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306" r:id="rId18"/>
    <p:sldId id="295" r:id="rId19"/>
    <p:sldId id="296" r:id="rId20"/>
    <p:sldId id="304" r:id="rId21"/>
    <p:sldId id="297" r:id="rId22"/>
    <p:sldId id="298" r:id="rId23"/>
    <p:sldId id="299" r:id="rId24"/>
    <p:sldId id="300" r:id="rId25"/>
    <p:sldId id="307" r:id="rId26"/>
    <p:sldId id="301" r:id="rId27"/>
    <p:sldId id="302" r:id="rId28"/>
    <p:sldId id="305" r:id="rId29"/>
    <p:sldId id="308" r:id="rId30"/>
    <p:sldId id="309" r:id="rId31"/>
    <p:sldId id="303" r:id="rId32"/>
    <p:sldId id="277" r:id="rId3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2020-05-13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2020-05-13</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132856"/>
            <a:ext cx="5038328" cy="1470025"/>
          </a:xfrm>
        </p:spPr>
        <p:txBody>
          <a:bodyPr>
            <a:normAutofit fontScale="90000"/>
          </a:bodyPr>
          <a:lstStyle/>
          <a:p>
            <a:r>
              <a:rPr lang="pl-PL" b="1" dirty="0" smtClean="0"/>
              <a:t>Umowa zlecenia, prowadzenie cudzych spraw bez zlecenia</a:t>
            </a:r>
            <a:endParaRPr lang="pl-PL" b="1" dirty="0"/>
          </a:p>
        </p:txBody>
      </p:sp>
      <p:sp>
        <p:nvSpPr>
          <p:cNvPr id="3" name="Podtytuł 2"/>
          <p:cNvSpPr>
            <a:spLocks noGrp="1"/>
          </p:cNvSpPr>
          <p:nvPr>
            <p:ph type="subTitle" idx="1"/>
          </p:nvPr>
        </p:nvSpPr>
        <p:spPr>
          <a:xfrm>
            <a:off x="2743200" y="3789040"/>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Prawa i obowiązki stron </a:t>
            </a:r>
            <a:br>
              <a:rPr lang="pl-PL" b="1" dirty="0" smtClean="0"/>
            </a:br>
            <a:r>
              <a:rPr lang="pl-PL" b="1" dirty="0" smtClean="0"/>
              <a:t>(przyjmujący zlecenie)</a:t>
            </a:r>
            <a:endParaRPr lang="pl-PL" b="1" dirty="0"/>
          </a:p>
        </p:txBody>
      </p:sp>
      <p:sp>
        <p:nvSpPr>
          <p:cNvPr id="3" name="Symbol zastępczy zawartości 2"/>
          <p:cNvSpPr>
            <a:spLocks noGrp="1"/>
          </p:cNvSpPr>
          <p:nvPr>
            <p:ph idx="1"/>
          </p:nvPr>
        </p:nvSpPr>
        <p:spPr>
          <a:xfrm>
            <a:off x="1043608" y="1988841"/>
            <a:ext cx="8100392" cy="4869160"/>
          </a:xfrm>
        </p:spPr>
        <p:txBody>
          <a:bodyPr>
            <a:normAutofit lnSpcReduction="10000"/>
          </a:bodyPr>
          <a:lstStyle/>
          <a:p>
            <a:r>
              <a:rPr lang="pl-PL" dirty="0" smtClean="0"/>
              <a:t>Dokonanie przewidzianej w umowie czynności</a:t>
            </a:r>
          </a:p>
          <a:p>
            <a:r>
              <a:rPr lang="pl-PL" dirty="0" smtClean="0"/>
              <a:t>Powinien działać z należytą starannością (por. art. 355 KC)</a:t>
            </a:r>
          </a:p>
          <a:p>
            <a:r>
              <a:rPr lang="pl-PL" dirty="0" smtClean="0"/>
              <a:t>W razie niewykonania lub nienależytego wykonania zobowiązania, odpowiada za szkodę wynikłą z tego stanu rzeczy (art. 471 KC), choćby umowa miała charakter nieodpłatny, a także gdyby szkoda nastąpiła z winy nieumyślnej</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10000"/>
          </a:bodyPr>
          <a:lstStyle/>
          <a:p>
            <a:r>
              <a:rPr lang="pl-PL" dirty="0" smtClean="0"/>
              <a:t>Umowa zlecenia jest oparta na </a:t>
            </a:r>
            <a:r>
              <a:rPr lang="pl-PL" b="1" dirty="0" smtClean="0"/>
              <a:t>zaufaniu </a:t>
            </a:r>
            <a:r>
              <a:rPr lang="pl-PL" dirty="0" smtClean="0"/>
              <a:t>osoby przyjmującej zlecenie; co do zasady sposób wykonania zleconej czynności pozostawiony jest przyjmującemu zlecenie. Dający zlecenie może mu jednak udzielić </a:t>
            </a:r>
            <a:r>
              <a:rPr lang="pl-PL" b="1" dirty="0" smtClean="0"/>
              <a:t>wiążących wskazówek</a:t>
            </a:r>
            <a:r>
              <a:rPr lang="pl-PL" dirty="0" smtClean="0"/>
              <a:t>, do których przyjmujący zlecenie powinien się stosować, chyba że pojawiła się </a:t>
            </a:r>
            <a:r>
              <a:rPr lang="pl-PL" b="1" dirty="0" smtClean="0"/>
              <a:t>nieprzewidziana okoliczność</a:t>
            </a:r>
            <a:r>
              <a:rPr lang="pl-PL" dirty="0" smtClean="0"/>
              <a:t>, a przyjmujący zlecenie nie ma możliwości uzyskania zgody dającego zlecenie na zmianę sposobu działania. Przyjmujący zlecenie ma przy tym </a:t>
            </a:r>
            <a:r>
              <a:rPr lang="pl-PL" b="1" dirty="0" smtClean="0"/>
              <a:t>uzasadniony powód do przypuszczenia</a:t>
            </a:r>
            <a:r>
              <a:rPr lang="pl-PL" dirty="0" smtClean="0"/>
              <a:t>, że dający zlecenie zgodziłby się na zmianę, gdyby wiedział o </a:t>
            </a:r>
            <a:r>
              <a:rPr lang="pl-PL" b="1" dirty="0" smtClean="0"/>
              <a:t>istniejącym stanie rzeczy</a:t>
            </a:r>
            <a:r>
              <a:rPr lang="pl-PL" dirty="0" smtClean="0"/>
              <a:t> (art. 737 KC).</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9"/>
          </a:xfrm>
        </p:spPr>
        <p:txBody>
          <a:bodyPr>
            <a:normAutofit fontScale="70000" lnSpcReduction="20000"/>
          </a:bodyPr>
          <a:lstStyle/>
          <a:p>
            <a:r>
              <a:rPr lang="pl-PL" dirty="0" smtClean="0"/>
              <a:t>Przyjmujący zlecenie powinien wykonywać zlecone mu czynności co do zasady </a:t>
            </a:r>
            <a:r>
              <a:rPr lang="pl-PL" b="1" dirty="0" smtClean="0"/>
              <a:t>osobiście</a:t>
            </a:r>
            <a:r>
              <a:rPr lang="pl-PL" dirty="0" smtClean="0"/>
              <a:t>.</a:t>
            </a:r>
          </a:p>
          <a:p>
            <a:r>
              <a:rPr lang="pl-PL" b="1" dirty="0" smtClean="0"/>
              <a:t>Art. 738 § 1 KC </a:t>
            </a:r>
            <a:r>
              <a:rPr lang="pl-PL" dirty="0" smtClean="0"/>
              <a:t>- Przyjmujący zlecenie może powierzyć wykonanie zlecenia osobie trzeciej </a:t>
            </a:r>
            <a:r>
              <a:rPr lang="pl-PL" b="1" dirty="0" smtClean="0"/>
              <a:t>tylko wtedy</a:t>
            </a:r>
            <a:r>
              <a:rPr lang="pl-PL" dirty="0" smtClean="0"/>
              <a:t>, </a:t>
            </a:r>
            <a:r>
              <a:rPr lang="pl-PL" u="sng" dirty="0" smtClean="0"/>
              <a:t>gdy to wynika z umowy </a:t>
            </a:r>
            <a:r>
              <a:rPr lang="pl-PL" dirty="0" smtClean="0"/>
              <a:t>lub </a:t>
            </a:r>
            <a:r>
              <a:rPr lang="pl-PL" u="sng" dirty="0" smtClean="0"/>
              <a:t>ze zwyczaju</a:t>
            </a:r>
            <a:r>
              <a:rPr lang="pl-PL" dirty="0" smtClean="0"/>
              <a:t> albo </a:t>
            </a:r>
            <a:r>
              <a:rPr lang="pl-PL" u="sng" dirty="0" smtClean="0"/>
              <a:t>gdy jest do tego zmuszony przez okoliczności</a:t>
            </a:r>
            <a:r>
              <a:rPr lang="pl-PL" dirty="0" smtClean="0"/>
              <a:t>. W wypadku takim obowiązany jest zawiadomić </a:t>
            </a:r>
            <a:r>
              <a:rPr lang="pl-PL" b="1" dirty="0" smtClean="0"/>
              <a:t>niezwłocznie</a:t>
            </a:r>
            <a:r>
              <a:rPr lang="pl-PL" dirty="0" smtClean="0"/>
              <a:t> dającego zlecenie </a:t>
            </a:r>
            <a:r>
              <a:rPr lang="pl-PL" b="1" dirty="0" smtClean="0"/>
              <a:t>o osobie i o miejscu zamieszkania</a:t>
            </a:r>
            <a:r>
              <a:rPr lang="pl-PL" dirty="0" smtClean="0"/>
              <a:t> swego zastępcy i w razie zawiadomienia odpowiedzialny jest tylko za </a:t>
            </a:r>
            <a:r>
              <a:rPr lang="pl-PL" b="1" dirty="0" smtClean="0"/>
              <a:t>brak należytej staranności w wyborze </a:t>
            </a:r>
            <a:r>
              <a:rPr lang="pl-PL" dirty="0" smtClean="0"/>
              <a:t>zastępcy. </a:t>
            </a:r>
          </a:p>
          <a:p>
            <a:pPr>
              <a:buNone/>
            </a:pPr>
            <a:r>
              <a:rPr lang="pl-PL" dirty="0" smtClean="0"/>
              <a:t>§ 2 Zastępca odpowiedzialny jest za wykonanie zlecenia także względem dającego zlecenie. Jeżeli przyjmujący zlecenie ponosi odpowiedzialność za czynności swego zastępcy jak za swoje własne czynności, ich odpowiedzialność jest </a:t>
            </a:r>
            <a:r>
              <a:rPr lang="pl-PL" b="1" dirty="0" smtClean="0"/>
              <a:t>solidarna</a:t>
            </a:r>
            <a:r>
              <a:rPr lang="pl-PL" dirty="0" smtClean="0"/>
              <a:t>.</a:t>
            </a:r>
          </a:p>
          <a:p>
            <a:r>
              <a:rPr lang="pl-PL" b="1" dirty="0" smtClean="0"/>
              <a:t>Art. 739 KC </a:t>
            </a:r>
            <a:r>
              <a:rPr lang="pl-PL" dirty="0" smtClean="0"/>
              <a:t>- W wypadku gdy przyjmujący zlecenie powierzył wykonanie zlecenia innej osobie </a:t>
            </a:r>
            <a:r>
              <a:rPr lang="pl-PL" b="1" dirty="0" smtClean="0"/>
              <a:t>nie będąc do tego uprawniony</a:t>
            </a:r>
            <a:r>
              <a:rPr lang="pl-PL" dirty="0" smtClean="0"/>
              <a:t>, a rzecz należąca do dającego zlecenie uległa przy wykonywaniu zlecenia </a:t>
            </a:r>
            <a:r>
              <a:rPr lang="pl-PL" b="1" dirty="0" smtClean="0"/>
              <a:t>utracie lub uszkodzeniu</a:t>
            </a:r>
            <a:r>
              <a:rPr lang="pl-PL" dirty="0" smtClean="0"/>
              <a:t>, przyjmujący zlecenie jest odpowiedzialny także za utratę lub uszkodzenie </a:t>
            </a:r>
            <a:r>
              <a:rPr lang="pl-PL" b="1" dirty="0" smtClean="0"/>
              <a:t>przypadkowe</a:t>
            </a:r>
            <a:r>
              <a:rPr lang="pl-PL" dirty="0" smtClean="0"/>
              <a:t>, </a:t>
            </a:r>
            <a:r>
              <a:rPr lang="pl-PL" b="1" dirty="0" smtClean="0"/>
              <a:t>chyba że</a:t>
            </a:r>
            <a:r>
              <a:rPr lang="pl-PL" dirty="0" smtClean="0"/>
              <a:t> jedno lub drugie nastąpiłoby </a:t>
            </a:r>
            <a:r>
              <a:rPr lang="pl-PL" b="1" dirty="0" smtClean="0"/>
              <a:t>również wtedy</a:t>
            </a:r>
            <a:r>
              <a:rPr lang="pl-PL" dirty="0" smtClean="0"/>
              <a:t>, gdyby sam zlecenie wykonywał.</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10000"/>
          </a:bodyPr>
          <a:lstStyle/>
          <a:p>
            <a:r>
              <a:rPr lang="pl-PL" dirty="0" smtClean="0"/>
              <a:t>Przyjmujący zlecenie musi na bieżąco </a:t>
            </a:r>
            <a:r>
              <a:rPr lang="pl-PL" b="1" dirty="0" smtClean="0"/>
              <a:t>informować</a:t>
            </a:r>
            <a:r>
              <a:rPr lang="pl-PL" dirty="0" smtClean="0"/>
              <a:t> dającego zlecenie </a:t>
            </a:r>
            <a:r>
              <a:rPr lang="pl-PL" b="1" dirty="0" smtClean="0"/>
              <a:t>o przebiegu sprawy</a:t>
            </a:r>
            <a:r>
              <a:rPr lang="pl-PL" dirty="0" smtClean="0"/>
              <a:t> i złożyć mu </a:t>
            </a:r>
            <a:r>
              <a:rPr lang="pl-PL" b="1" dirty="0" smtClean="0"/>
              <a:t>sprawozdanie</a:t>
            </a:r>
            <a:r>
              <a:rPr lang="pl-PL" dirty="0" smtClean="0"/>
              <a:t> z wykonania zlecenia, a jednocześnie powinien </a:t>
            </a:r>
            <a:r>
              <a:rPr lang="pl-PL" b="1" dirty="0" smtClean="0"/>
              <a:t>wydać mu </a:t>
            </a:r>
            <a:r>
              <a:rPr lang="pl-PL" dirty="0" smtClean="0"/>
              <a:t>wszystko, co przy wykonywaniu zlecenia dla niego uzyskał, </a:t>
            </a:r>
            <a:r>
              <a:rPr lang="pl-PL" b="1" dirty="0" smtClean="0"/>
              <a:t>chociażby</a:t>
            </a:r>
            <a:r>
              <a:rPr lang="pl-PL" dirty="0" smtClean="0"/>
              <a:t> we własnym imieniu (</a:t>
            </a:r>
            <a:r>
              <a:rPr lang="pl-PL" b="1" dirty="0" smtClean="0"/>
              <a:t>art. 740 KC</a:t>
            </a:r>
            <a:r>
              <a:rPr lang="pl-PL" dirty="0" smtClean="0"/>
              <a:t>)</a:t>
            </a:r>
          </a:p>
          <a:p>
            <a:r>
              <a:rPr lang="pl-PL" b="1" dirty="0" smtClean="0"/>
              <a:t>Nie wolno przyjmującemu zlecenie używać we własnym interesie rzeczy i pieniędzy dającego zlecenie</a:t>
            </a:r>
            <a:r>
              <a:rPr lang="pl-PL" dirty="0" smtClean="0"/>
              <a:t> (</a:t>
            </a:r>
            <a:r>
              <a:rPr lang="pl-PL" b="1" dirty="0" smtClean="0"/>
              <a:t>art. 741 KC</a:t>
            </a:r>
            <a:r>
              <a:rPr lang="pl-PL" dirty="0" smtClean="0"/>
              <a:t>)</a:t>
            </a:r>
          </a:p>
          <a:p>
            <a:r>
              <a:rPr lang="pl-PL" b="1" dirty="0" smtClean="0"/>
              <a:t>Art. 745 KC </a:t>
            </a:r>
            <a:r>
              <a:rPr lang="pl-PL" dirty="0" smtClean="0"/>
              <a:t>- Jeżeli kilka osób dało lub przyjęło zlecenie wspólnie, ich odpowiedzialność względem drugiej strony jest </a:t>
            </a:r>
            <a:r>
              <a:rPr lang="pl-PL" b="1" dirty="0" smtClean="0"/>
              <a:t>solidarna</a:t>
            </a:r>
            <a:r>
              <a:rPr lang="pl-PL" dirty="0" smtClean="0"/>
              <a:t>. </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Prawa i obowiązki stron </a:t>
            </a:r>
            <a:br>
              <a:rPr lang="pl-PL" b="1" dirty="0" smtClean="0"/>
            </a:br>
            <a:r>
              <a:rPr lang="pl-PL" b="1" dirty="0" smtClean="0"/>
              <a:t>(dający zlecenie)</a:t>
            </a:r>
            <a:endParaRPr lang="pl-PL" b="1" dirty="0"/>
          </a:p>
        </p:txBody>
      </p:sp>
      <p:sp>
        <p:nvSpPr>
          <p:cNvPr id="3" name="Symbol zastępczy zawartości 2"/>
          <p:cNvSpPr>
            <a:spLocks noGrp="1"/>
          </p:cNvSpPr>
          <p:nvPr>
            <p:ph idx="1"/>
          </p:nvPr>
        </p:nvSpPr>
        <p:spPr>
          <a:xfrm>
            <a:off x="971600" y="2132857"/>
            <a:ext cx="8172400" cy="4725144"/>
          </a:xfrm>
        </p:spPr>
        <p:txBody>
          <a:bodyPr>
            <a:normAutofit fontScale="92500" lnSpcReduction="20000"/>
          </a:bodyPr>
          <a:lstStyle/>
          <a:p>
            <a:r>
              <a:rPr lang="pl-PL" dirty="0" smtClean="0"/>
              <a:t>Obowiązek </a:t>
            </a:r>
            <a:r>
              <a:rPr lang="pl-PL" b="1" dirty="0" smtClean="0"/>
              <a:t>pokrycia wydatków przyjmującego zlecenie</a:t>
            </a:r>
            <a:r>
              <a:rPr lang="pl-PL" dirty="0" smtClean="0"/>
              <a:t> związanych z należytym wykonaniem zlecenia oraz </a:t>
            </a:r>
            <a:r>
              <a:rPr lang="pl-PL" b="1" dirty="0" smtClean="0"/>
              <a:t>zwolnienia go z zaciągniętych w tym celu zobowiązań</a:t>
            </a:r>
            <a:r>
              <a:rPr lang="pl-PL" dirty="0" smtClean="0"/>
              <a:t> (</a:t>
            </a:r>
            <a:r>
              <a:rPr lang="pl-PL" b="1" dirty="0" smtClean="0"/>
              <a:t>art. 742 </a:t>
            </a:r>
            <a:r>
              <a:rPr lang="pl-PL" dirty="0" smtClean="0"/>
              <a:t>i </a:t>
            </a:r>
            <a:r>
              <a:rPr lang="pl-PL" b="1" dirty="0" smtClean="0"/>
              <a:t>743 KC</a:t>
            </a:r>
            <a:r>
              <a:rPr lang="pl-PL" dirty="0" smtClean="0"/>
              <a:t>).</a:t>
            </a:r>
          </a:p>
          <a:p>
            <a:r>
              <a:rPr lang="pl-PL" dirty="0" smtClean="0"/>
              <a:t>Jeżeli zlecenie jest odpłatne, dający zlecenie jest zobowiązany do zapłaty </a:t>
            </a:r>
            <a:r>
              <a:rPr lang="pl-PL" b="1" dirty="0" smtClean="0"/>
              <a:t>wynagrodzenia</a:t>
            </a:r>
            <a:r>
              <a:rPr lang="pl-PL" dirty="0" smtClean="0"/>
              <a:t>; wynagrodzenie należy się </a:t>
            </a:r>
            <a:r>
              <a:rPr lang="pl-PL" b="1" dirty="0" smtClean="0"/>
              <a:t>z dołu</a:t>
            </a:r>
            <a:r>
              <a:rPr lang="pl-PL" dirty="0" smtClean="0"/>
              <a:t>, tj. po wykonaniu zlecenia, jednak terminy mogą być inaczej ustalone w umowie (</a:t>
            </a:r>
            <a:r>
              <a:rPr lang="pl-PL" b="1" dirty="0" smtClean="0"/>
              <a:t>art. 744 KC</a:t>
            </a:r>
            <a:r>
              <a:rPr lang="pl-PL" dirty="0" smtClean="0"/>
              <a:t>).</a:t>
            </a:r>
          </a:p>
          <a:p>
            <a:r>
              <a:rPr lang="pl-PL" b="1" dirty="0" smtClean="0"/>
              <a:t>Art. 745 KC </a:t>
            </a:r>
            <a:r>
              <a:rPr lang="pl-PL" dirty="0" smtClean="0"/>
              <a:t>- Jeżeli kilka osób dało lub przyjęło zlecenie wspólnie, ich odpowiedzialność względem drugiej strony jest </a:t>
            </a:r>
            <a:r>
              <a:rPr lang="pl-PL" b="1" dirty="0" smtClean="0"/>
              <a:t>solidarna</a:t>
            </a:r>
            <a:r>
              <a:rPr lang="pl-PL" dirty="0" smtClean="0"/>
              <a:t>. </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Ustanie zlecenia</a:t>
            </a:r>
            <a:endParaRPr lang="pl-PL" b="1" dirty="0"/>
          </a:p>
        </p:txBody>
      </p:sp>
      <p:sp>
        <p:nvSpPr>
          <p:cNvPr id="3" name="Symbol zastępczy zawartości 2"/>
          <p:cNvSpPr>
            <a:spLocks noGrp="1"/>
          </p:cNvSpPr>
          <p:nvPr>
            <p:ph idx="1"/>
          </p:nvPr>
        </p:nvSpPr>
        <p:spPr>
          <a:xfrm>
            <a:off x="914400" y="2060849"/>
            <a:ext cx="8229600" cy="4797152"/>
          </a:xfrm>
        </p:spPr>
        <p:txBody>
          <a:bodyPr>
            <a:normAutofit fontScale="92500" lnSpcReduction="20000"/>
          </a:bodyPr>
          <a:lstStyle/>
          <a:p>
            <a:r>
              <a:rPr lang="pl-PL" dirty="0" smtClean="0"/>
              <a:t>Przyczyny:</a:t>
            </a:r>
          </a:p>
          <a:p>
            <a:pPr marL="514350" indent="-514350">
              <a:buFont typeface="+mj-lt"/>
              <a:buAutoNum type="arabicParenR"/>
            </a:pPr>
            <a:r>
              <a:rPr lang="pl-PL" b="1" dirty="0" smtClean="0"/>
              <a:t>Wykonanie zlecenia</a:t>
            </a:r>
            <a:r>
              <a:rPr lang="pl-PL" dirty="0" smtClean="0"/>
              <a:t>;</a:t>
            </a:r>
          </a:p>
          <a:p>
            <a:pPr marL="514350" indent="-514350">
              <a:buFont typeface="+mj-lt"/>
              <a:buAutoNum type="arabicParenR"/>
            </a:pPr>
            <a:r>
              <a:rPr lang="pl-PL" b="1" dirty="0" smtClean="0"/>
              <a:t>Wypowiedzenie ze skutkiem natychmiastowym</a:t>
            </a:r>
            <a:r>
              <a:rPr lang="pl-PL" dirty="0" smtClean="0"/>
              <a:t>; każda ze stron może tego dokonać w dowolnym czasie (art. 746 KC); uprawnienie to może być ograniczone, ale nie każda ze stron i tak będzie mogła wypowiedzieć umowę, gdy zajdą po temu ważne powody (§ 3)</a:t>
            </a:r>
          </a:p>
          <a:p>
            <a:pPr marL="514350" indent="-514350">
              <a:buFont typeface="+mj-lt"/>
              <a:buAutoNum type="arabicParenR"/>
            </a:pPr>
            <a:r>
              <a:rPr lang="pl-PL" b="1" dirty="0" smtClean="0"/>
              <a:t>Śmierć przyjmującego zlecenie albo utrata przez niego </a:t>
            </a:r>
            <a:r>
              <a:rPr lang="pl-PL" b="1" u="sng" dirty="0" smtClean="0"/>
              <a:t>pełnej</a:t>
            </a:r>
            <a:r>
              <a:rPr lang="pl-PL" b="1" dirty="0" smtClean="0"/>
              <a:t> zdolności do czynności prawnych</a:t>
            </a:r>
            <a:r>
              <a:rPr lang="pl-PL" dirty="0" smtClean="0"/>
              <a:t>, chyba że w umowie zastrzeżono inaczej</a:t>
            </a:r>
          </a:p>
          <a:p>
            <a:pPr marL="514350" indent="-514350">
              <a:buFont typeface="+mj-lt"/>
              <a:buAutoNum type="arabicParenR"/>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u="sng" dirty="0" smtClean="0"/>
              <a:t>W braku odmiennej umowy </a:t>
            </a:r>
            <a:r>
              <a:rPr lang="pl-PL" dirty="0" smtClean="0"/>
              <a:t>śmierć dającego zlecenie albo utrata przez niego zdolności do czynności prawnych </a:t>
            </a:r>
            <a:r>
              <a:rPr lang="pl-PL" b="1" dirty="0" smtClean="0"/>
              <a:t>nie powoduje wygaśnięcia zlecenia</a:t>
            </a:r>
            <a:r>
              <a:rPr lang="pl-PL" dirty="0" smtClean="0"/>
              <a:t>. W stosunek zlecenia wstępują </a:t>
            </a:r>
            <a:r>
              <a:rPr lang="pl-PL" b="1" dirty="0" smtClean="0"/>
              <a:t>spadkobiercy</a:t>
            </a:r>
            <a:r>
              <a:rPr lang="pl-PL" dirty="0" smtClean="0"/>
              <a:t>, którzy mogą dokonać wypowiedzenia. Jeżeli dający zlecenie utracił zdolność do czynności prawnych, zlecenie może wypowiedzieć jego </a:t>
            </a:r>
            <a:r>
              <a:rPr lang="pl-PL" b="1" dirty="0" smtClean="0"/>
              <a:t>przedstawiciel ustawowy</a:t>
            </a:r>
            <a:r>
              <a:rPr lang="pl-PL" dirty="0" smtClean="0"/>
              <a:t>.</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Uwaga!</a:t>
            </a:r>
            <a:endParaRPr lang="pl-PL" b="1" dirty="0"/>
          </a:p>
        </p:txBody>
      </p:sp>
      <p:sp>
        <p:nvSpPr>
          <p:cNvPr id="3" name="Symbol zastępczy zawartości 2"/>
          <p:cNvSpPr>
            <a:spLocks noGrp="1"/>
          </p:cNvSpPr>
          <p:nvPr>
            <p:ph idx="1"/>
          </p:nvPr>
        </p:nvSpPr>
        <p:spPr>
          <a:xfrm>
            <a:off x="1043608" y="1916833"/>
            <a:ext cx="8100392" cy="4941168"/>
          </a:xfrm>
        </p:spPr>
        <p:txBody>
          <a:bodyPr>
            <a:normAutofit fontScale="85000" lnSpcReduction="10000"/>
          </a:bodyPr>
          <a:lstStyle/>
          <a:p>
            <a:r>
              <a:rPr lang="pl-PL" dirty="0" smtClean="0"/>
              <a:t>Wyrok SN z dnia </a:t>
            </a:r>
            <a:r>
              <a:rPr lang="pl-PL" dirty="0" smtClean="0"/>
              <a:t>23 sierpnia 1977 r., IV CR 338/77: Śmierć przyjmującego zlecenie po dokonaniu przez niego zleconej mu czynności </a:t>
            </a:r>
            <a:r>
              <a:rPr lang="pl-PL" b="1" dirty="0" smtClean="0"/>
              <a:t>nie powoduje wygaśnięcia całej umowy zlecenia i nie pozbawia dającego zlecenie tego, co zostało dla niego w wykonaniu umowy zlecenia przez przyjmującego zlecenie (także, gdy działa w imieniu własnym) nabyto</a:t>
            </a:r>
            <a:r>
              <a:rPr lang="pl-PL" dirty="0" smtClean="0"/>
              <a:t>. Wynikające z dokonania zleconej czynności obowiązki, w szczególności obowiązek przeniesienia nabytego prawa nadającego zlecenie, przechodzą na spadkobierców przejmującego zlecenie i określone zakresem tych obowiązków świadczenia mogą być dochodzone od tych spadkobierców.</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20000"/>
          </a:bodyPr>
          <a:lstStyle/>
          <a:p>
            <a:pPr>
              <a:buNone/>
            </a:pPr>
            <a:r>
              <a:rPr lang="pl-PL" b="1" dirty="0" smtClean="0"/>
              <a:t>Skutki ustania zlecenia</a:t>
            </a:r>
          </a:p>
          <a:p>
            <a:r>
              <a:rPr lang="pl-PL" dirty="0" smtClean="0"/>
              <a:t>W razie wypowiedzenia przez </a:t>
            </a:r>
            <a:r>
              <a:rPr lang="pl-PL" b="1" dirty="0" smtClean="0"/>
              <a:t>dającego zlecenie </a:t>
            </a:r>
            <a:r>
              <a:rPr lang="pl-PL" dirty="0" smtClean="0"/>
              <a:t>jest on obowiązany do zwrotu </a:t>
            </a:r>
            <a:r>
              <a:rPr lang="pl-PL" b="1" dirty="0" smtClean="0"/>
              <a:t>wydatków</a:t>
            </a:r>
            <a:r>
              <a:rPr lang="pl-PL" dirty="0" smtClean="0"/>
              <a:t>, a jeżeli zlecenie miało charakter odpłatny – </a:t>
            </a:r>
            <a:r>
              <a:rPr lang="pl-PL" b="1" dirty="0" smtClean="0"/>
              <a:t>do zapłaty części wynagrodzenia</a:t>
            </a:r>
          </a:p>
          <a:p>
            <a:r>
              <a:rPr lang="pl-PL" dirty="0" smtClean="0"/>
              <a:t>wypowiedzenie </a:t>
            </a:r>
            <a:r>
              <a:rPr lang="pl-PL" b="1" dirty="0" smtClean="0"/>
              <a:t>bez ważnego powodu </a:t>
            </a:r>
            <a:r>
              <a:rPr lang="pl-PL" dirty="0" smtClean="0"/>
              <a:t>przez </a:t>
            </a:r>
            <a:r>
              <a:rPr lang="pl-PL" b="1" dirty="0" smtClean="0"/>
              <a:t>którąkolwiek ze stron </a:t>
            </a:r>
            <a:r>
              <a:rPr lang="pl-PL" dirty="0" smtClean="0"/>
              <a:t>powoduje obowiązek naprawienia </a:t>
            </a:r>
            <a:r>
              <a:rPr lang="pl-PL" b="1" dirty="0" smtClean="0"/>
              <a:t>szkody</a:t>
            </a:r>
            <a:r>
              <a:rPr lang="pl-PL" dirty="0" smtClean="0"/>
              <a:t> (</a:t>
            </a:r>
            <a:r>
              <a:rPr lang="pl-PL" b="1" dirty="0" smtClean="0"/>
              <a:t>art. 746 § 1 i 2 KC</a:t>
            </a:r>
            <a:r>
              <a:rPr lang="pl-PL" dirty="0" smtClean="0"/>
              <a:t>)</a:t>
            </a:r>
          </a:p>
          <a:p>
            <a:r>
              <a:rPr lang="pl-PL" dirty="0" smtClean="0"/>
              <a:t>Pomimo wygaśnięcia zlecenia, przyjmujący zlecenie powinien </a:t>
            </a:r>
            <a:r>
              <a:rPr lang="pl-PL" b="1" dirty="0" smtClean="0"/>
              <a:t>nadal prowadzić sprawę</a:t>
            </a:r>
            <a:r>
              <a:rPr lang="pl-PL" dirty="0" smtClean="0"/>
              <a:t>, jeżeli z przerwania czynności mogła wyniknąć </a:t>
            </a:r>
            <a:r>
              <a:rPr lang="pl-PL" b="1" dirty="0" smtClean="0"/>
              <a:t>szkoda</a:t>
            </a:r>
            <a:r>
              <a:rPr lang="pl-PL" dirty="0" smtClean="0"/>
              <a:t>, aż do podjęcia decyzji przez </a:t>
            </a:r>
            <a:r>
              <a:rPr lang="pl-PL" b="1" dirty="0" smtClean="0"/>
              <a:t>spadkobierców</a:t>
            </a:r>
            <a:r>
              <a:rPr lang="pl-PL" dirty="0" smtClean="0"/>
              <a:t> (</a:t>
            </a:r>
            <a:r>
              <a:rPr lang="pl-PL" b="1" dirty="0" smtClean="0"/>
              <a:t>art. 747 KC</a:t>
            </a:r>
            <a:r>
              <a:rPr lang="pl-PL" dirty="0" smtClean="0"/>
              <a:t>).</a:t>
            </a:r>
          </a:p>
          <a:p>
            <a:r>
              <a:rPr lang="pl-PL" b="1" dirty="0" smtClean="0"/>
              <a:t>Art. 749 KC </a:t>
            </a:r>
            <a:r>
              <a:rPr lang="pl-PL" dirty="0" smtClean="0"/>
              <a:t>- Jeżeli zlecenie wygasło, uważa się je mimo to za istniejące na korzyść przyjmującego zlecenie aż do chwili, kiedy dowiedział się o wygaśnięciu zlecenia.</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Przedawnienie</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85000" lnSpcReduction="20000"/>
          </a:bodyPr>
          <a:lstStyle/>
          <a:p>
            <a:r>
              <a:rPr lang="pl-PL" b="1" dirty="0" smtClean="0"/>
              <a:t>Co do zasady </a:t>
            </a:r>
            <a:r>
              <a:rPr lang="pl-PL" dirty="0" smtClean="0"/>
              <a:t>roszczenia z umowy zlecenia przedawniają się wg </a:t>
            </a:r>
            <a:r>
              <a:rPr lang="pl-PL" b="1" dirty="0" smtClean="0"/>
              <a:t>zasad ogólnych </a:t>
            </a:r>
            <a:r>
              <a:rPr lang="pl-PL" dirty="0" smtClean="0"/>
              <a:t>(tj. art. 117 i n. KC) poza dwoma wyjątkami (art. 751 KC):</a:t>
            </a:r>
          </a:p>
          <a:p>
            <a:pPr marL="514350" indent="-514350">
              <a:buFont typeface="+mj-lt"/>
              <a:buAutoNum type="arabicParenR"/>
            </a:pPr>
            <a:r>
              <a:rPr lang="pl-PL" dirty="0" smtClean="0"/>
              <a:t>roszczenia </a:t>
            </a:r>
            <a:r>
              <a:rPr lang="pl-PL" b="1" dirty="0" smtClean="0"/>
              <a:t>o wynagrodzenie za spełnione czynności i o zwrot poniesionych wydatków</a:t>
            </a:r>
            <a:r>
              <a:rPr lang="pl-PL" dirty="0" smtClean="0"/>
              <a:t> przysługujące osobom, które stale lub w zakresie </a:t>
            </a:r>
            <a:r>
              <a:rPr lang="pl-PL" b="1" dirty="0" smtClean="0"/>
              <a:t>działalności przedsiębiorstwa</a:t>
            </a:r>
            <a:r>
              <a:rPr lang="pl-PL" dirty="0" smtClean="0"/>
              <a:t> trudnią się czynnościami danego rodzaju; to samo dotyczy roszczeń z tytułu zaliczek udzielonych tym osobom – </a:t>
            </a:r>
            <a:r>
              <a:rPr lang="pl-PL" b="1" dirty="0" smtClean="0"/>
              <a:t>2 lata </a:t>
            </a:r>
            <a:r>
              <a:rPr lang="pl-PL" dirty="0" smtClean="0"/>
              <a:t>;</a:t>
            </a:r>
          </a:p>
          <a:p>
            <a:pPr marL="514350" indent="-514350">
              <a:buFont typeface="+mj-lt"/>
              <a:buAutoNum type="arabicParenR"/>
            </a:pPr>
            <a:r>
              <a:rPr lang="pl-PL" dirty="0" smtClean="0"/>
              <a:t>roszczenia z tytułu </a:t>
            </a:r>
            <a:r>
              <a:rPr lang="pl-PL" b="1" dirty="0" smtClean="0"/>
              <a:t>utrzymania, pielęgnowania, wychowania lub nauki</a:t>
            </a:r>
            <a:r>
              <a:rPr lang="pl-PL" dirty="0" smtClean="0"/>
              <a:t>, jeżeli przysługują osobom trudniącym się </a:t>
            </a:r>
            <a:r>
              <a:rPr lang="pl-PL" b="1" dirty="0" smtClean="0"/>
              <a:t>zawodowo</a:t>
            </a:r>
            <a:r>
              <a:rPr lang="pl-PL" dirty="0" smtClean="0"/>
              <a:t> takimi czynnościami albo osobom utrzymującym zakłady na ten cel przeznaczone – </a:t>
            </a:r>
            <a:r>
              <a:rPr lang="pl-PL" b="1" dirty="0" smtClean="0"/>
              <a:t>2 lata</a:t>
            </a:r>
            <a:r>
              <a:rPr lang="pl-PL" dirty="0" smtClean="0"/>
              <a:t>.</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780928"/>
            <a:ext cx="8229600" cy="1143000"/>
          </a:xfrm>
        </p:spPr>
        <p:txBody>
          <a:bodyPr>
            <a:normAutofit fontScale="90000"/>
          </a:bodyPr>
          <a:lstStyle/>
          <a:p>
            <a:r>
              <a:rPr lang="pl-PL" b="1" dirty="0" smtClean="0"/>
              <a:t>I. UMOWA ZLECENIA </a:t>
            </a:r>
            <a:br>
              <a:rPr lang="pl-PL" b="1" dirty="0" smtClean="0"/>
            </a:br>
            <a:r>
              <a:rPr lang="pl-PL" b="1" dirty="0" smtClean="0"/>
              <a:t>(art. 734 – 751 KC)</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Umowy o świadczenie usług</a:t>
            </a:r>
            <a:endParaRPr lang="pl-PL" b="1" dirty="0"/>
          </a:p>
        </p:txBody>
      </p:sp>
      <p:sp>
        <p:nvSpPr>
          <p:cNvPr id="3" name="Symbol zastępczy zawartości 2"/>
          <p:cNvSpPr>
            <a:spLocks noGrp="1"/>
          </p:cNvSpPr>
          <p:nvPr>
            <p:ph idx="1"/>
          </p:nvPr>
        </p:nvSpPr>
        <p:spPr>
          <a:xfrm>
            <a:off x="914400" y="2060849"/>
            <a:ext cx="8229600" cy="4797152"/>
          </a:xfrm>
        </p:spPr>
        <p:txBody>
          <a:bodyPr>
            <a:normAutofit fontScale="92500" lnSpcReduction="20000"/>
          </a:bodyPr>
          <a:lstStyle/>
          <a:p>
            <a:r>
              <a:rPr lang="pl-PL" b="1" dirty="0" smtClean="0"/>
              <a:t>Art. </a:t>
            </a:r>
            <a:r>
              <a:rPr lang="pl-PL" b="1" dirty="0" smtClean="0"/>
              <a:t>750 KC </a:t>
            </a:r>
            <a:r>
              <a:rPr lang="pl-PL" dirty="0" smtClean="0"/>
              <a:t>- Do umów o świadczenie usług, które nie są uregulowane innymi przepisami, stosuje się </a:t>
            </a:r>
            <a:r>
              <a:rPr lang="pl-PL" b="1" dirty="0" smtClean="0"/>
              <a:t>odpowiednio</a:t>
            </a:r>
            <a:r>
              <a:rPr lang="pl-PL" dirty="0" smtClean="0"/>
              <a:t> przepisy o zleceniu</a:t>
            </a:r>
            <a:r>
              <a:rPr lang="pl-PL" dirty="0" smtClean="0"/>
              <a:t>. Innymi słowy, w zależności od treści i charakteru konkretnej umowy, przepisy o umowie zlecenia znajdą zastosowanie wprost, z modyfikacjami, czy też nie znajdą zastosowania.</a:t>
            </a:r>
          </a:p>
          <a:p>
            <a:r>
              <a:rPr lang="pl-PL" dirty="0" smtClean="0"/>
              <a:t>Umowy o świadczenie usług dotyczą zobowiązania usługodawcy do dokonania konkretnych czynności faktycznych.</a:t>
            </a:r>
          </a:p>
          <a:p>
            <a:r>
              <a:rPr lang="pl-PL" dirty="0" smtClean="0"/>
              <a:t>Nie są one uregulowane jako osobny typ umowy (jak np. umowa sprzedaży, zlecenia, o dzieło, itd.).</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2492896"/>
            <a:ext cx="8100392" cy="1143000"/>
          </a:xfrm>
        </p:spPr>
        <p:txBody>
          <a:bodyPr>
            <a:normAutofit fontScale="90000"/>
          </a:bodyPr>
          <a:lstStyle/>
          <a:p>
            <a:r>
              <a:rPr lang="pl-PL" b="1" dirty="0" smtClean="0"/>
              <a:t>II. PROWADZENIE CUDZYCH SPRAW BEZ ZLECENIA (art. 752 – 757 KC)</a:t>
            </a:r>
            <a:endParaRPr lang="pl-PL"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Powstanie stosunku prawnego</a:t>
            </a:r>
            <a:endParaRPr lang="pl-PL" b="1" dirty="0"/>
          </a:p>
        </p:txBody>
      </p:sp>
      <p:sp>
        <p:nvSpPr>
          <p:cNvPr id="3" name="Symbol zastępczy zawartości 2"/>
          <p:cNvSpPr>
            <a:spLocks noGrp="1"/>
          </p:cNvSpPr>
          <p:nvPr>
            <p:ph idx="1"/>
          </p:nvPr>
        </p:nvSpPr>
        <p:spPr>
          <a:xfrm>
            <a:off x="1043608" y="1916833"/>
            <a:ext cx="8100392" cy="4941168"/>
          </a:xfrm>
        </p:spPr>
        <p:txBody>
          <a:bodyPr>
            <a:normAutofit fontScale="70000" lnSpcReduction="20000"/>
          </a:bodyPr>
          <a:lstStyle/>
          <a:p>
            <a:pPr marL="0" indent="0">
              <a:buNone/>
            </a:pPr>
            <a:r>
              <a:rPr lang="pl-PL" dirty="0" smtClean="0"/>
              <a:t>Zdarzeniem kreującym ten stosunek prawny nie jest czynność prawna, lecz działanie, które powinno spełniać następujące cechy:</a:t>
            </a:r>
          </a:p>
          <a:p>
            <a:pPr marL="514350" indent="-514350">
              <a:buFont typeface="+mj-lt"/>
              <a:buAutoNum type="arabicParenR"/>
            </a:pPr>
            <a:r>
              <a:rPr lang="pl-PL" b="1" dirty="0" smtClean="0"/>
              <a:t>działający prowadzi cudzą sprawę, która należy do sfery interesów innej osoby </a:t>
            </a:r>
            <a:r>
              <a:rPr lang="pl-PL" dirty="0" smtClean="0"/>
              <a:t>- niekoniecznie znanej lub już istniejącej (np. przyszłej osoby prawnej); działający </a:t>
            </a:r>
            <a:r>
              <a:rPr lang="pl-PL" b="1" dirty="0" smtClean="0"/>
              <a:t>musi zdawać sobie z tego sprawę</a:t>
            </a:r>
            <a:r>
              <a:rPr lang="pl-PL" dirty="0" smtClean="0"/>
              <a:t> - jeżeli uważa, że załatwia sprawę własną, a prowadzi tak naprawdę cudzą, to nie ma tej instytucji; może jednak prowadzić </a:t>
            </a:r>
            <a:r>
              <a:rPr lang="pl-PL" b="1" dirty="0" smtClean="0"/>
              <a:t>sprawę cudzą i własną</a:t>
            </a:r>
            <a:r>
              <a:rPr lang="pl-PL" dirty="0" smtClean="0"/>
              <a:t>. </a:t>
            </a:r>
          </a:p>
          <a:p>
            <a:pPr marL="514350" indent="28575">
              <a:buNone/>
            </a:pPr>
            <a:endParaRPr lang="pl-PL" dirty="0" smtClean="0"/>
          </a:p>
          <a:p>
            <a:pPr marL="514350" indent="28575">
              <a:buNone/>
            </a:pPr>
            <a:r>
              <a:rPr lang="pl-PL" dirty="0" smtClean="0"/>
              <a:t>Prowadzenie cudzej sprawy może polegać na dokonywaniu czynności prawnej </a:t>
            </a:r>
            <a:r>
              <a:rPr lang="pl-PL" b="1" dirty="0" smtClean="0"/>
              <a:t>w cudzym imieniu lub tylko na cudzy rachunek albo na dokonaniu działań czysto faktycznych</a:t>
            </a:r>
            <a:r>
              <a:rPr lang="pl-PL" dirty="0" smtClean="0"/>
              <a:t>.</a:t>
            </a:r>
          </a:p>
          <a:p>
            <a:pPr marL="514350" indent="28575">
              <a:buNone/>
            </a:pPr>
            <a:endParaRPr lang="pl-PL" dirty="0" smtClean="0"/>
          </a:p>
          <a:p>
            <a:pPr marL="514350" indent="28575">
              <a:buNone/>
            </a:pPr>
            <a:r>
              <a:rPr lang="pl-PL" dirty="0" smtClean="0"/>
              <a:t>Prowadzić </a:t>
            </a:r>
            <a:r>
              <a:rPr lang="pl-PL" dirty="0" smtClean="0"/>
              <a:t>cudze sprawy bez zlecenia może osoba, która pierwotnie miała stosowne umocowanie, ale w pewnym momencie ono wygasło.</a:t>
            </a:r>
          </a:p>
          <a:p>
            <a:pPr marL="514350" indent="28575">
              <a:buNone/>
            </a:pP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pPr marL="514350" indent="-514350">
              <a:buFont typeface="+mj-lt"/>
              <a:buAutoNum type="arabicParenR" startAt="2"/>
            </a:pPr>
            <a:r>
              <a:rPr lang="pl-PL" dirty="0" smtClean="0"/>
              <a:t>prowadzący nie może mieć do prowadzenia cudzej sprawy odpowiednich </a:t>
            </a:r>
            <a:r>
              <a:rPr lang="pl-PL" b="1" dirty="0" smtClean="0"/>
              <a:t>kompetencji</a:t>
            </a:r>
            <a:r>
              <a:rPr lang="pl-PL" dirty="0" smtClean="0"/>
              <a:t>, wynikającej z jakiegokolwiek stosunku prawnego (jak np. umowa zlecenia, umowa agencyjna);</a:t>
            </a:r>
          </a:p>
          <a:p>
            <a:pPr marL="514350" lvl="0" indent="-514350">
              <a:buFont typeface="+mj-lt"/>
              <a:buAutoNum type="arabicParenR" startAt="2"/>
            </a:pPr>
            <a:r>
              <a:rPr lang="pl-PL" dirty="0" smtClean="0"/>
              <a:t>prowadzący obowiązany jest działać zgodnie z </a:t>
            </a:r>
            <a:r>
              <a:rPr lang="pl-PL" b="1" dirty="0" smtClean="0"/>
              <a:t>prawdopodobną wolą </a:t>
            </a:r>
            <a:r>
              <a:rPr lang="pl-PL" dirty="0" smtClean="0"/>
              <a:t>osoby, której sprawę prowadzi (</a:t>
            </a:r>
            <a:r>
              <a:rPr lang="pl-PL" b="1" dirty="0" smtClean="0"/>
              <a:t>752 KC</a:t>
            </a:r>
            <a:r>
              <a:rPr lang="pl-PL" dirty="0" smtClean="0"/>
              <a:t>), oraz po podjęciu działania </a:t>
            </a:r>
            <a:r>
              <a:rPr lang="pl-PL" b="1" dirty="0" smtClean="0"/>
              <a:t>w miarę powiadomić</a:t>
            </a:r>
            <a:r>
              <a:rPr lang="pl-PL" dirty="0" smtClean="0"/>
              <a:t> o tym tę osobę i stosownie do okoliczności albo </a:t>
            </a:r>
            <a:r>
              <a:rPr lang="pl-PL" b="1" dirty="0" smtClean="0"/>
              <a:t>oczekiwać od niej zleceń</a:t>
            </a:r>
            <a:r>
              <a:rPr lang="pl-PL" dirty="0" smtClean="0"/>
              <a:t>, albo prowadzić sprawę do momentu, dopóki ta osoba </a:t>
            </a:r>
            <a:r>
              <a:rPr lang="pl-PL" b="1" dirty="0" smtClean="0"/>
              <a:t>sama nie będzie mogła się nią zająć </a:t>
            </a:r>
            <a:r>
              <a:rPr lang="pl-PL" dirty="0" smtClean="0"/>
              <a:t>(753 § 1 ); chyba, że wola tej osoby sprzeciwia się </a:t>
            </a:r>
            <a:r>
              <a:rPr lang="pl-PL" b="1" dirty="0" smtClean="0"/>
              <a:t>ustawie </a:t>
            </a:r>
            <a:r>
              <a:rPr lang="pl-PL" dirty="0" smtClean="0"/>
              <a:t>albo </a:t>
            </a:r>
            <a:r>
              <a:rPr lang="pl-PL" b="1" dirty="0" smtClean="0"/>
              <a:t>zasadom współżycia społecznego </a:t>
            </a:r>
            <a:r>
              <a:rPr lang="pl-PL" dirty="0" smtClean="0"/>
              <a:t>- </a:t>
            </a:r>
            <a:r>
              <a:rPr lang="pl-PL" b="1" dirty="0" smtClean="0"/>
              <a:t>wtedy nie trzeba jej brać pod uwagę</a:t>
            </a:r>
            <a:r>
              <a:rPr lang="pl-PL" dirty="0" smtClean="0"/>
              <a:t>;</a:t>
            </a:r>
          </a:p>
          <a:p>
            <a:pPr marL="514350" indent="-514350">
              <a:buNone/>
            </a:pP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5832648"/>
          </a:xfrm>
        </p:spPr>
        <p:txBody>
          <a:bodyPr>
            <a:normAutofit lnSpcReduction="10000"/>
          </a:bodyPr>
          <a:lstStyle/>
          <a:p>
            <a:pPr marL="514350" indent="-514350">
              <a:buFont typeface="+mj-lt"/>
              <a:buAutoNum type="arabicParenR" startAt="4"/>
            </a:pPr>
            <a:r>
              <a:rPr lang="pl-PL" dirty="0" smtClean="0"/>
              <a:t>prowadzący powinien działać </a:t>
            </a:r>
            <a:r>
              <a:rPr lang="pl-PL" b="1" dirty="0" smtClean="0"/>
              <a:t>z korzyścią </a:t>
            </a:r>
            <a:r>
              <a:rPr lang="pl-PL" dirty="0" smtClean="0"/>
              <a:t>osoby, której sprawę prowadzi. Nie tylko korzyści </a:t>
            </a:r>
            <a:r>
              <a:rPr lang="pl-PL" b="1" dirty="0" smtClean="0"/>
              <a:t>majątkowe</a:t>
            </a:r>
            <a:r>
              <a:rPr lang="pl-PL" dirty="0" smtClean="0"/>
              <a:t>, ale i </a:t>
            </a:r>
            <a:r>
              <a:rPr lang="pl-PL" b="1" dirty="0" smtClean="0"/>
              <a:t>niemajątkowe</a:t>
            </a:r>
            <a:r>
              <a:rPr lang="pl-PL" dirty="0" smtClean="0"/>
              <a:t> (jak ochrona dóbr osobistych); musi być korzystny skutek, </a:t>
            </a:r>
            <a:r>
              <a:rPr lang="pl-PL" b="1" dirty="0" smtClean="0"/>
              <a:t>nie wystarczą same dobre intencje</a:t>
            </a:r>
            <a:r>
              <a:rPr lang="pl-PL" dirty="0" smtClean="0"/>
              <a:t>.</a:t>
            </a:r>
          </a:p>
          <a:p>
            <a:pPr marL="514350" indent="-514350">
              <a:buFont typeface="+mj-lt"/>
              <a:buAutoNum type="arabicParenR" startAt="4"/>
            </a:pPr>
            <a:endParaRPr lang="pl-PL" dirty="0" smtClean="0"/>
          </a:p>
          <a:p>
            <a:pPr marL="514350" indent="-514350"/>
            <a:r>
              <a:rPr lang="pl-PL" dirty="0" smtClean="0"/>
              <a:t>Same </a:t>
            </a:r>
            <a:r>
              <a:rPr lang="pl-PL" b="1" dirty="0" smtClean="0"/>
              <a:t>dobre intencje</a:t>
            </a:r>
            <a:r>
              <a:rPr lang="pl-PL" dirty="0" smtClean="0"/>
              <a:t>, którymi kierował się prowadzący cudze sprawy bez zlecenia nie są wystarczające, lecz jego działania muszą skutkować rezultatem korzystnym dla tego, kogo sprawa jest prowadzona.</a:t>
            </a:r>
            <a:endParaRPr lang="pl-PL"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Uwaga!</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Wyrok SN z dnia 30 czerwca </a:t>
            </a:r>
            <a:r>
              <a:rPr lang="pl-PL" dirty="0" smtClean="0"/>
              <a:t>2005 r., IV CK 784/04: Osoba pełniąca funkcję na podstawie uprawnień wynikających z przepisów prawa administracyjnego, w zakresie tych czynności nie jest osobą prowadząca cudzą sprawę bez zlecenia.</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Skutki</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a:bodyPr>
          <a:lstStyle/>
          <a:p>
            <a:r>
              <a:rPr lang="pl-PL" dirty="0" smtClean="0"/>
              <a:t>prowadzący może żądać od osoby, której sprawę prowadzi, </a:t>
            </a:r>
            <a:r>
              <a:rPr lang="pl-PL" b="1" dirty="0" smtClean="0"/>
              <a:t>zwrot uzasadnionych wydatków</a:t>
            </a:r>
            <a:r>
              <a:rPr lang="pl-PL" dirty="0" smtClean="0"/>
              <a:t> i </a:t>
            </a:r>
            <a:r>
              <a:rPr lang="pl-PL" b="1" dirty="0" smtClean="0"/>
              <a:t>nakładów</a:t>
            </a:r>
            <a:r>
              <a:rPr lang="pl-PL" dirty="0" smtClean="0"/>
              <a:t> wraz z ustawowymi </a:t>
            </a:r>
            <a:r>
              <a:rPr lang="pl-PL" b="1" dirty="0" smtClean="0"/>
              <a:t>odsetkami</a:t>
            </a:r>
            <a:r>
              <a:rPr lang="pl-PL" dirty="0" smtClean="0"/>
              <a:t> oraz </a:t>
            </a:r>
            <a:r>
              <a:rPr lang="pl-PL" b="1" dirty="0" smtClean="0"/>
              <a:t>zwolnienia od zobowiązań</a:t>
            </a:r>
            <a:r>
              <a:rPr lang="pl-PL" dirty="0" smtClean="0"/>
              <a:t>, które zaciągnął przy prowadzeniu cudzej sprawy (753 § 2 KC);</a:t>
            </a:r>
          </a:p>
          <a:p>
            <a:r>
              <a:rPr lang="pl-PL" dirty="0" smtClean="0"/>
              <a:t>jeżeli jego działanie nie odpowiada cechom 1-4 (poprzednie slajdy), jest ono </a:t>
            </a:r>
            <a:r>
              <a:rPr lang="pl-PL" b="1" dirty="0" smtClean="0"/>
              <a:t>bezprawne</a:t>
            </a:r>
            <a:r>
              <a:rPr lang="pl-PL" dirty="0" smtClean="0"/>
              <a:t>, wtedy nie ma uzasadnienia zwrotu nakładów, ale może rodzić </a:t>
            </a:r>
            <a:r>
              <a:rPr lang="pl-PL" b="1" dirty="0" smtClean="0"/>
              <a:t>odpowiedzialność odszkodowawczą</a:t>
            </a:r>
            <a:r>
              <a:rPr lang="pl-PL" dirty="0" smtClean="0"/>
              <a:t>; </a:t>
            </a:r>
          </a:p>
          <a:p>
            <a:pPr>
              <a:buNone/>
            </a:pP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lstStyle/>
          <a:p>
            <a:r>
              <a:rPr lang="pl-PL" dirty="0" smtClean="0"/>
              <a:t>prowadzący obowiązany jest </a:t>
            </a:r>
            <a:r>
              <a:rPr lang="pl-PL" b="1" dirty="0" smtClean="0"/>
              <a:t>wydać wszystko</a:t>
            </a:r>
            <a:r>
              <a:rPr lang="pl-PL" dirty="0" smtClean="0"/>
              <a:t>, co przy prowadzeniu sprawy uzyskał od osoby, której sprawę prowadził; powinien złożyć ze swych praw i obowiązków złożyć </a:t>
            </a:r>
            <a:r>
              <a:rPr lang="pl-PL" b="1" dirty="0" smtClean="0"/>
              <a:t>rachunek</a:t>
            </a:r>
            <a:r>
              <a:rPr lang="pl-PL" dirty="0" smtClean="0"/>
              <a:t>;</a:t>
            </a:r>
          </a:p>
          <a:p>
            <a:r>
              <a:rPr lang="pl-PL" dirty="0" smtClean="0"/>
              <a:t>obowiązany jest prowadzić cudzą sprawę z </a:t>
            </a:r>
            <a:r>
              <a:rPr lang="pl-PL" b="1" dirty="0" smtClean="0"/>
              <a:t>należytą starannością</a:t>
            </a:r>
            <a:r>
              <a:rPr lang="pl-PL" dirty="0" smtClean="0"/>
              <a:t>; odpowiedzialność na zasadach ogólniejszych; wyjątek - 757 KC.</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Niewłaściwe prowadzenie cudzych spraw bez zlecenia</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77500" lnSpcReduction="20000"/>
          </a:bodyPr>
          <a:lstStyle/>
          <a:p>
            <a:r>
              <a:rPr lang="pl-PL" b="1" dirty="0" smtClean="0"/>
              <a:t>W dobrej wierze </a:t>
            </a:r>
            <a:r>
              <a:rPr lang="pl-PL" dirty="0" smtClean="0"/>
              <a:t>- </a:t>
            </a:r>
            <a:r>
              <a:rPr lang="pl-PL" dirty="0" smtClean="0"/>
              <a:t>podmiot </a:t>
            </a:r>
            <a:r>
              <a:rPr lang="pl-PL" dirty="0" smtClean="0"/>
              <a:t>prowadzi cudzą sprawę w znaczeniu obiektywnym, pozostając w usprawiedliwionym przeświadczeniu (w dobrej wierze), że prowadzi sprawę własną</a:t>
            </a:r>
            <a:r>
              <a:rPr lang="pl-PL" dirty="0" smtClean="0"/>
              <a:t>.</a:t>
            </a:r>
          </a:p>
          <a:p>
            <a:r>
              <a:rPr lang="pl-PL" b="1" dirty="0" smtClean="0"/>
              <a:t>W złej wierze </a:t>
            </a:r>
            <a:r>
              <a:rPr lang="pl-PL" dirty="0" smtClean="0"/>
              <a:t>- </a:t>
            </a:r>
            <a:r>
              <a:rPr lang="pl-PL" dirty="0" smtClean="0"/>
              <a:t>podmiot działa </a:t>
            </a:r>
            <a:r>
              <a:rPr lang="pl-PL" dirty="0" smtClean="0"/>
              <a:t>zasadniczo w celu odniesienia własnych korzyści, prowadzi cudzą sprawę w znaczeniu obiektywnym jak sprawę własną, wiedząc o tym (zła wiara), iż nie jest to jego własna sprawa</a:t>
            </a:r>
            <a:r>
              <a:rPr lang="pl-PL" dirty="0" smtClean="0"/>
              <a:t>.</a:t>
            </a:r>
          </a:p>
          <a:p>
            <a:endParaRPr lang="pl-PL" dirty="0" smtClean="0"/>
          </a:p>
          <a:p>
            <a:pPr marL="0" indent="0">
              <a:buNone/>
            </a:pPr>
            <a:r>
              <a:rPr lang="pl-PL" dirty="0" smtClean="0"/>
              <a:t>W obu powyższych przypadkach nie mamy do czynienia z prowadzeniem cudzych spraw bez zlecenia. Wówczas mają zastosowanie przepisy o bezpodstawnym wzbogaceniu, a w momencie powstania szkody także przepisy o czynach niedozwolonych.</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Nienależyte prowadzenie cudzych spraw</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b="1" dirty="0" smtClean="0"/>
              <a:t>Naruszenie podstawowych obowiązków z art. 752 KC </a:t>
            </a:r>
            <a:r>
              <a:rPr lang="pl-PL" dirty="0" smtClean="0"/>
              <a:t>(np. bez korzyści dla osoby, której sprawę podmiot prowadzi, bez należytej staranności itd.)</a:t>
            </a:r>
          </a:p>
          <a:p>
            <a:r>
              <a:rPr lang="pl-PL" b="1" dirty="0" smtClean="0"/>
              <a:t>Inne przypadki </a:t>
            </a:r>
            <a:r>
              <a:rPr lang="pl-PL" dirty="0" smtClean="0"/>
              <a:t>– naruszenie obowiązków dodatkowych (jak obowiązek zawiadomienia)</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Podstawowe informacje</a:t>
            </a:r>
            <a:endParaRPr lang="pl-PL" b="1" dirty="0"/>
          </a:p>
        </p:txBody>
      </p:sp>
      <p:sp>
        <p:nvSpPr>
          <p:cNvPr id="3" name="Symbol zastępczy zawartości 2"/>
          <p:cNvSpPr>
            <a:spLocks noGrp="1"/>
          </p:cNvSpPr>
          <p:nvPr>
            <p:ph idx="1"/>
          </p:nvPr>
        </p:nvSpPr>
        <p:spPr>
          <a:xfrm>
            <a:off x="1043608" y="1916832"/>
            <a:ext cx="8100392" cy="4941168"/>
          </a:xfrm>
        </p:spPr>
        <p:txBody>
          <a:bodyPr>
            <a:normAutofit fontScale="70000" lnSpcReduction="20000"/>
          </a:bodyPr>
          <a:lstStyle/>
          <a:p>
            <a:r>
              <a:rPr lang="pl-PL" sz="3000" b="1" dirty="0" smtClean="0"/>
              <a:t>Strony umowy</a:t>
            </a:r>
            <a:r>
              <a:rPr lang="pl-PL" sz="3000" dirty="0" smtClean="0"/>
              <a:t>: dający zlecenie i przyjmujący </a:t>
            </a:r>
            <a:r>
              <a:rPr lang="pl-PL" sz="3000" dirty="0" smtClean="0"/>
              <a:t>zlecenie; stronami umowy mogą być dowolne podmioty prawa cywilnego</a:t>
            </a:r>
            <a:endParaRPr lang="pl-PL" sz="3000" dirty="0" smtClean="0"/>
          </a:p>
          <a:p>
            <a:r>
              <a:rPr lang="pl-PL" sz="3000" b="1" dirty="0" smtClean="0"/>
              <a:t>Essentialia negotii</a:t>
            </a:r>
            <a:r>
              <a:rPr lang="pl-PL" sz="3000" dirty="0" smtClean="0"/>
              <a:t>: zobowiązanie przyjmującego zlecenie do dokonania określonej czynności prawnej dla dającego zlecenie (art. 734 § 1 KC)</a:t>
            </a:r>
          </a:p>
          <a:p>
            <a:r>
              <a:rPr lang="pl-PL" sz="3000" dirty="0" smtClean="0"/>
              <a:t>Nie dotyczy umów, gdzie przedmiotem świadczenia jest spełnienie usługi polegającej na czynności faktycznej – to nie jest wówczas umowa zlecenia, a </a:t>
            </a:r>
            <a:r>
              <a:rPr lang="pl-PL" sz="3000" b="1" dirty="0" smtClean="0"/>
              <a:t>umowa o świadczenie usług </a:t>
            </a:r>
            <a:r>
              <a:rPr lang="pl-PL" sz="3000" dirty="0" smtClean="0"/>
              <a:t>(art. 750 KC)</a:t>
            </a:r>
          </a:p>
          <a:p>
            <a:r>
              <a:rPr lang="pl-PL" sz="3000" dirty="0" smtClean="0"/>
              <a:t>Umowa może być </a:t>
            </a:r>
            <a:r>
              <a:rPr lang="pl-PL" sz="3000" b="1" dirty="0" smtClean="0"/>
              <a:t>odpłatna</a:t>
            </a:r>
            <a:r>
              <a:rPr lang="pl-PL" sz="3000" dirty="0" smtClean="0"/>
              <a:t> lub </a:t>
            </a:r>
            <a:r>
              <a:rPr lang="pl-PL" sz="3000" b="1" dirty="0" smtClean="0"/>
              <a:t>nieodpłatna</a:t>
            </a:r>
            <a:r>
              <a:rPr lang="pl-PL" sz="3000" dirty="0" smtClean="0"/>
              <a:t>; trzeba jednak pamiętać o art. 735 KC (§ 1 - jeżeli ani z umowy, ani z okoliczności nie wynika, że przyjmujący zlecenie zobowiązał się wykonać je bez wynagrodzenia, za wykonanie zlecenia należy się wynagrodzenie); czyli mamy domniemanie odpłatności</a:t>
            </a:r>
          </a:p>
          <a:p>
            <a:r>
              <a:rPr lang="pl-PL" sz="3000" dirty="0" smtClean="0"/>
              <a:t>Umowa zlecenia jest </a:t>
            </a:r>
            <a:r>
              <a:rPr lang="pl-PL" sz="3000" b="1" dirty="0" smtClean="0"/>
              <a:t>konsensualna</a:t>
            </a:r>
            <a:r>
              <a:rPr lang="pl-PL" sz="3000" dirty="0" smtClean="0"/>
              <a:t> i </a:t>
            </a:r>
            <a:r>
              <a:rPr lang="pl-PL" sz="3000" b="1" dirty="0" smtClean="0"/>
              <a:t>dwustronnie zobowiązująca</a:t>
            </a:r>
            <a:r>
              <a:rPr lang="pl-PL" sz="3000" dirty="0" smtClean="0"/>
              <a:t>, także gdy nie ma odpłatnego charakteru (por. art. 742 KC).</a:t>
            </a:r>
          </a:p>
          <a:p>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Ratowanie cudzego dobra </a:t>
            </a:r>
            <a:br>
              <a:rPr lang="pl-PL" b="1" dirty="0" smtClean="0"/>
            </a:br>
            <a:r>
              <a:rPr lang="pl-PL" b="1" dirty="0" smtClean="0"/>
              <a:t>(art. 757 KC)</a:t>
            </a:r>
            <a:endParaRPr lang="pl-PL" b="1" dirty="0"/>
          </a:p>
        </p:txBody>
      </p:sp>
      <p:sp>
        <p:nvSpPr>
          <p:cNvPr id="3" name="Symbol zastępczy zawartości 2"/>
          <p:cNvSpPr>
            <a:spLocks noGrp="1"/>
          </p:cNvSpPr>
          <p:nvPr>
            <p:ph idx="1"/>
          </p:nvPr>
        </p:nvSpPr>
        <p:spPr>
          <a:xfrm>
            <a:off x="971600" y="2060849"/>
            <a:ext cx="8172400" cy="4797152"/>
          </a:xfrm>
        </p:spPr>
        <p:txBody>
          <a:bodyPr/>
          <a:lstStyle/>
          <a:p>
            <a:r>
              <a:rPr lang="pl-PL" dirty="0" smtClean="0"/>
              <a:t>Kto w celu odwrócenia </a:t>
            </a:r>
            <a:r>
              <a:rPr lang="pl-PL" b="1" dirty="0" smtClean="0"/>
              <a:t>niebezpieczeństwa</a:t>
            </a:r>
            <a:r>
              <a:rPr lang="pl-PL" dirty="0" smtClean="0"/>
              <a:t> grożącego drugiemu ratuje jego dobro, może żądać od niego </a:t>
            </a:r>
            <a:r>
              <a:rPr lang="pl-PL" b="1" dirty="0" smtClean="0"/>
              <a:t>zwrotu uzasadnionych wydatków</a:t>
            </a:r>
            <a:r>
              <a:rPr lang="pl-PL" dirty="0" smtClean="0"/>
              <a:t>, </a:t>
            </a:r>
            <a:r>
              <a:rPr lang="pl-PL" b="1" dirty="0" smtClean="0"/>
              <a:t>chociażby jego działanie nie odniosło skutku</a:t>
            </a:r>
            <a:r>
              <a:rPr lang="pl-PL" dirty="0" smtClean="0"/>
              <a:t>, i jest odpowiedzialny tylko za </a:t>
            </a:r>
            <a:r>
              <a:rPr lang="pl-PL" b="1" dirty="0" smtClean="0"/>
              <a:t>winę umyślną </a:t>
            </a:r>
            <a:r>
              <a:rPr lang="pl-PL" dirty="0" smtClean="0"/>
              <a:t>lub </a:t>
            </a:r>
            <a:r>
              <a:rPr lang="pl-PL" b="1" dirty="0" smtClean="0"/>
              <a:t>rażące niedbalstwo</a:t>
            </a:r>
            <a:r>
              <a:rPr lang="pl-PL" dirty="0" smtClean="0"/>
              <a:t>.</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Potwierdzenie</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20000"/>
          </a:bodyPr>
          <a:lstStyle/>
          <a:p>
            <a:r>
              <a:rPr lang="pl-PL" dirty="0" smtClean="0"/>
              <a:t>osoba, której sprawę prowadzono, może działanie prowadzącego tę sprawę potwierdzić - złożyć </a:t>
            </a:r>
            <a:r>
              <a:rPr lang="pl-PL" b="1" dirty="0" smtClean="0"/>
              <a:t>jednostronne oświadczenie woli </a:t>
            </a:r>
            <a:r>
              <a:rPr lang="pl-PL" dirty="0" smtClean="0"/>
              <a:t>(art. 756 KC), nawet gdy prowadzenie cudzej sprawy </a:t>
            </a:r>
            <a:r>
              <a:rPr lang="pl-PL" b="1" dirty="0" smtClean="0"/>
              <a:t>nie było prawidłowe</a:t>
            </a:r>
            <a:r>
              <a:rPr lang="pl-PL" dirty="0" smtClean="0"/>
              <a:t>;</a:t>
            </a:r>
          </a:p>
          <a:p>
            <a:r>
              <a:rPr lang="pl-PL" dirty="0" smtClean="0"/>
              <a:t>wtedy powstaje stosunek zlecenia; </a:t>
            </a:r>
            <a:r>
              <a:rPr lang="pl-PL" b="1" dirty="0" smtClean="0"/>
              <a:t>ex </a:t>
            </a:r>
            <a:r>
              <a:rPr lang="pl-PL" b="1" dirty="0" err="1" smtClean="0"/>
              <a:t>tunc</a:t>
            </a:r>
            <a:r>
              <a:rPr lang="pl-PL" b="1" dirty="0" smtClean="0"/>
              <a:t>; </a:t>
            </a:r>
            <a:r>
              <a:rPr lang="pl-PL" dirty="0" smtClean="0"/>
              <a:t>poza zwrotem wydatków i nakładów, prowadzący będzie mógł co do zasady domagać się wynagrodzenia (art. 735 KC); potwierdzający uzyskuje roszczenie o wydanie tego wszystkiego, co działający w jego sprawach uzyskał (art. 740 KC).</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Przykłady</a:t>
            </a:r>
            <a:endParaRPr lang="pl-PL" b="1" dirty="0"/>
          </a:p>
        </p:txBody>
      </p:sp>
      <p:sp>
        <p:nvSpPr>
          <p:cNvPr id="3" name="Symbol zastępczy zawartości 2"/>
          <p:cNvSpPr>
            <a:spLocks noGrp="1"/>
          </p:cNvSpPr>
          <p:nvPr>
            <p:ph idx="1"/>
          </p:nvPr>
        </p:nvSpPr>
        <p:spPr>
          <a:xfrm>
            <a:off x="1043608" y="2332037"/>
            <a:ext cx="8100392" cy="4525963"/>
          </a:xfrm>
        </p:spPr>
        <p:txBody>
          <a:bodyPr/>
          <a:lstStyle/>
          <a:p>
            <a:r>
              <a:rPr lang="pl-PL" b="1" dirty="0" smtClean="0"/>
              <a:t>Umowa zlecenia</a:t>
            </a:r>
            <a:r>
              <a:rPr lang="pl-PL" dirty="0" smtClean="0"/>
              <a:t>: zawarcie umowy (czyli dokonanie pewnej czynności prawnej)</a:t>
            </a:r>
          </a:p>
          <a:p>
            <a:r>
              <a:rPr lang="pl-PL" b="1" dirty="0" smtClean="0"/>
              <a:t>Umowa o świadczenie usług</a:t>
            </a:r>
            <a:r>
              <a:rPr lang="pl-PL" dirty="0" smtClean="0"/>
              <a:t>: umowa o sprzątanie, o leczenie, o wychowanie, o utrzymanie ogrodu itd. </a:t>
            </a:r>
            <a:r>
              <a:rPr lang="pl-PL" u="sng" dirty="0" smtClean="0"/>
              <a:t>Tutaj nie dokonujemy czynności prawnych</a:t>
            </a:r>
            <a:r>
              <a:rPr lang="pl-PL"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Zobowiązanie przyjmującego zlecenie polega na świadczeniu określonych, czyli zindywidualizowanych </a:t>
            </a:r>
            <a:r>
              <a:rPr lang="pl-PL" b="1" dirty="0" smtClean="0"/>
              <a:t>czynności prawnych</a:t>
            </a:r>
            <a:r>
              <a:rPr lang="pl-PL" dirty="0" smtClean="0"/>
              <a:t>, który pozwala na samodzielne organizowanie odpowiednich działań</a:t>
            </a:r>
          </a:p>
          <a:p>
            <a:r>
              <a:rPr lang="pl-PL" dirty="0" smtClean="0"/>
              <a:t>Przyjmujący zlecenie zobowiązuje się do dokonania umówionych czynności, nie za osiągnięcie konkretnego rezultatu (co odróżnia tę umowę od umowy o dzieło); potrzeba działania z </a:t>
            </a:r>
            <a:r>
              <a:rPr lang="pl-PL" b="1" dirty="0" smtClean="0"/>
              <a:t>należytą starannością</a:t>
            </a:r>
            <a:endParaRPr lang="pl-PL"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Różne formy wypełnienia umowy zlecenia</a:t>
            </a:r>
            <a:endParaRPr lang="pl-PL" b="1" dirty="0"/>
          </a:p>
        </p:txBody>
      </p:sp>
      <p:sp>
        <p:nvSpPr>
          <p:cNvPr id="3" name="Symbol zastępczy zawartości 2"/>
          <p:cNvSpPr>
            <a:spLocks noGrp="1"/>
          </p:cNvSpPr>
          <p:nvPr>
            <p:ph idx="1"/>
          </p:nvPr>
        </p:nvSpPr>
        <p:spPr>
          <a:xfrm>
            <a:off x="1043608" y="2132857"/>
            <a:ext cx="8100392" cy="4725144"/>
          </a:xfrm>
        </p:spPr>
        <p:txBody>
          <a:bodyPr>
            <a:normAutofit fontScale="92500" lnSpcReduction="20000"/>
          </a:bodyPr>
          <a:lstStyle/>
          <a:p>
            <a:pPr marL="514350" indent="-514350">
              <a:buNone/>
            </a:pPr>
            <a:r>
              <a:rPr lang="pl-PL" dirty="0" smtClean="0"/>
              <a:t>W zależności treści umowy między stronami</a:t>
            </a:r>
          </a:p>
          <a:p>
            <a:pPr marL="514350" indent="-514350">
              <a:buFont typeface="+mj-lt"/>
              <a:buAutoNum type="arabicParenR"/>
            </a:pPr>
            <a:r>
              <a:rPr lang="pl-PL" b="1" dirty="0" smtClean="0"/>
              <a:t>Zastępstwo bezpośrednie </a:t>
            </a:r>
            <a:r>
              <a:rPr lang="pl-PL" dirty="0" smtClean="0"/>
              <a:t>- przyjmujący </a:t>
            </a:r>
            <a:r>
              <a:rPr lang="pl-PL" dirty="0" smtClean="0"/>
              <a:t>zlecenie dokonuje czynności w imieniu dającego zlecenie, czyli odpowiednie prawa lub obowiązki nabywa bezpośrednio dający zlecenie; przyjmujący zlecenie działa jako </a:t>
            </a:r>
            <a:r>
              <a:rPr lang="pl-PL" b="1" dirty="0" smtClean="0"/>
              <a:t>pełnomocnik</a:t>
            </a:r>
            <a:r>
              <a:rPr lang="pl-PL" dirty="0" smtClean="0"/>
              <a:t>, ale udzielenie pełnomocnictwa nie jest konieczne, ponieważ zgodnie z art. 734 § 2 KC w braku odpowiedniej umowy zlecenie obejmuje umocowanie do dokonania czynności prawnej w imieniu dającego zlecenie.</a:t>
            </a:r>
          </a:p>
          <a:p>
            <a:pPr marL="514350" indent="-514350">
              <a:buNone/>
            </a:pPr>
            <a:r>
              <a:rPr lang="pl-PL" b="1" dirty="0" smtClean="0"/>
              <a:t>Przykład</a:t>
            </a:r>
            <a:r>
              <a:rPr lang="pl-PL" dirty="0" smtClean="0"/>
              <a:t>: umowa radcy prawnego z klientem.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lnSpcReduction="20000"/>
          </a:bodyPr>
          <a:lstStyle/>
          <a:p>
            <a:pPr marL="514350" indent="-514350">
              <a:buFont typeface="+mj-lt"/>
              <a:buAutoNum type="arabicParenR" startAt="2"/>
            </a:pPr>
            <a:r>
              <a:rPr lang="pl-PL" b="1" dirty="0" smtClean="0"/>
              <a:t>Zastępstwo pośrednie </a:t>
            </a:r>
            <a:r>
              <a:rPr lang="pl-PL" dirty="0" smtClean="0"/>
              <a:t>- dokonanie </a:t>
            </a:r>
            <a:r>
              <a:rPr lang="pl-PL" dirty="0" smtClean="0"/>
              <a:t>przez przyjmującego zlecenie czynności prawnej </a:t>
            </a:r>
            <a:r>
              <a:rPr lang="pl-PL" b="1" dirty="0" smtClean="0"/>
              <a:t>w imieniu własnym</a:t>
            </a:r>
            <a:r>
              <a:rPr lang="pl-PL" dirty="0" smtClean="0"/>
              <a:t>, lecz </a:t>
            </a:r>
            <a:r>
              <a:rPr lang="pl-PL" b="1" dirty="0" smtClean="0"/>
              <a:t>na rachunek </a:t>
            </a:r>
            <a:r>
              <a:rPr lang="pl-PL" dirty="0" smtClean="0"/>
              <a:t>dającego zlecenie; przyjmujący zlecenie nabywa określone prawa na swoje nazwisko, ale ma obowiązek przenieść to prawo na dającego zlecenie (art. 734 § 2 i 740 zd. 2 KC); przyjmujący zlecenie działa jako </a:t>
            </a:r>
            <a:r>
              <a:rPr lang="pl-PL" b="1" dirty="0" smtClean="0"/>
              <a:t>zastępca pośredni.</a:t>
            </a:r>
          </a:p>
          <a:p>
            <a:pPr marL="514350" indent="-514350">
              <a:buNone/>
            </a:pPr>
            <a:r>
              <a:rPr lang="pl-PL" b="1" dirty="0" smtClean="0"/>
              <a:t>Przykład: </a:t>
            </a:r>
            <a:r>
              <a:rPr lang="pl-PL" dirty="0" smtClean="0"/>
              <a:t>Dający zlecenie nabyć obraz, który jest wystawiony na licytacji, ale nie chce ujawnić swojego nazwiska. Przyjmujący zlecenie nabywa ten obraz na swoje nazwisko, ale potem przenosi jego własność na dającego zlecenie.</a:t>
            </a:r>
            <a:endParaRPr lang="pl-PL"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Zawarcie umowy</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10000"/>
          </a:bodyPr>
          <a:lstStyle/>
          <a:p>
            <a:r>
              <a:rPr lang="pl-PL" dirty="0" smtClean="0"/>
              <a:t>Umowę zawiera się wg zasad ogólnych, ale jest jeden wyjątek: art. 736 KC - Kto </a:t>
            </a:r>
            <a:r>
              <a:rPr lang="pl-PL" b="1" dirty="0" smtClean="0"/>
              <a:t>zawodowo</a:t>
            </a:r>
            <a:r>
              <a:rPr lang="pl-PL" dirty="0" smtClean="0"/>
              <a:t> trudni się załatwianiem czynności dla drugich, powinien, jeżeli </a:t>
            </a:r>
            <a:r>
              <a:rPr lang="pl-PL" b="1" dirty="0" smtClean="0"/>
              <a:t>nie chce </a:t>
            </a:r>
            <a:r>
              <a:rPr lang="pl-PL" dirty="0" smtClean="0"/>
              <a:t>zlecenia przyjąć, zawiadomić o tym </a:t>
            </a:r>
            <a:r>
              <a:rPr lang="pl-PL" b="1" dirty="0" smtClean="0"/>
              <a:t>niezwłocznie</a:t>
            </a:r>
            <a:r>
              <a:rPr lang="pl-PL" dirty="0" smtClean="0"/>
              <a:t> dającego zlecenie. Taki sam obowiązek ciąży na osobie, która dającemu zlecenie oświadczyła </a:t>
            </a:r>
            <a:r>
              <a:rPr lang="pl-PL" b="1" dirty="0" smtClean="0"/>
              <a:t>gotowość załatwiania czynności danego rodzaju</a:t>
            </a:r>
            <a:r>
              <a:rPr lang="pl-PL" dirty="0" smtClean="0"/>
              <a:t>. </a:t>
            </a:r>
            <a:r>
              <a:rPr lang="pl-PL" b="1" dirty="0" smtClean="0"/>
              <a:t>To nie jest jednak domniemanie przyjęcia oferty w razie milczenia strony (chyba, że są spełnione przesłanki z art. 68 (2) KC.</a:t>
            </a:r>
            <a:endParaRPr lang="pl-PL"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85000" lnSpcReduction="10000"/>
          </a:bodyPr>
          <a:lstStyle/>
          <a:p>
            <a:r>
              <a:rPr lang="pl-PL" dirty="0" smtClean="0"/>
              <a:t>Dowolna forma zawarcia umowy, chyba że zlecenie łączy się z pełnomocnictwem, dla którego wymagana jest forma </a:t>
            </a:r>
            <a:r>
              <a:rPr lang="pl-PL" dirty="0" smtClean="0"/>
              <a:t>szczególna (np. zleceniobiorca ma kupić dla zleceniodawcy nieruchomości – jeżeli umowa jest w zwykłej formie pisemnej, konieczne jest dodatkowe oddzielne pełnomocnictwo w formie aktu notarialnego). </a:t>
            </a:r>
            <a:r>
              <a:rPr lang="pl-PL" dirty="0" smtClean="0"/>
              <a:t>Art. 734 § 2 KC - </a:t>
            </a:r>
            <a:r>
              <a:rPr lang="pl-PL" dirty="0" smtClean="0"/>
              <a:t>w </a:t>
            </a:r>
            <a:r>
              <a:rPr lang="pl-PL" dirty="0" smtClean="0"/>
              <a:t>braku odmiennej umowy zlecenie obejmuje umocowanie do wykonania czynności w imieniu dającego zlecenie. </a:t>
            </a:r>
            <a:r>
              <a:rPr lang="pl-PL" b="1" dirty="0" smtClean="0"/>
              <a:t>Przepis ten nie uchybia przepisom o formie pełnomocnictwa (np. art. 99 KC).</a:t>
            </a:r>
          </a:p>
          <a:p>
            <a:r>
              <a:rPr lang="pl-PL" b="1" dirty="0" smtClean="0"/>
              <a:t>Jeżeli przyjmujemy zlecenie jako zastępca pośredni, umowa zlecenia nie wymaga nigdy formy szczególnej</a:t>
            </a:r>
            <a:endParaRPr lang="pl-PL" b="1"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3537</TotalTime>
  <Words>2386</Words>
  <Application>Microsoft Office PowerPoint</Application>
  <PresentationFormat>Pokaz na ekranie (4:3)</PresentationFormat>
  <Paragraphs>100</Paragraphs>
  <Slides>32</Slides>
  <Notes>0</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Motyw pakietu Office</vt:lpstr>
      <vt:lpstr>Umowa zlecenia, prowadzenie cudzych spraw bez zlecenia</vt:lpstr>
      <vt:lpstr>I. UMOWA ZLECENIA  (art. 734 – 751 KC)</vt:lpstr>
      <vt:lpstr>Podstawowe informacje</vt:lpstr>
      <vt:lpstr>Przykłady</vt:lpstr>
      <vt:lpstr>Slajd 5</vt:lpstr>
      <vt:lpstr>Różne formy wypełnienia umowy zlecenia</vt:lpstr>
      <vt:lpstr>Slajd 7</vt:lpstr>
      <vt:lpstr>Zawarcie umowy</vt:lpstr>
      <vt:lpstr>Slajd 9</vt:lpstr>
      <vt:lpstr>Prawa i obowiązki stron  (przyjmujący zlecenie)</vt:lpstr>
      <vt:lpstr>Slajd 11</vt:lpstr>
      <vt:lpstr>Slajd 12</vt:lpstr>
      <vt:lpstr>Slajd 13</vt:lpstr>
      <vt:lpstr>Prawa i obowiązki stron  (dający zlecenie)</vt:lpstr>
      <vt:lpstr>Ustanie zlecenia</vt:lpstr>
      <vt:lpstr>Slajd 16</vt:lpstr>
      <vt:lpstr>Uwaga!</vt:lpstr>
      <vt:lpstr>Slajd 18</vt:lpstr>
      <vt:lpstr>Przedawnienie</vt:lpstr>
      <vt:lpstr>Umowy o świadczenie usług</vt:lpstr>
      <vt:lpstr>II. PROWADZENIE CUDZYCH SPRAW BEZ ZLECENIA (art. 752 – 757 KC)</vt:lpstr>
      <vt:lpstr>Powstanie stosunku prawnego</vt:lpstr>
      <vt:lpstr>Slajd 23</vt:lpstr>
      <vt:lpstr>Slajd 24</vt:lpstr>
      <vt:lpstr>Uwaga!</vt:lpstr>
      <vt:lpstr>Skutki</vt:lpstr>
      <vt:lpstr>Slajd 27</vt:lpstr>
      <vt:lpstr>Niewłaściwe prowadzenie cudzych spraw bez zlecenia</vt:lpstr>
      <vt:lpstr>Nienależyte prowadzenie cudzych spraw</vt:lpstr>
      <vt:lpstr>Ratowanie cudzego dobra  (art. 757 KC)</vt:lpstr>
      <vt:lpstr>Potwierdzenie</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258</cp:revision>
  <dcterms:created xsi:type="dcterms:W3CDTF">2016-05-10T21:23:03Z</dcterms:created>
  <dcterms:modified xsi:type="dcterms:W3CDTF">2020-05-13T13:34:21Z</dcterms:modified>
</cp:coreProperties>
</file>