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5" r:id="rId8"/>
    <p:sldId id="263" r:id="rId9"/>
    <p:sldId id="264" r:id="rId10"/>
    <p:sldId id="266" r:id="rId11"/>
    <p:sldId id="268" r:id="rId12"/>
    <p:sldId id="267" r:id="rId13"/>
    <p:sldId id="269" r:id="rId14"/>
    <p:sldId id="282" r:id="rId15"/>
    <p:sldId id="274" r:id="rId16"/>
    <p:sldId id="270" r:id="rId17"/>
    <p:sldId id="271" r:id="rId18"/>
    <p:sldId id="272" r:id="rId19"/>
    <p:sldId id="273" r:id="rId20"/>
    <p:sldId id="275" r:id="rId21"/>
    <p:sldId id="276" r:id="rId22"/>
    <p:sldId id="279" r:id="rId23"/>
    <p:sldId id="277" r:id="rId24"/>
    <p:sldId id="278" r:id="rId25"/>
    <p:sldId id="281" r:id="rId26"/>
    <p:sldId id="292" r:id="rId27"/>
    <p:sldId id="293" r:id="rId28"/>
    <p:sldId id="283" r:id="rId29"/>
    <p:sldId id="284" r:id="rId30"/>
    <p:sldId id="285" r:id="rId31"/>
    <p:sldId id="287" r:id="rId32"/>
    <p:sldId id="288" r:id="rId33"/>
    <p:sldId id="289" r:id="rId34"/>
    <p:sldId id="286" r:id="rId35"/>
    <p:sldId id="290" r:id="rId36"/>
    <p:sldId id="291" r:id="rId37"/>
    <p:sldId id="294" r:id="rId3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32" autoAdjust="0"/>
    <p:restoredTop sz="94660"/>
  </p:normalViewPr>
  <p:slideViewPr>
    <p:cSldViewPr snapToGrid="0">
      <p:cViewPr varScale="1">
        <p:scale>
          <a:sx n="77" d="100"/>
          <a:sy n="77" d="100"/>
        </p:scale>
        <p:origin x="51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253FEB6-EAF4-4FB6-B94B-6D0893D71C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7B58DB1C-55E6-4A3D-B763-28876D53E0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31806B0-1D42-4D6B-992D-FEF649D7B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4926D-5383-4208-8444-8CEA32ECB175}" type="datetimeFigureOut">
              <a:rPr lang="pl-PL" smtClean="0"/>
              <a:t>2020-05-22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1370EBE-09F0-4302-B9D4-1DD98A2F8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05585AC-E88C-4314-85C8-CA9926951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DA9DC-C0EA-4F71-854A-4A3550E55BD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62319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AD1FBEA-9861-44A8-9C4E-8FC33E579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B2B017E1-5741-4216-A2FC-395A496F8C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CCEF26C-C9BD-45C8-9E2E-16486B3E5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4926D-5383-4208-8444-8CEA32ECB175}" type="datetimeFigureOut">
              <a:rPr lang="pl-PL" smtClean="0"/>
              <a:t>2020-05-22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CCCC0B1-C05C-4661-A56D-B62473345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8FFBA77-6094-45C3-9E56-B904B2440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DA9DC-C0EA-4F71-854A-4A3550E55BD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340422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F5C618EB-60D9-44B6-A2F1-13FB5E98DC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4720A4F-695A-40D8-A48F-97B7534707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75D7C7C-3487-481B-9E20-3F236B296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4926D-5383-4208-8444-8CEA32ECB175}" type="datetimeFigureOut">
              <a:rPr lang="pl-PL" smtClean="0"/>
              <a:t>2020-05-22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0E73EDF-838D-40D6-8C28-E4451820AC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A920B7A-7EA7-4654-996C-0FE55C126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DA9DC-C0EA-4F71-854A-4A3550E55BD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0530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091E852-FC80-4644-80FD-3CD672D70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0BBB474-26F2-476E-93A2-C4A4AECDE2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0C5CE27-21CA-4CD9-82B7-137C5AE2C8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4926D-5383-4208-8444-8CEA32ECB175}" type="datetimeFigureOut">
              <a:rPr lang="pl-PL" smtClean="0"/>
              <a:t>2020-05-22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78DB9B1-03E0-4A5B-BBBD-E722D36D7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3C4751E-D6A1-4E50-B812-611C76C68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DA9DC-C0EA-4F71-854A-4A3550E55BD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96491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1DA46AE-B32D-4B1B-80C7-4A7C85D35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1CFC44D-B8E8-48C2-A529-07602FE1AE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7C946AB-F78E-4814-AA2D-9A8C14E910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4926D-5383-4208-8444-8CEA32ECB175}" type="datetimeFigureOut">
              <a:rPr lang="pl-PL" smtClean="0"/>
              <a:t>2020-05-22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E0CC359-CCD6-4C6D-AC8A-5D72666BB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9367614-1250-412B-93EB-E026C3215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DA9DC-C0EA-4F71-854A-4A3550E55BD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7585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BDB75C3-D7B6-4A3B-8EBC-ECACDF3C9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B97E605-3021-490D-B739-E3B6683A5A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F11532-8931-4BF5-9EDF-D5149AC8AC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B1A339B-3541-4D5C-88AF-89B00489A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4926D-5383-4208-8444-8CEA32ECB175}" type="datetimeFigureOut">
              <a:rPr lang="pl-PL" smtClean="0"/>
              <a:t>2020-05-22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B7C63BC-1264-4E8A-8759-D8ACC9E572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76B74C9-5C86-4D64-97AF-8997AE391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DA9DC-C0EA-4F71-854A-4A3550E55BD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40890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8612EC2-C088-45EB-AF58-E2BA0AA9C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356B00E-3AB0-4298-96FA-6F43BE6188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5B34BB24-6F77-4A74-B04A-3639C8274F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2EFC1ED1-E051-4E7E-9443-298D70C7D3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390156FA-903D-4230-B4FE-87236314BE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39C0A5E7-2BD4-4FCD-AC25-42FDE646A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4926D-5383-4208-8444-8CEA32ECB175}" type="datetimeFigureOut">
              <a:rPr lang="pl-PL" smtClean="0"/>
              <a:t>2020-05-22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BFCACB0D-5F19-4E5B-8025-58D1B1FF4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7AB7DFC7-8F15-42CD-91E0-B3C9DD0E4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DA9DC-C0EA-4F71-854A-4A3550E55BD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72365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15B378D-42B3-483D-8704-D4A386307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2CBBD697-DC76-4612-9CCE-BFE4A1F35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4926D-5383-4208-8444-8CEA32ECB175}" type="datetimeFigureOut">
              <a:rPr lang="pl-PL" smtClean="0"/>
              <a:t>2020-05-22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297D9C72-A030-497C-9375-09F293033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BCC261CF-F84B-4C74-8CB2-80C62659F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DA9DC-C0EA-4F71-854A-4A3550E55BD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69379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1FBE3F13-775E-4D9E-904F-544DB4941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4926D-5383-4208-8444-8CEA32ECB175}" type="datetimeFigureOut">
              <a:rPr lang="pl-PL" smtClean="0"/>
              <a:t>2020-05-22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6ED1E757-8BCB-4080-AAF1-0B1362637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CD5C97D7-73F4-4290-A9D8-E003F5DF4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DA9DC-C0EA-4F71-854A-4A3550E55BD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428068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68274EF-8161-44E2-B5B4-5F44EAF48C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78BF997-D9D0-4300-B8CA-7071234EAD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1A669557-FAAE-469B-A92A-F9262A345C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068715D-C5B1-43A7-9592-3351F7BFA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4926D-5383-4208-8444-8CEA32ECB175}" type="datetimeFigureOut">
              <a:rPr lang="pl-PL" smtClean="0"/>
              <a:t>2020-05-22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265BD309-2850-49B8-BA77-DB70FDE2A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074247AC-6450-4B48-B3CF-24EBCAE1E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DA9DC-C0EA-4F71-854A-4A3550E55BD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31744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81B2E1-EB2C-4CFF-8C3B-5D97637CC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06959991-3DDE-4B03-BB03-6E81F821A7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C5F08363-A375-4C5C-A93B-482A4860A2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74AE8DBA-A0DB-4E69-9EDA-A3052619C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F4926D-5383-4208-8444-8CEA32ECB175}" type="datetimeFigureOut">
              <a:rPr lang="pl-PL" smtClean="0"/>
              <a:t>2020-05-22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CBC2C86B-1A6B-4B95-81BE-970FC0BE7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8AC2CF4A-4CA5-4AF1-A5C5-336926851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DA9DC-C0EA-4F71-854A-4A3550E55BD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18313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2DB29207-C673-4FC6-840D-68DAA00F75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6CE6092-40ED-4D8F-A902-2A4B4CD9F5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BB68F5D-314D-489D-BF54-407E0AB2D8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4926D-5383-4208-8444-8CEA32ECB175}" type="datetimeFigureOut">
              <a:rPr lang="pl-PL" smtClean="0"/>
              <a:t>2020-05-22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29C8C4F4-5D5C-4376-A63F-2EAF8CC129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2C0E9DB-F28B-4759-B638-1C5C449018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BDA9DC-C0EA-4F71-854A-4A3550E55BD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9606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05A1633-E891-45C5-B9EE-8674995C2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Ochrona pracy kobiet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2E54905-FC37-47F6-8D9B-B2D21BF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Zakazy wykonywania prac uciążliwych, niebezpiecznych lub szkodliwych dla zdrowia dotyczą:</a:t>
            </a:r>
          </a:p>
          <a:p>
            <a:pPr>
              <a:buFontTx/>
              <a:buChar char="-"/>
            </a:pPr>
            <a:r>
              <a:rPr lang="pl-PL" dirty="0"/>
              <a:t>kobiet w ciąży,</a:t>
            </a:r>
          </a:p>
          <a:p>
            <a:pPr>
              <a:buFontTx/>
              <a:buChar char="-"/>
            </a:pPr>
            <a:r>
              <a:rPr lang="pl-PL" dirty="0"/>
              <a:t>kobiet karmiących dziecko piersią.</a:t>
            </a:r>
          </a:p>
          <a:p>
            <a:pPr marL="0" indent="0" algn="just">
              <a:buNone/>
            </a:pPr>
            <a:r>
              <a:rPr lang="pl-PL" dirty="0"/>
              <a:t>Enumeratywny wykaz tych prac zamieszczono w rozporządzeniu Rady Ministrów z 3 kwietnia 2017 r. w sprawie wykazu prac uciążliwych, niebezpiecznych lub szkodliwych dla zdrowia kobiet w ciąży i kobiet karmiących dziecko piersią (</a:t>
            </a:r>
            <a:r>
              <a:rPr lang="pl-PL" dirty="0" err="1"/>
              <a:t>DzU</a:t>
            </a:r>
            <a:r>
              <a:rPr lang="pl-PL" dirty="0"/>
              <a:t> poz. 796).</a:t>
            </a:r>
          </a:p>
        </p:txBody>
      </p:sp>
    </p:spTree>
    <p:extLst>
      <p:ext uri="{BB962C8B-B14F-4D97-AF65-F5344CB8AC3E}">
        <p14:creationId xmlns:p14="http://schemas.microsoft.com/office/powerpoint/2010/main" val="14837148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05A1633-E891-45C5-B9EE-8674995C2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Ochrona pracy kobiet w ciąży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2E54905-FC37-47F6-8D9B-B2D21BFA19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731" y="1963412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dirty="0"/>
              <a:t>Wypowiedzenie lub rozwiązanie umowy o pracę wbrew powyższym zakazom jest skuteczne, ale niezgodne z prawem.</a:t>
            </a:r>
          </a:p>
          <a:p>
            <a:pPr marL="0" indent="0" algn="just">
              <a:buNone/>
            </a:pPr>
            <a:r>
              <a:rPr lang="pl-PL" dirty="0"/>
              <a:t>Pracownica może odwołać się od wypowiedzenia lub rozwiązania umowy (art. 45 i nast. </a:t>
            </a:r>
            <a:r>
              <a:rPr lang="pl-PL" dirty="0" err="1"/>
              <a:t>k.p</a:t>
            </a:r>
            <a:r>
              <a:rPr lang="pl-PL" dirty="0"/>
              <a:t>., art. 56 i nast. </a:t>
            </a:r>
            <a:r>
              <a:rPr lang="pl-PL" dirty="0" err="1"/>
              <a:t>k.p</a:t>
            </a:r>
            <a:r>
              <a:rPr lang="pl-PL" dirty="0"/>
              <a:t>.).</a:t>
            </a:r>
          </a:p>
          <a:p>
            <a:pPr marL="0" indent="0" algn="just">
              <a:buNone/>
            </a:pPr>
            <a:r>
              <a:rPr lang="pl-PL" dirty="0"/>
              <a:t>Sąd pracy nie może odmówić uwzględnienia roszczenia o przywrócenie do pracy lub uznanie wypowiedzenia za bezskuteczne pracownicy, w stosunku do której naruszono szczególną ochronę, nawet w razie oceny, że byłoby to niemożliwe lub niecelowe (art. 45 § 3 </a:t>
            </a:r>
            <a:r>
              <a:rPr lang="pl-PL" dirty="0" err="1"/>
              <a:t>k.p</a:t>
            </a:r>
            <a:r>
              <a:rPr lang="pl-PL" dirty="0"/>
              <a:t>.).</a:t>
            </a:r>
          </a:p>
          <a:p>
            <a:pPr marL="0" indent="0" algn="just">
              <a:buNone/>
            </a:pPr>
            <a:r>
              <a:rPr lang="pl-PL" dirty="0"/>
              <a:t>Pracownicy przysługuje wówczas wynagrodzenie za cały czas pozostawania bez pracy (art. 47 </a:t>
            </a:r>
            <a:r>
              <a:rPr lang="pl-PL" dirty="0" err="1"/>
              <a:t>k.p</a:t>
            </a:r>
            <a:r>
              <a:rPr lang="pl-PL" dirty="0"/>
              <a:t>.).</a:t>
            </a:r>
          </a:p>
          <a:p>
            <a:pPr marL="0" indent="0" algn="just">
              <a:buNone/>
            </a:pPr>
            <a:r>
              <a:rPr lang="pl-PL" dirty="0"/>
              <a:t>Pracownica, której wypowiedziano lub rozwiązano z nią umowę na czas określony, korzysta z wyboru roszczeń określonych w art. 45 § 1 </a:t>
            </a:r>
            <a:r>
              <a:rPr lang="pl-PL" dirty="0" err="1"/>
              <a:t>k.p</a:t>
            </a:r>
            <a:r>
              <a:rPr lang="pl-PL" dirty="0"/>
              <a:t>., jak pracownik zatrudniony na czas nieokreślony (art. 50 § 5 </a:t>
            </a:r>
            <a:r>
              <a:rPr lang="pl-PL" dirty="0" err="1"/>
              <a:t>k.p</a:t>
            </a:r>
            <a:r>
              <a:rPr lang="pl-PL" dirty="0"/>
              <a:t>.).</a:t>
            </a:r>
          </a:p>
        </p:txBody>
      </p:sp>
    </p:spTree>
    <p:extLst>
      <p:ext uri="{BB962C8B-B14F-4D97-AF65-F5344CB8AC3E}">
        <p14:creationId xmlns:p14="http://schemas.microsoft.com/office/powerpoint/2010/main" val="17402267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05A1633-E891-45C5-B9EE-8674995C2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Ochrona pracy kobiet w ciąży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2E54905-FC37-47F6-8D9B-B2D21BFA19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731" y="1963412"/>
            <a:ext cx="1051560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Umowa o pracę zawarta na czas określony albo na okres próbny przekraczający jeden miesiąc, która uległaby rozwiązaniu po upływie trzeciego miesiąca ciąży, ulega z mocy prawa </a:t>
            </a:r>
            <a:r>
              <a:rPr lang="pl-PL" b="1" dirty="0"/>
              <a:t>przedłużeniu do dnia porodu</a:t>
            </a:r>
            <a:r>
              <a:rPr lang="pl-PL" dirty="0"/>
              <a:t>.</a:t>
            </a:r>
          </a:p>
          <a:p>
            <a:pPr marL="0" indent="0" algn="just">
              <a:buNone/>
            </a:pPr>
            <a:r>
              <a:rPr lang="pl-PL" dirty="0"/>
              <a:t>Okres ochrony oblicza się w równej miary miesiącach księżycowych, wynoszących po 28 dni (wyrok SN z 5.12.2002 r., I PK 33/02).</a:t>
            </a:r>
          </a:p>
          <a:p>
            <a:pPr marL="0" indent="0" algn="just">
              <a:buNone/>
            </a:pPr>
            <a:r>
              <a:rPr lang="pl-PL" dirty="0"/>
              <a:t>Regulacji tej </a:t>
            </a:r>
            <a:r>
              <a:rPr lang="pl-PL" b="1" dirty="0"/>
              <a:t>nie stosuje </a:t>
            </a:r>
            <a:r>
              <a:rPr lang="pl-PL" dirty="0"/>
              <a:t>się do umowy o pracę na czas określony zawartej w celu zastępstwa pracownika w czasie jego usprawiedliwionej nieobecności w pracy.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888253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05A1633-E891-45C5-B9EE-8674995C2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Uprawnienia pracowników związane z rodzicielstwem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2E54905-FC37-47F6-8D9B-B2D21BFA19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731" y="1963412"/>
            <a:ext cx="1051560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Pracownikowi (pracownicy) przysługują:</a:t>
            </a:r>
          </a:p>
          <a:p>
            <a:pPr marL="514350" indent="-514350" algn="just">
              <a:buAutoNum type="arabicParenR"/>
            </a:pPr>
            <a:r>
              <a:rPr lang="pl-PL" dirty="0"/>
              <a:t>urlop macierzyński</a:t>
            </a:r>
          </a:p>
          <a:p>
            <a:pPr marL="514350" indent="-514350" algn="just">
              <a:buAutoNum type="arabicParenR"/>
            </a:pPr>
            <a:r>
              <a:rPr lang="pl-PL" dirty="0"/>
              <a:t>urlop na warunkach urlopu macierzyńskiego,</a:t>
            </a:r>
          </a:p>
          <a:p>
            <a:pPr marL="514350" indent="-514350" algn="just">
              <a:buAutoNum type="arabicParenR"/>
            </a:pPr>
            <a:r>
              <a:rPr lang="pl-PL" dirty="0"/>
              <a:t>urlop rodzicielski,</a:t>
            </a:r>
          </a:p>
          <a:p>
            <a:pPr marL="514350" indent="-514350" algn="just">
              <a:buAutoNum type="arabicParenR"/>
            </a:pPr>
            <a:r>
              <a:rPr lang="pl-PL" dirty="0"/>
              <a:t>urlop ojcowski,</a:t>
            </a:r>
          </a:p>
          <a:p>
            <a:pPr marL="514350" indent="-514350" algn="just">
              <a:buAutoNum type="arabicParenR"/>
            </a:pPr>
            <a:r>
              <a:rPr lang="pl-PL" dirty="0"/>
              <a:t>urlop wychowawczy.</a:t>
            </a:r>
          </a:p>
          <a:p>
            <a:pPr marL="514350" indent="-514350" algn="just">
              <a:buAutoNum type="arabicParenR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229612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05A1633-E891-45C5-B9EE-8674995C2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Uprawnienia pracowników związane z rodzicielstwem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2E54905-FC37-47F6-8D9B-B2D21BFA19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1038" y="2251510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Urlop macierzyński ma charakter obligatoryjny – jest udzielany, nawet jeżeli pracownica nie złożyła wniosku o urlop.</a:t>
            </a:r>
          </a:p>
          <a:p>
            <a:pPr marL="0" indent="0" algn="just">
              <a:buNone/>
            </a:pPr>
            <a:r>
              <a:rPr lang="pl-PL" dirty="0"/>
              <a:t>Pozostałe wymienione w poprzednim slajdzie urlopy udzielane są na wniosek, w razie wystąpienia przesłanek określonych w przepisach prawa.</a:t>
            </a:r>
          </a:p>
          <a:p>
            <a:pPr marL="0" indent="0" algn="just">
              <a:buNone/>
            </a:pPr>
            <a:r>
              <a:rPr lang="pl-PL" dirty="0"/>
              <a:t>Urlopy te są świadczeniami ze stosunku pracy. </a:t>
            </a:r>
          </a:p>
          <a:p>
            <a:pPr marL="0" indent="0" algn="just">
              <a:buNone/>
            </a:pPr>
            <a:r>
              <a:rPr lang="pl-PL" dirty="0"/>
              <a:t>Ubezpieczonym niebędącym pracownikami w okresie ciąży i sprawowania opieki nad dzieckiem może przysługiwać zasiłek macierzyński.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032305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05A1633-E891-45C5-B9EE-8674995C2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Uprawnienia pracowników związane z rodzicielstwem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2E54905-FC37-47F6-8D9B-B2D21BFA19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731" y="1963412"/>
            <a:ext cx="1051560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Za okres:</a:t>
            </a:r>
          </a:p>
          <a:p>
            <a:pPr algn="just">
              <a:buFontTx/>
              <a:buChar char="-"/>
            </a:pPr>
            <a:r>
              <a:rPr lang="pl-PL" dirty="0"/>
              <a:t>urlopu macierzyńskiego, </a:t>
            </a:r>
          </a:p>
          <a:p>
            <a:pPr algn="just">
              <a:buFontTx/>
              <a:buChar char="-"/>
            </a:pPr>
            <a:r>
              <a:rPr lang="pl-PL" dirty="0"/>
              <a:t>urlopu na warunkach urlopu macierzyńskiego, </a:t>
            </a:r>
          </a:p>
          <a:p>
            <a:pPr algn="just">
              <a:buFontTx/>
              <a:buChar char="-"/>
            </a:pPr>
            <a:r>
              <a:rPr lang="pl-PL" dirty="0"/>
              <a:t>urlopu rodzicielskiego,</a:t>
            </a:r>
          </a:p>
          <a:p>
            <a:pPr algn="just">
              <a:buFontTx/>
              <a:buChar char="-"/>
            </a:pPr>
            <a:r>
              <a:rPr lang="pl-PL" dirty="0"/>
              <a:t> urlopu ojcowskiego,</a:t>
            </a:r>
          </a:p>
          <a:p>
            <a:pPr marL="0" indent="0" algn="just">
              <a:buNone/>
            </a:pPr>
            <a:r>
              <a:rPr lang="pl-PL" dirty="0"/>
              <a:t>przysługuje zasiłek macierzyński na zasadach określonych w ustawie z dnia 25 czerwca 1999 r. o świadczeniach pieniężnych z ubezpieczenia społecznego w razie choroby i macierzyństwa (Dz. U. z 2020 r. poz. 870).</a:t>
            </a:r>
          </a:p>
        </p:txBody>
      </p:sp>
    </p:spTree>
    <p:extLst>
      <p:ext uri="{BB962C8B-B14F-4D97-AF65-F5344CB8AC3E}">
        <p14:creationId xmlns:p14="http://schemas.microsoft.com/office/powerpoint/2010/main" val="31719101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05A1633-E891-45C5-B9EE-8674995C2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Uprawnienia pracowników związane z rodzicielstwem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2E54905-FC37-47F6-8D9B-B2D21BFA19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731" y="1963412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/>
              <a:t>Pracownicy przysługuje urlop macierzyński w wymiarze:</a:t>
            </a:r>
          </a:p>
          <a:p>
            <a:pPr marL="0" indent="0">
              <a:buNone/>
            </a:pPr>
            <a:r>
              <a:rPr lang="pl-PL" dirty="0"/>
              <a:t>1) 20 tygodni - w przypadku urodzenia jednego dziecka przy jednym porodzie;</a:t>
            </a:r>
          </a:p>
          <a:p>
            <a:pPr marL="0" indent="0">
              <a:buNone/>
            </a:pPr>
            <a:r>
              <a:rPr lang="pl-PL" dirty="0"/>
              <a:t>2) 31 tygodni - w przypadku urodzenia dwojga dzieci przy jednym porodzie;</a:t>
            </a:r>
          </a:p>
          <a:p>
            <a:pPr marL="0" indent="0">
              <a:buNone/>
            </a:pPr>
            <a:r>
              <a:rPr lang="pl-PL" dirty="0"/>
              <a:t>3) 33 tygodni - w przypadku urodzenia trojga dzieci przy jednym porodzie;</a:t>
            </a:r>
          </a:p>
          <a:p>
            <a:pPr marL="0" indent="0">
              <a:buNone/>
            </a:pPr>
            <a:r>
              <a:rPr lang="pl-PL" dirty="0"/>
              <a:t>4) 35 tygodni - w przypadku urodzenia czworga dzieci przy jednym porodzie;</a:t>
            </a:r>
          </a:p>
          <a:p>
            <a:pPr marL="0" indent="0">
              <a:buNone/>
            </a:pPr>
            <a:r>
              <a:rPr lang="pl-PL" dirty="0"/>
              <a:t>5) 37 tygodni - w przypadku urodzenia pięciorga i więcej dzieci przy jednym porodzie.</a:t>
            </a:r>
          </a:p>
          <a:p>
            <a:pPr marL="0" indent="0">
              <a:buNone/>
            </a:pPr>
            <a:r>
              <a:rPr lang="pl-PL" dirty="0"/>
              <a:t>Przed przewidywaną datą porodu pracownica może wykorzystać nie więcej niż 6 tygodni urlopu macierzyńskiego.</a:t>
            </a:r>
          </a:p>
          <a:p>
            <a:pPr marL="0" indent="0">
              <a:buNone/>
            </a:pPr>
            <a:r>
              <a:rPr lang="pl-PL" dirty="0"/>
              <a:t>Po porodzie przysługuje urlop macierzyński niewykorzystany przed porodem aż do wyczerpania pełnego wymiaru urlopu.</a:t>
            </a:r>
          </a:p>
          <a:p>
            <a:pPr marL="514350" indent="-514350" algn="just">
              <a:buAutoNum type="arabicParenR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752797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05A1633-E891-45C5-B9EE-8674995C2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Uprawnienia pracowników związane z rodzicielstwem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2E54905-FC37-47F6-8D9B-B2D21BFA19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731" y="1963412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dirty="0"/>
              <a:t>Pracownica, po wykorzystaniu po porodzie co najmniej 14 tygodni urlopu macierzyńskiego, ma prawo zrezygnować z pozostałej części tego urlopu i powrócić do pracy, </a:t>
            </a:r>
            <a:r>
              <a:rPr lang="pl-PL" b="1" dirty="0"/>
              <a:t>jeżeli</a:t>
            </a:r>
            <a:r>
              <a:rPr lang="pl-PL" dirty="0"/>
              <a:t> pozostałą część urlopu macierzyńskiego wykorzysta pracownik - ojciec wychowujący dziecko  lub osobistą opiekę nad dzieckiem będzie sprawował inny ubezpieczony - ojciec dziecka.</a:t>
            </a:r>
          </a:p>
          <a:p>
            <a:pPr marL="0" indent="0" algn="just">
              <a:buNone/>
            </a:pPr>
            <a:r>
              <a:rPr lang="pl-PL" dirty="0"/>
              <a:t>Pracownikowi - ojcu wychowującemu dziecko przysługuje, w przypadku rezygnacji przez ubezpieczoną - matkę dziecka z pobierania zasiłku macierzyńskiego po wykorzystaniu przez nią tego zasiłku za okres co najmniej 14 tygodni po porodzie, prawo do części urlopu macierzyńskiego przypadającej po dniu rezygnacji przez ubezpieczoną - matkę dziecka z pobierania zasiłku macierzyńskiego.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449573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05A1633-E891-45C5-B9EE-8674995C2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Uprawnienia pracowników związane z rodzicielstwem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2E54905-FC37-47F6-8D9B-B2D21BFA19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731" y="1963412"/>
            <a:ext cx="10515600" cy="4351338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l-PL" dirty="0"/>
              <a:t>Pracownica, która przebywa w szpitalu albo innym zakładzie leczniczym podmiotu leczniczego wykonującego działalność leczniczą w rodzaju stacjonarne i całodobowe świadczenia zdrowotne ze względu na stan zdrowia uniemożliwiający jej sprawowanie osobistej opieki nad dzieckiem, </a:t>
            </a:r>
            <a:r>
              <a:rPr lang="pl-PL" b="1" dirty="0"/>
              <a:t>po wykorzystaniu po porodzie co najmniej 8 tygodni urlopu macierzyńskiego</a:t>
            </a:r>
            <a:r>
              <a:rPr lang="pl-PL" dirty="0"/>
              <a:t>, może przerwać urlop macierzyński na okres pobytu w tym szpitalu albo zakładzie leczniczym, jeżeli część urlopu macierzyńskiego za ten okres wykorzysta pracownik - ojciec wychowujący dziecko albo pracownik - inny członek najbliższej rodziny albo  osobistą opiekę nad dzieckiem w tym okresie będzie sprawował inny ubezpieczony - ojciec dziecka albo ubezpieczony - inny członek najbliższej rodziny, który w celu sprawowania tej opieki przerwał działalność zarobkową.</a:t>
            </a:r>
          </a:p>
          <a:p>
            <a:pPr marL="0" indent="0" algn="just">
              <a:buNone/>
            </a:pPr>
            <a:r>
              <a:rPr lang="pl-PL" dirty="0"/>
              <a:t>Definicje:</a:t>
            </a:r>
          </a:p>
          <a:p>
            <a:pPr algn="just">
              <a:buFontTx/>
              <a:buChar char="-"/>
            </a:pPr>
            <a:r>
              <a:rPr lang="pl-PL" dirty="0"/>
              <a:t>ubezpieczonego – ojca dziecka,</a:t>
            </a:r>
          </a:p>
          <a:p>
            <a:pPr algn="just">
              <a:buFontTx/>
              <a:buChar char="-"/>
            </a:pPr>
            <a:r>
              <a:rPr lang="pl-PL" dirty="0"/>
              <a:t>pracownika - innego członek najbliższej rodziny,</a:t>
            </a:r>
          </a:p>
          <a:p>
            <a:pPr algn="just">
              <a:buFontTx/>
              <a:buChar char="-"/>
            </a:pPr>
            <a:r>
              <a:rPr lang="pl-PL" dirty="0"/>
              <a:t>ubezpieczonego - innego członka najbliższej rodziny, </a:t>
            </a:r>
          </a:p>
          <a:p>
            <a:pPr marL="0" indent="0" algn="just">
              <a:buNone/>
            </a:pPr>
            <a:r>
              <a:rPr lang="pl-PL" dirty="0"/>
              <a:t>zostały zamieszczone w art. 175¹ </a:t>
            </a:r>
            <a:r>
              <a:rPr lang="pl-PL" dirty="0" err="1"/>
              <a:t>k.p</a:t>
            </a:r>
            <a:r>
              <a:rPr lang="pl-PL" dirty="0"/>
              <a:t>.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313983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05A1633-E891-45C5-B9EE-8674995C2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Uprawnienia pracowników związane z rodzicielstwem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2E54905-FC37-47F6-8D9B-B2D21BFA19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731" y="1963412"/>
            <a:ext cx="1051560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W przypadku zgonu pracownicy w czasie urlopu macierzyńskiego albo ubezpieczonej - matki dziecka w czasie pobierania zasiłku macierzyńskiego za okres odpowiadający okresowi tego urlopu, pracownikowi - ojcu wychowującemu dziecko albo pracownikowi - innemu członkowi najbliższej rodziny, przysługuje prawo do części urlopu macierzyńskiego przypadającej po dniu zgonu pracownicy albo ubezpieczonej - matki dziecka.</a:t>
            </a:r>
          </a:p>
        </p:txBody>
      </p:sp>
    </p:spTree>
    <p:extLst>
      <p:ext uri="{BB962C8B-B14F-4D97-AF65-F5344CB8AC3E}">
        <p14:creationId xmlns:p14="http://schemas.microsoft.com/office/powerpoint/2010/main" val="6178972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05A1633-E891-45C5-B9EE-8674995C2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Uprawnienia pracowników związane z rodzicielstwem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2E54905-FC37-47F6-8D9B-B2D21BFA19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731" y="1963412"/>
            <a:ext cx="1051560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W przypadku porzucenia dziecka przez pracownicę w czasie urlopu macierzyńskiego albo ubezpieczoną - matkę dziecka w czasie pobierania zasiłku macierzyńskiego za okres odpowiadający okresowi tego urlopu, pracownikowi - ojcu wychowującemu dziecko albo pracownikowi - innemu członkowi najbliższej rodziny, przysługuje prawo do części urlopu macierzyńskiego przypadającej po dniu porzucenia dziecka,</a:t>
            </a:r>
          </a:p>
          <a:p>
            <a:pPr marL="0" indent="0" algn="just">
              <a:buNone/>
            </a:pPr>
            <a:r>
              <a:rPr lang="pl-PL" dirty="0"/>
              <a:t>- nie wcześniej jednak niż po wykorzystaniu przez pracownicę lub ubezpieczoną, po porodzie, odpowiednio co najmniej 8 tygodni urlopu macierzyńskiego lub co najmniej 8 tygodni zasiłku macierzyńskiego za okres co najmniej 8 tygodni po porodzie.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28309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05A1633-E891-45C5-B9EE-8674995C2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Ochrona pracy kobiet w ciąży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2E54905-FC37-47F6-8D9B-B2D21BF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Pracownicy w ciąży nie wolno zatrudniać:</a:t>
            </a:r>
          </a:p>
          <a:p>
            <a:pPr algn="just">
              <a:buFontTx/>
              <a:buChar char="-"/>
            </a:pPr>
            <a:r>
              <a:rPr lang="pl-PL" dirty="0"/>
              <a:t>w godzinach nadliczbowych ani w porze nocnej (zakaz bezwzględny)</a:t>
            </a:r>
          </a:p>
          <a:p>
            <a:pPr algn="just">
              <a:buFontTx/>
              <a:buChar char="-"/>
            </a:pPr>
            <a:r>
              <a:rPr lang="pl-PL" dirty="0"/>
              <a:t>bez jej zgody delegować poza stałe miejsce pracy ani zatrudniać w przerywanym systemie czasu pracy (zakaz względny).</a:t>
            </a:r>
          </a:p>
          <a:p>
            <a:pPr marL="0" indent="0" algn="just">
              <a:buNone/>
            </a:pPr>
            <a:r>
              <a:rPr lang="pl-PL" dirty="0"/>
              <a:t>Czas pracy pracownicy w ciąży w systemach i rozkładach czasu pracy, o których mowa w art. 135-138, 143 i 144 </a:t>
            </a:r>
            <a:r>
              <a:rPr lang="pl-PL" dirty="0" err="1"/>
              <a:t>k.p</a:t>
            </a:r>
            <a:r>
              <a:rPr lang="pl-PL" dirty="0"/>
              <a:t>. nie może przekraczać 8 godzin. Pracownica zachowuje prawo do wynagrodzenia za czas nieprzepracowany w związku ze zmniejszeniem z tego powodu wymiaru jego czasu pracy (art. 148 </a:t>
            </a:r>
            <a:r>
              <a:rPr lang="pl-PL" dirty="0" err="1"/>
              <a:t>k.p</a:t>
            </a:r>
            <a:r>
              <a:rPr lang="pl-PL" dirty="0"/>
              <a:t>.). </a:t>
            </a:r>
          </a:p>
        </p:txBody>
      </p:sp>
    </p:spTree>
    <p:extLst>
      <p:ext uri="{BB962C8B-B14F-4D97-AF65-F5344CB8AC3E}">
        <p14:creationId xmlns:p14="http://schemas.microsoft.com/office/powerpoint/2010/main" val="7521081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05A1633-E891-45C5-B9EE-8674995C2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Uprawnienia pracowników związane z rodzicielstwem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2E54905-FC37-47F6-8D9B-B2D21BFA19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731" y="1963412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l-PL" dirty="0"/>
              <a:t>W razie </a:t>
            </a:r>
            <a:r>
              <a:rPr lang="pl-PL" b="1" dirty="0"/>
              <a:t>urodzenia martwego dziecka lub zgonu dziecka przed upływem 8 tygodni życia</a:t>
            </a:r>
            <a:r>
              <a:rPr lang="pl-PL" dirty="0"/>
              <a:t>, pracownicy przysługuje urlop macierzyński w wymiarze 8 tygodni po porodzie, nie krócej jednak niż przez okres 7 dni od dnia zgonu dziecka. Pracownicy, która urodziła więcej niż jedno dziecko przy jednym porodzie, przysługuje w takim przypadku urlop macierzyński w wymiarze stosownym do liczby dzieci pozostałych przy życiu.</a:t>
            </a:r>
          </a:p>
          <a:p>
            <a:pPr marL="0" indent="0" algn="just">
              <a:buNone/>
            </a:pPr>
            <a:r>
              <a:rPr lang="pl-PL" dirty="0"/>
              <a:t>W przypadku </a:t>
            </a:r>
            <a:r>
              <a:rPr lang="pl-PL" b="1" dirty="0"/>
              <a:t>zgonu dziecka po upływie 8 tygodni życia</a:t>
            </a:r>
            <a:r>
              <a:rPr lang="pl-PL" dirty="0"/>
              <a:t>, pracownica zachowuje prawo do urlopu macierzyńskiego przez okres 7 dni od dnia zgonu dziecka. Pracownicy, która urodziła więcej niż jedno dziecko przy jednym porodzie, przysługuje w takim przypadku urlop macierzyński w wymiarze stosownym do liczby dzieci pozostałych przy życiu, nie krócej jednak niż przez okres 7 dni od dnia zgonu dziecka.</a:t>
            </a:r>
          </a:p>
          <a:p>
            <a:pPr marL="0" indent="0" algn="just">
              <a:buNone/>
            </a:pPr>
            <a:r>
              <a:rPr lang="pl-PL" dirty="0"/>
              <a:t>W razie </a:t>
            </a:r>
            <a:r>
              <a:rPr lang="pl-PL" b="1" dirty="0"/>
              <a:t>urodzenia dziecka wymagającego opieki szpitalnej </a:t>
            </a:r>
            <a:r>
              <a:rPr lang="pl-PL" dirty="0"/>
              <a:t>pracownica, która wykorzystała po porodzie 8 tygodni urlopu macierzyńskiego, pozostałą część tego urlopu może wykorzystać w terminie późniejszym, po wyjściu dziecka ze szpitala.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913186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05A1633-E891-45C5-B9EE-8674995C2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Uprawnienia pracowników związane z rodzicielstwem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2E54905-FC37-47F6-8D9B-B2D21BFA19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731" y="1963412"/>
            <a:ext cx="1051560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/>
              <a:t>W przypadku </a:t>
            </a:r>
            <a:r>
              <a:rPr lang="pl-PL" b="1" dirty="0"/>
              <a:t>porzucenia dziecka przez pracownicę lub umieszczenia dziecka, na podstawie orzeczenia sądu, w pieczy zastępczej, w zakładzie opiekuńczo-leczniczym, w zakładzie pielęgnacyjno-opiekuńczym albo w zakładzie rehabilitacji leczniczej</a:t>
            </a:r>
            <a:r>
              <a:rPr lang="pl-PL" dirty="0"/>
              <a:t>, </a:t>
            </a:r>
          </a:p>
          <a:p>
            <a:pPr marL="0" indent="0" algn="just">
              <a:buNone/>
            </a:pPr>
            <a:r>
              <a:rPr lang="pl-PL" dirty="0"/>
              <a:t>pracownicy nie przysługuje część urlopu macierzyńskiego przypadająca po dniu porzucenia dziecka lub po dniu wystąpienia innych, wymienionych wyżej zdarzeń. Jednakże urlop macierzyński po porodzie nie może wynosić mniej niż 8 tygodni.</a:t>
            </a:r>
          </a:p>
        </p:txBody>
      </p:sp>
    </p:spTree>
    <p:extLst>
      <p:ext uri="{BB962C8B-B14F-4D97-AF65-F5344CB8AC3E}">
        <p14:creationId xmlns:p14="http://schemas.microsoft.com/office/powerpoint/2010/main" val="2781790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05A1633-E891-45C5-B9EE-8674995C2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Uprawnienia pracowników związane z rodzicielstwem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2E54905-FC37-47F6-8D9B-B2D21BFA19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731" y="1963412"/>
            <a:ext cx="10515600" cy="435133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Pracownik, który:</a:t>
            </a:r>
          </a:p>
          <a:p>
            <a:pPr>
              <a:buFontTx/>
              <a:buChar char="-"/>
            </a:pPr>
            <a:r>
              <a:rPr lang="pl-PL" dirty="0"/>
              <a:t>przyjął dziecko na wychowanie i wystąpił do sądu opiekuńczego z wnioskiem o wszczęcie postępowania w sprawie przysposobienia dziecka lub </a:t>
            </a:r>
          </a:p>
          <a:p>
            <a:pPr>
              <a:buFontTx/>
              <a:buChar char="-"/>
            </a:pPr>
            <a:r>
              <a:rPr lang="pl-PL" dirty="0"/>
              <a:t>przyjął dziecko na wychowanie jako rodzina zastępcza, z wyjątkiem rodziny zastępczej zawodowej, </a:t>
            </a:r>
          </a:p>
          <a:p>
            <a:pPr marL="0" indent="0">
              <a:buNone/>
            </a:pPr>
            <a:r>
              <a:rPr lang="pl-PL" dirty="0"/>
              <a:t>ma prawo do </a:t>
            </a:r>
            <a:r>
              <a:rPr lang="pl-PL" b="1" dirty="0"/>
              <a:t>urlopu na warunkach urlopu macierzyńskiego </a:t>
            </a:r>
            <a:r>
              <a:rPr lang="pl-PL" dirty="0"/>
              <a:t>w wymiarze określonym w art. 183 </a:t>
            </a:r>
            <a:r>
              <a:rPr lang="pl-PL" dirty="0" err="1"/>
              <a:t>k.p</a:t>
            </a:r>
            <a:r>
              <a:rPr lang="pl-PL" dirty="0"/>
              <a:t>. (w przypadku przyjęcia jednego dziecka wymiar ten wynosi 20 tygodni). </a:t>
            </a:r>
          </a:p>
          <a:p>
            <a:pPr marL="0" indent="0" algn="just">
              <a:buNone/>
            </a:pPr>
            <a:r>
              <a:rPr lang="pl-PL" dirty="0"/>
              <a:t>Urlop ten przysługuje nie dłużej niż do ukończenia przez dziecko 7 roku życia, a w przypadku dziecka, wobec którego podjęto decyzję o odroczeniu obowiązku szkolnego, nie dłużej niż do ukończenia przez nie 10 roku życia.</a:t>
            </a:r>
          </a:p>
          <a:p>
            <a:pPr marL="0" indent="0" algn="just">
              <a:buNone/>
            </a:pPr>
            <a:r>
              <a:rPr lang="pl-PL" dirty="0"/>
              <a:t>Jeżeli pracownik przyjął dziecko w wieku do 7 roku życia, a w przypadku dziecka, wobec którego podjęto decyzję o odroczeniu obowiązku szkolnego, do 10 roku życia, ma prawo do 9 tygodni urlopu na warunkach urlopu macierzyńskiego.</a:t>
            </a:r>
          </a:p>
          <a:p>
            <a:pPr marL="0" indent="0" algn="just">
              <a:buNone/>
            </a:pPr>
            <a:r>
              <a:rPr lang="pl-PL" dirty="0"/>
              <a:t>Pracownik powyższy ma również prawo do urlopu rodzicielskiego, na warunkach określonych w art. 183 § 4-5 </a:t>
            </a:r>
            <a:r>
              <a:rPr lang="pl-PL" dirty="0" err="1"/>
              <a:t>k.p</a:t>
            </a:r>
            <a:r>
              <a:rPr lang="pl-PL" dirty="0"/>
              <a:t>.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8540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05A1633-E891-45C5-B9EE-8674995C2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Uprawnienia pracowników związane z rodzicielstwem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2E54905-FC37-47F6-8D9B-B2D21BFA19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731" y="1963412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dirty="0"/>
              <a:t>Pracownica, nie później niż 21 dni po porodzie, może złożyć pisemny wniosek o udzielenie jej, bezpośrednio po urlopie macierzyńskim, </a:t>
            </a:r>
            <a:r>
              <a:rPr lang="pl-PL" b="1" dirty="0"/>
              <a:t>urlopu rodzicielskiego </a:t>
            </a:r>
            <a:r>
              <a:rPr lang="pl-PL" dirty="0"/>
              <a:t>w pełnym wymiarze (art. 179¹ </a:t>
            </a:r>
            <a:r>
              <a:rPr lang="pl-PL" dirty="0" err="1"/>
              <a:t>k.p</a:t>
            </a:r>
            <a:r>
              <a:rPr lang="pl-PL" dirty="0"/>
              <a:t>).</a:t>
            </a:r>
          </a:p>
          <a:p>
            <a:pPr marL="0" indent="0" algn="just">
              <a:buNone/>
            </a:pPr>
            <a:r>
              <a:rPr lang="pl-PL" dirty="0"/>
              <a:t>W przypadku złożenia tego wniosku, o którym mowa w § 1, pracownica może dzielić się z pracownikiem - ojcem wychowującym dziecko albo ubezpieczonym - ojcem dziecka korzystaniem z urlopu rodzicielskiego albo pobieraniem zasiłku macierzyńskiego za okres odpowiadający okresowi tego urlopu. Dotyczy to również pracownika - ojca wychowującego dziecko, w przypadku gdy ubezpieczona - matka dziecka złożyła wniosek o wypłacenie jej zasiłku macierzyńskiego za okres odpowiadający okresowi urlopu macierzyńskiego i urlopu rodzicielskiego w pełnym wymiarze.</a:t>
            </a:r>
          </a:p>
          <a:p>
            <a:pPr marL="0" indent="0" algn="just">
              <a:buNone/>
            </a:pPr>
            <a:r>
              <a:rPr lang="pl-PL" dirty="0"/>
              <a:t>Urlop rodzicielski jest udzielany </a:t>
            </a:r>
            <a:r>
              <a:rPr lang="pl-PL" b="1" dirty="0"/>
              <a:t>również</a:t>
            </a:r>
            <a:r>
              <a:rPr lang="pl-PL" dirty="0"/>
              <a:t> na pisemny wniosek pracownika, składany w terminie nie krótszym niż 21 dni przed rozpoczęciem korzystania z urlopu (art. 182</a:t>
            </a:r>
            <a:r>
              <a:rPr lang="pl-PL" baseline="30000" dirty="0"/>
              <a:t>1d</a:t>
            </a:r>
            <a:r>
              <a:rPr lang="pl-PL" dirty="0"/>
              <a:t> </a:t>
            </a:r>
            <a:r>
              <a:rPr lang="pl-PL" dirty="0" err="1"/>
              <a:t>k.p</a:t>
            </a:r>
            <a:r>
              <a:rPr lang="pl-PL" dirty="0"/>
              <a:t>.)</a:t>
            </a:r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257954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05A1633-E891-45C5-B9EE-8674995C2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Uprawnienia pracowników związane z rodzicielstwem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2E54905-FC37-47F6-8D9B-B2D21BFA19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731" y="1963412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dirty="0"/>
              <a:t>Urlop rodzicielski przysługuje - po wykorzystaniu urlopu macierzyńskiego albo zasiłku macierzyńskiego za okres odpowiadający okresowi urlopu macierzyńskiego - w wymiarze:</a:t>
            </a:r>
          </a:p>
          <a:p>
            <a:pPr algn="just">
              <a:buFontTx/>
              <a:buChar char="-"/>
            </a:pPr>
            <a:r>
              <a:rPr lang="pl-PL" dirty="0"/>
              <a:t>do 32 tygodni - w przypadku urodzenia 1 dziecka przy jednym porodzie, </a:t>
            </a:r>
          </a:p>
          <a:p>
            <a:pPr algn="just">
              <a:buFontTx/>
              <a:buChar char="-"/>
            </a:pPr>
            <a:r>
              <a:rPr lang="pl-PL" dirty="0"/>
              <a:t>do  34 tygodni - w przypadku urodzenia większej liczby dzieci przy jednym porodzie.</a:t>
            </a:r>
          </a:p>
          <a:p>
            <a:pPr marL="0" indent="0" algn="just">
              <a:buNone/>
            </a:pPr>
            <a:r>
              <a:rPr lang="pl-PL" dirty="0"/>
              <a:t>Urlop rodzicielski może być ulec proporcjonalnemu wydłużeniu w przypadku łączenia przez pracownika korzystania z urlopu rodzicielskiego z wykonywaniem pracy u pracodawcy udzielającego tego urlopu (art. 182</a:t>
            </a:r>
            <a:r>
              <a:rPr lang="pl-PL" baseline="30000" dirty="0"/>
              <a:t>1f </a:t>
            </a:r>
            <a:r>
              <a:rPr lang="pl-PL" dirty="0" err="1"/>
              <a:t>k.p</a:t>
            </a:r>
            <a:r>
              <a:rPr lang="pl-PL" dirty="0"/>
              <a:t>.) 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134290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05A1633-E891-45C5-B9EE-8674995C2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Uprawnienia pracowników związane z rodzicielstwem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2E54905-FC37-47F6-8D9B-B2D21BFA19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731" y="196341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Pracownik - ojciec wychowujący dziecko ma prawo do </a:t>
            </a:r>
            <a:r>
              <a:rPr lang="pl-PL" b="1" dirty="0"/>
              <a:t>urlopu ojcowskiego </a:t>
            </a:r>
            <a:r>
              <a:rPr lang="pl-PL" dirty="0"/>
              <a:t>w wymiarze do 2 tygodni, nie dłużej jednak niż:</a:t>
            </a:r>
          </a:p>
          <a:p>
            <a:pPr marL="0" indent="0">
              <a:buNone/>
            </a:pPr>
            <a:r>
              <a:rPr lang="pl-PL" dirty="0"/>
              <a:t>1) do ukończenia przez dziecko 24 miesiąca życia albo</a:t>
            </a:r>
          </a:p>
          <a:p>
            <a:pPr marL="0" indent="0">
              <a:buNone/>
            </a:pPr>
            <a:r>
              <a:rPr lang="pl-PL" dirty="0"/>
              <a:t>2) do upływu 24 miesięcy od dnia uprawomocnienia się postanowienia orzekającego przysposobienie dziecka i nie dłużej niż do ukończenia przez dziecko 7 roku życia, a w przypadku dziecka, wobec którego podjęto decyzję o odroczeniu obowiązku szkolnego, nie dłużej niż do ukończenia przez nie 10 roku życia.</a:t>
            </a:r>
          </a:p>
          <a:p>
            <a:pPr marL="0" indent="0">
              <a:buNone/>
            </a:pPr>
            <a:r>
              <a:rPr lang="pl-PL" dirty="0"/>
              <a:t>Urlop ojcowski może być wykorzystany jednorazowo albo nie więcej niż w 2 częściach, z których żadna nie może być krótsza niż tydzień.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833345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05A1633-E891-45C5-B9EE-8674995C2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Uprawnienia pracowników związane z rodzicielstwem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2E54905-FC37-47F6-8D9B-B2D21BFA19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731" y="196341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Pracownikowi lub pracownicy w czasie :</a:t>
            </a:r>
          </a:p>
          <a:p>
            <a:pPr>
              <a:buFontTx/>
              <a:buChar char="-"/>
            </a:pPr>
            <a:r>
              <a:rPr lang="pl-PL" dirty="0"/>
              <a:t>urlopu na warunkach urlopu macierzyńskiego, </a:t>
            </a:r>
          </a:p>
          <a:p>
            <a:pPr>
              <a:buFontTx/>
              <a:buChar char="-"/>
            </a:pPr>
            <a:r>
              <a:rPr lang="pl-PL" dirty="0"/>
              <a:t>urlopu rodzicielskiego,</a:t>
            </a:r>
          </a:p>
          <a:p>
            <a:pPr>
              <a:buFontTx/>
              <a:buChar char="-"/>
            </a:pPr>
            <a:r>
              <a:rPr lang="pl-PL" dirty="0"/>
              <a:t>urlopu ojcowskiego,</a:t>
            </a:r>
          </a:p>
          <a:p>
            <a:pPr marL="0" indent="0">
              <a:buNone/>
            </a:pPr>
            <a:r>
              <a:rPr lang="pl-PL" dirty="0"/>
              <a:t>przysługuje szczególna ochrona przed wypowiedzeniem i rozwiązaniem umowy o pracę, na zasadach takich jak pracownicy w ciąży (art. 177 </a:t>
            </a:r>
            <a:r>
              <a:rPr lang="pl-PL" dirty="0" err="1"/>
              <a:t>k.p</a:t>
            </a:r>
            <a:r>
              <a:rPr lang="pl-PL" dirty="0"/>
              <a:t>.).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468298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05A1633-E891-45C5-B9EE-8674995C2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Uprawnienia pracowników związane z rodzicielstwem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2E54905-FC37-47F6-8D9B-B2D21BFA19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731" y="1963412"/>
            <a:ext cx="105156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Pracodawca dopuszcza pracownika do pracy po zakończeniu:</a:t>
            </a:r>
          </a:p>
          <a:p>
            <a:pPr marL="514350" indent="-514350">
              <a:buAutoNum type="arabicParenR"/>
            </a:pPr>
            <a:r>
              <a:rPr lang="pl-PL" dirty="0"/>
              <a:t>urlopu macierzyńskiego, </a:t>
            </a:r>
          </a:p>
          <a:p>
            <a:pPr marL="514350" indent="-514350">
              <a:buAutoNum type="arabicParenR"/>
            </a:pPr>
            <a:r>
              <a:rPr lang="pl-PL" dirty="0"/>
              <a:t>urlopu na warunkach urlopu macierzyńskiego,</a:t>
            </a:r>
          </a:p>
          <a:p>
            <a:pPr marL="514350" indent="-514350">
              <a:buAutoNum type="arabicParenR"/>
            </a:pPr>
            <a:r>
              <a:rPr lang="pl-PL" dirty="0"/>
              <a:t>urlopu rodzicielskiego oraz urlopu ojcowskiego </a:t>
            </a:r>
          </a:p>
          <a:p>
            <a:pPr>
              <a:buFontTx/>
              <a:buChar char="-"/>
            </a:pPr>
            <a:r>
              <a:rPr lang="pl-PL" dirty="0"/>
              <a:t>na dotychczasowym stanowisku, </a:t>
            </a:r>
          </a:p>
          <a:p>
            <a:pPr marL="0" indent="0">
              <a:buNone/>
            </a:pPr>
            <a:r>
              <a:rPr lang="pl-PL" dirty="0"/>
              <a:t>a jeżeli nie jest to możliwe, </a:t>
            </a:r>
          </a:p>
          <a:p>
            <a:pPr algn="just">
              <a:buFontTx/>
              <a:buChar char="-"/>
            </a:pPr>
            <a:r>
              <a:rPr lang="pl-PL" dirty="0"/>
              <a:t>na stanowisku równorzędnym z zajmowanym przed rozpoczęciem urlopu lub na innym stanowisku odpowiadającym jego kwalifikacjom zawodowym, za wynagrodzeniem za pracę, jakie otrzymywałby, gdyby nie korzystał z urlopu.</a:t>
            </a:r>
          </a:p>
        </p:txBody>
      </p:sp>
    </p:spTree>
    <p:extLst>
      <p:ext uri="{BB962C8B-B14F-4D97-AF65-F5344CB8AC3E}">
        <p14:creationId xmlns:p14="http://schemas.microsoft.com/office/powerpoint/2010/main" val="14999542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05A1633-E891-45C5-B9EE-8674995C2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Uprawnienia pracowników związane z rodzicielstwem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2E54905-FC37-47F6-8D9B-B2D21BFA19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731" y="196341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sz="3200" dirty="0"/>
              <a:t>Pracownik zatrudniony co najmniej 6 miesięcy ma prawo do urlopu wychowawczego w celu sprawowania osobistej opieki nad dzieckiem. </a:t>
            </a:r>
          </a:p>
          <a:p>
            <a:pPr marL="0" indent="0" algn="just">
              <a:buNone/>
            </a:pPr>
            <a:r>
              <a:rPr lang="pl-PL" sz="3200" dirty="0"/>
              <a:t>Do sześciomiesięcznego okresu zatrudnienia wlicza się poprzednie okresy zatrudnienia (ogólny staż pracy).</a:t>
            </a:r>
          </a:p>
        </p:txBody>
      </p:sp>
    </p:spTree>
    <p:extLst>
      <p:ext uri="{BB962C8B-B14F-4D97-AF65-F5344CB8AC3E}">
        <p14:creationId xmlns:p14="http://schemas.microsoft.com/office/powerpoint/2010/main" val="357511025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05A1633-E891-45C5-B9EE-8674995C2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Uprawnienia pracowników związane z rodzicielstwem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2E54905-FC37-47F6-8D9B-B2D21BFA19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731" y="1963412"/>
            <a:ext cx="10515600" cy="4351338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pl-PL" dirty="0"/>
              <a:t>Wymiar urlopu wychowawczego wynosi do 36 miesięcy. Urlop jest udzielany na okres nie dłuższy niż do zakończenia roku kalendarzowego, w którym dziecko kończy 6 rok życia.</a:t>
            </a:r>
          </a:p>
          <a:p>
            <a:pPr marL="0" indent="0" algn="just">
              <a:buNone/>
            </a:pPr>
            <a:r>
              <a:rPr lang="pl-PL" dirty="0"/>
              <a:t>Jeżeli z powodu stanu zdrowia potwierdzonego orzeczeniem o niepełnosprawności lub stopniu niepełnosprawności dziecko wymaga osobistej opieki pracownika, </a:t>
            </a:r>
            <a:r>
              <a:rPr lang="pl-PL" b="1" dirty="0"/>
              <a:t>niezależnie od powyższego wymiaru urlopu wychowawczego</a:t>
            </a:r>
            <a:r>
              <a:rPr lang="pl-PL" dirty="0"/>
              <a:t> może być udzielony urlop wychowawczy w wymiarze do 36 miesięcy, jednak na okres nie dłuższy niż do ukończenia przez dziecko 18 roku życia.</a:t>
            </a:r>
          </a:p>
          <a:p>
            <a:pPr marL="0" indent="0" algn="just">
              <a:buNone/>
            </a:pPr>
            <a:r>
              <a:rPr lang="pl-PL" dirty="0"/>
              <a:t>Urlopy w powyższych wymiarach przysługują łącznie obojgu rodzicom lub opiekunom dziecka.</a:t>
            </a:r>
          </a:p>
          <a:p>
            <a:pPr marL="0" indent="0" algn="just">
              <a:buNone/>
            </a:pPr>
            <a:r>
              <a:rPr lang="pl-PL" dirty="0"/>
              <a:t>Szczegółowe zasady wykorzystywania urlopu wychowawczego i podziału tego urlopu miedzy rodziców (opiekunów) dziecka są określone w art. 186 § 4-10 </a:t>
            </a:r>
            <a:r>
              <a:rPr lang="pl-PL" dirty="0" err="1"/>
              <a:t>k.p</a:t>
            </a:r>
            <a:r>
              <a:rPr lang="pl-PL" dirty="0"/>
              <a:t>.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639804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05A1633-E891-45C5-B9EE-8674995C2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Ochrona pracy kobiet w ciąży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2E54905-FC37-47F6-8D9B-B2D21BF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Pracodawca zatrudniający pracownicę w porze nocnej:</a:t>
            </a:r>
          </a:p>
          <a:p>
            <a:pPr algn="just">
              <a:buFontTx/>
              <a:buChar char="-"/>
            </a:pPr>
            <a:r>
              <a:rPr lang="pl-PL" dirty="0"/>
              <a:t>jest obowiązany na okres jej ciąży zmienić rozkład czasu pracy w sposób umożliwiający wykonywanie pracy poza porą nocną, </a:t>
            </a:r>
          </a:p>
          <a:p>
            <a:pPr algn="just">
              <a:buFontTx/>
              <a:buChar char="-"/>
            </a:pPr>
            <a:r>
              <a:rPr lang="pl-PL" dirty="0"/>
              <a:t>a jeżeli jest to niemożliwe lub niecelowe, przenieść pracownicę do innej pracy, której wykonywanie nie wymaga pracy w porze nocnej,</a:t>
            </a:r>
          </a:p>
          <a:p>
            <a:pPr algn="just">
              <a:buFontTx/>
              <a:buChar char="-"/>
            </a:pPr>
            <a:r>
              <a:rPr lang="pl-PL" dirty="0"/>
              <a:t>w razie braku takich możliwości pracodawca jest obowiązany zwolnić pracownicę na czas niezbędny z obowiązku świadczenia pracy.</a:t>
            </a:r>
          </a:p>
        </p:txBody>
      </p:sp>
    </p:spTree>
    <p:extLst>
      <p:ext uri="{BB962C8B-B14F-4D97-AF65-F5344CB8AC3E}">
        <p14:creationId xmlns:p14="http://schemas.microsoft.com/office/powerpoint/2010/main" val="204249775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05A1633-E891-45C5-B9EE-8674995C2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Uprawnienia pracowników związane z rodzicielstwem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2E54905-FC37-47F6-8D9B-B2D21BFA19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731" y="1963412"/>
            <a:ext cx="1051560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W czasie urlopu wychowawczego pracownik ma prawo podjąć pracę zarobkową u dotychczasowego lub innego pracodawcy albo inną działalność, a także naukę lub szkolenie, jeżeli nie wyłącza to możliwości sprawowania osobistej opieki nad dzieckiem.</a:t>
            </a:r>
          </a:p>
          <a:p>
            <a:pPr marL="0" indent="0" algn="just">
              <a:buNone/>
            </a:pPr>
            <a:r>
              <a:rPr lang="pl-PL" dirty="0"/>
              <a:t>W razie ustalenia, że pracownik trwale zaprzestał sprawowania osobistej opieki nad dzieckiem, pracodawca wzywa pracownika do stawienia się do pracy w terminie przez siebie wskazanym, nie później jednak niż w ciągu 30 dni od dnia powzięcia takiej wiadomości i nie wcześniej niż po upływie 3 dni od dnia wezwania.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7857050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05A1633-E891-45C5-B9EE-8674995C2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Uprawnienia pracowników związane z rodzicielstwem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2E54905-FC37-47F6-8D9B-B2D21BFA19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731" y="1963412"/>
            <a:ext cx="1051560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sz="3200" dirty="0"/>
              <a:t>Pracownik uprawniony do urlopu wychowawczego może złożyć pracodawcy pisemny wniosek o </a:t>
            </a:r>
            <a:r>
              <a:rPr lang="pl-PL" sz="3200" b="1" dirty="0"/>
              <a:t>obniżenie jego wymiaru czasu pracy do wymiaru nie niższego niż połowa pełnego wymiaru czasu pracy</a:t>
            </a:r>
            <a:r>
              <a:rPr lang="pl-PL" sz="3200" dirty="0"/>
              <a:t> w okresie, w którym mógłby korzystać z takiego urlopu. </a:t>
            </a:r>
          </a:p>
          <a:p>
            <a:pPr marL="0" indent="0" algn="just">
              <a:buNone/>
            </a:pPr>
            <a:endParaRPr lang="pl-PL" sz="3200" dirty="0"/>
          </a:p>
          <a:p>
            <a:pPr marL="0" indent="0" algn="just">
              <a:buNone/>
            </a:pPr>
            <a:r>
              <a:rPr lang="pl-PL" sz="3200" dirty="0"/>
              <a:t>Pracodawca jest obowiązany uwzględnić wniosek pracownika.</a:t>
            </a:r>
          </a:p>
        </p:txBody>
      </p:sp>
    </p:spTree>
    <p:extLst>
      <p:ext uri="{BB962C8B-B14F-4D97-AF65-F5344CB8AC3E}">
        <p14:creationId xmlns:p14="http://schemas.microsoft.com/office/powerpoint/2010/main" val="291119495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05A1633-E891-45C5-B9EE-8674995C2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Uprawnienia pracowników związane z rodzicielstwem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2E54905-FC37-47F6-8D9B-B2D21BFA19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731" y="1963412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/>
              <a:t>Pracodawca </a:t>
            </a:r>
            <a:r>
              <a:rPr lang="pl-PL" b="1" dirty="0"/>
              <a:t>nie może wypowiedzieć ani rozwiązać umowy o pracę </a:t>
            </a:r>
            <a:r>
              <a:rPr lang="pl-PL" dirty="0"/>
              <a:t>w okresie od dnia złożenia przez pracownika uprawnionego do urlopu wychowawczego:</a:t>
            </a:r>
          </a:p>
          <a:p>
            <a:pPr>
              <a:buFontTx/>
              <a:buChar char="-"/>
            </a:pPr>
            <a:r>
              <a:rPr lang="pl-PL" dirty="0"/>
              <a:t>wniosku o udzielenie urlopu wychowawczego - do dnia zakończenia tego urlopu,</a:t>
            </a:r>
          </a:p>
          <a:p>
            <a:pPr>
              <a:buFontTx/>
              <a:buChar char="-"/>
            </a:pPr>
            <a:r>
              <a:rPr lang="pl-PL" dirty="0"/>
              <a:t>wniosku o obniżenie wymiaru czasu pracy - do dnia powrotu do nieobniżonego wymiaru czasu pracy, nie dłużej jednak niż przez łączny okres 12 miesięcy.</a:t>
            </a:r>
          </a:p>
          <a:p>
            <a:pPr marL="0" indent="0" algn="just">
              <a:buNone/>
            </a:pPr>
            <a:r>
              <a:rPr lang="pl-PL" dirty="0"/>
              <a:t>Zakaz obejmuje on następujące jednostronne czynności pracodawcy:</a:t>
            </a:r>
          </a:p>
          <a:p>
            <a:pPr algn="just">
              <a:buFontTx/>
              <a:buChar char="-"/>
            </a:pPr>
            <a:r>
              <a:rPr lang="pl-PL" dirty="0"/>
              <a:t>wypowiedzenie umowy o pracę (definitywne i zmieniające),</a:t>
            </a:r>
          </a:p>
          <a:p>
            <a:pPr algn="just">
              <a:buFontTx/>
              <a:buChar char="-"/>
            </a:pPr>
            <a:r>
              <a:rPr lang="pl-PL" dirty="0"/>
              <a:t>rozwiązanie umowy o pracę bez wypowiedzenia.</a:t>
            </a:r>
          </a:p>
          <a:p>
            <a:pPr marL="0" indent="0" algn="just">
              <a:buNone/>
            </a:pPr>
            <a:r>
              <a:rPr lang="pl-PL" dirty="0"/>
              <a:t>W przypadku złożenia przez pracownika wniosku o udzielenie urlopu wychowawczego albo o obniżenie wymiaru czasu pracy po dokonaniu czynności zmierzającej do rozwiązania umowy o pracę (wypowiedzeniu umowy o pracę), umowa rozwiązuje się w terminie wynikającym z tej czynności (po zakończeniu okresu wypowiedzenia).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2386055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05A1633-E891-45C5-B9EE-8674995C2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Uprawnienia pracowników związane z rodzicielstwem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2E54905-FC37-47F6-8D9B-B2D21BFA19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731" y="1963412"/>
            <a:ext cx="1051560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Wyjątki od zasady ochrony szczególnej przed wypowiedzeniem i rozwiązaniem umowy o pracę pracownika w okresie urlopu wychowawczego:</a:t>
            </a:r>
          </a:p>
          <a:p>
            <a:pPr algn="just">
              <a:buFontTx/>
              <a:buChar char="-"/>
            </a:pPr>
            <a:r>
              <a:rPr lang="pl-PL" dirty="0"/>
              <a:t>ogłoszenie upadłości lub likwidacji pracodawcy, </a:t>
            </a:r>
          </a:p>
          <a:p>
            <a:pPr algn="just">
              <a:buFontTx/>
              <a:buChar char="-"/>
            </a:pPr>
            <a:r>
              <a:rPr lang="pl-PL" dirty="0"/>
              <a:t>wypowiedzenie (rozwiązanie) umowy z przyczyn uzasadniających rozwiązanie umowy o pracę bez wypowiedzenia z winy pracownika,</a:t>
            </a:r>
          </a:p>
          <a:p>
            <a:pPr algn="just">
              <a:buFontTx/>
              <a:buChar char="-"/>
            </a:pPr>
            <a:r>
              <a:rPr lang="pl-PL" dirty="0"/>
              <a:t>wypowiedzenie (rozwiązanie) umowy z przyczyn niedotyczących pracownika, na zasadach określonych w art. 5 ust. 3 i 10 ust. 1 i 2 ustawy z 13.03.2003 r. o tzw. zwolnieniach grupowych.</a:t>
            </a:r>
          </a:p>
        </p:txBody>
      </p:sp>
    </p:spTree>
    <p:extLst>
      <p:ext uri="{BB962C8B-B14F-4D97-AF65-F5344CB8AC3E}">
        <p14:creationId xmlns:p14="http://schemas.microsoft.com/office/powerpoint/2010/main" val="169079637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05A1633-E891-45C5-B9EE-8674995C2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Uprawnienia pracowników związane z rodzicielstwem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2E54905-FC37-47F6-8D9B-B2D21BFA19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731" y="1963412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l-PL" dirty="0"/>
              <a:t>Pracodawca dopuszcza pracownika po zakończeniu urlopu wychowawczego do pracy:</a:t>
            </a:r>
          </a:p>
          <a:p>
            <a:pPr algn="just">
              <a:buFontTx/>
              <a:buChar char="-"/>
            </a:pPr>
            <a:r>
              <a:rPr lang="pl-PL" dirty="0"/>
              <a:t>na dotychczasowym stanowisku, </a:t>
            </a:r>
          </a:p>
          <a:p>
            <a:pPr marL="0" indent="0" algn="just">
              <a:buNone/>
            </a:pPr>
            <a:r>
              <a:rPr lang="pl-PL" dirty="0"/>
              <a:t>a jeżeli nie jest to możliwe, </a:t>
            </a:r>
          </a:p>
          <a:p>
            <a:pPr marL="0" indent="0" algn="just">
              <a:buNone/>
            </a:pPr>
            <a:r>
              <a:rPr lang="pl-PL" dirty="0"/>
              <a:t>- na stanowisku równorzędnym z zajmowanym przed rozpoczęciem urlopu lub na innym stanowisku odpowiadającym jego kwalifikacjom zawodowym,</a:t>
            </a:r>
          </a:p>
          <a:p>
            <a:pPr marL="0" indent="0" algn="just">
              <a:buNone/>
            </a:pPr>
            <a:r>
              <a:rPr lang="pl-PL" dirty="0"/>
              <a:t>za wynagrodzeniem nie niższym od wynagrodzenia za pracę przysługującego pracownikowi w dniu podjęcia pracy na stanowisku zajmowanym przed tym urlopem.</a:t>
            </a:r>
          </a:p>
          <a:p>
            <a:pPr marL="0" indent="0" algn="just">
              <a:buNone/>
            </a:pPr>
            <a:r>
              <a:rPr lang="pl-PL" dirty="0"/>
              <a:t>Okres urlopu wychowawczego, </a:t>
            </a:r>
            <a:r>
              <a:rPr lang="pl-PL" b="1" dirty="0"/>
              <a:t>w dniu jego zakończenia</a:t>
            </a:r>
            <a:r>
              <a:rPr lang="pl-PL" dirty="0"/>
              <a:t>, wlicza się do okresu zatrudnienia, od którego zależą uprawnienia pracownicze.</a:t>
            </a:r>
          </a:p>
        </p:txBody>
      </p:sp>
    </p:spTree>
    <p:extLst>
      <p:ext uri="{BB962C8B-B14F-4D97-AF65-F5344CB8AC3E}">
        <p14:creationId xmlns:p14="http://schemas.microsoft.com/office/powerpoint/2010/main" val="153124141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05A1633-E891-45C5-B9EE-8674995C2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Uprawnienia pracowników związane z rodzicielstwem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2E54905-FC37-47F6-8D9B-B2D21BFA19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731" y="1963412"/>
            <a:ext cx="1051560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Pracownica </a:t>
            </a:r>
            <a:r>
              <a:rPr lang="pl-PL" b="1" dirty="0"/>
              <a:t>karmiąca dziecko piersią </a:t>
            </a:r>
            <a:r>
              <a:rPr lang="pl-PL" dirty="0"/>
              <a:t>ma prawo do dwóch półgodzinnych przerw w pracy </a:t>
            </a:r>
            <a:r>
              <a:rPr lang="pl-PL" b="1" dirty="0"/>
              <a:t>wliczanych do czasu pracy</a:t>
            </a:r>
            <a:r>
              <a:rPr lang="pl-PL" dirty="0"/>
              <a:t>. Pracownica karmiąca więcej niż jedno dziecko ma prawo do dwóch przerw w pracy, po 45 minut każda. Przerwy na karmienie mogą być na wniosek pracownicy udzielane łącznie.</a:t>
            </a:r>
          </a:p>
          <a:p>
            <a:pPr marL="0" indent="0" algn="just">
              <a:buNone/>
            </a:pPr>
            <a:r>
              <a:rPr lang="pl-PL" dirty="0"/>
              <a:t>Pracownicy zatrudnionej przez czas krótszy niż 4 godziny dziennie przerwy na karmienie nie przysługują. </a:t>
            </a:r>
          </a:p>
          <a:p>
            <a:pPr marL="0" indent="0" algn="just">
              <a:buNone/>
            </a:pPr>
            <a:r>
              <a:rPr lang="pl-PL" dirty="0"/>
              <a:t>Jeżeli czas pracy pracownicy nie przekracza 6 godzin dziennie, przysługuje jej jedna przerwa na karmienie.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8915808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05A1633-E891-45C5-B9EE-8674995C2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Uprawnienia pracowników związane z rodzicielstwem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2E54905-FC37-47F6-8D9B-B2D21BFA19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731" y="1963412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dirty="0"/>
              <a:t>Pracownikowi </a:t>
            </a:r>
            <a:r>
              <a:rPr lang="pl-PL" b="1" dirty="0"/>
              <a:t>wychowującemu przynajmniej jedno dziecko w wieku do 14 lat </a:t>
            </a:r>
            <a:r>
              <a:rPr lang="pl-PL" dirty="0"/>
              <a:t>przysługuje w ciągu roku kalendarzowego zwolnienie od pracy w wymiarze 16 godzin albo 2 dni, z zachowaniem prawa do wynagrodzenia, niezależnie od liczby dzieci.</a:t>
            </a:r>
          </a:p>
          <a:p>
            <a:pPr marL="0" indent="0" algn="just">
              <a:buNone/>
            </a:pPr>
            <a:r>
              <a:rPr lang="pl-PL" dirty="0"/>
              <a:t>O sposobie wykorzystania w danym roku kalendarzowym tego zwolnienia, decyduje pracownik w pierwszym wniosku o udzielenie takiego zwolnienia złożonym w danym roku kalendarzowym.</a:t>
            </a:r>
          </a:p>
          <a:p>
            <a:pPr marL="0" indent="0" algn="just">
              <a:buNone/>
            </a:pPr>
            <a:r>
              <a:rPr lang="pl-PL" dirty="0"/>
              <a:t>Jeżeli oboje rodzice lub opiekunowie dziecka są zatrudnieni, z uprawnienia tego może korzystać jedno z nich.</a:t>
            </a:r>
          </a:p>
          <a:p>
            <a:pPr marL="0" indent="0" algn="just">
              <a:buNone/>
            </a:pPr>
            <a:r>
              <a:rPr lang="pl-PL" dirty="0"/>
              <a:t>Uprawnienie powyższe ma charakter odrębny od urlopu wypoczynkowego oraz innych urlopów i zwolnień od pracy.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8377817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05A1633-E891-45C5-B9EE-8674995C2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Uprawnienia pracowników związane z rodzicielstwem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2E54905-FC37-47F6-8D9B-B2D21BFA19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731" y="1963412"/>
            <a:ext cx="10515600" cy="435133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Pracownika opiekującego się dzieckiem do ukończenia przez nie 4 roku życia nie wolno bez jego zgody (zakaz względny):</a:t>
            </a:r>
          </a:p>
          <a:p>
            <a:pPr algn="just">
              <a:buFontTx/>
              <a:buChar char="-"/>
            </a:pPr>
            <a:r>
              <a:rPr lang="pl-PL" dirty="0"/>
              <a:t>zatrudniać w godzinach nadliczbowych,</a:t>
            </a:r>
          </a:p>
          <a:p>
            <a:pPr algn="just">
              <a:buFontTx/>
              <a:buChar char="-"/>
            </a:pPr>
            <a:r>
              <a:rPr lang="pl-PL" dirty="0"/>
              <a:t>zatrudniać w porze nocnej, </a:t>
            </a:r>
          </a:p>
          <a:p>
            <a:pPr algn="just">
              <a:buFontTx/>
              <a:buChar char="-"/>
            </a:pPr>
            <a:r>
              <a:rPr lang="pl-PL" dirty="0"/>
              <a:t>zatrudniać w systemie przerywanego czasu pracy</a:t>
            </a:r>
          </a:p>
          <a:p>
            <a:pPr algn="just">
              <a:buFontTx/>
              <a:buChar char="-"/>
            </a:pPr>
            <a:r>
              <a:rPr lang="pl-PL" dirty="0"/>
              <a:t>delegować poza stałe miejsce pracy.</a:t>
            </a:r>
          </a:p>
        </p:txBody>
      </p:sp>
    </p:spTree>
    <p:extLst>
      <p:ext uri="{BB962C8B-B14F-4D97-AF65-F5344CB8AC3E}">
        <p14:creationId xmlns:p14="http://schemas.microsoft.com/office/powerpoint/2010/main" val="36764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05A1633-E891-45C5-B9EE-8674995C2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Ochrona pracy kobiet w ciąży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2E54905-FC37-47F6-8D9B-B2D21BFA19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Pracodawca zatrudniający pracownicę w ciąży lub karmiącą dziecko piersią przy pracy wymienionej w przepisach wydanych na podstawie art. 176 § 2 </a:t>
            </a:r>
            <a:r>
              <a:rPr lang="pl-PL" dirty="0" err="1"/>
              <a:t>k.p</a:t>
            </a:r>
            <a:r>
              <a:rPr lang="pl-PL" dirty="0"/>
              <a:t>., </a:t>
            </a:r>
            <a:r>
              <a:rPr lang="pl-PL" b="1" dirty="0"/>
              <a:t>wzbronionej takiej pracownicy bez względu na stopień narażenia na czynniki szkodliwe dla zdrowia lub niebezpieczne</a:t>
            </a:r>
            <a:r>
              <a:rPr lang="pl-PL" dirty="0"/>
              <a:t>, jest obowiązany:</a:t>
            </a:r>
          </a:p>
          <a:p>
            <a:pPr algn="just">
              <a:buFontTx/>
              <a:buChar char="-"/>
            </a:pPr>
            <a:r>
              <a:rPr lang="pl-PL" dirty="0"/>
              <a:t>przenieść pracownicę do innej pracy, </a:t>
            </a:r>
          </a:p>
          <a:p>
            <a:pPr algn="just">
              <a:buFontTx/>
              <a:buChar char="-"/>
            </a:pPr>
            <a:r>
              <a:rPr lang="pl-PL" dirty="0"/>
              <a:t>a jeżeli jest to niemożliwe, zwolnić ją na czas niezbędny z obowiązku świadczenia pracy.</a:t>
            </a:r>
          </a:p>
        </p:txBody>
      </p:sp>
    </p:spTree>
    <p:extLst>
      <p:ext uri="{BB962C8B-B14F-4D97-AF65-F5344CB8AC3E}">
        <p14:creationId xmlns:p14="http://schemas.microsoft.com/office/powerpoint/2010/main" val="12387590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05A1633-E891-45C5-B9EE-8674995C2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Ochrona pracy kobiet w ciąży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2E54905-FC37-47F6-8D9B-B2D21BFA19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731" y="1963412"/>
            <a:ext cx="10515600" cy="4351338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l-PL" dirty="0"/>
              <a:t>Pracodawca zatrudniający pracownicę w ciąży lub karmiącą dziecko piersią:</a:t>
            </a:r>
          </a:p>
          <a:p>
            <a:pPr marL="514350" indent="-514350" algn="just">
              <a:buAutoNum type="alphaLcParenR"/>
            </a:pPr>
            <a:r>
              <a:rPr lang="pl-PL" dirty="0"/>
              <a:t>przy </a:t>
            </a:r>
            <a:r>
              <a:rPr lang="pl-PL" b="1" dirty="0"/>
              <a:t>pozostałych pracach </a:t>
            </a:r>
            <a:r>
              <a:rPr lang="pl-PL" dirty="0"/>
              <a:t>wymienionych w przepisach wydanych na podstawie art. 176 § 2,</a:t>
            </a:r>
          </a:p>
          <a:p>
            <a:pPr marL="514350" indent="-514350" algn="just">
              <a:buAutoNum type="alphaLcParenR"/>
            </a:pPr>
            <a:r>
              <a:rPr lang="pl-PL" dirty="0"/>
              <a:t>w przypadku, gdy przeciwwskazania zdrowotne do wykonywania dotychczasowej pracy przez pracownicę w ciąży lub karmiącą dziecko piersią wynikają z orzeczenia lekarskiego</a:t>
            </a:r>
          </a:p>
          <a:p>
            <a:pPr marL="0" indent="0" algn="just">
              <a:buNone/>
            </a:pPr>
            <a:r>
              <a:rPr lang="pl-PL" dirty="0"/>
              <a:t> jest obowiązany:</a:t>
            </a:r>
          </a:p>
          <a:p>
            <a:pPr algn="just">
              <a:buFontTx/>
              <a:buChar char="-"/>
            </a:pPr>
            <a:r>
              <a:rPr lang="pl-PL" dirty="0"/>
              <a:t>dostosować warunki pracy do wymagań określonych w tych przepisach lub tak ograniczyć czas pracy, aby wyeliminować zagrożenia dla zdrowia lub bezpieczeństwa pracownicy,</a:t>
            </a:r>
          </a:p>
          <a:p>
            <a:pPr algn="just">
              <a:buFontTx/>
              <a:buChar char="-"/>
            </a:pPr>
            <a:r>
              <a:rPr lang="pl-PL" dirty="0"/>
              <a:t>jeżeli dostosowanie warunków pracy na dotychczasowym stanowisku pracy lub skrócenie czasu pracy jest niemożliwe lub niecelowe - przenieść pracownicę do innej pracy,</a:t>
            </a:r>
          </a:p>
          <a:p>
            <a:pPr algn="just">
              <a:buFontTx/>
              <a:buChar char="-"/>
            </a:pPr>
            <a:r>
              <a:rPr lang="pl-PL" dirty="0"/>
              <a:t>w razie braku takiej możliwości zwolnić pracownicę na czas niezbędny z obowiązku świadczenia pracy.</a:t>
            </a:r>
          </a:p>
        </p:txBody>
      </p:sp>
    </p:spTree>
    <p:extLst>
      <p:ext uri="{BB962C8B-B14F-4D97-AF65-F5344CB8AC3E}">
        <p14:creationId xmlns:p14="http://schemas.microsoft.com/office/powerpoint/2010/main" val="13201898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05A1633-E891-45C5-B9EE-8674995C2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Ochrona pracy kobiet w ciąży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2E54905-FC37-47F6-8D9B-B2D21BFA19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731" y="1963412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l-PL" dirty="0"/>
              <a:t>We przypadkach wymienionych w slajdach 3-5:</a:t>
            </a:r>
          </a:p>
          <a:p>
            <a:pPr marL="0" indent="0" algn="just">
              <a:buNone/>
            </a:pPr>
            <a:r>
              <a:rPr lang="pl-PL" dirty="0"/>
              <a:t>- w razie gdy zmiana warunków pracy na dotychczas zajmowanym stanowisku pracy, skrócenie czasu pracy lub przeniesienie pracownicy do innej pracy powoduje obniżenie wynagrodzenia, pracownicy przysługuje dodatek wyrównawczy.</a:t>
            </a:r>
          </a:p>
          <a:p>
            <a:pPr marL="0" indent="0" algn="just">
              <a:buNone/>
            </a:pPr>
            <a:r>
              <a:rPr lang="pl-PL" dirty="0"/>
              <a:t>- pracownica w okresie zwolnienia z obowiązku świadczenia pracy zachowuje prawo do dotychczasowego wynagrodzenia.</a:t>
            </a:r>
          </a:p>
          <a:p>
            <a:pPr marL="0" indent="0" algn="just">
              <a:buNone/>
            </a:pPr>
            <a:r>
              <a:rPr lang="pl-PL" dirty="0"/>
              <a:t>- po ustaniu przyczyn uzasadniających przeniesienie pracownicy do innej pracy, skrócenie jej czasu pracy lub zwolnienie z obowiązku świadczenia pracy, pracodawca jest obowiązany zatrudnić pracownicę przy pracy i w wymiarze czasu pracy określonych w umowie o pracę.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34092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05A1633-E891-45C5-B9EE-8674995C2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Ochrona pracy kobiet w ciąży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2E54905-FC37-47F6-8D9B-B2D21BFA19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731" y="196341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Stan ciąży powinien być stwierdzony świadectwem lekarskim.</a:t>
            </a:r>
          </a:p>
          <a:p>
            <a:pPr marL="0" indent="0" algn="just">
              <a:buNone/>
            </a:pPr>
            <a:r>
              <a:rPr lang="pl-PL" dirty="0"/>
              <a:t>Pracodawca jest obowiązany udzielać pracownicy ciężarnej zwolnień od pracy na zalecone przez lekarza badania lekarskie przeprowadzane w związku z ciążą, </a:t>
            </a:r>
            <a:r>
              <a:rPr lang="pl-PL" b="1" dirty="0"/>
              <a:t>jeżeli badania te nie mogą być przeprowadzone poza godzinami pracy</a:t>
            </a:r>
            <a:r>
              <a:rPr lang="pl-PL" dirty="0"/>
              <a:t>. </a:t>
            </a:r>
          </a:p>
          <a:p>
            <a:pPr marL="0" indent="0" algn="just">
              <a:buNone/>
            </a:pPr>
            <a:r>
              <a:rPr lang="pl-PL" dirty="0"/>
              <a:t>Za czas nieobecności w pracy z tego powodu pracownica zachowuje </a:t>
            </a:r>
            <a:r>
              <a:rPr lang="pl-PL" b="1" dirty="0"/>
              <a:t>prawo do wynagrodzenia</a:t>
            </a:r>
            <a:r>
              <a:rPr lang="pl-PL" dirty="0"/>
              <a:t>.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935841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05A1633-E891-45C5-B9EE-8674995C2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Ochrona pracy kobiet w ciąży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2E54905-FC37-47F6-8D9B-B2D21BFA19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731" y="1963412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l-PL" dirty="0"/>
              <a:t>Pracodawca nie może wypowiedzieć ani rozwiązać umowy o pracę w okresie ciąży (bez względu na jej fazę), poza wyjątkami (w następnym slajdzie).</a:t>
            </a:r>
          </a:p>
          <a:p>
            <a:pPr marL="0" indent="0" algn="just">
              <a:buNone/>
            </a:pPr>
            <a:r>
              <a:rPr lang="pl-PL" dirty="0"/>
              <a:t>Zakaz ten stosuje się do pracownic zatrudnionych:</a:t>
            </a:r>
          </a:p>
          <a:p>
            <a:pPr algn="just">
              <a:buFontTx/>
              <a:buChar char="-"/>
            </a:pPr>
            <a:r>
              <a:rPr lang="pl-PL" dirty="0"/>
              <a:t>na czas nieokreślony, </a:t>
            </a:r>
          </a:p>
          <a:p>
            <a:pPr algn="just">
              <a:buFontTx/>
              <a:buChar char="-"/>
            </a:pPr>
            <a:r>
              <a:rPr lang="pl-PL" dirty="0"/>
              <a:t>na czas określony,</a:t>
            </a:r>
          </a:p>
          <a:p>
            <a:pPr algn="just">
              <a:buFontTx/>
              <a:buChar char="-"/>
            </a:pPr>
            <a:r>
              <a:rPr lang="pl-PL" dirty="0"/>
              <a:t>na okres próbny, wynoszący co najmniej 1 miesiąc.</a:t>
            </a:r>
          </a:p>
          <a:p>
            <a:pPr marL="0" indent="0" algn="just">
              <a:buNone/>
            </a:pPr>
            <a:r>
              <a:rPr lang="pl-PL" dirty="0"/>
              <a:t>Jest to zakaz wypowiedzenia w znaczeniu szerokim,</a:t>
            </a:r>
          </a:p>
          <a:p>
            <a:pPr marL="0" indent="0" algn="just">
              <a:buNone/>
            </a:pPr>
            <a:r>
              <a:rPr lang="pl-PL" dirty="0"/>
              <a:t>Obejmuje on następujące jednostronne czynności pracodawcy:</a:t>
            </a:r>
          </a:p>
          <a:p>
            <a:pPr algn="just">
              <a:buFontTx/>
              <a:buChar char="-"/>
            </a:pPr>
            <a:r>
              <a:rPr lang="pl-PL" dirty="0"/>
              <a:t>wypowiedzenie umowy o pracę (definitywne i zmieniające),</a:t>
            </a:r>
          </a:p>
          <a:p>
            <a:pPr algn="just">
              <a:buFontTx/>
              <a:buChar char="-"/>
            </a:pPr>
            <a:r>
              <a:rPr lang="pl-PL" dirty="0"/>
              <a:t>rozwiązanie umowy o pracę w wyniku upływu okresu wypowiedzenia, jeżeli wypowiedzenie nastąpiło przed początkiem ciąży, </a:t>
            </a:r>
          </a:p>
          <a:p>
            <a:pPr algn="just">
              <a:buFontTx/>
              <a:buChar char="-"/>
            </a:pPr>
            <a:r>
              <a:rPr lang="pl-PL" dirty="0"/>
              <a:t>rozwiązanie umowy o pracę bez wypowiedzenia.</a:t>
            </a:r>
          </a:p>
          <a:p>
            <a:pPr algn="just">
              <a:buFontTx/>
              <a:buChar char="-"/>
            </a:pPr>
            <a:endParaRPr lang="pl-PL" dirty="0"/>
          </a:p>
          <a:p>
            <a:pPr algn="just">
              <a:buFontTx/>
              <a:buChar char="-"/>
            </a:pPr>
            <a:endParaRPr lang="pl-PL" dirty="0"/>
          </a:p>
          <a:p>
            <a:pPr algn="just">
              <a:buFontTx/>
              <a:buChar char="-"/>
            </a:pPr>
            <a:endParaRPr lang="pl-PL" dirty="0"/>
          </a:p>
          <a:p>
            <a:pPr algn="just">
              <a:buFontTx/>
              <a:buChar char="-"/>
            </a:pPr>
            <a:endParaRPr lang="pl-PL" dirty="0"/>
          </a:p>
          <a:p>
            <a:pPr algn="just">
              <a:buFontTx/>
              <a:buChar char="-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65507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05A1633-E891-45C5-B9EE-8674995C24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Ochrona pracy kobiet w ciąży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2E54905-FC37-47F6-8D9B-B2D21BFA19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731" y="1963412"/>
            <a:ext cx="10515600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/>
              <a:t>Wyjątki od zakazu wypowiedzenia i rozwiązania umowy o pracę:</a:t>
            </a:r>
          </a:p>
          <a:p>
            <a:pPr algn="just">
              <a:buFontTx/>
              <a:buChar char="-"/>
            </a:pPr>
            <a:r>
              <a:rPr lang="pl-PL" dirty="0"/>
              <a:t>jeżeli zachodzą przyczyny uzasadniające rozwiązanie umowy bez wypowiedzenia z jej winy i </a:t>
            </a:r>
            <a:r>
              <a:rPr lang="pl-PL" b="1" dirty="0"/>
              <a:t>reprezentująca pracownicę zakładowa organizacja związkowa</a:t>
            </a:r>
            <a:r>
              <a:rPr lang="pl-PL" dirty="0"/>
              <a:t> wyraziła zgodę na rozwiązanie umowy,</a:t>
            </a:r>
          </a:p>
          <a:p>
            <a:pPr algn="just">
              <a:buFontTx/>
              <a:buChar char="-"/>
            </a:pPr>
            <a:r>
              <a:rPr lang="pl-PL" dirty="0"/>
              <a:t>w razie ogłoszenia upadłości lub likwidacji pracodawcy; jednak pracodawca jest obowiązany wówczas uzgodnić z reprezentującą pracownicę zakładową organizacją związkową termin rozwiązania umowy o pracę; w razie niemożności zapewnienia w tym okresie innego zatrudnienia, pracownicy przysługują świadczenia określone w odrębnych przepisach (zasiłek w wysokości zasiłku macierzyńskiego),</a:t>
            </a:r>
          </a:p>
          <a:p>
            <a:pPr algn="just">
              <a:buFontTx/>
              <a:buChar char="-"/>
            </a:pPr>
            <a:r>
              <a:rPr lang="pl-PL" dirty="0"/>
              <a:t>w razie zaistnienia innych przyczyn wypowiedzenia niedotyczących pracownicy, pracodawca zatrudniający co najmniej 20 pracowników może wypowiedzieć warunki pracy i/lub płacy (art. 5 ust. 5, art. 10 ust. 1 ustawy z 13.3.2003 r. o tzw. zwolnieniach grupowych). </a:t>
            </a:r>
          </a:p>
          <a:p>
            <a:pPr marL="0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4315536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3477</Words>
  <Application>Microsoft Office PowerPoint</Application>
  <PresentationFormat>Panoramiczny</PresentationFormat>
  <Paragraphs>209</Paragraphs>
  <Slides>37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37</vt:i4>
      </vt:variant>
    </vt:vector>
  </HeadingPairs>
  <TitlesOfParts>
    <vt:vector size="41" baseType="lpstr">
      <vt:lpstr>Arial</vt:lpstr>
      <vt:lpstr>Calibri</vt:lpstr>
      <vt:lpstr>Calibri Light</vt:lpstr>
      <vt:lpstr>Motyw pakietu Office</vt:lpstr>
      <vt:lpstr>Ochrona pracy kobiet</vt:lpstr>
      <vt:lpstr>Ochrona pracy kobiet w ciąży</vt:lpstr>
      <vt:lpstr>Ochrona pracy kobiet w ciąży</vt:lpstr>
      <vt:lpstr>Ochrona pracy kobiet w ciąży</vt:lpstr>
      <vt:lpstr>Ochrona pracy kobiet w ciąży</vt:lpstr>
      <vt:lpstr>Ochrona pracy kobiet w ciąży</vt:lpstr>
      <vt:lpstr>Ochrona pracy kobiet w ciąży</vt:lpstr>
      <vt:lpstr>Ochrona pracy kobiet w ciąży</vt:lpstr>
      <vt:lpstr>Ochrona pracy kobiet w ciąży</vt:lpstr>
      <vt:lpstr>Ochrona pracy kobiet w ciąży</vt:lpstr>
      <vt:lpstr>Ochrona pracy kobiet w ciąży</vt:lpstr>
      <vt:lpstr>Uprawnienia pracowników związane z rodzicielstwem</vt:lpstr>
      <vt:lpstr>Uprawnienia pracowników związane z rodzicielstwem</vt:lpstr>
      <vt:lpstr>Uprawnienia pracowników związane z rodzicielstwem</vt:lpstr>
      <vt:lpstr>Uprawnienia pracowników związane z rodzicielstwem</vt:lpstr>
      <vt:lpstr>Uprawnienia pracowników związane z rodzicielstwem</vt:lpstr>
      <vt:lpstr>Uprawnienia pracowników związane z rodzicielstwem</vt:lpstr>
      <vt:lpstr>Uprawnienia pracowników związane z rodzicielstwem</vt:lpstr>
      <vt:lpstr>Uprawnienia pracowników związane z rodzicielstwem</vt:lpstr>
      <vt:lpstr>Uprawnienia pracowników związane z rodzicielstwem</vt:lpstr>
      <vt:lpstr>Uprawnienia pracowników związane z rodzicielstwem</vt:lpstr>
      <vt:lpstr>Uprawnienia pracowników związane z rodzicielstwem</vt:lpstr>
      <vt:lpstr>Uprawnienia pracowników związane z rodzicielstwem</vt:lpstr>
      <vt:lpstr>Uprawnienia pracowników związane z rodzicielstwem</vt:lpstr>
      <vt:lpstr>Uprawnienia pracowników związane z rodzicielstwem</vt:lpstr>
      <vt:lpstr>Uprawnienia pracowników związane z rodzicielstwem</vt:lpstr>
      <vt:lpstr>Uprawnienia pracowników związane z rodzicielstwem</vt:lpstr>
      <vt:lpstr>Uprawnienia pracowników związane z rodzicielstwem</vt:lpstr>
      <vt:lpstr>Uprawnienia pracowników związane z rodzicielstwem</vt:lpstr>
      <vt:lpstr>Uprawnienia pracowników związane z rodzicielstwem</vt:lpstr>
      <vt:lpstr>Uprawnienia pracowników związane z rodzicielstwem</vt:lpstr>
      <vt:lpstr>Uprawnienia pracowników związane z rodzicielstwem</vt:lpstr>
      <vt:lpstr>Uprawnienia pracowników związane z rodzicielstwem</vt:lpstr>
      <vt:lpstr>Uprawnienia pracowników związane z rodzicielstwem</vt:lpstr>
      <vt:lpstr>Uprawnienia pracowników związane z rodzicielstwem</vt:lpstr>
      <vt:lpstr>Uprawnienia pracowników związane z rodzicielstwem</vt:lpstr>
      <vt:lpstr>Uprawnienia pracowników związane z rodzicielstwem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Artur Tomanek</dc:creator>
  <cp:lastModifiedBy>Artur Tomanek</cp:lastModifiedBy>
  <cp:revision>36</cp:revision>
  <dcterms:created xsi:type="dcterms:W3CDTF">2020-05-20T15:50:45Z</dcterms:created>
  <dcterms:modified xsi:type="dcterms:W3CDTF">2020-05-22T08:48:01Z</dcterms:modified>
</cp:coreProperties>
</file>