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3" r:id="rId5"/>
    <p:sldId id="258" r:id="rId6"/>
    <p:sldId id="259" r:id="rId7"/>
    <p:sldId id="260" r:id="rId8"/>
    <p:sldId id="261" r:id="rId9"/>
    <p:sldId id="27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95" r:id="rId20"/>
    <p:sldId id="279" r:id="rId21"/>
    <p:sldId id="280" r:id="rId22"/>
    <p:sldId id="281" r:id="rId23"/>
    <p:sldId id="282" r:id="rId24"/>
    <p:sldId id="284" r:id="rId25"/>
    <p:sldId id="283" r:id="rId26"/>
    <p:sldId id="285" r:id="rId27"/>
    <p:sldId id="286" r:id="rId28"/>
    <p:sldId id="287" r:id="rId29"/>
    <p:sldId id="290" r:id="rId30"/>
    <p:sldId id="291" r:id="rId31"/>
    <p:sldId id="292" r:id="rId32"/>
    <p:sldId id="293" r:id="rId33"/>
    <p:sldId id="294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C26780-24F7-420E-A292-28C1ED5E7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17C4EDA-15EA-4044-BFF0-06781CDE0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93C543-2FBB-4D49-B392-4EDAB5D3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FC8FAD-B8EA-49F6-81C4-E6455138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19C76B-381F-4683-B4CE-A0DA24A4F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27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685A54-DB96-4C1A-B72C-796FB39F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49B7588-F969-4284-B04A-B2214E936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A13A1F-903B-45F1-ACFF-7F4CE43D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DBD9E7-8F79-434A-AD0E-31AA8051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48AD8F-62D1-4C69-8E3A-BE6F3F7F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9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778B7E6-FAF1-4A88-A566-2FB9CCA2B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3340E6F-325D-4188-99BA-D51C1C09B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E3F1EF-B34C-49E6-9229-674BDF96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EEEDFF-B491-4F55-A9BA-310B6D27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256FBA-B2A4-42D6-8430-A9E2FFE9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051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27FD18-B798-46C2-88C7-77E4AD536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32E314-5DDF-4CD9-91F5-3EC08E1F0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1D1C7B-E91C-42A5-8873-6AFC3E0E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7A29DC-F15E-4C63-9E01-60D576A8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ABD51F-4AB9-4566-A6A8-2519F38D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79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E5E23-E438-4F87-8A88-82168B0D2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2D0164-267C-4995-B43A-0C0773EBD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6C52AC-7919-47BE-87FA-77C0886A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E7AE358-E065-4740-B2A9-F0F951E35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EB94D3-D90C-4E9A-9E3C-F84576060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265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4BF2D-74B2-4C91-A819-E59222412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DA5442-1BF8-4D11-8A33-38A5AC006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4C23ABC-9F26-4A9A-BBEB-04C491087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5B749EB-5C64-4063-B9E6-3CEF9B47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8CFD36-9BE8-4896-B114-9C889352E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B4A4402-FD50-42F3-B72D-315A0408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41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FC2F64-7C94-4447-8E0A-19708BEA1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1997F3-2321-4D4F-9E27-CC63C03A4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EFC312-F8F8-485C-B1AF-90A211B1A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BB3C54D-C0B6-4320-A314-59B67BD74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0A8D3E6-EE30-4242-A44A-138AD0558F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A30A9B6-5348-4320-90D5-2F97591D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3AD437D-4F86-429F-BC57-42C4ABB0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88C7597-E58B-46BA-B92C-6AC19FC5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402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D9BD09-5130-464E-AE9B-F766B761F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F0A1B36-3553-4CC7-ABB1-FBD2DAB7E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470D705-ACC6-4E03-B471-8D62244C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4C79EFF-0FC9-4E8D-A505-46D7412FC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25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DC422EB-FC6F-4DC0-85CE-2D8C12F6E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BDEF1CA-DFC8-4282-B54D-4B7141EE1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FFDE6D4-C85B-4460-8873-EFC0F9AD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91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31797-7F37-4B08-81AA-C24ADFB3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20C3F7-8837-45FB-B0E9-38A52F408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3D06D2F-A086-472F-836F-9A8F24359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C02B2C-5A0D-4BE0-81F7-61C8C0A3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C026675-10BA-4B24-8831-E73D80A2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903E63-D119-4631-8036-E7A2841BB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83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E14883-C0EA-4EE1-B348-9DA1D775F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7808162-95AC-4C55-8051-A04A05815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FD13E6B-9352-46A5-A168-A544E3453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7AEF08-074F-46F5-95C8-51AC9B9A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ACDC25-D11C-42D9-9D70-8DA0C52D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D44548-EF1E-4E86-9324-567DBCA7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99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D27A759-345A-4A5F-B684-899A617F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1A0BD22-F442-48AD-BACB-922118956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6A0CB0-3CFF-4E7A-BF46-FB04FF962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64A98-8636-4405-A822-7129404AC086}" type="datetimeFigureOut">
              <a:rPr lang="pl-PL" smtClean="0"/>
              <a:t>2020-05-14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F85947-2384-4644-8086-D2368A5FB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A9008C-0CBE-4815-83C1-BAA4737C9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52376-75AB-4EB3-9F9C-DC6319D21A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53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Urlop </a:t>
            </a:r>
            <a:r>
              <a:rPr lang="pl-PL" b="1" dirty="0"/>
              <a:t>na żądanie </a:t>
            </a:r>
            <a:r>
              <a:rPr lang="pl-PL" dirty="0"/>
              <a:t>(art. 167¹ </a:t>
            </a:r>
            <a:r>
              <a:rPr lang="pl-PL" dirty="0" err="1"/>
              <a:t>k.p</a:t>
            </a:r>
            <a:r>
              <a:rPr lang="pl-PL" dirty="0"/>
              <a:t>.) jest </a:t>
            </a:r>
            <a:r>
              <a:rPr lang="pl-PL" b="1" dirty="0"/>
              <a:t>urlopem wypoczynkowym </a:t>
            </a:r>
            <a:r>
              <a:rPr lang="pl-PL" dirty="0"/>
              <a:t>udzielanym pracownikowi w szczególnym trybie, odbiegającym od art. 163 </a:t>
            </a:r>
            <a:r>
              <a:rPr lang="pl-PL" dirty="0" err="1"/>
              <a:t>k.p</a:t>
            </a:r>
            <a:r>
              <a:rPr lang="pl-PL" dirty="0"/>
              <a:t>. Nie jest zatem umieszczany w planie urlopów.</a:t>
            </a:r>
          </a:p>
          <a:p>
            <a:pPr marL="0" indent="0" algn="just">
              <a:buNone/>
            </a:pPr>
            <a:r>
              <a:rPr lang="pl-PL" dirty="0"/>
              <a:t> Urlop ten jest wykorzystywany w ramach ogólnej puli urlopu wypoczynkowego, przysługującego pracownikowi w roku kalendarzowym. </a:t>
            </a:r>
          </a:p>
        </p:txBody>
      </p:sp>
    </p:spTree>
    <p:extLst>
      <p:ext uri="{BB962C8B-B14F-4D97-AF65-F5344CB8AC3E}">
        <p14:creationId xmlns:p14="http://schemas.microsoft.com/office/powerpoint/2010/main" val="356257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Pracodawca może udzielić pracownikowi urlopu wypoczynkowego </a:t>
            </a:r>
            <a:r>
              <a:rPr lang="pl-PL" b="1" dirty="0"/>
              <a:t>w okresie wypowiedzenia umowy o pracę </a:t>
            </a:r>
            <a:r>
              <a:rPr lang="pl-PL" dirty="0"/>
              <a:t>(art. 167¹ </a:t>
            </a:r>
            <a:r>
              <a:rPr lang="pl-PL" dirty="0" err="1"/>
              <a:t>k.p</a:t>
            </a:r>
            <a:r>
              <a:rPr lang="pl-PL" dirty="0"/>
              <a:t>.), choćby urlop ten nie był zaplanowany na ten okres w trybie określonym w art. 163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Powyższe uprawnienie pracodawcy:</a:t>
            </a:r>
          </a:p>
          <a:p>
            <a:pPr algn="just">
              <a:buFontTx/>
              <a:buChar char="-"/>
            </a:pPr>
            <a:r>
              <a:rPr lang="pl-PL" dirty="0"/>
              <a:t>jest niezależne od tego, kto wypowiada umowę o pracę,</a:t>
            </a:r>
          </a:p>
          <a:p>
            <a:pPr algn="just">
              <a:buFontTx/>
              <a:buChar char="-"/>
            </a:pPr>
            <a:r>
              <a:rPr lang="pl-PL" dirty="0"/>
              <a:t>obejmuje niewykorzystany urlop bieżący, jak i zaległy (z poprzednich lat kalendarzowych).</a:t>
            </a:r>
          </a:p>
          <a:p>
            <a:pPr marL="0" indent="0" algn="just">
              <a:buNone/>
            </a:pPr>
            <a:r>
              <a:rPr lang="pl-PL" dirty="0"/>
              <a:t>Urlop wypoczynkowy w okresie wypowiedzenia należy odróżnić od zwolnienia na poszukiwanie pracy, przysługującego pracownikowi na podstawie art. 37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8406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Za czas urlopu pracownikowi przysługuje wynagrodzenie, jakie by otrzymał, gdyby w tym czasie pracował. Zmienne składniki wynagrodzenia mogą być obliczane na podstawie przeciętnego wynagrodzenia z okresu 3 miesięcy poprzedzających miesiąc rozpoczęcia urlopu; w przypadkach znacznego wahania wysokości wynagrodzenia okres ten może być przedłużony do 12 miesięcy (art. 172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Szczegółowe zasady ustalania wynagrodzenia urlopowego zostały określone w § 6 i nast. rozporządzenia </a:t>
            </a:r>
            <a:r>
              <a:rPr lang="pl-PL" dirty="0" err="1"/>
              <a:t>MPiPS</a:t>
            </a:r>
            <a:r>
              <a:rPr lang="pl-PL" dirty="0"/>
              <a:t> z 8.1.1997 r. w sprawie szczegółowych zasad udzielania urlopu wypoczynkowego, ustalania i wypłacania wynagrodzenia za czas urlopu oraz ekwiwalentu pieniężnego za urlop. </a:t>
            </a:r>
          </a:p>
        </p:txBody>
      </p:sp>
    </p:spTree>
    <p:extLst>
      <p:ext uri="{BB962C8B-B14F-4D97-AF65-F5344CB8AC3E}">
        <p14:creationId xmlns:p14="http://schemas.microsoft.com/office/powerpoint/2010/main" val="188159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W przypadku niewykorzystania przysługującego urlopu w całości lub w części </a:t>
            </a:r>
            <a:r>
              <a:rPr lang="pl-PL" b="1" dirty="0"/>
              <a:t>z powodu rozwiązania lub wygaśnięcia stosunku pracy </a:t>
            </a:r>
            <a:r>
              <a:rPr lang="pl-PL" dirty="0"/>
              <a:t>pracownikowi przysługuje </a:t>
            </a:r>
            <a:r>
              <a:rPr lang="pl-PL" b="1" dirty="0"/>
              <a:t>ekwiwalent pieniężny </a:t>
            </a:r>
            <a:r>
              <a:rPr lang="pl-PL" dirty="0"/>
              <a:t>za każdy dzień niewykorzystanego urlopu (art. 171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Pracodawca nie ma obowiązku wypłacenia ekwiwalentu pieniężnego, w przypadku gdy strony postanowią o wykorzystaniu urlopu w czasie pozostawania pracownika w stosunku pracy na podstawie kolejnej umowy o pracę zawartej z tym samym pracodawcą bezpośrednio po rozwiązaniu lub wygaśnięciu poprzedniej umowy o pracę z tym pracodawcą.</a:t>
            </a:r>
          </a:p>
          <a:p>
            <a:pPr marL="0" indent="0" algn="just">
              <a:buNone/>
            </a:pPr>
            <a:r>
              <a:rPr lang="pl-PL" dirty="0"/>
              <a:t>Szczegółowe zasady ustalania ekwiwalentu pieniężnego zostały określone w § 14-19 rozporządzenia </a:t>
            </a:r>
            <a:r>
              <a:rPr lang="pl-PL" dirty="0" err="1"/>
              <a:t>MPiPS</a:t>
            </a:r>
            <a:r>
              <a:rPr lang="pl-PL" dirty="0"/>
              <a:t> z 8.1.1997 r. w sprawie szczegółowych zasad udzielania urlopu wypoczynkowego, ustalania i wypłacania wynagrodzenia za czas urlopu oraz ekwiwalentu pieniężnego za urlop.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5098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Urlopy bezpłatne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W czasie urlopu bezpłatnego pracownik nie ma prawa do wynagrodzenia ani innego świadczenia pieniężnego ze strony pracodawcy.</a:t>
            </a:r>
          </a:p>
          <a:p>
            <a:pPr marL="0" indent="0" algn="just">
              <a:buNone/>
            </a:pPr>
            <a:r>
              <a:rPr lang="pl-PL" dirty="0"/>
              <a:t>Istnieją podstawy do wyróżnienia 3 rodzajów urlopów bezpłatnych: 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 bezpłatny udzielany na wniosek pracownika (art. 174 § 1-3 </a:t>
            </a:r>
            <a:r>
              <a:rPr lang="pl-PL" dirty="0" err="1"/>
              <a:t>k.p</a:t>
            </a:r>
            <a:r>
              <a:rPr lang="pl-PL" dirty="0"/>
              <a:t>.), 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 bezpłatny udzielany w celu świadczenia pracy na rzecz innego pracodawcy (art. 174¹ </a:t>
            </a:r>
            <a:r>
              <a:rPr lang="pl-PL" dirty="0" err="1"/>
              <a:t>k.p</a:t>
            </a:r>
            <a:r>
              <a:rPr lang="pl-PL" dirty="0"/>
              <a:t>.), 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urlopy bezpłatne uregulowane w innych przepisach </a:t>
            </a:r>
            <a:r>
              <a:rPr lang="pl-PL" dirty="0" err="1"/>
              <a:t>k.p</a:t>
            </a:r>
            <a:r>
              <a:rPr lang="pl-PL" dirty="0"/>
              <a:t>. oraz przepisach szczególnych (art. 174 § 4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963784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Urlopy bezpłatne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Ad 1) </a:t>
            </a:r>
          </a:p>
          <a:p>
            <a:pPr marL="0" indent="0">
              <a:buNone/>
            </a:pPr>
            <a:r>
              <a:rPr lang="pl-PL" dirty="0"/>
              <a:t>Pracodawca </a:t>
            </a:r>
            <a:r>
              <a:rPr lang="pl-PL" b="1" dirty="0"/>
              <a:t>może</a:t>
            </a:r>
            <a:r>
              <a:rPr lang="pl-PL" dirty="0"/>
              <a:t> udzielić pracownikowi urlopu bezpłatnego na jego pisemny wniosek.</a:t>
            </a:r>
          </a:p>
          <a:p>
            <a:pPr marL="0" indent="0">
              <a:buNone/>
            </a:pPr>
            <a:r>
              <a:rPr lang="pl-PL" dirty="0"/>
              <a:t>Okresu urlopu bezpłatnego </a:t>
            </a:r>
            <a:r>
              <a:rPr lang="pl-PL" b="1" dirty="0"/>
              <a:t>nie wlicza się </a:t>
            </a:r>
            <a:r>
              <a:rPr lang="pl-PL" dirty="0"/>
              <a:t>do okresu pracy, od którego zależą uprawnienia pracownicze.</a:t>
            </a:r>
          </a:p>
          <a:p>
            <a:pPr marL="0" indent="0">
              <a:buNone/>
            </a:pPr>
            <a:r>
              <a:rPr lang="pl-PL" dirty="0"/>
              <a:t>Przy udzielaniu urlopu bezpłatnego, dłuższego niż 3 miesiące, strony </a:t>
            </a:r>
            <a:r>
              <a:rPr lang="pl-PL" b="1" dirty="0"/>
              <a:t>mogą przewidzieć </a:t>
            </a:r>
            <a:r>
              <a:rPr lang="pl-PL" dirty="0"/>
              <a:t>dopuszczalność odwołania pracownika z urlopu z ważnych przyczyn.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4025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Urlopy bezpłatne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Ad 2) </a:t>
            </a:r>
          </a:p>
          <a:p>
            <a:pPr marL="0" indent="0" algn="just">
              <a:buNone/>
            </a:pPr>
            <a:r>
              <a:rPr lang="pl-PL" b="1" dirty="0"/>
              <a:t>Za zgodą pracownika</a:t>
            </a:r>
            <a:r>
              <a:rPr lang="pl-PL" dirty="0"/>
              <a:t>, wyrażoną na piśmie, pracodawca może udzielić pracownikowi urlopu bezpłatnego w celu wykonywania pracy u innego pracodawcy przez okres ustalony w zawartym w tej sprawie </a:t>
            </a:r>
            <a:r>
              <a:rPr lang="pl-PL" b="1" dirty="0"/>
              <a:t>porozumieniu między pracodawcami </a:t>
            </a:r>
            <a:r>
              <a:rPr lang="pl-PL" dirty="0"/>
              <a:t>(art. 174¹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r>
              <a:rPr lang="pl-PL" dirty="0"/>
              <a:t>Oznacza to, że w czasie urlopu bezpłatnego pracownik pozostaje w stosunku pracy z innym pracodawcą.</a:t>
            </a:r>
          </a:p>
          <a:p>
            <a:pPr marL="0" indent="0" algn="just">
              <a:buNone/>
            </a:pPr>
            <a:r>
              <a:rPr lang="pl-PL" dirty="0"/>
              <a:t>W wyjątkowych przypadkach urlop bezpłatny określony w art. 174¹ </a:t>
            </a:r>
            <a:r>
              <a:rPr lang="pl-PL" dirty="0" err="1"/>
              <a:t>k.p</a:t>
            </a:r>
            <a:r>
              <a:rPr lang="pl-PL" dirty="0"/>
              <a:t>. może być udzielony w celu wykonywania odrębnego stosunku pracy u tego samego pracodawcy (dwa stosunki pracy u jednego pracodawcy).</a:t>
            </a:r>
          </a:p>
          <a:p>
            <a:pPr marL="0" indent="0">
              <a:buNone/>
            </a:pPr>
            <a:r>
              <a:rPr lang="pl-PL" dirty="0"/>
              <a:t>Okres powyższego urlopu bezpłatnego </a:t>
            </a:r>
            <a:r>
              <a:rPr lang="pl-PL" b="1" dirty="0"/>
              <a:t>wlicza się </a:t>
            </a:r>
            <a:r>
              <a:rPr lang="pl-PL" dirty="0"/>
              <a:t>do okresu pracy, od którego zależą uprawnienia pracownicze u dotychczasowego pracodawcy.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6501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Urlopy bezpłatne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Ad 3) </a:t>
            </a:r>
          </a:p>
          <a:p>
            <a:pPr marL="0" indent="0" algn="just">
              <a:buNone/>
            </a:pPr>
            <a:r>
              <a:rPr lang="pl-PL" dirty="0"/>
              <a:t>Przykładami urlopów bezpłatnych uregulowanych w innych przepisach </a:t>
            </a:r>
            <a:r>
              <a:rPr lang="pl-PL" dirty="0" err="1"/>
              <a:t>k.p</a:t>
            </a:r>
            <a:r>
              <a:rPr lang="pl-PL" dirty="0"/>
              <a:t>. oraz w przepisach szczególnych (art. 174 § 4 </a:t>
            </a:r>
            <a:r>
              <a:rPr lang="pl-PL" dirty="0" err="1"/>
              <a:t>k.p</a:t>
            </a:r>
            <a:r>
              <a:rPr lang="pl-PL" dirty="0"/>
              <a:t>.) są:</a:t>
            </a:r>
          </a:p>
          <a:p>
            <a:pPr algn="just">
              <a:buFontTx/>
              <a:buChar char="-"/>
            </a:pPr>
            <a:r>
              <a:rPr lang="pl-PL" dirty="0"/>
              <a:t>urlop w celu prowadzenia przez pracownika działalności związkowej poza zakładem pracy (art. 25 ust. 1-4 ustawy z 23.5.1991 r. o związkach zawodowych, tekst jedn. </a:t>
            </a:r>
            <a:r>
              <a:rPr lang="pl-PL" dirty="0" err="1"/>
              <a:t>DzU</a:t>
            </a:r>
            <a:r>
              <a:rPr lang="pl-PL" dirty="0"/>
              <a:t> z 2019 r., poz. 263 ze zm.),</a:t>
            </a:r>
          </a:p>
          <a:p>
            <a:pPr algn="just">
              <a:buFontTx/>
              <a:buChar char="-"/>
            </a:pPr>
            <a:r>
              <a:rPr lang="pl-PL" dirty="0"/>
              <a:t>urlop udzielany młodocianemu w okresie ferii szkolnych (zob. dalszy slajd).</a:t>
            </a:r>
          </a:p>
          <a:p>
            <a:pPr marL="0" indent="0" algn="just">
              <a:buNone/>
            </a:pPr>
            <a:r>
              <a:rPr lang="pl-PL" dirty="0"/>
              <a:t>Pracodawca jest obowiązany przyznać - na wniosek – powyższe urlopy w razie zaistnienia przesłanek ustanowionych w przepisach prawa. </a:t>
            </a:r>
          </a:p>
          <a:p>
            <a:pPr marL="0" indent="0" algn="just">
              <a:buNone/>
            </a:pPr>
            <a:r>
              <a:rPr lang="pl-PL" dirty="0"/>
              <a:t>Okres urlopu </a:t>
            </a:r>
            <a:r>
              <a:rPr lang="pl-PL" b="1" dirty="0"/>
              <a:t>wlicza się </a:t>
            </a:r>
            <a:r>
              <a:rPr lang="pl-PL" dirty="0"/>
              <a:t>do okresu pracy, od którego zależą uprawnienia pracownicze.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2145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3752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czasie urlopu – zarówno wypoczynkowego, jak i bezpłatnego – pracownik korzysta ze </a:t>
            </a:r>
            <a:r>
              <a:rPr lang="pl-PL" b="1" dirty="0"/>
              <a:t>szczególnej ochrony przed wypowiedzeniem </a:t>
            </a:r>
            <a:r>
              <a:rPr lang="pl-PL" dirty="0"/>
              <a:t>umowy o pracę.</a:t>
            </a:r>
          </a:p>
          <a:p>
            <a:pPr marL="0" indent="0" algn="just">
              <a:buNone/>
            </a:pPr>
            <a:r>
              <a:rPr lang="pl-PL" dirty="0"/>
              <a:t>Pracodawca nie może wypowiedzieć umowy o pracę w czasie urlopu pracownika (art. 41 </a:t>
            </a:r>
            <a:r>
              <a:rPr lang="pl-PL" dirty="0" err="1"/>
              <a:t>k.p</a:t>
            </a:r>
            <a:r>
              <a:rPr lang="pl-PL" dirty="0"/>
              <a:t>.), z zastrzeżeniem wyjątków przewidzianych przez prawo (np. art. 41¹ §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3182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Młodocianym</a:t>
            </a:r>
            <a:r>
              <a:rPr lang="pl-PL" dirty="0"/>
              <a:t> w rozumieniu kodeksu pracy jest osoba, która ukończyła 15 lat, a nie przekroczyła 18 lat.</a:t>
            </a:r>
          </a:p>
          <a:p>
            <a:pPr marL="0" indent="0" algn="just">
              <a:buNone/>
            </a:pPr>
            <a:r>
              <a:rPr lang="pl-PL" dirty="0"/>
              <a:t>Osoba ta może być zatrudniona z zastrzeżeniem jej szczególnej ochrony, obejmującej:</a:t>
            </a:r>
          </a:p>
          <a:p>
            <a:pPr marL="0" indent="0" algn="just">
              <a:buNone/>
            </a:pPr>
            <a:r>
              <a:rPr lang="pl-PL" dirty="0"/>
              <a:t>- przesłanki warunkujące jej zatrudnienie,</a:t>
            </a:r>
          </a:p>
          <a:p>
            <a:pPr marL="0" indent="0" algn="just">
              <a:buNone/>
            </a:pPr>
            <a:r>
              <a:rPr lang="pl-PL" dirty="0"/>
              <a:t>- rodzaje dopuszczalnego zatrudnienia,</a:t>
            </a:r>
          </a:p>
          <a:p>
            <a:pPr marL="0" indent="0" algn="just">
              <a:buNone/>
            </a:pPr>
            <a:r>
              <a:rPr lang="pl-PL" dirty="0"/>
              <a:t>-wzmożoną ochronę w zakresie czasu pracy, urlopów oraz bezpieczeństwa i higieny pracy.</a:t>
            </a:r>
          </a:p>
          <a:p>
            <a:pPr marL="0" indent="0" algn="just">
              <a:buNone/>
            </a:pPr>
            <a:r>
              <a:rPr lang="pl-PL" dirty="0"/>
              <a:t>Zabronione jest zatrudnianie osoby, </a:t>
            </a:r>
            <a:r>
              <a:rPr lang="pl-PL" b="1" dirty="0"/>
              <a:t>która nie ukończyła 15 lat, </a:t>
            </a:r>
            <a:r>
              <a:rPr lang="pl-PL" dirty="0"/>
              <a:t>z zastrzeżeniem wyjątków określonych w art. 191 § 2</a:t>
            </a:r>
            <a:r>
              <a:rPr lang="pl-PL" baseline="30000" dirty="0"/>
              <a:t>1</a:t>
            </a:r>
            <a:r>
              <a:rPr lang="pl-PL" dirty="0"/>
              <a:t>-2</a:t>
            </a:r>
            <a:r>
              <a:rPr lang="pl-PL" baseline="30000" dirty="0"/>
              <a:t>3 </a:t>
            </a:r>
            <a:r>
              <a:rPr lang="pl-PL" dirty="0" err="1"/>
              <a:t>k.p</a:t>
            </a:r>
            <a:r>
              <a:rPr lang="pl-PL" dirty="0"/>
              <a:t>.</a:t>
            </a:r>
            <a:r>
              <a:rPr lang="pl-PL" baseline="30000" dirty="0"/>
              <a:t> 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4939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Wykonywanie pracy lub innych zajęć zarobkowych </a:t>
            </a:r>
            <a:r>
              <a:rPr lang="pl-PL" b="1" dirty="0"/>
              <a:t>przez dziecko do ukończenia przez nie 16. roku życia </a:t>
            </a:r>
            <a:r>
              <a:rPr lang="pl-PL" dirty="0"/>
              <a:t>jest ponadto dozwolone na rzecz podmiotu prowadzącego działalność kulturalną, artystyczną, sportową lub reklamową i wymaga uprzedniej zgody przedstawiciela ustawowego lub opiekuna tego dziecka, a także zezwolenia właściwego inspektora pracy (art. 304</a:t>
            </a:r>
            <a:r>
              <a:rPr lang="pl-PL" baseline="30000" dirty="0"/>
              <a:t>5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Podstawą świadczenia przez dziecko powyższych prac lub zajęć zarobkowych są umowy cywilnoprawne.</a:t>
            </a:r>
          </a:p>
        </p:txBody>
      </p:sp>
    </p:spTree>
    <p:extLst>
      <p:ext uri="{BB962C8B-B14F-4D97-AF65-F5344CB8AC3E}">
        <p14:creationId xmlns:p14="http://schemas.microsoft.com/office/powerpoint/2010/main" val="74000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Łączny wymiar urlopu wykorzystanego przez pracownika na żądanie nie może przekroczyć w roku kalendarzowym 4 dni, niezależnie od liczby pracodawców, z którymi pracownik pozostaje w danym roku w kolejnych stosunkach pracy.</a:t>
            </a:r>
          </a:p>
          <a:p>
            <a:pPr marL="0" indent="0" algn="just">
              <a:buNone/>
            </a:pPr>
            <a:r>
              <a:rPr lang="pl-PL" dirty="0"/>
              <a:t>W powyższych granicach żądanie urlopu w określonym terminie wiąże co do zasady pracodawcę. Jednak realizacja urlopu na żądanie nie następuje z mocy prawa, ale na podstawie decyzji pracodawcy o jego udzieleniu. </a:t>
            </a:r>
          </a:p>
          <a:p>
            <a:pPr marL="0" indent="0" algn="just">
              <a:buNone/>
            </a:pPr>
            <a:r>
              <a:rPr lang="pl-PL" dirty="0"/>
              <a:t>Należy przyjąć, że pracodawca może odmówić żądaniu z powodu zaistnienie nadzwyczajnych okoliczności, które wymagają obecności pracownika w pracy. </a:t>
            </a:r>
          </a:p>
        </p:txBody>
      </p:sp>
    </p:spTree>
    <p:extLst>
      <p:ext uri="{BB962C8B-B14F-4D97-AF65-F5344CB8AC3E}">
        <p14:creationId xmlns:p14="http://schemas.microsoft.com/office/powerpoint/2010/main" val="150513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Wolno zatrudniać tylko tych młodocianych, którzy: </a:t>
            </a:r>
          </a:p>
          <a:p>
            <a:pPr marL="0" indent="0">
              <a:buNone/>
            </a:pPr>
            <a:r>
              <a:rPr lang="pl-PL" dirty="0"/>
              <a:t>1) ukończyli co najmniej ośmioletnią szkołę podstawową;</a:t>
            </a:r>
          </a:p>
          <a:p>
            <a:pPr marL="0" indent="0">
              <a:buNone/>
            </a:pPr>
            <a:r>
              <a:rPr lang="pl-PL" dirty="0"/>
              <a:t>2) przedstawią świadectwo lekarskie stwierdzające, że praca danego rodzaju nie zagraża ich zdrowiu.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052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Pracodawca ma wobec pracowników młodocianych dodatkowe obowiązki.</a:t>
            </a:r>
          </a:p>
          <a:p>
            <a:pPr marL="0" indent="0" algn="just">
              <a:buNone/>
            </a:pPr>
            <a:r>
              <a:rPr lang="pl-PL" dirty="0"/>
              <a:t>W szczególności jest on obowiązany zapewnić młodocianym pracownikom </a:t>
            </a:r>
            <a:r>
              <a:rPr lang="pl-PL" b="1" dirty="0"/>
              <a:t>opiekę i pomoc</a:t>
            </a:r>
            <a:r>
              <a:rPr lang="pl-PL" dirty="0"/>
              <a:t>, niezbędną dla ich przystosowania się do właściwego wykonywania pracy (art. 192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7691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Pracownik młodociany może być zatrudniony na podstawie umowy o pracę jedynie:</a:t>
            </a:r>
          </a:p>
          <a:p>
            <a:pPr algn="just">
              <a:buFontTx/>
              <a:buChar char="-"/>
            </a:pPr>
            <a:r>
              <a:rPr lang="pl-PL" dirty="0"/>
              <a:t>w celu wykonywania przygotowania zawodowego,</a:t>
            </a:r>
          </a:p>
          <a:p>
            <a:pPr marL="0" indent="0" algn="just">
              <a:buNone/>
            </a:pPr>
            <a:r>
              <a:rPr lang="pl-PL" dirty="0"/>
              <a:t>lub</a:t>
            </a:r>
          </a:p>
          <a:p>
            <a:pPr algn="just">
              <a:buFontTx/>
              <a:buChar char="-"/>
            </a:pPr>
            <a:r>
              <a:rPr lang="pl-PL" dirty="0"/>
              <a:t>przy wykonywaniu prac lekkich.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4182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Umowa o pracę w celu przygotowania zawodowego </a:t>
            </a:r>
            <a:r>
              <a:rPr lang="pl-PL" dirty="0"/>
              <a:t>powinna określać, poza elementami przewidzianymi w art. 29 § 1 </a:t>
            </a:r>
            <a:r>
              <a:rPr lang="pl-PL" dirty="0" err="1"/>
              <a:t>k.p</a:t>
            </a:r>
            <a:r>
              <a:rPr lang="pl-PL" dirty="0"/>
              <a:t>.:</a:t>
            </a:r>
          </a:p>
          <a:p>
            <a:pPr marL="514350" indent="-514350">
              <a:buAutoNum type="arabicParenR"/>
            </a:pPr>
            <a:r>
              <a:rPr lang="pl-PL" dirty="0"/>
              <a:t>rodzaj przygotowania zawodowego (w formie nauki zawodu lub przyuczenia do wykonywania określonej pracy);</a:t>
            </a:r>
          </a:p>
          <a:p>
            <a:pPr marL="514350" indent="-514350">
              <a:buAutoNum type="arabicParenR"/>
            </a:pPr>
            <a:r>
              <a:rPr lang="pl-PL" dirty="0"/>
              <a:t>czas trwania i miejsce odbywania przygotowania zawodowego;</a:t>
            </a:r>
          </a:p>
          <a:p>
            <a:pPr marL="0" indent="0">
              <a:buNone/>
            </a:pPr>
            <a:r>
              <a:rPr lang="pl-PL" dirty="0"/>
              <a:t>3) sposób dokształcania teoretycznego;</a:t>
            </a:r>
          </a:p>
          <a:p>
            <a:pPr marL="0" indent="0">
              <a:buNone/>
            </a:pPr>
            <a:r>
              <a:rPr lang="pl-PL" dirty="0"/>
              <a:t>4) wysokość wynagrodzenia, która może być niższa od kwoty minimalnego wynagrodzenia za pracę (zob. § 19 poniższego rozporządzenia).</a:t>
            </a:r>
          </a:p>
          <a:p>
            <a:pPr marL="0" indent="0">
              <a:buNone/>
            </a:pPr>
            <a:r>
              <a:rPr lang="pl-PL" dirty="0"/>
              <a:t>Pracownik, obok obowiązku pracy, ma obowiązek dokształcania się.</a:t>
            </a:r>
          </a:p>
          <a:p>
            <a:pPr marL="0" indent="0">
              <a:buNone/>
            </a:pPr>
            <a:r>
              <a:rPr lang="pl-PL" dirty="0"/>
              <a:t>Do zawierania i rozwiązywania umów o pracę w celu przygotowania zawodowego maja zastosowanie przepisy </a:t>
            </a:r>
            <a:r>
              <a:rPr lang="pl-PL" dirty="0" err="1"/>
              <a:t>k.p</a:t>
            </a:r>
            <a:r>
              <a:rPr lang="pl-PL" dirty="0"/>
              <a:t>. dotyczące </a:t>
            </a:r>
            <a:r>
              <a:rPr lang="pl-PL" b="1" dirty="0"/>
              <a:t>umowy o pracę na czas nieokreślony</a:t>
            </a:r>
            <a:r>
              <a:rPr lang="pl-PL" dirty="0"/>
              <a:t>, z zastrzeżeniem szczególnej regulacji art. 195 i 196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Szczegółowe warunki przygotowania zawodowego młodocianych określa rozporządzenie Rady Ministrów z 28.5.1996 r. w sprawie przygotowania zawodowego młodocianych i ich wynagradzania (tekst jedn. </a:t>
            </a:r>
            <a:r>
              <a:rPr lang="pl-PL" dirty="0" err="1"/>
              <a:t>DzU</a:t>
            </a:r>
            <a:r>
              <a:rPr lang="pl-PL" dirty="0"/>
              <a:t> z 2018 r. poz. 210).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4596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Pracownik, obok obowiązku pracy, ma obowiązek dokształcania się.</a:t>
            </a:r>
          </a:p>
          <a:p>
            <a:pPr marL="0" indent="0">
              <a:buNone/>
            </a:pPr>
            <a:r>
              <a:rPr lang="pl-PL" dirty="0"/>
              <a:t>Pracownik jest obowiązany dokształcać się do ukończenia 18 lat:</a:t>
            </a:r>
          </a:p>
          <a:p>
            <a:pPr marL="0" indent="0">
              <a:buNone/>
            </a:pPr>
            <a:r>
              <a:rPr lang="pl-PL" dirty="0"/>
              <a:t>1) w zakresie ośmioletniej szkoły podstawowej, jeżeli szkoły takiej nie ukończył; </a:t>
            </a:r>
          </a:p>
          <a:p>
            <a:pPr marL="0" indent="0">
              <a:buNone/>
            </a:pPr>
            <a:r>
              <a:rPr lang="pl-PL" dirty="0"/>
              <a:t>2) w zakresie szkoły ponadpodstawowej lub w formach pozaszkolnych.</a:t>
            </a:r>
          </a:p>
          <a:p>
            <a:pPr marL="0" indent="0" algn="just">
              <a:buNone/>
            </a:pPr>
            <a:r>
              <a:rPr lang="pl-PL" dirty="0"/>
              <a:t>Jeżeli młodociany nie ukończył przygotowania zawodowego przed osiągnięciem 18 lat, obowiązek dokształcania się może być przedłużony do czasu ukończenia przygotowania zawodowego</a:t>
            </a:r>
          </a:p>
          <a:p>
            <a:pPr marL="0" indent="0" algn="just">
              <a:buNone/>
            </a:pPr>
            <a:r>
              <a:rPr lang="pl-PL" dirty="0"/>
              <a:t>Pracodawca jest obowiązany zwolnić młodocianego od pracy na czas potrzebny do wzięcia udziału w zajęciach szkoleniowych w związku z dokształcaniem się.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2265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Pracownik młodociany, zatrudniony w celu przygotowania zawodowego, korzysta ze </a:t>
            </a:r>
            <a:r>
              <a:rPr lang="pl-PL" b="1" dirty="0"/>
              <a:t>szczególnej ochrony przed wypowiedzeniem </a:t>
            </a:r>
            <a:r>
              <a:rPr lang="pl-PL" dirty="0"/>
              <a:t>umowy o pracę.</a:t>
            </a:r>
          </a:p>
          <a:p>
            <a:pPr marL="0" indent="0">
              <a:buNone/>
            </a:pPr>
            <a:r>
              <a:rPr lang="pl-PL" dirty="0"/>
              <a:t>Rozwiązanie za wypowiedzeniem umowy o pracę zawartej w celu przygotowania zawodowego dopuszczalne jest tylko w razie:</a:t>
            </a:r>
          </a:p>
          <a:p>
            <a:pPr marL="0" indent="0">
              <a:buNone/>
            </a:pPr>
            <a:r>
              <a:rPr lang="pl-PL" dirty="0"/>
              <a:t>1) niewypełniania przez młodocianego obowiązków wynikających z umowy o pracę lub obowiązku dokształcania się, pomimo stosowania wobec niego środków wychowawczych;</a:t>
            </a:r>
          </a:p>
          <a:p>
            <a:pPr marL="0" indent="0">
              <a:buNone/>
            </a:pPr>
            <a:r>
              <a:rPr lang="pl-PL" dirty="0"/>
              <a:t>2) ogłoszenia upadłości lub likwidacji pracodawcy;</a:t>
            </a:r>
          </a:p>
          <a:p>
            <a:pPr marL="0" indent="0">
              <a:buNone/>
            </a:pPr>
            <a:r>
              <a:rPr lang="pl-PL" dirty="0"/>
              <a:t>3) reorganizacji zakładu pracy uniemożliwiającej kontynuowanie przygotowania zawodowego;</a:t>
            </a:r>
          </a:p>
          <a:p>
            <a:pPr marL="0" indent="0">
              <a:buNone/>
            </a:pPr>
            <a:r>
              <a:rPr lang="pl-PL" dirty="0"/>
              <a:t>4) stwierdzenia nieprzydatności młodocianego do pracy, w zakresie której odbywa przygotowanie zawodowe.</a:t>
            </a:r>
          </a:p>
          <a:p>
            <a:pPr marL="0" indent="0" algn="just">
              <a:buNone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6013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Obok umowy o pracę zawartej w celu przygotowania zawodowego, młodociany może zatrudniony na podstawie umowy o pracę </a:t>
            </a:r>
            <a:r>
              <a:rPr lang="pl-PL" b="1" dirty="0"/>
              <a:t>przy wykonywaniu lekkich prac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Umowa taka może być umową terminową lub bezterminową.</a:t>
            </a:r>
          </a:p>
          <a:p>
            <a:pPr marL="0" indent="0" algn="just">
              <a:buNone/>
            </a:pPr>
            <a:r>
              <a:rPr lang="pl-PL" dirty="0"/>
              <a:t>Praca lekka nie może powodować zagrożenia dla życia, zdrowia i rozwoju psychofizycznego młodocianego, a także nie może utrudniać młodocianemu wypełniania obowiązku szkolnego.</a:t>
            </a:r>
          </a:p>
          <a:p>
            <a:pPr marL="0" indent="0" algn="just">
              <a:buNone/>
            </a:pPr>
            <a:r>
              <a:rPr lang="pl-PL" dirty="0"/>
              <a:t>Wykaz lekkich prac określa pracodawca po uzyskaniu zgody lekarza wykonującego zadania służby medycyny pracy i zatwierdzeniu go przez właściwego inspektora pracy.</a:t>
            </a:r>
          </a:p>
          <a:p>
            <a:pPr marL="0" indent="0" algn="just">
              <a:buNone/>
            </a:pPr>
            <a:r>
              <a:rPr lang="pl-PL" dirty="0"/>
              <a:t>Wykaz powyższy zamieszcza się w regulaminie pracy lub - z braku obowiązku wydania regulaminu pracy - w osobnym akcie ustalonym przez pracodawcę.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057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Pracodawca ustala wymiar i rozkład czasu pracy młodocianego zatrudnionego przy lekkiej pracy, uwzględniając tygodniową liczbę godzin nauki wynikającą z programu nauczania, a także z rozkładu zajęć szkolnych młodocianego.</a:t>
            </a:r>
          </a:p>
          <a:p>
            <a:pPr marL="0" indent="0" algn="just">
              <a:buNone/>
            </a:pPr>
            <a:r>
              <a:rPr lang="pl-PL" dirty="0"/>
              <a:t>Tygodniowy wymiar czasu pracy młodocianego w okresie odbywania zajęć szkolnych nie może przekraczać 12 godzin. W dniu uczestniczenia w zajęciach szkolnych wymiar czasu pracy młodocianego nie może przekraczać 2 godzin.</a:t>
            </a:r>
          </a:p>
          <a:p>
            <a:pPr marL="0" indent="0" algn="just">
              <a:buNone/>
            </a:pPr>
            <a:r>
              <a:rPr lang="pl-PL" dirty="0"/>
              <a:t>Wymiar czasu pracy młodocianego w okresie ferii szkolnych nie może przekraczać 7 godzin na dobę i 35 godzin w tygodniu.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7321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Młodociany, bez względu na cel zatrudnienia (przygotowanie zawodowe lub wykonywanie prac lekkich) podlega wstępnym badaniom lekarskim przed przyjęciem do pracy oraz badaniom okresowym i kontrolnym w czasie zatrudnienia.</a:t>
            </a:r>
          </a:p>
          <a:p>
            <a:pPr marL="0" indent="0" algn="just">
              <a:buNone/>
            </a:pPr>
            <a:r>
              <a:rPr lang="pl-PL" dirty="0"/>
              <a:t>Jeżeli lekarz orzeknie, że dana praca zagraża zdrowiu młodocianego, pracodawca jest obowiązany zmienić rodzaj pracy, a gdy nie ma takiej możliwości, niezwłocznie (bez wypowiedzenia) rozwiązać umowę o pracę i wypłacić odszkodowanie w wysokości wynagrodzenia za okres wypowiedzenia. </a:t>
            </a:r>
          </a:p>
          <a:p>
            <a:pPr marL="0" indent="0" algn="just">
              <a:buNone/>
            </a:pPr>
            <a:r>
              <a:rPr lang="pl-PL" dirty="0"/>
              <a:t>Pracodawca jest obowiązany przekazać informacje o ryzyku zawodowym, które wiąże się z pracą wykonywaną przez młodocianego, oraz o zasadach ochrony przed zagrożeniami również przedstawicielowi ustawowemu młodocianego.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7645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Czas pracy młodocianego w wieku do 16 lat nie może przekraczać 6 godzin na dobę. </a:t>
            </a:r>
          </a:p>
          <a:p>
            <a:pPr marL="0" indent="0" algn="just">
              <a:buNone/>
            </a:pPr>
            <a:r>
              <a:rPr lang="pl-PL" dirty="0"/>
              <a:t>Czas pracy młodocianego w wieku powyżej 16 lat nie może przekraczać 8 godzin na dobę.</a:t>
            </a:r>
          </a:p>
          <a:p>
            <a:pPr marL="0" indent="0" algn="just">
              <a:buNone/>
            </a:pPr>
            <a:r>
              <a:rPr lang="pl-PL" dirty="0"/>
              <a:t>Do czasu pracy młodocianego wlicza się czas nauki w wymiarze wynikającym z obowiązkowego programu zajęć szkolnych, bez względu na to, czy odbywa się ona w godzinach pracy.</a:t>
            </a:r>
          </a:p>
          <a:p>
            <a:pPr marL="0" indent="0" algn="just">
              <a:buNone/>
            </a:pPr>
            <a:r>
              <a:rPr lang="pl-PL" dirty="0"/>
              <a:t>Jeżeli dobowy wymiar czasu pracy młodocianego jest dłuższy niż 4,5 godziny, pracodawca jest obowiązany wprowadzić przerwę w pracy trwającą nieprzerwanie 30 minut, wliczaną do czasu pracy.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395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Stosownie do art. 167² </a:t>
            </a:r>
            <a:r>
              <a:rPr lang="pl-PL" dirty="0" err="1"/>
              <a:t>k.p</a:t>
            </a:r>
            <a:r>
              <a:rPr lang="pl-PL" dirty="0"/>
              <a:t>.,  pracownik zgłasza żądanie udzielenia urlopu najpóźniej w dniu rozpoczęcia urlopu.</a:t>
            </a:r>
          </a:p>
          <a:p>
            <a:pPr marL="0" indent="0" algn="just">
              <a:buNone/>
            </a:pPr>
            <a:r>
              <a:rPr lang="pl-PL" dirty="0"/>
              <a:t> W orzecznictwie sądowym przyjęto, że żądanie urlopu powinno być zgłoszone najpóźniej w dniu rozpoczęcia urlopu, jednak do chwili przewidywanego rozpoczęcia pracy przez pracownika według obowiązującego go rozkładu czasu pracy (wyrok SN z 15.11.2006 r., I PK 128/06).</a:t>
            </a:r>
          </a:p>
          <a:p>
            <a:pPr marL="0" indent="0" algn="just">
              <a:buNone/>
            </a:pPr>
            <a:r>
              <a:rPr lang="pl-PL" dirty="0"/>
              <a:t>Jednak inne (korzystniejsze dla pracownika) zasady mogą wynikać z regulaminu pracy lub zwyczaju zakładowego.</a:t>
            </a:r>
          </a:p>
        </p:txBody>
      </p:sp>
    </p:spTree>
    <p:extLst>
      <p:ext uri="{BB962C8B-B14F-4D97-AF65-F5344CB8AC3E}">
        <p14:creationId xmlns:p14="http://schemas.microsoft.com/office/powerpoint/2010/main" val="17459144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Młodocianego nie wolno zatrudniać:</a:t>
            </a:r>
          </a:p>
          <a:p>
            <a:pPr algn="just">
              <a:buFontTx/>
              <a:buChar char="-"/>
            </a:pPr>
            <a:r>
              <a:rPr lang="pl-PL" dirty="0"/>
              <a:t>w godzinach nadliczbowych ani w porze nocnej, która przypada pomiędzy godzinami 22</a:t>
            </a:r>
            <a:r>
              <a:rPr lang="pl-PL" baseline="30000" dirty="0"/>
              <a:t>00</a:t>
            </a:r>
            <a:r>
              <a:rPr lang="pl-PL" dirty="0"/>
              <a:t> a 6</a:t>
            </a:r>
            <a:r>
              <a:rPr lang="pl-PL" baseline="30000" dirty="0"/>
              <a:t>00</a:t>
            </a:r>
            <a:r>
              <a:rPr lang="pl-PL" dirty="0"/>
              <a:t>., a w przypadkach określonych w art. 191 § 2</a:t>
            </a:r>
            <a:r>
              <a:rPr lang="pl-PL" baseline="30000" dirty="0"/>
              <a:t>1</a:t>
            </a:r>
            <a:r>
              <a:rPr lang="pl-PL" dirty="0"/>
              <a:t>-2</a:t>
            </a:r>
            <a:r>
              <a:rPr lang="pl-PL" baseline="30000" dirty="0"/>
              <a:t>3</a:t>
            </a:r>
            <a:r>
              <a:rPr lang="pl-PL" dirty="0"/>
              <a:t> i § 2</a:t>
            </a:r>
            <a:r>
              <a:rPr lang="pl-PL" baseline="30000" dirty="0"/>
              <a:t>6</a:t>
            </a:r>
            <a:r>
              <a:rPr lang="pl-PL" dirty="0"/>
              <a:t> </a:t>
            </a:r>
            <a:r>
              <a:rPr lang="pl-PL" dirty="0" err="1"/>
              <a:t>k.p</a:t>
            </a:r>
            <a:r>
              <a:rPr lang="pl-PL" dirty="0"/>
              <a:t>. - pomiędzy godzinami 20</a:t>
            </a:r>
            <a:r>
              <a:rPr lang="pl-PL" baseline="30000" dirty="0"/>
              <a:t>00</a:t>
            </a:r>
            <a:r>
              <a:rPr lang="pl-PL" dirty="0"/>
              <a:t> a 6</a:t>
            </a:r>
            <a:r>
              <a:rPr lang="pl-PL" baseline="30000" dirty="0"/>
              <a:t>00</a:t>
            </a:r>
            <a:r>
              <a:rPr lang="pl-PL" dirty="0"/>
              <a:t>. </a:t>
            </a:r>
          </a:p>
          <a:p>
            <a:pPr algn="just">
              <a:buFontTx/>
              <a:buChar char="-"/>
            </a:pPr>
            <a:r>
              <a:rPr lang="pl-PL" dirty="0"/>
              <a:t> przy pracach wzbronionych, których wykaz ustalono w rozporządzeniu Rady Ministrów z 24.8.2004 r. w sprawie wykazu prac wzbronionych młodocianym i warunków ich zatrudniania przy niektórych z tych prac (tekst jedn. </a:t>
            </a:r>
            <a:r>
              <a:rPr lang="pl-PL" dirty="0" err="1"/>
              <a:t>DzU</a:t>
            </a:r>
            <a:r>
              <a:rPr lang="pl-PL" dirty="0"/>
              <a:t> z 2016 r., poz. 1509).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74705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Przerwa w pracy młodocianego </a:t>
            </a:r>
            <a:r>
              <a:rPr lang="pl-PL" b="1" dirty="0"/>
              <a:t>obejmująca porę nocną </a:t>
            </a:r>
            <a:r>
              <a:rPr lang="pl-PL" dirty="0"/>
              <a:t>powinna trwać nieprzerwanie nie mniej niż 14 godzin.</a:t>
            </a:r>
          </a:p>
          <a:p>
            <a:pPr marL="0" indent="0">
              <a:buNone/>
            </a:pPr>
            <a:r>
              <a:rPr lang="pl-PL" dirty="0"/>
              <a:t>Młodocianemu przysługuje </a:t>
            </a:r>
            <a:r>
              <a:rPr lang="pl-PL" b="1" dirty="0"/>
              <a:t>w każdym tygodniu </a:t>
            </a:r>
            <a:r>
              <a:rPr lang="pl-PL" dirty="0"/>
              <a:t>prawo do </a:t>
            </a:r>
            <a:r>
              <a:rPr lang="pl-PL" b="1" dirty="0"/>
              <a:t>co najmniej 48 godzin nieprzerwanego odpoczynku</a:t>
            </a:r>
            <a:r>
              <a:rPr lang="pl-PL" dirty="0"/>
              <a:t>, który powinien obejmować niedzielę.</a:t>
            </a:r>
          </a:p>
          <a:p>
            <a:pPr marL="0" indent="0">
              <a:buNone/>
            </a:pPr>
            <a:r>
              <a:rPr lang="pl-PL" dirty="0"/>
              <a:t>Są to regulacje szczególne w stosunku do art. 132 i 133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7337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Młodociany uzyskuje z upływem 6 miesięcy od rozpoczęcia pierwszej pracy prawo do </a:t>
            </a:r>
            <a:r>
              <a:rPr lang="pl-PL" b="1" dirty="0"/>
              <a:t>urlopu wypoczynkowego </a:t>
            </a:r>
            <a:r>
              <a:rPr lang="pl-PL" dirty="0"/>
              <a:t>w wymiarze 12 dni roboczych.</a:t>
            </a:r>
          </a:p>
          <a:p>
            <a:pPr marL="0" indent="0" algn="just">
              <a:buNone/>
            </a:pPr>
            <a:r>
              <a:rPr lang="pl-PL" dirty="0"/>
              <a:t>Z upływem roku pracy młodociany uzyskuje prawo do urlopu w wymiarze 26 dni roboczych. Jednakże w roku kalendarzowym, w którym kończy on 18 lat, ma prawo do urlopu w wymiarze 20 dni roboczych, jeżeli prawo do urlopu uzyskał przed ukończeniem 18 lat</a:t>
            </a:r>
          </a:p>
          <a:p>
            <a:pPr marL="0" indent="0" algn="just">
              <a:buNone/>
            </a:pPr>
            <a:r>
              <a:rPr lang="pl-PL" dirty="0"/>
              <a:t>Młodocianemu uczęszczającemu do szkoły należy udzielić urlopu wypoczynkowego w okresie ferii szkolnych. Młodocianemu, który nie nabył prawa do urlopu pracodawca może, na jego wniosek, udzielić zaliczkowo urlopu w okresie ferii szkolnych.</a:t>
            </a:r>
          </a:p>
          <a:p>
            <a:pPr marL="0" indent="0" algn="just">
              <a:buNone/>
            </a:pPr>
            <a:r>
              <a:rPr lang="pl-PL" dirty="0"/>
              <a:t>Powyższe regulacje mają charakter szczególny wobec przepisów </a:t>
            </a:r>
            <a:r>
              <a:rPr lang="pl-PL" dirty="0" err="1"/>
              <a:t>k.p</a:t>
            </a:r>
            <a:r>
              <a:rPr lang="pl-PL" dirty="0"/>
              <a:t>. o urlopie wypoczynkowym.</a:t>
            </a:r>
          </a:p>
          <a:p>
            <a:pPr marL="0" indent="0" algn="just">
              <a:buNone/>
            </a:pPr>
            <a:r>
              <a:rPr lang="pl-PL" dirty="0"/>
              <a:t>Pracodawca jest obowiązany na wniosek młodocianego, ucznia szkoły dla pracujących, udzielić mu w okresie ferii szkolnych </a:t>
            </a:r>
            <a:r>
              <a:rPr lang="pl-PL" b="1" dirty="0"/>
              <a:t>urlopu bezpłatnego </a:t>
            </a:r>
            <a:r>
              <a:rPr lang="pl-PL" dirty="0"/>
              <a:t>w wymiarze nieprzekraczającym łącznie z urlopem wypoczynkowym 2 miesięcy. Okres urlopu bezpłatnego wlicza się do okresu pracy, od którego zależą uprawnienia pracownicze.</a:t>
            </a:r>
          </a:p>
        </p:txBody>
      </p:sp>
    </p:spTree>
    <p:extLst>
      <p:ext uri="{BB962C8B-B14F-4D97-AF65-F5344CB8AC3E}">
        <p14:creationId xmlns:p14="http://schemas.microsoft.com/office/powerpoint/2010/main" val="918260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Ochrona pracy młodocianych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3200" dirty="0"/>
              <a:t>Naruszanie przepisów o zatrudnianiu młodocianych stanowi wykroczenie przeciwko prawom pracownika (art. 281 pkt 5 </a:t>
            </a:r>
            <a:r>
              <a:rPr lang="pl-PL" sz="3200" dirty="0" err="1"/>
              <a:t>k.p</a:t>
            </a:r>
            <a:r>
              <a:rPr lang="pl-PL" sz="3200" dirty="0"/>
              <a:t>.), opatrzone sankcję o charakterze penalnym.</a:t>
            </a:r>
          </a:p>
        </p:txBody>
      </p:sp>
    </p:spTree>
    <p:extLst>
      <p:ext uri="{BB962C8B-B14F-4D97-AF65-F5344CB8AC3E}">
        <p14:creationId xmlns:p14="http://schemas.microsoft.com/office/powerpoint/2010/main" val="6590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Przesunięcie terminu urlopu wypoczynkowego może nastąpić z przyczyn leżących:</a:t>
            </a:r>
          </a:p>
          <a:p>
            <a:pPr marL="0" indent="0">
              <a:buNone/>
            </a:pPr>
            <a:r>
              <a:rPr lang="pl-PL" dirty="0"/>
              <a:t>-po stronie pracownika (art. 164 § 1 </a:t>
            </a:r>
            <a:r>
              <a:rPr lang="pl-PL" dirty="0" err="1"/>
              <a:t>k.p</a:t>
            </a:r>
            <a:r>
              <a:rPr lang="pl-PL" dirty="0"/>
              <a:t>., art. 165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>
              <a:buNone/>
            </a:pPr>
            <a:r>
              <a:rPr lang="pl-PL" dirty="0"/>
              <a:t>- po stronie pracodawcy (art. 164 § 2 </a:t>
            </a:r>
            <a:r>
              <a:rPr lang="pl-PL" dirty="0" err="1"/>
              <a:t>k.p</a:t>
            </a:r>
            <a:r>
              <a:rPr lang="pl-PL" dirty="0"/>
              <a:t>.)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864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pracownik nie może rozpocząć urlopu w ustalonym terminie z przyczyn usprawiedliwiających nieobecność w pracy, pracodawca jest obowiązany przesunąć urlop na termin późniejszy.</a:t>
            </a:r>
          </a:p>
          <a:p>
            <a:pPr marL="0" indent="0">
              <a:buNone/>
            </a:pPr>
            <a:r>
              <a:rPr lang="pl-PL" dirty="0"/>
              <a:t>Przyczyny takie są wymienione w sposób </a:t>
            </a:r>
            <a:r>
              <a:rPr lang="pl-PL" b="1" dirty="0"/>
              <a:t>niewyczerpujący</a:t>
            </a:r>
            <a:r>
              <a:rPr lang="pl-PL" dirty="0"/>
              <a:t> w art. 165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Ponadto przesunięcie terminu urlopu jest także dopuszczalne z powodu szczególnych potrzeb pracodawcy, jeżeli nieobecność pracownika spowodowałaby poważne zakłócenia toku pracy (art. 164 § 1 </a:t>
            </a:r>
            <a:r>
              <a:rPr lang="pl-PL" dirty="0" err="1"/>
              <a:t>k.p</a:t>
            </a:r>
            <a:r>
              <a:rPr lang="pl-PL" dirty="0"/>
              <a:t>.). Pracodawca zachowuje swobodę uznania co do uwzględnienia takiego wniosku.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214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Pracodawca może przesunąć z własnej inicjatywy termin urlopu, z powodu swoich szczególnych potrzeb, jeżeli nieobecność pracownika spowodowałaby poważne zakłócenia w toku pracy (art. 164 § 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Również w tym przypadku decyzja pracodawcy ma charakter swobodny, chociaż wykonywanie tego prawa przez pracodawcę nie może naruszać zasad współżycia społecznego.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018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Jeżeli okoliczności uzasadniające przesunięcie terminu urlopu ujawniły się już po rozpoczęciu korzystania z urlopu, pracodawca jest obowiązany udzielić w terminie późniejszym części urlopu niewykorzystanej przez pracownika.</a:t>
            </a:r>
          </a:p>
          <a:p>
            <a:pPr marL="0" indent="0" algn="just">
              <a:buNone/>
            </a:pPr>
            <a:r>
              <a:rPr lang="pl-PL" dirty="0"/>
              <a:t>Powyższe przyczyny zostały wymienione </a:t>
            </a:r>
            <a:r>
              <a:rPr lang="pl-PL" b="1" dirty="0"/>
              <a:t>enumeratywnie</a:t>
            </a:r>
            <a:r>
              <a:rPr lang="pl-PL" dirty="0"/>
              <a:t> w art. 166 </a:t>
            </a:r>
            <a:r>
              <a:rPr lang="pl-PL" dirty="0" err="1"/>
              <a:t>k.p</a:t>
            </a:r>
            <a:r>
              <a:rPr lang="pl-PL" dirty="0"/>
              <a:t> W praktyce najczęstszą z nich jest czasowa niezdolność do pracy z powodu choroby. </a:t>
            </a:r>
          </a:p>
        </p:txBody>
      </p:sp>
    </p:spTree>
    <p:extLst>
      <p:ext uri="{BB962C8B-B14F-4D97-AF65-F5344CB8AC3E}">
        <p14:creationId xmlns:p14="http://schemas.microsoft.com/office/powerpoint/2010/main" val="176683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Pracodawca może odwołać pracownika z urlopu (art. 167 § 1 </a:t>
            </a:r>
            <a:r>
              <a:rPr lang="pl-PL" dirty="0" err="1"/>
              <a:t>k.p</a:t>
            </a:r>
            <a:r>
              <a:rPr lang="pl-PL" dirty="0"/>
              <a:t>.) w razie kumulatywnego wystąpienia poniższych przesłanek: </a:t>
            </a:r>
          </a:p>
          <a:p>
            <a:pPr marL="514350" indent="-514350" algn="just">
              <a:buAutoNum type="arabicParenR"/>
            </a:pPr>
            <a:r>
              <a:rPr lang="pl-PL" dirty="0"/>
              <a:t>obecność pracownika w zakładzie pracy jest konieczna, </a:t>
            </a:r>
          </a:p>
          <a:p>
            <a:pPr marL="514350" indent="-514350" algn="just">
              <a:buAutoNum type="arabicParenR"/>
            </a:pPr>
            <a:r>
              <a:rPr lang="pl-PL" dirty="0"/>
              <a:t>okoliczność wymagająca obecności pracownika nie była przewidziana w chwili rozpoczęcia urlopu. </a:t>
            </a:r>
          </a:p>
          <a:p>
            <a:pPr marL="0" indent="0" algn="just">
              <a:buNone/>
            </a:pPr>
            <a:r>
              <a:rPr lang="pl-PL" dirty="0"/>
              <a:t>Pracownikowi przysługuje w stosunku do pracodawcy roszczenie majątkowe o zapłatę kosztów pozostających w </a:t>
            </a:r>
            <a:r>
              <a:rPr lang="pl-PL" b="1" dirty="0"/>
              <a:t>bezpośrednim</a:t>
            </a:r>
            <a:r>
              <a:rPr lang="pl-PL" dirty="0"/>
              <a:t> związku z odwołaniem z urlopu (art. 167 § 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Odwołanie z urlopu wiąże pracownika. Jednak pracownik może dochodzić wobec pracodawcy odszkodowania (art. 471 k.c. w zw. z art. 300 </a:t>
            </a:r>
            <a:r>
              <a:rPr lang="pl-PL" dirty="0" err="1"/>
              <a:t>k.p</a:t>
            </a:r>
            <a:r>
              <a:rPr lang="pl-PL" dirty="0"/>
              <a:t>.), jeżeli odwołanie z urlopu nastąpiło wbrew powyższym przesłankom.</a:t>
            </a:r>
          </a:p>
        </p:txBody>
      </p:sp>
    </p:spTree>
    <p:extLst>
      <p:ext uri="{BB962C8B-B14F-4D97-AF65-F5344CB8AC3E}">
        <p14:creationId xmlns:p14="http://schemas.microsoft.com/office/powerpoint/2010/main" val="387122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A6B9-EFBF-4AAF-9515-9A81674B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8BAB7-68AD-4A18-9768-A3A260697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62" y="2000990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przypadku zmiany terminu urlopu wynikającej z przesunięcia terminu urlopu, pracodawca udziela pracownikowi niewykorzystanego urlopu w terminie z nim uzgodnionym (§ 5 rozporządzenia </a:t>
            </a:r>
            <a:r>
              <a:rPr lang="pl-PL" dirty="0" err="1"/>
              <a:t>MPiPS</a:t>
            </a:r>
            <a:r>
              <a:rPr lang="pl-PL" dirty="0"/>
              <a:t> z 8.1.1997 r. w sprawie szczegółowych zasad udzielania urlopu wypoczynkowego, ustalania i wypłacania wynagrodzenia za czas urlopu oraz ekwiwalentu pieniężnego za urlop, </a:t>
            </a:r>
            <a:r>
              <a:rPr lang="pl-PL" dirty="0" err="1"/>
              <a:t>DzU</a:t>
            </a:r>
            <a:r>
              <a:rPr lang="pl-PL" dirty="0"/>
              <a:t> Nr 2, poz. 14 ze zm.).</a:t>
            </a:r>
          </a:p>
        </p:txBody>
      </p:sp>
    </p:spTree>
    <p:extLst>
      <p:ext uri="{BB962C8B-B14F-4D97-AF65-F5344CB8AC3E}">
        <p14:creationId xmlns:p14="http://schemas.microsoft.com/office/powerpoint/2010/main" val="50247302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2704</Words>
  <Application>Microsoft Office PowerPoint</Application>
  <PresentationFormat>Panoramiczny</PresentationFormat>
  <Paragraphs>179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Motyw pakietu Office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Urlopy bezpłatne</vt:lpstr>
      <vt:lpstr>Urlopy bezpłatne</vt:lpstr>
      <vt:lpstr>Urlopy bezpłatne</vt:lpstr>
      <vt:lpstr>Urlopy bezpłatne</vt:lpstr>
      <vt:lpstr>Urlopy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Artur Tomanek</dc:creator>
  <cp:lastModifiedBy>Artur Tomanek</cp:lastModifiedBy>
  <cp:revision>29</cp:revision>
  <dcterms:created xsi:type="dcterms:W3CDTF">2020-05-14T06:07:04Z</dcterms:created>
  <dcterms:modified xsi:type="dcterms:W3CDTF">2020-05-14T21:40:09Z</dcterms:modified>
</cp:coreProperties>
</file>