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67" r:id="rId16"/>
    <p:sldId id="268" r:id="rId17"/>
    <p:sldId id="272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16DF16-875F-4B81-9AC5-81DBD7321784}" type="datetimeFigureOut">
              <a:rPr lang="pl-PL" smtClean="0"/>
              <a:t>07.01.2021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Własność intelektualna i prawo pracy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b="1" dirty="0"/>
              <a:t>BLOK : WŁASNOŚĆ INTELEKTUALNA </a:t>
            </a:r>
          </a:p>
          <a:p>
            <a:pPr algn="r"/>
            <a:r>
              <a:rPr lang="pl-PL" b="1" dirty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3946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MONOPOL PRAWNY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965610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 JAKO PRZEDMIOT WŁASNOŚCI INTELEKTUALNEJ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011647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przedmioty stosunków cywilno-prawnych </a:t>
            </a:r>
            <a:r>
              <a:rPr lang="pl-PL" b="1" u="sng" dirty="0"/>
              <a:t>nie mające samoistnego substratu materialnego</a:t>
            </a:r>
            <a:r>
              <a:rPr lang="pl-PL" dirty="0"/>
              <a:t>, który je uzewnętrznia</a:t>
            </a:r>
          </a:p>
          <a:p>
            <a:pPr marL="0" indent="0" algn="ctr">
              <a:buNone/>
            </a:pP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/>
              <a:t>(…chociaż dla korzystania z nich mogą być konieczne nośniki fizyczne)</a:t>
            </a:r>
          </a:p>
          <a:p>
            <a:pPr marL="0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83529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</a:t>
            </a:r>
          </a:p>
          <a:p>
            <a:pPr marL="0" indent="0" algn="ctr">
              <a:buNone/>
            </a:pPr>
            <a:endParaRPr lang="pl-PL" b="1" dirty="0"/>
          </a:p>
          <a:p>
            <a:pPr marL="457200" indent="-457200"/>
            <a:r>
              <a:rPr lang="pl-PL" dirty="0"/>
              <a:t>tzw. dobra osobiste, </a:t>
            </a:r>
          </a:p>
          <a:p>
            <a:pPr marL="457200" indent="-457200"/>
            <a:r>
              <a:rPr lang="pl-PL" dirty="0"/>
              <a:t>utwory chronione prawem autorskim, </a:t>
            </a:r>
          </a:p>
          <a:p>
            <a:pPr marL="457200" indent="-457200"/>
            <a:r>
              <a:rPr lang="pl-PL" dirty="0"/>
              <a:t>przedmioty chronione jako własność przemysłowa (np. wynalazki, wzory użytkowe przemysłowe wzory zdobnicze, znaki towarowe), </a:t>
            </a:r>
          </a:p>
          <a:p>
            <a:pPr marL="457200" indent="-457200"/>
            <a:r>
              <a:rPr lang="pl-PL" dirty="0"/>
              <a:t>know-how, informacje,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082031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Ciekawe,  że dobrami niematerialnymi są…</a:t>
            </a:r>
          </a:p>
          <a:p>
            <a:pPr marL="0" indent="0" algn="ctr">
              <a:buNone/>
            </a:pPr>
            <a:r>
              <a:rPr lang="pl-PL" dirty="0"/>
              <a:t>…pieniądze i papiery wartościowe.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966678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WŁASNOŚĆ INTELEKTUALNA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                                   informacje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własność autorska     własność przemysłowa         know-how</a:t>
            </a:r>
          </a:p>
          <a:p>
            <a:pPr marL="0" indent="0" algn="ctr">
              <a:buNone/>
            </a:pPr>
            <a:r>
              <a:rPr lang="pl-PL" dirty="0"/>
              <a:t>  czyli…                                   czyli…                               czyli…</a:t>
            </a:r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3250276" y="2809702"/>
            <a:ext cx="2576946" cy="9975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5818909" y="2826327"/>
            <a:ext cx="74815" cy="972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5827222" y="2809702"/>
            <a:ext cx="3790603" cy="9975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>
            <a:off x="5827222" y="2809702"/>
            <a:ext cx="3651629" cy="294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294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PRAWO WŁASNOŚCI INTELEKTUALNEJ (Polskie)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Ustawa z dnia 4 lutego 1994 r. </a:t>
            </a:r>
            <a:r>
              <a:rPr lang="pl-PL" i="1" dirty="0"/>
              <a:t>o prawie autorskim i prawach pokrewnych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b="1" dirty="0"/>
              <a:t>Dz.U.2018.1191 t.j. )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dirty="0"/>
              <a:t>Ustawa z dnia 30 czerwca 2000 r. </a:t>
            </a:r>
            <a:r>
              <a:rPr lang="pl-PL" i="1" dirty="0"/>
              <a:t>Prawo własności przemysłowej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b="1" dirty="0"/>
              <a:t>Dz.U.2017.776 t.j.)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dirty="0"/>
              <a:t>Ustawa z dnia 16 kwietnia 1993 r. </a:t>
            </a:r>
            <a:r>
              <a:rPr lang="pl-PL" i="1" dirty="0"/>
              <a:t>o zwalczaniu nieuczciwej konkurencji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b="1" dirty="0"/>
              <a:t>Dz.U.2018.419 t.j. )</a:t>
            </a:r>
          </a:p>
          <a:p>
            <a:pPr marL="0" indent="0">
              <a:buNone/>
            </a:pPr>
            <a:endParaRPr lang="pl-PL" b="1" dirty="0"/>
          </a:p>
          <a:p>
            <a:pPr marL="457200" indent="-457200"/>
            <a:r>
              <a:rPr lang="pl-PL" dirty="0"/>
              <a:t>Inne przepisy ustawowo chroniące informacje ze względu na ich wartość w obrocie gospodarczym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136087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PRAWO WŁASNOŚCI INTELEKTUALNEJ 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Konwencje  międzynarodowe</a:t>
            </a:r>
          </a:p>
          <a:p>
            <a:r>
              <a:rPr lang="pl-PL" dirty="0"/>
              <a:t>Prawo Unii Europejskie</a:t>
            </a:r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70618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WŁASNOŚĆ INTELEKTUALNA</a:t>
            </a:r>
            <a:r>
              <a:rPr lang="pl-PL" dirty="0"/>
              <a:t> </a:t>
            </a:r>
          </a:p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określenie grupy monopoli prawnych, obejmujące niektóre dobra niematerialne (prawa autorskie i prawa pokrewne) oraz niektóre przedmioty własności przemysłowe(np. patenty oraz znaki towarowe) a także know-how i informacje chronione.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18874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WŁASNOŚĆ INTELEKTUALNA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Własność</a:t>
            </a:r>
          </a:p>
          <a:p>
            <a:r>
              <a:rPr lang="pl-PL" dirty="0"/>
              <a:t>Własność intelektualna</a:t>
            </a:r>
          </a:p>
          <a:p>
            <a:r>
              <a:rPr lang="pl-PL" dirty="0"/>
              <a:t>Dobra niematerialne </a:t>
            </a:r>
          </a:p>
          <a:p>
            <a:r>
              <a:rPr lang="pl-PL" dirty="0"/>
              <a:t>Monopol prawny</a:t>
            </a:r>
          </a:p>
          <a:p>
            <a:r>
              <a:rPr lang="pl-PL" dirty="0"/>
              <a:t>Prawo autorskie</a:t>
            </a:r>
          </a:p>
          <a:p>
            <a:r>
              <a:rPr lang="pl-PL" dirty="0"/>
              <a:t>Prawo własności przemysłowej</a:t>
            </a:r>
          </a:p>
          <a:p>
            <a:r>
              <a:rPr lang="pl-PL" dirty="0"/>
              <a:t>Prawo ochrony informacji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161806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WŁASNOŚĆ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Nieograniczone czasem(…co do zasady!) prawo pozwalające właścicielowi </a:t>
            </a:r>
            <a:r>
              <a:rPr lang="pl-PL" b="1" u="sng" dirty="0"/>
              <a:t>korzystać z rzeczy </a:t>
            </a:r>
            <a:r>
              <a:rPr lang="pl-PL" dirty="0"/>
              <a:t>i </a:t>
            </a:r>
            <a:r>
              <a:rPr lang="pl-PL" b="1" u="sng" dirty="0"/>
              <a:t>rozporządzać nią </a:t>
            </a:r>
            <a:r>
              <a:rPr lang="pl-PL" dirty="0"/>
              <a:t>w maksymalnym zakresie z wyłączeniem innych osób.</a:t>
            </a:r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366911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KORZYSTANIE Z RZECZY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posiadanie rzeczy</a:t>
            </a:r>
          </a:p>
          <a:p>
            <a:r>
              <a:rPr lang="pl-PL" dirty="0"/>
              <a:t>pobieranie pożytków i innych dochodów z rzeczy  (pożytki naturalne i cywilne)</a:t>
            </a:r>
          </a:p>
          <a:p>
            <a:r>
              <a:rPr lang="pl-PL" dirty="0"/>
              <a:t>dysponowanie faktyczne rzeczą</a:t>
            </a:r>
          </a:p>
          <a:p>
            <a:pPr marL="0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173729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ROZPORZĄDZANIE RZECZĄ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przetwarzanie rzeczy, zużycie, zniszczenie</a:t>
            </a:r>
          </a:p>
          <a:p>
            <a:r>
              <a:rPr lang="pl-PL" dirty="0"/>
              <a:t>wyzbycia się własności</a:t>
            </a:r>
          </a:p>
          <a:p>
            <a:r>
              <a:rPr lang="pl-PL" dirty="0"/>
              <a:t>obciążenia rzeczy poprzez ustanowienie tzw. ograniczonego prawa rzeczowego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03003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WŁAŚCICIEL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Może nim być każdy podmiot prawa cywilnego: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Osoba fizyczna</a:t>
            </a:r>
          </a:p>
          <a:p>
            <a:pPr marL="0" indent="0">
              <a:buNone/>
            </a:pPr>
            <a:r>
              <a:rPr lang="pl-PL" b="1" dirty="0"/>
              <a:t>Osoba prawna</a:t>
            </a:r>
          </a:p>
          <a:p>
            <a:pPr marL="0" indent="0">
              <a:buNone/>
            </a:pPr>
            <a:r>
              <a:rPr lang="pl-PL" b="1" dirty="0"/>
              <a:t>Jednostka organizacyjna nie posiadająca osobowości prawnej ale dopuszczona do obrotu przez przepisy prawa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151835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WŁASNOŚĆ – OGRANICZENIA</a:t>
            </a:r>
          </a:p>
          <a:p>
            <a:pPr marL="0" indent="0" algn="ctr">
              <a:buNone/>
            </a:pPr>
            <a:endParaRPr lang="pl-PL" dirty="0"/>
          </a:p>
          <a:p>
            <a:pPr algn="ctr"/>
            <a:r>
              <a:rPr lang="pl-PL" dirty="0"/>
              <a:t>Prawo</a:t>
            </a:r>
          </a:p>
          <a:p>
            <a:pPr algn="ctr"/>
            <a:r>
              <a:rPr lang="pl-PL" dirty="0"/>
              <a:t>Zasady współżycia społecznego</a:t>
            </a:r>
          </a:p>
          <a:p>
            <a:pPr algn="ctr"/>
            <a:r>
              <a:rPr lang="pl-PL" dirty="0"/>
              <a:t>Przeznaczenie społeczno-gospodarcze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375310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OCHRONA WŁASNOŚCI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oparta jest na systemie roszczeń (windykacyjnych lub negatoryjnych), jakie przysługują właścicielowi w razie naruszenia jego prawa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141526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570</TotalTime>
  <Words>421</Words>
  <Application>Microsoft Office PowerPoint</Application>
  <PresentationFormat>Panoramiczny</PresentationFormat>
  <Paragraphs>120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Lucida Sans Unicode</vt:lpstr>
      <vt:lpstr>Verdana</vt:lpstr>
      <vt:lpstr>Wingdings 2</vt:lpstr>
      <vt:lpstr>Wingdings 3</vt:lpstr>
      <vt:lpstr>Hol</vt:lpstr>
      <vt:lpstr>Własność intelektualna i prawo pracy 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Własność intelektualna i prawo pracy</dc:title>
  <dc:creator>Jacek Borowicz</dc:creator>
  <cp:lastModifiedBy>Jacek Borowicz</cp:lastModifiedBy>
  <cp:revision>19</cp:revision>
  <dcterms:created xsi:type="dcterms:W3CDTF">2019-01-02T11:11:21Z</dcterms:created>
  <dcterms:modified xsi:type="dcterms:W3CDTF">2021-01-07T08:55:05Z</dcterms:modified>
</cp:coreProperties>
</file>