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2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CAAE57-7285-468A-B94E-BE68C3A63620}" v="1" dt="2020-04-14T14:01:54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58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WIA SKUBISZ-ŚLUSARCZYK" userId="d25fd6f5c0bac883" providerId="LiveId" clId="{E8CAAE57-7285-468A-B94E-BE68C3A63620}"/>
    <pc:docChg chg="custSel delSld modSld">
      <pc:chgData name="SYLWIA SKUBISZ-ŚLUSARCZYK" userId="d25fd6f5c0bac883" providerId="LiveId" clId="{E8CAAE57-7285-468A-B94E-BE68C3A63620}" dt="2020-04-14T14:03:03.023" v="4" actId="47"/>
      <pc:docMkLst>
        <pc:docMk/>
      </pc:docMkLst>
      <pc:sldChg chg="modSp mod">
        <pc:chgData name="SYLWIA SKUBISZ-ŚLUSARCZYK" userId="d25fd6f5c0bac883" providerId="LiveId" clId="{E8CAAE57-7285-468A-B94E-BE68C3A63620}" dt="2020-04-14T14:01:54.593" v="0" actId="27636"/>
        <pc:sldMkLst>
          <pc:docMk/>
          <pc:sldMk cId="2583016610" sldId="262"/>
        </pc:sldMkLst>
        <pc:spChg chg="mod">
          <ac:chgData name="SYLWIA SKUBISZ-ŚLUSARCZYK" userId="d25fd6f5c0bac883" providerId="LiveId" clId="{E8CAAE57-7285-468A-B94E-BE68C3A63620}" dt="2020-04-14T14:01:54.593" v="0" actId="27636"/>
          <ac:spMkLst>
            <pc:docMk/>
            <pc:sldMk cId="2583016610" sldId="262"/>
            <ac:spMk id="3" creationId="{00000000-0000-0000-0000-000000000000}"/>
          </ac:spMkLst>
        </pc:spChg>
      </pc:sldChg>
      <pc:sldChg chg="modSp mod">
        <pc:chgData name="SYLWIA SKUBISZ-ŚLUSARCZYK" userId="d25fd6f5c0bac883" providerId="LiveId" clId="{E8CAAE57-7285-468A-B94E-BE68C3A63620}" dt="2020-04-14T14:01:54.783" v="1" actId="27636"/>
        <pc:sldMkLst>
          <pc:docMk/>
          <pc:sldMk cId="519815754" sldId="273"/>
        </pc:sldMkLst>
        <pc:spChg chg="mod">
          <ac:chgData name="SYLWIA SKUBISZ-ŚLUSARCZYK" userId="d25fd6f5c0bac883" providerId="LiveId" clId="{E8CAAE57-7285-468A-B94E-BE68C3A63620}" dt="2020-04-14T14:01:54.783" v="1" actId="27636"/>
          <ac:spMkLst>
            <pc:docMk/>
            <pc:sldMk cId="519815754" sldId="273"/>
            <ac:spMk id="3" creationId="{00000000-0000-0000-0000-000000000000}"/>
          </ac:spMkLst>
        </pc:spChg>
      </pc:sldChg>
      <pc:sldChg chg="del">
        <pc:chgData name="SYLWIA SKUBISZ-ŚLUSARCZYK" userId="d25fd6f5c0bac883" providerId="LiveId" clId="{E8CAAE57-7285-468A-B94E-BE68C3A63620}" dt="2020-04-14T14:03:03.023" v="4" actId="47"/>
        <pc:sldMkLst>
          <pc:docMk/>
          <pc:sldMk cId="1320742802" sldId="276"/>
        </pc:sldMkLst>
      </pc:sldChg>
      <pc:sldChg chg="modSp mod">
        <pc:chgData name="SYLWIA SKUBISZ-ŚLUSARCZYK" userId="d25fd6f5c0bac883" providerId="LiveId" clId="{E8CAAE57-7285-468A-B94E-BE68C3A63620}" dt="2020-04-14T14:01:54.878" v="2" actId="27636"/>
        <pc:sldMkLst>
          <pc:docMk/>
          <pc:sldMk cId="1007487742" sldId="279"/>
        </pc:sldMkLst>
        <pc:spChg chg="mod">
          <ac:chgData name="SYLWIA SKUBISZ-ŚLUSARCZYK" userId="d25fd6f5c0bac883" providerId="LiveId" clId="{E8CAAE57-7285-468A-B94E-BE68C3A63620}" dt="2020-04-14T14:01:54.878" v="2" actId="27636"/>
          <ac:spMkLst>
            <pc:docMk/>
            <pc:sldMk cId="1007487742" sldId="279"/>
            <ac:spMk id="3" creationId="{00000000-0000-0000-0000-000000000000}"/>
          </ac:spMkLst>
        </pc:spChg>
      </pc:sldChg>
      <pc:sldChg chg="modSp mod">
        <pc:chgData name="SYLWIA SKUBISZ-ŚLUSARCZYK" userId="d25fd6f5c0bac883" providerId="LiveId" clId="{E8CAAE57-7285-468A-B94E-BE68C3A63620}" dt="2020-04-14T14:01:54.996" v="3" actId="27636"/>
        <pc:sldMkLst>
          <pc:docMk/>
          <pc:sldMk cId="744274410" sldId="282"/>
        </pc:sldMkLst>
        <pc:spChg chg="mod">
          <ac:chgData name="SYLWIA SKUBISZ-ŚLUSARCZYK" userId="d25fd6f5c0bac883" providerId="LiveId" clId="{E8CAAE57-7285-468A-B94E-BE68C3A63620}" dt="2020-04-14T14:01:54.996" v="3" actId="27636"/>
          <ac:spMkLst>
            <pc:docMk/>
            <pc:sldMk cId="744274410" sldId="28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4CA891-FCEB-475A-A7A1-C732A9F5E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10537E1-B273-4D97-BA60-62B4923F4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DC3BE5-4A91-44BC-8219-63556CCB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2DFCE5-F3E9-49D6-B100-AA340BD5A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83C5D70-8AF3-405C-8292-812EE3A2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50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366D7-B100-4E27-BED9-2F77072AC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2F1D306-1E6C-45F0-B6BA-9D989D86D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8E4AD9-A459-4486-B804-94540740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49594D-C3BA-42B5-8B93-F73A35A2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EB218A-B3CA-45C1-8C57-ABEC874C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81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49FF0F1-F724-4F31-833A-1688CDFE2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3055FCD-0438-4675-8F5E-E618AB308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5E164F-3185-431C-821C-70F89C11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B8235B-69E8-404A-AEE9-70B20B75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3B116B-CC04-4FE0-9674-8EA31BEA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05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EB2A0B-68A9-4A99-8A96-DD270414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65E24D-2429-4A29-8A91-CBBC091F6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27B3AF-2D34-441C-A990-307C8DE97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87D859-58C3-497B-BCAE-97237957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0C33CB-F560-491E-96AE-4264C81E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01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EDE1C-E2D5-4FE4-BBE8-883868A24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7FE097-AFEC-4E6B-95C0-E36E49B31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950FD8-EC1C-45CD-98CE-7F440EE9A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512C70-E5CE-439B-A7F2-774B0088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1D0CC2-E19D-4D08-A2BE-A4B29239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39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EB42D-4C4E-4AE0-817C-4C1D8E836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EB5C0-BE88-4ACC-98F7-8C6583B50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54B4E43-B84E-4979-951C-1E2A29844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8A7B1DB-FFFF-4752-9C9B-43373374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59C70B5-569C-4A97-BC55-8EEC7A0C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523EC3-D43C-4ABF-90D0-6BCFD402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29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F6B8E7-F52B-47A6-A7B8-3AC5FC73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60C5D65-6AE8-423F-9C4E-9EB892A5C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5CFB93-5F36-4197-ADD3-9C17D0886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AC750C7-C6A8-4173-B9BF-3D44F6EF3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E6D7D8E-FD7E-42F0-B691-A03A5CE8B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491189A-D58B-4207-9969-B02AB626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59E4CC2-CFBB-4B74-93A9-4B6208E2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1F8428C-010E-4815-B56C-856F6260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53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8E701D-B3EE-426E-B907-22D91EA1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8AD7BEA-525B-4C93-8B27-F5430069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15281D6-2E28-457D-BD02-77E2ED3D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B91B37-04EB-4921-99B7-807377D6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71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E601CDF-1B90-40C0-8392-791FAE35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C8CE499-96D8-4391-A8CE-5D937779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B2E1820-25BC-4DFA-902C-932FAB19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7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7387C-261A-4430-89E0-7F453C47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FDE502-24A1-424B-BE82-E1DF652DA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20BEFCC-059F-44D5-B8CB-F9DA6CE9C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B480F0C-D959-4D69-8226-EECB955F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9AB534-3424-45E2-B575-6881C100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722E2E-CFDA-4566-BBDA-83924E45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36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56A1C0-B080-4DB6-BD36-814B2A40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8BF7A7C-8DF1-4FD4-AC3A-67C2BC1D8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AE7312C-868A-4368-9DE3-A7B685FBD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6ECAD8-64D5-4E78-8D8C-1C9E2702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ABCE91-70D0-4162-BBA0-F882263D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9365BE-A0B8-48EC-8B39-5A493DF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60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2AC952-F5E2-40F0-9B1B-12098797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7B7227-36B4-4E12-AACD-ED5956A71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7873F1-F865-418D-A431-705FA80A6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9AFDB-3223-4C48-A82E-B707977D76B8}" type="datetimeFigureOut">
              <a:rPr lang="pl-PL" smtClean="0"/>
              <a:t>14.04.2020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A87235-501F-4C63-A0C2-505866808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F2EE11-A497-4766-809B-E5A728626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354E9-C497-462A-A156-0413D54B9F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52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WSPÓŁCZESNA KRYMINALISTYKA</a:t>
            </a:r>
          </a:p>
        </p:txBody>
      </p:sp>
    </p:spTree>
    <p:extLst>
      <p:ext uri="{BB962C8B-B14F-4D97-AF65-F5344CB8AC3E}">
        <p14:creationId xmlns:p14="http://schemas.microsoft.com/office/powerpoint/2010/main" val="262433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J. Widacki reprezentuje akademicki punkt widzenia, kryminalistyka to jeden z przedmiotów studiów prawniczych i nie tylko, przedmiot badań naukowych pracowników uniwersyteckich, obejmuje ogólną teorię nauk o śledztwie (dochodzenie), taktykę kryminalną, oraz wszystkie działy identyfikacji, które nie weszły w skład innych wyspecjalizowanych  i rozwiniętych w odrębne działy naukowe np. medycyna sądowa, toksykologia sądowa, chemia sądowa.</a:t>
            </a:r>
          </a:p>
        </p:txBody>
      </p:sp>
    </p:spTree>
    <p:extLst>
      <p:ext uri="{BB962C8B-B14F-4D97-AF65-F5344CB8AC3E}">
        <p14:creationId xmlns:p14="http://schemas.microsoft.com/office/powerpoint/2010/main" val="205915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000" dirty="0"/>
              <a:t>Podsumowując: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Kryminalistyka to nauka praktyczna, wykorzystywana w procedurach prawnych, obejmuje technikę, taktykę i strategię zwalczania przestępstw. Zajmuje się poznawaniem metod popełniania przestępstw, wykrywania faktu ich popełniania oraz wykrywaniem sprawców i  zapobieganiem przestępstwom. </a:t>
            </a:r>
          </a:p>
        </p:txBody>
      </p:sp>
    </p:spTree>
    <p:extLst>
      <p:ext uri="{BB962C8B-B14F-4D97-AF65-F5344CB8AC3E}">
        <p14:creationId xmlns:p14="http://schemas.microsoft.com/office/powerpoint/2010/main" val="116469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000" dirty="0"/>
              <a:t>Działy kryminalistyki:</a:t>
            </a:r>
          </a:p>
          <a:p>
            <a:pPr marL="109728" indent="0">
              <a:buNone/>
            </a:pPr>
            <a:endParaRPr lang="pl-PL" sz="2000" dirty="0"/>
          </a:p>
          <a:p>
            <a:pPr marL="109728" indent="0">
              <a:buNone/>
            </a:pPr>
            <a:endParaRPr lang="pl-PL" sz="2000" dirty="0"/>
          </a:p>
          <a:p>
            <a:pPr marL="109728" indent="0">
              <a:buNone/>
            </a:pPr>
            <a:endParaRPr lang="pl-PL" sz="2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1" t="14040" r="54754" b="48586"/>
          <a:stretch/>
        </p:blipFill>
        <p:spPr>
          <a:xfrm rot="5400000">
            <a:off x="3117631" y="-556565"/>
            <a:ext cx="2941412" cy="846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4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i="1" dirty="0"/>
              <a:t>Kryminalistyka (ogólna teoria i metodologia)</a:t>
            </a:r>
            <a:r>
              <a:rPr lang="pl-PL" sz="2000" dirty="0"/>
              <a:t> nie istnieje sama dla siebie, działa na użytek prawa w ramach obowiązującego systemu prawa, uznawana za samodzielną naukę operuje własnym aparatem pojęciowym, określa własne cele, zadania, ogólna strategię – ogólną teorię. Przyjmuje rozwiązania proponowane przez inne nauki, bywa, że integruje osiągniecia innych nauk, przystosowuje metody i techniki tych nauk.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 H. Gross powiedział, ze kryminalistyka rozpoczyna się w miejscu, w którym prawo już nic więcej powiedzieć nie może.</a:t>
            </a:r>
          </a:p>
        </p:txBody>
      </p:sp>
    </p:spTree>
    <p:extLst>
      <p:ext uri="{BB962C8B-B14F-4D97-AF65-F5344CB8AC3E}">
        <p14:creationId xmlns:p14="http://schemas.microsoft.com/office/powerpoint/2010/main" val="226623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i="1" dirty="0"/>
              <a:t>Taktyka kryminalistyczna </a:t>
            </a:r>
            <a:r>
              <a:rPr lang="pl-PL" sz="2000" dirty="0"/>
              <a:t>obejmuje badanie, sposobów i metod postepowania trzech typów, mianowicie:</a:t>
            </a:r>
          </a:p>
          <a:p>
            <a:pPr marL="566928" indent="-457200" algn="just">
              <a:lnSpc>
                <a:spcPct val="150000"/>
              </a:lnSpc>
              <a:buAutoNum type="arabicPeriod"/>
            </a:pPr>
            <a:r>
              <a:rPr lang="pl-PL" sz="2000" dirty="0"/>
              <a:t>Popełniania przestępstw – tzw. taktyka przestępcza obejmuje problematykę sposobów i metod postępowania przestępców w związku z wyborem miejsca, czasu, podejmowanych działań, przedmiotu wykonawczego, metod współdziałania sprawców, np. podział ról, sposoby porozumiewania się, plan.</a:t>
            </a:r>
          </a:p>
          <a:p>
            <a:pPr marL="566928" indent="-457200" algn="just">
              <a:lnSpc>
                <a:spcPct val="150000"/>
              </a:lnSpc>
              <a:buAutoNum type="arabicPeriod"/>
            </a:pPr>
            <a:r>
              <a:rPr lang="pl-PL" sz="2000" dirty="0"/>
              <a:t>Dochodzenia przestępstw – jest to problematyka sposobów i zasad planowego oraz celowego postępowania w toku dochodzenia przestępstw celem sprawnego, szybkiego wykrycia sprawcy i jego ujęcia, oraz udowodnienia mu winy.</a:t>
            </a:r>
          </a:p>
        </p:txBody>
      </p:sp>
    </p:spTree>
    <p:extLst>
      <p:ext uri="{BB962C8B-B14F-4D97-AF65-F5344CB8AC3E}">
        <p14:creationId xmlns:p14="http://schemas.microsoft.com/office/powerpoint/2010/main" val="3698009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Można wyróżnić taktykę postepowania karnego, jak i poszczególnych czynności, np. przesłuchania, oględzin, okazania.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3. Zapobieganie przestępstwom – taktyka profilaktyczna obejmuje problematykę sposobów, metod zapobiegających popełnianiu przestępstw, np. obserwacja miejsc w których gromadzą się osoby, obserwacja osób, zabezpieczanie obiektów, patrolowanie.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Wspomnieć można przy okazji o dziedzinie kryminologii wykorzystywanej w kryminalistyce – </a:t>
            </a:r>
            <a:r>
              <a:rPr lang="pl-PL" sz="2000" i="1" dirty="0"/>
              <a:t>wiktymologii.</a:t>
            </a:r>
          </a:p>
        </p:txBody>
      </p:sp>
    </p:spTree>
    <p:extLst>
      <p:ext uri="{BB962C8B-B14F-4D97-AF65-F5344CB8AC3E}">
        <p14:creationId xmlns:p14="http://schemas.microsoft.com/office/powerpoint/2010/main" val="4187886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i="1" dirty="0"/>
              <a:t>Wiktymologia</a:t>
            </a:r>
            <a:r>
              <a:rPr lang="pl-PL" sz="2000" dirty="0"/>
              <a:t> – nauka o ofierze przestępstwa, o przyczynieniu się ofiary do zaistnienia przestępstwa, uwarunkowaniach jakie powodują to przyczynienie się.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Technika kryminalistyczna traktowana jest jako człon kryminalistyki  obejmujący badania środków technicznych oraz technicznych sposobów i metod postępowanie w  dziedzinie: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1. Popełniania przestępstw tzw. technika przestępcza obejmuje sposoby i środki techniczne stosowane przy popełnianiu przestępstw. Zakres jest tu bardzo szeroki, technika, pomysłowość sprawcy, jego działanie, powoduje, że modus </a:t>
            </a:r>
            <a:r>
              <a:rPr lang="pl-PL" sz="2000" dirty="0" err="1"/>
              <a:t>operandi</a:t>
            </a:r>
            <a:r>
              <a:rPr lang="pl-PL" sz="2000" dirty="0"/>
              <a:t> może być bardzo rożny.</a:t>
            </a:r>
          </a:p>
        </p:txBody>
      </p:sp>
    </p:spTree>
    <p:extLst>
      <p:ext uri="{BB962C8B-B14F-4D97-AF65-F5344CB8AC3E}">
        <p14:creationId xmlns:p14="http://schemas.microsoft.com/office/powerpoint/2010/main" val="2760245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2. Dochodzenia przestępstw – technika dochodzenia przestępstw obejmuje, metody, środki, sposoby techniczne stosowane w toku działań śledczych organów ścigania. Technika kryminalistyczna rozwija się w kryminalistyce jako proces stosowania wszystkich współczesnych osiągnięć nauk: przyrodniczych, technicznych. Można wyróżnić takie działy techniki dochodzenia przestępstw jak: daktyloskopia, mechanoskopia, dokumenty, fonoskopia, badania mikrośladów, śladów cyfrowych, itd.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3. Zapobieganie przestępstwom – technika profilaktyczna, jej rozwój jest możliwy dzięki poznaniu działania przestępnego. Tu mieszczą się także środki techniczne utrudniające lub uniemożliwiające      </a:t>
            </a:r>
          </a:p>
        </p:txBody>
      </p:sp>
    </p:spTree>
    <p:extLst>
      <p:ext uri="{BB962C8B-B14F-4D97-AF65-F5344CB8AC3E}">
        <p14:creationId xmlns:p14="http://schemas.microsoft.com/office/powerpoint/2010/main" val="285493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dokonanie przestępstwa: systemy alarmowe, kasy pancerne, zamki, kamery telewizyjne, znaki na banknotach, dokumentach.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b="1" dirty="0"/>
              <a:t>Podsumowując: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i="1" dirty="0"/>
              <a:t>Taktyka</a:t>
            </a:r>
            <a:r>
              <a:rPr lang="pl-PL" sz="2000" dirty="0"/>
              <a:t> uwarunkowana jest w dużym stopniu możliwościami technicznymi i pełni wobec techniki kryminalistycznej  rolę nadrzędną. Taktyka to ogólny plan, strategia działania decydująca o wyborze środków technicznych, które będą niezbędne do realizacji celu (</a:t>
            </a:r>
            <a:r>
              <a:rPr lang="pl-PL" sz="1500" dirty="0"/>
              <a:t>przykładem mogą być oględziny miejsca zdarzenia i dobór odpowiedniego sprzętu niezbędnego na miejscu).</a:t>
            </a:r>
            <a:r>
              <a:rPr lang="pl-PL" sz="2000" dirty="0"/>
              <a:t> Celem taktyki jest też wykrycie sprawcy, przedstawienie sądowi ujawnionych i zabezpieczonych dowodów. Taktyka opracowuje założenia i zasady kryminalistyki i realizuje je dzięki środkom technicznym. </a:t>
            </a:r>
          </a:p>
        </p:txBody>
      </p:sp>
    </p:spTree>
    <p:extLst>
      <p:ext uri="{BB962C8B-B14F-4D97-AF65-F5344CB8AC3E}">
        <p14:creationId xmlns:p14="http://schemas.microsoft.com/office/powerpoint/2010/main" val="519815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i="1" dirty="0"/>
              <a:t>Metodyka kryminalistyczna </a:t>
            </a:r>
            <a:r>
              <a:rPr lang="pl-PL" sz="2000" dirty="0"/>
              <a:t>zawiera szeroki algorytm postępowania w poszczególnych typach przestępstw, jak prowadzić postepowanie w sprawach o wypadki drogowe, zabójstwo, w przypadku  poszukiwania, czy prowadzenia identyfikacji; algorytm postepowania w poszczególnych czynnościach, np.  oględziny, przesłuchanie, przeszukanie. Często metodyka łączy algorytm poszczególnych czynności  z danym przestępstwem np. oględziny w sprawach o wypadki drogowe. Jest to ważna część kryminalistyki. </a:t>
            </a:r>
          </a:p>
        </p:txBody>
      </p:sp>
    </p:spTree>
    <p:extLst>
      <p:ext uri="{BB962C8B-B14F-4D97-AF65-F5344CB8AC3E}">
        <p14:creationId xmlns:p14="http://schemas.microsoft.com/office/powerpoint/2010/main" val="77108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Definicja </a:t>
            </a:r>
            <a:r>
              <a:rPr lang="pl-PL" sz="2000" i="1" dirty="0"/>
              <a:t>kryminalistyki</a:t>
            </a:r>
            <a:r>
              <a:rPr lang="pl-PL" sz="2000" dirty="0"/>
              <a:t> nie jest jednoznaczna co spowodowane jest trwającym postępem w samej nauce jak i jej złożonością.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H. Gross przyjął, ze kryminalistyka jest elementem wiedzy przyrodniczej w prawie karnym a przedmiotem jej badań są realia prawa karnego w najszerszym tego słowa znaczeniu.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E. </a:t>
            </a:r>
            <a:r>
              <a:rPr lang="pl-PL" sz="2000" dirty="0" err="1"/>
              <a:t>Locard</a:t>
            </a:r>
            <a:r>
              <a:rPr lang="pl-PL" sz="2000" dirty="0"/>
              <a:t> reprezentował podobne podejście twierdząc, że kryminalistyka łączy różne nauki w studium  techniki przestępstwa.</a:t>
            </a:r>
          </a:p>
        </p:txBody>
      </p:sp>
    </p:spTree>
    <p:extLst>
      <p:ext uri="{BB962C8B-B14F-4D97-AF65-F5344CB8AC3E}">
        <p14:creationId xmlns:p14="http://schemas.microsoft.com/office/powerpoint/2010/main" val="1236709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pl-PL" sz="2000" b="1" dirty="0"/>
              <a:t>Wykorzystanie innych dziedzin wiedzy w kryminalistyce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Przestępstwo to zjawisko tak bardzo złożone, że jego poznanie i zwalczanie wymaga współdziałania ze sobą wiadomości z różnych dziedzin wiedzy.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Najbliższa kryminalistyce jest kryminologia – nauka o przestępstwie i przestępcy o objawach i przyczynach przestępczości i innych związanych z tym zjawiskach, np. patologii społecznej.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Celem </a:t>
            </a:r>
            <a:r>
              <a:rPr lang="pl-PL" sz="2000" b="1" dirty="0"/>
              <a:t>kryminologii</a:t>
            </a:r>
            <a:r>
              <a:rPr lang="pl-PL" sz="2000" dirty="0"/>
              <a:t> jest opracowywanie metod zapobiegania przestępczości przez usuwanie przyczyn natury ogólnej. Zajmuje się przestępstwem jako zjawiskiem społecznym.</a:t>
            </a:r>
          </a:p>
        </p:txBody>
      </p:sp>
    </p:spTree>
    <p:extLst>
      <p:ext uri="{BB962C8B-B14F-4D97-AF65-F5344CB8AC3E}">
        <p14:creationId xmlns:p14="http://schemas.microsoft.com/office/powerpoint/2010/main" val="2816518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Kryminalistyka i </a:t>
            </a:r>
            <a:r>
              <a:rPr lang="pl-PL" sz="2000" b="1" dirty="0"/>
              <a:t>prawo karne procesowe </a:t>
            </a:r>
            <a:r>
              <a:rPr lang="pl-PL" sz="2000" dirty="0"/>
              <a:t>to związek nieunikniony i konieczny, ponieważ kryminalistyka stanowi niezbędny czynnik w realizacji celów ustawodawstwa karnego. W kodeksie postępowania karnego znajduje się szereg czynności – uregulowania prawne, a brak jest omówienia ich praktycznej realizacji, np. przeszukanie, eksperyment, oględziny. Taktyka i technika przeprowadzania tych czynności to domena kryminalistyki. Prawo karne procesowe ustala co wolno wykonać, daje przyzwolenie prawne, a kryminalistyka odpowiada jak to należy wykonać. </a:t>
            </a:r>
          </a:p>
        </p:txBody>
      </p:sp>
    </p:spTree>
    <p:extLst>
      <p:ext uri="{BB962C8B-B14F-4D97-AF65-F5344CB8AC3E}">
        <p14:creationId xmlns:p14="http://schemas.microsoft.com/office/powerpoint/2010/main" val="3486632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b="1" dirty="0"/>
              <a:t>Prawo karne materialne </a:t>
            </a:r>
            <a:r>
              <a:rPr lang="pl-PL" sz="2000" dirty="0"/>
              <a:t>zakreśla ramy ingerencji kryminalistyki przez podanie jakie czyny stanowią przestępstwa. Wyniki badań kryminalistycznych wzbogacają wiedzę o zjawiskach przestępczości, sposobach działania sprawców, co pozwala na wysunięcie nowych koncepcji dotyczących stanów faktycznych przestępstwa, ustalenia nowych sankcji ich wysokości do wagi przestępstwa.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Kryminalistyka i </a:t>
            </a:r>
            <a:r>
              <a:rPr lang="pl-PL" sz="2000" b="1" dirty="0"/>
              <a:t>prawo karne wykonawcze </a:t>
            </a:r>
            <a:r>
              <a:rPr lang="pl-PL" sz="2000" dirty="0"/>
              <a:t>– wybór odpowiedniego systemu wykonania kary, tak aby osiągnąć zamierzony cel kary. Okoliczności, motywy, pobudki, sposób działania sprawcy to ważny materiał prognostyczny.</a:t>
            </a:r>
          </a:p>
        </p:txBody>
      </p:sp>
    </p:spTree>
    <p:extLst>
      <p:ext uri="{BB962C8B-B14F-4D97-AF65-F5344CB8AC3E}">
        <p14:creationId xmlns:p14="http://schemas.microsoft.com/office/powerpoint/2010/main" val="1759576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Badania kryminalistyczne obejmują także osobowy materiał dowodowy  np. przesłuchanie, ocena zeznań świadków, wyjaśnień podejrzanego wkraczając w zakres psychologii, </a:t>
            </a:r>
            <a:r>
              <a:rPr lang="pl-PL" sz="2000" b="1" dirty="0"/>
              <a:t>psychologii sądowej.  </a:t>
            </a:r>
            <a:r>
              <a:rPr lang="pl-PL" sz="2000" dirty="0"/>
              <a:t>Za B. </a:t>
            </a:r>
            <a:r>
              <a:rPr lang="pl-PL" sz="2000" dirty="0" err="1"/>
              <a:t>Hołystem</a:t>
            </a:r>
            <a:r>
              <a:rPr lang="pl-PL" sz="2000" dirty="0"/>
              <a:t> możemy mówić o psychologii kryminalistycznej, psychologia tak dobrze zadomowiła się w kryminalistyce, że postanowiono wyodrębnić psychologię kryminalistyczną. 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Kryminalistyka łączy się też z </a:t>
            </a:r>
            <a:r>
              <a:rPr lang="pl-PL" sz="2000" b="1" dirty="0"/>
              <a:t>medycyną sądową </a:t>
            </a:r>
            <a:r>
              <a:rPr lang="pl-PL" sz="2000" dirty="0"/>
              <a:t>zajmującą się uszkodzeniami ciała jakich doznał człowiek, ustalenie czasu i przyczyn powstania tych uszkodzeń. Na podobnych płaszczyznach dochodzi do związków kryminalistyki z : </a:t>
            </a:r>
            <a:r>
              <a:rPr lang="pl-PL" sz="2000" b="1" dirty="0"/>
              <a:t>toksykologią, biologią, psychiatrią.</a:t>
            </a:r>
          </a:p>
        </p:txBody>
      </p:sp>
    </p:spTree>
    <p:extLst>
      <p:ext uri="{BB962C8B-B14F-4D97-AF65-F5344CB8AC3E}">
        <p14:creationId xmlns:p14="http://schemas.microsoft.com/office/powerpoint/2010/main" val="1007487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>
                <a:cs typeface="Times New Roman" panose="02020603050405020304" pitchFamily="18" charset="0"/>
              </a:rPr>
              <a:t>Stosowanie rożnych metod właściwych dla fizyki, chemii, elektroniki, matematyki.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>
                <a:cs typeface="Times New Roman" panose="02020603050405020304" pitchFamily="18" charset="0"/>
              </a:rPr>
              <a:t>Metody kryminalistyczne stosuje się także w prawie cywilnym, administracyjnym, historii, czy nawet archeologii. </a:t>
            </a:r>
          </a:p>
        </p:txBody>
      </p:sp>
    </p:spTree>
    <p:extLst>
      <p:ext uri="{BB962C8B-B14F-4D97-AF65-F5344CB8AC3E}">
        <p14:creationId xmlns:p14="http://schemas.microsoft.com/office/powerpoint/2010/main" val="971711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sz="1300" dirty="0" err="1"/>
              <a:t>Prekryminalistyka</a:t>
            </a:r>
            <a:endParaRPr lang="pl-PL" sz="1300" dirty="0"/>
          </a:p>
          <a:p>
            <a:pPr marL="109728" indent="0" algn="ctr">
              <a:buNone/>
            </a:pPr>
            <a:r>
              <a:rPr lang="pl-PL" sz="1300" i="1" dirty="0"/>
              <a:t>Okres: </a:t>
            </a:r>
            <a:r>
              <a:rPr lang="pl-PL" sz="1300" dirty="0"/>
              <a:t>do roku 1893</a:t>
            </a:r>
          </a:p>
          <a:p>
            <a:pPr marL="109728" indent="0" algn="ctr">
              <a:buNone/>
            </a:pPr>
            <a:r>
              <a:rPr lang="pl-PL" sz="1300" dirty="0"/>
              <a:t>Pionierzy: Eugeniusz </a:t>
            </a:r>
            <a:r>
              <a:rPr lang="pl-PL" sz="1300" dirty="0" err="1"/>
              <a:t>Vidocq</a:t>
            </a:r>
            <a:r>
              <a:rPr lang="pl-PL" sz="1300" dirty="0"/>
              <a:t>, Allan </a:t>
            </a:r>
            <a:r>
              <a:rPr lang="pl-PL" sz="1300" dirty="0" err="1"/>
              <a:t>Pinkerton,Ludwik</a:t>
            </a:r>
            <a:r>
              <a:rPr lang="pl-PL" sz="1300" dirty="0"/>
              <a:t> Perzyna</a:t>
            </a:r>
          </a:p>
          <a:p>
            <a:pPr marL="109728" indent="0">
              <a:buNone/>
            </a:pPr>
            <a:endParaRPr lang="pl-PL" sz="1300" dirty="0"/>
          </a:p>
          <a:p>
            <a:pPr marL="109728" indent="0">
              <a:buNone/>
            </a:pPr>
            <a:endParaRPr lang="pl-PL" sz="1300" dirty="0"/>
          </a:p>
          <a:p>
            <a:pPr marL="109728" indent="0">
              <a:buNone/>
            </a:pPr>
            <a:r>
              <a:rPr lang="pl-PL" sz="1300" dirty="0"/>
              <a:t>Przesłanki powstania naukowej kryminalistyki</a:t>
            </a:r>
          </a:p>
          <a:p>
            <a:pPr marL="109728" indent="0">
              <a:buNone/>
            </a:pPr>
            <a:r>
              <a:rPr lang="pl-PL" sz="1300" i="1" dirty="0"/>
              <a:t>Pośrednie: </a:t>
            </a:r>
            <a:r>
              <a:rPr lang="pl-PL" sz="1300" dirty="0"/>
              <a:t>- rozwój przestępczości,</a:t>
            </a:r>
          </a:p>
          <a:p>
            <a:pPr marL="109728" indent="0">
              <a:buNone/>
            </a:pPr>
            <a:r>
              <a:rPr lang="pl-PL" sz="1300" dirty="0"/>
              <a:t>                    - wyodrębnienie służb kryminalnych w organach ścigania</a:t>
            </a:r>
          </a:p>
          <a:p>
            <a:pPr marL="109728" indent="0">
              <a:buNone/>
            </a:pPr>
            <a:r>
              <a:rPr lang="pl-PL" sz="1300" i="1" dirty="0"/>
              <a:t>Bezpośrednie: </a:t>
            </a:r>
            <a:r>
              <a:rPr lang="pl-PL" sz="1300" dirty="0"/>
              <a:t>- zapotrzebowanie policji na naukowe metody identyfikacji osób, rzeczy,</a:t>
            </a:r>
          </a:p>
          <a:p>
            <a:pPr marL="109728" indent="0">
              <a:buNone/>
            </a:pPr>
            <a:r>
              <a:rPr lang="pl-PL" sz="1300" dirty="0"/>
              <a:t>                           - rozwój nauk przyrodniczych i technicznych.</a:t>
            </a:r>
          </a:p>
          <a:p>
            <a:pPr marL="109728" indent="0" algn="ctr">
              <a:buNone/>
            </a:pPr>
            <a:endParaRPr lang="pl-PL" sz="2000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KRYMINALISTYKA</a:t>
            </a:r>
          </a:p>
          <a:p>
            <a:pPr marL="109728" indent="0" algn="ctr">
              <a:buNone/>
            </a:pPr>
            <a:endParaRPr lang="pl-PL" sz="2000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pl-PL" sz="2000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pl-PL" sz="1300" dirty="0"/>
              <a:t>Definicja:                                   Przedmiot:                                      Zadania:                                              Funkcje:</a:t>
            </a:r>
          </a:p>
          <a:p>
            <a:pPr marL="109728" indent="0" algn="just">
              <a:buNone/>
            </a:pPr>
            <a:r>
              <a:rPr lang="pl-PL" sz="1100" dirty="0"/>
              <a:t>Nauka o technice i taktyce               przestępstwo in concreto                     opracowanie metod czynności                     rozpoznawcza</a:t>
            </a:r>
          </a:p>
          <a:p>
            <a:pPr marL="109728" indent="0" algn="just">
              <a:buNone/>
            </a:pPr>
            <a:r>
              <a:rPr lang="pl-PL" sz="1100" dirty="0"/>
              <a:t>popełniania przestępstw,                  Zakres:                                                     procesowych, określanie zasad                    </a:t>
            </a:r>
            <a:r>
              <a:rPr lang="pl-PL" sz="1100" dirty="0" err="1"/>
              <a:t>wykrywcza</a:t>
            </a:r>
            <a:r>
              <a:rPr lang="pl-PL" sz="1100" dirty="0"/>
              <a:t>,</a:t>
            </a:r>
          </a:p>
          <a:p>
            <a:pPr marL="109728" indent="0" algn="just">
              <a:buNone/>
            </a:pPr>
            <a:r>
              <a:rPr lang="pl-PL" sz="1100" dirty="0"/>
              <a:t>Wykrywanie przestępstw,                 taktyka,                                                    warunków czynności opera-                        dowodowa,</a:t>
            </a:r>
          </a:p>
          <a:p>
            <a:pPr marL="109728" indent="0" algn="just">
              <a:buNone/>
            </a:pPr>
            <a:r>
              <a:rPr lang="pl-PL" sz="1100" dirty="0"/>
              <a:t>Zapobiegania przestępstwom.          Technika, strategia.                              </a:t>
            </a:r>
            <a:r>
              <a:rPr lang="pl-PL" sz="1100" dirty="0" err="1"/>
              <a:t>cyjnych</a:t>
            </a:r>
            <a:r>
              <a:rPr lang="pl-PL" sz="1100" dirty="0"/>
              <a:t>, adaptacja środków                         zapobiegawcza.</a:t>
            </a:r>
          </a:p>
          <a:p>
            <a:pPr marL="109728" indent="0" algn="just">
              <a:buNone/>
            </a:pPr>
            <a:r>
              <a:rPr lang="pl-PL" sz="1100" dirty="0"/>
              <a:t>                                                                                                                                   technicznych do ujawniania i</a:t>
            </a:r>
          </a:p>
          <a:p>
            <a:pPr marL="109728" indent="0" algn="just">
              <a:buNone/>
            </a:pPr>
            <a:r>
              <a:rPr lang="pl-PL" sz="1100" dirty="0"/>
              <a:t>                                                                                                                                    zabezpieczania i badania śladów,</a:t>
            </a:r>
          </a:p>
          <a:p>
            <a:pPr marL="109728" indent="0" algn="just">
              <a:buNone/>
            </a:pPr>
            <a:r>
              <a:rPr lang="pl-PL" sz="1100" dirty="0"/>
              <a:t>                                                                                                                                     identyfikacja.</a:t>
            </a:r>
          </a:p>
        </p:txBody>
      </p:sp>
      <p:sp>
        <p:nvSpPr>
          <p:cNvPr id="7" name="Strzałka w dół 6"/>
          <p:cNvSpPr/>
          <p:nvPr/>
        </p:nvSpPr>
        <p:spPr>
          <a:xfrm>
            <a:off x="4535996" y="1628800"/>
            <a:ext cx="2520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4535996" y="3212976"/>
            <a:ext cx="12601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>
            <a:off x="4535996" y="3933056"/>
            <a:ext cx="12601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oliniowy 18"/>
          <p:cNvCxnSpPr/>
          <p:nvPr/>
        </p:nvCxnSpPr>
        <p:spPr>
          <a:xfrm>
            <a:off x="971600" y="4293096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971600" y="42930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8028384" y="42930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5364088" y="42930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>
            <a:off x="3131840" y="42930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27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Podstawy kryminalistyki to XIX i XX wiek – potrzeba stworzenia nowych możliwości dowodzenia sprawstwa przestępstwa w oparciu o metody naukowo – techniczne i obiektywne postrzeganie śladów  pozostawionych na miejscu zdarzenia.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Prawdziwe dowody maja zastąpić tortury.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Początkowo ma miejsce koncentracja nad badaniami technicznych aspektów przestępstwa, choć konsekwentnie prowadzone są przesłuchania (taktyka) podejrzanych, świadków. </a:t>
            </a:r>
          </a:p>
        </p:txBody>
      </p:sp>
    </p:spTree>
    <p:extLst>
      <p:ext uri="{BB962C8B-B14F-4D97-AF65-F5344CB8AC3E}">
        <p14:creationId xmlns:p14="http://schemas.microsoft.com/office/powerpoint/2010/main" val="1875113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XX wiek docenienie także taktyki ukierunkowanej na sposób działania sprawcy i organów ścigania.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P. </a:t>
            </a:r>
            <a:r>
              <a:rPr lang="pl-PL" sz="2000" dirty="0" err="1"/>
              <a:t>Horoszowski</a:t>
            </a:r>
            <a:r>
              <a:rPr lang="pl-PL" sz="2000" dirty="0"/>
              <a:t> (1958) kryminalistyka to nauka, która bada sposoby i środki dokonywania przestępstw oraz opracowuje metody służące do wykrycia, ustalenia, ujęcia sprawcy przestępstwa stosując określone środki techniczne.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W związku z powyższym można wyróżnić dwa zakresy kryminalistyki: taktykę i technikę kryminalną.</a:t>
            </a:r>
          </a:p>
        </p:txBody>
      </p:sp>
    </p:spTree>
    <p:extLst>
      <p:ext uri="{BB962C8B-B14F-4D97-AF65-F5344CB8AC3E}">
        <p14:creationId xmlns:p14="http://schemas.microsoft.com/office/powerpoint/2010/main" val="318692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000" dirty="0"/>
              <a:t>Taktyka zajmuje się:</a:t>
            </a:r>
          </a:p>
          <a:p>
            <a:pPr>
              <a:buFontTx/>
              <a:buChar char="-"/>
            </a:pPr>
            <a:r>
              <a:rPr lang="pl-PL" sz="2000" dirty="0"/>
              <a:t>Sposobami popełniania czynów przez  przestępców,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Zasadami działania organów śledczych zmierzających do wykrycia przestępstwa i ujęcia sprawcy,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Technika zajmuje się środkami m. in. </a:t>
            </a:r>
            <a:r>
              <a:rPr lang="pl-PL" sz="2000" dirty="0" err="1"/>
              <a:t>fizyczno</a:t>
            </a:r>
            <a:r>
              <a:rPr lang="pl-PL" sz="2000" dirty="0"/>
              <a:t> – chemicznymi: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używanymi przy przestępstwach,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Stosowanych w celu wykrycia przestępstwa i ustalenia, ujęcia sprawcy.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l-PL" sz="2000" dirty="0"/>
          </a:p>
          <a:p>
            <a:pPr>
              <a:buFontTx/>
              <a:buChar char="-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5003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Pojawia się inny aspekt taktyki i jej roli w kryminalistyce w odniesieniu do śladów.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J. </a:t>
            </a:r>
            <a:r>
              <a:rPr lang="pl-PL" sz="2000" dirty="0" err="1"/>
              <a:t>Sehn</a:t>
            </a:r>
            <a:r>
              <a:rPr lang="pl-PL" sz="2000" dirty="0"/>
              <a:t> – kryminalistyka to wiedza o celowych sposobach taktycznych wykrywania i zabezpieczania śladów oraz o środkach i sposobach technicznych i ich wykorzystania w postepowaniu dowodowym dla ustalenia prawdy obiektywnej.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Kolejny krok to poszerzenie kryminalistyki o element zapobiegania przestępczości.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2198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B. </a:t>
            </a:r>
            <a:r>
              <a:rPr lang="pl-PL" sz="2000" dirty="0" err="1"/>
              <a:t>Hołyst</a:t>
            </a:r>
            <a:r>
              <a:rPr lang="pl-PL" sz="2000" dirty="0"/>
              <a:t> (1973) – kryminalistyka to nauka o metodach ustalania faktu przestępstwa, sposobu jego popełnienia, wykrywania sprawców i zapobiegania przestępstwom.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Poszerzony jeszcze bardzie zakres kryminalistyki prezentuje </a:t>
            </a:r>
            <a:r>
              <a:rPr lang="pl-PL" sz="2000" dirty="0" err="1"/>
              <a:t>Kulicki</a:t>
            </a:r>
            <a:r>
              <a:rPr lang="pl-PL" sz="2000" dirty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M. </a:t>
            </a:r>
            <a:r>
              <a:rPr lang="pl-PL" sz="2000" dirty="0" err="1"/>
              <a:t>Kulicki</a:t>
            </a:r>
            <a:r>
              <a:rPr lang="pl-PL" sz="2000" dirty="0"/>
              <a:t> – kryminalistyka służy realizacji norm prawa karnego materialnego, przez ustalanie wielu aspektów strony przedmiotowej oraz osoby sprawcy. Swoją treścią wypełnia też dyspozycje norm prawa procesowego. Zasady kryminalistyki powinny być też realizowane w procesie cywilnym, w postępowaniach dotyczących wykroczeń.  Kryminalistyka to nie tylko to co dzieje się przed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8301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sporządzeniem aktu oskarżenia, ale także kolejne stadium procesu. Przedmiotem kryminalistycznych badań są czynności procesowe (dowodowe) i czynności </a:t>
            </a:r>
            <a:r>
              <a:rPr lang="pl-PL" sz="2000" dirty="0" err="1"/>
              <a:t>pozaprocesowe</a:t>
            </a:r>
            <a:r>
              <a:rPr lang="pl-PL" sz="2000" dirty="0"/>
              <a:t> (</a:t>
            </a:r>
            <a:r>
              <a:rPr lang="pl-PL" sz="2000" dirty="0" err="1"/>
              <a:t>operacyjno</a:t>
            </a:r>
            <a:r>
              <a:rPr lang="pl-PL" sz="2000" dirty="0"/>
              <a:t> – rozpoznawcze). Metodą badań naukowych kryminalistyki jest integracyjne stosowanie osiągnięć wielu innych nauk.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sz="20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Z. Czeczot, T. Tomaszewski postrzegają kryminalistykę jako naukę praktyczną, opracowującą zasady praktycznego działania, stosowania środków technicznych, laboratoryjnych metod badawczych w celu zapobiegania popełnianiu przestępstw, wykrywania, ustalania faktów mających znaczenie dowodowe. </a:t>
            </a:r>
          </a:p>
        </p:txBody>
      </p:sp>
    </p:spTree>
    <p:extLst>
      <p:ext uri="{BB962C8B-B14F-4D97-AF65-F5344CB8AC3E}">
        <p14:creationId xmlns:p14="http://schemas.microsoft.com/office/powerpoint/2010/main" val="254247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sz="2000" dirty="0"/>
              <a:t>T. </a:t>
            </a:r>
            <a:r>
              <a:rPr lang="pl-PL" sz="2000" dirty="0" err="1"/>
              <a:t>Hanausek</a:t>
            </a:r>
            <a:r>
              <a:rPr lang="pl-PL" sz="2000" dirty="0"/>
              <a:t> – dodaje do tego co zostało powiedziane strategię określając kryminalistykę jako naukę o „taktycznych zasadach i sposobach oraz o technicznych metodach i środkach rozpoznawania i wykrywania prawnie określonych ujemnych zjawisk społecznych, przestępstw i ich sprawców, oraz udowodnienie istnienia związku  pomiędzy osobami i zdarzeniami, zapobiegania przestępstwom i innym zjawiskom. Dodatkowo zajmuje się strategią przewidywania i przyszłego rozpoznawania i zwalczania tych zjawisk…”.</a:t>
            </a:r>
          </a:p>
        </p:txBody>
      </p:sp>
    </p:spTree>
    <p:extLst>
      <p:ext uri="{BB962C8B-B14F-4D97-AF65-F5344CB8AC3E}">
        <p14:creationId xmlns:p14="http://schemas.microsoft.com/office/powerpoint/2010/main" val="23529207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1702</Words>
  <Application>Microsoft Office PowerPoint</Application>
  <PresentationFormat>Pokaz na ekranie (4:3)</PresentationFormat>
  <Paragraphs>95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Motyw pakietu Office</vt:lpstr>
      <vt:lpstr>WSPÓŁCZESNA KRYMINALISTYKA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WSPÓŁCZESNA KRYMINALISTYKA</dc:title>
  <dc:creator>Sylwia</dc:creator>
  <cp:lastModifiedBy>Sylwia Skubisz-Ślusarczyk</cp:lastModifiedBy>
  <cp:revision>64</cp:revision>
  <dcterms:created xsi:type="dcterms:W3CDTF">2015-10-02T22:56:01Z</dcterms:created>
  <dcterms:modified xsi:type="dcterms:W3CDTF">2020-04-14T14:03:12Z</dcterms:modified>
  <cp:contentStatus/>
</cp:coreProperties>
</file>