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handoutMasterIdLst>
    <p:handoutMasterId r:id="rId20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72" r:id="rId13"/>
    <p:sldId id="273" r:id="rId14"/>
    <p:sldId id="267" r:id="rId15"/>
    <p:sldId id="268" r:id="rId16"/>
    <p:sldId id="269" r:id="rId17"/>
    <p:sldId id="270" r:id="rId18"/>
    <p:sldId id="271" r:id="rId19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32761C-8CF2-4EBD-96F1-7C164F850FC4}" type="datetimeFigureOut">
              <a:rPr lang="pl-PL" smtClean="0"/>
              <a:t>2020-04-21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5788FB-1BB2-4888-BBEC-9DFB948129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68688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D58E-2444-4AF6-AA41-5DCC63C4E57D}" type="datetimeFigureOut">
              <a:rPr lang="pl-PL" smtClean="0"/>
              <a:t>2020-04-21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731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D58E-2444-4AF6-AA41-5DCC63C4E57D}" type="datetimeFigureOut">
              <a:rPr lang="pl-PL" smtClean="0"/>
              <a:t>2020-04-21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2968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D58E-2444-4AF6-AA41-5DCC63C4E57D}" type="datetimeFigureOut">
              <a:rPr lang="pl-PL" smtClean="0"/>
              <a:t>2020-04-21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1397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D58E-2444-4AF6-AA41-5DCC63C4E57D}" type="datetimeFigureOut">
              <a:rPr lang="pl-PL" smtClean="0"/>
              <a:t>2020-04-21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48417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D58E-2444-4AF6-AA41-5DCC63C4E57D}" type="datetimeFigureOut">
              <a:rPr lang="pl-PL" smtClean="0"/>
              <a:t>2020-04-21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76030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D58E-2444-4AF6-AA41-5DCC63C4E57D}" type="datetimeFigureOut">
              <a:rPr lang="pl-PL" smtClean="0"/>
              <a:t>2020-04-21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7093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D58E-2444-4AF6-AA41-5DCC63C4E57D}" type="datetimeFigureOut">
              <a:rPr lang="pl-PL" smtClean="0"/>
              <a:t>2020-04-21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30944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D58E-2444-4AF6-AA41-5DCC63C4E57D}" type="datetimeFigureOut">
              <a:rPr lang="pl-PL" smtClean="0"/>
              <a:t>2020-04-21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7583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D58E-2444-4AF6-AA41-5DCC63C4E57D}" type="datetimeFigureOut">
              <a:rPr lang="pl-PL" smtClean="0"/>
              <a:t>2020-04-21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5211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D58E-2444-4AF6-AA41-5DCC63C4E57D}" type="datetimeFigureOut">
              <a:rPr lang="pl-PL" smtClean="0"/>
              <a:t>2020-04-21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9114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D58E-2444-4AF6-AA41-5DCC63C4E57D}" type="datetimeFigureOut">
              <a:rPr lang="pl-PL" smtClean="0"/>
              <a:t>2020-04-21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0735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D58E-2444-4AF6-AA41-5DCC63C4E57D}" type="datetimeFigureOut">
              <a:rPr lang="pl-PL" smtClean="0"/>
              <a:t>2020-04-21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3399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D58E-2444-4AF6-AA41-5DCC63C4E57D}" type="datetimeFigureOut">
              <a:rPr lang="pl-PL" smtClean="0"/>
              <a:t>2020-04-21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6835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D58E-2444-4AF6-AA41-5DCC63C4E57D}" type="datetimeFigureOut">
              <a:rPr lang="pl-PL" smtClean="0"/>
              <a:t>2020-04-21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8523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D58E-2444-4AF6-AA41-5DCC63C4E57D}" type="datetimeFigureOut">
              <a:rPr lang="pl-PL" smtClean="0"/>
              <a:t>2020-04-21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6059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D58E-2444-4AF6-AA41-5DCC63C4E57D}" type="datetimeFigureOut">
              <a:rPr lang="pl-PL" smtClean="0"/>
              <a:t>2020-04-21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8123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FD58E-2444-4AF6-AA41-5DCC63C4E57D}" type="datetimeFigureOut">
              <a:rPr lang="pl-PL" smtClean="0"/>
              <a:t>2020-04-21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545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89211" y="734097"/>
            <a:ext cx="8915399" cy="910499"/>
          </a:xfrm>
        </p:spPr>
        <p:txBody>
          <a:bodyPr>
            <a:noAutofit/>
          </a:bodyPr>
          <a:lstStyle/>
          <a:p>
            <a:pPr algn="ctr"/>
            <a:r>
              <a:rPr lang="pl-PL" sz="6000" dirty="0" smtClean="0"/>
              <a:t>Wersje kryminalistyczne</a:t>
            </a:r>
            <a:endParaRPr lang="pl-PL" sz="60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8331" y="2031496"/>
            <a:ext cx="6297160" cy="4137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73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dirty="0" smtClean="0"/>
              <a:t>Wersje typowe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53087" y="1562469"/>
            <a:ext cx="9551525" cy="4909351"/>
          </a:xfrm>
        </p:spPr>
        <p:txBody>
          <a:bodyPr/>
          <a:lstStyle/>
          <a:p>
            <a:pPr marL="0" indent="0" algn="just">
              <a:buNone/>
            </a:pPr>
            <a:r>
              <a:rPr lang="pl-PL" sz="2800" i="1" dirty="0" smtClean="0"/>
              <a:t>Wersja typowa- </a:t>
            </a:r>
            <a:r>
              <a:rPr lang="pl-PL" sz="2800" dirty="0" smtClean="0"/>
              <a:t>zautomatyzowana procedura wyjaśniania rzeczywistości na podstawie znanych i często występujących w praktyce kryminalistycznej śladów.</a:t>
            </a:r>
          </a:p>
          <a:p>
            <a:pPr marL="0" indent="0" algn="just">
              <a:buNone/>
            </a:pPr>
            <a:r>
              <a:rPr lang="pl-PL" sz="2800" dirty="0" smtClean="0"/>
              <a:t>Powstaje pod wpływem osobistych doświadczeń prowadzącego postepowanie.</a:t>
            </a:r>
          </a:p>
          <a:p>
            <a:pPr marL="0" indent="0" algn="just">
              <a:buNone/>
            </a:pP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787258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dirty="0" smtClean="0"/>
              <a:t>Funkcje wersji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77375" y="1677880"/>
            <a:ext cx="9427237" cy="4669654"/>
          </a:xfrm>
        </p:spPr>
        <p:txBody>
          <a:bodyPr>
            <a:normAutofit/>
          </a:bodyPr>
          <a:lstStyle/>
          <a:p>
            <a:r>
              <a:rPr lang="pl-PL" sz="2600" b="1" dirty="0" smtClean="0"/>
              <a:t>Funkcja poznawcza</a:t>
            </a:r>
            <a:r>
              <a:rPr lang="pl-PL" sz="2600" dirty="0" smtClean="0"/>
              <a:t>- organ prowadzący postepowanie karne poznaje rzeczywistość, a właściwie jej fragment niezbędny do wydania orzeczenia odnoszącego się do przedmiotu postępowania.</a:t>
            </a:r>
          </a:p>
          <a:p>
            <a:pPr marL="0" indent="0">
              <a:buNone/>
            </a:pPr>
            <a:endParaRPr lang="pl-PL" sz="2600" dirty="0" smtClean="0"/>
          </a:p>
          <a:p>
            <a:r>
              <a:rPr lang="pl-PL" sz="2600" b="1" dirty="0" smtClean="0"/>
              <a:t>Funkcja determinująca</a:t>
            </a:r>
            <a:r>
              <a:rPr lang="pl-PL" sz="2600" dirty="0" smtClean="0"/>
              <a:t>- na podstawie informacji uzyskanych wskutek weryfikacji wersji organ prowadzący postępowanie zarządza i przeprowadza właściwe czynności zmierzające do stworzenia adekwatnej wersji ostatecznej.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75767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84048" y="126960"/>
            <a:ext cx="8911687" cy="760807"/>
          </a:xfrm>
        </p:spPr>
        <p:txBody>
          <a:bodyPr>
            <a:noAutofit/>
          </a:bodyPr>
          <a:lstStyle/>
          <a:p>
            <a:pPr algn="ctr"/>
            <a:r>
              <a:rPr lang="pl-PL" sz="4400" dirty="0" smtClean="0"/>
              <a:t>Zasady budowy wersji 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31146" y="1012054"/>
            <a:ext cx="10227075" cy="5761607"/>
          </a:xfrm>
        </p:spPr>
        <p:txBody>
          <a:bodyPr>
            <a:normAutofit fontScale="92500"/>
          </a:bodyPr>
          <a:lstStyle/>
          <a:p>
            <a:r>
              <a:rPr lang="pl-PL" sz="3200" dirty="0" smtClean="0"/>
              <a:t>Wersje należy tworzyć w możliwie najkrótszym czasie od wpłynięcia zawiadomienia o popełnieniu czynu zabronionego; </a:t>
            </a:r>
          </a:p>
          <a:p>
            <a:r>
              <a:rPr lang="pl-PL" sz="3200" dirty="0" smtClean="0"/>
              <a:t>Nie powinno się poprzestać na tworzeniu jednej wersji zdarzenia;</a:t>
            </a:r>
          </a:p>
          <a:p>
            <a:r>
              <a:rPr lang="pl-PL" sz="3200" dirty="0" smtClean="0"/>
              <a:t>Często bardziej celowe jest budowanie wersji cząstkowych, aniżeli ogólnych;</a:t>
            </a:r>
          </a:p>
          <a:p>
            <a:r>
              <a:rPr lang="pl-PL" sz="3200" dirty="0" smtClean="0"/>
              <a:t>Szczególne znaczenie wersji osobowej;</a:t>
            </a:r>
          </a:p>
          <a:p>
            <a:r>
              <a:rPr lang="pl-PL" sz="3200" dirty="0" smtClean="0"/>
              <a:t>Warunek sprawdzalności każdej wersji;</a:t>
            </a:r>
          </a:p>
          <a:p>
            <a:r>
              <a:rPr lang="pl-PL" sz="3200" dirty="0" smtClean="0"/>
              <a:t>Zhierarchizowanie wersji i rozpoczęcie sprawdzania wersji od tej najbardziej prawdopodobnej ;</a:t>
            </a:r>
          </a:p>
        </p:txBody>
      </p:sp>
    </p:spTree>
    <p:extLst>
      <p:ext uri="{BB962C8B-B14F-4D97-AF65-F5344CB8AC3E}">
        <p14:creationId xmlns:p14="http://schemas.microsoft.com/office/powerpoint/2010/main" val="510411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31147" y="79900"/>
            <a:ext cx="10342484" cy="1819922"/>
          </a:xfrm>
        </p:spPr>
        <p:txBody>
          <a:bodyPr>
            <a:noAutofit/>
          </a:bodyPr>
          <a:lstStyle/>
          <a:p>
            <a:pPr algn="ctr"/>
            <a:r>
              <a:rPr lang="pl-PL" sz="1800" b="1" dirty="0"/>
              <a:t>ZARZĄDZENIE NR 109</a:t>
            </a:r>
            <a:br>
              <a:rPr lang="pl-PL" sz="1800" b="1" dirty="0"/>
            </a:br>
            <a:r>
              <a:rPr lang="pl-PL" sz="1800" b="1" dirty="0"/>
              <a:t>KOMENDANTA GŁÓWNEGO POLICJI</a:t>
            </a:r>
            <a:br>
              <a:rPr lang="pl-PL" sz="1800" b="1" dirty="0"/>
            </a:br>
            <a:r>
              <a:rPr lang="pl-PL" sz="1800" b="1" dirty="0"/>
              <a:t>z dnia 15 lutego 2012 r.</a:t>
            </a:r>
            <a:br>
              <a:rPr lang="pl-PL" sz="1800" b="1" dirty="0"/>
            </a:br>
            <a:r>
              <a:rPr lang="pl-PL" sz="1800" b="1" dirty="0"/>
              <a:t>w sprawie niektórych form organizacji i ewidencji czynności dochodzeniowo-śledczych Policji oraz przechowywania przez Policję dowodów rzeczowych uzyskanych w postępowaniu karnym</a:t>
            </a:r>
            <a:br>
              <a:rPr lang="pl-PL" sz="1800" b="1" dirty="0"/>
            </a:br>
            <a:endParaRPr lang="pl-PL" sz="1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1750" y="1855433"/>
            <a:ext cx="10848513" cy="48915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400" dirty="0" smtClean="0"/>
              <a:t>Rozdział 2.</a:t>
            </a:r>
          </a:p>
          <a:p>
            <a:r>
              <a:rPr lang="pl-PL" sz="2400" b="1" dirty="0"/>
              <a:t>§ 5.</a:t>
            </a:r>
            <a:r>
              <a:rPr lang="pl-PL" sz="2400" dirty="0"/>
              <a:t> </a:t>
            </a:r>
          </a:p>
          <a:p>
            <a:pPr marL="0" indent="0">
              <a:buNone/>
            </a:pPr>
            <a:r>
              <a:rPr lang="pl-PL" sz="2400" dirty="0" smtClean="0"/>
              <a:t>2</a:t>
            </a:r>
            <a:r>
              <a:rPr lang="pl-PL" sz="2400" dirty="0"/>
              <a:t>. W zależności od sytuacji, </a:t>
            </a:r>
            <a:r>
              <a:rPr lang="pl-PL" sz="2400" u="sng" dirty="0"/>
              <a:t>należy wskazać wszystkie możliwe wersje zdarzenia, nawet jeżeli wzajemnie się wykluczają</a:t>
            </a:r>
            <a:r>
              <a:rPr lang="pl-PL" sz="2400" dirty="0" smtClean="0"/>
              <a:t>.</a:t>
            </a:r>
          </a:p>
          <a:p>
            <a:pPr marL="0" indent="0">
              <a:buNone/>
            </a:pPr>
            <a:r>
              <a:rPr lang="pl-PL" sz="2400" dirty="0"/>
              <a:t>4. Prowadzący śledztwo lub dochodzenie wyjaśnia – w miarę możliwości równolegle – </a:t>
            </a:r>
            <a:r>
              <a:rPr lang="pl-PL" sz="2400" u="sng" dirty="0"/>
              <a:t>wszystkie przyjęte w planie wersje i wynikające z nich kierunki działań.</a:t>
            </a:r>
            <a:r>
              <a:rPr lang="pl-PL" sz="2400" dirty="0"/>
              <a:t> Odstąpienie od wyjaśnienia przyjętej wersji może nastąpić dopiero po jej całkowitym wykluczeniu albo gdy inna wersja została zweryfikowana pozytywnie i doprowadziła do osiągnięcia celów postępowania. Równolegle z czynnościami powinny być – w miarę potrzeby – prowadzone czynności operacyjno-rozpoznawcze w odniesieniu do wszystkich przyjętych wersji zdarzenia.</a:t>
            </a:r>
          </a:p>
          <a:p>
            <a:pPr marL="0" indent="0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920165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dirty="0" smtClean="0"/>
              <a:t>Metody tworzenia wersji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28295" y="1553592"/>
            <a:ext cx="9570128" cy="4900474"/>
          </a:xfrm>
        </p:spPr>
        <p:txBody>
          <a:bodyPr>
            <a:normAutofit/>
          </a:bodyPr>
          <a:lstStyle/>
          <a:p>
            <a:r>
              <a:rPr lang="pl-PL" sz="3200" b="1" i="1" dirty="0" smtClean="0"/>
              <a:t>Metoda odpowiedzi na 7 złotych pytań</a:t>
            </a:r>
          </a:p>
          <a:p>
            <a:pPr marL="457200" indent="-457200">
              <a:buAutoNum type="arabicPeriod"/>
            </a:pPr>
            <a:r>
              <a:rPr lang="pl-PL" sz="3200" dirty="0" smtClean="0"/>
              <a:t>Co się stało?</a:t>
            </a:r>
          </a:p>
          <a:p>
            <a:pPr marL="457200" indent="-457200">
              <a:buAutoNum type="arabicPeriod"/>
            </a:pPr>
            <a:r>
              <a:rPr lang="pl-PL" sz="3200" dirty="0" smtClean="0"/>
              <a:t>Gdzie się stało?</a:t>
            </a:r>
          </a:p>
          <a:p>
            <a:pPr marL="457200" indent="-457200">
              <a:buAutoNum type="arabicPeriod"/>
            </a:pPr>
            <a:r>
              <a:rPr lang="pl-PL" sz="3200" dirty="0" smtClean="0"/>
              <a:t>Kiedy się stało?</a:t>
            </a:r>
          </a:p>
          <a:p>
            <a:pPr marL="457200" indent="-457200">
              <a:buAutoNum type="arabicPeriod"/>
            </a:pPr>
            <a:r>
              <a:rPr lang="pl-PL" sz="3200" dirty="0" smtClean="0"/>
              <a:t>W jaki sposób?</a:t>
            </a:r>
          </a:p>
          <a:p>
            <a:pPr marL="457200" indent="-457200">
              <a:buAutoNum type="arabicPeriod"/>
            </a:pPr>
            <a:r>
              <a:rPr lang="pl-PL" sz="3200" dirty="0" smtClean="0"/>
              <a:t>Za pomocą czego?</a:t>
            </a:r>
          </a:p>
          <a:p>
            <a:pPr marL="457200" indent="-457200">
              <a:buAutoNum type="arabicPeriod"/>
            </a:pPr>
            <a:r>
              <a:rPr lang="pl-PL" sz="3200" dirty="0" smtClean="0"/>
              <a:t>Dlaczego?</a:t>
            </a:r>
          </a:p>
          <a:p>
            <a:pPr marL="457200" indent="-457200">
              <a:buAutoNum type="arabicPeriod"/>
            </a:pPr>
            <a:r>
              <a:rPr lang="pl-PL" sz="3200" dirty="0" smtClean="0"/>
              <a:t>Kto? </a:t>
            </a:r>
          </a:p>
        </p:txBody>
      </p:sp>
    </p:spTree>
    <p:extLst>
      <p:ext uri="{BB962C8B-B14F-4D97-AF65-F5344CB8AC3E}">
        <p14:creationId xmlns:p14="http://schemas.microsoft.com/office/powerpoint/2010/main" val="2014548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Metody tworzenia wersji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40529" y="1571348"/>
            <a:ext cx="10440140" cy="4980372"/>
          </a:xfrm>
        </p:spPr>
        <p:txBody>
          <a:bodyPr>
            <a:normAutofit fontScale="92500" lnSpcReduction="20000"/>
          </a:bodyPr>
          <a:lstStyle/>
          <a:p>
            <a:r>
              <a:rPr lang="pl-PL" sz="2800" b="1" i="1" dirty="0" smtClean="0"/>
              <a:t>Analiza szczegółów materialnych śladów i dowodów rzeczowych</a:t>
            </a:r>
          </a:p>
          <a:p>
            <a:pPr marL="0" indent="0">
              <a:buNone/>
            </a:pPr>
            <a:r>
              <a:rPr lang="pl-PL" sz="2800" dirty="0" smtClean="0"/>
              <a:t>Na podstawie śladów pozostawionych po zdarzeniu można dokonywać wersyjnie istotnych ustaleń dotyczących:</a:t>
            </a:r>
          </a:p>
          <a:p>
            <a:pPr marL="514350" indent="-514350">
              <a:buAutoNum type="arabicParenR"/>
            </a:pPr>
            <a:r>
              <a:rPr lang="pl-PL" sz="2800" dirty="0" smtClean="0"/>
              <a:t>stwierdzenie czy w ogóle popełniono przestępstwo;</a:t>
            </a:r>
          </a:p>
          <a:p>
            <a:pPr marL="514350" indent="-514350">
              <a:buAutoNum type="arabicParenR"/>
            </a:pPr>
            <a:r>
              <a:rPr lang="pl-PL" sz="2800" dirty="0"/>
              <a:t>m</a:t>
            </a:r>
            <a:r>
              <a:rPr lang="pl-PL" sz="2800" dirty="0" smtClean="0"/>
              <a:t>otywu czynu;</a:t>
            </a:r>
          </a:p>
          <a:p>
            <a:pPr marL="514350" indent="-514350">
              <a:buAutoNum type="arabicParenR"/>
            </a:pPr>
            <a:r>
              <a:rPr lang="pl-PL" sz="2800" dirty="0"/>
              <a:t>p</a:t>
            </a:r>
            <a:r>
              <a:rPr lang="pl-PL" sz="2800" dirty="0" smtClean="0"/>
              <a:t>rzebiegu czynu;</a:t>
            </a:r>
          </a:p>
          <a:p>
            <a:pPr marL="514350" indent="-514350">
              <a:buAutoNum type="arabicParenR"/>
            </a:pPr>
            <a:r>
              <a:rPr lang="pl-PL" sz="2800" dirty="0" smtClean="0"/>
              <a:t>określenia przedmiotów poszukiwań;</a:t>
            </a:r>
          </a:p>
          <a:p>
            <a:pPr marL="514350" indent="-514350">
              <a:buAutoNum type="arabicParenR"/>
            </a:pPr>
            <a:r>
              <a:rPr lang="pl-PL" sz="2800" dirty="0" smtClean="0"/>
              <a:t>narzędzia czynu;</a:t>
            </a:r>
          </a:p>
          <a:p>
            <a:pPr marL="514350" indent="-514350">
              <a:buAutoNum type="arabicParenR"/>
            </a:pPr>
            <a:r>
              <a:rPr lang="pl-PL" sz="2800" dirty="0"/>
              <a:t>l</a:t>
            </a:r>
            <a:r>
              <a:rPr lang="pl-PL" sz="2800" dirty="0" smtClean="0"/>
              <a:t>iczby ewentualnych sprawców;</a:t>
            </a:r>
          </a:p>
          <a:p>
            <a:pPr marL="514350" indent="-514350">
              <a:buAutoNum type="arabicParenR"/>
            </a:pPr>
            <a:r>
              <a:rPr lang="pl-PL" sz="2800" dirty="0"/>
              <a:t>d</a:t>
            </a:r>
            <a:r>
              <a:rPr lang="pl-PL" sz="2800" dirty="0" smtClean="0"/>
              <a:t>anych pozwalających zidentyfikować ewentualnego sprawcę.</a:t>
            </a:r>
          </a:p>
          <a:p>
            <a:pPr marL="514350" indent="-514350">
              <a:buAutoNum type="arabicParenR"/>
            </a:pPr>
            <a:endParaRPr lang="pl-PL" sz="2800" dirty="0" smtClean="0"/>
          </a:p>
          <a:p>
            <a:pPr marL="514350" indent="-514350">
              <a:buAutoNum type="arabicParenR"/>
            </a:pPr>
            <a:endParaRPr lang="pl-PL" sz="2800" dirty="0" smtClean="0"/>
          </a:p>
          <a:p>
            <a:pPr marL="514350" indent="-514350">
              <a:buAutoNum type="arabicParenR"/>
            </a:pPr>
            <a:endParaRPr lang="pl-PL" sz="2800" b="1" i="1" dirty="0" smtClean="0"/>
          </a:p>
          <a:p>
            <a:pPr marL="0" indent="0">
              <a:buNone/>
            </a:pP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657426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9785"/>
          </a:xfrm>
        </p:spPr>
        <p:txBody>
          <a:bodyPr/>
          <a:lstStyle/>
          <a:p>
            <a:pPr algn="ctr"/>
            <a:r>
              <a:rPr lang="pl-PL" dirty="0"/>
              <a:t>Metody tworzenia wersji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59619" y="1455937"/>
            <a:ext cx="9444993" cy="5024761"/>
          </a:xfrm>
        </p:spPr>
        <p:txBody>
          <a:bodyPr>
            <a:normAutofit/>
          </a:bodyPr>
          <a:lstStyle/>
          <a:p>
            <a:r>
              <a:rPr lang="pl-PL" sz="2800" b="1" i="1" dirty="0" smtClean="0"/>
              <a:t>Analiza Motywu</a:t>
            </a:r>
          </a:p>
          <a:p>
            <a:pPr marL="0" indent="0">
              <a:buNone/>
            </a:pPr>
            <a:r>
              <a:rPr lang="pl-PL" sz="2800" dirty="0" smtClean="0"/>
              <a:t>Motywacja wyznacza podstawowe kierunki działań </a:t>
            </a:r>
            <a:r>
              <a:rPr lang="pl-PL" sz="2800" dirty="0" err="1" smtClean="0"/>
              <a:t>wykrywczych</a:t>
            </a:r>
            <a:r>
              <a:rPr lang="pl-PL" sz="2800" dirty="0" smtClean="0"/>
              <a:t>. </a:t>
            </a:r>
          </a:p>
          <a:p>
            <a:pPr marL="0" indent="0">
              <a:buNone/>
            </a:pPr>
            <a:r>
              <a:rPr lang="pl-PL" sz="2800" dirty="0" smtClean="0"/>
              <a:t>Znajomość motywu pozwala na wersyjne zawężenie grupy ewentualnych podejrzanych.</a:t>
            </a:r>
          </a:p>
          <a:p>
            <a:pPr marL="0" indent="0">
              <a:buNone/>
            </a:pPr>
            <a:r>
              <a:rPr lang="pl-PL" sz="2800" dirty="0" smtClean="0"/>
              <a:t>Pracę wersyjną należy zacząć od zapoznania się ze swoista sylwetką psychiczną sprawców.</a:t>
            </a:r>
          </a:p>
          <a:p>
            <a:pPr marL="0" indent="0">
              <a:buNone/>
            </a:pPr>
            <a:r>
              <a:rPr lang="pl-PL" sz="2800" dirty="0" smtClean="0"/>
              <a:t>Znajomość cech osobowości pozwala doprowadza do stworzenia wersji osobowej, która pozwala właściwie typować sprawcę z kręgu podejrzanych.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083157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Metody tworzenia wersji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66152" y="1171852"/>
            <a:ext cx="9240806" cy="5530788"/>
          </a:xfrm>
        </p:spPr>
        <p:txBody>
          <a:bodyPr>
            <a:noAutofit/>
          </a:bodyPr>
          <a:lstStyle/>
          <a:p>
            <a:r>
              <a:rPr lang="pl-PL" sz="2800" b="1" i="1" dirty="0" smtClean="0"/>
              <a:t>Sprawdzanie Alibi</a:t>
            </a:r>
          </a:p>
          <a:p>
            <a:pPr marL="0" indent="0">
              <a:buNone/>
            </a:pPr>
            <a:r>
              <a:rPr lang="pl-PL" sz="2800" dirty="0" smtClean="0"/>
              <a:t>Poprzez „alibi” należy rozumieć pewną obiektywną okoliczność oznaczającą nieobecność oskarżonego na miejscu przestępstwa w czasie jego dokonania lub obecność w tym czasie tej osoby w innym miejscu niż miejsce przestępstwa.</a:t>
            </a:r>
          </a:p>
          <a:p>
            <a:pPr marL="0" indent="0">
              <a:buNone/>
            </a:pPr>
            <a:r>
              <a:rPr lang="pl-PL" sz="2800" dirty="0" smtClean="0"/>
              <a:t>Udowodnienie alibi falsyfikuje wersję na podstawie zaprzeczenia przez potwierdzenie, </a:t>
            </a:r>
            <a:r>
              <a:rPr lang="pl-PL" sz="2800" u="sng" dirty="0" smtClean="0"/>
              <a:t>jednak sfalsyfikowanie</a:t>
            </a:r>
            <a:r>
              <a:rPr lang="pl-PL" sz="2800" dirty="0" smtClean="0"/>
              <a:t> alibi nie przesądza o weryfikacji wersji. W tym przypadku należy nadal poszukiwać informacji, które ostatecznie przesądzą o losie stworzonej wersji.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67599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067972"/>
          </a:xfrm>
        </p:spPr>
      </p:pic>
    </p:spTree>
    <p:extLst>
      <p:ext uri="{BB962C8B-B14F-4D97-AF65-F5344CB8AC3E}">
        <p14:creationId xmlns:p14="http://schemas.microsoft.com/office/powerpoint/2010/main" val="1854019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03798" y="624110"/>
            <a:ext cx="10547796" cy="1280890"/>
          </a:xfrm>
        </p:spPr>
        <p:txBody>
          <a:bodyPr>
            <a:noAutofit/>
          </a:bodyPr>
          <a:lstStyle/>
          <a:p>
            <a:pPr algn="ctr"/>
            <a:r>
              <a:rPr lang="pl-PL" sz="4800" dirty="0" smtClean="0"/>
              <a:t>Czym jest wersja kryminalistyczna?</a:t>
            </a:r>
            <a:endParaRPr lang="pl-PL" sz="4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3600" dirty="0" smtClean="0"/>
              <a:t>Wersja kryminalistyczna to rezultat procesów myślowych w postaci </a:t>
            </a:r>
            <a:r>
              <a:rPr lang="pl-PL" sz="3600" u="sng" dirty="0" smtClean="0"/>
              <a:t>przypuszczenia, które jest alternatywną próbą wyjaśnienia </a:t>
            </a:r>
            <a:r>
              <a:rPr lang="pl-PL" sz="3600" dirty="0" smtClean="0"/>
              <a:t>jakiegoś zdarzenia, jego przyczyny, okoliczności i przebiegu. (T. </a:t>
            </a:r>
            <a:r>
              <a:rPr lang="pl-PL" sz="3600" dirty="0" err="1" smtClean="0"/>
              <a:t>Hanausek</a:t>
            </a:r>
            <a:r>
              <a:rPr lang="pl-PL" sz="3600" dirty="0" smtClean="0"/>
              <a:t>)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231209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Czym jest wersja kryminalistyczna?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06073" y="1506828"/>
            <a:ext cx="9994006" cy="495836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3200" dirty="0" smtClean="0"/>
              <a:t>Wersja kryminalistyczna to wyobrażenie prowadzącego postępowanie w jaki sposób doszło do popełnienia przestępstwa i jaki był przebieg czynu przestępnego.</a:t>
            </a:r>
          </a:p>
          <a:p>
            <a:pPr marL="0" indent="0" algn="just">
              <a:buNone/>
            </a:pPr>
            <a:r>
              <a:rPr lang="pl-PL" sz="3200" dirty="0" smtClean="0"/>
              <a:t>Wersja musi mieć swoje uzasadnienie w tych materiałach sprawy, które znajdują się w dyspozycji prowadzącego postępowanie.(Z. Kegel)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426354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dirty="0" smtClean="0"/>
              <a:t>Hipotetyczny charakter wersji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l-PL" sz="3200" dirty="0"/>
          </a:p>
          <a:p>
            <a:pPr marL="0" indent="0" algn="just">
              <a:buNone/>
            </a:pPr>
            <a:r>
              <a:rPr lang="pl-PL" sz="3200" dirty="0" smtClean="0"/>
              <a:t>W celu wyjaśnienia zdarzenia tworzymy jakieś </a:t>
            </a:r>
            <a:r>
              <a:rPr lang="pl-PL" sz="3200" b="1" dirty="0" smtClean="0"/>
              <a:t>hipotezy. </a:t>
            </a:r>
            <a:endParaRPr lang="pl-PL" sz="3200" b="1" dirty="0"/>
          </a:p>
        </p:txBody>
      </p:sp>
    </p:spTree>
    <p:extLst>
      <p:ext uri="{BB962C8B-B14F-4D97-AF65-F5344CB8AC3E}">
        <p14:creationId xmlns:p14="http://schemas.microsoft.com/office/powerpoint/2010/main" val="270395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5619" y="273093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pl-PL" sz="4400" dirty="0" smtClean="0"/>
              <a:t>Klasyfikacja wersji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661376"/>
            <a:ext cx="8915400" cy="42498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200" dirty="0" smtClean="0"/>
              <a:t>wersje kryminalistyczne</a:t>
            </a:r>
          </a:p>
          <a:p>
            <a:pPr marL="0" indent="0" algn="ctr">
              <a:buNone/>
            </a:pPr>
            <a:r>
              <a:rPr lang="pl-PL" sz="3200" dirty="0" smtClean="0"/>
              <a:t>(kryterium fazy procesu karnego)</a:t>
            </a:r>
            <a:endParaRPr lang="pl-PL" sz="3200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485619" y="3193960"/>
            <a:ext cx="1790165" cy="15068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7031865" y="3193960"/>
            <a:ext cx="0" cy="21121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9311425" y="3198163"/>
            <a:ext cx="1700011" cy="16484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ole tekstowe 12"/>
          <p:cNvSpPr txBox="1"/>
          <p:nvPr/>
        </p:nvSpPr>
        <p:spPr>
          <a:xfrm>
            <a:off x="1092600" y="4846659"/>
            <a:ext cx="2356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operacyjne</a:t>
            </a:r>
            <a:endParaRPr lang="pl-PL" sz="2400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5898524" y="5520881"/>
            <a:ext cx="2627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/>
              <a:t>śledcze</a:t>
            </a:r>
            <a:endParaRPr lang="pl-PL" sz="2400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9646277" y="4846659"/>
            <a:ext cx="2176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jurysdykcyjne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2282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58074" y="271981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pl-PL" sz="4400" dirty="0"/>
              <a:t>Klasyfikacja wersji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1972" y="1403797"/>
            <a:ext cx="11758411" cy="5074276"/>
          </a:xfrm>
        </p:spPr>
        <p:txBody>
          <a:bodyPr/>
          <a:lstStyle/>
          <a:p>
            <a:pPr marL="0" indent="0" algn="ctr">
              <a:buNone/>
            </a:pPr>
            <a:r>
              <a:rPr lang="pl-PL" sz="2400" dirty="0"/>
              <a:t>wersje kryminalistyczne</a:t>
            </a:r>
          </a:p>
          <a:p>
            <a:pPr marL="0" indent="0" algn="ctr">
              <a:buNone/>
            </a:pPr>
            <a:r>
              <a:rPr lang="pl-PL" sz="2400" dirty="0" smtClean="0"/>
              <a:t>ze względu na </a:t>
            </a:r>
            <a:r>
              <a:rPr lang="pl-PL" sz="2400" b="1" u="sng" dirty="0" smtClean="0"/>
              <a:t>stosunek wersji do faktu głównego </a:t>
            </a:r>
            <a:r>
              <a:rPr lang="pl-PL" sz="2400" dirty="0" smtClean="0"/>
              <a:t>oraz </a:t>
            </a:r>
            <a:r>
              <a:rPr lang="pl-PL" sz="2400" b="1" u="sng" dirty="0" smtClean="0"/>
              <a:t>zakres przedmiotowy</a:t>
            </a:r>
            <a:endParaRPr lang="pl-PL" sz="2400" b="1" u="sng" dirty="0"/>
          </a:p>
          <a:p>
            <a:pPr marL="0" indent="0">
              <a:buNone/>
            </a:pPr>
            <a:endParaRPr lang="pl-PL" dirty="0"/>
          </a:p>
        </p:txBody>
      </p:sp>
      <p:cxnSp>
        <p:nvCxnSpPr>
          <p:cNvPr id="9" name="Łącznik prosty ze strzałką 8"/>
          <p:cNvCxnSpPr/>
          <p:nvPr/>
        </p:nvCxnSpPr>
        <p:spPr>
          <a:xfrm flipH="1">
            <a:off x="2592925" y="2318197"/>
            <a:ext cx="1090433" cy="10560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997003" y="2331076"/>
            <a:ext cx="927279" cy="11075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ole tekstowe 11"/>
          <p:cNvSpPr txBox="1"/>
          <p:nvPr/>
        </p:nvSpPr>
        <p:spPr>
          <a:xfrm>
            <a:off x="1262130" y="3438659"/>
            <a:ext cx="2421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cząstkowe</a:t>
            </a:r>
            <a:endParaRPr lang="pl-PL" sz="2400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5338292" y="3438659"/>
            <a:ext cx="1725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ogólne</a:t>
            </a:r>
            <a:endParaRPr lang="pl-PL" sz="2400" dirty="0"/>
          </a:p>
        </p:txBody>
      </p:sp>
      <p:cxnSp>
        <p:nvCxnSpPr>
          <p:cNvPr id="15" name="Łącznik prosty ze strzałką 14"/>
          <p:cNvCxnSpPr/>
          <p:nvPr/>
        </p:nvCxnSpPr>
        <p:spPr>
          <a:xfrm flipH="1">
            <a:off x="8461420" y="2421228"/>
            <a:ext cx="953037" cy="18674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ze strzałką 16"/>
          <p:cNvCxnSpPr/>
          <p:nvPr/>
        </p:nvCxnSpPr>
        <p:spPr>
          <a:xfrm>
            <a:off x="10831132" y="2331076"/>
            <a:ext cx="77274" cy="22666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ole tekstowe 18"/>
          <p:cNvSpPr txBox="1"/>
          <p:nvPr/>
        </p:nvSpPr>
        <p:spPr>
          <a:xfrm>
            <a:off x="10367493" y="4874757"/>
            <a:ext cx="1416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szerokie</a:t>
            </a:r>
            <a:endParaRPr lang="pl-PL" sz="2400" dirty="0"/>
          </a:p>
        </p:txBody>
      </p:sp>
      <p:sp>
        <p:nvSpPr>
          <p:cNvPr id="21" name="pole tekstowe 20"/>
          <p:cNvSpPr txBox="1"/>
          <p:nvPr/>
        </p:nvSpPr>
        <p:spPr>
          <a:xfrm>
            <a:off x="7315200" y="4597758"/>
            <a:ext cx="2099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/>
              <a:t>wąskie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729465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dirty="0" smtClean="0"/>
              <a:t>Klasyfikacja wersji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19417" y="1597981"/>
            <a:ext cx="9285195" cy="4518734"/>
          </a:xfrm>
        </p:spPr>
        <p:txBody>
          <a:bodyPr/>
          <a:lstStyle/>
          <a:p>
            <a:pPr marL="0" indent="0" algn="ctr">
              <a:buNone/>
            </a:pPr>
            <a:r>
              <a:rPr lang="pl-PL" sz="2800" dirty="0"/>
              <a:t>wersje kryminalistyczne</a:t>
            </a:r>
          </a:p>
          <a:p>
            <a:pPr marL="0" indent="0">
              <a:buNone/>
            </a:pPr>
            <a:endParaRPr lang="pl-PL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3426781" y="2139518"/>
            <a:ext cx="1535836" cy="1411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8726750" y="2139518"/>
            <a:ext cx="1420427" cy="13494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/>
          <p:cNvSpPr txBox="1"/>
          <p:nvPr/>
        </p:nvSpPr>
        <p:spPr>
          <a:xfrm>
            <a:off x="1593541" y="3806756"/>
            <a:ext cx="2814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/>
              <a:t>pozytywne</a:t>
            </a:r>
            <a:endParaRPr lang="pl-PL" sz="2800" dirty="0"/>
          </a:p>
        </p:txBody>
      </p:sp>
      <p:sp>
        <p:nvSpPr>
          <p:cNvPr id="9" name="pole tekstowe 8"/>
          <p:cNvSpPr txBox="1"/>
          <p:nvPr/>
        </p:nvSpPr>
        <p:spPr>
          <a:xfrm>
            <a:off x="9188389" y="3806756"/>
            <a:ext cx="2441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/>
              <a:t>negatywne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308818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Klasyfikacja wersji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615736"/>
            <a:ext cx="8915400" cy="4295486"/>
          </a:xfrm>
        </p:spPr>
        <p:txBody>
          <a:bodyPr/>
          <a:lstStyle/>
          <a:p>
            <a:pPr marL="0" indent="0" algn="ctr">
              <a:buNone/>
            </a:pPr>
            <a:r>
              <a:rPr lang="pl-PL" sz="2800" dirty="0"/>
              <a:t>wersje kryminalistyczne</a:t>
            </a:r>
          </a:p>
          <a:p>
            <a:endParaRPr lang="pl-PL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3852909" y="2201662"/>
            <a:ext cx="1393794" cy="11807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8655728" y="2201662"/>
            <a:ext cx="1393794" cy="11807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/>
          <p:cNvSpPr txBox="1"/>
          <p:nvPr/>
        </p:nvSpPr>
        <p:spPr>
          <a:xfrm>
            <a:off x="2441359" y="3684233"/>
            <a:ext cx="19264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/>
              <a:t>wstępna</a:t>
            </a:r>
            <a:endParaRPr lang="pl-PL" sz="2800" dirty="0"/>
          </a:p>
        </p:txBody>
      </p:sp>
      <p:sp>
        <p:nvSpPr>
          <p:cNvPr id="9" name="pole tekstowe 8"/>
          <p:cNvSpPr txBox="1"/>
          <p:nvPr/>
        </p:nvSpPr>
        <p:spPr>
          <a:xfrm>
            <a:off x="8842157" y="3684233"/>
            <a:ext cx="29385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smtClean="0"/>
              <a:t>finalna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805962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Klasyfikacja wersji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438183"/>
            <a:ext cx="8915400" cy="40469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200" dirty="0" smtClean="0"/>
              <a:t>wersje stron</a:t>
            </a:r>
          </a:p>
          <a:p>
            <a:pPr marL="0" indent="0" algn="ctr">
              <a:buNone/>
            </a:pPr>
            <a:r>
              <a:rPr lang="pl-PL" sz="2400" dirty="0" smtClean="0"/>
              <a:t>(według kryterium podmiotu tworzącego wersję)</a:t>
            </a:r>
            <a:endParaRPr lang="pl-PL" sz="2400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3524435" y="2698812"/>
            <a:ext cx="1012054" cy="127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8877670" y="2698812"/>
            <a:ext cx="985421" cy="127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/>
          <p:cNvSpPr txBox="1"/>
          <p:nvPr/>
        </p:nvSpPr>
        <p:spPr>
          <a:xfrm>
            <a:off x="1695635" y="3977196"/>
            <a:ext cx="3036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/>
              <a:t>podejrzanego</a:t>
            </a:r>
            <a:endParaRPr lang="pl-PL" sz="2800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8265111" y="3870664"/>
            <a:ext cx="3737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/>
              <a:t>pokrzywdzonego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074184540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Smug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1805</TotalTime>
  <Words>602</Words>
  <Application>Microsoft Office PowerPoint</Application>
  <PresentationFormat>Panoramiczny</PresentationFormat>
  <Paragraphs>85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3" baseType="lpstr">
      <vt:lpstr>Arial</vt:lpstr>
      <vt:lpstr>Calibri</vt:lpstr>
      <vt:lpstr>Century Gothic</vt:lpstr>
      <vt:lpstr>Wingdings 3</vt:lpstr>
      <vt:lpstr>Smuga</vt:lpstr>
      <vt:lpstr>Wersje kryminalistyczne</vt:lpstr>
      <vt:lpstr>Czym jest wersja kryminalistyczna?</vt:lpstr>
      <vt:lpstr>Czym jest wersja kryminalistyczna?</vt:lpstr>
      <vt:lpstr>Hipotetyczny charakter wersji</vt:lpstr>
      <vt:lpstr>Klasyfikacja wersji</vt:lpstr>
      <vt:lpstr>Klasyfikacja wersji</vt:lpstr>
      <vt:lpstr>Klasyfikacja wersji</vt:lpstr>
      <vt:lpstr>Klasyfikacja wersji</vt:lpstr>
      <vt:lpstr>Klasyfikacja wersji</vt:lpstr>
      <vt:lpstr>Wersje typowe</vt:lpstr>
      <vt:lpstr>Funkcje wersji</vt:lpstr>
      <vt:lpstr>Zasady budowy wersji </vt:lpstr>
      <vt:lpstr>ZARZĄDZENIE NR 109 KOMENDANTA GŁÓWNEGO POLICJI z dnia 15 lutego 2012 r. w sprawie niektórych form organizacji i ewidencji czynności dochodzeniowo-śledczych Policji oraz przechowywania przez Policję dowodów rzeczowych uzyskanych w postępowaniu karnym </vt:lpstr>
      <vt:lpstr>Metody tworzenia wersji</vt:lpstr>
      <vt:lpstr>Metody tworzenia wersji</vt:lpstr>
      <vt:lpstr>Metody tworzenia wersji</vt:lpstr>
      <vt:lpstr>Metody tworzenia wersji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Wersje kryminalistyczne</dc:title>
  <dc:creator>Patrycja</dc:creator>
  <cp:lastModifiedBy>Patrycja</cp:lastModifiedBy>
  <cp:revision>22</cp:revision>
  <cp:lastPrinted>2018-03-27T14:39:45Z</cp:lastPrinted>
  <dcterms:created xsi:type="dcterms:W3CDTF">2018-03-18T20:20:09Z</dcterms:created>
  <dcterms:modified xsi:type="dcterms:W3CDTF">2020-04-21T12:36:04Z</dcterms:modified>
</cp:coreProperties>
</file>