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8" r:id="rId4"/>
    <p:sldId id="271" r:id="rId5"/>
    <p:sldId id="261" r:id="rId6"/>
    <p:sldId id="262" r:id="rId7"/>
    <p:sldId id="289" r:id="rId8"/>
    <p:sldId id="263" r:id="rId9"/>
    <p:sldId id="267" r:id="rId10"/>
    <p:sldId id="268" r:id="rId11"/>
    <p:sldId id="269" r:id="rId12"/>
    <p:sldId id="266" r:id="rId13"/>
    <p:sldId id="282" r:id="rId14"/>
    <p:sldId id="257" r:id="rId15"/>
    <p:sldId id="258" r:id="rId16"/>
    <p:sldId id="259" r:id="rId17"/>
    <p:sldId id="270" r:id="rId18"/>
    <p:sldId id="285" r:id="rId19"/>
    <p:sldId id="260" r:id="rId20"/>
    <p:sldId id="264" r:id="rId21"/>
    <p:sldId id="265" r:id="rId22"/>
    <p:sldId id="272" r:id="rId23"/>
    <p:sldId id="273" r:id="rId24"/>
    <p:sldId id="283" r:id="rId25"/>
    <p:sldId id="274" r:id="rId26"/>
    <p:sldId id="284" r:id="rId27"/>
    <p:sldId id="280" r:id="rId28"/>
    <p:sldId id="281" r:id="rId29"/>
    <p:sldId id="275" r:id="rId30"/>
    <p:sldId id="276" r:id="rId31"/>
    <p:sldId id="27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snapToGrid="0">
      <p:cViewPr varScale="1">
        <p:scale>
          <a:sx n="80" d="100"/>
          <a:sy n="80" d="100"/>
        </p:scale>
        <p:origin x="-90" y="-5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1121966-C239-4042-BCB3-BE8180ED52E0}" type="datetimeFigureOut">
              <a:rPr lang="pl-PL" smtClean="0"/>
              <a:t>2021-10-17</a:t>
            </a:fld>
            <a:endParaRPr lang="pl-P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pl-P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9C0DC34-39AA-47D7-A398-D1B0DE919D1C}" type="slidenum">
              <a:rPr lang="pl-PL" smtClean="0"/>
              <a:t>‹#›</a:t>
            </a:fld>
            <a:endParaRPr lang="pl-PL"/>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543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1121966-C239-4042-BCB3-BE8180ED52E0}" type="datetimeFigureOut">
              <a:rPr lang="pl-PL" smtClean="0"/>
              <a:t>2021-10-17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2496694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1121966-C239-4042-BCB3-BE8180ED52E0}" type="datetimeFigureOut">
              <a:rPr lang="pl-PL" smtClean="0"/>
              <a:t>2021-10-17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92870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1121966-C239-4042-BCB3-BE8180ED52E0}" type="datetimeFigureOut">
              <a:rPr lang="pl-PL" smtClean="0"/>
              <a:t>2021-10-17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314431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pl-PL"/>
              <a:t>Kliknij, aby edytować styl</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1121966-C239-4042-BCB3-BE8180ED52E0}" type="datetimeFigureOut">
              <a:rPr lang="pl-PL" smtClean="0"/>
              <a:t>2021-10-17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9C0DC34-39AA-47D7-A398-D1B0DE919D1C}" type="slidenum">
              <a:rPr lang="pl-PL" smtClean="0"/>
              <a:t>‹#›</a:t>
            </a:fld>
            <a:endParaRPr lang="pl-P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464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1121966-C239-4042-BCB3-BE8180ED52E0}" type="datetimeFigureOut">
              <a:rPr lang="pl-PL" smtClean="0"/>
              <a:t>2021-10-17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1113937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1121966-C239-4042-BCB3-BE8180ED52E0}" type="datetimeFigureOut">
              <a:rPr lang="pl-PL" smtClean="0"/>
              <a:t>2021-10-17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2752621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1121966-C239-4042-BCB3-BE8180ED52E0}" type="datetimeFigureOut">
              <a:rPr lang="pl-PL" smtClean="0"/>
              <a:t>2021-10-17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3648758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21966-C239-4042-BCB3-BE8180ED52E0}" type="datetimeFigureOut">
              <a:rPr lang="pl-PL" smtClean="0"/>
              <a:t>2021-10-17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4153481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pl-PL"/>
              <a:t>Kliknij, aby edytować styl</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1121966-C239-4042-BCB3-BE8180ED52E0}" type="datetimeFigureOut">
              <a:rPr lang="pl-PL" smtClean="0"/>
              <a:t>2021-10-17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70761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pl-PL"/>
              <a:t>Kliknij, aby edytować styl</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1121966-C239-4042-BCB3-BE8180ED52E0}" type="datetimeFigureOut">
              <a:rPr lang="pl-PL" smtClean="0"/>
              <a:t>2021-10-17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9C0DC34-39AA-47D7-A398-D1B0DE919D1C}" type="slidenum">
              <a:rPr lang="pl-PL" smtClean="0"/>
              <a:t>‹#›</a:t>
            </a:fld>
            <a:endParaRPr lang="pl-PL"/>
          </a:p>
        </p:txBody>
      </p:sp>
    </p:spTree>
    <p:extLst>
      <p:ext uri="{BB962C8B-B14F-4D97-AF65-F5344CB8AC3E}">
        <p14:creationId xmlns:p14="http://schemas.microsoft.com/office/powerpoint/2010/main" val="94712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1121966-C239-4042-BCB3-BE8180ED52E0}" type="datetimeFigureOut">
              <a:rPr lang="pl-PL" smtClean="0"/>
              <a:t>2021-10-17</a:t>
            </a:fld>
            <a:endParaRPr lang="pl-PL"/>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pl-PL"/>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9C0DC34-39AA-47D7-A398-D1B0DE919D1C}" type="slidenum">
              <a:rPr lang="pl-PL" smtClean="0"/>
              <a:t>‹#›</a:t>
            </a:fld>
            <a:endParaRPr lang="pl-PL"/>
          </a:p>
        </p:txBody>
      </p:sp>
    </p:spTree>
    <p:extLst>
      <p:ext uri="{BB962C8B-B14F-4D97-AF65-F5344CB8AC3E}">
        <p14:creationId xmlns:p14="http://schemas.microsoft.com/office/powerpoint/2010/main" val="25591475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0E458B1-20DA-4600-B5CF-148F4D115A5D}"/>
              </a:ext>
            </a:extLst>
          </p:cNvPr>
          <p:cNvSpPr>
            <a:spLocks noGrp="1"/>
          </p:cNvSpPr>
          <p:nvPr>
            <p:ph type="ctrTitle"/>
          </p:nvPr>
        </p:nvSpPr>
        <p:spPr/>
        <p:txBody>
          <a:bodyPr/>
          <a:lstStyle/>
          <a:p>
            <a:r>
              <a:rPr lang="pl-PL" dirty="0"/>
              <a:t>Prawo ochrony środowiska </a:t>
            </a:r>
          </a:p>
        </p:txBody>
      </p:sp>
      <p:sp>
        <p:nvSpPr>
          <p:cNvPr id="3" name="Podtytuł 2">
            <a:extLst>
              <a:ext uri="{FF2B5EF4-FFF2-40B4-BE49-F238E27FC236}">
                <a16:creationId xmlns:a16="http://schemas.microsoft.com/office/drawing/2014/main" xmlns="" id="{B33FF608-6A6D-4F8C-9366-5D3EAA70225B}"/>
              </a:ext>
            </a:extLst>
          </p:cNvPr>
          <p:cNvSpPr>
            <a:spLocks noGrp="1"/>
          </p:cNvSpPr>
          <p:nvPr>
            <p:ph type="subTitle" idx="1"/>
          </p:nvPr>
        </p:nvSpPr>
        <p:spPr/>
        <p:txBody>
          <a:bodyPr/>
          <a:lstStyle/>
          <a:p>
            <a:r>
              <a:rPr lang="pl-PL" dirty="0"/>
              <a:t>Zagadnienia wprowadzające</a:t>
            </a:r>
          </a:p>
        </p:txBody>
      </p:sp>
    </p:spTree>
    <p:extLst>
      <p:ext uri="{BB962C8B-B14F-4D97-AF65-F5344CB8AC3E}">
        <p14:creationId xmlns:p14="http://schemas.microsoft.com/office/powerpoint/2010/main" val="4181302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2211693-EF5C-4619-9B17-0E7C58D71C25}"/>
              </a:ext>
            </a:extLst>
          </p:cNvPr>
          <p:cNvSpPr>
            <a:spLocks noGrp="1"/>
          </p:cNvSpPr>
          <p:nvPr>
            <p:ph type="title"/>
          </p:nvPr>
        </p:nvSpPr>
        <p:spPr/>
        <p:txBody>
          <a:bodyPr/>
          <a:lstStyle/>
          <a:p>
            <a:r>
              <a:rPr lang="pl-PL" dirty="0"/>
              <a:t>Budowa ustawy</a:t>
            </a:r>
          </a:p>
        </p:txBody>
      </p:sp>
      <p:sp>
        <p:nvSpPr>
          <p:cNvPr id="3" name="Symbol zastępczy zawartości 2">
            <a:extLst>
              <a:ext uri="{FF2B5EF4-FFF2-40B4-BE49-F238E27FC236}">
                <a16:creationId xmlns:a16="http://schemas.microsoft.com/office/drawing/2014/main" xmlns="" id="{DC7FF3FC-EC7A-4304-B09D-53DCF64728AB}"/>
              </a:ext>
            </a:extLst>
          </p:cNvPr>
          <p:cNvSpPr>
            <a:spLocks noGrp="1"/>
          </p:cNvSpPr>
          <p:nvPr>
            <p:ph idx="1"/>
          </p:nvPr>
        </p:nvSpPr>
        <p:spPr/>
        <p:txBody>
          <a:bodyPr>
            <a:normAutofit fontScale="92500" lnSpcReduction="20000"/>
          </a:bodyPr>
          <a:lstStyle/>
          <a:p>
            <a:pPr marL="45720" indent="0">
              <a:buNone/>
            </a:pPr>
            <a:r>
              <a:rPr lang="pl-PL" dirty="0"/>
              <a:t>1) </a:t>
            </a:r>
            <a:r>
              <a:rPr lang="pl-PL" b="1" dirty="0"/>
              <a:t>Przepisy ogólne </a:t>
            </a:r>
            <a:r>
              <a:rPr lang="pl-PL" dirty="0"/>
              <a:t>–zawiera definicje i zasady ogólne oraz przepisy dotyczące polityki ekologicznej, programów ochrony środowiska, informacji o środowisku, ochrony środowiska w zagospodarowaniu przestrzennym i przy realizacji inwestycji, edukacji ekologicznej, badań z zakresu ochrony środowiska oraz reklamy;</a:t>
            </a:r>
          </a:p>
          <a:p>
            <a:pPr marL="45720" indent="0">
              <a:buNone/>
            </a:pPr>
            <a:r>
              <a:rPr lang="pl-PL" dirty="0"/>
              <a:t>2) </a:t>
            </a:r>
            <a:r>
              <a:rPr lang="pl-PL" b="1" dirty="0"/>
              <a:t>Ochrona zasobów środowiska </a:t>
            </a:r>
            <a:r>
              <a:rPr lang="pl-PL" dirty="0"/>
              <a:t>–określa zasady i w stosunku do niektórych elementów środowiska środki ochrony powietrza, wód, powierzchni ziemi, przed hałasem, przed polami elektromagnetycznymi, kopalin, zwierząt i roślin oraz ograniczenia sposobu korzystania z nieruchomości w związku z ochroną środowiska;</a:t>
            </a:r>
          </a:p>
          <a:p>
            <a:pPr marL="45720" indent="0">
              <a:buNone/>
            </a:pPr>
            <a:r>
              <a:rPr lang="pl-PL" dirty="0"/>
              <a:t>3) </a:t>
            </a:r>
            <a:r>
              <a:rPr lang="pl-PL" b="1" dirty="0"/>
              <a:t>Przeciwdziałanie zanieczyszczeniom </a:t>
            </a:r>
            <a:r>
              <a:rPr lang="pl-PL" dirty="0"/>
              <a:t>–zawiera przepisy dotyczące instalacji, urządzeń, substancji, produktów, dróg, linii kolejowych, linii tramwajowych, lotnisk, portów, pozwoleń na wprowadzanie do środowiska substancji lub energii, Krajowego Rejestru Uwalniania i Transferu Zanieczyszczeń oraz przeglądów ekologicznych;</a:t>
            </a:r>
          </a:p>
          <a:p>
            <a:pPr marL="45720" indent="0">
              <a:buNone/>
            </a:pPr>
            <a:r>
              <a:rPr lang="pl-PL" dirty="0"/>
              <a:t>4) </a:t>
            </a:r>
            <a:r>
              <a:rPr lang="pl-PL" b="1" dirty="0"/>
              <a:t>Poważne awarie </a:t>
            </a:r>
            <a:r>
              <a:rPr lang="pl-PL" dirty="0"/>
              <a:t>–określający instrumenty prawne służące przeciwdziałaniu poważnym awariom przemysłowym;</a:t>
            </a:r>
          </a:p>
        </p:txBody>
      </p:sp>
    </p:spTree>
    <p:extLst>
      <p:ext uri="{BB962C8B-B14F-4D97-AF65-F5344CB8AC3E}">
        <p14:creationId xmlns:p14="http://schemas.microsoft.com/office/powerpoint/2010/main" val="3465225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50B93AE-5687-4B02-88B3-7C18426988D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21AB63E-051A-4E45-935A-B669537A6DAC}"/>
              </a:ext>
            </a:extLst>
          </p:cNvPr>
          <p:cNvSpPr>
            <a:spLocks noGrp="1"/>
          </p:cNvSpPr>
          <p:nvPr>
            <p:ph idx="1"/>
          </p:nvPr>
        </p:nvSpPr>
        <p:spPr/>
        <p:txBody>
          <a:bodyPr/>
          <a:lstStyle/>
          <a:p>
            <a:pPr marL="45720" indent="0">
              <a:buNone/>
            </a:pPr>
            <a:r>
              <a:rPr lang="pl-PL" dirty="0"/>
              <a:t>5) </a:t>
            </a:r>
            <a:r>
              <a:rPr lang="pl-PL" b="1" dirty="0"/>
              <a:t>Środki finansowo-prawne </a:t>
            </a:r>
            <a:r>
              <a:rPr lang="pl-PL" dirty="0"/>
              <a:t>–obejmujący opłaty za korzystanie ze środowiska, administracyjne kary pieniężne oraz problematykę odraczania, zmniejszania i  umarzania podwyższonej opłaty za korzystanie ze środowiska oraz administracyjnych kar pieniężnych;</a:t>
            </a:r>
          </a:p>
          <a:p>
            <a:pPr marL="45720" indent="0">
              <a:buNone/>
            </a:pPr>
            <a:r>
              <a:rPr lang="pl-PL" dirty="0"/>
              <a:t>6) </a:t>
            </a:r>
            <a:r>
              <a:rPr lang="pl-PL" b="1" dirty="0"/>
              <a:t>Odpowiedzialność w ochronie środowiska </a:t>
            </a:r>
            <a:r>
              <a:rPr lang="pl-PL" dirty="0"/>
              <a:t>–dotyczący odpowiedzialności cywilnej, karnej oraz administracyjnej;</a:t>
            </a:r>
          </a:p>
          <a:p>
            <a:pPr marL="45720" indent="0">
              <a:buNone/>
            </a:pPr>
            <a:r>
              <a:rPr lang="pl-PL" dirty="0"/>
              <a:t>7) </a:t>
            </a:r>
            <a:r>
              <a:rPr lang="pl-PL" b="1" dirty="0"/>
              <a:t>Organy administracji oraz instytucje ochrony środowiska </a:t>
            </a:r>
            <a:r>
              <a:rPr lang="pl-PL" dirty="0"/>
              <a:t>–określający organy administracji do spraw ochrony środowiska oraz instytucje ochrony środowiska, w tym Państwową Radę Ochrony Środowiska oraz fundusze ochrony środowiska i gospodarki wodnej;</a:t>
            </a:r>
          </a:p>
          <a:p>
            <a:pPr marL="45720" indent="0">
              <a:buNone/>
            </a:pPr>
            <a:r>
              <a:rPr lang="pl-PL" dirty="0"/>
              <a:t>8) </a:t>
            </a:r>
            <a:r>
              <a:rPr lang="pl-PL" b="1" dirty="0"/>
              <a:t>Przepis końcowy </a:t>
            </a:r>
            <a:endParaRPr lang="pl-PL" dirty="0"/>
          </a:p>
        </p:txBody>
      </p:sp>
    </p:spTree>
    <p:extLst>
      <p:ext uri="{BB962C8B-B14F-4D97-AF65-F5344CB8AC3E}">
        <p14:creationId xmlns:p14="http://schemas.microsoft.com/office/powerpoint/2010/main" val="290466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A3B9244-9121-4CE4-8EBC-95FA5A49D49E}"/>
              </a:ext>
            </a:extLst>
          </p:cNvPr>
          <p:cNvSpPr>
            <a:spLocks noGrp="1"/>
          </p:cNvSpPr>
          <p:nvPr>
            <p:ph type="title"/>
          </p:nvPr>
        </p:nvSpPr>
        <p:spPr/>
        <p:txBody>
          <a:bodyPr/>
          <a:lstStyle/>
          <a:p>
            <a:r>
              <a:rPr lang="pl-PL" dirty="0"/>
              <a:t>SOZOLOGIA</a:t>
            </a:r>
          </a:p>
        </p:txBody>
      </p:sp>
      <p:sp>
        <p:nvSpPr>
          <p:cNvPr id="3" name="Symbol zastępczy zawartości 2">
            <a:extLst>
              <a:ext uri="{FF2B5EF4-FFF2-40B4-BE49-F238E27FC236}">
                <a16:creationId xmlns:a16="http://schemas.microsoft.com/office/drawing/2014/main" xmlns="" id="{083465DB-BF78-4903-9FB2-8ED575F595C5}"/>
              </a:ext>
            </a:extLst>
          </p:cNvPr>
          <p:cNvSpPr>
            <a:spLocks noGrp="1"/>
          </p:cNvSpPr>
          <p:nvPr>
            <p:ph idx="1"/>
          </p:nvPr>
        </p:nvSpPr>
        <p:spPr/>
        <p:txBody>
          <a:bodyPr>
            <a:normAutofit fontScale="92500" lnSpcReduction="20000"/>
          </a:bodyPr>
          <a:lstStyle/>
          <a:p>
            <a:r>
              <a:rPr lang="pl-PL" dirty="0"/>
              <a:t>Sozologia- jest to nauka, zajmująca się w sposób kompleksowy i systemowy ochroną środowiska, badaniem przyczyn i następstw degradacji przyrody oraz poszukiwaniu sposobów minimalizacji lub całkowitego wykluczenia negatywnych skutków działalności człowieka, oddziałującego na środowisko naturalne. </a:t>
            </a:r>
          </a:p>
          <a:p>
            <a:r>
              <a:rPr lang="pl-PL" dirty="0"/>
              <a:t>Często niesłusznie mylona z terminem ekologia.</a:t>
            </a:r>
          </a:p>
          <a:p>
            <a:r>
              <a:rPr lang="pl-PL" dirty="0"/>
              <a:t>Sozologia bada związki chorób cywilizacyjnych i zanieczyszczenia środowiska naturalnego, zajmuje się zagadnieniami dotyczącymi deficytu zasobów wodnych, zanieczyszczenia powietrza, gleb, wody. </a:t>
            </a:r>
          </a:p>
          <a:p>
            <a:r>
              <a:rPr lang="pl-PL" dirty="0"/>
              <a:t>Skupia się nie tylko na poszukiwaniu rozwiązań teoretycznych, ale stawia sobie za główny cel wprowadzanie praktycznych metod i zastosowań mających wpływać na minimalizację negatywnego wpływu działalności człowieka na przyrodę. </a:t>
            </a:r>
          </a:p>
          <a:p>
            <a:r>
              <a:rPr lang="pl-PL" dirty="0"/>
              <a:t>Sozologia będąc nauką, której głównym celem jest zapobieganie skutkom niszczącej działalności gospodarczej i społecznej człowieka ściśle wiąże się z </a:t>
            </a:r>
            <a:r>
              <a:rPr lang="pl-PL" b="1" dirty="0"/>
              <a:t>ideą zrównoważonego rozwoju</a:t>
            </a:r>
            <a:r>
              <a:rPr lang="pl-PL" dirty="0"/>
              <a:t>. </a:t>
            </a:r>
          </a:p>
        </p:txBody>
      </p:sp>
    </p:spTree>
    <p:extLst>
      <p:ext uri="{BB962C8B-B14F-4D97-AF65-F5344CB8AC3E}">
        <p14:creationId xmlns:p14="http://schemas.microsoft.com/office/powerpoint/2010/main" val="2982846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D6300D7-465E-41F9-8736-599299390F87}"/>
              </a:ext>
            </a:extLst>
          </p:cNvPr>
          <p:cNvSpPr>
            <a:spLocks noGrp="1"/>
          </p:cNvSpPr>
          <p:nvPr>
            <p:ph type="title"/>
          </p:nvPr>
        </p:nvSpPr>
        <p:spPr/>
        <p:txBody>
          <a:bodyPr/>
          <a:lstStyle/>
          <a:p>
            <a:r>
              <a:rPr lang="pl-PL" dirty="0"/>
              <a:t>EKOLOGIA</a:t>
            </a:r>
          </a:p>
        </p:txBody>
      </p:sp>
      <p:sp>
        <p:nvSpPr>
          <p:cNvPr id="3" name="Symbol zastępczy zawartości 2">
            <a:extLst>
              <a:ext uri="{FF2B5EF4-FFF2-40B4-BE49-F238E27FC236}">
                <a16:creationId xmlns:a16="http://schemas.microsoft.com/office/drawing/2014/main" xmlns="" id="{1B8A08C6-F38F-418C-B9A3-85B469DF5FF6}"/>
              </a:ext>
            </a:extLst>
          </p:cNvPr>
          <p:cNvSpPr>
            <a:spLocks noGrp="1"/>
          </p:cNvSpPr>
          <p:nvPr>
            <p:ph idx="1"/>
          </p:nvPr>
        </p:nvSpPr>
        <p:spPr/>
        <p:txBody>
          <a:bodyPr>
            <a:normAutofit fontScale="92500" lnSpcReduction="20000"/>
          </a:bodyPr>
          <a:lstStyle/>
          <a:p>
            <a:r>
              <a:rPr lang="pl-PL" dirty="0"/>
              <a:t>Termin ekologia (</a:t>
            </a:r>
            <a:r>
              <a:rPr lang="pl-PL" dirty="0" err="1"/>
              <a:t>Ökologie</a:t>
            </a:r>
            <a:r>
              <a:rPr lang="pl-PL" dirty="0"/>
              <a:t>) po raz pierwszy został użyty przez Ernesta </a:t>
            </a:r>
            <a:r>
              <a:rPr lang="pl-PL" dirty="0" err="1"/>
              <a:t>Haeckla</a:t>
            </a:r>
            <a:r>
              <a:rPr lang="pl-PL" dirty="0"/>
              <a:t> (1834–1919)</a:t>
            </a:r>
          </a:p>
          <a:p>
            <a:r>
              <a:rPr lang="pl-PL" dirty="0"/>
              <a:t>To nauka zajmująca się badaniem zależności pomiędzy organizmami, a środowiskiem oraz wzajemnych przystosowań i współzależności pomiędzy samymi organizmami. </a:t>
            </a:r>
          </a:p>
          <a:p>
            <a:r>
              <a:rPr lang="pl-PL" dirty="0"/>
              <a:t>Można wyróżnić dwa składniki środowiska danego osobnika: środowisko abiotyczne (na które składają się czynniki takie jak temperatura, wilgotność, prędkość wiatru czy kwasowość podłoża), oraz środowisko biotyczne, na które składają się oddziaływania ze wszystkimi innymi osobnikami (w tym oddziaływania o charakterze konkurencji, drapieżnictwa, pasożytnictwa czy kooperacji). </a:t>
            </a:r>
          </a:p>
          <a:p>
            <a:r>
              <a:rPr lang="pl-PL" dirty="0"/>
              <a:t>Obecnie terminy "ekologia" i "ekologiczny" są bardzo popularne, choć w większości przypadków mają sens bardzo ogólny i niesprecyzowany, odnoszący się głównie do sozologii, czyli nauki o ochronie środowiska. </a:t>
            </a:r>
          </a:p>
          <a:p>
            <a:r>
              <a:rPr lang="pl-PL" dirty="0"/>
              <a:t>W potocznym języku ekologia to również to, co jest zgodne z naturą, zdrowe i bezpieczne tak dla człowieka jak i dla przyrody. I wreszcie ekologie rozumie się jako styl i sposób myślenia i działania.</a:t>
            </a:r>
          </a:p>
        </p:txBody>
      </p:sp>
    </p:spTree>
    <p:extLst>
      <p:ext uri="{BB962C8B-B14F-4D97-AF65-F5344CB8AC3E}">
        <p14:creationId xmlns:p14="http://schemas.microsoft.com/office/powerpoint/2010/main" val="918207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64AA382-CB22-4353-BEFD-ECA78D0C1254}"/>
              </a:ext>
            </a:extLst>
          </p:cNvPr>
          <p:cNvSpPr>
            <a:spLocks noGrp="1"/>
          </p:cNvSpPr>
          <p:nvPr>
            <p:ph type="title"/>
          </p:nvPr>
        </p:nvSpPr>
        <p:spPr/>
        <p:txBody>
          <a:bodyPr/>
          <a:lstStyle/>
          <a:p>
            <a:r>
              <a:rPr lang="pl-PL" dirty="0"/>
              <a:t>ŚRODOWISKO</a:t>
            </a:r>
          </a:p>
        </p:txBody>
      </p:sp>
      <p:sp>
        <p:nvSpPr>
          <p:cNvPr id="3" name="Symbol zastępczy zawartości 2">
            <a:extLst>
              <a:ext uri="{FF2B5EF4-FFF2-40B4-BE49-F238E27FC236}">
                <a16:creationId xmlns:a16="http://schemas.microsoft.com/office/drawing/2014/main" xmlns="" id="{056944D7-CFD1-44D3-A675-E16859F83A51}"/>
              </a:ext>
            </a:extLst>
          </p:cNvPr>
          <p:cNvSpPr>
            <a:spLocks noGrp="1"/>
          </p:cNvSpPr>
          <p:nvPr>
            <p:ph idx="1"/>
          </p:nvPr>
        </p:nvSpPr>
        <p:spPr/>
        <p:txBody>
          <a:bodyPr>
            <a:normAutofit fontScale="92500"/>
          </a:bodyPr>
          <a:lstStyle/>
          <a:p>
            <a:r>
              <a:rPr lang="pl-PL" dirty="0"/>
              <a:t>Środowisko ma podstawowe znaczenie dla funkcjonowania i rozwoju ludzi oraz zwierząt i mikroorganizmów.</a:t>
            </a:r>
          </a:p>
          <a:p>
            <a:r>
              <a:rPr lang="pl-PL" b="1" dirty="0"/>
              <a:t>Środowisko człowieka</a:t>
            </a:r>
            <a:r>
              <a:rPr lang="pl-PL" dirty="0"/>
              <a:t> (środowisko życia człowieka– </a:t>
            </a:r>
            <a:r>
              <a:rPr lang="pl-PL" i="1" dirty="0" err="1"/>
              <a:t>human</a:t>
            </a:r>
            <a:r>
              <a:rPr lang="pl-PL" i="1" dirty="0"/>
              <a:t> environment) </a:t>
            </a:r>
            <a:r>
              <a:rPr lang="pl-PL" dirty="0"/>
              <a:t>dwa jego elementy :</a:t>
            </a:r>
          </a:p>
          <a:p>
            <a:pPr marL="1097280" lvl="4" indent="0">
              <a:buNone/>
            </a:pPr>
            <a:r>
              <a:rPr lang="pl-PL" dirty="0"/>
              <a:t>• ogół czynników materialnych oddziaływających wzajemnie i na człowieka jako gatunek, członka pewnych zbiorowości i indywidualną jednostkę wraz z tymi oddziaływaniami,</a:t>
            </a:r>
          </a:p>
          <a:p>
            <a:pPr marL="1097280" lvl="4" indent="0">
              <a:buNone/>
            </a:pPr>
            <a:r>
              <a:rPr lang="pl-PL" dirty="0"/>
              <a:t>• ludzi jako elementy tego środowiska oddziaływające na inne jego czynniki i na siebie wzajemnie, wraz z tymi oddziaływaniami</a:t>
            </a:r>
          </a:p>
          <a:p>
            <a:r>
              <a:rPr lang="pl-PL" b="1" dirty="0"/>
              <a:t>Środowisko biologiczne </a:t>
            </a:r>
            <a:r>
              <a:rPr lang="pl-PL" dirty="0"/>
              <a:t>to „ogół czynników ekologicznych, zarówno abiotycznych, jak i biotycznych, mających bezpośrednie znaczenie dla życia i rozwoju organizmów danego gatunku lub jego populacji. Czynniki środowiska wpływają wzajemnie na siebie, a współdziałając, tworzą, zespoły warunków środowiskowych (klimatycznych, glebowych i in.), w jakich bytuje dany organizm /populacja.</a:t>
            </a:r>
          </a:p>
          <a:p>
            <a:endParaRPr lang="pl-PL" dirty="0"/>
          </a:p>
          <a:p>
            <a:pPr algn="ctr"/>
            <a:endParaRPr lang="pl-PL" dirty="0"/>
          </a:p>
        </p:txBody>
      </p:sp>
    </p:spTree>
    <p:extLst>
      <p:ext uri="{BB962C8B-B14F-4D97-AF65-F5344CB8AC3E}">
        <p14:creationId xmlns:p14="http://schemas.microsoft.com/office/powerpoint/2010/main" val="921801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A3F8370-E620-4BC4-8D1D-CFB7084D7239}"/>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xmlns="" id="{1FA98A20-E1FB-45F7-B97C-80F0376A49F6}"/>
              </a:ext>
            </a:extLst>
          </p:cNvPr>
          <p:cNvSpPr>
            <a:spLocks noGrp="1"/>
          </p:cNvSpPr>
          <p:nvPr>
            <p:ph idx="1"/>
          </p:nvPr>
        </p:nvSpPr>
        <p:spPr/>
        <p:txBody>
          <a:bodyPr>
            <a:normAutofit fontScale="92500" lnSpcReduction="10000"/>
          </a:bodyPr>
          <a:lstStyle/>
          <a:p>
            <a:r>
              <a:rPr lang="pl-PL" b="1" dirty="0"/>
              <a:t>Środowisko geograficzne </a:t>
            </a:r>
            <a:r>
              <a:rPr lang="pl-PL" dirty="0"/>
              <a:t>ujmowane jest definicyjnie jako „otoczenie fizyczne i biotyczne, w którym żyje społeczeństwo ludzkie”. Środowisko geograficzne w tym ujęciu to naturalna i przekształcona przyroda oraz elementy antropogeniczne – całe tzw. środowisko urbanizacyjne, czyli wszelkiego rodzaju budynki, budowle, sieć komunikacyjna, infrastruktura techniczna itp.</a:t>
            </a:r>
          </a:p>
          <a:p>
            <a:r>
              <a:rPr lang="pl-PL" b="1" dirty="0"/>
              <a:t>Środowisko społeczne -</a:t>
            </a:r>
            <a:r>
              <a:rPr lang="pl-PL" dirty="0"/>
              <a:t> „ogół warunków i zespół czynników rzeczowych i osobowych, powstających w wyniku społecznego współżycia i współistnienia ludzi, odgrywający decydującą rolę w kształtowaniu się osobowości społecznej człowieka i wyznaczający jego zachowanie się, a zwłaszcza przyjmowane role społeczne i postawy”.</a:t>
            </a:r>
          </a:p>
          <a:p>
            <a:pPr lvl="1"/>
            <a:r>
              <a:rPr lang="pl-PL" dirty="0"/>
              <a:t> Wspomniane czynniki to:</a:t>
            </a:r>
          </a:p>
          <a:p>
            <a:pPr lvl="2"/>
            <a:r>
              <a:rPr lang="pl-PL" dirty="0"/>
              <a:t>główne reguły zachowania się, przyjęte normy i hierarchie wartości moralnych, etycznych,</a:t>
            </a:r>
          </a:p>
          <a:p>
            <a:pPr lvl="2"/>
            <a:r>
              <a:rPr lang="pl-PL" dirty="0"/>
              <a:t>estetycznych, wpływy i systemy wychowawcze. Warunki to warunki społeczno-ekonomiczne, polityczne, narodowościowe, stopień zaspokajania potrzeb życiowych,</a:t>
            </a:r>
          </a:p>
          <a:p>
            <a:pPr lvl="2"/>
            <a:r>
              <a:rPr lang="pl-PL" dirty="0"/>
              <a:t>typy więzi społecznych.</a:t>
            </a:r>
            <a:endParaRPr lang="pl-PL" b="1" dirty="0"/>
          </a:p>
        </p:txBody>
      </p:sp>
    </p:spTree>
    <p:extLst>
      <p:ext uri="{BB962C8B-B14F-4D97-AF65-F5344CB8AC3E}">
        <p14:creationId xmlns:p14="http://schemas.microsoft.com/office/powerpoint/2010/main" val="442777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49AA8E1-4D56-4FB5-AD55-7C2F2FF84503}"/>
              </a:ext>
            </a:extLst>
          </p:cNvPr>
          <p:cNvSpPr>
            <a:spLocks noGrp="1"/>
          </p:cNvSpPr>
          <p:nvPr>
            <p:ph type="title"/>
          </p:nvPr>
        </p:nvSpPr>
        <p:spPr/>
        <p:txBody>
          <a:bodyPr>
            <a:normAutofit fontScale="90000"/>
          </a:bodyPr>
          <a:lstStyle/>
          <a:p>
            <a:r>
              <a:rPr lang="pl-PL" dirty="0"/>
              <a:t>Środowisko - art. 3 pkt 39 ustawy z dnia 27 kwietnia 2001 r. – Prawo ochrony środowiska</a:t>
            </a:r>
          </a:p>
        </p:txBody>
      </p:sp>
      <p:sp>
        <p:nvSpPr>
          <p:cNvPr id="3" name="Symbol zastępczy zawartości 2">
            <a:extLst>
              <a:ext uri="{FF2B5EF4-FFF2-40B4-BE49-F238E27FC236}">
                <a16:creationId xmlns:a16="http://schemas.microsoft.com/office/drawing/2014/main" xmlns="" id="{BFDE01DB-D68F-4619-B5AE-F35B1C79E797}"/>
              </a:ext>
            </a:extLst>
          </p:cNvPr>
          <p:cNvSpPr>
            <a:spLocks noGrp="1"/>
          </p:cNvSpPr>
          <p:nvPr>
            <p:ph idx="1"/>
          </p:nvPr>
        </p:nvSpPr>
        <p:spPr/>
        <p:txBody>
          <a:bodyPr>
            <a:normAutofit/>
          </a:bodyPr>
          <a:lstStyle/>
          <a:p>
            <a:r>
              <a:rPr lang="pl-PL" b="1" dirty="0"/>
              <a:t>Środowiskiem, które zostało objęte ochroną na gruncie ustawy zgodnie z art. 3 pkt 39 </a:t>
            </a:r>
            <a:r>
              <a:rPr lang="pl-PL" dirty="0"/>
              <a:t>to „ogół elementów przyrodniczych, w tym także przekształconych w wyniku działalności człowieka, a w szczególności </a:t>
            </a:r>
            <a:r>
              <a:rPr lang="pl-PL" b="1" dirty="0"/>
              <a:t>powierzchnię ziemi, kopaliny, wody, powietrze, krajobraz, klimat oraz pozostałe elementy różnorodności biologicznej</a:t>
            </a:r>
            <a:r>
              <a:rPr lang="pl-PL" dirty="0"/>
              <a:t>, a także </a:t>
            </a:r>
            <a:r>
              <a:rPr lang="pl-PL" b="1" dirty="0"/>
              <a:t>wzajemne oddziaływania pomiędzy tymi elementami</a:t>
            </a:r>
            <a:r>
              <a:rPr lang="pl-PL" dirty="0"/>
              <a:t>”. </a:t>
            </a:r>
          </a:p>
          <a:p>
            <a:r>
              <a:rPr lang="pl-PL" b="1" dirty="0"/>
              <a:t>Ustawa przykładowo wylicza elementy środowiska</a:t>
            </a:r>
            <a:r>
              <a:rPr lang="pl-PL" dirty="0"/>
              <a:t>: powierzchnia ziemi, kopaliny, powietrze, wody, elementy różnorodności biologicznej, także krajobraz i klimat. Katalog pozostaje otwarty.</a:t>
            </a:r>
          </a:p>
          <a:p>
            <a:r>
              <a:rPr lang="pl-PL" dirty="0"/>
              <a:t>Podobną definicję środowiska zawierała poprzednia ustawa ogólna, czyli ustawa z dnia 31 stycznia 1980 r. o ochronie i kształtowaniu środowiska (tekst jedn.: Dz. U. z 1994 r. Nr 49, poz. 196 z </a:t>
            </a:r>
            <a:r>
              <a:rPr lang="pl-PL" dirty="0" err="1"/>
              <a:t>późn</a:t>
            </a:r>
            <a:r>
              <a:rPr lang="pl-PL" dirty="0"/>
              <a:t>. zm.).</a:t>
            </a:r>
          </a:p>
        </p:txBody>
      </p:sp>
    </p:spTree>
    <p:extLst>
      <p:ext uri="{BB962C8B-B14F-4D97-AF65-F5344CB8AC3E}">
        <p14:creationId xmlns:p14="http://schemas.microsoft.com/office/powerpoint/2010/main" val="395925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9F7EEC8-2391-478B-81A3-C86957380E85}"/>
              </a:ext>
            </a:extLst>
          </p:cNvPr>
          <p:cNvSpPr>
            <a:spLocks noGrp="1"/>
          </p:cNvSpPr>
          <p:nvPr>
            <p:ph type="title"/>
          </p:nvPr>
        </p:nvSpPr>
        <p:spPr/>
        <p:txBody>
          <a:bodyPr/>
          <a:lstStyle/>
          <a:p>
            <a:r>
              <a:rPr lang="pl-PL" dirty="0"/>
              <a:t>Ochrona środowiska</a:t>
            </a:r>
            <a:r>
              <a:rPr lang="pl-PL" b="1" dirty="0"/>
              <a:t> </a:t>
            </a:r>
            <a:r>
              <a:rPr lang="pl-PL" dirty="0"/>
              <a:t>art. 3 pkt 13 ustawy </a:t>
            </a:r>
            <a:r>
              <a:rPr lang="pl-PL" dirty="0" err="1"/>
              <a:t>p.o.ś</a:t>
            </a:r>
            <a:r>
              <a:rPr lang="pl-PL" dirty="0"/>
              <a:t>. </a:t>
            </a:r>
          </a:p>
        </p:txBody>
      </p:sp>
      <p:sp>
        <p:nvSpPr>
          <p:cNvPr id="3" name="Symbol zastępczy zawartości 2">
            <a:extLst>
              <a:ext uri="{FF2B5EF4-FFF2-40B4-BE49-F238E27FC236}">
                <a16:creationId xmlns:a16="http://schemas.microsoft.com/office/drawing/2014/main" xmlns="" id="{0AD0E3A3-F49D-49E7-96FB-5C36DDEBC907}"/>
              </a:ext>
            </a:extLst>
          </p:cNvPr>
          <p:cNvSpPr>
            <a:spLocks noGrp="1"/>
          </p:cNvSpPr>
          <p:nvPr>
            <p:ph idx="1"/>
          </p:nvPr>
        </p:nvSpPr>
        <p:spPr/>
        <p:txBody>
          <a:bodyPr>
            <a:normAutofit/>
          </a:bodyPr>
          <a:lstStyle/>
          <a:p>
            <a:r>
              <a:rPr lang="pl-PL" b="1" dirty="0"/>
              <a:t>Ochrona środowiska </a:t>
            </a:r>
            <a:r>
              <a:rPr lang="pl-PL" dirty="0"/>
              <a:t>to podjęcie lub zaniechanie działań umożliwiające zachowanie lub przywracanie równowagi przyrodniczej. Ochrona ta powinna polegać w szczególności na:</a:t>
            </a:r>
          </a:p>
          <a:p>
            <a:pPr lvl="1"/>
            <a:r>
              <a:rPr lang="pl-PL" dirty="0"/>
              <a:t>racjonalnym kształtowaniu środowiska i gospodarowaniu jego </a:t>
            </a:r>
            <a:r>
              <a:rPr lang="pl-PL"/>
              <a:t>zasobami zgodnie z </a:t>
            </a:r>
            <a:r>
              <a:rPr lang="pl-PL" dirty="0"/>
              <a:t>zasadą zrównoważonego rozwoju,</a:t>
            </a:r>
          </a:p>
          <a:p>
            <a:pPr lvl="1"/>
            <a:r>
              <a:rPr lang="pl-PL" dirty="0"/>
              <a:t>przeciwdziałaniu zanieczyszczeniom,</a:t>
            </a:r>
          </a:p>
          <a:p>
            <a:pPr lvl="1"/>
            <a:r>
              <a:rPr lang="pl-PL" dirty="0"/>
              <a:t>przywracaniu elementów przyrodniczych do stanu właściwego.</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8283" y="5008789"/>
            <a:ext cx="2962275"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1103" y="4904759"/>
            <a:ext cx="2442677" cy="1620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6997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DF488E9-19F1-4B31-BDCD-CC869BD5BB41}"/>
              </a:ext>
            </a:extLst>
          </p:cNvPr>
          <p:cNvSpPr>
            <a:spLocks noGrp="1"/>
          </p:cNvSpPr>
          <p:nvPr>
            <p:ph type="title"/>
          </p:nvPr>
        </p:nvSpPr>
        <p:spPr/>
        <p:txBody>
          <a:bodyPr/>
          <a:lstStyle/>
          <a:p>
            <a:r>
              <a:rPr lang="pl-PL" dirty="0"/>
              <a:t>Równowaga przyrodnicza i racjonalne kształtowanie środowiska </a:t>
            </a:r>
          </a:p>
        </p:txBody>
      </p:sp>
      <p:sp>
        <p:nvSpPr>
          <p:cNvPr id="3" name="Symbol zastępczy zawartości 2">
            <a:extLst>
              <a:ext uri="{FF2B5EF4-FFF2-40B4-BE49-F238E27FC236}">
                <a16:creationId xmlns:a16="http://schemas.microsoft.com/office/drawing/2014/main" xmlns="" id="{7BFB876F-6E5B-46EA-8D7D-732804136AC6}"/>
              </a:ext>
            </a:extLst>
          </p:cNvPr>
          <p:cNvSpPr>
            <a:spLocks noGrp="1"/>
          </p:cNvSpPr>
          <p:nvPr>
            <p:ph idx="1"/>
          </p:nvPr>
        </p:nvSpPr>
        <p:spPr/>
        <p:txBody>
          <a:bodyPr/>
          <a:lstStyle/>
          <a:p>
            <a:r>
              <a:rPr lang="pl-PL" dirty="0"/>
              <a:t>równowaga przyrodnicza - to stan, w którym na określonym obszarze istnieje równowaga we wzajemnym oddziaływaniu: człowieka, składników przyrody żywej i układu warunków siedliskowych tworzonych przez składniki przyrody nieożywionej</a:t>
            </a:r>
          </a:p>
          <a:p>
            <a:r>
              <a:rPr lang="pl-PL" dirty="0">
                <a:sym typeface="Wingdings" panose="05000000000000000000" pitchFamily="2" charset="2"/>
              </a:rPr>
              <a:t> działania konserwacyjne</a:t>
            </a:r>
          </a:p>
          <a:p>
            <a:r>
              <a:rPr lang="pl-PL" dirty="0">
                <a:sym typeface="Wingdings" panose="05000000000000000000" pitchFamily="2" charset="2"/>
              </a:rPr>
              <a:t> działania restytucyjne  - przywracanie stanu środowiska do właściwego/zgodnego z prawem/stanu uprzedniego</a:t>
            </a:r>
          </a:p>
          <a:p>
            <a:r>
              <a:rPr lang="pl-PL" dirty="0">
                <a:sym typeface="Wingdings" panose="05000000000000000000" pitchFamily="2" charset="2"/>
              </a:rPr>
              <a:t>Kształtowanie, a więc zmiany środowiska winna być zgodna z zasadami zrównoważonego rozwoju. </a:t>
            </a:r>
            <a:endParaRPr lang="pl-PL" dirty="0"/>
          </a:p>
        </p:txBody>
      </p:sp>
    </p:spTree>
    <p:extLst>
      <p:ext uri="{BB962C8B-B14F-4D97-AF65-F5344CB8AC3E}">
        <p14:creationId xmlns:p14="http://schemas.microsoft.com/office/powerpoint/2010/main" val="3630323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E7D1264-6692-4EEA-8E03-E5DA81831001}"/>
              </a:ext>
            </a:extLst>
          </p:cNvPr>
          <p:cNvSpPr>
            <a:spLocks noGrp="1"/>
          </p:cNvSpPr>
          <p:nvPr>
            <p:ph type="title"/>
          </p:nvPr>
        </p:nvSpPr>
        <p:spPr/>
        <p:txBody>
          <a:bodyPr/>
          <a:lstStyle/>
          <a:p>
            <a:r>
              <a:rPr lang="pl-PL" dirty="0"/>
              <a:t>Działalność człowieka- zmiany w środowisku</a:t>
            </a:r>
          </a:p>
        </p:txBody>
      </p:sp>
      <p:sp>
        <p:nvSpPr>
          <p:cNvPr id="3" name="Symbol zastępczy zawartości 2">
            <a:extLst>
              <a:ext uri="{FF2B5EF4-FFF2-40B4-BE49-F238E27FC236}">
                <a16:creationId xmlns:a16="http://schemas.microsoft.com/office/drawing/2014/main" xmlns="" id="{99EECFDA-5BBE-4F72-B662-2832C1210FE7}"/>
              </a:ext>
            </a:extLst>
          </p:cNvPr>
          <p:cNvSpPr>
            <a:spLocks noGrp="1"/>
          </p:cNvSpPr>
          <p:nvPr>
            <p:ph idx="1"/>
          </p:nvPr>
        </p:nvSpPr>
        <p:spPr/>
        <p:txBody>
          <a:bodyPr>
            <a:normAutofit fontScale="92500" lnSpcReduction="10000"/>
          </a:bodyPr>
          <a:lstStyle/>
          <a:p>
            <a:r>
              <a:rPr lang="pl-PL" dirty="0"/>
              <a:t>Człowiek, żyjąc w środowisku, wprowadza w nim zmiany, wykorzystuje i przekształca jego elementy. Stosunkowo niedawno zauważono, że jednostronny rozwój przemysłu i urbanizacja są czynnikami, które z jednej strony służą człowiekowi, z drugiej przynoszą straty poprzez degradację środowiska, coraz wyraźniej widoczną zwłaszcza w dłuższych odcinkach czasu. </a:t>
            </a:r>
          </a:p>
          <a:p>
            <a:r>
              <a:rPr lang="pl-PL" dirty="0"/>
              <a:t>Zagrożenia środowiska i ich potencjalne skutki są obecnie już dość dobrze rozpoznane, przede wszystkim w ich bezpośrednim oddziaływaniu.</a:t>
            </a:r>
          </a:p>
          <a:p>
            <a:r>
              <a:rPr lang="pl-PL" dirty="0"/>
              <a:t> Nie w pełni rozpoznano jeszcze skutki długofalowe, niektóre jednak opracowania miewają czasem wydźwięk nawet katastroficzny. </a:t>
            </a:r>
          </a:p>
          <a:p>
            <a:r>
              <a:rPr lang="pl-PL" dirty="0"/>
              <a:t>Do szczególnie niekorzystnych zjawisk, praktycznie przez człowieka niezamierzonych, należą: </a:t>
            </a:r>
            <a:r>
              <a:rPr lang="pl-PL" u="sng" dirty="0"/>
              <a:t>zanieczyszczenie wód i powietrza atmosferycznego, erozja i skażenie gleb, zaburzenia naturalnej równowagi biologicznej w przyrodzie, wymieranie roślin i zwierząt, zmniejszanie się powierzchni leśnych i obszarów gleb czynnych biologicznie</a:t>
            </a:r>
            <a:r>
              <a:rPr lang="pl-PL" dirty="0"/>
              <a:t>.</a:t>
            </a:r>
          </a:p>
        </p:txBody>
      </p:sp>
    </p:spTree>
    <p:extLst>
      <p:ext uri="{BB962C8B-B14F-4D97-AF65-F5344CB8AC3E}">
        <p14:creationId xmlns:p14="http://schemas.microsoft.com/office/powerpoint/2010/main" val="419367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45C93B3-5248-4767-B2B1-19C69026BB11}"/>
              </a:ext>
            </a:extLst>
          </p:cNvPr>
          <p:cNvSpPr>
            <a:spLocks noGrp="1"/>
          </p:cNvSpPr>
          <p:nvPr>
            <p:ph type="title"/>
          </p:nvPr>
        </p:nvSpPr>
        <p:spPr/>
        <p:txBody>
          <a:bodyPr/>
          <a:lstStyle/>
          <a:p>
            <a:r>
              <a:rPr lang="pl-PL" dirty="0"/>
              <a:t>Ochrona środowiska – nauka interdyscyplinarna</a:t>
            </a:r>
          </a:p>
        </p:txBody>
      </p:sp>
      <p:sp>
        <p:nvSpPr>
          <p:cNvPr id="3" name="Symbol zastępczy zawartości 2">
            <a:extLst>
              <a:ext uri="{FF2B5EF4-FFF2-40B4-BE49-F238E27FC236}">
                <a16:creationId xmlns:a16="http://schemas.microsoft.com/office/drawing/2014/main" xmlns="" id="{4C834E76-F9A2-48BC-B42C-289A99E0FDC1}"/>
              </a:ext>
            </a:extLst>
          </p:cNvPr>
          <p:cNvSpPr>
            <a:spLocks noGrp="1"/>
          </p:cNvSpPr>
          <p:nvPr>
            <p:ph idx="1"/>
          </p:nvPr>
        </p:nvSpPr>
        <p:spPr/>
        <p:txBody>
          <a:bodyPr>
            <a:normAutofit/>
          </a:bodyPr>
          <a:lstStyle/>
          <a:p>
            <a:r>
              <a:rPr lang="pl-PL" dirty="0"/>
              <a:t>Ochrona Środowiska jako nauka o środowisku (ang. </a:t>
            </a:r>
            <a:r>
              <a:rPr lang="pl-PL" dirty="0" err="1"/>
              <a:t>environmental</a:t>
            </a:r>
            <a:r>
              <a:rPr lang="pl-PL" dirty="0"/>
              <a:t> science), rozwijająca się intensywnie od lat 70. XX wieku w krajach zachodnioeuropejskich, została zdefiniowana jako „interdyscyplinarna dziedzina nauki pokrywające pole związków człowieka ze środowiskiem przyrodniczym, potencjalnych i rzeczywistych problemów wynikających z tych związków, ukierunkowana na poszukiwanie rozwiązań i zapobieganie tym problemom” (Udo de </a:t>
            </a:r>
            <a:r>
              <a:rPr lang="pl-PL" dirty="0" err="1"/>
              <a:t>Haes</a:t>
            </a:r>
            <a:r>
              <a:rPr lang="pl-PL" dirty="0"/>
              <a:t> 1984)</a:t>
            </a:r>
          </a:p>
          <a:p>
            <a:r>
              <a:rPr lang="pl-PL" dirty="0"/>
              <a:t>Cel badań – praktyczny.</a:t>
            </a:r>
          </a:p>
          <a:p>
            <a:r>
              <a:rPr lang="pl-PL" dirty="0"/>
              <a:t>Interdyscyplinarność badań związanych z ochroną środowiska oznacza dobór metod wykorzystywanych przez różne dyscypliny nauk przyrodniczych, społeczno-ekonomicznych i prawnych wynikający z potrzeby rozwiązania konkretnych problemów (</a:t>
            </a:r>
            <a:r>
              <a:rPr lang="pl-PL" dirty="0" err="1"/>
              <a:t>Lonc</a:t>
            </a:r>
            <a:r>
              <a:rPr lang="pl-PL" dirty="0"/>
              <a:t> 1993)</a:t>
            </a:r>
          </a:p>
        </p:txBody>
      </p:sp>
    </p:spTree>
    <p:extLst>
      <p:ext uri="{BB962C8B-B14F-4D97-AF65-F5344CB8AC3E}">
        <p14:creationId xmlns:p14="http://schemas.microsoft.com/office/powerpoint/2010/main" val="3124443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91F733C-8698-40B3-BDB8-808BFF873613}"/>
              </a:ext>
            </a:extLst>
          </p:cNvPr>
          <p:cNvSpPr>
            <a:spLocks noGrp="1"/>
          </p:cNvSpPr>
          <p:nvPr>
            <p:ph type="title"/>
          </p:nvPr>
        </p:nvSpPr>
        <p:spPr/>
        <p:txBody>
          <a:bodyPr/>
          <a:lstStyle/>
          <a:p>
            <a:r>
              <a:rPr lang="pl-PL" dirty="0"/>
              <a:t>Negatywne oddziaływania człowieka na środowisko</a:t>
            </a:r>
          </a:p>
        </p:txBody>
      </p:sp>
      <p:sp>
        <p:nvSpPr>
          <p:cNvPr id="3" name="Symbol zastępczy zawartości 2">
            <a:extLst>
              <a:ext uri="{FF2B5EF4-FFF2-40B4-BE49-F238E27FC236}">
                <a16:creationId xmlns:a16="http://schemas.microsoft.com/office/drawing/2014/main" xmlns="" id="{A3AE03F2-1B18-4D0F-9D83-52E6E45EA76B}"/>
              </a:ext>
            </a:extLst>
          </p:cNvPr>
          <p:cNvSpPr>
            <a:spLocks noGrp="1"/>
          </p:cNvSpPr>
          <p:nvPr>
            <p:ph idx="1"/>
          </p:nvPr>
        </p:nvSpPr>
        <p:spPr/>
        <p:txBody>
          <a:bodyPr/>
          <a:lstStyle/>
          <a:p>
            <a:r>
              <a:rPr lang="pl-PL" dirty="0"/>
              <a:t>Negatywne oddziaływania człowieka na środowisko mogą w konsekwencji powodować katastrofę ekologiczną, czyli załamanie homeostazy ekosystemu, rozumianej jako zachowywanie struktury systemu, zachowywanie obrotu materią i energią, produktywności i stabilizacja procesów przebiegających wewnątrz ekosystemu. Obserwowane obecnie przypadki załamania homeostazy ekosystemów najczęściej są bezpośrednim lub pośrednim skutkiem działalności człowieka, polegającej na wyeliminowaniu jednego z elementów zależności troficznych przy braku ogniwa zastępczego.</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4246" y="4655101"/>
            <a:ext cx="2389187"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655101"/>
            <a:ext cx="2390775"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5043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B373E71-398E-48A8-B979-E4350E3503E2}"/>
              </a:ext>
            </a:extLst>
          </p:cNvPr>
          <p:cNvSpPr>
            <a:spLocks noGrp="1"/>
          </p:cNvSpPr>
          <p:nvPr>
            <p:ph type="title"/>
          </p:nvPr>
        </p:nvSpPr>
        <p:spPr/>
        <p:txBody>
          <a:bodyPr/>
          <a:lstStyle/>
          <a:p>
            <a:r>
              <a:rPr lang="pl-PL" dirty="0"/>
              <a:t>Katastrofa ekologiczna</a:t>
            </a:r>
          </a:p>
        </p:txBody>
      </p:sp>
      <p:sp>
        <p:nvSpPr>
          <p:cNvPr id="3" name="Symbol zastępczy zawartości 2">
            <a:extLst>
              <a:ext uri="{FF2B5EF4-FFF2-40B4-BE49-F238E27FC236}">
                <a16:creationId xmlns:a16="http://schemas.microsoft.com/office/drawing/2014/main" xmlns="" id="{444EB99F-F2D0-4ED9-AE5D-5F65B0FD34B6}"/>
              </a:ext>
            </a:extLst>
          </p:cNvPr>
          <p:cNvSpPr>
            <a:spLocks noGrp="1"/>
          </p:cNvSpPr>
          <p:nvPr>
            <p:ph idx="1"/>
          </p:nvPr>
        </p:nvSpPr>
        <p:spPr/>
        <p:txBody>
          <a:bodyPr>
            <a:normAutofit lnSpcReduction="10000"/>
          </a:bodyPr>
          <a:lstStyle/>
          <a:p>
            <a:r>
              <a:rPr lang="pl-PL" dirty="0"/>
              <a:t>zwykle nie jest wydarzeniem nagłym, ekosystemy mają określoną zdolność do znoszenia obciążeń bez wywoływania zmian struktury. </a:t>
            </a:r>
          </a:p>
          <a:p>
            <a:r>
              <a:rPr lang="pl-PL" dirty="0"/>
              <a:t>W literaturze  wyróżniono cztery stopnie takich obciążeń:</a:t>
            </a:r>
          </a:p>
          <a:p>
            <a:pPr lvl="1"/>
            <a:r>
              <a:rPr lang="pl-PL" dirty="0"/>
              <a:t>stopień tolerancji (znoszenia obciążeń);</a:t>
            </a:r>
          </a:p>
          <a:p>
            <a:pPr lvl="1"/>
            <a:r>
              <a:rPr lang="pl-PL" dirty="0"/>
              <a:t>stopień uciążliwości (niekorzystny dla ekosystemu, istnieje możliwość powrotu do równowagi przy ustaniu zakłóceń);</a:t>
            </a:r>
          </a:p>
          <a:p>
            <a:pPr lvl="1"/>
            <a:r>
              <a:rPr lang="pl-PL" dirty="0"/>
              <a:t>stopień uszkodzeń i zagrożeń ekosystemu;</a:t>
            </a:r>
          </a:p>
          <a:p>
            <a:pPr lvl="1"/>
            <a:r>
              <a:rPr lang="pl-PL" dirty="0"/>
              <a:t>nieodwracalne uszkodzenie ekosystemu, którego konsekwencją jest </a:t>
            </a:r>
            <a:r>
              <a:rPr lang="pl-PL" b="1" dirty="0"/>
              <a:t>katastrofa ekologiczna</a:t>
            </a:r>
            <a:r>
              <a:rPr lang="pl-PL" dirty="0"/>
              <a:t>.</a:t>
            </a:r>
          </a:p>
          <a:p>
            <a:r>
              <a:rPr lang="pl-PL" dirty="0"/>
              <a:t>Okres od pojawienia się zakłóceń do momentu wystąpienia katastrofy ekologicznej nazywany jest </a:t>
            </a:r>
            <a:r>
              <a:rPr lang="pl-PL" b="1" dirty="0"/>
              <a:t>kryzysem ekologicznym</a:t>
            </a:r>
            <a:r>
              <a:rPr lang="pl-PL" dirty="0"/>
              <a:t>. </a:t>
            </a:r>
          </a:p>
          <a:p>
            <a:r>
              <a:rPr lang="pl-PL" dirty="0"/>
              <a:t>Kryzysy i katastrofy ekologiczne mogą mieć zasięg lokalny lub globalny.</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415" y="488399"/>
            <a:ext cx="302895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4704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6A2B81F-55D9-42F2-A5F4-96349FC65DC2}"/>
              </a:ext>
            </a:extLst>
          </p:cNvPr>
          <p:cNvSpPr>
            <a:spLocks noGrp="1"/>
          </p:cNvSpPr>
          <p:nvPr>
            <p:ph type="title"/>
          </p:nvPr>
        </p:nvSpPr>
        <p:spPr/>
        <p:txBody>
          <a:bodyPr/>
          <a:lstStyle/>
          <a:p>
            <a:r>
              <a:rPr lang="pl-PL" dirty="0"/>
              <a:t>Zasady prawa ochrony środowiska</a:t>
            </a:r>
          </a:p>
        </p:txBody>
      </p:sp>
      <p:sp>
        <p:nvSpPr>
          <p:cNvPr id="3" name="Symbol zastępczy zawartości 2">
            <a:extLst>
              <a:ext uri="{FF2B5EF4-FFF2-40B4-BE49-F238E27FC236}">
                <a16:creationId xmlns:a16="http://schemas.microsoft.com/office/drawing/2014/main" xmlns="" id="{B59B9AC7-5966-41D6-BECA-3FE9F9B40BA7}"/>
              </a:ext>
            </a:extLst>
          </p:cNvPr>
          <p:cNvSpPr>
            <a:spLocks noGrp="1"/>
          </p:cNvSpPr>
          <p:nvPr>
            <p:ph idx="1"/>
          </p:nvPr>
        </p:nvSpPr>
        <p:spPr/>
        <p:txBody>
          <a:bodyPr>
            <a:normAutofit fontScale="92500" lnSpcReduction="10000"/>
          </a:bodyPr>
          <a:lstStyle/>
          <a:p>
            <a:r>
              <a:rPr lang="pl-PL" b="1" dirty="0"/>
              <a:t>Czym są zasady prawa? </a:t>
            </a:r>
          </a:p>
          <a:p>
            <a:r>
              <a:rPr lang="pl-PL" b="1" dirty="0"/>
              <a:t>Zasada zrównoważonego rozwoju</a:t>
            </a:r>
            <a:r>
              <a:rPr lang="pl-PL" dirty="0"/>
              <a:t> – art. 3 pkt. 50 </a:t>
            </a:r>
            <a:r>
              <a:rPr lang="pl-PL" dirty="0" err="1"/>
              <a:t>poś</a:t>
            </a:r>
            <a:r>
              <a:rPr lang="pl-PL" dirty="0"/>
              <a:t>. rozumie się przez to taki rozwój społeczno- -gospodarczy, w którym następuje proces integrowania działań politycznych, gospodarczych i społecznych, z zachowaniem równowagi przyrodniczej oraz trwałości podstawowych procesów przyrodniczych, w celu zagwarantowania możliwości zaspokajania podstawowych potrzeb poszczególnych społeczności lub obywateli zarówno współczesnego pokolenia, jak i przyszłych pokoleń.</a:t>
            </a:r>
          </a:p>
          <a:p>
            <a:pPr marL="45720" indent="0">
              <a:buNone/>
            </a:pPr>
            <a:r>
              <a:rPr lang="pl-PL" dirty="0"/>
              <a:t>	 Tempo wykorzystywania/zużywania zasobów środowiska nie może przekraczać 	tempa ich naturalnej odnowy w celu zachowania tych zasobów do czasu pojawienia 	się ich substytutów (wykorzystanie nieodnawialnych zasobów środowiska powinno 	mieć tendencję malejącą). </a:t>
            </a:r>
          </a:p>
          <a:p>
            <a:r>
              <a:rPr lang="pl-PL" b="1" dirty="0"/>
              <a:t>Zasada kompleksowości ochrony środowiska</a:t>
            </a:r>
            <a:r>
              <a:rPr lang="pl-PL" dirty="0"/>
              <a:t> – ochrona poszczególnych składników środowiska powinna być realizowana z uwzględnieniem potrzeb ochrony pozostałych jego składników ( w celu zachowania równowagi przyrodniczej)</a:t>
            </a:r>
          </a:p>
          <a:p>
            <a:endParaRPr lang="pl-PL" dirty="0"/>
          </a:p>
        </p:txBody>
      </p:sp>
    </p:spTree>
    <p:extLst>
      <p:ext uri="{BB962C8B-B14F-4D97-AF65-F5344CB8AC3E}">
        <p14:creationId xmlns:p14="http://schemas.microsoft.com/office/powerpoint/2010/main" val="147086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0E82499-5381-4F03-ADD8-4127DC938B66}"/>
              </a:ext>
            </a:extLst>
          </p:cNvPr>
          <p:cNvSpPr>
            <a:spLocks noGrp="1"/>
          </p:cNvSpPr>
          <p:nvPr>
            <p:ph type="title"/>
          </p:nvPr>
        </p:nvSpPr>
        <p:spPr/>
        <p:txBody>
          <a:bodyPr/>
          <a:lstStyle/>
          <a:p>
            <a:r>
              <a:rPr lang="pl-PL" dirty="0"/>
              <a:t>Zasady prawa ochrony środowiska</a:t>
            </a:r>
          </a:p>
        </p:txBody>
      </p:sp>
      <p:sp>
        <p:nvSpPr>
          <p:cNvPr id="3" name="Symbol zastępczy zawartości 2">
            <a:extLst>
              <a:ext uri="{FF2B5EF4-FFF2-40B4-BE49-F238E27FC236}">
                <a16:creationId xmlns:a16="http://schemas.microsoft.com/office/drawing/2014/main" xmlns="" id="{5D529D34-5BE6-42BF-9801-3D0AE4FCCA9F}"/>
              </a:ext>
            </a:extLst>
          </p:cNvPr>
          <p:cNvSpPr>
            <a:spLocks noGrp="1"/>
          </p:cNvSpPr>
          <p:nvPr>
            <p:ph idx="1"/>
          </p:nvPr>
        </p:nvSpPr>
        <p:spPr/>
        <p:txBody>
          <a:bodyPr>
            <a:normAutofit lnSpcReduction="10000"/>
          </a:bodyPr>
          <a:lstStyle/>
          <a:p>
            <a:r>
              <a:rPr lang="pl-PL" b="1" dirty="0"/>
              <a:t>Zasada prewencji (zapobiegania)</a:t>
            </a:r>
            <a:r>
              <a:rPr lang="pl-PL" dirty="0"/>
              <a:t> – art 6ust. 1 </a:t>
            </a:r>
            <a:r>
              <a:rPr lang="pl-PL" dirty="0" err="1"/>
              <a:t>poś</a:t>
            </a:r>
            <a:r>
              <a:rPr lang="pl-PL" dirty="0"/>
              <a:t>. Ten, kto podejmuje działania mogące negatywnie oddziaływać na środowisko ma obowiązek zapobiegać tym oddziaływaniom. </a:t>
            </a:r>
          </a:p>
          <a:p>
            <a:r>
              <a:rPr lang="pl-PL" b="1" dirty="0"/>
              <a:t>Zasada przezorności</a:t>
            </a:r>
            <a:r>
              <a:rPr lang="pl-PL" dirty="0"/>
              <a:t> art 6 ust. 2 </a:t>
            </a:r>
            <a:r>
              <a:rPr lang="pl-PL" dirty="0" err="1"/>
              <a:t>poś</a:t>
            </a:r>
            <a:r>
              <a:rPr lang="pl-PL" dirty="0"/>
              <a:t>. Należy, dokładając należytej staranności, zawczasu przewidzieć możliwe negatywne skutki działalności, gdy nie są w pełni rozpoznane negatywne dla środowiska efekty tego działania.</a:t>
            </a:r>
          </a:p>
          <a:p>
            <a:r>
              <a:rPr lang="pl-PL" b="1" dirty="0"/>
              <a:t>Zasada zanieczyszczający płaci</a:t>
            </a:r>
            <a:r>
              <a:rPr lang="pl-PL" dirty="0"/>
              <a:t>– kto powoduje zanieczyszczenia środowiska, ponosi koszty jego usunięcia.</a:t>
            </a:r>
          </a:p>
          <a:p>
            <a:r>
              <a:rPr lang="pl-PL" b="1" dirty="0"/>
              <a:t>Zasada</a:t>
            </a:r>
            <a:r>
              <a:rPr lang="pl-PL" dirty="0"/>
              <a:t> </a:t>
            </a:r>
            <a:r>
              <a:rPr lang="pl-PL" b="1" dirty="0"/>
              <a:t>powszechnego dostępu do informacji</a:t>
            </a:r>
            <a:r>
              <a:rPr lang="pl-PL" dirty="0"/>
              <a:t> art 9 </a:t>
            </a:r>
            <a:r>
              <a:rPr lang="pl-PL" dirty="0" err="1"/>
              <a:t>poś</a:t>
            </a:r>
            <a:r>
              <a:rPr lang="pl-PL" dirty="0"/>
              <a:t>.- KAŻDY ma prawo do informacji o środowisku i jego ochronie na warunkach określonych ustawą. Nie trzeba wykazywać żadnego interesu do pozyskania informacji. Organ nie może odmówić.</a:t>
            </a:r>
          </a:p>
          <a:p>
            <a:endParaRPr lang="pl-PL" dirty="0"/>
          </a:p>
          <a:p>
            <a:endParaRPr lang="pl-PL" dirty="0"/>
          </a:p>
        </p:txBody>
      </p:sp>
    </p:spTree>
    <p:extLst>
      <p:ext uri="{BB962C8B-B14F-4D97-AF65-F5344CB8AC3E}">
        <p14:creationId xmlns:p14="http://schemas.microsoft.com/office/powerpoint/2010/main" val="342289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853C2C4-9BAF-452B-94A3-C220880A4B81}"/>
              </a:ext>
            </a:extLst>
          </p:cNvPr>
          <p:cNvSpPr>
            <a:spLocks noGrp="1"/>
          </p:cNvSpPr>
          <p:nvPr>
            <p:ph type="title"/>
          </p:nvPr>
        </p:nvSpPr>
        <p:spPr/>
        <p:txBody>
          <a:bodyPr/>
          <a:lstStyle/>
          <a:p>
            <a:r>
              <a:rPr lang="pl-PL" dirty="0"/>
              <a:t>Zasady prawa ochrony środowiska</a:t>
            </a:r>
          </a:p>
        </p:txBody>
      </p:sp>
      <p:sp>
        <p:nvSpPr>
          <p:cNvPr id="3" name="Symbol zastępczy zawartości 2">
            <a:extLst>
              <a:ext uri="{FF2B5EF4-FFF2-40B4-BE49-F238E27FC236}">
                <a16:creationId xmlns:a16="http://schemas.microsoft.com/office/drawing/2014/main" xmlns="" id="{48D82640-2B8A-4A3F-AD57-E4C8953F0A7F}"/>
              </a:ext>
            </a:extLst>
          </p:cNvPr>
          <p:cNvSpPr>
            <a:spLocks noGrp="1"/>
          </p:cNvSpPr>
          <p:nvPr>
            <p:ph idx="1"/>
          </p:nvPr>
        </p:nvSpPr>
        <p:spPr/>
        <p:txBody>
          <a:bodyPr>
            <a:normAutofit fontScale="92500" lnSpcReduction="10000"/>
          </a:bodyPr>
          <a:lstStyle/>
          <a:p>
            <a:r>
              <a:rPr lang="pl-PL" b="1" dirty="0"/>
              <a:t>Zasada korzystania ze środowiska </a:t>
            </a:r>
            <a:r>
              <a:rPr lang="pl-PL" dirty="0"/>
              <a:t>ar. 4- wyróżniono trzy rodzaje korzystania ze środowiska:</a:t>
            </a:r>
          </a:p>
          <a:p>
            <a:pPr marL="45720" indent="0">
              <a:buNone/>
            </a:pPr>
            <a:r>
              <a:rPr lang="pl-PL" dirty="0"/>
              <a:t>	</a:t>
            </a:r>
            <a:r>
              <a:rPr lang="pl-PL" u="sng" dirty="0"/>
              <a:t>powszechne korzystanie ze środowiska- </a:t>
            </a:r>
            <a:r>
              <a:rPr lang="pl-PL" b="0" i="0" dirty="0">
                <a:effectLst/>
                <a:latin typeface="Georgia" panose="02040502050405020303" pitchFamily="18" charset="0"/>
              </a:rPr>
              <a:t>korzystanie ze środowiska przysługuje z mocy ustawy każdemu i obejmuje korzystanie ze środowiska, bez użycia instalacji, w celu zaspokojenia potrzeb osobistych oraz gospodarstwa domowego, w tym wypoczynku oraz uprawiania sportu</a:t>
            </a:r>
            <a:endParaRPr lang="pl-PL" dirty="0"/>
          </a:p>
          <a:p>
            <a:pPr marL="45720" indent="0">
              <a:buNone/>
            </a:pPr>
            <a:r>
              <a:rPr lang="pl-PL" dirty="0"/>
              <a:t>	</a:t>
            </a:r>
            <a:r>
              <a:rPr lang="pl-PL" u="sng" dirty="0"/>
              <a:t>zwykłe korzystanie ze środowiska- </a:t>
            </a:r>
            <a:r>
              <a:rPr lang="pl-PL" b="0" i="0" dirty="0">
                <a:effectLst/>
                <a:latin typeface="Georgia" panose="02040502050405020303" pitchFamily="18" charset="0"/>
              </a:rPr>
              <a:t>korzystanie wykraczające poza ramy korzystania powszechnego, co do którego ustawa nie wprowadza obowiązku uzyskania pozwolenia, oraz zwykłe korzystanie z wody w rozumieniu przepisów ustawy – Prawo wodne</a:t>
            </a:r>
            <a:endParaRPr lang="pl-PL" dirty="0"/>
          </a:p>
          <a:p>
            <a:pPr marL="45720" indent="0">
              <a:buNone/>
            </a:pPr>
            <a:r>
              <a:rPr lang="pl-PL" dirty="0"/>
              <a:t>	</a:t>
            </a:r>
            <a:r>
              <a:rPr lang="pl-PL" u="sng" dirty="0"/>
              <a:t>szczególne korzystanie ze środowiska </a:t>
            </a:r>
            <a:r>
              <a:rPr lang="pl-PL" dirty="0"/>
              <a:t>-</a:t>
            </a:r>
            <a:r>
              <a:rPr lang="pl-PL" dirty="0">
                <a:latin typeface="Georgia" panose="02040502050405020303" pitchFamily="18" charset="0"/>
              </a:rPr>
              <a:t>k</a:t>
            </a:r>
            <a:r>
              <a:rPr lang="pl-PL" b="0" i="0" dirty="0">
                <a:effectLst/>
                <a:latin typeface="Georgia" panose="02040502050405020303" pitchFamily="18" charset="0"/>
              </a:rPr>
              <a:t>orzystanie ze środowiska wykraczające poza ramy korzystania powszechnego może być, w drodze ustawy, obwarowane obowiązkiem uzyskania pozwolenia, ustalającego w szczególności zakres i warunki tego korzystania, wydanego przez właściwy organ ochrony środowiska</a:t>
            </a:r>
            <a:endParaRPr lang="pl-PL" dirty="0"/>
          </a:p>
          <a:p>
            <a:pPr marL="45720" indent="0">
              <a:buNone/>
            </a:pPr>
            <a:endParaRPr lang="pl-PL" dirty="0"/>
          </a:p>
        </p:txBody>
      </p:sp>
    </p:spTree>
    <p:extLst>
      <p:ext uri="{BB962C8B-B14F-4D97-AF65-F5344CB8AC3E}">
        <p14:creationId xmlns:p14="http://schemas.microsoft.com/office/powerpoint/2010/main" val="1900297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6F93645-166B-4B24-AA2C-D7504DBD7A7E}"/>
              </a:ext>
            </a:extLst>
          </p:cNvPr>
          <p:cNvSpPr>
            <a:spLocks noGrp="1"/>
          </p:cNvSpPr>
          <p:nvPr>
            <p:ph type="title"/>
          </p:nvPr>
        </p:nvSpPr>
        <p:spPr/>
        <p:txBody>
          <a:bodyPr/>
          <a:lstStyle/>
          <a:p>
            <a:r>
              <a:rPr lang="pl-PL" dirty="0"/>
              <a:t>Administracja ochrony środowiska</a:t>
            </a:r>
          </a:p>
        </p:txBody>
      </p:sp>
      <p:sp>
        <p:nvSpPr>
          <p:cNvPr id="3" name="Symbol zastępczy zawartości 2">
            <a:extLst>
              <a:ext uri="{FF2B5EF4-FFF2-40B4-BE49-F238E27FC236}">
                <a16:creationId xmlns:a16="http://schemas.microsoft.com/office/drawing/2014/main" xmlns="" id="{82C2C2C6-FCF2-4350-AA6F-402858495B9C}"/>
              </a:ext>
            </a:extLst>
          </p:cNvPr>
          <p:cNvSpPr>
            <a:spLocks noGrp="1"/>
          </p:cNvSpPr>
          <p:nvPr>
            <p:ph idx="1"/>
          </p:nvPr>
        </p:nvSpPr>
        <p:spPr/>
        <p:txBody>
          <a:bodyPr/>
          <a:lstStyle/>
          <a:p>
            <a:r>
              <a:rPr lang="pl-PL" dirty="0"/>
              <a:t>Administracja rządowa : minister ds. środowiska, minister ds. ochrony klimatu i energii , Generalny Dyrektor Ochrony Środowiska, Regionalni Dyrektorzy Ochrony Środowiska</a:t>
            </a:r>
          </a:p>
          <a:p>
            <a:r>
              <a:rPr lang="pl-PL" dirty="0"/>
              <a:t>Naczelny:</a:t>
            </a:r>
          </a:p>
          <a:p>
            <a:pPr lvl="1"/>
            <a:r>
              <a:rPr lang="pl-PL" dirty="0"/>
              <a:t>Minister Klimatu i Środowiska – naczelny organ ochrony środowiska</a:t>
            </a:r>
            <a:endParaRPr lang="pl-PL" sz="4200" dirty="0"/>
          </a:p>
          <a:p>
            <a:r>
              <a:rPr lang="pl-PL" dirty="0"/>
              <a:t>Centralna: </a:t>
            </a:r>
          </a:p>
          <a:p>
            <a:pPr lvl="1"/>
            <a:r>
              <a:rPr lang="pl-PL" dirty="0"/>
              <a:t>Główny Inspektor Ochrony Środowiska</a:t>
            </a:r>
          </a:p>
          <a:p>
            <a:pPr lvl="1"/>
            <a:endParaRPr lang="pl-PL" dirty="0"/>
          </a:p>
          <a:p>
            <a:pPr lvl="2"/>
            <a:endParaRPr lang="pl-PL" sz="3200" dirty="0"/>
          </a:p>
          <a:p>
            <a:endParaRPr lang="pl-PL" dirty="0"/>
          </a:p>
          <a:p>
            <a:endParaRPr lang="pl-PL" dirty="0"/>
          </a:p>
          <a:p>
            <a:endParaRPr lang="pl-PL"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0290" y="4793746"/>
            <a:ext cx="1830257" cy="1830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2869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FE8C1BF-5523-4B31-A560-767881B23348}"/>
              </a:ext>
            </a:extLst>
          </p:cNvPr>
          <p:cNvSpPr>
            <a:spLocks noGrp="1"/>
          </p:cNvSpPr>
          <p:nvPr>
            <p:ph type="title"/>
          </p:nvPr>
        </p:nvSpPr>
        <p:spPr/>
        <p:txBody>
          <a:bodyPr/>
          <a:lstStyle/>
          <a:p>
            <a:r>
              <a:rPr lang="pl-PL" dirty="0"/>
              <a:t>Administracja ochrony środowiska</a:t>
            </a:r>
          </a:p>
        </p:txBody>
      </p:sp>
      <p:sp>
        <p:nvSpPr>
          <p:cNvPr id="3" name="Symbol zastępczy zawartości 2">
            <a:extLst>
              <a:ext uri="{FF2B5EF4-FFF2-40B4-BE49-F238E27FC236}">
                <a16:creationId xmlns:a16="http://schemas.microsoft.com/office/drawing/2014/main" xmlns="" id="{57575520-F785-460E-947C-E641F72E7E08}"/>
              </a:ext>
            </a:extLst>
          </p:cNvPr>
          <p:cNvSpPr>
            <a:spLocks noGrp="1"/>
          </p:cNvSpPr>
          <p:nvPr>
            <p:ph idx="1"/>
          </p:nvPr>
        </p:nvSpPr>
        <p:spPr/>
        <p:txBody>
          <a:bodyPr/>
          <a:lstStyle/>
          <a:p>
            <a:r>
              <a:rPr lang="pl-PL" dirty="0"/>
              <a:t>Minister wł. ds. środowisk, klimatu i energii (m.in.):</a:t>
            </a:r>
          </a:p>
          <a:p>
            <a:pPr lvl="2"/>
            <a:r>
              <a:rPr lang="pl-PL" u="sng" dirty="0"/>
              <a:t>ochrona i kształtowanie środowiska</a:t>
            </a:r>
            <a:r>
              <a:rPr lang="pl-PL" dirty="0"/>
              <a:t> i racjonalne wykorzystanie zasobów</a:t>
            </a:r>
            <a:endParaRPr lang="pl-PL" sz="4000" dirty="0"/>
          </a:p>
          <a:p>
            <a:pPr lvl="2"/>
            <a:r>
              <a:rPr lang="pl-PL" dirty="0"/>
              <a:t>ochrona: powietrza – zanieczyszczenia, hałas</a:t>
            </a:r>
          </a:p>
          <a:p>
            <a:pPr lvl="2"/>
            <a:r>
              <a:rPr lang="pl-PL" dirty="0"/>
              <a:t>geologia i gospodarka zasobami naturalnymi (kopaliny)</a:t>
            </a:r>
          </a:p>
          <a:p>
            <a:pPr lvl="2"/>
            <a:r>
              <a:rPr lang="pl-PL" dirty="0"/>
              <a:t>pozyskiwanie energii – elektroenergetyka, odnawialne źródła energii</a:t>
            </a:r>
          </a:p>
          <a:p>
            <a:pPr lvl="2"/>
            <a:r>
              <a:rPr lang="pl-PL" dirty="0"/>
              <a:t>kształtowanie, ochrona i racjonalne wykorzystanie </a:t>
            </a:r>
            <a:r>
              <a:rPr lang="pl-PL" u="sng" dirty="0"/>
              <a:t>zasobów wodnych</a:t>
            </a:r>
            <a:r>
              <a:rPr lang="pl-PL" dirty="0"/>
              <a:t> ( w tym ochrony przeciwpowodziowej, przeciw suszy, służby </a:t>
            </a:r>
            <a:r>
              <a:rPr lang="pl-PL" dirty="0" err="1"/>
              <a:t>meteologiczne</a:t>
            </a:r>
            <a:r>
              <a:rPr lang="pl-PL" dirty="0"/>
              <a:t> i hydrologiczne</a:t>
            </a:r>
          </a:p>
          <a:p>
            <a:pPr lvl="2"/>
            <a:r>
              <a:rPr lang="pl-PL" dirty="0"/>
              <a:t>ochrona lasów</a:t>
            </a:r>
          </a:p>
          <a:p>
            <a:pPr lvl="2"/>
            <a:r>
              <a:rPr lang="pl-PL" dirty="0"/>
              <a:t>ochrona klimatu</a:t>
            </a:r>
          </a:p>
          <a:p>
            <a:pPr lvl="2"/>
            <a:r>
              <a:rPr lang="pl-PL" dirty="0"/>
              <a:t>Itp..</a:t>
            </a:r>
          </a:p>
          <a:p>
            <a:pPr lvl="2"/>
            <a:endParaRPr lang="pl-PL" dirty="0"/>
          </a:p>
        </p:txBody>
      </p:sp>
    </p:spTree>
    <p:extLst>
      <p:ext uri="{BB962C8B-B14F-4D97-AF65-F5344CB8AC3E}">
        <p14:creationId xmlns:p14="http://schemas.microsoft.com/office/powerpoint/2010/main" val="621977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16673D7-530F-4F0D-92CA-DACDF5AC670A}"/>
              </a:ext>
            </a:extLst>
          </p:cNvPr>
          <p:cNvSpPr>
            <a:spLocks noGrp="1"/>
          </p:cNvSpPr>
          <p:nvPr>
            <p:ph type="title"/>
          </p:nvPr>
        </p:nvSpPr>
        <p:spPr/>
        <p:txBody>
          <a:bodyPr/>
          <a:lstStyle/>
          <a:p>
            <a:r>
              <a:rPr lang="pl-PL" dirty="0"/>
              <a:t>Inspekcja ochrony środowiska</a:t>
            </a:r>
          </a:p>
        </p:txBody>
      </p:sp>
      <p:sp>
        <p:nvSpPr>
          <p:cNvPr id="3" name="Symbol zastępczy zawartości 2">
            <a:extLst>
              <a:ext uri="{FF2B5EF4-FFF2-40B4-BE49-F238E27FC236}">
                <a16:creationId xmlns:a16="http://schemas.microsoft.com/office/drawing/2014/main" xmlns="" id="{9A63966B-B7A1-4BE0-A0E4-7F1234D5FB82}"/>
              </a:ext>
            </a:extLst>
          </p:cNvPr>
          <p:cNvSpPr>
            <a:spLocks noGrp="1"/>
          </p:cNvSpPr>
          <p:nvPr>
            <p:ph idx="1"/>
          </p:nvPr>
        </p:nvSpPr>
        <p:spPr/>
        <p:txBody>
          <a:bodyPr>
            <a:normAutofit/>
          </a:bodyPr>
          <a:lstStyle/>
          <a:p>
            <a:r>
              <a:rPr lang="pl-PL" dirty="0"/>
              <a:t>Inspekcja </a:t>
            </a:r>
            <a:r>
              <a:rPr lang="pl-PL" u="sng" dirty="0"/>
              <a:t>kontroluje przestrzeganie przepisów o ochronie środowiska</a:t>
            </a:r>
            <a:r>
              <a:rPr lang="pl-PL" dirty="0"/>
              <a:t> i racjonalnym wykorzystywaniu zasobów oraz bierze udział w postępowaniach dotyczących ustalenia warunków zabudowy i </a:t>
            </a:r>
            <a:r>
              <a:rPr lang="pl-PL" sz="2400" dirty="0"/>
              <a:t>zagospodarowania terenu dla przedsięwzięć mogących znacznie oddziaływać na środowisko. </a:t>
            </a:r>
            <a:r>
              <a:rPr lang="pl-PL" sz="2400" u="sng" dirty="0"/>
              <a:t>Inspekcja Ochrony Środowiska koordynuje również działalność państwowego monitoringu środowiska</a:t>
            </a:r>
            <a:r>
              <a:rPr lang="pl-PL" sz="2400" dirty="0"/>
              <a:t>. </a:t>
            </a:r>
            <a:endParaRPr lang="pl-PL" sz="4800" dirty="0"/>
          </a:p>
          <a:p>
            <a:pPr lvl="0"/>
            <a:r>
              <a:rPr lang="pl-PL" sz="2400" dirty="0"/>
              <a:t>Organy:</a:t>
            </a:r>
            <a:endParaRPr lang="pl-PL" sz="4800" dirty="0"/>
          </a:p>
          <a:p>
            <a:pPr lvl="1"/>
            <a:r>
              <a:rPr lang="pl-PL" dirty="0"/>
              <a:t>Główny Inspektor Ochrony Środowiska</a:t>
            </a:r>
            <a:endParaRPr lang="pl-PL" sz="4000" dirty="0"/>
          </a:p>
          <a:p>
            <a:pPr lvl="1"/>
            <a:r>
              <a:rPr lang="pl-PL" dirty="0"/>
              <a:t>Wojewódzki inspektora ochrony środowiska, jako kierownika wojewódzkiej ochrony środowiska</a:t>
            </a:r>
            <a:endParaRPr lang="pl-PL" sz="4000" dirty="0"/>
          </a:p>
          <a:p>
            <a:endParaRPr lang="pl-PL" dirty="0"/>
          </a:p>
        </p:txBody>
      </p:sp>
      <p:pic>
        <p:nvPicPr>
          <p:cNvPr id="4" name="Obraz 3">
            <a:extLst>
              <a:ext uri="{FF2B5EF4-FFF2-40B4-BE49-F238E27FC236}">
                <a16:creationId xmlns:a16="http://schemas.microsoft.com/office/drawing/2014/main" xmlns="" id="{CBDEC17C-E5CD-4059-9CA2-3FB0368B0DCA}"/>
              </a:ext>
            </a:extLst>
          </p:cNvPr>
          <p:cNvPicPr>
            <a:picLocks noChangeAspect="1"/>
          </p:cNvPicPr>
          <p:nvPr/>
        </p:nvPicPr>
        <p:blipFill rotWithShape="1">
          <a:blip r:embed="rId2"/>
          <a:srcRect l="18027" r="10808"/>
          <a:stretch/>
        </p:blipFill>
        <p:spPr>
          <a:xfrm>
            <a:off x="8571122" y="762000"/>
            <a:ext cx="2732184" cy="858948"/>
          </a:xfrm>
          <a:prstGeom prst="rect">
            <a:avLst/>
          </a:prstGeom>
        </p:spPr>
      </p:pic>
    </p:spTree>
    <p:extLst>
      <p:ext uri="{BB962C8B-B14F-4D97-AF65-F5344CB8AC3E}">
        <p14:creationId xmlns:p14="http://schemas.microsoft.com/office/powerpoint/2010/main" val="3947398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B387BE84-8E41-4E4E-83A9-40E82B24D4EA}"/>
              </a:ext>
            </a:extLst>
          </p:cNvPr>
          <p:cNvSpPr>
            <a:spLocks noGrp="1"/>
          </p:cNvSpPr>
          <p:nvPr>
            <p:ph idx="1"/>
          </p:nvPr>
        </p:nvSpPr>
        <p:spPr>
          <a:xfrm>
            <a:off x="1143000" y="1156996"/>
            <a:ext cx="9872871" cy="4939004"/>
          </a:xfrm>
        </p:spPr>
        <p:txBody>
          <a:bodyPr/>
          <a:lstStyle/>
          <a:p>
            <a:pPr lvl="0"/>
            <a:r>
              <a:rPr lang="pl-PL" sz="2400" b="1" dirty="0"/>
              <a:t>Główny Inspektor Ochrony Środowiska:</a:t>
            </a:r>
          </a:p>
          <a:p>
            <a:pPr lvl="0"/>
            <a:r>
              <a:rPr lang="pl-PL" sz="2400" dirty="0"/>
              <a:t> kierujący działalnością Inspekcji Ochrony Środowiska </a:t>
            </a:r>
          </a:p>
          <a:p>
            <a:pPr lvl="0"/>
            <a:r>
              <a:rPr lang="pl-PL" sz="2400" dirty="0"/>
              <a:t>jest centralnym organem administracji rządowej - powoływanym i odwoływanym przez Prezesa Rady Ministrów. </a:t>
            </a:r>
          </a:p>
          <a:p>
            <a:pPr lvl="0"/>
            <a:r>
              <a:rPr lang="pl-PL" sz="2400" dirty="0"/>
              <a:t>Główny Inspektor Ochrony Środowiska przy pomocy Głównego Inspektoratu Ochrony Środowiska oraz wojewodowie przy pomocy wojewódzkich inspektorów ochrony środowiska, jako kierowników wojewódzkich inspekcji ochrony środowiska, wchodzących w skład zespolonej administracji wojewódzkiej, wykonują zadania Inspekcji. Podstawowe zadania Inspekcji Ochrony Środowiska to</a:t>
            </a:r>
            <a:endParaRPr lang="pl-PL" sz="4800" dirty="0"/>
          </a:p>
          <a:p>
            <a:pPr lvl="6"/>
            <a:r>
              <a:rPr lang="pl-PL" u="sng" dirty="0"/>
              <a:t>kontrola przestrzegania przepisów prawa o ochronie środowiska,</a:t>
            </a:r>
            <a:endParaRPr lang="pl-PL" sz="2400" dirty="0"/>
          </a:p>
          <a:p>
            <a:pPr lvl="6"/>
            <a:r>
              <a:rPr lang="pl-PL" u="sng" dirty="0"/>
              <a:t>badanie stanu środowiska, w ramach programu Państwowego Monitoringu Środowiska oraz </a:t>
            </a:r>
            <a:endParaRPr lang="pl-PL" sz="2400" dirty="0"/>
          </a:p>
          <a:p>
            <a:pPr lvl="6"/>
            <a:r>
              <a:rPr lang="pl-PL" u="sng" dirty="0"/>
              <a:t>przeciwdziałanie poważnym awariom. </a:t>
            </a:r>
            <a:endParaRPr lang="pl-PL" sz="2400" dirty="0"/>
          </a:p>
          <a:p>
            <a:endParaRPr lang="pl-PL" dirty="0"/>
          </a:p>
        </p:txBody>
      </p:sp>
    </p:spTree>
    <p:extLst>
      <p:ext uri="{BB962C8B-B14F-4D97-AF65-F5344CB8AC3E}">
        <p14:creationId xmlns:p14="http://schemas.microsoft.com/office/powerpoint/2010/main" val="9170737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BB0B95E-C25A-4EC9-B3D9-5CB884C3B69A}"/>
              </a:ext>
            </a:extLst>
          </p:cNvPr>
          <p:cNvSpPr>
            <a:spLocks noGrp="1"/>
          </p:cNvSpPr>
          <p:nvPr>
            <p:ph type="title"/>
          </p:nvPr>
        </p:nvSpPr>
        <p:spPr/>
        <p:txBody>
          <a:bodyPr/>
          <a:lstStyle/>
          <a:p>
            <a:r>
              <a:rPr lang="pl-PL" dirty="0"/>
              <a:t>Organy administracji terenowej i specjalnej</a:t>
            </a:r>
          </a:p>
        </p:txBody>
      </p:sp>
      <p:sp>
        <p:nvSpPr>
          <p:cNvPr id="3" name="Symbol zastępczy zawartości 2">
            <a:extLst>
              <a:ext uri="{FF2B5EF4-FFF2-40B4-BE49-F238E27FC236}">
                <a16:creationId xmlns:a16="http://schemas.microsoft.com/office/drawing/2014/main" xmlns="" id="{5F2D4BC7-7372-4F1A-92CD-53BD3E71B692}"/>
              </a:ext>
            </a:extLst>
          </p:cNvPr>
          <p:cNvSpPr>
            <a:spLocks noGrp="1"/>
          </p:cNvSpPr>
          <p:nvPr>
            <p:ph idx="1"/>
          </p:nvPr>
        </p:nvSpPr>
        <p:spPr/>
        <p:txBody>
          <a:bodyPr>
            <a:normAutofit fontScale="85000" lnSpcReduction="20000"/>
          </a:bodyPr>
          <a:lstStyle/>
          <a:p>
            <a:r>
              <a:rPr lang="pl-PL" dirty="0"/>
              <a:t>Administracja specjalna:</a:t>
            </a:r>
          </a:p>
          <a:p>
            <a:endParaRPr lang="pl-PL" dirty="0"/>
          </a:p>
          <a:p>
            <a:pPr lvl="1"/>
            <a:r>
              <a:rPr lang="pl-PL" dirty="0"/>
              <a:t>Prezes Wyższego Urzędu Górniczego </a:t>
            </a:r>
          </a:p>
          <a:p>
            <a:pPr lvl="1"/>
            <a:r>
              <a:rPr lang="pl-PL" b="1" dirty="0"/>
              <a:t>Regionalny Dyrektor Ochrony Środowiska</a:t>
            </a:r>
            <a:r>
              <a:rPr lang="pl-PL" dirty="0"/>
              <a:t>- odpowiada za OŚ na terenie województwa</a:t>
            </a:r>
            <a:endParaRPr lang="pl-PL" sz="3800" dirty="0"/>
          </a:p>
          <a:p>
            <a:pPr lvl="1"/>
            <a:r>
              <a:rPr lang="pl-PL" b="1" dirty="0"/>
              <a:t>Dyrektor Urzędu Morskiego</a:t>
            </a:r>
            <a:r>
              <a:rPr lang="pl-PL" dirty="0"/>
              <a:t>- administracja morska</a:t>
            </a:r>
          </a:p>
          <a:p>
            <a:pPr lvl="1"/>
            <a:r>
              <a:rPr lang="pl-PL" b="1" dirty="0"/>
              <a:t>Dyrektor Zarządów Zlewni- </a:t>
            </a:r>
            <a:r>
              <a:rPr lang="pl-PL" dirty="0"/>
              <a:t>administracja wodna</a:t>
            </a:r>
          </a:p>
          <a:p>
            <a:pPr marL="274320" lvl="1" indent="0">
              <a:buNone/>
            </a:pPr>
            <a:endParaRPr lang="pl-PL" b="1" dirty="0"/>
          </a:p>
          <a:p>
            <a:pPr marL="274320" lvl="1" indent="0">
              <a:buNone/>
            </a:pPr>
            <a:r>
              <a:rPr lang="pl-PL" b="1" dirty="0"/>
              <a:t>Wojewoda</a:t>
            </a:r>
            <a:r>
              <a:rPr lang="pl-PL" dirty="0"/>
              <a:t> – jako przedstawiciel Rady Ministrów w województwie ponosi odpowiedzialność za realizację polityki w województwie, w tym z zakresu ochrony środowiska, poprzez wydawanie poleceń obowiązujących wszystkie organy administracji rządowej. Wydaje decyzje w sprawach m.in..:</a:t>
            </a:r>
            <a:endParaRPr lang="pl-PL" sz="4000" dirty="0"/>
          </a:p>
          <a:p>
            <a:pPr lvl="3"/>
            <a:r>
              <a:rPr lang="pl-PL" dirty="0"/>
              <a:t>ustalenia lokalizacji drogi krajowej</a:t>
            </a:r>
            <a:endParaRPr lang="pl-PL" sz="2400" dirty="0"/>
          </a:p>
          <a:p>
            <a:pPr lvl="3"/>
            <a:r>
              <a:rPr lang="pl-PL" dirty="0"/>
              <a:t>przedsięwzięć kwalifikowanych jako mogące znacząco oddziaływać na środowisko.</a:t>
            </a:r>
          </a:p>
          <a:p>
            <a:pPr lvl="3"/>
            <a:r>
              <a:rPr lang="pl-PL" dirty="0"/>
              <a:t>wprowadzenia ochrony indywidualnej</a:t>
            </a:r>
          </a:p>
          <a:p>
            <a:pPr lvl="3"/>
            <a:r>
              <a:rPr lang="pl-PL" dirty="0"/>
              <a:t>tworzenia obwodów łowieckich</a:t>
            </a:r>
          </a:p>
          <a:p>
            <a:pPr lvl="3"/>
            <a:r>
              <a:rPr lang="pl-PL" dirty="0"/>
              <a:t>ograniczenia populacji roślin/zwierząt stanowiących zagrożenie dla życia/zdrowia/gospodarki.</a:t>
            </a:r>
          </a:p>
          <a:p>
            <a:pPr marL="822960" lvl="3" indent="0">
              <a:buNone/>
            </a:pPr>
            <a:endParaRPr lang="pl-PL" sz="4000" dirty="0"/>
          </a:p>
          <a:p>
            <a:endParaRPr lang="pl-PL" dirty="0"/>
          </a:p>
        </p:txBody>
      </p:sp>
    </p:spTree>
    <p:extLst>
      <p:ext uri="{BB962C8B-B14F-4D97-AF65-F5344CB8AC3E}">
        <p14:creationId xmlns:p14="http://schemas.microsoft.com/office/powerpoint/2010/main" val="2474912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E9511C6-AF67-4391-982C-5340B1DB7CE2}"/>
              </a:ext>
            </a:extLst>
          </p:cNvPr>
          <p:cNvSpPr>
            <a:spLocks noGrp="1"/>
          </p:cNvSpPr>
          <p:nvPr>
            <p:ph type="title"/>
          </p:nvPr>
        </p:nvSpPr>
        <p:spPr/>
        <p:txBody>
          <a:bodyPr>
            <a:normAutofit/>
          </a:bodyPr>
          <a:lstStyle/>
          <a:p>
            <a:r>
              <a:rPr lang="pl-PL" dirty="0"/>
              <a:t>Praktyczne zadania ochrony środowiska</a:t>
            </a:r>
            <a:br>
              <a:rPr lang="pl-PL" dirty="0"/>
            </a:br>
            <a:endParaRPr lang="pl-PL" dirty="0"/>
          </a:p>
        </p:txBody>
      </p:sp>
      <p:sp>
        <p:nvSpPr>
          <p:cNvPr id="3" name="Symbol zastępczy zawartości 2">
            <a:extLst>
              <a:ext uri="{FF2B5EF4-FFF2-40B4-BE49-F238E27FC236}">
                <a16:creationId xmlns:a16="http://schemas.microsoft.com/office/drawing/2014/main" xmlns="" id="{05473923-4F46-462F-BBCC-927260E4FEC9}"/>
              </a:ext>
            </a:extLst>
          </p:cNvPr>
          <p:cNvSpPr>
            <a:spLocks noGrp="1"/>
          </p:cNvSpPr>
          <p:nvPr>
            <p:ph idx="1"/>
          </p:nvPr>
        </p:nvSpPr>
        <p:spPr/>
        <p:txBody>
          <a:bodyPr>
            <a:normAutofit fontScale="92500" lnSpcReduction="10000"/>
          </a:bodyPr>
          <a:lstStyle/>
          <a:p>
            <a:r>
              <a:rPr lang="pl-PL" dirty="0"/>
              <a:t> redukcja zanieczyszczeń środowiska do poziomu zapewniającego jego naturalną regenerację´ – oznacza to odpowiednie oczyszczanie gazów, spalin i ścieków, zmniejszenie ilości odpadów (przez ich wtórne wykorzystanie lub kompostowanie), ograniczanie hałasu, itp. </a:t>
            </a:r>
          </a:p>
          <a:p>
            <a:r>
              <a:rPr lang="pl-PL" dirty="0"/>
              <a:t> redukcja zużycia nieodnawialnych surowców oraz materiałów i komponentów, recykling odpadów, odpowiednie przystosowanie produktów do ponownego wprowadzania do obiegu ekologicznego już w momencie ich projektowania i planowania procesów technologicznych, </a:t>
            </a:r>
          </a:p>
          <a:p>
            <a:r>
              <a:rPr lang="pl-PL" dirty="0"/>
              <a:t> utrzymywanie niezabudowanych krajobrazów (ograniczanie terenów rozbudowywanych osiedli, sieci komunikacyjnych, itp.), </a:t>
            </a:r>
          </a:p>
          <a:p>
            <a:r>
              <a:rPr lang="pl-PL" dirty="0"/>
              <a:t> zmniejszenie szkodliwych obciążeń wody, ziemi i żywności poprzez rozwój alternatywnych metod zwalczania szkodników oraz ograniczenie wykorzystania środków chemicznych w rolnictw</a:t>
            </a:r>
          </a:p>
          <a:p>
            <a:endParaRPr lang="pl-PL" dirty="0"/>
          </a:p>
        </p:txBody>
      </p:sp>
    </p:spTree>
    <p:extLst>
      <p:ext uri="{BB962C8B-B14F-4D97-AF65-F5344CB8AC3E}">
        <p14:creationId xmlns:p14="http://schemas.microsoft.com/office/powerpoint/2010/main" val="1489949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8FDB9E8-D3BA-4E1E-BB46-867872A69909}"/>
              </a:ext>
            </a:extLst>
          </p:cNvPr>
          <p:cNvSpPr>
            <a:spLocks noGrp="1"/>
          </p:cNvSpPr>
          <p:nvPr>
            <p:ph type="title"/>
          </p:nvPr>
        </p:nvSpPr>
        <p:spPr/>
        <p:txBody>
          <a:bodyPr/>
          <a:lstStyle/>
          <a:p>
            <a:r>
              <a:rPr lang="pl-PL" dirty="0"/>
              <a:t>Organy Administracji Samorządowej</a:t>
            </a:r>
          </a:p>
        </p:txBody>
      </p:sp>
      <p:sp>
        <p:nvSpPr>
          <p:cNvPr id="3" name="Symbol zastępczy zawartości 2">
            <a:extLst>
              <a:ext uri="{FF2B5EF4-FFF2-40B4-BE49-F238E27FC236}">
                <a16:creationId xmlns:a16="http://schemas.microsoft.com/office/drawing/2014/main" xmlns="" id="{3AA6DDD3-7DE6-42E5-88F6-B095C5D276E9}"/>
              </a:ext>
            </a:extLst>
          </p:cNvPr>
          <p:cNvSpPr>
            <a:spLocks noGrp="1"/>
          </p:cNvSpPr>
          <p:nvPr>
            <p:ph idx="1"/>
          </p:nvPr>
        </p:nvSpPr>
        <p:spPr>
          <a:xfrm>
            <a:off x="1143000" y="1850833"/>
            <a:ext cx="10413694" cy="4538949"/>
          </a:xfrm>
        </p:spPr>
        <p:txBody>
          <a:bodyPr>
            <a:normAutofit fontScale="92500" lnSpcReduction="10000"/>
          </a:bodyPr>
          <a:lstStyle/>
          <a:p>
            <a:pPr lvl="0"/>
            <a:r>
              <a:rPr lang="pl-PL" sz="2400" b="1" dirty="0"/>
              <a:t>Sejmik województwa</a:t>
            </a:r>
            <a:r>
              <a:rPr lang="pl-PL" sz="2400" dirty="0"/>
              <a:t> – opracowuje i uchwala:</a:t>
            </a:r>
            <a:endParaRPr lang="pl-PL" sz="4800" dirty="0"/>
          </a:p>
          <a:p>
            <a:pPr lvl="3"/>
            <a:r>
              <a:rPr lang="pl-PL" dirty="0"/>
              <a:t>strategię rozwoju województwa</a:t>
            </a:r>
            <a:endParaRPr lang="pl-PL" sz="2400" dirty="0"/>
          </a:p>
          <a:p>
            <a:pPr lvl="3"/>
            <a:r>
              <a:rPr lang="pl-PL" dirty="0"/>
              <a:t>wojewódzki program ochrony środowiska</a:t>
            </a:r>
            <a:endParaRPr lang="pl-PL" sz="2400" dirty="0"/>
          </a:p>
          <a:p>
            <a:pPr lvl="0"/>
            <a:r>
              <a:rPr lang="pl-PL" sz="2400" b="1" dirty="0"/>
              <a:t>Marszałek województwa m.in.</a:t>
            </a:r>
            <a:r>
              <a:rPr lang="pl-PL" sz="2400" dirty="0"/>
              <a:t> </a:t>
            </a:r>
            <a:endParaRPr lang="pl-PL" sz="3300" dirty="0"/>
          </a:p>
          <a:p>
            <a:pPr lvl="3"/>
            <a:r>
              <a:rPr lang="pl-PL" dirty="0"/>
              <a:t>orzeka w sprawach opłat za: emisję zanieczyszczeń, składowanie odpadów. </a:t>
            </a:r>
            <a:endParaRPr lang="pl-PL" sz="3600" dirty="0"/>
          </a:p>
          <a:p>
            <a:pPr lvl="0"/>
            <a:r>
              <a:rPr lang="pl-PL" sz="2400" b="1" dirty="0"/>
              <a:t>Rada powiatu m.in..</a:t>
            </a:r>
            <a:r>
              <a:rPr lang="pl-PL" sz="2400" dirty="0"/>
              <a:t>:</a:t>
            </a:r>
            <a:endParaRPr lang="pl-PL" sz="4800" dirty="0"/>
          </a:p>
          <a:p>
            <a:pPr lvl="3"/>
            <a:r>
              <a:rPr lang="pl-PL" dirty="0"/>
              <a:t>ustanawia powiatowy program ochrony środowiska</a:t>
            </a:r>
            <a:endParaRPr lang="pl-PL" sz="2400" dirty="0"/>
          </a:p>
          <a:p>
            <a:pPr lvl="3"/>
            <a:r>
              <a:rPr lang="pl-PL" dirty="0"/>
              <a:t>tworzy obszary ograniczonego użytkowania (z wyjątkiem uprawnień wojewody)</a:t>
            </a:r>
          </a:p>
          <a:p>
            <a:pPr lvl="0"/>
            <a:r>
              <a:rPr lang="pl-PL" sz="2400" b="1" dirty="0"/>
              <a:t>Starosta m.in.:</a:t>
            </a:r>
            <a:endParaRPr lang="pl-PL" sz="4800" dirty="0"/>
          </a:p>
          <a:p>
            <a:pPr lvl="3"/>
            <a:r>
              <a:rPr lang="pl-PL" dirty="0"/>
              <a:t>orzeka o obowiązku sporządzenia planu ekologicznego i działań w celu usunięcia przyczyny szkodliwego oddziaływania na środowisko</a:t>
            </a:r>
            <a:endParaRPr lang="pl-PL" sz="2400" dirty="0"/>
          </a:p>
          <a:p>
            <a:pPr lvl="3"/>
            <a:r>
              <a:rPr lang="pl-PL" dirty="0"/>
              <a:t>nadzoruje wykonanie uproszczonych panów urządzania lasu i określa zadania z zakresu gosp. leśnej dla lasów niepaństwowych</a:t>
            </a:r>
            <a:endParaRPr lang="pl-PL" sz="2400" dirty="0"/>
          </a:p>
          <a:p>
            <a:pPr lvl="3"/>
            <a:r>
              <a:rPr lang="pl-PL" dirty="0"/>
              <a:t>orzeka w sprawach rekultywacji gruntów</a:t>
            </a:r>
          </a:p>
          <a:p>
            <a:pPr lvl="3"/>
            <a:r>
              <a:rPr lang="pl-PL" dirty="0"/>
              <a:t>orzeka w sprawach wyłączenia gruntów rolnych/leśnych z dotychczasowego wykorzystywania.</a:t>
            </a:r>
          </a:p>
        </p:txBody>
      </p:sp>
    </p:spTree>
    <p:extLst>
      <p:ext uri="{BB962C8B-B14F-4D97-AF65-F5344CB8AC3E}">
        <p14:creationId xmlns:p14="http://schemas.microsoft.com/office/powerpoint/2010/main" val="1180800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E7D8AAA-4737-4E4A-A7E9-46B029C7B97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5B68632-85C6-48FD-93CF-0B61F13C9752}"/>
              </a:ext>
            </a:extLst>
          </p:cNvPr>
          <p:cNvSpPr>
            <a:spLocks noGrp="1"/>
          </p:cNvSpPr>
          <p:nvPr>
            <p:ph idx="1"/>
          </p:nvPr>
        </p:nvSpPr>
        <p:spPr/>
        <p:txBody>
          <a:bodyPr>
            <a:normAutofit/>
          </a:bodyPr>
          <a:lstStyle/>
          <a:p>
            <a:pPr lvl="0"/>
            <a:r>
              <a:rPr lang="pl-PL" sz="2400" b="1" dirty="0"/>
              <a:t>Rada gminy m.in,</a:t>
            </a:r>
            <a:r>
              <a:rPr lang="pl-PL" sz="2400" dirty="0"/>
              <a:t>:</a:t>
            </a:r>
            <a:endParaRPr lang="pl-PL" sz="4800" dirty="0"/>
          </a:p>
          <a:p>
            <a:pPr lvl="3"/>
            <a:r>
              <a:rPr lang="pl-PL" dirty="0"/>
              <a:t>uchwala studium uwarunkowań i kierunków zagospodarowania przestrzennego</a:t>
            </a:r>
            <a:endParaRPr lang="pl-PL" sz="2400" dirty="0"/>
          </a:p>
          <a:p>
            <a:pPr lvl="3"/>
            <a:r>
              <a:rPr lang="pl-PL" dirty="0"/>
              <a:t>uchwala miejscowy plan zagospodarowania przestrzennego</a:t>
            </a:r>
            <a:endParaRPr lang="pl-PL" sz="2400" dirty="0"/>
          </a:p>
          <a:p>
            <a:pPr lvl="3"/>
            <a:r>
              <a:rPr lang="pl-PL" dirty="0"/>
              <a:t>uchwala  gminny program ochrony środowiska</a:t>
            </a:r>
            <a:endParaRPr lang="pl-PL" sz="2400" dirty="0"/>
          </a:p>
          <a:p>
            <a:pPr lvl="3"/>
            <a:r>
              <a:rPr lang="pl-PL" dirty="0"/>
              <a:t>zasady utrzymywania porządku i czystości w gminie</a:t>
            </a:r>
            <a:endParaRPr lang="pl-PL" sz="2400" dirty="0"/>
          </a:p>
          <a:p>
            <a:pPr lvl="3"/>
            <a:r>
              <a:rPr lang="pl-PL" dirty="0"/>
              <a:t>wprowadzenie niektórych form ochrony przyrody </a:t>
            </a:r>
          </a:p>
          <a:p>
            <a:pPr lvl="3"/>
            <a:r>
              <a:rPr lang="pl-PL" dirty="0"/>
              <a:t>zapobieganie bezdomności i wyłapywanie bezdomnych zwierząt</a:t>
            </a:r>
            <a:endParaRPr lang="pl-PL" sz="2400" dirty="0"/>
          </a:p>
          <a:p>
            <a:pPr lvl="0"/>
            <a:r>
              <a:rPr lang="pl-PL" sz="2400" b="1" dirty="0"/>
              <a:t>Wójt/burmistrz/prezydent miasta m.in.:</a:t>
            </a:r>
            <a:endParaRPr lang="pl-PL" sz="4800" dirty="0"/>
          </a:p>
          <a:p>
            <a:pPr lvl="3"/>
            <a:r>
              <a:rPr lang="pl-PL" dirty="0"/>
              <a:t>ustalenie warunków zabudowy i zagospodarowania terenu</a:t>
            </a:r>
            <a:endParaRPr lang="pl-PL" sz="2400" dirty="0"/>
          </a:p>
          <a:p>
            <a:pPr lvl="3"/>
            <a:r>
              <a:rPr lang="pl-PL" dirty="0"/>
              <a:t>współdziała w postępowaniu koncesyjnym (na podstawie prawa górniczego i geologicznego)</a:t>
            </a:r>
            <a:endParaRPr lang="pl-PL" sz="2400" dirty="0"/>
          </a:p>
          <a:p>
            <a:pPr lvl="3"/>
            <a:r>
              <a:rPr lang="pl-PL"/>
              <a:t>decyzja </a:t>
            </a:r>
            <a:r>
              <a:rPr lang="pl-PL" dirty="0"/>
              <a:t>o odebraniu zwierzęcia zaniedbanego/ okrutnie traktowanego</a:t>
            </a:r>
            <a:endParaRPr lang="pl-PL" sz="2400" dirty="0"/>
          </a:p>
          <a:p>
            <a:endParaRPr lang="pl-PL" dirty="0"/>
          </a:p>
        </p:txBody>
      </p:sp>
    </p:spTree>
    <p:extLst>
      <p:ext uri="{BB962C8B-B14F-4D97-AF65-F5344CB8AC3E}">
        <p14:creationId xmlns:p14="http://schemas.microsoft.com/office/powerpoint/2010/main" val="30447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AF1200D-7210-4520-9C58-70244F9F6100}"/>
              </a:ext>
            </a:extLst>
          </p:cNvPr>
          <p:cNvSpPr>
            <a:spLocks noGrp="1"/>
          </p:cNvSpPr>
          <p:nvPr>
            <p:ph type="title"/>
          </p:nvPr>
        </p:nvSpPr>
        <p:spPr/>
        <p:txBody>
          <a:bodyPr/>
          <a:lstStyle/>
          <a:p>
            <a:r>
              <a:rPr lang="pl-PL" dirty="0"/>
              <a:t>Ochrona środowiska- źródła prawa</a:t>
            </a:r>
          </a:p>
        </p:txBody>
      </p:sp>
      <p:sp>
        <p:nvSpPr>
          <p:cNvPr id="3" name="Symbol zastępczy zawartości 2">
            <a:extLst>
              <a:ext uri="{FF2B5EF4-FFF2-40B4-BE49-F238E27FC236}">
                <a16:creationId xmlns:a16="http://schemas.microsoft.com/office/drawing/2014/main" xmlns="" id="{C79F4CC0-9534-4EA4-985C-EACB47E1671E}"/>
              </a:ext>
            </a:extLst>
          </p:cNvPr>
          <p:cNvSpPr>
            <a:spLocks noGrp="1"/>
          </p:cNvSpPr>
          <p:nvPr>
            <p:ph idx="1"/>
          </p:nvPr>
        </p:nvSpPr>
        <p:spPr/>
        <p:txBody>
          <a:bodyPr>
            <a:normAutofit lnSpcReduction="10000"/>
          </a:bodyPr>
          <a:lstStyle/>
          <a:p>
            <a:r>
              <a:rPr lang="pl-PL" dirty="0"/>
              <a:t>Konstytucja</a:t>
            </a:r>
          </a:p>
          <a:p>
            <a:r>
              <a:rPr lang="pl-PL" dirty="0"/>
              <a:t>Umowy międzynarodowe (istotne z punktu widzenia </a:t>
            </a:r>
            <a:br>
              <a:rPr lang="pl-PL" dirty="0"/>
            </a:br>
            <a:r>
              <a:rPr lang="pl-PL" dirty="0"/>
              <a:t>ochrony środowiska/regionów jako całości)</a:t>
            </a:r>
          </a:p>
          <a:p>
            <a:r>
              <a:rPr lang="pl-PL" dirty="0"/>
              <a:t>Akty prawa europejskiego</a:t>
            </a:r>
          </a:p>
          <a:p>
            <a:r>
              <a:rPr lang="pl-PL" dirty="0"/>
              <a:t>Ustawy- ustawa ramowa (część ogólna prawa ochrony </a:t>
            </a:r>
            <a:br>
              <a:rPr lang="pl-PL" dirty="0"/>
            </a:br>
            <a:r>
              <a:rPr lang="pl-PL" dirty="0"/>
              <a:t>środowiska, w tym definicje) oraz regulacje sektorowe. </a:t>
            </a:r>
            <a:br>
              <a:rPr lang="pl-PL" dirty="0"/>
            </a:br>
            <a:r>
              <a:rPr lang="pl-PL" sz="1600" i="1" dirty="0"/>
              <a:t>Lex </a:t>
            </a:r>
            <a:r>
              <a:rPr lang="pl-PL" sz="1600" i="1" dirty="0" err="1"/>
              <a:t>specjalis</a:t>
            </a:r>
            <a:r>
              <a:rPr lang="pl-PL" sz="1600" i="1" dirty="0"/>
              <a:t> derogat legi </a:t>
            </a:r>
            <a:r>
              <a:rPr lang="pl-PL" sz="1600" i="1" dirty="0" err="1"/>
              <a:t>generali</a:t>
            </a:r>
            <a:endParaRPr lang="pl-PL" sz="1600" i="1" dirty="0"/>
          </a:p>
          <a:p>
            <a:r>
              <a:rPr lang="pl-PL" dirty="0"/>
              <a:t>Rozporządzenia wykonawcze do ww. ustaw</a:t>
            </a:r>
          </a:p>
          <a:p>
            <a:r>
              <a:rPr lang="pl-PL" dirty="0"/>
              <a:t>Akty prawa miejscowego- uwzględniające w swej treści konieczność ochrony środowiska- stanowione przez organy stanowiące i kontrolne JST (wyjątkowo wykonawcze i wojewodowie) np. uchwała w sprawie czystości i porządku w gminie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7941" y="2243429"/>
            <a:ext cx="2419350" cy="1885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56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99DE802-693E-42BD-BA6A-38DBE5FC77BD}"/>
              </a:ext>
            </a:extLst>
          </p:cNvPr>
          <p:cNvSpPr>
            <a:spLocks noGrp="1"/>
          </p:cNvSpPr>
          <p:nvPr>
            <p:ph type="title"/>
          </p:nvPr>
        </p:nvSpPr>
        <p:spPr/>
        <p:txBody>
          <a:bodyPr>
            <a:normAutofit fontScale="90000"/>
          </a:bodyPr>
          <a:lstStyle/>
          <a:p>
            <a:r>
              <a:rPr lang="pl-PL" dirty="0"/>
              <a:t>konstytucyjne podstawy ochrony środowiska</a:t>
            </a:r>
            <a:br>
              <a:rPr lang="pl-PL" dirty="0"/>
            </a:br>
            <a:endParaRPr lang="pl-PL" dirty="0"/>
          </a:p>
        </p:txBody>
      </p:sp>
      <p:sp>
        <p:nvSpPr>
          <p:cNvPr id="3" name="Symbol zastępczy zawartości 2">
            <a:extLst>
              <a:ext uri="{FF2B5EF4-FFF2-40B4-BE49-F238E27FC236}">
                <a16:creationId xmlns:a16="http://schemas.microsoft.com/office/drawing/2014/main" xmlns="" id="{5591E5CE-17D9-44FF-A2FE-F72B599148A7}"/>
              </a:ext>
            </a:extLst>
          </p:cNvPr>
          <p:cNvSpPr>
            <a:spLocks noGrp="1"/>
          </p:cNvSpPr>
          <p:nvPr>
            <p:ph idx="1"/>
          </p:nvPr>
        </p:nvSpPr>
        <p:spPr/>
        <p:txBody>
          <a:bodyPr>
            <a:normAutofit lnSpcReduction="10000"/>
          </a:bodyPr>
          <a:lstStyle/>
          <a:p>
            <a:pPr lvl="0"/>
            <a:r>
              <a:rPr lang="pl-PL" dirty="0"/>
              <a:t>art. 5 Konstytucji: Rzeczpospolita Polska ..., strzeże dziedzictwa narodowego oraz </a:t>
            </a:r>
            <a:r>
              <a:rPr lang="pl-PL" b="1" dirty="0"/>
              <a:t>zapewnia ochronę środowiska</a:t>
            </a:r>
            <a:r>
              <a:rPr lang="pl-PL" dirty="0"/>
              <a:t>, kierując się zasadą </a:t>
            </a:r>
            <a:r>
              <a:rPr lang="pl-PL" u="sng" dirty="0"/>
              <a:t>zrównoważonego rozwoju</a:t>
            </a:r>
            <a:r>
              <a:rPr lang="pl-PL" dirty="0"/>
              <a:t>.</a:t>
            </a:r>
          </a:p>
          <a:p>
            <a:pPr lvl="0"/>
            <a:r>
              <a:rPr lang="pl-PL" dirty="0"/>
              <a:t>art. 68 ust. 4 Konstytucji: Władze publiczne </a:t>
            </a:r>
            <a:r>
              <a:rPr lang="pl-PL" u="sng" dirty="0"/>
              <a:t>są obowiązane do zwalczania chorób</a:t>
            </a:r>
            <a:r>
              <a:rPr lang="pl-PL" dirty="0"/>
              <a:t> epidemicznych i zapobiegania negatywnym dla zdrowia skutkom </a:t>
            </a:r>
            <a:r>
              <a:rPr lang="pl-PL" u="sng" dirty="0"/>
              <a:t>degradacji środowiska</a:t>
            </a:r>
            <a:r>
              <a:rPr lang="pl-PL" dirty="0"/>
              <a:t>. </a:t>
            </a:r>
          </a:p>
          <a:p>
            <a:pPr lvl="0"/>
            <a:r>
              <a:rPr lang="pl-PL" dirty="0"/>
              <a:t>Art. 74 Konstytucji: </a:t>
            </a:r>
          </a:p>
          <a:p>
            <a:pPr marL="731520" lvl="1" indent="-457200">
              <a:buFont typeface="+mj-lt"/>
              <a:buAutoNum type="arabicPeriod"/>
            </a:pPr>
            <a:r>
              <a:rPr lang="pl-PL" b="1" dirty="0"/>
              <a:t>Władze publiczne</a:t>
            </a:r>
            <a:r>
              <a:rPr lang="pl-PL" dirty="0"/>
              <a:t> prowadzą politykę </a:t>
            </a:r>
            <a:r>
              <a:rPr lang="pl-PL" b="1" dirty="0"/>
              <a:t>zapewniającą bezpieczeństwo ekologiczne</a:t>
            </a:r>
            <a:r>
              <a:rPr lang="pl-PL" dirty="0"/>
              <a:t> współczesnemu i przyszłym pokoleniom. </a:t>
            </a:r>
          </a:p>
          <a:p>
            <a:pPr marL="731520" lvl="1" indent="-457200">
              <a:buFont typeface="+mj-lt"/>
              <a:buAutoNum type="arabicPeriod"/>
            </a:pPr>
            <a:r>
              <a:rPr lang="pl-PL" dirty="0"/>
              <a:t>Ochrona środowiska </a:t>
            </a:r>
            <a:r>
              <a:rPr lang="pl-PL" u="sng" dirty="0"/>
              <a:t>jest obowiązkiem</a:t>
            </a:r>
            <a:r>
              <a:rPr lang="pl-PL" dirty="0"/>
              <a:t> władz publicznych. </a:t>
            </a:r>
          </a:p>
          <a:p>
            <a:pPr marL="731520" lvl="1" indent="-457200">
              <a:buFont typeface="+mj-lt"/>
              <a:buAutoNum type="arabicPeriod"/>
            </a:pPr>
            <a:r>
              <a:rPr lang="pl-PL" u="sng" dirty="0"/>
              <a:t>Każdy ma prawo do informacji o stanie i ochronie środowiska</a:t>
            </a:r>
            <a:r>
              <a:rPr lang="pl-PL" dirty="0"/>
              <a:t>. </a:t>
            </a:r>
          </a:p>
          <a:p>
            <a:pPr marL="731520" lvl="1" indent="-457200">
              <a:buFont typeface="+mj-lt"/>
              <a:buAutoNum type="arabicPeriod"/>
            </a:pPr>
            <a:r>
              <a:rPr lang="pl-PL" dirty="0"/>
              <a:t>Władze publiczne wspierają działania obywateli na rzecz ochrony i poprawy stanu środowiska.”</a:t>
            </a:r>
          </a:p>
          <a:p>
            <a:endParaRPr lang="pl-PL" dirty="0"/>
          </a:p>
        </p:txBody>
      </p:sp>
    </p:spTree>
    <p:extLst>
      <p:ext uri="{BB962C8B-B14F-4D97-AF65-F5344CB8AC3E}">
        <p14:creationId xmlns:p14="http://schemas.microsoft.com/office/powerpoint/2010/main" val="309760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7E7B67D-5D53-4E45-B01D-789A03E1ED74}"/>
              </a:ext>
            </a:extLst>
          </p:cNvPr>
          <p:cNvSpPr>
            <a:spLocks noGrp="1"/>
          </p:cNvSpPr>
          <p:nvPr>
            <p:ph type="title"/>
          </p:nvPr>
        </p:nvSpPr>
        <p:spPr/>
        <p:txBody>
          <a:bodyPr/>
          <a:lstStyle/>
          <a:p>
            <a:r>
              <a:rPr lang="pl-PL" dirty="0"/>
              <a:t>Konstytucyjne podstawy ochrony środowiska</a:t>
            </a:r>
          </a:p>
        </p:txBody>
      </p:sp>
      <p:sp>
        <p:nvSpPr>
          <p:cNvPr id="3" name="Symbol zastępczy zawartości 2">
            <a:extLst>
              <a:ext uri="{FF2B5EF4-FFF2-40B4-BE49-F238E27FC236}">
                <a16:creationId xmlns:a16="http://schemas.microsoft.com/office/drawing/2014/main" xmlns="" id="{4DC171C6-3972-4B6A-A35E-2D15AF63D0D6}"/>
              </a:ext>
            </a:extLst>
          </p:cNvPr>
          <p:cNvSpPr>
            <a:spLocks noGrp="1"/>
          </p:cNvSpPr>
          <p:nvPr>
            <p:ph idx="1"/>
          </p:nvPr>
        </p:nvSpPr>
        <p:spPr/>
        <p:txBody>
          <a:bodyPr/>
          <a:lstStyle/>
          <a:p>
            <a:pPr lvl="0"/>
            <a:r>
              <a:rPr lang="pl-PL" dirty="0"/>
              <a:t>Art. 31 ust. 3 Konstytucji: </a:t>
            </a:r>
            <a:r>
              <a:rPr lang="pl-PL" u="sng" dirty="0"/>
              <a:t>Ograniczenia</a:t>
            </a:r>
            <a:r>
              <a:rPr lang="pl-PL" dirty="0"/>
              <a:t> w zakresie korzystania z konstytucyjnych wolności i praw mogą być </a:t>
            </a:r>
            <a:r>
              <a:rPr lang="pl-PL" u="sng" dirty="0"/>
              <a:t>ustanawiane tylko w ustawie </a:t>
            </a:r>
            <a:r>
              <a:rPr lang="pl-PL" dirty="0"/>
              <a:t>i tylko wtedy, gdy są konieczne w </a:t>
            </a:r>
            <a:r>
              <a:rPr lang="pl-PL" u="sng" dirty="0"/>
              <a:t>demokratycznym państwie</a:t>
            </a:r>
            <a:r>
              <a:rPr lang="pl-PL" dirty="0"/>
              <a:t> dla jego </a:t>
            </a:r>
            <a:r>
              <a:rPr lang="pl-PL" u="sng" dirty="0"/>
              <a:t>bezpieczeństwa lub porządku publiczneg</a:t>
            </a:r>
            <a:r>
              <a:rPr lang="pl-PL" dirty="0"/>
              <a:t>o, bądź dla </a:t>
            </a:r>
            <a:r>
              <a:rPr lang="pl-PL" b="1" dirty="0"/>
              <a:t>ochrony środowiska</a:t>
            </a:r>
            <a:r>
              <a:rPr lang="pl-PL" dirty="0"/>
              <a:t>, zdrowia i moralności publicznej, albo wolności i praw innych osób. Ograniczenia </a:t>
            </a:r>
            <a:r>
              <a:rPr lang="pl-PL" u="sng" dirty="0"/>
              <a:t>te nie mogą naruszać istoty wolności i praw</a:t>
            </a:r>
            <a:r>
              <a:rPr lang="pl-PL" dirty="0"/>
              <a:t>.</a:t>
            </a:r>
          </a:p>
          <a:p>
            <a:pPr lvl="0"/>
            <a:r>
              <a:rPr lang="pl-PL" dirty="0"/>
              <a:t>art .86 Konstytucji: „Każdy jest obowiązany do dbałości o stan środowiska i ponosi odpowiedzialność za spowodowane przez siebie jego pogorszenie. Zasady tej odpowiedzialności określa ustawa.”</a:t>
            </a:r>
          </a:p>
        </p:txBody>
      </p:sp>
    </p:spTree>
    <p:extLst>
      <p:ext uri="{BB962C8B-B14F-4D97-AF65-F5344CB8AC3E}">
        <p14:creationId xmlns:p14="http://schemas.microsoft.com/office/powerpoint/2010/main" val="114635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30819D7-268B-4CD3-AC08-0A76D7A4418A}"/>
              </a:ext>
            </a:extLst>
          </p:cNvPr>
          <p:cNvSpPr>
            <a:spLocks noGrp="1"/>
          </p:cNvSpPr>
          <p:nvPr>
            <p:ph type="title"/>
          </p:nvPr>
        </p:nvSpPr>
        <p:spPr/>
        <p:txBody>
          <a:bodyPr/>
          <a:lstStyle/>
          <a:p>
            <a:r>
              <a:rPr lang="pl-PL" dirty="0"/>
              <a:t>Prawo ochrony środowiska</a:t>
            </a:r>
          </a:p>
        </p:txBody>
      </p:sp>
      <p:sp>
        <p:nvSpPr>
          <p:cNvPr id="3" name="Symbol zastępczy zawartości 2">
            <a:extLst>
              <a:ext uri="{FF2B5EF4-FFF2-40B4-BE49-F238E27FC236}">
                <a16:creationId xmlns:a16="http://schemas.microsoft.com/office/drawing/2014/main" xmlns="" id="{8EB5F51E-1AA6-4337-B931-45334EB817BC}"/>
              </a:ext>
            </a:extLst>
          </p:cNvPr>
          <p:cNvSpPr>
            <a:spLocks noGrp="1"/>
          </p:cNvSpPr>
          <p:nvPr>
            <p:ph idx="1"/>
          </p:nvPr>
        </p:nvSpPr>
        <p:spPr/>
        <p:txBody>
          <a:bodyPr/>
          <a:lstStyle/>
          <a:p>
            <a:r>
              <a:rPr lang="pl-PL" dirty="0"/>
              <a:t>Ujęcie szerokie – system aktów prawnych, których przedmiotem ochrony jest środowisko</a:t>
            </a:r>
          </a:p>
          <a:p>
            <a:r>
              <a:rPr lang="pl-PL" dirty="0"/>
              <a:t>Ujęcie wąski- ustawa z dnia 27 kwietnia 2001 r. Prawo ochrony środowiska</a:t>
            </a:r>
          </a:p>
          <a:p>
            <a:endParaRPr lang="pl-PL" dirty="0"/>
          </a:p>
          <a:p>
            <a:r>
              <a:rPr lang="pl-PL" dirty="0"/>
              <a:t>Definicja </a:t>
            </a:r>
            <a:r>
              <a:rPr lang="pl-PL" dirty="0" err="1"/>
              <a:t>poś</a:t>
            </a:r>
            <a:r>
              <a:rPr lang="pl-PL" dirty="0"/>
              <a:t> w ujęciu szerokim- część składowa praw administracyjnego obejmujący/ normy prawa administracyjnego regulujące zasady ochrony elementów środowiska, korzystania z zasobów środowiska, w tym wprowadzania do środowiska substancji lub energii oraz obowiązki organów administracji publicznej i podmiotów korzystających ze środowiska, jak również sankcje za ich nieprzestrzeganie. </a:t>
            </a:r>
          </a:p>
        </p:txBody>
      </p:sp>
    </p:spTree>
    <p:extLst>
      <p:ext uri="{BB962C8B-B14F-4D97-AF65-F5344CB8AC3E}">
        <p14:creationId xmlns:p14="http://schemas.microsoft.com/office/powerpoint/2010/main" val="336735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407DCA4-A8C3-4AD0-A4AF-8FED5E8288CD}"/>
              </a:ext>
            </a:extLst>
          </p:cNvPr>
          <p:cNvSpPr>
            <a:spLocks noGrp="1"/>
          </p:cNvSpPr>
          <p:nvPr>
            <p:ph type="title"/>
          </p:nvPr>
        </p:nvSpPr>
        <p:spPr/>
        <p:txBody>
          <a:bodyPr>
            <a:normAutofit/>
          </a:bodyPr>
          <a:lstStyle/>
          <a:p>
            <a:r>
              <a:rPr lang="pl-PL" dirty="0"/>
              <a:t>System polskich aktów prawnych mających na celu ochronę środowiska:</a:t>
            </a:r>
          </a:p>
        </p:txBody>
      </p:sp>
      <p:sp>
        <p:nvSpPr>
          <p:cNvPr id="3" name="Symbol zastępczy zawartości 2">
            <a:extLst>
              <a:ext uri="{FF2B5EF4-FFF2-40B4-BE49-F238E27FC236}">
                <a16:creationId xmlns:a16="http://schemas.microsoft.com/office/drawing/2014/main" xmlns="" id="{53874476-5DA1-4237-B18B-93E72595D10B}"/>
              </a:ext>
            </a:extLst>
          </p:cNvPr>
          <p:cNvSpPr>
            <a:spLocks noGrp="1"/>
          </p:cNvSpPr>
          <p:nvPr>
            <p:ph idx="1"/>
          </p:nvPr>
        </p:nvSpPr>
        <p:spPr/>
        <p:txBody>
          <a:bodyPr>
            <a:normAutofit fontScale="77500" lnSpcReduction="20000"/>
          </a:bodyPr>
          <a:lstStyle/>
          <a:p>
            <a:pPr marL="45720" indent="0">
              <a:buNone/>
            </a:pPr>
            <a:r>
              <a:rPr lang="pl-PL" b="1" dirty="0"/>
              <a:t>Ustawa ramowa : </a:t>
            </a:r>
            <a:r>
              <a:rPr lang="pl-PL" dirty="0"/>
              <a:t>ustawa z dnia 27 kwietnia 2001 r. Prawo ochrony środowiska</a:t>
            </a:r>
          </a:p>
          <a:p>
            <a:pPr marL="45720" indent="0">
              <a:buNone/>
            </a:pPr>
            <a:r>
              <a:rPr lang="pl-PL" b="1" dirty="0"/>
              <a:t>Ustawy sektorowe m.in.:</a:t>
            </a:r>
          </a:p>
          <a:p>
            <a:r>
              <a:rPr lang="pl-PL" dirty="0"/>
              <a:t>ustawa z dnia 13 kwietnia 2007 r. o zapobieganiu szkodom w środowisku i ich naprawie</a:t>
            </a:r>
          </a:p>
          <a:p>
            <a:r>
              <a:rPr lang="pl-PL" dirty="0"/>
              <a:t>ustawa z dnia 3 października 2008 r.  o udostępnianiu informacji o środowisku i jego ochronie, udziale społeczeństwa w ochronie środowiska oraz o ocenach oddziaływania na środowisko</a:t>
            </a:r>
          </a:p>
          <a:p>
            <a:r>
              <a:rPr lang="pl-PL" dirty="0"/>
              <a:t>ustawa z dnia 12 czerwca 2015 r. o systemie handlu uprawnieniami do emisji gazów cieplarnianych</a:t>
            </a:r>
          </a:p>
          <a:p>
            <a:r>
              <a:rPr lang="pl-PL" dirty="0"/>
              <a:t>ustawa z dnia 17 lipca 2009 r. o systemie zarządzania emisjami gazów cieplarnianych i innych substancji</a:t>
            </a:r>
          </a:p>
          <a:p>
            <a:r>
              <a:rPr lang="pl-PL" dirty="0"/>
              <a:t>ustawa z dnia 20 lipca 2017 r. Prawo wodne</a:t>
            </a:r>
          </a:p>
          <a:p>
            <a:r>
              <a:rPr lang="pl-PL" dirty="0"/>
              <a:t>ustawa z dnia 24 kwietnia 2009 r. o bateriach i akumulatorach</a:t>
            </a:r>
          </a:p>
          <a:p>
            <a:r>
              <a:rPr lang="pl-PL" dirty="0"/>
              <a:t>ustawa z dnia 16 kwietnia 2004 r. o ochronie przyrody</a:t>
            </a:r>
          </a:p>
          <a:p>
            <a:r>
              <a:rPr lang="pl-PL" dirty="0"/>
              <a:t>ustawa z dnia 14 grudnia 2012 r. o odpadach</a:t>
            </a:r>
          </a:p>
          <a:p>
            <a:pPr marL="45720" indent="0">
              <a:buNone/>
            </a:pPr>
            <a:endParaRPr lang="pl-P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8446" y="4519613"/>
            <a:ext cx="1753470" cy="18252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4047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05E8ACD-12AE-49BF-B23E-9AA8C57D7EB9}"/>
              </a:ext>
            </a:extLst>
          </p:cNvPr>
          <p:cNvSpPr>
            <a:spLocks noGrp="1"/>
          </p:cNvSpPr>
          <p:nvPr>
            <p:ph type="title"/>
          </p:nvPr>
        </p:nvSpPr>
        <p:spPr/>
        <p:txBody>
          <a:bodyPr/>
          <a:lstStyle/>
          <a:p>
            <a:r>
              <a:rPr lang="pl-PL" dirty="0"/>
              <a:t>Ustawa ramowa określa w szczególności:</a:t>
            </a:r>
          </a:p>
        </p:txBody>
      </p:sp>
      <p:sp>
        <p:nvSpPr>
          <p:cNvPr id="3" name="Symbol zastępczy zawartości 2">
            <a:extLst>
              <a:ext uri="{FF2B5EF4-FFF2-40B4-BE49-F238E27FC236}">
                <a16:creationId xmlns:a16="http://schemas.microsoft.com/office/drawing/2014/main" xmlns="" id="{AEAAB756-1462-4882-8513-E72A00CDEB51}"/>
              </a:ext>
            </a:extLst>
          </p:cNvPr>
          <p:cNvSpPr>
            <a:spLocks noGrp="1"/>
          </p:cNvSpPr>
          <p:nvPr>
            <p:ph idx="1"/>
          </p:nvPr>
        </p:nvSpPr>
        <p:spPr/>
        <p:txBody>
          <a:bodyPr/>
          <a:lstStyle/>
          <a:p>
            <a:r>
              <a:rPr lang="pl-PL" dirty="0"/>
              <a:t>1) zasady ustalania: </a:t>
            </a:r>
          </a:p>
          <a:p>
            <a:pPr marL="731520" lvl="1" indent="-457200">
              <a:buAutoNum type="alphaLcParenR"/>
            </a:pPr>
            <a:r>
              <a:rPr lang="pl-PL" dirty="0"/>
              <a:t>warunków ochrony zasobów środowiska, </a:t>
            </a:r>
          </a:p>
          <a:p>
            <a:pPr marL="731520" lvl="1" indent="-457200">
              <a:buAutoNum type="alphaLcParenR"/>
            </a:pPr>
            <a:r>
              <a:rPr lang="pl-PL" dirty="0"/>
              <a:t>warunków wprowadzania substancji lub energii do środowiska, </a:t>
            </a:r>
          </a:p>
          <a:p>
            <a:pPr marL="731520" lvl="1" indent="-457200">
              <a:buAutoNum type="alphaLcParenR"/>
            </a:pPr>
            <a:r>
              <a:rPr lang="pl-PL" dirty="0"/>
              <a:t>kosztów korzystania ze środowiska, </a:t>
            </a:r>
          </a:p>
          <a:p>
            <a:pPr marL="45720" indent="0">
              <a:buNone/>
            </a:pPr>
            <a:r>
              <a:rPr lang="pl-PL" dirty="0"/>
              <a:t>2) obowiązki organów administracji, </a:t>
            </a:r>
          </a:p>
          <a:p>
            <a:pPr marL="45720" indent="0">
              <a:buNone/>
            </a:pPr>
            <a:r>
              <a:rPr lang="pl-PL" dirty="0"/>
              <a:t>3) odpowiedzialność i sankcje.</a:t>
            </a:r>
          </a:p>
        </p:txBody>
      </p:sp>
    </p:spTree>
    <p:extLst>
      <p:ext uri="{BB962C8B-B14F-4D97-AF65-F5344CB8AC3E}">
        <p14:creationId xmlns:p14="http://schemas.microsoft.com/office/powerpoint/2010/main" val="3190422813"/>
      </p:ext>
    </p:extLst>
  </p:cSld>
  <p:clrMapOvr>
    <a:masterClrMapping/>
  </p:clrMapOvr>
</p:sld>
</file>

<file path=ppt/theme/theme1.xml><?xml version="1.0" encoding="utf-8"?>
<a:theme xmlns:a="http://schemas.openxmlformats.org/drawingml/2006/main" name="Podstawa">
  <a:themeElements>
    <a:clrScheme name="Podstawa">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Podstawa">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Podstawa">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Podstawa</Template>
  <TotalTime>1130</TotalTime>
  <Words>2736</Words>
  <Application>Microsoft Office PowerPoint</Application>
  <PresentationFormat>Niestandardowy</PresentationFormat>
  <Paragraphs>200</Paragraphs>
  <Slides>31</Slides>
  <Notes>0</Notes>
  <HiddenSlides>0</HiddenSlides>
  <MMClips>0</MMClips>
  <ScaleCrop>false</ScaleCrop>
  <HeadingPairs>
    <vt:vector size="4" baseType="variant">
      <vt:variant>
        <vt:lpstr>Motyw</vt:lpstr>
      </vt:variant>
      <vt:variant>
        <vt:i4>1</vt:i4>
      </vt:variant>
      <vt:variant>
        <vt:lpstr>Tytuły slajdów</vt:lpstr>
      </vt:variant>
      <vt:variant>
        <vt:i4>31</vt:i4>
      </vt:variant>
    </vt:vector>
  </HeadingPairs>
  <TitlesOfParts>
    <vt:vector size="32" baseType="lpstr">
      <vt:lpstr>Podstawa</vt:lpstr>
      <vt:lpstr>Prawo ochrony środowiska </vt:lpstr>
      <vt:lpstr>Ochrona środowiska – nauka interdyscyplinarna</vt:lpstr>
      <vt:lpstr>Praktyczne zadania ochrony środowiska </vt:lpstr>
      <vt:lpstr>Ochrona środowiska- źródła prawa</vt:lpstr>
      <vt:lpstr>konstytucyjne podstawy ochrony środowiska </vt:lpstr>
      <vt:lpstr>Konstytucyjne podstawy ochrony środowiska</vt:lpstr>
      <vt:lpstr>Prawo ochrony środowiska</vt:lpstr>
      <vt:lpstr>System polskich aktów prawnych mających na celu ochronę środowiska:</vt:lpstr>
      <vt:lpstr>Ustawa ramowa określa w szczególności:</vt:lpstr>
      <vt:lpstr>Budowa ustawy</vt:lpstr>
      <vt:lpstr>Prezentacja programu PowerPoint</vt:lpstr>
      <vt:lpstr>SOZOLOGIA</vt:lpstr>
      <vt:lpstr>EKOLOGIA</vt:lpstr>
      <vt:lpstr>ŚRODOWISKO</vt:lpstr>
      <vt:lpstr>Prezentacja programu PowerPoint</vt:lpstr>
      <vt:lpstr>Środowisko - art. 3 pkt 39 ustawy z dnia 27 kwietnia 2001 r. – Prawo ochrony środowiska</vt:lpstr>
      <vt:lpstr>Ochrona środowiska art. 3 pkt 13 ustawy p.o.ś. </vt:lpstr>
      <vt:lpstr>Równowaga przyrodnicza i racjonalne kształtowanie środowiska </vt:lpstr>
      <vt:lpstr>Działalność człowieka- zmiany w środowisku</vt:lpstr>
      <vt:lpstr>Negatywne oddziaływania człowieka na środowisko</vt:lpstr>
      <vt:lpstr>Katastrofa ekologiczna</vt:lpstr>
      <vt:lpstr>Zasady prawa ochrony środowiska</vt:lpstr>
      <vt:lpstr>Zasady prawa ochrony środowiska</vt:lpstr>
      <vt:lpstr>Zasady prawa ochrony środowiska</vt:lpstr>
      <vt:lpstr>Administracja ochrony środowiska</vt:lpstr>
      <vt:lpstr>Administracja ochrony środowiska</vt:lpstr>
      <vt:lpstr>Inspekcja ochrony środowiska</vt:lpstr>
      <vt:lpstr>Prezentacja programu PowerPoint</vt:lpstr>
      <vt:lpstr>Organy administracji terenowej i specjalnej</vt:lpstr>
      <vt:lpstr>Organy Administracji Samorządowej</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ochrony środowiska</dc:title>
  <dc:creator>Katarzyna K.</dc:creator>
  <cp:lastModifiedBy>Katarzyna Kowalczyk</cp:lastModifiedBy>
  <cp:revision>27</cp:revision>
  <dcterms:created xsi:type="dcterms:W3CDTF">2019-10-26T10:03:08Z</dcterms:created>
  <dcterms:modified xsi:type="dcterms:W3CDTF">2021-10-17T13:06:05Z</dcterms:modified>
</cp:coreProperties>
</file>