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1pPr>
    <a:lvl2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2pPr>
    <a:lvl3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3pPr>
    <a:lvl4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4pPr>
    <a:lvl5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5pPr>
    <a:lvl6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6pPr>
    <a:lvl7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7pPr>
    <a:lvl8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8pPr>
    <a:lvl9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2E9"/>
          </a:solidFill>
        </a:fill>
      </a:tcStyle>
    </a:wholeTbl>
    <a:band2H>
      <a:tcTxStyle b="def" i="def"/>
      <a:tcStyle>
        <a:tcBdr/>
        <a:fill>
          <a:solidFill>
            <a:srgbClr val="E6EA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ADB"/>
          </a:solidFill>
        </a:fill>
      </a:tcStyle>
    </a:wholeTbl>
    <a:band2H>
      <a:tcTxStyle b="def" i="def"/>
      <a:tcStyle>
        <a:tcBdr/>
        <a:fill>
          <a:solidFill>
            <a:srgbClr val="E6ED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D7CB"/>
          </a:solidFill>
        </a:fill>
      </a:tcStyle>
    </a:wholeTbl>
    <a:band2H>
      <a:tcTxStyle b="def" i="def"/>
      <a:tcStyle>
        <a:tcBdr/>
        <a:fill>
          <a:solidFill>
            <a:srgbClr val="F3EC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Helvetica Light"/>
          <a:ea typeface="Helvetica Light"/>
          <a:cs typeface="Helvetica Light"/>
        </a:font>
        <a:srgbClr val="FF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FF0000"/>
        </a:fontRef>
        <a:srgbClr val="FF0000"/>
      </a:tcTxStyle>
      <a:tcStyle>
        <a:tcBdr>
          <a:left>
            <a:ln w="12700" cap="flat">
              <a:noFill/>
              <a:miter lim="400000"/>
            </a:ln>
          </a:left>
          <a:right>
            <a:ln w="12700" cap="flat">
              <a:noFill/>
              <a:miter lim="400000"/>
            </a:ln>
          </a:right>
          <a:top>
            <a:ln w="508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FF0000"/>
              </a:solidFill>
              <a:prstDash val="solid"/>
              <a:round/>
            </a:ln>
          </a:top>
          <a:bottom>
            <a:ln w="25400" cap="flat">
              <a:solidFill>
                <a:srgbClr val="FF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Light"/>
          <a:ea typeface="Helvetica Light"/>
          <a:cs typeface="Helvetica Light"/>
        </a:font>
        <a:srgbClr val="FF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CACA"/>
          </a:solidFill>
        </a:fill>
      </a:tcStyle>
    </a:wholeTbl>
    <a:band2H>
      <a:tcTxStyle b="def" i="def"/>
      <a:tcStyle>
        <a:tcBdr/>
        <a:fill>
          <a:solidFill>
            <a:srgbClr val="FF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0000"/>
          </a:solidFill>
        </a:fill>
      </a:tcStyle>
    </a:firstRow>
  </a:tblStyle>
  <a:tblStyle styleId="{2708684C-4D16-4618-839F-0558EEFCDFE6}" styleName="">
    <a:tblBg/>
    <a:wholeTbl>
      <a:tcTxStyle b="off" i="off">
        <a:font>
          <a:latin typeface="Helvetica Light"/>
          <a:ea typeface="Helvetica Light"/>
          <a:cs typeface="Helvetica Light"/>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FFFF">
              <a:alpha val="20000"/>
            </a:srgbClr>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508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254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ytuł i podtytuł">
    <p:spTree>
      <p:nvGrpSpPr>
        <p:cNvPr id="1" name=""/>
        <p:cNvGrpSpPr/>
        <p:nvPr/>
      </p:nvGrpSpPr>
      <p:grpSpPr>
        <a:xfrm>
          <a:off x="0" y="0"/>
          <a:ext cx="0" cy="0"/>
          <a:chOff x="0" y="0"/>
          <a:chExt cx="0" cy="0"/>
        </a:xfrm>
      </p:grpSpPr>
      <p:sp>
        <p:nvSpPr>
          <p:cNvPr id="11" name="Tekst tytułowy"/>
          <p:cNvSpPr txBox="1"/>
          <p:nvPr>
            <p:ph type="title"/>
          </p:nvPr>
        </p:nvSpPr>
        <p:spPr>
          <a:xfrm>
            <a:off x="1270000" y="1638300"/>
            <a:ext cx="10464800" cy="3302000"/>
          </a:xfrm>
          <a:prstGeom prst="rect">
            <a:avLst/>
          </a:prstGeom>
        </p:spPr>
        <p:txBody>
          <a:bodyPr anchor="b"/>
          <a:lstStyle/>
          <a:p>
            <a:pPr/>
            <a:r>
              <a:t>Tekst tytułowy</a:t>
            </a:r>
          </a:p>
        </p:txBody>
      </p:sp>
      <p:sp>
        <p:nvSpPr>
          <p:cNvPr id="12" name="Treść - poziom 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1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ytat">
    <p:spTree>
      <p:nvGrpSpPr>
        <p:cNvPr id="1" name=""/>
        <p:cNvGrpSpPr/>
        <p:nvPr/>
      </p:nvGrpSpPr>
      <p:grpSpPr>
        <a:xfrm>
          <a:off x="0" y="0"/>
          <a:ext cx="0" cy="0"/>
          <a:chOff x="0" y="0"/>
          <a:chExt cx="0" cy="0"/>
        </a:xfrm>
      </p:grpSpPr>
      <p:sp>
        <p:nvSpPr>
          <p:cNvPr id="93" name="Treść - poziom 1…"/>
          <p:cNvSpPr txBox="1"/>
          <p:nvPr>
            <p:ph type="body" sz="quarter" idx="1"/>
          </p:nvPr>
        </p:nvSpPr>
        <p:spPr>
          <a:xfrm>
            <a:off x="1270000" y="6362700"/>
            <a:ext cx="10464800" cy="533400"/>
          </a:xfrm>
          <a:prstGeom prst="rect">
            <a:avLst/>
          </a:prstGeom>
        </p:spPr>
        <p:txBody>
          <a:bodyPr anchor="t"/>
          <a:lstStyle>
            <a:lvl1pPr marL="0" indent="0" algn="ctr">
              <a:spcBef>
                <a:spcPts val="0"/>
              </a:spcBef>
              <a:buSzTx/>
              <a:buNone/>
              <a:defRPr b="1" sz="2800">
                <a:latin typeface="+mj-lt"/>
                <a:ea typeface="+mj-ea"/>
                <a:cs typeface="+mj-cs"/>
                <a:sym typeface="Helvetica"/>
              </a:defRPr>
            </a:lvl1pPr>
            <a:lvl2pPr marL="794084" indent="-336884" algn="ctr">
              <a:spcBef>
                <a:spcPts val="0"/>
              </a:spcBef>
              <a:defRPr b="1" sz="2800">
                <a:latin typeface="+mj-lt"/>
                <a:ea typeface="+mj-ea"/>
                <a:cs typeface="+mj-cs"/>
                <a:sym typeface="Helvetica"/>
              </a:defRPr>
            </a:lvl2pPr>
            <a:lvl3pPr marL="1251284" indent="-336884" algn="ctr">
              <a:spcBef>
                <a:spcPts val="0"/>
              </a:spcBef>
              <a:defRPr b="1" sz="2800">
                <a:latin typeface="+mj-lt"/>
                <a:ea typeface="+mj-ea"/>
                <a:cs typeface="+mj-cs"/>
                <a:sym typeface="Helvetica"/>
              </a:defRPr>
            </a:lvl3pPr>
            <a:lvl4pPr marL="1708484" indent="-336884" algn="ctr">
              <a:spcBef>
                <a:spcPts val="0"/>
              </a:spcBef>
              <a:defRPr b="1" sz="2800">
                <a:latin typeface="+mj-lt"/>
                <a:ea typeface="+mj-ea"/>
                <a:cs typeface="+mj-cs"/>
                <a:sym typeface="Helvetica"/>
              </a:defRPr>
            </a:lvl4pPr>
            <a:lvl5pPr marL="2165684" indent="-336884" algn="ctr">
              <a:spcBef>
                <a:spcPts val="0"/>
              </a:spcBef>
              <a:defRPr b="1" sz="2800">
                <a:latin typeface="+mj-lt"/>
                <a:ea typeface="+mj-ea"/>
                <a:cs typeface="+mj-cs"/>
                <a:sym typeface="Helvetica"/>
              </a:defRPr>
            </a:lvl5pPr>
          </a:lstStyle>
          <a:p>
            <a:pPr/>
            <a:r>
              <a:t>Treść - poziom 1</a:t>
            </a:r>
          </a:p>
          <a:p>
            <a:pPr lvl="1"/>
            <a:r>
              <a:t>Treść - poziom 2</a:t>
            </a:r>
          </a:p>
          <a:p>
            <a:pPr lvl="2"/>
            <a:r>
              <a:t>Treść - poziom 3</a:t>
            </a:r>
          </a:p>
          <a:p>
            <a:pPr lvl="3"/>
            <a:r>
              <a:t>Treść - poziom 4</a:t>
            </a:r>
          </a:p>
          <a:p>
            <a:pPr lvl="4"/>
            <a:r>
              <a:t>Treść - poziom 5</a:t>
            </a:r>
          </a:p>
        </p:txBody>
      </p:sp>
      <p:sp>
        <p:nvSpPr>
          <p:cNvPr id="94" name="Shape 94"/>
          <p:cNvSpPr/>
          <p:nvPr>
            <p:ph type="body" sz="quarter" idx="13"/>
          </p:nvPr>
        </p:nvSpPr>
        <p:spPr>
          <a:xfrm>
            <a:off x="1270000" y="4254500"/>
            <a:ext cx="10464800" cy="711200"/>
          </a:xfrm>
          <a:prstGeom prst="rect">
            <a:avLst/>
          </a:prstGeom>
        </p:spPr>
        <p:txBody>
          <a:bodyPr/>
          <a:lstStyle/>
          <a:p>
            <a:pPr marL="0" indent="0" algn="ctr">
              <a:spcBef>
                <a:spcPts val="2400"/>
              </a:spcBef>
              <a:buSzTx/>
              <a:buNone/>
              <a:defRPr sz="4000"/>
            </a:pPr>
          </a:p>
        </p:txBody>
      </p:sp>
      <p:sp>
        <p:nvSpPr>
          <p:cNvPr id="95"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1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oziomo)">
    <p:spTree>
      <p:nvGrpSpPr>
        <p:cNvPr id="1" name=""/>
        <p:cNvGrpSpPr/>
        <p:nvPr/>
      </p:nvGrpSpPr>
      <p:grpSpPr>
        <a:xfrm>
          <a:off x="0" y="0"/>
          <a:ext cx="0" cy="0"/>
          <a:chOff x="0" y="0"/>
          <a:chExt cx="0" cy="0"/>
        </a:xfrm>
      </p:grpSpPr>
      <p:sp>
        <p:nvSpPr>
          <p:cNvPr id="20" name="Shape 20"/>
          <p:cNvSpPr/>
          <p:nvPr>
            <p:ph type="pic" idx="13"/>
          </p:nvPr>
        </p:nvSpPr>
        <p:spPr>
          <a:xfrm>
            <a:off x="1600200" y="635000"/>
            <a:ext cx="9779000" cy="5918200"/>
          </a:xfrm>
          <a:prstGeom prst="rect">
            <a:avLst/>
          </a:prstGeom>
        </p:spPr>
        <p:txBody>
          <a:bodyPr lIns="91439" tIns="45719" rIns="91439" bIns="45719" anchor="t">
            <a:noAutofit/>
          </a:bodyPr>
          <a:lstStyle/>
          <a:p>
            <a:pPr/>
          </a:p>
        </p:txBody>
      </p:sp>
      <p:sp>
        <p:nvSpPr>
          <p:cNvPr id="21" name="Tekst tytułowy"/>
          <p:cNvSpPr txBox="1"/>
          <p:nvPr>
            <p:ph type="title"/>
          </p:nvPr>
        </p:nvSpPr>
        <p:spPr>
          <a:xfrm>
            <a:off x="1270000" y="6718300"/>
            <a:ext cx="10464800" cy="1422400"/>
          </a:xfrm>
          <a:prstGeom prst="rect">
            <a:avLst/>
          </a:prstGeom>
        </p:spPr>
        <p:txBody>
          <a:bodyPr anchor="b"/>
          <a:lstStyle/>
          <a:p>
            <a:pPr/>
            <a:r>
              <a:t>Tekst tytułowy</a:t>
            </a:r>
          </a:p>
        </p:txBody>
      </p:sp>
      <p:sp>
        <p:nvSpPr>
          <p:cNvPr id="22" name="Treść - poziom 1…"/>
          <p:cNvSpPr txBox="1"/>
          <p:nvPr>
            <p:ph type="body" sz="quarter" idx="1"/>
          </p:nvPr>
        </p:nvSpPr>
        <p:spPr>
          <a:xfrm>
            <a:off x="1270000" y="8191500"/>
            <a:ext cx="10464800" cy="12192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23"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środku)">
    <p:spTree>
      <p:nvGrpSpPr>
        <p:cNvPr id="1" name=""/>
        <p:cNvGrpSpPr/>
        <p:nvPr/>
      </p:nvGrpSpPr>
      <p:grpSpPr>
        <a:xfrm>
          <a:off x="0" y="0"/>
          <a:ext cx="0" cy="0"/>
          <a:chOff x="0" y="0"/>
          <a:chExt cx="0" cy="0"/>
        </a:xfrm>
      </p:grpSpPr>
      <p:sp>
        <p:nvSpPr>
          <p:cNvPr id="30" name="Tekst tytułowy"/>
          <p:cNvSpPr txBox="1"/>
          <p:nvPr>
            <p:ph type="title"/>
          </p:nvPr>
        </p:nvSpPr>
        <p:spPr>
          <a:xfrm>
            <a:off x="1270000" y="3225800"/>
            <a:ext cx="10464800" cy="3302000"/>
          </a:xfrm>
          <a:prstGeom prst="rect">
            <a:avLst/>
          </a:prstGeom>
        </p:spPr>
        <p:txBody>
          <a:bodyPr/>
          <a:lstStyle/>
          <a:p>
            <a:pPr/>
            <a:r>
              <a:t>Tekst tytułowy</a:t>
            </a:r>
          </a:p>
        </p:txBody>
      </p:sp>
      <p:sp>
        <p:nvSpPr>
          <p:cNvPr id="31"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pionowo)">
    <p:spTree>
      <p:nvGrpSpPr>
        <p:cNvPr id="1" name=""/>
        <p:cNvGrpSpPr/>
        <p:nvPr/>
      </p:nvGrpSpPr>
      <p:grpSpPr>
        <a:xfrm>
          <a:off x="0" y="0"/>
          <a:ext cx="0" cy="0"/>
          <a:chOff x="0" y="0"/>
          <a:chExt cx="0" cy="0"/>
        </a:xfrm>
      </p:grpSpPr>
      <p:sp>
        <p:nvSpPr>
          <p:cNvPr id="38" name="Shape 38"/>
          <p:cNvSpPr/>
          <p:nvPr>
            <p:ph type="pic" sz="half" idx="13"/>
          </p:nvPr>
        </p:nvSpPr>
        <p:spPr>
          <a:xfrm>
            <a:off x="6718300" y="762000"/>
            <a:ext cx="5334000" cy="8242300"/>
          </a:xfrm>
          <a:prstGeom prst="rect">
            <a:avLst/>
          </a:prstGeom>
        </p:spPr>
        <p:txBody>
          <a:bodyPr lIns="91439" tIns="45719" rIns="91439" bIns="45719" anchor="t">
            <a:noAutofit/>
          </a:bodyPr>
          <a:lstStyle/>
          <a:p>
            <a:pPr/>
          </a:p>
        </p:txBody>
      </p:sp>
      <p:sp>
        <p:nvSpPr>
          <p:cNvPr id="39" name="Tekst tytułowy"/>
          <p:cNvSpPr txBox="1"/>
          <p:nvPr>
            <p:ph type="title"/>
          </p:nvPr>
        </p:nvSpPr>
        <p:spPr>
          <a:xfrm>
            <a:off x="952500" y="762000"/>
            <a:ext cx="5334000" cy="4000500"/>
          </a:xfrm>
          <a:prstGeom prst="rect">
            <a:avLst/>
          </a:prstGeom>
        </p:spPr>
        <p:txBody>
          <a:bodyPr anchor="b"/>
          <a:lstStyle>
            <a:lvl1pPr>
              <a:defRPr sz="6000"/>
            </a:lvl1pPr>
          </a:lstStyle>
          <a:p>
            <a:pPr/>
            <a:r>
              <a:t>Tekst tytułowy</a:t>
            </a:r>
          </a:p>
        </p:txBody>
      </p:sp>
      <p:sp>
        <p:nvSpPr>
          <p:cNvPr id="40" name="Treść - poziom 1…"/>
          <p:cNvSpPr txBox="1"/>
          <p:nvPr>
            <p:ph type="body" sz="quarter" idx="1"/>
          </p:nvPr>
        </p:nvSpPr>
        <p:spPr>
          <a:xfrm>
            <a:off x="952500" y="5003800"/>
            <a:ext cx="5334000" cy="4000500"/>
          </a:xfrm>
          <a:prstGeom prst="rect">
            <a:avLst/>
          </a:prstGeom>
        </p:spPr>
        <p:txBody>
          <a:bodyPr anchor="t"/>
          <a:lstStyle>
            <a:lvl1pPr marL="0" indent="0" algn="ctr">
              <a:spcBef>
                <a:spcPts val="0"/>
              </a:spcBef>
              <a:buSzTx/>
              <a:buNone/>
              <a:defRPr sz="3200"/>
            </a:lvl1pPr>
            <a:lvl2pPr marL="0" indent="0" algn="ctr">
              <a:spcBef>
                <a:spcPts val="0"/>
              </a:spcBef>
              <a:buSzTx/>
              <a:buNone/>
              <a:defRPr sz="3200"/>
            </a:lvl2pPr>
            <a:lvl3pPr marL="0" indent="0" algn="ctr">
              <a:spcBef>
                <a:spcPts val="0"/>
              </a:spcBef>
              <a:buSzTx/>
              <a:buNone/>
              <a:defRPr sz="3200"/>
            </a:lvl3pPr>
            <a:lvl4pPr marL="0" indent="0" algn="ctr">
              <a:spcBef>
                <a:spcPts val="0"/>
              </a:spcBef>
              <a:buSzTx/>
              <a:buNone/>
              <a:defRPr sz="3200"/>
            </a:lvl4pPr>
            <a:lvl5pPr marL="0" indent="0" algn="ctr">
              <a:spcBef>
                <a:spcPts val="0"/>
              </a:spcBef>
              <a:buSzTx/>
              <a:buNone/>
              <a:defRPr sz="3200"/>
            </a:lvl5pPr>
          </a:lstStyle>
          <a:p>
            <a:pPr/>
            <a:r>
              <a:t>Treść - poziom 1</a:t>
            </a:r>
          </a:p>
          <a:p>
            <a:pPr lvl="1"/>
            <a:r>
              <a:t>Treść - poziom 2</a:t>
            </a:r>
          </a:p>
          <a:p>
            <a:pPr lvl="2"/>
            <a:r>
              <a:t>Treść - poziom 3</a:t>
            </a:r>
          </a:p>
          <a:p>
            <a:pPr lvl="3"/>
            <a:r>
              <a:t>Treść - poziom 4</a:t>
            </a:r>
          </a:p>
          <a:p>
            <a:pPr lvl="4"/>
            <a:r>
              <a:t>Treść - poziom 5</a:t>
            </a:r>
          </a:p>
        </p:txBody>
      </p:sp>
      <p:sp>
        <p:nvSpPr>
          <p:cNvPr id="41"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na górze)">
    <p:spTree>
      <p:nvGrpSpPr>
        <p:cNvPr id="1" name=""/>
        <p:cNvGrpSpPr/>
        <p:nvPr/>
      </p:nvGrpSpPr>
      <p:grpSpPr>
        <a:xfrm>
          <a:off x="0" y="0"/>
          <a:ext cx="0" cy="0"/>
          <a:chOff x="0" y="0"/>
          <a:chExt cx="0" cy="0"/>
        </a:xfrm>
      </p:grpSpPr>
      <p:sp>
        <p:nvSpPr>
          <p:cNvPr id="48" name="Tekst tytułowy"/>
          <p:cNvSpPr txBox="1"/>
          <p:nvPr>
            <p:ph type="title"/>
          </p:nvPr>
        </p:nvSpPr>
        <p:spPr>
          <a:prstGeom prst="rect">
            <a:avLst/>
          </a:prstGeom>
        </p:spPr>
        <p:txBody>
          <a:bodyPr/>
          <a:lstStyle/>
          <a:p>
            <a:pPr/>
            <a:r>
              <a:t>Tekst tytułowy</a:t>
            </a:r>
          </a:p>
        </p:txBody>
      </p:sp>
      <p:sp>
        <p:nvSpPr>
          <p:cNvPr id="4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p:spTree>
      <p:nvGrpSpPr>
        <p:cNvPr id="1" name=""/>
        <p:cNvGrpSpPr/>
        <p:nvPr/>
      </p:nvGrpSpPr>
      <p:grpSpPr>
        <a:xfrm>
          <a:off x="0" y="0"/>
          <a:ext cx="0" cy="0"/>
          <a:chOff x="0" y="0"/>
          <a:chExt cx="0" cy="0"/>
        </a:xfrm>
      </p:grpSpPr>
      <p:sp>
        <p:nvSpPr>
          <p:cNvPr id="56" name="Tekst tytułowy"/>
          <p:cNvSpPr txBox="1"/>
          <p:nvPr>
            <p:ph type="title"/>
          </p:nvPr>
        </p:nvSpPr>
        <p:spPr>
          <a:prstGeom prst="rect">
            <a:avLst/>
          </a:prstGeom>
        </p:spPr>
        <p:txBody>
          <a:bodyPr/>
          <a:lstStyle/>
          <a:p>
            <a:pPr/>
            <a:r>
              <a:t>Tekst tytułowy</a:t>
            </a:r>
          </a:p>
        </p:txBody>
      </p:sp>
      <p:sp>
        <p:nvSpPr>
          <p:cNvPr id="57"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5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punktory ze zdjęciem">
    <p:spTree>
      <p:nvGrpSpPr>
        <p:cNvPr id="1" name=""/>
        <p:cNvGrpSpPr/>
        <p:nvPr/>
      </p:nvGrpSpPr>
      <p:grpSpPr>
        <a:xfrm>
          <a:off x="0" y="0"/>
          <a:ext cx="0" cy="0"/>
          <a:chOff x="0" y="0"/>
          <a:chExt cx="0" cy="0"/>
        </a:xfrm>
      </p:grpSpPr>
      <p:sp>
        <p:nvSpPr>
          <p:cNvPr id="65" name="Shape 65"/>
          <p:cNvSpPr/>
          <p:nvPr>
            <p:ph type="pic" sz="half" idx="13"/>
          </p:nvPr>
        </p:nvSpPr>
        <p:spPr>
          <a:xfrm>
            <a:off x="6718300" y="2590800"/>
            <a:ext cx="5334000" cy="6286500"/>
          </a:xfrm>
          <a:prstGeom prst="rect">
            <a:avLst/>
          </a:prstGeom>
        </p:spPr>
        <p:txBody>
          <a:bodyPr lIns="91439" tIns="45719" rIns="91439" bIns="45719" anchor="t">
            <a:noAutofit/>
          </a:bodyPr>
          <a:lstStyle/>
          <a:p>
            <a:pPr/>
          </a:p>
        </p:txBody>
      </p:sp>
      <p:sp>
        <p:nvSpPr>
          <p:cNvPr id="66" name="Tekst tytułowy"/>
          <p:cNvSpPr txBox="1"/>
          <p:nvPr>
            <p:ph type="title"/>
          </p:nvPr>
        </p:nvSpPr>
        <p:spPr>
          <a:prstGeom prst="rect">
            <a:avLst/>
          </a:prstGeom>
        </p:spPr>
        <p:txBody>
          <a:bodyPr/>
          <a:lstStyle/>
          <a:p>
            <a:pPr/>
            <a:r>
              <a:t>Tekst tytułowy</a:t>
            </a:r>
          </a:p>
        </p:txBody>
      </p:sp>
      <p:sp>
        <p:nvSpPr>
          <p:cNvPr id="67" name="Treść - poziom 1…"/>
          <p:cNvSpPr txBox="1"/>
          <p:nvPr>
            <p:ph type="body" sz="half" idx="1"/>
          </p:nvPr>
        </p:nvSpPr>
        <p:spPr>
          <a:xfrm>
            <a:off x="952500" y="2590800"/>
            <a:ext cx="5334000" cy="6286500"/>
          </a:xfrm>
          <a:prstGeom prst="rect">
            <a:avLst/>
          </a:prstGeom>
        </p:spPr>
        <p:txBody>
          <a:bodyPr/>
          <a:lstStyle>
            <a:lvl1pPr marL="381000" indent="-381000">
              <a:spcBef>
                <a:spcPts val="3800"/>
              </a:spcBef>
              <a:defRPr sz="2800"/>
            </a:lvl1pPr>
            <a:lvl2pPr marL="762000" indent="-381000">
              <a:spcBef>
                <a:spcPts val="3800"/>
              </a:spcBef>
              <a:defRPr sz="2800"/>
            </a:lvl2pPr>
            <a:lvl3pPr marL="1143000" indent="-381000">
              <a:spcBef>
                <a:spcPts val="3800"/>
              </a:spcBef>
              <a:defRPr sz="2800"/>
            </a:lvl3pPr>
            <a:lvl4pPr marL="1524000" indent="-381000">
              <a:spcBef>
                <a:spcPts val="3800"/>
              </a:spcBef>
              <a:defRPr sz="2800"/>
            </a:lvl4pPr>
            <a:lvl5pPr marL="1905000" indent="-381000">
              <a:spcBef>
                <a:spcPts val="3800"/>
              </a:spcBef>
              <a:defRPr sz="2800"/>
            </a:lvl5pPr>
          </a:lstStyle>
          <a:p>
            <a:pPr/>
            <a:r>
              <a:t>Treść - poziom 1</a:t>
            </a:r>
          </a:p>
          <a:p>
            <a:pPr lvl="1"/>
            <a:r>
              <a:t>Treść - poziom 2</a:t>
            </a:r>
          </a:p>
          <a:p>
            <a:pPr lvl="2"/>
            <a:r>
              <a:t>Treść - poziom 3</a:t>
            </a:r>
          </a:p>
          <a:p>
            <a:pPr lvl="3"/>
            <a:r>
              <a:t>Treść - poziom 4</a:t>
            </a:r>
          </a:p>
          <a:p>
            <a:pPr lvl="4"/>
            <a:r>
              <a:t>Treść - poziom 5</a:t>
            </a:r>
          </a:p>
        </p:txBody>
      </p:sp>
      <p:sp>
        <p:nvSpPr>
          <p:cNvPr id="6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nktory">
    <p:spTree>
      <p:nvGrpSpPr>
        <p:cNvPr id="1" name=""/>
        <p:cNvGrpSpPr/>
        <p:nvPr/>
      </p:nvGrpSpPr>
      <p:grpSpPr>
        <a:xfrm>
          <a:off x="0" y="0"/>
          <a:ext cx="0" cy="0"/>
          <a:chOff x="0" y="0"/>
          <a:chExt cx="0" cy="0"/>
        </a:xfrm>
      </p:grpSpPr>
      <p:sp>
        <p:nvSpPr>
          <p:cNvPr id="75" name="Treść - poziom 1…"/>
          <p:cNvSpPr txBox="1"/>
          <p:nvPr>
            <p:ph type="body" idx="1"/>
          </p:nvPr>
        </p:nvSpPr>
        <p:spPr>
          <a:xfrm>
            <a:off x="952500" y="1270000"/>
            <a:ext cx="11099800" cy="72136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Zdjęcie (3 sztuki)">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898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18300" y="762000"/>
            <a:ext cx="5334000" cy="3898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762884"/>
            <a:ext cx="5334000" cy="8229601"/>
          </a:xfrm>
          <a:prstGeom prst="rect">
            <a:avLst/>
          </a:prstGeom>
        </p:spPr>
        <p:txBody>
          <a:bodyPr lIns="91439" tIns="45719" rIns="91439" bIns="45719" anchor="t">
            <a:noAutofit/>
          </a:bodyPr>
          <a:lstStyle/>
          <a:p>
            <a:pPr/>
          </a:p>
        </p:txBody>
      </p:sp>
      <p:sp>
        <p:nvSpPr>
          <p:cNvPr id="8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kst tytułowy"/>
          <p:cNvSpPr txBox="1"/>
          <p:nvPr>
            <p:ph type="title"/>
          </p:nvPr>
        </p:nvSpPr>
        <p:spPr>
          <a:xfrm>
            <a:off x="952500" y="406400"/>
            <a:ext cx="11099800" cy="2120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Tekst tytułowy</a:t>
            </a:r>
          </a:p>
        </p:txBody>
      </p:sp>
      <p:sp>
        <p:nvSpPr>
          <p:cNvPr id="3" name="Treść - poziom 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4" name="Numer slajdu"/>
          <p:cNvSpPr txBox="1"/>
          <p:nvPr>
            <p:ph type="sldNum" sz="quarter" idx="2"/>
          </p:nvPr>
        </p:nvSpPr>
        <p:spPr>
          <a:xfrm>
            <a:off x="6311798" y="9245600"/>
            <a:ext cx="368504" cy="381000"/>
          </a:xfrm>
          <a:prstGeom prst="rect">
            <a:avLst/>
          </a:prstGeom>
          <a:ln w="12700">
            <a:miter lim="400000"/>
          </a:ln>
        </p:spPr>
        <p:txBody>
          <a:bodyPr wrap="none" lIns="50800" tIns="50800" rIns="50800" bIns="50800">
            <a:spAutoFit/>
          </a:bodyPr>
          <a:lstStyle>
            <a:lvl1pPr>
              <a:defRPr sz="1800">
                <a:solidFill>
                  <a:srgbClr val="FFFFFF"/>
                </a:solidFill>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FFFFFF"/>
          </a:solidFill>
          <a:uFillTx/>
          <a:latin typeface="Helvetica Light"/>
          <a:ea typeface="Helvetica Light"/>
          <a:cs typeface="Helvetica Light"/>
          <a:sym typeface="Helvetica Light"/>
        </a:defRPr>
      </a:lvl9pPr>
    </p:titleStyle>
    <p:bodyStyle>
      <a:lvl1pPr marL="457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1pPr>
      <a:lvl2pPr marL="914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2pPr>
      <a:lvl3pPr marL="1371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3pPr>
      <a:lvl4pPr marL="1828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4pPr>
      <a:lvl5pPr marL="22860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5pPr>
      <a:lvl6pPr marL="27432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6pPr>
      <a:lvl7pPr marL="32004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7pPr>
      <a:lvl8pPr marL="36576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8pPr>
      <a:lvl9pPr marL="4114800" marR="0" indent="-457200" algn="l" defTabSz="584200" rtl="0" latinLnBrk="0">
        <a:lnSpc>
          <a:spcPct val="100000"/>
        </a:lnSpc>
        <a:spcBef>
          <a:spcPts val="4200"/>
        </a:spcBef>
        <a:spcAft>
          <a:spcPts val="0"/>
        </a:spcAft>
        <a:buClrTx/>
        <a:buSzPct val="75000"/>
        <a:buFontTx/>
        <a:buChar char="•"/>
        <a:tabLst/>
        <a:defRPr b="0" baseline="0" cap="none" i="0" spc="0" strike="noStrike" sz="3800" u="none">
          <a:ln>
            <a:noFill/>
          </a:ln>
          <a:solidFill>
            <a:srgbClr val="FFFFFF"/>
          </a:solidFill>
          <a:uFillTx/>
          <a:latin typeface="Helvetica Light"/>
          <a:ea typeface="Helvetica Light"/>
          <a:cs typeface="Helvetica Light"/>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czasopismo.legeartis.org/tag/art-431-kc" TargetMode="External"/><Relationship Id="rId3" Type="http://schemas.openxmlformats.org/officeDocument/2006/relationships/hyperlink" Target="http://czasopismo.legeartis.org/tag/pies" TargetMode="External"/></Relationships>

</file>

<file path=ppt/slides/_rels/slide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pic>
        <p:nvPicPr>
          <p:cNvPr id="119" name="491296036.jpg" descr="491296036.jpg"/>
          <p:cNvPicPr>
            <a:picLocks noChangeAspect="1"/>
          </p:cNvPicPr>
          <p:nvPr>
            <p:ph type="pic" idx="13"/>
          </p:nvPr>
        </p:nvPicPr>
        <p:blipFill>
          <a:blip r:embed="rId2">
            <a:alphaModFix amt="7061"/>
            <a:extLst/>
          </a:blip>
          <a:srcRect l="23034" t="0" r="12249" b="2002"/>
          <a:stretch>
            <a:fillRect/>
          </a:stretch>
        </p:blipFill>
        <p:spPr>
          <a:xfrm>
            <a:off x="9428642" y="339796"/>
            <a:ext cx="3207859" cy="4857614"/>
          </a:xfrm>
          <a:prstGeom prst="rect">
            <a:avLst/>
          </a:prstGeom>
        </p:spPr>
      </p:pic>
      <p:sp>
        <p:nvSpPr>
          <p:cNvPr id="120" name="Shape 120"/>
          <p:cNvSpPr txBox="1"/>
          <p:nvPr>
            <p:ph type="title"/>
          </p:nvPr>
        </p:nvSpPr>
        <p:spPr>
          <a:xfrm>
            <a:off x="2997200" y="825499"/>
            <a:ext cx="6111925" cy="3411639"/>
          </a:xfrm>
          <a:prstGeom prst="rect">
            <a:avLst/>
          </a:prstGeom>
        </p:spPr>
        <p:txBody>
          <a:bodyPr/>
          <a:lstStyle>
            <a:lvl1pPr>
              <a:defRPr sz="5700">
                <a:solidFill>
                  <a:srgbClr val="000000"/>
                </a:solidFill>
                <a:latin typeface="Copperplate"/>
                <a:ea typeface="Copperplate"/>
                <a:cs typeface="Copperplate"/>
                <a:sym typeface="Copperplate"/>
              </a:defRPr>
            </a:lvl1pPr>
          </a:lstStyle>
          <a:p>
            <a:pPr/>
            <a:r>
              <a:t>Wstęp do prawoznawstwa</a:t>
            </a:r>
          </a:p>
        </p:txBody>
      </p:sp>
      <p:sp>
        <p:nvSpPr>
          <p:cNvPr id="121" name="Shape 121"/>
          <p:cNvSpPr txBox="1"/>
          <p:nvPr/>
        </p:nvSpPr>
        <p:spPr>
          <a:xfrm>
            <a:off x="7304080" y="7312750"/>
            <a:ext cx="4162439" cy="6398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latin typeface="Times New Roman"/>
                <a:ea typeface="Times New Roman"/>
                <a:cs typeface="Times New Roman"/>
                <a:sym typeface="Times New Roman"/>
              </a:defRPr>
            </a:lvl1pPr>
          </a:lstStyle>
          <a:p>
            <a:pPr/>
            <a:r>
              <a:t>mgr Rafał Chybiński</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5" name="Shape 155"/>
          <p:cNvSpPr txBox="1"/>
          <p:nvPr>
            <p:ph type="title"/>
          </p:nvPr>
        </p:nvSpPr>
        <p:spPr>
          <a:prstGeom prst="rect">
            <a:avLst/>
          </a:prstGeom>
        </p:spPr>
        <p:txBody>
          <a:bodyPr/>
          <a:lstStyle>
            <a:lvl1pPr>
              <a:defRPr sz="6700">
                <a:solidFill>
                  <a:srgbClr val="000000"/>
                </a:solidFill>
                <a:latin typeface="Times New Roman"/>
                <a:ea typeface="Times New Roman"/>
                <a:cs typeface="Times New Roman"/>
                <a:sym typeface="Times New Roman"/>
              </a:defRPr>
            </a:lvl1pPr>
          </a:lstStyle>
          <a:p>
            <a:pPr/>
            <a:r>
              <a:t>Norma abstrakcyjna i konkretna</a:t>
            </a:r>
          </a:p>
        </p:txBody>
      </p:sp>
      <p:sp>
        <p:nvSpPr>
          <p:cNvPr id="156" name="Shape 156"/>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Norma abstrakcyjna wysławia sposób zachowania bez kontekstu czasowego (będzie to zachowanie powtarzalne). Tj. „Kto zabija człowieka…”. </a:t>
            </a:r>
          </a:p>
          <a:p>
            <a:pPr>
              <a:defRPr>
                <a:solidFill>
                  <a:srgbClr val="000000"/>
                </a:solidFill>
                <a:latin typeface="Times New Roman"/>
                <a:ea typeface="Times New Roman"/>
                <a:cs typeface="Times New Roman"/>
                <a:sym typeface="Times New Roman"/>
              </a:defRPr>
            </a:pPr>
            <a:r>
              <a:t>Norma konkretna wiąże dane zachowanie z określonym czasem (chodzi tutaj o zachowanie jednorazowe). Tj. „Wzywa się Jana Kowalskiego do dziekanatu celem podpisania odpowiednich dokumentów w dniu 23.04 o godzinie 15:00.”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8" name="Shape 158"/>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Obowiązywanie prawa</a:t>
            </a:r>
          </a:p>
        </p:txBody>
      </p:sp>
      <p:sp>
        <p:nvSpPr>
          <p:cNvPr id="159" name="Shape 159"/>
          <p:cNvSpPr txBox="1"/>
          <p:nvPr>
            <p:ph type="body" idx="1"/>
          </p:nvPr>
        </p:nvSpPr>
        <p:spPr>
          <a:xfrm>
            <a:off x="952500" y="1447800"/>
            <a:ext cx="11099800" cy="6286500"/>
          </a:xfrm>
          <a:prstGeom prst="rect">
            <a:avLst/>
          </a:prstGeom>
        </p:spPr>
        <p:txBody>
          <a:bodyPr/>
          <a:lstStyle/>
          <a:p>
            <a:pPr>
              <a:defRPr>
                <a:solidFill>
                  <a:srgbClr val="000000"/>
                </a:solidFill>
                <a:latin typeface="Times New Roman"/>
                <a:ea typeface="Times New Roman"/>
                <a:cs typeface="Times New Roman"/>
                <a:sym typeface="Times New Roman"/>
              </a:defRPr>
            </a:pPr>
            <a:r>
              <a:t>Prawo jest przestrzegane i stosowane, ponieważ </a:t>
            </a:r>
            <a:r>
              <a:rPr b="1"/>
              <a:t>obowiązuje</a:t>
            </a:r>
            <a:r>
              <a: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1" name="Shape 161"/>
          <p:cNvSpPr txBox="1"/>
          <p:nvPr>
            <p:ph type="title"/>
          </p:nvPr>
        </p:nvSpPr>
        <p:spPr>
          <a:prstGeom prst="rect">
            <a:avLst/>
          </a:prstGeom>
        </p:spPr>
        <p:txBody>
          <a:bodyPr/>
          <a:lstStyle>
            <a:lvl1pPr defTabSz="543305">
              <a:defRPr sz="7000">
                <a:solidFill>
                  <a:srgbClr val="000000"/>
                </a:solidFill>
                <a:latin typeface="Times New Roman"/>
                <a:ea typeface="Times New Roman"/>
                <a:cs typeface="Times New Roman"/>
                <a:sym typeface="Times New Roman"/>
              </a:defRPr>
            </a:lvl1pPr>
          </a:lstStyle>
          <a:p>
            <a:pPr/>
            <a:r>
              <a:t>Obowiązywanie aksjologiczne</a:t>
            </a:r>
          </a:p>
        </p:txBody>
      </p:sp>
      <p:sp>
        <p:nvSpPr>
          <p:cNvPr id="162" name="Shape 162"/>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Prawo będzie obowiązywać ze względu na pewne wartości, które za nim stoją (dobro, słuszność, sprawiedliwość). </a:t>
            </a:r>
          </a:p>
          <a:p>
            <a:pPr>
              <a:defRPr>
                <a:solidFill>
                  <a:srgbClr val="000000"/>
                </a:solidFill>
                <a:latin typeface="Times New Roman"/>
                <a:ea typeface="Times New Roman"/>
                <a:cs typeface="Times New Roman"/>
                <a:sym typeface="Times New Roman"/>
              </a:defRPr>
            </a:pPr>
            <a:r>
              <a:t>„Przepis P jest stosowany/przestrzegany, ponieważ jest słuszny.”</a:t>
            </a:r>
          </a:p>
          <a:p>
            <a:pPr>
              <a:defRPr>
                <a:solidFill>
                  <a:srgbClr val="000000"/>
                </a:solidFill>
                <a:latin typeface="Times New Roman"/>
                <a:ea typeface="Times New Roman"/>
                <a:cs typeface="Times New Roman"/>
                <a:sym typeface="Times New Roman"/>
              </a:defRPr>
            </a:pPr>
            <a:r>
              <a:t>Można tutaj dostrzec pewne związki między prawem a moralnością(sposób kwalifikowania danego zachowania jako dobre albo złe)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4" name="Shape 164"/>
          <p:cNvSpPr txBox="1"/>
          <p:nvPr>
            <p:ph type="title"/>
          </p:nvPr>
        </p:nvSpPr>
        <p:spPr>
          <a:prstGeom prst="rect">
            <a:avLst/>
          </a:prstGeom>
        </p:spPr>
        <p:txBody>
          <a:bodyPr/>
          <a:lstStyle>
            <a:lvl1pPr>
              <a:defRPr sz="6000">
                <a:solidFill>
                  <a:srgbClr val="000000"/>
                </a:solidFill>
                <a:latin typeface="Times New Roman"/>
                <a:ea typeface="Times New Roman"/>
                <a:cs typeface="Times New Roman"/>
                <a:sym typeface="Times New Roman"/>
              </a:defRPr>
            </a:lvl1pPr>
          </a:lstStyle>
          <a:p>
            <a:pPr/>
            <a:r>
              <a:t>Obowiązywanie behawioralne (faktyczne)</a:t>
            </a:r>
          </a:p>
        </p:txBody>
      </p:sp>
      <p:sp>
        <p:nvSpPr>
          <p:cNvPr id="165" name="Shape 165"/>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Prawo będzie obowiązywać ze względu na praktykę społeczną.</a:t>
            </a:r>
          </a:p>
          <a:p>
            <a:pPr>
              <a:defRPr>
                <a:solidFill>
                  <a:srgbClr val="000000"/>
                </a:solidFill>
                <a:latin typeface="Times New Roman"/>
                <a:ea typeface="Times New Roman"/>
                <a:cs typeface="Times New Roman"/>
                <a:sym typeface="Times New Roman"/>
              </a:defRPr>
            </a:pPr>
            <a:r>
              <a:t>Jeśli ludzie zachowują się w określony sposób, można przyjąć, iż obowiązuje norma N, która nakazuje im zachowywać się w ten określony sposób.</a:t>
            </a:r>
          </a:p>
          <a:p>
            <a:pPr>
              <a:defRPr>
                <a:solidFill>
                  <a:srgbClr val="000000"/>
                </a:solidFill>
                <a:latin typeface="Times New Roman"/>
                <a:ea typeface="Times New Roman"/>
                <a:cs typeface="Times New Roman"/>
                <a:sym typeface="Times New Roman"/>
              </a:defRPr>
            </a:pPr>
            <a:r>
              <a:t>To ujęcie obowiązywania będzie charakterystyczne dla … ?</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67" name="Shape 167"/>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Desuetudo (odwyknięcie)</a:t>
            </a:r>
          </a:p>
        </p:txBody>
      </p:sp>
      <p:sp>
        <p:nvSpPr>
          <p:cNvPr id="168" name="Shape 168"/>
          <p:cNvSpPr txBox="1"/>
          <p:nvPr>
            <p:ph type="body" idx="1"/>
          </p:nvPr>
        </p:nvSpPr>
        <p:spPr>
          <a:xfrm>
            <a:off x="952500" y="1943100"/>
            <a:ext cx="11099800" cy="6286500"/>
          </a:xfrm>
          <a:prstGeom prst="rect">
            <a:avLst/>
          </a:prstGeom>
        </p:spPr>
        <p:txBody>
          <a:bodyPr/>
          <a:lstStyle/>
          <a:p>
            <a:pPr>
              <a:defRPr>
                <a:solidFill>
                  <a:srgbClr val="000000"/>
                </a:solidFill>
                <a:latin typeface="Times New Roman"/>
                <a:ea typeface="Times New Roman"/>
                <a:cs typeface="Times New Roman"/>
                <a:sym typeface="Times New Roman"/>
              </a:defRPr>
            </a:pPr>
            <a:r>
              <a:t>Instytucja, która pozwala uznać normę ustanowioną przez kompetentny organ i we właściwej formie za nieobowiązującą wtedy, kiedy nie jest przestrzegana.</a:t>
            </a:r>
          </a:p>
          <a:p>
            <a:pPr>
              <a:defRPr>
                <a:solidFill>
                  <a:srgbClr val="000000"/>
                </a:solidFill>
                <a:latin typeface="Times New Roman"/>
                <a:ea typeface="Times New Roman"/>
                <a:cs typeface="Times New Roman"/>
                <a:sym typeface="Times New Roman"/>
              </a:defRPr>
            </a:pPr>
            <a:r>
              <a:t>Nakaz meldowania się na pobyt czasowy (dot. przebywania poza stałym miejscem zameldowania dłużej niż 3 dni). </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0" name="Shape 170"/>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Obowiązywanie tetyczne</a:t>
            </a:r>
          </a:p>
        </p:txBody>
      </p:sp>
      <p:sp>
        <p:nvSpPr>
          <p:cNvPr id="171" name="Shape 171"/>
          <p:cNvSpPr txBox="1"/>
          <p:nvPr>
            <p:ph type="body" idx="1"/>
          </p:nvPr>
        </p:nvSpPr>
        <p:spPr>
          <a:xfrm>
            <a:off x="952500" y="1282700"/>
            <a:ext cx="11099800" cy="6286500"/>
          </a:xfrm>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Zgodnie z tym ujęciem, prawo obowiązuje, ponieważ zostało ustanowione przez kompetentny organ (za prawem stoi autorytet prawotwórczy). </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3" name="Shape 173"/>
          <p:cNvSpPr txBox="1"/>
          <p:nvPr>
            <p:ph type="title"/>
          </p:nvPr>
        </p:nvSpPr>
        <p:spPr>
          <a:prstGeom prst="rect">
            <a:avLst/>
          </a:prstGeom>
        </p:spPr>
        <p:txBody>
          <a:bodyPr/>
          <a:lstStyle>
            <a:lvl1pPr defTabSz="560830">
              <a:defRPr sz="7600">
                <a:solidFill>
                  <a:srgbClr val="000000"/>
                </a:solidFill>
                <a:latin typeface="Times New Roman"/>
                <a:ea typeface="Times New Roman"/>
                <a:cs typeface="Times New Roman"/>
                <a:sym typeface="Times New Roman"/>
              </a:defRPr>
            </a:lvl1pPr>
          </a:lstStyle>
          <a:p>
            <a:pPr/>
            <a:r>
              <a:t>Obowiązywanie systemowe</a:t>
            </a:r>
          </a:p>
        </p:txBody>
      </p:sp>
      <p:sp>
        <p:nvSpPr>
          <p:cNvPr id="174" name="Shape 174"/>
          <p:cNvSpPr txBox="1"/>
          <p:nvPr>
            <p:ph type="body" idx="1"/>
          </p:nvPr>
        </p:nvSpPr>
        <p:spPr>
          <a:xfrm>
            <a:off x="726900" y="3585864"/>
            <a:ext cx="11347800" cy="4694536"/>
          </a:xfrm>
          <a:prstGeom prst="rect">
            <a:avLst/>
          </a:prstGeom>
        </p:spPr>
        <p:txBody>
          <a:bodyPr/>
          <a:lstStyle/>
          <a:p>
            <a:pPr marL="438911" indent="-438911" defTabSz="560830">
              <a:spcBef>
                <a:spcPts val="4000"/>
              </a:spcBef>
              <a:defRPr sz="3000">
                <a:solidFill>
                  <a:srgbClr val="000000"/>
                </a:solidFill>
                <a:latin typeface="Times New Roman"/>
                <a:ea typeface="Times New Roman"/>
                <a:cs typeface="Times New Roman"/>
                <a:sym typeface="Times New Roman"/>
              </a:defRPr>
            </a:pPr>
            <a:r>
              <a:t>Jeśli zostało ustanowione przez kompetentny organ we właściwej formie (</a:t>
            </a:r>
            <a:r>
              <a:rPr b="1"/>
              <a:t>Test pochodzenia</a:t>
            </a:r>
            <a:r>
              <a:t>), a także weszły w życie (</a:t>
            </a:r>
            <a:r>
              <a:rPr b="1"/>
              <a:t>Ogłoszenie</a:t>
            </a:r>
            <a:r>
              <a:t>) i nie zostały uchylone (</a:t>
            </a:r>
            <a:r>
              <a:rPr b="1"/>
              <a:t>Derogacja</a:t>
            </a:r>
            <a:r>
              <a:t>).</a:t>
            </a:r>
          </a:p>
          <a:p>
            <a:pPr marL="438911" indent="-438911" defTabSz="560830">
              <a:spcBef>
                <a:spcPts val="4000"/>
              </a:spcBef>
              <a:defRPr sz="3000">
                <a:solidFill>
                  <a:srgbClr val="000000"/>
                </a:solidFill>
                <a:latin typeface="Times New Roman"/>
                <a:ea typeface="Times New Roman"/>
                <a:cs typeface="Times New Roman"/>
                <a:sym typeface="Times New Roman"/>
              </a:defRPr>
            </a:pPr>
            <a:r>
              <a:t>Jeżeli nie są niezgodne z innymi normami (</a:t>
            </a:r>
            <a:r>
              <a:rPr b="1"/>
              <a:t>Reguły kolizyjne</a:t>
            </a:r>
            <a:r>
              <a:t>).</a:t>
            </a:r>
          </a:p>
          <a:p>
            <a:pPr marL="438911" indent="-438911" defTabSz="560830">
              <a:spcBef>
                <a:spcPts val="4000"/>
              </a:spcBef>
              <a:defRPr sz="3000">
                <a:solidFill>
                  <a:srgbClr val="000000"/>
                </a:solidFill>
                <a:latin typeface="Times New Roman"/>
                <a:ea typeface="Times New Roman"/>
                <a:cs typeface="Times New Roman"/>
                <a:sym typeface="Times New Roman"/>
              </a:defRPr>
            </a:pPr>
            <a:r>
              <a:t>Nie tylko w sytuacji ich bezpośredniego ujęcia przez prawodawcę w akcie normatywnym, ale także wtedy, kiedy można daną normę dekodować za pomocą odpowiednich reguł inferencji (</a:t>
            </a:r>
            <a:r>
              <a:rPr b="1"/>
              <a:t>Wnioskowanie prawnicze)</a:t>
            </a:r>
            <a:r>
              <a:t>.</a:t>
            </a:r>
          </a:p>
        </p:txBody>
      </p:sp>
      <p:sp>
        <p:nvSpPr>
          <p:cNvPr id="175" name="Shape 175"/>
          <p:cNvSpPr txBox="1"/>
          <p:nvPr/>
        </p:nvSpPr>
        <p:spPr>
          <a:xfrm>
            <a:off x="1008917" y="2538358"/>
            <a:ext cx="10986965" cy="68908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200"/>
              </a:spcBef>
              <a:defRPr sz="4100">
                <a:solidFill>
                  <a:srgbClr val="000000"/>
                </a:solidFill>
                <a:latin typeface="Times New Roman"/>
                <a:ea typeface="Times New Roman"/>
                <a:cs typeface="Times New Roman"/>
                <a:sym typeface="Times New Roman"/>
              </a:defRPr>
            </a:lvl1pPr>
          </a:lstStyle>
          <a:p>
            <a:pPr/>
            <a:r>
              <a:t>Zgodnie z tym ujęciem prawo będzie obowiązywać:</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77" name="Shape 177"/>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Test pochodzenia</a:t>
            </a:r>
          </a:p>
        </p:txBody>
      </p:sp>
      <p:sp>
        <p:nvSpPr>
          <p:cNvPr id="178" name="Shape 178"/>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Pozwala odróżnić prawo od nie-prawa. Ustala się to poprzez sprawdzenie, czy konkretna norma została ustanowiona przez właściwy podmiot (autorytet prawotwórczy) w wyniku odpowiednich działań (we właściwej formie).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80" name="Shape 180"/>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Ogłoszenie</a:t>
            </a:r>
          </a:p>
        </p:txBody>
      </p:sp>
      <p:sp>
        <p:nvSpPr>
          <p:cNvPr id="181" name="Shape 181"/>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Ogłoszenie jest niezbędnym warunkiem wejścia w życie aktów prawnych. </a:t>
            </a:r>
          </a:p>
          <a:p>
            <a:pPr>
              <a:defRPr>
                <a:solidFill>
                  <a:srgbClr val="000000"/>
                </a:solidFill>
                <a:latin typeface="Times New Roman"/>
                <a:ea typeface="Times New Roman"/>
                <a:cs typeface="Times New Roman"/>
                <a:sym typeface="Times New Roman"/>
              </a:defRPr>
            </a:pPr>
            <a:r>
              <a:t>Przez prawidłowe ogłoszenie najczęściej rozumie się opublikowanie danego aktu normatywnego w </a:t>
            </a:r>
            <a:r>
              <a:rPr b="1"/>
              <a:t>urzędowym dzienniku promulgacyjnym</a:t>
            </a:r>
            <a:r>
              <a:t> (Dziennik Ustaw, Monitor Polski).</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83" name="Shape 183"/>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Derogacja (uchylenie)</a:t>
            </a:r>
          </a:p>
        </p:txBody>
      </p:sp>
      <p:sp>
        <p:nvSpPr>
          <p:cNvPr id="184" name="Shape 184"/>
          <p:cNvSpPr txBox="1"/>
          <p:nvPr>
            <p:ph type="body" idx="1"/>
          </p:nvPr>
        </p:nvSpPr>
        <p:spPr>
          <a:xfrm>
            <a:off x="952500" y="3073400"/>
            <a:ext cx="11099800" cy="6286500"/>
          </a:xfrm>
          <a:prstGeom prst="rect">
            <a:avLst/>
          </a:prstGeom>
        </p:spPr>
        <p:txBody>
          <a:bodyPr/>
          <a:lstStyle/>
          <a:p>
            <a:pPr>
              <a:defRPr b="1">
                <a:solidFill>
                  <a:srgbClr val="000000"/>
                </a:solidFill>
                <a:latin typeface="Times New Roman"/>
                <a:ea typeface="Times New Roman"/>
                <a:cs typeface="Times New Roman"/>
                <a:sym typeface="Times New Roman"/>
              </a:defRPr>
            </a:pPr>
            <a:r>
              <a:t>Derogacja wyraźna</a:t>
            </a:r>
            <a:r>
              <a:rPr b="0"/>
              <a:t> - uchylenie normy prawnej bądź całego aktu normatywnego przez inną normę (przepis derogacyjny). Tj. „Traci moc ustawa z dnia …”. </a:t>
            </a:r>
          </a:p>
          <a:p>
            <a:pPr>
              <a:defRPr b="1">
                <a:solidFill>
                  <a:srgbClr val="000000"/>
                </a:solidFill>
                <a:latin typeface="Times New Roman"/>
                <a:ea typeface="Times New Roman"/>
                <a:cs typeface="Times New Roman"/>
                <a:sym typeface="Times New Roman"/>
              </a:defRPr>
            </a:pPr>
            <a:r>
              <a:t>Derogacja dorozumiana (milcząca) </a:t>
            </a:r>
            <a:r>
              <a:rPr b="0"/>
              <a:t>- uchylenie polegające na odmiennym uregulowaniu danej materii. Brak tutaj przepisu derogacyjnego wyraźnie uchylającego konkretną normę czy akt normatywny. </a:t>
            </a:r>
          </a:p>
        </p:txBody>
      </p:sp>
      <p:sp>
        <p:nvSpPr>
          <p:cNvPr id="185" name="Shape 185"/>
          <p:cNvSpPr txBox="1"/>
          <p:nvPr/>
        </p:nvSpPr>
        <p:spPr>
          <a:xfrm>
            <a:off x="609600" y="2423250"/>
            <a:ext cx="12372765" cy="1198699"/>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200"/>
              </a:spcBef>
              <a:defRPr>
                <a:solidFill>
                  <a:srgbClr val="000000"/>
                </a:solidFill>
                <a:latin typeface="Times New Roman"/>
                <a:ea typeface="Times New Roman"/>
                <a:cs typeface="Times New Roman"/>
                <a:sym typeface="Times New Roman"/>
              </a:defRPr>
            </a:lvl1pPr>
          </a:lstStyle>
          <a:p>
            <a:pPr/>
            <a:r>
              <a:t>Nie obowiązują te normy, które zostały wyraźnie lub w sposób dorozumiany(milcząco) uchylone.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23" name="Shape 123"/>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Literatura</a:t>
            </a:r>
          </a:p>
        </p:txBody>
      </p:sp>
      <p:sp>
        <p:nvSpPr>
          <p:cNvPr id="124" name="Shape 124"/>
          <p:cNvSpPr txBox="1"/>
          <p:nvPr>
            <p:ph type="body" idx="1"/>
          </p:nvPr>
        </p:nvSpPr>
        <p:spPr>
          <a:xfrm>
            <a:off x="749299" y="2205930"/>
            <a:ext cx="10727782" cy="5137053"/>
          </a:xfrm>
          <a:prstGeom prst="rect">
            <a:avLst/>
          </a:prstGeom>
        </p:spPr>
        <p:txBody>
          <a:bodyPr/>
          <a:lstStyle/>
          <a:p>
            <a:pPr>
              <a:defRPr>
                <a:solidFill>
                  <a:srgbClr val="000000"/>
                </a:solidFill>
                <a:latin typeface="Times New Roman"/>
                <a:ea typeface="Times New Roman"/>
                <a:cs typeface="Times New Roman"/>
                <a:sym typeface="Times New Roman"/>
              </a:defRPr>
            </a:pPr>
            <a:r>
              <a:t>Andrzej Bator (red.) , Włodzimierz Gromski,  Stanisław Kaźmierczyk, Artur Kozak, Zbigniew Pulka</a:t>
            </a:r>
            <a:r>
              <a:rPr i="1"/>
              <a:t>, „Wprowadzenie do nauk prawnych, leksykon tematyczny”. </a:t>
            </a:r>
            <a:endParaRPr i="1"/>
          </a:p>
          <a:p>
            <a:pPr>
              <a:defRPr>
                <a:solidFill>
                  <a:srgbClr val="000000"/>
                </a:solidFill>
                <a:latin typeface="Times New Roman"/>
                <a:ea typeface="Times New Roman"/>
                <a:cs typeface="Times New Roman"/>
                <a:sym typeface="Times New Roman"/>
              </a:defRPr>
            </a:pPr>
            <a:r>
              <a:t>Jacek Srokosz, Adam Sulikowski,</a:t>
            </a:r>
            <a:r>
              <a:rPr i="1"/>
              <a:t> „Wstęp do prawoznawstwa”.</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87" name="Shape 187"/>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Reguły kolizyjne</a:t>
            </a:r>
          </a:p>
        </p:txBody>
      </p:sp>
      <p:sp>
        <p:nvSpPr>
          <p:cNvPr id="188" name="Shape 188"/>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Lex superior derogat legi inferiori.</a:t>
            </a:r>
          </a:p>
          <a:p>
            <a:pPr>
              <a:defRPr>
                <a:solidFill>
                  <a:srgbClr val="000000"/>
                </a:solidFill>
                <a:latin typeface="Times New Roman"/>
                <a:ea typeface="Times New Roman"/>
                <a:cs typeface="Times New Roman"/>
                <a:sym typeface="Times New Roman"/>
              </a:defRPr>
            </a:pPr>
            <a:r>
              <a:t>Lex posterior derogat legi priori.</a:t>
            </a:r>
          </a:p>
          <a:p>
            <a:pPr>
              <a:defRPr>
                <a:solidFill>
                  <a:srgbClr val="000000"/>
                </a:solidFill>
                <a:latin typeface="Times New Roman"/>
                <a:ea typeface="Times New Roman"/>
                <a:cs typeface="Times New Roman"/>
                <a:sym typeface="Times New Roman"/>
              </a:defRPr>
            </a:pPr>
            <a:r>
              <a:t>Lex specialis derogat legi generali.</a:t>
            </a:r>
          </a:p>
        </p:txBody>
      </p:sp>
      <p:sp>
        <p:nvSpPr>
          <p:cNvPr id="189" name="Shape 189"/>
          <p:cNvSpPr txBox="1"/>
          <p:nvPr/>
        </p:nvSpPr>
        <p:spPr>
          <a:xfrm>
            <a:off x="632311" y="2566872"/>
            <a:ext cx="11968777" cy="505055"/>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900">
                <a:solidFill>
                  <a:srgbClr val="000000"/>
                </a:solidFill>
                <a:latin typeface="Times New Roman"/>
                <a:ea typeface="Times New Roman"/>
                <a:cs typeface="Times New Roman"/>
                <a:sym typeface="Times New Roman"/>
              </a:defRPr>
            </a:lvl1pPr>
          </a:lstStyle>
          <a:p>
            <a:pPr/>
            <a:r>
              <a:t>Wskazują sposób postępowania w sytuacji wystąpienia kolizji między normami.</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91" name="Shape 191"/>
          <p:cNvSpPr txBox="1"/>
          <p:nvPr>
            <p:ph type="title"/>
          </p:nvPr>
        </p:nvSpPr>
        <p:spPr>
          <a:prstGeom prst="rect">
            <a:avLst/>
          </a:prstGeom>
        </p:spPr>
        <p:txBody>
          <a:bodyPr/>
          <a:lstStyle>
            <a:lvl1pPr>
              <a:defRPr sz="6800">
                <a:solidFill>
                  <a:srgbClr val="000000"/>
                </a:solidFill>
                <a:latin typeface="Times New Roman"/>
                <a:ea typeface="Times New Roman"/>
                <a:cs typeface="Times New Roman"/>
                <a:sym typeface="Times New Roman"/>
              </a:defRPr>
            </a:lvl1pPr>
          </a:lstStyle>
          <a:p>
            <a:pPr/>
            <a:r>
              <a:t>Aspekty obowiązywania prawa</a:t>
            </a:r>
          </a:p>
        </p:txBody>
      </p:sp>
      <p:sp>
        <p:nvSpPr>
          <p:cNvPr id="192" name="Shape 192"/>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Aspekt czasowy (obowiązywanie prawa w czasie).</a:t>
            </a:r>
          </a:p>
          <a:p>
            <a:pPr>
              <a:defRPr>
                <a:solidFill>
                  <a:srgbClr val="000000"/>
                </a:solidFill>
                <a:latin typeface="Times New Roman"/>
                <a:ea typeface="Times New Roman"/>
                <a:cs typeface="Times New Roman"/>
                <a:sym typeface="Times New Roman"/>
              </a:defRPr>
            </a:pPr>
            <a:r>
              <a:t>Aspekt terytorialny (obowiązywanie prawa w przestrzeni)</a:t>
            </a:r>
          </a:p>
          <a:p>
            <a:pPr>
              <a:defRPr>
                <a:solidFill>
                  <a:srgbClr val="000000"/>
                </a:solidFill>
                <a:latin typeface="Times New Roman"/>
                <a:ea typeface="Times New Roman"/>
                <a:cs typeface="Times New Roman"/>
                <a:sym typeface="Times New Roman"/>
              </a:defRPr>
            </a:pPr>
            <a:r>
              <a:t>Aspekt personalny (obowiązywanie prawa względem osób)</a:t>
            </a:r>
          </a:p>
        </p:txBody>
      </p:sp>
      <p:sp>
        <p:nvSpPr>
          <p:cNvPr id="193" name="Shape 193"/>
          <p:cNvSpPr txBox="1"/>
          <p:nvPr/>
        </p:nvSpPr>
        <p:spPr>
          <a:xfrm>
            <a:off x="2768600" y="2395422"/>
            <a:ext cx="8015314" cy="924155"/>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spcBef>
                <a:spcPts val="4200"/>
              </a:spcBef>
              <a:defRPr sz="2900">
                <a:solidFill>
                  <a:srgbClr val="000000"/>
                </a:solidFill>
                <a:latin typeface="Times New Roman"/>
                <a:ea typeface="Times New Roman"/>
                <a:cs typeface="Times New Roman"/>
                <a:sym typeface="Times New Roman"/>
              </a:defRPr>
            </a:lvl1pPr>
          </a:lstStyle>
          <a:p>
            <a:pPr/>
            <a:r>
              <a:t>W ramach koncepcji obowiązywania tetycznego można wyróżnić trzy aspekty obowiązywania:</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95" name="Shape 195"/>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Aspekt czasowy</a:t>
            </a:r>
          </a:p>
        </p:txBody>
      </p:sp>
      <p:sp>
        <p:nvSpPr>
          <p:cNvPr id="196" name="Shape 196"/>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Norma prawna X będzie obowiązywać najwcześniej od momentu ogłoszenia do jej wygaśnięcia bądź uchylenia (derogacja).</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98" name="Shape 198"/>
          <p:cNvSpPr txBox="1"/>
          <p:nvPr>
            <p:ph type="title"/>
          </p:nvPr>
        </p:nvSpPr>
        <p:spPr>
          <a:prstGeom prst="rect">
            <a:avLst/>
          </a:prstGeom>
        </p:spPr>
        <p:txBody>
          <a:bodyPr/>
          <a:lstStyle>
            <a:lvl1pPr>
              <a:defRPr sz="7600">
                <a:solidFill>
                  <a:srgbClr val="000000"/>
                </a:solidFill>
                <a:latin typeface="Times New Roman"/>
                <a:ea typeface="Times New Roman"/>
                <a:cs typeface="Times New Roman"/>
                <a:sym typeface="Times New Roman"/>
              </a:defRPr>
            </a:lvl1pPr>
          </a:lstStyle>
          <a:p>
            <a:pPr/>
            <a:r>
              <a:t>Vacatio legis</a:t>
            </a:r>
          </a:p>
        </p:txBody>
      </p:sp>
      <p:sp>
        <p:nvSpPr>
          <p:cNvPr id="199" name="Shape 199"/>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Jest to specjalny okres od ogłoszenia prawa do momentu jego wejścia w życie.</a:t>
            </a:r>
          </a:p>
          <a:p>
            <a:pPr>
              <a:defRPr>
                <a:solidFill>
                  <a:srgbClr val="000000"/>
                </a:solidFill>
                <a:latin typeface="Times New Roman"/>
                <a:ea typeface="Times New Roman"/>
                <a:cs typeface="Times New Roman"/>
                <a:sym typeface="Times New Roman"/>
              </a:defRPr>
            </a:pPr>
            <a:r>
              <a:t>Art. 97 § 3 dodany ustawą z dnia 10.06.2016 r., która wchodzi w życie 9.10.2016 r.  </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201" name="Shape 201"/>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Aspekt terytorialny</a:t>
            </a:r>
          </a:p>
        </p:txBody>
      </p:sp>
      <p:sp>
        <p:nvSpPr>
          <p:cNvPr id="202" name="Shape 202"/>
          <p:cNvSpPr txBox="1"/>
          <p:nvPr>
            <p:ph type="body" idx="1"/>
          </p:nvPr>
        </p:nvSpPr>
        <p:spPr>
          <a:prstGeom prst="rect">
            <a:avLst/>
          </a:prstGeom>
        </p:spPr>
        <p:txBody>
          <a:bodyPr/>
          <a:lstStyle/>
          <a:p>
            <a:pPr marL="434340" indent="-434340" defTabSz="554990">
              <a:spcBef>
                <a:spcPts val="3900"/>
              </a:spcBef>
              <a:defRPr sz="3600">
                <a:solidFill>
                  <a:srgbClr val="000000"/>
                </a:solidFill>
                <a:latin typeface="Times New Roman"/>
                <a:ea typeface="Times New Roman"/>
                <a:cs typeface="Times New Roman"/>
                <a:sym typeface="Times New Roman"/>
              </a:defRPr>
            </a:pPr>
            <a:r>
              <a:t>Norma prawna X będzie obowiązywać na określonym terytorium. </a:t>
            </a:r>
          </a:p>
          <a:p>
            <a:pPr marL="434340" indent="-434340" defTabSz="554990">
              <a:spcBef>
                <a:spcPts val="3900"/>
              </a:spcBef>
              <a:defRPr sz="3600">
                <a:solidFill>
                  <a:srgbClr val="000000"/>
                </a:solidFill>
                <a:latin typeface="Times New Roman"/>
                <a:ea typeface="Times New Roman"/>
                <a:cs typeface="Times New Roman"/>
                <a:sym typeface="Times New Roman"/>
              </a:defRPr>
            </a:pPr>
          </a:p>
          <a:p>
            <a:pPr marL="434340" indent="-434340" defTabSz="554990">
              <a:spcBef>
                <a:spcPts val="3900"/>
              </a:spcBef>
              <a:defRPr b="1" sz="3600">
                <a:solidFill>
                  <a:srgbClr val="000000"/>
                </a:solidFill>
                <a:latin typeface="Times New Roman"/>
                <a:ea typeface="Times New Roman"/>
                <a:cs typeface="Times New Roman"/>
                <a:sym typeface="Times New Roman"/>
              </a:defRPr>
            </a:pPr>
            <a:r>
              <a:t>Terytorium państwa</a:t>
            </a:r>
            <a:r>
              <a:rPr b="0"/>
              <a:t> - ziemia w obrębie granic państwa, wody wewnętrzne, wody terytorialne, słup powietrza nad obszarem wyodrębnionym granicami oraz słup ziemi pod tym obszarem, a także statki morskie, powietrzne i kosmiczne związane z państwem odpowiednimi przepisami rejestracyjnymi, a także tereny ambasad. </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204" name="Shape 204"/>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Aspekt personalny</a:t>
            </a:r>
          </a:p>
        </p:txBody>
      </p:sp>
      <p:sp>
        <p:nvSpPr>
          <p:cNvPr id="205" name="Shape 205"/>
          <p:cNvSpPr txBox="1"/>
          <p:nvPr>
            <p:ph type="body" idx="1"/>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Norma prawna X będzie obowiązywać względem konkretnej osoby (podległej władzy określonego państwa).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26" name="Shape 126"/>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Pojmowanie prawa</a:t>
            </a:r>
          </a:p>
        </p:txBody>
      </p:sp>
      <p:sp>
        <p:nvSpPr>
          <p:cNvPr id="127" name="Shape 127"/>
          <p:cNvSpPr/>
          <p:nvPr/>
        </p:nvSpPr>
        <p:spPr>
          <a:xfrm flipH="1">
            <a:off x="4291524" y="3428534"/>
            <a:ext cx="845478" cy="1125654"/>
          </a:xfrm>
          <a:prstGeom prst="line">
            <a:avLst/>
          </a:prstGeom>
          <a:ln w="25400">
            <a:solidFill>
              <a:srgbClr val="FFFFFF">
                <a:alpha val="46880"/>
              </a:srgbClr>
            </a:solidFill>
            <a:miter lim="400000"/>
            <a:tailEnd type="triangle"/>
          </a:ln>
        </p:spPr>
        <p:txBody>
          <a:bodyPr lIns="45718" tIns="45718" rIns="45718" bIns="45718"/>
          <a:lstStyle/>
          <a:p>
            <a:pPr>
              <a:defRPr>
                <a:solidFill>
                  <a:srgbClr val="FFFFFF"/>
                </a:solidFill>
              </a:defRPr>
            </a:pPr>
          </a:p>
        </p:txBody>
      </p:sp>
      <p:sp>
        <p:nvSpPr>
          <p:cNvPr id="128" name="Shape 128"/>
          <p:cNvSpPr txBox="1"/>
          <p:nvPr/>
        </p:nvSpPr>
        <p:spPr>
          <a:xfrm>
            <a:off x="5455601" y="2666999"/>
            <a:ext cx="1839596"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defRPr>
            </a:lvl1pPr>
          </a:lstStyle>
          <a:p>
            <a:pPr/>
            <a:r>
              <a:t>PRAWO</a:t>
            </a:r>
          </a:p>
        </p:txBody>
      </p:sp>
      <p:sp>
        <p:nvSpPr>
          <p:cNvPr id="129" name="Shape 129"/>
          <p:cNvSpPr/>
          <p:nvPr/>
        </p:nvSpPr>
        <p:spPr>
          <a:xfrm>
            <a:off x="7556499" y="3428274"/>
            <a:ext cx="911980" cy="911980"/>
          </a:xfrm>
          <a:prstGeom prst="line">
            <a:avLst/>
          </a:prstGeom>
          <a:ln w="25400">
            <a:solidFill>
              <a:srgbClr val="FFFFFF">
                <a:alpha val="43790"/>
              </a:srgbClr>
            </a:solidFill>
            <a:miter lim="400000"/>
            <a:tailEnd type="triangle"/>
          </a:ln>
        </p:spPr>
        <p:txBody>
          <a:bodyPr lIns="45718" tIns="45718" rIns="45718" bIns="45718"/>
          <a:lstStyle/>
          <a:p>
            <a:pPr>
              <a:defRPr>
                <a:solidFill>
                  <a:srgbClr val="FFFFFF"/>
                </a:solidFill>
              </a:defRPr>
            </a:pPr>
          </a:p>
        </p:txBody>
      </p:sp>
      <p:sp>
        <p:nvSpPr>
          <p:cNvPr id="130" name="Shape 130"/>
          <p:cNvSpPr txBox="1"/>
          <p:nvPr/>
        </p:nvSpPr>
        <p:spPr>
          <a:xfrm>
            <a:off x="2822980" y="4914898"/>
            <a:ext cx="3117039"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defRPr>
            </a:lvl1pPr>
          </a:lstStyle>
          <a:p>
            <a:pPr/>
            <a:r>
              <a:t>Imperatywizm</a:t>
            </a:r>
          </a:p>
        </p:txBody>
      </p:sp>
      <p:sp>
        <p:nvSpPr>
          <p:cNvPr id="131" name="Shape 131"/>
          <p:cNvSpPr txBox="1"/>
          <p:nvPr/>
        </p:nvSpPr>
        <p:spPr>
          <a:xfrm>
            <a:off x="8573642" y="4533898"/>
            <a:ext cx="4163315"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defRPr>
            </a:lvl1pPr>
          </a:lstStyle>
          <a:p>
            <a:pPr/>
            <a:r>
              <a:t>Realizm prawniczy</a:t>
            </a:r>
          </a:p>
        </p:txBody>
      </p:sp>
      <p:sp>
        <p:nvSpPr>
          <p:cNvPr id="132" name="Shape 132"/>
          <p:cNvSpPr/>
          <p:nvPr/>
        </p:nvSpPr>
        <p:spPr>
          <a:xfrm flipH="1">
            <a:off x="2841081" y="5908868"/>
            <a:ext cx="500955" cy="997684"/>
          </a:xfrm>
          <a:prstGeom prst="line">
            <a:avLst/>
          </a:prstGeom>
          <a:ln w="25400">
            <a:solidFill>
              <a:srgbClr val="FFFFFF">
                <a:alpha val="47913"/>
              </a:srgbClr>
            </a:solidFill>
            <a:miter lim="400000"/>
            <a:tailEnd type="triangle"/>
          </a:ln>
        </p:spPr>
        <p:txBody>
          <a:bodyPr lIns="45718" tIns="45718" rIns="45718" bIns="45718"/>
          <a:lstStyle/>
          <a:p>
            <a:pPr>
              <a:defRPr>
                <a:solidFill>
                  <a:srgbClr val="FFFFFF"/>
                </a:solidFill>
              </a:defRPr>
            </a:pPr>
          </a:p>
        </p:txBody>
      </p:sp>
      <p:sp>
        <p:nvSpPr>
          <p:cNvPr id="133" name="Shape 133"/>
          <p:cNvSpPr txBox="1"/>
          <p:nvPr/>
        </p:nvSpPr>
        <p:spPr>
          <a:xfrm>
            <a:off x="272236" y="7209103"/>
            <a:ext cx="4967327"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defRPr>
            </a:lvl1pPr>
          </a:lstStyle>
          <a:p>
            <a:pPr/>
            <a:r>
              <a:t>Pozytywizm prawniczy</a:t>
            </a:r>
          </a:p>
        </p:txBody>
      </p:sp>
      <p:sp>
        <p:nvSpPr>
          <p:cNvPr id="134" name="Shape 134"/>
          <p:cNvSpPr/>
          <p:nvPr/>
        </p:nvSpPr>
        <p:spPr>
          <a:xfrm>
            <a:off x="5905498" y="5893409"/>
            <a:ext cx="516855" cy="1028606"/>
          </a:xfrm>
          <a:prstGeom prst="line">
            <a:avLst/>
          </a:prstGeom>
          <a:ln w="25400">
            <a:solidFill>
              <a:srgbClr val="FFFFFF">
                <a:alpha val="43790"/>
              </a:srgbClr>
            </a:solidFill>
            <a:miter lim="400000"/>
            <a:tailEnd type="triangle"/>
          </a:ln>
        </p:spPr>
        <p:txBody>
          <a:bodyPr lIns="45718" tIns="45718" rIns="45718" bIns="45718"/>
          <a:lstStyle/>
          <a:p>
            <a:pPr>
              <a:defRPr>
                <a:solidFill>
                  <a:srgbClr val="FFFFFF"/>
                </a:solidFill>
              </a:defRPr>
            </a:pPr>
          </a:p>
        </p:txBody>
      </p:sp>
      <p:sp>
        <p:nvSpPr>
          <p:cNvPr id="135" name="Shape 135"/>
          <p:cNvSpPr txBox="1"/>
          <p:nvPr/>
        </p:nvSpPr>
        <p:spPr>
          <a:xfrm>
            <a:off x="5971095" y="7209103"/>
            <a:ext cx="6371210" cy="685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a:solidFill>
                  <a:srgbClr val="000000"/>
                </a:solidFill>
              </a:defRPr>
            </a:lvl1pPr>
          </a:lstStyle>
          <a:p>
            <a:pPr/>
            <a:r>
              <a:t>Jusnaturalizm (prawo natury)</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37" name="Shape 137"/>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Pozytywizm prawniczy</a:t>
            </a:r>
          </a:p>
        </p:txBody>
      </p:sp>
      <p:sp>
        <p:nvSpPr>
          <p:cNvPr id="138" name="Shape 138"/>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Pozytywizm zakłada, że prawem jest </a:t>
            </a:r>
            <a:r>
              <a:rPr b="1"/>
              <a:t>zbiór norm ogólnych</a:t>
            </a:r>
            <a:r>
              <a:t> (tj. normy generalne i abstrakcyjne), pochodzących od </a:t>
            </a:r>
            <a:r>
              <a:rPr b="1"/>
              <a:t>organów państwa</a:t>
            </a:r>
            <a:r>
              <a:t>, na których straży stoi </a:t>
            </a:r>
            <a:r>
              <a:rPr b="1"/>
              <a:t>przymus państwowy</a:t>
            </a:r>
            <a:r>
              <a: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0" name="Shape 140"/>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Jusnaturalizm</a:t>
            </a:r>
          </a:p>
        </p:txBody>
      </p:sp>
      <p:sp>
        <p:nvSpPr>
          <p:cNvPr id="141" name="Shape 141"/>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Źródłem prawa w ujęciu prawnonaturalnym będzie </a:t>
            </a:r>
            <a:r>
              <a:rPr b="1"/>
              <a:t>Bóg</a:t>
            </a:r>
            <a:r>
              <a:t> (Katolicka koncepcja) bądź </a:t>
            </a:r>
            <a:r>
              <a:rPr b="1"/>
              <a:t>natura człowieka</a:t>
            </a:r>
            <a:r>
              <a:t> czy </a:t>
            </a:r>
            <a:r>
              <a:rPr b="1"/>
              <a:t>zasady współżycia w społeczeństwie</a:t>
            </a:r>
            <a:r>
              <a:t> (Laicka koncepcja).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3" name="Shape 143"/>
          <p:cNvSpPr txBox="1"/>
          <p:nvPr>
            <p:ph type="title"/>
          </p:nvPr>
        </p:nvSpPr>
        <p:spPr>
          <a:prstGeom prst="rect">
            <a:avLst/>
          </a:prstGeom>
        </p:spPr>
        <p:txBody>
          <a:bodyPr/>
          <a:lstStyle>
            <a:lvl1pPr>
              <a:defRPr>
                <a:solidFill>
                  <a:srgbClr val="000000"/>
                </a:solidFill>
                <a:latin typeface="Times New Roman"/>
                <a:ea typeface="Times New Roman"/>
                <a:cs typeface="Times New Roman"/>
                <a:sym typeface="Times New Roman"/>
              </a:defRPr>
            </a:lvl1pPr>
          </a:lstStyle>
          <a:p>
            <a:pPr/>
            <a:r>
              <a:t>Realizm prawniczy</a:t>
            </a:r>
          </a:p>
        </p:txBody>
      </p:sp>
      <p:sp>
        <p:nvSpPr>
          <p:cNvPr id="144" name="Shape 144"/>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Prawo należy do sfery bytu ( Sprowadza się do faktycznych decyzji podejmowanych przez prawników ). </a:t>
            </a:r>
          </a:p>
          <a:p>
            <a:pPr>
              <a:defRPr>
                <a:solidFill>
                  <a:srgbClr val="000000"/>
                </a:solidFill>
                <a:latin typeface="Times New Roman"/>
                <a:ea typeface="Times New Roman"/>
                <a:cs typeface="Times New Roman"/>
                <a:sym typeface="Times New Roman"/>
              </a:defRPr>
            </a:pPr>
            <a:r>
              <a:t>W duchu realizmu amerykańskiego należy odróżnić </a:t>
            </a:r>
            <a:r>
              <a:rPr b="1"/>
              <a:t>prawo w książkach</a:t>
            </a:r>
            <a:r>
              <a:t> (law in books) od </a:t>
            </a:r>
            <a:r>
              <a:rPr b="1"/>
              <a:t>prawa w działaniu</a:t>
            </a:r>
            <a:r>
              <a:t> (law in action). Prawo zawarte w ustawie, które w rzeczywistości nie będzie stosowane, nie będzie uważane za prawo.</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6" name="Shape 146"/>
          <p:cNvSpPr txBox="1"/>
          <p:nvPr>
            <p:ph type="title"/>
          </p:nvPr>
        </p:nvSpPr>
        <p:spPr>
          <a:prstGeom prst="rect">
            <a:avLst/>
          </a:prstGeom>
        </p:spPr>
        <p:txBody>
          <a:bodyPr/>
          <a:lstStyle>
            <a:lvl1pPr>
              <a:defRPr sz="6600">
                <a:solidFill>
                  <a:srgbClr val="000000"/>
                </a:solidFill>
                <a:latin typeface="Times New Roman"/>
                <a:ea typeface="Times New Roman"/>
                <a:cs typeface="Times New Roman"/>
                <a:sym typeface="Times New Roman"/>
              </a:defRPr>
            </a:lvl1pPr>
          </a:lstStyle>
          <a:p>
            <a:pPr/>
            <a:r>
              <a:t>Przepis prawny a norma prawna</a:t>
            </a:r>
          </a:p>
        </p:txBody>
      </p:sp>
      <p:sp>
        <p:nvSpPr>
          <p:cNvPr id="147" name="Shape 147"/>
          <p:cNvSpPr txBox="1"/>
          <p:nvPr>
            <p:ph type="body" idx="1"/>
          </p:nvPr>
        </p:nvSpPr>
        <p:spPr>
          <a:prstGeom prst="rect">
            <a:avLst/>
          </a:prstGeom>
        </p:spPr>
        <p:txBody>
          <a:bodyPr/>
          <a:lstStyle/>
          <a:p>
            <a:pPr marL="0" indent="0">
              <a:buSzTx/>
              <a:buNone/>
              <a:defRPr>
                <a:solidFill>
                  <a:srgbClr val="000000"/>
                </a:solidFill>
                <a:latin typeface="Times New Roman"/>
                <a:ea typeface="Times New Roman"/>
                <a:cs typeface="Times New Roman"/>
                <a:sym typeface="Times New Roman"/>
              </a:defRPr>
            </a:pPr>
            <a:r>
              <a:rPr u="sng">
                <a:solidFill>
                  <a:srgbClr val="0000FF"/>
                </a:solidFill>
                <a:uFill>
                  <a:solidFill>
                    <a:srgbClr val="0000FF"/>
                  </a:solidFill>
                </a:uFill>
                <a:hlinkClick r:id="rId2" invalidUrl="" action="" tgtFrame="" tooltip="" history="1" highlightClick="0" endSnd="0"/>
              </a:rPr>
              <a:t>Art. 431</a:t>
            </a:r>
            <a:r>
              <a:t>. § 1 KC:  Kto </a:t>
            </a:r>
            <a:r>
              <a:rPr u="sng">
                <a:solidFill>
                  <a:srgbClr val="0000FF"/>
                </a:solidFill>
                <a:uFill>
                  <a:solidFill>
                    <a:srgbClr val="0000FF"/>
                  </a:solidFill>
                </a:uFill>
                <a:hlinkClick r:id="rId3" invalidUrl="" action="" tgtFrame="" tooltip="" history="1" highlightClick="0" endSnd="0"/>
              </a:rPr>
              <a:t>zwierzę</a:t>
            </a:r>
            <a:r>
              <a:t> chowa albo się nim posługuje, obowiązany jest do naprawienia wyrządzonej przez nie szkody niezależnie od tego, czy było pod jego nadzorem, czy też zabłąkało się lub uciekło, chyba że ani on, ani osoba, za którą ponosi odpowiedzialność, nie ponoszą winy.</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49" name="Shape 149"/>
          <p:cNvSpPr txBox="1"/>
          <p:nvPr>
            <p:ph type="title"/>
          </p:nvPr>
        </p:nvSpPr>
        <p:spPr>
          <a:prstGeom prst="rect">
            <a:avLst/>
          </a:prstGeom>
        </p:spPr>
        <p:txBody>
          <a:bodyPr/>
          <a:lstStyle>
            <a:lvl1pPr>
              <a:defRPr sz="6600">
                <a:solidFill>
                  <a:srgbClr val="000000"/>
                </a:solidFill>
                <a:latin typeface="Times New Roman"/>
                <a:ea typeface="Times New Roman"/>
                <a:cs typeface="Times New Roman"/>
                <a:sym typeface="Times New Roman"/>
              </a:defRPr>
            </a:lvl1pPr>
          </a:lstStyle>
          <a:p>
            <a:pPr/>
            <a:r>
              <a:t>Przepis prawny a norma prawna</a:t>
            </a:r>
          </a:p>
        </p:txBody>
      </p:sp>
      <p:sp>
        <p:nvSpPr>
          <p:cNvPr id="150" name="Shape 150"/>
          <p:cNvSpPr txBox="1"/>
          <p:nvPr>
            <p:ph type="body" idx="1"/>
          </p:nvPr>
        </p:nvSpPr>
        <p:spPr>
          <a:prstGeom prst="rect">
            <a:avLst/>
          </a:prstGeom>
        </p:spPr>
        <p:txBody>
          <a:bodyPr/>
          <a:lstStyle/>
          <a:p>
            <a:pPr marL="0" indent="0" defTabSz="457200">
              <a:spcBef>
                <a:spcPts val="0"/>
              </a:spcBef>
              <a:buSzTx/>
              <a:buNone/>
              <a:defRPr sz="4200">
                <a:solidFill>
                  <a:srgbClr val="000000"/>
                </a:solidFill>
                <a:latin typeface="Times New Roman"/>
                <a:ea typeface="Times New Roman"/>
                <a:cs typeface="Times New Roman"/>
                <a:sym typeface="Times New Roman"/>
              </a:defRPr>
            </a:pPr>
            <a:r>
              <a:t>Art. 148. § 1 KK: Kto zabija człowieka,</a:t>
            </a:r>
          </a:p>
          <a:p>
            <a:pPr marL="0" indent="0" defTabSz="457200">
              <a:spcBef>
                <a:spcPts val="0"/>
              </a:spcBef>
              <a:buSzTx/>
              <a:buNone/>
              <a:defRPr sz="4200">
                <a:solidFill>
                  <a:srgbClr val="000000"/>
                </a:solidFill>
                <a:latin typeface="Times New Roman"/>
                <a:ea typeface="Times New Roman"/>
                <a:cs typeface="Times New Roman"/>
                <a:sym typeface="Times New Roman"/>
              </a:defRPr>
            </a:pPr>
            <a:r>
              <a:t>podlega karze pozbawienia wolności na czas nie krótszy od lat 8, karze 25 lat pozbawienia wolności albo karze dożywotniego pozbawienia wolności.</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6">
            <a:satOff val="-12988"/>
            <a:lumOff val="27745"/>
          </a:schemeClr>
        </a:solidFill>
      </p:bgPr>
    </p:bg>
    <p:spTree>
      <p:nvGrpSpPr>
        <p:cNvPr id="1" name=""/>
        <p:cNvGrpSpPr/>
        <p:nvPr/>
      </p:nvGrpSpPr>
      <p:grpSpPr>
        <a:xfrm>
          <a:off x="0" y="0"/>
          <a:ext cx="0" cy="0"/>
          <a:chOff x="0" y="0"/>
          <a:chExt cx="0" cy="0"/>
        </a:xfrm>
      </p:grpSpPr>
      <p:sp>
        <p:nvSpPr>
          <p:cNvPr id="152" name="Shape 152"/>
          <p:cNvSpPr txBox="1"/>
          <p:nvPr>
            <p:ph type="title"/>
          </p:nvPr>
        </p:nvSpPr>
        <p:spPr>
          <a:prstGeom prst="rect">
            <a:avLst/>
          </a:prstGeom>
        </p:spPr>
        <p:txBody>
          <a:bodyPr/>
          <a:lstStyle>
            <a:lvl1pPr>
              <a:defRPr sz="6400">
                <a:solidFill>
                  <a:srgbClr val="000000"/>
                </a:solidFill>
                <a:latin typeface="Times New Roman"/>
                <a:ea typeface="Times New Roman"/>
                <a:cs typeface="Times New Roman"/>
                <a:sym typeface="Times New Roman"/>
              </a:defRPr>
            </a:lvl1pPr>
          </a:lstStyle>
          <a:p>
            <a:pPr/>
            <a:r>
              <a:t>Norma generalna i indywidualna</a:t>
            </a:r>
          </a:p>
        </p:txBody>
      </p:sp>
      <p:sp>
        <p:nvSpPr>
          <p:cNvPr id="153" name="Shape 153"/>
          <p:cNvSpPr txBox="1"/>
          <p:nvPr>
            <p:ph type="body" idx="1"/>
          </p:nvPr>
        </p:nvSpPr>
        <p:spPr>
          <a:prstGeom prst="rect">
            <a:avLst/>
          </a:prstGeom>
        </p:spPr>
        <p:txBody>
          <a:bodyPr/>
          <a:lstStyle/>
          <a:p>
            <a:pPr>
              <a:defRPr>
                <a:solidFill>
                  <a:srgbClr val="000000"/>
                </a:solidFill>
                <a:latin typeface="Times New Roman"/>
                <a:ea typeface="Times New Roman"/>
                <a:cs typeface="Times New Roman"/>
                <a:sym typeface="Times New Roman"/>
              </a:defRPr>
            </a:pPr>
            <a:r>
              <a:t>Norma generalna będzie określała adresata za pomocą nazwy generalnej (cechy rodzajowej). Tj. „każdy człowiek”, „żołnierz”, „Prezydent RP”.</a:t>
            </a:r>
          </a:p>
          <a:p>
            <a:pPr>
              <a:defRPr>
                <a:solidFill>
                  <a:srgbClr val="000000"/>
                </a:solidFill>
                <a:latin typeface="Times New Roman"/>
                <a:ea typeface="Times New Roman"/>
                <a:cs typeface="Times New Roman"/>
                <a:sym typeface="Times New Roman"/>
              </a:defRPr>
            </a:pPr>
            <a:r>
              <a:t>Norma indywidualna opisuje adresata przy użyciu nazwy indywidualnej (cechy zindywidualizowanej). Tj. „Jan Kowalski”, „Uniwersytet Gdański”.</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Gradient">
  <a:themeElements>
    <a:clrScheme name="Gradient">
      <a:dk1>
        <a:srgbClr val="FFFFFF"/>
      </a:dk1>
      <a:lt1>
        <a:srgbClr val="FF0000"/>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Gradient">
  <a:themeElements>
    <a:clrScheme name="Gradient">
      <a:dk1>
        <a:srgbClr val="000000"/>
      </a:dk1>
      <a:lt1>
        <a:srgbClr val="FFFFFF"/>
      </a:lt1>
      <a:dk2>
        <a:srgbClr val="A7A7A7"/>
      </a:dk2>
      <a:lt2>
        <a:srgbClr val="535353"/>
      </a:lt2>
      <a:accent1>
        <a:srgbClr val="0065C1"/>
      </a:accent1>
      <a:accent2>
        <a:srgbClr val="189B1A"/>
      </a:accent2>
      <a:accent3>
        <a:srgbClr val="008C91"/>
      </a:accent3>
      <a:accent4>
        <a:srgbClr val="5747C1"/>
      </a:accent4>
      <a:accent5>
        <a:srgbClr val="971817"/>
      </a:accent5>
      <a:accent6>
        <a:srgbClr val="BC8027"/>
      </a:accent6>
      <a:hlink>
        <a:srgbClr val="0000FF"/>
      </a:hlink>
      <a:folHlink>
        <a:srgbClr val="FF00FF"/>
      </a:folHlink>
    </a:clrScheme>
    <a:fontScheme name="Gradient">
      <a:majorFont>
        <a:latin typeface="Helvetica"/>
        <a:ea typeface="Helvetica"/>
        <a:cs typeface="Helvetica"/>
      </a:majorFont>
      <a:minorFont>
        <a:latin typeface="Helvetica Neue"/>
        <a:ea typeface="Helvetica Neue"/>
        <a:cs typeface="Helvetica Neue"/>
      </a:minorFont>
    </a:fontScheme>
    <a:fmtScheme name="Gradien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
          <a:effectLst>
            <a:outerShdw sx="100000" sy="100000" kx="0" ky="0" algn="b" rotWithShape="0" blurRad="76200" dist="0" dir="18900000">
              <a:srgbClr val="000000">
                <a:alpha val="8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76200" dist="0" dir="18900000">
            <a:srgbClr val="000000">
              <a:alpha val="8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800" u="none" kumimoji="0" normalizeH="0">
            <a:ln>
              <a:noFill/>
            </a:ln>
            <a:solidFill>
              <a:srgbClr val="FF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