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media/image1.jpeg" ContentType="image/jpe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media/image2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FF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1pPr>
    <a:lvl2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FF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2pPr>
    <a:lvl3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FF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3pPr>
    <a:lvl4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FF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4pPr>
    <a:lvl5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FF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5pPr>
    <a:lvl6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FF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6pPr>
    <a:lvl7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FF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7pPr>
    <a:lvl8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FF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8pPr>
    <a:lvl9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FF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FF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2E9"/>
          </a:solidFill>
        </a:fill>
      </a:tcStyle>
    </a:wholeTbl>
    <a:band2H>
      <a:tcTxStyle b="def" i="def"/>
      <a:tcStyle>
        <a:tcBdr/>
        <a:fill>
          <a:solidFill>
            <a:srgbClr val="E6EAF4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FF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ADB"/>
          </a:solidFill>
        </a:fill>
      </a:tcStyle>
    </a:wholeTbl>
    <a:band2H>
      <a:tcTxStyle b="def" i="def"/>
      <a:tcStyle>
        <a:tcBdr/>
        <a:fill>
          <a:solidFill>
            <a:srgbClr val="E6EDEE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FF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7D7CB"/>
          </a:solidFill>
        </a:fill>
      </a:tcStyle>
    </a:wholeTbl>
    <a:band2H>
      <a:tcTxStyle b="def" i="def"/>
      <a:tcStyle>
        <a:tcBdr/>
        <a:fill>
          <a:solidFill>
            <a:srgbClr val="F3ECE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FF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0000"/>
        </a:fontRef>
        <a:srgbClr val="FF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FF0000"/>
              </a:solidFill>
              <a:prstDash val="solid"/>
              <a:round/>
            </a:ln>
          </a:top>
          <a:bottom>
            <a:ln w="25400" cap="flat">
              <a:solidFill>
                <a:srgbClr val="FF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FF0000"/>
              </a:solidFill>
              <a:prstDash val="solid"/>
              <a:round/>
            </a:ln>
          </a:top>
          <a:bottom>
            <a:ln w="25400" cap="flat">
              <a:solidFill>
                <a:srgbClr val="FF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FF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CACA"/>
          </a:solidFill>
        </a:fill>
      </a:tcStyle>
    </a:wholeTbl>
    <a:band2H>
      <a:tcTxStyle b="def" i="def"/>
      <a:tcStyle>
        <a:tcBdr/>
        <a:fill>
          <a:solidFill>
            <a:srgbClr val="FF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FF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FF">
              <a:alpha val="20000"/>
            </a:srgbClr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508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ytuł i pod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kst tytułowy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Tekst tytułowy</a:t>
            </a:r>
          </a:p>
        </p:txBody>
      </p:sp>
      <p:sp>
        <p:nvSpPr>
          <p:cNvPr id="12" name="Treść - poziom 1…"/>
          <p:cNvSpPr txBox="1"/>
          <p:nvPr>
            <p:ph type="body" sz="quarter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0" algn="ctr">
              <a:spcBef>
                <a:spcPts val="0"/>
              </a:spcBef>
              <a:buSzTx/>
              <a:buNone/>
              <a:defRPr sz="3200"/>
            </a:lvl2pPr>
            <a:lvl3pPr marL="0" indent="0" algn="ctr">
              <a:spcBef>
                <a:spcPts val="0"/>
              </a:spcBef>
              <a:buSzTx/>
              <a:buNone/>
              <a:defRPr sz="3200"/>
            </a:lvl3pPr>
            <a:lvl4pPr marL="0" indent="0" algn="ctr">
              <a:spcBef>
                <a:spcPts val="0"/>
              </a:spcBef>
              <a:buSzTx/>
              <a:buNone/>
              <a:defRPr sz="3200"/>
            </a:lvl4pPr>
            <a:lvl5pPr marL="0" indent="0" algn="ctr">
              <a:spcBef>
                <a:spcPts val="0"/>
              </a:spcBef>
              <a:buSzTx/>
              <a:buNone/>
              <a:defRPr sz="3200"/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13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y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Treść - poziom 1…"/>
          <p:cNvSpPr txBox="1"/>
          <p:nvPr>
            <p:ph type="body" sz="quarter" idx="1"/>
          </p:nvPr>
        </p:nvSpPr>
        <p:spPr>
          <a:xfrm>
            <a:off x="1270000" y="6362700"/>
            <a:ext cx="10464800" cy="5334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b="1" sz="2800">
                <a:latin typeface="+mj-lt"/>
                <a:ea typeface="+mj-ea"/>
                <a:cs typeface="+mj-cs"/>
                <a:sym typeface="Helvetica"/>
              </a:defRPr>
            </a:lvl1pPr>
            <a:lvl2pPr marL="794084" indent="-336884" algn="ctr">
              <a:spcBef>
                <a:spcPts val="0"/>
              </a:spcBef>
              <a:defRPr b="1" sz="2800">
                <a:latin typeface="+mj-lt"/>
                <a:ea typeface="+mj-ea"/>
                <a:cs typeface="+mj-cs"/>
                <a:sym typeface="Helvetica"/>
              </a:defRPr>
            </a:lvl2pPr>
            <a:lvl3pPr marL="1251284" indent="-336884" algn="ctr">
              <a:spcBef>
                <a:spcPts val="0"/>
              </a:spcBef>
              <a:defRPr b="1" sz="2800">
                <a:latin typeface="+mj-lt"/>
                <a:ea typeface="+mj-ea"/>
                <a:cs typeface="+mj-cs"/>
                <a:sym typeface="Helvetica"/>
              </a:defRPr>
            </a:lvl3pPr>
            <a:lvl4pPr marL="1708484" indent="-336884" algn="ctr">
              <a:spcBef>
                <a:spcPts val="0"/>
              </a:spcBef>
              <a:defRPr b="1" sz="2800">
                <a:latin typeface="+mj-lt"/>
                <a:ea typeface="+mj-ea"/>
                <a:cs typeface="+mj-cs"/>
                <a:sym typeface="Helvetica"/>
              </a:defRPr>
            </a:lvl4pPr>
            <a:lvl5pPr marL="2165684" indent="-336884" algn="ctr">
              <a:spcBef>
                <a:spcPts val="0"/>
              </a:spcBef>
              <a:defRPr b="1" sz="2800">
                <a:latin typeface="+mj-lt"/>
                <a:ea typeface="+mj-ea"/>
                <a:cs typeface="+mj-cs"/>
                <a:sym typeface="Helvetica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94" name="Shape 94"/>
          <p:cNvSpPr/>
          <p:nvPr>
            <p:ph type="body" sz="quarter" idx="13"/>
          </p:nvPr>
        </p:nvSpPr>
        <p:spPr>
          <a:xfrm>
            <a:off x="1270000" y="4254500"/>
            <a:ext cx="10464800" cy="711200"/>
          </a:xfrm>
          <a:prstGeom prst="rect">
            <a:avLst/>
          </a:prstGeom>
        </p:spPr>
        <p:txBody>
          <a:bodyPr/>
          <a:lstStyle/>
          <a:p>
            <a:pPr marL="0" indent="0" algn="ctr">
              <a:spcBef>
                <a:spcPts val="2400"/>
              </a:spcBef>
              <a:buSzTx/>
              <a:buNone/>
              <a:defRPr sz="4000"/>
            </a:pPr>
          </a:p>
        </p:txBody>
      </p:sp>
      <p:sp>
        <p:nvSpPr>
          <p:cNvPr id="95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Zdję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/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Zdjęcie (poziom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>
            <p:ph type="pic" idx="13"/>
          </p:nvPr>
        </p:nvSpPr>
        <p:spPr>
          <a:xfrm>
            <a:off x="1600200" y="635000"/>
            <a:ext cx="9779000" cy="59182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ekst tytułowy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Tekst tytułowy</a:t>
            </a:r>
          </a:p>
        </p:txBody>
      </p:sp>
      <p:sp>
        <p:nvSpPr>
          <p:cNvPr id="22" name="Treść - poziom 1…"/>
          <p:cNvSpPr txBox="1"/>
          <p:nvPr>
            <p:ph type="body" sz="quarter" idx="1"/>
          </p:nvPr>
        </p:nvSpPr>
        <p:spPr>
          <a:xfrm>
            <a:off x="1270000" y="8191500"/>
            <a:ext cx="10464800" cy="12192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0" algn="ctr">
              <a:spcBef>
                <a:spcPts val="0"/>
              </a:spcBef>
              <a:buSzTx/>
              <a:buNone/>
              <a:defRPr sz="3200"/>
            </a:lvl2pPr>
            <a:lvl3pPr marL="0" indent="0" algn="ctr">
              <a:spcBef>
                <a:spcPts val="0"/>
              </a:spcBef>
              <a:buSzTx/>
              <a:buNone/>
              <a:defRPr sz="3200"/>
            </a:lvl3pPr>
            <a:lvl4pPr marL="0" indent="0" algn="ctr">
              <a:spcBef>
                <a:spcPts val="0"/>
              </a:spcBef>
              <a:buSzTx/>
              <a:buNone/>
              <a:defRPr sz="3200"/>
            </a:lvl4pPr>
            <a:lvl5pPr marL="0" indent="0" algn="ctr">
              <a:spcBef>
                <a:spcPts val="0"/>
              </a:spcBef>
              <a:buSzTx/>
              <a:buNone/>
              <a:defRPr sz="3200"/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23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ytuł (na środku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kst tytułowy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Tekst tytułowy</a:t>
            </a:r>
          </a:p>
        </p:txBody>
      </p:sp>
      <p:sp>
        <p:nvSpPr>
          <p:cNvPr id="31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Zdjęcie (pionow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>
            <p:ph type="pic" sz="half" idx="13"/>
          </p:nvPr>
        </p:nvSpPr>
        <p:spPr>
          <a:xfrm>
            <a:off x="6718300" y="762000"/>
            <a:ext cx="5334000" cy="8242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ekst tytułowy"/>
          <p:cNvSpPr txBox="1"/>
          <p:nvPr>
            <p:ph type="title"/>
          </p:nvPr>
        </p:nvSpPr>
        <p:spPr>
          <a:xfrm>
            <a:off x="952500" y="762000"/>
            <a:ext cx="5334000" cy="40005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Tekst tytułowy</a:t>
            </a:r>
          </a:p>
        </p:txBody>
      </p:sp>
      <p:sp>
        <p:nvSpPr>
          <p:cNvPr id="40" name="Treść - poziom 1…"/>
          <p:cNvSpPr txBox="1"/>
          <p:nvPr>
            <p:ph type="body" sz="quarter" idx="1"/>
          </p:nvPr>
        </p:nvSpPr>
        <p:spPr>
          <a:xfrm>
            <a:off x="952500" y="5003800"/>
            <a:ext cx="5334000" cy="4000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0" algn="ctr">
              <a:spcBef>
                <a:spcPts val="0"/>
              </a:spcBef>
              <a:buSzTx/>
              <a:buNone/>
              <a:defRPr sz="3200"/>
            </a:lvl2pPr>
            <a:lvl3pPr marL="0" indent="0" algn="ctr">
              <a:spcBef>
                <a:spcPts val="0"/>
              </a:spcBef>
              <a:buSzTx/>
              <a:buNone/>
              <a:defRPr sz="3200"/>
            </a:lvl3pPr>
            <a:lvl4pPr marL="0" indent="0" algn="ctr">
              <a:spcBef>
                <a:spcPts val="0"/>
              </a:spcBef>
              <a:buSzTx/>
              <a:buNone/>
              <a:defRPr sz="3200"/>
            </a:lvl4pPr>
            <a:lvl5pPr marL="0" indent="0" algn="ctr">
              <a:spcBef>
                <a:spcPts val="0"/>
              </a:spcBef>
              <a:buSzTx/>
              <a:buNone/>
              <a:defRPr sz="3200"/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41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ytuł (na górz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kst tytułowy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Tekst tytułowy</a:t>
            </a:r>
          </a:p>
        </p:txBody>
      </p:sp>
      <p:sp>
        <p:nvSpPr>
          <p:cNvPr id="49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ytuł i punkto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kst tytułowy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Tekst tytułowy</a:t>
            </a:r>
          </a:p>
        </p:txBody>
      </p:sp>
      <p:sp>
        <p:nvSpPr>
          <p:cNvPr id="57" name="Treść - poziom 1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58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ytuł i punktory ze zdjęc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/>
          <p:nvPr>
            <p:ph type="pic" sz="half" idx="13"/>
          </p:nvPr>
        </p:nvSpPr>
        <p:spPr>
          <a:xfrm>
            <a:off x="6718300" y="25908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ekst tytułowy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Tekst tytułowy</a:t>
            </a:r>
          </a:p>
        </p:txBody>
      </p:sp>
      <p:sp>
        <p:nvSpPr>
          <p:cNvPr id="67" name="Treść - poziom 1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81000" indent="-381000">
              <a:spcBef>
                <a:spcPts val="3800"/>
              </a:spcBef>
              <a:defRPr sz="2800"/>
            </a:lvl1pPr>
            <a:lvl2pPr marL="762000" indent="-381000">
              <a:spcBef>
                <a:spcPts val="3800"/>
              </a:spcBef>
              <a:defRPr sz="2800"/>
            </a:lvl2pPr>
            <a:lvl3pPr marL="1143000" indent="-381000">
              <a:spcBef>
                <a:spcPts val="3800"/>
              </a:spcBef>
              <a:defRPr sz="2800"/>
            </a:lvl3pPr>
            <a:lvl4pPr marL="1524000" indent="-381000">
              <a:spcBef>
                <a:spcPts val="3800"/>
              </a:spcBef>
              <a:defRPr sz="2800"/>
            </a:lvl4pPr>
            <a:lvl5pPr marL="1905000" indent="-381000">
              <a:spcBef>
                <a:spcPts val="3800"/>
              </a:spcBef>
              <a:defRPr sz="2800"/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68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unkto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Treść - poziom 1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76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Zdjęcie (3 sztuki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/>
          <p:nvPr>
            <p:ph type="pic" sz="quarter" idx="13"/>
          </p:nvPr>
        </p:nvSpPr>
        <p:spPr>
          <a:xfrm>
            <a:off x="6718300" y="5092700"/>
            <a:ext cx="5334000" cy="3898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Shape 84"/>
          <p:cNvSpPr/>
          <p:nvPr>
            <p:ph type="pic" sz="quarter" idx="14"/>
          </p:nvPr>
        </p:nvSpPr>
        <p:spPr>
          <a:xfrm>
            <a:off x="6718300" y="762000"/>
            <a:ext cx="5334000" cy="3898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Shape 85"/>
          <p:cNvSpPr/>
          <p:nvPr>
            <p:ph type="pic" sz="half" idx="15"/>
          </p:nvPr>
        </p:nvSpPr>
        <p:spPr>
          <a:xfrm>
            <a:off x="952500" y="762884"/>
            <a:ext cx="5334000" cy="8229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 tytułowy"/>
          <p:cNvSpPr txBox="1"/>
          <p:nvPr>
            <p:ph type="title"/>
          </p:nvPr>
        </p:nvSpPr>
        <p:spPr>
          <a:xfrm>
            <a:off x="952500" y="406400"/>
            <a:ext cx="11099800" cy="2120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Tekst tytułowy</a:t>
            </a:r>
          </a:p>
        </p:txBody>
      </p:sp>
      <p:sp>
        <p:nvSpPr>
          <p:cNvPr id="3" name="Treść - poziom 1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4" name="Numer slajdu"/>
          <p:cNvSpPr txBox="1"/>
          <p:nvPr>
            <p:ph type="sldNum" sz="quarter" idx="2"/>
          </p:nvPr>
        </p:nvSpPr>
        <p:spPr>
          <a:xfrm>
            <a:off x="6311798" y="9245600"/>
            <a:ext cx="368504" cy="3810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9pPr>
    </p:titleStyle>
    <p:bodyStyle>
      <a:lvl1pPr marL="4572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1pPr>
      <a:lvl2pPr marL="9144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2pPr>
      <a:lvl3pPr marL="13716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3pPr>
      <a:lvl4pPr marL="18288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4pPr>
      <a:lvl5pPr marL="22860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5pPr>
      <a:lvl6pPr marL="27432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6pPr>
      <a:lvl7pPr marL="32004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7pPr>
      <a:lvl8pPr marL="36576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8pPr>
      <a:lvl9pPr marL="41148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jpeg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chemeClr val="accent6">
            <a:satOff val="-12988"/>
            <a:lumOff val="27745"/>
          </a:scheme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491296036.jpg" descr="491296036.jpg"/>
          <p:cNvPicPr>
            <a:picLocks noChangeAspect="1"/>
          </p:cNvPicPr>
          <p:nvPr>
            <p:ph type="pic" idx="13"/>
          </p:nvPr>
        </p:nvPicPr>
        <p:blipFill>
          <a:blip r:embed="rId2">
            <a:alphaModFix amt="7061"/>
            <a:extLst/>
          </a:blip>
          <a:srcRect l="23034" t="0" r="12249" b="2002"/>
          <a:stretch>
            <a:fillRect/>
          </a:stretch>
        </p:blipFill>
        <p:spPr>
          <a:xfrm>
            <a:off x="9428642" y="339796"/>
            <a:ext cx="3207859" cy="4857614"/>
          </a:xfrm>
          <a:prstGeom prst="rect">
            <a:avLst/>
          </a:prstGeom>
        </p:spPr>
      </p:pic>
      <p:sp>
        <p:nvSpPr>
          <p:cNvPr id="120" name="Shape 120"/>
          <p:cNvSpPr txBox="1"/>
          <p:nvPr>
            <p:ph type="title"/>
          </p:nvPr>
        </p:nvSpPr>
        <p:spPr>
          <a:xfrm>
            <a:off x="2997200" y="825499"/>
            <a:ext cx="6111925" cy="3411639"/>
          </a:xfrm>
          <a:prstGeom prst="rect">
            <a:avLst/>
          </a:prstGeom>
        </p:spPr>
        <p:txBody>
          <a:bodyPr/>
          <a:lstStyle>
            <a:lvl1pPr>
              <a:defRPr sz="5800">
                <a:solidFill>
                  <a:srgbClr val="000000"/>
                </a:solidFill>
                <a:latin typeface="Copperplate"/>
                <a:ea typeface="Copperplate"/>
                <a:cs typeface="Copperplate"/>
                <a:sym typeface="Copperplate"/>
              </a:defRPr>
            </a:lvl1pPr>
          </a:lstStyle>
          <a:p>
            <a:pPr/>
            <a:r>
              <a:t>Wstęp do prawoznawstwa</a:t>
            </a:r>
          </a:p>
        </p:txBody>
      </p:sp>
      <p:sp>
        <p:nvSpPr>
          <p:cNvPr id="121" name="Shape 121"/>
          <p:cNvSpPr txBox="1"/>
          <p:nvPr/>
        </p:nvSpPr>
        <p:spPr>
          <a:xfrm>
            <a:off x="7304080" y="7312750"/>
            <a:ext cx="4162439" cy="6398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mgr Rafał Chybiński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chemeClr val="accent6">
            <a:satOff val="-12988"/>
            <a:lumOff val="27745"/>
          </a:scheme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76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Wnioskowanie a fortiori</a:t>
            </a:r>
          </a:p>
        </p:txBody>
      </p:sp>
      <p:sp>
        <p:nvSpPr>
          <p:cNvPr id="148" name="Shape 148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  <a:defRPr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Inaczej nazywane wnioskowaniem „do przodu”. </a:t>
            </a:r>
          </a:p>
          <a:p>
            <a:pPr>
              <a:defRPr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>
              <a:defRPr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A maiori ad minus</a:t>
            </a:r>
          </a:p>
          <a:p>
            <a:pPr>
              <a:defRPr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A minori ad maius.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chemeClr val="accent6">
            <a:satOff val="-12988"/>
            <a:lumOff val="27745"/>
          </a:scheme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A maiori ad minus</a:t>
            </a:r>
          </a:p>
        </p:txBody>
      </p:sp>
      <p:sp>
        <p:nvSpPr>
          <p:cNvPr id="151" name="Shape 151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Wnioskowanie z większego na mniejsze. </a:t>
            </a:r>
          </a:p>
          <a:p>
            <a:pPr>
              <a:defRPr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Możemy mówić o obowiązywaniu Normy N2 niewyrażonej wprost w przepisach, która nakazuje bądź dozwala mniej niż Norma N1 wyrażona w przepisie.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chemeClr val="accent6">
            <a:satOff val="-12988"/>
            <a:lumOff val="27745"/>
          </a:scheme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A minori ad maius</a:t>
            </a:r>
          </a:p>
        </p:txBody>
      </p:sp>
      <p:sp>
        <p:nvSpPr>
          <p:cNvPr id="154" name="Shape 154"/>
          <p:cNvSpPr txBox="1"/>
          <p:nvPr>
            <p:ph type="body" idx="1"/>
          </p:nvPr>
        </p:nvSpPr>
        <p:spPr>
          <a:xfrm>
            <a:off x="952500" y="1943100"/>
            <a:ext cx="11099800" cy="6286500"/>
          </a:xfrm>
          <a:prstGeom prst="rect">
            <a:avLst/>
          </a:prstGeom>
        </p:spPr>
        <p:txBody>
          <a:bodyPr/>
          <a:lstStyle/>
          <a:p>
            <a:pPr>
              <a:defRPr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Wnioskowanie z mniejszego na większe.</a:t>
            </a:r>
          </a:p>
          <a:p>
            <a:pPr>
              <a:defRPr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Możemy mówić, że obowiązuje Norma N2 niewyrażona wprost w przepisie, która zakazuje czynić więcej niż Norma N1 wprost wyrażona w przepisie.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chemeClr val="accent6">
            <a:satOff val="-12988"/>
            <a:lumOff val="27745"/>
          </a:scheme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Wnioskowanie a simili</a:t>
            </a:r>
          </a:p>
        </p:txBody>
      </p:sp>
      <p:sp>
        <p:nvSpPr>
          <p:cNvPr id="157" name="Shape 157"/>
          <p:cNvSpPr txBox="1"/>
          <p:nvPr>
            <p:ph type="body" idx="1"/>
          </p:nvPr>
        </p:nvSpPr>
        <p:spPr>
          <a:xfrm>
            <a:off x="952500" y="1930400"/>
            <a:ext cx="11099800" cy="6286500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  <a:defRPr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Opiera się na podobieństwie stanów rzeczy bądź dóbr chronionych. </a:t>
            </a:r>
          </a:p>
          <a:p>
            <a:pPr>
              <a:defRPr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>
              <a:defRPr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Wnioskowanie Analogia legis,</a:t>
            </a:r>
          </a:p>
          <a:p>
            <a:pPr>
              <a:defRPr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Wnioskowanie Analogia iuris.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chemeClr val="accent6">
            <a:satOff val="-12988"/>
            <a:lumOff val="27745"/>
          </a:scheme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25779">
              <a:defRPr sz="7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Wnioskowanie Analogia legis</a:t>
            </a:r>
          </a:p>
        </p:txBody>
      </p:sp>
      <p:sp>
        <p:nvSpPr>
          <p:cNvPr id="160" name="Shape 160"/>
          <p:cNvSpPr txBox="1"/>
          <p:nvPr>
            <p:ph type="body" idx="1"/>
          </p:nvPr>
        </p:nvSpPr>
        <p:spPr>
          <a:xfrm>
            <a:off x="714200" y="2709564"/>
            <a:ext cx="11347800" cy="4694536"/>
          </a:xfrm>
          <a:prstGeom prst="rect">
            <a:avLst/>
          </a:prstGeom>
        </p:spPr>
        <p:txBody>
          <a:bodyPr/>
          <a:lstStyle/>
          <a:p>
            <a:pPr marL="438911" indent="-438911" defTabSz="560830">
              <a:spcBef>
                <a:spcPts val="4000"/>
              </a:spcBef>
              <a:defRPr sz="3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Przy założeniu, że obowiązuje Norma N1, która wiąże ze stanem rzeczy S1 konsekwencję K1. W sytuacji, kiedy chcemy orzec o stanie rzeczy nieunormowanym w przepisie, możemy przyjąć, że obowiązuje Norma N2, która wiąże ze stanem rzeczy S2 konsekwencję K1, jeżeli S2 jest podobny do S1. </a:t>
            </a:r>
          </a:p>
          <a:p>
            <a:pPr marL="438911" indent="-438911" defTabSz="560830">
              <a:spcBef>
                <a:spcPts val="4000"/>
              </a:spcBef>
              <a:defRPr sz="3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Podobnie rzecz ma się w przypadku wnioskowania z Normy N1 (wyrażonej wprost w przepisie) nakazującej/zakazującej zachowania Z o normie N2 (niewyrażonej w przepisie), która nakazuje/zakazuje zachowania Zx, jeżeli Zx jest podobne do Z.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chemeClr val="accent6">
            <a:satOff val="-12988"/>
            <a:lumOff val="27745"/>
          </a:scheme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31622">
              <a:defRPr sz="7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Wnioskowanie Analogia iuris</a:t>
            </a:r>
          </a:p>
        </p:txBody>
      </p:sp>
      <p:sp>
        <p:nvSpPr>
          <p:cNvPr id="163" name="Shape 163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Jeżeli wyrażone w przepisie Normy N1, N2, N3, N… chronią jakąś wartość W bądź dobro prawnie chronione D, to możemy wnioskować, że obowiązuje Norma Nx, która nie jest wyrażona w przepisie, jeżeli także chroni wartość W lub dobro D.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chemeClr val="accent6">
            <a:satOff val="-12988"/>
            <a:lumOff val="27745"/>
          </a:scheme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Wnioskowanie a contrario</a:t>
            </a:r>
          </a:p>
        </p:txBody>
      </p:sp>
      <p:sp>
        <p:nvSpPr>
          <p:cNvPr id="166" name="Shape 166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 defTabSz="508254">
              <a:spcBef>
                <a:spcPts val="3600"/>
              </a:spcBef>
              <a:buSzTx/>
              <a:buNone/>
              <a:defRPr sz="33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To wnioskowanie można uznać za przeciwieństwo wnioskowania analogia legis. </a:t>
            </a:r>
          </a:p>
          <a:p>
            <a:pPr marL="0" indent="0" defTabSz="508254">
              <a:spcBef>
                <a:spcPts val="3600"/>
              </a:spcBef>
              <a:buSzTx/>
              <a:buNone/>
              <a:defRPr sz="33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397763" indent="-397763" defTabSz="508254">
              <a:spcBef>
                <a:spcPts val="3600"/>
              </a:spcBef>
              <a:defRPr sz="33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Jeżeli obowiązuje Norma N1 (wyrażona w przepisie), która wiąże ze stanem rzeczy S1 konsekwencję K, to nie możemy mówić o wnioskowaniu Normy N2 (niewyrażonej w przepisie) łączącej ze stanem rzeczy S2 konsekwencji K w sytuacji, kiedy stan rzeczy S2 nie jest identyczny ze stanem rzeczy S1.</a:t>
            </a:r>
          </a:p>
          <a:p>
            <a:pPr marL="0" indent="0" defTabSz="508254">
              <a:spcBef>
                <a:spcPts val="3600"/>
              </a:spcBef>
              <a:buSzTx/>
              <a:buNone/>
              <a:defRPr sz="33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To wnioskowanie znajduje najczęściej zastosowanie w prawie karnym i podatkowym.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chemeClr val="accent6">
            <a:satOff val="-12988"/>
            <a:lumOff val="27745"/>
          </a:scheme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 txBox="1"/>
          <p:nvPr>
            <p:ph type="title"/>
          </p:nvPr>
        </p:nvSpPr>
        <p:spPr>
          <a:xfrm>
            <a:off x="698500" y="841226"/>
            <a:ext cx="11406238" cy="8315474"/>
          </a:xfrm>
          <a:prstGeom prst="rect">
            <a:avLst/>
          </a:prstGeom>
        </p:spPr>
        <p:txBody>
          <a:bodyPr/>
          <a:lstStyle/>
          <a:p>
            <a:pPr algn="just" defTabSz="450215">
              <a:lnSpc>
                <a:spcPct val="150000"/>
              </a:lnSpc>
              <a:defRPr b="1" sz="23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algn="just" defTabSz="450215">
              <a:lnSpc>
                <a:spcPct val="150000"/>
              </a:lnSpc>
              <a:defRPr b="1" sz="23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Istniejące nadzwyczajne środki zaskarżenia prawomocnych orzeczeń sądowych, zapadłych w postępowaniach karnych, stosowane w drodze dopuszczalnej, w tym wypadku wręcz koniecznej, </a:t>
            </a:r>
            <a:r>
              <a:rPr i="1"/>
              <a:t>analogii,</a:t>
            </a:r>
            <a:r>
              <a:t> pozwalają na uchylenie  orzeczeń b. Komisji Specjalnej do Walki z Nadużyciem i Szkodnictwem Gospodarczym we wszystkich przypadkach, w których drastycznie zostały naruszone prawa podmiotowe tych pozasądowych represyjnych postępowań.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chemeClr val="accent6">
            <a:satOff val="-12988"/>
            <a:lumOff val="27745"/>
          </a:scheme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Wnioskowanie prawnicze</a:t>
            </a:r>
          </a:p>
        </p:txBody>
      </p:sp>
      <p:sp>
        <p:nvSpPr>
          <p:cNvPr id="124" name="Shape 124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Norma obowiązuje nie tylko w sytuacji jej bezpośredniego ujęcia przez prawodawcę w akcie normatywnym, ale także wtedy, kiedy można daną normę dekodować za pomocą odpowiednich reguł inferencji (</a:t>
            </a:r>
            <a:r>
              <a:rPr b="1"/>
              <a:t>Wnioskowania prawnicze)</a:t>
            </a:r>
            <a:r>
              <a:t>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chemeClr val="accent6">
            <a:satOff val="-12988"/>
            <a:lumOff val="27745"/>
          </a:scheme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Herbert L.A. Hart</a:t>
            </a:r>
          </a:p>
        </p:txBody>
      </p:sp>
      <p:sp>
        <p:nvSpPr>
          <p:cNvPr id="127" name="Shape 127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Uważał, że system prawa to nie tylko </a:t>
            </a:r>
            <a:r>
              <a:rPr b="1"/>
              <a:t>reguły pierwotne</a:t>
            </a:r>
            <a:r>
              <a:t> (tzn. nakazy i zakazy postępowania ustanowione przez prawodawcę), ale także </a:t>
            </a:r>
            <a:r>
              <a:rPr b="1"/>
              <a:t>reguły wtórne</a:t>
            </a:r>
            <a:r>
              <a:t> (określające sposoby dokonywania różnych działań na prawie. Zaliczał do nich m.in. wnioskowania prawnicze).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chemeClr val="accent6">
            <a:satOff val="-12988"/>
            <a:lumOff val="27745"/>
          </a:scheme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Wnioskowanie prawnicze</a:t>
            </a:r>
          </a:p>
        </p:txBody>
      </p:sp>
      <p:sp>
        <p:nvSpPr>
          <p:cNvPr id="130" name="Shape 130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Możemy wyróżnić trzy kategorie wnioskowań:</a:t>
            </a:r>
          </a:p>
          <a:p>
            <a:pPr marL="685798" indent="-685798">
              <a:buSzPct val="100000"/>
              <a:buAutoNum type="alphaUcPeriod" startAt="1"/>
              <a:defRPr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Wnioskowanie logiczne</a:t>
            </a:r>
          </a:p>
          <a:p>
            <a:pPr marL="685798" indent="-685798">
              <a:buSzPct val="100000"/>
              <a:buAutoNum type="alphaUcPeriod" startAt="1"/>
              <a:defRPr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Wnioskowanie instrumentalne</a:t>
            </a:r>
          </a:p>
          <a:p>
            <a:pPr marL="685798" indent="-685798">
              <a:buSzPct val="100000"/>
              <a:buAutoNum type="alphaUcPeriod" startAt="1"/>
              <a:defRPr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Wnioskowanie aksjologiczne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chemeClr val="accent6">
            <a:satOff val="-12988"/>
            <a:lumOff val="27745"/>
          </a:scheme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66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Wnioskowanie logiczne</a:t>
            </a:r>
          </a:p>
        </p:txBody>
      </p:sp>
      <p:sp>
        <p:nvSpPr>
          <p:cNvPr id="133" name="Shape 133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O logicznym wynikaniu Normy N2 z Normy N1 możemy mówić wtedy, kiedy </a:t>
            </a:r>
            <a:r>
              <a:rPr b="1"/>
              <a:t>zakres zastosowania</a:t>
            </a:r>
            <a:r>
              <a:t>(kto i w jakich okolicznościach) bądź </a:t>
            </a:r>
            <a:r>
              <a:rPr b="1"/>
              <a:t>zakres normowania</a:t>
            </a:r>
            <a:r>
              <a:t> (jakie zachowanie jest nakazane, zakazane czy  dozwolone) Normy N2 zawiera się </a:t>
            </a:r>
            <a:r>
              <a:rPr b="1"/>
              <a:t>zakresie zastosowania</a:t>
            </a:r>
            <a:r>
              <a:t> lub </a:t>
            </a:r>
            <a:r>
              <a:rPr b="1"/>
              <a:t>zakresie normowania</a:t>
            </a:r>
            <a:r>
              <a:t> normy N1.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chemeClr val="accent6">
            <a:satOff val="-12988"/>
            <a:lumOff val="27745"/>
          </a:scheme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/>
          <p:nvPr>
            <p:ph type="title"/>
          </p:nvPr>
        </p:nvSpPr>
        <p:spPr>
          <a:xfrm>
            <a:off x="838200" y="533400"/>
            <a:ext cx="11099800" cy="2120900"/>
          </a:xfrm>
          <a:prstGeom prst="rect">
            <a:avLst/>
          </a:prstGeom>
        </p:spPr>
        <p:txBody>
          <a:bodyPr/>
          <a:lstStyle>
            <a:lvl1pPr>
              <a:defRPr sz="66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Wnioskowanie instrumentalne:</a:t>
            </a:r>
          </a:p>
        </p:txBody>
      </p:sp>
      <p:sp>
        <p:nvSpPr>
          <p:cNvPr id="136" name="Shape 136"/>
          <p:cNvSpPr txBox="1"/>
          <p:nvPr>
            <p:ph type="body" idx="1"/>
          </p:nvPr>
        </p:nvSpPr>
        <p:spPr>
          <a:xfrm>
            <a:off x="838200" y="1498600"/>
            <a:ext cx="11099800" cy="6286500"/>
          </a:xfrm>
          <a:prstGeom prst="rect">
            <a:avLst/>
          </a:prstGeom>
        </p:spPr>
        <p:txBody>
          <a:bodyPr/>
          <a:lstStyle/>
          <a:p>
            <a:pPr marL="505325" indent="-505325" defTabSz="457200">
              <a:spcBef>
                <a:spcPts val="0"/>
              </a:spcBef>
              <a:defRPr sz="4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Reguła instrumentalnego nakazu:</a:t>
            </a:r>
          </a:p>
          <a:p>
            <a:pPr marL="505325" indent="-505325" defTabSz="457200">
              <a:spcBef>
                <a:spcPts val="0"/>
              </a:spcBef>
              <a:defRPr sz="4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Reguła instrumentalnego zakazu</a:t>
            </a:r>
          </a:p>
          <a:p>
            <a:pPr marL="505325" indent="-505325" defTabSz="457200">
              <a:spcBef>
                <a:spcPts val="0"/>
              </a:spcBef>
              <a:defRPr sz="4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505325" indent="-505325" defTabSz="457200">
              <a:spcBef>
                <a:spcPts val="0"/>
              </a:spcBef>
              <a:defRPr sz="4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0" indent="0" defTabSz="457200">
              <a:spcBef>
                <a:spcPts val="0"/>
              </a:spcBef>
              <a:buSzTx/>
              <a:buNone/>
              <a:defRPr sz="4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- Wnioskowanie to oparte jest na relacji środek-cel. Wnioskuje się tutaj z norm, w których prawodawca ustanowił jakieś cele do realizacji.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chemeClr val="accent6">
            <a:satOff val="-12988"/>
            <a:lumOff val="27745"/>
          </a:scheme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6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Reguła instrumentalnego nakazu</a:t>
            </a:r>
          </a:p>
        </p:txBody>
      </p:sp>
      <p:sp>
        <p:nvSpPr>
          <p:cNvPr id="139" name="Shape 139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Przy założeniu, że uznajemy za obowiązującą Normę N1 nakazującą swoim adresatom zrealizować/osiągnąć cel C, możemy mówić, że obowiązuje również Norma N2 nakazująca swym adresatom uczynić wszystko, co jest konieczne do zrealizowania celu C.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chemeClr val="accent6">
            <a:satOff val="-12988"/>
            <a:lumOff val="27745"/>
          </a:scheme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66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Reguła instrumentalnego zakazu</a:t>
            </a:r>
          </a:p>
        </p:txBody>
      </p:sp>
      <p:sp>
        <p:nvSpPr>
          <p:cNvPr id="142" name="Shape 14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Przy założeniu, że obowiązuje Norma N1, która nakazuje swoim adresatom osiągnięcie celu C, możemy mówić także o obowiązywaniu normy N2, która zakazuje swoim adresatom czynić wszystkiego, co byłoby wystarczające do uniemożliwienia zrealizowania celu C.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chemeClr val="accent6">
            <a:satOff val="-12988"/>
            <a:lumOff val="27745"/>
          </a:scheme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37462">
              <a:defRPr sz="73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Wnioskowanie aksjologiczne</a:t>
            </a:r>
          </a:p>
        </p:txBody>
      </p:sp>
      <p:sp>
        <p:nvSpPr>
          <p:cNvPr id="145" name="Shape 145"/>
          <p:cNvSpPr txBox="1"/>
          <p:nvPr>
            <p:ph type="body" idx="1"/>
          </p:nvPr>
        </p:nvSpPr>
        <p:spPr>
          <a:xfrm>
            <a:off x="952500" y="1447800"/>
            <a:ext cx="11099800" cy="6286500"/>
          </a:xfrm>
          <a:prstGeom prst="rect">
            <a:avLst/>
          </a:prstGeom>
        </p:spPr>
        <p:txBody>
          <a:bodyPr/>
          <a:lstStyle/>
          <a:p>
            <a:pPr>
              <a:defRPr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>
              <a:defRPr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Wnioskowanie a fortiori</a:t>
            </a:r>
          </a:p>
          <a:p>
            <a:pPr>
              <a:defRPr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Wnioskowanie a simili</a:t>
            </a:r>
          </a:p>
          <a:p>
            <a:pPr>
              <a:defRPr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Wnioskowanie a contrario</a:t>
            </a:r>
          </a:p>
          <a:p>
            <a:pPr marL="0" indent="0">
              <a:buSzTx/>
              <a:buNone/>
              <a:defRPr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- To wnioskowanie jest oparte na założeniu konsekwencji wyborów aksjologicznych prawodawcy. 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Gradient">
  <a:themeElements>
    <a:clrScheme name="Gradient">
      <a:dk1>
        <a:srgbClr val="FFFFFF"/>
      </a:dk1>
      <a:lt1>
        <a:srgbClr val="FF0000"/>
      </a:lt1>
      <a:dk2>
        <a:srgbClr val="A7A7A7"/>
      </a:dk2>
      <a:lt2>
        <a:srgbClr val="535353"/>
      </a:lt2>
      <a:accent1>
        <a:srgbClr val="0065C1"/>
      </a:accent1>
      <a:accent2>
        <a:srgbClr val="189B1A"/>
      </a:accent2>
      <a:accent3>
        <a:srgbClr val="008C91"/>
      </a:accent3>
      <a:accent4>
        <a:srgbClr val="5747C1"/>
      </a:accent4>
      <a:accent5>
        <a:srgbClr val="971817"/>
      </a:accent5>
      <a:accent6>
        <a:srgbClr val="BC8027"/>
      </a:accent6>
      <a:hlink>
        <a:srgbClr val="0000FF"/>
      </a:hlink>
      <a:folHlink>
        <a:srgbClr val="FF00FF"/>
      </a:folHlink>
    </a:clrScheme>
    <a:fontScheme name="Gradien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Gradien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</a:effectStyle>
        <a:effectStyle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</a:effectStyle>
        <a:effectStyle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76200" dist="0" dir="18900000">
            <a:srgbClr val="000000">
              <a:alpha val="8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800" u="none" kumimoji="0" normalizeH="0">
            <a:ln>
              <a:noFill/>
            </a:ln>
            <a:solidFill>
              <a:srgbClr val="FF0000"/>
            </a:solidFill>
            <a:effectLst/>
            <a:uFillTx/>
            <a:latin typeface="Helvetica Light"/>
            <a:ea typeface="Helvetica Light"/>
            <a:cs typeface="Helvetica Light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76200" dist="0" dir="18900000">
            <a:srgbClr val="000000">
              <a:alpha val="80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800" u="none" kumimoji="0" normalizeH="0">
            <a:ln>
              <a:noFill/>
            </a:ln>
            <a:solidFill>
              <a:srgbClr val="FF0000"/>
            </a:solidFill>
            <a:effectLst/>
            <a:uFillTx/>
            <a:latin typeface="Helvetica Light"/>
            <a:ea typeface="Helvetica Light"/>
            <a:cs typeface="Helvetica Light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Gradient">
  <a:themeElements>
    <a:clrScheme name="Gradien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65C1"/>
      </a:accent1>
      <a:accent2>
        <a:srgbClr val="189B1A"/>
      </a:accent2>
      <a:accent3>
        <a:srgbClr val="008C91"/>
      </a:accent3>
      <a:accent4>
        <a:srgbClr val="5747C1"/>
      </a:accent4>
      <a:accent5>
        <a:srgbClr val="971817"/>
      </a:accent5>
      <a:accent6>
        <a:srgbClr val="BC8027"/>
      </a:accent6>
      <a:hlink>
        <a:srgbClr val="0000FF"/>
      </a:hlink>
      <a:folHlink>
        <a:srgbClr val="FF00FF"/>
      </a:folHlink>
    </a:clrScheme>
    <a:fontScheme name="Gradien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Gradien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</a:effectStyle>
        <a:effectStyle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</a:effectStyle>
        <a:effectStyle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76200" dist="0" dir="18900000">
            <a:srgbClr val="000000">
              <a:alpha val="8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800" u="none" kumimoji="0" normalizeH="0">
            <a:ln>
              <a:noFill/>
            </a:ln>
            <a:solidFill>
              <a:srgbClr val="FF0000"/>
            </a:solidFill>
            <a:effectLst/>
            <a:uFillTx/>
            <a:latin typeface="Helvetica Light"/>
            <a:ea typeface="Helvetica Light"/>
            <a:cs typeface="Helvetica Light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76200" dist="0" dir="18900000">
            <a:srgbClr val="000000">
              <a:alpha val="80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800" u="none" kumimoji="0" normalizeH="0">
            <a:ln>
              <a:noFill/>
            </a:ln>
            <a:solidFill>
              <a:srgbClr val="FF0000"/>
            </a:solidFill>
            <a:effectLst/>
            <a:uFillTx/>
            <a:latin typeface="Helvetica Light"/>
            <a:ea typeface="Helvetica Light"/>
            <a:cs typeface="Helvetica Light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