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9"/>
          </a:solidFill>
        </a:fill>
      </a:tcStyle>
    </a:wholeTbl>
    <a:band2H>
      <a:tcTxStyle b="def" i="def"/>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ADB"/>
          </a:solidFill>
        </a:fill>
      </a:tcStyle>
    </a:wholeTbl>
    <a:band2H>
      <a:tcTxStyle b="def" i="def"/>
      <a:tcStyle>
        <a:tcBdr/>
        <a:fill>
          <a:solidFill>
            <a:srgbClr val="E6ED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D7CB"/>
          </a:solidFill>
        </a:fill>
      </a:tcStyle>
    </a:wholeTbl>
    <a:band2H>
      <a:tcTxStyle b="def" i="def"/>
      <a:tcStyle>
        <a:tcBdr/>
        <a:fill>
          <a:solidFill>
            <a:srgbClr val="F3EC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FF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FF0000"/>
        </a:fontRef>
        <a:srgbClr val="FF0000"/>
      </a:tcTxStyle>
      <a:tcStyle>
        <a:tcBdr>
          <a:left>
            <a:ln w="12700" cap="flat">
              <a:noFill/>
              <a:miter lim="400000"/>
            </a:ln>
          </a:left>
          <a:right>
            <a:ln w="12700" cap="flat">
              <a:noFill/>
              <a:miter lim="400000"/>
            </a:ln>
          </a:right>
          <a:top>
            <a:ln w="508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ACA"/>
          </a:solidFill>
        </a:fill>
      </a:tcStyle>
    </a:wholeTbl>
    <a:band2H>
      <a:tcTxStyle b="def" i="def"/>
      <a:tcStyle>
        <a:tcBdr/>
        <a:fill>
          <a:solidFill>
            <a:srgbClr val="FF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Row>
  </a:tblStyle>
  <a:tblStyle styleId="{2708684C-4D16-4618-839F-0558EEFCDFE6}" styleName="">
    <a:tblBg/>
    <a:wholeTbl>
      <a:tcTxStyle b="off" i="off">
        <a:font>
          <a:latin typeface="Helvetica Light"/>
          <a:ea typeface="Helvetica Light"/>
          <a:cs typeface="Helvetica Ligh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ytuł i podtytuł">
    <p:spTree>
      <p:nvGrpSpPr>
        <p:cNvPr id="1" name=""/>
        <p:cNvGrpSpPr/>
        <p:nvPr/>
      </p:nvGrpSpPr>
      <p:grpSpPr>
        <a:xfrm>
          <a:off x="0" y="0"/>
          <a:ext cx="0" cy="0"/>
          <a:chOff x="0" y="0"/>
          <a:chExt cx="0" cy="0"/>
        </a:xfrm>
      </p:grpSpPr>
      <p:sp>
        <p:nvSpPr>
          <p:cNvPr id="11" name="Tekst tytułowy"/>
          <p:cNvSpPr txBox="1"/>
          <p:nvPr>
            <p:ph type="title"/>
          </p:nvPr>
        </p:nvSpPr>
        <p:spPr>
          <a:xfrm>
            <a:off x="1270000" y="1638300"/>
            <a:ext cx="10464800" cy="3302000"/>
          </a:xfrm>
          <a:prstGeom prst="rect">
            <a:avLst/>
          </a:prstGeom>
        </p:spPr>
        <p:txBody>
          <a:bodyPr anchor="b"/>
          <a:lstStyle/>
          <a:p>
            <a:pPr/>
            <a:r>
              <a:t>Tekst tytułowy</a:t>
            </a:r>
          </a:p>
        </p:txBody>
      </p:sp>
      <p:sp>
        <p:nvSpPr>
          <p:cNvPr id="12" name="Treść - poziom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13"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ytat">
    <p:spTree>
      <p:nvGrpSpPr>
        <p:cNvPr id="1" name=""/>
        <p:cNvGrpSpPr/>
        <p:nvPr/>
      </p:nvGrpSpPr>
      <p:grpSpPr>
        <a:xfrm>
          <a:off x="0" y="0"/>
          <a:ext cx="0" cy="0"/>
          <a:chOff x="0" y="0"/>
          <a:chExt cx="0" cy="0"/>
        </a:xfrm>
      </p:grpSpPr>
      <p:sp>
        <p:nvSpPr>
          <p:cNvPr id="93" name="Treść - poziom 1…"/>
          <p:cNvSpPr txBox="1"/>
          <p:nvPr>
            <p:ph type="body" sz="quarter" idx="1"/>
          </p:nvPr>
        </p:nvSpPr>
        <p:spPr>
          <a:xfrm>
            <a:off x="1270000" y="6362700"/>
            <a:ext cx="10464800" cy="533400"/>
          </a:xfrm>
          <a:prstGeom prst="rect">
            <a:avLst/>
          </a:prstGeom>
        </p:spPr>
        <p:txBody>
          <a:bodyPr anchor="t"/>
          <a:lstStyle>
            <a:lvl1pPr marL="0" indent="0" algn="ctr">
              <a:spcBef>
                <a:spcPts val="0"/>
              </a:spcBef>
              <a:buSzTx/>
              <a:buNone/>
              <a:defRPr b="1" sz="2800">
                <a:latin typeface="+mj-lt"/>
                <a:ea typeface="+mj-ea"/>
                <a:cs typeface="+mj-cs"/>
                <a:sym typeface="Helvetica"/>
              </a:defRPr>
            </a:lvl1pPr>
            <a:lvl2pPr marL="794084" indent="-336884" algn="ctr">
              <a:spcBef>
                <a:spcPts val="0"/>
              </a:spcBef>
              <a:defRPr b="1" sz="2800">
                <a:latin typeface="+mj-lt"/>
                <a:ea typeface="+mj-ea"/>
                <a:cs typeface="+mj-cs"/>
                <a:sym typeface="Helvetica"/>
              </a:defRPr>
            </a:lvl2pPr>
            <a:lvl3pPr marL="1251284" indent="-336884" algn="ctr">
              <a:spcBef>
                <a:spcPts val="0"/>
              </a:spcBef>
              <a:defRPr b="1" sz="2800">
                <a:latin typeface="+mj-lt"/>
                <a:ea typeface="+mj-ea"/>
                <a:cs typeface="+mj-cs"/>
                <a:sym typeface="Helvetica"/>
              </a:defRPr>
            </a:lvl3pPr>
            <a:lvl4pPr marL="1708484" indent="-336884" algn="ctr">
              <a:spcBef>
                <a:spcPts val="0"/>
              </a:spcBef>
              <a:defRPr b="1" sz="2800">
                <a:latin typeface="+mj-lt"/>
                <a:ea typeface="+mj-ea"/>
                <a:cs typeface="+mj-cs"/>
                <a:sym typeface="Helvetica"/>
              </a:defRPr>
            </a:lvl4pPr>
            <a:lvl5pPr marL="2165684" indent="-336884" algn="ctr">
              <a:spcBef>
                <a:spcPts val="0"/>
              </a:spcBef>
              <a:defRPr b="1" sz="2800">
                <a:latin typeface="+mj-lt"/>
                <a:ea typeface="+mj-ea"/>
                <a:cs typeface="+mj-cs"/>
                <a:sym typeface="Helvetica"/>
              </a:defRPr>
            </a:lvl5pPr>
          </a:lstStyle>
          <a:p>
            <a:pPr/>
            <a:r>
              <a:t>Treść - poziom 1</a:t>
            </a:r>
          </a:p>
          <a:p>
            <a:pPr lvl="1"/>
            <a:r>
              <a:t>Treść - poziom 2</a:t>
            </a:r>
          </a:p>
          <a:p>
            <a:pPr lvl="2"/>
            <a:r>
              <a:t>Treść - poziom 3</a:t>
            </a:r>
          </a:p>
          <a:p>
            <a:pPr lvl="3"/>
            <a:r>
              <a:t>Treść - poziom 4</a:t>
            </a:r>
          </a:p>
          <a:p>
            <a:pPr lvl="4"/>
            <a:r>
              <a:t>Treść - poziom 5</a:t>
            </a:r>
          </a:p>
        </p:txBody>
      </p:sp>
      <p:sp>
        <p:nvSpPr>
          <p:cNvPr id="94" name="Shape 94"/>
          <p:cNvSpPr/>
          <p:nvPr>
            <p:ph type="body" sz="quarter" idx="13"/>
          </p:nvPr>
        </p:nvSpPr>
        <p:spPr>
          <a:xfrm>
            <a:off x="1270000" y="4254500"/>
            <a:ext cx="10464800" cy="711200"/>
          </a:xfrm>
          <a:prstGeom prst="rect">
            <a:avLst/>
          </a:prstGeom>
        </p:spPr>
        <p:txBody>
          <a:bodyPr/>
          <a:lstStyle/>
          <a:p>
            <a:pPr marL="0" indent="0" algn="ctr">
              <a:spcBef>
                <a:spcPts val="2400"/>
              </a:spcBef>
              <a:buSzTx/>
              <a:buNone/>
              <a:defRPr sz="4000"/>
            </a:pPr>
          </a:p>
        </p:txBody>
      </p:sp>
      <p:sp>
        <p:nvSpPr>
          <p:cNvPr id="95"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sty">
    <p:spTree>
      <p:nvGrpSpPr>
        <p:cNvPr id="1" name=""/>
        <p:cNvGrpSpPr/>
        <p:nvPr/>
      </p:nvGrpSpPr>
      <p:grpSpPr>
        <a:xfrm>
          <a:off x="0" y="0"/>
          <a:ext cx="0" cy="0"/>
          <a:chOff x="0" y="0"/>
          <a:chExt cx="0" cy="0"/>
        </a:xfrm>
      </p:grpSpPr>
      <p:sp>
        <p:nvSpPr>
          <p:cNvPr id="110"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oziomo)">
    <p:spTree>
      <p:nvGrpSpPr>
        <p:cNvPr id="1" name=""/>
        <p:cNvGrpSpPr/>
        <p:nvPr/>
      </p:nvGrpSpPr>
      <p:grpSpPr>
        <a:xfrm>
          <a:off x="0" y="0"/>
          <a:ext cx="0" cy="0"/>
          <a:chOff x="0" y="0"/>
          <a:chExt cx="0" cy="0"/>
        </a:xfrm>
      </p:grpSpPr>
      <p:sp>
        <p:nvSpPr>
          <p:cNvPr id="20" name="Shape 20"/>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Tekst tytułowy"/>
          <p:cNvSpPr txBox="1"/>
          <p:nvPr>
            <p:ph type="title"/>
          </p:nvPr>
        </p:nvSpPr>
        <p:spPr>
          <a:xfrm>
            <a:off x="1270000" y="6718300"/>
            <a:ext cx="10464800" cy="1422400"/>
          </a:xfrm>
          <a:prstGeom prst="rect">
            <a:avLst/>
          </a:prstGeom>
        </p:spPr>
        <p:txBody>
          <a:bodyPr anchor="b"/>
          <a:lstStyle/>
          <a:p>
            <a:pPr/>
            <a:r>
              <a:t>Tekst tytułowy</a:t>
            </a:r>
          </a:p>
        </p:txBody>
      </p:sp>
      <p:sp>
        <p:nvSpPr>
          <p:cNvPr id="22" name="Treść - poziom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23"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na środku)">
    <p:spTree>
      <p:nvGrpSpPr>
        <p:cNvPr id="1" name=""/>
        <p:cNvGrpSpPr/>
        <p:nvPr/>
      </p:nvGrpSpPr>
      <p:grpSpPr>
        <a:xfrm>
          <a:off x="0" y="0"/>
          <a:ext cx="0" cy="0"/>
          <a:chOff x="0" y="0"/>
          <a:chExt cx="0" cy="0"/>
        </a:xfrm>
      </p:grpSpPr>
      <p:sp>
        <p:nvSpPr>
          <p:cNvPr id="30" name="Tekst tytułowy"/>
          <p:cNvSpPr txBox="1"/>
          <p:nvPr>
            <p:ph type="title"/>
          </p:nvPr>
        </p:nvSpPr>
        <p:spPr>
          <a:xfrm>
            <a:off x="1270000" y="3225800"/>
            <a:ext cx="10464800" cy="3302000"/>
          </a:xfrm>
          <a:prstGeom prst="rect">
            <a:avLst/>
          </a:prstGeom>
        </p:spPr>
        <p:txBody>
          <a:bodyPr/>
          <a:lstStyle/>
          <a:p>
            <a:pPr/>
            <a:r>
              <a:t>Tekst tytułowy</a:t>
            </a:r>
          </a:p>
        </p:txBody>
      </p:sp>
      <p:sp>
        <p:nvSpPr>
          <p:cNvPr id="31"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ionowo)">
    <p:spTree>
      <p:nvGrpSpPr>
        <p:cNvPr id="1" name=""/>
        <p:cNvGrpSpPr/>
        <p:nvPr/>
      </p:nvGrpSpPr>
      <p:grpSpPr>
        <a:xfrm>
          <a:off x="0" y="0"/>
          <a:ext cx="0" cy="0"/>
          <a:chOff x="0" y="0"/>
          <a:chExt cx="0" cy="0"/>
        </a:xfrm>
      </p:grpSpPr>
      <p:sp>
        <p:nvSpPr>
          <p:cNvPr id="38" name="Shape 38"/>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Tekst tytułowy"/>
          <p:cNvSpPr txBox="1"/>
          <p:nvPr>
            <p:ph type="title"/>
          </p:nvPr>
        </p:nvSpPr>
        <p:spPr>
          <a:xfrm>
            <a:off x="952500" y="762000"/>
            <a:ext cx="5334000" cy="4000500"/>
          </a:xfrm>
          <a:prstGeom prst="rect">
            <a:avLst/>
          </a:prstGeom>
        </p:spPr>
        <p:txBody>
          <a:bodyPr anchor="b"/>
          <a:lstStyle>
            <a:lvl1pPr>
              <a:defRPr sz="6000"/>
            </a:lvl1pPr>
          </a:lstStyle>
          <a:p>
            <a:pPr/>
            <a:r>
              <a:t>Tekst tytułowy</a:t>
            </a:r>
          </a:p>
        </p:txBody>
      </p:sp>
      <p:sp>
        <p:nvSpPr>
          <p:cNvPr id="40" name="Treść - poziom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41"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na górze)">
    <p:spTree>
      <p:nvGrpSpPr>
        <p:cNvPr id="1" name=""/>
        <p:cNvGrpSpPr/>
        <p:nvPr/>
      </p:nvGrpSpPr>
      <p:grpSpPr>
        <a:xfrm>
          <a:off x="0" y="0"/>
          <a:ext cx="0" cy="0"/>
          <a:chOff x="0" y="0"/>
          <a:chExt cx="0" cy="0"/>
        </a:xfrm>
      </p:grpSpPr>
      <p:sp>
        <p:nvSpPr>
          <p:cNvPr id="48" name="Tekst tytułowy"/>
          <p:cNvSpPr txBox="1"/>
          <p:nvPr>
            <p:ph type="title"/>
          </p:nvPr>
        </p:nvSpPr>
        <p:spPr>
          <a:prstGeom prst="rect">
            <a:avLst/>
          </a:prstGeom>
        </p:spPr>
        <p:txBody>
          <a:bodyPr/>
          <a:lstStyle/>
          <a:p>
            <a:pPr/>
            <a:r>
              <a:t>Tekst tytułowy</a:t>
            </a:r>
          </a:p>
        </p:txBody>
      </p:sp>
      <p:sp>
        <p:nvSpPr>
          <p:cNvPr id="49"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punktory">
    <p:spTree>
      <p:nvGrpSpPr>
        <p:cNvPr id="1" name=""/>
        <p:cNvGrpSpPr/>
        <p:nvPr/>
      </p:nvGrpSpPr>
      <p:grpSpPr>
        <a:xfrm>
          <a:off x="0" y="0"/>
          <a:ext cx="0" cy="0"/>
          <a:chOff x="0" y="0"/>
          <a:chExt cx="0" cy="0"/>
        </a:xfrm>
      </p:grpSpPr>
      <p:sp>
        <p:nvSpPr>
          <p:cNvPr id="56" name="Tekst tytułowy"/>
          <p:cNvSpPr txBox="1"/>
          <p:nvPr>
            <p:ph type="title"/>
          </p:nvPr>
        </p:nvSpPr>
        <p:spPr>
          <a:prstGeom prst="rect">
            <a:avLst/>
          </a:prstGeom>
        </p:spPr>
        <p:txBody>
          <a:bodyPr/>
          <a:lstStyle/>
          <a:p>
            <a:pPr/>
            <a:r>
              <a:t>Tekst tytułowy</a:t>
            </a:r>
          </a:p>
        </p:txBody>
      </p:sp>
      <p:sp>
        <p:nvSpPr>
          <p:cNvPr id="57"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58"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punktory ze zdjęciem">
    <p:spTree>
      <p:nvGrpSpPr>
        <p:cNvPr id="1" name=""/>
        <p:cNvGrpSpPr/>
        <p:nvPr/>
      </p:nvGrpSpPr>
      <p:grpSpPr>
        <a:xfrm>
          <a:off x="0" y="0"/>
          <a:ext cx="0" cy="0"/>
          <a:chOff x="0" y="0"/>
          <a:chExt cx="0" cy="0"/>
        </a:xfrm>
      </p:grpSpPr>
      <p:sp>
        <p:nvSpPr>
          <p:cNvPr id="65" name="Shape 65"/>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ekst tytułowy"/>
          <p:cNvSpPr txBox="1"/>
          <p:nvPr>
            <p:ph type="title"/>
          </p:nvPr>
        </p:nvSpPr>
        <p:spPr>
          <a:prstGeom prst="rect">
            <a:avLst/>
          </a:prstGeom>
        </p:spPr>
        <p:txBody>
          <a:bodyPr/>
          <a:lstStyle/>
          <a:p>
            <a:pPr/>
            <a:r>
              <a:t>Tekst tytułowy</a:t>
            </a:r>
          </a:p>
        </p:txBody>
      </p:sp>
      <p:sp>
        <p:nvSpPr>
          <p:cNvPr id="67" name="Treść - poziom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Treść - poziom 1</a:t>
            </a:r>
          </a:p>
          <a:p>
            <a:pPr lvl="1"/>
            <a:r>
              <a:t>Treść - poziom 2</a:t>
            </a:r>
          </a:p>
          <a:p>
            <a:pPr lvl="2"/>
            <a:r>
              <a:t>Treść - poziom 3</a:t>
            </a:r>
          </a:p>
          <a:p>
            <a:pPr lvl="3"/>
            <a:r>
              <a:t>Treść - poziom 4</a:t>
            </a:r>
          </a:p>
          <a:p>
            <a:pPr lvl="4"/>
            <a:r>
              <a:t>Treść - poziom 5</a:t>
            </a:r>
          </a:p>
        </p:txBody>
      </p:sp>
      <p:sp>
        <p:nvSpPr>
          <p:cNvPr id="68"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ktory">
    <p:spTree>
      <p:nvGrpSpPr>
        <p:cNvPr id="1" name=""/>
        <p:cNvGrpSpPr/>
        <p:nvPr/>
      </p:nvGrpSpPr>
      <p:grpSpPr>
        <a:xfrm>
          <a:off x="0" y="0"/>
          <a:ext cx="0" cy="0"/>
          <a:chOff x="0" y="0"/>
          <a:chExt cx="0" cy="0"/>
        </a:xfrm>
      </p:grpSpPr>
      <p:sp>
        <p:nvSpPr>
          <p:cNvPr id="75" name="Treść - poziom 1…"/>
          <p:cNvSpPr txBox="1"/>
          <p:nvPr>
            <p:ph type="body" idx="1"/>
          </p:nvPr>
        </p:nvSpPr>
        <p:spPr>
          <a:xfrm>
            <a:off x="952500" y="1270000"/>
            <a:ext cx="11099800" cy="72136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76"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3 sztuki)">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kst tytułowy"/>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Tekst tytułowy</a:t>
            </a:r>
          </a:p>
        </p:txBody>
      </p:sp>
      <p:sp>
        <p:nvSpPr>
          <p:cNvPr id="3" name="Treść - poziom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4" name="Numer slajdu"/>
          <p:cNvSpPr txBox="1"/>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solidFill>
                  <a:srgbClr val="FFFFFF"/>
                </a:solidFill>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pic>
        <p:nvPicPr>
          <p:cNvPr id="119" name="491296036.jpg" descr="491296036.jpg"/>
          <p:cNvPicPr>
            <a:picLocks noChangeAspect="1"/>
          </p:cNvPicPr>
          <p:nvPr>
            <p:ph type="pic" idx="13"/>
          </p:nvPr>
        </p:nvPicPr>
        <p:blipFill>
          <a:blip r:embed="rId2">
            <a:alphaModFix amt="7061"/>
            <a:extLst/>
          </a:blip>
          <a:srcRect l="23034" t="0" r="12249" b="2002"/>
          <a:stretch>
            <a:fillRect/>
          </a:stretch>
        </p:blipFill>
        <p:spPr>
          <a:xfrm>
            <a:off x="9428642" y="339796"/>
            <a:ext cx="3207859" cy="4857614"/>
          </a:xfrm>
          <a:prstGeom prst="rect">
            <a:avLst/>
          </a:prstGeom>
        </p:spPr>
      </p:pic>
      <p:sp>
        <p:nvSpPr>
          <p:cNvPr id="120" name="Shape 120"/>
          <p:cNvSpPr txBox="1"/>
          <p:nvPr>
            <p:ph type="title"/>
          </p:nvPr>
        </p:nvSpPr>
        <p:spPr>
          <a:xfrm>
            <a:off x="2997200" y="825499"/>
            <a:ext cx="6111925" cy="3411639"/>
          </a:xfrm>
          <a:prstGeom prst="rect">
            <a:avLst/>
          </a:prstGeom>
        </p:spPr>
        <p:txBody>
          <a:bodyPr/>
          <a:lstStyle>
            <a:lvl1pPr>
              <a:defRPr sz="5800">
                <a:solidFill>
                  <a:srgbClr val="000000"/>
                </a:solidFill>
                <a:latin typeface="Copperplate"/>
                <a:ea typeface="Copperplate"/>
                <a:cs typeface="Copperplate"/>
                <a:sym typeface="Copperplate"/>
              </a:defRPr>
            </a:lvl1pPr>
          </a:lstStyle>
          <a:p>
            <a:pPr/>
            <a:r>
              <a:t>Wstęp do prawoznawstwa</a:t>
            </a:r>
          </a:p>
        </p:txBody>
      </p:sp>
      <p:sp>
        <p:nvSpPr>
          <p:cNvPr id="121" name="Shape 121"/>
          <p:cNvSpPr txBox="1"/>
          <p:nvPr/>
        </p:nvSpPr>
        <p:spPr>
          <a:xfrm>
            <a:off x="7304080" y="7312750"/>
            <a:ext cx="4162439" cy="6398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000000"/>
                </a:solidFill>
                <a:latin typeface="Times New Roman"/>
                <a:ea typeface="Times New Roman"/>
                <a:cs typeface="Times New Roman"/>
                <a:sym typeface="Times New Roman"/>
              </a:defRPr>
            </a:lvl1pPr>
          </a:lstStyle>
          <a:p>
            <a:pPr/>
            <a:r>
              <a:t>mgr Rafał Chybiński</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47" name="Shape 147"/>
          <p:cNvSpPr txBox="1"/>
          <p:nvPr>
            <p:ph type="title"/>
          </p:nvPr>
        </p:nvSpPr>
        <p:spPr>
          <a:prstGeom prst="rect">
            <a:avLst/>
          </a:prstGeom>
        </p:spPr>
        <p:txBody>
          <a:bodyPr/>
          <a:lstStyle>
            <a:lvl1pPr>
              <a:defRPr sz="7600">
                <a:solidFill>
                  <a:srgbClr val="000000"/>
                </a:solidFill>
                <a:latin typeface="Times New Roman"/>
                <a:ea typeface="Times New Roman"/>
                <a:cs typeface="Times New Roman"/>
                <a:sym typeface="Times New Roman"/>
              </a:defRPr>
            </a:lvl1pPr>
          </a:lstStyle>
          <a:p>
            <a:pPr/>
            <a:r>
              <a:t>Wykładnia doktrynalna</a:t>
            </a:r>
          </a:p>
        </p:txBody>
      </p:sp>
      <p:sp>
        <p:nvSpPr>
          <p:cNvPr id="148" name="Shape 148"/>
          <p:cNvSpPr txBox="1"/>
          <p:nvPr>
            <p:ph type="body" idx="1"/>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dokonywana przez przedstawicieli doktryny. Jest pozbawiona mocy prawnej, choć oddziałuje na praktykę stosowania prawa.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50" name="Shape 150"/>
          <p:cNvSpPr txBox="1"/>
          <p:nvPr>
            <p:ph type="body" idx="1"/>
          </p:nvPr>
        </p:nvSpPr>
        <p:spPr>
          <a:xfrm>
            <a:off x="952500" y="800100"/>
            <a:ext cx="11099800" cy="6286500"/>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której kryterium podziału będzie charakter czynności dokonywanych w ramach wykładni.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52" name="Shape 152"/>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językowa</a:t>
            </a:r>
          </a:p>
        </p:txBody>
      </p:sp>
      <p:sp>
        <p:nvSpPr>
          <p:cNvPr id="153" name="Shape 153"/>
          <p:cNvSpPr txBox="1"/>
          <p:nvPr>
            <p:ph type="body" idx="1"/>
          </p:nvPr>
        </p:nvSpPr>
        <p:spPr>
          <a:xfrm>
            <a:off x="952500" y="1943100"/>
            <a:ext cx="11099800" cy="6286500"/>
          </a:xfrm>
          <a:prstGeom prst="rect">
            <a:avLst/>
          </a:prstGeom>
        </p:spPr>
        <p:txBody>
          <a:bodyPr/>
          <a:lstStyle/>
          <a:p>
            <a:pPr>
              <a:defRPr>
                <a:solidFill>
                  <a:srgbClr val="000000"/>
                </a:solidFill>
                <a:latin typeface="Times New Roman"/>
                <a:ea typeface="Times New Roman"/>
                <a:cs typeface="Times New Roman"/>
                <a:sym typeface="Times New Roman"/>
              </a:defRPr>
            </a:pPr>
            <a:r>
              <a:t>Polega na ustaleniu znaczenia (faza semantyczna) terminów użytych w tekście prawnym i powiązań między elementami tekstu (faza gramatyczna).</a:t>
            </a:r>
          </a:p>
          <a:p>
            <a:pPr>
              <a:defRPr>
                <a:solidFill>
                  <a:srgbClr val="000000"/>
                </a:solidFill>
                <a:latin typeface="Times New Roman"/>
                <a:ea typeface="Times New Roman"/>
                <a:cs typeface="Times New Roman"/>
                <a:sym typeface="Times New Roman"/>
              </a:defRPr>
            </a:pPr>
            <a:r>
              <a:t>Wykładni będziemy dokonywać z powodu niejasności w przepisie (brak precyzji, wieloznaczność terminu czy celowe umożliwienie doprecyzowania znaczenia tekstu.).</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55" name="Shape 155"/>
          <p:cNvSpPr txBox="1"/>
          <p:nvPr>
            <p:ph type="title"/>
          </p:nvPr>
        </p:nvSpPr>
        <p:spPr>
          <a:prstGeom prst="rect">
            <a:avLst/>
          </a:prstGeom>
        </p:spPr>
        <p:txBody>
          <a:bodyPr/>
          <a:lstStyle>
            <a:lvl1pPr defTabSz="508254">
              <a:defRPr sz="6900">
                <a:solidFill>
                  <a:srgbClr val="000000"/>
                </a:solidFill>
                <a:latin typeface="Times New Roman"/>
                <a:ea typeface="Times New Roman"/>
                <a:cs typeface="Times New Roman"/>
                <a:sym typeface="Times New Roman"/>
              </a:defRPr>
            </a:lvl1pPr>
          </a:lstStyle>
          <a:p>
            <a:pPr/>
            <a:r>
              <a:t>Dyrektywy wykładni językowej:</a:t>
            </a:r>
          </a:p>
        </p:txBody>
      </p:sp>
      <p:sp>
        <p:nvSpPr>
          <p:cNvPr id="156" name="Shape 156"/>
          <p:cNvSpPr txBox="1"/>
          <p:nvPr>
            <p:ph type="body" idx="1"/>
          </p:nvPr>
        </p:nvSpPr>
        <p:spPr>
          <a:xfrm>
            <a:off x="812800" y="2597150"/>
            <a:ext cx="11099800" cy="6286500"/>
          </a:xfrm>
          <a:prstGeom prst="rect">
            <a:avLst/>
          </a:prstGeom>
        </p:spPr>
        <p:txBody>
          <a:bodyPr/>
          <a:lstStyle/>
          <a:p>
            <a:pPr marL="397763" indent="-397763" defTabSz="508254">
              <a:spcBef>
                <a:spcPts val="3600"/>
              </a:spcBef>
              <a:defRPr sz="3300">
                <a:solidFill>
                  <a:srgbClr val="000000"/>
                </a:solidFill>
                <a:latin typeface="Times New Roman"/>
                <a:ea typeface="Times New Roman"/>
                <a:cs typeface="Times New Roman"/>
                <a:sym typeface="Times New Roman"/>
              </a:defRPr>
            </a:pPr>
            <a:r>
              <a:t>Nakaz przestrzegania definicji legalnych - Jeżeli ustawodawca wybrał określone rozumienie danego pojęcia, to należy je respektować. </a:t>
            </a:r>
          </a:p>
          <a:p>
            <a:pPr marL="397763" indent="-397763" defTabSz="508254">
              <a:spcBef>
                <a:spcPts val="3600"/>
              </a:spcBef>
              <a:defRPr sz="3300">
                <a:solidFill>
                  <a:srgbClr val="000000"/>
                </a:solidFill>
                <a:latin typeface="Times New Roman"/>
                <a:ea typeface="Times New Roman"/>
                <a:cs typeface="Times New Roman"/>
                <a:sym typeface="Times New Roman"/>
              </a:defRPr>
            </a:pPr>
            <a:r>
              <a:t>Domniemanie języka prawnego - Używa się znaczenia ustalonego w języku prawnym. Wybiera się tę dyrektywę przed językiem potocznym. </a:t>
            </a:r>
          </a:p>
          <a:p>
            <a:pPr marL="397763" indent="-397763" defTabSz="508254">
              <a:spcBef>
                <a:spcPts val="3600"/>
              </a:spcBef>
              <a:defRPr sz="3300">
                <a:solidFill>
                  <a:srgbClr val="000000"/>
                </a:solidFill>
                <a:latin typeface="Times New Roman"/>
                <a:ea typeface="Times New Roman"/>
                <a:cs typeface="Times New Roman"/>
                <a:sym typeface="Times New Roman"/>
              </a:defRPr>
            </a:pPr>
            <a:r>
              <a:t>Domniemanie języka specjalnego - wiąże się ze sferą wiedzy specjalnej.</a:t>
            </a:r>
          </a:p>
          <a:p>
            <a:pPr marL="397763" indent="-397763" defTabSz="508254">
              <a:spcBef>
                <a:spcPts val="3600"/>
              </a:spcBef>
              <a:defRPr sz="3300">
                <a:solidFill>
                  <a:srgbClr val="000000"/>
                </a:solidFill>
                <a:latin typeface="Times New Roman"/>
                <a:ea typeface="Times New Roman"/>
                <a:cs typeface="Times New Roman"/>
                <a:sym typeface="Times New Roman"/>
              </a:defRPr>
            </a:pPr>
            <a:r>
              <a:t>Domniemanie języka potocznego - domniemywa się potoczne rozumienie terminów użytych w tekście prawnym.</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58" name="Shape 158"/>
          <p:cNvSpPr txBox="1"/>
          <p:nvPr>
            <p:ph type="title"/>
          </p:nvPr>
        </p:nvSpPr>
        <p:spPr>
          <a:prstGeom prst="rect">
            <a:avLst/>
          </a:prstGeom>
        </p:spPr>
        <p:txBody>
          <a:bodyPr/>
          <a:lstStyle>
            <a:lvl1pPr defTabSz="508254">
              <a:defRPr sz="6900">
                <a:solidFill>
                  <a:srgbClr val="000000"/>
                </a:solidFill>
                <a:latin typeface="Times New Roman"/>
                <a:ea typeface="Times New Roman"/>
                <a:cs typeface="Times New Roman"/>
                <a:sym typeface="Times New Roman"/>
              </a:defRPr>
            </a:lvl1pPr>
          </a:lstStyle>
          <a:p>
            <a:pPr/>
            <a:r>
              <a:t>Dyrektywy wykładni językowej</a:t>
            </a:r>
          </a:p>
        </p:txBody>
      </p:sp>
      <p:sp>
        <p:nvSpPr>
          <p:cNvPr id="159" name="Shape 159"/>
          <p:cNvSpPr txBox="1"/>
          <p:nvPr>
            <p:ph type="body" idx="1"/>
          </p:nvPr>
        </p:nvSpPr>
        <p:spPr>
          <a:xfrm>
            <a:off x="714200" y="2709564"/>
            <a:ext cx="11347800" cy="4694536"/>
          </a:xfrm>
          <a:prstGeom prst="rect">
            <a:avLst/>
          </a:prstGeom>
        </p:spPr>
        <p:txBody>
          <a:bodyPr/>
          <a:lstStyle/>
          <a:p>
            <a:pPr marL="438911" indent="-438911" defTabSz="560830">
              <a:spcBef>
                <a:spcPts val="4000"/>
              </a:spcBef>
              <a:defRPr sz="3000">
                <a:solidFill>
                  <a:srgbClr val="000000"/>
                </a:solidFill>
                <a:latin typeface="Times New Roman"/>
                <a:ea typeface="Times New Roman"/>
                <a:cs typeface="Times New Roman"/>
                <a:sym typeface="Times New Roman"/>
              </a:defRPr>
            </a:pPr>
            <a:r>
              <a:t>Zakaz wykładni homonimicznej - Nie wolno tym samym terminom nadawać różnych znaczeń. </a:t>
            </a:r>
          </a:p>
          <a:p>
            <a:pPr marL="438911" indent="-438911" defTabSz="560830">
              <a:spcBef>
                <a:spcPts val="4000"/>
              </a:spcBef>
              <a:defRPr sz="3000">
                <a:solidFill>
                  <a:srgbClr val="000000"/>
                </a:solidFill>
                <a:latin typeface="Times New Roman"/>
                <a:ea typeface="Times New Roman"/>
                <a:cs typeface="Times New Roman"/>
                <a:sym typeface="Times New Roman"/>
              </a:defRPr>
            </a:pPr>
            <a:r>
              <a:t>Zakaz wykładni synonimicznej - Nie wolno różnym terminom nadawać tych samych znaczeń. </a:t>
            </a:r>
          </a:p>
          <a:p>
            <a:pPr marL="438911" indent="-438911" defTabSz="560830">
              <a:spcBef>
                <a:spcPts val="4000"/>
              </a:spcBef>
              <a:defRPr sz="3000">
                <a:solidFill>
                  <a:srgbClr val="000000"/>
                </a:solidFill>
                <a:latin typeface="Times New Roman"/>
                <a:ea typeface="Times New Roman"/>
                <a:cs typeface="Times New Roman"/>
                <a:sym typeface="Times New Roman"/>
              </a:defRPr>
            </a:pPr>
            <a:r>
              <a:t>Założenie racjonalności ustawodawcy - Nie wolno interpretować tekstu w taki sposób, by pewne fragmenty okazały się zbędne albo jeśli ustawodawca nie wprowadził żadnych rozróżnień, to nie wolno takich rozróżnień wprowadzać interpretatorowi. </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61" name="Shape 161"/>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systemowa</a:t>
            </a:r>
          </a:p>
        </p:txBody>
      </p:sp>
      <p:sp>
        <p:nvSpPr>
          <p:cNvPr id="162" name="Shape 162"/>
          <p:cNvSpPr txBox="1"/>
          <p:nvPr>
            <p:ph type="body" idx="1"/>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 tego rodzaju wykładni ustalamy znaczenie tekstu prawnego odwołując się do kontekstu relacji z innymi normami.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64" name="Shape 164"/>
          <p:cNvSpPr txBox="1"/>
          <p:nvPr>
            <p:ph type="title"/>
          </p:nvPr>
        </p:nvSpPr>
        <p:spPr>
          <a:prstGeom prst="rect">
            <a:avLst/>
          </a:prstGeom>
        </p:spPr>
        <p:txBody>
          <a:bodyPr/>
          <a:lstStyle>
            <a:lvl1pPr defTabSz="508254">
              <a:defRPr sz="6900">
                <a:solidFill>
                  <a:srgbClr val="000000"/>
                </a:solidFill>
                <a:latin typeface="Times New Roman"/>
                <a:ea typeface="Times New Roman"/>
                <a:cs typeface="Times New Roman"/>
                <a:sym typeface="Times New Roman"/>
              </a:defRPr>
            </a:lvl1pPr>
          </a:lstStyle>
          <a:p>
            <a:pPr/>
            <a:r>
              <a:t>Dyrektywy wykładni systemowej</a:t>
            </a:r>
          </a:p>
        </p:txBody>
      </p:sp>
      <p:sp>
        <p:nvSpPr>
          <p:cNvPr id="165" name="Shape 165"/>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argumentum a rubrica - Przy interpretacji tekstu prawnego należy brać pod uwagę jego położenie w systematyce zewnętrznej (gałąź prawa) i wewnętrznej (położenie przepisu w danej gałęzi). </a:t>
            </a:r>
          </a:p>
          <a:p>
            <a:pPr>
              <a:defRPr>
                <a:solidFill>
                  <a:srgbClr val="000000"/>
                </a:solidFill>
                <a:latin typeface="Times New Roman"/>
                <a:ea typeface="Times New Roman"/>
                <a:cs typeface="Times New Roman"/>
                <a:sym typeface="Times New Roman"/>
              </a:defRPr>
            </a:pPr>
            <a:r>
              <a:t>Przy interpretacji należy brać pod uwagę relacje pionowe norm prawnych (normy wyższego/niższego rzędu) i relacje poziome (normy tego samego rzędu, w ramach tej samej gałęzi).</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67" name="Shape 167"/>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funkcjonalna</a:t>
            </a:r>
          </a:p>
        </p:txBody>
      </p:sp>
      <p:sp>
        <p:nvSpPr>
          <p:cNvPr id="168" name="Shape 168"/>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Wykładnia, która polega na ustalaniu znaczenia przepisu poprzez badanie jego </a:t>
            </a:r>
            <a:r>
              <a:rPr b="1"/>
              <a:t>funkcji</a:t>
            </a:r>
            <a:r>
              <a:t> , </a:t>
            </a:r>
            <a:r>
              <a:rPr b="1"/>
              <a:t>celów</a:t>
            </a:r>
            <a:r>
              <a:t> oraz </a:t>
            </a:r>
            <a:r>
              <a:rPr b="1"/>
              <a:t>wartości</a:t>
            </a:r>
            <a:r>
              <a:t>.</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70" name="Shape 170"/>
          <p:cNvSpPr txBox="1"/>
          <p:nvPr>
            <p:ph type="title"/>
          </p:nvPr>
        </p:nvSpPr>
        <p:spPr>
          <a:xfrm>
            <a:off x="1168400" y="1371600"/>
            <a:ext cx="11245354" cy="7808070"/>
          </a:xfrm>
          <a:prstGeom prst="rect">
            <a:avLst/>
          </a:prstGeom>
        </p:spPr>
        <p:txBody>
          <a:bodyPr/>
          <a:lstStyle/>
          <a:p>
            <a:pPr algn="just" defTabSz="220604">
              <a:lnSpc>
                <a:spcPct val="150000"/>
              </a:lnSpc>
              <a:defRPr b="1" sz="2600">
                <a:solidFill>
                  <a:srgbClr val="000000"/>
                </a:solidFill>
                <a:uFill>
                  <a:solidFill>
                    <a:srgbClr val="000000"/>
                  </a:solidFill>
                </a:uFill>
                <a:latin typeface="Times New Roman"/>
                <a:ea typeface="Times New Roman"/>
                <a:cs typeface="Times New Roman"/>
                <a:sym typeface="Times New Roman"/>
              </a:defRPr>
            </a:pPr>
            <a:r>
              <a:t>Porucznik B. zawodowy oficer został zatrzymany na terenie jednostki wojskowej z torbą, w której pobrzękiwały butelki z wysokoprocentowym alkoholem. Dowódca jednostki wytoczył porucznikowi B. postępowanie dyscyplinarne powołując się na przepis karny, który pod sankcją dyscyplinarną zakazuje „na terenie jednostki wojskowej spożywania alkoholu oraz posiadania narkotyków i substancji o podobnym działaniu”. Porucznik B. twierdził, że zarzut jest bezzasadny, bo przecież alkoholu nie spożywał. Dowódca przyznał ten fakt, lecz stwierdził, że alkohol jest substancją „o podobnym działaniu” do narkotyków, stąd jego posiadanie też jest zakazane. W postępowaniu właściwym porucznik B. został uniewinniony. </a:t>
            </a:r>
          </a:p>
          <a:p>
            <a:pPr algn="just" defTabSz="220604">
              <a:lnSpc>
                <a:spcPct val="150000"/>
              </a:lnSpc>
              <a:defRPr b="1" sz="2600">
                <a:solidFill>
                  <a:srgbClr val="000000"/>
                </a:solidFill>
                <a:uFill>
                  <a:solidFill>
                    <a:srgbClr val="000000"/>
                  </a:solidFill>
                </a:uFill>
                <a:latin typeface="Times New Roman"/>
                <a:ea typeface="Times New Roman"/>
                <a:cs typeface="Times New Roman"/>
                <a:sym typeface="Times New Roman"/>
              </a:defRPr>
            </a:pPr>
            <a:r>
              <a:t>Polecenie: Powołano się w tym zakresie dyrektywę wykładni językowej. Jaka to była dyrektywa? Opisz pokrótce jej możliwe zastosowanie w tej sprawie.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72" name="Shape 172"/>
          <p:cNvSpPr txBox="1"/>
          <p:nvPr>
            <p:ph type="title"/>
          </p:nvPr>
        </p:nvSpPr>
        <p:spPr>
          <a:xfrm>
            <a:off x="851072" y="1181100"/>
            <a:ext cx="11302656" cy="7209781"/>
          </a:xfrm>
          <a:prstGeom prst="rect">
            <a:avLst/>
          </a:prstGeom>
        </p:spPr>
        <p:txBody>
          <a:bodyPr/>
          <a:lstStyle/>
          <a:p>
            <a:pPr algn="just" defTabSz="450215">
              <a:lnSpc>
                <a:spcPct val="150000"/>
              </a:lnSpc>
              <a:defRPr b="1" sz="2100">
                <a:solidFill>
                  <a:srgbClr val="000000"/>
                </a:solidFill>
                <a:uFill>
                  <a:solidFill>
                    <a:srgbClr val="000000"/>
                  </a:solidFill>
                </a:uFill>
                <a:latin typeface="Times New Roman"/>
                <a:ea typeface="Times New Roman"/>
                <a:cs typeface="Times New Roman"/>
                <a:sym typeface="Times New Roman"/>
              </a:defRPr>
            </a:pPr>
            <a:r>
              <a:t>Przepis art. 417 k.c. stanowi, iż   „Za szkodę wyrządzoną przez niezgodne z prawem działanie lub zaniechanie przy wykonywaniu władzy publicznej ponosi odpowiedzialność Skarb Państwa lub jednostka samorządu terytorialnego lub inna osoba prawna wykonująca tę władzę z mocy prawa.” Przez długie lata na mocy wykładni dokonanej przez Sąd Najwyższy przyjmowano, iż z uwagi na fakt, że art. 417 znajduje się w tytule VI kodeksu cywilnego określającym odpowiedzialność za czyny niedozwolone, a naczelna zasada tego typu odpowiedzialności wyrażona jest w art. 415 (Kto z winy swej wyrządził drugiemu szkodę, obowiązany jest do jej naprawienia.) odpowiedzialność za funkcjonariusza może dotyczyć szkody wyrządzonej wyłącznie z jego winy. Trybunał konstytucyjny uznał, iż takie rozumienie jest niedopuszczalne na gruncie wykładni językowej, która jest wystarczająca do ustalenia znaczenia tego przepisu.</a:t>
            </a:r>
          </a:p>
          <a:p>
            <a:pPr algn="just" defTabSz="450215">
              <a:lnSpc>
                <a:spcPct val="150000"/>
              </a:lnSpc>
              <a:defRPr b="1" sz="2100">
                <a:solidFill>
                  <a:srgbClr val="000000"/>
                </a:solidFill>
                <a:uFill>
                  <a:solidFill>
                    <a:srgbClr val="000000"/>
                  </a:solidFill>
                </a:uFill>
                <a:latin typeface="Times New Roman"/>
                <a:ea typeface="Times New Roman"/>
                <a:cs typeface="Times New Roman"/>
                <a:sym typeface="Times New Roman"/>
              </a:defRPr>
            </a:pPr>
            <a:r>
              <a:t>Polecenie: Na jakie dyrektywy wykładni (i na jaki rodzaj wykładni) powoływał się Sąd Najwyższy uzależniając odpowiedzialność za funkcjonariusza od jego winy.</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23" name="Shape 123"/>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prawa</a:t>
            </a:r>
          </a:p>
        </p:txBody>
      </p:sp>
      <p:sp>
        <p:nvSpPr>
          <p:cNvPr id="124" name="Shape 124"/>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W znaczeniu pragmatycznym - ogół czynności określonego podmiotu zmierzających do ustalenia znaczenia tekstu prawnego.</a:t>
            </a:r>
          </a:p>
          <a:p>
            <a:pPr>
              <a:defRPr>
                <a:solidFill>
                  <a:srgbClr val="000000"/>
                </a:solidFill>
                <a:latin typeface="Times New Roman"/>
                <a:ea typeface="Times New Roman"/>
                <a:cs typeface="Times New Roman"/>
                <a:sym typeface="Times New Roman"/>
              </a:defRPr>
            </a:pPr>
            <a:r>
              <a:t>W znaczeniu apragmatycznym -to rezultat (wynik) wykładni w znaczeniu pragmatycznym, czyli uzyskane w wyniku czynności interpretacyjnych znaczenie tekstu prawnego. </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74" name="Shape 174"/>
          <p:cNvSpPr txBox="1"/>
          <p:nvPr>
            <p:ph type="title"/>
          </p:nvPr>
        </p:nvSpPr>
        <p:spPr>
          <a:xfrm>
            <a:off x="1168399" y="1371600"/>
            <a:ext cx="11452128" cy="6895059"/>
          </a:xfrm>
          <a:prstGeom prst="rect">
            <a:avLst/>
          </a:prstGeom>
        </p:spPr>
        <p:txBody>
          <a:bodyPr/>
          <a:lstStyle/>
          <a:p>
            <a:pPr algn="just" defTabSz="180086">
              <a:lnSpc>
                <a:spcPct val="150000"/>
              </a:lnSpc>
              <a:defRPr sz="2200">
                <a:solidFill>
                  <a:srgbClr val="000000"/>
                </a:solidFill>
                <a:uFill>
                  <a:solidFill>
                    <a:srgbClr val="000000"/>
                  </a:solidFill>
                </a:uFill>
                <a:latin typeface="Times New Roman"/>
                <a:ea typeface="Times New Roman"/>
                <a:cs typeface="Times New Roman"/>
                <a:sym typeface="Times New Roman"/>
              </a:defRPr>
            </a:pPr>
            <a:r>
              <a:t> </a:t>
            </a:r>
          </a:p>
          <a:p>
            <a:pPr algn="just" defTabSz="180086">
              <a:lnSpc>
                <a:spcPct val="150000"/>
              </a:lnSpc>
              <a:defRPr b="1" sz="2200">
                <a:solidFill>
                  <a:srgbClr val="000000"/>
                </a:solidFill>
                <a:uFill>
                  <a:solidFill>
                    <a:srgbClr val="000000"/>
                  </a:solidFill>
                </a:uFill>
                <a:latin typeface="Times New Roman"/>
                <a:ea typeface="Times New Roman"/>
                <a:cs typeface="Times New Roman"/>
                <a:sym typeface="Times New Roman"/>
              </a:defRPr>
            </a:pPr>
            <a:r>
              <a:t>NSA w wyroku z 14 stycznia 1982 r. (ISA 2587/81, ONSA 1982/1/7) rozpoznawał skargę Nowej uty, która wnosiła, że opłaty za korzystanie ze środowiska związanych z emitowaniem do atmosfery pyłów odnoszą się wyłącznie do pyłów zawieszonych (tj. pyłów, które unoszą się w powietrzu), a nie do wszystkich pyłów – jak to podnosił Minister Administracji,  Gospodarki Terenowej I Ochrony Środowiska. Nowa Huta uzasadniając przedstawione stanowisko powoływała się na rozporządzenie Rady Ministrów z dnia 30 września 1980 r. w sprawie opłat za gospodarcze korzystanie ze środowiska (Dz.U. Nr 24, poz. 93), w którym użyto pojęcia  pył zawieszony. NSA uznał w wyroku, że Nowa Huta powinna płacić za wszystkie pyły, a nie tylko za pyły zawieszone, ponieważ wszystkie one są szkodliwe dla środowiska. </a:t>
            </a:r>
          </a:p>
          <a:p>
            <a:pPr algn="l" defTabSz="180086">
              <a:lnSpc>
                <a:spcPct val="150000"/>
              </a:lnSpc>
              <a:defRPr b="1" sz="2200">
                <a:solidFill>
                  <a:srgbClr val="000000"/>
                </a:solidFill>
                <a:uFill>
                  <a:solidFill>
                    <a:srgbClr val="000000"/>
                  </a:solidFill>
                </a:uFill>
                <a:latin typeface="Times New Roman"/>
                <a:ea typeface="Times New Roman"/>
                <a:cs typeface="Times New Roman"/>
                <a:sym typeface="Times New Roman"/>
              </a:defRPr>
            </a:pPr>
            <a:r>
              <a:t>Polecenie: Na jaki rodzaj wykładni powołał się Sąd w rozpatrywanej sprawie – krótko omów ten rodzaj.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26" name="Shape 126"/>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Koncepcje wykładni</a:t>
            </a:r>
          </a:p>
        </p:txBody>
      </p:sp>
      <p:sp>
        <p:nvSpPr>
          <p:cNvPr id="127" name="Shape 127"/>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Klaryfikacyjna koncepcja wykładni,</a:t>
            </a:r>
          </a:p>
          <a:p>
            <a:pPr>
              <a:defRPr>
                <a:solidFill>
                  <a:srgbClr val="000000"/>
                </a:solidFill>
                <a:latin typeface="Times New Roman"/>
                <a:ea typeface="Times New Roman"/>
                <a:cs typeface="Times New Roman"/>
                <a:sym typeface="Times New Roman"/>
              </a:defRPr>
            </a:pPr>
            <a:r>
              <a:t>Derywacyjna koncepcja wykładni,</a:t>
            </a:r>
          </a:p>
          <a:p>
            <a:pPr>
              <a:defRPr>
                <a:solidFill>
                  <a:srgbClr val="000000"/>
                </a:solidFill>
                <a:latin typeface="Times New Roman"/>
                <a:ea typeface="Times New Roman"/>
                <a:cs typeface="Times New Roman"/>
                <a:sym typeface="Times New Roman"/>
              </a:defRPr>
            </a:pPr>
            <a:r>
              <a:t>Prawnicza wersja koncepcji interpretacji humanistycznej.</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29" name="Shape 129"/>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Klaryfikacyjna koncepcja</a:t>
            </a:r>
          </a:p>
        </p:txBody>
      </p:sp>
      <p:sp>
        <p:nvSpPr>
          <p:cNvPr id="130" name="Shape 130"/>
          <p:cNvSpPr txBox="1"/>
          <p:nvPr>
            <p:ph type="body" idx="1"/>
          </p:nvPr>
        </p:nvSpPr>
        <p:spPr>
          <a:prstGeom prst="rect">
            <a:avLst/>
          </a:prstGeom>
        </p:spPr>
        <p:txBody>
          <a:bodyPr/>
          <a:lstStyle/>
          <a:p>
            <a:pPr marL="397763" indent="-397763" defTabSz="508254">
              <a:spcBef>
                <a:spcPts val="3600"/>
              </a:spcBef>
              <a:defRPr sz="3300">
                <a:solidFill>
                  <a:srgbClr val="000000"/>
                </a:solidFill>
                <a:latin typeface="Times New Roman"/>
                <a:ea typeface="Times New Roman"/>
                <a:cs typeface="Times New Roman"/>
                <a:sym typeface="Times New Roman"/>
              </a:defRPr>
            </a:pPr>
            <a:r>
              <a:t>Clara non sunt interpretanda - to, co jest jasne, nie podlega interpretacji. </a:t>
            </a:r>
          </a:p>
          <a:p>
            <a:pPr marL="397763" indent="-397763" defTabSz="508254">
              <a:spcBef>
                <a:spcPts val="3600"/>
              </a:spcBef>
              <a:defRPr sz="3300">
                <a:solidFill>
                  <a:srgbClr val="000000"/>
                </a:solidFill>
                <a:latin typeface="Times New Roman"/>
                <a:ea typeface="Times New Roman"/>
                <a:cs typeface="Times New Roman"/>
                <a:sym typeface="Times New Roman"/>
              </a:defRPr>
            </a:pPr>
            <a:r>
              <a:t>Interpretatio cessat in claris - Wykładnia kończy się z uzyskaniem jasności. </a:t>
            </a:r>
          </a:p>
          <a:p>
            <a:pPr marL="397763" indent="-397763" defTabSz="508254">
              <a:spcBef>
                <a:spcPts val="3600"/>
              </a:spcBef>
              <a:defRPr sz="3300">
                <a:solidFill>
                  <a:srgbClr val="000000"/>
                </a:solidFill>
                <a:latin typeface="Times New Roman"/>
                <a:ea typeface="Times New Roman"/>
                <a:cs typeface="Times New Roman"/>
                <a:sym typeface="Times New Roman"/>
              </a:defRPr>
            </a:pPr>
            <a:r>
              <a:t>Wykładnia ma miejsce jedynie w sytuacji niejasności tekstu prawnego. </a:t>
            </a:r>
          </a:p>
          <a:p>
            <a:pPr marL="397763" indent="-397763" defTabSz="508254">
              <a:spcBef>
                <a:spcPts val="3600"/>
              </a:spcBef>
              <a:defRPr sz="3300">
                <a:solidFill>
                  <a:srgbClr val="000000"/>
                </a:solidFill>
                <a:latin typeface="Times New Roman"/>
                <a:ea typeface="Times New Roman"/>
                <a:cs typeface="Times New Roman"/>
                <a:sym typeface="Times New Roman"/>
              </a:defRPr>
            </a:pPr>
            <a:r>
              <a:t>izomorfia - bezrefleksyjne, bezpośrednie rozumienie tekstu.</a:t>
            </a:r>
          </a:p>
          <a:p>
            <a:pPr marL="397763" indent="-397763" defTabSz="508254">
              <a:spcBef>
                <a:spcPts val="3600"/>
              </a:spcBef>
              <a:defRPr sz="3300">
                <a:solidFill>
                  <a:srgbClr val="000000"/>
                </a:solidFill>
                <a:latin typeface="Times New Roman"/>
                <a:ea typeface="Times New Roman"/>
                <a:cs typeface="Times New Roman"/>
                <a:sym typeface="Times New Roman"/>
              </a:defRPr>
            </a:pPr>
            <a:r>
              <a:t>Według tej koncepcji prawo jest zespołem obiektywnych norm wyrażonych w tekście.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32" name="Shape 132"/>
          <p:cNvSpPr txBox="1"/>
          <p:nvPr>
            <p:ph type="title"/>
          </p:nvPr>
        </p:nvSpPr>
        <p:spPr>
          <a:prstGeom prst="rect">
            <a:avLst/>
          </a:prstGeom>
        </p:spPr>
        <p:txBody>
          <a:bodyPr/>
          <a:lstStyle>
            <a:lvl1pPr>
              <a:defRPr sz="8300">
                <a:solidFill>
                  <a:srgbClr val="000000"/>
                </a:solidFill>
                <a:latin typeface="Times New Roman"/>
                <a:ea typeface="Times New Roman"/>
                <a:cs typeface="Times New Roman"/>
                <a:sym typeface="Times New Roman"/>
              </a:defRPr>
            </a:lvl1pPr>
          </a:lstStyle>
          <a:p>
            <a:pPr/>
            <a:r>
              <a:t> </a:t>
            </a:r>
          </a:p>
        </p:txBody>
      </p:sp>
      <p:sp>
        <p:nvSpPr>
          <p:cNvPr id="133" name="Shape 133"/>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Ogólna - wykładnia to nic innego jak rozumienie przepisu prawnego tzn. przypisanie znaczenia wyrażeniom użytym w tekście prawnym (odrzuca izomorfię.) - to co dla jednego będzie oczywiste, nie musi być takie dla innej osoby.</a:t>
            </a:r>
          </a:p>
          <a:p>
            <a:pPr>
              <a:defRPr>
                <a:solidFill>
                  <a:srgbClr val="000000"/>
                </a:solidFill>
                <a:latin typeface="Times New Roman"/>
                <a:ea typeface="Times New Roman"/>
                <a:cs typeface="Times New Roman"/>
                <a:sym typeface="Times New Roman"/>
              </a:defRPr>
            </a:pPr>
            <a:r>
              <a:t>Szczególna - polega na rozróżnieniu normy prawnej od przepisu. Wykładnia polega na przypisywaniu znaczenia przepisom w postaci odkodowanych norm prawnych. - izomorfia także traci tutaj sens.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35" name="Shape 135"/>
          <p:cNvSpPr txBox="1"/>
          <p:nvPr>
            <p:ph type="title"/>
          </p:nvPr>
        </p:nvSpPr>
        <p:spPr>
          <a:xfrm>
            <a:off x="838200" y="533400"/>
            <a:ext cx="11099800" cy="2120900"/>
          </a:xfrm>
          <a:prstGeom prst="rect">
            <a:avLst/>
          </a:prstGeom>
        </p:spPr>
        <p:txBody>
          <a:bodyPr/>
          <a:lstStyle>
            <a:lvl1pPr>
              <a:defRPr sz="6600">
                <a:solidFill>
                  <a:srgbClr val="000000"/>
                </a:solidFill>
                <a:latin typeface="Times New Roman"/>
                <a:ea typeface="Times New Roman"/>
                <a:cs typeface="Times New Roman"/>
                <a:sym typeface="Times New Roman"/>
              </a:defRPr>
            </a:lvl1pPr>
          </a:lstStyle>
          <a:p>
            <a:pPr/>
            <a:r>
              <a:t>Prawnicza wersja koncepcji interpretacji humanistycznej.</a:t>
            </a:r>
          </a:p>
        </p:txBody>
      </p:sp>
      <p:sp>
        <p:nvSpPr>
          <p:cNvPr id="136" name="Shape 136"/>
          <p:cNvSpPr txBox="1"/>
          <p:nvPr>
            <p:ph type="body" idx="1"/>
          </p:nvPr>
        </p:nvSpPr>
        <p:spPr>
          <a:xfrm>
            <a:off x="838200" y="1498600"/>
            <a:ext cx="11099800" cy="6286500"/>
          </a:xfrm>
          <a:prstGeom prst="rect">
            <a:avLst/>
          </a:prstGeom>
        </p:spPr>
        <p:txBody>
          <a:bodyPr/>
          <a:lstStyle>
            <a:lvl1pPr marL="505325" indent="-505325" defTabSz="457200">
              <a:spcBef>
                <a:spcPts val="0"/>
              </a:spcBef>
              <a:defRPr sz="4200">
                <a:solidFill>
                  <a:srgbClr val="000000"/>
                </a:solidFill>
                <a:latin typeface="Times New Roman"/>
                <a:ea typeface="Times New Roman"/>
                <a:cs typeface="Times New Roman"/>
                <a:sym typeface="Times New Roman"/>
              </a:defRPr>
            </a:lvl1pPr>
          </a:lstStyle>
          <a:p>
            <a:pPr/>
            <a:r>
              <a:t>Przy interpretacji tekstu prawnego zakłada się z góry racjonalność autora treści. Przejawia się to w korygowaniu jego ewentualnych błędów semantycznych czy gramatycznych.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38" name="Shape 138"/>
          <p:cNvSpPr txBox="1"/>
          <p:nvPr>
            <p:ph type="title"/>
          </p:nvPr>
        </p:nvSpPr>
        <p:spPr>
          <a:prstGeom prst="rect">
            <a:avLst/>
          </a:prstGeom>
        </p:spPr>
        <p:txBody>
          <a:bodyPr/>
          <a:lstStyle>
            <a:lvl1pPr>
              <a:defRPr sz="8100">
                <a:solidFill>
                  <a:srgbClr val="000000"/>
                </a:solidFill>
                <a:latin typeface="Times New Roman"/>
                <a:ea typeface="Times New Roman"/>
                <a:cs typeface="Times New Roman"/>
                <a:sym typeface="Times New Roman"/>
              </a:defRPr>
            </a:lvl1pPr>
          </a:lstStyle>
          <a:p>
            <a:pPr/>
            <a:r>
              <a:t>Wykładnia autentyczna</a:t>
            </a:r>
          </a:p>
        </p:txBody>
      </p:sp>
      <p:sp>
        <p:nvSpPr>
          <p:cNvPr id="139" name="Shape 139"/>
          <p:cNvSpPr txBox="1"/>
          <p:nvPr>
            <p:ph type="body" idx="1"/>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dokonywana przez prawodawcę. Najczęściej w formie definicji legalnych bądź poprzez wydanie odpowiedniego załącznika do aktu normatywnego.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41" name="Shape 141"/>
          <p:cNvSpPr txBox="1"/>
          <p:nvPr>
            <p:ph type="title"/>
          </p:nvPr>
        </p:nvSpPr>
        <p:spPr>
          <a:prstGeom prst="rect">
            <a:avLst/>
          </a:prstGeom>
        </p:spPr>
        <p:txBody>
          <a:bodyPr/>
          <a:lstStyle>
            <a:lvl1pPr>
              <a:defRPr sz="9700">
                <a:solidFill>
                  <a:srgbClr val="000000"/>
                </a:solidFill>
                <a:latin typeface="Times New Roman"/>
                <a:ea typeface="Times New Roman"/>
                <a:cs typeface="Times New Roman"/>
                <a:sym typeface="Times New Roman"/>
              </a:defRPr>
            </a:lvl1pPr>
          </a:lstStyle>
          <a:p>
            <a:pPr/>
            <a:r>
              <a:t>Wykładnia legalna</a:t>
            </a:r>
          </a:p>
        </p:txBody>
      </p:sp>
      <p:sp>
        <p:nvSpPr>
          <p:cNvPr id="142" name="Shape 142"/>
          <p:cNvSpPr txBox="1"/>
          <p:nvPr>
            <p:ph type="body" idx="1"/>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dokonywana przez organ uprawniony przez prawodawcę. Obecnie żaden w Polsce organ nie ma do tego uprawnienia.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44" name="Shape 144"/>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Wykładnia operatywna</a:t>
            </a:r>
          </a:p>
        </p:txBody>
      </p:sp>
      <p:sp>
        <p:nvSpPr>
          <p:cNvPr id="145" name="Shape 145"/>
          <p:cNvSpPr txBox="1"/>
          <p:nvPr>
            <p:ph type="body" idx="1"/>
          </p:nvPr>
        </p:nvSpPr>
        <p:spPr>
          <a:xfrm>
            <a:off x="952500" y="1447800"/>
            <a:ext cx="11099800" cy="6286500"/>
          </a:xfrm>
          <a:prstGeom prst="rect">
            <a:avLst/>
          </a:prstGeom>
        </p:spPr>
        <p:txBody>
          <a:bodyPr/>
          <a:lstStyle/>
          <a:p>
            <a:pPr>
              <a:defRPr>
                <a:solidFill>
                  <a:srgbClr val="000000"/>
                </a:solidFill>
                <a:latin typeface="Times New Roman"/>
                <a:ea typeface="Times New Roman"/>
                <a:cs typeface="Times New Roman"/>
                <a:sym typeface="Times New Roman"/>
              </a:defRPr>
            </a:pPr>
          </a:p>
          <a:p>
            <a:pPr>
              <a:defRPr>
                <a:solidFill>
                  <a:srgbClr val="000000"/>
                </a:solidFill>
                <a:latin typeface="Times New Roman"/>
                <a:ea typeface="Times New Roman"/>
                <a:cs typeface="Times New Roman"/>
                <a:sym typeface="Times New Roman"/>
              </a:defRPr>
            </a:pPr>
            <a:r>
              <a:t>Wykładnia dokonywana przez organy stosujące prawo. Jest to wykładnia konkretna i najczęściej jej moc wiążąca ogranicza się do organu, który jej dokonuje i podmiotów, wobec których prawo jest w danym przypadku stosowane.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radient">
  <a:themeElements>
    <a:clrScheme name="Gradient">
      <a:dk1>
        <a:srgbClr val="FFFFFF"/>
      </a:dk1>
      <a:lt1>
        <a:srgbClr val="FF0000"/>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a:ea typeface="Helvetica"/>
        <a:cs typeface="Helvetica"/>
      </a:majorFont>
      <a:minorFont>
        <a:latin typeface="Helvetica Neue"/>
        <a:ea typeface="Helvetica Neue"/>
        <a:cs typeface="Helvetica Neue"/>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a:ea typeface="Helvetica"/>
        <a:cs typeface="Helvetica"/>
      </a:majorFont>
      <a:minorFont>
        <a:latin typeface="Helvetica Neue"/>
        <a:ea typeface="Helvetica Neue"/>
        <a:cs typeface="Helvetica Neue"/>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