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73" r:id="rId11"/>
    <p:sldId id="274" r:id="rId12"/>
    <p:sldId id="275" r:id="rId13"/>
    <p:sldId id="264" r:id="rId14"/>
    <p:sldId id="265" r:id="rId15"/>
    <p:sldId id="31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66" r:id="rId26"/>
    <p:sldId id="319" r:id="rId27"/>
    <p:sldId id="320" r:id="rId28"/>
    <p:sldId id="318" r:id="rId29"/>
    <p:sldId id="270" r:id="rId30"/>
    <p:sldId id="271" r:id="rId31"/>
    <p:sldId id="272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C6B12-F4C1-4A4E-9DDF-D6FF794809F2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1520-2547-4442-BF5D-DC488671F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minika.czerniak@uwr.edu.p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1EA1B-98DD-4BE2-9942-8579D038D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1FA96E-844F-41A8-9510-76D50A0E0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B4F142-5CD0-4CF6-8A32-87306C44FA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D4F3562-F002-467A-8774-51C54562C9C9}"/>
              </a:ext>
            </a:extLst>
          </p:cNvPr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E43B892-764D-41C7-8300-E88382987129}"/>
              </a:ext>
            </a:extLst>
          </p:cNvPr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C644BC-0426-45DE-B773-4F4423815D8A}"/>
              </a:ext>
            </a:extLst>
          </p:cNvPr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CDCACE9-0741-4E8C-A72A-87628F88E8FA}"/>
              </a:ext>
            </a:extLst>
          </p:cNvPr>
          <p:cNvSpPr>
            <a:spLocks noChangeAspect="1"/>
          </p:cNvSpPr>
          <p:nvPr/>
        </p:nvSpPr>
        <p:spPr>
          <a:xfrm>
            <a:off x="711237" y="568251"/>
            <a:ext cx="3600000" cy="3600000"/>
          </a:xfrm>
          <a:prstGeom prst="rect">
            <a:avLst/>
          </a:prstGeom>
          <a:solidFill>
            <a:srgbClr val="D5E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A980ABF-1AAE-4144-B8B5-237E24A604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509" y="1022388"/>
            <a:ext cx="3690710" cy="17052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85455C3-E358-4B10-80A6-9269A3FD23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179" y="2432581"/>
            <a:ext cx="2161370" cy="143928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15A91E-FE8F-453C-8A9C-C60C28B30505}"/>
              </a:ext>
            </a:extLst>
          </p:cNvPr>
          <p:cNvSpPr txBox="1"/>
          <p:nvPr/>
        </p:nvSpPr>
        <p:spPr>
          <a:xfrm>
            <a:off x="5517222" y="1600200"/>
            <a:ext cx="6215866" cy="2800767"/>
          </a:xfrm>
          <a:prstGeom prst="rect">
            <a:avLst/>
          </a:prstGeom>
          <a:solidFill>
            <a:srgbClr val="D5E1E3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Wykład organizacyjny </a:t>
            </a:r>
          </a:p>
          <a:p>
            <a:endParaRPr lang="pl-PL" sz="4000" dirty="0"/>
          </a:p>
          <a:p>
            <a:pPr algn="just"/>
            <a:r>
              <a:rPr lang="pl-PL" sz="3200" dirty="0"/>
              <a:t>Plan zajęć, warunki zaliczenia egzaminu. Podstawowe informacje o procesie karnym.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75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D4ECA-71F0-455D-9467-907736F8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4560" cy="1325563"/>
          </a:xfrm>
        </p:spPr>
        <p:txBody>
          <a:bodyPr/>
          <a:lstStyle/>
          <a:p>
            <a:r>
              <a:rPr lang="pl-PL" dirty="0"/>
              <a:t>Dyrektywy UE – prawa oskarżonego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DDAD9B-3B70-445D-A850-1D53C760D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Dyrektywy Parlamentu Europejskiego i Rady: </a:t>
            </a:r>
          </a:p>
          <a:p>
            <a:pPr lvl="1" algn="just"/>
            <a:r>
              <a:rPr lang="pl-PL" sz="2000" dirty="0"/>
              <a:t>2010/64/UE z dnia 20 października 2010 r. w sprawie prawa do tłumaczenia ustnego i tłumaczenia pisemnego w postępowaniu karnym</a:t>
            </a:r>
          </a:p>
          <a:p>
            <a:pPr lvl="1" algn="just"/>
            <a:r>
              <a:rPr lang="pl-PL" sz="2000" b="1" dirty="0"/>
              <a:t>2012/13/UE z 22 maja 2012 r. w sprawie do informacji w postępowaniu karnym </a:t>
            </a:r>
          </a:p>
          <a:p>
            <a:pPr lvl="1" algn="just"/>
            <a:r>
              <a:rPr lang="pl-PL" sz="2000" b="1" dirty="0"/>
              <a:t>2013/48/UE z 22 października 2013 r. w sprawie prawa dostępu do adwokata w postępowaniu karnym i w postępowaniu dotyczącym europejskiego nakazu aresztowania oraz w sprawie prawa do poinformowania osoby trzeciej o pozbawieniu wolności prawa do porozumienia się z osobami trzecimi i organami konsularnymi w czasie pozbawienia wolności </a:t>
            </a:r>
          </a:p>
          <a:p>
            <a:pPr lvl="1" algn="just"/>
            <a:r>
              <a:rPr lang="pl-PL" sz="2000" dirty="0"/>
              <a:t>2016/343 z dnia 9 marca 2016 r. w sprawie wzmocnienia niektórych aspektów domniemania niewinności i prawa do obecności na rozprawie w postępowaniu karnym</a:t>
            </a:r>
          </a:p>
          <a:p>
            <a:pPr lvl="1" algn="just"/>
            <a:r>
              <a:rPr lang="pl-PL" sz="2000" dirty="0"/>
              <a:t>2016/800/UE z 11 maja 2016 r. w sprawie gwarancji procesowych dla dzieci będącymi podejrzanymi lub oskarżonymi w postępowaniu karnym </a:t>
            </a:r>
          </a:p>
          <a:p>
            <a:pPr lvl="1" algn="just"/>
            <a:r>
              <a:rPr lang="pl-PL" sz="2000" dirty="0"/>
              <a:t>2016/1919/UE z 26 października 2016 r. w sprawie pomocy prawnej z urzędu dla podejrzanych i oskarżonych w postępowaniu karnym oraz dla osób, których dotyczy wniosek w postępowaniu dotyczącym europejskiego nakazu aresztowania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6557C4-A973-4510-AE7D-374EA83BB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4AB8E-1945-4BC7-B574-A0C552B9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Dyrektywy UE – prawa pokrzywdzonego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31E35A-3CBE-4528-AC28-8001E51C7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Dyrektywa Rady 2004/80/WE z dnia 29 kwietnia 2004 r. odnosząca się do kompensaty dla ofiar przestępstw</a:t>
            </a:r>
          </a:p>
          <a:p>
            <a:pPr algn="just"/>
            <a:r>
              <a:rPr lang="pl-PL" dirty="0"/>
              <a:t>Dyrektywa Parlamentu Europejskiego i Rady 2011/36/UE z dnia 5 kwietnia 2011 r. w sprawie zapobiegania handlowi ludźmi i zwalczania tego procederu oraz ochrony ofiar, zastępująca decyzję ramową Rady 2002/629/</a:t>
            </a:r>
            <a:r>
              <a:rPr lang="pl-PL" dirty="0" err="1"/>
              <a:t>WSiSW</a:t>
            </a:r>
            <a:endParaRPr lang="pl-PL" dirty="0"/>
          </a:p>
          <a:p>
            <a:pPr algn="just"/>
            <a:r>
              <a:rPr lang="pl-PL" dirty="0"/>
              <a:t>Dyrektywa Parlamentu Europejskiego i Rady 2011/99/UE z dnia 13 grudnia 2011 r. w sprawie europejskiego nakazu ochrony</a:t>
            </a:r>
          </a:p>
          <a:p>
            <a:pPr algn="just"/>
            <a:r>
              <a:rPr lang="pl-PL" b="1" dirty="0"/>
              <a:t>Dyrektywa Parlamentu Europejskiego i Rady 2012/29/UE z dnia 25 października 2012 r. ustanawiająca normy minimalne w zakresie praw, wsparcia i ochrony ofiar przestępstw oraz zastępująca decyzję ramową Rady 2001/220/</a:t>
            </a:r>
            <a:r>
              <a:rPr lang="pl-PL" b="1" dirty="0" err="1"/>
              <a:t>WSiSW</a:t>
            </a:r>
            <a:endParaRPr lang="pl-PL" b="1" dirty="0"/>
          </a:p>
          <a:p>
            <a:pPr algn="just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1F8D5D-8715-4080-B785-D31934FBCB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7C1727-A903-47FC-9442-15D52F93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Współpraca wymiarów sprawiedliwości UE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6308D2-9470-4974-83D4-4CE156C7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Decyzja ramowa Rady z dnia 13 czerwca 2002 r. w sprawie europejskiego nakazu aresztowania i procedury wydawania osób między Państwami Członkowskimi</a:t>
            </a:r>
          </a:p>
          <a:p>
            <a:pPr algn="just" fontAlgn="base"/>
            <a:r>
              <a:rPr lang="pl-PL" dirty="0"/>
              <a:t>Decyzja ramowa Rady 2008/909/</a:t>
            </a:r>
            <a:r>
              <a:rPr lang="pl-PL" dirty="0" err="1"/>
              <a:t>WSiSW</a:t>
            </a:r>
            <a:r>
              <a:rPr lang="pl-PL" dirty="0"/>
              <a:t> z dnia 27 listopada 2008 r. o stosowaniu zasady wzajemnego uznawania do wyroków skazujących na karę pozbawienia wolności lub inny środek polegający na pozbawieniu wolności – w celu wykonania tych wyroków w Unii Europejskiej</a:t>
            </a:r>
          </a:p>
          <a:p>
            <a:pPr algn="just"/>
            <a:r>
              <a:rPr lang="pl-PL" dirty="0"/>
              <a:t>Dyrektywa Parlamentu Europejskiego i Rady 2011/99/UE z dnia 13 grudnia 2011 r. w sprawie europejskiego nakazu ochrony</a:t>
            </a:r>
          </a:p>
          <a:p>
            <a:pPr algn="just"/>
            <a:r>
              <a:rPr lang="pl-PL" dirty="0"/>
              <a:t>Dyrektywa Parlamentu Europejskiego i Rady nr 2014/41/UE z dnia 3 kwietnia 2014 r. w sprawie europejskiego nakazu dochodzeniowego w sprawach karnych</a:t>
            </a:r>
            <a:endParaRPr lang="pl-PL" b="1" dirty="0"/>
          </a:p>
          <a:p>
            <a:pPr algn="just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7D00C0-7636-4738-8B47-02441F2076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55316-052A-42CD-8309-5027EF7E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procesu karnego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4F60B7-C61B-4690-A36D-AD8D420B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Art. 2 § 1 KPK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Sprawca przestępstwa został wykryty i pociągnięty do odpowiedzialności karnej, a osoba niewinna</a:t>
            </a:r>
            <a:r>
              <a:rPr lang="pl-PL" u="sng" dirty="0"/>
              <a:t>,</a:t>
            </a:r>
            <a:r>
              <a:rPr lang="pl-PL" dirty="0"/>
              <a:t> nie poniosła tej odpowiedzialności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Przez trafne zastosowanie środków przewidzianych w prawie karnym oraz ujawnienie okoliczności sprzyjających popełnieniu przestępstwa osiągnięte zostały zadania postępowania karnego nie tylko w zwalczaniu przestępstw, lecz również w zapobieganiu im oraz umacnianiu poszanowania prawa i zasad współżycia społecznego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Uwzględnienie prawnie chronionych interesów pokrzywdzonego przy jednoczesnym poszanowaniu jego godności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l-PL" dirty="0"/>
              <a:t>Rozstrzygnięcie sprawy w rozsądnym terminie 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8424FB-2F8C-4C47-8C11-EC6E507FD0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55316-052A-42CD-8309-5027EF7E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Rzetelny proces karny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4F60B7-C61B-4690-A36D-AD8D420B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Pojęcie niezdefiniowane w doktrynie. Powstały dwie teorie główne teorie:</a:t>
            </a:r>
          </a:p>
          <a:p>
            <a:pPr lvl="1" algn="just"/>
            <a:r>
              <a:rPr lang="pl-PL" dirty="0"/>
              <a:t>„Zasada zasad” – zbiór najważniejszych, podstawowych zasad prowadzenia postępowania i organizacji sądownictwa, których celem jest zapewnienie sprawiedliwego rozpoznania sprawa; </a:t>
            </a:r>
          </a:p>
          <a:p>
            <a:pPr lvl="1" algn="just"/>
            <a:r>
              <a:rPr lang="pl-PL" dirty="0"/>
              <a:t>Model postępowania – sposób ukształtowania współczesnego procesu karnego, gdzie równie ważny jak efekt końcowy (zakończenie postępowania) jest sposób prowadzenia postępowania, stosunek organów do jednostek uczestniczących w procesie, respektowanie gwarancji procesowych. </a:t>
            </a:r>
          </a:p>
          <a:p>
            <a:pPr lvl="1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84FF8B-0292-41DE-A19F-A078BDB056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7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169E3-4F27-44D8-AF2F-F628C6CA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„sprawiedliwościowe”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CF5A95-256B-465A-9B59-6585CCF2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Sprawiedliwość karnomaterialna (sprawiedliwość materialna) – prawidłowe zastosowanie normy prawa karnego materialnego (ukaranie sprawcy przestępstwa lub zastosowanie innych form reakcji prawnokarnej)</a:t>
            </a:r>
          </a:p>
          <a:p>
            <a:pPr marL="0" indent="0" algn="just">
              <a:buNone/>
            </a:pPr>
            <a:endParaRPr lang="pl-PL" sz="1400" dirty="0"/>
          </a:p>
          <a:p>
            <a:pPr algn="just"/>
            <a:r>
              <a:rPr lang="pl-PL" dirty="0"/>
              <a:t>Sprawiedliwość proceduralna – respektowanie w toku procesu wartości nadrzędnych, wynikających z Konstytucji (sprawiedliwość, praworządność itp.)</a:t>
            </a:r>
          </a:p>
          <a:p>
            <a:pPr marL="0" indent="0" algn="just">
              <a:buNone/>
            </a:pPr>
            <a:endParaRPr lang="pl-PL" sz="1200" dirty="0"/>
          </a:p>
          <a:p>
            <a:pPr algn="just"/>
            <a:r>
              <a:rPr lang="pl-PL" dirty="0"/>
              <a:t>Problem realizacji celu sprawiedliwości naprawczej – zadośćuczynienie pokrzywdzonemu, naprawienie szkód, jakich doznał na skutek przestępstwa.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4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20EAFE-CC50-4F0B-99CD-300A0963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rzetelnego procesu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DC816-9BE1-4CC9-932A-4ECE1EE8A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Brak jednoznacznej i ogólnie przyjętej definicji „rzetelnego procesu”. Konwencja jest „żywym instrumentem”, który musi być interpretowany w świetle aktualnych warunków. Pojęcie to cały czas ewoluuje i dostosowuje się do zmieniającej się rzeczywistości, przede wszystkim dzięki orzecznictwu ETPC. </a:t>
            </a:r>
          </a:p>
          <a:p>
            <a:pPr algn="just"/>
            <a:r>
              <a:rPr lang="pl-PL" dirty="0"/>
              <a:t>Nie sposób wymienić wszystkich zasad charakteryzujących rzetelny proces. Podstawowym warunkiem jest zapewnienie każdemu prawa do sądu (niezawisłego, bezstronnego i ustanowionego ustawą) oraz jawnego rozpatrzenia sprawy bez nieuzasadnionej zwłoki (art. 6 ust. 1). Jednak, aby postępowanie można było uznać za prowadzone zgodnie z zasadą rzetelnego procesu, organy wymiaru sprawiedliwości muszą również przestrzegać szczegółowych gwarancji przysługujących jednostce i umożliwić jej obronę swoich interesów (art. 6 ust. 2 i 3). W odniesieniu do oskarżonego kluczowe znaczenie ma respektowanie zasady domniemania niewinności oraz zapewnienie mu czasu na przygotowanie się do obrony – osobiście lub z pomocą obrońcy. Uczestnikom postępowania przysługuje prawo do informacji w zrozumiałym dla nich języku, jak również prawo do korzystania z bezpłatnej pomocy tłumacza.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E98C6C-B16C-4936-A175-6A8E8A54B4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A4230-5228-4A75-A405-F1840569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>
            <a:normAutofit/>
          </a:bodyPr>
          <a:lstStyle/>
          <a:p>
            <a:r>
              <a:rPr lang="pl-PL" dirty="0"/>
              <a:t>Rzetelność procesu karnego a postępowanie przygotowawcze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08415E-00D9-4FBF-972D-180BF1A10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„Nawet jeśli podstawowym celem Artykułu 6 Konwencji, w odniesieniu do postępowań karnych, jest zapewnienie sprawiedliwego procesu przez „sąd” właściwy do rozpoznania „sprawy karnej’’, to nie wynika z tego, że Artykuł ten nie ma zastosowania w postępowaniu przygotowawczym. Tak więc Artykuł 6, a zwłaszcza jego paragraf 3, może być właściwy zanim sprawa zostanie przekazana do sądu, w zakresie, w jakim rzetelność procesu może zostać poważnie zakłócona przez początkowe niezastosowanie się do jego postanowień”</a:t>
            </a:r>
          </a:p>
          <a:p>
            <a:pPr algn="just"/>
            <a:r>
              <a:rPr lang="pl-PL" dirty="0"/>
              <a:t>Wyrok ETPC w sprawie </a:t>
            </a:r>
            <a:r>
              <a:rPr lang="pl-PL" dirty="0" err="1"/>
              <a:t>Imbrioscia</a:t>
            </a:r>
            <a:r>
              <a:rPr lang="pl-PL" dirty="0"/>
              <a:t> p. Szwajcarii, 24.11.1993 r., § 36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7D41F1-BD1F-4B45-9EF9-5348F1381C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2C0F0-6B55-4292-BB88-69127768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6 EKPC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08747F-9A15-447E-8659-9A131613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252"/>
            <a:ext cx="10515600" cy="47899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1.  Każdy ma prawo do sprawiedliwego i </a:t>
            </a:r>
            <a:r>
              <a:rPr lang="pl-PL" b="1" dirty="0"/>
              <a:t>publicznego</a:t>
            </a:r>
            <a:r>
              <a:rPr lang="pl-PL" dirty="0"/>
              <a:t> rozpatrzenia jego sprawy </a:t>
            </a:r>
            <a:r>
              <a:rPr lang="pl-PL" b="1" dirty="0"/>
              <a:t>w rozsądnym terminie </a:t>
            </a:r>
            <a:r>
              <a:rPr lang="pl-PL" dirty="0"/>
              <a:t>przez </a:t>
            </a:r>
            <a:r>
              <a:rPr lang="pl-PL" b="1" dirty="0"/>
              <a:t>niezawisły</a:t>
            </a:r>
            <a:r>
              <a:rPr lang="pl-PL" dirty="0"/>
              <a:t> i </a:t>
            </a:r>
            <a:r>
              <a:rPr lang="pl-PL" b="1" dirty="0"/>
              <a:t>bezstronny sąd ustanowiony ustawą </a:t>
            </a:r>
            <a:r>
              <a:rPr lang="pl-PL" dirty="0"/>
              <a:t>przy rozstrzyganiu o jego prawach i obowiązkach o charakterze cywilnym albo o zasadności każdego oskarżenia w wytoczonej przeciwko niemu sprawie karnej. Postępowanie przed sądem jest jawne, jednak prasa i publiczność mogą być wyłączone z całości lub części rozprawy sądowej ze względów obyczajowych, z uwagi na porządek publiczny lub bezpieczeństwo państwowe w społeczeństwie demokratycznym, gdy wymaga tego dobro małoletnich lub gdy służy to ochronie życia prywatnego stron albo też w okolicznościach szczególnych, w granicach uznanych przez sąd za bezwzględnie konieczne, kiedy jawność mogłaby przynieść szkodę interesom wymiaru sprawiedliwości.</a:t>
            </a:r>
          </a:p>
          <a:p>
            <a:pPr marL="0" indent="0" algn="just">
              <a:buNone/>
            </a:pPr>
            <a:r>
              <a:rPr lang="pl-PL" dirty="0"/>
              <a:t>2.  Każdego oskarżonego o popełnienie czynu zagrożonego karą </a:t>
            </a:r>
            <a:r>
              <a:rPr lang="pl-PL" b="1" dirty="0"/>
              <a:t>uważa się za niewinnego do czasu udowodnienia mu winy zgodnie z ustawą.</a:t>
            </a:r>
          </a:p>
          <a:p>
            <a:pPr marL="0" indent="0" algn="just">
              <a:buNone/>
            </a:pPr>
            <a:r>
              <a:rPr lang="pl-PL" dirty="0"/>
              <a:t>3.  Każdy oskarżony o popełnienie czynu zagrożonego karą ma co najmniej prawo do:</a:t>
            </a:r>
          </a:p>
          <a:p>
            <a:pPr marL="400050" lvl="1" indent="0" algn="just">
              <a:buNone/>
            </a:pPr>
            <a:r>
              <a:rPr lang="pl-PL" dirty="0"/>
              <a:t>a) niezwłocznego otrzymania szczegółowej </a:t>
            </a:r>
            <a:r>
              <a:rPr lang="pl-PL" b="1" dirty="0"/>
              <a:t>informacji</a:t>
            </a:r>
            <a:r>
              <a:rPr lang="pl-PL" dirty="0"/>
              <a:t> w języku dla niego zrozumiałym o istocie i przyczynie skierowanego przeciwko niemu oskarżenia;</a:t>
            </a:r>
          </a:p>
          <a:p>
            <a:pPr marL="400050" lvl="1" indent="0" algn="just">
              <a:buNone/>
            </a:pPr>
            <a:r>
              <a:rPr lang="pl-PL" dirty="0"/>
              <a:t>b) posiadania </a:t>
            </a:r>
            <a:r>
              <a:rPr lang="pl-PL" b="1" dirty="0"/>
              <a:t>odpowiedniego czasu i możliwości do przygotowania obrony</a:t>
            </a:r>
            <a:r>
              <a:rPr lang="pl-PL" dirty="0"/>
              <a:t>;</a:t>
            </a:r>
          </a:p>
          <a:p>
            <a:pPr marL="400050" lvl="1" indent="0" algn="just">
              <a:buNone/>
            </a:pPr>
            <a:r>
              <a:rPr lang="pl-PL" dirty="0"/>
              <a:t>c) </a:t>
            </a:r>
            <a:r>
              <a:rPr lang="pl-PL" b="1" dirty="0"/>
              <a:t>bronienia się osobiście lub przez ustanowionego przez siebie obrońcę</a:t>
            </a:r>
            <a:r>
              <a:rPr lang="pl-PL" dirty="0"/>
              <a:t>, a jeśli nie ma wystarczających środków na pokrycie kosztów obrony - do bezpłatnego korzystania z pomocy obrońcy wyznaczonego z urzędu, gdy wymaga tego dobro wymiaru sprawiedliwości;</a:t>
            </a:r>
          </a:p>
          <a:p>
            <a:pPr marL="400050" lvl="1" indent="0" algn="just">
              <a:buNone/>
            </a:pPr>
            <a:r>
              <a:rPr lang="pl-PL" dirty="0"/>
              <a:t>d) </a:t>
            </a:r>
            <a:r>
              <a:rPr lang="pl-PL" b="1" dirty="0"/>
              <a:t>przesłuchania lub spowodowania przesłuchania świadków </a:t>
            </a:r>
            <a:r>
              <a:rPr lang="pl-PL" dirty="0"/>
              <a:t>oskarżenia oraz żądania obecności i przesłuchania świadków obrony na takich samych warunkach jak świadków oskarżenia;</a:t>
            </a:r>
          </a:p>
          <a:p>
            <a:pPr marL="400050" lvl="1" indent="0" algn="just">
              <a:buNone/>
            </a:pPr>
            <a:r>
              <a:rPr lang="pl-PL" dirty="0"/>
              <a:t>e) korzystania z bezpłatnej pomocy </a:t>
            </a:r>
            <a:r>
              <a:rPr lang="pl-PL" b="1" dirty="0"/>
              <a:t>tłumacza</a:t>
            </a:r>
            <a:r>
              <a:rPr lang="pl-PL" dirty="0"/>
              <a:t>, jeżeli nie rozumie lub nie mówi językiem używanym w sądzie.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05F80F-1562-411E-A6E1-610D17AC34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103C1-24F8-449B-9F1C-62E344B3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rzetelnego procesu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F8DAAC-7876-4097-AF28-376BFE262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Rzetelność postępowania sądowego musi znajdować odzwierciedlenie w:</a:t>
            </a:r>
          </a:p>
          <a:p>
            <a:pPr lvl="1" algn="just"/>
            <a:r>
              <a:rPr lang="pl-PL" dirty="0"/>
              <a:t>organizacji sądownictwa </a:t>
            </a:r>
          </a:p>
          <a:p>
            <a:pPr lvl="1" algn="just"/>
            <a:r>
              <a:rPr lang="pl-PL" dirty="0"/>
              <a:t>zasadach postępowania karnego. </a:t>
            </a:r>
          </a:p>
          <a:p>
            <a:pPr algn="just"/>
            <a:r>
              <a:rPr lang="pl-PL" dirty="0"/>
              <a:t>Organizacja sądownictwa, która pozwala na uznanie procesu za rzetelny:</a:t>
            </a:r>
          </a:p>
          <a:p>
            <a:pPr lvl="1" algn="just">
              <a:buFont typeface="+mj-lt"/>
              <a:buAutoNum type="arabicPeriod"/>
            </a:pPr>
            <a:r>
              <a:rPr lang="pl-PL" b="1" dirty="0"/>
              <a:t>sąd musi być ustanowiony ustawą </a:t>
            </a:r>
            <a:r>
              <a:rPr lang="pl-PL" dirty="0"/>
              <a:t>– zakaz powoływania sądów </a:t>
            </a:r>
            <a:r>
              <a:rPr lang="pl-PL" i="1" dirty="0"/>
              <a:t>ad hoc </a:t>
            </a:r>
            <a:r>
              <a:rPr lang="pl-PL" dirty="0"/>
              <a:t>oraz wymóg ustawowego ustalenia jurysdykcji sądu w danej sprawie; wymóg odnosi się także do procedury wyznaczania składu orzekającego, określenia składu orzekającego, umocowania sędziów oraz wskazania przesłanek ich wyłączenia (i możliwości stron składania wniosków o wyłączenie); </a:t>
            </a:r>
          </a:p>
          <a:p>
            <a:pPr lvl="1" algn="just">
              <a:buFont typeface="+mj-lt"/>
              <a:buAutoNum type="arabicPeriod"/>
            </a:pPr>
            <a:r>
              <a:rPr lang="pl-PL" b="1" dirty="0"/>
              <a:t>niezawisłość</a:t>
            </a:r>
            <a:r>
              <a:rPr lang="pl-PL" dirty="0"/>
              <a:t> – w EKPC niezawisłość odnosi się do sądu jako instytucji (w polskiej literaturze. Konstytucji – niezależność sądu) oraz do sędziego jako osoby orzekającej; ważne są 3 elementy niezawisłości: długość kadencji sędziego, sposób ich mianowania; istnienie mechanizmów zabezpieczających przed naciskami zewnętrznymi (odrębność m.in. od władzy wykonawczej) </a:t>
            </a:r>
          </a:p>
          <a:p>
            <a:pPr lvl="1" algn="just">
              <a:buFont typeface="+mj-lt"/>
              <a:buAutoNum type="arabicPeriod"/>
            </a:pPr>
            <a:r>
              <a:rPr lang="pl-PL" b="1" dirty="0"/>
              <a:t>bezstronność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Celem jest budowanie społecznego zaufania do wymiaru sprawiedliwości</a:t>
            </a:r>
            <a:r>
              <a:rPr lang="pl-PL" dirty="0"/>
              <a:t>. Organ orzekający nie może być postrzegany jak funkcjonariusz wykonujący polecenia przełożonych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4D7310-2C2A-4167-BC26-5AAA7B959B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C92A5-590F-498A-B704-2793BA63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zaliczenia, plan zajęć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72DB70-9155-443C-AF0A-CD71F1A4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Egzamin – w sesji letniej, w formie ustnej. Student/studentka losuje dwa pytania z puli pytań egzaminacyjnych. Należy odpowiedzieć poprawnie na dwa pytania. </a:t>
            </a:r>
          </a:p>
          <a:p>
            <a:pPr lvl="1" algn="just"/>
            <a:r>
              <a:rPr lang="pl-PL" b="1" dirty="0"/>
              <a:t>Lista pytań zostanie opublikowana na początku listopada!!!</a:t>
            </a:r>
          </a:p>
          <a:p>
            <a:pPr algn="just"/>
            <a:r>
              <a:rPr lang="pl-PL" dirty="0"/>
              <a:t>Plan wykładów – dostępny na stronie internetowej.</a:t>
            </a:r>
          </a:p>
          <a:p>
            <a:pPr algn="just"/>
            <a:r>
              <a:rPr lang="pl-PL" dirty="0"/>
              <a:t>Konsultacje – częściowo online, częściowo stacjonarnie – pokój 201 w bud. A. </a:t>
            </a:r>
            <a:r>
              <a:rPr lang="pl-PL" b="1" dirty="0"/>
              <a:t>Szczegółowe informacje na stronie internetowej.</a:t>
            </a:r>
          </a:p>
          <a:p>
            <a:pPr algn="just"/>
            <a:r>
              <a:rPr lang="pl-PL" dirty="0"/>
              <a:t>Zachęcam również do kontaktu mailowego: </a:t>
            </a:r>
            <a:r>
              <a:rPr lang="pl-PL" dirty="0">
                <a:hlinkClick r:id="rId2"/>
              </a:rPr>
              <a:t>dominika.czerniak@uwr.edu.pl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1F6CD0-2454-4CE3-A6CA-E61292E20F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98C6A-09B0-4616-97F4-456DA3DB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Baka p. Węgrom </a:t>
            </a:r>
            <a:br>
              <a:rPr lang="pl-PL" dirty="0"/>
            </a:br>
            <a:r>
              <a:rPr lang="pl-PL" dirty="0"/>
              <a:t>Wyrok Wielkiej Izby ETPC z 23.06.2016 r.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9C30EB-E279-4347-B7F2-BE34FD3A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Jednocześnie Trybunał podkreśla, że mając na uwadze w szczególności rosnące znaczenie trójpodziału władzy i zabezpieczenia niezależności sądownictwa, </a:t>
            </a:r>
            <a:r>
              <a:rPr lang="pl-PL" sz="1800" b="1" dirty="0"/>
              <a:t>wszelkie ingerencje w wolność wyrażania opinii przez sędziów na stanowisku takim jak stanowisko skarżącego wymagają uważnej analizy ze strony Trybunału. </a:t>
            </a:r>
            <a:r>
              <a:rPr lang="pl-PL" sz="1800" dirty="0"/>
              <a:t>Ponadto kwestie dotyczące funkcjonowania wymiaru sprawiedliwości </a:t>
            </a:r>
            <a:r>
              <a:rPr lang="pl-PL" sz="1800" b="1" dirty="0"/>
              <a:t>wchodzą w zakres interesu publicznego, nad którym debata zazwyczaj objęta jest wysokim poziomem ochrony na podstawie art. 10. </a:t>
            </a:r>
            <a:r>
              <a:rPr lang="pl-PL" sz="1800" dirty="0"/>
              <a:t>Nawet jeżeli kwestia, której dotyczy debata, ma </a:t>
            </a:r>
            <a:r>
              <a:rPr lang="pl-PL" sz="1800" b="1" dirty="0"/>
              <a:t>implikacje polityczne, nie jest to wystarczającym powodem ku temu, aby zabraniać sędziemu wypowiadania się w danej sprawie</a:t>
            </a:r>
            <a:r>
              <a:rPr lang="pl-PL" sz="1800" dirty="0"/>
              <a:t>. Kwestie dotyczące trójpodziału władzy mogą wiązać się w społeczeństwie demokratycznym z bardzo ważnymi zagadnieniami, o których społeczeństwo ma zasadne prawo być informowane i które wchodzą w zakres debaty politycznej </a:t>
            </a:r>
          </a:p>
          <a:p>
            <a:pPr marL="0" indent="0" algn="just">
              <a:buNone/>
            </a:pPr>
            <a:r>
              <a:rPr lang="pl-PL" sz="1800" dirty="0"/>
              <a:t>166. W kontekście art. 10 Konwencji Trybunał musi uwzględnić okoliczności i ogólny kontekst, w których padły dane wypowiedzi. Musi przyjrzeć się zaskarżonej ingerencji w świetle całej sprawy zwracając szczególną uwagę na stanowisko zajmowane przez skarżącego, jego wypowiedzi i kontekst, w jakim padły.</a:t>
            </a:r>
          </a:p>
          <a:p>
            <a:pPr marL="0" indent="0" algn="just">
              <a:buNone/>
            </a:pPr>
            <a:r>
              <a:rPr lang="pl-PL" sz="1800" dirty="0"/>
              <a:t>167. Trybunał </a:t>
            </a:r>
            <a:r>
              <a:rPr lang="pl-PL" sz="1800" b="1" dirty="0"/>
              <a:t>przypomina również o „mrożącym efekcie”, jaki groźba sankcji wywiera na wykonywanie prawa do wolności wyrażania opinii, w szczególności w przypadku innych sędziów chcących uczestniczyć w debacie publicznej poświęconej wymiarowi sprawiedliwości i sądownictwu</a:t>
            </a:r>
            <a:r>
              <a:rPr lang="pl-PL" sz="1800" dirty="0"/>
              <a:t>. Skutek ten, który działa na szkodę społeczeństwa jako całości, jest </a:t>
            </a:r>
            <a:r>
              <a:rPr lang="pl-PL" sz="1800" b="1" dirty="0"/>
              <a:t>również czynnikiem dotyczącym proporcjonalności sankcji lub nałożonego środka karnego</a:t>
            </a:r>
            <a:r>
              <a:rPr lang="pl-PL" sz="1800" dirty="0"/>
              <a:t>.</a:t>
            </a:r>
            <a:endParaRPr lang="en-GB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25EC82-3FBE-4B05-A06B-121276A98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5010CF-E91F-454F-A154-94DC828A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Warunki rzetelnego procesu wprost wyrażone w EKPC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6AB48C-7FB4-4B4C-AEF4-F9BC368B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pl-PL" b="1" dirty="0"/>
              <a:t>Jawność postępowania </a:t>
            </a:r>
            <a:r>
              <a:rPr lang="pl-PL" dirty="0"/>
              <a:t>(publiczność procesu) – jawność zewnętrzna; jawność postępowania przed sądem i jawność ogłoszenia wyroku 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Rozstrzygnięcie sprawy </a:t>
            </a:r>
            <a:r>
              <a:rPr lang="pl-PL" b="1" dirty="0"/>
              <a:t>w rozsądnym terminie </a:t>
            </a:r>
          </a:p>
          <a:p>
            <a:pPr algn="just">
              <a:buFont typeface="+mj-lt"/>
              <a:buAutoNum type="arabicPeriod"/>
            </a:pPr>
            <a:r>
              <a:rPr lang="pl-PL" b="1" dirty="0"/>
              <a:t>Domniemanie niewinności </a:t>
            </a:r>
            <a:r>
              <a:rPr lang="pl-PL" dirty="0"/>
              <a:t>– naruszone także wtedy, gdy oskarżony będzie zobowiązany do wytłumaczenia okoliczności sprawy, mimo że brak jest dowodów dla niego niekorzystnych (odwrócenie reguły in dubio pro </a:t>
            </a:r>
            <a:r>
              <a:rPr lang="pl-PL" dirty="0" err="1"/>
              <a:t>reo</a:t>
            </a:r>
            <a:r>
              <a:rPr lang="pl-PL" dirty="0"/>
              <a:t>)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Prawo do informacji o przyczynach </a:t>
            </a:r>
            <a:r>
              <a:rPr lang="pl-PL" b="1" dirty="0"/>
              <a:t>oskarżenia</a:t>
            </a:r>
            <a:r>
              <a:rPr lang="pl-PL" dirty="0"/>
              <a:t> – należy informować także o zmianach zarzutu, żeby osoba przeciwko której prowadzone jest postępowanie nie była zaskoczona zmianą kierunku postępowania </a:t>
            </a:r>
          </a:p>
          <a:p>
            <a:pPr algn="just">
              <a:buFont typeface="+mj-lt"/>
              <a:buAutoNum type="arabicPeriod"/>
            </a:pPr>
            <a:r>
              <a:rPr lang="pl-PL" b="1" dirty="0"/>
              <a:t>Odpowiedni czas na przygotowanie się do obrony </a:t>
            </a:r>
            <a:r>
              <a:rPr lang="pl-PL" dirty="0"/>
              <a:t>– ważny element to efektywny dostęp do materiału dowodowego (jawność wewnętrzna)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Prawo do korzystania z pomocy</a:t>
            </a:r>
            <a:r>
              <a:rPr lang="pl-PL" b="1" dirty="0"/>
              <a:t> obrońcy</a:t>
            </a:r>
            <a:r>
              <a:rPr lang="pl-PL" dirty="0"/>
              <a:t>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B49DE2-A0B4-4A15-A144-C2D995F7BD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EAE86-FCD3-408F-9683-9CA5AB6B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Warunki rzetelnego procesu wprost wyrażone w EKPC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76CED4-A984-47D1-8709-610B67D1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 startAt="7"/>
            </a:pPr>
            <a:r>
              <a:rPr lang="pl-PL" b="1" dirty="0"/>
              <a:t>Obecność przy przesłuchaniu świadków </a:t>
            </a:r>
            <a:r>
              <a:rPr lang="pl-PL" dirty="0"/>
              <a:t>– nie jest to uprawnienie o charakterze bezwzględnym (absolutnym)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jeden z warunków respektowania równości broni w procesie – należy zapewnić oskarżonemu, by był obecny podczas przesłuchania wszystkich świadków, chyba że jest to utrudnione lub niemożliwe. W takich okolicznościach należy zapewnić możliwość ustosunkowania się do złożonych zeznań;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niekiedy niemożność przesłuchania świadków może wynikać z niechęci świadków do osobistego stawiennictwa będącego skutkiem szczególnych okoliczności sprawy – np. świadek jest małoletni, przestępstwo jest szczególnie wrażliwe; istnieją obawy o bezpieczeństwo świadka (problem – świadek anonimowy i wiarygodność świadka anonimowego)</a:t>
            </a:r>
          </a:p>
          <a:p>
            <a:pPr algn="just">
              <a:buFont typeface="+mj-lt"/>
              <a:buAutoNum type="arabicPeriod" startAt="8"/>
            </a:pPr>
            <a:r>
              <a:rPr lang="pl-PL" dirty="0"/>
              <a:t>Prawo do korzystania z pomocy </a:t>
            </a:r>
            <a:r>
              <a:rPr lang="pl-PL" b="1" dirty="0"/>
              <a:t>tłumacza</a:t>
            </a:r>
            <a:r>
              <a:rPr lang="pl-PL" dirty="0"/>
              <a:t> – nie trzeba tłumaczyć wszystkich akt sprawy, ale tylko te materiały, które są niezbędne dla zapewnienia rzetelności postępowania. W przypadku rozprawy można poprzestać na ustnym tłumaczeniu.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49B09D-5B0A-4D00-BEC6-BFCDBF74A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C02FC-0436-4FD2-9CCE-1FD37B78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Warunki rzetelnego procesu niewyrażone wprost w EKPC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CDA56B-9025-43B8-85BF-9F3A6E7D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pl-PL" b="1" dirty="0"/>
              <a:t>Prawo dostępu do sądu </a:t>
            </a:r>
            <a:r>
              <a:rPr lang="pl-PL" dirty="0"/>
              <a:t>– mniej istotne w sprawach karnych, ale warto pamiętać o pokrzywdzonym (dostępie pokrzywdzonego) do sądu, tj. prawie do zainicjowania postępowania w sprawach karnych.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zob. wyrok ETPC w sprawie </a:t>
            </a:r>
            <a:r>
              <a:rPr lang="pl-PL" dirty="0" err="1"/>
              <a:t>Khaylo</a:t>
            </a:r>
            <a:r>
              <a:rPr lang="pl-PL" dirty="0"/>
              <a:t> p. Ukrainie (13.11.2008 r.); EKPC nie przyznaje pokrzywdzonemu prawa do prywatnej zemsty w sprawach karnych ani </a:t>
            </a:r>
            <a:r>
              <a:rPr lang="pl-PL" i="1" dirty="0" err="1"/>
              <a:t>actio</a:t>
            </a:r>
            <a:r>
              <a:rPr lang="pl-PL" i="1" dirty="0"/>
              <a:t> </a:t>
            </a:r>
            <a:r>
              <a:rPr lang="pl-PL" i="1" dirty="0" err="1"/>
              <a:t>popularis</a:t>
            </a:r>
            <a:r>
              <a:rPr lang="pl-PL" i="1" dirty="0"/>
              <a:t> </a:t>
            </a:r>
            <a:endParaRPr lang="pl-PL" dirty="0"/>
          </a:p>
          <a:p>
            <a:pPr algn="just">
              <a:buFont typeface="+mj-lt"/>
              <a:buAutoNum type="arabicPeriod"/>
            </a:pPr>
            <a:r>
              <a:rPr lang="pl-PL" b="1" dirty="0"/>
              <a:t>Równość broni</a:t>
            </a:r>
            <a:r>
              <a:rPr lang="pl-PL" dirty="0"/>
              <a:t> – każdej ze stron należy zapewnić rozsądną sposobność przedstawienia sprawy nie stawiając jej w położeniu wyraźnie i istotnie gorszym wobec jej przeciwnika;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ważna słuszna równowaga między stronami; nie powinno się traktować oskarżonego w sposób zmniejszający jego odporność fizyczną i psychiczną  </a:t>
            </a:r>
          </a:p>
          <a:p>
            <a:pPr algn="just">
              <a:buFont typeface="+mj-lt"/>
              <a:buAutoNum type="arabicPeriod"/>
            </a:pPr>
            <a:r>
              <a:rPr lang="pl-PL" b="1" dirty="0"/>
              <a:t>Kontradyktoryjność postępowania przed sądem </a:t>
            </a:r>
            <a:r>
              <a:rPr lang="pl-PL" dirty="0"/>
              <a:t>– oskarżyciel i oskarżony muszą mieć możliwość uzyskania informacji na temat materiału dowodowego, skomentowania go i odniesienia się do wypowiedzi drugiej strony; strony postępowania sądowego muszą zostać rzeczywiście wysłuchane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dirty="0"/>
              <a:t>równość broni w dostępie do materiału dowodowego jest warunkiem kontradyktoryjności (jawność wewnętrzna), ale nie jest to uprawnienie o charakterze absolutnym i można ograniczyć dostęp do informacji, np. gdyby ich ujawnienie prowadziło do ujawnienia tajnych metod pracy policji. </a:t>
            </a:r>
            <a:r>
              <a:rPr lang="pl-PL" b="1" dirty="0"/>
              <a:t>Ograniczenia muszą być niezbędne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E2E896-4877-4908-B321-2084FB69FF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1167B-F470-4100-BA8C-CB846BED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Inne elementy rzetelności postępowania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0FF23-18E3-4F61-9B57-E5BDC31E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pl-PL" dirty="0"/>
              <a:t>Prawo do milczenia – nie można wywodzić z milczenia oskarżonego negatywnych dla niego konsekwencji </a:t>
            </a:r>
          </a:p>
          <a:p>
            <a:pPr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ne</a:t>
            </a:r>
            <a:r>
              <a:rPr lang="pl-PL" dirty="0"/>
              <a:t> bis in </a:t>
            </a:r>
            <a:r>
              <a:rPr lang="pl-PL" dirty="0" err="1"/>
              <a:t>idem</a:t>
            </a:r>
            <a:r>
              <a:rPr lang="pl-PL" dirty="0"/>
              <a:t> (art. 4 protokołu 7 do EKPC)</a:t>
            </a:r>
          </a:p>
          <a:p>
            <a:pPr>
              <a:buFont typeface="+mj-lt"/>
              <a:buAutoNum type="arabicPeriod"/>
            </a:pPr>
            <a:r>
              <a:rPr lang="pl-PL" dirty="0"/>
              <a:t>Prawo do odwołania się (art. 2 protokołu 7 do EKPC)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04C938-917B-4AE9-8E22-2CAE7797AC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568F0-36EE-4EA0-B7BA-4AB6A306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3463" cy="1325563"/>
          </a:xfrm>
        </p:spPr>
        <p:txBody>
          <a:bodyPr/>
          <a:lstStyle/>
          <a:p>
            <a:r>
              <a:rPr lang="pl-PL" dirty="0"/>
              <a:t>Zasada prawdy materialnej i jej rola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55C32C-D93F-48F3-BA8D-3B4C8519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2 § 2 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Podstawę wszelkich rozstrzygnięć powinny stanowić prawdziwe ustalenia faktyczne.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b="1" dirty="0"/>
              <a:t>ZASADA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/>
              <a:t>PRAWDY MATERIALNEJ NIE JEST CELEM PROCESU KARNEGO, CHOĆ ZNAJDUJE SIĘ W PRZEPISIE, KTÓRY DOTYCZY TEJ KWESTII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051EC-54A2-4D84-958B-AE52818375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07AAACA-4AA8-422C-A048-BC5AF0A4662A}"/>
              </a:ext>
            </a:extLst>
          </p:cNvPr>
          <p:cNvSpPr/>
          <p:nvPr/>
        </p:nvSpPr>
        <p:spPr>
          <a:xfrm>
            <a:off x="4343885" y="3244334"/>
            <a:ext cx="3504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Zasada prawdy materialnej i jej rola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5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D21C6-9470-45B4-A35F-18D027F3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Zasada prawdy materialnej i jej rola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A28B46-85F1-4352-B895-8C05C0E7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Prawda – sąd zgodny z rzeczywistością. Podstawą wszystkich decyzji procesowych powinny być </a:t>
            </a:r>
            <a:r>
              <a:rPr lang="pl-PL" b="1" dirty="0"/>
              <a:t>zgodne z prawdą ustalenia faktyczne</a:t>
            </a:r>
            <a:r>
              <a:rPr lang="pl-PL" dirty="0"/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/>
              <a:t>sporne – 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b="1" dirty="0">
                <a:solidFill>
                  <a:srgbClr val="FF0000"/>
                </a:solidFill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i="1" dirty="0"/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7105C6-65EC-4AB6-B783-FAF4525AAB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A2AFF-0331-4985-B90F-4316D28A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Zasada prawdy materialnej i jej rola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ED126-7450-4511-9593-9D7A132B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Do poznania prawdy w procesie karnym </a:t>
            </a:r>
            <a:r>
              <a:rPr lang="pl-PL" b="1" dirty="0"/>
              <a:t>nigdy</a:t>
            </a:r>
            <a:r>
              <a:rPr lang="pl-PL" dirty="0"/>
              <a:t> nie dąży się za wszelką cenę. Prawdy materialnej nie należy absolutyzować. </a:t>
            </a:r>
          </a:p>
          <a:p>
            <a:pPr algn="just"/>
            <a:r>
              <a:rPr lang="pl-PL" dirty="0"/>
              <a:t>Absolutyzacja i instrumentalne traktowanie zasady prawdy materialnej prowadzi do nadużyć i ograniczeń praw i wolności jednostki. </a:t>
            </a:r>
          </a:p>
          <a:p>
            <a:pPr algn="just"/>
            <a:r>
              <a:rPr lang="pl-PL" dirty="0"/>
              <a:t>Ustawodawca przewiduje szereg wyjątków od zasady prawdy materialnej, zakładając, że istnieją wartości wyższego rzędu niż jej ustalenie. Np. godność jednostki i wynikający z niej zakaz tortur, nieludzkiego lub poniżającego traktowania, wartości i relacje rodzinne, pozwalające na odmowę składanie zeznań osobom najbliższym itp.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3F2367-9F2C-42A1-8251-0C11395B8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091B4-AEF3-4187-8CBC-28A62F74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przeczytania (podręcznik prof. Zagrodnika):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1690F2-F656-4BA5-89F1-AC77F082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I </a:t>
            </a:r>
          </a:p>
          <a:p>
            <a:r>
              <a:rPr lang="pl-PL" dirty="0"/>
              <a:t>Z rozdziału II – zasada prawdy</a:t>
            </a:r>
          </a:p>
          <a:p>
            <a:endParaRPr lang="pl-PL" dirty="0"/>
          </a:p>
          <a:p>
            <a:r>
              <a:rPr lang="pl-PL" dirty="0"/>
              <a:t>Dla chętnych – zadanie do wykonania z </a:t>
            </a:r>
            <a:r>
              <a:rPr lang="pl-PL"/>
              <a:t>kolejnych slajdów.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953379-119B-4561-91EA-F134CDC8A4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9AE6583-1D89-4ADD-8316-8E4B218DD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1204" r="18125" b="9524"/>
          <a:stretch/>
        </p:blipFill>
        <p:spPr>
          <a:xfrm>
            <a:off x="217714" y="331722"/>
            <a:ext cx="11974286" cy="61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F2400B-2843-4E6D-9972-C78FF9C1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33189" cy="1325563"/>
          </a:xfrm>
        </p:spPr>
        <p:txBody>
          <a:bodyPr/>
          <a:lstStyle/>
          <a:p>
            <a:r>
              <a:rPr lang="pl-PL" dirty="0"/>
              <a:t>Ćwiczenia, podręczniki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4E617-AD74-471A-AB39-00B9F07A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 Prowadzący grup: mgr Joanna Matuszów, mgr Michał Basa, mgr Karol Jarząbek – ćwiczenia i wykłady zazębiają się; konieczna jest znajomość materiału i z wykładów i z ćwiczeń. </a:t>
            </a:r>
          </a:p>
          <a:p>
            <a:pPr algn="just"/>
            <a:r>
              <a:rPr lang="pl-PL" dirty="0"/>
              <a:t>Podręczniki – w zależności od preferencji. Ja korzystam zwłaszcza z tych dwóch, wskazanych niżej:</a:t>
            </a:r>
          </a:p>
          <a:p>
            <a:pPr lvl="1" algn="just"/>
            <a:r>
              <a:rPr lang="pl-PL" dirty="0"/>
              <a:t>J. Zagrodnik (red.), </a:t>
            </a:r>
            <a:r>
              <a:rPr lang="pl-PL" i="1" dirty="0"/>
              <a:t>Proces karny, </a:t>
            </a:r>
            <a:r>
              <a:rPr lang="pl-PL" dirty="0"/>
              <a:t>Warszawa 2021 </a:t>
            </a:r>
          </a:p>
          <a:p>
            <a:pPr lvl="1" algn="just"/>
            <a:r>
              <a:rPr lang="pl-PL" dirty="0"/>
              <a:t>J. Skorupka (red.), </a:t>
            </a:r>
            <a:r>
              <a:rPr lang="pl-PL" i="1" dirty="0"/>
              <a:t>Proces karny, </a:t>
            </a:r>
            <a:r>
              <a:rPr lang="pl-PL" dirty="0"/>
              <a:t>Warszawa 2020 </a:t>
            </a:r>
          </a:p>
          <a:p>
            <a:pPr algn="just"/>
            <a:r>
              <a:rPr lang="pl-PL" dirty="0"/>
              <a:t>Podstawa do nauki – </a:t>
            </a:r>
            <a:r>
              <a:rPr lang="pl-PL" b="1" dirty="0">
                <a:solidFill>
                  <a:srgbClr val="FF0000"/>
                </a:solidFill>
              </a:rPr>
              <a:t>KODEKS POSTĘPOWANIA KARNEGO </a:t>
            </a:r>
          </a:p>
          <a:p>
            <a:pPr lvl="1" algn="just"/>
            <a:r>
              <a:rPr lang="pl-PL" dirty="0"/>
              <a:t>Aktualny! W formie książeczkowej – będzie potrzebny także na ćwiczenia. </a:t>
            </a:r>
          </a:p>
          <a:p>
            <a:pPr algn="just"/>
            <a:r>
              <a:rPr lang="pl-PL" dirty="0"/>
              <a:t>Inne akty prawne – każdorazowo zostaniecie Państwo poinformowani o konieczności zapoznania się z dodatkowymi aktami prawnymi i w jakim zakresie.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DC6E9D7-9A0E-4205-ACDC-2DB7A4625C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229594B-786F-4C04-B7BB-595596812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2" t="21746" r="19196" b="8889"/>
          <a:stretch/>
        </p:blipFill>
        <p:spPr>
          <a:xfrm>
            <a:off x="163285" y="590784"/>
            <a:ext cx="11826657" cy="56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28744FE-231B-41B8-A2A8-B6B5312A7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3" t="20318" r="19466" b="7619"/>
          <a:stretch/>
        </p:blipFill>
        <p:spPr>
          <a:xfrm>
            <a:off x="370113" y="531025"/>
            <a:ext cx="11578731" cy="59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EA2E61-84C0-4AA1-996F-C1E14941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 czego się nie uczyć: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D22B5-7E95-472B-9988-DD4260F8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Skryptów</a:t>
            </a:r>
            <a:r>
              <a:rPr lang="pl-PL" dirty="0"/>
              <a:t> (zwłaszcza nieaktualnych) – KPK zmieniał się w ostatnich 5 latach 31 razy, w tym 2 razy zmiany dotyczyły ok. 1/3 przepisów KPK. Obowiązywały trzy różne modele procesu (do 15.04. względnie kontradyktoryjny, do 5.10. względnie inkwizycyjny, po 5.10 względnie inkwizycyjny z silną pozycją prokuratora i ograniczeniem znaczenia i roli nieinstytucjonalnych uczestników KPK).</a:t>
            </a:r>
          </a:p>
          <a:p>
            <a:pPr algn="just"/>
            <a:r>
              <a:rPr lang="pl-PL" b="1" dirty="0"/>
              <a:t>Nieaktualnych aktów prawnych </a:t>
            </a:r>
            <a:r>
              <a:rPr lang="pl-PL" dirty="0"/>
              <a:t>– z powodów wskazanych powyżej </a:t>
            </a:r>
          </a:p>
          <a:p>
            <a:pPr algn="just"/>
            <a:r>
              <a:rPr lang="pl-PL" b="1" dirty="0"/>
              <a:t>Internetu, informacji internetowych o niezweryfikowanych źródłach </a:t>
            </a:r>
            <a:endParaRPr lang="pl-PL" dirty="0"/>
          </a:p>
          <a:p>
            <a:pPr algn="just"/>
            <a:r>
              <a:rPr lang="pl-PL" dirty="0"/>
              <a:t>Opracowań w stylu </a:t>
            </a:r>
            <a:r>
              <a:rPr lang="pl-PL" i="1" dirty="0"/>
              <a:t>Proces karny </a:t>
            </a:r>
            <a:r>
              <a:rPr lang="pl-PL" i="1" dirty="0" err="1"/>
              <a:t>last</a:t>
            </a:r>
            <a:r>
              <a:rPr lang="pl-PL" i="1" dirty="0"/>
              <a:t> </a:t>
            </a:r>
            <a:r>
              <a:rPr lang="pl-PL" i="1" dirty="0" err="1"/>
              <a:t>minute</a:t>
            </a:r>
            <a:r>
              <a:rPr lang="pl-PL" i="1" dirty="0"/>
              <a:t> </a:t>
            </a:r>
            <a:r>
              <a:rPr lang="pl-PL" dirty="0"/>
              <a:t>i tym podobnych – jest dużo błędów merytorycznych </a:t>
            </a:r>
            <a:endParaRPr lang="en-GB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F78A8B-BDCB-4C90-B5B9-EBC0647CE6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DDFD06-F279-4C0D-B39A-2A183B42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informacje o procesie karnym 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96D189E-D594-41B4-8BEA-83FB3286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9332"/>
            <a:ext cx="10515600" cy="1500187"/>
          </a:xfrm>
        </p:spPr>
        <p:txBody>
          <a:bodyPr/>
          <a:lstStyle/>
          <a:p>
            <a:r>
              <a:rPr lang="pl-PL" dirty="0"/>
              <a:t>Pojęcie postępowania karnego, źródła prawa karnego procesowego, cele procesu karnego. Rzetelny proces karny. Zasada prawdy materialnej i jej rola. </a:t>
            </a:r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3E893BD-7B10-4CF8-ACF3-78A5DA96F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5F10484-DBFE-45B4-81D2-266829C7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1270" cy="1325563"/>
          </a:xfrm>
        </p:spPr>
        <p:txBody>
          <a:bodyPr/>
          <a:lstStyle/>
          <a:p>
            <a:r>
              <a:rPr lang="pl-PL" dirty="0"/>
              <a:t>Pojęcie procesu karnego 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9F9F6F-9565-4935-9CDD-CAF1B226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Proces karny – przewidziane prawem zachowanie organów państwowych i pozostałych uczestników zmierzające do wykrycia i ustalenia czynu przestępnego i jego sprawcy oraz do wymierzenia mu kary lub zastosowania innych środków – albo w razie stwierdzenia braku przestępstwa, sprawstwa lub istnienia okoliczności wyłączających odpowiedzialność – do uniewinnienia oskarżonego. </a:t>
            </a:r>
          </a:p>
          <a:p>
            <a:pPr marL="0" indent="0" algn="r">
              <a:buNone/>
            </a:pPr>
            <a:r>
              <a:rPr lang="pl-PL" dirty="0"/>
              <a:t>J. Zagrodnik, </a:t>
            </a:r>
            <a:r>
              <a:rPr lang="pl-PL" i="1" dirty="0"/>
              <a:t>Proces karny, </a:t>
            </a:r>
            <a:r>
              <a:rPr lang="pl-PL" dirty="0"/>
              <a:t>Warszawa 2019, s. 25</a:t>
            </a:r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43644D-398D-4F03-9FE1-A5CBAF7FA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0D330-E2F0-4258-B018-FE664D3C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 procesu karnego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8F7552-78EB-4D0B-8738-3246ECFB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Przedmiotem procesu jest </a:t>
            </a:r>
            <a:r>
              <a:rPr lang="pl-PL" b="1" dirty="0"/>
              <a:t>kwestia odpowiedzialności karnego osoby ściganej za zarzucone jej przestępstwo. </a:t>
            </a:r>
          </a:p>
          <a:p>
            <a:endParaRPr lang="pl-PL" dirty="0"/>
          </a:p>
          <a:p>
            <a:r>
              <a:rPr lang="pl-PL" dirty="0"/>
              <a:t>Podstawa faktyczna – zdarzenie historyczne </a:t>
            </a:r>
          </a:p>
          <a:p>
            <a:r>
              <a:rPr lang="pl-PL" dirty="0"/>
              <a:t>Podstawa normatywna – kwalifikacja prawna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053317-AF95-4A8D-81E5-18AB4E819B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6ECEA-7B1B-4D29-B93F-7288EA74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zasadniczy i postępowania incydentalne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0FCB13-498A-4982-AA17-FA9277FD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Proces zasadniczy (postępowanie zasadnicze) – główny nurt procesu karnego. Orzekanie o odpowiedzialności karnej oskarżonego za zarzucone mu przestępstwo.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Istnieją także postępowania, których celem nie jest orzekanie o odpowiedzialności karnej danej osoby, ale są prowadzone w oparciu o przepisy KPK. </a:t>
            </a:r>
          </a:p>
          <a:p>
            <a:pPr lvl="1" algn="just"/>
            <a:r>
              <a:rPr lang="pl-PL" dirty="0"/>
              <a:t>Postępowania incydentalne – przedmiotem są kwestie inne niż odpowiedzialność karna oskarżonego (np. postępowanie w sprawie tymczasowego aresztowania, postępowanie w sprawie zażalenia na przeszukanie).</a:t>
            </a:r>
          </a:p>
          <a:p>
            <a:pPr lvl="1" algn="just"/>
            <a:r>
              <a:rPr lang="pl-PL" dirty="0"/>
              <a:t>Postępowania następcze – prowadzone po zakończeniu postępowania karnego (np. postępowanie w sprawie odszkodowania za niewątpliwie niesłuszne tymczasowe aresztowanie)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1031E8-0D93-4B5A-A347-0950D51EC0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5F10484-DBFE-45B4-81D2-266829C7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1270" cy="1325563"/>
          </a:xfrm>
        </p:spPr>
        <p:txBody>
          <a:bodyPr/>
          <a:lstStyle/>
          <a:p>
            <a:r>
              <a:rPr lang="pl-PL" dirty="0"/>
              <a:t>Źródła prawa karnego procesowego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9F9F6F-9565-4935-9CDD-CAF1B226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Konstytucja</a:t>
            </a:r>
            <a:r>
              <a:rPr lang="pl-PL" dirty="0"/>
              <a:t> – w zakresie dotyczącym zasad ogólnych systemu prawa w Polsce, praw i wolności jednostki, organizacji i ustroju sądownictwa. </a:t>
            </a:r>
          </a:p>
          <a:p>
            <a:pPr algn="just"/>
            <a:r>
              <a:rPr lang="pl-PL" b="1" dirty="0"/>
              <a:t>Umowy międzynarodowe</a:t>
            </a:r>
            <a:r>
              <a:rPr lang="pl-PL" dirty="0"/>
              <a:t>, których Polska jest stroną – przede wszystkim EKPC (Konwencja Europejska o Ochronie Praw Człowieka i Podstawowych Wolności) – art. 2, 3, 5, 6, 8, 10 i 13.</a:t>
            </a:r>
          </a:p>
          <a:p>
            <a:pPr algn="just"/>
            <a:r>
              <a:rPr lang="pl-PL" b="1" dirty="0"/>
              <a:t>Prawo UE – </a:t>
            </a:r>
            <a:r>
              <a:rPr lang="pl-PL" dirty="0"/>
              <a:t>rozporządzenia i dyrektywy mające wpływ na KPK, Karta Praw Podstawowych UE </a:t>
            </a:r>
          </a:p>
          <a:p>
            <a:pPr algn="just"/>
            <a:r>
              <a:rPr lang="pl-PL" b="1" dirty="0"/>
              <a:t>Ustawy – </a:t>
            </a:r>
            <a:r>
              <a:rPr lang="pl-PL" dirty="0"/>
              <a:t>KPK i ustawy szczególne (wykaz ustaw obowiązujących na egzamin będzie podany wraz z listą pytań egzaminacyjnych) </a:t>
            </a:r>
          </a:p>
          <a:p>
            <a:pPr algn="just"/>
            <a:r>
              <a:rPr lang="pl-PL" b="1" dirty="0"/>
              <a:t>Rozporządzenia </a:t>
            </a:r>
            <a:r>
              <a:rPr lang="pl-PL" dirty="0"/>
              <a:t>– np. rozporządzenia MS w sprawie pouczeń podejrzanego/pokrzywdzonego/świadka itp. </a:t>
            </a:r>
            <a:endParaRPr lang="en-GB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43644D-398D-4F03-9FE1-A5CBAF7FA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wr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r" id="{06A28E7A-89DC-4236-97A4-74D42F9AD1AA}" vid="{3C2D4D24-11BD-42CF-A9DB-0AFB978599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Uwr</Template>
  <TotalTime>297</TotalTime>
  <Words>3067</Words>
  <Application>Microsoft Office PowerPoint</Application>
  <PresentationFormat>Panoramiczny</PresentationFormat>
  <Paragraphs>150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Uwr</vt:lpstr>
      <vt:lpstr>Prezentacja programu PowerPoint</vt:lpstr>
      <vt:lpstr>Warunki zaliczenia, plan zajęć </vt:lpstr>
      <vt:lpstr>Ćwiczenia, podręczniki </vt:lpstr>
      <vt:lpstr>Z czego się nie uczyć:</vt:lpstr>
      <vt:lpstr>Podstawowe informacje o procesie karnym </vt:lpstr>
      <vt:lpstr>Pojęcie procesu karnego </vt:lpstr>
      <vt:lpstr>Przedmiot procesu karnego</vt:lpstr>
      <vt:lpstr>Proces zasadniczy i postępowania incydentalne </vt:lpstr>
      <vt:lpstr>Źródła prawa karnego procesowego</vt:lpstr>
      <vt:lpstr>Dyrektywy UE – prawa oskarżonego </vt:lpstr>
      <vt:lpstr>Dyrektywy UE – prawa pokrzywdzonego</vt:lpstr>
      <vt:lpstr>Współpraca wymiarów sprawiedliwości UE </vt:lpstr>
      <vt:lpstr>Cele procesu karnego</vt:lpstr>
      <vt:lpstr>Rzetelny proces karny </vt:lpstr>
      <vt:lpstr>Cele „sprawiedliwościowe”</vt:lpstr>
      <vt:lpstr>Pojęcie rzetelnego procesu </vt:lpstr>
      <vt:lpstr>Rzetelność procesu karnego a postępowanie przygotowawcze </vt:lpstr>
      <vt:lpstr>art. 6 EKPC </vt:lpstr>
      <vt:lpstr>Warunki rzetelnego procesu </vt:lpstr>
      <vt:lpstr>Baka p. Węgrom  Wyrok Wielkiej Izby ETPC z 23.06.2016 r.</vt:lpstr>
      <vt:lpstr>Warunki rzetelnego procesu wprost wyrażone w EKPC</vt:lpstr>
      <vt:lpstr>Warunki rzetelnego procesu wprost wyrażone w EKPC</vt:lpstr>
      <vt:lpstr>Warunki rzetelnego procesu niewyrażone wprost w EKPC</vt:lpstr>
      <vt:lpstr>Inne elementy rzetelności postępowania </vt:lpstr>
      <vt:lpstr>Zasada prawdy materialnej i jej rola</vt:lpstr>
      <vt:lpstr>Zasada prawdy materialnej i jej rola</vt:lpstr>
      <vt:lpstr>Zasada prawdy materialnej i jej rola</vt:lpstr>
      <vt:lpstr>Do przeczytania (podręcznik prof. Zagrodnika):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Czerniak</dc:creator>
  <cp:lastModifiedBy>Dominika Czerniak</cp:lastModifiedBy>
  <cp:revision>2</cp:revision>
  <dcterms:created xsi:type="dcterms:W3CDTF">2021-10-08T10:49:07Z</dcterms:created>
  <dcterms:modified xsi:type="dcterms:W3CDTF">2021-10-11T13:07:18Z</dcterms:modified>
</cp:coreProperties>
</file>