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57" r:id="rId4"/>
    <p:sldId id="258" r:id="rId5"/>
    <p:sldId id="262" r:id="rId6"/>
    <p:sldId id="263" r:id="rId7"/>
    <p:sldId id="259" r:id="rId8"/>
    <p:sldId id="264" r:id="rId9"/>
    <p:sldId id="265" r:id="rId10"/>
    <p:sldId id="266" r:id="rId11"/>
    <p:sldId id="260" r:id="rId12"/>
    <p:sldId id="267" r:id="rId13"/>
    <p:sldId id="270" r:id="rId14"/>
    <p:sldId id="269" r:id="rId15"/>
    <p:sldId id="261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3" r:id="rId26"/>
    <p:sldId id="282" r:id="rId27"/>
    <p:sldId id="348" r:id="rId28"/>
    <p:sldId id="413" r:id="rId29"/>
    <p:sldId id="414" r:id="rId30"/>
    <p:sldId id="374" r:id="rId31"/>
    <p:sldId id="349" r:id="rId32"/>
    <p:sldId id="412" r:id="rId33"/>
    <p:sldId id="375" r:id="rId34"/>
    <p:sldId id="376" r:id="rId35"/>
    <p:sldId id="415" r:id="rId36"/>
    <p:sldId id="416" r:id="rId37"/>
    <p:sldId id="417" r:id="rId38"/>
    <p:sldId id="272" r:id="rId3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14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BB9AAD-B184-425B-AB9B-CB2FE4DED711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A7D2B8D0-8319-4619-B3FF-7B8B84291EED}">
      <dgm:prSet phldrT="[Tekst]"/>
      <dgm:spPr/>
      <dgm:t>
        <a:bodyPr/>
        <a:lstStyle/>
        <a:p>
          <a:r>
            <a:rPr lang="pl-PL" dirty="0"/>
            <a:t>rzeczowa</a:t>
          </a:r>
        </a:p>
      </dgm:t>
    </dgm:pt>
    <dgm:pt modelId="{E7CF687B-C0BE-4825-A9CD-94554D2AEF84}" type="parTrans" cxnId="{6EF95BE2-EAC9-44CD-AE41-BCACE75ED460}">
      <dgm:prSet/>
      <dgm:spPr/>
      <dgm:t>
        <a:bodyPr/>
        <a:lstStyle/>
        <a:p>
          <a:endParaRPr lang="pl-PL"/>
        </a:p>
      </dgm:t>
    </dgm:pt>
    <dgm:pt modelId="{A4817FAD-E11A-40C3-998D-385EB6A69C99}" type="sibTrans" cxnId="{6EF95BE2-EAC9-44CD-AE41-BCACE75ED460}">
      <dgm:prSet/>
      <dgm:spPr/>
      <dgm:t>
        <a:bodyPr/>
        <a:lstStyle/>
        <a:p>
          <a:endParaRPr lang="pl-PL"/>
        </a:p>
      </dgm:t>
    </dgm:pt>
    <dgm:pt modelId="{BDA2F2E7-AA2E-4494-A5DC-95F846C6B944}">
      <dgm:prSet phldrT="[Tekst]"/>
      <dgm:spPr/>
      <dgm:t>
        <a:bodyPr/>
        <a:lstStyle/>
        <a:p>
          <a:r>
            <a:rPr lang="pl-PL" dirty="0"/>
            <a:t>funkcjonalna</a:t>
          </a:r>
        </a:p>
      </dgm:t>
    </dgm:pt>
    <dgm:pt modelId="{88645130-C08D-4B36-AA75-CAB3BC306439}" type="parTrans" cxnId="{393D284A-9F2A-404B-A9AB-B803957F3997}">
      <dgm:prSet/>
      <dgm:spPr/>
      <dgm:t>
        <a:bodyPr/>
        <a:lstStyle/>
        <a:p>
          <a:endParaRPr lang="pl-PL"/>
        </a:p>
      </dgm:t>
    </dgm:pt>
    <dgm:pt modelId="{988808E1-2BE0-456E-A8E7-1281CA54B446}" type="sibTrans" cxnId="{393D284A-9F2A-404B-A9AB-B803957F3997}">
      <dgm:prSet/>
      <dgm:spPr/>
      <dgm:t>
        <a:bodyPr/>
        <a:lstStyle/>
        <a:p>
          <a:endParaRPr lang="pl-PL"/>
        </a:p>
      </dgm:t>
    </dgm:pt>
    <dgm:pt modelId="{A39F4746-BCE6-4F51-B84F-473F0B8825D6}">
      <dgm:prSet phldrT="[Tekst]"/>
      <dgm:spPr/>
      <dgm:t>
        <a:bodyPr/>
        <a:lstStyle/>
        <a:p>
          <a:r>
            <a:rPr lang="pl-PL" dirty="0"/>
            <a:t>miejscowa</a:t>
          </a:r>
        </a:p>
      </dgm:t>
    </dgm:pt>
    <dgm:pt modelId="{0E813307-86A5-4DC3-A1B4-935BB80FE52B}" type="parTrans" cxnId="{3E13F691-9A01-4856-8141-32340C94A95D}">
      <dgm:prSet/>
      <dgm:spPr/>
      <dgm:t>
        <a:bodyPr/>
        <a:lstStyle/>
        <a:p>
          <a:endParaRPr lang="pl-PL"/>
        </a:p>
      </dgm:t>
    </dgm:pt>
    <dgm:pt modelId="{A3B6EEA7-8440-4B37-AF5A-77365A31DB1E}" type="sibTrans" cxnId="{3E13F691-9A01-4856-8141-32340C94A95D}">
      <dgm:prSet/>
      <dgm:spPr/>
      <dgm:t>
        <a:bodyPr/>
        <a:lstStyle/>
        <a:p>
          <a:endParaRPr lang="pl-PL"/>
        </a:p>
      </dgm:t>
    </dgm:pt>
    <dgm:pt modelId="{98357243-0006-4544-8210-4DBC7F97565E}">
      <dgm:prSet phldrT="[Tekst]"/>
      <dgm:spPr/>
      <dgm:t>
        <a:bodyPr/>
        <a:lstStyle/>
        <a:p>
          <a:r>
            <a:rPr lang="pl-PL" dirty="0"/>
            <a:t>z delegacji</a:t>
          </a:r>
        </a:p>
      </dgm:t>
    </dgm:pt>
    <dgm:pt modelId="{B373618F-FFF9-4689-8244-2DC35EE50B1B}" type="parTrans" cxnId="{8FE0B7D5-4F4B-44B4-A450-3944B07C7470}">
      <dgm:prSet/>
      <dgm:spPr/>
      <dgm:t>
        <a:bodyPr/>
        <a:lstStyle/>
        <a:p>
          <a:endParaRPr lang="pl-PL"/>
        </a:p>
      </dgm:t>
    </dgm:pt>
    <dgm:pt modelId="{E436291D-D99E-441B-A265-2879AC42B74F}" type="sibTrans" cxnId="{8FE0B7D5-4F4B-44B4-A450-3944B07C7470}">
      <dgm:prSet/>
      <dgm:spPr/>
      <dgm:t>
        <a:bodyPr/>
        <a:lstStyle/>
        <a:p>
          <a:endParaRPr lang="pl-PL"/>
        </a:p>
      </dgm:t>
    </dgm:pt>
    <dgm:pt modelId="{D8D47E81-6B0F-49D2-8237-FC6445C8834C}">
      <dgm:prSet phldrT="[Tekst]"/>
      <dgm:spPr/>
      <dgm:t>
        <a:bodyPr/>
        <a:lstStyle/>
        <a:p>
          <a:r>
            <a:rPr lang="pl-PL" dirty="0"/>
            <a:t>z łączności spraw </a:t>
          </a:r>
        </a:p>
      </dgm:t>
    </dgm:pt>
    <dgm:pt modelId="{926E3895-5A14-4B92-9D1C-65F32A926577}" type="parTrans" cxnId="{CD2EB77B-59C8-4375-8FDA-2A11D3B96AF7}">
      <dgm:prSet/>
      <dgm:spPr/>
      <dgm:t>
        <a:bodyPr/>
        <a:lstStyle/>
        <a:p>
          <a:endParaRPr lang="pl-PL"/>
        </a:p>
      </dgm:t>
    </dgm:pt>
    <dgm:pt modelId="{949AE4D9-DE1E-45BC-B0F4-FD789E29A142}" type="sibTrans" cxnId="{CD2EB77B-59C8-4375-8FDA-2A11D3B96AF7}">
      <dgm:prSet/>
      <dgm:spPr/>
      <dgm:t>
        <a:bodyPr/>
        <a:lstStyle/>
        <a:p>
          <a:endParaRPr lang="pl-PL"/>
        </a:p>
      </dgm:t>
    </dgm:pt>
    <dgm:pt modelId="{09AAE919-3E60-49B4-87FF-A64C9BFE389C}" type="pres">
      <dgm:prSet presAssocID="{14BB9AAD-B184-425B-AB9B-CB2FE4DED711}" presName="diagram" presStyleCnt="0">
        <dgm:presLayoutVars>
          <dgm:dir/>
          <dgm:resizeHandles val="exact"/>
        </dgm:presLayoutVars>
      </dgm:prSet>
      <dgm:spPr/>
    </dgm:pt>
    <dgm:pt modelId="{CBD63A01-E0A4-4EC5-B96A-E99180CE5A6B}" type="pres">
      <dgm:prSet presAssocID="{A7D2B8D0-8319-4619-B3FF-7B8B84291EED}" presName="node" presStyleLbl="node1" presStyleIdx="0" presStyleCnt="5">
        <dgm:presLayoutVars>
          <dgm:bulletEnabled val="1"/>
        </dgm:presLayoutVars>
      </dgm:prSet>
      <dgm:spPr/>
    </dgm:pt>
    <dgm:pt modelId="{4BE29ACA-0837-4730-902B-3297552EC0F6}" type="pres">
      <dgm:prSet presAssocID="{A4817FAD-E11A-40C3-998D-385EB6A69C99}" presName="sibTrans" presStyleCnt="0"/>
      <dgm:spPr/>
    </dgm:pt>
    <dgm:pt modelId="{B2B086A3-D95D-4A50-BC68-F94485A9E196}" type="pres">
      <dgm:prSet presAssocID="{BDA2F2E7-AA2E-4494-A5DC-95F846C6B944}" presName="node" presStyleLbl="node1" presStyleIdx="1" presStyleCnt="5">
        <dgm:presLayoutVars>
          <dgm:bulletEnabled val="1"/>
        </dgm:presLayoutVars>
      </dgm:prSet>
      <dgm:spPr/>
    </dgm:pt>
    <dgm:pt modelId="{EE844C9C-EA87-4A88-8BE5-96E68F648A0F}" type="pres">
      <dgm:prSet presAssocID="{988808E1-2BE0-456E-A8E7-1281CA54B446}" presName="sibTrans" presStyleCnt="0"/>
      <dgm:spPr/>
    </dgm:pt>
    <dgm:pt modelId="{068544C6-69C1-435C-A245-65EC795B68AD}" type="pres">
      <dgm:prSet presAssocID="{A39F4746-BCE6-4F51-B84F-473F0B8825D6}" presName="node" presStyleLbl="node1" presStyleIdx="2" presStyleCnt="5">
        <dgm:presLayoutVars>
          <dgm:bulletEnabled val="1"/>
        </dgm:presLayoutVars>
      </dgm:prSet>
      <dgm:spPr/>
    </dgm:pt>
    <dgm:pt modelId="{92A188EF-F757-4DEC-86DC-F28A78AADEBC}" type="pres">
      <dgm:prSet presAssocID="{A3B6EEA7-8440-4B37-AF5A-77365A31DB1E}" presName="sibTrans" presStyleCnt="0"/>
      <dgm:spPr/>
    </dgm:pt>
    <dgm:pt modelId="{3AFACFCC-6E92-4261-9E27-5F1045CDF0A6}" type="pres">
      <dgm:prSet presAssocID="{98357243-0006-4544-8210-4DBC7F97565E}" presName="node" presStyleLbl="node1" presStyleIdx="3" presStyleCnt="5">
        <dgm:presLayoutVars>
          <dgm:bulletEnabled val="1"/>
        </dgm:presLayoutVars>
      </dgm:prSet>
      <dgm:spPr/>
    </dgm:pt>
    <dgm:pt modelId="{7A8C1D49-6680-4C6C-A4D1-91CB39DE8B47}" type="pres">
      <dgm:prSet presAssocID="{E436291D-D99E-441B-A265-2879AC42B74F}" presName="sibTrans" presStyleCnt="0"/>
      <dgm:spPr/>
    </dgm:pt>
    <dgm:pt modelId="{D494A851-A2F5-4754-B3C5-061FD169EEF0}" type="pres">
      <dgm:prSet presAssocID="{D8D47E81-6B0F-49D2-8237-FC6445C8834C}" presName="node" presStyleLbl="node1" presStyleIdx="4" presStyleCnt="5">
        <dgm:presLayoutVars>
          <dgm:bulletEnabled val="1"/>
        </dgm:presLayoutVars>
      </dgm:prSet>
      <dgm:spPr/>
    </dgm:pt>
  </dgm:ptLst>
  <dgm:cxnLst>
    <dgm:cxn modelId="{5B59850F-29B2-41F1-9037-BE172E99C3A7}" type="presOf" srcId="{D8D47E81-6B0F-49D2-8237-FC6445C8834C}" destId="{D494A851-A2F5-4754-B3C5-061FD169EEF0}" srcOrd="0" destOrd="0" presId="urn:microsoft.com/office/officeart/2005/8/layout/default"/>
    <dgm:cxn modelId="{2D8B2C38-CB2D-489E-9991-2732D220ED1E}" type="presOf" srcId="{14BB9AAD-B184-425B-AB9B-CB2FE4DED711}" destId="{09AAE919-3E60-49B4-87FF-A64C9BFE389C}" srcOrd="0" destOrd="0" presId="urn:microsoft.com/office/officeart/2005/8/layout/default"/>
    <dgm:cxn modelId="{E50FB53F-8ED1-4FB7-B244-A003D5515570}" type="presOf" srcId="{A7D2B8D0-8319-4619-B3FF-7B8B84291EED}" destId="{CBD63A01-E0A4-4EC5-B96A-E99180CE5A6B}" srcOrd="0" destOrd="0" presId="urn:microsoft.com/office/officeart/2005/8/layout/default"/>
    <dgm:cxn modelId="{393D284A-9F2A-404B-A9AB-B803957F3997}" srcId="{14BB9AAD-B184-425B-AB9B-CB2FE4DED711}" destId="{BDA2F2E7-AA2E-4494-A5DC-95F846C6B944}" srcOrd="1" destOrd="0" parTransId="{88645130-C08D-4B36-AA75-CAB3BC306439}" sibTransId="{988808E1-2BE0-456E-A8E7-1281CA54B446}"/>
    <dgm:cxn modelId="{2206D650-EA72-48C1-AC02-47069C5A360D}" type="presOf" srcId="{A39F4746-BCE6-4F51-B84F-473F0B8825D6}" destId="{068544C6-69C1-435C-A245-65EC795B68AD}" srcOrd="0" destOrd="0" presId="urn:microsoft.com/office/officeart/2005/8/layout/default"/>
    <dgm:cxn modelId="{5A403952-361E-4A1D-8969-3DFE34533E28}" type="presOf" srcId="{98357243-0006-4544-8210-4DBC7F97565E}" destId="{3AFACFCC-6E92-4261-9E27-5F1045CDF0A6}" srcOrd="0" destOrd="0" presId="urn:microsoft.com/office/officeart/2005/8/layout/default"/>
    <dgm:cxn modelId="{CD2EB77B-59C8-4375-8FDA-2A11D3B96AF7}" srcId="{14BB9AAD-B184-425B-AB9B-CB2FE4DED711}" destId="{D8D47E81-6B0F-49D2-8237-FC6445C8834C}" srcOrd="4" destOrd="0" parTransId="{926E3895-5A14-4B92-9D1C-65F32A926577}" sibTransId="{949AE4D9-DE1E-45BC-B0F4-FD789E29A142}"/>
    <dgm:cxn modelId="{3E13F691-9A01-4856-8141-32340C94A95D}" srcId="{14BB9AAD-B184-425B-AB9B-CB2FE4DED711}" destId="{A39F4746-BCE6-4F51-B84F-473F0B8825D6}" srcOrd="2" destOrd="0" parTransId="{0E813307-86A5-4DC3-A1B4-935BB80FE52B}" sibTransId="{A3B6EEA7-8440-4B37-AF5A-77365A31DB1E}"/>
    <dgm:cxn modelId="{8FE0B7D5-4F4B-44B4-A450-3944B07C7470}" srcId="{14BB9AAD-B184-425B-AB9B-CB2FE4DED711}" destId="{98357243-0006-4544-8210-4DBC7F97565E}" srcOrd="3" destOrd="0" parTransId="{B373618F-FFF9-4689-8244-2DC35EE50B1B}" sibTransId="{E436291D-D99E-441B-A265-2879AC42B74F}"/>
    <dgm:cxn modelId="{D4D1A3DF-E507-4F9F-B6B6-BA00EB7981F8}" type="presOf" srcId="{BDA2F2E7-AA2E-4494-A5DC-95F846C6B944}" destId="{B2B086A3-D95D-4A50-BC68-F94485A9E196}" srcOrd="0" destOrd="0" presId="urn:microsoft.com/office/officeart/2005/8/layout/default"/>
    <dgm:cxn modelId="{6EF95BE2-EAC9-44CD-AE41-BCACE75ED460}" srcId="{14BB9AAD-B184-425B-AB9B-CB2FE4DED711}" destId="{A7D2B8D0-8319-4619-B3FF-7B8B84291EED}" srcOrd="0" destOrd="0" parTransId="{E7CF687B-C0BE-4825-A9CD-94554D2AEF84}" sibTransId="{A4817FAD-E11A-40C3-998D-385EB6A69C99}"/>
    <dgm:cxn modelId="{75F3B252-2BC2-4D7F-AB58-80397DE73331}" type="presParOf" srcId="{09AAE919-3E60-49B4-87FF-A64C9BFE389C}" destId="{CBD63A01-E0A4-4EC5-B96A-E99180CE5A6B}" srcOrd="0" destOrd="0" presId="urn:microsoft.com/office/officeart/2005/8/layout/default"/>
    <dgm:cxn modelId="{E3F71AD7-3662-4549-9BFD-4035539C61C1}" type="presParOf" srcId="{09AAE919-3E60-49B4-87FF-A64C9BFE389C}" destId="{4BE29ACA-0837-4730-902B-3297552EC0F6}" srcOrd="1" destOrd="0" presId="urn:microsoft.com/office/officeart/2005/8/layout/default"/>
    <dgm:cxn modelId="{6CC5372F-197A-48E7-8E22-76A9098460D4}" type="presParOf" srcId="{09AAE919-3E60-49B4-87FF-A64C9BFE389C}" destId="{B2B086A3-D95D-4A50-BC68-F94485A9E196}" srcOrd="2" destOrd="0" presId="urn:microsoft.com/office/officeart/2005/8/layout/default"/>
    <dgm:cxn modelId="{E36FF88E-3FD1-4ACB-85E7-7F3A4F06D08A}" type="presParOf" srcId="{09AAE919-3E60-49B4-87FF-A64C9BFE389C}" destId="{EE844C9C-EA87-4A88-8BE5-96E68F648A0F}" srcOrd="3" destOrd="0" presId="urn:microsoft.com/office/officeart/2005/8/layout/default"/>
    <dgm:cxn modelId="{5DBBCBE8-A661-46F0-80B6-FFBADA98A585}" type="presParOf" srcId="{09AAE919-3E60-49B4-87FF-A64C9BFE389C}" destId="{068544C6-69C1-435C-A245-65EC795B68AD}" srcOrd="4" destOrd="0" presId="urn:microsoft.com/office/officeart/2005/8/layout/default"/>
    <dgm:cxn modelId="{580F33DD-A715-4D0D-B869-D8869AD2B1AC}" type="presParOf" srcId="{09AAE919-3E60-49B4-87FF-A64C9BFE389C}" destId="{92A188EF-F757-4DEC-86DC-F28A78AADEBC}" srcOrd="5" destOrd="0" presId="urn:microsoft.com/office/officeart/2005/8/layout/default"/>
    <dgm:cxn modelId="{F954AD81-88E9-49E0-8C98-9A3B3FF7297F}" type="presParOf" srcId="{09AAE919-3E60-49B4-87FF-A64C9BFE389C}" destId="{3AFACFCC-6E92-4261-9E27-5F1045CDF0A6}" srcOrd="6" destOrd="0" presId="urn:microsoft.com/office/officeart/2005/8/layout/default"/>
    <dgm:cxn modelId="{383FAC64-E873-4EDA-8061-8E9DB2F608DA}" type="presParOf" srcId="{09AAE919-3E60-49B4-87FF-A64C9BFE389C}" destId="{7A8C1D49-6680-4C6C-A4D1-91CB39DE8B47}" srcOrd="7" destOrd="0" presId="urn:microsoft.com/office/officeart/2005/8/layout/default"/>
    <dgm:cxn modelId="{1685B624-2F83-48AE-891F-F5A49DD31D68}" type="presParOf" srcId="{09AAE919-3E60-49B4-87FF-A64C9BFE389C}" destId="{D494A851-A2F5-4754-B3C5-061FD169EEF0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471C3FC-9A2C-4DD6-9C87-910BFE5B89AD}" type="doc">
      <dgm:prSet loTypeId="urn:microsoft.com/office/officeart/2005/8/layout/hList1" loCatId="list" qsTypeId="urn:microsoft.com/office/officeart/2005/8/quickstyle/simple4" qsCatId="simple" csTypeId="urn:microsoft.com/office/officeart/2005/8/colors/accent1_4" csCatId="accent1" phldr="1"/>
      <dgm:spPr/>
      <dgm:t>
        <a:bodyPr/>
        <a:lstStyle/>
        <a:p>
          <a:endParaRPr lang="pl-PL"/>
        </a:p>
      </dgm:t>
    </dgm:pt>
    <dgm:pt modelId="{5BC59258-29C1-4065-B670-99D6C86EBDA3}">
      <dgm:prSet phldrT="[Tekst]"/>
      <dgm:spPr/>
      <dgm:t>
        <a:bodyPr/>
        <a:lstStyle/>
        <a:p>
          <a:r>
            <a:rPr lang="pl-PL" b="1" dirty="0"/>
            <a:t>Szczególna waga lub zawiłość sprawy</a:t>
          </a:r>
        </a:p>
      </dgm:t>
    </dgm:pt>
    <dgm:pt modelId="{730C732F-840D-4F27-8911-B2E00D6582D3}" type="parTrans" cxnId="{013EA37A-85FF-4E2B-8CBF-4122D1166C76}">
      <dgm:prSet/>
      <dgm:spPr/>
      <dgm:t>
        <a:bodyPr/>
        <a:lstStyle/>
        <a:p>
          <a:endParaRPr lang="pl-PL"/>
        </a:p>
      </dgm:t>
    </dgm:pt>
    <dgm:pt modelId="{23DB3137-3379-4E27-86B8-3B1A41264AB8}" type="sibTrans" cxnId="{013EA37A-85FF-4E2B-8CBF-4122D1166C76}">
      <dgm:prSet/>
      <dgm:spPr/>
      <dgm:t>
        <a:bodyPr/>
        <a:lstStyle/>
        <a:p>
          <a:endParaRPr lang="pl-PL"/>
        </a:p>
      </dgm:t>
    </dgm:pt>
    <dgm:pt modelId="{6ED88864-1293-407B-9235-F0144DD250D9}">
      <dgm:prSet phldrT="[Tekst]"/>
      <dgm:spPr/>
      <dgm:t>
        <a:bodyPr/>
        <a:lstStyle/>
        <a:p>
          <a:r>
            <a:rPr lang="pl-PL"/>
            <a:t>Ruchoma właściwość rzeczowa (art. 25 § 2) – zmiana SR na SO </a:t>
          </a:r>
        </a:p>
      </dgm:t>
    </dgm:pt>
    <dgm:pt modelId="{59CE2584-1AE4-44DF-9AA8-1B1F4B52C902}" type="parTrans" cxnId="{549095DB-98F0-4536-976D-BDD9EB1C066A}">
      <dgm:prSet/>
      <dgm:spPr/>
      <dgm:t>
        <a:bodyPr/>
        <a:lstStyle/>
        <a:p>
          <a:endParaRPr lang="pl-PL"/>
        </a:p>
      </dgm:t>
    </dgm:pt>
    <dgm:pt modelId="{78C5072B-FD7E-4D1B-B818-51821F773267}" type="sibTrans" cxnId="{549095DB-98F0-4536-976D-BDD9EB1C066A}">
      <dgm:prSet/>
      <dgm:spPr/>
      <dgm:t>
        <a:bodyPr/>
        <a:lstStyle/>
        <a:p>
          <a:endParaRPr lang="pl-PL"/>
        </a:p>
      </dgm:t>
    </dgm:pt>
    <dgm:pt modelId="{71E36CA9-DC09-428B-AD33-4B29544F351D}">
      <dgm:prSet phldrT="[Tekst]"/>
      <dgm:spPr/>
      <dgm:t>
        <a:bodyPr/>
        <a:lstStyle/>
        <a:p>
          <a:r>
            <a:rPr lang="pl-PL" b="1" dirty="0"/>
            <a:t>Ekonomia procesowa </a:t>
          </a:r>
        </a:p>
      </dgm:t>
    </dgm:pt>
    <dgm:pt modelId="{8B2ED9B3-1116-4A2A-A331-8DBD455C4BE2}" type="parTrans" cxnId="{1ECDBAE9-552B-41D8-9BA2-763FB67728E1}">
      <dgm:prSet/>
      <dgm:spPr/>
      <dgm:t>
        <a:bodyPr/>
        <a:lstStyle/>
        <a:p>
          <a:endParaRPr lang="pl-PL"/>
        </a:p>
      </dgm:t>
    </dgm:pt>
    <dgm:pt modelId="{4B85FC90-F245-4AC6-8F16-2E2CB42A5092}" type="sibTrans" cxnId="{1ECDBAE9-552B-41D8-9BA2-763FB67728E1}">
      <dgm:prSet/>
      <dgm:spPr/>
      <dgm:t>
        <a:bodyPr/>
        <a:lstStyle/>
        <a:p>
          <a:endParaRPr lang="pl-PL"/>
        </a:p>
      </dgm:t>
    </dgm:pt>
    <dgm:pt modelId="{AA92746E-7F55-40BD-B845-6A0BEF2EFE88}">
      <dgm:prSet phldrT="[Tekst]"/>
      <dgm:spPr/>
      <dgm:t>
        <a:bodyPr/>
        <a:lstStyle/>
        <a:p>
          <a:r>
            <a:rPr lang="pl-PL"/>
            <a:t>Art. 36</a:t>
          </a:r>
        </a:p>
      </dgm:t>
    </dgm:pt>
    <dgm:pt modelId="{32354B4B-038A-49F1-9344-6B0062A5E87B}" type="parTrans" cxnId="{9DC184B5-E259-46CF-8E48-7B95035E3A61}">
      <dgm:prSet/>
      <dgm:spPr/>
      <dgm:t>
        <a:bodyPr/>
        <a:lstStyle/>
        <a:p>
          <a:endParaRPr lang="pl-PL"/>
        </a:p>
      </dgm:t>
    </dgm:pt>
    <dgm:pt modelId="{85BBE01B-019E-469A-894F-1A2EC19F541B}" type="sibTrans" cxnId="{9DC184B5-E259-46CF-8E48-7B95035E3A61}">
      <dgm:prSet/>
      <dgm:spPr/>
      <dgm:t>
        <a:bodyPr/>
        <a:lstStyle/>
        <a:p>
          <a:endParaRPr lang="pl-PL"/>
        </a:p>
      </dgm:t>
    </dgm:pt>
    <dgm:pt modelId="{56735A2D-5A96-4041-B316-24C46301F54A}">
      <dgm:prSet phldrT="[Tekst]"/>
      <dgm:spPr/>
      <dgm:t>
        <a:bodyPr/>
        <a:lstStyle/>
        <a:p>
          <a:r>
            <a:rPr lang="pl-PL" b="1" dirty="0"/>
            <a:t>Dobro wymiaru sprawiedliwości </a:t>
          </a:r>
        </a:p>
      </dgm:t>
    </dgm:pt>
    <dgm:pt modelId="{98BD6C5D-DA6B-42CB-8FE0-79E111B33F2D}" type="parTrans" cxnId="{C9C6A0AA-369C-44C9-8DA8-05C6B3902AD8}">
      <dgm:prSet/>
      <dgm:spPr/>
      <dgm:t>
        <a:bodyPr/>
        <a:lstStyle/>
        <a:p>
          <a:endParaRPr lang="pl-PL"/>
        </a:p>
      </dgm:t>
    </dgm:pt>
    <dgm:pt modelId="{28C13553-3C22-4DAC-AB13-00F82DE79374}" type="sibTrans" cxnId="{C9C6A0AA-369C-44C9-8DA8-05C6B3902AD8}">
      <dgm:prSet/>
      <dgm:spPr/>
      <dgm:t>
        <a:bodyPr/>
        <a:lstStyle/>
        <a:p>
          <a:endParaRPr lang="pl-PL"/>
        </a:p>
      </dgm:t>
    </dgm:pt>
    <dgm:pt modelId="{7D00D9FA-664B-4F2F-BAB9-4CA9C7666466}">
      <dgm:prSet phldrT="[Tekst]"/>
      <dgm:spPr/>
      <dgm:t>
        <a:bodyPr/>
        <a:lstStyle/>
        <a:p>
          <a:r>
            <a:rPr lang="pl-PL"/>
            <a:t>Art. 37</a:t>
          </a:r>
        </a:p>
      </dgm:t>
    </dgm:pt>
    <dgm:pt modelId="{985558CA-5496-4472-AD0F-61EB319CF067}" type="parTrans" cxnId="{2135F88D-91D0-402B-976B-C0FC4142BEAF}">
      <dgm:prSet/>
      <dgm:spPr/>
      <dgm:t>
        <a:bodyPr/>
        <a:lstStyle/>
        <a:p>
          <a:endParaRPr lang="pl-PL"/>
        </a:p>
      </dgm:t>
    </dgm:pt>
    <dgm:pt modelId="{C8DDE54E-79DB-4F8C-8239-DA9C67247172}" type="sibTrans" cxnId="{2135F88D-91D0-402B-976B-C0FC4142BEAF}">
      <dgm:prSet/>
      <dgm:spPr/>
      <dgm:t>
        <a:bodyPr/>
        <a:lstStyle/>
        <a:p>
          <a:endParaRPr lang="pl-PL"/>
        </a:p>
      </dgm:t>
    </dgm:pt>
    <dgm:pt modelId="{4C5C24B0-CAEA-464C-9C97-F03D0843E047}">
      <dgm:prSet phldrT="[Tekst]"/>
      <dgm:spPr/>
      <dgm:t>
        <a:bodyPr/>
        <a:lstStyle/>
        <a:p>
          <a:r>
            <a:rPr lang="pl-PL" b="1" dirty="0"/>
            <a:t>Sąd apelacyjny</a:t>
          </a:r>
          <a:r>
            <a:rPr lang="pl-PL" dirty="0"/>
            <a:t>, na wniosek sądu rejonowego, może przekazać do rozpoznania sądowi okręgowemu, jako sądowi pierwszej instancji, sprawę o każde przestępstwo, ze względu na szczególną wagę lub zawiłość sprawy.</a:t>
          </a:r>
        </a:p>
      </dgm:t>
    </dgm:pt>
    <dgm:pt modelId="{F779ED8F-6422-434D-81E3-5F78D967069C}" type="parTrans" cxnId="{D14A5972-9CEB-4587-BF6B-33597C6C9D4A}">
      <dgm:prSet/>
      <dgm:spPr/>
      <dgm:t>
        <a:bodyPr/>
        <a:lstStyle/>
        <a:p>
          <a:endParaRPr lang="pl-PL"/>
        </a:p>
      </dgm:t>
    </dgm:pt>
    <dgm:pt modelId="{90B9E138-B188-420A-9560-60268B357A96}" type="sibTrans" cxnId="{D14A5972-9CEB-4587-BF6B-33597C6C9D4A}">
      <dgm:prSet/>
      <dgm:spPr/>
      <dgm:t>
        <a:bodyPr/>
        <a:lstStyle/>
        <a:p>
          <a:endParaRPr lang="pl-PL"/>
        </a:p>
      </dgm:t>
    </dgm:pt>
    <dgm:pt modelId="{688FFF7E-7055-40F7-A63F-0127C6F43999}">
      <dgm:prSet phldrT="[Tekst]"/>
      <dgm:spPr/>
      <dgm:t>
        <a:bodyPr/>
        <a:lstStyle/>
        <a:p>
          <a:r>
            <a:rPr lang="pl-PL" b="1" i="1" dirty="0"/>
            <a:t>Sąd wyższego rzędu nad sądem właściwym</a:t>
          </a:r>
          <a:r>
            <a:rPr lang="pl-PL" dirty="0"/>
            <a:t> może przekazać sprawę innemu sądowi równorzędnemu, jeżeli większość osób, które należy wezwać na rozprawę, zamieszkuje blisko tego sądu, a z dala od sądu właściwego</a:t>
          </a:r>
        </a:p>
      </dgm:t>
    </dgm:pt>
    <dgm:pt modelId="{1FD5668C-12CD-439F-98EE-799A2F1D7CF5}" type="parTrans" cxnId="{5C6034F5-12E7-46F1-90FD-E4CCC192072C}">
      <dgm:prSet/>
      <dgm:spPr/>
      <dgm:t>
        <a:bodyPr/>
        <a:lstStyle/>
        <a:p>
          <a:endParaRPr lang="pl-PL"/>
        </a:p>
      </dgm:t>
    </dgm:pt>
    <dgm:pt modelId="{9CBD4D4A-169B-4242-9D2E-D54D5010AC85}" type="sibTrans" cxnId="{5C6034F5-12E7-46F1-90FD-E4CCC192072C}">
      <dgm:prSet/>
      <dgm:spPr/>
      <dgm:t>
        <a:bodyPr/>
        <a:lstStyle/>
        <a:p>
          <a:endParaRPr lang="pl-PL"/>
        </a:p>
      </dgm:t>
    </dgm:pt>
    <dgm:pt modelId="{1669D2F1-A6D7-4CD8-8143-780D733116D8}">
      <dgm:prSet phldrT="[Tekst]"/>
      <dgm:spPr/>
      <dgm:t>
        <a:bodyPr/>
        <a:lstStyle/>
        <a:p>
          <a:r>
            <a:rPr lang="pl-PL" b="1"/>
            <a:t>Sąd Najwyższy</a:t>
          </a:r>
          <a:r>
            <a:rPr lang="pl-PL"/>
            <a:t> może z inicjatywy właściwego sądu przekazać sprawę do rozpoznania innemu sądowi równorzędnemu, jeżeli wymaga tego dobro wymiaru sprawiedliwości.</a:t>
          </a:r>
        </a:p>
      </dgm:t>
    </dgm:pt>
    <dgm:pt modelId="{A9A77651-51A9-4849-B5FB-DBADE6B407D3}" type="parTrans" cxnId="{9F334FFD-BD92-4A4E-B010-CEB90DD8C486}">
      <dgm:prSet/>
      <dgm:spPr/>
      <dgm:t>
        <a:bodyPr/>
        <a:lstStyle/>
        <a:p>
          <a:endParaRPr lang="pl-PL"/>
        </a:p>
      </dgm:t>
    </dgm:pt>
    <dgm:pt modelId="{93973A23-4E8F-4F85-A24F-2AC251A7F561}" type="sibTrans" cxnId="{9F334FFD-BD92-4A4E-B010-CEB90DD8C486}">
      <dgm:prSet/>
      <dgm:spPr/>
      <dgm:t>
        <a:bodyPr/>
        <a:lstStyle/>
        <a:p>
          <a:endParaRPr lang="pl-PL"/>
        </a:p>
      </dgm:t>
    </dgm:pt>
    <dgm:pt modelId="{AE70707E-3198-4A04-88B2-1BE44732B275}">
      <dgm:prSet phldrT="[Tekst]"/>
      <dgm:spPr/>
      <dgm:t>
        <a:bodyPr/>
        <a:lstStyle/>
        <a:p>
          <a:r>
            <a:rPr lang="pl-PL" b="1"/>
            <a:t>Niemożność rozpoznania sprawy ze względu na wyłączenie sędziów </a:t>
          </a:r>
        </a:p>
      </dgm:t>
    </dgm:pt>
    <dgm:pt modelId="{035EAE1F-BABD-4753-9F03-F755754F2F90}" type="parTrans" cxnId="{94B7C106-AAB4-4252-8D2F-7A47BDA16D97}">
      <dgm:prSet/>
      <dgm:spPr/>
      <dgm:t>
        <a:bodyPr/>
        <a:lstStyle/>
        <a:p>
          <a:endParaRPr lang="pl-PL"/>
        </a:p>
      </dgm:t>
    </dgm:pt>
    <dgm:pt modelId="{C898CBBA-EEAA-4DCE-8619-CBA7E24B0ADF}" type="sibTrans" cxnId="{94B7C106-AAB4-4252-8D2F-7A47BDA16D97}">
      <dgm:prSet/>
      <dgm:spPr/>
      <dgm:t>
        <a:bodyPr/>
        <a:lstStyle/>
        <a:p>
          <a:endParaRPr lang="pl-PL"/>
        </a:p>
      </dgm:t>
    </dgm:pt>
    <dgm:pt modelId="{1D7A56D9-0320-4690-AB75-BF9FA48BC926}">
      <dgm:prSet phldrT="[Tekst]"/>
      <dgm:spPr/>
      <dgm:t>
        <a:bodyPr/>
        <a:lstStyle/>
        <a:p>
          <a:r>
            <a:rPr lang="pl-PL" b="1"/>
            <a:t>Zagrożenie przedawnieniem karalności</a:t>
          </a:r>
        </a:p>
      </dgm:t>
    </dgm:pt>
    <dgm:pt modelId="{42F87AD8-07C7-474A-9331-757C80012D7D}" type="parTrans" cxnId="{B7C855F5-8829-44C3-A629-08142784B927}">
      <dgm:prSet/>
      <dgm:spPr/>
      <dgm:t>
        <a:bodyPr/>
        <a:lstStyle/>
        <a:p>
          <a:endParaRPr lang="pl-PL"/>
        </a:p>
      </dgm:t>
    </dgm:pt>
    <dgm:pt modelId="{DCBFC028-41CD-4A7F-9861-F43348940950}" type="sibTrans" cxnId="{B7C855F5-8829-44C3-A629-08142784B927}">
      <dgm:prSet/>
      <dgm:spPr/>
      <dgm:t>
        <a:bodyPr/>
        <a:lstStyle/>
        <a:p>
          <a:endParaRPr lang="pl-PL"/>
        </a:p>
      </dgm:t>
    </dgm:pt>
    <dgm:pt modelId="{4E57203D-6442-4675-9786-DB3B4DEDB8D8}">
      <dgm:prSet phldrT="[Tekst]"/>
      <dgm:spPr/>
      <dgm:t>
        <a:bodyPr/>
        <a:lstStyle/>
        <a:p>
          <a:r>
            <a:rPr lang="pl-PL" b="0"/>
            <a:t> Art.43</a:t>
          </a:r>
          <a:endParaRPr lang="pl-PL" b="1"/>
        </a:p>
      </dgm:t>
    </dgm:pt>
    <dgm:pt modelId="{CDB1F678-596F-4E04-8B5C-5A85DC0ADD15}" type="parTrans" cxnId="{783D80BC-51AD-4EC0-8158-163B7F990F57}">
      <dgm:prSet/>
      <dgm:spPr/>
      <dgm:t>
        <a:bodyPr/>
        <a:lstStyle/>
        <a:p>
          <a:endParaRPr lang="pl-PL"/>
        </a:p>
      </dgm:t>
    </dgm:pt>
    <dgm:pt modelId="{0018D26B-D79D-4B1B-A374-45BA1599D9F3}" type="sibTrans" cxnId="{783D80BC-51AD-4EC0-8158-163B7F990F57}">
      <dgm:prSet/>
      <dgm:spPr/>
      <dgm:t>
        <a:bodyPr/>
        <a:lstStyle/>
        <a:p>
          <a:endParaRPr lang="pl-PL"/>
        </a:p>
      </dgm:t>
    </dgm:pt>
    <dgm:pt modelId="{B35AC3D2-E454-41CE-8604-E7DF14381084}">
      <dgm:prSet phldrT="[Tekst]"/>
      <dgm:spPr/>
      <dgm:t>
        <a:bodyPr/>
        <a:lstStyle/>
        <a:p>
          <a:r>
            <a:rPr lang="pl-PL" b="0" dirty="0"/>
            <a:t>Jeżeli z powodu wyłączenia sędziów rozpoznanie sprawy w danym sądzie jest niemożliwe, </a:t>
          </a:r>
          <a:r>
            <a:rPr lang="pl-PL" b="1" dirty="0"/>
            <a:t>sąd wyższego rzędu</a:t>
          </a:r>
          <a:r>
            <a:rPr lang="pl-PL" b="0" dirty="0"/>
            <a:t> przekazuje sprawę innemu sądowi równorzędnemu</a:t>
          </a:r>
          <a:r>
            <a:rPr lang="pl-PL" b="1" dirty="0"/>
            <a:t>.</a:t>
          </a:r>
        </a:p>
      </dgm:t>
    </dgm:pt>
    <dgm:pt modelId="{5A1D684B-4F52-4279-8C35-CB029EB0F46C}" type="parTrans" cxnId="{6D169305-3A55-4C98-A2A3-4092619CC17B}">
      <dgm:prSet/>
      <dgm:spPr/>
      <dgm:t>
        <a:bodyPr/>
        <a:lstStyle/>
        <a:p>
          <a:endParaRPr lang="pl-PL"/>
        </a:p>
      </dgm:t>
    </dgm:pt>
    <dgm:pt modelId="{07A3DBA9-4D3E-4F58-9A9C-A9AEB318FA47}" type="sibTrans" cxnId="{6D169305-3A55-4C98-A2A3-4092619CC17B}">
      <dgm:prSet/>
      <dgm:spPr/>
      <dgm:t>
        <a:bodyPr/>
        <a:lstStyle/>
        <a:p>
          <a:endParaRPr lang="pl-PL"/>
        </a:p>
      </dgm:t>
    </dgm:pt>
    <dgm:pt modelId="{FC039D7D-5F44-4360-83B2-CDCA1C51B47A}">
      <dgm:prSet/>
      <dgm:spPr/>
      <dgm:t>
        <a:bodyPr/>
        <a:lstStyle/>
        <a:p>
          <a:r>
            <a:rPr lang="pl-PL" dirty="0"/>
            <a:t>Art.11a </a:t>
          </a:r>
          <a:r>
            <a:rPr lang="pl-PL" dirty="0" err="1"/>
            <a:t>pwKPK</a:t>
          </a:r>
          <a:endParaRPr lang="pl-PL" dirty="0"/>
        </a:p>
      </dgm:t>
    </dgm:pt>
    <dgm:pt modelId="{8DBBB56E-6B54-4849-9FBA-4BE0233F4C5D}" type="parTrans" cxnId="{0CABABB2-6E3D-4348-BC8E-3E2FA3F9E1F1}">
      <dgm:prSet/>
      <dgm:spPr/>
      <dgm:t>
        <a:bodyPr/>
        <a:lstStyle/>
        <a:p>
          <a:endParaRPr lang="pl-PL"/>
        </a:p>
      </dgm:t>
    </dgm:pt>
    <dgm:pt modelId="{12F190D5-54D5-4F26-BCFB-6AA6FAD93AD0}" type="sibTrans" cxnId="{0CABABB2-6E3D-4348-BC8E-3E2FA3F9E1F1}">
      <dgm:prSet/>
      <dgm:spPr/>
      <dgm:t>
        <a:bodyPr/>
        <a:lstStyle/>
        <a:p>
          <a:endParaRPr lang="pl-PL"/>
        </a:p>
      </dgm:t>
    </dgm:pt>
    <dgm:pt modelId="{DC98D83B-23F9-4D81-B22F-7184EFD65C64}">
      <dgm:prSet/>
      <dgm:spPr/>
      <dgm:t>
        <a:bodyPr/>
        <a:lstStyle/>
        <a:p>
          <a:r>
            <a:rPr lang="pl-PL"/>
            <a:t>Jeżeli rozpoznanie sprawy w sądzie miejscowo właściwym nie jest możliwe w terminie zabezpieczającym uniknięcie przedawnienia karalności przestępstwa określonym w art. 101 Kodeksu karnego, uwzględniając wniosek sądu właściwego, </a:t>
          </a:r>
          <a:r>
            <a:rPr lang="pl-PL" b="1"/>
            <a:t>sąd apelacyjny </a:t>
          </a:r>
          <a:r>
            <a:rPr lang="pl-PL"/>
            <a:t>może przekazać taką sprawę do rozpoznania innemu sądowi równorzędnemu</a:t>
          </a:r>
        </a:p>
      </dgm:t>
    </dgm:pt>
    <dgm:pt modelId="{CAFEFAA5-A27C-4C18-BC0E-6D53B2FD59A0}" type="parTrans" cxnId="{EF32BA8C-6A6A-44A0-B5D0-88307D7BFC20}">
      <dgm:prSet/>
      <dgm:spPr/>
      <dgm:t>
        <a:bodyPr/>
        <a:lstStyle/>
        <a:p>
          <a:endParaRPr lang="pl-PL"/>
        </a:p>
      </dgm:t>
    </dgm:pt>
    <dgm:pt modelId="{C925175C-D39E-4861-94F1-03F39EF3588C}" type="sibTrans" cxnId="{EF32BA8C-6A6A-44A0-B5D0-88307D7BFC20}">
      <dgm:prSet/>
      <dgm:spPr/>
      <dgm:t>
        <a:bodyPr/>
        <a:lstStyle/>
        <a:p>
          <a:endParaRPr lang="pl-PL"/>
        </a:p>
      </dgm:t>
    </dgm:pt>
    <dgm:pt modelId="{242E26DB-F0B8-482B-960C-F3569D2C7FBE}" type="pres">
      <dgm:prSet presAssocID="{2471C3FC-9A2C-4DD6-9C87-910BFE5B89AD}" presName="Name0" presStyleCnt="0">
        <dgm:presLayoutVars>
          <dgm:dir/>
          <dgm:animLvl val="lvl"/>
          <dgm:resizeHandles val="exact"/>
        </dgm:presLayoutVars>
      </dgm:prSet>
      <dgm:spPr/>
    </dgm:pt>
    <dgm:pt modelId="{DACF6CD6-0F30-4BDF-8E10-DF77294ABEAC}" type="pres">
      <dgm:prSet presAssocID="{5BC59258-29C1-4065-B670-99D6C86EBDA3}" presName="composite" presStyleCnt="0"/>
      <dgm:spPr/>
    </dgm:pt>
    <dgm:pt modelId="{31E60011-6B84-44DC-AA58-B4F7ED7EA893}" type="pres">
      <dgm:prSet presAssocID="{5BC59258-29C1-4065-B670-99D6C86EBDA3}" presName="parTx" presStyleLbl="alignNode1" presStyleIdx="0" presStyleCnt="5">
        <dgm:presLayoutVars>
          <dgm:chMax val="0"/>
          <dgm:chPref val="0"/>
          <dgm:bulletEnabled val="1"/>
        </dgm:presLayoutVars>
      </dgm:prSet>
      <dgm:spPr/>
    </dgm:pt>
    <dgm:pt modelId="{31680C63-0465-4FB1-B729-F604802F23EF}" type="pres">
      <dgm:prSet presAssocID="{5BC59258-29C1-4065-B670-99D6C86EBDA3}" presName="desTx" presStyleLbl="alignAccFollowNode1" presStyleIdx="0" presStyleCnt="5">
        <dgm:presLayoutVars>
          <dgm:bulletEnabled val="1"/>
        </dgm:presLayoutVars>
      </dgm:prSet>
      <dgm:spPr/>
    </dgm:pt>
    <dgm:pt modelId="{7BB18481-47DB-4786-88BA-538A1D8EFB8F}" type="pres">
      <dgm:prSet presAssocID="{23DB3137-3379-4E27-86B8-3B1A41264AB8}" presName="space" presStyleCnt="0"/>
      <dgm:spPr/>
    </dgm:pt>
    <dgm:pt modelId="{BFBCCE29-EDE2-4151-A039-DC40CE0962DB}" type="pres">
      <dgm:prSet presAssocID="{71E36CA9-DC09-428B-AD33-4B29544F351D}" presName="composite" presStyleCnt="0"/>
      <dgm:spPr/>
    </dgm:pt>
    <dgm:pt modelId="{17B83BEF-16F8-4F8F-B801-1E9150D954C9}" type="pres">
      <dgm:prSet presAssocID="{71E36CA9-DC09-428B-AD33-4B29544F351D}" presName="parTx" presStyleLbl="alignNode1" presStyleIdx="1" presStyleCnt="5">
        <dgm:presLayoutVars>
          <dgm:chMax val="0"/>
          <dgm:chPref val="0"/>
          <dgm:bulletEnabled val="1"/>
        </dgm:presLayoutVars>
      </dgm:prSet>
      <dgm:spPr/>
    </dgm:pt>
    <dgm:pt modelId="{2E719036-A852-4503-B114-EDFD9CFE41DE}" type="pres">
      <dgm:prSet presAssocID="{71E36CA9-DC09-428B-AD33-4B29544F351D}" presName="desTx" presStyleLbl="alignAccFollowNode1" presStyleIdx="1" presStyleCnt="5">
        <dgm:presLayoutVars>
          <dgm:bulletEnabled val="1"/>
        </dgm:presLayoutVars>
      </dgm:prSet>
      <dgm:spPr/>
    </dgm:pt>
    <dgm:pt modelId="{B166814E-7D8E-49EF-9425-E84418077754}" type="pres">
      <dgm:prSet presAssocID="{4B85FC90-F245-4AC6-8F16-2E2CB42A5092}" presName="space" presStyleCnt="0"/>
      <dgm:spPr/>
    </dgm:pt>
    <dgm:pt modelId="{4DB7E74C-E242-4A55-BEB8-D86005EAEC10}" type="pres">
      <dgm:prSet presAssocID="{56735A2D-5A96-4041-B316-24C46301F54A}" presName="composite" presStyleCnt="0"/>
      <dgm:spPr/>
    </dgm:pt>
    <dgm:pt modelId="{C2D1A677-FD0D-48ED-BB34-123D6744593A}" type="pres">
      <dgm:prSet presAssocID="{56735A2D-5A96-4041-B316-24C46301F54A}" presName="parTx" presStyleLbl="alignNode1" presStyleIdx="2" presStyleCnt="5">
        <dgm:presLayoutVars>
          <dgm:chMax val="0"/>
          <dgm:chPref val="0"/>
          <dgm:bulletEnabled val="1"/>
        </dgm:presLayoutVars>
      </dgm:prSet>
      <dgm:spPr/>
    </dgm:pt>
    <dgm:pt modelId="{FFDC3915-A9A1-4A8A-BC74-EC251E091437}" type="pres">
      <dgm:prSet presAssocID="{56735A2D-5A96-4041-B316-24C46301F54A}" presName="desTx" presStyleLbl="alignAccFollowNode1" presStyleIdx="2" presStyleCnt="5">
        <dgm:presLayoutVars>
          <dgm:bulletEnabled val="1"/>
        </dgm:presLayoutVars>
      </dgm:prSet>
      <dgm:spPr/>
    </dgm:pt>
    <dgm:pt modelId="{8B449F24-7E8F-41AB-A2FC-9F7AC3D6AEA6}" type="pres">
      <dgm:prSet presAssocID="{28C13553-3C22-4DAC-AB13-00F82DE79374}" presName="space" presStyleCnt="0"/>
      <dgm:spPr/>
    </dgm:pt>
    <dgm:pt modelId="{210DFEE2-4A51-4054-BFBC-9752E293CBBF}" type="pres">
      <dgm:prSet presAssocID="{AE70707E-3198-4A04-88B2-1BE44732B275}" presName="composite" presStyleCnt="0"/>
      <dgm:spPr/>
    </dgm:pt>
    <dgm:pt modelId="{8CE6D862-9506-468A-B436-925F9EC8D005}" type="pres">
      <dgm:prSet presAssocID="{AE70707E-3198-4A04-88B2-1BE44732B275}" presName="parTx" presStyleLbl="alignNode1" presStyleIdx="3" presStyleCnt="5">
        <dgm:presLayoutVars>
          <dgm:chMax val="0"/>
          <dgm:chPref val="0"/>
          <dgm:bulletEnabled val="1"/>
        </dgm:presLayoutVars>
      </dgm:prSet>
      <dgm:spPr/>
    </dgm:pt>
    <dgm:pt modelId="{67537B75-542D-4F36-A144-D5F5AF71924B}" type="pres">
      <dgm:prSet presAssocID="{AE70707E-3198-4A04-88B2-1BE44732B275}" presName="desTx" presStyleLbl="alignAccFollowNode1" presStyleIdx="3" presStyleCnt="5">
        <dgm:presLayoutVars>
          <dgm:bulletEnabled val="1"/>
        </dgm:presLayoutVars>
      </dgm:prSet>
      <dgm:spPr/>
    </dgm:pt>
    <dgm:pt modelId="{739FBE19-A0AB-4D43-B197-BBEFD65BD3FC}" type="pres">
      <dgm:prSet presAssocID="{C898CBBA-EEAA-4DCE-8619-CBA7E24B0ADF}" presName="space" presStyleCnt="0"/>
      <dgm:spPr/>
    </dgm:pt>
    <dgm:pt modelId="{2779FAA6-BCB8-4EC9-B56F-8FE8653C28E5}" type="pres">
      <dgm:prSet presAssocID="{1D7A56D9-0320-4690-AB75-BF9FA48BC926}" presName="composite" presStyleCnt="0"/>
      <dgm:spPr/>
    </dgm:pt>
    <dgm:pt modelId="{D261D709-9395-411B-8633-4F2A3C877C1F}" type="pres">
      <dgm:prSet presAssocID="{1D7A56D9-0320-4690-AB75-BF9FA48BC926}" presName="parTx" presStyleLbl="alignNode1" presStyleIdx="4" presStyleCnt="5">
        <dgm:presLayoutVars>
          <dgm:chMax val="0"/>
          <dgm:chPref val="0"/>
          <dgm:bulletEnabled val="1"/>
        </dgm:presLayoutVars>
      </dgm:prSet>
      <dgm:spPr/>
    </dgm:pt>
    <dgm:pt modelId="{B379839A-D388-4F61-A3A4-10938B956913}" type="pres">
      <dgm:prSet presAssocID="{1D7A56D9-0320-4690-AB75-BF9FA48BC926}" presName="desTx" presStyleLbl="alignAccFollowNode1" presStyleIdx="4" presStyleCnt="5">
        <dgm:presLayoutVars>
          <dgm:bulletEnabled val="1"/>
        </dgm:presLayoutVars>
      </dgm:prSet>
      <dgm:spPr/>
    </dgm:pt>
  </dgm:ptLst>
  <dgm:cxnLst>
    <dgm:cxn modelId="{6D169305-3A55-4C98-A2A3-4092619CC17B}" srcId="{AE70707E-3198-4A04-88B2-1BE44732B275}" destId="{B35AC3D2-E454-41CE-8604-E7DF14381084}" srcOrd="1" destOrd="0" parTransId="{5A1D684B-4F52-4279-8C35-CB029EB0F46C}" sibTransId="{07A3DBA9-4D3E-4F58-9A9C-A9AEB318FA47}"/>
    <dgm:cxn modelId="{94B7C106-AAB4-4252-8D2F-7A47BDA16D97}" srcId="{2471C3FC-9A2C-4DD6-9C87-910BFE5B89AD}" destId="{AE70707E-3198-4A04-88B2-1BE44732B275}" srcOrd="3" destOrd="0" parTransId="{035EAE1F-BABD-4753-9F03-F755754F2F90}" sibTransId="{C898CBBA-EEAA-4DCE-8619-CBA7E24B0ADF}"/>
    <dgm:cxn modelId="{A927322B-FC5A-414E-ADAE-001496E14A41}" type="presOf" srcId="{7D00D9FA-664B-4F2F-BAB9-4CA9C7666466}" destId="{FFDC3915-A9A1-4A8A-BC74-EC251E091437}" srcOrd="0" destOrd="0" presId="urn:microsoft.com/office/officeart/2005/8/layout/hList1"/>
    <dgm:cxn modelId="{A2ABE932-0083-4396-9E0E-626A29B88F17}" type="presOf" srcId="{AE70707E-3198-4A04-88B2-1BE44732B275}" destId="{8CE6D862-9506-468A-B436-925F9EC8D005}" srcOrd="0" destOrd="0" presId="urn:microsoft.com/office/officeart/2005/8/layout/hList1"/>
    <dgm:cxn modelId="{6825AD5C-3D73-4681-B203-B61240D30BAB}" type="presOf" srcId="{AA92746E-7F55-40BD-B845-6A0BEF2EFE88}" destId="{2E719036-A852-4503-B114-EDFD9CFE41DE}" srcOrd="0" destOrd="0" presId="urn:microsoft.com/office/officeart/2005/8/layout/hList1"/>
    <dgm:cxn modelId="{A9D3A161-C0D5-4586-8AE6-F7EFED8E4FD3}" type="presOf" srcId="{56735A2D-5A96-4041-B316-24C46301F54A}" destId="{C2D1A677-FD0D-48ED-BB34-123D6744593A}" srcOrd="0" destOrd="0" presId="urn:microsoft.com/office/officeart/2005/8/layout/hList1"/>
    <dgm:cxn modelId="{427E0F45-9BAA-4465-95FC-1651E82AA26F}" type="presOf" srcId="{B35AC3D2-E454-41CE-8604-E7DF14381084}" destId="{67537B75-542D-4F36-A144-D5F5AF71924B}" srcOrd="0" destOrd="1" presId="urn:microsoft.com/office/officeart/2005/8/layout/hList1"/>
    <dgm:cxn modelId="{DDC29A51-EF0F-4BD6-B2DB-42F58C483A53}" type="presOf" srcId="{1669D2F1-A6D7-4CD8-8143-780D733116D8}" destId="{FFDC3915-A9A1-4A8A-BC74-EC251E091437}" srcOrd="0" destOrd="1" presId="urn:microsoft.com/office/officeart/2005/8/layout/hList1"/>
    <dgm:cxn modelId="{D14A5972-9CEB-4587-BF6B-33597C6C9D4A}" srcId="{5BC59258-29C1-4065-B670-99D6C86EBDA3}" destId="{4C5C24B0-CAEA-464C-9C97-F03D0843E047}" srcOrd="1" destOrd="0" parTransId="{F779ED8F-6422-434D-81E3-5F78D967069C}" sibTransId="{90B9E138-B188-420A-9560-60268B357A96}"/>
    <dgm:cxn modelId="{09887C55-C136-4608-A1CF-9EDB0B992375}" type="presOf" srcId="{4C5C24B0-CAEA-464C-9C97-F03D0843E047}" destId="{31680C63-0465-4FB1-B729-F604802F23EF}" srcOrd="0" destOrd="1" presId="urn:microsoft.com/office/officeart/2005/8/layout/hList1"/>
    <dgm:cxn modelId="{B1853477-34A1-4A59-8902-230F94CDA11E}" type="presOf" srcId="{4E57203D-6442-4675-9786-DB3B4DEDB8D8}" destId="{67537B75-542D-4F36-A144-D5F5AF71924B}" srcOrd="0" destOrd="0" presId="urn:microsoft.com/office/officeart/2005/8/layout/hList1"/>
    <dgm:cxn modelId="{013EA37A-85FF-4E2B-8CBF-4122D1166C76}" srcId="{2471C3FC-9A2C-4DD6-9C87-910BFE5B89AD}" destId="{5BC59258-29C1-4065-B670-99D6C86EBDA3}" srcOrd="0" destOrd="0" parTransId="{730C732F-840D-4F27-8911-B2E00D6582D3}" sibTransId="{23DB3137-3379-4E27-86B8-3B1A41264AB8}"/>
    <dgm:cxn modelId="{EF32BA8C-6A6A-44A0-B5D0-88307D7BFC20}" srcId="{1D7A56D9-0320-4690-AB75-BF9FA48BC926}" destId="{DC98D83B-23F9-4D81-B22F-7184EFD65C64}" srcOrd="1" destOrd="0" parTransId="{CAFEFAA5-A27C-4C18-BC0E-6D53B2FD59A0}" sibTransId="{C925175C-D39E-4861-94F1-03F39EF3588C}"/>
    <dgm:cxn modelId="{2135F88D-91D0-402B-976B-C0FC4142BEAF}" srcId="{56735A2D-5A96-4041-B316-24C46301F54A}" destId="{7D00D9FA-664B-4F2F-BAB9-4CA9C7666466}" srcOrd="0" destOrd="0" parTransId="{985558CA-5496-4472-AD0F-61EB319CF067}" sibTransId="{C8DDE54E-79DB-4F8C-8239-DA9C67247172}"/>
    <dgm:cxn modelId="{42AAFEA5-6CEB-4A63-91BF-6AC5B5207414}" type="presOf" srcId="{71E36CA9-DC09-428B-AD33-4B29544F351D}" destId="{17B83BEF-16F8-4F8F-B801-1E9150D954C9}" srcOrd="0" destOrd="0" presId="urn:microsoft.com/office/officeart/2005/8/layout/hList1"/>
    <dgm:cxn modelId="{D227CCA7-168F-41BD-A0E6-C9910E87668C}" type="presOf" srcId="{6ED88864-1293-407B-9235-F0144DD250D9}" destId="{31680C63-0465-4FB1-B729-F604802F23EF}" srcOrd="0" destOrd="0" presId="urn:microsoft.com/office/officeart/2005/8/layout/hList1"/>
    <dgm:cxn modelId="{C9C6A0AA-369C-44C9-8DA8-05C6B3902AD8}" srcId="{2471C3FC-9A2C-4DD6-9C87-910BFE5B89AD}" destId="{56735A2D-5A96-4041-B316-24C46301F54A}" srcOrd="2" destOrd="0" parTransId="{98BD6C5D-DA6B-42CB-8FE0-79E111B33F2D}" sibTransId="{28C13553-3C22-4DAC-AB13-00F82DE79374}"/>
    <dgm:cxn modelId="{93B353AE-439D-488F-AF70-6E86DE578B79}" type="presOf" srcId="{FC039D7D-5F44-4360-83B2-CDCA1C51B47A}" destId="{B379839A-D388-4F61-A3A4-10938B956913}" srcOrd="0" destOrd="0" presId="urn:microsoft.com/office/officeart/2005/8/layout/hList1"/>
    <dgm:cxn modelId="{0CABABB2-6E3D-4348-BC8E-3E2FA3F9E1F1}" srcId="{1D7A56D9-0320-4690-AB75-BF9FA48BC926}" destId="{FC039D7D-5F44-4360-83B2-CDCA1C51B47A}" srcOrd="0" destOrd="0" parTransId="{8DBBB56E-6B54-4849-9FBA-4BE0233F4C5D}" sibTransId="{12F190D5-54D5-4F26-BCFB-6AA6FAD93AD0}"/>
    <dgm:cxn modelId="{9DC184B5-E259-46CF-8E48-7B95035E3A61}" srcId="{71E36CA9-DC09-428B-AD33-4B29544F351D}" destId="{AA92746E-7F55-40BD-B845-6A0BEF2EFE88}" srcOrd="0" destOrd="0" parTransId="{32354B4B-038A-49F1-9344-6B0062A5E87B}" sibTransId="{85BBE01B-019E-469A-894F-1A2EC19F541B}"/>
    <dgm:cxn modelId="{783D80BC-51AD-4EC0-8158-163B7F990F57}" srcId="{AE70707E-3198-4A04-88B2-1BE44732B275}" destId="{4E57203D-6442-4675-9786-DB3B4DEDB8D8}" srcOrd="0" destOrd="0" parTransId="{CDB1F678-596F-4E04-8B5C-5A85DC0ADD15}" sibTransId="{0018D26B-D79D-4B1B-A374-45BA1599D9F3}"/>
    <dgm:cxn modelId="{710303CE-C0E8-493B-89B5-E7F6638B381C}" type="presOf" srcId="{688FFF7E-7055-40F7-A63F-0127C6F43999}" destId="{2E719036-A852-4503-B114-EDFD9CFE41DE}" srcOrd="0" destOrd="1" presId="urn:microsoft.com/office/officeart/2005/8/layout/hList1"/>
    <dgm:cxn modelId="{B05827D4-E2A0-4969-8BCC-287D87EFBA7B}" type="presOf" srcId="{1D7A56D9-0320-4690-AB75-BF9FA48BC926}" destId="{D261D709-9395-411B-8633-4F2A3C877C1F}" srcOrd="0" destOrd="0" presId="urn:microsoft.com/office/officeart/2005/8/layout/hList1"/>
    <dgm:cxn modelId="{B206E2DA-C417-4D18-A634-2C9366799860}" type="presOf" srcId="{DC98D83B-23F9-4D81-B22F-7184EFD65C64}" destId="{B379839A-D388-4F61-A3A4-10938B956913}" srcOrd="0" destOrd="1" presId="urn:microsoft.com/office/officeart/2005/8/layout/hList1"/>
    <dgm:cxn modelId="{549095DB-98F0-4536-976D-BDD9EB1C066A}" srcId="{5BC59258-29C1-4065-B670-99D6C86EBDA3}" destId="{6ED88864-1293-407B-9235-F0144DD250D9}" srcOrd="0" destOrd="0" parTransId="{59CE2584-1AE4-44DF-9AA8-1B1F4B52C902}" sibTransId="{78C5072B-FD7E-4D1B-B818-51821F773267}"/>
    <dgm:cxn modelId="{1ECDBAE9-552B-41D8-9BA2-763FB67728E1}" srcId="{2471C3FC-9A2C-4DD6-9C87-910BFE5B89AD}" destId="{71E36CA9-DC09-428B-AD33-4B29544F351D}" srcOrd="1" destOrd="0" parTransId="{8B2ED9B3-1116-4A2A-A331-8DBD455C4BE2}" sibTransId="{4B85FC90-F245-4AC6-8F16-2E2CB42A5092}"/>
    <dgm:cxn modelId="{EE27B7ED-6947-49F4-9BF7-B26B473ED3AB}" type="presOf" srcId="{2471C3FC-9A2C-4DD6-9C87-910BFE5B89AD}" destId="{242E26DB-F0B8-482B-960C-F3569D2C7FBE}" srcOrd="0" destOrd="0" presId="urn:microsoft.com/office/officeart/2005/8/layout/hList1"/>
    <dgm:cxn modelId="{5C6034F5-12E7-46F1-90FD-E4CCC192072C}" srcId="{71E36CA9-DC09-428B-AD33-4B29544F351D}" destId="{688FFF7E-7055-40F7-A63F-0127C6F43999}" srcOrd="1" destOrd="0" parTransId="{1FD5668C-12CD-439F-98EE-799A2F1D7CF5}" sibTransId="{9CBD4D4A-169B-4242-9D2E-D54D5010AC85}"/>
    <dgm:cxn modelId="{B7C855F5-8829-44C3-A629-08142784B927}" srcId="{2471C3FC-9A2C-4DD6-9C87-910BFE5B89AD}" destId="{1D7A56D9-0320-4690-AB75-BF9FA48BC926}" srcOrd="4" destOrd="0" parTransId="{42F87AD8-07C7-474A-9331-757C80012D7D}" sibTransId="{DCBFC028-41CD-4A7F-9861-F43348940950}"/>
    <dgm:cxn modelId="{AB645AFB-123C-402C-83EB-6577D984024C}" type="presOf" srcId="{5BC59258-29C1-4065-B670-99D6C86EBDA3}" destId="{31E60011-6B84-44DC-AA58-B4F7ED7EA893}" srcOrd="0" destOrd="0" presId="urn:microsoft.com/office/officeart/2005/8/layout/hList1"/>
    <dgm:cxn modelId="{9F334FFD-BD92-4A4E-B010-CEB90DD8C486}" srcId="{56735A2D-5A96-4041-B316-24C46301F54A}" destId="{1669D2F1-A6D7-4CD8-8143-780D733116D8}" srcOrd="1" destOrd="0" parTransId="{A9A77651-51A9-4849-B5FB-DBADE6B407D3}" sibTransId="{93973A23-4E8F-4F85-A24F-2AC251A7F561}"/>
    <dgm:cxn modelId="{CAFCF48B-29EC-4121-8B18-76B3B35FAAA6}" type="presParOf" srcId="{242E26DB-F0B8-482B-960C-F3569D2C7FBE}" destId="{DACF6CD6-0F30-4BDF-8E10-DF77294ABEAC}" srcOrd="0" destOrd="0" presId="urn:microsoft.com/office/officeart/2005/8/layout/hList1"/>
    <dgm:cxn modelId="{8901567E-746C-423C-93E6-7C2EEDDAFFC7}" type="presParOf" srcId="{DACF6CD6-0F30-4BDF-8E10-DF77294ABEAC}" destId="{31E60011-6B84-44DC-AA58-B4F7ED7EA893}" srcOrd="0" destOrd="0" presId="urn:microsoft.com/office/officeart/2005/8/layout/hList1"/>
    <dgm:cxn modelId="{99930348-BD39-49EB-BEE6-D7D923C2A43B}" type="presParOf" srcId="{DACF6CD6-0F30-4BDF-8E10-DF77294ABEAC}" destId="{31680C63-0465-4FB1-B729-F604802F23EF}" srcOrd="1" destOrd="0" presId="urn:microsoft.com/office/officeart/2005/8/layout/hList1"/>
    <dgm:cxn modelId="{D90B7581-B044-4AF9-B244-28471BDC794D}" type="presParOf" srcId="{242E26DB-F0B8-482B-960C-F3569D2C7FBE}" destId="{7BB18481-47DB-4786-88BA-538A1D8EFB8F}" srcOrd="1" destOrd="0" presId="urn:microsoft.com/office/officeart/2005/8/layout/hList1"/>
    <dgm:cxn modelId="{1F1EA2A4-71F3-48AC-9FF5-A56FDEE389B1}" type="presParOf" srcId="{242E26DB-F0B8-482B-960C-F3569D2C7FBE}" destId="{BFBCCE29-EDE2-4151-A039-DC40CE0962DB}" srcOrd="2" destOrd="0" presId="urn:microsoft.com/office/officeart/2005/8/layout/hList1"/>
    <dgm:cxn modelId="{3192559E-B29C-4317-892D-5676358BA17D}" type="presParOf" srcId="{BFBCCE29-EDE2-4151-A039-DC40CE0962DB}" destId="{17B83BEF-16F8-4F8F-B801-1E9150D954C9}" srcOrd="0" destOrd="0" presId="urn:microsoft.com/office/officeart/2005/8/layout/hList1"/>
    <dgm:cxn modelId="{51920FA0-A416-43EE-8C13-7B67D314D340}" type="presParOf" srcId="{BFBCCE29-EDE2-4151-A039-DC40CE0962DB}" destId="{2E719036-A852-4503-B114-EDFD9CFE41DE}" srcOrd="1" destOrd="0" presId="urn:microsoft.com/office/officeart/2005/8/layout/hList1"/>
    <dgm:cxn modelId="{BDFDCE47-D8A7-49FE-82F3-1B966697217F}" type="presParOf" srcId="{242E26DB-F0B8-482B-960C-F3569D2C7FBE}" destId="{B166814E-7D8E-49EF-9425-E84418077754}" srcOrd="3" destOrd="0" presId="urn:microsoft.com/office/officeart/2005/8/layout/hList1"/>
    <dgm:cxn modelId="{066BE7E7-D6EB-4541-A76A-2FCEF2CC1DA0}" type="presParOf" srcId="{242E26DB-F0B8-482B-960C-F3569D2C7FBE}" destId="{4DB7E74C-E242-4A55-BEB8-D86005EAEC10}" srcOrd="4" destOrd="0" presId="urn:microsoft.com/office/officeart/2005/8/layout/hList1"/>
    <dgm:cxn modelId="{69D84D5E-4412-4F1A-902E-48241E61C731}" type="presParOf" srcId="{4DB7E74C-E242-4A55-BEB8-D86005EAEC10}" destId="{C2D1A677-FD0D-48ED-BB34-123D6744593A}" srcOrd="0" destOrd="0" presId="urn:microsoft.com/office/officeart/2005/8/layout/hList1"/>
    <dgm:cxn modelId="{06A18162-F790-4DDC-AF75-9863F2E791F4}" type="presParOf" srcId="{4DB7E74C-E242-4A55-BEB8-D86005EAEC10}" destId="{FFDC3915-A9A1-4A8A-BC74-EC251E091437}" srcOrd="1" destOrd="0" presId="urn:microsoft.com/office/officeart/2005/8/layout/hList1"/>
    <dgm:cxn modelId="{CF8DA9C8-02DE-4994-9534-E3861DDAB1FE}" type="presParOf" srcId="{242E26DB-F0B8-482B-960C-F3569D2C7FBE}" destId="{8B449F24-7E8F-41AB-A2FC-9F7AC3D6AEA6}" srcOrd="5" destOrd="0" presId="urn:microsoft.com/office/officeart/2005/8/layout/hList1"/>
    <dgm:cxn modelId="{3AB5E424-6428-4949-AF96-4CD4403A641A}" type="presParOf" srcId="{242E26DB-F0B8-482B-960C-F3569D2C7FBE}" destId="{210DFEE2-4A51-4054-BFBC-9752E293CBBF}" srcOrd="6" destOrd="0" presId="urn:microsoft.com/office/officeart/2005/8/layout/hList1"/>
    <dgm:cxn modelId="{EDF18D23-BB35-440A-A630-6AE318AE058B}" type="presParOf" srcId="{210DFEE2-4A51-4054-BFBC-9752E293CBBF}" destId="{8CE6D862-9506-468A-B436-925F9EC8D005}" srcOrd="0" destOrd="0" presId="urn:microsoft.com/office/officeart/2005/8/layout/hList1"/>
    <dgm:cxn modelId="{1C5B3F7B-0EAD-4C76-B086-64EF85CDB3AB}" type="presParOf" srcId="{210DFEE2-4A51-4054-BFBC-9752E293CBBF}" destId="{67537B75-542D-4F36-A144-D5F5AF71924B}" srcOrd="1" destOrd="0" presId="urn:microsoft.com/office/officeart/2005/8/layout/hList1"/>
    <dgm:cxn modelId="{E6A62341-9E3B-4BE7-A498-EF4B4E43D7B6}" type="presParOf" srcId="{242E26DB-F0B8-482B-960C-F3569D2C7FBE}" destId="{739FBE19-A0AB-4D43-B197-BBEFD65BD3FC}" srcOrd="7" destOrd="0" presId="urn:microsoft.com/office/officeart/2005/8/layout/hList1"/>
    <dgm:cxn modelId="{0433D50E-DBED-4A36-8654-CAFEE9E8EC32}" type="presParOf" srcId="{242E26DB-F0B8-482B-960C-F3569D2C7FBE}" destId="{2779FAA6-BCB8-4EC9-B56F-8FE8653C28E5}" srcOrd="8" destOrd="0" presId="urn:microsoft.com/office/officeart/2005/8/layout/hList1"/>
    <dgm:cxn modelId="{EE712549-E159-4810-A2A3-81D38F42E7A6}" type="presParOf" srcId="{2779FAA6-BCB8-4EC9-B56F-8FE8653C28E5}" destId="{D261D709-9395-411B-8633-4F2A3C877C1F}" srcOrd="0" destOrd="0" presId="urn:microsoft.com/office/officeart/2005/8/layout/hList1"/>
    <dgm:cxn modelId="{9E69AAD2-EF3A-4068-A088-410E7E15216A}" type="presParOf" srcId="{2779FAA6-BCB8-4EC9-B56F-8FE8653C28E5}" destId="{B379839A-D388-4F61-A3A4-10938B95691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D63A01-E0A4-4EC5-B96A-E99180CE5A6B}">
      <dsp:nvSpPr>
        <dsp:cNvPr id="0" name=""/>
        <dsp:cNvSpPr/>
      </dsp:nvSpPr>
      <dsp:spPr>
        <a:xfrm>
          <a:off x="0" y="401561"/>
          <a:ext cx="3469025" cy="208141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600" kern="1200" dirty="0"/>
            <a:t>rzeczowa</a:t>
          </a:r>
        </a:p>
      </dsp:txBody>
      <dsp:txXfrm>
        <a:off x="0" y="401561"/>
        <a:ext cx="3469025" cy="2081415"/>
      </dsp:txXfrm>
    </dsp:sp>
    <dsp:sp modelId="{B2B086A3-D95D-4A50-BC68-F94485A9E196}">
      <dsp:nvSpPr>
        <dsp:cNvPr id="0" name=""/>
        <dsp:cNvSpPr/>
      </dsp:nvSpPr>
      <dsp:spPr>
        <a:xfrm>
          <a:off x="3815927" y="401561"/>
          <a:ext cx="3469025" cy="2081415"/>
        </a:xfrm>
        <a:prstGeom prst="rect">
          <a:avLst/>
        </a:prstGeom>
        <a:solidFill>
          <a:schemeClr val="accent5">
            <a:hueOff val="-5330780"/>
            <a:satOff val="3030"/>
            <a:lumOff val="-250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600" kern="1200" dirty="0"/>
            <a:t>funkcjonalna</a:t>
          </a:r>
        </a:p>
      </dsp:txBody>
      <dsp:txXfrm>
        <a:off x="3815927" y="401561"/>
        <a:ext cx="3469025" cy="2081415"/>
      </dsp:txXfrm>
    </dsp:sp>
    <dsp:sp modelId="{068544C6-69C1-435C-A245-65EC795B68AD}">
      <dsp:nvSpPr>
        <dsp:cNvPr id="0" name=""/>
        <dsp:cNvSpPr/>
      </dsp:nvSpPr>
      <dsp:spPr>
        <a:xfrm>
          <a:off x="7631855" y="401561"/>
          <a:ext cx="3469025" cy="2081415"/>
        </a:xfrm>
        <a:prstGeom prst="rect">
          <a:avLst/>
        </a:prstGeom>
        <a:solidFill>
          <a:schemeClr val="accent5">
            <a:hueOff val="-10661560"/>
            <a:satOff val="6060"/>
            <a:lumOff val="-500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600" kern="1200" dirty="0"/>
            <a:t>miejscowa</a:t>
          </a:r>
        </a:p>
      </dsp:txBody>
      <dsp:txXfrm>
        <a:off x="7631855" y="401561"/>
        <a:ext cx="3469025" cy="2081415"/>
      </dsp:txXfrm>
    </dsp:sp>
    <dsp:sp modelId="{3AFACFCC-6E92-4261-9E27-5F1045CDF0A6}">
      <dsp:nvSpPr>
        <dsp:cNvPr id="0" name=""/>
        <dsp:cNvSpPr/>
      </dsp:nvSpPr>
      <dsp:spPr>
        <a:xfrm>
          <a:off x="1907963" y="2829878"/>
          <a:ext cx="3469025" cy="2081415"/>
        </a:xfrm>
        <a:prstGeom prst="rect">
          <a:avLst/>
        </a:prstGeom>
        <a:solidFill>
          <a:schemeClr val="accent5">
            <a:hueOff val="-15992340"/>
            <a:satOff val="9089"/>
            <a:lumOff val="-750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600" kern="1200" dirty="0"/>
            <a:t>z delegacji</a:t>
          </a:r>
        </a:p>
      </dsp:txBody>
      <dsp:txXfrm>
        <a:off x="1907963" y="2829878"/>
        <a:ext cx="3469025" cy="2081415"/>
      </dsp:txXfrm>
    </dsp:sp>
    <dsp:sp modelId="{D494A851-A2F5-4754-B3C5-061FD169EEF0}">
      <dsp:nvSpPr>
        <dsp:cNvPr id="0" name=""/>
        <dsp:cNvSpPr/>
      </dsp:nvSpPr>
      <dsp:spPr>
        <a:xfrm>
          <a:off x="5723891" y="2829878"/>
          <a:ext cx="3469025" cy="2081415"/>
        </a:xfrm>
        <a:prstGeom prst="rect">
          <a:avLst/>
        </a:prstGeom>
        <a:solidFill>
          <a:schemeClr val="accent5">
            <a:hueOff val="-21323121"/>
            <a:satOff val="12119"/>
            <a:lumOff val="-1000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600" kern="1200" dirty="0"/>
            <a:t>z łączności spraw </a:t>
          </a:r>
        </a:p>
      </dsp:txBody>
      <dsp:txXfrm>
        <a:off x="5723891" y="2829878"/>
        <a:ext cx="3469025" cy="208141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E60011-6B84-44DC-AA58-B4F7ED7EA893}">
      <dsp:nvSpPr>
        <dsp:cNvPr id="0" name=""/>
        <dsp:cNvSpPr/>
      </dsp:nvSpPr>
      <dsp:spPr>
        <a:xfrm>
          <a:off x="5616" y="489147"/>
          <a:ext cx="2152978" cy="700178"/>
        </a:xfrm>
        <a:prstGeom prst="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Szczególna waga lub zawiłość sprawy</a:t>
          </a:r>
        </a:p>
      </dsp:txBody>
      <dsp:txXfrm>
        <a:off x="5616" y="489147"/>
        <a:ext cx="2152978" cy="700178"/>
      </dsp:txXfrm>
    </dsp:sp>
    <dsp:sp modelId="{31680C63-0465-4FB1-B729-F604802F23EF}">
      <dsp:nvSpPr>
        <dsp:cNvPr id="0" name=""/>
        <dsp:cNvSpPr/>
      </dsp:nvSpPr>
      <dsp:spPr>
        <a:xfrm>
          <a:off x="5616" y="1189326"/>
          <a:ext cx="2152978" cy="3545167"/>
        </a:xfrm>
        <a:prstGeom prst="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400" kern="1200"/>
            <a:t>Ruchoma właściwość rzeczowa (art. 25 § 2) – zmiana SR na SO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400" b="1" kern="1200" dirty="0"/>
            <a:t>Sąd apelacyjny</a:t>
          </a:r>
          <a:r>
            <a:rPr lang="pl-PL" sz="1400" kern="1200" dirty="0"/>
            <a:t>, na wniosek sądu rejonowego, może przekazać do rozpoznania sądowi okręgowemu, jako sądowi pierwszej instancji, sprawę o każde przestępstwo, ze względu na szczególną wagę lub zawiłość sprawy.</a:t>
          </a:r>
        </a:p>
      </dsp:txBody>
      <dsp:txXfrm>
        <a:off x="5616" y="1189326"/>
        <a:ext cx="2152978" cy="3545167"/>
      </dsp:txXfrm>
    </dsp:sp>
    <dsp:sp modelId="{17B83BEF-16F8-4F8F-B801-1E9150D954C9}">
      <dsp:nvSpPr>
        <dsp:cNvPr id="0" name=""/>
        <dsp:cNvSpPr/>
      </dsp:nvSpPr>
      <dsp:spPr>
        <a:xfrm>
          <a:off x="2460011" y="489147"/>
          <a:ext cx="2152978" cy="700178"/>
        </a:xfrm>
        <a:prstGeom prst="rect">
          <a:avLst/>
        </a:prstGeom>
        <a:solidFill>
          <a:schemeClr val="accent1">
            <a:shade val="50000"/>
            <a:hueOff val="-227593"/>
            <a:satOff val="-12098"/>
            <a:lumOff val="19107"/>
            <a:alphaOff val="0"/>
          </a:schemeClr>
        </a:solidFill>
        <a:ln w="9525" cap="flat" cmpd="sng" algn="ctr">
          <a:solidFill>
            <a:schemeClr val="accent1">
              <a:shade val="50000"/>
              <a:hueOff val="-227593"/>
              <a:satOff val="-12098"/>
              <a:lumOff val="1910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Ekonomia procesowa </a:t>
          </a:r>
        </a:p>
      </dsp:txBody>
      <dsp:txXfrm>
        <a:off x="2460011" y="489147"/>
        <a:ext cx="2152978" cy="700178"/>
      </dsp:txXfrm>
    </dsp:sp>
    <dsp:sp modelId="{2E719036-A852-4503-B114-EDFD9CFE41DE}">
      <dsp:nvSpPr>
        <dsp:cNvPr id="0" name=""/>
        <dsp:cNvSpPr/>
      </dsp:nvSpPr>
      <dsp:spPr>
        <a:xfrm>
          <a:off x="2460011" y="1189326"/>
          <a:ext cx="2152978" cy="3545167"/>
        </a:xfrm>
        <a:prstGeom prst="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400" kern="1200"/>
            <a:t>Art. 36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400" b="1" i="1" kern="1200" dirty="0"/>
            <a:t>Sąd wyższego rzędu nad sądem właściwym</a:t>
          </a:r>
          <a:r>
            <a:rPr lang="pl-PL" sz="1400" kern="1200" dirty="0"/>
            <a:t> może przekazać sprawę innemu sądowi równorzędnemu, jeżeli większość osób, które należy wezwać na rozprawę, zamieszkuje blisko tego sądu, a z dala od sądu właściwego</a:t>
          </a:r>
        </a:p>
      </dsp:txBody>
      <dsp:txXfrm>
        <a:off x="2460011" y="1189326"/>
        <a:ext cx="2152978" cy="3545167"/>
      </dsp:txXfrm>
    </dsp:sp>
    <dsp:sp modelId="{C2D1A677-FD0D-48ED-BB34-123D6744593A}">
      <dsp:nvSpPr>
        <dsp:cNvPr id="0" name=""/>
        <dsp:cNvSpPr/>
      </dsp:nvSpPr>
      <dsp:spPr>
        <a:xfrm>
          <a:off x="4914407" y="489147"/>
          <a:ext cx="2152978" cy="700178"/>
        </a:xfrm>
        <a:prstGeom prst="rect">
          <a:avLst/>
        </a:prstGeom>
        <a:solidFill>
          <a:schemeClr val="accent1">
            <a:shade val="50000"/>
            <a:hueOff val="-455186"/>
            <a:satOff val="-24196"/>
            <a:lumOff val="38214"/>
            <a:alphaOff val="0"/>
          </a:schemeClr>
        </a:solidFill>
        <a:ln w="9525" cap="flat" cmpd="sng" algn="ctr">
          <a:solidFill>
            <a:schemeClr val="accent1">
              <a:shade val="50000"/>
              <a:hueOff val="-455186"/>
              <a:satOff val="-24196"/>
              <a:lumOff val="3821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Dobro wymiaru sprawiedliwości </a:t>
          </a:r>
        </a:p>
      </dsp:txBody>
      <dsp:txXfrm>
        <a:off x="4914407" y="489147"/>
        <a:ext cx="2152978" cy="700178"/>
      </dsp:txXfrm>
    </dsp:sp>
    <dsp:sp modelId="{FFDC3915-A9A1-4A8A-BC74-EC251E091437}">
      <dsp:nvSpPr>
        <dsp:cNvPr id="0" name=""/>
        <dsp:cNvSpPr/>
      </dsp:nvSpPr>
      <dsp:spPr>
        <a:xfrm>
          <a:off x="4914407" y="1189326"/>
          <a:ext cx="2152978" cy="3545167"/>
        </a:xfrm>
        <a:prstGeom prst="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400" kern="1200"/>
            <a:t>Art. 37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400" b="1" kern="1200"/>
            <a:t>Sąd Najwyższy</a:t>
          </a:r>
          <a:r>
            <a:rPr lang="pl-PL" sz="1400" kern="1200"/>
            <a:t> może z inicjatywy właściwego sądu przekazać sprawę do rozpoznania innemu sądowi równorzędnemu, jeżeli wymaga tego dobro wymiaru sprawiedliwości.</a:t>
          </a:r>
        </a:p>
      </dsp:txBody>
      <dsp:txXfrm>
        <a:off x="4914407" y="1189326"/>
        <a:ext cx="2152978" cy="3545167"/>
      </dsp:txXfrm>
    </dsp:sp>
    <dsp:sp modelId="{8CE6D862-9506-468A-B436-925F9EC8D005}">
      <dsp:nvSpPr>
        <dsp:cNvPr id="0" name=""/>
        <dsp:cNvSpPr/>
      </dsp:nvSpPr>
      <dsp:spPr>
        <a:xfrm>
          <a:off x="7368802" y="489147"/>
          <a:ext cx="2152978" cy="700178"/>
        </a:xfrm>
        <a:prstGeom prst="rect">
          <a:avLst/>
        </a:prstGeom>
        <a:solidFill>
          <a:schemeClr val="accent1">
            <a:shade val="50000"/>
            <a:hueOff val="-455186"/>
            <a:satOff val="-24196"/>
            <a:lumOff val="38214"/>
            <a:alphaOff val="0"/>
          </a:schemeClr>
        </a:solidFill>
        <a:ln w="9525" cap="flat" cmpd="sng" algn="ctr">
          <a:solidFill>
            <a:schemeClr val="accent1">
              <a:shade val="50000"/>
              <a:hueOff val="-455186"/>
              <a:satOff val="-24196"/>
              <a:lumOff val="3821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/>
            <a:t>Niemożność rozpoznania sprawy ze względu na wyłączenie sędziów </a:t>
          </a:r>
        </a:p>
      </dsp:txBody>
      <dsp:txXfrm>
        <a:off x="7368802" y="489147"/>
        <a:ext cx="2152978" cy="700178"/>
      </dsp:txXfrm>
    </dsp:sp>
    <dsp:sp modelId="{67537B75-542D-4F36-A144-D5F5AF71924B}">
      <dsp:nvSpPr>
        <dsp:cNvPr id="0" name=""/>
        <dsp:cNvSpPr/>
      </dsp:nvSpPr>
      <dsp:spPr>
        <a:xfrm>
          <a:off x="7368802" y="1189326"/>
          <a:ext cx="2152978" cy="3545167"/>
        </a:xfrm>
        <a:prstGeom prst="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400" b="0" kern="1200"/>
            <a:t> Art.43</a:t>
          </a:r>
          <a:endParaRPr lang="pl-PL" sz="1400" b="1" kern="120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400" b="0" kern="1200" dirty="0"/>
            <a:t>Jeżeli z powodu wyłączenia sędziów rozpoznanie sprawy w danym sądzie jest niemożliwe, </a:t>
          </a:r>
          <a:r>
            <a:rPr lang="pl-PL" sz="1400" b="1" kern="1200" dirty="0"/>
            <a:t>sąd wyższego rzędu</a:t>
          </a:r>
          <a:r>
            <a:rPr lang="pl-PL" sz="1400" b="0" kern="1200" dirty="0"/>
            <a:t> przekazuje sprawę innemu sądowi równorzędnemu</a:t>
          </a:r>
          <a:r>
            <a:rPr lang="pl-PL" sz="1400" b="1" kern="1200" dirty="0"/>
            <a:t>.</a:t>
          </a:r>
        </a:p>
      </dsp:txBody>
      <dsp:txXfrm>
        <a:off x="7368802" y="1189326"/>
        <a:ext cx="2152978" cy="3545167"/>
      </dsp:txXfrm>
    </dsp:sp>
    <dsp:sp modelId="{D261D709-9395-411B-8633-4F2A3C877C1F}">
      <dsp:nvSpPr>
        <dsp:cNvPr id="0" name=""/>
        <dsp:cNvSpPr/>
      </dsp:nvSpPr>
      <dsp:spPr>
        <a:xfrm>
          <a:off x="9823198" y="489147"/>
          <a:ext cx="2152978" cy="700178"/>
        </a:xfrm>
        <a:prstGeom prst="rect">
          <a:avLst/>
        </a:prstGeom>
        <a:solidFill>
          <a:schemeClr val="accent1">
            <a:shade val="50000"/>
            <a:hueOff val="-227593"/>
            <a:satOff val="-12098"/>
            <a:lumOff val="19107"/>
            <a:alphaOff val="0"/>
          </a:schemeClr>
        </a:solidFill>
        <a:ln w="9525" cap="flat" cmpd="sng" algn="ctr">
          <a:solidFill>
            <a:schemeClr val="accent1">
              <a:shade val="50000"/>
              <a:hueOff val="-227593"/>
              <a:satOff val="-12098"/>
              <a:lumOff val="1910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/>
            <a:t>Zagrożenie przedawnieniem karalności</a:t>
          </a:r>
        </a:p>
      </dsp:txBody>
      <dsp:txXfrm>
        <a:off x="9823198" y="489147"/>
        <a:ext cx="2152978" cy="700178"/>
      </dsp:txXfrm>
    </dsp:sp>
    <dsp:sp modelId="{B379839A-D388-4F61-A3A4-10938B956913}">
      <dsp:nvSpPr>
        <dsp:cNvPr id="0" name=""/>
        <dsp:cNvSpPr/>
      </dsp:nvSpPr>
      <dsp:spPr>
        <a:xfrm>
          <a:off x="9823198" y="1189326"/>
          <a:ext cx="2152978" cy="3545167"/>
        </a:xfrm>
        <a:prstGeom prst="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400" kern="1200" dirty="0"/>
            <a:t>Art.11a </a:t>
          </a:r>
          <a:r>
            <a:rPr lang="pl-PL" sz="1400" kern="1200" dirty="0" err="1"/>
            <a:t>pwKPK</a:t>
          </a:r>
          <a:endParaRPr lang="pl-PL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400" kern="1200"/>
            <a:t>Jeżeli rozpoznanie sprawy w sądzie miejscowo właściwym nie jest możliwe w terminie zabezpieczającym uniknięcie przedawnienia karalności przestępstwa określonym w art. 101 Kodeksu karnego, uwzględniając wniosek sądu właściwego, </a:t>
          </a:r>
          <a:r>
            <a:rPr lang="pl-PL" sz="1400" b="1" kern="1200"/>
            <a:t>sąd apelacyjny </a:t>
          </a:r>
          <a:r>
            <a:rPr lang="pl-PL" sz="1400" kern="1200"/>
            <a:t>może przekazać taką sprawę do rozpoznania innemu sądowi równorzędnemu</a:t>
          </a:r>
        </a:p>
      </dsp:txBody>
      <dsp:txXfrm>
        <a:off x="9823198" y="1189326"/>
        <a:ext cx="2152978" cy="35451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5003-AC39-4B1D-80CB-6B4FF0CAED14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6ADEC-49F4-4D38-A5EC-E863C7668E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2601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5003-AC39-4B1D-80CB-6B4FF0CAED14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6ADEC-49F4-4D38-A5EC-E863C7668E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8937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5003-AC39-4B1D-80CB-6B4FF0CAED14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6ADEC-49F4-4D38-A5EC-E863C7668E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674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5003-AC39-4B1D-80CB-6B4FF0CAED14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6ADEC-49F4-4D38-A5EC-E863C7668E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4232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5003-AC39-4B1D-80CB-6B4FF0CAED14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6ADEC-49F4-4D38-A5EC-E863C7668E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0641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5003-AC39-4B1D-80CB-6B4FF0CAED14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6ADEC-49F4-4D38-A5EC-E863C7668E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6610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5003-AC39-4B1D-80CB-6B4FF0CAED14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6ADEC-49F4-4D38-A5EC-E863C7668E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558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5003-AC39-4B1D-80CB-6B4FF0CAED14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6ADEC-49F4-4D38-A5EC-E863C7668E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8877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5003-AC39-4B1D-80CB-6B4FF0CAED14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6ADEC-49F4-4D38-A5EC-E863C7668E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151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5003-AC39-4B1D-80CB-6B4FF0CAED14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6ADEC-49F4-4D38-A5EC-E863C7668E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873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5003-AC39-4B1D-80CB-6B4FF0CAED14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6ADEC-49F4-4D38-A5EC-E863C7668E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1113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9765003-AC39-4B1D-80CB-6B4FF0CAED14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D076ADEC-49F4-4D38-A5EC-E863C7668E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5692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6362BC8-A62E-4527-A395-5BB2F9E2CF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2474766"/>
          </a:xfrm>
        </p:spPr>
        <p:txBody>
          <a:bodyPr/>
          <a:lstStyle/>
          <a:p>
            <a:r>
              <a:rPr lang="pl-PL" dirty="0"/>
              <a:t>Wykład 12</a:t>
            </a:r>
            <a:endParaRPr lang="en-GB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58ACC531-4E0C-43CF-AAAD-4380CFEF9B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15" y="4056993"/>
            <a:ext cx="7315200" cy="1527653"/>
          </a:xfrm>
        </p:spPr>
        <p:txBody>
          <a:bodyPr>
            <a:normAutofit lnSpcReduction="10000"/>
          </a:bodyPr>
          <a:lstStyle/>
          <a:p>
            <a:pPr algn="just"/>
            <a:r>
              <a:rPr lang="pl-PL" dirty="0"/>
              <a:t>Zakończenie postępowania przygotowawczego – skierowanie sprawy do sądu. Akt oskarżenia/wniosek o warunkowe umorzenie postępowania/wniosek z 335/wniosek o umorzenie postępowania i zastosowanie środków zabezpieczających. Właściwość sądu. </a:t>
            </a:r>
            <a:endParaRPr lang="en-GB" dirty="0"/>
          </a:p>
        </p:txBody>
      </p:sp>
      <p:pic>
        <p:nvPicPr>
          <p:cNvPr id="1026" name="Picture 2" descr="Main page | Uniwersytet Wrocławski">
            <a:extLst>
              <a:ext uri="{FF2B5EF4-FFF2-40B4-BE49-F238E27FC236}">
                <a16:creationId xmlns:a16="http://schemas.microsoft.com/office/drawing/2014/main" id="{617730CB-C3E8-4EBE-80DB-249DC46438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6508" y="1"/>
            <a:ext cx="3045491" cy="1376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93112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8AD6E83-623A-473E-BCA0-99BED4926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Samoistny wniosek o skazanie bez rozprawy – art. 335 </a:t>
            </a:r>
            <a:r>
              <a:rPr lang="en-GB" dirty="0"/>
              <a:t>§</a:t>
            </a:r>
            <a:r>
              <a:rPr lang="pl-PL" dirty="0"/>
              <a:t> 1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2DCF536-08BB-4634-B6E4-AF594DD43F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Art. 335 </a:t>
            </a:r>
            <a:r>
              <a:rPr lang="en-GB" dirty="0"/>
              <a:t>§ </a:t>
            </a:r>
            <a:r>
              <a:rPr lang="pl-PL" dirty="0"/>
              <a:t> 4. W wypadku gdy sąd, nie uwzględniając wniosku, o którym mowa w § 1, </a:t>
            </a:r>
            <a:r>
              <a:rPr lang="pl-PL" b="1" dirty="0"/>
              <a:t>zwrócił sprawę prokuratorowi, ponowne wystąpienie z takim wnioskiem jest możliwe, jeżeli zwrot nastąpił z przyczyn wskazanych w art. 343 § 1, 2 lub 3</a:t>
            </a:r>
            <a:r>
              <a:rPr lang="pl-PL" dirty="0"/>
              <a:t>. Zwrot sprawy nie stoi też na przeszkodzie wystąpieniu następnie z wnioskiem, o którym mowa w § 2.</a:t>
            </a:r>
            <a:endParaRPr lang="en-GB" dirty="0"/>
          </a:p>
        </p:txBody>
      </p:sp>
      <p:pic>
        <p:nvPicPr>
          <p:cNvPr id="5" name="Picture 2" descr="Main page | Uniwersytet Wrocławski">
            <a:extLst>
              <a:ext uri="{FF2B5EF4-FFF2-40B4-BE49-F238E27FC236}">
                <a16:creationId xmlns:a16="http://schemas.microsoft.com/office/drawing/2014/main" id="{71426033-E58E-470F-B782-D86A69CE37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6508" y="1"/>
            <a:ext cx="3045491" cy="1376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48033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669AA9-A46D-4401-9CD4-7B7D41ABC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Wniosek o umorzenie postępowania i zastosowanie środków zabezpieczających 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AD771C0-55A8-4723-875E-484F3ADEFF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1671144"/>
            <a:ext cx="7315200" cy="4313603"/>
          </a:xfrm>
        </p:spPr>
        <p:txBody>
          <a:bodyPr>
            <a:normAutofit lnSpcReduction="10000"/>
          </a:bodyPr>
          <a:lstStyle/>
          <a:p>
            <a:r>
              <a:rPr lang="pl-PL" dirty="0"/>
              <a:t>Możliwe wyłącznie wtedy, gdy sprawca czynu był niepoczytalny. Wobec sprawcy niepoczytalnego nie orzeka się kary – nie można tej osobie przypisać winy – ale stosuje się środki zabezpieczające. </a:t>
            </a:r>
          </a:p>
          <a:p>
            <a:r>
              <a:rPr lang="pl-PL" dirty="0"/>
              <a:t>Katalog środków zabezpieczających – art. 93a KK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§ 1. Środkami zabezpieczającymi są:</a:t>
            </a:r>
          </a:p>
          <a:p>
            <a:pPr marL="0" indent="0">
              <a:buNone/>
            </a:pPr>
            <a:r>
              <a:rPr lang="pl-PL" b="1" dirty="0"/>
              <a:t>1) elektroniczna kontrola miejsca pobytu;</a:t>
            </a:r>
          </a:p>
          <a:p>
            <a:pPr marL="0" indent="0">
              <a:buNone/>
            </a:pPr>
            <a:r>
              <a:rPr lang="pl-PL" b="1" dirty="0"/>
              <a:t>2) terapia; </a:t>
            </a:r>
          </a:p>
          <a:p>
            <a:pPr marL="0" indent="0">
              <a:buNone/>
            </a:pPr>
            <a:r>
              <a:rPr lang="pl-PL" b="1" dirty="0"/>
              <a:t>3) terapia uzależnień;</a:t>
            </a:r>
          </a:p>
          <a:p>
            <a:pPr marL="0" indent="0">
              <a:buNone/>
            </a:pPr>
            <a:r>
              <a:rPr lang="pl-PL" b="1" dirty="0"/>
              <a:t>4) pobyt w zakładzie psychiatrycznym.</a:t>
            </a:r>
          </a:p>
          <a:p>
            <a:pPr marL="0" indent="0">
              <a:buNone/>
            </a:pPr>
            <a:r>
              <a:rPr lang="pl-PL" dirty="0"/>
              <a:t>§ 2. Jeżeli ustawa tak stanowi, tytułem środka zabezpieczającego można orzec nakaz i zakazy określone w art. 39 pkt 2-3.</a:t>
            </a:r>
          </a:p>
          <a:p>
            <a:endParaRPr lang="en-GB" dirty="0"/>
          </a:p>
        </p:txBody>
      </p:sp>
      <p:pic>
        <p:nvPicPr>
          <p:cNvPr id="4" name="Picture 2" descr="Main page | Uniwersytet Wrocławski">
            <a:extLst>
              <a:ext uri="{FF2B5EF4-FFF2-40B4-BE49-F238E27FC236}">
                <a16:creationId xmlns:a16="http://schemas.microsoft.com/office/drawing/2014/main" id="{7580E473-9959-4B6A-BCD3-7406ED094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6508" y="1"/>
            <a:ext cx="3045491" cy="1376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82749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1A132B0-E90A-4A89-9EF6-6BF65B858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Środki zabezpieczające – przypomnienie z KK 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9224EE3-DB9D-4753-ABBF-9284C8DA73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1383564"/>
            <a:ext cx="7315200" cy="460118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l-PL" dirty="0"/>
              <a:t>Środki zabezpieczające można orzec wobec sprawcy:</a:t>
            </a:r>
          </a:p>
          <a:p>
            <a:pPr algn="just"/>
            <a:r>
              <a:rPr lang="pl-PL" dirty="0"/>
              <a:t>1) co do którego umorzono postępowanie o czyn zabroniony popełniony w stanie niepoczytalności określonej w art. 31 § 1; </a:t>
            </a:r>
          </a:p>
          <a:p>
            <a:pPr algn="just"/>
            <a:r>
              <a:rPr lang="pl-PL" dirty="0"/>
              <a:t>2) w razie skazania za przestępstwo popełnione w stanie ograniczonej poczytalności określonej w art. 31 § 2; </a:t>
            </a:r>
          </a:p>
          <a:p>
            <a:pPr algn="just"/>
            <a:r>
              <a:rPr lang="pl-PL" dirty="0"/>
              <a:t>3) w razie skazania za przestępstwo określone w art. 148, art. 156, art. 197, art. 198, art. 199 § 2 lub art. 200 § 1, popełnione w związku z zaburzeniem preferencji seksualnych; </a:t>
            </a:r>
          </a:p>
          <a:p>
            <a:pPr algn="just"/>
            <a:r>
              <a:rPr lang="pl-PL" dirty="0"/>
              <a:t>4) w razie skazania na karę pozbawienia wolności bez warunkowego jej zawieszenia za umyślne przestępstwo określone w rozdziale XIX, XXIII, XXV lub XXVI, popełnione w związku z zaburzeniem osobowości o takim charakterze lub nasileniu, że zachodzi co najmniej wysokie prawdopodobieństwo popełnienia czynu zabronionego z użyciem przemocy lub groźbą jej użycia; </a:t>
            </a:r>
          </a:p>
          <a:p>
            <a:pPr algn="just"/>
            <a:r>
              <a:rPr lang="pl-PL" dirty="0"/>
              <a:t>5) w razie skazania za przestępstwo popełnione w związku z uzależnieniem od alkoholu, środka odurzającego lub innego podobnie działającego środka. </a:t>
            </a:r>
          </a:p>
          <a:p>
            <a:pPr algn="just"/>
            <a:endParaRPr lang="en-GB" dirty="0"/>
          </a:p>
        </p:txBody>
      </p:sp>
      <p:pic>
        <p:nvPicPr>
          <p:cNvPr id="4" name="Picture 2" descr="Main page | Uniwersytet Wrocławski">
            <a:extLst>
              <a:ext uri="{FF2B5EF4-FFF2-40B4-BE49-F238E27FC236}">
                <a16:creationId xmlns:a16="http://schemas.microsoft.com/office/drawing/2014/main" id="{141DE0E4-DDDF-443C-9DC5-E97C34B0EB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6508" y="1"/>
            <a:ext cx="3045491" cy="1376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93290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A91DEA6-8923-404A-B339-0B67932160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Wniosek o umorzenie postępowania i zastosowanie środków zabezpieczających 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5A94AB7-8BC3-4A10-84A9-2EEE52691F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W przedmiocie środków zabezpieczających sąd CO DO ZASADY orzeka na rozprawie, po przeprowadzeniu postępowania dowodowego i przesłuchaniu osoby, wobec której skierowano wniosek z art. 324. Osoba, wobec której skierowano wniosek z art. 324 zachowuje status podejrzanego w postępowaniu – nie nabywa statusu oskarżonego – art. 354 KPK</a:t>
            </a:r>
          </a:p>
          <a:p>
            <a:pPr algn="just"/>
            <a:r>
              <a:rPr lang="pl-PL" dirty="0"/>
              <a:t>Rozprawa jest prowadzona z wyłączeniem jawności – art. 359 pkt 1 KPK.</a:t>
            </a:r>
          </a:p>
          <a:p>
            <a:pPr algn="just"/>
            <a:r>
              <a:rPr lang="pl-PL" dirty="0"/>
              <a:t>Wyjątkowo możliwe jest orzeczenie środków zabezpieczających na posiedzeniu – art. 339 § 1 pkt 1 KPK. </a:t>
            </a:r>
            <a:endParaRPr lang="en-GB" dirty="0"/>
          </a:p>
        </p:txBody>
      </p:sp>
      <p:pic>
        <p:nvPicPr>
          <p:cNvPr id="4" name="Picture 2" descr="Main page | Uniwersytet Wrocławski">
            <a:extLst>
              <a:ext uri="{FF2B5EF4-FFF2-40B4-BE49-F238E27FC236}">
                <a16:creationId xmlns:a16="http://schemas.microsoft.com/office/drawing/2014/main" id="{3F904595-33C1-402A-9435-FB2A1FC8AD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6508" y="1"/>
            <a:ext cx="3045491" cy="1376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05269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EECC1C3-FE61-4FE5-864C-23C840F8B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Wniosek o umorzenie postępowania i zastosowanie środków zabezpieczających 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FBF0E8D-08B6-4E10-AD00-9AA86F1CA3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1524000"/>
            <a:ext cx="7315200" cy="4460747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§  1. Jeżeli zostanie ustalone, że podejrzany dopuścił się czynu w stanie niepoczytalności, a istnieją podstawy do zastosowania środków zabezpieczających, prokurator po zamknięciu śledztwa kieruje sprawę do sądu z wnioskiem o umorzenie postępowania i zastosowanie środków zabezpieczających. Przepis art. 321 stosuje się odpowiednio.</a:t>
            </a:r>
          </a:p>
          <a:p>
            <a:pPr algn="just"/>
            <a:r>
              <a:rPr lang="pl-PL" dirty="0"/>
              <a:t>§  1a. Do wniosku, o którym mowa w § 1, stosuje się odpowiednio art. 331 § 1 i 4, art. 332, art. 333 § 1-3 i art. 334 § 1, a przekazując wniosek do sądu, prokurator informuje o tym ujawnionego pokrzywdzonego.</a:t>
            </a:r>
          </a:p>
          <a:p>
            <a:pPr algn="just"/>
            <a:r>
              <a:rPr lang="pl-PL" dirty="0"/>
              <a:t>§  2. Jeżeli sąd nie znajduje podstaw do uwzględnienia wniosku, o którym mowa w § 1, przekazuje sprawę prokuratorowi do dalszego prowadzenia.</a:t>
            </a:r>
          </a:p>
          <a:p>
            <a:pPr algn="just"/>
            <a:r>
              <a:rPr lang="pl-PL" dirty="0"/>
              <a:t>§  3. Na postanowienie sądu przysługuje zażalenie.</a:t>
            </a:r>
          </a:p>
          <a:p>
            <a:pPr algn="just"/>
            <a:endParaRPr lang="en-GB" dirty="0"/>
          </a:p>
        </p:txBody>
      </p:sp>
      <p:pic>
        <p:nvPicPr>
          <p:cNvPr id="4" name="Picture 2" descr="Main page | Uniwersytet Wrocławski">
            <a:extLst>
              <a:ext uri="{FF2B5EF4-FFF2-40B4-BE49-F238E27FC236}">
                <a16:creationId xmlns:a16="http://schemas.microsoft.com/office/drawing/2014/main" id="{2FEBB059-F8D1-4676-8AAD-9A024AB168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6508" y="1"/>
            <a:ext cx="3045491" cy="1376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00783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6FB1423-8602-4AAF-BBF0-E245B74FD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 którego sądu kieruje się skargę oskarżycielską? </a:t>
            </a:r>
            <a:endParaRPr lang="en-GB" dirty="0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277CDD82-D63B-4FE0-8F99-B46F8AC6E16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Właściwość sądu</a:t>
            </a:r>
            <a:endParaRPr lang="en-GB" dirty="0"/>
          </a:p>
        </p:txBody>
      </p:sp>
      <p:pic>
        <p:nvPicPr>
          <p:cNvPr id="5" name="Picture 2" descr="Main page | Uniwersytet Wrocławski">
            <a:extLst>
              <a:ext uri="{FF2B5EF4-FFF2-40B4-BE49-F238E27FC236}">
                <a16:creationId xmlns:a16="http://schemas.microsoft.com/office/drawing/2014/main" id="{93EDBC71-5FEA-4AC6-8513-5406EDCDC0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6508" y="1"/>
            <a:ext cx="3045491" cy="1376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2521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112A256-4D3B-4DAE-8C65-E9425E3D1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Właściwość sądu</a:t>
            </a:r>
            <a:endParaRPr lang="en-GB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5456118E-69CF-4762-91B3-966FE64789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Określenie, który sąd rozpoznaje sprawę. Za pomocą kryteriów ustalania właściwości sądu dąży się do </a:t>
            </a:r>
            <a:r>
              <a:rPr lang="pl-PL" b="1" dirty="0"/>
              <a:t>ustalenia konkretnego sądu uprawnionego (i zobowiązanego) do rozpoznania konkretnej sprawy w ramach wcześniejszego pozytywnego ustalenia podlegania sprawy określonemu pionowi sądownictwa (powszechnego lub szczególnego).</a:t>
            </a:r>
          </a:p>
          <a:p>
            <a:pPr algn="just"/>
            <a:r>
              <a:rPr lang="pl-PL" dirty="0"/>
              <a:t>Ustawowe określenie kryteriów ustalenia właściwości sądu jest jedną z gwarancji prawa do rzetelnego procesu, gwarancją prawidłowego wymiaru sprawiedliwości i jedną z gwarancji bezstronności sądu. </a:t>
            </a:r>
          </a:p>
          <a:p>
            <a:pPr algn="just"/>
            <a:r>
              <a:rPr lang="pl-PL" dirty="0"/>
              <a:t>Kryteria ustalenia właściwości sądu z KPK to realizacja konstytucyjnego i konwencyjnego prawa do sądu właściwego (ustanowionego ustawą). </a:t>
            </a:r>
            <a:endParaRPr lang="en-GB" dirty="0"/>
          </a:p>
        </p:txBody>
      </p:sp>
      <p:pic>
        <p:nvPicPr>
          <p:cNvPr id="4" name="Picture 2" descr="Main page | Uniwersytet Wrocławski">
            <a:extLst>
              <a:ext uri="{FF2B5EF4-FFF2-40B4-BE49-F238E27FC236}">
                <a16:creationId xmlns:a16="http://schemas.microsoft.com/office/drawing/2014/main" id="{11B7E815-EEF3-4B1D-806D-AA3E4B17C5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6508" y="1"/>
            <a:ext cx="3045491" cy="1376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76439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3CE4CE9-A89B-4CC1-ACE1-0B1B8BEAE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Właściwość sądu 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D76B28F-CD66-458D-BA3C-75ACC3BDD9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Art. 45 ust. 1 Każdy ma prawo do sprawiedliwego i jawnego rozpatrzenia sprawy bez nieuzasadnionej zwłoki </a:t>
            </a:r>
            <a:r>
              <a:rPr lang="pl-PL" b="1" dirty="0"/>
              <a:t>przez właściwy</a:t>
            </a:r>
            <a:r>
              <a:rPr lang="pl-PL" dirty="0"/>
              <a:t>, niezależny, bezstronny i niezawisły sąd. </a:t>
            </a:r>
          </a:p>
          <a:p>
            <a:pPr algn="just"/>
            <a:r>
              <a:rPr lang="pl-PL" dirty="0"/>
              <a:t>Art. 6 ust. 1 Każdy ma prawo do sprawiedliwego i publicznego rozpatrzenia jego sprawy w rozsądnym terminie przez niezawisły i bezstronny </a:t>
            </a:r>
            <a:r>
              <a:rPr lang="pl-PL" b="1" dirty="0"/>
              <a:t>sąd ustanowiony ustawą </a:t>
            </a:r>
            <a:r>
              <a:rPr lang="pl-PL" dirty="0"/>
              <a:t>przy rozstrzyganiu o jego prawach i obowiązkach o charakterze cywilnym albo o zasadności każdego oskarżenia w wytoczonej przeciwko niemu sprawie karnej. </a:t>
            </a:r>
            <a:endParaRPr lang="en-GB" dirty="0"/>
          </a:p>
        </p:txBody>
      </p:sp>
      <p:pic>
        <p:nvPicPr>
          <p:cNvPr id="4" name="Picture 2" descr="Main page | Uniwersytet Wrocławski">
            <a:extLst>
              <a:ext uri="{FF2B5EF4-FFF2-40B4-BE49-F238E27FC236}">
                <a16:creationId xmlns:a16="http://schemas.microsoft.com/office/drawing/2014/main" id="{954FF0F6-8165-4F61-9F60-F61EBB9F1F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6508" y="1"/>
            <a:ext cx="3045491" cy="1376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01892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BC8361C-AEC0-4914-8D30-ED93AAD4B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Właściwość sądu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48E8506-F067-4496-A912-006118C1A7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b="1" dirty="0" err="1"/>
              <a:t>Przepisy</a:t>
            </a:r>
            <a:r>
              <a:rPr lang="en-GB" b="1" dirty="0"/>
              <a:t> o </a:t>
            </a:r>
            <a:r>
              <a:rPr lang="en-GB" b="1" dirty="0" err="1"/>
              <a:t>właściwości</a:t>
            </a:r>
            <a:r>
              <a:rPr lang="en-GB" b="1" dirty="0"/>
              <a:t> </a:t>
            </a:r>
            <a:r>
              <a:rPr lang="en-GB" b="1" dirty="0" err="1"/>
              <a:t>pełnią</a:t>
            </a:r>
            <a:r>
              <a:rPr lang="en-GB" b="1" dirty="0"/>
              <a:t> </a:t>
            </a:r>
            <a:r>
              <a:rPr lang="en-GB" b="1" dirty="0" err="1"/>
              <a:t>funkcję</a:t>
            </a:r>
            <a:r>
              <a:rPr lang="en-GB" b="1" dirty="0"/>
              <a:t> </a:t>
            </a:r>
            <a:r>
              <a:rPr lang="en-GB" b="1" dirty="0" err="1"/>
              <a:t>organizacyjną</a:t>
            </a:r>
            <a:r>
              <a:rPr lang="en-GB" b="1" dirty="0"/>
              <a:t> </a:t>
            </a:r>
            <a:r>
              <a:rPr lang="en-GB" b="1" dirty="0" err="1"/>
              <a:t>i</a:t>
            </a:r>
            <a:r>
              <a:rPr lang="en-GB" b="1" dirty="0"/>
              <a:t> </a:t>
            </a:r>
            <a:r>
              <a:rPr lang="en-GB" b="1" dirty="0" err="1"/>
              <a:t>gwarancyjną</a:t>
            </a:r>
            <a:r>
              <a:rPr lang="en-GB" b="1" dirty="0"/>
              <a:t>. </a:t>
            </a:r>
            <a:r>
              <a:rPr lang="en-GB" b="1" dirty="0" err="1"/>
              <a:t>Zapobiegają</a:t>
            </a:r>
            <a:r>
              <a:rPr lang="en-GB" b="1" dirty="0"/>
              <a:t> </a:t>
            </a:r>
            <a:r>
              <a:rPr lang="en-GB" b="1" dirty="0" err="1"/>
              <a:t>tworzeniu</a:t>
            </a:r>
            <a:r>
              <a:rPr lang="en-GB" b="1" dirty="0"/>
              <a:t> </a:t>
            </a:r>
            <a:r>
              <a:rPr lang="en-GB" b="1" dirty="0" err="1"/>
              <a:t>sądów</a:t>
            </a:r>
            <a:r>
              <a:rPr lang="en-GB" b="1" dirty="0"/>
              <a:t> </a:t>
            </a:r>
            <a:r>
              <a:rPr lang="en-GB" b="1" i="1" dirty="0"/>
              <a:t>ad hoc</a:t>
            </a:r>
            <a:r>
              <a:rPr lang="pl-PL" b="1" dirty="0"/>
              <a:t> </a:t>
            </a:r>
            <a:r>
              <a:rPr lang="en-GB" b="1" dirty="0" err="1"/>
              <a:t>właściwych</a:t>
            </a:r>
            <a:r>
              <a:rPr lang="en-GB" b="1" dirty="0"/>
              <a:t> do </a:t>
            </a:r>
            <a:r>
              <a:rPr lang="en-GB" b="1" dirty="0" err="1"/>
              <a:t>rozpoznania</a:t>
            </a:r>
            <a:r>
              <a:rPr lang="en-GB" b="1" dirty="0"/>
              <a:t> </a:t>
            </a:r>
            <a:r>
              <a:rPr lang="en-GB" b="1" dirty="0" err="1"/>
              <a:t>sprawy</a:t>
            </a:r>
            <a:r>
              <a:rPr lang="en-GB" b="1" dirty="0"/>
              <a:t> oraz </a:t>
            </a:r>
            <a:r>
              <a:rPr lang="en-GB" b="1" dirty="0" err="1"/>
              <a:t>pozwalają</a:t>
            </a:r>
            <a:r>
              <a:rPr lang="en-GB" b="1" dirty="0"/>
              <a:t> </a:t>
            </a:r>
            <a:r>
              <a:rPr lang="en-GB" b="1" dirty="0" err="1"/>
              <a:t>każdemu</a:t>
            </a:r>
            <a:r>
              <a:rPr lang="en-GB" b="1" dirty="0"/>
              <a:t>, </a:t>
            </a:r>
            <a:r>
              <a:rPr lang="en-GB" b="1" dirty="0" err="1"/>
              <a:t>samodzielnie</a:t>
            </a:r>
            <a:r>
              <a:rPr lang="en-GB" b="1" dirty="0"/>
              <a:t> </a:t>
            </a:r>
            <a:r>
              <a:rPr lang="en-GB" b="1" dirty="0" err="1"/>
              <a:t>ustalić</a:t>
            </a:r>
            <a:r>
              <a:rPr lang="en-GB" b="1" dirty="0"/>
              <a:t>, </a:t>
            </a:r>
            <a:r>
              <a:rPr lang="en-GB" b="1" dirty="0" err="1"/>
              <a:t>jaki</a:t>
            </a:r>
            <a:r>
              <a:rPr lang="en-GB" b="1" dirty="0"/>
              <a:t> </a:t>
            </a:r>
            <a:r>
              <a:rPr lang="en-GB" b="1" dirty="0" err="1"/>
              <a:t>sąd</a:t>
            </a:r>
            <a:r>
              <a:rPr lang="en-GB" b="1" dirty="0"/>
              <a:t> jest </a:t>
            </a:r>
            <a:r>
              <a:rPr lang="en-GB" b="1" dirty="0" err="1"/>
              <a:t>właściwy</a:t>
            </a:r>
            <a:r>
              <a:rPr lang="en-GB" b="1" dirty="0"/>
              <a:t> w </a:t>
            </a:r>
            <a:r>
              <a:rPr lang="en-GB" b="1" dirty="0" err="1"/>
              <a:t>jego</a:t>
            </a:r>
            <a:r>
              <a:rPr lang="en-GB" b="1" dirty="0"/>
              <a:t> </a:t>
            </a:r>
            <a:r>
              <a:rPr lang="en-GB" b="1" dirty="0" err="1"/>
              <a:t>sprawie</a:t>
            </a:r>
            <a:r>
              <a:rPr lang="pl-PL" b="1" dirty="0"/>
              <a:t>.</a:t>
            </a:r>
          </a:p>
          <a:p>
            <a:pPr algn="just"/>
            <a:r>
              <a:rPr lang="pl-PL" dirty="0"/>
              <a:t>Rodzaje właściwości sądu:</a:t>
            </a:r>
          </a:p>
          <a:p>
            <a:pPr algn="just"/>
            <a:r>
              <a:rPr lang="pl-PL" dirty="0"/>
              <a:t>Funkcjonalna </a:t>
            </a:r>
          </a:p>
          <a:p>
            <a:pPr algn="just"/>
            <a:r>
              <a:rPr lang="pl-PL" dirty="0"/>
              <a:t>Rzeczowa </a:t>
            </a:r>
          </a:p>
          <a:p>
            <a:pPr algn="just"/>
            <a:r>
              <a:rPr lang="pl-PL" dirty="0"/>
              <a:t>Miejscowa</a:t>
            </a:r>
          </a:p>
          <a:p>
            <a:pPr algn="just"/>
            <a:r>
              <a:rPr lang="pl-PL" dirty="0"/>
              <a:t>Z łączności spraw</a:t>
            </a:r>
          </a:p>
          <a:p>
            <a:pPr algn="just"/>
            <a:r>
              <a:rPr lang="pl-PL" dirty="0"/>
              <a:t>Z delegacji </a:t>
            </a:r>
            <a:endParaRPr lang="en-GB" dirty="0"/>
          </a:p>
          <a:p>
            <a:endParaRPr lang="en-GB" dirty="0"/>
          </a:p>
        </p:txBody>
      </p:sp>
      <p:pic>
        <p:nvPicPr>
          <p:cNvPr id="4" name="Picture 2" descr="Main page | Uniwersytet Wrocławski">
            <a:extLst>
              <a:ext uri="{FF2B5EF4-FFF2-40B4-BE49-F238E27FC236}">
                <a16:creationId xmlns:a16="http://schemas.microsoft.com/office/drawing/2014/main" id="{0E01B496-4171-4E84-836D-83E33C91F8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6508" y="1"/>
            <a:ext cx="3045491" cy="1376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82665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Symbol zastępczy zawartości 3">
            <a:extLst>
              <a:ext uri="{FF2B5EF4-FFF2-40B4-BE49-F238E27FC236}">
                <a16:creationId xmlns:a16="http://schemas.microsoft.com/office/drawing/2014/main" id="{1F686808-1D9A-4462-8D02-C3D8D19069E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6243530"/>
              </p:ext>
            </p:extLst>
          </p:nvPr>
        </p:nvGraphicFramePr>
        <p:xfrm>
          <a:off x="545559" y="1074315"/>
          <a:ext cx="11100881" cy="53128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2" descr="Main page | Uniwersytet Wrocławski">
            <a:extLst>
              <a:ext uri="{FF2B5EF4-FFF2-40B4-BE49-F238E27FC236}">
                <a16:creationId xmlns:a16="http://schemas.microsoft.com/office/drawing/2014/main" id="{8132782D-E0EA-4339-9868-B6340A8F24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6508" y="1"/>
            <a:ext cx="3045491" cy="1376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8096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14B57C2-0A55-4179-ABD0-7878B9E83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Przypomnienie 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1F10D55-23CE-447D-95F3-DF5D38B6F6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1123836"/>
            <a:ext cx="7315200" cy="4860911"/>
          </a:xfrm>
        </p:spPr>
        <p:txBody>
          <a:bodyPr/>
          <a:lstStyle/>
          <a:p>
            <a:pPr algn="just"/>
            <a:r>
              <a:rPr lang="pl-PL" dirty="0"/>
              <a:t>Sąd – co do zasady – nie wszczyna postępowania działając z urzędu. Do zainicjowania postępowania sądowego konieczna jest SKARGA uprawnionego oskarżyciela. Np. akt oskarżenia. </a:t>
            </a:r>
          </a:p>
          <a:p>
            <a:pPr algn="just"/>
            <a:r>
              <a:rPr lang="pl-PL" dirty="0"/>
              <a:t>Wyjątki od zasady skargowości to: odtworzenie zaginionych lub zniszczonych akt, wznowienie postępowania z urzędu, wydanie wyroku łącznego z urzędu i podjęcie postępowania warunkowo umorzonego.</a:t>
            </a:r>
          </a:p>
          <a:p>
            <a:pPr algn="just"/>
            <a:r>
              <a:rPr lang="pl-PL" dirty="0"/>
              <a:t>Sąd jest związany granicami skargi oskarżycielskiej w zakresie zdarzenia faktycznego – zdarzenia historycznego, tożsamości czynu – ale nie wiąże sądu kwalifikacja prawna. Kwalifikacja prawna może się zmieniać w toku postępowania (art. 399 KPK). Istnieje jednak możliwość rozszerzenia granic oskarżenia w ramach tzw. procesu wpadkowego (art. 398 KPK). </a:t>
            </a:r>
          </a:p>
          <a:p>
            <a:pPr algn="just"/>
            <a:r>
              <a:rPr lang="pl-PL" dirty="0"/>
              <a:t>Obok aktu oskarżenia oskarżyciela publicznego, jest także subsydiarny akt oskarżenia oraz prywatny akt oskarżenia. </a:t>
            </a:r>
            <a:endParaRPr lang="en-GB" dirty="0"/>
          </a:p>
        </p:txBody>
      </p:sp>
      <p:pic>
        <p:nvPicPr>
          <p:cNvPr id="4" name="Picture 2" descr="Main page | Uniwersytet Wrocławski">
            <a:extLst>
              <a:ext uri="{FF2B5EF4-FFF2-40B4-BE49-F238E27FC236}">
                <a16:creationId xmlns:a16="http://schemas.microsoft.com/office/drawing/2014/main" id="{757F517C-1BC5-4DED-812B-2B8EC51288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6508" y="1"/>
            <a:ext cx="3045491" cy="1376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70622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591467E-50AF-4FC7-AD32-A8A164942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b="1" dirty="0"/>
              <a:t>Postanowienie SA w Krakowie z 13.08.2013 r.</a:t>
            </a:r>
            <a:br>
              <a:rPr lang="pl-PL" sz="3200" b="1" dirty="0"/>
            </a:br>
            <a:br>
              <a:rPr lang="pl-PL" sz="3200" b="1" dirty="0"/>
            </a:br>
            <a:r>
              <a:rPr lang="pl-PL" sz="3200" b="1" dirty="0" err="1"/>
              <a:t>IIAKo</a:t>
            </a:r>
            <a:r>
              <a:rPr lang="pl-PL" sz="3200" b="1" dirty="0"/>
              <a:t> 80/13 </a:t>
            </a:r>
            <a:br>
              <a:rPr lang="pl-PL" sz="3200" b="1" dirty="0"/>
            </a:br>
            <a:endParaRPr lang="en-GB" sz="32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2E8F71B-F7D2-4D97-B230-864CF79F2A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1383564"/>
            <a:ext cx="7315200" cy="4601183"/>
          </a:xfrm>
        </p:spPr>
        <p:txBody>
          <a:bodyPr>
            <a:normAutofit lnSpcReduction="10000"/>
          </a:bodyPr>
          <a:lstStyle/>
          <a:p>
            <a:pPr algn="just"/>
            <a:r>
              <a:rPr lang="pl-PL" b="1" dirty="0"/>
              <a:t>Właściwość miejscowa sądu to nie tylko uprawnienie, ale i obowiązek rozpoznania sprawy. Rozpoznanie sprawy przez sąd z góry przewidziany ustawą ma nie tyle cel porządkowy, co gwarancyjny. Nie chodzi jedynie o zapobieganie sporom kompetencyjnym, ale o to, by strony z góry wiedziały, który sąd będzie orzekał w ich sprawie</a:t>
            </a:r>
            <a:r>
              <a:rPr lang="pl-PL" dirty="0"/>
              <a:t>. Na gwarancyjną funkcję odnośnych unormowań Sąd Apelacyjny już poprzednio zwracał uwagę w swym orzecznictwie. </a:t>
            </a:r>
            <a:r>
              <a:rPr lang="pl-PL" b="1" u="sng" dirty="0"/>
              <a:t>Normy prawne kreujące właściwość miejscową sądu powinny być odczytywane w powiązaniu z art. 45 ust. 1 Konstytucji RP, który gwarantuje rozpoznawanie sprawy przez właściwy sąd. Zasadą winno być osądzenie sprawy w sądzie właściwym miejscowo do jej rozpoznania, a odejście od tej reguły powinno być wyjątkowe.</a:t>
            </a:r>
            <a:r>
              <a:rPr lang="pl-PL" b="1" dirty="0"/>
              <a:t> </a:t>
            </a:r>
            <a:r>
              <a:rPr lang="pl-PL" dirty="0"/>
              <a:t>Dlatego przepis art. 36 k.p.k., przewidujący tzw. właściwość z delegacji jako odstępstwo od właściwości miejscowej sądu uregulowanej w art. 31 k.p.k., podlega ścisłej wykładni, a korzystanie z niego powinno być ostrożne.</a:t>
            </a:r>
            <a:endParaRPr lang="en-GB" dirty="0"/>
          </a:p>
        </p:txBody>
      </p:sp>
      <p:pic>
        <p:nvPicPr>
          <p:cNvPr id="4" name="Picture 2" descr="Main page | Uniwersytet Wrocławski">
            <a:extLst>
              <a:ext uri="{FF2B5EF4-FFF2-40B4-BE49-F238E27FC236}">
                <a16:creationId xmlns:a16="http://schemas.microsoft.com/office/drawing/2014/main" id="{27F3BF35-7221-41C0-B03C-9C042B430B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6508" y="1"/>
            <a:ext cx="3045491" cy="1376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89581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22F635F-D73F-404A-B44D-FBF2E7F67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Właściwość funkcjonalna </a:t>
            </a:r>
            <a:br>
              <a:rPr lang="pl-PL" dirty="0"/>
            </a:br>
            <a:br>
              <a:rPr lang="pl-PL" dirty="0"/>
            </a:br>
            <a:r>
              <a:rPr lang="pl-PL" b="1" i="1" dirty="0"/>
              <a:t>Uprawnienie sądu do dokonywania określonych czynności postępowania karnego.</a:t>
            </a:r>
            <a:br>
              <a:rPr lang="pl-PL" b="1" dirty="0"/>
            </a:b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42B2FBA-13DC-48A2-A06F-67D449A25C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1376854"/>
            <a:ext cx="7315200" cy="460789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dirty="0"/>
              <a:t>1)rozpoznawanie środków odwoławczych od orzeczeń sądu I instancji (art. 24 § 1, 25 § 3, 26, 27 KPK; </a:t>
            </a:r>
          </a:p>
          <a:p>
            <a:pPr marL="0" indent="0" algn="just">
              <a:buNone/>
            </a:pPr>
            <a:r>
              <a:rPr lang="pl-PL" dirty="0"/>
              <a:t>2) rozpoznawanie nadzwyczajnych środków zaskarżenia (kasacji, wniosku o wznowienie postępowania); </a:t>
            </a:r>
          </a:p>
          <a:p>
            <a:pPr marL="0" indent="0" algn="just">
              <a:buNone/>
            </a:pPr>
            <a:r>
              <a:rPr lang="pl-PL" dirty="0"/>
              <a:t>3)dokonywanie czynności w postępowaniu przygotowawczym (art.329 § 1 i 2); </a:t>
            </a:r>
          </a:p>
          <a:p>
            <a:pPr marL="0" indent="0" algn="just">
              <a:buNone/>
            </a:pPr>
            <a:r>
              <a:rPr lang="pl-PL" dirty="0"/>
              <a:t>4) rozpoznawanie kwestii incydentalnych w toku postępowania jurysdykcyjnego (np. w przedmiocie stosowania środków zapobiegawczych, wyłączenia sędziego, stosowania kar porządkowych); </a:t>
            </a:r>
          </a:p>
          <a:p>
            <a:pPr marL="0" indent="0" algn="just">
              <a:buNone/>
            </a:pPr>
            <a:r>
              <a:rPr lang="pl-PL" dirty="0"/>
              <a:t>5)dokonywanie czynności procesowych w postępowaniach po uprawomocnieniu się wyroku </a:t>
            </a:r>
          </a:p>
          <a:p>
            <a:pPr marL="0" indent="0" algn="just">
              <a:buNone/>
            </a:pPr>
            <a:r>
              <a:rPr lang="pl-PL" dirty="0"/>
              <a:t>6) dokonywanie czynności w ramach współpracy międzynarodowej w sprawach karnych (np. wydawanie ENA, orzekanie w przedmiocie przekazania z terytorium Polski osoby ściganej ENA).</a:t>
            </a:r>
          </a:p>
        </p:txBody>
      </p:sp>
      <p:pic>
        <p:nvPicPr>
          <p:cNvPr id="4" name="Picture 2" descr="Main page | Uniwersytet Wrocławski">
            <a:extLst>
              <a:ext uri="{FF2B5EF4-FFF2-40B4-BE49-F238E27FC236}">
                <a16:creationId xmlns:a16="http://schemas.microsoft.com/office/drawing/2014/main" id="{7325B4CF-F46C-47DD-93BE-968B88B819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6508" y="1"/>
            <a:ext cx="3045491" cy="1376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60767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B2B4AA-D604-4F7D-9297-12F61F6E79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Właściwość rzeczowa </a:t>
            </a:r>
            <a:br>
              <a:rPr lang="pl-PL" b="1" dirty="0"/>
            </a:br>
            <a:br>
              <a:rPr lang="pl-PL" b="1" dirty="0"/>
            </a:br>
            <a:r>
              <a:rPr lang="pl-PL" b="1" i="1" dirty="0"/>
              <a:t>Upoważnienie (obowiązek) sądu do rozpoznania sprawy w I instancji</a:t>
            </a:r>
            <a:r>
              <a:rPr lang="pl-PL" i="1" dirty="0"/>
              <a:t>. </a:t>
            </a:r>
            <a:br>
              <a:rPr lang="pl-PL" dirty="0"/>
            </a:br>
            <a:endParaRPr lang="en-GB" b="1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65C9B45-8C3A-41EC-BECA-2C2101EE15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Art.  24.  §  1. </a:t>
            </a:r>
            <a:r>
              <a:rPr lang="pl-PL" b="1" dirty="0"/>
              <a:t>Sąd rejonowy orzeka w pierwszej instancji we wszystkich sprawach, z wyjątkiem spraw przekazanych ustawą do właściwości innego sądu</a:t>
            </a:r>
            <a:r>
              <a:rPr lang="pl-PL" dirty="0"/>
              <a:t>. </a:t>
            </a:r>
            <a:r>
              <a:rPr lang="pl-PL" dirty="0">
                <a:sym typeface="Wingdings" panose="05000000000000000000" pitchFamily="2" charset="2"/>
              </a:rPr>
              <a:t> domniemanie właściwości sądu rejonowego </a:t>
            </a:r>
          </a:p>
          <a:p>
            <a:pPr algn="just"/>
            <a:r>
              <a:rPr lang="pl-PL" dirty="0">
                <a:sym typeface="Wingdings" panose="05000000000000000000" pitchFamily="2" charset="2"/>
              </a:rPr>
              <a:t>Sąd okręgowy rozpoznaje sprawy przewidziane w ustawie. Sprawy o zbrodnie, o enumeratywnie wskazane występki oraz inne przestępstwa, które zostały przekazane do właściwości sądu okręgowego przez przepisy szczególne. </a:t>
            </a:r>
            <a:endParaRPr lang="pl-PL" dirty="0"/>
          </a:p>
          <a:p>
            <a:endParaRPr lang="en-GB" dirty="0"/>
          </a:p>
        </p:txBody>
      </p:sp>
      <p:pic>
        <p:nvPicPr>
          <p:cNvPr id="4" name="Picture 2" descr="Main page | Uniwersytet Wrocławski">
            <a:extLst>
              <a:ext uri="{FF2B5EF4-FFF2-40B4-BE49-F238E27FC236}">
                <a16:creationId xmlns:a16="http://schemas.microsoft.com/office/drawing/2014/main" id="{8D5B23FE-4B49-4DBD-B564-8DA9B27876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6508" y="1"/>
            <a:ext cx="3045491" cy="1376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04375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B2B4AA-D604-4F7D-9297-12F61F6E79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Właściwość rzeczowa </a:t>
            </a:r>
            <a:br>
              <a:rPr lang="pl-PL" b="1" dirty="0"/>
            </a:br>
            <a:br>
              <a:rPr lang="pl-PL" b="1" dirty="0"/>
            </a:br>
            <a:r>
              <a:rPr lang="pl-PL" b="1" i="1" dirty="0"/>
              <a:t>Upoważnienie (obowiązek) sądu do rozpoznania sprawy w I instancji</a:t>
            </a:r>
            <a:r>
              <a:rPr lang="pl-PL" i="1" dirty="0"/>
              <a:t>. </a:t>
            </a:r>
            <a:br>
              <a:rPr lang="pl-PL" dirty="0"/>
            </a:br>
            <a:endParaRPr lang="en-GB" b="1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65C9B45-8C3A-41EC-BECA-2C2101EE15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1123836"/>
            <a:ext cx="7315200" cy="4860911"/>
          </a:xfrm>
        </p:spPr>
        <p:txBody>
          <a:bodyPr>
            <a:normAutofit/>
          </a:bodyPr>
          <a:lstStyle/>
          <a:p>
            <a:r>
              <a:rPr lang="pl-PL" dirty="0"/>
              <a:t>Art. 25 §  1. Sąd okręgowy orzeka w pierwszej instancji w sprawach o następujące przestępstwa:</a:t>
            </a:r>
          </a:p>
          <a:p>
            <a:r>
              <a:rPr lang="pl-PL" dirty="0"/>
              <a:t>1) </a:t>
            </a:r>
            <a:r>
              <a:rPr lang="pl-PL" b="1" dirty="0"/>
              <a:t>o zbrodnie określone w Kodeksie karnym oraz w ustawach szczególnych;</a:t>
            </a:r>
          </a:p>
          <a:p>
            <a:r>
              <a:rPr lang="pl-PL" dirty="0"/>
              <a:t>2) o występki określone w rozdziałach XVI i XVII oraz w art. 140-142, </a:t>
            </a:r>
            <a:r>
              <a:rPr lang="pl-PL" b="1" dirty="0"/>
              <a:t>art. 148 § 4</a:t>
            </a:r>
            <a:r>
              <a:rPr lang="pl-PL" dirty="0"/>
              <a:t>, </a:t>
            </a:r>
            <a:r>
              <a:rPr lang="pl-PL" b="1" dirty="0"/>
              <a:t>art. 149</a:t>
            </a:r>
            <a:r>
              <a:rPr lang="pl-PL" dirty="0"/>
              <a:t>, </a:t>
            </a:r>
            <a:r>
              <a:rPr lang="pl-PL" b="1" dirty="0"/>
              <a:t>art. 150 § 1, art. 151-154</a:t>
            </a:r>
            <a:r>
              <a:rPr lang="pl-PL" dirty="0"/>
              <a:t>, art. 158 § 3, art. 163 § 3 i 4, art. 165 § 1, 3 i 4, art. 166 § 1, art. 173 § 3 i 4, art. 185 § 2, art. 189a § 2, art. 210 § 2, art. 211a, art. 252 § 3, art. 258 § 1-3, art. 265 § 1 i 2, art. 269</a:t>
            </a:r>
            <a:r>
              <a:rPr lang="pl-PL" b="1" dirty="0"/>
              <a:t>, art. 278 § 1 i 2 w zw. z art. 294, art. 284 § 1 i 2 w zw. z art. 294, art. 286 § 1 w zw. z art. 294, </a:t>
            </a:r>
            <a:r>
              <a:rPr lang="pl-PL" dirty="0"/>
              <a:t>art. 287 § 1 w zw. z art. 294, art. 296 § 3 oraz </a:t>
            </a:r>
            <a:r>
              <a:rPr lang="pl-PL" b="1" dirty="0"/>
              <a:t>art. 299 </a:t>
            </a:r>
            <a:r>
              <a:rPr lang="pl-PL" dirty="0"/>
              <a:t>Kodeksu karnego;</a:t>
            </a:r>
          </a:p>
          <a:p>
            <a:r>
              <a:rPr lang="pl-PL" dirty="0"/>
              <a:t>3) o </a:t>
            </a:r>
            <a:r>
              <a:rPr lang="pl-PL" b="1" dirty="0"/>
              <a:t>występki, które z mocy przepisu szczególnego należą do właściwości sądu okręgowego</a:t>
            </a:r>
            <a:r>
              <a:rPr lang="pl-PL" dirty="0"/>
              <a:t>.</a:t>
            </a:r>
          </a:p>
          <a:p>
            <a:endParaRPr lang="en-GB" dirty="0"/>
          </a:p>
        </p:txBody>
      </p:sp>
      <p:pic>
        <p:nvPicPr>
          <p:cNvPr id="4" name="Picture 2" descr="Main page | Uniwersytet Wrocławski">
            <a:extLst>
              <a:ext uri="{FF2B5EF4-FFF2-40B4-BE49-F238E27FC236}">
                <a16:creationId xmlns:a16="http://schemas.microsoft.com/office/drawing/2014/main" id="{8D5B23FE-4B49-4DBD-B564-8DA9B27876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6508" y="1"/>
            <a:ext cx="3045491" cy="1376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20011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B2B4AA-D604-4F7D-9297-12F61F6E79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800" b="1" dirty="0"/>
              <a:t>Właściwość miejscowa </a:t>
            </a:r>
            <a:br>
              <a:rPr lang="pl-PL" sz="2800" b="1" dirty="0"/>
            </a:br>
            <a:br>
              <a:rPr lang="pl-PL" sz="2800" b="1" dirty="0"/>
            </a:br>
            <a:r>
              <a:rPr lang="pl-PL" sz="2800" b="1" i="1" dirty="0"/>
              <a:t>Upoważnienie sądu do rozpoznania danej sprawy ze względu na jego siedzibę oraz miejsce zdarzenia, które ma dla tej sprawy znaczenie. </a:t>
            </a:r>
            <a:endParaRPr lang="en-GB" sz="2800" b="1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65C9B45-8C3A-41EC-BECA-2C2101EE15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1492469"/>
            <a:ext cx="7315200" cy="4492278"/>
          </a:xfrm>
        </p:spPr>
        <p:txBody>
          <a:bodyPr>
            <a:noAutofit/>
          </a:bodyPr>
          <a:lstStyle/>
          <a:p>
            <a:pPr algn="just"/>
            <a:r>
              <a:rPr lang="pl-PL" sz="1600" dirty="0"/>
              <a:t>1. Każdy sąd ma określną właściwość (por. art. 20 prawa o ustroju sądów powszechnych) </a:t>
            </a:r>
          </a:p>
          <a:p>
            <a:pPr lvl="1" algn="just"/>
            <a:r>
              <a:rPr lang="pl-PL" sz="1600" dirty="0"/>
              <a:t>Obszary właściwości sądów powszechnych określa rozporządzenie Ministra Sprawiedliwości z 7.10.2014 r. w sprawie ustalenia siedzib i obszarów właściwości sądów apelacyjnych, sądów okręgowych i sądów rejonowych. </a:t>
            </a:r>
          </a:p>
          <a:p>
            <a:pPr algn="just"/>
            <a:r>
              <a:rPr lang="pl-PL" sz="1600" dirty="0"/>
              <a:t>2. Na właściwość miejscową sądu ma wpływ zdarzenie, które jest przedmiotem postępowania.</a:t>
            </a:r>
          </a:p>
          <a:p>
            <a:pPr marL="0" indent="0" algn="just">
              <a:buNone/>
            </a:pPr>
            <a:endParaRPr lang="pl-PL" sz="1600" dirty="0"/>
          </a:p>
          <a:p>
            <a:r>
              <a:rPr lang="pl-PL" sz="1600" b="1" dirty="0"/>
              <a:t>Zasada – sąd właściwy według miejsca popełnienia przestępstwa. </a:t>
            </a:r>
          </a:p>
          <a:p>
            <a:pPr algn="just"/>
            <a:r>
              <a:rPr lang="pl-PL" sz="1600" dirty="0"/>
              <a:t>Gdy miejsca popełnienia przestępstwa nie da się ustalić – sąd najbardziej właściwy dla oskarżonego ze względu na jego miejsce pobytu/zamieszkania/stałe przebywanie ewentualnie sąd właściwy dla miasta stołecznego Warszawy. </a:t>
            </a:r>
          </a:p>
          <a:p>
            <a:pPr algn="just"/>
            <a:r>
              <a:rPr lang="pl-PL" sz="1600" dirty="0"/>
              <a:t>Reguła wyprzedzania ma zastosowanie do kryteriów pomocniczych ustalania właściwości miejscowej.  </a:t>
            </a:r>
            <a:endParaRPr lang="en-GB" sz="1600" dirty="0"/>
          </a:p>
          <a:p>
            <a:pPr marL="0" indent="0" algn="just">
              <a:buNone/>
            </a:pPr>
            <a:endParaRPr lang="en-GB" sz="1600" dirty="0"/>
          </a:p>
        </p:txBody>
      </p:sp>
      <p:pic>
        <p:nvPicPr>
          <p:cNvPr id="4" name="Picture 2" descr="Main page | Uniwersytet Wrocławski">
            <a:extLst>
              <a:ext uri="{FF2B5EF4-FFF2-40B4-BE49-F238E27FC236}">
                <a16:creationId xmlns:a16="http://schemas.microsoft.com/office/drawing/2014/main" id="{8D5B23FE-4B49-4DBD-B564-8DA9B27876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6508" y="1"/>
            <a:ext cx="3045491" cy="1376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92951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B2B4AA-D604-4F7D-9297-12F61F6E79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800" b="1" dirty="0"/>
              <a:t>Właściwość miejscowa </a:t>
            </a:r>
            <a:br>
              <a:rPr lang="pl-PL" sz="2800" b="1" dirty="0"/>
            </a:br>
            <a:br>
              <a:rPr lang="pl-PL" sz="2800" b="1" dirty="0"/>
            </a:br>
            <a:r>
              <a:rPr lang="pl-PL" sz="2800" b="1" i="1" dirty="0"/>
              <a:t>Upoważnienie sądu do rozpoznania danej sprawy ze względu na jego siedzibę oraz miejsce zdarzenia, które ma dla tej sprawy znaczenie. </a:t>
            </a:r>
            <a:endParaRPr lang="en-GB" sz="2800" b="1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65C9B45-8C3A-41EC-BECA-2C2101EE15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1492469"/>
            <a:ext cx="7315200" cy="4492278"/>
          </a:xfrm>
        </p:spPr>
        <p:txBody>
          <a:bodyPr>
            <a:noAutofit/>
          </a:bodyPr>
          <a:lstStyle/>
          <a:p>
            <a:r>
              <a:rPr lang="pl-PL" sz="1600" b="1" dirty="0"/>
              <a:t>Miejscowo właściwy do rozpoznania sprawy jest sąd, w którego okręgu popełniono przestępstwo (art. 31 § 1) </a:t>
            </a:r>
          </a:p>
          <a:p>
            <a:r>
              <a:rPr lang="pl-PL" sz="1600" dirty="0"/>
              <a:t>Jeżeli przestępstwo popełniono na polskim statku wodnym lub powietrznym, </a:t>
            </a:r>
            <a:r>
              <a:rPr lang="pl-PL" sz="1600" b="1" dirty="0"/>
              <a:t>a § 1 nie może mieć zastosowania</a:t>
            </a:r>
            <a:r>
              <a:rPr lang="pl-PL" sz="1600" dirty="0"/>
              <a:t>, właściwy jest sąd macierzystego portu statku. </a:t>
            </a:r>
          </a:p>
          <a:p>
            <a:r>
              <a:rPr lang="pl-PL" sz="1600" dirty="0"/>
              <a:t>Jeżeli nie można ustalić miejsca popełnienia przestępstwa, właściwy jest sąd, w którego okręgu: </a:t>
            </a:r>
          </a:p>
          <a:p>
            <a:pPr lvl="1"/>
            <a:r>
              <a:rPr lang="pl-PL" sz="1600" dirty="0"/>
              <a:t>ujawniono przestępstwo, </a:t>
            </a:r>
          </a:p>
          <a:p>
            <a:pPr lvl="1"/>
            <a:r>
              <a:rPr lang="pl-PL" sz="1600" dirty="0"/>
              <a:t>ujęto oskarżonego, </a:t>
            </a:r>
          </a:p>
          <a:p>
            <a:pPr lvl="1"/>
            <a:r>
              <a:rPr lang="pl-PL" sz="1600" dirty="0"/>
              <a:t>oskarżony przed popełnieniem przestępstwa stale mieszkał lub czasowo przebywał </a:t>
            </a:r>
          </a:p>
          <a:p>
            <a:r>
              <a:rPr lang="pl-PL" sz="1600" dirty="0"/>
              <a:t>- zależnie od tego, gdzie najpierw wszczęto postępowanie przygotowawcze (art. 32 § 1) Tzw. reguła wyprzedzania </a:t>
            </a:r>
          </a:p>
          <a:p>
            <a:r>
              <a:rPr lang="pl-PL" sz="1600" dirty="0"/>
              <a:t>Jeżeli nie można ustalić właściwości miejscowej sądu według przepisów poprzedzających, sprawę rozpoznaje sąd właściwy dla dzielnicy Śródmieście miasta stołecznego Warszawy. (art. 32 § 3)</a:t>
            </a:r>
            <a:endParaRPr lang="en-GB" sz="1600" dirty="0"/>
          </a:p>
          <a:p>
            <a:pPr marL="0" indent="0" algn="just">
              <a:buNone/>
            </a:pPr>
            <a:endParaRPr lang="en-GB" sz="2800" dirty="0"/>
          </a:p>
        </p:txBody>
      </p:sp>
      <p:pic>
        <p:nvPicPr>
          <p:cNvPr id="4" name="Picture 2" descr="Main page | Uniwersytet Wrocławski">
            <a:extLst>
              <a:ext uri="{FF2B5EF4-FFF2-40B4-BE49-F238E27FC236}">
                <a16:creationId xmlns:a16="http://schemas.microsoft.com/office/drawing/2014/main" id="{8D5B23FE-4B49-4DBD-B564-8DA9B27876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6508" y="1"/>
            <a:ext cx="3045491" cy="1376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146590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B2B4AA-D604-4F7D-9297-12F61F6E79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800" b="1" dirty="0"/>
              <a:t>Właściwość miejscowa </a:t>
            </a:r>
            <a:br>
              <a:rPr lang="pl-PL" sz="2800" b="1" dirty="0"/>
            </a:br>
            <a:br>
              <a:rPr lang="pl-PL" sz="2800" b="1" dirty="0"/>
            </a:br>
            <a:r>
              <a:rPr lang="pl-PL" sz="2800" b="1" i="1" dirty="0"/>
              <a:t>Upoważnienie sądu do rozpoznania danej sprawy ze względu na jego siedzibę oraz miejsce zdarzenia, które ma dla tej sprawy znaczenie. </a:t>
            </a:r>
            <a:endParaRPr lang="en-GB" sz="2800" b="1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65C9B45-8C3A-41EC-BECA-2C2101EE15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1123836"/>
            <a:ext cx="7315200" cy="4860911"/>
          </a:xfrm>
        </p:spPr>
        <p:txBody>
          <a:bodyPr>
            <a:normAutofit/>
          </a:bodyPr>
          <a:lstStyle/>
          <a:p>
            <a:pPr algn="just"/>
            <a:r>
              <a:rPr lang="pl-PL" sz="1800" dirty="0"/>
              <a:t>1. Każdy sąd ma określną właściwość (por. art. 20 prawa o ustroju sądów powszechnych) </a:t>
            </a:r>
          </a:p>
          <a:p>
            <a:pPr lvl="1" algn="just"/>
            <a:r>
              <a:rPr lang="pl-PL" dirty="0"/>
              <a:t>Obszary właściwości sądów powszechnych określa rozporządzenie Ministra Sprawiedliwości z 7.10.2014 r. w sprawie ustalenia siedzib i obszarów właściwości sądów apelacyjnych, sądów okręgowych i sądów rejonowych. </a:t>
            </a:r>
          </a:p>
          <a:p>
            <a:pPr algn="just"/>
            <a:r>
              <a:rPr lang="pl-PL" sz="1800" dirty="0"/>
              <a:t>2. Na właściwość miejscową sądu ma wpływ zdarzenie, które jest przedmiotem postępowania.</a:t>
            </a:r>
          </a:p>
          <a:p>
            <a:pPr marL="0" indent="0" algn="just">
              <a:buNone/>
            </a:pPr>
            <a:endParaRPr lang="en-GB" sz="3200" dirty="0"/>
          </a:p>
        </p:txBody>
      </p:sp>
      <p:pic>
        <p:nvPicPr>
          <p:cNvPr id="4" name="Picture 2" descr="Main page | Uniwersytet Wrocławski">
            <a:extLst>
              <a:ext uri="{FF2B5EF4-FFF2-40B4-BE49-F238E27FC236}">
                <a16:creationId xmlns:a16="http://schemas.microsoft.com/office/drawing/2014/main" id="{8D5B23FE-4B49-4DBD-B564-8DA9B27876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6508" y="1"/>
            <a:ext cx="3045491" cy="1376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00669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anchor="b">
            <a:normAutofit/>
          </a:bodyPr>
          <a:lstStyle/>
          <a:p>
            <a:r>
              <a:rPr lang="pl-PL" sz="4400" b="1" dirty="0"/>
              <a:t>Właściwość z łączności spraw</a:t>
            </a:r>
            <a:br>
              <a:rPr lang="pl-PL" sz="4400" b="1" dirty="0"/>
            </a:br>
            <a:br>
              <a:rPr lang="pl-PL" sz="4400" b="1" dirty="0"/>
            </a:br>
            <a:endParaRPr lang="pl-PL" sz="44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just"/>
            <a:r>
              <a:rPr lang="pl-PL" sz="2400" b="1" dirty="0"/>
              <a:t>Właściwość z łączności rozpoznanie związanych ze sobą w ustawowo określony sposób spraw przynajmniej dwóch oskarżonych (łączność przedmiotowa), spraw o różne czyny jednego oskarżonego(łączność podmiotowa) lub łączenie spraw na podstawie obu powyższych kryteriów (tzw. łączność mieszana). </a:t>
            </a:r>
          </a:p>
          <a:p>
            <a:pPr marL="0" indent="0" algn="just">
              <a:buNone/>
            </a:pPr>
            <a:endParaRPr lang="pl-PL" sz="2400" dirty="0"/>
          </a:p>
          <a:p>
            <a:pPr marL="0" indent="0" algn="just">
              <a:buNone/>
            </a:pPr>
            <a:r>
              <a:rPr lang="pl-PL" sz="2400" dirty="0"/>
              <a:t>Art. 33 i 34</a:t>
            </a:r>
          </a:p>
        </p:txBody>
      </p:sp>
      <p:pic>
        <p:nvPicPr>
          <p:cNvPr id="11" name="Picture 2" descr="Main page | Uniwersytet Wrocławski">
            <a:extLst>
              <a:ext uri="{FF2B5EF4-FFF2-40B4-BE49-F238E27FC236}">
                <a16:creationId xmlns:a16="http://schemas.microsoft.com/office/drawing/2014/main" id="{CC262B6D-E110-4736-966D-721D57495C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6508" y="1"/>
            <a:ext cx="3045491" cy="1376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085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7EB0A36-7B30-4ABB-8B5F-66CEFF9CD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Właściwość z łączności spraw – łączność podmiotowa </a:t>
            </a:r>
            <a:br>
              <a:rPr lang="pl-PL" b="1" dirty="0"/>
            </a:br>
            <a:br>
              <a:rPr lang="pl-PL" b="1" dirty="0"/>
            </a:b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12A33A6-B4BE-4BA8-9821-89129BB432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Art.  33. §  1. Jeżeli </a:t>
            </a:r>
            <a:r>
              <a:rPr lang="pl-PL" b="1" dirty="0"/>
              <a:t>tę samą osobę oskarżono o kilka przestępstw</a:t>
            </a:r>
            <a:r>
              <a:rPr lang="pl-PL" dirty="0"/>
              <a:t>, a sprawy należą do właściwości różnych sądów tego samego rzędu, właściwy jest sąd, w którego okręgu najpierw wszczęto postępowanie przygotowawcze.</a:t>
            </a:r>
          </a:p>
          <a:p>
            <a:r>
              <a:rPr lang="pl-PL" dirty="0"/>
              <a:t>§  2. Jeżeli sprawy należą do właściwości </a:t>
            </a:r>
            <a:r>
              <a:rPr lang="pl-PL" b="1" dirty="0"/>
              <a:t>sądów różnego rzędu, sprawę rozpoznaje sąd wyższego rzędu.</a:t>
            </a:r>
          </a:p>
          <a:p>
            <a:endParaRPr lang="en-GB" dirty="0"/>
          </a:p>
        </p:txBody>
      </p:sp>
      <p:pic>
        <p:nvPicPr>
          <p:cNvPr id="6" name="Picture 2" descr="Main page | Uniwersytet Wrocławski">
            <a:extLst>
              <a:ext uri="{FF2B5EF4-FFF2-40B4-BE49-F238E27FC236}">
                <a16:creationId xmlns:a16="http://schemas.microsoft.com/office/drawing/2014/main" id="{E5DCE3C8-1D87-42A7-BEEF-F1B186BDAA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6508" y="1"/>
            <a:ext cx="3045491" cy="1376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978293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209817C-B084-4C1E-98DB-91E52FEB2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Właściwość z łączności spraw – łączność przedmiotowa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55FDDCA-4620-44EB-9FBB-65A055AACC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 Art. 34 § 1. Sąd właściwy dla sprawców przestępstw jest również właściwy dla pomocników, podżegaczy oraz innych osób, których przestępstwo pozostaje w ścisłym związku z przestępstwem sprawcy, jeżeli postępowanie przeciwko nim toczy się jednocześnie.</a:t>
            </a:r>
          </a:p>
          <a:p>
            <a:pPr algn="just"/>
            <a:r>
              <a:rPr lang="pl-PL" dirty="0"/>
              <a:t>§ 2. Sprawy osób wymienionych w § 1 powinny być połączone we wspólnym postępowaniu; przepis art. 33 stosuje się odpowiednio.</a:t>
            </a:r>
          </a:p>
          <a:p>
            <a:pPr algn="just"/>
            <a:r>
              <a:rPr lang="pl-PL" dirty="0"/>
              <a:t>§ 3. Jeżeli zachodzą okoliczności utrudniające łączne rozpoznanie spraw, o których mowa w § 1 i 2, można wyłączyć i odrębnie rozpoznać sprawę poszczególnych osób lub o poszczególne czyny; sprawa wyłączona podlega rozpoznaniu przez sąd właściwy według zasad ogólnych.</a:t>
            </a:r>
            <a:endParaRPr lang="en-GB" dirty="0"/>
          </a:p>
        </p:txBody>
      </p:sp>
      <p:pic>
        <p:nvPicPr>
          <p:cNvPr id="4" name="Picture 2" descr="Main page | Uniwersytet Wrocławski">
            <a:extLst>
              <a:ext uri="{FF2B5EF4-FFF2-40B4-BE49-F238E27FC236}">
                <a16:creationId xmlns:a16="http://schemas.microsoft.com/office/drawing/2014/main" id="{80D7A8F4-2563-4468-9478-C93382BD32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6508" y="1"/>
            <a:ext cx="3045491" cy="1376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3501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D1D40C-B146-4E5D-9C2D-070152449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Przypomnienie 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F828AC4-77F5-4547-A437-E441439E69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b="1" dirty="0"/>
              <a:t>Akt oskarżenia jest tylko jedną z możliwości zakończenia postępowania przygotowawczego i skierowania sprawy do sądu</a:t>
            </a:r>
            <a:r>
              <a:rPr lang="pl-PL" dirty="0"/>
              <a:t>. Obok aktu oskarżenia występują też inne skargi oskarżycielskie:</a:t>
            </a:r>
          </a:p>
          <a:p>
            <a:pPr marL="457200" indent="-457200" algn="just">
              <a:buAutoNum type="arabicPeriod"/>
            </a:pPr>
            <a:r>
              <a:rPr lang="pl-PL" dirty="0"/>
              <a:t>wniosek o warunkowe umorzenie postępowania – art. 336 </a:t>
            </a:r>
          </a:p>
          <a:p>
            <a:pPr marL="457200" indent="-457200" algn="just">
              <a:buAutoNum type="arabicPeriod"/>
            </a:pPr>
            <a:r>
              <a:rPr lang="pl-PL" dirty="0"/>
              <a:t>samoistny wniosek o skazanie bez przeprowadzenia rozprawy – art. 335  § 1 </a:t>
            </a:r>
          </a:p>
          <a:p>
            <a:pPr marL="457200" indent="-457200" algn="just">
              <a:buAutoNum type="arabicPeriod"/>
            </a:pPr>
            <a:r>
              <a:rPr lang="pl-PL" dirty="0"/>
              <a:t>wniosek o umorzenie postępowania i zastosowanie środków zabezpieczających – art. 324 </a:t>
            </a:r>
          </a:p>
          <a:p>
            <a:pPr marL="457200" indent="-457200" algn="just">
              <a:buAutoNum type="arabicPeriod"/>
            </a:pPr>
            <a:r>
              <a:rPr lang="pl-PL" dirty="0"/>
              <a:t>wniosek o rozpoznanie sprawy w trybie przyspieszonym – 517d</a:t>
            </a:r>
            <a:endParaRPr lang="en-GB" dirty="0"/>
          </a:p>
        </p:txBody>
      </p:sp>
      <p:pic>
        <p:nvPicPr>
          <p:cNvPr id="4" name="Picture 2" descr="Main page | Uniwersytet Wrocławski">
            <a:extLst>
              <a:ext uri="{FF2B5EF4-FFF2-40B4-BE49-F238E27FC236}">
                <a16:creationId xmlns:a16="http://schemas.microsoft.com/office/drawing/2014/main" id="{B1F28188-1F8B-4AE6-997B-ACEF137881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6508" y="1"/>
            <a:ext cx="3045491" cy="1376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939486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D7C5CDC-AF18-434A-8BEA-05904FF50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/>
              <a:t>Właściwość z łączności spraw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144B946-17E1-4F74-9050-B0A4D38580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 fontScale="92500" lnSpcReduction="20000"/>
          </a:bodyPr>
          <a:lstStyle/>
          <a:p>
            <a:pPr algn="just"/>
            <a:r>
              <a:rPr lang="pl-PL" sz="1800" dirty="0"/>
              <a:t>(…) łączność spraw, o której mowa w art. 33 § 1 k.p.k. niewątpliwie w zamyśle ustawodawcy miała doprowadzić do sytuacji, aby osoba oskarżona o różne przestępstwa, popełnione nierzadko w tym samym czasie, w związku z prowadzeniem określonej działalności w ramach grupy przestępczej, odpowiadając w jednym procesie, mogła spotkać się z właściwie wyważoną represją karną, uwzględniającą całokształt jej działalności przestępczej. Z drugiej strony, jeśli postawa takiego sprawcy wskazuje na możliwość wysnucia wniosku o nagromadzeniu okoliczności łagodzących, czy ewentualności np. nadzwyczajnego złagodzenia kary, wspólne rozpoznanie sprawy o wszystkie zarzucone przestępstwa niewątpliwie leży w jego interesie. </a:t>
            </a:r>
          </a:p>
          <a:p>
            <a:pPr algn="just"/>
            <a:r>
              <a:rPr lang="pl-PL" sz="1800" dirty="0"/>
              <a:t>Łączność przedmiotowa, o której mowa w art. 34 § 1 i 2 k.p.k. powinna natomiast zabezpieczyć prawidłowość wyrokowania, trudniejszą do osiągnięcia w odrębnych procesach, oraz wyeliminować mnożenie kosztów procesu a także zapewnić szybkość postępowania. </a:t>
            </a:r>
          </a:p>
          <a:p>
            <a:pPr algn="just"/>
            <a:r>
              <a:rPr lang="pl-PL" sz="1800" dirty="0"/>
              <a:t>Odstępstwo od tej zasady przewidziane w art. 34 § 3 k.p.k. winno być wyjątkiem (…). Oczywistym bowiem jest, że taki podział przedmiotowej sprawy, spowoduje wbrew twierdzeniom Sądu I instancji zwiększenie kosztów procesu i w praktyce wydłuży czas potrzebny na jej rozpoznanie. Wbrew wywodom zawartym w uzasadnieniu zaskarżonego postanowienia, stworzenie sytuacji, w której dwaj główni oskarżeni tymczasowo aresztowani będą musieli być dowożeni na rozprawy w dwóch sądach, przy znanych powszechnie trudnościach z tym związanych, nie wpłynie na zdynamizowanie procesu, a wręcz przeciwnie, wywoła wiele perturbacji i problemów natury procesowej.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476308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/>
              <a:t>Właściwość z delegacji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just"/>
            <a:r>
              <a:rPr lang="pl-PL" sz="3200" b="1" dirty="0"/>
              <a:t>Właściwość z delegacji polega na przekazaniu sprawy zawisłej przed sądem właściwym do rozpoznania innemu sądowi ze względu na szczególne okoliczności wskazane w ustawie</a:t>
            </a:r>
          </a:p>
        </p:txBody>
      </p:sp>
      <p:pic>
        <p:nvPicPr>
          <p:cNvPr id="9" name="Picture 2" descr="Main page | Uniwersytet Wrocławski">
            <a:extLst>
              <a:ext uri="{FF2B5EF4-FFF2-40B4-BE49-F238E27FC236}">
                <a16:creationId xmlns:a16="http://schemas.microsoft.com/office/drawing/2014/main" id="{5DB6915A-D3F5-473D-ADC8-2F2412A510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6508" y="1"/>
            <a:ext cx="3045491" cy="1376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4352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D459A730-A849-40BD-B429-30D73DF60765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352567491"/>
              </p:ext>
            </p:extLst>
          </p:nvPr>
        </p:nvGraphicFramePr>
        <p:xfrm>
          <a:off x="0" y="1093076"/>
          <a:ext cx="11981793" cy="52236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" name="Picture 2" descr="Main page | Uniwersytet Wrocławski">
            <a:extLst>
              <a:ext uri="{FF2B5EF4-FFF2-40B4-BE49-F238E27FC236}">
                <a16:creationId xmlns:a16="http://schemas.microsoft.com/office/drawing/2014/main" id="{5CA49B1D-F16D-4FEF-9616-B884E1E2AE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6508" y="1"/>
            <a:ext cx="3045491" cy="1376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7106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274F5D2-480E-411D-A7DE-790882D38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Właściwość z delegacji</a:t>
            </a:r>
            <a:endParaRPr lang="en-GB" b="1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FB25610-53AF-4301-87F0-832BCC59C4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1400" dirty="0"/>
              <a:t>Postanowienie SN z 27.08.2015 r., III KO 83/15 </a:t>
            </a:r>
          </a:p>
          <a:p>
            <a:pPr algn="just"/>
            <a:r>
              <a:rPr lang="pl-PL" sz="1400" dirty="0"/>
              <a:t>(warunki przekazania sprawy w trybie art. 37 k.p.k.) </a:t>
            </a:r>
          </a:p>
          <a:p>
            <a:pPr algn="just"/>
            <a:r>
              <a:rPr lang="pl-PL" sz="1400" dirty="0"/>
              <a:t>Bezsporne jest, że przepis art. 37 k.p.k. ma charakter wyjątkowy. Przewiduje bowiem odstępstwo od ustawowych reguł określenia właściwości miejscowej sądu. Stąd też jego zastosowanie może nastąpić tylko wtedy, gdy zaistniałe w sprawie okoliczności jednoznacznie świadczą o tym, że jej pozostawienie do rozpoznania sądowi miejscowo właściwemu byłoby sprzeczne z dobrem wymiaru sprawiedliwości. Takimi okolicznościami mogą zaś być tego rodzaju sytuacje, które mogą wywierać wpływ na swobodę orzekania lub stwarzać przekonanie (nawet w istocie mylne, jakkolwiek powzięte w oparciu o racjonalne przesłanki) o braku warunków do rozpoznania danej sprawy w sposób w pełni obiektywny. </a:t>
            </a:r>
          </a:p>
          <a:p>
            <a:pPr algn="just"/>
            <a:r>
              <a:rPr lang="pl-PL" sz="1400" dirty="0"/>
              <a:t>(…) przekonanie o braku możliwości do obiektywnego rozpoznania sprawy przez sąd miejscowo właściwy oparte być powinno na racjonalnych przesłankach. Przekonanie takie, oparte tylko na przypuszczeniach i założeniach o charakterze hipotetycznym, nie jest wystarczające dla odstąpienia od reguł właściwości miejscowej, których zadaniem jest między innymi gwarantowanie niezawisłości sądu. </a:t>
            </a:r>
          </a:p>
          <a:p>
            <a:pPr algn="just"/>
            <a:r>
              <a:rPr lang="pl-PL" sz="1400" dirty="0"/>
              <a:t>(…) wyjątkowy w swej istocie przepis art. 37 k.p.k. nie powinien również być traktowany jako podstawa do podejmowania prób przekazania innemu sądowi spraw o dużym stopniu uciążliwości, czy z innych względów kłopotliwych. W czasie sprawowania urzędu sędziego konieczna jest umiejętność sprostania różnym wyzwaniom.</a:t>
            </a:r>
          </a:p>
          <a:p>
            <a:pPr algn="just"/>
            <a:endParaRPr lang="en-GB" sz="1400" dirty="0"/>
          </a:p>
        </p:txBody>
      </p:sp>
      <p:pic>
        <p:nvPicPr>
          <p:cNvPr id="7" name="Picture 2" descr="Main page | Uniwersytet Wrocławski">
            <a:extLst>
              <a:ext uri="{FF2B5EF4-FFF2-40B4-BE49-F238E27FC236}">
                <a16:creationId xmlns:a16="http://schemas.microsoft.com/office/drawing/2014/main" id="{755D2D2D-0723-4E7E-9683-D9984F8690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6508" y="1"/>
            <a:ext cx="3045491" cy="1376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7412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34CC89-8458-4E83-8A00-0ADC8EEA8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pl-PL" sz="3700"/>
              <a:t>Badanie z urzędu właściwości sądu </a:t>
            </a:r>
            <a:endParaRPr lang="en-GB" sz="370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ABC1278-3FE6-474D-88ED-A9FC5FB369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1608082"/>
            <a:ext cx="7315200" cy="4376665"/>
          </a:xfrm>
        </p:spPr>
        <p:txBody>
          <a:bodyPr anchor="ctr">
            <a:normAutofit/>
          </a:bodyPr>
          <a:lstStyle/>
          <a:p>
            <a:pPr algn="just"/>
            <a:r>
              <a:rPr lang="pl-PL" dirty="0"/>
              <a:t>Art. 35. § 1. Sąd bada z urzędu swą właściwość, a w razie stwierdzenia swej niewłaściwości przekazuje sprawę właściwemu sądowi lub innemu organowi. </a:t>
            </a:r>
          </a:p>
          <a:p>
            <a:pPr algn="just"/>
            <a:r>
              <a:rPr lang="pl-PL" dirty="0"/>
              <a:t>§ 2. Jeżeli sąd na rozprawie głównej stwierdza, że nie jest właściwy miejscowo lub że właściwy jest sąd niższego rzędu, może przekazać sprawę innemu sądowi jedynie wtedy, gdy powstaje konieczność odroczenia rozprawy.</a:t>
            </a:r>
          </a:p>
          <a:p>
            <a:pPr algn="just"/>
            <a:r>
              <a:rPr lang="pl-PL" dirty="0"/>
              <a:t>§ 3. Na postanowienie w kwestii właściwości przysługuje zażalenie.</a:t>
            </a:r>
          </a:p>
          <a:p>
            <a:pPr algn="just"/>
            <a:endParaRPr lang="pl-PL" dirty="0"/>
          </a:p>
          <a:p>
            <a:pPr algn="just"/>
            <a:r>
              <a:rPr lang="pl-PL" b="1" dirty="0"/>
              <a:t>Stwierdzenie niewłaściwości wymaga wydania postanowienia oraz określenia w nim sądu lub organu właściwego do rozpoznania danej sprawy.</a:t>
            </a:r>
          </a:p>
          <a:p>
            <a:pPr algn="just"/>
            <a:endParaRPr lang="pl-PL" dirty="0"/>
          </a:p>
          <a:p>
            <a:pPr algn="just"/>
            <a:endParaRPr lang="en-GB" dirty="0"/>
          </a:p>
        </p:txBody>
      </p:sp>
      <p:pic>
        <p:nvPicPr>
          <p:cNvPr id="12" name="Picture 2" descr="Main page | Uniwersytet Wrocławski">
            <a:extLst>
              <a:ext uri="{FF2B5EF4-FFF2-40B4-BE49-F238E27FC236}">
                <a16:creationId xmlns:a16="http://schemas.microsoft.com/office/drawing/2014/main" id="{44BB3D1C-87F4-4B5E-8719-E7C70CE170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6508" y="1"/>
            <a:ext cx="3045491" cy="1376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4155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6F9C63E-E608-47CF-BD9E-CA763A895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Naruszenie przepisów o właściwości 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ECA0F37-CB4F-4236-91F5-3048E66E2F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>
                <a:solidFill>
                  <a:srgbClr val="000000"/>
                </a:solidFill>
              </a:rPr>
              <a:t>Jeżeli sąd wyższego rzędu orzekał zamiast sądu niższego rzędu (sąd okręgowy orzekał w sprawie, w której powinien orzekać sąd rejonowy) – względna przyczyna odwoławcza, jeżeli zostanie wykazane, że naruszenie przepisów o właściwości mogło mieć wpływ na treść orzeczenia. </a:t>
            </a:r>
            <a:r>
              <a:rPr lang="pl-PL" dirty="0">
                <a:solidFill>
                  <a:srgbClr val="000000"/>
                </a:solidFill>
                <a:sym typeface="Wingdings" panose="05000000000000000000" pitchFamily="2" charset="2"/>
              </a:rPr>
              <a:t> bardzo trudne do wykazania </a:t>
            </a:r>
            <a:endParaRPr lang="pl-PL" dirty="0">
              <a:solidFill>
                <a:srgbClr val="000000"/>
              </a:solidFill>
            </a:endParaRPr>
          </a:p>
          <a:p>
            <a:r>
              <a:rPr lang="pl-PL" dirty="0">
                <a:solidFill>
                  <a:srgbClr val="000000"/>
                </a:solidFill>
              </a:rPr>
              <a:t>Jeżeli sąd niższego rzędu orzekał w sprawie, w której powinien orzekać sąd wyższego rzędu (sąd rejonowy orzekał w sprawie, w której powinien orzekać sąd okręgowy) – bezwzględna przyczyna odwoławcza, uchylenie orzeczenia niezależnie od granic zaskarżenia i podniesionych zarzutów, art. 439 § 1 pkt 4.</a:t>
            </a:r>
            <a:endParaRPr lang="en-GB" dirty="0">
              <a:solidFill>
                <a:srgbClr val="000000"/>
              </a:solidFill>
            </a:endParaRPr>
          </a:p>
          <a:p>
            <a:endParaRPr lang="en-GB" dirty="0"/>
          </a:p>
        </p:txBody>
      </p:sp>
      <p:pic>
        <p:nvPicPr>
          <p:cNvPr id="4" name="Picture 2" descr="Main page | Uniwersytet Wrocławski">
            <a:extLst>
              <a:ext uri="{FF2B5EF4-FFF2-40B4-BE49-F238E27FC236}">
                <a16:creationId xmlns:a16="http://schemas.microsoft.com/office/drawing/2014/main" id="{65403469-698A-4C0E-8465-DA63CD10FC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6508" y="1"/>
            <a:ext cx="3045491" cy="1376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879285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81F1F27-E2B2-4042-A1F8-F09FBC537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Spory o właściwość 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03B101A-DDE8-4CFC-BA69-A51F6B2DAF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2400" dirty="0"/>
              <a:t>Art. 38. § 1. Spór o właściwość między sądami równorzędnymi rozstrzyga ostatecznie sąd wyższego rzędu nad sądem, który pierwszy wszczął spór. Spór o właściwość między sądem rejonowym a sądem okręgowym rozstrzyga sąd apelacyjny, a spór między sądem apelacyjnym a innym sądem powszechnym – Sąd Najwyższy. </a:t>
            </a:r>
          </a:p>
          <a:p>
            <a:pPr algn="just"/>
            <a:r>
              <a:rPr lang="pl-PL" sz="2400" dirty="0"/>
              <a:t>§ 2. W czasie trwania sporu każdy z tych sądów przedsiębierze czynności nie cierpiące zwłoki. </a:t>
            </a:r>
          </a:p>
          <a:p>
            <a:pPr algn="just"/>
            <a:endParaRPr lang="pl-PL" sz="2400" dirty="0"/>
          </a:p>
          <a:p>
            <a:pPr algn="just"/>
            <a:endParaRPr lang="en-GB" sz="3200" dirty="0"/>
          </a:p>
        </p:txBody>
      </p:sp>
      <p:pic>
        <p:nvPicPr>
          <p:cNvPr id="4" name="Picture 2" descr="Main page | Uniwersytet Wrocławski">
            <a:extLst>
              <a:ext uri="{FF2B5EF4-FFF2-40B4-BE49-F238E27FC236}">
                <a16:creationId xmlns:a16="http://schemas.microsoft.com/office/drawing/2014/main" id="{99D8E894-94C9-4693-8E03-7927CA7945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6508" y="1"/>
            <a:ext cx="3045491" cy="1376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428927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6B5B596-6468-4405-8D27-602FEA3CF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Spory o właściwość 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751C91B-2A13-4D84-A0CA-5F68E58B70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2800" dirty="0"/>
              <a:t>Spory mogą być: </a:t>
            </a:r>
          </a:p>
          <a:p>
            <a:pPr lvl="1" algn="just"/>
            <a:r>
              <a:rPr lang="pl-PL" sz="2800" dirty="0"/>
              <a:t>pozytywne – dwa sądy uważają, że są właściwe (rzadki przypadek) </a:t>
            </a:r>
          </a:p>
          <a:p>
            <a:pPr lvl="1" algn="just"/>
            <a:r>
              <a:rPr lang="pl-PL" sz="2800" dirty="0"/>
              <a:t>negatywne – żaden z sądów nie uważa, że jest właściwy do rozpoznania sprawy </a:t>
            </a:r>
          </a:p>
          <a:p>
            <a:pPr lvl="1" algn="just"/>
            <a:r>
              <a:rPr lang="pl-PL" sz="2800" dirty="0"/>
              <a:t>Sąd wyższego rzędu może przekazać sprawę do rozpoznania według właściwości także takiemu sądowi niższego rzędu, który nie pozostawał dotychczas w sporze kompetencyjnym (postanowienie SA w Katowicach z 15.10.2008r., II </a:t>
            </a:r>
            <a:r>
              <a:rPr lang="pl-PL" sz="2800" dirty="0" err="1"/>
              <a:t>AKo</a:t>
            </a:r>
            <a:r>
              <a:rPr lang="pl-PL" sz="2800" dirty="0"/>
              <a:t> 216/08)</a:t>
            </a:r>
            <a:endParaRPr lang="en-GB" sz="2800" dirty="0"/>
          </a:p>
          <a:p>
            <a:pPr algn="just"/>
            <a:endParaRPr lang="en-GB" sz="3600" dirty="0"/>
          </a:p>
        </p:txBody>
      </p:sp>
      <p:pic>
        <p:nvPicPr>
          <p:cNvPr id="4" name="Picture 2" descr="Main page | Uniwersytet Wrocławski">
            <a:extLst>
              <a:ext uri="{FF2B5EF4-FFF2-40B4-BE49-F238E27FC236}">
                <a16:creationId xmlns:a16="http://schemas.microsoft.com/office/drawing/2014/main" id="{8AE16FAC-E3B7-4B85-9363-5909C2D08C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6508" y="1"/>
            <a:ext cx="3045491" cy="1376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638623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B6ABDDE8-BF44-4DE6-B9B2-B86A003C2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 przeczytania z podręcznika </a:t>
            </a:r>
            <a:endParaRPr lang="en-GB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16607691-8A85-4BB0-A63D-44E0F5481D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Rozdział II</a:t>
            </a:r>
          </a:p>
          <a:p>
            <a:pPr lvl="1"/>
            <a:r>
              <a:rPr lang="pl-PL" dirty="0"/>
              <a:t>3.1.3. </a:t>
            </a:r>
          </a:p>
          <a:p>
            <a:r>
              <a:rPr lang="pl-PL" dirty="0"/>
              <a:t>Rozdział IV </a:t>
            </a:r>
          </a:p>
          <a:p>
            <a:pPr lvl="1"/>
            <a:r>
              <a:rPr lang="pl-PL" dirty="0"/>
              <a:t>1</a:t>
            </a:r>
          </a:p>
          <a:p>
            <a:pPr lvl="1"/>
            <a:r>
              <a:rPr lang="pl-PL" dirty="0"/>
              <a:t>2.1 i 2.2.</a:t>
            </a:r>
          </a:p>
          <a:p>
            <a:pPr lvl="1"/>
            <a:r>
              <a:rPr lang="pl-PL" b="1" dirty="0"/>
              <a:t>Przede wszystkim: 2.2.5 (właściwość sądu)</a:t>
            </a:r>
          </a:p>
          <a:p>
            <a:r>
              <a:rPr lang="pl-PL" dirty="0"/>
              <a:t>Rozdział V</a:t>
            </a:r>
          </a:p>
          <a:p>
            <a:pPr lvl="1"/>
            <a:r>
              <a:rPr lang="pl-PL" dirty="0"/>
              <a:t>7 i 9 </a:t>
            </a:r>
          </a:p>
          <a:p>
            <a:r>
              <a:rPr lang="pl-PL" dirty="0"/>
              <a:t>Rozdział VIII </a:t>
            </a:r>
          </a:p>
          <a:p>
            <a:pPr lvl="1"/>
            <a:r>
              <a:rPr lang="pl-PL" dirty="0"/>
              <a:t>3.2.</a:t>
            </a:r>
          </a:p>
          <a:p>
            <a:r>
              <a:rPr lang="pl-PL" dirty="0"/>
              <a:t>Rozdział IX </a:t>
            </a:r>
          </a:p>
          <a:p>
            <a:pPr lvl="1"/>
            <a:r>
              <a:rPr lang="pl-PL" dirty="0"/>
              <a:t>4.3</a:t>
            </a:r>
          </a:p>
          <a:p>
            <a:r>
              <a:rPr lang="pl-PL" dirty="0"/>
              <a:t>Rozdział X </a:t>
            </a:r>
          </a:p>
          <a:p>
            <a:pPr lvl="1"/>
            <a:r>
              <a:rPr lang="pl-PL" dirty="0"/>
              <a:t>1.1.</a:t>
            </a:r>
          </a:p>
          <a:p>
            <a:pPr lvl="1"/>
            <a:endParaRPr lang="en-GB" dirty="0"/>
          </a:p>
        </p:txBody>
      </p:sp>
      <p:pic>
        <p:nvPicPr>
          <p:cNvPr id="6" name="Picture 2" descr="Main page | Uniwersytet Wrocławski">
            <a:extLst>
              <a:ext uri="{FF2B5EF4-FFF2-40B4-BE49-F238E27FC236}">
                <a16:creationId xmlns:a16="http://schemas.microsoft.com/office/drawing/2014/main" id="{426FF7A8-CCCE-4134-8FA6-59FD2D2D37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6508" y="1"/>
            <a:ext cx="3045491" cy="1376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9871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2D8F698-70A3-4E9B-83A7-5B7761ECD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Wniosek o warunkowe umorzenie postępowania 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853A56F-13B2-472C-B722-2ACE4B40A8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Warunkowe umorzenie postępowania – środek probacyjny z KK. Stosowany, gdy: </a:t>
            </a:r>
          </a:p>
          <a:p>
            <a:pPr marL="457200" indent="-457200">
              <a:buAutoNum type="arabicPeriod"/>
            </a:pPr>
            <a:r>
              <a:rPr lang="pl-PL" dirty="0"/>
              <a:t>sprawca nie był karany za przestępstwo umyślne</a:t>
            </a:r>
          </a:p>
          <a:p>
            <a:pPr marL="457200" indent="-457200">
              <a:buAutoNum type="arabicPeriod"/>
            </a:pPr>
            <a:r>
              <a:rPr lang="pl-PL" dirty="0"/>
              <a:t>czyn jest zagrożony karą nieprzekraczającą 5 lat pozbawienia wolności </a:t>
            </a:r>
          </a:p>
          <a:p>
            <a:pPr marL="457200" indent="-457200">
              <a:buAutoNum type="arabicPeriod"/>
            </a:pPr>
            <a:r>
              <a:rPr lang="pl-PL" dirty="0"/>
              <a:t>wina i społeczna szkodliwość czynu nie są znaczne, </a:t>
            </a:r>
          </a:p>
          <a:p>
            <a:pPr marL="457200" indent="-457200">
              <a:buAutoNum type="arabicPeriod"/>
            </a:pPr>
            <a:r>
              <a:rPr lang="pl-PL" dirty="0"/>
              <a:t>okoliczności popełnienia czynu nie budzą wątpliwości, </a:t>
            </a:r>
          </a:p>
          <a:p>
            <a:pPr marL="457200" indent="-457200">
              <a:buAutoNum type="arabicPeriod"/>
            </a:pPr>
            <a:r>
              <a:rPr lang="pl-PL" dirty="0"/>
              <a:t>właściwości i warunki osobiste oraz dotychczasowy sposób życia sprawcy uzasadniają przypuszczenie, że pomimo umorzenia postępowania będzie przestrzegał porządku prawnego, w szczególności nie popełni przestępstwa.</a:t>
            </a:r>
          </a:p>
          <a:p>
            <a:r>
              <a:rPr lang="pl-PL" dirty="0"/>
              <a:t>Art. 66 KK</a:t>
            </a:r>
          </a:p>
        </p:txBody>
      </p:sp>
      <p:pic>
        <p:nvPicPr>
          <p:cNvPr id="4" name="Picture 2" descr="Main page | Uniwersytet Wrocławski">
            <a:extLst>
              <a:ext uri="{FF2B5EF4-FFF2-40B4-BE49-F238E27FC236}">
                <a16:creationId xmlns:a16="http://schemas.microsoft.com/office/drawing/2014/main" id="{5944F0CB-19F3-40E4-A74D-DA35FA4F16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6508" y="1"/>
            <a:ext cx="3045491" cy="1376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897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93F1F1E-D136-478F-8589-69723E640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Wniosek o warunkowe umorzenie postępowania 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11F72F0-5BB7-4849-A22B-CD7D00F7F3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Wniosek o warunkowe umorzenie postępowania zastępuje akt oskarżenia. </a:t>
            </a:r>
          </a:p>
          <a:p>
            <a:r>
              <a:rPr lang="pl-PL" dirty="0"/>
              <a:t>Sąd rozpoznaje sprawę na posiedzeniu i orzeka WYROKIEM.</a:t>
            </a:r>
          </a:p>
          <a:p>
            <a:r>
              <a:rPr lang="pl-PL" dirty="0"/>
              <a:t>Gdy nie uwzględnia wniosku – sąd zobowiązuje prokuratora do uzupełnienia wniosku o warunkowe umorzenie postępowania tak, by spełniał warunki formalne aktu oskarżenia. </a:t>
            </a:r>
          </a:p>
          <a:p>
            <a:r>
              <a:rPr lang="pl-PL" dirty="0"/>
              <a:t>Art. 341 KPK</a:t>
            </a:r>
            <a:endParaRPr lang="en-GB" dirty="0"/>
          </a:p>
        </p:txBody>
      </p:sp>
      <p:pic>
        <p:nvPicPr>
          <p:cNvPr id="4" name="Picture 2" descr="Main page | Uniwersytet Wrocławski">
            <a:extLst>
              <a:ext uri="{FF2B5EF4-FFF2-40B4-BE49-F238E27FC236}">
                <a16:creationId xmlns:a16="http://schemas.microsoft.com/office/drawing/2014/main" id="{46A674B6-7C2C-410E-9947-135EADFD88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6508" y="1"/>
            <a:ext cx="3045491" cy="1376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34346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62C3D94-A259-45C4-92A4-269A2C2E8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Art.  336.  Warunkowe umorzenie postępowania</a:t>
            </a:r>
            <a:br>
              <a:rPr lang="pl-PL" dirty="0"/>
            </a:b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ED0B60A-F30C-4E3F-82FF-165D2B59F3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412" y="1376855"/>
            <a:ext cx="7315200" cy="460118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l-PL" dirty="0"/>
              <a:t>§  1. Jeżeli spełnione są przesłanki uzasadniające warunkowe umorzenie postępowania, prokurator może zamiast aktu oskarżenia sporządzić i skierować do sądu wniosek o takie umorzenie.</a:t>
            </a:r>
          </a:p>
          <a:p>
            <a:pPr algn="just"/>
            <a:r>
              <a:rPr lang="pl-PL" dirty="0"/>
              <a:t>§  2. Do wniosku stosuje się odpowiednio przepisy art. 332 § 1 pkt 1, 2, 4 i 5. Uzasadnienie wniosku można ograniczyć do wskazania dowodów świadczących o tym, że wina oskarżonego nie budzi wątpliwości, a ponadto okoliczności przemawiających za warunkowym umorzeniem.</a:t>
            </a:r>
          </a:p>
          <a:p>
            <a:pPr algn="just"/>
            <a:r>
              <a:rPr lang="pl-PL" dirty="0"/>
              <a:t>§  3. Prokurator może wskazać proponowany okres próby, obowiązki, które należy nałożyć na oskarżonego i, stosownie do okoliczności, wnioski co do dozoru.</a:t>
            </a:r>
          </a:p>
          <a:p>
            <a:pPr algn="just"/>
            <a:r>
              <a:rPr lang="pl-PL" dirty="0"/>
              <a:t>§  4. Do wniosku dołącza się, do wiadomości sądu, listę ujawnionych osób pokrzywdzonych z podaniem ich adresów. Przepis art. 334 stosuje się odpowiednio.</a:t>
            </a:r>
          </a:p>
          <a:p>
            <a:pPr algn="just"/>
            <a:r>
              <a:rPr lang="pl-PL" dirty="0"/>
              <a:t>§  5. Do wniosku o warunkowe umorzenie postępowania stosuje się odpowiednio przepisy dotyczące aktu oskarżenia zawarte w rozdziale 40.</a:t>
            </a:r>
          </a:p>
          <a:p>
            <a:pPr algn="just"/>
            <a:endParaRPr lang="en-GB" dirty="0"/>
          </a:p>
        </p:txBody>
      </p:sp>
      <p:pic>
        <p:nvPicPr>
          <p:cNvPr id="4" name="Picture 2" descr="Main page | Uniwersytet Wrocławski">
            <a:extLst>
              <a:ext uri="{FF2B5EF4-FFF2-40B4-BE49-F238E27FC236}">
                <a16:creationId xmlns:a16="http://schemas.microsoft.com/office/drawing/2014/main" id="{FCA45E0F-43A9-4F5E-B1CC-09F076B96E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6508" y="1"/>
            <a:ext cx="3045491" cy="1376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93492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C5D5185-8D29-4B3B-9C3E-A4B8130D8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Samoistny wniosek o skazanie bez rozprawy – art. 335 </a:t>
            </a:r>
            <a:r>
              <a:rPr lang="en-GB" dirty="0"/>
              <a:t>§</a:t>
            </a:r>
            <a:r>
              <a:rPr lang="pl-PL" dirty="0"/>
              <a:t> 1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3E18B4E-CAEC-49FA-BB05-B8F421FBD1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Jedna z form konsensualnego zakończenia postępowania karnego. Założenie – porozumienie między oskarżonym i prokuratorem, przy uwzględnieniu prawnie chronionych interesów pokrzywdzonego.</a:t>
            </a:r>
          </a:p>
          <a:p>
            <a:pPr algn="just"/>
            <a:r>
              <a:rPr lang="pl-PL" dirty="0"/>
              <a:t>Założenie: porozumienie odnośnie do kary, środków karnych, innych form reakcji prawnokarnej oraz kosztów procesu. </a:t>
            </a:r>
          </a:p>
          <a:p>
            <a:pPr algn="just"/>
            <a:r>
              <a:rPr lang="pl-PL" dirty="0"/>
              <a:t>Sąd orzeka na posiedzeniu bez przeprowadzenia rozprawy i bez przeprowadzenia JAKIEGOKOLWIEK postępowania dowodowego. Sąd akceptując wniosek z art. 335, skazuje oskarżonego na uzgodnioną wcześniej karę.   </a:t>
            </a:r>
            <a:endParaRPr lang="en-GB" dirty="0"/>
          </a:p>
        </p:txBody>
      </p:sp>
      <p:pic>
        <p:nvPicPr>
          <p:cNvPr id="4" name="Picture 2" descr="Main page | Uniwersytet Wrocławski">
            <a:extLst>
              <a:ext uri="{FF2B5EF4-FFF2-40B4-BE49-F238E27FC236}">
                <a16:creationId xmlns:a16="http://schemas.microsoft.com/office/drawing/2014/main" id="{7BEB3CA8-A9F9-42CB-8185-93D00B7278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6508" y="1"/>
            <a:ext cx="3045491" cy="1376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06795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3972FC4-4B14-4050-8809-90E356FB2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Samoistny wniosek o skazanie bez rozprawy – art. 335 </a:t>
            </a:r>
            <a:r>
              <a:rPr lang="en-GB" dirty="0"/>
              <a:t>§</a:t>
            </a:r>
            <a:r>
              <a:rPr lang="pl-PL" dirty="0"/>
              <a:t> 1 </a:t>
            </a:r>
            <a:br>
              <a:rPr lang="pl-PL" dirty="0"/>
            </a:br>
            <a:br>
              <a:rPr lang="pl-PL" dirty="0"/>
            </a:br>
            <a:r>
              <a:rPr lang="pl-PL" b="1" dirty="0"/>
              <a:t>Przesłanki</a:t>
            </a:r>
            <a:endParaRPr lang="en-GB" b="1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84ADE10-6D9D-42DA-B8EB-72DBC41D6C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1123836"/>
            <a:ext cx="7315200" cy="4860911"/>
          </a:xfrm>
        </p:spPr>
        <p:txBody>
          <a:bodyPr>
            <a:normAutofit/>
          </a:bodyPr>
          <a:lstStyle/>
          <a:p>
            <a:endParaRPr lang="pl-PL" dirty="0"/>
          </a:p>
          <a:p>
            <a:r>
              <a:rPr lang="pl-PL" b="1" dirty="0"/>
              <a:t>Postępowanie karne prowadzone jest w sprawie o występek.</a:t>
            </a:r>
          </a:p>
          <a:p>
            <a:r>
              <a:rPr lang="pl-PL" dirty="0"/>
              <a:t>Oskarżony przyznaje się do winy</a:t>
            </a:r>
          </a:p>
          <a:p>
            <a:r>
              <a:rPr lang="pl-PL" dirty="0"/>
              <a:t>W świetle jego wyjaśnień okoliczności popełnienia przestępstwa i wina nie budzą wątpliwości,  </a:t>
            </a:r>
          </a:p>
          <a:p>
            <a:r>
              <a:rPr lang="pl-PL" dirty="0"/>
              <a:t>Postawa oskarżonego wskazuje, że cele postępowania zostaną osiągnięte,</a:t>
            </a:r>
          </a:p>
          <a:p>
            <a:r>
              <a:rPr lang="pl-PL" dirty="0"/>
              <a:t>Porozumiano się odnośnie do kary, środków karnych, innych form reakcji prawnokarnej oraz kosztów procesu,</a:t>
            </a:r>
          </a:p>
          <a:p>
            <a:r>
              <a:rPr lang="pl-PL" dirty="0"/>
              <a:t>Interes pokrzywdzonego nie sprzeciwia się zawarciu porozumienia. </a:t>
            </a:r>
          </a:p>
        </p:txBody>
      </p:sp>
      <p:pic>
        <p:nvPicPr>
          <p:cNvPr id="4" name="Picture 2" descr="Main page | Uniwersytet Wrocławski">
            <a:extLst>
              <a:ext uri="{FF2B5EF4-FFF2-40B4-BE49-F238E27FC236}">
                <a16:creationId xmlns:a16="http://schemas.microsoft.com/office/drawing/2014/main" id="{77B58057-2734-4C65-A3C7-13F9534C3B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6508" y="1"/>
            <a:ext cx="3045491" cy="1376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70027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6EDC0B5-9EE4-49DB-83E4-796D800DC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Samoistny wniosek o skazanie bez rozprawy – art. 335 </a:t>
            </a:r>
            <a:r>
              <a:rPr lang="en-GB" dirty="0"/>
              <a:t>§</a:t>
            </a:r>
            <a:r>
              <a:rPr lang="pl-PL" dirty="0"/>
              <a:t> 1 –</a:t>
            </a:r>
            <a:br>
              <a:rPr lang="pl-PL" dirty="0"/>
            </a:br>
            <a:br>
              <a:rPr lang="pl-PL" dirty="0"/>
            </a:br>
            <a:r>
              <a:rPr lang="pl-PL" b="1" dirty="0"/>
              <a:t>Ograniczone postępowanie dowodowe </a:t>
            </a:r>
            <a:endParaRPr lang="en-GB" b="1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6F23E4E-9A00-4881-938E-0A89F1858A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1376854"/>
            <a:ext cx="7315200" cy="4607893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Co do zasady nie prowadzi się szeroko zakrojonego postępowania dowodowego. Wyjaśnienia podejrzanego/oskarżonego powinny wyjaśniać okoliczności sprawy. </a:t>
            </a:r>
          </a:p>
          <a:p>
            <a:pPr algn="just"/>
            <a:r>
              <a:rPr lang="pl-PL" dirty="0"/>
              <a:t>Jeżeli zachodzi potrzeba oceny wiarygodności złożonych wyjaśnień, czynności dowodowych dokonuje się jedynie w niezbędnym do tego zakresie. </a:t>
            </a:r>
          </a:p>
          <a:p>
            <a:pPr algn="just"/>
            <a:r>
              <a:rPr lang="pl-PL" dirty="0"/>
              <a:t>W każdym jednak wypadku, jeżeli jest to konieczne dla zabezpieczenia śladów i dowodów przestępstwa przed ich utratą, zniekształceniem lub zniszczeniem, należy przeprowadzić w </a:t>
            </a:r>
            <a:r>
              <a:rPr lang="pl-PL" b="1" dirty="0"/>
              <a:t>niezbędnym zakresie czynności procesowe, a zwłaszcza dokonać oględzin, w razie potrzeby z udziałem biegłego, przeszukania lub czynności wymienionych w art. 74 § 2 pkt 1 w stosunku do osoby podejrzanej</a:t>
            </a:r>
            <a:r>
              <a:rPr lang="pl-PL" dirty="0"/>
              <a:t>, a także przedsięwziąć wobec niej inne niezbędne czynności, nie wyłączając pobrania krwi, włosów i wydzielin organizmu. </a:t>
            </a:r>
            <a:endParaRPr lang="en-GB" dirty="0"/>
          </a:p>
        </p:txBody>
      </p:sp>
      <p:pic>
        <p:nvPicPr>
          <p:cNvPr id="5" name="Picture 2" descr="Main page | Uniwersytet Wrocławski">
            <a:extLst>
              <a:ext uri="{FF2B5EF4-FFF2-40B4-BE49-F238E27FC236}">
                <a16:creationId xmlns:a16="http://schemas.microsoft.com/office/drawing/2014/main" id="{B1D61EE2-34A7-4AD3-A098-672B568F45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6508" y="1"/>
            <a:ext cx="3045491" cy="1376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3581612"/>
      </p:ext>
    </p:extLst>
  </p:cSld>
  <p:clrMapOvr>
    <a:masterClrMapping/>
  </p:clrMapOvr>
</p:sld>
</file>

<file path=ppt/theme/theme1.xml><?xml version="1.0" encoding="utf-8"?>
<a:theme xmlns:a="http://schemas.openxmlformats.org/drawingml/2006/main" name="Ramka">
  <a:themeElements>
    <a:clrScheme name="Pomarańczowoczerwon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amka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Ramka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Ramka</Template>
  <TotalTime>245</TotalTime>
  <Words>4041</Words>
  <Application>Microsoft Office PowerPoint</Application>
  <PresentationFormat>Panoramiczny</PresentationFormat>
  <Paragraphs>206</Paragraphs>
  <Slides>38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38</vt:i4>
      </vt:variant>
    </vt:vector>
  </HeadingPairs>
  <TitlesOfParts>
    <vt:vector size="42" baseType="lpstr">
      <vt:lpstr>Arial</vt:lpstr>
      <vt:lpstr>Corbel</vt:lpstr>
      <vt:lpstr>Wingdings 2</vt:lpstr>
      <vt:lpstr>Ramka</vt:lpstr>
      <vt:lpstr>Wykład 12</vt:lpstr>
      <vt:lpstr>Przypomnienie </vt:lpstr>
      <vt:lpstr>Przypomnienie </vt:lpstr>
      <vt:lpstr>Wniosek o warunkowe umorzenie postępowania </vt:lpstr>
      <vt:lpstr>Wniosek o warunkowe umorzenie postępowania </vt:lpstr>
      <vt:lpstr>Art.  336.  Warunkowe umorzenie postępowania </vt:lpstr>
      <vt:lpstr>Samoistny wniosek o skazanie bez rozprawy – art. 335 § 1</vt:lpstr>
      <vt:lpstr>Samoistny wniosek o skazanie bez rozprawy – art. 335 § 1   Przesłanki</vt:lpstr>
      <vt:lpstr>Samoistny wniosek o skazanie bez rozprawy – art. 335 § 1 –  Ograniczone postępowanie dowodowe </vt:lpstr>
      <vt:lpstr>Samoistny wniosek o skazanie bez rozprawy – art. 335 § 1</vt:lpstr>
      <vt:lpstr>Wniosek o umorzenie postępowania i zastosowanie środków zabezpieczających </vt:lpstr>
      <vt:lpstr>Środki zabezpieczające – przypomnienie z KK </vt:lpstr>
      <vt:lpstr>Wniosek o umorzenie postępowania i zastosowanie środków zabezpieczających </vt:lpstr>
      <vt:lpstr>Wniosek o umorzenie postępowania i zastosowanie środków zabezpieczających </vt:lpstr>
      <vt:lpstr>Do którego sądu kieruje się skargę oskarżycielską? </vt:lpstr>
      <vt:lpstr>Właściwość sądu</vt:lpstr>
      <vt:lpstr>Właściwość sądu </vt:lpstr>
      <vt:lpstr>Właściwość sądu</vt:lpstr>
      <vt:lpstr>Prezentacja programu PowerPoint</vt:lpstr>
      <vt:lpstr>Postanowienie SA w Krakowie z 13.08.2013 r.  IIAKo 80/13  </vt:lpstr>
      <vt:lpstr>Właściwość funkcjonalna   Uprawnienie sądu do dokonywania określonych czynności postępowania karnego. </vt:lpstr>
      <vt:lpstr>Właściwość rzeczowa   Upoważnienie (obowiązek) sądu do rozpoznania sprawy w I instancji.  </vt:lpstr>
      <vt:lpstr>Właściwość rzeczowa   Upoważnienie (obowiązek) sądu do rozpoznania sprawy w I instancji.  </vt:lpstr>
      <vt:lpstr>Właściwość miejscowa   Upoważnienie sądu do rozpoznania danej sprawy ze względu na jego siedzibę oraz miejsce zdarzenia, które ma dla tej sprawy znaczenie. </vt:lpstr>
      <vt:lpstr>Właściwość miejscowa   Upoważnienie sądu do rozpoznania danej sprawy ze względu na jego siedzibę oraz miejsce zdarzenia, które ma dla tej sprawy znaczenie. </vt:lpstr>
      <vt:lpstr>Właściwość miejscowa   Upoważnienie sądu do rozpoznania danej sprawy ze względu na jego siedzibę oraz miejsce zdarzenia, które ma dla tej sprawy znaczenie. </vt:lpstr>
      <vt:lpstr>Właściwość z łączności spraw  </vt:lpstr>
      <vt:lpstr>Właściwość z łączności spraw – łączność podmiotowa   </vt:lpstr>
      <vt:lpstr>Właściwość z łączności spraw – łączność przedmiotowa</vt:lpstr>
      <vt:lpstr>Właściwość z łączności spraw</vt:lpstr>
      <vt:lpstr>Właściwość z delegacji </vt:lpstr>
      <vt:lpstr>Prezentacja programu PowerPoint</vt:lpstr>
      <vt:lpstr>Właściwość z delegacji</vt:lpstr>
      <vt:lpstr>Badanie z urzędu właściwości sądu </vt:lpstr>
      <vt:lpstr>Naruszenie przepisów o właściwości </vt:lpstr>
      <vt:lpstr>Spory o właściwość </vt:lpstr>
      <vt:lpstr>Spory o właściwość </vt:lpstr>
      <vt:lpstr>Do przeczytania z podręcznika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Wykład 12</dc:title>
  <dc:creator>Dominika Czerniak</dc:creator>
  <cp:lastModifiedBy>Dominika Czerniak</cp:lastModifiedBy>
  <cp:revision>2</cp:revision>
  <dcterms:created xsi:type="dcterms:W3CDTF">2022-02-28T09:51:38Z</dcterms:created>
  <dcterms:modified xsi:type="dcterms:W3CDTF">2022-02-28T14:01:03Z</dcterms:modified>
</cp:coreProperties>
</file>