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62" r:id="rId5"/>
    <p:sldId id="269" r:id="rId6"/>
    <p:sldId id="268" r:id="rId7"/>
    <p:sldId id="271" r:id="rId8"/>
    <p:sldId id="270" r:id="rId9"/>
    <p:sldId id="272" r:id="rId10"/>
    <p:sldId id="273" r:id="rId11"/>
    <p:sldId id="274" r:id="rId12"/>
    <p:sldId id="275" r:id="rId13"/>
    <p:sldId id="276" r:id="rId14"/>
    <p:sldId id="258" r:id="rId15"/>
    <p:sldId id="277" r:id="rId16"/>
    <p:sldId id="278" r:id="rId17"/>
    <p:sldId id="279" r:id="rId18"/>
    <p:sldId id="259" r:id="rId19"/>
    <p:sldId id="280" r:id="rId20"/>
    <p:sldId id="281" r:id="rId21"/>
    <p:sldId id="282" r:id="rId22"/>
    <p:sldId id="283" r:id="rId23"/>
    <p:sldId id="284" r:id="rId24"/>
    <p:sldId id="265" r:id="rId25"/>
    <p:sldId id="263" r:id="rId26"/>
    <p:sldId id="26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minika Czerniak" initials="DC" lastIdx="1" clrIdx="0">
    <p:extLst>
      <p:ext uri="{19B8F6BF-5375-455C-9EA6-DF929625EA0E}">
        <p15:presenceInfo xmlns:p15="http://schemas.microsoft.com/office/powerpoint/2012/main" userId="f85b5de93283e4d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8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1A7582-E697-4884-B596-346436C11181}"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GB"/>
        </a:p>
      </dgm:t>
    </dgm:pt>
    <dgm:pt modelId="{C53C2D37-4638-426A-B92C-A0D3EF165318}">
      <dgm:prSet phldrT="[Tekst]"/>
      <dgm:spPr/>
      <dgm:t>
        <a:bodyPr/>
        <a:lstStyle/>
        <a:p>
          <a:r>
            <a:rPr lang="pl-PL" b="1" dirty="0" err="1"/>
            <a:t>Iudex</a:t>
          </a:r>
          <a:r>
            <a:rPr lang="pl-PL" b="1" dirty="0"/>
            <a:t> </a:t>
          </a:r>
          <a:r>
            <a:rPr lang="pl-PL" b="1" dirty="0" err="1"/>
            <a:t>inhabilis</a:t>
          </a:r>
          <a:r>
            <a:rPr lang="pl-PL" b="1" dirty="0"/>
            <a:t> – art. 40</a:t>
          </a:r>
          <a:endParaRPr lang="en-GB" b="1" dirty="0"/>
        </a:p>
      </dgm:t>
    </dgm:pt>
    <dgm:pt modelId="{45623A44-AC28-4A08-884F-BB0332955E67}" type="parTrans" cxnId="{2E3DD226-D549-4DC2-AF16-CAA38D79ACA5}">
      <dgm:prSet/>
      <dgm:spPr/>
      <dgm:t>
        <a:bodyPr/>
        <a:lstStyle/>
        <a:p>
          <a:endParaRPr lang="en-GB"/>
        </a:p>
      </dgm:t>
    </dgm:pt>
    <dgm:pt modelId="{BF2A5B45-FCEF-41E0-BD41-3BAB728F6B05}" type="sibTrans" cxnId="{2E3DD226-D549-4DC2-AF16-CAA38D79ACA5}">
      <dgm:prSet/>
      <dgm:spPr/>
      <dgm:t>
        <a:bodyPr/>
        <a:lstStyle/>
        <a:p>
          <a:endParaRPr lang="en-GB"/>
        </a:p>
      </dgm:t>
    </dgm:pt>
    <dgm:pt modelId="{2A4F0DE6-A083-4A83-8470-73E5839DCA86}">
      <dgm:prSet phldrT="[Tekst]"/>
      <dgm:spPr/>
      <dgm:t>
        <a:bodyPr/>
        <a:lstStyle/>
        <a:p>
          <a:r>
            <a:rPr lang="pl-PL" dirty="0"/>
            <a:t>Wyłączenie z mocy prawa</a:t>
          </a:r>
          <a:endParaRPr lang="en-GB" dirty="0"/>
        </a:p>
      </dgm:t>
    </dgm:pt>
    <dgm:pt modelId="{E75130B4-CA53-4E54-8A10-B70680104D17}" type="parTrans" cxnId="{775F6B49-64E9-41DC-910C-FF11FF8C89A2}">
      <dgm:prSet/>
      <dgm:spPr/>
      <dgm:t>
        <a:bodyPr/>
        <a:lstStyle/>
        <a:p>
          <a:endParaRPr lang="en-GB"/>
        </a:p>
      </dgm:t>
    </dgm:pt>
    <dgm:pt modelId="{E293745A-A2D0-4A4F-8C8F-BC24FBEA8534}" type="sibTrans" cxnId="{775F6B49-64E9-41DC-910C-FF11FF8C89A2}">
      <dgm:prSet/>
      <dgm:spPr/>
      <dgm:t>
        <a:bodyPr/>
        <a:lstStyle/>
        <a:p>
          <a:endParaRPr lang="en-GB"/>
        </a:p>
      </dgm:t>
    </dgm:pt>
    <dgm:pt modelId="{69979414-49DD-4DEC-B52D-77365AA705FD}">
      <dgm:prSet phldrT="[Tekst]"/>
      <dgm:spPr/>
      <dgm:t>
        <a:bodyPr/>
        <a:lstStyle/>
        <a:p>
          <a:r>
            <a:rPr lang="pl-PL" dirty="0"/>
            <a:t>Podstawą wyłączenia jest przepis ustawy, nie potrzeba badać, czy sędzia w konkretnej sprawie jest bezstronny czy nie jest </a:t>
          </a:r>
          <a:endParaRPr lang="en-GB" dirty="0"/>
        </a:p>
      </dgm:t>
    </dgm:pt>
    <dgm:pt modelId="{C65362DB-C9C6-478C-B076-F95BEA203145}" type="parTrans" cxnId="{B49330FE-611F-49BE-98B4-AB9BB072AEB0}">
      <dgm:prSet/>
      <dgm:spPr/>
      <dgm:t>
        <a:bodyPr/>
        <a:lstStyle/>
        <a:p>
          <a:endParaRPr lang="en-GB"/>
        </a:p>
      </dgm:t>
    </dgm:pt>
    <dgm:pt modelId="{0967AE45-CA91-4665-97B3-652474C5F9C1}" type="sibTrans" cxnId="{B49330FE-611F-49BE-98B4-AB9BB072AEB0}">
      <dgm:prSet/>
      <dgm:spPr/>
      <dgm:t>
        <a:bodyPr/>
        <a:lstStyle/>
        <a:p>
          <a:endParaRPr lang="en-GB"/>
        </a:p>
      </dgm:t>
    </dgm:pt>
    <dgm:pt modelId="{0256BEB4-E301-40F5-AEFE-10FB72ACFB7B}">
      <dgm:prSet phldrT="[Tekst]"/>
      <dgm:spPr/>
      <dgm:t>
        <a:bodyPr/>
        <a:lstStyle/>
        <a:p>
          <a:pPr algn="ctr"/>
          <a:r>
            <a:rPr lang="pl-PL" b="1" dirty="0" err="1"/>
            <a:t>Iudex</a:t>
          </a:r>
          <a:r>
            <a:rPr lang="pl-PL" b="1" dirty="0"/>
            <a:t> </a:t>
          </a:r>
          <a:r>
            <a:rPr lang="pl-PL" b="1" dirty="0" err="1"/>
            <a:t>suspectus</a:t>
          </a:r>
          <a:r>
            <a:rPr lang="pl-PL" b="1" dirty="0"/>
            <a:t> – art. 41</a:t>
          </a:r>
          <a:endParaRPr lang="en-GB" b="1" dirty="0"/>
        </a:p>
      </dgm:t>
    </dgm:pt>
    <dgm:pt modelId="{F528E64B-91E9-4008-B3B4-AEDEB5C7838B}" type="parTrans" cxnId="{871D9FE7-85C3-42B9-98CA-7B34CCA7401E}">
      <dgm:prSet/>
      <dgm:spPr/>
      <dgm:t>
        <a:bodyPr/>
        <a:lstStyle/>
        <a:p>
          <a:endParaRPr lang="en-GB"/>
        </a:p>
      </dgm:t>
    </dgm:pt>
    <dgm:pt modelId="{3EC4C957-296A-4C57-8184-53FE19F321BF}" type="sibTrans" cxnId="{871D9FE7-85C3-42B9-98CA-7B34CCA7401E}">
      <dgm:prSet/>
      <dgm:spPr/>
      <dgm:t>
        <a:bodyPr/>
        <a:lstStyle/>
        <a:p>
          <a:endParaRPr lang="en-GB"/>
        </a:p>
      </dgm:t>
    </dgm:pt>
    <dgm:pt modelId="{4708BA02-2FA8-4F10-BFA8-6E3F9287E932}">
      <dgm:prSet phldrT="[Tekst]"/>
      <dgm:spPr/>
      <dgm:t>
        <a:bodyPr/>
        <a:lstStyle/>
        <a:p>
          <a:r>
            <a:rPr lang="pl-PL" dirty="0"/>
            <a:t>Wyłączenie z mocy postanowienia sądu </a:t>
          </a:r>
          <a:endParaRPr lang="en-GB" dirty="0"/>
        </a:p>
      </dgm:t>
    </dgm:pt>
    <dgm:pt modelId="{F41E7381-3E21-4408-957C-80812D7CF587}" type="parTrans" cxnId="{1387D938-FC5E-42A8-ACB5-C511E7CF585A}">
      <dgm:prSet/>
      <dgm:spPr/>
      <dgm:t>
        <a:bodyPr/>
        <a:lstStyle/>
        <a:p>
          <a:endParaRPr lang="en-GB"/>
        </a:p>
      </dgm:t>
    </dgm:pt>
    <dgm:pt modelId="{4073DD4D-F4F7-4F40-8FE7-783AAC381DAB}" type="sibTrans" cxnId="{1387D938-FC5E-42A8-ACB5-C511E7CF585A}">
      <dgm:prSet/>
      <dgm:spPr/>
      <dgm:t>
        <a:bodyPr/>
        <a:lstStyle/>
        <a:p>
          <a:endParaRPr lang="en-GB"/>
        </a:p>
      </dgm:t>
    </dgm:pt>
    <dgm:pt modelId="{FE578020-4241-4B2B-85A5-7C0ABD5DF485}">
      <dgm:prSet phldrT="[Tekst]"/>
      <dgm:spPr/>
      <dgm:t>
        <a:bodyPr/>
        <a:lstStyle/>
        <a:p>
          <a:r>
            <a:rPr lang="pl-PL" dirty="0"/>
            <a:t>Podstawą wyłączenia jest orzeczenie sądu. Konieczna jest ocena, czy istnieją „uzasadnione wątpliwości co do bezstronności”</a:t>
          </a:r>
          <a:endParaRPr lang="en-GB" dirty="0"/>
        </a:p>
      </dgm:t>
    </dgm:pt>
    <dgm:pt modelId="{60C74285-3E57-41F2-BA72-859145B54879}" type="parTrans" cxnId="{452BB9CE-8DB6-4FD9-B5C0-6A43939250A7}">
      <dgm:prSet/>
      <dgm:spPr/>
      <dgm:t>
        <a:bodyPr/>
        <a:lstStyle/>
        <a:p>
          <a:endParaRPr lang="en-GB"/>
        </a:p>
      </dgm:t>
    </dgm:pt>
    <dgm:pt modelId="{A96BAA89-BAC1-4ED8-9C8D-7C336562BE3E}" type="sibTrans" cxnId="{452BB9CE-8DB6-4FD9-B5C0-6A43939250A7}">
      <dgm:prSet/>
      <dgm:spPr/>
      <dgm:t>
        <a:bodyPr/>
        <a:lstStyle/>
        <a:p>
          <a:endParaRPr lang="en-GB"/>
        </a:p>
      </dgm:t>
    </dgm:pt>
    <dgm:pt modelId="{B5F4F79C-163D-4AC8-9A44-D8D1D294DE9C}" type="pres">
      <dgm:prSet presAssocID="{CB1A7582-E697-4884-B596-346436C11181}" presName="Name0" presStyleCnt="0">
        <dgm:presLayoutVars>
          <dgm:dir/>
          <dgm:animLvl val="lvl"/>
          <dgm:resizeHandles val="exact"/>
        </dgm:presLayoutVars>
      </dgm:prSet>
      <dgm:spPr/>
    </dgm:pt>
    <dgm:pt modelId="{B7A34459-BD2F-476F-AC6A-77DB77F5F99F}" type="pres">
      <dgm:prSet presAssocID="{C53C2D37-4638-426A-B92C-A0D3EF165318}" presName="composite" presStyleCnt="0"/>
      <dgm:spPr/>
    </dgm:pt>
    <dgm:pt modelId="{452F9865-C0C6-4D50-A33E-0896F030400D}" type="pres">
      <dgm:prSet presAssocID="{C53C2D37-4638-426A-B92C-A0D3EF165318}" presName="parTx" presStyleLbl="alignNode1" presStyleIdx="0" presStyleCnt="2">
        <dgm:presLayoutVars>
          <dgm:chMax val="0"/>
          <dgm:chPref val="0"/>
          <dgm:bulletEnabled val="1"/>
        </dgm:presLayoutVars>
      </dgm:prSet>
      <dgm:spPr/>
    </dgm:pt>
    <dgm:pt modelId="{C1072522-F645-48E1-A78E-24FFBB7A3E19}" type="pres">
      <dgm:prSet presAssocID="{C53C2D37-4638-426A-B92C-A0D3EF165318}" presName="desTx" presStyleLbl="alignAccFollowNode1" presStyleIdx="0" presStyleCnt="2">
        <dgm:presLayoutVars>
          <dgm:bulletEnabled val="1"/>
        </dgm:presLayoutVars>
      </dgm:prSet>
      <dgm:spPr/>
    </dgm:pt>
    <dgm:pt modelId="{78700D9A-0DA5-4C7C-AD42-C80F4BE0937E}" type="pres">
      <dgm:prSet presAssocID="{BF2A5B45-FCEF-41E0-BD41-3BAB728F6B05}" presName="space" presStyleCnt="0"/>
      <dgm:spPr/>
    </dgm:pt>
    <dgm:pt modelId="{1DD53858-B5E3-4574-8EFF-14470F442C6D}" type="pres">
      <dgm:prSet presAssocID="{0256BEB4-E301-40F5-AEFE-10FB72ACFB7B}" presName="composite" presStyleCnt="0"/>
      <dgm:spPr/>
    </dgm:pt>
    <dgm:pt modelId="{F423589C-9580-497C-84B0-15FC2B8BFCAD}" type="pres">
      <dgm:prSet presAssocID="{0256BEB4-E301-40F5-AEFE-10FB72ACFB7B}" presName="parTx" presStyleLbl="alignNode1" presStyleIdx="1" presStyleCnt="2">
        <dgm:presLayoutVars>
          <dgm:chMax val="0"/>
          <dgm:chPref val="0"/>
          <dgm:bulletEnabled val="1"/>
        </dgm:presLayoutVars>
      </dgm:prSet>
      <dgm:spPr/>
    </dgm:pt>
    <dgm:pt modelId="{23DAC995-17E0-4AE2-A5A1-ABBEEEDC0FBA}" type="pres">
      <dgm:prSet presAssocID="{0256BEB4-E301-40F5-AEFE-10FB72ACFB7B}" presName="desTx" presStyleLbl="alignAccFollowNode1" presStyleIdx="1" presStyleCnt="2">
        <dgm:presLayoutVars>
          <dgm:bulletEnabled val="1"/>
        </dgm:presLayoutVars>
      </dgm:prSet>
      <dgm:spPr/>
    </dgm:pt>
  </dgm:ptLst>
  <dgm:cxnLst>
    <dgm:cxn modelId="{2E3DD226-D549-4DC2-AF16-CAA38D79ACA5}" srcId="{CB1A7582-E697-4884-B596-346436C11181}" destId="{C53C2D37-4638-426A-B92C-A0D3EF165318}" srcOrd="0" destOrd="0" parTransId="{45623A44-AC28-4A08-884F-BB0332955E67}" sibTransId="{BF2A5B45-FCEF-41E0-BD41-3BAB728F6B05}"/>
    <dgm:cxn modelId="{1387D938-FC5E-42A8-ACB5-C511E7CF585A}" srcId="{0256BEB4-E301-40F5-AEFE-10FB72ACFB7B}" destId="{4708BA02-2FA8-4F10-BFA8-6E3F9287E932}" srcOrd="0" destOrd="0" parTransId="{F41E7381-3E21-4408-957C-80812D7CF587}" sibTransId="{4073DD4D-F4F7-4F40-8FE7-783AAC381DAB}"/>
    <dgm:cxn modelId="{775F6B49-64E9-41DC-910C-FF11FF8C89A2}" srcId="{C53C2D37-4638-426A-B92C-A0D3EF165318}" destId="{2A4F0DE6-A083-4A83-8470-73E5839DCA86}" srcOrd="0" destOrd="0" parTransId="{E75130B4-CA53-4E54-8A10-B70680104D17}" sibTransId="{E293745A-A2D0-4A4F-8C8F-BC24FBEA8534}"/>
    <dgm:cxn modelId="{2EA9FFA0-4A29-40FE-9E64-E4F06C606541}" type="presOf" srcId="{2A4F0DE6-A083-4A83-8470-73E5839DCA86}" destId="{C1072522-F645-48E1-A78E-24FFBB7A3E19}" srcOrd="0" destOrd="0" presId="urn:microsoft.com/office/officeart/2005/8/layout/hList1"/>
    <dgm:cxn modelId="{8A4DBBC2-DB8B-4300-A33A-D09AA518BC92}" type="presOf" srcId="{0256BEB4-E301-40F5-AEFE-10FB72ACFB7B}" destId="{F423589C-9580-497C-84B0-15FC2B8BFCAD}" srcOrd="0" destOrd="0" presId="urn:microsoft.com/office/officeart/2005/8/layout/hList1"/>
    <dgm:cxn modelId="{452BB9CE-8DB6-4FD9-B5C0-6A43939250A7}" srcId="{0256BEB4-E301-40F5-AEFE-10FB72ACFB7B}" destId="{FE578020-4241-4B2B-85A5-7C0ABD5DF485}" srcOrd="1" destOrd="0" parTransId="{60C74285-3E57-41F2-BA72-859145B54879}" sibTransId="{A96BAA89-BAC1-4ED8-9C8D-7C336562BE3E}"/>
    <dgm:cxn modelId="{AC7392D1-F96F-404B-8699-C80572629B65}" type="presOf" srcId="{4708BA02-2FA8-4F10-BFA8-6E3F9287E932}" destId="{23DAC995-17E0-4AE2-A5A1-ABBEEEDC0FBA}" srcOrd="0" destOrd="0" presId="urn:microsoft.com/office/officeart/2005/8/layout/hList1"/>
    <dgm:cxn modelId="{BABBD5D5-D711-469D-86C6-A03BA68A33C5}" type="presOf" srcId="{69979414-49DD-4DEC-B52D-77365AA705FD}" destId="{C1072522-F645-48E1-A78E-24FFBB7A3E19}" srcOrd="0" destOrd="1" presId="urn:microsoft.com/office/officeart/2005/8/layout/hList1"/>
    <dgm:cxn modelId="{51E228DA-A66B-473E-BB34-6B238FE1A5C6}" type="presOf" srcId="{C53C2D37-4638-426A-B92C-A0D3EF165318}" destId="{452F9865-C0C6-4D50-A33E-0896F030400D}" srcOrd="0" destOrd="0" presId="urn:microsoft.com/office/officeart/2005/8/layout/hList1"/>
    <dgm:cxn modelId="{37FB39DA-8885-4017-8F75-CECC74A6C993}" type="presOf" srcId="{CB1A7582-E697-4884-B596-346436C11181}" destId="{B5F4F79C-163D-4AC8-9A44-D8D1D294DE9C}" srcOrd="0" destOrd="0" presId="urn:microsoft.com/office/officeart/2005/8/layout/hList1"/>
    <dgm:cxn modelId="{C31B42E5-BA72-499A-A29C-B0E37ADC39D5}" type="presOf" srcId="{FE578020-4241-4B2B-85A5-7C0ABD5DF485}" destId="{23DAC995-17E0-4AE2-A5A1-ABBEEEDC0FBA}" srcOrd="0" destOrd="1" presId="urn:microsoft.com/office/officeart/2005/8/layout/hList1"/>
    <dgm:cxn modelId="{871D9FE7-85C3-42B9-98CA-7B34CCA7401E}" srcId="{CB1A7582-E697-4884-B596-346436C11181}" destId="{0256BEB4-E301-40F5-AEFE-10FB72ACFB7B}" srcOrd="1" destOrd="0" parTransId="{F528E64B-91E9-4008-B3B4-AEDEB5C7838B}" sibTransId="{3EC4C957-296A-4C57-8184-53FE19F321BF}"/>
    <dgm:cxn modelId="{B49330FE-611F-49BE-98B4-AB9BB072AEB0}" srcId="{C53C2D37-4638-426A-B92C-A0D3EF165318}" destId="{69979414-49DD-4DEC-B52D-77365AA705FD}" srcOrd="1" destOrd="0" parTransId="{C65362DB-C9C6-478C-B076-F95BEA203145}" sibTransId="{0967AE45-CA91-4665-97B3-652474C5F9C1}"/>
    <dgm:cxn modelId="{21A4C847-C8F5-496E-BE4C-7A6C8B7C641D}" type="presParOf" srcId="{B5F4F79C-163D-4AC8-9A44-D8D1D294DE9C}" destId="{B7A34459-BD2F-476F-AC6A-77DB77F5F99F}" srcOrd="0" destOrd="0" presId="urn:microsoft.com/office/officeart/2005/8/layout/hList1"/>
    <dgm:cxn modelId="{6FD617BD-CB4E-4CA1-8586-E3A3AAEAF4AA}" type="presParOf" srcId="{B7A34459-BD2F-476F-AC6A-77DB77F5F99F}" destId="{452F9865-C0C6-4D50-A33E-0896F030400D}" srcOrd="0" destOrd="0" presId="urn:microsoft.com/office/officeart/2005/8/layout/hList1"/>
    <dgm:cxn modelId="{201A09FD-2DB6-4C2B-969B-87D65A9BDAE2}" type="presParOf" srcId="{B7A34459-BD2F-476F-AC6A-77DB77F5F99F}" destId="{C1072522-F645-48E1-A78E-24FFBB7A3E19}" srcOrd="1" destOrd="0" presId="urn:microsoft.com/office/officeart/2005/8/layout/hList1"/>
    <dgm:cxn modelId="{23CBE6C3-8CD1-47AB-9AB1-43A480271505}" type="presParOf" srcId="{B5F4F79C-163D-4AC8-9A44-D8D1D294DE9C}" destId="{78700D9A-0DA5-4C7C-AD42-C80F4BE0937E}" srcOrd="1" destOrd="0" presId="urn:microsoft.com/office/officeart/2005/8/layout/hList1"/>
    <dgm:cxn modelId="{6D29D44D-B4D3-497B-BDD4-9FF0E97987F6}" type="presParOf" srcId="{B5F4F79C-163D-4AC8-9A44-D8D1D294DE9C}" destId="{1DD53858-B5E3-4574-8EFF-14470F442C6D}" srcOrd="2" destOrd="0" presId="urn:microsoft.com/office/officeart/2005/8/layout/hList1"/>
    <dgm:cxn modelId="{9C7E6694-54BC-493F-9B7D-A4B14CE0B102}" type="presParOf" srcId="{1DD53858-B5E3-4574-8EFF-14470F442C6D}" destId="{F423589C-9580-497C-84B0-15FC2B8BFCAD}" srcOrd="0" destOrd="0" presId="urn:microsoft.com/office/officeart/2005/8/layout/hList1"/>
    <dgm:cxn modelId="{5170FBEC-D125-4375-9907-9E72538FCA7C}" type="presParOf" srcId="{1DD53858-B5E3-4574-8EFF-14470F442C6D}" destId="{23DAC995-17E0-4AE2-A5A1-ABBEEEDC0FB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2F9865-C0C6-4D50-A33E-0896F030400D}">
      <dsp:nvSpPr>
        <dsp:cNvPr id="0" name=""/>
        <dsp:cNvSpPr/>
      </dsp:nvSpPr>
      <dsp:spPr>
        <a:xfrm>
          <a:off x="35" y="77705"/>
          <a:ext cx="3418719" cy="662400"/>
        </a:xfrm>
        <a:prstGeom prst="rect">
          <a:avLst/>
        </a:prstGeom>
        <a:solidFill>
          <a:schemeClr val="accent4">
            <a:hueOff val="0"/>
            <a:satOff val="0"/>
            <a:lumOff val="0"/>
            <a:alphaOff val="0"/>
          </a:schemeClr>
        </a:solidFill>
        <a:ln w="1079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pl-PL" sz="2300" b="1" kern="1200" dirty="0" err="1"/>
            <a:t>Iudex</a:t>
          </a:r>
          <a:r>
            <a:rPr lang="pl-PL" sz="2300" b="1" kern="1200" dirty="0"/>
            <a:t> </a:t>
          </a:r>
          <a:r>
            <a:rPr lang="pl-PL" sz="2300" b="1" kern="1200" dirty="0" err="1"/>
            <a:t>inhabilis</a:t>
          </a:r>
          <a:r>
            <a:rPr lang="pl-PL" sz="2300" b="1" kern="1200" dirty="0"/>
            <a:t> – art. 40</a:t>
          </a:r>
          <a:endParaRPr lang="en-GB" sz="2300" b="1" kern="1200" dirty="0"/>
        </a:p>
      </dsp:txBody>
      <dsp:txXfrm>
        <a:off x="35" y="77705"/>
        <a:ext cx="3418719" cy="662400"/>
      </dsp:txXfrm>
    </dsp:sp>
    <dsp:sp modelId="{C1072522-F645-48E1-A78E-24FFBB7A3E19}">
      <dsp:nvSpPr>
        <dsp:cNvPr id="0" name=""/>
        <dsp:cNvSpPr/>
      </dsp:nvSpPr>
      <dsp:spPr>
        <a:xfrm>
          <a:off x="35" y="740105"/>
          <a:ext cx="3418719" cy="3338263"/>
        </a:xfrm>
        <a:prstGeom prst="rect">
          <a:avLst/>
        </a:prstGeom>
        <a:solidFill>
          <a:schemeClr val="accent4">
            <a:tint val="40000"/>
            <a:alpha val="90000"/>
            <a:hueOff val="0"/>
            <a:satOff val="0"/>
            <a:lumOff val="0"/>
            <a:alphaOff val="0"/>
          </a:schemeClr>
        </a:solidFill>
        <a:ln w="10795"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pl-PL" sz="2300" kern="1200" dirty="0"/>
            <a:t>Wyłączenie z mocy prawa</a:t>
          </a:r>
          <a:endParaRPr lang="en-GB" sz="2300" kern="1200" dirty="0"/>
        </a:p>
        <a:p>
          <a:pPr marL="228600" lvl="1" indent="-228600" algn="l" defTabSz="1022350">
            <a:lnSpc>
              <a:spcPct val="90000"/>
            </a:lnSpc>
            <a:spcBef>
              <a:spcPct val="0"/>
            </a:spcBef>
            <a:spcAft>
              <a:spcPct val="15000"/>
            </a:spcAft>
            <a:buChar char="•"/>
          </a:pPr>
          <a:r>
            <a:rPr lang="pl-PL" sz="2300" kern="1200" dirty="0"/>
            <a:t>Podstawą wyłączenia jest przepis ustawy, nie potrzeba badać, czy sędzia w konkretnej sprawie jest bezstronny czy nie jest </a:t>
          </a:r>
          <a:endParaRPr lang="en-GB" sz="2300" kern="1200" dirty="0"/>
        </a:p>
      </dsp:txBody>
      <dsp:txXfrm>
        <a:off x="35" y="740105"/>
        <a:ext cx="3418719" cy="3338263"/>
      </dsp:txXfrm>
    </dsp:sp>
    <dsp:sp modelId="{F423589C-9580-497C-84B0-15FC2B8BFCAD}">
      <dsp:nvSpPr>
        <dsp:cNvPr id="0" name=""/>
        <dsp:cNvSpPr/>
      </dsp:nvSpPr>
      <dsp:spPr>
        <a:xfrm>
          <a:off x="3897375" y="77705"/>
          <a:ext cx="3418719" cy="662400"/>
        </a:xfrm>
        <a:prstGeom prst="rect">
          <a:avLst/>
        </a:prstGeom>
        <a:solidFill>
          <a:schemeClr val="accent4">
            <a:hueOff val="20423033"/>
            <a:satOff val="-23986"/>
            <a:lumOff val="9216"/>
            <a:alphaOff val="0"/>
          </a:schemeClr>
        </a:solidFill>
        <a:ln w="10795" cap="flat" cmpd="sng" algn="ctr">
          <a:solidFill>
            <a:schemeClr val="accent4">
              <a:hueOff val="20423033"/>
              <a:satOff val="-23986"/>
              <a:lumOff val="921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pl-PL" sz="2300" b="1" kern="1200" dirty="0" err="1"/>
            <a:t>Iudex</a:t>
          </a:r>
          <a:r>
            <a:rPr lang="pl-PL" sz="2300" b="1" kern="1200" dirty="0"/>
            <a:t> </a:t>
          </a:r>
          <a:r>
            <a:rPr lang="pl-PL" sz="2300" b="1" kern="1200" dirty="0" err="1"/>
            <a:t>suspectus</a:t>
          </a:r>
          <a:r>
            <a:rPr lang="pl-PL" sz="2300" b="1" kern="1200" dirty="0"/>
            <a:t> – art. 41</a:t>
          </a:r>
          <a:endParaRPr lang="en-GB" sz="2300" b="1" kern="1200" dirty="0"/>
        </a:p>
      </dsp:txBody>
      <dsp:txXfrm>
        <a:off x="3897375" y="77705"/>
        <a:ext cx="3418719" cy="662400"/>
      </dsp:txXfrm>
    </dsp:sp>
    <dsp:sp modelId="{23DAC995-17E0-4AE2-A5A1-ABBEEEDC0FBA}">
      <dsp:nvSpPr>
        <dsp:cNvPr id="0" name=""/>
        <dsp:cNvSpPr/>
      </dsp:nvSpPr>
      <dsp:spPr>
        <a:xfrm>
          <a:off x="3897375" y="740105"/>
          <a:ext cx="3418719" cy="3338263"/>
        </a:xfrm>
        <a:prstGeom prst="rect">
          <a:avLst/>
        </a:prstGeom>
        <a:solidFill>
          <a:schemeClr val="accent4">
            <a:tint val="40000"/>
            <a:alpha val="90000"/>
            <a:hueOff val="20658461"/>
            <a:satOff val="-11248"/>
            <a:lumOff val="1474"/>
            <a:alphaOff val="0"/>
          </a:schemeClr>
        </a:solidFill>
        <a:ln w="10795" cap="flat" cmpd="sng" algn="ctr">
          <a:solidFill>
            <a:schemeClr val="accent4">
              <a:tint val="40000"/>
              <a:alpha val="90000"/>
              <a:hueOff val="20658461"/>
              <a:satOff val="-11248"/>
              <a:lumOff val="14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pl-PL" sz="2300" kern="1200" dirty="0"/>
            <a:t>Wyłączenie z mocy postanowienia sądu </a:t>
          </a:r>
          <a:endParaRPr lang="en-GB" sz="2300" kern="1200" dirty="0"/>
        </a:p>
        <a:p>
          <a:pPr marL="228600" lvl="1" indent="-228600" algn="l" defTabSz="1022350">
            <a:lnSpc>
              <a:spcPct val="90000"/>
            </a:lnSpc>
            <a:spcBef>
              <a:spcPct val="0"/>
            </a:spcBef>
            <a:spcAft>
              <a:spcPct val="15000"/>
            </a:spcAft>
            <a:buChar char="•"/>
          </a:pPr>
          <a:r>
            <a:rPr lang="pl-PL" sz="2300" kern="1200" dirty="0"/>
            <a:t>Podstawą wyłączenia jest orzeczenie sądu. Konieczna jest ocena, czy istnieją „uzasadnione wątpliwości co do bezstronności”</a:t>
          </a:r>
          <a:endParaRPr lang="en-GB" sz="2300" kern="1200" dirty="0"/>
        </a:p>
      </dsp:txBody>
      <dsp:txXfrm>
        <a:off x="3897375" y="740105"/>
        <a:ext cx="3418719" cy="3338263"/>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pl-PL"/>
              <a:t>Kliknij, aby edytować styl</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19765003-AC39-4B1D-80CB-6B4FF0CAED14}" type="datetimeFigureOut">
              <a:rPr lang="en-GB" smtClean="0"/>
              <a:t>07/03/2022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1222601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9765003-AC39-4B1D-80CB-6B4FF0CAED14}" type="datetimeFigureOut">
              <a:rPr lang="en-GB" smtClean="0"/>
              <a:t>07/03/2022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768937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9765003-AC39-4B1D-80CB-6B4FF0CAED14}" type="datetimeFigureOut">
              <a:rPr lang="en-GB" smtClean="0"/>
              <a:t>07/03/2022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2619674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9765003-AC39-4B1D-80CB-6B4FF0CAED14}" type="datetimeFigureOut">
              <a:rPr lang="en-GB" smtClean="0"/>
              <a:t>07/03/2022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1914232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pl-PL"/>
              <a:t>Kliknij, aby edytować styl</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19765003-AC39-4B1D-80CB-6B4FF0CAED14}" type="datetimeFigureOut">
              <a:rPr lang="en-GB" smtClean="0"/>
              <a:t>07/03/2022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4130641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19765003-AC39-4B1D-80CB-6B4FF0CAED14}" type="datetimeFigureOut">
              <a:rPr lang="en-GB" smtClean="0"/>
              <a:t>07/03/2022</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3296610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2" name="Date Placeholder 1"/>
          <p:cNvSpPr>
            <a:spLocks noGrp="1"/>
          </p:cNvSpPr>
          <p:nvPr>
            <p:ph type="dt" sz="half" idx="10"/>
          </p:nvPr>
        </p:nvSpPr>
        <p:spPr/>
        <p:txBody>
          <a:bodyPr/>
          <a:lstStyle/>
          <a:p>
            <a:fld id="{19765003-AC39-4B1D-80CB-6B4FF0CAED14}" type="datetimeFigureOut">
              <a:rPr lang="en-GB" smtClean="0"/>
              <a:t>07/03/2022</a:t>
            </a:fld>
            <a:endParaRPr lang="en-GB"/>
          </a:p>
        </p:txBody>
      </p:sp>
      <p:sp>
        <p:nvSpPr>
          <p:cNvPr id="11" name="Footer Placeholder 10"/>
          <p:cNvSpPr>
            <a:spLocks noGrp="1"/>
          </p:cNvSpPr>
          <p:nvPr>
            <p:ph type="ftr" sz="quarter" idx="11"/>
          </p:nvPr>
        </p:nvSpPr>
        <p:spPr/>
        <p:txBody>
          <a:bodyPr/>
          <a:lstStyle/>
          <a:p>
            <a:endParaRPr lang="en-GB"/>
          </a:p>
        </p:txBody>
      </p:sp>
      <p:sp>
        <p:nvSpPr>
          <p:cNvPr id="12" name="Slide Number Placeholder 11"/>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310558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2" name="Date Placeholder 1"/>
          <p:cNvSpPr>
            <a:spLocks noGrp="1"/>
          </p:cNvSpPr>
          <p:nvPr>
            <p:ph type="dt" sz="half" idx="10"/>
          </p:nvPr>
        </p:nvSpPr>
        <p:spPr/>
        <p:txBody>
          <a:bodyPr/>
          <a:lstStyle/>
          <a:p>
            <a:fld id="{19765003-AC39-4B1D-80CB-6B4FF0CAED14}" type="datetimeFigureOut">
              <a:rPr lang="en-GB" smtClean="0"/>
              <a:t>07/03/2022</a:t>
            </a:fld>
            <a:endParaRPr lang="en-GB"/>
          </a:p>
        </p:txBody>
      </p:sp>
      <p:sp>
        <p:nvSpPr>
          <p:cNvPr id="7" name="Footer Placeholder 6"/>
          <p:cNvSpPr>
            <a:spLocks noGrp="1"/>
          </p:cNvSpPr>
          <p:nvPr>
            <p:ph type="ftr" sz="quarter" idx="11"/>
          </p:nvPr>
        </p:nvSpPr>
        <p:spPr/>
        <p:txBody>
          <a:bodyPr/>
          <a:lstStyle/>
          <a:p>
            <a:endParaRPr lang="en-GB"/>
          </a:p>
        </p:txBody>
      </p:sp>
      <p:sp>
        <p:nvSpPr>
          <p:cNvPr id="8" name="Slide Number Placeholder 7"/>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498877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9765003-AC39-4B1D-80CB-6B4FF0CAED14}" type="datetimeFigureOut">
              <a:rPr lang="en-GB" smtClean="0"/>
              <a:t>07/03/2022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48151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pl-PL"/>
              <a:t>Kliknij, aby edytować styl</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8" name="Date Placeholder 7"/>
          <p:cNvSpPr>
            <a:spLocks noGrp="1"/>
          </p:cNvSpPr>
          <p:nvPr>
            <p:ph type="dt" sz="half" idx="10"/>
          </p:nvPr>
        </p:nvSpPr>
        <p:spPr/>
        <p:txBody>
          <a:bodyPr/>
          <a:lstStyle/>
          <a:p>
            <a:fld id="{19765003-AC39-4B1D-80CB-6B4FF0CAED14}" type="datetimeFigureOut">
              <a:rPr lang="en-GB" smtClean="0"/>
              <a:t>07/03/2022</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1791873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pl-PL"/>
              <a:t>Kliknij, aby edytować styl</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8" name="Date Placeholder 7"/>
          <p:cNvSpPr>
            <a:spLocks noGrp="1"/>
          </p:cNvSpPr>
          <p:nvPr>
            <p:ph type="dt" sz="half" idx="10"/>
          </p:nvPr>
        </p:nvSpPr>
        <p:spPr/>
        <p:txBody>
          <a:bodyPr/>
          <a:lstStyle/>
          <a:p>
            <a:fld id="{19765003-AC39-4B1D-80CB-6B4FF0CAED14}" type="datetimeFigureOut">
              <a:rPr lang="en-GB" smtClean="0"/>
              <a:t>07/03/2022</a:t>
            </a:fld>
            <a:endParaRPr lang="en-GB"/>
          </a:p>
        </p:txBody>
      </p:sp>
      <p:sp>
        <p:nvSpPr>
          <p:cNvPr id="9" name="Footer Placeholder 8"/>
          <p:cNvSpPr>
            <a:spLocks noGrp="1"/>
          </p:cNvSpPr>
          <p:nvPr>
            <p:ph type="ftr" sz="quarter" idx="11"/>
          </p:nvPr>
        </p:nvSpPr>
        <p:spPr>
          <a:xfrm>
            <a:off x="3499101" y="6356350"/>
            <a:ext cx="5911517" cy="365125"/>
          </a:xfrm>
        </p:spPr>
        <p:txBody>
          <a:bodyPr/>
          <a:lstStyle/>
          <a:p>
            <a:endParaRPr lang="en-GB"/>
          </a:p>
        </p:txBody>
      </p:sp>
      <p:sp>
        <p:nvSpPr>
          <p:cNvPr id="10" name="Slide Number Placeholder 9"/>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981113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19765003-AC39-4B1D-80CB-6B4FF0CAED14}" type="datetimeFigureOut">
              <a:rPr lang="en-GB" smtClean="0"/>
              <a:t>07/03/2022</a:t>
            </a:fld>
            <a:endParaRPr lang="en-GB"/>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GB"/>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D076ADEC-49F4-4D38-A5EC-E863C7668E2D}" type="slidenum">
              <a:rPr lang="en-GB" smtClean="0"/>
              <a:t>‹#›</a:t>
            </a:fld>
            <a:endParaRPr lang="en-GB"/>
          </a:p>
        </p:txBody>
      </p:sp>
    </p:spTree>
    <p:extLst>
      <p:ext uri="{BB962C8B-B14F-4D97-AF65-F5344CB8AC3E}">
        <p14:creationId xmlns:p14="http://schemas.microsoft.com/office/powerpoint/2010/main" val="34356926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362BC8-A62E-4527-A395-5BB2F9E2CF5F}"/>
              </a:ext>
            </a:extLst>
          </p:cNvPr>
          <p:cNvSpPr>
            <a:spLocks noGrp="1"/>
          </p:cNvSpPr>
          <p:nvPr>
            <p:ph type="ctrTitle"/>
          </p:nvPr>
        </p:nvSpPr>
        <p:spPr>
          <a:xfrm>
            <a:off x="1069848" y="1298448"/>
            <a:ext cx="7315200" cy="2474766"/>
          </a:xfrm>
        </p:spPr>
        <p:txBody>
          <a:bodyPr/>
          <a:lstStyle/>
          <a:p>
            <a:r>
              <a:rPr lang="pl-PL" dirty="0"/>
              <a:t>Wykład 13</a:t>
            </a:r>
            <a:endParaRPr lang="en-GB" dirty="0"/>
          </a:p>
        </p:txBody>
      </p:sp>
      <p:sp>
        <p:nvSpPr>
          <p:cNvPr id="3" name="Podtytuł 2">
            <a:extLst>
              <a:ext uri="{FF2B5EF4-FFF2-40B4-BE49-F238E27FC236}">
                <a16:creationId xmlns:a16="http://schemas.microsoft.com/office/drawing/2014/main" id="{58ACC531-4E0C-43CF-AAAD-4380CFEF9BC7}"/>
              </a:ext>
            </a:extLst>
          </p:cNvPr>
          <p:cNvSpPr>
            <a:spLocks noGrp="1"/>
          </p:cNvSpPr>
          <p:nvPr>
            <p:ph type="subTitle" idx="1"/>
          </p:nvPr>
        </p:nvSpPr>
        <p:spPr>
          <a:xfrm>
            <a:off x="1100015" y="4056993"/>
            <a:ext cx="7315200" cy="1527653"/>
          </a:xfrm>
        </p:spPr>
        <p:txBody>
          <a:bodyPr>
            <a:normAutofit/>
          </a:bodyPr>
          <a:lstStyle/>
          <a:p>
            <a:pPr algn="just"/>
            <a:r>
              <a:rPr lang="pl-PL" dirty="0"/>
              <a:t>Organy i strony postępowania sądowego. </a:t>
            </a:r>
            <a:r>
              <a:rPr lang="pl-PL" b="1" dirty="0"/>
              <a:t>Forum podejmowania decyzji przez sąd. Wyłącznie sędziego. Zasady postępowania sądowego. Kontrola formalna i merytoryczna skargi oskarżycielskiej. </a:t>
            </a:r>
            <a:endParaRPr lang="en-GB" dirty="0"/>
          </a:p>
        </p:txBody>
      </p:sp>
      <p:pic>
        <p:nvPicPr>
          <p:cNvPr id="1026" name="Picture 2" descr="Main page | Uniwersytet Wrocławski">
            <a:extLst>
              <a:ext uri="{FF2B5EF4-FFF2-40B4-BE49-F238E27FC236}">
                <a16:creationId xmlns:a16="http://schemas.microsoft.com/office/drawing/2014/main" id="{617730CB-C3E8-4EBE-80DB-249DC46438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9311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262F65-447F-442F-BEE1-7BC9ABC76088}"/>
              </a:ext>
            </a:extLst>
          </p:cNvPr>
          <p:cNvSpPr>
            <a:spLocks noGrp="1"/>
          </p:cNvSpPr>
          <p:nvPr>
            <p:ph type="title"/>
          </p:nvPr>
        </p:nvSpPr>
        <p:spPr/>
        <p:txBody>
          <a:bodyPr/>
          <a:lstStyle/>
          <a:p>
            <a:r>
              <a:rPr lang="pl-PL" dirty="0"/>
              <a:t>Wyłączenie sędziego – </a:t>
            </a:r>
            <a:r>
              <a:rPr lang="pl-PL" dirty="0" err="1"/>
              <a:t>iudex</a:t>
            </a:r>
            <a:r>
              <a:rPr lang="pl-PL" dirty="0"/>
              <a:t> </a:t>
            </a:r>
            <a:r>
              <a:rPr lang="pl-PL" dirty="0" err="1"/>
              <a:t>inhabilis</a:t>
            </a:r>
            <a:endParaRPr lang="en-GB" dirty="0"/>
          </a:p>
        </p:txBody>
      </p:sp>
      <p:pic>
        <p:nvPicPr>
          <p:cNvPr id="4" name="Picture 2" descr="Main page | Uniwersytet Wrocławski">
            <a:extLst>
              <a:ext uri="{FF2B5EF4-FFF2-40B4-BE49-F238E27FC236}">
                <a16:creationId xmlns:a16="http://schemas.microsoft.com/office/drawing/2014/main" id="{A6CDA1F0-66B6-4AF0-86D7-2B486CB3FE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
        <p:nvSpPr>
          <p:cNvPr id="3" name="Symbol zastępczy zawartości 2">
            <a:extLst>
              <a:ext uri="{FF2B5EF4-FFF2-40B4-BE49-F238E27FC236}">
                <a16:creationId xmlns:a16="http://schemas.microsoft.com/office/drawing/2014/main" id="{045CDADB-C849-42E5-BED2-2539BB99965D}"/>
              </a:ext>
            </a:extLst>
          </p:cNvPr>
          <p:cNvSpPr>
            <a:spLocks noGrp="1"/>
          </p:cNvSpPr>
          <p:nvPr>
            <p:ph idx="1"/>
          </p:nvPr>
        </p:nvSpPr>
        <p:spPr>
          <a:xfrm>
            <a:off x="3626070" y="1123837"/>
            <a:ext cx="8092965" cy="5118538"/>
          </a:xfrm>
        </p:spPr>
        <p:txBody>
          <a:bodyPr>
            <a:normAutofit/>
          </a:bodyPr>
          <a:lstStyle/>
          <a:p>
            <a:pPr algn="just"/>
            <a:r>
              <a:rPr lang="pl-PL" dirty="0"/>
              <a:t>Wyłączenie sędziego z mocy prawa jest odstępstwem od reguły, zgodnie z którą każdy sędzia jest władny do orzekania w sprawie należącej do właściwości sądu, w którym orzeka. </a:t>
            </a:r>
            <a:r>
              <a:rPr lang="pl-PL" b="1" dirty="0">
                <a:solidFill>
                  <a:srgbClr val="FF0000"/>
                </a:solidFill>
              </a:rPr>
              <a:t>U podstaw tego wyłączenia leży uznanie, że w wypadkach wskazanych w ustawie sędzia z założenia może nie być bezstronny ze względu na własny interes, interes osób mu bliskich (art. 40 § 1 pkt 1, 2 i 3 k.p.k.), z uwagi na to, że występował wcześniej w danym postępowaniu w określonej roli procesowej (art. 40 § 1 pkt 4, 5, 10 k.p.k.) lub brał udział w podjęciu decyzji procesowej, która w dalszym toku procesu została zaskarżona lub uchylona (art. 40 § 1 pkt 6, 7, 9 i art. 40 § 3 k.p.k.). </a:t>
            </a:r>
            <a:r>
              <a:rPr lang="pl-PL" b="1" i="1" dirty="0">
                <a:solidFill>
                  <a:srgbClr val="0070C0"/>
                </a:solidFill>
              </a:rPr>
              <a:t>Sędzia związany ze sprawą bądź ze stroną nie musi być stronniczy. Celem instytucji z art. 40 k.p.k. jest jednak uniknięcie sytuacji, w której byłyby wątpliwości co do bezstronności a niemożliwym byłoby udowodnienie nieprawdziwości takiego podejrzenia. </a:t>
            </a:r>
            <a:r>
              <a:rPr lang="pl-PL" dirty="0"/>
              <a:t>Takie same funkcje spełnia art. 41 k.p.k. (wyłączenie na mocy postanowienia sądu). Przepis ten nakłada na sędziego obowiązek złożenia wniosku o wyłączenie jeżeli ujawni się okoliczność uzasadniająca wątpliwości co do jego bezstronności.</a:t>
            </a:r>
          </a:p>
        </p:txBody>
      </p:sp>
    </p:spTree>
    <p:extLst>
      <p:ext uri="{BB962C8B-B14F-4D97-AF65-F5344CB8AC3E}">
        <p14:creationId xmlns:p14="http://schemas.microsoft.com/office/powerpoint/2010/main" val="1976113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262F65-447F-442F-BEE1-7BC9ABC76088}"/>
              </a:ext>
            </a:extLst>
          </p:cNvPr>
          <p:cNvSpPr>
            <a:spLocks noGrp="1"/>
          </p:cNvSpPr>
          <p:nvPr>
            <p:ph type="title"/>
          </p:nvPr>
        </p:nvSpPr>
        <p:spPr/>
        <p:txBody>
          <a:bodyPr/>
          <a:lstStyle/>
          <a:p>
            <a:r>
              <a:rPr lang="pl-PL" dirty="0"/>
              <a:t>Wyłączenie sędziego – </a:t>
            </a:r>
            <a:r>
              <a:rPr lang="pl-PL" dirty="0" err="1"/>
              <a:t>iudex</a:t>
            </a:r>
            <a:r>
              <a:rPr lang="pl-PL" dirty="0"/>
              <a:t> </a:t>
            </a:r>
            <a:r>
              <a:rPr lang="pl-PL" dirty="0" err="1"/>
              <a:t>suspectus</a:t>
            </a:r>
            <a:r>
              <a:rPr lang="pl-PL" dirty="0"/>
              <a:t> </a:t>
            </a:r>
            <a:endParaRPr lang="en-GB" dirty="0"/>
          </a:p>
        </p:txBody>
      </p:sp>
      <p:pic>
        <p:nvPicPr>
          <p:cNvPr id="4" name="Picture 2" descr="Main page | Uniwersytet Wrocławski">
            <a:extLst>
              <a:ext uri="{FF2B5EF4-FFF2-40B4-BE49-F238E27FC236}">
                <a16:creationId xmlns:a16="http://schemas.microsoft.com/office/drawing/2014/main" id="{A6CDA1F0-66B6-4AF0-86D7-2B486CB3FE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
        <p:nvSpPr>
          <p:cNvPr id="3" name="Symbol zastępczy zawartości 2">
            <a:extLst>
              <a:ext uri="{FF2B5EF4-FFF2-40B4-BE49-F238E27FC236}">
                <a16:creationId xmlns:a16="http://schemas.microsoft.com/office/drawing/2014/main" id="{045CDADB-C849-42E5-BED2-2539BB99965D}"/>
              </a:ext>
            </a:extLst>
          </p:cNvPr>
          <p:cNvSpPr>
            <a:spLocks noGrp="1"/>
          </p:cNvSpPr>
          <p:nvPr>
            <p:ph idx="1"/>
          </p:nvPr>
        </p:nvSpPr>
        <p:spPr>
          <a:xfrm>
            <a:off x="3710152" y="1271752"/>
            <a:ext cx="8040414" cy="5276193"/>
          </a:xfrm>
        </p:spPr>
        <p:txBody>
          <a:bodyPr>
            <a:normAutofit lnSpcReduction="10000"/>
          </a:bodyPr>
          <a:lstStyle/>
          <a:p>
            <a:pPr algn="just"/>
            <a:r>
              <a:rPr lang="pl-PL" sz="1800" dirty="0"/>
              <a:t> Postanowienie Sądu Najwyższego SN z 11.01. 2012 r., III KK 214/11</a:t>
            </a:r>
          </a:p>
          <a:p>
            <a:pPr lvl="1" algn="just"/>
            <a:r>
              <a:rPr lang="pl-PL" dirty="0"/>
              <a:t>Wątpliwość co do bezstronności sędziego (art. 41 § 1 k.p.k.) musi istnieć obiektywnie i poddawać się zewnętrznej weryfikacji oraz ocenie, a nie być tylko subiektywnym przekonaniem określonej osoby.</a:t>
            </a:r>
          </a:p>
          <a:p>
            <a:pPr algn="just"/>
            <a:r>
              <a:rPr lang="pl-PL" sz="1800" dirty="0"/>
              <a:t> Postanowienie Sądu Najwyższego z 10.07.2001 r., II KKN 538/98</a:t>
            </a:r>
          </a:p>
          <a:p>
            <a:pPr lvl="1" algn="just"/>
            <a:r>
              <a:rPr lang="pl-PL" dirty="0"/>
              <a:t> Sam fakt, że biorący udział w sprawie sędzia, który pełniąc niegdyś obowiązki prokuratora oskarżał oskarżonego w innej sprawie, podobnie jak i sam jedynie fakt rozstrzygania zupełnie innej sprawy oskarżonego przez tego samego sędziego nie stanowią okoliczności powodujących wątpliwość co do bezstronności tego sędziego w aktualnie prowadzonym postępowaniu.</a:t>
            </a:r>
          </a:p>
          <a:p>
            <a:pPr algn="just"/>
            <a:r>
              <a:rPr lang="pl-PL" sz="1800" dirty="0"/>
              <a:t>Uchwała SN z 26.04.2007 r., I KZP 9/07</a:t>
            </a:r>
          </a:p>
          <a:p>
            <a:pPr lvl="1" algn="just"/>
            <a:r>
              <a:rPr lang="pl-PL" dirty="0"/>
              <a:t> W wypadku, gdy materiał dowodowy, na podstawie którego orzeczono w przedmiocie odpowiedzialności karnej jednego ze sprawców czynu, miałby stanowić podstawę dowodową orzeczenia w przedmiocie odpowiedzialności karnej także i innego współsprawcy (podżegacza lub pomocnika) tego samego czynu, sędzia, który dokonał oceny dowodów w odniesieniu do jednej z tych osób, powinien być wyłączony od udziału w sprawie dotyczącej pozostałych, z uwagi na istnienie okoliczności, która "mogłaby wywołać uzasadnioną wątpliwość co do jego bezstronności" w rozumieniu art. 41 § 1 k.p.k.</a:t>
            </a:r>
          </a:p>
        </p:txBody>
      </p:sp>
    </p:spTree>
    <p:extLst>
      <p:ext uri="{BB962C8B-B14F-4D97-AF65-F5344CB8AC3E}">
        <p14:creationId xmlns:p14="http://schemas.microsoft.com/office/powerpoint/2010/main" val="2774658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262F65-447F-442F-BEE1-7BC9ABC76088}"/>
              </a:ext>
            </a:extLst>
          </p:cNvPr>
          <p:cNvSpPr>
            <a:spLocks noGrp="1"/>
          </p:cNvSpPr>
          <p:nvPr>
            <p:ph type="title"/>
          </p:nvPr>
        </p:nvSpPr>
        <p:spPr/>
        <p:txBody>
          <a:bodyPr/>
          <a:lstStyle/>
          <a:p>
            <a:r>
              <a:rPr lang="pl-PL" dirty="0"/>
              <a:t>Wyłączenie sędziego – </a:t>
            </a:r>
            <a:r>
              <a:rPr lang="pl-PL" dirty="0" err="1"/>
              <a:t>iudex</a:t>
            </a:r>
            <a:r>
              <a:rPr lang="pl-PL" dirty="0"/>
              <a:t> </a:t>
            </a:r>
            <a:r>
              <a:rPr lang="pl-PL" dirty="0" err="1"/>
              <a:t>inhabilis</a:t>
            </a:r>
            <a:r>
              <a:rPr lang="pl-PL" dirty="0"/>
              <a:t> – tryb wyłączenia </a:t>
            </a:r>
            <a:endParaRPr lang="en-GB" dirty="0"/>
          </a:p>
        </p:txBody>
      </p:sp>
      <p:pic>
        <p:nvPicPr>
          <p:cNvPr id="4" name="Picture 2" descr="Main page | Uniwersytet Wrocławski">
            <a:extLst>
              <a:ext uri="{FF2B5EF4-FFF2-40B4-BE49-F238E27FC236}">
                <a16:creationId xmlns:a16="http://schemas.microsoft.com/office/drawing/2014/main" id="{A6CDA1F0-66B6-4AF0-86D7-2B486CB3FE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
        <p:nvSpPr>
          <p:cNvPr id="3" name="Symbol zastępczy zawartości 2">
            <a:extLst>
              <a:ext uri="{FF2B5EF4-FFF2-40B4-BE49-F238E27FC236}">
                <a16:creationId xmlns:a16="http://schemas.microsoft.com/office/drawing/2014/main" id="{045CDADB-C849-42E5-BED2-2539BB99965D}"/>
              </a:ext>
            </a:extLst>
          </p:cNvPr>
          <p:cNvSpPr>
            <a:spLocks noGrp="1"/>
          </p:cNvSpPr>
          <p:nvPr>
            <p:ph idx="1"/>
          </p:nvPr>
        </p:nvSpPr>
        <p:spPr>
          <a:xfrm>
            <a:off x="3657601" y="1123837"/>
            <a:ext cx="8040414" cy="5255174"/>
          </a:xfrm>
        </p:spPr>
        <p:txBody>
          <a:bodyPr>
            <a:normAutofit/>
          </a:bodyPr>
          <a:lstStyle/>
          <a:p>
            <a:pPr algn="just"/>
            <a:r>
              <a:rPr lang="pl-PL" dirty="0"/>
              <a:t>Sędzia ma obowiązek stwierdzić swoje wyłączenie przez złożenie oświadczenia na piśmie do akt sprawy. </a:t>
            </a:r>
          </a:p>
          <a:p>
            <a:pPr algn="just"/>
            <a:r>
              <a:rPr lang="pl-PL" dirty="0"/>
              <a:t>Oświadczenie sędziego ma charakter deklaratoryjny. Podstawa wyłączenia wynika wprost z przepisu ustawy</a:t>
            </a:r>
          </a:p>
          <a:p>
            <a:pPr algn="just"/>
            <a:r>
              <a:rPr lang="pl-PL" dirty="0"/>
              <a:t>Jeżeli sędzia wbrew obowiązkowi nie złoży oświadczenia – wyłączenie na podstawie art. 40 stwierdza sąd postanowieniem. </a:t>
            </a:r>
          </a:p>
          <a:p>
            <a:pPr lvl="1" algn="just"/>
            <a:r>
              <a:rPr lang="pl-PL" dirty="0"/>
              <a:t>w takiej sytuacji sąd orzeka a urzędu albo na wniosek strony </a:t>
            </a:r>
          </a:p>
          <a:p>
            <a:pPr lvl="1" algn="just"/>
            <a:r>
              <a:rPr lang="pl-PL" dirty="0"/>
              <a:t>orzeka sąd przed którym sprawa się toczy </a:t>
            </a:r>
          </a:p>
          <a:p>
            <a:pPr algn="just"/>
            <a:r>
              <a:rPr lang="pl-PL" dirty="0"/>
              <a:t>Jeśli sędzia się nie wyłączy to:</a:t>
            </a:r>
          </a:p>
          <a:p>
            <a:pPr lvl="1" algn="just"/>
            <a:r>
              <a:rPr lang="pl-PL" dirty="0"/>
              <a:t>bezwzględna przyczyna odwoławcza – art. 439 § 1 </a:t>
            </a:r>
          </a:p>
          <a:p>
            <a:pPr lvl="1" algn="just"/>
            <a:r>
              <a:rPr lang="pl-PL" dirty="0"/>
              <a:t>w wydaniu orzeczenia brała udział osoba nieuprawniona lub niezdolna do orzekania bądź podlegająca wyłączeniu na podstawie art. 40</a:t>
            </a:r>
          </a:p>
          <a:p>
            <a:pPr lvl="1" algn="just"/>
            <a:r>
              <a:rPr lang="pl-PL" dirty="0"/>
              <a:t>Uchylenie orzeczenia niezależnie od granic zaskarżenia i podniesionych zarzutów. Sąd rozpoznając środek zaskarżenia bada z urzędu, czy nie zachodzą przyczyny wskazane w art. 439 </a:t>
            </a:r>
          </a:p>
        </p:txBody>
      </p:sp>
    </p:spTree>
    <p:extLst>
      <p:ext uri="{BB962C8B-B14F-4D97-AF65-F5344CB8AC3E}">
        <p14:creationId xmlns:p14="http://schemas.microsoft.com/office/powerpoint/2010/main" val="3940478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262F65-447F-442F-BEE1-7BC9ABC76088}"/>
              </a:ext>
            </a:extLst>
          </p:cNvPr>
          <p:cNvSpPr>
            <a:spLocks noGrp="1"/>
          </p:cNvSpPr>
          <p:nvPr>
            <p:ph type="title"/>
          </p:nvPr>
        </p:nvSpPr>
        <p:spPr/>
        <p:txBody>
          <a:bodyPr/>
          <a:lstStyle/>
          <a:p>
            <a:r>
              <a:rPr lang="pl-PL" dirty="0"/>
              <a:t>Wyłączenie sędziego – </a:t>
            </a:r>
            <a:r>
              <a:rPr lang="pl-PL" dirty="0" err="1"/>
              <a:t>iudex</a:t>
            </a:r>
            <a:r>
              <a:rPr lang="pl-PL" dirty="0"/>
              <a:t> </a:t>
            </a:r>
            <a:r>
              <a:rPr lang="pl-PL" dirty="0" err="1"/>
              <a:t>suspectus</a:t>
            </a:r>
            <a:r>
              <a:rPr lang="pl-PL" dirty="0"/>
              <a:t> – tryb wyłączenia </a:t>
            </a:r>
            <a:endParaRPr lang="en-GB" dirty="0"/>
          </a:p>
        </p:txBody>
      </p:sp>
      <p:pic>
        <p:nvPicPr>
          <p:cNvPr id="4" name="Picture 2" descr="Main page | Uniwersytet Wrocławski">
            <a:extLst>
              <a:ext uri="{FF2B5EF4-FFF2-40B4-BE49-F238E27FC236}">
                <a16:creationId xmlns:a16="http://schemas.microsoft.com/office/drawing/2014/main" id="{A6CDA1F0-66B6-4AF0-86D7-2B486CB3FE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
        <p:nvSpPr>
          <p:cNvPr id="3" name="Symbol zastępczy zawartości 2">
            <a:extLst>
              <a:ext uri="{FF2B5EF4-FFF2-40B4-BE49-F238E27FC236}">
                <a16:creationId xmlns:a16="http://schemas.microsoft.com/office/drawing/2014/main" id="{045CDADB-C849-42E5-BED2-2539BB99965D}"/>
              </a:ext>
            </a:extLst>
          </p:cNvPr>
          <p:cNvSpPr>
            <a:spLocks noGrp="1"/>
          </p:cNvSpPr>
          <p:nvPr>
            <p:ph idx="1"/>
          </p:nvPr>
        </p:nvSpPr>
        <p:spPr>
          <a:xfrm>
            <a:off x="3647091" y="1270982"/>
            <a:ext cx="8040414" cy="5255174"/>
          </a:xfrm>
        </p:spPr>
        <p:txBody>
          <a:bodyPr>
            <a:normAutofit/>
          </a:bodyPr>
          <a:lstStyle/>
          <a:p>
            <a:r>
              <a:rPr lang="pl-PL" dirty="0"/>
              <a:t>Wyłączenie na mocy postanowienia sądu. </a:t>
            </a:r>
            <a:r>
              <a:rPr lang="pl-PL" b="1" dirty="0"/>
              <a:t>Postanowienie o wyłączeniu ma charakter konstytutywny. </a:t>
            </a:r>
          </a:p>
          <a:p>
            <a:r>
              <a:rPr lang="pl-PL" dirty="0"/>
              <a:t>Sędzia może złożyć żądanie o wyłączeniu z przyczyn określonych w art. 41 lub strona może złożyć wniosek o wyłączenie albo sąd działając z urzędu. </a:t>
            </a:r>
          </a:p>
          <a:p>
            <a:r>
              <a:rPr lang="pl-PL" dirty="0"/>
              <a:t>Strona może złożyć wniosek o wyłączenie z przyczyn z art. 41 wyłącznie do rozpoczęcia przewodu sądowego, chyba że przyczyna wyłączenia powstała lub stała się stronie wiadoma dopiero po rozpoczęciu przewodu sądowego (termin prekluzyjny). Gdy wniosek zostanie złożony na późniejszym etapie postępowania, pozostawia się go bez rozpoznania (art. 42 § 2).</a:t>
            </a:r>
          </a:p>
          <a:p>
            <a:r>
              <a:rPr lang="pl-PL" dirty="0"/>
              <a:t>Konsekwencje niewyłączenia: </a:t>
            </a:r>
          </a:p>
          <a:p>
            <a:pPr lvl="1"/>
            <a:r>
              <a:rPr lang="pl-PL" dirty="0"/>
              <a:t>Względna przyczyna odwoławcza (art. 438 pkt 2)</a:t>
            </a:r>
          </a:p>
          <a:p>
            <a:pPr lvl="1"/>
            <a:r>
              <a:rPr lang="pl-PL" dirty="0"/>
              <a:t>Jeżeli środek zaskarżenia wnosi podmiot profesjonalny sąd może uchylić orzeczenie, konieczne jest wskazanie w apelacji/zażaleniu/kasacji, że naruszono art. 41 i wykazanie, że naruszenie tego przepisu miało wpływ na treść rozstrzygnięcia. </a:t>
            </a:r>
          </a:p>
          <a:p>
            <a:endParaRPr lang="pl-PL" dirty="0"/>
          </a:p>
        </p:txBody>
      </p:sp>
    </p:spTree>
    <p:extLst>
      <p:ext uri="{BB962C8B-B14F-4D97-AF65-F5344CB8AC3E}">
        <p14:creationId xmlns:p14="http://schemas.microsoft.com/office/powerpoint/2010/main" val="4229475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5A8AC5-9067-436E-B507-39880F53D12D}"/>
              </a:ext>
            </a:extLst>
          </p:cNvPr>
          <p:cNvSpPr>
            <a:spLocks noGrp="1"/>
          </p:cNvSpPr>
          <p:nvPr>
            <p:ph type="title"/>
          </p:nvPr>
        </p:nvSpPr>
        <p:spPr/>
        <p:txBody>
          <a:bodyPr/>
          <a:lstStyle/>
          <a:p>
            <a:r>
              <a:rPr lang="pl-PL" dirty="0"/>
              <a:t>Strony postępowania sądowego </a:t>
            </a:r>
            <a:endParaRPr lang="en-GB" dirty="0"/>
          </a:p>
        </p:txBody>
      </p:sp>
      <p:sp>
        <p:nvSpPr>
          <p:cNvPr id="3" name="Symbol zastępczy zawartości 2">
            <a:extLst>
              <a:ext uri="{FF2B5EF4-FFF2-40B4-BE49-F238E27FC236}">
                <a16:creationId xmlns:a16="http://schemas.microsoft.com/office/drawing/2014/main" id="{47650547-4732-41CF-8A91-0691F080E2F5}"/>
              </a:ext>
            </a:extLst>
          </p:cNvPr>
          <p:cNvSpPr>
            <a:spLocks noGrp="1"/>
          </p:cNvSpPr>
          <p:nvPr>
            <p:ph idx="1"/>
          </p:nvPr>
        </p:nvSpPr>
        <p:spPr>
          <a:xfrm>
            <a:off x="3448854" y="767255"/>
            <a:ext cx="8207118" cy="5730240"/>
          </a:xfrm>
        </p:spPr>
        <p:txBody>
          <a:bodyPr>
            <a:normAutofit/>
          </a:bodyPr>
          <a:lstStyle/>
          <a:p>
            <a:pPr algn="just"/>
            <a:r>
              <a:rPr lang="pl-PL" b="1" dirty="0"/>
              <a:t>Oskarżyciel </a:t>
            </a:r>
          </a:p>
          <a:p>
            <a:pPr lvl="1" algn="just"/>
            <a:r>
              <a:rPr lang="pl-PL" b="1" dirty="0"/>
              <a:t>Publiczny </a:t>
            </a:r>
            <a:r>
              <a:rPr lang="pl-PL" dirty="0"/>
              <a:t>- Art.  45. §  1. Oskarżycielem publicznym przed wszystkimi sądami jest prokurator. §  2. Inny organ państwowy może być oskarżycielem publicznym z mocy szczególnych przepisów ustawy, określających zakres jego działania.</a:t>
            </a:r>
            <a:endParaRPr lang="pl-PL" b="1" dirty="0"/>
          </a:p>
          <a:p>
            <a:pPr lvl="1" algn="just"/>
            <a:r>
              <a:rPr lang="pl-PL" b="1" dirty="0"/>
              <a:t>Posiłkowy - </a:t>
            </a:r>
            <a:r>
              <a:rPr lang="pl-PL" dirty="0"/>
              <a:t>Art.  53.  W sprawach o przestępstwa ścigane z oskarżenia publicznego pokrzywdzony może działać jako strona w charakterze oskarżyciela posiłkowego</a:t>
            </a:r>
            <a:r>
              <a:rPr lang="pl-PL" b="1" dirty="0"/>
              <a:t> obok oskarżyciela publicznego (…). </a:t>
            </a:r>
          </a:p>
          <a:p>
            <a:pPr lvl="1" algn="just"/>
            <a:r>
              <a:rPr lang="pl-PL" b="1" dirty="0"/>
              <a:t>Subsydiarny – </a:t>
            </a:r>
            <a:r>
              <a:rPr lang="pl-PL" dirty="0"/>
              <a:t>Art. 53. W sprawach o przestępstwa ścigane z oskarżenia publicznego pokrzywdzony może działać jako strona w charakterze oskarżyciela posiłkowego obok oskarżyciela publicznego </a:t>
            </a:r>
            <a:r>
              <a:rPr lang="pl-PL" b="1" dirty="0"/>
              <a:t>lub zamiast niego.</a:t>
            </a:r>
          </a:p>
          <a:p>
            <a:pPr lvl="1" algn="just"/>
            <a:r>
              <a:rPr lang="pl-PL" b="1" dirty="0"/>
              <a:t>Samoistny </a:t>
            </a:r>
            <a:r>
              <a:rPr lang="pl-PL" dirty="0"/>
              <a:t>Art. 53. W sprawach o przestępstwa ścigane z oskarżenia publicznego pokrzywdzony może działać jako strona w charakterze oskarżyciela posiłkowego obok oskarżyciela publicznego </a:t>
            </a:r>
            <a:r>
              <a:rPr lang="pl-PL" b="1" dirty="0"/>
              <a:t>lub zamiast niego.</a:t>
            </a:r>
          </a:p>
          <a:p>
            <a:pPr algn="just"/>
            <a:r>
              <a:rPr lang="pl-PL" b="1" dirty="0"/>
              <a:t>Oskarżony – </a:t>
            </a:r>
            <a:r>
              <a:rPr lang="pl-PL" dirty="0"/>
              <a:t>art. 71 § 2. Za oskarżonego uważa się osobę, przeciwko której wniesiono oskarżenie do sądu, a także osobę, co do której prokurator złożył wniosek wskazany w art. 335 § 1 lub wniosek o warunkowe umorzenie postępowania.</a:t>
            </a:r>
            <a:endParaRPr lang="en-GB" b="1" dirty="0"/>
          </a:p>
        </p:txBody>
      </p:sp>
      <p:pic>
        <p:nvPicPr>
          <p:cNvPr id="4" name="Picture 2" descr="Main page | Uniwersytet Wrocławski">
            <a:extLst>
              <a:ext uri="{FF2B5EF4-FFF2-40B4-BE49-F238E27FC236}">
                <a16:creationId xmlns:a16="http://schemas.microsoft.com/office/drawing/2014/main" id="{FD937924-83F8-4047-8084-C89D9184F3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535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5A8AC5-9067-436E-B507-39880F53D12D}"/>
              </a:ext>
            </a:extLst>
          </p:cNvPr>
          <p:cNvSpPr>
            <a:spLocks noGrp="1"/>
          </p:cNvSpPr>
          <p:nvPr>
            <p:ph type="title"/>
          </p:nvPr>
        </p:nvSpPr>
        <p:spPr/>
        <p:txBody>
          <a:bodyPr/>
          <a:lstStyle/>
          <a:p>
            <a:r>
              <a:rPr lang="pl-PL" dirty="0"/>
              <a:t>Strony postępowania sądowego </a:t>
            </a:r>
            <a:endParaRPr lang="en-GB" dirty="0"/>
          </a:p>
        </p:txBody>
      </p:sp>
      <p:sp>
        <p:nvSpPr>
          <p:cNvPr id="3" name="Symbol zastępczy zawartości 2">
            <a:extLst>
              <a:ext uri="{FF2B5EF4-FFF2-40B4-BE49-F238E27FC236}">
                <a16:creationId xmlns:a16="http://schemas.microsoft.com/office/drawing/2014/main" id="{47650547-4732-41CF-8A91-0691F080E2F5}"/>
              </a:ext>
            </a:extLst>
          </p:cNvPr>
          <p:cNvSpPr>
            <a:spLocks noGrp="1"/>
          </p:cNvSpPr>
          <p:nvPr>
            <p:ph idx="1"/>
          </p:nvPr>
        </p:nvSpPr>
        <p:spPr>
          <a:xfrm>
            <a:off x="3448854" y="767255"/>
            <a:ext cx="8207118" cy="5730240"/>
          </a:xfrm>
        </p:spPr>
        <p:txBody>
          <a:bodyPr>
            <a:normAutofit/>
          </a:bodyPr>
          <a:lstStyle/>
          <a:p>
            <a:pPr algn="just"/>
            <a:r>
              <a:rPr lang="pl-PL" b="1" dirty="0"/>
              <a:t>Oskarżyciel </a:t>
            </a:r>
          </a:p>
          <a:p>
            <a:pPr lvl="1" algn="just"/>
            <a:r>
              <a:rPr lang="pl-PL" b="1" dirty="0"/>
              <a:t>Publiczny </a:t>
            </a:r>
            <a:r>
              <a:rPr lang="pl-PL" dirty="0"/>
              <a:t>- Art.  45. §  1. Oskarżycielem publicznym przed wszystkimi sądami jest prokurator. §  2. Inny organ państwowy może być oskarżycielem publicznym z mocy szczególnych przepisów ustawy, określających zakres jego działania.</a:t>
            </a:r>
            <a:endParaRPr lang="pl-PL" b="1" dirty="0"/>
          </a:p>
          <a:p>
            <a:pPr lvl="1" algn="just"/>
            <a:r>
              <a:rPr lang="pl-PL" b="1" dirty="0"/>
              <a:t>Posiłkowy - </a:t>
            </a:r>
            <a:r>
              <a:rPr lang="pl-PL" dirty="0"/>
              <a:t>Art.  53.  W sprawach o przestępstwa ścigane z oskarżenia publicznego pokrzywdzony może działać jako strona w charakterze oskarżyciela posiłkowego</a:t>
            </a:r>
            <a:r>
              <a:rPr lang="pl-PL" b="1" dirty="0"/>
              <a:t> obok oskarżyciela publicznego (…). </a:t>
            </a:r>
          </a:p>
          <a:p>
            <a:pPr lvl="1" algn="just"/>
            <a:r>
              <a:rPr lang="pl-PL" b="1" dirty="0"/>
              <a:t>Subsydiarny – </a:t>
            </a:r>
            <a:r>
              <a:rPr lang="pl-PL" dirty="0"/>
              <a:t>Art. 53. W sprawach o przestępstwa ścigane z oskarżenia publicznego pokrzywdzony może działać jako strona w charakterze oskarżyciela posiłkowego obok oskarżyciela publicznego </a:t>
            </a:r>
            <a:r>
              <a:rPr lang="pl-PL" b="1" dirty="0"/>
              <a:t>lub zamiast niego.</a:t>
            </a:r>
          </a:p>
          <a:p>
            <a:pPr lvl="1" algn="just"/>
            <a:r>
              <a:rPr lang="pl-PL" b="1" dirty="0"/>
              <a:t>Samoistny </a:t>
            </a:r>
            <a:r>
              <a:rPr lang="pl-PL" dirty="0"/>
              <a:t>Art. 53. W sprawach o przestępstwa ścigane z oskarżenia publicznego pokrzywdzony może działać jako strona w charakterze oskarżyciela posiłkowego obok oskarżyciela publicznego </a:t>
            </a:r>
            <a:r>
              <a:rPr lang="pl-PL" b="1" dirty="0"/>
              <a:t>lub zamiast niego.</a:t>
            </a:r>
          </a:p>
          <a:p>
            <a:pPr algn="just"/>
            <a:r>
              <a:rPr lang="pl-PL" b="1" dirty="0"/>
              <a:t>Oskarżony – </a:t>
            </a:r>
            <a:r>
              <a:rPr lang="pl-PL" dirty="0"/>
              <a:t>art. 71 § 2. Za oskarżonego uważa się osobę, przeciwko której wniesiono oskarżenie do sądu, a także osobę, co do której prokurator złożył wniosek wskazany w art. 335 § 1 lub wniosek o warunkowe umorzenie postępowania.</a:t>
            </a:r>
            <a:endParaRPr lang="en-GB" b="1" dirty="0"/>
          </a:p>
        </p:txBody>
      </p:sp>
      <p:pic>
        <p:nvPicPr>
          <p:cNvPr id="4" name="Picture 2" descr="Main page | Uniwersytet Wrocławski">
            <a:extLst>
              <a:ext uri="{FF2B5EF4-FFF2-40B4-BE49-F238E27FC236}">
                <a16:creationId xmlns:a16="http://schemas.microsoft.com/office/drawing/2014/main" id="{FD937924-83F8-4047-8084-C89D9184F3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8254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5A8AC5-9067-436E-B507-39880F53D12D}"/>
              </a:ext>
            </a:extLst>
          </p:cNvPr>
          <p:cNvSpPr>
            <a:spLocks noGrp="1"/>
          </p:cNvSpPr>
          <p:nvPr>
            <p:ph type="title"/>
          </p:nvPr>
        </p:nvSpPr>
        <p:spPr/>
        <p:txBody>
          <a:bodyPr/>
          <a:lstStyle/>
          <a:p>
            <a:r>
              <a:rPr lang="pl-PL" dirty="0"/>
              <a:t>Strony postępowania sądowego – oskarżyciel posiłkowy uboczny</a:t>
            </a:r>
            <a:endParaRPr lang="en-GB" dirty="0"/>
          </a:p>
        </p:txBody>
      </p:sp>
      <p:sp>
        <p:nvSpPr>
          <p:cNvPr id="3" name="Symbol zastępczy zawartości 2">
            <a:extLst>
              <a:ext uri="{FF2B5EF4-FFF2-40B4-BE49-F238E27FC236}">
                <a16:creationId xmlns:a16="http://schemas.microsoft.com/office/drawing/2014/main" id="{47650547-4732-41CF-8A91-0691F080E2F5}"/>
              </a:ext>
            </a:extLst>
          </p:cNvPr>
          <p:cNvSpPr>
            <a:spLocks noGrp="1"/>
          </p:cNvSpPr>
          <p:nvPr>
            <p:ph idx="1"/>
          </p:nvPr>
        </p:nvSpPr>
        <p:spPr>
          <a:xfrm>
            <a:off x="3501405" y="1376855"/>
            <a:ext cx="8207118" cy="5730240"/>
          </a:xfrm>
        </p:spPr>
        <p:txBody>
          <a:bodyPr>
            <a:normAutofit fontScale="92500" lnSpcReduction="10000"/>
          </a:bodyPr>
          <a:lstStyle/>
          <a:p>
            <a:pPr algn="just"/>
            <a:r>
              <a:rPr lang="pl-PL" dirty="0"/>
              <a:t>Art.  54.  §  1. Jeżeli akt oskarżenia wniósł oskarżyciel publiczny, pokrzywdzony może </a:t>
            </a:r>
            <a:r>
              <a:rPr lang="pl-PL" b="1" dirty="0"/>
              <a:t>aż do czasu rozpoczęcia przewodu sądowego na rozprawie głównej złożyć </a:t>
            </a:r>
            <a:r>
              <a:rPr lang="pl-PL" b="1" dirty="0">
                <a:solidFill>
                  <a:srgbClr val="FF0000"/>
                </a:solidFill>
              </a:rPr>
              <a:t>oświadczenie</a:t>
            </a:r>
            <a:r>
              <a:rPr lang="pl-PL" dirty="0"/>
              <a:t>, że będzie działał w charakterze oskarżyciela posiłkowego.</a:t>
            </a:r>
          </a:p>
          <a:p>
            <a:pPr algn="just"/>
            <a:r>
              <a:rPr lang="pl-PL" dirty="0"/>
              <a:t>Art.  56.  §  1. </a:t>
            </a:r>
            <a:r>
              <a:rPr lang="pl-PL" b="1" dirty="0"/>
              <a:t>Sąd może ograniczyć liczbę oskarżycieli posiłkowych </a:t>
            </a:r>
            <a:r>
              <a:rPr lang="pl-PL" dirty="0"/>
              <a:t>występujących w sprawie, jeżeli jest to konieczne dla zabezpieczenia prawidłowego toku postępowania. Sąd orzeka, że oskarżyciel posiłkowy nie może brać udziału w postępowaniu, gdy bierze w nim już udział określona przez sąd liczba oskarżycieli.</a:t>
            </a:r>
          </a:p>
          <a:p>
            <a:pPr algn="just"/>
            <a:r>
              <a:rPr lang="pl-PL" dirty="0"/>
              <a:t>§  1a. Na postanowienie sądu wydane na podstawie § 1 zażalenie nie przysługuje.</a:t>
            </a:r>
          </a:p>
          <a:p>
            <a:pPr algn="just"/>
            <a:r>
              <a:rPr lang="pl-PL" dirty="0"/>
              <a:t>§  2. Sąd orzeka także, iż oskarżyciel posiłkowy nie może brać udziału w postępowaniu, jeżeli stwierdzi, że </a:t>
            </a:r>
            <a:r>
              <a:rPr lang="pl-PL" b="1" dirty="0"/>
              <a:t>nie jest on osobą uprawnioną lub jego akt oskarżenia albo oświadczenie o przystąpieniu do postępowania zostało złożone po terminie</a:t>
            </a:r>
            <a:r>
              <a:rPr lang="pl-PL" dirty="0"/>
              <a:t>.</a:t>
            </a:r>
          </a:p>
          <a:p>
            <a:pPr algn="just"/>
            <a:r>
              <a:rPr lang="pl-PL" dirty="0"/>
              <a:t>§  3. Na postanowienie sądu wydane na podstawie § 2 przysługuje zażalenie do innego równorzędnego składu tego sądu.</a:t>
            </a:r>
          </a:p>
          <a:p>
            <a:pPr algn="just"/>
            <a:r>
              <a:rPr lang="pl-PL" dirty="0"/>
              <a:t>§  4. Oskarżyciel posiłkowy, który nie bierze udziału w postępowaniu z przyczyn określonych w § 1, może przedstawić sądowi na piśmie swoje stanowisko w terminie 7 dni od daty doręczenia postanowienia.</a:t>
            </a:r>
          </a:p>
          <a:p>
            <a:pPr algn="just"/>
            <a:endParaRPr lang="en-GB" b="1" dirty="0"/>
          </a:p>
        </p:txBody>
      </p:sp>
      <p:pic>
        <p:nvPicPr>
          <p:cNvPr id="4" name="Picture 2" descr="Main page | Uniwersytet Wrocławski">
            <a:extLst>
              <a:ext uri="{FF2B5EF4-FFF2-40B4-BE49-F238E27FC236}">
                <a16:creationId xmlns:a16="http://schemas.microsoft.com/office/drawing/2014/main" id="{FD937924-83F8-4047-8084-C89D9184F3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0598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5A8AC5-9067-436E-B507-39880F53D12D}"/>
              </a:ext>
            </a:extLst>
          </p:cNvPr>
          <p:cNvSpPr>
            <a:spLocks noGrp="1"/>
          </p:cNvSpPr>
          <p:nvPr>
            <p:ph type="title"/>
          </p:nvPr>
        </p:nvSpPr>
        <p:spPr/>
        <p:txBody>
          <a:bodyPr/>
          <a:lstStyle/>
          <a:p>
            <a:r>
              <a:rPr lang="pl-PL" dirty="0"/>
              <a:t>Strony postępowania sądowego – oskarżyciel posiłkowy samoistny</a:t>
            </a:r>
            <a:endParaRPr lang="en-GB" dirty="0"/>
          </a:p>
        </p:txBody>
      </p:sp>
      <p:sp>
        <p:nvSpPr>
          <p:cNvPr id="3" name="Symbol zastępczy zawartości 2">
            <a:extLst>
              <a:ext uri="{FF2B5EF4-FFF2-40B4-BE49-F238E27FC236}">
                <a16:creationId xmlns:a16="http://schemas.microsoft.com/office/drawing/2014/main" id="{47650547-4732-41CF-8A91-0691F080E2F5}"/>
              </a:ext>
            </a:extLst>
          </p:cNvPr>
          <p:cNvSpPr>
            <a:spLocks noGrp="1"/>
          </p:cNvSpPr>
          <p:nvPr>
            <p:ph idx="1"/>
          </p:nvPr>
        </p:nvSpPr>
        <p:spPr>
          <a:xfrm>
            <a:off x="3501405" y="1376855"/>
            <a:ext cx="8207118" cy="5730240"/>
          </a:xfrm>
        </p:spPr>
        <p:txBody>
          <a:bodyPr>
            <a:normAutofit/>
          </a:bodyPr>
          <a:lstStyle/>
          <a:p>
            <a:r>
              <a:rPr lang="pl-PL" dirty="0"/>
              <a:t>Art.  54. §  2. </a:t>
            </a:r>
          </a:p>
          <a:p>
            <a:pPr algn="just"/>
            <a:r>
              <a:rPr lang="pl-PL" dirty="0"/>
              <a:t>Cofnięcie aktu oskarżenia przez oskarżyciela publicznego nie pozbawia uprawnień oskarżyciela posiłkowego. Pokrzywdzony, który uprzednio nie korzystał z uprawnień oskarżyciela posiłkowego, może w terminie 14 dni od powiadomienia go o cofnięciu przez oskarżyciela publicznego aktu oskarżenia oświadczyć, że przystępuje do postępowania jako oskarżyciel posiłkowy.</a:t>
            </a:r>
          </a:p>
          <a:p>
            <a:pPr algn="just"/>
            <a:r>
              <a:rPr lang="pl-PL" dirty="0"/>
              <a:t>Art. 14 §  2. Oskarżyciel publiczny może cofnąć akt oskarżenia do czasu rozpoczęcia przewodu sądowego na pierwszej rozprawie głównej. W toku przewodu sądowego przed sądem pierwszej instancji cofnięcie aktu oskarżenia dopuszczalne jest jedynie za zgodą oskarżonego. Ponowne wniesienie aktu oskarżenia przeciwko tej samej osobie o ten sam czyn jest niedopuszczalne.</a:t>
            </a:r>
          </a:p>
          <a:p>
            <a:pPr algn="just"/>
            <a:endParaRPr lang="en-GB" b="1" dirty="0"/>
          </a:p>
        </p:txBody>
      </p:sp>
      <p:pic>
        <p:nvPicPr>
          <p:cNvPr id="4" name="Picture 2" descr="Main page | Uniwersytet Wrocławski">
            <a:extLst>
              <a:ext uri="{FF2B5EF4-FFF2-40B4-BE49-F238E27FC236}">
                <a16:creationId xmlns:a16="http://schemas.microsoft.com/office/drawing/2014/main" id="{FD937924-83F8-4047-8084-C89D9184F3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6732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in page | Uniwersytet Wrocławski">
            <a:extLst>
              <a:ext uri="{FF2B5EF4-FFF2-40B4-BE49-F238E27FC236}">
                <a16:creationId xmlns:a16="http://schemas.microsoft.com/office/drawing/2014/main" id="{7923904E-EE3D-4142-8EF0-CB08310B24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
        <p:nvSpPr>
          <p:cNvPr id="3" name="Symbol zastępczy zawartości 2">
            <a:extLst>
              <a:ext uri="{FF2B5EF4-FFF2-40B4-BE49-F238E27FC236}">
                <a16:creationId xmlns:a16="http://schemas.microsoft.com/office/drawing/2014/main" id="{68AE5FFD-0113-422D-8C95-C834D704A7BB}"/>
              </a:ext>
            </a:extLst>
          </p:cNvPr>
          <p:cNvSpPr>
            <a:spLocks noGrp="1"/>
          </p:cNvSpPr>
          <p:nvPr>
            <p:ph idx="1"/>
          </p:nvPr>
        </p:nvSpPr>
        <p:spPr/>
        <p:txBody>
          <a:bodyPr/>
          <a:lstStyle/>
          <a:p>
            <a:pPr algn="just"/>
            <a:r>
              <a:rPr lang="pl-PL" dirty="0"/>
              <a:t>Art.  95.  [Orzekanie na rozprawie, orzekanie na posiedzeniu]</a:t>
            </a:r>
          </a:p>
          <a:p>
            <a:pPr algn="just"/>
            <a:r>
              <a:rPr lang="pl-PL" dirty="0"/>
              <a:t>§  1. </a:t>
            </a:r>
            <a:r>
              <a:rPr lang="pl-PL" b="1" dirty="0"/>
              <a:t>Sąd orzeka na rozprawie w wypadkach wskazanych w ustawie, a w innych - na posiedzeniu</a:t>
            </a:r>
            <a:r>
              <a:rPr lang="pl-PL" dirty="0"/>
              <a:t>. Orzeczenia wydawane na posiedzeniu mogą zapadać również na rozprawie.</a:t>
            </a:r>
          </a:p>
          <a:p>
            <a:pPr algn="just"/>
            <a:r>
              <a:rPr lang="pl-PL" dirty="0"/>
              <a:t>§  2. Referendarz sądowy wydaje postanowienia na posiedzeniu.</a:t>
            </a:r>
          </a:p>
          <a:p>
            <a:pPr algn="just"/>
            <a:endParaRPr lang="pl-PL" dirty="0"/>
          </a:p>
          <a:p>
            <a:pPr algn="just"/>
            <a:r>
              <a:rPr lang="pl-PL" dirty="0"/>
              <a:t>Domniemane forum podejmowania decyzji procesowych – posiedzenie. Rozprawa jest przeprowadzana tylko wtedy, gdy ustawa tak stanowi.</a:t>
            </a:r>
          </a:p>
          <a:p>
            <a:pPr algn="just"/>
            <a:r>
              <a:rPr lang="pl-PL" dirty="0"/>
              <a:t>Orzeczenia, które zapadają na posiedzeniu, mogą zostać również wydane na rozprawie. Ale orzeczenia które zapadają na rozprawie, nie mogą zostać wydane na posiedzeniu (poza sytuacjami wskazanymi w rozprawie dotyczącymi np. posiedzeń wyrokowych).</a:t>
            </a:r>
          </a:p>
        </p:txBody>
      </p:sp>
      <p:sp>
        <p:nvSpPr>
          <p:cNvPr id="2" name="Tytuł 1">
            <a:extLst>
              <a:ext uri="{FF2B5EF4-FFF2-40B4-BE49-F238E27FC236}">
                <a16:creationId xmlns:a16="http://schemas.microsoft.com/office/drawing/2014/main" id="{598007E8-B8A8-4866-8664-68F48822643F}"/>
              </a:ext>
            </a:extLst>
          </p:cNvPr>
          <p:cNvSpPr>
            <a:spLocks noGrp="1"/>
          </p:cNvSpPr>
          <p:nvPr>
            <p:ph type="title"/>
          </p:nvPr>
        </p:nvSpPr>
        <p:spPr/>
        <p:txBody>
          <a:bodyPr/>
          <a:lstStyle/>
          <a:p>
            <a:r>
              <a:rPr lang="pl-PL" dirty="0"/>
              <a:t>Posiedzenie a rozprawa – forum podejmowania przez sąd decyzji procesowych </a:t>
            </a:r>
            <a:endParaRPr lang="en-GB" dirty="0"/>
          </a:p>
        </p:txBody>
      </p:sp>
    </p:spTree>
    <p:extLst>
      <p:ext uri="{BB962C8B-B14F-4D97-AF65-F5344CB8AC3E}">
        <p14:creationId xmlns:p14="http://schemas.microsoft.com/office/powerpoint/2010/main" val="3895510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in page | Uniwersytet Wrocławski">
            <a:extLst>
              <a:ext uri="{FF2B5EF4-FFF2-40B4-BE49-F238E27FC236}">
                <a16:creationId xmlns:a16="http://schemas.microsoft.com/office/drawing/2014/main" id="{7923904E-EE3D-4142-8EF0-CB08310B24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
        <p:nvSpPr>
          <p:cNvPr id="3" name="Symbol zastępczy zawartości 2">
            <a:extLst>
              <a:ext uri="{FF2B5EF4-FFF2-40B4-BE49-F238E27FC236}">
                <a16:creationId xmlns:a16="http://schemas.microsoft.com/office/drawing/2014/main" id="{68AE5FFD-0113-422D-8C95-C834D704A7BB}"/>
              </a:ext>
            </a:extLst>
          </p:cNvPr>
          <p:cNvSpPr>
            <a:spLocks noGrp="1"/>
          </p:cNvSpPr>
          <p:nvPr>
            <p:ph idx="1"/>
          </p:nvPr>
        </p:nvSpPr>
        <p:spPr/>
        <p:txBody>
          <a:bodyPr>
            <a:normAutofit lnSpcReduction="10000"/>
          </a:bodyPr>
          <a:lstStyle/>
          <a:p>
            <a:pPr algn="just"/>
            <a:r>
              <a:rPr lang="pl-PL" dirty="0"/>
              <a:t>Przeprowadzenia rozprawy wymaga: </a:t>
            </a:r>
          </a:p>
          <a:p>
            <a:pPr lvl="1" algn="just"/>
            <a:r>
              <a:rPr lang="pl-PL" dirty="0"/>
              <a:t>Merytoryczne rozpoznanie zarzutów wobec oskarżonego zawartych w akcie oskarżenia przed sądem I instancji w postępowaniu zwyczajnym, przyspieszonym i prywatnoskargowym </a:t>
            </a:r>
          </a:p>
          <a:p>
            <a:pPr lvl="1" algn="just"/>
            <a:r>
              <a:rPr lang="pl-PL" dirty="0"/>
              <a:t>Wniosek prokuratora o umorzenie postępowania z powodu niepoczytalności sprawcy i zastosowanie środków zabezpieczających </a:t>
            </a:r>
          </a:p>
          <a:p>
            <a:pPr lvl="1" algn="just"/>
            <a:r>
              <a:rPr lang="pl-PL" dirty="0"/>
              <a:t>Wniosek o dobrowolne poddanie się karze (art. 387), chyba że został złożony przed wyznaczenie terminu rozprawy (art. 338a)</a:t>
            </a:r>
          </a:p>
          <a:p>
            <a:pPr lvl="1" algn="just"/>
            <a:r>
              <a:rPr lang="pl-PL" dirty="0"/>
              <a:t>Rozpoznanie apelacji (art. 449 § 1), chyba że zachodzą tzw. bezwzględne przyczyny odwoławcze (art. 439 § 1)</a:t>
            </a:r>
          </a:p>
          <a:p>
            <a:pPr lvl="1" algn="just"/>
            <a:r>
              <a:rPr lang="pl-PL" dirty="0"/>
              <a:t>Rozpoznanie kasacji </a:t>
            </a:r>
          </a:p>
          <a:p>
            <a:pPr lvl="1" algn="just"/>
            <a:r>
              <a:rPr lang="pl-PL" dirty="0"/>
              <a:t>Wydanie wyroku łącznego (art. 573 § 1) </a:t>
            </a:r>
          </a:p>
          <a:p>
            <a:pPr lvl="0" algn="just"/>
            <a:r>
              <a:rPr lang="pl-PL" dirty="0"/>
              <a:t>UWAGA! Posiedzenia wyrokowe – sąd rozstrzyga o zasadności zarzutów zawartych w akcie oskarżenia, wniosku z art. 335 § 1 i 2, wniosku o warunkowe umorzenie postępowania lub wniosku z art. 338a. </a:t>
            </a:r>
            <a:r>
              <a:rPr lang="pl-PL" u="sng" dirty="0">
                <a:solidFill>
                  <a:srgbClr val="FF0000"/>
                </a:solidFill>
              </a:rPr>
              <a:t>Wyrok zapada na posiedzeniu. </a:t>
            </a:r>
            <a:r>
              <a:rPr lang="pl-PL" dirty="0"/>
              <a:t>Do posiedzeń wyrokowych stosuje się odpowiednio przepisy regulujące przebieg rozprawy</a:t>
            </a:r>
          </a:p>
        </p:txBody>
      </p:sp>
      <p:sp>
        <p:nvSpPr>
          <p:cNvPr id="2" name="Tytuł 1">
            <a:extLst>
              <a:ext uri="{FF2B5EF4-FFF2-40B4-BE49-F238E27FC236}">
                <a16:creationId xmlns:a16="http://schemas.microsoft.com/office/drawing/2014/main" id="{598007E8-B8A8-4866-8664-68F48822643F}"/>
              </a:ext>
            </a:extLst>
          </p:cNvPr>
          <p:cNvSpPr>
            <a:spLocks noGrp="1"/>
          </p:cNvSpPr>
          <p:nvPr>
            <p:ph type="title"/>
          </p:nvPr>
        </p:nvSpPr>
        <p:spPr/>
        <p:txBody>
          <a:bodyPr/>
          <a:lstStyle/>
          <a:p>
            <a:r>
              <a:rPr lang="pl-PL" dirty="0"/>
              <a:t>Posiedzenie a rozprawa – forum podejmowania przez sąd decyzji procesowych </a:t>
            </a:r>
            <a:endParaRPr lang="en-GB" dirty="0"/>
          </a:p>
        </p:txBody>
      </p:sp>
    </p:spTree>
    <p:extLst>
      <p:ext uri="{BB962C8B-B14F-4D97-AF65-F5344CB8AC3E}">
        <p14:creationId xmlns:p14="http://schemas.microsoft.com/office/powerpoint/2010/main" val="3238134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344C3B-90DC-4705-B32E-8C8F54DB6C60}"/>
              </a:ext>
            </a:extLst>
          </p:cNvPr>
          <p:cNvSpPr>
            <a:spLocks noGrp="1"/>
          </p:cNvSpPr>
          <p:nvPr>
            <p:ph type="title"/>
          </p:nvPr>
        </p:nvSpPr>
        <p:spPr/>
        <p:txBody>
          <a:bodyPr/>
          <a:lstStyle/>
          <a:p>
            <a:r>
              <a:rPr lang="pl-PL" dirty="0"/>
              <a:t>Organy postępowania sądowego </a:t>
            </a:r>
            <a:endParaRPr lang="en-GB" dirty="0"/>
          </a:p>
        </p:txBody>
      </p:sp>
      <p:sp>
        <p:nvSpPr>
          <p:cNvPr id="3" name="Symbol zastępczy zawartości 2">
            <a:extLst>
              <a:ext uri="{FF2B5EF4-FFF2-40B4-BE49-F238E27FC236}">
                <a16:creationId xmlns:a16="http://schemas.microsoft.com/office/drawing/2014/main" id="{43334A62-6BC5-4A0A-9997-DA2E078E4644}"/>
              </a:ext>
            </a:extLst>
          </p:cNvPr>
          <p:cNvSpPr>
            <a:spLocks noGrp="1"/>
          </p:cNvSpPr>
          <p:nvPr>
            <p:ph idx="1"/>
          </p:nvPr>
        </p:nvSpPr>
        <p:spPr/>
        <p:txBody>
          <a:bodyPr/>
          <a:lstStyle/>
          <a:p>
            <a:r>
              <a:rPr lang="pl-PL" b="1" dirty="0"/>
              <a:t>Organ procesowy</a:t>
            </a:r>
            <a:r>
              <a:rPr lang="pl-PL" dirty="0"/>
              <a:t> – organ państwowy, któremu z mocy przepisów szczególnych powierzono występowanie w procesie karnym w oznaczonej roli. </a:t>
            </a:r>
          </a:p>
          <a:p>
            <a:r>
              <a:rPr lang="pl-PL" dirty="0"/>
              <a:t>Sądy powszechne – organy sprawujące wymiar sprawiedliwości w sprawach karnych. </a:t>
            </a:r>
          </a:p>
          <a:p>
            <a:pPr marL="0" indent="0" algn="ctr">
              <a:buNone/>
            </a:pPr>
            <a:r>
              <a:rPr lang="pl-PL" b="1" dirty="0"/>
              <a:t>Art. 175 Konstytucji </a:t>
            </a:r>
          </a:p>
          <a:p>
            <a:r>
              <a:rPr lang="pl-PL" dirty="0"/>
              <a:t>1. Wymiar sprawiedliwości w Rzeczypospolitej Polskiej sprawują Sąd Najwyższy, sądy powszechne, sądy administracyjne oraz sądy wojskowe.</a:t>
            </a:r>
          </a:p>
          <a:p>
            <a:endParaRPr lang="en-GB" dirty="0"/>
          </a:p>
        </p:txBody>
      </p:sp>
      <p:pic>
        <p:nvPicPr>
          <p:cNvPr id="4" name="Picture 2" descr="Main page | Uniwersytet Wrocławski">
            <a:extLst>
              <a:ext uri="{FF2B5EF4-FFF2-40B4-BE49-F238E27FC236}">
                <a16:creationId xmlns:a16="http://schemas.microsoft.com/office/drawing/2014/main" id="{55E56A12-1AD5-411F-B107-5436762749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8278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in page | Uniwersytet Wrocławski">
            <a:extLst>
              <a:ext uri="{FF2B5EF4-FFF2-40B4-BE49-F238E27FC236}">
                <a16:creationId xmlns:a16="http://schemas.microsoft.com/office/drawing/2014/main" id="{7923904E-EE3D-4142-8EF0-CB08310B24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
        <p:nvSpPr>
          <p:cNvPr id="3" name="Symbol zastępczy zawartości 2">
            <a:extLst>
              <a:ext uri="{FF2B5EF4-FFF2-40B4-BE49-F238E27FC236}">
                <a16:creationId xmlns:a16="http://schemas.microsoft.com/office/drawing/2014/main" id="{68AE5FFD-0113-422D-8C95-C834D704A7BB}"/>
              </a:ext>
            </a:extLst>
          </p:cNvPr>
          <p:cNvSpPr>
            <a:spLocks noGrp="1"/>
          </p:cNvSpPr>
          <p:nvPr>
            <p:ph idx="1"/>
          </p:nvPr>
        </p:nvSpPr>
        <p:spPr/>
        <p:txBody>
          <a:bodyPr>
            <a:normAutofit/>
          </a:bodyPr>
          <a:lstStyle/>
          <a:p>
            <a:pPr algn="just"/>
            <a:r>
              <a:rPr lang="pl-PL" dirty="0"/>
              <a:t>Art. 96 </a:t>
            </a:r>
          </a:p>
          <a:p>
            <a:pPr algn="just"/>
            <a:r>
              <a:rPr lang="pl-PL" dirty="0"/>
              <a:t>Strony oraz osoby niebędące stronami, jeżeli wykażą interes prawny w rozstrzygnięciu, mają prawo wziąć udział w posiedzeniu wówczas, gdy ustawa tak stanowi, chyba że ich udział jest obowiązkowy. Przepis art. 451 stosuje się odpowiednio.</a:t>
            </a:r>
          </a:p>
          <a:p>
            <a:pPr algn="just"/>
            <a:r>
              <a:rPr lang="pl-PL" dirty="0"/>
              <a:t>W pozostałych wypadkach mają prawo wziąć udział jeżeli się stawią, chyba że ustawa stanowi inaczej </a:t>
            </a:r>
          </a:p>
          <a:p>
            <a:pPr lvl="1" algn="just"/>
            <a:r>
              <a:rPr lang="pl-PL" dirty="0"/>
              <a:t>Np. niejawne dla stron i publiczności jest posiedzenie, na którym sąd wydaje wyrok nakazowy  </a:t>
            </a:r>
          </a:p>
          <a:p>
            <a:pPr marL="0" indent="0" algn="just">
              <a:buNone/>
            </a:pPr>
            <a:endParaRPr lang="pl-PL" dirty="0"/>
          </a:p>
        </p:txBody>
      </p:sp>
      <p:sp>
        <p:nvSpPr>
          <p:cNvPr id="2" name="Tytuł 1">
            <a:extLst>
              <a:ext uri="{FF2B5EF4-FFF2-40B4-BE49-F238E27FC236}">
                <a16:creationId xmlns:a16="http://schemas.microsoft.com/office/drawing/2014/main" id="{598007E8-B8A8-4866-8664-68F48822643F}"/>
              </a:ext>
            </a:extLst>
          </p:cNvPr>
          <p:cNvSpPr>
            <a:spLocks noGrp="1"/>
          </p:cNvSpPr>
          <p:nvPr>
            <p:ph type="title"/>
          </p:nvPr>
        </p:nvSpPr>
        <p:spPr/>
        <p:txBody>
          <a:bodyPr/>
          <a:lstStyle/>
          <a:p>
            <a:r>
              <a:rPr lang="pl-PL" dirty="0"/>
              <a:t>Posiedzenie a rozprawa – forum podejmowania przez sąd decyzji procesowych </a:t>
            </a:r>
            <a:endParaRPr lang="en-GB" dirty="0"/>
          </a:p>
        </p:txBody>
      </p:sp>
    </p:spTree>
    <p:extLst>
      <p:ext uri="{BB962C8B-B14F-4D97-AF65-F5344CB8AC3E}">
        <p14:creationId xmlns:p14="http://schemas.microsoft.com/office/powerpoint/2010/main" val="15225612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in page | Uniwersytet Wrocławski">
            <a:extLst>
              <a:ext uri="{FF2B5EF4-FFF2-40B4-BE49-F238E27FC236}">
                <a16:creationId xmlns:a16="http://schemas.microsoft.com/office/drawing/2014/main" id="{7923904E-EE3D-4142-8EF0-CB08310B24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
        <p:nvSpPr>
          <p:cNvPr id="3" name="Symbol zastępczy zawartości 2">
            <a:extLst>
              <a:ext uri="{FF2B5EF4-FFF2-40B4-BE49-F238E27FC236}">
                <a16:creationId xmlns:a16="http://schemas.microsoft.com/office/drawing/2014/main" id="{68AE5FFD-0113-422D-8C95-C834D704A7BB}"/>
              </a:ext>
            </a:extLst>
          </p:cNvPr>
          <p:cNvSpPr>
            <a:spLocks noGrp="1"/>
          </p:cNvSpPr>
          <p:nvPr>
            <p:ph idx="1"/>
          </p:nvPr>
        </p:nvSpPr>
        <p:spPr>
          <a:xfrm>
            <a:off x="3426372" y="1121610"/>
            <a:ext cx="8282152" cy="5736389"/>
          </a:xfrm>
        </p:spPr>
        <p:txBody>
          <a:bodyPr>
            <a:normAutofit lnSpcReduction="10000"/>
          </a:bodyPr>
          <a:lstStyle/>
          <a:p>
            <a:pPr marL="0" indent="0" algn="ctr">
              <a:buNone/>
            </a:pPr>
            <a:r>
              <a:rPr lang="pl-PL" b="1" dirty="0"/>
              <a:t>Z art. 96 wynikają 4 zasady uczestniczenia stron i innych uczestników postępowania w posiedzeniach sądu:</a:t>
            </a:r>
          </a:p>
          <a:p>
            <a:pPr algn="just">
              <a:buFont typeface="+mj-lt"/>
              <a:buAutoNum type="arabicPeriod"/>
            </a:pPr>
            <a:r>
              <a:rPr lang="pl-PL" dirty="0"/>
              <a:t>Obowiązkowy udział, jeżeli ustawa tak stanowi</a:t>
            </a:r>
          </a:p>
          <a:p>
            <a:pPr lvl="1" algn="just"/>
            <a:r>
              <a:rPr lang="pl-PL" dirty="0"/>
              <a:t>stronę (innego uczestnika) </a:t>
            </a:r>
            <a:r>
              <a:rPr lang="pl-PL" b="1" dirty="0"/>
              <a:t>wzywa</a:t>
            </a:r>
            <a:r>
              <a:rPr lang="pl-PL" dirty="0"/>
              <a:t> się do udziału w czynności</a:t>
            </a:r>
          </a:p>
          <a:p>
            <a:pPr lvl="1" algn="just"/>
            <a:r>
              <a:rPr lang="pl-PL" dirty="0"/>
              <a:t>np. oskarżonego w posiedzeniu w przedmiocie zastosowania środka zapobiegawczego - art. 249 § 3</a:t>
            </a:r>
          </a:p>
          <a:p>
            <a:pPr algn="just">
              <a:buFont typeface="+mj-lt"/>
              <a:buAutoNum type="arabicPeriod"/>
            </a:pPr>
            <a:r>
              <a:rPr lang="pl-PL" dirty="0"/>
              <a:t>Uprawnienie do udziału w posiedzeniu, jeżeli ma to znaczenie dla ochrony ich praw i gdy ustawa tak stanowi</a:t>
            </a:r>
          </a:p>
          <a:p>
            <a:pPr lvl="1" algn="just"/>
            <a:r>
              <a:rPr lang="pl-PL" dirty="0"/>
              <a:t>należy </a:t>
            </a:r>
            <a:r>
              <a:rPr lang="pl-PL" b="1" dirty="0"/>
              <a:t>zawiadomić</a:t>
            </a:r>
            <a:r>
              <a:rPr lang="pl-PL" dirty="0"/>
              <a:t> o czasie i miejscu przeprowadzenia czynności</a:t>
            </a:r>
          </a:p>
          <a:p>
            <a:pPr lvl="1" algn="just"/>
            <a:r>
              <a:rPr lang="pl-PL" dirty="0"/>
              <a:t>bezwzględne uprawnienie do udziału w czynności </a:t>
            </a:r>
          </a:p>
          <a:p>
            <a:pPr algn="just">
              <a:buFont typeface="+mj-lt"/>
              <a:buAutoNum type="arabicPeriod"/>
            </a:pPr>
            <a:r>
              <a:rPr lang="pl-PL" dirty="0"/>
              <a:t>Posiedzenie odbywa się bez udziału stron/innych uczestników – strona może wziąć udziału w posiedzeniu i sąd nie może dopuścić jej do udziału w czynności nawet jeżeli się stawi </a:t>
            </a:r>
          </a:p>
          <a:p>
            <a:pPr algn="just">
              <a:buFont typeface="+mj-lt"/>
              <a:buAutoNum type="arabicPeriod"/>
            </a:pPr>
            <a:r>
              <a:rPr lang="pl-PL" dirty="0"/>
              <a:t>W pozostałych wypadkach strony oraz osoby niebędące stronami, jeżeli ma to znaczenie dla ochrony ich praw lub interesów, </a:t>
            </a:r>
            <a:r>
              <a:rPr lang="pl-PL" b="1" dirty="0"/>
              <a:t>mogą wziąć udział w posiedzeniu, jeżeli się stawią</a:t>
            </a:r>
            <a:r>
              <a:rPr lang="pl-PL" dirty="0"/>
              <a:t> </a:t>
            </a:r>
          </a:p>
          <a:p>
            <a:pPr lvl="1" algn="just"/>
            <a:r>
              <a:rPr lang="pl-PL" dirty="0"/>
              <a:t>nie zawiadamia się o czasie i miejscu czynności</a:t>
            </a:r>
          </a:p>
          <a:p>
            <a:pPr lvl="1" algn="just"/>
            <a:r>
              <a:rPr lang="pl-PL" dirty="0"/>
              <a:t>względne uprawnienie do udziału w czynności </a:t>
            </a:r>
          </a:p>
        </p:txBody>
      </p:sp>
      <p:sp>
        <p:nvSpPr>
          <p:cNvPr id="2" name="Tytuł 1">
            <a:extLst>
              <a:ext uri="{FF2B5EF4-FFF2-40B4-BE49-F238E27FC236}">
                <a16:creationId xmlns:a16="http://schemas.microsoft.com/office/drawing/2014/main" id="{598007E8-B8A8-4866-8664-68F48822643F}"/>
              </a:ext>
            </a:extLst>
          </p:cNvPr>
          <p:cNvSpPr>
            <a:spLocks noGrp="1"/>
          </p:cNvSpPr>
          <p:nvPr>
            <p:ph type="title"/>
          </p:nvPr>
        </p:nvSpPr>
        <p:spPr/>
        <p:txBody>
          <a:bodyPr/>
          <a:lstStyle/>
          <a:p>
            <a:r>
              <a:rPr lang="pl-PL" dirty="0"/>
              <a:t>Posiedzenie a rozprawa – forum podejmowania przez sąd decyzji procesowych </a:t>
            </a:r>
            <a:endParaRPr lang="en-GB" dirty="0"/>
          </a:p>
        </p:txBody>
      </p:sp>
    </p:spTree>
    <p:extLst>
      <p:ext uri="{BB962C8B-B14F-4D97-AF65-F5344CB8AC3E}">
        <p14:creationId xmlns:p14="http://schemas.microsoft.com/office/powerpoint/2010/main" val="26633473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in page | Uniwersytet Wrocławski">
            <a:extLst>
              <a:ext uri="{FF2B5EF4-FFF2-40B4-BE49-F238E27FC236}">
                <a16:creationId xmlns:a16="http://schemas.microsoft.com/office/drawing/2014/main" id="{7923904E-EE3D-4142-8EF0-CB08310B24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
        <p:nvSpPr>
          <p:cNvPr id="3" name="Symbol zastępczy zawartości 2">
            <a:extLst>
              <a:ext uri="{FF2B5EF4-FFF2-40B4-BE49-F238E27FC236}">
                <a16:creationId xmlns:a16="http://schemas.microsoft.com/office/drawing/2014/main" id="{68AE5FFD-0113-422D-8C95-C834D704A7BB}"/>
              </a:ext>
            </a:extLst>
          </p:cNvPr>
          <p:cNvSpPr>
            <a:spLocks noGrp="1"/>
          </p:cNvSpPr>
          <p:nvPr>
            <p:ph idx="1"/>
          </p:nvPr>
        </p:nvSpPr>
        <p:spPr>
          <a:xfrm>
            <a:off x="3836276" y="1121610"/>
            <a:ext cx="7872248" cy="4953369"/>
          </a:xfrm>
        </p:spPr>
        <p:txBody>
          <a:bodyPr>
            <a:normAutofit/>
          </a:bodyPr>
          <a:lstStyle/>
          <a:p>
            <a:pPr algn="just"/>
            <a:r>
              <a:rPr lang="pl-PL" dirty="0"/>
              <a:t>W związku z epidemią </a:t>
            </a:r>
            <a:r>
              <a:rPr lang="pl-PL" dirty="0" err="1"/>
              <a:t>koronawirusa</a:t>
            </a:r>
            <a:r>
              <a:rPr lang="pl-PL" dirty="0"/>
              <a:t>, ustawodawca rozszerzył możliwość prowadzenia zdalnych posiedzeń (i rozpraw). Ustawą z dnia 19 czerwca 2020 r. o dopłatach do oprocentowania kredytów bankowych udzielanych przedsiębiorcom dotkniętym skutkami COVID-19 oraz o uproszczonym postępowaniu o zatwierdzenie układu w związku z wystąpieniem COVID-19. </a:t>
            </a:r>
          </a:p>
          <a:p>
            <a:pPr algn="just"/>
            <a:r>
              <a:rPr lang="pl-PL" dirty="0"/>
              <a:t>Celem przepisów jest umożliwienie sprawnego działania sądów, przy jednoczesnym minimalizowaniu zagrożeń związanymi z epidemią </a:t>
            </a:r>
            <a:r>
              <a:rPr lang="pl-PL" dirty="0" err="1"/>
              <a:t>koronawirusa</a:t>
            </a:r>
            <a:r>
              <a:rPr lang="pl-PL" dirty="0"/>
              <a:t>. </a:t>
            </a:r>
          </a:p>
          <a:p>
            <a:pPr algn="just"/>
            <a:r>
              <a:rPr lang="pl-PL" dirty="0"/>
              <a:t>Wprowadzone przepisy dotyczą m.in. zdalnego przesłuchania świadków, udziału w posiedzeniach </a:t>
            </a:r>
            <a:r>
              <a:rPr lang="pl-PL" dirty="0" err="1"/>
              <a:t>aresztowych</a:t>
            </a:r>
            <a:r>
              <a:rPr lang="pl-PL" dirty="0"/>
              <a:t> (o zastosowanie lub przedłużenie tymczasowego aresztowania), rozprawach itp. </a:t>
            </a:r>
          </a:p>
          <a:p>
            <a:pPr algn="just"/>
            <a:r>
              <a:rPr lang="pl-PL" dirty="0"/>
              <a:t>Przed epidemią zdalne posiedzenia sądów były możliwe w trybie przyspieszonym (tzw. rozprawa </a:t>
            </a:r>
            <a:r>
              <a:rPr lang="pl-PL" dirty="0" err="1"/>
              <a:t>odmiejscowiona</a:t>
            </a:r>
            <a:r>
              <a:rPr lang="pl-PL" dirty="0"/>
              <a:t>). </a:t>
            </a:r>
          </a:p>
        </p:txBody>
      </p:sp>
      <p:sp>
        <p:nvSpPr>
          <p:cNvPr id="2" name="Tytuł 1">
            <a:extLst>
              <a:ext uri="{FF2B5EF4-FFF2-40B4-BE49-F238E27FC236}">
                <a16:creationId xmlns:a16="http://schemas.microsoft.com/office/drawing/2014/main" id="{598007E8-B8A8-4866-8664-68F48822643F}"/>
              </a:ext>
            </a:extLst>
          </p:cNvPr>
          <p:cNvSpPr>
            <a:spLocks noGrp="1"/>
          </p:cNvSpPr>
          <p:nvPr>
            <p:ph type="title"/>
          </p:nvPr>
        </p:nvSpPr>
        <p:spPr/>
        <p:txBody>
          <a:bodyPr/>
          <a:lstStyle/>
          <a:p>
            <a:r>
              <a:rPr lang="pl-PL" dirty="0"/>
              <a:t>Posiedzenie a rozprawa – forum podejmowania przez sąd decyzji procesowych – e-posiedzenia i e-rozprawy</a:t>
            </a:r>
            <a:endParaRPr lang="en-GB" dirty="0"/>
          </a:p>
        </p:txBody>
      </p:sp>
    </p:spTree>
    <p:extLst>
      <p:ext uri="{BB962C8B-B14F-4D97-AF65-F5344CB8AC3E}">
        <p14:creationId xmlns:p14="http://schemas.microsoft.com/office/powerpoint/2010/main" val="2240472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in page | Uniwersytet Wrocławski">
            <a:extLst>
              <a:ext uri="{FF2B5EF4-FFF2-40B4-BE49-F238E27FC236}">
                <a16:creationId xmlns:a16="http://schemas.microsoft.com/office/drawing/2014/main" id="{7923904E-EE3D-4142-8EF0-CB08310B24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
        <p:nvSpPr>
          <p:cNvPr id="3" name="Symbol zastępczy zawartości 2">
            <a:extLst>
              <a:ext uri="{FF2B5EF4-FFF2-40B4-BE49-F238E27FC236}">
                <a16:creationId xmlns:a16="http://schemas.microsoft.com/office/drawing/2014/main" id="{68AE5FFD-0113-422D-8C95-C834D704A7BB}"/>
              </a:ext>
            </a:extLst>
          </p:cNvPr>
          <p:cNvSpPr>
            <a:spLocks noGrp="1"/>
          </p:cNvSpPr>
          <p:nvPr>
            <p:ph idx="1"/>
          </p:nvPr>
        </p:nvSpPr>
        <p:spPr>
          <a:xfrm>
            <a:off x="3836276" y="1121610"/>
            <a:ext cx="7872248" cy="4953369"/>
          </a:xfrm>
        </p:spPr>
        <p:txBody>
          <a:bodyPr>
            <a:normAutofit/>
          </a:bodyPr>
          <a:lstStyle/>
          <a:p>
            <a:r>
              <a:rPr lang="pl-PL" dirty="0"/>
              <a:t>Zob. art. 96a. </a:t>
            </a:r>
          </a:p>
          <a:p>
            <a:pPr algn="just"/>
            <a:r>
              <a:rPr lang="pl-PL" dirty="0"/>
              <a:t>Zasady udziału uczestników postępowania w zdalnych posiedzeniach, tj. kto może w tym posiedzeniu uczestniczyć, są takie same jak w przypadku posiedzeń „tradycyjnych”. </a:t>
            </a:r>
          </a:p>
          <a:p>
            <a:pPr algn="just"/>
            <a:r>
              <a:rPr lang="pl-PL" dirty="0"/>
              <a:t>Bardzo ważne: art. 100 </a:t>
            </a:r>
            <a:r>
              <a:rPr lang="en-GB" dirty="0"/>
              <a:t>§</a:t>
            </a:r>
            <a:r>
              <a:rPr lang="pl-PL" dirty="0"/>
              <a:t> 10. </a:t>
            </a:r>
          </a:p>
          <a:p>
            <a:pPr algn="just"/>
            <a:r>
              <a:rPr lang="pl-PL" dirty="0"/>
              <a:t>Podmiot lub stronę, która bierze udział w posiedzeniu przy użyciu urządzeń technicznych umożliwiających udział w posiedzeniu na odległość z jednoczesnym bezpośrednim przekazem obrazu i dźwięku, na którym wydano postanowienie albo zarządzenie, uznaje się za "obecną przy ogłoszeniu" postanowienia albo zarządzenia w rozumieniu § 4 lub 6.</a:t>
            </a:r>
            <a:endParaRPr lang="en-US" dirty="0"/>
          </a:p>
        </p:txBody>
      </p:sp>
      <p:sp>
        <p:nvSpPr>
          <p:cNvPr id="2" name="Tytuł 1">
            <a:extLst>
              <a:ext uri="{FF2B5EF4-FFF2-40B4-BE49-F238E27FC236}">
                <a16:creationId xmlns:a16="http://schemas.microsoft.com/office/drawing/2014/main" id="{598007E8-B8A8-4866-8664-68F48822643F}"/>
              </a:ext>
            </a:extLst>
          </p:cNvPr>
          <p:cNvSpPr>
            <a:spLocks noGrp="1"/>
          </p:cNvSpPr>
          <p:nvPr>
            <p:ph type="title"/>
          </p:nvPr>
        </p:nvSpPr>
        <p:spPr/>
        <p:txBody>
          <a:bodyPr/>
          <a:lstStyle/>
          <a:p>
            <a:r>
              <a:rPr lang="pl-PL" dirty="0"/>
              <a:t>Posiedzenie a rozprawa – forum podejmowania przez sąd decyzji procesowych – e-posiedzenia i e-rozprawy</a:t>
            </a:r>
            <a:endParaRPr lang="en-GB" dirty="0"/>
          </a:p>
        </p:txBody>
      </p:sp>
    </p:spTree>
    <p:extLst>
      <p:ext uri="{BB962C8B-B14F-4D97-AF65-F5344CB8AC3E}">
        <p14:creationId xmlns:p14="http://schemas.microsoft.com/office/powerpoint/2010/main" val="7500476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A17CE5-1F77-4D1C-869C-C95C2F3604F3}"/>
              </a:ext>
            </a:extLst>
          </p:cNvPr>
          <p:cNvSpPr>
            <a:spLocks noGrp="1"/>
          </p:cNvSpPr>
          <p:nvPr>
            <p:ph type="title"/>
          </p:nvPr>
        </p:nvSpPr>
        <p:spPr/>
        <p:txBody>
          <a:bodyPr/>
          <a:lstStyle/>
          <a:p>
            <a:r>
              <a:rPr lang="pl-PL" dirty="0"/>
              <a:t>Dostęp do akt postępowania sądowego</a:t>
            </a:r>
            <a:endParaRPr lang="en-GB" dirty="0"/>
          </a:p>
        </p:txBody>
      </p:sp>
      <p:sp>
        <p:nvSpPr>
          <p:cNvPr id="3" name="Symbol zastępczy zawartości 2">
            <a:extLst>
              <a:ext uri="{FF2B5EF4-FFF2-40B4-BE49-F238E27FC236}">
                <a16:creationId xmlns:a16="http://schemas.microsoft.com/office/drawing/2014/main" id="{3649E075-5F7F-4E70-965A-5C413AB085A9}"/>
              </a:ext>
            </a:extLst>
          </p:cNvPr>
          <p:cNvSpPr>
            <a:spLocks noGrp="1"/>
          </p:cNvSpPr>
          <p:nvPr>
            <p:ph idx="1"/>
          </p:nvPr>
        </p:nvSpPr>
        <p:spPr/>
        <p:txBody>
          <a:bodyPr/>
          <a:lstStyle/>
          <a:p>
            <a:r>
              <a:rPr lang="pl-PL" dirty="0"/>
              <a:t>Zasada – jawność akt postępowania sądowego. Sąd nie może ograniczyć dostępu do akt stronom i pokrzywdzonemu. </a:t>
            </a:r>
          </a:p>
          <a:p>
            <a:pPr algn="just"/>
            <a:r>
              <a:rPr lang="pl-PL" dirty="0"/>
              <a:t>Art.  156.  §  1. Stronom, obrońcom, pełnomocnikom i przedstawicielom ustawowym </a:t>
            </a:r>
            <a:r>
              <a:rPr lang="pl-PL" b="1" u="sng" dirty="0"/>
              <a:t>udostępnia się</a:t>
            </a:r>
            <a:r>
              <a:rPr lang="pl-PL" dirty="0"/>
              <a:t> akta sprawy sądowej oraz daje możność sporządzenia z nich odpisów lub kopii. </a:t>
            </a:r>
            <a:r>
              <a:rPr lang="pl-PL" dirty="0">
                <a:solidFill>
                  <a:srgbClr val="FF0000"/>
                </a:solidFill>
              </a:rPr>
              <a:t>Za zgodą prezesa sądu akta te mogą być udostępnione również innym osobom.</a:t>
            </a:r>
            <a:r>
              <a:rPr lang="pl-PL" dirty="0"/>
              <a:t> Informacje o aktach sprawy mogą być udostępnione także za pomocą systemu teleinformatycznego, jeżeli względy techniczne nie stoją temu na przeszkodzie.</a:t>
            </a:r>
          </a:p>
          <a:p>
            <a:pPr algn="just"/>
            <a:r>
              <a:rPr lang="pl-PL" dirty="0"/>
              <a:t>§  4. Jeżeli zachodzi niebezpieczeństwo ujawnienia informacji niejawnych o klauzuli tajności "tajne" lub "ściśle tajne", przeglądanie akt, sporządzanie odpisów i kopii odbywa się z zachowaniem rygorów określonych przez prezesa sądu lub sąd. Uwierzytelnionych odpisów i kopii nie wydaje się, chyba że ustawa stanowi inaczej.</a:t>
            </a:r>
          </a:p>
          <a:p>
            <a:endParaRPr lang="en-GB" dirty="0"/>
          </a:p>
        </p:txBody>
      </p:sp>
      <p:pic>
        <p:nvPicPr>
          <p:cNvPr id="4" name="Picture 2" descr="Main page | Uniwersytet Wrocławski">
            <a:extLst>
              <a:ext uri="{FF2B5EF4-FFF2-40B4-BE49-F238E27FC236}">
                <a16:creationId xmlns:a16="http://schemas.microsoft.com/office/drawing/2014/main" id="{324F4CDC-7D9C-4940-911C-86BA0C9B70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0084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13BA83-7F10-4D7F-985B-88309B18B3EC}"/>
              </a:ext>
            </a:extLst>
          </p:cNvPr>
          <p:cNvSpPr>
            <a:spLocks noGrp="1"/>
          </p:cNvSpPr>
          <p:nvPr>
            <p:ph type="title" idx="4294967295"/>
          </p:nvPr>
        </p:nvSpPr>
        <p:spPr>
          <a:xfrm>
            <a:off x="467710" y="220389"/>
            <a:ext cx="8150773" cy="936078"/>
          </a:xfrm>
        </p:spPr>
        <p:txBody>
          <a:bodyPr>
            <a:normAutofit fontScale="90000"/>
          </a:bodyPr>
          <a:lstStyle/>
          <a:p>
            <a:r>
              <a:rPr lang="pl-PL" dirty="0">
                <a:solidFill>
                  <a:schemeClr val="tx1"/>
                </a:solidFill>
              </a:rPr>
              <a:t>Przebieg postępowania sądowego – </a:t>
            </a:r>
            <a:br>
              <a:rPr lang="pl-PL" dirty="0">
                <a:solidFill>
                  <a:schemeClr val="tx1"/>
                </a:solidFill>
              </a:rPr>
            </a:br>
            <a:r>
              <a:rPr lang="pl-PL" dirty="0">
                <a:solidFill>
                  <a:schemeClr val="tx1"/>
                </a:solidFill>
              </a:rPr>
              <a:t>wykres – I instancja   </a:t>
            </a:r>
            <a:endParaRPr lang="en-GB" dirty="0">
              <a:solidFill>
                <a:schemeClr val="tx1"/>
              </a:solidFill>
            </a:endParaRPr>
          </a:p>
        </p:txBody>
      </p:sp>
      <p:pic>
        <p:nvPicPr>
          <p:cNvPr id="4" name="Picture 2" descr="Main page | Uniwersytet Wrocławski">
            <a:extLst>
              <a:ext uri="{FF2B5EF4-FFF2-40B4-BE49-F238E27FC236}">
                <a16:creationId xmlns:a16="http://schemas.microsoft.com/office/drawing/2014/main" id="{C0112519-1D6B-48A8-8BA3-4ED70BE023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
        <p:nvSpPr>
          <p:cNvPr id="5" name="Strzałka: w prawo 4">
            <a:extLst>
              <a:ext uri="{FF2B5EF4-FFF2-40B4-BE49-F238E27FC236}">
                <a16:creationId xmlns:a16="http://schemas.microsoft.com/office/drawing/2014/main" id="{2DC5C421-348E-4795-8706-1600BBF1C085}"/>
              </a:ext>
            </a:extLst>
          </p:cNvPr>
          <p:cNvSpPr/>
          <p:nvPr/>
        </p:nvSpPr>
        <p:spPr>
          <a:xfrm>
            <a:off x="656896" y="2385848"/>
            <a:ext cx="11293366" cy="2627586"/>
          </a:xfrm>
          <a:prstGeom prst="rightArrow">
            <a:avLst/>
          </a:prstGeom>
          <a:solidFill>
            <a:schemeClr val="accent5">
              <a:lumMod val="40000"/>
              <a:lumOff val="6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wal 5">
            <a:extLst>
              <a:ext uri="{FF2B5EF4-FFF2-40B4-BE49-F238E27FC236}">
                <a16:creationId xmlns:a16="http://schemas.microsoft.com/office/drawing/2014/main" id="{8A8554FA-0798-41D4-8ADA-D9810168A700}"/>
              </a:ext>
            </a:extLst>
          </p:cNvPr>
          <p:cNvSpPr/>
          <p:nvPr/>
        </p:nvSpPr>
        <p:spPr>
          <a:xfrm>
            <a:off x="517633" y="4130566"/>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wal 6">
            <a:extLst>
              <a:ext uri="{FF2B5EF4-FFF2-40B4-BE49-F238E27FC236}">
                <a16:creationId xmlns:a16="http://schemas.microsoft.com/office/drawing/2014/main" id="{05665837-163F-45D1-9498-643116901C97}"/>
              </a:ext>
            </a:extLst>
          </p:cNvPr>
          <p:cNvSpPr/>
          <p:nvPr/>
        </p:nvSpPr>
        <p:spPr>
          <a:xfrm>
            <a:off x="1468819" y="2927131"/>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wal 7">
            <a:extLst>
              <a:ext uri="{FF2B5EF4-FFF2-40B4-BE49-F238E27FC236}">
                <a16:creationId xmlns:a16="http://schemas.microsoft.com/office/drawing/2014/main" id="{14A17F44-F1CC-4E53-9F3D-675906CDC266}"/>
              </a:ext>
            </a:extLst>
          </p:cNvPr>
          <p:cNvSpPr/>
          <p:nvPr/>
        </p:nvSpPr>
        <p:spPr>
          <a:xfrm>
            <a:off x="2730061" y="4130566"/>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wal 8">
            <a:extLst>
              <a:ext uri="{FF2B5EF4-FFF2-40B4-BE49-F238E27FC236}">
                <a16:creationId xmlns:a16="http://schemas.microsoft.com/office/drawing/2014/main" id="{B90F886A-AB9B-4B60-9EC0-3FBCFCE9FA38}"/>
              </a:ext>
            </a:extLst>
          </p:cNvPr>
          <p:cNvSpPr/>
          <p:nvPr/>
        </p:nvSpPr>
        <p:spPr>
          <a:xfrm>
            <a:off x="4169978" y="2927131"/>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wal 9">
            <a:extLst>
              <a:ext uri="{FF2B5EF4-FFF2-40B4-BE49-F238E27FC236}">
                <a16:creationId xmlns:a16="http://schemas.microsoft.com/office/drawing/2014/main" id="{0374CEB0-D45C-4631-9B58-B67A6554BD83}"/>
              </a:ext>
            </a:extLst>
          </p:cNvPr>
          <p:cNvSpPr/>
          <p:nvPr/>
        </p:nvSpPr>
        <p:spPr>
          <a:xfrm>
            <a:off x="5662447" y="4130566"/>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pole tekstowe 14">
            <a:extLst>
              <a:ext uri="{FF2B5EF4-FFF2-40B4-BE49-F238E27FC236}">
                <a16:creationId xmlns:a16="http://schemas.microsoft.com/office/drawing/2014/main" id="{B1244F8B-8D41-43FD-AFE8-B11033E862B6}"/>
              </a:ext>
            </a:extLst>
          </p:cNvPr>
          <p:cNvSpPr txBox="1"/>
          <p:nvPr/>
        </p:nvSpPr>
        <p:spPr>
          <a:xfrm>
            <a:off x="23710" y="4427141"/>
            <a:ext cx="2060028" cy="923330"/>
          </a:xfrm>
          <a:prstGeom prst="rect">
            <a:avLst/>
          </a:prstGeom>
          <a:noFill/>
        </p:spPr>
        <p:txBody>
          <a:bodyPr wrap="square" rtlCol="0">
            <a:spAutoFit/>
          </a:bodyPr>
          <a:lstStyle/>
          <a:p>
            <a:r>
              <a:rPr lang="pl-PL" dirty="0"/>
              <a:t>Skierowanie aktu oskarżenia/skargi oskarżycielskiej </a:t>
            </a:r>
            <a:endParaRPr lang="en-GB" dirty="0"/>
          </a:p>
        </p:txBody>
      </p:sp>
      <p:sp>
        <p:nvSpPr>
          <p:cNvPr id="16" name="pole tekstowe 15">
            <a:extLst>
              <a:ext uri="{FF2B5EF4-FFF2-40B4-BE49-F238E27FC236}">
                <a16:creationId xmlns:a16="http://schemas.microsoft.com/office/drawing/2014/main" id="{7535E532-ABBA-4EBF-B7FC-F19604D37794}"/>
              </a:ext>
            </a:extLst>
          </p:cNvPr>
          <p:cNvSpPr txBox="1"/>
          <p:nvPr/>
        </p:nvSpPr>
        <p:spPr>
          <a:xfrm>
            <a:off x="218089" y="2048811"/>
            <a:ext cx="3058510" cy="646331"/>
          </a:xfrm>
          <a:prstGeom prst="rect">
            <a:avLst/>
          </a:prstGeom>
          <a:noFill/>
        </p:spPr>
        <p:txBody>
          <a:bodyPr wrap="square" rtlCol="0">
            <a:spAutoFit/>
          </a:bodyPr>
          <a:lstStyle/>
          <a:p>
            <a:r>
              <a:rPr lang="pl-PL" dirty="0"/>
              <a:t>Kontrola formalna skargi oskarżycielskiej – art. 337</a:t>
            </a:r>
            <a:endParaRPr lang="en-GB" dirty="0"/>
          </a:p>
        </p:txBody>
      </p:sp>
      <p:sp>
        <p:nvSpPr>
          <p:cNvPr id="17" name="pole tekstowe 16">
            <a:extLst>
              <a:ext uri="{FF2B5EF4-FFF2-40B4-BE49-F238E27FC236}">
                <a16:creationId xmlns:a16="http://schemas.microsoft.com/office/drawing/2014/main" id="{0FDE937C-FE72-4873-8CEB-B59D99372B68}"/>
              </a:ext>
            </a:extLst>
          </p:cNvPr>
          <p:cNvSpPr txBox="1"/>
          <p:nvPr/>
        </p:nvSpPr>
        <p:spPr>
          <a:xfrm>
            <a:off x="2036380" y="3523798"/>
            <a:ext cx="2165129" cy="646331"/>
          </a:xfrm>
          <a:prstGeom prst="rect">
            <a:avLst/>
          </a:prstGeom>
          <a:noFill/>
        </p:spPr>
        <p:txBody>
          <a:bodyPr wrap="square" rtlCol="0">
            <a:spAutoFit/>
          </a:bodyPr>
          <a:lstStyle/>
          <a:p>
            <a:r>
              <a:rPr lang="pl-PL" dirty="0"/>
              <a:t>Wyznaczenie składu orzekającego </a:t>
            </a:r>
            <a:endParaRPr lang="en-GB" dirty="0"/>
          </a:p>
        </p:txBody>
      </p:sp>
      <p:sp>
        <p:nvSpPr>
          <p:cNvPr id="18" name="pole tekstowe 17">
            <a:extLst>
              <a:ext uri="{FF2B5EF4-FFF2-40B4-BE49-F238E27FC236}">
                <a16:creationId xmlns:a16="http://schemas.microsoft.com/office/drawing/2014/main" id="{17DED9D8-0EBD-445F-BFD9-EB520D7DC1A9}"/>
              </a:ext>
            </a:extLst>
          </p:cNvPr>
          <p:cNvSpPr txBox="1"/>
          <p:nvPr/>
        </p:nvSpPr>
        <p:spPr>
          <a:xfrm>
            <a:off x="2869323" y="1863750"/>
            <a:ext cx="2664373" cy="923330"/>
          </a:xfrm>
          <a:prstGeom prst="rect">
            <a:avLst/>
          </a:prstGeom>
          <a:noFill/>
        </p:spPr>
        <p:txBody>
          <a:bodyPr wrap="square" rtlCol="0">
            <a:spAutoFit/>
          </a:bodyPr>
          <a:lstStyle/>
          <a:p>
            <a:pPr algn="ctr"/>
            <a:r>
              <a:rPr lang="pl-PL" dirty="0"/>
              <a:t>Kontrola merytoryczna skargi oskarżycielskiej – art. 339 </a:t>
            </a:r>
            <a:endParaRPr lang="en-GB" dirty="0"/>
          </a:p>
        </p:txBody>
      </p:sp>
      <p:sp>
        <p:nvSpPr>
          <p:cNvPr id="19" name="pole tekstowe 18">
            <a:extLst>
              <a:ext uri="{FF2B5EF4-FFF2-40B4-BE49-F238E27FC236}">
                <a16:creationId xmlns:a16="http://schemas.microsoft.com/office/drawing/2014/main" id="{EC97D1FD-72F7-4842-96A4-347469C5D39F}"/>
              </a:ext>
            </a:extLst>
          </p:cNvPr>
          <p:cNvSpPr txBox="1"/>
          <p:nvPr/>
        </p:nvSpPr>
        <p:spPr>
          <a:xfrm>
            <a:off x="3607672" y="4521287"/>
            <a:ext cx="3258207" cy="1754326"/>
          </a:xfrm>
          <a:prstGeom prst="rect">
            <a:avLst/>
          </a:prstGeom>
          <a:noFill/>
        </p:spPr>
        <p:txBody>
          <a:bodyPr wrap="square" rtlCol="0">
            <a:spAutoFit/>
          </a:bodyPr>
          <a:lstStyle/>
          <a:p>
            <a:pPr algn="ctr"/>
            <a:r>
              <a:rPr lang="pl-PL" dirty="0"/>
              <a:t>Posiedzenie przygotowawcze przed rozprawą – art. 349 </a:t>
            </a:r>
          </a:p>
          <a:p>
            <a:endParaRPr lang="pl-PL" dirty="0"/>
          </a:p>
          <a:p>
            <a:pPr algn="ctr"/>
            <a:r>
              <a:rPr lang="pl-PL" dirty="0"/>
              <a:t>Albo – rozstrzygnięcie merytoryczne sprawy na posiedzeniu – art. 341/343</a:t>
            </a:r>
            <a:endParaRPr lang="en-GB" dirty="0"/>
          </a:p>
        </p:txBody>
      </p:sp>
      <p:sp>
        <p:nvSpPr>
          <p:cNvPr id="26" name="Prostokąt 25">
            <a:extLst>
              <a:ext uri="{FF2B5EF4-FFF2-40B4-BE49-F238E27FC236}">
                <a16:creationId xmlns:a16="http://schemas.microsoft.com/office/drawing/2014/main" id="{5FC42D7E-146E-4015-B344-AEB9349ACD52}"/>
              </a:ext>
            </a:extLst>
          </p:cNvPr>
          <p:cNvSpPr/>
          <p:nvPr/>
        </p:nvSpPr>
        <p:spPr>
          <a:xfrm>
            <a:off x="6978869" y="3069021"/>
            <a:ext cx="2312276" cy="126649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wal 11">
            <a:extLst>
              <a:ext uri="{FF2B5EF4-FFF2-40B4-BE49-F238E27FC236}">
                <a16:creationId xmlns:a16="http://schemas.microsoft.com/office/drawing/2014/main" id="{F985CCBB-D20B-4FE3-93C4-668FBEE7B6B9}"/>
              </a:ext>
            </a:extLst>
          </p:cNvPr>
          <p:cNvSpPr/>
          <p:nvPr/>
        </p:nvSpPr>
        <p:spPr>
          <a:xfrm>
            <a:off x="9143880" y="2927131"/>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wal 12">
            <a:extLst>
              <a:ext uri="{FF2B5EF4-FFF2-40B4-BE49-F238E27FC236}">
                <a16:creationId xmlns:a16="http://schemas.microsoft.com/office/drawing/2014/main" id="{7EE43E5C-C558-4F0E-B93E-E0EE8BF4FE49}"/>
              </a:ext>
            </a:extLst>
          </p:cNvPr>
          <p:cNvSpPr/>
          <p:nvPr/>
        </p:nvSpPr>
        <p:spPr>
          <a:xfrm>
            <a:off x="6836977" y="4209392"/>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wal 13">
            <a:extLst>
              <a:ext uri="{FF2B5EF4-FFF2-40B4-BE49-F238E27FC236}">
                <a16:creationId xmlns:a16="http://schemas.microsoft.com/office/drawing/2014/main" id="{0BD34A29-0A40-4CB4-94D8-A25EF41AF2A7}"/>
              </a:ext>
            </a:extLst>
          </p:cNvPr>
          <p:cNvSpPr/>
          <p:nvPr/>
        </p:nvSpPr>
        <p:spPr>
          <a:xfrm>
            <a:off x="9143879" y="4209392"/>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wal 10">
            <a:extLst>
              <a:ext uri="{FF2B5EF4-FFF2-40B4-BE49-F238E27FC236}">
                <a16:creationId xmlns:a16="http://schemas.microsoft.com/office/drawing/2014/main" id="{690F4288-8089-4E1B-94CD-7E87221B3947}"/>
              </a:ext>
            </a:extLst>
          </p:cNvPr>
          <p:cNvSpPr/>
          <p:nvPr/>
        </p:nvSpPr>
        <p:spPr>
          <a:xfrm>
            <a:off x="6836978" y="2927131"/>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pole tekstowe 26">
            <a:extLst>
              <a:ext uri="{FF2B5EF4-FFF2-40B4-BE49-F238E27FC236}">
                <a16:creationId xmlns:a16="http://schemas.microsoft.com/office/drawing/2014/main" id="{AF217537-1F32-47C4-981E-5B21B4659A44}"/>
              </a:ext>
            </a:extLst>
          </p:cNvPr>
          <p:cNvSpPr txBox="1"/>
          <p:nvPr/>
        </p:nvSpPr>
        <p:spPr>
          <a:xfrm>
            <a:off x="6976239" y="3531475"/>
            <a:ext cx="2638097" cy="369332"/>
          </a:xfrm>
          <a:prstGeom prst="rect">
            <a:avLst/>
          </a:prstGeom>
          <a:noFill/>
        </p:spPr>
        <p:txBody>
          <a:bodyPr wrap="square" rtlCol="0">
            <a:spAutoFit/>
          </a:bodyPr>
          <a:lstStyle/>
          <a:p>
            <a:r>
              <a:rPr lang="pl-PL" b="1" dirty="0"/>
              <a:t>ROZPRAWA GŁÓWNA </a:t>
            </a:r>
            <a:endParaRPr lang="en-GB" b="1" dirty="0"/>
          </a:p>
        </p:txBody>
      </p:sp>
      <p:sp>
        <p:nvSpPr>
          <p:cNvPr id="28" name="pole tekstowe 27">
            <a:extLst>
              <a:ext uri="{FF2B5EF4-FFF2-40B4-BE49-F238E27FC236}">
                <a16:creationId xmlns:a16="http://schemas.microsoft.com/office/drawing/2014/main" id="{C9CE9241-D30F-4A3D-88F3-F82AE3F12728}"/>
              </a:ext>
            </a:extLst>
          </p:cNvPr>
          <p:cNvSpPr txBox="1"/>
          <p:nvPr/>
        </p:nvSpPr>
        <p:spPr>
          <a:xfrm>
            <a:off x="6096000" y="2048811"/>
            <a:ext cx="1650123" cy="923330"/>
          </a:xfrm>
          <a:prstGeom prst="rect">
            <a:avLst/>
          </a:prstGeom>
          <a:noFill/>
        </p:spPr>
        <p:txBody>
          <a:bodyPr wrap="square" rtlCol="0">
            <a:spAutoFit/>
          </a:bodyPr>
          <a:lstStyle/>
          <a:p>
            <a:pPr algn="ctr"/>
            <a:r>
              <a:rPr lang="pl-PL" dirty="0"/>
              <a:t>Otwarcie przewodu sądowego </a:t>
            </a:r>
            <a:endParaRPr lang="en-GB" dirty="0"/>
          </a:p>
        </p:txBody>
      </p:sp>
      <p:sp>
        <p:nvSpPr>
          <p:cNvPr id="29" name="pole tekstowe 28">
            <a:extLst>
              <a:ext uri="{FF2B5EF4-FFF2-40B4-BE49-F238E27FC236}">
                <a16:creationId xmlns:a16="http://schemas.microsoft.com/office/drawing/2014/main" id="{F5F03974-2BFB-422A-A94C-F4E75D151CC7}"/>
              </a:ext>
            </a:extLst>
          </p:cNvPr>
          <p:cNvSpPr txBox="1"/>
          <p:nvPr/>
        </p:nvSpPr>
        <p:spPr>
          <a:xfrm>
            <a:off x="8387133" y="1960943"/>
            <a:ext cx="1650123" cy="923330"/>
          </a:xfrm>
          <a:prstGeom prst="rect">
            <a:avLst/>
          </a:prstGeom>
          <a:noFill/>
        </p:spPr>
        <p:txBody>
          <a:bodyPr wrap="square" rtlCol="0">
            <a:spAutoFit/>
          </a:bodyPr>
          <a:lstStyle/>
          <a:p>
            <a:pPr algn="ctr"/>
            <a:r>
              <a:rPr lang="pl-PL" dirty="0"/>
              <a:t>Zamknięcie  przewodu sądowego </a:t>
            </a:r>
            <a:endParaRPr lang="en-GB" dirty="0"/>
          </a:p>
        </p:txBody>
      </p:sp>
      <p:sp>
        <p:nvSpPr>
          <p:cNvPr id="30" name="Owal 29">
            <a:extLst>
              <a:ext uri="{FF2B5EF4-FFF2-40B4-BE49-F238E27FC236}">
                <a16:creationId xmlns:a16="http://schemas.microsoft.com/office/drawing/2014/main" id="{88A4157C-26D0-40BB-AB08-0339D3BE018E}"/>
              </a:ext>
            </a:extLst>
          </p:cNvPr>
          <p:cNvSpPr/>
          <p:nvPr/>
        </p:nvSpPr>
        <p:spPr>
          <a:xfrm>
            <a:off x="10321159" y="3597872"/>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pole tekstowe 30">
            <a:extLst>
              <a:ext uri="{FF2B5EF4-FFF2-40B4-BE49-F238E27FC236}">
                <a16:creationId xmlns:a16="http://schemas.microsoft.com/office/drawing/2014/main" id="{6633EAF0-40B9-47CC-BA4E-95625BCB4764}"/>
              </a:ext>
            </a:extLst>
          </p:cNvPr>
          <p:cNvSpPr txBox="1"/>
          <p:nvPr/>
        </p:nvSpPr>
        <p:spPr>
          <a:xfrm>
            <a:off x="9678713" y="3973728"/>
            <a:ext cx="1493784" cy="1200329"/>
          </a:xfrm>
          <a:prstGeom prst="rect">
            <a:avLst/>
          </a:prstGeom>
          <a:noFill/>
        </p:spPr>
        <p:txBody>
          <a:bodyPr wrap="square" rtlCol="0">
            <a:spAutoFit/>
          </a:bodyPr>
          <a:lstStyle/>
          <a:p>
            <a:pPr algn="ctr"/>
            <a:r>
              <a:rPr lang="pl-PL" dirty="0"/>
              <a:t>Narada </a:t>
            </a:r>
          </a:p>
          <a:p>
            <a:pPr algn="ctr"/>
            <a:r>
              <a:rPr lang="pl-PL" dirty="0"/>
              <a:t>i głosowanie nad orzeczeniem </a:t>
            </a:r>
            <a:endParaRPr lang="en-GB" dirty="0"/>
          </a:p>
        </p:txBody>
      </p:sp>
      <p:sp>
        <p:nvSpPr>
          <p:cNvPr id="32" name="pole tekstowe 31">
            <a:extLst>
              <a:ext uri="{FF2B5EF4-FFF2-40B4-BE49-F238E27FC236}">
                <a16:creationId xmlns:a16="http://schemas.microsoft.com/office/drawing/2014/main" id="{376453BE-C1BE-437A-A4FA-6F553E580A47}"/>
              </a:ext>
            </a:extLst>
          </p:cNvPr>
          <p:cNvSpPr txBox="1"/>
          <p:nvPr/>
        </p:nvSpPr>
        <p:spPr>
          <a:xfrm rot="5400000">
            <a:off x="9677758" y="3663261"/>
            <a:ext cx="3804745" cy="400110"/>
          </a:xfrm>
          <a:prstGeom prst="rect">
            <a:avLst/>
          </a:prstGeom>
          <a:noFill/>
        </p:spPr>
        <p:txBody>
          <a:bodyPr wrap="square" rtlCol="0">
            <a:spAutoFit/>
          </a:bodyPr>
          <a:lstStyle/>
          <a:p>
            <a:r>
              <a:rPr lang="pl-PL" sz="2000" b="1" dirty="0"/>
              <a:t>WYROK - NIEPRAWOMOCNY</a:t>
            </a:r>
            <a:endParaRPr lang="en-GB" sz="2000" b="1" dirty="0"/>
          </a:p>
        </p:txBody>
      </p:sp>
    </p:spTree>
    <p:extLst>
      <p:ext uri="{BB962C8B-B14F-4D97-AF65-F5344CB8AC3E}">
        <p14:creationId xmlns:p14="http://schemas.microsoft.com/office/powerpoint/2010/main" val="42939329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47E8C1-7A45-4F7B-96C9-A130D28031F6}"/>
              </a:ext>
            </a:extLst>
          </p:cNvPr>
          <p:cNvSpPr>
            <a:spLocks noGrp="1"/>
          </p:cNvSpPr>
          <p:nvPr>
            <p:ph type="title"/>
          </p:nvPr>
        </p:nvSpPr>
        <p:spPr/>
        <p:txBody>
          <a:bodyPr/>
          <a:lstStyle/>
          <a:p>
            <a:r>
              <a:rPr lang="pl-PL" dirty="0"/>
              <a:t>Do przeczytania z podręcznika </a:t>
            </a:r>
            <a:endParaRPr lang="en-GB" dirty="0"/>
          </a:p>
        </p:txBody>
      </p:sp>
      <p:sp>
        <p:nvSpPr>
          <p:cNvPr id="3" name="Symbol zastępczy zawartości 2">
            <a:extLst>
              <a:ext uri="{FF2B5EF4-FFF2-40B4-BE49-F238E27FC236}">
                <a16:creationId xmlns:a16="http://schemas.microsoft.com/office/drawing/2014/main" id="{519BDEB8-3951-4BC2-9172-D1C2D8D1AB62}"/>
              </a:ext>
            </a:extLst>
          </p:cNvPr>
          <p:cNvSpPr>
            <a:spLocks noGrp="1"/>
          </p:cNvSpPr>
          <p:nvPr>
            <p:ph idx="1"/>
          </p:nvPr>
        </p:nvSpPr>
        <p:spPr/>
        <p:txBody>
          <a:bodyPr numCol="2">
            <a:normAutofit/>
          </a:bodyPr>
          <a:lstStyle/>
          <a:p>
            <a:r>
              <a:rPr lang="pl-PL" dirty="0"/>
              <a:t>Rozdział I</a:t>
            </a:r>
          </a:p>
          <a:p>
            <a:pPr lvl="1"/>
            <a:r>
              <a:rPr lang="pl-PL" dirty="0"/>
              <a:t>9</a:t>
            </a:r>
          </a:p>
          <a:p>
            <a:r>
              <a:rPr lang="pl-PL" dirty="0"/>
              <a:t>Rozdział II </a:t>
            </a:r>
          </a:p>
          <a:p>
            <a:pPr lvl="1"/>
            <a:r>
              <a:rPr lang="pl-PL" dirty="0"/>
              <a:t>3.1.3</a:t>
            </a:r>
          </a:p>
          <a:p>
            <a:pPr lvl="1"/>
            <a:r>
              <a:rPr lang="pl-PL" dirty="0"/>
              <a:t>3.2.2</a:t>
            </a:r>
          </a:p>
          <a:p>
            <a:pPr lvl="1"/>
            <a:r>
              <a:rPr lang="pl-PL" dirty="0"/>
              <a:t>3.2.3</a:t>
            </a:r>
          </a:p>
          <a:p>
            <a:pPr lvl="1"/>
            <a:r>
              <a:rPr lang="pl-PL" dirty="0"/>
              <a:t>3.2.4</a:t>
            </a:r>
          </a:p>
          <a:p>
            <a:pPr lvl="1"/>
            <a:r>
              <a:rPr lang="pl-PL" dirty="0"/>
              <a:t>3.3.2</a:t>
            </a:r>
          </a:p>
          <a:p>
            <a:pPr lvl="1"/>
            <a:r>
              <a:rPr lang="pl-PL" dirty="0"/>
              <a:t>3.3.3</a:t>
            </a:r>
          </a:p>
          <a:p>
            <a:pPr lvl="1"/>
            <a:r>
              <a:rPr lang="pl-PL" dirty="0"/>
              <a:t>3.3.4</a:t>
            </a:r>
          </a:p>
          <a:p>
            <a:r>
              <a:rPr lang="pl-PL" dirty="0"/>
              <a:t>Rozdział IV </a:t>
            </a:r>
          </a:p>
          <a:p>
            <a:pPr lvl="1"/>
            <a:r>
              <a:rPr lang="pl-PL" dirty="0"/>
              <a:t>2.1</a:t>
            </a:r>
          </a:p>
          <a:p>
            <a:pPr lvl="1"/>
            <a:r>
              <a:rPr lang="pl-PL" dirty="0"/>
              <a:t>2.2.</a:t>
            </a:r>
          </a:p>
          <a:p>
            <a:pPr lvl="1"/>
            <a:r>
              <a:rPr lang="pl-PL" dirty="0"/>
              <a:t>3.2</a:t>
            </a:r>
          </a:p>
          <a:p>
            <a:pPr lvl="1"/>
            <a:r>
              <a:rPr lang="pl-PL" dirty="0"/>
              <a:t>3.3</a:t>
            </a:r>
          </a:p>
          <a:p>
            <a:pPr lvl="1"/>
            <a:r>
              <a:rPr lang="pl-PL" dirty="0"/>
              <a:t>3.5</a:t>
            </a:r>
          </a:p>
          <a:p>
            <a:pPr lvl="1"/>
            <a:r>
              <a:rPr lang="pl-PL" dirty="0"/>
              <a:t>3.7</a:t>
            </a:r>
          </a:p>
          <a:p>
            <a:r>
              <a:rPr lang="pl-PL" dirty="0"/>
              <a:t>Rozdział V</a:t>
            </a:r>
          </a:p>
          <a:p>
            <a:pPr lvl="1"/>
            <a:r>
              <a:rPr lang="pl-PL" dirty="0"/>
              <a:t>3</a:t>
            </a:r>
          </a:p>
          <a:p>
            <a:pPr lvl="1"/>
            <a:r>
              <a:rPr lang="pl-PL" dirty="0"/>
              <a:t>4</a:t>
            </a:r>
          </a:p>
          <a:p>
            <a:pPr lvl="1"/>
            <a:r>
              <a:rPr lang="pl-PL" dirty="0"/>
              <a:t>9</a:t>
            </a:r>
          </a:p>
          <a:p>
            <a:r>
              <a:rPr lang="pl-PL" dirty="0"/>
              <a:t>Rozdział X </a:t>
            </a:r>
          </a:p>
          <a:p>
            <a:pPr lvl="1"/>
            <a:r>
              <a:rPr lang="pl-PL" dirty="0"/>
              <a:t>1</a:t>
            </a:r>
            <a:endParaRPr lang="en-GB" dirty="0"/>
          </a:p>
        </p:txBody>
      </p:sp>
      <p:pic>
        <p:nvPicPr>
          <p:cNvPr id="4" name="Picture 2" descr="Main page | Uniwersytet Wrocławski">
            <a:extLst>
              <a:ext uri="{FF2B5EF4-FFF2-40B4-BE49-F238E27FC236}">
                <a16:creationId xmlns:a16="http://schemas.microsoft.com/office/drawing/2014/main" id="{9C6CF235-7C70-4E58-9A98-8AE1469651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7539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344C3B-90DC-4705-B32E-8C8F54DB6C60}"/>
              </a:ext>
            </a:extLst>
          </p:cNvPr>
          <p:cNvSpPr>
            <a:spLocks noGrp="1"/>
          </p:cNvSpPr>
          <p:nvPr>
            <p:ph type="title"/>
          </p:nvPr>
        </p:nvSpPr>
        <p:spPr/>
        <p:txBody>
          <a:bodyPr/>
          <a:lstStyle/>
          <a:p>
            <a:r>
              <a:rPr lang="pl-PL" dirty="0"/>
              <a:t>Organy postępowania sądowego </a:t>
            </a:r>
            <a:endParaRPr lang="en-GB" dirty="0"/>
          </a:p>
        </p:txBody>
      </p:sp>
      <p:sp>
        <p:nvSpPr>
          <p:cNvPr id="3" name="Symbol zastępczy zawartości 2">
            <a:extLst>
              <a:ext uri="{FF2B5EF4-FFF2-40B4-BE49-F238E27FC236}">
                <a16:creationId xmlns:a16="http://schemas.microsoft.com/office/drawing/2014/main" id="{43334A62-6BC5-4A0A-9997-DA2E078E4644}"/>
              </a:ext>
            </a:extLst>
          </p:cNvPr>
          <p:cNvSpPr>
            <a:spLocks noGrp="1"/>
          </p:cNvSpPr>
          <p:nvPr>
            <p:ph idx="1"/>
          </p:nvPr>
        </p:nvSpPr>
        <p:spPr/>
        <p:txBody>
          <a:bodyPr/>
          <a:lstStyle/>
          <a:p>
            <a:pPr marL="0" indent="0" algn="ctr">
              <a:buNone/>
            </a:pPr>
            <a:r>
              <a:rPr lang="pl-PL" b="1" dirty="0"/>
              <a:t>Organy kierownicze </a:t>
            </a:r>
          </a:p>
          <a:p>
            <a:pPr marL="457200" indent="-457200" algn="just">
              <a:buFont typeface="+mj-lt"/>
              <a:buAutoNum type="arabicPeriod"/>
            </a:pPr>
            <a:r>
              <a:rPr lang="pl-PL" dirty="0"/>
              <a:t>Sąd – organ sprawujący wymiar sprawiedliwości </a:t>
            </a:r>
          </a:p>
          <a:p>
            <a:pPr marL="457200" indent="-457200" algn="just">
              <a:buFont typeface="+mj-lt"/>
              <a:buAutoNum type="arabicPeriod"/>
            </a:pPr>
            <a:r>
              <a:rPr lang="pl-PL" dirty="0"/>
              <a:t>Prezes sądu, przewodniczący wydziału, upoważniony sędzia</a:t>
            </a:r>
          </a:p>
          <a:p>
            <a:pPr marL="457200" indent="-457200" algn="just">
              <a:buFont typeface="+mj-lt"/>
              <a:buAutoNum type="arabicPeriod"/>
            </a:pPr>
            <a:r>
              <a:rPr lang="pl-PL" dirty="0"/>
              <a:t>Referendarz sądowy </a:t>
            </a:r>
          </a:p>
          <a:p>
            <a:pPr marL="457200" indent="-457200" algn="just">
              <a:buFont typeface="+mj-lt"/>
              <a:buAutoNum type="arabicPeriod"/>
            </a:pPr>
            <a:r>
              <a:rPr lang="pl-PL" dirty="0"/>
              <a:t>Przewodniczący rozprawy </a:t>
            </a:r>
          </a:p>
          <a:p>
            <a:pPr marL="457200" indent="-457200" algn="just">
              <a:buFont typeface="+mj-lt"/>
              <a:buAutoNum type="arabicPeriod"/>
            </a:pPr>
            <a:r>
              <a:rPr lang="pl-PL" dirty="0"/>
              <a:t>Ławnicy</a:t>
            </a:r>
          </a:p>
          <a:p>
            <a:pPr marL="0" indent="0" algn="ctr">
              <a:buNone/>
            </a:pPr>
            <a:r>
              <a:rPr lang="pl-PL" b="1" dirty="0"/>
              <a:t>Organy pomocnicze </a:t>
            </a:r>
          </a:p>
          <a:p>
            <a:pPr marL="457200" indent="-457200" algn="just">
              <a:buFont typeface="+mj-lt"/>
              <a:buAutoNum type="arabicPeriod"/>
            </a:pPr>
            <a:r>
              <a:rPr lang="pl-PL" dirty="0"/>
              <a:t>Policja</a:t>
            </a:r>
          </a:p>
          <a:p>
            <a:pPr marL="457200" indent="-457200" algn="just">
              <a:buFont typeface="+mj-lt"/>
              <a:buAutoNum type="arabicPeriod"/>
            </a:pPr>
            <a:r>
              <a:rPr lang="pl-PL" dirty="0"/>
              <a:t>Konwojenci </a:t>
            </a:r>
          </a:p>
        </p:txBody>
      </p:sp>
      <p:pic>
        <p:nvPicPr>
          <p:cNvPr id="4" name="Picture 2" descr="Main page | Uniwersytet Wrocławski">
            <a:extLst>
              <a:ext uri="{FF2B5EF4-FFF2-40B4-BE49-F238E27FC236}">
                <a16:creationId xmlns:a16="http://schemas.microsoft.com/office/drawing/2014/main" id="{55E56A12-1AD5-411F-B107-5436762749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2857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711A9C-2865-4AA6-8E74-918DBF666F9C}"/>
              </a:ext>
            </a:extLst>
          </p:cNvPr>
          <p:cNvSpPr>
            <a:spLocks noGrp="1"/>
          </p:cNvSpPr>
          <p:nvPr>
            <p:ph type="title"/>
          </p:nvPr>
        </p:nvSpPr>
        <p:spPr/>
        <p:txBody>
          <a:bodyPr/>
          <a:lstStyle/>
          <a:p>
            <a:r>
              <a:rPr lang="pl-PL" dirty="0"/>
              <a:t>Wyłączenie sędziego</a:t>
            </a:r>
            <a:endParaRPr lang="en-GB" dirty="0"/>
          </a:p>
        </p:txBody>
      </p:sp>
      <p:sp>
        <p:nvSpPr>
          <p:cNvPr id="3" name="Symbol zastępczy zawartości 2">
            <a:extLst>
              <a:ext uri="{FF2B5EF4-FFF2-40B4-BE49-F238E27FC236}">
                <a16:creationId xmlns:a16="http://schemas.microsoft.com/office/drawing/2014/main" id="{4CA202B3-3B27-4EB6-9A27-A04D80AC54C8}"/>
              </a:ext>
            </a:extLst>
          </p:cNvPr>
          <p:cNvSpPr>
            <a:spLocks noGrp="1"/>
          </p:cNvSpPr>
          <p:nvPr>
            <p:ph idx="1"/>
          </p:nvPr>
        </p:nvSpPr>
        <p:spPr>
          <a:xfrm>
            <a:off x="3415862" y="1383564"/>
            <a:ext cx="8355724" cy="5258974"/>
          </a:xfrm>
        </p:spPr>
        <p:txBody>
          <a:bodyPr>
            <a:normAutofit fontScale="92500" lnSpcReduction="20000"/>
          </a:bodyPr>
          <a:lstStyle/>
          <a:p>
            <a:pPr marL="0" indent="0" algn="ctr">
              <a:buNone/>
            </a:pPr>
            <a:r>
              <a:rPr lang="pl-PL" b="1" dirty="0"/>
              <a:t>Wyłączenie sędziego – jedna z gwarancji bezstronności sądu. </a:t>
            </a:r>
          </a:p>
          <a:p>
            <a:pPr marL="0" indent="0" algn="ctr">
              <a:buNone/>
            </a:pPr>
            <a:r>
              <a:rPr lang="pl-PL" dirty="0"/>
              <a:t>Wyrok TK z 27.01.1999 r., K 1/98</a:t>
            </a:r>
          </a:p>
          <a:p>
            <a:pPr algn="just"/>
            <a:r>
              <a:rPr lang="pl-PL" dirty="0"/>
              <a:t>„Bezstronność sędziego jest niezbywalną cechą władzy sądowniczej, a zarazem przymiotem, wraz z utratą którego sędzia traci kwalifikacje do spełniania swoich funkcji”.</a:t>
            </a:r>
          </a:p>
          <a:p>
            <a:pPr marL="0" indent="0" algn="ctr">
              <a:buNone/>
            </a:pPr>
            <a:r>
              <a:rPr lang="pl-PL" dirty="0"/>
              <a:t>Wyrok SN z 8.01.2009 r., III KK 257/08</a:t>
            </a:r>
          </a:p>
          <a:p>
            <a:pPr algn="just"/>
            <a:r>
              <a:rPr lang="pl-PL" dirty="0"/>
              <a:t>Przepis art. 41 § 1 KPK nie odwołuje się jednak tylko do faktycznego braku bezstronności sędziego. W przepisie tym mówi się o wywołaniu uzasadnionej wątpliwości co do bezstronności sędziego w danej sprawie. Należy więc zróżnicować obiektywną bezstronność sędziego i jego bezstronność w odbiorze zewnętrznym. Co do odbioru zewnętrznego z reguły odwołać się można do oceny sytuacji dokonanej przez przeciętnego, rozsądnie rozumującego obserwatora procesu. Nie będzie to rzecz jasna ocena strony czy uczestnika postępowania, ale ocena hipotetycznego, przeciętnie wykształconego, poprawnie logicznie myślącego członka społeczeństwa, który nie jest osobiście zainteresowany wynikiem procesu. Taki odbiór zewnętrzny oparty na zobiektywizowanych przesłankach ma zasadnicze znaczenie dla budowania zaufania dla sądu zarówno w danej sprawie, jak i w ogóle. Wykluczyć przy tym należy wszystkie te sytuacje, w których wątpliwości wobec bezstronności byłyby pochopne lub nieprawdziwe i łatwo można byłoby tego dowieść. </a:t>
            </a:r>
            <a:endParaRPr lang="en-GB" dirty="0"/>
          </a:p>
          <a:p>
            <a:pPr marL="0" indent="0" algn="just">
              <a:buNone/>
            </a:pPr>
            <a:endParaRPr lang="en-GB" dirty="0"/>
          </a:p>
        </p:txBody>
      </p:sp>
      <p:pic>
        <p:nvPicPr>
          <p:cNvPr id="4" name="Picture 2" descr="Main page | Uniwersytet Wrocławski">
            <a:extLst>
              <a:ext uri="{FF2B5EF4-FFF2-40B4-BE49-F238E27FC236}">
                <a16:creationId xmlns:a16="http://schemas.microsoft.com/office/drawing/2014/main" id="{98B976E9-366D-4997-871F-A407EAA82B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4876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711A9C-2865-4AA6-8E74-918DBF666F9C}"/>
              </a:ext>
            </a:extLst>
          </p:cNvPr>
          <p:cNvSpPr>
            <a:spLocks noGrp="1"/>
          </p:cNvSpPr>
          <p:nvPr>
            <p:ph type="title"/>
          </p:nvPr>
        </p:nvSpPr>
        <p:spPr/>
        <p:txBody>
          <a:bodyPr/>
          <a:lstStyle/>
          <a:p>
            <a:r>
              <a:rPr lang="pl-PL" dirty="0"/>
              <a:t>Wyłączenie sędziego</a:t>
            </a:r>
            <a:endParaRPr lang="en-GB" dirty="0"/>
          </a:p>
        </p:txBody>
      </p:sp>
      <p:sp>
        <p:nvSpPr>
          <p:cNvPr id="3" name="Symbol zastępczy zawartości 2">
            <a:extLst>
              <a:ext uri="{FF2B5EF4-FFF2-40B4-BE49-F238E27FC236}">
                <a16:creationId xmlns:a16="http://schemas.microsoft.com/office/drawing/2014/main" id="{4CA202B3-3B27-4EB6-9A27-A04D80AC54C8}"/>
              </a:ext>
            </a:extLst>
          </p:cNvPr>
          <p:cNvSpPr>
            <a:spLocks noGrp="1"/>
          </p:cNvSpPr>
          <p:nvPr>
            <p:ph idx="1"/>
          </p:nvPr>
        </p:nvSpPr>
        <p:spPr>
          <a:xfrm>
            <a:off x="3352800" y="1102816"/>
            <a:ext cx="8355724" cy="5258974"/>
          </a:xfrm>
        </p:spPr>
        <p:txBody>
          <a:bodyPr>
            <a:normAutofit/>
          </a:bodyPr>
          <a:lstStyle/>
          <a:p>
            <a:pPr algn="just"/>
            <a:r>
              <a:rPr lang="pl-PL" dirty="0"/>
              <a:t>Dwa aspekty bezstronności:</a:t>
            </a:r>
          </a:p>
          <a:p>
            <a:pPr lvl="1" algn="just"/>
            <a:r>
              <a:rPr lang="pl-PL" b="1" dirty="0"/>
              <a:t>obiektywny</a:t>
            </a:r>
            <a:r>
              <a:rPr lang="pl-PL" dirty="0"/>
              <a:t> („nie tylko to, by sędzia orzekający w sprawie zachowywał się zawsze rzeczywiście zgodnie ze standardami niezawisłości i bezstronności, lecz także by w ocenie zewnętrznej zachowanie sędziego odpowiadało takim standardom” – wyrok TK z 20 lipca 2004 r., sygn. SK 19/02 oraz „istnieje interes publiczny (dobro wspólne) polegający na ukształtowaniu zewnętrznego obrazu wymiaru sprawiedliwości, tworzącego w społeczeństwie przekonanie, iż sąd jest bezstronny (…) Jedynie sądy złożone z bezstronnych sędziów, których postępowanie także na zewnątrz ich urzędu służy obrazowi bezstronnego wymiaru sprawiedliwości stwarzają, w odbiorze społecznym, gwarancje sprawiedliwego rozpatrzenia sprawy - w wyrok z 27 stycznia 1999 r., sygn. K 1/98”) </a:t>
            </a:r>
          </a:p>
          <a:p>
            <a:pPr lvl="1" algn="just"/>
            <a:r>
              <a:rPr lang="pl-PL" b="1" dirty="0"/>
              <a:t>subiektywny</a:t>
            </a:r>
            <a:r>
              <a:rPr lang="pl-PL" dirty="0"/>
              <a:t> (sędzia musi być wewnętrznie przekonany, że jest w stanie wydać wyrok bez faworyzowania któregoś z uczestników postępowania). </a:t>
            </a:r>
          </a:p>
          <a:p>
            <a:pPr algn="just"/>
            <a:r>
              <a:rPr lang="pl-PL" b="1" dirty="0"/>
              <a:t>Ważna także bezstronność zewnętrzna – ważna z punktu widzenia społecznego odbioru wymiaru sprawiedliwości. Chodzi o ukształtowanie zewnętrznego obrazu wymiaru sprawiedliwości tworzącego w społeczeństwie przekonanie, że sąd jest bezstronny, czego wyrazem jest m.in. zakaz prowadzenia działalności publicznej przez sędziego</a:t>
            </a:r>
            <a:endParaRPr lang="en-GB" b="1" dirty="0"/>
          </a:p>
        </p:txBody>
      </p:sp>
      <p:pic>
        <p:nvPicPr>
          <p:cNvPr id="4" name="Picture 2" descr="Main page | Uniwersytet Wrocławski">
            <a:extLst>
              <a:ext uri="{FF2B5EF4-FFF2-40B4-BE49-F238E27FC236}">
                <a16:creationId xmlns:a16="http://schemas.microsoft.com/office/drawing/2014/main" id="{98B976E9-366D-4997-871F-A407EAA82B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2622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F0B9A7-538B-4951-B209-99D4F57E2689}"/>
              </a:ext>
            </a:extLst>
          </p:cNvPr>
          <p:cNvSpPr>
            <a:spLocks noGrp="1"/>
          </p:cNvSpPr>
          <p:nvPr>
            <p:ph type="title"/>
          </p:nvPr>
        </p:nvSpPr>
        <p:spPr/>
        <p:txBody>
          <a:bodyPr/>
          <a:lstStyle/>
          <a:p>
            <a:r>
              <a:rPr lang="pl-PL" dirty="0"/>
              <a:t>Wyłączenie sędziego – rodzaje wyłączenia sędziego </a:t>
            </a:r>
            <a:endParaRPr lang="en-GB" dirty="0"/>
          </a:p>
        </p:txBody>
      </p:sp>
      <p:graphicFrame>
        <p:nvGraphicFramePr>
          <p:cNvPr id="5" name="Symbol zastępczy zawartości 4">
            <a:extLst>
              <a:ext uri="{FF2B5EF4-FFF2-40B4-BE49-F238E27FC236}">
                <a16:creationId xmlns:a16="http://schemas.microsoft.com/office/drawing/2014/main" id="{1C561938-2457-40CA-9AFB-49125FC55EE7}"/>
              </a:ext>
            </a:extLst>
          </p:cNvPr>
          <p:cNvGraphicFramePr>
            <a:graphicFrameLocks noGrp="1"/>
          </p:cNvGraphicFramePr>
          <p:nvPr>
            <p:ph idx="1"/>
            <p:extLst>
              <p:ext uri="{D42A27DB-BD31-4B8C-83A1-F6EECF244321}">
                <p14:modId xmlns:p14="http://schemas.microsoft.com/office/powerpoint/2010/main" val="901083700"/>
              </p:ext>
            </p:extLst>
          </p:nvPr>
        </p:nvGraphicFramePr>
        <p:xfrm>
          <a:off x="3867807" y="1828800"/>
          <a:ext cx="7316131" cy="4156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Main page | Uniwersytet Wrocławski">
            <a:extLst>
              <a:ext uri="{FF2B5EF4-FFF2-40B4-BE49-F238E27FC236}">
                <a16:creationId xmlns:a16="http://schemas.microsoft.com/office/drawing/2014/main" id="{D102FE9F-1747-4B2D-BEFA-A1AF1795665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9865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262F65-447F-442F-BEE1-7BC9ABC76088}"/>
              </a:ext>
            </a:extLst>
          </p:cNvPr>
          <p:cNvSpPr>
            <a:spLocks noGrp="1"/>
          </p:cNvSpPr>
          <p:nvPr>
            <p:ph type="title"/>
          </p:nvPr>
        </p:nvSpPr>
        <p:spPr/>
        <p:txBody>
          <a:bodyPr/>
          <a:lstStyle/>
          <a:p>
            <a:r>
              <a:rPr lang="pl-PL" dirty="0"/>
              <a:t>Wyłączenie sędziego – </a:t>
            </a:r>
            <a:r>
              <a:rPr lang="pl-PL" dirty="0" err="1"/>
              <a:t>iudex</a:t>
            </a:r>
            <a:r>
              <a:rPr lang="pl-PL" dirty="0"/>
              <a:t> </a:t>
            </a:r>
            <a:r>
              <a:rPr lang="pl-PL" dirty="0" err="1"/>
              <a:t>inhabilis</a:t>
            </a:r>
            <a:endParaRPr lang="en-GB" dirty="0"/>
          </a:p>
        </p:txBody>
      </p:sp>
      <p:pic>
        <p:nvPicPr>
          <p:cNvPr id="4" name="Picture 2" descr="Main page | Uniwersytet Wrocławski">
            <a:extLst>
              <a:ext uri="{FF2B5EF4-FFF2-40B4-BE49-F238E27FC236}">
                <a16:creationId xmlns:a16="http://schemas.microsoft.com/office/drawing/2014/main" id="{A6CDA1F0-66B6-4AF0-86D7-2B486CB3FE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
        <p:nvSpPr>
          <p:cNvPr id="3" name="Symbol zastępczy zawartości 2">
            <a:extLst>
              <a:ext uri="{FF2B5EF4-FFF2-40B4-BE49-F238E27FC236}">
                <a16:creationId xmlns:a16="http://schemas.microsoft.com/office/drawing/2014/main" id="{045CDADB-C849-42E5-BED2-2539BB99965D}"/>
              </a:ext>
            </a:extLst>
          </p:cNvPr>
          <p:cNvSpPr>
            <a:spLocks noGrp="1"/>
          </p:cNvSpPr>
          <p:nvPr>
            <p:ph idx="1"/>
          </p:nvPr>
        </p:nvSpPr>
        <p:spPr>
          <a:xfrm>
            <a:off x="3909848" y="1271752"/>
            <a:ext cx="7546428" cy="4719145"/>
          </a:xfrm>
        </p:spPr>
        <p:txBody>
          <a:bodyPr>
            <a:normAutofit/>
          </a:bodyPr>
          <a:lstStyle/>
          <a:p>
            <a:pPr marL="0" indent="0" algn="just">
              <a:buNone/>
            </a:pPr>
            <a:r>
              <a:rPr lang="pl-PL" dirty="0"/>
              <a:t>Przesłanki wyłączenia sędziego – </a:t>
            </a:r>
            <a:r>
              <a:rPr lang="pl-PL" dirty="0" err="1"/>
              <a:t>iudex</a:t>
            </a:r>
            <a:r>
              <a:rPr lang="pl-PL" dirty="0"/>
              <a:t> </a:t>
            </a:r>
            <a:r>
              <a:rPr lang="pl-PL" dirty="0" err="1"/>
              <a:t>inhabilis</a:t>
            </a:r>
            <a:r>
              <a:rPr lang="pl-PL" dirty="0"/>
              <a:t> – można podzielić na 3 grupy: </a:t>
            </a:r>
          </a:p>
          <a:p>
            <a:pPr lvl="1"/>
            <a:r>
              <a:rPr lang="pl-PL" dirty="0"/>
              <a:t>zagrożenie dla bezstronności wynikające ze związku sprawy z interesem prywatnym sędziego lub interesem bliskiej mu osoby (art. 40 § 1 pkt 1–3) </a:t>
            </a:r>
          </a:p>
          <a:p>
            <a:pPr lvl="1"/>
            <a:r>
              <a:rPr lang="pl-PL" dirty="0"/>
              <a:t>kontakt sędziego z daną sprawą w innej roli niż organu orzekającego (art. 40 § 1 pkt 4, 5, 10)</a:t>
            </a:r>
          </a:p>
          <a:p>
            <a:pPr lvl="1"/>
            <a:r>
              <a:rPr lang="pl-PL" dirty="0"/>
              <a:t>sędzia wydał w sprawie rozstrzygnięcie, które zostało zaskarżone (art. 40 § 1 pkt 6, 7, 9 oraz art. 40 § 3)</a:t>
            </a:r>
          </a:p>
        </p:txBody>
      </p:sp>
    </p:spTree>
    <p:extLst>
      <p:ext uri="{BB962C8B-B14F-4D97-AF65-F5344CB8AC3E}">
        <p14:creationId xmlns:p14="http://schemas.microsoft.com/office/powerpoint/2010/main" val="1324738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262F65-447F-442F-BEE1-7BC9ABC76088}"/>
              </a:ext>
            </a:extLst>
          </p:cNvPr>
          <p:cNvSpPr>
            <a:spLocks noGrp="1"/>
          </p:cNvSpPr>
          <p:nvPr>
            <p:ph type="title"/>
          </p:nvPr>
        </p:nvSpPr>
        <p:spPr/>
        <p:txBody>
          <a:bodyPr/>
          <a:lstStyle/>
          <a:p>
            <a:r>
              <a:rPr lang="pl-PL" dirty="0"/>
              <a:t>Wyłączenie sędziego – </a:t>
            </a:r>
            <a:r>
              <a:rPr lang="pl-PL" dirty="0" err="1"/>
              <a:t>iudex</a:t>
            </a:r>
            <a:r>
              <a:rPr lang="pl-PL" dirty="0"/>
              <a:t> </a:t>
            </a:r>
            <a:r>
              <a:rPr lang="pl-PL" dirty="0" err="1"/>
              <a:t>inhabilis</a:t>
            </a:r>
            <a:endParaRPr lang="en-GB" dirty="0"/>
          </a:p>
        </p:txBody>
      </p:sp>
      <p:pic>
        <p:nvPicPr>
          <p:cNvPr id="4" name="Picture 2" descr="Main page | Uniwersytet Wrocławski">
            <a:extLst>
              <a:ext uri="{FF2B5EF4-FFF2-40B4-BE49-F238E27FC236}">
                <a16:creationId xmlns:a16="http://schemas.microsoft.com/office/drawing/2014/main" id="{A6CDA1F0-66B6-4AF0-86D7-2B486CB3FE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
        <p:nvSpPr>
          <p:cNvPr id="3" name="Symbol zastępczy zawartości 2">
            <a:extLst>
              <a:ext uri="{FF2B5EF4-FFF2-40B4-BE49-F238E27FC236}">
                <a16:creationId xmlns:a16="http://schemas.microsoft.com/office/drawing/2014/main" id="{045CDADB-C849-42E5-BED2-2539BB99965D}"/>
              </a:ext>
            </a:extLst>
          </p:cNvPr>
          <p:cNvSpPr>
            <a:spLocks noGrp="1"/>
          </p:cNvSpPr>
          <p:nvPr>
            <p:ph idx="1"/>
          </p:nvPr>
        </p:nvSpPr>
        <p:spPr>
          <a:xfrm>
            <a:off x="3394841" y="864108"/>
            <a:ext cx="8544239" cy="5993892"/>
          </a:xfrm>
        </p:spPr>
        <p:txBody>
          <a:bodyPr>
            <a:normAutofit fontScale="92500" lnSpcReduction="10000"/>
          </a:bodyPr>
          <a:lstStyle/>
          <a:p>
            <a:pPr marL="0" indent="0" algn="just">
              <a:buNone/>
            </a:pPr>
            <a:r>
              <a:rPr lang="pl-PL" dirty="0">
                <a:solidFill>
                  <a:schemeClr val="tx1"/>
                </a:solidFill>
              </a:rPr>
              <a:t>§  1.  Sędzia jest z mocy prawa wyłączony od udziału w sprawie, jeżeli:</a:t>
            </a:r>
          </a:p>
          <a:p>
            <a:pPr marL="502920" lvl="1" indent="0" algn="just">
              <a:buNone/>
            </a:pPr>
            <a:r>
              <a:rPr lang="pl-PL" dirty="0">
                <a:solidFill>
                  <a:schemeClr val="tx1"/>
                </a:solidFill>
              </a:rPr>
              <a:t>1) sprawa dotyczy tego sędziego bezpośrednio;</a:t>
            </a:r>
          </a:p>
          <a:p>
            <a:pPr marL="502920" lvl="1" indent="0" algn="just">
              <a:buNone/>
            </a:pPr>
            <a:r>
              <a:rPr lang="pl-PL" dirty="0">
                <a:solidFill>
                  <a:schemeClr val="tx1"/>
                </a:solidFill>
              </a:rPr>
              <a:t>2) jest małżonkiem strony lub pokrzywdzonego albo ich obrońcy, pełnomocnika lub przedstawiciela ustawowego albo pozostaje we wspólnym pożyciu z jedną z tych osób;</a:t>
            </a:r>
          </a:p>
          <a:p>
            <a:pPr marL="502920" lvl="1" indent="0" algn="just">
              <a:buNone/>
            </a:pPr>
            <a:r>
              <a:rPr lang="pl-PL" dirty="0">
                <a:solidFill>
                  <a:schemeClr val="tx1"/>
                </a:solidFill>
              </a:rPr>
              <a:t>3) jest krewnym lub powinowatym w linii prostej, a w linii bocznej aż do stopnia pomiędzy dziećmi rodzeństwa osób wymienionych w pkt 2 albo jest związany z jedną z tych osób węzłem przysposobienia, opieki lub kurateli;</a:t>
            </a:r>
          </a:p>
          <a:p>
            <a:pPr marL="502920" lvl="1" indent="0" algn="just">
              <a:buNone/>
            </a:pPr>
            <a:r>
              <a:rPr lang="pl-PL" dirty="0">
                <a:solidFill>
                  <a:schemeClr val="tx1"/>
                </a:solidFill>
              </a:rPr>
              <a:t>4) był świadkiem czynu, o który sprawa się toczy, albo w tej samej sprawie był przesłuchany w charakterze świadka lub występował jako biegły;</a:t>
            </a:r>
          </a:p>
          <a:p>
            <a:pPr marL="502920" lvl="1" indent="0" algn="just">
              <a:buNone/>
            </a:pPr>
            <a:r>
              <a:rPr lang="pl-PL" dirty="0">
                <a:solidFill>
                  <a:schemeClr val="tx1"/>
                </a:solidFill>
              </a:rPr>
              <a:t>5) brał udział w sprawie jako prokurator, obrońca, pełnomocnik, przedstawiciel ustawowy strony, albo prowadził postępowanie przygotowawcze;</a:t>
            </a:r>
          </a:p>
          <a:p>
            <a:pPr marL="502920" lvl="1" indent="0" algn="just">
              <a:buNone/>
            </a:pPr>
            <a:r>
              <a:rPr lang="pl-PL" dirty="0">
                <a:solidFill>
                  <a:schemeClr val="tx1"/>
                </a:solidFill>
              </a:rPr>
              <a:t>6) brał udział w wydaniu zaskarżonego orzeczenia lub wydał zaskarżone zarządzenie;</a:t>
            </a:r>
          </a:p>
          <a:p>
            <a:pPr marL="502920" lvl="1" indent="0" algn="just">
              <a:buNone/>
            </a:pPr>
            <a:r>
              <a:rPr lang="pl-PL" dirty="0">
                <a:solidFill>
                  <a:schemeClr val="tx1"/>
                </a:solidFill>
              </a:rPr>
              <a:t>7) brał udział w wydaniu orzeczenia, które zostało uchylone;</a:t>
            </a:r>
          </a:p>
          <a:p>
            <a:pPr marL="502920" lvl="1" indent="0" algn="just">
              <a:buNone/>
            </a:pPr>
            <a:r>
              <a:rPr lang="pl-PL" dirty="0">
                <a:solidFill>
                  <a:schemeClr val="tx1"/>
                </a:solidFill>
              </a:rPr>
              <a:t>8) (uchylony);</a:t>
            </a:r>
          </a:p>
          <a:p>
            <a:pPr marL="502920" lvl="1" indent="0" algn="just">
              <a:buNone/>
            </a:pPr>
            <a:r>
              <a:rPr lang="pl-PL" dirty="0">
                <a:solidFill>
                  <a:schemeClr val="tx1"/>
                </a:solidFill>
              </a:rPr>
              <a:t>9) brał udział w wydaniu orzeczenia, co do którego wniesiono sprzeciw;</a:t>
            </a:r>
          </a:p>
          <a:p>
            <a:pPr marL="502920" lvl="1" indent="0" algn="just">
              <a:buNone/>
            </a:pPr>
            <a:r>
              <a:rPr lang="pl-PL" dirty="0">
                <a:solidFill>
                  <a:schemeClr val="tx1"/>
                </a:solidFill>
              </a:rPr>
              <a:t>10) prowadził mediację.</a:t>
            </a:r>
          </a:p>
          <a:p>
            <a:pPr marL="0" indent="0" algn="just">
              <a:buNone/>
            </a:pPr>
            <a:r>
              <a:rPr lang="pl-PL" dirty="0">
                <a:solidFill>
                  <a:schemeClr val="tx1"/>
                </a:solidFill>
              </a:rPr>
              <a:t>§  2.  </a:t>
            </a:r>
            <a:r>
              <a:rPr lang="pl-PL" i="1" dirty="0">
                <a:solidFill>
                  <a:schemeClr val="tx1"/>
                </a:solidFill>
              </a:rPr>
              <a:t>Powody wyłączenia trwają mimo ustania uzasadniającego je małżeństwa, wspólnego pożycia, przysposobienia, opieki lub kurateli.</a:t>
            </a:r>
          </a:p>
          <a:p>
            <a:pPr marL="0" indent="0" algn="just">
              <a:buNone/>
            </a:pPr>
            <a:r>
              <a:rPr lang="pl-PL" dirty="0">
                <a:solidFill>
                  <a:schemeClr val="tx1"/>
                </a:solidFill>
              </a:rPr>
              <a:t>§  3.  Sędzia, który brał udział w wydaniu orzeczenia objętego wnioskiem o wznowienie, zaskarżonego w trybie kasacji lub objętego skargą nadzwyczajną, nie może orzekać co do tego wniosku, kasacji lub skargi.</a:t>
            </a:r>
            <a:endParaRPr lang="en-GB" dirty="0">
              <a:solidFill>
                <a:schemeClr val="tx1"/>
              </a:solidFill>
            </a:endParaRPr>
          </a:p>
        </p:txBody>
      </p:sp>
    </p:spTree>
    <p:extLst>
      <p:ext uri="{BB962C8B-B14F-4D97-AF65-F5344CB8AC3E}">
        <p14:creationId xmlns:p14="http://schemas.microsoft.com/office/powerpoint/2010/main" val="2999262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262F65-447F-442F-BEE1-7BC9ABC76088}"/>
              </a:ext>
            </a:extLst>
          </p:cNvPr>
          <p:cNvSpPr>
            <a:spLocks noGrp="1"/>
          </p:cNvSpPr>
          <p:nvPr>
            <p:ph type="title"/>
          </p:nvPr>
        </p:nvSpPr>
        <p:spPr/>
        <p:txBody>
          <a:bodyPr/>
          <a:lstStyle/>
          <a:p>
            <a:r>
              <a:rPr lang="pl-PL" dirty="0"/>
              <a:t>Wyłączenie sędziego – </a:t>
            </a:r>
            <a:r>
              <a:rPr lang="pl-PL" dirty="0" err="1"/>
              <a:t>iudex</a:t>
            </a:r>
            <a:r>
              <a:rPr lang="pl-PL" dirty="0"/>
              <a:t> </a:t>
            </a:r>
            <a:r>
              <a:rPr lang="pl-PL" dirty="0" err="1"/>
              <a:t>suspectus</a:t>
            </a:r>
            <a:r>
              <a:rPr lang="pl-PL" dirty="0"/>
              <a:t> </a:t>
            </a:r>
            <a:endParaRPr lang="en-GB" dirty="0"/>
          </a:p>
        </p:txBody>
      </p:sp>
      <p:pic>
        <p:nvPicPr>
          <p:cNvPr id="4" name="Picture 2" descr="Main page | Uniwersytet Wrocławski">
            <a:extLst>
              <a:ext uri="{FF2B5EF4-FFF2-40B4-BE49-F238E27FC236}">
                <a16:creationId xmlns:a16="http://schemas.microsoft.com/office/drawing/2014/main" id="{A6CDA1F0-66B6-4AF0-86D7-2B486CB3FE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
        <p:nvSpPr>
          <p:cNvPr id="3" name="Symbol zastępczy zawartości 2">
            <a:extLst>
              <a:ext uri="{FF2B5EF4-FFF2-40B4-BE49-F238E27FC236}">
                <a16:creationId xmlns:a16="http://schemas.microsoft.com/office/drawing/2014/main" id="{045CDADB-C849-42E5-BED2-2539BB99965D}"/>
              </a:ext>
            </a:extLst>
          </p:cNvPr>
          <p:cNvSpPr>
            <a:spLocks noGrp="1"/>
          </p:cNvSpPr>
          <p:nvPr>
            <p:ph idx="1"/>
          </p:nvPr>
        </p:nvSpPr>
        <p:spPr>
          <a:xfrm>
            <a:off x="3909848" y="1271752"/>
            <a:ext cx="7546428" cy="4719145"/>
          </a:xfrm>
        </p:spPr>
        <p:txBody>
          <a:bodyPr>
            <a:normAutofit/>
          </a:bodyPr>
          <a:lstStyle/>
          <a:p>
            <a:pPr algn="just"/>
            <a:r>
              <a:rPr lang="pl-PL" dirty="0"/>
              <a:t>Wszelkiego rodzaju okoliczności rodzące uzasadnione wątpliwości odnośnie do bezstronności sądu.</a:t>
            </a:r>
          </a:p>
          <a:p>
            <a:pPr algn="just"/>
            <a:r>
              <a:rPr lang="pl-PL" dirty="0"/>
              <a:t>Jeżeli strona występuje z wnioskiem o wyłączenie musi go uprawdopodobnić, tj. wskazać, że w konkretnej sprawie np. zachodzi konflikt interesów.</a:t>
            </a:r>
          </a:p>
          <a:p>
            <a:pPr algn="just"/>
            <a:endParaRPr lang="pl-PL" dirty="0"/>
          </a:p>
          <a:p>
            <a:pPr algn="just"/>
            <a:r>
              <a:rPr lang="pl-PL" dirty="0"/>
              <a:t>Art.  41.  §  1.   Sędzia ulega wyłączeniu, jeżeli istnieje okoliczność tego rodzaju, że mogłaby </a:t>
            </a:r>
            <a:r>
              <a:rPr lang="pl-PL" b="1" dirty="0">
                <a:solidFill>
                  <a:srgbClr val="FF0000"/>
                </a:solidFill>
              </a:rPr>
              <a:t>wywołać uzasadnioną wątpliwość co do jego bezstronności w danej sprawie</a:t>
            </a:r>
            <a:r>
              <a:rPr lang="pl-PL" dirty="0"/>
              <a:t>. </a:t>
            </a:r>
          </a:p>
          <a:p>
            <a:pPr algn="just"/>
            <a:r>
              <a:rPr lang="pl-PL" dirty="0"/>
              <a:t>§  2. Wniosek o wyłączenie sędziego, zgłoszony na podstawie § 1 po rozpoczęciu przewodu sądowego, pozostawia się bez rozpoznania, chyba że przyczyna wyłączenia powstała lub stała się stronie wiadoma dopiero po rozpoczęciu przewodu.</a:t>
            </a:r>
          </a:p>
          <a:p>
            <a:pPr algn="just"/>
            <a:endParaRPr lang="pl-PL" dirty="0"/>
          </a:p>
          <a:p>
            <a:pPr marL="0" indent="0" algn="just">
              <a:buNone/>
            </a:pPr>
            <a:endParaRPr lang="en-GB" dirty="0">
              <a:solidFill>
                <a:schemeClr val="tx1"/>
              </a:solidFill>
            </a:endParaRPr>
          </a:p>
        </p:txBody>
      </p:sp>
    </p:spTree>
    <p:extLst>
      <p:ext uri="{BB962C8B-B14F-4D97-AF65-F5344CB8AC3E}">
        <p14:creationId xmlns:p14="http://schemas.microsoft.com/office/powerpoint/2010/main" val="2169403455"/>
      </p:ext>
    </p:extLst>
  </p:cSld>
  <p:clrMapOvr>
    <a:masterClrMapping/>
  </p:clrMapOvr>
</p:sld>
</file>

<file path=ppt/theme/theme1.xml><?xml version="1.0" encoding="utf-8"?>
<a:theme xmlns:a="http://schemas.openxmlformats.org/drawingml/2006/main" name="Ramka">
  <a:themeElements>
    <a:clrScheme name="Pomarańczowoczerwon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amka">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Ramka">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Ramka</Template>
  <TotalTime>532</TotalTime>
  <Words>3458</Words>
  <Application>Microsoft Office PowerPoint</Application>
  <PresentationFormat>Panoramiczny</PresentationFormat>
  <Paragraphs>196</Paragraphs>
  <Slides>26</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26</vt:i4>
      </vt:variant>
    </vt:vector>
  </HeadingPairs>
  <TitlesOfParts>
    <vt:vector size="29" baseType="lpstr">
      <vt:lpstr>Corbel</vt:lpstr>
      <vt:lpstr>Wingdings 2</vt:lpstr>
      <vt:lpstr>Ramka</vt:lpstr>
      <vt:lpstr>Wykład 13</vt:lpstr>
      <vt:lpstr>Organy postępowania sądowego </vt:lpstr>
      <vt:lpstr>Organy postępowania sądowego </vt:lpstr>
      <vt:lpstr>Wyłączenie sędziego</vt:lpstr>
      <vt:lpstr>Wyłączenie sędziego</vt:lpstr>
      <vt:lpstr>Wyłączenie sędziego – rodzaje wyłączenia sędziego </vt:lpstr>
      <vt:lpstr>Wyłączenie sędziego – iudex inhabilis</vt:lpstr>
      <vt:lpstr>Wyłączenie sędziego – iudex inhabilis</vt:lpstr>
      <vt:lpstr>Wyłączenie sędziego – iudex suspectus </vt:lpstr>
      <vt:lpstr>Wyłączenie sędziego – iudex inhabilis</vt:lpstr>
      <vt:lpstr>Wyłączenie sędziego – iudex suspectus </vt:lpstr>
      <vt:lpstr>Wyłączenie sędziego – iudex inhabilis – tryb wyłączenia </vt:lpstr>
      <vt:lpstr>Wyłączenie sędziego – iudex suspectus – tryb wyłączenia </vt:lpstr>
      <vt:lpstr>Strony postępowania sądowego </vt:lpstr>
      <vt:lpstr>Strony postępowania sądowego </vt:lpstr>
      <vt:lpstr>Strony postępowania sądowego – oskarżyciel posiłkowy uboczny</vt:lpstr>
      <vt:lpstr>Strony postępowania sądowego – oskarżyciel posiłkowy samoistny</vt:lpstr>
      <vt:lpstr>Posiedzenie a rozprawa – forum podejmowania przez sąd decyzji procesowych </vt:lpstr>
      <vt:lpstr>Posiedzenie a rozprawa – forum podejmowania przez sąd decyzji procesowych </vt:lpstr>
      <vt:lpstr>Posiedzenie a rozprawa – forum podejmowania przez sąd decyzji procesowych </vt:lpstr>
      <vt:lpstr>Posiedzenie a rozprawa – forum podejmowania przez sąd decyzji procesowych </vt:lpstr>
      <vt:lpstr>Posiedzenie a rozprawa – forum podejmowania przez sąd decyzji procesowych – e-posiedzenia i e-rozprawy</vt:lpstr>
      <vt:lpstr>Posiedzenie a rozprawa – forum podejmowania przez sąd decyzji procesowych – e-posiedzenia i e-rozprawy</vt:lpstr>
      <vt:lpstr>Dostęp do akt postępowania sądowego</vt:lpstr>
      <vt:lpstr>Przebieg postępowania sądowego –  wykres – I instancja   </vt:lpstr>
      <vt:lpstr>Do przeczytania z podręcznika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Wykład 12</dc:title>
  <dc:creator>Dominika Czerniak</dc:creator>
  <cp:lastModifiedBy>Dominika Czerniak</cp:lastModifiedBy>
  <cp:revision>5</cp:revision>
  <dcterms:created xsi:type="dcterms:W3CDTF">2022-02-28T09:51:38Z</dcterms:created>
  <dcterms:modified xsi:type="dcterms:W3CDTF">2022-03-07T13:52:58Z</dcterms:modified>
</cp:coreProperties>
</file>