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75" r:id="rId4"/>
    <p:sldId id="274" r:id="rId5"/>
    <p:sldId id="276" r:id="rId6"/>
    <p:sldId id="264" r:id="rId7"/>
    <p:sldId id="277" r:id="rId8"/>
    <p:sldId id="279" r:id="rId9"/>
    <p:sldId id="280" r:id="rId10"/>
    <p:sldId id="281" r:id="rId11"/>
    <p:sldId id="282" r:id="rId12"/>
    <p:sldId id="283" r:id="rId13"/>
    <p:sldId id="344" r:id="rId14"/>
    <p:sldId id="349" r:id="rId15"/>
    <p:sldId id="285" r:id="rId16"/>
    <p:sldId id="345" r:id="rId17"/>
    <p:sldId id="347" r:id="rId18"/>
    <p:sldId id="348" r:id="rId19"/>
    <p:sldId id="350" r:id="rId20"/>
    <p:sldId id="265" r:id="rId21"/>
    <p:sldId id="351" r:id="rId22"/>
    <p:sldId id="297" r:id="rId23"/>
    <p:sldId id="295" r:id="rId24"/>
    <p:sldId id="294" r:id="rId25"/>
    <p:sldId id="293" r:id="rId26"/>
    <p:sldId id="298" r:id="rId27"/>
    <p:sldId id="346" r:id="rId28"/>
    <p:sldId id="267" r:id="rId29"/>
    <p:sldId id="352" r:id="rId30"/>
    <p:sldId id="353" r:id="rId31"/>
    <p:sldId id="354" r:id="rId32"/>
    <p:sldId id="355" r:id="rId33"/>
    <p:sldId id="357" r:id="rId34"/>
    <p:sldId id="358" r:id="rId35"/>
    <p:sldId id="303" r:id="rId36"/>
    <p:sldId id="305" r:id="rId37"/>
    <p:sldId id="300" r:id="rId38"/>
    <p:sldId id="301" r:id="rId39"/>
    <p:sldId id="359" r:id="rId40"/>
    <p:sldId id="302" r:id="rId41"/>
    <p:sldId id="360" r:id="rId42"/>
    <p:sldId id="361" r:id="rId43"/>
    <p:sldId id="362" r:id="rId44"/>
    <p:sldId id="363" r:id="rId45"/>
    <p:sldId id="284" r:id="rId46"/>
    <p:sldId id="364" r:id="rId47"/>
    <p:sldId id="365" r:id="rId48"/>
    <p:sldId id="366" r:id="rId49"/>
    <p:sldId id="367" r:id="rId50"/>
    <p:sldId id="356" r:id="rId51"/>
    <p:sldId id="368" r:id="rId52"/>
    <p:sldId id="369" r:id="rId53"/>
    <p:sldId id="286" r:id="rId54"/>
    <p:sldId id="370" r:id="rId55"/>
    <p:sldId id="287" r:id="rId56"/>
    <p:sldId id="288" r:id="rId57"/>
    <p:sldId id="306" r:id="rId58"/>
    <p:sldId id="307" r:id="rId59"/>
    <p:sldId id="308" r:id="rId60"/>
    <p:sldId id="337" r:id="rId61"/>
    <p:sldId id="372" r:id="rId62"/>
    <p:sldId id="309" r:id="rId63"/>
    <p:sldId id="310" r:id="rId64"/>
    <p:sldId id="311" r:id="rId65"/>
    <p:sldId id="313" r:id="rId66"/>
    <p:sldId id="371" r:id="rId67"/>
    <p:sldId id="373" r:id="rId68"/>
    <p:sldId id="314" r:id="rId69"/>
    <p:sldId id="374" r:id="rId70"/>
    <p:sldId id="315" r:id="rId71"/>
    <p:sldId id="261" r:id="rId7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minika Czerniak" initials="DC" lastIdx="1" clrIdx="0">
    <p:extLst>
      <p:ext uri="{19B8F6BF-5375-455C-9EA6-DF929625EA0E}">
        <p15:presenceInfo xmlns:p15="http://schemas.microsoft.com/office/powerpoint/2012/main" userId="f85b5de93283e4d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0" d="100"/>
          <a:sy n="60" d="100"/>
        </p:scale>
        <p:origin x="100"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2E0A81-12AB-4E3E-80FC-84BDF06396ED}" type="doc">
      <dgm:prSet loTypeId="urn:microsoft.com/office/officeart/2005/8/layout/hProcess7" loCatId="list" qsTypeId="urn:microsoft.com/office/officeart/2005/8/quickstyle/simple3" qsCatId="simple" csTypeId="urn:microsoft.com/office/officeart/2005/8/colors/accent3_5" csCatId="accent3" phldr="1"/>
      <dgm:spPr/>
      <dgm:t>
        <a:bodyPr/>
        <a:lstStyle/>
        <a:p>
          <a:endParaRPr lang="pl-PL"/>
        </a:p>
      </dgm:t>
    </dgm:pt>
    <dgm:pt modelId="{2E56D3B6-81CD-4D00-8593-5043CA0C5BF5}">
      <dgm:prSet custT="1"/>
      <dgm:spPr/>
      <dgm:t>
        <a:bodyPr/>
        <a:lstStyle/>
        <a:p>
          <a:pPr rtl="0"/>
          <a:r>
            <a:rPr lang="pl-PL" sz="1800" b="1"/>
            <a:t>Organy postępowania jurysdykcyjnego </a:t>
          </a:r>
          <a:endParaRPr lang="pl-PL" sz="1800" b="1" dirty="0"/>
        </a:p>
      </dgm:t>
    </dgm:pt>
    <dgm:pt modelId="{7ED46462-4290-45C3-A63A-94F72391F072}" type="parTrans" cxnId="{17EC67CA-2044-444A-8926-B3BD0761DA8A}">
      <dgm:prSet/>
      <dgm:spPr/>
      <dgm:t>
        <a:bodyPr/>
        <a:lstStyle/>
        <a:p>
          <a:endParaRPr lang="pl-PL"/>
        </a:p>
      </dgm:t>
    </dgm:pt>
    <dgm:pt modelId="{ED5B9080-F01E-47EE-BD5A-3CF1110F1C73}" type="sibTrans" cxnId="{17EC67CA-2044-444A-8926-B3BD0761DA8A}">
      <dgm:prSet/>
      <dgm:spPr/>
      <dgm:t>
        <a:bodyPr/>
        <a:lstStyle/>
        <a:p>
          <a:endParaRPr lang="pl-PL"/>
        </a:p>
      </dgm:t>
    </dgm:pt>
    <dgm:pt modelId="{D23BF33A-0392-40A7-BF5E-3461A93B3D7C}">
      <dgm:prSet custT="1"/>
      <dgm:spPr/>
      <dgm:t>
        <a:bodyPr/>
        <a:lstStyle/>
        <a:p>
          <a:pPr algn="just" rtl="0"/>
          <a:r>
            <a:rPr lang="pl-PL" sz="1800"/>
            <a:t>1. Sąd (skład orzekający)</a:t>
          </a:r>
          <a:endParaRPr lang="pl-PL" sz="1800" dirty="0"/>
        </a:p>
      </dgm:t>
    </dgm:pt>
    <dgm:pt modelId="{6F4D086D-2899-46B2-ABEB-1D294FB36959}" type="parTrans" cxnId="{B9CEB941-8C63-46DF-80D6-0267E3FD6561}">
      <dgm:prSet/>
      <dgm:spPr/>
      <dgm:t>
        <a:bodyPr/>
        <a:lstStyle/>
        <a:p>
          <a:endParaRPr lang="pl-PL"/>
        </a:p>
      </dgm:t>
    </dgm:pt>
    <dgm:pt modelId="{2A1A5117-3B55-40C5-90D7-FD132FF9B85C}" type="sibTrans" cxnId="{B9CEB941-8C63-46DF-80D6-0267E3FD6561}">
      <dgm:prSet/>
      <dgm:spPr/>
      <dgm:t>
        <a:bodyPr/>
        <a:lstStyle/>
        <a:p>
          <a:endParaRPr lang="pl-PL"/>
        </a:p>
      </dgm:t>
    </dgm:pt>
    <dgm:pt modelId="{1F6720D1-8673-49CB-8B47-81A2928B7891}">
      <dgm:prSet custT="1"/>
      <dgm:spPr/>
      <dgm:t>
        <a:bodyPr/>
        <a:lstStyle/>
        <a:p>
          <a:pPr algn="just" rtl="0"/>
          <a:r>
            <a:rPr lang="pl-PL" sz="1800"/>
            <a:t>2. Przewodniczący składu orzekającego </a:t>
          </a:r>
          <a:endParaRPr lang="pl-PL" sz="1800" dirty="0"/>
        </a:p>
      </dgm:t>
    </dgm:pt>
    <dgm:pt modelId="{298539E6-254F-4B6C-AB31-AA651D3EF364}" type="parTrans" cxnId="{4328BCC9-6E86-48E7-9925-C7F8CB97A8B9}">
      <dgm:prSet/>
      <dgm:spPr/>
      <dgm:t>
        <a:bodyPr/>
        <a:lstStyle/>
        <a:p>
          <a:endParaRPr lang="pl-PL"/>
        </a:p>
      </dgm:t>
    </dgm:pt>
    <dgm:pt modelId="{A23D20D2-129B-451A-9847-DE2CF8523AF8}" type="sibTrans" cxnId="{4328BCC9-6E86-48E7-9925-C7F8CB97A8B9}">
      <dgm:prSet/>
      <dgm:spPr/>
      <dgm:t>
        <a:bodyPr/>
        <a:lstStyle/>
        <a:p>
          <a:endParaRPr lang="pl-PL"/>
        </a:p>
      </dgm:t>
    </dgm:pt>
    <dgm:pt modelId="{97522FD1-4013-475E-8B9F-47D041BF611B}">
      <dgm:prSet custT="1"/>
      <dgm:spPr/>
      <dgm:t>
        <a:bodyPr/>
        <a:lstStyle/>
        <a:p>
          <a:pPr algn="just" rtl="0"/>
          <a:r>
            <a:rPr lang="pl-PL" sz="1800" dirty="0"/>
            <a:t>3. Prezes sądu (przewodniczący wydziału, upoważniony sędzia)</a:t>
          </a:r>
        </a:p>
      </dgm:t>
    </dgm:pt>
    <dgm:pt modelId="{8EDC60B6-325D-4901-AD92-5E3124E233FC}" type="parTrans" cxnId="{92B4179E-F113-499A-B736-184E10353582}">
      <dgm:prSet/>
      <dgm:spPr/>
      <dgm:t>
        <a:bodyPr/>
        <a:lstStyle/>
        <a:p>
          <a:endParaRPr lang="pl-PL"/>
        </a:p>
      </dgm:t>
    </dgm:pt>
    <dgm:pt modelId="{DE52FA54-D41E-4FAF-90DE-D442997BBE77}" type="sibTrans" cxnId="{92B4179E-F113-499A-B736-184E10353582}">
      <dgm:prSet/>
      <dgm:spPr/>
      <dgm:t>
        <a:bodyPr/>
        <a:lstStyle/>
        <a:p>
          <a:endParaRPr lang="pl-PL"/>
        </a:p>
      </dgm:t>
    </dgm:pt>
    <dgm:pt modelId="{C9A5607E-887B-495F-A44D-9354C503EE7A}">
      <dgm:prSet custT="1"/>
      <dgm:spPr/>
      <dgm:t>
        <a:bodyPr/>
        <a:lstStyle/>
        <a:p>
          <a:pPr algn="just" rtl="0"/>
          <a:r>
            <a:rPr lang="pl-PL" sz="1800"/>
            <a:t>4. Referendarz sądowy </a:t>
          </a:r>
          <a:endParaRPr lang="pl-PL" sz="1800" dirty="0"/>
        </a:p>
      </dgm:t>
    </dgm:pt>
    <dgm:pt modelId="{B2386657-6EF0-4775-A10D-26030CED4B53}" type="parTrans" cxnId="{423D0011-4B11-44D1-8A29-3F289B4A396C}">
      <dgm:prSet/>
      <dgm:spPr/>
      <dgm:t>
        <a:bodyPr/>
        <a:lstStyle/>
        <a:p>
          <a:endParaRPr lang="pl-PL"/>
        </a:p>
      </dgm:t>
    </dgm:pt>
    <dgm:pt modelId="{D088D8C7-A70A-4443-BF12-EDE66DEA25BF}" type="sibTrans" cxnId="{423D0011-4B11-44D1-8A29-3F289B4A396C}">
      <dgm:prSet/>
      <dgm:spPr/>
      <dgm:t>
        <a:bodyPr/>
        <a:lstStyle/>
        <a:p>
          <a:endParaRPr lang="pl-PL"/>
        </a:p>
      </dgm:t>
    </dgm:pt>
    <dgm:pt modelId="{BC72FA5C-38AC-445A-AF92-5303C88024BD}">
      <dgm:prSet custT="1"/>
      <dgm:spPr/>
      <dgm:t>
        <a:bodyPr/>
        <a:lstStyle/>
        <a:p>
          <a:pPr rtl="0"/>
          <a:r>
            <a:rPr lang="pl-PL" sz="1800" b="1"/>
            <a:t>Strony czynne postępowania jurysdykcyjnego </a:t>
          </a:r>
          <a:endParaRPr lang="pl-PL" sz="1800" b="1" dirty="0"/>
        </a:p>
      </dgm:t>
    </dgm:pt>
    <dgm:pt modelId="{F788C044-2C7B-4E3E-82BE-4857F040E4D4}" type="parTrans" cxnId="{62B430A3-A4AB-4CDE-A9F5-66EEB9A54A6D}">
      <dgm:prSet/>
      <dgm:spPr/>
      <dgm:t>
        <a:bodyPr/>
        <a:lstStyle/>
        <a:p>
          <a:endParaRPr lang="pl-PL"/>
        </a:p>
      </dgm:t>
    </dgm:pt>
    <dgm:pt modelId="{7142A836-E8C2-4C43-ACAA-35599A24AC53}" type="sibTrans" cxnId="{62B430A3-A4AB-4CDE-A9F5-66EEB9A54A6D}">
      <dgm:prSet/>
      <dgm:spPr/>
      <dgm:t>
        <a:bodyPr/>
        <a:lstStyle/>
        <a:p>
          <a:endParaRPr lang="pl-PL"/>
        </a:p>
      </dgm:t>
    </dgm:pt>
    <dgm:pt modelId="{5FA243F0-5248-4995-93D6-5FDBFB6479F2}">
      <dgm:prSet custT="1"/>
      <dgm:spPr/>
      <dgm:t>
        <a:bodyPr/>
        <a:lstStyle/>
        <a:p>
          <a:pPr algn="just" rtl="0"/>
          <a:r>
            <a:rPr lang="pl-PL" sz="1800" b="1" u="sng">
              <a:latin typeface="+mj-lt"/>
            </a:rPr>
            <a:t>Oskarżyciel publiczny </a:t>
          </a:r>
          <a:r>
            <a:rPr lang="pl-PL" sz="1800">
              <a:latin typeface="+mj-lt"/>
            </a:rPr>
            <a:t>– prokurator lub inny organ, który występuje w tym charakterze  </a:t>
          </a:r>
          <a:endParaRPr lang="pl-PL" sz="1800" dirty="0">
            <a:latin typeface="+mj-lt"/>
          </a:endParaRPr>
        </a:p>
      </dgm:t>
    </dgm:pt>
    <dgm:pt modelId="{FE6F2932-A826-4F45-81A2-CB5B6DD1FA5C}" type="parTrans" cxnId="{027500AD-4ACB-4E00-B4F8-D5E67B3BE088}">
      <dgm:prSet/>
      <dgm:spPr/>
      <dgm:t>
        <a:bodyPr/>
        <a:lstStyle/>
        <a:p>
          <a:endParaRPr lang="pl-PL"/>
        </a:p>
      </dgm:t>
    </dgm:pt>
    <dgm:pt modelId="{39FE520B-2CE0-4BBE-A800-8FE6C7915D5F}" type="sibTrans" cxnId="{027500AD-4ACB-4E00-B4F8-D5E67B3BE088}">
      <dgm:prSet/>
      <dgm:spPr/>
      <dgm:t>
        <a:bodyPr/>
        <a:lstStyle/>
        <a:p>
          <a:endParaRPr lang="pl-PL"/>
        </a:p>
      </dgm:t>
    </dgm:pt>
    <dgm:pt modelId="{96AB3CFE-A523-416D-8CCA-E9B2C2E4EFDE}">
      <dgm:prSet custT="1"/>
      <dgm:spPr/>
      <dgm:t>
        <a:bodyPr/>
        <a:lstStyle/>
        <a:p>
          <a:pPr algn="just" rtl="0"/>
          <a:r>
            <a:rPr lang="pl-PL" sz="1800">
              <a:latin typeface="+mj-lt"/>
            </a:rPr>
            <a:t>Oskarżyciel posiłkowy:</a:t>
          </a:r>
          <a:endParaRPr lang="pl-PL" sz="1800" dirty="0">
            <a:latin typeface="+mj-lt"/>
          </a:endParaRPr>
        </a:p>
      </dgm:t>
    </dgm:pt>
    <dgm:pt modelId="{451BCBD5-8F72-4FCB-87D8-7FA4E5228692}" type="parTrans" cxnId="{839EAABA-2B53-41BD-9F32-84E911D6BA74}">
      <dgm:prSet/>
      <dgm:spPr/>
      <dgm:t>
        <a:bodyPr/>
        <a:lstStyle/>
        <a:p>
          <a:endParaRPr lang="pl-PL"/>
        </a:p>
      </dgm:t>
    </dgm:pt>
    <dgm:pt modelId="{6F812706-BF80-4B74-9964-27034C115039}" type="sibTrans" cxnId="{839EAABA-2B53-41BD-9F32-84E911D6BA74}">
      <dgm:prSet/>
      <dgm:spPr/>
      <dgm:t>
        <a:bodyPr/>
        <a:lstStyle/>
        <a:p>
          <a:endParaRPr lang="pl-PL"/>
        </a:p>
      </dgm:t>
    </dgm:pt>
    <dgm:pt modelId="{84B08259-CE7C-4A0E-8093-3957FA3281A4}">
      <dgm:prSet custT="1"/>
      <dgm:spPr/>
      <dgm:t>
        <a:bodyPr/>
        <a:lstStyle/>
        <a:p>
          <a:pPr algn="just" rtl="0"/>
          <a:r>
            <a:rPr lang="pl-PL" sz="1500">
              <a:latin typeface="+mj-lt"/>
            </a:rPr>
            <a:t>Subsydiarny </a:t>
          </a:r>
          <a:r>
            <a:rPr lang="pl-PL" sz="1500">
              <a:latin typeface="+mj-lt"/>
              <a:sym typeface="Wingdings" panose="05000000000000000000" pitchFamily="2" charset="2"/>
            </a:rPr>
            <a:t></a:t>
          </a:r>
          <a:r>
            <a:rPr lang="pl-PL" sz="1500">
              <a:latin typeface="+mj-lt"/>
            </a:rPr>
            <a:t> ten, który samodzielnie wniósł akt oskarżenia w sprawie </a:t>
          </a:r>
          <a:r>
            <a:rPr lang="pl-PL" sz="1500" u="sng">
              <a:latin typeface="+mj-lt"/>
            </a:rPr>
            <a:t>z oskarżenia publicznego </a:t>
          </a:r>
          <a:r>
            <a:rPr lang="pl-PL" sz="1500">
              <a:latin typeface="+mj-lt"/>
            </a:rPr>
            <a:t>i działa w postępowaniu</a:t>
          </a:r>
          <a:r>
            <a:rPr lang="pl-PL" sz="1500" u="sng">
              <a:latin typeface="+mj-lt"/>
            </a:rPr>
            <a:t> zamiast </a:t>
          </a:r>
          <a:r>
            <a:rPr lang="pl-PL" sz="1500">
              <a:latin typeface="+mj-lt"/>
            </a:rPr>
            <a:t>oskarżyciela publicznego</a:t>
          </a:r>
          <a:endParaRPr lang="pl-PL" sz="1500" dirty="0">
            <a:latin typeface="+mj-lt"/>
          </a:endParaRPr>
        </a:p>
      </dgm:t>
    </dgm:pt>
    <dgm:pt modelId="{D37981D1-8CE6-4699-BFEB-1AEF49CF31A5}" type="parTrans" cxnId="{CF999F9D-C138-4B67-B49D-A6B54A799C18}">
      <dgm:prSet/>
      <dgm:spPr/>
      <dgm:t>
        <a:bodyPr/>
        <a:lstStyle/>
        <a:p>
          <a:endParaRPr lang="pl-PL"/>
        </a:p>
      </dgm:t>
    </dgm:pt>
    <dgm:pt modelId="{D9C954DB-00C2-4B34-BF08-113CBAD69F18}" type="sibTrans" cxnId="{CF999F9D-C138-4B67-B49D-A6B54A799C18}">
      <dgm:prSet/>
      <dgm:spPr/>
      <dgm:t>
        <a:bodyPr/>
        <a:lstStyle/>
        <a:p>
          <a:endParaRPr lang="pl-PL"/>
        </a:p>
      </dgm:t>
    </dgm:pt>
    <dgm:pt modelId="{E6DCAE82-AE74-41B9-9223-4EF2107A9977}">
      <dgm:prSet custT="1"/>
      <dgm:spPr/>
      <dgm:t>
        <a:bodyPr/>
        <a:lstStyle/>
        <a:p>
          <a:pPr algn="just" rtl="0"/>
          <a:r>
            <a:rPr lang="pl-PL" sz="1500">
              <a:latin typeface="+mj-lt"/>
            </a:rPr>
            <a:t>Uboczny </a:t>
          </a:r>
          <a:r>
            <a:rPr lang="pl-PL" sz="1500">
              <a:latin typeface="+mj-lt"/>
              <a:sym typeface="Wingdings" panose="05000000000000000000" pitchFamily="2" charset="2"/>
            </a:rPr>
            <a:t></a:t>
          </a:r>
          <a:r>
            <a:rPr lang="pl-PL" sz="1500">
              <a:latin typeface="+mj-lt"/>
            </a:rPr>
            <a:t> ten, który występuje w sprawie obok oskarżyciela publicznego lub obok oskarżyciela posiłkowego subsydiarnego</a:t>
          </a:r>
          <a:endParaRPr lang="pl-PL" sz="1500" dirty="0">
            <a:latin typeface="+mj-lt"/>
          </a:endParaRPr>
        </a:p>
      </dgm:t>
    </dgm:pt>
    <dgm:pt modelId="{996609A4-3A80-42BD-847E-558B970D0C74}" type="parTrans" cxnId="{D70D3521-E35C-4EDF-B809-ED414EE2C0A3}">
      <dgm:prSet/>
      <dgm:spPr/>
      <dgm:t>
        <a:bodyPr/>
        <a:lstStyle/>
        <a:p>
          <a:endParaRPr lang="pl-PL"/>
        </a:p>
      </dgm:t>
    </dgm:pt>
    <dgm:pt modelId="{CE82603A-F6B4-483E-AEA0-57EBA76971BB}" type="sibTrans" cxnId="{D70D3521-E35C-4EDF-B809-ED414EE2C0A3}">
      <dgm:prSet/>
      <dgm:spPr/>
      <dgm:t>
        <a:bodyPr/>
        <a:lstStyle/>
        <a:p>
          <a:endParaRPr lang="pl-PL"/>
        </a:p>
      </dgm:t>
    </dgm:pt>
    <dgm:pt modelId="{C3D73680-AEC0-4AEE-A9AC-38B2AF03D58D}">
      <dgm:prSet custT="1"/>
      <dgm:spPr/>
      <dgm:t>
        <a:bodyPr/>
        <a:lstStyle/>
        <a:p>
          <a:pPr algn="just" rtl="0"/>
          <a:r>
            <a:rPr lang="pl-PL" sz="1800">
              <a:latin typeface="+mj-lt"/>
            </a:rPr>
            <a:t>Oskarżyciel prywatny </a:t>
          </a:r>
          <a:r>
            <a:rPr lang="pl-PL" sz="1800">
              <a:latin typeface="+mj-lt"/>
              <a:sym typeface="Wingdings" panose="05000000000000000000" pitchFamily="2" charset="2"/>
            </a:rPr>
            <a:t></a:t>
          </a:r>
          <a:r>
            <a:rPr lang="pl-PL" sz="1800">
              <a:latin typeface="+mj-lt"/>
            </a:rPr>
            <a:t> osoba, która wniosła </a:t>
          </a:r>
          <a:r>
            <a:rPr lang="pl-PL" sz="1800" u="sng">
              <a:latin typeface="+mj-lt"/>
            </a:rPr>
            <a:t>prywatny akt oskarżenia</a:t>
          </a:r>
          <a:r>
            <a:rPr lang="pl-PL" sz="1800">
              <a:latin typeface="+mj-lt"/>
            </a:rPr>
            <a:t> w sprawach ściganych z oskarżenia </a:t>
          </a:r>
          <a:r>
            <a:rPr lang="pl-PL" sz="1800" u="sng">
              <a:latin typeface="+mj-lt"/>
            </a:rPr>
            <a:t>prywatnego </a:t>
          </a:r>
          <a:endParaRPr lang="pl-PL" sz="1800" dirty="0">
            <a:latin typeface="+mj-lt"/>
          </a:endParaRPr>
        </a:p>
      </dgm:t>
    </dgm:pt>
    <dgm:pt modelId="{994DC995-93F5-4FCA-9CA9-53E0E716EB5A}" type="parTrans" cxnId="{B4DAD64A-5CE1-4BE1-84C8-19567A7E344C}">
      <dgm:prSet/>
      <dgm:spPr/>
      <dgm:t>
        <a:bodyPr/>
        <a:lstStyle/>
        <a:p>
          <a:endParaRPr lang="pl-PL"/>
        </a:p>
      </dgm:t>
    </dgm:pt>
    <dgm:pt modelId="{DAB40726-F962-4E2C-A209-84FCB758D613}" type="sibTrans" cxnId="{B4DAD64A-5CE1-4BE1-84C8-19567A7E344C}">
      <dgm:prSet/>
      <dgm:spPr/>
      <dgm:t>
        <a:bodyPr/>
        <a:lstStyle/>
        <a:p>
          <a:endParaRPr lang="pl-PL"/>
        </a:p>
      </dgm:t>
    </dgm:pt>
    <dgm:pt modelId="{43DD3663-6C41-4E56-8C59-FF7D98531A6B}">
      <dgm:prSet custT="1"/>
      <dgm:spPr/>
      <dgm:t>
        <a:bodyPr/>
        <a:lstStyle/>
        <a:p>
          <a:pPr rtl="0"/>
          <a:r>
            <a:rPr lang="pl-PL" sz="1800" b="1"/>
            <a:t>Strona bierna </a:t>
          </a:r>
          <a:endParaRPr lang="pl-PL" sz="1800" b="1" dirty="0"/>
        </a:p>
      </dgm:t>
    </dgm:pt>
    <dgm:pt modelId="{1AE60929-8B6B-42E2-B39D-3124AB4FA498}" type="parTrans" cxnId="{E05714C2-FF7B-439E-BE5A-20784E8E5C4E}">
      <dgm:prSet/>
      <dgm:spPr/>
      <dgm:t>
        <a:bodyPr/>
        <a:lstStyle/>
        <a:p>
          <a:endParaRPr lang="pl-PL"/>
        </a:p>
      </dgm:t>
    </dgm:pt>
    <dgm:pt modelId="{A4778575-FA14-4108-B501-5F9342EED2E6}" type="sibTrans" cxnId="{E05714C2-FF7B-439E-BE5A-20784E8E5C4E}">
      <dgm:prSet/>
      <dgm:spPr/>
      <dgm:t>
        <a:bodyPr/>
        <a:lstStyle/>
        <a:p>
          <a:endParaRPr lang="pl-PL"/>
        </a:p>
      </dgm:t>
    </dgm:pt>
    <dgm:pt modelId="{9E005ED1-03D3-4104-A742-78D7B6A5B894}">
      <dgm:prSet custT="1"/>
      <dgm:spPr/>
      <dgm:t>
        <a:bodyPr/>
        <a:lstStyle/>
        <a:p>
          <a:pPr rtl="0"/>
          <a:r>
            <a:rPr lang="pl-PL" sz="1800" b="0"/>
            <a:t>Oskarżony – osoba przeciwko której wniesiono akt oskarżenia, wniosek o warunkowe umorzenie postępowania, samoistny wniosek o skazanie bez rozprawy albo wniosek o rozpoznanie sprawy w trybie przyspieszonym </a:t>
          </a:r>
          <a:endParaRPr lang="pl-PL" sz="1800" b="0" dirty="0"/>
        </a:p>
      </dgm:t>
    </dgm:pt>
    <dgm:pt modelId="{53CE8FE3-8C5A-4FE9-9C26-040347276A2D}" type="parTrans" cxnId="{BFD5F551-1A95-42AC-B98F-96147F9BA096}">
      <dgm:prSet/>
      <dgm:spPr/>
      <dgm:t>
        <a:bodyPr/>
        <a:lstStyle/>
        <a:p>
          <a:endParaRPr lang="pl-PL"/>
        </a:p>
      </dgm:t>
    </dgm:pt>
    <dgm:pt modelId="{D6418BEF-C93F-4406-8F6A-832D7A73A46B}" type="sibTrans" cxnId="{BFD5F551-1A95-42AC-B98F-96147F9BA096}">
      <dgm:prSet/>
      <dgm:spPr/>
      <dgm:t>
        <a:bodyPr/>
        <a:lstStyle/>
        <a:p>
          <a:endParaRPr lang="pl-PL"/>
        </a:p>
      </dgm:t>
    </dgm:pt>
    <dgm:pt modelId="{D94277EC-821F-4106-92D1-87FBF7E84E35}">
      <dgm:prSet custT="1"/>
      <dgm:spPr/>
      <dgm:t>
        <a:bodyPr/>
        <a:lstStyle/>
        <a:p>
          <a:pPr algn="just" rtl="0"/>
          <a:r>
            <a:rPr lang="pl-PL" sz="1500">
              <a:latin typeface="+mj-lt"/>
            </a:rPr>
            <a:t>Samoistny – działa zamiast oskarżyciela publicznego, jeżeli ten na podstawie art. 14 </a:t>
          </a:r>
          <a:r>
            <a:rPr lang="pl-PL" sz="1500">
              <a:latin typeface="+mj-lt"/>
              <a:cs typeface="Times New Roman" panose="02020603050405020304" pitchFamily="18" charset="0"/>
            </a:rPr>
            <a:t>§ 2 cofnął akt oskarżenia, a pokrzywdzony w terminie 14 dni od poinformowania go o cofnięciu aktu oskarżenia oświadczył, że popiera oskarżenie </a:t>
          </a:r>
          <a:endParaRPr lang="pl-PL" sz="1500" dirty="0">
            <a:latin typeface="+mj-lt"/>
          </a:endParaRPr>
        </a:p>
      </dgm:t>
    </dgm:pt>
    <dgm:pt modelId="{D4E90F46-82B2-447B-A4C9-31B14D3A0A1B}" type="parTrans" cxnId="{1DC88309-3F8F-4345-B5A3-58774315DD99}">
      <dgm:prSet/>
      <dgm:spPr/>
      <dgm:t>
        <a:bodyPr/>
        <a:lstStyle/>
        <a:p>
          <a:endParaRPr lang="pl-PL"/>
        </a:p>
      </dgm:t>
    </dgm:pt>
    <dgm:pt modelId="{5E12FD11-0873-4ECB-84E2-08EE6584F99C}" type="sibTrans" cxnId="{1DC88309-3F8F-4345-B5A3-58774315DD99}">
      <dgm:prSet/>
      <dgm:spPr/>
      <dgm:t>
        <a:bodyPr/>
        <a:lstStyle/>
        <a:p>
          <a:endParaRPr lang="pl-PL"/>
        </a:p>
      </dgm:t>
    </dgm:pt>
    <dgm:pt modelId="{EC738471-8BB9-47B6-B8ED-0B86D1D0194B}" type="pres">
      <dgm:prSet presAssocID="{5E2E0A81-12AB-4E3E-80FC-84BDF06396ED}" presName="Name0" presStyleCnt="0">
        <dgm:presLayoutVars>
          <dgm:dir/>
          <dgm:animLvl val="lvl"/>
          <dgm:resizeHandles val="exact"/>
        </dgm:presLayoutVars>
      </dgm:prSet>
      <dgm:spPr/>
    </dgm:pt>
    <dgm:pt modelId="{A50D208B-4CF4-4285-BAB6-B47DF63B47EF}" type="pres">
      <dgm:prSet presAssocID="{2E56D3B6-81CD-4D00-8593-5043CA0C5BF5}" presName="compositeNode" presStyleCnt="0">
        <dgm:presLayoutVars>
          <dgm:bulletEnabled val="1"/>
        </dgm:presLayoutVars>
      </dgm:prSet>
      <dgm:spPr/>
    </dgm:pt>
    <dgm:pt modelId="{E1FA1E60-4664-438F-AAC3-9E2766A6E779}" type="pres">
      <dgm:prSet presAssocID="{2E56D3B6-81CD-4D00-8593-5043CA0C5BF5}" presName="bgRect" presStyleLbl="node1" presStyleIdx="0" presStyleCnt="3"/>
      <dgm:spPr/>
    </dgm:pt>
    <dgm:pt modelId="{EEBCC441-9C56-4533-84D6-0B8532EF1734}" type="pres">
      <dgm:prSet presAssocID="{2E56D3B6-81CD-4D00-8593-5043CA0C5BF5}" presName="parentNode" presStyleLbl="node1" presStyleIdx="0" presStyleCnt="3">
        <dgm:presLayoutVars>
          <dgm:chMax val="0"/>
          <dgm:bulletEnabled val="1"/>
        </dgm:presLayoutVars>
      </dgm:prSet>
      <dgm:spPr/>
    </dgm:pt>
    <dgm:pt modelId="{049B9E10-F164-4651-9C4F-BDA28DBE94C0}" type="pres">
      <dgm:prSet presAssocID="{2E56D3B6-81CD-4D00-8593-5043CA0C5BF5}" presName="childNode" presStyleLbl="node1" presStyleIdx="0" presStyleCnt="3">
        <dgm:presLayoutVars>
          <dgm:bulletEnabled val="1"/>
        </dgm:presLayoutVars>
      </dgm:prSet>
      <dgm:spPr/>
    </dgm:pt>
    <dgm:pt modelId="{7010BCB6-D328-4F2E-AE62-4C0771F00BE8}" type="pres">
      <dgm:prSet presAssocID="{ED5B9080-F01E-47EE-BD5A-3CF1110F1C73}" presName="hSp" presStyleCnt="0"/>
      <dgm:spPr/>
    </dgm:pt>
    <dgm:pt modelId="{ACE83453-421B-48CD-A0F5-02EAE5E4245D}" type="pres">
      <dgm:prSet presAssocID="{ED5B9080-F01E-47EE-BD5A-3CF1110F1C73}" presName="vProcSp" presStyleCnt="0"/>
      <dgm:spPr/>
    </dgm:pt>
    <dgm:pt modelId="{88130203-54BE-443E-A88D-C92353C7C9D9}" type="pres">
      <dgm:prSet presAssocID="{ED5B9080-F01E-47EE-BD5A-3CF1110F1C73}" presName="vSp1" presStyleCnt="0"/>
      <dgm:spPr/>
    </dgm:pt>
    <dgm:pt modelId="{7FA53AE7-CDDF-41E1-9402-D98BB5F1CAC4}" type="pres">
      <dgm:prSet presAssocID="{ED5B9080-F01E-47EE-BD5A-3CF1110F1C73}" presName="simulatedConn" presStyleLbl="solidFgAcc1" presStyleIdx="0" presStyleCnt="2"/>
      <dgm:spPr/>
    </dgm:pt>
    <dgm:pt modelId="{1B3B2392-7C43-4E6D-9E0B-BD1E44FC996A}" type="pres">
      <dgm:prSet presAssocID="{ED5B9080-F01E-47EE-BD5A-3CF1110F1C73}" presName="vSp2" presStyleCnt="0"/>
      <dgm:spPr/>
    </dgm:pt>
    <dgm:pt modelId="{EB8D6B9F-40BB-4A76-8DE9-FC8DFEE6F6BA}" type="pres">
      <dgm:prSet presAssocID="{ED5B9080-F01E-47EE-BD5A-3CF1110F1C73}" presName="sibTrans" presStyleCnt="0"/>
      <dgm:spPr/>
    </dgm:pt>
    <dgm:pt modelId="{CDC313CC-027E-42A9-B45D-D175EC599458}" type="pres">
      <dgm:prSet presAssocID="{BC72FA5C-38AC-445A-AF92-5303C88024BD}" presName="compositeNode" presStyleCnt="0">
        <dgm:presLayoutVars>
          <dgm:bulletEnabled val="1"/>
        </dgm:presLayoutVars>
      </dgm:prSet>
      <dgm:spPr/>
    </dgm:pt>
    <dgm:pt modelId="{17A2E236-85F3-4DDA-B335-9E2A2DC29E2E}" type="pres">
      <dgm:prSet presAssocID="{BC72FA5C-38AC-445A-AF92-5303C88024BD}" presName="bgRect" presStyleLbl="node1" presStyleIdx="1" presStyleCnt="3"/>
      <dgm:spPr/>
    </dgm:pt>
    <dgm:pt modelId="{C8AC42F8-568D-48EE-A14B-BEAF613F8A72}" type="pres">
      <dgm:prSet presAssocID="{BC72FA5C-38AC-445A-AF92-5303C88024BD}" presName="parentNode" presStyleLbl="node1" presStyleIdx="1" presStyleCnt="3">
        <dgm:presLayoutVars>
          <dgm:chMax val="0"/>
          <dgm:bulletEnabled val="1"/>
        </dgm:presLayoutVars>
      </dgm:prSet>
      <dgm:spPr/>
    </dgm:pt>
    <dgm:pt modelId="{0204DE4F-7305-4973-9671-D41CD51FF7B1}" type="pres">
      <dgm:prSet presAssocID="{BC72FA5C-38AC-445A-AF92-5303C88024BD}" presName="childNode" presStyleLbl="node1" presStyleIdx="1" presStyleCnt="3">
        <dgm:presLayoutVars>
          <dgm:bulletEnabled val="1"/>
        </dgm:presLayoutVars>
      </dgm:prSet>
      <dgm:spPr/>
    </dgm:pt>
    <dgm:pt modelId="{9153AF70-246A-4F14-8C45-6C407E014B43}" type="pres">
      <dgm:prSet presAssocID="{7142A836-E8C2-4C43-ACAA-35599A24AC53}" presName="hSp" presStyleCnt="0"/>
      <dgm:spPr/>
    </dgm:pt>
    <dgm:pt modelId="{A8C08C96-5E8A-4F1F-B6EC-DB6AED0445FC}" type="pres">
      <dgm:prSet presAssocID="{7142A836-E8C2-4C43-ACAA-35599A24AC53}" presName="vProcSp" presStyleCnt="0"/>
      <dgm:spPr/>
    </dgm:pt>
    <dgm:pt modelId="{870734DD-D0AA-4C57-922C-5EFEBFB25C78}" type="pres">
      <dgm:prSet presAssocID="{7142A836-E8C2-4C43-ACAA-35599A24AC53}" presName="vSp1" presStyleCnt="0"/>
      <dgm:spPr/>
    </dgm:pt>
    <dgm:pt modelId="{ADCD6B09-1EC8-4CC2-84D0-C284C7CF2EC8}" type="pres">
      <dgm:prSet presAssocID="{7142A836-E8C2-4C43-ACAA-35599A24AC53}" presName="simulatedConn" presStyleLbl="solidFgAcc1" presStyleIdx="1" presStyleCnt="2"/>
      <dgm:spPr/>
    </dgm:pt>
    <dgm:pt modelId="{91BA0D20-04DD-49CD-A15A-29ACE023C08D}" type="pres">
      <dgm:prSet presAssocID="{7142A836-E8C2-4C43-ACAA-35599A24AC53}" presName="vSp2" presStyleCnt="0"/>
      <dgm:spPr/>
    </dgm:pt>
    <dgm:pt modelId="{C8069929-998A-41C7-8AF9-D6C260EEF9D3}" type="pres">
      <dgm:prSet presAssocID="{7142A836-E8C2-4C43-ACAA-35599A24AC53}" presName="sibTrans" presStyleCnt="0"/>
      <dgm:spPr/>
    </dgm:pt>
    <dgm:pt modelId="{4D1ABD69-B152-4436-9140-DAAADF7B84BE}" type="pres">
      <dgm:prSet presAssocID="{43DD3663-6C41-4E56-8C59-FF7D98531A6B}" presName="compositeNode" presStyleCnt="0">
        <dgm:presLayoutVars>
          <dgm:bulletEnabled val="1"/>
        </dgm:presLayoutVars>
      </dgm:prSet>
      <dgm:spPr/>
    </dgm:pt>
    <dgm:pt modelId="{B383FE6E-F8CA-4FAB-9D8B-D1A37466BF66}" type="pres">
      <dgm:prSet presAssocID="{43DD3663-6C41-4E56-8C59-FF7D98531A6B}" presName="bgRect" presStyleLbl="node1" presStyleIdx="2" presStyleCnt="3"/>
      <dgm:spPr/>
    </dgm:pt>
    <dgm:pt modelId="{34460C56-DC2C-4B6B-B740-38B8CA33A22E}" type="pres">
      <dgm:prSet presAssocID="{43DD3663-6C41-4E56-8C59-FF7D98531A6B}" presName="parentNode" presStyleLbl="node1" presStyleIdx="2" presStyleCnt="3">
        <dgm:presLayoutVars>
          <dgm:chMax val="0"/>
          <dgm:bulletEnabled val="1"/>
        </dgm:presLayoutVars>
      </dgm:prSet>
      <dgm:spPr/>
    </dgm:pt>
    <dgm:pt modelId="{C52465E4-1FCF-49DF-A528-78A41E95C387}" type="pres">
      <dgm:prSet presAssocID="{43DD3663-6C41-4E56-8C59-FF7D98531A6B}" presName="childNode" presStyleLbl="node1" presStyleIdx="2" presStyleCnt="3">
        <dgm:presLayoutVars>
          <dgm:bulletEnabled val="1"/>
        </dgm:presLayoutVars>
      </dgm:prSet>
      <dgm:spPr/>
    </dgm:pt>
  </dgm:ptLst>
  <dgm:cxnLst>
    <dgm:cxn modelId="{1DC88309-3F8F-4345-B5A3-58774315DD99}" srcId="{96AB3CFE-A523-416D-8CCA-E9B2C2E4EFDE}" destId="{D94277EC-821F-4106-92D1-87FBF7E84E35}" srcOrd="1" destOrd="0" parTransId="{D4E90F46-82B2-447B-A4C9-31B14D3A0A1B}" sibTransId="{5E12FD11-0873-4ECB-84E2-08EE6584F99C}"/>
    <dgm:cxn modelId="{564E5C0C-0706-403B-AA1B-58BAEDCFAADF}" type="presOf" srcId="{2E56D3B6-81CD-4D00-8593-5043CA0C5BF5}" destId="{EEBCC441-9C56-4533-84D6-0B8532EF1734}" srcOrd="1" destOrd="0" presId="urn:microsoft.com/office/officeart/2005/8/layout/hProcess7"/>
    <dgm:cxn modelId="{423D0011-4B11-44D1-8A29-3F289B4A396C}" srcId="{2E56D3B6-81CD-4D00-8593-5043CA0C5BF5}" destId="{C9A5607E-887B-495F-A44D-9354C503EE7A}" srcOrd="3" destOrd="0" parTransId="{B2386657-6EF0-4775-A10D-26030CED4B53}" sibTransId="{D088D8C7-A70A-4443-BF12-EDE66DEA25BF}"/>
    <dgm:cxn modelId="{D70D3521-E35C-4EDF-B809-ED414EE2C0A3}" srcId="{96AB3CFE-A523-416D-8CCA-E9B2C2E4EFDE}" destId="{E6DCAE82-AE74-41B9-9223-4EF2107A9977}" srcOrd="2" destOrd="0" parTransId="{996609A4-3A80-42BD-847E-558B970D0C74}" sibTransId="{CE82603A-F6B4-483E-AEA0-57EBA76971BB}"/>
    <dgm:cxn modelId="{6F090923-D100-4B8D-A982-0521FBFE6EFC}" type="presOf" srcId="{43DD3663-6C41-4E56-8C59-FF7D98531A6B}" destId="{34460C56-DC2C-4B6B-B740-38B8CA33A22E}" srcOrd="1" destOrd="0" presId="urn:microsoft.com/office/officeart/2005/8/layout/hProcess7"/>
    <dgm:cxn modelId="{5A7C1D36-233B-4DD4-A8A7-AE204F5A6BB7}" type="presOf" srcId="{43DD3663-6C41-4E56-8C59-FF7D98531A6B}" destId="{B383FE6E-F8CA-4FAB-9D8B-D1A37466BF66}" srcOrd="0" destOrd="0" presId="urn:microsoft.com/office/officeart/2005/8/layout/hProcess7"/>
    <dgm:cxn modelId="{145B7436-7488-45B9-9F83-19AC5A366B4E}" type="presOf" srcId="{D23BF33A-0392-40A7-BF5E-3461A93B3D7C}" destId="{049B9E10-F164-4651-9C4F-BDA28DBE94C0}" srcOrd="0" destOrd="0" presId="urn:microsoft.com/office/officeart/2005/8/layout/hProcess7"/>
    <dgm:cxn modelId="{B9CEB941-8C63-46DF-80D6-0267E3FD6561}" srcId="{2E56D3B6-81CD-4D00-8593-5043CA0C5BF5}" destId="{D23BF33A-0392-40A7-BF5E-3461A93B3D7C}" srcOrd="0" destOrd="0" parTransId="{6F4D086D-2899-46B2-ABEB-1D294FB36959}" sibTransId="{2A1A5117-3B55-40C5-90D7-FD132FF9B85C}"/>
    <dgm:cxn modelId="{D983EC66-9510-4ED1-905A-A49FF5E90DD9}" type="presOf" srcId="{5FA243F0-5248-4995-93D6-5FDBFB6479F2}" destId="{0204DE4F-7305-4973-9671-D41CD51FF7B1}" srcOrd="0" destOrd="0" presId="urn:microsoft.com/office/officeart/2005/8/layout/hProcess7"/>
    <dgm:cxn modelId="{49669E48-A25C-4580-8DDD-353D91F1502D}" type="presOf" srcId="{BC72FA5C-38AC-445A-AF92-5303C88024BD}" destId="{17A2E236-85F3-4DDA-B335-9E2A2DC29E2E}" srcOrd="0" destOrd="0" presId="urn:microsoft.com/office/officeart/2005/8/layout/hProcess7"/>
    <dgm:cxn modelId="{7F7BD469-ABB5-498D-8009-37013F49CB2D}" type="presOf" srcId="{C3D73680-AEC0-4AEE-A9AC-38B2AF03D58D}" destId="{0204DE4F-7305-4973-9671-D41CD51FF7B1}" srcOrd="0" destOrd="5" presId="urn:microsoft.com/office/officeart/2005/8/layout/hProcess7"/>
    <dgm:cxn modelId="{B4DAD64A-5CE1-4BE1-84C8-19567A7E344C}" srcId="{BC72FA5C-38AC-445A-AF92-5303C88024BD}" destId="{C3D73680-AEC0-4AEE-A9AC-38B2AF03D58D}" srcOrd="2" destOrd="0" parTransId="{994DC995-93F5-4FCA-9CA9-53E0E716EB5A}" sibTransId="{DAB40726-F962-4E2C-A209-84FCB758D613}"/>
    <dgm:cxn modelId="{BF31206C-A27C-4F53-8792-A0E7ED188B75}" type="presOf" srcId="{97522FD1-4013-475E-8B9F-47D041BF611B}" destId="{049B9E10-F164-4651-9C4F-BDA28DBE94C0}" srcOrd="0" destOrd="2" presId="urn:microsoft.com/office/officeart/2005/8/layout/hProcess7"/>
    <dgm:cxn modelId="{BFD5F551-1A95-42AC-B98F-96147F9BA096}" srcId="{43DD3663-6C41-4E56-8C59-FF7D98531A6B}" destId="{9E005ED1-03D3-4104-A742-78D7B6A5B894}" srcOrd="0" destOrd="0" parTransId="{53CE8FE3-8C5A-4FE9-9C26-040347276A2D}" sibTransId="{D6418BEF-C93F-4406-8F6A-832D7A73A46B}"/>
    <dgm:cxn modelId="{506B4483-0C8D-4531-A5BB-1B7DBAB6A313}" type="presOf" srcId="{1F6720D1-8673-49CB-8B47-81A2928B7891}" destId="{049B9E10-F164-4651-9C4F-BDA28DBE94C0}" srcOrd="0" destOrd="1" presId="urn:microsoft.com/office/officeart/2005/8/layout/hProcess7"/>
    <dgm:cxn modelId="{CF999F9D-C138-4B67-B49D-A6B54A799C18}" srcId="{96AB3CFE-A523-416D-8CCA-E9B2C2E4EFDE}" destId="{84B08259-CE7C-4A0E-8093-3957FA3281A4}" srcOrd="0" destOrd="0" parTransId="{D37981D1-8CE6-4699-BFEB-1AEF49CF31A5}" sibTransId="{D9C954DB-00C2-4B34-BF08-113CBAD69F18}"/>
    <dgm:cxn modelId="{96840A9E-0FD7-4EF1-9CCC-027098057B80}" type="presOf" srcId="{84B08259-CE7C-4A0E-8093-3957FA3281A4}" destId="{0204DE4F-7305-4973-9671-D41CD51FF7B1}" srcOrd="0" destOrd="2" presId="urn:microsoft.com/office/officeart/2005/8/layout/hProcess7"/>
    <dgm:cxn modelId="{92B4179E-F113-499A-B736-184E10353582}" srcId="{2E56D3B6-81CD-4D00-8593-5043CA0C5BF5}" destId="{97522FD1-4013-475E-8B9F-47D041BF611B}" srcOrd="2" destOrd="0" parTransId="{8EDC60B6-325D-4901-AD92-5E3124E233FC}" sibTransId="{DE52FA54-D41E-4FAF-90DE-D442997BBE77}"/>
    <dgm:cxn modelId="{62B430A3-A4AB-4CDE-A9F5-66EEB9A54A6D}" srcId="{5E2E0A81-12AB-4E3E-80FC-84BDF06396ED}" destId="{BC72FA5C-38AC-445A-AF92-5303C88024BD}" srcOrd="1" destOrd="0" parTransId="{F788C044-2C7B-4E3E-82BE-4857F040E4D4}" sibTransId="{7142A836-E8C2-4C43-ACAA-35599A24AC53}"/>
    <dgm:cxn modelId="{4F65BBA6-E93A-4CAC-9881-CEB33BB82B8D}" type="presOf" srcId="{BC72FA5C-38AC-445A-AF92-5303C88024BD}" destId="{C8AC42F8-568D-48EE-A14B-BEAF613F8A72}" srcOrd="1" destOrd="0" presId="urn:microsoft.com/office/officeart/2005/8/layout/hProcess7"/>
    <dgm:cxn modelId="{67FD0FAC-5CC8-4C6A-AFCD-FCBEF1E0EB89}" type="presOf" srcId="{D94277EC-821F-4106-92D1-87FBF7E84E35}" destId="{0204DE4F-7305-4973-9671-D41CD51FF7B1}" srcOrd="0" destOrd="3" presId="urn:microsoft.com/office/officeart/2005/8/layout/hProcess7"/>
    <dgm:cxn modelId="{027500AD-4ACB-4E00-B4F8-D5E67B3BE088}" srcId="{BC72FA5C-38AC-445A-AF92-5303C88024BD}" destId="{5FA243F0-5248-4995-93D6-5FDBFB6479F2}" srcOrd="0" destOrd="0" parTransId="{FE6F2932-A826-4F45-81A2-CB5B6DD1FA5C}" sibTransId="{39FE520B-2CE0-4BBE-A800-8FE6C7915D5F}"/>
    <dgm:cxn modelId="{839EAABA-2B53-41BD-9F32-84E911D6BA74}" srcId="{BC72FA5C-38AC-445A-AF92-5303C88024BD}" destId="{96AB3CFE-A523-416D-8CCA-E9B2C2E4EFDE}" srcOrd="1" destOrd="0" parTransId="{451BCBD5-8F72-4FCB-87D8-7FA4E5228692}" sibTransId="{6F812706-BF80-4B74-9964-27034C115039}"/>
    <dgm:cxn modelId="{EE771DC1-96B2-4E4D-B149-FDC112180ECF}" type="presOf" srcId="{5E2E0A81-12AB-4E3E-80FC-84BDF06396ED}" destId="{EC738471-8BB9-47B6-B8ED-0B86D1D0194B}" srcOrd="0" destOrd="0" presId="urn:microsoft.com/office/officeart/2005/8/layout/hProcess7"/>
    <dgm:cxn modelId="{E05714C2-FF7B-439E-BE5A-20784E8E5C4E}" srcId="{5E2E0A81-12AB-4E3E-80FC-84BDF06396ED}" destId="{43DD3663-6C41-4E56-8C59-FF7D98531A6B}" srcOrd="2" destOrd="0" parTransId="{1AE60929-8B6B-42E2-B39D-3124AB4FA498}" sibTransId="{A4778575-FA14-4108-B501-5F9342EED2E6}"/>
    <dgm:cxn modelId="{D9CF0EC8-C943-4E91-A8A1-530244366DC3}" type="presOf" srcId="{2E56D3B6-81CD-4D00-8593-5043CA0C5BF5}" destId="{E1FA1E60-4664-438F-AAC3-9E2766A6E779}" srcOrd="0" destOrd="0" presId="urn:microsoft.com/office/officeart/2005/8/layout/hProcess7"/>
    <dgm:cxn modelId="{4328BCC9-6E86-48E7-9925-C7F8CB97A8B9}" srcId="{2E56D3B6-81CD-4D00-8593-5043CA0C5BF5}" destId="{1F6720D1-8673-49CB-8B47-81A2928B7891}" srcOrd="1" destOrd="0" parTransId="{298539E6-254F-4B6C-AB31-AA651D3EF364}" sibTransId="{A23D20D2-129B-451A-9847-DE2CF8523AF8}"/>
    <dgm:cxn modelId="{17EC67CA-2044-444A-8926-B3BD0761DA8A}" srcId="{5E2E0A81-12AB-4E3E-80FC-84BDF06396ED}" destId="{2E56D3B6-81CD-4D00-8593-5043CA0C5BF5}" srcOrd="0" destOrd="0" parTransId="{7ED46462-4290-45C3-A63A-94F72391F072}" sibTransId="{ED5B9080-F01E-47EE-BD5A-3CF1110F1C73}"/>
    <dgm:cxn modelId="{540A6CED-CB6F-4938-926B-F815E5E8C480}" type="presOf" srcId="{9E005ED1-03D3-4104-A742-78D7B6A5B894}" destId="{C52465E4-1FCF-49DF-A528-78A41E95C387}" srcOrd="0" destOrd="0" presId="urn:microsoft.com/office/officeart/2005/8/layout/hProcess7"/>
    <dgm:cxn modelId="{97F597F4-F0AC-487C-901A-151C05535161}" type="presOf" srcId="{96AB3CFE-A523-416D-8CCA-E9B2C2E4EFDE}" destId="{0204DE4F-7305-4973-9671-D41CD51FF7B1}" srcOrd="0" destOrd="1" presId="urn:microsoft.com/office/officeart/2005/8/layout/hProcess7"/>
    <dgm:cxn modelId="{4035C7F4-D035-468B-836D-2F9CF860F72C}" type="presOf" srcId="{E6DCAE82-AE74-41B9-9223-4EF2107A9977}" destId="{0204DE4F-7305-4973-9671-D41CD51FF7B1}" srcOrd="0" destOrd="4" presId="urn:microsoft.com/office/officeart/2005/8/layout/hProcess7"/>
    <dgm:cxn modelId="{BE9902FF-0B46-42D4-9D8D-3264FE7DAA3F}" type="presOf" srcId="{C9A5607E-887B-495F-A44D-9354C503EE7A}" destId="{049B9E10-F164-4651-9C4F-BDA28DBE94C0}" srcOrd="0" destOrd="3" presId="urn:microsoft.com/office/officeart/2005/8/layout/hProcess7"/>
    <dgm:cxn modelId="{EB4FB1D5-84A2-45E1-A8AE-D1EC48983FE2}" type="presParOf" srcId="{EC738471-8BB9-47B6-B8ED-0B86D1D0194B}" destId="{A50D208B-4CF4-4285-BAB6-B47DF63B47EF}" srcOrd="0" destOrd="0" presId="urn:microsoft.com/office/officeart/2005/8/layout/hProcess7"/>
    <dgm:cxn modelId="{384CCE6A-1FA0-4D53-8DD4-1D40D857B0C3}" type="presParOf" srcId="{A50D208B-4CF4-4285-BAB6-B47DF63B47EF}" destId="{E1FA1E60-4664-438F-AAC3-9E2766A6E779}" srcOrd="0" destOrd="0" presId="urn:microsoft.com/office/officeart/2005/8/layout/hProcess7"/>
    <dgm:cxn modelId="{CDF1C75B-006A-4BDD-BF43-EA5E519994C1}" type="presParOf" srcId="{A50D208B-4CF4-4285-BAB6-B47DF63B47EF}" destId="{EEBCC441-9C56-4533-84D6-0B8532EF1734}" srcOrd="1" destOrd="0" presId="urn:microsoft.com/office/officeart/2005/8/layout/hProcess7"/>
    <dgm:cxn modelId="{F3968BA0-41B6-41E0-A801-9232693A323F}" type="presParOf" srcId="{A50D208B-4CF4-4285-BAB6-B47DF63B47EF}" destId="{049B9E10-F164-4651-9C4F-BDA28DBE94C0}" srcOrd="2" destOrd="0" presId="urn:microsoft.com/office/officeart/2005/8/layout/hProcess7"/>
    <dgm:cxn modelId="{C7104652-C01D-4BF5-B398-043F9C8111E3}" type="presParOf" srcId="{EC738471-8BB9-47B6-B8ED-0B86D1D0194B}" destId="{7010BCB6-D328-4F2E-AE62-4C0771F00BE8}" srcOrd="1" destOrd="0" presId="urn:microsoft.com/office/officeart/2005/8/layout/hProcess7"/>
    <dgm:cxn modelId="{2687F7B4-A3E6-460E-8408-7E843D59DEAA}" type="presParOf" srcId="{EC738471-8BB9-47B6-B8ED-0B86D1D0194B}" destId="{ACE83453-421B-48CD-A0F5-02EAE5E4245D}" srcOrd="2" destOrd="0" presId="urn:microsoft.com/office/officeart/2005/8/layout/hProcess7"/>
    <dgm:cxn modelId="{52E314A0-900A-4E9F-886B-88A37C94328C}" type="presParOf" srcId="{ACE83453-421B-48CD-A0F5-02EAE5E4245D}" destId="{88130203-54BE-443E-A88D-C92353C7C9D9}" srcOrd="0" destOrd="0" presId="urn:microsoft.com/office/officeart/2005/8/layout/hProcess7"/>
    <dgm:cxn modelId="{181D500D-1F8A-4672-AC15-A11FF226E694}" type="presParOf" srcId="{ACE83453-421B-48CD-A0F5-02EAE5E4245D}" destId="{7FA53AE7-CDDF-41E1-9402-D98BB5F1CAC4}" srcOrd="1" destOrd="0" presId="urn:microsoft.com/office/officeart/2005/8/layout/hProcess7"/>
    <dgm:cxn modelId="{4D9CA450-32B3-4293-AEBF-EF8EB15AEC9F}" type="presParOf" srcId="{ACE83453-421B-48CD-A0F5-02EAE5E4245D}" destId="{1B3B2392-7C43-4E6D-9E0B-BD1E44FC996A}" srcOrd="2" destOrd="0" presId="urn:microsoft.com/office/officeart/2005/8/layout/hProcess7"/>
    <dgm:cxn modelId="{28723C8E-8832-4802-8C28-68F792C754AD}" type="presParOf" srcId="{EC738471-8BB9-47B6-B8ED-0B86D1D0194B}" destId="{EB8D6B9F-40BB-4A76-8DE9-FC8DFEE6F6BA}" srcOrd="3" destOrd="0" presId="urn:microsoft.com/office/officeart/2005/8/layout/hProcess7"/>
    <dgm:cxn modelId="{EBD28785-3749-4462-9738-8CE94B9A69E4}" type="presParOf" srcId="{EC738471-8BB9-47B6-B8ED-0B86D1D0194B}" destId="{CDC313CC-027E-42A9-B45D-D175EC599458}" srcOrd="4" destOrd="0" presId="urn:microsoft.com/office/officeart/2005/8/layout/hProcess7"/>
    <dgm:cxn modelId="{EAF117EB-D0BE-448D-A7FE-D4BD63066F6A}" type="presParOf" srcId="{CDC313CC-027E-42A9-B45D-D175EC599458}" destId="{17A2E236-85F3-4DDA-B335-9E2A2DC29E2E}" srcOrd="0" destOrd="0" presId="urn:microsoft.com/office/officeart/2005/8/layout/hProcess7"/>
    <dgm:cxn modelId="{E27CCEB6-3284-457D-B39F-FE2907889C73}" type="presParOf" srcId="{CDC313CC-027E-42A9-B45D-D175EC599458}" destId="{C8AC42F8-568D-48EE-A14B-BEAF613F8A72}" srcOrd="1" destOrd="0" presId="urn:microsoft.com/office/officeart/2005/8/layout/hProcess7"/>
    <dgm:cxn modelId="{0217C7D7-1C0A-47B5-92E4-B90A7C116318}" type="presParOf" srcId="{CDC313CC-027E-42A9-B45D-D175EC599458}" destId="{0204DE4F-7305-4973-9671-D41CD51FF7B1}" srcOrd="2" destOrd="0" presId="urn:microsoft.com/office/officeart/2005/8/layout/hProcess7"/>
    <dgm:cxn modelId="{437F1F1A-EDFD-4104-8ACE-A31E09639712}" type="presParOf" srcId="{EC738471-8BB9-47B6-B8ED-0B86D1D0194B}" destId="{9153AF70-246A-4F14-8C45-6C407E014B43}" srcOrd="5" destOrd="0" presId="urn:microsoft.com/office/officeart/2005/8/layout/hProcess7"/>
    <dgm:cxn modelId="{571CC5B4-B88F-45DC-BD60-BB3830554811}" type="presParOf" srcId="{EC738471-8BB9-47B6-B8ED-0B86D1D0194B}" destId="{A8C08C96-5E8A-4F1F-B6EC-DB6AED0445FC}" srcOrd="6" destOrd="0" presId="urn:microsoft.com/office/officeart/2005/8/layout/hProcess7"/>
    <dgm:cxn modelId="{9064BF8F-E3DA-4762-83A6-37E34CA13A3A}" type="presParOf" srcId="{A8C08C96-5E8A-4F1F-B6EC-DB6AED0445FC}" destId="{870734DD-D0AA-4C57-922C-5EFEBFB25C78}" srcOrd="0" destOrd="0" presId="urn:microsoft.com/office/officeart/2005/8/layout/hProcess7"/>
    <dgm:cxn modelId="{BEAAD09E-9E2B-443A-8384-E096AFC17F7A}" type="presParOf" srcId="{A8C08C96-5E8A-4F1F-B6EC-DB6AED0445FC}" destId="{ADCD6B09-1EC8-4CC2-84D0-C284C7CF2EC8}" srcOrd="1" destOrd="0" presId="urn:microsoft.com/office/officeart/2005/8/layout/hProcess7"/>
    <dgm:cxn modelId="{01127D4B-A277-467B-823F-7234CE02FEB6}" type="presParOf" srcId="{A8C08C96-5E8A-4F1F-B6EC-DB6AED0445FC}" destId="{91BA0D20-04DD-49CD-A15A-29ACE023C08D}" srcOrd="2" destOrd="0" presId="urn:microsoft.com/office/officeart/2005/8/layout/hProcess7"/>
    <dgm:cxn modelId="{048691A2-959C-47E9-AAFF-58A3BF6046FF}" type="presParOf" srcId="{EC738471-8BB9-47B6-B8ED-0B86D1D0194B}" destId="{C8069929-998A-41C7-8AF9-D6C260EEF9D3}" srcOrd="7" destOrd="0" presId="urn:microsoft.com/office/officeart/2005/8/layout/hProcess7"/>
    <dgm:cxn modelId="{7D871D44-0AE2-4355-9D56-76D189154800}" type="presParOf" srcId="{EC738471-8BB9-47B6-B8ED-0B86D1D0194B}" destId="{4D1ABD69-B152-4436-9140-DAAADF7B84BE}" srcOrd="8" destOrd="0" presId="urn:microsoft.com/office/officeart/2005/8/layout/hProcess7"/>
    <dgm:cxn modelId="{135C205A-B1A6-43B9-B1B6-91669D1EC844}" type="presParOf" srcId="{4D1ABD69-B152-4436-9140-DAAADF7B84BE}" destId="{B383FE6E-F8CA-4FAB-9D8B-D1A37466BF66}" srcOrd="0" destOrd="0" presId="urn:microsoft.com/office/officeart/2005/8/layout/hProcess7"/>
    <dgm:cxn modelId="{F866C3D6-3F4F-4D55-A21F-0CCC15B4B6B6}" type="presParOf" srcId="{4D1ABD69-B152-4436-9140-DAAADF7B84BE}" destId="{34460C56-DC2C-4B6B-B740-38B8CA33A22E}" srcOrd="1" destOrd="0" presId="urn:microsoft.com/office/officeart/2005/8/layout/hProcess7"/>
    <dgm:cxn modelId="{7FB74304-0FB6-4570-AE8B-7EF51B230402}" type="presParOf" srcId="{4D1ABD69-B152-4436-9140-DAAADF7B84BE}" destId="{C52465E4-1FCF-49DF-A528-78A41E95C387}"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EFE961-2A49-4231-B11F-8920C818F5B5}" type="doc">
      <dgm:prSet loTypeId="urn:microsoft.com/office/officeart/2005/8/layout/pyramid1" loCatId="pyramid" qsTypeId="urn:microsoft.com/office/officeart/2005/8/quickstyle/simple2" qsCatId="simple" csTypeId="urn:microsoft.com/office/officeart/2005/8/colors/accent1_3" csCatId="accent1" phldr="1"/>
      <dgm:spPr/>
    </dgm:pt>
    <dgm:pt modelId="{A3D95221-FDE5-499E-B723-8D6D1A58B23A}">
      <dgm:prSet phldrT="[Tekst]" custT="1"/>
      <dgm:spPr/>
      <dgm:t>
        <a:bodyPr/>
        <a:lstStyle/>
        <a:p>
          <a:r>
            <a:rPr lang="pl-PL" sz="1400" b="0" dirty="0"/>
            <a:t>powiedzenia wyrokowe: tryby konsensualne (art. 335 § 1 i 2, 338a) i warunkowe umorzenie postępowania na posiedzeniu</a:t>
          </a:r>
        </a:p>
      </dgm:t>
    </dgm:pt>
    <dgm:pt modelId="{683CDFD3-0B86-4A22-8AE6-2C45C307B128}" type="parTrans" cxnId="{44E875E8-3F7A-43E6-91AB-750A83BF5018}">
      <dgm:prSet/>
      <dgm:spPr/>
      <dgm:t>
        <a:bodyPr/>
        <a:lstStyle/>
        <a:p>
          <a:endParaRPr lang="pl-PL"/>
        </a:p>
      </dgm:t>
    </dgm:pt>
    <dgm:pt modelId="{F7FFCC10-BE3E-48E1-9CE6-4F0EFADA2056}" type="sibTrans" cxnId="{44E875E8-3F7A-43E6-91AB-750A83BF5018}">
      <dgm:prSet/>
      <dgm:spPr/>
      <dgm:t>
        <a:bodyPr/>
        <a:lstStyle/>
        <a:p>
          <a:endParaRPr lang="pl-PL"/>
        </a:p>
      </dgm:t>
    </dgm:pt>
    <dgm:pt modelId="{59D35F7F-F5B1-4244-8500-DFC8F3FB0994}">
      <dgm:prSet phldrT="[Tekst]" custT="1"/>
      <dgm:spPr/>
      <dgm:t>
        <a:bodyPr/>
        <a:lstStyle/>
        <a:p>
          <a:r>
            <a:rPr lang="pl-PL" sz="1800" b="0" dirty="0"/>
            <a:t>umorzenie śledztwa/dochodzenia</a:t>
          </a:r>
        </a:p>
      </dgm:t>
    </dgm:pt>
    <dgm:pt modelId="{3E78FC52-B5D1-4903-B069-1DA29B30A8D5}" type="parTrans" cxnId="{BD173C98-A85D-4FA3-9A86-37E60BCC0902}">
      <dgm:prSet/>
      <dgm:spPr/>
      <dgm:t>
        <a:bodyPr/>
        <a:lstStyle/>
        <a:p>
          <a:endParaRPr lang="pl-PL"/>
        </a:p>
      </dgm:t>
    </dgm:pt>
    <dgm:pt modelId="{B345D365-C7B1-4940-A233-E7112DE1C4E1}" type="sibTrans" cxnId="{BD173C98-A85D-4FA3-9A86-37E60BCC0902}">
      <dgm:prSet/>
      <dgm:spPr/>
      <dgm:t>
        <a:bodyPr/>
        <a:lstStyle/>
        <a:p>
          <a:endParaRPr lang="pl-PL"/>
        </a:p>
      </dgm:t>
    </dgm:pt>
    <dgm:pt modelId="{7CBDC502-E689-46A7-8EA5-C957FD0D33B2}">
      <dgm:prSet phldrT="[Tekst]" custT="1"/>
      <dgm:spPr/>
      <dgm:t>
        <a:bodyPr/>
        <a:lstStyle/>
        <a:p>
          <a:r>
            <a:rPr lang="pl-PL" sz="1800" b="0" dirty="0"/>
            <a:t>odmowa wszczęcia postępowania </a:t>
          </a:r>
        </a:p>
      </dgm:t>
    </dgm:pt>
    <dgm:pt modelId="{6C34DCDA-B398-4A77-BB0A-AFD1AB70D6A2}" type="parTrans" cxnId="{73DF2D3E-2D30-4263-94D5-A6D74FC36583}">
      <dgm:prSet/>
      <dgm:spPr/>
      <dgm:t>
        <a:bodyPr/>
        <a:lstStyle/>
        <a:p>
          <a:endParaRPr lang="pl-PL"/>
        </a:p>
      </dgm:t>
    </dgm:pt>
    <dgm:pt modelId="{F188CB86-BA62-4CB3-B3A6-D0C87182AB84}" type="sibTrans" cxnId="{73DF2D3E-2D30-4263-94D5-A6D74FC36583}">
      <dgm:prSet/>
      <dgm:spPr/>
      <dgm:t>
        <a:bodyPr/>
        <a:lstStyle/>
        <a:p>
          <a:endParaRPr lang="pl-PL"/>
        </a:p>
      </dgm:t>
    </dgm:pt>
    <dgm:pt modelId="{243270CB-F45A-4B6E-8DD4-0C04706DC836}">
      <dgm:prSet phldrT="[Tekst]" custT="1"/>
      <dgm:spPr/>
      <dgm:t>
        <a:bodyPr/>
        <a:lstStyle/>
        <a:p>
          <a:r>
            <a:rPr lang="pl-PL" sz="1400" b="0" dirty="0"/>
            <a:t>dobrowolne poddanie się odpowiedzialności karnej na rozprawie głównej (art. 387) </a:t>
          </a:r>
        </a:p>
      </dgm:t>
    </dgm:pt>
    <dgm:pt modelId="{D18A09D6-8364-41E7-B4F2-6D7EC75BC8E1}" type="parTrans" cxnId="{28877023-6CDB-46E2-88C8-94DD8C1FDA7E}">
      <dgm:prSet/>
      <dgm:spPr/>
      <dgm:t>
        <a:bodyPr/>
        <a:lstStyle/>
        <a:p>
          <a:endParaRPr lang="pl-PL"/>
        </a:p>
      </dgm:t>
    </dgm:pt>
    <dgm:pt modelId="{24E221C3-9505-4809-9E92-0B8FCC0548CF}" type="sibTrans" cxnId="{28877023-6CDB-46E2-88C8-94DD8C1FDA7E}">
      <dgm:prSet/>
      <dgm:spPr/>
      <dgm:t>
        <a:bodyPr/>
        <a:lstStyle/>
        <a:p>
          <a:endParaRPr lang="pl-PL"/>
        </a:p>
      </dgm:t>
    </dgm:pt>
    <dgm:pt modelId="{42589059-0F78-486F-B644-ADE60B82482F}">
      <dgm:prSet phldrT="[Tekst]" custT="1"/>
      <dgm:spPr/>
      <dgm:t>
        <a:bodyPr/>
        <a:lstStyle/>
        <a:p>
          <a:r>
            <a:rPr lang="pl-PL" sz="1800" b="0" dirty="0"/>
            <a:t>postępowanie nakazowe </a:t>
          </a:r>
        </a:p>
      </dgm:t>
    </dgm:pt>
    <dgm:pt modelId="{A37B3B9E-FE91-4273-92E9-8E3E7D9A376D}" type="parTrans" cxnId="{2DFFB315-4400-4D3E-A9B8-C733D5953A16}">
      <dgm:prSet/>
      <dgm:spPr/>
      <dgm:t>
        <a:bodyPr/>
        <a:lstStyle/>
        <a:p>
          <a:endParaRPr lang="pl-PL"/>
        </a:p>
      </dgm:t>
    </dgm:pt>
    <dgm:pt modelId="{6CF683D8-3344-4056-B08F-481C3CB01B9E}" type="sibTrans" cxnId="{2DFFB315-4400-4D3E-A9B8-C733D5953A16}">
      <dgm:prSet/>
      <dgm:spPr/>
      <dgm:t>
        <a:bodyPr/>
        <a:lstStyle/>
        <a:p>
          <a:endParaRPr lang="pl-PL"/>
        </a:p>
      </dgm:t>
    </dgm:pt>
    <dgm:pt modelId="{22FD0D3B-8E22-422A-9B7B-1394B2951E41}">
      <dgm:prSet phldrT="[Tekst]" custT="1"/>
      <dgm:spPr/>
      <dgm:t>
        <a:bodyPr/>
        <a:lstStyle/>
        <a:p>
          <a:r>
            <a:rPr lang="pl-PL" sz="1800" b="0" dirty="0"/>
            <a:t>skrócona rozprawa (388)</a:t>
          </a:r>
        </a:p>
      </dgm:t>
    </dgm:pt>
    <dgm:pt modelId="{13D43EBE-A750-49EA-BBAA-A329DE5FFFD3}" type="parTrans" cxnId="{76D24508-D351-4EF4-B5AB-449AABCC8CB5}">
      <dgm:prSet/>
      <dgm:spPr/>
      <dgm:t>
        <a:bodyPr/>
        <a:lstStyle/>
        <a:p>
          <a:endParaRPr lang="pl-PL"/>
        </a:p>
      </dgm:t>
    </dgm:pt>
    <dgm:pt modelId="{F00EC974-67FB-4EDE-8B68-6EF4FD226D69}" type="sibTrans" cxnId="{76D24508-D351-4EF4-B5AB-449AABCC8CB5}">
      <dgm:prSet/>
      <dgm:spPr/>
      <dgm:t>
        <a:bodyPr/>
        <a:lstStyle/>
        <a:p>
          <a:endParaRPr lang="pl-PL"/>
        </a:p>
      </dgm:t>
    </dgm:pt>
    <dgm:pt modelId="{4BB2F6FD-7AAD-4C16-9872-EDC7976E2D8D}">
      <dgm:prSet phldrT="[Tekst]" custT="1"/>
      <dgm:spPr/>
      <dgm:t>
        <a:bodyPr/>
        <a:lstStyle/>
        <a:p>
          <a:r>
            <a:rPr lang="pl-PL" sz="1800" b="0" dirty="0">
              <a:solidFill>
                <a:schemeClr val="tx1"/>
              </a:solidFill>
            </a:rPr>
            <a:t>„tradycyjna” rozprawa</a:t>
          </a:r>
        </a:p>
      </dgm:t>
    </dgm:pt>
    <dgm:pt modelId="{2EED6212-E385-465B-967F-F8688F34B7F7}" type="parTrans" cxnId="{AC0832D4-6FE3-4B92-A595-060B871048E4}">
      <dgm:prSet/>
      <dgm:spPr/>
      <dgm:t>
        <a:bodyPr/>
        <a:lstStyle/>
        <a:p>
          <a:endParaRPr lang="pl-PL"/>
        </a:p>
      </dgm:t>
    </dgm:pt>
    <dgm:pt modelId="{11BD1943-19DE-4EFD-9605-E0C5F33BE693}" type="sibTrans" cxnId="{AC0832D4-6FE3-4B92-A595-060B871048E4}">
      <dgm:prSet/>
      <dgm:spPr/>
      <dgm:t>
        <a:bodyPr/>
        <a:lstStyle/>
        <a:p>
          <a:endParaRPr lang="pl-PL"/>
        </a:p>
      </dgm:t>
    </dgm:pt>
    <dgm:pt modelId="{405E40E1-919D-45F2-ADBA-8D0AB893832A}" type="pres">
      <dgm:prSet presAssocID="{73EFE961-2A49-4231-B11F-8920C818F5B5}" presName="Name0" presStyleCnt="0">
        <dgm:presLayoutVars>
          <dgm:dir/>
          <dgm:animLvl val="lvl"/>
          <dgm:resizeHandles val="exact"/>
        </dgm:presLayoutVars>
      </dgm:prSet>
      <dgm:spPr/>
    </dgm:pt>
    <dgm:pt modelId="{EC0716FD-B0E1-4034-AE57-4C0E975FAA57}" type="pres">
      <dgm:prSet presAssocID="{4BB2F6FD-7AAD-4C16-9872-EDC7976E2D8D}" presName="Name8" presStyleCnt="0"/>
      <dgm:spPr/>
    </dgm:pt>
    <dgm:pt modelId="{F81716CF-665F-4B31-A859-46079EFAE7C1}" type="pres">
      <dgm:prSet presAssocID="{4BB2F6FD-7AAD-4C16-9872-EDC7976E2D8D}" presName="level" presStyleLbl="node1" presStyleIdx="0" presStyleCnt="7" custLinFactNeighborX="5454">
        <dgm:presLayoutVars>
          <dgm:chMax val="1"/>
          <dgm:bulletEnabled val="1"/>
        </dgm:presLayoutVars>
      </dgm:prSet>
      <dgm:spPr/>
    </dgm:pt>
    <dgm:pt modelId="{8058590E-52B2-4A38-940D-B396619E5017}" type="pres">
      <dgm:prSet presAssocID="{4BB2F6FD-7AAD-4C16-9872-EDC7976E2D8D}" presName="levelTx" presStyleLbl="revTx" presStyleIdx="0" presStyleCnt="0">
        <dgm:presLayoutVars>
          <dgm:chMax val="1"/>
          <dgm:bulletEnabled val="1"/>
        </dgm:presLayoutVars>
      </dgm:prSet>
      <dgm:spPr/>
    </dgm:pt>
    <dgm:pt modelId="{0107E2CF-AFAC-4911-994B-7E904E482AB5}" type="pres">
      <dgm:prSet presAssocID="{22FD0D3B-8E22-422A-9B7B-1394B2951E41}" presName="Name8" presStyleCnt="0"/>
      <dgm:spPr/>
    </dgm:pt>
    <dgm:pt modelId="{ED3A4B22-8978-4476-BC82-198DBEA2C8D5}" type="pres">
      <dgm:prSet presAssocID="{22FD0D3B-8E22-422A-9B7B-1394B2951E41}" presName="level" presStyleLbl="node1" presStyleIdx="1" presStyleCnt="7" custLinFactNeighborX="2727">
        <dgm:presLayoutVars>
          <dgm:chMax val="1"/>
          <dgm:bulletEnabled val="1"/>
        </dgm:presLayoutVars>
      </dgm:prSet>
      <dgm:spPr/>
    </dgm:pt>
    <dgm:pt modelId="{5207136A-2451-41C4-B84A-66A3B053AFA7}" type="pres">
      <dgm:prSet presAssocID="{22FD0D3B-8E22-422A-9B7B-1394B2951E41}" presName="levelTx" presStyleLbl="revTx" presStyleIdx="0" presStyleCnt="0">
        <dgm:presLayoutVars>
          <dgm:chMax val="1"/>
          <dgm:bulletEnabled val="1"/>
        </dgm:presLayoutVars>
      </dgm:prSet>
      <dgm:spPr/>
    </dgm:pt>
    <dgm:pt modelId="{B46BEBA2-AF3B-414F-AF3D-329537A32482}" type="pres">
      <dgm:prSet presAssocID="{243270CB-F45A-4B6E-8DD4-0C04706DC836}" presName="Name8" presStyleCnt="0"/>
      <dgm:spPr/>
    </dgm:pt>
    <dgm:pt modelId="{F3385D90-3559-4D5C-9325-8A432FC555F2}" type="pres">
      <dgm:prSet presAssocID="{243270CB-F45A-4B6E-8DD4-0C04706DC836}" presName="level" presStyleLbl="node1" presStyleIdx="2" presStyleCnt="7" custLinFactNeighborX="1818">
        <dgm:presLayoutVars>
          <dgm:chMax val="1"/>
          <dgm:bulletEnabled val="1"/>
        </dgm:presLayoutVars>
      </dgm:prSet>
      <dgm:spPr/>
    </dgm:pt>
    <dgm:pt modelId="{C51A4AC1-3AC7-458A-A0A8-2D34F815EB28}" type="pres">
      <dgm:prSet presAssocID="{243270CB-F45A-4B6E-8DD4-0C04706DC836}" presName="levelTx" presStyleLbl="revTx" presStyleIdx="0" presStyleCnt="0">
        <dgm:presLayoutVars>
          <dgm:chMax val="1"/>
          <dgm:bulletEnabled val="1"/>
        </dgm:presLayoutVars>
      </dgm:prSet>
      <dgm:spPr/>
    </dgm:pt>
    <dgm:pt modelId="{A02E8791-87F2-4976-8AD8-E3BFACB50637}" type="pres">
      <dgm:prSet presAssocID="{A3D95221-FDE5-499E-B723-8D6D1A58B23A}" presName="Name8" presStyleCnt="0"/>
      <dgm:spPr/>
    </dgm:pt>
    <dgm:pt modelId="{7B4FE46D-CA32-490C-811A-FAB20F782F71}" type="pres">
      <dgm:prSet presAssocID="{A3D95221-FDE5-499E-B723-8D6D1A58B23A}" presName="level" presStyleLbl="node1" presStyleIdx="3" presStyleCnt="7">
        <dgm:presLayoutVars>
          <dgm:chMax val="1"/>
          <dgm:bulletEnabled val="1"/>
        </dgm:presLayoutVars>
      </dgm:prSet>
      <dgm:spPr/>
    </dgm:pt>
    <dgm:pt modelId="{C530857B-2242-4E42-B1A9-F79F1C26AFBD}" type="pres">
      <dgm:prSet presAssocID="{A3D95221-FDE5-499E-B723-8D6D1A58B23A}" presName="levelTx" presStyleLbl="revTx" presStyleIdx="0" presStyleCnt="0">
        <dgm:presLayoutVars>
          <dgm:chMax val="1"/>
          <dgm:bulletEnabled val="1"/>
        </dgm:presLayoutVars>
      </dgm:prSet>
      <dgm:spPr/>
    </dgm:pt>
    <dgm:pt modelId="{C53A4846-CEDD-4AEF-B958-5D086F588EAA}" type="pres">
      <dgm:prSet presAssocID="{42589059-0F78-486F-B644-ADE60B82482F}" presName="Name8" presStyleCnt="0"/>
      <dgm:spPr/>
    </dgm:pt>
    <dgm:pt modelId="{EB604A44-424E-4CD0-873F-84946C6DAC28}" type="pres">
      <dgm:prSet presAssocID="{42589059-0F78-486F-B644-ADE60B82482F}" presName="level" presStyleLbl="node1" presStyleIdx="4" presStyleCnt="7">
        <dgm:presLayoutVars>
          <dgm:chMax val="1"/>
          <dgm:bulletEnabled val="1"/>
        </dgm:presLayoutVars>
      </dgm:prSet>
      <dgm:spPr/>
    </dgm:pt>
    <dgm:pt modelId="{4C61D7AC-069A-40C5-BD33-06E075E28C2D}" type="pres">
      <dgm:prSet presAssocID="{42589059-0F78-486F-B644-ADE60B82482F}" presName="levelTx" presStyleLbl="revTx" presStyleIdx="0" presStyleCnt="0">
        <dgm:presLayoutVars>
          <dgm:chMax val="1"/>
          <dgm:bulletEnabled val="1"/>
        </dgm:presLayoutVars>
      </dgm:prSet>
      <dgm:spPr/>
    </dgm:pt>
    <dgm:pt modelId="{6306EA8A-BB64-4724-9518-B6FD51FE5992}" type="pres">
      <dgm:prSet presAssocID="{59D35F7F-F5B1-4244-8500-DFC8F3FB0994}" presName="Name8" presStyleCnt="0"/>
      <dgm:spPr/>
    </dgm:pt>
    <dgm:pt modelId="{143CECE5-0713-4410-AF57-3B71EF0D6012}" type="pres">
      <dgm:prSet presAssocID="{59D35F7F-F5B1-4244-8500-DFC8F3FB0994}" presName="level" presStyleLbl="node1" presStyleIdx="5" presStyleCnt="7">
        <dgm:presLayoutVars>
          <dgm:chMax val="1"/>
          <dgm:bulletEnabled val="1"/>
        </dgm:presLayoutVars>
      </dgm:prSet>
      <dgm:spPr/>
    </dgm:pt>
    <dgm:pt modelId="{F1013736-9149-453A-AA9E-3AABBBB9FD58}" type="pres">
      <dgm:prSet presAssocID="{59D35F7F-F5B1-4244-8500-DFC8F3FB0994}" presName="levelTx" presStyleLbl="revTx" presStyleIdx="0" presStyleCnt="0">
        <dgm:presLayoutVars>
          <dgm:chMax val="1"/>
          <dgm:bulletEnabled val="1"/>
        </dgm:presLayoutVars>
      </dgm:prSet>
      <dgm:spPr/>
    </dgm:pt>
    <dgm:pt modelId="{D27A1FDB-2816-4E69-AF44-FC1ECCE5DD39}" type="pres">
      <dgm:prSet presAssocID="{7CBDC502-E689-46A7-8EA5-C957FD0D33B2}" presName="Name8" presStyleCnt="0"/>
      <dgm:spPr/>
    </dgm:pt>
    <dgm:pt modelId="{6F9302DD-A82E-49CA-99A3-3556440782DE}" type="pres">
      <dgm:prSet presAssocID="{7CBDC502-E689-46A7-8EA5-C957FD0D33B2}" presName="level" presStyleLbl="node1" presStyleIdx="6" presStyleCnt="7">
        <dgm:presLayoutVars>
          <dgm:chMax val="1"/>
          <dgm:bulletEnabled val="1"/>
        </dgm:presLayoutVars>
      </dgm:prSet>
      <dgm:spPr/>
    </dgm:pt>
    <dgm:pt modelId="{4FECD210-5486-433C-9478-6CBD57A7972B}" type="pres">
      <dgm:prSet presAssocID="{7CBDC502-E689-46A7-8EA5-C957FD0D33B2}" presName="levelTx" presStyleLbl="revTx" presStyleIdx="0" presStyleCnt="0">
        <dgm:presLayoutVars>
          <dgm:chMax val="1"/>
          <dgm:bulletEnabled val="1"/>
        </dgm:presLayoutVars>
      </dgm:prSet>
      <dgm:spPr/>
    </dgm:pt>
  </dgm:ptLst>
  <dgm:cxnLst>
    <dgm:cxn modelId="{76D24508-D351-4EF4-B5AB-449AABCC8CB5}" srcId="{73EFE961-2A49-4231-B11F-8920C818F5B5}" destId="{22FD0D3B-8E22-422A-9B7B-1394B2951E41}" srcOrd="1" destOrd="0" parTransId="{13D43EBE-A750-49EA-BBAA-A329DE5FFFD3}" sibTransId="{F00EC974-67FB-4EDE-8B68-6EF4FD226D69}"/>
    <dgm:cxn modelId="{075D5A0A-D386-4E44-AE39-D2E2F98FC313}" type="presOf" srcId="{22FD0D3B-8E22-422A-9B7B-1394B2951E41}" destId="{ED3A4B22-8978-4476-BC82-198DBEA2C8D5}" srcOrd="0" destOrd="0" presId="urn:microsoft.com/office/officeart/2005/8/layout/pyramid1"/>
    <dgm:cxn modelId="{2DFFB315-4400-4D3E-A9B8-C733D5953A16}" srcId="{73EFE961-2A49-4231-B11F-8920C818F5B5}" destId="{42589059-0F78-486F-B644-ADE60B82482F}" srcOrd="4" destOrd="0" parTransId="{A37B3B9E-FE91-4273-92E9-8E3E7D9A376D}" sibTransId="{6CF683D8-3344-4056-B08F-481C3CB01B9E}"/>
    <dgm:cxn modelId="{28877023-6CDB-46E2-88C8-94DD8C1FDA7E}" srcId="{73EFE961-2A49-4231-B11F-8920C818F5B5}" destId="{243270CB-F45A-4B6E-8DD4-0C04706DC836}" srcOrd="2" destOrd="0" parTransId="{D18A09D6-8364-41E7-B4F2-6D7EC75BC8E1}" sibTransId="{24E221C3-9505-4809-9E92-0B8FCC0548CF}"/>
    <dgm:cxn modelId="{62CB762F-8072-42F6-A1B4-4D3F01AA8117}" type="presOf" srcId="{59D35F7F-F5B1-4244-8500-DFC8F3FB0994}" destId="{F1013736-9149-453A-AA9E-3AABBBB9FD58}" srcOrd="1" destOrd="0" presId="urn:microsoft.com/office/officeart/2005/8/layout/pyramid1"/>
    <dgm:cxn modelId="{73DF2D3E-2D30-4263-94D5-A6D74FC36583}" srcId="{73EFE961-2A49-4231-B11F-8920C818F5B5}" destId="{7CBDC502-E689-46A7-8EA5-C957FD0D33B2}" srcOrd="6" destOrd="0" parTransId="{6C34DCDA-B398-4A77-BB0A-AFD1AB70D6A2}" sibTransId="{F188CB86-BA62-4CB3-B3A6-D0C87182AB84}"/>
    <dgm:cxn modelId="{639EE45E-1B01-4485-A687-8B74F7FE2BA7}" type="presOf" srcId="{4BB2F6FD-7AAD-4C16-9872-EDC7976E2D8D}" destId="{8058590E-52B2-4A38-940D-B396619E5017}" srcOrd="1" destOrd="0" presId="urn:microsoft.com/office/officeart/2005/8/layout/pyramid1"/>
    <dgm:cxn modelId="{679ACB60-F1FB-4AA3-B0C2-27DD8AE23810}" type="presOf" srcId="{243270CB-F45A-4B6E-8DD4-0C04706DC836}" destId="{C51A4AC1-3AC7-458A-A0A8-2D34F815EB28}" srcOrd="1" destOrd="0" presId="urn:microsoft.com/office/officeart/2005/8/layout/pyramid1"/>
    <dgm:cxn modelId="{433C1265-BBC9-4997-AE01-00AA06DF9CDC}" type="presOf" srcId="{A3D95221-FDE5-499E-B723-8D6D1A58B23A}" destId="{C530857B-2242-4E42-B1A9-F79F1C26AFBD}" srcOrd="1" destOrd="0" presId="urn:microsoft.com/office/officeart/2005/8/layout/pyramid1"/>
    <dgm:cxn modelId="{D9D9CF6C-51F0-423B-A4D0-75E910438D68}" type="presOf" srcId="{22FD0D3B-8E22-422A-9B7B-1394B2951E41}" destId="{5207136A-2451-41C4-B84A-66A3B053AFA7}" srcOrd="1" destOrd="0" presId="urn:microsoft.com/office/officeart/2005/8/layout/pyramid1"/>
    <dgm:cxn modelId="{7A9BF04F-AC2B-4608-B87B-C9B3E3ABBF36}" type="presOf" srcId="{42589059-0F78-486F-B644-ADE60B82482F}" destId="{EB604A44-424E-4CD0-873F-84946C6DAC28}" srcOrd="0" destOrd="0" presId="urn:microsoft.com/office/officeart/2005/8/layout/pyramid1"/>
    <dgm:cxn modelId="{5CECF092-20A5-4EC8-8FE4-B5C6503B5069}" type="presOf" srcId="{243270CB-F45A-4B6E-8DD4-0C04706DC836}" destId="{F3385D90-3559-4D5C-9325-8A432FC555F2}" srcOrd="0" destOrd="0" presId="urn:microsoft.com/office/officeart/2005/8/layout/pyramid1"/>
    <dgm:cxn modelId="{BD173C98-A85D-4FA3-9A86-37E60BCC0902}" srcId="{73EFE961-2A49-4231-B11F-8920C818F5B5}" destId="{59D35F7F-F5B1-4244-8500-DFC8F3FB0994}" srcOrd="5" destOrd="0" parTransId="{3E78FC52-B5D1-4903-B069-1DA29B30A8D5}" sibTransId="{B345D365-C7B1-4940-A233-E7112DE1C4E1}"/>
    <dgm:cxn modelId="{7792D599-7C6F-4402-A33C-FAB22D2698E3}" type="presOf" srcId="{A3D95221-FDE5-499E-B723-8D6D1A58B23A}" destId="{7B4FE46D-CA32-490C-811A-FAB20F782F71}" srcOrd="0" destOrd="0" presId="urn:microsoft.com/office/officeart/2005/8/layout/pyramid1"/>
    <dgm:cxn modelId="{4D728CA5-C015-4993-AE98-A069EB6FB1E5}" type="presOf" srcId="{59D35F7F-F5B1-4244-8500-DFC8F3FB0994}" destId="{143CECE5-0713-4410-AF57-3B71EF0D6012}" srcOrd="0" destOrd="0" presId="urn:microsoft.com/office/officeart/2005/8/layout/pyramid1"/>
    <dgm:cxn modelId="{E0A6DAC1-6932-4F5F-8D11-28B07D265018}" type="presOf" srcId="{73EFE961-2A49-4231-B11F-8920C818F5B5}" destId="{405E40E1-919D-45F2-ADBA-8D0AB893832A}" srcOrd="0" destOrd="0" presId="urn:microsoft.com/office/officeart/2005/8/layout/pyramid1"/>
    <dgm:cxn modelId="{E56420CC-7F02-496F-99DE-122D597DBC2A}" type="presOf" srcId="{7CBDC502-E689-46A7-8EA5-C957FD0D33B2}" destId="{6F9302DD-A82E-49CA-99A3-3556440782DE}" srcOrd="0" destOrd="0" presId="urn:microsoft.com/office/officeart/2005/8/layout/pyramid1"/>
    <dgm:cxn modelId="{B19506CF-3F8C-4F83-8E0E-9CE9BBE51318}" type="presOf" srcId="{42589059-0F78-486F-B644-ADE60B82482F}" destId="{4C61D7AC-069A-40C5-BD33-06E075E28C2D}" srcOrd="1" destOrd="0" presId="urn:microsoft.com/office/officeart/2005/8/layout/pyramid1"/>
    <dgm:cxn modelId="{AC0832D4-6FE3-4B92-A595-060B871048E4}" srcId="{73EFE961-2A49-4231-B11F-8920C818F5B5}" destId="{4BB2F6FD-7AAD-4C16-9872-EDC7976E2D8D}" srcOrd="0" destOrd="0" parTransId="{2EED6212-E385-465B-967F-F8688F34B7F7}" sibTransId="{11BD1943-19DE-4EFD-9605-E0C5F33BE693}"/>
    <dgm:cxn modelId="{44E875E8-3F7A-43E6-91AB-750A83BF5018}" srcId="{73EFE961-2A49-4231-B11F-8920C818F5B5}" destId="{A3D95221-FDE5-499E-B723-8D6D1A58B23A}" srcOrd="3" destOrd="0" parTransId="{683CDFD3-0B86-4A22-8AE6-2C45C307B128}" sibTransId="{F7FFCC10-BE3E-48E1-9CE6-4F0EFADA2056}"/>
    <dgm:cxn modelId="{F790C3ED-ABB7-4B6F-A06C-AC935B7D3F92}" type="presOf" srcId="{4BB2F6FD-7AAD-4C16-9872-EDC7976E2D8D}" destId="{F81716CF-665F-4B31-A859-46079EFAE7C1}" srcOrd="0" destOrd="0" presId="urn:microsoft.com/office/officeart/2005/8/layout/pyramid1"/>
    <dgm:cxn modelId="{D24C68EE-74BA-40BA-AE08-EF058733CAAB}" type="presOf" srcId="{7CBDC502-E689-46A7-8EA5-C957FD0D33B2}" destId="{4FECD210-5486-433C-9478-6CBD57A7972B}" srcOrd="1" destOrd="0" presId="urn:microsoft.com/office/officeart/2005/8/layout/pyramid1"/>
    <dgm:cxn modelId="{36D7AC30-8A33-4F6B-B93D-6B88F0217EEA}" type="presParOf" srcId="{405E40E1-919D-45F2-ADBA-8D0AB893832A}" destId="{EC0716FD-B0E1-4034-AE57-4C0E975FAA57}" srcOrd="0" destOrd="0" presId="urn:microsoft.com/office/officeart/2005/8/layout/pyramid1"/>
    <dgm:cxn modelId="{B055F150-8F64-407E-9F61-B77ADA45D91C}" type="presParOf" srcId="{EC0716FD-B0E1-4034-AE57-4C0E975FAA57}" destId="{F81716CF-665F-4B31-A859-46079EFAE7C1}" srcOrd="0" destOrd="0" presId="urn:microsoft.com/office/officeart/2005/8/layout/pyramid1"/>
    <dgm:cxn modelId="{814E864F-E88A-4993-AE8B-76353F0B64BE}" type="presParOf" srcId="{EC0716FD-B0E1-4034-AE57-4C0E975FAA57}" destId="{8058590E-52B2-4A38-940D-B396619E5017}" srcOrd="1" destOrd="0" presId="urn:microsoft.com/office/officeart/2005/8/layout/pyramid1"/>
    <dgm:cxn modelId="{BDC94147-33EC-4B31-9A81-B0CA89D7DBE0}" type="presParOf" srcId="{405E40E1-919D-45F2-ADBA-8D0AB893832A}" destId="{0107E2CF-AFAC-4911-994B-7E904E482AB5}" srcOrd="1" destOrd="0" presId="urn:microsoft.com/office/officeart/2005/8/layout/pyramid1"/>
    <dgm:cxn modelId="{EF63B295-88EC-43C7-8AED-BC3C0AE82235}" type="presParOf" srcId="{0107E2CF-AFAC-4911-994B-7E904E482AB5}" destId="{ED3A4B22-8978-4476-BC82-198DBEA2C8D5}" srcOrd="0" destOrd="0" presId="urn:microsoft.com/office/officeart/2005/8/layout/pyramid1"/>
    <dgm:cxn modelId="{1568049E-486F-49F3-92EA-C1E56722CDBF}" type="presParOf" srcId="{0107E2CF-AFAC-4911-994B-7E904E482AB5}" destId="{5207136A-2451-41C4-B84A-66A3B053AFA7}" srcOrd="1" destOrd="0" presId="urn:microsoft.com/office/officeart/2005/8/layout/pyramid1"/>
    <dgm:cxn modelId="{A2060B58-FAE9-425B-8634-72824A3A84BD}" type="presParOf" srcId="{405E40E1-919D-45F2-ADBA-8D0AB893832A}" destId="{B46BEBA2-AF3B-414F-AF3D-329537A32482}" srcOrd="2" destOrd="0" presId="urn:microsoft.com/office/officeart/2005/8/layout/pyramid1"/>
    <dgm:cxn modelId="{8EB42AEE-B9DC-4A9B-8E89-11971F04BBC4}" type="presParOf" srcId="{B46BEBA2-AF3B-414F-AF3D-329537A32482}" destId="{F3385D90-3559-4D5C-9325-8A432FC555F2}" srcOrd="0" destOrd="0" presId="urn:microsoft.com/office/officeart/2005/8/layout/pyramid1"/>
    <dgm:cxn modelId="{33A93BA5-0FAC-4761-8781-B1B5FD8E480A}" type="presParOf" srcId="{B46BEBA2-AF3B-414F-AF3D-329537A32482}" destId="{C51A4AC1-3AC7-458A-A0A8-2D34F815EB28}" srcOrd="1" destOrd="0" presId="urn:microsoft.com/office/officeart/2005/8/layout/pyramid1"/>
    <dgm:cxn modelId="{5F5B444E-7B20-4704-8046-C3E737F45109}" type="presParOf" srcId="{405E40E1-919D-45F2-ADBA-8D0AB893832A}" destId="{A02E8791-87F2-4976-8AD8-E3BFACB50637}" srcOrd="3" destOrd="0" presId="urn:microsoft.com/office/officeart/2005/8/layout/pyramid1"/>
    <dgm:cxn modelId="{E6AEE151-93E0-4C12-A000-4FC76BEE8EC7}" type="presParOf" srcId="{A02E8791-87F2-4976-8AD8-E3BFACB50637}" destId="{7B4FE46D-CA32-490C-811A-FAB20F782F71}" srcOrd="0" destOrd="0" presId="urn:microsoft.com/office/officeart/2005/8/layout/pyramid1"/>
    <dgm:cxn modelId="{5EA48F47-4128-40AA-BB01-7BDAE2306839}" type="presParOf" srcId="{A02E8791-87F2-4976-8AD8-E3BFACB50637}" destId="{C530857B-2242-4E42-B1A9-F79F1C26AFBD}" srcOrd="1" destOrd="0" presId="urn:microsoft.com/office/officeart/2005/8/layout/pyramid1"/>
    <dgm:cxn modelId="{D0398C9E-63AF-46B4-A62E-A15A5F477DEA}" type="presParOf" srcId="{405E40E1-919D-45F2-ADBA-8D0AB893832A}" destId="{C53A4846-CEDD-4AEF-B958-5D086F588EAA}" srcOrd="4" destOrd="0" presId="urn:microsoft.com/office/officeart/2005/8/layout/pyramid1"/>
    <dgm:cxn modelId="{BFD77930-D19A-45E0-881E-BF8A594400F0}" type="presParOf" srcId="{C53A4846-CEDD-4AEF-B958-5D086F588EAA}" destId="{EB604A44-424E-4CD0-873F-84946C6DAC28}" srcOrd="0" destOrd="0" presId="urn:microsoft.com/office/officeart/2005/8/layout/pyramid1"/>
    <dgm:cxn modelId="{F2316319-2F5D-4698-A0AB-2907CB330B23}" type="presParOf" srcId="{C53A4846-CEDD-4AEF-B958-5D086F588EAA}" destId="{4C61D7AC-069A-40C5-BD33-06E075E28C2D}" srcOrd="1" destOrd="0" presId="urn:microsoft.com/office/officeart/2005/8/layout/pyramid1"/>
    <dgm:cxn modelId="{7EE8FE1D-4B0E-4667-9846-26AE5E743E64}" type="presParOf" srcId="{405E40E1-919D-45F2-ADBA-8D0AB893832A}" destId="{6306EA8A-BB64-4724-9518-B6FD51FE5992}" srcOrd="5" destOrd="0" presId="urn:microsoft.com/office/officeart/2005/8/layout/pyramid1"/>
    <dgm:cxn modelId="{EC0BE8F8-1732-45A4-9A3F-4C565B4E5A26}" type="presParOf" srcId="{6306EA8A-BB64-4724-9518-B6FD51FE5992}" destId="{143CECE5-0713-4410-AF57-3B71EF0D6012}" srcOrd="0" destOrd="0" presId="urn:microsoft.com/office/officeart/2005/8/layout/pyramid1"/>
    <dgm:cxn modelId="{C8E7523C-3AE3-4F89-9E28-EFC6EDEBE150}" type="presParOf" srcId="{6306EA8A-BB64-4724-9518-B6FD51FE5992}" destId="{F1013736-9149-453A-AA9E-3AABBBB9FD58}" srcOrd="1" destOrd="0" presId="urn:microsoft.com/office/officeart/2005/8/layout/pyramid1"/>
    <dgm:cxn modelId="{D4472461-02B6-4DC8-85CE-2A10BFFD45A2}" type="presParOf" srcId="{405E40E1-919D-45F2-ADBA-8D0AB893832A}" destId="{D27A1FDB-2816-4E69-AF44-FC1ECCE5DD39}" srcOrd="6" destOrd="0" presId="urn:microsoft.com/office/officeart/2005/8/layout/pyramid1"/>
    <dgm:cxn modelId="{F8190540-B58F-4F1E-B453-8A2F7C541A53}" type="presParOf" srcId="{D27A1FDB-2816-4E69-AF44-FC1ECCE5DD39}" destId="{6F9302DD-A82E-49CA-99A3-3556440782DE}" srcOrd="0" destOrd="0" presId="urn:microsoft.com/office/officeart/2005/8/layout/pyramid1"/>
    <dgm:cxn modelId="{CC4DB439-D94C-42FC-AA29-1856616CE8AC}" type="presParOf" srcId="{D27A1FDB-2816-4E69-AF44-FC1ECCE5DD39}" destId="{4FECD210-5486-433C-9478-6CBD57A7972B}"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57972D78-7509-49E6-9181-CC2536930DB8}" type="doc">
      <dgm:prSet loTypeId="urn:microsoft.com/office/officeart/2005/8/layout/hierarchy2" loCatId="hierarchy" qsTypeId="urn:microsoft.com/office/officeart/2005/8/quickstyle/simple1" qsCatId="simple" csTypeId="urn:microsoft.com/office/officeart/2005/8/colors/colorful2" csCatId="colorful" phldr="1"/>
      <dgm:spPr/>
      <dgm:t>
        <a:bodyPr/>
        <a:lstStyle/>
        <a:p>
          <a:endParaRPr lang="pl-PL"/>
        </a:p>
      </dgm:t>
    </dgm:pt>
    <dgm:pt modelId="{97325AB8-259F-40EE-AB9B-580FAE8908B7}">
      <dgm:prSet phldrT="[Tekst]" custT="1"/>
      <dgm:spPr/>
      <dgm:t>
        <a:bodyPr/>
        <a:lstStyle/>
        <a:p>
          <a:r>
            <a:rPr lang="pl-PL" sz="1500" b="1" dirty="0">
              <a:latin typeface="+mj-lt"/>
            </a:rPr>
            <a:t>Sąd może rozstrzygać na posiedzeniu:</a:t>
          </a:r>
        </a:p>
      </dgm:t>
    </dgm:pt>
    <dgm:pt modelId="{4BE02994-B2A5-4ED2-866D-7E3DB59E45DA}" type="parTrans" cxnId="{164A147C-3274-4D5D-8DD8-7AFA14F14409}">
      <dgm:prSet/>
      <dgm:spPr/>
      <dgm:t>
        <a:bodyPr/>
        <a:lstStyle/>
        <a:p>
          <a:endParaRPr lang="pl-PL"/>
        </a:p>
      </dgm:t>
    </dgm:pt>
    <dgm:pt modelId="{D13ACA4A-FABF-48C8-B457-54E1C0252A41}" type="sibTrans" cxnId="{164A147C-3274-4D5D-8DD8-7AFA14F14409}">
      <dgm:prSet/>
      <dgm:spPr/>
      <dgm:t>
        <a:bodyPr/>
        <a:lstStyle/>
        <a:p>
          <a:endParaRPr lang="pl-PL"/>
        </a:p>
      </dgm:t>
    </dgm:pt>
    <dgm:pt modelId="{A5F4AC8F-23BD-47C5-9040-5D0C5209EC1C}">
      <dgm:prSet phldrT="[Tekst]" custT="1"/>
      <dgm:spPr/>
      <dgm:t>
        <a:bodyPr/>
        <a:lstStyle/>
        <a:p>
          <a:r>
            <a:rPr lang="pl-PL" sz="1500" dirty="0">
              <a:latin typeface="+mj-lt"/>
            </a:rPr>
            <a:t>w kwestiach incydentalnych</a:t>
          </a:r>
        </a:p>
      </dgm:t>
    </dgm:pt>
    <dgm:pt modelId="{4A61FB5E-FED3-4EBF-84B7-E47617EAB8D3}" type="parTrans" cxnId="{A21C7D13-F5C3-4557-B26D-8F82339E0689}">
      <dgm:prSet/>
      <dgm:spPr/>
      <dgm:t>
        <a:bodyPr/>
        <a:lstStyle/>
        <a:p>
          <a:endParaRPr lang="pl-PL"/>
        </a:p>
      </dgm:t>
    </dgm:pt>
    <dgm:pt modelId="{385D6707-A39F-4702-9EB2-B02C4CCF8667}" type="sibTrans" cxnId="{A21C7D13-F5C3-4557-B26D-8F82339E0689}">
      <dgm:prSet/>
      <dgm:spPr/>
      <dgm:t>
        <a:bodyPr/>
        <a:lstStyle/>
        <a:p>
          <a:endParaRPr lang="pl-PL"/>
        </a:p>
      </dgm:t>
    </dgm:pt>
    <dgm:pt modelId="{1CBAC1C1-B369-4F66-BDEB-D1F2F088F3D5}">
      <dgm:prSet phldrT="[Tekst]" custT="1"/>
      <dgm:spPr/>
      <dgm:t>
        <a:bodyPr/>
        <a:lstStyle/>
        <a:p>
          <a:r>
            <a:rPr lang="pl-PL" sz="1500" dirty="0">
              <a:latin typeface="+mj-lt"/>
            </a:rPr>
            <a:t>W kwestii odpowiedzialności karnej oskarżonego – tzw. posiedzenia wyrokowe </a:t>
          </a:r>
        </a:p>
      </dgm:t>
    </dgm:pt>
    <dgm:pt modelId="{FF0B382E-5C38-4979-BA81-B269D8995647}" type="parTrans" cxnId="{B7182CB0-A8D6-4295-9796-27E78D338559}">
      <dgm:prSet/>
      <dgm:spPr/>
      <dgm:t>
        <a:bodyPr/>
        <a:lstStyle/>
        <a:p>
          <a:endParaRPr lang="pl-PL"/>
        </a:p>
      </dgm:t>
    </dgm:pt>
    <dgm:pt modelId="{F636C57A-2706-4E38-AFD1-EF497693217A}" type="sibTrans" cxnId="{B7182CB0-A8D6-4295-9796-27E78D338559}">
      <dgm:prSet/>
      <dgm:spPr/>
      <dgm:t>
        <a:bodyPr/>
        <a:lstStyle/>
        <a:p>
          <a:endParaRPr lang="pl-PL"/>
        </a:p>
      </dgm:t>
    </dgm:pt>
    <dgm:pt modelId="{CD306BE6-624D-4B4E-9B2F-9301BE1A78C6}">
      <dgm:prSet phldrT="[Tekst]" custT="1"/>
      <dgm:spPr/>
      <dgm:t>
        <a:bodyPr/>
        <a:lstStyle/>
        <a:p>
          <a:r>
            <a:rPr lang="pl-PL" sz="1500" dirty="0">
              <a:latin typeface="+mj-lt"/>
            </a:rPr>
            <a:t>organizacyjnym przygotowaniu rozprawy – art. 349</a:t>
          </a:r>
        </a:p>
      </dgm:t>
    </dgm:pt>
    <dgm:pt modelId="{90BF6EBC-0AC2-40FB-A193-99C98BFEFD92}" type="parTrans" cxnId="{06D89A44-7EB8-4619-B669-8EA52F38264A}">
      <dgm:prSet/>
      <dgm:spPr/>
      <dgm:t>
        <a:bodyPr/>
        <a:lstStyle/>
        <a:p>
          <a:endParaRPr lang="pl-PL"/>
        </a:p>
      </dgm:t>
    </dgm:pt>
    <dgm:pt modelId="{D2844CD4-893D-4A53-AB11-42DD5A2ACA4E}" type="sibTrans" cxnId="{06D89A44-7EB8-4619-B669-8EA52F38264A}">
      <dgm:prSet/>
      <dgm:spPr/>
      <dgm:t>
        <a:bodyPr/>
        <a:lstStyle/>
        <a:p>
          <a:endParaRPr lang="pl-PL"/>
        </a:p>
      </dgm:t>
    </dgm:pt>
    <dgm:pt modelId="{EF345B0F-0231-47C3-B26E-6F0A04217AED}">
      <dgm:prSet phldrT="[Tekst]" custT="1"/>
      <dgm:spPr/>
      <dgm:t>
        <a:bodyPr/>
        <a:lstStyle/>
        <a:p>
          <a:r>
            <a:rPr lang="pl-PL" sz="1500" dirty="0">
              <a:latin typeface="+mj-lt"/>
            </a:rPr>
            <a:t>zwrocie sprawy prokuratorowi ze względu na istotne braki postępowania przygotowawczego</a:t>
          </a:r>
        </a:p>
      </dgm:t>
    </dgm:pt>
    <dgm:pt modelId="{AA191500-468D-47F3-A0AE-66607BDB3CB0}" type="parTrans" cxnId="{DA9A6932-00C6-4014-A161-EF55A699DAC1}">
      <dgm:prSet/>
      <dgm:spPr/>
      <dgm:t>
        <a:bodyPr/>
        <a:lstStyle/>
        <a:p>
          <a:endParaRPr lang="pl-PL"/>
        </a:p>
      </dgm:t>
    </dgm:pt>
    <dgm:pt modelId="{7D667504-179F-4417-B562-72BD26595503}" type="sibTrans" cxnId="{DA9A6932-00C6-4014-A161-EF55A699DAC1}">
      <dgm:prSet/>
      <dgm:spPr/>
      <dgm:t>
        <a:bodyPr/>
        <a:lstStyle/>
        <a:p>
          <a:endParaRPr lang="pl-PL"/>
        </a:p>
      </dgm:t>
    </dgm:pt>
    <dgm:pt modelId="{C8FC28DD-7F79-4FBB-88BC-14C18EA8F908}">
      <dgm:prSet phldrT="[Tekst]" custT="1"/>
      <dgm:spPr/>
      <dgm:t>
        <a:bodyPr/>
        <a:lstStyle/>
        <a:p>
          <a:r>
            <a:rPr lang="pl-PL" sz="1500" dirty="0">
              <a:latin typeface="+mj-lt"/>
            </a:rPr>
            <a:t>Skazanie bez rozprawy (art. 335 </a:t>
          </a:r>
          <a:r>
            <a:rPr lang="pl-PL" sz="1500" dirty="0">
              <a:latin typeface="+mj-lt"/>
              <a:cs typeface="Times New Roman" panose="02020603050405020304" pitchFamily="18" charset="0"/>
            </a:rPr>
            <a:t>§ 1 i 2 w zw. z art. 343); dobrowolne poddanie się odpowiedzialności karnej (art. 338a i 343a), warunkowe umorzenie postępowania (art. 336 i 342)</a:t>
          </a:r>
          <a:endParaRPr lang="pl-PL" sz="1500" dirty="0">
            <a:latin typeface="+mj-lt"/>
          </a:endParaRPr>
        </a:p>
      </dgm:t>
    </dgm:pt>
    <dgm:pt modelId="{4750B5D8-AA31-4CE6-91B1-70ECE85F9D8B}" type="parTrans" cxnId="{750B6931-3356-4AA0-9C8F-5AFD46029635}">
      <dgm:prSet/>
      <dgm:spPr/>
      <dgm:t>
        <a:bodyPr/>
        <a:lstStyle/>
        <a:p>
          <a:endParaRPr lang="pl-PL"/>
        </a:p>
      </dgm:t>
    </dgm:pt>
    <dgm:pt modelId="{BC4C40AB-339D-41C4-B5DA-88D55D80A9EF}" type="sibTrans" cxnId="{750B6931-3356-4AA0-9C8F-5AFD46029635}">
      <dgm:prSet/>
      <dgm:spPr/>
      <dgm:t>
        <a:bodyPr/>
        <a:lstStyle/>
        <a:p>
          <a:endParaRPr lang="pl-PL"/>
        </a:p>
      </dgm:t>
    </dgm:pt>
    <dgm:pt modelId="{F381FD4F-B79C-4ED3-B2FD-213FC57B4B67}">
      <dgm:prSet phldrT="[Tekst]" custT="1"/>
      <dgm:spPr/>
      <dgm:t>
        <a:bodyPr/>
        <a:lstStyle/>
        <a:p>
          <a:r>
            <a:rPr lang="pl-PL" sz="1500" dirty="0">
              <a:latin typeface="+mj-lt"/>
            </a:rPr>
            <a:t>właściwości sądu, dalszego stosowania tymczasowego aresztowania i innych środków przymusu, trybie postępowania </a:t>
          </a:r>
        </a:p>
      </dgm:t>
    </dgm:pt>
    <dgm:pt modelId="{17FE7711-D224-4F4D-BB60-74E2062AFB34}" type="parTrans" cxnId="{4C6EBFB7-EB81-47E7-9FAD-39128FA20D43}">
      <dgm:prSet/>
      <dgm:spPr/>
      <dgm:t>
        <a:bodyPr/>
        <a:lstStyle/>
        <a:p>
          <a:endParaRPr lang="pl-PL"/>
        </a:p>
      </dgm:t>
    </dgm:pt>
    <dgm:pt modelId="{4EF9C4E1-E976-4F70-8BBE-35735CD72B86}" type="sibTrans" cxnId="{4C6EBFB7-EB81-47E7-9FAD-39128FA20D43}">
      <dgm:prSet/>
      <dgm:spPr/>
      <dgm:t>
        <a:bodyPr/>
        <a:lstStyle/>
        <a:p>
          <a:endParaRPr lang="pl-PL"/>
        </a:p>
      </dgm:t>
    </dgm:pt>
    <dgm:pt modelId="{3E1A5AC2-0E44-4F87-A530-8496C308D4C2}">
      <dgm:prSet phldrT="[Tekst]" custT="1"/>
      <dgm:spPr/>
      <dgm:t>
        <a:bodyPr/>
        <a:lstStyle/>
        <a:p>
          <a:r>
            <a:rPr lang="pl-PL" sz="1500" dirty="0">
              <a:latin typeface="+mj-lt"/>
            </a:rPr>
            <a:t>O umorzeniu postępowania – art. 339 </a:t>
          </a:r>
          <a:r>
            <a:rPr lang="pl-PL" sz="1500" dirty="0">
              <a:latin typeface="+mj-lt"/>
              <a:cs typeface="Times New Roman" panose="02020603050405020304" pitchFamily="18" charset="0"/>
            </a:rPr>
            <a:t>§ 3 pkt 1 i 2 </a:t>
          </a:r>
          <a:r>
            <a:rPr lang="pl-PL" sz="1500" dirty="0">
              <a:latin typeface="+mj-lt"/>
            </a:rPr>
            <a:t> </a:t>
          </a:r>
        </a:p>
      </dgm:t>
    </dgm:pt>
    <dgm:pt modelId="{CBCE2F7D-333E-41C5-B5C9-73A39C3E5B52}" type="parTrans" cxnId="{14450CC7-989D-46EE-9FB2-AD496B494F7E}">
      <dgm:prSet/>
      <dgm:spPr/>
      <dgm:t>
        <a:bodyPr/>
        <a:lstStyle/>
        <a:p>
          <a:endParaRPr lang="pl-PL"/>
        </a:p>
      </dgm:t>
    </dgm:pt>
    <dgm:pt modelId="{7C553F02-17E7-43D0-9FDC-59431DE2F3B0}" type="sibTrans" cxnId="{14450CC7-989D-46EE-9FB2-AD496B494F7E}">
      <dgm:prSet/>
      <dgm:spPr/>
      <dgm:t>
        <a:bodyPr/>
        <a:lstStyle/>
        <a:p>
          <a:endParaRPr lang="pl-PL"/>
        </a:p>
      </dgm:t>
    </dgm:pt>
    <dgm:pt modelId="{D8499739-6937-4DD1-A919-5CD687C003BF}" type="pres">
      <dgm:prSet presAssocID="{57972D78-7509-49E6-9181-CC2536930DB8}" presName="diagram" presStyleCnt="0">
        <dgm:presLayoutVars>
          <dgm:chPref val="1"/>
          <dgm:dir/>
          <dgm:animOne val="branch"/>
          <dgm:animLvl val="lvl"/>
          <dgm:resizeHandles val="exact"/>
        </dgm:presLayoutVars>
      </dgm:prSet>
      <dgm:spPr/>
    </dgm:pt>
    <dgm:pt modelId="{59EE1E64-1434-4E3A-AB47-FC356E1B0AA0}" type="pres">
      <dgm:prSet presAssocID="{97325AB8-259F-40EE-AB9B-580FAE8908B7}" presName="root1" presStyleCnt="0"/>
      <dgm:spPr/>
    </dgm:pt>
    <dgm:pt modelId="{FF87BD31-7F3A-4D5C-A1E0-9D933B1159CC}" type="pres">
      <dgm:prSet presAssocID="{97325AB8-259F-40EE-AB9B-580FAE8908B7}" presName="LevelOneTextNode" presStyleLbl="node0" presStyleIdx="0" presStyleCnt="1">
        <dgm:presLayoutVars>
          <dgm:chPref val="3"/>
        </dgm:presLayoutVars>
      </dgm:prSet>
      <dgm:spPr/>
    </dgm:pt>
    <dgm:pt modelId="{CD6B6649-6049-46FC-95C1-F5E8BF00E687}" type="pres">
      <dgm:prSet presAssocID="{97325AB8-259F-40EE-AB9B-580FAE8908B7}" presName="level2hierChild" presStyleCnt="0"/>
      <dgm:spPr/>
    </dgm:pt>
    <dgm:pt modelId="{BCF9E7A5-5091-46A0-B63C-6CC0C77A33C0}" type="pres">
      <dgm:prSet presAssocID="{AA191500-468D-47F3-A0AE-66607BDB3CB0}" presName="conn2-1" presStyleLbl="parChTrans1D2" presStyleIdx="0" presStyleCnt="5"/>
      <dgm:spPr/>
    </dgm:pt>
    <dgm:pt modelId="{F0AAA441-B5C2-44A3-87D2-E926D0422C6F}" type="pres">
      <dgm:prSet presAssocID="{AA191500-468D-47F3-A0AE-66607BDB3CB0}" presName="connTx" presStyleLbl="parChTrans1D2" presStyleIdx="0" presStyleCnt="5"/>
      <dgm:spPr/>
    </dgm:pt>
    <dgm:pt modelId="{59A4DF0C-B658-40E7-9605-A489583D35EB}" type="pres">
      <dgm:prSet presAssocID="{EF345B0F-0231-47C3-B26E-6F0A04217AED}" presName="root2" presStyleCnt="0"/>
      <dgm:spPr/>
    </dgm:pt>
    <dgm:pt modelId="{0E3E1435-0D7C-4BFB-A662-DE64F6509394}" type="pres">
      <dgm:prSet presAssocID="{EF345B0F-0231-47C3-B26E-6F0A04217AED}" presName="LevelTwoTextNode" presStyleLbl="node2" presStyleIdx="0" presStyleCnt="5" custScaleX="155458">
        <dgm:presLayoutVars>
          <dgm:chPref val="3"/>
        </dgm:presLayoutVars>
      </dgm:prSet>
      <dgm:spPr/>
    </dgm:pt>
    <dgm:pt modelId="{08C3AB36-9E2B-46F5-978E-34E76D6AFAF6}" type="pres">
      <dgm:prSet presAssocID="{EF345B0F-0231-47C3-B26E-6F0A04217AED}" presName="level3hierChild" presStyleCnt="0"/>
      <dgm:spPr/>
    </dgm:pt>
    <dgm:pt modelId="{69F288B4-69A2-467C-8ABC-DCB19145573B}" type="pres">
      <dgm:prSet presAssocID="{CBCE2F7D-333E-41C5-B5C9-73A39C3E5B52}" presName="conn2-1" presStyleLbl="parChTrans1D2" presStyleIdx="1" presStyleCnt="5"/>
      <dgm:spPr/>
    </dgm:pt>
    <dgm:pt modelId="{09647D48-207D-499E-AA12-F8E30D799CAC}" type="pres">
      <dgm:prSet presAssocID="{CBCE2F7D-333E-41C5-B5C9-73A39C3E5B52}" presName="connTx" presStyleLbl="parChTrans1D2" presStyleIdx="1" presStyleCnt="5"/>
      <dgm:spPr/>
    </dgm:pt>
    <dgm:pt modelId="{4F60E325-BE34-4941-9FB1-E87C2A8A1274}" type="pres">
      <dgm:prSet presAssocID="{3E1A5AC2-0E44-4F87-A530-8496C308D4C2}" presName="root2" presStyleCnt="0"/>
      <dgm:spPr/>
    </dgm:pt>
    <dgm:pt modelId="{FF6BA5F3-2BD2-4DF9-B6F0-D3D1641C3EFE}" type="pres">
      <dgm:prSet presAssocID="{3E1A5AC2-0E44-4F87-A530-8496C308D4C2}" presName="LevelTwoTextNode" presStyleLbl="node2" presStyleIdx="1" presStyleCnt="5">
        <dgm:presLayoutVars>
          <dgm:chPref val="3"/>
        </dgm:presLayoutVars>
      </dgm:prSet>
      <dgm:spPr/>
    </dgm:pt>
    <dgm:pt modelId="{DC3F9A9B-BE55-41F3-BB94-5C7EF2B46608}" type="pres">
      <dgm:prSet presAssocID="{3E1A5AC2-0E44-4F87-A530-8496C308D4C2}" presName="level3hierChild" presStyleCnt="0"/>
      <dgm:spPr/>
    </dgm:pt>
    <dgm:pt modelId="{45322D24-94ED-460E-A500-341E21E685E1}" type="pres">
      <dgm:prSet presAssocID="{90BF6EBC-0AC2-40FB-A193-99C98BFEFD92}" presName="conn2-1" presStyleLbl="parChTrans1D2" presStyleIdx="2" presStyleCnt="5"/>
      <dgm:spPr/>
    </dgm:pt>
    <dgm:pt modelId="{42A7CB09-4E17-4859-8DDF-A7ED71C641A7}" type="pres">
      <dgm:prSet presAssocID="{90BF6EBC-0AC2-40FB-A193-99C98BFEFD92}" presName="connTx" presStyleLbl="parChTrans1D2" presStyleIdx="2" presStyleCnt="5"/>
      <dgm:spPr/>
    </dgm:pt>
    <dgm:pt modelId="{32577C6D-D915-45CD-A534-78CAA1B8BFE6}" type="pres">
      <dgm:prSet presAssocID="{CD306BE6-624D-4B4E-9B2F-9301BE1A78C6}" presName="root2" presStyleCnt="0"/>
      <dgm:spPr/>
    </dgm:pt>
    <dgm:pt modelId="{D903B6E1-ACEA-48DF-B067-738C03E8A7F7}" type="pres">
      <dgm:prSet presAssocID="{CD306BE6-624D-4B4E-9B2F-9301BE1A78C6}" presName="LevelTwoTextNode" presStyleLbl="node2" presStyleIdx="2" presStyleCnt="5">
        <dgm:presLayoutVars>
          <dgm:chPref val="3"/>
        </dgm:presLayoutVars>
      </dgm:prSet>
      <dgm:spPr/>
    </dgm:pt>
    <dgm:pt modelId="{F5CA22B3-3ECE-44CD-A001-5F6F9EE346CB}" type="pres">
      <dgm:prSet presAssocID="{CD306BE6-624D-4B4E-9B2F-9301BE1A78C6}" presName="level3hierChild" presStyleCnt="0"/>
      <dgm:spPr/>
    </dgm:pt>
    <dgm:pt modelId="{C7BD0616-5AA4-4AD7-B7A1-213E010AEF3C}" type="pres">
      <dgm:prSet presAssocID="{4A61FB5E-FED3-4EBF-84B7-E47617EAB8D3}" presName="conn2-1" presStyleLbl="parChTrans1D2" presStyleIdx="3" presStyleCnt="5"/>
      <dgm:spPr/>
    </dgm:pt>
    <dgm:pt modelId="{19DA1773-B2F6-40AD-B65C-A5D8B845C1F0}" type="pres">
      <dgm:prSet presAssocID="{4A61FB5E-FED3-4EBF-84B7-E47617EAB8D3}" presName="connTx" presStyleLbl="parChTrans1D2" presStyleIdx="3" presStyleCnt="5"/>
      <dgm:spPr/>
    </dgm:pt>
    <dgm:pt modelId="{204338EF-8299-4C7E-A667-629A616B01DB}" type="pres">
      <dgm:prSet presAssocID="{A5F4AC8F-23BD-47C5-9040-5D0C5209EC1C}" presName="root2" presStyleCnt="0"/>
      <dgm:spPr/>
    </dgm:pt>
    <dgm:pt modelId="{7A08F640-AE31-4634-9D43-A81C7264D355}" type="pres">
      <dgm:prSet presAssocID="{A5F4AC8F-23BD-47C5-9040-5D0C5209EC1C}" presName="LevelTwoTextNode" presStyleLbl="node2" presStyleIdx="3" presStyleCnt="5" custScaleX="162346">
        <dgm:presLayoutVars>
          <dgm:chPref val="3"/>
        </dgm:presLayoutVars>
      </dgm:prSet>
      <dgm:spPr/>
    </dgm:pt>
    <dgm:pt modelId="{1D1E3AE4-612A-45E4-9C8F-22656761CC68}" type="pres">
      <dgm:prSet presAssocID="{A5F4AC8F-23BD-47C5-9040-5D0C5209EC1C}" presName="level3hierChild" presStyleCnt="0"/>
      <dgm:spPr/>
    </dgm:pt>
    <dgm:pt modelId="{1B5FB04C-7E4C-45E4-B4EC-E1C7C4DA8B07}" type="pres">
      <dgm:prSet presAssocID="{17FE7711-D224-4F4D-BB60-74E2062AFB34}" presName="conn2-1" presStyleLbl="parChTrans1D3" presStyleIdx="0" presStyleCnt="2"/>
      <dgm:spPr/>
    </dgm:pt>
    <dgm:pt modelId="{41768975-50CC-40BF-B41F-65F0CED6E3F4}" type="pres">
      <dgm:prSet presAssocID="{17FE7711-D224-4F4D-BB60-74E2062AFB34}" presName="connTx" presStyleLbl="parChTrans1D3" presStyleIdx="0" presStyleCnt="2"/>
      <dgm:spPr/>
    </dgm:pt>
    <dgm:pt modelId="{AAB1F181-9EC7-40EE-A825-6BC0B87469C6}" type="pres">
      <dgm:prSet presAssocID="{F381FD4F-B79C-4ED3-B2FD-213FC57B4B67}" presName="root2" presStyleCnt="0"/>
      <dgm:spPr/>
    </dgm:pt>
    <dgm:pt modelId="{AEC676EF-07A1-4D4C-B71E-8C5A66DC9081}" type="pres">
      <dgm:prSet presAssocID="{F381FD4F-B79C-4ED3-B2FD-213FC57B4B67}" presName="LevelTwoTextNode" presStyleLbl="node3" presStyleIdx="0" presStyleCnt="2" custScaleX="132113" custScaleY="148782">
        <dgm:presLayoutVars>
          <dgm:chPref val="3"/>
        </dgm:presLayoutVars>
      </dgm:prSet>
      <dgm:spPr/>
    </dgm:pt>
    <dgm:pt modelId="{7F724FAC-A706-485A-BC0C-ED5EBA9800BB}" type="pres">
      <dgm:prSet presAssocID="{F381FD4F-B79C-4ED3-B2FD-213FC57B4B67}" presName="level3hierChild" presStyleCnt="0"/>
      <dgm:spPr/>
    </dgm:pt>
    <dgm:pt modelId="{60C32C9A-E08C-4AE6-8ED4-48E9E68FE294}" type="pres">
      <dgm:prSet presAssocID="{FF0B382E-5C38-4979-BA81-B269D8995647}" presName="conn2-1" presStyleLbl="parChTrans1D2" presStyleIdx="4" presStyleCnt="5"/>
      <dgm:spPr/>
    </dgm:pt>
    <dgm:pt modelId="{64821FE2-AD55-4586-B85A-2F1EFCB599E1}" type="pres">
      <dgm:prSet presAssocID="{FF0B382E-5C38-4979-BA81-B269D8995647}" presName="connTx" presStyleLbl="parChTrans1D2" presStyleIdx="4" presStyleCnt="5"/>
      <dgm:spPr/>
    </dgm:pt>
    <dgm:pt modelId="{9DCA0EE8-BF53-4646-B236-4B2CC8F4A2DD}" type="pres">
      <dgm:prSet presAssocID="{1CBAC1C1-B369-4F66-BDEB-D1F2F088F3D5}" presName="root2" presStyleCnt="0"/>
      <dgm:spPr/>
    </dgm:pt>
    <dgm:pt modelId="{B615C704-F2B7-41F5-AA47-5458DC38D736}" type="pres">
      <dgm:prSet presAssocID="{1CBAC1C1-B369-4F66-BDEB-D1F2F088F3D5}" presName="LevelTwoTextNode" presStyleLbl="node2" presStyleIdx="4" presStyleCnt="5" custScaleX="157105">
        <dgm:presLayoutVars>
          <dgm:chPref val="3"/>
        </dgm:presLayoutVars>
      </dgm:prSet>
      <dgm:spPr/>
    </dgm:pt>
    <dgm:pt modelId="{EED6D66E-3344-42C4-AFD9-8C056D2512D6}" type="pres">
      <dgm:prSet presAssocID="{1CBAC1C1-B369-4F66-BDEB-D1F2F088F3D5}" presName="level3hierChild" presStyleCnt="0"/>
      <dgm:spPr/>
    </dgm:pt>
    <dgm:pt modelId="{96884DD6-44C7-4364-8476-19F4B9D569F7}" type="pres">
      <dgm:prSet presAssocID="{4750B5D8-AA31-4CE6-91B1-70ECE85F9D8B}" presName="conn2-1" presStyleLbl="parChTrans1D3" presStyleIdx="1" presStyleCnt="2"/>
      <dgm:spPr/>
    </dgm:pt>
    <dgm:pt modelId="{1C373647-F33C-40B5-9DB6-791BCDAE00BE}" type="pres">
      <dgm:prSet presAssocID="{4750B5D8-AA31-4CE6-91B1-70ECE85F9D8B}" presName="connTx" presStyleLbl="parChTrans1D3" presStyleIdx="1" presStyleCnt="2"/>
      <dgm:spPr/>
    </dgm:pt>
    <dgm:pt modelId="{924E7B31-C7B0-4E1F-B159-E53283A50174}" type="pres">
      <dgm:prSet presAssocID="{C8FC28DD-7F79-4FBB-88BC-14C18EA8F908}" presName="root2" presStyleCnt="0"/>
      <dgm:spPr/>
    </dgm:pt>
    <dgm:pt modelId="{DFE78A87-B930-4996-B592-46CBCA211769}" type="pres">
      <dgm:prSet presAssocID="{C8FC28DD-7F79-4FBB-88BC-14C18EA8F908}" presName="LevelTwoTextNode" presStyleLbl="node3" presStyleIdx="1" presStyleCnt="2" custScaleX="159912" custScaleY="171971">
        <dgm:presLayoutVars>
          <dgm:chPref val="3"/>
        </dgm:presLayoutVars>
      </dgm:prSet>
      <dgm:spPr/>
    </dgm:pt>
    <dgm:pt modelId="{AB503DA7-380D-4FDC-8922-DE85F2FF7B50}" type="pres">
      <dgm:prSet presAssocID="{C8FC28DD-7F79-4FBB-88BC-14C18EA8F908}" presName="level3hierChild" presStyleCnt="0"/>
      <dgm:spPr/>
    </dgm:pt>
  </dgm:ptLst>
  <dgm:cxnLst>
    <dgm:cxn modelId="{633A9D04-62B8-4829-87F7-0F9A04E5803A}" type="presOf" srcId="{F381FD4F-B79C-4ED3-B2FD-213FC57B4B67}" destId="{AEC676EF-07A1-4D4C-B71E-8C5A66DC9081}" srcOrd="0" destOrd="0" presId="urn:microsoft.com/office/officeart/2005/8/layout/hierarchy2"/>
    <dgm:cxn modelId="{A21C7D13-F5C3-4557-B26D-8F82339E0689}" srcId="{97325AB8-259F-40EE-AB9B-580FAE8908B7}" destId="{A5F4AC8F-23BD-47C5-9040-5D0C5209EC1C}" srcOrd="3" destOrd="0" parTransId="{4A61FB5E-FED3-4EBF-84B7-E47617EAB8D3}" sibTransId="{385D6707-A39F-4702-9EB2-B02C4CCF8667}"/>
    <dgm:cxn modelId="{24B58415-51B0-4FE6-B6AC-33EF33CE24E0}" type="presOf" srcId="{FF0B382E-5C38-4979-BA81-B269D8995647}" destId="{64821FE2-AD55-4586-B85A-2F1EFCB599E1}" srcOrd="1" destOrd="0" presId="urn:microsoft.com/office/officeart/2005/8/layout/hierarchy2"/>
    <dgm:cxn modelId="{B8149B1B-B4DE-4303-93DC-24B6B8C797B6}" type="presOf" srcId="{4A61FB5E-FED3-4EBF-84B7-E47617EAB8D3}" destId="{C7BD0616-5AA4-4AD7-B7A1-213E010AEF3C}" srcOrd="0" destOrd="0" presId="urn:microsoft.com/office/officeart/2005/8/layout/hierarchy2"/>
    <dgm:cxn modelId="{F625BD23-F294-465D-86EB-6F66510FA1DE}" type="presOf" srcId="{97325AB8-259F-40EE-AB9B-580FAE8908B7}" destId="{FF87BD31-7F3A-4D5C-A1E0-9D933B1159CC}" srcOrd="0" destOrd="0" presId="urn:microsoft.com/office/officeart/2005/8/layout/hierarchy2"/>
    <dgm:cxn modelId="{C0A1752D-E200-4C27-A653-A57266230E2A}" type="presOf" srcId="{AA191500-468D-47F3-A0AE-66607BDB3CB0}" destId="{BCF9E7A5-5091-46A0-B63C-6CC0C77A33C0}" srcOrd="0" destOrd="0" presId="urn:microsoft.com/office/officeart/2005/8/layout/hierarchy2"/>
    <dgm:cxn modelId="{750B6931-3356-4AA0-9C8F-5AFD46029635}" srcId="{1CBAC1C1-B369-4F66-BDEB-D1F2F088F3D5}" destId="{C8FC28DD-7F79-4FBB-88BC-14C18EA8F908}" srcOrd="0" destOrd="0" parTransId="{4750B5D8-AA31-4CE6-91B1-70ECE85F9D8B}" sibTransId="{BC4C40AB-339D-41C4-B5DA-88D55D80A9EF}"/>
    <dgm:cxn modelId="{DA9A6932-00C6-4014-A161-EF55A699DAC1}" srcId="{97325AB8-259F-40EE-AB9B-580FAE8908B7}" destId="{EF345B0F-0231-47C3-B26E-6F0A04217AED}" srcOrd="0" destOrd="0" parTransId="{AA191500-468D-47F3-A0AE-66607BDB3CB0}" sibTransId="{7D667504-179F-4417-B562-72BD26595503}"/>
    <dgm:cxn modelId="{7E645E3B-423D-4694-AF4D-988662B501B6}" type="presOf" srcId="{4750B5D8-AA31-4CE6-91B1-70ECE85F9D8B}" destId="{96884DD6-44C7-4364-8476-19F4B9D569F7}" srcOrd="0" destOrd="0" presId="urn:microsoft.com/office/officeart/2005/8/layout/hierarchy2"/>
    <dgm:cxn modelId="{FAA9235D-7DE8-45FC-8AAA-3A712CB3607E}" type="presOf" srcId="{AA191500-468D-47F3-A0AE-66607BDB3CB0}" destId="{F0AAA441-B5C2-44A3-87D2-E926D0422C6F}" srcOrd="1" destOrd="0" presId="urn:microsoft.com/office/officeart/2005/8/layout/hierarchy2"/>
    <dgm:cxn modelId="{06D89A44-7EB8-4619-B669-8EA52F38264A}" srcId="{97325AB8-259F-40EE-AB9B-580FAE8908B7}" destId="{CD306BE6-624D-4B4E-9B2F-9301BE1A78C6}" srcOrd="2" destOrd="0" parTransId="{90BF6EBC-0AC2-40FB-A193-99C98BFEFD92}" sibTransId="{D2844CD4-893D-4A53-AB11-42DD5A2ACA4E}"/>
    <dgm:cxn modelId="{AC175D69-6ECD-4D57-90F5-1EF0F6D2D1C3}" type="presOf" srcId="{1CBAC1C1-B369-4F66-BDEB-D1F2F088F3D5}" destId="{B615C704-F2B7-41F5-AA47-5458DC38D736}" srcOrd="0" destOrd="0" presId="urn:microsoft.com/office/officeart/2005/8/layout/hierarchy2"/>
    <dgm:cxn modelId="{4D6A7D4B-8546-4B6D-A609-B7C434EE2538}" type="presOf" srcId="{A5F4AC8F-23BD-47C5-9040-5D0C5209EC1C}" destId="{7A08F640-AE31-4634-9D43-A81C7264D355}" srcOrd="0" destOrd="0" presId="urn:microsoft.com/office/officeart/2005/8/layout/hierarchy2"/>
    <dgm:cxn modelId="{11DEC06D-C76B-427B-B8A5-15DD5546608E}" type="presOf" srcId="{EF345B0F-0231-47C3-B26E-6F0A04217AED}" destId="{0E3E1435-0D7C-4BFB-A662-DE64F6509394}" srcOrd="0" destOrd="0" presId="urn:microsoft.com/office/officeart/2005/8/layout/hierarchy2"/>
    <dgm:cxn modelId="{4D868D50-5C6D-40DC-AEBE-6723F4953D3E}" type="presOf" srcId="{17FE7711-D224-4F4D-BB60-74E2062AFB34}" destId="{1B5FB04C-7E4C-45E4-B4EC-E1C7C4DA8B07}" srcOrd="0" destOrd="0" presId="urn:microsoft.com/office/officeart/2005/8/layout/hierarchy2"/>
    <dgm:cxn modelId="{A215AE76-C5FF-4FF5-B4B0-2261C0625B60}" type="presOf" srcId="{CBCE2F7D-333E-41C5-B5C9-73A39C3E5B52}" destId="{69F288B4-69A2-467C-8ABC-DCB19145573B}" srcOrd="0" destOrd="0" presId="urn:microsoft.com/office/officeart/2005/8/layout/hierarchy2"/>
    <dgm:cxn modelId="{164A147C-3274-4D5D-8DD8-7AFA14F14409}" srcId="{57972D78-7509-49E6-9181-CC2536930DB8}" destId="{97325AB8-259F-40EE-AB9B-580FAE8908B7}" srcOrd="0" destOrd="0" parTransId="{4BE02994-B2A5-4ED2-866D-7E3DB59E45DA}" sibTransId="{D13ACA4A-FABF-48C8-B457-54E1C0252A41}"/>
    <dgm:cxn modelId="{993B917D-E12A-40DD-B7BF-1F083F55021B}" type="presOf" srcId="{C8FC28DD-7F79-4FBB-88BC-14C18EA8F908}" destId="{DFE78A87-B930-4996-B592-46CBCA211769}" srcOrd="0" destOrd="0" presId="urn:microsoft.com/office/officeart/2005/8/layout/hierarchy2"/>
    <dgm:cxn modelId="{82D3308A-C6A2-4645-BC1E-346FB534D972}" type="presOf" srcId="{CD306BE6-624D-4B4E-9B2F-9301BE1A78C6}" destId="{D903B6E1-ACEA-48DF-B067-738C03E8A7F7}" srcOrd="0" destOrd="0" presId="urn:microsoft.com/office/officeart/2005/8/layout/hierarchy2"/>
    <dgm:cxn modelId="{3BB7A59A-3DFC-4DA0-94B2-43D4DC756A13}" type="presOf" srcId="{90BF6EBC-0AC2-40FB-A193-99C98BFEFD92}" destId="{45322D24-94ED-460E-A500-341E21E685E1}" srcOrd="0" destOrd="0" presId="urn:microsoft.com/office/officeart/2005/8/layout/hierarchy2"/>
    <dgm:cxn modelId="{96A01DA3-CE3C-4B5E-82DA-DFC262AD7B4A}" type="presOf" srcId="{90BF6EBC-0AC2-40FB-A193-99C98BFEFD92}" destId="{42A7CB09-4E17-4859-8DDF-A7ED71C641A7}" srcOrd="1" destOrd="0" presId="urn:microsoft.com/office/officeart/2005/8/layout/hierarchy2"/>
    <dgm:cxn modelId="{B7182CB0-A8D6-4295-9796-27E78D338559}" srcId="{97325AB8-259F-40EE-AB9B-580FAE8908B7}" destId="{1CBAC1C1-B369-4F66-BDEB-D1F2F088F3D5}" srcOrd="4" destOrd="0" parTransId="{FF0B382E-5C38-4979-BA81-B269D8995647}" sibTransId="{F636C57A-2706-4E38-AFD1-EF497693217A}"/>
    <dgm:cxn modelId="{C02443B0-235B-49C7-ACB9-0528BB66777C}" type="presOf" srcId="{17FE7711-D224-4F4D-BB60-74E2062AFB34}" destId="{41768975-50CC-40BF-B41F-65F0CED6E3F4}" srcOrd="1" destOrd="0" presId="urn:microsoft.com/office/officeart/2005/8/layout/hierarchy2"/>
    <dgm:cxn modelId="{4C6EBFB7-EB81-47E7-9FAD-39128FA20D43}" srcId="{A5F4AC8F-23BD-47C5-9040-5D0C5209EC1C}" destId="{F381FD4F-B79C-4ED3-B2FD-213FC57B4B67}" srcOrd="0" destOrd="0" parTransId="{17FE7711-D224-4F4D-BB60-74E2062AFB34}" sibTransId="{4EF9C4E1-E976-4F70-8BBE-35735CD72B86}"/>
    <dgm:cxn modelId="{49A732BE-1395-4F7F-B4B0-FEEDC945E64B}" type="presOf" srcId="{CBCE2F7D-333E-41C5-B5C9-73A39C3E5B52}" destId="{09647D48-207D-499E-AA12-F8E30D799CAC}" srcOrd="1" destOrd="0" presId="urn:microsoft.com/office/officeart/2005/8/layout/hierarchy2"/>
    <dgm:cxn modelId="{9CC076BF-5E06-4565-9316-7FEBEE60AD5D}" type="presOf" srcId="{3E1A5AC2-0E44-4F87-A530-8496C308D4C2}" destId="{FF6BA5F3-2BD2-4DF9-B6F0-D3D1641C3EFE}" srcOrd="0" destOrd="0" presId="urn:microsoft.com/office/officeart/2005/8/layout/hierarchy2"/>
    <dgm:cxn modelId="{14450CC7-989D-46EE-9FB2-AD496B494F7E}" srcId="{97325AB8-259F-40EE-AB9B-580FAE8908B7}" destId="{3E1A5AC2-0E44-4F87-A530-8496C308D4C2}" srcOrd="1" destOrd="0" parTransId="{CBCE2F7D-333E-41C5-B5C9-73A39C3E5B52}" sibTransId="{7C553F02-17E7-43D0-9FDC-59431DE2F3B0}"/>
    <dgm:cxn modelId="{DEBD52C7-6662-4927-BB74-CC4EF9EEB94F}" type="presOf" srcId="{4A61FB5E-FED3-4EBF-84B7-E47617EAB8D3}" destId="{19DA1773-B2F6-40AD-B65C-A5D8B845C1F0}" srcOrd="1" destOrd="0" presId="urn:microsoft.com/office/officeart/2005/8/layout/hierarchy2"/>
    <dgm:cxn modelId="{D01216D2-1B4B-4E6F-A67D-39F91A18F591}" type="presOf" srcId="{4750B5D8-AA31-4CE6-91B1-70ECE85F9D8B}" destId="{1C373647-F33C-40B5-9DB6-791BCDAE00BE}" srcOrd="1" destOrd="0" presId="urn:microsoft.com/office/officeart/2005/8/layout/hierarchy2"/>
    <dgm:cxn modelId="{C3A72EE3-18DD-4A4B-BC50-83718AB15FAB}" type="presOf" srcId="{FF0B382E-5C38-4979-BA81-B269D8995647}" destId="{60C32C9A-E08C-4AE6-8ED4-48E9E68FE294}" srcOrd="0" destOrd="0" presId="urn:microsoft.com/office/officeart/2005/8/layout/hierarchy2"/>
    <dgm:cxn modelId="{D0E266FE-7613-4F30-8A7E-0F77370C2A93}" type="presOf" srcId="{57972D78-7509-49E6-9181-CC2536930DB8}" destId="{D8499739-6937-4DD1-A919-5CD687C003BF}" srcOrd="0" destOrd="0" presId="urn:microsoft.com/office/officeart/2005/8/layout/hierarchy2"/>
    <dgm:cxn modelId="{1024D22A-EF77-479B-8D9A-41FB1A932199}" type="presParOf" srcId="{D8499739-6937-4DD1-A919-5CD687C003BF}" destId="{59EE1E64-1434-4E3A-AB47-FC356E1B0AA0}" srcOrd="0" destOrd="0" presId="urn:microsoft.com/office/officeart/2005/8/layout/hierarchy2"/>
    <dgm:cxn modelId="{917F7F5A-EFF0-4C95-9A3C-02F0A07FBEAD}" type="presParOf" srcId="{59EE1E64-1434-4E3A-AB47-FC356E1B0AA0}" destId="{FF87BD31-7F3A-4D5C-A1E0-9D933B1159CC}" srcOrd="0" destOrd="0" presId="urn:microsoft.com/office/officeart/2005/8/layout/hierarchy2"/>
    <dgm:cxn modelId="{9F0A37B9-0EFE-4352-A2E8-B25157CD27FF}" type="presParOf" srcId="{59EE1E64-1434-4E3A-AB47-FC356E1B0AA0}" destId="{CD6B6649-6049-46FC-95C1-F5E8BF00E687}" srcOrd="1" destOrd="0" presId="urn:microsoft.com/office/officeart/2005/8/layout/hierarchy2"/>
    <dgm:cxn modelId="{294486D8-73F0-4CCD-95B3-615FAE6100B0}" type="presParOf" srcId="{CD6B6649-6049-46FC-95C1-F5E8BF00E687}" destId="{BCF9E7A5-5091-46A0-B63C-6CC0C77A33C0}" srcOrd="0" destOrd="0" presId="urn:microsoft.com/office/officeart/2005/8/layout/hierarchy2"/>
    <dgm:cxn modelId="{514381F4-88E9-4A07-AD57-CC7B9F28ECCE}" type="presParOf" srcId="{BCF9E7A5-5091-46A0-B63C-6CC0C77A33C0}" destId="{F0AAA441-B5C2-44A3-87D2-E926D0422C6F}" srcOrd="0" destOrd="0" presId="urn:microsoft.com/office/officeart/2005/8/layout/hierarchy2"/>
    <dgm:cxn modelId="{849C68F8-2866-4B61-8036-35D0C81E3AD3}" type="presParOf" srcId="{CD6B6649-6049-46FC-95C1-F5E8BF00E687}" destId="{59A4DF0C-B658-40E7-9605-A489583D35EB}" srcOrd="1" destOrd="0" presId="urn:microsoft.com/office/officeart/2005/8/layout/hierarchy2"/>
    <dgm:cxn modelId="{59630F0B-B6C4-41A5-BE1D-0E0C88850090}" type="presParOf" srcId="{59A4DF0C-B658-40E7-9605-A489583D35EB}" destId="{0E3E1435-0D7C-4BFB-A662-DE64F6509394}" srcOrd="0" destOrd="0" presId="urn:microsoft.com/office/officeart/2005/8/layout/hierarchy2"/>
    <dgm:cxn modelId="{520E74A0-7E37-4858-A71B-96044CDE5763}" type="presParOf" srcId="{59A4DF0C-B658-40E7-9605-A489583D35EB}" destId="{08C3AB36-9E2B-46F5-978E-34E76D6AFAF6}" srcOrd="1" destOrd="0" presId="urn:microsoft.com/office/officeart/2005/8/layout/hierarchy2"/>
    <dgm:cxn modelId="{C4A06D51-24B6-48AB-87F5-E0473EB801F2}" type="presParOf" srcId="{CD6B6649-6049-46FC-95C1-F5E8BF00E687}" destId="{69F288B4-69A2-467C-8ABC-DCB19145573B}" srcOrd="2" destOrd="0" presId="urn:microsoft.com/office/officeart/2005/8/layout/hierarchy2"/>
    <dgm:cxn modelId="{9ACDB5F1-62E3-4D02-A9AF-F2ADA272193F}" type="presParOf" srcId="{69F288B4-69A2-467C-8ABC-DCB19145573B}" destId="{09647D48-207D-499E-AA12-F8E30D799CAC}" srcOrd="0" destOrd="0" presId="urn:microsoft.com/office/officeart/2005/8/layout/hierarchy2"/>
    <dgm:cxn modelId="{67A360E4-6F9F-4A87-9755-D4F767D138B3}" type="presParOf" srcId="{CD6B6649-6049-46FC-95C1-F5E8BF00E687}" destId="{4F60E325-BE34-4941-9FB1-E87C2A8A1274}" srcOrd="3" destOrd="0" presId="urn:microsoft.com/office/officeart/2005/8/layout/hierarchy2"/>
    <dgm:cxn modelId="{B455D6C4-912F-47E7-9781-EC47197D8970}" type="presParOf" srcId="{4F60E325-BE34-4941-9FB1-E87C2A8A1274}" destId="{FF6BA5F3-2BD2-4DF9-B6F0-D3D1641C3EFE}" srcOrd="0" destOrd="0" presId="urn:microsoft.com/office/officeart/2005/8/layout/hierarchy2"/>
    <dgm:cxn modelId="{1800C2F9-AFE6-4645-BD6D-4EE630C54839}" type="presParOf" srcId="{4F60E325-BE34-4941-9FB1-E87C2A8A1274}" destId="{DC3F9A9B-BE55-41F3-BB94-5C7EF2B46608}" srcOrd="1" destOrd="0" presId="urn:microsoft.com/office/officeart/2005/8/layout/hierarchy2"/>
    <dgm:cxn modelId="{77C05D30-0D85-4655-BE80-B9D8A526508F}" type="presParOf" srcId="{CD6B6649-6049-46FC-95C1-F5E8BF00E687}" destId="{45322D24-94ED-460E-A500-341E21E685E1}" srcOrd="4" destOrd="0" presId="urn:microsoft.com/office/officeart/2005/8/layout/hierarchy2"/>
    <dgm:cxn modelId="{63A70EF5-A954-45A0-981C-B80A3CEBAE62}" type="presParOf" srcId="{45322D24-94ED-460E-A500-341E21E685E1}" destId="{42A7CB09-4E17-4859-8DDF-A7ED71C641A7}" srcOrd="0" destOrd="0" presId="urn:microsoft.com/office/officeart/2005/8/layout/hierarchy2"/>
    <dgm:cxn modelId="{E586D9D8-997B-44D7-B198-9B95A1E9F974}" type="presParOf" srcId="{CD6B6649-6049-46FC-95C1-F5E8BF00E687}" destId="{32577C6D-D915-45CD-A534-78CAA1B8BFE6}" srcOrd="5" destOrd="0" presId="urn:microsoft.com/office/officeart/2005/8/layout/hierarchy2"/>
    <dgm:cxn modelId="{73C9EE4E-BE14-4154-AB84-2FBEF389C07A}" type="presParOf" srcId="{32577C6D-D915-45CD-A534-78CAA1B8BFE6}" destId="{D903B6E1-ACEA-48DF-B067-738C03E8A7F7}" srcOrd="0" destOrd="0" presId="urn:microsoft.com/office/officeart/2005/8/layout/hierarchy2"/>
    <dgm:cxn modelId="{AE7890BE-B22A-4379-AB63-8B5183089776}" type="presParOf" srcId="{32577C6D-D915-45CD-A534-78CAA1B8BFE6}" destId="{F5CA22B3-3ECE-44CD-A001-5F6F9EE346CB}" srcOrd="1" destOrd="0" presId="urn:microsoft.com/office/officeart/2005/8/layout/hierarchy2"/>
    <dgm:cxn modelId="{A9568CCE-E571-4FB8-BA58-6EC436A4626B}" type="presParOf" srcId="{CD6B6649-6049-46FC-95C1-F5E8BF00E687}" destId="{C7BD0616-5AA4-4AD7-B7A1-213E010AEF3C}" srcOrd="6" destOrd="0" presId="urn:microsoft.com/office/officeart/2005/8/layout/hierarchy2"/>
    <dgm:cxn modelId="{A604FF9A-CD14-4B35-AAF3-505C316722E3}" type="presParOf" srcId="{C7BD0616-5AA4-4AD7-B7A1-213E010AEF3C}" destId="{19DA1773-B2F6-40AD-B65C-A5D8B845C1F0}" srcOrd="0" destOrd="0" presId="urn:microsoft.com/office/officeart/2005/8/layout/hierarchy2"/>
    <dgm:cxn modelId="{83C9A8B0-FBE3-442F-A30B-D28577302D99}" type="presParOf" srcId="{CD6B6649-6049-46FC-95C1-F5E8BF00E687}" destId="{204338EF-8299-4C7E-A667-629A616B01DB}" srcOrd="7" destOrd="0" presId="urn:microsoft.com/office/officeart/2005/8/layout/hierarchy2"/>
    <dgm:cxn modelId="{3FD77A12-4993-4907-9D98-462110F62061}" type="presParOf" srcId="{204338EF-8299-4C7E-A667-629A616B01DB}" destId="{7A08F640-AE31-4634-9D43-A81C7264D355}" srcOrd="0" destOrd="0" presId="urn:microsoft.com/office/officeart/2005/8/layout/hierarchy2"/>
    <dgm:cxn modelId="{E87C5FAF-BCDF-4E0B-B786-795486D3ABFB}" type="presParOf" srcId="{204338EF-8299-4C7E-A667-629A616B01DB}" destId="{1D1E3AE4-612A-45E4-9C8F-22656761CC68}" srcOrd="1" destOrd="0" presId="urn:microsoft.com/office/officeart/2005/8/layout/hierarchy2"/>
    <dgm:cxn modelId="{45B3D311-33BB-4503-8458-0BAB9E1D8404}" type="presParOf" srcId="{1D1E3AE4-612A-45E4-9C8F-22656761CC68}" destId="{1B5FB04C-7E4C-45E4-B4EC-E1C7C4DA8B07}" srcOrd="0" destOrd="0" presId="urn:microsoft.com/office/officeart/2005/8/layout/hierarchy2"/>
    <dgm:cxn modelId="{DB01AA5D-2AC3-4324-A612-5B99105552B1}" type="presParOf" srcId="{1B5FB04C-7E4C-45E4-B4EC-E1C7C4DA8B07}" destId="{41768975-50CC-40BF-B41F-65F0CED6E3F4}" srcOrd="0" destOrd="0" presId="urn:microsoft.com/office/officeart/2005/8/layout/hierarchy2"/>
    <dgm:cxn modelId="{F585F799-CFDD-4375-8711-ACD84E17866C}" type="presParOf" srcId="{1D1E3AE4-612A-45E4-9C8F-22656761CC68}" destId="{AAB1F181-9EC7-40EE-A825-6BC0B87469C6}" srcOrd="1" destOrd="0" presId="urn:microsoft.com/office/officeart/2005/8/layout/hierarchy2"/>
    <dgm:cxn modelId="{85DBD1E0-615E-4FDE-8057-1473F2000CF0}" type="presParOf" srcId="{AAB1F181-9EC7-40EE-A825-6BC0B87469C6}" destId="{AEC676EF-07A1-4D4C-B71E-8C5A66DC9081}" srcOrd="0" destOrd="0" presId="urn:microsoft.com/office/officeart/2005/8/layout/hierarchy2"/>
    <dgm:cxn modelId="{58B91065-5669-42B3-9293-0BC3B4363F71}" type="presParOf" srcId="{AAB1F181-9EC7-40EE-A825-6BC0B87469C6}" destId="{7F724FAC-A706-485A-BC0C-ED5EBA9800BB}" srcOrd="1" destOrd="0" presId="urn:microsoft.com/office/officeart/2005/8/layout/hierarchy2"/>
    <dgm:cxn modelId="{19CC2355-4D2E-4D1D-BA90-E298F93B4C68}" type="presParOf" srcId="{CD6B6649-6049-46FC-95C1-F5E8BF00E687}" destId="{60C32C9A-E08C-4AE6-8ED4-48E9E68FE294}" srcOrd="8" destOrd="0" presId="urn:microsoft.com/office/officeart/2005/8/layout/hierarchy2"/>
    <dgm:cxn modelId="{932A96F8-68B3-4F82-A928-E0C9B77A31B3}" type="presParOf" srcId="{60C32C9A-E08C-4AE6-8ED4-48E9E68FE294}" destId="{64821FE2-AD55-4586-B85A-2F1EFCB599E1}" srcOrd="0" destOrd="0" presId="urn:microsoft.com/office/officeart/2005/8/layout/hierarchy2"/>
    <dgm:cxn modelId="{D9E1F58A-7932-4315-A387-00CC693FAD57}" type="presParOf" srcId="{CD6B6649-6049-46FC-95C1-F5E8BF00E687}" destId="{9DCA0EE8-BF53-4646-B236-4B2CC8F4A2DD}" srcOrd="9" destOrd="0" presId="urn:microsoft.com/office/officeart/2005/8/layout/hierarchy2"/>
    <dgm:cxn modelId="{2C45F147-679A-4C1B-A946-4EE9128D1CA9}" type="presParOf" srcId="{9DCA0EE8-BF53-4646-B236-4B2CC8F4A2DD}" destId="{B615C704-F2B7-41F5-AA47-5458DC38D736}" srcOrd="0" destOrd="0" presId="urn:microsoft.com/office/officeart/2005/8/layout/hierarchy2"/>
    <dgm:cxn modelId="{96C35CDA-04F6-449E-8828-CE2917794FF1}" type="presParOf" srcId="{9DCA0EE8-BF53-4646-B236-4B2CC8F4A2DD}" destId="{EED6D66E-3344-42C4-AFD9-8C056D2512D6}" srcOrd="1" destOrd="0" presId="urn:microsoft.com/office/officeart/2005/8/layout/hierarchy2"/>
    <dgm:cxn modelId="{BCD3A4C6-5D96-430F-8A42-010C8AF2DE51}" type="presParOf" srcId="{EED6D66E-3344-42C4-AFD9-8C056D2512D6}" destId="{96884DD6-44C7-4364-8476-19F4B9D569F7}" srcOrd="0" destOrd="0" presId="urn:microsoft.com/office/officeart/2005/8/layout/hierarchy2"/>
    <dgm:cxn modelId="{41C6D50C-573D-47BB-B34E-7F9F8AE70A6A}" type="presParOf" srcId="{96884DD6-44C7-4364-8476-19F4B9D569F7}" destId="{1C373647-F33C-40B5-9DB6-791BCDAE00BE}" srcOrd="0" destOrd="0" presId="urn:microsoft.com/office/officeart/2005/8/layout/hierarchy2"/>
    <dgm:cxn modelId="{884C36DA-7A84-49CA-950A-781CEA298A1E}" type="presParOf" srcId="{EED6D66E-3344-42C4-AFD9-8C056D2512D6}" destId="{924E7B31-C7B0-4E1F-B159-E53283A50174}" srcOrd="1" destOrd="0" presId="urn:microsoft.com/office/officeart/2005/8/layout/hierarchy2"/>
    <dgm:cxn modelId="{662EA0C9-4CAA-4D24-8594-B7A159DA64FE}" type="presParOf" srcId="{924E7B31-C7B0-4E1F-B159-E53283A50174}" destId="{DFE78A87-B930-4996-B592-46CBCA211769}" srcOrd="0" destOrd="0" presId="urn:microsoft.com/office/officeart/2005/8/layout/hierarchy2"/>
    <dgm:cxn modelId="{59AEA89A-B55A-46C5-9C0F-28CE16DB6C6C}" type="presParOf" srcId="{924E7B31-C7B0-4E1F-B159-E53283A50174}" destId="{AB503DA7-380D-4FDC-8922-DE85F2FF7B50}"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02821C9-53CA-4597-B0AB-03D176AA2DB3}"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pl-PL"/>
        </a:p>
      </dgm:t>
    </dgm:pt>
    <dgm:pt modelId="{CA45C47E-E91D-4443-8099-B06F0A03A886}">
      <dgm:prSet/>
      <dgm:spPr/>
      <dgm:t>
        <a:bodyPr/>
        <a:lstStyle/>
        <a:p>
          <a:pPr rtl="0"/>
          <a:r>
            <a:rPr lang="pl-PL" dirty="0">
              <a:solidFill>
                <a:schemeClr val="tx1"/>
              </a:solidFill>
            </a:rPr>
            <a:t>Prezes sądu </a:t>
          </a:r>
          <a:r>
            <a:rPr lang="pl-PL" b="1" dirty="0">
              <a:solidFill>
                <a:schemeClr val="tx1"/>
              </a:solidFill>
            </a:rPr>
            <a:t>ma obowiązek skierować sprawę na posiedzenie</a:t>
          </a:r>
          <a:r>
            <a:rPr lang="pl-PL" dirty="0">
              <a:solidFill>
                <a:schemeClr val="tx1"/>
              </a:solidFill>
            </a:rPr>
            <a:t>, jeżeli: </a:t>
          </a:r>
        </a:p>
        <a:p>
          <a:pPr rtl="0"/>
          <a:r>
            <a:rPr lang="pl-PL" dirty="0">
              <a:solidFill>
                <a:schemeClr val="tx1"/>
              </a:solidFill>
            </a:rPr>
            <a:t>Art. 339 § 1 </a:t>
          </a:r>
        </a:p>
      </dgm:t>
    </dgm:pt>
    <dgm:pt modelId="{27DC18F9-BC8B-4926-A94D-36B241B83434}" type="parTrans" cxnId="{B8CABE90-EF1B-48C4-A706-21F4C3873566}">
      <dgm:prSet/>
      <dgm:spPr/>
      <dgm:t>
        <a:bodyPr/>
        <a:lstStyle/>
        <a:p>
          <a:endParaRPr lang="pl-PL"/>
        </a:p>
      </dgm:t>
    </dgm:pt>
    <dgm:pt modelId="{A6BDA73A-0AF7-4FC0-BCDE-0B558994A9A2}" type="sibTrans" cxnId="{B8CABE90-EF1B-48C4-A706-21F4C3873566}">
      <dgm:prSet/>
      <dgm:spPr/>
      <dgm:t>
        <a:bodyPr/>
        <a:lstStyle/>
        <a:p>
          <a:endParaRPr lang="pl-PL"/>
        </a:p>
      </dgm:t>
    </dgm:pt>
    <dgm:pt modelId="{48252E5A-7EBC-43C0-A24B-B296FFA27036}">
      <dgm:prSet/>
      <dgm:spPr/>
      <dgm:t>
        <a:bodyPr/>
        <a:lstStyle/>
        <a:p>
          <a:pPr rtl="0"/>
          <a:r>
            <a:rPr lang="pl-PL" dirty="0">
              <a:solidFill>
                <a:schemeClr val="tx1"/>
              </a:solidFill>
            </a:rPr>
            <a:t>Prokurator złożył wniosek o orzeczenie środków zabezpieczających </a:t>
          </a:r>
        </a:p>
      </dgm:t>
    </dgm:pt>
    <dgm:pt modelId="{529F2279-F73E-4945-B370-895C29323A2B}" type="parTrans" cxnId="{42D33F22-D675-47A4-961E-D1B24D2C02D8}">
      <dgm:prSet/>
      <dgm:spPr/>
      <dgm:t>
        <a:bodyPr/>
        <a:lstStyle/>
        <a:p>
          <a:endParaRPr lang="pl-PL"/>
        </a:p>
      </dgm:t>
    </dgm:pt>
    <dgm:pt modelId="{5413406C-FF7B-4ED6-8154-059D747C7845}" type="sibTrans" cxnId="{42D33F22-D675-47A4-961E-D1B24D2C02D8}">
      <dgm:prSet/>
      <dgm:spPr/>
      <dgm:t>
        <a:bodyPr/>
        <a:lstStyle/>
        <a:p>
          <a:endParaRPr lang="pl-PL"/>
        </a:p>
      </dgm:t>
    </dgm:pt>
    <dgm:pt modelId="{9EE64090-847F-4A11-ADBA-756E6B04B32C}">
      <dgm:prSet/>
      <dgm:spPr/>
      <dgm:t>
        <a:bodyPr/>
        <a:lstStyle/>
        <a:p>
          <a:pPr rtl="0"/>
          <a:r>
            <a:rPr lang="pl-PL">
              <a:solidFill>
                <a:schemeClr val="tx1"/>
              </a:solidFill>
            </a:rPr>
            <a:t>Zachodzi potrzeba rozważenia kwestii warunkowego umorzenia postępowania </a:t>
          </a:r>
        </a:p>
      </dgm:t>
    </dgm:pt>
    <dgm:pt modelId="{38AE5603-A348-49D9-831C-F8AF7548B3EE}" type="parTrans" cxnId="{BE7DF3C0-C6AC-4468-A8BD-B47E4E1315F0}">
      <dgm:prSet/>
      <dgm:spPr/>
      <dgm:t>
        <a:bodyPr/>
        <a:lstStyle/>
        <a:p>
          <a:endParaRPr lang="pl-PL"/>
        </a:p>
      </dgm:t>
    </dgm:pt>
    <dgm:pt modelId="{6018B96C-2515-4A9B-B140-92C5E636785D}" type="sibTrans" cxnId="{BE7DF3C0-C6AC-4468-A8BD-B47E4E1315F0}">
      <dgm:prSet/>
      <dgm:spPr/>
      <dgm:t>
        <a:bodyPr/>
        <a:lstStyle/>
        <a:p>
          <a:endParaRPr lang="pl-PL"/>
        </a:p>
      </dgm:t>
    </dgm:pt>
    <dgm:pt modelId="{711960C5-6D0A-4F16-B8E2-F6451684AF8E}">
      <dgm:prSet/>
      <dgm:spPr/>
      <dgm:t>
        <a:bodyPr/>
        <a:lstStyle/>
        <a:p>
          <a:pPr rtl="0"/>
          <a:r>
            <a:rPr lang="pl-PL" dirty="0">
              <a:solidFill>
                <a:schemeClr val="tx1"/>
              </a:solidFill>
            </a:rPr>
            <a:t>Akt oskarżenia zawiera wniosek z art. 335 § 2 </a:t>
          </a:r>
        </a:p>
      </dgm:t>
    </dgm:pt>
    <dgm:pt modelId="{BEEC4037-4ABB-4A6E-A49D-9CAC0C7AB774}" type="parTrans" cxnId="{6F4736A9-969A-4627-BB83-84D12C54EDF7}">
      <dgm:prSet/>
      <dgm:spPr/>
      <dgm:t>
        <a:bodyPr/>
        <a:lstStyle/>
        <a:p>
          <a:endParaRPr lang="pl-PL"/>
        </a:p>
      </dgm:t>
    </dgm:pt>
    <dgm:pt modelId="{7CC3C695-A0D7-40AF-89A8-C83EFE86597E}" type="sibTrans" cxnId="{6F4736A9-969A-4627-BB83-84D12C54EDF7}">
      <dgm:prSet/>
      <dgm:spPr/>
      <dgm:t>
        <a:bodyPr/>
        <a:lstStyle/>
        <a:p>
          <a:endParaRPr lang="pl-PL"/>
        </a:p>
      </dgm:t>
    </dgm:pt>
    <dgm:pt modelId="{01AF348C-AD4F-4A72-9754-012B6DFF558A}">
      <dgm:prSet/>
      <dgm:spPr/>
      <dgm:t>
        <a:bodyPr/>
        <a:lstStyle/>
        <a:p>
          <a:pPr rtl="0"/>
          <a:r>
            <a:rPr lang="pl-PL" dirty="0">
              <a:solidFill>
                <a:schemeClr val="tx1"/>
              </a:solidFill>
            </a:rPr>
            <a:t>Prokurator złożył wniosek z art. 335 § 1 </a:t>
          </a:r>
        </a:p>
      </dgm:t>
    </dgm:pt>
    <dgm:pt modelId="{0C67D48E-8F96-497B-A7E0-FEFCFB91FCC8}" type="parTrans" cxnId="{4152669B-9223-4B97-BBB0-B6920F2B0C15}">
      <dgm:prSet/>
      <dgm:spPr/>
      <dgm:t>
        <a:bodyPr/>
        <a:lstStyle/>
        <a:p>
          <a:endParaRPr lang="pl-PL"/>
        </a:p>
      </dgm:t>
    </dgm:pt>
    <dgm:pt modelId="{837A9138-B26C-49D1-95C6-66E0C16DB3E9}" type="sibTrans" cxnId="{4152669B-9223-4B97-BBB0-B6920F2B0C15}">
      <dgm:prSet/>
      <dgm:spPr/>
      <dgm:t>
        <a:bodyPr/>
        <a:lstStyle/>
        <a:p>
          <a:endParaRPr lang="pl-PL"/>
        </a:p>
      </dgm:t>
    </dgm:pt>
    <dgm:pt modelId="{85C8D625-24EC-4DC2-BF8D-A76B376150AB}" type="pres">
      <dgm:prSet presAssocID="{102821C9-53CA-4597-B0AB-03D176AA2DB3}" presName="vert0" presStyleCnt="0">
        <dgm:presLayoutVars>
          <dgm:dir/>
          <dgm:animOne val="branch"/>
          <dgm:animLvl val="lvl"/>
        </dgm:presLayoutVars>
      </dgm:prSet>
      <dgm:spPr/>
    </dgm:pt>
    <dgm:pt modelId="{8C158622-BAED-4A38-A56F-92D2C5E84C3A}" type="pres">
      <dgm:prSet presAssocID="{CA45C47E-E91D-4443-8099-B06F0A03A886}" presName="thickLine" presStyleLbl="alignNode1" presStyleIdx="0" presStyleCnt="1"/>
      <dgm:spPr/>
    </dgm:pt>
    <dgm:pt modelId="{FFE9B98E-4511-4D8B-8BE9-5900E9488CEA}" type="pres">
      <dgm:prSet presAssocID="{CA45C47E-E91D-4443-8099-B06F0A03A886}" presName="horz1" presStyleCnt="0"/>
      <dgm:spPr/>
    </dgm:pt>
    <dgm:pt modelId="{89835ABE-5C9E-4AAE-8892-1DA798B2B363}" type="pres">
      <dgm:prSet presAssocID="{CA45C47E-E91D-4443-8099-B06F0A03A886}" presName="tx1" presStyleLbl="revTx" presStyleIdx="0" presStyleCnt="5"/>
      <dgm:spPr/>
    </dgm:pt>
    <dgm:pt modelId="{9F5BC507-3D5D-4437-B926-CE64864BAC4A}" type="pres">
      <dgm:prSet presAssocID="{CA45C47E-E91D-4443-8099-B06F0A03A886}" presName="vert1" presStyleCnt="0"/>
      <dgm:spPr/>
    </dgm:pt>
    <dgm:pt modelId="{5FA22FF5-6AA3-44D3-9D3A-9B5726B818B7}" type="pres">
      <dgm:prSet presAssocID="{48252E5A-7EBC-43C0-A24B-B296FFA27036}" presName="vertSpace2a" presStyleCnt="0"/>
      <dgm:spPr/>
    </dgm:pt>
    <dgm:pt modelId="{881BBF17-DB72-44A2-88E7-7F06087C374F}" type="pres">
      <dgm:prSet presAssocID="{48252E5A-7EBC-43C0-A24B-B296FFA27036}" presName="horz2" presStyleCnt="0"/>
      <dgm:spPr/>
    </dgm:pt>
    <dgm:pt modelId="{CC0DA71E-0FDA-4D95-8560-2F308C69BFF6}" type="pres">
      <dgm:prSet presAssocID="{48252E5A-7EBC-43C0-A24B-B296FFA27036}" presName="horzSpace2" presStyleCnt="0"/>
      <dgm:spPr/>
    </dgm:pt>
    <dgm:pt modelId="{4BCBF7AC-1261-490F-9A1A-C868E9C5353B}" type="pres">
      <dgm:prSet presAssocID="{48252E5A-7EBC-43C0-A24B-B296FFA27036}" presName="tx2" presStyleLbl="revTx" presStyleIdx="1" presStyleCnt="5"/>
      <dgm:spPr/>
    </dgm:pt>
    <dgm:pt modelId="{2ABF7BED-2739-4B4C-8203-D0C026CB316D}" type="pres">
      <dgm:prSet presAssocID="{48252E5A-7EBC-43C0-A24B-B296FFA27036}" presName="vert2" presStyleCnt="0"/>
      <dgm:spPr/>
    </dgm:pt>
    <dgm:pt modelId="{BDFE5D0A-B74B-4F45-8AF7-028732B294DA}" type="pres">
      <dgm:prSet presAssocID="{48252E5A-7EBC-43C0-A24B-B296FFA27036}" presName="thinLine2b" presStyleLbl="callout" presStyleIdx="0" presStyleCnt="4"/>
      <dgm:spPr/>
    </dgm:pt>
    <dgm:pt modelId="{E7A73E66-E9B0-4C8D-A0A3-1EF9AF1CE8B4}" type="pres">
      <dgm:prSet presAssocID="{48252E5A-7EBC-43C0-A24B-B296FFA27036}" presName="vertSpace2b" presStyleCnt="0"/>
      <dgm:spPr/>
    </dgm:pt>
    <dgm:pt modelId="{0E7CA176-C43B-4F0B-96F5-2BC4B7A31566}" type="pres">
      <dgm:prSet presAssocID="{9EE64090-847F-4A11-ADBA-756E6B04B32C}" presName="horz2" presStyleCnt="0"/>
      <dgm:spPr/>
    </dgm:pt>
    <dgm:pt modelId="{47B02062-84B9-4B9A-A6BA-38688AE00D1C}" type="pres">
      <dgm:prSet presAssocID="{9EE64090-847F-4A11-ADBA-756E6B04B32C}" presName="horzSpace2" presStyleCnt="0"/>
      <dgm:spPr/>
    </dgm:pt>
    <dgm:pt modelId="{8F263729-5201-4AF9-B171-1F4722A83260}" type="pres">
      <dgm:prSet presAssocID="{9EE64090-847F-4A11-ADBA-756E6B04B32C}" presName="tx2" presStyleLbl="revTx" presStyleIdx="2" presStyleCnt="5"/>
      <dgm:spPr/>
    </dgm:pt>
    <dgm:pt modelId="{6D083825-5B83-4A9D-ADD7-9614B9F98642}" type="pres">
      <dgm:prSet presAssocID="{9EE64090-847F-4A11-ADBA-756E6B04B32C}" presName="vert2" presStyleCnt="0"/>
      <dgm:spPr/>
    </dgm:pt>
    <dgm:pt modelId="{9B3A5A93-3125-4F78-BBCB-F60D66639274}" type="pres">
      <dgm:prSet presAssocID="{9EE64090-847F-4A11-ADBA-756E6B04B32C}" presName="thinLine2b" presStyleLbl="callout" presStyleIdx="1" presStyleCnt="4"/>
      <dgm:spPr/>
    </dgm:pt>
    <dgm:pt modelId="{FC6966B2-DDBB-4FC7-95AF-6148C4FCB73E}" type="pres">
      <dgm:prSet presAssocID="{9EE64090-847F-4A11-ADBA-756E6B04B32C}" presName="vertSpace2b" presStyleCnt="0"/>
      <dgm:spPr/>
    </dgm:pt>
    <dgm:pt modelId="{5B824B4F-F747-483C-B96F-046706F002D1}" type="pres">
      <dgm:prSet presAssocID="{711960C5-6D0A-4F16-B8E2-F6451684AF8E}" presName="horz2" presStyleCnt="0"/>
      <dgm:spPr/>
    </dgm:pt>
    <dgm:pt modelId="{AA20FCF1-CDA8-4ECE-B417-00D5330D3D5E}" type="pres">
      <dgm:prSet presAssocID="{711960C5-6D0A-4F16-B8E2-F6451684AF8E}" presName="horzSpace2" presStyleCnt="0"/>
      <dgm:spPr/>
    </dgm:pt>
    <dgm:pt modelId="{EED22D1A-D1C8-490D-A912-BAEF178ABE59}" type="pres">
      <dgm:prSet presAssocID="{711960C5-6D0A-4F16-B8E2-F6451684AF8E}" presName="tx2" presStyleLbl="revTx" presStyleIdx="3" presStyleCnt="5"/>
      <dgm:spPr/>
    </dgm:pt>
    <dgm:pt modelId="{936F365D-DFB9-49E6-B0E9-55CA0CD8ABA2}" type="pres">
      <dgm:prSet presAssocID="{711960C5-6D0A-4F16-B8E2-F6451684AF8E}" presName="vert2" presStyleCnt="0"/>
      <dgm:spPr/>
    </dgm:pt>
    <dgm:pt modelId="{21449245-E8F5-4E8D-9B77-2FB2CA58C0D8}" type="pres">
      <dgm:prSet presAssocID="{711960C5-6D0A-4F16-B8E2-F6451684AF8E}" presName="thinLine2b" presStyleLbl="callout" presStyleIdx="2" presStyleCnt="4"/>
      <dgm:spPr/>
    </dgm:pt>
    <dgm:pt modelId="{BDDF7B75-1429-409C-9163-50409DCEF459}" type="pres">
      <dgm:prSet presAssocID="{711960C5-6D0A-4F16-B8E2-F6451684AF8E}" presName="vertSpace2b" presStyleCnt="0"/>
      <dgm:spPr/>
    </dgm:pt>
    <dgm:pt modelId="{BF0DE25B-0D43-44C1-AA05-7FFD74F7809C}" type="pres">
      <dgm:prSet presAssocID="{01AF348C-AD4F-4A72-9754-012B6DFF558A}" presName="horz2" presStyleCnt="0"/>
      <dgm:spPr/>
    </dgm:pt>
    <dgm:pt modelId="{ECC49E4B-A816-4053-B836-FE359D2F3743}" type="pres">
      <dgm:prSet presAssocID="{01AF348C-AD4F-4A72-9754-012B6DFF558A}" presName="horzSpace2" presStyleCnt="0"/>
      <dgm:spPr/>
    </dgm:pt>
    <dgm:pt modelId="{1483F526-67E7-45D8-8ABA-7C20DFB17696}" type="pres">
      <dgm:prSet presAssocID="{01AF348C-AD4F-4A72-9754-012B6DFF558A}" presName="tx2" presStyleLbl="revTx" presStyleIdx="4" presStyleCnt="5"/>
      <dgm:spPr/>
    </dgm:pt>
    <dgm:pt modelId="{FDA56554-3288-4A98-9E3E-BEEAB9707564}" type="pres">
      <dgm:prSet presAssocID="{01AF348C-AD4F-4A72-9754-012B6DFF558A}" presName="vert2" presStyleCnt="0"/>
      <dgm:spPr/>
    </dgm:pt>
    <dgm:pt modelId="{8AF76EE0-B220-41D3-ACAC-09CFC510FC57}" type="pres">
      <dgm:prSet presAssocID="{01AF348C-AD4F-4A72-9754-012B6DFF558A}" presName="thinLine2b" presStyleLbl="callout" presStyleIdx="3" presStyleCnt="4"/>
      <dgm:spPr/>
    </dgm:pt>
    <dgm:pt modelId="{81130201-1ECF-440E-A8EE-69595C0D18DC}" type="pres">
      <dgm:prSet presAssocID="{01AF348C-AD4F-4A72-9754-012B6DFF558A}" presName="vertSpace2b" presStyleCnt="0"/>
      <dgm:spPr/>
    </dgm:pt>
  </dgm:ptLst>
  <dgm:cxnLst>
    <dgm:cxn modelId="{81159F00-1B2D-453B-9176-16CB1A02F9BB}" type="presOf" srcId="{CA45C47E-E91D-4443-8099-B06F0A03A886}" destId="{89835ABE-5C9E-4AAE-8892-1DA798B2B363}" srcOrd="0" destOrd="0" presId="urn:microsoft.com/office/officeart/2008/layout/LinedList"/>
    <dgm:cxn modelId="{42D33F22-D675-47A4-961E-D1B24D2C02D8}" srcId="{CA45C47E-E91D-4443-8099-B06F0A03A886}" destId="{48252E5A-7EBC-43C0-A24B-B296FFA27036}" srcOrd="0" destOrd="0" parTransId="{529F2279-F73E-4945-B370-895C29323A2B}" sibTransId="{5413406C-FF7B-4ED6-8154-059D747C7845}"/>
    <dgm:cxn modelId="{CE8F323D-202D-4BE1-A658-299B61E71963}" type="presOf" srcId="{711960C5-6D0A-4F16-B8E2-F6451684AF8E}" destId="{EED22D1A-D1C8-490D-A912-BAEF178ABE59}" srcOrd="0" destOrd="0" presId="urn:microsoft.com/office/officeart/2008/layout/LinedList"/>
    <dgm:cxn modelId="{4352F161-503E-4296-8771-8AC648B85E0D}" type="presOf" srcId="{48252E5A-7EBC-43C0-A24B-B296FFA27036}" destId="{4BCBF7AC-1261-490F-9A1A-C868E9C5353B}" srcOrd="0" destOrd="0" presId="urn:microsoft.com/office/officeart/2008/layout/LinedList"/>
    <dgm:cxn modelId="{9B0F7B4F-375C-43AE-A592-7A088411D7FB}" type="presOf" srcId="{9EE64090-847F-4A11-ADBA-756E6B04B32C}" destId="{8F263729-5201-4AF9-B171-1F4722A83260}" srcOrd="0" destOrd="0" presId="urn:microsoft.com/office/officeart/2008/layout/LinedList"/>
    <dgm:cxn modelId="{DEA8C170-CB0B-4122-991C-F5474286DA6D}" type="presOf" srcId="{01AF348C-AD4F-4A72-9754-012B6DFF558A}" destId="{1483F526-67E7-45D8-8ABA-7C20DFB17696}" srcOrd="0" destOrd="0" presId="urn:microsoft.com/office/officeart/2008/layout/LinedList"/>
    <dgm:cxn modelId="{B8CABE90-EF1B-48C4-A706-21F4C3873566}" srcId="{102821C9-53CA-4597-B0AB-03D176AA2DB3}" destId="{CA45C47E-E91D-4443-8099-B06F0A03A886}" srcOrd="0" destOrd="0" parTransId="{27DC18F9-BC8B-4926-A94D-36B241B83434}" sibTransId="{A6BDA73A-0AF7-4FC0-BCDE-0B558994A9A2}"/>
    <dgm:cxn modelId="{4152669B-9223-4B97-BBB0-B6920F2B0C15}" srcId="{CA45C47E-E91D-4443-8099-B06F0A03A886}" destId="{01AF348C-AD4F-4A72-9754-012B6DFF558A}" srcOrd="3" destOrd="0" parTransId="{0C67D48E-8F96-497B-A7E0-FEFCFB91FCC8}" sibTransId="{837A9138-B26C-49D1-95C6-66E0C16DB3E9}"/>
    <dgm:cxn modelId="{6F4736A9-969A-4627-BB83-84D12C54EDF7}" srcId="{CA45C47E-E91D-4443-8099-B06F0A03A886}" destId="{711960C5-6D0A-4F16-B8E2-F6451684AF8E}" srcOrd="2" destOrd="0" parTransId="{BEEC4037-4ABB-4A6E-A49D-9CAC0C7AB774}" sibTransId="{7CC3C695-A0D7-40AF-89A8-C83EFE86597E}"/>
    <dgm:cxn modelId="{BE7DF3C0-C6AC-4468-A8BD-B47E4E1315F0}" srcId="{CA45C47E-E91D-4443-8099-B06F0A03A886}" destId="{9EE64090-847F-4A11-ADBA-756E6B04B32C}" srcOrd="1" destOrd="0" parTransId="{38AE5603-A348-49D9-831C-F8AF7548B3EE}" sibTransId="{6018B96C-2515-4A9B-B140-92C5E636785D}"/>
    <dgm:cxn modelId="{165A55EA-9D18-49FF-B058-8762EAD7346D}" type="presOf" srcId="{102821C9-53CA-4597-B0AB-03D176AA2DB3}" destId="{85C8D625-24EC-4DC2-BF8D-A76B376150AB}" srcOrd="0" destOrd="0" presId="urn:microsoft.com/office/officeart/2008/layout/LinedList"/>
    <dgm:cxn modelId="{7A3A7442-F247-42DA-A7B2-F4269DE6D361}" type="presParOf" srcId="{85C8D625-24EC-4DC2-BF8D-A76B376150AB}" destId="{8C158622-BAED-4A38-A56F-92D2C5E84C3A}" srcOrd="0" destOrd="0" presId="urn:microsoft.com/office/officeart/2008/layout/LinedList"/>
    <dgm:cxn modelId="{47F0BFDA-C9B8-4797-B890-EF6906546A6B}" type="presParOf" srcId="{85C8D625-24EC-4DC2-BF8D-A76B376150AB}" destId="{FFE9B98E-4511-4D8B-8BE9-5900E9488CEA}" srcOrd="1" destOrd="0" presId="urn:microsoft.com/office/officeart/2008/layout/LinedList"/>
    <dgm:cxn modelId="{45DCDAA2-9116-4AD9-957F-26F2829273ED}" type="presParOf" srcId="{FFE9B98E-4511-4D8B-8BE9-5900E9488CEA}" destId="{89835ABE-5C9E-4AAE-8892-1DA798B2B363}" srcOrd="0" destOrd="0" presId="urn:microsoft.com/office/officeart/2008/layout/LinedList"/>
    <dgm:cxn modelId="{50011188-6AF6-4F99-B38E-DFBBB8CAD97D}" type="presParOf" srcId="{FFE9B98E-4511-4D8B-8BE9-5900E9488CEA}" destId="{9F5BC507-3D5D-4437-B926-CE64864BAC4A}" srcOrd="1" destOrd="0" presId="urn:microsoft.com/office/officeart/2008/layout/LinedList"/>
    <dgm:cxn modelId="{C975C27B-FA6C-4EB1-B82C-1A3E2460284F}" type="presParOf" srcId="{9F5BC507-3D5D-4437-B926-CE64864BAC4A}" destId="{5FA22FF5-6AA3-44D3-9D3A-9B5726B818B7}" srcOrd="0" destOrd="0" presId="urn:microsoft.com/office/officeart/2008/layout/LinedList"/>
    <dgm:cxn modelId="{2FE7DA91-90C1-41E3-9193-0275F7185FB0}" type="presParOf" srcId="{9F5BC507-3D5D-4437-B926-CE64864BAC4A}" destId="{881BBF17-DB72-44A2-88E7-7F06087C374F}" srcOrd="1" destOrd="0" presId="urn:microsoft.com/office/officeart/2008/layout/LinedList"/>
    <dgm:cxn modelId="{11D41270-27FA-4108-BB91-BFBD462BA0EA}" type="presParOf" srcId="{881BBF17-DB72-44A2-88E7-7F06087C374F}" destId="{CC0DA71E-0FDA-4D95-8560-2F308C69BFF6}" srcOrd="0" destOrd="0" presId="urn:microsoft.com/office/officeart/2008/layout/LinedList"/>
    <dgm:cxn modelId="{58FC416E-872B-4C92-BE50-D853380B8CED}" type="presParOf" srcId="{881BBF17-DB72-44A2-88E7-7F06087C374F}" destId="{4BCBF7AC-1261-490F-9A1A-C868E9C5353B}" srcOrd="1" destOrd="0" presId="urn:microsoft.com/office/officeart/2008/layout/LinedList"/>
    <dgm:cxn modelId="{D5E414EF-39E1-4CB5-82D8-CF988079C841}" type="presParOf" srcId="{881BBF17-DB72-44A2-88E7-7F06087C374F}" destId="{2ABF7BED-2739-4B4C-8203-D0C026CB316D}" srcOrd="2" destOrd="0" presId="urn:microsoft.com/office/officeart/2008/layout/LinedList"/>
    <dgm:cxn modelId="{A84F8D3F-AE01-4858-B344-831326767032}" type="presParOf" srcId="{9F5BC507-3D5D-4437-B926-CE64864BAC4A}" destId="{BDFE5D0A-B74B-4F45-8AF7-028732B294DA}" srcOrd="2" destOrd="0" presId="urn:microsoft.com/office/officeart/2008/layout/LinedList"/>
    <dgm:cxn modelId="{AF39ADCE-2462-4D3D-B09C-5A2889DDD77E}" type="presParOf" srcId="{9F5BC507-3D5D-4437-B926-CE64864BAC4A}" destId="{E7A73E66-E9B0-4C8D-A0A3-1EF9AF1CE8B4}" srcOrd="3" destOrd="0" presId="urn:microsoft.com/office/officeart/2008/layout/LinedList"/>
    <dgm:cxn modelId="{CB4524ED-B7D5-4B3B-9FBA-512B976D20AC}" type="presParOf" srcId="{9F5BC507-3D5D-4437-B926-CE64864BAC4A}" destId="{0E7CA176-C43B-4F0B-96F5-2BC4B7A31566}" srcOrd="4" destOrd="0" presId="urn:microsoft.com/office/officeart/2008/layout/LinedList"/>
    <dgm:cxn modelId="{03118F0A-6833-419A-BFED-14F04F0FDCF2}" type="presParOf" srcId="{0E7CA176-C43B-4F0B-96F5-2BC4B7A31566}" destId="{47B02062-84B9-4B9A-A6BA-38688AE00D1C}" srcOrd="0" destOrd="0" presId="urn:microsoft.com/office/officeart/2008/layout/LinedList"/>
    <dgm:cxn modelId="{379C394A-12E3-4056-B068-CFC42C6097F4}" type="presParOf" srcId="{0E7CA176-C43B-4F0B-96F5-2BC4B7A31566}" destId="{8F263729-5201-4AF9-B171-1F4722A83260}" srcOrd="1" destOrd="0" presId="urn:microsoft.com/office/officeart/2008/layout/LinedList"/>
    <dgm:cxn modelId="{D5EBA685-C4CF-4C58-8357-7DC5643CD4F3}" type="presParOf" srcId="{0E7CA176-C43B-4F0B-96F5-2BC4B7A31566}" destId="{6D083825-5B83-4A9D-ADD7-9614B9F98642}" srcOrd="2" destOrd="0" presId="urn:microsoft.com/office/officeart/2008/layout/LinedList"/>
    <dgm:cxn modelId="{4C42E9AD-FE41-48D5-A068-05B80DDF65A9}" type="presParOf" srcId="{9F5BC507-3D5D-4437-B926-CE64864BAC4A}" destId="{9B3A5A93-3125-4F78-BBCB-F60D66639274}" srcOrd="5" destOrd="0" presId="urn:microsoft.com/office/officeart/2008/layout/LinedList"/>
    <dgm:cxn modelId="{BFFD2CB2-85B6-4521-87A0-2F8E2546D2D0}" type="presParOf" srcId="{9F5BC507-3D5D-4437-B926-CE64864BAC4A}" destId="{FC6966B2-DDBB-4FC7-95AF-6148C4FCB73E}" srcOrd="6" destOrd="0" presId="urn:microsoft.com/office/officeart/2008/layout/LinedList"/>
    <dgm:cxn modelId="{1B736CF9-42D6-441F-9A05-DA6F10080ADA}" type="presParOf" srcId="{9F5BC507-3D5D-4437-B926-CE64864BAC4A}" destId="{5B824B4F-F747-483C-B96F-046706F002D1}" srcOrd="7" destOrd="0" presId="urn:microsoft.com/office/officeart/2008/layout/LinedList"/>
    <dgm:cxn modelId="{8F6CFF28-145A-43BE-BCA1-2D57EA5A70C1}" type="presParOf" srcId="{5B824B4F-F747-483C-B96F-046706F002D1}" destId="{AA20FCF1-CDA8-4ECE-B417-00D5330D3D5E}" srcOrd="0" destOrd="0" presId="urn:microsoft.com/office/officeart/2008/layout/LinedList"/>
    <dgm:cxn modelId="{B2EA3AD8-C022-4F9D-80B5-80664A7FB447}" type="presParOf" srcId="{5B824B4F-F747-483C-B96F-046706F002D1}" destId="{EED22D1A-D1C8-490D-A912-BAEF178ABE59}" srcOrd="1" destOrd="0" presId="urn:microsoft.com/office/officeart/2008/layout/LinedList"/>
    <dgm:cxn modelId="{96B04D97-0A7E-4B75-8935-92B9FC4B2390}" type="presParOf" srcId="{5B824B4F-F747-483C-B96F-046706F002D1}" destId="{936F365D-DFB9-49E6-B0E9-55CA0CD8ABA2}" srcOrd="2" destOrd="0" presId="urn:microsoft.com/office/officeart/2008/layout/LinedList"/>
    <dgm:cxn modelId="{5C8EFCAD-2C2C-46AC-88E2-E4A01EC30934}" type="presParOf" srcId="{9F5BC507-3D5D-4437-B926-CE64864BAC4A}" destId="{21449245-E8F5-4E8D-9B77-2FB2CA58C0D8}" srcOrd="8" destOrd="0" presId="urn:microsoft.com/office/officeart/2008/layout/LinedList"/>
    <dgm:cxn modelId="{45E1C84E-2EAF-4D9B-B070-F97BA8C1327B}" type="presParOf" srcId="{9F5BC507-3D5D-4437-B926-CE64864BAC4A}" destId="{BDDF7B75-1429-409C-9163-50409DCEF459}" srcOrd="9" destOrd="0" presId="urn:microsoft.com/office/officeart/2008/layout/LinedList"/>
    <dgm:cxn modelId="{2F5CBE43-E9EB-4D0A-B2FF-5C193CF6CDFA}" type="presParOf" srcId="{9F5BC507-3D5D-4437-B926-CE64864BAC4A}" destId="{BF0DE25B-0D43-44C1-AA05-7FFD74F7809C}" srcOrd="10" destOrd="0" presId="urn:microsoft.com/office/officeart/2008/layout/LinedList"/>
    <dgm:cxn modelId="{00ABA502-D490-4267-9D14-604DE10ED5FB}" type="presParOf" srcId="{BF0DE25B-0D43-44C1-AA05-7FFD74F7809C}" destId="{ECC49E4B-A816-4053-B836-FE359D2F3743}" srcOrd="0" destOrd="0" presId="urn:microsoft.com/office/officeart/2008/layout/LinedList"/>
    <dgm:cxn modelId="{AD04E5EF-788D-4CED-8C18-54BEAD0A958C}" type="presParOf" srcId="{BF0DE25B-0D43-44C1-AA05-7FFD74F7809C}" destId="{1483F526-67E7-45D8-8ABA-7C20DFB17696}" srcOrd="1" destOrd="0" presId="urn:microsoft.com/office/officeart/2008/layout/LinedList"/>
    <dgm:cxn modelId="{24CE5108-DE7B-4D7A-A4C3-4FE249D3E7F1}" type="presParOf" srcId="{BF0DE25B-0D43-44C1-AA05-7FFD74F7809C}" destId="{FDA56554-3288-4A98-9E3E-BEEAB9707564}" srcOrd="2" destOrd="0" presId="urn:microsoft.com/office/officeart/2008/layout/LinedList"/>
    <dgm:cxn modelId="{509C9A6C-7E92-4FEB-B4EF-08413C0AE7F1}" type="presParOf" srcId="{9F5BC507-3D5D-4437-B926-CE64864BAC4A}" destId="{8AF76EE0-B220-41D3-ACAC-09CFC510FC57}" srcOrd="11" destOrd="0" presId="urn:microsoft.com/office/officeart/2008/layout/LinedList"/>
    <dgm:cxn modelId="{4E184B1D-9809-4DC4-8954-1F44ECAACF48}" type="presParOf" srcId="{9F5BC507-3D5D-4437-B926-CE64864BAC4A}" destId="{81130201-1ECF-440E-A8EE-69595C0D18DC}"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ED545C7-1D3E-47E3-94A8-18D664253500}"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pl-PL"/>
        </a:p>
      </dgm:t>
    </dgm:pt>
    <dgm:pt modelId="{E5252A46-E3C9-4BAC-96FB-79CB9FA16638}">
      <dgm:prSet/>
      <dgm:spPr/>
      <dgm:t>
        <a:bodyPr/>
        <a:lstStyle/>
        <a:p>
          <a:pPr rtl="0"/>
          <a:r>
            <a:rPr lang="pl-PL" dirty="0">
              <a:solidFill>
                <a:schemeClr val="tx1"/>
              </a:solidFill>
            </a:rPr>
            <a:t>339 § 3 i 4 – prezes sądu kieruje sprawę na posiedzenie także wtedy, gdy zachodzi potrzeba innego rozstrzygnięcia przekraczającego jego uprawnienia, a zwłaszcza:</a:t>
          </a:r>
        </a:p>
        <a:p>
          <a:pPr rtl="0"/>
          <a:endParaRPr lang="pl-PL" dirty="0">
            <a:solidFill>
              <a:schemeClr val="tx1"/>
            </a:solidFill>
          </a:endParaRPr>
        </a:p>
        <a:p>
          <a:pPr rtl="0"/>
          <a:r>
            <a:rPr lang="pl-PL" dirty="0">
              <a:solidFill>
                <a:schemeClr val="tx1"/>
              </a:solidFill>
            </a:rPr>
            <a:t>Nie jest to katalog wyczerpujący</a:t>
          </a:r>
        </a:p>
      </dgm:t>
    </dgm:pt>
    <dgm:pt modelId="{ECA0FDDD-03AE-4002-AF78-EB1593099EB0}" type="parTrans" cxnId="{D0A4D564-B298-46FD-B30D-D8C8A3BC3EB6}">
      <dgm:prSet/>
      <dgm:spPr/>
      <dgm:t>
        <a:bodyPr/>
        <a:lstStyle/>
        <a:p>
          <a:endParaRPr lang="pl-PL"/>
        </a:p>
      </dgm:t>
    </dgm:pt>
    <dgm:pt modelId="{DF49CDC9-3C2B-4A65-AF4C-0634A6F0F69B}" type="sibTrans" cxnId="{D0A4D564-B298-46FD-B30D-D8C8A3BC3EB6}">
      <dgm:prSet/>
      <dgm:spPr/>
      <dgm:t>
        <a:bodyPr/>
        <a:lstStyle/>
        <a:p>
          <a:endParaRPr lang="pl-PL"/>
        </a:p>
      </dgm:t>
    </dgm:pt>
    <dgm:pt modelId="{BE288CFB-FF6A-48CC-B977-1D2D8B4D2EE7}">
      <dgm:prSet/>
      <dgm:spPr/>
      <dgm:t>
        <a:bodyPr/>
        <a:lstStyle/>
        <a:p>
          <a:pPr rtl="0"/>
          <a:r>
            <a:rPr lang="pl-PL" dirty="0">
              <a:solidFill>
                <a:srgbClr val="FF0000"/>
              </a:solidFill>
            </a:rPr>
            <a:t>Umorzenia postępowania na podstawie art. 17 § 1 pkt. 2 – 11 </a:t>
          </a:r>
        </a:p>
      </dgm:t>
    </dgm:pt>
    <dgm:pt modelId="{E09FFB76-CF76-4FF8-AA94-D2EEEB8C84E1}" type="parTrans" cxnId="{DBF6E3CE-E202-47C3-B22C-E6315215D0E5}">
      <dgm:prSet/>
      <dgm:spPr/>
      <dgm:t>
        <a:bodyPr/>
        <a:lstStyle/>
        <a:p>
          <a:endParaRPr lang="pl-PL"/>
        </a:p>
      </dgm:t>
    </dgm:pt>
    <dgm:pt modelId="{23B2C123-DD5A-41D7-BCA4-A8B0EB079E19}" type="sibTrans" cxnId="{DBF6E3CE-E202-47C3-B22C-E6315215D0E5}">
      <dgm:prSet/>
      <dgm:spPr/>
      <dgm:t>
        <a:bodyPr/>
        <a:lstStyle/>
        <a:p>
          <a:endParaRPr lang="pl-PL"/>
        </a:p>
      </dgm:t>
    </dgm:pt>
    <dgm:pt modelId="{550E2B03-6774-425B-AAE6-39CFC1450FF5}">
      <dgm:prSet/>
      <dgm:spPr/>
      <dgm:t>
        <a:bodyPr/>
        <a:lstStyle/>
        <a:p>
          <a:pPr rtl="0"/>
          <a:r>
            <a:rPr lang="pl-PL" dirty="0">
              <a:solidFill>
                <a:srgbClr val="FF0000"/>
              </a:solidFill>
            </a:rPr>
            <a:t>Umorzenia postępowania z powodu oczywistego braku podstaw faktycznych oskarżenia </a:t>
          </a:r>
        </a:p>
      </dgm:t>
    </dgm:pt>
    <dgm:pt modelId="{085251A4-691A-4693-847B-4A12A93C54E8}" type="parTrans" cxnId="{8D1A96E0-BF60-45F8-BCC8-75EDB2A570AF}">
      <dgm:prSet/>
      <dgm:spPr/>
      <dgm:t>
        <a:bodyPr/>
        <a:lstStyle/>
        <a:p>
          <a:endParaRPr lang="pl-PL"/>
        </a:p>
      </dgm:t>
    </dgm:pt>
    <dgm:pt modelId="{264572F6-362A-435F-97B9-93F3306C08A5}" type="sibTrans" cxnId="{8D1A96E0-BF60-45F8-BCC8-75EDB2A570AF}">
      <dgm:prSet/>
      <dgm:spPr/>
      <dgm:t>
        <a:bodyPr/>
        <a:lstStyle/>
        <a:p>
          <a:endParaRPr lang="pl-PL"/>
        </a:p>
      </dgm:t>
    </dgm:pt>
    <dgm:pt modelId="{71EC4B88-A661-4972-9279-C34FA815AB09}">
      <dgm:prSet/>
      <dgm:spPr/>
      <dgm:t>
        <a:bodyPr/>
        <a:lstStyle/>
        <a:p>
          <a:pPr rtl="0"/>
          <a:r>
            <a:rPr lang="pl-PL" dirty="0">
              <a:solidFill>
                <a:schemeClr val="tx1"/>
              </a:solidFill>
            </a:rPr>
            <a:t>Wydania postanowienia o niewłaściwości sądu lub o zmianie wskazanego w akcie oskarżenia trybu postepowania </a:t>
          </a:r>
        </a:p>
      </dgm:t>
    </dgm:pt>
    <dgm:pt modelId="{12A57E82-5BDA-4C9E-8349-56E768053D27}" type="parTrans" cxnId="{E836D7A4-5044-4273-8EF0-3466159409CD}">
      <dgm:prSet/>
      <dgm:spPr/>
      <dgm:t>
        <a:bodyPr/>
        <a:lstStyle/>
        <a:p>
          <a:endParaRPr lang="pl-PL"/>
        </a:p>
      </dgm:t>
    </dgm:pt>
    <dgm:pt modelId="{6B78253B-24C3-4533-BDEE-3C5EAFFDDB49}" type="sibTrans" cxnId="{E836D7A4-5044-4273-8EF0-3466159409CD}">
      <dgm:prSet/>
      <dgm:spPr/>
      <dgm:t>
        <a:bodyPr/>
        <a:lstStyle/>
        <a:p>
          <a:endParaRPr lang="pl-PL"/>
        </a:p>
      </dgm:t>
    </dgm:pt>
    <dgm:pt modelId="{C50D103F-2548-4F8B-8588-D0AE00A67DA1}">
      <dgm:prSet/>
      <dgm:spPr/>
      <dgm:t>
        <a:bodyPr/>
        <a:lstStyle/>
        <a:p>
          <a:pPr rtl="0"/>
          <a:r>
            <a:rPr lang="pl-PL" dirty="0">
              <a:solidFill>
                <a:schemeClr val="tx1"/>
              </a:solidFill>
            </a:rPr>
            <a:t>Wydania postanowienia o zawieszeniu postępowania (art. 22)</a:t>
          </a:r>
        </a:p>
      </dgm:t>
    </dgm:pt>
    <dgm:pt modelId="{3920E8C1-AA27-428B-8C46-1DA2D09DF5E2}" type="parTrans" cxnId="{EDCC04AA-AE95-40C2-9819-5124DB993825}">
      <dgm:prSet/>
      <dgm:spPr/>
      <dgm:t>
        <a:bodyPr/>
        <a:lstStyle/>
        <a:p>
          <a:endParaRPr lang="pl-PL"/>
        </a:p>
      </dgm:t>
    </dgm:pt>
    <dgm:pt modelId="{E21161EF-9E2A-410A-BF7B-57AECE685CF6}" type="sibTrans" cxnId="{EDCC04AA-AE95-40C2-9819-5124DB993825}">
      <dgm:prSet/>
      <dgm:spPr/>
      <dgm:t>
        <a:bodyPr/>
        <a:lstStyle/>
        <a:p>
          <a:endParaRPr lang="pl-PL"/>
        </a:p>
      </dgm:t>
    </dgm:pt>
    <dgm:pt modelId="{A1D68AE2-4BE7-426E-95E6-15E2EBE47530}">
      <dgm:prSet/>
      <dgm:spPr/>
      <dgm:t>
        <a:bodyPr/>
        <a:lstStyle/>
        <a:p>
          <a:pPr rtl="0"/>
          <a:r>
            <a:rPr lang="pl-PL" dirty="0">
              <a:solidFill>
                <a:schemeClr val="tx1"/>
              </a:solidFill>
            </a:rPr>
            <a:t>Wydania postanowienia w przedmiocie tymczasowego aresztowania lub innego środka przymusu (por. art. 344)</a:t>
          </a:r>
        </a:p>
      </dgm:t>
    </dgm:pt>
    <dgm:pt modelId="{7B857B0B-BB02-409A-BFC9-168BA0063E87}" type="parTrans" cxnId="{93A53BA3-3568-4C2F-99B7-523C455840CE}">
      <dgm:prSet/>
      <dgm:spPr/>
      <dgm:t>
        <a:bodyPr/>
        <a:lstStyle/>
        <a:p>
          <a:endParaRPr lang="pl-PL"/>
        </a:p>
      </dgm:t>
    </dgm:pt>
    <dgm:pt modelId="{7FCD9A49-7162-4931-9C96-652725C0108D}" type="sibTrans" cxnId="{93A53BA3-3568-4C2F-99B7-523C455840CE}">
      <dgm:prSet/>
      <dgm:spPr/>
      <dgm:t>
        <a:bodyPr/>
        <a:lstStyle/>
        <a:p>
          <a:endParaRPr lang="pl-PL"/>
        </a:p>
      </dgm:t>
    </dgm:pt>
    <dgm:pt modelId="{C38E1178-FA6E-42C2-99E8-40615D6A2542}">
      <dgm:prSet/>
      <dgm:spPr/>
      <dgm:t>
        <a:bodyPr/>
        <a:lstStyle/>
        <a:p>
          <a:pPr rtl="0"/>
          <a:r>
            <a:rPr lang="pl-PL">
              <a:solidFill>
                <a:schemeClr val="tx1"/>
              </a:solidFill>
            </a:rPr>
            <a:t>Wydania wyroku nakazowego</a:t>
          </a:r>
        </a:p>
      </dgm:t>
    </dgm:pt>
    <dgm:pt modelId="{26118E15-A815-4D4D-BB07-B7F7877EBEBA}" type="parTrans" cxnId="{B982B71F-C2F2-4266-80D4-49F7D6972186}">
      <dgm:prSet/>
      <dgm:spPr/>
      <dgm:t>
        <a:bodyPr/>
        <a:lstStyle/>
        <a:p>
          <a:endParaRPr lang="pl-PL"/>
        </a:p>
      </dgm:t>
    </dgm:pt>
    <dgm:pt modelId="{69E9A30D-7CC6-4500-92B8-A51D67192AF7}" type="sibTrans" cxnId="{B982B71F-C2F2-4266-80D4-49F7D6972186}">
      <dgm:prSet/>
      <dgm:spPr/>
      <dgm:t>
        <a:bodyPr/>
        <a:lstStyle/>
        <a:p>
          <a:endParaRPr lang="pl-PL"/>
        </a:p>
      </dgm:t>
    </dgm:pt>
    <dgm:pt modelId="{F05A07B3-DCD0-4880-A008-717227B07D87}">
      <dgm:prSet/>
      <dgm:spPr/>
      <dgm:t>
        <a:bodyPr/>
        <a:lstStyle/>
        <a:p>
          <a:pPr rtl="0"/>
          <a:r>
            <a:rPr lang="pl-PL" dirty="0">
              <a:solidFill>
                <a:schemeClr val="tx1"/>
              </a:solidFill>
            </a:rPr>
            <a:t>Zachodzi potrzeba rozważenia możliwości przekazania jej do postępowania mediacyjnego; przepis art. 23a stosuje się odpowiednio (§ 4)</a:t>
          </a:r>
        </a:p>
      </dgm:t>
    </dgm:pt>
    <dgm:pt modelId="{145D325F-4043-46BA-9DEF-391BA7510ED4}" type="parTrans" cxnId="{70105ECE-2F78-4929-8986-E5BAD72942AE}">
      <dgm:prSet/>
      <dgm:spPr/>
      <dgm:t>
        <a:bodyPr/>
        <a:lstStyle/>
        <a:p>
          <a:endParaRPr lang="pl-PL"/>
        </a:p>
      </dgm:t>
    </dgm:pt>
    <dgm:pt modelId="{82FE85FC-39A5-443E-8690-929B9AC37510}" type="sibTrans" cxnId="{70105ECE-2F78-4929-8986-E5BAD72942AE}">
      <dgm:prSet/>
      <dgm:spPr/>
      <dgm:t>
        <a:bodyPr/>
        <a:lstStyle/>
        <a:p>
          <a:endParaRPr lang="pl-PL"/>
        </a:p>
      </dgm:t>
    </dgm:pt>
    <dgm:pt modelId="{603B347A-877E-43F2-AAB1-F7E65212F935}">
      <dgm:prSet/>
      <dgm:spPr/>
      <dgm:t>
        <a:bodyPr/>
        <a:lstStyle/>
        <a:p>
          <a:pPr rtl="0"/>
          <a:r>
            <a:rPr lang="pl-PL" dirty="0">
              <a:solidFill>
                <a:srgbClr val="FF0000"/>
              </a:solidFill>
            </a:rPr>
            <a:t>zwrotu sprawy prokuratorowi w celu usunięcia istotnych braków postępowania przygotowawczego (por. art. 344a)</a:t>
          </a:r>
        </a:p>
      </dgm:t>
    </dgm:pt>
    <dgm:pt modelId="{FF9ACE4A-33B6-4B9B-8ECA-F7BABE453D2A}" type="parTrans" cxnId="{FD106CAD-593A-4131-BA9F-0EB7550C0770}">
      <dgm:prSet/>
      <dgm:spPr/>
      <dgm:t>
        <a:bodyPr/>
        <a:lstStyle/>
        <a:p>
          <a:endParaRPr lang="pl-PL"/>
        </a:p>
      </dgm:t>
    </dgm:pt>
    <dgm:pt modelId="{6A3C47C3-C861-4796-80BF-07F401ED00D0}" type="sibTrans" cxnId="{FD106CAD-593A-4131-BA9F-0EB7550C0770}">
      <dgm:prSet/>
      <dgm:spPr/>
      <dgm:t>
        <a:bodyPr/>
        <a:lstStyle/>
        <a:p>
          <a:endParaRPr lang="pl-PL"/>
        </a:p>
      </dgm:t>
    </dgm:pt>
    <dgm:pt modelId="{7F26CFFA-578F-4961-BD38-B178802575A7}" type="pres">
      <dgm:prSet presAssocID="{FED545C7-1D3E-47E3-94A8-18D664253500}" presName="vert0" presStyleCnt="0">
        <dgm:presLayoutVars>
          <dgm:dir/>
          <dgm:animOne val="branch"/>
          <dgm:animLvl val="lvl"/>
        </dgm:presLayoutVars>
      </dgm:prSet>
      <dgm:spPr/>
    </dgm:pt>
    <dgm:pt modelId="{B0F43386-2CC8-4670-B744-6D97D4B04061}" type="pres">
      <dgm:prSet presAssocID="{E5252A46-E3C9-4BAC-96FB-79CB9FA16638}" presName="thickLine" presStyleLbl="alignNode1" presStyleIdx="0" presStyleCnt="1"/>
      <dgm:spPr/>
    </dgm:pt>
    <dgm:pt modelId="{CF025939-11ED-45DF-B031-FE2D6460E51A}" type="pres">
      <dgm:prSet presAssocID="{E5252A46-E3C9-4BAC-96FB-79CB9FA16638}" presName="horz1" presStyleCnt="0"/>
      <dgm:spPr/>
    </dgm:pt>
    <dgm:pt modelId="{F55120F8-75B4-47F3-A769-F3AFFF614339}" type="pres">
      <dgm:prSet presAssocID="{E5252A46-E3C9-4BAC-96FB-79CB9FA16638}" presName="tx1" presStyleLbl="revTx" presStyleIdx="0" presStyleCnt="9"/>
      <dgm:spPr/>
    </dgm:pt>
    <dgm:pt modelId="{4DE2C3FC-3A12-4873-81B1-9C7DCB4B024B}" type="pres">
      <dgm:prSet presAssocID="{E5252A46-E3C9-4BAC-96FB-79CB9FA16638}" presName="vert1" presStyleCnt="0"/>
      <dgm:spPr/>
    </dgm:pt>
    <dgm:pt modelId="{8CC1EB2E-AFB3-4E1D-9283-87F22341A2F2}" type="pres">
      <dgm:prSet presAssocID="{BE288CFB-FF6A-48CC-B977-1D2D8B4D2EE7}" presName="vertSpace2a" presStyleCnt="0"/>
      <dgm:spPr/>
    </dgm:pt>
    <dgm:pt modelId="{A95474EF-37A7-46FC-9DD3-3F7ECFCB3441}" type="pres">
      <dgm:prSet presAssocID="{BE288CFB-FF6A-48CC-B977-1D2D8B4D2EE7}" presName="horz2" presStyleCnt="0"/>
      <dgm:spPr/>
    </dgm:pt>
    <dgm:pt modelId="{A41C4820-B396-4869-A708-1E02FACD8CC5}" type="pres">
      <dgm:prSet presAssocID="{BE288CFB-FF6A-48CC-B977-1D2D8B4D2EE7}" presName="horzSpace2" presStyleCnt="0"/>
      <dgm:spPr/>
    </dgm:pt>
    <dgm:pt modelId="{A35A322A-556C-4775-B44D-0964CEF890C3}" type="pres">
      <dgm:prSet presAssocID="{BE288CFB-FF6A-48CC-B977-1D2D8B4D2EE7}" presName="tx2" presStyleLbl="revTx" presStyleIdx="1" presStyleCnt="9"/>
      <dgm:spPr/>
    </dgm:pt>
    <dgm:pt modelId="{1A553623-01C5-4D2A-BEB4-668BB0CB203B}" type="pres">
      <dgm:prSet presAssocID="{BE288CFB-FF6A-48CC-B977-1D2D8B4D2EE7}" presName="vert2" presStyleCnt="0"/>
      <dgm:spPr/>
    </dgm:pt>
    <dgm:pt modelId="{DF7B2C1F-11E4-44DD-AA91-7D96DFCECA75}" type="pres">
      <dgm:prSet presAssocID="{BE288CFB-FF6A-48CC-B977-1D2D8B4D2EE7}" presName="thinLine2b" presStyleLbl="callout" presStyleIdx="0" presStyleCnt="8"/>
      <dgm:spPr/>
    </dgm:pt>
    <dgm:pt modelId="{EBB4283D-4F05-40DF-8165-08798D3591B6}" type="pres">
      <dgm:prSet presAssocID="{BE288CFB-FF6A-48CC-B977-1D2D8B4D2EE7}" presName="vertSpace2b" presStyleCnt="0"/>
      <dgm:spPr/>
    </dgm:pt>
    <dgm:pt modelId="{14DB5391-1D4E-48B7-9839-341E79778A48}" type="pres">
      <dgm:prSet presAssocID="{550E2B03-6774-425B-AAE6-39CFC1450FF5}" presName="horz2" presStyleCnt="0"/>
      <dgm:spPr/>
    </dgm:pt>
    <dgm:pt modelId="{3B36E030-F372-4E42-BF23-1AC51F949A31}" type="pres">
      <dgm:prSet presAssocID="{550E2B03-6774-425B-AAE6-39CFC1450FF5}" presName="horzSpace2" presStyleCnt="0"/>
      <dgm:spPr/>
    </dgm:pt>
    <dgm:pt modelId="{688A3540-6753-4CE4-BB2E-C5600AD7FC48}" type="pres">
      <dgm:prSet presAssocID="{550E2B03-6774-425B-AAE6-39CFC1450FF5}" presName="tx2" presStyleLbl="revTx" presStyleIdx="2" presStyleCnt="9"/>
      <dgm:spPr/>
    </dgm:pt>
    <dgm:pt modelId="{90E4ECFC-364B-4D3B-B270-E7FC54B48A18}" type="pres">
      <dgm:prSet presAssocID="{550E2B03-6774-425B-AAE6-39CFC1450FF5}" presName="vert2" presStyleCnt="0"/>
      <dgm:spPr/>
    </dgm:pt>
    <dgm:pt modelId="{D6A85D28-0CF1-40EC-AB2F-FF3F6B0666A6}" type="pres">
      <dgm:prSet presAssocID="{550E2B03-6774-425B-AAE6-39CFC1450FF5}" presName="thinLine2b" presStyleLbl="callout" presStyleIdx="1" presStyleCnt="8"/>
      <dgm:spPr/>
    </dgm:pt>
    <dgm:pt modelId="{803793B7-7914-4651-90EC-67DB04B411A1}" type="pres">
      <dgm:prSet presAssocID="{550E2B03-6774-425B-AAE6-39CFC1450FF5}" presName="vertSpace2b" presStyleCnt="0"/>
      <dgm:spPr/>
    </dgm:pt>
    <dgm:pt modelId="{716D816E-0AC7-40E7-88EB-463BFDD238BF}" type="pres">
      <dgm:prSet presAssocID="{71EC4B88-A661-4972-9279-C34FA815AB09}" presName="horz2" presStyleCnt="0"/>
      <dgm:spPr/>
    </dgm:pt>
    <dgm:pt modelId="{6B58237B-98E5-4519-9AF6-2A690DC52BD8}" type="pres">
      <dgm:prSet presAssocID="{71EC4B88-A661-4972-9279-C34FA815AB09}" presName="horzSpace2" presStyleCnt="0"/>
      <dgm:spPr/>
    </dgm:pt>
    <dgm:pt modelId="{BC15BF23-89D9-451B-B051-541552535DB4}" type="pres">
      <dgm:prSet presAssocID="{71EC4B88-A661-4972-9279-C34FA815AB09}" presName="tx2" presStyleLbl="revTx" presStyleIdx="3" presStyleCnt="9"/>
      <dgm:spPr/>
    </dgm:pt>
    <dgm:pt modelId="{BE8C68A6-B5CE-4287-942F-77FA576D9233}" type="pres">
      <dgm:prSet presAssocID="{71EC4B88-A661-4972-9279-C34FA815AB09}" presName="vert2" presStyleCnt="0"/>
      <dgm:spPr/>
    </dgm:pt>
    <dgm:pt modelId="{46A82F49-630C-4D45-B54D-2FCB4CBB23DB}" type="pres">
      <dgm:prSet presAssocID="{71EC4B88-A661-4972-9279-C34FA815AB09}" presName="thinLine2b" presStyleLbl="callout" presStyleIdx="2" presStyleCnt="8"/>
      <dgm:spPr/>
    </dgm:pt>
    <dgm:pt modelId="{89F7F4F2-2B94-4A0A-BF9B-D264A1BDFCEF}" type="pres">
      <dgm:prSet presAssocID="{71EC4B88-A661-4972-9279-C34FA815AB09}" presName="vertSpace2b" presStyleCnt="0"/>
      <dgm:spPr/>
    </dgm:pt>
    <dgm:pt modelId="{CCA31C8E-C932-4BB3-917D-DC9294AB443A}" type="pres">
      <dgm:prSet presAssocID="{603B347A-877E-43F2-AAB1-F7E65212F935}" presName="horz2" presStyleCnt="0"/>
      <dgm:spPr/>
    </dgm:pt>
    <dgm:pt modelId="{74F833CE-29D0-48B9-9765-3139B8F05FAE}" type="pres">
      <dgm:prSet presAssocID="{603B347A-877E-43F2-AAB1-F7E65212F935}" presName="horzSpace2" presStyleCnt="0"/>
      <dgm:spPr/>
    </dgm:pt>
    <dgm:pt modelId="{AFEAE9F4-C974-46B7-8D4B-5D537F3CBC26}" type="pres">
      <dgm:prSet presAssocID="{603B347A-877E-43F2-AAB1-F7E65212F935}" presName="tx2" presStyleLbl="revTx" presStyleIdx="4" presStyleCnt="9"/>
      <dgm:spPr/>
    </dgm:pt>
    <dgm:pt modelId="{3E78A2D1-0665-40D0-9940-71AF0195642C}" type="pres">
      <dgm:prSet presAssocID="{603B347A-877E-43F2-AAB1-F7E65212F935}" presName="vert2" presStyleCnt="0"/>
      <dgm:spPr/>
    </dgm:pt>
    <dgm:pt modelId="{78D1ED92-8902-4575-AAEA-3C13AEC4CE4F}" type="pres">
      <dgm:prSet presAssocID="{603B347A-877E-43F2-AAB1-F7E65212F935}" presName="thinLine2b" presStyleLbl="callout" presStyleIdx="3" presStyleCnt="8"/>
      <dgm:spPr/>
    </dgm:pt>
    <dgm:pt modelId="{F0997E83-C1FD-46CE-BF87-890A6E498894}" type="pres">
      <dgm:prSet presAssocID="{603B347A-877E-43F2-AAB1-F7E65212F935}" presName="vertSpace2b" presStyleCnt="0"/>
      <dgm:spPr/>
    </dgm:pt>
    <dgm:pt modelId="{22BD3686-03F0-41FE-8706-6A46589ED4B6}" type="pres">
      <dgm:prSet presAssocID="{C50D103F-2548-4F8B-8588-D0AE00A67DA1}" presName="horz2" presStyleCnt="0"/>
      <dgm:spPr/>
    </dgm:pt>
    <dgm:pt modelId="{E709A48F-3657-4868-A3F2-9C4BBECB1F41}" type="pres">
      <dgm:prSet presAssocID="{C50D103F-2548-4F8B-8588-D0AE00A67DA1}" presName="horzSpace2" presStyleCnt="0"/>
      <dgm:spPr/>
    </dgm:pt>
    <dgm:pt modelId="{D2FF771E-D476-4969-9703-C144D0CBCD7E}" type="pres">
      <dgm:prSet presAssocID="{C50D103F-2548-4F8B-8588-D0AE00A67DA1}" presName="tx2" presStyleLbl="revTx" presStyleIdx="5" presStyleCnt="9"/>
      <dgm:spPr/>
    </dgm:pt>
    <dgm:pt modelId="{8AD03C14-08C2-4786-841B-A4E372392F4A}" type="pres">
      <dgm:prSet presAssocID="{C50D103F-2548-4F8B-8588-D0AE00A67DA1}" presName="vert2" presStyleCnt="0"/>
      <dgm:spPr/>
    </dgm:pt>
    <dgm:pt modelId="{6EF9605D-D0E0-491E-90BB-6E5C89B69F77}" type="pres">
      <dgm:prSet presAssocID="{C50D103F-2548-4F8B-8588-D0AE00A67DA1}" presName="thinLine2b" presStyleLbl="callout" presStyleIdx="4" presStyleCnt="8"/>
      <dgm:spPr/>
    </dgm:pt>
    <dgm:pt modelId="{5E58A16D-12B7-4011-ABC0-FEB32F97DB08}" type="pres">
      <dgm:prSet presAssocID="{C50D103F-2548-4F8B-8588-D0AE00A67DA1}" presName="vertSpace2b" presStyleCnt="0"/>
      <dgm:spPr/>
    </dgm:pt>
    <dgm:pt modelId="{D8086EAA-B141-4189-BE4F-8E503ADF1111}" type="pres">
      <dgm:prSet presAssocID="{A1D68AE2-4BE7-426E-95E6-15E2EBE47530}" presName="horz2" presStyleCnt="0"/>
      <dgm:spPr/>
    </dgm:pt>
    <dgm:pt modelId="{C97FC7C8-3551-499B-BA8D-F8EB863D5DD7}" type="pres">
      <dgm:prSet presAssocID="{A1D68AE2-4BE7-426E-95E6-15E2EBE47530}" presName="horzSpace2" presStyleCnt="0"/>
      <dgm:spPr/>
    </dgm:pt>
    <dgm:pt modelId="{F2528054-C51B-4A85-A4EC-B1B5CD6B5323}" type="pres">
      <dgm:prSet presAssocID="{A1D68AE2-4BE7-426E-95E6-15E2EBE47530}" presName="tx2" presStyleLbl="revTx" presStyleIdx="6" presStyleCnt="9"/>
      <dgm:spPr/>
    </dgm:pt>
    <dgm:pt modelId="{07CCC841-4E2C-40DE-8969-0EAF46097372}" type="pres">
      <dgm:prSet presAssocID="{A1D68AE2-4BE7-426E-95E6-15E2EBE47530}" presName="vert2" presStyleCnt="0"/>
      <dgm:spPr/>
    </dgm:pt>
    <dgm:pt modelId="{2A9FAFA5-03C2-4D3B-BA09-44CE28CC6B11}" type="pres">
      <dgm:prSet presAssocID="{A1D68AE2-4BE7-426E-95E6-15E2EBE47530}" presName="thinLine2b" presStyleLbl="callout" presStyleIdx="5" presStyleCnt="8"/>
      <dgm:spPr/>
    </dgm:pt>
    <dgm:pt modelId="{CFE22A18-72AF-49FF-A01C-1496EED22EEA}" type="pres">
      <dgm:prSet presAssocID="{A1D68AE2-4BE7-426E-95E6-15E2EBE47530}" presName="vertSpace2b" presStyleCnt="0"/>
      <dgm:spPr/>
    </dgm:pt>
    <dgm:pt modelId="{9A223EE7-15FE-444E-8154-4FF452F4AC18}" type="pres">
      <dgm:prSet presAssocID="{C38E1178-FA6E-42C2-99E8-40615D6A2542}" presName="horz2" presStyleCnt="0"/>
      <dgm:spPr/>
    </dgm:pt>
    <dgm:pt modelId="{05BFCA0E-2182-4147-AEFC-3DC521D5560C}" type="pres">
      <dgm:prSet presAssocID="{C38E1178-FA6E-42C2-99E8-40615D6A2542}" presName="horzSpace2" presStyleCnt="0"/>
      <dgm:spPr/>
    </dgm:pt>
    <dgm:pt modelId="{A70C7DD3-6BE9-4203-97DB-D9DF0E39F2ED}" type="pres">
      <dgm:prSet presAssocID="{C38E1178-FA6E-42C2-99E8-40615D6A2542}" presName="tx2" presStyleLbl="revTx" presStyleIdx="7" presStyleCnt="9"/>
      <dgm:spPr/>
    </dgm:pt>
    <dgm:pt modelId="{C25AE4F7-FA56-428E-97EF-201E2DBF1DA1}" type="pres">
      <dgm:prSet presAssocID="{C38E1178-FA6E-42C2-99E8-40615D6A2542}" presName="vert2" presStyleCnt="0"/>
      <dgm:spPr/>
    </dgm:pt>
    <dgm:pt modelId="{7EF01070-17E6-4B2D-B251-FA7C949FFC25}" type="pres">
      <dgm:prSet presAssocID="{C38E1178-FA6E-42C2-99E8-40615D6A2542}" presName="thinLine2b" presStyleLbl="callout" presStyleIdx="6" presStyleCnt="8"/>
      <dgm:spPr/>
    </dgm:pt>
    <dgm:pt modelId="{5AAD2AA4-0A06-441D-B7CA-985AE9B4F056}" type="pres">
      <dgm:prSet presAssocID="{C38E1178-FA6E-42C2-99E8-40615D6A2542}" presName="vertSpace2b" presStyleCnt="0"/>
      <dgm:spPr/>
    </dgm:pt>
    <dgm:pt modelId="{5132F220-E72D-4031-B721-3555999AB359}" type="pres">
      <dgm:prSet presAssocID="{F05A07B3-DCD0-4880-A008-717227B07D87}" presName="horz2" presStyleCnt="0"/>
      <dgm:spPr/>
    </dgm:pt>
    <dgm:pt modelId="{758460C7-5940-4917-8DB1-AB827BAF20E7}" type="pres">
      <dgm:prSet presAssocID="{F05A07B3-DCD0-4880-A008-717227B07D87}" presName="horzSpace2" presStyleCnt="0"/>
      <dgm:spPr/>
    </dgm:pt>
    <dgm:pt modelId="{835E05D3-46C6-4EFC-999D-FD39CDEA4978}" type="pres">
      <dgm:prSet presAssocID="{F05A07B3-DCD0-4880-A008-717227B07D87}" presName="tx2" presStyleLbl="revTx" presStyleIdx="8" presStyleCnt="9"/>
      <dgm:spPr/>
    </dgm:pt>
    <dgm:pt modelId="{E8F444CA-1030-471F-A414-F3DDFC0219C8}" type="pres">
      <dgm:prSet presAssocID="{F05A07B3-DCD0-4880-A008-717227B07D87}" presName="vert2" presStyleCnt="0"/>
      <dgm:spPr/>
    </dgm:pt>
    <dgm:pt modelId="{5402E9D6-61A5-4436-A22F-027FC9A7376A}" type="pres">
      <dgm:prSet presAssocID="{F05A07B3-DCD0-4880-A008-717227B07D87}" presName="thinLine2b" presStyleLbl="callout" presStyleIdx="7" presStyleCnt="8"/>
      <dgm:spPr/>
    </dgm:pt>
    <dgm:pt modelId="{64B2FB76-410B-40E6-8328-5E934D94E653}" type="pres">
      <dgm:prSet presAssocID="{F05A07B3-DCD0-4880-A008-717227B07D87}" presName="vertSpace2b" presStyleCnt="0"/>
      <dgm:spPr/>
    </dgm:pt>
  </dgm:ptLst>
  <dgm:cxnLst>
    <dgm:cxn modelId="{18B72005-5E6F-4EA3-972E-C7A9D9217762}" type="presOf" srcId="{A1D68AE2-4BE7-426E-95E6-15E2EBE47530}" destId="{F2528054-C51B-4A85-A4EC-B1B5CD6B5323}" srcOrd="0" destOrd="0" presId="urn:microsoft.com/office/officeart/2008/layout/LinedList"/>
    <dgm:cxn modelId="{992A6F11-9195-467B-845D-EAB01A31980C}" type="presOf" srcId="{550E2B03-6774-425B-AAE6-39CFC1450FF5}" destId="{688A3540-6753-4CE4-BB2E-C5600AD7FC48}" srcOrd="0" destOrd="0" presId="urn:microsoft.com/office/officeart/2008/layout/LinedList"/>
    <dgm:cxn modelId="{B982B71F-C2F2-4266-80D4-49F7D6972186}" srcId="{E5252A46-E3C9-4BAC-96FB-79CB9FA16638}" destId="{C38E1178-FA6E-42C2-99E8-40615D6A2542}" srcOrd="6" destOrd="0" parTransId="{26118E15-A815-4D4D-BB07-B7F7877EBEBA}" sibTransId="{69E9A30D-7CC6-4500-92B8-A51D67192AF7}"/>
    <dgm:cxn modelId="{98721132-15EB-4156-9486-94597F7FF297}" type="presOf" srcId="{F05A07B3-DCD0-4880-A008-717227B07D87}" destId="{835E05D3-46C6-4EFC-999D-FD39CDEA4978}" srcOrd="0" destOrd="0" presId="urn:microsoft.com/office/officeart/2008/layout/LinedList"/>
    <dgm:cxn modelId="{20C2E943-420B-40F9-8519-DE3D36F78F6B}" type="presOf" srcId="{E5252A46-E3C9-4BAC-96FB-79CB9FA16638}" destId="{F55120F8-75B4-47F3-A769-F3AFFF614339}" srcOrd="0" destOrd="0" presId="urn:microsoft.com/office/officeart/2008/layout/LinedList"/>
    <dgm:cxn modelId="{D0A4D564-B298-46FD-B30D-D8C8A3BC3EB6}" srcId="{FED545C7-1D3E-47E3-94A8-18D664253500}" destId="{E5252A46-E3C9-4BAC-96FB-79CB9FA16638}" srcOrd="0" destOrd="0" parTransId="{ECA0FDDD-03AE-4002-AF78-EB1593099EB0}" sibTransId="{DF49CDC9-3C2B-4A65-AF4C-0634A6F0F69B}"/>
    <dgm:cxn modelId="{8EFAC06B-514C-44BE-939A-0EF780ECE384}" type="presOf" srcId="{C50D103F-2548-4F8B-8588-D0AE00A67DA1}" destId="{D2FF771E-D476-4969-9703-C144D0CBCD7E}" srcOrd="0" destOrd="0" presId="urn:microsoft.com/office/officeart/2008/layout/LinedList"/>
    <dgm:cxn modelId="{BCADF977-655C-4E00-A586-4D4A4C3E5FE5}" type="presOf" srcId="{71EC4B88-A661-4972-9279-C34FA815AB09}" destId="{BC15BF23-89D9-451B-B051-541552535DB4}" srcOrd="0" destOrd="0" presId="urn:microsoft.com/office/officeart/2008/layout/LinedList"/>
    <dgm:cxn modelId="{93A53BA3-3568-4C2F-99B7-523C455840CE}" srcId="{E5252A46-E3C9-4BAC-96FB-79CB9FA16638}" destId="{A1D68AE2-4BE7-426E-95E6-15E2EBE47530}" srcOrd="5" destOrd="0" parTransId="{7B857B0B-BB02-409A-BFC9-168BA0063E87}" sibTransId="{7FCD9A49-7162-4931-9C96-652725C0108D}"/>
    <dgm:cxn modelId="{E836D7A4-5044-4273-8EF0-3466159409CD}" srcId="{E5252A46-E3C9-4BAC-96FB-79CB9FA16638}" destId="{71EC4B88-A661-4972-9279-C34FA815AB09}" srcOrd="2" destOrd="0" parTransId="{12A57E82-5BDA-4C9E-8349-56E768053D27}" sibTransId="{6B78253B-24C3-4533-BDEE-3C5EAFFDDB49}"/>
    <dgm:cxn modelId="{EDCC04AA-AE95-40C2-9819-5124DB993825}" srcId="{E5252A46-E3C9-4BAC-96FB-79CB9FA16638}" destId="{C50D103F-2548-4F8B-8588-D0AE00A67DA1}" srcOrd="4" destOrd="0" parTransId="{3920E8C1-AA27-428B-8C46-1DA2D09DF5E2}" sibTransId="{E21161EF-9E2A-410A-BF7B-57AECE685CF6}"/>
    <dgm:cxn modelId="{FD106CAD-593A-4131-BA9F-0EB7550C0770}" srcId="{E5252A46-E3C9-4BAC-96FB-79CB9FA16638}" destId="{603B347A-877E-43F2-AAB1-F7E65212F935}" srcOrd="3" destOrd="0" parTransId="{FF9ACE4A-33B6-4B9B-8ECA-F7BABE453D2A}" sibTransId="{6A3C47C3-C861-4796-80BF-07F401ED00D0}"/>
    <dgm:cxn modelId="{41A60EAE-2968-4B4E-AF82-57D82D850A70}" type="presOf" srcId="{FED545C7-1D3E-47E3-94A8-18D664253500}" destId="{7F26CFFA-578F-4961-BD38-B178802575A7}" srcOrd="0" destOrd="0" presId="urn:microsoft.com/office/officeart/2008/layout/LinedList"/>
    <dgm:cxn modelId="{F3CBCEB6-6155-468E-9BFB-E0C47504DE11}" type="presOf" srcId="{BE288CFB-FF6A-48CC-B977-1D2D8B4D2EE7}" destId="{A35A322A-556C-4775-B44D-0964CEF890C3}" srcOrd="0" destOrd="0" presId="urn:microsoft.com/office/officeart/2008/layout/LinedList"/>
    <dgm:cxn modelId="{ED2622C7-0145-4ECF-AD25-7D59EFA6AF3F}" type="presOf" srcId="{603B347A-877E-43F2-AAB1-F7E65212F935}" destId="{AFEAE9F4-C974-46B7-8D4B-5D537F3CBC26}" srcOrd="0" destOrd="0" presId="urn:microsoft.com/office/officeart/2008/layout/LinedList"/>
    <dgm:cxn modelId="{F3C828C7-E3C4-4C9F-B917-7CDD7DA33185}" type="presOf" srcId="{C38E1178-FA6E-42C2-99E8-40615D6A2542}" destId="{A70C7DD3-6BE9-4203-97DB-D9DF0E39F2ED}" srcOrd="0" destOrd="0" presId="urn:microsoft.com/office/officeart/2008/layout/LinedList"/>
    <dgm:cxn modelId="{70105ECE-2F78-4929-8986-E5BAD72942AE}" srcId="{E5252A46-E3C9-4BAC-96FB-79CB9FA16638}" destId="{F05A07B3-DCD0-4880-A008-717227B07D87}" srcOrd="7" destOrd="0" parTransId="{145D325F-4043-46BA-9DEF-391BA7510ED4}" sibTransId="{82FE85FC-39A5-443E-8690-929B9AC37510}"/>
    <dgm:cxn modelId="{DBF6E3CE-E202-47C3-B22C-E6315215D0E5}" srcId="{E5252A46-E3C9-4BAC-96FB-79CB9FA16638}" destId="{BE288CFB-FF6A-48CC-B977-1D2D8B4D2EE7}" srcOrd="0" destOrd="0" parTransId="{E09FFB76-CF76-4FF8-AA94-D2EEEB8C84E1}" sibTransId="{23B2C123-DD5A-41D7-BCA4-A8B0EB079E19}"/>
    <dgm:cxn modelId="{8D1A96E0-BF60-45F8-BCC8-75EDB2A570AF}" srcId="{E5252A46-E3C9-4BAC-96FB-79CB9FA16638}" destId="{550E2B03-6774-425B-AAE6-39CFC1450FF5}" srcOrd="1" destOrd="0" parTransId="{085251A4-691A-4693-847B-4A12A93C54E8}" sibTransId="{264572F6-362A-435F-97B9-93F3306C08A5}"/>
    <dgm:cxn modelId="{DAEFAE78-3721-4CCD-8F1F-2D7D9C2A1E50}" type="presParOf" srcId="{7F26CFFA-578F-4961-BD38-B178802575A7}" destId="{B0F43386-2CC8-4670-B744-6D97D4B04061}" srcOrd="0" destOrd="0" presId="urn:microsoft.com/office/officeart/2008/layout/LinedList"/>
    <dgm:cxn modelId="{EE38CF3B-DEBF-4260-959B-DCCF6BC2AC9F}" type="presParOf" srcId="{7F26CFFA-578F-4961-BD38-B178802575A7}" destId="{CF025939-11ED-45DF-B031-FE2D6460E51A}" srcOrd="1" destOrd="0" presId="urn:microsoft.com/office/officeart/2008/layout/LinedList"/>
    <dgm:cxn modelId="{9BE986FC-6ECD-44C1-8FD2-43794A591E68}" type="presParOf" srcId="{CF025939-11ED-45DF-B031-FE2D6460E51A}" destId="{F55120F8-75B4-47F3-A769-F3AFFF614339}" srcOrd="0" destOrd="0" presId="urn:microsoft.com/office/officeart/2008/layout/LinedList"/>
    <dgm:cxn modelId="{7F1B5A74-4D43-4B82-AF2B-AE03872CABF7}" type="presParOf" srcId="{CF025939-11ED-45DF-B031-FE2D6460E51A}" destId="{4DE2C3FC-3A12-4873-81B1-9C7DCB4B024B}" srcOrd="1" destOrd="0" presId="urn:microsoft.com/office/officeart/2008/layout/LinedList"/>
    <dgm:cxn modelId="{6E2CCB80-A5CC-4696-B979-C0E4A77A78D8}" type="presParOf" srcId="{4DE2C3FC-3A12-4873-81B1-9C7DCB4B024B}" destId="{8CC1EB2E-AFB3-4E1D-9283-87F22341A2F2}" srcOrd="0" destOrd="0" presId="urn:microsoft.com/office/officeart/2008/layout/LinedList"/>
    <dgm:cxn modelId="{EEE1F9ED-7E52-4BC1-B43A-D7367F8F1026}" type="presParOf" srcId="{4DE2C3FC-3A12-4873-81B1-9C7DCB4B024B}" destId="{A95474EF-37A7-46FC-9DD3-3F7ECFCB3441}" srcOrd="1" destOrd="0" presId="urn:microsoft.com/office/officeart/2008/layout/LinedList"/>
    <dgm:cxn modelId="{F7EF597B-7861-498F-A777-B668909D79B8}" type="presParOf" srcId="{A95474EF-37A7-46FC-9DD3-3F7ECFCB3441}" destId="{A41C4820-B396-4869-A708-1E02FACD8CC5}" srcOrd="0" destOrd="0" presId="urn:microsoft.com/office/officeart/2008/layout/LinedList"/>
    <dgm:cxn modelId="{CBD66674-393C-4811-ADE4-13E977F7BC33}" type="presParOf" srcId="{A95474EF-37A7-46FC-9DD3-3F7ECFCB3441}" destId="{A35A322A-556C-4775-B44D-0964CEF890C3}" srcOrd="1" destOrd="0" presId="urn:microsoft.com/office/officeart/2008/layout/LinedList"/>
    <dgm:cxn modelId="{BE01DE0D-795A-481F-B597-98C424A13158}" type="presParOf" srcId="{A95474EF-37A7-46FC-9DD3-3F7ECFCB3441}" destId="{1A553623-01C5-4D2A-BEB4-668BB0CB203B}" srcOrd="2" destOrd="0" presId="urn:microsoft.com/office/officeart/2008/layout/LinedList"/>
    <dgm:cxn modelId="{98075983-9776-4BAC-92A0-E181DC2C5619}" type="presParOf" srcId="{4DE2C3FC-3A12-4873-81B1-9C7DCB4B024B}" destId="{DF7B2C1F-11E4-44DD-AA91-7D96DFCECA75}" srcOrd="2" destOrd="0" presId="urn:microsoft.com/office/officeart/2008/layout/LinedList"/>
    <dgm:cxn modelId="{D291B1CF-1B2A-4AE8-A829-6A10D231A6C6}" type="presParOf" srcId="{4DE2C3FC-3A12-4873-81B1-9C7DCB4B024B}" destId="{EBB4283D-4F05-40DF-8165-08798D3591B6}" srcOrd="3" destOrd="0" presId="urn:microsoft.com/office/officeart/2008/layout/LinedList"/>
    <dgm:cxn modelId="{89FD5EA3-973F-40A2-98BA-89F247CD4D50}" type="presParOf" srcId="{4DE2C3FC-3A12-4873-81B1-9C7DCB4B024B}" destId="{14DB5391-1D4E-48B7-9839-341E79778A48}" srcOrd="4" destOrd="0" presId="urn:microsoft.com/office/officeart/2008/layout/LinedList"/>
    <dgm:cxn modelId="{5856A8AC-B1A3-4079-AD17-FC62EBE679F2}" type="presParOf" srcId="{14DB5391-1D4E-48B7-9839-341E79778A48}" destId="{3B36E030-F372-4E42-BF23-1AC51F949A31}" srcOrd="0" destOrd="0" presId="urn:microsoft.com/office/officeart/2008/layout/LinedList"/>
    <dgm:cxn modelId="{079CF813-CD12-4B57-8C62-5CD25D8F4963}" type="presParOf" srcId="{14DB5391-1D4E-48B7-9839-341E79778A48}" destId="{688A3540-6753-4CE4-BB2E-C5600AD7FC48}" srcOrd="1" destOrd="0" presId="urn:microsoft.com/office/officeart/2008/layout/LinedList"/>
    <dgm:cxn modelId="{AB5DD373-137E-4CDD-A165-B03ED4FB6F4F}" type="presParOf" srcId="{14DB5391-1D4E-48B7-9839-341E79778A48}" destId="{90E4ECFC-364B-4D3B-B270-E7FC54B48A18}" srcOrd="2" destOrd="0" presId="urn:microsoft.com/office/officeart/2008/layout/LinedList"/>
    <dgm:cxn modelId="{391F90DA-72EE-4781-8EF4-B0C516F62E02}" type="presParOf" srcId="{4DE2C3FC-3A12-4873-81B1-9C7DCB4B024B}" destId="{D6A85D28-0CF1-40EC-AB2F-FF3F6B0666A6}" srcOrd="5" destOrd="0" presId="urn:microsoft.com/office/officeart/2008/layout/LinedList"/>
    <dgm:cxn modelId="{6866DD12-91BC-4BC7-A0C0-D270E7952FB8}" type="presParOf" srcId="{4DE2C3FC-3A12-4873-81B1-9C7DCB4B024B}" destId="{803793B7-7914-4651-90EC-67DB04B411A1}" srcOrd="6" destOrd="0" presId="urn:microsoft.com/office/officeart/2008/layout/LinedList"/>
    <dgm:cxn modelId="{B843C32D-9D04-48FA-83F9-CF743DE44868}" type="presParOf" srcId="{4DE2C3FC-3A12-4873-81B1-9C7DCB4B024B}" destId="{716D816E-0AC7-40E7-88EB-463BFDD238BF}" srcOrd="7" destOrd="0" presId="urn:microsoft.com/office/officeart/2008/layout/LinedList"/>
    <dgm:cxn modelId="{0949DBB5-0DFD-4DF0-A6EB-88218C3C1C26}" type="presParOf" srcId="{716D816E-0AC7-40E7-88EB-463BFDD238BF}" destId="{6B58237B-98E5-4519-9AF6-2A690DC52BD8}" srcOrd="0" destOrd="0" presId="urn:microsoft.com/office/officeart/2008/layout/LinedList"/>
    <dgm:cxn modelId="{A4BC1721-432C-4924-8F33-7E7C7C7FC4FA}" type="presParOf" srcId="{716D816E-0AC7-40E7-88EB-463BFDD238BF}" destId="{BC15BF23-89D9-451B-B051-541552535DB4}" srcOrd="1" destOrd="0" presId="urn:microsoft.com/office/officeart/2008/layout/LinedList"/>
    <dgm:cxn modelId="{537B8E9F-E876-43A4-B34D-52E97756F731}" type="presParOf" srcId="{716D816E-0AC7-40E7-88EB-463BFDD238BF}" destId="{BE8C68A6-B5CE-4287-942F-77FA576D9233}" srcOrd="2" destOrd="0" presId="urn:microsoft.com/office/officeart/2008/layout/LinedList"/>
    <dgm:cxn modelId="{51C15E74-5AA8-4633-81F7-D03F2AA59930}" type="presParOf" srcId="{4DE2C3FC-3A12-4873-81B1-9C7DCB4B024B}" destId="{46A82F49-630C-4D45-B54D-2FCB4CBB23DB}" srcOrd="8" destOrd="0" presId="urn:microsoft.com/office/officeart/2008/layout/LinedList"/>
    <dgm:cxn modelId="{8762DA8A-CDD6-4852-B1C8-FEBA4F44D3E2}" type="presParOf" srcId="{4DE2C3FC-3A12-4873-81B1-9C7DCB4B024B}" destId="{89F7F4F2-2B94-4A0A-BF9B-D264A1BDFCEF}" srcOrd="9" destOrd="0" presId="urn:microsoft.com/office/officeart/2008/layout/LinedList"/>
    <dgm:cxn modelId="{05DCA559-3536-4350-8B12-126626A2806F}" type="presParOf" srcId="{4DE2C3FC-3A12-4873-81B1-9C7DCB4B024B}" destId="{CCA31C8E-C932-4BB3-917D-DC9294AB443A}" srcOrd="10" destOrd="0" presId="urn:microsoft.com/office/officeart/2008/layout/LinedList"/>
    <dgm:cxn modelId="{13E0D70F-3049-4167-BCEB-D6FFB147FCF8}" type="presParOf" srcId="{CCA31C8E-C932-4BB3-917D-DC9294AB443A}" destId="{74F833CE-29D0-48B9-9765-3139B8F05FAE}" srcOrd="0" destOrd="0" presId="urn:microsoft.com/office/officeart/2008/layout/LinedList"/>
    <dgm:cxn modelId="{AFC5438D-C46D-460C-925D-C319A393F534}" type="presParOf" srcId="{CCA31C8E-C932-4BB3-917D-DC9294AB443A}" destId="{AFEAE9F4-C974-46B7-8D4B-5D537F3CBC26}" srcOrd="1" destOrd="0" presId="urn:microsoft.com/office/officeart/2008/layout/LinedList"/>
    <dgm:cxn modelId="{D56007A3-E1A6-4F0E-9E56-FCDF2CE2392F}" type="presParOf" srcId="{CCA31C8E-C932-4BB3-917D-DC9294AB443A}" destId="{3E78A2D1-0665-40D0-9940-71AF0195642C}" srcOrd="2" destOrd="0" presId="urn:microsoft.com/office/officeart/2008/layout/LinedList"/>
    <dgm:cxn modelId="{DECEDCCF-6295-4E69-9D9A-E9EA650849D8}" type="presParOf" srcId="{4DE2C3FC-3A12-4873-81B1-9C7DCB4B024B}" destId="{78D1ED92-8902-4575-AAEA-3C13AEC4CE4F}" srcOrd="11" destOrd="0" presId="urn:microsoft.com/office/officeart/2008/layout/LinedList"/>
    <dgm:cxn modelId="{8A82D337-54EA-4B5B-BD29-1AE76C907A70}" type="presParOf" srcId="{4DE2C3FC-3A12-4873-81B1-9C7DCB4B024B}" destId="{F0997E83-C1FD-46CE-BF87-890A6E498894}" srcOrd="12" destOrd="0" presId="urn:microsoft.com/office/officeart/2008/layout/LinedList"/>
    <dgm:cxn modelId="{9F16E7EF-FB16-4BF2-B02B-48D5CF6DD051}" type="presParOf" srcId="{4DE2C3FC-3A12-4873-81B1-9C7DCB4B024B}" destId="{22BD3686-03F0-41FE-8706-6A46589ED4B6}" srcOrd="13" destOrd="0" presId="urn:microsoft.com/office/officeart/2008/layout/LinedList"/>
    <dgm:cxn modelId="{40864B1E-E7A2-465F-8416-623D4A0F3C73}" type="presParOf" srcId="{22BD3686-03F0-41FE-8706-6A46589ED4B6}" destId="{E709A48F-3657-4868-A3F2-9C4BBECB1F41}" srcOrd="0" destOrd="0" presId="urn:microsoft.com/office/officeart/2008/layout/LinedList"/>
    <dgm:cxn modelId="{CB8AAA40-CBF5-42C0-99CE-CF5EB08ADB76}" type="presParOf" srcId="{22BD3686-03F0-41FE-8706-6A46589ED4B6}" destId="{D2FF771E-D476-4969-9703-C144D0CBCD7E}" srcOrd="1" destOrd="0" presId="urn:microsoft.com/office/officeart/2008/layout/LinedList"/>
    <dgm:cxn modelId="{D86DB568-F2FE-4899-A761-043C51CB9057}" type="presParOf" srcId="{22BD3686-03F0-41FE-8706-6A46589ED4B6}" destId="{8AD03C14-08C2-4786-841B-A4E372392F4A}" srcOrd="2" destOrd="0" presId="urn:microsoft.com/office/officeart/2008/layout/LinedList"/>
    <dgm:cxn modelId="{EB710A1B-4BAC-44B7-9888-C916B089BED1}" type="presParOf" srcId="{4DE2C3FC-3A12-4873-81B1-9C7DCB4B024B}" destId="{6EF9605D-D0E0-491E-90BB-6E5C89B69F77}" srcOrd="14" destOrd="0" presId="urn:microsoft.com/office/officeart/2008/layout/LinedList"/>
    <dgm:cxn modelId="{AD71BD28-D918-45B7-AF53-31DC30825E1B}" type="presParOf" srcId="{4DE2C3FC-3A12-4873-81B1-9C7DCB4B024B}" destId="{5E58A16D-12B7-4011-ABC0-FEB32F97DB08}" srcOrd="15" destOrd="0" presId="urn:microsoft.com/office/officeart/2008/layout/LinedList"/>
    <dgm:cxn modelId="{5507AF74-E4E9-4DF4-A0E7-E514952EBE03}" type="presParOf" srcId="{4DE2C3FC-3A12-4873-81B1-9C7DCB4B024B}" destId="{D8086EAA-B141-4189-BE4F-8E503ADF1111}" srcOrd="16" destOrd="0" presId="urn:microsoft.com/office/officeart/2008/layout/LinedList"/>
    <dgm:cxn modelId="{DA76D535-0A66-4065-B3E1-738E6A508174}" type="presParOf" srcId="{D8086EAA-B141-4189-BE4F-8E503ADF1111}" destId="{C97FC7C8-3551-499B-BA8D-F8EB863D5DD7}" srcOrd="0" destOrd="0" presId="urn:microsoft.com/office/officeart/2008/layout/LinedList"/>
    <dgm:cxn modelId="{A144FA97-1232-4292-97F2-317872A91C4C}" type="presParOf" srcId="{D8086EAA-B141-4189-BE4F-8E503ADF1111}" destId="{F2528054-C51B-4A85-A4EC-B1B5CD6B5323}" srcOrd="1" destOrd="0" presId="urn:microsoft.com/office/officeart/2008/layout/LinedList"/>
    <dgm:cxn modelId="{91B63388-6D9C-4BB3-836E-A84F268E5709}" type="presParOf" srcId="{D8086EAA-B141-4189-BE4F-8E503ADF1111}" destId="{07CCC841-4E2C-40DE-8969-0EAF46097372}" srcOrd="2" destOrd="0" presId="urn:microsoft.com/office/officeart/2008/layout/LinedList"/>
    <dgm:cxn modelId="{EF4D7BCC-9C57-4AAD-BD61-B65D9C751509}" type="presParOf" srcId="{4DE2C3FC-3A12-4873-81B1-9C7DCB4B024B}" destId="{2A9FAFA5-03C2-4D3B-BA09-44CE28CC6B11}" srcOrd="17" destOrd="0" presId="urn:microsoft.com/office/officeart/2008/layout/LinedList"/>
    <dgm:cxn modelId="{8E005A21-3563-479E-9926-135F9D327DDE}" type="presParOf" srcId="{4DE2C3FC-3A12-4873-81B1-9C7DCB4B024B}" destId="{CFE22A18-72AF-49FF-A01C-1496EED22EEA}" srcOrd="18" destOrd="0" presId="urn:microsoft.com/office/officeart/2008/layout/LinedList"/>
    <dgm:cxn modelId="{722BF062-82EA-4962-8C6B-524F3439A293}" type="presParOf" srcId="{4DE2C3FC-3A12-4873-81B1-9C7DCB4B024B}" destId="{9A223EE7-15FE-444E-8154-4FF452F4AC18}" srcOrd="19" destOrd="0" presId="urn:microsoft.com/office/officeart/2008/layout/LinedList"/>
    <dgm:cxn modelId="{9631E1B4-B0C0-4697-A0E5-FA49C4938B2A}" type="presParOf" srcId="{9A223EE7-15FE-444E-8154-4FF452F4AC18}" destId="{05BFCA0E-2182-4147-AEFC-3DC521D5560C}" srcOrd="0" destOrd="0" presId="urn:microsoft.com/office/officeart/2008/layout/LinedList"/>
    <dgm:cxn modelId="{658A3116-8894-421B-8D92-5CDB6318CAF7}" type="presParOf" srcId="{9A223EE7-15FE-444E-8154-4FF452F4AC18}" destId="{A70C7DD3-6BE9-4203-97DB-D9DF0E39F2ED}" srcOrd="1" destOrd="0" presId="urn:microsoft.com/office/officeart/2008/layout/LinedList"/>
    <dgm:cxn modelId="{52918FAE-823D-406C-97DD-ECD1AA27A4CE}" type="presParOf" srcId="{9A223EE7-15FE-444E-8154-4FF452F4AC18}" destId="{C25AE4F7-FA56-428E-97EF-201E2DBF1DA1}" srcOrd="2" destOrd="0" presId="urn:microsoft.com/office/officeart/2008/layout/LinedList"/>
    <dgm:cxn modelId="{43369D26-1153-44C5-ABAB-5BA737AEF793}" type="presParOf" srcId="{4DE2C3FC-3A12-4873-81B1-9C7DCB4B024B}" destId="{7EF01070-17E6-4B2D-B251-FA7C949FFC25}" srcOrd="20" destOrd="0" presId="urn:microsoft.com/office/officeart/2008/layout/LinedList"/>
    <dgm:cxn modelId="{09C53608-D91E-4F0A-B6C7-A58C1270A0D4}" type="presParOf" srcId="{4DE2C3FC-3A12-4873-81B1-9C7DCB4B024B}" destId="{5AAD2AA4-0A06-441D-B7CA-985AE9B4F056}" srcOrd="21" destOrd="0" presId="urn:microsoft.com/office/officeart/2008/layout/LinedList"/>
    <dgm:cxn modelId="{F112A6CA-8B6A-483A-A9A2-F795F6850EA2}" type="presParOf" srcId="{4DE2C3FC-3A12-4873-81B1-9C7DCB4B024B}" destId="{5132F220-E72D-4031-B721-3555999AB359}" srcOrd="22" destOrd="0" presId="urn:microsoft.com/office/officeart/2008/layout/LinedList"/>
    <dgm:cxn modelId="{4AACF098-7EF8-484D-9AD7-EA49122225AC}" type="presParOf" srcId="{5132F220-E72D-4031-B721-3555999AB359}" destId="{758460C7-5940-4917-8DB1-AB827BAF20E7}" srcOrd="0" destOrd="0" presId="urn:microsoft.com/office/officeart/2008/layout/LinedList"/>
    <dgm:cxn modelId="{0F360ECC-1B45-495D-874C-85ECC7EE5BAA}" type="presParOf" srcId="{5132F220-E72D-4031-B721-3555999AB359}" destId="{835E05D3-46C6-4EFC-999D-FD39CDEA4978}" srcOrd="1" destOrd="0" presId="urn:microsoft.com/office/officeart/2008/layout/LinedList"/>
    <dgm:cxn modelId="{FD3484BC-BC2A-4106-9AD7-9966FF81F7B4}" type="presParOf" srcId="{5132F220-E72D-4031-B721-3555999AB359}" destId="{E8F444CA-1030-471F-A414-F3DDFC0219C8}" srcOrd="2" destOrd="0" presId="urn:microsoft.com/office/officeart/2008/layout/LinedList"/>
    <dgm:cxn modelId="{98E49398-82D8-40B9-B3C8-C8BFB132052C}" type="presParOf" srcId="{4DE2C3FC-3A12-4873-81B1-9C7DCB4B024B}" destId="{5402E9D6-61A5-4436-A22F-027FC9A7376A}" srcOrd="23" destOrd="0" presId="urn:microsoft.com/office/officeart/2008/layout/LinedList"/>
    <dgm:cxn modelId="{49B40BC5-FA0A-4AAD-B511-C5C035462C6D}" type="presParOf" srcId="{4DE2C3FC-3A12-4873-81B1-9C7DCB4B024B}" destId="{64B2FB76-410B-40E6-8328-5E934D94E653}" srcOrd="24"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757B5DA-66BA-4A9C-B71E-C548426824B1}" type="doc">
      <dgm:prSet loTypeId="urn:microsoft.com/office/officeart/2009/3/layout/PieProcess" loCatId="list" qsTypeId="urn:microsoft.com/office/officeart/2005/8/quickstyle/simple1" qsCatId="simple" csTypeId="urn:microsoft.com/office/officeart/2005/8/colors/colorful1" csCatId="colorful" phldr="1"/>
      <dgm:spPr/>
      <dgm:t>
        <a:bodyPr/>
        <a:lstStyle/>
        <a:p>
          <a:endParaRPr lang="pl-PL"/>
        </a:p>
      </dgm:t>
    </dgm:pt>
    <dgm:pt modelId="{B47596D7-47F5-415E-A195-D9184E910599}">
      <dgm:prSet custT="1"/>
      <dgm:spPr/>
      <dgm:t>
        <a:bodyPr/>
        <a:lstStyle/>
        <a:p>
          <a:pPr algn="ctr" rtl="0"/>
          <a:r>
            <a:rPr lang="pl-PL" sz="4000" b="1" u="sng" dirty="0"/>
            <a:t>Art. 339 § 3 pkt 1</a:t>
          </a:r>
        </a:p>
      </dgm:t>
    </dgm:pt>
    <dgm:pt modelId="{11CA73DE-11A6-414A-9CCE-2E4171979660}" type="parTrans" cxnId="{5FDDE9FD-4DF4-4E7C-94CD-D9E26A935074}">
      <dgm:prSet/>
      <dgm:spPr/>
      <dgm:t>
        <a:bodyPr/>
        <a:lstStyle/>
        <a:p>
          <a:endParaRPr lang="pl-PL"/>
        </a:p>
      </dgm:t>
    </dgm:pt>
    <dgm:pt modelId="{A283E7E0-6215-4701-BDC6-D02CF3D4F4D9}" type="sibTrans" cxnId="{5FDDE9FD-4DF4-4E7C-94CD-D9E26A935074}">
      <dgm:prSet/>
      <dgm:spPr/>
      <dgm:t>
        <a:bodyPr/>
        <a:lstStyle/>
        <a:p>
          <a:endParaRPr lang="pl-PL"/>
        </a:p>
      </dgm:t>
    </dgm:pt>
    <dgm:pt modelId="{0A573B06-6D3A-43B7-805C-E362307EDB9E}">
      <dgm:prSet/>
      <dgm:spPr/>
      <dgm:t>
        <a:bodyPr/>
        <a:lstStyle/>
        <a:p>
          <a:pPr algn="just" rtl="0"/>
          <a:r>
            <a:rPr lang="pl-PL" dirty="0"/>
            <a:t>potrzeba umorzenia postępowania z uwagi na zaistnienie negatywnej przesłanki procesowej np. znikomej społecznej szkodliwości czynu czy przedawnienia</a:t>
          </a:r>
        </a:p>
      </dgm:t>
    </dgm:pt>
    <dgm:pt modelId="{FC97EB7E-DB4C-43C1-876D-B7481D9CB434}" type="parTrans" cxnId="{BB7A1F2D-A4A1-43C3-A327-96D1D64EAE4A}">
      <dgm:prSet/>
      <dgm:spPr/>
      <dgm:t>
        <a:bodyPr/>
        <a:lstStyle/>
        <a:p>
          <a:endParaRPr lang="pl-PL"/>
        </a:p>
      </dgm:t>
    </dgm:pt>
    <dgm:pt modelId="{4AD560DC-A66E-486F-AE0E-2B1EF4A1EE32}" type="sibTrans" cxnId="{BB7A1F2D-A4A1-43C3-A327-96D1D64EAE4A}">
      <dgm:prSet/>
      <dgm:spPr/>
      <dgm:t>
        <a:bodyPr/>
        <a:lstStyle/>
        <a:p>
          <a:endParaRPr lang="pl-PL"/>
        </a:p>
      </dgm:t>
    </dgm:pt>
    <dgm:pt modelId="{3931B41F-FB11-423A-A657-890DCE0EEF38}">
      <dgm:prSet/>
      <dgm:spPr/>
      <dgm:t>
        <a:bodyPr/>
        <a:lstStyle/>
        <a:p>
          <a:pPr algn="just" rtl="0"/>
          <a:r>
            <a:rPr lang="pl-PL" dirty="0"/>
            <a:t>Badanie dopuszczalności procesu</a:t>
          </a:r>
        </a:p>
      </dgm:t>
    </dgm:pt>
    <dgm:pt modelId="{1DCECC81-9205-478C-936A-7BEC201AC92A}" type="parTrans" cxnId="{A40FDC3B-0CD0-456B-B13E-B2B19A9A320C}">
      <dgm:prSet/>
      <dgm:spPr/>
      <dgm:t>
        <a:bodyPr/>
        <a:lstStyle/>
        <a:p>
          <a:endParaRPr lang="pl-PL"/>
        </a:p>
      </dgm:t>
    </dgm:pt>
    <dgm:pt modelId="{1B1CDB4B-29FD-415A-9231-8A88A5283F36}" type="sibTrans" cxnId="{A40FDC3B-0CD0-456B-B13E-B2B19A9A320C}">
      <dgm:prSet/>
      <dgm:spPr/>
      <dgm:t>
        <a:bodyPr/>
        <a:lstStyle/>
        <a:p>
          <a:endParaRPr lang="pl-PL"/>
        </a:p>
      </dgm:t>
    </dgm:pt>
    <dgm:pt modelId="{E7419D80-9992-4B31-8E3A-4A8880C3F9AC}">
      <dgm:prSet/>
      <dgm:spPr/>
      <dgm:t>
        <a:bodyPr/>
        <a:lstStyle/>
        <a:p>
          <a:pPr algn="just" rtl="0"/>
          <a:r>
            <a:rPr lang="pl-PL" dirty="0"/>
            <a:t>Obowiązek wszystkich organów prowadzących postępowanie. W szczególności oskarżyciel publiczny powinien zadbać, czy nie występuje przeszkoda procesowa, która czyny całe postępowanie niedopuszczalnym. Unormowanie art. 339 § 3 pkt. 1 akcentuje, że także prezes sądu i sąd mają obowiązek czuwać, aby w warunkach niedopuszczalności postępowania nie doszło do rozprawy głównej.  </a:t>
          </a:r>
        </a:p>
      </dgm:t>
    </dgm:pt>
    <dgm:pt modelId="{50EDD251-BD80-4A5D-BE5E-07D8D5491CFE}" type="parTrans" cxnId="{1FF71C21-C4D4-4E56-A676-D466B727D503}">
      <dgm:prSet/>
      <dgm:spPr/>
      <dgm:t>
        <a:bodyPr/>
        <a:lstStyle/>
        <a:p>
          <a:endParaRPr lang="pl-PL"/>
        </a:p>
      </dgm:t>
    </dgm:pt>
    <dgm:pt modelId="{A08BAB47-8A02-44F5-982E-BCDEFF7AE165}" type="sibTrans" cxnId="{1FF71C21-C4D4-4E56-A676-D466B727D503}">
      <dgm:prSet/>
      <dgm:spPr/>
      <dgm:t>
        <a:bodyPr/>
        <a:lstStyle/>
        <a:p>
          <a:endParaRPr lang="pl-PL"/>
        </a:p>
      </dgm:t>
    </dgm:pt>
    <dgm:pt modelId="{8BD778E7-E888-4C6E-ABEA-D2FC5F9EC3C5}">
      <dgm:prSet/>
      <dgm:spPr/>
      <dgm:t>
        <a:bodyPr/>
        <a:lstStyle/>
        <a:p>
          <a:pPr algn="just" rtl="0"/>
          <a:r>
            <a:rPr lang="pl-PL" dirty="0"/>
            <a:t>Por. postanowienie SN z dnia 28 października 2009 r., I KZP 21/09</a:t>
          </a:r>
        </a:p>
      </dgm:t>
    </dgm:pt>
    <dgm:pt modelId="{62FE4299-EDF2-414C-935E-6F214118B6AE}" type="parTrans" cxnId="{82E10C40-D607-4936-B910-5C857649346D}">
      <dgm:prSet/>
      <dgm:spPr/>
      <dgm:t>
        <a:bodyPr/>
        <a:lstStyle/>
        <a:p>
          <a:endParaRPr lang="pl-PL"/>
        </a:p>
      </dgm:t>
    </dgm:pt>
    <dgm:pt modelId="{A7DDAF85-1347-4B9C-8350-E690AB69404E}" type="sibTrans" cxnId="{82E10C40-D607-4936-B910-5C857649346D}">
      <dgm:prSet/>
      <dgm:spPr/>
      <dgm:t>
        <a:bodyPr/>
        <a:lstStyle/>
        <a:p>
          <a:endParaRPr lang="pl-PL"/>
        </a:p>
      </dgm:t>
    </dgm:pt>
    <dgm:pt modelId="{2A4FDC95-8BE3-423F-835C-52CAEDAA434A}">
      <dgm:prSet custT="1"/>
      <dgm:spPr/>
      <dgm:t>
        <a:bodyPr/>
        <a:lstStyle/>
        <a:p>
          <a:pPr algn="ctr" rtl="0"/>
          <a:r>
            <a:rPr lang="pl-PL" sz="4000" b="1" u="sng" dirty="0"/>
            <a:t>Art. 339 § 3 pkt 2 </a:t>
          </a:r>
        </a:p>
      </dgm:t>
    </dgm:pt>
    <dgm:pt modelId="{A8ABAB4A-7623-4556-B66C-24595DC2FCC5}" type="parTrans" cxnId="{D6011953-B327-40C3-81A2-F3FE9A6000B2}">
      <dgm:prSet/>
      <dgm:spPr/>
      <dgm:t>
        <a:bodyPr/>
        <a:lstStyle/>
        <a:p>
          <a:endParaRPr lang="pl-PL"/>
        </a:p>
      </dgm:t>
    </dgm:pt>
    <dgm:pt modelId="{63D983A8-A9B3-40B0-A4F8-DC5FE542A374}" type="sibTrans" cxnId="{D6011953-B327-40C3-81A2-F3FE9A6000B2}">
      <dgm:prSet/>
      <dgm:spPr/>
      <dgm:t>
        <a:bodyPr/>
        <a:lstStyle/>
        <a:p>
          <a:endParaRPr lang="pl-PL"/>
        </a:p>
      </dgm:t>
    </dgm:pt>
    <dgm:pt modelId="{9B770FFE-DE2E-4CC9-99BA-8F9300523429}">
      <dgm:prSet/>
      <dgm:spPr/>
      <dgm:t>
        <a:bodyPr/>
        <a:lstStyle/>
        <a:p>
          <a:pPr algn="just" rtl="0"/>
          <a:r>
            <a:rPr lang="pl-PL" dirty="0"/>
            <a:t>Sądowa kontrola faktycznej zasadności oskarżenia – badanie przez sąd przed rozprawą dostateczności dowodów zebranych i przedstawionych przez oskarżyciela. Nieuzasadniony pod względem faktycznym akt oskarżenia nie powinien powodować przeprowadzenia rozprawy głównej. </a:t>
          </a:r>
        </a:p>
      </dgm:t>
    </dgm:pt>
    <dgm:pt modelId="{C4450264-E242-46A9-A93B-B9317F6783EC}" type="parTrans" cxnId="{6B9B4FC1-9986-404E-9403-DDF8DCFE9A78}">
      <dgm:prSet/>
      <dgm:spPr/>
      <dgm:t>
        <a:bodyPr/>
        <a:lstStyle/>
        <a:p>
          <a:endParaRPr lang="pl-PL"/>
        </a:p>
      </dgm:t>
    </dgm:pt>
    <dgm:pt modelId="{DDB65407-391D-4DD3-A171-5CAA6BCE5757}" type="sibTrans" cxnId="{6B9B4FC1-9986-404E-9403-DDF8DCFE9A78}">
      <dgm:prSet/>
      <dgm:spPr/>
      <dgm:t>
        <a:bodyPr/>
        <a:lstStyle/>
        <a:p>
          <a:endParaRPr lang="pl-PL"/>
        </a:p>
      </dgm:t>
    </dgm:pt>
    <dgm:pt modelId="{2DC3D967-8F04-42B4-A5A2-4617D6055669}">
      <dgm:prSet/>
      <dgm:spPr/>
      <dgm:t>
        <a:bodyPr/>
        <a:lstStyle/>
        <a:p>
          <a:pPr algn="just" rtl="0"/>
          <a:r>
            <a:rPr lang="pl-PL" dirty="0"/>
            <a:t>Ocena przed rozprawą wartości dowodowej materiału przedłożonego przez oskarżyciela . </a:t>
          </a:r>
        </a:p>
      </dgm:t>
    </dgm:pt>
    <dgm:pt modelId="{250FB1FD-3886-4877-AC04-1D5E1339D434}" type="parTrans" cxnId="{40962D71-49BA-42DD-9591-8FE0802A5C37}">
      <dgm:prSet/>
      <dgm:spPr/>
      <dgm:t>
        <a:bodyPr/>
        <a:lstStyle/>
        <a:p>
          <a:endParaRPr lang="pl-PL"/>
        </a:p>
      </dgm:t>
    </dgm:pt>
    <dgm:pt modelId="{6301C5D7-A259-4314-9742-A0290D18F10F}" type="sibTrans" cxnId="{40962D71-49BA-42DD-9591-8FE0802A5C37}">
      <dgm:prSet/>
      <dgm:spPr/>
      <dgm:t>
        <a:bodyPr/>
        <a:lstStyle/>
        <a:p>
          <a:endParaRPr lang="pl-PL"/>
        </a:p>
      </dgm:t>
    </dgm:pt>
    <dgm:pt modelId="{6A27D522-3E9E-483C-AF24-0A4FFB7F6616}">
      <dgm:prSet/>
      <dgm:spPr/>
      <dgm:t>
        <a:bodyPr/>
        <a:lstStyle/>
        <a:p>
          <a:pPr algn="just" rtl="0"/>
          <a:r>
            <a:rPr lang="pl-PL" dirty="0"/>
            <a:t>Dotyczy wszystkich spraw i wszystkich trybów postępowania. </a:t>
          </a:r>
        </a:p>
      </dgm:t>
    </dgm:pt>
    <dgm:pt modelId="{3D136372-6F81-4B19-91BB-EE3802317621}" type="parTrans" cxnId="{734C27A0-F41B-4413-B12D-8FF8F25DDC68}">
      <dgm:prSet/>
      <dgm:spPr/>
      <dgm:t>
        <a:bodyPr/>
        <a:lstStyle/>
        <a:p>
          <a:endParaRPr lang="pl-PL"/>
        </a:p>
      </dgm:t>
    </dgm:pt>
    <dgm:pt modelId="{A7C59B57-B697-4F96-BF44-745B0C55EDE6}" type="sibTrans" cxnId="{734C27A0-F41B-4413-B12D-8FF8F25DDC68}">
      <dgm:prSet/>
      <dgm:spPr/>
      <dgm:t>
        <a:bodyPr/>
        <a:lstStyle/>
        <a:p>
          <a:endParaRPr lang="pl-PL"/>
        </a:p>
      </dgm:t>
    </dgm:pt>
    <dgm:pt modelId="{B8FF4A7B-54CD-4DB4-97EF-B1FEE48C9324}">
      <dgm:prSet/>
      <dgm:spPr/>
      <dgm:t>
        <a:bodyPr/>
        <a:lstStyle/>
        <a:p>
          <a:pPr algn="just" rtl="0"/>
          <a:r>
            <a:rPr lang="pl-PL" dirty="0"/>
            <a:t>Tylko wtedy gdy brak jest „oczywisty” i niewątpliwy – żaden z dowodów zebranych w postępowaniu przygotowawczym nie wskazuje na prawdopodobieństwo popełnienia czynu lub nie uzasadnia popełnienia go przez oskarżonego</a:t>
          </a:r>
        </a:p>
      </dgm:t>
    </dgm:pt>
    <dgm:pt modelId="{9EEC19B0-A3F0-4C25-9FAE-3216BEE4143B}" type="parTrans" cxnId="{93C0CA8E-C1C1-4D78-A6B1-66809293D465}">
      <dgm:prSet/>
      <dgm:spPr/>
      <dgm:t>
        <a:bodyPr/>
        <a:lstStyle/>
        <a:p>
          <a:endParaRPr lang="pl-PL"/>
        </a:p>
      </dgm:t>
    </dgm:pt>
    <dgm:pt modelId="{8DD61220-66AB-42FA-82ED-EA2471BD5E96}" type="sibTrans" cxnId="{93C0CA8E-C1C1-4D78-A6B1-66809293D465}">
      <dgm:prSet/>
      <dgm:spPr/>
      <dgm:t>
        <a:bodyPr/>
        <a:lstStyle/>
        <a:p>
          <a:endParaRPr lang="pl-PL"/>
        </a:p>
      </dgm:t>
    </dgm:pt>
    <dgm:pt modelId="{023FBF3E-6402-4C07-96FC-AFEC9E0EBA20}" type="pres">
      <dgm:prSet presAssocID="{0757B5DA-66BA-4A9C-B71E-C548426824B1}" presName="Name0" presStyleCnt="0">
        <dgm:presLayoutVars>
          <dgm:chMax val="7"/>
          <dgm:chPref val="7"/>
          <dgm:dir/>
          <dgm:animOne val="branch"/>
          <dgm:animLvl val="lvl"/>
        </dgm:presLayoutVars>
      </dgm:prSet>
      <dgm:spPr/>
    </dgm:pt>
    <dgm:pt modelId="{156CD2C4-7C0B-4E83-9110-351DB462E6BA}" type="pres">
      <dgm:prSet presAssocID="{B47596D7-47F5-415E-A195-D9184E910599}" presName="ParentComposite" presStyleCnt="0"/>
      <dgm:spPr/>
    </dgm:pt>
    <dgm:pt modelId="{47E37146-C1D0-43F7-81F1-6F201434ED80}" type="pres">
      <dgm:prSet presAssocID="{B47596D7-47F5-415E-A195-D9184E910599}" presName="Chord" presStyleLbl="bgShp" presStyleIdx="0" presStyleCnt="2"/>
      <dgm:spPr/>
    </dgm:pt>
    <dgm:pt modelId="{F0861AFC-7B5D-4196-88DC-1666AD8DD158}" type="pres">
      <dgm:prSet presAssocID="{B47596D7-47F5-415E-A195-D9184E910599}" presName="Pie" presStyleLbl="alignNode1" presStyleIdx="0" presStyleCnt="2"/>
      <dgm:spPr/>
    </dgm:pt>
    <dgm:pt modelId="{1893F279-6EE3-4F2A-982E-F6E6B2F4FDE9}" type="pres">
      <dgm:prSet presAssocID="{B47596D7-47F5-415E-A195-D9184E910599}" presName="Parent" presStyleLbl="revTx" presStyleIdx="0" presStyleCnt="4">
        <dgm:presLayoutVars>
          <dgm:chMax val="1"/>
          <dgm:chPref val="1"/>
          <dgm:bulletEnabled val="1"/>
        </dgm:presLayoutVars>
      </dgm:prSet>
      <dgm:spPr/>
    </dgm:pt>
    <dgm:pt modelId="{7D2D8C91-3AAE-496B-92F1-93FAFE135445}" type="pres">
      <dgm:prSet presAssocID="{4AD560DC-A66E-486F-AE0E-2B1EF4A1EE32}" presName="negSibTrans" presStyleCnt="0"/>
      <dgm:spPr/>
    </dgm:pt>
    <dgm:pt modelId="{90C0EE05-CBD9-4451-BC20-42C311708FF1}" type="pres">
      <dgm:prSet presAssocID="{B47596D7-47F5-415E-A195-D9184E910599}" presName="composite" presStyleCnt="0"/>
      <dgm:spPr/>
    </dgm:pt>
    <dgm:pt modelId="{805D4073-5C8D-469D-9A24-DCF84C6AF736}" type="pres">
      <dgm:prSet presAssocID="{B47596D7-47F5-415E-A195-D9184E910599}" presName="Child" presStyleLbl="revTx" presStyleIdx="1" presStyleCnt="4">
        <dgm:presLayoutVars>
          <dgm:chMax val="0"/>
          <dgm:chPref val="0"/>
          <dgm:bulletEnabled val="1"/>
        </dgm:presLayoutVars>
      </dgm:prSet>
      <dgm:spPr/>
    </dgm:pt>
    <dgm:pt modelId="{AB6F3DDC-2866-4838-9FF5-56E42E6E6D1B}" type="pres">
      <dgm:prSet presAssocID="{A283E7E0-6215-4701-BDC6-D02CF3D4F4D9}" presName="sibTrans" presStyleCnt="0"/>
      <dgm:spPr/>
    </dgm:pt>
    <dgm:pt modelId="{822E2151-1289-4F27-817A-751A26DCA962}" type="pres">
      <dgm:prSet presAssocID="{2A4FDC95-8BE3-423F-835C-52CAEDAA434A}" presName="ParentComposite" presStyleCnt="0"/>
      <dgm:spPr/>
    </dgm:pt>
    <dgm:pt modelId="{FAD05205-B52D-4212-9CF9-7C5E8BAA7D9C}" type="pres">
      <dgm:prSet presAssocID="{2A4FDC95-8BE3-423F-835C-52CAEDAA434A}" presName="Chord" presStyleLbl="bgShp" presStyleIdx="1" presStyleCnt="2"/>
      <dgm:spPr/>
    </dgm:pt>
    <dgm:pt modelId="{BF360216-BFDD-4A79-9C50-A07DF85FA196}" type="pres">
      <dgm:prSet presAssocID="{2A4FDC95-8BE3-423F-835C-52CAEDAA434A}" presName="Pie" presStyleLbl="alignNode1" presStyleIdx="1" presStyleCnt="2"/>
      <dgm:spPr/>
    </dgm:pt>
    <dgm:pt modelId="{78F4F01A-C527-4C4C-9D17-B65E407907B9}" type="pres">
      <dgm:prSet presAssocID="{2A4FDC95-8BE3-423F-835C-52CAEDAA434A}" presName="Parent" presStyleLbl="revTx" presStyleIdx="2" presStyleCnt="4">
        <dgm:presLayoutVars>
          <dgm:chMax val="1"/>
          <dgm:chPref val="1"/>
          <dgm:bulletEnabled val="1"/>
        </dgm:presLayoutVars>
      </dgm:prSet>
      <dgm:spPr/>
    </dgm:pt>
    <dgm:pt modelId="{3D965FC4-8349-431B-810A-6C383BF0CC62}" type="pres">
      <dgm:prSet presAssocID="{DDB65407-391D-4DD3-A171-5CAA6BCE5757}" presName="negSibTrans" presStyleCnt="0"/>
      <dgm:spPr/>
    </dgm:pt>
    <dgm:pt modelId="{CC4FF39B-19F2-42E0-AD1A-BF9BE4831358}" type="pres">
      <dgm:prSet presAssocID="{2A4FDC95-8BE3-423F-835C-52CAEDAA434A}" presName="composite" presStyleCnt="0"/>
      <dgm:spPr/>
    </dgm:pt>
    <dgm:pt modelId="{88C33E48-8350-48BE-8503-89E002AC6A98}" type="pres">
      <dgm:prSet presAssocID="{2A4FDC95-8BE3-423F-835C-52CAEDAA434A}" presName="Child" presStyleLbl="revTx" presStyleIdx="3" presStyleCnt="4">
        <dgm:presLayoutVars>
          <dgm:chMax val="0"/>
          <dgm:chPref val="0"/>
          <dgm:bulletEnabled val="1"/>
        </dgm:presLayoutVars>
      </dgm:prSet>
      <dgm:spPr/>
    </dgm:pt>
  </dgm:ptLst>
  <dgm:cxnLst>
    <dgm:cxn modelId="{1FF71C21-C4D4-4E56-A676-D466B727D503}" srcId="{B47596D7-47F5-415E-A195-D9184E910599}" destId="{E7419D80-9992-4B31-8E3A-4A8880C3F9AC}" srcOrd="2" destOrd="0" parTransId="{50EDD251-BD80-4A5D-BE5E-07D8D5491CFE}" sibTransId="{A08BAB47-8A02-44F5-982E-BCDEFF7AE165}"/>
    <dgm:cxn modelId="{BB7A1F2D-A4A1-43C3-A327-96D1D64EAE4A}" srcId="{B47596D7-47F5-415E-A195-D9184E910599}" destId="{0A573B06-6D3A-43B7-805C-E362307EDB9E}" srcOrd="0" destOrd="0" parTransId="{FC97EB7E-DB4C-43C1-876D-B7481D9CB434}" sibTransId="{4AD560DC-A66E-486F-AE0E-2B1EF4A1EE32}"/>
    <dgm:cxn modelId="{F075E42D-56E2-4DAE-A20A-1FD0A767DE0A}" type="presOf" srcId="{2A4FDC95-8BE3-423F-835C-52CAEDAA434A}" destId="{78F4F01A-C527-4C4C-9D17-B65E407907B9}" srcOrd="0" destOrd="0" presId="urn:microsoft.com/office/officeart/2009/3/layout/PieProcess"/>
    <dgm:cxn modelId="{A40FDC3B-0CD0-456B-B13E-B2B19A9A320C}" srcId="{B47596D7-47F5-415E-A195-D9184E910599}" destId="{3931B41F-FB11-423A-A657-890DCE0EEF38}" srcOrd="1" destOrd="0" parTransId="{1DCECC81-9205-478C-936A-7BEC201AC92A}" sibTransId="{1B1CDB4B-29FD-415A-9231-8A88A5283F36}"/>
    <dgm:cxn modelId="{82E10C40-D607-4936-B910-5C857649346D}" srcId="{B47596D7-47F5-415E-A195-D9184E910599}" destId="{8BD778E7-E888-4C6E-ABEA-D2FC5F9EC3C5}" srcOrd="3" destOrd="0" parTransId="{62FE4299-EDF2-414C-935E-6F214118B6AE}" sibTransId="{A7DDAF85-1347-4B9C-8350-E690AB69404E}"/>
    <dgm:cxn modelId="{633E5E61-09D2-469C-A4E5-CC3FF84F4CC4}" type="presOf" srcId="{E7419D80-9992-4B31-8E3A-4A8880C3F9AC}" destId="{805D4073-5C8D-469D-9A24-DCF84C6AF736}" srcOrd="0" destOrd="2" presId="urn:microsoft.com/office/officeart/2009/3/layout/PieProcess"/>
    <dgm:cxn modelId="{C562BD65-9733-49EF-8BC3-11C206CDB0BC}" type="presOf" srcId="{9B770FFE-DE2E-4CC9-99BA-8F9300523429}" destId="{88C33E48-8350-48BE-8503-89E002AC6A98}" srcOrd="0" destOrd="0" presId="urn:microsoft.com/office/officeart/2009/3/layout/PieProcess"/>
    <dgm:cxn modelId="{BDA5EF46-7073-4BDA-A38F-7AF6A2CD5AA6}" type="presOf" srcId="{B47596D7-47F5-415E-A195-D9184E910599}" destId="{1893F279-6EE3-4F2A-982E-F6E6B2F4FDE9}" srcOrd="0" destOrd="0" presId="urn:microsoft.com/office/officeart/2009/3/layout/PieProcess"/>
    <dgm:cxn modelId="{A966F34E-7D28-4F20-820C-D60B1BA6AD6C}" type="presOf" srcId="{3931B41F-FB11-423A-A657-890DCE0EEF38}" destId="{805D4073-5C8D-469D-9A24-DCF84C6AF736}" srcOrd="0" destOrd="1" presId="urn:microsoft.com/office/officeart/2009/3/layout/PieProcess"/>
    <dgm:cxn modelId="{40962D71-49BA-42DD-9591-8FE0802A5C37}" srcId="{2A4FDC95-8BE3-423F-835C-52CAEDAA434A}" destId="{2DC3D967-8F04-42B4-A5A2-4617D6055669}" srcOrd="1" destOrd="0" parTransId="{250FB1FD-3886-4877-AC04-1D5E1339D434}" sibTransId="{6301C5D7-A259-4314-9742-A0290D18F10F}"/>
    <dgm:cxn modelId="{963B2D52-0FCB-4535-ADA4-C06753BADFCC}" type="presOf" srcId="{B8FF4A7B-54CD-4DB4-97EF-B1FEE48C9324}" destId="{88C33E48-8350-48BE-8503-89E002AC6A98}" srcOrd="0" destOrd="3" presId="urn:microsoft.com/office/officeart/2009/3/layout/PieProcess"/>
    <dgm:cxn modelId="{D6011953-B327-40C3-81A2-F3FE9A6000B2}" srcId="{0757B5DA-66BA-4A9C-B71E-C548426824B1}" destId="{2A4FDC95-8BE3-423F-835C-52CAEDAA434A}" srcOrd="1" destOrd="0" parTransId="{A8ABAB4A-7623-4556-B66C-24595DC2FCC5}" sibTransId="{63D983A8-A9B3-40B0-A4F8-DC5FE542A374}"/>
    <dgm:cxn modelId="{38DD0674-D822-41E7-84DB-5F290FA8FA4A}" type="presOf" srcId="{2DC3D967-8F04-42B4-A5A2-4617D6055669}" destId="{88C33E48-8350-48BE-8503-89E002AC6A98}" srcOrd="0" destOrd="1" presId="urn:microsoft.com/office/officeart/2009/3/layout/PieProcess"/>
    <dgm:cxn modelId="{72319785-EB05-4B6C-B6E4-FA89AE7BB3F8}" type="presOf" srcId="{6A27D522-3E9E-483C-AF24-0A4FFB7F6616}" destId="{88C33E48-8350-48BE-8503-89E002AC6A98}" srcOrd="0" destOrd="2" presId="urn:microsoft.com/office/officeart/2009/3/layout/PieProcess"/>
    <dgm:cxn modelId="{93C0CA8E-C1C1-4D78-A6B1-66809293D465}" srcId="{2A4FDC95-8BE3-423F-835C-52CAEDAA434A}" destId="{B8FF4A7B-54CD-4DB4-97EF-B1FEE48C9324}" srcOrd="3" destOrd="0" parTransId="{9EEC19B0-A3F0-4C25-9FAE-3216BEE4143B}" sibTransId="{8DD61220-66AB-42FA-82ED-EA2471BD5E96}"/>
    <dgm:cxn modelId="{F995CC9D-860F-4682-948C-2F539FD087C9}" type="presOf" srcId="{8BD778E7-E888-4C6E-ABEA-D2FC5F9EC3C5}" destId="{805D4073-5C8D-469D-9A24-DCF84C6AF736}" srcOrd="0" destOrd="3" presId="urn:microsoft.com/office/officeart/2009/3/layout/PieProcess"/>
    <dgm:cxn modelId="{734C27A0-F41B-4413-B12D-8FF8F25DDC68}" srcId="{2A4FDC95-8BE3-423F-835C-52CAEDAA434A}" destId="{6A27D522-3E9E-483C-AF24-0A4FFB7F6616}" srcOrd="2" destOrd="0" parTransId="{3D136372-6F81-4B19-91BB-EE3802317621}" sibTransId="{A7C59B57-B697-4F96-BF44-745B0C55EDE6}"/>
    <dgm:cxn modelId="{4A4805B6-765C-4529-B3C6-13D7C695F8A5}" type="presOf" srcId="{0757B5DA-66BA-4A9C-B71E-C548426824B1}" destId="{023FBF3E-6402-4C07-96FC-AFEC9E0EBA20}" srcOrd="0" destOrd="0" presId="urn:microsoft.com/office/officeart/2009/3/layout/PieProcess"/>
    <dgm:cxn modelId="{6B9B4FC1-9986-404E-9403-DDF8DCFE9A78}" srcId="{2A4FDC95-8BE3-423F-835C-52CAEDAA434A}" destId="{9B770FFE-DE2E-4CC9-99BA-8F9300523429}" srcOrd="0" destOrd="0" parTransId="{C4450264-E242-46A9-A93B-B9317F6783EC}" sibTransId="{DDB65407-391D-4DD3-A171-5CAA6BCE5757}"/>
    <dgm:cxn modelId="{775CC9C5-A37E-4CFB-BDF6-84F8143745E4}" type="presOf" srcId="{0A573B06-6D3A-43B7-805C-E362307EDB9E}" destId="{805D4073-5C8D-469D-9A24-DCF84C6AF736}" srcOrd="0" destOrd="0" presId="urn:microsoft.com/office/officeart/2009/3/layout/PieProcess"/>
    <dgm:cxn modelId="{5FDDE9FD-4DF4-4E7C-94CD-D9E26A935074}" srcId="{0757B5DA-66BA-4A9C-B71E-C548426824B1}" destId="{B47596D7-47F5-415E-A195-D9184E910599}" srcOrd="0" destOrd="0" parTransId="{11CA73DE-11A6-414A-9CCE-2E4171979660}" sibTransId="{A283E7E0-6215-4701-BDC6-D02CF3D4F4D9}"/>
    <dgm:cxn modelId="{D58798DE-4CC2-418E-B40F-F66E4E1FF225}" type="presParOf" srcId="{023FBF3E-6402-4C07-96FC-AFEC9E0EBA20}" destId="{156CD2C4-7C0B-4E83-9110-351DB462E6BA}" srcOrd="0" destOrd="0" presId="urn:microsoft.com/office/officeart/2009/3/layout/PieProcess"/>
    <dgm:cxn modelId="{F01ED0EA-5497-4389-B200-BE57699B65D3}" type="presParOf" srcId="{156CD2C4-7C0B-4E83-9110-351DB462E6BA}" destId="{47E37146-C1D0-43F7-81F1-6F201434ED80}" srcOrd="0" destOrd="0" presId="urn:microsoft.com/office/officeart/2009/3/layout/PieProcess"/>
    <dgm:cxn modelId="{7D4CAF9D-060F-431E-BCDC-EA1BA5445530}" type="presParOf" srcId="{156CD2C4-7C0B-4E83-9110-351DB462E6BA}" destId="{F0861AFC-7B5D-4196-88DC-1666AD8DD158}" srcOrd="1" destOrd="0" presId="urn:microsoft.com/office/officeart/2009/3/layout/PieProcess"/>
    <dgm:cxn modelId="{6665B3AB-81B1-46A1-BA95-2393278041EB}" type="presParOf" srcId="{156CD2C4-7C0B-4E83-9110-351DB462E6BA}" destId="{1893F279-6EE3-4F2A-982E-F6E6B2F4FDE9}" srcOrd="2" destOrd="0" presId="urn:microsoft.com/office/officeart/2009/3/layout/PieProcess"/>
    <dgm:cxn modelId="{EAF1ACBF-6EBF-4C57-9675-21D080E40970}" type="presParOf" srcId="{023FBF3E-6402-4C07-96FC-AFEC9E0EBA20}" destId="{7D2D8C91-3AAE-496B-92F1-93FAFE135445}" srcOrd="1" destOrd="0" presId="urn:microsoft.com/office/officeart/2009/3/layout/PieProcess"/>
    <dgm:cxn modelId="{C186A8E6-A3A1-427B-B8C5-0F5E3C4B39E0}" type="presParOf" srcId="{023FBF3E-6402-4C07-96FC-AFEC9E0EBA20}" destId="{90C0EE05-CBD9-4451-BC20-42C311708FF1}" srcOrd="2" destOrd="0" presId="urn:microsoft.com/office/officeart/2009/3/layout/PieProcess"/>
    <dgm:cxn modelId="{EF8FF93F-4176-4966-8F23-5DD44E7C7ABD}" type="presParOf" srcId="{90C0EE05-CBD9-4451-BC20-42C311708FF1}" destId="{805D4073-5C8D-469D-9A24-DCF84C6AF736}" srcOrd="0" destOrd="0" presId="urn:microsoft.com/office/officeart/2009/3/layout/PieProcess"/>
    <dgm:cxn modelId="{9E75B013-F7CA-46A5-9426-8D58151667D5}" type="presParOf" srcId="{023FBF3E-6402-4C07-96FC-AFEC9E0EBA20}" destId="{AB6F3DDC-2866-4838-9FF5-56E42E6E6D1B}" srcOrd="3" destOrd="0" presId="urn:microsoft.com/office/officeart/2009/3/layout/PieProcess"/>
    <dgm:cxn modelId="{0F0C5517-CA78-4C49-A103-CF8639067EC1}" type="presParOf" srcId="{023FBF3E-6402-4C07-96FC-AFEC9E0EBA20}" destId="{822E2151-1289-4F27-817A-751A26DCA962}" srcOrd="4" destOrd="0" presId="urn:microsoft.com/office/officeart/2009/3/layout/PieProcess"/>
    <dgm:cxn modelId="{A6C159D0-4310-4EB6-B1AB-4663B1DC8423}" type="presParOf" srcId="{822E2151-1289-4F27-817A-751A26DCA962}" destId="{FAD05205-B52D-4212-9CF9-7C5E8BAA7D9C}" srcOrd="0" destOrd="0" presId="urn:microsoft.com/office/officeart/2009/3/layout/PieProcess"/>
    <dgm:cxn modelId="{879D8E93-CC3F-475A-9FE8-D178685A756C}" type="presParOf" srcId="{822E2151-1289-4F27-817A-751A26DCA962}" destId="{BF360216-BFDD-4A79-9C50-A07DF85FA196}" srcOrd="1" destOrd="0" presId="urn:microsoft.com/office/officeart/2009/3/layout/PieProcess"/>
    <dgm:cxn modelId="{B684F230-5141-4035-9934-4941CD1CCBC7}" type="presParOf" srcId="{822E2151-1289-4F27-817A-751A26DCA962}" destId="{78F4F01A-C527-4C4C-9D17-B65E407907B9}" srcOrd="2" destOrd="0" presId="urn:microsoft.com/office/officeart/2009/3/layout/PieProcess"/>
    <dgm:cxn modelId="{1B47C2DA-2079-455D-8F33-0FC36C6E1E0B}" type="presParOf" srcId="{023FBF3E-6402-4C07-96FC-AFEC9E0EBA20}" destId="{3D965FC4-8349-431B-810A-6C383BF0CC62}" srcOrd="5" destOrd="0" presId="urn:microsoft.com/office/officeart/2009/3/layout/PieProcess"/>
    <dgm:cxn modelId="{DF70889C-F294-46BB-8EEE-A3B9DE3BE548}" type="presParOf" srcId="{023FBF3E-6402-4C07-96FC-AFEC9E0EBA20}" destId="{CC4FF39B-19F2-42E0-AD1A-BF9BE4831358}" srcOrd="6" destOrd="0" presId="urn:microsoft.com/office/officeart/2009/3/layout/PieProcess"/>
    <dgm:cxn modelId="{0A14E2D5-ECEF-46EF-AA25-D43888B84D15}" type="presParOf" srcId="{CC4FF39B-19F2-42E0-AD1A-BF9BE4831358}" destId="{88C33E48-8350-48BE-8503-89E002AC6A98}" srcOrd="0" destOrd="0" presId="urn:microsoft.com/office/officeart/2009/3/layout/Pi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46E4382-1968-4BAF-98A8-7255E3677600}"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pl-PL"/>
        </a:p>
      </dgm:t>
    </dgm:pt>
    <dgm:pt modelId="{7C76A183-431C-4EDD-89F8-26718B609397}">
      <dgm:prSet/>
      <dgm:spPr/>
      <dgm:t>
        <a:bodyPr/>
        <a:lstStyle/>
        <a:p>
          <a:pPr rtl="0"/>
          <a:r>
            <a:rPr lang="pl-PL"/>
            <a:t>Oskarżony </a:t>
          </a:r>
        </a:p>
      </dgm:t>
    </dgm:pt>
    <dgm:pt modelId="{612FA1C5-818D-4750-83B7-66442C3C830C}" type="parTrans" cxnId="{3302DD2A-6628-49A5-94EA-EE63AA16E886}">
      <dgm:prSet/>
      <dgm:spPr/>
      <dgm:t>
        <a:bodyPr/>
        <a:lstStyle/>
        <a:p>
          <a:endParaRPr lang="pl-PL"/>
        </a:p>
      </dgm:t>
    </dgm:pt>
    <dgm:pt modelId="{D621B466-7B3D-4087-B9C0-2F62097D560C}" type="sibTrans" cxnId="{3302DD2A-6628-49A5-94EA-EE63AA16E886}">
      <dgm:prSet/>
      <dgm:spPr/>
      <dgm:t>
        <a:bodyPr/>
        <a:lstStyle/>
        <a:p>
          <a:endParaRPr lang="pl-PL"/>
        </a:p>
      </dgm:t>
    </dgm:pt>
    <dgm:pt modelId="{131839AC-95B4-4B97-8B41-6B4E4EA05D59}">
      <dgm:prSet/>
      <dgm:spPr/>
      <dgm:t>
        <a:bodyPr/>
        <a:lstStyle/>
        <a:p>
          <a:pPr rtl="0"/>
          <a:r>
            <a:rPr lang="pl-PL"/>
            <a:t>Obrońca oskarżonego </a:t>
          </a:r>
        </a:p>
      </dgm:t>
    </dgm:pt>
    <dgm:pt modelId="{7DBF4032-57FF-44DA-ACE5-E414F2193095}" type="parTrans" cxnId="{D47E2CEA-B75E-426F-9774-241E8DB80A22}">
      <dgm:prSet/>
      <dgm:spPr/>
      <dgm:t>
        <a:bodyPr/>
        <a:lstStyle/>
        <a:p>
          <a:endParaRPr lang="pl-PL"/>
        </a:p>
      </dgm:t>
    </dgm:pt>
    <dgm:pt modelId="{D89B0257-9BB7-4948-A0E5-E34A11DC1B72}" type="sibTrans" cxnId="{D47E2CEA-B75E-426F-9774-241E8DB80A22}">
      <dgm:prSet/>
      <dgm:spPr/>
      <dgm:t>
        <a:bodyPr/>
        <a:lstStyle/>
        <a:p>
          <a:endParaRPr lang="pl-PL"/>
        </a:p>
      </dgm:t>
    </dgm:pt>
    <dgm:pt modelId="{92B4BEE0-78FB-4044-8043-4AD9532677FA}">
      <dgm:prSet/>
      <dgm:spPr/>
      <dgm:t>
        <a:bodyPr/>
        <a:lstStyle/>
        <a:p>
          <a:pPr rtl="0"/>
          <a:r>
            <a:rPr lang="pl-PL"/>
            <a:t>Oskarżyciel publiczny </a:t>
          </a:r>
        </a:p>
      </dgm:t>
    </dgm:pt>
    <dgm:pt modelId="{C5DB7EFB-1DD6-4F00-932A-506290F42104}" type="parTrans" cxnId="{DB3D15FA-C10C-4AC2-808B-DFDB673000EE}">
      <dgm:prSet/>
      <dgm:spPr/>
      <dgm:t>
        <a:bodyPr/>
        <a:lstStyle/>
        <a:p>
          <a:endParaRPr lang="pl-PL"/>
        </a:p>
      </dgm:t>
    </dgm:pt>
    <dgm:pt modelId="{16D1E845-E2BF-47DB-AD75-BA38D2849427}" type="sibTrans" cxnId="{DB3D15FA-C10C-4AC2-808B-DFDB673000EE}">
      <dgm:prSet/>
      <dgm:spPr/>
      <dgm:t>
        <a:bodyPr/>
        <a:lstStyle/>
        <a:p>
          <a:endParaRPr lang="pl-PL"/>
        </a:p>
      </dgm:t>
    </dgm:pt>
    <dgm:pt modelId="{EF173FFB-2B37-496D-9E9B-2727E9A7D7F0}">
      <dgm:prSet/>
      <dgm:spPr/>
      <dgm:t>
        <a:bodyPr/>
        <a:lstStyle/>
        <a:p>
          <a:pPr rtl="0"/>
          <a:r>
            <a:rPr lang="pl-PL"/>
            <a:t>Oskarżyciel posiłkowy, prywatny i ich pełnomocnicy </a:t>
          </a:r>
        </a:p>
      </dgm:t>
    </dgm:pt>
    <dgm:pt modelId="{45BFB02B-DF8D-412E-998D-0D8AD72BA555}" type="parTrans" cxnId="{9016B80C-CF42-419B-A178-F873231C9B33}">
      <dgm:prSet/>
      <dgm:spPr/>
      <dgm:t>
        <a:bodyPr/>
        <a:lstStyle/>
        <a:p>
          <a:endParaRPr lang="pl-PL"/>
        </a:p>
      </dgm:t>
    </dgm:pt>
    <dgm:pt modelId="{26306185-0150-4CDF-A818-AD015EF220F3}" type="sibTrans" cxnId="{9016B80C-CF42-419B-A178-F873231C9B33}">
      <dgm:prSet/>
      <dgm:spPr/>
      <dgm:t>
        <a:bodyPr/>
        <a:lstStyle/>
        <a:p>
          <a:endParaRPr lang="pl-PL"/>
        </a:p>
      </dgm:t>
    </dgm:pt>
    <dgm:pt modelId="{B3933766-0AF9-46B2-8D3D-CAD793DA7BB2}">
      <dgm:prSet/>
      <dgm:spPr/>
      <dgm:t>
        <a:bodyPr/>
        <a:lstStyle/>
        <a:p>
          <a:pPr algn="just"/>
          <a:r>
            <a:rPr lang="pl-PL" dirty="0"/>
            <a:t>Zasada – prawo do uczestniczenia w rozprawie </a:t>
          </a:r>
        </a:p>
      </dgm:t>
    </dgm:pt>
    <dgm:pt modelId="{8B1BACA5-D5C1-4684-91A8-755636D6D40E}" type="parTrans" cxnId="{4FCE9269-1A0E-41B4-9647-840B2F347878}">
      <dgm:prSet/>
      <dgm:spPr/>
      <dgm:t>
        <a:bodyPr/>
        <a:lstStyle/>
        <a:p>
          <a:endParaRPr lang="pl-PL"/>
        </a:p>
      </dgm:t>
    </dgm:pt>
    <dgm:pt modelId="{496E13A9-C586-4D94-8BAE-8B588EB8B9CC}" type="sibTrans" cxnId="{4FCE9269-1A0E-41B4-9647-840B2F347878}">
      <dgm:prSet/>
      <dgm:spPr/>
      <dgm:t>
        <a:bodyPr/>
        <a:lstStyle/>
        <a:p>
          <a:endParaRPr lang="pl-PL"/>
        </a:p>
      </dgm:t>
    </dgm:pt>
    <dgm:pt modelId="{72770F97-FEC4-4D88-B852-DB476FDCBF2F}">
      <dgm:prSet/>
      <dgm:spPr/>
      <dgm:t>
        <a:bodyPr/>
        <a:lstStyle/>
        <a:p>
          <a:pPr algn="just"/>
          <a:r>
            <a:rPr lang="pl-PL" dirty="0"/>
            <a:t>Wyjątek – obowiązkowa obecność podczas przedstawienia podstaw aktu oskarżenia i przesłuchania na pierwszej rozprawie głównej w sprawach o zbrodnie </a:t>
          </a:r>
        </a:p>
      </dgm:t>
    </dgm:pt>
    <dgm:pt modelId="{507EB46D-2E6F-40DF-9B71-04C750ACC081}" type="parTrans" cxnId="{B6EC9C2A-BC1D-4A8C-87D6-3A9F96B18384}">
      <dgm:prSet/>
      <dgm:spPr/>
      <dgm:t>
        <a:bodyPr/>
        <a:lstStyle/>
        <a:p>
          <a:endParaRPr lang="pl-PL"/>
        </a:p>
      </dgm:t>
    </dgm:pt>
    <dgm:pt modelId="{8497EBFB-D146-4B13-B952-4ACD5D86F36A}" type="sibTrans" cxnId="{B6EC9C2A-BC1D-4A8C-87D6-3A9F96B18384}">
      <dgm:prSet/>
      <dgm:spPr/>
      <dgm:t>
        <a:bodyPr/>
        <a:lstStyle/>
        <a:p>
          <a:endParaRPr lang="pl-PL"/>
        </a:p>
      </dgm:t>
    </dgm:pt>
    <dgm:pt modelId="{523F8ABF-EE84-4C39-BFB6-9A7297B11741}">
      <dgm:prSet/>
      <dgm:spPr/>
      <dgm:t>
        <a:bodyPr/>
        <a:lstStyle/>
        <a:p>
          <a:pPr algn="just"/>
          <a:r>
            <a:rPr lang="pl-PL" dirty="0"/>
            <a:t>W przypadku obrony obligatoryjnej – obowiązkowa </a:t>
          </a:r>
        </a:p>
      </dgm:t>
    </dgm:pt>
    <dgm:pt modelId="{E0B397AB-E266-49AB-99CF-7B78D60F2095}" type="parTrans" cxnId="{5F5D3A4C-D683-4F28-89D9-48CA72A4A01C}">
      <dgm:prSet/>
      <dgm:spPr/>
      <dgm:t>
        <a:bodyPr/>
        <a:lstStyle/>
        <a:p>
          <a:endParaRPr lang="pl-PL"/>
        </a:p>
      </dgm:t>
    </dgm:pt>
    <dgm:pt modelId="{ABC94A3E-93EC-45AC-8351-D92F0E67F305}" type="sibTrans" cxnId="{5F5D3A4C-D683-4F28-89D9-48CA72A4A01C}">
      <dgm:prSet/>
      <dgm:spPr/>
      <dgm:t>
        <a:bodyPr/>
        <a:lstStyle/>
        <a:p>
          <a:endParaRPr lang="pl-PL"/>
        </a:p>
      </dgm:t>
    </dgm:pt>
    <dgm:pt modelId="{C3B7B2FC-59F7-487B-8802-3F9EF33EB4B9}">
      <dgm:prSet/>
      <dgm:spPr/>
      <dgm:t>
        <a:bodyPr/>
        <a:lstStyle/>
        <a:p>
          <a:pPr algn="just"/>
          <a:r>
            <a:rPr lang="pl-PL" dirty="0"/>
            <a:t>W pozostałych wypadkach – nieobowiązkowa</a:t>
          </a:r>
        </a:p>
      </dgm:t>
    </dgm:pt>
    <dgm:pt modelId="{7AA9110D-366F-4129-8BA9-CB9995431154}" type="parTrans" cxnId="{B94D542C-1593-47F9-B2EB-CC4EEF04D884}">
      <dgm:prSet/>
      <dgm:spPr/>
      <dgm:t>
        <a:bodyPr/>
        <a:lstStyle/>
        <a:p>
          <a:endParaRPr lang="pl-PL"/>
        </a:p>
      </dgm:t>
    </dgm:pt>
    <dgm:pt modelId="{806C7F8F-529E-4DBF-926F-125205DE2960}" type="sibTrans" cxnId="{B94D542C-1593-47F9-B2EB-CC4EEF04D884}">
      <dgm:prSet/>
      <dgm:spPr/>
      <dgm:t>
        <a:bodyPr/>
        <a:lstStyle/>
        <a:p>
          <a:endParaRPr lang="pl-PL"/>
        </a:p>
      </dgm:t>
    </dgm:pt>
    <dgm:pt modelId="{C8788E38-455C-4C85-B756-AB4E755E6AFA}">
      <dgm:prSet/>
      <dgm:spPr/>
      <dgm:t>
        <a:bodyPr/>
        <a:lstStyle/>
        <a:p>
          <a:pPr algn="just"/>
          <a:r>
            <a:rPr lang="pl-PL" dirty="0"/>
            <a:t>Chyba że usprawiedliwił swoją nieobecność i wniósł o odroczenie rozprawy (art. 117 § 1 k.p.k.)</a:t>
          </a:r>
        </a:p>
      </dgm:t>
    </dgm:pt>
    <dgm:pt modelId="{52CFE6B6-845F-4669-8D75-040D37350E4B}" type="parTrans" cxnId="{CA1DC90F-203C-4727-B29C-1640299C1DD0}">
      <dgm:prSet/>
      <dgm:spPr/>
      <dgm:t>
        <a:bodyPr/>
        <a:lstStyle/>
        <a:p>
          <a:endParaRPr lang="pl-PL"/>
        </a:p>
      </dgm:t>
    </dgm:pt>
    <dgm:pt modelId="{3697930D-2547-471C-A17F-AC140C394F5D}" type="sibTrans" cxnId="{CA1DC90F-203C-4727-B29C-1640299C1DD0}">
      <dgm:prSet/>
      <dgm:spPr/>
      <dgm:t>
        <a:bodyPr/>
        <a:lstStyle/>
        <a:p>
          <a:endParaRPr lang="pl-PL"/>
        </a:p>
      </dgm:t>
    </dgm:pt>
    <dgm:pt modelId="{5E563459-9E1E-48BF-8B54-65A3F85D47D1}">
      <dgm:prSet/>
      <dgm:spPr/>
      <dgm:t>
        <a:bodyPr/>
        <a:lstStyle/>
        <a:p>
          <a:pPr algn="just"/>
          <a:r>
            <a:rPr lang="pl-PL" dirty="0"/>
            <a:t>Obligatoryjna </a:t>
          </a:r>
        </a:p>
      </dgm:t>
    </dgm:pt>
    <dgm:pt modelId="{96BF1DCB-16D8-4B0B-ACFC-6F6F0ADD30C0}" type="parTrans" cxnId="{D8BDBA7B-DF3C-4E85-ABB6-64AFCAF2ACD8}">
      <dgm:prSet/>
      <dgm:spPr/>
      <dgm:t>
        <a:bodyPr/>
        <a:lstStyle/>
        <a:p>
          <a:endParaRPr lang="pl-PL"/>
        </a:p>
      </dgm:t>
    </dgm:pt>
    <dgm:pt modelId="{378E501C-AA95-4875-8AC9-2B95512F5F95}" type="sibTrans" cxnId="{D8BDBA7B-DF3C-4E85-ABB6-64AFCAF2ACD8}">
      <dgm:prSet/>
      <dgm:spPr/>
      <dgm:t>
        <a:bodyPr/>
        <a:lstStyle/>
        <a:p>
          <a:endParaRPr lang="pl-PL"/>
        </a:p>
      </dgm:t>
    </dgm:pt>
    <dgm:pt modelId="{481FF425-2577-4E4E-9882-919FFDB55561}">
      <dgm:prSet/>
      <dgm:spPr/>
      <dgm:t>
        <a:bodyPr/>
        <a:lstStyle/>
        <a:p>
          <a:pPr algn="just"/>
          <a:r>
            <a:rPr lang="pl-PL" dirty="0"/>
            <a:t>Wyjątek – jeżeli postępowanie przygotowawcze prowadzono w formie dochodzenia nieobecność oskarżyciela publicznego nie tamuje rozpoznania sprawy </a:t>
          </a:r>
        </a:p>
      </dgm:t>
    </dgm:pt>
    <dgm:pt modelId="{C9921FCB-99B6-4E3B-A478-AD6E9629250B}" type="parTrans" cxnId="{8FA75413-58CF-413A-AF52-50EBBD1F69F8}">
      <dgm:prSet/>
      <dgm:spPr/>
      <dgm:t>
        <a:bodyPr/>
        <a:lstStyle/>
        <a:p>
          <a:endParaRPr lang="pl-PL"/>
        </a:p>
      </dgm:t>
    </dgm:pt>
    <dgm:pt modelId="{99FFEE8C-7D40-4A2B-8AD8-72C7CB8D935D}" type="sibTrans" cxnId="{8FA75413-58CF-413A-AF52-50EBBD1F69F8}">
      <dgm:prSet/>
      <dgm:spPr/>
      <dgm:t>
        <a:bodyPr/>
        <a:lstStyle/>
        <a:p>
          <a:endParaRPr lang="pl-PL"/>
        </a:p>
      </dgm:t>
    </dgm:pt>
    <dgm:pt modelId="{1146D4BC-C205-4AD2-8C76-007CB831C21D}">
      <dgm:prSet/>
      <dgm:spPr/>
      <dgm:t>
        <a:bodyPr/>
        <a:lstStyle/>
        <a:p>
          <a:pPr algn="just"/>
          <a:r>
            <a:rPr lang="pl-PL" dirty="0"/>
            <a:t>Co do zasady – nieobowiązkowa </a:t>
          </a:r>
        </a:p>
      </dgm:t>
    </dgm:pt>
    <dgm:pt modelId="{966589D7-39F0-47F7-B725-ABBA2346FF84}" type="parTrans" cxnId="{D8699270-AC5A-4DCC-B5ED-E442180A5CC8}">
      <dgm:prSet/>
      <dgm:spPr/>
      <dgm:t>
        <a:bodyPr/>
        <a:lstStyle/>
        <a:p>
          <a:endParaRPr lang="pl-PL"/>
        </a:p>
      </dgm:t>
    </dgm:pt>
    <dgm:pt modelId="{89B0ECE1-A02E-4344-A15A-A517CF009967}" type="sibTrans" cxnId="{D8699270-AC5A-4DCC-B5ED-E442180A5CC8}">
      <dgm:prSet/>
      <dgm:spPr/>
      <dgm:t>
        <a:bodyPr/>
        <a:lstStyle/>
        <a:p>
          <a:endParaRPr lang="pl-PL"/>
        </a:p>
      </dgm:t>
    </dgm:pt>
    <dgm:pt modelId="{0107C7B8-E76B-48E7-8C8B-F97BF498F24B}">
      <dgm:prSet/>
      <dgm:spPr/>
      <dgm:t>
        <a:bodyPr/>
        <a:lstStyle/>
        <a:p>
          <a:pPr algn="just"/>
          <a:r>
            <a:rPr lang="pl-PL" dirty="0"/>
            <a:t>Przewodniczący może zarządzić obecność obowiązkową </a:t>
          </a:r>
        </a:p>
      </dgm:t>
    </dgm:pt>
    <dgm:pt modelId="{4BEC25E5-7AE6-42DC-B772-18C7CFA32A2A}" type="parTrans" cxnId="{F02556C6-42D0-4DF7-8840-4AEA7B70B54D}">
      <dgm:prSet/>
      <dgm:spPr/>
      <dgm:t>
        <a:bodyPr/>
        <a:lstStyle/>
        <a:p>
          <a:endParaRPr lang="pl-PL"/>
        </a:p>
      </dgm:t>
    </dgm:pt>
    <dgm:pt modelId="{7AC49BF0-2FA3-4A85-AD22-7C7E4170473E}" type="sibTrans" cxnId="{F02556C6-42D0-4DF7-8840-4AEA7B70B54D}">
      <dgm:prSet/>
      <dgm:spPr/>
      <dgm:t>
        <a:bodyPr/>
        <a:lstStyle/>
        <a:p>
          <a:endParaRPr lang="pl-PL"/>
        </a:p>
      </dgm:t>
    </dgm:pt>
    <dgm:pt modelId="{FE02780C-8271-4AE1-AA59-0D8C0FFC1FF1}">
      <dgm:prSet/>
      <dgm:spPr/>
      <dgm:t>
        <a:bodyPr/>
        <a:lstStyle/>
        <a:p>
          <a:pPr algn="just"/>
          <a:r>
            <a:rPr lang="pl-PL" dirty="0"/>
            <a:t>Ważne – nieusprawiedliwione niestawiennictwo oskarżyciela prywatnego i jego pełnomocnika  na rozprawie głównej bez usprawiedliwionych przyczyn uważa się za odstąpienie od oskarżenia</a:t>
          </a:r>
        </a:p>
      </dgm:t>
    </dgm:pt>
    <dgm:pt modelId="{F9F5C451-65F9-48F2-A42E-DF0667921141}" type="parTrans" cxnId="{E4BCBF88-A040-4BBD-BA95-73FE3BAF313C}">
      <dgm:prSet/>
      <dgm:spPr/>
      <dgm:t>
        <a:bodyPr/>
        <a:lstStyle/>
        <a:p>
          <a:endParaRPr lang="pl-PL"/>
        </a:p>
      </dgm:t>
    </dgm:pt>
    <dgm:pt modelId="{79E61313-8998-4A3C-BBD6-C60198D08413}" type="sibTrans" cxnId="{E4BCBF88-A040-4BBD-BA95-73FE3BAF313C}">
      <dgm:prSet/>
      <dgm:spPr/>
      <dgm:t>
        <a:bodyPr/>
        <a:lstStyle/>
        <a:p>
          <a:endParaRPr lang="pl-PL"/>
        </a:p>
      </dgm:t>
    </dgm:pt>
    <dgm:pt modelId="{D2CAD185-1805-4913-B15B-43B752785697}">
      <dgm:prSet/>
      <dgm:spPr/>
      <dgm:t>
        <a:bodyPr/>
        <a:lstStyle/>
        <a:p>
          <a:pPr algn="just"/>
          <a:r>
            <a:rPr lang="pl-PL" dirty="0"/>
            <a:t>Przewodniczący może uznać obecność oskarżonego za obowiązkową </a:t>
          </a:r>
        </a:p>
      </dgm:t>
    </dgm:pt>
    <dgm:pt modelId="{5314471A-E02D-488D-B217-D20EEAD893E9}" type="parTrans" cxnId="{85478FA4-9635-40AA-9108-EDD3C29067D3}">
      <dgm:prSet/>
      <dgm:spPr/>
      <dgm:t>
        <a:bodyPr/>
        <a:lstStyle/>
        <a:p>
          <a:endParaRPr lang="pl-PL"/>
        </a:p>
      </dgm:t>
    </dgm:pt>
    <dgm:pt modelId="{D5A5577F-EF80-450A-B04C-135AB009BE8B}" type="sibTrans" cxnId="{85478FA4-9635-40AA-9108-EDD3C29067D3}">
      <dgm:prSet/>
      <dgm:spPr/>
      <dgm:t>
        <a:bodyPr/>
        <a:lstStyle/>
        <a:p>
          <a:endParaRPr lang="pl-PL"/>
        </a:p>
      </dgm:t>
    </dgm:pt>
    <dgm:pt modelId="{4B59FFEE-5A32-4578-A560-26F3B07D738A}">
      <dgm:prSet/>
      <dgm:spPr/>
      <dgm:t>
        <a:bodyPr/>
        <a:lstStyle/>
        <a:p>
          <a:pPr algn="just"/>
          <a:r>
            <a:rPr lang="pl-PL" dirty="0"/>
            <a:t>Art. 375 – 377</a:t>
          </a:r>
        </a:p>
      </dgm:t>
    </dgm:pt>
    <dgm:pt modelId="{168E384E-3C6A-458B-9B4E-ED3F24836C79}" type="parTrans" cxnId="{B971ACC3-742B-45FD-89C7-F4DE15149BCF}">
      <dgm:prSet/>
      <dgm:spPr/>
      <dgm:t>
        <a:bodyPr/>
        <a:lstStyle/>
        <a:p>
          <a:endParaRPr lang="pl-PL"/>
        </a:p>
      </dgm:t>
    </dgm:pt>
    <dgm:pt modelId="{065C38B0-B559-42D6-A67C-B4E883989E70}" type="sibTrans" cxnId="{B971ACC3-742B-45FD-89C7-F4DE15149BCF}">
      <dgm:prSet/>
      <dgm:spPr/>
      <dgm:t>
        <a:bodyPr/>
        <a:lstStyle/>
        <a:p>
          <a:endParaRPr lang="pl-PL"/>
        </a:p>
      </dgm:t>
    </dgm:pt>
    <dgm:pt modelId="{2316DA29-FA95-4560-B3A0-DB04A65D38FE}">
      <dgm:prSet/>
      <dgm:spPr/>
      <dgm:t>
        <a:bodyPr/>
        <a:lstStyle/>
        <a:p>
          <a:pPr algn="just"/>
          <a:r>
            <a:rPr lang="pl-PL" dirty="0"/>
            <a:t>Art. 390</a:t>
          </a:r>
        </a:p>
      </dgm:t>
    </dgm:pt>
    <dgm:pt modelId="{9A276DAB-695F-4DF7-BFC8-3E89D2F4B578}" type="parTrans" cxnId="{7DF65730-963F-49E3-B16D-7F87A80C543D}">
      <dgm:prSet/>
      <dgm:spPr/>
      <dgm:t>
        <a:bodyPr/>
        <a:lstStyle/>
        <a:p>
          <a:endParaRPr lang="pl-PL"/>
        </a:p>
      </dgm:t>
    </dgm:pt>
    <dgm:pt modelId="{36A859B3-282E-4818-8695-F94EA19698A2}" type="sibTrans" cxnId="{7DF65730-963F-49E3-B16D-7F87A80C543D}">
      <dgm:prSet/>
      <dgm:spPr/>
      <dgm:t>
        <a:bodyPr/>
        <a:lstStyle/>
        <a:p>
          <a:endParaRPr lang="pl-PL"/>
        </a:p>
      </dgm:t>
    </dgm:pt>
    <dgm:pt modelId="{13B76559-FBCE-409E-9089-9BBAB393838E}" type="pres">
      <dgm:prSet presAssocID="{446E4382-1968-4BAF-98A8-7255E3677600}" presName="Name0" presStyleCnt="0">
        <dgm:presLayoutVars>
          <dgm:dir/>
          <dgm:animLvl val="lvl"/>
          <dgm:resizeHandles val="exact"/>
        </dgm:presLayoutVars>
      </dgm:prSet>
      <dgm:spPr/>
    </dgm:pt>
    <dgm:pt modelId="{54784D99-0AD6-490C-A60C-1B897386FBA5}" type="pres">
      <dgm:prSet presAssocID="{7C76A183-431C-4EDD-89F8-26718B609397}" presName="composite" presStyleCnt="0"/>
      <dgm:spPr/>
    </dgm:pt>
    <dgm:pt modelId="{397E3839-8584-4167-9F05-3CCE39644804}" type="pres">
      <dgm:prSet presAssocID="{7C76A183-431C-4EDD-89F8-26718B609397}" presName="parTx" presStyleLbl="alignNode1" presStyleIdx="0" presStyleCnt="4">
        <dgm:presLayoutVars>
          <dgm:chMax val="0"/>
          <dgm:chPref val="0"/>
          <dgm:bulletEnabled val="1"/>
        </dgm:presLayoutVars>
      </dgm:prSet>
      <dgm:spPr/>
    </dgm:pt>
    <dgm:pt modelId="{C76C5210-4F89-4587-9274-471E8AC541FE}" type="pres">
      <dgm:prSet presAssocID="{7C76A183-431C-4EDD-89F8-26718B609397}" presName="desTx" presStyleLbl="alignAccFollowNode1" presStyleIdx="0" presStyleCnt="4">
        <dgm:presLayoutVars>
          <dgm:bulletEnabled val="1"/>
        </dgm:presLayoutVars>
      </dgm:prSet>
      <dgm:spPr/>
    </dgm:pt>
    <dgm:pt modelId="{C980947E-8008-455A-B47B-388D3CA67443}" type="pres">
      <dgm:prSet presAssocID="{D621B466-7B3D-4087-B9C0-2F62097D560C}" presName="space" presStyleCnt="0"/>
      <dgm:spPr/>
    </dgm:pt>
    <dgm:pt modelId="{D66965C4-7075-42C8-B542-7BD21FE88C17}" type="pres">
      <dgm:prSet presAssocID="{131839AC-95B4-4B97-8B41-6B4E4EA05D59}" presName="composite" presStyleCnt="0"/>
      <dgm:spPr/>
    </dgm:pt>
    <dgm:pt modelId="{C66DF569-1B25-4BC2-8FCD-2A1C6E965A70}" type="pres">
      <dgm:prSet presAssocID="{131839AC-95B4-4B97-8B41-6B4E4EA05D59}" presName="parTx" presStyleLbl="alignNode1" presStyleIdx="1" presStyleCnt="4">
        <dgm:presLayoutVars>
          <dgm:chMax val="0"/>
          <dgm:chPref val="0"/>
          <dgm:bulletEnabled val="1"/>
        </dgm:presLayoutVars>
      </dgm:prSet>
      <dgm:spPr/>
    </dgm:pt>
    <dgm:pt modelId="{28840941-6ED7-4FAF-9D77-56E168BDDBF9}" type="pres">
      <dgm:prSet presAssocID="{131839AC-95B4-4B97-8B41-6B4E4EA05D59}" presName="desTx" presStyleLbl="alignAccFollowNode1" presStyleIdx="1" presStyleCnt="4">
        <dgm:presLayoutVars>
          <dgm:bulletEnabled val="1"/>
        </dgm:presLayoutVars>
      </dgm:prSet>
      <dgm:spPr/>
    </dgm:pt>
    <dgm:pt modelId="{B9E3F38F-74BB-4234-8BB1-A2F05FFC8BE8}" type="pres">
      <dgm:prSet presAssocID="{D89B0257-9BB7-4948-A0E5-E34A11DC1B72}" presName="space" presStyleCnt="0"/>
      <dgm:spPr/>
    </dgm:pt>
    <dgm:pt modelId="{2F720D36-F512-4DCF-91AA-F7E75833A7A6}" type="pres">
      <dgm:prSet presAssocID="{92B4BEE0-78FB-4044-8043-4AD9532677FA}" presName="composite" presStyleCnt="0"/>
      <dgm:spPr/>
    </dgm:pt>
    <dgm:pt modelId="{DBC9E3CE-BB02-47BE-9D53-E395B6A0633F}" type="pres">
      <dgm:prSet presAssocID="{92B4BEE0-78FB-4044-8043-4AD9532677FA}" presName="parTx" presStyleLbl="alignNode1" presStyleIdx="2" presStyleCnt="4">
        <dgm:presLayoutVars>
          <dgm:chMax val="0"/>
          <dgm:chPref val="0"/>
          <dgm:bulletEnabled val="1"/>
        </dgm:presLayoutVars>
      </dgm:prSet>
      <dgm:spPr/>
    </dgm:pt>
    <dgm:pt modelId="{92ED0485-465F-4F4C-9C4D-74AA7B1B0A73}" type="pres">
      <dgm:prSet presAssocID="{92B4BEE0-78FB-4044-8043-4AD9532677FA}" presName="desTx" presStyleLbl="alignAccFollowNode1" presStyleIdx="2" presStyleCnt="4">
        <dgm:presLayoutVars>
          <dgm:bulletEnabled val="1"/>
        </dgm:presLayoutVars>
      </dgm:prSet>
      <dgm:spPr/>
    </dgm:pt>
    <dgm:pt modelId="{7C7F6DD5-4D7B-48B0-866E-754500A77BBD}" type="pres">
      <dgm:prSet presAssocID="{16D1E845-E2BF-47DB-AD75-BA38D2849427}" presName="space" presStyleCnt="0"/>
      <dgm:spPr/>
    </dgm:pt>
    <dgm:pt modelId="{F34A6201-1C47-43D2-A15B-C7B7A8A357E3}" type="pres">
      <dgm:prSet presAssocID="{EF173FFB-2B37-496D-9E9B-2727E9A7D7F0}" presName="composite" presStyleCnt="0"/>
      <dgm:spPr/>
    </dgm:pt>
    <dgm:pt modelId="{48567D14-7A04-438D-9A51-198B0FE827A8}" type="pres">
      <dgm:prSet presAssocID="{EF173FFB-2B37-496D-9E9B-2727E9A7D7F0}" presName="parTx" presStyleLbl="alignNode1" presStyleIdx="3" presStyleCnt="4">
        <dgm:presLayoutVars>
          <dgm:chMax val="0"/>
          <dgm:chPref val="0"/>
          <dgm:bulletEnabled val="1"/>
        </dgm:presLayoutVars>
      </dgm:prSet>
      <dgm:spPr/>
    </dgm:pt>
    <dgm:pt modelId="{62CE3D11-E60B-4CD4-A6A2-8256787F2A9B}" type="pres">
      <dgm:prSet presAssocID="{EF173FFB-2B37-496D-9E9B-2727E9A7D7F0}" presName="desTx" presStyleLbl="alignAccFollowNode1" presStyleIdx="3" presStyleCnt="4">
        <dgm:presLayoutVars>
          <dgm:bulletEnabled val="1"/>
        </dgm:presLayoutVars>
      </dgm:prSet>
      <dgm:spPr/>
    </dgm:pt>
  </dgm:ptLst>
  <dgm:cxnLst>
    <dgm:cxn modelId="{9016B80C-CF42-419B-A178-F873231C9B33}" srcId="{446E4382-1968-4BAF-98A8-7255E3677600}" destId="{EF173FFB-2B37-496D-9E9B-2727E9A7D7F0}" srcOrd="3" destOrd="0" parTransId="{45BFB02B-DF8D-412E-998D-0D8AD72BA555}" sibTransId="{26306185-0150-4CDF-A818-AD015EF220F3}"/>
    <dgm:cxn modelId="{CC5FFF0C-AB78-45CF-8702-ADEBC4DC57AB}" type="presOf" srcId="{5E563459-9E1E-48BF-8B54-65A3F85D47D1}" destId="{92ED0485-465F-4F4C-9C4D-74AA7B1B0A73}" srcOrd="0" destOrd="0" presId="urn:microsoft.com/office/officeart/2005/8/layout/hList1"/>
    <dgm:cxn modelId="{49FABD0E-846A-4362-905B-6B939F44F84B}" type="presOf" srcId="{92B4BEE0-78FB-4044-8043-4AD9532677FA}" destId="{DBC9E3CE-BB02-47BE-9D53-E395B6A0633F}" srcOrd="0" destOrd="0" presId="urn:microsoft.com/office/officeart/2005/8/layout/hList1"/>
    <dgm:cxn modelId="{CA1DC90F-203C-4727-B29C-1640299C1DD0}" srcId="{131839AC-95B4-4B97-8B41-6B4E4EA05D59}" destId="{C8788E38-455C-4C85-B756-AB4E755E6AFA}" srcOrd="2" destOrd="0" parTransId="{52CFE6B6-845F-4669-8D75-040D37350E4B}" sibTransId="{3697930D-2547-471C-A17F-AC140C394F5D}"/>
    <dgm:cxn modelId="{23C42910-A59D-41DC-8688-D6609545BA37}" type="presOf" srcId="{C8788E38-455C-4C85-B756-AB4E755E6AFA}" destId="{28840941-6ED7-4FAF-9D77-56E168BDDBF9}" srcOrd="0" destOrd="2" presId="urn:microsoft.com/office/officeart/2005/8/layout/hList1"/>
    <dgm:cxn modelId="{8FA75413-58CF-413A-AF52-50EBBD1F69F8}" srcId="{92B4BEE0-78FB-4044-8043-4AD9532677FA}" destId="{481FF425-2577-4E4E-9882-919FFDB55561}" srcOrd="1" destOrd="0" parTransId="{C9921FCB-99B6-4E3B-A478-AD6E9629250B}" sibTransId="{99FFEE8C-7D40-4A2B-8AD8-72C7CB8D935D}"/>
    <dgm:cxn modelId="{0B173D15-43ED-4285-BC7A-2BDB08FA945E}" type="presOf" srcId="{481FF425-2577-4E4E-9882-919FFDB55561}" destId="{92ED0485-465F-4F4C-9C4D-74AA7B1B0A73}" srcOrd="0" destOrd="1" presId="urn:microsoft.com/office/officeart/2005/8/layout/hList1"/>
    <dgm:cxn modelId="{2331A516-3207-4D00-9910-79494731F17C}" type="presOf" srcId="{FE02780C-8271-4AE1-AA59-0D8C0FFC1FF1}" destId="{62CE3D11-E60B-4CD4-A6A2-8256787F2A9B}" srcOrd="0" destOrd="2" presId="urn:microsoft.com/office/officeart/2005/8/layout/hList1"/>
    <dgm:cxn modelId="{FBB09E20-7E11-4120-9AB5-702923A3A105}" type="presOf" srcId="{4B59FFEE-5A32-4578-A560-26F3B07D738A}" destId="{C76C5210-4F89-4587-9274-471E8AC541FE}" srcOrd="0" destOrd="3" presId="urn:microsoft.com/office/officeart/2005/8/layout/hList1"/>
    <dgm:cxn modelId="{B6EC9C2A-BC1D-4A8C-87D6-3A9F96B18384}" srcId="{7C76A183-431C-4EDD-89F8-26718B609397}" destId="{72770F97-FEC4-4D88-B852-DB476FDCBF2F}" srcOrd="1" destOrd="0" parTransId="{507EB46D-2E6F-40DF-9B71-04C750ACC081}" sibTransId="{8497EBFB-D146-4B13-B952-4ACD5D86F36A}"/>
    <dgm:cxn modelId="{3302DD2A-6628-49A5-94EA-EE63AA16E886}" srcId="{446E4382-1968-4BAF-98A8-7255E3677600}" destId="{7C76A183-431C-4EDD-89F8-26718B609397}" srcOrd="0" destOrd="0" parTransId="{612FA1C5-818D-4750-83B7-66442C3C830C}" sibTransId="{D621B466-7B3D-4087-B9C0-2F62097D560C}"/>
    <dgm:cxn modelId="{B94D542C-1593-47F9-B2EB-CC4EEF04D884}" srcId="{131839AC-95B4-4B97-8B41-6B4E4EA05D59}" destId="{C3B7B2FC-59F7-487B-8802-3F9EF33EB4B9}" srcOrd="1" destOrd="0" parTransId="{7AA9110D-366F-4129-8BA9-CB9995431154}" sibTransId="{806C7F8F-529E-4DBF-926F-125205DE2960}"/>
    <dgm:cxn modelId="{7DF65730-963F-49E3-B16D-7F87A80C543D}" srcId="{7C76A183-431C-4EDD-89F8-26718B609397}" destId="{2316DA29-FA95-4560-B3A0-DB04A65D38FE}" srcOrd="4" destOrd="0" parTransId="{9A276DAB-695F-4DF7-BFC8-3E89D2F4B578}" sibTransId="{36A859B3-282E-4818-8695-F94EA19698A2}"/>
    <dgm:cxn modelId="{9BFC8D31-058D-4F9A-8957-BC047734A7A8}" type="presOf" srcId="{D2CAD185-1805-4913-B15B-43B752785697}" destId="{C76C5210-4F89-4587-9274-471E8AC541FE}" srcOrd="0" destOrd="2" presId="urn:microsoft.com/office/officeart/2005/8/layout/hList1"/>
    <dgm:cxn modelId="{1AEE9C34-1378-44EB-8437-556879F8B43E}" type="presOf" srcId="{B3933766-0AF9-46B2-8D3D-CAD793DA7BB2}" destId="{C76C5210-4F89-4587-9274-471E8AC541FE}" srcOrd="0" destOrd="0" presId="urn:microsoft.com/office/officeart/2005/8/layout/hList1"/>
    <dgm:cxn modelId="{A1A3265D-5F34-4B9F-A1CC-6BDC21D3F55D}" type="presOf" srcId="{446E4382-1968-4BAF-98A8-7255E3677600}" destId="{13B76559-FBCE-409E-9089-9BBAB393838E}" srcOrd="0" destOrd="0" presId="urn:microsoft.com/office/officeart/2005/8/layout/hList1"/>
    <dgm:cxn modelId="{E48D4447-B1B4-4287-A13F-65C74B96F97F}" type="presOf" srcId="{2316DA29-FA95-4560-B3A0-DB04A65D38FE}" destId="{C76C5210-4F89-4587-9274-471E8AC541FE}" srcOrd="0" destOrd="4" presId="urn:microsoft.com/office/officeart/2005/8/layout/hList1"/>
    <dgm:cxn modelId="{4FCE9269-1A0E-41B4-9647-840B2F347878}" srcId="{7C76A183-431C-4EDD-89F8-26718B609397}" destId="{B3933766-0AF9-46B2-8D3D-CAD793DA7BB2}" srcOrd="0" destOrd="0" parTransId="{8B1BACA5-D5C1-4684-91A8-755636D6D40E}" sibTransId="{496E13A9-C586-4D94-8BAE-8B588EB8B9CC}"/>
    <dgm:cxn modelId="{5F5D3A4C-D683-4F28-89D9-48CA72A4A01C}" srcId="{131839AC-95B4-4B97-8B41-6B4E4EA05D59}" destId="{523F8ABF-EE84-4C39-BFB6-9A7297B11741}" srcOrd="0" destOrd="0" parTransId="{E0B397AB-E266-49AB-99CF-7B78D60F2095}" sibTransId="{ABC94A3E-93EC-45AC-8351-D92F0E67F305}"/>
    <dgm:cxn modelId="{26DD816D-35EA-4E46-9B25-21A790C7BA8E}" type="presOf" srcId="{1146D4BC-C205-4AD2-8C76-007CB831C21D}" destId="{62CE3D11-E60B-4CD4-A6A2-8256787F2A9B}" srcOrd="0" destOrd="0" presId="urn:microsoft.com/office/officeart/2005/8/layout/hList1"/>
    <dgm:cxn modelId="{D8699270-AC5A-4DCC-B5ED-E442180A5CC8}" srcId="{EF173FFB-2B37-496D-9E9B-2727E9A7D7F0}" destId="{1146D4BC-C205-4AD2-8C76-007CB831C21D}" srcOrd="0" destOrd="0" parTransId="{966589D7-39F0-47F7-B725-ABBA2346FF84}" sibTransId="{89B0ECE1-A02E-4344-A15A-A517CF009967}"/>
    <dgm:cxn modelId="{D8BDBA7B-DF3C-4E85-ABB6-64AFCAF2ACD8}" srcId="{92B4BEE0-78FB-4044-8043-4AD9532677FA}" destId="{5E563459-9E1E-48BF-8B54-65A3F85D47D1}" srcOrd="0" destOrd="0" parTransId="{96BF1DCB-16D8-4B0B-ACFC-6F6F0ADD30C0}" sibTransId="{378E501C-AA95-4875-8AC9-2B95512F5F95}"/>
    <dgm:cxn modelId="{E4BCBF88-A040-4BBD-BA95-73FE3BAF313C}" srcId="{EF173FFB-2B37-496D-9E9B-2727E9A7D7F0}" destId="{FE02780C-8271-4AE1-AA59-0D8C0FFC1FF1}" srcOrd="2" destOrd="0" parTransId="{F9F5C451-65F9-48F2-A42E-DF0667921141}" sibTransId="{79E61313-8998-4A3C-BBD6-C60198D08413}"/>
    <dgm:cxn modelId="{804E9589-57EC-4278-A190-B34B9A773D06}" type="presOf" srcId="{131839AC-95B4-4B97-8B41-6B4E4EA05D59}" destId="{C66DF569-1B25-4BC2-8FCD-2A1C6E965A70}" srcOrd="0" destOrd="0" presId="urn:microsoft.com/office/officeart/2005/8/layout/hList1"/>
    <dgm:cxn modelId="{8DCE219E-5703-4350-9AB2-086692CEAE3F}" type="presOf" srcId="{C3B7B2FC-59F7-487B-8802-3F9EF33EB4B9}" destId="{28840941-6ED7-4FAF-9D77-56E168BDDBF9}" srcOrd="0" destOrd="1" presId="urn:microsoft.com/office/officeart/2005/8/layout/hList1"/>
    <dgm:cxn modelId="{85478FA4-9635-40AA-9108-EDD3C29067D3}" srcId="{7C76A183-431C-4EDD-89F8-26718B609397}" destId="{D2CAD185-1805-4913-B15B-43B752785697}" srcOrd="2" destOrd="0" parTransId="{5314471A-E02D-488D-B217-D20EEAD893E9}" sibTransId="{D5A5577F-EF80-450A-B04C-135AB009BE8B}"/>
    <dgm:cxn modelId="{E5C138AB-E871-42E3-BA61-69562225220B}" type="presOf" srcId="{72770F97-FEC4-4D88-B852-DB476FDCBF2F}" destId="{C76C5210-4F89-4587-9274-471E8AC541FE}" srcOrd="0" destOrd="1" presId="urn:microsoft.com/office/officeart/2005/8/layout/hList1"/>
    <dgm:cxn modelId="{A936FAAD-048E-42C2-8565-DB01BCC58FE0}" type="presOf" srcId="{EF173FFB-2B37-496D-9E9B-2727E9A7D7F0}" destId="{48567D14-7A04-438D-9A51-198B0FE827A8}" srcOrd="0" destOrd="0" presId="urn:microsoft.com/office/officeart/2005/8/layout/hList1"/>
    <dgm:cxn modelId="{B971ACC3-742B-45FD-89C7-F4DE15149BCF}" srcId="{7C76A183-431C-4EDD-89F8-26718B609397}" destId="{4B59FFEE-5A32-4578-A560-26F3B07D738A}" srcOrd="3" destOrd="0" parTransId="{168E384E-3C6A-458B-9B4E-ED3F24836C79}" sibTransId="{065C38B0-B559-42D6-A67C-B4E883989E70}"/>
    <dgm:cxn modelId="{F02556C6-42D0-4DF7-8840-4AEA7B70B54D}" srcId="{EF173FFB-2B37-496D-9E9B-2727E9A7D7F0}" destId="{0107C7B8-E76B-48E7-8C8B-F97BF498F24B}" srcOrd="1" destOrd="0" parTransId="{4BEC25E5-7AE6-42DC-B772-18C7CFA32A2A}" sibTransId="{7AC49BF0-2FA3-4A85-AD22-7C7E4170473E}"/>
    <dgm:cxn modelId="{00AF21CA-CAC9-4C7E-BAE5-AF5DC78890AD}" type="presOf" srcId="{523F8ABF-EE84-4C39-BFB6-9A7297B11741}" destId="{28840941-6ED7-4FAF-9D77-56E168BDDBF9}" srcOrd="0" destOrd="0" presId="urn:microsoft.com/office/officeart/2005/8/layout/hList1"/>
    <dgm:cxn modelId="{E184DECD-B3BD-4219-8305-27F89DE8A803}" type="presOf" srcId="{7C76A183-431C-4EDD-89F8-26718B609397}" destId="{397E3839-8584-4167-9F05-3CCE39644804}" srcOrd="0" destOrd="0" presId="urn:microsoft.com/office/officeart/2005/8/layout/hList1"/>
    <dgm:cxn modelId="{7396CDD8-2102-4778-A79C-8159D27F785E}" type="presOf" srcId="{0107C7B8-E76B-48E7-8C8B-F97BF498F24B}" destId="{62CE3D11-E60B-4CD4-A6A2-8256787F2A9B}" srcOrd="0" destOrd="1" presId="urn:microsoft.com/office/officeart/2005/8/layout/hList1"/>
    <dgm:cxn modelId="{D47E2CEA-B75E-426F-9774-241E8DB80A22}" srcId="{446E4382-1968-4BAF-98A8-7255E3677600}" destId="{131839AC-95B4-4B97-8B41-6B4E4EA05D59}" srcOrd="1" destOrd="0" parTransId="{7DBF4032-57FF-44DA-ACE5-E414F2193095}" sibTransId="{D89B0257-9BB7-4948-A0E5-E34A11DC1B72}"/>
    <dgm:cxn modelId="{DB3D15FA-C10C-4AC2-808B-DFDB673000EE}" srcId="{446E4382-1968-4BAF-98A8-7255E3677600}" destId="{92B4BEE0-78FB-4044-8043-4AD9532677FA}" srcOrd="2" destOrd="0" parTransId="{C5DB7EFB-1DD6-4F00-932A-506290F42104}" sibTransId="{16D1E845-E2BF-47DB-AD75-BA38D2849427}"/>
    <dgm:cxn modelId="{98FA9E14-6133-41C8-A937-A4C560A27278}" type="presParOf" srcId="{13B76559-FBCE-409E-9089-9BBAB393838E}" destId="{54784D99-0AD6-490C-A60C-1B897386FBA5}" srcOrd="0" destOrd="0" presId="urn:microsoft.com/office/officeart/2005/8/layout/hList1"/>
    <dgm:cxn modelId="{22D135F5-1A65-4023-B007-A3F8F66E3174}" type="presParOf" srcId="{54784D99-0AD6-490C-A60C-1B897386FBA5}" destId="{397E3839-8584-4167-9F05-3CCE39644804}" srcOrd="0" destOrd="0" presId="urn:microsoft.com/office/officeart/2005/8/layout/hList1"/>
    <dgm:cxn modelId="{1DF10CD4-82C2-4DCE-9796-95ADE8244580}" type="presParOf" srcId="{54784D99-0AD6-490C-A60C-1B897386FBA5}" destId="{C76C5210-4F89-4587-9274-471E8AC541FE}" srcOrd="1" destOrd="0" presId="urn:microsoft.com/office/officeart/2005/8/layout/hList1"/>
    <dgm:cxn modelId="{38586C56-5556-4FF4-A37B-D6B2016F913C}" type="presParOf" srcId="{13B76559-FBCE-409E-9089-9BBAB393838E}" destId="{C980947E-8008-455A-B47B-388D3CA67443}" srcOrd="1" destOrd="0" presId="urn:microsoft.com/office/officeart/2005/8/layout/hList1"/>
    <dgm:cxn modelId="{C5957E54-40DF-4D60-8674-9CB8C6A85F90}" type="presParOf" srcId="{13B76559-FBCE-409E-9089-9BBAB393838E}" destId="{D66965C4-7075-42C8-B542-7BD21FE88C17}" srcOrd="2" destOrd="0" presId="urn:microsoft.com/office/officeart/2005/8/layout/hList1"/>
    <dgm:cxn modelId="{3FAA7990-6E0F-4E57-8A83-C5469ABE6CF5}" type="presParOf" srcId="{D66965C4-7075-42C8-B542-7BD21FE88C17}" destId="{C66DF569-1B25-4BC2-8FCD-2A1C6E965A70}" srcOrd="0" destOrd="0" presId="urn:microsoft.com/office/officeart/2005/8/layout/hList1"/>
    <dgm:cxn modelId="{918A70DE-DABA-45BF-A14E-4517AF7DBD14}" type="presParOf" srcId="{D66965C4-7075-42C8-B542-7BD21FE88C17}" destId="{28840941-6ED7-4FAF-9D77-56E168BDDBF9}" srcOrd="1" destOrd="0" presId="urn:microsoft.com/office/officeart/2005/8/layout/hList1"/>
    <dgm:cxn modelId="{B1F33AA6-A299-401F-9434-7666BCEFFBED}" type="presParOf" srcId="{13B76559-FBCE-409E-9089-9BBAB393838E}" destId="{B9E3F38F-74BB-4234-8BB1-A2F05FFC8BE8}" srcOrd="3" destOrd="0" presId="urn:microsoft.com/office/officeart/2005/8/layout/hList1"/>
    <dgm:cxn modelId="{139BFC04-5A33-4B96-9886-54559FB17DBD}" type="presParOf" srcId="{13B76559-FBCE-409E-9089-9BBAB393838E}" destId="{2F720D36-F512-4DCF-91AA-F7E75833A7A6}" srcOrd="4" destOrd="0" presId="urn:microsoft.com/office/officeart/2005/8/layout/hList1"/>
    <dgm:cxn modelId="{4C657A9E-0458-4033-B4BE-CBDEA47435F2}" type="presParOf" srcId="{2F720D36-F512-4DCF-91AA-F7E75833A7A6}" destId="{DBC9E3CE-BB02-47BE-9D53-E395B6A0633F}" srcOrd="0" destOrd="0" presId="urn:microsoft.com/office/officeart/2005/8/layout/hList1"/>
    <dgm:cxn modelId="{C92F1CDE-997A-4306-A3BF-1483E3540586}" type="presParOf" srcId="{2F720D36-F512-4DCF-91AA-F7E75833A7A6}" destId="{92ED0485-465F-4F4C-9C4D-74AA7B1B0A73}" srcOrd="1" destOrd="0" presId="urn:microsoft.com/office/officeart/2005/8/layout/hList1"/>
    <dgm:cxn modelId="{F89ADC03-E04D-4BA9-A9A8-C3826B249050}" type="presParOf" srcId="{13B76559-FBCE-409E-9089-9BBAB393838E}" destId="{7C7F6DD5-4D7B-48B0-866E-754500A77BBD}" srcOrd="5" destOrd="0" presId="urn:microsoft.com/office/officeart/2005/8/layout/hList1"/>
    <dgm:cxn modelId="{7D96032E-5417-4720-9691-ECBB4A1060DB}" type="presParOf" srcId="{13B76559-FBCE-409E-9089-9BBAB393838E}" destId="{F34A6201-1C47-43D2-A15B-C7B7A8A357E3}" srcOrd="6" destOrd="0" presId="urn:microsoft.com/office/officeart/2005/8/layout/hList1"/>
    <dgm:cxn modelId="{A3738939-8687-4EC8-AB3C-613E94790785}" type="presParOf" srcId="{F34A6201-1C47-43D2-A15B-C7B7A8A357E3}" destId="{48567D14-7A04-438D-9A51-198B0FE827A8}" srcOrd="0" destOrd="0" presId="urn:microsoft.com/office/officeart/2005/8/layout/hList1"/>
    <dgm:cxn modelId="{DBA59C08-1279-4CFB-B858-99C2C9E22543}" type="presParOf" srcId="{F34A6201-1C47-43D2-A15B-C7B7A8A357E3}" destId="{62CE3D11-E60B-4CD4-A6A2-8256787F2A9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EF25104-DEF7-4389-8672-B74F5CB6361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pl-PL"/>
        </a:p>
      </dgm:t>
    </dgm:pt>
    <dgm:pt modelId="{65D47B37-44CB-47AE-98EC-1D6995BDF470}">
      <dgm:prSet/>
      <dgm:spPr/>
      <dgm:t>
        <a:bodyPr/>
        <a:lstStyle/>
        <a:p>
          <a:pPr rtl="0"/>
          <a:r>
            <a:rPr lang="pl-PL"/>
            <a:t>Art. 375 </a:t>
          </a:r>
        </a:p>
      </dgm:t>
    </dgm:pt>
    <dgm:pt modelId="{87D294C2-AB99-4DCA-9ACF-1CABF177DBEC}" type="parTrans" cxnId="{11911D74-E207-4E3F-9863-625A02B319B0}">
      <dgm:prSet/>
      <dgm:spPr/>
      <dgm:t>
        <a:bodyPr/>
        <a:lstStyle/>
        <a:p>
          <a:endParaRPr lang="pl-PL"/>
        </a:p>
      </dgm:t>
    </dgm:pt>
    <dgm:pt modelId="{CE14D6B3-3E0C-4E08-9079-EE4BEA615AB9}" type="sibTrans" cxnId="{11911D74-E207-4E3F-9863-625A02B319B0}">
      <dgm:prSet/>
      <dgm:spPr/>
      <dgm:t>
        <a:bodyPr/>
        <a:lstStyle/>
        <a:p>
          <a:endParaRPr lang="pl-PL"/>
        </a:p>
      </dgm:t>
    </dgm:pt>
    <dgm:pt modelId="{CD798316-2AFE-432F-8222-74AFE870898E}">
      <dgm:prSet/>
      <dgm:spPr/>
      <dgm:t>
        <a:bodyPr/>
        <a:lstStyle/>
        <a:p>
          <a:pPr algn="just" rtl="0"/>
          <a:r>
            <a:rPr lang="pl-PL" dirty="0"/>
            <a:t>§1. Jeżeli oskarżony pomimo upomnienia go przez przewodniczącego zachowuje się nadal w sposób zakłócający porządek rozprawy lub godzący w powagę sądu, przewodniczący może wydalić go na pewien czas z sali rozprawy.</a:t>
          </a:r>
        </a:p>
      </dgm:t>
    </dgm:pt>
    <dgm:pt modelId="{26BBAD00-60CC-4221-A5E5-84FE2DE0C8AE}" type="parTrans" cxnId="{712DFF86-C2A9-4794-89B6-5917594ED640}">
      <dgm:prSet/>
      <dgm:spPr/>
      <dgm:t>
        <a:bodyPr/>
        <a:lstStyle/>
        <a:p>
          <a:endParaRPr lang="pl-PL"/>
        </a:p>
      </dgm:t>
    </dgm:pt>
    <dgm:pt modelId="{0E30BAFE-7079-4EA5-8BFB-83251AE6A588}" type="sibTrans" cxnId="{712DFF86-C2A9-4794-89B6-5917594ED640}">
      <dgm:prSet/>
      <dgm:spPr/>
      <dgm:t>
        <a:bodyPr/>
        <a:lstStyle/>
        <a:p>
          <a:endParaRPr lang="pl-PL"/>
        </a:p>
      </dgm:t>
    </dgm:pt>
    <dgm:pt modelId="{35F24518-EF75-4F80-BA22-2172A8BD43E4}">
      <dgm:prSet/>
      <dgm:spPr/>
      <dgm:t>
        <a:bodyPr/>
        <a:lstStyle/>
        <a:p>
          <a:pPr algn="just" rtl="0"/>
          <a:r>
            <a:rPr lang="pl-PL" dirty="0"/>
            <a:t>§ 2. Zezwalając oskarżonemu na powrót, przewodniczący niezwłocznie informuje go o  przebiegu rozprawy w czasie jego nieobecności oraz umożliwia mu złożenie wyjaśnień co do  przeprowadzonych w czasie jego nieobecności dowodów.</a:t>
          </a:r>
        </a:p>
      </dgm:t>
    </dgm:pt>
    <dgm:pt modelId="{F61EA740-F8D7-4C21-B310-54402DD4307E}" type="parTrans" cxnId="{DEB50043-3529-45C8-A0A5-56FC76999F2C}">
      <dgm:prSet/>
      <dgm:spPr/>
      <dgm:t>
        <a:bodyPr/>
        <a:lstStyle/>
        <a:p>
          <a:endParaRPr lang="pl-PL"/>
        </a:p>
      </dgm:t>
    </dgm:pt>
    <dgm:pt modelId="{97CDB827-962B-4828-B7E0-CBA72F75279F}" type="sibTrans" cxnId="{DEB50043-3529-45C8-A0A5-56FC76999F2C}">
      <dgm:prSet/>
      <dgm:spPr/>
      <dgm:t>
        <a:bodyPr/>
        <a:lstStyle/>
        <a:p>
          <a:endParaRPr lang="pl-PL"/>
        </a:p>
      </dgm:t>
    </dgm:pt>
    <dgm:pt modelId="{D3B60E08-1B99-4F18-BD86-CCEE7D0D365E}">
      <dgm:prSet/>
      <dgm:spPr/>
      <dgm:t>
        <a:bodyPr/>
        <a:lstStyle/>
        <a:p>
          <a:pPr rtl="0"/>
          <a:r>
            <a:rPr lang="pl-PL"/>
            <a:t>Art. 376 </a:t>
          </a:r>
        </a:p>
      </dgm:t>
    </dgm:pt>
    <dgm:pt modelId="{7465253A-4198-45D7-A0C7-EA0E2BACE66C}" type="parTrans" cxnId="{8869B25F-27DD-49F9-9E1A-FF70E03FCE13}">
      <dgm:prSet/>
      <dgm:spPr/>
      <dgm:t>
        <a:bodyPr/>
        <a:lstStyle/>
        <a:p>
          <a:endParaRPr lang="pl-PL"/>
        </a:p>
      </dgm:t>
    </dgm:pt>
    <dgm:pt modelId="{2A63F659-2E2C-4639-AE95-48011863597B}" type="sibTrans" cxnId="{8869B25F-27DD-49F9-9E1A-FF70E03FCE13}">
      <dgm:prSet/>
      <dgm:spPr/>
      <dgm:t>
        <a:bodyPr/>
        <a:lstStyle/>
        <a:p>
          <a:endParaRPr lang="pl-PL"/>
        </a:p>
      </dgm:t>
    </dgm:pt>
    <dgm:pt modelId="{5F8713EE-0397-4242-8F28-642D2BEFC34D}">
      <dgm:prSet/>
      <dgm:spPr/>
      <dgm:t>
        <a:bodyPr/>
        <a:lstStyle/>
        <a:p>
          <a:pPr algn="just" rtl="0"/>
          <a:r>
            <a:rPr lang="pl-PL" dirty="0"/>
            <a:t>§ 1. Jeżeli  oskarżony, którego obecność na rozprawie jest obowiązkowa, złożył  już wyjaśnienia i opuścił salę rozprawy bez zezwolenia przewodniczącego, sąd może prowadzić  rozprawę w dalszym ciągu pomimo nieobecności oskarżonego. Sąd zarządza zatrzymanie i  przymusowe doprowadzenie oskarżonego, jeżeli uznaje jego obecność za niezbędną. Na postanowienie w przedmiocie zatrzymania i przymusowego doprowadzenia przysługuje zażalenie do innego równorzędnego składu tego sądu. </a:t>
          </a:r>
        </a:p>
      </dgm:t>
    </dgm:pt>
    <dgm:pt modelId="{2CA3830F-3511-484C-A09E-CE56906CF2A8}" type="parTrans" cxnId="{2A479FA4-7940-4DD4-97E5-50FCED0C65C3}">
      <dgm:prSet/>
      <dgm:spPr/>
      <dgm:t>
        <a:bodyPr/>
        <a:lstStyle/>
        <a:p>
          <a:endParaRPr lang="pl-PL"/>
        </a:p>
      </dgm:t>
    </dgm:pt>
    <dgm:pt modelId="{BF00926F-ED99-4DD1-98CD-DABF29C3C179}" type="sibTrans" cxnId="{2A479FA4-7940-4DD4-97E5-50FCED0C65C3}">
      <dgm:prSet/>
      <dgm:spPr/>
      <dgm:t>
        <a:bodyPr/>
        <a:lstStyle/>
        <a:p>
          <a:endParaRPr lang="pl-PL"/>
        </a:p>
      </dgm:t>
    </dgm:pt>
    <dgm:pt modelId="{A1FBA3ED-A041-4258-96AA-54C53435BFB9}">
      <dgm:prSet/>
      <dgm:spPr/>
      <dgm:t>
        <a:bodyPr/>
        <a:lstStyle/>
        <a:p>
          <a:pPr algn="just" rtl="0"/>
          <a:r>
            <a:rPr lang="pl-PL" dirty="0"/>
            <a:t>§ 2. Przepis § 1 stosuje się odpowiednio, jeżeli oskarżony, którego obecność na rozprawie jest obowiązkowa, zawiadomiony o terminie rozprawy odroczonej lub przerwanej nie stawił się na tę rozprawę bez usprawiedliwienia.§ 3.Jeżeli na rozprawę odroczoną lub przerwaną nie stawił się współoskarżony, którego obecność jest obowiązkowa, sąd może prowadzić rozprawę w zakresie niedotyczącym bezpośrednio tego oskarżonego.</a:t>
          </a:r>
        </a:p>
      </dgm:t>
    </dgm:pt>
    <dgm:pt modelId="{D2421849-B3E1-49B7-B216-A1E5BCF01D5F}" type="parTrans" cxnId="{F889E365-0A64-4DF9-ABB8-7AA956F2F5A6}">
      <dgm:prSet/>
      <dgm:spPr/>
      <dgm:t>
        <a:bodyPr/>
        <a:lstStyle/>
        <a:p>
          <a:endParaRPr lang="pl-PL"/>
        </a:p>
      </dgm:t>
    </dgm:pt>
    <dgm:pt modelId="{91B130EA-FB7E-4945-BDB3-E8B4077C4910}" type="sibTrans" cxnId="{F889E365-0A64-4DF9-ABB8-7AA956F2F5A6}">
      <dgm:prSet/>
      <dgm:spPr/>
      <dgm:t>
        <a:bodyPr/>
        <a:lstStyle/>
        <a:p>
          <a:endParaRPr lang="pl-PL"/>
        </a:p>
      </dgm:t>
    </dgm:pt>
    <dgm:pt modelId="{64607560-1449-47F8-BEA4-587FADEEB74A}">
      <dgm:prSet/>
      <dgm:spPr/>
      <dgm:t>
        <a:bodyPr/>
        <a:lstStyle/>
        <a:p>
          <a:pPr rtl="0"/>
          <a:r>
            <a:rPr lang="pl-PL"/>
            <a:t>Art. 377 </a:t>
          </a:r>
        </a:p>
      </dgm:t>
    </dgm:pt>
    <dgm:pt modelId="{F8011F35-3578-4DB0-8416-3F0C205A7540}" type="parTrans" cxnId="{602A7976-1730-4E25-9336-AB3B13D92EAA}">
      <dgm:prSet/>
      <dgm:spPr/>
      <dgm:t>
        <a:bodyPr/>
        <a:lstStyle/>
        <a:p>
          <a:endParaRPr lang="pl-PL"/>
        </a:p>
      </dgm:t>
    </dgm:pt>
    <dgm:pt modelId="{90FD049D-761E-4A64-A8E3-FF4A29879E8D}" type="sibTrans" cxnId="{602A7976-1730-4E25-9336-AB3B13D92EAA}">
      <dgm:prSet/>
      <dgm:spPr/>
      <dgm:t>
        <a:bodyPr/>
        <a:lstStyle/>
        <a:p>
          <a:endParaRPr lang="pl-PL"/>
        </a:p>
      </dgm:t>
    </dgm:pt>
    <dgm:pt modelId="{B0FE91DA-2FF8-4FFC-BFC8-07D345FA4F12}">
      <dgm:prSet/>
      <dgm:spPr/>
      <dgm:t>
        <a:bodyPr/>
        <a:lstStyle/>
        <a:p>
          <a:pPr algn="just" rtl="0"/>
          <a:r>
            <a:rPr lang="pl-PL" dirty="0"/>
            <a:t>§ 1.Jeżeli oskarżony wprawił się ze swej winy w stan powodujący niezdolność do udziału w rozprawie lub w posiedzeniu, w których jego udział jest obowiązkowy, sąd może postanowić o prowadzeniu postępowania pomimo jego nieobecności, nawet jeżeli nie złożył jeszcze wyjaśnień. </a:t>
          </a:r>
        </a:p>
      </dgm:t>
    </dgm:pt>
    <dgm:pt modelId="{00A84098-3758-4DD5-BB19-E76C15500BAE}" type="parTrans" cxnId="{E8701FE0-D113-45A7-8C1C-9B149FE0BCFA}">
      <dgm:prSet/>
      <dgm:spPr/>
      <dgm:t>
        <a:bodyPr/>
        <a:lstStyle/>
        <a:p>
          <a:endParaRPr lang="pl-PL"/>
        </a:p>
      </dgm:t>
    </dgm:pt>
    <dgm:pt modelId="{43F60B4A-37DD-4B72-B466-F16358FE48F0}" type="sibTrans" cxnId="{E8701FE0-D113-45A7-8C1C-9B149FE0BCFA}">
      <dgm:prSet/>
      <dgm:spPr/>
      <dgm:t>
        <a:bodyPr/>
        <a:lstStyle/>
        <a:p>
          <a:endParaRPr lang="pl-PL"/>
        </a:p>
      </dgm:t>
    </dgm:pt>
    <dgm:pt modelId="{401A6D2B-053E-4BC1-8A77-2DC1EB38FE6E}">
      <dgm:prSet/>
      <dgm:spPr/>
      <dgm:t>
        <a:bodyPr/>
        <a:lstStyle/>
        <a:p>
          <a:pPr algn="just" rtl="0"/>
          <a:r>
            <a:rPr lang="pl-PL" dirty="0"/>
            <a:t>§ 2. Przed wydaniem postanowienia, o którym mowa w § 1, sąd zapoznaje się ze świadectwem lekarza, który stwierdził stan takiej niezdolności, lub przesłuchuje go w charakterze biegłego. Stan powodujący niezdolność oskarżonego do udziału w rozprawie można stwierdzić także na podstawie badania niepołączonego z naruszeniem integralności ciała, przeprowadzonego za pomocą stosownego urządzenia. </a:t>
          </a:r>
        </a:p>
      </dgm:t>
    </dgm:pt>
    <dgm:pt modelId="{896A6DB7-93C1-41C3-96B7-7067D1838D26}" type="parTrans" cxnId="{8A03E772-B063-4E38-9EEF-34E3AE12C17C}">
      <dgm:prSet/>
      <dgm:spPr/>
      <dgm:t>
        <a:bodyPr/>
        <a:lstStyle/>
        <a:p>
          <a:endParaRPr lang="pl-PL"/>
        </a:p>
      </dgm:t>
    </dgm:pt>
    <dgm:pt modelId="{0955BBD2-1F93-470C-BA32-8BACE863F00A}" type="sibTrans" cxnId="{8A03E772-B063-4E38-9EEF-34E3AE12C17C}">
      <dgm:prSet/>
      <dgm:spPr/>
      <dgm:t>
        <a:bodyPr/>
        <a:lstStyle/>
        <a:p>
          <a:endParaRPr lang="pl-PL"/>
        </a:p>
      </dgm:t>
    </dgm:pt>
    <dgm:pt modelId="{337F29EA-2874-4523-A1F3-560B8453CCF8}">
      <dgm:prSet/>
      <dgm:spPr/>
      <dgm:t>
        <a:bodyPr/>
        <a:lstStyle/>
        <a:p>
          <a:pPr algn="just" rtl="0"/>
          <a:r>
            <a:rPr lang="pl-PL" dirty="0"/>
            <a:t>§ 3.Jeżeli oskarżony, którego obecność na rozprawie jest obowiązkowa, zawiadomiony o terminie rozprawy oświadcza, że nie weźmie udziału w rozprawie, uniemożliwia doprowadzenie go na rozprawę albo zawiadomiony o niej osobiście nie stawia się na rozprawę bez usprawiedliwienia, sąd może prowadzić postępowanie bez jego udziału; sąd może jednak zarządzić zatrzymanie i przymusowe doprowadzenie oskarżonego. Na postanowienie w przedmiocie zatrzymania i przymusowego doprowadzenia przysługuje zażalenie do innego równorzędnego składu tego sądu. </a:t>
          </a:r>
        </a:p>
      </dgm:t>
    </dgm:pt>
    <dgm:pt modelId="{7E6C130F-7FE2-4240-9F4E-AB103EF84CC4}" type="parTrans" cxnId="{5445A939-6B4F-4F69-A70F-8B6D60073889}">
      <dgm:prSet/>
      <dgm:spPr/>
      <dgm:t>
        <a:bodyPr/>
        <a:lstStyle/>
        <a:p>
          <a:endParaRPr lang="pl-PL"/>
        </a:p>
      </dgm:t>
    </dgm:pt>
    <dgm:pt modelId="{5F4E3073-FC98-4694-BACC-CC4E2B067CDD}" type="sibTrans" cxnId="{5445A939-6B4F-4F69-A70F-8B6D60073889}">
      <dgm:prSet/>
      <dgm:spPr/>
      <dgm:t>
        <a:bodyPr/>
        <a:lstStyle/>
        <a:p>
          <a:endParaRPr lang="pl-PL"/>
        </a:p>
      </dgm:t>
    </dgm:pt>
    <dgm:pt modelId="{34F611FB-6BA7-4E47-A6F6-997C459C9449}">
      <dgm:prSet/>
      <dgm:spPr/>
      <dgm:t>
        <a:bodyPr/>
        <a:lstStyle/>
        <a:p>
          <a:pPr algn="just" rtl="0"/>
          <a:r>
            <a:rPr lang="pl-PL" dirty="0"/>
            <a:t>§ 4. Jeżeli oskarżony nie złożył jeszcze wyjaśnień przed sądem, można zastosować art. 396 § 2 lub uznać za wystarczające odczytanie jego poprzednio złożonych wyjaśnień. Przesłuchania oskarżonego można dokonać z wykorzystaniem środków, o których mowa w art. 177 § 1a</a:t>
          </a:r>
        </a:p>
      </dgm:t>
    </dgm:pt>
    <dgm:pt modelId="{30810F30-9D28-40A4-904C-44268A1D9CF2}" type="parTrans" cxnId="{25C56DB9-252D-4EC4-A5B8-A9BBDB12CBC7}">
      <dgm:prSet/>
      <dgm:spPr/>
      <dgm:t>
        <a:bodyPr/>
        <a:lstStyle/>
        <a:p>
          <a:endParaRPr lang="pl-PL"/>
        </a:p>
      </dgm:t>
    </dgm:pt>
    <dgm:pt modelId="{405D9CB6-6C17-415D-86B4-9D24921A8276}" type="sibTrans" cxnId="{25C56DB9-252D-4EC4-A5B8-A9BBDB12CBC7}">
      <dgm:prSet/>
      <dgm:spPr/>
      <dgm:t>
        <a:bodyPr/>
        <a:lstStyle/>
        <a:p>
          <a:endParaRPr lang="pl-PL"/>
        </a:p>
      </dgm:t>
    </dgm:pt>
    <dgm:pt modelId="{94D9FDE3-6D53-4A3A-A5A8-FB76BB6AEE70}">
      <dgm:prSet/>
      <dgm:spPr/>
      <dgm:t>
        <a:bodyPr/>
        <a:lstStyle/>
        <a:p>
          <a:pPr rtl="0"/>
          <a:r>
            <a:rPr lang="pl-PL"/>
            <a:t>Art. 390</a:t>
          </a:r>
        </a:p>
      </dgm:t>
    </dgm:pt>
    <dgm:pt modelId="{14AC4B8E-D309-4F7A-8809-DA73E64DC7AA}" type="parTrans" cxnId="{58065579-95BB-4BF4-AB57-9DEC20A6D3C0}">
      <dgm:prSet/>
      <dgm:spPr/>
      <dgm:t>
        <a:bodyPr/>
        <a:lstStyle/>
        <a:p>
          <a:endParaRPr lang="pl-PL"/>
        </a:p>
      </dgm:t>
    </dgm:pt>
    <dgm:pt modelId="{D4811C7B-2E4B-4A68-94F9-EFFE54C186DA}" type="sibTrans" cxnId="{58065579-95BB-4BF4-AB57-9DEC20A6D3C0}">
      <dgm:prSet/>
      <dgm:spPr/>
      <dgm:t>
        <a:bodyPr/>
        <a:lstStyle/>
        <a:p>
          <a:endParaRPr lang="pl-PL"/>
        </a:p>
      </dgm:t>
    </dgm:pt>
    <dgm:pt modelId="{7D36231F-945C-424C-BBC9-F481DB130F55}">
      <dgm:prSet/>
      <dgm:spPr/>
      <dgm:t>
        <a:bodyPr/>
        <a:lstStyle/>
        <a:p>
          <a:pPr algn="just" rtl="0"/>
          <a:r>
            <a:rPr lang="pl-PL"/>
            <a:t>§ 1. Oskarżony ma prawo być obecny przy wszystkich czynnościach postępowania dowodowego. </a:t>
          </a:r>
        </a:p>
      </dgm:t>
    </dgm:pt>
    <dgm:pt modelId="{2FD9031E-196A-45BB-BC35-8F513FF69139}" type="parTrans" cxnId="{5B62B5E1-17DC-49EB-91C3-80CE9C858FB2}">
      <dgm:prSet/>
      <dgm:spPr/>
      <dgm:t>
        <a:bodyPr/>
        <a:lstStyle/>
        <a:p>
          <a:endParaRPr lang="pl-PL"/>
        </a:p>
      </dgm:t>
    </dgm:pt>
    <dgm:pt modelId="{985605FC-76D9-4FBF-ACE6-D20BBCBA78CC}" type="sibTrans" cxnId="{5B62B5E1-17DC-49EB-91C3-80CE9C858FB2}">
      <dgm:prSet/>
      <dgm:spPr/>
      <dgm:t>
        <a:bodyPr/>
        <a:lstStyle/>
        <a:p>
          <a:endParaRPr lang="pl-PL"/>
        </a:p>
      </dgm:t>
    </dgm:pt>
    <dgm:pt modelId="{730E1799-E635-4376-A4E5-AF6F5A3C388B}">
      <dgm:prSet/>
      <dgm:spPr/>
      <dgm:t>
        <a:bodyPr/>
        <a:lstStyle/>
        <a:p>
          <a:pPr algn="just" rtl="0"/>
          <a:r>
            <a:rPr lang="pl-PL"/>
            <a:t>§ 2. W wyjątkowych wypadkach, gdy należy się obawiać, że obecność oskarżonego  mogłaby oddziaływać krępująco na wyjaśnienia współoskarżonego albo na zeznania świadka lub biegłego, przewodniczący może zarządzić, aby na czas przesłuchania danej osoby  oskarżony opuścił salę sądową. Przepis art. 375 § 2 stosuje się odpowiednio. </a:t>
          </a:r>
        </a:p>
      </dgm:t>
    </dgm:pt>
    <dgm:pt modelId="{5DD8F353-C758-4C74-AF2B-33BAF0E455FC}" type="parTrans" cxnId="{83AB613B-4E11-4B4B-8F93-4D5D69DFC068}">
      <dgm:prSet/>
      <dgm:spPr/>
      <dgm:t>
        <a:bodyPr/>
        <a:lstStyle/>
        <a:p>
          <a:endParaRPr lang="pl-PL"/>
        </a:p>
      </dgm:t>
    </dgm:pt>
    <dgm:pt modelId="{AA573076-C6BD-4381-A211-2DB277DE765A}" type="sibTrans" cxnId="{83AB613B-4E11-4B4B-8F93-4D5D69DFC068}">
      <dgm:prSet/>
      <dgm:spPr/>
      <dgm:t>
        <a:bodyPr/>
        <a:lstStyle/>
        <a:p>
          <a:endParaRPr lang="pl-PL"/>
        </a:p>
      </dgm:t>
    </dgm:pt>
    <dgm:pt modelId="{709888B3-6A01-478E-82A8-6A4E02AF0658}">
      <dgm:prSet/>
      <dgm:spPr/>
      <dgm:t>
        <a:bodyPr/>
        <a:lstStyle/>
        <a:p>
          <a:pPr algn="just" rtl="0"/>
          <a:r>
            <a:rPr lang="pl-PL" dirty="0"/>
            <a:t>§ 3. W wypadkach przewidzianych w § 2 przewodniczący może również przeprowadzić przesłuchanie przy użyciu urządzeń technicznych umożliwiających przeprowadzenie tej czynności na odległość z jednoczesnym bezpośrednim przekazem obrazu i dźwięku. W miejscu składania wyjaśnień lub zeznań w czynności bierze udział referendarz sądowy, asystent sędziego lub urzędnik sądowy.</a:t>
          </a:r>
        </a:p>
      </dgm:t>
    </dgm:pt>
    <dgm:pt modelId="{6C350592-661B-40D5-BCA0-468D33D7EEA8}" type="parTrans" cxnId="{EE6723D3-9601-49BB-A818-5C07282B136D}">
      <dgm:prSet/>
      <dgm:spPr/>
      <dgm:t>
        <a:bodyPr/>
        <a:lstStyle/>
        <a:p>
          <a:endParaRPr lang="pl-PL"/>
        </a:p>
      </dgm:t>
    </dgm:pt>
    <dgm:pt modelId="{71E377A9-D819-4F49-94C3-4B3199DFECE7}" type="sibTrans" cxnId="{EE6723D3-9601-49BB-A818-5C07282B136D}">
      <dgm:prSet/>
      <dgm:spPr/>
      <dgm:t>
        <a:bodyPr/>
        <a:lstStyle/>
        <a:p>
          <a:endParaRPr lang="pl-PL"/>
        </a:p>
      </dgm:t>
    </dgm:pt>
    <dgm:pt modelId="{0B63DCE3-6CD0-4AC1-A666-43531C1294D3}" type="pres">
      <dgm:prSet presAssocID="{0EF25104-DEF7-4389-8672-B74F5CB6361E}" presName="linear" presStyleCnt="0">
        <dgm:presLayoutVars>
          <dgm:animLvl val="lvl"/>
          <dgm:resizeHandles val="exact"/>
        </dgm:presLayoutVars>
      </dgm:prSet>
      <dgm:spPr/>
    </dgm:pt>
    <dgm:pt modelId="{DCB97369-CFCE-4F41-8A64-B2697746BED6}" type="pres">
      <dgm:prSet presAssocID="{65D47B37-44CB-47AE-98EC-1D6995BDF470}" presName="parentText" presStyleLbl="node1" presStyleIdx="0" presStyleCnt="4">
        <dgm:presLayoutVars>
          <dgm:chMax val="0"/>
          <dgm:bulletEnabled val="1"/>
        </dgm:presLayoutVars>
      </dgm:prSet>
      <dgm:spPr/>
    </dgm:pt>
    <dgm:pt modelId="{D622A08D-F627-41D8-BC2D-0933C06D0A29}" type="pres">
      <dgm:prSet presAssocID="{65D47B37-44CB-47AE-98EC-1D6995BDF470}" presName="childText" presStyleLbl="revTx" presStyleIdx="0" presStyleCnt="4">
        <dgm:presLayoutVars>
          <dgm:bulletEnabled val="1"/>
        </dgm:presLayoutVars>
      </dgm:prSet>
      <dgm:spPr/>
    </dgm:pt>
    <dgm:pt modelId="{423B7375-6EF2-4E76-899F-F1B41178F401}" type="pres">
      <dgm:prSet presAssocID="{D3B60E08-1B99-4F18-BD86-CCEE7D0D365E}" presName="parentText" presStyleLbl="node1" presStyleIdx="1" presStyleCnt="4">
        <dgm:presLayoutVars>
          <dgm:chMax val="0"/>
          <dgm:bulletEnabled val="1"/>
        </dgm:presLayoutVars>
      </dgm:prSet>
      <dgm:spPr/>
    </dgm:pt>
    <dgm:pt modelId="{F2184BA0-FF8B-44F2-BBD4-1041C23B723E}" type="pres">
      <dgm:prSet presAssocID="{D3B60E08-1B99-4F18-BD86-CCEE7D0D365E}" presName="childText" presStyleLbl="revTx" presStyleIdx="1" presStyleCnt="4">
        <dgm:presLayoutVars>
          <dgm:bulletEnabled val="1"/>
        </dgm:presLayoutVars>
      </dgm:prSet>
      <dgm:spPr/>
    </dgm:pt>
    <dgm:pt modelId="{414D8D41-08BB-4248-B061-9CC3CA2F7B16}" type="pres">
      <dgm:prSet presAssocID="{64607560-1449-47F8-BEA4-587FADEEB74A}" presName="parentText" presStyleLbl="node1" presStyleIdx="2" presStyleCnt="4">
        <dgm:presLayoutVars>
          <dgm:chMax val="0"/>
          <dgm:bulletEnabled val="1"/>
        </dgm:presLayoutVars>
      </dgm:prSet>
      <dgm:spPr/>
    </dgm:pt>
    <dgm:pt modelId="{14B6F81C-4A56-4EBE-8A1D-B10E5B72BB48}" type="pres">
      <dgm:prSet presAssocID="{64607560-1449-47F8-BEA4-587FADEEB74A}" presName="childText" presStyleLbl="revTx" presStyleIdx="2" presStyleCnt="4">
        <dgm:presLayoutVars>
          <dgm:bulletEnabled val="1"/>
        </dgm:presLayoutVars>
      </dgm:prSet>
      <dgm:spPr/>
    </dgm:pt>
    <dgm:pt modelId="{023B63E4-33B3-4937-9B78-96F2445FEA59}" type="pres">
      <dgm:prSet presAssocID="{94D9FDE3-6D53-4A3A-A5A8-FB76BB6AEE70}" presName="parentText" presStyleLbl="node1" presStyleIdx="3" presStyleCnt="4">
        <dgm:presLayoutVars>
          <dgm:chMax val="0"/>
          <dgm:bulletEnabled val="1"/>
        </dgm:presLayoutVars>
      </dgm:prSet>
      <dgm:spPr/>
    </dgm:pt>
    <dgm:pt modelId="{9F03B9A3-7E3A-46C4-9B8C-7B5B2520F5CA}" type="pres">
      <dgm:prSet presAssocID="{94D9FDE3-6D53-4A3A-A5A8-FB76BB6AEE70}" presName="childText" presStyleLbl="revTx" presStyleIdx="3" presStyleCnt="4">
        <dgm:presLayoutVars>
          <dgm:bulletEnabled val="1"/>
        </dgm:presLayoutVars>
      </dgm:prSet>
      <dgm:spPr/>
    </dgm:pt>
  </dgm:ptLst>
  <dgm:cxnLst>
    <dgm:cxn modelId="{C6E4C004-BEC0-481A-AF51-583A5BC196C2}" type="presOf" srcId="{34F611FB-6BA7-4E47-A6F6-997C459C9449}" destId="{14B6F81C-4A56-4EBE-8A1D-B10E5B72BB48}" srcOrd="0" destOrd="3" presId="urn:microsoft.com/office/officeart/2005/8/layout/vList2"/>
    <dgm:cxn modelId="{55252E07-20C1-4BCE-9B92-44A0E5BA02C3}" type="presOf" srcId="{CD798316-2AFE-432F-8222-74AFE870898E}" destId="{D622A08D-F627-41D8-BC2D-0933C06D0A29}" srcOrd="0" destOrd="0" presId="urn:microsoft.com/office/officeart/2005/8/layout/vList2"/>
    <dgm:cxn modelId="{E140DF10-5609-4867-8FCF-061A5C861BC1}" type="presOf" srcId="{401A6D2B-053E-4BC1-8A77-2DC1EB38FE6E}" destId="{14B6F81C-4A56-4EBE-8A1D-B10E5B72BB48}" srcOrd="0" destOrd="1" presId="urn:microsoft.com/office/officeart/2005/8/layout/vList2"/>
    <dgm:cxn modelId="{CDE1371C-D47A-4A59-A3CD-82FE1B90DBE9}" type="presOf" srcId="{65D47B37-44CB-47AE-98EC-1D6995BDF470}" destId="{DCB97369-CFCE-4F41-8A64-B2697746BED6}" srcOrd="0" destOrd="0" presId="urn:microsoft.com/office/officeart/2005/8/layout/vList2"/>
    <dgm:cxn modelId="{A22A9A21-74C2-4FE7-B6F4-8E8478536CEE}" type="presOf" srcId="{35F24518-EF75-4F80-BA22-2172A8BD43E4}" destId="{D622A08D-F627-41D8-BC2D-0933C06D0A29}" srcOrd="0" destOrd="1" presId="urn:microsoft.com/office/officeart/2005/8/layout/vList2"/>
    <dgm:cxn modelId="{0E228E22-C3A4-469E-8AC5-B14A38757634}" type="presOf" srcId="{A1FBA3ED-A041-4258-96AA-54C53435BFB9}" destId="{F2184BA0-FF8B-44F2-BBD4-1041C23B723E}" srcOrd="0" destOrd="1" presId="urn:microsoft.com/office/officeart/2005/8/layout/vList2"/>
    <dgm:cxn modelId="{FC861037-6C94-4067-B128-93060BD6DAEF}" type="presOf" srcId="{7D36231F-945C-424C-BBC9-F481DB130F55}" destId="{9F03B9A3-7E3A-46C4-9B8C-7B5B2520F5CA}" srcOrd="0" destOrd="0" presId="urn:microsoft.com/office/officeart/2005/8/layout/vList2"/>
    <dgm:cxn modelId="{5445A939-6B4F-4F69-A70F-8B6D60073889}" srcId="{64607560-1449-47F8-BEA4-587FADEEB74A}" destId="{337F29EA-2874-4523-A1F3-560B8453CCF8}" srcOrd="2" destOrd="0" parTransId="{7E6C130F-7FE2-4240-9F4E-AB103EF84CC4}" sibTransId="{5F4E3073-FC98-4694-BACC-CC4E2B067CDD}"/>
    <dgm:cxn modelId="{83AB613B-4E11-4B4B-8F93-4D5D69DFC068}" srcId="{94D9FDE3-6D53-4A3A-A5A8-FB76BB6AEE70}" destId="{730E1799-E635-4376-A4E5-AF6F5A3C388B}" srcOrd="1" destOrd="0" parTransId="{5DD8F353-C758-4C74-AF2B-33BAF0E455FC}" sibTransId="{AA573076-C6BD-4381-A211-2DB277DE765A}"/>
    <dgm:cxn modelId="{8869B25F-27DD-49F9-9E1A-FF70E03FCE13}" srcId="{0EF25104-DEF7-4389-8672-B74F5CB6361E}" destId="{D3B60E08-1B99-4F18-BD86-CCEE7D0D365E}" srcOrd="1" destOrd="0" parTransId="{7465253A-4198-45D7-A0C7-EA0E2BACE66C}" sibTransId="{2A63F659-2E2C-4639-AE95-48011863597B}"/>
    <dgm:cxn modelId="{F7BA7D41-0CD7-4768-85B3-DADA923DCD21}" type="presOf" srcId="{337F29EA-2874-4523-A1F3-560B8453CCF8}" destId="{14B6F81C-4A56-4EBE-8A1D-B10E5B72BB48}" srcOrd="0" destOrd="2" presId="urn:microsoft.com/office/officeart/2005/8/layout/vList2"/>
    <dgm:cxn modelId="{DEB50043-3529-45C8-A0A5-56FC76999F2C}" srcId="{65D47B37-44CB-47AE-98EC-1D6995BDF470}" destId="{35F24518-EF75-4F80-BA22-2172A8BD43E4}" srcOrd="1" destOrd="0" parTransId="{F61EA740-F8D7-4C21-B310-54402DD4307E}" sibTransId="{97CDB827-962B-4828-B7E0-CBA72F75279F}"/>
    <dgm:cxn modelId="{F889E365-0A64-4DF9-ABB8-7AA956F2F5A6}" srcId="{D3B60E08-1B99-4F18-BD86-CCEE7D0D365E}" destId="{A1FBA3ED-A041-4258-96AA-54C53435BFB9}" srcOrd="1" destOrd="0" parTransId="{D2421849-B3E1-49B7-B216-A1E5BCF01D5F}" sibTransId="{91B130EA-FB7E-4945-BDB3-E8B4077C4910}"/>
    <dgm:cxn modelId="{9B92C266-40B3-40F7-B04B-3C74E0DB4D32}" type="presOf" srcId="{5F8713EE-0397-4242-8F28-642D2BEFC34D}" destId="{F2184BA0-FF8B-44F2-BBD4-1041C23B723E}" srcOrd="0" destOrd="0" presId="urn:microsoft.com/office/officeart/2005/8/layout/vList2"/>
    <dgm:cxn modelId="{8A03E772-B063-4E38-9EEF-34E3AE12C17C}" srcId="{64607560-1449-47F8-BEA4-587FADEEB74A}" destId="{401A6D2B-053E-4BC1-8A77-2DC1EB38FE6E}" srcOrd="1" destOrd="0" parTransId="{896A6DB7-93C1-41C3-96B7-7067D1838D26}" sibTransId="{0955BBD2-1F93-470C-BA32-8BACE863F00A}"/>
    <dgm:cxn modelId="{11911D74-E207-4E3F-9863-625A02B319B0}" srcId="{0EF25104-DEF7-4389-8672-B74F5CB6361E}" destId="{65D47B37-44CB-47AE-98EC-1D6995BDF470}" srcOrd="0" destOrd="0" parTransId="{87D294C2-AB99-4DCA-9ACF-1CABF177DBEC}" sibTransId="{CE14D6B3-3E0C-4E08-9079-EE4BEA615AB9}"/>
    <dgm:cxn modelId="{602A7976-1730-4E25-9336-AB3B13D92EAA}" srcId="{0EF25104-DEF7-4389-8672-B74F5CB6361E}" destId="{64607560-1449-47F8-BEA4-587FADEEB74A}" srcOrd="2" destOrd="0" parTransId="{F8011F35-3578-4DB0-8416-3F0C205A7540}" sibTransId="{90FD049D-761E-4A64-A8E3-FF4A29879E8D}"/>
    <dgm:cxn modelId="{58065579-95BB-4BF4-AB57-9DEC20A6D3C0}" srcId="{0EF25104-DEF7-4389-8672-B74F5CB6361E}" destId="{94D9FDE3-6D53-4A3A-A5A8-FB76BB6AEE70}" srcOrd="3" destOrd="0" parTransId="{14AC4B8E-D309-4F7A-8809-DA73E64DC7AA}" sibTransId="{D4811C7B-2E4B-4A68-94F9-EFFE54C186DA}"/>
    <dgm:cxn modelId="{712DFF86-C2A9-4794-89B6-5917594ED640}" srcId="{65D47B37-44CB-47AE-98EC-1D6995BDF470}" destId="{CD798316-2AFE-432F-8222-74AFE870898E}" srcOrd="0" destOrd="0" parTransId="{26BBAD00-60CC-4221-A5E5-84FE2DE0C8AE}" sibTransId="{0E30BAFE-7079-4EA5-8BFB-83251AE6A588}"/>
    <dgm:cxn modelId="{B8C7848A-32C0-4FE7-AE0B-B4AA97BE601C}" type="presOf" srcId="{94D9FDE3-6D53-4A3A-A5A8-FB76BB6AEE70}" destId="{023B63E4-33B3-4937-9B78-96F2445FEA59}" srcOrd="0" destOrd="0" presId="urn:microsoft.com/office/officeart/2005/8/layout/vList2"/>
    <dgm:cxn modelId="{752EE791-C2AE-4BE1-BE35-6A7B14EF3783}" type="presOf" srcId="{64607560-1449-47F8-BEA4-587FADEEB74A}" destId="{414D8D41-08BB-4248-B061-9CC3CA2F7B16}" srcOrd="0" destOrd="0" presId="urn:microsoft.com/office/officeart/2005/8/layout/vList2"/>
    <dgm:cxn modelId="{CCF0DE9B-D998-404C-BA96-4CA4B42DF6BA}" type="presOf" srcId="{B0FE91DA-2FF8-4FFC-BFC8-07D345FA4F12}" destId="{14B6F81C-4A56-4EBE-8A1D-B10E5B72BB48}" srcOrd="0" destOrd="0" presId="urn:microsoft.com/office/officeart/2005/8/layout/vList2"/>
    <dgm:cxn modelId="{9D3ED2A1-3785-4E0D-9FEB-49079A0E7F45}" type="presOf" srcId="{0EF25104-DEF7-4389-8672-B74F5CB6361E}" destId="{0B63DCE3-6CD0-4AC1-A666-43531C1294D3}" srcOrd="0" destOrd="0" presId="urn:microsoft.com/office/officeart/2005/8/layout/vList2"/>
    <dgm:cxn modelId="{2A479FA4-7940-4DD4-97E5-50FCED0C65C3}" srcId="{D3B60E08-1B99-4F18-BD86-CCEE7D0D365E}" destId="{5F8713EE-0397-4242-8F28-642D2BEFC34D}" srcOrd="0" destOrd="0" parTransId="{2CA3830F-3511-484C-A09E-CE56906CF2A8}" sibTransId="{BF00926F-ED99-4DD1-98CD-DABF29C3C179}"/>
    <dgm:cxn modelId="{25C56DB9-252D-4EC4-A5B8-A9BBDB12CBC7}" srcId="{64607560-1449-47F8-BEA4-587FADEEB74A}" destId="{34F611FB-6BA7-4E47-A6F6-997C459C9449}" srcOrd="3" destOrd="0" parTransId="{30810F30-9D28-40A4-904C-44268A1D9CF2}" sibTransId="{405D9CB6-6C17-415D-86B4-9D24921A8276}"/>
    <dgm:cxn modelId="{422D07D3-3652-410E-9F6D-5DEBA0F602B4}" type="presOf" srcId="{D3B60E08-1B99-4F18-BD86-CCEE7D0D365E}" destId="{423B7375-6EF2-4E76-899F-F1B41178F401}" srcOrd="0" destOrd="0" presId="urn:microsoft.com/office/officeart/2005/8/layout/vList2"/>
    <dgm:cxn modelId="{EE6723D3-9601-49BB-A818-5C07282B136D}" srcId="{94D9FDE3-6D53-4A3A-A5A8-FB76BB6AEE70}" destId="{709888B3-6A01-478E-82A8-6A4E02AF0658}" srcOrd="2" destOrd="0" parTransId="{6C350592-661B-40D5-BCA0-468D33D7EEA8}" sibTransId="{71E377A9-D819-4F49-94C3-4B3199DFECE7}"/>
    <dgm:cxn modelId="{C9D709D7-9742-4E4F-AA46-319BC9A37904}" type="presOf" srcId="{730E1799-E635-4376-A4E5-AF6F5A3C388B}" destId="{9F03B9A3-7E3A-46C4-9B8C-7B5B2520F5CA}" srcOrd="0" destOrd="1" presId="urn:microsoft.com/office/officeart/2005/8/layout/vList2"/>
    <dgm:cxn modelId="{E8701FE0-D113-45A7-8C1C-9B149FE0BCFA}" srcId="{64607560-1449-47F8-BEA4-587FADEEB74A}" destId="{B0FE91DA-2FF8-4FFC-BFC8-07D345FA4F12}" srcOrd="0" destOrd="0" parTransId="{00A84098-3758-4DD5-BB19-E76C15500BAE}" sibTransId="{43F60B4A-37DD-4B72-B466-F16358FE48F0}"/>
    <dgm:cxn modelId="{5B62B5E1-17DC-49EB-91C3-80CE9C858FB2}" srcId="{94D9FDE3-6D53-4A3A-A5A8-FB76BB6AEE70}" destId="{7D36231F-945C-424C-BBC9-F481DB130F55}" srcOrd="0" destOrd="0" parTransId="{2FD9031E-196A-45BB-BC35-8F513FF69139}" sibTransId="{985605FC-76D9-4FBF-ACE6-D20BBCBA78CC}"/>
    <dgm:cxn modelId="{A50EE2F8-8FD0-447F-9BC0-FA411AFE740C}" type="presOf" srcId="{709888B3-6A01-478E-82A8-6A4E02AF0658}" destId="{9F03B9A3-7E3A-46C4-9B8C-7B5B2520F5CA}" srcOrd="0" destOrd="2" presId="urn:microsoft.com/office/officeart/2005/8/layout/vList2"/>
    <dgm:cxn modelId="{D5150A74-9F09-4AAA-B909-E45899884CF5}" type="presParOf" srcId="{0B63DCE3-6CD0-4AC1-A666-43531C1294D3}" destId="{DCB97369-CFCE-4F41-8A64-B2697746BED6}" srcOrd="0" destOrd="0" presId="urn:microsoft.com/office/officeart/2005/8/layout/vList2"/>
    <dgm:cxn modelId="{E56C6D0D-3890-4DE8-BA82-EAA35FEB73DC}" type="presParOf" srcId="{0B63DCE3-6CD0-4AC1-A666-43531C1294D3}" destId="{D622A08D-F627-41D8-BC2D-0933C06D0A29}" srcOrd="1" destOrd="0" presId="urn:microsoft.com/office/officeart/2005/8/layout/vList2"/>
    <dgm:cxn modelId="{F79BAD3C-7849-4EEB-884E-AB2474A20D41}" type="presParOf" srcId="{0B63DCE3-6CD0-4AC1-A666-43531C1294D3}" destId="{423B7375-6EF2-4E76-899F-F1B41178F401}" srcOrd="2" destOrd="0" presId="urn:microsoft.com/office/officeart/2005/8/layout/vList2"/>
    <dgm:cxn modelId="{A0E12750-95F1-4B02-8929-FBB2635673F1}" type="presParOf" srcId="{0B63DCE3-6CD0-4AC1-A666-43531C1294D3}" destId="{F2184BA0-FF8B-44F2-BBD4-1041C23B723E}" srcOrd="3" destOrd="0" presId="urn:microsoft.com/office/officeart/2005/8/layout/vList2"/>
    <dgm:cxn modelId="{E1269FC6-1A99-49BE-8377-BCEE9EF3CCE3}" type="presParOf" srcId="{0B63DCE3-6CD0-4AC1-A666-43531C1294D3}" destId="{414D8D41-08BB-4248-B061-9CC3CA2F7B16}" srcOrd="4" destOrd="0" presId="urn:microsoft.com/office/officeart/2005/8/layout/vList2"/>
    <dgm:cxn modelId="{72AC5616-BE10-4812-99DB-E4F8F6A7EBD8}" type="presParOf" srcId="{0B63DCE3-6CD0-4AC1-A666-43531C1294D3}" destId="{14B6F81C-4A56-4EBE-8A1D-B10E5B72BB48}" srcOrd="5" destOrd="0" presId="urn:microsoft.com/office/officeart/2005/8/layout/vList2"/>
    <dgm:cxn modelId="{561B252E-46E4-4729-90D1-4E545741D323}" type="presParOf" srcId="{0B63DCE3-6CD0-4AC1-A666-43531C1294D3}" destId="{023B63E4-33B3-4937-9B78-96F2445FEA59}" srcOrd="6" destOrd="0" presId="urn:microsoft.com/office/officeart/2005/8/layout/vList2"/>
    <dgm:cxn modelId="{38266D0C-0CE4-4AFF-9C19-58C9347F6F2E}" type="presParOf" srcId="{0B63DCE3-6CD0-4AC1-A666-43531C1294D3}" destId="{9F03B9A3-7E3A-46C4-9B8C-7B5B2520F5CA}"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1AF9399-EB7B-4434-9FF6-3F06703C5495}" type="doc">
      <dgm:prSet loTypeId="urn:microsoft.com/office/officeart/2005/8/layout/vProcess5" loCatId="process" qsTypeId="urn:microsoft.com/office/officeart/2005/8/quickstyle/simple2" qsCatId="simple" csTypeId="urn:microsoft.com/office/officeart/2005/8/colors/accent0_3" csCatId="mainScheme" phldr="1"/>
      <dgm:spPr/>
      <dgm:t>
        <a:bodyPr/>
        <a:lstStyle/>
        <a:p>
          <a:endParaRPr lang="pl-PL"/>
        </a:p>
      </dgm:t>
    </dgm:pt>
    <dgm:pt modelId="{E9BD2B43-537C-4647-B02A-F19D61EA50D8}">
      <dgm:prSet/>
      <dgm:spPr/>
      <dgm:t>
        <a:bodyPr/>
        <a:lstStyle/>
        <a:p>
          <a:pPr rtl="0"/>
          <a:r>
            <a:rPr lang="pl-PL" b="1" dirty="0"/>
            <a:t>Wywołanie sprawy – art. 381</a:t>
          </a:r>
        </a:p>
      </dgm:t>
    </dgm:pt>
    <dgm:pt modelId="{9ED50007-06EB-4AA9-B540-4C9BFDBF9320}" type="parTrans" cxnId="{9B9FCE93-1CEB-4FAD-8DA2-40167DA04EEF}">
      <dgm:prSet/>
      <dgm:spPr/>
      <dgm:t>
        <a:bodyPr/>
        <a:lstStyle/>
        <a:p>
          <a:endParaRPr lang="pl-PL"/>
        </a:p>
      </dgm:t>
    </dgm:pt>
    <dgm:pt modelId="{D62E1001-8A10-42BD-AFE4-FC349098E255}" type="sibTrans" cxnId="{9B9FCE93-1CEB-4FAD-8DA2-40167DA04EEF}">
      <dgm:prSet/>
      <dgm:spPr/>
      <dgm:t>
        <a:bodyPr/>
        <a:lstStyle/>
        <a:p>
          <a:endParaRPr lang="pl-PL"/>
        </a:p>
      </dgm:t>
    </dgm:pt>
    <dgm:pt modelId="{773F69BC-9ABE-4F67-81E3-63F2B64D4963}">
      <dgm:prSet/>
      <dgm:spPr/>
      <dgm:t>
        <a:bodyPr/>
        <a:lstStyle/>
        <a:p>
          <a:pPr rtl="0"/>
          <a:r>
            <a:rPr lang="pl-PL" b="1" dirty="0"/>
            <a:t>Rozpoczęcie rozprawy (sprawdzenie obecności, prawidłowość doręczeń, pouczenie o art. 40a, inne decyzje)</a:t>
          </a:r>
        </a:p>
      </dgm:t>
    </dgm:pt>
    <dgm:pt modelId="{BADF93E7-A078-4256-808B-F2360C184FB2}" type="parTrans" cxnId="{7656C5A8-9E33-428D-8F59-0A010B14FC02}">
      <dgm:prSet/>
      <dgm:spPr/>
      <dgm:t>
        <a:bodyPr/>
        <a:lstStyle/>
        <a:p>
          <a:endParaRPr lang="pl-PL"/>
        </a:p>
      </dgm:t>
    </dgm:pt>
    <dgm:pt modelId="{FDEFABD9-B360-4B7D-A957-2DB93733CE8E}" type="sibTrans" cxnId="{7656C5A8-9E33-428D-8F59-0A010B14FC02}">
      <dgm:prSet/>
      <dgm:spPr/>
      <dgm:t>
        <a:bodyPr/>
        <a:lstStyle/>
        <a:p>
          <a:endParaRPr lang="pl-PL"/>
        </a:p>
      </dgm:t>
    </dgm:pt>
    <dgm:pt modelId="{D8F3A5B6-56C4-4BF3-93DF-31E2AD6564AC}">
      <dgm:prSet/>
      <dgm:spPr/>
      <dgm:t>
        <a:bodyPr/>
        <a:lstStyle/>
        <a:p>
          <a:pPr rtl="0"/>
          <a:r>
            <a:rPr lang="pl-PL" b="1" dirty="0"/>
            <a:t>Przewód sądowy (od przytoczenia podstaw oskarżenia do zamknięcia przewodu sądowego)</a:t>
          </a:r>
        </a:p>
      </dgm:t>
    </dgm:pt>
    <dgm:pt modelId="{6747C3AF-051C-4F48-871F-B843428D0108}" type="parTrans" cxnId="{3A6BC8F2-AC66-4A45-9061-FEBC7D042C8F}">
      <dgm:prSet/>
      <dgm:spPr/>
      <dgm:t>
        <a:bodyPr/>
        <a:lstStyle/>
        <a:p>
          <a:endParaRPr lang="pl-PL"/>
        </a:p>
      </dgm:t>
    </dgm:pt>
    <dgm:pt modelId="{F7244EBE-A8AB-42D0-8643-E383D4BECD82}" type="sibTrans" cxnId="{3A6BC8F2-AC66-4A45-9061-FEBC7D042C8F}">
      <dgm:prSet/>
      <dgm:spPr/>
      <dgm:t>
        <a:bodyPr/>
        <a:lstStyle/>
        <a:p>
          <a:endParaRPr lang="pl-PL"/>
        </a:p>
      </dgm:t>
    </dgm:pt>
    <dgm:pt modelId="{D3B6415F-0CA8-4CBD-9CD3-E4893C1C140A}">
      <dgm:prSet/>
      <dgm:spPr/>
      <dgm:t>
        <a:bodyPr/>
        <a:lstStyle/>
        <a:p>
          <a:pPr rtl="0"/>
          <a:r>
            <a:rPr lang="pl-PL" b="1" dirty="0"/>
            <a:t>Głosy stron </a:t>
          </a:r>
        </a:p>
      </dgm:t>
    </dgm:pt>
    <dgm:pt modelId="{AD2C5DAB-3008-4BB1-A199-84114D43A565}" type="parTrans" cxnId="{4AC18CEC-55D2-4765-AAA9-D7FCDC00E1AE}">
      <dgm:prSet/>
      <dgm:spPr/>
      <dgm:t>
        <a:bodyPr/>
        <a:lstStyle/>
        <a:p>
          <a:endParaRPr lang="pl-PL"/>
        </a:p>
      </dgm:t>
    </dgm:pt>
    <dgm:pt modelId="{FC1AF47B-901D-47D2-8277-8011319D3C18}" type="sibTrans" cxnId="{4AC18CEC-55D2-4765-AAA9-D7FCDC00E1AE}">
      <dgm:prSet/>
      <dgm:spPr/>
      <dgm:t>
        <a:bodyPr/>
        <a:lstStyle/>
        <a:p>
          <a:endParaRPr lang="pl-PL"/>
        </a:p>
      </dgm:t>
    </dgm:pt>
    <dgm:pt modelId="{C1450AF7-AD62-4B16-9190-84F3484B8029}">
      <dgm:prSet/>
      <dgm:spPr/>
      <dgm:t>
        <a:bodyPr/>
        <a:lstStyle/>
        <a:p>
          <a:pPr rtl="0"/>
          <a:r>
            <a:rPr lang="pl-PL" b="1" dirty="0"/>
            <a:t>Wyrokowanie </a:t>
          </a:r>
        </a:p>
      </dgm:t>
    </dgm:pt>
    <dgm:pt modelId="{BDBF82BA-AB4D-428F-962F-44DEA58AC9C4}" type="parTrans" cxnId="{32C8147A-06B2-417F-8EF5-BE56C966200A}">
      <dgm:prSet/>
      <dgm:spPr/>
      <dgm:t>
        <a:bodyPr/>
        <a:lstStyle/>
        <a:p>
          <a:endParaRPr lang="pl-PL"/>
        </a:p>
      </dgm:t>
    </dgm:pt>
    <dgm:pt modelId="{E626750A-F482-404E-9EC0-9BB915980BD8}" type="sibTrans" cxnId="{32C8147A-06B2-417F-8EF5-BE56C966200A}">
      <dgm:prSet/>
      <dgm:spPr/>
      <dgm:t>
        <a:bodyPr/>
        <a:lstStyle/>
        <a:p>
          <a:endParaRPr lang="pl-PL"/>
        </a:p>
      </dgm:t>
    </dgm:pt>
    <dgm:pt modelId="{D0978339-55B1-4BD8-B12F-52530E9FC5DE}" type="pres">
      <dgm:prSet presAssocID="{E1AF9399-EB7B-4434-9FF6-3F06703C5495}" presName="outerComposite" presStyleCnt="0">
        <dgm:presLayoutVars>
          <dgm:chMax val="5"/>
          <dgm:dir/>
          <dgm:resizeHandles val="exact"/>
        </dgm:presLayoutVars>
      </dgm:prSet>
      <dgm:spPr/>
    </dgm:pt>
    <dgm:pt modelId="{F968D39D-0263-43FB-A7C7-DD6483557164}" type="pres">
      <dgm:prSet presAssocID="{E1AF9399-EB7B-4434-9FF6-3F06703C5495}" presName="dummyMaxCanvas" presStyleCnt="0">
        <dgm:presLayoutVars/>
      </dgm:prSet>
      <dgm:spPr/>
    </dgm:pt>
    <dgm:pt modelId="{6742BA09-9090-4A27-A702-7F06A03FBE18}" type="pres">
      <dgm:prSet presAssocID="{E1AF9399-EB7B-4434-9FF6-3F06703C5495}" presName="FiveNodes_1" presStyleLbl="node1" presStyleIdx="0" presStyleCnt="5">
        <dgm:presLayoutVars>
          <dgm:bulletEnabled val="1"/>
        </dgm:presLayoutVars>
      </dgm:prSet>
      <dgm:spPr/>
    </dgm:pt>
    <dgm:pt modelId="{CD35A2F3-600B-4E50-B2B8-089D8A408B31}" type="pres">
      <dgm:prSet presAssocID="{E1AF9399-EB7B-4434-9FF6-3F06703C5495}" presName="FiveNodes_2" presStyleLbl="node1" presStyleIdx="1" presStyleCnt="5">
        <dgm:presLayoutVars>
          <dgm:bulletEnabled val="1"/>
        </dgm:presLayoutVars>
      </dgm:prSet>
      <dgm:spPr/>
    </dgm:pt>
    <dgm:pt modelId="{110F3F4E-83CC-4872-9303-01125719C7F7}" type="pres">
      <dgm:prSet presAssocID="{E1AF9399-EB7B-4434-9FF6-3F06703C5495}" presName="FiveNodes_3" presStyleLbl="node1" presStyleIdx="2" presStyleCnt="5">
        <dgm:presLayoutVars>
          <dgm:bulletEnabled val="1"/>
        </dgm:presLayoutVars>
      </dgm:prSet>
      <dgm:spPr/>
    </dgm:pt>
    <dgm:pt modelId="{6FBCB7C6-32E5-48C7-8755-C754EA2E1E4C}" type="pres">
      <dgm:prSet presAssocID="{E1AF9399-EB7B-4434-9FF6-3F06703C5495}" presName="FiveNodes_4" presStyleLbl="node1" presStyleIdx="3" presStyleCnt="5">
        <dgm:presLayoutVars>
          <dgm:bulletEnabled val="1"/>
        </dgm:presLayoutVars>
      </dgm:prSet>
      <dgm:spPr/>
    </dgm:pt>
    <dgm:pt modelId="{7A216FD9-C170-46D2-9054-72CBA2E985D2}" type="pres">
      <dgm:prSet presAssocID="{E1AF9399-EB7B-4434-9FF6-3F06703C5495}" presName="FiveNodes_5" presStyleLbl="node1" presStyleIdx="4" presStyleCnt="5">
        <dgm:presLayoutVars>
          <dgm:bulletEnabled val="1"/>
        </dgm:presLayoutVars>
      </dgm:prSet>
      <dgm:spPr/>
    </dgm:pt>
    <dgm:pt modelId="{F304670C-8DF5-43BD-8DCF-A03F855A571E}" type="pres">
      <dgm:prSet presAssocID="{E1AF9399-EB7B-4434-9FF6-3F06703C5495}" presName="FiveConn_1-2" presStyleLbl="fgAccFollowNode1" presStyleIdx="0" presStyleCnt="4">
        <dgm:presLayoutVars>
          <dgm:bulletEnabled val="1"/>
        </dgm:presLayoutVars>
      </dgm:prSet>
      <dgm:spPr/>
    </dgm:pt>
    <dgm:pt modelId="{FFF7CD3F-0A31-4837-9B61-260BC5CF7273}" type="pres">
      <dgm:prSet presAssocID="{E1AF9399-EB7B-4434-9FF6-3F06703C5495}" presName="FiveConn_2-3" presStyleLbl="fgAccFollowNode1" presStyleIdx="1" presStyleCnt="4">
        <dgm:presLayoutVars>
          <dgm:bulletEnabled val="1"/>
        </dgm:presLayoutVars>
      </dgm:prSet>
      <dgm:spPr/>
    </dgm:pt>
    <dgm:pt modelId="{4F4F80C9-6A3D-440C-96B9-7E49C69B556F}" type="pres">
      <dgm:prSet presAssocID="{E1AF9399-EB7B-4434-9FF6-3F06703C5495}" presName="FiveConn_3-4" presStyleLbl="fgAccFollowNode1" presStyleIdx="2" presStyleCnt="4">
        <dgm:presLayoutVars>
          <dgm:bulletEnabled val="1"/>
        </dgm:presLayoutVars>
      </dgm:prSet>
      <dgm:spPr/>
    </dgm:pt>
    <dgm:pt modelId="{0ACA190F-D2AA-4060-90EE-9EEC62AAFF2D}" type="pres">
      <dgm:prSet presAssocID="{E1AF9399-EB7B-4434-9FF6-3F06703C5495}" presName="FiveConn_4-5" presStyleLbl="fgAccFollowNode1" presStyleIdx="3" presStyleCnt="4">
        <dgm:presLayoutVars>
          <dgm:bulletEnabled val="1"/>
        </dgm:presLayoutVars>
      </dgm:prSet>
      <dgm:spPr/>
    </dgm:pt>
    <dgm:pt modelId="{DB49008C-3D1D-4703-B5F5-5BAA4083EBC7}" type="pres">
      <dgm:prSet presAssocID="{E1AF9399-EB7B-4434-9FF6-3F06703C5495}" presName="FiveNodes_1_text" presStyleLbl="node1" presStyleIdx="4" presStyleCnt="5">
        <dgm:presLayoutVars>
          <dgm:bulletEnabled val="1"/>
        </dgm:presLayoutVars>
      </dgm:prSet>
      <dgm:spPr/>
    </dgm:pt>
    <dgm:pt modelId="{EDB7D6BF-BE71-4E5E-B7C4-FC1CEBA24F19}" type="pres">
      <dgm:prSet presAssocID="{E1AF9399-EB7B-4434-9FF6-3F06703C5495}" presName="FiveNodes_2_text" presStyleLbl="node1" presStyleIdx="4" presStyleCnt="5">
        <dgm:presLayoutVars>
          <dgm:bulletEnabled val="1"/>
        </dgm:presLayoutVars>
      </dgm:prSet>
      <dgm:spPr/>
    </dgm:pt>
    <dgm:pt modelId="{982655EE-3C5C-423E-A0BA-24D4882BC942}" type="pres">
      <dgm:prSet presAssocID="{E1AF9399-EB7B-4434-9FF6-3F06703C5495}" presName="FiveNodes_3_text" presStyleLbl="node1" presStyleIdx="4" presStyleCnt="5">
        <dgm:presLayoutVars>
          <dgm:bulletEnabled val="1"/>
        </dgm:presLayoutVars>
      </dgm:prSet>
      <dgm:spPr/>
    </dgm:pt>
    <dgm:pt modelId="{02D5984E-AF9A-4F23-9ED1-5F1423A877DE}" type="pres">
      <dgm:prSet presAssocID="{E1AF9399-EB7B-4434-9FF6-3F06703C5495}" presName="FiveNodes_4_text" presStyleLbl="node1" presStyleIdx="4" presStyleCnt="5">
        <dgm:presLayoutVars>
          <dgm:bulletEnabled val="1"/>
        </dgm:presLayoutVars>
      </dgm:prSet>
      <dgm:spPr/>
    </dgm:pt>
    <dgm:pt modelId="{8B55F39D-3BC7-41B0-81F6-D3B415349F1D}" type="pres">
      <dgm:prSet presAssocID="{E1AF9399-EB7B-4434-9FF6-3F06703C5495}" presName="FiveNodes_5_text" presStyleLbl="node1" presStyleIdx="4" presStyleCnt="5">
        <dgm:presLayoutVars>
          <dgm:bulletEnabled val="1"/>
        </dgm:presLayoutVars>
      </dgm:prSet>
      <dgm:spPr/>
    </dgm:pt>
  </dgm:ptLst>
  <dgm:cxnLst>
    <dgm:cxn modelId="{0C56DB0D-7891-44BB-A3A0-06255A43B67E}" type="presOf" srcId="{D3B6415F-0CA8-4CBD-9CD3-E4893C1C140A}" destId="{02D5984E-AF9A-4F23-9ED1-5F1423A877DE}" srcOrd="1" destOrd="0" presId="urn:microsoft.com/office/officeart/2005/8/layout/vProcess5"/>
    <dgm:cxn modelId="{AEC3901A-821A-45E0-9628-077B55E01CDF}" type="presOf" srcId="{E9BD2B43-537C-4647-B02A-F19D61EA50D8}" destId="{DB49008C-3D1D-4703-B5F5-5BAA4083EBC7}" srcOrd="1" destOrd="0" presId="urn:microsoft.com/office/officeart/2005/8/layout/vProcess5"/>
    <dgm:cxn modelId="{3B82B422-04D7-480E-9B44-DED015D193A6}" type="presOf" srcId="{773F69BC-9ABE-4F67-81E3-63F2B64D4963}" destId="{EDB7D6BF-BE71-4E5E-B7C4-FC1CEBA24F19}" srcOrd="1" destOrd="0" presId="urn:microsoft.com/office/officeart/2005/8/layout/vProcess5"/>
    <dgm:cxn modelId="{A0985D40-B619-4307-B897-B59910DAC8E0}" type="presOf" srcId="{D62E1001-8A10-42BD-AFE4-FC349098E255}" destId="{F304670C-8DF5-43BD-8DCF-A03F855A571E}" srcOrd="0" destOrd="0" presId="urn:microsoft.com/office/officeart/2005/8/layout/vProcess5"/>
    <dgm:cxn modelId="{4D90216B-C160-41C9-BB3E-5BC38D57A464}" type="presOf" srcId="{773F69BC-9ABE-4F67-81E3-63F2B64D4963}" destId="{CD35A2F3-600B-4E50-B2B8-089D8A408B31}" srcOrd="0" destOrd="0" presId="urn:microsoft.com/office/officeart/2005/8/layout/vProcess5"/>
    <dgm:cxn modelId="{213BAD4E-3E27-4798-998D-C738F2044964}" type="presOf" srcId="{FDEFABD9-B360-4B7D-A957-2DB93733CE8E}" destId="{FFF7CD3F-0A31-4837-9B61-260BC5CF7273}" srcOrd="0" destOrd="0" presId="urn:microsoft.com/office/officeart/2005/8/layout/vProcess5"/>
    <dgm:cxn modelId="{32C8147A-06B2-417F-8EF5-BE56C966200A}" srcId="{E1AF9399-EB7B-4434-9FF6-3F06703C5495}" destId="{C1450AF7-AD62-4B16-9190-84F3484B8029}" srcOrd="4" destOrd="0" parTransId="{BDBF82BA-AB4D-428F-962F-44DEA58AC9C4}" sibTransId="{E626750A-F482-404E-9EC0-9BB915980BD8}"/>
    <dgm:cxn modelId="{F8DCD887-AC8E-4FD0-81D3-5F48FC71E8E5}" type="presOf" srcId="{C1450AF7-AD62-4B16-9190-84F3484B8029}" destId="{7A216FD9-C170-46D2-9054-72CBA2E985D2}" srcOrd="0" destOrd="0" presId="urn:microsoft.com/office/officeart/2005/8/layout/vProcess5"/>
    <dgm:cxn modelId="{9B9FCE93-1CEB-4FAD-8DA2-40167DA04EEF}" srcId="{E1AF9399-EB7B-4434-9FF6-3F06703C5495}" destId="{E9BD2B43-537C-4647-B02A-F19D61EA50D8}" srcOrd="0" destOrd="0" parTransId="{9ED50007-06EB-4AA9-B540-4C9BFDBF9320}" sibTransId="{D62E1001-8A10-42BD-AFE4-FC349098E255}"/>
    <dgm:cxn modelId="{7656C5A8-9E33-428D-8F59-0A010B14FC02}" srcId="{E1AF9399-EB7B-4434-9FF6-3F06703C5495}" destId="{773F69BC-9ABE-4F67-81E3-63F2B64D4963}" srcOrd="1" destOrd="0" parTransId="{BADF93E7-A078-4256-808B-F2360C184FB2}" sibTransId="{FDEFABD9-B360-4B7D-A957-2DB93733CE8E}"/>
    <dgm:cxn modelId="{075C85B4-D704-4AB4-A66B-6BBB30152B46}" type="presOf" srcId="{D8F3A5B6-56C4-4BF3-93DF-31E2AD6564AC}" destId="{110F3F4E-83CC-4872-9303-01125719C7F7}" srcOrd="0" destOrd="0" presId="urn:microsoft.com/office/officeart/2005/8/layout/vProcess5"/>
    <dgm:cxn modelId="{D5FF75C9-5D49-4B55-8898-4D41C2C68282}" type="presOf" srcId="{E1AF9399-EB7B-4434-9FF6-3F06703C5495}" destId="{D0978339-55B1-4BD8-B12F-52530E9FC5DE}" srcOrd="0" destOrd="0" presId="urn:microsoft.com/office/officeart/2005/8/layout/vProcess5"/>
    <dgm:cxn modelId="{D8C914CE-347B-410A-8FA2-607CF0D81193}" type="presOf" srcId="{FC1AF47B-901D-47D2-8277-8011319D3C18}" destId="{0ACA190F-D2AA-4060-90EE-9EEC62AAFF2D}" srcOrd="0" destOrd="0" presId="urn:microsoft.com/office/officeart/2005/8/layout/vProcess5"/>
    <dgm:cxn modelId="{9F8077D4-A21F-4CFF-B961-139534F667D1}" type="presOf" srcId="{C1450AF7-AD62-4B16-9190-84F3484B8029}" destId="{8B55F39D-3BC7-41B0-81F6-D3B415349F1D}" srcOrd="1" destOrd="0" presId="urn:microsoft.com/office/officeart/2005/8/layout/vProcess5"/>
    <dgm:cxn modelId="{55F00DD5-B09A-496D-B037-69A2038433F1}" type="presOf" srcId="{F7244EBE-A8AB-42D0-8643-E383D4BECD82}" destId="{4F4F80C9-6A3D-440C-96B9-7E49C69B556F}" srcOrd="0" destOrd="0" presId="urn:microsoft.com/office/officeart/2005/8/layout/vProcess5"/>
    <dgm:cxn modelId="{72A9C8EB-2056-42AA-BD6C-0242AE9FCACD}" type="presOf" srcId="{D8F3A5B6-56C4-4BF3-93DF-31E2AD6564AC}" destId="{982655EE-3C5C-423E-A0BA-24D4882BC942}" srcOrd="1" destOrd="0" presId="urn:microsoft.com/office/officeart/2005/8/layout/vProcess5"/>
    <dgm:cxn modelId="{1D213AEC-60CD-4E11-AB7C-412647B4A657}" type="presOf" srcId="{E9BD2B43-537C-4647-B02A-F19D61EA50D8}" destId="{6742BA09-9090-4A27-A702-7F06A03FBE18}" srcOrd="0" destOrd="0" presId="urn:microsoft.com/office/officeart/2005/8/layout/vProcess5"/>
    <dgm:cxn modelId="{4AC18CEC-55D2-4765-AAA9-D7FCDC00E1AE}" srcId="{E1AF9399-EB7B-4434-9FF6-3F06703C5495}" destId="{D3B6415F-0CA8-4CBD-9CD3-E4893C1C140A}" srcOrd="3" destOrd="0" parTransId="{AD2C5DAB-3008-4BB1-A199-84114D43A565}" sibTransId="{FC1AF47B-901D-47D2-8277-8011319D3C18}"/>
    <dgm:cxn modelId="{3897BBF0-C883-4679-94C9-6C4A2D0044D8}" type="presOf" srcId="{D3B6415F-0CA8-4CBD-9CD3-E4893C1C140A}" destId="{6FBCB7C6-32E5-48C7-8755-C754EA2E1E4C}" srcOrd="0" destOrd="0" presId="urn:microsoft.com/office/officeart/2005/8/layout/vProcess5"/>
    <dgm:cxn modelId="{3A6BC8F2-AC66-4A45-9061-FEBC7D042C8F}" srcId="{E1AF9399-EB7B-4434-9FF6-3F06703C5495}" destId="{D8F3A5B6-56C4-4BF3-93DF-31E2AD6564AC}" srcOrd="2" destOrd="0" parTransId="{6747C3AF-051C-4F48-871F-B843428D0108}" sibTransId="{F7244EBE-A8AB-42D0-8643-E383D4BECD82}"/>
    <dgm:cxn modelId="{0BDDF4E0-7A88-4D1B-B383-4E2492B79004}" type="presParOf" srcId="{D0978339-55B1-4BD8-B12F-52530E9FC5DE}" destId="{F968D39D-0263-43FB-A7C7-DD6483557164}" srcOrd="0" destOrd="0" presId="urn:microsoft.com/office/officeart/2005/8/layout/vProcess5"/>
    <dgm:cxn modelId="{62FE1F9C-CFA0-4761-B988-14EF2B79B4DA}" type="presParOf" srcId="{D0978339-55B1-4BD8-B12F-52530E9FC5DE}" destId="{6742BA09-9090-4A27-A702-7F06A03FBE18}" srcOrd="1" destOrd="0" presId="urn:microsoft.com/office/officeart/2005/8/layout/vProcess5"/>
    <dgm:cxn modelId="{39C4F50C-BF46-4C25-B2AF-39AB11A63505}" type="presParOf" srcId="{D0978339-55B1-4BD8-B12F-52530E9FC5DE}" destId="{CD35A2F3-600B-4E50-B2B8-089D8A408B31}" srcOrd="2" destOrd="0" presId="urn:microsoft.com/office/officeart/2005/8/layout/vProcess5"/>
    <dgm:cxn modelId="{94FCBADA-D3EB-45D0-9DFA-8305F29F035D}" type="presParOf" srcId="{D0978339-55B1-4BD8-B12F-52530E9FC5DE}" destId="{110F3F4E-83CC-4872-9303-01125719C7F7}" srcOrd="3" destOrd="0" presId="urn:microsoft.com/office/officeart/2005/8/layout/vProcess5"/>
    <dgm:cxn modelId="{8D2B22CD-5861-4733-9E83-703A8F5919EA}" type="presParOf" srcId="{D0978339-55B1-4BD8-B12F-52530E9FC5DE}" destId="{6FBCB7C6-32E5-48C7-8755-C754EA2E1E4C}" srcOrd="4" destOrd="0" presId="urn:microsoft.com/office/officeart/2005/8/layout/vProcess5"/>
    <dgm:cxn modelId="{EBE2AA42-29A0-412C-8562-724E5458FF86}" type="presParOf" srcId="{D0978339-55B1-4BD8-B12F-52530E9FC5DE}" destId="{7A216FD9-C170-46D2-9054-72CBA2E985D2}" srcOrd="5" destOrd="0" presId="urn:microsoft.com/office/officeart/2005/8/layout/vProcess5"/>
    <dgm:cxn modelId="{F89A4309-1C1A-4727-BF00-2DF689F4F836}" type="presParOf" srcId="{D0978339-55B1-4BD8-B12F-52530E9FC5DE}" destId="{F304670C-8DF5-43BD-8DCF-A03F855A571E}" srcOrd="6" destOrd="0" presId="urn:microsoft.com/office/officeart/2005/8/layout/vProcess5"/>
    <dgm:cxn modelId="{568BA04A-3D31-4ECE-84D1-C5D78DA96FDA}" type="presParOf" srcId="{D0978339-55B1-4BD8-B12F-52530E9FC5DE}" destId="{FFF7CD3F-0A31-4837-9B61-260BC5CF7273}" srcOrd="7" destOrd="0" presId="urn:microsoft.com/office/officeart/2005/8/layout/vProcess5"/>
    <dgm:cxn modelId="{4280BDCE-8AE2-4946-95F7-82B996638021}" type="presParOf" srcId="{D0978339-55B1-4BD8-B12F-52530E9FC5DE}" destId="{4F4F80C9-6A3D-440C-96B9-7E49C69B556F}" srcOrd="8" destOrd="0" presId="urn:microsoft.com/office/officeart/2005/8/layout/vProcess5"/>
    <dgm:cxn modelId="{5DF055CD-E127-4BF4-8B76-43240753F182}" type="presParOf" srcId="{D0978339-55B1-4BD8-B12F-52530E9FC5DE}" destId="{0ACA190F-D2AA-4060-90EE-9EEC62AAFF2D}" srcOrd="9" destOrd="0" presId="urn:microsoft.com/office/officeart/2005/8/layout/vProcess5"/>
    <dgm:cxn modelId="{638C80D9-35F1-466A-8F33-C7D4A056A1B8}" type="presParOf" srcId="{D0978339-55B1-4BD8-B12F-52530E9FC5DE}" destId="{DB49008C-3D1D-4703-B5F5-5BAA4083EBC7}" srcOrd="10" destOrd="0" presId="urn:microsoft.com/office/officeart/2005/8/layout/vProcess5"/>
    <dgm:cxn modelId="{BD8AF32A-B8F0-4EAF-8BF6-A7B1F6B152BB}" type="presParOf" srcId="{D0978339-55B1-4BD8-B12F-52530E9FC5DE}" destId="{EDB7D6BF-BE71-4E5E-B7C4-FC1CEBA24F19}" srcOrd="11" destOrd="0" presId="urn:microsoft.com/office/officeart/2005/8/layout/vProcess5"/>
    <dgm:cxn modelId="{0A8894BD-4C5A-43F8-9FE2-8D952B2C6BEE}" type="presParOf" srcId="{D0978339-55B1-4BD8-B12F-52530E9FC5DE}" destId="{982655EE-3C5C-423E-A0BA-24D4882BC942}" srcOrd="12" destOrd="0" presId="urn:microsoft.com/office/officeart/2005/8/layout/vProcess5"/>
    <dgm:cxn modelId="{05232242-7126-4FD8-A0E7-C4B0857C31B6}" type="presParOf" srcId="{D0978339-55B1-4BD8-B12F-52530E9FC5DE}" destId="{02D5984E-AF9A-4F23-9ED1-5F1423A877DE}" srcOrd="13" destOrd="0" presId="urn:microsoft.com/office/officeart/2005/8/layout/vProcess5"/>
    <dgm:cxn modelId="{66B5CB9E-4894-409D-86E6-490CF7800B54}" type="presParOf" srcId="{D0978339-55B1-4BD8-B12F-52530E9FC5DE}" destId="{8B55F39D-3BC7-41B0-81F6-D3B415349F1D}"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FA1E60-4664-438F-AAC3-9E2766A6E779}">
      <dsp:nvSpPr>
        <dsp:cNvPr id="0" name=""/>
        <dsp:cNvSpPr/>
      </dsp:nvSpPr>
      <dsp:spPr>
        <a:xfrm>
          <a:off x="922" y="372665"/>
          <a:ext cx="3970734" cy="4764881"/>
        </a:xfrm>
        <a:prstGeom prst="roundRect">
          <a:avLst>
            <a:gd name="adj" fmla="val 5000"/>
          </a:avLst>
        </a:prstGeom>
        <a:solidFill>
          <a:schemeClr val="accent3">
            <a:alpha val="90000"/>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61722" rIns="80010" bIns="0" numCol="1" spcCol="1270" anchor="t" anchorCtr="0">
          <a:noAutofit/>
        </a:bodyPr>
        <a:lstStyle/>
        <a:p>
          <a:pPr marL="0" lvl="0" indent="0" algn="r" defTabSz="800100" rtl="0">
            <a:lnSpc>
              <a:spcPct val="90000"/>
            </a:lnSpc>
            <a:spcBef>
              <a:spcPct val="0"/>
            </a:spcBef>
            <a:spcAft>
              <a:spcPct val="35000"/>
            </a:spcAft>
            <a:buNone/>
          </a:pPr>
          <a:r>
            <a:rPr lang="pl-PL" sz="1800" b="1" kern="1200"/>
            <a:t>Organy postępowania jurysdykcyjnego </a:t>
          </a:r>
          <a:endParaRPr lang="pl-PL" sz="1800" b="1" kern="1200" dirty="0"/>
        </a:p>
      </dsp:txBody>
      <dsp:txXfrm rot="16200000">
        <a:off x="-1555605" y="1929193"/>
        <a:ext cx="3907202" cy="794146"/>
      </dsp:txXfrm>
    </dsp:sp>
    <dsp:sp modelId="{049B9E10-F164-4651-9C4F-BDA28DBE94C0}">
      <dsp:nvSpPr>
        <dsp:cNvPr id="0" name=""/>
        <dsp:cNvSpPr/>
      </dsp:nvSpPr>
      <dsp:spPr>
        <a:xfrm>
          <a:off x="795069" y="372665"/>
          <a:ext cx="2958197" cy="4764881"/>
        </a:xfrm>
        <a:prstGeom prst="rect">
          <a:avLst/>
        </a:prstGeom>
        <a:noFill/>
        <a:ln>
          <a:noFill/>
        </a:ln>
        <a:effectLst/>
        <a:scene3d>
          <a:camera prst="orthographicFront"/>
          <a:lightRig rig="flat" dir="t"/>
        </a:scene3d>
        <a:sp3d/>
      </dsp:spPr>
      <dsp:style>
        <a:lnRef idx="0">
          <a:scrgbClr r="0" g="0" b="0"/>
        </a:lnRef>
        <a:fillRef idx="2">
          <a:scrgbClr r="0" g="0" b="0"/>
        </a:fillRef>
        <a:effectRef idx="1">
          <a:scrgbClr r="0" g="0" b="0"/>
        </a:effectRef>
        <a:fontRef idx="minor">
          <a:schemeClr val="dk1"/>
        </a:fontRef>
      </dsp:style>
      <dsp:txBody>
        <a:bodyPr spcFirstLastPara="0" vert="horz" wrap="square" lIns="0" tIns="61722" rIns="0" bIns="0" numCol="1" spcCol="1270" anchor="t" anchorCtr="0">
          <a:noAutofit/>
        </a:bodyPr>
        <a:lstStyle/>
        <a:p>
          <a:pPr marL="0" lvl="0" indent="0" algn="just" defTabSz="800100" rtl="0">
            <a:lnSpc>
              <a:spcPct val="90000"/>
            </a:lnSpc>
            <a:spcBef>
              <a:spcPct val="0"/>
            </a:spcBef>
            <a:spcAft>
              <a:spcPct val="35000"/>
            </a:spcAft>
            <a:buNone/>
          </a:pPr>
          <a:r>
            <a:rPr lang="pl-PL" sz="1800" kern="1200"/>
            <a:t>1. Sąd (skład orzekający)</a:t>
          </a:r>
          <a:endParaRPr lang="pl-PL" sz="1800" kern="1200" dirty="0"/>
        </a:p>
        <a:p>
          <a:pPr marL="0" lvl="0" indent="0" algn="just" defTabSz="800100" rtl="0">
            <a:lnSpc>
              <a:spcPct val="90000"/>
            </a:lnSpc>
            <a:spcBef>
              <a:spcPct val="0"/>
            </a:spcBef>
            <a:spcAft>
              <a:spcPct val="35000"/>
            </a:spcAft>
            <a:buNone/>
          </a:pPr>
          <a:r>
            <a:rPr lang="pl-PL" sz="1800" kern="1200"/>
            <a:t>2. Przewodniczący składu orzekającego </a:t>
          </a:r>
          <a:endParaRPr lang="pl-PL" sz="1800" kern="1200" dirty="0"/>
        </a:p>
        <a:p>
          <a:pPr marL="0" lvl="0" indent="0" algn="just" defTabSz="800100" rtl="0">
            <a:lnSpc>
              <a:spcPct val="90000"/>
            </a:lnSpc>
            <a:spcBef>
              <a:spcPct val="0"/>
            </a:spcBef>
            <a:spcAft>
              <a:spcPct val="35000"/>
            </a:spcAft>
            <a:buNone/>
          </a:pPr>
          <a:r>
            <a:rPr lang="pl-PL" sz="1800" kern="1200" dirty="0"/>
            <a:t>3. Prezes sądu (przewodniczący wydziału, upoważniony sędzia)</a:t>
          </a:r>
        </a:p>
        <a:p>
          <a:pPr marL="0" lvl="0" indent="0" algn="just" defTabSz="800100" rtl="0">
            <a:lnSpc>
              <a:spcPct val="90000"/>
            </a:lnSpc>
            <a:spcBef>
              <a:spcPct val="0"/>
            </a:spcBef>
            <a:spcAft>
              <a:spcPct val="35000"/>
            </a:spcAft>
            <a:buNone/>
          </a:pPr>
          <a:r>
            <a:rPr lang="pl-PL" sz="1800" kern="1200"/>
            <a:t>4. Referendarz sądowy </a:t>
          </a:r>
          <a:endParaRPr lang="pl-PL" sz="1800" kern="1200" dirty="0"/>
        </a:p>
      </dsp:txBody>
      <dsp:txXfrm>
        <a:off x="795069" y="372665"/>
        <a:ext cx="2958197" cy="4764881"/>
      </dsp:txXfrm>
    </dsp:sp>
    <dsp:sp modelId="{17A2E236-85F3-4DDA-B335-9E2A2DC29E2E}">
      <dsp:nvSpPr>
        <dsp:cNvPr id="0" name=""/>
        <dsp:cNvSpPr/>
      </dsp:nvSpPr>
      <dsp:spPr>
        <a:xfrm>
          <a:off x="4110632" y="372665"/>
          <a:ext cx="3970734" cy="4764881"/>
        </a:xfrm>
        <a:prstGeom prst="roundRect">
          <a:avLst>
            <a:gd name="adj" fmla="val 5000"/>
          </a:avLst>
        </a:prstGeom>
        <a:solidFill>
          <a:schemeClr val="accent3">
            <a:alpha val="90000"/>
            <a:hueOff val="0"/>
            <a:satOff val="0"/>
            <a:lumOff val="0"/>
            <a:alphaOff val="-2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61722" rIns="80010" bIns="0" numCol="1" spcCol="1270" anchor="t" anchorCtr="0">
          <a:noAutofit/>
        </a:bodyPr>
        <a:lstStyle/>
        <a:p>
          <a:pPr marL="0" lvl="0" indent="0" algn="r" defTabSz="800100" rtl="0">
            <a:lnSpc>
              <a:spcPct val="90000"/>
            </a:lnSpc>
            <a:spcBef>
              <a:spcPct val="0"/>
            </a:spcBef>
            <a:spcAft>
              <a:spcPct val="35000"/>
            </a:spcAft>
            <a:buNone/>
          </a:pPr>
          <a:r>
            <a:rPr lang="pl-PL" sz="1800" b="1" kern="1200"/>
            <a:t>Strony czynne postępowania jurysdykcyjnego </a:t>
          </a:r>
          <a:endParaRPr lang="pl-PL" sz="1800" b="1" kern="1200" dirty="0"/>
        </a:p>
      </dsp:txBody>
      <dsp:txXfrm rot="16200000">
        <a:off x="2554104" y="1929193"/>
        <a:ext cx="3907202" cy="794146"/>
      </dsp:txXfrm>
    </dsp:sp>
    <dsp:sp modelId="{7FA53AE7-CDDF-41E1-9402-D98BB5F1CAC4}">
      <dsp:nvSpPr>
        <dsp:cNvPr id="0" name=""/>
        <dsp:cNvSpPr/>
      </dsp:nvSpPr>
      <dsp:spPr>
        <a:xfrm rot="5400000">
          <a:off x="3780495" y="4158088"/>
          <a:ext cx="699981" cy="595610"/>
        </a:xfrm>
        <a:prstGeom prst="flowChartExtract">
          <a:avLst/>
        </a:prstGeom>
        <a:solidFill>
          <a:schemeClr val="lt1">
            <a:hueOff val="0"/>
            <a:satOff val="0"/>
            <a:lumOff val="0"/>
            <a:alphaOff val="0"/>
          </a:schemeClr>
        </a:solidFill>
        <a:ln w="9525" cap="flat" cmpd="sng" algn="ctr">
          <a:solidFill>
            <a:schemeClr val="accent3">
              <a:alpha val="90000"/>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0204DE4F-7305-4973-9671-D41CD51FF7B1}">
      <dsp:nvSpPr>
        <dsp:cNvPr id="0" name=""/>
        <dsp:cNvSpPr/>
      </dsp:nvSpPr>
      <dsp:spPr>
        <a:xfrm>
          <a:off x="4904779" y="372665"/>
          <a:ext cx="2958197" cy="4764881"/>
        </a:xfrm>
        <a:prstGeom prst="rect">
          <a:avLst/>
        </a:prstGeom>
        <a:noFill/>
        <a:ln>
          <a:noFill/>
        </a:ln>
        <a:effectLst/>
        <a:scene3d>
          <a:camera prst="orthographicFront"/>
          <a:lightRig rig="flat" dir="t"/>
        </a:scene3d>
        <a:sp3d/>
      </dsp:spPr>
      <dsp:style>
        <a:lnRef idx="0">
          <a:scrgbClr r="0" g="0" b="0"/>
        </a:lnRef>
        <a:fillRef idx="2">
          <a:scrgbClr r="0" g="0" b="0"/>
        </a:fillRef>
        <a:effectRef idx="1">
          <a:scrgbClr r="0" g="0" b="0"/>
        </a:effectRef>
        <a:fontRef idx="minor">
          <a:schemeClr val="dk1"/>
        </a:fontRef>
      </dsp:style>
      <dsp:txBody>
        <a:bodyPr spcFirstLastPara="0" vert="horz" wrap="square" lIns="0" tIns="61722" rIns="0" bIns="0" numCol="1" spcCol="1270" anchor="t" anchorCtr="0">
          <a:noAutofit/>
        </a:bodyPr>
        <a:lstStyle/>
        <a:p>
          <a:pPr marL="0" lvl="0" indent="0" algn="just" defTabSz="800100" rtl="0">
            <a:lnSpc>
              <a:spcPct val="90000"/>
            </a:lnSpc>
            <a:spcBef>
              <a:spcPct val="0"/>
            </a:spcBef>
            <a:spcAft>
              <a:spcPct val="35000"/>
            </a:spcAft>
            <a:buNone/>
          </a:pPr>
          <a:r>
            <a:rPr lang="pl-PL" sz="1800" b="1" u="sng" kern="1200">
              <a:latin typeface="+mj-lt"/>
            </a:rPr>
            <a:t>Oskarżyciel publiczny </a:t>
          </a:r>
          <a:r>
            <a:rPr lang="pl-PL" sz="1800" kern="1200">
              <a:latin typeface="+mj-lt"/>
            </a:rPr>
            <a:t>– prokurator lub inny organ, który występuje w tym charakterze  </a:t>
          </a:r>
          <a:endParaRPr lang="pl-PL" sz="1800" kern="1200" dirty="0">
            <a:latin typeface="+mj-lt"/>
          </a:endParaRPr>
        </a:p>
        <a:p>
          <a:pPr marL="0" lvl="0" indent="0" algn="just" defTabSz="800100" rtl="0">
            <a:lnSpc>
              <a:spcPct val="90000"/>
            </a:lnSpc>
            <a:spcBef>
              <a:spcPct val="0"/>
            </a:spcBef>
            <a:spcAft>
              <a:spcPct val="35000"/>
            </a:spcAft>
            <a:buNone/>
          </a:pPr>
          <a:r>
            <a:rPr lang="pl-PL" sz="1800" kern="1200">
              <a:latin typeface="+mj-lt"/>
            </a:rPr>
            <a:t>Oskarżyciel posiłkowy:</a:t>
          </a:r>
          <a:endParaRPr lang="pl-PL" sz="1800" kern="1200" dirty="0">
            <a:latin typeface="+mj-lt"/>
          </a:endParaRPr>
        </a:p>
        <a:p>
          <a:pPr marL="114300" lvl="1" indent="-114300" algn="just" defTabSz="666750" rtl="0">
            <a:lnSpc>
              <a:spcPct val="90000"/>
            </a:lnSpc>
            <a:spcBef>
              <a:spcPct val="0"/>
            </a:spcBef>
            <a:spcAft>
              <a:spcPct val="15000"/>
            </a:spcAft>
            <a:buChar char="•"/>
          </a:pPr>
          <a:r>
            <a:rPr lang="pl-PL" sz="1500" kern="1200">
              <a:latin typeface="+mj-lt"/>
            </a:rPr>
            <a:t>Subsydiarny </a:t>
          </a:r>
          <a:r>
            <a:rPr lang="pl-PL" sz="1500" kern="1200">
              <a:latin typeface="+mj-lt"/>
              <a:sym typeface="Wingdings" panose="05000000000000000000" pitchFamily="2" charset="2"/>
            </a:rPr>
            <a:t></a:t>
          </a:r>
          <a:r>
            <a:rPr lang="pl-PL" sz="1500" kern="1200">
              <a:latin typeface="+mj-lt"/>
            </a:rPr>
            <a:t> ten, który samodzielnie wniósł akt oskarżenia w sprawie </a:t>
          </a:r>
          <a:r>
            <a:rPr lang="pl-PL" sz="1500" u="sng" kern="1200">
              <a:latin typeface="+mj-lt"/>
            </a:rPr>
            <a:t>z oskarżenia publicznego </a:t>
          </a:r>
          <a:r>
            <a:rPr lang="pl-PL" sz="1500" kern="1200">
              <a:latin typeface="+mj-lt"/>
            </a:rPr>
            <a:t>i działa w postępowaniu</a:t>
          </a:r>
          <a:r>
            <a:rPr lang="pl-PL" sz="1500" u="sng" kern="1200">
              <a:latin typeface="+mj-lt"/>
            </a:rPr>
            <a:t> zamiast </a:t>
          </a:r>
          <a:r>
            <a:rPr lang="pl-PL" sz="1500" kern="1200">
              <a:latin typeface="+mj-lt"/>
            </a:rPr>
            <a:t>oskarżyciela publicznego</a:t>
          </a:r>
          <a:endParaRPr lang="pl-PL" sz="1500" kern="1200" dirty="0">
            <a:latin typeface="+mj-lt"/>
          </a:endParaRPr>
        </a:p>
        <a:p>
          <a:pPr marL="114300" lvl="1" indent="-114300" algn="just" defTabSz="666750" rtl="0">
            <a:lnSpc>
              <a:spcPct val="90000"/>
            </a:lnSpc>
            <a:spcBef>
              <a:spcPct val="0"/>
            </a:spcBef>
            <a:spcAft>
              <a:spcPct val="15000"/>
            </a:spcAft>
            <a:buChar char="•"/>
          </a:pPr>
          <a:r>
            <a:rPr lang="pl-PL" sz="1500" kern="1200">
              <a:latin typeface="+mj-lt"/>
            </a:rPr>
            <a:t>Samoistny – działa zamiast oskarżyciela publicznego, jeżeli ten na podstawie art. 14 </a:t>
          </a:r>
          <a:r>
            <a:rPr lang="pl-PL" sz="1500" kern="1200">
              <a:latin typeface="+mj-lt"/>
              <a:cs typeface="Times New Roman" panose="02020603050405020304" pitchFamily="18" charset="0"/>
            </a:rPr>
            <a:t>§ 2 cofnął akt oskarżenia, a pokrzywdzony w terminie 14 dni od poinformowania go o cofnięciu aktu oskarżenia oświadczył, że popiera oskarżenie </a:t>
          </a:r>
          <a:endParaRPr lang="pl-PL" sz="1500" kern="1200" dirty="0">
            <a:latin typeface="+mj-lt"/>
          </a:endParaRPr>
        </a:p>
        <a:p>
          <a:pPr marL="114300" lvl="1" indent="-114300" algn="just" defTabSz="666750" rtl="0">
            <a:lnSpc>
              <a:spcPct val="90000"/>
            </a:lnSpc>
            <a:spcBef>
              <a:spcPct val="0"/>
            </a:spcBef>
            <a:spcAft>
              <a:spcPct val="15000"/>
            </a:spcAft>
            <a:buChar char="•"/>
          </a:pPr>
          <a:r>
            <a:rPr lang="pl-PL" sz="1500" kern="1200">
              <a:latin typeface="+mj-lt"/>
            </a:rPr>
            <a:t>Uboczny </a:t>
          </a:r>
          <a:r>
            <a:rPr lang="pl-PL" sz="1500" kern="1200">
              <a:latin typeface="+mj-lt"/>
              <a:sym typeface="Wingdings" panose="05000000000000000000" pitchFamily="2" charset="2"/>
            </a:rPr>
            <a:t></a:t>
          </a:r>
          <a:r>
            <a:rPr lang="pl-PL" sz="1500" kern="1200">
              <a:latin typeface="+mj-lt"/>
            </a:rPr>
            <a:t> ten, który występuje w sprawie obok oskarżyciela publicznego lub obok oskarżyciela posiłkowego subsydiarnego</a:t>
          </a:r>
          <a:endParaRPr lang="pl-PL" sz="1500" kern="1200" dirty="0">
            <a:latin typeface="+mj-lt"/>
          </a:endParaRPr>
        </a:p>
        <a:p>
          <a:pPr marL="0" lvl="0" indent="0" algn="just" defTabSz="800100" rtl="0">
            <a:lnSpc>
              <a:spcPct val="90000"/>
            </a:lnSpc>
            <a:spcBef>
              <a:spcPct val="0"/>
            </a:spcBef>
            <a:spcAft>
              <a:spcPct val="35000"/>
            </a:spcAft>
            <a:buNone/>
          </a:pPr>
          <a:r>
            <a:rPr lang="pl-PL" sz="1800" kern="1200">
              <a:latin typeface="+mj-lt"/>
            </a:rPr>
            <a:t>Oskarżyciel prywatny </a:t>
          </a:r>
          <a:r>
            <a:rPr lang="pl-PL" sz="1800" kern="1200">
              <a:latin typeface="+mj-lt"/>
              <a:sym typeface="Wingdings" panose="05000000000000000000" pitchFamily="2" charset="2"/>
            </a:rPr>
            <a:t></a:t>
          </a:r>
          <a:r>
            <a:rPr lang="pl-PL" sz="1800" kern="1200">
              <a:latin typeface="+mj-lt"/>
            </a:rPr>
            <a:t> osoba, która wniosła </a:t>
          </a:r>
          <a:r>
            <a:rPr lang="pl-PL" sz="1800" u="sng" kern="1200">
              <a:latin typeface="+mj-lt"/>
            </a:rPr>
            <a:t>prywatny akt oskarżenia</a:t>
          </a:r>
          <a:r>
            <a:rPr lang="pl-PL" sz="1800" kern="1200">
              <a:latin typeface="+mj-lt"/>
            </a:rPr>
            <a:t> w sprawach ściganych z oskarżenia </a:t>
          </a:r>
          <a:r>
            <a:rPr lang="pl-PL" sz="1800" u="sng" kern="1200">
              <a:latin typeface="+mj-lt"/>
            </a:rPr>
            <a:t>prywatnego </a:t>
          </a:r>
          <a:endParaRPr lang="pl-PL" sz="1800" kern="1200" dirty="0">
            <a:latin typeface="+mj-lt"/>
          </a:endParaRPr>
        </a:p>
      </dsp:txBody>
      <dsp:txXfrm>
        <a:off x="4904779" y="372665"/>
        <a:ext cx="2958197" cy="4764881"/>
      </dsp:txXfrm>
    </dsp:sp>
    <dsp:sp modelId="{B383FE6E-F8CA-4FAB-9D8B-D1A37466BF66}">
      <dsp:nvSpPr>
        <dsp:cNvPr id="0" name=""/>
        <dsp:cNvSpPr/>
      </dsp:nvSpPr>
      <dsp:spPr>
        <a:xfrm>
          <a:off x="8220342" y="372665"/>
          <a:ext cx="3970734" cy="4764881"/>
        </a:xfrm>
        <a:prstGeom prst="roundRect">
          <a:avLst>
            <a:gd name="adj" fmla="val 5000"/>
          </a:avLst>
        </a:prstGeom>
        <a:solidFill>
          <a:schemeClr val="accent3">
            <a:alpha val="90000"/>
            <a:hueOff val="0"/>
            <a:satOff val="0"/>
            <a:lumOff val="0"/>
            <a:alphaOff val="-4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61722" rIns="80010" bIns="0" numCol="1" spcCol="1270" anchor="t" anchorCtr="0">
          <a:noAutofit/>
        </a:bodyPr>
        <a:lstStyle/>
        <a:p>
          <a:pPr marL="0" lvl="0" indent="0" algn="r" defTabSz="800100" rtl="0">
            <a:lnSpc>
              <a:spcPct val="90000"/>
            </a:lnSpc>
            <a:spcBef>
              <a:spcPct val="0"/>
            </a:spcBef>
            <a:spcAft>
              <a:spcPct val="35000"/>
            </a:spcAft>
            <a:buNone/>
          </a:pPr>
          <a:r>
            <a:rPr lang="pl-PL" sz="1800" b="1" kern="1200"/>
            <a:t>Strona bierna </a:t>
          </a:r>
          <a:endParaRPr lang="pl-PL" sz="1800" b="1" kern="1200" dirty="0"/>
        </a:p>
      </dsp:txBody>
      <dsp:txXfrm rot="16200000">
        <a:off x="6663815" y="1929193"/>
        <a:ext cx="3907202" cy="794146"/>
      </dsp:txXfrm>
    </dsp:sp>
    <dsp:sp modelId="{ADCD6B09-1EC8-4CC2-84D0-C284C7CF2EC8}">
      <dsp:nvSpPr>
        <dsp:cNvPr id="0" name=""/>
        <dsp:cNvSpPr/>
      </dsp:nvSpPr>
      <dsp:spPr>
        <a:xfrm rot="5400000">
          <a:off x="7890205" y="4158088"/>
          <a:ext cx="699981" cy="595610"/>
        </a:xfrm>
        <a:prstGeom prst="flowChartExtract">
          <a:avLst/>
        </a:prstGeom>
        <a:solidFill>
          <a:schemeClr val="lt1">
            <a:hueOff val="0"/>
            <a:satOff val="0"/>
            <a:lumOff val="0"/>
            <a:alphaOff val="0"/>
          </a:schemeClr>
        </a:solidFill>
        <a:ln w="9525" cap="flat" cmpd="sng" algn="ctr">
          <a:solidFill>
            <a:schemeClr val="accent3">
              <a:alpha val="90000"/>
              <a:hueOff val="0"/>
              <a:satOff val="0"/>
              <a:lumOff val="0"/>
              <a:alphaOff val="-40000"/>
            </a:schemeClr>
          </a:solidFill>
          <a:prstDash val="solid"/>
        </a:ln>
        <a:effectLst/>
      </dsp:spPr>
      <dsp:style>
        <a:lnRef idx="1">
          <a:scrgbClr r="0" g="0" b="0"/>
        </a:lnRef>
        <a:fillRef idx="2">
          <a:scrgbClr r="0" g="0" b="0"/>
        </a:fillRef>
        <a:effectRef idx="0">
          <a:scrgbClr r="0" g="0" b="0"/>
        </a:effectRef>
        <a:fontRef idx="minor"/>
      </dsp:style>
    </dsp:sp>
    <dsp:sp modelId="{C52465E4-1FCF-49DF-A528-78A41E95C387}">
      <dsp:nvSpPr>
        <dsp:cNvPr id="0" name=""/>
        <dsp:cNvSpPr/>
      </dsp:nvSpPr>
      <dsp:spPr>
        <a:xfrm>
          <a:off x="9014489" y="372665"/>
          <a:ext cx="2958197" cy="4764881"/>
        </a:xfrm>
        <a:prstGeom prst="rect">
          <a:avLst/>
        </a:prstGeom>
        <a:noFill/>
        <a:ln>
          <a:noFill/>
        </a:ln>
        <a:effectLst/>
        <a:scene3d>
          <a:camera prst="orthographicFront"/>
          <a:lightRig rig="flat" dir="t"/>
        </a:scene3d>
        <a:sp3d/>
      </dsp:spPr>
      <dsp:style>
        <a:lnRef idx="0">
          <a:scrgbClr r="0" g="0" b="0"/>
        </a:lnRef>
        <a:fillRef idx="2">
          <a:scrgbClr r="0" g="0" b="0"/>
        </a:fillRef>
        <a:effectRef idx="1">
          <a:scrgbClr r="0" g="0" b="0"/>
        </a:effectRef>
        <a:fontRef idx="minor">
          <a:schemeClr val="dk1"/>
        </a:fontRef>
      </dsp:style>
      <dsp:txBody>
        <a:bodyPr spcFirstLastPara="0" vert="horz" wrap="square" lIns="0" tIns="61722" rIns="0" bIns="0" numCol="1" spcCol="1270" anchor="t" anchorCtr="0">
          <a:noAutofit/>
        </a:bodyPr>
        <a:lstStyle/>
        <a:p>
          <a:pPr marL="0" lvl="0" indent="0" algn="l" defTabSz="800100" rtl="0">
            <a:lnSpc>
              <a:spcPct val="90000"/>
            </a:lnSpc>
            <a:spcBef>
              <a:spcPct val="0"/>
            </a:spcBef>
            <a:spcAft>
              <a:spcPct val="35000"/>
            </a:spcAft>
            <a:buNone/>
          </a:pPr>
          <a:r>
            <a:rPr lang="pl-PL" sz="1800" b="0" kern="1200"/>
            <a:t>Oskarżony – osoba przeciwko której wniesiono akt oskarżenia, wniosek o warunkowe umorzenie postępowania, samoistny wniosek o skazanie bez rozprawy albo wniosek o rozpoznanie sprawy w trybie przyspieszonym </a:t>
          </a:r>
          <a:endParaRPr lang="pl-PL" sz="1800" b="0" kern="1200" dirty="0"/>
        </a:p>
      </dsp:txBody>
      <dsp:txXfrm>
        <a:off x="9014489" y="372665"/>
        <a:ext cx="2958197" cy="47648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1716CF-665F-4B31-A859-46079EFAE7C1}">
      <dsp:nvSpPr>
        <dsp:cNvPr id="0" name=""/>
        <dsp:cNvSpPr/>
      </dsp:nvSpPr>
      <dsp:spPr>
        <a:xfrm>
          <a:off x="3828495" y="0"/>
          <a:ext cx="1253378" cy="846010"/>
        </a:xfrm>
        <a:prstGeom prst="trapezoid">
          <a:avLst>
            <a:gd name="adj" fmla="val 74076"/>
          </a:avLst>
        </a:prstGeom>
        <a:solidFill>
          <a:schemeClr val="accent1">
            <a:shade val="80000"/>
            <a:hueOff val="0"/>
            <a:satOff val="0"/>
            <a:lumOff val="0"/>
            <a:alphaOff val="0"/>
          </a:schemeClr>
        </a:solidFill>
        <a:ln w="1714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solidFill>
                <a:schemeClr val="tx1"/>
              </a:solidFill>
            </a:rPr>
            <a:t>„tradycyjna” rozprawa</a:t>
          </a:r>
        </a:p>
      </dsp:txBody>
      <dsp:txXfrm>
        <a:off x="3828495" y="0"/>
        <a:ext cx="1253378" cy="846010"/>
      </dsp:txXfrm>
    </dsp:sp>
    <dsp:sp modelId="{ED3A4B22-8978-4476-BC82-198DBEA2C8D5}">
      <dsp:nvSpPr>
        <dsp:cNvPr id="0" name=""/>
        <dsp:cNvSpPr/>
      </dsp:nvSpPr>
      <dsp:spPr>
        <a:xfrm>
          <a:off x="3201806" y="846010"/>
          <a:ext cx="2506757" cy="846010"/>
        </a:xfrm>
        <a:prstGeom prst="trapezoid">
          <a:avLst>
            <a:gd name="adj" fmla="val 74076"/>
          </a:avLst>
        </a:prstGeom>
        <a:solidFill>
          <a:schemeClr val="accent1">
            <a:shade val="80000"/>
            <a:hueOff val="-88558"/>
            <a:satOff val="-4223"/>
            <a:lumOff val="5388"/>
            <a:alphaOff val="0"/>
          </a:schemeClr>
        </a:solidFill>
        <a:ln w="1714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skrócona rozprawa (388)</a:t>
          </a:r>
        </a:p>
      </dsp:txBody>
      <dsp:txXfrm>
        <a:off x="3640489" y="846010"/>
        <a:ext cx="1629392" cy="846010"/>
      </dsp:txXfrm>
    </dsp:sp>
    <dsp:sp modelId="{F3385D90-3559-4D5C-9325-8A432FC555F2}">
      <dsp:nvSpPr>
        <dsp:cNvPr id="0" name=""/>
        <dsp:cNvSpPr/>
      </dsp:nvSpPr>
      <dsp:spPr>
        <a:xfrm>
          <a:off x="2575116" y="1692020"/>
          <a:ext cx="3760136" cy="846010"/>
        </a:xfrm>
        <a:prstGeom prst="trapezoid">
          <a:avLst>
            <a:gd name="adj" fmla="val 74076"/>
          </a:avLst>
        </a:prstGeom>
        <a:solidFill>
          <a:schemeClr val="accent1">
            <a:shade val="80000"/>
            <a:hueOff val="-177116"/>
            <a:satOff val="-8445"/>
            <a:lumOff val="10777"/>
            <a:alphaOff val="0"/>
          </a:schemeClr>
        </a:solidFill>
        <a:ln w="1714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l-PL" sz="1400" b="0" kern="1200" dirty="0"/>
            <a:t>dobrowolne poddanie się odpowiedzialności karnej na rozprawie głównej (art. 387) </a:t>
          </a:r>
        </a:p>
      </dsp:txBody>
      <dsp:txXfrm>
        <a:off x="3233140" y="1692020"/>
        <a:ext cx="2444088" cy="846010"/>
      </dsp:txXfrm>
    </dsp:sp>
    <dsp:sp modelId="{7B4FE46D-CA32-490C-811A-FAB20F782F71}">
      <dsp:nvSpPr>
        <dsp:cNvPr id="0" name=""/>
        <dsp:cNvSpPr/>
      </dsp:nvSpPr>
      <dsp:spPr>
        <a:xfrm>
          <a:off x="1880068" y="2538031"/>
          <a:ext cx="5013515" cy="846010"/>
        </a:xfrm>
        <a:prstGeom prst="trapezoid">
          <a:avLst>
            <a:gd name="adj" fmla="val 74076"/>
          </a:avLst>
        </a:prstGeom>
        <a:solidFill>
          <a:schemeClr val="accent1">
            <a:shade val="80000"/>
            <a:hueOff val="-265675"/>
            <a:satOff val="-12668"/>
            <a:lumOff val="16165"/>
            <a:alphaOff val="0"/>
          </a:schemeClr>
        </a:solidFill>
        <a:ln w="1714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l-PL" sz="1400" b="0" kern="1200" dirty="0"/>
            <a:t>powiedzenia wyrokowe: tryby konsensualne (art. 335 § 1 i 2, 338a) i warunkowe umorzenie postępowania na posiedzeniu</a:t>
          </a:r>
        </a:p>
      </dsp:txBody>
      <dsp:txXfrm>
        <a:off x="2757433" y="2538031"/>
        <a:ext cx="3258785" cy="846010"/>
      </dsp:txXfrm>
    </dsp:sp>
    <dsp:sp modelId="{EB604A44-424E-4CD0-873F-84946C6DAC28}">
      <dsp:nvSpPr>
        <dsp:cNvPr id="0" name=""/>
        <dsp:cNvSpPr/>
      </dsp:nvSpPr>
      <dsp:spPr>
        <a:xfrm>
          <a:off x="1253378" y="3384041"/>
          <a:ext cx="6266894" cy="846010"/>
        </a:xfrm>
        <a:prstGeom prst="trapezoid">
          <a:avLst>
            <a:gd name="adj" fmla="val 74076"/>
          </a:avLst>
        </a:prstGeom>
        <a:solidFill>
          <a:schemeClr val="accent1">
            <a:shade val="80000"/>
            <a:hueOff val="-354233"/>
            <a:satOff val="-16890"/>
            <a:lumOff val="21553"/>
            <a:alphaOff val="0"/>
          </a:schemeClr>
        </a:solidFill>
        <a:ln w="1714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postępowanie nakazowe </a:t>
          </a:r>
        </a:p>
      </dsp:txBody>
      <dsp:txXfrm>
        <a:off x="2350085" y="3384041"/>
        <a:ext cx="4073481" cy="846010"/>
      </dsp:txXfrm>
    </dsp:sp>
    <dsp:sp modelId="{143CECE5-0713-4410-AF57-3B71EF0D6012}">
      <dsp:nvSpPr>
        <dsp:cNvPr id="0" name=""/>
        <dsp:cNvSpPr/>
      </dsp:nvSpPr>
      <dsp:spPr>
        <a:xfrm>
          <a:off x="626689" y="4230052"/>
          <a:ext cx="7520273" cy="846010"/>
        </a:xfrm>
        <a:prstGeom prst="trapezoid">
          <a:avLst>
            <a:gd name="adj" fmla="val 74076"/>
          </a:avLst>
        </a:prstGeom>
        <a:solidFill>
          <a:schemeClr val="accent1">
            <a:shade val="80000"/>
            <a:hueOff val="-442791"/>
            <a:satOff val="-21113"/>
            <a:lumOff val="26942"/>
            <a:alphaOff val="0"/>
          </a:schemeClr>
        </a:solidFill>
        <a:ln w="1714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umorzenie śledztwa/dochodzenia</a:t>
          </a:r>
        </a:p>
      </dsp:txBody>
      <dsp:txXfrm>
        <a:off x="1942737" y="4230052"/>
        <a:ext cx="4888177" cy="846010"/>
      </dsp:txXfrm>
    </dsp:sp>
    <dsp:sp modelId="{6F9302DD-A82E-49CA-99A3-3556440782DE}">
      <dsp:nvSpPr>
        <dsp:cNvPr id="0" name=""/>
        <dsp:cNvSpPr/>
      </dsp:nvSpPr>
      <dsp:spPr>
        <a:xfrm>
          <a:off x="0" y="5076062"/>
          <a:ext cx="8773652" cy="846010"/>
        </a:xfrm>
        <a:prstGeom prst="trapezoid">
          <a:avLst>
            <a:gd name="adj" fmla="val 74076"/>
          </a:avLst>
        </a:prstGeom>
        <a:solidFill>
          <a:schemeClr val="accent1">
            <a:shade val="80000"/>
            <a:hueOff val="-531349"/>
            <a:satOff val="-25335"/>
            <a:lumOff val="32330"/>
            <a:alphaOff val="0"/>
          </a:schemeClr>
        </a:solidFill>
        <a:ln w="1714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odmowa wszczęcia postępowania </a:t>
          </a:r>
        </a:p>
      </dsp:txBody>
      <dsp:txXfrm>
        <a:off x="1535389" y="5076062"/>
        <a:ext cx="5702873" cy="8460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87BD31-7F3A-4D5C-A1E0-9D933B1159CC}">
      <dsp:nvSpPr>
        <dsp:cNvPr id="0" name=""/>
        <dsp:cNvSpPr/>
      </dsp:nvSpPr>
      <dsp:spPr>
        <a:xfrm>
          <a:off x="6065" y="2856368"/>
          <a:ext cx="1684390" cy="842195"/>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b="1" kern="1200" dirty="0">
              <a:latin typeface="+mj-lt"/>
            </a:rPr>
            <a:t>Sąd może rozstrzygać na posiedzeniu:</a:t>
          </a:r>
        </a:p>
      </dsp:txBody>
      <dsp:txXfrm>
        <a:off x="30732" y="2881035"/>
        <a:ext cx="1635056" cy="792861"/>
      </dsp:txXfrm>
    </dsp:sp>
    <dsp:sp modelId="{BCF9E7A5-5091-46A0-B63C-6CC0C77A33C0}">
      <dsp:nvSpPr>
        <dsp:cNvPr id="0" name=""/>
        <dsp:cNvSpPr/>
      </dsp:nvSpPr>
      <dsp:spPr>
        <a:xfrm rot="17225465">
          <a:off x="881066" y="2170767"/>
          <a:ext cx="2292533" cy="22104"/>
        </a:xfrm>
        <a:custGeom>
          <a:avLst/>
          <a:gdLst/>
          <a:ahLst/>
          <a:cxnLst/>
          <a:rect l="0" t="0" r="0" b="0"/>
          <a:pathLst>
            <a:path>
              <a:moveTo>
                <a:pt x="0" y="11052"/>
              </a:moveTo>
              <a:lnTo>
                <a:pt x="2292533" y="11052"/>
              </a:lnTo>
            </a:path>
          </a:pathLst>
        </a:custGeom>
        <a:noFill/>
        <a:ln w="10795"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a:off x="1970020" y="2124506"/>
        <a:ext cx="114626" cy="114626"/>
      </dsp:txXfrm>
    </dsp:sp>
    <dsp:sp modelId="{0E3E1435-0D7C-4BFB-A662-DE64F6509394}">
      <dsp:nvSpPr>
        <dsp:cNvPr id="0" name=""/>
        <dsp:cNvSpPr/>
      </dsp:nvSpPr>
      <dsp:spPr>
        <a:xfrm>
          <a:off x="2364211" y="665075"/>
          <a:ext cx="2618519" cy="842195"/>
        </a:xfrm>
        <a:prstGeom prst="roundRect">
          <a:avLst>
            <a:gd name="adj" fmla="val 10000"/>
          </a:avLst>
        </a:prstGeom>
        <a:solidFill>
          <a:schemeClr val="accent3">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latin typeface="+mj-lt"/>
            </a:rPr>
            <a:t>zwrocie sprawy prokuratorowi ze względu na istotne braki postępowania przygotowawczego</a:t>
          </a:r>
        </a:p>
      </dsp:txBody>
      <dsp:txXfrm>
        <a:off x="2388878" y="689742"/>
        <a:ext cx="2569185" cy="792861"/>
      </dsp:txXfrm>
    </dsp:sp>
    <dsp:sp modelId="{69F288B4-69A2-467C-8ABC-DCB19145573B}">
      <dsp:nvSpPr>
        <dsp:cNvPr id="0" name=""/>
        <dsp:cNvSpPr/>
      </dsp:nvSpPr>
      <dsp:spPr>
        <a:xfrm rot="17931309">
          <a:off x="1329281" y="2655029"/>
          <a:ext cx="1396105" cy="22104"/>
        </a:xfrm>
        <a:custGeom>
          <a:avLst/>
          <a:gdLst/>
          <a:ahLst/>
          <a:cxnLst/>
          <a:rect l="0" t="0" r="0" b="0"/>
          <a:pathLst>
            <a:path>
              <a:moveTo>
                <a:pt x="0" y="11052"/>
              </a:moveTo>
              <a:lnTo>
                <a:pt x="1396105" y="11052"/>
              </a:lnTo>
            </a:path>
          </a:pathLst>
        </a:custGeom>
        <a:noFill/>
        <a:ln w="10795"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1992430" y="2631179"/>
        <a:ext cx="69805" cy="69805"/>
      </dsp:txXfrm>
    </dsp:sp>
    <dsp:sp modelId="{FF6BA5F3-2BD2-4DF9-B6F0-D3D1641C3EFE}">
      <dsp:nvSpPr>
        <dsp:cNvPr id="0" name=""/>
        <dsp:cNvSpPr/>
      </dsp:nvSpPr>
      <dsp:spPr>
        <a:xfrm>
          <a:off x="2364211" y="1633600"/>
          <a:ext cx="1684390" cy="842195"/>
        </a:xfrm>
        <a:prstGeom prst="roundRect">
          <a:avLst>
            <a:gd name="adj" fmla="val 10000"/>
          </a:avLst>
        </a:prstGeom>
        <a:solidFill>
          <a:schemeClr val="accent3">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latin typeface="+mj-lt"/>
            </a:rPr>
            <a:t>O umorzeniu postępowania – art. 339 </a:t>
          </a:r>
          <a:r>
            <a:rPr lang="pl-PL" sz="1500" kern="1200" dirty="0">
              <a:latin typeface="+mj-lt"/>
              <a:cs typeface="Times New Roman" panose="02020603050405020304" pitchFamily="18" charset="0"/>
            </a:rPr>
            <a:t>§ 3 pkt 1 i 2 </a:t>
          </a:r>
          <a:r>
            <a:rPr lang="pl-PL" sz="1500" kern="1200" dirty="0">
              <a:latin typeface="+mj-lt"/>
            </a:rPr>
            <a:t> </a:t>
          </a:r>
        </a:p>
      </dsp:txBody>
      <dsp:txXfrm>
        <a:off x="2388878" y="1658267"/>
        <a:ext cx="1635056" cy="792861"/>
      </dsp:txXfrm>
    </dsp:sp>
    <dsp:sp modelId="{45322D24-94ED-460E-A500-341E21E685E1}">
      <dsp:nvSpPr>
        <dsp:cNvPr id="0" name=""/>
        <dsp:cNvSpPr/>
      </dsp:nvSpPr>
      <dsp:spPr>
        <a:xfrm rot="20359551">
          <a:off x="1667268" y="3139291"/>
          <a:ext cx="720129" cy="22104"/>
        </a:xfrm>
        <a:custGeom>
          <a:avLst/>
          <a:gdLst/>
          <a:ahLst/>
          <a:cxnLst/>
          <a:rect l="0" t="0" r="0" b="0"/>
          <a:pathLst>
            <a:path>
              <a:moveTo>
                <a:pt x="0" y="11052"/>
              </a:moveTo>
              <a:lnTo>
                <a:pt x="720129" y="11052"/>
              </a:lnTo>
            </a:path>
          </a:pathLst>
        </a:custGeom>
        <a:noFill/>
        <a:ln w="10795"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2009330" y="3132340"/>
        <a:ext cx="36006" cy="36006"/>
      </dsp:txXfrm>
    </dsp:sp>
    <dsp:sp modelId="{D903B6E1-ACEA-48DF-B067-738C03E8A7F7}">
      <dsp:nvSpPr>
        <dsp:cNvPr id="0" name=""/>
        <dsp:cNvSpPr/>
      </dsp:nvSpPr>
      <dsp:spPr>
        <a:xfrm>
          <a:off x="2364211" y="2602124"/>
          <a:ext cx="1684390" cy="842195"/>
        </a:xfrm>
        <a:prstGeom prst="roundRect">
          <a:avLst>
            <a:gd name="adj" fmla="val 10000"/>
          </a:avLst>
        </a:prstGeom>
        <a:solidFill>
          <a:schemeClr val="accent3">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latin typeface="+mj-lt"/>
            </a:rPr>
            <a:t>organizacyjnym przygotowaniu rozprawy – art. 349</a:t>
          </a:r>
        </a:p>
      </dsp:txBody>
      <dsp:txXfrm>
        <a:off x="2388878" y="2626791"/>
        <a:ext cx="1635056" cy="792861"/>
      </dsp:txXfrm>
    </dsp:sp>
    <dsp:sp modelId="{C7BD0616-5AA4-4AD7-B7A1-213E010AEF3C}">
      <dsp:nvSpPr>
        <dsp:cNvPr id="0" name=""/>
        <dsp:cNvSpPr/>
      </dsp:nvSpPr>
      <dsp:spPr>
        <a:xfrm rot="2800338">
          <a:off x="1536379" y="3623553"/>
          <a:ext cx="981908" cy="22104"/>
        </a:xfrm>
        <a:custGeom>
          <a:avLst/>
          <a:gdLst/>
          <a:ahLst/>
          <a:cxnLst/>
          <a:rect l="0" t="0" r="0" b="0"/>
          <a:pathLst>
            <a:path>
              <a:moveTo>
                <a:pt x="0" y="11052"/>
              </a:moveTo>
              <a:lnTo>
                <a:pt x="981908" y="11052"/>
              </a:lnTo>
            </a:path>
          </a:pathLst>
        </a:custGeom>
        <a:noFill/>
        <a:ln w="10795"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2002785" y="3610058"/>
        <a:ext cx="49095" cy="49095"/>
      </dsp:txXfrm>
    </dsp:sp>
    <dsp:sp modelId="{7A08F640-AE31-4634-9D43-A81C7264D355}">
      <dsp:nvSpPr>
        <dsp:cNvPr id="0" name=""/>
        <dsp:cNvSpPr/>
      </dsp:nvSpPr>
      <dsp:spPr>
        <a:xfrm>
          <a:off x="2364211" y="3570648"/>
          <a:ext cx="2734539" cy="842195"/>
        </a:xfrm>
        <a:prstGeom prst="roundRect">
          <a:avLst>
            <a:gd name="adj" fmla="val 10000"/>
          </a:avLst>
        </a:prstGeom>
        <a:solidFill>
          <a:schemeClr val="accent3">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latin typeface="+mj-lt"/>
            </a:rPr>
            <a:t>w kwestiach incydentalnych</a:t>
          </a:r>
        </a:p>
      </dsp:txBody>
      <dsp:txXfrm>
        <a:off x="2388878" y="3595315"/>
        <a:ext cx="2685205" cy="792861"/>
      </dsp:txXfrm>
    </dsp:sp>
    <dsp:sp modelId="{1B5FB04C-7E4C-45E4-B4EC-E1C7C4DA8B07}">
      <dsp:nvSpPr>
        <dsp:cNvPr id="0" name=""/>
        <dsp:cNvSpPr/>
      </dsp:nvSpPr>
      <dsp:spPr>
        <a:xfrm>
          <a:off x="5098751" y="3980693"/>
          <a:ext cx="673756" cy="22104"/>
        </a:xfrm>
        <a:custGeom>
          <a:avLst/>
          <a:gdLst/>
          <a:ahLst/>
          <a:cxnLst/>
          <a:rect l="0" t="0" r="0" b="0"/>
          <a:pathLst>
            <a:path>
              <a:moveTo>
                <a:pt x="0" y="11052"/>
              </a:moveTo>
              <a:lnTo>
                <a:pt x="673756" y="11052"/>
              </a:lnTo>
            </a:path>
          </a:pathLst>
        </a:custGeom>
        <a:noFill/>
        <a:ln w="10795"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5418785" y="3974902"/>
        <a:ext cx="33687" cy="33687"/>
      </dsp:txXfrm>
    </dsp:sp>
    <dsp:sp modelId="{AEC676EF-07A1-4D4C-B71E-8C5A66DC9081}">
      <dsp:nvSpPr>
        <dsp:cNvPr id="0" name=""/>
        <dsp:cNvSpPr/>
      </dsp:nvSpPr>
      <dsp:spPr>
        <a:xfrm>
          <a:off x="5772507" y="3365228"/>
          <a:ext cx="2225298" cy="1253034"/>
        </a:xfrm>
        <a:prstGeom prst="roundRect">
          <a:avLst>
            <a:gd name="adj" fmla="val 10000"/>
          </a:avLst>
        </a:prstGeom>
        <a:solidFill>
          <a:schemeClr val="accent4">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latin typeface="+mj-lt"/>
            </a:rPr>
            <a:t>właściwości sądu, dalszego stosowania tymczasowego aresztowania i innych środków przymusu, trybie postępowania </a:t>
          </a:r>
        </a:p>
      </dsp:txBody>
      <dsp:txXfrm>
        <a:off x="5809207" y="3401928"/>
        <a:ext cx="2151898" cy="1179634"/>
      </dsp:txXfrm>
    </dsp:sp>
    <dsp:sp modelId="{60C32C9A-E08C-4AE6-8ED4-48E9E68FE294}">
      <dsp:nvSpPr>
        <dsp:cNvPr id="0" name=""/>
        <dsp:cNvSpPr/>
      </dsp:nvSpPr>
      <dsp:spPr>
        <a:xfrm rot="4374535">
          <a:off x="881066" y="4362059"/>
          <a:ext cx="2292533" cy="22104"/>
        </a:xfrm>
        <a:custGeom>
          <a:avLst/>
          <a:gdLst/>
          <a:ahLst/>
          <a:cxnLst/>
          <a:rect l="0" t="0" r="0" b="0"/>
          <a:pathLst>
            <a:path>
              <a:moveTo>
                <a:pt x="0" y="11052"/>
              </a:moveTo>
              <a:lnTo>
                <a:pt x="2292533" y="11052"/>
              </a:lnTo>
            </a:path>
          </a:pathLst>
        </a:custGeom>
        <a:noFill/>
        <a:ln w="10795"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a:off x="1970020" y="4315798"/>
        <a:ext cx="114626" cy="114626"/>
      </dsp:txXfrm>
    </dsp:sp>
    <dsp:sp modelId="{B615C704-F2B7-41F5-AA47-5458DC38D736}">
      <dsp:nvSpPr>
        <dsp:cNvPr id="0" name=""/>
        <dsp:cNvSpPr/>
      </dsp:nvSpPr>
      <dsp:spPr>
        <a:xfrm>
          <a:off x="2364211" y="5047660"/>
          <a:ext cx="2646261" cy="842195"/>
        </a:xfrm>
        <a:prstGeom prst="roundRect">
          <a:avLst>
            <a:gd name="adj" fmla="val 10000"/>
          </a:avLst>
        </a:prstGeom>
        <a:solidFill>
          <a:schemeClr val="accent3">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latin typeface="+mj-lt"/>
            </a:rPr>
            <a:t>W kwestii odpowiedzialności karnej oskarżonego – tzw. posiedzenia wyrokowe </a:t>
          </a:r>
        </a:p>
      </dsp:txBody>
      <dsp:txXfrm>
        <a:off x="2388878" y="5072327"/>
        <a:ext cx="2596927" cy="792861"/>
      </dsp:txXfrm>
    </dsp:sp>
    <dsp:sp modelId="{96884DD6-44C7-4364-8476-19F4B9D569F7}">
      <dsp:nvSpPr>
        <dsp:cNvPr id="0" name=""/>
        <dsp:cNvSpPr/>
      </dsp:nvSpPr>
      <dsp:spPr>
        <a:xfrm>
          <a:off x="5010472" y="5457706"/>
          <a:ext cx="673756" cy="22104"/>
        </a:xfrm>
        <a:custGeom>
          <a:avLst/>
          <a:gdLst/>
          <a:ahLst/>
          <a:cxnLst/>
          <a:rect l="0" t="0" r="0" b="0"/>
          <a:pathLst>
            <a:path>
              <a:moveTo>
                <a:pt x="0" y="11052"/>
              </a:moveTo>
              <a:lnTo>
                <a:pt x="673756" y="11052"/>
              </a:lnTo>
            </a:path>
          </a:pathLst>
        </a:custGeom>
        <a:noFill/>
        <a:ln w="10795"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5330506" y="5451914"/>
        <a:ext cx="33687" cy="33687"/>
      </dsp:txXfrm>
    </dsp:sp>
    <dsp:sp modelId="{DFE78A87-B930-4996-B592-46CBCA211769}">
      <dsp:nvSpPr>
        <dsp:cNvPr id="0" name=""/>
        <dsp:cNvSpPr/>
      </dsp:nvSpPr>
      <dsp:spPr>
        <a:xfrm>
          <a:off x="5684228" y="4744592"/>
          <a:ext cx="2693541" cy="1448331"/>
        </a:xfrm>
        <a:prstGeom prst="roundRect">
          <a:avLst>
            <a:gd name="adj" fmla="val 10000"/>
          </a:avLst>
        </a:prstGeom>
        <a:solidFill>
          <a:schemeClr val="accent4">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latin typeface="+mj-lt"/>
            </a:rPr>
            <a:t>Skazanie bez rozprawy (art. 335 </a:t>
          </a:r>
          <a:r>
            <a:rPr lang="pl-PL" sz="1500" kern="1200" dirty="0">
              <a:latin typeface="+mj-lt"/>
              <a:cs typeface="Times New Roman" panose="02020603050405020304" pitchFamily="18" charset="0"/>
            </a:rPr>
            <a:t>§ 1 i 2 w zw. z art. 343); dobrowolne poddanie się odpowiedzialności karnej (art. 338a i 343a), warunkowe umorzenie postępowania (art. 336 i 342)</a:t>
          </a:r>
          <a:endParaRPr lang="pl-PL" sz="1500" kern="1200" dirty="0">
            <a:latin typeface="+mj-lt"/>
          </a:endParaRPr>
        </a:p>
      </dsp:txBody>
      <dsp:txXfrm>
        <a:off x="5726648" y="4787012"/>
        <a:ext cx="2608701" cy="136349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158622-BAED-4A38-A56F-92D2C5E84C3A}">
      <dsp:nvSpPr>
        <dsp:cNvPr id="0" name=""/>
        <dsp:cNvSpPr/>
      </dsp:nvSpPr>
      <dsp:spPr>
        <a:xfrm>
          <a:off x="0" y="0"/>
          <a:ext cx="731520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835ABE-5C9E-4AAE-8892-1DA798B2B363}">
      <dsp:nvSpPr>
        <dsp:cNvPr id="0" name=""/>
        <dsp:cNvSpPr/>
      </dsp:nvSpPr>
      <dsp:spPr>
        <a:xfrm>
          <a:off x="0" y="0"/>
          <a:ext cx="1463040" cy="5121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rtl="0">
            <a:lnSpc>
              <a:spcPct val="90000"/>
            </a:lnSpc>
            <a:spcBef>
              <a:spcPct val="0"/>
            </a:spcBef>
            <a:spcAft>
              <a:spcPct val="35000"/>
            </a:spcAft>
            <a:buNone/>
          </a:pPr>
          <a:r>
            <a:rPr lang="pl-PL" sz="1900" kern="1200" dirty="0">
              <a:solidFill>
                <a:schemeClr val="tx1"/>
              </a:solidFill>
            </a:rPr>
            <a:t>Prezes sądu </a:t>
          </a:r>
          <a:r>
            <a:rPr lang="pl-PL" sz="1900" b="1" kern="1200" dirty="0">
              <a:solidFill>
                <a:schemeClr val="tx1"/>
              </a:solidFill>
            </a:rPr>
            <a:t>ma obowiązek skierować sprawę na posiedzenie</a:t>
          </a:r>
          <a:r>
            <a:rPr lang="pl-PL" sz="1900" kern="1200" dirty="0">
              <a:solidFill>
                <a:schemeClr val="tx1"/>
              </a:solidFill>
            </a:rPr>
            <a:t>, jeżeli: </a:t>
          </a:r>
        </a:p>
        <a:p>
          <a:pPr marL="0" lvl="0" indent="0" algn="l" defTabSz="844550" rtl="0">
            <a:lnSpc>
              <a:spcPct val="90000"/>
            </a:lnSpc>
            <a:spcBef>
              <a:spcPct val="0"/>
            </a:spcBef>
            <a:spcAft>
              <a:spcPct val="35000"/>
            </a:spcAft>
            <a:buNone/>
          </a:pPr>
          <a:r>
            <a:rPr lang="pl-PL" sz="1900" kern="1200" dirty="0">
              <a:solidFill>
                <a:schemeClr val="tx1"/>
              </a:solidFill>
            </a:rPr>
            <a:t>Art. 339 § 1 </a:t>
          </a:r>
        </a:p>
      </dsp:txBody>
      <dsp:txXfrm>
        <a:off x="0" y="0"/>
        <a:ext cx="1463040" cy="5121275"/>
      </dsp:txXfrm>
    </dsp:sp>
    <dsp:sp modelId="{4BCBF7AC-1261-490F-9A1A-C868E9C5353B}">
      <dsp:nvSpPr>
        <dsp:cNvPr id="0" name=""/>
        <dsp:cNvSpPr/>
      </dsp:nvSpPr>
      <dsp:spPr>
        <a:xfrm>
          <a:off x="1572768" y="60202"/>
          <a:ext cx="5742432" cy="12040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pl-PL" sz="2600" kern="1200" dirty="0">
              <a:solidFill>
                <a:schemeClr val="tx1"/>
              </a:solidFill>
            </a:rPr>
            <a:t>Prokurator złożył wniosek o orzeczenie środków zabezpieczających </a:t>
          </a:r>
        </a:p>
      </dsp:txBody>
      <dsp:txXfrm>
        <a:off x="1572768" y="60202"/>
        <a:ext cx="5742432" cy="1204049"/>
      </dsp:txXfrm>
    </dsp:sp>
    <dsp:sp modelId="{BDFE5D0A-B74B-4F45-8AF7-028732B294DA}">
      <dsp:nvSpPr>
        <dsp:cNvPr id="0" name=""/>
        <dsp:cNvSpPr/>
      </dsp:nvSpPr>
      <dsp:spPr>
        <a:xfrm>
          <a:off x="1463040" y="1264252"/>
          <a:ext cx="5852160"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F263729-5201-4AF9-B171-1F4722A83260}">
      <dsp:nvSpPr>
        <dsp:cNvPr id="0" name=""/>
        <dsp:cNvSpPr/>
      </dsp:nvSpPr>
      <dsp:spPr>
        <a:xfrm>
          <a:off x="1572768" y="1324454"/>
          <a:ext cx="5742432" cy="12040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pl-PL" sz="2600" kern="1200">
              <a:solidFill>
                <a:schemeClr val="tx1"/>
              </a:solidFill>
            </a:rPr>
            <a:t>Zachodzi potrzeba rozważenia kwestii warunkowego umorzenia postępowania </a:t>
          </a:r>
        </a:p>
      </dsp:txBody>
      <dsp:txXfrm>
        <a:off x="1572768" y="1324454"/>
        <a:ext cx="5742432" cy="1204049"/>
      </dsp:txXfrm>
    </dsp:sp>
    <dsp:sp modelId="{9B3A5A93-3125-4F78-BBCB-F60D66639274}">
      <dsp:nvSpPr>
        <dsp:cNvPr id="0" name=""/>
        <dsp:cNvSpPr/>
      </dsp:nvSpPr>
      <dsp:spPr>
        <a:xfrm>
          <a:off x="1463040" y="2528504"/>
          <a:ext cx="5852160"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ED22D1A-D1C8-490D-A912-BAEF178ABE59}">
      <dsp:nvSpPr>
        <dsp:cNvPr id="0" name=""/>
        <dsp:cNvSpPr/>
      </dsp:nvSpPr>
      <dsp:spPr>
        <a:xfrm>
          <a:off x="1572768" y="2588706"/>
          <a:ext cx="5742432" cy="12040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pl-PL" sz="2600" kern="1200" dirty="0">
              <a:solidFill>
                <a:schemeClr val="tx1"/>
              </a:solidFill>
            </a:rPr>
            <a:t>Akt oskarżenia zawiera wniosek z art. 335 § 2 </a:t>
          </a:r>
        </a:p>
      </dsp:txBody>
      <dsp:txXfrm>
        <a:off x="1572768" y="2588706"/>
        <a:ext cx="5742432" cy="1204049"/>
      </dsp:txXfrm>
    </dsp:sp>
    <dsp:sp modelId="{21449245-E8F5-4E8D-9B77-2FB2CA58C0D8}">
      <dsp:nvSpPr>
        <dsp:cNvPr id="0" name=""/>
        <dsp:cNvSpPr/>
      </dsp:nvSpPr>
      <dsp:spPr>
        <a:xfrm>
          <a:off x="1463040" y="3792756"/>
          <a:ext cx="5852160"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83F526-67E7-45D8-8ABA-7C20DFB17696}">
      <dsp:nvSpPr>
        <dsp:cNvPr id="0" name=""/>
        <dsp:cNvSpPr/>
      </dsp:nvSpPr>
      <dsp:spPr>
        <a:xfrm>
          <a:off x="1572768" y="3852959"/>
          <a:ext cx="5742432" cy="12040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pl-PL" sz="2600" kern="1200" dirty="0">
              <a:solidFill>
                <a:schemeClr val="tx1"/>
              </a:solidFill>
            </a:rPr>
            <a:t>Prokurator złożył wniosek z art. 335 § 1 </a:t>
          </a:r>
        </a:p>
      </dsp:txBody>
      <dsp:txXfrm>
        <a:off x="1572768" y="3852959"/>
        <a:ext cx="5742432" cy="1204049"/>
      </dsp:txXfrm>
    </dsp:sp>
    <dsp:sp modelId="{8AF76EE0-B220-41D3-ACAC-09CFC510FC57}">
      <dsp:nvSpPr>
        <dsp:cNvPr id="0" name=""/>
        <dsp:cNvSpPr/>
      </dsp:nvSpPr>
      <dsp:spPr>
        <a:xfrm>
          <a:off x="1463040" y="5057009"/>
          <a:ext cx="5852160"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F43386-2CC8-4670-B744-6D97D4B04061}">
      <dsp:nvSpPr>
        <dsp:cNvPr id="0" name=""/>
        <dsp:cNvSpPr/>
      </dsp:nvSpPr>
      <dsp:spPr>
        <a:xfrm>
          <a:off x="0" y="0"/>
          <a:ext cx="822960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5120F8-75B4-47F3-A769-F3AFFF614339}">
      <dsp:nvSpPr>
        <dsp:cNvPr id="0" name=""/>
        <dsp:cNvSpPr/>
      </dsp:nvSpPr>
      <dsp:spPr>
        <a:xfrm>
          <a:off x="0" y="0"/>
          <a:ext cx="1645920" cy="685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solidFill>
                <a:schemeClr val="tx1"/>
              </a:solidFill>
            </a:rPr>
            <a:t>339 § 3 i 4 – prezes sądu kieruje sprawę na posiedzenie także wtedy, gdy zachodzi potrzeba innego rozstrzygnięcia przekraczającego jego uprawnienia, a zwłaszcza:</a:t>
          </a:r>
        </a:p>
        <a:p>
          <a:pPr marL="0" lvl="0" indent="0" algn="l" defTabSz="711200" rtl="0">
            <a:lnSpc>
              <a:spcPct val="90000"/>
            </a:lnSpc>
            <a:spcBef>
              <a:spcPct val="0"/>
            </a:spcBef>
            <a:spcAft>
              <a:spcPct val="35000"/>
            </a:spcAft>
            <a:buNone/>
          </a:pPr>
          <a:endParaRPr lang="pl-PL" sz="1600" kern="1200" dirty="0">
            <a:solidFill>
              <a:schemeClr val="tx1"/>
            </a:solidFill>
          </a:endParaRPr>
        </a:p>
        <a:p>
          <a:pPr marL="0" lvl="0" indent="0" algn="l" defTabSz="711200" rtl="0">
            <a:lnSpc>
              <a:spcPct val="90000"/>
            </a:lnSpc>
            <a:spcBef>
              <a:spcPct val="0"/>
            </a:spcBef>
            <a:spcAft>
              <a:spcPct val="35000"/>
            </a:spcAft>
            <a:buNone/>
          </a:pPr>
          <a:r>
            <a:rPr lang="pl-PL" sz="1600" kern="1200" dirty="0">
              <a:solidFill>
                <a:schemeClr val="tx1"/>
              </a:solidFill>
            </a:rPr>
            <a:t>Nie jest to katalog wyczerpujący</a:t>
          </a:r>
        </a:p>
      </dsp:txBody>
      <dsp:txXfrm>
        <a:off x="0" y="0"/>
        <a:ext cx="1645920" cy="6858000"/>
      </dsp:txXfrm>
    </dsp:sp>
    <dsp:sp modelId="{A35A322A-556C-4775-B44D-0964CEF890C3}">
      <dsp:nvSpPr>
        <dsp:cNvPr id="0" name=""/>
        <dsp:cNvSpPr/>
      </dsp:nvSpPr>
      <dsp:spPr>
        <a:xfrm>
          <a:off x="1769364" y="40560"/>
          <a:ext cx="6460236" cy="811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solidFill>
                <a:srgbClr val="FF0000"/>
              </a:solidFill>
            </a:rPr>
            <a:t>Umorzenia postępowania na podstawie art. 17 § 1 pkt. 2 – 11 </a:t>
          </a:r>
        </a:p>
      </dsp:txBody>
      <dsp:txXfrm>
        <a:off x="1769364" y="40560"/>
        <a:ext cx="6460236" cy="811206"/>
      </dsp:txXfrm>
    </dsp:sp>
    <dsp:sp modelId="{DF7B2C1F-11E4-44DD-AA91-7D96DFCECA75}">
      <dsp:nvSpPr>
        <dsp:cNvPr id="0" name=""/>
        <dsp:cNvSpPr/>
      </dsp:nvSpPr>
      <dsp:spPr>
        <a:xfrm>
          <a:off x="1645920" y="851766"/>
          <a:ext cx="6583680"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8A3540-6753-4CE4-BB2E-C5600AD7FC48}">
      <dsp:nvSpPr>
        <dsp:cNvPr id="0" name=""/>
        <dsp:cNvSpPr/>
      </dsp:nvSpPr>
      <dsp:spPr>
        <a:xfrm>
          <a:off x="1769364" y="892326"/>
          <a:ext cx="6460236" cy="811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solidFill>
                <a:srgbClr val="FF0000"/>
              </a:solidFill>
            </a:rPr>
            <a:t>Umorzenia postępowania z powodu oczywistego braku podstaw faktycznych oskarżenia </a:t>
          </a:r>
        </a:p>
      </dsp:txBody>
      <dsp:txXfrm>
        <a:off x="1769364" y="892326"/>
        <a:ext cx="6460236" cy="811206"/>
      </dsp:txXfrm>
    </dsp:sp>
    <dsp:sp modelId="{D6A85D28-0CF1-40EC-AB2F-FF3F6B0666A6}">
      <dsp:nvSpPr>
        <dsp:cNvPr id="0" name=""/>
        <dsp:cNvSpPr/>
      </dsp:nvSpPr>
      <dsp:spPr>
        <a:xfrm>
          <a:off x="1645920" y="1703533"/>
          <a:ext cx="6583680"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15BF23-89D9-451B-B051-541552535DB4}">
      <dsp:nvSpPr>
        <dsp:cNvPr id="0" name=""/>
        <dsp:cNvSpPr/>
      </dsp:nvSpPr>
      <dsp:spPr>
        <a:xfrm>
          <a:off x="1769364" y="1744093"/>
          <a:ext cx="6460236" cy="811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solidFill>
                <a:schemeClr val="tx1"/>
              </a:solidFill>
            </a:rPr>
            <a:t>Wydania postanowienia o niewłaściwości sądu lub o zmianie wskazanego w akcie oskarżenia trybu postepowania </a:t>
          </a:r>
        </a:p>
      </dsp:txBody>
      <dsp:txXfrm>
        <a:off x="1769364" y="1744093"/>
        <a:ext cx="6460236" cy="811206"/>
      </dsp:txXfrm>
    </dsp:sp>
    <dsp:sp modelId="{46A82F49-630C-4D45-B54D-2FCB4CBB23DB}">
      <dsp:nvSpPr>
        <dsp:cNvPr id="0" name=""/>
        <dsp:cNvSpPr/>
      </dsp:nvSpPr>
      <dsp:spPr>
        <a:xfrm>
          <a:off x="1645920" y="2555299"/>
          <a:ext cx="6583680"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FEAE9F4-C974-46B7-8D4B-5D537F3CBC26}">
      <dsp:nvSpPr>
        <dsp:cNvPr id="0" name=""/>
        <dsp:cNvSpPr/>
      </dsp:nvSpPr>
      <dsp:spPr>
        <a:xfrm>
          <a:off x="1769364" y="2595860"/>
          <a:ext cx="6460236" cy="811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solidFill>
                <a:srgbClr val="FF0000"/>
              </a:solidFill>
            </a:rPr>
            <a:t>zwrotu sprawy prokuratorowi w celu usunięcia istotnych braków postępowania przygotowawczego (por. art. 344a)</a:t>
          </a:r>
        </a:p>
      </dsp:txBody>
      <dsp:txXfrm>
        <a:off x="1769364" y="2595860"/>
        <a:ext cx="6460236" cy="811206"/>
      </dsp:txXfrm>
    </dsp:sp>
    <dsp:sp modelId="{78D1ED92-8902-4575-AAEA-3C13AEC4CE4F}">
      <dsp:nvSpPr>
        <dsp:cNvPr id="0" name=""/>
        <dsp:cNvSpPr/>
      </dsp:nvSpPr>
      <dsp:spPr>
        <a:xfrm>
          <a:off x="1645920" y="3407066"/>
          <a:ext cx="6583680"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2FF771E-D476-4969-9703-C144D0CBCD7E}">
      <dsp:nvSpPr>
        <dsp:cNvPr id="0" name=""/>
        <dsp:cNvSpPr/>
      </dsp:nvSpPr>
      <dsp:spPr>
        <a:xfrm>
          <a:off x="1769364" y="3447626"/>
          <a:ext cx="6460236" cy="811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solidFill>
                <a:schemeClr val="tx1"/>
              </a:solidFill>
            </a:rPr>
            <a:t>Wydania postanowienia o zawieszeniu postępowania (art. 22)</a:t>
          </a:r>
        </a:p>
      </dsp:txBody>
      <dsp:txXfrm>
        <a:off x="1769364" y="3447626"/>
        <a:ext cx="6460236" cy="811206"/>
      </dsp:txXfrm>
    </dsp:sp>
    <dsp:sp modelId="{6EF9605D-D0E0-491E-90BB-6E5C89B69F77}">
      <dsp:nvSpPr>
        <dsp:cNvPr id="0" name=""/>
        <dsp:cNvSpPr/>
      </dsp:nvSpPr>
      <dsp:spPr>
        <a:xfrm>
          <a:off x="1645920" y="4258833"/>
          <a:ext cx="6583680"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2528054-C51B-4A85-A4EC-B1B5CD6B5323}">
      <dsp:nvSpPr>
        <dsp:cNvPr id="0" name=""/>
        <dsp:cNvSpPr/>
      </dsp:nvSpPr>
      <dsp:spPr>
        <a:xfrm>
          <a:off x="1769364" y="4299393"/>
          <a:ext cx="6460236" cy="811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solidFill>
                <a:schemeClr val="tx1"/>
              </a:solidFill>
            </a:rPr>
            <a:t>Wydania postanowienia w przedmiocie tymczasowego aresztowania lub innego środka przymusu (por. art. 344)</a:t>
          </a:r>
        </a:p>
      </dsp:txBody>
      <dsp:txXfrm>
        <a:off x="1769364" y="4299393"/>
        <a:ext cx="6460236" cy="811206"/>
      </dsp:txXfrm>
    </dsp:sp>
    <dsp:sp modelId="{2A9FAFA5-03C2-4D3B-BA09-44CE28CC6B11}">
      <dsp:nvSpPr>
        <dsp:cNvPr id="0" name=""/>
        <dsp:cNvSpPr/>
      </dsp:nvSpPr>
      <dsp:spPr>
        <a:xfrm>
          <a:off x="1645920" y="5110599"/>
          <a:ext cx="6583680"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0C7DD3-6BE9-4203-97DB-D9DF0E39F2ED}">
      <dsp:nvSpPr>
        <dsp:cNvPr id="0" name=""/>
        <dsp:cNvSpPr/>
      </dsp:nvSpPr>
      <dsp:spPr>
        <a:xfrm>
          <a:off x="1769364" y="5151159"/>
          <a:ext cx="6460236" cy="811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a:solidFill>
                <a:schemeClr val="tx1"/>
              </a:solidFill>
            </a:rPr>
            <a:t>Wydania wyroku nakazowego</a:t>
          </a:r>
        </a:p>
      </dsp:txBody>
      <dsp:txXfrm>
        <a:off x="1769364" y="5151159"/>
        <a:ext cx="6460236" cy="811206"/>
      </dsp:txXfrm>
    </dsp:sp>
    <dsp:sp modelId="{7EF01070-17E6-4B2D-B251-FA7C949FFC25}">
      <dsp:nvSpPr>
        <dsp:cNvPr id="0" name=""/>
        <dsp:cNvSpPr/>
      </dsp:nvSpPr>
      <dsp:spPr>
        <a:xfrm>
          <a:off x="1645920" y="5962366"/>
          <a:ext cx="6583680"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5E05D3-46C6-4EFC-999D-FD39CDEA4978}">
      <dsp:nvSpPr>
        <dsp:cNvPr id="0" name=""/>
        <dsp:cNvSpPr/>
      </dsp:nvSpPr>
      <dsp:spPr>
        <a:xfrm>
          <a:off x="1769364" y="6002926"/>
          <a:ext cx="6460236" cy="811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solidFill>
                <a:schemeClr val="tx1"/>
              </a:solidFill>
            </a:rPr>
            <a:t>Zachodzi potrzeba rozważenia możliwości przekazania jej do postępowania mediacyjnego; przepis art. 23a stosuje się odpowiednio (§ 4)</a:t>
          </a:r>
        </a:p>
      </dsp:txBody>
      <dsp:txXfrm>
        <a:off x="1769364" y="6002926"/>
        <a:ext cx="6460236" cy="811206"/>
      </dsp:txXfrm>
    </dsp:sp>
    <dsp:sp modelId="{5402E9D6-61A5-4436-A22F-027FC9A7376A}">
      <dsp:nvSpPr>
        <dsp:cNvPr id="0" name=""/>
        <dsp:cNvSpPr/>
      </dsp:nvSpPr>
      <dsp:spPr>
        <a:xfrm>
          <a:off x="1645920" y="6814132"/>
          <a:ext cx="6583680" cy="0"/>
        </a:xfrm>
        <a:prstGeom prst="line">
          <a:avLst/>
        </a:prstGeom>
        <a:solidFill>
          <a:schemeClr val="accent1">
            <a:hueOff val="0"/>
            <a:satOff val="0"/>
            <a:lumOff val="0"/>
            <a:alphaOff val="0"/>
          </a:schemeClr>
        </a:solidFill>
        <a:ln w="1079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E37146-C1D0-43F7-81F1-6F201434ED80}">
      <dsp:nvSpPr>
        <dsp:cNvPr id="0" name=""/>
        <dsp:cNvSpPr/>
      </dsp:nvSpPr>
      <dsp:spPr>
        <a:xfrm>
          <a:off x="4503" y="406465"/>
          <a:ext cx="1502590" cy="1502590"/>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861AFC-7B5D-4196-88DC-1666AD8DD158}">
      <dsp:nvSpPr>
        <dsp:cNvPr id="0" name=""/>
        <dsp:cNvSpPr/>
      </dsp:nvSpPr>
      <dsp:spPr>
        <a:xfrm>
          <a:off x="154762" y="556724"/>
          <a:ext cx="1202072" cy="1202072"/>
        </a:xfrm>
        <a:prstGeom prst="pie">
          <a:avLst>
            <a:gd name="adj1" fmla="val 10800000"/>
            <a:gd name="adj2" fmla="val 16200000"/>
          </a:avLst>
        </a:prstGeom>
        <a:solidFill>
          <a:schemeClr val="accent2">
            <a:hueOff val="0"/>
            <a:satOff val="0"/>
            <a:lumOff val="0"/>
            <a:alphaOff val="0"/>
          </a:schemeClr>
        </a:solidFill>
        <a:ln w="1079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93F279-6EE3-4F2A-982E-F6E6B2F4FDE9}">
      <dsp:nvSpPr>
        <dsp:cNvPr id="0" name=""/>
        <dsp:cNvSpPr/>
      </dsp:nvSpPr>
      <dsp:spPr>
        <a:xfrm rot="16200000">
          <a:off x="-1723475" y="3787294"/>
          <a:ext cx="4357512" cy="901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ctr" defTabSz="1778000" rtl="0">
            <a:lnSpc>
              <a:spcPct val="90000"/>
            </a:lnSpc>
            <a:spcBef>
              <a:spcPct val="0"/>
            </a:spcBef>
            <a:spcAft>
              <a:spcPct val="35000"/>
            </a:spcAft>
            <a:buNone/>
          </a:pPr>
          <a:r>
            <a:rPr lang="pl-PL" sz="4000" b="1" u="sng" kern="1200" dirty="0"/>
            <a:t>Art. 339 § 3 pkt 1</a:t>
          </a:r>
        </a:p>
      </dsp:txBody>
      <dsp:txXfrm>
        <a:off x="-1723475" y="3787294"/>
        <a:ext cx="4357512" cy="901554"/>
      </dsp:txXfrm>
    </dsp:sp>
    <dsp:sp modelId="{805D4073-5C8D-469D-9A24-DCF84C6AF736}">
      <dsp:nvSpPr>
        <dsp:cNvPr id="0" name=""/>
        <dsp:cNvSpPr/>
      </dsp:nvSpPr>
      <dsp:spPr>
        <a:xfrm>
          <a:off x="1056317" y="406465"/>
          <a:ext cx="3005181" cy="60103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711200" rtl="0">
            <a:lnSpc>
              <a:spcPct val="90000"/>
            </a:lnSpc>
            <a:spcBef>
              <a:spcPct val="0"/>
            </a:spcBef>
            <a:spcAft>
              <a:spcPct val="35000"/>
            </a:spcAft>
            <a:buNone/>
          </a:pPr>
          <a:r>
            <a:rPr lang="pl-PL" sz="1600" kern="1200" dirty="0"/>
            <a:t>potrzeba umorzenia postępowania z uwagi na zaistnienie negatywnej przesłanki procesowej np. znikomej społecznej szkodliwości czynu czy przedawnienia</a:t>
          </a:r>
        </a:p>
        <a:p>
          <a:pPr marL="0" lvl="0" indent="0" algn="just" defTabSz="711200" rtl="0">
            <a:lnSpc>
              <a:spcPct val="90000"/>
            </a:lnSpc>
            <a:spcBef>
              <a:spcPct val="0"/>
            </a:spcBef>
            <a:spcAft>
              <a:spcPct val="35000"/>
            </a:spcAft>
            <a:buNone/>
          </a:pPr>
          <a:r>
            <a:rPr lang="pl-PL" sz="1600" kern="1200" dirty="0"/>
            <a:t>Badanie dopuszczalności procesu</a:t>
          </a:r>
        </a:p>
        <a:p>
          <a:pPr marL="0" lvl="0" indent="0" algn="just" defTabSz="711200" rtl="0">
            <a:lnSpc>
              <a:spcPct val="90000"/>
            </a:lnSpc>
            <a:spcBef>
              <a:spcPct val="0"/>
            </a:spcBef>
            <a:spcAft>
              <a:spcPct val="35000"/>
            </a:spcAft>
            <a:buNone/>
          </a:pPr>
          <a:r>
            <a:rPr lang="pl-PL" sz="1600" kern="1200" dirty="0"/>
            <a:t>Obowiązek wszystkich organów prowadzących postępowanie. W szczególności oskarżyciel publiczny powinien zadbać, czy nie występuje przeszkoda procesowa, która czyny całe postępowanie niedopuszczalnym. Unormowanie art. 339 § 3 pkt. 1 akcentuje, że także prezes sądu i sąd mają obowiązek czuwać, aby w warunkach niedopuszczalności postępowania nie doszło do rozprawy głównej.  </a:t>
          </a:r>
        </a:p>
        <a:p>
          <a:pPr marL="0" lvl="0" indent="0" algn="just" defTabSz="711200" rtl="0">
            <a:lnSpc>
              <a:spcPct val="90000"/>
            </a:lnSpc>
            <a:spcBef>
              <a:spcPct val="0"/>
            </a:spcBef>
            <a:spcAft>
              <a:spcPct val="35000"/>
            </a:spcAft>
            <a:buNone/>
          </a:pPr>
          <a:r>
            <a:rPr lang="pl-PL" sz="1600" kern="1200" dirty="0"/>
            <a:t>Por. postanowienie SN z dnia 28 października 2009 r., I KZP 21/09</a:t>
          </a:r>
        </a:p>
      </dsp:txBody>
      <dsp:txXfrm>
        <a:off x="1056317" y="406465"/>
        <a:ext cx="3005181" cy="6010362"/>
      </dsp:txXfrm>
    </dsp:sp>
    <dsp:sp modelId="{FAD05205-B52D-4212-9CF9-7C5E8BAA7D9C}">
      <dsp:nvSpPr>
        <dsp:cNvPr id="0" name=""/>
        <dsp:cNvSpPr/>
      </dsp:nvSpPr>
      <dsp:spPr>
        <a:xfrm>
          <a:off x="4377422" y="406465"/>
          <a:ext cx="1502590" cy="1502590"/>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F360216-BFDD-4A79-9C50-A07DF85FA196}">
      <dsp:nvSpPr>
        <dsp:cNvPr id="0" name=""/>
        <dsp:cNvSpPr/>
      </dsp:nvSpPr>
      <dsp:spPr>
        <a:xfrm>
          <a:off x="4527681" y="556724"/>
          <a:ext cx="1202072" cy="1202072"/>
        </a:xfrm>
        <a:prstGeom prst="pie">
          <a:avLst>
            <a:gd name="adj1" fmla="val 5400000"/>
            <a:gd name="adj2" fmla="val 16200000"/>
          </a:avLst>
        </a:prstGeom>
        <a:solidFill>
          <a:schemeClr val="accent3">
            <a:hueOff val="0"/>
            <a:satOff val="0"/>
            <a:lumOff val="0"/>
            <a:alphaOff val="0"/>
          </a:schemeClr>
        </a:solidFill>
        <a:ln w="1079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F4F01A-C527-4C4C-9D17-B65E407907B9}">
      <dsp:nvSpPr>
        <dsp:cNvPr id="0" name=""/>
        <dsp:cNvSpPr/>
      </dsp:nvSpPr>
      <dsp:spPr>
        <a:xfrm rot="16200000">
          <a:off x="2649443" y="3787294"/>
          <a:ext cx="4357512" cy="901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ctr" defTabSz="1778000" rtl="0">
            <a:lnSpc>
              <a:spcPct val="90000"/>
            </a:lnSpc>
            <a:spcBef>
              <a:spcPct val="0"/>
            </a:spcBef>
            <a:spcAft>
              <a:spcPct val="35000"/>
            </a:spcAft>
            <a:buNone/>
          </a:pPr>
          <a:r>
            <a:rPr lang="pl-PL" sz="4000" b="1" u="sng" kern="1200" dirty="0"/>
            <a:t>Art. 339 § 3 pkt 2 </a:t>
          </a:r>
        </a:p>
      </dsp:txBody>
      <dsp:txXfrm>
        <a:off x="2649443" y="3787294"/>
        <a:ext cx="4357512" cy="901554"/>
      </dsp:txXfrm>
    </dsp:sp>
    <dsp:sp modelId="{88C33E48-8350-48BE-8503-89E002AC6A98}">
      <dsp:nvSpPr>
        <dsp:cNvPr id="0" name=""/>
        <dsp:cNvSpPr/>
      </dsp:nvSpPr>
      <dsp:spPr>
        <a:xfrm>
          <a:off x="5429235" y="406465"/>
          <a:ext cx="3005181" cy="60103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711200" rtl="0">
            <a:lnSpc>
              <a:spcPct val="90000"/>
            </a:lnSpc>
            <a:spcBef>
              <a:spcPct val="0"/>
            </a:spcBef>
            <a:spcAft>
              <a:spcPct val="35000"/>
            </a:spcAft>
            <a:buNone/>
          </a:pPr>
          <a:r>
            <a:rPr lang="pl-PL" sz="1600" kern="1200" dirty="0"/>
            <a:t>Sądowa kontrola faktycznej zasadności oskarżenia – badanie przez sąd przed rozprawą dostateczności dowodów zebranych i przedstawionych przez oskarżyciela. Nieuzasadniony pod względem faktycznym akt oskarżenia nie powinien powodować przeprowadzenia rozprawy głównej. </a:t>
          </a:r>
        </a:p>
        <a:p>
          <a:pPr marL="0" lvl="0" indent="0" algn="just" defTabSz="711200" rtl="0">
            <a:lnSpc>
              <a:spcPct val="90000"/>
            </a:lnSpc>
            <a:spcBef>
              <a:spcPct val="0"/>
            </a:spcBef>
            <a:spcAft>
              <a:spcPct val="35000"/>
            </a:spcAft>
            <a:buNone/>
          </a:pPr>
          <a:r>
            <a:rPr lang="pl-PL" sz="1600" kern="1200" dirty="0"/>
            <a:t>Ocena przed rozprawą wartości dowodowej materiału przedłożonego przez oskarżyciela . </a:t>
          </a:r>
        </a:p>
        <a:p>
          <a:pPr marL="0" lvl="0" indent="0" algn="just" defTabSz="711200" rtl="0">
            <a:lnSpc>
              <a:spcPct val="90000"/>
            </a:lnSpc>
            <a:spcBef>
              <a:spcPct val="0"/>
            </a:spcBef>
            <a:spcAft>
              <a:spcPct val="35000"/>
            </a:spcAft>
            <a:buNone/>
          </a:pPr>
          <a:r>
            <a:rPr lang="pl-PL" sz="1600" kern="1200" dirty="0"/>
            <a:t>Dotyczy wszystkich spraw i wszystkich trybów postępowania. </a:t>
          </a:r>
        </a:p>
        <a:p>
          <a:pPr marL="0" lvl="0" indent="0" algn="just" defTabSz="711200" rtl="0">
            <a:lnSpc>
              <a:spcPct val="90000"/>
            </a:lnSpc>
            <a:spcBef>
              <a:spcPct val="0"/>
            </a:spcBef>
            <a:spcAft>
              <a:spcPct val="35000"/>
            </a:spcAft>
            <a:buNone/>
          </a:pPr>
          <a:r>
            <a:rPr lang="pl-PL" sz="1600" kern="1200" dirty="0"/>
            <a:t>Tylko wtedy gdy brak jest „oczywisty” i niewątpliwy – żaden z dowodów zebranych w postępowaniu przygotowawczym nie wskazuje na prawdopodobieństwo popełnienia czynu lub nie uzasadnia popełnienia go przez oskarżonego</a:t>
          </a:r>
        </a:p>
      </dsp:txBody>
      <dsp:txXfrm>
        <a:off x="5429235" y="406465"/>
        <a:ext cx="3005181" cy="601036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7E3839-8584-4167-9F05-3CCE39644804}">
      <dsp:nvSpPr>
        <dsp:cNvPr id="0" name=""/>
        <dsp:cNvSpPr/>
      </dsp:nvSpPr>
      <dsp:spPr>
        <a:xfrm>
          <a:off x="4467" y="46"/>
          <a:ext cx="2686588" cy="855247"/>
        </a:xfrm>
        <a:prstGeom prst="rect">
          <a:avLst/>
        </a:prstGeom>
        <a:solidFill>
          <a:schemeClr val="accent5">
            <a:hueOff val="0"/>
            <a:satOff val="0"/>
            <a:lumOff val="0"/>
            <a:alphaOff val="0"/>
          </a:schemeClr>
        </a:solidFill>
        <a:ln w="1079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rtl="0">
            <a:lnSpc>
              <a:spcPct val="90000"/>
            </a:lnSpc>
            <a:spcBef>
              <a:spcPct val="0"/>
            </a:spcBef>
            <a:spcAft>
              <a:spcPct val="35000"/>
            </a:spcAft>
            <a:buNone/>
          </a:pPr>
          <a:r>
            <a:rPr lang="pl-PL" sz="1700" kern="1200"/>
            <a:t>Oskarżony </a:t>
          </a:r>
        </a:p>
      </dsp:txBody>
      <dsp:txXfrm>
        <a:off x="4467" y="46"/>
        <a:ext cx="2686588" cy="855247"/>
      </dsp:txXfrm>
    </dsp:sp>
    <dsp:sp modelId="{C76C5210-4F89-4587-9274-471E8AC541FE}">
      <dsp:nvSpPr>
        <dsp:cNvPr id="0" name=""/>
        <dsp:cNvSpPr/>
      </dsp:nvSpPr>
      <dsp:spPr>
        <a:xfrm>
          <a:off x="4467" y="855293"/>
          <a:ext cx="2686588" cy="4479840"/>
        </a:xfrm>
        <a:prstGeom prst="rect">
          <a:avLst/>
        </a:prstGeom>
        <a:solidFill>
          <a:schemeClr val="accent5">
            <a:tint val="40000"/>
            <a:alpha val="90000"/>
            <a:hueOff val="0"/>
            <a:satOff val="0"/>
            <a:lumOff val="0"/>
            <a:alphaOff val="0"/>
          </a:schemeClr>
        </a:solidFill>
        <a:ln w="10795"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just" defTabSz="755650">
            <a:lnSpc>
              <a:spcPct val="90000"/>
            </a:lnSpc>
            <a:spcBef>
              <a:spcPct val="0"/>
            </a:spcBef>
            <a:spcAft>
              <a:spcPct val="15000"/>
            </a:spcAft>
            <a:buChar char="•"/>
          </a:pPr>
          <a:r>
            <a:rPr lang="pl-PL" sz="1700" kern="1200" dirty="0"/>
            <a:t>Zasada – prawo do uczestniczenia w rozprawie </a:t>
          </a:r>
        </a:p>
        <a:p>
          <a:pPr marL="171450" lvl="1" indent="-171450" algn="just" defTabSz="755650">
            <a:lnSpc>
              <a:spcPct val="90000"/>
            </a:lnSpc>
            <a:spcBef>
              <a:spcPct val="0"/>
            </a:spcBef>
            <a:spcAft>
              <a:spcPct val="15000"/>
            </a:spcAft>
            <a:buChar char="•"/>
          </a:pPr>
          <a:r>
            <a:rPr lang="pl-PL" sz="1700" kern="1200" dirty="0"/>
            <a:t>Wyjątek – obowiązkowa obecność podczas przedstawienia podstaw aktu oskarżenia i przesłuchania na pierwszej rozprawie głównej w sprawach o zbrodnie </a:t>
          </a:r>
        </a:p>
        <a:p>
          <a:pPr marL="171450" lvl="1" indent="-171450" algn="just" defTabSz="755650">
            <a:lnSpc>
              <a:spcPct val="90000"/>
            </a:lnSpc>
            <a:spcBef>
              <a:spcPct val="0"/>
            </a:spcBef>
            <a:spcAft>
              <a:spcPct val="15000"/>
            </a:spcAft>
            <a:buChar char="•"/>
          </a:pPr>
          <a:r>
            <a:rPr lang="pl-PL" sz="1700" kern="1200" dirty="0"/>
            <a:t>Przewodniczący może uznać obecność oskarżonego za obowiązkową </a:t>
          </a:r>
        </a:p>
        <a:p>
          <a:pPr marL="171450" lvl="1" indent="-171450" algn="just" defTabSz="755650">
            <a:lnSpc>
              <a:spcPct val="90000"/>
            </a:lnSpc>
            <a:spcBef>
              <a:spcPct val="0"/>
            </a:spcBef>
            <a:spcAft>
              <a:spcPct val="15000"/>
            </a:spcAft>
            <a:buChar char="•"/>
          </a:pPr>
          <a:r>
            <a:rPr lang="pl-PL" sz="1700" kern="1200" dirty="0"/>
            <a:t>Art. 375 – 377</a:t>
          </a:r>
        </a:p>
        <a:p>
          <a:pPr marL="171450" lvl="1" indent="-171450" algn="just" defTabSz="755650">
            <a:lnSpc>
              <a:spcPct val="90000"/>
            </a:lnSpc>
            <a:spcBef>
              <a:spcPct val="0"/>
            </a:spcBef>
            <a:spcAft>
              <a:spcPct val="15000"/>
            </a:spcAft>
            <a:buChar char="•"/>
          </a:pPr>
          <a:r>
            <a:rPr lang="pl-PL" sz="1700" kern="1200" dirty="0"/>
            <a:t>Art. 390</a:t>
          </a:r>
        </a:p>
      </dsp:txBody>
      <dsp:txXfrm>
        <a:off x="4467" y="855293"/>
        <a:ext cx="2686588" cy="4479840"/>
      </dsp:txXfrm>
    </dsp:sp>
    <dsp:sp modelId="{C66DF569-1B25-4BC2-8FCD-2A1C6E965A70}">
      <dsp:nvSpPr>
        <dsp:cNvPr id="0" name=""/>
        <dsp:cNvSpPr/>
      </dsp:nvSpPr>
      <dsp:spPr>
        <a:xfrm>
          <a:off x="3067178" y="46"/>
          <a:ext cx="2686588" cy="855247"/>
        </a:xfrm>
        <a:prstGeom prst="rect">
          <a:avLst/>
        </a:prstGeom>
        <a:solidFill>
          <a:schemeClr val="accent5">
            <a:hueOff val="-7107707"/>
            <a:satOff val="4040"/>
            <a:lumOff val="-3333"/>
            <a:alphaOff val="0"/>
          </a:schemeClr>
        </a:solidFill>
        <a:ln w="10795" cap="flat" cmpd="sng" algn="ctr">
          <a:solidFill>
            <a:schemeClr val="accent5">
              <a:hueOff val="-7107707"/>
              <a:satOff val="4040"/>
              <a:lumOff val="-333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rtl="0">
            <a:lnSpc>
              <a:spcPct val="90000"/>
            </a:lnSpc>
            <a:spcBef>
              <a:spcPct val="0"/>
            </a:spcBef>
            <a:spcAft>
              <a:spcPct val="35000"/>
            </a:spcAft>
            <a:buNone/>
          </a:pPr>
          <a:r>
            <a:rPr lang="pl-PL" sz="1700" kern="1200"/>
            <a:t>Obrońca oskarżonego </a:t>
          </a:r>
        </a:p>
      </dsp:txBody>
      <dsp:txXfrm>
        <a:off x="3067178" y="46"/>
        <a:ext cx="2686588" cy="855247"/>
      </dsp:txXfrm>
    </dsp:sp>
    <dsp:sp modelId="{28840941-6ED7-4FAF-9D77-56E168BDDBF9}">
      <dsp:nvSpPr>
        <dsp:cNvPr id="0" name=""/>
        <dsp:cNvSpPr/>
      </dsp:nvSpPr>
      <dsp:spPr>
        <a:xfrm>
          <a:off x="3067178" y="855293"/>
          <a:ext cx="2686588" cy="4479840"/>
        </a:xfrm>
        <a:prstGeom prst="rect">
          <a:avLst/>
        </a:prstGeom>
        <a:solidFill>
          <a:schemeClr val="accent5">
            <a:tint val="40000"/>
            <a:alpha val="90000"/>
            <a:hueOff val="-7112271"/>
            <a:satOff val="1537"/>
            <a:lumOff val="-625"/>
            <a:alphaOff val="0"/>
          </a:schemeClr>
        </a:solidFill>
        <a:ln w="10795" cap="flat" cmpd="sng" algn="ctr">
          <a:solidFill>
            <a:schemeClr val="accent5">
              <a:tint val="40000"/>
              <a:alpha val="90000"/>
              <a:hueOff val="-7112271"/>
              <a:satOff val="1537"/>
              <a:lumOff val="-62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just" defTabSz="755650">
            <a:lnSpc>
              <a:spcPct val="90000"/>
            </a:lnSpc>
            <a:spcBef>
              <a:spcPct val="0"/>
            </a:spcBef>
            <a:spcAft>
              <a:spcPct val="15000"/>
            </a:spcAft>
            <a:buChar char="•"/>
          </a:pPr>
          <a:r>
            <a:rPr lang="pl-PL" sz="1700" kern="1200" dirty="0"/>
            <a:t>W przypadku obrony obligatoryjnej – obowiązkowa </a:t>
          </a:r>
        </a:p>
        <a:p>
          <a:pPr marL="171450" lvl="1" indent="-171450" algn="just" defTabSz="755650">
            <a:lnSpc>
              <a:spcPct val="90000"/>
            </a:lnSpc>
            <a:spcBef>
              <a:spcPct val="0"/>
            </a:spcBef>
            <a:spcAft>
              <a:spcPct val="15000"/>
            </a:spcAft>
            <a:buChar char="•"/>
          </a:pPr>
          <a:r>
            <a:rPr lang="pl-PL" sz="1700" kern="1200" dirty="0"/>
            <a:t>W pozostałych wypadkach – nieobowiązkowa</a:t>
          </a:r>
        </a:p>
        <a:p>
          <a:pPr marL="171450" lvl="1" indent="-171450" algn="just" defTabSz="755650">
            <a:lnSpc>
              <a:spcPct val="90000"/>
            </a:lnSpc>
            <a:spcBef>
              <a:spcPct val="0"/>
            </a:spcBef>
            <a:spcAft>
              <a:spcPct val="15000"/>
            </a:spcAft>
            <a:buChar char="•"/>
          </a:pPr>
          <a:r>
            <a:rPr lang="pl-PL" sz="1700" kern="1200" dirty="0"/>
            <a:t>Chyba że usprawiedliwił swoją nieobecność i wniósł o odroczenie rozprawy (art. 117 § 1 k.p.k.)</a:t>
          </a:r>
        </a:p>
      </dsp:txBody>
      <dsp:txXfrm>
        <a:off x="3067178" y="855293"/>
        <a:ext cx="2686588" cy="4479840"/>
      </dsp:txXfrm>
    </dsp:sp>
    <dsp:sp modelId="{DBC9E3CE-BB02-47BE-9D53-E395B6A0633F}">
      <dsp:nvSpPr>
        <dsp:cNvPr id="0" name=""/>
        <dsp:cNvSpPr/>
      </dsp:nvSpPr>
      <dsp:spPr>
        <a:xfrm>
          <a:off x="6129889" y="46"/>
          <a:ext cx="2686588" cy="855247"/>
        </a:xfrm>
        <a:prstGeom prst="rect">
          <a:avLst/>
        </a:prstGeom>
        <a:solidFill>
          <a:schemeClr val="accent5">
            <a:hueOff val="-14215414"/>
            <a:satOff val="8079"/>
            <a:lumOff val="-6667"/>
            <a:alphaOff val="0"/>
          </a:schemeClr>
        </a:solidFill>
        <a:ln w="10795" cap="flat" cmpd="sng" algn="ctr">
          <a:solidFill>
            <a:schemeClr val="accent5">
              <a:hueOff val="-14215414"/>
              <a:satOff val="8079"/>
              <a:lumOff val="-666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rtl="0">
            <a:lnSpc>
              <a:spcPct val="90000"/>
            </a:lnSpc>
            <a:spcBef>
              <a:spcPct val="0"/>
            </a:spcBef>
            <a:spcAft>
              <a:spcPct val="35000"/>
            </a:spcAft>
            <a:buNone/>
          </a:pPr>
          <a:r>
            <a:rPr lang="pl-PL" sz="1700" kern="1200"/>
            <a:t>Oskarżyciel publiczny </a:t>
          </a:r>
        </a:p>
      </dsp:txBody>
      <dsp:txXfrm>
        <a:off x="6129889" y="46"/>
        <a:ext cx="2686588" cy="855247"/>
      </dsp:txXfrm>
    </dsp:sp>
    <dsp:sp modelId="{92ED0485-465F-4F4C-9C4D-74AA7B1B0A73}">
      <dsp:nvSpPr>
        <dsp:cNvPr id="0" name=""/>
        <dsp:cNvSpPr/>
      </dsp:nvSpPr>
      <dsp:spPr>
        <a:xfrm>
          <a:off x="6129889" y="855293"/>
          <a:ext cx="2686588" cy="4479840"/>
        </a:xfrm>
        <a:prstGeom prst="rect">
          <a:avLst/>
        </a:prstGeom>
        <a:solidFill>
          <a:schemeClr val="accent5">
            <a:tint val="40000"/>
            <a:alpha val="90000"/>
            <a:hueOff val="-14224541"/>
            <a:satOff val="3075"/>
            <a:lumOff val="-1249"/>
            <a:alphaOff val="0"/>
          </a:schemeClr>
        </a:solidFill>
        <a:ln w="10795" cap="flat" cmpd="sng" algn="ctr">
          <a:solidFill>
            <a:schemeClr val="accent5">
              <a:tint val="40000"/>
              <a:alpha val="90000"/>
              <a:hueOff val="-14224541"/>
              <a:satOff val="3075"/>
              <a:lumOff val="-124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just" defTabSz="755650">
            <a:lnSpc>
              <a:spcPct val="90000"/>
            </a:lnSpc>
            <a:spcBef>
              <a:spcPct val="0"/>
            </a:spcBef>
            <a:spcAft>
              <a:spcPct val="15000"/>
            </a:spcAft>
            <a:buChar char="•"/>
          </a:pPr>
          <a:r>
            <a:rPr lang="pl-PL" sz="1700" kern="1200" dirty="0"/>
            <a:t>Obligatoryjna </a:t>
          </a:r>
        </a:p>
        <a:p>
          <a:pPr marL="171450" lvl="1" indent="-171450" algn="just" defTabSz="755650">
            <a:lnSpc>
              <a:spcPct val="90000"/>
            </a:lnSpc>
            <a:spcBef>
              <a:spcPct val="0"/>
            </a:spcBef>
            <a:spcAft>
              <a:spcPct val="15000"/>
            </a:spcAft>
            <a:buChar char="•"/>
          </a:pPr>
          <a:r>
            <a:rPr lang="pl-PL" sz="1700" kern="1200" dirty="0"/>
            <a:t>Wyjątek – jeżeli postępowanie przygotowawcze prowadzono w formie dochodzenia nieobecność oskarżyciela publicznego nie tamuje rozpoznania sprawy </a:t>
          </a:r>
        </a:p>
      </dsp:txBody>
      <dsp:txXfrm>
        <a:off x="6129889" y="855293"/>
        <a:ext cx="2686588" cy="4479840"/>
      </dsp:txXfrm>
    </dsp:sp>
    <dsp:sp modelId="{48567D14-7A04-438D-9A51-198B0FE827A8}">
      <dsp:nvSpPr>
        <dsp:cNvPr id="0" name=""/>
        <dsp:cNvSpPr/>
      </dsp:nvSpPr>
      <dsp:spPr>
        <a:xfrm>
          <a:off x="9192599" y="46"/>
          <a:ext cx="2686588" cy="855247"/>
        </a:xfrm>
        <a:prstGeom prst="rect">
          <a:avLst/>
        </a:prstGeom>
        <a:solidFill>
          <a:schemeClr val="accent5">
            <a:hueOff val="-21323121"/>
            <a:satOff val="12119"/>
            <a:lumOff val="-10000"/>
            <a:alphaOff val="0"/>
          </a:schemeClr>
        </a:solidFill>
        <a:ln w="10795" cap="flat" cmpd="sng" algn="ctr">
          <a:solidFill>
            <a:schemeClr val="accent5">
              <a:hueOff val="-21323121"/>
              <a:satOff val="12119"/>
              <a:lumOff val="-1000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rtl="0">
            <a:lnSpc>
              <a:spcPct val="90000"/>
            </a:lnSpc>
            <a:spcBef>
              <a:spcPct val="0"/>
            </a:spcBef>
            <a:spcAft>
              <a:spcPct val="35000"/>
            </a:spcAft>
            <a:buNone/>
          </a:pPr>
          <a:r>
            <a:rPr lang="pl-PL" sz="1700" kern="1200"/>
            <a:t>Oskarżyciel posiłkowy, prywatny i ich pełnomocnicy </a:t>
          </a:r>
        </a:p>
      </dsp:txBody>
      <dsp:txXfrm>
        <a:off x="9192599" y="46"/>
        <a:ext cx="2686588" cy="855247"/>
      </dsp:txXfrm>
    </dsp:sp>
    <dsp:sp modelId="{62CE3D11-E60B-4CD4-A6A2-8256787F2A9B}">
      <dsp:nvSpPr>
        <dsp:cNvPr id="0" name=""/>
        <dsp:cNvSpPr/>
      </dsp:nvSpPr>
      <dsp:spPr>
        <a:xfrm>
          <a:off x="9192599" y="855293"/>
          <a:ext cx="2686588" cy="4479840"/>
        </a:xfrm>
        <a:prstGeom prst="rect">
          <a:avLst/>
        </a:prstGeom>
        <a:solidFill>
          <a:schemeClr val="accent5">
            <a:tint val="40000"/>
            <a:alpha val="90000"/>
            <a:hueOff val="-21336812"/>
            <a:satOff val="4612"/>
            <a:lumOff val="-1874"/>
            <a:alphaOff val="0"/>
          </a:schemeClr>
        </a:solidFill>
        <a:ln w="10795" cap="flat" cmpd="sng" algn="ctr">
          <a:solidFill>
            <a:schemeClr val="accent5">
              <a:tint val="40000"/>
              <a:alpha val="90000"/>
              <a:hueOff val="-21336812"/>
              <a:satOff val="4612"/>
              <a:lumOff val="-187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just" defTabSz="755650">
            <a:lnSpc>
              <a:spcPct val="90000"/>
            </a:lnSpc>
            <a:spcBef>
              <a:spcPct val="0"/>
            </a:spcBef>
            <a:spcAft>
              <a:spcPct val="15000"/>
            </a:spcAft>
            <a:buChar char="•"/>
          </a:pPr>
          <a:r>
            <a:rPr lang="pl-PL" sz="1700" kern="1200" dirty="0"/>
            <a:t>Co do zasady – nieobowiązkowa </a:t>
          </a:r>
        </a:p>
        <a:p>
          <a:pPr marL="171450" lvl="1" indent="-171450" algn="just" defTabSz="755650">
            <a:lnSpc>
              <a:spcPct val="90000"/>
            </a:lnSpc>
            <a:spcBef>
              <a:spcPct val="0"/>
            </a:spcBef>
            <a:spcAft>
              <a:spcPct val="15000"/>
            </a:spcAft>
            <a:buChar char="•"/>
          </a:pPr>
          <a:r>
            <a:rPr lang="pl-PL" sz="1700" kern="1200" dirty="0"/>
            <a:t>Przewodniczący może zarządzić obecność obowiązkową </a:t>
          </a:r>
        </a:p>
        <a:p>
          <a:pPr marL="171450" lvl="1" indent="-171450" algn="just" defTabSz="755650">
            <a:lnSpc>
              <a:spcPct val="90000"/>
            </a:lnSpc>
            <a:spcBef>
              <a:spcPct val="0"/>
            </a:spcBef>
            <a:spcAft>
              <a:spcPct val="15000"/>
            </a:spcAft>
            <a:buChar char="•"/>
          </a:pPr>
          <a:r>
            <a:rPr lang="pl-PL" sz="1700" kern="1200" dirty="0"/>
            <a:t>Ważne – nieusprawiedliwione niestawiennictwo oskarżyciela prywatnego i jego pełnomocnika  na rozprawie głównej bez usprawiedliwionych przyczyn uważa się za odstąpienie od oskarżenia</a:t>
          </a:r>
        </a:p>
      </dsp:txBody>
      <dsp:txXfrm>
        <a:off x="9192599" y="855293"/>
        <a:ext cx="2686588" cy="447984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B97369-CFCE-4F41-8A64-B2697746BED6}">
      <dsp:nvSpPr>
        <dsp:cNvPr id="0" name=""/>
        <dsp:cNvSpPr/>
      </dsp:nvSpPr>
      <dsp:spPr>
        <a:xfrm>
          <a:off x="0" y="160919"/>
          <a:ext cx="12192000" cy="383760"/>
        </a:xfrm>
        <a:prstGeom prst="roundRect">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kern="1200"/>
            <a:t>Art. 375 </a:t>
          </a:r>
        </a:p>
      </dsp:txBody>
      <dsp:txXfrm>
        <a:off x="18734" y="179653"/>
        <a:ext cx="12154532" cy="346292"/>
      </dsp:txXfrm>
    </dsp:sp>
    <dsp:sp modelId="{D622A08D-F627-41D8-BC2D-0933C06D0A29}">
      <dsp:nvSpPr>
        <dsp:cNvPr id="0" name=""/>
        <dsp:cNvSpPr/>
      </dsp:nvSpPr>
      <dsp:spPr>
        <a:xfrm>
          <a:off x="0" y="544680"/>
          <a:ext cx="12192000" cy="761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0320" rIns="113792" bIns="20320" numCol="1" spcCol="1270" anchor="t" anchorCtr="0">
          <a:noAutofit/>
        </a:bodyPr>
        <a:lstStyle/>
        <a:p>
          <a:pPr marL="114300" lvl="1" indent="-114300" algn="just" defTabSz="533400" rtl="0">
            <a:lnSpc>
              <a:spcPct val="90000"/>
            </a:lnSpc>
            <a:spcBef>
              <a:spcPct val="0"/>
            </a:spcBef>
            <a:spcAft>
              <a:spcPct val="20000"/>
            </a:spcAft>
            <a:buChar char="•"/>
          </a:pPr>
          <a:r>
            <a:rPr lang="pl-PL" sz="1200" kern="1200" dirty="0"/>
            <a:t>§1. Jeżeli oskarżony pomimo upomnienia go przez przewodniczącego zachowuje się nadal w sposób zakłócający porządek rozprawy lub godzący w powagę sądu, przewodniczący może wydalić go na pewien czas z sali rozprawy.</a:t>
          </a:r>
        </a:p>
        <a:p>
          <a:pPr marL="114300" lvl="1" indent="-114300" algn="just" defTabSz="533400" rtl="0">
            <a:lnSpc>
              <a:spcPct val="90000"/>
            </a:lnSpc>
            <a:spcBef>
              <a:spcPct val="0"/>
            </a:spcBef>
            <a:spcAft>
              <a:spcPct val="20000"/>
            </a:spcAft>
            <a:buChar char="•"/>
          </a:pPr>
          <a:r>
            <a:rPr lang="pl-PL" sz="1200" kern="1200" dirty="0"/>
            <a:t>§ 2. Zezwalając oskarżonemu na powrót, przewodniczący niezwłocznie informuje go o  przebiegu rozprawy w czasie jego nieobecności oraz umożliwia mu złożenie wyjaśnień co do  przeprowadzonych w czasie jego nieobecności dowodów.</a:t>
          </a:r>
        </a:p>
      </dsp:txBody>
      <dsp:txXfrm>
        <a:off x="0" y="544680"/>
        <a:ext cx="12192000" cy="761760"/>
      </dsp:txXfrm>
    </dsp:sp>
    <dsp:sp modelId="{423B7375-6EF2-4E76-899F-F1B41178F401}">
      <dsp:nvSpPr>
        <dsp:cNvPr id="0" name=""/>
        <dsp:cNvSpPr/>
      </dsp:nvSpPr>
      <dsp:spPr>
        <a:xfrm>
          <a:off x="0" y="1306440"/>
          <a:ext cx="12192000" cy="383760"/>
        </a:xfrm>
        <a:prstGeom prst="roundRect">
          <a:avLst/>
        </a:prstGeom>
        <a:solidFill>
          <a:schemeClr val="accent2">
            <a:hueOff val="635930"/>
            <a:satOff val="-14509"/>
            <a:lumOff val="536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kern="1200"/>
            <a:t>Art. 376 </a:t>
          </a:r>
        </a:p>
      </dsp:txBody>
      <dsp:txXfrm>
        <a:off x="18734" y="1325174"/>
        <a:ext cx="12154532" cy="346292"/>
      </dsp:txXfrm>
    </dsp:sp>
    <dsp:sp modelId="{F2184BA0-FF8B-44F2-BBD4-1041C23B723E}">
      <dsp:nvSpPr>
        <dsp:cNvPr id="0" name=""/>
        <dsp:cNvSpPr/>
      </dsp:nvSpPr>
      <dsp:spPr>
        <a:xfrm>
          <a:off x="0" y="1690200"/>
          <a:ext cx="12192000" cy="1092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0320" rIns="113792" bIns="20320" numCol="1" spcCol="1270" anchor="t" anchorCtr="0">
          <a:noAutofit/>
        </a:bodyPr>
        <a:lstStyle/>
        <a:p>
          <a:pPr marL="114300" lvl="1" indent="-114300" algn="just" defTabSz="533400" rtl="0">
            <a:lnSpc>
              <a:spcPct val="90000"/>
            </a:lnSpc>
            <a:spcBef>
              <a:spcPct val="0"/>
            </a:spcBef>
            <a:spcAft>
              <a:spcPct val="20000"/>
            </a:spcAft>
            <a:buChar char="•"/>
          </a:pPr>
          <a:r>
            <a:rPr lang="pl-PL" sz="1200" kern="1200" dirty="0"/>
            <a:t>§ 1. Jeżeli  oskarżony, którego obecność na rozprawie jest obowiązkowa, złożył  już wyjaśnienia i opuścił salę rozprawy bez zezwolenia przewodniczącego, sąd może prowadzić  rozprawę w dalszym ciągu pomimo nieobecności oskarżonego. Sąd zarządza zatrzymanie i  przymusowe doprowadzenie oskarżonego, jeżeli uznaje jego obecność za niezbędną. Na postanowienie w przedmiocie zatrzymania i przymusowego doprowadzenia przysługuje zażalenie do innego równorzędnego składu tego sądu. </a:t>
          </a:r>
        </a:p>
        <a:p>
          <a:pPr marL="114300" lvl="1" indent="-114300" algn="just" defTabSz="533400" rtl="0">
            <a:lnSpc>
              <a:spcPct val="90000"/>
            </a:lnSpc>
            <a:spcBef>
              <a:spcPct val="0"/>
            </a:spcBef>
            <a:spcAft>
              <a:spcPct val="20000"/>
            </a:spcAft>
            <a:buChar char="•"/>
          </a:pPr>
          <a:r>
            <a:rPr lang="pl-PL" sz="1200" kern="1200" dirty="0"/>
            <a:t>§ 2. Przepis § 1 stosuje się odpowiednio, jeżeli oskarżony, którego obecność na rozprawie jest obowiązkowa, zawiadomiony o terminie rozprawy odroczonej lub przerwanej nie stawił się na tę rozprawę bez usprawiedliwienia.§ 3.Jeżeli na rozprawę odroczoną lub przerwaną nie stawił się współoskarżony, którego obecność jest obowiązkowa, sąd może prowadzić rozprawę w zakresie niedotyczącym bezpośrednio tego oskarżonego.</a:t>
          </a:r>
        </a:p>
      </dsp:txBody>
      <dsp:txXfrm>
        <a:off x="0" y="1690200"/>
        <a:ext cx="12192000" cy="1092960"/>
      </dsp:txXfrm>
    </dsp:sp>
    <dsp:sp modelId="{414D8D41-08BB-4248-B061-9CC3CA2F7B16}">
      <dsp:nvSpPr>
        <dsp:cNvPr id="0" name=""/>
        <dsp:cNvSpPr/>
      </dsp:nvSpPr>
      <dsp:spPr>
        <a:xfrm>
          <a:off x="0" y="2783160"/>
          <a:ext cx="12192000" cy="383760"/>
        </a:xfrm>
        <a:prstGeom prst="roundRect">
          <a:avLst/>
        </a:prstGeom>
        <a:solidFill>
          <a:schemeClr val="accent2">
            <a:hueOff val="1271860"/>
            <a:satOff val="-29019"/>
            <a:lumOff val="10719"/>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kern="1200"/>
            <a:t>Art. 377 </a:t>
          </a:r>
        </a:p>
      </dsp:txBody>
      <dsp:txXfrm>
        <a:off x="18734" y="2801894"/>
        <a:ext cx="12154532" cy="346292"/>
      </dsp:txXfrm>
    </dsp:sp>
    <dsp:sp modelId="{14B6F81C-4A56-4EBE-8A1D-B10E5B72BB48}">
      <dsp:nvSpPr>
        <dsp:cNvPr id="0" name=""/>
        <dsp:cNvSpPr/>
      </dsp:nvSpPr>
      <dsp:spPr>
        <a:xfrm>
          <a:off x="0" y="3166920"/>
          <a:ext cx="12192000" cy="2020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0320" rIns="113792" bIns="20320" numCol="1" spcCol="1270" anchor="t" anchorCtr="0">
          <a:noAutofit/>
        </a:bodyPr>
        <a:lstStyle/>
        <a:p>
          <a:pPr marL="114300" lvl="1" indent="-114300" algn="just" defTabSz="533400" rtl="0">
            <a:lnSpc>
              <a:spcPct val="90000"/>
            </a:lnSpc>
            <a:spcBef>
              <a:spcPct val="0"/>
            </a:spcBef>
            <a:spcAft>
              <a:spcPct val="20000"/>
            </a:spcAft>
            <a:buChar char="•"/>
          </a:pPr>
          <a:r>
            <a:rPr lang="pl-PL" sz="1200" kern="1200" dirty="0"/>
            <a:t>§ 1.Jeżeli oskarżony wprawił się ze swej winy w stan powodujący niezdolność do udziału w rozprawie lub w posiedzeniu, w których jego udział jest obowiązkowy, sąd może postanowić o prowadzeniu postępowania pomimo jego nieobecności, nawet jeżeli nie złożył jeszcze wyjaśnień. </a:t>
          </a:r>
        </a:p>
        <a:p>
          <a:pPr marL="114300" lvl="1" indent="-114300" algn="just" defTabSz="533400" rtl="0">
            <a:lnSpc>
              <a:spcPct val="90000"/>
            </a:lnSpc>
            <a:spcBef>
              <a:spcPct val="0"/>
            </a:spcBef>
            <a:spcAft>
              <a:spcPct val="20000"/>
            </a:spcAft>
            <a:buChar char="•"/>
          </a:pPr>
          <a:r>
            <a:rPr lang="pl-PL" sz="1200" kern="1200" dirty="0"/>
            <a:t>§ 2. Przed wydaniem postanowienia, o którym mowa w § 1, sąd zapoznaje się ze świadectwem lekarza, który stwierdził stan takiej niezdolności, lub przesłuchuje go w charakterze biegłego. Stan powodujący niezdolność oskarżonego do udziału w rozprawie można stwierdzić także na podstawie badania niepołączonego z naruszeniem integralności ciała, przeprowadzonego za pomocą stosownego urządzenia. </a:t>
          </a:r>
        </a:p>
        <a:p>
          <a:pPr marL="114300" lvl="1" indent="-114300" algn="just" defTabSz="533400" rtl="0">
            <a:lnSpc>
              <a:spcPct val="90000"/>
            </a:lnSpc>
            <a:spcBef>
              <a:spcPct val="0"/>
            </a:spcBef>
            <a:spcAft>
              <a:spcPct val="20000"/>
            </a:spcAft>
            <a:buChar char="•"/>
          </a:pPr>
          <a:r>
            <a:rPr lang="pl-PL" sz="1200" kern="1200" dirty="0"/>
            <a:t>§ 3.Jeżeli oskarżony, którego obecność na rozprawie jest obowiązkowa, zawiadomiony o terminie rozprawy oświadcza, że nie weźmie udziału w rozprawie, uniemożliwia doprowadzenie go na rozprawę albo zawiadomiony o niej osobiście nie stawia się na rozprawę bez usprawiedliwienia, sąd może prowadzić postępowanie bez jego udziału; sąd może jednak zarządzić zatrzymanie i przymusowe doprowadzenie oskarżonego. Na postanowienie w przedmiocie zatrzymania i przymusowego doprowadzenia przysługuje zażalenie do innego równorzędnego składu tego sądu. </a:t>
          </a:r>
        </a:p>
        <a:p>
          <a:pPr marL="114300" lvl="1" indent="-114300" algn="just" defTabSz="533400" rtl="0">
            <a:lnSpc>
              <a:spcPct val="90000"/>
            </a:lnSpc>
            <a:spcBef>
              <a:spcPct val="0"/>
            </a:spcBef>
            <a:spcAft>
              <a:spcPct val="20000"/>
            </a:spcAft>
            <a:buChar char="•"/>
          </a:pPr>
          <a:r>
            <a:rPr lang="pl-PL" sz="1200" kern="1200" dirty="0"/>
            <a:t>§ 4. Jeżeli oskarżony nie złożył jeszcze wyjaśnień przed sądem, można zastosować art. 396 § 2 lub uznać za wystarczające odczytanie jego poprzednio złożonych wyjaśnień. Przesłuchania oskarżonego można dokonać z wykorzystaniem środków, o których mowa w art. 177 § 1a</a:t>
          </a:r>
        </a:p>
      </dsp:txBody>
      <dsp:txXfrm>
        <a:off x="0" y="3166920"/>
        <a:ext cx="12192000" cy="2020320"/>
      </dsp:txXfrm>
    </dsp:sp>
    <dsp:sp modelId="{023B63E4-33B3-4937-9B78-96F2445FEA59}">
      <dsp:nvSpPr>
        <dsp:cNvPr id="0" name=""/>
        <dsp:cNvSpPr/>
      </dsp:nvSpPr>
      <dsp:spPr>
        <a:xfrm>
          <a:off x="0" y="5187240"/>
          <a:ext cx="12192000" cy="383760"/>
        </a:xfrm>
        <a:prstGeom prst="roundRect">
          <a:avLst/>
        </a:prstGeom>
        <a:solidFill>
          <a:schemeClr val="accent2">
            <a:hueOff val="1907789"/>
            <a:satOff val="-43528"/>
            <a:lumOff val="16079"/>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kern="1200"/>
            <a:t>Art. 390</a:t>
          </a:r>
        </a:p>
      </dsp:txBody>
      <dsp:txXfrm>
        <a:off x="18734" y="5205974"/>
        <a:ext cx="12154532" cy="346292"/>
      </dsp:txXfrm>
    </dsp:sp>
    <dsp:sp modelId="{9F03B9A3-7E3A-46C4-9B8C-7B5B2520F5CA}">
      <dsp:nvSpPr>
        <dsp:cNvPr id="0" name=""/>
        <dsp:cNvSpPr/>
      </dsp:nvSpPr>
      <dsp:spPr>
        <a:xfrm>
          <a:off x="0" y="5571000"/>
          <a:ext cx="12192000" cy="1126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0320" rIns="113792" bIns="20320" numCol="1" spcCol="1270" anchor="t" anchorCtr="0">
          <a:noAutofit/>
        </a:bodyPr>
        <a:lstStyle/>
        <a:p>
          <a:pPr marL="114300" lvl="1" indent="-114300" algn="just" defTabSz="533400" rtl="0">
            <a:lnSpc>
              <a:spcPct val="90000"/>
            </a:lnSpc>
            <a:spcBef>
              <a:spcPct val="0"/>
            </a:spcBef>
            <a:spcAft>
              <a:spcPct val="20000"/>
            </a:spcAft>
            <a:buChar char="•"/>
          </a:pPr>
          <a:r>
            <a:rPr lang="pl-PL" sz="1200" kern="1200"/>
            <a:t>§ 1. Oskarżony ma prawo być obecny przy wszystkich czynnościach postępowania dowodowego. </a:t>
          </a:r>
        </a:p>
        <a:p>
          <a:pPr marL="114300" lvl="1" indent="-114300" algn="just" defTabSz="533400" rtl="0">
            <a:lnSpc>
              <a:spcPct val="90000"/>
            </a:lnSpc>
            <a:spcBef>
              <a:spcPct val="0"/>
            </a:spcBef>
            <a:spcAft>
              <a:spcPct val="20000"/>
            </a:spcAft>
            <a:buChar char="•"/>
          </a:pPr>
          <a:r>
            <a:rPr lang="pl-PL" sz="1200" kern="1200"/>
            <a:t>§ 2. W wyjątkowych wypadkach, gdy należy się obawiać, że obecność oskarżonego  mogłaby oddziaływać krępująco na wyjaśnienia współoskarżonego albo na zeznania świadka lub biegłego, przewodniczący może zarządzić, aby na czas przesłuchania danej osoby  oskarżony opuścił salę sądową. Przepis art. 375 § 2 stosuje się odpowiednio. </a:t>
          </a:r>
        </a:p>
        <a:p>
          <a:pPr marL="114300" lvl="1" indent="-114300" algn="just" defTabSz="533400" rtl="0">
            <a:lnSpc>
              <a:spcPct val="90000"/>
            </a:lnSpc>
            <a:spcBef>
              <a:spcPct val="0"/>
            </a:spcBef>
            <a:spcAft>
              <a:spcPct val="20000"/>
            </a:spcAft>
            <a:buChar char="•"/>
          </a:pPr>
          <a:r>
            <a:rPr lang="pl-PL" sz="1200" kern="1200" dirty="0"/>
            <a:t>§ 3. W wypadkach przewidzianych w § 2 przewodniczący może również przeprowadzić przesłuchanie przy użyciu urządzeń technicznych umożliwiających przeprowadzenie tej czynności na odległość z jednoczesnym bezpośrednim przekazem obrazu i dźwięku. W miejscu składania wyjaśnień lub zeznań w czynności bierze udział referendarz sądowy, asystent sędziego lub urzędnik sądowy.</a:t>
          </a:r>
        </a:p>
      </dsp:txBody>
      <dsp:txXfrm>
        <a:off x="0" y="5571000"/>
        <a:ext cx="12192000" cy="112608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42BA09-9090-4A27-A702-7F06A03FBE18}">
      <dsp:nvSpPr>
        <dsp:cNvPr id="0" name=""/>
        <dsp:cNvSpPr/>
      </dsp:nvSpPr>
      <dsp:spPr>
        <a:xfrm>
          <a:off x="0" y="0"/>
          <a:ext cx="8981215" cy="921829"/>
        </a:xfrm>
        <a:prstGeom prst="roundRect">
          <a:avLst>
            <a:gd name="adj" fmla="val 10000"/>
          </a:avLst>
        </a:prstGeom>
        <a:solidFill>
          <a:schemeClr val="dk2">
            <a:hueOff val="0"/>
            <a:satOff val="0"/>
            <a:lumOff val="0"/>
            <a:alphaOff val="0"/>
          </a:schemeClr>
        </a:solidFill>
        <a:ln w="17145"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pl-PL" sz="2300" b="1" kern="1200" dirty="0"/>
            <a:t>Wywołanie sprawy – art. 381</a:t>
          </a:r>
        </a:p>
      </dsp:txBody>
      <dsp:txXfrm>
        <a:off x="26999" y="26999"/>
        <a:ext cx="7878636" cy="867831"/>
      </dsp:txXfrm>
    </dsp:sp>
    <dsp:sp modelId="{CD35A2F3-600B-4E50-B2B8-089D8A408B31}">
      <dsp:nvSpPr>
        <dsp:cNvPr id="0" name=""/>
        <dsp:cNvSpPr/>
      </dsp:nvSpPr>
      <dsp:spPr>
        <a:xfrm>
          <a:off x="670675" y="1049861"/>
          <a:ext cx="8981215" cy="921829"/>
        </a:xfrm>
        <a:prstGeom prst="roundRect">
          <a:avLst>
            <a:gd name="adj" fmla="val 10000"/>
          </a:avLst>
        </a:prstGeom>
        <a:solidFill>
          <a:schemeClr val="dk2">
            <a:hueOff val="0"/>
            <a:satOff val="0"/>
            <a:lumOff val="0"/>
            <a:alphaOff val="0"/>
          </a:schemeClr>
        </a:solidFill>
        <a:ln w="17145"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pl-PL" sz="2300" b="1" kern="1200" dirty="0"/>
            <a:t>Rozpoczęcie rozprawy (sprawdzenie obecności, prawidłowość doręczeń, pouczenie o art. 40a, inne decyzje)</a:t>
          </a:r>
        </a:p>
      </dsp:txBody>
      <dsp:txXfrm>
        <a:off x="697674" y="1076860"/>
        <a:ext cx="7657352" cy="867831"/>
      </dsp:txXfrm>
    </dsp:sp>
    <dsp:sp modelId="{110F3F4E-83CC-4872-9303-01125719C7F7}">
      <dsp:nvSpPr>
        <dsp:cNvPr id="0" name=""/>
        <dsp:cNvSpPr/>
      </dsp:nvSpPr>
      <dsp:spPr>
        <a:xfrm>
          <a:off x="1341350" y="2099722"/>
          <a:ext cx="8981215" cy="921829"/>
        </a:xfrm>
        <a:prstGeom prst="roundRect">
          <a:avLst>
            <a:gd name="adj" fmla="val 10000"/>
          </a:avLst>
        </a:prstGeom>
        <a:solidFill>
          <a:schemeClr val="dk2">
            <a:hueOff val="0"/>
            <a:satOff val="0"/>
            <a:lumOff val="0"/>
            <a:alphaOff val="0"/>
          </a:schemeClr>
        </a:solidFill>
        <a:ln w="17145"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pl-PL" sz="2300" b="1" kern="1200" dirty="0"/>
            <a:t>Przewód sądowy (od przytoczenia podstaw oskarżenia do zamknięcia przewodu sądowego)</a:t>
          </a:r>
        </a:p>
      </dsp:txBody>
      <dsp:txXfrm>
        <a:off x="1368349" y="2126721"/>
        <a:ext cx="7657352" cy="867831"/>
      </dsp:txXfrm>
    </dsp:sp>
    <dsp:sp modelId="{6FBCB7C6-32E5-48C7-8755-C754EA2E1E4C}">
      <dsp:nvSpPr>
        <dsp:cNvPr id="0" name=""/>
        <dsp:cNvSpPr/>
      </dsp:nvSpPr>
      <dsp:spPr>
        <a:xfrm>
          <a:off x="2012025" y="3149584"/>
          <a:ext cx="8981215" cy="921829"/>
        </a:xfrm>
        <a:prstGeom prst="roundRect">
          <a:avLst>
            <a:gd name="adj" fmla="val 10000"/>
          </a:avLst>
        </a:prstGeom>
        <a:solidFill>
          <a:schemeClr val="dk2">
            <a:hueOff val="0"/>
            <a:satOff val="0"/>
            <a:lumOff val="0"/>
            <a:alphaOff val="0"/>
          </a:schemeClr>
        </a:solidFill>
        <a:ln w="17145"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pl-PL" sz="2300" b="1" kern="1200" dirty="0"/>
            <a:t>Głosy stron </a:t>
          </a:r>
        </a:p>
      </dsp:txBody>
      <dsp:txXfrm>
        <a:off x="2039024" y="3176583"/>
        <a:ext cx="7657352" cy="867831"/>
      </dsp:txXfrm>
    </dsp:sp>
    <dsp:sp modelId="{7A216FD9-C170-46D2-9054-72CBA2E985D2}">
      <dsp:nvSpPr>
        <dsp:cNvPr id="0" name=""/>
        <dsp:cNvSpPr/>
      </dsp:nvSpPr>
      <dsp:spPr>
        <a:xfrm>
          <a:off x="2682700" y="4199445"/>
          <a:ext cx="8981215" cy="921829"/>
        </a:xfrm>
        <a:prstGeom prst="roundRect">
          <a:avLst>
            <a:gd name="adj" fmla="val 10000"/>
          </a:avLst>
        </a:prstGeom>
        <a:solidFill>
          <a:schemeClr val="dk2">
            <a:hueOff val="0"/>
            <a:satOff val="0"/>
            <a:lumOff val="0"/>
            <a:alphaOff val="0"/>
          </a:schemeClr>
        </a:solidFill>
        <a:ln w="17145"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pl-PL" sz="2300" b="1" kern="1200" dirty="0"/>
            <a:t>Wyrokowanie </a:t>
          </a:r>
        </a:p>
      </dsp:txBody>
      <dsp:txXfrm>
        <a:off x="2709699" y="4226444"/>
        <a:ext cx="7657352" cy="867831"/>
      </dsp:txXfrm>
    </dsp:sp>
    <dsp:sp modelId="{F304670C-8DF5-43BD-8DCF-A03F855A571E}">
      <dsp:nvSpPr>
        <dsp:cNvPr id="0" name=""/>
        <dsp:cNvSpPr/>
      </dsp:nvSpPr>
      <dsp:spPr>
        <a:xfrm>
          <a:off x="8382026" y="673447"/>
          <a:ext cx="599189" cy="599189"/>
        </a:xfrm>
        <a:prstGeom prst="downArrow">
          <a:avLst>
            <a:gd name="adj1" fmla="val 55000"/>
            <a:gd name="adj2" fmla="val 45000"/>
          </a:avLst>
        </a:prstGeom>
        <a:solidFill>
          <a:schemeClr val="dk2">
            <a:alpha val="90000"/>
            <a:tint val="40000"/>
            <a:hueOff val="0"/>
            <a:satOff val="0"/>
            <a:lumOff val="0"/>
            <a:alphaOff val="0"/>
          </a:schemeClr>
        </a:solidFill>
        <a:ln w="10795"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8516844" y="673447"/>
        <a:ext cx="329553" cy="450890"/>
      </dsp:txXfrm>
    </dsp:sp>
    <dsp:sp modelId="{FFF7CD3F-0A31-4837-9B61-260BC5CF7273}">
      <dsp:nvSpPr>
        <dsp:cNvPr id="0" name=""/>
        <dsp:cNvSpPr/>
      </dsp:nvSpPr>
      <dsp:spPr>
        <a:xfrm>
          <a:off x="9052701" y="1723309"/>
          <a:ext cx="599189" cy="599189"/>
        </a:xfrm>
        <a:prstGeom prst="downArrow">
          <a:avLst>
            <a:gd name="adj1" fmla="val 55000"/>
            <a:gd name="adj2" fmla="val 45000"/>
          </a:avLst>
        </a:prstGeom>
        <a:solidFill>
          <a:schemeClr val="dk2">
            <a:alpha val="90000"/>
            <a:tint val="40000"/>
            <a:hueOff val="0"/>
            <a:satOff val="0"/>
            <a:lumOff val="0"/>
            <a:alphaOff val="0"/>
          </a:schemeClr>
        </a:solidFill>
        <a:ln w="10795"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9187519" y="1723309"/>
        <a:ext cx="329553" cy="450890"/>
      </dsp:txXfrm>
    </dsp:sp>
    <dsp:sp modelId="{4F4F80C9-6A3D-440C-96B9-7E49C69B556F}">
      <dsp:nvSpPr>
        <dsp:cNvPr id="0" name=""/>
        <dsp:cNvSpPr/>
      </dsp:nvSpPr>
      <dsp:spPr>
        <a:xfrm>
          <a:off x="9723376" y="2757806"/>
          <a:ext cx="599189" cy="599189"/>
        </a:xfrm>
        <a:prstGeom prst="downArrow">
          <a:avLst>
            <a:gd name="adj1" fmla="val 55000"/>
            <a:gd name="adj2" fmla="val 45000"/>
          </a:avLst>
        </a:prstGeom>
        <a:solidFill>
          <a:schemeClr val="dk2">
            <a:alpha val="90000"/>
            <a:tint val="40000"/>
            <a:hueOff val="0"/>
            <a:satOff val="0"/>
            <a:lumOff val="0"/>
            <a:alphaOff val="0"/>
          </a:schemeClr>
        </a:solidFill>
        <a:ln w="10795"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9858194" y="2757806"/>
        <a:ext cx="329553" cy="450890"/>
      </dsp:txXfrm>
    </dsp:sp>
    <dsp:sp modelId="{0ACA190F-D2AA-4060-90EE-9EEC62AAFF2D}">
      <dsp:nvSpPr>
        <dsp:cNvPr id="0" name=""/>
        <dsp:cNvSpPr/>
      </dsp:nvSpPr>
      <dsp:spPr>
        <a:xfrm>
          <a:off x="10394051" y="3817910"/>
          <a:ext cx="599189" cy="599189"/>
        </a:xfrm>
        <a:prstGeom prst="downArrow">
          <a:avLst>
            <a:gd name="adj1" fmla="val 55000"/>
            <a:gd name="adj2" fmla="val 45000"/>
          </a:avLst>
        </a:prstGeom>
        <a:solidFill>
          <a:schemeClr val="dk2">
            <a:alpha val="90000"/>
            <a:tint val="40000"/>
            <a:hueOff val="0"/>
            <a:satOff val="0"/>
            <a:lumOff val="0"/>
            <a:alphaOff val="0"/>
          </a:schemeClr>
        </a:solidFill>
        <a:ln w="10795"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10528869" y="3817910"/>
        <a:ext cx="329553" cy="45089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9/3/layout/PieProcess">
  <dgm:title val=""/>
  <dgm:desc val=""/>
  <dgm:catLst>
    <dgm:cat type="list" pri="8600"/>
    <dgm:cat type="process" pri="4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constrLst>
      <dgm:constr type="primFontSz" for="des" forName="Parent" val="65"/>
      <dgm:constr type="primFontSz" for="des" forName="Child" refType="primFontSz" refFor="des" refForName="Parent" op="lte"/>
      <dgm:constr type="w" for="ch" forName="composite" refType="w"/>
      <dgm:constr type="h" for="ch" forName="composite" refType="h"/>
      <dgm:constr type="w" for="ch" forName="ParentComposite" refType="w" fact="0.5"/>
      <dgm:constr type="h" for="ch" forName="ParentComposite" refType="h"/>
      <dgm:constr type="w" for="ch" forName="negSibTrans" refType="h" refFor="ch" refForName="composite" fact="-0.075"/>
      <dgm:constr type="w" for="ch" forName="sibTrans" refType="w" refFor="ch" refForName="composite" fact="0.0425"/>
    </dgm:constrLst>
    <dgm:forEach name="nodesForEach" axis="ch" ptType="node" cnt="7">
      <dgm:layoutNode name="ParentComposite">
        <dgm:alg type="composite">
          <dgm:param type="ar" val="0.2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275"/>
              <dgm:constr type="w" for="ch" forName="Parent" refType="w" fact="0.6"/>
              <dgm:constr type="h" for="ch" forName="Parent" refType="h" fact="0.725"/>
              <dgm:constr type="l" for="ch" forName="Chord" refType="w" fact="0"/>
              <dgm:constr type="t" for="ch" forName="Chord" refType="h" fact="0"/>
              <dgm:constr type="w" for="ch" forName="Chord" refType="w"/>
              <dgm:constr type="h" for="ch" forName="Chord" refType="h" fact="0.25"/>
              <dgm:constr type="l" for="ch" forName="Pie" refType="w" fact="0.1"/>
              <dgm:constr type="t" for="ch" forName="Pie" refType="h" fact="0.025"/>
              <dgm:constr type="w" for="ch" forName="Pie" refType="w" fact="0.8"/>
              <dgm:constr type="h" for="ch" forName="Pie" refType="h" fact="0.2"/>
            </dgm:constrLst>
          </dgm:if>
          <dgm:else name="Name6">
            <dgm:constrLst>
              <dgm:constr type="r" for="ch" forName="Parent" refType="w"/>
              <dgm:constr type="t" for="ch" forName="Parent" refType="h" fact="0.275"/>
              <dgm:constr type="w" for="ch" forName="Parent" refType="w" fact="0.6"/>
              <dgm:constr type="h" for="ch" forName="Parent" refType="h" fact="0.725"/>
              <dgm:constr type="r" for="ch" forName="Chord" refType="w"/>
              <dgm:constr type="t" for="ch" forName="Chord" refType="h" fact="0"/>
              <dgm:constr type="w" for="ch" forName="Chord" refType="w"/>
              <dgm:constr type="h" for="ch" forName="Chord" refType="h" fact="0.25"/>
              <dgm:constr type="r" for="ch" forName="Pie" refType="w" fact="0.9"/>
              <dgm:constr type="t" for="ch" forName="Pie" refType="h" fact="0.025"/>
              <dgm:constr type="w" for="ch" forName="Pie" refType="w" fact="0.8"/>
              <dgm:constr type="h" for="ch" forName="Pie" refType="h" fact="0.2"/>
            </dgm:constrLst>
          </dgm:else>
        </dgm:choose>
        <dgm:layoutNode name="Chord" styleLbl="bgShp">
          <dgm:alg type="sp"/>
          <dgm:choose name="Name7">
            <dgm:if name="Name8" func="var" arg="dir" op="equ" val="norm">
              <dgm:shape xmlns:r="http://schemas.openxmlformats.org/officeDocument/2006/relationships" type="chord" r:blip="">
                <dgm:adjLst>
                  <dgm:adj idx="1" val="80"/>
                  <dgm:adj idx="2" val="-80"/>
                </dgm:adjLst>
              </dgm:shape>
            </dgm:if>
            <dgm:else name="Name9">
              <dgm:shape xmlns:r="http://schemas.openxmlformats.org/officeDocument/2006/relationships" rot="180" type="chord" r:blip="">
                <dgm:adjLst>
                  <dgm:adj idx="1" val="80"/>
                  <dgm:adj idx="2" val="-80"/>
                </dgm:adjLst>
              </dgm:shape>
            </dgm:else>
          </dgm:choose>
          <dgm:presOf/>
        </dgm:layoutNode>
        <dgm:layoutNode name="Pie" styleLbl="alignNode1">
          <dgm:alg type="sp"/>
          <dgm:choose name="Name10">
            <dgm:if name="Name11" func="var" arg="dir" op="equ" val="norm">
              <dgm:choose name="Name12">
                <dgm:if name="Name13" axis="precedSib" ptType="node" func="cnt" op="equ" val="0">
                  <dgm:choose name="Name14">
                    <dgm:if name="Name15" axis="followSib" ptType="node" func="cnt" op="equ" val="0">
                      <dgm:shape xmlns:r="http://schemas.openxmlformats.org/officeDocument/2006/relationships" type="pie" r:blip="">
                        <dgm:adjLst>
                          <dgm:adj idx="1" val="90"/>
                          <dgm:adj idx="2" val="-90"/>
                        </dgm:adjLst>
                      </dgm:shape>
                    </dgm:if>
                    <dgm:if name="Name16" axis="followSib" ptType="node" func="cnt" op="equ" val="1">
                      <dgm:shape xmlns:r="http://schemas.openxmlformats.org/officeDocument/2006/relationships" type="pie" r:blip="">
                        <dgm:adjLst>
                          <dgm:adj idx="1" val="180"/>
                          <dgm:adj idx="2" val="-90"/>
                        </dgm:adjLst>
                      </dgm:shape>
                    </dgm:if>
                    <dgm:if name="Name17" axis="followSib" ptType="node" func="cnt" op="equ" val="2">
                      <dgm:shape xmlns:r="http://schemas.openxmlformats.org/officeDocument/2006/relationships" type="pie" r:blip="">
                        <dgm:adjLst>
                          <dgm:adj idx="1" val="-150"/>
                          <dgm:adj idx="2" val="-90"/>
                        </dgm:adjLst>
                      </dgm:shape>
                    </dgm:if>
                    <dgm:if name="Name18" axis="followSib" ptType="node" func="cnt" op="equ" val="3">
                      <dgm:shape xmlns:r="http://schemas.openxmlformats.org/officeDocument/2006/relationships" type="pie" r:blip="">
                        <dgm:adjLst>
                          <dgm:adj idx="1" val="-135"/>
                          <dgm:adj idx="2" val="-90"/>
                        </dgm:adjLst>
                      </dgm:shape>
                    </dgm:if>
                    <dgm:if name="Name19" axis="followSib" ptType="node" func="cnt" op="equ" val="4">
                      <dgm:shape xmlns:r="http://schemas.openxmlformats.org/officeDocument/2006/relationships" type="pie" r:blip="">
                        <dgm:adjLst>
                          <dgm:adj idx="1" val="-126"/>
                          <dgm:adj idx="2" val="-90"/>
                        </dgm:adjLst>
                      </dgm:shape>
                    </dgm:if>
                    <dgm:if name="Name20" axis="followSib" ptType="node" func="cnt" op="equ" val="5">
                      <dgm:shape xmlns:r="http://schemas.openxmlformats.org/officeDocument/2006/relationships" type="pie" r:blip="">
                        <dgm:adjLst>
                          <dgm:adj idx="1" val="-120"/>
                          <dgm:adj idx="2" val="-90"/>
                        </dgm:adjLst>
                      </dgm:shape>
                    </dgm:if>
                    <dgm:else name="Name21">
                      <dgm:shape xmlns:r="http://schemas.openxmlformats.org/officeDocument/2006/relationships" type="pie" r:blip="">
                        <dgm:adjLst>
                          <dgm:adj idx="1" val="-115.7143"/>
                          <dgm:adj idx="2" val="-90"/>
                        </dgm:adjLst>
                      </dgm:shape>
                    </dgm:else>
                  </dgm:choose>
                </dgm:if>
                <dgm:if name="Name22" axis="precedSib" ptType="node" func="cnt" op="equ" val="1">
                  <dgm:choose name="Name23">
                    <dgm:if name="Name24" axis="followSib" ptType="node" func="cnt" op="equ" val="0">
                      <dgm:shape xmlns:r="http://schemas.openxmlformats.org/officeDocument/2006/relationships" type="pie" r:blip="">
                        <dgm:adjLst>
                          <dgm:adj idx="1" val="90"/>
                          <dgm:adj idx="2" val="-90"/>
                        </dgm:adjLst>
                      </dgm:shape>
                    </dgm:if>
                    <dgm:if name="Name25" axis="followSib" ptType="node" func="cnt" op="equ" val="1">
                      <dgm:shape xmlns:r="http://schemas.openxmlformats.org/officeDocument/2006/relationships" type="pie" r:blip="">
                        <dgm:adjLst>
                          <dgm:adj idx="1" val="150"/>
                          <dgm:adj idx="2" val="-90"/>
                        </dgm:adjLst>
                      </dgm:shape>
                    </dgm:if>
                    <dgm:if name="Name26" axis="followSib" ptType="node" func="cnt" op="equ" val="2">
                      <dgm:shape xmlns:r="http://schemas.openxmlformats.org/officeDocument/2006/relationships" type="pie" r:blip="">
                        <dgm:adjLst>
                          <dgm:adj idx="1" val="180"/>
                          <dgm:adj idx="2" val="-90"/>
                        </dgm:adjLst>
                      </dgm:shape>
                    </dgm:if>
                    <dgm:if name="Name27" axis="followSib" ptType="node" func="cnt" op="equ" val="3">
                      <dgm:shape xmlns:r="http://schemas.openxmlformats.org/officeDocument/2006/relationships" type="pie" r:blip="">
                        <dgm:adjLst>
                          <dgm:adj idx="1" val="-162"/>
                          <dgm:adj idx="2" val="-90"/>
                        </dgm:adjLst>
                      </dgm:shape>
                    </dgm:if>
                    <dgm:if name="Name28" axis="followSib" ptType="node" func="cnt" op="equ" val="4">
                      <dgm:shape xmlns:r="http://schemas.openxmlformats.org/officeDocument/2006/relationships" type="pie" r:blip="">
                        <dgm:adjLst>
                          <dgm:adj idx="1" val="-150"/>
                          <dgm:adj idx="2" val="-90"/>
                        </dgm:adjLst>
                      </dgm:shape>
                    </dgm:if>
                    <dgm:else name="Name29">
                      <dgm:shape xmlns:r="http://schemas.openxmlformats.org/officeDocument/2006/relationships" type="pie" r:blip="">
                        <dgm:adjLst>
                          <dgm:adj idx="1" val="-141.4286"/>
                          <dgm:adj idx="2" val="-90"/>
                        </dgm:adjLst>
                      </dgm:shape>
                    </dgm:else>
                  </dgm:choose>
                </dgm:if>
                <dgm:if name="Name30" axis="precedSib" ptType="node" func="cnt" op="equ" val="2">
                  <dgm:choose name="Name31">
                    <dgm:if name="Name32" axis="followSib" ptType="node" func="cnt" op="equ" val="0">
                      <dgm:shape xmlns:r="http://schemas.openxmlformats.org/officeDocument/2006/relationships" type="pie" r:blip="">
                        <dgm:adjLst>
                          <dgm:adj idx="1" val="90"/>
                          <dgm:adj idx="2" val="-90"/>
                        </dgm:adjLst>
                      </dgm:shape>
                    </dgm:if>
                    <dgm:if name="Name33" axis="followSib" ptType="node" func="cnt" op="equ" val="1">
                      <dgm:shape xmlns:r="http://schemas.openxmlformats.org/officeDocument/2006/relationships" type="pie" r:blip="">
                        <dgm:adjLst>
                          <dgm:adj idx="1" val="135"/>
                          <dgm:adj idx="2" val="-90"/>
                        </dgm:adjLst>
                      </dgm:shape>
                    </dgm:if>
                    <dgm:if name="Name34" axis="followSib" ptType="node" func="cnt" op="equ" val="2">
                      <dgm:shape xmlns:r="http://schemas.openxmlformats.org/officeDocument/2006/relationships" type="pie" r:blip="">
                        <dgm:adjLst>
                          <dgm:adj idx="1" val="162"/>
                          <dgm:adj idx="2" val="-90"/>
                        </dgm:adjLst>
                      </dgm:shape>
                    </dgm:if>
                    <dgm:if name="Name35" axis="followSib" ptType="node" func="cnt" op="equ" val="3">
                      <dgm:shape xmlns:r="http://schemas.openxmlformats.org/officeDocument/2006/relationships" type="pie" r:blip="">
                        <dgm:adjLst>
                          <dgm:adj idx="1" val="180"/>
                          <dgm:adj idx="2" val="-90"/>
                        </dgm:adjLst>
                      </dgm:shape>
                    </dgm:if>
                    <dgm:else name="Name36">
                      <dgm:shape xmlns:r="http://schemas.openxmlformats.org/officeDocument/2006/relationships" type="pie" r:blip="">
                        <dgm:adjLst>
                          <dgm:adj idx="1" val="-167.1429"/>
                          <dgm:adj idx="2" val="-90"/>
                        </dgm:adjLst>
                      </dgm:shape>
                    </dgm:else>
                  </dgm:choose>
                </dgm:if>
                <dgm:if name="Name37" axis="precedSib" ptType="node" func="cnt" op="equ" val="3">
                  <dgm:choose name="Name38">
                    <dgm:if name="Name39" axis="followSib" ptType="node" func="cnt" op="equ" val="0">
                      <dgm:shape xmlns:r="http://schemas.openxmlformats.org/officeDocument/2006/relationships" type="pie" r:blip="">
                        <dgm:adjLst>
                          <dgm:adj idx="1" val="90"/>
                          <dgm:adj idx="2" val="-90"/>
                        </dgm:adjLst>
                      </dgm:shape>
                    </dgm:if>
                    <dgm:if name="Name40" axis="followSib" ptType="node" func="cnt" op="equ" val="1">
                      <dgm:shape xmlns:r="http://schemas.openxmlformats.org/officeDocument/2006/relationships" type="pie" r:blip="">
                        <dgm:adjLst>
                          <dgm:adj idx="1" val="126"/>
                          <dgm:adj idx="2" val="-90"/>
                        </dgm:adjLst>
                      </dgm:shape>
                    </dgm:if>
                    <dgm:if name="Name41" axis="followSib" ptType="node" func="cnt" op="equ" val="2">
                      <dgm:shape xmlns:r="http://schemas.openxmlformats.org/officeDocument/2006/relationships" type="pie" r:blip="">
                        <dgm:adjLst>
                          <dgm:adj idx="1" val="150"/>
                          <dgm:adj idx="2" val="-90"/>
                        </dgm:adjLst>
                      </dgm:shape>
                    </dgm:if>
                    <dgm:else name="Name42">
                      <dgm:shape xmlns:r="http://schemas.openxmlformats.org/officeDocument/2006/relationships" type="pie" r:blip="">
                        <dgm:adjLst>
                          <dgm:adj idx="1" val="167.1429"/>
                          <dgm:adj idx="2" val="-90"/>
                        </dgm:adjLst>
                      </dgm:shape>
                    </dgm:else>
                  </dgm:choose>
                </dgm:if>
                <dgm:if name="Name43" axis="precedSib" ptType="node" func="cnt" op="equ" val="4">
                  <dgm:choose name="Name44">
                    <dgm:if name="Name45" axis="followSib" ptType="node" func="cnt" op="equ" val="0">
                      <dgm:shape xmlns:r="http://schemas.openxmlformats.org/officeDocument/2006/relationships" type="pie" r:blip="">
                        <dgm:adjLst>
                          <dgm:adj idx="1" val="90"/>
                          <dgm:adj idx="2" val="-90"/>
                        </dgm:adjLst>
                      </dgm:shape>
                    </dgm:if>
                    <dgm:if name="Name46" axis="followSib" ptType="node" func="cnt" op="equ" val="1">
                      <dgm:shape xmlns:r="http://schemas.openxmlformats.org/officeDocument/2006/relationships" type="pie" r:blip="">
                        <dgm:adjLst>
                          <dgm:adj idx="1" val="120"/>
                          <dgm:adj idx="2" val="-90"/>
                        </dgm:adjLst>
                      </dgm:shape>
                    </dgm:if>
                    <dgm:else name="Name47">
                      <dgm:shape xmlns:r="http://schemas.openxmlformats.org/officeDocument/2006/relationships" type="pie" r:blip="">
                        <dgm:adjLst>
                          <dgm:adj idx="1" val="141.4286"/>
                          <dgm:adj idx="2" val="-90"/>
                        </dgm:adjLst>
                      </dgm:shape>
                    </dgm:else>
                  </dgm:choose>
                </dgm:if>
                <dgm:if name="Name48" axis="precedSib" ptType="node" func="cnt" op="equ" val="5">
                  <dgm:choose name="Name49">
                    <dgm:if name="Name50" axis="followSib" ptType="node" func="cnt" op="equ" val="0">
                      <dgm:shape xmlns:r="http://schemas.openxmlformats.org/officeDocument/2006/relationships" type="pie" r:blip="">
                        <dgm:adjLst>
                          <dgm:adj idx="1" val="90"/>
                          <dgm:adj idx="2" val="-90"/>
                        </dgm:adjLst>
                      </dgm:shape>
                    </dgm:if>
                    <dgm:else name="Name51">
                      <dgm:shape xmlns:r="http://schemas.openxmlformats.org/officeDocument/2006/relationships" type="pie" r:blip="">
                        <dgm:adjLst>
                          <dgm:adj idx="1" val="115.7143"/>
                          <dgm:adj idx="2" val="-90"/>
                        </dgm:adjLst>
                      </dgm:shape>
                    </dgm:else>
                  </dgm:choose>
                </dgm:if>
                <dgm:else name="Name52">
                  <dgm:shape xmlns:r="http://schemas.openxmlformats.org/officeDocument/2006/relationships" type="pie" r:blip="">
                    <dgm:adjLst>
                      <dgm:adj idx="1" val="90"/>
                      <dgm:adj idx="2" val="-90"/>
                    </dgm:adjLst>
                  </dgm:shape>
                </dgm:else>
              </dgm:choose>
            </dgm:if>
            <dgm:else name="Name53">
              <dgm:choose name="Name54">
                <dgm:if name="Name55" axis="precedSib" ptType="node" func="cnt" op="equ" val="0">
                  <dgm:choose name="Name56">
                    <dgm:if name="Name57" axis="followSib" ptType="node" func="cnt" op="equ" val="0">
                      <dgm:shape xmlns:r="http://schemas.openxmlformats.org/officeDocument/2006/relationships" rot="180" type="pie" r:blip="">
                        <dgm:adjLst>
                          <dgm:adj idx="1" val="90"/>
                          <dgm:adj idx="2" val="-90"/>
                        </dgm:adjLst>
                      </dgm:shape>
                    </dgm:if>
                    <dgm:if name="Name58" axis="followSib" ptType="node" func="cnt" op="equ" val="1">
                      <dgm:shape xmlns:r="http://schemas.openxmlformats.org/officeDocument/2006/relationships" rot="180" type="pie" r:blip="">
                        <dgm:adjLst>
                          <dgm:adj idx="1" val="90"/>
                          <dgm:adj idx="2" val="180"/>
                        </dgm:adjLst>
                      </dgm:shape>
                    </dgm:if>
                    <dgm:if name="Name59" axis="followSib" ptType="node" func="cnt" op="equ" val="2">
                      <dgm:shape xmlns:r="http://schemas.openxmlformats.org/officeDocument/2006/relationships" rot="180" type="pie" r:blip="">
                        <dgm:adjLst>
                          <dgm:adj idx="1" val="90"/>
                          <dgm:adj idx="2" val="150"/>
                        </dgm:adjLst>
                      </dgm:shape>
                    </dgm:if>
                    <dgm:if name="Name60" axis="followSib" ptType="node" func="cnt" op="equ" val="3">
                      <dgm:shape xmlns:r="http://schemas.openxmlformats.org/officeDocument/2006/relationships" rot="180" type="pie" r:blip="">
                        <dgm:adjLst>
                          <dgm:adj idx="1" val="90"/>
                          <dgm:adj idx="2" val="135"/>
                        </dgm:adjLst>
                      </dgm:shape>
                    </dgm:if>
                    <dgm:if name="Name61" axis="followSib" ptType="node" func="cnt" op="equ" val="4">
                      <dgm:shape xmlns:r="http://schemas.openxmlformats.org/officeDocument/2006/relationships" rot="180" type="pie" r:blip="">
                        <dgm:adjLst>
                          <dgm:adj idx="1" val="90"/>
                          <dgm:adj idx="2" val="126"/>
                        </dgm:adjLst>
                      </dgm:shape>
                    </dgm:if>
                    <dgm:if name="Name62" axis="followSib" ptType="node" func="cnt" op="equ" val="5">
                      <dgm:shape xmlns:r="http://schemas.openxmlformats.org/officeDocument/2006/relationships" rot="180" type="pie" r:blip="">
                        <dgm:adjLst>
                          <dgm:adj idx="1" val="90"/>
                          <dgm:adj idx="2" val="120"/>
                        </dgm:adjLst>
                      </dgm:shape>
                    </dgm:if>
                    <dgm:else name="Name63">
                      <dgm:shape xmlns:r="http://schemas.openxmlformats.org/officeDocument/2006/relationships" rot="180" type="pie" r:blip="">
                        <dgm:adjLst>
                          <dgm:adj idx="1" val="90"/>
                          <dgm:adj idx="2" val="115.7143"/>
                        </dgm:adjLst>
                      </dgm:shape>
                    </dgm:else>
                  </dgm:choose>
                </dgm:if>
                <dgm:if name="Name64" axis="precedSib" ptType="node" func="cnt" op="equ" val="1">
                  <dgm:choose name="Name65">
                    <dgm:if name="Name66" axis="followSib" ptType="node" func="cnt" op="equ" val="0">
                      <dgm:shape xmlns:r="http://schemas.openxmlformats.org/officeDocument/2006/relationships" rot="180" type="pie" r:blip="">
                        <dgm:adjLst>
                          <dgm:adj idx="1" val="90"/>
                          <dgm:adj idx="2" val="-90"/>
                        </dgm:adjLst>
                      </dgm:shape>
                    </dgm:if>
                    <dgm:if name="Name67" axis="followSib" ptType="node" func="cnt" op="equ" val="1">
                      <dgm:shape xmlns:r="http://schemas.openxmlformats.org/officeDocument/2006/relationships" rot="180" type="pie" r:blip="">
                        <dgm:adjLst>
                          <dgm:adj idx="1" val="90"/>
                          <dgm:adj idx="2" val="-150"/>
                        </dgm:adjLst>
                      </dgm:shape>
                    </dgm:if>
                    <dgm:if name="Name68" axis="followSib" ptType="node" func="cnt" op="equ" val="2">
                      <dgm:shape xmlns:r="http://schemas.openxmlformats.org/officeDocument/2006/relationships" rot="180" type="pie" r:blip="">
                        <dgm:adjLst>
                          <dgm:adj idx="1" val="90"/>
                          <dgm:adj idx="2" val="180"/>
                        </dgm:adjLst>
                      </dgm:shape>
                    </dgm:if>
                    <dgm:if name="Name69" axis="followSib" ptType="node" func="cnt" op="equ" val="3">
                      <dgm:shape xmlns:r="http://schemas.openxmlformats.org/officeDocument/2006/relationships" rot="180" type="pie" r:blip="">
                        <dgm:adjLst>
                          <dgm:adj idx="1" val="90"/>
                          <dgm:adj idx="2" val="162"/>
                        </dgm:adjLst>
                      </dgm:shape>
                    </dgm:if>
                    <dgm:if name="Name70" axis="followSib" ptType="node" func="cnt" op="equ" val="4">
                      <dgm:shape xmlns:r="http://schemas.openxmlformats.org/officeDocument/2006/relationships" rot="180" type="pie" r:blip="">
                        <dgm:adjLst>
                          <dgm:adj idx="1" val="90"/>
                          <dgm:adj idx="2" val="150"/>
                        </dgm:adjLst>
                      </dgm:shape>
                    </dgm:if>
                    <dgm:else name="Name71">
                      <dgm:shape xmlns:r="http://schemas.openxmlformats.org/officeDocument/2006/relationships" rot="180" type="pie" r:blip="">
                        <dgm:adjLst>
                          <dgm:adj idx="1" val="90"/>
                          <dgm:adj idx="2" val="141.4286"/>
                        </dgm:adjLst>
                      </dgm:shape>
                    </dgm:else>
                  </dgm:choose>
                </dgm:if>
                <dgm:if name="Name72" axis="precedSib" ptType="node" func="cnt" op="equ" val="2">
                  <dgm:choose name="Name73">
                    <dgm:if name="Name74" axis="followSib" ptType="node" func="cnt" op="equ" val="0">
                      <dgm:shape xmlns:r="http://schemas.openxmlformats.org/officeDocument/2006/relationships" rot="180" type="pie" r:blip="">
                        <dgm:adjLst>
                          <dgm:adj idx="1" val="90"/>
                          <dgm:adj idx="2" val="-90"/>
                        </dgm:adjLst>
                      </dgm:shape>
                    </dgm:if>
                    <dgm:if name="Name75" axis="followSib" ptType="node" func="cnt" op="equ" val="1">
                      <dgm:shape xmlns:r="http://schemas.openxmlformats.org/officeDocument/2006/relationships" rot="180" type="pie" r:blip="">
                        <dgm:adjLst>
                          <dgm:adj idx="1" val="90"/>
                          <dgm:adj idx="2" val="-135"/>
                        </dgm:adjLst>
                      </dgm:shape>
                    </dgm:if>
                    <dgm:if name="Name76" axis="followSib" ptType="node" func="cnt" op="equ" val="2">
                      <dgm:shape xmlns:r="http://schemas.openxmlformats.org/officeDocument/2006/relationships" rot="180" type="pie" r:blip="">
                        <dgm:adjLst>
                          <dgm:adj idx="1" val="90"/>
                          <dgm:adj idx="2" val="-162"/>
                        </dgm:adjLst>
                      </dgm:shape>
                    </dgm:if>
                    <dgm:if name="Name77" axis="followSib" ptType="node" func="cnt" op="equ" val="3">
                      <dgm:shape xmlns:r="http://schemas.openxmlformats.org/officeDocument/2006/relationships" rot="180" type="pie" r:blip="">
                        <dgm:adjLst>
                          <dgm:adj idx="1" val="90"/>
                          <dgm:adj idx="2" val="180"/>
                        </dgm:adjLst>
                      </dgm:shape>
                    </dgm:if>
                    <dgm:else name="Name78">
                      <dgm:shape xmlns:r="http://schemas.openxmlformats.org/officeDocument/2006/relationships" rot="180" type="pie" r:blip="">
                        <dgm:adjLst>
                          <dgm:adj idx="1" val="90"/>
                          <dgm:adj idx="2" val="167.1429"/>
                        </dgm:adjLst>
                      </dgm:shape>
                    </dgm:else>
                  </dgm:choose>
                </dgm:if>
                <dgm:if name="Name79" axis="precedSib" ptType="node" func="cnt" op="equ" val="3">
                  <dgm:choose name="Name80">
                    <dgm:if name="Name81" axis="followSib" ptType="node" func="cnt" op="equ" val="0">
                      <dgm:shape xmlns:r="http://schemas.openxmlformats.org/officeDocument/2006/relationships" rot="180" type="pie" r:blip="">
                        <dgm:adjLst>
                          <dgm:adj idx="1" val="90"/>
                          <dgm:adj idx="2" val="-90"/>
                        </dgm:adjLst>
                      </dgm:shape>
                    </dgm:if>
                    <dgm:if name="Name82" axis="followSib" ptType="node" func="cnt" op="equ" val="1">
                      <dgm:shape xmlns:r="http://schemas.openxmlformats.org/officeDocument/2006/relationships" rot="180" type="pie" r:blip="">
                        <dgm:adjLst>
                          <dgm:adj idx="1" val="90"/>
                          <dgm:adj idx="2" val="-126"/>
                        </dgm:adjLst>
                      </dgm:shape>
                    </dgm:if>
                    <dgm:if name="Name83" axis="followSib" ptType="node" func="cnt" op="equ" val="2">
                      <dgm:shape xmlns:r="http://schemas.openxmlformats.org/officeDocument/2006/relationships" rot="180" type="pie" r:blip="">
                        <dgm:adjLst>
                          <dgm:adj idx="1" val="90"/>
                          <dgm:adj idx="2" val="-150"/>
                        </dgm:adjLst>
                      </dgm:shape>
                    </dgm:if>
                    <dgm:else name="Name84">
                      <dgm:shape xmlns:r="http://schemas.openxmlformats.org/officeDocument/2006/relationships" rot="180" type="pie" r:blip="">
                        <dgm:adjLst>
                          <dgm:adj idx="1" val="90"/>
                          <dgm:adj idx="2" val="-167.1429"/>
                        </dgm:adjLst>
                      </dgm:shape>
                    </dgm:else>
                  </dgm:choose>
                </dgm:if>
                <dgm:if name="Name85" axis="precedSib" ptType="node" func="cnt" op="equ" val="4">
                  <dgm:choose name="Name86">
                    <dgm:if name="Name87" axis="followSib" ptType="node" func="cnt" op="equ" val="0">
                      <dgm:shape xmlns:r="http://schemas.openxmlformats.org/officeDocument/2006/relationships" rot="180" type="pie" r:blip="">
                        <dgm:adjLst>
                          <dgm:adj idx="1" val="90"/>
                          <dgm:adj idx="2" val="-90"/>
                        </dgm:adjLst>
                      </dgm:shape>
                    </dgm:if>
                    <dgm:if name="Name88" axis="followSib" ptType="node" func="cnt" op="equ" val="1">
                      <dgm:shape xmlns:r="http://schemas.openxmlformats.org/officeDocument/2006/relationships" rot="180" type="pie" r:blip="">
                        <dgm:adjLst>
                          <dgm:adj idx="1" val="90"/>
                          <dgm:adj idx="2" val="-120"/>
                        </dgm:adjLst>
                      </dgm:shape>
                    </dgm:if>
                    <dgm:else name="Name89">
                      <dgm:shape xmlns:r="http://schemas.openxmlformats.org/officeDocument/2006/relationships" rot="180" type="pie" r:blip="">
                        <dgm:adjLst>
                          <dgm:adj idx="1" val="90"/>
                          <dgm:adj idx="2" val="-141.4286"/>
                        </dgm:adjLst>
                      </dgm:shape>
                    </dgm:else>
                  </dgm:choose>
                </dgm:if>
                <dgm:if name="Name90" axis="precedSib" ptType="node" func="cnt" op="equ" val="5">
                  <dgm:choose name="Name91">
                    <dgm:if name="Name92" axis="followSib" ptType="node" func="cnt" op="equ" val="0">
                      <dgm:shape xmlns:r="http://schemas.openxmlformats.org/officeDocument/2006/relationships" rot="180" type="pie" r:blip="">
                        <dgm:adjLst>
                          <dgm:adj idx="1" val="90"/>
                          <dgm:adj idx="2" val="-90"/>
                        </dgm:adjLst>
                      </dgm:shape>
                    </dgm:if>
                    <dgm:else name="Name93">
                      <dgm:shape xmlns:r="http://schemas.openxmlformats.org/officeDocument/2006/relationships" rot="180" type="pie" r:blip="">
                        <dgm:adjLst>
                          <dgm:adj idx="1" val="90"/>
                          <dgm:adj idx="2" val="-115.7143"/>
                        </dgm:adjLst>
                      </dgm:shape>
                    </dgm:else>
                  </dgm:choose>
                </dgm:if>
                <dgm:else name="Name94">
                  <dgm:shape xmlns:r="http://schemas.openxmlformats.org/officeDocument/2006/relationships" rot="180" type="pie" r:blip="">
                    <dgm:adjLst>
                      <dgm:adj idx="1" val="90"/>
                      <dgm:adj idx="2" val="-90"/>
                    </dgm:adjLst>
                  </dgm:shape>
                </dgm:else>
              </dgm:choose>
            </dgm:else>
          </dgm:choose>
          <dgm:presOf/>
        </dgm:layoutNode>
        <dgm:layoutNode name="Parent" styleLbl="revTx">
          <dgm:varLst>
            <dgm:chMax val="1"/>
            <dgm:chPref val="1"/>
            <dgm:bulletEnabled val="1"/>
          </dgm:varLst>
          <dgm:choose name="Name95">
            <dgm:if name="Name96" func="var" arg="dir" op="equ" val="norm">
              <dgm:alg type="tx">
                <dgm:param type="parTxLTRAlign" val="r"/>
                <dgm:param type="parTxRTLAlign" val="r"/>
                <dgm:param type="shpTxLTRAlignCh" val="r"/>
                <dgm:param type="shpTxRTLAlignCh" val="r"/>
                <dgm:param type="txAnchorVert" val="b"/>
                <dgm:param type="autoTxRot" val="grav"/>
              </dgm:alg>
            </dgm:if>
            <dgm:else name="Name97">
              <dgm:alg type="tx">
                <dgm:param type="parTxLTRAlign" val="l"/>
                <dgm:param type="parTxRTLAlign" val="l"/>
                <dgm:param type="shpTxLTRAlignCh" val="l"/>
                <dgm:param type="shpTxRTLAlignCh" val="l"/>
                <dgm:param type="txAnchorVert" val="b"/>
                <dgm:param type="autoTxRot" val="grav"/>
              </dgm:alg>
            </dgm:else>
          </dgm:choose>
          <dgm:choose name="Name98">
            <dgm:if name="Name99" func="var" arg="dir" op="equ" val="norm">
              <dgm:shape xmlns:r="http://schemas.openxmlformats.org/officeDocument/2006/relationships" rot="-90" type="rect" r:blip="">
                <dgm:adjLst/>
              </dgm:shape>
            </dgm:if>
            <dgm:else name="Name100">
              <dgm:shape xmlns:r="http://schemas.openxmlformats.org/officeDocument/2006/relationships" rot="90" type="rect" r:blip="">
                <dgm:adjLst/>
              </dgm:shape>
            </dgm:else>
          </dgm:choose>
          <dgm:presOf axis="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choose name="Name101">
        <dgm:if name="Name102" axis="ch" ptType="node" func="cnt" op="gte" val="1">
          <dgm:forEach name="negSibTransForEach" axis="ch" ptType="sibTrans" hideLastTrans="0" cnt="1">
            <dgm:layoutNode name="negSibTrans">
              <dgm:alg type="sp"/>
              <dgm:shape xmlns:r="http://schemas.openxmlformats.org/officeDocument/2006/relationships" r:blip="">
                <dgm:adjLst/>
              </dgm:shape>
            </dgm:layoutNode>
          </dgm:forEach>
          <dgm:layoutNode name="composite">
            <dgm:alg type="composite">
              <dgm:param type="ar" val="0.5"/>
            </dgm:alg>
            <dgm:shape xmlns:r="http://schemas.openxmlformats.org/officeDocument/2006/relationships" r:blip="">
              <dgm:adjLst/>
            </dgm:shape>
            <dgm:choose name="Name103">
              <dgm:if name="Name104" func="var" arg="dir" op="equ" val="norm">
                <dgm:constrLst>
                  <dgm:constr type="l" for="ch" forName="Child" refType="w" fact="0"/>
                  <dgm:constr type="t" for="ch" forName="Child" refType="h" fact="0"/>
                  <dgm:constr type="w" for="ch" forName="Child" refType="w"/>
                  <dgm:constr type="h" for="ch" forName="Child" refType="h"/>
                </dgm:constrLst>
              </dgm:if>
              <dgm:else name="Name105">
                <dgm:constrLst>
                  <dgm:constr type="r" for="ch" forName="Child" refType="w"/>
                  <dgm:constr type="t" for="ch" forName="Child" refType="h" fact="0"/>
                  <dgm:constr type="w" for="ch" forName="Child" refType="w"/>
                  <dgm:constr type="h" for="ch" forName="Child" refType="h"/>
                </dgm:constrLst>
              </dgm:else>
            </dgm:choose>
            <dgm:ruleLst/>
            <dgm:layoutNode name="Child" styleLbl="revTx">
              <dgm:varLst>
                <dgm:chMax val="0"/>
                <dgm:chPref val="0"/>
                <dgm:bulletEnabled val="1"/>
              </dgm:varLst>
              <dgm:choose name="Name106">
                <dgm:if name="Name107" func="var" arg="dir" op="equ" val="norm">
                  <dgm:alg type="tx">
                    <dgm:param type="parTxLTRAlign" val="l"/>
                    <dgm:param type="parTxRTLAlign" val="r"/>
                    <dgm:param type="txAnchorVert" val="t"/>
                  </dgm:alg>
                </dgm:if>
                <dgm:else name="Name108">
                  <dgm:alg type="tx">
                    <dgm:param type="parTxLTRAlign" val="r"/>
                    <dgm:param type="parTxRTLAlign" val="l"/>
                    <dgm:param type="txAnchorVert" val="t"/>
                  </dgm:alg>
                </dgm:else>
              </dgm:choose>
              <dgm:shape xmlns:r="http://schemas.openxmlformats.org/officeDocument/2006/relationships" type="rect" r:blip="">
                <dgm:adjLst/>
              </dgm:shape>
              <dgm:presOf axis="des"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if>
        <dgm:else name="Name109"/>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pl-PL"/>
              <a:t>Kliknij, aby edytować styl</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19765003-AC39-4B1D-80CB-6B4FF0CAED14}" type="datetimeFigureOut">
              <a:rPr lang="en-GB" smtClean="0"/>
              <a:t>20/03/2022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076ADEC-49F4-4D38-A5EC-E863C7668E2D}" type="slidenum">
              <a:rPr lang="en-GB" smtClean="0"/>
              <a:t>‹#›</a:t>
            </a:fld>
            <a:endParaRPr lang="en-GB"/>
          </a:p>
        </p:txBody>
      </p:sp>
    </p:spTree>
    <p:extLst>
      <p:ext uri="{BB962C8B-B14F-4D97-AF65-F5344CB8AC3E}">
        <p14:creationId xmlns:p14="http://schemas.microsoft.com/office/powerpoint/2010/main" val="1222601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19765003-AC39-4B1D-80CB-6B4FF0CAED14}" type="datetimeFigureOut">
              <a:rPr lang="en-GB" smtClean="0"/>
              <a:t>20/03/2022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076ADEC-49F4-4D38-A5EC-E863C7668E2D}" type="slidenum">
              <a:rPr lang="en-GB" smtClean="0"/>
              <a:t>‹#›</a:t>
            </a:fld>
            <a:endParaRPr lang="en-GB"/>
          </a:p>
        </p:txBody>
      </p:sp>
    </p:spTree>
    <p:extLst>
      <p:ext uri="{BB962C8B-B14F-4D97-AF65-F5344CB8AC3E}">
        <p14:creationId xmlns:p14="http://schemas.microsoft.com/office/powerpoint/2010/main" val="768937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19765003-AC39-4B1D-80CB-6B4FF0CAED14}" type="datetimeFigureOut">
              <a:rPr lang="en-GB" smtClean="0"/>
              <a:t>20/03/2022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076ADEC-49F4-4D38-A5EC-E863C7668E2D}" type="slidenum">
              <a:rPr lang="en-GB" smtClean="0"/>
              <a:t>‹#›</a:t>
            </a:fld>
            <a:endParaRPr lang="en-GB"/>
          </a:p>
        </p:txBody>
      </p:sp>
    </p:spTree>
    <p:extLst>
      <p:ext uri="{BB962C8B-B14F-4D97-AF65-F5344CB8AC3E}">
        <p14:creationId xmlns:p14="http://schemas.microsoft.com/office/powerpoint/2010/main" val="2619674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9765003-AC39-4B1D-80CB-6B4FF0CAED14}" type="datetimeFigureOut">
              <a:rPr lang="en-GB" smtClean="0"/>
              <a:t>20/03/2022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076ADEC-49F4-4D38-A5EC-E863C7668E2D}" type="slidenum">
              <a:rPr lang="en-GB" smtClean="0"/>
              <a:t>‹#›</a:t>
            </a:fld>
            <a:endParaRPr lang="en-GB"/>
          </a:p>
        </p:txBody>
      </p:sp>
    </p:spTree>
    <p:extLst>
      <p:ext uri="{BB962C8B-B14F-4D97-AF65-F5344CB8AC3E}">
        <p14:creationId xmlns:p14="http://schemas.microsoft.com/office/powerpoint/2010/main" val="1914232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pl-PL"/>
              <a:t>Kliknij, aby edytować styl</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19765003-AC39-4B1D-80CB-6B4FF0CAED14}" type="datetimeFigureOut">
              <a:rPr lang="en-GB" smtClean="0"/>
              <a:t>20/03/2022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076ADEC-49F4-4D38-A5EC-E863C7668E2D}" type="slidenum">
              <a:rPr lang="en-GB" smtClean="0"/>
              <a:t>‹#›</a:t>
            </a:fld>
            <a:endParaRPr lang="en-GB"/>
          </a:p>
        </p:txBody>
      </p:sp>
    </p:spTree>
    <p:extLst>
      <p:ext uri="{BB962C8B-B14F-4D97-AF65-F5344CB8AC3E}">
        <p14:creationId xmlns:p14="http://schemas.microsoft.com/office/powerpoint/2010/main" val="4130641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8" name="Date Placeholder 7"/>
          <p:cNvSpPr>
            <a:spLocks noGrp="1"/>
          </p:cNvSpPr>
          <p:nvPr>
            <p:ph type="dt" sz="half" idx="10"/>
          </p:nvPr>
        </p:nvSpPr>
        <p:spPr/>
        <p:txBody>
          <a:bodyPr/>
          <a:lstStyle/>
          <a:p>
            <a:fld id="{19765003-AC39-4B1D-80CB-6B4FF0CAED14}" type="datetimeFigureOut">
              <a:rPr lang="en-GB" smtClean="0"/>
              <a:t>20/03/2022</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D076ADEC-49F4-4D38-A5EC-E863C7668E2D}" type="slidenum">
              <a:rPr lang="en-GB" smtClean="0"/>
              <a:t>‹#›</a:t>
            </a:fld>
            <a:endParaRPr lang="en-GB"/>
          </a:p>
        </p:txBody>
      </p:sp>
    </p:spTree>
    <p:extLst>
      <p:ext uri="{BB962C8B-B14F-4D97-AF65-F5344CB8AC3E}">
        <p14:creationId xmlns:p14="http://schemas.microsoft.com/office/powerpoint/2010/main" val="3296610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2" name="Date Placeholder 1"/>
          <p:cNvSpPr>
            <a:spLocks noGrp="1"/>
          </p:cNvSpPr>
          <p:nvPr>
            <p:ph type="dt" sz="half" idx="10"/>
          </p:nvPr>
        </p:nvSpPr>
        <p:spPr/>
        <p:txBody>
          <a:bodyPr/>
          <a:lstStyle/>
          <a:p>
            <a:fld id="{19765003-AC39-4B1D-80CB-6B4FF0CAED14}" type="datetimeFigureOut">
              <a:rPr lang="en-GB" smtClean="0"/>
              <a:t>20/03/2022</a:t>
            </a:fld>
            <a:endParaRPr lang="en-GB"/>
          </a:p>
        </p:txBody>
      </p:sp>
      <p:sp>
        <p:nvSpPr>
          <p:cNvPr id="11" name="Footer Placeholder 10"/>
          <p:cNvSpPr>
            <a:spLocks noGrp="1"/>
          </p:cNvSpPr>
          <p:nvPr>
            <p:ph type="ftr" sz="quarter" idx="11"/>
          </p:nvPr>
        </p:nvSpPr>
        <p:spPr/>
        <p:txBody>
          <a:bodyPr/>
          <a:lstStyle/>
          <a:p>
            <a:endParaRPr lang="en-GB"/>
          </a:p>
        </p:txBody>
      </p:sp>
      <p:sp>
        <p:nvSpPr>
          <p:cNvPr id="12" name="Slide Number Placeholder 11"/>
          <p:cNvSpPr>
            <a:spLocks noGrp="1"/>
          </p:cNvSpPr>
          <p:nvPr>
            <p:ph type="sldNum" sz="quarter" idx="12"/>
          </p:nvPr>
        </p:nvSpPr>
        <p:spPr/>
        <p:txBody>
          <a:bodyPr/>
          <a:lstStyle/>
          <a:p>
            <a:fld id="{D076ADEC-49F4-4D38-A5EC-E863C7668E2D}" type="slidenum">
              <a:rPr lang="en-GB" smtClean="0"/>
              <a:t>‹#›</a:t>
            </a:fld>
            <a:endParaRPr lang="en-GB"/>
          </a:p>
        </p:txBody>
      </p:sp>
    </p:spTree>
    <p:extLst>
      <p:ext uri="{BB962C8B-B14F-4D97-AF65-F5344CB8AC3E}">
        <p14:creationId xmlns:p14="http://schemas.microsoft.com/office/powerpoint/2010/main" val="310558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l-PL"/>
              <a:t>Kliknij, aby edytować styl</a:t>
            </a:r>
            <a:endParaRPr lang="en-US" dirty="0"/>
          </a:p>
        </p:txBody>
      </p:sp>
      <p:sp>
        <p:nvSpPr>
          <p:cNvPr id="2" name="Date Placeholder 1"/>
          <p:cNvSpPr>
            <a:spLocks noGrp="1"/>
          </p:cNvSpPr>
          <p:nvPr>
            <p:ph type="dt" sz="half" idx="10"/>
          </p:nvPr>
        </p:nvSpPr>
        <p:spPr/>
        <p:txBody>
          <a:bodyPr/>
          <a:lstStyle/>
          <a:p>
            <a:fld id="{19765003-AC39-4B1D-80CB-6B4FF0CAED14}" type="datetimeFigureOut">
              <a:rPr lang="en-GB" smtClean="0"/>
              <a:t>20/03/2022</a:t>
            </a:fld>
            <a:endParaRPr lang="en-GB"/>
          </a:p>
        </p:txBody>
      </p:sp>
      <p:sp>
        <p:nvSpPr>
          <p:cNvPr id="7" name="Footer Placeholder 6"/>
          <p:cNvSpPr>
            <a:spLocks noGrp="1"/>
          </p:cNvSpPr>
          <p:nvPr>
            <p:ph type="ftr" sz="quarter" idx="11"/>
          </p:nvPr>
        </p:nvSpPr>
        <p:spPr/>
        <p:txBody>
          <a:bodyPr/>
          <a:lstStyle/>
          <a:p>
            <a:endParaRPr lang="en-GB"/>
          </a:p>
        </p:txBody>
      </p:sp>
      <p:sp>
        <p:nvSpPr>
          <p:cNvPr id="8" name="Slide Number Placeholder 7"/>
          <p:cNvSpPr>
            <a:spLocks noGrp="1"/>
          </p:cNvSpPr>
          <p:nvPr>
            <p:ph type="sldNum" sz="quarter" idx="12"/>
          </p:nvPr>
        </p:nvSpPr>
        <p:spPr/>
        <p:txBody>
          <a:bodyPr/>
          <a:lstStyle/>
          <a:p>
            <a:fld id="{D076ADEC-49F4-4D38-A5EC-E863C7668E2D}" type="slidenum">
              <a:rPr lang="en-GB" smtClean="0"/>
              <a:t>‹#›</a:t>
            </a:fld>
            <a:endParaRPr lang="en-GB"/>
          </a:p>
        </p:txBody>
      </p:sp>
    </p:spTree>
    <p:extLst>
      <p:ext uri="{BB962C8B-B14F-4D97-AF65-F5344CB8AC3E}">
        <p14:creationId xmlns:p14="http://schemas.microsoft.com/office/powerpoint/2010/main" val="498877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9765003-AC39-4B1D-80CB-6B4FF0CAED14}" type="datetimeFigureOut">
              <a:rPr lang="en-GB" smtClean="0"/>
              <a:t>20/03/2022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076ADEC-49F4-4D38-A5EC-E863C7668E2D}" type="slidenum">
              <a:rPr lang="en-GB" smtClean="0"/>
              <a:t>‹#›</a:t>
            </a:fld>
            <a:endParaRPr lang="en-GB"/>
          </a:p>
        </p:txBody>
      </p:sp>
    </p:spTree>
    <p:extLst>
      <p:ext uri="{BB962C8B-B14F-4D97-AF65-F5344CB8AC3E}">
        <p14:creationId xmlns:p14="http://schemas.microsoft.com/office/powerpoint/2010/main" val="48151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pl-PL"/>
              <a:t>Kliknij, aby edytować styl</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8" name="Date Placeholder 7"/>
          <p:cNvSpPr>
            <a:spLocks noGrp="1"/>
          </p:cNvSpPr>
          <p:nvPr>
            <p:ph type="dt" sz="half" idx="10"/>
          </p:nvPr>
        </p:nvSpPr>
        <p:spPr/>
        <p:txBody>
          <a:bodyPr/>
          <a:lstStyle/>
          <a:p>
            <a:fld id="{19765003-AC39-4B1D-80CB-6B4FF0CAED14}" type="datetimeFigureOut">
              <a:rPr lang="en-GB" smtClean="0"/>
              <a:t>20/03/2022</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D076ADEC-49F4-4D38-A5EC-E863C7668E2D}" type="slidenum">
              <a:rPr lang="en-GB" smtClean="0"/>
              <a:t>‹#›</a:t>
            </a:fld>
            <a:endParaRPr lang="en-GB"/>
          </a:p>
        </p:txBody>
      </p:sp>
    </p:spTree>
    <p:extLst>
      <p:ext uri="{BB962C8B-B14F-4D97-AF65-F5344CB8AC3E}">
        <p14:creationId xmlns:p14="http://schemas.microsoft.com/office/powerpoint/2010/main" val="1791873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pl-PL"/>
              <a:t>Kliknij, aby edytować styl</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8" name="Date Placeholder 7"/>
          <p:cNvSpPr>
            <a:spLocks noGrp="1"/>
          </p:cNvSpPr>
          <p:nvPr>
            <p:ph type="dt" sz="half" idx="10"/>
          </p:nvPr>
        </p:nvSpPr>
        <p:spPr/>
        <p:txBody>
          <a:bodyPr/>
          <a:lstStyle/>
          <a:p>
            <a:fld id="{19765003-AC39-4B1D-80CB-6B4FF0CAED14}" type="datetimeFigureOut">
              <a:rPr lang="en-GB" smtClean="0"/>
              <a:t>20/03/2022</a:t>
            </a:fld>
            <a:endParaRPr lang="en-GB"/>
          </a:p>
        </p:txBody>
      </p:sp>
      <p:sp>
        <p:nvSpPr>
          <p:cNvPr id="9" name="Footer Placeholder 8"/>
          <p:cNvSpPr>
            <a:spLocks noGrp="1"/>
          </p:cNvSpPr>
          <p:nvPr>
            <p:ph type="ftr" sz="quarter" idx="11"/>
          </p:nvPr>
        </p:nvSpPr>
        <p:spPr>
          <a:xfrm>
            <a:off x="3499101" y="6356350"/>
            <a:ext cx="5911517" cy="365125"/>
          </a:xfrm>
        </p:spPr>
        <p:txBody>
          <a:bodyPr/>
          <a:lstStyle/>
          <a:p>
            <a:endParaRPr lang="en-GB"/>
          </a:p>
        </p:txBody>
      </p:sp>
      <p:sp>
        <p:nvSpPr>
          <p:cNvPr id="10" name="Slide Number Placeholder 9"/>
          <p:cNvSpPr>
            <a:spLocks noGrp="1"/>
          </p:cNvSpPr>
          <p:nvPr>
            <p:ph type="sldNum" sz="quarter" idx="12"/>
          </p:nvPr>
        </p:nvSpPr>
        <p:spPr/>
        <p:txBody>
          <a:bodyPr/>
          <a:lstStyle/>
          <a:p>
            <a:fld id="{D076ADEC-49F4-4D38-A5EC-E863C7668E2D}" type="slidenum">
              <a:rPr lang="en-GB" smtClean="0"/>
              <a:t>‹#›</a:t>
            </a:fld>
            <a:endParaRPr lang="en-GB"/>
          </a:p>
        </p:txBody>
      </p:sp>
    </p:spTree>
    <p:extLst>
      <p:ext uri="{BB962C8B-B14F-4D97-AF65-F5344CB8AC3E}">
        <p14:creationId xmlns:p14="http://schemas.microsoft.com/office/powerpoint/2010/main" val="981113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19765003-AC39-4B1D-80CB-6B4FF0CAED14}" type="datetimeFigureOut">
              <a:rPr lang="en-GB" smtClean="0"/>
              <a:t>20/03/2022</a:t>
            </a:fld>
            <a:endParaRPr lang="en-GB"/>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GB"/>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D076ADEC-49F4-4D38-A5EC-E863C7668E2D}" type="slidenum">
              <a:rPr lang="en-GB" smtClean="0"/>
              <a:t>‹#›</a:t>
            </a:fld>
            <a:endParaRPr lang="en-GB"/>
          </a:p>
        </p:txBody>
      </p:sp>
    </p:spTree>
    <p:extLst>
      <p:ext uri="{BB962C8B-B14F-4D97-AF65-F5344CB8AC3E}">
        <p14:creationId xmlns:p14="http://schemas.microsoft.com/office/powerpoint/2010/main" val="34356926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3" Type="http://schemas.openxmlformats.org/officeDocument/2006/relationships/hyperlink" Target="http://wyborcza.pl/7,75248,23012225,serwer-sadolotka-u-ziobry.html?disableRedirects=true" TargetMode="External"/><Relationship Id="rId2" Type="http://schemas.openxmlformats.org/officeDocument/2006/relationships/hyperlink" Target="https://wiadomosci.onet.pl/kraj/sadolotek-z-wadami-sedziowie-skarza-sie-na-nierownomierny-przydzial-spraw/24v7jx5" TargetMode="External"/><Relationship Id="rId1" Type="http://schemas.openxmlformats.org/officeDocument/2006/relationships/slideLayout" Target="../slideLayouts/slideLayout2.xml"/><Relationship Id="rId5" Type="http://schemas.openxmlformats.org/officeDocument/2006/relationships/hyperlink" Target="https://informatykzakladowy.pl/system-pseudolosowego-przydzialu-spraw/" TargetMode="External"/><Relationship Id="rId4" Type="http://schemas.openxmlformats.org/officeDocument/2006/relationships/hyperlink" Target="https://legalis.pl/sposob-dzialania-systemu-losowego-przydzialu-spraw-jest-informacja-publiczna/" TargetMode="Externa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6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6362BC8-A62E-4527-A395-5BB2F9E2CF5F}"/>
              </a:ext>
            </a:extLst>
          </p:cNvPr>
          <p:cNvSpPr>
            <a:spLocks noGrp="1"/>
          </p:cNvSpPr>
          <p:nvPr>
            <p:ph type="ctrTitle"/>
          </p:nvPr>
        </p:nvSpPr>
        <p:spPr>
          <a:xfrm>
            <a:off x="1069848" y="1298448"/>
            <a:ext cx="7315200" cy="2474766"/>
          </a:xfrm>
        </p:spPr>
        <p:txBody>
          <a:bodyPr/>
          <a:lstStyle/>
          <a:p>
            <a:r>
              <a:rPr lang="pl-PL" dirty="0"/>
              <a:t>Wykład 14</a:t>
            </a:r>
            <a:endParaRPr lang="en-GB" dirty="0"/>
          </a:p>
        </p:txBody>
      </p:sp>
      <p:sp>
        <p:nvSpPr>
          <p:cNvPr id="3" name="Podtytuł 2">
            <a:extLst>
              <a:ext uri="{FF2B5EF4-FFF2-40B4-BE49-F238E27FC236}">
                <a16:creationId xmlns:a16="http://schemas.microsoft.com/office/drawing/2014/main" id="{58ACC531-4E0C-43CF-AAAD-4380CFEF9BC7}"/>
              </a:ext>
            </a:extLst>
          </p:cNvPr>
          <p:cNvSpPr>
            <a:spLocks noGrp="1"/>
          </p:cNvSpPr>
          <p:nvPr>
            <p:ph type="subTitle" idx="1"/>
          </p:nvPr>
        </p:nvSpPr>
        <p:spPr>
          <a:xfrm>
            <a:off x="1100015" y="4056993"/>
            <a:ext cx="7315200" cy="1527653"/>
          </a:xfrm>
        </p:spPr>
        <p:txBody>
          <a:bodyPr>
            <a:normAutofit/>
          </a:bodyPr>
          <a:lstStyle/>
          <a:p>
            <a:pPr algn="just"/>
            <a:r>
              <a:rPr lang="pl-PL" b="1" dirty="0"/>
              <a:t>Zasady postępowania sądowego. Kontrola formalna i merytoryczna skargi oskarżycielskiej. </a:t>
            </a:r>
            <a:endParaRPr lang="en-GB" dirty="0"/>
          </a:p>
        </p:txBody>
      </p:sp>
      <p:pic>
        <p:nvPicPr>
          <p:cNvPr id="1026" name="Picture 2" descr="Main page | Uniwersytet Wrocławski">
            <a:extLst>
              <a:ext uri="{FF2B5EF4-FFF2-40B4-BE49-F238E27FC236}">
                <a16:creationId xmlns:a16="http://schemas.microsoft.com/office/drawing/2014/main" id="{617730CB-C3E8-4EBE-80DB-249DC46438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
            <a:ext cx="3045491" cy="137685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Main page | Uniwersytet Wrocławski">
            <a:extLst>
              <a:ext uri="{FF2B5EF4-FFF2-40B4-BE49-F238E27FC236}">
                <a16:creationId xmlns:a16="http://schemas.microsoft.com/office/drawing/2014/main" id="{0ACD6FC6-38C6-4321-807E-59343CD61B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55083"/>
            <a:ext cx="3045491" cy="1376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9311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35408A-4C1B-467A-87A1-2AA8D7169CA1}"/>
              </a:ext>
            </a:extLst>
          </p:cNvPr>
          <p:cNvSpPr>
            <a:spLocks noGrp="1"/>
          </p:cNvSpPr>
          <p:nvPr>
            <p:ph type="title"/>
          </p:nvPr>
        </p:nvSpPr>
        <p:spPr/>
        <p:txBody>
          <a:bodyPr>
            <a:normAutofit/>
          </a:bodyPr>
          <a:lstStyle/>
          <a:p>
            <a:r>
              <a:rPr lang="pl-PL" sz="3200" dirty="0"/>
              <a:t>A co jak prokurator nie poprawi braków/błędów formalnych? </a:t>
            </a:r>
            <a:endParaRPr lang="en-GB" sz="3200" dirty="0"/>
          </a:p>
        </p:txBody>
      </p:sp>
      <p:sp>
        <p:nvSpPr>
          <p:cNvPr id="3" name="Symbol zastępczy zawartości 2">
            <a:extLst>
              <a:ext uri="{FF2B5EF4-FFF2-40B4-BE49-F238E27FC236}">
                <a16:creationId xmlns:a16="http://schemas.microsoft.com/office/drawing/2014/main" id="{377DAAA8-4960-4163-8D5C-3E79D8101D11}"/>
              </a:ext>
            </a:extLst>
          </p:cNvPr>
          <p:cNvSpPr>
            <a:spLocks noGrp="1"/>
          </p:cNvSpPr>
          <p:nvPr>
            <p:ph idx="1"/>
          </p:nvPr>
        </p:nvSpPr>
        <p:spPr/>
        <p:txBody>
          <a:bodyPr>
            <a:normAutofit fontScale="77500" lnSpcReduction="20000"/>
          </a:bodyPr>
          <a:lstStyle/>
          <a:p>
            <a:pPr algn="just"/>
            <a:r>
              <a:rPr lang="pl-PL" sz="2800" b="1" dirty="0">
                <a:solidFill>
                  <a:srgbClr val="FFC000"/>
                </a:solidFill>
              </a:rPr>
              <a:t>Gdy prokurator mimo zwrócenia aktu oskarżenia w trybie art. 337 k.p.k. ponownie przekaże go w tej samej postaci, prezes sądu może zmienić swoją poprzednią decyzję i dokonać czynności z art. 338 albo powinien skierować sprawę na posiedzenie – art. 339 § 3 k.p.k. </a:t>
            </a:r>
          </a:p>
          <a:p>
            <a:pPr algn="just"/>
            <a:r>
              <a:rPr lang="pl-PL" sz="2800" dirty="0"/>
              <a:t>Jeżeli na posiedzeniu </a:t>
            </a:r>
            <a:r>
              <a:rPr lang="pl-PL" sz="2800" b="1" u="sng" dirty="0">
                <a:solidFill>
                  <a:srgbClr val="FFC000"/>
                </a:solidFill>
              </a:rPr>
              <a:t>sąd</a:t>
            </a:r>
            <a:r>
              <a:rPr lang="pl-PL" sz="2800" dirty="0"/>
              <a:t> stwierdzi, że braki formalne nie występują albo występują, ale nie pozbawiają skuteczności skargi oskarżyciela, powinien skierować sprawę do rozpoznania na rozprawie. W przeciwnym razie możliwe jest umorzenie postępowania ze względu na brak skutecznej skargi uprawnionego oskarżyciela. </a:t>
            </a:r>
          </a:p>
          <a:p>
            <a:pPr algn="ctr"/>
            <a:r>
              <a:rPr lang="pl-PL" sz="2800" b="1" dirty="0">
                <a:solidFill>
                  <a:srgbClr val="FF0000"/>
                </a:solidFill>
              </a:rPr>
              <a:t>Decyzja sądu uzależniona od rangi braków formalnych aktu oskarżenia. </a:t>
            </a:r>
          </a:p>
          <a:p>
            <a:pPr algn="just"/>
            <a:r>
              <a:rPr lang="pl-PL" sz="2800" dirty="0"/>
              <a:t>Por. uchwała SN z dnia 31 sierpnia 1994 r., I KZP 19/94. </a:t>
            </a:r>
          </a:p>
          <a:p>
            <a:pPr algn="just"/>
            <a:r>
              <a:rPr lang="pl-PL" sz="2800" dirty="0"/>
              <a:t>Jeżeli nie uzupełniono braków z wniosku z art. 335 § 2 </a:t>
            </a:r>
            <a:r>
              <a:rPr lang="pl-PL" sz="2800" dirty="0">
                <a:sym typeface="Wingdings" panose="05000000000000000000" pitchFamily="2" charset="2"/>
              </a:rPr>
              <a:t> sprawę kieruje się na rozprawę </a:t>
            </a:r>
            <a:endParaRPr lang="pl-PL" sz="2800" dirty="0"/>
          </a:p>
        </p:txBody>
      </p:sp>
      <p:pic>
        <p:nvPicPr>
          <p:cNvPr id="4" name="Picture 2" descr="Main page | Uniwersytet Wrocławski">
            <a:extLst>
              <a:ext uri="{FF2B5EF4-FFF2-40B4-BE49-F238E27FC236}">
                <a16:creationId xmlns:a16="http://schemas.microsoft.com/office/drawing/2014/main" id="{61849033-41E6-4583-B148-42E3605F88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10167"/>
            <a:ext cx="3045491" cy="1376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2855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35408A-4C1B-467A-87A1-2AA8D7169CA1}"/>
              </a:ext>
            </a:extLst>
          </p:cNvPr>
          <p:cNvSpPr>
            <a:spLocks noGrp="1"/>
          </p:cNvSpPr>
          <p:nvPr>
            <p:ph type="title"/>
          </p:nvPr>
        </p:nvSpPr>
        <p:spPr/>
        <p:txBody>
          <a:bodyPr>
            <a:normAutofit/>
          </a:bodyPr>
          <a:lstStyle/>
          <a:p>
            <a:r>
              <a:rPr lang="pl-PL" sz="3200" dirty="0"/>
              <a:t>A co jak prokurator nie poprawi braków/błędów formalnych? </a:t>
            </a:r>
            <a:endParaRPr lang="en-GB" sz="3200" dirty="0"/>
          </a:p>
        </p:txBody>
      </p:sp>
      <p:sp>
        <p:nvSpPr>
          <p:cNvPr id="3" name="Symbol zastępczy zawartości 2">
            <a:extLst>
              <a:ext uri="{FF2B5EF4-FFF2-40B4-BE49-F238E27FC236}">
                <a16:creationId xmlns:a16="http://schemas.microsoft.com/office/drawing/2014/main" id="{377DAAA8-4960-4163-8D5C-3E79D8101D11}"/>
              </a:ext>
            </a:extLst>
          </p:cNvPr>
          <p:cNvSpPr>
            <a:spLocks noGrp="1"/>
          </p:cNvSpPr>
          <p:nvPr>
            <p:ph idx="1"/>
          </p:nvPr>
        </p:nvSpPr>
        <p:spPr/>
        <p:txBody>
          <a:bodyPr>
            <a:normAutofit/>
          </a:bodyPr>
          <a:lstStyle/>
          <a:p>
            <a:pPr marL="0" indent="0" algn="ctr">
              <a:buNone/>
            </a:pPr>
            <a:r>
              <a:rPr lang="pl-PL" b="1" u="sng" dirty="0"/>
              <a:t>Uchwała SN z 31.08.1994 r., I KZP 19/94 </a:t>
            </a:r>
          </a:p>
          <a:p>
            <a:pPr marL="0" indent="0" algn="just">
              <a:buNone/>
            </a:pPr>
            <a:r>
              <a:rPr lang="pl-PL" dirty="0"/>
              <a:t>Jeżeli prokurator, mimo zwrócenia mu aktu oskarżenia w trybie art. 298 (</a:t>
            </a:r>
            <a:r>
              <a:rPr lang="pl-PL" i="1" dirty="0"/>
              <a:t>obecnie 337</a:t>
            </a:r>
            <a:r>
              <a:rPr lang="pl-PL" dirty="0"/>
              <a:t>) k.p.k. w celu uzupełnienia braków formalnych, ponownie przekaże go w tej samej postaci, prezes sądu może sam zmienić swoją poprzednią decyzję, wykonując czynności przewidziane w art. 302 § 1 (</a:t>
            </a:r>
            <a:r>
              <a:rPr lang="pl-PL" i="1" dirty="0"/>
              <a:t>obecnie 338 §1</a:t>
            </a:r>
            <a:r>
              <a:rPr lang="pl-PL" dirty="0"/>
              <a:t>)</a:t>
            </a:r>
            <a:r>
              <a:rPr lang="pl-PL" i="1" dirty="0"/>
              <a:t> </a:t>
            </a:r>
            <a:r>
              <a:rPr lang="pl-PL" dirty="0"/>
              <a:t>k.p.k., albo powinien wnieść sprawę na posiedzenie sądu, który podejmuje stosowne postanowienie w ramach uprawnień przewidzianych w art. 299 § 1 (</a:t>
            </a:r>
            <a:r>
              <a:rPr lang="pl-PL" i="1" dirty="0"/>
              <a:t>obecnie 339 § 3</a:t>
            </a:r>
            <a:r>
              <a:rPr lang="pl-PL" dirty="0"/>
              <a:t>)k.p.k.</a:t>
            </a:r>
          </a:p>
          <a:p>
            <a:pPr marL="0" indent="0" algn="just">
              <a:buNone/>
            </a:pPr>
            <a:endParaRPr lang="pl-PL" dirty="0"/>
          </a:p>
          <a:p>
            <a:pPr marL="0" indent="0" algn="just">
              <a:buNone/>
            </a:pPr>
            <a:r>
              <a:rPr lang="pl-PL" dirty="0"/>
              <a:t>Sąd może umorzyć postępowanie na posiedzeniu na podstawie art. 17 § 1 pkt 9, jeżeli nad brakami formalnymi skargi oskarżyciela nie można przejść „do porządku dziennego”. </a:t>
            </a:r>
          </a:p>
        </p:txBody>
      </p:sp>
      <p:pic>
        <p:nvPicPr>
          <p:cNvPr id="4" name="Picture 2" descr="Main page | Uniwersytet Wrocławski">
            <a:extLst>
              <a:ext uri="{FF2B5EF4-FFF2-40B4-BE49-F238E27FC236}">
                <a16:creationId xmlns:a16="http://schemas.microsoft.com/office/drawing/2014/main" id="{61849033-41E6-4583-B148-42E3605F88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10167"/>
            <a:ext cx="3045491" cy="1376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0131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35408A-4C1B-467A-87A1-2AA8D7169CA1}"/>
              </a:ext>
            </a:extLst>
          </p:cNvPr>
          <p:cNvSpPr>
            <a:spLocks noGrp="1"/>
          </p:cNvSpPr>
          <p:nvPr>
            <p:ph type="title"/>
          </p:nvPr>
        </p:nvSpPr>
        <p:spPr/>
        <p:txBody>
          <a:bodyPr>
            <a:normAutofit/>
          </a:bodyPr>
          <a:lstStyle/>
          <a:p>
            <a:r>
              <a:rPr lang="pl-PL" sz="3200" dirty="0"/>
              <a:t>Zawiadomienie oskarżonego i przesłanie odpisu aktu oskarżenia – art. 338 </a:t>
            </a:r>
            <a:endParaRPr lang="en-GB" sz="3200" dirty="0"/>
          </a:p>
        </p:txBody>
      </p:sp>
      <p:sp>
        <p:nvSpPr>
          <p:cNvPr id="3" name="Symbol zastępczy zawartości 2">
            <a:extLst>
              <a:ext uri="{FF2B5EF4-FFF2-40B4-BE49-F238E27FC236}">
                <a16:creationId xmlns:a16="http://schemas.microsoft.com/office/drawing/2014/main" id="{377DAAA8-4960-4163-8D5C-3E79D8101D11}"/>
              </a:ext>
            </a:extLst>
          </p:cNvPr>
          <p:cNvSpPr>
            <a:spLocks noGrp="1"/>
          </p:cNvSpPr>
          <p:nvPr>
            <p:ph idx="1"/>
          </p:nvPr>
        </p:nvSpPr>
        <p:spPr>
          <a:xfrm>
            <a:off x="3836217" y="1123837"/>
            <a:ext cx="7315200" cy="5120640"/>
          </a:xfrm>
        </p:spPr>
        <p:txBody>
          <a:bodyPr>
            <a:normAutofit fontScale="92500"/>
          </a:bodyPr>
          <a:lstStyle/>
          <a:p>
            <a:pPr marL="0" indent="0" algn="just">
              <a:buNone/>
            </a:pPr>
            <a:r>
              <a:rPr lang="pl-PL" sz="2400" dirty="0"/>
              <a:t>Jeżeli akt oskarżenia odpowiada warunkom formalnym, </a:t>
            </a:r>
            <a:r>
              <a:rPr lang="pl-PL" sz="2400" b="1" dirty="0"/>
              <a:t>prezes sądu lub referendarz sądowy</a:t>
            </a:r>
            <a:r>
              <a:rPr lang="pl-PL" sz="2400" dirty="0"/>
              <a:t> zarządza doręczenie jego odpisu oskarżonemu, wzywając </a:t>
            </a:r>
            <a:r>
              <a:rPr lang="pl-PL" sz="2400" u="sng" dirty="0"/>
              <a:t>do składania wniosków dowodowych w terminie 7 dni </a:t>
            </a:r>
            <a:r>
              <a:rPr lang="pl-PL" sz="2400" dirty="0"/>
              <a:t>od dnia doręczenia mu aktu oskarżenia, a także pouczając o prawie do złożenia wniosku o </a:t>
            </a:r>
            <a:r>
              <a:rPr lang="pl-PL" sz="2400" u="sng" dirty="0"/>
              <a:t>zobowiązanie prokuratora do uzupełnienia materiałów postępowania przygotowawczego dołączonych do aktu oskarżenia</a:t>
            </a:r>
            <a:r>
              <a:rPr lang="pl-PL" sz="2400" dirty="0"/>
              <a:t> o określone dokumenty zawarte w aktach tego postępowania, gdy ma to znaczenie dla interesu oskarżonego. </a:t>
            </a:r>
          </a:p>
          <a:p>
            <a:pPr marL="0" indent="0" algn="just">
              <a:buNone/>
            </a:pPr>
            <a:endParaRPr lang="pl-PL" sz="2400" dirty="0"/>
          </a:p>
          <a:p>
            <a:pPr marL="0" indent="0" algn="just">
              <a:buNone/>
            </a:pPr>
            <a:r>
              <a:rPr lang="pl-PL" sz="2400" dirty="0"/>
              <a:t>Oskarżonego informuje się o art. 291 § 3, art. 338a, art. 338b, art. 341 § 1, art. 349 § 8 zdanie trzecie, art. 374, art. 376, art. 377 i art. 422 oraz o tym, że w zależności od wyniku procesu oskarżony może być obciążony kosztami wyznaczenia obrońcy z urzędu</a:t>
            </a:r>
          </a:p>
        </p:txBody>
      </p:sp>
      <p:pic>
        <p:nvPicPr>
          <p:cNvPr id="4" name="Picture 2" descr="Main page | Uniwersytet Wrocławski">
            <a:extLst>
              <a:ext uri="{FF2B5EF4-FFF2-40B4-BE49-F238E27FC236}">
                <a16:creationId xmlns:a16="http://schemas.microsoft.com/office/drawing/2014/main" id="{61849033-41E6-4583-B148-42E3605F88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10167"/>
            <a:ext cx="3045491" cy="1376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4413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B0C9D2-71AA-47B6-93E6-0AAB9B9279E4}"/>
              </a:ext>
            </a:extLst>
          </p:cNvPr>
          <p:cNvSpPr>
            <a:spLocks noGrp="1"/>
          </p:cNvSpPr>
          <p:nvPr>
            <p:ph type="title"/>
          </p:nvPr>
        </p:nvSpPr>
        <p:spPr/>
        <p:txBody>
          <a:bodyPr>
            <a:normAutofit/>
          </a:bodyPr>
          <a:lstStyle/>
          <a:p>
            <a:r>
              <a:rPr lang="pl-PL" dirty="0"/>
              <a:t>Doręczając odpis aktu oskarżenia, oskarżonego poucza się o:</a:t>
            </a:r>
          </a:p>
        </p:txBody>
      </p:sp>
      <p:sp>
        <p:nvSpPr>
          <p:cNvPr id="4" name="Symbol zastępczy zawartości 3">
            <a:extLst>
              <a:ext uri="{FF2B5EF4-FFF2-40B4-BE49-F238E27FC236}">
                <a16:creationId xmlns:a16="http://schemas.microsoft.com/office/drawing/2014/main" id="{A2BFE02E-33C4-456B-A823-76CECA91462C}"/>
              </a:ext>
            </a:extLst>
          </p:cNvPr>
          <p:cNvSpPr txBox="1">
            <a:spLocks noGrp="1"/>
          </p:cNvSpPr>
          <p:nvPr>
            <p:ph idx="1"/>
          </p:nvPr>
        </p:nvSpPr>
        <p:spPr>
          <a:xfrm>
            <a:off x="3536415" y="-8818"/>
            <a:ext cx="8284684" cy="6866495"/>
          </a:xfrm>
          <a:prstGeom prst="rect">
            <a:avLst/>
          </a:prstGeom>
          <a:noFill/>
        </p:spPr>
        <p:txBody>
          <a:bodyPr wrap="square" rtlCol="0">
            <a:spAutoFit/>
          </a:bodyPr>
          <a:lstStyle/>
          <a:p>
            <a:pPr algn="just">
              <a:buFont typeface="+mj-lt"/>
              <a:buAutoNum type="arabicPeriod"/>
            </a:pPr>
            <a:r>
              <a:rPr lang="pl-PL" sz="1800" dirty="0"/>
              <a:t>Art. 291 § 3 – zabezpieczenie  kosztów postępowania  </a:t>
            </a:r>
          </a:p>
          <a:p>
            <a:pPr algn="just">
              <a:buFont typeface="+mj-lt"/>
              <a:buAutoNum type="arabicPeriod"/>
            </a:pPr>
            <a:r>
              <a:rPr lang="pl-PL" sz="1800" dirty="0"/>
              <a:t>Art. 338a – prawo do złożenia wniosku o wydanie wyroku skazującego i wymierzenie mu określonej kary lub środka karnego, przepadku lub środka kompensacyjnego bez przeprowadzenia postępowania dowodowego </a:t>
            </a:r>
            <a:r>
              <a:rPr lang="pl-PL" sz="1800" dirty="0">
                <a:sym typeface="Wingdings" panose="05000000000000000000" pitchFamily="2" charset="2"/>
              </a:rPr>
              <a:t> tzw. dobrowolne poddanie się odpowiedzialności karnej na posiedzeniu</a:t>
            </a:r>
            <a:r>
              <a:rPr lang="pl-PL" sz="1800" dirty="0"/>
              <a:t> </a:t>
            </a:r>
          </a:p>
          <a:p>
            <a:pPr algn="just">
              <a:buFont typeface="+mj-lt"/>
              <a:buAutoNum type="arabicPeriod"/>
            </a:pPr>
            <a:r>
              <a:rPr lang="pl-PL" sz="1800" dirty="0"/>
              <a:t>Art. 341 § 1 – prawo do udziału w posiedzeniu w przedmiocie warunkowego umorzenia postępowania </a:t>
            </a:r>
          </a:p>
          <a:p>
            <a:pPr algn="just">
              <a:buFont typeface="+mj-lt"/>
              <a:buAutoNum type="arabicPeriod"/>
            </a:pPr>
            <a:r>
              <a:rPr lang="pl-PL" sz="1800" dirty="0"/>
              <a:t>Art. 349 § 8 – dot. posiedzenia przygotowawczego przed rozprawą; ogłoszenie zarządzenia o wyznaczeniu terminów rozprawy ma skutek równoznaczny z </a:t>
            </a:r>
            <a:r>
              <a:rPr lang="pl-PL" sz="1800" u="sng" dirty="0"/>
              <a:t>wezwaniem obecnych uczestników postępowania</a:t>
            </a:r>
            <a:r>
              <a:rPr lang="pl-PL" sz="1800" dirty="0"/>
              <a:t> do udziału w rozprawie albo zawiadomieniem o jej terminach</a:t>
            </a:r>
          </a:p>
          <a:p>
            <a:pPr algn="just">
              <a:buFont typeface="+mj-lt"/>
              <a:buAutoNum type="arabicPeriod"/>
            </a:pPr>
            <a:r>
              <a:rPr lang="pl-PL" sz="1800" dirty="0">
                <a:solidFill>
                  <a:srgbClr val="FF0000"/>
                </a:solidFill>
              </a:rPr>
              <a:t>Art. 374 </a:t>
            </a:r>
          </a:p>
          <a:p>
            <a:pPr algn="just">
              <a:buFont typeface="+mj-lt"/>
              <a:buAutoNum type="arabicPeriod"/>
            </a:pPr>
            <a:r>
              <a:rPr lang="pl-PL" sz="1800" dirty="0">
                <a:solidFill>
                  <a:srgbClr val="FF0000"/>
                </a:solidFill>
              </a:rPr>
              <a:t>Art. 376</a:t>
            </a:r>
          </a:p>
          <a:p>
            <a:pPr algn="just">
              <a:buFont typeface="+mj-lt"/>
              <a:buAutoNum type="arabicPeriod"/>
            </a:pPr>
            <a:r>
              <a:rPr lang="pl-PL" sz="1800" dirty="0">
                <a:solidFill>
                  <a:srgbClr val="FF0000"/>
                </a:solidFill>
              </a:rPr>
              <a:t>Art. 377</a:t>
            </a:r>
          </a:p>
          <a:p>
            <a:pPr algn="just">
              <a:buFont typeface="+mj-lt"/>
              <a:buAutoNum type="arabicPeriod"/>
            </a:pPr>
            <a:r>
              <a:rPr lang="pl-PL" sz="1800" dirty="0"/>
              <a:t>Art. 422 – wniosek o uzasadnienie wyroku </a:t>
            </a:r>
          </a:p>
          <a:p>
            <a:pPr algn="just">
              <a:buFont typeface="+mj-lt"/>
              <a:buAutoNum type="arabicPeriod"/>
            </a:pPr>
            <a:r>
              <a:rPr lang="pl-PL" sz="1800" dirty="0"/>
              <a:t>o prawie do złożenia wniosku o wyznaczenie obrońcy z urzędu w terminie 7 dni od daty doręczenia wezwania (zawiadomienia) o terminie rozprawy (posiedzenia)</a:t>
            </a:r>
          </a:p>
          <a:p>
            <a:pPr algn="just"/>
            <a:r>
              <a:rPr lang="pl-PL" sz="1800" dirty="0"/>
              <a:t>Oraz o prawie wniesienia pisemnej odpowiedzi na akt oskarżenia – art. 338 § 2 </a:t>
            </a:r>
          </a:p>
          <a:p>
            <a:pPr algn="just"/>
            <a:r>
              <a:rPr lang="pl-PL" sz="1800" dirty="0"/>
              <a:t>Gdy złożono wniosek z art. 335 § 1 albo akt oskarżenia zawiera wniosek z art. 335 § 2 jego odpis doręcza się ujawnionemu pokrzywdzonemu</a:t>
            </a:r>
          </a:p>
        </p:txBody>
      </p:sp>
      <p:sp>
        <p:nvSpPr>
          <p:cNvPr id="3" name="pole tekstowe 2">
            <a:extLst>
              <a:ext uri="{FF2B5EF4-FFF2-40B4-BE49-F238E27FC236}">
                <a16:creationId xmlns:a16="http://schemas.microsoft.com/office/drawing/2014/main" id="{B99ECD73-9772-4489-BEFF-907B9548B1A6}"/>
              </a:ext>
            </a:extLst>
          </p:cNvPr>
          <p:cNvSpPr txBox="1"/>
          <p:nvPr/>
        </p:nvSpPr>
        <p:spPr>
          <a:xfrm>
            <a:off x="4834568" y="3751242"/>
            <a:ext cx="2522863" cy="646331"/>
          </a:xfrm>
          <a:prstGeom prst="rect">
            <a:avLst/>
          </a:prstGeom>
          <a:noFill/>
        </p:spPr>
        <p:txBody>
          <a:bodyPr wrap="square" rtlCol="0">
            <a:spAutoFit/>
          </a:bodyPr>
          <a:lstStyle/>
          <a:p>
            <a:r>
              <a:rPr lang="pl-PL" dirty="0">
                <a:solidFill>
                  <a:srgbClr val="FF0000"/>
                </a:solidFill>
              </a:rPr>
              <a:t>Zasady udziału w rozprawie </a:t>
            </a:r>
            <a:endParaRPr lang="en-GB" dirty="0">
              <a:solidFill>
                <a:srgbClr val="FF0000"/>
              </a:solidFill>
            </a:endParaRPr>
          </a:p>
        </p:txBody>
      </p:sp>
    </p:spTree>
    <p:extLst>
      <p:ext uri="{BB962C8B-B14F-4D97-AF65-F5344CB8AC3E}">
        <p14:creationId xmlns:p14="http://schemas.microsoft.com/office/powerpoint/2010/main" val="26628754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35408A-4C1B-467A-87A1-2AA8D7169CA1}"/>
              </a:ext>
            </a:extLst>
          </p:cNvPr>
          <p:cNvSpPr>
            <a:spLocks noGrp="1"/>
          </p:cNvSpPr>
          <p:nvPr>
            <p:ph type="title"/>
          </p:nvPr>
        </p:nvSpPr>
        <p:spPr/>
        <p:txBody>
          <a:bodyPr>
            <a:normAutofit/>
          </a:bodyPr>
          <a:lstStyle/>
          <a:p>
            <a:r>
              <a:rPr lang="pl-PL" sz="3200" dirty="0"/>
              <a:t>Wniosek o wyznaczenie obrońcy z urzędu </a:t>
            </a:r>
            <a:endParaRPr lang="en-GB" sz="3200" dirty="0"/>
          </a:p>
        </p:txBody>
      </p:sp>
      <p:sp>
        <p:nvSpPr>
          <p:cNvPr id="3" name="Symbol zastępczy zawartości 2">
            <a:extLst>
              <a:ext uri="{FF2B5EF4-FFF2-40B4-BE49-F238E27FC236}">
                <a16:creationId xmlns:a16="http://schemas.microsoft.com/office/drawing/2014/main" id="{377DAAA8-4960-4163-8D5C-3E79D8101D11}"/>
              </a:ext>
            </a:extLst>
          </p:cNvPr>
          <p:cNvSpPr>
            <a:spLocks noGrp="1"/>
          </p:cNvSpPr>
          <p:nvPr>
            <p:ph idx="1"/>
          </p:nvPr>
        </p:nvSpPr>
        <p:spPr>
          <a:xfrm>
            <a:off x="3836217" y="1123837"/>
            <a:ext cx="7315200" cy="5120640"/>
          </a:xfrm>
        </p:spPr>
        <p:txBody>
          <a:bodyPr>
            <a:normAutofit fontScale="85000" lnSpcReduction="20000"/>
          </a:bodyPr>
          <a:lstStyle/>
          <a:p>
            <a:pPr algn="just"/>
            <a:r>
              <a:rPr lang="pl-PL" sz="2400" dirty="0"/>
              <a:t>Art.  338b.  [Złożenie żądania wyznaczenia obrońcy z urzędu]</a:t>
            </a:r>
          </a:p>
          <a:p>
            <a:pPr algn="just"/>
            <a:r>
              <a:rPr lang="pl-PL" sz="2400" dirty="0"/>
              <a:t>§  1. Żądanie, o którym mowa w art. 78 § 1, powinno zostać złożone </a:t>
            </a:r>
            <a:r>
              <a:rPr lang="pl-PL" sz="2400" b="1" dirty="0"/>
              <a:t>do sądu w terminie 7 dni od daty doręczenia odpisu aktu oskarżenia</a:t>
            </a:r>
            <a:r>
              <a:rPr lang="pl-PL" sz="2400" dirty="0"/>
              <a:t>. Do żądania należy dołączyć dowody mające wykazać, że oskarżony nie jest w stanie ponieść kosztów obrony bez uszczerbku dla niezbędnego utrzymania siebie i rodziny.</a:t>
            </a:r>
          </a:p>
          <a:p>
            <a:pPr algn="just"/>
            <a:r>
              <a:rPr lang="pl-PL" sz="2400" dirty="0"/>
              <a:t>§  2. Jeżeli złożenie żądania po terminie spowodowałoby konieczność zmiany terminu rozprawy albo posiedzenia, o którym mowa w art. 341, art. 343 lub art. 343a, żądanie rozpoznaje się niezwłocznie po terminie rozprawy lub posiedzenia. Przepis ten stosuje się odpowiednio, jeżeli żądanie zostało złożone w terminie, lecz nie odpowiada wymaganiom formalnym, o których mowa w art. 120 § 1, lub nie dołączono dowodów, o których mowa w § 1 zdanie drugie.</a:t>
            </a:r>
          </a:p>
          <a:p>
            <a:pPr algn="just"/>
            <a:r>
              <a:rPr lang="pl-PL" sz="2400" dirty="0"/>
              <a:t>§  3. Po pierwszym terminie rozprawy albo posiedzenia, o którym mowa w art. 341, art. 343 lub art. 343a, żądanie, o którym mowa w art. 78 § 1, powinno zostać złożone do sądu w takim terminie, aby jego rozpoznanie nie powodowało konieczności zmiany kolejnego terminu rozprawy albo posiedzenia. Przepisy § 1 zdanie drugie oraz § 2 stosuje się odpowiednio.</a:t>
            </a:r>
          </a:p>
        </p:txBody>
      </p:sp>
      <p:pic>
        <p:nvPicPr>
          <p:cNvPr id="4" name="Picture 2" descr="Main page | Uniwersytet Wrocławski">
            <a:extLst>
              <a:ext uri="{FF2B5EF4-FFF2-40B4-BE49-F238E27FC236}">
                <a16:creationId xmlns:a16="http://schemas.microsoft.com/office/drawing/2014/main" id="{61849033-41E6-4583-B148-42E3605F88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10167"/>
            <a:ext cx="3045491" cy="1376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09716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35408A-4C1B-467A-87A1-2AA8D7169CA1}"/>
              </a:ext>
            </a:extLst>
          </p:cNvPr>
          <p:cNvSpPr>
            <a:spLocks noGrp="1"/>
          </p:cNvSpPr>
          <p:nvPr>
            <p:ph type="title"/>
          </p:nvPr>
        </p:nvSpPr>
        <p:spPr/>
        <p:txBody>
          <a:bodyPr>
            <a:normAutofit/>
          </a:bodyPr>
          <a:lstStyle/>
          <a:p>
            <a:r>
              <a:rPr lang="pl-PL" sz="2800" dirty="0"/>
              <a:t>Zawiadomienie pokrzywdzonego o postępowaniu sądowym </a:t>
            </a:r>
            <a:endParaRPr lang="en-GB" sz="2800" dirty="0"/>
          </a:p>
        </p:txBody>
      </p:sp>
      <p:sp>
        <p:nvSpPr>
          <p:cNvPr id="3" name="Symbol zastępczy zawartości 2">
            <a:extLst>
              <a:ext uri="{FF2B5EF4-FFF2-40B4-BE49-F238E27FC236}">
                <a16:creationId xmlns:a16="http://schemas.microsoft.com/office/drawing/2014/main" id="{377DAAA8-4960-4163-8D5C-3E79D8101D11}"/>
              </a:ext>
            </a:extLst>
          </p:cNvPr>
          <p:cNvSpPr>
            <a:spLocks noGrp="1"/>
          </p:cNvSpPr>
          <p:nvPr>
            <p:ph idx="1"/>
          </p:nvPr>
        </p:nvSpPr>
        <p:spPr>
          <a:xfrm>
            <a:off x="3836217" y="1123837"/>
            <a:ext cx="7315200" cy="5120640"/>
          </a:xfrm>
        </p:spPr>
        <p:txBody>
          <a:bodyPr>
            <a:normAutofit/>
          </a:bodyPr>
          <a:lstStyle/>
          <a:p>
            <a:pPr algn="just"/>
            <a:r>
              <a:rPr lang="pl-PL" sz="2400" dirty="0"/>
              <a:t>Art.  337a.  [Informowanie pokrzywdzonego o zarzutach oskarżenia]</a:t>
            </a:r>
          </a:p>
          <a:p>
            <a:pPr algn="just"/>
            <a:r>
              <a:rPr lang="pl-PL" sz="2400" dirty="0"/>
              <a:t>§  1. </a:t>
            </a:r>
            <a:r>
              <a:rPr lang="pl-PL" sz="2400" b="1" dirty="0"/>
              <a:t>Na wniosek pokrzywdzonego należy poinformować go o zarzutach oskarżenia i ich kwalifikacji prawnej.</a:t>
            </a:r>
          </a:p>
          <a:p>
            <a:pPr algn="just"/>
            <a:r>
              <a:rPr lang="pl-PL" sz="2400" dirty="0"/>
              <a:t>§  2. Jeżeli wnioski, o których mowa w § 1, złożyło tylu pokrzywdzonych, że ich indywidualne poinformowanie spowodowałoby poważne utrudnienie w prowadzeniu postępowania, informację zamieszcza się przez ogłoszenie na stronie internetowej sądu. W informacji wskazuje się sygnaturę akt sprawy, a nie podaje się danych osobowych zawartych w zarzutach.</a:t>
            </a:r>
          </a:p>
          <a:p>
            <a:pPr marL="0" indent="0" algn="just">
              <a:buNone/>
            </a:pPr>
            <a:endParaRPr lang="pl-PL" sz="2400" dirty="0"/>
          </a:p>
        </p:txBody>
      </p:sp>
      <p:pic>
        <p:nvPicPr>
          <p:cNvPr id="4" name="Picture 2" descr="Main page | Uniwersytet Wrocławski">
            <a:extLst>
              <a:ext uri="{FF2B5EF4-FFF2-40B4-BE49-F238E27FC236}">
                <a16:creationId xmlns:a16="http://schemas.microsoft.com/office/drawing/2014/main" id="{61849033-41E6-4583-B148-42E3605F88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10167"/>
            <a:ext cx="3045491" cy="1376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15827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35408A-4C1B-467A-87A1-2AA8D7169CA1}"/>
              </a:ext>
            </a:extLst>
          </p:cNvPr>
          <p:cNvSpPr>
            <a:spLocks noGrp="1"/>
          </p:cNvSpPr>
          <p:nvPr>
            <p:ph type="title"/>
          </p:nvPr>
        </p:nvSpPr>
        <p:spPr/>
        <p:txBody>
          <a:bodyPr>
            <a:normAutofit/>
          </a:bodyPr>
          <a:lstStyle/>
          <a:p>
            <a:r>
              <a:rPr lang="pl-PL" sz="2800" dirty="0"/>
              <a:t>Skierowanie sprawy na posiedzenie </a:t>
            </a:r>
            <a:endParaRPr lang="en-GB" sz="2800" dirty="0"/>
          </a:p>
        </p:txBody>
      </p:sp>
      <p:sp>
        <p:nvSpPr>
          <p:cNvPr id="3" name="Symbol zastępczy zawartości 2">
            <a:extLst>
              <a:ext uri="{FF2B5EF4-FFF2-40B4-BE49-F238E27FC236}">
                <a16:creationId xmlns:a16="http://schemas.microsoft.com/office/drawing/2014/main" id="{377DAAA8-4960-4163-8D5C-3E79D8101D11}"/>
              </a:ext>
            </a:extLst>
          </p:cNvPr>
          <p:cNvSpPr>
            <a:spLocks noGrp="1"/>
          </p:cNvSpPr>
          <p:nvPr>
            <p:ph idx="1"/>
          </p:nvPr>
        </p:nvSpPr>
        <p:spPr>
          <a:xfrm>
            <a:off x="3836217" y="1123837"/>
            <a:ext cx="7315200" cy="5120640"/>
          </a:xfrm>
        </p:spPr>
        <p:txBody>
          <a:bodyPr>
            <a:normAutofit lnSpcReduction="10000"/>
          </a:bodyPr>
          <a:lstStyle/>
          <a:p>
            <a:pPr algn="just"/>
            <a:r>
              <a:rPr lang="pl-PL" dirty="0"/>
              <a:t>Poza kontrolą formalną aktu oskarżenia, </a:t>
            </a:r>
            <a:r>
              <a:rPr lang="pl-PL" b="1" dirty="0"/>
              <a:t>prezes sądu</a:t>
            </a:r>
            <a:r>
              <a:rPr lang="pl-PL" dirty="0"/>
              <a:t> ma obowiązek zbadać, czy przed skierowaniem sprawy do rozpoznania na rozprawie nie zachodzi potrzeba wniesienia jej z urzędu (lub na wniosek strony) </a:t>
            </a:r>
            <a:r>
              <a:rPr lang="pl-PL" b="1" dirty="0"/>
              <a:t>na posiedzenie w celu podjęcia rozstrzygnięcia przekraczającego jego uprawnienia. </a:t>
            </a:r>
          </a:p>
          <a:p>
            <a:pPr algn="just"/>
            <a:r>
              <a:rPr lang="pl-PL" dirty="0"/>
              <a:t>Możliwość orzekania co do </a:t>
            </a:r>
            <a:r>
              <a:rPr lang="pl-PL" i="1" dirty="0"/>
              <a:t>meritum </a:t>
            </a:r>
            <a:r>
              <a:rPr lang="pl-PL" dirty="0"/>
              <a:t>jest uzależniona od weryfikacji zagadnień incydentalnych np. trzeba rozstrzygnąć o właściwości sądu albo wybrać optymalny tryb postępowania (przyspieszony czy nakazowy). </a:t>
            </a:r>
          </a:p>
          <a:p>
            <a:pPr algn="just"/>
            <a:r>
              <a:rPr lang="pl-PL" dirty="0"/>
              <a:t>Dwa cele posiedzenia sądowego przed rozprawą:</a:t>
            </a:r>
          </a:p>
          <a:p>
            <a:pPr marL="800100" lvl="1" indent="-342900" algn="just">
              <a:buFont typeface="+mj-lt"/>
              <a:buAutoNum type="arabicPeriod"/>
            </a:pPr>
            <a:r>
              <a:rPr lang="pl-PL" dirty="0"/>
              <a:t>Kontrola podstaw oskarżenia i sprawdzenie czy nie zachodzą przeszkody do przeprowadzenia rozprawy</a:t>
            </a:r>
          </a:p>
          <a:p>
            <a:pPr marL="800100" lvl="1" indent="-342900" algn="just">
              <a:buFont typeface="+mj-lt"/>
              <a:buAutoNum type="arabicPeriod"/>
            </a:pPr>
            <a:r>
              <a:rPr lang="pl-PL" dirty="0"/>
              <a:t>Organizacyjne przygotowanie rozprawy (posiedzenie przygotowawcze – art. 349) </a:t>
            </a:r>
          </a:p>
          <a:p>
            <a:pPr algn="just"/>
            <a:r>
              <a:rPr lang="pl-PL" dirty="0"/>
              <a:t>Art. 339 § 4a </a:t>
            </a:r>
            <a:r>
              <a:rPr lang="pl-PL" dirty="0">
                <a:sym typeface="Wingdings" panose="05000000000000000000" pitchFamily="2" charset="2"/>
              </a:rPr>
              <a:t> jeżeli akt oskarżenia odpowiada warunkom formalnym sprawę kieruje się na posiedzenie przed rozprawą w terminie 30 dni od dnia wniesienia aktu oskarżenia</a:t>
            </a:r>
          </a:p>
          <a:p>
            <a:pPr lvl="1" algn="just"/>
            <a:r>
              <a:rPr lang="pl-PL" dirty="0">
                <a:sym typeface="Wingdings" panose="05000000000000000000" pitchFamily="2" charset="2"/>
              </a:rPr>
              <a:t>Termin instrukcyjny </a:t>
            </a:r>
            <a:endParaRPr lang="pl-PL" dirty="0"/>
          </a:p>
        </p:txBody>
      </p:sp>
      <p:pic>
        <p:nvPicPr>
          <p:cNvPr id="4" name="Picture 2" descr="Main page | Uniwersytet Wrocławski">
            <a:extLst>
              <a:ext uri="{FF2B5EF4-FFF2-40B4-BE49-F238E27FC236}">
                <a16:creationId xmlns:a16="http://schemas.microsoft.com/office/drawing/2014/main" id="{61849033-41E6-4583-B148-42E3605F88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10167"/>
            <a:ext cx="3045491" cy="1376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7438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5A122DF-3906-4C95-9ECB-3E454058BA10}"/>
              </a:ext>
            </a:extLst>
          </p:cNvPr>
          <p:cNvSpPr>
            <a:spLocks noGrp="1"/>
          </p:cNvSpPr>
          <p:nvPr>
            <p:ph type="title"/>
          </p:nvPr>
        </p:nvSpPr>
        <p:spPr/>
        <p:txBody>
          <a:bodyPr/>
          <a:lstStyle/>
          <a:p>
            <a:r>
              <a:rPr lang="pl-PL" dirty="0"/>
              <a:t>Skierowanie sprawy na posiedzenie przez prezesa sądu</a:t>
            </a:r>
          </a:p>
        </p:txBody>
      </p:sp>
      <p:graphicFrame>
        <p:nvGraphicFramePr>
          <p:cNvPr id="4" name="Symbol zastępczy zawartości 3">
            <a:extLst>
              <a:ext uri="{FF2B5EF4-FFF2-40B4-BE49-F238E27FC236}">
                <a16:creationId xmlns:a16="http://schemas.microsoft.com/office/drawing/2014/main" id="{9CFB04AA-6B1B-481F-9F65-1099F2459FA5}"/>
              </a:ext>
            </a:extLst>
          </p:cNvPr>
          <p:cNvGraphicFramePr>
            <a:graphicFrameLocks noGrp="1"/>
          </p:cNvGraphicFramePr>
          <p:nvPr>
            <p:ph idx="1"/>
            <p:extLst>
              <p:ext uri="{D42A27DB-BD31-4B8C-83A1-F6EECF244321}">
                <p14:modId xmlns:p14="http://schemas.microsoft.com/office/powerpoint/2010/main" val="3503844310"/>
              </p:ext>
            </p:extLst>
          </p:nvPr>
        </p:nvGraphicFramePr>
        <p:xfrm>
          <a:off x="3459297" y="0"/>
          <a:ext cx="8383836"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2206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2919" y="1128599"/>
            <a:ext cx="2947482" cy="4601183"/>
          </a:xfrm>
        </p:spPr>
        <p:txBody>
          <a:bodyPr/>
          <a:lstStyle/>
          <a:p>
            <a:r>
              <a:rPr lang="pl-PL" dirty="0">
                <a:solidFill>
                  <a:schemeClr val="bg1"/>
                </a:solidFill>
              </a:rPr>
              <a:t>Skierowanie sprawy na posiedzenie</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663679128"/>
              </p:ext>
            </p:extLst>
          </p:nvPr>
        </p:nvGraphicFramePr>
        <p:xfrm>
          <a:off x="3868738" y="868362"/>
          <a:ext cx="73152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pole tekstowe 2"/>
          <p:cNvSpPr txBox="1"/>
          <p:nvPr/>
        </p:nvSpPr>
        <p:spPr>
          <a:xfrm>
            <a:off x="1195559" y="5204807"/>
            <a:ext cx="4009683" cy="1569660"/>
          </a:xfrm>
          <a:prstGeom prst="rect">
            <a:avLst/>
          </a:prstGeom>
          <a:noFill/>
          <a:ln>
            <a:noFill/>
          </a:ln>
        </p:spPr>
        <p:style>
          <a:lnRef idx="0">
            <a:scrgbClr r="0" g="0" b="0"/>
          </a:lnRef>
          <a:fillRef idx="0">
            <a:scrgbClr r="0" g="0" b="0"/>
          </a:fillRef>
          <a:effectRef idx="0">
            <a:scrgbClr r="0" g="0" b="0"/>
          </a:effectRef>
          <a:fontRef idx="minor">
            <a:schemeClr val="accent6"/>
          </a:fontRef>
        </p:style>
        <p:txBody>
          <a:bodyPr wrap="square" rtlCol="0">
            <a:spAutoFit/>
          </a:bodyPr>
          <a:lstStyle/>
          <a:p>
            <a:pPr algn="just"/>
            <a:r>
              <a:rPr lang="pl-PL" sz="2400" dirty="0">
                <a:solidFill>
                  <a:schemeClr val="tx1"/>
                </a:solidFill>
              </a:rPr>
              <a:t>art. 339 § 3a – prezes sądu </a:t>
            </a:r>
            <a:r>
              <a:rPr lang="pl-PL" sz="2400" b="1" dirty="0">
                <a:solidFill>
                  <a:schemeClr val="tx1"/>
                </a:solidFill>
              </a:rPr>
              <a:t>może skierować </a:t>
            </a:r>
            <a:r>
              <a:rPr lang="pl-PL" sz="2400" dirty="0">
                <a:solidFill>
                  <a:schemeClr val="tx1"/>
                </a:solidFill>
              </a:rPr>
              <a:t>sprawę na posiedzenie, jeżeli oskarżony złożył wniosek z art. 338a </a:t>
            </a:r>
          </a:p>
        </p:txBody>
      </p:sp>
    </p:spTree>
    <p:extLst>
      <p:ext uri="{BB962C8B-B14F-4D97-AF65-F5344CB8AC3E}">
        <p14:creationId xmlns:p14="http://schemas.microsoft.com/office/powerpoint/2010/main" val="33182209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Skierowanie sprawy na posiedzenie</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924506277"/>
              </p:ext>
            </p:extLst>
          </p:nvPr>
        </p:nvGraphicFramePr>
        <p:xfrm>
          <a:off x="3591499" y="0"/>
          <a:ext cx="82296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1818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13BA83-7F10-4D7F-985B-88309B18B3EC}"/>
              </a:ext>
            </a:extLst>
          </p:cNvPr>
          <p:cNvSpPr>
            <a:spLocks noGrp="1"/>
          </p:cNvSpPr>
          <p:nvPr>
            <p:ph type="title" idx="4294967295"/>
          </p:nvPr>
        </p:nvSpPr>
        <p:spPr>
          <a:xfrm>
            <a:off x="467710" y="220389"/>
            <a:ext cx="8150773" cy="936078"/>
          </a:xfrm>
        </p:spPr>
        <p:txBody>
          <a:bodyPr>
            <a:normAutofit fontScale="90000"/>
          </a:bodyPr>
          <a:lstStyle/>
          <a:p>
            <a:r>
              <a:rPr lang="pl-PL" dirty="0">
                <a:solidFill>
                  <a:schemeClr val="tx1"/>
                </a:solidFill>
              </a:rPr>
              <a:t>Przebieg postępowania sądowego – </a:t>
            </a:r>
            <a:br>
              <a:rPr lang="pl-PL" dirty="0">
                <a:solidFill>
                  <a:schemeClr val="tx1"/>
                </a:solidFill>
              </a:rPr>
            </a:br>
            <a:r>
              <a:rPr lang="pl-PL" dirty="0">
                <a:solidFill>
                  <a:schemeClr val="tx1"/>
                </a:solidFill>
              </a:rPr>
              <a:t>wykres – I instancja   </a:t>
            </a:r>
            <a:endParaRPr lang="en-GB" dirty="0">
              <a:solidFill>
                <a:schemeClr val="tx1"/>
              </a:solidFill>
            </a:endParaRPr>
          </a:p>
        </p:txBody>
      </p:sp>
      <p:pic>
        <p:nvPicPr>
          <p:cNvPr id="4" name="Picture 2" descr="Main page | Uniwersytet Wrocławski">
            <a:extLst>
              <a:ext uri="{FF2B5EF4-FFF2-40B4-BE49-F238E27FC236}">
                <a16:creationId xmlns:a16="http://schemas.microsoft.com/office/drawing/2014/main" id="{C0112519-1D6B-48A8-8BA3-4ED70BE023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
            <a:ext cx="3045491" cy="1376854"/>
          </a:xfrm>
          <a:prstGeom prst="rect">
            <a:avLst/>
          </a:prstGeom>
          <a:noFill/>
          <a:extLst>
            <a:ext uri="{909E8E84-426E-40DD-AFC4-6F175D3DCCD1}">
              <a14:hiddenFill xmlns:a14="http://schemas.microsoft.com/office/drawing/2010/main">
                <a:solidFill>
                  <a:srgbClr val="FFFFFF"/>
                </a:solidFill>
              </a14:hiddenFill>
            </a:ext>
          </a:extLst>
        </p:spPr>
      </p:pic>
      <p:sp>
        <p:nvSpPr>
          <p:cNvPr id="5" name="Strzałka: w prawo 4">
            <a:extLst>
              <a:ext uri="{FF2B5EF4-FFF2-40B4-BE49-F238E27FC236}">
                <a16:creationId xmlns:a16="http://schemas.microsoft.com/office/drawing/2014/main" id="{2DC5C421-348E-4795-8706-1600BBF1C085}"/>
              </a:ext>
            </a:extLst>
          </p:cNvPr>
          <p:cNvSpPr/>
          <p:nvPr/>
        </p:nvSpPr>
        <p:spPr>
          <a:xfrm>
            <a:off x="656896" y="2385848"/>
            <a:ext cx="11293366" cy="2627586"/>
          </a:xfrm>
          <a:prstGeom prst="rightArrow">
            <a:avLst/>
          </a:prstGeom>
          <a:solidFill>
            <a:schemeClr val="accent5">
              <a:lumMod val="40000"/>
              <a:lumOff val="6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wal 5">
            <a:extLst>
              <a:ext uri="{FF2B5EF4-FFF2-40B4-BE49-F238E27FC236}">
                <a16:creationId xmlns:a16="http://schemas.microsoft.com/office/drawing/2014/main" id="{8A8554FA-0798-41D4-8ADA-D9810168A700}"/>
              </a:ext>
            </a:extLst>
          </p:cNvPr>
          <p:cNvSpPr/>
          <p:nvPr/>
        </p:nvSpPr>
        <p:spPr>
          <a:xfrm>
            <a:off x="517633" y="4130566"/>
            <a:ext cx="278525" cy="27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wal 6">
            <a:extLst>
              <a:ext uri="{FF2B5EF4-FFF2-40B4-BE49-F238E27FC236}">
                <a16:creationId xmlns:a16="http://schemas.microsoft.com/office/drawing/2014/main" id="{05665837-163F-45D1-9498-643116901C97}"/>
              </a:ext>
            </a:extLst>
          </p:cNvPr>
          <p:cNvSpPr/>
          <p:nvPr/>
        </p:nvSpPr>
        <p:spPr>
          <a:xfrm>
            <a:off x="1468819" y="2927131"/>
            <a:ext cx="278525" cy="27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wal 7">
            <a:extLst>
              <a:ext uri="{FF2B5EF4-FFF2-40B4-BE49-F238E27FC236}">
                <a16:creationId xmlns:a16="http://schemas.microsoft.com/office/drawing/2014/main" id="{14A17F44-F1CC-4E53-9F3D-675906CDC266}"/>
              </a:ext>
            </a:extLst>
          </p:cNvPr>
          <p:cNvSpPr/>
          <p:nvPr/>
        </p:nvSpPr>
        <p:spPr>
          <a:xfrm>
            <a:off x="2730061" y="4130566"/>
            <a:ext cx="278525" cy="27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wal 8">
            <a:extLst>
              <a:ext uri="{FF2B5EF4-FFF2-40B4-BE49-F238E27FC236}">
                <a16:creationId xmlns:a16="http://schemas.microsoft.com/office/drawing/2014/main" id="{B90F886A-AB9B-4B60-9EC0-3FBCFCE9FA38}"/>
              </a:ext>
            </a:extLst>
          </p:cNvPr>
          <p:cNvSpPr/>
          <p:nvPr/>
        </p:nvSpPr>
        <p:spPr>
          <a:xfrm>
            <a:off x="4169978" y="2927131"/>
            <a:ext cx="278525" cy="27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wal 9">
            <a:extLst>
              <a:ext uri="{FF2B5EF4-FFF2-40B4-BE49-F238E27FC236}">
                <a16:creationId xmlns:a16="http://schemas.microsoft.com/office/drawing/2014/main" id="{0374CEB0-D45C-4631-9B58-B67A6554BD83}"/>
              </a:ext>
            </a:extLst>
          </p:cNvPr>
          <p:cNvSpPr/>
          <p:nvPr/>
        </p:nvSpPr>
        <p:spPr>
          <a:xfrm>
            <a:off x="5662447" y="4130566"/>
            <a:ext cx="278525" cy="27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pole tekstowe 14">
            <a:extLst>
              <a:ext uri="{FF2B5EF4-FFF2-40B4-BE49-F238E27FC236}">
                <a16:creationId xmlns:a16="http://schemas.microsoft.com/office/drawing/2014/main" id="{B1244F8B-8D41-43FD-AFE8-B11033E862B6}"/>
              </a:ext>
            </a:extLst>
          </p:cNvPr>
          <p:cNvSpPr txBox="1"/>
          <p:nvPr/>
        </p:nvSpPr>
        <p:spPr>
          <a:xfrm>
            <a:off x="23710" y="4427141"/>
            <a:ext cx="2060028" cy="923330"/>
          </a:xfrm>
          <a:prstGeom prst="rect">
            <a:avLst/>
          </a:prstGeom>
          <a:noFill/>
        </p:spPr>
        <p:txBody>
          <a:bodyPr wrap="square" rtlCol="0">
            <a:spAutoFit/>
          </a:bodyPr>
          <a:lstStyle/>
          <a:p>
            <a:r>
              <a:rPr lang="pl-PL" dirty="0"/>
              <a:t>Skierowanie aktu oskarżenia/skargi oskarżycielskiej </a:t>
            </a:r>
            <a:endParaRPr lang="en-GB" dirty="0"/>
          </a:p>
        </p:txBody>
      </p:sp>
      <p:sp>
        <p:nvSpPr>
          <p:cNvPr id="16" name="pole tekstowe 15">
            <a:extLst>
              <a:ext uri="{FF2B5EF4-FFF2-40B4-BE49-F238E27FC236}">
                <a16:creationId xmlns:a16="http://schemas.microsoft.com/office/drawing/2014/main" id="{7535E532-ABBA-4EBF-B7FC-F19604D37794}"/>
              </a:ext>
            </a:extLst>
          </p:cNvPr>
          <p:cNvSpPr txBox="1"/>
          <p:nvPr/>
        </p:nvSpPr>
        <p:spPr>
          <a:xfrm>
            <a:off x="218089" y="2048811"/>
            <a:ext cx="3058510" cy="646331"/>
          </a:xfrm>
          <a:prstGeom prst="rect">
            <a:avLst/>
          </a:prstGeom>
          <a:noFill/>
        </p:spPr>
        <p:txBody>
          <a:bodyPr wrap="square" rtlCol="0">
            <a:spAutoFit/>
          </a:bodyPr>
          <a:lstStyle/>
          <a:p>
            <a:r>
              <a:rPr lang="pl-PL" dirty="0"/>
              <a:t>Kontrola formalna skargi oskarżycielskiej – art. 337</a:t>
            </a:r>
            <a:endParaRPr lang="en-GB" dirty="0"/>
          </a:p>
        </p:txBody>
      </p:sp>
      <p:sp>
        <p:nvSpPr>
          <p:cNvPr id="17" name="pole tekstowe 16">
            <a:extLst>
              <a:ext uri="{FF2B5EF4-FFF2-40B4-BE49-F238E27FC236}">
                <a16:creationId xmlns:a16="http://schemas.microsoft.com/office/drawing/2014/main" id="{0FDE937C-FE72-4873-8CEB-B59D99372B68}"/>
              </a:ext>
            </a:extLst>
          </p:cNvPr>
          <p:cNvSpPr txBox="1"/>
          <p:nvPr/>
        </p:nvSpPr>
        <p:spPr>
          <a:xfrm>
            <a:off x="2036380" y="3523798"/>
            <a:ext cx="2165129" cy="646331"/>
          </a:xfrm>
          <a:prstGeom prst="rect">
            <a:avLst/>
          </a:prstGeom>
          <a:noFill/>
        </p:spPr>
        <p:txBody>
          <a:bodyPr wrap="square" rtlCol="0">
            <a:spAutoFit/>
          </a:bodyPr>
          <a:lstStyle/>
          <a:p>
            <a:r>
              <a:rPr lang="pl-PL" dirty="0"/>
              <a:t>Wyznaczenie składu orzekającego </a:t>
            </a:r>
            <a:endParaRPr lang="en-GB" dirty="0"/>
          </a:p>
        </p:txBody>
      </p:sp>
      <p:sp>
        <p:nvSpPr>
          <p:cNvPr id="18" name="pole tekstowe 17">
            <a:extLst>
              <a:ext uri="{FF2B5EF4-FFF2-40B4-BE49-F238E27FC236}">
                <a16:creationId xmlns:a16="http://schemas.microsoft.com/office/drawing/2014/main" id="{17DED9D8-0EBD-445F-BFD9-EB520D7DC1A9}"/>
              </a:ext>
            </a:extLst>
          </p:cNvPr>
          <p:cNvSpPr txBox="1"/>
          <p:nvPr/>
        </p:nvSpPr>
        <p:spPr>
          <a:xfrm>
            <a:off x="2869323" y="1863750"/>
            <a:ext cx="2664373" cy="923330"/>
          </a:xfrm>
          <a:prstGeom prst="rect">
            <a:avLst/>
          </a:prstGeom>
          <a:noFill/>
        </p:spPr>
        <p:txBody>
          <a:bodyPr wrap="square" rtlCol="0">
            <a:spAutoFit/>
          </a:bodyPr>
          <a:lstStyle/>
          <a:p>
            <a:pPr algn="ctr"/>
            <a:r>
              <a:rPr lang="pl-PL" dirty="0"/>
              <a:t>Kontrola merytoryczna skargi oskarżycielskiej – art. 339 </a:t>
            </a:r>
            <a:endParaRPr lang="en-GB" dirty="0"/>
          </a:p>
        </p:txBody>
      </p:sp>
      <p:sp>
        <p:nvSpPr>
          <p:cNvPr id="19" name="pole tekstowe 18">
            <a:extLst>
              <a:ext uri="{FF2B5EF4-FFF2-40B4-BE49-F238E27FC236}">
                <a16:creationId xmlns:a16="http://schemas.microsoft.com/office/drawing/2014/main" id="{EC97D1FD-72F7-4842-96A4-347469C5D39F}"/>
              </a:ext>
            </a:extLst>
          </p:cNvPr>
          <p:cNvSpPr txBox="1"/>
          <p:nvPr/>
        </p:nvSpPr>
        <p:spPr>
          <a:xfrm>
            <a:off x="3607672" y="4521287"/>
            <a:ext cx="3258207" cy="1754326"/>
          </a:xfrm>
          <a:prstGeom prst="rect">
            <a:avLst/>
          </a:prstGeom>
          <a:noFill/>
        </p:spPr>
        <p:txBody>
          <a:bodyPr wrap="square" rtlCol="0">
            <a:spAutoFit/>
          </a:bodyPr>
          <a:lstStyle/>
          <a:p>
            <a:pPr algn="ctr"/>
            <a:r>
              <a:rPr lang="pl-PL" dirty="0"/>
              <a:t>Posiedzenie przygotowawcze przed rozprawą – art. 349 </a:t>
            </a:r>
          </a:p>
          <a:p>
            <a:endParaRPr lang="pl-PL" dirty="0"/>
          </a:p>
          <a:p>
            <a:pPr algn="ctr"/>
            <a:r>
              <a:rPr lang="pl-PL" dirty="0"/>
              <a:t>Albo – rozstrzygnięcie merytoryczne sprawy na posiedzeniu – art. 341/343</a:t>
            </a:r>
            <a:endParaRPr lang="en-GB" dirty="0"/>
          </a:p>
        </p:txBody>
      </p:sp>
      <p:sp>
        <p:nvSpPr>
          <p:cNvPr id="26" name="Prostokąt 25">
            <a:extLst>
              <a:ext uri="{FF2B5EF4-FFF2-40B4-BE49-F238E27FC236}">
                <a16:creationId xmlns:a16="http://schemas.microsoft.com/office/drawing/2014/main" id="{5FC42D7E-146E-4015-B344-AEB9349ACD52}"/>
              </a:ext>
            </a:extLst>
          </p:cNvPr>
          <p:cNvSpPr/>
          <p:nvPr/>
        </p:nvSpPr>
        <p:spPr>
          <a:xfrm>
            <a:off x="6978869" y="3069021"/>
            <a:ext cx="2312276" cy="1266496"/>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wal 11">
            <a:extLst>
              <a:ext uri="{FF2B5EF4-FFF2-40B4-BE49-F238E27FC236}">
                <a16:creationId xmlns:a16="http://schemas.microsoft.com/office/drawing/2014/main" id="{F985CCBB-D20B-4FE3-93C4-668FBEE7B6B9}"/>
              </a:ext>
            </a:extLst>
          </p:cNvPr>
          <p:cNvSpPr/>
          <p:nvPr/>
        </p:nvSpPr>
        <p:spPr>
          <a:xfrm>
            <a:off x="9143880" y="2927131"/>
            <a:ext cx="278525" cy="27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wal 12">
            <a:extLst>
              <a:ext uri="{FF2B5EF4-FFF2-40B4-BE49-F238E27FC236}">
                <a16:creationId xmlns:a16="http://schemas.microsoft.com/office/drawing/2014/main" id="{7EE43E5C-C558-4F0E-B93E-E0EE8BF4FE49}"/>
              </a:ext>
            </a:extLst>
          </p:cNvPr>
          <p:cNvSpPr/>
          <p:nvPr/>
        </p:nvSpPr>
        <p:spPr>
          <a:xfrm>
            <a:off x="6836977" y="4209392"/>
            <a:ext cx="278525" cy="27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wal 13">
            <a:extLst>
              <a:ext uri="{FF2B5EF4-FFF2-40B4-BE49-F238E27FC236}">
                <a16:creationId xmlns:a16="http://schemas.microsoft.com/office/drawing/2014/main" id="{0BD34A29-0A40-4CB4-94D8-A25EF41AF2A7}"/>
              </a:ext>
            </a:extLst>
          </p:cNvPr>
          <p:cNvSpPr/>
          <p:nvPr/>
        </p:nvSpPr>
        <p:spPr>
          <a:xfrm>
            <a:off x="9143879" y="4209392"/>
            <a:ext cx="278525" cy="27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wal 10">
            <a:extLst>
              <a:ext uri="{FF2B5EF4-FFF2-40B4-BE49-F238E27FC236}">
                <a16:creationId xmlns:a16="http://schemas.microsoft.com/office/drawing/2014/main" id="{690F4288-8089-4E1B-94CD-7E87221B3947}"/>
              </a:ext>
            </a:extLst>
          </p:cNvPr>
          <p:cNvSpPr/>
          <p:nvPr/>
        </p:nvSpPr>
        <p:spPr>
          <a:xfrm>
            <a:off x="6836978" y="2927131"/>
            <a:ext cx="278525" cy="27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pole tekstowe 26">
            <a:extLst>
              <a:ext uri="{FF2B5EF4-FFF2-40B4-BE49-F238E27FC236}">
                <a16:creationId xmlns:a16="http://schemas.microsoft.com/office/drawing/2014/main" id="{AF217537-1F32-47C4-981E-5B21B4659A44}"/>
              </a:ext>
            </a:extLst>
          </p:cNvPr>
          <p:cNvSpPr txBox="1"/>
          <p:nvPr/>
        </p:nvSpPr>
        <p:spPr>
          <a:xfrm>
            <a:off x="6976239" y="3531475"/>
            <a:ext cx="2638097" cy="369332"/>
          </a:xfrm>
          <a:prstGeom prst="rect">
            <a:avLst/>
          </a:prstGeom>
          <a:noFill/>
        </p:spPr>
        <p:txBody>
          <a:bodyPr wrap="square" rtlCol="0">
            <a:spAutoFit/>
          </a:bodyPr>
          <a:lstStyle/>
          <a:p>
            <a:r>
              <a:rPr lang="pl-PL" b="1" dirty="0"/>
              <a:t>ROZPRAWA GŁÓWNA </a:t>
            </a:r>
            <a:endParaRPr lang="en-GB" b="1" dirty="0"/>
          </a:p>
        </p:txBody>
      </p:sp>
      <p:sp>
        <p:nvSpPr>
          <p:cNvPr id="28" name="pole tekstowe 27">
            <a:extLst>
              <a:ext uri="{FF2B5EF4-FFF2-40B4-BE49-F238E27FC236}">
                <a16:creationId xmlns:a16="http://schemas.microsoft.com/office/drawing/2014/main" id="{C9CE9241-D30F-4A3D-88F3-F82AE3F12728}"/>
              </a:ext>
            </a:extLst>
          </p:cNvPr>
          <p:cNvSpPr txBox="1"/>
          <p:nvPr/>
        </p:nvSpPr>
        <p:spPr>
          <a:xfrm>
            <a:off x="6096000" y="2048811"/>
            <a:ext cx="1650123" cy="923330"/>
          </a:xfrm>
          <a:prstGeom prst="rect">
            <a:avLst/>
          </a:prstGeom>
          <a:noFill/>
        </p:spPr>
        <p:txBody>
          <a:bodyPr wrap="square" rtlCol="0">
            <a:spAutoFit/>
          </a:bodyPr>
          <a:lstStyle/>
          <a:p>
            <a:pPr algn="ctr"/>
            <a:r>
              <a:rPr lang="pl-PL" dirty="0"/>
              <a:t>Otwarcie przewodu sądowego </a:t>
            </a:r>
            <a:endParaRPr lang="en-GB" dirty="0"/>
          </a:p>
        </p:txBody>
      </p:sp>
      <p:sp>
        <p:nvSpPr>
          <p:cNvPr id="29" name="pole tekstowe 28">
            <a:extLst>
              <a:ext uri="{FF2B5EF4-FFF2-40B4-BE49-F238E27FC236}">
                <a16:creationId xmlns:a16="http://schemas.microsoft.com/office/drawing/2014/main" id="{F5F03974-2BFB-422A-A94C-F4E75D151CC7}"/>
              </a:ext>
            </a:extLst>
          </p:cNvPr>
          <p:cNvSpPr txBox="1"/>
          <p:nvPr/>
        </p:nvSpPr>
        <p:spPr>
          <a:xfrm>
            <a:off x="8387133" y="1960943"/>
            <a:ext cx="1650123" cy="923330"/>
          </a:xfrm>
          <a:prstGeom prst="rect">
            <a:avLst/>
          </a:prstGeom>
          <a:noFill/>
        </p:spPr>
        <p:txBody>
          <a:bodyPr wrap="square" rtlCol="0">
            <a:spAutoFit/>
          </a:bodyPr>
          <a:lstStyle/>
          <a:p>
            <a:pPr algn="ctr"/>
            <a:r>
              <a:rPr lang="pl-PL" dirty="0"/>
              <a:t>Zamknięcie  przewodu sądowego </a:t>
            </a:r>
            <a:endParaRPr lang="en-GB" dirty="0"/>
          </a:p>
        </p:txBody>
      </p:sp>
      <p:sp>
        <p:nvSpPr>
          <p:cNvPr id="30" name="Owal 29">
            <a:extLst>
              <a:ext uri="{FF2B5EF4-FFF2-40B4-BE49-F238E27FC236}">
                <a16:creationId xmlns:a16="http://schemas.microsoft.com/office/drawing/2014/main" id="{88A4157C-26D0-40BB-AB08-0339D3BE018E}"/>
              </a:ext>
            </a:extLst>
          </p:cNvPr>
          <p:cNvSpPr/>
          <p:nvPr/>
        </p:nvSpPr>
        <p:spPr>
          <a:xfrm>
            <a:off x="10321159" y="3597872"/>
            <a:ext cx="278525" cy="273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pole tekstowe 30">
            <a:extLst>
              <a:ext uri="{FF2B5EF4-FFF2-40B4-BE49-F238E27FC236}">
                <a16:creationId xmlns:a16="http://schemas.microsoft.com/office/drawing/2014/main" id="{6633EAF0-40B9-47CC-BA4E-95625BCB4764}"/>
              </a:ext>
            </a:extLst>
          </p:cNvPr>
          <p:cNvSpPr txBox="1"/>
          <p:nvPr/>
        </p:nvSpPr>
        <p:spPr>
          <a:xfrm>
            <a:off x="9678713" y="3973728"/>
            <a:ext cx="1493784" cy="1200329"/>
          </a:xfrm>
          <a:prstGeom prst="rect">
            <a:avLst/>
          </a:prstGeom>
          <a:noFill/>
        </p:spPr>
        <p:txBody>
          <a:bodyPr wrap="square" rtlCol="0">
            <a:spAutoFit/>
          </a:bodyPr>
          <a:lstStyle/>
          <a:p>
            <a:pPr algn="ctr"/>
            <a:r>
              <a:rPr lang="pl-PL" dirty="0"/>
              <a:t>Narada </a:t>
            </a:r>
          </a:p>
          <a:p>
            <a:pPr algn="ctr"/>
            <a:r>
              <a:rPr lang="pl-PL" dirty="0"/>
              <a:t>i głosowanie nad orzeczeniem </a:t>
            </a:r>
            <a:endParaRPr lang="en-GB" dirty="0"/>
          </a:p>
        </p:txBody>
      </p:sp>
      <p:sp>
        <p:nvSpPr>
          <p:cNvPr id="32" name="pole tekstowe 31">
            <a:extLst>
              <a:ext uri="{FF2B5EF4-FFF2-40B4-BE49-F238E27FC236}">
                <a16:creationId xmlns:a16="http://schemas.microsoft.com/office/drawing/2014/main" id="{376453BE-C1BE-437A-A4FA-6F553E580A47}"/>
              </a:ext>
            </a:extLst>
          </p:cNvPr>
          <p:cNvSpPr txBox="1"/>
          <p:nvPr/>
        </p:nvSpPr>
        <p:spPr>
          <a:xfrm rot="5400000">
            <a:off x="9677758" y="3663261"/>
            <a:ext cx="3804745" cy="400110"/>
          </a:xfrm>
          <a:prstGeom prst="rect">
            <a:avLst/>
          </a:prstGeom>
          <a:noFill/>
        </p:spPr>
        <p:txBody>
          <a:bodyPr wrap="square" rtlCol="0">
            <a:spAutoFit/>
          </a:bodyPr>
          <a:lstStyle/>
          <a:p>
            <a:r>
              <a:rPr lang="pl-PL" sz="2000" b="1" dirty="0"/>
              <a:t>WYROK - NIEPRAWOMOCNY</a:t>
            </a:r>
            <a:endParaRPr lang="en-GB" sz="2000" b="1" dirty="0"/>
          </a:p>
        </p:txBody>
      </p:sp>
      <p:sp>
        <p:nvSpPr>
          <p:cNvPr id="3" name="Nawias klamrowy zamykający 2">
            <a:extLst>
              <a:ext uri="{FF2B5EF4-FFF2-40B4-BE49-F238E27FC236}">
                <a16:creationId xmlns:a16="http://schemas.microsoft.com/office/drawing/2014/main" id="{36495BF8-8484-4D26-BC4F-B93939BC9EBD}"/>
              </a:ext>
            </a:extLst>
          </p:cNvPr>
          <p:cNvSpPr/>
          <p:nvPr/>
        </p:nvSpPr>
        <p:spPr>
          <a:xfrm rot="5400000">
            <a:off x="2316956" y="2406626"/>
            <a:ext cx="1605189" cy="6165890"/>
          </a:xfrm>
          <a:prstGeom prst="rightBrace">
            <a:avLst>
              <a:gd name="adj1" fmla="val 50789"/>
              <a:gd name="adj2" fmla="val 5047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 name="pole tekstowe 19">
            <a:extLst>
              <a:ext uri="{FF2B5EF4-FFF2-40B4-BE49-F238E27FC236}">
                <a16:creationId xmlns:a16="http://schemas.microsoft.com/office/drawing/2014/main" id="{A4902685-6AD8-49F4-83C1-D7465DC8FA73}"/>
              </a:ext>
            </a:extLst>
          </p:cNvPr>
          <p:cNvSpPr txBox="1"/>
          <p:nvPr/>
        </p:nvSpPr>
        <p:spPr>
          <a:xfrm>
            <a:off x="62214" y="6423128"/>
            <a:ext cx="6338586" cy="369332"/>
          </a:xfrm>
          <a:prstGeom prst="rect">
            <a:avLst/>
          </a:prstGeom>
          <a:noFill/>
        </p:spPr>
        <p:txBody>
          <a:bodyPr wrap="square" rtlCol="0">
            <a:spAutoFit/>
          </a:bodyPr>
          <a:lstStyle/>
          <a:p>
            <a:r>
              <a:rPr lang="pl-PL" b="1" dirty="0"/>
              <a:t>POSTĘPOWANIE MIĘDZYINSTANCYJNE/PRZEJŚCIOWE </a:t>
            </a:r>
            <a:endParaRPr lang="en-GB" b="1" dirty="0"/>
          </a:p>
        </p:txBody>
      </p:sp>
    </p:spTree>
    <p:extLst>
      <p:ext uri="{BB962C8B-B14F-4D97-AF65-F5344CB8AC3E}">
        <p14:creationId xmlns:p14="http://schemas.microsoft.com/office/powerpoint/2010/main" val="42939329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A93351-D0C6-406F-A8D3-FB50407DEEA5}"/>
              </a:ext>
            </a:extLst>
          </p:cNvPr>
          <p:cNvSpPr>
            <a:spLocks noGrp="1"/>
          </p:cNvSpPr>
          <p:nvPr>
            <p:ph type="title"/>
          </p:nvPr>
        </p:nvSpPr>
        <p:spPr/>
        <p:txBody>
          <a:bodyPr/>
          <a:lstStyle/>
          <a:p>
            <a:r>
              <a:rPr lang="pl-PL" dirty="0"/>
              <a:t>Kontrola merytoryczna</a:t>
            </a:r>
            <a:endParaRPr lang="en-GB" dirty="0"/>
          </a:p>
        </p:txBody>
      </p:sp>
      <p:sp>
        <p:nvSpPr>
          <p:cNvPr id="3" name="Symbol zastępczy zawartości 2">
            <a:extLst>
              <a:ext uri="{FF2B5EF4-FFF2-40B4-BE49-F238E27FC236}">
                <a16:creationId xmlns:a16="http://schemas.microsoft.com/office/drawing/2014/main" id="{6C78FBE7-44BF-42EC-B5F0-E163401DD59E}"/>
              </a:ext>
            </a:extLst>
          </p:cNvPr>
          <p:cNvSpPr>
            <a:spLocks noGrp="1"/>
          </p:cNvSpPr>
          <p:nvPr>
            <p:ph idx="1"/>
          </p:nvPr>
        </p:nvSpPr>
        <p:spPr/>
        <p:txBody>
          <a:bodyPr/>
          <a:lstStyle/>
          <a:p>
            <a:r>
              <a:rPr lang="pl-PL" dirty="0"/>
              <a:t>Art.. 339 §  3. </a:t>
            </a:r>
          </a:p>
          <a:p>
            <a:r>
              <a:rPr lang="pl-PL" dirty="0"/>
              <a:t>Prezes sądu kieruje sprawę na posiedzenie także wtedy, gdy zachodzi potrzeba innego rozstrzygnięcia przekraczającego jego uprawnienia, a zwłaszcza:</a:t>
            </a:r>
          </a:p>
          <a:p>
            <a:r>
              <a:rPr lang="pl-PL" dirty="0"/>
              <a:t>1) umorzenia postępowania na podstawie art. 17 § 1 pkt 2-11;</a:t>
            </a:r>
          </a:p>
          <a:p>
            <a:r>
              <a:rPr lang="pl-PL" dirty="0"/>
              <a:t>2) umorzenia postępowania z powodu oczywistego braku faktycznych podstaw oskarżenia;</a:t>
            </a:r>
          </a:p>
          <a:p>
            <a:r>
              <a:rPr lang="pl-PL" dirty="0"/>
              <a:t>3a) zwrotu sprawy prokuratorowi w celu usunięcia istotnych braków postępowania przygotowawczego;</a:t>
            </a:r>
            <a:endParaRPr lang="en-GB" dirty="0"/>
          </a:p>
        </p:txBody>
      </p:sp>
    </p:spTree>
    <p:extLst>
      <p:ext uri="{BB962C8B-B14F-4D97-AF65-F5344CB8AC3E}">
        <p14:creationId xmlns:p14="http://schemas.microsoft.com/office/powerpoint/2010/main" val="1710728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Merytoryczna kontrola aktu oskarżenia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439278972"/>
              </p:ext>
            </p:extLst>
          </p:nvPr>
        </p:nvGraphicFramePr>
        <p:xfrm>
          <a:off x="3371161" y="34706"/>
          <a:ext cx="8438921" cy="68232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1560367" y="6176963"/>
            <a:ext cx="9388548" cy="646331"/>
          </a:xfrm>
          <a:prstGeom prst="rect">
            <a:avLst/>
          </a:prstGeom>
          <a:noFill/>
        </p:spPr>
        <p:txBody>
          <a:bodyPr wrap="square" rtlCol="0">
            <a:spAutoFit/>
          </a:bodyPr>
          <a:lstStyle/>
          <a:p>
            <a:pPr algn="ctr"/>
            <a:r>
              <a:rPr lang="pl-PL" b="1" dirty="0">
                <a:solidFill>
                  <a:schemeClr val="bg1"/>
                </a:solidFill>
              </a:rPr>
              <a:t>Umorzenie postępowania </a:t>
            </a:r>
            <a:r>
              <a:rPr lang="pl-PL" b="1" dirty="0">
                <a:solidFill>
                  <a:schemeClr val="bg1"/>
                </a:solidFill>
                <a:sym typeface="Wingdings" panose="05000000000000000000" pitchFamily="2" charset="2"/>
              </a:rPr>
              <a:t> sąd wydaje </a:t>
            </a:r>
            <a:r>
              <a:rPr lang="pl-PL" b="1" u="sng" dirty="0">
                <a:solidFill>
                  <a:schemeClr val="bg1"/>
                </a:solidFill>
                <a:sym typeface="Wingdings" panose="05000000000000000000" pitchFamily="2" charset="2"/>
              </a:rPr>
              <a:t>postanowienie</a:t>
            </a:r>
            <a:r>
              <a:rPr lang="pl-PL" b="1" dirty="0">
                <a:solidFill>
                  <a:schemeClr val="bg1"/>
                </a:solidFill>
                <a:sym typeface="Wingdings" panose="05000000000000000000" pitchFamily="2" charset="2"/>
              </a:rPr>
              <a:t>. Na postanowienie przysługuje zażalenie</a:t>
            </a:r>
            <a:endParaRPr lang="pl-PL" b="1" dirty="0">
              <a:solidFill>
                <a:schemeClr val="bg1"/>
              </a:solidFill>
            </a:endParaRPr>
          </a:p>
        </p:txBody>
      </p:sp>
    </p:spTree>
    <p:extLst>
      <p:ext uri="{BB962C8B-B14F-4D97-AF65-F5344CB8AC3E}">
        <p14:creationId xmlns:p14="http://schemas.microsoft.com/office/powerpoint/2010/main" val="17889710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Merytoryczna kontrola aktu oskarżenia – art. 344a </a:t>
            </a:r>
          </a:p>
        </p:txBody>
      </p:sp>
      <p:sp>
        <p:nvSpPr>
          <p:cNvPr id="3" name="Symbol zastępczy zawartości 2"/>
          <p:cNvSpPr>
            <a:spLocks noGrp="1"/>
          </p:cNvSpPr>
          <p:nvPr>
            <p:ph idx="1"/>
          </p:nvPr>
        </p:nvSpPr>
        <p:spPr/>
        <p:txBody>
          <a:bodyPr>
            <a:normAutofit lnSpcReduction="10000"/>
          </a:bodyPr>
          <a:lstStyle/>
          <a:p>
            <a:pPr algn="just"/>
            <a:r>
              <a:rPr lang="pl-PL" dirty="0"/>
              <a:t>Zwrot sprawy prokuratorowi w celu uzupełnienia istotnych braków postępowania przygotowawczego.</a:t>
            </a:r>
          </a:p>
          <a:p>
            <a:pPr lvl="1" algn="just"/>
            <a:r>
              <a:rPr lang="pl-PL" dirty="0"/>
              <a:t>sprawa znowu jest w postępowaniu przygotowawczym, a prokurator może podjąć </a:t>
            </a:r>
            <a:r>
              <a:rPr lang="pl-PL" b="1" dirty="0"/>
              <a:t>każdą</a:t>
            </a:r>
            <a:r>
              <a:rPr lang="pl-PL" dirty="0"/>
              <a:t> decyzję co do jej dalszego biegu. Por.: art. 334b</a:t>
            </a:r>
          </a:p>
          <a:p>
            <a:pPr algn="just"/>
            <a:r>
              <a:rPr lang="pl-PL" dirty="0"/>
              <a:t>Ocena zupełności i prawidłowości czynności procesowych przeprowadzonych w postępowaniu przygotowawczym. Zwrot sprawy możliwy tylko wtedy, gdy dokonanie niezbędnych czynności przez sąd powodowałoby </a:t>
            </a:r>
            <a:r>
              <a:rPr lang="pl-PL" b="1" dirty="0"/>
              <a:t>znaczne trudności. </a:t>
            </a:r>
          </a:p>
          <a:p>
            <a:pPr algn="just"/>
            <a:r>
              <a:rPr lang="pl-PL" dirty="0"/>
              <a:t>Celem instytucji z art. 344a jest przyspieszenie postępowania. Ma ona charakter wyjątkowy, a przesłanki pozwalające na „cofnięcie sprawy” do postępowania przygotowawczego nie mogą być interpretowane rozszerzająco. Dla oceny, czy należy zwrócić sprawę prokuratorowi, czy sąd powinien sam np. zebrać materiał dowodowy, konieczne jest porównanie czasu niezbędnego na uzupełnienie braków postępowania przygotowawczego w trakcie postępowania sądowego z czasem, jaki jest potrzebny na ich uzupełnienie w trybie art. 344a </a:t>
            </a:r>
          </a:p>
        </p:txBody>
      </p:sp>
    </p:spTree>
    <p:extLst>
      <p:ext uri="{BB962C8B-B14F-4D97-AF65-F5344CB8AC3E}">
        <p14:creationId xmlns:p14="http://schemas.microsoft.com/office/powerpoint/2010/main" val="35166638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Merytoryczna kontrola aktu oskarżenia – art. 344a </a:t>
            </a:r>
          </a:p>
        </p:txBody>
      </p:sp>
      <p:sp>
        <p:nvSpPr>
          <p:cNvPr id="3" name="Symbol zastępczy zawartości 2"/>
          <p:cNvSpPr>
            <a:spLocks noGrp="1"/>
          </p:cNvSpPr>
          <p:nvPr>
            <p:ph idx="1"/>
          </p:nvPr>
        </p:nvSpPr>
        <p:spPr/>
        <p:txBody>
          <a:bodyPr>
            <a:normAutofit/>
          </a:bodyPr>
          <a:lstStyle/>
          <a:p>
            <a:pPr algn="just"/>
            <a:r>
              <a:rPr lang="pl-PL" dirty="0"/>
              <a:t>Przesłanki:</a:t>
            </a:r>
          </a:p>
          <a:p>
            <a:pPr lvl="1" algn="just"/>
            <a:r>
              <a:rPr lang="pl-PL" dirty="0"/>
              <a:t>akta postępowania wskazują na istotne braki tego postępowania, zwłaszcza potrzebę poszukiwania dowodów </a:t>
            </a:r>
          </a:p>
          <a:p>
            <a:pPr lvl="1" algn="just"/>
            <a:r>
              <a:rPr lang="pl-PL" dirty="0"/>
              <a:t>chodzi także o naruszenie przepisów postępowania o charakterze gwarancyjnym dla stron (zwłaszcza podejrzanego; np. niewydanie postanowienia o zmianie zarzutów w okolicznościach z art. 314) </a:t>
            </a:r>
          </a:p>
          <a:p>
            <a:pPr lvl="1" algn="just"/>
            <a:r>
              <a:rPr lang="pl-PL" b="1" dirty="0">
                <a:solidFill>
                  <a:srgbClr val="FFFF00"/>
                </a:solidFill>
              </a:rPr>
              <a:t>przesłanki zwrotu sprawy prokuratorowi muszą być wąsko interpretowane</a:t>
            </a:r>
          </a:p>
          <a:p>
            <a:pPr algn="just"/>
            <a:r>
              <a:rPr lang="pl-PL" dirty="0"/>
              <a:t>Sąd w postanowieniu wskazuje kierunek uzupełnienia postępowania przygotowawczego. </a:t>
            </a:r>
          </a:p>
          <a:p>
            <a:pPr algn="just"/>
            <a:r>
              <a:rPr lang="pl-PL" b="1" dirty="0"/>
              <a:t>Stronom</a:t>
            </a:r>
            <a:r>
              <a:rPr lang="pl-PL" dirty="0"/>
              <a:t> (oskarżycielowi – publicznemu, posiłkowemu, oskarżonemu) przysługuje prawo do złożenia zażalenia na </a:t>
            </a:r>
            <a:r>
              <a:rPr lang="pl-PL" b="1" dirty="0"/>
              <a:t>postanowienia </a:t>
            </a:r>
            <a:r>
              <a:rPr lang="pl-PL" dirty="0"/>
              <a:t>o zwrocie sprawy prokuratorowi. </a:t>
            </a:r>
          </a:p>
        </p:txBody>
      </p:sp>
    </p:spTree>
    <p:extLst>
      <p:ext uri="{BB962C8B-B14F-4D97-AF65-F5344CB8AC3E}">
        <p14:creationId xmlns:p14="http://schemas.microsoft.com/office/powerpoint/2010/main" val="29486204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Zwrot sprawy prokuratorowi</a:t>
            </a:r>
          </a:p>
        </p:txBody>
      </p:sp>
      <p:sp>
        <p:nvSpPr>
          <p:cNvPr id="3" name="Symbol zastępczy zawartości 2"/>
          <p:cNvSpPr>
            <a:spLocks noGrp="1"/>
          </p:cNvSpPr>
          <p:nvPr>
            <p:ph idx="1"/>
          </p:nvPr>
        </p:nvSpPr>
        <p:spPr/>
        <p:txBody>
          <a:bodyPr>
            <a:normAutofit/>
          </a:bodyPr>
          <a:lstStyle/>
          <a:p>
            <a:pPr marL="0" indent="0" algn="ctr">
              <a:buNone/>
            </a:pPr>
            <a:r>
              <a:rPr lang="pl-PL" b="1" dirty="0"/>
              <a:t>Postanowienie SA w Katowicach z 19.08.2009 r. </a:t>
            </a:r>
          </a:p>
          <a:p>
            <a:pPr marL="0" indent="0" algn="just">
              <a:buNone/>
            </a:pPr>
            <a:r>
              <a:rPr lang="pl-PL" dirty="0"/>
              <a:t>Sąd I instancji decydując się na zwrot sprawy w trybie przepisu art. 345 § 1 k.p.k. powinien czuwać, czy takie </a:t>
            </a:r>
            <a:r>
              <a:rPr lang="pl-PL" b="1" dirty="0"/>
              <a:t>działanie, z natury mające charakter wyjątkowego</a:t>
            </a:r>
            <a:r>
              <a:rPr lang="pl-PL" dirty="0"/>
              <a:t>, zapobiegnie istotnie przewlekłości całego postępowania karnego, a co za tym idzie, jeżeli sąd ten nawet dostrzeże istotne braki postępowania przygotowawczego, a ich uzupełnienie głównie w zakresie dowodów, które nie wymagają poszukiwania, możliwe jest w postępowaniu rozpoznawczym, niezbędne jest przy podejmowaniu decyzji kierowanie się zdrowym rozsądkiem, mającym na celu realizowanie zasady, o jakiej mowa w przepisie art. 2 § 1 pkt 4 k.p.k. Jeżeli zatem decyzja o cofnięciu postępowania do fazy śledztwa ma charakter wyjątkowy w odniesieniu do reguły rozstrzygnięcia sprawy w rozsądnym terminie, to przesłanki wynikające z art. 345 § 1 k.p.k. nie mogą być interpretowane rozszerzająco.</a:t>
            </a:r>
          </a:p>
        </p:txBody>
      </p:sp>
    </p:spTree>
    <p:extLst>
      <p:ext uri="{BB962C8B-B14F-4D97-AF65-F5344CB8AC3E}">
        <p14:creationId xmlns:p14="http://schemas.microsoft.com/office/powerpoint/2010/main" val="36985852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art. 337 a art. 334a </a:t>
            </a:r>
          </a:p>
        </p:txBody>
      </p:sp>
      <p:sp>
        <p:nvSpPr>
          <p:cNvPr id="3" name="Symbol zastępczy zawartości 2"/>
          <p:cNvSpPr>
            <a:spLocks noGrp="1"/>
          </p:cNvSpPr>
          <p:nvPr>
            <p:ph idx="1"/>
          </p:nvPr>
        </p:nvSpPr>
        <p:spPr/>
        <p:txBody>
          <a:bodyPr>
            <a:normAutofit fontScale="85000" lnSpcReduction="10000"/>
          </a:bodyPr>
          <a:lstStyle/>
          <a:p>
            <a:pPr marL="0" indent="0" algn="ctr">
              <a:buNone/>
            </a:pPr>
            <a:r>
              <a:rPr lang="pl-PL" b="1" u="sng" dirty="0"/>
              <a:t>Postanowienie SA w Katowicach z 21.01.2009 r., II </a:t>
            </a:r>
            <a:r>
              <a:rPr lang="pl-PL" b="1" u="sng" dirty="0" err="1"/>
              <a:t>AKz</a:t>
            </a:r>
            <a:r>
              <a:rPr lang="pl-PL" b="1" u="sng" dirty="0"/>
              <a:t> 9/09 </a:t>
            </a:r>
          </a:p>
          <a:p>
            <a:pPr marL="0" indent="0" algn="just">
              <a:buNone/>
            </a:pPr>
            <a:r>
              <a:rPr lang="pl-PL" dirty="0"/>
              <a:t>Zwrot sprawy przez sąd w trybie art. 345 § 1 k.p.k. w celu uzupełnienia śledztwa lub dochodzenia powinien mieć miejsce jedynie wtedy, gdy wadliwie przeprowadzone lub wręcz pominięte czynności tej fazy procesu uzasadniają tezę o nie wypełnieniu przez oskarżyciela ustawowych celów postępowania przygotowawczego. Wyznacza je treść normy art. 297 § 1 k.p.k., stanowiąc, że jest nim, obok ustalenia popełnienia czynu i wykrycia sprawcy, również wyjaśnienie okoliczności sprawy, zebranie, zabezpieczenie i w niezbędnym zakresie utrwalenie dowodów dla sądu. Niezbędny zakres materiału dowodowego określają zaś granice kognicji sądu opisane treścią postawionego zarzutu aktu oskarżenia. (...) </a:t>
            </a:r>
            <a:r>
              <a:rPr lang="pl-PL" b="1" dirty="0"/>
              <a:t>Decyzja o zwrocie sprawy prokuratorowi w trybie art. 345 § 1 k.p.k. zapaść może bowiem jedynie w sytuacji, gdy wstępna kontrola akt sprawy dokonana przez sąd </a:t>
            </a:r>
            <a:r>
              <a:rPr lang="pl-PL" b="1" dirty="0" err="1"/>
              <a:t>meriti</a:t>
            </a:r>
            <a:r>
              <a:rPr lang="pl-PL" b="1" dirty="0"/>
              <a:t> prowadzi do wniosku zupełności postępowania w zakresie wymagań formalnych skargi, jaką jest akt oskarżenia</a:t>
            </a:r>
            <a:r>
              <a:rPr lang="pl-PL" dirty="0"/>
              <a:t>. W sytuacji natomiast, gdy sąd powołany do rozpoznania sprawy uznaje akt oskarżenia za niepełny i dotknięty brakami formalnymi, czynnością podstawową i wstępną jest podjęcie decyzji o zwrocie skargi - celem ich uzupełnienia w trybie art. 337 § 1 k.p.k. (...) Przepisy procedury karnej nie przewidują możliwości łącznego - w trybie wydania jednego tylko orzeczenia - wycofania sprawy do etapu postępowania przygotowawczego jednocześnie z powodu uchybień formalnych aktu oskarżenia oraz merytorycznych braków postępowania.</a:t>
            </a:r>
          </a:p>
        </p:txBody>
      </p:sp>
    </p:spTree>
    <p:extLst>
      <p:ext uri="{BB962C8B-B14F-4D97-AF65-F5344CB8AC3E}">
        <p14:creationId xmlns:p14="http://schemas.microsoft.com/office/powerpoint/2010/main" val="27534441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DE407F4B-6C40-4E11-A463-8530FA4141ED}"/>
              </a:ext>
            </a:extLst>
          </p:cNvPr>
          <p:cNvSpPr>
            <a:spLocks noGrp="1"/>
          </p:cNvSpPr>
          <p:nvPr>
            <p:ph type="title"/>
          </p:nvPr>
        </p:nvSpPr>
        <p:spPr/>
        <p:txBody>
          <a:bodyPr/>
          <a:lstStyle/>
          <a:p>
            <a:r>
              <a:rPr lang="pl-PL" u="sng" dirty="0"/>
              <a:t>Postanowienie SA w Katowicach z 2.02.2011 r., II </a:t>
            </a:r>
            <a:r>
              <a:rPr lang="pl-PL" u="sng" dirty="0" err="1"/>
              <a:t>AKz</a:t>
            </a:r>
            <a:r>
              <a:rPr lang="pl-PL" u="sng" dirty="0"/>
              <a:t> 39/11</a:t>
            </a:r>
            <a:br>
              <a:rPr lang="pl-PL" u="sng" dirty="0"/>
            </a:br>
            <a:endParaRPr lang="en-GB" dirty="0"/>
          </a:p>
        </p:txBody>
      </p:sp>
      <p:sp>
        <p:nvSpPr>
          <p:cNvPr id="3" name="Symbol zastępczy zawartości 2"/>
          <p:cNvSpPr>
            <a:spLocks noGrp="1"/>
          </p:cNvSpPr>
          <p:nvPr>
            <p:ph idx="1"/>
          </p:nvPr>
        </p:nvSpPr>
        <p:spPr>
          <a:xfrm>
            <a:off x="3459296" y="0"/>
            <a:ext cx="8273668" cy="6858000"/>
          </a:xfrm>
        </p:spPr>
        <p:txBody>
          <a:bodyPr>
            <a:normAutofit fontScale="92500" lnSpcReduction="20000"/>
          </a:bodyPr>
          <a:lstStyle/>
          <a:p>
            <a:pPr marL="0" indent="0" algn="just">
              <a:buNone/>
            </a:pPr>
            <a:r>
              <a:rPr lang="pl-PL" dirty="0"/>
              <a:t>W tej fazie postępowania sąd ma prawo i obowiązek badania, czy przeprowadzone w sprawie dochodzenie lub śledztwo nie wymaga uzupełnienia. W orzecznictwie wskazuje się, że </a:t>
            </a:r>
            <a:r>
              <a:rPr lang="pl-PL" b="1" dirty="0"/>
              <a:t>ratio legis powyższej regulacji należy poszukiwać w powiązaniu z jednym z podstawowych celów postępowania karnego, jakim jest rozstrzygnięcie sprawy w rozsądnym terminie, o czym wprost stanowi przepis art. 2 § 1 pkt 4 k.p.k.</a:t>
            </a:r>
            <a:r>
              <a:rPr lang="pl-PL" dirty="0"/>
              <a:t> Dlatego właśnie ustawodawca przewidział możliwość zwrotu sprawy prokuratorowi, ale pod ściśle określonymi warunkami, to jest w sytuacji, gdy postępowanie przygotowawcze zawiera istotne braki, a ich usunięcie w postępowaniu sądowym powodowałoby znaczne trudności. </a:t>
            </a:r>
            <a:r>
              <a:rPr lang="pl-PL" b="1" dirty="0"/>
              <a:t>Chodzi o to, żeby postępowanie sądowe, z uwagi na konieczność powielania szeregu czynności postępowania przygotowawczego zawierającego braki, w praktyce nie zastępowało tego postępowania. Konieczność poszukiwania nowych dowodów to wskazany w przepisie </a:t>
            </a:r>
            <a:r>
              <a:rPr lang="pl-PL" dirty="0"/>
              <a:t>art. 345 § 1 k.p.k. (przyp. – obecnie art. 344a § 1 k.p.k.) przykład braku istotnego, którego usunięcie przez sąd jest nie tylko utrudnione, </a:t>
            </a:r>
            <a:r>
              <a:rPr lang="pl-PL" b="1" dirty="0"/>
              <a:t>ale w wielu przypadkach wręcz niemożliwe</a:t>
            </a:r>
            <a:r>
              <a:rPr lang="pl-PL" dirty="0"/>
              <a:t>. </a:t>
            </a:r>
          </a:p>
          <a:p>
            <a:pPr marL="0" indent="0" algn="just">
              <a:buNone/>
            </a:pPr>
            <a:r>
              <a:rPr lang="pl-PL" dirty="0"/>
              <a:t>Oceniając zasadność podstaw zwrotu sprawy na podstawie art. 345 § 1 k.p.k. (przyp. – obecnie art. 344a § 1 k.p.k.), sąd powinien zawsze badać, czy braki śledztwa lub dochodzenia są przynajmniej takiej rangi jak wskazana w tym przepisie przykładowo "potrzeba poszukiwania dowodów" i czy usunięcie ich </a:t>
            </a:r>
            <a:r>
              <a:rPr lang="pl-PL" b="1" dirty="0"/>
              <a:t>nie wiąże się z koniecznością znacznego nakładu pracy i czasu. </a:t>
            </a:r>
            <a:r>
              <a:rPr lang="pl-PL" dirty="0"/>
              <a:t>W innej sytuacji sąd ma obowiązek konwalidowania stwierdzonych uchybień samodzielnie. (…) Istotne braki postępowania przygotowawczego w rozumieniu przepisu art. 345 § 1 k.p.k. (przyp. – obecnie art. 344a § 1 k.p.k.), to </a:t>
            </a:r>
            <a:r>
              <a:rPr lang="pl-PL" b="1" dirty="0"/>
              <a:t>nie tylko braki uniemożliwiające sądowi właściwemu merytoryczne rozpoznanie sprawy po wniesieniu przez prokuratora aktu oskarżenia, jak chociażby uchybienia w zakresie rzetelnie przeprowadzonych czynności dowodowych, ale również wadliwie przeprowadzone w tej fazie postępowania inne czynności naruszające uprawienia i gwarancje stron procesowych związanych z tym postępowaniem </a:t>
            </a:r>
            <a:r>
              <a:rPr lang="pl-PL" dirty="0"/>
              <a:t>(…).</a:t>
            </a:r>
          </a:p>
        </p:txBody>
      </p:sp>
    </p:spTree>
    <p:extLst>
      <p:ext uri="{BB962C8B-B14F-4D97-AF65-F5344CB8AC3E}">
        <p14:creationId xmlns:p14="http://schemas.microsoft.com/office/powerpoint/2010/main" val="4000817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166F331-8DB0-41BC-9C02-8E99652C4217}"/>
              </a:ext>
            </a:extLst>
          </p:cNvPr>
          <p:cNvSpPr>
            <a:spLocks noGrp="1"/>
          </p:cNvSpPr>
          <p:nvPr>
            <p:ph type="title"/>
          </p:nvPr>
        </p:nvSpPr>
        <p:spPr/>
        <p:txBody>
          <a:bodyPr/>
          <a:lstStyle/>
          <a:p>
            <a:pPr>
              <a:tabLst>
                <a:tab pos="1884363" algn="l"/>
              </a:tabLst>
            </a:pPr>
            <a:r>
              <a:rPr lang="pl-PL" b="1" dirty="0">
                <a:solidFill>
                  <a:schemeClr val="bg1"/>
                </a:solidFill>
              </a:rPr>
              <a:t>Postanowienie SA w Szczecinie z 27.02.2017 r., II </a:t>
            </a:r>
            <a:r>
              <a:rPr lang="pl-PL" b="1" dirty="0" err="1">
                <a:solidFill>
                  <a:schemeClr val="bg1"/>
                </a:solidFill>
              </a:rPr>
              <a:t>AKa</a:t>
            </a:r>
            <a:r>
              <a:rPr lang="pl-PL" b="1" dirty="0">
                <a:solidFill>
                  <a:schemeClr val="bg1"/>
                </a:solidFill>
              </a:rPr>
              <a:t> </a:t>
            </a:r>
          </a:p>
        </p:txBody>
      </p:sp>
      <p:sp>
        <p:nvSpPr>
          <p:cNvPr id="3" name="Symbol zastępczy zawartości 2">
            <a:extLst>
              <a:ext uri="{FF2B5EF4-FFF2-40B4-BE49-F238E27FC236}">
                <a16:creationId xmlns:a16="http://schemas.microsoft.com/office/drawing/2014/main" id="{69F6CB5F-5DFB-4B68-A811-E57007299A0E}"/>
              </a:ext>
            </a:extLst>
          </p:cNvPr>
          <p:cNvSpPr>
            <a:spLocks noGrp="1"/>
          </p:cNvSpPr>
          <p:nvPr>
            <p:ph idx="1"/>
          </p:nvPr>
        </p:nvSpPr>
        <p:spPr/>
        <p:txBody>
          <a:bodyPr/>
          <a:lstStyle/>
          <a:p>
            <a:r>
              <a:rPr lang="pl-PL" dirty="0"/>
              <a:t>Kumulatywnym warunkiem zwrotu sprawy do uzupełnienia postępowania przygotowawczego jest wymóg, by dokonanie niezbędnych czynności przez sąd powodowało znaczne trudności. W istocie te znaczne trudności utożsamiane są, obok niemożności przeprowadzenia dowodów przez sąd, ze znacznym zakłóceniem toku postępowania sądowego i przerzuceniem na sąd czynności, które są właściwe dla postępowania przygotowawczego.</a:t>
            </a:r>
          </a:p>
          <a:p>
            <a:endParaRPr lang="pl-PL" dirty="0"/>
          </a:p>
        </p:txBody>
      </p:sp>
    </p:spTree>
    <p:extLst>
      <p:ext uri="{BB962C8B-B14F-4D97-AF65-F5344CB8AC3E}">
        <p14:creationId xmlns:p14="http://schemas.microsoft.com/office/powerpoint/2010/main" val="16296461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FF73FC-0B71-4249-966A-05B42583934C}"/>
              </a:ext>
            </a:extLst>
          </p:cNvPr>
          <p:cNvSpPr>
            <a:spLocks noGrp="1"/>
          </p:cNvSpPr>
          <p:nvPr>
            <p:ph type="title"/>
          </p:nvPr>
        </p:nvSpPr>
        <p:spPr/>
        <p:txBody>
          <a:bodyPr/>
          <a:lstStyle/>
          <a:p>
            <a:r>
              <a:rPr lang="pl-PL" dirty="0"/>
              <a:t>Posiedzenia wyrokowe </a:t>
            </a:r>
            <a:endParaRPr lang="en-GB" dirty="0"/>
          </a:p>
        </p:txBody>
      </p:sp>
      <p:sp>
        <p:nvSpPr>
          <p:cNvPr id="4" name="Symbol zastępczy tekstu 3">
            <a:extLst>
              <a:ext uri="{FF2B5EF4-FFF2-40B4-BE49-F238E27FC236}">
                <a16:creationId xmlns:a16="http://schemas.microsoft.com/office/drawing/2014/main" id="{598B8464-C07A-4CF2-A0C2-7AD39FD0BEBB}"/>
              </a:ext>
            </a:extLst>
          </p:cNvPr>
          <p:cNvSpPr>
            <a:spLocks noGrp="1"/>
          </p:cNvSpPr>
          <p:nvPr>
            <p:ph type="body" idx="1"/>
          </p:nvPr>
        </p:nvSpPr>
        <p:spPr/>
        <p:txBody>
          <a:bodyPr>
            <a:normAutofit fontScale="92500"/>
          </a:bodyPr>
          <a:lstStyle/>
          <a:p>
            <a:r>
              <a:rPr lang="pl-PL" dirty="0"/>
              <a:t>Posiedzenia, na których sąd orzeka o odpowiedzialności karnej oskarżonego i wydając orzeczenie, skazuje oskarżonego wyrokiem albo warunkowo umarza postępowanie. </a:t>
            </a:r>
          </a:p>
        </p:txBody>
      </p:sp>
    </p:spTree>
    <p:extLst>
      <p:ext uri="{BB962C8B-B14F-4D97-AF65-F5344CB8AC3E}">
        <p14:creationId xmlns:p14="http://schemas.microsoft.com/office/powerpoint/2010/main" val="33310447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65E523E0-DD23-455C-AE1D-8F5A6E1BCD64}"/>
              </a:ext>
            </a:extLst>
          </p:cNvPr>
          <p:cNvSpPr>
            <a:spLocks noGrp="1"/>
          </p:cNvSpPr>
          <p:nvPr>
            <p:ph type="title"/>
          </p:nvPr>
        </p:nvSpPr>
        <p:spPr/>
        <p:txBody>
          <a:bodyPr/>
          <a:lstStyle/>
          <a:p>
            <a:r>
              <a:rPr lang="pl-PL" dirty="0"/>
              <a:t>Posiedzenia wyrokowe w polskim procesie karnym</a:t>
            </a:r>
            <a:endParaRPr lang="en-GB" dirty="0"/>
          </a:p>
        </p:txBody>
      </p:sp>
      <p:sp>
        <p:nvSpPr>
          <p:cNvPr id="5" name="Symbol zastępczy zawartości 4">
            <a:extLst>
              <a:ext uri="{FF2B5EF4-FFF2-40B4-BE49-F238E27FC236}">
                <a16:creationId xmlns:a16="http://schemas.microsoft.com/office/drawing/2014/main" id="{A6ACA43A-EB3C-4439-8AC6-E38F994EC829}"/>
              </a:ext>
            </a:extLst>
          </p:cNvPr>
          <p:cNvSpPr>
            <a:spLocks noGrp="1"/>
          </p:cNvSpPr>
          <p:nvPr>
            <p:ph idx="1"/>
          </p:nvPr>
        </p:nvSpPr>
        <p:spPr/>
        <p:txBody>
          <a:bodyPr/>
          <a:lstStyle/>
          <a:p>
            <a:pPr marL="457200" indent="-457200" algn="just">
              <a:buFont typeface="+mj-lt"/>
              <a:buAutoNum type="arabicPeriod"/>
            </a:pPr>
            <a:r>
              <a:rPr lang="pl-PL" dirty="0"/>
              <a:t>Posiedzenie w przedmiocie warunkowego umorzenia postępowania z art. 341 </a:t>
            </a:r>
          </a:p>
          <a:p>
            <a:pPr marL="457200" indent="-457200" algn="just">
              <a:buFont typeface="+mj-lt"/>
              <a:buAutoNum type="arabicPeriod"/>
            </a:pPr>
            <a:r>
              <a:rPr lang="pl-PL" dirty="0"/>
              <a:t>Posiedzenie w przedmiocie rozpoznania wniosku o skazanie bez rozprawy (art. 335 § 1 i 2)</a:t>
            </a:r>
          </a:p>
          <a:p>
            <a:pPr marL="457200" indent="-457200" algn="just">
              <a:buFont typeface="+mj-lt"/>
              <a:buAutoNum type="arabicPeriod"/>
            </a:pPr>
            <a:r>
              <a:rPr lang="pl-PL" dirty="0"/>
              <a:t>Posiedzenie w przedmiocie rozpoznania wniosku oskarżonego o dobrowolne poddanie się odpowiedzialności karnej na posiedzeniu (art. 338a) </a:t>
            </a:r>
          </a:p>
          <a:p>
            <a:pPr marL="457200" indent="-457200" algn="just">
              <a:buFont typeface="+mj-lt"/>
              <a:buAutoNum type="arabicPeriod"/>
            </a:pPr>
            <a:r>
              <a:rPr lang="pl-PL" dirty="0"/>
              <a:t>Posiedzenie (niejawne) w przedmiocie wydania wyroku nakazowego (art. 500 § 1)</a:t>
            </a:r>
          </a:p>
          <a:p>
            <a:pPr marL="0" indent="0">
              <a:buNone/>
            </a:pPr>
            <a:endParaRPr lang="pl-PL" dirty="0"/>
          </a:p>
        </p:txBody>
      </p:sp>
    </p:spTree>
    <p:extLst>
      <p:ext uri="{BB962C8B-B14F-4D97-AF65-F5344CB8AC3E}">
        <p14:creationId xmlns:p14="http://schemas.microsoft.com/office/powerpoint/2010/main" val="1891272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idx="4294967295"/>
          </p:nvPr>
        </p:nvSpPr>
        <p:spPr>
          <a:xfrm>
            <a:off x="0" y="1123950"/>
            <a:ext cx="2947988" cy="4600575"/>
          </a:xfrm>
        </p:spPr>
        <p:txBody>
          <a:bodyPr>
            <a:normAutofit/>
          </a:bodyPr>
          <a:lstStyle/>
          <a:p>
            <a:r>
              <a:rPr lang="pl-PL" dirty="0"/>
              <a:t>Ogólne informacje o postępowaniu jurysdykcyjnym – strony i organy </a:t>
            </a:r>
          </a:p>
        </p:txBody>
      </p:sp>
      <p:graphicFrame>
        <p:nvGraphicFramePr>
          <p:cNvPr id="15" name="Symbol zastępczy zawartości 14"/>
          <p:cNvGraphicFramePr>
            <a:graphicFrameLocks noGrp="1"/>
          </p:cNvGraphicFramePr>
          <p:nvPr>
            <p:ph idx="4294967295"/>
            <p:extLst>
              <p:ext uri="{D42A27DB-BD31-4B8C-83A1-F6EECF244321}">
                <p14:modId xmlns:p14="http://schemas.microsoft.com/office/powerpoint/2010/main" val="2589059374"/>
              </p:ext>
            </p:extLst>
          </p:nvPr>
        </p:nvGraphicFramePr>
        <p:xfrm>
          <a:off x="0" y="-243858"/>
          <a:ext cx="12192000" cy="55102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pole tekstowe 2"/>
          <p:cNvSpPr txBox="1"/>
          <p:nvPr/>
        </p:nvSpPr>
        <p:spPr>
          <a:xfrm>
            <a:off x="8422637" y="5266354"/>
            <a:ext cx="3385050" cy="138499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pl-PL" dirty="0">
                <a:solidFill>
                  <a:srgbClr val="C00000"/>
                </a:solidFill>
              </a:rPr>
              <a:t>Prokurator </a:t>
            </a:r>
            <a:r>
              <a:rPr lang="pl-PL" sz="2400" b="1" u="sng" dirty="0">
                <a:solidFill>
                  <a:srgbClr val="C00000"/>
                </a:solidFill>
              </a:rPr>
              <a:t>nie jest organem </a:t>
            </a:r>
            <a:r>
              <a:rPr lang="pl-PL" dirty="0">
                <a:solidFill>
                  <a:srgbClr val="C00000"/>
                </a:solidFill>
              </a:rPr>
              <a:t>postępowania sądowego – jest stroną, oskarżycielem publicznym!</a:t>
            </a:r>
          </a:p>
        </p:txBody>
      </p:sp>
    </p:spTree>
    <p:extLst>
      <p:ext uri="{BB962C8B-B14F-4D97-AF65-F5344CB8AC3E}">
        <p14:creationId xmlns:p14="http://schemas.microsoft.com/office/powerpoint/2010/main" val="18563954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26210F1-9CA3-4A2B-8DD3-9DB74C459AE0}"/>
              </a:ext>
            </a:extLst>
          </p:cNvPr>
          <p:cNvSpPr>
            <a:spLocks noGrp="1"/>
          </p:cNvSpPr>
          <p:nvPr>
            <p:ph type="title"/>
          </p:nvPr>
        </p:nvSpPr>
        <p:spPr/>
        <p:txBody>
          <a:bodyPr/>
          <a:lstStyle/>
          <a:p>
            <a:r>
              <a:rPr lang="pl-PL" dirty="0"/>
              <a:t>Posiedzenie w sprawie warunkowego umorzenia postępowania – art. 341 </a:t>
            </a:r>
            <a:endParaRPr lang="en-GB" dirty="0"/>
          </a:p>
        </p:txBody>
      </p:sp>
      <p:sp>
        <p:nvSpPr>
          <p:cNvPr id="3" name="Symbol zastępczy zawartości 2">
            <a:extLst>
              <a:ext uri="{FF2B5EF4-FFF2-40B4-BE49-F238E27FC236}">
                <a16:creationId xmlns:a16="http://schemas.microsoft.com/office/drawing/2014/main" id="{1F8E3E9D-6694-4B47-A4BF-C119CAC8581C}"/>
              </a:ext>
            </a:extLst>
          </p:cNvPr>
          <p:cNvSpPr>
            <a:spLocks noGrp="1"/>
          </p:cNvSpPr>
          <p:nvPr>
            <p:ph idx="1"/>
          </p:nvPr>
        </p:nvSpPr>
        <p:spPr>
          <a:xfrm>
            <a:off x="3393195" y="231354"/>
            <a:ext cx="8273667" cy="6626646"/>
          </a:xfrm>
        </p:spPr>
        <p:txBody>
          <a:bodyPr>
            <a:normAutofit/>
          </a:bodyPr>
          <a:lstStyle/>
          <a:p>
            <a:pPr algn="just"/>
            <a:r>
              <a:rPr lang="pl-PL" dirty="0"/>
              <a:t>§  1. Prokurator, oskarżony i pokrzywdzony </a:t>
            </a:r>
            <a:r>
              <a:rPr lang="pl-PL" b="1" dirty="0"/>
              <a:t>mają prawo wziąć udział w posiedzeniu </a:t>
            </a:r>
            <a:r>
              <a:rPr lang="pl-PL" dirty="0"/>
              <a:t>w przedmiocie warunkowego umorzenia postępowania. </a:t>
            </a:r>
            <a:r>
              <a:rPr lang="pl-PL" u="sng" dirty="0"/>
              <a:t>Udział ich jest obowiązkowy, jeżeli prezes sądu lub sąd tak zarządzi</a:t>
            </a:r>
            <a:r>
              <a:rPr lang="pl-PL" dirty="0"/>
              <a:t>.</a:t>
            </a:r>
          </a:p>
          <a:p>
            <a:pPr algn="just"/>
            <a:r>
              <a:rPr lang="pl-PL" dirty="0"/>
              <a:t>§  2. Jeżeli </a:t>
            </a:r>
            <a:r>
              <a:rPr lang="pl-PL" b="1" dirty="0">
                <a:solidFill>
                  <a:srgbClr val="FF0000"/>
                </a:solidFill>
              </a:rPr>
              <a:t>oskarżony sprzeciwia się</a:t>
            </a:r>
            <a:r>
              <a:rPr lang="pl-PL" b="1" dirty="0"/>
              <a:t> </a:t>
            </a:r>
            <a:r>
              <a:rPr lang="pl-PL" dirty="0"/>
              <a:t>warunkowemu umorzeniu, jak również wtedy, gdy </a:t>
            </a:r>
            <a:r>
              <a:rPr lang="pl-PL" b="1" dirty="0">
                <a:solidFill>
                  <a:srgbClr val="FF0000"/>
                </a:solidFill>
              </a:rPr>
              <a:t>sąd uznaje, że warunkowe umorzenie byłoby nieuzasadnione</a:t>
            </a:r>
            <a:r>
              <a:rPr lang="pl-PL" dirty="0"/>
              <a:t>, </a:t>
            </a:r>
            <a:r>
              <a:rPr lang="pl-PL" sz="2400" b="1" dirty="0">
                <a:solidFill>
                  <a:srgbClr val="00B050"/>
                </a:solidFill>
              </a:rPr>
              <a:t>kieruje sprawę na rozprawę</a:t>
            </a:r>
            <a:r>
              <a:rPr lang="pl-PL" dirty="0"/>
              <a:t>. Wniosek prokuratora o warunkowe umorzenie postępowania zastępuje akt oskarżenia. W terminie 7 dni prokurator dokonuje czynności określonych w art. 333 § 1-2. </a:t>
            </a:r>
            <a:r>
              <a:rPr lang="pl-PL" i="1" dirty="0"/>
              <a:t>(uzupełnienie wniosku o warunkowe umorzenie postępowania, tak by spełniał wymogi aktu oskarżenia)</a:t>
            </a:r>
          </a:p>
          <a:p>
            <a:pPr algn="just"/>
            <a:r>
              <a:rPr lang="pl-PL" dirty="0"/>
              <a:t>§  3. Jeżeli sąd uzna za celowe ze względu na możliwość porozumienia się oskarżonego z pokrzywdzonym w kwestii naprawienia szkody lub zadośćuczynienia, może odroczyć posiedzenie, wyznaczając stronom odpowiedni termin. Na wniosek oskarżonego i pokrzywdzonego, uzasadniony potrzebą dokonania uzgodnień, sąd zarządza stosowną przerwę lub odracza posiedzenie.</a:t>
            </a:r>
          </a:p>
          <a:p>
            <a:pPr algn="just"/>
            <a:r>
              <a:rPr lang="pl-PL" dirty="0"/>
              <a:t>§  4. Sąd orzekając o warunkowym umorzeniu bierze pod uwagę wyniki porozumienia się oskarżonego z pokrzywdzonym w kwestii wskazanej w § 3.</a:t>
            </a:r>
          </a:p>
          <a:p>
            <a:pPr algn="just"/>
            <a:r>
              <a:rPr lang="pl-PL" dirty="0"/>
              <a:t>§  5.</a:t>
            </a:r>
            <a:r>
              <a:rPr lang="pl-PL" dirty="0">
                <a:solidFill>
                  <a:srgbClr val="00B050"/>
                </a:solidFill>
              </a:rPr>
              <a:t> W przedmiocie warunkowego umorzenia postępowania sąd orzeka na posiedzeniu wyrokiem.</a:t>
            </a:r>
          </a:p>
        </p:txBody>
      </p:sp>
    </p:spTree>
    <p:extLst>
      <p:ext uri="{BB962C8B-B14F-4D97-AF65-F5344CB8AC3E}">
        <p14:creationId xmlns:p14="http://schemas.microsoft.com/office/powerpoint/2010/main" val="18091116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26210F1-9CA3-4A2B-8DD3-9DB74C459AE0}"/>
              </a:ext>
            </a:extLst>
          </p:cNvPr>
          <p:cNvSpPr>
            <a:spLocks noGrp="1"/>
          </p:cNvSpPr>
          <p:nvPr>
            <p:ph type="title"/>
          </p:nvPr>
        </p:nvSpPr>
        <p:spPr/>
        <p:txBody>
          <a:bodyPr/>
          <a:lstStyle/>
          <a:p>
            <a:r>
              <a:rPr lang="pl-PL" dirty="0"/>
              <a:t>Posiedzenie w sprawie warunkowego umorzenia postępowania – art. 342</a:t>
            </a:r>
            <a:endParaRPr lang="en-GB" dirty="0"/>
          </a:p>
        </p:txBody>
      </p:sp>
      <p:sp>
        <p:nvSpPr>
          <p:cNvPr id="3" name="Symbol zastępczy zawartości 2">
            <a:extLst>
              <a:ext uri="{FF2B5EF4-FFF2-40B4-BE49-F238E27FC236}">
                <a16:creationId xmlns:a16="http://schemas.microsoft.com/office/drawing/2014/main" id="{1F8E3E9D-6694-4B47-A4BF-C119CAC8581C}"/>
              </a:ext>
            </a:extLst>
          </p:cNvPr>
          <p:cNvSpPr>
            <a:spLocks noGrp="1"/>
          </p:cNvSpPr>
          <p:nvPr>
            <p:ph idx="1"/>
          </p:nvPr>
        </p:nvSpPr>
        <p:spPr>
          <a:xfrm>
            <a:off x="3393195" y="749147"/>
            <a:ext cx="8273667" cy="5299114"/>
          </a:xfrm>
        </p:spPr>
        <p:txBody>
          <a:bodyPr>
            <a:normAutofit/>
          </a:bodyPr>
          <a:lstStyle/>
          <a:p>
            <a:pPr algn="just"/>
            <a:r>
              <a:rPr lang="pl-PL" dirty="0"/>
              <a:t>§  1. W wyroku warunkowo umarzającym postępowanie należy dokładnie określić czyn przypisany oskarżonemu, jego kwalifikację prawną oraz oznaczyć okres próby.</a:t>
            </a:r>
          </a:p>
          <a:p>
            <a:pPr algn="just"/>
            <a:r>
              <a:rPr lang="pl-PL" dirty="0"/>
              <a:t>§  2. W wyroku sąd określa także nałożone na oskarżonego obowiązki oraz sposób i termin ich wykonania albo zamiast tych obowiązków orzeka nawiązkę, a w razie uznania za celowe - orzeka świadczenie pieniężne lub zakaz prowadzenia pojazdów, dozór kuratora, osoby godnej zaufania albo instytucji lub organizacji społecznej.</a:t>
            </a:r>
          </a:p>
          <a:p>
            <a:pPr algn="just"/>
            <a:r>
              <a:rPr lang="pl-PL" dirty="0"/>
              <a:t>§  3. Wyrok powinien w razie potrzeby zawierać rozstrzygnięcie co do dowodów rzeczowych. Sąd stosuje odpowiednio art. 230 § 2 i 3 oraz art. 231-233, uwzględniając potrzebę zabezpieczenia dowodów na wypadek podjęcia postępowania.</a:t>
            </a:r>
          </a:p>
          <a:p>
            <a:pPr algn="just"/>
            <a:r>
              <a:rPr lang="pl-PL" dirty="0"/>
              <a:t>§  4. Zawarte w wyroku rozstrzygnięcie, o którym mowa w § 3, może być zaskarżone zażaleniem przez osoby wskazane w art. 323 § 2.</a:t>
            </a:r>
          </a:p>
        </p:txBody>
      </p:sp>
    </p:spTree>
    <p:extLst>
      <p:ext uri="{BB962C8B-B14F-4D97-AF65-F5344CB8AC3E}">
        <p14:creationId xmlns:p14="http://schemas.microsoft.com/office/powerpoint/2010/main" val="38344329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0D3E21B-921E-4D08-B15E-F1E0AFABE5DD}"/>
              </a:ext>
            </a:extLst>
          </p:cNvPr>
          <p:cNvSpPr>
            <a:spLocks noGrp="1"/>
          </p:cNvSpPr>
          <p:nvPr>
            <p:ph type="title"/>
          </p:nvPr>
        </p:nvSpPr>
        <p:spPr/>
        <p:txBody>
          <a:bodyPr/>
          <a:lstStyle/>
          <a:p>
            <a:r>
              <a:rPr lang="pl-PL" dirty="0"/>
              <a:t>Zaskarżenie wyroku warunkowo umarzającego postępowanie </a:t>
            </a:r>
            <a:endParaRPr lang="en-GB" dirty="0"/>
          </a:p>
        </p:txBody>
      </p:sp>
      <p:sp>
        <p:nvSpPr>
          <p:cNvPr id="3" name="Symbol zastępczy zawartości 2">
            <a:extLst>
              <a:ext uri="{FF2B5EF4-FFF2-40B4-BE49-F238E27FC236}">
                <a16:creationId xmlns:a16="http://schemas.microsoft.com/office/drawing/2014/main" id="{2EA7F982-8C3A-43E5-890B-C558ED4DE00D}"/>
              </a:ext>
            </a:extLst>
          </p:cNvPr>
          <p:cNvSpPr>
            <a:spLocks noGrp="1"/>
          </p:cNvSpPr>
          <p:nvPr>
            <p:ph idx="1"/>
          </p:nvPr>
        </p:nvSpPr>
        <p:spPr/>
        <p:txBody>
          <a:bodyPr/>
          <a:lstStyle/>
          <a:p>
            <a:pPr algn="just"/>
            <a:r>
              <a:rPr lang="pl-PL" dirty="0"/>
              <a:t>Wyrok warunkowo umarzający postępowanie wydawany na posiedzeniu jest zaskarżalny APELACJĄ. </a:t>
            </a:r>
          </a:p>
          <a:p>
            <a:pPr algn="just"/>
            <a:r>
              <a:rPr lang="pl-PL" dirty="0"/>
              <a:t>Od wyroku warunkowo umarzającego postępowanie, który został wydany na posiedzeniu  pokrzywdzonemu przysługuje prawo do wniesienia apelacji, nawet jeśli nie wstąpił w prawa strony (oskarżyciela posiłkowego).</a:t>
            </a:r>
            <a:endParaRPr lang="en-GB" dirty="0"/>
          </a:p>
        </p:txBody>
      </p:sp>
    </p:spTree>
    <p:extLst>
      <p:ext uri="{BB962C8B-B14F-4D97-AF65-F5344CB8AC3E}">
        <p14:creationId xmlns:p14="http://schemas.microsoft.com/office/powerpoint/2010/main" val="17614118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Skazanie bez rozprawy – przesłanki</a:t>
            </a:r>
          </a:p>
        </p:txBody>
      </p:sp>
      <p:sp>
        <p:nvSpPr>
          <p:cNvPr id="4" name="Symbol zastępczy tekstu 3"/>
          <p:cNvSpPr>
            <a:spLocks noGrp="1"/>
          </p:cNvSpPr>
          <p:nvPr>
            <p:ph type="body" idx="1"/>
          </p:nvPr>
        </p:nvSpPr>
        <p:spPr/>
        <p:txBody>
          <a:bodyPr/>
          <a:lstStyle/>
          <a:p>
            <a:pPr algn="ctr"/>
            <a:r>
              <a:rPr lang="pl-PL" dirty="0"/>
              <a:t>335 § 1 </a:t>
            </a:r>
          </a:p>
        </p:txBody>
      </p:sp>
      <p:sp>
        <p:nvSpPr>
          <p:cNvPr id="5" name="Symbol zastępczy zawartości 4"/>
          <p:cNvSpPr>
            <a:spLocks noGrp="1"/>
          </p:cNvSpPr>
          <p:nvPr>
            <p:ph sz="half" idx="2"/>
          </p:nvPr>
        </p:nvSpPr>
        <p:spPr/>
        <p:txBody>
          <a:bodyPr>
            <a:normAutofit fontScale="85000" lnSpcReduction="20000"/>
          </a:bodyPr>
          <a:lstStyle/>
          <a:p>
            <a:pPr algn="just">
              <a:buAutoNum type="arabicPeriod"/>
            </a:pPr>
            <a:r>
              <a:rPr lang="pl-PL" dirty="0"/>
              <a:t>Oskarżony </a:t>
            </a:r>
            <a:r>
              <a:rPr lang="pl-PL" b="1" dirty="0"/>
              <a:t>przyznaje się </a:t>
            </a:r>
            <a:r>
              <a:rPr lang="pl-PL" dirty="0"/>
              <a:t>do winy </a:t>
            </a:r>
          </a:p>
          <a:p>
            <a:pPr algn="just">
              <a:buAutoNum type="arabicPeriod"/>
            </a:pPr>
            <a:r>
              <a:rPr lang="pl-PL" dirty="0"/>
              <a:t>W świetle jego wyjaśnień okoliczności popełnienia przestępstwa i wina nie budzą wątpliwości </a:t>
            </a:r>
          </a:p>
          <a:p>
            <a:pPr algn="just">
              <a:buAutoNum type="arabicPeriod"/>
            </a:pPr>
            <a:r>
              <a:rPr lang="pl-PL" dirty="0"/>
              <a:t>Postawa oskarżonego wskazuje, że cele postępowania zostaną osiągnięte</a:t>
            </a:r>
          </a:p>
          <a:p>
            <a:pPr algn="just">
              <a:buAutoNum type="arabicPeriod"/>
            </a:pPr>
            <a:r>
              <a:rPr lang="pl-PL" dirty="0"/>
              <a:t>Uzgodnione zostały kary lub inne środki przewidziane w prawie karnym za zarzucony mu </a:t>
            </a:r>
            <a:r>
              <a:rPr lang="pl-PL" b="1" u="sng" dirty="0"/>
              <a:t>występek</a:t>
            </a:r>
            <a:r>
              <a:rPr lang="pl-PL" dirty="0"/>
              <a:t> ewentualnie także kosztów procesu</a:t>
            </a:r>
          </a:p>
          <a:p>
            <a:pPr algn="just">
              <a:buAutoNum type="arabicPeriod"/>
            </a:pPr>
            <a:r>
              <a:rPr lang="pl-PL" dirty="0"/>
              <a:t>Uwzględnione zostały prawnie chronione interesy pokrzywdzonego</a:t>
            </a:r>
          </a:p>
        </p:txBody>
      </p:sp>
      <p:sp>
        <p:nvSpPr>
          <p:cNvPr id="6" name="Symbol zastępczy tekstu 5"/>
          <p:cNvSpPr>
            <a:spLocks noGrp="1"/>
          </p:cNvSpPr>
          <p:nvPr>
            <p:ph type="body" sz="quarter" idx="3"/>
          </p:nvPr>
        </p:nvSpPr>
        <p:spPr/>
        <p:txBody>
          <a:bodyPr/>
          <a:lstStyle/>
          <a:p>
            <a:pPr algn="ctr"/>
            <a:r>
              <a:rPr lang="pl-PL" dirty="0"/>
              <a:t>335 § 2 </a:t>
            </a:r>
          </a:p>
        </p:txBody>
      </p:sp>
      <p:sp>
        <p:nvSpPr>
          <p:cNvPr id="7" name="Symbol zastępczy zawartości 6"/>
          <p:cNvSpPr>
            <a:spLocks noGrp="1"/>
          </p:cNvSpPr>
          <p:nvPr>
            <p:ph sz="quarter" idx="4"/>
          </p:nvPr>
        </p:nvSpPr>
        <p:spPr/>
        <p:txBody>
          <a:bodyPr>
            <a:normAutofit fontScale="85000" lnSpcReduction="20000"/>
          </a:bodyPr>
          <a:lstStyle/>
          <a:p>
            <a:pPr algn="just">
              <a:buAutoNum type="arabicPeriod"/>
            </a:pPr>
            <a:r>
              <a:rPr lang="pl-PL" dirty="0"/>
              <a:t>Oświadczenia dowodowe oskarżonego </a:t>
            </a:r>
            <a:r>
              <a:rPr lang="pl-PL" b="1" dirty="0"/>
              <a:t>nie są sprzeczne z dokonanymi ustaleniami </a:t>
            </a:r>
          </a:p>
          <a:p>
            <a:pPr algn="just">
              <a:buAutoNum type="arabicPeriod"/>
            </a:pPr>
            <a:r>
              <a:rPr lang="pl-PL" dirty="0"/>
              <a:t>Okoliczności popełnienia przestępstwa i wina oskarżonego nie budzą wątpliwości</a:t>
            </a:r>
          </a:p>
          <a:p>
            <a:pPr algn="just">
              <a:buFont typeface="Wingdings 3" charset="2"/>
              <a:buAutoNum type="arabicPeriod"/>
            </a:pPr>
            <a:r>
              <a:rPr lang="pl-PL" dirty="0"/>
              <a:t>Postawa oskarżonego wskazuje, że cele postępowania zostaną osiągnięte</a:t>
            </a:r>
          </a:p>
          <a:p>
            <a:pPr algn="just">
              <a:buFont typeface="Wingdings 3" charset="2"/>
              <a:buAutoNum type="arabicPeriod"/>
            </a:pPr>
            <a:r>
              <a:rPr lang="pl-PL" dirty="0"/>
              <a:t>Uzgodnione zostały kary lub inne środki przewidziane w prawie karnym za zarzucony mu </a:t>
            </a:r>
            <a:r>
              <a:rPr lang="pl-PL" b="1" u="sng" dirty="0"/>
              <a:t>występek</a:t>
            </a:r>
            <a:r>
              <a:rPr lang="pl-PL" dirty="0"/>
              <a:t> ewentualnie także kosztów procesu</a:t>
            </a:r>
          </a:p>
          <a:p>
            <a:pPr algn="just">
              <a:buFont typeface="Wingdings 3" charset="2"/>
              <a:buAutoNum type="arabicPeriod"/>
            </a:pPr>
            <a:r>
              <a:rPr lang="pl-PL" dirty="0"/>
              <a:t>Uwzględnione zostały prawnie chronione interesy pokrzywdzonego</a:t>
            </a:r>
          </a:p>
        </p:txBody>
      </p:sp>
    </p:spTree>
    <p:extLst>
      <p:ext uri="{BB962C8B-B14F-4D97-AF65-F5344CB8AC3E}">
        <p14:creationId xmlns:p14="http://schemas.microsoft.com/office/powerpoint/2010/main" val="1254936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Skazanie bez rozprawy </a:t>
            </a:r>
          </a:p>
        </p:txBody>
      </p:sp>
      <p:sp>
        <p:nvSpPr>
          <p:cNvPr id="8" name="Symbol zastępczy zawartości 7"/>
          <p:cNvSpPr>
            <a:spLocks noGrp="1"/>
          </p:cNvSpPr>
          <p:nvPr>
            <p:ph idx="1"/>
          </p:nvPr>
        </p:nvSpPr>
        <p:spPr/>
        <p:txBody>
          <a:bodyPr>
            <a:normAutofit fontScale="85000" lnSpcReduction="10000"/>
          </a:bodyPr>
          <a:lstStyle/>
          <a:p>
            <a:pPr algn="just"/>
            <a:r>
              <a:rPr lang="pl-PL" dirty="0"/>
              <a:t>Uwzględnienie wniosku o skazanie bez rozprawy jest możliwe tylko wtedy, gdy nie sprzeciwi się temu pokrzywdzony, należycie powiadomiony o terminie posiedzenia. </a:t>
            </a:r>
          </a:p>
          <a:p>
            <a:pPr algn="just"/>
            <a:r>
              <a:rPr lang="pl-PL" dirty="0"/>
              <a:t>Sąd może uzależnić uwzględnienie wniosku od dokonania w nim przez prokuratora wskazanej przez siebie zmiany, zaakceptowanej przez oskarżonego. </a:t>
            </a:r>
          </a:p>
          <a:p>
            <a:pPr algn="just"/>
            <a:r>
              <a:rPr lang="pl-PL" dirty="0"/>
              <a:t>Nie prowadzi się postępowania dowodowego </a:t>
            </a:r>
            <a:r>
              <a:rPr lang="pl-PL" dirty="0">
                <a:sym typeface="Wingdings" panose="05000000000000000000" pitchFamily="2" charset="2"/>
              </a:rPr>
              <a:t> orzeczenie wydawane na podstawie materiałów z postępowania przygotowawczego. </a:t>
            </a:r>
          </a:p>
          <a:p>
            <a:pPr algn="just"/>
            <a:r>
              <a:rPr lang="pl-PL" dirty="0">
                <a:sym typeface="Wingdings" panose="05000000000000000000" pitchFamily="2" charset="2"/>
              </a:rPr>
              <a:t>Prokurator, oskarżony i pokrzywdzony mają prawo wziąć udział w posiedzeniu. Pokrzywdzony może najpóźniej na tym posiedzeniu złożyć oświadczenie o działaniu w postępowaniu w charakterze oskarżyciela posiłkowego. Udział wskazanych podmiotów jest obowiązkowy, jeżeli prezes sądu lub sąd tak zarządzi. </a:t>
            </a:r>
          </a:p>
          <a:p>
            <a:pPr algn="just"/>
            <a:r>
              <a:rPr lang="pl-PL" dirty="0">
                <a:sym typeface="Wingdings" panose="05000000000000000000" pitchFamily="2" charset="2"/>
              </a:rPr>
              <a:t>Jeżeli sąd uzna, że nie zachodzą podstawy do uwzględnienia wniosku z art. 335 </a:t>
            </a:r>
            <a:r>
              <a:rPr lang="pl-PL" dirty="0"/>
              <a:t>§ 1, zwraca sprawę prokuratorowi. </a:t>
            </a:r>
          </a:p>
          <a:p>
            <a:pPr algn="just"/>
            <a:r>
              <a:rPr lang="pl-PL" dirty="0"/>
              <a:t>W razie nieuwzględnienia wniosku z art. 335 § 2 sprawę kieruje się na rozprawę a prokurator w terminie 7 dni od dnia posiedzenia, dokonuje czynności określonych w art. 333 § 1 – 2. </a:t>
            </a:r>
          </a:p>
          <a:p>
            <a:pPr algn="just"/>
            <a:r>
              <a:rPr lang="pl-PL" b="1" u="sng" dirty="0"/>
              <a:t>SĄD UWZGLĘDNIAJĄC WNIOSEK SKAZUJE OSKARŻONEGO </a:t>
            </a:r>
            <a:r>
              <a:rPr lang="pl-PL" b="1" u="sng" dirty="0">
                <a:solidFill>
                  <a:srgbClr val="FF0000"/>
                </a:solidFill>
              </a:rPr>
              <a:t>WYROKIEM</a:t>
            </a:r>
          </a:p>
          <a:p>
            <a:pPr marL="0" indent="0" algn="just">
              <a:buNone/>
            </a:pPr>
            <a:endParaRPr lang="pl-PL" b="1" u="sng" dirty="0"/>
          </a:p>
        </p:txBody>
      </p:sp>
    </p:spTree>
    <p:extLst>
      <p:ext uri="{BB962C8B-B14F-4D97-AF65-F5344CB8AC3E}">
        <p14:creationId xmlns:p14="http://schemas.microsoft.com/office/powerpoint/2010/main" val="19370000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Kontrola sądowa wniosku z art. 335 </a:t>
            </a:r>
          </a:p>
        </p:txBody>
      </p:sp>
      <p:sp>
        <p:nvSpPr>
          <p:cNvPr id="3" name="Symbol zastępczy zawartości 2"/>
          <p:cNvSpPr>
            <a:spLocks noGrp="1"/>
          </p:cNvSpPr>
          <p:nvPr>
            <p:ph idx="1"/>
          </p:nvPr>
        </p:nvSpPr>
        <p:spPr/>
        <p:txBody>
          <a:bodyPr>
            <a:normAutofit fontScale="92500" lnSpcReduction="10000"/>
          </a:bodyPr>
          <a:lstStyle/>
          <a:p>
            <a:pPr marL="0" indent="0" algn="ctr">
              <a:buNone/>
            </a:pPr>
            <a:r>
              <a:rPr lang="pl-PL" b="1" u="sng" dirty="0"/>
              <a:t>Wyrok SN z 4.12.2014 r., III KK 381/14 </a:t>
            </a:r>
          </a:p>
          <a:p>
            <a:pPr marL="0" indent="0" algn="just">
              <a:buNone/>
            </a:pPr>
            <a:r>
              <a:rPr lang="pl-PL" b="1" dirty="0"/>
              <a:t>Sąd Najwyższy wielokrotnie podnosił, że nie zyskuje aprobaty sposób procedowania sądów sprowadzający się do bezkrytycznego akceptowania wniosków prokuratorskich o skazanie bez przeprowadzenia rozprawy</a:t>
            </a:r>
            <a:r>
              <a:rPr lang="pl-PL" dirty="0"/>
              <a:t>. Skazanie bez przeprowadzenia rozprawy musi zostać poprzedzone </a:t>
            </a:r>
            <a:r>
              <a:rPr lang="pl-PL" b="1" dirty="0"/>
              <a:t>gruntownymi badaniami wszystkich kryteriów dopuszczalności takiego wniosku.</a:t>
            </a:r>
            <a:r>
              <a:rPr lang="pl-PL" dirty="0"/>
              <a:t> Skierowanie wniosku prokuratora w trybie art. 335 § 1 k.p.k. nie zwalnia bowiem sądu od obowiązku kontroli jego formalnej i materialnej poprawności, a zakresem tej weryfikacji winna zostać objęta nie tylko kwestia bezbłędności postulowanych przez prokuratora rozstrzygnięć, ale także to, czy okoliczności popełniania przestępstwa nie budzą wątpliwości. Zgodnie z art. 343 § 7 k.p.k., powinnością sądu rozpoznającego wniosek prokuratora, złożony w trybie art. 335 § 1 k.p.k., jest zbadanie zasadniczej kwestii sprawstwa określonego czynu przez daną osobę, ale również wszelkie inne okoliczności, które są istotne dla oceny prawno-karnej czynu będącego przedmiotem osądu, w tym uprzedniej karalności oskarżonego. Stwierdzenie jakichkolwiek wątpliwości w tym zakresie nakazuje sądowi skierowanie sprawy na rozprawę celem przeprowadzenia postępowania dowodowego, które pozwoli te wątpliwości wyjaśnić.</a:t>
            </a:r>
          </a:p>
        </p:txBody>
      </p:sp>
    </p:spTree>
    <p:extLst>
      <p:ext uri="{BB962C8B-B14F-4D97-AF65-F5344CB8AC3E}">
        <p14:creationId xmlns:p14="http://schemas.microsoft.com/office/powerpoint/2010/main" val="22343551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Kontrola sądowa wniosku z art. 335 </a:t>
            </a:r>
          </a:p>
        </p:txBody>
      </p:sp>
      <p:sp>
        <p:nvSpPr>
          <p:cNvPr id="3" name="Symbol zastępczy zawartości 2"/>
          <p:cNvSpPr>
            <a:spLocks noGrp="1"/>
          </p:cNvSpPr>
          <p:nvPr>
            <p:ph idx="1"/>
          </p:nvPr>
        </p:nvSpPr>
        <p:spPr/>
        <p:txBody>
          <a:bodyPr>
            <a:normAutofit fontScale="92500" lnSpcReduction="10000"/>
          </a:bodyPr>
          <a:lstStyle/>
          <a:p>
            <a:pPr marL="0" indent="0" algn="ctr">
              <a:buNone/>
            </a:pPr>
            <a:r>
              <a:rPr lang="pl-PL" b="1" u="sng" dirty="0"/>
              <a:t>Wyrok SN z 8.02.2017 r., III KK 364/16 </a:t>
            </a:r>
          </a:p>
          <a:p>
            <a:pPr marL="0" indent="0" algn="just">
              <a:buNone/>
            </a:pPr>
            <a:r>
              <a:rPr lang="pl-PL" dirty="0"/>
              <a:t>Sąd, do którego oskarżyciel publiczny kieruje wniosek w trybie art. 335 § 1 k.p.k., z uwagi na treść art. 343 § 7 k.p.k., zobligowany jest do szczegółowej tak formalnej, jak i merytorycznej kontroli takiego pisma procesowego. W jej ramach niezbędne jest sprawdzenie, czy przedłożone przez prokuratora propozycje pozostają zgodne z uprzednimi ustaleniami stron, a także czy nie popadają w sprzeczność z przepisami prawa materialnego, w tym także w zakresie stosowania środków karnych.</a:t>
            </a:r>
          </a:p>
          <a:p>
            <a:pPr marL="0" indent="0" algn="ctr">
              <a:buNone/>
            </a:pPr>
            <a:r>
              <a:rPr lang="pl-PL" b="1" u="sng" dirty="0"/>
              <a:t>Wyrok SN z 25.01.2017 r., V KK 359/16 </a:t>
            </a:r>
          </a:p>
          <a:p>
            <a:pPr marL="0" indent="0" algn="just">
              <a:buNone/>
            </a:pPr>
            <a:r>
              <a:rPr lang="pl-PL" dirty="0"/>
              <a:t>Ugoda stron w kwestii kary, którą odzwierciedla wniosek prokuratora, sformułowany na podstawie art. 335 § 1 k.p.k., nie zwalnia sądu z obowiązku badania, nie tylko okoliczności wskazanych w tym przepisie, a więc niewątpliwego sprawstwa i winy, ale także poprawności wniosku pod względem żądanych kar i środków karnych. </a:t>
            </a:r>
            <a:r>
              <a:rPr lang="pl-PL" b="1" dirty="0">
                <a:solidFill>
                  <a:srgbClr val="FFFF00"/>
                </a:solidFill>
              </a:rPr>
              <a:t>Sąd orzekający na posiedzeniu, w trybie art. 335 § 1 k.p.k., a więc w oparciu o wniosek prokuratora poparty ugodą stron co do kary, ma obowiązek działać na podstawie prawa i w granicach prawa, tak jak w każdej innej sprawie.</a:t>
            </a:r>
          </a:p>
        </p:txBody>
      </p:sp>
    </p:spTree>
    <p:extLst>
      <p:ext uri="{BB962C8B-B14F-4D97-AF65-F5344CB8AC3E}">
        <p14:creationId xmlns:p14="http://schemas.microsoft.com/office/powerpoint/2010/main" val="41226092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Kontrola sądowa wniosku z art. 335 </a:t>
            </a:r>
          </a:p>
        </p:txBody>
      </p:sp>
      <p:sp>
        <p:nvSpPr>
          <p:cNvPr id="3" name="Symbol zastępczy zawartości 2"/>
          <p:cNvSpPr>
            <a:spLocks noGrp="1"/>
          </p:cNvSpPr>
          <p:nvPr>
            <p:ph idx="1"/>
          </p:nvPr>
        </p:nvSpPr>
        <p:spPr/>
        <p:txBody>
          <a:bodyPr>
            <a:normAutofit fontScale="92500" lnSpcReduction="10000"/>
          </a:bodyPr>
          <a:lstStyle/>
          <a:p>
            <a:pPr marL="0" indent="0" algn="ctr">
              <a:buNone/>
            </a:pPr>
            <a:r>
              <a:rPr lang="pl-PL" b="1" u="sng" dirty="0"/>
              <a:t>Wyrok SN z 13.12.2016 r., II KK 294/16 </a:t>
            </a:r>
          </a:p>
          <a:p>
            <a:pPr marL="0" indent="0" algn="just">
              <a:buNone/>
            </a:pPr>
            <a:r>
              <a:rPr lang="pl-PL" dirty="0"/>
              <a:t>Sąd, do którego oskarżyciel publiczny kieruje wniosek w trybie art. 335 § 1 k.p.k., z uwagi na treść art. 343 § 7 k.p.k. zobligowany jest do szczegółowej kontroli takiego pisma procesowego, zarówno pod względem merytorycznym, jak i formalnym. W ramach takiej weryfikacji niezbędne jest w szczególności sprawdzenie, czy przedłożone przez prokuratora propozycje pozostają zgodne z uprzednimi ustaleniami stron, a także czy nie popadają w sprzeczność z przepisami prawa. </a:t>
            </a:r>
          </a:p>
          <a:p>
            <a:pPr marL="0" indent="0" algn="ctr">
              <a:buNone/>
            </a:pPr>
            <a:r>
              <a:rPr lang="pl-PL" b="1" u="sng" dirty="0"/>
              <a:t>Wyrok SN z 19.10.2016., V KK 248/16 </a:t>
            </a:r>
          </a:p>
          <a:p>
            <a:pPr marL="0" indent="0" algn="just">
              <a:buNone/>
            </a:pPr>
            <a:r>
              <a:rPr lang="pl-PL" dirty="0"/>
              <a:t>Jednym z warunków, od których spełnienia - zgodnie z treścią art. 335 § 1 k.p.k. - staje się dopuszczalne konsensualne zakończenie postępowania, jest ustalenie (w oparciu o zebrany w sprawie materiał dowodowy), że okoliczności popełnienia przez oskarżonego zarzucanego mu przestępstwa nie budzą wątpliwości. Niespełnienie tego warunku (podobnie jak pozostałych w tym przepisie określonych) wyłącza możliwość rozpoznania sprawy w ten sposób i implikuje konieczność - zgodnie z treścią art. 343 § 7 zdanie 1 k.p.k. - zwrotu sprawy prokuratorowi.</a:t>
            </a:r>
          </a:p>
        </p:txBody>
      </p:sp>
    </p:spTree>
    <p:extLst>
      <p:ext uri="{BB962C8B-B14F-4D97-AF65-F5344CB8AC3E}">
        <p14:creationId xmlns:p14="http://schemas.microsoft.com/office/powerpoint/2010/main" val="37212777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a:t>Udział oskarżonego w posiedzeniu z art. 343</a:t>
            </a:r>
          </a:p>
        </p:txBody>
      </p:sp>
      <p:sp>
        <p:nvSpPr>
          <p:cNvPr id="3" name="Symbol zastępczy zawartości 2"/>
          <p:cNvSpPr>
            <a:spLocks noGrp="1"/>
          </p:cNvSpPr>
          <p:nvPr>
            <p:ph idx="1"/>
          </p:nvPr>
        </p:nvSpPr>
        <p:spPr/>
        <p:txBody>
          <a:bodyPr>
            <a:normAutofit fontScale="85000" lnSpcReduction="20000"/>
          </a:bodyPr>
          <a:lstStyle/>
          <a:p>
            <a:pPr marL="0" indent="0" algn="ctr">
              <a:buNone/>
            </a:pPr>
            <a:r>
              <a:rPr lang="pl-PL" b="1" u="sng" dirty="0"/>
              <a:t>Wyrok SN z 26.10.2016 r., II KK 255/16 </a:t>
            </a:r>
          </a:p>
          <a:p>
            <a:pPr marL="0" indent="0" algn="just">
              <a:buNone/>
            </a:pPr>
            <a:r>
              <a:rPr lang="pl-PL" dirty="0"/>
              <a:t>Zgodnie z art. 343 § 5 k.p.k. oskarżony ma prawo wzięcia udziału w posiedzeniu, przy czym jego udział jest obowiązkowy, jeżeli prezes sądu lub sąd tak zarządzi. Przepis art. 117 § 1 k.p.k. stanowi, że uprawnionego do wzięcia udziału w czynności procesowej zawiadamia się o jej czasie i miejscu, chyba że ustawa stanowi inaczej. Z kolei z § 2 art. 117 k.p.k. wynika, że czynności nie przeprowadza się, jeżeli osoba uprawniona nie stawiła się, a brak jest dowodu, że została o niej powiadomiona, oraz jeżeli zachodzi uzasadnione przypuszczenie, że niestawiennictwo wynikło z powodu przeszkód żywiołowych lub innych wyjątkowych przyczyn, a także wtedy, gdy osoba ta usprawiedliwiła należycie niestawiennictwo i wnosi o nieprzeprowadzanie czynności bez jej obecności, chyba że ustawa stanowi inaczej. (…) </a:t>
            </a:r>
          </a:p>
          <a:p>
            <a:pPr marL="0" indent="0" algn="just">
              <a:buNone/>
            </a:pPr>
            <a:r>
              <a:rPr lang="pl-PL" dirty="0"/>
              <a:t>W świetle powyższych faktów jest zupełnie niezrozumiałe dlaczego zawiadomienie o terminie i miejscu posiedzenia wysłane zostało oskarżonemu na adres, który w aktach sprawy nie występuje i nie był przez niego wskazywany, jako miejsce zamieszkania, czy adres dla doręczeń. (…) W następstwie tego stanu rzeczy doszło do rażącej obrazy art. 343 § 5 k.p.k. w zw. z art. 117 § 1 i 2 k.p.k., a także art. 6 k.p.k., bowiem oskarżony został pozbawiony prawa do obrony. </a:t>
            </a:r>
            <a:r>
              <a:rPr lang="pl-PL" b="1" dirty="0"/>
              <a:t>Fakt, iż zgodził się on na wymierzenie określonej kary i związanych z nią środków probacyjnych nie pozbawiał go bowiem prawa wypowiedzenia się w toku posiedzenia co do wszystkich elementów porozumienia, a nawet cofnięcia zgody na rozpoznanie sprawy w omawianym trybie. </a:t>
            </a:r>
            <a:r>
              <a:rPr lang="pl-PL" dirty="0"/>
              <a:t>Zaistniałe uchybienie mogło mieć istotny wpływ na treść zaskarżonego orzeczenia, co spowodowało w konsekwencji uchylenie wyroku </a:t>
            </a:r>
          </a:p>
          <a:p>
            <a:pPr marL="0" indent="0" algn="just">
              <a:buNone/>
            </a:pPr>
            <a:endParaRPr lang="pl-PL" dirty="0"/>
          </a:p>
        </p:txBody>
      </p:sp>
    </p:spTree>
    <p:extLst>
      <p:ext uri="{BB962C8B-B14F-4D97-AF65-F5344CB8AC3E}">
        <p14:creationId xmlns:p14="http://schemas.microsoft.com/office/powerpoint/2010/main" val="32199442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F7FF811-3FC2-48C9-B7A8-9C4893B6ED05}"/>
              </a:ext>
            </a:extLst>
          </p:cNvPr>
          <p:cNvSpPr>
            <a:spLocks noGrp="1"/>
          </p:cNvSpPr>
          <p:nvPr>
            <p:ph type="title"/>
          </p:nvPr>
        </p:nvSpPr>
        <p:spPr/>
        <p:txBody>
          <a:bodyPr>
            <a:normAutofit/>
          </a:bodyPr>
          <a:lstStyle/>
          <a:p>
            <a:r>
              <a:rPr lang="pl-PL" dirty="0"/>
              <a:t>Udział oskarżonego w posiedzeniu z 335 (wyrok SN z 14.06.2018 r., III KK 291/18) </a:t>
            </a:r>
          </a:p>
        </p:txBody>
      </p:sp>
      <p:sp>
        <p:nvSpPr>
          <p:cNvPr id="3" name="Symbol zastępczy zawartości 2">
            <a:extLst>
              <a:ext uri="{FF2B5EF4-FFF2-40B4-BE49-F238E27FC236}">
                <a16:creationId xmlns:a16="http://schemas.microsoft.com/office/drawing/2014/main" id="{2D82C462-EFBA-4724-A19E-A75C14D4E359}"/>
              </a:ext>
            </a:extLst>
          </p:cNvPr>
          <p:cNvSpPr>
            <a:spLocks noGrp="1"/>
          </p:cNvSpPr>
          <p:nvPr>
            <p:ph idx="1"/>
          </p:nvPr>
        </p:nvSpPr>
        <p:spPr/>
        <p:txBody>
          <a:bodyPr>
            <a:normAutofit fontScale="92500" lnSpcReduction="10000"/>
          </a:bodyPr>
          <a:lstStyle/>
          <a:p>
            <a:pPr algn="just"/>
            <a:r>
              <a:rPr lang="pl-PL" dirty="0"/>
              <a:t>Przepis art. 117 § 1 k.p.k. przewiduje obowiązek zawiadomienia osoby uprawnionej do wzięcia udziału w czynności procesowej o jej czasie i miejscu. Warunkiem przeprowadzenia takiej czynności jest przy tym, zgodnie z art. 117 § 2 k.p.k., prawidłowe powiadomienie uprawnionego. Jedną z osób mających prawo wzięcia udziału w posiedzeniu, o którym mowa w art. 343 § 5 k.p.k., jest oskarżony. Przeprowadzenie posiedzenia i wydanie wyroku uwzględniającego wniosek prokuratora złożony w trybie art. 335 § 2 k.p.k. jest więc możliwe, gdy oskarżony nie stawił się na to posiedzenie i nie usprawiedliwił swojego niestawiennictwa, wszakże pod warunkiem, że został o jego terminie w sposób właściwy powiadomiony. (…)</a:t>
            </a:r>
          </a:p>
          <a:p>
            <a:pPr algn="just"/>
            <a:r>
              <a:rPr lang="pl-PL" dirty="0"/>
              <a:t>przeprowadzenie posiedzenia i wydanie wyroku skazującego naruszało wymienione w kasacji przepisy procedury karnej, w tym również art. 6 k.p.k., pozbawiając oskarżonego prawa do obrony. Trafnie wywodzi skarżący, że pomimo wcześniejszej zgody na wydanie wyroku skazującego i wymierzenie uzgodnionej z prokuratorem kary, oskarżony uprawniony jest w toku posiedzenia do wypowiedzenia się co do elementów porozumienia, a także może swoją zgodę na skazanie bez przeprowadzenia rozprawy cofnąć (zob. wyroki Sądu Najwyższego: z dnia 13 maja 2015 r., V KK 88/15, LEX nr 1683423 i z dnia 26 października 2016 r., II KK 255/16, LEX nr 2141219).</a:t>
            </a:r>
          </a:p>
          <a:p>
            <a:pPr algn="just"/>
            <a:endParaRPr lang="pl-PL" dirty="0"/>
          </a:p>
        </p:txBody>
      </p:sp>
    </p:spTree>
    <p:extLst>
      <p:ext uri="{BB962C8B-B14F-4D97-AF65-F5344CB8AC3E}">
        <p14:creationId xmlns:p14="http://schemas.microsoft.com/office/powerpoint/2010/main" val="2513692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17310" y="1192878"/>
            <a:ext cx="2666409" cy="4050792"/>
          </a:xfrm>
        </p:spPr>
        <p:txBody>
          <a:bodyPr>
            <a:normAutofit/>
          </a:bodyPr>
          <a:lstStyle/>
          <a:p>
            <a:pPr algn="just"/>
            <a:r>
              <a:rPr lang="pl-PL" dirty="0">
                <a:solidFill>
                  <a:schemeClr val="tx1"/>
                </a:solidFill>
              </a:rPr>
              <a:t>Zanim sprawa zostanie rozpoznana na rozprawie głównej (w kontradyktoryjnym postępowaniu) musi przejść przez kilka etapów, które mają za zadanie wyselekcjonowanie kategorii spraw niedających się zakończyć w inny sposób.</a:t>
            </a:r>
          </a:p>
          <a:p>
            <a:pPr marL="0" indent="0">
              <a:buNone/>
            </a:pPr>
            <a:endParaRPr lang="pl-PL" dirty="0">
              <a:solidFill>
                <a:schemeClr val="tx1"/>
              </a:solidFill>
            </a:endParaRPr>
          </a:p>
          <a:p>
            <a:endParaRPr lang="pl-PL" dirty="0">
              <a:solidFill>
                <a:schemeClr val="tx1"/>
              </a:solidFill>
            </a:endParaRPr>
          </a:p>
        </p:txBody>
      </p:sp>
      <p:graphicFrame>
        <p:nvGraphicFramePr>
          <p:cNvPr id="4" name="Diagram 3"/>
          <p:cNvGraphicFramePr/>
          <p:nvPr>
            <p:extLst>
              <p:ext uri="{D42A27DB-BD31-4B8C-83A1-F6EECF244321}">
                <p14:modId xmlns:p14="http://schemas.microsoft.com/office/powerpoint/2010/main" val="1894854435"/>
              </p:ext>
            </p:extLst>
          </p:nvPr>
        </p:nvGraphicFramePr>
        <p:xfrm>
          <a:off x="1864852" y="804672"/>
          <a:ext cx="8773652" cy="59220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Nawias klamrowy zamykający 4"/>
          <p:cNvSpPr/>
          <p:nvPr/>
        </p:nvSpPr>
        <p:spPr>
          <a:xfrm>
            <a:off x="9552743" y="5053781"/>
            <a:ext cx="432619" cy="1672964"/>
          </a:xfrm>
          <a:prstGeom prst="rightBrace">
            <a:avLst>
              <a:gd name="adj1" fmla="val 51515"/>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6" name="Nawias klamrowy zamykający 5"/>
          <p:cNvSpPr/>
          <p:nvPr/>
        </p:nvSpPr>
        <p:spPr>
          <a:xfrm>
            <a:off x="8726834" y="3352801"/>
            <a:ext cx="265471" cy="1700981"/>
          </a:xfrm>
          <a:prstGeom prst="rightBrace">
            <a:avLst>
              <a:gd name="adj1" fmla="val 82407"/>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7" name="Nawias klamrowy zamykający 6"/>
          <p:cNvSpPr/>
          <p:nvPr/>
        </p:nvSpPr>
        <p:spPr>
          <a:xfrm>
            <a:off x="8200104" y="1668339"/>
            <a:ext cx="373626" cy="1684462"/>
          </a:xfrm>
          <a:prstGeom prst="rightBrace">
            <a:avLst>
              <a:gd name="adj1" fmla="val 39912"/>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8" name="pole tekstowe 7"/>
          <p:cNvSpPr txBox="1"/>
          <p:nvPr/>
        </p:nvSpPr>
        <p:spPr>
          <a:xfrm>
            <a:off x="10230464" y="5496233"/>
            <a:ext cx="1966451" cy="646331"/>
          </a:xfrm>
          <a:prstGeom prst="rect">
            <a:avLst/>
          </a:prstGeom>
          <a:noFill/>
        </p:spPr>
        <p:txBody>
          <a:bodyPr wrap="square" rtlCol="0">
            <a:spAutoFit/>
          </a:bodyPr>
          <a:lstStyle/>
          <a:p>
            <a:r>
              <a:rPr lang="pl-PL" dirty="0"/>
              <a:t>postępowanie przygotowawcze </a:t>
            </a:r>
          </a:p>
        </p:txBody>
      </p:sp>
      <p:sp>
        <p:nvSpPr>
          <p:cNvPr id="9" name="pole tekstowe 8"/>
          <p:cNvSpPr txBox="1"/>
          <p:nvPr/>
        </p:nvSpPr>
        <p:spPr>
          <a:xfrm>
            <a:off x="9151029" y="3567880"/>
            <a:ext cx="2458064" cy="1200329"/>
          </a:xfrm>
          <a:prstGeom prst="rect">
            <a:avLst/>
          </a:prstGeom>
          <a:noFill/>
        </p:spPr>
        <p:txBody>
          <a:bodyPr wrap="square" rtlCol="0">
            <a:spAutoFit/>
          </a:bodyPr>
          <a:lstStyle/>
          <a:p>
            <a:pPr algn="just"/>
            <a:r>
              <a:rPr lang="pl-PL" dirty="0"/>
              <a:t>postępowanie przed sądem I instancji – postępowanie przejściowe </a:t>
            </a:r>
          </a:p>
        </p:txBody>
      </p:sp>
      <p:sp>
        <p:nvSpPr>
          <p:cNvPr id="10" name="pole tekstowe 9"/>
          <p:cNvSpPr txBox="1"/>
          <p:nvPr/>
        </p:nvSpPr>
        <p:spPr>
          <a:xfrm>
            <a:off x="8726834" y="1646800"/>
            <a:ext cx="3194087" cy="1477328"/>
          </a:xfrm>
          <a:prstGeom prst="rect">
            <a:avLst/>
          </a:prstGeom>
          <a:noFill/>
        </p:spPr>
        <p:txBody>
          <a:bodyPr wrap="square" rtlCol="0">
            <a:spAutoFit/>
          </a:bodyPr>
          <a:lstStyle/>
          <a:p>
            <a:pPr algn="just"/>
            <a:r>
              <a:rPr lang="pl-PL" dirty="0"/>
              <a:t>postępowanie przed sądem I instancji – rozprawa główna, podczas której nie prowadzi się pełnego postępowania dowodowego </a:t>
            </a:r>
          </a:p>
        </p:txBody>
      </p:sp>
      <p:sp>
        <p:nvSpPr>
          <p:cNvPr id="33" name="Łuk 32"/>
          <p:cNvSpPr/>
          <p:nvPr/>
        </p:nvSpPr>
        <p:spPr>
          <a:xfrm rot="17194590">
            <a:off x="1885489" y="2737374"/>
            <a:ext cx="5615678" cy="2717800"/>
          </a:xfrm>
          <a:prstGeom prst="arc">
            <a:avLst>
              <a:gd name="adj1" fmla="val 14402965"/>
              <a:gd name="adj2" fmla="val 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34" name="pole tekstowe 33"/>
          <p:cNvSpPr txBox="1"/>
          <p:nvPr/>
        </p:nvSpPr>
        <p:spPr>
          <a:xfrm>
            <a:off x="2977597" y="1646800"/>
            <a:ext cx="1715731" cy="2031325"/>
          </a:xfrm>
          <a:prstGeom prst="rect">
            <a:avLst/>
          </a:prstGeom>
          <a:noFill/>
        </p:spPr>
        <p:txBody>
          <a:bodyPr wrap="square" rtlCol="0">
            <a:spAutoFit/>
          </a:bodyPr>
          <a:lstStyle/>
          <a:p>
            <a:pPr algn="ctr"/>
            <a:r>
              <a:rPr lang="pl-PL" dirty="0"/>
              <a:t>sprzeciw od wyroku nakazowego</a:t>
            </a:r>
          </a:p>
          <a:p>
            <a:pPr algn="ctr"/>
            <a:r>
              <a:rPr lang="pl-PL" dirty="0"/>
              <a:t>- rozpoznanie sprawy na zasadach ogólnych </a:t>
            </a:r>
          </a:p>
        </p:txBody>
      </p:sp>
    </p:spTree>
    <p:extLst>
      <p:ext uri="{BB962C8B-B14F-4D97-AF65-F5344CB8AC3E}">
        <p14:creationId xmlns:p14="http://schemas.microsoft.com/office/powerpoint/2010/main" val="16795176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Udział oskarżonego w posiedzeniu z art. 343</a:t>
            </a:r>
          </a:p>
        </p:txBody>
      </p:sp>
      <p:sp>
        <p:nvSpPr>
          <p:cNvPr id="3" name="Symbol zastępczy zawartości 2"/>
          <p:cNvSpPr>
            <a:spLocks noGrp="1"/>
          </p:cNvSpPr>
          <p:nvPr>
            <p:ph idx="1"/>
          </p:nvPr>
        </p:nvSpPr>
        <p:spPr/>
        <p:txBody>
          <a:bodyPr>
            <a:normAutofit/>
          </a:bodyPr>
          <a:lstStyle/>
          <a:p>
            <a:pPr marL="0" indent="0" algn="ctr">
              <a:buNone/>
            </a:pPr>
            <a:r>
              <a:rPr lang="pl-PL" b="1" u="sng" dirty="0"/>
              <a:t>Wyrok SN z 13.05.2015 r., V KK 88/15 </a:t>
            </a:r>
          </a:p>
          <a:p>
            <a:pPr marL="0" indent="0" algn="just">
              <a:buNone/>
            </a:pPr>
            <a:r>
              <a:rPr lang="pl-PL" dirty="0"/>
              <a:t>Zgodnie bowiem z treścią art. 343 § 5 k.p.k. oskarżony ma prawo wziąć udział w posiedzeniu, na którym rozpatrywana jest zasadność wniosku złożonego w trybie art. 335 § 1 k.p.k., i nie ulega wątpliwości, że uchybienie temu przepisowi, gwarantującemu oskarżonemu prowadzenie obrony aż do chwili wydania wyroku (art. 6 k.p.k.), należy do wspomnianej kategorii naruszeń prawa, i to mogących mieć istotny wpływ na treść zaskarżonego wyroku. Pomimo uzgodnienia z prokuratorem wniosku o skazanie, oskarżony uprawniony jest przecież do aktualnego zajęcia stanowiska w sprawie, w tym odnieść się do stanowisk pozostałych uczestników procesu (także osób pokrzywdzonych) co do poszczególnych rozstrzygnięć oczekiwanego wyroku, ma prawo także uznać, że dotychczasowe lub zaktualizowane uzgodnienia są dla niego niekorzystne i swą zgodę na skazanie bez przeprowadzenia rozprawy odwołać.</a:t>
            </a:r>
          </a:p>
        </p:txBody>
      </p:sp>
    </p:spTree>
    <p:extLst>
      <p:ext uri="{BB962C8B-B14F-4D97-AF65-F5344CB8AC3E}">
        <p14:creationId xmlns:p14="http://schemas.microsoft.com/office/powerpoint/2010/main" val="35488952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dirty="0"/>
              <a:t>Dobrowolne poddanie się karze na posiedzeniu przed rozprawą – art. 338a w zw. z 343a</a:t>
            </a:r>
          </a:p>
        </p:txBody>
      </p:sp>
      <p:sp>
        <p:nvSpPr>
          <p:cNvPr id="4" name="Symbol zastępczy tekstu 3"/>
          <p:cNvSpPr>
            <a:spLocks noGrp="1"/>
          </p:cNvSpPr>
          <p:nvPr>
            <p:ph type="body" idx="1"/>
          </p:nvPr>
        </p:nvSpPr>
        <p:spPr/>
        <p:txBody>
          <a:bodyPr/>
          <a:lstStyle/>
          <a:p>
            <a:pPr algn="ctr"/>
            <a:r>
              <a:rPr lang="pl-PL" dirty="0"/>
              <a:t>Przesłanki </a:t>
            </a:r>
          </a:p>
        </p:txBody>
      </p:sp>
      <p:sp>
        <p:nvSpPr>
          <p:cNvPr id="3" name="Symbol zastępczy zawartości 2"/>
          <p:cNvSpPr>
            <a:spLocks noGrp="1"/>
          </p:cNvSpPr>
          <p:nvPr>
            <p:ph sz="half" idx="2"/>
          </p:nvPr>
        </p:nvSpPr>
        <p:spPr/>
        <p:txBody>
          <a:bodyPr>
            <a:normAutofit fontScale="70000" lnSpcReduction="20000"/>
          </a:bodyPr>
          <a:lstStyle/>
          <a:p>
            <a:pPr algn="just">
              <a:buAutoNum type="arabicPeriod"/>
            </a:pPr>
            <a:r>
              <a:rPr lang="pl-PL" dirty="0"/>
              <a:t>Oskarżony złożył wniosek o wydanie wyroku skazującego i wymierzenie mu określonej kary lub środka karnego + ewentualnie kosztów procesu</a:t>
            </a:r>
          </a:p>
          <a:p>
            <a:pPr algn="just">
              <a:buAutoNum type="arabicPeriod"/>
            </a:pPr>
            <a:r>
              <a:rPr lang="pl-PL" dirty="0"/>
              <a:t>Zarzucono </a:t>
            </a:r>
            <a:r>
              <a:rPr lang="pl-PL" b="1" dirty="0"/>
              <a:t>przestępstwo zagrożone karą do 15 lat pozbawienia wolności </a:t>
            </a:r>
          </a:p>
          <a:p>
            <a:pPr algn="just">
              <a:buAutoNum type="arabicPeriod"/>
            </a:pPr>
            <a:r>
              <a:rPr lang="pl-PL" dirty="0"/>
              <a:t>Wniosek złożył przed doręczeniem mu zawiadomienia o terminie rozprawy </a:t>
            </a:r>
          </a:p>
          <a:p>
            <a:pPr algn="just">
              <a:buAutoNum type="arabicPeriod"/>
            </a:pPr>
            <a:r>
              <a:rPr lang="pl-PL" dirty="0"/>
              <a:t>Okoliczności popełnienia przestępstwa i wina nie budzą wątpliwości</a:t>
            </a:r>
          </a:p>
          <a:p>
            <a:pPr algn="just">
              <a:buAutoNum type="arabicPeriod"/>
            </a:pPr>
            <a:r>
              <a:rPr lang="pl-PL" dirty="0"/>
              <a:t>Cele postępowania zostaną osiągnięte mimo nieprzeprowadzenia rozprawy</a:t>
            </a:r>
          </a:p>
          <a:p>
            <a:pPr algn="just">
              <a:buAutoNum type="arabicPeriod"/>
            </a:pPr>
            <a:r>
              <a:rPr lang="pl-PL" dirty="0"/>
              <a:t>Brak sprzeciwu pokrzywdzonego i prokuratora </a:t>
            </a:r>
          </a:p>
        </p:txBody>
      </p:sp>
      <p:sp>
        <p:nvSpPr>
          <p:cNvPr id="5" name="Symbol zastępczy tekstu 4"/>
          <p:cNvSpPr>
            <a:spLocks noGrp="1"/>
          </p:cNvSpPr>
          <p:nvPr>
            <p:ph type="body" sz="quarter" idx="3"/>
          </p:nvPr>
        </p:nvSpPr>
        <p:spPr/>
        <p:txBody>
          <a:bodyPr/>
          <a:lstStyle/>
          <a:p>
            <a:pPr algn="ctr"/>
            <a:r>
              <a:rPr lang="pl-PL" dirty="0"/>
              <a:t>Tryb orzekania </a:t>
            </a:r>
          </a:p>
        </p:txBody>
      </p:sp>
      <p:sp>
        <p:nvSpPr>
          <p:cNvPr id="6" name="Symbol zastępczy zawartości 5"/>
          <p:cNvSpPr>
            <a:spLocks noGrp="1"/>
          </p:cNvSpPr>
          <p:nvPr>
            <p:ph sz="quarter" idx="4"/>
          </p:nvPr>
        </p:nvSpPr>
        <p:spPr/>
        <p:txBody>
          <a:bodyPr>
            <a:normAutofit fontScale="70000" lnSpcReduction="20000"/>
          </a:bodyPr>
          <a:lstStyle/>
          <a:p>
            <a:pPr algn="just"/>
            <a:r>
              <a:rPr lang="pl-PL" dirty="0"/>
              <a:t>O terminie posiedzenia zawiadamia się strony i pokrzywdzonego. </a:t>
            </a:r>
          </a:p>
          <a:p>
            <a:pPr algn="just"/>
            <a:r>
              <a:rPr lang="pl-PL" dirty="0"/>
              <a:t>Doręcza się im odpis wniosku oskarżonego. </a:t>
            </a:r>
          </a:p>
          <a:p>
            <a:pPr algn="just"/>
            <a:r>
              <a:rPr lang="pl-PL" dirty="0"/>
              <a:t>Sąd może uzależnić uwzględnienie wniosku od dokonania w nim wskazanej przez siebie zmiany np. obowiązku naprawienia szkody. </a:t>
            </a:r>
          </a:p>
          <a:p>
            <a:pPr algn="just"/>
            <a:r>
              <a:rPr lang="pl-PL" dirty="0"/>
              <a:t>Nie prowadzi się postępowania dowodowego. </a:t>
            </a:r>
          </a:p>
          <a:p>
            <a:pPr algn="just"/>
            <a:r>
              <a:rPr lang="pl-PL" dirty="0"/>
              <a:t>Jeżeli wniosek nie zostanie uwzględniony, kolejny podlega rozpoznaniu na rozprawie. </a:t>
            </a:r>
          </a:p>
          <a:p>
            <a:pPr algn="just"/>
            <a:r>
              <a:rPr lang="pl-PL" b="1" u="sng" dirty="0"/>
              <a:t>SĄD SKAZUJE OSKARŻONEGO WYROKIEM</a:t>
            </a:r>
          </a:p>
        </p:txBody>
      </p:sp>
    </p:spTree>
    <p:extLst>
      <p:ext uri="{BB962C8B-B14F-4D97-AF65-F5344CB8AC3E}">
        <p14:creationId xmlns:p14="http://schemas.microsoft.com/office/powerpoint/2010/main" val="9766387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normAutofit/>
          </a:bodyPr>
          <a:lstStyle/>
          <a:p>
            <a:r>
              <a:rPr lang="pl-PL" dirty="0"/>
              <a:t>Tryby konsensualne – korzyści dla oskarżonego </a:t>
            </a:r>
          </a:p>
        </p:txBody>
      </p:sp>
      <p:sp>
        <p:nvSpPr>
          <p:cNvPr id="8" name="Symbol zastępczy zawartości 7"/>
          <p:cNvSpPr>
            <a:spLocks noGrp="1"/>
          </p:cNvSpPr>
          <p:nvPr>
            <p:ph idx="1"/>
          </p:nvPr>
        </p:nvSpPr>
        <p:spPr/>
        <p:txBody>
          <a:bodyPr>
            <a:normAutofit fontScale="77500" lnSpcReduction="20000"/>
          </a:bodyPr>
          <a:lstStyle/>
          <a:p>
            <a:pPr algn="just"/>
            <a:r>
              <a:rPr lang="pl-PL" sz="2000" dirty="0"/>
              <a:t>W tej sytuacji, godząc się na tryb postępowania sądowego oraz swoistą ugodę co do dobrowolnego poddania się oskarżonego konkretnej karze, sąd orzekający był związany swą wcześniejszą decyzją w tym przedmiocie, co sprawiło, że w wyroku jakiekolwiek zmiany w zakresie wymiaru kary nie były dopuszczalne.</a:t>
            </a:r>
          </a:p>
          <a:p>
            <a:pPr algn="just"/>
            <a:r>
              <a:rPr lang="pl-PL" sz="2000" b="1" dirty="0"/>
              <a:t>Wprawdzie zarówno z żadnego przepisu prawa materialnego, jak i procesowego, nie wynika wprost uprawnienie sądu do łagodzenia kary wymierzonej wyrokiem bez przeprowadzenia postępowania dowodowego poza granice wytyczone dyrektywami wymiaru kary określonymi w kodeksie karnym, lecz wydaje się oczywiste, że oskarżony, rezygnując z pełnego postępowania i wnosząc o jego zaniechanie lub skrócenie, ma prawo liczyć na łagodniejsze potraktowanie</a:t>
            </a:r>
            <a:r>
              <a:rPr lang="pl-PL" sz="2000" dirty="0"/>
              <a:t>. Stwierdzenie powyższe ma swój sens, gdy się zważy, iż oskarżony może proponować określony wymiar kary i przez to wpływać na rozstrzygnięcie sądu. Powyższe nie oznacza jednak tego, że sąd byłby pozbawiony uprawnień określonych w art. 387 § 1 k.p.k., gdyż organ ten zawsze decyduje o zasadności wniosku.</a:t>
            </a:r>
          </a:p>
          <a:p>
            <a:pPr algn="just"/>
            <a:r>
              <a:rPr lang="pl-PL" sz="2000" dirty="0"/>
              <a:t>Powyższe rozważania uzasadniają pogląd, że przychylenie się sądu do wniosku oskarżonego o wydanie wyroku skazującego na zasadach przewidzianych w art. 387 § 1 i 2 k.p.k. rodzi po stronie sądu zobowiązanie do wymierzenia kary zgodnej z akceptowanymi wnioskami. Orzeczenie zaś przez sąd kary surowszej lub innego środka karnego aniżeli określonego we wniosku oskarżonego nie jest dopuszczalne, bo jest złamaniem „swoistej ugody”, określającej warunki dobrowolnego poddania się karze (art. 387 § 1 i 2 k.p.k.) i przez to stanowi rażące naruszenie prawa procesowego, mające istotny wpływ na treść orzeczenia.</a:t>
            </a:r>
          </a:p>
          <a:p>
            <a:pPr algn="just"/>
            <a:r>
              <a:rPr lang="pl-PL" sz="2000" dirty="0"/>
              <a:t>Wyrok SN z dnia 7 września 1999 r., WKN 32/99</a:t>
            </a:r>
          </a:p>
        </p:txBody>
      </p:sp>
    </p:spTree>
    <p:extLst>
      <p:ext uri="{BB962C8B-B14F-4D97-AF65-F5344CB8AC3E}">
        <p14:creationId xmlns:p14="http://schemas.microsoft.com/office/powerpoint/2010/main" val="37268303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Tryby konsensualne – korzyści dla oskarżonego </a:t>
            </a:r>
          </a:p>
        </p:txBody>
      </p:sp>
      <p:sp>
        <p:nvSpPr>
          <p:cNvPr id="3" name="Symbol zastępczy zawartości 2"/>
          <p:cNvSpPr>
            <a:spLocks noGrp="1"/>
          </p:cNvSpPr>
          <p:nvPr>
            <p:ph idx="1"/>
          </p:nvPr>
        </p:nvSpPr>
        <p:spPr/>
        <p:txBody>
          <a:bodyPr>
            <a:normAutofit/>
          </a:bodyPr>
          <a:lstStyle/>
          <a:p>
            <a:pPr algn="just"/>
            <a:r>
              <a:rPr lang="pl-PL" dirty="0"/>
              <a:t>Po uchyleniu art. 60a k.k. możliwe jest złagodzenie kary jedynie w ustawowych granicach zagrożenia karą, chyba że wystąpią okoliczności z art. 60 § 1 k.k. </a:t>
            </a:r>
          </a:p>
          <a:p>
            <a:pPr algn="just"/>
            <a:r>
              <a:rPr lang="pl-PL" dirty="0"/>
              <a:t>W polskim ustawodawstwie ciekawe jest to, że kary wymierzane w trybach konsensualnych w zasadzie nie odbiegają od tych, które zapadłyby po przeprowadzeniu rozprawy. </a:t>
            </a:r>
          </a:p>
          <a:p>
            <a:pPr algn="just"/>
            <a:r>
              <a:rPr lang="pl-PL" dirty="0"/>
              <a:t>Problem „rabatu” na karze jest dość kontrowersyjny w doktrynie. </a:t>
            </a:r>
          </a:p>
          <a:p>
            <a:pPr algn="just"/>
            <a:r>
              <a:rPr lang="pl-PL" dirty="0"/>
              <a:t>Niezależnie od praktyki, konsensualne zakończenie postępowania jest korzystne dla oskarżonego, ponieważ: </a:t>
            </a:r>
          </a:p>
          <a:p>
            <a:pPr lvl="1" algn="just"/>
            <a:r>
              <a:rPr lang="pl-PL" dirty="0"/>
              <a:t>unika publicznego przeprowadzania dowodów </a:t>
            </a:r>
          </a:p>
          <a:p>
            <a:pPr lvl="1" algn="just"/>
            <a:r>
              <a:rPr lang="pl-PL" dirty="0"/>
              <a:t>rozstrzygnięcie szybciej się uprawomocni i szybciej zaczną biec terminy zatarcia skazania itp. </a:t>
            </a:r>
          </a:p>
          <a:p>
            <a:pPr lvl="1" algn="just"/>
            <a:r>
              <a:rPr lang="pl-PL" dirty="0"/>
              <a:t>nie uczestniczy w długotrwałym procesie </a:t>
            </a:r>
          </a:p>
        </p:txBody>
      </p:sp>
    </p:spTree>
    <p:extLst>
      <p:ext uri="{BB962C8B-B14F-4D97-AF65-F5344CB8AC3E}">
        <p14:creationId xmlns:p14="http://schemas.microsoft.com/office/powerpoint/2010/main" val="41779237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6A6FBB-5C60-42D9-87F5-7E941FA41F23}"/>
              </a:ext>
            </a:extLst>
          </p:cNvPr>
          <p:cNvSpPr>
            <a:spLocks noGrp="1"/>
          </p:cNvSpPr>
          <p:nvPr>
            <p:ph type="title"/>
          </p:nvPr>
        </p:nvSpPr>
        <p:spPr/>
        <p:txBody>
          <a:bodyPr/>
          <a:lstStyle/>
          <a:p>
            <a:r>
              <a:rPr lang="pl-PL" dirty="0"/>
              <a:t>Gdy sąd nie uwzględnia wniosku…</a:t>
            </a:r>
          </a:p>
        </p:txBody>
      </p:sp>
      <p:sp>
        <p:nvSpPr>
          <p:cNvPr id="3" name="Symbol zastępczy zawartości 2">
            <a:extLst>
              <a:ext uri="{FF2B5EF4-FFF2-40B4-BE49-F238E27FC236}">
                <a16:creationId xmlns:a16="http://schemas.microsoft.com/office/drawing/2014/main" id="{145571B9-AD58-4E06-A22D-0608B76A7FE1}"/>
              </a:ext>
            </a:extLst>
          </p:cNvPr>
          <p:cNvSpPr>
            <a:spLocks noGrp="1"/>
          </p:cNvSpPr>
          <p:nvPr>
            <p:ph idx="1"/>
          </p:nvPr>
        </p:nvSpPr>
        <p:spPr/>
        <p:txBody>
          <a:bodyPr>
            <a:normAutofit fontScale="92500" lnSpcReduction="20000"/>
          </a:bodyPr>
          <a:lstStyle/>
          <a:p>
            <a:pPr algn="just"/>
            <a:r>
              <a:rPr lang="pl-PL" dirty="0"/>
              <a:t>Sąd może nie uwzględnić wniosku z art. 335/338a, jeżeli: nie zgadza się na proponowany wymiar kary, okoliczności sprawy budzą wątpliwości, pokrzywdzony sprzeciwił się wnioskowi, oskarżony/prokurator sprzeciwili się wnioskowi, wniosek jest niedopuszczalny (np. ze względu na rodzaj zarzutów stawianych oskarżonemu). </a:t>
            </a:r>
          </a:p>
          <a:p>
            <a:pPr marL="0" indent="0" algn="ctr">
              <a:buNone/>
            </a:pPr>
            <a:r>
              <a:rPr lang="pl-PL" b="1" dirty="0">
                <a:solidFill>
                  <a:srgbClr val="FFFF00"/>
                </a:solidFill>
              </a:rPr>
              <a:t>Wyrok SN z 7.03.2012 r., II KK 14.12.</a:t>
            </a:r>
          </a:p>
          <a:p>
            <a:pPr algn="just"/>
            <a:r>
              <a:rPr lang="pl-PL" dirty="0"/>
              <a:t>Sąd - rozpoznający wniosek prokuratora o wydanie wyroku skazującego i orzeczenie uzgodnionych z oskarżonym kary lub środka karnego bez przeprowadzenia rozprawy - nie może uchylić się od zbadania sprawy zarówno pod kątem ustaleń faktycznych i zawinienia, a także zastosowanych przepisów prawa materialnego, zaś w sytuacji gdy uzna, że oskarżony nie popełnił zarzucanego mu przestępstwa, gdy zauważa potrzebę zmiany kwalifikacji prawnej czynu i to niezależnie, czy miałaby to być zmiana w kierunku łagodniejszym, czy też surowszym, bądź też dostrzega inne wady prawne propozycji oskarżyciela publicznego (np. dotyczące kwestii środków karnych, których orzeczenie jest obligatoryjne), nie tylko nie może wniosku takiego uwzględnić, lecz wręcz zobligowany jest - stosownie do treści art. 343 § 7 k.p.k. - skierować sprawę do rozpoznania na zasadach ogólnych, chyba że w toku posiedzenia prokurator za zgodą oskarżonego dokona modyfikacji wniosku w kierunku przez sąd postulowanym.</a:t>
            </a:r>
          </a:p>
        </p:txBody>
      </p:sp>
    </p:spTree>
    <p:extLst>
      <p:ext uri="{BB962C8B-B14F-4D97-AF65-F5344CB8AC3E}">
        <p14:creationId xmlns:p14="http://schemas.microsoft.com/office/powerpoint/2010/main" val="2117401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normAutofit/>
          </a:bodyPr>
          <a:lstStyle/>
          <a:p>
            <a:pPr algn="just"/>
            <a:r>
              <a:rPr lang="pl-PL" sz="2200" dirty="0"/>
              <a:t>Art. 347 </a:t>
            </a:r>
          </a:p>
          <a:p>
            <a:pPr algn="just"/>
            <a:r>
              <a:rPr lang="pl-PL" sz="2200" dirty="0"/>
              <a:t>W dalszym postępowaniu sąd nie jest związany ani oceną faktyczną, ani prawną przyjętą za podstawę postanowień i zarządzeń wydanych na posiedzeniu. </a:t>
            </a:r>
          </a:p>
          <a:p>
            <a:pPr algn="just"/>
            <a:r>
              <a:rPr lang="pl-PL" sz="2200" dirty="0"/>
              <a:t> Czyli, jeżeli sąd odmówił uwzględnienia wniosku prokuratora o warunkowe umorzenie postępowania, po przeprowadzeniu rozprawy może dojść do przekonania, że powinien zapaść wyrok warunkowo umarzający </a:t>
            </a:r>
          </a:p>
        </p:txBody>
      </p:sp>
    </p:spTree>
    <p:extLst>
      <p:ext uri="{BB962C8B-B14F-4D97-AF65-F5344CB8AC3E}">
        <p14:creationId xmlns:p14="http://schemas.microsoft.com/office/powerpoint/2010/main" val="20213273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17115F77-2FAE-4CA7-9A7F-10D5F2C8F8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 name="Rectangle 72">
            <a:extLst>
              <a:ext uri="{FF2B5EF4-FFF2-40B4-BE49-F238E27FC236}">
                <a16:creationId xmlns:a16="http://schemas.microsoft.com/office/drawing/2014/main" id="{5CD4C046-A04C-46CC-AFA3-6B0621F628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75" name="Rectangle 74">
            <a:extLst>
              <a:ext uri="{FF2B5EF4-FFF2-40B4-BE49-F238E27FC236}">
                <a16:creationId xmlns:a16="http://schemas.microsoft.com/office/drawing/2014/main" id="{BC512124-0D13-4ED9-80B7-52AE15B6B4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Podobny obraz">
            <a:extLst>
              <a:ext uri="{FF2B5EF4-FFF2-40B4-BE49-F238E27FC236}">
                <a16:creationId xmlns:a16="http://schemas.microsoft.com/office/drawing/2014/main" id="{3032CD3B-64B7-43FE-8F9F-BB52041637B8}"/>
              </a:ext>
            </a:extLst>
          </p:cNvPr>
          <p:cNvPicPr>
            <a:picLocks noChangeAspect="1" noChangeArrowheads="1"/>
          </p:cNvPicPr>
          <p:nvPr/>
        </p:nvPicPr>
        <p:blipFill rotWithShape="1">
          <a:blip r:embed="rId2">
            <a:alphaModFix amt="35000"/>
            <a:extLst>
              <a:ext uri="{28A0092B-C50C-407E-A947-70E740481C1C}">
                <a14:useLocalDpi xmlns:a14="http://schemas.microsoft.com/office/drawing/2010/main" val="0"/>
              </a:ext>
            </a:extLst>
          </a:blip>
          <a:srcRect t="6533" b="8880"/>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4" name="Tytuł 3">
            <a:extLst>
              <a:ext uri="{FF2B5EF4-FFF2-40B4-BE49-F238E27FC236}">
                <a16:creationId xmlns:a16="http://schemas.microsoft.com/office/drawing/2014/main" id="{62A8C83F-7723-4805-ACD1-723259E59EF9}"/>
              </a:ext>
            </a:extLst>
          </p:cNvPr>
          <p:cNvSpPr>
            <a:spLocks noGrp="1"/>
          </p:cNvSpPr>
          <p:nvPr>
            <p:ph type="title"/>
          </p:nvPr>
        </p:nvSpPr>
        <p:spPr>
          <a:xfrm>
            <a:off x="1069847" y="758952"/>
            <a:ext cx="9055227" cy="3794760"/>
          </a:xfrm>
        </p:spPr>
        <p:txBody>
          <a:bodyPr vert="horz" lIns="91440" tIns="45720" rIns="91440" bIns="45720" rtlCol="0" anchor="b">
            <a:normAutofit/>
          </a:bodyPr>
          <a:lstStyle/>
          <a:p>
            <a:r>
              <a:rPr lang="en-US" sz="8800" dirty="0" err="1">
                <a:ln w="15875">
                  <a:solidFill>
                    <a:srgbClr val="FFFFFF"/>
                  </a:solidFill>
                </a:ln>
                <a:noFill/>
              </a:rPr>
              <a:t>Wyznaczenie</a:t>
            </a:r>
            <a:r>
              <a:rPr lang="en-US" sz="8800" dirty="0">
                <a:ln w="15875">
                  <a:solidFill>
                    <a:srgbClr val="FFFFFF"/>
                  </a:solidFill>
                </a:ln>
                <a:noFill/>
              </a:rPr>
              <a:t> </a:t>
            </a:r>
            <a:r>
              <a:rPr lang="en-US" sz="8800" dirty="0" err="1">
                <a:ln w="15875">
                  <a:solidFill>
                    <a:srgbClr val="FFFFFF"/>
                  </a:solidFill>
                </a:ln>
                <a:noFill/>
              </a:rPr>
              <a:t>składu</a:t>
            </a:r>
            <a:r>
              <a:rPr lang="en-US" sz="8800" dirty="0">
                <a:ln w="15875">
                  <a:solidFill>
                    <a:srgbClr val="FFFFFF"/>
                  </a:solidFill>
                </a:ln>
                <a:noFill/>
              </a:rPr>
              <a:t> </a:t>
            </a:r>
            <a:r>
              <a:rPr lang="en-US" sz="8800" dirty="0" err="1">
                <a:ln w="15875">
                  <a:solidFill>
                    <a:srgbClr val="FFFFFF"/>
                  </a:solidFill>
                </a:ln>
                <a:noFill/>
              </a:rPr>
              <a:t>orzekającego</a:t>
            </a:r>
            <a:r>
              <a:rPr lang="en-US" sz="8800" dirty="0">
                <a:ln w="15875">
                  <a:solidFill>
                    <a:srgbClr val="FFFFFF"/>
                  </a:solidFill>
                </a:ln>
                <a:noFill/>
              </a:rPr>
              <a:t> </a:t>
            </a:r>
          </a:p>
        </p:txBody>
      </p:sp>
      <p:sp>
        <p:nvSpPr>
          <p:cNvPr id="5" name="Symbol zastępczy tekstu 4">
            <a:extLst>
              <a:ext uri="{FF2B5EF4-FFF2-40B4-BE49-F238E27FC236}">
                <a16:creationId xmlns:a16="http://schemas.microsoft.com/office/drawing/2014/main" id="{ACC3DBA8-714E-4C00-82FD-F3695B2CC020}"/>
              </a:ext>
            </a:extLst>
          </p:cNvPr>
          <p:cNvSpPr>
            <a:spLocks noGrp="1"/>
          </p:cNvSpPr>
          <p:nvPr>
            <p:ph type="body" idx="1"/>
          </p:nvPr>
        </p:nvSpPr>
        <p:spPr>
          <a:xfrm>
            <a:off x="1100015" y="4670246"/>
            <a:ext cx="7315200" cy="1419658"/>
          </a:xfrm>
        </p:spPr>
        <p:txBody>
          <a:bodyPr vert="horz" lIns="91440" tIns="45720" rIns="91440" bIns="45720" rtlCol="0" anchor="t">
            <a:normAutofit/>
          </a:bodyPr>
          <a:lstStyle/>
          <a:p>
            <a:r>
              <a:rPr lang="en-US" sz="2800">
                <a:solidFill>
                  <a:schemeClr val="tx1"/>
                </a:solidFill>
              </a:rPr>
              <a:t>Sądolotek </a:t>
            </a:r>
            <a:r>
              <a:rPr lang="en-US" sz="2800">
                <a:solidFill>
                  <a:schemeClr val="tx1"/>
                </a:solidFill>
                <a:sym typeface="Wingdings" panose="05000000000000000000" pitchFamily="2" charset="2"/>
              </a:rPr>
              <a:t> </a:t>
            </a:r>
            <a:endParaRPr lang="en-US" sz="2800">
              <a:solidFill>
                <a:schemeClr val="tx1"/>
              </a:solidFill>
            </a:endParaRPr>
          </a:p>
        </p:txBody>
      </p:sp>
      <p:sp>
        <p:nvSpPr>
          <p:cNvPr id="77" name="Rectangle 76">
            <a:extLst>
              <a:ext uri="{FF2B5EF4-FFF2-40B4-BE49-F238E27FC236}">
                <a16:creationId xmlns:a16="http://schemas.microsoft.com/office/drawing/2014/main" id="{D4ABACDC-BD54-40F3-9047-8298C77C2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384048" cy="5330952"/>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a:extLst>
              <a:ext uri="{FF2B5EF4-FFF2-40B4-BE49-F238E27FC236}">
                <a16:creationId xmlns:a16="http://schemas.microsoft.com/office/drawing/2014/main" id="{B76CB7CA-05C2-4EE8-A97F-B5F3A4F89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21442"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98513833"/>
      </p:ext>
    </p:extLst>
  </p:cSld>
  <p:clrMapOvr>
    <a:overrideClrMapping bg1="dk1" tx1="lt1" bg2="dk2" tx2="lt2" accent1="accent1" accent2="accent2" accent3="accent3" accent4="accent4" accent5="accent5" accent6="accent6" hlink="hlink" folHlink="folHlink"/>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4" name="Tytuł 3">
            <a:extLst>
              <a:ext uri="{FF2B5EF4-FFF2-40B4-BE49-F238E27FC236}">
                <a16:creationId xmlns:a16="http://schemas.microsoft.com/office/drawing/2014/main" id="{5D6D0CD9-BD80-4D5B-8724-A5F6A1112694}"/>
              </a:ext>
            </a:extLst>
          </p:cNvPr>
          <p:cNvSpPr>
            <a:spLocks noGrp="1"/>
          </p:cNvSpPr>
          <p:nvPr>
            <p:ph type="title"/>
          </p:nvPr>
        </p:nvSpPr>
        <p:spPr>
          <a:xfrm>
            <a:off x="1539116" y="864108"/>
            <a:ext cx="3073914" cy="5120639"/>
          </a:xfrm>
        </p:spPr>
        <p:txBody>
          <a:bodyPr>
            <a:normAutofit/>
          </a:bodyPr>
          <a:lstStyle/>
          <a:p>
            <a:pPr algn="r"/>
            <a:r>
              <a:rPr lang="pl-PL">
                <a:solidFill>
                  <a:schemeClr val="tx1">
                    <a:lumMod val="85000"/>
                    <a:lumOff val="15000"/>
                  </a:schemeClr>
                </a:solidFill>
              </a:rPr>
              <a:t>Wyznaczenie składu orzekającego </a:t>
            </a:r>
          </a:p>
        </p:txBody>
      </p:sp>
      <p:sp>
        <p:nvSpPr>
          <p:cNvPr id="12" name="Rectangle 11">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 name="Symbol zastępczy zawartości 4">
            <a:extLst>
              <a:ext uri="{FF2B5EF4-FFF2-40B4-BE49-F238E27FC236}">
                <a16:creationId xmlns:a16="http://schemas.microsoft.com/office/drawing/2014/main" id="{F008A93F-FA4A-4CA3-92DD-1CB23EDED456}"/>
              </a:ext>
            </a:extLst>
          </p:cNvPr>
          <p:cNvSpPr>
            <a:spLocks noGrp="1"/>
          </p:cNvSpPr>
          <p:nvPr>
            <p:ph idx="1"/>
          </p:nvPr>
        </p:nvSpPr>
        <p:spPr>
          <a:xfrm>
            <a:off x="5289229" y="864108"/>
            <a:ext cx="5910677" cy="5120640"/>
          </a:xfrm>
        </p:spPr>
        <p:txBody>
          <a:bodyPr>
            <a:normAutofit/>
          </a:bodyPr>
          <a:lstStyle/>
          <a:p>
            <a:r>
              <a:rPr lang="pl-PL" sz="1400">
                <a:latin typeface="Cambria" panose="02040503050406030204" pitchFamily="18" charset="0"/>
              </a:rPr>
              <a:t>Skład orzekający jest wybierany w drodze losowania. </a:t>
            </a:r>
          </a:p>
          <a:p>
            <a:r>
              <a:rPr lang="pl-PL" sz="1400">
                <a:latin typeface="Cambria" panose="02040503050406030204" pitchFamily="18" charset="0"/>
                <a:cs typeface="Times New Roman" panose="02020603050405020304" pitchFamily="18" charset="0"/>
              </a:rPr>
              <a:t>§ 43 ust. 1 regulaminu urzędowania sądów powszechnych - Sprawy są przydzielane referentom (sędziom i asesorom sądowym) </a:t>
            </a:r>
            <a:r>
              <a:rPr lang="pl-PL" sz="1400" b="1">
                <a:latin typeface="Cambria" panose="02040503050406030204" pitchFamily="18" charset="0"/>
                <a:cs typeface="Times New Roman" panose="02020603050405020304" pitchFamily="18" charset="0"/>
              </a:rPr>
              <a:t>losowo, zgodnie z ustalonym podziałem czynności, przez narzędzie informatyczne działające w oparciu o generator liczb losowych</a:t>
            </a:r>
            <a:r>
              <a:rPr lang="pl-PL" sz="1400">
                <a:latin typeface="Cambria" panose="02040503050406030204" pitchFamily="18" charset="0"/>
                <a:cs typeface="Times New Roman" panose="02020603050405020304" pitchFamily="18" charset="0"/>
              </a:rPr>
              <a:t>, oddzielnie dla każdego repertorium, wykazu lub innego urządzenia ewidencyjnego, chyba że przepisy niniejszego rozporządzenia przewidują inne zasady przydziału. </a:t>
            </a:r>
            <a:r>
              <a:rPr lang="pl-PL" sz="1400" b="1">
                <a:latin typeface="Cambria" panose="02040503050406030204" pitchFamily="18" charset="0"/>
                <a:cs typeface="Times New Roman" panose="02020603050405020304" pitchFamily="18" charset="0"/>
              </a:rPr>
              <a:t>Przydziału przez narzędzie informatyczne nie stosuje się, jeżeli tylko jeden sędzia lub asesor sądowy uczestniczy w przydziale spraw danego rodzaju</a:t>
            </a:r>
            <a:r>
              <a:rPr lang="pl-PL" sz="1400">
                <a:latin typeface="Cambria" panose="02040503050406030204" pitchFamily="18" charset="0"/>
                <a:cs typeface="Times New Roman" panose="02020603050405020304" pitchFamily="18" charset="0"/>
              </a:rPr>
              <a:t>.</a:t>
            </a:r>
          </a:p>
          <a:p>
            <a:r>
              <a:rPr lang="pl-PL" sz="1400">
                <a:latin typeface="Cambria" panose="02040503050406030204" pitchFamily="18" charset="0"/>
                <a:cs typeface="Times New Roman" panose="02020603050405020304" pitchFamily="18" charset="0"/>
              </a:rPr>
              <a:t>Po wypłynięciu sprawy do danego sądu, prezes sądu (przewodniczący wydziału, inny upoważniony sędzia) przesyła do MS listę spraw wraz z listą sędziów, którzy orzekają w tym sądzie. Następnie w MS przeprowadzane jest losowanie, a zwrotnym </a:t>
            </a:r>
            <a:r>
              <a:rPr lang="pl-PL" sz="1400" err="1">
                <a:latin typeface="Cambria" panose="02040503050406030204" pitchFamily="18" charset="0"/>
                <a:cs typeface="Times New Roman" panose="02020603050405020304" pitchFamily="18" charset="0"/>
              </a:rPr>
              <a:t>FAXem</a:t>
            </a:r>
            <a:r>
              <a:rPr lang="pl-PL" sz="1400">
                <a:latin typeface="Cambria" panose="02040503050406030204" pitchFamily="18" charset="0"/>
                <a:cs typeface="Times New Roman" panose="02020603050405020304" pitchFamily="18" charset="0"/>
              </a:rPr>
              <a:t> prezes sądu/przewodniczący wydziału/upoważniony sędzia otrzymują informację, który sędzia został wylosowany do konkretnej sprawie. </a:t>
            </a:r>
          </a:p>
          <a:p>
            <a:r>
              <a:rPr lang="pl-PL" sz="1400">
                <a:latin typeface="Cambria" panose="02040503050406030204" pitchFamily="18" charset="0"/>
                <a:cs typeface="Times New Roman" panose="02020603050405020304" pitchFamily="18" charset="0"/>
              </a:rPr>
              <a:t>Na podstawie </a:t>
            </a:r>
            <a:r>
              <a:rPr lang="pl-PL" sz="1400" err="1">
                <a:latin typeface="Cambria" panose="02040503050406030204" pitchFamily="18" charset="0"/>
                <a:cs typeface="Times New Roman" panose="02020603050405020304" pitchFamily="18" charset="0"/>
              </a:rPr>
              <a:t>FAXu</a:t>
            </a:r>
            <a:r>
              <a:rPr lang="pl-PL" sz="1400">
                <a:latin typeface="Cambria" panose="02040503050406030204" pitchFamily="18" charset="0"/>
                <a:cs typeface="Times New Roman" panose="02020603050405020304" pitchFamily="18" charset="0"/>
              </a:rPr>
              <a:t> z ministerstwa, prezes sądu/przewodniczący wydziału/inny upoważniony sędzia wydaje zarządzenie o wyznaczeniu składu orzekającego.  </a:t>
            </a:r>
            <a:endParaRPr lang="pl-PL" sz="1400">
              <a:latin typeface="Cambria" panose="02040503050406030204" pitchFamily="18" charset="0"/>
            </a:endParaRPr>
          </a:p>
        </p:txBody>
      </p:sp>
      <p:sp>
        <p:nvSpPr>
          <p:cNvPr id="16" name="Rectangle 15">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5782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ytuł 1">
            <a:extLst>
              <a:ext uri="{FF2B5EF4-FFF2-40B4-BE49-F238E27FC236}">
                <a16:creationId xmlns:a16="http://schemas.microsoft.com/office/drawing/2014/main" id="{5FC1E656-CDCC-458E-B7D3-5DCB491996D2}"/>
              </a:ext>
            </a:extLst>
          </p:cNvPr>
          <p:cNvSpPr>
            <a:spLocks noGrp="1"/>
          </p:cNvSpPr>
          <p:nvPr>
            <p:ph type="title"/>
          </p:nvPr>
        </p:nvSpPr>
        <p:spPr>
          <a:xfrm>
            <a:off x="1539116" y="864108"/>
            <a:ext cx="3073914" cy="5120639"/>
          </a:xfrm>
        </p:spPr>
        <p:txBody>
          <a:bodyPr>
            <a:normAutofit/>
          </a:bodyPr>
          <a:lstStyle/>
          <a:p>
            <a:pPr algn="r"/>
            <a:r>
              <a:rPr lang="pl-PL">
                <a:solidFill>
                  <a:schemeClr val="tx1">
                    <a:lumMod val="85000"/>
                    <a:lumOff val="15000"/>
                  </a:schemeClr>
                </a:solidFill>
              </a:rPr>
              <a:t>Załącznik nr 2 do rozporządzenia – regulamin urzędowania sądów powszechnych </a:t>
            </a:r>
          </a:p>
        </p:txBody>
      </p:sp>
      <p:sp>
        <p:nvSpPr>
          <p:cNvPr id="10" name="Rectangle 9">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2D1F7A01-79A2-4B04-BF2E-E38738C0CBA8}"/>
              </a:ext>
            </a:extLst>
          </p:cNvPr>
          <p:cNvSpPr>
            <a:spLocks noGrp="1"/>
          </p:cNvSpPr>
          <p:nvPr>
            <p:ph idx="1"/>
          </p:nvPr>
        </p:nvSpPr>
        <p:spPr>
          <a:xfrm>
            <a:off x="5289229" y="864108"/>
            <a:ext cx="5910677" cy="5120640"/>
          </a:xfrm>
        </p:spPr>
        <p:txBody>
          <a:bodyPr>
            <a:normAutofit/>
          </a:bodyPr>
          <a:lstStyle/>
          <a:p>
            <a:pPr marL="0" indent="0">
              <a:buNone/>
            </a:pPr>
            <a:r>
              <a:rPr lang="pl-PL" sz="1000"/>
              <a:t>PODZIAŁ SPRAW NA KATEGORIE W POSZCZEGÓLNYCH URZĄDZENIACH EWIDENCYJNYCH</a:t>
            </a:r>
          </a:p>
          <a:p>
            <a:r>
              <a:rPr lang="pl-PL" sz="1000" b="1"/>
              <a:t>Repertorium "K" w sądzie rejonowym:</a:t>
            </a:r>
            <a:endParaRPr lang="pl-PL" sz="1000"/>
          </a:p>
          <a:p>
            <a:pPr marL="457200" lvl="1" indent="0">
              <a:buNone/>
            </a:pPr>
            <a:r>
              <a:rPr lang="pl-PL" sz="1000"/>
              <a:t>a) "t. 20+" - sprawy powyżej 20 tomów,</a:t>
            </a:r>
          </a:p>
          <a:p>
            <a:pPr marL="457200" lvl="1" indent="0">
              <a:buNone/>
            </a:pPr>
            <a:r>
              <a:rPr lang="pl-PL" sz="1000"/>
              <a:t>b) "t. 6-20" - sprawy powyżej 5 tomów do 20 tomów,</a:t>
            </a:r>
          </a:p>
          <a:p>
            <a:pPr marL="457200" lvl="1" indent="0">
              <a:buNone/>
            </a:pPr>
            <a:r>
              <a:rPr lang="pl-PL" sz="1000"/>
              <a:t>c) "t. 3-5" - sprawy powyżej 2 tomów do 5 tomów,</a:t>
            </a:r>
          </a:p>
          <a:p>
            <a:pPr marL="457200" lvl="1" indent="0">
              <a:buNone/>
            </a:pPr>
            <a:r>
              <a:rPr lang="pl-PL" sz="1000"/>
              <a:t>d) "t. 1-2" - sprawy inne, w tym sprawy do 2 tomów,</a:t>
            </a:r>
          </a:p>
          <a:p>
            <a:pPr marL="457200" lvl="1" indent="0">
              <a:buNone/>
            </a:pPr>
            <a:r>
              <a:rPr lang="pl-PL" sz="1000"/>
              <a:t>e) "wyr. łącz." - sprawy o wydanie wyroku łącznego,</a:t>
            </a:r>
          </a:p>
          <a:p>
            <a:pPr marL="457200" lvl="1" indent="0">
              <a:buNone/>
            </a:pPr>
            <a:r>
              <a:rPr lang="pl-PL" sz="1000"/>
              <a:t>f) "wyr. pos." - sprawy, w których wpłynął wniosek w trybie art. 335 § 1 i 2 </a:t>
            </a:r>
            <a:r>
              <a:rPr lang="pl-PL" sz="1000" err="1"/>
              <a:t>k.p.k</a:t>
            </a:r>
            <a:r>
              <a:rPr lang="pl-PL" sz="1000"/>
              <a:t>, wniosek o warunkowe umorzenie postępowania, sprawy, w których wpłynął wniosek o udzielenie zezwolenia na dobrowolne poddanie się odpowiedzialności w trybie art. 148 § 1 k.k.s., sprawy, w których wpłynął wniosek o umorzenie postępowania i orzeczenie środka zabezpieczającego, lub sprawy wyłączone do odrębnego rozpoznania ze względu na wpływ wniosku w trybie art. 338a lub art. 387 § 1 k.p.k.</a:t>
            </a:r>
          </a:p>
          <a:p>
            <a:r>
              <a:rPr lang="pl-PL" sz="1000" b="1"/>
              <a:t>Wykaz "</a:t>
            </a:r>
            <a:r>
              <a:rPr lang="pl-PL" sz="1000" b="1" err="1"/>
              <a:t>Kp</a:t>
            </a:r>
            <a:r>
              <a:rPr lang="pl-PL" sz="1000" b="1"/>
              <a:t>":</a:t>
            </a:r>
            <a:endParaRPr lang="pl-PL" sz="1000"/>
          </a:p>
          <a:p>
            <a:pPr marL="457200" lvl="1" indent="0">
              <a:buNone/>
            </a:pPr>
            <a:r>
              <a:rPr lang="pl-PL" sz="1000"/>
              <a:t>a) zażalenia na umorzenie lub odmowę wszczęcia postępowania przygotowawczego:</a:t>
            </a:r>
          </a:p>
          <a:p>
            <a:pPr marL="914400" lvl="2" indent="0">
              <a:buNone/>
            </a:pPr>
            <a:r>
              <a:rPr lang="pl-PL" sz="1000"/>
              <a:t>– "zaż.t. 20+" - sprawy powyżej 20 tomów,</a:t>
            </a:r>
          </a:p>
          <a:p>
            <a:pPr marL="914400" lvl="2" indent="0">
              <a:buNone/>
            </a:pPr>
            <a:r>
              <a:rPr lang="pl-PL" sz="1000"/>
              <a:t>– "zaż.t. 5-20" - sprawy powyżej 4 tomów do 20 tomów,</a:t>
            </a:r>
          </a:p>
          <a:p>
            <a:pPr marL="914400" lvl="2" indent="0">
              <a:buNone/>
            </a:pPr>
            <a:r>
              <a:rPr lang="pl-PL" sz="1000"/>
              <a:t>– "zaż.t. 1-4" - sprawy do 4 tomów,</a:t>
            </a:r>
          </a:p>
          <a:p>
            <a:pPr marL="457200" lvl="1" indent="0">
              <a:buNone/>
            </a:pPr>
            <a:r>
              <a:rPr lang="pl-PL" sz="1000"/>
              <a:t>b) sprawy o przedłużenie stosowania tymczasowego aresztowania oraz o skierowanie podejrzanego na badania psychiatryczne połączone z obserwacją psychiatryczną w zakładzie leczniczym oraz o przedłużenie tej obserwacji (art. 203 k.p.k.):</a:t>
            </a:r>
          </a:p>
          <a:p>
            <a:pPr marL="457200" lvl="1" indent="0">
              <a:buNone/>
            </a:pPr>
            <a:endParaRPr lang="pl-PL" sz="1000"/>
          </a:p>
          <a:p>
            <a:pPr marL="914400" lvl="2" indent="0">
              <a:buNone/>
            </a:pPr>
            <a:r>
              <a:rPr lang="pl-PL" sz="1000"/>
              <a:t>– "p.w.t. 20+" - sprawy powyżej 20 tomów,</a:t>
            </a:r>
          </a:p>
          <a:p>
            <a:pPr marL="914400" lvl="2" indent="0">
              <a:buNone/>
            </a:pPr>
            <a:r>
              <a:rPr lang="pl-PL" sz="1000"/>
              <a:t>– "p.w.t. 5-20" - sprawy powyżej 4 tomów do 20 tomów,</a:t>
            </a:r>
          </a:p>
          <a:p>
            <a:pPr marL="914400" lvl="2" indent="0">
              <a:buNone/>
            </a:pPr>
            <a:r>
              <a:rPr lang="pl-PL" sz="1000"/>
              <a:t>– "p.w.t. 1-4" - sprawy inne, w tym do 4 tomów,</a:t>
            </a:r>
          </a:p>
          <a:p>
            <a:pPr marL="457200" lvl="1" indent="0">
              <a:buNone/>
            </a:pPr>
            <a:r>
              <a:rPr lang="pl-PL" sz="1000"/>
              <a:t>c) "inne" - pozostałe sprawy rejestrowane w wykazie </a:t>
            </a:r>
            <a:r>
              <a:rPr lang="pl-PL" sz="1000" err="1"/>
              <a:t>Kp</a:t>
            </a:r>
            <a:r>
              <a:rPr lang="pl-PL" sz="1000"/>
              <a:t>.</a:t>
            </a:r>
          </a:p>
          <a:p>
            <a:pPr marL="0" indent="0">
              <a:buNone/>
            </a:pPr>
            <a:endParaRPr lang="pl-PL" sz="1000"/>
          </a:p>
          <a:p>
            <a:pPr marL="0" indent="0">
              <a:buNone/>
            </a:pPr>
            <a:endParaRPr lang="pl-PL" sz="1000"/>
          </a:p>
        </p:txBody>
      </p:sp>
      <p:sp>
        <p:nvSpPr>
          <p:cNvPr id="14" name="Rectangle 13">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341591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ytuł 1">
            <a:extLst>
              <a:ext uri="{FF2B5EF4-FFF2-40B4-BE49-F238E27FC236}">
                <a16:creationId xmlns:a16="http://schemas.microsoft.com/office/drawing/2014/main" id="{308E863B-765B-42B5-B363-6FBDEF73BE97}"/>
              </a:ext>
            </a:extLst>
          </p:cNvPr>
          <p:cNvSpPr>
            <a:spLocks noGrp="1"/>
          </p:cNvSpPr>
          <p:nvPr>
            <p:ph type="title"/>
          </p:nvPr>
        </p:nvSpPr>
        <p:spPr>
          <a:xfrm>
            <a:off x="1539116" y="864108"/>
            <a:ext cx="3073914" cy="5120639"/>
          </a:xfrm>
        </p:spPr>
        <p:txBody>
          <a:bodyPr>
            <a:normAutofit/>
          </a:bodyPr>
          <a:lstStyle/>
          <a:p>
            <a:pPr algn="r"/>
            <a:r>
              <a:rPr lang="pl-PL">
                <a:solidFill>
                  <a:schemeClr val="tx1">
                    <a:lumMod val="85000"/>
                    <a:lumOff val="15000"/>
                  </a:schemeClr>
                </a:solidFill>
              </a:rPr>
              <a:t>Załącznik nr 2 do rozporządzenia – regulamin urzędowania sądów powszechnych </a:t>
            </a:r>
          </a:p>
        </p:txBody>
      </p:sp>
      <p:sp>
        <p:nvSpPr>
          <p:cNvPr id="10" name="Rectangle 9">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7089DA9A-0B07-40EF-8278-B94006A5EC40}"/>
              </a:ext>
            </a:extLst>
          </p:cNvPr>
          <p:cNvSpPr>
            <a:spLocks noGrp="1"/>
          </p:cNvSpPr>
          <p:nvPr>
            <p:ph idx="1"/>
          </p:nvPr>
        </p:nvSpPr>
        <p:spPr>
          <a:xfrm>
            <a:off x="4865212" y="276447"/>
            <a:ext cx="6639213" cy="6368902"/>
          </a:xfrm>
        </p:spPr>
        <p:txBody>
          <a:bodyPr numCol="3">
            <a:normAutofit/>
          </a:bodyPr>
          <a:lstStyle/>
          <a:p>
            <a:pPr marL="0" indent="0">
              <a:buNone/>
            </a:pPr>
            <a:r>
              <a:rPr lang="pl-PL" sz="900" b="1" dirty="0"/>
              <a:t>51. Repertorium "K" w sądzie okręgowym:</a:t>
            </a:r>
            <a:endParaRPr lang="pl-PL" sz="900" dirty="0"/>
          </a:p>
          <a:p>
            <a:pPr marL="457200" lvl="1" indent="0">
              <a:buNone/>
            </a:pPr>
            <a:r>
              <a:rPr lang="pl-PL" sz="900" dirty="0"/>
              <a:t>a) "t. 100+" - sprawy powyżej 100 tomów,</a:t>
            </a:r>
          </a:p>
          <a:p>
            <a:pPr marL="457200" lvl="1" indent="0">
              <a:buNone/>
            </a:pPr>
            <a:r>
              <a:rPr lang="pl-PL" sz="900" dirty="0"/>
              <a:t>b) "t. 31-100" - sprawy powyżej 30 tomów do 100 tomów,</a:t>
            </a:r>
          </a:p>
          <a:p>
            <a:pPr marL="457200" lvl="1" indent="0">
              <a:buNone/>
            </a:pPr>
            <a:r>
              <a:rPr lang="pl-PL" sz="900" dirty="0"/>
              <a:t>c) "t. 11-30" - sprawy powyżej 10 tomów do 30 tomów,</a:t>
            </a:r>
          </a:p>
          <a:p>
            <a:pPr marL="457200" lvl="1" indent="0">
              <a:buNone/>
            </a:pPr>
            <a:r>
              <a:rPr lang="pl-PL" sz="900" dirty="0"/>
              <a:t>d) "t. 6-10" - sprawy powyżej 5 tomów do 10 tomów,</a:t>
            </a:r>
          </a:p>
          <a:p>
            <a:pPr marL="457200" lvl="1" indent="0">
              <a:buNone/>
            </a:pPr>
            <a:r>
              <a:rPr lang="pl-PL" sz="900" dirty="0"/>
              <a:t>e) "t. 1-5" - sprawy inne, w tym sprawy do 5 tomów,</a:t>
            </a:r>
          </a:p>
          <a:p>
            <a:pPr marL="457200" lvl="1" indent="0">
              <a:buNone/>
            </a:pPr>
            <a:r>
              <a:rPr lang="pl-PL" sz="900" dirty="0"/>
              <a:t>f) "wyr. łącz." - sprawy o wydanie wyroku łącznego,</a:t>
            </a:r>
          </a:p>
          <a:p>
            <a:pPr marL="457200" lvl="1" indent="0">
              <a:buNone/>
            </a:pPr>
            <a:r>
              <a:rPr lang="pl-PL" sz="900" dirty="0"/>
              <a:t>g) "wyr. pos." - sprawy, w których wpłynął wniosek w trybie art. 335 § 1 i 2 k.p.k., wniosek o warunkowe umorzenie postępowania, wpłynął wniosek o umorzenie postępowania i orzeczenie środka zabezpieczającego.</a:t>
            </a:r>
          </a:p>
          <a:p>
            <a:pPr marL="0" indent="0">
              <a:buNone/>
            </a:pPr>
            <a:r>
              <a:rPr lang="pl-PL" sz="900" b="1" dirty="0"/>
              <a:t>53. Repertorium "Ka":</a:t>
            </a:r>
            <a:endParaRPr lang="pl-PL" sz="900" dirty="0"/>
          </a:p>
          <a:p>
            <a:pPr marL="457200" lvl="1" indent="0">
              <a:buNone/>
            </a:pPr>
            <a:r>
              <a:rPr lang="pl-PL" sz="900" dirty="0"/>
              <a:t>a) "t. 50+" - sprawy powyżej 50 tomów,</a:t>
            </a:r>
          </a:p>
          <a:p>
            <a:pPr marL="457200" lvl="1" indent="0">
              <a:buNone/>
            </a:pPr>
            <a:r>
              <a:rPr lang="pl-PL" sz="900" dirty="0"/>
              <a:t>b) "t. 21-50" - sprawy powyżej 20 tomów do 50 tomów,</a:t>
            </a:r>
          </a:p>
          <a:p>
            <a:pPr marL="457200" lvl="1" indent="0">
              <a:buNone/>
            </a:pPr>
            <a:r>
              <a:rPr lang="pl-PL" sz="900" dirty="0"/>
              <a:t>c) "t. 6-20" - sprawy powyżej 5 tomów do 20 tomów,</a:t>
            </a:r>
          </a:p>
          <a:p>
            <a:pPr marL="457200" lvl="1" indent="0">
              <a:buNone/>
            </a:pPr>
            <a:r>
              <a:rPr lang="pl-PL" sz="900" dirty="0"/>
              <a:t>d) "t. 1-5" - sprawy inne, w tym sprawy do 5 tomów,</a:t>
            </a:r>
          </a:p>
          <a:p>
            <a:pPr marL="457200" lvl="1" indent="0">
              <a:buNone/>
            </a:pPr>
            <a:r>
              <a:rPr lang="pl-PL" sz="900" dirty="0"/>
              <a:t>e) "wyr. łącz." - apelacje od wyroków łącznych,</a:t>
            </a:r>
          </a:p>
          <a:p>
            <a:pPr marL="457200" lvl="1" indent="0">
              <a:buNone/>
            </a:pPr>
            <a:r>
              <a:rPr lang="pl-PL" sz="900" dirty="0"/>
              <a:t>f) "apel. od kar." - apelacje wyłącznie od kary, środka karnego, środka kompensacyjnego albo przepadku, bez względu na liczbę tomów,</a:t>
            </a:r>
          </a:p>
          <a:p>
            <a:pPr marL="457200" lvl="1" indent="0">
              <a:buNone/>
            </a:pPr>
            <a:r>
              <a:rPr lang="pl-PL" sz="900" dirty="0"/>
              <a:t>g) "</a:t>
            </a:r>
            <a:r>
              <a:rPr lang="pl-PL" sz="900" dirty="0" err="1"/>
              <a:t>wykr</a:t>
            </a:r>
            <a:r>
              <a:rPr lang="pl-PL" sz="900" dirty="0"/>
              <a:t>." - apelacje w sprawach o wykroczenia i wykroczenia skarbowe.</a:t>
            </a:r>
          </a:p>
          <a:p>
            <a:pPr marL="0" indent="0">
              <a:buNone/>
            </a:pPr>
            <a:r>
              <a:rPr lang="pl-PL" sz="900" b="1" dirty="0"/>
              <a:t>54. Repertorium "</a:t>
            </a:r>
            <a:r>
              <a:rPr lang="pl-PL" sz="900" b="1" dirty="0" err="1"/>
              <a:t>Kz</a:t>
            </a:r>
            <a:r>
              <a:rPr lang="pl-PL" sz="900" b="1" dirty="0"/>
              <a:t>":</a:t>
            </a:r>
            <a:endParaRPr lang="pl-PL" sz="900" dirty="0"/>
          </a:p>
          <a:p>
            <a:pPr marL="457200" lvl="1" indent="0">
              <a:buNone/>
            </a:pPr>
            <a:r>
              <a:rPr lang="pl-PL" sz="900" dirty="0"/>
              <a:t>a) "post.t. 20+" - zażalenia na postanowienie sądu, sprawy powyżej 20 tomów,</a:t>
            </a:r>
          </a:p>
          <a:p>
            <a:pPr marL="457200" lvl="1" indent="0">
              <a:buNone/>
            </a:pPr>
            <a:r>
              <a:rPr lang="pl-PL" sz="900" dirty="0"/>
              <a:t>b) "post.t. 5-20" - zażalenia na postanowienie sądu, sprawy powyżej 4 tomów do 20 tomów,</a:t>
            </a:r>
          </a:p>
          <a:p>
            <a:pPr marL="457200" lvl="1" indent="0">
              <a:buNone/>
            </a:pPr>
            <a:r>
              <a:rPr lang="pl-PL" sz="900" dirty="0"/>
              <a:t>c) "post.t. 1-4" - zażalenia na postanowienie sądu, sprawy do 4 tomów,</a:t>
            </a:r>
          </a:p>
          <a:p>
            <a:pPr marL="457200" lvl="1" indent="0">
              <a:buNone/>
            </a:pPr>
            <a:r>
              <a:rPr lang="pl-PL" sz="900" dirty="0"/>
              <a:t>d) "zarz." - zażalenia na zarządzenia.</a:t>
            </a:r>
          </a:p>
          <a:p>
            <a:pPr marL="0" indent="0">
              <a:buNone/>
            </a:pPr>
            <a:r>
              <a:rPr lang="pl-PL" sz="900" b="1" dirty="0"/>
              <a:t>55. Repertorium "</a:t>
            </a:r>
            <a:r>
              <a:rPr lang="pl-PL" sz="900" b="1" dirty="0" err="1"/>
              <a:t>AKa</a:t>
            </a:r>
            <a:r>
              <a:rPr lang="pl-PL" sz="900" b="1" dirty="0"/>
              <a:t>":</a:t>
            </a:r>
            <a:endParaRPr lang="pl-PL" sz="900" dirty="0"/>
          </a:p>
          <a:p>
            <a:pPr marL="457200" lvl="1" indent="0">
              <a:buNone/>
            </a:pPr>
            <a:r>
              <a:rPr lang="pl-PL" sz="900" dirty="0"/>
              <a:t>a) "t. 100+" - sprawy powyżej 100 tomów,</a:t>
            </a:r>
          </a:p>
          <a:p>
            <a:pPr marL="457200" lvl="1" indent="0">
              <a:buNone/>
            </a:pPr>
            <a:r>
              <a:rPr lang="pl-PL" sz="900" dirty="0"/>
              <a:t>b) "t. 51-100" - sprawy powyżej 50 tomów do 100 tomów,</a:t>
            </a:r>
          </a:p>
          <a:p>
            <a:pPr marL="457200" lvl="1" indent="0">
              <a:buNone/>
            </a:pPr>
            <a:r>
              <a:rPr lang="pl-PL" sz="900" dirty="0"/>
              <a:t>c) "t. 31-50" - sprawy powyżej 30 tomów do 50 tomów,</a:t>
            </a:r>
          </a:p>
          <a:p>
            <a:pPr marL="457200" lvl="1" indent="0">
              <a:buNone/>
            </a:pPr>
            <a:r>
              <a:rPr lang="pl-PL" sz="900" dirty="0"/>
              <a:t>d) "t. 11-30" - sprawy powyżej 10 tomów do 30 tomów,</a:t>
            </a:r>
          </a:p>
          <a:p>
            <a:pPr marL="457200" lvl="1" indent="0">
              <a:buNone/>
            </a:pPr>
            <a:r>
              <a:rPr lang="pl-PL" sz="900" dirty="0"/>
              <a:t>e) "t. 6-10" - sprawy powyżej 5 tomów do 10 tomów,</a:t>
            </a:r>
          </a:p>
          <a:p>
            <a:pPr marL="457200" lvl="1" indent="0">
              <a:buNone/>
            </a:pPr>
            <a:r>
              <a:rPr lang="pl-PL" sz="900" dirty="0"/>
              <a:t>f) "t. 1-5" - sprawy inne, w tym sprawy do 5 tomów,</a:t>
            </a:r>
          </a:p>
          <a:p>
            <a:pPr marL="457200" lvl="1" indent="0">
              <a:buNone/>
            </a:pPr>
            <a:r>
              <a:rPr lang="pl-PL" sz="900" dirty="0"/>
              <a:t>g) "wyr. łącz." - apelacje od wyroków łącznych,</a:t>
            </a:r>
          </a:p>
          <a:p>
            <a:pPr marL="457200" lvl="1" indent="0">
              <a:buNone/>
            </a:pPr>
            <a:r>
              <a:rPr lang="pl-PL" sz="900" dirty="0"/>
              <a:t>h) "apel. od kar." - apelacje wyłącznie od kary, środka karnego, środka kompensacyjnego albo przepadku, bez względu na liczbę tomów.</a:t>
            </a:r>
          </a:p>
          <a:p>
            <a:pPr marL="0" indent="0">
              <a:buNone/>
            </a:pPr>
            <a:r>
              <a:rPr lang="pl-PL" sz="900" b="1" dirty="0"/>
              <a:t>56. Repertorium "</a:t>
            </a:r>
            <a:r>
              <a:rPr lang="pl-PL" sz="900" b="1" dirty="0" err="1"/>
              <a:t>AKz</a:t>
            </a:r>
            <a:r>
              <a:rPr lang="pl-PL" sz="900" b="1" dirty="0"/>
              <a:t>":</a:t>
            </a:r>
            <a:endParaRPr lang="pl-PL" sz="900" dirty="0"/>
          </a:p>
          <a:p>
            <a:pPr marL="457200" lvl="1" indent="0">
              <a:buNone/>
            </a:pPr>
            <a:r>
              <a:rPr lang="pl-PL" sz="900" dirty="0"/>
              <a:t>a) "post.t. 20+" - zażalenia na postanowienie sądu, sprawy powyżej 20 tomów,</a:t>
            </a:r>
          </a:p>
          <a:p>
            <a:pPr marL="457200" lvl="1" indent="0">
              <a:buNone/>
            </a:pPr>
            <a:r>
              <a:rPr lang="pl-PL" sz="900" dirty="0"/>
              <a:t>b) "post.t. 5-20" - zażalenia na postanowienie sądu, sprawy powyżej 4 tomów do 20 tomów,</a:t>
            </a:r>
          </a:p>
          <a:p>
            <a:pPr marL="457200" lvl="1" indent="0">
              <a:buNone/>
            </a:pPr>
            <a:r>
              <a:rPr lang="pl-PL" sz="900" dirty="0"/>
              <a:t>c) "post.t. 1-4" - zażalenia na postanowienie sądu, sprawy do 4 tomów,</a:t>
            </a:r>
          </a:p>
          <a:p>
            <a:pPr marL="457200" lvl="1" indent="0">
              <a:buNone/>
            </a:pPr>
            <a:r>
              <a:rPr lang="pl-PL" sz="900" dirty="0"/>
              <a:t>d) "zarz." - zażalenia na zarządzenia.</a:t>
            </a:r>
          </a:p>
          <a:p>
            <a:endParaRPr lang="pl-PL" sz="900" dirty="0"/>
          </a:p>
        </p:txBody>
      </p:sp>
      <p:sp>
        <p:nvSpPr>
          <p:cNvPr id="14" name="Rectangle 13">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31875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03B6E923-65A8-4A39-8993-905003AF22D1}"/>
              </a:ext>
            </a:extLst>
          </p:cNvPr>
          <p:cNvSpPr>
            <a:spLocks noGrp="1"/>
          </p:cNvSpPr>
          <p:nvPr>
            <p:ph type="title"/>
          </p:nvPr>
        </p:nvSpPr>
        <p:spPr/>
        <p:txBody>
          <a:bodyPr/>
          <a:lstStyle/>
          <a:p>
            <a:r>
              <a:rPr lang="pl-PL" dirty="0"/>
              <a:t>Postępowanie przejściowe </a:t>
            </a:r>
            <a:endParaRPr lang="en-GB" dirty="0"/>
          </a:p>
        </p:txBody>
      </p:sp>
      <p:sp>
        <p:nvSpPr>
          <p:cNvPr id="6" name="Symbol zastępczy tekstu 5">
            <a:extLst>
              <a:ext uri="{FF2B5EF4-FFF2-40B4-BE49-F238E27FC236}">
                <a16:creationId xmlns:a16="http://schemas.microsoft.com/office/drawing/2014/main" id="{B0C9BB65-F8C8-4E0F-B36D-932D80719E5F}"/>
              </a:ext>
            </a:extLst>
          </p:cNvPr>
          <p:cNvSpPr>
            <a:spLocks noGrp="1"/>
          </p:cNvSpPr>
          <p:nvPr>
            <p:ph type="body" idx="1"/>
          </p:nvPr>
        </p:nvSpPr>
        <p:spPr/>
        <p:txBody>
          <a:bodyPr/>
          <a:lstStyle/>
          <a:p>
            <a:endParaRPr lang="en-GB"/>
          </a:p>
        </p:txBody>
      </p:sp>
      <p:pic>
        <p:nvPicPr>
          <p:cNvPr id="4" name="Picture 2" descr="Main page | Uniwersytet Wrocławski">
            <a:extLst>
              <a:ext uri="{FF2B5EF4-FFF2-40B4-BE49-F238E27FC236}">
                <a16:creationId xmlns:a16="http://schemas.microsoft.com/office/drawing/2014/main" id="{2C33747C-C007-47B0-A387-64BFFA291F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10167"/>
            <a:ext cx="3045491" cy="1376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604352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8E65A7-A617-4299-BA21-D0B30B98D4D5}"/>
              </a:ext>
            </a:extLst>
          </p:cNvPr>
          <p:cNvSpPr>
            <a:spLocks noGrp="1"/>
          </p:cNvSpPr>
          <p:nvPr>
            <p:ph type="title"/>
          </p:nvPr>
        </p:nvSpPr>
        <p:spPr/>
        <p:txBody>
          <a:bodyPr/>
          <a:lstStyle/>
          <a:p>
            <a:r>
              <a:rPr lang="pl-PL" dirty="0"/>
              <a:t>Losowanie składów orzekających</a:t>
            </a:r>
          </a:p>
        </p:txBody>
      </p:sp>
      <p:sp>
        <p:nvSpPr>
          <p:cNvPr id="3" name="Symbol zastępczy zawartości 2">
            <a:extLst>
              <a:ext uri="{FF2B5EF4-FFF2-40B4-BE49-F238E27FC236}">
                <a16:creationId xmlns:a16="http://schemas.microsoft.com/office/drawing/2014/main" id="{A5D311F0-8D8E-488A-AA12-F325F95C36EB}"/>
              </a:ext>
            </a:extLst>
          </p:cNvPr>
          <p:cNvSpPr>
            <a:spLocks noGrp="1"/>
          </p:cNvSpPr>
          <p:nvPr>
            <p:ph idx="1"/>
          </p:nvPr>
        </p:nvSpPr>
        <p:spPr>
          <a:xfrm>
            <a:off x="3869268" y="202019"/>
            <a:ext cx="7315200" cy="6453961"/>
          </a:xfrm>
        </p:spPr>
        <p:txBody>
          <a:bodyPr>
            <a:normAutofit lnSpcReduction="10000"/>
          </a:bodyPr>
          <a:lstStyle/>
          <a:p>
            <a:pPr algn="just"/>
            <a:r>
              <a:rPr lang="pl-PL" dirty="0"/>
              <a:t>W założeniach, pomysł z losowaniem składów orzekających miał sprzyjać gwarancji bezstronności składów orzekających i uniemożliwić „ręczne sterowanie” wyznaczaniem składów. W praktyce okazuje się jednak, że losowanie składów jest dość problematyczne: system nie przydziela równomiernie spraw, nie uwzględnia stopnia ich skomplikowania, rozporządzenie przewiduje szereg </a:t>
            </a:r>
            <a:r>
              <a:rPr lang="pl-PL" dirty="0" err="1"/>
              <a:t>wyłączeń</a:t>
            </a:r>
            <a:r>
              <a:rPr lang="pl-PL" dirty="0"/>
              <a:t> od losowania, nie wiadomo ilu sędziów z danego sądu brało udział w losowaniu składu orzekającego. </a:t>
            </a:r>
          </a:p>
          <a:p>
            <a:pPr algn="just"/>
            <a:r>
              <a:rPr lang="pl-PL" dirty="0">
                <a:hlinkClick r:id="rId2"/>
              </a:rPr>
              <a:t>https://wiadomosci.onet.pl/kraj/sadolotek-z-wadami-sedziowie-skarza-sie-na-nierownomierny-przydzial-spraw/24v7jx5</a:t>
            </a:r>
            <a:endParaRPr lang="pl-PL" dirty="0"/>
          </a:p>
          <a:p>
            <a:pPr algn="just"/>
            <a:r>
              <a:rPr lang="pl-PL" dirty="0"/>
              <a:t>MS nie ujawnia algorytmu, którym posługuje się podczas losowania składów orzekających. </a:t>
            </a:r>
          </a:p>
          <a:p>
            <a:pPr algn="just"/>
            <a:r>
              <a:rPr lang="pl-PL" dirty="0">
                <a:hlinkClick r:id="rId3"/>
              </a:rPr>
              <a:t>http://wyborcza.pl/7,75248,23012225,serwer-sadolotka-u-ziobry.html?disableRedirects=true</a:t>
            </a:r>
            <a:r>
              <a:rPr lang="pl-PL" dirty="0"/>
              <a:t> </a:t>
            </a:r>
          </a:p>
          <a:p>
            <a:pPr algn="just"/>
            <a:r>
              <a:rPr lang="pl-PL" dirty="0"/>
              <a:t>Dopiero po interwencji organizacji pozarządowych ujawniono algorytm, ale jest on nieprzejrzysty.</a:t>
            </a:r>
          </a:p>
          <a:p>
            <a:pPr lvl="1" algn="just"/>
            <a:r>
              <a:rPr lang="pl-PL" dirty="0">
                <a:hlinkClick r:id="rId4"/>
              </a:rPr>
              <a:t>https://legalis.pl/sposob-dzialania-systemu-losowego-przydzialu-spraw-jest-informacja-publiczna/</a:t>
            </a:r>
            <a:endParaRPr lang="pl-PL" dirty="0"/>
          </a:p>
          <a:p>
            <a:pPr lvl="1" algn="just"/>
            <a:r>
              <a:rPr lang="pl-PL" dirty="0">
                <a:hlinkClick r:id="rId5"/>
              </a:rPr>
              <a:t>https://informatykzakladowy.pl/system-pseudolosowego-przydzialu-spraw/</a:t>
            </a:r>
            <a:r>
              <a:rPr lang="pl-PL" dirty="0"/>
              <a:t> </a:t>
            </a:r>
          </a:p>
          <a:p>
            <a:pPr lvl="1" algn="just"/>
            <a:endParaRPr lang="pl-PL" dirty="0"/>
          </a:p>
        </p:txBody>
      </p:sp>
    </p:spTree>
    <p:extLst>
      <p:ext uri="{BB962C8B-B14F-4D97-AF65-F5344CB8AC3E}">
        <p14:creationId xmlns:p14="http://schemas.microsoft.com/office/powerpoint/2010/main" val="362280825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9C18CB65-B864-46CC-B215-5DCB9C37AD22}"/>
              </a:ext>
            </a:extLst>
          </p:cNvPr>
          <p:cNvSpPr>
            <a:spLocks noGrp="1"/>
          </p:cNvSpPr>
          <p:nvPr>
            <p:ph type="title"/>
          </p:nvPr>
        </p:nvSpPr>
        <p:spPr/>
        <p:txBody>
          <a:bodyPr/>
          <a:lstStyle/>
          <a:p>
            <a:r>
              <a:rPr lang="pl-PL" dirty="0"/>
              <a:t>Przygotowanie do rozprawy głównej </a:t>
            </a:r>
          </a:p>
        </p:txBody>
      </p:sp>
      <p:sp>
        <p:nvSpPr>
          <p:cNvPr id="5" name="Symbol zastępczy tekstu 4">
            <a:extLst>
              <a:ext uri="{FF2B5EF4-FFF2-40B4-BE49-F238E27FC236}">
                <a16:creationId xmlns:a16="http://schemas.microsoft.com/office/drawing/2014/main" id="{6CA8F29E-7D33-4A14-B3C3-9FE52F36580D}"/>
              </a:ext>
            </a:extLst>
          </p:cNvPr>
          <p:cNvSpPr>
            <a:spLocks noGrp="1"/>
          </p:cNvSpPr>
          <p:nvPr>
            <p:ph type="body" idx="1"/>
          </p:nvPr>
        </p:nvSpPr>
        <p:spPr/>
        <p:txBody>
          <a:bodyPr/>
          <a:lstStyle/>
          <a:p>
            <a:r>
              <a:rPr lang="pl-PL" dirty="0"/>
              <a:t>Sprawy nie udało się zakończyć na posiedzeniu, wówczas sąd wyznacza rozprawę główną </a:t>
            </a:r>
          </a:p>
        </p:txBody>
      </p:sp>
    </p:spTree>
    <p:extLst>
      <p:ext uri="{BB962C8B-B14F-4D97-AF65-F5344CB8AC3E}">
        <p14:creationId xmlns:p14="http://schemas.microsoft.com/office/powerpoint/2010/main" val="72687019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Przygotowanie do rozprawy głównej </a:t>
            </a:r>
          </a:p>
        </p:txBody>
      </p:sp>
      <p:sp>
        <p:nvSpPr>
          <p:cNvPr id="3" name="Symbol zastępczy zawartości 2"/>
          <p:cNvSpPr>
            <a:spLocks noGrp="1"/>
          </p:cNvSpPr>
          <p:nvPr>
            <p:ph idx="1"/>
          </p:nvPr>
        </p:nvSpPr>
        <p:spPr/>
        <p:txBody>
          <a:bodyPr>
            <a:normAutofit/>
          </a:bodyPr>
          <a:lstStyle/>
          <a:p>
            <a:pPr algn="just"/>
            <a:r>
              <a:rPr lang="pl-PL" dirty="0"/>
              <a:t>Jeżeli w toku wstępnych czynności nie stwierdzono niedopuszczalności dalszego postępowania ani nie rozstrzygnięto sprawy na posiedzeniu następuje przejście do fazy przygotowania do rozprawy głównej. </a:t>
            </a:r>
          </a:p>
          <a:p>
            <a:pPr algn="just"/>
            <a:r>
              <a:rPr lang="pl-PL" dirty="0"/>
              <a:t>Rozprawę należy wyznaczyć i przeprowadzić bez nieuzasadnionej zwłoki. </a:t>
            </a:r>
          </a:p>
          <a:p>
            <a:pPr algn="just"/>
            <a:r>
              <a:rPr lang="pl-PL" dirty="0"/>
              <a:t>Przygotowaniu organizacyjnym rozprawy służy instytucja posiedzenia przygotowawczego </a:t>
            </a:r>
            <a:r>
              <a:rPr lang="pl-PL" dirty="0">
                <a:sym typeface="Wingdings" panose="05000000000000000000" pitchFamily="2" charset="2"/>
              </a:rPr>
              <a:t> patrz następny slajd. </a:t>
            </a:r>
          </a:p>
          <a:p>
            <a:pPr algn="just"/>
            <a:r>
              <a:rPr lang="pl-PL" dirty="0">
                <a:sym typeface="Wingdings" panose="05000000000000000000" pitchFamily="2" charset="2"/>
              </a:rPr>
              <a:t>Przewodniczący składu orzekającego, po rozważeniu wniosków stron dopuszcza dowody i zarządza ich sprowadzenie na rozprawę</a:t>
            </a:r>
          </a:p>
          <a:p>
            <a:pPr algn="just"/>
            <a:endParaRPr lang="pl-PL" dirty="0"/>
          </a:p>
        </p:txBody>
      </p:sp>
    </p:spTree>
    <p:extLst>
      <p:ext uri="{BB962C8B-B14F-4D97-AF65-F5344CB8AC3E}">
        <p14:creationId xmlns:p14="http://schemas.microsoft.com/office/powerpoint/2010/main" val="36194002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Posiedzenie przygotowawcze – art. 349</a:t>
            </a:r>
          </a:p>
        </p:txBody>
      </p:sp>
      <p:sp>
        <p:nvSpPr>
          <p:cNvPr id="4" name="Symbol zastępczy zawartości 3">
            <a:extLst>
              <a:ext uri="{FF2B5EF4-FFF2-40B4-BE49-F238E27FC236}">
                <a16:creationId xmlns:a16="http://schemas.microsoft.com/office/drawing/2014/main" id="{E32F231B-E4B5-40BF-9F09-D073E027B96A}"/>
              </a:ext>
            </a:extLst>
          </p:cNvPr>
          <p:cNvSpPr>
            <a:spLocks noGrp="1"/>
          </p:cNvSpPr>
          <p:nvPr>
            <p:ph idx="1"/>
          </p:nvPr>
        </p:nvSpPr>
        <p:spPr>
          <a:xfrm>
            <a:off x="3455581" y="191386"/>
            <a:ext cx="8367823" cy="6666613"/>
          </a:xfrm>
        </p:spPr>
        <p:txBody>
          <a:bodyPr>
            <a:normAutofit fontScale="92500" lnSpcReduction="10000"/>
          </a:bodyPr>
          <a:lstStyle/>
          <a:p>
            <a:pPr algn="just"/>
            <a:r>
              <a:rPr lang="pl-PL" sz="1600" b="1" dirty="0"/>
              <a:t>§  1.  </a:t>
            </a:r>
            <a:r>
              <a:rPr lang="pl-PL" sz="1600" dirty="0"/>
              <a:t>Jeżeli przewidywany zakres postępowania dowodowego uzasadnia przypuszczenie</a:t>
            </a:r>
            <a:r>
              <a:rPr lang="pl-PL" sz="1600" b="1" dirty="0">
                <a:solidFill>
                  <a:srgbClr val="00B050"/>
                </a:solidFill>
              </a:rPr>
              <a:t>, że przewód sądowy nie zostanie zamknięty na pierwszym terminie rozprawy, </a:t>
            </a:r>
            <a:r>
              <a:rPr lang="pl-PL" sz="1600" dirty="0"/>
              <a:t>prezes sądu niezwłocznie wyznacza sędziego albo członków składu orzekającego, </a:t>
            </a:r>
            <a:r>
              <a:rPr lang="pl-PL" sz="1600" b="1" dirty="0">
                <a:solidFill>
                  <a:srgbClr val="00B050"/>
                </a:solidFill>
              </a:rPr>
              <a:t>a przewodniczący składu orzekającego kieruje sprawę na posiedzenie wstępne. </a:t>
            </a:r>
            <a:r>
              <a:rPr lang="pl-PL" sz="1600" dirty="0"/>
              <a:t>Posiedzenie wstępne może zostać wyznaczone na ten sam dzień, na który wyznaczono pierwszy termin rozprawy głównej. Posiedzenia wstępnego można nie przeprowadzać, jeżeli złożono wniosek, o którym mowa w art. 387 § 1.</a:t>
            </a:r>
          </a:p>
          <a:p>
            <a:pPr algn="just"/>
            <a:r>
              <a:rPr lang="pl-PL" sz="1600" b="1" dirty="0"/>
              <a:t>§  2. </a:t>
            </a:r>
            <a:r>
              <a:rPr lang="pl-PL" sz="1600" dirty="0"/>
              <a:t>W przypadku zaistnienia okoliczności określonych w § 1, </a:t>
            </a:r>
            <a:r>
              <a:rPr lang="pl-PL" sz="1600" b="1" dirty="0">
                <a:solidFill>
                  <a:srgbClr val="00B050"/>
                </a:solidFill>
              </a:rPr>
              <a:t>uzasadniających odstąpienie od skierowania sprawy na posiedzenie wstępne, przewodniczący wydaje w tym przedmiocie zarządzenie. Zarządzenie wymaga uzasadnienia.</a:t>
            </a:r>
          </a:p>
          <a:p>
            <a:pPr algn="just"/>
            <a:r>
              <a:rPr lang="pl-PL" sz="1600" b="1" dirty="0"/>
              <a:t>§  3. </a:t>
            </a:r>
            <a:r>
              <a:rPr lang="pl-PL" sz="1600" b="1" dirty="0">
                <a:solidFill>
                  <a:srgbClr val="00B050"/>
                </a:solidFill>
              </a:rPr>
              <a:t>Udział prokuratora, obrońcy i pełnomocnika oskarżyciela posiłkowego w posiedzeniu wstępnym jest obowiązkowy, </a:t>
            </a:r>
            <a:r>
              <a:rPr lang="pl-PL" sz="1600" dirty="0"/>
              <a:t>a pozostałych stron i pokrzywdzonego - jeżeli przewodniczący tak zarządzi. Niestawiennictwo strony, obrońcy, pełnomocnika lub pokrzywdzonego, należycie wezwanych na posiedzenie lub zawiadomionych o jego terminie, nie stoi na przeszkodzie przeprowadzeniu posiedzenia. Strony pozbawionej wolności nie sprowadza się, chyba że przewodniczący uzna to za konieczne.</a:t>
            </a:r>
          </a:p>
          <a:p>
            <a:pPr algn="just"/>
            <a:r>
              <a:rPr lang="pl-PL" sz="1600" b="1" dirty="0"/>
              <a:t>§  4.  </a:t>
            </a:r>
            <a:r>
              <a:rPr lang="pl-PL" sz="1600" dirty="0"/>
              <a:t>Strony i inne osoby, których udział w posiedzeniu wstępnym jest obowiązkowy, a także pozostałe strony i pokrzywdzony mogą przedstawić stanowisko w przedmiocie planowania i organizacji rozprawy głównej. Stanowisko przedstawia się na piśmie, a na posiedzeniu można je przedstawić również ustnie. Przewodniczący może wezwać strony i inne osoby obowiązane lub uprawnione do udziału w posiedzeniu wstępnym do przedstawienia na piśmie oświadczeń lub wniosków, o których mowa w § 5, zakreślając w tym celu stosowny termin.</a:t>
            </a:r>
          </a:p>
          <a:p>
            <a:pPr algn="just"/>
            <a:r>
              <a:rPr lang="pl-PL" sz="1600" b="1" dirty="0"/>
              <a:t>§  5.</a:t>
            </a:r>
            <a:r>
              <a:rPr lang="pl-PL" sz="1600" b="1" dirty="0">
                <a:solidFill>
                  <a:schemeClr val="accent2">
                    <a:lumMod val="60000"/>
                    <a:lumOff val="40000"/>
                  </a:schemeClr>
                </a:solidFill>
              </a:rPr>
              <a:t> </a:t>
            </a:r>
            <a:r>
              <a:rPr lang="pl-PL" sz="1600" dirty="0">
                <a:solidFill>
                  <a:schemeClr val="accent2">
                    <a:lumMod val="60000"/>
                    <a:lumOff val="40000"/>
                  </a:schemeClr>
                </a:solidFill>
              </a:rPr>
              <a:t>Stanowisko, o którym mowa w § 4, może obejmować oświadczenia o proponowanych terminach rozprawy i okresach występowania obiektywnych przeszkód uniemożliwiających udział w rozprawie, wnioski o przeprowadzenie dowodów bezpośrednio lub poprzez ich odczytanie, a także o ich przeprowadzenie w określonej kolejności, wnioski o sprowadzenie dowodu rzeczowego na rozprawę lub uzyskanie przez sąd określonego dokumentu urzędowego mającego znaczenie dla rozstrzygnięcia sprawy, wnioski o zezwolenie na udział w rozprawie na odległość z wykorzystaniem urządzeń umożliwiających jednoczesny i bezpośredni przekaz obrazu i dźwięku, a także inne oświadczenia i wnioski dotyczące okoliczności istotnych dla sprawnego i prawidłowego przeprowadzenia przewodu sądowego. Stanowisko może też obejmować wnioski dowodowe, jak również odniesienie się do wniosków dowodowych złożonych przez inną stronę.</a:t>
            </a:r>
          </a:p>
        </p:txBody>
      </p:sp>
    </p:spTree>
    <p:extLst>
      <p:ext uri="{BB962C8B-B14F-4D97-AF65-F5344CB8AC3E}">
        <p14:creationId xmlns:p14="http://schemas.microsoft.com/office/powerpoint/2010/main" val="2884601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Posiedzenie przygotowawcze – art. 349</a:t>
            </a:r>
          </a:p>
        </p:txBody>
      </p:sp>
      <p:sp>
        <p:nvSpPr>
          <p:cNvPr id="4" name="Symbol zastępczy zawartości 3">
            <a:extLst>
              <a:ext uri="{FF2B5EF4-FFF2-40B4-BE49-F238E27FC236}">
                <a16:creationId xmlns:a16="http://schemas.microsoft.com/office/drawing/2014/main" id="{E32F231B-E4B5-40BF-9F09-D073E027B96A}"/>
              </a:ext>
            </a:extLst>
          </p:cNvPr>
          <p:cNvSpPr>
            <a:spLocks noGrp="1"/>
          </p:cNvSpPr>
          <p:nvPr>
            <p:ph idx="1"/>
          </p:nvPr>
        </p:nvSpPr>
        <p:spPr>
          <a:xfrm>
            <a:off x="3455581" y="191386"/>
            <a:ext cx="8367823" cy="6666613"/>
          </a:xfrm>
        </p:spPr>
        <p:txBody>
          <a:bodyPr>
            <a:normAutofit/>
          </a:bodyPr>
          <a:lstStyle/>
          <a:p>
            <a:pPr algn="just"/>
            <a:r>
              <a:rPr lang="pl-PL" sz="1600" b="1" dirty="0"/>
              <a:t>§  6. </a:t>
            </a:r>
            <a:r>
              <a:rPr lang="pl-PL" sz="1600" dirty="0"/>
              <a:t>W sprawach, w których wyznaczono posiedzenie wstępne, wnioski formalne dotyczące biegu postępowania, w tym dotyczące właściwości sądu, przekazania sprawy innemu sądowi, występowania okoliczności określonych w art. 17 § 1, przekazania sprawy prokuratorowi w celu uzupełnienia śledztwa lub dochodzenia, a także wnioski o wyłączenie sędziego powinny być złożone najpóźniej na tym posiedzeniu.</a:t>
            </a:r>
          </a:p>
          <a:p>
            <a:pPr algn="just"/>
            <a:r>
              <a:rPr lang="pl-PL" sz="1600" b="1" dirty="0"/>
              <a:t>§  7. </a:t>
            </a:r>
            <a:r>
              <a:rPr lang="pl-PL" sz="1600" dirty="0"/>
              <a:t>Wnioski, o których mowa w § 6, złożone po zakończeniu posiedzenia wstępnego pozostawia się bez rozpoznania, chyba że wnioskodawca wykaże, iż okoliczności uzasadniające złożenie wniosku powstały albo stały się mu znane później.</a:t>
            </a:r>
          </a:p>
          <a:p>
            <a:pPr algn="just"/>
            <a:r>
              <a:rPr lang="pl-PL" sz="1600" b="1" dirty="0"/>
              <a:t>§  8. </a:t>
            </a:r>
            <a:r>
              <a:rPr lang="pl-PL" sz="1600" dirty="0"/>
              <a:t>Na posiedzeniu wstępnym rozpoznaje się wnioski, o których mowa w § 6, a w razie potrzeby można rozpoznać wnioski dowodowe. Przewodniczący, biorąc pod uwagę stanowiska, o których mowa w § 5, rozstrzyga w drodze zarządzenia co do objętych nimi okoliczności oraz innych okoliczności istotnych dla sprawnego i prawidłowego przeprowadzenia przewodu sądowego, wyznacza terminy rozprawy, w liczbie co najmniej 5, o ile zakres przewidywanego postępowania dowodowego nie uzasadnia ich mniejszej liczby, a następnie ogłasza je stronom i innym osobom biorącym udział w posiedzeniu. Ogłoszenie wyznaczonych terminów rozprawy ma skutek równoznaczny z wezwaniem do stawiennictwa na rozprawie lub zawiadomieniem o jej terminie.</a:t>
            </a:r>
          </a:p>
          <a:p>
            <a:pPr algn="just"/>
            <a:r>
              <a:rPr lang="pl-PL" sz="1600" b="1" dirty="0"/>
              <a:t>§  9. </a:t>
            </a:r>
            <a:r>
              <a:rPr lang="pl-PL" sz="1600" dirty="0"/>
              <a:t>Jeżeli strona, obrońca lub pełnomocnik nie brali udziału w posiedzeniu wstępnym, o wyznaczonych terminach rozprawy powiadamia się ich na piśmie; powiadomienie ma skutek równoznaczny z wezwaniem do stawiennictwa na rozprawie lub zawiadomieniem o jej terminie. Przepisy art. 129 § 1 i 2 stosuje się odpowiednio.</a:t>
            </a:r>
          </a:p>
          <a:p>
            <a:pPr algn="just"/>
            <a:r>
              <a:rPr lang="pl-PL" sz="1600" b="1" dirty="0"/>
              <a:t>§  10. </a:t>
            </a:r>
            <a:r>
              <a:rPr lang="pl-PL" sz="1600" dirty="0"/>
              <a:t>Wniosek o zmianę terminu rozprawy wyznaczonego na posiedzeniu wstępnym można pozostawić bez rozpoznania, chyba że w sposób oczywisty zasługuje na uwzględnienie.</a:t>
            </a:r>
          </a:p>
          <a:p>
            <a:pPr algn="just"/>
            <a:r>
              <a:rPr lang="pl-PL" sz="1600" b="1" dirty="0"/>
              <a:t>§  11. </a:t>
            </a:r>
            <a:r>
              <a:rPr lang="pl-PL" sz="1600" dirty="0"/>
              <a:t>Na wniosek strony lub z urzędu można wyznaczyć posiedzenie w przedmiocie planowania i organizacji rozprawy głównej również po rozpoczęciu przewodu sądowego, jeżeli przyczyni się to do usprawnienia dalszego biegu postępowania. Przepisy § 3-10 stosuje się odpowiednio</a:t>
            </a:r>
          </a:p>
        </p:txBody>
      </p:sp>
    </p:spTree>
    <p:extLst>
      <p:ext uri="{BB962C8B-B14F-4D97-AF65-F5344CB8AC3E}">
        <p14:creationId xmlns:p14="http://schemas.microsoft.com/office/powerpoint/2010/main" val="5257458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Posiedzenie przygotowawcze cd. </a:t>
            </a:r>
          </a:p>
        </p:txBody>
      </p:sp>
      <p:sp>
        <p:nvSpPr>
          <p:cNvPr id="3" name="Symbol zastępczy zawartości 2"/>
          <p:cNvSpPr>
            <a:spLocks noGrp="1"/>
          </p:cNvSpPr>
          <p:nvPr>
            <p:ph idx="1"/>
          </p:nvPr>
        </p:nvSpPr>
        <p:spPr/>
        <p:txBody>
          <a:bodyPr>
            <a:normAutofit fontScale="92500" lnSpcReduction="10000"/>
          </a:bodyPr>
          <a:lstStyle/>
          <a:p>
            <a:pPr algn="just"/>
            <a:r>
              <a:rPr lang="pl-PL" dirty="0"/>
              <a:t>Stanowisko stron obejmuje wnioski dowodowe oraz informacje i oświadczenia w szczególności o:</a:t>
            </a:r>
          </a:p>
          <a:p>
            <a:pPr lvl="1" algn="just"/>
            <a:r>
              <a:rPr lang="pl-PL" dirty="0"/>
              <a:t>proponowanych terminach rozpraw i ich przedmiocie </a:t>
            </a:r>
          </a:p>
          <a:p>
            <a:pPr lvl="1" algn="just"/>
            <a:r>
              <a:rPr lang="pl-PL" dirty="0"/>
              <a:t>Terminach usprawiedliwionej nieobecności uczestników procesu</a:t>
            </a:r>
          </a:p>
          <a:p>
            <a:pPr lvl="1" algn="just"/>
            <a:r>
              <a:rPr lang="pl-PL" dirty="0"/>
              <a:t>Oświadczenia wskazujące na potrzebę wezwania na rozprawę główną biegłych, kuratora sądowego, sprawdzenia danych o karalności oskarżonego</a:t>
            </a:r>
          </a:p>
          <a:p>
            <a:pPr lvl="1" algn="just"/>
            <a:r>
              <a:rPr lang="pl-PL" dirty="0"/>
              <a:t>Inne oświadczenia dotyczące okoliczności istotnych dla sprawnego przeprowadzenia dalszego postępowania. </a:t>
            </a:r>
          </a:p>
          <a:p>
            <a:pPr algn="just"/>
            <a:r>
              <a:rPr lang="pl-PL" dirty="0"/>
              <a:t>Na posiedzeniu przewodniczący składu orzekającego, biorąc pod uwagę stanowiska w przedmiocie planowania i organizacji rozprawy głównej przedstawione przez strony, pełnomocników i obrońców, rozstrzyga w przedmiocie wniosków dowodowych i kolejności ich przeprowadzenia oraz wyznacza jej terminy, a także podejmuje inne niezbędne rozstrzygnięcia. </a:t>
            </a:r>
          </a:p>
          <a:p>
            <a:pPr algn="just"/>
            <a:r>
              <a:rPr lang="pl-PL" u="sng" dirty="0"/>
              <a:t>Ogłoszenie zarządzenia o wyznaczeniu terminów rozprawy ma skutek równoznaczny z wezwaniem obecnych uczestników postępowania do udziału w rozprawie albo zawiadomieniem o jej terminach. </a:t>
            </a:r>
          </a:p>
        </p:txBody>
      </p:sp>
    </p:spTree>
    <p:extLst>
      <p:ext uri="{BB962C8B-B14F-4D97-AF65-F5344CB8AC3E}">
        <p14:creationId xmlns:p14="http://schemas.microsoft.com/office/powerpoint/2010/main" val="83087039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Zawiadomienie o terminie rozprawy</a:t>
            </a:r>
          </a:p>
        </p:txBody>
      </p:sp>
      <p:sp>
        <p:nvSpPr>
          <p:cNvPr id="3" name="Symbol zastępczy zawartości 2"/>
          <p:cNvSpPr>
            <a:spLocks noGrp="1"/>
          </p:cNvSpPr>
          <p:nvPr>
            <p:ph idx="1"/>
          </p:nvPr>
        </p:nvSpPr>
        <p:spPr/>
        <p:txBody>
          <a:bodyPr>
            <a:normAutofit fontScale="92500" lnSpcReduction="20000"/>
          </a:bodyPr>
          <a:lstStyle/>
          <a:p>
            <a:pPr algn="just"/>
            <a:r>
              <a:rPr lang="pl-PL" dirty="0"/>
              <a:t>Pomiędzy doręczeniem zawiadomienia a terminem rozprawy głównej powinno upłynąć co najmniej 7 dni. Jeżeli termin ten nie zostanie zachowany w stosunku do oskarżonego lub jego obrońcy, rozprawa na ich wniosek zgłoszony przed rozpoczęciem przewodu sądowego, ulega odroczeniu. </a:t>
            </a:r>
          </a:p>
          <a:p>
            <a:pPr algn="just"/>
            <a:r>
              <a:rPr lang="pl-PL" dirty="0"/>
              <a:t>Doręczając oskarżonemu pozbawionemu wolności, którego obecność na rozprawie nie jest obowiązkowa, zawiadomienie o terminie rozprawy, należy pouczyć go o prawie do złożenia wniosku o doprowadzenie na rozprawę. Ponadto poucza się go o treści przepisów:</a:t>
            </a:r>
          </a:p>
          <a:p>
            <a:pPr lvl="1" algn="just"/>
            <a:r>
              <a:rPr lang="pl-PL" dirty="0"/>
              <a:t>art. 374</a:t>
            </a:r>
          </a:p>
          <a:p>
            <a:pPr lvl="1" algn="just"/>
            <a:r>
              <a:rPr lang="pl-PL" dirty="0"/>
              <a:t>Art. 376</a:t>
            </a:r>
          </a:p>
          <a:p>
            <a:pPr lvl="1" algn="just"/>
            <a:r>
              <a:rPr lang="pl-PL" dirty="0"/>
              <a:t>art. 377</a:t>
            </a:r>
          </a:p>
          <a:p>
            <a:pPr lvl="1" algn="just"/>
            <a:r>
              <a:rPr lang="pl-PL" dirty="0"/>
              <a:t>art. 378a</a:t>
            </a:r>
          </a:p>
          <a:p>
            <a:pPr lvl="1" algn="just"/>
            <a:r>
              <a:rPr lang="en-GB" dirty="0"/>
              <a:t>art. 419 §</a:t>
            </a:r>
            <a:r>
              <a:rPr lang="pl-PL" dirty="0"/>
              <a:t> 1</a:t>
            </a:r>
          </a:p>
          <a:p>
            <a:pPr lvl="1" algn="just"/>
            <a:r>
              <a:rPr lang="pl-PL" dirty="0"/>
              <a:t>art. 402 </a:t>
            </a:r>
          </a:p>
          <a:p>
            <a:pPr lvl="1" algn="just"/>
            <a:r>
              <a:rPr lang="pl-PL" dirty="0"/>
              <a:t>Art. 422 – uzasadnienie wyroku </a:t>
            </a:r>
          </a:p>
          <a:p>
            <a:pPr lvl="1" algn="just"/>
            <a:r>
              <a:rPr lang="pl-PL" dirty="0"/>
              <a:t>Art. 427 § 4 – ograniczenie podstaw środka odwoławczego (nie można skarżyć aktywności lub braku aktywności lub braku aktywności sądu.</a:t>
            </a:r>
          </a:p>
          <a:p>
            <a:pPr lvl="1" algn="just"/>
            <a:r>
              <a:rPr lang="pl-PL" dirty="0"/>
              <a:t>Art. 447 § 5 – ograniczenie podstaw apelacyjnych przy trybach konsensualnych </a:t>
            </a:r>
          </a:p>
        </p:txBody>
      </p:sp>
    </p:spTree>
    <p:extLst>
      <p:ext uri="{BB962C8B-B14F-4D97-AF65-F5344CB8AC3E}">
        <p14:creationId xmlns:p14="http://schemas.microsoft.com/office/powerpoint/2010/main" val="61255480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Rozprawa główna </a:t>
            </a:r>
          </a:p>
        </p:txBody>
      </p:sp>
      <p:sp>
        <p:nvSpPr>
          <p:cNvPr id="5" name="Symbol zastępczy tekstu 4"/>
          <p:cNvSpPr>
            <a:spLocks noGrp="1"/>
          </p:cNvSpPr>
          <p:nvPr>
            <p:ph type="body" idx="1"/>
          </p:nvPr>
        </p:nvSpPr>
        <p:spPr/>
        <p:txBody>
          <a:bodyPr/>
          <a:lstStyle/>
          <a:p>
            <a:endParaRPr lang="pl-PL"/>
          </a:p>
        </p:txBody>
      </p:sp>
    </p:spTree>
    <p:extLst>
      <p:ext uri="{BB962C8B-B14F-4D97-AF65-F5344CB8AC3E}">
        <p14:creationId xmlns:p14="http://schemas.microsoft.com/office/powerpoint/2010/main" val="428726273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Jawność rozprawy głównej </a:t>
            </a:r>
          </a:p>
        </p:txBody>
      </p:sp>
      <p:sp>
        <p:nvSpPr>
          <p:cNvPr id="3" name="Symbol zastępczy zawartości 2"/>
          <p:cNvSpPr>
            <a:spLocks noGrp="1"/>
          </p:cNvSpPr>
          <p:nvPr>
            <p:ph idx="1"/>
          </p:nvPr>
        </p:nvSpPr>
        <p:spPr/>
        <p:txBody>
          <a:bodyPr>
            <a:normAutofit fontScale="85000" lnSpcReduction="20000"/>
          </a:bodyPr>
          <a:lstStyle/>
          <a:p>
            <a:pPr algn="just"/>
            <a:r>
              <a:rPr lang="pl-PL" dirty="0"/>
              <a:t>Art. 6 ust. 1 EKPC </a:t>
            </a:r>
          </a:p>
          <a:p>
            <a:pPr algn="just"/>
            <a:r>
              <a:rPr lang="pl-PL" dirty="0"/>
              <a:t>Art. 45 ust. 1 Konstytucji - Każdy ma prawo do sprawiedliwego i jawnego rozpatrzenia sprawy bez nieuzasadnionej zwłoki przez właściwy, niezależny, bezstronny i niezawisły sąd.</a:t>
            </a:r>
          </a:p>
          <a:p>
            <a:pPr algn="just"/>
            <a:r>
              <a:rPr lang="pl-PL" dirty="0"/>
              <a:t>Jawność rozprawy jest jednym z elementów rzetelnego procesu. </a:t>
            </a:r>
          </a:p>
          <a:p>
            <a:pPr algn="just"/>
            <a:r>
              <a:rPr lang="pl-PL" dirty="0"/>
              <a:t>Jawność w aspekcie zewnętrznym (dla publiczności) i wewnętrznym (dla stron). </a:t>
            </a:r>
          </a:p>
          <a:p>
            <a:pPr algn="just"/>
            <a:r>
              <a:rPr lang="pl-PL" dirty="0"/>
              <a:t>W rozprawie mogą uczestniczyć, oprócz osób biorących udział w postępowaniu, pełnoletnie osoby, nieuzbrojone. Ale w nie mogą w niej brać udziału osoby, które znajdują się w stanie nielicującym z powagą sądu.  </a:t>
            </a:r>
          </a:p>
          <a:p>
            <a:pPr algn="just"/>
            <a:r>
              <a:rPr lang="pl-PL" dirty="0"/>
              <a:t>Przewodniczący może zezwolić małoletnim na udział w rozprawie. </a:t>
            </a:r>
          </a:p>
          <a:p>
            <a:pPr algn="just"/>
            <a:r>
              <a:rPr lang="pl-PL" dirty="0"/>
              <a:t>Sąd </a:t>
            </a:r>
            <a:r>
              <a:rPr lang="pl-PL" b="1" dirty="0"/>
              <a:t>zezwala</a:t>
            </a:r>
            <a:r>
              <a:rPr lang="pl-PL" dirty="0"/>
              <a:t> przedstawicielom środków masowego przekazu na utrwalanie obrazu i dźwięku rozprawy, ale może określić warunki ich udziału w rozprawie, ograniczyć liczbę, zarządzić opuszczenie sali, a w wyjątkowych wypadkach, jeżeli obecność mediów mogłaby oddziaływać krępująco na świadka - przewodniczący może zarządzić opuszczenie sali rozpraw na czas przesłuchania określonej osoby  </a:t>
            </a:r>
          </a:p>
          <a:p>
            <a:pPr algn="just"/>
            <a:r>
              <a:rPr lang="pl-PL" dirty="0"/>
              <a:t>Sąd, na wniosek strony, może wyrazić zgodę na utrwalanie przez nią przebiegu rozprawy za pomocą urządzenia rejestrującego dźwięk – jeżeli nie będzie to miało wpływu na prawidłowość postępowania </a:t>
            </a:r>
          </a:p>
          <a:p>
            <a:pPr marL="0" indent="0" algn="just">
              <a:buNone/>
            </a:pPr>
            <a:endParaRPr lang="pl-PL" dirty="0"/>
          </a:p>
        </p:txBody>
      </p:sp>
    </p:spTree>
    <p:extLst>
      <p:ext uri="{BB962C8B-B14F-4D97-AF65-F5344CB8AC3E}">
        <p14:creationId xmlns:p14="http://schemas.microsoft.com/office/powerpoint/2010/main" val="14626628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Wyjątki od jawności na rozprawie głównej</a:t>
            </a:r>
          </a:p>
        </p:txBody>
      </p:sp>
      <p:sp>
        <p:nvSpPr>
          <p:cNvPr id="3" name="Symbol zastępczy zawartości 2"/>
          <p:cNvSpPr>
            <a:spLocks noGrp="1"/>
          </p:cNvSpPr>
          <p:nvPr>
            <p:ph idx="1"/>
          </p:nvPr>
        </p:nvSpPr>
        <p:spPr/>
        <p:txBody>
          <a:bodyPr>
            <a:normAutofit lnSpcReduction="10000"/>
          </a:bodyPr>
          <a:lstStyle/>
          <a:p>
            <a:pPr algn="just"/>
            <a:r>
              <a:rPr lang="pl-PL" dirty="0"/>
              <a:t>Wyjątki w celu ochrony m.in. moralność, bezpieczeństwo państwa i porządek publiczny oraz ze względu na ochronę życia prywatnego stron lub inny ważny interes prywatny (por. art. 45 ust. 2 Konstytucji i art. 6 ust. 1 EKPC). </a:t>
            </a:r>
          </a:p>
          <a:p>
            <a:pPr algn="just"/>
            <a:r>
              <a:rPr lang="pl-PL" dirty="0"/>
              <a:t>Wyłączenie jawności rozprawy może nastąpić ze względu na moralność, bezpieczeństwo państwa i porządek publiczny oraz ze względu na ochronę życia prywatnego stron lub inny ważny interes prywatny. Wyrok ogłaszany jest publicznie, ale jeżeli jawność rozprawy wyłączono w całości lub w części przytoczenie powodów wyroku może nastąpić również z wyłączeniem jawności. </a:t>
            </a:r>
          </a:p>
          <a:p>
            <a:pPr algn="just"/>
            <a:r>
              <a:rPr lang="pl-PL" b="1" dirty="0"/>
              <a:t>Art. 359 – niejawna </a:t>
            </a:r>
            <a:r>
              <a:rPr lang="pl-PL" b="1" dirty="0">
                <a:solidFill>
                  <a:srgbClr val="FF0000"/>
                </a:solidFill>
              </a:rPr>
              <a:t>w całości </a:t>
            </a:r>
            <a:r>
              <a:rPr lang="pl-PL" b="1" u="sng" dirty="0">
                <a:solidFill>
                  <a:srgbClr val="FF0000"/>
                </a:solidFill>
              </a:rPr>
              <a:t>z mocy prawa </a:t>
            </a:r>
            <a:r>
              <a:rPr lang="pl-PL" b="1" dirty="0"/>
              <a:t>jest rozprawa, która </a:t>
            </a:r>
          </a:p>
          <a:p>
            <a:pPr marL="857250" lvl="1" indent="-342900" algn="just">
              <a:buFont typeface="+mj-lt"/>
              <a:buAutoNum type="arabicPeriod"/>
            </a:pPr>
            <a:r>
              <a:rPr lang="pl-PL" dirty="0"/>
              <a:t>Dotyczy wniosku prokuratora o umorzenie postępowania z powodu niepoczytalności sprawcy i zastosowania środka zabezpieczającego </a:t>
            </a:r>
          </a:p>
          <a:p>
            <a:pPr marL="857250" lvl="1" indent="-342900" algn="just">
              <a:buFont typeface="+mj-lt"/>
              <a:buAutoNum type="arabicPeriod"/>
            </a:pPr>
            <a:r>
              <a:rPr lang="pl-PL" dirty="0"/>
              <a:t>Sprawy o pomówienie lub znieważenie; na wniosek pokrzywdzonego rozprawa odbywa się jednak jawnie. </a:t>
            </a:r>
          </a:p>
          <a:p>
            <a:pPr marL="176213" indent="-176213" algn="just"/>
            <a:r>
              <a:rPr lang="pl-PL" b="1" dirty="0"/>
              <a:t>Obligatoryjnie niejawna </a:t>
            </a:r>
            <a:r>
              <a:rPr lang="pl-PL" b="1" u="sng" dirty="0">
                <a:solidFill>
                  <a:srgbClr val="FF0000"/>
                </a:solidFill>
              </a:rPr>
              <a:t>z mocy prawa </a:t>
            </a:r>
            <a:r>
              <a:rPr lang="pl-PL" b="1" dirty="0">
                <a:solidFill>
                  <a:srgbClr val="FF0000"/>
                </a:solidFill>
              </a:rPr>
              <a:t>jest rozprawa w części</a:t>
            </a:r>
            <a:r>
              <a:rPr lang="pl-PL" dirty="0"/>
              <a:t>, w której odczytywane są zeznania świadka </a:t>
            </a:r>
            <a:r>
              <a:rPr lang="pl-PL" i="1" dirty="0"/>
              <a:t>incognito</a:t>
            </a:r>
            <a:endParaRPr lang="pl-PL" dirty="0"/>
          </a:p>
          <a:p>
            <a:pPr marL="0" indent="0" algn="just">
              <a:buNone/>
            </a:pPr>
            <a:endParaRPr lang="pl-PL" dirty="0"/>
          </a:p>
        </p:txBody>
      </p:sp>
    </p:spTree>
    <p:extLst>
      <p:ext uri="{BB962C8B-B14F-4D97-AF65-F5344CB8AC3E}">
        <p14:creationId xmlns:p14="http://schemas.microsoft.com/office/powerpoint/2010/main" val="902811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35408A-4C1B-467A-87A1-2AA8D7169CA1}"/>
              </a:ext>
            </a:extLst>
          </p:cNvPr>
          <p:cNvSpPr>
            <a:spLocks noGrp="1"/>
          </p:cNvSpPr>
          <p:nvPr>
            <p:ph type="title"/>
          </p:nvPr>
        </p:nvSpPr>
        <p:spPr/>
        <p:txBody>
          <a:bodyPr>
            <a:normAutofit/>
          </a:bodyPr>
          <a:lstStyle/>
          <a:p>
            <a:r>
              <a:rPr lang="pl-PL" sz="3200" dirty="0"/>
              <a:t>Kontrola formalna aktu oskarżenia/innych skarg oskarżycielskich </a:t>
            </a:r>
            <a:endParaRPr lang="en-GB" sz="3200" dirty="0"/>
          </a:p>
        </p:txBody>
      </p:sp>
      <p:sp>
        <p:nvSpPr>
          <p:cNvPr id="3" name="Symbol zastępczy zawartości 2">
            <a:extLst>
              <a:ext uri="{FF2B5EF4-FFF2-40B4-BE49-F238E27FC236}">
                <a16:creationId xmlns:a16="http://schemas.microsoft.com/office/drawing/2014/main" id="{377DAAA8-4960-4163-8D5C-3E79D8101D11}"/>
              </a:ext>
            </a:extLst>
          </p:cNvPr>
          <p:cNvSpPr>
            <a:spLocks noGrp="1"/>
          </p:cNvSpPr>
          <p:nvPr>
            <p:ph idx="1"/>
          </p:nvPr>
        </p:nvSpPr>
        <p:spPr/>
        <p:txBody>
          <a:bodyPr>
            <a:normAutofit/>
          </a:bodyPr>
          <a:lstStyle/>
          <a:p>
            <a:pPr algn="just"/>
            <a:r>
              <a:rPr lang="pl-PL" sz="1800" dirty="0"/>
              <a:t>Niezwłocznie po wpłynięciu aktu oskarżenia (wniosku o warunkowe umorzenie postępowania, wniosku o rozpoznanie sprawy w trybie przyspieszonym, wniosku o umorzenie postępowania i zastosowanie środków zabezpieczających, wniosku z art. 335 § 1). </a:t>
            </a:r>
          </a:p>
          <a:p>
            <a:pPr algn="just"/>
            <a:r>
              <a:rPr lang="pl-PL" sz="1800" dirty="0"/>
              <a:t>Dokonywana przez </a:t>
            </a:r>
            <a:r>
              <a:rPr lang="pl-PL" sz="1800" b="1" u="sng" dirty="0">
                <a:solidFill>
                  <a:srgbClr val="FFC000"/>
                </a:solidFill>
              </a:rPr>
              <a:t>prezesa sądu</a:t>
            </a:r>
            <a:r>
              <a:rPr lang="pl-PL" sz="1800" dirty="0">
                <a:solidFill>
                  <a:srgbClr val="FFC000"/>
                </a:solidFill>
              </a:rPr>
              <a:t> </a:t>
            </a:r>
            <a:r>
              <a:rPr lang="pl-PL" sz="1800" dirty="0"/>
              <a:t>(przewodniczącego wydziału lub upoważnionego sędziego). </a:t>
            </a:r>
          </a:p>
          <a:p>
            <a:pPr algn="just"/>
            <a:r>
              <a:rPr lang="pl-PL" sz="1800" dirty="0"/>
              <a:t>Polega na sprawdzeniu, czy skarga wniesiona przez oskarżyciela spełnia ogólne warunki pisma procesowego (art. 119) oraz te określone w przepisach szczególnych (art. 332, 333, 335) + dokonanie czynności z art. 334 (przesłanie akt postępowania wraz z załącznikami, zawiadomienie oskarżonego i pokrzywdzonego o przesłaniu aktu oskarżenia)</a:t>
            </a:r>
          </a:p>
          <a:p>
            <a:pPr marL="0" indent="0" algn="just">
              <a:buNone/>
            </a:pPr>
            <a:endParaRPr lang="pl-PL" sz="1800" dirty="0"/>
          </a:p>
          <a:p>
            <a:pPr marL="0" indent="0" algn="just">
              <a:buNone/>
            </a:pPr>
            <a:r>
              <a:rPr lang="pl-PL" sz="1800" dirty="0"/>
              <a:t>Chodzi wyłącznie o zbadanie, czy akt oskarżenia (lub inne pismo) zawiera wszystkie wymagane przez ustawę elementy. </a:t>
            </a:r>
            <a:r>
              <a:rPr lang="pl-PL" sz="1800" b="1" dirty="0">
                <a:solidFill>
                  <a:srgbClr val="FFC000"/>
                </a:solidFill>
              </a:rPr>
              <a:t>Nie ocenia się czy odpowiadają one materiałom sprawy. </a:t>
            </a:r>
          </a:p>
        </p:txBody>
      </p:sp>
      <p:pic>
        <p:nvPicPr>
          <p:cNvPr id="4" name="Picture 2" descr="Main page | Uniwersytet Wrocławski">
            <a:extLst>
              <a:ext uri="{FF2B5EF4-FFF2-40B4-BE49-F238E27FC236}">
                <a16:creationId xmlns:a16="http://schemas.microsoft.com/office/drawing/2014/main" id="{61849033-41E6-4583-B148-42E3605F88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10167"/>
            <a:ext cx="3045491" cy="1376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143180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Wyjątki od jawności na rozprawie głównej</a:t>
            </a:r>
          </a:p>
        </p:txBody>
      </p:sp>
      <p:sp>
        <p:nvSpPr>
          <p:cNvPr id="3" name="Symbol zastępczy zawartości 2"/>
          <p:cNvSpPr>
            <a:spLocks noGrp="1"/>
          </p:cNvSpPr>
          <p:nvPr>
            <p:ph idx="1"/>
          </p:nvPr>
        </p:nvSpPr>
        <p:spPr/>
        <p:txBody>
          <a:bodyPr>
            <a:normAutofit lnSpcReduction="10000"/>
          </a:bodyPr>
          <a:lstStyle/>
          <a:p>
            <a:pPr algn="just"/>
            <a:r>
              <a:rPr lang="pl-PL" dirty="0"/>
              <a:t>Sąd </a:t>
            </a:r>
            <a:r>
              <a:rPr lang="pl-PL" b="1" u="sng" dirty="0"/>
              <a:t>może</a:t>
            </a:r>
            <a:r>
              <a:rPr lang="pl-PL" dirty="0"/>
              <a:t> wyłączyć jawność rozprawy w całości lub w części:</a:t>
            </a:r>
          </a:p>
          <a:p>
            <a:pPr marL="274320" lvl="1" indent="0" algn="just">
              <a:buNone/>
            </a:pPr>
            <a:r>
              <a:rPr lang="pl-PL" dirty="0"/>
              <a:t>1)  jeżeli jawność mogłaby:</a:t>
            </a:r>
          </a:p>
          <a:p>
            <a:pPr marL="548640" lvl="2" indent="0" algn="just">
              <a:buNone/>
            </a:pPr>
            <a:r>
              <a:rPr lang="pl-PL" dirty="0"/>
              <a:t>a)  wywołać zakłócenie spokoju publicznego,</a:t>
            </a:r>
          </a:p>
          <a:p>
            <a:pPr marL="548640" lvl="2" indent="0" algn="just">
              <a:buNone/>
            </a:pPr>
            <a:r>
              <a:rPr lang="pl-PL" dirty="0"/>
              <a:t>b)  obrażać dobre obyczaje,</a:t>
            </a:r>
          </a:p>
          <a:p>
            <a:pPr marL="548640" lvl="2" indent="0" algn="just">
              <a:buNone/>
            </a:pPr>
            <a:r>
              <a:rPr lang="pl-PL" dirty="0"/>
              <a:t>c)  ujawnić okoliczności, które ze względu na ważny interes państwa powinny być zachowane w tajemnicy,</a:t>
            </a:r>
          </a:p>
          <a:p>
            <a:pPr marL="548640" lvl="2" indent="0" algn="just">
              <a:buNone/>
            </a:pPr>
            <a:r>
              <a:rPr lang="pl-PL" dirty="0"/>
              <a:t>d)  naruszyć ważny interes prywatny;</a:t>
            </a:r>
          </a:p>
          <a:p>
            <a:pPr marL="274320" lvl="1" indent="0" algn="just">
              <a:buNone/>
            </a:pPr>
            <a:r>
              <a:rPr lang="pl-PL" dirty="0"/>
              <a:t>2)  jeżeli choćby jeden z oskarżonych jest nieletni lub na czas przesłuchania świadka, który nie ukończył 15 lat;</a:t>
            </a:r>
          </a:p>
          <a:p>
            <a:pPr marL="274320" lvl="1" indent="0" algn="just">
              <a:buNone/>
            </a:pPr>
            <a:r>
              <a:rPr lang="pl-PL" dirty="0"/>
              <a:t>3)  na żądanie osoby, która złożyła wniosek o ściganie.</a:t>
            </a:r>
          </a:p>
          <a:p>
            <a:pPr algn="just"/>
            <a:r>
              <a:rPr lang="pl-PL" i="1" dirty="0"/>
              <a:t>Jeżeli prokurator sprzeciwi się wyłączeniu jawności, rozprawa odbywa się jawnie.</a:t>
            </a:r>
          </a:p>
          <a:p>
            <a:pPr algn="just"/>
            <a:r>
              <a:rPr lang="pl-PL" dirty="0"/>
              <a:t>Szerzej: H. Paluszkiewicz, M. Błaszczyk, </a:t>
            </a:r>
            <a:r>
              <a:rPr lang="pl-PL" i="1" dirty="0"/>
              <a:t>Jawność rozprawy głównej po nowelizacji kodeksu postępowania karnego, </a:t>
            </a:r>
            <a:r>
              <a:rPr lang="pl-PL" dirty="0"/>
              <a:t>T. Grzegorczyk, R. Olszewski (red.), </a:t>
            </a:r>
            <a:r>
              <a:rPr lang="pl-PL" i="1" dirty="0"/>
              <a:t>Verba </a:t>
            </a:r>
            <a:r>
              <a:rPr lang="pl-PL" i="1" dirty="0" err="1"/>
              <a:t>volant</a:t>
            </a:r>
            <a:r>
              <a:rPr lang="pl-PL" i="1" dirty="0"/>
              <a:t>, </a:t>
            </a:r>
            <a:r>
              <a:rPr lang="pl-PL" i="1" dirty="0" err="1"/>
              <a:t>scripta</a:t>
            </a:r>
            <a:r>
              <a:rPr lang="pl-PL" i="1" dirty="0"/>
              <a:t> </a:t>
            </a:r>
            <a:r>
              <a:rPr lang="pl-PL" i="1" dirty="0" err="1"/>
              <a:t>manent</a:t>
            </a:r>
            <a:r>
              <a:rPr lang="pl-PL" i="1" dirty="0"/>
              <a:t>. Proces karny, prawo karne skarbowe i prawo wykroczeń po zmianach z lat 2015-2016. Księga pamiątkowa poświęcona Profesor Monice Zbrojewskiej, </a:t>
            </a:r>
            <a:r>
              <a:rPr lang="pl-PL" dirty="0"/>
              <a:t>Warszawa 2017. </a:t>
            </a:r>
            <a:endParaRPr lang="pl-PL" i="1" dirty="0"/>
          </a:p>
        </p:txBody>
      </p:sp>
    </p:spTree>
    <p:extLst>
      <p:ext uri="{BB962C8B-B14F-4D97-AF65-F5344CB8AC3E}">
        <p14:creationId xmlns:p14="http://schemas.microsoft.com/office/powerpoint/2010/main" val="144474190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12C36B0-C181-4DCE-A0CD-00948DCE183B}"/>
              </a:ext>
            </a:extLst>
          </p:cNvPr>
          <p:cNvSpPr>
            <a:spLocks noGrp="1"/>
          </p:cNvSpPr>
          <p:nvPr>
            <p:ph type="title"/>
          </p:nvPr>
        </p:nvSpPr>
        <p:spPr/>
        <p:txBody>
          <a:bodyPr anchor="ctr">
            <a:normAutofit/>
          </a:bodyPr>
          <a:lstStyle/>
          <a:p>
            <a:r>
              <a:rPr lang="pl-PL" sz="4800" dirty="0"/>
              <a:t>Problem art. 360 § 2 i sprzeciwu prokuratora </a:t>
            </a:r>
          </a:p>
        </p:txBody>
      </p:sp>
      <p:sp>
        <p:nvSpPr>
          <p:cNvPr id="3" name="Symbol zastępczy zawartości 2">
            <a:extLst>
              <a:ext uri="{FF2B5EF4-FFF2-40B4-BE49-F238E27FC236}">
                <a16:creationId xmlns:a16="http://schemas.microsoft.com/office/drawing/2014/main" id="{664C4DC4-9D95-4637-A179-E8591BDA144F}"/>
              </a:ext>
            </a:extLst>
          </p:cNvPr>
          <p:cNvSpPr>
            <a:spLocks noGrp="1"/>
          </p:cNvSpPr>
          <p:nvPr>
            <p:ph idx="1"/>
          </p:nvPr>
        </p:nvSpPr>
        <p:spPr/>
        <p:txBody>
          <a:bodyPr anchor="ctr">
            <a:normAutofit/>
          </a:bodyPr>
          <a:lstStyle/>
          <a:p>
            <a:r>
              <a:rPr lang="pl-PL" sz="1600" dirty="0"/>
              <a:t>W doktrynie zwraca się uwagę, że wiążący sprzeciw prokuratora w odniesieniu do decyzji o wyłączeniu jawności to przejaw nadmiernego uprzywilejowania prokuratora względem pozostałych stron postępowania. </a:t>
            </a:r>
          </a:p>
          <a:p>
            <a:r>
              <a:rPr lang="pl-PL" sz="1600" dirty="0"/>
              <a:t>Prokurator w postępowaniu sądowym nie jest organem procesowym – jest stroną postępowania, a zgodnie z zasadą równości broni – strony postępowania powinny mieć taki sam zakres uprawnień. </a:t>
            </a:r>
          </a:p>
          <a:p>
            <a:r>
              <a:rPr lang="pl-PL" sz="1600" dirty="0"/>
              <a:t>Ustawodawca kreuje prokuratora na „</a:t>
            </a:r>
            <a:r>
              <a:rPr lang="pl-PL" sz="1600" dirty="0" err="1"/>
              <a:t>nadstronę</a:t>
            </a:r>
            <a:r>
              <a:rPr lang="pl-PL" sz="1600" dirty="0"/>
              <a:t>” w postępowaniu sądowym – takie rozwiązanie jest nie do przyjęcia ze względów konstytucyjnych. </a:t>
            </a:r>
          </a:p>
          <a:p>
            <a:r>
              <a:rPr lang="pl-PL" sz="1600" dirty="0"/>
              <a:t>Jak sobie poradzić z art. 360 § 2 – stosując wykładnię prokonstytucyjną: sprzeciw jest jedynie stanowiskiem prokuratora w odniesieniu do jawności postępowania sądowego a ostateczną decyzję podejmuje sąd, po wysłuchaniu stanowiska stron.</a:t>
            </a:r>
          </a:p>
          <a:p>
            <a:r>
              <a:rPr lang="pl-PL" sz="1600" dirty="0"/>
              <a:t>Jawność postępowania nie może być formą szykany czy sprawiania dodatkowych dolegliwości oskarżonemu czy świadkom. </a:t>
            </a:r>
          </a:p>
        </p:txBody>
      </p:sp>
    </p:spTree>
    <p:extLst>
      <p:ext uri="{BB962C8B-B14F-4D97-AF65-F5344CB8AC3E}">
        <p14:creationId xmlns:p14="http://schemas.microsoft.com/office/powerpoint/2010/main" val="288671205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Wyjątki od jawności na rozprawie głównej </a:t>
            </a:r>
          </a:p>
        </p:txBody>
      </p:sp>
      <p:sp>
        <p:nvSpPr>
          <p:cNvPr id="3" name="Symbol zastępczy zawartości 2"/>
          <p:cNvSpPr>
            <a:spLocks noGrp="1"/>
          </p:cNvSpPr>
          <p:nvPr>
            <p:ph idx="1"/>
          </p:nvPr>
        </p:nvSpPr>
        <p:spPr/>
        <p:txBody>
          <a:bodyPr/>
          <a:lstStyle/>
          <a:p>
            <a:pPr algn="just"/>
            <a:r>
              <a:rPr lang="pl-PL" dirty="0"/>
              <a:t>Ekwiwalenty jawności:</a:t>
            </a:r>
          </a:p>
          <a:p>
            <a:pPr marL="800100" lvl="1" indent="-342900" algn="just">
              <a:buFont typeface="+mj-lt"/>
              <a:buAutoNum type="arabicPeriod"/>
            </a:pPr>
            <a:r>
              <a:rPr lang="pl-PL" dirty="0"/>
              <a:t>art. 361 § 1 – oprócz osób biorących udział w postępowaniu na niejawnej rozprawie mogą być obecne po dwie osoby wskazane przez oskarżyciela publicznego, posiłkowego, oskarżyciela prywatnego i oskarżonego. Jeżeli jest kilku oskarżycieli lub oskarżonych, każdy z nich może żądać pozostawienia na sali rozpraw po jednej osobie. </a:t>
            </a:r>
            <a:r>
              <a:rPr lang="pl-PL" dirty="0">
                <a:sym typeface="Wingdings" pitchFamily="2" charset="2"/>
              </a:rPr>
              <a:t> instytucja osób godnych zaufania </a:t>
            </a:r>
            <a:endParaRPr lang="pl-PL" dirty="0"/>
          </a:p>
          <a:p>
            <a:pPr marL="800100" lvl="1" indent="-342900" algn="just">
              <a:buFont typeface="+mj-lt"/>
              <a:buAutoNum type="arabicPeriod"/>
            </a:pPr>
            <a:r>
              <a:rPr lang="pl-PL" dirty="0"/>
              <a:t>Przewodniczący może również zezwolić poszczególnym osobom na obecność na rozprawie – art. 361 § 3; </a:t>
            </a:r>
          </a:p>
          <a:p>
            <a:pPr marL="800100" lvl="1" indent="-342900" algn="just">
              <a:buFont typeface="+mj-lt"/>
              <a:buAutoNum type="arabicPeriod"/>
            </a:pPr>
            <a:r>
              <a:rPr lang="pl-PL" dirty="0"/>
              <a:t>Możliwość udziału w rozprawie osób powołanych do kierowania sądami i nadzoru nad działalnością administracyjną sądów (art. 37 § 7 prawa o ustroju sądów powszechnych)</a:t>
            </a:r>
          </a:p>
          <a:p>
            <a:pPr marL="800100" lvl="1" indent="-342900" algn="just">
              <a:buFont typeface="+mj-lt"/>
              <a:buAutoNum type="arabicPeriod"/>
            </a:pPr>
            <a:r>
              <a:rPr lang="pl-PL" dirty="0"/>
              <a:t>Jawność ogłoszenia wyroku</a:t>
            </a:r>
          </a:p>
        </p:txBody>
      </p:sp>
    </p:spTree>
    <p:extLst>
      <p:ext uri="{BB962C8B-B14F-4D97-AF65-F5344CB8AC3E}">
        <p14:creationId xmlns:p14="http://schemas.microsoft.com/office/powerpoint/2010/main" val="15044254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a:t>Przejawy kontradyktoryjności na rozprawie  </a:t>
            </a:r>
          </a:p>
        </p:txBody>
      </p:sp>
      <p:sp>
        <p:nvSpPr>
          <p:cNvPr id="7" name="Symbol zastępczy zawartości 6"/>
          <p:cNvSpPr txBox="1">
            <a:spLocks noGrp="1"/>
          </p:cNvSpPr>
          <p:nvPr>
            <p:ph idx="1"/>
          </p:nvPr>
        </p:nvSpPr>
        <p:spPr>
          <a:prstGeom prst="rect">
            <a:avLst/>
          </a:prstGeom>
          <a:noFill/>
        </p:spPr>
        <p:txBody>
          <a:bodyPr wrap="square" rtlCol="0">
            <a:spAutoFit/>
          </a:bodyPr>
          <a:lstStyle/>
          <a:p>
            <a:pPr marL="342900" indent="-342900" algn="just">
              <a:buAutoNum type="arabicPeriod"/>
            </a:pPr>
            <a:r>
              <a:rPr lang="pl-PL" sz="2400" dirty="0"/>
              <a:t>Trójstronny stosunek prawny – oddzielenie funkcji oskarżenia, obrony i orzekania – </a:t>
            </a:r>
            <a:r>
              <a:rPr lang="pl-PL" sz="2400" i="1" dirty="0"/>
              <a:t>obecnie trochę zachwiane</a:t>
            </a:r>
          </a:p>
          <a:p>
            <a:pPr marL="342900" indent="-342900" algn="just">
              <a:buAutoNum type="arabicPeriod"/>
            </a:pPr>
            <a:r>
              <a:rPr lang="pl-PL" sz="2400" dirty="0"/>
              <a:t>Znajomość aktu oskarżenia i możliwość wniesienia odpowiedzi na akt oskarżenia</a:t>
            </a:r>
          </a:p>
          <a:p>
            <a:pPr marL="342900" indent="-342900" algn="just">
              <a:buAutoNum type="arabicPeriod"/>
            </a:pPr>
            <a:r>
              <a:rPr lang="pl-PL" sz="2400" dirty="0"/>
              <a:t>Jawność wewnętrzna – udział stron w czynnościach postępowania</a:t>
            </a:r>
          </a:p>
          <a:p>
            <a:pPr marL="342900" indent="-342900" algn="just">
              <a:buAutoNum type="arabicPeriod"/>
            </a:pPr>
            <a:r>
              <a:rPr lang="pl-PL" sz="2400" dirty="0"/>
              <a:t>Inicjatywa dowodowa należy do stron – to strony dysponują przedmiotem procesu </a:t>
            </a:r>
          </a:p>
          <a:p>
            <a:pPr marL="342900" indent="-342900" algn="just">
              <a:buAutoNum type="arabicPeriod"/>
            </a:pPr>
            <a:r>
              <a:rPr lang="pl-PL" sz="2400" dirty="0"/>
              <a:t>Równouprawnienie stron procesowych </a:t>
            </a:r>
          </a:p>
          <a:p>
            <a:pPr marL="342900" indent="-342900" algn="just">
              <a:buAutoNum type="arabicPeriod"/>
            </a:pPr>
            <a:r>
              <a:rPr lang="pl-PL" sz="2400" dirty="0"/>
              <a:t>art. 370 – kolejność zadawania pytań świadkom </a:t>
            </a:r>
          </a:p>
          <a:p>
            <a:pPr marL="342900" indent="-342900" algn="just">
              <a:buAutoNum type="arabicPeriod"/>
            </a:pPr>
            <a:r>
              <a:rPr lang="pl-PL" sz="2400" dirty="0"/>
              <a:t>art. 367 – prawo zabrania głosu, jeżeli w jakiejkolwiek kwestii jedna ze stron zabrała głos (</a:t>
            </a:r>
            <a:r>
              <a:rPr lang="pl-PL" sz="2400" i="1" dirty="0" err="1"/>
              <a:t>audiatur</a:t>
            </a:r>
            <a:r>
              <a:rPr lang="pl-PL" sz="2400" i="1" dirty="0"/>
              <a:t> et </a:t>
            </a:r>
            <a:r>
              <a:rPr lang="pl-PL" sz="2400" i="1" dirty="0" err="1"/>
              <a:t>altera</a:t>
            </a:r>
            <a:r>
              <a:rPr lang="pl-PL" sz="2400" i="1" dirty="0"/>
              <a:t> pars</a:t>
            </a:r>
            <a:r>
              <a:rPr lang="pl-PL" sz="2400" dirty="0"/>
              <a:t>) oraz prawo oskarżonego do ostatniego głosu (</a:t>
            </a:r>
            <a:r>
              <a:rPr lang="pl-PL" sz="2400" i="1" dirty="0" err="1"/>
              <a:t>favor</a:t>
            </a:r>
            <a:r>
              <a:rPr lang="pl-PL" sz="2400" i="1" dirty="0"/>
              <a:t> </a:t>
            </a:r>
            <a:r>
              <a:rPr lang="pl-PL" sz="2400" i="1" dirty="0" err="1"/>
              <a:t>defensionis</a:t>
            </a:r>
            <a:r>
              <a:rPr lang="pl-PL" sz="2400" dirty="0"/>
              <a:t>)</a:t>
            </a:r>
          </a:p>
        </p:txBody>
      </p:sp>
    </p:spTree>
    <p:extLst>
      <p:ext uri="{BB962C8B-B14F-4D97-AF65-F5344CB8AC3E}">
        <p14:creationId xmlns:p14="http://schemas.microsoft.com/office/powerpoint/2010/main" val="384716078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idx="4294967295"/>
          </p:nvPr>
        </p:nvSpPr>
        <p:spPr>
          <a:xfrm>
            <a:off x="0" y="1123950"/>
            <a:ext cx="2947988" cy="4600575"/>
          </a:xfrm>
        </p:spPr>
        <p:txBody>
          <a:bodyPr/>
          <a:lstStyle/>
          <a:p>
            <a:r>
              <a:rPr lang="pl-PL" dirty="0"/>
              <a:t>Obecność stron na rozprawie głównej</a:t>
            </a:r>
          </a:p>
        </p:txBody>
      </p:sp>
      <p:graphicFrame>
        <p:nvGraphicFramePr>
          <p:cNvPr id="4" name="Symbol zastępczy zawartości 3"/>
          <p:cNvGraphicFramePr>
            <a:graphicFrameLocks noGrp="1"/>
          </p:cNvGraphicFramePr>
          <p:nvPr>
            <p:ph idx="4294967295"/>
            <p:extLst>
              <p:ext uri="{D42A27DB-BD31-4B8C-83A1-F6EECF244321}">
                <p14:modId xmlns:p14="http://schemas.microsoft.com/office/powerpoint/2010/main" val="3087112423"/>
              </p:ext>
            </p:extLst>
          </p:nvPr>
        </p:nvGraphicFramePr>
        <p:xfrm>
          <a:off x="308344" y="863601"/>
          <a:ext cx="11883656" cy="53351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432811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ymbol zastępczy zawartości 4"/>
          <p:cNvGraphicFramePr>
            <a:graphicFrameLocks noGrp="1"/>
          </p:cNvGraphicFramePr>
          <p:nvPr>
            <p:ph idx="1"/>
          </p:nvPr>
        </p:nvGraphicFramePr>
        <p:xfrm>
          <a:off x="0" y="1"/>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549800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4578449-83C5-4BA0-8E55-782AEE0137D1}"/>
              </a:ext>
            </a:extLst>
          </p:cNvPr>
          <p:cNvSpPr>
            <a:spLocks noGrp="1"/>
          </p:cNvSpPr>
          <p:nvPr>
            <p:ph type="title"/>
          </p:nvPr>
        </p:nvSpPr>
        <p:spPr/>
        <p:txBody>
          <a:bodyPr/>
          <a:lstStyle/>
          <a:p>
            <a:r>
              <a:rPr lang="pl-PL" dirty="0"/>
              <a:t>Problem art. 378a </a:t>
            </a:r>
            <a:endParaRPr lang="en-GB" dirty="0"/>
          </a:p>
        </p:txBody>
      </p:sp>
      <p:sp>
        <p:nvSpPr>
          <p:cNvPr id="3" name="Symbol zastępczy zawartości 2">
            <a:extLst>
              <a:ext uri="{FF2B5EF4-FFF2-40B4-BE49-F238E27FC236}">
                <a16:creationId xmlns:a16="http://schemas.microsoft.com/office/drawing/2014/main" id="{DFD07A3B-8B36-422E-B826-51F75C8CBF73}"/>
              </a:ext>
            </a:extLst>
          </p:cNvPr>
          <p:cNvSpPr>
            <a:spLocks noGrp="1"/>
          </p:cNvSpPr>
          <p:nvPr>
            <p:ph idx="1"/>
          </p:nvPr>
        </p:nvSpPr>
        <p:spPr>
          <a:xfrm>
            <a:off x="3869268" y="180753"/>
            <a:ext cx="7784016" cy="6422065"/>
          </a:xfrm>
        </p:spPr>
        <p:txBody>
          <a:bodyPr>
            <a:normAutofit fontScale="70000" lnSpcReduction="20000"/>
          </a:bodyPr>
          <a:lstStyle/>
          <a:p>
            <a:pPr algn="just"/>
            <a:r>
              <a:rPr lang="pl-PL" b="1" dirty="0"/>
              <a:t>§  1. </a:t>
            </a:r>
            <a:r>
              <a:rPr lang="pl-PL" dirty="0"/>
              <a:t>Jeżeli oskarżony lub obrońca nie stawił się na rozprawę, będąc zawiadomiony o jej terminie, sąd, w szczególnie uzasadnionych wypadkach, może przeprowadzić postępowanie dowodowe podczas jego nieobecności, chociażby usprawiedliwił należycie niestawiennictwo, a w szczególności przesłuchać świadków, którzy stawili się na rozprawę, nawet jeżeli oskarżony nie złożył jeszcze wyjaśnień.</a:t>
            </a:r>
          </a:p>
          <a:p>
            <a:pPr algn="just"/>
            <a:r>
              <a:rPr lang="pl-PL" b="1" dirty="0"/>
              <a:t>§  2. </a:t>
            </a:r>
            <a:r>
              <a:rPr lang="pl-PL" dirty="0"/>
              <a:t>W wypadku, o którym mowa w § 1, oskarżonego lub obrońcę należy wezwać lub zawiadomić o nowym terminie rozprawy, jeżeli termin ten nie był im znany. Przy doręczeniu wezwania lub zawiadomienia należy również doręczyć pouczenie, o którym mowa w § 7.</a:t>
            </a:r>
          </a:p>
          <a:p>
            <a:pPr algn="just"/>
            <a:r>
              <a:rPr lang="pl-PL" b="1" dirty="0"/>
              <a:t>§  3. </a:t>
            </a:r>
            <a:r>
              <a:rPr lang="pl-PL" dirty="0"/>
              <a:t>Jeżeli sąd przeprowadził postępowanie dowodowe podczas nieobecności oskarżonego lub obrońcy w wypadku, o którym mowa w § 1, oskarżony lub obrońca może najpóźniej na kolejnym terminie rozprawy, o którym był należycie zawiadomiony przy jednoczesnym braku procesowych przeszkód do jego stawiennictwa, złożyć wniosek o uzupełniające przeprowadzenie dowodu przeprowadzonego podczas jego nieobecności. Prawo do złożenia wniosku nie przysługuje, jeżeli okaże się, że nieobecność oskarżonego lub obrońcy na terminie rozprawy, na którym przeprowadzono postępowanie dowodowe na podstawie § 1, była nieusprawiedliwiona.</a:t>
            </a:r>
          </a:p>
          <a:p>
            <a:pPr algn="just"/>
            <a:r>
              <a:rPr lang="pl-PL" b="1" dirty="0"/>
              <a:t>§  4. </a:t>
            </a:r>
            <a:r>
              <a:rPr lang="pl-PL" dirty="0"/>
              <a:t>W razie niezłożenia wniosku w terminie, o którym mowa w § 3 zdanie pierwsze, prawo do jego złożenia wygasa i w dalszym postępowaniu nie jest dopuszczalne podnoszenie zarzutu naruszenia gwarancji procesowych, w szczególności prawa do obrony, wskutek przeprowadzenia tego dowodu podczas nieobecności oskarżonego lub obrońcy.</a:t>
            </a:r>
          </a:p>
          <a:p>
            <a:pPr algn="just"/>
            <a:r>
              <a:rPr lang="pl-PL" b="1" dirty="0"/>
              <a:t>§  5. </a:t>
            </a:r>
            <a:r>
              <a:rPr lang="pl-PL" dirty="0"/>
              <a:t>We wniosku o uzupełniające przeprowadzenie dowodu oskarżony lub obrońca ma obowiązek wykazać, że sposób przeprowadzenia dowodu podczas jego nieobecności naruszał gwarancje procesowe, w szczególności prawo do obrony.</a:t>
            </a:r>
          </a:p>
          <a:p>
            <a:pPr algn="just"/>
            <a:r>
              <a:rPr lang="pl-PL" b="1" dirty="0"/>
              <a:t>§  6. </a:t>
            </a:r>
            <a:r>
              <a:rPr lang="pl-PL" dirty="0"/>
              <a:t>W razie uwzględnienia wniosku o uzupełniające przeprowadzenie dowodu sąd przeprowadza dowód uzupełniająco, jedynie w zakresie, w którym wykazano naruszenie gwarancji procesowych, w szczególności prawa do obrony.</a:t>
            </a:r>
          </a:p>
          <a:p>
            <a:pPr algn="just"/>
            <a:r>
              <a:rPr lang="pl-PL" b="1" dirty="0"/>
              <a:t>§  7. </a:t>
            </a:r>
            <a:r>
              <a:rPr lang="pl-PL" dirty="0"/>
              <a:t>Jeżeli oskarżony lub obrońca stawi się na termin rozprawy, o którym mowa w § 3 zdanie pierwsze, przewodniczący poucza go o możliwości złożenia wniosku o uzupełniające przeprowadzenie dowodu przeprowadzonego podczas jego nieobecności oraz o treści przepisów § 4 i 5, a także umożliwia mu wypowiedzenie się co do tej kwestii.</a:t>
            </a:r>
          </a:p>
          <a:p>
            <a:pPr algn="just"/>
            <a:endParaRPr lang="en-GB" dirty="0"/>
          </a:p>
        </p:txBody>
      </p:sp>
    </p:spTree>
    <p:extLst>
      <p:ext uri="{BB962C8B-B14F-4D97-AF65-F5344CB8AC3E}">
        <p14:creationId xmlns:p14="http://schemas.microsoft.com/office/powerpoint/2010/main" val="125949723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C69D177-EB55-4A6D-88FF-6FA5E01BE94F}"/>
              </a:ext>
            </a:extLst>
          </p:cNvPr>
          <p:cNvSpPr>
            <a:spLocks noGrp="1"/>
          </p:cNvSpPr>
          <p:nvPr>
            <p:ph type="title"/>
          </p:nvPr>
        </p:nvSpPr>
        <p:spPr/>
        <p:txBody>
          <a:bodyPr>
            <a:normAutofit/>
          </a:bodyPr>
          <a:lstStyle/>
          <a:p>
            <a:pPr algn="r"/>
            <a:r>
              <a:rPr lang="pl-PL" sz="3100" dirty="0">
                <a:solidFill>
                  <a:schemeClr val="bg1"/>
                </a:solidFill>
              </a:rPr>
              <a:t>Problem art. 378a – możliwość prowadzenia postępowania dowodowego podczas usprawiedliwionej nieobecności oskarżonego i jego obrońcy </a:t>
            </a:r>
          </a:p>
        </p:txBody>
      </p:sp>
      <p:sp>
        <p:nvSpPr>
          <p:cNvPr id="3" name="Symbol zastępczy zawartości 2">
            <a:extLst>
              <a:ext uri="{FF2B5EF4-FFF2-40B4-BE49-F238E27FC236}">
                <a16:creationId xmlns:a16="http://schemas.microsoft.com/office/drawing/2014/main" id="{5246E6C0-6E74-4145-95BA-81869EC03815}"/>
              </a:ext>
            </a:extLst>
          </p:cNvPr>
          <p:cNvSpPr>
            <a:spLocks noGrp="1"/>
          </p:cNvSpPr>
          <p:nvPr>
            <p:ph idx="1"/>
          </p:nvPr>
        </p:nvSpPr>
        <p:spPr/>
        <p:txBody>
          <a:bodyPr anchor="ctr">
            <a:normAutofit fontScale="92500" lnSpcReduction="20000"/>
          </a:bodyPr>
          <a:lstStyle/>
          <a:p>
            <a:r>
              <a:rPr lang="pl-PL" sz="1800" dirty="0"/>
              <a:t>Celem przepisu – wedle założeń ustawodawcy jest przyspieszenie postępowania i zapobieganie celowej obstrukcji procesowej stosowanej przez oskarżonego. </a:t>
            </a:r>
          </a:p>
          <a:p>
            <a:r>
              <a:rPr lang="pl-PL" sz="1800" dirty="0"/>
              <a:t>Rozwiązanie bardzo daleko idące, krytykowane w doktrynie ze względu na naruszenie standardów konstytucyjnych i konwencyjnych:</a:t>
            </a:r>
          </a:p>
          <a:p>
            <a:pPr lvl="1"/>
            <a:r>
              <a:rPr lang="pl-PL" dirty="0"/>
              <a:t>Prawa do sądu – prawo ma być efektywne i rzeczywiste, a nie teoretyczne i iluzoryczne, uczestnik postępowania powinien mieć realną możliwość udziału w postępowaniu;</a:t>
            </a:r>
          </a:p>
          <a:p>
            <a:pPr lvl="1"/>
            <a:r>
              <a:rPr lang="pl-PL" dirty="0"/>
              <a:t>Prawa do obrony – trudno będzie oskarżonemu wykazać, że sposób przeprowadzenia dowodu pod nieobecność oskarżonego naruszał gwarancje procesowe, a zwłaszcza prawo do obrony; </a:t>
            </a:r>
          </a:p>
          <a:p>
            <a:pPr lvl="1"/>
            <a:r>
              <a:rPr lang="pl-PL" dirty="0"/>
              <a:t>Bezpośredniości przeprowadzania dowodów (art. 6 ust. 3 lit. d EKPC) – w krajowym postępowaniu karnym, zwraca się uwagę na bezpośredniość przeprowadzania dowodów, tj. przeprowadzania ich przez sąd, a w prawie europejskim bezpośredniość przeprowadzania dowodów odnosi  się do oskarżonego (żeby mógł zadać pytania świadkom) </a:t>
            </a:r>
          </a:p>
          <a:p>
            <a:pPr lvl="1"/>
            <a:r>
              <a:rPr lang="pl-PL" dirty="0"/>
              <a:t>Kontradyktoryjności postępowania skoro dowody przeprowadza się w sytuacji, gdy jedna ze stron postępowania nie może uczestniczyć w rozprawie. </a:t>
            </a:r>
          </a:p>
          <a:p>
            <a:r>
              <a:rPr lang="pl-PL" sz="1800" dirty="0"/>
              <a:t>Sąd powinien korzystać z możliwości z art. 378a bardzo ostrożnie – przepis ten jest wątpliwy konstytucyjnie, ale może być interpretowany w taki sposób, by zachować spójność systemu prawa karnego procesowego. </a:t>
            </a:r>
          </a:p>
        </p:txBody>
      </p:sp>
    </p:spTree>
    <p:extLst>
      <p:ext uri="{BB962C8B-B14F-4D97-AF65-F5344CB8AC3E}">
        <p14:creationId xmlns:p14="http://schemas.microsoft.com/office/powerpoint/2010/main" val="214538104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dirty="0"/>
              <a:t>Uprawnienia pokrzywdzonego</a:t>
            </a:r>
          </a:p>
        </p:txBody>
      </p:sp>
      <p:sp>
        <p:nvSpPr>
          <p:cNvPr id="3" name="Symbol zastępczy zawartości 2"/>
          <p:cNvSpPr>
            <a:spLocks noGrp="1"/>
          </p:cNvSpPr>
          <p:nvPr>
            <p:ph idx="1"/>
          </p:nvPr>
        </p:nvSpPr>
        <p:spPr/>
        <p:txBody>
          <a:bodyPr>
            <a:normAutofit/>
          </a:bodyPr>
          <a:lstStyle/>
          <a:p>
            <a:pPr marL="0" indent="0" algn="just">
              <a:buNone/>
            </a:pPr>
            <a:r>
              <a:rPr lang="pl-PL" dirty="0"/>
              <a:t>POKRZYWDZONY Z MOCY PRAWA </a:t>
            </a:r>
            <a:r>
              <a:rPr lang="pl-PL" sz="2400" b="1" u="sng" dirty="0">
                <a:solidFill>
                  <a:srgbClr val="FF0000"/>
                </a:solidFill>
              </a:rPr>
              <a:t>NIE JEST STRONĄ POSTĘPOWANIA JURYSDYKCYJNEGO </a:t>
            </a:r>
            <a:endParaRPr lang="pl-PL" dirty="0">
              <a:solidFill>
                <a:srgbClr val="FF0000"/>
              </a:solidFill>
            </a:endParaRPr>
          </a:p>
          <a:p>
            <a:pPr algn="just"/>
            <a:r>
              <a:rPr lang="pl-PL" dirty="0"/>
              <a:t>Zawiadomienie o terminie rozprawy (art. 350 § 4 k.p.k.)</a:t>
            </a:r>
          </a:p>
          <a:p>
            <a:pPr algn="just"/>
            <a:r>
              <a:rPr lang="pl-PL" dirty="0"/>
              <a:t>Może sprzeciwić się wnioskowi dobrowolne poddanie się karze, jeżeli jest obecny na rozprawie, na której złożono taki wniosek </a:t>
            </a:r>
          </a:p>
          <a:p>
            <a:pPr algn="just"/>
            <a:r>
              <a:rPr lang="pl-PL" dirty="0"/>
              <a:t>Może uczestniczyć we wszystkich rozprawach</a:t>
            </a:r>
          </a:p>
          <a:p>
            <a:pPr algn="just"/>
            <a:r>
              <a:rPr lang="pl-PL" dirty="0"/>
              <a:t>Może być reprezentowany przez pełnomocnika </a:t>
            </a:r>
          </a:p>
          <a:p>
            <a:pPr algn="just"/>
            <a:r>
              <a:rPr lang="pl-PL" dirty="0"/>
              <a:t>Niezależnie od tego, czy jest stroną postępowania, może złożyć wniosek o wyłączenie jawności rozprawy w całości lub w części. </a:t>
            </a:r>
          </a:p>
        </p:txBody>
      </p:sp>
    </p:spTree>
    <p:extLst>
      <p:ext uri="{BB962C8B-B14F-4D97-AF65-F5344CB8AC3E}">
        <p14:creationId xmlns:p14="http://schemas.microsoft.com/office/powerpoint/2010/main" val="152378472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6D8F5DC5-E9B5-488F-A6FE-3809A9E0AC3B}"/>
              </a:ext>
            </a:extLst>
          </p:cNvPr>
          <p:cNvSpPr>
            <a:spLocks noGrp="1"/>
          </p:cNvSpPr>
          <p:nvPr>
            <p:ph type="title"/>
          </p:nvPr>
        </p:nvSpPr>
        <p:spPr/>
        <p:txBody>
          <a:bodyPr/>
          <a:lstStyle/>
          <a:p>
            <a:r>
              <a:rPr lang="pl-PL" dirty="0"/>
              <a:t>Przebieg rozprawy głównej</a:t>
            </a:r>
            <a:endParaRPr lang="en-GB" dirty="0"/>
          </a:p>
        </p:txBody>
      </p:sp>
      <p:sp>
        <p:nvSpPr>
          <p:cNvPr id="5" name="Symbol zastępczy tekstu 4">
            <a:extLst>
              <a:ext uri="{FF2B5EF4-FFF2-40B4-BE49-F238E27FC236}">
                <a16:creationId xmlns:a16="http://schemas.microsoft.com/office/drawing/2014/main" id="{AACB1E27-4E19-4434-BA70-458B2F56A87C}"/>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4075447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35408A-4C1B-467A-87A1-2AA8D7169CA1}"/>
              </a:ext>
            </a:extLst>
          </p:cNvPr>
          <p:cNvSpPr>
            <a:spLocks noGrp="1"/>
          </p:cNvSpPr>
          <p:nvPr>
            <p:ph type="title"/>
          </p:nvPr>
        </p:nvSpPr>
        <p:spPr/>
        <p:txBody>
          <a:bodyPr>
            <a:normAutofit/>
          </a:bodyPr>
          <a:lstStyle/>
          <a:p>
            <a:r>
              <a:rPr lang="pl-PL" sz="3200" dirty="0"/>
              <a:t>Kontrola formalna aktu oskarżenia/innych skarg oskarżycielskich </a:t>
            </a:r>
            <a:endParaRPr lang="en-GB" sz="3200" dirty="0"/>
          </a:p>
        </p:txBody>
      </p:sp>
      <p:sp>
        <p:nvSpPr>
          <p:cNvPr id="3" name="Symbol zastępczy zawartości 2">
            <a:extLst>
              <a:ext uri="{FF2B5EF4-FFF2-40B4-BE49-F238E27FC236}">
                <a16:creationId xmlns:a16="http://schemas.microsoft.com/office/drawing/2014/main" id="{377DAAA8-4960-4163-8D5C-3E79D8101D11}"/>
              </a:ext>
            </a:extLst>
          </p:cNvPr>
          <p:cNvSpPr>
            <a:spLocks noGrp="1"/>
          </p:cNvSpPr>
          <p:nvPr>
            <p:ph idx="1"/>
          </p:nvPr>
        </p:nvSpPr>
        <p:spPr/>
        <p:txBody>
          <a:bodyPr>
            <a:normAutofit fontScale="85000" lnSpcReduction="10000"/>
          </a:bodyPr>
          <a:lstStyle/>
          <a:p>
            <a:pPr marL="0" indent="0" algn="just">
              <a:buNone/>
            </a:pPr>
            <a:r>
              <a:rPr lang="pl-PL" sz="2400" dirty="0"/>
              <a:t>Art. 337 § 1</a:t>
            </a:r>
          </a:p>
          <a:p>
            <a:pPr algn="just"/>
            <a:r>
              <a:rPr lang="pl-PL" sz="2400" dirty="0"/>
              <a:t>Jeżeli akt oskarżenia nie odpowiada warunkom formalnym wymienionym w art. 119, 332, 333 lub art. 335, a także, gdy nie zostały spełnione warunki wymienione w art. 334, prezes sądu </a:t>
            </a:r>
            <a:r>
              <a:rPr lang="pl-PL" sz="2400" b="1" dirty="0"/>
              <a:t>zwraca go oskarżycielowi w celu usunięcia braków w terminie 7 dni od dnia jego doręczenia.</a:t>
            </a:r>
          </a:p>
          <a:p>
            <a:pPr marL="0" indent="0" algn="just">
              <a:buNone/>
            </a:pPr>
            <a:endParaRPr lang="pl-PL" sz="2400" dirty="0"/>
          </a:p>
          <a:p>
            <a:pPr marL="0" indent="0" algn="just">
              <a:buNone/>
            </a:pPr>
            <a:r>
              <a:rPr lang="pl-PL" sz="2400" dirty="0"/>
              <a:t>Prezes sądu wydaje </a:t>
            </a:r>
            <a:r>
              <a:rPr lang="pl-PL" sz="2400" b="1" dirty="0"/>
              <a:t>ZARZĄDZENIE </a:t>
            </a:r>
            <a:r>
              <a:rPr lang="pl-PL" sz="2400" dirty="0"/>
              <a:t>w sprawie zwrotu aktu oskarżenia oskarżycielowi. Na zarządzenie przysługuje </a:t>
            </a:r>
            <a:r>
              <a:rPr lang="pl-PL" sz="2400" u="sng" dirty="0"/>
              <a:t>zażalenie do sądu właściwego do rozpoznania sprawy</a:t>
            </a:r>
            <a:r>
              <a:rPr lang="pl-PL" sz="2400" dirty="0"/>
              <a:t>.</a:t>
            </a:r>
          </a:p>
          <a:p>
            <a:pPr marL="0" indent="0" algn="just">
              <a:buNone/>
            </a:pPr>
            <a:endParaRPr lang="pl-PL" sz="2400" dirty="0"/>
          </a:p>
          <a:p>
            <a:pPr algn="just"/>
            <a:r>
              <a:rPr lang="pl-PL" sz="2400" dirty="0"/>
              <a:t>Oskarżyciel, który nie wnosi zażalenia, ma obowiązek w terminie 7 dni wnieść poprawiony lub uzupełniony akt oskarżenia. </a:t>
            </a:r>
          </a:p>
          <a:p>
            <a:pPr algn="just"/>
            <a:r>
              <a:rPr lang="pl-PL" sz="2400" dirty="0"/>
              <a:t>Zwrot aktu oskarżenia nie oznacza zwrotu sprawy i nie uchyla stanu zawisłości sprawy. </a:t>
            </a:r>
          </a:p>
          <a:p>
            <a:pPr lvl="1" algn="just"/>
            <a:r>
              <a:rPr lang="pl-PL" dirty="0"/>
              <a:t>Prokurator nie może np. umorzyć postępowania, ale może cofnąć akt oskarżenia (art. 14 § 2) </a:t>
            </a:r>
          </a:p>
        </p:txBody>
      </p:sp>
      <p:pic>
        <p:nvPicPr>
          <p:cNvPr id="4" name="Picture 2" descr="Main page | Uniwersytet Wrocławski">
            <a:extLst>
              <a:ext uri="{FF2B5EF4-FFF2-40B4-BE49-F238E27FC236}">
                <a16:creationId xmlns:a16="http://schemas.microsoft.com/office/drawing/2014/main" id="{61849033-41E6-4583-B148-42E3605F88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10167"/>
            <a:ext cx="3045491" cy="1376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537888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title" idx="4294967295"/>
          </p:nvPr>
        </p:nvSpPr>
        <p:spPr>
          <a:xfrm>
            <a:off x="0" y="1123950"/>
            <a:ext cx="2947988" cy="4600575"/>
          </a:xfrm>
        </p:spPr>
        <p:txBody>
          <a:bodyPr vert="horz" lIns="91440" tIns="45720" rIns="91440" bIns="45720" rtlCol="0" anchor="ctr">
            <a:normAutofit/>
          </a:bodyPr>
          <a:lstStyle/>
          <a:p>
            <a:r>
              <a:rPr lang="en-US"/>
              <a:t>Przebieg rozprawy głównej</a:t>
            </a:r>
          </a:p>
        </p:txBody>
      </p:sp>
      <p:graphicFrame>
        <p:nvGraphicFramePr>
          <p:cNvPr id="4" name="Symbol zastępczy zawartości 3"/>
          <p:cNvGraphicFramePr>
            <a:graphicFrameLocks noGrp="1"/>
          </p:cNvGraphicFramePr>
          <p:nvPr>
            <p:ph idx="4294967295"/>
            <p:extLst>
              <p:ext uri="{D42A27DB-BD31-4B8C-83A1-F6EECF244321}">
                <p14:modId xmlns:p14="http://schemas.microsoft.com/office/powerpoint/2010/main" val="3654258408"/>
              </p:ext>
            </p:extLst>
          </p:nvPr>
        </p:nvGraphicFramePr>
        <p:xfrm>
          <a:off x="0" y="863600"/>
          <a:ext cx="11663916"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194660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47E8C1-7A45-4F7B-96C9-A130D28031F6}"/>
              </a:ext>
            </a:extLst>
          </p:cNvPr>
          <p:cNvSpPr>
            <a:spLocks noGrp="1"/>
          </p:cNvSpPr>
          <p:nvPr>
            <p:ph type="title"/>
          </p:nvPr>
        </p:nvSpPr>
        <p:spPr/>
        <p:txBody>
          <a:bodyPr/>
          <a:lstStyle/>
          <a:p>
            <a:r>
              <a:rPr lang="pl-PL" dirty="0"/>
              <a:t>Do przeczytania z podręcznika </a:t>
            </a:r>
            <a:endParaRPr lang="en-GB" dirty="0"/>
          </a:p>
        </p:txBody>
      </p:sp>
      <p:sp>
        <p:nvSpPr>
          <p:cNvPr id="3" name="Symbol zastępczy zawartości 2">
            <a:extLst>
              <a:ext uri="{FF2B5EF4-FFF2-40B4-BE49-F238E27FC236}">
                <a16:creationId xmlns:a16="http://schemas.microsoft.com/office/drawing/2014/main" id="{519BDEB8-3951-4BC2-9172-D1C2D8D1AB62}"/>
              </a:ext>
            </a:extLst>
          </p:cNvPr>
          <p:cNvSpPr>
            <a:spLocks noGrp="1"/>
          </p:cNvSpPr>
          <p:nvPr>
            <p:ph idx="1"/>
          </p:nvPr>
        </p:nvSpPr>
        <p:spPr/>
        <p:txBody>
          <a:bodyPr numCol="2">
            <a:normAutofit/>
          </a:bodyPr>
          <a:lstStyle/>
          <a:p>
            <a:r>
              <a:rPr lang="pl-PL" dirty="0"/>
              <a:t>Rozdział I</a:t>
            </a:r>
          </a:p>
          <a:p>
            <a:pPr lvl="1"/>
            <a:r>
              <a:rPr lang="pl-PL" dirty="0"/>
              <a:t>9</a:t>
            </a:r>
          </a:p>
          <a:p>
            <a:r>
              <a:rPr lang="pl-PL" dirty="0"/>
              <a:t>Rozdział II </a:t>
            </a:r>
          </a:p>
          <a:p>
            <a:pPr lvl="1"/>
            <a:r>
              <a:rPr lang="pl-PL" dirty="0"/>
              <a:t>3.1.3</a:t>
            </a:r>
          </a:p>
          <a:p>
            <a:pPr lvl="1"/>
            <a:r>
              <a:rPr lang="pl-PL" dirty="0"/>
              <a:t>3.2.2</a:t>
            </a:r>
          </a:p>
          <a:p>
            <a:pPr lvl="1"/>
            <a:r>
              <a:rPr lang="pl-PL" dirty="0"/>
              <a:t>3.2.3</a:t>
            </a:r>
          </a:p>
          <a:p>
            <a:pPr lvl="1"/>
            <a:r>
              <a:rPr lang="pl-PL" dirty="0"/>
              <a:t>3.2.4</a:t>
            </a:r>
          </a:p>
          <a:p>
            <a:pPr lvl="1"/>
            <a:r>
              <a:rPr lang="pl-PL" dirty="0"/>
              <a:t>3.3.2</a:t>
            </a:r>
          </a:p>
          <a:p>
            <a:pPr lvl="1"/>
            <a:r>
              <a:rPr lang="pl-PL" dirty="0"/>
              <a:t>3.3.3</a:t>
            </a:r>
          </a:p>
          <a:p>
            <a:pPr lvl="1"/>
            <a:r>
              <a:rPr lang="pl-PL" dirty="0"/>
              <a:t>3.3.4</a:t>
            </a:r>
          </a:p>
          <a:p>
            <a:r>
              <a:rPr lang="pl-PL" dirty="0"/>
              <a:t>Rozdział IV </a:t>
            </a:r>
          </a:p>
          <a:p>
            <a:pPr lvl="1"/>
            <a:r>
              <a:rPr lang="pl-PL" dirty="0"/>
              <a:t>2.1</a:t>
            </a:r>
          </a:p>
          <a:p>
            <a:pPr lvl="1"/>
            <a:r>
              <a:rPr lang="pl-PL" dirty="0"/>
              <a:t>2.2.</a:t>
            </a:r>
          </a:p>
          <a:p>
            <a:pPr lvl="1"/>
            <a:r>
              <a:rPr lang="pl-PL" dirty="0"/>
              <a:t>3.2</a:t>
            </a:r>
          </a:p>
          <a:p>
            <a:pPr lvl="1"/>
            <a:r>
              <a:rPr lang="pl-PL" dirty="0"/>
              <a:t>3.3</a:t>
            </a:r>
          </a:p>
          <a:p>
            <a:pPr lvl="1"/>
            <a:r>
              <a:rPr lang="pl-PL" dirty="0"/>
              <a:t>3.5</a:t>
            </a:r>
          </a:p>
          <a:p>
            <a:pPr lvl="1"/>
            <a:r>
              <a:rPr lang="pl-PL" dirty="0"/>
              <a:t>3.7</a:t>
            </a:r>
          </a:p>
          <a:p>
            <a:r>
              <a:rPr lang="pl-PL" dirty="0"/>
              <a:t>Rozdział V</a:t>
            </a:r>
          </a:p>
          <a:p>
            <a:pPr lvl="1"/>
            <a:r>
              <a:rPr lang="pl-PL" dirty="0"/>
              <a:t>3</a:t>
            </a:r>
          </a:p>
          <a:p>
            <a:pPr lvl="1"/>
            <a:r>
              <a:rPr lang="pl-PL" dirty="0"/>
              <a:t>4</a:t>
            </a:r>
          </a:p>
          <a:p>
            <a:pPr lvl="1"/>
            <a:r>
              <a:rPr lang="pl-PL" dirty="0"/>
              <a:t>9</a:t>
            </a:r>
          </a:p>
          <a:p>
            <a:r>
              <a:rPr lang="pl-PL" dirty="0"/>
              <a:t>Rozdział X </a:t>
            </a:r>
          </a:p>
          <a:p>
            <a:pPr lvl="1"/>
            <a:r>
              <a:rPr lang="pl-PL" dirty="0"/>
              <a:t>1</a:t>
            </a:r>
            <a:endParaRPr lang="en-GB" dirty="0"/>
          </a:p>
        </p:txBody>
      </p:sp>
      <p:pic>
        <p:nvPicPr>
          <p:cNvPr id="4" name="Picture 2" descr="Main page | Uniwersytet Wrocławski">
            <a:extLst>
              <a:ext uri="{FF2B5EF4-FFF2-40B4-BE49-F238E27FC236}">
                <a16:creationId xmlns:a16="http://schemas.microsoft.com/office/drawing/2014/main" id="{9C6CF235-7C70-4E58-9A98-8AE1469651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
            <a:ext cx="3045491" cy="1376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7539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35408A-4C1B-467A-87A1-2AA8D7169CA1}"/>
              </a:ext>
            </a:extLst>
          </p:cNvPr>
          <p:cNvSpPr>
            <a:spLocks noGrp="1"/>
          </p:cNvSpPr>
          <p:nvPr>
            <p:ph type="title"/>
          </p:nvPr>
        </p:nvSpPr>
        <p:spPr/>
        <p:txBody>
          <a:bodyPr>
            <a:normAutofit/>
          </a:bodyPr>
          <a:lstStyle/>
          <a:p>
            <a:r>
              <a:rPr lang="pl-PL" sz="3200" dirty="0"/>
              <a:t>Kontrola formalna aktu oskarżenia/innych skarg oskarżycielskich </a:t>
            </a:r>
            <a:endParaRPr lang="en-GB" sz="3200" dirty="0"/>
          </a:p>
        </p:txBody>
      </p:sp>
      <p:sp>
        <p:nvSpPr>
          <p:cNvPr id="3" name="Symbol zastępczy zawartości 2">
            <a:extLst>
              <a:ext uri="{FF2B5EF4-FFF2-40B4-BE49-F238E27FC236}">
                <a16:creationId xmlns:a16="http://schemas.microsoft.com/office/drawing/2014/main" id="{377DAAA8-4960-4163-8D5C-3E79D8101D11}"/>
              </a:ext>
            </a:extLst>
          </p:cNvPr>
          <p:cNvSpPr>
            <a:spLocks noGrp="1"/>
          </p:cNvSpPr>
          <p:nvPr>
            <p:ph idx="1"/>
          </p:nvPr>
        </p:nvSpPr>
        <p:spPr/>
        <p:txBody>
          <a:bodyPr>
            <a:normAutofit lnSpcReduction="10000"/>
          </a:bodyPr>
          <a:lstStyle/>
          <a:p>
            <a:pPr algn="just"/>
            <a:r>
              <a:rPr lang="pl-PL" sz="2400" dirty="0"/>
              <a:t>Art.  337.  [Formalna kontrola aktu oskarżenia]</a:t>
            </a:r>
          </a:p>
          <a:p>
            <a:pPr algn="just"/>
            <a:r>
              <a:rPr lang="pl-PL" sz="2400" dirty="0"/>
              <a:t>§  1. Jeżeli akt oskarżenia nie odpowiada warunkom formalnym wymienionym w art. 119, art. 332, art. 333 lub art. 335, a także jeżeli nie zostały spełnione warunki wymienione w art. 334, prezes sądu zwraca go oskarżycielowi w celu usunięcia braków w terminie 7 dni.</a:t>
            </a:r>
          </a:p>
          <a:p>
            <a:pPr algn="just"/>
            <a:r>
              <a:rPr lang="pl-PL" sz="2400" dirty="0"/>
              <a:t>§  1a. (uchylony).</a:t>
            </a:r>
          </a:p>
          <a:p>
            <a:pPr algn="just"/>
            <a:r>
              <a:rPr lang="pl-PL" sz="2400" dirty="0"/>
              <a:t>§  2. Na zarządzenie, o którym mowa w § 1, oskarżycielowi przysługuje zażalenie do sądu właściwego do rozpoznania sprawy.</a:t>
            </a:r>
          </a:p>
          <a:p>
            <a:pPr algn="just"/>
            <a:r>
              <a:rPr lang="pl-PL" sz="2400" dirty="0"/>
              <a:t>§  3. Oskarżyciel publiczny, który nie wnosi zażalenia, jest obowiązany wnieść w terminie wskazanym w § 1 poprawiony lub uzupełniony akt oskarżenia.</a:t>
            </a:r>
          </a:p>
        </p:txBody>
      </p:sp>
      <p:pic>
        <p:nvPicPr>
          <p:cNvPr id="4" name="Picture 2" descr="Main page | Uniwersytet Wrocławski">
            <a:extLst>
              <a:ext uri="{FF2B5EF4-FFF2-40B4-BE49-F238E27FC236}">
                <a16:creationId xmlns:a16="http://schemas.microsoft.com/office/drawing/2014/main" id="{61849033-41E6-4583-B148-42E3605F88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10167"/>
            <a:ext cx="3045491" cy="1376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1905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35408A-4C1B-467A-87A1-2AA8D7169CA1}"/>
              </a:ext>
            </a:extLst>
          </p:cNvPr>
          <p:cNvSpPr>
            <a:spLocks noGrp="1"/>
          </p:cNvSpPr>
          <p:nvPr>
            <p:ph type="title"/>
          </p:nvPr>
        </p:nvSpPr>
        <p:spPr/>
        <p:txBody>
          <a:bodyPr>
            <a:normAutofit/>
          </a:bodyPr>
          <a:lstStyle/>
          <a:p>
            <a:r>
              <a:rPr lang="pl-PL" sz="3200" dirty="0"/>
              <a:t>Kontrola formalna aktu oskarżenia/innych skarg oskarżycielskich </a:t>
            </a:r>
            <a:endParaRPr lang="en-GB" sz="3200" dirty="0"/>
          </a:p>
        </p:txBody>
      </p:sp>
      <p:sp>
        <p:nvSpPr>
          <p:cNvPr id="3" name="Symbol zastępczy zawartości 2">
            <a:extLst>
              <a:ext uri="{FF2B5EF4-FFF2-40B4-BE49-F238E27FC236}">
                <a16:creationId xmlns:a16="http://schemas.microsoft.com/office/drawing/2014/main" id="{377DAAA8-4960-4163-8D5C-3E79D8101D11}"/>
              </a:ext>
            </a:extLst>
          </p:cNvPr>
          <p:cNvSpPr>
            <a:spLocks noGrp="1"/>
          </p:cNvSpPr>
          <p:nvPr>
            <p:ph idx="1"/>
          </p:nvPr>
        </p:nvSpPr>
        <p:spPr/>
        <p:txBody>
          <a:bodyPr>
            <a:normAutofit/>
          </a:bodyPr>
          <a:lstStyle/>
          <a:p>
            <a:pPr algn="just"/>
            <a:r>
              <a:rPr lang="pl-PL" sz="2800" dirty="0"/>
              <a:t>Prezes sądu może żądać usunięcia w trybie art. 337 k.p.k., np.:</a:t>
            </a:r>
          </a:p>
          <a:p>
            <a:pPr lvl="1" algn="just"/>
            <a:r>
              <a:rPr lang="pl-PL" sz="2400" dirty="0"/>
              <a:t>podpisu prokuratora pod aktem oskarżenia (wymogi ogólne pisma procesowego z art. 119) </a:t>
            </a:r>
          </a:p>
          <a:p>
            <a:pPr lvl="1" algn="just"/>
            <a:r>
              <a:rPr lang="pl-PL" sz="2400" dirty="0"/>
              <a:t>nieokreślenia miejsca popełnienia przestępstwa, osób pokrzywdzonych i innych elementów czynu oskarżonego; </a:t>
            </a:r>
          </a:p>
          <a:p>
            <a:pPr lvl="1" algn="just"/>
            <a:r>
              <a:rPr lang="pl-PL" sz="2400" dirty="0"/>
              <a:t>nieprawidłowo oznaczono oskarżonego; </a:t>
            </a:r>
          </a:p>
          <a:p>
            <a:pPr lvl="1" algn="just"/>
            <a:r>
              <a:rPr lang="pl-PL" sz="2400" dirty="0"/>
              <a:t>nie wskazano trybu postępowania albo właściwości sądu; </a:t>
            </a:r>
          </a:p>
          <a:p>
            <a:pPr lvl="1" algn="just"/>
            <a:r>
              <a:rPr lang="pl-PL" sz="2400" dirty="0"/>
              <a:t>akt oskarżenia nie zawiera listy dowodów do przeprowadzenia na rozprawie </a:t>
            </a:r>
          </a:p>
        </p:txBody>
      </p:sp>
      <p:pic>
        <p:nvPicPr>
          <p:cNvPr id="4" name="Picture 2" descr="Main page | Uniwersytet Wrocławski">
            <a:extLst>
              <a:ext uri="{FF2B5EF4-FFF2-40B4-BE49-F238E27FC236}">
                <a16:creationId xmlns:a16="http://schemas.microsoft.com/office/drawing/2014/main" id="{61849033-41E6-4583-B148-42E3605F88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508" y="-110167"/>
            <a:ext cx="3045491" cy="1376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205060"/>
      </p:ext>
    </p:extLst>
  </p:cSld>
  <p:clrMapOvr>
    <a:masterClrMapping/>
  </p:clrMapOvr>
</p:sld>
</file>

<file path=ppt/theme/theme1.xml><?xml version="1.0" encoding="utf-8"?>
<a:theme xmlns:a="http://schemas.openxmlformats.org/drawingml/2006/main" name="Ramka">
  <a:themeElements>
    <a:clrScheme name="Pomarańczowoczerwon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amka">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Ramka">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otalTime>6</TotalTime>
  <Words>11402</Words>
  <Application>Microsoft Office PowerPoint</Application>
  <PresentationFormat>Panoramiczny</PresentationFormat>
  <Paragraphs>536</Paragraphs>
  <Slides>71</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71</vt:i4>
      </vt:variant>
    </vt:vector>
  </HeadingPairs>
  <TitlesOfParts>
    <vt:vector size="76" baseType="lpstr">
      <vt:lpstr>Cambria</vt:lpstr>
      <vt:lpstr>Corbel</vt:lpstr>
      <vt:lpstr>Wingdings 2</vt:lpstr>
      <vt:lpstr>Wingdings 3</vt:lpstr>
      <vt:lpstr>Ramka</vt:lpstr>
      <vt:lpstr>Wykład 14</vt:lpstr>
      <vt:lpstr>Przebieg postępowania sądowego –  wykres – I instancja   </vt:lpstr>
      <vt:lpstr>Ogólne informacje o postępowaniu jurysdykcyjnym – strony i organy </vt:lpstr>
      <vt:lpstr>Prezentacja programu PowerPoint</vt:lpstr>
      <vt:lpstr>Postępowanie przejściowe </vt:lpstr>
      <vt:lpstr>Kontrola formalna aktu oskarżenia/innych skarg oskarżycielskich </vt:lpstr>
      <vt:lpstr>Kontrola formalna aktu oskarżenia/innych skarg oskarżycielskich </vt:lpstr>
      <vt:lpstr>Kontrola formalna aktu oskarżenia/innych skarg oskarżycielskich </vt:lpstr>
      <vt:lpstr>Kontrola formalna aktu oskarżenia/innych skarg oskarżycielskich </vt:lpstr>
      <vt:lpstr>A co jak prokurator nie poprawi braków/błędów formalnych? </vt:lpstr>
      <vt:lpstr>A co jak prokurator nie poprawi braków/błędów formalnych? </vt:lpstr>
      <vt:lpstr>Zawiadomienie oskarżonego i przesłanie odpisu aktu oskarżenia – art. 338 </vt:lpstr>
      <vt:lpstr>Doręczając odpis aktu oskarżenia, oskarżonego poucza się o:</vt:lpstr>
      <vt:lpstr>Wniosek o wyznaczenie obrońcy z urzędu </vt:lpstr>
      <vt:lpstr>Zawiadomienie pokrzywdzonego o postępowaniu sądowym </vt:lpstr>
      <vt:lpstr>Skierowanie sprawy na posiedzenie </vt:lpstr>
      <vt:lpstr>Skierowanie sprawy na posiedzenie przez prezesa sądu</vt:lpstr>
      <vt:lpstr>Skierowanie sprawy na posiedzenie</vt:lpstr>
      <vt:lpstr>Skierowanie sprawy na posiedzenie</vt:lpstr>
      <vt:lpstr>Kontrola merytoryczna</vt:lpstr>
      <vt:lpstr>Merytoryczna kontrola aktu oskarżenia </vt:lpstr>
      <vt:lpstr>Merytoryczna kontrola aktu oskarżenia – art. 344a </vt:lpstr>
      <vt:lpstr>Merytoryczna kontrola aktu oskarżenia – art. 344a </vt:lpstr>
      <vt:lpstr>Zwrot sprawy prokuratorowi</vt:lpstr>
      <vt:lpstr>art. 337 a art. 334a </vt:lpstr>
      <vt:lpstr>Postanowienie SA w Katowicach z 2.02.2011 r., II AKz 39/11 </vt:lpstr>
      <vt:lpstr>Postanowienie SA w Szczecinie z 27.02.2017 r., II AKa </vt:lpstr>
      <vt:lpstr>Posiedzenia wyrokowe </vt:lpstr>
      <vt:lpstr>Posiedzenia wyrokowe w polskim procesie karnym</vt:lpstr>
      <vt:lpstr>Posiedzenie w sprawie warunkowego umorzenia postępowania – art. 341 </vt:lpstr>
      <vt:lpstr>Posiedzenie w sprawie warunkowego umorzenia postępowania – art. 342</vt:lpstr>
      <vt:lpstr>Zaskarżenie wyroku warunkowo umarzającego postępowanie </vt:lpstr>
      <vt:lpstr>Skazanie bez rozprawy – przesłanki</vt:lpstr>
      <vt:lpstr>Skazanie bez rozprawy </vt:lpstr>
      <vt:lpstr>Kontrola sądowa wniosku z art. 335 </vt:lpstr>
      <vt:lpstr>Kontrola sądowa wniosku z art. 335 </vt:lpstr>
      <vt:lpstr>Kontrola sądowa wniosku z art. 335 </vt:lpstr>
      <vt:lpstr>Udział oskarżonego w posiedzeniu z art. 343</vt:lpstr>
      <vt:lpstr>Udział oskarżonego w posiedzeniu z 335 (wyrok SN z 14.06.2018 r., III KK 291/18) </vt:lpstr>
      <vt:lpstr>Udział oskarżonego w posiedzeniu z art. 343</vt:lpstr>
      <vt:lpstr>Dobrowolne poddanie się karze na posiedzeniu przed rozprawą – art. 338a w zw. z 343a</vt:lpstr>
      <vt:lpstr>Tryby konsensualne – korzyści dla oskarżonego </vt:lpstr>
      <vt:lpstr>Tryby konsensualne – korzyści dla oskarżonego </vt:lpstr>
      <vt:lpstr>Gdy sąd nie uwzględnia wniosku…</vt:lpstr>
      <vt:lpstr>Prezentacja programu PowerPoint</vt:lpstr>
      <vt:lpstr>Wyznaczenie składu orzekającego </vt:lpstr>
      <vt:lpstr>Wyznaczenie składu orzekającego </vt:lpstr>
      <vt:lpstr>Załącznik nr 2 do rozporządzenia – regulamin urzędowania sądów powszechnych </vt:lpstr>
      <vt:lpstr>Załącznik nr 2 do rozporządzenia – regulamin urzędowania sądów powszechnych </vt:lpstr>
      <vt:lpstr>Losowanie składów orzekających</vt:lpstr>
      <vt:lpstr>Przygotowanie do rozprawy głównej </vt:lpstr>
      <vt:lpstr>Przygotowanie do rozprawy głównej </vt:lpstr>
      <vt:lpstr>Posiedzenie przygotowawcze – art. 349</vt:lpstr>
      <vt:lpstr>Posiedzenie przygotowawcze – art. 349</vt:lpstr>
      <vt:lpstr>Posiedzenie przygotowawcze cd. </vt:lpstr>
      <vt:lpstr>Zawiadomienie o terminie rozprawy</vt:lpstr>
      <vt:lpstr>Rozprawa główna </vt:lpstr>
      <vt:lpstr>Jawność rozprawy głównej </vt:lpstr>
      <vt:lpstr>Wyjątki od jawności na rozprawie głównej</vt:lpstr>
      <vt:lpstr>Wyjątki od jawności na rozprawie głównej</vt:lpstr>
      <vt:lpstr>Problem art. 360 § 2 i sprzeciwu prokuratora </vt:lpstr>
      <vt:lpstr>Wyjątki od jawności na rozprawie głównej </vt:lpstr>
      <vt:lpstr>Przejawy kontradyktoryjności na rozprawie  </vt:lpstr>
      <vt:lpstr>Obecność stron na rozprawie głównej</vt:lpstr>
      <vt:lpstr>Prezentacja programu PowerPoint</vt:lpstr>
      <vt:lpstr>Problem art. 378a </vt:lpstr>
      <vt:lpstr>Problem art. 378a – możliwość prowadzenia postępowania dowodowego podczas usprawiedliwionej nieobecności oskarżonego i jego obrońcy </vt:lpstr>
      <vt:lpstr>Uprawnienia pokrzywdzonego</vt:lpstr>
      <vt:lpstr>Przebieg rozprawy głównej</vt:lpstr>
      <vt:lpstr>Przebieg rozprawy głównej</vt:lpstr>
      <vt:lpstr>Do przeczytania z podręcznika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Wykład 14</dc:title>
  <dc:creator>Dominika Czerniak</dc:creator>
  <cp:lastModifiedBy>Dominika Czerniak</cp:lastModifiedBy>
  <cp:revision>2</cp:revision>
  <dcterms:created xsi:type="dcterms:W3CDTF">2022-03-21T12:34:27Z</dcterms:created>
  <dcterms:modified xsi:type="dcterms:W3CDTF">2022-03-21T13:12:37Z</dcterms:modified>
</cp:coreProperties>
</file>