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88"/>
  </p:notesMasterIdLst>
  <p:sldIdLst>
    <p:sldId id="256" r:id="rId2"/>
    <p:sldId id="257" r:id="rId3"/>
    <p:sldId id="301" r:id="rId4"/>
    <p:sldId id="332" r:id="rId5"/>
    <p:sldId id="329" r:id="rId6"/>
    <p:sldId id="330" r:id="rId7"/>
    <p:sldId id="331" r:id="rId8"/>
    <p:sldId id="323" r:id="rId9"/>
    <p:sldId id="303" r:id="rId10"/>
    <p:sldId id="304" r:id="rId11"/>
    <p:sldId id="305" r:id="rId12"/>
    <p:sldId id="263" r:id="rId13"/>
    <p:sldId id="334" r:id="rId14"/>
    <p:sldId id="258" r:id="rId15"/>
    <p:sldId id="335" r:id="rId16"/>
    <p:sldId id="336" r:id="rId17"/>
    <p:sldId id="337" r:id="rId18"/>
    <p:sldId id="338" r:id="rId19"/>
    <p:sldId id="339" r:id="rId20"/>
    <p:sldId id="340" r:id="rId21"/>
    <p:sldId id="341" r:id="rId22"/>
    <p:sldId id="342" r:id="rId23"/>
    <p:sldId id="345" r:id="rId24"/>
    <p:sldId id="275" r:id="rId25"/>
    <p:sldId id="344" r:id="rId26"/>
    <p:sldId id="343" r:id="rId27"/>
    <p:sldId id="346" r:id="rId28"/>
    <p:sldId id="347" r:id="rId29"/>
    <p:sldId id="348" r:id="rId30"/>
    <p:sldId id="360" r:id="rId31"/>
    <p:sldId id="349" r:id="rId32"/>
    <p:sldId id="350" r:id="rId33"/>
    <p:sldId id="355" r:id="rId34"/>
    <p:sldId id="356" r:id="rId35"/>
    <p:sldId id="357" r:id="rId36"/>
    <p:sldId id="358" r:id="rId37"/>
    <p:sldId id="359" r:id="rId38"/>
    <p:sldId id="364" r:id="rId39"/>
    <p:sldId id="351" r:id="rId40"/>
    <p:sldId id="361" r:id="rId41"/>
    <p:sldId id="362" r:id="rId42"/>
    <p:sldId id="363" r:id="rId43"/>
    <p:sldId id="309" r:id="rId44"/>
    <p:sldId id="324" r:id="rId45"/>
    <p:sldId id="310" r:id="rId46"/>
    <p:sldId id="365" r:id="rId47"/>
    <p:sldId id="370" r:id="rId48"/>
    <p:sldId id="366" r:id="rId49"/>
    <p:sldId id="367" r:id="rId50"/>
    <p:sldId id="371" r:id="rId51"/>
    <p:sldId id="368" r:id="rId52"/>
    <p:sldId id="369" r:id="rId53"/>
    <p:sldId id="352" r:id="rId54"/>
    <p:sldId id="318" r:id="rId55"/>
    <p:sldId id="353" r:id="rId56"/>
    <p:sldId id="261" r:id="rId57"/>
    <p:sldId id="259" r:id="rId58"/>
    <p:sldId id="273" r:id="rId59"/>
    <p:sldId id="372" r:id="rId60"/>
    <p:sldId id="272" r:id="rId61"/>
    <p:sldId id="278" r:id="rId62"/>
    <p:sldId id="279" r:id="rId63"/>
    <p:sldId id="373" r:id="rId64"/>
    <p:sldId id="290" r:id="rId65"/>
    <p:sldId id="280" r:id="rId66"/>
    <p:sldId id="326" r:id="rId67"/>
    <p:sldId id="291" r:id="rId68"/>
    <p:sldId id="282" r:id="rId69"/>
    <p:sldId id="292" r:id="rId70"/>
    <p:sldId id="281" r:id="rId71"/>
    <p:sldId id="293" r:id="rId72"/>
    <p:sldId id="374" r:id="rId73"/>
    <p:sldId id="294" r:id="rId74"/>
    <p:sldId id="262" r:id="rId75"/>
    <p:sldId id="285" r:id="rId76"/>
    <p:sldId id="328" r:id="rId77"/>
    <p:sldId id="295" r:id="rId78"/>
    <p:sldId id="286" r:id="rId79"/>
    <p:sldId id="298" r:id="rId80"/>
    <p:sldId id="297" r:id="rId81"/>
    <p:sldId id="375" r:id="rId82"/>
    <p:sldId id="287" r:id="rId83"/>
    <p:sldId id="299" r:id="rId84"/>
    <p:sldId id="264" r:id="rId85"/>
    <p:sldId id="376" r:id="rId86"/>
    <p:sldId id="377" r:id="rId8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24F196-07C3-4624-BB3A-BC4C557E5316}" v="37" dt="2021-06-01T06:08:59.289"/>
  </p1510:revLst>
</p1510:revInfo>
</file>

<file path=ppt/tableStyles.xml><?xml version="1.0" encoding="utf-8"?>
<a:tblStyleLst xmlns:a="http://schemas.openxmlformats.org/drawingml/2006/main" def="{5C22544A-7EE6-4342-B048-85BDC9FD1C3A}">
  <a:tblStyle styleId="{3B4B98B0-60AC-42C2-AFA5-B58CD77FA1E5}" styleName="Styl jasny 1 — Ak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992"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ika Czerniak" userId="f85b5de93283e4dc" providerId="LiveId" clId="{8224F196-07C3-4624-BB3A-BC4C557E5316}"/>
    <pc:docChg chg="modSld">
      <pc:chgData name="Dominika Czerniak" userId="f85b5de93283e4dc" providerId="LiveId" clId="{8224F196-07C3-4624-BB3A-BC4C557E5316}" dt="2021-06-01T06:08:59.284" v="36" actId="20577"/>
      <pc:docMkLst>
        <pc:docMk/>
      </pc:docMkLst>
      <pc:sldChg chg="modSp">
        <pc:chgData name="Dominika Czerniak" userId="f85b5de93283e4dc" providerId="LiveId" clId="{8224F196-07C3-4624-BB3A-BC4C557E5316}" dt="2021-06-01T06:08:59.284" v="36" actId="20577"/>
        <pc:sldMkLst>
          <pc:docMk/>
          <pc:sldMk cId="1838790643" sldId="329"/>
        </pc:sldMkLst>
        <pc:graphicFrameChg chg="mod">
          <ac:chgData name="Dominika Czerniak" userId="f85b5de93283e4dc" providerId="LiveId" clId="{8224F196-07C3-4624-BB3A-BC4C557E5316}" dt="2021-06-01T06:08:59.284" v="36" actId="20577"/>
          <ac:graphicFrameMkLst>
            <pc:docMk/>
            <pc:sldMk cId="1838790643" sldId="329"/>
            <ac:graphicFrameMk id="4" creationId="{601F9A8B-FD4A-4617-A9C4-4DAB2BD4DB44}"/>
          </ac:graphicFrameMkLst>
        </pc:graphicFrameChg>
      </pc:sldChg>
    </pc:docChg>
  </pc:docChgLst>
</pc:chgInfo>
</file>

<file path=ppt/diagrams/_rels/data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_rels/data1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diagrams/_rels/data13.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diagrams/_rels/data18.xml.rels><?xml version="1.0" encoding="UTF-8" standalone="yes"?>
<Relationships xmlns="http://schemas.openxmlformats.org/package/2006/relationships"><Relationship Id="rId8" Type="http://schemas.openxmlformats.org/officeDocument/2006/relationships/image" Target="../media/image80.sv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78.svg"/><Relationship Id="rId5" Type="http://schemas.openxmlformats.org/officeDocument/2006/relationships/image" Target="../media/image77.png"/><Relationship Id="rId4" Type="http://schemas.openxmlformats.org/officeDocument/2006/relationships/image" Target="../media/image76.svg"/></Relationships>
</file>

<file path=ppt/diagrams/_rels/data1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85.svg"/></Relationships>
</file>

<file path=ppt/diagrams/_rels/data2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4.svg"/><Relationship Id="rId1" Type="http://schemas.openxmlformats.org/officeDocument/2006/relationships/image" Target="../media/image63.png"/><Relationship Id="rId4" Type="http://schemas.openxmlformats.org/officeDocument/2006/relationships/image" Target="../media/image68.svg"/></Relationships>
</file>

<file path=ppt/diagrams/_rels/data2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90.svg"/><Relationship Id="rId5" Type="http://schemas.openxmlformats.org/officeDocument/2006/relationships/image" Target="../media/image89.png"/><Relationship Id="rId4" Type="http://schemas.openxmlformats.org/officeDocument/2006/relationships/image" Target="../media/image88.svg"/></Relationships>
</file>

<file path=ppt/diagrams/_rels/data2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93.svg"/><Relationship Id="rId1" Type="http://schemas.openxmlformats.org/officeDocument/2006/relationships/image" Target="../media/image92.png"/><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90.svg"/></Relationships>
</file>

<file path=ppt/diagrams/_rels/data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ata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60.svg"/><Relationship Id="rId5" Type="http://schemas.openxmlformats.org/officeDocument/2006/relationships/image" Target="../media/image62.png"/><Relationship Id="rId4" Type="http://schemas.openxmlformats.org/officeDocument/2006/relationships/image" Target="../media/image58.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71.png"/><Relationship Id="rId7" Type="http://schemas.openxmlformats.org/officeDocument/2006/relationships/image" Target="../media/image69.pn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diagrams/_rels/drawing18.xml.rels><?xml version="1.0" encoding="UTF-8" standalone="yes"?>
<Relationships xmlns="http://schemas.openxmlformats.org/package/2006/relationships"><Relationship Id="rId8" Type="http://schemas.openxmlformats.org/officeDocument/2006/relationships/image" Target="../media/image80.svg"/><Relationship Id="rId3" Type="http://schemas.openxmlformats.org/officeDocument/2006/relationships/image" Target="../media/image75.png"/><Relationship Id="rId7" Type="http://schemas.openxmlformats.org/officeDocument/2006/relationships/image" Target="../media/image82.png"/><Relationship Id="rId2" Type="http://schemas.openxmlformats.org/officeDocument/2006/relationships/image" Target="../media/image9.svg"/><Relationship Id="rId1" Type="http://schemas.openxmlformats.org/officeDocument/2006/relationships/image" Target="../media/image18.png"/><Relationship Id="rId6" Type="http://schemas.openxmlformats.org/officeDocument/2006/relationships/image" Target="../media/image78.svg"/><Relationship Id="rId5" Type="http://schemas.openxmlformats.org/officeDocument/2006/relationships/image" Target="../media/image81.png"/><Relationship Id="rId4" Type="http://schemas.openxmlformats.org/officeDocument/2006/relationships/image" Target="../media/image76.svg"/></Relationships>
</file>

<file path=ppt/diagrams/_rels/drawing1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9.svg"/><Relationship Id="rId1" Type="http://schemas.openxmlformats.org/officeDocument/2006/relationships/image" Target="../media/image18.png"/><Relationship Id="rId4" Type="http://schemas.openxmlformats.org/officeDocument/2006/relationships/image" Target="../media/image85.svg"/></Relationships>
</file>

<file path=ppt/diagrams/_rels/drawing2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4.svg"/><Relationship Id="rId1" Type="http://schemas.openxmlformats.org/officeDocument/2006/relationships/image" Target="../media/image63.png"/><Relationship Id="rId4" Type="http://schemas.openxmlformats.org/officeDocument/2006/relationships/image" Target="../media/image68.svg"/></Relationships>
</file>

<file path=ppt/diagrams/_rels/drawing2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90.svg"/><Relationship Id="rId5" Type="http://schemas.openxmlformats.org/officeDocument/2006/relationships/image" Target="../media/image89.png"/><Relationship Id="rId4" Type="http://schemas.openxmlformats.org/officeDocument/2006/relationships/image" Target="../media/image88.svg"/></Relationships>
</file>

<file path=ppt/diagrams/_rels/drawing2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93.svg"/><Relationship Id="rId1" Type="http://schemas.openxmlformats.org/officeDocument/2006/relationships/image" Target="../media/image94.png"/><Relationship Id="rId6" Type="http://schemas.openxmlformats.org/officeDocument/2006/relationships/image" Target="../media/image66.svg"/><Relationship Id="rId5" Type="http://schemas.openxmlformats.org/officeDocument/2006/relationships/image" Target="../media/image71.png"/><Relationship Id="rId4" Type="http://schemas.openxmlformats.org/officeDocument/2006/relationships/image" Target="../media/image90.svg"/></Relationships>
</file>

<file path=ppt/diagrams/_rels/drawing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20.png"/><Relationship Id="rId2" Type="http://schemas.openxmlformats.org/officeDocument/2006/relationships/image" Target="../media/image9.svg"/><Relationship Id="rId1" Type="http://schemas.openxmlformats.org/officeDocument/2006/relationships/image" Target="../media/image18.png"/><Relationship Id="rId6" Type="http://schemas.openxmlformats.org/officeDocument/2006/relationships/image" Target="../media/image13.svg"/><Relationship Id="rId5" Type="http://schemas.openxmlformats.org/officeDocument/2006/relationships/image" Target="../media/image19.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21.png"/></Relationships>
</file>

<file path=ppt/diagrams/_rels/drawing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7.svg"/><Relationship Id="rId1" Type="http://schemas.openxmlformats.org/officeDocument/2006/relationships/image" Target="../media/image32.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6.svg"/><Relationship Id="rId1" Type="http://schemas.openxmlformats.org/officeDocument/2006/relationships/image" Target="../media/image39.png"/><Relationship Id="rId4"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B348CA-4B20-48CE-BAA4-3FE6A3002606}"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6F9DC93A-84B4-40BC-ADA4-28FAD476458E}">
      <dgm:prSet/>
      <dgm:spPr/>
      <dgm:t>
        <a:bodyPr/>
        <a:lstStyle/>
        <a:p>
          <a:r>
            <a:rPr lang="pl-PL"/>
            <a:t>Możliwość odwołania się od orzeczenia wydanego w pierwszej instancji ma zwiększyć prawdopodobieństwo, że dana sprawa zostanie rozstrzygnięta prawidłowo. Nawet najbardziej dokładne prowadzenie postępowania nie gwarantuje, że orzeczenie jest prawidłowe. </a:t>
          </a:r>
          <a:endParaRPr lang="en-US"/>
        </a:p>
      </dgm:t>
    </dgm:pt>
    <dgm:pt modelId="{CE240A06-B2E0-4A07-B5D5-4D497E6160EF}" type="parTrans" cxnId="{AC8B474A-D9D6-4735-884A-16CE1C18DFAF}">
      <dgm:prSet/>
      <dgm:spPr/>
      <dgm:t>
        <a:bodyPr/>
        <a:lstStyle/>
        <a:p>
          <a:endParaRPr lang="en-US"/>
        </a:p>
      </dgm:t>
    </dgm:pt>
    <dgm:pt modelId="{305A0561-D5C2-44F2-8D61-8DD03F9D5A39}" type="sibTrans" cxnId="{AC8B474A-D9D6-4735-884A-16CE1C18DFAF}">
      <dgm:prSet/>
      <dgm:spPr/>
      <dgm:t>
        <a:bodyPr/>
        <a:lstStyle/>
        <a:p>
          <a:endParaRPr lang="en-US"/>
        </a:p>
      </dgm:t>
    </dgm:pt>
    <dgm:pt modelId="{C75BFF41-1145-40AE-95D1-7A95C5D04065}">
      <dgm:prSet/>
      <dgm:spPr/>
      <dgm:t>
        <a:bodyPr/>
        <a:lstStyle/>
        <a:p>
          <a:r>
            <a:rPr lang="pl-PL" dirty="0"/>
            <a:t>Ustawodawca musi przewidywać i wprowadzić odpowiedni model (system) kontroli rozstrzygnięć. Wybór zależy od tradycji i systemu prawnego danego państwa. </a:t>
          </a:r>
          <a:endParaRPr lang="en-US" dirty="0"/>
        </a:p>
      </dgm:t>
    </dgm:pt>
    <dgm:pt modelId="{BBFB8E0F-7782-4727-9850-D86366D28B15}" type="parTrans" cxnId="{6DD21BA9-CC9E-4E6D-AB0F-F878C4A26F43}">
      <dgm:prSet/>
      <dgm:spPr/>
      <dgm:t>
        <a:bodyPr/>
        <a:lstStyle/>
        <a:p>
          <a:endParaRPr lang="en-US"/>
        </a:p>
      </dgm:t>
    </dgm:pt>
    <dgm:pt modelId="{E36F6FCE-CA85-45C2-9A60-8626F16A8270}" type="sibTrans" cxnId="{6DD21BA9-CC9E-4E6D-AB0F-F878C4A26F43}">
      <dgm:prSet/>
      <dgm:spPr/>
      <dgm:t>
        <a:bodyPr/>
        <a:lstStyle/>
        <a:p>
          <a:endParaRPr lang="en-US"/>
        </a:p>
      </dgm:t>
    </dgm:pt>
    <dgm:pt modelId="{D2E022D9-71B1-4849-821B-378625B441AF}">
      <dgm:prSet/>
      <dgm:spPr/>
      <dgm:t>
        <a:bodyPr/>
        <a:lstStyle/>
        <a:p>
          <a:r>
            <a:rPr lang="pl-PL"/>
            <a:t>Możne być to kontrola w systemie dwuinstancyjnym, trójinstancyjnym. </a:t>
          </a:r>
          <a:endParaRPr lang="en-US"/>
        </a:p>
      </dgm:t>
    </dgm:pt>
    <dgm:pt modelId="{C1501E40-3819-4624-86A7-8DDA909ED914}" type="parTrans" cxnId="{83FE1BC8-EA5F-475E-BE6C-F49204689749}">
      <dgm:prSet/>
      <dgm:spPr/>
      <dgm:t>
        <a:bodyPr/>
        <a:lstStyle/>
        <a:p>
          <a:endParaRPr lang="en-US"/>
        </a:p>
      </dgm:t>
    </dgm:pt>
    <dgm:pt modelId="{73A4010F-26DE-4FAB-AE28-717819CA104C}" type="sibTrans" cxnId="{83FE1BC8-EA5F-475E-BE6C-F49204689749}">
      <dgm:prSet/>
      <dgm:spPr/>
      <dgm:t>
        <a:bodyPr/>
        <a:lstStyle/>
        <a:p>
          <a:endParaRPr lang="en-US"/>
        </a:p>
      </dgm:t>
    </dgm:pt>
    <dgm:pt modelId="{FF7C5D98-C960-4B9E-8B72-2E4B178898EB}">
      <dgm:prSet/>
      <dgm:spPr/>
      <dgm:t>
        <a:bodyPr/>
        <a:lstStyle/>
        <a:p>
          <a:r>
            <a:rPr lang="pl-PL" dirty="0"/>
            <a:t>Może opierać się kontroli prawidłowości ustaleń faktycznych, koncentrować się na uchybieniach prawnych albo kwestionowaniu wymiaru kary. </a:t>
          </a:r>
          <a:endParaRPr lang="en-US" dirty="0"/>
        </a:p>
      </dgm:t>
    </dgm:pt>
    <dgm:pt modelId="{60B03ED3-E8A4-44E4-A0DD-E9914BB96CBF}" type="parTrans" cxnId="{29DFE2AF-A17E-4F6F-ACB0-269218BEA061}">
      <dgm:prSet/>
      <dgm:spPr/>
      <dgm:t>
        <a:bodyPr/>
        <a:lstStyle/>
        <a:p>
          <a:endParaRPr lang="en-US"/>
        </a:p>
      </dgm:t>
    </dgm:pt>
    <dgm:pt modelId="{954E110F-2B52-4418-AE3F-95D3D5FB08D1}" type="sibTrans" cxnId="{29DFE2AF-A17E-4F6F-ACB0-269218BEA061}">
      <dgm:prSet/>
      <dgm:spPr/>
      <dgm:t>
        <a:bodyPr/>
        <a:lstStyle/>
        <a:p>
          <a:endParaRPr lang="en-US"/>
        </a:p>
      </dgm:t>
    </dgm:pt>
    <dgm:pt modelId="{0C69E7E1-0ADB-42B8-AFD6-2B5988A828EC}">
      <dgm:prSet custT="1"/>
      <dgm:spPr/>
      <dgm:t>
        <a:bodyPr/>
        <a:lstStyle/>
        <a:p>
          <a:r>
            <a:rPr lang="pl-PL" sz="1000" dirty="0"/>
            <a:t>Model kontroli odwoławczej może opierać się na pełnej reformacyjności (sąd drugiej/trzeciej instancji może zmienić w całości rozstrzygnięcie, prowadzić własne postępowanie dowodowe) albo być </a:t>
          </a:r>
          <a:r>
            <a:rPr lang="pl-PL" sz="1000" dirty="0" err="1"/>
            <a:t>kasatoryjny</a:t>
          </a:r>
          <a:r>
            <a:rPr lang="pl-PL" sz="1000" dirty="0"/>
            <a:t> – sąd odwoławczy nie prowadzi własnego postępowania dowodowego, sprawdza prawidłowość działania organu I instancji i gdy dostrzeże uchybienia – uchyla orzeczenie i przekazuje sprawę do ponownego rozpoznania. </a:t>
          </a:r>
          <a:endParaRPr lang="en-US" sz="1000" dirty="0"/>
        </a:p>
      </dgm:t>
    </dgm:pt>
    <dgm:pt modelId="{619ADD1A-BB42-45BA-A957-9B32D5C3D964}" type="parTrans" cxnId="{96FB518B-54D7-4FE1-8862-98432FCB311F}">
      <dgm:prSet/>
      <dgm:spPr/>
      <dgm:t>
        <a:bodyPr/>
        <a:lstStyle/>
        <a:p>
          <a:endParaRPr lang="en-US"/>
        </a:p>
      </dgm:t>
    </dgm:pt>
    <dgm:pt modelId="{A62BE9F0-51A5-404A-90E4-57FD7AB0F0A4}" type="sibTrans" cxnId="{96FB518B-54D7-4FE1-8862-98432FCB311F}">
      <dgm:prSet/>
      <dgm:spPr/>
      <dgm:t>
        <a:bodyPr/>
        <a:lstStyle/>
        <a:p>
          <a:endParaRPr lang="en-US"/>
        </a:p>
      </dgm:t>
    </dgm:pt>
    <dgm:pt modelId="{7A3A3D8D-E05E-4661-BEBF-83C701A13B1D}" type="pres">
      <dgm:prSet presAssocID="{42B348CA-4B20-48CE-BAA4-3FE6A3002606}" presName="Name0" presStyleCnt="0">
        <dgm:presLayoutVars>
          <dgm:dir/>
          <dgm:animLvl val="lvl"/>
          <dgm:resizeHandles val="exact"/>
        </dgm:presLayoutVars>
      </dgm:prSet>
      <dgm:spPr/>
    </dgm:pt>
    <dgm:pt modelId="{EF7BB638-53BB-4552-8704-4EE38DFC13C3}" type="pres">
      <dgm:prSet presAssocID="{C75BFF41-1145-40AE-95D1-7A95C5D04065}" presName="boxAndChildren" presStyleCnt="0"/>
      <dgm:spPr/>
    </dgm:pt>
    <dgm:pt modelId="{73D6179E-A5A4-4EAF-A180-D9DC21A41D26}" type="pres">
      <dgm:prSet presAssocID="{C75BFF41-1145-40AE-95D1-7A95C5D04065}" presName="parentTextBox" presStyleLbl="node1" presStyleIdx="0" presStyleCnt="2"/>
      <dgm:spPr/>
    </dgm:pt>
    <dgm:pt modelId="{0884D8D8-525A-45C1-AC1E-C1CF9481844A}" type="pres">
      <dgm:prSet presAssocID="{C75BFF41-1145-40AE-95D1-7A95C5D04065}" presName="entireBox" presStyleLbl="node1" presStyleIdx="0" presStyleCnt="2" custLinFactNeighborX="198" custLinFactNeighborY="-5296"/>
      <dgm:spPr/>
    </dgm:pt>
    <dgm:pt modelId="{EF9A88C8-B326-48D8-BD37-F57A3B736934}" type="pres">
      <dgm:prSet presAssocID="{C75BFF41-1145-40AE-95D1-7A95C5D04065}" presName="descendantBox" presStyleCnt="0"/>
      <dgm:spPr/>
    </dgm:pt>
    <dgm:pt modelId="{C8D230CA-17BC-493A-90D0-400E891A6A19}" type="pres">
      <dgm:prSet presAssocID="{D2E022D9-71B1-4849-821B-378625B441AF}" presName="childTextBox" presStyleLbl="fgAccFollowNode1" presStyleIdx="0" presStyleCnt="3">
        <dgm:presLayoutVars>
          <dgm:bulletEnabled val="1"/>
        </dgm:presLayoutVars>
      </dgm:prSet>
      <dgm:spPr/>
    </dgm:pt>
    <dgm:pt modelId="{A7FB669F-51B8-47A1-AF84-D2107A595C6E}" type="pres">
      <dgm:prSet presAssocID="{FF7C5D98-C960-4B9E-8B72-2E4B178898EB}" presName="childTextBox" presStyleLbl="fgAccFollowNode1" presStyleIdx="1" presStyleCnt="3">
        <dgm:presLayoutVars>
          <dgm:bulletEnabled val="1"/>
        </dgm:presLayoutVars>
      </dgm:prSet>
      <dgm:spPr/>
    </dgm:pt>
    <dgm:pt modelId="{7E5B1962-6D75-456E-98EB-6FD645D24576}" type="pres">
      <dgm:prSet presAssocID="{0C69E7E1-0ADB-42B8-AFD6-2B5988A828EC}" presName="childTextBox" presStyleLbl="fgAccFollowNode1" presStyleIdx="2" presStyleCnt="3" custScaleX="145118">
        <dgm:presLayoutVars>
          <dgm:bulletEnabled val="1"/>
        </dgm:presLayoutVars>
      </dgm:prSet>
      <dgm:spPr/>
    </dgm:pt>
    <dgm:pt modelId="{A5A42368-6D36-4A95-A76F-7DFC5116DE7C}" type="pres">
      <dgm:prSet presAssocID="{305A0561-D5C2-44F2-8D61-8DD03F9D5A39}" presName="sp" presStyleCnt="0"/>
      <dgm:spPr/>
    </dgm:pt>
    <dgm:pt modelId="{6DA1D5E6-E682-439E-A681-676F4EA0CD47}" type="pres">
      <dgm:prSet presAssocID="{6F9DC93A-84B4-40BC-ADA4-28FAD476458E}" presName="arrowAndChildren" presStyleCnt="0"/>
      <dgm:spPr/>
    </dgm:pt>
    <dgm:pt modelId="{F77335F1-B27A-4276-832B-51750FF0AA16}" type="pres">
      <dgm:prSet presAssocID="{6F9DC93A-84B4-40BC-ADA4-28FAD476458E}" presName="parentTextArrow" presStyleLbl="node1" presStyleIdx="1" presStyleCnt="2"/>
      <dgm:spPr/>
    </dgm:pt>
  </dgm:ptLst>
  <dgm:cxnLst>
    <dgm:cxn modelId="{3437BF16-1F96-4E0A-98D3-302F1850A9F9}" type="presOf" srcId="{C75BFF41-1145-40AE-95D1-7A95C5D04065}" destId="{0884D8D8-525A-45C1-AC1E-C1CF9481844A}" srcOrd="1" destOrd="0" presId="urn:microsoft.com/office/officeart/2005/8/layout/process4"/>
    <dgm:cxn modelId="{BD6D1828-61E4-4383-9A25-C098AB37D0AC}" type="presOf" srcId="{D2E022D9-71B1-4849-821B-378625B441AF}" destId="{C8D230CA-17BC-493A-90D0-400E891A6A19}" srcOrd="0" destOrd="0" presId="urn:microsoft.com/office/officeart/2005/8/layout/process4"/>
    <dgm:cxn modelId="{8868DF30-C620-4C2C-847C-5B023AD516F8}" type="presOf" srcId="{42B348CA-4B20-48CE-BAA4-3FE6A3002606}" destId="{7A3A3D8D-E05E-4661-BEBF-83C701A13B1D}" srcOrd="0" destOrd="0" presId="urn:microsoft.com/office/officeart/2005/8/layout/process4"/>
    <dgm:cxn modelId="{AC8B474A-D9D6-4735-884A-16CE1C18DFAF}" srcId="{42B348CA-4B20-48CE-BAA4-3FE6A3002606}" destId="{6F9DC93A-84B4-40BC-ADA4-28FAD476458E}" srcOrd="0" destOrd="0" parTransId="{CE240A06-B2E0-4A07-B5D5-4D497E6160EF}" sibTransId="{305A0561-D5C2-44F2-8D61-8DD03F9D5A39}"/>
    <dgm:cxn modelId="{51EFB76B-F02E-4DAD-9526-1C74CC63F9A9}" type="presOf" srcId="{6F9DC93A-84B4-40BC-ADA4-28FAD476458E}" destId="{F77335F1-B27A-4276-832B-51750FF0AA16}" srcOrd="0" destOrd="0" presId="urn:microsoft.com/office/officeart/2005/8/layout/process4"/>
    <dgm:cxn modelId="{96FB518B-54D7-4FE1-8862-98432FCB311F}" srcId="{C75BFF41-1145-40AE-95D1-7A95C5D04065}" destId="{0C69E7E1-0ADB-42B8-AFD6-2B5988A828EC}" srcOrd="2" destOrd="0" parTransId="{619ADD1A-BB42-45BA-A957-9B32D5C3D964}" sibTransId="{A62BE9F0-51A5-404A-90E4-57FD7AB0F0A4}"/>
    <dgm:cxn modelId="{6DD21BA9-CC9E-4E6D-AB0F-F878C4A26F43}" srcId="{42B348CA-4B20-48CE-BAA4-3FE6A3002606}" destId="{C75BFF41-1145-40AE-95D1-7A95C5D04065}" srcOrd="1" destOrd="0" parTransId="{BBFB8E0F-7782-4727-9850-D86366D28B15}" sibTransId="{E36F6FCE-CA85-45C2-9A60-8626F16A8270}"/>
    <dgm:cxn modelId="{29DFE2AF-A17E-4F6F-ACB0-269218BEA061}" srcId="{C75BFF41-1145-40AE-95D1-7A95C5D04065}" destId="{FF7C5D98-C960-4B9E-8B72-2E4B178898EB}" srcOrd="1" destOrd="0" parTransId="{60B03ED3-E8A4-44E4-A0DD-E9914BB96CBF}" sibTransId="{954E110F-2B52-4418-AE3F-95D3D5FB08D1}"/>
    <dgm:cxn modelId="{BC3508BC-85D5-4761-8D8A-B67A61D3A498}" type="presOf" srcId="{FF7C5D98-C960-4B9E-8B72-2E4B178898EB}" destId="{A7FB669F-51B8-47A1-AF84-D2107A595C6E}" srcOrd="0" destOrd="0" presId="urn:microsoft.com/office/officeart/2005/8/layout/process4"/>
    <dgm:cxn modelId="{C62A1CBE-59EB-4F21-B045-146793B618AC}" type="presOf" srcId="{0C69E7E1-0ADB-42B8-AFD6-2B5988A828EC}" destId="{7E5B1962-6D75-456E-98EB-6FD645D24576}" srcOrd="0" destOrd="0" presId="urn:microsoft.com/office/officeart/2005/8/layout/process4"/>
    <dgm:cxn modelId="{83FE1BC8-EA5F-475E-BE6C-F49204689749}" srcId="{C75BFF41-1145-40AE-95D1-7A95C5D04065}" destId="{D2E022D9-71B1-4849-821B-378625B441AF}" srcOrd="0" destOrd="0" parTransId="{C1501E40-3819-4624-86A7-8DDA909ED914}" sibTransId="{73A4010F-26DE-4FAB-AE28-717819CA104C}"/>
    <dgm:cxn modelId="{C9BBFFC8-ACEC-48BF-A110-332A9A20214F}" type="presOf" srcId="{C75BFF41-1145-40AE-95D1-7A95C5D04065}" destId="{73D6179E-A5A4-4EAF-A180-D9DC21A41D26}" srcOrd="0" destOrd="0" presId="urn:microsoft.com/office/officeart/2005/8/layout/process4"/>
    <dgm:cxn modelId="{4A6C90D1-9211-48EA-96A0-AF8CAD3FC382}" type="presParOf" srcId="{7A3A3D8D-E05E-4661-BEBF-83C701A13B1D}" destId="{EF7BB638-53BB-4552-8704-4EE38DFC13C3}" srcOrd="0" destOrd="0" presId="urn:microsoft.com/office/officeart/2005/8/layout/process4"/>
    <dgm:cxn modelId="{66D7AA94-E884-4B21-BE12-72A22A7427A8}" type="presParOf" srcId="{EF7BB638-53BB-4552-8704-4EE38DFC13C3}" destId="{73D6179E-A5A4-4EAF-A180-D9DC21A41D26}" srcOrd="0" destOrd="0" presId="urn:microsoft.com/office/officeart/2005/8/layout/process4"/>
    <dgm:cxn modelId="{FB373CEA-0840-4DCD-8D9A-A5B4A4D8B254}" type="presParOf" srcId="{EF7BB638-53BB-4552-8704-4EE38DFC13C3}" destId="{0884D8D8-525A-45C1-AC1E-C1CF9481844A}" srcOrd="1" destOrd="0" presId="urn:microsoft.com/office/officeart/2005/8/layout/process4"/>
    <dgm:cxn modelId="{93AF6407-C893-4E02-B23F-61813EB68C99}" type="presParOf" srcId="{EF7BB638-53BB-4552-8704-4EE38DFC13C3}" destId="{EF9A88C8-B326-48D8-BD37-F57A3B736934}" srcOrd="2" destOrd="0" presId="urn:microsoft.com/office/officeart/2005/8/layout/process4"/>
    <dgm:cxn modelId="{CFDC1CA2-4FEC-4B41-9658-C141FC7B240E}" type="presParOf" srcId="{EF9A88C8-B326-48D8-BD37-F57A3B736934}" destId="{C8D230CA-17BC-493A-90D0-400E891A6A19}" srcOrd="0" destOrd="0" presId="urn:microsoft.com/office/officeart/2005/8/layout/process4"/>
    <dgm:cxn modelId="{6527BDCE-D43B-456D-AA4D-F66C4D3071A3}" type="presParOf" srcId="{EF9A88C8-B326-48D8-BD37-F57A3B736934}" destId="{A7FB669F-51B8-47A1-AF84-D2107A595C6E}" srcOrd="1" destOrd="0" presId="urn:microsoft.com/office/officeart/2005/8/layout/process4"/>
    <dgm:cxn modelId="{CFAD68DB-CE50-4F11-BE17-262CB00F395B}" type="presParOf" srcId="{EF9A88C8-B326-48D8-BD37-F57A3B736934}" destId="{7E5B1962-6D75-456E-98EB-6FD645D24576}" srcOrd="2" destOrd="0" presId="urn:microsoft.com/office/officeart/2005/8/layout/process4"/>
    <dgm:cxn modelId="{1A086491-D5E9-46A3-935C-D24D09E48156}" type="presParOf" srcId="{7A3A3D8D-E05E-4661-BEBF-83C701A13B1D}" destId="{A5A42368-6D36-4A95-A76F-7DFC5116DE7C}" srcOrd="1" destOrd="0" presId="urn:microsoft.com/office/officeart/2005/8/layout/process4"/>
    <dgm:cxn modelId="{DE4C439A-2CF2-4999-BA6A-1CAC5BFD2B33}" type="presParOf" srcId="{7A3A3D8D-E05E-4661-BEBF-83C701A13B1D}" destId="{6DA1D5E6-E682-439E-A681-676F4EA0CD47}" srcOrd="2" destOrd="0" presId="urn:microsoft.com/office/officeart/2005/8/layout/process4"/>
    <dgm:cxn modelId="{9CBB2BDB-4A6F-4C4C-BF4E-81865D59BFD8}" type="presParOf" srcId="{6DA1D5E6-E682-439E-A681-676F4EA0CD47}" destId="{F77335F1-B27A-4276-832B-51750FF0AA1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BAE5232-CDEA-459B-809C-5A8CEAB5B31F}"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DF2D268A-5498-4F01-A073-25E283D87441}">
      <dgm:prSet custT="1"/>
      <dgm:spPr/>
      <dgm:t>
        <a:bodyPr/>
        <a:lstStyle/>
        <a:p>
          <a:r>
            <a:rPr lang="pl-PL" sz="1200"/>
            <a:t>1) w wydaniu orzeczenia brała udział osoba nieuprawniona lub niezdolna do orzekania bądź podlegająca wyłączeniu na podstawie art. 40;</a:t>
          </a:r>
          <a:endParaRPr lang="en-US" sz="1200"/>
        </a:p>
      </dgm:t>
    </dgm:pt>
    <dgm:pt modelId="{D084279E-DF6D-4B4B-9CB7-C349D35F0D3E}" type="parTrans" cxnId="{14800B58-703F-42AF-91DF-98A28CF1E6CE}">
      <dgm:prSet/>
      <dgm:spPr/>
      <dgm:t>
        <a:bodyPr/>
        <a:lstStyle/>
        <a:p>
          <a:endParaRPr lang="en-US"/>
        </a:p>
      </dgm:t>
    </dgm:pt>
    <dgm:pt modelId="{CAF67B3F-4513-41D9-921B-B7986412F8D0}" type="sibTrans" cxnId="{14800B58-703F-42AF-91DF-98A28CF1E6CE}">
      <dgm:prSet/>
      <dgm:spPr/>
      <dgm:t>
        <a:bodyPr/>
        <a:lstStyle/>
        <a:p>
          <a:endParaRPr lang="en-US"/>
        </a:p>
      </dgm:t>
    </dgm:pt>
    <dgm:pt modelId="{41DF4D02-D518-4788-9212-24AC26F992BE}">
      <dgm:prSet custT="1"/>
      <dgm:spPr/>
      <dgm:t>
        <a:bodyPr/>
        <a:lstStyle/>
        <a:p>
          <a:r>
            <a:rPr lang="pl-PL" sz="1200" dirty="0"/>
            <a:t>2) sąd był nienależycie obsadzony lub którykolwiek z jego członków nie był obecny na całej rozprawie</a:t>
          </a:r>
          <a:endParaRPr lang="en-US" sz="1200" dirty="0"/>
        </a:p>
      </dgm:t>
    </dgm:pt>
    <dgm:pt modelId="{BF18AE5E-789C-4026-A422-36983B9DAF0D}" type="parTrans" cxnId="{90628AB6-301C-4A8A-9DF5-F8DEE25E7C10}">
      <dgm:prSet/>
      <dgm:spPr/>
      <dgm:t>
        <a:bodyPr/>
        <a:lstStyle/>
        <a:p>
          <a:endParaRPr lang="en-US"/>
        </a:p>
      </dgm:t>
    </dgm:pt>
    <dgm:pt modelId="{9A29A2DE-218C-4F55-B075-3446C3FE9C45}" type="sibTrans" cxnId="{90628AB6-301C-4A8A-9DF5-F8DEE25E7C10}">
      <dgm:prSet/>
      <dgm:spPr/>
      <dgm:t>
        <a:bodyPr/>
        <a:lstStyle/>
        <a:p>
          <a:endParaRPr lang="en-US"/>
        </a:p>
      </dgm:t>
    </dgm:pt>
    <dgm:pt modelId="{64144D52-F7C1-48AA-8C59-374CBDFEF15B}">
      <dgm:prSet custT="1"/>
      <dgm:spPr/>
      <dgm:t>
        <a:bodyPr/>
        <a:lstStyle/>
        <a:p>
          <a:r>
            <a:rPr lang="pl-PL" sz="1200" dirty="0"/>
            <a:t>3) sąd powszechny orzekł w sprawie należącej do właściwości sądu szczególnego albo sąd szczególny orzekł w sprawie należącej do właściwości sądu powszechnego;</a:t>
          </a:r>
          <a:endParaRPr lang="en-US" sz="1200" dirty="0"/>
        </a:p>
      </dgm:t>
    </dgm:pt>
    <dgm:pt modelId="{E8A2F3E1-F28D-45C9-962E-506A8E52C095}" type="parTrans" cxnId="{3A79CDA2-BE5B-4547-8CA7-FFF45A0FB42C}">
      <dgm:prSet/>
      <dgm:spPr/>
      <dgm:t>
        <a:bodyPr/>
        <a:lstStyle/>
        <a:p>
          <a:endParaRPr lang="en-US"/>
        </a:p>
      </dgm:t>
    </dgm:pt>
    <dgm:pt modelId="{54D6E112-DBC0-4BD6-9498-9D8AEC96755F}" type="sibTrans" cxnId="{3A79CDA2-BE5B-4547-8CA7-FFF45A0FB42C}">
      <dgm:prSet/>
      <dgm:spPr/>
      <dgm:t>
        <a:bodyPr/>
        <a:lstStyle/>
        <a:p>
          <a:endParaRPr lang="en-US"/>
        </a:p>
      </dgm:t>
    </dgm:pt>
    <dgm:pt modelId="{78AB3478-5865-4F29-8264-85CB329EC57B}">
      <dgm:prSet custT="1"/>
      <dgm:spPr/>
      <dgm:t>
        <a:bodyPr/>
        <a:lstStyle/>
        <a:p>
          <a:r>
            <a:rPr lang="pl-PL" sz="1200" dirty="0"/>
            <a:t>4) sąd niższego rzędu orzekł w sprawie należącej do właściwości sądu wyższego rzędu;</a:t>
          </a:r>
          <a:endParaRPr lang="en-US" sz="1200" dirty="0"/>
        </a:p>
      </dgm:t>
    </dgm:pt>
    <dgm:pt modelId="{340EE3C1-1E04-4199-B952-72BDF53BC55D}" type="parTrans" cxnId="{2D42EDB0-EF3C-48D6-A53C-3E915CE95D47}">
      <dgm:prSet/>
      <dgm:spPr/>
      <dgm:t>
        <a:bodyPr/>
        <a:lstStyle/>
        <a:p>
          <a:endParaRPr lang="en-US"/>
        </a:p>
      </dgm:t>
    </dgm:pt>
    <dgm:pt modelId="{91575BBC-F7A7-41E5-9385-ABEC2269AF3D}" type="sibTrans" cxnId="{2D42EDB0-EF3C-48D6-A53C-3E915CE95D47}">
      <dgm:prSet/>
      <dgm:spPr/>
      <dgm:t>
        <a:bodyPr/>
        <a:lstStyle/>
        <a:p>
          <a:endParaRPr lang="en-US"/>
        </a:p>
      </dgm:t>
    </dgm:pt>
    <dgm:pt modelId="{8BAF126D-DABA-4708-8E2C-F8C6326C65D7}">
      <dgm:prSet custT="1"/>
      <dgm:spPr/>
      <dgm:t>
        <a:bodyPr/>
        <a:lstStyle/>
        <a:p>
          <a:r>
            <a:rPr lang="pl-PL" sz="1200" dirty="0"/>
            <a:t>5) orzeczono karę, środek karny, środek kompensacyjny lub środek zabezpieczający nieznane ustawie;</a:t>
          </a:r>
          <a:endParaRPr lang="en-US" sz="1200" dirty="0"/>
        </a:p>
      </dgm:t>
    </dgm:pt>
    <dgm:pt modelId="{CBA2F303-E645-479E-95C8-C34BD47D9252}" type="parTrans" cxnId="{229BD5BF-5EA1-4A40-B4DB-C9EFBD6FE962}">
      <dgm:prSet/>
      <dgm:spPr/>
      <dgm:t>
        <a:bodyPr/>
        <a:lstStyle/>
        <a:p>
          <a:endParaRPr lang="en-US"/>
        </a:p>
      </dgm:t>
    </dgm:pt>
    <dgm:pt modelId="{ED09A02D-B245-4D3B-B31B-BF8D11CEAEC6}" type="sibTrans" cxnId="{229BD5BF-5EA1-4A40-B4DB-C9EFBD6FE962}">
      <dgm:prSet/>
      <dgm:spPr/>
      <dgm:t>
        <a:bodyPr/>
        <a:lstStyle/>
        <a:p>
          <a:endParaRPr lang="en-US"/>
        </a:p>
      </dgm:t>
    </dgm:pt>
    <dgm:pt modelId="{A327D763-2D2D-4A94-9227-B1DB3BA65ED0}">
      <dgm:prSet custT="1"/>
      <dgm:spPr/>
      <dgm:t>
        <a:bodyPr/>
        <a:lstStyle/>
        <a:p>
          <a:r>
            <a:rPr lang="pl-PL" sz="1200"/>
            <a:t>6) zapadło z naruszeniem zasady większości głosów lub nie zostało podpisane przez którąkolwiek z osób biorących udział w jego wydaniu;</a:t>
          </a:r>
          <a:endParaRPr lang="en-US" sz="1200"/>
        </a:p>
      </dgm:t>
    </dgm:pt>
    <dgm:pt modelId="{1F467E15-52BA-45BC-85A7-9E7093F20D8C}" type="parTrans" cxnId="{CD6085F6-525E-4185-A7A5-FB95B1015946}">
      <dgm:prSet/>
      <dgm:spPr/>
      <dgm:t>
        <a:bodyPr/>
        <a:lstStyle/>
        <a:p>
          <a:endParaRPr lang="en-US"/>
        </a:p>
      </dgm:t>
    </dgm:pt>
    <dgm:pt modelId="{5749ED11-CF09-43E0-A1D8-D2A581309B37}" type="sibTrans" cxnId="{CD6085F6-525E-4185-A7A5-FB95B1015946}">
      <dgm:prSet/>
      <dgm:spPr/>
      <dgm:t>
        <a:bodyPr/>
        <a:lstStyle/>
        <a:p>
          <a:endParaRPr lang="en-US"/>
        </a:p>
      </dgm:t>
    </dgm:pt>
    <dgm:pt modelId="{799B658D-75F9-4F92-9C23-05B2035CAD03}">
      <dgm:prSet custT="1"/>
      <dgm:spPr/>
      <dgm:t>
        <a:bodyPr/>
        <a:lstStyle/>
        <a:p>
          <a:r>
            <a:rPr lang="pl-PL" sz="1200"/>
            <a:t>7) zachodzi sprzeczność w treści orzeczenia, uniemożliwiająca jego wykonanie;</a:t>
          </a:r>
          <a:endParaRPr lang="en-US" sz="1200"/>
        </a:p>
      </dgm:t>
    </dgm:pt>
    <dgm:pt modelId="{65D20043-C229-4319-91E1-A0ACF945F4E0}" type="parTrans" cxnId="{E11546CE-B231-460C-B401-88705E0F7068}">
      <dgm:prSet/>
      <dgm:spPr/>
      <dgm:t>
        <a:bodyPr/>
        <a:lstStyle/>
        <a:p>
          <a:endParaRPr lang="en-US"/>
        </a:p>
      </dgm:t>
    </dgm:pt>
    <dgm:pt modelId="{D299A986-428E-4121-BDE9-3D7AF01F9F77}" type="sibTrans" cxnId="{E11546CE-B231-460C-B401-88705E0F7068}">
      <dgm:prSet/>
      <dgm:spPr/>
      <dgm:t>
        <a:bodyPr/>
        <a:lstStyle/>
        <a:p>
          <a:endParaRPr lang="en-US"/>
        </a:p>
      </dgm:t>
    </dgm:pt>
    <dgm:pt modelId="{47AE559B-67EC-4D24-800C-28792F8D64A4}">
      <dgm:prSet custT="1"/>
      <dgm:spPr/>
      <dgm:t>
        <a:bodyPr/>
        <a:lstStyle/>
        <a:p>
          <a:r>
            <a:rPr lang="pl-PL" sz="1200"/>
            <a:t>8) zostało wydane pomimo to, że postępowanie karne co do tego samego czynu tej samej osoby zostało już prawomocnie zakończone;</a:t>
          </a:r>
          <a:endParaRPr lang="en-US" sz="1200"/>
        </a:p>
      </dgm:t>
    </dgm:pt>
    <dgm:pt modelId="{433DC0FA-4082-4927-A46F-33B325D76C20}" type="parTrans" cxnId="{04A9ADCD-D4EB-47F8-9470-D3C5A7350C56}">
      <dgm:prSet/>
      <dgm:spPr/>
      <dgm:t>
        <a:bodyPr/>
        <a:lstStyle/>
        <a:p>
          <a:endParaRPr lang="en-US"/>
        </a:p>
      </dgm:t>
    </dgm:pt>
    <dgm:pt modelId="{9C33DF38-E57B-483A-898D-BE59B43689ED}" type="sibTrans" cxnId="{04A9ADCD-D4EB-47F8-9470-D3C5A7350C56}">
      <dgm:prSet/>
      <dgm:spPr/>
      <dgm:t>
        <a:bodyPr/>
        <a:lstStyle/>
        <a:p>
          <a:endParaRPr lang="en-US"/>
        </a:p>
      </dgm:t>
    </dgm:pt>
    <dgm:pt modelId="{CB249099-9A19-4E4A-B030-0EE3E4E64F6E}">
      <dgm:prSet custT="1"/>
      <dgm:spPr/>
      <dgm:t>
        <a:bodyPr/>
        <a:lstStyle/>
        <a:p>
          <a:r>
            <a:rPr lang="pl-PL" sz="1200" dirty="0"/>
            <a:t>9) zachodzi jedna z okoliczności wyłączających postępowanie, określonych w art. 17 § 1 pkt 5, 6 i 8-11;</a:t>
          </a:r>
          <a:endParaRPr lang="en-US" sz="1200" dirty="0"/>
        </a:p>
      </dgm:t>
    </dgm:pt>
    <dgm:pt modelId="{E81A1465-CAD3-47AB-BB0C-9A6B50EE0A68}" type="parTrans" cxnId="{C8773F9A-C99C-417A-AC13-EB4D06868FF8}">
      <dgm:prSet/>
      <dgm:spPr/>
      <dgm:t>
        <a:bodyPr/>
        <a:lstStyle/>
        <a:p>
          <a:endParaRPr lang="en-US"/>
        </a:p>
      </dgm:t>
    </dgm:pt>
    <dgm:pt modelId="{9E1FD3C7-59DE-4D04-B5F0-3664551858EC}" type="sibTrans" cxnId="{C8773F9A-C99C-417A-AC13-EB4D06868FF8}">
      <dgm:prSet/>
      <dgm:spPr/>
      <dgm:t>
        <a:bodyPr/>
        <a:lstStyle/>
        <a:p>
          <a:endParaRPr lang="en-US"/>
        </a:p>
      </dgm:t>
    </dgm:pt>
    <dgm:pt modelId="{19EC9279-2F31-4ACD-B768-D38CE5322C1F}">
      <dgm:prSet custT="1"/>
      <dgm:spPr/>
      <dgm:t>
        <a:bodyPr/>
        <a:lstStyle/>
        <a:p>
          <a:r>
            <a:rPr lang="pl-PL" sz="1200" dirty="0"/>
            <a:t>10) oskarżony w postępowaniu sądowym nie miał obrońcy w wypadkach określonych w art. 79 § 1 i 2 oraz art. 80 lub obrońca nie brał udziału w czynnościach, w których jego udział był obowiązkowy;</a:t>
          </a:r>
          <a:endParaRPr lang="en-US" sz="1200" dirty="0"/>
        </a:p>
      </dgm:t>
    </dgm:pt>
    <dgm:pt modelId="{B6D84C74-9955-47C0-8CAC-073A1C8D18FC}" type="parTrans" cxnId="{B152CE1D-CE76-4F21-A507-09362DC0AEA6}">
      <dgm:prSet/>
      <dgm:spPr/>
      <dgm:t>
        <a:bodyPr/>
        <a:lstStyle/>
        <a:p>
          <a:endParaRPr lang="en-US"/>
        </a:p>
      </dgm:t>
    </dgm:pt>
    <dgm:pt modelId="{D256CE81-9B1E-4BB5-9823-34A4C2464930}" type="sibTrans" cxnId="{B152CE1D-CE76-4F21-A507-09362DC0AEA6}">
      <dgm:prSet/>
      <dgm:spPr/>
      <dgm:t>
        <a:bodyPr/>
        <a:lstStyle/>
        <a:p>
          <a:endParaRPr lang="en-US"/>
        </a:p>
      </dgm:t>
    </dgm:pt>
    <dgm:pt modelId="{01EB0B99-2666-4C01-808E-1AF88C5FC170}">
      <dgm:prSet custT="1"/>
      <dgm:spPr/>
      <dgm:t>
        <a:bodyPr/>
        <a:lstStyle/>
        <a:p>
          <a:r>
            <a:rPr lang="pl-PL" sz="1200" dirty="0"/>
            <a:t>11) sprawę rozpoznano podczas nieobecności oskarżonego, którego obecność była obowiązkowa.</a:t>
          </a:r>
          <a:endParaRPr lang="en-US" sz="1200" dirty="0"/>
        </a:p>
      </dgm:t>
    </dgm:pt>
    <dgm:pt modelId="{96FAAF6A-67BB-4225-9DB5-4525E32EBE7D}" type="parTrans" cxnId="{7E12BBC1-5CF0-49FC-9343-DD35A366FCCF}">
      <dgm:prSet/>
      <dgm:spPr/>
      <dgm:t>
        <a:bodyPr/>
        <a:lstStyle/>
        <a:p>
          <a:endParaRPr lang="en-US"/>
        </a:p>
      </dgm:t>
    </dgm:pt>
    <dgm:pt modelId="{C5CD5189-2603-4DF1-8360-D55A86E89C10}" type="sibTrans" cxnId="{7E12BBC1-5CF0-49FC-9343-DD35A366FCCF}">
      <dgm:prSet/>
      <dgm:spPr/>
      <dgm:t>
        <a:bodyPr/>
        <a:lstStyle/>
        <a:p>
          <a:endParaRPr lang="en-US"/>
        </a:p>
      </dgm:t>
    </dgm:pt>
    <dgm:pt modelId="{9E5F3907-715D-4AA5-AD27-790F7B117030}" type="pres">
      <dgm:prSet presAssocID="{2BAE5232-CDEA-459B-809C-5A8CEAB5B31F}" presName="diagram" presStyleCnt="0">
        <dgm:presLayoutVars>
          <dgm:dir/>
          <dgm:resizeHandles val="exact"/>
        </dgm:presLayoutVars>
      </dgm:prSet>
      <dgm:spPr/>
    </dgm:pt>
    <dgm:pt modelId="{891E195F-B82E-4472-9739-33A1C72D268E}" type="pres">
      <dgm:prSet presAssocID="{DF2D268A-5498-4F01-A073-25E283D87441}" presName="node" presStyleLbl="node1" presStyleIdx="0" presStyleCnt="11">
        <dgm:presLayoutVars>
          <dgm:bulletEnabled val="1"/>
        </dgm:presLayoutVars>
      </dgm:prSet>
      <dgm:spPr/>
    </dgm:pt>
    <dgm:pt modelId="{A044C1B8-ACCD-4C78-9F24-B019EB0EB952}" type="pres">
      <dgm:prSet presAssocID="{CAF67B3F-4513-41D9-921B-B7986412F8D0}" presName="sibTrans" presStyleCnt="0"/>
      <dgm:spPr/>
    </dgm:pt>
    <dgm:pt modelId="{92322E55-87CC-4ED5-99D8-53FDF1D4EB0E}" type="pres">
      <dgm:prSet presAssocID="{41DF4D02-D518-4788-9212-24AC26F992BE}" presName="node" presStyleLbl="node1" presStyleIdx="1" presStyleCnt="11">
        <dgm:presLayoutVars>
          <dgm:bulletEnabled val="1"/>
        </dgm:presLayoutVars>
      </dgm:prSet>
      <dgm:spPr/>
    </dgm:pt>
    <dgm:pt modelId="{11F0B8BA-020F-471A-8544-448F41B0F74C}" type="pres">
      <dgm:prSet presAssocID="{9A29A2DE-218C-4F55-B075-3446C3FE9C45}" presName="sibTrans" presStyleCnt="0"/>
      <dgm:spPr/>
    </dgm:pt>
    <dgm:pt modelId="{FEADB003-3741-47AF-A8FC-D0ED00CAB4ED}" type="pres">
      <dgm:prSet presAssocID="{64144D52-F7C1-48AA-8C59-374CBDFEF15B}" presName="node" presStyleLbl="node1" presStyleIdx="2" presStyleCnt="11">
        <dgm:presLayoutVars>
          <dgm:bulletEnabled val="1"/>
        </dgm:presLayoutVars>
      </dgm:prSet>
      <dgm:spPr/>
    </dgm:pt>
    <dgm:pt modelId="{A3532A73-5117-4C15-9D33-AF4A99612011}" type="pres">
      <dgm:prSet presAssocID="{54D6E112-DBC0-4BD6-9498-9D8AEC96755F}" presName="sibTrans" presStyleCnt="0"/>
      <dgm:spPr/>
    </dgm:pt>
    <dgm:pt modelId="{330E3353-2D78-476B-83B5-D670D1AA6D4F}" type="pres">
      <dgm:prSet presAssocID="{78AB3478-5865-4F29-8264-85CB329EC57B}" presName="node" presStyleLbl="node1" presStyleIdx="3" presStyleCnt="11">
        <dgm:presLayoutVars>
          <dgm:bulletEnabled val="1"/>
        </dgm:presLayoutVars>
      </dgm:prSet>
      <dgm:spPr/>
    </dgm:pt>
    <dgm:pt modelId="{7322462C-9734-4C56-8E1F-944EEE6041E1}" type="pres">
      <dgm:prSet presAssocID="{91575BBC-F7A7-41E5-9385-ABEC2269AF3D}" presName="sibTrans" presStyleCnt="0"/>
      <dgm:spPr/>
    </dgm:pt>
    <dgm:pt modelId="{A6BA6B31-1886-404D-8A0E-EE766619CC64}" type="pres">
      <dgm:prSet presAssocID="{8BAF126D-DABA-4708-8E2C-F8C6326C65D7}" presName="node" presStyleLbl="node1" presStyleIdx="4" presStyleCnt="11">
        <dgm:presLayoutVars>
          <dgm:bulletEnabled val="1"/>
        </dgm:presLayoutVars>
      </dgm:prSet>
      <dgm:spPr/>
    </dgm:pt>
    <dgm:pt modelId="{7FE7CABA-F1BC-44A4-8F16-025B4FEBB52A}" type="pres">
      <dgm:prSet presAssocID="{ED09A02D-B245-4D3B-B31B-BF8D11CEAEC6}" presName="sibTrans" presStyleCnt="0"/>
      <dgm:spPr/>
    </dgm:pt>
    <dgm:pt modelId="{5453A488-27AB-482B-84A7-5B066E2F725D}" type="pres">
      <dgm:prSet presAssocID="{A327D763-2D2D-4A94-9227-B1DB3BA65ED0}" presName="node" presStyleLbl="node1" presStyleIdx="5" presStyleCnt="11">
        <dgm:presLayoutVars>
          <dgm:bulletEnabled val="1"/>
        </dgm:presLayoutVars>
      </dgm:prSet>
      <dgm:spPr/>
    </dgm:pt>
    <dgm:pt modelId="{CFF9430A-B228-4E17-A79B-AEC8EF738B8C}" type="pres">
      <dgm:prSet presAssocID="{5749ED11-CF09-43E0-A1D8-D2A581309B37}" presName="sibTrans" presStyleCnt="0"/>
      <dgm:spPr/>
    </dgm:pt>
    <dgm:pt modelId="{8D3E9A2C-0108-4A31-89ED-E04777BCB0D7}" type="pres">
      <dgm:prSet presAssocID="{799B658D-75F9-4F92-9C23-05B2035CAD03}" presName="node" presStyleLbl="node1" presStyleIdx="6" presStyleCnt="11">
        <dgm:presLayoutVars>
          <dgm:bulletEnabled val="1"/>
        </dgm:presLayoutVars>
      </dgm:prSet>
      <dgm:spPr/>
    </dgm:pt>
    <dgm:pt modelId="{AEFBC8FE-4F29-415F-8F0A-CAE5EDD3DD55}" type="pres">
      <dgm:prSet presAssocID="{D299A986-428E-4121-BDE9-3D7AF01F9F77}" presName="sibTrans" presStyleCnt="0"/>
      <dgm:spPr/>
    </dgm:pt>
    <dgm:pt modelId="{F23B44A4-6F51-49BB-9CDF-4E2D24AF441D}" type="pres">
      <dgm:prSet presAssocID="{47AE559B-67EC-4D24-800C-28792F8D64A4}" presName="node" presStyleLbl="node1" presStyleIdx="7" presStyleCnt="11">
        <dgm:presLayoutVars>
          <dgm:bulletEnabled val="1"/>
        </dgm:presLayoutVars>
      </dgm:prSet>
      <dgm:spPr/>
    </dgm:pt>
    <dgm:pt modelId="{3DAC9568-CBBE-4814-9824-A3F362D66CDA}" type="pres">
      <dgm:prSet presAssocID="{9C33DF38-E57B-483A-898D-BE59B43689ED}" presName="sibTrans" presStyleCnt="0"/>
      <dgm:spPr/>
    </dgm:pt>
    <dgm:pt modelId="{469855F3-EDC9-4C41-8553-98ADB11D440D}" type="pres">
      <dgm:prSet presAssocID="{CB249099-9A19-4E4A-B030-0EE3E4E64F6E}" presName="node" presStyleLbl="node1" presStyleIdx="8" presStyleCnt="11" custLinFactNeighborX="58554" custLinFactNeighborY="1067">
        <dgm:presLayoutVars>
          <dgm:bulletEnabled val="1"/>
        </dgm:presLayoutVars>
      </dgm:prSet>
      <dgm:spPr/>
    </dgm:pt>
    <dgm:pt modelId="{34CC825E-6142-429F-B882-7CD0CD790F5B}" type="pres">
      <dgm:prSet presAssocID="{9E1FD3C7-59DE-4D04-B5F0-3664551858EC}" presName="sibTrans" presStyleCnt="0"/>
      <dgm:spPr/>
    </dgm:pt>
    <dgm:pt modelId="{E2AB2029-4FCA-47D0-A75B-A63B65F3C66F}" type="pres">
      <dgm:prSet presAssocID="{19EC9279-2F31-4ACD-B768-D38CE5322C1F}" presName="node" presStyleLbl="node1" presStyleIdx="9" presStyleCnt="11" custLinFactNeighborX="60289" custLinFactNeighborY="165">
        <dgm:presLayoutVars>
          <dgm:bulletEnabled val="1"/>
        </dgm:presLayoutVars>
      </dgm:prSet>
      <dgm:spPr/>
    </dgm:pt>
    <dgm:pt modelId="{707BBACF-9469-4F5D-A64E-2DA666427736}" type="pres">
      <dgm:prSet presAssocID="{D256CE81-9B1E-4BB5-9823-34A4C2464930}" presName="sibTrans" presStyleCnt="0"/>
      <dgm:spPr/>
    </dgm:pt>
    <dgm:pt modelId="{85C014E8-91AF-456C-AD11-4AAF024234DF}" type="pres">
      <dgm:prSet presAssocID="{01EB0B99-2666-4C01-808E-1AF88C5FC170}" presName="node" presStyleLbl="node1" presStyleIdx="10" presStyleCnt="11" custLinFactNeighborX="55265" custLinFactNeighborY="165">
        <dgm:presLayoutVars>
          <dgm:bulletEnabled val="1"/>
        </dgm:presLayoutVars>
      </dgm:prSet>
      <dgm:spPr/>
    </dgm:pt>
  </dgm:ptLst>
  <dgm:cxnLst>
    <dgm:cxn modelId="{B152CE1D-CE76-4F21-A507-09362DC0AEA6}" srcId="{2BAE5232-CDEA-459B-809C-5A8CEAB5B31F}" destId="{19EC9279-2F31-4ACD-B768-D38CE5322C1F}" srcOrd="9" destOrd="0" parTransId="{B6D84C74-9955-47C0-8CAC-073A1C8D18FC}" sibTransId="{D256CE81-9B1E-4BB5-9823-34A4C2464930}"/>
    <dgm:cxn modelId="{E79AD944-EBCA-4B4E-8E11-EC87208736BE}" type="presOf" srcId="{19EC9279-2F31-4ACD-B768-D38CE5322C1F}" destId="{E2AB2029-4FCA-47D0-A75B-A63B65F3C66F}" srcOrd="0" destOrd="0" presId="urn:microsoft.com/office/officeart/2005/8/layout/default"/>
    <dgm:cxn modelId="{31357167-1DE4-4F4F-B3D0-121DA8761ECC}" type="presOf" srcId="{A327D763-2D2D-4A94-9227-B1DB3BA65ED0}" destId="{5453A488-27AB-482B-84A7-5B066E2F725D}" srcOrd="0" destOrd="0" presId="urn:microsoft.com/office/officeart/2005/8/layout/default"/>
    <dgm:cxn modelId="{B46B9272-98FF-4358-8A4C-2C26C4430617}" type="presOf" srcId="{2BAE5232-CDEA-459B-809C-5A8CEAB5B31F}" destId="{9E5F3907-715D-4AA5-AD27-790F7B117030}" srcOrd="0" destOrd="0" presId="urn:microsoft.com/office/officeart/2005/8/layout/default"/>
    <dgm:cxn modelId="{3D052D54-35AC-4F50-A86D-98047DE0568D}" type="presOf" srcId="{64144D52-F7C1-48AA-8C59-374CBDFEF15B}" destId="{FEADB003-3741-47AF-A8FC-D0ED00CAB4ED}" srcOrd="0" destOrd="0" presId="urn:microsoft.com/office/officeart/2005/8/layout/default"/>
    <dgm:cxn modelId="{14800B58-703F-42AF-91DF-98A28CF1E6CE}" srcId="{2BAE5232-CDEA-459B-809C-5A8CEAB5B31F}" destId="{DF2D268A-5498-4F01-A073-25E283D87441}" srcOrd="0" destOrd="0" parTransId="{D084279E-DF6D-4B4B-9CB7-C349D35F0D3E}" sibTransId="{CAF67B3F-4513-41D9-921B-B7986412F8D0}"/>
    <dgm:cxn modelId="{E357285A-CAF7-4C63-B29B-DC14B12A4849}" type="presOf" srcId="{799B658D-75F9-4F92-9C23-05B2035CAD03}" destId="{8D3E9A2C-0108-4A31-89ED-E04777BCB0D7}" srcOrd="0" destOrd="0" presId="urn:microsoft.com/office/officeart/2005/8/layout/default"/>
    <dgm:cxn modelId="{87663F84-468B-4649-B141-3372B96B7662}" type="presOf" srcId="{8BAF126D-DABA-4708-8E2C-F8C6326C65D7}" destId="{A6BA6B31-1886-404D-8A0E-EE766619CC64}" srcOrd="0" destOrd="0" presId="urn:microsoft.com/office/officeart/2005/8/layout/default"/>
    <dgm:cxn modelId="{BCC70C90-0CF2-461A-9E3A-F3A5D3991316}" type="presOf" srcId="{DF2D268A-5498-4F01-A073-25E283D87441}" destId="{891E195F-B82E-4472-9739-33A1C72D268E}" srcOrd="0" destOrd="0" presId="urn:microsoft.com/office/officeart/2005/8/layout/default"/>
    <dgm:cxn modelId="{C8773F9A-C99C-417A-AC13-EB4D06868FF8}" srcId="{2BAE5232-CDEA-459B-809C-5A8CEAB5B31F}" destId="{CB249099-9A19-4E4A-B030-0EE3E4E64F6E}" srcOrd="8" destOrd="0" parTransId="{E81A1465-CAD3-47AB-BB0C-9A6B50EE0A68}" sibTransId="{9E1FD3C7-59DE-4D04-B5F0-3664551858EC}"/>
    <dgm:cxn modelId="{E4D8039E-4269-4B48-B029-1F4CF724DAF6}" type="presOf" srcId="{01EB0B99-2666-4C01-808E-1AF88C5FC170}" destId="{85C014E8-91AF-456C-AD11-4AAF024234DF}" srcOrd="0" destOrd="0" presId="urn:microsoft.com/office/officeart/2005/8/layout/default"/>
    <dgm:cxn modelId="{3A79CDA2-BE5B-4547-8CA7-FFF45A0FB42C}" srcId="{2BAE5232-CDEA-459B-809C-5A8CEAB5B31F}" destId="{64144D52-F7C1-48AA-8C59-374CBDFEF15B}" srcOrd="2" destOrd="0" parTransId="{E8A2F3E1-F28D-45C9-962E-506A8E52C095}" sibTransId="{54D6E112-DBC0-4BD6-9498-9D8AEC96755F}"/>
    <dgm:cxn modelId="{FE554FA3-2086-49F9-B5AB-149CCF8896E7}" type="presOf" srcId="{41DF4D02-D518-4788-9212-24AC26F992BE}" destId="{92322E55-87CC-4ED5-99D8-53FDF1D4EB0E}" srcOrd="0" destOrd="0" presId="urn:microsoft.com/office/officeart/2005/8/layout/default"/>
    <dgm:cxn modelId="{2D42EDB0-EF3C-48D6-A53C-3E915CE95D47}" srcId="{2BAE5232-CDEA-459B-809C-5A8CEAB5B31F}" destId="{78AB3478-5865-4F29-8264-85CB329EC57B}" srcOrd="3" destOrd="0" parTransId="{340EE3C1-1E04-4199-B952-72BDF53BC55D}" sibTransId="{91575BBC-F7A7-41E5-9385-ABEC2269AF3D}"/>
    <dgm:cxn modelId="{CB1A7EB2-2A21-4970-88D6-6F39D14516D6}" type="presOf" srcId="{78AB3478-5865-4F29-8264-85CB329EC57B}" destId="{330E3353-2D78-476B-83B5-D670D1AA6D4F}" srcOrd="0" destOrd="0" presId="urn:microsoft.com/office/officeart/2005/8/layout/default"/>
    <dgm:cxn modelId="{FAB817B3-A164-41A2-B517-6F787A0FFC3B}" type="presOf" srcId="{CB249099-9A19-4E4A-B030-0EE3E4E64F6E}" destId="{469855F3-EDC9-4C41-8553-98ADB11D440D}" srcOrd="0" destOrd="0" presId="urn:microsoft.com/office/officeart/2005/8/layout/default"/>
    <dgm:cxn modelId="{90628AB6-301C-4A8A-9DF5-F8DEE25E7C10}" srcId="{2BAE5232-CDEA-459B-809C-5A8CEAB5B31F}" destId="{41DF4D02-D518-4788-9212-24AC26F992BE}" srcOrd="1" destOrd="0" parTransId="{BF18AE5E-789C-4026-A422-36983B9DAF0D}" sibTransId="{9A29A2DE-218C-4F55-B075-3446C3FE9C45}"/>
    <dgm:cxn modelId="{229BD5BF-5EA1-4A40-B4DB-C9EFBD6FE962}" srcId="{2BAE5232-CDEA-459B-809C-5A8CEAB5B31F}" destId="{8BAF126D-DABA-4708-8E2C-F8C6326C65D7}" srcOrd="4" destOrd="0" parTransId="{CBA2F303-E645-479E-95C8-C34BD47D9252}" sibTransId="{ED09A02D-B245-4D3B-B31B-BF8D11CEAEC6}"/>
    <dgm:cxn modelId="{7E12BBC1-5CF0-49FC-9343-DD35A366FCCF}" srcId="{2BAE5232-CDEA-459B-809C-5A8CEAB5B31F}" destId="{01EB0B99-2666-4C01-808E-1AF88C5FC170}" srcOrd="10" destOrd="0" parTransId="{96FAAF6A-67BB-4225-9DB5-4525E32EBE7D}" sibTransId="{C5CD5189-2603-4DF1-8360-D55A86E89C10}"/>
    <dgm:cxn modelId="{04A9ADCD-D4EB-47F8-9470-D3C5A7350C56}" srcId="{2BAE5232-CDEA-459B-809C-5A8CEAB5B31F}" destId="{47AE559B-67EC-4D24-800C-28792F8D64A4}" srcOrd="7" destOrd="0" parTransId="{433DC0FA-4082-4927-A46F-33B325D76C20}" sibTransId="{9C33DF38-E57B-483A-898D-BE59B43689ED}"/>
    <dgm:cxn modelId="{E11546CE-B231-460C-B401-88705E0F7068}" srcId="{2BAE5232-CDEA-459B-809C-5A8CEAB5B31F}" destId="{799B658D-75F9-4F92-9C23-05B2035CAD03}" srcOrd="6" destOrd="0" parTransId="{65D20043-C229-4319-91E1-A0ACF945F4E0}" sibTransId="{D299A986-428E-4121-BDE9-3D7AF01F9F77}"/>
    <dgm:cxn modelId="{2EFA42E3-F81A-4D26-8F2D-E9B21698EBC2}" type="presOf" srcId="{47AE559B-67EC-4D24-800C-28792F8D64A4}" destId="{F23B44A4-6F51-49BB-9CDF-4E2D24AF441D}" srcOrd="0" destOrd="0" presId="urn:microsoft.com/office/officeart/2005/8/layout/default"/>
    <dgm:cxn modelId="{CD6085F6-525E-4185-A7A5-FB95B1015946}" srcId="{2BAE5232-CDEA-459B-809C-5A8CEAB5B31F}" destId="{A327D763-2D2D-4A94-9227-B1DB3BA65ED0}" srcOrd="5" destOrd="0" parTransId="{1F467E15-52BA-45BC-85A7-9E7093F20D8C}" sibTransId="{5749ED11-CF09-43E0-A1D8-D2A581309B37}"/>
    <dgm:cxn modelId="{77D8B318-AC39-4EFF-83AF-74FC8034624F}" type="presParOf" srcId="{9E5F3907-715D-4AA5-AD27-790F7B117030}" destId="{891E195F-B82E-4472-9739-33A1C72D268E}" srcOrd="0" destOrd="0" presId="urn:microsoft.com/office/officeart/2005/8/layout/default"/>
    <dgm:cxn modelId="{48E1D6B8-1BAD-4B79-AE41-3E2478510B04}" type="presParOf" srcId="{9E5F3907-715D-4AA5-AD27-790F7B117030}" destId="{A044C1B8-ACCD-4C78-9F24-B019EB0EB952}" srcOrd="1" destOrd="0" presId="urn:microsoft.com/office/officeart/2005/8/layout/default"/>
    <dgm:cxn modelId="{B9603526-9403-4506-85F7-80EE93D7EE13}" type="presParOf" srcId="{9E5F3907-715D-4AA5-AD27-790F7B117030}" destId="{92322E55-87CC-4ED5-99D8-53FDF1D4EB0E}" srcOrd="2" destOrd="0" presId="urn:microsoft.com/office/officeart/2005/8/layout/default"/>
    <dgm:cxn modelId="{04435789-AE5A-4D5F-A990-19039EB2D1B7}" type="presParOf" srcId="{9E5F3907-715D-4AA5-AD27-790F7B117030}" destId="{11F0B8BA-020F-471A-8544-448F41B0F74C}" srcOrd="3" destOrd="0" presId="urn:microsoft.com/office/officeart/2005/8/layout/default"/>
    <dgm:cxn modelId="{6004F4AC-7267-4F0F-807D-2E44110C1F56}" type="presParOf" srcId="{9E5F3907-715D-4AA5-AD27-790F7B117030}" destId="{FEADB003-3741-47AF-A8FC-D0ED00CAB4ED}" srcOrd="4" destOrd="0" presId="urn:microsoft.com/office/officeart/2005/8/layout/default"/>
    <dgm:cxn modelId="{D2CFED89-5C3D-499D-9531-93D397A7A790}" type="presParOf" srcId="{9E5F3907-715D-4AA5-AD27-790F7B117030}" destId="{A3532A73-5117-4C15-9D33-AF4A99612011}" srcOrd="5" destOrd="0" presId="urn:microsoft.com/office/officeart/2005/8/layout/default"/>
    <dgm:cxn modelId="{9643C32F-E332-4F31-AE34-6B971A135B27}" type="presParOf" srcId="{9E5F3907-715D-4AA5-AD27-790F7B117030}" destId="{330E3353-2D78-476B-83B5-D670D1AA6D4F}" srcOrd="6" destOrd="0" presId="urn:microsoft.com/office/officeart/2005/8/layout/default"/>
    <dgm:cxn modelId="{7047DF67-BB10-43BE-B277-AC36078C7367}" type="presParOf" srcId="{9E5F3907-715D-4AA5-AD27-790F7B117030}" destId="{7322462C-9734-4C56-8E1F-944EEE6041E1}" srcOrd="7" destOrd="0" presId="urn:microsoft.com/office/officeart/2005/8/layout/default"/>
    <dgm:cxn modelId="{675D2FEF-FDAA-43CB-805D-1CFCEEB02996}" type="presParOf" srcId="{9E5F3907-715D-4AA5-AD27-790F7B117030}" destId="{A6BA6B31-1886-404D-8A0E-EE766619CC64}" srcOrd="8" destOrd="0" presId="urn:microsoft.com/office/officeart/2005/8/layout/default"/>
    <dgm:cxn modelId="{5A3B1CE2-7047-4A72-8ED5-42475F07F0C0}" type="presParOf" srcId="{9E5F3907-715D-4AA5-AD27-790F7B117030}" destId="{7FE7CABA-F1BC-44A4-8F16-025B4FEBB52A}" srcOrd="9" destOrd="0" presId="urn:microsoft.com/office/officeart/2005/8/layout/default"/>
    <dgm:cxn modelId="{5328B07B-C7A2-489C-9C49-E145D4B3C5EF}" type="presParOf" srcId="{9E5F3907-715D-4AA5-AD27-790F7B117030}" destId="{5453A488-27AB-482B-84A7-5B066E2F725D}" srcOrd="10" destOrd="0" presId="urn:microsoft.com/office/officeart/2005/8/layout/default"/>
    <dgm:cxn modelId="{A3FBBAC3-ED36-4A32-AA55-35FB200B94B9}" type="presParOf" srcId="{9E5F3907-715D-4AA5-AD27-790F7B117030}" destId="{CFF9430A-B228-4E17-A79B-AEC8EF738B8C}" srcOrd="11" destOrd="0" presId="urn:microsoft.com/office/officeart/2005/8/layout/default"/>
    <dgm:cxn modelId="{3AADBA15-F646-453E-A2C2-01406F1BF263}" type="presParOf" srcId="{9E5F3907-715D-4AA5-AD27-790F7B117030}" destId="{8D3E9A2C-0108-4A31-89ED-E04777BCB0D7}" srcOrd="12" destOrd="0" presId="urn:microsoft.com/office/officeart/2005/8/layout/default"/>
    <dgm:cxn modelId="{7873BDAD-4ED9-4953-B4D3-82E906C62FE2}" type="presParOf" srcId="{9E5F3907-715D-4AA5-AD27-790F7B117030}" destId="{AEFBC8FE-4F29-415F-8F0A-CAE5EDD3DD55}" srcOrd="13" destOrd="0" presId="urn:microsoft.com/office/officeart/2005/8/layout/default"/>
    <dgm:cxn modelId="{353F1F53-3D61-4463-AB47-213605DC2BEF}" type="presParOf" srcId="{9E5F3907-715D-4AA5-AD27-790F7B117030}" destId="{F23B44A4-6F51-49BB-9CDF-4E2D24AF441D}" srcOrd="14" destOrd="0" presId="urn:microsoft.com/office/officeart/2005/8/layout/default"/>
    <dgm:cxn modelId="{D14D701E-681D-48C1-993B-C776CDC7B6ED}" type="presParOf" srcId="{9E5F3907-715D-4AA5-AD27-790F7B117030}" destId="{3DAC9568-CBBE-4814-9824-A3F362D66CDA}" srcOrd="15" destOrd="0" presId="urn:microsoft.com/office/officeart/2005/8/layout/default"/>
    <dgm:cxn modelId="{05C81ABF-71D5-476C-A602-8EDE3AF08177}" type="presParOf" srcId="{9E5F3907-715D-4AA5-AD27-790F7B117030}" destId="{469855F3-EDC9-4C41-8553-98ADB11D440D}" srcOrd="16" destOrd="0" presId="urn:microsoft.com/office/officeart/2005/8/layout/default"/>
    <dgm:cxn modelId="{15E239F4-9893-4AC2-8DBE-CD8B5F7C5581}" type="presParOf" srcId="{9E5F3907-715D-4AA5-AD27-790F7B117030}" destId="{34CC825E-6142-429F-B882-7CD0CD790F5B}" srcOrd="17" destOrd="0" presId="urn:microsoft.com/office/officeart/2005/8/layout/default"/>
    <dgm:cxn modelId="{00126C49-0D9D-472D-9374-4CB7CBDB9321}" type="presParOf" srcId="{9E5F3907-715D-4AA5-AD27-790F7B117030}" destId="{E2AB2029-4FCA-47D0-A75B-A63B65F3C66F}" srcOrd="18" destOrd="0" presId="urn:microsoft.com/office/officeart/2005/8/layout/default"/>
    <dgm:cxn modelId="{B403AC2C-383E-4602-8DAF-D307216C5185}" type="presParOf" srcId="{9E5F3907-715D-4AA5-AD27-790F7B117030}" destId="{707BBACF-9469-4F5D-A64E-2DA666427736}" srcOrd="19" destOrd="0" presId="urn:microsoft.com/office/officeart/2005/8/layout/default"/>
    <dgm:cxn modelId="{DA1BA954-6A72-481C-BC83-DD3A2BF2F05A}" type="presParOf" srcId="{9E5F3907-715D-4AA5-AD27-790F7B117030}" destId="{85C014E8-91AF-456C-AD11-4AAF024234DF}"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51A3D0D-8407-4A58-9BFA-41865A9D47B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5A93F38-97D9-45C7-A746-56663A53D9D1}">
      <dgm:prSet/>
      <dgm:spPr/>
      <dgm:t>
        <a:bodyPr/>
        <a:lstStyle/>
        <a:p>
          <a:r>
            <a:rPr lang="pl-PL" b="1"/>
            <a:t>Zakres zaskarżenia </a:t>
          </a:r>
          <a:r>
            <a:rPr lang="pl-PL"/>
            <a:t>(czy orzeczenie jest zaskarżone w całości czy w części, czy w odniesieniu do wszystkich czynów oskarżonego, czy do jednego, czy w odniesieniu do wszystkich oskarżonych czy tylko części z nich)</a:t>
          </a:r>
          <a:endParaRPr lang="en-US"/>
        </a:p>
      </dgm:t>
    </dgm:pt>
    <dgm:pt modelId="{AD91CB07-EFDC-4F8F-9F43-4D1AD72746C1}" type="parTrans" cxnId="{10629B8F-6F55-4439-A028-83BC6E1028A8}">
      <dgm:prSet/>
      <dgm:spPr/>
      <dgm:t>
        <a:bodyPr/>
        <a:lstStyle/>
        <a:p>
          <a:endParaRPr lang="en-US"/>
        </a:p>
      </dgm:t>
    </dgm:pt>
    <dgm:pt modelId="{37912CDD-B8FC-4B9F-B8B4-7706516D15F8}" type="sibTrans" cxnId="{10629B8F-6F55-4439-A028-83BC6E1028A8}">
      <dgm:prSet/>
      <dgm:spPr/>
      <dgm:t>
        <a:bodyPr/>
        <a:lstStyle/>
        <a:p>
          <a:endParaRPr lang="en-US"/>
        </a:p>
      </dgm:t>
    </dgm:pt>
    <dgm:pt modelId="{B7E0FBCF-BF40-4D51-9BF3-1023B89FFECA}">
      <dgm:prSet/>
      <dgm:spPr/>
      <dgm:t>
        <a:bodyPr/>
        <a:lstStyle/>
        <a:p>
          <a:r>
            <a:rPr lang="pl-PL" b="1"/>
            <a:t>Kierunek zaskarżenia </a:t>
          </a:r>
          <a:r>
            <a:rPr lang="pl-PL"/>
            <a:t>(czy na korzyść czy na niekorzyść oskarżonego)</a:t>
          </a:r>
          <a:endParaRPr lang="en-US"/>
        </a:p>
      </dgm:t>
    </dgm:pt>
    <dgm:pt modelId="{ECBAD16D-B7FF-423E-B930-99D6431E9829}" type="parTrans" cxnId="{AF775B43-5189-4AF5-A5D5-338455ACBC26}">
      <dgm:prSet/>
      <dgm:spPr/>
      <dgm:t>
        <a:bodyPr/>
        <a:lstStyle/>
        <a:p>
          <a:endParaRPr lang="en-US"/>
        </a:p>
      </dgm:t>
    </dgm:pt>
    <dgm:pt modelId="{419DA61A-0569-47E5-9C06-4018A36DB692}" type="sibTrans" cxnId="{AF775B43-5189-4AF5-A5D5-338455ACBC26}">
      <dgm:prSet/>
      <dgm:spPr/>
      <dgm:t>
        <a:bodyPr/>
        <a:lstStyle/>
        <a:p>
          <a:endParaRPr lang="en-US"/>
        </a:p>
      </dgm:t>
    </dgm:pt>
    <dgm:pt modelId="{594721CA-33EC-459C-8F7B-0C593A21F866}">
      <dgm:prSet/>
      <dgm:spPr/>
      <dgm:t>
        <a:bodyPr/>
        <a:lstStyle/>
        <a:p>
          <a:r>
            <a:rPr lang="pl-PL" b="1" dirty="0"/>
            <a:t>Zarzuty odwoławcze </a:t>
          </a:r>
          <a:r>
            <a:rPr lang="pl-PL" dirty="0"/>
            <a:t>(art. 438/439) – zob. wcześniejsze slajdy</a:t>
          </a:r>
          <a:endParaRPr lang="en-US" dirty="0"/>
        </a:p>
      </dgm:t>
    </dgm:pt>
    <dgm:pt modelId="{A0550E31-3301-41CF-BE57-DEA03FB45010}" type="parTrans" cxnId="{E925D9AC-7EDC-4961-9821-16311EB8B8D4}">
      <dgm:prSet/>
      <dgm:spPr/>
      <dgm:t>
        <a:bodyPr/>
        <a:lstStyle/>
        <a:p>
          <a:endParaRPr lang="en-US"/>
        </a:p>
      </dgm:t>
    </dgm:pt>
    <dgm:pt modelId="{16AE96D1-832F-4DC1-AA18-A6A9577DAC95}" type="sibTrans" cxnId="{E925D9AC-7EDC-4961-9821-16311EB8B8D4}">
      <dgm:prSet/>
      <dgm:spPr/>
      <dgm:t>
        <a:bodyPr/>
        <a:lstStyle/>
        <a:p>
          <a:endParaRPr lang="en-US"/>
        </a:p>
      </dgm:t>
    </dgm:pt>
    <dgm:pt modelId="{3252D5BC-5775-4FD5-87E2-FA661069E5D6}" type="pres">
      <dgm:prSet presAssocID="{151A3D0D-8407-4A58-9BFA-41865A9D47B8}" presName="root" presStyleCnt="0">
        <dgm:presLayoutVars>
          <dgm:dir/>
          <dgm:resizeHandles val="exact"/>
        </dgm:presLayoutVars>
      </dgm:prSet>
      <dgm:spPr/>
    </dgm:pt>
    <dgm:pt modelId="{5ACECDB0-7487-4969-83C6-C1961EB795F6}" type="pres">
      <dgm:prSet presAssocID="{F5A93F38-97D9-45C7-A746-56663A53D9D1}" presName="compNode" presStyleCnt="0"/>
      <dgm:spPr/>
    </dgm:pt>
    <dgm:pt modelId="{5175C034-78EA-4B7E-8BC8-C0AC10467492}" type="pres">
      <dgm:prSet presAssocID="{F5A93F38-97D9-45C7-A746-56663A53D9D1}" presName="bgRect" presStyleLbl="bgShp" presStyleIdx="0" presStyleCnt="3"/>
      <dgm:spPr/>
    </dgm:pt>
    <dgm:pt modelId="{A26634A6-D208-49C7-BD6E-7CC4AEA1A743}" type="pres">
      <dgm:prSet presAssocID="{F5A93F38-97D9-45C7-A746-56663A53D9D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E93E6C14-92E7-410B-B9F0-512513167DDE}" type="pres">
      <dgm:prSet presAssocID="{F5A93F38-97D9-45C7-A746-56663A53D9D1}" presName="spaceRect" presStyleCnt="0"/>
      <dgm:spPr/>
    </dgm:pt>
    <dgm:pt modelId="{5570F49B-A9B2-47A8-979E-C7496A18733E}" type="pres">
      <dgm:prSet presAssocID="{F5A93F38-97D9-45C7-A746-56663A53D9D1}" presName="parTx" presStyleLbl="revTx" presStyleIdx="0" presStyleCnt="3">
        <dgm:presLayoutVars>
          <dgm:chMax val="0"/>
          <dgm:chPref val="0"/>
        </dgm:presLayoutVars>
      </dgm:prSet>
      <dgm:spPr/>
    </dgm:pt>
    <dgm:pt modelId="{EEDE18A7-110D-4B50-9B02-BCF43F3654EC}" type="pres">
      <dgm:prSet presAssocID="{37912CDD-B8FC-4B9F-B8B4-7706516D15F8}" presName="sibTrans" presStyleCnt="0"/>
      <dgm:spPr/>
    </dgm:pt>
    <dgm:pt modelId="{1602C4AD-9942-425D-B85A-20A983F60F7A}" type="pres">
      <dgm:prSet presAssocID="{B7E0FBCF-BF40-4D51-9BF3-1023B89FFECA}" presName="compNode" presStyleCnt="0"/>
      <dgm:spPr/>
    </dgm:pt>
    <dgm:pt modelId="{1CCD16AE-8645-4251-BE4C-3FE5416C5CC4}" type="pres">
      <dgm:prSet presAssocID="{B7E0FBCF-BF40-4D51-9BF3-1023B89FFECA}" presName="bgRect" presStyleLbl="bgShp" presStyleIdx="1" presStyleCnt="3"/>
      <dgm:spPr/>
    </dgm:pt>
    <dgm:pt modelId="{23CF8832-F211-44F2-A368-045E4C2031FA}" type="pres">
      <dgm:prSet presAssocID="{B7E0FBCF-BF40-4D51-9BF3-1023B89FFEC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tcoin"/>
        </a:ext>
      </dgm:extLst>
    </dgm:pt>
    <dgm:pt modelId="{563D34DA-B588-45AC-9C97-418B6EA4AC4E}" type="pres">
      <dgm:prSet presAssocID="{B7E0FBCF-BF40-4D51-9BF3-1023B89FFECA}" presName="spaceRect" presStyleCnt="0"/>
      <dgm:spPr/>
    </dgm:pt>
    <dgm:pt modelId="{84B0E292-239A-4D2B-8102-E8EF1E34C64D}" type="pres">
      <dgm:prSet presAssocID="{B7E0FBCF-BF40-4D51-9BF3-1023B89FFECA}" presName="parTx" presStyleLbl="revTx" presStyleIdx="1" presStyleCnt="3">
        <dgm:presLayoutVars>
          <dgm:chMax val="0"/>
          <dgm:chPref val="0"/>
        </dgm:presLayoutVars>
      </dgm:prSet>
      <dgm:spPr/>
    </dgm:pt>
    <dgm:pt modelId="{F019BD08-680F-412D-86C7-5522CA745EB1}" type="pres">
      <dgm:prSet presAssocID="{419DA61A-0569-47E5-9C06-4018A36DB692}" presName="sibTrans" presStyleCnt="0"/>
      <dgm:spPr/>
    </dgm:pt>
    <dgm:pt modelId="{4674FB65-7F29-4BF0-9A61-1A4F71342A4F}" type="pres">
      <dgm:prSet presAssocID="{594721CA-33EC-459C-8F7B-0C593A21F866}" presName="compNode" presStyleCnt="0"/>
      <dgm:spPr/>
    </dgm:pt>
    <dgm:pt modelId="{3E680F97-C6F6-42A4-A3A1-C6E2A0E74083}" type="pres">
      <dgm:prSet presAssocID="{594721CA-33EC-459C-8F7B-0C593A21F866}" presName="bgRect" presStyleLbl="bgShp" presStyleIdx="2" presStyleCnt="3"/>
      <dgm:spPr/>
    </dgm:pt>
    <dgm:pt modelId="{CD89741D-5EAE-4E54-9054-F979032403D2}" type="pres">
      <dgm:prSet presAssocID="{594721CA-33EC-459C-8F7B-0C593A21F86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2872A02F-76BD-42B3-80F0-18C8DD3AA975}" type="pres">
      <dgm:prSet presAssocID="{594721CA-33EC-459C-8F7B-0C593A21F866}" presName="spaceRect" presStyleCnt="0"/>
      <dgm:spPr/>
    </dgm:pt>
    <dgm:pt modelId="{2DA278E0-783E-4E74-BC39-B82DFD029B61}" type="pres">
      <dgm:prSet presAssocID="{594721CA-33EC-459C-8F7B-0C593A21F866}" presName="parTx" presStyleLbl="revTx" presStyleIdx="2" presStyleCnt="3">
        <dgm:presLayoutVars>
          <dgm:chMax val="0"/>
          <dgm:chPref val="0"/>
        </dgm:presLayoutVars>
      </dgm:prSet>
      <dgm:spPr/>
    </dgm:pt>
  </dgm:ptLst>
  <dgm:cxnLst>
    <dgm:cxn modelId="{5341D205-A217-4DDE-8D5C-2933A859FDC0}" type="presOf" srcId="{B7E0FBCF-BF40-4D51-9BF3-1023B89FFECA}" destId="{84B0E292-239A-4D2B-8102-E8EF1E34C64D}" srcOrd="0" destOrd="0" presId="urn:microsoft.com/office/officeart/2018/2/layout/IconVerticalSolidList"/>
    <dgm:cxn modelId="{AF775B43-5189-4AF5-A5D5-338455ACBC26}" srcId="{151A3D0D-8407-4A58-9BFA-41865A9D47B8}" destId="{B7E0FBCF-BF40-4D51-9BF3-1023B89FFECA}" srcOrd="1" destOrd="0" parTransId="{ECBAD16D-B7FF-423E-B930-99D6431E9829}" sibTransId="{419DA61A-0569-47E5-9C06-4018A36DB692}"/>
    <dgm:cxn modelId="{37967D49-DF72-4C0E-8384-46F9DA5BC93A}" type="presOf" srcId="{594721CA-33EC-459C-8F7B-0C593A21F866}" destId="{2DA278E0-783E-4E74-BC39-B82DFD029B61}" srcOrd="0" destOrd="0" presId="urn:microsoft.com/office/officeart/2018/2/layout/IconVerticalSolidList"/>
    <dgm:cxn modelId="{10629B8F-6F55-4439-A028-83BC6E1028A8}" srcId="{151A3D0D-8407-4A58-9BFA-41865A9D47B8}" destId="{F5A93F38-97D9-45C7-A746-56663A53D9D1}" srcOrd="0" destOrd="0" parTransId="{AD91CB07-EFDC-4F8F-9F43-4D1AD72746C1}" sibTransId="{37912CDD-B8FC-4B9F-B8B4-7706516D15F8}"/>
    <dgm:cxn modelId="{5A5E1C90-538F-4124-AEDF-F2A95635209E}" type="presOf" srcId="{F5A93F38-97D9-45C7-A746-56663A53D9D1}" destId="{5570F49B-A9B2-47A8-979E-C7496A18733E}" srcOrd="0" destOrd="0" presId="urn:microsoft.com/office/officeart/2018/2/layout/IconVerticalSolidList"/>
    <dgm:cxn modelId="{E925D9AC-7EDC-4961-9821-16311EB8B8D4}" srcId="{151A3D0D-8407-4A58-9BFA-41865A9D47B8}" destId="{594721CA-33EC-459C-8F7B-0C593A21F866}" srcOrd="2" destOrd="0" parTransId="{A0550E31-3301-41CF-BE57-DEA03FB45010}" sibTransId="{16AE96D1-832F-4DC1-AA18-A6A9577DAC95}"/>
    <dgm:cxn modelId="{2780E0BA-7B26-4F46-82D0-3FFC714C941B}" type="presOf" srcId="{151A3D0D-8407-4A58-9BFA-41865A9D47B8}" destId="{3252D5BC-5775-4FD5-87E2-FA661069E5D6}" srcOrd="0" destOrd="0" presId="urn:microsoft.com/office/officeart/2018/2/layout/IconVerticalSolidList"/>
    <dgm:cxn modelId="{DA9BBD3E-4F25-4249-83DC-BB6AC9215F79}" type="presParOf" srcId="{3252D5BC-5775-4FD5-87E2-FA661069E5D6}" destId="{5ACECDB0-7487-4969-83C6-C1961EB795F6}" srcOrd="0" destOrd="0" presId="urn:microsoft.com/office/officeart/2018/2/layout/IconVerticalSolidList"/>
    <dgm:cxn modelId="{3571C283-E4C2-457A-9AE1-9E74B29F1ECB}" type="presParOf" srcId="{5ACECDB0-7487-4969-83C6-C1961EB795F6}" destId="{5175C034-78EA-4B7E-8BC8-C0AC10467492}" srcOrd="0" destOrd="0" presId="urn:microsoft.com/office/officeart/2018/2/layout/IconVerticalSolidList"/>
    <dgm:cxn modelId="{BFACC36F-6CCE-407A-B0E5-F35C549DD34A}" type="presParOf" srcId="{5ACECDB0-7487-4969-83C6-C1961EB795F6}" destId="{A26634A6-D208-49C7-BD6E-7CC4AEA1A743}" srcOrd="1" destOrd="0" presId="urn:microsoft.com/office/officeart/2018/2/layout/IconVerticalSolidList"/>
    <dgm:cxn modelId="{2905411B-9AD8-4574-8915-51C4E9632BEE}" type="presParOf" srcId="{5ACECDB0-7487-4969-83C6-C1961EB795F6}" destId="{E93E6C14-92E7-410B-B9F0-512513167DDE}" srcOrd="2" destOrd="0" presId="urn:microsoft.com/office/officeart/2018/2/layout/IconVerticalSolidList"/>
    <dgm:cxn modelId="{7398B408-228E-4824-B45A-6BBFCF142AAA}" type="presParOf" srcId="{5ACECDB0-7487-4969-83C6-C1961EB795F6}" destId="{5570F49B-A9B2-47A8-979E-C7496A18733E}" srcOrd="3" destOrd="0" presId="urn:microsoft.com/office/officeart/2018/2/layout/IconVerticalSolidList"/>
    <dgm:cxn modelId="{2F4632CF-3DB1-471E-995B-A900879FF75A}" type="presParOf" srcId="{3252D5BC-5775-4FD5-87E2-FA661069E5D6}" destId="{EEDE18A7-110D-4B50-9B02-BCF43F3654EC}" srcOrd="1" destOrd="0" presId="urn:microsoft.com/office/officeart/2018/2/layout/IconVerticalSolidList"/>
    <dgm:cxn modelId="{558036C2-2420-4314-A7F1-092C80A9AAFD}" type="presParOf" srcId="{3252D5BC-5775-4FD5-87E2-FA661069E5D6}" destId="{1602C4AD-9942-425D-B85A-20A983F60F7A}" srcOrd="2" destOrd="0" presId="urn:microsoft.com/office/officeart/2018/2/layout/IconVerticalSolidList"/>
    <dgm:cxn modelId="{839ED914-C94D-495B-AC63-86CD1E2CE75C}" type="presParOf" srcId="{1602C4AD-9942-425D-B85A-20A983F60F7A}" destId="{1CCD16AE-8645-4251-BE4C-3FE5416C5CC4}" srcOrd="0" destOrd="0" presId="urn:microsoft.com/office/officeart/2018/2/layout/IconVerticalSolidList"/>
    <dgm:cxn modelId="{A6EDD582-CB5B-4A83-84A6-987C306B8A12}" type="presParOf" srcId="{1602C4AD-9942-425D-B85A-20A983F60F7A}" destId="{23CF8832-F211-44F2-A368-045E4C2031FA}" srcOrd="1" destOrd="0" presId="urn:microsoft.com/office/officeart/2018/2/layout/IconVerticalSolidList"/>
    <dgm:cxn modelId="{A42F55B1-F2DC-48E1-B1DF-51695AD2BE69}" type="presParOf" srcId="{1602C4AD-9942-425D-B85A-20A983F60F7A}" destId="{563D34DA-B588-45AC-9C97-418B6EA4AC4E}" srcOrd="2" destOrd="0" presId="urn:microsoft.com/office/officeart/2018/2/layout/IconVerticalSolidList"/>
    <dgm:cxn modelId="{C6EB5DBB-D43A-4617-B769-0373FF4AD510}" type="presParOf" srcId="{1602C4AD-9942-425D-B85A-20A983F60F7A}" destId="{84B0E292-239A-4D2B-8102-E8EF1E34C64D}" srcOrd="3" destOrd="0" presId="urn:microsoft.com/office/officeart/2018/2/layout/IconVerticalSolidList"/>
    <dgm:cxn modelId="{671AEFE9-FD5D-4306-8E0D-08D76D46DAE9}" type="presParOf" srcId="{3252D5BC-5775-4FD5-87E2-FA661069E5D6}" destId="{F019BD08-680F-412D-86C7-5522CA745EB1}" srcOrd="3" destOrd="0" presId="urn:microsoft.com/office/officeart/2018/2/layout/IconVerticalSolidList"/>
    <dgm:cxn modelId="{3E7724AF-C0DB-45F7-AFAD-B3D1E5B7A2F9}" type="presParOf" srcId="{3252D5BC-5775-4FD5-87E2-FA661069E5D6}" destId="{4674FB65-7F29-4BF0-9A61-1A4F71342A4F}" srcOrd="4" destOrd="0" presId="urn:microsoft.com/office/officeart/2018/2/layout/IconVerticalSolidList"/>
    <dgm:cxn modelId="{6866B28D-CB82-4857-B243-3102EA4BA75B}" type="presParOf" srcId="{4674FB65-7F29-4BF0-9A61-1A4F71342A4F}" destId="{3E680F97-C6F6-42A4-A3A1-C6E2A0E74083}" srcOrd="0" destOrd="0" presId="urn:microsoft.com/office/officeart/2018/2/layout/IconVerticalSolidList"/>
    <dgm:cxn modelId="{B1547526-40A2-4F85-B923-628952BA15AE}" type="presParOf" srcId="{4674FB65-7F29-4BF0-9A61-1A4F71342A4F}" destId="{CD89741D-5EAE-4E54-9054-F979032403D2}" srcOrd="1" destOrd="0" presId="urn:microsoft.com/office/officeart/2018/2/layout/IconVerticalSolidList"/>
    <dgm:cxn modelId="{CDE301F9-9971-435D-A955-3F087DE2D348}" type="presParOf" srcId="{4674FB65-7F29-4BF0-9A61-1A4F71342A4F}" destId="{2872A02F-76BD-42B3-80F0-18C8DD3AA975}" srcOrd="2" destOrd="0" presId="urn:microsoft.com/office/officeart/2018/2/layout/IconVerticalSolidList"/>
    <dgm:cxn modelId="{AACA382E-135E-42DF-A027-DD6774DBC4B2}" type="presParOf" srcId="{4674FB65-7F29-4BF0-9A61-1A4F71342A4F}" destId="{2DA278E0-783E-4E74-BC39-B82DFD029B6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A715E8E-39E0-43BA-991C-19BF2B70783C}"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5C7786D-6516-4ECB-B4E2-D9D2CD331B23}">
      <dgm:prSet custT="1"/>
      <dgm:spPr/>
      <dgm:t>
        <a:bodyPr/>
        <a:lstStyle/>
        <a:p>
          <a:pPr>
            <a:lnSpc>
              <a:spcPct val="100000"/>
            </a:lnSpc>
            <a:defRPr b="1"/>
          </a:pPr>
          <a:r>
            <a:rPr lang="pl-PL" sz="1800"/>
            <a:t>Reguły ne peius do 1.07.2015 r. </a:t>
          </a:r>
          <a:endParaRPr lang="en-US" sz="1800"/>
        </a:p>
      </dgm:t>
    </dgm:pt>
    <dgm:pt modelId="{74F6BE5B-430E-47A7-B990-841EE65BA948}" type="parTrans" cxnId="{FB6C1A6B-F02D-4BD7-BA4A-ECCECCF65F2C}">
      <dgm:prSet/>
      <dgm:spPr/>
      <dgm:t>
        <a:bodyPr/>
        <a:lstStyle/>
        <a:p>
          <a:endParaRPr lang="en-US"/>
        </a:p>
      </dgm:t>
    </dgm:pt>
    <dgm:pt modelId="{8D1053EC-D591-4CF8-89A3-03C3AE107B33}" type="sibTrans" cxnId="{FB6C1A6B-F02D-4BD7-BA4A-ECCECCF65F2C}">
      <dgm:prSet/>
      <dgm:spPr/>
      <dgm:t>
        <a:bodyPr/>
        <a:lstStyle/>
        <a:p>
          <a:endParaRPr lang="en-US"/>
        </a:p>
      </dgm:t>
    </dgm:pt>
    <dgm:pt modelId="{2684BBB3-9F34-4A93-95DD-026A9591AE40}">
      <dgm:prSet custT="1"/>
      <dgm:spPr/>
      <dgm:t>
        <a:bodyPr/>
        <a:lstStyle/>
        <a:p>
          <a:pPr>
            <a:lnSpc>
              <a:spcPct val="100000"/>
            </a:lnSpc>
          </a:pPr>
          <a:r>
            <a:rPr lang="pl-PL" sz="1400" dirty="0"/>
            <a:t>§  1.  Sąd odwoławczy nie może skazać oskarżonego, który został uniewinniony w pierwszej instancji lub co do którego w pierwszej instancji umorzono lub warunkowo umorzono postępowanie.</a:t>
          </a:r>
          <a:endParaRPr lang="en-US" sz="1400" dirty="0"/>
        </a:p>
      </dgm:t>
    </dgm:pt>
    <dgm:pt modelId="{E680B37D-B648-4EE2-9546-E81B67046F3F}" type="parTrans" cxnId="{CF38600A-8A5E-4C50-BC7A-6894E511D310}">
      <dgm:prSet/>
      <dgm:spPr/>
      <dgm:t>
        <a:bodyPr/>
        <a:lstStyle/>
        <a:p>
          <a:endParaRPr lang="en-US"/>
        </a:p>
      </dgm:t>
    </dgm:pt>
    <dgm:pt modelId="{2E420A67-B344-4F4B-BCDE-F11CD0A67EEB}" type="sibTrans" cxnId="{CF38600A-8A5E-4C50-BC7A-6894E511D310}">
      <dgm:prSet/>
      <dgm:spPr/>
      <dgm:t>
        <a:bodyPr/>
        <a:lstStyle/>
        <a:p>
          <a:endParaRPr lang="en-US"/>
        </a:p>
      </dgm:t>
    </dgm:pt>
    <dgm:pt modelId="{55BA7E0D-233A-459C-A916-DA29D82F37C7}">
      <dgm:prSet custT="1"/>
      <dgm:spPr/>
      <dgm:t>
        <a:bodyPr/>
        <a:lstStyle/>
        <a:p>
          <a:pPr>
            <a:lnSpc>
              <a:spcPct val="100000"/>
            </a:lnSpc>
          </a:pPr>
          <a:r>
            <a:rPr lang="pl-PL" sz="1400"/>
            <a:t>§  2.  Sąd odwoławczy może orzec surowszą karę pozbawienia wolności tylko wtedy, gdy nie zmienia ustaleń faktycznych przyjętych za podstawę zaskarżonego wyroku.</a:t>
          </a:r>
          <a:endParaRPr lang="en-US" sz="1400"/>
        </a:p>
      </dgm:t>
    </dgm:pt>
    <dgm:pt modelId="{876F760B-247B-4BCA-AE68-F4D6532139BF}" type="parTrans" cxnId="{D12198D9-D138-4201-956A-213D978D03AB}">
      <dgm:prSet/>
      <dgm:spPr/>
      <dgm:t>
        <a:bodyPr/>
        <a:lstStyle/>
        <a:p>
          <a:endParaRPr lang="en-US"/>
        </a:p>
      </dgm:t>
    </dgm:pt>
    <dgm:pt modelId="{ABE33CA1-6C5F-4135-9A5D-179F97AB1D60}" type="sibTrans" cxnId="{D12198D9-D138-4201-956A-213D978D03AB}">
      <dgm:prSet/>
      <dgm:spPr/>
      <dgm:t>
        <a:bodyPr/>
        <a:lstStyle/>
        <a:p>
          <a:endParaRPr lang="en-US"/>
        </a:p>
      </dgm:t>
    </dgm:pt>
    <dgm:pt modelId="{E3E91273-9762-4DF2-9DB4-E1C9DA3D65CF}">
      <dgm:prSet custT="1"/>
      <dgm:spPr/>
      <dgm:t>
        <a:bodyPr/>
        <a:lstStyle/>
        <a:p>
          <a:pPr>
            <a:lnSpc>
              <a:spcPct val="100000"/>
            </a:lnSpc>
          </a:pPr>
          <a:r>
            <a:rPr lang="pl-PL" sz="1400"/>
            <a:t>§  3. Sąd odwoławczy nie może zaostrzyć kary przez wymierzenie kary dożywotniego pozbawienia wolności.</a:t>
          </a:r>
          <a:endParaRPr lang="en-US" sz="1400"/>
        </a:p>
      </dgm:t>
    </dgm:pt>
    <dgm:pt modelId="{0CD27965-1A99-4AC1-8354-08FF1709913F}" type="parTrans" cxnId="{C894D35E-00A3-4144-9061-11A79FBFB407}">
      <dgm:prSet/>
      <dgm:spPr/>
      <dgm:t>
        <a:bodyPr/>
        <a:lstStyle/>
        <a:p>
          <a:endParaRPr lang="en-US"/>
        </a:p>
      </dgm:t>
    </dgm:pt>
    <dgm:pt modelId="{3639B33B-2751-47DB-9399-CC343A879368}" type="sibTrans" cxnId="{C894D35E-00A3-4144-9061-11A79FBFB407}">
      <dgm:prSet/>
      <dgm:spPr/>
      <dgm:t>
        <a:bodyPr/>
        <a:lstStyle/>
        <a:p>
          <a:endParaRPr lang="en-US"/>
        </a:p>
      </dgm:t>
    </dgm:pt>
    <dgm:pt modelId="{9D96E47B-E6A1-48C0-855F-6D31360CD02F}">
      <dgm:prSet custT="1"/>
      <dgm:spPr/>
      <dgm:t>
        <a:bodyPr/>
        <a:lstStyle/>
        <a:p>
          <a:pPr>
            <a:lnSpc>
              <a:spcPct val="100000"/>
            </a:lnSpc>
            <a:defRPr b="1"/>
          </a:pPr>
          <a:r>
            <a:rPr lang="pl-PL" sz="1800"/>
            <a:t>Reguły ne peius w stanie prawnym 1.07.2015 r. - 5.10.2019 r. </a:t>
          </a:r>
          <a:endParaRPr lang="en-US" sz="1800"/>
        </a:p>
      </dgm:t>
    </dgm:pt>
    <dgm:pt modelId="{B24FE8B5-E552-411D-9B23-45FC443D488E}" type="parTrans" cxnId="{776F7642-D271-43FC-844C-BFC8A2876669}">
      <dgm:prSet/>
      <dgm:spPr/>
      <dgm:t>
        <a:bodyPr/>
        <a:lstStyle/>
        <a:p>
          <a:endParaRPr lang="en-US"/>
        </a:p>
      </dgm:t>
    </dgm:pt>
    <dgm:pt modelId="{8F5FE6D4-AAC2-4A89-8244-9401D83FD343}" type="sibTrans" cxnId="{776F7642-D271-43FC-844C-BFC8A2876669}">
      <dgm:prSet/>
      <dgm:spPr/>
      <dgm:t>
        <a:bodyPr/>
        <a:lstStyle/>
        <a:p>
          <a:endParaRPr lang="en-US"/>
        </a:p>
      </dgm:t>
    </dgm:pt>
    <dgm:pt modelId="{DFBD5937-71D8-483F-B326-3EDAEED5442A}">
      <dgm:prSet custT="1"/>
      <dgm:spPr/>
      <dgm:t>
        <a:bodyPr/>
        <a:lstStyle/>
        <a:p>
          <a:pPr>
            <a:lnSpc>
              <a:spcPct val="100000"/>
            </a:lnSpc>
          </a:pPr>
          <a:r>
            <a:rPr lang="pl-PL" sz="1400" dirty="0"/>
            <a:t>§  1.  Sąd odwoławczy nie może skazać oskarżonego, który został uniewinniony w pierwszej instancji lub co do którego w pierwszej instancji umorzono lub warunkowo umorzono postępowanie.</a:t>
          </a:r>
          <a:endParaRPr lang="en-US" sz="1400" dirty="0"/>
        </a:p>
      </dgm:t>
    </dgm:pt>
    <dgm:pt modelId="{4F437EA0-0EA0-4968-B72F-3FAD133841DF}" type="parTrans" cxnId="{E1B40843-9AFA-4CEB-AD90-92AF1F408C46}">
      <dgm:prSet/>
      <dgm:spPr/>
      <dgm:t>
        <a:bodyPr/>
        <a:lstStyle/>
        <a:p>
          <a:endParaRPr lang="en-US"/>
        </a:p>
      </dgm:t>
    </dgm:pt>
    <dgm:pt modelId="{69B84E5E-B51A-4F0C-ADFF-B3F9141F4F9C}" type="sibTrans" cxnId="{E1B40843-9AFA-4CEB-AD90-92AF1F408C46}">
      <dgm:prSet/>
      <dgm:spPr/>
      <dgm:t>
        <a:bodyPr/>
        <a:lstStyle/>
        <a:p>
          <a:endParaRPr lang="en-US"/>
        </a:p>
      </dgm:t>
    </dgm:pt>
    <dgm:pt modelId="{0538D03D-8981-44D6-966E-E71553F41078}">
      <dgm:prSet custT="1"/>
      <dgm:spPr/>
      <dgm:t>
        <a:bodyPr/>
        <a:lstStyle/>
        <a:p>
          <a:pPr>
            <a:lnSpc>
              <a:spcPct val="100000"/>
            </a:lnSpc>
          </a:pPr>
          <a:r>
            <a:rPr lang="pl-PL" sz="1400"/>
            <a:t>§ 2. </a:t>
          </a:r>
          <a:r>
            <a:rPr lang="pl-PL" sz="1400" i="1"/>
            <a:t>uchylony</a:t>
          </a:r>
          <a:endParaRPr lang="en-US" sz="1400"/>
        </a:p>
      </dgm:t>
    </dgm:pt>
    <dgm:pt modelId="{7BEB6C7C-BC25-4EF4-B369-3525E0DB93F6}" type="parTrans" cxnId="{A2B90700-D3AD-4936-BFF4-92168C915379}">
      <dgm:prSet/>
      <dgm:spPr/>
      <dgm:t>
        <a:bodyPr/>
        <a:lstStyle/>
        <a:p>
          <a:endParaRPr lang="en-US"/>
        </a:p>
      </dgm:t>
    </dgm:pt>
    <dgm:pt modelId="{0627C281-B72B-4445-B599-97FD9D9B6D98}" type="sibTrans" cxnId="{A2B90700-D3AD-4936-BFF4-92168C915379}">
      <dgm:prSet/>
      <dgm:spPr/>
      <dgm:t>
        <a:bodyPr/>
        <a:lstStyle/>
        <a:p>
          <a:endParaRPr lang="en-US"/>
        </a:p>
      </dgm:t>
    </dgm:pt>
    <dgm:pt modelId="{4C8D386D-3DD8-4C28-B815-C0A00830D574}">
      <dgm:prSet custT="1"/>
      <dgm:spPr/>
      <dgm:t>
        <a:bodyPr/>
        <a:lstStyle/>
        <a:p>
          <a:pPr>
            <a:lnSpc>
              <a:spcPct val="100000"/>
            </a:lnSpc>
          </a:pPr>
          <a:r>
            <a:rPr lang="pl-PL" sz="1400"/>
            <a:t>§  3. Sąd odwoławczy nie może zaostrzyć kary przez wymierzenie kary dożywotniego pozbawienia wolności.</a:t>
          </a:r>
          <a:endParaRPr lang="en-US" sz="1400"/>
        </a:p>
      </dgm:t>
    </dgm:pt>
    <dgm:pt modelId="{D5401700-8A27-4546-8BDD-E290B57EA599}" type="parTrans" cxnId="{01F4A3C3-6045-4F3F-B1D0-8D09D50434DA}">
      <dgm:prSet/>
      <dgm:spPr/>
      <dgm:t>
        <a:bodyPr/>
        <a:lstStyle/>
        <a:p>
          <a:endParaRPr lang="en-US"/>
        </a:p>
      </dgm:t>
    </dgm:pt>
    <dgm:pt modelId="{11963EB5-2F7B-4DF7-8F7C-B8BFF11749A9}" type="sibTrans" cxnId="{01F4A3C3-6045-4F3F-B1D0-8D09D50434DA}">
      <dgm:prSet/>
      <dgm:spPr/>
      <dgm:t>
        <a:bodyPr/>
        <a:lstStyle/>
        <a:p>
          <a:endParaRPr lang="en-US"/>
        </a:p>
      </dgm:t>
    </dgm:pt>
    <dgm:pt modelId="{6C846424-0848-4346-B52B-09B94236158E}">
      <dgm:prSet custT="1"/>
      <dgm:spPr/>
      <dgm:t>
        <a:bodyPr/>
        <a:lstStyle/>
        <a:p>
          <a:pPr>
            <a:lnSpc>
              <a:spcPct val="100000"/>
            </a:lnSpc>
            <a:defRPr b="1"/>
          </a:pPr>
          <a:r>
            <a:rPr lang="pl-PL" sz="1800" dirty="0"/>
            <a:t>Reguły </a:t>
          </a:r>
          <a:r>
            <a:rPr lang="pl-PL" sz="1800" dirty="0" err="1"/>
            <a:t>ne</a:t>
          </a:r>
          <a:r>
            <a:rPr lang="pl-PL" sz="1800" dirty="0"/>
            <a:t> </a:t>
          </a:r>
          <a:r>
            <a:rPr lang="pl-PL" sz="1800" dirty="0" err="1"/>
            <a:t>peius</a:t>
          </a:r>
          <a:r>
            <a:rPr lang="pl-PL" sz="1800" dirty="0"/>
            <a:t> po 5.10.2019 r. </a:t>
          </a:r>
          <a:endParaRPr lang="en-US" sz="1800" dirty="0"/>
        </a:p>
      </dgm:t>
    </dgm:pt>
    <dgm:pt modelId="{C3710D36-F569-4988-A0F5-1F4877C97901}" type="parTrans" cxnId="{6E6EC183-955D-412B-A052-B76430B18DD0}">
      <dgm:prSet/>
      <dgm:spPr/>
      <dgm:t>
        <a:bodyPr/>
        <a:lstStyle/>
        <a:p>
          <a:endParaRPr lang="en-US"/>
        </a:p>
      </dgm:t>
    </dgm:pt>
    <dgm:pt modelId="{F0E7C4E5-DF85-4EFD-89A4-7E2E418FA22E}" type="sibTrans" cxnId="{6E6EC183-955D-412B-A052-B76430B18DD0}">
      <dgm:prSet/>
      <dgm:spPr/>
      <dgm:t>
        <a:bodyPr/>
        <a:lstStyle/>
        <a:p>
          <a:endParaRPr lang="en-US"/>
        </a:p>
      </dgm:t>
    </dgm:pt>
    <dgm:pt modelId="{CA2EB96B-8B3C-4749-A0F6-8B22FA9FD7CF}">
      <dgm:prSet custT="1"/>
      <dgm:spPr/>
      <dgm:t>
        <a:bodyPr/>
        <a:lstStyle/>
        <a:p>
          <a:pPr>
            <a:lnSpc>
              <a:spcPct val="100000"/>
            </a:lnSpc>
          </a:pPr>
          <a:r>
            <a:rPr lang="pl-PL" sz="1400" dirty="0"/>
            <a:t>§  1.  Sąd odwoławczy nie może skazać oskarżonego, który został uniewinniony w pierwszej instancji lub co do którego w pierwszej instancji umorzono lub warunkowo umorzono postępowanie.</a:t>
          </a:r>
        </a:p>
        <a:p>
          <a:pPr>
            <a:lnSpc>
              <a:spcPct val="100000"/>
            </a:lnSpc>
          </a:pPr>
          <a:r>
            <a:rPr lang="pl-PL" sz="1400" dirty="0"/>
            <a:t>§ 2. uchylony </a:t>
          </a:r>
        </a:p>
        <a:p>
          <a:pPr>
            <a:lnSpc>
              <a:spcPct val="100000"/>
            </a:lnSpc>
          </a:pPr>
          <a:r>
            <a:rPr lang="pl-PL" sz="1400" dirty="0"/>
            <a:t>§ 3. uchylony</a:t>
          </a:r>
          <a:endParaRPr lang="en-US" sz="1400" dirty="0"/>
        </a:p>
      </dgm:t>
    </dgm:pt>
    <dgm:pt modelId="{CCE57FDD-9D93-41C9-85E6-A82A26FE5134}" type="parTrans" cxnId="{CCF50B1B-2A8B-4D3B-8DC1-6C2E51AC427B}">
      <dgm:prSet/>
      <dgm:spPr/>
      <dgm:t>
        <a:bodyPr/>
        <a:lstStyle/>
        <a:p>
          <a:endParaRPr lang="pl-PL"/>
        </a:p>
      </dgm:t>
    </dgm:pt>
    <dgm:pt modelId="{A20E6E18-F966-4747-B2DA-2421CC40F495}" type="sibTrans" cxnId="{CCF50B1B-2A8B-4D3B-8DC1-6C2E51AC427B}">
      <dgm:prSet/>
      <dgm:spPr/>
      <dgm:t>
        <a:bodyPr/>
        <a:lstStyle/>
        <a:p>
          <a:endParaRPr lang="pl-PL"/>
        </a:p>
      </dgm:t>
    </dgm:pt>
    <dgm:pt modelId="{8579E939-86EE-4277-BA0A-8CC74488771E}" type="pres">
      <dgm:prSet presAssocID="{CA715E8E-39E0-43BA-991C-19BF2B70783C}" presName="root" presStyleCnt="0">
        <dgm:presLayoutVars>
          <dgm:dir/>
          <dgm:resizeHandles val="exact"/>
        </dgm:presLayoutVars>
      </dgm:prSet>
      <dgm:spPr/>
    </dgm:pt>
    <dgm:pt modelId="{FF5B1820-EF26-4274-961C-FDEDCD44121C}" type="pres">
      <dgm:prSet presAssocID="{25C7786D-6516-4ECB-B4E2-D9D2CD331B23}" presName="compNode" presStyleCnt="0"/>
      <dgm:spPr/>
    </dgm:pt>
    <dgm:pt modelId="{AF1C6901-8514-4235-AD43-95F976F48748}" type="pres">
      <dgm:prSet presAssocID="{25C7786D-6516-4ECB-B4E2-D9D2CD331B2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179D4CD3-B98E-4A1C-966C-593A51E2CC91}" type="pres">
      <dgm:prSet presAssocID="{25C7786D-6516-4ECB-B4E2-D9D2CD331B23}" presName="iconSpace" presStyleCnt="0"/>
      <dgm:spPr/>
    </dgm:pt>
    <dgm:pt modelId="{26672895-3EB2-4351-BAA9-0395BAE63347}" type="pres">
      <dgm:prSet presAssocID="{25C7786D-6516-4ECB-B4E2-D9D2CD331B23}" presName="parTx" presStyleLbl="revTx" presStyleIdx="0" presStyleCnt="6">
        <dgm:presLayoutVars>
          <dgm:chMax val="0"/>
          <dgm:chPref val="0"/>
        </dgm:presLayoutVars>
      </dgm:prSet>
      <dgm:spPr/>
    </dgm:pt>
    <dgm:pt modelId="{D76E813B-A839-4C88-87A3-914D4BDBD978}" type="pres">
      <dgm:prSet presAssocID="{25C7786D-6516-4ECB-B4E2-D9D2CD331B23}" presName="txSpace" presStyleCnt="0"/>
      <dgm:spPr/>
    </dgm:pt>
    <dgm:pt modelId="{1D67636C-B248-467B-B99F-782FE65EC388}" type="pres">
      <dgm:prSet presAssocID="{25C7786D-6516-4ECB-B4E2-D9D2CD331B23}" presName="desTx" presStyleLbl="revTx" presStyleIdx="1" presStyleCnt="6">
        <dgm:presLayoutVars/>
      </dgm:prSet>
      <dgm:spPr/>
    </dgm:pt>
    <dgm:pt modelId="{D98BCBC4-8201-48BD-A1FA-A11959799E11}" type="pres">
      <dgm:prSet presAssocID="{8D1053EC-D591-4CF8-89A3-03C3AE107B33}" presName="sibTrans" presStyleCnt="0"/>
      <dgm:spPr/>
    </dgm:pt>
    <dgm:pt modelId="{4CF01E44-69A3-47EE-A4EF-29828E0D1AE1}" type="pres">
      <dgm:prSet presAssocID="{9D96E47B-E6A1-48C0-855F-6D31360CD02F}" presName="compNode" presStyleCnt="0"/>
      <dgm:spPr/>
    </dgm:pt>
    <dgm:pt modelId="{3FDE7F8C-AA21-440B-A0AF-3A30D09DB4E5}" type="pres">
      <dgm:prSet presAssocID="{9D96E47B-E6A1-48C0-855F-6D31360CD02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F25D8B5F-401F-4096-8385-D9CA9620D3F0}" type="pres">
      <dgm:prSet presAssocID="{9D96E47B-E6A1-48C0-855F-6D31360CD02F}" presName="iconSpace" presStyleCnt="0"/>
      <dgm:spPr/>
    </dgm:pt>
    <dgm:pt modelId="{CB8B4B62-5ED5-4CA4-9E44-ACEDC0AD832A}" type="pres">
      <dgm:prSet presAssocID="{9D96E47B-E6A1-48C0-855F-6D31360CD02F}" presName="parTx" presStyleLbl="revTx" presStyleIdx="2" presStyleCnt="6">
        <dgm:presLayoutVars>
          <dgm:chMax val="0"/>
          <dgm:chPref val="0"/>
        </dgm:presLayoutVars>
      </dgm:prSet>
      <dgm:spPr/>
    </dgm:pt>
    <dgm:pt modelId="{F7652FEA-A586-44D4-8208-CDD0EF8141AC}" type="pres">
      <dgm:prSet presAssocID="{9D96E47B-E6A1-48C0-855F-6D31360CD02F}" presName="txSpace" presStyleCnt="0"/>
      <dgm:spPr/>
    </dgm:pt>
    <dgm:pt modelId="{C97FE04E-83AC-4F56-85AA-12E033BF4501}" type="pres">
      <dgm:prSet presAssocID="{9D96E47B-E6A1-48C0-855F-6D31360CD02F}" presName="desTx" presStyleLbl="revTx" presStyleIdx="3" presStyleCnt="6">
        <dgm:presLayoutVars/>
      </dgm:prSet>
      <dgm:spPr/>
    </dgm:pt>
    <dgm:pt modelId="{21E22DDE-407E-4132-AAA1-37E86B7ADDB2}" type="pres">
      <dgm:prSet presAssocID="{8F5FE6D4-AAC2-4A89-8244-9401D83FD343}" presName="sibTrans" presStyleCnt="0"/>
      <dgm:spPr/>
    </dgm:pt>
    <dgm:pt modelId="{3F30B147-EF16-4E13-8313-9F7673E31F8A}" type="pres">
      <dgm:prSet presAssocID="{6C846424-0848-4346-B52B-09B94236158E}" presName="compNode" presStyleCnt="0"/>
      <dgm:spPr/>
    </dgm:pt>
    <dgm:pt modelId="{89D3E91E-BC18-4BBF-A406-15C57108A424}" type="pres">
      <dgm:prSet presAssocID="{6C846424-0848-4346-B52B-09B94236158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ind Chime"/>
        </a:ext>
      </dgm:extLst>
    </dgm:pt>
    <dgm:pt modelId="{0E3B0585-3FF2-4CEF-B426-79173DF4E41A}" type="pres">
      <dgm:prSet presAssocID="{6C846424-0848-4346-B52B-09B94236158E}" presName="iconSpace" presStyleCnt="0"/>
      <dgm:spPr/>
    </dgm:pt>
    <dgm:pt modelId="{5C7458C5-5A05-43AD-8491-4A88753BC35A}" type="pres">
      <dgm:prSet presAssocID="{6C846424-0848-4346-B52B-09B94236158E}" presName="parTx" presStyleLbl="revTx" presStyleIdx="4" presStyleCnt="6">
        <dgm:presLayoutVars>
          <dgm:chMax val="0"/>
          <dgm:chPref val="0"/>
        </dgm:presLayoutVars>
      </dgm:prSet>
      <dgm:spPr/>
    </dgm:pt>
    <dgm:pt modelId="{11A6CED5-0C99-4160-8CF5-42E336AC4076}" type="pres">
      <dgm:prSet presAssocID="{6C846424-0848-4346-B52B-09B94236158E}" presName="txSpace" presStyleCnt="0"/>
      <dgm:spPr/>
    </dgm:pt>
    <dgm:pt modelId="{5177468B-59B3-494A-941D-9F24013DA116}" type="pres">
      <dgm:prSet presAssocID="{6C846424-0848-4346-B52B-09B94236158E}" presName="desTx" presStyleLbl="revTx" presStyleIdx="5" presStyleCnt="6">
        <dgm:presLayoutVars/>
      </dgm:prSet>
      <dgm:spPr/>
    </dgm:pt>
  </dgm:ptLst>
  <dgm:cxnLst>
    <dgm:cxn modelId="{A2B90700-D3AD-4936-BFF4-92168C915379}" srcId="{9D96E47B-E6A1-48C0-855F-6D31360CD02F}" destId="{0538D03D-8981-44D6-966E-E71553F41078}" srcOrd="1" destOrd="0" parTransId="{7BEB6C7C-BC25-4EF4-B369-3525E0DB93F6}" sibTransId="{0627C281-B72B-4445-B599-97FD9D9B6D98}"/>
    <dgm:cxn modelId="{CF38600A-8A5E-4C50-BC7A-6894E511D310}" srcId="{25C7786D-6516-4ECB-B4E2-D9D2CD331B23}" destId="{2684BBB3-9F34-4A93-95DD-026A9591AE40}" srcOrd="0" destOrd="0" parTransId="{E680B37D-B648-4EE2-9546-E81B67046F3F}" sibTransId="{2E420A67-B344-4F4B-BCDE-F11CD0A67EEB}"/>
    <dgm:cxn modelId="{CCF50B1B-2A8B-4D3B-8DC1-6C2E51AC427B}" srcId="{6C846424-0848-4346-B52B-09B94236158E}" destId="{CA2EB96B-8B3C-4749-A0F6-8B22FA9FD7CF}" srcOrd="0" destOrd="0" parTransId="{CCE57FDD-9D93-41C9-85E6-A82A26FE5134}" sibTransId="{A20E6E18-F966-4747-B2DA-2421CC40F495}"/>
    <dgm:cxn modelId="{F295C038-4C9B-4C19-892E-5FA26EA76873}" type="presOf" srcId="{CA715E8E-39E0-43BA-991C-19BF2B70783C}" destId="{8579E939-86EE-4277-BA0A-8CC74488771E}" srcOrd="0" destOrd="0" presId="urn:microsoft.com/office/officeart/2018/5/layout/CenteredIconLabelDescriptionList"/>
    <dgm:cxn modelId="{9E996F3E-27BB-423D-A125-C8AE115C71F3}" type="presOf" srcId="{2684BBB3-9F34-4A93-95DD-026A9591AE40}" destId="{1D67636C-B248-467B-B99F-782FE65EC388}" srcOrd="0" destOrd="0" presId="urn:microsoft.com/office/officeart/2018/5/layout/CenteredIconLabelDescriptionList"/>
    <dgm:cxn modelId="{1788975D-2A42-4989-A999-A5D561540306}" type="presOf" srcId="{0538D03D-8981-44D6-966E-E71553F41078}" destId="{C97FE04E-83AC-4F56-85AA-12E033BF4501}" srcOrd="0" destOrd="1" presId="urn:microsoft.com/office/officeart/2018/5/layout/CenteredIconLabelDescriptionList"/>
    <dgm:cxn modelId="{C894D35E-00A3-4144-9061-11A79FBFB407}" srcId="{25C7786D-6516-4ECB-B4E2-D9D2CD331B23}" destId="{E3E91273-9762-4DF2-9DB4-E1C9DA3D65CF}" srcOrd="2" destOrd="0" parTransId="{0CD27965-1A99-4AC1-8354-08FF1709913F}" sibTransId="{3639B33B-2751-47DB-9399-CC343A879368}"/>
    <dgm:cxn modelId="{03031D42-9BB2-419D-886E-DC03DC237542}" type="presOf" srcId="{9D96E47B-E6A1-48C0-855F-6D31360CD02F}" destId="{CB8B4B62-5ED5-4CA4-9E44-ACEDC0AD832A}" srcOrd="0" destOrd="0" presId="urn:microsoft.com/office/officeart/2018/5/layout/CenteredIconLabelDescriptionList"/>
    <dgm:cxn modelId="{776F7642-D271-43FC-844C-BFC8A2876669}" srcId="{CA715E8E-39E0-43BA-991C-19BF2B70783C}" destId="{9D96E47B-E6A1-48C0-855F-6D31360CD02F}" srcOrd="1" destOrd="0" parTransId="{B24FE8B5-E552-411D-9B23-45FC443D488E}" sibTransId="{8F5FE6D4-AAC2-4A89-8244-9401D83FD343}"/>
    <dgm:cxn modelId="{E1B40843-9AFA-4CEB-AD90-92AF1F408C46}" srcId="{9D96E47B-E6A1-48C0-855F-6D31360CD02F}" destId="{DFBD5937-71D8-483F-B326-3EDAEED5442A}" srcOrd="0" destOrd="0" parTransId="{4F437EA0-0EA0-4968-B72F-3FAD133841DF}" sibTransId="{69B84E5E-B51A-4F0C-ADFF-B3F9141F4F9C}"/>
    <dgm:cxn modelId="{FB6C1A6B-F02D-4BD7-BA4A-ECCECCF65F2C}" srcId="{CA715E8E-39E0-43BA-991C-19BF2B70783C}" destId="{25C7786D-6516-4ECB-B4E2-D9D2CD331B23}" srcOrd="0" destOrd="0" parTransId="{74F6BE5B-430E-47A7-B990-841EE65BA948}" sibTransId="{8D1053EC-D591-4CF8-89A3-03C3AE107B33}"/>
    <dgm:cxn modelId="{5F17EC50-A53C-4D2E-9745-445F89E1391D}" type="presOf" srcId="{55BA7E0D-233A-459C-A916-DA29D82F37C7}" destId="{1D67636C-B248-467B-B99F-782FE65EC388}" srcOrd="0" destOrd="1" presId="urn:microsoft.com/office/officeart/2018/5/layout/CenteredIconLabelDescriptionList"/>
    <dgm:cxn modelId="{2E97E97F-41E0-45EF-B466-FB6FDF46C9E4}" type="presOf" srcId="{6C846424-0848-4346-B52B-09B94236158E}" destId="{5C7458C5-5A05-43AD-8491-4A88753BC35A}" srcOrd="0" destOrd="0" presId="urn:microsoft.com/office/officeart/2018/5/layout/CenteredIconLabelDescriptionList"/>
    <dgm:cxn modelId="{6E6EC183-955D-412B-A052-B76430B18DD0}" srcId="{CA715E8E-39E0-43BA-991C-19BF2B70783C}" destId="{6C846424-0848-4346-B52B-09B94236158E}" srcOrd="2" destOrd="0" parTransId="{C3710D36-F569-4988-A0F5-1F4877C97901}" sibTransId="{F0E7C4E5-DF85-4EFD-89A4-7E2E418FA22E}"/>
    <dgm:cxn modelId="{C420959A-B5B5-40F1-9F25-FD7A8BC277F0}" type="presOf" srcId="{DFBD5937-71D8-483F-B326-3EDAEED5442A}" destId="{C97FE04E-83AC-4F56-85AA-12E033BF4501}" srcOrd="0" destOrd="0" presId="urn:microsoft.com/office/officeart/2018/5/layout/CenteredIconLabelDescriptionList"/>
    <dgm:cxn modelId="{C45910A2-7C27-4780-A7D7-D835E20BBA9A}" type="presOf" srcId="{25C7786D-6516-4ECB-B4E2-D9D2CD331B23}" destId="{26672895-3EB2-4351-BAA9-0395BAE63347}" srcOrd="0" destOrd="0" presId="urn:microsoft.com/office/officeart/2018/5/layout/CenteredIconLabelDescriptionList"/>
    <dgm:cxn modelId="{BDACECAB-BBC3-4A4E-907E-5A14312A4387}" type="presOf" srcId="{4C8D386D-3DD8-4C28-B815-C0A00830D574}" destId="{C97FE04E-83AC-4F56-85AA-12E033BF4501}" srcOrd="0" destOrd="2" presId="urn:microsoft.com/office/officeart/2018/5/layout/CenteredIconLabelDescriptionList"/>
    <dgm:cxn modelId="{3D1644BC-1A2A-4DE2-BDED-F381D8F5245F}" type="presOf" srcId="{E3E91273-9762-4DF2-9DB4-E1C9DA3D65CF}" destId="{1D67636C-B248-467B-B99F-782FE65EC388}" srcOrd="0" destOrd="2" presId="urn:microsoft.com/office/officeart/2018/5/layout/CenteredIconLabelDescriptionList"/>
    <dgm:cxn modelId="{01F4A3C3-6045-4F3F-B1D0-8D09D50434DA}" srcId="{9D96E47B-E6A1-48C0-855F-6D31360CD02F}" destId="{4C8D386D-3DD8-4C28-B815-C0A00830D574}" srcOrd="2" destOrd="0" parTransId="{D5401700-8A27-4546-8BDD-E290B57EA599}" sibTransId="{11963EB5-2F7B-4DF7-8F7C-B8BFF11749A9}"/>
    <dgm:cxn modelId="{D12198D9-D138-4201-956A-213D978D03AB}" srcId="{25C7786D-6516-4ECB-B4E2-D9D2CD331B23}" destId="{55BA7E0D-233A-459C-A916-DA29D82F37C7}" srcOrd="1" destOrd="0" parTransId="{876F760B-247B-4BCA-AE68-F4D6532139BF}" sibTransId="{ABE33CA1-6C5F-4135-9A5D-179F97AB1D60}"/>
    <dgm:cxn modelId="{F2B84EF0-CDB8-4F0B-A7CE-B4908E7BB582}" type="presOf" srcId="{CA2EB96B-8B3C-4749-A0F6-8B22FA9FD7CF}" destId="{5177468B-59B3-494A-941D-9F24013DA116}" srcOrd="0" destOrd="0" presId="urn:microsoft.com/office/officeart/2018/5/layout/CenteredIconLabelDescriptionList"/>
    <dgm:cxn modelId="{F5453EE8-205E-4D0A-982C-99713269051C}" type="presParOf" srcId="{8579E939-86EE-4277-BA0A-8CC74488771E}" destId="{FF5B1820-EF26-4274-961C-FDEDCD44121C}" srcOrd="0" destOrd="0" presId="urn:microsoft.com/office/officeart/2018/5/layout/CenteredIconLabelDescriptionList"/>
    <dgm:cxn modelId="{6A2129FD-686F-42AB-9E26-EBE9E954A42F}" type="presParOf" srcId="{FF5B1820-EF26-4274-961C-FDEDCD44121C}" destId="{AF1C6901-8514-4235-AD43-95F976F48748}" srcOrd="0" destOrd="0" presId="urn:microsoft.com/office/officeart/2018/5/layout/CenteredIconLabelDescriptionList"/>
    <dgm:cxn modelId="{F315DCA4-8BA7-4773-97E8-4102610021CE}" type="presParOf" srcId="{FF5B1820-EF26-4274-961C-FDEDCD44121C}" destId="{179D4CD3-B98E-4A1C-966C-593A51E2CC91}" srcOrd="1" destOrd="0" presId="urn:microsoft.com/office/officeart/2018/5/layout/CenteredIconLabelDescriptionList"/>
    <dgm:cxn modelId="{5967691F-A159-4281-BB97-12E99E5B73C3}" type="presParOf" srcId="{FF5B1820-EF26-4274-961C-FDEDCD44121C}" destId="{26672895-3EB2-4351-BAA9-0395BAE63347}" srcOrd="2" destOrd="0" presId="urn:microsoft.com/office/officeart/2018/5/layout/CenteredIconLabelDescriptionList"/>
    <dgm:cxn modelId="{C3BF487A-1A1A-4D8A-9CB6-0BAB42196ED6}" type="presParOf" srcId="{FF5B1820-EF26-4274-961C-FDEDCD44121C}" destId="{D76E813B-A839-4C88-87A3-914D4BDBD978}" srcOrd="3" destOrd="0" presId="urn:microsoft.com/office/officeart/2018/5/layout/CenteredIconLabelDescriptionList"/>
    <dgm:cxn modelId="{76E5F884-125A-412F-B001-3613B2EF07E4}" type="presParOf" srcId="{FF5B1820-EF26-4274-961C-FDEDCD44121C}" destId="{1D67636C-B248-467B-B99F-782FE65EC388}" srcOrd="4" destOrd="0" presId="urn:microsoft.com/office/officeart/2018/5/layout/CenteredIconLabelDescriptionList"/>
    <dgm:cxn modelId="{BF7B1428-3847-4EC5-8E60-2C4A0E09C12C}" type="presParOf" srcId="{8579E939-86EE-4277-BA0A-8CC74488771E}" destId="{D98BCBC4-8201-48BD-A1FA-A11959799E11}" srcOrd="1" destOrd="0" presId="urn:microsoft.com/office/officeart/2018/5/layout/CenteredIconLabelDescriptionList"/>
    <dgm:cxn modelId="{2FDE71EB-DAD8-4C62-8D26-E82D55C438DC}" type="presParOf" srcId="{8579E939-86EE-4277-BA0A-8CC74488771E}" destId="{4CF01E44-69A3-47EE-A4EF-29828E0D1AE1}" srcOrd="2" destOrd="0" presId="urn:microsoft.com/office/officeart/2018/5/layout/CenteredIconLabelDescriptionList"/>
    <dgm:cxn modelId="{B1796475-F459-4049-8AD7-B23F82D36CED}" type="presParOf" srcId="{4CF01E44-69A3-47EE-A4EF-29828E0D1AE1}" destId="{3FDE7F8C-AA21-440B-A0AF-3A30D09DB4E5}" srcOrd="0" destOrd="0" presId="urn:microsoft.com/office/officeart/2018/5/layout/CenteredIconLabelDescriptionList"/>
    <dgm:cxn modelId="{9806A911-6F92-474A-A2D4-C2E254BE9678}" type="presParOf" srcId="{4CF01E44-69A3-47EE-A4EF-29828E0D1AE1}" destId="{F25D8B5F-401F-4096-8385-D9CA9620D3F0}" srcOrd="1" destOrd="0" presId="urn:microsoft.com/office/officeart/2018/5/layout/CenteredIconLabelDescriptionList"/>
    <dgm:cxn modelId="{BE1E6775-6FA5-4ED2-89AD-CFFAE0353B5B}" type="presParOf" srcId="{4CF01E44-69A3-47EE-A4EF-29828E0D1AE1}" destId="{CB8B4B62-5ED5-4CA4-9E44-ACEDC0AD832A}" srcOrd="2" destOrd="0" presId="urn:microsoft.com/office/officeart/2018/5/layout/CenteredIconLabelDescriptionList"/>
    <dgm:cxn modelId="{AEAD7D32-5DB6-4AFF-9B80-AE769EBFE0C9}" type="presParOf" srcId="{4CF01E44-69A3-47EE-A4EF-29828E0D1AE1}" destId="{F7652FEA-A586-44D4-8208-CDD0EF8141AC}" srcOrd="3" destOrd="0" presId="urn:microsoft.com/office/officeart/2018/5/layout/CenteredIconLabelDescriptionList"/>
    <dgm:cxn modelId="{EDB0AA36-A761-4703-B6D3-635F16EEBC86}" type="presParOf" srcId="{4CF01E44-69A3-47EE-A4EF-29828E0D1AE1}" destId="{C97FE04E-83AC-4F56-85AA-12E033BF4501}" srcOrd="4" destOrd="0" presId="urn:microsoft.com/office/officeart/2018/5/layout/CenteredIconLabelDescriptionList"/>
    <dgm:cxn modelId="{D0A03CE9-727B-440C-8379-0DF62A2B7163}" type="presParOf" srcId="{8579E939-86EE-4277-BA0A-8CC74488771E}" destId="{21E22DDE-407E-4132-AAA1-37E86B7ADDB2}" srcOrd="3" destOrd="0" presId="urn:microsoft.com/office/officeart/2018/5/layout/CenteredIconLabelDescriptionList"/>
    <dgm:cxn modelId="{E10AE711-7D84-48B0-B943-0B81E2EB529D}" type="presParOf" srcId="{8579E939-86EE-4277-BA0A-8CC74488771E}" destId="{3F30B147-EF16-4E13-8313-9F7673E31F8A}" srcOrd="4" destOrd="0" presId="urn:microsoft.com/office/officeart/2018/5/layout/CenteredIconLabelDescriptionList"/>
    <dgm:cxn modelId="{3A12B5AE-F6C1-4AC1-A0B0-24C3819BA853}" type="presParOf" srcId="{3F30B147-EF16-4E13-8313-9F7673E31F8A}" destId="{89D3E91E-BC18-4BBF-A406-15C57108A424}" srcOrd="0" destOrd="0" presId="urn:microsoft.com/office/officeart/2018/5/layout/CenteredIconLabelDescriptionList"/>
    <dgm:cxn modelId="{3DA84489-DC00-4D97-9551-3CDE639276E3}" type="presParOf" srcId="{3F30B147-EF16-4E13-8313-9F7673E31F8A}" destId="{0E3B0585-3FF2-4CEF-B426-79173DF4E41A}" srcOrd="1" destOrd="0" presId="urn:microsoft.com/office/officeart/2018/5/layout/CenteredIconLabelDescriptionList"/>
    <dgm:cxn modelId="{97F12A4C-C124-4B06-A106-1CDB6FDE7EE2}" type="presParOf" srcId="{3F30B147-EF16-4E13-8313-9F7673E31F8A}" destId="{5C7458C5-5A05-43AD-8491-4A88753BC35A}" srcOrd="2" destOrd="0" presId="urn:microsoft.com/office/officeart/2018/5/layout/CenteredIconLabelDescriptionList"/>
    <dgm:cxn modelId="{C4D0CB34-FE05-4B58-91F7-B5064429A202}" type="presParOf" srcId="{3F30B147-EF16-4E13-8313-9F7673E31F8A}" destId="{11A6CED5-0C99-4160-8CF5-42E336AC4076}" srcOrd="3" destOrd="0" presId="urn:microsoft.com/office/officeart/2018/5/layout/CenteredIconLabelDescriptionList"/>
    <dgm:cxn modelId="{F816833F-C633-4BA3-BC0E-26947C3FFFDC}" type="presParOf" srcId="{3F30B147-EF16-4E13-8313-9F7673E31F8A}" destId="{5177468B-59B3-494A-941D-9F24013DA116}"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6EBDD3B-F4AF-42B3-86A6-B3C6759515B9}"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4623B51-8517-470D-8C47-08A8287ADACC}">
      <dgm:prSet/>
      <dgm:spPr/>
      <dgm:t>
        <a:bodyPr/>
        <a:lstStyle/>
        <a:p>
          <a:pPr>
            <a:lnSpc>
              <a:spcPct val="100000"/>
            </a:lnSpc>
            <a:defRPr cap="all"/>
          </a:pPr>
          <a:r>
            <a:rPr lang="pl-PL"/>
            <a:t>Bezwzględne przyczyny odwoławcze (zob. wcześniejsze slajdy)</a:t>
          </a:r>
          <a:endParaRPr lang="en-US"/>
        </a:p>
      </dgm:t>
    </dgm:pt>
    <dgm:pt modelId="{1C871670-5FD3-4398-BCAF-6A61CCE9E719}" type="parTrans" cxnId="{014D75BD-ED52-4BCB-AFE1-4F7F34F1E754}">
      <dgm:prSet/>
      <dgm:spPr/>
      <dgm:t>
        <a:bodyPr/>
        <a:lstStyle/>
        <a:p>
          <a:endParaRPr lang="en-US"/>
        </a:p>
      </dgm:t>
    </dgm:pt>
    <dgm:pt modelId="{6CF1CA87-3184-47D8-B90F-7C1101BE0C9B}" type="sibTrans" cxnId="{014D75BD-ED52-4BCB-AFE1-4F7F34F1E754}">
      <dgm:prSet/>
      <dgm:spPr/>
      <dgm:t>
        <a:bodyPr/>
        <a:lstStyle/>
        <a:p>
          <a:endParaRPr lang="en-US"/>
        </a:p>
      </dgm:t>
    </dgm:pt>
    <dgm:pt modelId="{0771E7A3-9FA3-403C-BAED-EC96EE594996}">
      <dgm:prSet/>
      <dgm:spPr/>
      <dgm:t>
        <a:bodyPr/>
        <a:lstStyle/>
        <a:p>
          <a:pPr>
            <a:lnSpc>
              <a:spcPct val="100000"/>
            </a:lnSpc>
            <a:defRPr cap="all"/>
          </a:pPr>
          <a:r>
            <a:rPr lang="pl-PL"/>
            <a:t>Rażąca niesprawiedliwość orzeczenia </a:t>
          </a:r>
          <a:endParaRPr lang="en-US"/>
        </a:p>
      </dgm:t>
    </dgm:pt>
    <dgm:pt modelId="{7E824DB3-0D24-4178-8E74-F22D6290B737}" type="parTrans" cxnId="{6E20A068-E8FD-4A92-B0BF-9ED164D7319A}">
      <dgm:prSet/>
      <dgm:spPr/>
      <dgm:t>
        <a:bodyPr/>
        <a:lstStyle/>
        <a:p>
          <a:endParaRPr lang="en-US"/>
        </a:p>
      </dgm:t>
    </dgm:pt>
    <dgm:pt modelId="{D0B3949A-4361-4E48-9D66-2C9D2FF68B80}" type="sibTrans" cxnId="{6E20A068-E8FD-4A92-B0BF-9ED164D7319A}">
      <dgm:prSet/>
      <dgm:spPr/>
      <dgm:t>
        <a:bodyPr/>
        <a:lstStyle/>
        <a:p>
          <a:endParaRPr lang="en-US"/>
        </a:p>
      </dgm:t>
    </dgm:pt>
    <dgm:pt modelId="{99269FD5-CC2F-4199-83CE-F2D651B13ACB}">
      <dgm:prSet/>
      <dgm:spPr/>
      <dgm:t>
        <a:bodyPr/>
        <a:lstStyle/>
        <a:p>
          <a:pPr>
            <a:lnSpc>
              <a:spcPct val="100000"/>
            </a:lnSpc>
            <a:defRPr cap="all"/>
          </a:pPr>
          <a:r>
            <a:rPr lang="pl-PL" dirty="0"/>
            <a:t>Dobrodziejstwo cudzego środka odwoławczego </a:t>
          </a:r>
          <a:endParaRPr lang="en-US" dirty="0"/>
        </a:p>
      </dgm:t>
    </dgm:pt>
    <dgm:pt modelId="{18B1DA41-25C9-44C4-B1AB-2CCACB8EB7DF}" type="parTrans" cxnId="{DBCB5C04-17CC-42E1-8ACD-43F4D2017737}">
      <dgm:prSet/>
      <dgm:spPr/>
      <dgm:t>
        <a:bodyPr/>
        <a:lstStyle/>
        <a:p>
          <a:endParaRPr lang="en-US"/>
        </a:p>
      </dgm:t>
    </dgm:pt>
    <dgm:pt modelId="{24FAF932-D546-4A75-8DE5-4426C1016CD1}" type="sibTrans" cxnId="{DBCB5C04-17CC-42E1-8ACD-43F4D2017737}">
      <dgm:prSet/>
      <dgm:spPr/>
      <dgm:t>
        <a:bodyPr/>
        <a:lstStyle/>
        <a:p>
          <a:endParaRPr lang="en-US"/>
        </a:p>
      </dgm:t>
    </dgm:pt>
    <dgm:pt modelId="{3D6F438D-0121-4573-BBCD-FD53C45CE72A}">
      <dgm:prSet/>
      <dgm:spPr/>
      <dgm:t>
        <a:bodyPr/>
        <a:lstStyle/>
        <a:p>
          <a:pPr>
            <a:lnSpc>
              <a:spcPct val="100000"/>
            </a:lnSpc>
            <a:defRPr cap="all"/>
          </a:pPr>
          <a:r>
            <a:rPr lang="pl-PL" dirty="0"/>
            <a:t>Poprawienie błędnej kwalifikacji prawnej czynu </a:t>
          </a:r>
          <a:endParaRPr lang="en-US" dirty="0"/>
        </a:p>
      </dgm:t>
    </dgm:pt>
    <dgm:pt modelId="{41C01AF3-0A11-4B00-AC37-8C06AA5C7C6D}" type="parTrans" cxnId="{0BF693DD-8C17-4A63-B47C-AB1DC6B2BD05}">
      <dgm:prSet/>
      <dgm:spPr/>
      <dgm:t>
        <a:bodyPr/>
        <a:lstStyle/>
        <a:p>
          <a:endParaRPr lang="en-US"/>
        </a:p>
      </dgm:t>
    </dgm:pt>
    <dgm:pt modelId="{4FFCD184-9880-4FE5-9863-E10BEC032E32}" type="sibTrans" cxnId="{0BF693DD-8C17-4A63-B47C-AB1DC6B2BD05}">
      <dgm:prSet/>
      <dgm:spPr/>
      <dgm:t>
        <a:bodyPr/>
        <a:lstStyle/>
        <a:p>
          <a:endParaRPr lang="en-US"/>
        </a:p>
      </dgm:t>
    </dgm:pt>
    <dgm:pt modelId="{EF2ED06B-498A-4CCC-910A-E7CCF0EBA0E3}" type="pres">
      <dgm:prSet presAssocID="{76EBDD3B-F4AF-42B3-86A6-B3C6759515B9}" presName="root" presStyleCnt="0">
        <dgm:presLayoutVars>
          <dgm:dir/>
          <dgm:resizeHandles val="exact"/>
        </dgm:presLayoutVars>
      </dgm:prSet>
      <dgm:spPr/>
    </dgm:pt>
    <dgm:pt modelId="{DD2CB0BB-EB31-4D02-B8E3-E44BA5BFF516}" type="pres">
      <dgm:prSet presAssocID="{B4623B51-8517-470D-8C47-08A8287ADACC}" presName="compNode" presStyleCnt="0"/>
      <dgm:spPr/>
    </dgm:pt>
    <dgm:pt modelId="{7F0354C9-4007-413F-B23F-E7F67507FE37}" type="pres">
      <dgm:prSet presAssocID="{B4623B51-8517-470D-8C47-08A8287ADACC}" presName="iconBgRect" presStyleLbl="bgShp" presStyleIdx="0" presStyleCnt="4"/>
      <dgm:spPr/>
    </dgm:pt>
    <dgm:pt modelId="{21F3237C-030A-404A-9E38-7FBF1DBB1F33}" type="pres">
      <dgm:prSet presAssocID="{B4623B51-8517-470D-8C47-08A8287ADAC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161064C2-9CFC-4D66-B447-FC17D6339285}" type="pres">
      <dgm:prSet presAssocID="{B4623B51-8517-470D-8C47-08A8287ADACC}" presName="spaceRect" presStyleCnt="0"/>
      <dgm:spPr/>
    </dgm:pt>
    <dgm:pt modelId="{4B26E8BE-0B09-433E-9B03-3175CA8DF1D4}" type="pres">
      <dgm:prSet presAssocID="{B4623B51-8517-470D-8C47-08A8287ADACC}" presName="textRect" presStyleLbl="revTx" presStyleIdx="0" presStyleCnt="4">
        <dgm:presLayoutVars>
          <dgm:chMax val="1"/>
          <dgm:chPref val="1"/>
        </dgm:presLayoutVars>
      </dgm:prSet>
      <dgm:spPr/>
    </dgm:pt>
    <dgm:pt modelId="{D6D105F8-2603-41CE-87A2-A13C6A57911D}" type="pres">
      <dgm:prSet presAssocID="{6CF1CA87-3184-47D8-B90F-7C1101BE0C9B}" presName="sibTrans" presStyleCnt="0"/>
      <dgm:spPr/>
    </dgm:pt>
    <dgm:pt modelId="{A8D64C4B-0B27-4631-8C18-0FC7D7D19C65}" type="pres">
      <dgm:prSet presAssocID="{0771E7A3-9FA3-403C-BAED-EC96EE594996}" presName="compNode" presStyleCnt="0"/>
      <dgm:spPr/>
    </dgm:pt>
    <dgm:pt modelId="{3461922E-CCF4-44F1-A1A4-0EB625048E4E}" type="pres">
      <dgm:prSet presAssocID="{0771E7A3-9FA3-403C-BAED-EC96EE594996}" presName="iconBgRect" presStyleLbl="bgShp" presStyleIdx="1" presStyleCnt="4"/>
      <dgm:spPr/>
    </dgm:pt>
    <dgm:pt modelId="{7BDA2930-36E8-4ABC-BF85-D552B44C898F}" type="pres">
      <dgm:prSet presAssocID="{0771E7A3-9FA3-403C-BAED-EC96EE59499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A93F9F17-9FA7-4CDC-A1B6-1CBB8E020C46}" type="pres">
      <dgm:prSet presAssocID="{0771E7A3-9FA3-403C-BAED-EC96EE594996}" presName="spaceRect" presStyleCnt="0"/>
      <dgm:spPr/>
    </dgm:pt>
    <dgm:pt modelId="{77CABEA6-ADAB-45AD-8129-AF8218FC8FBD}" type="pres">
      <dgm:prSet presAssocID="{0771E7A3-9FA3-403C-BAED-EC96EE594996}" presName="textRect" presStyleLbl="revTx" presStyleIdx="1" presStyleCnt="4">
        <dgm:presLayoutVars>
          <dgm:chMax val="1"/>
          <dgm:chPref val="1"/>
        </dgm:presLayoutVars>
      </dgm:prSet>
      <dgm:spPr/>
    </dgm:pt>
    <dgm:pt modelId="{1AD3B2A4-F77D-47E2-83F7-73165CCE7453}" type="pres">
      <dgm:prSet presAssocID="{D0B3949A-4361-4E48-9D66-2C9D2FF68B80}" presName="sibTrans" presStyleCnt="0"/>
      <dgm:spPr/>
    </dgm:pt>
    <dgm:pt modelId="{E8849CAA-8A7C-4C7E-B18C-EAFE0BD32E7F}" type="pres">
      <dgm:prSet presAssocID="{99269FD5-CC2F-4199-83CE-F2D651B13ACB}" presName="compNode" presStyleCnt="0"/>
      <dgm:spPr/>
    </dgm:pt>
    <dgm:pt modelId="{56AB4FF7-A0F1-4814-BDD2-7950358B802C}" type="pres">
      <dgm:prSet presAssocID="{99269FD5-CC2F-4199-83CE-F2D651B13ACB}" presName="iconBgRect" presStyleLbl="bgShp" presStyleIdx="2" presStyleCnt="4"/>
      <dgm:spPr/>
    </dgm:pt>
    <dgm:pt modelId="{A448D9A0-1557-4CCD-90D8-647BE6E70610}" type="pres">
      <dgm:prSet presAssocID="{99269FD5-CC2F-4199-83CE-F2D651B13AC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itcoin"/>
        </a:ext>
      </dgm:extLst>
    </dgm:pt>
    <dgm:pt modelId="{ED2231F3-A629-40D1-9E53-77B499923A4C}" type="pres">
      <dgm:prSet presAssocID="{99269FD5-CC2F-4199-83CE-F2D651B13ACB}" presName="spaceRect" presStyleCnt="0"/>
      <dgm:spPr/>
    </dgm:pt>
    <dgm:pt modelId="{7C45A9E1-F490-446E-A3C4-A65616882D45}" type="pres">
      <dgm:prSet presAssocID="{99269FD5-CC2F-4199-83CE-F2D651B13ACB}" presName="textRect" presStyleLbl="revTx" presStyleIdx="2" presStyleCnt="4">
        <dgm:presLayoutVars>
          <dgm:chMax val="1"/>
          <dgm:chPref val="1"/>
        </dgm:presLayoutVars>
      </dgm:prSet>
      <dgm:spPr/>
    </dgm:pt>
    <dgm:pt modelId="{30DE6935-174A-497A-BA74-4AD60F4B7CE2}" type="pres">
      <dgm:prSet presAssocID="{24FAF932-D546-4A75-8DE5-4426C1016CD1}" presName="sibTrans" presStyleCnt="0"/>
      <dgm:spPr/>
    </dgm:pt>
    <dgm:pt modelId="{AEE171F1-356E-43D8-BA85-B10032B76F58}" type="pres">
      <dgm:prSet presAssocID="{3D6F438D-0121-4573-BBCD-FD53C45CE72A}" presName="compNode" presStyleCnt="0"/>
      <dgm:spPr/>
    </dgm:pt>
    <dgm:pt modelId="{61E8200B-0CAA-4548-BD5B-D6C968A3AB8F}" type="pres">
      <dgm:prSet presAssocID="{3D6F438D-0121-4573-BBCD-FD53C45CE72A}" presName="iconBgRect" presStyleLbl="bgShp" presStyleIdx="3" presStyleCnt="4"/>
      <dgm:spPr/>
    </dgm:pt>
    <dgm:pt modelId="{070F204A-5F1E-4A76-B551-AEE4630BE54D}" type="pres">
      <dgm:prSet presAssocID="{3D6F438D-0121-4573-BBCD-FD53C45CE72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ploma Roll"/>
        </a:ext>
      </dgm:extLst>
    </dgm:pt>
    <dgm:pt modelId="{6EAE434D-D17F-4482-83F0-726BBDA68BB3}" type="pres">
      <dgm:prSet presAssocID="{3D6F438D-0121-4573-BBCD-FD53C45CE72A}" presName="spaceRect" presStyleCnt="0"/>
      <dgm:spPr/>
    </dgm:pt>
    <dgm:pt modelId="{4DBA2B5E-A6C1-429A-9A3B-53C9F2189562}" type="pres">
      <dgm:prSet presAssocID="{3D6F438D-0121-4573-BBCD-FD53C45CE72A}" presName="textRect" presStyleLbl="revTx" presStyleIdx="3" presStyleCnt="4">
        <dgm:presLayoutVars>
          <dgm:chMax val="1"/>
          <dgm:chPref val="1"/>
        </dgm:presLayoutVars>
      </dgm:prSet>
      <dgm:spPr/>
    </dgm:pt>
  </dgm:ptLst>
  <dgm:cxnLst>
    <dgm:cxn modelId="{DBCB5C04-17CC-42E1-8ACD-43F4D2017737}" srcId="{76EBDD3B-F4AF-42B3-86A6-B3C6759515B9}" destId="{99269FD5-CC2F-4199-83CE-F2D651B13ACB}" srcOrd="2" destOrd="0" parTransId="{18B1DA41-25C9-44C4-B1AB-2CCACB8EB7DF}" sibTransId="{24FAF932-D546-4A75-8DE5-4426C1016CD1}"/>
    <dgm:cxn modelId="{9A03171E-2FB5-4CF7-A00A-04E5C58DB771}" type="presOf" srcId="{0771E7A3-9FA3-403C-BAED-EC96EE594996}" destId="{77CABEA6-ADAB-45AD-8129-AF8218FC8FBD}" srcOrd="0" destOrd="0" presId="urn:microsoft.com/office/officeart/2018/5/layout/IconCircleLabelList"/>
    <dgm:cxn modelId="{6E20A068-E8FD-4A92-B0BF-9ED164D7319A}" srcId="{76EBDD3B-F4AF-42B3-86A6-B3C6759515B9}" destId="{0771E7A3-9FA3-403C-BAED-EC96EE594996}" srcOrd="1" destOrd="0" parTransId="{7E824DB3-0D24-4178-8E74-F22D6290B737}" sibTransId="{D0B3949A-4361-4E48-9D66-2C9D2FF68B80}"/>
    <dgm:cxn modelId="{AAB73F80-3F6A-45B3-9E40-CD6A25D0F456}" type="presOf" srcId="{99269FD5-CC2F-4199-83CE-F2D651B13ACB}" destId="{7C45A9E1-F490-446E-A3C4-A65616882D45}" srcOrd="0" destOrd="0" presId="urn:microsoft.com/office/officeart/2018/5/layout/IconCircleLabelList"/>
    <dgm:cxn modelId="{28ACC185-D217-42C4-AA53-AF7009FEC71C}" type="presOf" srcId="{3D6F438D-0121-4573-BBCD-FD53C45CE72A}" destId="{4DBA2B5E-A6C1-429A-9A3B-53C9F2189562}" srcOrd="0" destOrd="0" presId="urn:microsoft.com/office/officeart/2018/5/layout/IconCircleLabelList"/>
    <dgm:cxn modelId="{014D75BD-ED52-4BCB-AFE1-4F7F34F1E754}" srcId="{76EBDD3B-F4AF-42B3-86A6-B3C6759515B9}" destId="{B4623B51-8517-470D-8C47-08A8287ADACC}" srcOrd="0" destOrd="0" parTransId="{1C871670-5FD3-4398-BCAF-6A61CCE9E719}" sibTransId="{6CF1CA87-3184-47D8-B90F-7C1101BE0C9B}"/>
    <dgm:cxn modelId="{6AE7CDCD-3464-4721-B464-CB38C5B6066D}" type="presOf" srcId="{76EBDD3B-F4AF-42B3-86A6-B3C6759515B9}" destId="{EF2ED06B-498A-4CCC-910A-E7CCF0EBA0E3}" srcOrd="0" destOrd="0" presId="urn:microsoft.com/office/officeart/2018/5/layout/IconCircleLabelList"/>
    <dgm:cxn modelId="{0BF693DD-8C17-4A63-B47C-AB1DC6B2BD05}" srcId="{76EBDD3B-F4AF-42B3-86A6-B3C6759515B9}" destId="{3D6F438D-0121-4573-BBCD-FD53C45CE72A}" srcOrd="3" destOrd="0" parTransId="{41C01AF3-0A11-4B00-AC37-8C06AA5C7C6D}" sibTransId="{4FFCD184-9880-4FE5-9863-E10BEC032E32}"/>
    <dgm:cxn modelId="{8F2197ED-AED1-4CB2-91F3-75AD3D1E922A}" type="presOf" srcId="{B4623B51-8517-470D-8C47-08A8287ADACC}" destId="{4B26E8BE-0B09-433E-9B03-3175CA8DF1D4}" srcOrd="0" destOrd="0" presId="urn:microsoft.com/office/officeart/2018/5/layout/IconCircleLabelList"/>
    <dgm:cxn modelId="{E7385D13-DE20-444E-826C-863AFCE821D3}" type="presParOf" srcId="{EF2ED06B-498A-4CCC-910A-E7CCF0EBA0E3}" destId="{DD2CB0BB-EB31-4D02-B8E3-E44BA5BFF516}" srcOrd="0" destOrd="0" presId="urn:microsoft.com/office/officeart/2018/5/layout/IconCircleLabelList"/>
    <dgm:cxn modelId="{8B26EE50-6C73-428E-8F97-D8104EE1FD87}" type="presParOf" srcId="{DD2CB0BB-EB31-4D02-B8E3-E44BA5BFF516}" destId="{7F0354C9-4007-413F-B23F-E7F67507FE37}" srcOrd="0" destOrd="0" presId="urn:microsoft.com/office/officeart/2018/5/layout/IconCircleLabelList"/>
    <dgm:cxn modelId="{2A7FA17D-A29F-4BB0-8052-243E8D564480}" type="presParOf" srcId="{DD2CB0BB-EB31-4D02-B8E3-E44BA5BFF516}" destId="{21F3237C-030A-404A-9E38-7FBF1DBB1F33}" srcOrd="1" destOrd="0" presId="urn:microsoft.com/office/officeart/2018/5/layout/IconCircleLabelList"/>
    <dgm:cxn modelId="{03649B1A-D6EA-4C01-95BA-765A7774273A}" type="presParOf" srcId="{DD2CB0BB-EB31-4D02-B8E3-E44BA5BFF516}" destId="{161064C2-9CFC-4D66-B447-FC17D6339285}" srcOrd="2" destOrd="0" presId="urn:microsoft.com/office/officeart/2018/5/layout/IconCircleLabelList"/>
    <dgm:cxn modelId="{106846B7-B602-43A0-B5B9-7C09F27CE9DB}" type="presParOf" srcId="{DD2CB0BB-EB31-4D02-B8E3-E44BA5BFF516}" destId="{4B26E8BE-0B09-433E-9B03-3175CA8DF1D4}" srcOrd="3" destOrd="0" presId="urn:microsoft.com/office/officeart/2018/5/layout/IconCircleLabelList"/>
    <dgm:cxn modelId="{3CC5790B-D72D-42BB-AFD2-A02F6B47EF01}" type="presParOf" srcId="{EF2ED06B-498A-4CCC-910A-E7CCF0EBA0E3}" destId="{D6D105F8-2603-41CE-87A2-A13C6A57911D}" srcOrd="1" destOrd="0" presId="urn:microsoft.com/office/officeart/2018/5/layout/IconCircleLabelList"/>
    <dgm:cxn modelId="{E13E554D-1A56-4DDD-93D6-9290C8A973FC}" type="presParOf" srcId="{EF2ED06B-498A-4CCC-910A-E7CCF0EBA0E3}" destId="{A8D64C4B-0B27-4631-8C18-0FC7D7D19C65}" srcOrd="2" destOrd="0" presId="urn:microsoft.com/office/officeart/2018/5/layout/IconCircleLabelList"/>
    <dgm:cxn modelId="{A2BBB5A9-66DF-4B7D-AD9A-D4B1937EE3D5}" type="presParOf" srcId="{A8D64C4B-0B27-4631-8C18-0FC7D7D19C65}" destId="{3461922E-CCF4-44F1-A1A4-0EB625048E4E}" srcOrd="0" destOrd="0" presId="urn:microsoft.com/office/officeart/2018/5/layout/IconCircleLabelList"/>
    <dgm:cxn modelId="{7F54CB93-DB52-4E20-80BB-4591CC217AF3}" type="presParOf" srcId="{A8D64C4B-0B27-4631-8C18-0FC7D7D19C65}" destId="{7BDA2930-36E8-4ABC-BF85-D552B44C898F}" srcOrd="1" destOrd="0" presId="urn:microsoft.com/office/officeart/2018/5/layout/IconCircleLabelList"/>
    <dgm:cxn modelId="{560DC636-8352-47FD-8333-277BB5477EC5}" type="presParOf" srcId="{A8D64C4B-0B27-4631-8C18-0FC7D7D19C65}" destId="{A93F9F17-9FA7-4CDC-A1B6-1CBB8E020C46}" srcOrd="2" destOrd="0" presId="urn:microsoft.com/office/officeart/2018/5/layout/IconCircleLabelList"/>
    <dgm:cxn modelId="{27DA972C-2C16-42BF-A71B-5C974020B5C0}" type="presParOf" srcId="{A8D64C4B-0B27-4631-8C18-0FC7D7D19C65}" destId="{77CABEA6-ADAB-45AD-8129-AF8218FC8FBD}" srcOrd="3" destOrd="0" presId="urn:microsoft.com/office/officeart/2018/5/layout/IconCircleLabelList"/>
    <dgm:cxn modelId="{31ADDA13-F782-41CD-A33B-9D60AED60A16}" type="presParOf" srcId="{EF2ED06B-498A-4CCC-910A-E7CCF0EBA0E3}" destId="{1AD3B2A4-F77D-47E2-83F7-73165CCE7453}" srcOrd="3" destOrd="0" presId="urn:microsoft.com/office/officeart/2018/5/layout/IconCircleLabelList"/>
    <dgm:cxn modelId="{9709BEAE-101A-4965-A238-BA40E6C527AB}" type="presParOf" srcId="{EF2ED06B-498A-4CCC-910A-E7CCF0EBA0E3}" destId="{E8849CAA-8A7C-4C7E-B18C-EAFE0BD32E7F}" srcOrd="4" destOrd="0" presId="urn:microsoft.com/office/officeart/2018/5/layout/IconCircleLabelList"/>
    <dgm:cxn modelId="{827B63B3-335E-4A24-A0E3-77DFF210AFDB}" type="presParOf" srcId="{E8849CAA-8A7C-4C7E-B18C-EAFE0BD32E7F}" destId="{56AB4FF7-A0F1-4814-BDD2-7950358B802C}" srcOrd="0" destOrd="0" presId="urn:microsoft.com/office/officeart/2018/5/layout/IconCircleLabelList"/>
    <dgm:cxn modelId="{04BEB064-E3CE-4B32-8DCC-E5D45CD1957A}" type="presParOf" srcId="{E8849CAA-8A7C-4C7E-B18C-EAFE0BD32E7F}" destId="{A448D9A0-1557-4CCD-90D8-647BE6E70610}" srcOrd="1" destOrd="0" presId="urn:microsoft.com/office/officeart/2018/5/layout/IconCircleLabelList"/>
    <dgm:cxn modelId="{B2379C96-CDCB-4730-B289-C1BE9A84B128}" type="presParOf" srcId="{E8849CAA-8A7C-4C7E-B18C-EAFE0BD32E7F}" destId="{ED2231F3-A629-40D1-9E53-77B499923A4C}" srcOrd="2" destOrd="0" presId="urn:microsoft.com/office/officeart/2018/5/layout/IconCircleLabelList"/>
    <dgm:cxn modelId="{6C3B3E7F-00A9-4120-81A9-04281B302B8D}" type="presParOf" srcId="{E8849CAA-8A7C-4C7E-B18C-EAFE0BD32E7F}" destId="{7C45A9E1-F490-446E-A3C4-A65616882D45}" srcOrd="3" destOrd="0" presId="urn:microsoft.com/office/officeart/2018/5/layout/IconCircleLabelList"/>
    <dgm:cxn modelId="{2D3D0605-661A-4FCD-BE95-4DE999DBA298}" type="presParOf" srcId="{EF2ED06B-498A-4CCC-910A-E7CCF0EBA0E3}" destId="{30DE6935-174A-497A-BA74-4AD60F4B7CE2}" srcOrd="5" destOrd="0" presId="urn:microsoft.com/office/officeart/2018/5/layout/IconCircleLabelList"/>
    <dgm:cxn modelId="{60F8F7C8-E70D-4A16-9FD1-42DB9469738E}" type="presParOf" srcId="{EF2ED06B-498A-4CCC-910A-E7CCF0EBA0E3}" destId="{AEE171F1-356E-43D8-BA85-B10032B76F58}" srcOrd="6" destOrd="0" presId="urn:microsoft.com/office/officeart/2018/5/layout/IconCircleLabelList"/>
    <dgm:cxn modelId="{F3F133C9-DFF0-4682-BCBF-8495442354A1}" type="presParOf" srcId="{AEE171F1-356E-43D8-BA85-B10032B76F58}" destId="{61E8200B-0CAA-4548-BD5B-D6C968A3AB8F}" srcOrd="0" destOrd="0" presId="urn:microsoft.com/office/officeart/2018/5/layout/IconCircleLabelList"/>
    <dgm:cxn modelId="{16FB3A2E-0E5F-4AD5-B584-CD52871FF5E8}" type="presParOf" srcId="{AEE171F1-356E-43D8-BA85-B10032B76F58}" destId="{070F204A-5F1E-4A76-B551-AEE4630BE54D}" srcOrd="1" destOrd="0" presId="urn:microsoft.com/office/officeart/2018/5/layout/IconCircleLabelList"/>
    <dgm:cxn modelId="{0FDD69A8-59B9-4F89-9754-796B243FD9F2}" type="presParOf" srcId="{AEE171F1-356E-43D8-BA85-B10032B76F58}" destId="{6EAE434D-D17F-4482-83F0-726BBDA68BB3}" srcOrd="2" destOrd="0" presId="urn:microsoft.com/office/officeart/2018/5/layout/IconCircleLabelList"/>
    <dgm:cxn modelId="{58CE1685-C156-4149-996B-A7D601A8D7FE}" type="presParOf" srcId="{AEE171F1-356E-43D8-BA85-B10032B76F58}" destId="{4DBA2B5E-A6C1-429A-9A3B-53C9F2189562}"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1F8B981-A41B-488C-B381-9D80D3FC8D8F}"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pl-PL"/>
        </a:p>
      </dgm:t>
    </dgm:pt>
    <dgm:pt modelId="{22172D90-A313-4D80-A5A2-E4854A21476D}">
      <dgm:prSet/>
      <dgm:spPr/>
      <dgm:t>
        <a:bodyPr/>
        <a:lstStyle/>
        <a:p>
          <a:r>
            <a:rPr lang="pl-PL" b="1" dirty="0"/>
            <a:t>Utrzymaniu w mocy (orzeczenie aprobacyjne)</a:t>
          </a:r>
        </a:p>
      </dgm:t>
    </dgm:pt>
    <dgm:pt modelId="{708C6735-BA78-4448-8764-B9D14B5A2CC3}" type="parTrans" cxnId="{13249C87-945C-4F05-8851-D07802E7E726}">
      <dgm:prSet/>
      <dgm:spPr/>
      <dgm:t>
        <a:bodyPr/>
        <a:lstStyle/>
        <a:p>
          <a:endParaRPr lang="pl-PL"/>
        </a:p>
      </dgm:t>
    </dgm:pt>
    <dgm:pt modelId="{4F6E37D7-F8F6-4D05-A050-4E170F75807E}" type="sibTrans" cxnId="{13249C87-945C-4F05-8851-D07802E7E726}">
      <dgm:prSet/>
      <dgm:spPr/>
      <dgm:t>
        <a:bodyPr/>
        <a:lstStyle/>
        <a:p>
          <a:endParaRPr lang="pl-PL"/>
        </a:p>
      </dgm:t>
    </dgm:pt>
    <dgm:pt modelId="{90E09A5B-E61F-46A4-899D-03F3DC78656F}">
      <dgm:prSet/>
      <dgm:spPr/>
      <dgm:t>
        <a:bodyPr/>
        <a:lstStyle/>
        <a:p>
          <a:r>
            <a:rPr lang="pl-PL" b="1" dirty="0"/>
            <a:t>Zmianie (orzeczenie reformacyjne) </a:t>
          </a:r>
        </a:p>
      </dgm:t>
    </dgm:pt>
    <dgm:pt modelId="{0BA77764-BF8A-4044-9F1F-A0509B6B5AB7}" type="parTrans" cxnId="{25E35F33-EE9F-4375-BF06-3AC316BF3E00}">
      <dgm:prSet/>
      <dgm:spPr/>
      <dgm:t>
        <a:bodyPr/>
        <a:lstStyle/>
        <a:p>
          <a:endParaRPr lang="pl-PL"/>
        </a:p>
      </dgm:t>
    </dgm:pt>
    <dgm:pt modelId="{A1008C77-D59D-4365-A206-59895370322E}" type="sibTrans" cxnId="{25E35F33-EE9F-4375-BF06-3AC316BF3E00}">
      <dgm:prSet/>
      <dgm:spPr/>
      <dgm:t>
        <a:bodyPr/>
        <a:lstStyle/>
        <a:p>
          <a:endParaRPr lang="pl-PL"/>
        </a:p>
      </dgm:t>
    </dgm:pt>
    <dgm:pt modelId="{D7E1E8D4-F62F-4D4F-8F04-DDDAEAFB1C5D}">
      <dgm:prSet/>
      <dgm:spPr/>
      <dgm:t>
        <a:bodyPr/>
        <a:lstStyle/>
        <a:p>
          <a:r>
            <a:rPr lang="pl-PL" b="1" dirty="0"/>
            <a:t>Uchyleniu zaskarżonego orzeczenia (</a:t>
          </a:r>
          <a:r>
            <a:rPr lang="pl-PL" b="1" dirty="0" err="1"/>
            <a:t>rzeczenie</a:t>
          </a:r>
          <a:r>
            <a:rPr lang="pl-PL" b="1" dirty="0"/>
            <a:t> </a:t>
          </a:r>
          <a:r>
            <a:rPr lang="pl-PL" b="1" dirty="0" err="1"/>
            <a:t>kasatoryjne</a:t>
          </a:r>
          <a:r>
            <a:rPr lang="pl-PL" b="1" dirty="0"/>
            <a:t>)</a:t>
          </a:r>
        </a:p>
      </dgm:t>
    </dgm:pt>
    <dgm:pt modelId="{2B2B71C0-212B-4339-8529-73EBC887150A}" type="parTrans" cxnId="{30BA37B2-0D37-414D-9CA7-5027061DFA43}">
      <dgm:prSet/>
      <dgm:spPr/>
      <dgm:t>
        <a:bodyPr/>
        <a:lstStyle/>
        <a:p>
          <a:endParaRPr lang="pl-PL"/>
        </a:p>
      </dgm:t>
    </dgm:pt>
    <dgm:pt modelId="{71CDF616-513D-49F8-B384-2B8804182C90}" type="sibTrans" cxnId="{30BA37B2-0D37-414D-9CA7-5027061DFA43}">
      <dgm:prSet/>
      <dgm:spPr/>
      <dgm:t>
        <a:bodyPr/>
        <a:lstStyle/>
        <a:p>
          <a:endParaRPr lang="pl-PL"/>
        </a:p>
      </dgm:t>
    </dgm:pt>
    <dgm:pt modelId="{0515556D-0F18-47D2-AF67-EB6D751DAE60}">
      <dgm:prSet/>
      <dgm:spPr/>
      <dgm:t>
        <a:bodyPr/>
        <a:lstStyle/>
        <a:p>
          <a:r>
            <a:rPr lang="pl-PL" dirty="0"/>
            <a:t>w przypadku uznania środka za bezzasadny, czyli niestwierdzenia uchybień, jakie zarzucono orzeczeniu ani innych uwzględnianych z urzędu.</a:t>
          </a:r>
        </a:p>
      </dgm:t>
    </dgm:pt>
    <dgm:pt modelId="{025C0836-A422-4596-8F79-2A02B4F5EA80}" type="parTrans" cxnId="{ED27C485-9FFB-498A-A273-40D4093FAD48}">
      <dgm:prSet/>
      <dgm:spPr/>
      <dgm:t>
        <a:bodyPr/>
        <a:lstStyle/>
        <a:p>
          <a:endParaRPr lang="pl-PL"/>
        </a:p>
      </dgm:t>
    </dgm:pt>
    <dgm:pt modelId="{946833E7-3C88-4312-A194-5AFBA8CFEFF9}" type="sibTrans" cxnId="{ED27C485-9FFB-498A-A273-40D4093FAD48}">
      <dgm:prSet/>
      <dgm:spPr/>
      <dgm:t>
        <a:bodyPr/>
        <a:lstStyle/>
        <a:p>
          <a:endParaRPr lang="pl-PL"/>
        </a:p>
      </dgm:t>
    </dgm:pt>
    <dgm:pt modelId="{7885176F-AA64-4F5A-8F2B-66DECE3C971C}">
      <dgm:prSet/>
      <dgm:spPr/>
      <dgm:t>
        <a:bodyPr/>
        <a:lstStyle/>
        <a:p>
          <a:r>
            <a:rPr lang="pl-PL"/>
            <a:t>stwierdzenie uchybień podniesionych w środku odwoławczym albo tych, uwzględnianych z urzędu</a:t>
          </a:r>
        </a:p>
      </dgm:t>
    </dgm:pt>
    <dgm:pt modelId="{E0E8C4D8-16DF-4077-9E03-87FB35194107}" type="parTrans" cxnId="{C40AFCEB-CE95-4793-BB88-92C56B78D07C}">
      <dgm:prSet/>
      <dgm:spPr/>
      <dgm:t>
        <a:bodyPr/>
        <a:lstStyle/>
        <a:p>
          <a:endParaRPr lang="pl-PL"/>
        </a:p>
      </dgm:t>
    </dgm:pt>
    <dgm:pt modelId="{829A997A-16F1-49B6-9945-A4D9F0D68144}" type="sibTrans" cxnId="{C40AFCEB-CE95-4793-BB88-92C56B78D07C}">
      <dgm:prSet/>
      <dgm:spPr/>
      <dgm:t>
        <a:bodyPr/>
        <a:lstStyle/>
        <a:p>
          <a:endParaRPr lang="pl-PL"/>
        </a:p>
      </dgm:t>
    </dgm:pt>
    <dgm:pt modelId="{3CFBFE86-485F-472E-95C4-B8F9BE930C4B}">
      <dgm:prSet/>
      <dgm:spPr/>
      <dgm:t>
        <a:bodyPr/>
        <a:lstStyle/>
        <a:p>
          <a:r>
            <a:rPr lang="pl-PL" dirty="0"/>
            <a:t>Sąd nie może poprawić błędów popełnionych przez sąd I instancji ze względu na treść art. 437 </a:t>
          </a:r>
        </a:p>
      </dgm:t>
    </dgm:pt>
    <dgm:pt modelId="{49FB4055-57F8-4457-9031-A943461B2CBC}" type="parTrans" cxnId="{B4BFB453-A40C-4557-BAC3-2279D2A776D0}">
      <dgm:prSet/>
      <dgm:spPr/>
      <dgm:t>
        <a:bodyPr/>
        <a:lstStyle/>
        <a:p>
          <a:endParaRPr lang="pl-PL"/>
        </a:p>
      </dgm:t>
    </dgm:pt>
    <dgm:pt modelId="{D78F642F-D56C-4141-84AD-54676ACF7B6C}" type="sibTrans" cxnId="{B4BFB453-A40C-4557-BAC3-2279D2A776D0}">
      <dgm:prSet/>
      <dgm:spPr/>
      <dgm:t>
        <a:bodyPr/>
        <a:lstStyle/>
        <a:p>
          <a:endParaRPr lang="pl-PL"/>
        </a:p>
      </dgm:t>
    </dgm:pt>
    <dgm:pt modelId="{B7BD7A95-B2C1-4148-A7D9-06BC75D2CCE2}">
      <dgm:prSet/>
      <dgm:spPr/>
      <dgm:t>
        <a:bodyPr/>
        <a:lstStyle/>
        <a:p>
          <a:r>
            <a:rPr lang="pl-PL" dirty="0"/>
            <a:t>orzekanie odmienne co do istoty sprawy; </a:t>
          </a:r>
        </a:p>
      </dgm:t>
    </dgm:pt>
    <dgm:pt modelId="{9AA6E144-0C23-44F4-81A9-7A5728F821D3}" type="parTrans" cxnId="{B65CB83F-6164-4FF5-9415-6795821192D2}">
      <dgm:prSet/>
      <dgm:spPr/>
      <dgm:t>
        <a:bodyPr/>
        <a:lstStyle/>
        <a:p>
          <a:endParaRPr lang="pl-PL"/>
        </a:p>
      </dgm:t>
    </dgm:pt>
    <dgm:pt modelId="{63EEFAA1-0AF8-4A7A-A33E-47750D6E3261}" type="sibTrans" cxnId="{B65CB83F-6164-4FF5-9415-6795821192D2}">
      <dgm:prSet/>
      <dgm:spPr/>
      <dgm:t>
        <a:bodyPr/>
        <a:lstStyle/>
        <a:p>
          <a:endParaRPr lang="pl-PL"/>
        </a:p>
      </dgm:t>
    </dgm:pt>
    <dgm:pt modelId="{9453ABC2-FB98-4B84-9E08-2B3F30B41B6C}">
      <dgm:prSet/>
      <dgm:spPr/>
      <dgm:t>
        <a:bodyPr/>
        <a:lstStyle/>
        <a:p>
          <a:r>
            <a:rPr lang="pl-PL" b="1" dirty="0"/>
            <a:t>Pozostawienie środka odwoławczego bez rozpoznania:</a:t>
          </a:r>
        </a:p>
      </dgm:t>
    </dgm:pt>
    <dgm:pt modelId="{39CC80C9-7807-4EBC-B1F8-43B4A9098705}" type="parTrans" cxnId="{02A55082-3D9A-475F-B852-427AF2BA5807}">
      <dgm:prSet/>
      <dgm:spPr/>
      <dgm:t>
        <a:bodyPr/>
        <a:lstStyle/>
        <a:p>
          <a:endParaRPr lang="pl-PL"/>
        </a:p>
      </dgm:t>
    </dgm:pt>
    <dgm:pt modelId="{2CE09D72-B828-44D8-9EA4-026B26AA6D2C}" type="sibTrans" cxnId="{02A55082-3D9A-475F-B852-427AF2BA5807}">
      <dgm:prSet/>
      <dgm:spPr/>
      <dgm:t>
        <a:bodyPr/>
        <a:lstStyle/>
        <a:p>
          <a:endParaRPr lang="pl-PL"/>
        </a:p>
      </dgm:t>
    </dgm:pt>
    <dgm:pt modelId="{C3943F41-AFBB-4693-BC1E-7E5959B5651A}">
      <dgm:prSet/>
      <dgm:spPr/>
      <dgm:t>
        <a:bodyPr/>
        <a:lstStyle/>
        <a:p>
          <a:r>
            <a:rPr lang="pl-PL"/>
            <a:t>Jeżeli środek odwoławczy został cofnięty</a:t>
          </a:r>
        </a:p>
      </dgm:t>
    </dgm:pt>
    <dgm:pt modelId="{DEE3484F-55F4-413C-8865-A78FFF865B20}" type="parTrans" cxnId="{09E0572A-3CD5-40A7-B5A7-4EDFCC24D4C9}">
      <dgm:prSet/>
      <dgm:spPr/>
      <dgm:t>
        <a:bodyPr/>
        <a:lstStyle/>
        <a:p>
          <a:endParaRPr lang="pl-PL"/>
        </a:p>
      </dgm:t>
    </dgm:pt>
    <dgm:pt modelId="{B58B16AC-E56D-4835-A303-4154B0539C2F}" type="sibTrans" cxnId="{09E0572A-3CD5-40A7-B5A7-4EDFCC24D4C9}">
      <dgm:prSet/>
      <dgm:spPr/>
      <dgm:t>
        <a:bodyPr/>
        <a:lstStyle/>
        <a:p>
          <a:endParaRPr lang="pl-PL"/>
        </a:p>
      </dgm:t>
    </dgm:pt>
    <dgm:pt modelId="{CF11D1BF-A938-4F72-9621-67C0A76B906B}">
      <dgm:prSet/>
      <dgm:spPr/>
      <dgm:t>
        <a:bodyPr/>
        <a:lstStyle/>
        <a:p>
          <a:r>
            <a:rPr lang="pl-PL"/>
            <a:t>Jeżeli został niesłusznie przyjęty – pochodził od osoby nieuprawnionej, był niedopuszczalny albo uchybiono terminowi do jego wniesienia (lub niezasadnie przywrócono termin). </a:t>
          </a:r>
        </a:p>
      </dgm:t>
    </dgm:pt>
    <dgm:pt modelId="{CF7FA0AF-8831-428C-B3AC-AF3449790AA7}" type="parTrans" cxnId="{B2359C84-4A6F-4C33-8B8A-BFA01EBF5717}">
      <dgm:prSet/>
      <dgm:spPr/>
      <dgm:t>
        <a:bodyPr/>
        <a:lstStyle/>
        <a:p>
          <a:endParaRPr lang="pl-PL"/>
        </a:p>
      </dgm:t>
    </dgm:pt>
    <dgm:pt modelId="{F32961A4-3473-4834-88B3-15E17ECB9DEE}" type="sibTrans" cxnId="{B2359C84-4A6F-4C33-8B8A-BFA01EBF5717}">
      <dgm:prSet/>
      <dgm:spPr/>
      <dgm:t>
        <a:bodyPr/>
        <a:lstStyle/>
        <a:p>
          <a:endParaRPr lang="pl-PL"/>
        </a:p>
      </dgm:t>
    </dgm:pt>
    <dgm:pt modelId="{314809E8-6FFD-4F52-B9A6-1D1F331B246E}">
      <dgm:prSet/>
      <dgm:spPr/>
      <dgm:t>
        <a:bodyPr/>
        <a:lstStyle/>
        <a:p>
          <a:r>
            <a:rPr lang="pl-PL" dirty="0"/>
            <a:t>Sąd I instancji wydał prawidłowe orzeczenie. </a:t>
          </a:r>
        </a:p>
      </dgm:t>
    </dgm:pt>
    <dgm:pt modelId="{71A34AC0-6E50-4EA9-BEFF-78E7A1FE913D}" type="parTrans" cxnId="{20040323-532E-4822-8A04-8B09B67ABE74}">
      <dgm:prSet/>
      <dgm:spPr/>
    </dgm:pt>
    <dgm:pt modelId="{E6C0C3B5-1095-420E-97B8-331B7F7659A6}" type="sibTrans" cxnId="{20040323-532E-4822-8A04-8B09B67ABE74}">
      <dgm:prSet/>
      <dgm:spPr/>
    </dgm:pt>
    <dgm:pt modelId="{D0659C9D-1A6F-4221-A1F8-EC19818DF05F}">
      <dgm:prSet/>
      <dgm:spPr/>
      <dgm:t>
        <a:bodyPr/>
        <a:lstStyle/>
        <a:p>
          <a:r>
            <a:rPr lang="pl-PL" dirty="0"/>
            <a:t>Sąd może zmienić albo uchylić orzeczenie w razie stwierdzenia uchybień podniesionych w środku odwoławczym albo innych, uwzględnianych z urzędu. </a:t>
          </a:r>
        </a:p>
      </dgm:t>
    </dgm:pt>
    <dgm:pt modelId="{EE8BA51B-10C9-4D13-BD79-4F59D683E5D1}" type="parTrans" cxnId="{B5651941-7DF6-44D1-B3C7-92CDB130D620}">
      <dgm:prSet/>
      <dgm:spPr/>
    </dgm:pt>
    <dgm:pt modelId="{30C77FB3-369E-4AE8-83EC-B85123BC8066}" type="sibTrans" cxnId="{B5651941-7DF6-44D1-B3C7-92CDB130D620}">
      <dgm:prSet/>
      <dgm:spPr/>
    </dgm:pt>
    <dgm:pt modelId="{93DE5CA1-375C-40FF-8DB6-93578AA97D9A}" type="pres">
      <dgm:prSet presAssocID="{21F8B981-A41B-488C-B381-9D80D3FC8D8F}" presName="linear" presStyleCnt="0">
        <dgm:presLayoutVars>
          <dgm:dir/>
          <dgm:animLvl val="lvl"/>
          <dgm:resizeHandles val="exact"/>
        </dgm:presLayoutVars>
      </dgm:prSet>
      <dgm:spPr/>
    </dgm:pt>
    <dgm:pt modelId="{826CE0A3-A5D8-4695-A463-BCD5C4942FB7}" type="pres">
      <dgm:prSet presAssocID="{22172D90-A313-4D80-A5A2-E4854A21476D}" presName="parentLin" presStyleCnt="0"/>
      <dgm:spPr/>
    </dgm:pt>
    <dgm:pt modelId="{1141EACB-5321-4C47-87CA-C47C80EF68F9}" type="pres">
      <dgm:prSet presAssocID="{22172D90-A313-4D80-A5A2-E4854A21476D}" presName="parentLeftMargin" presStyleLbl="node1" presStyleIdx="0" presStyleCnt="4"/>
      <dgm:spPr/>
    </dgm:pt>
    <dgm:pt modelId="{02F94B78-A741-4B6D-BE8B-94A4390148D0}" type="pres">
      <dgm:prSet presAssocID="{22172D90-A313-4D80-A5A2-E4854A21476D}" presName="parentText" presStyleLbl="node1" presStyleIdx="0" presStyleCnt="4">
        <dgm:presLayoutVars>
          <dgm:chMax val="0"/>
          <dgm:bulletEnabled val="1"/>
        </dgm:presLayoutVars>
      </dgm:prSet>
      <dgm:spPr/>
    </dgm:pt>
    <dgm:pt modelId="{816EEEB7-1D1F-4216-9A9A-3501DB84A957}" type="pres">
      <dgm:prSet presAssocID="{22172D90-A313-4D80-A5A2-E4854A21476D}" presName="negativeSpace" presStyleCnt="0"/>
      <dgm:spPr/>
    </dgm:pt>
    <dgm:pt modelId="{D77626CE-8307-49C7-BB7E-80B590036110}" type="pres">
      <dgm:prSet presAssocID="{22172D90-A313-4D80-A5A2-E4854A21476D}" presName="childText" presStyleLbl="conFgAcc1" presStyleIdx="0" presStyleCnt="4">
        <dgm:presLayoutVars>
          <dgm:bulletEnabled val="1"/>
        </dgm:presLayoutVars>
      </dgm:prSet>
      <dgm:spPr/>
    </dgm:pt>
    <dgm:pt modelId="{99F7D1DE-E94E-4CCC-AFFA-87A608D76170}" type="pres">
      <dgm:prSet presAssocID="{4F6E37D7-F8F6-4D05-A050-4E170F75807E}" presName="spaceBetweenRectangles" presStyleCnt="0"/>
      <dgm:spPr/>
    </dgm:pt>
    <dgm:pt modelId="{D78DB3ED-BC85-4FDF-80A0-3CA6D5DF9F04}" type="pres">
      <dgm:prSet presAssocID="{90E09A5B-E61F-46A4-899D-03F3DC78656F}" presName="parentLin" presStyleCnt="0"/>
      <dgm:spPr/>
    </dgm:pt>
    <dgm:pt modelId="{AFA70C7C-970E-4156-A0B5-DB805B6E314B}" type="pres">
      <dgm:prSet presAssocID="{90E09A5B-E61F-46A4-899D-03F3DC78656F}" presName="parentLeftMargin" presStyleLbl="node1" presStyleIdx="0" presStyleCnt="4"/>
      <dgm:spPr/>
    </dgm:pt>
    <dgm:pt modelId="{AD195FBC-5128-40E2-B605-5E980591A702}" type="pres">
      <dgm:prSet presAssocID="{90E09A5B-E61F-46A4-899D-03F3DC78656F}" presName="parentText" presStyleLbl="node1" presStyleIdx="1" presStyleCnt="4">
        <dgm:presLayoutVars>
          <dgm:chMax val="0"/>
          <dgm:bulletEnabled val="1"/>
        </dgm:presLayoutVars>
      </dgm:prSet>
      <dgm:spPr/>
    </dgm:pt>
    <dgm:pt modelId="{AEAD6A9C-7FED-4082-BF0E-DA47A251E58E}" type="pres">
      <dgm:prSet presAssocID="{90E09A5B-E61F-46A4-899D-03F3DC78656F}" presName="negativeSpace" presStyleCnt="0"/>
      <dgm:spPr/>
    </dgm:pt>
    <dgm:pt modelId="{93F3D3DA-7687-485C-86C2-72E7C7DC9F66}" type="pres">
      <dgm:prSet presAssocID="{90E09A5B-E61F-46A4-899D-03F3DC78656F}" presName="childText" presStyleLbl="conFgAcc1" presStyleIdx="1" presStyleCnt="4">
        <dgm:presLayoutVars>
          <dgm:bulletEnabled val="1"/>
        </dgm:presLayoutVars>
      </dgm:prSet>
      <dgm:spPr/>
    </dgm:pt>
    <dgm:pt modelId="{FAE5910E-B5D9-41B1-834C-8BA66E608F46}" type="pres">
      <dgm:prSet presAssocID="{A1008C77-D59D-4365-A206-59895370322E}" presName="spaceBetweenRectangles" presStyleCnt="0"/>
      <dgm:spPr/>
    </dgm:pt>
    <dgm:pt modelId="{A6875844-0DD6-44BF-95D1-9ADF4F537B8B}" type="pres">
      <dgm:prSet presAssocID="{D7E1E8D4-F62F-4D4F-8F04-DDDAEAFB1C5D}" presName="parentLin" presStyleCnt="0"/>
      <dgm:spPr/>
    </dgm:pt>
    <dgm:pt modelId="{2A3352F4-240A-4FCC-B441-6F7E62F06DB0}" type="pres">
      <dgm:prSet presAssocID="{D7E1E8D4-F62F-4D4F-8F04-DDDAEAFB1C5D}" presName="parentLeftMargin" presStyleLbl="node1" presStyleIdx="1" presStyleCnt="4"/>
      <dgm:spPr/>
    </dgm:pt>
    <dgm:pt modelId="{F2BC06DB-D4C7-4AC3-A81C-4FC5C8B4A52F}" type="pres">
      <dgm:prSet presAssocID="{D7E1E8D4-F62F-4D4F-8F04-DDDAEAFB1C5D}" presName="parentText" presStyleLbl="node1" presStyleIdx="2" presStyleCnt="4">
        <dgm:presLayoutVars>
          <dgm:chMax val="0"/>
          <dgm:bulletEnabled val="1"/>
        </dgm:presLayoutVars>
      </dgm:prSet>
      <dgm:spPr/>
    </dgm:pt>
    <dgm:pt modelId="{548B075B-6B87-412C-A742-78E1BC4EE0B3}" type="pres">
      <dgm:prSet presAssocID="{D7E1E8D4-F62F-4D4F-8F04-DDDAEAFB1C5D}" presName="negativeSpace" presStyleCnt="0"/>
      <dgm:spPr/>
    </dgm:pt>
    <dgm:pt modelId="{C25ACB94-E1A5-4CD2-B514-75184030C10A}" type="pres">
      <dgm:prSet presAssocID="{D7E1E8D4-F62F-4D4F-8F04-DDDAEAFB1C5D}" presName="childText" presStyleLbl="conFgAcc1" presStyleIdx="2" presStyleCnt="4">
        <dgm:presLayoutVars>
          <dgm:bulletEnabled val="1"/>
        </dgm:presLayoutVars>
      </dgm:prSet>
      <dgm:spPr/>
    </dgm:pt>
    <dgm:pt modelId="{2363E0A2-239F-4142-B9A7-59DDA01652AC}" type="pres">
      <dgm:prSet presAssocID="{71CDF616-513D-49F8-B384-2B8804182C90}" presName="spaceBetweenRectangles" presStyleCnt="0"/>
      <dgm:spPr/>
    </dgm:pt>
    <dgm:pt modelId="{3BE22353-D56C-4B36-8C2D-91AB2D7BAB40}" type="pres">
      <dgm:prSet presAssocID="{9453ABC2-FB98-4B84-9E08-2B3F30B41B6C}" presName="parentLin" presStyleCnt="0"/>
      <dgm:spPr/>
    </dgm:pt>
    <dgm:pt modelId="{D13BF22C-8F16-4BC7-8677-51199F30896B}" type="pres">
      <dgm:prSet presAssocID="{9453ABC2-FB98-4B84-9E08-2B3F30B41B6C}" presName="parentLeftMargin" presStyleLbl="node1" presStyleIdx="2" presStyleCnt="4"/>
      <dgm:spPr/>
    </dgm:pt>
    <dgm:pt modelId="{EB55D965-38BD-461A-B89A-3841A41C1B47}" type="pres">
      <dgm:prSet presAssocID="{9453ABC2-FB98-4B84-9E08-2B3F30B41B6C}" presName="parentText" presStyleLbl="node1" presStyleIdx="3" presStyleCnt="4">
        <dgm:presLayoutVars>
          <dgm:chMax val="0"/>
          <dgm:bulletEnabled val="1"/>
        </dgm:presLayoutVars>
      </dgm:prSet>
      <dgm:spPr/>
    </dgm:pt>
    <dgm:pt modelId="{8198072A-7DF2-467A-8D9A-4524366C0614}" type="pres">
      <dgm:prSet presAssocID="{9453ABC2-FB98-4B84-9E08-2B3F30B41B6C}" presName="negativeSpace" presStyleCnt="0"/>
      <dgm:spPr/>
    </dgm:pt>
    <dgm:pt modelId="{70707CEC-A1CC-4D38-BBC9-78CDF8DB12E4}" type="pres">
      <dgm:prSet presAssocID="{9453ABC2-FB98-4B84-9E08-2B3F30B41B6C}" presName="childText" presStyleLbl="conFgAcc1" presStyleIdx="3" presStyleCnt="4">
        <dgm:presLayoutVars>
          <dgm:bulletEnabled val="1"/>
        </dgm:presLayoutVars>
      </dgm:prSet>
      <dgm:spPr/>
    </dgm:pt>
  </dgm:ptLst>
  <dgm:cxnLst>
    <dgm:cxn modelId="{FA8D8113-D399-44B6-816C-E4F138162095}" type="presOf" srcId="{21F8B981-A41B-488C-B381-9D80D3FC8D8F}" destId="{93DE5CA1-375C-40FF-8DB6-93578AA97D9A}" srcOrd="0" destOrd="0" presId="urn:microsoft.com/office/officeart/2005/8/layout/list1"/>
    <dgm:cxn modelId="{20040323-532E-4822-8A04-8B09B67ABE74}" srcId="{22172D90-A313-4D80-A5A2-E4854A21476D}" destId="{314809E8-6FFD-4F52-B9A6-1D1F331B246E}" srcOrd="1" destOrd="0" parTransId="{71A34AC0-6E50-4EA9-BEFF-78E7A1FE913D}" sibTransId="{E6C0C3B5-1095-420E-97B8-331B7F7659A6}"/>
    <dgm:cxn modelId="{DAD82224-9BE7-4FF6-9064-FA2C9C2A7946}" type="presOf" srcId="{90E09A5B-E61F-46A4-899D-03F3DC78656F}" destId="{AD195FBC-5128-40E2-B605-5E980591A702}" srcOrd="1" destOrd="0" presId="urn:microsoft.com/office/officeart/2005/8/layout/list1"/>
    <dgm:cxn modelId="{9AC19627-9EAD-467F-8A53-371B794EE933}" type="presOf" srcId="{B7BD7A95-B2C1-4148-A7D9-06BC75D2CCE2}" destId="{93F3D3DA-7687-485C-86C2-72E7C7DC9F66}" srcOrd="0" destOrd="0" presId="urn:microsoft.com/office/officeart/2005/8/layout/list1"/>
    <dgm:cxn modelId="{09E0572A-3CD5-40A7-B5A7-4EDFCC24D4C9}" srcId="{9453ABC2-FB98-4B84-9E08-2B3F30B41B6C}" destId="{C3943F41-AFBB-4693-BC1E-7E5959B5651A}" srcOrd="0" destOrd="0" parTransId="{DEE3484F-55F4-413C-8865-A78FFF865B20}" sibTransId="{B58B16AC-E56D-4835-A303-4154B0539C2F}"/>
    <dgm:cxn modelId="{25E35F33-EE9F-4375-BF06-3AC316BF3E00}" srcId="{21F8B981-A41B-488C-B381-9D80D3FC8D8F}" destId="{90E09A5B-E61F-46A4-899D-03F3DC78656F}" srcOrd="1" destOrd="0" parTransId="{0BA77764-BF8A-4044-9F1F-A0509B6B5AB7}" sibTransId="{A1008C77-D59D-4365-A206-59895370322E}"/>
    <dgm:cxn modelId="{EB9CFC35-2641-4CAF-88AB-31CA76D029CE}" type="presOf" srcId="{0515556D-0F18-47D2-AF67-EB6D751DAE60}" destId="{D77626CE-8307-49C7-BB7E-80B590036110}" srcOrd="0" destOrd="0" presId="urn:microsoft.com/office/officeart/2005/8/layout/list1"/>
    <dgm:cxn modelId="{B65CB83F-6164-4FF5-9415-6795821192D2}" srcId="{90E09A5B-E61F-46A4-899D-03F3DC78656F}" destId="{B7BD7A95-B2C1-4148-A7D9-06BC75D2CCE2}" srcOrd="0" destOrd="0" parTransId="{9AA6E144-0C23-44F4-81A9-7A5728F821D3}" sibTransId="{63EEFAA1-0AF8-4A7A-A33E-47750D6E3261}"/>
    <dgm:cxn modelId="{B5651941-7DF6-44D1-B3C7-92CDB130D620}" srcId="{90E09A5B-E61F-46A4-899D-03F3DC78656F}" destId="{D0659C9D-1A6F-4221-A1F8-EC19818DF05F}" srcOrd="1" destOrd="0" parTransId="{EE8BA51B-10C9-4D13-BD79-4F59D683E5D1}" sibTransId="{30C77FB3-369E-4AE8-83EC-B85123BC8066}"/>
    <dgm:cxn modelId="{D6581765-7DBA-4051-BFDC-95A42156A1DA}" type="presOf" srcId="{22172D90-A313-4D80-A5A2-E4854A21476D}" destId="{02F94B78-A741-4B6D-BE8B-94A4390148D0}" srcOrd="1" destOrd="0" presId="urn:microsoft.com/office/officeart/2005/8/layout/list1"/>
    <dgm:cxn modelId="{65C72B49-D095-4497-9115-5799B5559AEB}" type="presOf" srcId="{D7E1E8D4-F62F-4D4F-8F04-DDDAEAFB1C5D}" destId="{F2BC06DB-D4C7-4AC3-A81C-4FC5C8B4A52F}" srcOrd="1" destOrd="0" presId="urn:microsoft.com/office/officeart/2005/8/layout/list1"/>
    <dgm:cxn modelId="{4EF5014B-EB81-4BF6-907A-6E53E3FC4369}" type="presOf" srcId="{9453ABC2-FB98-4B84-9E08-2B3F30B41B6C}" destId="{D13BF22C-8F16-4BC7-8677-51199F30896B}" srcOrd="0" destOrd="0" presId="urn:microsoft.com/office/officeart/2005/8/layout/list1"/>
    <dgm:cxn modelId="{62FBAF70-8790-411C-AFDF-03051DE9E602}" type="presOf" srcId="{CF11D1BF-A938-4F72-9621-67C0A76B906B}" destId="{70707CEC-A1CC-4D38-BBC9-78CDF8DB12E4}" srcOrd="0" destOrd="1" presId="urn:microsoft.com/office/officeart/2005/8/layout/list1"/>
    <dgm:cxn modelId="{B4BFB453-A40C-4557-BAC3-2279D2A776D0}" srcId="{D7E1E8D4-F62F-4D4F-8F04-DDDAEAFB1C5D}" destId="{3CFBFE86-485F-472E-95C4-B8F9BE930C4B}" srcOrd="1" destOrd="0" parTransId="{49FB4055-57F8-4457-9031-A943461B2CBC}" sibTransId="{D78F642F-D56C-4141-84AD-54676ACF7B6C}"/>
    <dgm:cxn modelId="{02A55082-3D9A-475F-B852-427AF2BA5807}" srcId="{21F8B981-A41B-488C-B381-9D80D3FC8D8F}" destId="{9453ABC2-FB98-4B84-9E08-2B3F30B41B6C}" srcOrd="3" destOrd="0" parTransId="{39CC80C9-7807-4EBC-B1F8-43B4A9098705}" sibTransId="{2CE09D72-B828-44D8-9EA4-026B26AA6D2C}"/>
    <dgm:cxn modelId="{B2359C84-4A6F-4C33-8B8A-BFA01EBF5717}" srcId="{9453ABC2-FB98-4B84-9E08-2B3F30B41B6C}" destId="{CF11D1BF-A938-4F72-9621-67C0A76B906B}" srcOrd="1" destOrd="0" parTransId="{CF7FA0AF-8831-428C-B3AC-AF3449790AA7}" sibTransId="{F32961A4-3473-4834-88B3-15E17ECB9DEE}"/>
    <dgm:cxn modelId="{ED27C485-9FFB-498A-A273-40D4093FAD48}" srcId="{22172D90-A313-4D80-A5A2-E4854A21476D}" destId="{0515556D-0F18-47D2-AF67-EB6D751DAE60}" srcOrd="0" destOrd="0" parTransId="{025C0836-A422-4596-8F79-2A02B4F5EA80}" sibTransId="{946833E7-3C88-4312-A194-5AFBA8CFEFF9}"/>
    <dgm:cxn modelId="{13249C87-945C-4F05-8851-D07802E7E726}" srcId="{21F8B981-A41B-488C-B381-9D80D3FC8D8F}" destId="{22172D90-A313-4D80-A5A2-E4854A21476D}" srcOrd="0" destOrd="0" parTransId="{708C6735-BA78-4448-8764-B9D14B5A2CC3}" sibTransId="{4F6E37D7-F8F6-4D05-A050-4E170F75807E}"/>
    <dgm:cxn modelId="{0C3DEF8D-5D20-44CD-89F9-385028A985F7}" type="presOf" srcId="{D7E1E8D4-F62F-4D4F-8F04-DDDAEAFB1C5D}" destId="{2A3352F4-240A-4FCC-B441-6F7E62F06DB0}" srcOrd="0" destOrd="0" presId="urn:microsoft.com/office/officeart/2005/8/layout/list1"/>
    <dgm:cxn modelId="{24645C94-6DB9-45D3-999B-B71DF7B50803}" type="presOf" srcId="{D0659C9D-1A6F-4221-A1F8-EC19818DF05F}" destId="{93F3D3DA-7687-485C-86C2-72E7C7DC9F66}" srcOrd="0" destOrd="1" presId="urn:microsoft.com/office/officeart/2005/8/layout/list1"/>
    <dgm:cxn modelId="{8CB6F695-8BC5-43E4-88CC-575BF6C91CB0}" type="presOf" srcId="{3CFBFE86-485F-472E-95C4-B8F9BE930C4B}" destId="{C25ACB94-E1A5-4CD2-B514-75184030C10A}" srcOrd="0" destOrd="1" presId="urn:microsoft.com/office/officeart/2005/8/layout/list1"/>
    <dgm:cxn modelId="{EA6EEC9F-E284-49AF-A0A7-D21945BB1D6E}" type="presOf" srcId="{9453ABC2-FB98-4B84-9E08-2B3F30B41B6C}" destId="{EB55D965-38BD-461A-B89A-3841A41C1B47}" srcOrd="1" destOrd="0" presId="urn:microsoft.com/office/officeart/2005/8/layout/list1"/>
    <dgm:cxn modelId="{CA6DECA9-BE83-4528-A6DC-18F96DDDA0A7}" type="presOf" srcId="{C3943F41-AFBB-4693-BC1E-7E5959B5651A}" destId="{70707CEC-A1CC-4D38-BBC9-78CDF8DB12E4}" srcOrd="0" destOrd="0" presId="urn:microsoft.com/office/officeart/2005/8/layout/list1"/>
    <dgm:cxn modelId="{34D94BAB-002F-4590-B7C8-431B1E4A2524}" type="presOf" srcId="{7885176F-AA64-4F5A-8F2B-66DECE3C971C}" destId="{C25ACB94-E1A5-4CD2-B514-75184030C10A}" srcOrd="0" destOrd="0" presId="urn:microsoft.com/office/officeart/2005/8/layout/list1"/>
    <dgm:cxn modelId="{30BA37B2-0D37-414D-9CA7-5027061DFA43}" srcId="{21F8B981-A41B-488C-B381-9D80D3FC8D8F}" destId="{D7E1E8D4-F62F-4D4F-8F04-DDDAEAFB1C5D}" srcOrd="2" destOrd="0" parTransId="{2B2B71C0-212B-4339-8529-73EBC887150A}" sibTransId="{71CDF616-513D-49F8-B384-2B8804182C90}"/>
    <dgm:cxn modelId="{F44186D2-FA11-4426-A7FC-43C2288D0B35}" type="presOf" srcId="{22172D90-A313-4D80-A5A2-E4854A21476D}" destId="{1141EACB-5321-4C47-87CA-C47C80EF68F9}" srcOrd="0" destOrd="0" presId="urn:microsoft.com/office/officeart/2005/8/layout/list1"/>
    <dgm:cxn modelId="{872081E1-055D-47EB-81C2-5949AF693C80}" type="presOf" srcId="{314809E8-6FFD-4F52-B9A6-1D1F331B246E}" destId="{D77626CE-8307-49C7-BB7E-80B590036110}" srcOrd="0" destOrd="1" presId="urn:microsoft.com/office/officeart/2005/8/layout/list1"/>
    <dgm:cxn modelId="{C40AFCEB-CE95-4793-BB88-92C56B78D07C}" srcId="{D7E1E8D4-F62F-4D4F-8F04-DDDAEAFB1C5D}" destId="{7885176F-AA64-4F5A-8F2B-66DECE3C971C}" srcOrd="0" destOrd="0" parTransId="{E0E8C4D8-16DF-4077-9E03-87FB35194107}" sibTransId="{829A997A-16F1-49B6-9945-A4D9F0D68144}"/>
    <dgm:cxn modelId="{87AC4DF9-A20B-4CA6-A520-0397EADECDBD}" type="presOf" srcId="{90E09A5B-E61F-46A4-899D-03F3DC78656F}" destId="{AFA70C7C-970E-4156-A0B5-DB805B6E314B}" srcOrd="0" destOrd="0" presId="urn:microsoft.com/office/officeart/2005/8/layout/list1"/>
    <dgm:cxn modelId="{A5030F0B-4A01-45C7-B9EA-D94003E53E31}" type="presParOf" srcId="{93DE5CA1-375C-40FF-8DB6-93578AA97D9A}" destId="{826CE0A3-A5D8-4695-A463-BCD5C4942FB7}" srcOrd="0" destOrd="0" presId="urn:microsoft.com/office/officeart/2005/8/layout/list1"/>
    <dgm:cxn modelId="{ADB11DEE-F3CE-426F-B14D-701CBE8636A2}" type="presParOf" srcId="{826CE0A3-A5D8-4695-A463-BCD5C4942FB7}" destId="{1141EACB-5321-4C47-87CA-C47C80EF68F9}" srcOrd="0" destOrd="0" presId="urn:microsoft.com/office/officeart/2005/8/layout/list1"/>
    <dgm:cxn modelId="{3246257F-FD77-4A2C-BAE2-8FA55E49EEE4}" type="presParOf" srcId="{826CE0A3-A5D8-4695-A463-BCD5C4942FB7}" destId="{02F94B78-A741-4B6D-BE8B-94A4390148D0}" srcOrd="1" destOrd="0" presId="urn:microsoft.com/office/officeart/2005/8/layout/list1"/>
    <dgm:cxn modelId="{2150A685-2E94-4B01-8790-2244C37F020C}" type="presParOf" srcId="{93DE5CA1-375C-40FF-8DB6-93578AA97D9A}" destId="{816EEEB7-1D1F-4216-9A9A-3501DB84A957}" srcOrd="1" destOrd="0" presId="urn:microsoft.com/office/officeart/2005/8/layout/list1"/>
    <dgm:cxn modelId="{C9C53EFC-40E2-425B-942C-C555B4110842}" type="presParOf" srcId="{93DE5CA1-375C-40FF-8DB6-93578AA97D9A}" destId="{D77626CE-8307-49C7-BB7E-80B590036110}" srcOrd="2" destOrd="0" presId="urn:microsoft.com/office/officeart/2005/8/layout/list1"/>
    <dgm:cxn modelId="{A3C5DED6-15DF-4338-A87A-8F1A83C8E953}" type="presParOf" srcId="{93DE5CA1-375C-40FF-8DB6-93578AA97D9A}" destId="{99F7D1DE-E94E-4CCC-AFFA-87A608D76170}" srcOrd="3" destOrd="0" presId="urn:microsoft.com/office/officeart/2005/8/layout/list1"/>
    <dgm:cxn modelId="{220D1BCF-3948-45CD-9E8A-0C54EB774A94}" type="presParOf" srcId="{93DE5CA1-375C-40FF-8DB6-93578AA97D9A}" destId="{D78DB3ED-BC85-4FDF-80A0-3CA6D5DF9F04}" srcOrd="4" destOrd="0" presId="urn:microsoft.com/office/officeart/2005/8/layout/list1"/>
    <dgm:cxn modelId="{809EE416-C554-4235-8BBE-A43C04F1B1F3}" type="presParOf" srcId="{D78DB3ED-BC85-4FDF-80A0-3CA6D5DF9F04}" destId="{AFA70C7C-970E-4156-A0B5-DB805B6E314B}" srcOrd="0" destOrd="0" presId="urn:microsoft.com/office/officeart/2005/8/layout/list1"/>
    <dgm:cxn modelId="{8F186172-EF7C-47F0-97DD-36F7F0CC10FE}" type="presParOf" srcId="{D78DB3ED-BC85-4FDF-80A0-3CA6D5DF9F04}" destId="{AD195FBC-5128-40E2-B605-5E980591A702}" srcOrd="1" destOrd="0" presId="urn:microsoft.com/office/officeart/2005/8/layout/list1"/>
    <dgm:cxn modelId="{05776D23-EC5F-4E5C-A02D-AD07CDF10E61}" type="presParOf" srcId="{93DE5CA1-375C-40FF-8DB6-93578AA97D9A}" destId="{AEAD6A9C-7FED-4082-BF0E-DA47A251E58E}" srcOrd="5" destOrd="0" presId="urn:microsoft.com/office/officeart/2005/8/layout/list1"/>
    <dgm:cxn modelId="{A7D4A8D5-9B04-4B8F-9481-4FF6EC71F4AC}" type="presParOf" srcId="{93DE5CA1-375C-40FF-8DB6-93578AA97D9A}" destId="{93F3D3DA-7687-485C-86C2-72E7C7DC9F66}" srcOrd="6" destOrd="0" presId="urn:microsoft.com/office/officeart/2005/8/layout/list1"/>
    <dgm:cxn modelId="{422FB320-37D2-4B06-9519-ED5C4A84B179}" type="presParOf" srcId="{93DE5CA1-375C-40FF-8DB6-93578AA97D9A}" destId="{FAE5910E-B5D9-41B1-834C-8BA66E608F46}" srcOrd="7" destOrd="0" presId="urn:microsoft.com/office/officeart/2005/8/layout/list1"/>
    <dgm:cxn modelId="{63FA5031-FCDB-46EE-BB72-D29879F3A576}" type="presParOf" srcId="{93DE5CA1-375C-40FF-8DB6-93578AA97D9A}" destId="{A6875844-0DD6-44BF-95D1-9ADF4F537B8B}" srcOrd="8" destOrd="0" presId="urn:microsoft.com/office/officeart/2005/8/layout/list1"/>
    <dgm:cxn modelId="{9AEC49B9-5116-4F41-800B-8C5A07B2EEDD}" type="presParOf" srcId="{A6875844-0DD6-44BF-95D1-9ADF4F537B8B}" destId="{2A3352F4-240A-4FCC-B441-6F7E62F06DB0}" srcOrd="0" destOrd="0" presId="urn:microsoft.com/office/officeart/2005/8/layout/list1"/>
    <dgm:cxn modelId="{DF38C47F-3097-46C2-9432-DBB86E96E2E7}" type="presParOf" srcId="{A6875844-0DD6-44BF-95D1-9ADF4F537B8B}" destId="{F2BC06DB-D4C7-4AC3-A81C-4FC5C8B4A52F}" srcOrd="1" destOrd="0" presId="urn:microsoft.com/office/officeart/2005/8/layout/list1"/>
    <dgm:cxn modelId="{BF5EF614-79E8-4D8B-B97F-C803E57C2A20}" type="presParOf" srcId="{93DE5CA1-375C-40FF-8DB6-93578AA97D9A}" destId="{548B075B-6B87-412C-A742-78E1BC4EE0B3}" srcOrd="9" destOrd="0" presId="urn:microsoft.com/office/officeart/2005/8/layout/list1"/>
    <dgm:cxn modelId="{A4262953-8B2D-4449-9818-9DFCF430C4F0}" type="presParOf" srcId="{93DE5CA1-375C-40FF-8DB6-93578AA97D9A}" destId="{C25ACB94-E1A5-4CD2-B514-75184030C10A}" srcOrd="10" destOrd="0" presId="urn:microsoft.com/office/officeart/2005/8/layout/list1"/>
    <dgm:cxn modelId="{5F57684D-353C-4077-9E6B-E36159063DAE}" type="presParOf" srcId="{93DE5CA1-375C-40FF-8DB6-93578AA97D9A}" destId="{2363E0A2-239F-4142-B9A7-59DDA01652AC}" srcOrd="11" destOrd="0" presId="urn:microsoft.com/office/officeart/2005/8/layout/list1"/>
    <dgm:cxn modelId="{39E397CE-F018-4E01-9EF2-FE32514EEF1B}" type="presParOf" srcId="{93DE5CA1-375C-40FF-8DB6-93578AA97D9A}" destId="{3BE22353-D56C-4B36-8C2D-91AB2D7BAB40}" srcOrd="12" destOrd="0" presId="urn:microsoft.com/office/officeart/2005/8/layout/list1"/>
    <dgm:cxn modelId="{878D584C-8DD1-479D-8F3C-ABB0197BF460}" type="presParOf" srcId="{3BE22353-D56C-4B36-8C2D-91AB2D7BAB40}" destId="{D13BF22C-8F16-4BC7-8677-51199F30896B}" srcOrd="0" destOrd="0" presId="urn:microsoft.com/office/officeart/2005/8/layout/list1"/>
    <dgm:cxn modelId="{288E293A-0846-46B1-8E0A-9DA05C7C5B00}" type="presParOf" srcId="{3BE22353-D56C-4B36-8C2D-91AB2D7BAB40}" destId="{EB55D965-38BD-461A-B89A-3841A41C1B47}" srcOrd="1" destOrd="0" presId="urn:microsoft.com/office/officeart/2005/8/layout/list1"/>
    <dgm:cxn modelId="{AEA41EB7-E441-4D1E-87CE-F8D6835AE0F3}" type="presParOf" srcId="{93DE5CA1-375C-40FF-8DB6-93578AA97D9A}" destId="{8198072A-7DF2-467A-8D9A-4524366C0614}" srcOrd="13" destOrd="0" presId="urn:microsoft.com/office/officeart/2005/8/layout/list1"/>
    <dgm:cxn modelId="{88548833-AF26-467F-8A8D-84F9169AF651}" type="presParOf" srcId="{93DE5CA1-375C-40FF-8DB6-93578AA97D9A}" destId="{70707CEC-A1CC-4D38-BBC9-78CDF8DB12E4}"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4C9B548-93FF-4C7B-B29D-08841EE739F6}"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pl-PL"/>
        </a:p>
      </dgm:t>
    </dgm:pt>
    <dgm:pt modelId="{2555BA29-DA42-4D66-9507-0846B2CDE4E3}">
      <dgm:prSet/>
      <dgm:spPr/>
      <dgm:t>
        <a:bodyPr/>
        <a:lstStyle/>
        <a:p>
          <a:pPr rtl="0"/>
          <a:r>
            <a:rPr lang="pl-PL" b="0" i="0"/>
            <a:t>Prawnej dopuszczalności apelacji</a:t>
          </a:r>
          <a:endParaRPr lang="pl-PL" dirty="0"/>
        </a:p>
      </dgm:t>
    </dgm:pt>
    <dgm:pt modelId="{1FB008E3-5EA7-42E9-A668-9A0E2CADD703}" type="parTrans" cxnId="{BC25D568-E4F7-4736-9808-6749F3BB8794}">
      <dgm:prSet/>
      <dgm:spPr/>
      <dgm:t>
        <a:bodyPr/>
        <a:lstStyle/>
        <a:p>
          <a:endParaRPr lang="pl-PL">
            <a:solidFill>
              <a:srgbClr val="FFFF00"/>
            </a:solidFill>
          </a:endParaRPr>
        </a:p>
      </dgm:t>
    </dgm:pt>
    <dgm:pt modelId="{122A0AFA-C734-4E4B-BA07-2A21F40E9AEC}" type="sibTrans" cxnId="{BC25D568-E4F7-4736-9808-6749F3BB8794}">
      <dgm:prSet/>
      <dgm:spPr/>
      <dgm:t>
        <a:bodyPr/>
        <a:lstStyle/>
        <a:p>
          <a:endParaRPr lang="pl-PL">
            <a:solidFill>
              <a:srgbClr val="FFFF00"/>
            </a:solidFill>
          </a:endParaRPr>
        </a:p>
      </dgm:t>
    </dgm:pt>
    <dgm:pt modelId="{54C4A189-269B-4C87-B9C0-01474C7AB598}">
      <dgm:prSet/>
      <dgm:spPr/>
      <dgm:t>
        <a:bodyPr/>
        <a:lstStyle/>
        <a:p>
          <a:pPr rtl="0"/>
          <a:r>
            <a:rPr lang="pl-PL" b="0" i="0"/>
            <a:t>Uprawnienia uczestnika postępowania</a:t>
          </a:r>
          <a:endParaRPr lang="pl-PL" dirty="0"/>
        </a:p>
      </dgm:t>
    </dgm:pt>
    <dgm:pt modelId="{4E7376E5-F220-4531-8AF6-8FA844541D6B}" type="parTrans" cxnId="{D388D25D-E825-4EE5-B315-6ACCA20A2A12}">
      <dgm:prSet/>
      <dgm:spPr/>
      <dgm:t>
        <a:bodyPr/>
        <a:lstStyle/>
        <a:p>
          <a:endParaRPr lang="pl-PL">
            <a:solidFill>
              <a:srgbClr val="FFFF00"/>
            </a:solidFill>
          </a:endParaRPr>
        </a:p>
      </dgm:t>
    </dgm:pt>
    <dgm:pt modelId="{38EC9B67-6F85-420B-B57D-4B8018EAAFD8}" type="sibTrans" cxnId="{D388D25D-E825-4EE5-B315-6ACCA20A2A12}">
      <dgm:prSet/>
      <dgm:spPr/>
      <dgm:t>
        <a:bodyPr/>
        <a:lstStyle/>
        <a:p>
          <a:endParaRPr lang="pl-PL">
            <a:solidFill>
              <a:srgbClr val="FFFF00"/>
            </a:solidFill>
          </a:endParaRPr>
        </a:p>
      </dgm:t>
    </dgm:pt>
    <dgm:pt modelId="{9D220539-563F-42B9-A5BA-59E2ADBB565F}">
      <dgm:prSet/>
      <dgm:spPr/>
      <dgm:t>
        <a:bodyPr/>
        <a:lstStyle/>
        <a:p>
          <a:pPr rtl="0"/>
          <a:r>
            <a:rPr lang="pl-PL" b="0" i="0" dirty="0"/>
            <a:t>Zachowania terminu (termin zawity) </a:t>
          </a:r>
          <a:endParaRPr lang="pl-PL" dirty="0"/>
        </a:p>
      </dgm:t>
    </dgm:pt>
    <dgm:pt modelId="{C9BA1CE6-253E-4828-8FE7-6C1939907A53}" type="parTrans" cxnId="{0B21BB57-B942-458D-99B0-1A4F426A256A}">
      <dgm:prSet/>
      <dgm:spPr/>
      <dgm:t>
        <a:bodyPr/>
        <a:lstStyle/>
        <a:p>
          <a:endParaRPr lang="pl-PL">
            <a:solidFill>
              <a:srgbClr val="FFFF00"/>
            </a:solidFill>
          </a:endParaRPr>
        </a:p>
      </dgm:t>
    </dgm:pt>
    <dgm:pt modelId="{E869361D-DCED-4832-B852-D3768E284796}" type="sibTrans" cxnId="{0B21BB57-B942-458D-99B0-1A4F426A256A}">
      <dgm:prSet/>
      <dgm:spPr/>
      <dgm:t>
        <a:bodyPr/>
        <a:lstStyle/>
        <a:p>
          <a:endParaRPr lang="pl-PL">
            <a:solidFill>
              <a:srgbClr val="FFFF00"/>
            </a:solidFill>
          </a:endParaRPr>
        </a:p>
      </dgm:t>
    </dgm:pt>
    <dgm:pt modelId="{F780DFE2-76A9-437A-92A3-4B6FC4224ED0}">
      <dgm:prSet/>
      <dgm:spPr/>
      <dgm:t>
        <a:bodyPr/>
        <a:lstStyle/>
        <a:p>
          <a:pPr rtl="0"/>
          <a:r>
            <a:rPr lang="pl-PL" b="0" i="0"/>
            <a:t>Zachowania wymogów  formalnych  </a:t>
          </a:r>
          <a:endParaRPr lang="pl-PL" dirty="0"/>
        </a:p>
      </dgm:t>
    </dgm:pt>
    <dgm:pt modelId="{5A06A3B9-797B-45DC-B223-C90DB6D6460E}" type="parTrans" cxnId="{0163D2D7-0941-4B9C-9FE8-50671E19EE82}">
      <dgm:prSet/>
      <dgm:spPr/>
      <dgm:t>
        <a:bodyPr/>
        <a:lstStyle/>
        <a:p>
          <a:endParaRPr lang="pl-PL">
            <a:solidFill>
              <a:srgbClr val="FFFF00"/>
            </a:solidFill>
          </a:endParaRPr>
        </a:p>
      </dgm:t>
    </dgm:pt>
    <dgm:pt modelId="{DA222654-17E3-43E9-B32B-70BA71AF7617}" type="sibTrans" cxnId="{0163D2D7-0941-4B9C-9FE8-50671E19EE82}">
      <dgm:prSet/>
      <dgm:spPr/>
      <dgm:t>
        <a:bodyPr/>
        <a:lstStyle/>
        <a:p>
          <a:endParaRPr lang="pl-PL">
            <a:solidFill>
              <a:srgbClr val="FFFF00"/>
            </a:solidFill>
          </a:endParaRPr>
        </a:p>
      </dgm:t>
    </dgm:pt>
    <dgm:pt modelId="{0EDB7DC3-850F-45DD-994B-4CE7D3AECAAB}" type="pres">
      <dgm:prSet presAssocID="{44C9B548-93FF-4C7B-B29D-08841EE739F6}" presName="linear" presStyleCnt="0">
        <dgm:presLayoutVars>
          <dgm:animLvl val="lvl"/>
          <dgm:resizeHandles val="exact"/>
        </dgm:presLayoutVars>
      </dgm:prSet>
      <dgm:spPr/>
    </dgm:pt>
    <dgm:pt modelId="{2DD901B8-C15D-4B28-BA79-F54C3CFE90A0}" type="pres">
      <dgm:prSet presAssocID="{2555BA29-DA42-4D66-9507-0846B2CDE4E3}" presName="parentText" presStyleLbl="node1" presStyleIdx="0" presStyleCnt="4">
        <dgm:presLayoutVars>
          <dgm:chMax val="0"/>
          <dgm:bulletEnabled val="1"/>
        </dgm:presLayoutVars>
      </dgm:prSet>
      <dgm:spPr/>
    </dgm:pt>
    <dgm:pt modelId="{316E33AF-667A-47C5-B892-7C052BB31D64}" type="pres">
      <dgm:prSet presAssocID="{122A0AFA-C734-4E4B-BA07-2A21F40E9AEC}" presName="spacer" presStyleCnt="0"/>
      <dgm:spPr/>
    </dgm:pt>
    <dgm:pt modelId="{64673138-08BD-4BCB-90CE-82F9D8B5F73A}" type="pres">
      <dgm:prSet presAssocID="{54C4A189-269B-4C87-B9C0-01474C7AB598}" presName="parentText" presStyleLbl="node1" presStyleIdx="1" presStyleCnt="4">
        <dgm:presLayoutVars>
          <dgm:chMax val="0"/>
          <dgm:bulletEnabled val="1"/>
        </dgm:presLayoutVars>
      </dgm:prSet>
      <dgm:spPr/>
    </dgm:pt>
    <dgm:pt modelId="{862DCEAF-7EB8-4CC5-B144-A1CCAB7C7D49}" type="pres">
      <dgm:prSet presAssocID="{38EC9B67-6F85-420B-B57D-4B8018EAAFD8}" presName="spacer" presStyleCnt="0"/>
      <dgm:spPr/>
    </dgm:pt>
    <dgm:pt modelId="{B96E7E4C-5683-48F6-9E21-D128F0449128}" type="pres">
      <dgm:prSet presAssocID="{9D220539-563F-42B9-A5BA-59E2ADBB565F}" presName="parentText" presStyleLbl="node1" presStyleIdx="2" presStyleCnt="4">
        <dgm:presLayoutVars>
          <dgm:chMax val="0"/>
          <dgm:bulletEnabled val="1"/>
        </dgm:presLayoutVars>
      </dgm:prSet>
      <dgm:spPr/>
    </dgm:pt>
    <dgm:pt modelId="{E1FBB0AC-1A51-4F5E-BE56-D75FADFC46C2}" type="pres">
      <dgm:prSet presAssocID="{E869361D-DCED-4832-B852-D3768E284796}" presName="spacer" presStyleCnt="0"/>
      <dgm:spPr/>
    </dgm:pt>
    <dgm:pt modelId="{9E8035F3-55D6-40A2-8AC3-9C60A671F9E2}" type="pres">
      <dgm:prSet presAssocID="{F780DFE2-76A9-437A-92A3-4B6FC4224ED0}" presName="parentText" presStyleLbl="node1" presStyleIdx="3" presStyleCnt="4">
        <dgm:presLayoutVars>
          <dgm:chMax val="0"/>
          <dgm:bulletEnabled val="1"/>
        </dgm:presLayoutVars>
      </dgm:prSet>
      <dgm:spPr/>
    </dgm:pt>
  </dgm:ptLst>
  <dgm:cxnLst>
    <dgm:cxn modelId="{D388D25D-E825-4EE5-B315-6ACCA20A2A12}" srcId="{44C9B548-93FF-4C7B-B29D-08841EE739F6}" destId="{54C4A189-269B-4C87-B9C0-01474C7AB598}" srcOrd="1" destOrd="0" parTransId="{4E7376E5-F220-4531-8AF6-8FA844541D6B}" sibTransId="{38EC9B67-6F85-420B-B57D-4B8018EAAFD8}"/>
    <dgm:cxn modelId="{BC25D568-E4F7-4736-9808-6749F3BB8794}" srcId="{44C9B548-93FF-4C7B-B29D-08841EE739F6}" destId="{2555BA29-DA42-4D66-9507-0846B2CDE4E3}" srcOrd="0" destOrd="0" parTransId="{1FB008E3-5EA7-42E9-A668-9A0E2CADD703}" sibTransId="{122A0AFA-C734-4E4B-BA07-2A21F40E9AEC}"/>
    <dgm:cxn modelId="{0A8C9154-FDF0-4B31-A163-A5454E061E70}" type="presOf" srcId="{54C4A189-269B-4C87-B9C0-01474C7AB598}" destId="{64673138-08BD-4BCB-90CE-82F9D8B5F73A}" srcOrd="0" destOrd="0" presId="urn:microsoft.com/office/officeart/2005/8/layout/vList2"/>
    <dgm:cxn modelId="{0B21BB57-B942-458D-99B0-1A4F426A256A}" srcId="{44C9B548-93FF-4C7B-B29D-08841EE739F6}" destId="{9D220539-563F-42B9-A5BA-59E2ADBB565F}" srcOrd="2" destOrd="0" parTransId="{C9BA1CE6-253E-4828-8FE7-6C1939907A53}" sibTransId="{E869361D-DCED-4832-B852-D3768E284796}"/>
    <dgm:cxn modelId="{3374B984-FA58-488C-ACC0-4339EBE1CC17}" type="presOf" srcId="{2555BA29-DA42-4D66-9507-0846B2CDE4E3}" destId="{2DD901B8-C15D-4B28-BA79-F54C3CFE90A0}" srcOrd="0" destOrd="0" presId="urn:microsoft.com/office/officeart/2005/8/layout/vList2"/>
    <dgm:cxn modelId="{2DCD9E8F-D9A6-4672-8D22-24B43BEBDBEA}" type="presOf" srcId="{9D220539-563F-42B9-A5BA-59E2ADBB565F}" destId="{B96E7E4C-5683-48F6-9E21-D128F0449128}" srcOrd="0" destOrd="0" presId="urn:microsoft.com/office/officeart/2005/8/layout/vList2"/>
    <dgm:cxn modelId="{491750BD-8358-4BEB-93DA-8B057701231B}" type="presOf" srcId="{F780DFE2-76A9-437A-92A3-4B6FC4224ED0}" destId="{9E8035F3-55D6-40A2-8AC3-9C60A671F9E2}" srcOrd="0" destOrd="0" presId="urn:microsoft.com/office/officeart/2005/8/layout/vList2"/>
    <dgm:cxn modelId="{FC96F7C2-1D15-4300-A6E4-89EF98AA7A05}" type="presOf" srcId="{44C9B548-93FF-4C7B-B29D-08841EE739F6}" destId="{0EDB7DC3-850F-45DD-994B-4CE7D3AECAAB}" srcOrd="0" destOrd="0" presId="urn:microsoft.com/office/officeart/2005/8/layout/vList2"/>
    <dgm:cxn modelId="{0163D2D7-0941-4B9C-9FE8-50671E19EE82}" srcId="{44C9B548-93FF-4C7B-B29D-08841EE739F6}" destId="{F780DFE2-76A9-437A-92A3-4B6FC4224ED0}" srcOrd="3" destOrd="0" parTransId="{5A06A3B9-797B-45DC-B223-C90DB6D6460E}" sibTransId="{DA222654-17E3-43E9-B32B-70BA71AF7617}"/>
    <dgm:cxn modelId="{7B241FC9-182D-4C4E-B3F1-F50464EC94B3}" type="presParOf" srcId="{0EDB7DC3-850F-45DD-994B-4CE7D3AECAAB}" destId="{2DD901B8-C15D-4B28-BA79-F54C3CFE90A0}" srcOrd="0" destOrd="0" presId="urn:microsoft.com/office/officeart/2005/8/layout/vList2"/>
    <dgm:cxn modelId="{EA6FC76E-73D7-49E6-8E5D-0547A8E984E3}" type="presParOf" srcId="{0EDB7DC3-850F-45DD-994B-4CE7D3AECAAB}" destId="{316E33AF-667A-47C5-B892-7C052BB31D64}" srcOrd="1" destOrd="0" presId="urn:microsoft.com/office/officeart/2005/8/layout/vList2"/>
    <dgm:cxn modelId="{E0140AEE-31BB-4604-9DE2-AA0F25BC86BA}" type="presParOf" srcId="{0EDB7DC3-850F-45DD-994B-4CE7D3AECAAB}" destId="{64673138-08BD-4BCB-90CE-82F9D8B5F73A}" srcOrd="2" destOrd="0" presId="urn:microsoft.com/office/officeart/2005/8/layout/vList2"/>
    <dgm:cxn modelId="{E8BA0EF9-98A4-4FF0-A574-35E00F02DB38}" type="presParOf" srcId="{0EDB7DC3-850F-45DD-994B-4CE7D3AECAAB}" destId="{862DCEAF-7EB8-4CC5-B144-A1CCAB7C7D49}" srcOrd="3" destOrd="0" presId="urn:microsoft.com/office/officeart/2005/8/layout/vList2"/>
    <dgm:cxn modelId="{27583BC9-7886-4E0D-904B-AC6013EEF559}" type="presParOf" srcId="{0EDB7DC3-850F-45DD-994B-4CE7D3AECAAB}" destId="{B96E7E4C-5683-48F6-9E21-D128F0449128}" srcOrd="4" destOrd="0" presId="urn:microsoft.com/office/officeart/2005/8/layout/vList2"/>
    <dgm:cxn modelId="{515FD596-FAA5-4C4A-970A-184F05B6FA9C}" type="presParOf" srcId="{0EDB7DC3-850F-45DD-994B-4CE7D3AECAAB}" destId="{E1FBB0AC-1A51-4F5E-BE56-D75FADFC46C2}" srcOrd="5" destOrd="0" presId="urn:microsoft.com/office/officeart/2005/8/layout/vList2"/>
    <dgm:cxn modelId="{FCC84061-0BE4-46D1-8FEC-9DA628E65061}" type="presParOf" srcId="{0EDB7DC3-850F-45DD-994B-4CE7D3AECAAB}" destId="{9E8035F3-55D6-40A2-8AC3-9C60A671F9E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68EEFD0-7768-4BE9-9386-D25FE48EA62C}" type="doc">
      <dgm:prSet loTypeId="urn:microsoft.com/office/officeart/2005/8/layout/hierarchy4" loCatId="hierarchy" qsTypeId="urn:microsoft.com/office/officeart/2005/8/quickstyle/simple1" qsCatId="simple" csTypeId="urn:microsoft.com/office/officeart/2005/8/colors/accent3_4" csCatId="accent3" phldr="1"/>
      <dgm:spPr/>
      <dgm:t>
        <a:bodyPr/>
        <a:lstStyle/>
        <a:p>
          <a:endParaRPr lang="pl-PL"/>
        </a:p>
      </dgm:t>
    </dgm:pt>
    <dgm:pt modelId="{3B869277-773B-4480-90A7-F5B478FAE6F6}">
      <dgm:prSet phldrT="[Tekst]"/>
      <dgm:spPr/>
      <dgm:t>
        <a:bodyPr/>
        <a:lstStyle/>
        <a:p>
          <a:r>
            <a:rPr lang="pl-PL" dirty="0"/>
            <a:t>Cechy apelacji jako środka odwoławczego </a:t>
          </a:r>
        </a:p>
      </dgm:t>
    </dgm:pt>
    <dgm:pt modelId="{78349CA5-22E2-4A53-A12C-C7478B4DDC2C}" type="parTrans" cxnId="{41D28838-3F82-49B5-948F-422CE6958C63}">
      <dgm:prSet/>
      <dgm:spPr/>
      <dgm:t>
        <a:bodyPr/>
        <a:lstStyle/>
        <a:p>
          <a:endParaRPr lang="pl-PL"/>
        </a:p>
      </dgm:t>
    </dgm:pt>
    <dgm:pt modelId="{18DDE1E1-02C1-4C12-BD25-8C9C8AE0F788}" type="sibTrans" cxnId="{41D28838-3F82-49B5-948F-422CE6958C63}">
      <dgm:prSet/>
      <dgm:spPr/>
      <dgm:t>
        <a:bodyPr/>
        <a:lstStyle/>
        <a:p>
          <a:endParaRPr lang="pl-PL"/>
        </a:p>
      </dgm:t>
    </dgm:pt>
    <dgm:pt modelId="{5F00A22E-0DDA-49AA-A3CA-CD581E9D3B10}">
      <dgm:prSet phldrT="[Tekst]"/>
      <dgm:spPr/>
      <dgm:t>
        <a:bodyPr/>
        <a:lstStyle/>
        <a:p>
          <a:r>
            <a:rPr lang="pl-PL" dirty="0"/>
            <a:t>Bezwzględnie </a:t>
          </a:r>
          <a:r>
            <a:rPr lang="pl-PL" dirty="0" err="1"/>
            <a:t>dewolutywny</a:t>
          </a:r>
          <a:endParaRPr lang="pl-PL" dirty="0"/>
        </a:p>
      </dgm:t>
    </dgm:pt>
    <dgm:pt modelId="{4555A0AD-DF35-41EB-B9EA-6DC488C58DE9}" type="parTrans" cxnId="{7C83C354-BDB7-4EDD-9D77-FAFCDC8CC31E}">
      <dgm:prSet/>
      <dgm:spPr/>
      <dgm:t>
        <a:bodyPr/>
        <a:lstStyle/>
        <a:p>
          <a:endParaRPr lang="pl-PL"/>
        </a:p>
      </dgm:t>
    </dgm:pt>
    <dgm:pt modelId="{2360A0A5-98C4-4616-AFC6-A30084D33D0D}" type="sibTrans" cxnId="{7C83C354-BDB7-4EDD-9D77-FAFCDC8CC31E}">
      <dgm:prSet/>
      <dgm:spPr/>
      <dgm:t>
        <a:bodyPr/>
        <a:lstStyle/>
        <a:p>
          <a:endParaRPr lang="pl-PL"/>
        </a:p>
      </dgm:t>
    </dgm:pt>
    <dgm:pt modelId="{09500857-8A9E-4AE3-B69B-B99D8561A1FA}">
      <dgm:prSet phldrT="[Tekst]"/>
      <dgm:spPr/>
      <dgm:t>
        <a:bodyPr/>
        <a:lstStyle/>
        <a:p>
          <a:r>
            <a:rPr lang="pl-PL" dirty="0"/>
            <a:t>Bezwzględnie suspensywny</a:t>
          </a:r>
        </a:p>
      </dgm:t>
    </dgm:pt>
    <dgm:pt modelId="{E7E4CA54-A373-4291-9742-2EDFB0BBCD4D}" type="parTrans" cxnId="{778E7803-6365-4132-A2B2-8583B2DF545F}">
      <dgm:prSet/>
      <dgm:spPr/>
      <dgm:t>
        <a:bodyPr/>
        <a:lstStyle/>
        <a:p>
          <a:endParaRPr lang="pl-PL"/>
        </a:p>
      </dgm:t>
    </dgm:pt>
    <dgm:pt modelId="{C321ADF9-42E2-42BA-BDB3-38EC210536D1}" type="sibTrans" cxnId="{778E7803-6365-4132-A2B2-8583B2DF545F}">
      <dgm:prSet/>
      <dgm:spPr/>
      <dgm:t>
        <a:bodyPr/>
        <a:lstStyle/>
        <a:p>
          <a:endParaRPr lang="pl-PL"/>
        </a:p>
      </dgm:t>
    </dgm:pt>
    <dgm:pt modelId="{64DC6AFB-7C76-461F-9D5B-000F22009883}">
      <dgm:prSet phldrT="[Tekst]"/>
      <dgm:spPr/>
      <dgm:t>
        <a:bodyPr/>
        <a:lstStyle/>
        <a:p>
          <a:r>
            <a:rPr lang="pl-PL" dirty="0"/>
            <a:t>Obowiązuje zakaz </a:t>
          </a:r>
          <a:r>
            <a:rPr lang="pl-PL" dirty="0" err="1"/>
            <a:t>reformationis</a:t>
          </a:r>
          <a:r>
            <a:rPr lang="pl-PL" dirty="0"/>
            <a:t> in </a:t>
          </a:r>
          <a:r>
            <a:rPr lang="pl-PL" dirty="0" err="1"/>
            <a:t>peius</a:t>
          </a:r>
          <a:r>
            <a:rPr lang="pl-PL" dirty="0"/>
            <a:t> za wyjątkiem art. 434 § 4</a:t>
          </a:r>
        </a:p>
      </dgm:t>
    </dgm:pt>
    <dgm:pt modelId="{72A79DB6-9E53-4DD1-A61F-6F5A1052B3B4}" type="parTrans" cxnId="{EEFCABF7-9471-4B9D-AA1D-B96A6799AB45}">
      <dgm:prSet/>
      <dgm:spPr/>
      <dgm:t>
        <a:bodyPr/>
        <a:lstStyle/>
        <a:p>
          <a:endParaRPr lang="pl-PL"/>
        </a:p>
      </dgm:t>
    </dgm:pt>
    <dgm:pt modelId="{A06367E4-B38C-4448-8729-828E5F19E310}" type="sibTrans" cxnId="{EEFCABF7-9471-4B9D-AA1D-B96A6799AB45}">
      <dgm:prSet/>
      <dgm:spPr/>
      <dgm:t>
        <a:bodyPr/>
        <a:lstStyle/>
        <a:p>
          <a:endParaRPr lang="pl-PL"/>
        </a:p>
      </dgm:t>
    </dgm:pt>
    <dgm:pt modelId="{7945CB97-5F07-4271-A78E-D26300E5D0F3}" type="pres">
      <dgm:prSet presAssocID="{368EEFD0-7768-4BE9-9386-D25FE48EA62C}" presName="Name0" presStyleCnt="0">
        <dgm:presLayoutVars>
          <dgm:chPref val="1"/>
          <dgm:dir/>
          <dgm:animOne val="branch"/>
          <dgm:animLvl val="lvl"/>
          <dgm:resizeHandles/>
        </dgm:presLayoutVars>
      </dgm:prSet>
      <dgm:spPr/>
    </dgm:pt>
    <dgm:pt modelId="{CD3A4246-7C2D-4E58-8030-CF0C660C812C}" type="pres">
      <dgm:prSet presAssocID="{3B869277-773B-4480-90A7-F5B478FAE6F6}" presName="vertOne" presStyleCnt="0"/>
      <dgm:spPr/>
    </dgm:pt>
    <dgm:pt modelId="{726EC62E-9170-4D62-AF40-B8C7AD3088C7}" type="pres">
      <dgm:prSet presAssocID="{3B869277-773B-4480-90A7-F5B478FAE6F6}" presName="txOne" presStyleLbl="node0" presStyleIdx="0" presStyleCnt="1">
        <dgm:presLayoutVars>
          <dgm:chPref val="3"/>
        </dgm:presLayoutVars>
      </dgm:prSet>
      <dgm:spPr/>
    </dgm:pt>
    <dgm:pt modelId="{7D601238-647C-4969-973C-CA5BBDCB4ECA}" type="pres">
      <dgm:prSet presAssocID="{3B869277-773B-4480-90A7-F5B478FAE6F6}" presName="parTransOne" presStyleCnt="0"/>
      <dgm:spPr/>
    </dgm:pt>
    <dgm:pt modelId="{6625B7DA-DAE7-40BD-A08E-EB789DDFA438}" type="pres">
      <dgm:prSet presAssocID="{3B869277-773B-4480-90A7-F5B478FAE6F6}" presName="horzOne" presStyleCnt="0"/>
      <dgm:spPr/>
    </dgm:pt>
    <dgm:pt modelId="{B60DF6C3-5F94-419F-BE17-B62E2C75BF72}" type="pres">
      <dgm:prSet presAssocID="{5F00A22E-0DDA-49AA-A3CA-CD581E9D3B10}" presName="vertTwo" presStyleCnt="0"/>
      <dgm:spPr/>
    </dgm:pt>
    <dgm:pt modelId="{0769FBCE-8448-4F7D-8160-337AB8D3E422}" type="pres">
      <dgm:prSet presAssocID="{5F00A22E-0DDA-49AA-A3CA-CD581E9D3B10}" presName="txTwo" presStyleLbl="node2" presStyleIdx="0" presStyleCnt="3">
        <dgm:presLayoutVars>
          <dgm:chPref val="3"/>
        </dgm:presLayoutVars>
      </dgm:prSet>
      <dgm:spPr/>
    </dgm:pt>
    <dgm:pt modelId="{80F35EC9-826A-4781-A3D1-D47306F772D2}" type="pres">
      <dgm:prSet presAssocID="{5F00A22E-0DDA-49AA-A3CA-CD581E9D3B10}" presName="horzTwo" presStyleCnt="0"/>
      <dgm:spPr/>
    </dgm:pt>
    <dgm:pt modelId="{3B562A09-96E1-4E8A-8CF3-0CB31CA565D2}" type="pres">
      <dgm:prSet presAssocID="{2360A0A5-98C4-4616-AFC6-A30084D33D0D}" presName="sibSpaceTwo" presStyleCnt="0"/>
      <dgm:spPr/>
    </dgm:pt>
    <dgm:pt modelId="{4B46C93A-6D49-4457-A22B-43FFA9090684}" type="pres">
      <dgm:prSet presAssocID="{09500857-8A9E-4AE3-B69B-B99D8561A1FA}" presName="vertTwo" presStyleCnt="0"/>
      <dgm:spPr/>
    </dgm:pt>
    <dgm:pt modelId="{D5F8A44F-AB66-4259-B3C9-327DE5FAC505}" type="pres">
      <dgm:prSet presAssocID="{09500857-8A9E-4AE3-B69B-B99D8561A1FA}" presName="txTwo" presStyleLbl="node2" presStyleIdx="1" presStyleCnt="3">
        <dgm:presLayoutVars>
          <dgm:chPref val="3"/>
        </dgm:presLayoutVars>
      </dgm:prSet>
      <dgm:spPr/>
    </dgm:pt>
    <dgm:pt modelId="{71FD017C-DFFC-47E7-AEC6-0BA1C7735334}" type="pres">
      <dgm:prSet presAssocID="{09500857-8A9E-4AE3-B69B-B99D8561A1FA}" presName="horzTwo" presStyleCnt="0"/>
      <dgm:spPr/>
    </dgm:pt>
    <dgm:pt modelId="{0415D130-D062-45DA-9DCF-FAC3DCDFDD87}" type="pres">
      <dgm:prSet presAssocID="{C321ADF9-42E2-42BA-BDB3-38EC210536D1}" presName="sibSpaceTwo" presStyleCnt="0"/>
      <dgm:spPr/>
    </dgm:pt>
    <dgm:pt modelId="{437A30E3-3ED7-45B6-B00C-E3A30D5BC03F}" type="pres">
      <dgm:prSet presAssocID="{64DC6AFB-7C76-461F-9D5B-000F22009883}" presName="vertTwo" presStyleCnt="0"/>
      <dgm:spPr/>
    </dgm:pt>
    <dgm:pt modelId="{760F949B-1AF6-4172-BECD-367DBFF3C4F5}" type="pres">
      <dgm:prSet presAssocID="{64DC6AFB-7C76-461F-9D5B-000F22009883}" presName="txTwo" presStyleLbl="node2" presStyleIdx="2" presStyleCnt="3">
        <dgm:presLayoutVars>
          <dgm:chPref val="3"/>
        </dgm:presLayoutVars>
      </dgm:prSet>
      <dgm:spPr/>
    </dgm:pt>
    <dgm:pt modelId="{F1D602B5-7E63-42BE-B510-50AC7DC946EE}" type="pres">
      <dgm:prSet presAssocID="{64DC6AFB-7C76-461F-9D5B-000F22009883}" presName="horzTwo" presStyleCnt="0"/>
      <dgm:spPr/>
    </dgm:pt>
  </dgm:ptLst>
  <dgm:cxnLst>
    <dgm:cxn modelId="{778E7803-6365-4132-A2B2-8583B2DF545F}" srcId="{3B869277-773B-4480-90A7-F5B478FAE6F6}" destId="{09500857-8A9E-4AE3-B69B-B99D8561A1FA}" srcOrd="1" destOrd="0" parTransId="{E7E4CA54-A373-4291-9742-2EDFB0BBCD4D}" sibTransId="{C321ADF9-42E2-42BA-BDB3-38EC210536D1}"/>
    <dgm:cxn modelId="{F4919D35-9420-4C02-BDF7-F40B4838A5BA}" type="presOf" srcId="{368EEFD0-7768-4BE9-9386-D25FE48EA62C}" destId="{7945CB97-5F07-4271-A78E-D26300E5D0F3}" srcOrd="0" destOrd="0" presId="urn:microsoft.com/office/officeart/2005/8/layout/hierarchy4"/>
    <dgm:cxn modelId="{41D28838-3F82-49B5-948F-422CE6958C63}" srcId="{368EEFD0-7768-4BE9-9386-D25FE48EA62C}" destId="{3B869277-773B-4480-90A7-F5B478FAE6F6}" srcOrd="0" destOrd="0" parTransId="{78349CA5-22E2-4A53-A12C-C7478B4DDC2C}" sibTransId="{18DDE1E1-02C1-4C12-BD25-8C9C8AE0F788}"/>
    <dgm:cxn modelId="{7C83C354-BDB7-4EDD-9D77-FAFCDC8CC31E}" srcId="{3B869277-773B-4480-90A7-F5B478FAE6F6}" destId="{5F00A22E-0DDA-49AA-A3CA-CD581E9D3B10}" srcOrd="0" destOrd="0" parTransId="{4555A0AD-DF35-41EB-B9EA-6DC488C58DE9}" sibTransId="{2360A0A5-98C4-4616-AFC6-A30084D33D0D}"/>
    <dgm:cxn modelId="{872E5185-2CBB-4890-9B08-A1F87AD3225E}" type="presOf" srcId="{09500857-8A9E-4AE3-B69B-B99D8561A1FA}" destId="{D5F8A44F-AB66-4259-B3C9-327DE5FAC505}" srcOrd="0" destOrd="0" presId="urn:microsoft.com/office/officeart/2005/8/layout/hierarchy4"/>
    <dgm:cxn modelId="{EB5D859F-5995-4648-A090-AA6B5A459980}" type="presOf" srcId="{3B869277-773B-4480-90A7-F5B478FAE6F6}" destId="{726EC62E-9170-4D62-AF40-B8C7AD3088C7}" srcOrd="0" destOrd="0" presId="urn:microsoft.com/office/officeart/2005/8/layout/hierarchy4"/>
    <dgm:cxn modelId="{CB63C8AF-886C-405F-B6F8-3C66B05F4A5C}" type="presOf" srcId="{64DC6AFB-7C76-461F-9D5B-000F22009883}" destId="{760F949B-1AF6-4172-BECD-367DBFF3C4F5}" srcOrd="0" destOrd="0" presId="urn:microsoft.com/office/officeart/2005/8/layout/hierarchy4"/>
    <dgm:cxn modelId="{24F8CDE8-8A8B-4FF4-AB3C-D9C8737217BE}" type="presOf" srcId="{5F00A22E-0DDA-49AA-A3CA-CD581E9D3B10}" destId="{0769FBCE-8448-4F7D-8160-337AB8D3E422}" srcOrd="0" destOrd="0" presId="urn:microsoft.com/office/officeart/2005/8/layout/hierarchy4"/>
    <dgm:cxn modelId="{EEFCABF7-9471-4B9D-AA1D-B96A6799AB45}" srcId="{3B869277-773B-4480-90A7-F5B478FAE6F6}" destId="{64DC6AFB-7C76-461F-9D5B-000F22009883}" srcOrd="2" destOrd="0" parTransId="{72A79DB6-9E53-4DD1-A61F-6F5A1052B3B4}" sibTransId="{A06367E4-B38C-4448-8729-828E5F19E310}"/>
    <dgm:cxn modelId="{50B5383A-4CDF-46D8-849E-84E86F984E25}" type="presParOf" srcId="{7945CB97-5F07-4271-A78E-D26300E5D0F3}" destId="{CD3A4246-7C2D-4E58-8030-CF0C660C812C}" srcOrd="0" destOrd="0" presId="urn:microsoft.com/office/officeart/2005/8/layout/hierarchy4"/>
    <dgm:cxn modelId="{35F62439-FD21-4BCC-9F8E-283B6DE899F2}" type="presParOf" srcId="{CD3A4246-7C2D-4E58-8030-CF0C660C812C}" destId="{726EC62E-9170-4D62-AF40-B8C7AD3088C7}" srcOrd="0" destOrd="0" presId="urn:microsoft.com/office/officeart/2005/8/layout/hierarchy4"/>
    <dgm:cxn modelId="{5899A376-BE77-46A9-A8B6-D439FE7A80FE}" type="presParOf" srcId="{CD3A4246-7C2D-4E58-8030-CF0C660C812C}" destId="{7D601238-647C-4969-973C-CA5BBDCB4ECA}" srcOrd="1" destOrd="0" presId="urn:microsoft.com/office/officeart/2005/8/layout/hierarchy4"/>
    <dgm:cxn modelId="{26500882-B198-41B5-956C-89056FB64E18}" type="presParOf" srcId="{CD3A4246-7C2D-4E58-8030-CF0C660C812C}" destId="{6625B7DA-DAE7-40BD-A08E-EB789DDFA438}" srcOrd="2" destOrd="0" presId="urn:microsoft.com/office/officeart/2005/8/layout/hierarchy4"/>
    <dgm:cxn modelId="{CA16AF0C-8445-4DC6-8866-32C7E276C2B6}" type="presParOf" srcId="{6625B7DA-DAE7-40BD-A08E-EB789DDFA438}" destId="{B60DF6C3-5F94-419F-BE17-B62E2C75BF72}" srcOrd="0" destOrd="0" presId="urn:microsoft.com/office/officeart/2005/8/layout/hierarchy4"/>
    <dgm:cxn modelId="{984E4AAB-50F9-4067-8BCA-EABB596DAF13}" type="presParOf" srcId="{B60DF6C3-5F94-419F-BE17-B62E2C75BF72}" destId="{0769FBCE-8448-4F7D-8160-337AB8D3E422}" srcOrd="0" destOrd="0" presId="urn:microsoft.com/office/officeart/2005/8/layout/hierarchy4"/>
    <dgm:cxn modelId="{BB22CBC6-7134-456A-99F4-8C459C00236E}" type="presParOf" srcId="{B60DF6C3-5F94-419F-BE17-B62E2C75BF72}" destId="{80F35EC9-826A-4781-A3D1-D47306F772D2}" srcOrd="1" destOrd="0" presId="urn:microsoft.com/office/officeart/2005/8/layout/hierarchy4"/>
    <dgm:cxn modelId="{C08826F0-9C76-49C8-8F2B-15A2AE125458}" type="presParOf" srcId="{6625B7DA-DAE7-40BD-A08E-EB789DDFA438}" destId="{3B562A09-96E1-4E8A-8CF3-0CB31CA565D2}" srcOrd="1" destOrd="0" presId="urn:microsoft.com/office/officeart/2005/8/layout/hierarchy4"/>
    <dgm:cxn modelId="{3E00F843-B817-42BD-825B-970661E1F785}" type="presParOf" srcId="{6625B7DA-DAE7-40BD-A08E-EB789DDFA438}" destId="{4B46C93A-6D49-4457-A22B-43FFA9090684}" srcOrd="2" destOrd="0" presId="urn:microsoft.com/office/officeart/2005/8/layout/hierarchy4"/>
    <dgm:cxn modelId="{9FD18E63-D659-4C93-90B1-520D5727A988}" type="presParOf" srcId="{4B46C93A-6D49-4457-A22B-43FFA9090684}" destId="{D5F8A44F-AB66-4259-B3C9-327DE5FAC505}" srcOrd="0" destOrd="0" presId="urn:microsoft.com/office/officeart/2005/8/layout/hierarchy4"/>
    <dgm:cxn modelId="{3326F1E0-33D1-4492-986C-88561DF10557}" type="presParOf" srcId="{4B46C93A-6D49-4457-A22B-43FFA9090684}" destId="{71FD017C-DFFC-47E7-AEC6-0BA1C7735334}" srcOrd="1" destOrd="0" presId="urn:microsoft.com/office/officeart/2005/8/layout/hierarchy4"/>
    <dgm:cxn modelId="{B65F1A20-9E78-4D37-B30C-D24910F2EF07}" type="presParOf" srcId="{6625B7DA-DAE7-40BD-A08E-EB789DDFA438}" destId="{0415D130-D062-45DA-9DCF-FAC3DCDFDD87}" srcOrd="3" destOrd="0" presId="urn:microsoft.com/office/officeart/2005/8/layout/hierarchy4"/>
    <dgm:cxn modelId="{D30E4D9E-03D6-4CC2-A6A0-E45F63B509C2}" type="presParOf" srcId="{6625B7DA-DAE7-40BD-A08E-EB789DDFA438}" destId="{437A30E3-3ED7-45B6-B00C-E3A30D5BC03F}" srcOrd="4" destOrd="0" presId="urn:microsoft.com/office/officeart/2005/8/layout/hierarchy4"/>
    <dgm:cxn modelId="{0C2F85AD-CFFD-49C1-A314-9544EA9E99FC}" type="presParOf" srcId="{437A30E3-3ED7-45B6-B00C-E3A30D5BC03F}" destId="{760F949B-1AF6-4172-BECD-367DBFF3C4F5}" srcOrd="0" destOrd="0" presId="urn:microsoft.com/office/officeart/2005/8/layout/hierarchy4"/>
    <dgm:cxn modelId="{CDFBF395-55CB-4275-B818-D9CDD8688D7C}" type="presParOf" srcId="{437A30E3-3ED7-45B6-B00C-E3A30D5BC03F}" destId="{F1D602B5-7E63-42BE-B510-50AC7DC946EE}"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4997603-E9B8-4F24-BDD2-3334BEB6CE32}"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078EB016-E32F-49A3-B687-901190730319}">
      <dgm:prSet custT="1"/>
      <dgm:spPr/>
      <dgm:t>
        <a:bodyPr/>
        <a:lstStyle/>
        <a:p>
          <a:r>
            <a:rPr lang="pl-PL" sz="1600" dirty="0"/>
            <a:t>art. 444 Od wyroku sądu pierwszej instancji stronom, a pokrzywdzonemu od wyroku warunkowo umarzającego postępowanie, wydanego na posiedzeniu przysługuje apelacja. Apelacja </a:t>
          </a:r>
          <a:r>
            <a:rPr lang="pl-PL" sz="1600" dirty="0" err="1"/>
            <a:t>przysługje</a:t>
          </a:r>
          <a:r>
            <a:rPr lang="pl-PL" sz="1600" dirty="0"/>
            <a:t> również podmiotowi zobowiązanemu z art. 91a.</a:t>
          </a:r>
          <a:endParaRPr lang="en-US" sz="1600" dirty="0"/>
        </a:p>
      </dgm:t>
    </dgm:pt>
    <dgm:pt modelId="{C98CF644-8CC6-4DD1-AF7B-105A0BBF2675}" type="parTrans" cxnId="{4791FED4-C779-4826-ABC3-F3905C641636}">
      <dgm:prSet/>
      <dgm:spPr/>
      <dgm:t>
        <a:bodyPr/>
        <a:lstStyle/>
        <a:p>
          <a:endParaRPr lang="en-US"/>
        </a:p>
      </dgm:t>
    </dgm:pt>
    <dgm:pt modelId="{94F1A572-B278-47F5-A280-7AC79BC30382}" type="sibTrans" cxnId="{4791FED4-C779-4826-ABC3-F3905C641636}">
      <dgm:prSet/>
      <dgm:spPr/>
      <dgm:t>
        <a:bodyPr/>
        <a:lstStyle/>
        <a:p>
          <a:endParaRPr lang="en-US"/>
        </a:p>
      </dgm:t>
    </dgm:pt>
    <dgm:pt modelId="{BB8CEB0B-897C-492D-8837-62121A727366}">
      <dgm:prSet custT="1"/>
      <dgm:spPr/>
      <dgm:t>
        <a:bodyPr/>
        <a:lstStyle/>
        <a:p>
          <a:r>
            <a:rPr lang="pl-PL" sz="1600" b="1" dirty="0"/>
            <a:t>Podmioty uprawnione: </a:t>
          </a:r>
        </a:p>
        <a:p>
          <a:r>
            <a:rPr lang="pl-PL" sz="1600" b="1" dirty="0"/>
            <a:t>strony postępowania + pokrzywdzony od wyroku warunkowo umarzającego postępowanie wydanego na posiedzeniu + podmiot z 91a</a:t>
          </a:r>
          <a:endParaRPr lang="en-US" sz="1600" b="1" dirty="0"/>
        </a:p>
      </dgm:t>
    </dgm:pt>
    <dgm:pt modelId="{E868AE41-30AD-433A-AC19-7576EC21E5BA}" type="parTrans" cxnId="{7DCF29F5-DFCA-4FCD-BA50-59197835588C}">
      <dgm:prSet/>
      <dgm:spPr/>
      <dgm:t>
        <a:bodyPr/>
        <a:lstStyle/>
        <a:p>
          <a:endParaRPr lang="en-US"/>
        </a:p>
      </dgm:t>
    </dgm:pt>
    <dgm:pt modelId="{E567BB95-008C-49AB-AA62-5299AC84796F}" type="sibTrans" cxnId="{7DCF29F5-DFCA-4FCD-BA50-59197835588C}">
      <dgm:prSet/>
      <dgm:spPr/>
      <dgm:t>
        <a:bodyPr/>
        <a:lstStyle/>
        <a:p>
          <a:endParaRPr lang="en-US"/>
        </a:p>
      </dgm:t>
    </dgm:pt>
    <dgm:pt modelId="{3DE0B4E3-559B-4197-A215-2ED176DD5BAA}">
      <dgm:prSet custT="1"/>
      <dgm:spPr/>
      <dgm:t>
        <a:bodyPr/>
        <a:lstStyle/>
        <a:p>
          <a:r>
            <a:rPr lang="pl-PL" sz="1600" dirty="0"/>
            <a:t>Aby podmiot uprawniony mógł zaskarżyć orzeczenie musi posiadać </a:t>
          </a:r>
          <a:r>
            <a:rPr lang="pl-PL" sz="1600" b="1" i="1" dirty="0" err="1"/>
            <a:t>gravamen</a:t>
          </a:r>
          <a:r>
            <a:rPr lang="pl-PL" sz="1600" dirty="0"/>
            <a:t> (art. 425 § 3)</a:t>
          </a:r>
          <a:endParaRPr lang="en-US" sz="1600" dirty="0"/>
        </a:p>
      </dgm:t>
    </dgm:pt>
    <dgm:pt modelId="{50B7B93C-7CC7-4BC9-8923-C93A40320D24}" type="parTrans" cxnId="{56DA1EDD-78CB-47A8-A747-1F476A2E1736}">
      <dgm:prSet/>
      <dgm:spPr/>
      <dgm:t>
        <a:bodyPr/>
        <a:lstStyle/>
        <a:p>
          <a:endParaRPr lang="en-US"/>
        </a:p>
      </dgm:t>
    </dgm:pt>
    <dgm:pt modelId="{CAA1B2DA-45A0-4608-8023-3D294F6A92C5}" type="sibTrans" cxnId="{56DA1EDD-78CB-47A8-A747-1F476A2E1736}">
      <dgm:prSet/>
      <dgm:spPr/>
      <dgm:t>
        <a:bodyPr/>
        <a:lstStyle/>
        <a:p>
          <a:endParaRPr lang="en-US"/>
        </a:p>
      </dgm:t>
    </dgm:pt>
    <dgm:pt modelId="{51C416ED-F796-4F49-BB05-C3C556220939}">
      <dgm:prSet custT="1"/>
      <dgm:spPr/>
      <dgm:t>
        <a:bodyPr/>
        <a:lstStyle/>
        <a:p>
          <a:r>
            <a:rPr lang="pl-PL" sz="1400"/>
            <a:t>Subiektywne przekonanie, ale uzasadnione obiektywnymi okolicznościami, że orzeczenie jest dla danej osoby niekorzystne </a:t>
          </a:r>
          <a:endParaRPr lang="en-US" sz="1400"/>
        </a:p>
      </dgm:t>
    </dgm:pt>
    <dgm:pt modelId="{2A25850D-A885-4550-B471-B936D5CEEB0F}" type="parTrans" cxnId="{ADFB37BE-C245-4AC2-B1F2-A26D29CCADE0}">
      <dgm:prSet/>
      <dgm:spPr/>
      <dgm:t>
        <a:bodyPr/>
        <a:lstStyle/>
        <a:p>
          <a:endParaRPr lang="en-US"/>
        </a:p>
      </dgm:t>
    </dgm:pt>
    <dgm:pt modelId="{994E5F3A-E842-418A-BA49-539ADDE76B55}" type="sibTrans" cxnId="{ADFB37BE-C245-4AC2-B1F2-A26D29CCADE0}">
      <dgm:prSet/>
      <dgm:spPr/>
      <dgm:t>
        <a:bodyPr/>
        <a:lstStyle/>
        <a:p>
          <a:endParaRPr lang="en-US"/>
        </a:p>
      </dgm:t>
    </dgm:pt>
    <dgm:pt modelId="{69FE06BC-2458-44A9-AEEC-9B76A8BADF8C}">
      <dgm:prSet custT="1"/>
      <dgm:spPr/>
      <dgm:t>
        <a:bodyPr/>
        <a:lstStyle/>
        <a:p>
          <a:r>
            <a:rPr lang="pl-PL" sz="1400" b="1" dirty="0"/>
            <a:t>Prokurator nie musi posiadać </a:t>
          </a:r>
          <a:r>
            <a:rPr lang="pl-PL" sz="1400" b="1" i="1" dirty="0" err="1"/>
            <a:t>gravamen</a:t>
          </a:r>
          <a:r>
            <a:rPr lang="pl-PL" sz="1400" b="1" dirty="0"/>
            <a:t> i może zaskarżyć wyrok także na korzyść oskarżonego </a:t>
          </a:r>
          <a:endParaRPr lang="en-US" sz="1400" b="1" dirty="0"/>
        </a:p>
      </dgm:t>
    </dgm:pt>
    <dgm:pt modelId="{A2886CC0-DC39-4B5D-A4A7-324A2B98162B}" type="parTrans" cxnId="{490D8C6A-A0CC-4930-9C62-A448803E8079}">
      <dgm:prSet/>
      <dgm:spPr/>
      <dgm:t>
        <a:bodyPr/>
        <a:lstStyle/>
        <a:p>
          <a:endParaRPr lang="en-US"/>
        </a:p>
      </dgm:t>
    </dgm:pt>
    <dgm:pt modelId="{F1144AFE-B510-4B34-993F-8CE3705BB23D}" type="sibTrans" cxnId="{490D8C6A-A0CC-4930-9C62-A448803E8079}">
      <dgm:prSet/>
      <dgm:spPr/>
      <dgm:t>
        <a:bodyPr/>
        <a:lstStyle/>
        <a:p>
          <a:endParaRPr lang="en-US"/>
        </a:p>
      </dgm:t>
    </dgm:pt>
    <dgm:pt modelId="{D7A1685A-C6CF-4448-A418-C7D77E8FE341}" type="pres">
      <dgm:prSet presAssocID="{44997603-E9B8-4F24-BDD2-3334BEB6CE32}" presName="Name0" presStyleCnt="0">
        <dgm:presLayoutVars>
          <dgm:dir/>
          <dgm:animLvl val="lvl"/>
          <dgm:resizeHandles val="exact"/>
        </dgm:presLayoutVars>
      </dgm:prSet>
      <dgm:spPr/>
    </dgm:pt>
    <dgm:pt modelId="{BE196E8F-8AD7-440C-91F3-5506409223EB}" type="pres">
      <dgm:prSet presAssocID="{BB8CEB0B-897C-492D-8837-62121A727366}" presName="boxAndChildren" presStyleCnt="0"/>
      <dgm:spPr/>
    </dgm:pt>
    <dgm:pt modelId="{21474B84-C372-45FD-BF21-922267CF9DE1}" type="pres">
      <dgm:prSet presAssocID="{BB8CEB0B-897C-492D-8837-62121A727366}" presName="parentTextBox" presStyleLbl="node1" presStyleIdx="0" presStyleCnt="2"/>
      <dgm:spPr/>
    </dgm:pt>
    <dgm:pt modelId="{95A51E6E-9548-4B1A-B419-CB79E01A0B10}" type="pres">
      <dgm:prSet presAssocID="{BB8CEB0B-897C-492D-8837-62121A727366}" presName="entireBox" presStyleLbl="node1" presStyleIdx="0" presStyleCnt="2"/>
      <dgm:spPr/>
    </dgm:pt>
    <dgm:pt modelId="{1E3D3086-6E31-42E9-A42F-293420965185}" type="pres">
      <dgm:prSet presAssocID="{BB8CEB0B-897C-492D-8837-62121A727366}" presName="descendantBox" presStyleCnt="0"/>
      <dgm:spPr/>
    </dgm:pt>
    <dgm:pt modelId="{0689B36C-FEB2-44BB-AE62-A213D4D9716D}" type="pres">
      <dgm:prSet presAssocID="{3DE0B4E3-559B-4197-A215-2ED176DD5BAA}" presName="childTextBox" presStyleLbl="fgAccFollowNode1" presStyleIdx="0" presStyleCnt="1">
        <dgm:presLayoutVars>
          <dgm:bulletEnabled val="1"/>
        </dgm:presLayoutVars>
      </dgm:prSet>
      <dgm:spPr/>
    </dgm:pt>
    <dgm:pt modelId="{7012F8BE-D4B8-4BF6-B4C5-84C1A4B4B291}" type="pres">
      <dgm:prSet presAssocID="{94F1A572-B278-47F5-A280-7AC79BC30382}" presName="sp" presStyleCnt="0"/>
      <dgm:spPr/>
    </dgm:pt>
    <dgm:pt modelId="{4190E67D-6FDD-4AF2-8DA7-95B998A83058}" type="pres">
      <dgm:prSet presAssocID="{078EB016-E32F-49A3-B687-901190730319}" presName="arrowAndChildren" presStyleCnt="0"/>
      <dgm:spPr/>
    </dgm:pt>
    <dgm:pt modelId="{482557F7-28CE-44AF-BC03-701D929DE545}" type="pres">
      <dgm:prSet presAssocID="{078EB016-E32F-49A3-B687-901190730319}" presName="parentTextArrow" presStyleLbl="node1" presStyleIdx="1" presStyleCnt="2" custLinFactNeighborX="0" custLinFactNeighborY="-1683"/>
      <dgm:spPr/>
    </dgm:pt>
  </dgm:ptLst>
  <dgm:cxnLst>
    <dgm:cxn modelId="{5B3F9D01-555D-4A06-B381-0908DB6DFE59}" type="presOf" srcId="{44997603-E9B8-4F24-BDD2-3334BEB6CE32}" destId="{D7A1685A-C6CF-4448-A418-C7D77E8FE341}" srcOrd="0" destOrd="0" presId="urn:microsoft.com/office/officeart/2005/8/layout/process4"/>
    <dgm:cxn modelId="{DE880029-2B02-4F54-AB67-6CC017638052}" type="presOf" srcId="{51C416ED-F796-4F49-BB05-C3C556220939}" destId="{0689B36C-FEB2-44BB-AE62-A213D4D9716D}" srcOrd="0" destOrd="1" presId="urn:microsoft.com/office/officeart/2005/8/layout/process4"/>
    <dgm:cxn modelId="{4661C636-F2A5-470A-A3A3-3833F9CF6D23}" type="presOf" srcId="{69FE06BC-2458-44A9-AEEC-9B76A8BADF8C}" destId="{0689B36C-FEB2-44BB-AE62-A213D4D9716D}" srcOrd="0" destOrd="2" presId="urn:microsoft.com/office/officeart/2005/8/layout/process4"/>
    <dgm:cxn modelId="{490D8C6A-A0CC-4930-9C62-A448803E8079}" srcId="{3DE0B4E3-559B-4197-A215-2ED176DD5BAA}" destId="{69FE06BC-2458-44A9-AEEC-9B76A8BADF8C}" srcOrd="1" destOrd="0" parTransId="{A2886CC0-DC39-4B5D-A4A7-324A2B98162B}" sibTransId="{F1144AFE-B510-4B34-993F-8CE3705BB23D}"/>
    <dgm:cxn modelId="{F7ECF89B-EE6A-4CE2-BC0F-0794E736488F}" type="presOf" srcId="{3DE0B4E3-559B-4197-A215-2ED176DD5BAA}" destId="{0689B36C-FEB2-44BB-AE62-A213D4D9716D}" srcOrd="0" destOrd="0" presId="urn:microsoft.com/office/officeart/2005/8/layout/process4"/>
    <dgm:cxn modelId="{7A7529B5-C32C-4063-AE3C-9A50E75CBDD2}" type="presOf" srcId="{BB8CEB0B-897C-492D-8837-62121A727366}" destId="{95A51E6E-9548-4B1A-B419-CB79E01A0B10}" srcOrd="1" destOrd="0" presId="urn:microsoft.com/office/officeart/2005/8/layout/process4"/>
    <dgm:cxn modelId="{ADFB37BE-C245-4AC2-B1F2-A26D29CCADE0}" srcId="{3DE0B4E3-559B-4197-A215-2ED176DD5BAA}" destId="{51C416ED-F796-4F49-BB05-C3C556220939}" srcOrd="0" destOrd="0" parTransId="{2A25850D-A885-4550-B471-B936D5CEEB0F}" sibTransId="{994E5F3A-E842-418A-BA49-539ADDE76B55}"/>
    <dgm:cxn modelId="{4791FED4-C779-4826-ABC3-F3905C641636}" srcId="{44997603-E9B8-4F24-BDD2-3334BEB6CE32}" destId="{078EB016-E32F-49A3-B687-901190730319}" srcOrd="0" destOrd="0" parTransId="{C98CF644-8CC6-4DD1-AF7B-105A0BBF2675}" sibTransId="{94F1A572-B278-47F5-A280-7AC79BC30382}"/>
    <dgm:cxn modelId="{56DA1EDD-78CB-47A8-A747-1F476A2E1736}" srcId="{BB8CEB0B-897C-492D-8837-62121A727366}" destId="{3DE0B4E3-559B-4197-A215-2ED176DD5BAA}" srcOrd="0" destOrd="0" parTransId="{50B7B93C-7CC7-4BC9-8923-C93A40320D24}" sibTransId="{CAA1B2DA-45A0-4608-8023-3D294F6A92C5}"/>
    <dgm:cxn modelId="{A3753DDF-3738-4B9C-BFB3-EA75D2F92D7D}" type="presOf" srcId="{078EB016-E32F-49A3-B687-901190730319}" destId="{482557F7-28CE-44AF-BC03-701D929DE545}" srcOrd="0" destOrd="0" presId="urn:microsoft.com/office/officeart/2005/8/layout/process4"/>
    <dgm:cxn modelId="{7DCF29F5-DFCA-4FCD-BA50-59197835588C}" srcId="{44997603-E9B8-4F24-BDD2-3334BEB6CE32}" destId="{BB8CEB0B-897C-492D-8837-62121A727366}" srcOrd="1" destOrd="0" parTransId="{E868AE41-30AD-433A-AC19-7576EC21E5BA}" sibTransId="{E567BB95-008C-49AB-AA62-5299AC84796F}"/>
    <dgm:cxn modelId="{8E6AB7F8-D046-4F12-B149-159A230AB53F}" type="presOf" srcId="{BB8CEB0B-897C-492D-8837-62121A727366}" destId="{21474B84-C372-45FD-BF21-922267CF9DE1}" srcOrd="0" destOrd="0" presId="urn:microsoft.com/office/officeart/2005/8/layout/process4"/>
    <dgm:cxn modelId="{E9CD8E7B-F249-4150-A2F6-29D83407F9CE}" type="presParOf" srcId="{D7A1685A-C6CF-4448-A418-C7D77E8FE341}" destId="{BE196E8F-8AD7-440C-91F3-5506409223EB}" srcOrd="0" destOrd="0" presId="urn:microsoft.com/office/officeart/2005/8/layout/process4"/>
    <dgm:cxn modelId="{60849382-5E59-47D9-98FC-140F84FFFDE4}" type="presParOf" srcId="{BE196E8F-8AD7-440C-91F3-5506409223EB}" destId="{21474B84-C372-45FD-BF21-922267CF9DE1}" srcOrd="0" destOrd="0" presId="urn:microsoft.com/office/officeart/2005/8/layout/process4"/>
    <dgm:cxn modelId="{BC2C93E9-EE3C-4F61-AF83-E8480549C8CD}" type="presParOf" srcId="{BE196E8F-8AD7-440C-91F3-5506409223EB}" destId="{95A51E6E-9548-4B1A-B419-CB79E01A0B10}" srcOrd="1" destOrd="0" presId="urn:microsoft.com/office/officeart/2005/8/layout/process4"/>
    <dgm:cxn modelId="{1A7D3941-7252-45DE-9106-221AC9265461}" type="presParOf" srcId="{BE196E8F-8AD7-440C-91F3-5506409223EB}" destId="{1E3D3086-6E31-42E9-A42F-293420965185}" srcOrd="2" destOrd="0" presId="urn:microsoft.com/office/officeart/2005/8/layout/process4"/>
    <dgm:cxn modelId="{5017837F-1865-43F4-B165-A2894C3642F2}" type="presParOf" srcId="{1E3D3086-6E31-42E9-A42F-293420965185}" destId="{0689B36C-FEB2-44BB-AE62-A213D4D9716D}" srcOrd="0" destOrd="0" presId="urn:microsoft.com/office/officeart/2005/8/layout/process4"/>
    <dgm:cxn modelId="{85F7B114-679A-47FE-8286-C95B1EAB4D77}" type="presParOf" srcId="{D7A1685A-C6CF-4448-A418-C7D77E8FE341}" destId="{7012F8BE-D4B8-4BF6-B4C5-84C1A4B4B291}" srcOrd="1" destOrd="0" presId="urn:microsoft.com/office/officeart/2005/8/layout/process4"/>
    <dgm:cxn modelId="{A981DF5D-21EE-42D8-A501-BB5D2CA3E40D}" type="presParOf" srcId="{D7A1685A-C6CF-4448-A418-C7D77E8FE341}" destId="{4190E67D-6FDD-4AF2-8DA7-95B998A83058}" srcOrd="2" destOrd="0" presId="urn:microsoft.com/office/officeart/2005/8/layout/process4"/>
    <dgm:cxn modelId="{BE83BDA4-A4A7-4C2F-9924-63C57F52606E}" type="presParOf" srcId="{4190E67D-6FDD-4AF2-8DA7-95B998A83058}" destId="{482557F7-28CE-44AF-BC03-701D929DE54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7190313-BF74-4703-96D9-72319235E603}"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DA41553-69C1-48D8-81B1-0FDD67985E51}">
      <dgm:prSet/>
      <dgm:spPr/>
      <dgm:t>
        <a:bodyPr/>
        <a:lstStyle/>
        <a:p>
          <a:pPr>
            <a:lnSpc>
              <a:spcPct val="100000"/>
            </a:lnSpc>
            <a:defRPr b="1"/>
          </a:pPr>
          <a:r>
            <a:rPr lang="pl-PL"/>
            <a:t>Środek odwoławczy wnosi się na piśmie do organu, który wydał zaskarżone orzeczenie– art. 428 § 1 </a:t>
          </a:r>
          <a:endParaRPr lang="en-US"/>
        </a:p>
      </dgm:t>
    </dgm:pt>
    <dgm:pt modelId="{8C477D67-5DC7-4046-9CE8-D286291ED989}" type="parTrans" cxnId="{7460A755-D271-4957-A544-345645434A49}">
      <dgm:prSet/>
      <dgm:spPr/>
      <dgm:t>
        <a:bodyPr/>
        <a:lstStyle/>
        <a:p>
          <a:endParaRPr lang="en-US"/>
        </a:p>
      </dgm:t>
    </dgm:pt>
    <dgm:pt modelId="{848DEF0D-38C5-48A9-B0E0-D903BD8ACAFD}" type="sibTrans" cxnId="{7460A755-D271-4957-A544-345645434A49}">
      <dgm:prSet/>
      <dgm:spPr/>
      <dgm:t>
        <a:bodyPr/>
        <a:lstStyle/>
        <a:p>
          <a:endParaRPr lang="en-US"/>
        </a:p>
      </dgm:t>
    </dgm:pt>
    <dgm:pt modelId="{B6972CF7-88D9-4BED-8E7D-AAF9F83B5B34}">
      <dgm:prSet/>
      <dgm:spPr/>
      <dgm:t>
        <a:bodyPr/>
        <a:lstStyle/>
        <a:p>
          <a:pPr>
            <a:lnSpc>
              <a:spcPct val="100000"/>
            </a:lnSpc>
            <a:defRPr b="1"/>
          </a:pPr>
          <a:r>
            <a:rPr lang="pl-PL" dirty="0"/>
            <a:t>Musi odpowiadać ogólnym rygorom pisma procesowego – art. 119 oraz wymogom szczególnym:</a:t>
          </a:r>
          <a:endParaRPr lang="en-US" dirty="0"/>
        </a:p>
      </dgm:t>
    </dgm:pt>
    <dgm:pt modelId="{77E356E2-3358-4E9E-AF65-DFBBEB538CF9}" type="parTrans" cxnId="{F84B7C98-0EF1-478E-BBE5-E860EAEAC116}">
      <dgm:prSet/>
      <dgm:spPr/>
      <dgm:t>
        <a:bodyPr/>
        <a:lstStyle/>
        <a:p>
          <a:endParaRPr lang="en-US"/>
        </a:p>
      </dgm:t>
    </dgm:pt>
    <dgm:pt modelId="{031D0E25-CE75-4F21-9DBF-9DBB9758A1DD}" type="sibTrans" cxnId="{F84B7C98-0EF1-478E-BBE5-E860EAEAC116}">
      <dgm:prSet/>
      <dgm:spPr/>
      <dgm:t>
        <a:bodyPr/>
        <a:lstStyle/>
        <a:p>
          <a:endParaRPr lang="en-US"/>
        </a:p>
      </dgm:t>
    </dgm:pt>
    <dgm:pt modelId="{BBBBCC13-54BD-4E90-8E62-15D13B5383AA}">
      <dgm:prSet/>
      <dgm:spPr/>
      <dgm:t>
        <a:bodyPr/>
        <a:lstStyle/>
        <a:p>
          <a:pPr>
            <a:lnSpc>
              <a:spcPct val="100000"/>
            </a:lnSpc>
          </a:pPr>
          <a:r>
            <a:rPr lang="pl-PL" dirty="0"/>
            <a:t>Skarżący powinien:</a:t>
          </a:r>
          <a:endParaRPr lang="en-US" dirty="0"/>
        </a:p>
      </dgm:t>
    </dgm:pt>
    <dgm:pt modelId="{B5077F58-D343-47FC-8AAA-09146D13C676}" type="parTrans" cxnId="{763224C7-1375-497A-8B71-9DD6A66EFA93}">
      <dgm:prSet/>
      <dgm:spPr/>
      <dgm:t>
        <a:bodyPr/>
        <a:lstStyle/>
        <a:p>
          <a:endParaRPr lang="en-US"/>
        </a:p>
      </dgm:t>
    </dgm:pt>
    <dgm:pt modelId="{846E605C-C710-48A3-BDB2-0AD98E92DFB0}" type="sibTrans" cxnId="{763224C7-1375-497A-8B71-9DD6A66EFA93}">
      <dgm:prSet/>
      <dgm:spPr/>
      <dgm:t>
        <a:bodyPr/>
        <a:lstStyle/>
        <a:p>
          <a:endParaRPr lang="en-US"/>
        </a:p>
      </dgm:t>
    </dgm:pt>
    <dgm:pt modelId="{F96EA5B5-A36B-4F4B-9B31-5EDC86C4198A}">
      <dgm:prSet/>
      <dgm:spPr/>
      <dgm:t>
        <a:bodyPr/>
        <a:lstStyle/>
        <a:p>
          <a:r>
            <a:rPr lang="pl-PL" b="1"/>
            <a:t>Wskazać zaskarżone orzeczenie</a:t>
          </a:r>
          <a:endParaRPr lang="en-US"/>
        </a:p>
      </dgm:t>
    </dgm:pt>
    <dgm:pt modelId="{F133E086-7B13-41EC-9929-9B4EEF4E0625}" type="parTrans" cxnId="{54200BF0-6D6F-48FF-8E0F-3C6A74F5622B}">
      <dgm:prSet/>
      <dgm:spPr/>
      <dgm:t>
        <a:bodyPr/>
        <a:lstStyle/>
        <a:p>
          <a:endParaRPr lang="en-US"/>
        </a:p>
      </dgm:t>
    </dgm:pt>
    <dgm:pt modelId="{DD43B8E2-AE81-4BBB-9CA9-61677B2E8802}" type="sibTrans" cxnId="{54200BF0-6D6F-48FF-8E0F-3C6A74F5622B}">
      <dgm:prSet/>
      <dgm:spPr/>
      <dgm:t>
        <a:bodyPr/>
        <a:lstStyle/>
        <a:p>
          <a:endParaRPr lang="en-US"/>
        </a:p>
      </dgm:t>
    </dgm:pt>
    <dgm:pt modelId="{48943419-039F-42E5-804C-75E3D6BB2C50}">
      <dgm:prSet/>
      <dgm:spPr/>
      <dgm:t>
        <a:bodyPr/>
        <a:lstStyle/>
        <a:p>
          <a:r>
            <a:rPr lang="pl-PL" b="1" dirty="0"/>
            <a:t>Sformułować zarzuty – </a:t>
          </a:r>
          <a:r>
            <a:rPr lang="pl-PL" dirty="0"/>
            <a:t>jeżeli apelację wnosi profesjonalny pełnomocnik</a:t>
          </a:r>
          <a:endParaRPr lang="en-US" dirty="0"/>
        </a:p>
      </dgm:t>
    </dgm:pt>
    <dgm:pt modelId="{28FF17EC-E023-453D-96A0-D563CCBEEB06}" type="parTrans" cxnId="{99C1A166-BD44-4051-85D9-C2DC55FDA907}">
      <dgm:prSet/>
      <dgm:spPr/>
      <dgm:t>
        <a:bodyPr/>
        <a:lstStyle/>
        <a:p>
          <a:endParaRPr lang="en-US"/>
        </a:p>
      </dgm:t>
    </dgm:pt>
    <dgm:pt modelId="{C87E6BF2-7578-4373-B633-C70D2C77C742}" type="sibTrans" cxnId="{99C1A166-BD44-4051-85D9-C2DC55FDA907}">
      <dgm:prSet/>
      <dgm:spPr/>
      <dgm:t>
        <a:bodyPr/>
        <a:lstStyle/>
        <a:p>
          <a:endParaRPr lang="en-US"/>
        </a:p>
      </dgm:t>
    </dgm:pt>
    <dgm:pt modelId="{4BE352F4-85C5-4EAF-B87C-AE2C344BFB83}">
      <dgm:prSet/>
      <dgm:spPr/>
      <dgm:t>
        <a:bodyPr/>
        <a:lstStyle/>
        <a:p>
          <a:r>
            <a:rPr lang="pl-PL" dirty="0"/>
            <a:t>Podać czego się domaga – czy chodzi mu o uchylenie orzeczenia i przekazanie sprawy do ponownego rozpoznania, czy o uchylenie wyroku i umorzenie postępowania czy o zmianę orzeczenia i np. uniewinnienie (art. 427 § 1)</a:t>
          </a:r>
          <a:endParaRPr lang="en-US" dirty="0"/>
        </a:p>
      </dgm:t>
    </dgm:pt>
    <dgm:pt modelId="{EFC77D05-DB31-42E9-A51A-97C8B214029C}" type="parTrans" cxnId="{12E1E938-C167-410C-A327-9375E00C6EA2}">
      <dgm:prSet/>
      <dgm:spPr/>
      <dgm:t>
        <a:bodyPr/>
        <a:lstStyle/>
        <a:p>
          <a:endParaRPr lang="en-US"/>
        </a:p>
      </dgm:t>
    </dgm:pt>
    <dgm:pt modelId="{50430F9F-3D29-4DB6-9AEB-D4D37AF9D954}" type="sibTrans" cxnId="{12E1E938-C167-410C-A327-9375E00C6EA2}">
      <dgm:prSet/>
      <dgm:spPr/>
      <dgm:t>
        <a:bodyPr/>
        <a:lstStyle/>
        <a:p>
          <a:endParaRPr lang="en-US"/>
        </a:p>
      </dgm:t>
    </dgm:pt>
    <dgm:pt modelId="{E7EC94D3-2BFE-4A64-90D6-D997F989F28A}">
      <dgm:prSet/>
      <dgm:spPr/>
      <dgm:t>
        <a:bodyPr/>
        <a:lstStyle/>
        <a:p>
          <a:r>
            <a:rPr lang="pl-PL" dirty="0"/>
            <a:t>Jeżeli apelację sporządza obrońca lub pełnomocnik – powinna ona zawierać uzasadnienie (art. 427 § 2)</a:t>
          </a:r>
          <a:endParaRPr lang="en-US" dirty="0"/>
        </a:p>
      </dgm:t>
    </dgm:pt>
    <dgm:pt modelId="{D516057B-F938-4DB8-B07A-647652AD2A47}" type="parTrans" cxnId="{046572BB-4D64-46E3-A8DA-32345438F395}">
      <dgm:prSet/>
      <dgm:spPr/>
      <dgm:t>
        <a:bodyPr/>
        <a:lstStyle/>
        <a:p>
          <a:endParaRPr lang="en-US"/>
        </a:p>
      </dgm:t>
    </dgm:pt>
    <dgm:pt modelId="{D9252A0B-7850-41E7-9EDE-43EDA43FEE09}" type="sibTrans" cxnId="{046572BB-4D64-46E3-A8DA-32345438F395}">
      <dgm:prSet/>
      <dgm:spPr/>
      <dgm:t>
        <a:bodyPr/>
        <a:lstStyle/>
        <a:p>
          <a:endParaRPr lang="en-US"/>
        </a:p>
      </dgm:t>
    </dgm:pt>
    <dgm:pt modelId="{17160FAA-A715-44E7-A346-C3E706A42794}">
      <dgm:prSet/>
      <dgm:spPr/>
      <dgm:t>
        <a:bodyPr/>
        <a:lstStyle/>
        <a:p>
          <a:pPr>
            <a:lnSpc>
              <a:spcPct val="100000"/>
            </a:lnSpc>
            <a:defRPr b="1"/>
          </a:pPr>
          <a:r>
            <a:rPr lang="pl-PL"/>
            <a:t>Przymus adwokacko – radcowski – </a:t>
          </a:r>
          <a:r>
            <a:rPr lang="pl-PL" b="1"/>
            <a:t>apelacja od wyroku sądu okręgowego, która nie pochodzi od prokuratora powinna zostać sporządzona i podpisana przez adwokata lub radcę prawnego </a:t>
          </a:r>
          <a:r>
            <a:rPr lang="pl-PL"/>
            <a:t>(art. 445  § 1)</a:t>
          </a:r>
          <a:endParaRPr lang="en-US"/>
        </a:p>
      </dgm:t>
    </dgm:pt>
    <dgm:pt modelId="{AD263F41-3EDD-4C48-8B14-7445247CE20B}" type="parTrans" cxnId="{158AFEF3-D6EF-4CE8-BD27-C34A93AFC765}">
      <dgm:prSet/>
      <dgm:spPr/>
      <dgm:t>
        <a:bodyPr/>
        <a:lstStyle/>
        <a:p>
          <a:endParaRPr lang="en-US"/>
        </a:p>
      </dgm:t>
    </dgm:pt>
    <dgm:pt modelId="{BA852A16-B370-4CA0-ADD3-9FF74B72A950}" type="sibTrans" cxnId="{158AFEF3-D6EF-4CE8-BD27-C34A93AFC765}">
      <dgm:prSet/>
      <dgm:spPr/>
      <dgm:t>
        <a:bodyPr/>
        <a:lstStyle/>
        <a:p>
          <a:endParaRPr lang="en-US"/>
        </a:p>
      </dgm:t>
    </dgm:pt>
    <dgm:pt modelId="{1BEF4BA6-FD50-49BE-A18D-40AD2A7DE607}">
      <dgm:prSet/>
      <dgm:spPr/>
      <dgm:t>
        <a:bodyPr/>
        <a:lstStyle/>
        <a:p>
          <a:pPr>
            <a:lnSpc>
              <a:spcPct val="100000"/>
            </a:lnSpc>
            <a:defRPr b="1"/>
          </a:pPr>
          <a:r>
            <a:rPr lang="pl-PL"/>
            <a:t>Do apelacji wniesionej przez obrońcę lub pełnomocnika oraz prokuratora należy dołączyć odpowiednią liczbę odpisów dla stron przeciwnych. Do apelacji wnoszonej do sądu apelacyjnego dołącza się dodatkowo jeden odpis (art. 446  § 2)</a:t>
          </a:r>
          <a:endParaRPr lang="en-US"/>
        </a:p>
      </dgm:t>
    </dgm:pt>
    <dgm:pt modelId="{43120289-1AB7-478A-956C-BBE3118B7487}" type="parTrans" cxnId="{1EF8FA6B-41E9-4747-8082-2D975043FC0D}">
      <dgm:prSet/>
      <dgm:spPr/>
      <dgm:t>
        <a:bodyPr/>
        <a:lstStyle/>
        <a:p>
          <a:endParaRPr lang="en-US"/>
        </a:p>
      </dgm:t>
    </dgm:pt>
    <dgm:pt modelId="{209C2B5C-B1CC-4B24-9994-2951C1C392A5}" type="sibTrans" cxnId="{1EF8FA6B-41E9-4747-8082-2D975043FC0D}">
      <dgm:prSet/>
      <dgm:spPr/>
      <dgm:t>
        <a:bodyPr/>
        <a:lstStyle/>
        <a:p>
          <a:endParaRPr lang="en-US"/>
        </a:p>
      </dgm:t>
    </dgm:pt>
    <dgm:pt modelId="{6D48F7B7-8932-4A65-8BA5-72CD4BC8B36B}" type="pres">
      <dgm:prSet presAssocID="{17190313-BF74-4703-96D9-72319235E603}" presName="root" presStyleCnt="0">
        <dgm:presLayoutVars>
          <dgm:dir/>
          <dgm:resizeHandles val="exact"/>
        </dgm:presLayoutVars>
      </dgm:prSet>
      <dgm:spPr/>
    </dgm:pt>
    <dgm:pt modelId="{10F403D4-391B-4345-8DEA-6AB0B8C01636}" type="pres">
      <dgm:prSet presAssocID="{EDA41553-69C1-48D8-81B1-0FDD67985E51}" presName="compNode" presStyleCnt="0"/>
      <dgm:spPr/>
    </dgm:pt>
    <dgm:pt modelId="{DF0A8EB3-D9CF-473C-881F-05FB7E939CD8}" type="pres">
      <dgm:prSet presAssocID="{EDA41553-69C1-48D8-81B1-0FDD67985E5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080347A0-0206-4EB8-AF53-A44B94660926}" type="pres">
      <dgm:prSet presAssocID="{EDA41553-69C1-48D8-81B1-0FDD67985E51}" presName="iconSpace" presStyleCnt="0"/>
      <dgm:spPr/>
    </dgm:pt>
    <dgm:pt modelId="{4A70640A-FAAA-4D87-8FD0-BD7668266FB0}" type="pres">
      <dgm:prSet presAssocID="{EDA41553-69C1-48D8-81B1-0FDD67985E51}" presName="parTx" presStyleLbl="revTx" presStyleIdx="0" presStyleCnt="8">
        <dgm:presLayoutVars>
          <dgm:chMax val="0"/>
          <dgm:chPref val="0"/>
        </dgm:presLayoutVars>
      </dgm:prSet>
      <dgm:spPr/>
    </dgm:pt>
    <dgm:pt modelId="{3709504B-B327-441F-A170-7E808F16A071}" type="pres">
      <dgm:prSet presAssocID="{EDA41553-69C1-48D8-81B1-0FDD67985E51}" presName="txSpace" presStyleCnt="0"/>
      <dgm:spPr/>
    </dgm:pt>
    <dgm:pt modelId="{B882E7D5-0FC6-4B16-9078-3B1D7C36A1FD}" type="pres">
      <dgm:prSet presAssocID="{EDA41553-69C1-48D8-81B1-0FDD67985E51}" presName="desTx" presStyleLbl="revTx" presStyleIdx="1" presStyleCnt="8">
        <dgm:presLayoutVars/>
      </dgm:prSet>
      <dgm:spPr/>
    </dgm:pt>
    <dgm:pt modelId="{B57514B4-B89F-467C-BFBA-DB29C665CF4D}" type="pres">
      <dgm:prSet presAssocID="{848DEF0D-38C5-48A9-B0E0-D903BD8ACAFD}" presName="sibTrans" presStyleCnt="0"/>
      <dgm:spPr/>
    </dgm:pt>
    <dgm:pt modelId="{1550C1F1-CC44-4EB0-96B6-C7E79FF070EC}" type="pres">
      <dgm:prSet presAssocID="{B6972CF7-88D9-4BED-8E7D-AAF9F83B5B34}" presName="compNode" presStyleCnt="0"/>
      <dgm:spPr/>
    </dgm:pt>
    <dgm:pt modelId="{32EE3A82-01B5-44B2-835B-5F90CD03EB67}" type="pres">
      <dgm:prSet presAssocID="{B6972CF7-88D9-4BED-8E7D-AAF9F83B5B3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CC0ED9D9-D1B3-420B-A982-CABE11DB79B6}" type="pres">
      <dgm:prSet presAssocID="{B6972CF7-88D9-4BED-8E7D-AAF9F83B5B34}" presName="iconSpace" presStyleCnt="0"/>
      <dgm:spPr/>
    </dgm:pt>
    <dgm:pt modelId="{0CC3784E-83AD-45E5-A377-00F4A8C1244A}" type="pres">
      <dgm:prSet presAssocID="{B6972CF7-88D9-4BED-8E7D-AAF9F83B5B34}" presName="parTx" presStyleLbl="revTx" presStyleIdx="2" presStyleCnt="8">
        <dgm:presLayoutVars>
          <dgm:chMax val="0"/>
          <dgm:chPref val="0"/>
        </dgm:presLayoutVars>
      </dgm:prSet>
      <dgm:spPr/>
    </dgm:pt>
    <dgm:pt modelId="{9701FD3C-1410-490A-A303-22B10A15FAD2}" type="pres">
      <dgm:prSet presAssocID="{B6972CF7-88D9-4BED-8E7D-AAF9F83B5B34}" presName="txSpace" presStyleCnt="0"/>
      <dgm:spPr/>
    </dgm:pt>
    <dgm:pt modelId="{024EFCFF-DC1D-47A5-A032-AFA8E2A4E115}" type="pres">
      <dgm:prSet presAssocID="{B6972CF7-88D9-4BED-8E7D-AAF9F83B5B34}" presName="desTx" presStyleLbl="revTx" presStyleIdx="3" presStyleCnt="8" custLinFactNeighborX="-1530" custLinFactNeighborY="-55544">
        <dgm:presLayoutVars/>
      </dgm:prSet>
      <dgm:spPr/>
    </dgm:pt>
    <dgm:pt modelId="{9ACD3CCF-A96C-4C7F-94ED-1A5E9B3BCE6D}" type="pres">
      <dgm:prSet presAssocID="{031D0E25-CE75-4F21-9DBF-9DBB9758A1DD}" presName="sibTrans" presStyleCnt="0"/>
      <dgm:spPr/>
    </dgm:pt>
    <dgm:pt modelId="{82C14585-235D-4B1F-B499-522FEB7EAFB1}" type="pres">
      <dgm:prSet presAssocID="{17160FAA-A715-44E7-A346-C3E706A42794}" presName="compNode" presStyleCnt="0"/>
      <dgm:spPr/>
    </dgm:pt>
    <dgm:pt modelId="{1D9064A4-9B7B-4AF2-9DA1-08B42D1C7CD1}" type="pres">
      <dgm:prSet presAssocID="{17160FAA-A715-44E7-A346-C3E706A4279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ffice Worker"/>
        </a:ext>
      </dgm:extLst>
    </dgm:pt>
    <dgm:pt modelId="{C65FD97A-11DC-479B-A8BE-EF88A3C1B9C5}" type="pres">
      <dgm:prSet presAssocID="{17160FAA-A715-44E7-A346-C3E706A42794}" presName="iconSpace" presStyleCnt="0"/>
      <dgm:spPr/>
    </dgm:pt>
    <dgm:pt modelId="{6D8B09B8-6395-43CA-A881-0E5E22B086FC}" type="pres">
      <dgm:prSet presAssocID="{17160FAA-A715-44E7-A346-C3E706A42794}" presName="parTx" presStyleLbl="revTx" presStyleIdx="4" presStyleCnt="8">
        <dgm:presLayoutVars>
          <dgm:chMax val="0"/>
          <dgm:chPref val="0"/>
        </dgm:presLayoutVars>
      </dgm:prSet>
      <dgm:spPr/>
    </dgm:pt>
    <dgm:pt modelId="{C98725A7-DD53-4027-8AF8-4BB501C96C99}" type="pres">
      <dgm:prSet presAssocID="{17160FAA-A715-44E7-A346-C3E706A42794}" presName="txSpace" presStyleCnt="0"/>
      <dgm:spPr/>
    </dgm:pt>
    <dgm:pt modelId="{5821AC96-F66D-4E4B-94E1-A2AA4B2CBA7B}" type="pres">
      <dgm:prSet presAssocID="{17160FAA-A715-44E7-A346-C3E706A42794}" presName="desTx" presStyleLbl="revTx" presStyleIdx="5" presStyleCnt="8">
        <dgm:presLayoutVars/>
      </dgm:prSet>
      <dgm:spPr/>
    </dgm:pt>
    <dgm:pt modelId="{844E86D5-E485-49E8-A308-80C57171129E}" type="pres">
      <dgm:prSet presAssocID="{BA852A16-B370-4CA0-ADD3-9FF74B72A950}" presName="sibTrans" presStyleCnt="0"/>
      <dgm:spPr/>
    </dgm:pt>
    <dgm:pt modelId="{10738F15-B9F7-4C72-B2E0-8C05973A3A82}" type="pres">
      <dgm:prSet presAssocID="{1BEF4BA6-FD50-49BE-A18D-40AD2A7DE607}" presName="compNode" presStyleCnt="0"/>
      <dgm:spPr/>
    </dgm:pt>
    <dgm:pt modelId="{AB1F84B7-C1F8-4434-832F-D44A8A7BC5CE}" type="pres">
      <dgm:prSet presAssocID="{1BEF4BA6-FD50-49BE-A18D-40AD2A7DE60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otes"/>
        </a:ext>
      </dgm:extLst>
    </dgm:pt>
    <dgm:pt modelId="{2BAF8A70-C0B9-4F43-A0C9-910A37F5FFA5}" type="pres">
      <dgm:prSet presAssocID="{1BEF4BA6-FD50-49BE-A18D-40AD2A7DE607}" presName="iconSpace" presStyleCnt="0"/>
      <dgm:spPr/>
    </dgm:pt>
    <dgm:pt modelId="{63D991C9-4D66-4EED-AA78-9E1C1786F6BA}" type="pres">
      <dgm:prSet presAssocID="{1BEF4BA6-FD50-49BE-A18D-40AD2A7DE607}" presName="parTx" presStyleLbl="revTx" presStyleIdx="6" presStyleCnt="8">
        <dgm:presLayoutVars>
          <dgm:chMax val="0"/>
          <dgm:chPref val="0"/>
        </dgm:presLayoutVars>
      </dgm:prSet>
      <dgm:spPr/>
    </dgm:pt>
    <dgm:pt modelId="{E682178D-880C-4B76-9E9C-112AC7FF96E1}" type="pres">
      <dgm:prSet presAssocID="{1BEF4BA6-FD50-49BE-A18D-40AD2A7DE607}" presName="txSpace" presStyleCnt="0"/>
      <dgm:spPr/>
    </dgm:pt>
    <dgm:pt modelId="{8FA083FC-CC8B-4CD1-A0CA-323E70B74204}" type="pres">
      <dgm:prSet presAssocID="{1BEF4BA6-FD50-49BE-A18D-40AD2A7DE607}" presName="desTx" presStyleLbl="revTx" presStyleIdx="7" presStyleCnt="8">
        <dgm:presLayoutVars/>
      </dgm:prSet>
      <dgm:spPr/>
    </dgm:pt>
  </dgm:ptLst>
  <dgm:cxnLst>
    <dgm:cxn modelId="{D931EB05-D9EF-45AB-A3F2-7EC92B550C48}" type="presOf" srcId="{48943419-039F-42E5-804C-75E3D6BB2C50}" destId="{024EFCFF-DC1D-47A5-A032-AFA8E2A4E115}" srcOrd="0" destOrd="2" presId="urn:microsoft.com/office/officeart/2018/2/layout/IconLabelDescriptionList"/>
    <dgm:cxn modelId="{C6820D26-596B-48BC-9C3B-623302180A07}" type="presOf" srcId="{BBBBCC13-54BD-4E90-8E62-15D13B5383AA}" destId="{024EFCFF-DC1D-47A5-A032-AFA8E2A4E115}" srcOrd="0" destOrd="0" presId="urn:microsoft.com/office/officeart/2018/2/layout/IconLabelDescriptionList"/>
    <dgm:cxn modelId="{12E1E938-C167-410C-A327-9375E00C6EA2}" srcId="{BBBBCC13-54BD-4E90-8E62-15D13B5383AA}" destId="{4BE352F4-85C5-4EAF-B87C-AE2C344BFB83}" srcOrd="2" destOrd="0" parTransId="{EFC77D05-DB31-42E9-A51A-97C8B214029C}" sibTransId="{50430F9F-3D29-4DB6-9AEB-D4D37AF9D954}"/>
    <dgm:cxn modelId="{798BA639-39AF-4D80-AC27-04DDAA5912F9}" type="presOf" srcId="{B6972CF7-88D9-4BED-8E7D-AAF9F83B5B34}" destId="{0CC3784E-83AD-45E5-A377-00F4A8C1244A}" srcOrd="0" destOrd="0" presId="urn:microsoft.com/office/officeart/2018/2/layout/IconLabelDescriptionList"/>
    <dgm:cxn modelId="{99C1A166-BD44-4051-85D9-C2DC55FDA907}" srcId="{BBBBCC13-54BD-4E90-8E62-15D13B5383AA}" destId="{48943419-039F-42E5-804C-75E3D6BB2C50}" srcOrd="1" destOrd="0" parTransId="{28FF17EC-E023-453D-96A0-D563CCBEEB06}" sibTransId="{C87E6BF2-7578-4373-B633-C70D2C77C742}"/>
    <dgm:cxn modelId="{1EF8FA6B-41E9-4747-8082-2D975043FC0D}" srcId="{17190313-BF74-4703-96D9-72319235E603}" destId="{1BEF4BA6-FD50-49BE-A18D-40AD2A7DE607}" srcOrd="3" destOrd="0" parTransId="{43120289-1AB7-478A-956C-BBE3118B7487}" sibTransId="{209C2B5C-B1CC-4B24-9994-2951C1C392A5}"/>
    <dgm:cxn modelId="{137BF94D-7AD6-4C71-98D7-55F717691BFA}" type="presOf" srcId="{17160FAA-A715-44E7-A346-C3E706A42794}" destId="{6D8B09B8-6395-43CA-A881-0E5E22B086FC}" srcOrd="0" destOrd="0" presId="urn:microsoft.com/office/officeart/2018/2/layout/IconLabelDescriptionList"/>
    <dgm:cxn modelId="{AA40B16F-F48A-40A5-8EFE-317881509324}" type="presOf" srcId="{4BE352F4-85C5-4EAF-B87C-AE2C344BFB83}" destId="{024EFCFF-DC1D-47A5-A032-AFA8E2A4E115}" srcOrd="0" destOrd="3" presId="urn:microsoft.com/office/officeart/2018/2/layout/IconLabelDescriptionList"/>
    <dgm:cxn modelId="{7460A755-D271-4957-A544-345645434A49}" srcId="{17190313-BF74-4703-96D9-72319235E603}" destId="{EDA41553-69C1-48D8-81B1-0FDD67985E51}" srcOrd="0" destOrd="0" parTransId="{8C477D67-5DC7-4046-9CE8-D286291ED989}" sibTransId="{848DEF0D-38C5-48A9-B0E0-D903BD8ACAFD}"/>
    <dgm:cxn modelId="{7518BD7C-26A2-459D-83B9-A7283A643603}" type="presOf" srcId="{17190313-BF74-4703-96D9-72319235E603}" destId="{6D48F7B7-8932-4A65-8BA5-72CD4BC8B36B}" srcOrd="0" destOrd="0" presId="urn:microsoft.com/office/officeart/2018/2/layout/IconLabelDescriptionList"/>
    <dgm:cxn modelId="{5737E780-8821-4A35-A84A-902A4D699C73}" type="presOf" srcId="{EDA41553-69C1-48D8-81B1-0FDD67985E51}" destId="{4A70640A-FAAA-4D87-8FD0-BD7668266FB0}" srcOrd="0" destOrd="0" presId="urn:microsoft.com/office/officeart/2018/2/layout/IconLabelDescriptionList"/>
    <dgm:cxn modelId="{8940C386-7949-49DB-B05F-3F0D86CC23F7}" type="presOf" srcId="{1BEF4BA6-FD50-49BE-A18D-40AD2A7DE607}" destId="{63D991C9-4D66-4EED-AA78-9E1C1786F6BA}" srcOrd="0" destOrd="0" presId="urn:microsoft.com/office/officeart/2018/2/layout/IconLabelDescriptionList"/>
    <dgm:cxn modelId="{F84B7C98-0EF1-478E-BBE5-E860EAEAC116}" srcId="{17190313-BF74-4703-96D9-72319235E603}" destId="{B6972CF7-88D9-4BED-8E7D-AAF9F83B5B34}" srcOrd="1" destOrd="0" parTransId="{77E356E2-3358-4E9E-AF65-DFBBEB538CF9}" sibTransId="{031D0E25-CE75-4F21-9DBF-9DBB9758A1DD}"/>
    <dgm:cxn modelId="{F66CBFAA-950E-4C22-AF7F-4F3021684F4C}" type="presOf" srcId="{F96EA5B5-A36B-4F4B-9B31-5EDC86C4198A}" destId="{024EFCFF-DC1D-47A5-A032-AFA8E2A4E115}" srcOrd="0" destOrd="1" presId="urn:microsoft.com/office/officeart/2018/2/layout/IconLabelDescriptionList"/>
    <dgm:cxn modelId="{046572BB-4D64-46E3-A8DA-32345438F395}" srcId="{BBBBCC13-54BD-4E90-8E62-15D13B5383AA}" destId="{E7EC94D3-2BFE-4A64-90D6-D997F989F28A}" srcOrd="3" destOrd="0" parTransId="{D516057B-F938-4DB8-B07A-647652AD2A47}" sibTransId="{D9252A0B-7850-41E7-9EDE-43EDA43FEE09}"/>
    <dgm:cxn modelId="{763224C7-1375-497A-8B71-9DD6A66EFA93}" srcId="{B6972CF7-88D9-4BED-8E7D-AAF9F83B5B34}" destId="{BBBBCC13-54BD-4E90-8E62-15D13B5383AA}" srcOrd="0" destOrd="0" parTransId="{B5077F58-D343-47FC-8AAA-09146D13C676}" sibTransId="{846E605C-C710-48A3-BDB2-0AD98E92DFB0}"/>
    <dgm:cxn modelId="{29327CC8-CD61-49F9-B33E-716D20C7F024}" type="presOf" srcId="{E7EC94D3-2BFE-4A64-90D6-D997F989F28A}" destId="{024EFCFF-DC1D-47A5-A032-AFA8E2A4E115}" srcOrd="0" destOrd="4" presId="urn:microsoft.com/office/officeart/2018/2/layout/IconLabelDescriptionList"/>
    <dgm:cxn modelId="{54200BF0-6D6F-48FF-8E0F-3C6A74F5622B}" srcId="{BBBBCC13-54BD-4E90-8E62-15D13B5383AA}" destId="{F96EA5B5-A36B-4F4B-9B31-5EDC86C4198A}" srcOrd="0" destOrd="0" parTransId="{F133E086-7B13-41EC-9929-9B4EEF4E0625}" sibTransId="{DD43B8E2-AE81-4BBB-9CA9-61677B2E8802}"/>
    <dgm:cxn modelId="{158AFEF3-D6EF-4CE8-BD27-C34A93AFC765}" srcId="{17190313-BF74-4703-96D9-72319235E603}" destId="{17160FAA-A715-44E7-A346-C3E706A42794}" srcOrd="2" destOrd="0" parTransId="{AD263F41-3EDD-4C48-8B14-7445247CE20B}" sibTransId="{BA852A16-B370-4CA0-ADD3-9FF74B72A950}"/>
    <dgm:cxn modelId="{198023E5-AF3F-4E54-824B-7E2C08B38EA1}" type="presParOf" srcId="{6D48F7B7-8932-4A65-8BA5-72CD4BC8B36B}" destId="{10F403D4-391B-4345-8DEA-6AB0B8C01636}" srcOrd="0" destOrd="0" presId="urn:microsoft.com/office/officeart/2018/2/layout/IconLabelDescriptionList"/>
    <dgm:cxn modelId="{B0E9CDA2-8F38-42CD-8987-ECB5D44CB1DB}" type="presParOf" srcId="{10F403D4-391B-4345-8DEA-6AB0B8C01636}" destId="{DF0A8EB3-D9CF-473C-881F-05FB7E939CD8}" srcOrd="0" destOrd="0" presId="urn:microsoft.com/office/officeart/2018/2/layout/IconLabelDescriptionList"/>
    <dgm:cxn modelId="{C3F08CC9-5039-4FEF-8B7E-1FA0937A162B}" type="presParOf" srcId="{10F403D4-391B-4345-8DEA-6AB0B8C01636}" destId="{080347A0-0206-4EB8-AF53-A44B94660926}" srcOrd="1" destOrd="0" presId="urn:microsoft.com/office/officeart/2018/2/layout/IconLabelDescriptionList"/>
    <dgm:cxn modelId="{69AB610E-1C56-40F7-897A-704FB37A4423}" type="presParOf" srcId="{10F403D4-391B-4345-8DEA-6AB0B8C01636}" destId="{4A70640A-FAAA-4D87-8FD0-BD7668266FB0}" srcOrd="2" destOrd="0" presId="urn:microsoft.com/office/officeart/2018/2/layout/IconLabelDescriptionList"/>
    <dgm:cxn modelId="{32949E80-7CF5-44A2-88B6-3F9C09BFDF5C}" type="presParOf" srcId="{10F403D4-391B-4345-8DEA-6AB0B8C01636}" destId="{3709504B-B327-441F-A170-7E808F16A071}" srcOrd="3" destOrd="0" presId="urn:microsoft.com/office/officeart/2018/2/layout/IconLabelDescriptionList"/>
    <dgm:cxn modelId="{9271F2C9-D091-48C9-9222-7A4512B7E4A4}" type="presParOf" srcId="{10F403D4-391B-4345-8DEA-6AB0B8C01636}" destId="{B882E7D5-0FC6-4B16-9078-3B1D7C36A1FD}" srcOrd="4" destOrd="0" presId="urn:microsoft.com/office/officeart/2018/2/layout/IconLabelDescriptionList"/>
    <dgm:cxn modelId="{FE9F7B32-24EE-4D0B-B8B6-E39829C4FC86}" type="presParOf" srcId="{6D48F7B7-8932-4A65-8BA5-72CD4BC8B36B}" destId="{B57514B4-B89F-467C-BFBA-DB29C665CF4D}" srcOrd="1" destOrd="0" presId="urn:microsoft.com/office/officeart/2018/2/layout/IconLabelDescriptionList"/>
    <dgm:cxn modelId="{1C315E4C-4DB7-4A27-82F9-6DE284F5263D}" type="presParOf" srcId="{6D48F7B7-8932-4A65-8BA5-72CD4BC8B36B}" destId="{1550C1F1-CC44-4EB0-96B6-C7E79FF070EC}" srcOrd="2" destOrd="0" presId="urn:microsoft.com/office/officeart/2018/2/layout/IconLabelDescriptionList"/>
    <dgm:cxn modelId="{5FE2B538-9366-495A-B220-2D03CBD955A6}" type="presParOf" srcId="{1550C1F1-CC44-4EB0-96B6-C7E79FF070EC}" destId="{32EE3A82-01B5-44B2-835B-5F90CD03EB67}" srcOrd="0" destOrd="0" presId="urn:microsoft.com/office/officeart/2018/2/layout/IconLabelDescriptionList"/>
    <dgm:cxn modelId="{EF67E088-FA50-429F-B121-F0F1E80BD360}" type="presParOf" srcId="{1550C1F1-CC44-4EB0-96B6-C7E79FF070EC}" destId="{CC0ED9D9-D1B3-420B-A982-CABE11DB79B6}" srcOrd="1" destOrd="0" presId="urn:microsoft.com/office/officeart/2018/2/layout/IconLabelDescriptionList"/>
    <dgm:cxn modelId="{A75009DB-4D35-4B26-B3FA-808058A28A12}" type="presParOf" srcId="{1550C1F1-CC44-4EB0-96B6-C7E79FF070EC}" destId="{0CC3784E-83AD-45E5-A377-00F4A8C1244A}" srcOrd="2" destOrd="0" presId="urn:microsoft.com/office/officeart/2018/2/layout/IconLabelDescriptionList"/>
    <dgm:cxn modelId="{6A9DAAB9-51C3-42AC-882A-505796B74746}" type="presParOf" srcId="{1550C1F1-CC44-4EB0-96B6-C7E79FF070EC}" destId="{9701FD3C-1410-490A-A303-22B10A15FAD2}" srcOrd="3" destOrd="0" presId="urn:microsoft.com/office/officeart/2018/2/layout/IconLabelDescriptionList"/>
    <dgm:cxn modelId="{9383F641-89E5-4055-9088-3AFABF808CA4}" type="presParOf" srcId="{1550C1F1-CC44-4EB0-96B6-C7E79FF070EC}" destId="{024EFCFF-DC1D-47A5-A032-AFA8E2A4E115}" srcOrd="4" destOrd="0" presId="urn:microsoft.com/office/officeart/2018/2/layout/IconLabelDescriptionList"/>
    <dgm:cxn modelId="{EB910823-452F-4262-97AE-EF98A9E4B4C2}" type="presParOf" srcId="{6D48F7B7-8932-4A65-8BA5-72CD4BC8B36B}" destId="{9ACD3CCF-A96C-4C7F-94ED-1A5E9B3BCE6D}" srcOrd="3" destOrd="0" presId="urn:microsoft.com/office/officeart/2018/2/layout/IconLabelDescriptionList"/>
    <dgm:cxn modelId="{84863987-7EBF-40F0-A4B0-EBC68C170DEE}" type="presParOf" srcId="{6D48F7B7-8932-4A65-8BA5-72CD4BC8B36B}" destId="{82C14585-235D-4B1F-B499-522FEB7EAFB1}" srcOrd="4" destOrd="0" presId="urn:microsoft.com/office/officeart/2018/2/layout/IconLabelDescriptionList"/>
    <dgm:cxn modelId="{CEF0B8F8-CB56-46ED-9D73-C650927CD82F}" type="presParOf" srcId="{82C14585-235D-4B1F-B499-522FEB7EAFB1}" destId="{1D9064A4-9B7B-4AF2-9DA1-08B42D1C7CD1}" srcOrd="0" destOrd="0" presId="urn:microsoft.com/office/officeart/2018/2/layout/IconLabelDescriptionList"/>
    <dgm:cxn modelId="{0C7BC6B8-48EB-459C-84EA-D7A5C5793306}" type="presParOf" srcId="{82C14585-235D-4B1F-B499-522FEB7EAFB1}" destId="{C65FD97A-11DC-479B-A8BE-EF88A3C1B9C5}" srcOrd="1" destOrd="0" presId="urn:microsoft.com/office/officeart/2018/2/layout/IconLabelDescriptionList"/>
    <dgm:cxn modelId="{F2D3BF99-D78C-46E5-8BD6-B0C8B54AFC58}" type="presParOf" srcId="{82C14585-235D-4B1F-B499-522FEB7EAFB1}" destId="{6D8B09B8-6395-43CA-A881-0E5E22B086FC}" srcOrd="2" destOrd="0" presId="urn:microsoft.com/office/officeart/2018/2/layout/IconLabelDescriptionList"/>
    <dgm:cxn modelId="{6A16FD78-A85B-4988-8AC2-F5515C648AF5}" type="presParOf" srcId="{82C14585-235D-4B1F-B499-522FEB7EAFB1}" destId="{C98725A7-DD53-4027-8AF8-4BB501C96C99}" srcOrd="3" destOrd="0" presId="urn:microsoft.com/office/officeart/2018/2/layout/IconLabelDescriptionList"/>
    <dgm:cxn modelId="{10FE2D0E-78D6-4F39-9032-7AB7BEDF93BA}" type="presParOf" srcId="{82C14585-235D-4B1F-B499-522FEB7EAFB1}" destId="{5821AC96-F66D-4E4B-94E1-A2AA4B2CBA7B}" srcOrd="4" destOrd="0" presId="urn:microsoft.com/office/officeart/2018/2/layout/IconLabelDescriptionList"/>
    <dgm:cxn modelId="{A88B6E6D-BE7F-419E-9F14-2D3A88FF9A89}" type="presParOf" srcId="{6D48F7B7-8932-4A65-8BA5-72CD4BC8B36B}" destId="{844E86D5-E485-49E8-A308-80C57171129E}" srcOrd="5" destOrd="0" presId="urn:microsoft.com/office/officeart/2018/2/layout/IconLabelDescriptionList"/>
    <dgm:cxn modelId="{2A2DCCDE-E70A-4A9C-8F49-CA0DCD60B499}" type="presParOf" srcId="{6D48F7B7-8932-4A65-8BA5-72CD4BC8B36B}" destId="{10738F15-B9F7-4C72-B2E0-8C05973A3A82}" srcOrd="6" destOrd="0" presId="urn:microsoft.com/office/officeart/2018/2/layout/IconLabelDescriptionList"/>
    <dgm:cxn modelId="{59A7D7FB-3F2B-4BAD-9AA1-0FCC7901061B}" type="presParOf" srcId="{10738F15-B9F7-4C72-B2E0-8C05973A3A82}" destId="{AB1F84B7-C1F8-4434-832F-D44A8A7BC5CE}" srcOrd="0" destOrd="0" presId="urn:microsoft.com/office/officeart/2018/2/layout/IconLabelDescriptionList"/>
    <dgm:cxn modelId="{EAADB9AD-D618-4A91-9970-EB748F146A65}" type="presParOf" srcId="{10738F15-B9F7-4C72-B2E0-8C05973A3A82}" destId="{2BAF8A70-C0B9-4F43-A0C9-910A37F5FFA5}" srcOrd="1" destOrd="0" presId="urn:microsoft.com/office/officeart/2018/2/layout/IconLabelDescriptionList"/>
    <dgm:cxn modelId="{7B0400B5-2B7C-49EC-8C5C-D01AA6DD977A}" type="presParOf" srcId="{10738F15-B9F7-4C72-B2E0-8C05973A3A82}" destId="{63D991C9-4D66-4EED-AA78-9E1C1786F6BA}" srcOrd="2" destOrd="0" presId="urn:microsoft.com/office/officeart/2018/2/layout/IconLabelDescriptionList"/>
    <dgm:cxn modelId="{5ACA0511-06F6-4DFE-9BC2-D86896C89C24}" type="presParOf" srcId="{10738F15-B9F7-4C72-B2E0-8C05973A3A82}" destId="{E682178D-880C-4B76-9E9C-112AC7FF96E1}" srcOrd="3" destOrd="0" presId="urn:microsoft.com/office/officeart/2018/2/layout/IconLabelDescriptionList"/>
    <dgm:cxn modelId="{0277F055-6F83-4D8C-95D0-25AF176F5C38}" type="presParOf" srcId="{10738F15-B9F7-4C72-B2E0-8C05973A3A82}" destId="{8FA083FC-CC8B-4CD1-A0CA-323E70B74204}"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D63E89C-9346-4726-A739-1CACE53AA621}" type="doc">
      <dgm:prSet loTypeId="urn:microsoft.com/office/officeart/2018/2/layout/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9400033E-FE18-4B43-8C5C-79181E395938}">
      <dgm:prSet/>
      <dgm:spPr/>
      <dgm:t>
        <a:bodyPr/>
        <a:lstStyle/>
        <a:p>
          <a:pPr>
            <a:lnSpc>
              <a:spcPct val="100000"/>
            </a:lnSpc>
            <a:defRPr b="1"/>
          </a:pPr>
          <a:r>
            <a:rPr lang="pl-PL" dirty="0"/>
            <a:t>Jeżeli apelacja została wniesiona po terminie, jest niedopuszczalna z mocy prawa albo została wniesiona przez osobę nieuprawnioną lub nie usunięto braków formalnych prezes sądu </a:t>
          </a:r>
          <a:r>
            <a:rPr lang="pl-PL" b="1" dirty="0"/>
            <a:t>zarządzeniem</a:t>
          </a:r>
          <a:r>
            <a:rPr lang="pl-PL" dirty="0"/>
            <a:t> </a:t>
          </a:r>
          <a:r>
            <a:rPr lang="pl-PL" b="1" u="sng" dirty="0">
              <a:solidFill>
                <a:srgbClr val="FF0000"/>
              </a:solidFill>
            </a:rPr>
            <a:t>odmawia przyjęcia. </a:t>
          </a:r>
          <a:endParaRPr lang="en-US" dirty="0">
            <a:solidFill>
              <a:srgbClr val="FF0000"/>
            </a:solidFill>
          </a:endParaRPr>
        </a:p>
      </dgm:t>
    </dgm:pt>
    <dgm:pt modelId="{B9895C6A-B699-4666-8EDE-C0DA6627FB25}" type="parTrans" cxnId="{F442441B-66EB-4F4F-9E77-B624C746325E}">
      <dgm:prSet/>
      <dgm:spPr/>
      <dgm:t>
        <a:bodyPr/>
        <a:lstStyle/>
        <a:p>
          <a:endParaRPr lang="en-US"/>
        </a:p>
      </dgm:t>
    </dgm:pt>
    <dgm:pt modelId="{08D795EC-68D2-4C1B-A041-73CE2F5429C9}" type="sibTrans" cxnId="{F442441B-66EB-4F4F-9E77-B624C746325E}">
      <dgm:prSet/>
      <dgm:spPr/>
      <dgm:t>
        <a:bodyPr/>
        <a:lstStyle/>
        <a:p>
          <a:endParaRPr lang="en-US"/>
        </a:p>
      </dgm:t>
    </dgm:pt>
    <dgm:pt modelId="{EE138973-42D1-4065-B505-F1E2149A84EB}">
      <dgm:prSet/>
      <dgm:spPr/>
      <dgm:t>
        <a:bodyPr/>
        <a:lstStyle/>
        <a:p>
          <a:pPr>
            <a:lnSpc>
              <a:spcPct val="100000"/>
            </a:lnSpc>
          </a:pPr>
          <a:r>
            <a:rPr lang="pl-PL"/>
            <a:t>Zarządzenie jest zaskarżalne </a:t>
          </a:r>
          <a:endParaRPr lang="en-US"/>
        </a:p>
      </dgm:t>
    </dgm:pt>
    <dgm:pt modelId="{ED87977D-21C1-4678-BC76-FBE9732FE0A3}" type="parTrans" cxnId="{5778DCC7-F581-406A-ABDF-1FFBDB45DE20}">
      <dgm:prSet/>
      <dgm:spPr/>
      <dgm:t>
        <a:bodyPr/>
        <a:lstStyle/>
        <a:p>
          <a:endParaRPr lang="en-US"/>
        </a:p>
      </dgm:t>
    </dgm:pt>
    <dgm:pt modelId="{AEA23598-70C9-431D-92CA-3084EC110A8E}" type="sibTrans" cxnId="{5778DCC7-F581-406A-ABDF-1FFBDB45DE20}">
      <dgm:prSet/>
      <dgm:spPr/>
      <dgm:t>
        <a:bodyPr/>
        <a:lstStyle/>
        <a:p>
          <a:endParaRPr lang="en-US"/>
        </a:p>
      </dgm:t>
    </dgm:pt>
    <dgm:pt modelId="{38250F75-290F-422E-A6DE-79D1AFDDC8BD}">
      <dgm:prSet/>
      <dgm:spPr/>
      <dgm:t>
        <a:bodyPr/>
        <a:lstStyle/>
        <a:p>
          <a:pPr>
            <a:lnSpc>
              <a:spcPct val="100000"/>
            </a:lnSpc>
            <a:defRPr b="1"/>
          </a:pPr>
          <a:r>
            <a:rPr lang="pl-PL" dirty="0"/>
            <a:t>Gdy spełnione są wymogi formalne i pozostałe z art. 429, zgodnie z art. 448 o </a:t>
          </a:r>
          <a:r>
            <a:rPr lang="pl-PL" dirty="0">
              <a:solidFill>
                <a:srgbClr val="FF0000"/>
              </a:solidFill>
            </a:rPr>
            <a:t>przyjęciu apelacji zawiadamiania się prokuratora oraz obrońców i pełnomocników</a:t>
          </a:r>
          <a:r>
            <a:rPr lang="pl-PL" dirty="0"/>
            <a:t>, a także strony, po czym akta niezwłocznie przekazuje się sądowi odwoławczemu </a:t>
          </a:r>
          <a:endParaRPr lang="en-US" dirty="0"/>
        </a:p>
      </dgm:t>
    </dgm:pt>
    <dgm:pt modelId="{06CE042A-158D-4772-864B-7CB730AF5A8F}" type="parTrans" cxnId="{493488DB-1A8C-4EFC-9940-D3EF30A1DEE3}">
      <dgm:prSet/>
      <dgm:spPr/>
      <dgm:t>
        <a:bodyPr/>
        <a:lstStyle/>
        <a:p>
          <a:endParaRPr lang="en-US"/>
        </a:p>
      </dgm:t>
    </dgm:pt>
    <dgm:pt modelId="{32C19E40-C5FC-4CEB-84E0-0C1EC355968C}" type="sibTrans" cxnId="{493488DB-1A8C-4EFC-9940-D3EF30A1DEE3}">
      <dgm:prSet/>
      <dgm:spPr/>
      <dgm:t>
        <a:bodyPr/>
        <a:lstStyle/>
        <a:p>
          <a:endParaRPr lang="en-US"/>
        </a:p>
      </dgm:t>
    </dgm:pt>
    <dgm:pt modelId="{DCBC282D-673A-4026-BFE1-9003BE0A3665}" type="pres">
      <dgm:prSet presAssocID="{CD63E89C-9346-4726-A739-1CACE53AA621}" presName="root" presStyleCnt="0">
        <dgm:presLayoutVars>
          <dgm:dir/>
          <dgm:resizeHandles val="exact"/>
        </dgm:presLayoutVars>
      </dgm:prSet>
      <dgm:spPr/>
    </dgm:pt>
    <dgm:pt modelId="{4C02D593-E812-4454-B030-563ECD2922F5}" type="pres">
      <dgm:prSet presAssocID="{9400033E-FE18-4B43-8C5C-79181E395938}" presName="compNode" presStyleCnt="0"/>
      <dgm:spPr/>
    </dgm:pt>
    <dgm:pt modelId="{32659BE9-58E9-4CDB-B7E9-E90690AAE788}" type="pres">
      <dgm:prSet presAssocID="{9400033E-FE18-4B43-8C5C-79181E39593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F2142F55-DBE5-449E-8E7B-EFB99BDDC325}" type="pres">
      <dgm:prSet presAssocID="{9400033E-FE18-4B43-8C5C-79181E395938}" presName="iconSpace" presStyleCnt="0"/>
      <dgm:spPr/>
    </dgm:pt>
    <dgm:pt modelId="{18488858-F318-4484-B1DF-21F179F97BC2}" type="pres">
      <dgm:prSet presAssocID="{9400033E-FE18-4B43-8C5C-79181E395938}" presName="parTx" presStyleLbl="revTx" presStyleIdx="0" presStyleCnt="4">
        <dgm:presLayoutVars>
          <dgm:chMax val="0"/>
          <dgm:chPref val="0"/>
        </dgm:presLayoutVars>
      </dgm:prSet>
      <dgm:spPr/>
    </dgm:pt>
    <dgm:pt modelId="{1C3B467E-C7D3-4F97-901C-82C951573A59}" type="pres">
      <dgm:prSet presAssocID="{9400033E-FE18-4B43-8C5C-79181E395938}" presName="txSpace" presStyleCnt="0"/>
      <dgm:spPr/>
    </dgm:pt>
    <dgm:pt modelId="{E2E8149D-37EF-4033-B720-85D1B38427CE}" type="pres">
      <dgm:prSet presAssocID="{9400033E-FE18-4B43-8C5C-79181E395938}" presName="desTx" presStyleLbl="revTx" presStyleIdx="1" presStyleCnt="4">
        <dgm:presLayoutVars/>
      </dgm:prSet>
      <dgm:spPr/>
    </dgm:pt>
    <dgm:pt modelId="{194B3561-6D34-49FB-A79B-CDE93F8D4DB0}" type="pres">
      <dgm:prSet presAssocID="{08D795EC-68D2-4C1B-A041-73CE2F5429C9}" presName="sibTrans" presStyleCnt="0"/>
      <dgm:spPr/>
    </dgm:pt>
    <dgm:pt modelId="{6EA25BA3-42FF-431B-BC03-4B40070B4590}" type="pres">
      <dgm:prSet presAssocID="{38250F75-290F-422E-A6DE-79D1AFDDC8BD}" presName="compNode" presStyleCnt="0"/>
      <dgm:spPr/>
    </dgm:pt>
    <dgm:pt modelId="{BF100F86-9885-4372-B8DE-76A0C37AE041}" type="pres">
      <dgm:prSet presAssocID="{38250F75-290F-422E-A6DE-79D1AFDDC8B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otes"/>
        </a:ext>
      </dgm:extLst>
    </dgm:pt>
    <dgm:pt modelId="{7C1F872F-9852-4EB8-AC77-538DA4C37855}" type="pres">
      <dgm:prSet presAssocID="{38250F75-290F-422E-A6DE-79D1AFDDC8BD}" presName="iconSpace" presStyleCnt="0"/>
      <dgm:spPr/>
    </dgm:pt>
    <dgm:pt modelId="{8FF8F340-76AB-468C-8EFE-8CF476BAB921}" type="pres">
      <dgm:prSet presAssocID="{38250F75-290F-422E-A6DE-79D1AFDDC8BD}" presName="parTx" presStyleLbl="revTx" presStyleIdx="2" presStyleCnt="4">
        <dgm:presLayoutVars>
          <dgm:chMax val="0"/>
          <dgm:chPref val="0"/>
        </dgm:presLayoutVars>
      </dgm:prSet>
      <dgm:spPr/>
    </dgm:pt>
    <dgm:pt modelId="{F698DDFE-BF93-4543-9BBE-08CA84888609}" type="pres">
      <dgm:prSet presAssocID="{38250F75-290F-422E-A6DE-79D1AFDDC8BD}" presName="txSpace" presStyleCnt="0"/>
      <dgm:spPr/>
    </dgm:pt>
    <dgm:pt modelId="{225D04B4-AA07-4C90-9FCF-950638788A2E}" type="pres">
      <dgm:prSet presAssocID="{38250F75-290F-422E-A6DE-79D1AFDDC8BD}" presName="desTx" presStyleLbl="revTx" presStyleIdx="3" presStyleCnt="4">
        <dgm:presLayoutVars/>
      </dgm:prSet>
      <dgm:spPr/>
    </dgm:pt>
  </dgm:ptLst>
  <dgm:cxnLst>
    <dgm:cxn modelId="{F442441B-66EB-4F4F-9E77-B624C746325E}" srcId="{CD63E89C-9346-4726-A739-1CACE53AA621}" destId="{9400033E-FE18-4B43-8C5C-79181E395938}" srcOrd="0" destOrd="0" parTransId="{B9895C6A-B699-4666-8EDE-C0DA6627FB25}" sibTransId="{08D795EC-68D2-4C1B-A041-73CE2F5429C9}"/>
    <dgm:cxn modelId="{604FA75E-E406-469A-977C-4A8C57547556}" type="presOf" srcId="{38250F75-290F-422E-A6DE-79D1AFDDC8BD}" destId="{8FF8F340-76AB-468C-8EFE-8CF476BAB921}" srcOrd="0" destOrd="0" presId="urn:microsoft.com/office/officeart/2018/2/layout/IconLabelDescriptionList"/>
    <dgm:cxn modelId="{ABAA0777-FC09-4CA1-9D63-AABC04F1032F}" type="presOf" srcId="{9400033E-FE18-4B43-8C5C-79181E395938}" destId="{18488858-F318-4484-B1DF-21F179F97BC2}" srcOrd="0" destOrd="0" presId="urn:microsoft.com/office/officeart/2018/2/layout/IconLabelDescriptionList"/>
    <dgm:cxn modelId="{25D2308D-B11F-4BED-AA3A-86B006E5306A}" type="presOf" srcId="{EE138973-42D1-4065-B505-F1E2149A84EB}" destId="{E2E8149D-37EF-4033-B720-85D1B38427CE}" srcOrd="0" destOrd="0" presId="urn:microsoft.com/office/officeart/2018/2/layout/IconLabelDescriptionList"/>
    <dgm:cxn modelId="{5778DCC7-F581-406A-ABDF-1FFBDB45DE20}" srcId="{9400033E-FE18-4B43-8C5C-79181E395938}" destId="{EE138973-42D1-4065-B505-F1E2149A84EB}" srcOrd="0" destOrd="0" parTransId="{ED87977D-21C1-4678-BC76-FBE9732FE0A3}" sibTransId="{AEA23598-70C9-431D-92CA-3084EC110A8E}"/>
    <dgm:cxn modelId="{493488DB-1A8C-4EFC-9940-D3EF30A1DEE3}" srcId="{CD63E89C-9346-4726-A739-1CACE53AA621}" destId="{38250F75-290F-422E-A6DE-79D1AFDDC8BD}" srcOrd="1" destOrd="0" parTransId="{06CE042A-158D-4772-864B-7CB730AF5A8F}" sibTransId="{32C19E40-C5FC-4CEB-84E0-0C1EC355968C}"/>
    <dgm:cxn modelId="{1428A9E6-E0D1-4FC1-8664-19970F7C0D26}" type="presOf" srcId="{CD63E89C-9346-4726-A739-1CACE53AA621}" destId="{DCBC282D-673A-4026-BFE1-9003BE0A3665}" srcOrd="0" destOrd="0" presId="urn:microsoft.com/office/officeart/2018/2/layout/IconLabelDescriptionList"/>
    <dgm:cxn modelId="{7EE72ED1-7E28-4BB9-8B18-45A9708E0A43}" type="presParOf" srcId="{DCBC282D-673A-4026-BFE1-9003BE0A3665}" destId="{4C02D593-E812-4454-B030-563ECD2922F5}" srcOrd="0" destOrd="0" presId="urn:microsoft.com/office/officeart/2018/2/layout/IconLabelDescriptionList"/>
    <dgm:cxn modelId="{D42EA30D-E296-412F-9116-0BF4B38E27AA}" type="presParOf" srcId="{4C02D593-E812-4454-B030-563ECD2922F5}" destId="{32659BE9-58E9-4CDB-B7E9-E90690AAE788}" srcOrd="0" destOrd="0" presId="urn:microsoft.com/office/officeart/2018/2/layout/IconLabelDescriptionList"/>
    <dgm:cxn modelId="{366B8DA1-FC24-474B-9DDA-5A88F78F6BBC}" type="presParOf" srcId="{4C02D593-E812-4454-B030-563ECD2922F5}" destId="{F2142F55-DBE5-449E-8E7B-EFB99BDDC325}" srcOrd="1" destOrd="0" presId="urn:microsoft.com/office/officeart/2018/2/layout/IconLabelDescriptionList"/>
    <dgm:cxn modelId="{F66D9BD5-5CCC-40D9-B5FF-6FE5CF6CC1BC}" type="presParOf" srcId="{4C02D593-E812-4454-B030-563ECD2922F5}" destId="{18488858-F318-4484-B1DF-21F179F97BC2}" srcOrd="2" destOrd="0" presId="urn:microsoft.com/office/officeart/2018/2/layout/IconLabelDescriptionList"/>
    <dgm:cxn modelId="{AEBE53CF-A7DB-4340-A013-2617E62E87AA}" type="presParOf" srcId="{4C02D593-E812-4454-B030-563ECD2922F5}" destId="{1C3B467E-C7D3-4F97-901C-82C951573A59}" srcOrd="3" destOrd="0" presId="urn:microsoft.com/office/officeart/2018/2/layout/IconLabelDescriptionList"/>
    <dgm:cxn modelId="{09B4D5F0-0E15-4B53-8066-760AA2AD311C}" type="presParOf" srcId="{4C02D593-E812-4454-B030-563ECD2922F5}" destId="{E2E8149D-37EF-4033-B720-85D1B38427CE}" srcOrd="4" destOrd="0" presId="urn:microsoft.com/office/officeart/2018/2/layout/IconLabelDescriptionList"/>
    <dgm:cxn modelId="{4FE0B37E-A702-4890-9D73-622F66B62D11}" type="presParOf" srcId="{DCBC282D-673A-4026-BFE1-9003BE0A3665}" destId="{194B3561-6D34-49FB-A79B-CDE93F8D4DB0}" srcOrd="1" destOrd="0" presId="urn:microsoft.com/office/officeart/2018/2/layout/IconLabelDescriptionList"/>
    <dgm:cxn modelId="{9D2CC6FE-FE8F-465F-A5D5-DE5F4104744A}" type="presParOf" srcId="{DCBC282D-673A-4026-BFE1-9003BE0A3665}" destId="{6EA25BA3-42FF-431B-BC03-4B40070B4590}" srcOrd="2" destOrd="0" presId="urn:microsoft.com/office/officeart/2018/2/layout/IconLabelDescriptionList"/>
    <dgm:cxn modelId="{D4C8A7C0-D585-44A5-B07A-41954D95F7B1}" type="presParOf" srcId="{6EA25BA3-42FF-431B-BC03-4B40070B4590}" destId="{BF100F86-9885-4372-B8DE-76A0C37AE041}" srcOrd="0" destOrd="0" presId="urn:microsoft.com/office/officeart/2018/2/layout/IconLabelDescriptionList"/>
    <dgm:cxn modelId="{7333A8E5-05EC-40FF-BE06-9BC6E79C2A94}" type="presParOf" srcId="{6EA25BA3-42FF-431B-BC03-4B40070B4590}" destId="{7C1F872F-9852-4EB8-AC77-538DA4C37855}" srcOrd="1" destOrd="0" presId="urn:microsoft.com/office/officeart/2018/2/layout/IconLabelDescriptionList"/>
    <dgm:cxn modelId="{E028D160-E800-4974-9424-E1B3F90988B4}" type="presParOf" srcId="{6EA25BA3-42FF-431B-BC03-4B40070B4590}" destId="{8FF8F340-76AB-468C-8EFE-8CF476BAB921}" srcOrd="2" destOrd="0" presId="urn:microsoft.com/office/officeart/2018/2/layout/IconLabelDescriptionList"/>
    <dgm:cxn modelId="{A8D7812D-E85A-4849-9E0C-8DFFDA312367}" type="presParOf" srcId="{6EA25BA3-42FF-431B-BC03-4B40070B4590}" destId="{F698DDFE-BF93-4543-9BBE-08CA84888609}" srcOrd="3" destOrd="0" presId="urn:microsoft.com/office/officeart/2018/2/layout/IconLabelDescriptionList"/>
    <dgm:cxn modelId="{C5B9245F-9F41-4483-B23F-6A5CD876027A}" type="presParOf" srcId="{6EA25BA3-42FF-431B-BC03-4B40070B4590}" destId="{225D04B4-AA07-4C90-9FCF-950638788A2E}"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924972-CA46-4E8B-946B-43B82BB40D61}" type="doc">
      <dgm:prSet loTypeId="urn:microsoft.com/office/officeart/2005/8/layout/venn2" loCatId="relationship" qsTypeId="urn:microsoft.com/office/officeart/2005/8/quickstyle/simple1" qsCatId="simple" csTypeId="urn:microsoft.com/office/officeart/2005/8/colors/colorful1" csCatId="colorful" phldr="1"/>
      <dgm:spPr/>
      <dgm:t>
        <a:bodyPr/>
        <a:lstStyle/>
        <a:p>
          <a:endParaRPr lang="pl-PL"/>
        </a:p>
      </dgm:t>
    </dgm:pt>
    <dgm:pt modelId="{04814093-4CE6-4572-919A-2061E9B70900}">
      <dgm:prSet phldrT="[Tekst]" custT="1"/>
      <dgm:spPr/>
      <dgm:t>
        <a:bodyPr/>
        <a:lstStyle/>
        <a:p>
          <a:r>
            <a:rPr lang="pl-PL" sz="1400" dirty="0"/>
            <a:t>System środków zaskarżenia </a:t>
          </a:r>
        </a:p>
      </dgm:t>
    </dgm:pt>
    <dgm:pt modelId="{602BF246-BA5F-46B1-AAA9-BBA8F730C607}" type="parTrans" cxnId="{F498C62A-B1B7-42E8-B2A9-B26AEEF9D6B7}">
      <dgm:prSet/>
      <dgm:spPr/>
      <dgm:t>
        <a:bodyPr/>
        <a:lstStyle/>
        <a:p>
          <a:endParaRPr lang="pl-PL"/>
        </a:p>
      </dgm:t>
    </dgm:pt>
    <dgm:pt modelId="{27934060-277E-4130-9E79-22C677CFBC7D}" type="sibTrans" cxnId="{F498C62A-B1B7-42E8-B2A9-B26AEEF9D6B7}">
      <dgm:prSet/>
      <dgm:spPr/>
      <dgm:t>
        <a:bodyPr/>
        <a:lstStyle/>
        <a:p>
          <a:endParaRPr lang="pl-PL"/>
        </a:p>
      </dgm:t>
    </dgm:pt>
    <dgm:pt modelId="{33DAC78E-FCC5-43ED-86FA-C8DB0B857ADA}">
      <dgm:prSet phldrT="[Tekst]" custT="1"/>
      <dgm:spPr/>
      <dgm:t>
        <a:bodyPr/>
        <a:lstStyle/>
        <a:p>
          <a:r>
            <a:rPr lang="pl-PL" sz="1400" dirty="0"/>
            <a:t>Środki zaskarżenia </a:t>
          </a:r>
        </a:p>
      </dgm:t>
    </dgm:pt>
    <dgm:pt modelId="{C7671F89-CFED-456C-B420-5FBDD302DD6B}" type="parTrans" cxnId="{DFFD8CE4-8160-438A-8247-025C356B795D}">
      <dgm:prSet/>
      <dgm:spPr/>
      <dgm:t>
        <a:bodyPr/>
        <a:lstStyle/>
        <a:p>
          <a:endParaRPr lang="pl-PL"/>
        </a:p>
      </dgm:t>
    </dgm:pt>
    <dgm:pt modelId="{05DD680D-FF7F-4370-AEFE-4A2086AEE26A}" type="sibTrans" cxnId="{DFFD8CE4-8160-438A-8247-025C356B795D}">
      <dgm:prSet/>
      <dgm:spPr/>
      <dgm:t>
        <a:bodyPr/>
        <a:lstStyle/>
        <a:p>
          <a:endParaRPr lang="pl-PL"/>
        </a:p>
      </dgm:t>
    </dgm:pt>
    <dgm:pt modelId="{8BDB9353-76C1-44BC-B70C-CDFB96C58B7B}">
      <dgm:prSet phldrT="[Tekst]" custT="1"/>
      <dgm:spPr/>
      <dgm:t>
        <a:bodyPr/>
        <a:lstStyle/>
        <a:p>
          <a:r>
            <a:rPr lang="pl-PL" sz="1400" dirty="0"/>
            <a:t>Środki odwoławcze </a:t>
          </a:r>
        </a:p>
      </dgm:t>
    </dgm:pt>
    <dgm:pt modelId="{8144F84D-CD96-47B7-9F83-06B2843083AD}" type="parTrans" cxnId="{6AC053F5-AE07-458A-B66F-FC72308CA253}">
      <dgm:prSet/>
      <dgm:spPr/>
      <dgm:t>
        <a:bodyPr/>
        <a:lstStyle/>
        <a:p>
          <a:endParaRPr lang="pl-PL"/>
        </a:p>
      </dgm:t>
    </dgm:pt>
    <dgm:pt modelId="{305199D2-5B39-4F6B-B89A-0C2EC17AA5F9}" type="sibTrans" cxnId="{6AC053F5-AE07-458A-B66F-FC72308CA253}">
      <dgm:prSet/>
      <dgm:spPr/>
      <dgm:t>
        <a:bodyPr/>
        <a:lstStyle/>
        <a:p>
          <a:endParaRPr lang="pl-PL"/>
        </a:p>
      </dgm:t>
    </dgm:pt>
    <dgm:pt modelId="{A43F8AA2-E53B-455F-80C1-1A8001FC1ED9}" type="pres">
      <dgm:prSet presAssocID="{13924972-CA46-4E8B-946B-43B82BB40D61}" presName="Name0" presStyleCnt="0">
        <dgm:presLayoutVars>
          <dgm:chMax val="7"/>
          <dgm:resizeHandles val="exact"/>
        </dgm:presLayoutVars>
      </dgm:prSet>
      <dgm:spPr/>
    </dgm:pt>
    <dgm:pt modelId="{CFF09749-BCBA-4DD7-8E68-97AD07E94C36}" type="pres">
      <dgm:prSet presAssocID="{13924972-CA46-4E8B-946B-43B82BB40D61}" presName="comp1" presStyleCnt="0"/>
      <dgm:spPr/>
    </dgm:pt>
    <dgm:pt modelId="{7FE6A5A5-7D26-4E63-B1F2-DB5EC16E44F5}" type="pres">
      <dgm:prSet presAssocID="{13924972-CA46-4E8B-946B-43B82BB40D61}" presName="circle1" presStyleLbl="node1" presStyleIdx="0" presStyleCnt="3"/>
      <dgm:spPr/>
    </dgm:pt>
    <dgm:pt modelId="{6C542006-C9CD-4FA7-B4D7-AFFBC20A2B10}" type="pres">
      <dgm:prSet presAssocID="{13924972-CA46-4E8B-946B-43B82BB40D61}" presName="c1text" presStyleLbl="node1" presStyleIdx="0" presStyleCnt="3">
        <dgm:presLayoutVars>
          <dgm:bulletEnabled val="1"/>
        </dgm:presLayoutVars>
      </dgm:prSet>
      <dgm:spPr/>
    </dgm:pt>
    <dgm:pt modelId="{0E62FEC3-6849-455F-ABF8-27B025436D78}" type="pres">
      <dgm:prSet presAssocID="{13924972-CA46-4E8B-946B-43B82BB40D61}" presName="comp2" presStyleCnt="0"/>
      <dgm:spPr/>
    </dgm:pt>
    <dgm:pt modelId="{5004EA99-5C68-4A42-B9F8-9192446268DF}" type="pres">
      <dgm:prSet presAssocID="{13924972-CA46-4E8B-946B-43B82BB40D61}" presName="circle2" presStyleLbl="node1" presStyleIdx="1" presStyleCnt="3"/>
      <dgm:spPr/>
    </dgm:pt>
    <dgm:pt modelId="{38C96632-217E-44C6-9E6A-AAC00A3BA8EB}" type="pres">
      <dgm:prSet presAssocID="{13924972-CA46-4E8B-946B-43B82BB40D61}" presName="c2text" presStyleLbl="node1" presStyleIdx="1" presStyleCnt="3">
        <dgm:presLayoutVars>
          <dgm:bulletEnabled val="1"/>
        </dgm:presLayoutVars>
      </dgm:prSet>
      <dgm:spPr/>
    </dgm:pt>
    <dgm:pt modelId="{9DCB0AF7-13DA-4222-AC65-263078C00F34}" type="pres">
      <dgm:prSet presAssocID="{13924972-CA46-4E8B-946B-43B82BB40D61}" presName="comp3" presStyleCnt="0"/>
      <dgm:spPr/>
    </dgm:pt>
    <dgm:pt modelId="{49DCDFD1-C172-476F-9AE0-DC3B6B2E274B}" type="pres">
      <dgm:prSet presAssocID="{13924972-CA46-4E8B-946B-43B82BB40D61}" presName="circle3" presStyleLbl="node1" presStyleIdx="2" presStyleCnt="3"/>
      <dgm:spPr/>
    </dgm:pt>
    <dgm:pt modelId="{C49916A0-56BF-4B94-97C6-1BF5EA526871}" type="pres">
      <dgm:prSet presAssocID="{13924972-CA46-4E8B-946B-43B82BB40D61}" presName="c3text" presStyleLbl="node1" presStyleIdx="2" presStyleCnt="3">
        <dgm:presLayoutVars>
          <dgm:bulletEnabled val="1"/>
        </dgm:presLayoutVars>
      </dgm:prSet>
      <dgm:spPr/>
    </dgm:pt>
  </dgm:ptLst>
  <dgm:cxnLst>
    <dgm:cxn modelId="{B918EE22-2F04-4352-AF6D-FE7F5DC0357D}" type="presOf" srcId="{04814093-4CE6-4572-919A-2061E9B70900}" destId="{6C542006-C9CD-4FA7-B4D7-AFFBC20A2B10}" srcOrd="1" destOrd="0" presId="urn:microsoft.com/office/officeart/2005/8/layout/venn2"/>
    <dgm:cxn modelId="{F498C62A-B1B7-42E8-B2A9-B26AEEF9D6B7}" srcId="{13924972-CA46-4E8B-946B-43B82BB40D61}" destId="{04814093-4CE6-4572-919A-2061E9B70900}" srcOrd="0" destOrd="0" parTransId="{602BF246-BA5F-46B1-AAA9-BBA8F730C607}" sibTransId="{27934060-277E-4130-9E79-22C677CFBC7D}"/>
    <dgm:cxn modelId="{CD1C8E68-F9CE-412C-80D3-C3D737DB538B}" type="presOf" srcId="{33DAC78E-FCC5-43ED-86FA-C8DB0B857ADA}" destId="{38C96632-217E-44C6-9E6A-AAC00A3BA8EB}" srcOrd="1" destOrd="0" presId="urn:microsoft.com/office/officeart/2005/8/layout/venn2"/>
    <dgm:cxn modelId="{6F2CBD57-8522-4DF0-A381-998A9C0FC871}" type="presOf" srcId="{33DAC78E-FCC5-43ED-86FA-C8DB0B857ADA}" destId="{5004EA99-5C68-4A42-B9F8-9192446268DF}" srcOrd="0" destOrd="0" presId="urn:microsoft.com/office/officeart/2005/8/layout/venn2"/>
    <dgm:cxn modelId="{44E73B9E-62F7-42DA-97E7-514CB2FE67A0}" type="presOf" srcId="{8BDB9353-76C1-44BC-B70C-CDFB96C58B7B}" destId="{49DCDFD1-C172-476F-9AE0-DC3B6B2E274B}" srcOrd="0" destOrd="0" presId="urn:microsoft.com/office/officeart/2005/8/layout/venn2"/>
    <dgm:cxn modelId="{8D5F6AAB-4429-4C47-838F-D93A9EFE73DE}" type="presOf" srcId="{13924972-CA46-4E8B-946B-43B82BB40D61}" destId="{A43F8AA2-E53B-455F-80C1-1A8001FC1ED9}" srcOrd="0" destOrd="0" presId="urn:microsoft.com/office/officeart/2005/8/layout/venn2"/>
    <dgm:cxn modelId="{6C8BA6C4-D677-4F9F-A83D-07831786DD9C}" type="presOf" srcId="{04814093-4CE6-4572-919A-2061E9B70900}" destId="{7FE6A5A5-7D26-4E63-B1F2-DB5EC16E44F5}" srcOrd="0" destOrd="0" presId="urn:microsoft.com/office/officeart/2005/8/layout/venn2"/>
    <dgm:cxn modelId="{DFFD8CE4-8160-438A-8247-025C356B795D}" srcId="{13924972-CA46-4E8B-946B-43B82BB40D61}" destId="{33DAC78E-FCC5-43ED-86FA-C8DB0B857ADA}" srcOrd="1" destOrd="0" parTransId="{C7671F89-CFED-456C-B420-5FBDD302DD6B}" sibTransId="{05DD680D-FF7F-4370-AEFE-4A2086AEE26A}"/>
    <dgm:cxn modelId="{6AC053F5-AE07-458A-B66F-FC72308CA253}" srcId="{13924972-CA46-4E8B-946B-43B82BB40D61}" destId="{8BDB9353-76C1-44BC-B70C-CDFB96C58B7B}" srcOrd="2" destOrd="0" parTransId="{8144F84D-CD96-47B7-9F83-06B2843083AD}" sibTransId="{305199D2-5B39-4F6B-B89A-0C2EC17AA5F9}"/>
    <dgm:cxn modelId="{FDAEE4FA-9032-4747-B6CC-BB2B17BB6731}" type="presOf" srcId="{8BDB9353-76C1-44BC-B70C-CDFB96C58B7B}" destId="{C49916A0-56BF-4B94-97C6-1BF5EA526871}" srcOrd="1" destOrd="0" presId="urn:microsoft.com/office/officeart/2005/8/layout/venn2"/>
    <dgm:cxn modelId="{32BAFDA6-C83B-4950-A91F-E847E635305A}" type="presParOf" srcId="{A43F8AA2-E53B-455F-80C1-1A8001FC1ED9}" destId="{CFF09749-BCBA-4DD7-8E68-97AD07E94C36}" srcOrd="0" destOrd="0" presId="urn:microsoft.com/office/officeart/2005/8/layout/venn2"/>
    <dgm:cxn modelId="{8A023AE2-7724-4E86-8C42-6FE3F5D8223E}" type="presParOf" srcId="{CFF09749-BCBA-4DD7-8E68-97AD07E94C36}" destId="{7FE6A5A5-7D26-4E63-B1F2-DB5EC16E44F5}" srcOrd="0" destOrd="0" presId="urn:microsoft.com/office/officeart/2005/8/layout/venn2"/>
    <dgm:cxn modelId="{0E12906E-8607-4F3B-A518-EA741EB4B116}" type="presParOf" srcId="{CFF09749-BCBA-4DD7-8E68-97AD07E94C36}" destId="{6C542006-C9CD-4FA7-B4D7-AFFBC20A2B10}" srcOrd="1" destOrd="0" presId="urn:microsoft.com/office/officeart/2005/8/layout/venn2"/>
    <dgm:cxn modelId="{D10C67E6-A14A-4D4A-AEBB-581828A309E4}" type="presParOf" srcId="{A43F8AA2-E53B-455F-80C1-1A8001FC1ED9}" destId="{0E62FEC3-6849-455F-ABF8-27B025436D78}" srcOrd="1" destOrd="0" presId="urn:microsoft.com/office/officeart/2005/8/layout/venn2"/>
    <dgm:cxn modelId="{85580618-C988-4B18-93B2-2317A50B3E98}" type="presParOf" srcId="{0E62FEC3-6849-455F-ABF8-27B025436D78}" destId="{5004EA99-5C68-4A42-B9F8-9192446268DF}" srcOrd="0" destOrd="0" presId="urn:microsoft.com/office/officeart/2005/8/layout/venn2"/>
    <dgm:cxn modelId="{01D62FC9-CB75-4433-A389-8DD6A22A0862}" type="presParOf" srcId="{0E62FEC3-6849-455F-ABF8-27B025436D78}" destId="{38C96632-217E-44C6-9E6A-AAC00A3BA8EB}" srcOrd="1" destOrd="0" presId="urn:microsoft.com/office/officeart/2005/8/layout/venn2"/>
    <dgm:cxn modelId="{EE4C8C8B-3519-4E6C-BD8A-C2862E897B8E}" type="presParOf" srcId="{A43F8AA2-E53B-455F-80C1-1A8001FC1ED9}" destId="{9DCB0AF7-13DA-4222-AC65-263078C00F34}" srcOrd="2" destOrd="0" presId="urn:microsoft.com/office/officeart/2005/8/layout/venn2"/>
    <dgm:cxn modelId="{25C11DEE-BA89-4D97-8716-BE69A54F5D8C}" type="presParOf" srcId="{9DCB0AF7-13DA-4222-AC65-263078C00F34}" destId="{49DCDFD1-C172-476F-9AE0-DC3B6B2E274B}" srcOrd="0" destOrd="0" presId="urn:microsoft.com/office/officeart/2005/8/layout/venn2"/>
    <dgm:cxn modelId="{6BBACD7C-047F-45FA-A7B4-425A52D56657}" type="presParOf" srcId="{9DCB0AF7-13DA-4222-AC65-263078C00F34}" destId="{C49916A0-56BF-4B94-97C6-1BF5EA526871}"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76F9EF4-09EC-495A-A33E-579E6A2A58C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0AC3689-5398-4364-B915-9CA56236C37C}">
      <dgm:prSet/>
      <dgm:spPr/>
      <dgm:t>
        <a:bodyPr/>
        <a:lstStyle/>
        <a:p>
          <a:r>
            <a:rPr lang="pl-PL"/>
            <a:t>Sąd odwoławczy rozpoznaje sprawę – co do zasady – </a:t>
          </a:r>
          <a:r>
            <a:rPr lang="pl-PL" b="1" u="sng"/>
            <a:t>na rozprawie</a:t>
          </a:r>
          <a:r>
            <a:rPr lang="pl-PL"/>
            <a:t> a na posiedzeniu tylko w wypadkach wskazanych w ustawie. </a:t>
          </a:r>
          <a:endParaRPr lang="en-US"/>
        </a:p>
      </dgm:t>
    </dgm:pt>
    <dgm:pt modelId="{603830E8-C2A3-4BCB-A287-4C30D85D4D72}" type="parTrans" cxnId="{2F8F7120-5664-4AA8-B866-43BCFE7B8387}">
      <dgm:prSet/>
      <dgm:spPr/>
      <dgm:t>
        <a:bodyPr/>
        <a:lstStyle/>
        <a:p>
          <a:endParaRPr lang="en-US"/>
        </a:p>
      </dgm:t>
    </dgm:pt>
    <dgm:pt modelId="{00F5E70B-DC12-4AE5-9ED2-D47D2FB8BD66}" type="sibTrans" cxnId="{2F8F7120-5664-4AA8-B866-43BCFE7B8387}">
      <dgm:prSet/>
      <dgm:spPr/>
      <dgm:t>
        <a:bodyPr/>
        <a:lstStyle/>
        <a:p>
          <a:endParaRPr lang="en-US"/>
        </a:p>
      </dgm:t>
    </dgm:pt>
    <dgm:pt modelId="{084BB5E1-31A3-49F8-B579-F10E8A37B549}">
      <dgm:prSet/>
      <dgm:spPr/>
      <dgm:t>
        <a:bodyPr/>
        <a:lstStyle/>
        <a:p>
          <a:r>
            <a:rPr lang="pl-PL"/>
            <a:t>Apelacja rozpoznawana na posiedzeniu wtedy, gdy:</a:t>
          </a:r>
          <a:endParaRPr lang="en-US"/>
        </a:p>
      </dgm:t>
    </dgm:pt>
    <dgm:pt modelId="{05541557-7482-4A2F-AE05-811A7F62DCCC}" type="parTrans" cxnId="{728F54DF-AE77-413E-9F8C-87DB83A8CFB0}">
      <dgm:prSet/>
      <dgm:spPr/>
      <dgm:t>
        <a:bodyPr/>
        <a:lstStyle/>
        <a:p>
          <a:endParaRPr lang="en-US"/>
        </a:p>
      </dgm:t>
    </dgm:pt>
    <dgm:pt modelId="{49401116-E43B-4D69-9CC7-396E3AD89EB2}" type="sibTrans" cxnId="{728F54DF-AE77-413E-9F8C-87DB83A8CFB0}">
      <dgm:prSet/>
      <dgm:spPr/>
      <dgm:t>
        <a:bodyPr/>
        <a:lstStyle/>
        <a:p>
          <a:endParaRPr lang="en-US"/>
        </a:p>
      </dgm:t>
    </dgm:pt>
    <dgm:pt modelId="{11834B66-11D8-49F8-8935-76CD59905321}">
      <dgm:prSet/>
      <dgm:spPr/>
      <dgm:t>
        <a:bodyPr/>
        <a:lstStyle/>
        <a:p>
          <a:r>
            <a:rPr lang="pl-PL"/>
            <a:t>Sąd odwoławczy uchyla zaskarżony wyrok w przypadkach wskazanych w art. 439 § 1 </a:t>
          </a:r>
          <a:endParaRPr lang="en-US"/>
        </a:p>
      </dgm:t>
    </dgm:pt>
    <dgm:pt modelId="{EF340CC8-5EF2-404E-85AE-F19A8BDDDA96}" type="parTrans" cxnId="{089BE7EB-4EF8-4AC4-8C28-C8E2A9C674B9}">
      <dgm:prSet/>
      <dgm:spPr/>
      <dgm:t>
        <a:bodyPr/>
        <a:lstStyle/>
        <a:p>
          <a:endParaRPr lang="en-US"/>
        </a:p>
      </dgm:t>
    </dgm:pt>
    <dgm:pt modelId="{E7D9A5D5-97FA-47A8-B274-A3DC343A6E3D}" type="sibTrans" cxnId="{089BE7EB-4EF8-4AC4-8C28-C8E2A9C674B9}">
      <dgm:prSet/>
      <dgm:spPr/>
      <dgm:t>
        <a:bodyPr/>
        <a:lstStyle/>
        <a:p>
          <a:endParaRPr lang="en-US"/>
        </a:p>
      </dgm:t>
    </dgm:pt>
    <dgm:pt modelId="{81C58188-D6A0-4549-9B0D-547BB75B6049}">
      <dgm:prSet/>
      <dgm:spPr/>
      <dgm:t>
        <a:bodyPr/>
        <a:lstStyle/>
        <a:p>
          <a:r>
            <a:rPr lang="pl-PL"/>
            <a:t>Dokonuje kontroli formalnej (art. 430)</a:t>
          </a:r>
          <a:endParaRPr lang="en-US"/>
        </a:p>
      </dgm:t>
    </dgm:pt>
    <dgm:pt modelId="{E6A33D73-6DF7-47DC-81D2-A2807B3E9D69}" type="parTrans" cxnId="{16C9239A-3590-482C-8817-C6C4E7A4367E}">
      <dgm:prSet/>
      <dgm:spPr/>
      <dgm:t>
        <a:bodyPr/>
        <a:lstStyle/>
        <a:p>
          <a:endParaRPr lang="en-US"/>
        </a:p>
      </dgm:t>
    </dgm:pt>
    <dgm:pt modelId="{DCFF63AE-C059-4DF2-9682-5888FE25F402}" type="sibTrans" cxnId="{16C9239A-3590-482C-8817-C6C4E7A4367E}">
      <dgm:prSet/>
      <dgm:spPr/>
      <dgm:t>
        <a:bodyPr/>
        <a:lstStyle/>
        <a:p>
          <a:endParaRPr lang="en-US"/>
        </a:p>
      </dgm:t>
    </dgm:pt>
    <dgm:pt modelId="{793FCC72-FCAC-468D-A1D7-7375528610D0}">
      <dgm:prSet/>
      <dgm:spPr/>
      <dgm:t>
        <a:bodyPr/>
        <a:lstStyle/>
        <a:p>
          <a:r>
            <a:rPr lang="pl-PL"/>
            <a:t>Pozostawia apelację bez rozpoznania jeżeli została cofnięta przed rozprawą</a:t>
          </a:r>
          <a:endParaRPr lang="en-US"/>
        </a:p>
      </dgm:t>
    </dgm:pt>
    <dgm:pt modelId="{71A9107B-652E-4CF0-BCE7-A9B5B316D870}" type="parTrans" cxnId="{2A5CF571-0749-4C79-9687-0600C2DE72B3}">
      <dgm:prSet/>
      <dgm:spPr/>
      <dgm:t>
        <a:bodyPr/>
        <a:lstStyle/>
        <a:p>
          <a:endParaRPr lang="en-US"/>
        </a:p>
      </dgm:t>
    </dgm:pt>
    <dgm:pt modelId="{9EC63A96-6D2F-4EEA-9B50-74913AE8A9E9}" type="sibTrans" cxnId="{2A5CF571-0749-4C79-9687-0600C2DE72B3}">
      <dgm:prSet/>
      <dgm:spPr/>
      <dgm:t>
        <a:bodyPr/>
        <a:lstStyle/>
        <a:p>
          <a:endParaRPr lang="en-US"/>
        </a:p>
      </dgm:t>
    </dgm:pt>
    <dgm:pt modelId="{5C7AD73B-89D5-44BB-90FB-4CDF5CEF6F35}" type="pres">
      <dgm:prSet presAssocID="{376F9EF4-09EC-495A-A33E-579E6A2A58CA}" presName="root" presStyleCnt="0">
        <dgm:presLayoutVars>
          <dgm:dir/>
          <dgm:resizeHandles val="exact"/>
        </dgm:presLayoutVars>
      </dgm:prSet>
      <dgm:spPr/>
    </dgm:pt>
    <dgm:pt modelId="{0F807506-71FB-4564-AF2C-064E5DA03C98}" type="pres">
      <dgm:prSet presAssocID="{50AC3689-5398-4364-B915-9CA56236C37C}" presName="compNode" presStyleCnt="0"/>
      <dgm:spPr/>
    </dgm:pt>
    <dgm:pt modelId="{40CC0519-262A-4DFF-92D2-7B17091AA464}" type="pres">
      <dgm:prSet presAssocID="{50AC3689-5398-4364-B915-9CA56236C37C}" presName="bgRect" presStyleLbl="bgShp" presStyleIdx="0" presStyleCnt="2"/>
      <dgm:spPr/>
    </dgm:pt>
    <dgm:pt modelId="{AA15345F-2214-41CF-A4A7-EB88470D7D85}" type="pres">
      <dgm:prSet presAssocID="{50AC3689-5398-4364-B915-9CA56236C37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D9056C60-FDAB-4ECB-89BC-EE76A070D3A4}" type="pres">
      <dgm:prSet presAssocID="{50AC3689-5398-4364-B915-9CA56236C37C}" presName="spaceRect" presStyleCnt="0"/>
      <dgm:spPr/>
    </dgm:pt>
    <dgm:pt modelId="{B4149D25-B740-4C43-B5D3-7F059DB4DEA3}" type="pres">
      <dgm:prSet presAssocID="{50AC3689-5398-4364-B915-9CA56236C37C}" presName="parTx" presStyleLbl="revTx" presStyleIdx="0" presStyleCnt="3">
        <dgm:presLayoutVars>
          <dgm:chMax val="0"/>
          <dgm:chPref val="0"/>
        </dgm:presLayoutVars>
      </dgm:prSet>
      <dgm:spPr/>
    </dgm:pt>
    <dgm:pt modelId="{D46129D4-F313-4324-8AB9-11CAF8F562AC}" type="pres">
      <dgm:prSet presAssocID="{00F5E70B-DC12-4AE5-9ED2-D47D2FB8BD66}" presName="sibTrans" presStyleCnt="0"/>
      <dgm:spPr/>
    </dgm:pt>
    <dgm:pt modelId="{3F7DD3F3-F9C3-4F79-90D7-359998CEA2A9}" type="pres">
      <dgm:prSet presAssocID="{084BB5E1-31A3-49F8-B579-F10E8A37B549}" presName="compNode" presStyleCnt="0"/>
      <dgm:spPr/>
    </dgm:pt>
    <dgm:pt modelId="{B8C62DA4-71BD-424A-8A0D-F538DB63C4B1}" type="pres">
      <dgm:prSet presAssocID="{084BB5E1-31A3-49F8-B579-F10E8A37B549}" presName="bgRect" presStyleLbl="bgShp" presStyleIdx="1" presStyleCnt="2"/>
      <dgm:spPr/>
    </dgm:pt>
    <dgm:pt modelId="{EEDBA9B6-7484-4D14-B4C6-065AC682673A}" type="pres">
      <dgm:prSet presAssocID="{084BB5E1-31A3-49F8-B579-F10E8A37B54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tcoin"/>
        </a:ext>
      </dgm:extLst>
    </dgm:pt>
    <dgm:pt modelId="{815A51EE-802B-48FA-AA95-1C1CFC960468}" type="pres">
      <dgm:prSet presAssocID="{084BB5E1-31A3-49F8-B579-F10E8A37B549}" presName="spaceRect" presStyleCnt="0"/>
      <dgm:spPr/>
    </dgm:pt>
    <dgm:pt modelId="{A339CC8D-CF7B-4358-9737-6E6DC0D282B3}" type="pres">
      <dgm:prSet presAssocID="{084BB5E1-31A3-49F8-B579-F10E8A37B549}" presName="parTx" presStyleLbl="revTx" presStyleIdx="1" presStyleCnt="3">
        <dgm:presLayoutVars>
          <dgm:chMax val="0"/>
          <dgm:chPref val="0"/>
        </dgm:presLayoutVars>
      </dgm:prSet>
      <dgm:spPr/>
    </dgm:pt>
    <dgm:pt modelId="{E9A5CEE6-E07C-43FB-ADA1-11B41F01835F}" type="pres">
      <dgm:prSet presAssocID="{084BB5E1-31A3-49F8-B579-F10E8A37B549}" presName="desTx" presStyleLbl="revTx" presStyleIdx="2" presStyleCnt="3">
        <dgm:presLayoutVars/>
      </dgm:prSet>
      <dgm:spPr/>
    </dgm:pt>
  </dgm:ptLst>
  <dgm:cxnLst>
    <dgm:cxn modelId="{D175AA0F-3DA8-4AE5-99AD-5567C7422009}" type="presOf" srcId="{81C58188-D6A0-4549-9B0D-547BB75B6049}" destId="{E9A5CEE6-E07C-43FB-ADA1-11B41F01835F}" srcOrd="0" destOrd="1" presId="urn:microsoft.com/office/officeart/2018/2/layout/IconVerticalSolidList"/>
    <dgm:cxn modelId="{65F43311-4CBF-4724-A6ED-36874AC351C4}" type="presOf" srcId="{084BB5E1-31A3-49F8-B579-F10E8A37B549}" destId="{A339CC8D-CF7B-4358-9737-6E6DC0D282B3}" srcOrd="0" destOrd="0" presId="urn:microsoft.com/office/officeart/2018/2/layout/IconVerticalSolidList"/>
    <dgm:cxn modelId="{2F8F7120-5664-4AA8-B866-43BCFE7B8387}" srcId="{376F9EF4-09EC-495A-A33E-579E6A2A58CA}" destId="{50AC3689-5398-4364-B915-9CA56236C37C}" srcOrd="0" destOrd="0" parTransId="{603830E8-C2A3-4BCB-A287-4C30D85D4D72}" sibTransId="{00F5E70B-DC12-4AE5-9ED2-D47D2FB8BD66}"/>
    <dgm:cxn modelId="{57F56437-52E4-4A42-AC1F-1F2177843402}" type="presOf" srcId="{11834B66-11D8-49F8-8935-76CD59905321}" destId="{E9A5CEE6-E07C-43FB-ADA1-11B41F01835F}" srcOrd="0" destOrd="0" presId="urn:microsoft.com/office/officeart/2018/2/layout/IconVerticalSolidList"/>
    <dgm:cxn modelId="{2A5CF571-0749-4C79-9687-0600C2DE72B3}" srcId="{084BB5E1-31A3-49F8-B579-F10E8A37B549}" destId="{793FCC72-FCAC-468D-A1D7-7375528610D0}" srcOrd="2" destOrd="0" parTransId="{71A9107B-652E-4CF0-BCE7-A9B5B316D870}" sibTransId="{9EC63A96-6D2F-4EEA-9B50-74913AE8A9E9}"/>
    <dgm:cxn modelId="{16C9239A-3590-482C-8817-C6C4E7A4367E}" srcId="{084BB5E1-31A3-49F8-B579-F10E8A37B549}" destId="{81C58188-D6A0-4549-9B0D-547BB75B6049}" srcOrd="1" destOrd="0" parTransId="{E6A33D73-6DF7-47DC-81D2-A2807B3E9D69}" sibTransId="{DCFF63AE-C059-4DF2-9682-5888FE25F402}"/>
    <dgm:cxn modelId="{8F4AE6D9-BDF7-4D83-8FA1-09C4D170CBEF}" type="presOf" srcId="{50AC3689-5398-4364-B915-9CA56236C37C}" destId="{B4149D25-B740-4C43-B5D3-7F059DB4DEA3}" srcOrd="0" destOrd="0" presId="urn:microsoft.com/office/officeart/2018/2/layout/IconVerticalSolidList"/>
    <dgm:cxn modelId="{C2A2ABDC-75ED-427B-825E-D5FBB74C3D13}" type="presOf" srcId="{376F9EF4-09EC-495A-A33E-579E6A2A58CA}" destId="{5C7AD73B-89D5-44BB-90FB-4CDF5CEF6F35}" srcOrd="0" destOrd="0" presId="urn:microsoft.com/office/officeart/2018/2/layout/IconVerticalSolidList"/>
    <dgm:cxn modelId="{728F54DF-AE77-413E-9F8C-87DB83A8CFB0}" srcId="{376F9EF4-09EC-495A-A33E-579E6A2A58CA}" destId="{084BB5E1-31A3-49F8-B579-F10E8A37B549}" srcOrd="1" destOrd="0" parTransId="{05541557-7482-4A2F-AE05-811A7F62DCCC}" sibTransId="{49401116-E43B-4D69-9CC7-396E3AD89EB2}"/>
    <dgm:cxn modelId="{089BE7EB-4EF8-4AC4-8C28-C8E2A9C674B9}" srcId="{084BB5E1-31A3-49F8-B579-F10E8A37B549}" destId="{11834B66-11D8-49F8-8935-76CD59905321}" srcOrd="0" destOrd="0" parTransId="{EF340CC8-5EF2-404E-85AE-F19A8BDDDA96}" sibTransId="{E7D9A5D5-97FA-47A8-B274-A3DC343A6E3D}"/>
    <dgm:cxn modelId="{EBEF7CFF-D3D8-4A73-8D5C-8CC61D3F6CB6}" type="presOf" srcId="{793FCC72-FCAC-468D-A1D7-7375528610D0}" destId="{E9A5CEE6-E07C-43FB-ADA1-11B41F01835F}" srcOrd="0" destOrd="2" presId="urn:microsoft.com/office/officeart/2018/2/layout/IconVerticalSolidList"/>
    <dgm:cxn modelId="{0128545B-6ED9-4371-9201-4FFA6E64010B}" type="presParOf" srcId="{5C7AD73B-89D5-44BB-90FB-4CDF5CEF6F35}" destId="{0F807506-71FB-4564-AF2C-064E5DA03C98}" srcOrd="0" destOrd="0" presId="urn:microsoft.com/office/officeart/2018/2/layout/IconVerticalSolidList"/>
    <dgm:cxn modelId="{8FF4E6F0-8925-4ECE-8092-D7B4394B3CA7}" type="presParOf" srcId="{0F807506-71FB-4564-AF2C-064E5DA03C98}" destId="{40CC0519-262A-4DFF-92D2-7B17091AA464}" srcOrd="0" destOrd="0" presId="urn:microsoft.com/office/officeart/2018/2/layout/IconVerticalSolidList"/>
    <dgm:cxn modelId="{06545AE4-7C49-40EB-BBA5-84A7521C4AE3}" type="presParOf" srcId="{0F807506-71FB-4564-AF2C-064E5DA03C98}" destId="{AA15345F-2214-41CF-A4A7-EB88470D7D85}" srcOrd="1" destOrd="0" presId="urn:microsoft.com/office/officeart/2018/2/layout/IconVerticalSolidList"/>
    <dgm:cxn modelId="{32436E88-C88D-4A93-8FEE-0E99F136CF03}" type="presParOf" srcId="{0F807506-71FB-4564-AF2C-064E5DA03C98}" destId="{D9056C60-FDAB-4ECB-89BC-EE76A070D3A4}" srcOrd="2" destOrd="0" presId="urn:microsoft.com/office/officeart/2018/2/layout/IconVerticalSolidList"/>
    <dgm:cxn modelId="{9BA97FAD-2FA3-42C5-A202-47DE85DB0EA8}" type="presParOf" srcId="{0F807506-71FB-4564-AF2C-064E5DA03C98}" destId="{B4149D25-B740-4C43-B5D3-7F059DB4DEA3}" srcOrd="3" destOrd="0" presId="urn:microsoft.com/office/officeart/2018/2/layout/IconVerticalSolidList"/>
    <dgm:cxn modelId="{DA86F621-16DC-45A6-BE87-7E903E07668F}" type="presParOf" srcId="{5C7AD73B-89D5-44BB-90FB-4CDF5CEF6F35}" destId="{D46129D4-F313-4324-8AB9-11CAF8F562AC}" srcOrd="1" destOrd="0" presId="urn:microsoft.com/office/officeart/2018/2/layout/IconVerticalSolidList"/>
    <dgm:cxn modelId="{080F7380-ACA0-465D-8F60-7110AB0C349A}" type="presParOf" srcId="{5C7AD73B-89D5-44BB-90FB-4CDF5CEF6F35}" destId="{3F7DD3F3-F9C3-4F79-90D7-359998CEA2A9}" srcOrd="2" destOrd="0" presId="urn:microsoft.com/office/officeart/2018/2/layout/IconVerticalSolidList"/>
    <dgm:cxn modelId="{91F56FBA-C123-4B88-B04A-28A3A5B81622}" type="presParOf" srcId="{3F7DD3F3-F9C3-4F79-90D7-359998CEA2A9}" destId="{B8C62DA4-71BD-424A-8A0D-F538DB63C4B1}" srcOrd="0" destOrd="0" presId="urn:microsoft.com/office/officeart/2018/2/layout/IconVerticalSolidList"/>
    <dgm:cxn modelId="{8250A263-F3E5-4B4E-A48E-0ABF13B15EDA}" type="presParOf" srcId="{3F7DD3F3-F9C3-4F79-90D7-359998CEA2A9}" destId="{EEDBA9B6-7484-4D14-B4C6-065AC682673A}" srcOrd="1" destOrd="0" presId="urn:microsoft.com/office/officeart/2018/2/layout/IconVerticalSolidList"/>
    <dgm:cxn modelId="{9854972C-9985-4680-AB9F-BE2B58F14929}" type="presParOf" srcId="{3F7DD3F3-F9C3-4F79-90D7-359998CEA2A9}" destId="{815A51EE-802B-48FA-AA95-1C1CFC960468}" srcOrd="2" destOrd="0" presId="urn:microsoft.com/office/officeart/2018/2/layout/IconVerticalSolidList"/>
    <dgm:cxn modelId="{7176949E-F053-48DF-BF98-011D012E6536}" type="presParOf" srcId="{3F7DD3F3-F9C3-4F79-90D7-359998CEA2A9}" destId="{A339CC8D-CF7B-4358-9737-6E6DC0D282B3}" srcOrd="3" destOrd="0" presId="urn:microsoft.com/office/officeart/2018/2/layout/IconVerticalSolidList"/>
    <dgm:cxn modelId="{612DB243-F927-4C56-B112-2532644D268A}" type="presParOf" srcId="{3F7DD3F3-F9C3-4F79-90D7-359998CEA2A9}" destId="{E9A5CEE6-E07C-43FB-ADA1-11B41F01835F}"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2A0BD2B-A79E-40CE-A7B4-245EB12B5D5A}"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49626A1-C561-4010-A568-0D6A883F9A46}">
      <dgm:prSet/>
      <dgm:spPr/>
      <dgm:t>
        <a:bodyPr/>
        <a:lstStyle/>
        <a:p>
          <a:pPr>
            <a:lnSpc>
              <a:spcPct val="100000"/>
            </a:lnSpc>
            <a:defRPr cap="all"/>
          </a:pPr>
          <a:r>
            <a:rPr lang="pl-PL" b="1" u="sng"/>
            <a:t>Granice rozpoznania sprawy przez sąd odwoławczy</a:t>
          </a:r>
          <a:r>
            <a:rPr lang="pl-PL"/>
            <a:t> </a:t>
          </a:r>
          <a:r>
            <a:rPr lang="pl-PL">
              <a:sym typeface="Wingdings" panose="05000000000000000000" pitchFamily="2" charset="2"/>
            </a:rPr>
            <a:t></a:t>
          </a:r>
          <a:r>
            <a:rPr lang="pl-PL"/>
            <a:t> Sąd odwoławczy rozpoznaje sprawę w granicach zaskarżenia, a jeżeli w środku odwoławczym zostały wskazane zarzuty stawiane rozstrzygnięciu - również w granicach podniesionych zarzutów, uwzględniając treść art. 447 § 1-3, a w zakresie szerszym w wypadkach wskazanych w art. 435, art. 439 § 1, art. 440 i art. 455.</a:t>
          </a:r>
          <a:endParaRPr lang="en-US"/>
        </a:p>
      </dgm:t>
    </dgm:pt>
    <dgm:pt modelId="{244633FC-2D68-4CB3-B213-3E43B7E51FAB}" type="parTrans" cxnId="{90474D3A-F9D5-4914-83FD-B56DE81EB55C}">
      <dgm:prSet/>
      <dgm:spPr/>
      <dgm:t>
        <a:bodyPr/>
        <a:lstStyle/>
        <a:p>
          <a:endParaRPr lang="en-US"/>
        </a:p>
      </dgm:t>
    </dgm:pt>
    <dgm:pt modelId="{7DC185EC-37C3-45F7-B3B2-5F3CBD5E7ACE}" type="sibTrans" cxnId="{90474D3A-F9D5-4914-83FD-B56DE81EB55C}">
      <dgm:prSet/>
      <dgm:spPr/>
      <dgm:t>
        <a:bodyPr/>
        <a:lstStyle/>
        <a:p>
          <a:endParaRPr lang="en-US"/>
        </a:p>
      </dgm:t>
    </dgm:pt>
    <dgm:pt modelId="{543D38A6-35A7-40E1-9E78-A44EB2782EE8}">
      <dgm:prSet/>
      <dgm:spPr/>
      <dgm:t>
        <a:bodyPr/>
        <a:lstStyle/>
        <a:p>
          <a:pPr>
            <a:lnSpc>
              <a:spcPct val="100000"/>
            </a:lnSpc>
            <a:defRPr cap="all"/>
          </a:pPr>
          <a:r>
            <a:rPr lang="pl-PL"/>
            <a:t>Granice rozpoznania sprawy przez sąd odwoławczy wyznaczane przez – kierunek, zakres i zarzuty środka odwoławczego. </a:t>
          </a:r>
          <a:endParaRPr lang="en-US"/>
        </a:p>
      </dgm:t>
    </dgm:pt>
    <dgm:pt modelId="{15322B3B-2AF2-4A0A-9585-3E2C8829388F}" type="parTrans" cxnId="{58039C58-7DEB-4DD5-83A7-234DE063E180}">
      <dgm:prSet/>
      <dgm:spPr/>
      <dgm:t>
        <a:bodyPr/>
        <a:lstStyle/>
        <a:p>
          <a:endParaRPr lang="en-US"/>
        </a:p>
      </dgm:t>
    </dgm:pt>
    <dgm:pt modelId="{04495B4C-6C52-4369-B144-9559F34AE339}" type="sibTrans" cxnId="{58039C58-7DEB-4DD5-83A7-234DE063E180}">
      <dgm:prSet/>
      <dgm:spPr/>
      <dgm:t>
        <a:bodyPr/>
        <a:lstStyle/>
        <a:p>
          <a:endParaRPr lang="en-US"/>
        </a:p>
      </dgm:t>
    </dgm:pt>
    <dgm:pt modelId="{89FF935C-95ED-4A6C-8B99-57624ACDD49E}">
      <dgm:prSet/>
      <dgm:spPr/>
      <dgm:t>
        <a:bodyPr/>
        <a:lstStyle/>
        <a:p>
          <a:pPr>
            <a:lnSpc>
              <a:spcPct val="100000"/>
            </a:lnSpc>
            <a:defRPr cap="all"/>
          </a:pPr>
          <a:r>
            <a:rPr lang="pl-PL"/>
            <a:t>art. 447 § 1–3 to ustawowa modyfikacja zakresu zaskarżenia. </a:t>
          </a:r>
          <a:endParaRPr lang="en-US"/>
        </a:p>
      </dgm:t>
    </dgm:pt>
    <dgm:pt modelId="{C96067AE-5923-41BD-9BBE-65DB071E8052}" type="parTrans" cxnId="{892AE975-DAC6-4CE3-8E81-B73900FFBEDD}">
      <dgm:prSet/>
      <dgm:spPr/>
      <dgm:t>
        <a:bodyPr/>
        <a:lstStyle/>
        <a:p>
          <a:endParaRPr lang="en-US"/>
        </a:p>
      </dgm:t>
    </dgm:pt>
    <dgm:pt modelId="{FB40AE3A-B033-452B-823D-05BAF8783E8C}" type="sibTrans" cxnId="{892AE975-DAC6-4CE3-8E81-B73900FFBEDD}">
      <dgm:prSet/>
      <dgm:spPr/>
      <dgm:t>
        <a:bodyPr/>
        <a:lstStyle/>
        <a:p>
          <a:endParaRPr lang="en-US"/>
        </a:p>
      </dgm:t>
    </dgm:pt>
    <dgm:pt modelId="{A70AAB85-C033-48B9-8066-CA1CC596F5DB}" type="pres">
      <dgm:prSet presAssocID="{02A0BD2B-A79E-40CE-A7B4-245EB12B5D5A}" presName="root" presStyleCnt="0">
        <dgm:presLayoutVars>
          <dgm:dir/>
          <dgm:resizeHandles val="exact"/>
        </dgm:presLayoutVars>
      </dgm:prSet>
      <dgm:spPr/>
    </dgm:pt>
    <dgm:pt modelId="{90129EAD-B80F-461C-A399-EF6807B5DDEB}" type="pres">
      <dgm:prSet presAssocID="{649626A1-C561-4010-A568-0D6A883F9A46}" presName="compNode" presStyleCnt="0"/>
      <dgm:spPr/>
    </dgm:pt>
    <dgm:pt modelId="{570BCFDA-640B-4EEC-AF6D-7AA70465FD71}" type="pres">
      <dgm:prSet presAssocID="{649626A1-C561-4010-A568-0D6A883F9A46}" presName="iconBgRect" presStyleLbl="bgShp" presStyleIdx="0" presStyleCnt="3"/>
      <dgm:spPr>
        <a:prstGeom prst="round2DiagRect">
          <a:avLst>
            <a:gd name="adj1" fmla="val 29727"/>
            <a:gd name="adj2" fmla="val 0"/>
          </a:avLst>
        </a:prstGeom>
      </dgm:spPr>
    </dgm:pt>
    <dgm:pt modelId="{461341E5-C02E-4C67-A8C1-8171374CBA70}" type="pres">
      <dgm:prSet presAssocID="{649626A1-C561-4010-A568-0D6A883F9A4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72D45B8F-1E49-4858-B565-08B66A533A48}" type="pres">
      <dgm:prSet presAssocID="{649626A1-C561-4010-A568-0D6A883F9A46}" presName="spaceRect" presStyleCnt="0"/>
      <dgm:spPr/>
    </dgm:pt>
    <dgm:pt modelId="{578B651E-FBCA-49DE-A138-13B6A8A89B7A}" type="pres">
      <dgm:prSet presAssocID="{649626A1-C561-4010-A568-0D6A883F9A46}" presName="textRect" presStyleLbl="revTx" presStyleIdx="0" presStyleCnt="3">
        <dgm:presLayoutVars>
          <dgm:chMax val="1"/>
          <dgm:chPref val="1"/>
        </dgm:presLayoutVars>
      </dgm:prSet>
      <dgm:spPr/>
    </dgm:pt>
    <dgm:pt modelId="{ADA26904-5EE9-4332-B64A-D2DC7A2E656B}" type="pres">
      <dgm:prSet presAssocID="{7DC185EC-37C3-45F7-B3B2-5F3CBD5E7ACE}" presName="sibTrans" presStyleCnt="0"/>
      <dgm:spPr/>
    </dgm:pt>
    <dgm:pt modelId="{F1901752-4F12-424E-BCB6-738C4698788F}" type="pres">
      <dgm:prSet presAssocID="{543D38A6-35A7-40E1-9E78-A44EB2782EE8}" presName="compNode" presStyleCnt="0"/>
      <dgm:spPr/>
    </dgm:pt>
    <dgm:pt modelId="{DBAE8F4A-5CFD-473C-BED7-DEB3333206E0}" type="pres">
      <dgm:prSet presAssocID="{543D38A6-35A7-40E1-9E78-A44EB2782EE8}" presName="iconBgRect" presStyleLbl="bgShp" presStyleIdx="1" presStyleCnt="3"/>
      <dgm:spPr>
        <a:prstGeom prst="round2DiagRect">
          <a:avLst>
            <a:gd name="adj1" fmla="val 29727"/>
            <a:gd name="adj2" fmla="val 0"/>
          </a:avLst>
        </a:prstGeom>
      </dgm:spPr>
    </dgm:pt>
    <dgm:pt modelId="{6D16C55F-ABA6-4A56-BE35-9FFE1A63AD6B}" type="pres">
      <dgm:prSet presAssocID="{543D38A6-35A7-40E1-9E78-A44EB2782EE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vron Arrows"/>
        </a:ext>
      </dgm:extLst>
    </dgm:pt>
    <dgm:pt modelId="{A7E9D9DD-7505-481F-BAFC-D9699478D958}" type="pres">
      <dgm:prSet presAssocID="{543D38A6-35A7-40E1-9E78-A44EB2782EE8}" presName="spaceRect" presStyleCnt="0"/>
      <dgm:spPr/>
    </dgm:pt>
    <dgm:pt modelId="{B91456D6-4696-4B7F-B4AD-4A4EF5B1D291}" type="pres">
      <dgm:prSet presAssocID="{543D38A6-35A7-40E1-9E78-A44EB2782EE8}" presName="textRect" presStyleLbl="revTx" presStyleIdx="1" presStyleCnt="3">
        <dgm:presLayoutVars>
          <dgm:chMax val="1"/>
          <dgm:chPref val="1"/>
        </dgm:presLayoutVars>
      </dgm:prSet>
      <dgm:spPr/>
    </dgm:pt>
    <dgm:pt modelId="{9B680368-6D9B-41EC-B7A2-6A1898A2AC64}" type="pres">
      <dgm:prSet presAssocID="{04495B4C-6C52-4369-B144-9559F34AE339}" presName="sibTrans" presStyleCnt="0"/>
      <dgm:spPr/>
    </dgm:pt>
    <dgm:pt modelId="{FE13B976-DD02-4C4E-89D3-91EAD26B90CA}" type="pres">
      <dgm:prSet presAssocID="{89FF935C-95ED-4A6C-8B99-57624ACDD49E}" presName="compNode" presStyleCnt="0"/>
      <dgm:spPr/>
    </dgm:pt>
    <dgm:pt modelId="{550AA4BA-9F5D-4969-B983-DB2F2526E4B6}" type="pres">
      <dgm:prSet presAssocID="{89FF935C-95ED-4A6C-8B99-57624ACDD49E}" presName="iconBgRect" presStyleLbl="bgShp" presStyleIdx="2" presStyleCnt="3"/>
      <dgm:spPr>
        <a:prstGeom prst="round2DiagRect">
          <a:avLst>
            <a:gd name="adj1" fmla="val 29727"/>
            <a:gd name="adj2" fmla="val 0"/>
          </a:avLst>
        </a:prstGeom>
      </dgm:spPr>
    </dgm:pt>
    <dgm:pt modelId="{FFB62E7C-BB13-4859-806F-FE82A9521C50}" type="pres">
      <dgm:prSet presAssocID="{89FF935C-95ED-4A6C-8B99-57624ACDD49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70EE619C-5335-4654-8C66-302D5BEC60DD}" type="pres">
      <dgm:prSet presAssocID="{89FF935C-95ED-4A6C-8B99-57624ACDD49E}" presName="spaceRect" presStyleCnt="0"/>
      <dgm:spPr/>
    </dgm:pt>
    <dgm:pt modelId="{1C125F2F-C1EA-4560-BEE7-8325E2DA7F89}" type="pres">
      <dgm:prSet presAssocID="{89FF935C-95ED-4A6C-8B99-57624ACDD49E}" presName="textRect" presStyleLbl="revTx" presStyleIdx="2" presStyleCnt="3">
        <dgm:presLayoutVars>
          <dgm:chMax val="1"/>
          <dgm:chPref val="1"/>
        </dgm:presLayoutVars>
      </dgm:prSet>
      <dgm:spPr/>
    </dgm:pt>
  </dgm:ptLst>
  <dgm:cxnLst>
    <dgm:cxn modelId="{94034B2F-D732-48FB-86F9-6EC7003FC7E3}" type="presOf" srcId="{543D38A6-35A7-40E1-9E78-A44EB2782EE8}" destId="{B91456D6-4696-4B7F-B4AD-4A4EF5B1D291}" srcOrd="0" destOrd="0" presId="urn:microsoft.com/office/officeart/2018/5/layout/IconLeafLabelList"/>
    <dgm:cxn modelId="{90474D3A-F9D5-4914-83FD-B56DE81EB55C}" srcId="{02A0BD2B-A79E-40CE-A7B4-245EB12B5D5A}" destId="{649626A1-C561-4010-A568-0D6A883F9A46}" srcOrd="0" destOrd="0" parTransId="{244633FC-2D68-4CB3-B213-3E43B7E51FAB}" sibTransId="{7DC185EC-37C3-45F7-B3B2-5F3CBD5E7ACE}"/>
    <dgm:cxn modelId="{2CA0DB64-312F-4AF0-AB53-D7B3BC1CEE25}" type="presOf" srcId="{02A0BD2B-A79E-40CE-A7B4-245EB12B5D5A}" destId="{A70AAB85-C033-48B9-8066-CA1CC596F5DB}" srcOrd="0" destOrd="0" presId="urn:microsoft.com/office/officeart/2018/5/layout/IconLeafLabelList"/>
    <dgm:cxn modelId="{7F60EB4E-D308-45B8-AD28-46FA1FE51596}" type="presOf" srcId="{89FF935C-95ED-4A6C-8B99-57624ACDD49E}" destId="{1C125F2F-C1EA-4560-BEE7-8325E2DA7F89}" srcOrd="0" destOrd="0" presId="urn:microsoft.com/office/officeart/2018/5/layout/IconLeafLabelList"/>
    <dgm:cxn modelId="{892AE975-DAC6-4CE3-8E81-B73900FFBEDD}" srcId="{02A0BD2B-A79E-40CE-A7B4-245EB12B5D5A}" destId="{89FF935C-95ED-4A6C-8B99-57624ACDD49E}" srcOrd="2" destOrd="0" parTransId="{C96067AE-5923-41BD-9BBE-65DB071E8052}" sibTransId="{FB40AE3A-B033-452B-823D-05BAF8783E8C}"/>
    <dgm:cxn modelId="{58039C58-7DEB-4DD5-83A7-234DE063E180}" srcId="{02A0BD2B-A79E-40CE-A7B4-245EB12B5D5A}" destId="{543D38A6-35A7-40E1-9E78-A44EB2782EE8}" srcOrd="1" destOrd="0" parTransId="{15322B3B-2AF2-4A0A-9585-3E2C8829388F}" sibTransId="{04495B4C-6C52-4369-B144-9559F34AE339}"/>
    <dgm:cxn modelId="{A4ED85EA-0CB1-4545-93EA-0BC556612392}" type="presOf" srcId="{649626A1-C561-4010-A568-0D6A883F9A46}" destId="{578B651E-FBCA-49DE-A138-13B6A8A89B7A}" srcOrd="0" destOrd="0" presId="urn:microsoft.com/office/officeart/2018/5/layout/IconLeafLabelList"/>
    <dgm:cxn modelId="{B88D22D9-B361-4656-AE30-8728BA9CAB92}" type="presParOf" srcId="{A70AAB85-C033-48B9-8066-CA1CC596F5DB}" destId="{90129EAD-B80F-461C-A399-EF6807B5DDEB}" srcOrd="0" destOrd="0" presId="urn:microsoft.com/office/officeart/2018/5/layout/IconLeafLabelList"/>
    <dgm:cxn modelId="{0AEEDAD4-9888-4C4D-AC5B-56663B41DC54}" type="presParOf" srcId="{90129EAD-B80F-461C-A399-EF6807B5DDEB}" destId="{570BCFDA-640B-4EEC-AF6D-7AA70465FD71}" srcOrd="0" destOrd="0" presId="urn:microsoft.com/office/officeart/2018/5/layout/IconLeafLabelList"/>
    <dgm:cxn modelId="{AD0EA425-BD46-4843-BCA7-77B1B8B49C24}" type="presParOf" srcId="{90129EAD-B80F-461C-A399-EF6807B5DDEB}" destId="{461341E5-C02E-4C67-A8C1-8171374CBA70}" srcOrd="1" destOrd="0" presId="urn:microsoft.com/office/officeart/2018/5/layout/IconLeafLabelList"/>
    <dgm:cxn modelId="{E022BFA1-EE97-4AF0-A1BB-F2E4963800A0}" type="presParOf" srcId="{90129EAD-B80F-461C-A399-EF6807B5DDEB}" destId="{72D45B8F-1E49-4858-B565-08B66A533A48}" srcOrd="2" destOrd="0" presId="urn:microsoft.com/office/officeart/2018/5/layout/IconLeafLabelList"/>
    <dgm:cxn modelId="{B52F0C30-BAB0-496F-A011-ED8C09148543}" type="presParOf" srcId="{90129EAD-B80F-461C-A399-EF6807B5DDEB}" destId="{578B651E-FBCA-49DE-A138-13B6A8A89B7A}" srcOrd="3" destOrd="0" presId="urn:microsoft.com/office/officeart/2018/5/layout/IconLeafLabelList"/>
    <dgm:cxn modelId="{C5A0C65A-B209-4D4C-BDB6-E2AB836A510E}" type="presParOf" srcId="{A70AAB85-C033-48B9-8066-CA1CC596F5DB}" destId="{ADA26904-5EE9-4332-B64A-D2DC7A2E656B}" srcOrd="1" destOrd="0" presId="urn:microsoft.com/office/officeart/2018/5/layout/IconLeafLabelList"/>
    <dgm:cxn modelId="{37BD8F78-AF20-4811-A432-4C41CF3A09D2}" type="presParOf" srcId="{A70AAB85-C033-48B9-8066-CA1CC596F5DB}" destId="{F1901752-4F12-424E-BCB6-738C4698788F}" srcOrd="2" destOrd="0" presId="urn:microsoft.com/office/officeart/2018/5/layout/IconLeafLabelList"/>
    <dgm:cxn modelId="{25530C9C-E481-4E61-9EB4-62E09F11888F}" type="presParOf" srcId="{F1901752-4F12-424E-BCB6-738C4698788F}" destId="{DBAE8F4A-5CFD-473C-BED7-DEB3333206E0}" srcOrd="0" destOrd="0" presId="urn:microsoft.com/office/officeart/2018/5/layout/IconLeafLabelList"/>
    <dgm:cxn modelId="{D489CDE5-3D8A-4BF5-A673-50C5AC41D87C}" type="presParOf" srcId="{F1901752-4F12-424E-BCB6-738C4698788F}" destId="{6D16C55F-ABA6-4A56-BE35-9FFE1A63AD6B}" srcOrd="1" destOrd="0" presId="urn:microsoft.com/office/officeart/2018/5/layout/IconLeafLabelList"/>
    <dgm:cxn modelId="{2303F4D0-405C-4EAC-B25A-2C6387C4118C}" type="presParOf" srcId="{F1901752-4F12-424E-BCB6-738C4698788F}" destId="{A7E9D9DD-7505-481F-BAFC-D9699478D958}" srcOrd="2" destOrd="0" presId="urn:microsoft.com/office/officeart/2018/5/layout/IconLeafLabelList"/>
    <dgm:cxn modelId="{4E65487A-B1E5-4FF9-A137-97E12FA10D39}" type="presParOf" srcId="{F1901752-4F12-424E-BCB6-738C4698788F}" destId="{B91456D6-4696-4B7F-B4AD-4A4EF5B1D291}" srcOrd="3" destOrd="0" presId="urn:microsoft.com/office/officeart/2018/5/layout/IconLeafLabelList"/>
    <dgm:cxn modelId="{E11CF5BD-A9FF-415C-965E-8EB61D7496F8}" type="presParOf" srcId="{A70AAB85-C033-48B9-8066-CA1CC596F5DB}" destId="{9B680368-6D9B-41EC-B7A2-6A1898A2AC64}" srcOrd="3" destOrd="0" presId="urn:microsoft.com/office/officeart/2018/5/layout/IconLeafLabelList"/>
    <dgm:cxn modelId="{8AB1D0B1-90E8-48A5-AC6A-6CD90D1791C8}" type="presParOf" srcId="{A70AAB85-C033-48B9-8066-CA1CC596F5DB}" destId="{FE13B976-DD02-4C4E-89D3-91EAD26B90CA}" srcOrd="4" destOrd="0" presId="urn:microsoft.com/office/officeart/2018/5/layout/IconLeafLabelList"/>
    <dgm:cxn modelId="{C6FDED11-116D-43BF-A3ED-47435A1B502C}" type="presParOf" srcId="{FE13B976-DD02-4C4E-89D3-91EAD26B90CA}" destId="{550AA4BA-9F5D-4969-B983-DB2F2526E4B6}" srcOrd="0" destOrd="0" presId="urn:microsoft.com/office/officeart/2018/5/layout/IconLeafLabelList"/>
    <dgm:cxn modelId="{A48C9CB3-2A15-4944-8848-F223D2722FCA}" type="presParOf" srcId="{FE13B976-DD02-4C4E-89D3-91EAD26B90CA}" destId="{FFB62E7C-BB13-4859-806F-FE82A9521C50}" srcOrd="1" destOrd="0" presId="urn:microsoft.com/office/officeart/2018/5/layout/IconLeafLabelList"/>
    <dgm:cxn modelId="{18FF2FCE-1B13-4E49-BFA3-B08426ED4EF6}" type="presParOf" srcId="{FE13B976-DD02-4C4E-89D3-91EAD26B90CA}" destId="{70EE619C-5335-4654-8C66-302D5BEC60DD}" srcOrd="2" destOrd="0" presId="urn:microsoft.com/office/officeart/2018/5/layout/IconLeafLabelList"/>
    <dgm:cxn modelId="{E7681F76-1FA3-4BA7-A488-FBBFC2932FDB}" type="presParOf" srcId="{FE13B976-DD02-4C4E-89D3-91EAD26B90CA}" destId="{1C125F2F-C1EA-4560-BEE7-8325E2DA7F89}"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21E46EC-1F23-4A22-BD3E-9A07E52AD96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C5F02CF-AFE7-42D7-A30D-727D071F2F9C}">
      <dgm:prSet/>
      <dgm:spPr/>
      <dgm:t>
        <a:bodyPr/>
        <a:lstStyle/>
        <a:p>
          <a:pPr>
            <a:lnSpc>
              <a:spcPct val="100000"/>
            </a:lnSpc>
          </a:pPr>
          <a:r>
            <a:rPr lang="pl-PL"/>
            <a:t>Zakaz reformationis in peius:</a:t>
          </a:r>
          <a:endParaRPr lang="en-US"/>
        </a:p>
      </dgm:t>
    </dgm:pt>
    <dgm:pt modelId="{191D6F37-273D-4187-856C-B8E39328CC1B}" type="parTrans" cxnId="{F897B147-82AA-41C3-9D1D-DC2ADD4D6690}">
      <dgm:prSet/>
      <dgm:spPr/>
      <dgm:t>
        <a:bodyPr/>
        <a:lstStyle/>
        <a:p>
          <a:endParaRPr lang="en-US"/>
        </a:p>
      </dgm:t>
    </dgm:pt>
    <dgm:pt modelId="{9E317598-B346-49B8-A363-99EEFF283E95}" type="sibTrans" cxnId="{F897B147-82AA-41C3-9D1D-DC2ADD4D6690}">
      <dgm:prSet/>
      <dgm:spPr/>
      <dgm:t>
        <a:bodyPr/>
        <a:lstStyle/>
        <a:p>
          <a:endParaRPr lang="en-US"/>
        </a:p>
      </dgm:t>
    </dgm:pt>
    <dgm:pt modelId="{6634F4FE-CB33-4857-BF4E-6FC5D1D6AD5B}">
      <dgm:prSet/>
      <dgm:spPr/>
      <dgm:t>
        <a:bodyPr/>
        <a:lstStyle/>
        <a:p>
          <a:pPr>
            <a:lnSpc>
              <a:spcPct val="100000"/>
            </a:lnSpc>
          </a:pPr>
          <a:r>
            <a:rPr lang="pl-PL"/>
            <a:t>Bezpośredni – odnosi się do sądu odwoławczego</a:t>
          </a:r>
          <a:endParaRPr lang="en-US"/>
        </a:p>
      </dgm:t>
    </dgm:pt>
    <dgm:pt modelId="{D924708B-8EB0-46BB-863A-BD373B27997C}" type="parTrans" cxnId="{DEF03C56-FB71-4A49-BDAA-1D4FAE0B84CD}">
      <dgm:prSet/>
      <dgm:spPr/>
      <dgm:t>
        <a:bodyPr/>
        <a:lstStyle/>
        <a:p>
          <a:endParaRPr lang="en-US"/>
        </a:p>
      </dgm:t>
    </dgm:pt>
    <dgm:pt modelId="{6D4FD0C2-7202-470E-87FF-96C295E4A643}" type="sibTrans" cxnId="{DEF03C56-FB71-4A49-BDAA-1D4FAE0B84CD}">
      <dgm:prSet/>
      <dgm:spPr/>
      <dgm:t>
        <a:bodyPr/>
        <a:lstStyle/>
        <a:p>
          <a:endParaRPr lang="en-US"/>
        </a:p>
      </dgm:t>
    </dgm:pt>
    <dgm:pt modelId="{E86CFC26-7C5B-45A0-A25F-906935CD07B1}">
      <dgm:prSet/>
      <dgm:spPr/>
      <dgm:t>
        <a:bodyPr/>
        <a:lstStyle/>
        <a:p>
          <a:pPr>
            <a:lnSpc>
              <a:spcPct val="100000"/>
            </a:lnSpc>
          </a:pPr>
          <a:r>
            <a:rPr lang="pl-PL"/>
            <a:t>Pośredni – dotyczy postępowania ponownego tj. uchylenia orzeczenia i przekazania sprawy do ponownego rozpoznania. </a:t>
          </a:r>
          <a:endParaRPr lang="en-US"/>
        </a:p>
      </dgm:t>
    </dgm:pt>
    <dgm:pt modelId="{E1823184-845F-4F0E-BA67-8BCD71140BD7}" type="parTrans" cxnId="{FBD4C749-9B4B-41C4-8E08-EE8AE6C4C9C7}">
      <dgm:prSet/>
      <dgm:spPr/>
      <dgm:t>
        <a:bodyPr/>
        <a:lstStyle/>
        <a:p>
          <a:endParaRPr lang="en-US"/>
        </a:p>
      </dgm:t>
    </dgm:pt>
    <dgm:pt modelId="{2A097964-AE69-4C67-AB81-DD3EE96D2136}" type="sibTrans" cxnId="{FBD4C749-9B4B-41C4-8E08-EE8AE6C4C9C7}">
      <dgm:prSet/>
      <dgm:spPr/>
      <dgm:t>
        <a:bodyPr/>
        <a:lstStyle/>
        <a:p>
          <a:endParaRPr lang="en-US"/>
        </a:p>
      </dgm:t>
    </dgm:pt>
    <dgm:pt modelId="{E16C2691-2D72-49A6-8C37-1478C6C89E5C}">
      <dgm:prSet/>
      <dgm:spPr/>
      <dgm:t>
        <a:bodyPr/>
        <a:lstStyle/>
        <a:p>
          <a:pPr>
            <a:lnSpc>
              <a:spcPct val="100000"/>
            </a:lnSpc>
          </a:pPr>
          <a:r>
            <a:rPr lang="pl-PL" b="1" u="sng"/>
            <a:t>Reguły ne peius – ograniczenie merytorycznego orzekania sądu odwoławczego przy istnieniu środka na niekorzyść oskarżonego. </a:t>
          </a:r>
          <a:endParaRPr lang="en-US"/>
        </a:p>
      </dgm:t>
    </dgm:pt>
    <dgm:pt modelId="{24A6E7BF-EE01-42CA-BBF3-C159BC7E83C7}" type="parTrans" cxnId="{14948D1B-3693-4D77-A49D-26C608C17A13}">
      <dgm:prSet/>
      <dgm:spPr/>
      <dgm:t>
        <a:bodyPr/>
        <a:lstStyle/>
        <a:p>
          <a:endParaRPr lang="en-US"/>
        </a:p>
      </dgm:t>
    </dgm:pt>
    <dgm:pt modelId="{5E297CB8-8216-418A-8FD0-82D007F0F6B0}" type="sibTrans" cxnId="{14948D1B-3693-4D77-A49D-26C608C17A13}">
      <dgm:prSet/>
      <dgm:spPr/>
      <dgm:t>
        <a:bodyPr/>
        <a:lstStyle/>
        <a:p>
          <a:endParaRPr lang="en-US"/>
        </a:p>
      </dgm:t>
    </dgm:pt>
    <dgm:pt modelId="{30F24FE9-39DD-492B-83B1-ABAFA3ACBDFE}">
      <dgm:prSet/>
      <dgm:spPr/>
      <dgm:t>
        <a:bodyPr/>
        <a:lstStyle/>
        <a:p>
          <a:pPr>
            <a:lnSpc>
              <a:spcPct val="100000"/>
            </a:lnSpc>
          </a:pPr>
          <a:r>
            <a:rPr lang="pl-PL" b="1" u="sng"/>
            <a:t>Sąd odwoławczy rozpoznając środek na niekorzyść oskarżonego:</a:t>
          </a:r>
          <a:endParaRPr lang="en-US"/>
        </a:p>
      </dgm:t>
    </dgm:pt>
    <dgm:pt modelId="{A7FD1CDE-4E32-4B02-896C-2579A492DC55}" type="parTrans" cxnId="{D85CB77E-223D-488D-B079-FA1C975640DE}">
      <dgm:prSet/>
      <dgm:spPr/>
      <dgm:t>
        <a:bodyPr/>
        <a:lstStyle/>
        <a:p>
          <a:endParaRPr lang="en-US"/>
        </a:p>
      </dgm:t>
    </dgm:pt>
    <dgm:pt modelId="{32A602F7-A3F4-47C2-A5D7-F40D9EFDB1E6}" type="sibTrans" cxnId="{D85CB77E-223D-488D-B079-FA1C975640DE}">
      <dgm:prSet/>
      <dgm:spPr/>
      <dgm:t>
        <a:bodyPr/>
        <a:lstStyle/>
        <a:p>
          <a:endParaRPr lang="en-US"/>
        </a:p>
      </dgm:t>
    </dgm:pt>
    <dgm:pt modelId="{FBE52AE9-83C7-44D9-9885-C1788CF953CE}">
      <dgm:prSet/>
      <dgm:spPr/>
      <dgm:t>
        <a:bodyPr/>
        <a:lstStyle/>
        <a:p>
          <a:pPr>
            <a:lnSpc>
              <a:spcPct val="100000"/>
            </a:lnSpc>
          </a:pPr>
          <a:r>
            <a:rPr lang="pl-PL" dirty="0"/>
            <a:t>Nie może skazać oskarżonego, </a:t>
          </a:r>
          <a:r>
            <a:rPr lang="pl-PL" dirty="0" err="1"/>
            <a:t>ktróy</a:t>
          </a:r>
          <a:r>
            <a:rPr lang="pl-PL" dirty="0"/>
            <a:t> został uniewinniony w I instancji lub co do którego umorzono postępowanie (art. 454 § 1) </a:t>
          </a:r>
          <a:endParaRPr lang="en-US" dirty="0"/>
        </a:p>
      </dgm:t>
    </dgm:pt>
    <dgm:pt modelId="{46A1AB21-D233-4D68-9518-FEF71F90467F}" type="parTrans" cxnId="{BFE61EEF-CB64-462A-BEB9-EB79668B6871}">
      <dgm:prSet/>
      <dgm:spPr/>
      <dgm:t>
        <a:bodyPr/>
        <a:lstStyle/>
        <a:p>
          <a:endParaRPr lang="en-US"/>
        </a:p>
      </dgm:t>
    </dgm:pt>
    <dgm:pt modelId="{D7AF28D3-CC6B-4139-A252-D698A93A0F10}" type="sibTrans" cxnId="{BFE61EEF-CB64-462A-BEB9-EB79668B6871}">
      <dgm:prSet/>
      <dgm:spPr/>
      <dgm:t>
        <a:bodyPr/>
        <a:lstStyle/>
        <a:p>
          <a:endParaRPr lang="en-US"/>
        </a:p>
      </dgm:t>
    </dgm:pt>
    <dgm:pt modelId="{53BEC761-235C-48E5-80EE-354F293B0693}" type="pres">
      <dgm:prSet presAssocID="{421E46EC-1F23-4A22-BD3E-9A07E52AD968}" presName="root" presStyleCnt="0">
        <dgm:presLayoutVars>
          <dgm:dir/>
          <dgm:resizeHandles val="exact"/>
        </dgm:presLayoutVars>
      </dgm:prSet>
      <dgm:spPr/>
    </dgm:pt>
    <dgm:pt modelId="{2D5E5E13-8C5A-48A4-B322-40878C59E158}" type="pres">
      <dgm:prSet presAssocID="{EC5F02CF-AFE7-42D7-A30D-727D071F2F9C}" presName="compNode" presStyleCnt="0"/>
      <dgm:spPr/>
    </dgm:pt>
    <dgm:pt modelId="{1655F509-86D4-4ABC-BC72-A64AB454E633}" type="pres">
      <dgm:prSet presAssocID="{EC5F02CF-AFE7-42D7-A30D-727D071F2F9C}" presName="bgRect" presStyleLbl="bgShp" presStyleIdx="0" presStyleCnt="3"/>
      <dgm:spPr/>
    </dgm:pt>
    <dgm:pt modelId="{BB11523C-9C3A-4B7A-95CE-5D547B47B094}" type="pres">
      <dgm:prSet presAssocID="{EC5F02CF-AFE7-42D7-A30D-727D071F2F9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C0EF777C-415A-4371-B06A-49F1E8AB769C}" type="pres">
      <dgm:prSet presAssocID="{EC5F02CF-AFE7-42D7-A30D-727D071F2F9C}" presName="spaceRect" presStyleCnt="0"/>
      <dgm:spPr/>
    </dgm:pt>
    <dgm:pt modelId="{44125734-5CE8-469F-9FC2-3239D9AF47FE}" type="pres">
      <dgm:prSet presAssocID="{EC5F02CF-AFE7-42D7-A30D-727D071F2F9C}" presName="parTx" presStyleLbl="revTx" presStyleIdx="0" presStyleCnt="5">
        <dgm:presLayoutVars>
          <dgm:chMax val="0"/>
          <dgm:chPref val="0"/>
        </dgm:presLayoutVars>
      </dgm:prSet>
      <dgm:spPr/>
    </dgm:pt>
    <dgm:pt modelId="{40B73ABE-07A9-402F-9469-0C5559BDA8EF}" type="pres">
      <dgm:prSet presAssocID="{EC5F02CF-AFE7-42D7-A30D-727D071F2F9C}" presName="desTx" presStyleLbl="revTx" presStyleIdx="1" presStyleCnt="5">
        <dgm:presLayoutVars/>
      </dgm:prSet>
      <dgm:spPr/>
    </dgm:pt>
    <dgm:pt modelId="{83D1862B-8D09-4B82-9DD3-CD18D2892072}" type="pres">
      <dgm:prSet presAssocID="{9E317598-B346-49B8-A363-99EEFF283E95}" presName="sibTrans" presStyleCnt="0"/>
      <dgm:spPr/>
    </dgm:pt>
    <dgm:pt modelId="{6A94435E-83F9-4B51-A220-4F13653941BB}" type="pres">
      <dgm:prSet presAssocID="{E16C2691-2D72-49A6-8C37-1478C6C89E5C}" presName="compNode" presStyleCnt="0"/>
      <dgm:spPr/>
    </dgm:pt>
    <dgm:pt modelId="{472AE3D5-DBC4-4AAD-B169-CC76A096831F}" type="pres">
      <dgm:prSet presAssocID="{E16C2691-2D72-49A6-8C37-1478C6C89E5C}" presName="bgRect" presStyleLbl="bgShp" presStyleIdx="1" presStyleCnt="3"/>
      <dgm:spPr/>
    </dgm:pt>
    <dgm:pt modelId="{7AEF0EA3-8BD7-4D95-BD32-4FCE939A1354}" type="pres">
      <dgm:prSet presAssocID="{E16C2691-2D72-49A6-8C37-1478C6C89E5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421D7F32-2696-4B21-B610-862C1180CDE2}" type="pres">
      <dgm:prSet presAssocID="{E16C2691-2D72-49A6-8C37-1478C6C89E5C}" presName="spaceRect" presStyleCnt="0"/>
      <dgm:spPr/>
    </dgm:pt>
    <dgm:pt modelId="{2C9FB888-AC9E-403B-835A-A3C2212FBD70}" type="pres">
      <dgm:prSet presAssocID="{E16C2691-2D72-49A6-8C37-1478C6C89E5C}" presName="parTx" presStyleLbl="revTx" presStyleIdx="2" presStyleCnt="5">
        <dgm:presLayoutVars>
          <dgm:chMax val="0"/>
          <dgm:chPref val="0"/>
        </dgm:presLayoutVars>
      </dgm:prSet>
      <dgm:spPr/>
    </dgm:pt>
    <dgm:pt modelId="{9E91692C-F1F7-48CB-9935-035C01823104}" type="pres">
      <dgm:prSet presAssocID="{5E297CB8-8216-418A-8FD0-82D007F0F6B0}" presName="sibTrans" presStyleCnt="0"/>
      <dgm:spPr/>
    </dgm:pt>
    <dgm:pt modelId="{D6DF3757-BD1C-447F-9E94-7A2E932F93E7}" type="pres">
      <dgm:prSet presAssocID="{30F24FE9-39DD-492B-83B1-ABAFA3ACBDFE}" presName="compNode" presStyleCnt="0"/>
      <dgm:spPr/>
    </dgm:pt>
    <dgm:pt modelId="{932C5833-1476-4B9A-AD57-9FA11C72AFCF}" type="pres">
      <dgm:prSet presAssocID="{30F24FE9-39DD-492B-83B1-ABAFA3ACBDFE}" presName="bgRect" presStyleLbl="bgShp" presStyleIdx="2" presStyleCnt="3"/>
      <dgm:spPr/>
    </dgm:pt>
    <dgm:pt modelId="{605FA30D-DDE7-400B-8559-56DFBCFC10B9}" type="pres">
      <dgm:prSet presAssocID="{30F24FE9-39DD-492B-83B1-ABAFA3ACBDF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vel"/>
        </a:ext>
      </dgm:extLst>
    </dgm:pt>
    <dgm:pt modelId="{F92AE6F1-A69E-48D8-BBD9-3F5A05A1271C}" type="pres">
      <dgm:prSet presAssocID="{30F24FE9-39DD-492B-83B1-ABAFA3ACBDFE}" presName="spaceRect" presStyleCnt="0"/>
      <dgm:spPr/>
    </dgm:pt>
    <dgm:pt modelId="{CF979B2F-6A13-4AC9-96C2-1C5287AA10C1}" type="pres">
      <dgm:prSet presAssocID="{30F24FE9-39DD-492B-83B1-ABAFA3ACBDFE}" presName="parTx" presStyleLbl="revTx" presStyleIdx="3" presStyleCnt="5">
        <dgm:presLayoutVars>
          <dgm:chMax val="0"/>
          <dgm:chPref val="0"/>
        </dgm:presLayoutVars>
      </dgm:prSet>
      <dgm:spPr/>
    </dgm:pt>
    <dgm:pt modelId="{2E4F25BB-73F4-4ECC-8204-10C44F1338CC}" type="pres">
      <dgm:prSet presAssocID="{30F24FE9-39DD-492B-83B1-ABAFA3ACBDFE}" presName="desTx" presStyleLbl="revTx" presStyleIdx="4" presStyleCnt="5">
        <dgm:presLayoutVars/>
      </dgm:prSet>
      <dgm:spPr/>
    </dgm:pt>
  </dgm:ptLst>
  <dgm:cxnLst>
    <dgm:cxn modelId="{14948D1B-3693-4D77-A49D-26C608C17A13}" srcId="{421E46EC-1F23-4A22-BD3E-9A07E52AD968}" destId="{E16C2691-2D72-49A6-8C37-1478C6C89E5C}" srcOrd="1" destOrd="0" parTransId="{24A6E7BF-EE01-42CA-BBF3-C159BC7E83C7}" sibTransId="{5E297CB8-8216-418A-8FD0-82D007F0F6B0}"/>
    <dgm:cxn modelId="{CE81AF3D-31E6-4948-B37D-57F63724DFB8}" type="presOf" srcId="{EC5F02CF-AFE7-42D7-A30D-727D071F2F9C}" destId="{44125734-5CE8-469F-9FC2-3239D9AF47FE}" srcOrd="0" destOrd="0" presId="urn:microsoft.com/office/officeart/2018/2/layout/IconVerticalSolidList"/>
    <dgm:cxn modelId="{F4AC015E-1667-47E7-8EE2-AFDF9E4DDC94}" type="presOf" srcId="{E86CFC26-7C5B-45A0-A25F-906935CD07B1}" destId="{40B73ABE-07A9-402F-9469-0C5559BDA8EF}" srcOrd="0" destOrd="1" presId="urn:microsoft.com/office/officeart/2018/2/layout/IconVerticalSolidList"/>
    <dgm:cxn modelId="{0DE1B742-705D-4A77-9932-F0963A2F81A5}" type="presOf" srcId="{421E46EC-1F23-4A22-BD3E-9A07E52AD968}" destId="{53BEC761-235C-48E5-80EE-354F293B0693}" srcOrd="0" destOrd="0" presId="urn:microsoft.com/office/officeart/2018/2/layout/IconVerticalSolidList"/>
    <dgm:cxn modelId="{F897B147-82AA-41C3-9D1D-DC2ADD4D6690}" srcId="{421E46EC-1F23-4A22-BD3E-9A07E52AD968}" destId="{EC5F02CF-AFE7-42D7-A30D-727D071F2F9C}" srcOrd="0" destOrd="0" parTransId="{191D6F37-273D-4187-856C-B8E39328CC1B}" sibTransId="{9E317598-B346-49B8-A363-99EEFF283E95}"/>
    <dgm:cxn modelId="{FBD4C749-9B4B-41C4-8E08-EE8AE6C4C9C7}" srcId="{EC5F02CF-AFE7-42D7-A30D-727D071F2F9C}" destId="{E86CFC26-7C5B-45A0-A25F-906935CD07B1}" srcOrd="1" destOrd="0" parTransId="{E1823184-845F-4F0E-BA67-8BCD71140BD7}" sibTransId="{2A097964-AE69-4C67-AB81-DD3EE96D2136}"/>
    <dgm:cxn modelId="{537D8573-CC6F-485E-9A4A-8C2340C043BC}" type="presOf" srcId="{FBE52AE9-83C7-44D9-9885-C1788CF953CE}" destId="{2E4F25BB-73F4-4ECC-8204-10C44F1338CC}" srcOrd="0" destOrd="0" presId="urn:microsoft.com/office/officeart/2018/2/layout/IconVerticalSolidList"/>
    <dgm:cxn modelId="{DEF03C56-FB71-4A49-BDAA-1D4FAE0B84CD}" srcId="{EC5F02CF-AFE7-42D7-A30D-727D071F2F9C}" destId="{6634F4FE-CB33-4857-BF4E-6FC5D1D6AD5B}" srcOrd="0" destOrd="0" parTransId="{D924708B-8EB0-46BB-863A-BD373B27997C}" sibTransId="{6D4FD0C2-7202-470E-87FF-96C295E4A643}"/>
    <dgm:cxn modelId="{D85CB77E-223D-488D-B079-FA1C975640DE}" srcId="{421E46EC-1F23-4A22-BD3E-9A07E52AD968}" destId="{30F24FE9-39DD-492B-83B1-ABAFA3ACBDFE}" srcOrd="2" destOrd="0" parTransId="{A7FD1CDE-4E32-4B02-896C-2579A492DC55}" sibTransId="{32A602F7-A3F4-47C2-A5D7-F40D9EFDB1E6}"/>
    <dgm:cxn modelId="{7B760C89-7117-4C19-B8DC-9CC31AB0D6C0}" type="presOf" srcId="{30F24FE9-39DD-492B-83B1-ABAFA3ACBDFE}" destId="{CF979B2F-6A13-4AC9-96C2-1C5287AA10C1}" srcOrd="0" destOrd="0" presId="urn:microsoft.com/office/officeart/2018/2/layout/IconVerticalSolidList"/>
    <dgm:cxn modelId="{B9723C89-0A75-4197-A622-1809B7E083F1}" type="presOf" srcId="{E16C2691-2D72-49A6-8C37-1478C6C89E5C}" destId="{2C9FB888-AC9E-403B-835A-A3C2212FBD70}" srcOrd="0" destOrd="0" presId="urn:microsoft.com/office/officeart/2018/2/layout/IconVerticalSolidList"/>
    <dgm:cxn modelId="{552797BF-C6A3-4F92-9F43-7C4B5BCEBA6D}" type="presOf" srcId="{6634F4FE-CB33-4857-BF4E-6FC5D1D6AD5B}" destId="{40B73ABE-07A9-402F-9469-0C5559BDA8EF}" srcOrd="0" destOrd="0" presId="urn:microsoft.com/office/officeart/2018/2/layout/IconVerticalSolidList"/>
    <dgm:cxn modelId="{BFE61EEF-CB64-462A-BEB9-EB79668B6871}" srcId="{30F24FE9-39DD-492B-83B1-ABAFA3ACBDFE}" destId="{FBE52AE9-83C7-44D9-9885-C1788CF953CE}" srcOrd="0" destOrd="0" parTransId="{46A1AB21-D233-4D68-9518-FEF71F90467F}" sibTransId="{D7AF28D3-CC6B-4139-A252-D698A93A0F10}"/>
    <dgm:cxn modelId="{C77B1ED1-2B37-4DB9-A7E2-5F3C849A44EF}" type="presParOf" srcId="{53BEC761-235C-48E5-80EE-354F293B0693}" destId="{2D5E5E13-8C5A-48A4-B322-40878C59E158}" srcOrd="0" destOrd="0" presId="urn:microsoft.com/office/officeart/2018/2/layout/IconVerticalSolidList"/>
    <dgm:cxn modelId="{0861F464-CFC2-4199-B7A9-147499BB5C6E}" type="presParOf" srcId="{2D5E5E13-8C5A-48A4-B322-40878C59E158}" destId="{1655F509-86D4-4ABC-BC72-A64AB454E633}" srcOrd="0" destOrd="0" presId="urn:microsoft.com/office/officeart/2018/2/layout/IconVerticalSolidList"/>
    <dgm:cxn modelId="{24D2086F-BB56-4ADB-93AF-1E2CDBC472D8}" type="presParOf" srcId="{2D5E5E13-8C5A-48A4-B322-40878C59E158}" destId="{BB11523C-9C3A-4B7A-95CE-5D547B47B094}" srcOrd="1" destOrd="0" presId="urn:microsoft.com/office/officeart/2018/2/layout/IconVerticalSolidList"/>
    <dgm:cxn modelId="{BD29907E-5275-44EE-9999-2580B7B98AA2}" type="presParOf" srcId="{2D5E5E13-8C5A-48A4-B322-40878C59E158}" destId="{C0EF777C-415A-4371-B06A-49F1E8AB769C}" srcOrd="2" destOrd="0" presId="urn:microsoft.com/office/officeart/2018/2/layout/IconVerticalSolidList"/>
    <dgm:cxn modelId="{4C4BBF81-4864-4E57-A38E-8DBAD1019672}" type="presParOf" srcId="{2D5E5E13-8C5A-48A4-B322-40878C59E158}" destId="{44125734-5CE8-469F-9FC2-3239D9AF47FE}" srcOrd="3" destOrd="0" presId="urn:microsoft.com/office/officeart/2018/2/layout/IconVerticalSolidList"/>
    <dgm:cxn modelId="{06E6DC38-B191-48AB-86D8-23E1F9AE4A82}" type="presParOf" srcId="{2D5E5E13-8C5A-48A4-B322-40878C59E158}" destId="{40B73ABE-07A9-402F-9469-0C5559BDA8EF}" srcOrd="4" destOrd="0" presId="urn:microsoft.com/office/officeart/2018/2/layout/IconVerticalSolidList"/>
    <dgm:cxn modelId="{8273333E-3484-4FCA-AD10-1EB02FC92D6A}" type="presParOf" srcId="{53BEC761-235C-48E5-80EE-354F293B0693}" destId="{83D1862B-8D09-4B82-9DD3-CD18D2892072}" srcOrd="1" destOrd="0" presId="urn:microsoft.com/office/officeart/2018/2/layout/IconVerticalSolidList"/>
    <dgm:cxn modelId="{318A1D01-9B17-449B-B034-F00096A2A13B}" type="presParOf" srcId="{53BEC761-235C-48E5-80EE-354F293B0693}" destId="{6A94435E-83F9-4B51-A220-4F13653941BB}" srcOrd="2" destOrd="0" presId="urn:microsoft.com/office/officeart/2018/2/layout/IconVerticalSolidList"/>
    <dgm:cxn modelId="{B991D1B7-2D42-4A58-970E-7C95DDF8FC3C}" type="presParOf" srcId="{6A94435E-83F9-4B51-A220-4F13653941BB}" destId="{472AE3D5-DBC4-4AAD-B169-CC76A096831F}" srcOrd="0" destOrd="0" presId="urn:microsoft.com/office/officeart/2018/2/layout/IconVerticalSolidList"/>
    <dgm:cxn modelId="{8670235B-466D-44D6-AFC0-F0D680E1CCD2}" type="presParOf" srcId="{6A94435E-83F9-4B51-A220-4F13653941BB}" destId="{7AEF0EA3-8BD7-4D95-BD32-4FCE939A1354}" srcOrd="1" destOrd="0" presId="urn:microsoft.com/office/officeart/2018/2/layout/IconVerticalSolidList"/>
    <dgm:cxn modelId="{0FD06B9B-C528-4802-A3BD-F991CE3A42E2}" type="presParOf" srcId="{6A94435E-83F9-4B51-A220-4F13653941BB}" destId="{421D7F32-2696-4B21-B610-862C1180CDE2}" srcOrd="2" destOrd="0" presId="urn:microsoft.com/office/officeart/2018/2/layout/IconVerticalSolidList"/>
    <dgm:cxn modelId="{34D4FBF6-7A8A-41C6-84DB-9A33CCB4DFDB}" type="presParOf" srcId="{6A94435E-83F9-4B51-A220-4F13653941BB}" destId="{2C9FB888-AC9E-403B-835A-A3C2212FBD70}" srcOrd="3" destOrd="0" presId="urn:microsoft.com/office/officeart/2018/2/layout/IconVerticalSolidList"/>
    <dgm:cxn modelId="{09AEEA13-B719-4084-AEDE-FDCCDBC7FF71}" type="presParOf" srcId="{53BEC761-235C-48E5-80EE-354F293B0693}" destId="{9E91692C-F1F7-48CB-9935-035C01823104}" srcOrd="3" destOrd="0" presId="urn:microsoft.com/office/officeart/2018/2/layout/IconVerticalSolidList"/>
    <dgm:cxn modelId="{5BCD84AF-837B-4983-B5F5-E230641D6D30}" type="presParOf" srcId="{53BEC761-235C-48E5-80EE-354F293B0693}" destId="{D6DF3757-BD1C-447F-9E94-7A2E932F93E7}" srcOrd="4" destOrd="0" presId="urn:microsoft.com/office/officeart/2018/2/layout/IconVerticalSolidList"/>
    <dgm:cxn modelId="{FA3B4B3E-4010-4239-BE99-A12C637CF8D5}" type="presParOf" srcId="{D6DF3757-BD1C-447F-9E94-7A2E932F93E7}" destId="{932C5833-1476-4B9A-AD57-9FA11C72AFCF}" srcOrd="0" destOrd="0" presId="urn:microsoft.com/office/officeart/2018/2/layout/IconVerticalSolidList"/>
    <dgm:cxn modelId="{BACCB6C0-F7D5-4E95-8721-9190DD2A4A78}" type="presParOf" srcId="{D6DF3757-BD1C-447F-9E94-7A2E932F93E7}" destId="{605FA30D-DDE7-400B-8559-56DFBCFC10B9}" srcOrd="1" destOrd="0" presId="urn:microsoft.com/office/officeart/2018/2/layout/IconVerticalSolidList"/>
    <dgm:cxn modelId="{2AB95705-B336-4FA1-813D-29B9C65CF394}" type="presParOf" srcId="{D6DF3757-BD1C-447F-9E94-7A2E932F93E7}" destId="{F92AE6F1-A69E-48D8-BBD9-3F5A05A1271C}" srcOrd="2" destOrd="0" presId="urn:microsoft.com/office/officeart/2018/2/layout/IconVerticalSolidList"/>
    <dgm:cxn modelId="{18D6815D-A1DF-4954-99CF-226267191B52}" type="presParOf" srcId="{D6DF3757-BD1C-447F-9E94-7A2E932F93E7}" destId="{CF979B2F-6A13-4AC9-96C2-1C5287AA10C1}" srcOrd="3" destOrd="0" presId="urn:microsoft.com/office/officeart/2018/2/layout/IconVerticalSolidList"/>
    <dgm:cxn modelId="{7399C3AF-06B5-4218-A4E2-E83735C806AB}" type="presParOf" srcId="{D6DF3757-BD1C-447F-9E94-7A2E932F93E7}" destId="{2E4F25BB-73F4-4ECC-8204-10C44F1338CC}"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C4A148-5034-433C-856D-199A27CD1C46}" type="doc">
      <dgm:prSet loTypeId="urn:microsoft.com/office/officeart/2008/layout/RadialCluster" loCatId="cycle" qsTypeId="urn:microsoft.com/office/officeart/2005/8/quickstyle/simple1" qsCatId="simple" csTypeId="urn:microsoft.com/office/officeart/2005/8/colors/colorful3" csCatId="colorful" phldr="1"/>
      <dgm:spPr/>
      <dgm:t>
        <a:bodyPr/>
        <a:lstStyle/>
        <a:p>
          <a:endParaRPr lang="pl-PL"/>
        </a:p>
      </dgm:t>
    </dgm:pt>
    <dgm:pt modelId="{EE62077F-AA81-4203-BA42-E0E9CC5D4CA9}">
      <dgm:prSet phldrT="[Tekst]"/>
      <dgm:spPr/>
      <dgm:t>
        <a:bodyPr/>
        <a:lstStyle/>
        <a:p>
          <a:r>
            <a:rPr lang="pl-PL" dirty="0"/>
            <a:t>NŚZ</a:t>
          </a:r>
        </a:p>
      </dgm:t>
    </dgm:pt>
    <dgm:pt modelId="{8146AFA0-1B7B-4D30-B509-896D510E46EF}" type="parTrans" cxnId="{28EA4333-8814-403F-A57E-91740B1043DB}">
      <dgm:prSet/>
      <dgm:spPr/>
      <dgm:t>
        <a:bodyPr/>
        <a:lstStyle/>
        <a:p>
          <a:endParaRPr lang="pl-PL"/>
        </a:p>
      </dgm:t>
    </dgm:pt>
    <dgm:pt modelId="{A90BE108-5782-45F2-8359-393484E84857}" type="sibTrans" cxnId="{28EA4333-8814-403F-A57E-91740B1043DB}">
      <dgm:prSet/>
      <dgm:spPr/>
      <dgm:t>
        <a:bodyPr/>
        <a:lstStyle/>
        <a:p>
          <a:endParaRPr lang="pl-PL"/>
        </a:p>
      </dgm:t>
    </dgm:pt>
    <dgm:pt modelId="{EE04883B-E9DE-4E50-97F6-9E977F745FF1}">
      <dgm:prSet phldrT="[Tekst]"/>
      <dgm:spPr/>
      <dgm:t>
        <a:bodyPr/>
        <a:lstStyle/>
        <a:p>
          <a:r>
            <a:rPr lang="pl-PL" dirty="0"/>
            <a:t>Kasacja </a:t>
          </a:r>
        </a:p>
      </dgm:t>
    </dgm:pt>
    <dgm:pt modelId="{2D1B4961-A3C4-4896-931F-7EA18E97730C}" type="parTrans" cxnId="{DBC7C383-F09A-4A95-8913-2CEAEAE5B597}">
      <dgm:prSet/>
      <dgm:spPr/>
      <dgm:t>
        <a:bodyPr/>
        <a:lstStyle/>
        <a:p>
          <a:endParaRPr lang="pl-PL"/>
        </a:p>
      </dgm:t>
    </dgm:pt>
    <dgm:pt modelId="{74E53E98-E531-4523-AE5E-CAF173F49CFC}" type="sibTrans" cxnId="{DBC7C383-F09A-4A95-8913-2CEAEAE5B597}">
      <dgm:prSet/>
      <dgm:spPr/>
      <dgm:t>
        <a:bodyPr/>
        <a:lstStyle/>
        <a:p>
          <a:endParaRPr lang="pl-PL"/>
        </a:p>
      </dgm:t>
    </dgm:pt>
    <dgm:pt modelId="{3FAEA64D-702D-4555-95E8-C3BC495C10C6}">
      <dgm:prSet phldrT="[Tekst]"/>
      <dgm:spPr/>
      <dgm:t>
        <a:bodyPr/>
        <a:lstStyle/>
        <a:p>
          <a:r>
            <a:rPr lang="pl-PL" dirty="0"/>
            <a:t>Wznowienie postępowania </a:t>
          </a:r>
        </a:p>
      </dgm:t>
    </dgm:pt>
    <dgm:pt modelId="{5AFFE271-3ED4-4BD0-8605-E1CB92C316CD}" type="parTrans" cxnId="{0CE629FF-DC81-4F63-B6AF-5441C3E91201}">
      <dgm:prSet/>
      <dgm:spPr/>
      <dgm:t>
        <a:bodyPr/>
        <a:lstStyle/>
        <a:p>
          <a:endParaRPr lang="pl-PL"/>
        </a:p>
      </dgm:t>
    </dgm:pt>
    <dgm:pt modelId="{C94E1712-D188-4EF8-B9EB-D626FF7732C3}" type="sibTrans" cxnId="{0CE629FF-DC81-4F63-B6AF-5441C3E91201}">
      <dgm:prSet/>
      <dgm:spPr/>
      <dgm:t>
        <a:bodyPr/>
        <a:lstStyle/>
        <a:p>
          <a:endParaRPr lang="pl-PL"/>
        </a:p>
      </dgm:t>
    </dgm:pt>
    <dgm:pt modelId="{B8A2958D-2D4F-41DD-B0CE-D9D263497DC1}">
      <dgm:prSet phldrT="[Tekst]"/>
      <dgm:spPr/>
      <dgm:t>
        <a:bodyPr/>
        <a:lstStyle/>
        <a:p>
          <a:r>
            <a:rPr lang="pl-PL" dirty="0"/>
            <a:t>Skarga na wyrok sądu odwoławczego</a:t>
          </a:r>
        </a:p>
      </dgm:t>
    </dgm:pt>
    <dgm:pt modelId="{8FB9920F-9B73-46A1-8731-8465C3D2BF0A}" type="parTrans" cxnId="{7C96743F-BB54-46F0-B142-ACBA4CB27CC9}">
      <dgm:prSet/>
      <dgm:spPr/>
      <dgm:t>
        <a:bodyPr/>
        <a:lstStyle/>
        <a:p>
          <a:endParaRPr lang="pl-PL"/>
        </a:p>
      </dgm:t>
    </dgm:pt>
    <dgm:pt modelId="{84C214C9-C6FF-49A1-862B-DD30E66B6DDA}" type="sibTrans" cxnId="{7C96743F-BB54-46F0-B142-ACBA4CB27CC9}">
      <dgm:prSet/>
      <dgm:spPr/>
      <dgm:t>
        <a:bodyPr/>
        <a:lstStyle/>
        <a:p>
          <a:endParaRPr lang="pl-PL"/>
        </a:p>
      </dgm:t>
    </dgm:pt>
    <dgm:pt modelId="{B5F2B2E1-57AB-4FA9-82E7-72A07D5595C5}">
      <dgm:prSet phldrT="[Tekst]"/>
      <dgm:spPr/>
      <dgm:t>
        <a:bodyPr/>
        <a:lstStyle/>
        <a:p>
          <a:r>
            <a:rPr lang="pl-PL" dirty="0"/>
            <a:t>Skarga nadzwyczajna z ustawy o SN</a:t>
          </a:r>
        </a:p>
      </dgm:t>
    </dgm:pt>
    <dgm:pt modelId="{DC4318A8-E3A2-4FE1-B8FC-6DFF238FA22D}" type="parTrans" cxnId="{4035E30A-2DE6-47A5-A0AE-9A7B2FCD156F}">
      <dgm:prSet/>
      <dgm:spPr/>
    </dgm:pt>
    <dgm:pt modelId="{9DA6E289-DB38-4CCC-B4AD-9AFDD0314142}" type="sibTrans" cxnId="{4035E30A-2DE6-47A5-A0AE-9A7B2FCD156F}">
      <dgm:prSet/>
      <dgm:spPr/>
    </dgm:pt>
    <dgm:pt modelId="{C757ECA9-3794-4F66-A021-B4A7F25F0ABD}">
      <dgm:prSet phldrT="[Tekst]"/>
      <dgm:spPr/>
      <dgm:t>
        <a:bodyPr/>
        <a:lstStyle/>
        <a:p>
          <a:endParaRPr lang="pl-PL" dirty="0"/>
        </a:p>
      </dgm:t>
    </dgm:pt>
    <dgm:pt modelId="{01A0B0BC-14F3-4B1D-A834-41C0173F0ABD}" type="parTrans" cxnId="{1E5D2C47-3679-48D7-913F-92DDF95F349D}">
      <dgm:prSet/>
      <dgm:spPr/>
    </dgm:pt>
    <dgm:pt modelId="{9D684B60-88BE-48FA-B4C6-2F8F5E6B00FB}" type="sibTrans" cxnId="{1E5D2C47-3679-48D7-913F-92DDF95F349D}">
      <dgm:prSet/>
      <dgm:spPr/>
    </dgm:pt>
    <dgm:pt modelId="{2FDF716F-AE2E-4C69-B994-8DBCFEB1FB33}" type="pres">
      <dgm:prSet presAssocID="{12C4A148-5034-433C-856D-199A27CD1C46}" presName="Name0" presStyleCnt="0">
        <dgm:presLayoutVars>
          <dgm:chMax val="1"/>
          <dgm:chPref val="1"/>
          <dgm:dir/>
          <dgm:animOne val="branch"/>
          <dgm:animLvl val="lvl"/>
        </dgm:presLayoutVars>
      </dgm:prSet>
      <dgm:spPr/>
    </dgm:pt>
    <dgm:pt modelId="{38956573-A843-45E3-8CB8-DF0C40B324C7}" type="pres">
      <dgm:prSet presAssocID="{EE62077F-AA81-4203-BA42-E0E9CC5D4CA9}" presName="singleCycle" presStyleCnt="0"/>
      <dgm:spPr/>
    </dgm:pt>
    <dgm:pt modelId="{3ABEE9EE-1B4D-4085-A54E-1BECB97B9FFA}" type="pres">
      <dgm:prSet presAssocID="{EE62077F-AA81-4203-BA42-E0E9CC5D4CA9}" presName="singleCenter" presStyleLbl="node1" presStyleIdx="0" presStyleCnt="5">
        <dgm:presLayoutVars>
          <dgm:chMax val="7"/>
          <dgm:chPref val="7"/>
        </dgm:presLayoutVars>
      </dgm:prSet>
      <dgm:spPr/>
    </dgm:pt>
    <dgm:pt modelId="{8E659485-2F24-40EB-96F5-B9569C70BAD5}" type="pres">
      <dgm:prSet presAssocID="{2D1B4961-A3C4-4896-931F-7EA18E97730C}" presName="Name56" presStyleLbl="parChTrans1D2" presStyleIdx="0" presStyleCnt="4"/>
      <dgm:spPr/>
    </dgm:pt>
    <dgm:pt modelId="{2F95633A-6BD1-4F53-9A37-B6F521FD04FE}" type="pres">
      <dgm:prSet presAssocID="{EE04883B-E9DE-4E50-97F6-9E977F745FF1}" presName="text0" presStyleLbl="node1" presStyleIdx="1" presStyleCnt="5">
        <dgm:presLayoutVars>
          <dgm:bulletEnabled val="1"/>
        </dgm:presLayoutVars>
      </dgm:prSet>
      <dgm:spPr/>
    </dgm:pt>
    <dgm:pt modelId="{93FFAE1E-7205-4D8A-8E44-DFAD54C95D20}" type="pres">
      <dgm:prSet presAssocID="{5AFFE271-3ED4-4BD0-8605-E1CB92C316CD}" presName="Name56" presStyleLbl="parChTrans1D2" presStyleIdx="1" presStyleCnt="4"/>
      <dgm:spPr/>
    </dgm:pt>
    <dgm:pt modelId="{E323D917-BD29-454B-91A6-21945FEF13F6}" type="pres">
      <dgm:prSet presAssocID="{3FAEA64D-702D-4555-95E8-C3BC495C10C6}" presName="text0" presStyleLbl="node1" presStyleIdx="2" presStyleCnt="5" custScaleX="158020">
        <dgm:presLayoutVars>
          <dgm:bulletEnabled val="1"/>
        </dgm:presLayoutVars>
      </dgm:prSet>
      <dgm:spPr/>
    </dgm:pt>
    <dgm:pt modelId="{2DDFBB1E-A8EA-4711-8092-14465E6F6228}" type="pres">
      <dgm:prSet presAssocID="{8FB9920F-9B73-46A1-8731-8465C3D2BF0A}" presName="Name56" presStyleLbl="parChTrans1D2" presStyleIdx="2" presStyleCnt="4"/>
      <dgm:spPr/>
    </dgm:pt>
    <dgm:pt modelId="{08B9BBAC-E738-44B4-93B9-3ADEA5BF47FF}" type="pres">
      <dgm:prSet presAssocID="{B8A2958D-2D4F-41DD-B0CE-D9D263497DC1}" presName="text0" presStyleLbl="node1" presStyleIdx="3" presStyleCnt="5" custScaleX="147903">
        <dgm:presLayoutVars>
          <dgm:bulletEnabled val="1"/>
        </dgm:presLayoutVars>
      </dgm:prSet>
      <dgm:spPr/>
    </dgm:pt>
    <dgm:pt modelId="{DD1BF91F-A486-4813-A294-F1C6692548DF}" type="pres">
      <dgm:prSet presAssocID="{DC4318A8-E3A2-4FE1-B8FC-6DFF238FA22D}" presName="Name56" presStyleLbl="parChTrans1D2" presStyleIdx="3" presStyleCnt="4"/>
      <dgm:spPr/>
    </dgm:pt>
    <dgm:pt modelId="{B04285C4-3AC2-48CA-9680-60F2E1FF3384}" type="pres">
      <dgm:prSet presAssocID="{B5F2B2E1-57AB-4FA9-82E7-72A07D5595C5}" presName="text0" presStyleLbl="node1" presStyleIdx="4" presStyleCnt="5">
        <dgm:presLayoutVars>
          <dgm:bulletEnabled val="1"/>
        </dgm:presLayoutVars>
      </dgm:prSet>
      <dgm:spPr/>
    </dgm:pt>
  </dgm:ptLst>
  <dgm:cxnLst>
    <dgm:cxn modelId="{02242108-DCCB-441B-9154-2FABEB564732}" type="presOf" srcId="{5AFFE271-3ED4-4BD0-8605-E1CB92C316CD}" destId="{93FFAE1E-7205-4D8A-8E44-DFAD54C95D20}" srcOrd="0" destOrd="0" presId="urn:microsoft.com/office/officeart/2008/layout/RadialCluster"/>
    <dgm:cxn modelId="{4035E30A-2DE6-47A5-A0AE-9A7B2FCD156F}" srcId="{EE62077F-AA81-4203-BA42-E0E9CC5D4CA9}" destId="{B5F2B2E1-57AB-4FA9-82E7-72A07D5595C5}" srcOrd="3" destOrd="0" parTransId="{DC4318A8-E3A2-4FE1-B8FC-6DFF238FA22D}" sibTransId="{9DA6E289-DB38-4CCC-B4AD-9AFDD0314142}"/>
    <dgm:cxn modelId="{8803B30C-4863-41E1-907B-01A2E474A0D0}" type="presOf" srcId="{B8A2958D-2D4F-41DD-B0CE-D9D263497DC1}" destId="{08B9BBAC-E738-44B4-93B9-3ADEA5BF47FF}" srcOrd="0" destOrd="0" presId="urn:microsoft.com/office/officeart/2008/layout/RadialCluster"/>
    <dgm:cxn modelId="{60620131-25F9-43A6-A473-0EB97FD7E010}" type="presOf" srcId="{DC4318A8-E3A2-4FE1-B8FC-6DFF238FA22D}" destId="{DD1BF91F-A486-4813-A294-F1C6692548DF}" srcOrd="0" destOrd="0" presId="urn:microsoft.com/office/officeart/2008/layout/RadialCluster"/>
    <dgm:cxn modelId="{28EA4333-8814-403F-A57E-91740B1043DB}" srcId="{12C4A148-5034-433C-856D-199A27CD1C46}" destId="{EE62077F-AA81-4203-BA42-E0E9CC5D4CA9}" srcOrd="0" destOrd="0" parTransId="{8146AFA0-1B7B-4D30-B509-896D510E46EF}" sibTransId="{A90BE108-5782-45F2-8359-393484E84857}"/>
    <dgm:cxn modelId="{7C96743F-BB54-46F0-B142-ACBA4CB27CC9}" srcId="{EE62077F-AA81-4203-BA42-E0E9CC5D4CA9}" destId="{B8A2958D-2D4F-41DD-B0CE-D9D263497DC1}" srcOrd="2" destOrd="0" parTransId="{8FB9920F-9B73-46A1-8731-8465C3D2BF0A}" sibTransId="{84C214C9-C6FF-49A1-862B-DD30E66B6DDA}"/>
    <dgm:cxn modelId="{B3F67D65-0904-4BB2-8A69-1231B8951EF5}" type="presOf" srcId="{EE04883B-E9DE-4E50-97F6-9E977F745FF1}" destId="{2F95633A-6BD1-4F53-9A37-B6F521FD04FE}" srcOrd="0" destOrd="0" presId="urn:microsoft.com/office/officeart/2008/layout/RadialCluster"/>
    <dgm:cxn modelId="{1E5D2C47-3679-48D7-913F-92DDF95F349D}" srcId="{12C4A148-5034-433C-856D-199A27CD1C46}" destId="{C757ECA9-3794-4F66-A021-B4A7F25F0ABD}" srcOrd="1" destOrd="0" parTransId="{01A0B0BC-14F3-4B1D-A834-41C0173F0ABD}" sibTransId="{9D684B60-88BE-48FA-B4C6-2F8F5E6B00FB}"/>
    <dgm:cxn modelId="{DBC7C383-F09A-4A95-8913-2CEAEAE5B597}" srcId="{EE62077F-AA81-4203-BA42-E0E9CC5D4CA9}" destId="{EE04883B-E9DE-4E50-97F6-9E977F745FF1}" srcOrd="0" destOrd="0" parTransId="{2D1B4961-A3C4-4896-931F-7EA18E97730C}" sibTransId="{74E53E98-E531-4523-AE5E-CAF173F49CFC}"/>
    <dgm:cxn modelId="{0584818F-3E4F-4F04-A00E-E3967EFCCCAC}" type="presOf" srcId="{12C4A148-5034-433C-856D-199A27CD1C46}" destId="{2FDF716F-AE2E-4C69-B994-8DBCFEB1FB33}" srcOrd="0" destOrd="0" presId="urn:microsoft.com/office/officeart/2008/layout/RadialCluster"/>
    <dgm:cxn modelId="{89275E99-13CB-4CF3-A041-C9865D248332}" type="presOf" srcId="{8FB9920F-9B73-46A1-8731-8465C3D2BF0A}" destId="{2DDFBB1E-A8EA-4711-8092-14465E6F6228}" srcOrd="0" destOrd="0" presId="urn:microsoft.com/office/officeart/2008/layout/RadialCluster"/>
    <dgm:cxn modelId="{9A40C59B-53F3-4009-9085-717185BCC13F}" type="presOf" srcId="{2D1B4961-A3C4-4896-931F-7EA18E97730C}" destId="{8E659485-2F24-40EB-96F5-B9569C70BAD5}" srcOrd="0" destOrd="0" presId="urn:microsoft.com/office/officeart/2008/layout/RadialCluster"/>
    <dgm:cxn modelId="{DC8787A6-5BF3-4500-AED3-7D6D56446151}" type="presOf" srcId="{B5F2B2E1-57AB-4FA9-82E7-72A07D5595C5}" destId="{B04285C4-3AC2-48CA-9680-60F2E1FF3384}" srcOrd="0" destOrd="0" presId="urn:microsoft.com/office/officeart/2008/layout/RadialCluster"/>
    <dgm:cxn modelId="{5DFE47AD-1984-42E9-84A4-43F658272F2E}" type="presOf" srcId="{3FAEA64D-702D-4555-95E8-C3BC495C10C6}" destId="{E323D917-BD29-454B-91A6-21945FEF13F6}" srcOrd="0" destOrd="0" presId="urn:microsoft.com/office/officeart/2008/layout/RadialCluster"/>
    <dgm:cxn modelId="{C8DB64D2-076A-45B7-870E-5D7A5B0511B6}" type="presOf" srcId="{EE62077F-AA81-4203-BA42-E0E9CC5D4CA9}" destId="{3ABEE9EE-1B4D-4085-A54E-1BECB97B9FFA}" srcOrd="0" destOrd="0" presId="urn:microsoft.com/office/officeart/2008/layout/RadialCluster"/>
    <dgm:cxn modelId="{0CE629FF-DC81-4F63-B6AF-5441C3E91201}" srcId="{EE62077F-AA81-4203-BA42-E0E9CC5D4CA9}" destId="{3FAEA64D-702D-4555-95E8-C3BC495C10C6}" srcOrd="1" destOrd="0" parTransId="{5AFFE271-3ED4-4BD0-8605-E1CB92C316CD}" sibTransId="{C94E1712-D188-4EF8-B9EB-D626FF7732C3}"/>
    <dgm:cxn modelId="{7290879C-5495-452D-9885-7241319DC116}" type="presParOf" srcId="{2FDF716F-AE2E-4C69-B994-8DBCFEB1FB33}" destId="{38956573-A843-45E3-8CB8-DF0C40B324C7}" srcOrd="0" destOrd="0" presId="urn:microsoft.com/office/officeart/2008/layout/RadialCluster"/>
    <dgm:cxn modelId="{2CFE16A2-582E-4454-9526-B342F4B09C8A}" type="presParOf" srcId="{38956573-A843-45E3-8CB8-DF0C40B324C7}" destId="{3ABEE9EE-1B4D-4085-A54E-1BECB97B9FFA}" srcOrd="0" destOrd="0" presId="urn:microsoft.com/office/officeart/2008/layout/RadialCluster"/>
    <dgm:cxn modelId="{8ED010A5-CFDB-4E5D-80E6-595ED5B9B01B}" type="presParOf" srcId="{38956573-A843-45E3-8CB8-DF0C40B324C7}" destId="{8E659485-2F24-40EB-96F5-B9569C70BAD5}" srcOrd="1" destOrd="0" presId="urn:microsoft.com/office/officeart/2008/layout/RadialCluster"/>
    <dgm:cxn modelId="{05D0815A-5B83-4E2A-8F24-D8BBEEEA66D9}" type="presParOf" srcId="{38956573-A843-45E3-8CB8-DF0C40B324C7}" destId="{2F95633A-6BD1-4F53-9A37-B6F521FD04FE}" srcOrd="2" destOrd="0" presId="urn:microsoft.com/office/officeart/2008/layout/RadialCluster"/>
    <dgm:cxn modelId="{D176F2E0-7CCB-4D91-AD65-ACEF8216A9AB}" type="presParOf" srcId="{38956573-A843-45E3-8CB8-DF0C40B324C7}" destId="{93FFAE1E-7205-4D8A-8E44-DFAD54C95D20}" srcOrd="3" destOrd="0" presId="urn:microsoft.com/office/officeart/2008/layout/RadialCluster"/>
    <dgm:cxn modelId="{2710067C-D6C4-48E1-885E-EB11FD7AAB52}" type="presParOf" srcId="{38956573-A843-45E3-8CB8-DF0C40B324C7}" destId="{E323D917-BD29-454B-91A6-21945FEF13F6}" srcOrd="4" destOrd="0" presId="urn:microsoft.com/office/officeart/2008/layout/RadialCluster"/>
    <dgm:cxn modelId="{C8A9E572-8F1A-427D-A967-D5BC67F157A0}" type="presParOf" srcId="{38956573-A843-45E3-8CB8-DF0C40B324C7}" destId="{2DDFBB1E-A8EA-4711-8092-14465E6F6228}" srcOrd="5" destOrd="0" presId="urn:microsoft.com/office/officeart/2008/layout/RadialCluster"/>
    <dgm:cxn modelId="{09FE2DA6-05D9-4938-B372-02AFAADBE70A}" type="presParOf" srcId="{38956573-A843-45E3-8CB8-DF0C40B324C7}" destId="{08B9BBAC-E738-44B4-93B9-3ADEA5BF47FF}" srcOrd="6" destOrd="0" presId="urn:microsoft.com/office/officeart/2008/layout/RadialCluster"/>
    <dgm:cxn modelId="{EC72E171-2676-455E-A076-01E37C91E296}" type="presParOf" srcId="{38956573-A843-45E3-8CB8-DF0C40B324C7}" destId="{DD1BF91F-A486-4813-A294-F1C6692548DF}" srcOrd="7" destOrd="0" presId="urn:microsoft.com/office/officeart/2008/layout/RadialCluster"/>
    <dgm:cxn modelId="{9ED44007-E2B8-4713-8748-A627808AE3BA}" type="presParOf" srcId="{38956573-A843-45E3-8CB8-DF0C40B324C7}" destId="{B04285C4-3AC2-48CA-9680-60F2E1FF3384}"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9F872B-BB28-42C0-B793-AF1F4640D14D}"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pl-PL"/>
        </a:p>
      </dgm:t>
    </dgm:pt>
    <dgm:pt modelId="{BF1E7039-5748-4644-9871-59332542552C}">
      <dgm:prSet phldrT="[Tekst]"/>
      <dgm:spPr/>
      <dgm:t>
        <a:bodyPr/>
        <a:lstStyle/>
        <a:p>
          <a:r>
            <a:rPr lang="pl-PL" dirty="0"/>
            <a:t>Środki odwoławcze </a:t>
          </a:r>
        </a:p>
      </dgm:t>
    </dgm:pt>
    <dgm:pt modelId="{34DAEE00-70D3-44D0-AA2A-90BC97D6F154}" type="parTrans" cxnId="{BA6ABE8B-E59D-44CE-B3FE-815AE1D93252}">
      <dgm:prSet/>
      <dgm:spPr/>
      <dgm:t>
        <a:bodyPr/>
        <a:lstStyle/>
        <a:p>
          <a:endParaRPr lang="pl-PL"/>
        </a:p>
      </dgm:t>
    </dgm:pt>
    <dgm:pt modelId="{2B99A92D-F6F5-4E76-98B9-220AE9B189A0}" type="sibTrans" cxnId="{BA6ABE8B-E59D-44CE-B3FE-815AE1D93252}">
      <dgm:prSet/>
      <dgm:spPr/>
      <dgm:t>
        <a:bodyPr/>
        <a:lstStyle/>
        <a:p>
          <a:endParaRPr lang="pl-PL"/>
        </a:p>
      </dgm:t>
    </dgm:pt>
    <dgm:pt modelId="{32147D66-B195-455B-8DA0-5CA6922572DE}">
      <dgm:prSet phldrT="[Tekst]"/>
      <dgm:spPr/>
      <dgm:t>
        <a:bodyPr/>
        <a:lstStyle/>
        <a:p>
          <a:r>
            <a:rPr lang="pl-PL" dirty="0"/>
            <a:t>Apelacja </a:t>
          </a:r>
        </a:p>
      </dgm:t>
    </dgm:pt>
    <dgm:pt modelId="{893F1966-8F0A-43A2-A9CF-1648B493CAC8}" type="parTrans" cxnId="{B46BBE8D-96F9-43CF-87BB-CF8E841780A8}">
      <dgm:prSet/>
      <dgm:spPr/>
      <dgm:t>
        <a:bodyPr/>
        <a:lstStyle/>
        <a:p>
          <a:endParaRPr lang="pl-PL"/>
        </a:p>
      </dgm:t>
    </dgm:pt>
    <dgm:pt modelId="{9E592544-D5D1-4BC2-8644-0B381C9DFDF2}" type="sibTrans" cxnId="{B46BBE8D-96F9-43CF-87BB-CF8E841780A8}">
      <dgm:prSet/>
      <dgm:spPr/>
      <dgm:t>
        <a:bodyPr/>
        <a:lstStyle/>
        <a:p>
          <a:endParaRPr lang="pl-PL"/>
        </a:p>
      </dgm:t>
    </dgm:pt>
    <dgm:pt modelId="{68BB8222-C7C5-475A-89EE-26A94F30FD93}">
      <dgm:prSet phldrT="[Tekst]"/>
      <dgm:spPr/>
      <dgm:t>
        <a:bodyPr/>
        <a:lstStyle/>
        <a:p>
          <a:r>
            <a:rPr lang="pl-PL" dirty="0"/>
            <a:t>Zażalenie </a:t>
          </a:r>
        </a:p>
      </dgm:t>
    </dgm:pt>
    <dgm:pt modelId="{68AED504-B4B5-490E-99A1-7B5CD7F25843}" type="parTrans" cxnId="{6C7BD911-50BF-4112-A073-E5F79D0520C5}">
      <dgm:prSet/>
      <dgm:spPr/>
      <dgm:t>
        <a:bodyPr/>
        <a:lstStyle/>
        <a:p>
          <a:endParaRPr lang="pl-PL"/>
        </a:p>
      </dgm:t>
    </dgm:pt>
    <dgm:pt modelId="{6090F975-B531-463E-91CF-E00D6EA46D0C}" type="sibTrans" cxnId="{6C7BD911-50BF-4112-A073-E5F79D0520C5}">
      <dgm:prSet/>
      <dgm:spPr/>
      <dgm:t>
        <a:bodyPr/>
        <a:lstStyle/>
        <a:p>
          <a:endParaRPr lang="pl-PL"/>
        </a:p>
      </dgm:t>
    </dgm:pt>
    <dgm:pt modelId="{5E0D0229-00FB-4BF9-A52D-E16DD950675F}">
      <dgm:prSet phldrT="[Tekst]"/>
      <dgm:spPr/>
      <dgm:t>
        <a:bodyPr/>
        <a:lstStyle/>
        <a:p>
          <a:r>
            <a:rPr lang="pl-PL" dirty="0"/>
            <a:t>Sprzeciwy</a:t>
          </a:r>
        </a:p>
      </dgm:t>
    </dgm:pt>
    <dgm:pt modelId="{4429EBAC-699C-4455-955E-E2EF532F1AF8}" type="parTrans" cxnId="{FFF953A9-FE18-4C0D-A7C2-00A52B193CE1}">
      <dgm:prSet/>
      <dgm:spPr/>
      <dgm:t>
        <a:bodyPr/>
        <a:lstStyle/>
        <a:p>
          <a:endParaRPr lang="pl-PL"/>
        </a:p>
      </dgm:t>
    </dgm:pt>
    <dgm:pt modelId="{40917C8B-C0BD-4084-BF54-90690CD28411}" type="sibTrans" cxnId="{FFF953A9-FE18-4C0D-A7C2-00A52B193CE1}">
      <dgm:prSet/>
      <dgm:spPr/>
      <dgm:t>
        <a:bodyPr/>
        <a:lstStyle/>
        <a:p>
          <a:endParaRPr lang="pl-PL"/>
        </a:p>
      </dgm:t>
    </dgm:pt>
    <dgm:pt modelId="{1182F97A-A8AB-4B07-B162-8CCC3CB41723}">
      <dgm:prSet phldrT="[Tekst]"/>
      <dgm:spPr/>
      <dgm:t>
        <a:bodyPr/>
        <a:lstStyle/>
        <a:p>
          <a:r>
            <a:rPr lang="pl-PL" dirty="0"/>
            <a:t>służą od decyzji nieprawomocnych i skutkiem ich wniesienia jest skasowanie (uchylenie) wcześniej wydanej decyzji procesowej). </a:t>
          </a:r>
        </a:p>
      </dgm:t>
    </dgm:pt>
    <dgm:pt modelId="{F839F454-20B0-4840-84E8-AA96B4CBF280}" type="parTrans" cxnId="{1143F186-71AE-440A-99DA-73A68454AB29}">
      <dgm:prSet/>
      <dgm:spPr/>
      <dgm:t>
        <a:bodyPr/>
        <a:lstStyle/>
        <a:p>
          <a:endParaRPr lang="pl-PL"/>
        </a:p>
      </dgm:t>
    </dgm:pt>
    <dgm:pt modelId="{85D683A5-2E19-4C0A-9D50-065E68274F62}" type="sibTrans" cxnId="{1143F186-71AE-440A-99DA-73A68454AB29}">
      <dgm:prSet/>
      <dgm:spPr/>
      <dgm:t>
        <a:bodyPr/>
        <a:lstStyle/>
        <a:p>
          <a:endParaRPr lang="pl-PL"/>
        </a:p>
      </dgm:t>
    </dgm:pt>
    <dgm:pt modelId="{C00A80D2-8FF8-46C8-8F46-EEF57467A377}">
      <dgm:prSet phldrT="[Tekst]"/>
      <dgm:spPr/>
      <dgm:t>
        <a:bodyPr/>
        <a:lstStyle/>
        <a:p>
          <a:r>
            <a:rPr lang="pl-PL" dirty="0"/>
            <a:t>Quasi-sprzeciwy</a:t>
          </a:r>
        </a:p>
      </dgm:t>
    </dgm:pt>
    <dgm:pt modelId="{C1203A13-1213-4FB2-865A-424DB6A49424}" type="parTrans" cxnId="{791C363A-003D-41B7-A148-F063686C4FFD}">
      <dgm:prSet/>
      <dgm:spPr/>
      <dgm:t>
        <a:bodyPr/>
        <a:lstStyle/>
        <a:p>
          <a:endParaRPr lang="pl-PL"/>
        </a:p>
      </dgm:t>
    </dgm:pt>
    <dgm:pt modelId="{1D2A9D95-80EA-4CA0-B832-64B2FCBE57D4}" type="sibTrans" cxnId="{791C363A-003D-41B7-A148-F063686C4FFD}">
      <dgm:prSet/>
      <dgm:spPr/>
      <dgm:t>
        <a:bodyPr/>
        <a:lstStyle/>
        <a:p>
          <a:endParaRPr lang="pl-PL"/>
        </a:p>
      </dgm:t>
    </dgm:pt>
    <dgm:pt modelId="{8CE0584E-218F-4780-BD0C-1E3E91B7A4EB}">
      <dgm:prSet phldrT="[Tekst]"/>
      <dgm:spPr/>
      <dgm:t>
        <a:bodyPr/>
        <a:lstStyle/>
        <a:p>
          <a:r>
            <a:rPr lang="pl-PL" dirty="0"/>
            <a:t>środki zbliżone do sprzeciwu, ale nie mają wszystkich ich cech. Decyzja, od której wniesiono quasi – sprzeciw nie traci swojej mocy</a:t>
          </a:r>
        </a:p>
      </dgm:t>
    </dgm:pt>
    <dgm:pt modelId="{3AAE08CC-2850-49A4-A868-917028F881E5}" type="parTrans" cxnId="{A3D3CAE9-8D4F-45E7-AC36-DC8754E19A84}">
      <dgm:prSet/>
      <dgm:spPr/>
      <dgm:t>
        <a:bodyPr/>
        <a:lstStyle/>
        <a:p>
          <a:endParaRPr lang="pl-PL"/>
        </a:p>
      </dgm:t>
    </dgm:pt>
    <dgm:pt modelId="{F3BB42C4-8443-48B2-A1F0-3B49AA3DB8E4}" type="sibTrans" cxnId="{A3D3CAE9-8D4F-45E7-AC36-DC8754E19A84}">
      <dgm:prSet/>
      <dgm:spPr/>
      <dgm:t>
        <a:bodyPr/>
        <a:lstStyle/>
        <a:p>
          <a:endParaRPr lang="pl-PL"/>
        </a:p>
      </dgm:t>
    </dgm:pt>
    <dgm:pt modelId="{2A054EC2-C2EA-4F62-90BE-5D4CA9DE4804}">
      <dgm:prSet phldrT="[Tekst]"/>
      <dgm:spPr/>
      <dgm:t>
        <a:bodyPr/>
        <a:lstStyle/>
        <a:p>
          <a:r>
            <a:rPr lang="pl-PL" dirty="0"/>
            <a:t>Np. wniosek o przywrócenie terminu </a:t>
          </a:r>
        </a:p>
      </dgm:t>
    </dgm:pt>
    <dgm:pt modelId="{58AC24FC-D8A2-4153-9990-1A6DCAE90CF9}" type="parTrans" cxnId="{D580BB53-BEDB-40C8-9A15-818FF912733D}">
      <dgm:prSet/>
      <dgm:spPr/>
      <dgm:t>
        <a:bodyPr/>
        <a:lstStyle/>
        <a:p>
          <a:endParaRPr lang="pl-PL"/>
        </a:p>
      </dgm:t>
    </dgm:pt>
    <dgm:pt modelId="{06BED746-FDB1-468E-AC1B-ACD2FC05C646}" type="sibTrans" cxnId="{D580BB53-BEDB-40C8-9A15-818FF912733D}">
      <dgm:prSet/>
      <dgm:spPr/>
      <dgm:t>
        <a:bodyPr/>
        <a:lstStyle/>
        <a:p>
          <a:endParaRPr lang="pl-PL"/>
        </a:p>
      </dgm:t>
    </dgm:pt>
    <dgm:pt modelId="{07C76B1E-6A90-4B2E-BB3A-03A346DE9753}">
      <dgm:prSet phldrT="[Tekst]"/>
      <dgm:spPr/>
      <dgm:t>
        <a:bodyPr/>
        <a:lstStyle/>
        <a:p>
          <a:r>
            <a:rPr lang="pl-PL" dirty="0"/>
            <a:t>Odwołanie </a:t>
          </a:r>
        </a:p>
      </dgm:t>
    </dgm:pt>
    <dgm:pt modelId="{437EE5B8-4A21-438A-BDA0-45EF2F80B703}" type="parTrans" cxnId="{3C80FB19-0B6D-46E6-AADC-A82AAA94E048}">
      <dgm:prSet/>
      <dgm:spPr/>
      <dgm:t>
        <a:bodyPr/>
        <a:lstStyle/>
        <a:p>
          <a:endParaRPr lang="pl-PL"/>
        </a:p>
      </dgm:t>
    </dgm:pt>
    <dgm:pt modelId="{6E7BE82B-7961-4B91-9027-217EA5559A23}" type="sibTrans" cxnId="{3C80FB19-0B6D-46E6-AADC-A82AAA94E048}">
      <dgm:prSet/>
      <dgm:spPr/>
      <dgm:t>
        <a:bodyPr/>
        <a:lstStyle/>
        <a:p>
          <a:endParaRPr lang="pl-PL"/>
        </a:p>
      </dgm:t>
    </dgm:pt>
    <dgm:pt modelId="{66928145-6C1A-4D91-A49B-B73F1A980EB9}">
      <dgm:prSet/>
      <dgm:spPr/>
      <dgm:t>
        <a:bodyPr/>
        <a:lstStyle/>
        <a:p>
          <a:r>
            <a:rPr lang="pl-PL" dirty="0"/>
            <a:t>specyficzny środek zaskarżenia. Przysługuje od zarządzenia przewodniczącego wydanego na rozprawie do całego składu orzekającego (art. 373)</a:t>
          </a:r>
        </a:p>
      </dgm:t>
    </dgm:pt>
    <dgm:pt modelId="{9F10B607-657B-4250-871F-C3810AC9769F}" type="parTrans" cxnId="{22BD9486-2F59-4AAF-B291-C4E08CBEB5F4}">
      <dgm:prSet/>
      <dgm:spPr/>
      <dgm:t>
        <a:bodyPr/>
        <a:lstStyle/>
        <a:p>
          <a:endParaRPr lang="pl-PL"/>
        </a:p>
      </dgm:t>
    </dgm:pt>
    <dgm:pt modelId="{81CAAB66-DFBB-4BA7-A3EB-1B92FB820E7B}" type="sibTrans" cxnId="{22BD9486-2F59-4AAF-B291-C4E08CBEB5F4}">
      <dgm:prSet/>
      <dgm:spPr/>
      <dgm:t>
        <a:bodyPr/>
        <a:lstStyle/>
        <a:p>
          <a:endParaRPr lang="pl-PL"/>
        </a:p>
      </dgm:t>
    </dgm:pt>
    <dgm:pt modelId="{99E9B414-7813-489D-B7B0-BCA0EDFA4C57}">
      <dgm:prSet/>
      <dgm:spPr/>
      <dgm:t>
        <a:bodyPr/>
        <a:lstStyle/>
        <a:p>
          <a:r>
            <a:rPr lang="pl-PL" dirty="0"/>
            <a:t>Inne środki zaskarżenia </a:t>
          </a:r>
        </a:p>
      </dgm:t>
    </dgm:pt>
    <dgm:pt modelId="{1606748B-A26F-4564-9A30-9F071049B63F}" type="parTrans" cxnId="{FBC40B1B-C3F2-43D2-BEBB-07E0B43E6FBC}">
      <dgm:prSet/>
      <dgm:spPr/>
      <dgm:t>
        <a:bodyPr/>
        <a:lstStyle/>
        <a:p>
          <a:endParaRPr lang="pl-PL"/>
        </a:p>
      </dgm:t>
    </dgm:pt>
    <dgm:pt modelId="{E3252336-340B-4034-8840-57598E64BEFD}" type="sibTrans" cxnId="{FBC40B1B-C3F2-43D2-BEBB-07E0B43E6FBC}">
      <dgm:prSet/>
      <dgm:spPr/>
      <dgm:t>
        <a:bodyPr/>
        <a:lstStyle/>
        <a:p>
          <a:endParaRPr lang="pl-PL"/>
        </a:p>
      </dgm:t>
    </dgm:pt>
    <dgm:pt modelId="{187513B8-2E74-4EDE-AC3C-87901681CADD}">
      <dgm:prSet/>
      <dgm:spPr/>
      <dgm:t>
        <a:bodyPr/>
        <a:lstStyle/>
        <a:p>
          <a:pPr>
            <a:buFont typeface="Arial" panose="020B0604020202020204" pitchFamily="34" charset="0"/>
            <a:buChar char="•"/>
          </a:pPr>
          <a:r>
            <a:rPr lang="pl-PL" dirty="0"/>
            <a:t>Wniosek do sądu lub prokuratora o chylenie lub zmianę środka zapobiegawczego (art. 254)</a:t>
          </a:r>
        </a:p>
      </dgm:t>
    </dgm:pt>
    <dgm:pt modelId="{1799BADC-0E71-4EB7-AB28-9423B3D85BF2}" type="parTrans" cxnId="{C26B7AA4-A9ED-4953-8784-31818696D207}">
      <dgm:prSet/>
      <dgm:spPr/>
      <dgm:t>
        <a:bodyPr/>
        <a:lstStyle/>
        <a:p>
          <a:endParaRPr lang="pl-PL"/>
        </a:p>
      </dgm:t>
    </dgm:pt>
    <dgm:pt modelId="{68B13B6A-12F2-4520-AD4C-45DDE0B258DA}" type="sibTrans" cxnId="{C26B7AA4-A9ED-4953-8784-31818696D207}">
      <dgm:prSet/>
      <dgm:spPr/>
      <dgm:t>
        <a:bodyPr/>
        <a:lstStyle/>
        <a:p>
          <a:endParaRPr lang="pl-PL"/>
        </a:p>
      </dgm:t>
    </dgm:pt>
    <dgm:pt modelId="{02C7ACC5-0EB5-4EA5-8008-027689AA3DEF}" type="pres">
      <dgm:prSet presAssocID="{619F872B-BB28-42C0-B793-AF1F4640D14D}" presName="linear" presStyleCnt="0">
        <dgm:presLayoutVars>
          <dgm:dir/>
          <dgm:animLvl val="lvl"/>
          <dgm:resizeHandles val="exact"/>
        </dgm:presLayoutVars>
      </dgm:prSet>
      <dgm:spPr/>
    </dgm:pt>
    <dgm:pt modelId="{C18E4ECE-AFEC-422D-AE30-06FA14ABE71B}" type="pres">
      <dgm:prSet presAssocID="{BF1E7039-5748-4644-9871-59332542552C}" presName="parentLin" presStyleCnt="0"/>
      <dgm:spPr/>
    </dgm:pt>
    <dgm:pt modelId="{1E87158D-C7E3-4DF4-9EEA-9B9ECB9A3AB5}" type="pres">
      <dgm:prSet presAssocID="{BF1E7039-5748-4644-9871-59332542552C}" presName="parentLeftMargin" presStyleLbl="node1" presStyleIdx="0" presStyleCnt="5"/>
      <dgm:spPr/>
    </dgm:pt>
    <dgm:pt modelId="{E00D5C55-7EEB-4111-A629-A3437DAF9196}" type="pres">
      <dgm:prSet presAssocID="{BF1E7039-5748-4644-9871-59332542552C}" presName="parentText" presStyleLbl="node1" presStyleIdx="0" presStyleCnt="5">
        <dgm:presLayoutVars>
          <dgm:chMax val="0"/>
          <dgm:bulletEnabled val="1"/>
        </dgm:presLayoutVars>
      </dgm:prSet>
      <dgm:spPr/>
    </dgm:pt>
    <dgm:pt modelId="{843CC570-74C5-493E-81E8-C7457E7BB12D}" type="pres">
      <dgm:prSet presAssocID="{BF1E7039-5748-4644-9871-59332542552C}" presName="negativeSpace" presStyleCnt="0"/>
      <dgm:spPr/>
    </dgm:pt>
    <dgm:pt modelId="{E6DB9990-C292-4DCE-818D-3646C663D322}" type="pres">
      <dgm:prSet presAssocID="{BF1E7039-5748-4644-9871-59332542552C}" presName="childText" presStyleLbl="conFgAcc1" presStyleIdx="0" presStyleCnt="5">
        <dgm:presLayoutVars>
          <dgm:bulletEnabled val="1"/>
        </dgm:presLayoutVars>
      </dgm:prSet>
      <dgm:spPr/>
    </dgm:pt>
    <dgm:pt modelId="{C826064B-DB4B-4B22-BC6B-7370AB524780}" type="pres">
      <dgm:prSet presAssocID="{2B99A92D-F6F5-4E76-98B9-220AE9B189A0}" presName="spaceBetweenRectangles" presStyleCnt="0"/>
      <dgm:spPr/>
    </dgm:pt>
    <dgm:pt modelId="{C96297FF-658B-460B-B666-1375580C1641}" type="pres">
      <dgm:prSet presAssocID="{5E0D0229-00FB-4BF9-A52D-E16DD950675F}" presName="parentLin" presStyleCnt="0"/>
      <dgm:spPr/>
    </dgm:pt>
    <dgm:pt modelId="{C2D5F2C4-3509-4D71-A38B-B1E45F6FC6B5}" type="pres">
      <dgm:prSet presAssocID="{5E0D0229-00FB-4BF9-A52D-E16DD950675F}" presName="parentLeftMargin" presStyleLbl="node1" presStyleIdx="0" presStyleCnt="5"/>
      <dgm:spPr/>
    </dgm:pt>
    <dgm:pt modelId="{8EC10EC2-DF5C-4A43-B8E0-8E99791F47C5}" type="pres">
      <dgm:prSet presAssocID="{5E0D0229-00FB-4BF9-A52D-E16DD950675F}" presName="parentText" presStyleLbl="node1" presStyleIdx="1" presStyleCnt="5">
        <dgm:presLayoutVars>
          <dgm:chMax val="0"/>
          <dgm:bulletEnabled val="1"/>
        </dgm:presLayoutVars>
      </dgm:prSet>
      <dgm:spPr/>
    </dgm:pt>
    <dgm:pt modelId="{06986ABE-B6E9-47C9-9901-E107E566E455}" type="pres">
      <dgm:prSet presAssocID="{5E0D0229-00FB-4BF9-A52D-E16DD950675F}" presName="negativeSpace" presStyleCnt="0"/>
      <dgm:spPr/>
    </dgm:pt>
    <dgm:pt modelId="{C08C870E-A131-4F93-B0B4-2BFF0DC5D0F1}" type="pres">
      <dgm:prSet presAssocID="{5E0D0229-00FB-4BF9-A52D-E16DD950675F}" presName="childText" presStyleLbl="conFgAcc1" presStyleIdx="1" presStyleCnt="5">
        <dgm:presLayoutVars>
          <dgm:bulletEnabled val="1"/>
        </dgm:presLayoutVars>
      </dgm:prSet>
      <dgm:spPr/>
    </dgm:pt>
    <dgm:pt modelId="{46DDEE76-594E-4679-BB37-7B81AA46879D}" type="pres">
      <dgm:prSet presAssocID="{40917C8B-C0BD-4084-BF54-90690CD28411}" presName="spaceBetweenRectangles" presStyleCnt="0"/>
      <dgm:spPr/>
    </dgm:pt>
    <dgm:pt modelId="{2C17FEC7-C345-4CEE-8CA3-5B7361DFD8BD}" type="pres">
      <dgm:prSet presAssocID="{C00A80D2-8FF8-46C8-8F46-EEF57467A377}" presName="parentLin" presStyleCnt="0"/>
      <dgm:spPr/>
    </dgm:pt>
    <dgm:pt modelId="{DA521E67-C0AF-48D8-BD3D-4C0C46FCBE90}" type="pres">
      <dgm:prSet presAssocID="{C00A80D2-8FF8-46C8-8F46-EEF57467A377}" presName="parentLeftMargin" presStyleLbl="node1" presStyleIdx="1" presStyleCnt="5"/>
      <dgm:spPr/>
    </dgm:pt>
    <dgm:pt modelId="{32F3308E-EA8C-4D7D-97F4-0D20811CDC43}" type="pres">
      <dgm:prSet presAssocID="{C00A80D2-8FF8-46C8-8F46-EEF57467A377}" presName="parentText" presStyleLbl="node1" presStyleIdx="2" presStyleCnt="5">
        <dgm:presLayoutVars>
          <dgm:chMax val="0"/>
          <dgm:bulletEnabled val="1"/>
        </dgm:presLayoutVars>
      </dgm:prSet>
      <dgm:spPr/>
    </dgm:pt>
    <dgm:pt modelId="{8374B79A-7AFD-43AB-BEFB-6C0DD08D49D8}" type="pres">
      <dgm:prSet presAssocID="{C00A80D2-8FF8-46C8-8F46-EEF57467A377}" presName="negativeSpace" presStyleCnt="0"/>
      <dgm:spPr/>
    </dgm:pt>
    <dgm:pt modelId="{5FA6D897-965B-4758-882B-9A2BAE81AF00}" type="pres">
      <dgm:prSet presAssocID="{C00A80D2-8FF8-46C8-8F46-EEF57467A377}" presName="childText" presStyleLbl="conFgAcc1" presStyleIdx="2" presStyleCnt="5">
        <dgm:presLayoutVars>
          <dgm:bulletEnabled val="1"/>
        </dgm:presLayoutVars>
      </dgm:prSet>
      <dgm:spPr/>
    </dgm:pt>
    <dgm:pt modelId="{F8018334-3BB9-432F-B22F-9D09AE9E3F79}" type="pres">
      <dgm:prSet presAssocID="{1D2A9D95-80EA-4CA0-B832-64B2FCBE57D4}" presName="spaceBetweenRectangles" presStyleCnt="0"/>
      <dgm:spPr/>
    </dgm:pt>
    <dgm:pt modelId="{246D838B-FF4E-4786-9CA4-D3491CB45685}" type="pres">
      <dgm:prSet presAssocID="{07C76B1E-6A90-4B2E-BB3A-03A346DE9753}" presName="parentLin" presStyleCnt="0"/>
      <dgm:spPr/>
    </dgm:pt>
    <dgm:pt modelId="{8CB2C8FB-974B-4331-B0D0-315163CF0638}" type="pres">
      <dgm:prSet presAssocID="{07C76B1E-6A90-4B2E-BB3A-03A346DE9753}" presName="parentLeftMargin" presStyleLbl="node1" presStyleIdx="2" presStyleCnt="5"/>
      <dgm:spPr/>
    </dgm:pt>
    <dgm:pt modelId="{7EBFCF89-E441-46D5-9CFD-6DC2B3DAC3F4}" type="pres">
      <dgm:prSet presAssocID="{07C76B1E-6A90-4B2E-BB3A-03A346DE9753}" presName="parentText" presStyleLbl="node1" presStyleIdx="3" presStyleCnt="5">
        <dgm:presLayoutVars>
          <dgm:chMax val="0"/>
          <dgm:bulletEnabled val="1"/>
        </dgm:presLayoutVars>
      </dgm:prSet>
      <dgm:spPr/>
    </dgm:pt>
    <dgm:pt modelId="{48E7AB9F-8502-498E-8C0C-6CA6EDC2FEB7}" type="pres">
      <dgm:prSet presAssocID="{07C76B1E-6A90-4B2E-BB3A-03A346DE9753}" presName="negativeSpace" presStyleCnt="0"/>
      <dgm:spPr/>
    </dgm:pt>
    <dgm:pt modelId="{8A7849AA-F9FE-4E82-8E86-FA9794581D11}" type="pres">
      <dgm:prSet presAssocID="{07C76B1E-6A90-4B2E-BB3A-03A346DE9753}" presName="childText" presStyleLbl="conFgAcc1" presStyleIdx="3" presStyleCnt="5">
        <dgm:presLayoutVars>
          <dgm:bulletEnabled val="1"/>
        </dgm:presLayoutVars>
      </dgm:prSet>
      <dgm:spPr/>
    </dgm:pt>
    <dgm:pt modelId="{143A96DF-FB6B-421C-BACB-790B229957BD}" type="pres">
      <dgm:prSet presAssocID="{6E7BE82B-7961-4B91-9027-217EA5559A23}" presName="spaceBetweenRectangles" presStyleCnt="0"/>
      <dgm:spPr/>
    </dgm:pt>
    <dgm:pt modelId="{57C4C41E-C14A-4339-8E33-531482E4044E}" type="pres">
      <dgm:prSet presAssocID="{99E9B414-7813-489D-B7B0-BCA0EDFA4C57}" presName="parentLin" presStyleCnt="0"/>
      <dgm:spPr/>
    </dgm:pt>
    <dgm:pt modelId="{00D46C7F-0F4C-4992-9560-AAF573B70303}" type="pres">
      <dgm:prSet presAssocID="{99E9B414-7813-489D-B7B0-BCA0EDFA4C57}" presName="parentLeftMargin" presStyleLbl="node1" presStyleIdx="3" presStyleCnt="5"/>
      <dgm:spPr/>
    </dgm:pt>
    <dgm:pt modelId="{28EFE46C-52FC-4CD8-B262-F868BA8D020E}" type="pres">
      <dgm:prSet presAssocID="{99E9B414-7813-489D-B7B0-BCA0EDFA4C57}" presName="parentText" presStyleLbl="node1" presStyleIdx="4" presStyleCnt="5">
        <dgm:presLayoutVars>
          <dgm:chMax val="0"/>
          <dgm:bulletEnabled val="1"/>
        </dgm:presLayoutVars>
      </dgm:prSet>
      <dgm:spPr/>
    </dgm:pt>
    <dgm:pt modelId="{49A674AB-BD7A-4B8F-920D-6281674DBF7D}" type="pres">
      <dgm:prSet presAssocID="{99E9B414-7813-489D-B7B0-BCA0EDFA4C57}" presName="negativeSpace" presStyleCnt="0"/>
      <dgm:spPr/>
    </dgm:pt>
    <dgm:pt modelId="{0EB520BB-63F8-4F59-A203-7CB653BF2057}" type="pres">
      <dgm:prSet presAssocID="{99E9B414-7813-489D-B7B0-BCA0EDFA4C57}" presName="childText" presStyleLbl="conFgAcc1" presStyleIdx="4" presStyleCnt="5">
        <dgm:presLayoutVars>
          <dgm:bulletEnabled val="1"/>
        </dgm:presLayoutVars>
      </dgm:prSet>
      <dgm:spPr/>
    </dgm:pt>
  </dgm:ptLst>
  <dgm:cxnLst>
    <dgm:cxn modelId="{6C7BD911-50BF-4112-A073-E5F79D0520C5}" srcId="{BF1E7039-5748-4644-9871-59332542552C}" destId="{68BB8222-C7C5-475A-89EE-26A94F30FD93}" srcOrd="1" destOrd="0" parTransId="{68AED504-B4B5-490E-99A1-7B5CD7F25843}" sibTransId="{6090F975-B531-463E-91CF-E00D6EA46D0C}"/>
    <dgm:cxn modelId="{2AEB6B17-6474-40B4-93B7-942E7043C3E8}" type="presOf" srcId="{68BB8222-C7C5-475A-89EE-26A94F30FD93}" destId="{E6DB9990-C292-4DCE-818D-3646C663D322}" srcOrd="0" destOrd="1" presId="urn:microsoft.com/office/officeart/2005/8/layout/list1"/>
    <dgm:cxn modelId="{3C80FB19-0B6D-46E6-AADC-A82AAA94E048}" srcId="{619F872B-BB28-42C0-B793-AF1F4640D14D}" destId="{07C76B1E-6A90-4B2E-BB3A-03A346DE9753}" srcOrd="3" destOrd="0" parTransId="{437EE5B8-4A21-438A-BDA0-45EF2F80B703}" sibTransId="{6E7BE82B-7961-4B91-9027-217EA5559A23}"/>
    <dgm:cxn modelId="{FBC40B1B-C3F2-43D2-BEBB-07E0B43E6FBC}" srcId="{619F872B-BB28-42C0-B793-AF1F4640D14D}" destId="{99E9B414-7813-489D-B7B0-BCA0EDFA4C57}" srcOrd="4" destOrd="0" parTransId="{1606748B-A26F-4564-9A30-9F071049B63F}" sibTransId="{E3252336-340B-4034-8840-57598E64BEFD}"/>
    <dgm:cxn modelId="{204C552B-1176-461C-A95E-4CF1D2C32511}" type="presOf" srcId="{99E9B414-7813-489D-B7B0-BCA0EDFA4C57}" destId="{28EFE46C-52FC-4CD8-B262-F868BA8D020E}" srcOrd="1" destOrd="0" presId="urn:microsoft.com/office/officeart/2005/8/layout/list1"/>
    <dgm:cxn modelId="{FFB6062D-DD41-4342-A6B0-3C90062E4C33}" type="presOf" srcId="{187513B8-2E74-4EDE-AC3C-87901681CADD}" destId="{0EB520BB-63F8-4F59-A203-7CB653BF2057}" srcOrd="0" destOrd="0" presId="urn:microsoft.com/office/officeart/2005/8/layout/list1"/>
    <dgm:cxn modelId="{CB68D133-9A9F-44C7-9B3B-9D4E67FE0AB0}" type="presOf" srcId="{BF1E7039-5748-4644-9871-59332542552C}" destId="{E00D5C55-7EEB-4111-A629-A3437DAF9196}" srcOrd="1" destOrd="0" presId="urn:microsoft.com/office/officeart/2005/8/layout/list1"/>
    <dgm:cxn modelId="{791C363A-003D-41B7-A148-F063686C4FFD}" srcId="{619F872B-BB28-42C0-B793-AF1F4640D14D}" destId="{C00A80D2-8FF8-46C8-8F46-EEF57467A377}" srcOrd="2" destOrd="0" parTransId="{C1203A13-1213-4FB2-865A-424DB6A49424}" sibTransId="{1D2A9D95-80EA-4CA0-B832-64B2FCBE57D4}"/>
    <dgm:cxn modelId="{821C405F-5E1E-4215-8831-BD15164E3E99}" type="presOf" srcId="{99E9B414-7813-489D-B7B0-BCA0EDFA4C57}" destId="{00D46C7F-0F4C-4992-9560-AAF573B70303}" srcOrd="0" destOrd="0" presId="urn:microsoft.com/office/officeart/2005/8/layout/list1"/>
    <dgm:cxn modelId="{A3BDFF48-F74D-4595-834D-1C139F2632F4}" type="presOf" srcId="{C00A80D2-8FF8-46C8-8F46-EEF57467A377}" destId="{DA521E67-C0AF-48D8-BD3D-4C0C46FCBE90}" srcOrd="0" destOrd="0" presId="urn:microsoft.com/office/officeart/2005/8/layout/list1"/>
    <dgm:cxn modelId="{7364626A-1026-4E22-9EFF-ABC1CF3BB79E}" type="presOf" srcId="{1182F97A-A8AB-4B07-B162-8CCC3CB41723}" destId="{C08C870E-A131-4F93-B0B4-2BFF0DC5D0F1}" srcOrd="0" destOrd="0" presId="urn:microsoft.com/office/officeart/2005/8/layout/list1"/>
    <dgm:cxn modelId="{F0C85853-4023-4D1E-A327-22B402EFCBE6}" type="presOf" srcId="{32147D66-B195-455B-8DA0-5CA6922572DE}" destId="{E6DB9990-C292-4DCE-818D-3646C663D322}" srcOrd="0" destOrd="0" presId="urn:microsoft.com/office/officeart/2005/8/layout/list1"/>
    <dgm:cxn modelId="{D580BB53-BEDB-40C8-9A15-818FF912733D}" srcId="{C00A80D2-8FF8-46C8-8F46-EEF57467A377}" destId="{2A054EC2-C2EA-4F62-90BE-5D4CA9DE4804}" srcOrd="1" destOrd="0" parTransId="{58AC24FC-D8A2-4153-9990-1A6DCAE90CF9}" sibTransId="{06BED746-FDB1-468E-AC1B-ACD2FC05C646}"/>
    <dgm:cxn modelId="{E27EAC85-F105-41CB-96BA-ADFB39AC9E28}" type="presOf" srcId="{07C76B1E-6A90-4B2E-BB3A-03A346DE9753}" destId="{7EBFCF89-E441-46D5-9CFD-6DC2B3DAC3F4}" srcOrd="1" destOrd="0" presId="urn:microsoft.com/office/officeart/2005/8/layout/list1"/>
    <dgm:cxn modelId="{22BD9486-2F59-4AAF-B291-C4E08CBEB5F4}" srcId="{07C76B1E-6A90-4B2E-BB3A-03A346DE9753}" destId="{66928145-6C1A-4D91-A49B-B73F1A980EB9}" srcOrd="0" destOrd="0" parTransId="{9F10B607-657B-4250-871F-C3810AC9769F}" sibTransId="{81CAAB66-DFBB-4BA7-A3EB-1B92FB820E7B}"/>
    <dgm:cxn modelId="{1143F186-71AE-440A-99DA-73A68454AB29}" srcId="{5E0D0229-00FB-4BF9-A52D-E16DD950675F}" destId="{1182F97A-A8AB-4B07-B162-8CCC3CB41723}" srcOrd="0" destOrd="0" parTransId="{F839F454-20B0-4840-84E8-AA96B4CBF280}" sibTransId="{85D683A5-2E19-4C0A-9D50-065E68274F62}"/>
    <dgm:cxn modelId="{29978E88-D628-4A75-A1EB-6C8060DBD105}" type="presOf" srcId="{07C76B1E-6A90-4B2E-BB3A-03A346DE9753}" destId="{8CB2C8FB-974B-4331-B0D0-315163CF0638}" srcOrd="0" destOrd="0" presId="urn:microsoft.com/office/officeart/2005/8/layout/list1"/>
    <dgm:cxn modelId="{BA6ABE8B-E59D-44CE-B3FE-815AE1D93252}" srcId="{619F872B-BB28-42C0-B793-AF1F4640D14D}" destId="{BF1E7039-5748-4644-9871-59332542552C}" srcOrd="0" destOrd="0" parTransId="{34DAEE00-70D3-44D0-AA2A-90BC97D6F154}" sibTransId="{2B99A92D-F6F5-4E76-98B9-220AE9B189A0}"/>
    <dgm:cxn modelId="{B46BBE8D-96F9-43CF-87BB-CF8E841780A8}" srcId="{BF1E7039-5748-4644-9871-59332542552C}" destId="{32147D66-B195-455B-8DA0-5CA6922572DE}" srcOrd="0" destOrd="0" parTransId="{893F1966-8F0A-43A2-A9CF-1648B493CAC8}" sibTransId="{9E592544-D5D1-4BC2-8644-0B381C9DFDF2}"/>
    <dgm:cxn modelId="{6F8EA3A1-FC1D-4D90-871B-EC890AC2A1E8}" type="presOf" srcId="{5E0D0229-00FB-4BF9-A52D-E16DD950675F}" destId="{C2D5F2C4-3509-4D71-A38B-B1E45F6FC6B5}" srcOrd="0" destOrd="0" presId="urn:microsoft.com/office/officeart/2005/8/layout/list1"/>
    <dgm:cxn modelId="{C26B7AA4-A9ED-4953-8784-31818696D207}" srcId="{99E9B414-7813-489D-B7B0-BCA0EDFA4C57}" destId="{187513B8-2E74-4EDE-AC3C-87901681CADD}" srcOrd="0" destOrd="0" parTransId="{1799BADC-0E71-4EB7-AB28-9423B3D85BF2}" sibTransId="{68B13B6A-12F2-4520-AD4C-45DDE0B258DA}"/>
    <dgm:cxn modelId="{FFF953A9-FE18-4C0D-A7C2-00A52B193CE1}" srcId="{619F872B-BB28-42C0-B793-AF1F4640D14D}" destId="{5E0D0229-00FB-4BF9-A52D-E16DD950675F}" srcOrd="1" destOrd="0" parTransId="{4429EBAC-699C-4455-955E-E2EF532F1AF8}" sibTransId="{40917C8B-C0BD-4084-BF54-90690CD28411}"/>
    <dgm:cxn modelId="{3792E4AE-F2C6-4DBC-9501-CB78D9230FA2}" type="presOf" srcId="{66928145-6C1A-4D91-A49B-B73F1A980EB9}" destId="{8A7849AA-F9FE-4E82-8E86-FA9794581D11}" srcOrd="0" destOrd="0" presId="urn:microsoft.com/office/officeart/2005/8/layout/list1"/>
    <dgm:cxn modelId="{D67D92BA-DB7D-4194-9CA9-EDAF1127060B}" type="presOf" srcId="{8CE0584E-218F-4780-BD0C-1E3E91B7A4EB}" destId="{5FA6D897-965B-4758-882B-9A2BAE81AF00}" srcOrd="0" destOrd="0" presId="urn:microsoft.com/office/officeart/2005/8/layout/list1"/>
    <dgm:cxn modelId="{ABCE15BB-651B-4584-A132-E5C0EDF1E8DD}" type="presOf" srcId="{C00A80D2-8FF8-46C8-8F46-EEF57467A377}" destId="{32F3308E-EA8C-4D7D-97F4-0D20811CDC43}" srcOrd="1" destOrd="0" presId="urn:microsoft.com/office/officeart/2005/8/layout/list1"/>
    <dgm:cxn modelId="{5706B1CB-3A38-4D50-AB7C-F1C6C8527927}" type="presOf" srcId="{BF1E7039-5748-4644-9871-59332542552C}" destId="{1E87158D-C7E3-4DF4-9EEA-9B9ECB9A3AB5}" srcOrd="0" destOrd="0" presId="urn:microsoft.com/office/officeart/2005/8/layout/list1"/>
    <dgm:cxn modelId="{A3D3CAE9-8D4F-45E7-AC36-DC8754E19A84}" srcId="{C00A80D2-8FF8-46C8-8F46-EEF57467A377}" destId="{8CE0584E-218F-4780-BD0C-1E3E91B7A4EB}" srcOrd="0" destOrd="0" parTransId="{3AAE08CC-2850-49A4-A868-917028F881E5}" sibTransId="{F3BB42C4-8443-48B2-A1F0-3B49AA3DB8E4}"/>
    <dgm:cxn modelId="{993FADED-DD02-45EF-A959-F5F57BA614F9}" type="presOf" srcId="{2A054EC2-C2EA-4F62-90BE-5D4CA9DE4804}" destId="{5FA6D897-965B-4758-882B-9A2BAE81AF00}" srcOrd="0" destOrd="1" presId="urn:microsoft.com/office/officeart/2005/8/layout/list1"/>
    <dgm:cxn modelId="{F10710F0-5852-4EAA-B16A-E699957EE005}" type="presOf" srcId="{5E0D0229-00FB-4BF9-A52D-E16DD950675F}" destId="{8EC10EC2-DF5C-4A43-B8E0-8E99791F47C5}" srcOrd="1" destOrd="0" presId="urn:microsoft.com/office/officeart/2005/8/layout/list1"/>
    <dgm:cxn modelId="{1A1640F6-74F4-45C6-943B-CC91B214CFCE}" type="presOf" srcId="{619F872B-BB28-42C0-B793-AF1F4640D14D}" destId="{02C7ACC5-0EB5-4EA5-8008-027689AA3DEF}" srcOrd="0" destOrd="0" presId="urn:microsoft.com/office/officeart/2005/8/layout/list1"/>
    <dgm:cxn modelId="{F9140BC7-1FF4-433E-937E-0525A11B40B6}" type="presParOf" srcId="{02C7ACC5-0EB5-4EA5-8008-027689AA3DEF}" destId="{C18E4ECE-AFEC-422D-AE30-06FA14ABE71B}" srcOrd="0" destOrd="0" presId="urn:microsoft.com/office/officeart/2005/8/layout/list1"/>
    <dgm:cxn modelId="{D861F485-82D5-4EB5-A2CC-16C086A47158}" type="presParOf" srcId="{C18E4ECE-AFEC-422D-AE30-06FA14ABE71B}" destId="{1E87158D-C7E3-4DF4-9EEA-9B9ECB9A3AB5}" srcOrd="0" destOrd="0" presId="urn:microsoft.com/office/officeart/2005/8/layout/list1"/>
    <dgm:cxn modelId="{DF18AA29-F909-4CE8-87D6-B01AAE6161A0}" type="presParOf" srcId="{C18E4ECE-AFEC-422D-AE30-06FA14ABE71B}" destId="{E00D5C55-7EEB-4111-A629-A3437DAF9196}" srcOrd="1" destOrd="0" presId="urn:microsoft.com/office/officeart/2005/8/layout/list1"/>
    <dgm:cxn modelId="{E2C9FE4B-05EF-4E59-A70B-24BBBDA3EC63}" type="presParOf" srcId="{02C7ACC5-0EB5-4EA5-8008-027689AA3DEF}" destId="{843CC570-74C5-493E-81E8-C7457E7BB12D}" srcOrd="1" destOrd="0" presId="urn:microsoft.com/office/officeart/2005/8/layout/list1"/>
    <dgm:cxn modelId="{5526CE9A-0CE0-42ED-BDDA-8D69C2D0DF34}" type="presParOf" srcId="{02C7ACC5-0EB5-4EA5-8008-027689AA3DEF}" destId="{E6DB9990-C292-4DCE-818D-3646C663D322}" srcOrd="2" destOrd="0" presId="urn:microsoft.com/office/officeart/2005/8/layout/list1"/>
    <dgm:cxn modelId="{C1BA6492-AAC3-4989-B80E-0D012EB0B948}" type="presParOf" srcId="{02C7ACC5-0EB5-4EA5-8008-027689AA3DEF}" destId="{C826064B-DB4B-4B22-BC6B-7370AB524780}" srcOrd="3" destOrd="0" presId="urn:microsoft.com/office/officeart/2005/8/layout/list1"/>
    <dgm:cxn modelId="{79DC537C-9B90-49AF-93DB-76794DD4DE63}" type="presParOf" srcId="{02C7ACC5-0EB5-4EA5-8008-027689AA3DEF}" destId="{C96297FF-658B-460B-B666-1375580C1641}" srcOrd="4" destOrd="0" presId="urn:microsoft.com/office/officeart/2005/8/layout/list1"/>
    <dgm:cxn modelId="{CA6C964C-995B-47ED-A9C8-B299F252BFDB}" type="presParOf" srcId="{C96297FF-658B-460B-B666-1375580C1641}" destId="{C2D5F2C4-3509-4D71-A38B-B1E45F6FC6B5}" srcOrd="0" destOrd="0" presId="urn:microsoft.com/office/officeart/2005/8/layout/list1"/>
    <dgm:cxn modelId="{141CF441-2B22-4E52-9329-9BCED72AAC9F}" type="presParOf" srcId="{C96297FF-658B-460B-B666-1375580C1641}" destId="{8EC10EC2-DF5C-4A43-B8E0-8E99791F47C5}" srcOrd="1" destOrd="0" presId="urn:microsoft.com/office/officeart/2005/8/layout/list1"/>
    <dgm:cxn modelId="{A5FA0097-5746-4F53-9CB8-494BE13F8EAA}" type="presParOf" srcId="{02C7ACC5-0EB5-4EA5-8008-027689AA3DEF}" destId="{06986ABE-B6E9-47C9-9901-E107E566E455}" srcOrd="5" destOrd="0" presId="urn:microsoft.com/office/officeart/2005/8/layout/list1"/>
    <dgm:cxn modelId="{30433006-10B0-4577-A7FE-313DF5C66B24}" type="presParOf" srcId="{02C7ACC5-0EB5-4EA5-8008-027689AA3DEF}" destId="{C08C870E-A131-4F93-B0B4-2BFF0DC5D0F1}" srcOrd="6" destOrd="0" presId="urn:microsoft.com/office/officeart/2005/8/layout/list1"/>
    <dgm:cxn modelId="{EA50C5C0-7105-41EA-87B2-7A1AF9D868FD}" type="presParOf" srcId="{02C7ACC5-0EB5-4EA5-8008-027689AA3DEF}" destId="{46DDEE76-594E-4679-BB37-7B81AA46879D}" srcOrd="7" destOrd="0" presId="urn:microsoft.com/office/officeart/2005/8/layout/list1"/>
    <dgm:cxn modelId="{A3A23F32-22A7-425C-9516-206C9EBC83D1}" type="presParOf" srcId="{02C7ACC5-0EB5-4EA5-8008-027689AA3DEF}" destId="{2C17FEC7-C345-4CEE-8CA3-5B7361DFD8BD}" srcOrd="8" destOrd="0" presId="urn:microsoft.com/office/officeart/2005/8/layout/list1"/>
    <dgm:cxn modelId="{7F278AF3-3811-430C-BFCE-6C7F7188299A}" type="presParOf" srcId="{2C17FEC7-C345-4CEE-8CA3-5B7361DFD8BD}" destId="{DA521E67-C0AF-48D8-BD3D-4C0C46FCBE90}" srcOrd="0" destOrd="0" presId="urn:microsoft.com/office/officeart/2005/8/layout/list1"/>
    <dgm:cxn modelId="{4C6B40CD-9B04-4622-9350-73D0D5385230}" type="presParOf" srcId="{2C17FEC7-C345-4CEE-8CA3-5B7361DFD8BD}" destId="{32F3308E-EA8C-4D7D-97F4-0D20811CDC43}" srcOrd="1" destOrd="0" presId="urn:microsoft.com/office/officeart/2005/8/layout/list1"/>
    <dgm:cxn modelId="{3A2F4AEF-68F0-4AC4-9CBF-E5147DDB0B87}" type="presParOf" srcId="{02C7ACC5-0EB5-4EA5-8008-027689AA3DEF}" destId="{8374B79A-7AFD-43AB-BEFB-6C0DD08D49D8}" srcOrd="9" destOrd="0" presId="urn:microsoft.com/office/officeart/2005/8/layout/list1"/>
    <dgm:cxn modelId="{037A65DF-8567-4EB7-89AE-8F74D38BC5A7}" type="presParOf" srcId="{02C7ACC5-0EB5-4EA5-8008-027689AA3DEF}" destId="{5FA6D897-965B-4758-882B-9A2BAE81AF00}" srcOrd="10" destOrd="0" presId="urn:microsoft.com/office/officeart/2005/8/layout/list1"/>
    <dgm:cxn modelId="{0A91CAB1-BA77-48C2-9A5E-7203052861B9}" type="presParOf" srcId="{02C7ACC5-0EB5-4EA5-8008-027689AA3DEF}" destId="{F8018334-3BB9-432F-B22F-9D09AE9E3F79}" srcOrd="11" destOrd="0" presId="urn:microsoft.com/office/officeart/2005/8/layout/list1"/>
    <dgm:cxn modelId="{3E8B9B00-DE20-4D0D-A825-4039793B7602}" type="presParOf" srcId="{02C7ACC5-0EB5-4EA5-8008-027689AA3DEF}" destId="{246D838B-FF4E-4786-9CA4-D3491CB45685}" srcOrd="12" destOrd="0" presId="urn:microsoft.com/office/officeart/2005/8/layout/list1"/>
    <dgm:cxn modelId="{F8203D52-4B21-433C-897A-D48C01A0BAD4}" type="presParOf" srcId="{246D838B-FF4E-4786-9CA4-D3491CB45685}" destId="{8CB2C8FB-974B-4331-B0D0-315163CF0638}" srcOrd="0" destOrd="0" presId="urn:microsoft.com/office/officeart/2005/8/layout/list1"/>
    <dgm:cxn modelId="{31DB2B69-DD30-4FD4-89BB-08485BD37131}" type="presParOf" srcId="{246D838B-FF4E-4786-9CA4-D3491CB45685}" destId="{7EBFCF89-E441-46D5-9CFD-6DC2B3DAC3F4}" srcOrd="1" destOrd="0" presId="urn:microsoft.com/office/officeart/2005/8/layout/list1"/>
    <dgm:cxn modelId="{BA7374B5-A97A-409E-A275-CE12F48B9A98}" type="presParOf" srcId="{02C7ACC5-0EB5-4EA5-8008-027689AA3DEF}" destId="{48E7AB9F-8502-498E-8C0C-6CA6EDC2FEB7}" srcOrd="13" destOrd="0" presId="urn:microsoft.com/office/officeart/2005/8/layout/list1"/>
    <dgm:cxn modelId="{CB0E404B-C29A-4D61-BBD6-B338DFB83EB4}" type="presParOf" srcId="{02C7ACC5-0EB5-4EA5-8008-027689AA3DEF}" destId="{8A7849AA-F9FE-4E82-8E86-FA9794581D11}" srcOrd="14" destOrd="0" presId="urn:microsoft.com/office/officeart/2005/8/layout/list1"/>
    <dgm:cxn modelId="{26A1A6D7-6B1D-42A9-ABFE-D14FE0C5F482}" type="presParOf" srcId="{02C7ACC5-0EB5-4EA5-8008-027689AA3DEF}" destId="{143A96DF-FB6B-421C-BACB-790B229957BD}" srcOrd="15" destOrd="0" presId="urn:microsoft.com/office/officeart/2005/8/layout/list1"/>
    <dgm:cxn modelId="{E24CDF7D-1CE0-454C-806F-8F46AB7D6A29}" type="presParOf" srcId="{02C7ACC5-0EB5-4EA5-8008-027689AA3DEF}" destId="{57C4C41E-C14A-4339-8E33-531482E4044E}" srcOrd="16" destOrd="0" presId="urn:microsoft.com/office/officeart/2005/8/layout/list1"/>
    <dgm:cxn modelId="{FCBDE020-FEE3-4A71-9664-6F89E6C8FB19}" type="presParOf" srcId="{57C4C41E-C14A-4339-8E33-531482E4044E}" destId="{00D46C7F-0F4C-4992-9560-AAF573B70303}" srcOrd="0" destOrd="0" presId="urn:microsoft.com/office/officeart/2005/8/layout/list1"/>
    <dgm:cxn modelId="{52B001D3-53A9-4D20-ADCB-2E82D3874AB6}" type="presParOf" srcId="{57C4C41E-C14A-4339-8E33-531482E4044E}" destId="{28EFE46C-52FC-4CD8-B262-F868BA8D020E}" srcOrd="1" destOrd="0" presId="urn:microsoft.com/office/officeart/2005/8/layout/list1"/>
    <dgm:cxn modelId="{70B820DD-03D2-4E26-8292-F432BA9A74C6}" type="presParOf" srcId="{02C7ACC5-0EB5-4EA5-8008-027689AA3DEF}" destId="{49A674AB-BD7A-4B8F-920D-6281674DBF7D}" srcOrd="17" destOrd="0" presId="urn:microsoft.com/office/officeart/2005/8/layout/list1"/>
    <dgm:cxn modelId="{BBA49D89-D1A2-480D-8DD8-71BD8874EE6C}" type="presParOf" srcId="{02C7ACC5-0EB5-4EA5-8008-027689AA3DEF}" destId="{0EB520BB-63F8-4F59-A203-7CB653BF2057}"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D1CE26-23A9-4F5E-9CEE-DC9F2C292419}"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pl-PL"/>
        </a:p>
      </dgm:t>
    </dgm:pt>
    <dgm:pt modelId="{4B5F053E-58A4-4AC8-BA44-3AEF8129B590}">
      <dgm:prSet phldrT="[Tekst]"/>
      <dgm:spPr/>
      <dgm:t>
        <a:bodyPr/>
        <a:lstStyle/>
        <a:p>
          <a:r>
            <a:rPr lang="pl-PL" b="1"/>
            <a:t>Model apelacyjny</a:t>
          </a:r>
        </a:p>
      </dgm:t>
    </dgm:pt>
    <dgm:pt modelId="{B7059FA7-5FB9-4356-B6F8-FDF972AA177C}" type="parTrans" cxnId="{FF21DA06-774B-4C76-8552-7C780C880609}">
      <dgm:prSet/>
      <dgm:spPr/>
      <dgm:t>
        <a:bodyPr/>
        <a:lstStyle/>
        <a:p>
          <a:endParaRPr lang="pl-PL"/>
        </a:p>
      </dgm:t>
    </dgm:pt>
    <dgm:pt modelId="{56E10ACB-DB25-48C0-BDEE-549313C45237}" type="sibTrans" cxnId="{FF21DA06-774B-4C76-8552-7C780C880609}">
      <dgm:prSet/>
      <dgm:spPr/>
      <dgm:t>
        <a:bodyPr/>
        <a:lstStyle/>
        <a:p>
          <a:endParaRPr lang="pl-PL"/>
        </a:p>
      </dgm:t>
    </dgm:pt>
    <dgm:pt modelId="{21ACD877-4451-48EB-A45B-75590B88F1FD}">
      <dgm:prSet phldrT="[Tekst]"/>
      <dgm:spPr/>
      <dgm:t>
        <a:bodyPr/>
        <a:lstStyle/>
        <a:p>
          <a:r>
            <a:rPr lang="pl-PL" dirty="0"/>
            <a:t>Pełne badanie przez sąd odwoławczy całej sprawy pod kątem faktycznym i prawnym.</a:t>
          </a:r>
        </a:p>
      </dgm:t>
    </dgm:pt>
    <dgm:pt modelId="{CFAA5E1C-10BC-4837-B5C7-C17F0A34C0C2}" type="parTrans" cxnId="{FE2AE60D-D65D-4DFD-A3CD-C6A941FC4AF2}">
      <dgm:prSet/>
      <dgm:spPr/>
      <dgm:t>
        <a:bodyPr/>
        <a:lstStyle/>
        <a:p>
          <a:endParaRPr lang="pl-PL"/>
        </a:p>
      </dgm:t>
    </dgm:pt>
    <dgm:pt modelId="{404C380C-EA53-418B-8F72-E07089F0DD76}" type="sibTrans" cxnId="{FE2AE60D-D65D-4DFD-A3CD-C6A941FC4AF2}">
      <dgm:prSet/>
      <dgm:spPr/>
      <dgm:t>
        <a:bodyPr/>
        <a:lstStyle/>
        <a:p>
          <a:endParaRPr lang="pl-PL"/>
        </a:p>
      </dgm:t>
    </dgm:pt>
    <dgm:pt modelId="{255BDC29-46BD-4975-96F2-AC2F6D3D9A46}">
      <dgm:prSet phldrT="[Tekst]"/>
      <dgm:spPr/>
      <dgm:t>
        <a:bodyPr/>
        <a:lstStyle/>
        <a:p>
          <a:r>
            <a:rPr lang="pl-PL" dirty="0"/>
            <a:t>Sąd może prowadzić własne postępowanie dowodowe, zmienić ustalenia faktyczne i wydać każde rozstrzygnięcie.</a:t>
          </a:r>
        </a:p>
      </dgm:t>
    </dgm:pt>
    <dgm:pt modelId="{B8116D5C-B5EF-44A9-BEC5-E99DBEC3302B}" type="parTrans" cxnId="{38DFC5A9-4912-4E62-8403-2C3C3122A599}">
      <dgm:prSet/>
      <dgm:spPr/>
      <dgm:t>
        <a:bodyPr/>
        <a:lstStyle/>
        <a:p>
          <a:endParaRPr lang="pl-PL"/>
        </a:p>
      </dgm:t>
    </dgm:pt>
    <dgm:pt modelId="{FC0EBDAD-1C67-478B-AB40-8288A33B60E6}" type="sibTrans" cxnId="{38DFC5A9-4912-4E62-8403-2C3C3122A599}">
      <dgm:prSet/>
      <dgm:spPr/>
      <dgm:t>
        <a:bodyPr/>
        <a:lstStyle/>
        <a:p>
          <a:endParaRPr lang="pl-PL"/>
        </a:p>
      </dgm:t>
    </dgm:pt>
    <dgm:pt modelId="{AB9DE5EA-A46D-47BA-A9B1-1BDFE453769B}">
      <dgm:prSet phldrT="[Tekst]"/>
      <dgm:spPr/>
      <dgm:t>
        <a:bodyPr/>
        <a:lstStyle/>
        <a:p>
          <a:r>
            <a:rPr lang="pl-PL" b="1"/>
            <a:t>Model rewizyjny</a:t>
          </a:r>
        </a:p>
      </dgm:t>
    </dgm:pt>
    <dgm:pt modelId="{778C39D6-E3CC-4795-9DB1-C77BB1EAA219}" type="parTrans" cxnId="{4FBEE4C1-8F8D-4204-B25B-D5B2C6FE9D1F}">
      <dgm:prSet/>
      <dgm:spPr/>
      <dgm:t>
        <a:bodyPr/>
        <a:lstStyle/>
        <a:p>
          <a:endParaRPr lang="pl-PL"/>
        </a:p>
      </dgm:t>
    </dgm:pt>
    <dgm:pt modelId="{DB3626B7-E4EE-4D26-8B29-AFF8FA9A9AB0}" type="sibTrans" cxnId="{4FBEE4C1-8F8D-4204-B25B-D5B2C6FE9D1F}">
      <dgm:prSet/>
      <dgm:spPr/>
      <dgm:t>
        <a:bodyPr/>
        <a:lstStyle/>
        <a:p>
          <a:endParaRPr lang="pl-PL"/>
        </a:p>
      </dgm:t>
    </dgm:pt>
    <dgm:pt modelId="{85919D51-3E0E-4D65-9D1D-DBC7D80035F1}">
      <dgm:prSet phldrT="[Tekst]"/>
      <dgm:spPr/>
      <dgm:t>
        <a:bodyPr/>
        <a:lstStyle/>
        <a:p>
          <a:r>
            <a:rPr lang="pl-PL" dirty="0"/>
            <a:t>Sąd odwoławczy pełni funkcję kontrolą i tylko wyjątkowo orzeka </a:t>
          </a:r>
          <a:r>
            <a:rPr lang="pl-PL" dirty="0" err="1"/>
            <a:t>reformatoryjnie</a:t>
          </a:r>
          <a:r>
            <a:rPr lang="pl-PL" dirty="0"/>
            <a:t> (zmienia orzeczenie bez przekazywania sprawy do ponownego rozpoznania).</a:t>
          </a:r>
        </a:p>
      </dgm:t>
    </dgm:pt>
    <dgm:pt modelId="{78EDA10A-D584-4B28-9B7C-8E031D5FCCD9}" type="parTrans" cxnId="{89CF6E58-7A8F-4642-8864-18AD04FAECAB}">
      <dgm:prSet/>
      <dgm:spPr/>
      <dgm:t>
        <a:bodyPr/>
        <a:lstStyle/>
        <a:p>
          <a:endParaRPr lang="pl-PL"/>
        </a:p>
      </dgm:t>
    </dgm:pt>
    <dgm:pt modelId="{452AD077-07DD-4EB1-94F2-B7C58E52A0CA}" type="sibTrans" cxnId="{89CF6E58-7A8F-4642-8864-18AD04FAECAB}">
      <dgm:prSet/>
      <dgm:spPr/>
      <dgm:t>
        <a:bodyPr/>
        <a:lstStyle/>
        <a:p>
          <a:endParaRPr lang="pl-PL"/>
        </a:p>
      </dgm:t>
    </dgm:pt>
    <dgm:pt modelId="{6A1BC138-841E-44E4-BCBC-BDAE3E284636}">
      <dgm:prSet phldrT="[Tekst]"/>
      <dgm:spPr/>
      <dgm:t>
        <a:bodyPr/>
        <a:lstStyle/>
        <a:p>
          <a:r>
            <a:rPr lang="pl-PL" dirty="0"/>
            <a:t>Sąd nie prowadzi własnego postępowania dowodowego i bazuje na wynikach postępowania dowodowego z I instancji. </a:t>
          </a:r>
        </a:p>
      </dgm:t>
    </dgm:pt>
    <dgm:pt modelId="{2C9F295E-7382-400E-9895-108DBA107787}" type="parTrans" cxnId="{0772917D-0ECE-490D-836F-480B86CF1190}">
      <dgm:prSet/>
      <dgm:spPr/>
      <dgm:t>
        <a:bodyPr/>
        <a:lstStyle/>
        <a:p>
          <a:endParaRPr lang="pl-PL"/>
        </a:p>
      </dgm:t>
    </dgm:pt>
    <dgm:pt modelId="{F3A150D7-E2A7-4909-AE5C-0115FDA540EF}" type="sibTrans" cxnId="{0772917D-0ECE-490D-836F-480B86CF1190}">
      <dgm:prSet/>
      <dgm:spPr/>
      <dgm:t>
        <a:bodyPr/>
        <a:lstStyle/>
        <a:p>
          <a:endParaRPr lang="pl-PL"/>
        </a:p>
      </dgm:t>
    </dgm:pt>
    <dgm:pt modelId="{16298BFF-8F11-48FC-88D4-63D1B8C9843F}">
      <dgm:prSet phldrT="[Tekst]"/>
      <dgm:spPr/>
      <dgm:t>
        <a:bodyPr/>
        <a:lstStyle/>
        <a:p>
          <a:r>
            <a:rPr lang="pl-PL" b="1" dirty="0"/>
            <a:t>Model mieszany </a:t>
          </a:r>
        </a:p>
      </dgm:t>
    </dgm:pt>
    <dgm:pt modelId="{1DFD69EE-888E-4E9F-99C1-0D11F7091986}" type="parTrans" cxnId="{648B368E-148E-4396-8580-1FF834D8DE55}">
      <dgm:prSet/>
      <dgm:spPr/>
      <dgm:t>
        <a:bodyPr/>
        <a:lstStyle/>
        <a:p>
          <a:endParaRPr lang="pl-PL"/>
        </a:p>
      </dgm:t>
    </dgm:pt>
    <dgm:pt modelId="{544E6B05-9D3C-4CC5-8F13-3D79422F4EA1}" type="sibTrans" cxnId="{648B368E-148E-4396-8580-1FF834D8DE55}">
      <dgm:prSet/>
      <dgm:spPr/>
      <dgm:t>
        <a:bodyPr/>
        <a:lstStyle/>
        <a:p>
          <a:endParaRPr lang="pl-PL"/>
        </a:p>
      </dgm:t>
    </dgm:pt>
    <dgm:pt modelId="{8FFF20D5-557F-4E8D-A4A2-94C699E68E68}">
      <dgm:prSet phldrT="[Tekst]"/>
      <dgm:spPr/>
      <dgm:t>
        <a:bodyPr/>
        <a:lstStyle/>
        <a:p>
          <a:r>
            <a:rPr lang="pl-PL" dirty="0"/>
            <a:t>Model apelacyjno-rewizyjny. </a:t>
          </a:r>
        </a:p>
      </dgm:t>
    </dgm:pt>
    <dgm:pt modelId="{F2598786-073B-474D-BCE5-65D40D0363A2}" type="parTrans" cxnId="{21609888-ADF6-433A-A735-D90F3DD2BD4A}">
      <dgm:prSet/>
      <dgm:spPr/>
      <dgm:t>
        <a:bodyPr/>
        <a:lstStyle/>
        <a:p>
          <a:endParaRPr lang="pl-PL"/>
        </a:p>
      </dgm:t>
    </dgm:pt>
    <dgm:pt modelId="{84EFA729-B7E7-4ED0-A72B-A526B432B76E}" type="sibTrans" cxnId="{21609888-ADF6-433A-A735-D90F3DD2BD4A}">
      <dgm:prSet/>
      <dgm:spPr/>
      <dgm:t>
        <a:bodyPr/>
        <a:lstStyle/>
        <a:p>
          <a:endParaRPr lang="pl-PL"/>
        </a:p>
      </dgm:t>
    </dgm:pt>
    <dgm:pt modelId="{E32496C7-B9B4-4924-8BDF-8EEAACFDC568}">
      <dgm:prSet phldrT="[Tekst]"/>
      <dgm:spPr/>
      <dgm:t>
        <a:bodyPr/>
        <a:lstStyle/>
        <a:p>
          <a:r>
            <a:rPr lang="pl-PL" dirty="0"/>
            <a:t>Sąd odwoławczy może prowadzić własne postępowanie dowodowe, odmiennie ocenić zebrane dowodowy, może zmienić orzeczenie (orzekanie </a:t>
          </a:r>
          <a:r>
            <a:rPr lang="pl-PL" dirty="0" err="1"/>
            <a:t>reformatoryjne</a:t>
          </a:r>
          <a:r>
            <a:rPr lang="pl-PL" dirty="0"/>
            <a:t>) albo uchylić wyrok i przekazać sprawę do ponownego rozpoznania (orzeczenie </a:t>
          </a:r>
          <a:r>
            <a:rPr lang="pl-PL" dirty="0" err="1"/>
            <a:t>kasatoryjne</a:t>
          </a:r>
          <a:r>
            <a:rPr lang="pl-PL" dirty="0"/>
            <a:t>). </a:t>
          </a:r>
        </a:p>
      </dgm:t>
    </dgm:pt>
    <dgm:pt modelId="{6B31CE2E-57A1-4ACC-8953-86F5B605AFF9}" type="parTrans" cxnId="{118A39D2-A7A8-4487-A912-8CADEAA95631}">
      <dgm:prSet/>
      <dgm:spPr/>
      <dgm:t>
        <a:bodyPr/>
        <a:lstStyle/>
        <a:p>
          <a:endParaRPr lang="pl-PL"/>
        </a:p>
      </dgm:t>
    </dgm:pt>
    <dgm:pt modelId="{BB58157F-82A0-4608-AC3C-0A04FE1AAF72}" type="sibTrans" cxnId="{118A39D2-A7A8-4487-A912-8CADEAA95631}">
      <dgm:prSet/>
      <dgm:spPr/>
      <dgm:t>
        <a:bodyPr/>
        <a:lstStyle/>
        <a:p>
          <a:endParaRPr lang="pl-PL"/>
        </a:p>
      </dgm:t>
    </dgm:pt>
    <dgm:pt modelId="{C49A30CA-C345-40E3-A25B-A487E970DB14}">
      <dgm:prSet phldrT="[Tekst]"/>
      <dgm:spPr/>
      <dgm:t>
        <a:bodyPr/>
        <a:lstStyle/>
        <a:p>
          <a:r>
            <a:rPr lang="pl-PL" dirty="0"/>
            <a:t>Model sprzyja szybkości postępowania </a:t>
          </a:r>
        </a:p>
      </dgm:t>
    </dgm:pt>
    <dgm:pt modelId="{717D568D-3077-493D-9C35-7492B7227E55}" type="parTrans" cxnId="{C04431C3-FF35-470C-AE7B-E8F25BF2564E}">
      <dgm:prSet/>
      <dgm:spPr/>
      <dgm:t>
        <a:bodyPr/>
        <a:lstStyle/>
        <a:p>
          <a:endParaRPr lang="pl-PL"/>
        </a:p>
      </dgm:t>
    </dgm:pt>
    <dgm:pt modelId="{B4FA5217-7E10-4761-99CC-40EEBB35640B}" type="sibTrans" cxnId="{C04431C3-FF35-470C-AE7B-E8F25BF2564E}">
      <dgm:prSet/>
      <dgm:spPr/>
      <dgm:t>
        <a:bodyPr/>
        <a:lstStyle/>
        <a:p>
          <a:endParaRPr lang="pl-PL"/>
        </a:p>
      </dgm:t>
    </dgm:pt>
    <dgm:pt modelId="{8C5E3ED4-E962-4574-AA92-0BA50C53AE24}">
      <dgm:prSet phldrT="[Tekst]"/>
      <dgm:spPr/>
      <dgm:t>
        <a:bodyPr/>
        <a:lstStyle/>
        <a:p>
          <a:r>
            <a:rPr lang="pl-PL" dirty="0"/>
            <a:t>Sprzyja zagwarantowaniu w najszerszym zakresie praw uczestników postępowania, ale prowadzi do przewlekłości procesu. </a:t>
          </a:r>
        </a:p>
      </dgm:t>
    </dgm:pt>
    <dgm:pt modelId="{D92DBA1A-E42F-42EC-9EBA-4FE7D4E0BAF1}" type="parTrans" cxnId="{58E35068-C6AC-49FB-9D89-0B427CC595FC}">
      <dgm:prSet/>
      <dgm:spPr/>
      <dgm:t>
        <a:bodyPr/>
        <a:lstStyle/>
        <a:p>
          <a:endParaRPr lang="pl-PL"/>
        </a:p>
      </dgm:t>
    </dgm:pt>
    <dgm:pt modelId="{552418BC-EBB4-455C-8D84-AEE74F4236B4}" type="sibTrans" cxnId="{58E35068-C6AC-49FB-9D89-0B427CC595FC}">
      <dgm:prSet/>
      <dgm:spPr/>
      <dgm:t>
        <a:bodyPr/>
        <a:lstStyle/>
        <a:p>
          <a:endParaRPr lang="pl-PL"/>
        </a:p>
      </dgm:t>
    </dgm:pt>
    <dgm:pt modelId="{C02F2732-1948-4A11-8C9A-D8319A1AC7B4}">
      <dgm:prSet phldrT="[Tekst]"/>
      <dgm:spPr/>
      <dgm:t>
        <a:bodyPr/>
        <a:lstStyle/>
        <a:p>
          <a:r>
            <a:rPr lang="pl-PL" dirty="0"/>
            <a:t>Połączenie i wybranie najlepszych elementów z obu wcześniejszych rozwiązań. </a:t>
          </a:r>
        </a:p>
      </dgm:t>
    </dgm:pt>
    <dgm:pt modelId="{08021273-5D24-4C3E-BCD8-601F049CE379}" type="parTrans" cxnId="{49733326-73A0-4D3D-B7EC-E8742514516E}">
      <dgm:prSet/>
      <dgm:spPr/>
      <dgm:t>
        <a:bodyPr/>
        <a:lstStyle/>
        <a:p>
          <a:endParaRPr lang="pl-PL"/>
        </a:p>
      </dgm:t>
    </dgm:pt>
    <dgm:pt modelId="{AB5BDCBA-7463-423B-8104-F9E7145719A9}" type="sibTrans" cxnId="{49733326-73A0-4D3D-B7EC-E8742514516E}">
      <dgm:prSet/>
      <dgm:spPr/>
      <dgm:t>
        <a:bodyPr/>
        <a:lstStyle/>
        <a:p>
          <a:endParaRPr lang="pl-PL"/>
        </a:p>
      </dgm:t>
    </dgm:pt>
    <dgm:pt modelId="{5F3C77E8-5903-485F-ABCB-E2F8C828DD23}" type="pres">
      <dgm:prSet presAssocID="{E9D1CE26-23A9-4F5E-9CEE-DC9F2C292419}" presName="Name0" presStyleCnt="0">
        <dgm:presLayoutVars>
          <dgm:dir/>
          <dgm:animLvl val="lvl"/>
          <dgm:resizeHandles val="exact"/>
        </dgm:presLayoutVars>
      </dgm:prSet>
      <dgm:spPr/>
    </dgm:pt>
    <dgm:pt modelId="{7558AA7D-5B56-4E99-BE31-144C20582164}" type="pres">
      <dgm:prSet presAssocID="{4B5F053E-58A4-4AC8-BA44-3AEF8129B590}" presName="composite" presStyleCnt="0"/>
      <dgm:spPr/>
    </dgm:pt>
    <dgm:pt modelId="{37A1817A-C017-4A49-B860-D7CC8D99BC16}" type="pres">
      <dgm:prSet presAssocID="{4B5F053E-58A4-4AC8-BA44-3AEF8129B590}" presName="parTx" presStyleLbl="alignNode1" presStyleIdx="0" presStyleCnt="3">
        <dgm:presLayoutVars>
          <dgm:chMax val="0"/>
          <dgm:chPref val="0"/>
          <dgm:bulletEnabled val="1"/>
        </dgm:presLayoutVars>
      </dgm:prSet>
      <dgm:spPr/>
    </dgm:pt>
    <dgm:pt modelId="{EE66E98A-3840-43CB-BFC7-0598C94C4D38}" type="pres">
      <dgm:prSet presAssocID="{4B5F053E-58A4-4AC8-BA44-3AEF8129B590}" presName="desTx" presStyleLbl="alignAccFollowNode1" presStyleIdx="0" presStyleCnt="3">
        <dgm:presLayoutVars>
          <dgm:bulletEnabled val="1"/>
        </dgm:presLayoutVars>
      </dgm:prSet>
      <dgm:spPr/>
    </dgm:pt>
    <dgm:pt modelId="{76F887DF-5DBF-4072-BEA8-6CA037CC31D3}" type="pres">
      <dgm:prSet presAssocID="{56E10ACB-DB25-48C0-BDEE-549313C45237}" presName="space" presStyleCnt="0"/>
      <dgm:spPr/>
    </dgm:pt>
    <dgm:pt modelId="{B7506FD8-5B27-4919-A2FE-D6998F1946F9}" type="pres">
      <dgm:prSet presAssocID="{AB9DE5EA-A46D-47BA-A9B1-1BDFE453769B}" presName="composite" presStyleCnt="0"/>
      <dgm:spPr/>
    </dgm:pt>
    <dgm:pt modelId="{ABC68BB7-17F9-4356-A7B4-60BF4F22F611}" type="pres">
      <dgm:prSet presAssocID="{AB9DE5EA-A46D-47BA-A9B1-1BDFE453769B}" presName="parTx" presStyleLbl="alignNode1" presStyleIdx="1" presStyleCnt="3">
        <dgm:presLayoutVars>
          <dgm:chMax val="0"/>
          <dgm:chPref val="0"/>
          <dgm:bulletEnabled val="1"/>
        </dgm:presLayoutVars>
      </dgm:prSet>
      <dgm:spPr/>
    </dgm:pt>
    <dgm:pt modelId="{264C6430-5C7F-4BFB-A44E-CB9403E1A9F4}" type="pres">
      <dgm:prSet presAssocID="{AB9DE5EA-A46D-47BA-A9B1-1BDFE453769B}" presName="desTx" presStyleLbl="alignAccFollowNode1" presStyleIdx="1" presStyleCnt="3">
        <dgm:presLayoutVars>
          <dgm:bulletEnabled val="1"/>
        </dgm:presLayoutVars>
      </dgm:prSet>
      <dgm:spPr/>
    </dgm:pt>
    <dgm:pt modelId="{9373F1FA-2ECE-4CF4-A370-AB7BD94BDB43}" type="pres">
      <dgm:prSet presAssocID="{DB3626B7-E4EE-4D26-8B29-AFF8FA9A9AB0}" presName="space" presStyleCnt="0"/>
      <dgm:spPr/>
    </dgm:pt>
    <dgm:pt modelId="{5ED0EF7A-A744-456B-B1B2-BB7E6920B30E}" type="pres">
      <dgm:prSet presAssocID="{16298BFF-8F11-48FC-88D4-63D1B8C9843F}" presName="composite" presStyleCnt="0"/>
      <dgm:spPr/>
    </dgm:pt>
    <dgm:pt modelId="{24C8484C-09F5-4F03-9633-1E5A2427EE3C}" type="pres">
      <dgm:prSet presAssocID="{16298BFF-8F11-48FC-88D4-63D1B8C9843F}" presName="parTx" presStyleLbl="alignNode1" presStyleIdx="2" presStyleCnt="3">
        <dgm:presLayoutVars>
          <dgm:chMax val="0"/>
          <dgm:chPref val="0"/>
          <dgm:bulletEnabled val="1"/>
        </dgm:presLayoutVars>
      </dgm:prSet>
      <dgm:spPr/>
    </dgm:pt>
    <dgm:pt modelId="{74A0334F-7A17-4ACA-9BB4-6E610A57C0D9}" type="pres">
      <dgm:prSet presAssocID="{16298BFF-8F11-48FC-88D4-63D1B8C9843F}" presName="desTx" presStyleLbl="alignAccFollowNode1" presStyleIdx="2" presStyleCnt="3">
        <dgm:presLayoutVars>
          <dgm:bulletEnabled val="1"/>
        </dgm:presLayoutVars>
      </dgm:prSet>
      <dgm:spPr/>
    </dgm:pt>
  </dgm:ptLst>
  <dgm:cxnLst>
    <dgm:cxn modelId="{FF21DA06-774B-4C76-8552-7C780C880609}" srcId="{E9D1CE26-23A9-4F5E-9CEE-DC9F2C292419}" destId="{4B5F053E-58A4-4AC8-BA44-3AEF8129B590}" srcOrd="0" destOrd="0" parTransId="{B7059FA7-5FB9-4356-B6F8-FDF972AA177C}" sibTransId="{56E10ACB-DB25-48C0-BDEE-549313C45237}"/>
    <dgm:cxn modelId="{FE2AE60D-D65D-4DFD-A3CD-C6A941FC4AF2}" srcId="{4B5F053E-58A4-4AC8-BA44-3AEF8129B590}" destId="{21ACD877-4451-48EB-A45B-75590B88F1FD}" srcOrd="0" destOrd="0" parTransId="{CFAA5E1C-10BC-4837-B5C7-C17F0A34C0C2}" sibTransId="{404C380C-EA53-418B-8F72-E07089F0DD76}"/>
    <dgm:cxn modelId="{7D4E371D-2E8E-4E0E-97E9-251E1461078A}" type="presOf" srcId="{85919D51-3E0E-4D65-9D1D-DBC7D80035F1}" destId="{264C6430-5C7F-4BFB-A44E-CB9403E1A9F4}" srcOrd="0" destOrd="0" presId="urn:microsoft.com/office/officeart/2005/8/layout/hList1"/>
    <dgm:cxn modelId="{49733326-73A0-4D3D-B7EC-E8742514516E}" srcId="{16298BFF-8F11-48FC-88D4-63D1B8C9843F}" destId="{C02F2732-1948-4A11-8C9A-D8319A1AC7B4}" srcOrd="2" destOrd="0" parTransId="{08021273-5D24-4C3E-BCD8-601F049CE379}" sibTransId="{AB5BDCBA-7463-423B-8104-F9E7145719A9}"/>
    <dgm:cxn modelId="{38187660-0A38-4FAE-8B75-25F78A1A8C37}" type="presOf" srcId="{6A1BC138-841E-44E4-BCBC-BDAE3E284636}" destId="{264C6430-5C7F-4BFB-A44E-CB9403E1A9F4}" srcOrd="0" destOrd="1" presId="urn:microsoft.com/office/officeart/2005/8/layout/hList1"/>
    <dgm:cxn modelId="{58E35068-C6AC-49FB-9D89-0B427CC595FC}" srcId="{AB9DE5EA-A46D-47BA-A9B1-1BDFE453769B}" destId="{8C5E3ED4-E962-4574-AA92-0BA50C53AE24}" srcOrd="2" destOrd="0" parTransId="{D92DBA1A-E42F-42EC-9EBA-4FE7D4E0BAF1}" sibTransId="{552418BC-EBB4-455C-8D84-AEE74F4236B4}"/>
    <dgm:cxn modelId="{5A275D57-15B0-4C58-A00D-B681FB45213D}" type="presOf" srcId="{21ACD877-4451-48EB-A45B-75590B88F1FD}" destId="{EE66E98A-3840-43CB-BFC7-0598C94C4D38}" srcOrd="0" destOrd="0" presId="urn:microsoft.com/office/officeart/2005/8/layout/hList1"/>
    <dgm:cxn modelId="{89CF6E58-7A8F-4642-8864-18AD04FAECAB}" srcId="{AB9DE5EA-A46D-47BA-A9B1-1BDFE453769B}" destId="{85919D51-3E0E-4D65-9D1D-DBC7D80035F1}" srcOrd="0" destOrd="0" parTransId="{78EDA10A-D584-4B28-9B7C-8E031D5FCCD9}" sibTransId="{452AD077-07DD-4EB1-94F2-B7C58E52A0CA}"/>
    <dgm:cxn modelId="{0772917D-0ECE-490D-836F-480B86CF1190}" srcId="{AB9DE5EA-A46D-47BA-A9B1-1BDFE453769B}" destId="{6A1BC138-841E-44E4-BCBC-BDAE3E284636}" srcOrd="1" destOrd="0" parTransId="{2C9F295E-7382-400E-9895-108DBA107787}" sibTransId="{F3A150D7-E2A7-4909-AE5C-0115FDA540EF}"/>
    <dgm:cxn modelId="{62B4EB7D-B1A6-4658-B72F-B79CE3C4CA8C}" type="presOf" srcId="{16298BFF-8F11-48FC-88D4-63D1B8C9843F}" destId="{24C8484C-09F5-4F03-9633-1E5A2427EE3C}" srcOrd="0" destOrd="0" presId="urn:microsoft.com/office/officeart/2005/8/layout/hList1"/>
    <dgm:cxn modelId="{21609888-ADF6-433A-A735-D90F3DD2BD4A}" srcId="{16298BFF-8F11-48FC-88D4-63D1B8C9843F}" destId="{8FFF20D5-557F-4E8D-A4A2-94C699E68E68}" srcOrd="0" destOrd="0" parTransId="{F2598786-073B-474D-BCE5-65D40D0363A2}" sibTransId="{84EFA729-B7E7-4ED0-A72B-A526B432B76E}"/>
    <dgm:cxn modelId="{648B368E-148E-4396-8580-1FF834D8DE55}" srcId="{E9D1CE26-23A9-4F5E-9CEE-DC9F2C292419}" destId="{16298BFF-8F11-48FC-88D4-63D1B8C9843F}" srcOrd="2" destOrd="0" parTransId="{1DFD69EE-888E-4E9F-99C1-0D11F7091986}" sibTransId="{544E6B05-9D3C-4CC5-8F13-3D79422F4EA1}"/>
    <dgm:cxn modelId="{E0F95C9A-EDB0-445D-A0B2-109E482540B3}" type="presOf" srcId="{E9D1CE26-23A9-4F5E-9CEE-DC9F2C292419}" destId="{5F3C77E8-5903-485F-ABCB-E2F8C828DD23}" srcOrd="0" destOrd="0" presId="urn:microsoft.com/office/officeart/2005/8/layout/hList1"/>
    <dgm:cxn modelId="{285EFD9F-13CB-45A6-895F-197818DB5EA6}" type="presOf" srcId="{C49A30CA-C345-40E3-A25B-A487E970DB14}" destId="{EE66E98A-3840-43CB-BFC7-0598C94C4D38}" srcOrd="0" destOrd="2" presId="urn:microsoft.com/office/officeart/2005/8/layout/hList1"/>
    <dgm:cxn modelId="{30A783A2-C2F9-4CE8-9BFC-9E722271FC4E}" type="presOf" srcId="{4B5F053E-58A4-4AC8-BA44-3AEF8129B590}" destId="{37A1817A-C017-4A49-B860-D7CC8D99BC16}" srcOrd="0" destOrd="0" presId="urn:microsoft.com/office/officeart/2005/8/layout/hList1"/>
    <dgm:cxn modelId="{38DFC5A9-4912-4E62-8403-2C3C3122A599}" srcId="{4B5F053E-58A4-4AC8-BA44-3AEF8129B590}" destId="{255BDC29-46BD-4975-96F2-AC2F6D3D9A46}" srcOrd="1" destOrd="0" parTransId="{B8116D5C-B5EF-44A9-BEC5-E99DBEC3302B}" sibTransId="{FC0EBDAD-1C67-478B-AB40-8288A33B60E6}"/>
    <dgm:cxn modelId="{BF9BBBBB-0284-445B-80BE-44AD75BF5FB1}" type="presOf" srcId="{8C5E3ED4-E962-4574-AA92-0BA50C53AE24}" destId="{264C6430-5C7F-4BFB-A44E-CB9403E1A9F4}" srcOrd="0" destOrd="2" presId="urn:microsoft.com/office/officeart/2005/8/layout/hList1"/>
    <dgm:cxn modelId="{4FBEE4C1-8F8D-4204-B25B-D5B2C6FE9D1F}" srcId="{E9D1CE26-23A9-4F5E-9CEE-DC9F2C292419}" destId="{AB9DE5EA-A46D-47BA-A9B1-1BDFE453769B}" srcOrd="1" destOrd="0" parTransId="{778C39D6-E3CC-4795-9DB1-C77BB1EAA219}" sibTransId="{DB3626B7-E4EE-4D26-8B29-AFF8FA9A9AB0}"/>
    <dgm:cxn modelId="{C04431C3-FF35-470C-AE7B-E8F25BF2564E}" srcId="{4B5F053E-58A4-4AC8-BA44-3AEF8129B590}" destId="{C49A30CA-C345-40E3-A25B-A487E970DB14}" srcOrd="2" destOrd="0" parTransId="{717D568D-3077-493D-9C35-7492B7227E55}" sibTransId="{B4FA5217-7E10-4761-99CC-40EEBB35640B}"/>
    <dgm:cxn modelId="{B09657C3-B74B-4D2E-9A30-12C0FC2534F8}" type="presOf" srcId="{8FFF20D5-557F-4E8D-A4A2-94C699E68E68}" destId="{74A0334F-7A17-4ACA-9BB4-6E610A57C0D9}" srcOrd="0" destOrd="0" presId="urn:microsoft.com/office/officeart/2005/8/layout/hList1"/>
    <dgm:cxn modelId="{75EDFACD-933D-4C09-89BE-D933E14970B3}" type="presOf" srcId="{AB9DE5EA-A46D-47BA-A9B1-1BDFE453769B}" destId="{ABC68BB7-17F9-4356-A7B4-60BF4F22F611}" srcOrd="0" destOrd="0" presId="urn:microsoft.com/office/officeart/2005/8/layout/hList1"/>
    <dgm:cxn modelId="{118A39D2-A7A8-4487-A912-8CADEAA95631}" srcId="{16298BFF-8F11-48FC-88D4-63D1B8C9843F}" destId="{E32496C7-B9B4-4924-8BDF-8EEAACFDC568}" srcOrd="1" destOrd="0" parTransId="{6B31CE2E-57A1-4ACC-8953-86F5B605AFF9}" sibTransId="{BB58157F-82A0-4608-AC3C-0A04FE1AAF72}"/>
    <dgm:cxn modelId="{76E768DA-A9DE-4F11-9C77-656E70F719B4}" type="presOf" srcId="{E32496C7-B9B4-4924-8BDF-8EEAACFDC568}" destId="{74A0334F-7A17-4ACA-9BB4-6E610A57C0D9}" srcOrd="0" destOrd="1" presId="urn:microsoft.com/office/officeart/2005/8/layout/hList1"/>
    <dgm:cxn modelId="{775EBBE8-890B-4812-B9B2-7A736A981A1E}" type="presOf" srcId="{255BDC29-46BD-4975-96F2-AC2F6D3D9A46}" destId="{EE66E98A-3840-43CB-BFC7-0598C94C4D38}" srcOrd="0" destOrd="1" presId="urn:microsoft.com/office/officeart/2005/8/layout/hList1"/>
    <dgm:cxn modelId="{3A90A0FE-2ABA-4DAA-8A07-653D9246FB4D}" type="presOf" srcId="{C02F2732-1948-4A11-8C9A-D8319A1AC7B4}" destId="{74A0334F-7A17-4ACA-9BB4-6E610A57C0D9}" srcOrd="0" destOrd="2" presId="urn:microsoft.com/office/officeart/2005/8/layout/hList1"/>
    <dgm:cxn modelId="{2363233D-DD1C-444C-8C46-11B47FF360D7}" type="presParOf" srcId="{5F3C77E8-5903-485F-ABCB-E2F8C828DD23}" destId="{7558AA7D-5B56-4E99-BE31-144C20582164}" srcOrd="0" destOrd="0" presId="urn:microsoft.com/office/officeart/2005/8/layout/hList1"/>
    <dgm:cxn modelId="{7E500AEC-9B75-4F7A-997B-637F29B99B87}" type="presParOf" srcId="{7558AA7D-5B56-4E99-BE31-144C20582164}" destId="{37A1817A-C017-4A49-B860-D7CC8D99BC16}" srcOrd="0" destOrd="0" presId="urn:microsoft.com/office/officeart/2005/8/layout/hList1"/>
    <dgm:cxn modelId="{023549CA-421A-4D24-AA7C-BF57B8B686AC}" type="presParOf" srcId="{7558AA7D-5B56-4E99-BE31-144C20582164}" destId="{EE66E98A-3840-43CB-BFC7-0598C94C4D38}" srcOrd="1" destOrd="0" presId="urn:microsoft.com/office/officeart/2005/8/layout/hList1"/>
    <dgm:cxn modelId="{3DD0B851-99D3-4C74-AA72-CBB2F47DD409}" type="presParOf" srcId="{5F3C77E8-5903-485F-ABCB-E2F8C828DD23}" destId="{76F887DF-5DBF-4072-BEA8-6CA037CC31D3}" srcOrd="1" destOrd="0" presId="urn:microsoft.com/office/officeart/2005/8/layout/hList1"/>
    <dgm:cxn modelId="{FAB4EF2B-D270-4653-A741-714810FAFE44}" type="presParOf" srcId="{5F3C77E8-5903-485F-ABCB-E2F8C828DD23}" destId="{B7506FD8-5B27-4919-A2FE-D6998F1946F9}" srcOrd="2" destOrd="0" presId="urn:microsoft.com/office/officeart/2005/8/layout/hList1"/>
    <dgm:cxn modelId="{1471A80E-781F-491D-A9C4-69EAF80BD081}" type="presParOf" srcId="{B7506FD8-5B27-4919-A2FE-D6998F1946F9}" destId="{ABC68BB7-17F9-4356-A7B4-60BF4F22F611}" srcOrd="0" destOrd="0" presId="urn:microsoft.com/office/officeart/2005/8/layout/hList1"/>
    <dgm:cxn modelId="{FDC29067-C986-4CF6-AF7D-5B55C63A9209}" type="presParOf" srcId="{B7506FD8-5B27-4919-A2FE-D6998F1946F9}" destId="{264C6430-5C7F-4BFB-A44E-CB9403E1A9F4}" srcOrd="1" destOrd="0" presId="urn:microsoft.com/office/officeart/2005/8/layout/hList1"/>
    <dgm:cxn modelId="{5AA8919C-28D6-4820-BFCE-DDFB166F25CC}" type="presParOf" srcId="{5F3C77E8-5903-485F-ABCB-E2F8C828DD23}" destId="{9373F1FA-2ECE-4CF4-A370-AB7BD94BDB43}" srcOrd="3" destOrd="0" presId="urn:microsoft.com/office/officeart/2005/8/layout/hList1"/>
    <dgm:cxn modelId="{6BD3A7FA-73E0-4AAF-A13F-EAC62A3D5962}" type="presParOf" srcId="{5F3C77E8-5903-485F-ABCB-E2F8C828DD23}" destId="{5ED0EF7A-A744-456B-B1B2-BB7E6920B30E}" srcOrd="4" destOrd="0" presId="urn:microsoft.com/office/officeart/2005/8/layout/hList1"/>
    <dgm:cxn modelId="{C183A87A-2593-44D6-81CE-F1EC02054B99}" type="presParOf" srcId="{5ED0EF7A-A744-456B-B1B2-BB7E6920B30E}" destId="{24C8484C-09F5-4F03-9633-1E5A2427EE3C}" srcOrd="0" destOrd="0" presId="urn:microsoft.com/office/officeart/2005/8/layout/hList1"/>
    <dgm:cxn modelId="{B3F4A396-5AAF-4FD5-80E2-5BE210E10DA9}" type="presParOf" srcId="{5ED0EF7A-A744-456B-B1B2-BB7E6920B30E}" destId="{74A0334F-7A17-4ACA-9BB4-6E610A57C0D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4C4EA12-2E34-4AF4-B454-490CDAD3378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DB959C8-CB15-45A3-8143-F224C442321F}">
      <dgm:prSet/>
      <dgm:spPr/>
      <dgm:t>
        <a:bodyPr/>
        <a:lstStyle/>
        <a:p>
          <a:r>
            <a:rPr lang="pl-PL"/>
            <a:t>Art. 78 - Każda ze stron ma prawo do zaskarżenia orzeczeń i decyzji wydanych w pierwszej instancji. Wyjątki od tej zasady oraz tryb zaskarżania określa ustawa.</a:t>
          </a:r>
          <a:endParaRPr lang="en-US"/>
        </a:p>
      </dgm:t>
    </dgm:pt>
    <dgm:pt modelId="{90834279-18C9-438B-8C27-DB67DD21E4A7}" type="parTrans" cxnId="{2859D558-F077-4A02-A542-F66831838D1B}">
      <dgm:prSet/>
      <dgm:spPr/>
      <dgm:t>
        <a:bodyPr/>
        <a:lstStyle/>
        <a:p>
          <a:endParaRPr lang="en-US"/>
        </a:p>
      </dgm:t>
    </dgm:pt>
    <dgm:pt modelId="{8C590691-6C18-487A-AA0F-F8413066DE31}" type="sibTrans" cxnId="{2859D558-F077-4A02-A542-F66831838D1B}">
      <dgm:prSet/>
      <dgm:spPr/>
      <dgm:t>
        <a:bodyPr/>
        <a:lstStyle/>
        <a:p>
          <a:endParaRPr lang="en-US"/>
        </a:p>
      </dgm:t>
    </dgm:pt>
    <dgm:pt modelId="{BA0D4815-8B4E-4B80-A2BC-510D587450D7}">
      <dgm:prSet/>
      <dgm:spPr/>
      <dgm:t>
        <a:bodyPr/>
        <a:lstStyle/>
        <a:p>
          <a:r>
            <a:rPr lang="pl-PL"/>
            <a:t>Konstytucyjna zasada kontroli</a:t>
          </a:r>
          <a:endParaRPr lang="en-US"/>
        </a:p>
      </dgm:t>
    </dgm:pt>
    <dgm:pt modelId="{F6507767-B2BA-4181-BE91-7D6B77631F4B}" type="parTrans" cxnId="{612E83E0-BEE2-4B2D-9972-8A83199EA33C}">
      <dgm:prSet/>
      <dgm:spPr/>
      <dgm:t>
        <a:bodyPr/>
        <a:lstStyle/>
        <a:p>
          <a:endParaRPr lang="en-US"/>
        </a:p>
      </dgm:t>
    </dgm:pt>
    <dgm:pt modelId="{8E2A6D83-EC3F-4249-B031-33295BD63E61}" type="sibTrans" cxnId="{612E83E0-BEE2-4B2D-9972-8A83199EA33C}">
      <dgm:prSet/>
      <dgm:spPr/>
      <dgm:t>
        <a:bodyPr/>
        <a:lstStyle/>
        <a:p>
          <a:endParaRPr lang="en-US"/>
        </a:p>
      </dgm:t>
    </dgm:pt>
    <dgm:pt modelId="{5653283C-D4E6-4B41-A2F0-4DB4302105A1}">
      <dgm:prSet/>
      <dgm:spPr/>
      <dgm:t>
        <a:bodyPr/>
        <a:lstStyle/>
        <a:p>
          <a:r>
            <a:rPr lang="pl-PL"/>
            <a:t>postulat takiego ukształtowania przez ustawodawcę procedury, by w miarę możliwości, przewidywała możliwość wniesienia środka zaskarżenia. </a:t>
          </a:r>
          <a:endParaRPr lang="en-US"/>
        </a:p>
      </dgm:t>
    </dgm:pt>
    <dgm:pt modelId="{6BFE12C5-90E8-4899-923E-0FD91FA5AA22}" type="parTrans" cxnId="{79E901B2-96D3-4AD2-973C-562128BDC067}">
      <dgm:prSet/>
      <dgm:spPr/>
      <dgm:t>
        <a:bodyPr/>
        <a:lstStyle/>
        <a:p>
          <a:endParaRPr lang="en-US"/>
        </a:p>
      </dgm:t>
    </dgm:pt>
    <dgm:pt modelId="{C71FF10F-D088-40B7-A6A7-0787591AD43B}" type="sibTrans" cxnId="{79E901B2-96D3-4AD2-973C-562128BDC067}">
      <dgm:prSet/>
      <dgm:spPr/>
      <dgm:t>
        <a:bodyPr/>
        <a:lstStyle/>
        <a:p>
          <a:endParaRPr lang="en-US"/>
        </a:p>
      </dgm:t>
    </dgm:pt>
    <dgm:pt modelId="{A61A385C-25E9-4BB5-993B-AA47BBC087BA}">
      <dgm:prSet/>
      <dgm:spPr/>
      <dgm:t>
        <a:bodyPr/>
        <a:lstStyle/>
        <a:p>
          <a:r>
            <a:rPr lang="pl-PL"/>
            <a:t>Postulat skierowany do postępowań pozasądowych. W odniesieniu do postępowania przed sądem Konstytucja wprowadza wyższy standard – art. 176 ust. 1 Konstytucji</a:t>
          </a:r>
          <a:endParaRPr lang="en-US"/>
        </a:p>
      </dgm:t>
    </dgm:pt>
    <dgm:pt modelId="{6FB67F9C-1107-4924-BE64-83A9613EDCE5}" type="parTrans" cxnId="{B7D28144-5B24-4EC3-BECE-B15D8783D756}">
      <dgm:prSet/>
      <dgm:spPr/>
      <dgm:t>
        <a:bodyPr/>
        <a:lstStyle/>
        <a:p>
          <a:endParaRPr lang="en-US"/>
        </a:p>
      </dgm:t>
    </dgm:pt>
    <dgm:pt modelId="{C2E3EE2C-CF71-495D-AD88-52E533BBECF7}" type="sibTrans" cxnId="{B7D28144-5B24-4EC3-BECE-B15D8783D756}">
      <dgm:prSet/>
      <dgm:spPr/>
      <dgm:t>
        <a:bodyPr/>
        <a:lstStyle/>
        <a:p>
          <a:endParaRPr lang="en-US"/>
        </a:p>
      </dgm:t>
    </dgm:pt>
    <dgm:pt modelId="{4D230484-A08C-4CC8-8781-0FAC7A05AE4D}">
      <dgm:prSet/>
      <dgm:spPr/>
      <dgm:t>
        <a:bodyPr/>
        <a:lstStyle/>
        <a:p>
          <a:r>
            <a:rPr lang="pl-PL"/>
            <a:t>Wyjątki od zaskarżenia orzeczenia powinny być oceniane z uwzględnieniem zasady proporcjonalności (art. 31 ust. 3 Konstytucji) i racjonalności ograniczenia tego uprawnienia. </a:t>
          </a:r>
          <a:endParaRPr lang="en-US"/>
        </a:p>
      </dgm:t>
    </dgm:pt>
    <dgm:pt modelId="{02AE7164-6052-4F58-B8E5-BA9262324EAA}" type="parTrans" cxnId="{B14EAA0E-5F67-4CDA-B9FF-29E82917BFFF}">
      <dgm:prSet/>
      <dgm:spPr/>
      <dgm:t>
        <a:bodyPr/>
        <a:lstStyle/>
        <a:p>
          <a:endParaRPr lang="en-US"/>
        </a:p>
      </dgm:t>
    </dgm:pt>
    <dgm:pt modelId="{AC86CBF4-9727-451F-9E5D-730AD72574F3}" type="sibTrans" cxnId="{B14EAA0E-5F67-4CDA-B9FF-29E82917BFFF}">
      <dgm:prSet/>
      <dgm:spPr/>
      <dgm:t>
        <a:bodyPr/>
        <a:lstStyle/>
        <a:p>
          <a:endParaRPr lang="en-US"/>
        </a:p>
      </dgm:t>
    </dgm:pt>
    <dgm:pt modelId="{FCF9D278-5CF9-4BA9-A941-CCEBA411E786}">
      <dgm:prSet/>
      <dgm:spPr/>
      <dgm:t>
        <a:bodyPr/>
        <a:lstStyle/>
        <a:p>
          <a:r>
            <a:rPr lang="pl-PL"/>
            <a:t>Art. 176 ust. 1 – Postępowanie sądowe jest co najmniej dwuinstancyjne </a:t>
          </a:r>
          <a:endParaRPr lang="en-US"/>
        </a:p>
      </dgm:t>
    </dgm:pt>
    <dgm:pt modelId="{C4057199-D6F4-4996-BBAB-39B759925824}" type="parTrans" cxnId="{025F67CE-B8AE-4A52-B3D0-205E423B9E4A}">
      <dgm:prSet/>
      <dgm:spPr/>
      <dgm:t>
        <a:bodyPr/>
        <a:lstStyle/>
        <a:p>
          <a:endParaRPr lang="en-US"/>
        </a:p>
      </dgm:t>
    </dgm:pt>
    <dgm:pt modelId="{B1DF36E5-471E-4307-869E-9A56EB802E52}" type="sibTrans" cxnId="{025F67CE-B8AE-4A52-B3D0-205E423B9E4A}">
      <dgm:prSet/>
      <dgm:spPr/>
      <dgm:t>
        <a:bodyPr/>
        <a:lstStyle/>
        <a:p>
          <a:endParaRPr lang="en-US"/>
        </a:p>
      </dgm:t>
    </dgm:pt>
    <dgm:pt modelId="{A66490DC-7817-409B-891E-957616C4A648}">
      <dgm:prSet/>
      <dgm:spPr/>
      <dgm:t>
        <a:bodyPr/>
        <a:lstStyle/>
        <a:p>
          <a:r>
            <a:rPr lang="pl-PL"/>
            <a:t>Zasada dwuinstancyjności postępowania i zarazem standard minimalny, który musi zostać spełniony. </a:t>
          </a:r>
          <a:endParaRPr lang="en-US"/>
        </a:p>
      </dgm:t>
    </dgm:pt>
    <dgm:pt modelId="{1F2A249C-261E-42DA-BA5F-A6DE84DE10CE}" type="parTrans" cxnId="{DB9D5249-C247-42AB-851B-0EBB393AC817}">
      <dgm:prSet/>
      <dgm:spPr/>
      <dgm:t>
        <a:bodyPr/>
        <a:lstStyle/>
        <a:p>
          <a:endParaRPr lang="en-US"/>
        </a:p>
      </dgm:t>
    </dgm:pt>
    <dgm:pt modelId="{6CE05D78-7A91-41C7-BEAC-FF5EECC6D88D}" type="sibTrans" cxnId="{DB9D5249-C247-42AB-851B-0EBB393AC817}">
      <dgm:prSet/>
      <dgm:spPr/>
      <dgm:t>
        <a:bodyPr/>
        <a:lstStyle/>
        <a:p>
          <a:endParaRPr lang="en-US"/>
        </a:p>
      </dgm:t>
    </dgm:pt>
    <dgm:pt modelId="{B60D7428-0AE4-43C5-84CA-584C7F8F4957}">
      <dgm:prSet/>
      <dgm:spPr/>
      <dgm:t>
        <a:bodyPr/>
        <a:lstStyle/>
        <a:p>
          <a:r>
            <a:rPr lang="pl-PL"/>
            <a:t>Rozwinięcie konstytucyjnego prawa do sądu wynikającego z art. 45 ust. 1 Konstytucji </a:t>
          </a:r>
          <a:endParaRPr lang="en-US"/>
        </a:p>
      </dgm:t>
    </dgm:pt>
    <dgm:pt modelId="{1D0662B1-94DD-4302-BAA4-7FEB8DCBBC26}" type="parTrans" cxnId="{2FB5E41B-F191-4943-BC30-8CFFB909BB90}">
      <dgm:prSet/>
      <dgm:spPr/>
      <dgm:t>
        <a:bodyPr/>
        <a:lstStyle/>
        <a:p>
          <a:endParaRPr lang="en-US"/>
        </a:p>
      </dgm:t>
    </dgm:pt>
    <dgm:pt modelId="{060D21F0-3B46-41B2-8DED-F3AFC5051683}" type="sibTrans" cxnId="{2FB5E41B-F191-4943-BC30-8CFFB909BB90}">
      <dgm:prSet/>
      <dgm:spPr/>
      <dgm:t>
        <a:bodyPr/>
        <a:lstStyle/>
        <a:p>
          <a:endParaRPr lang="en-US"/>
        </a:p>
      </dgm:t>
    </dgm:pt>
    <dgm:pt modelId="{F95C0D09-E931-4EB5-84FF-E3B0A5BDF89F}">
      <dgm:prSet/>
      <dgm:spPr/>
      <dgm:t>
        <a:bodyPr/>
        <a:lstStyle/>
        <a:p>
          <a:r>
            <a:rPr lang="pl-PL"/>
            <a:t>Przepis został umiejscowiony w rozdziale o sądach i dotyczy tylko spraw przekazanych ustawami do właściwości sądów, tzn. rozpoznawanych przez sądy od początku do końca </a:t>
          </a:r>
          <a:r>
            <a:rPr lang="pl-PL">
              <a:sym typeface="Wingdings" panose="05000000000000000000" pitchFamily="2" charset="2"/>
            </a:rPr>
            <a:t></a:t>
          </a:r>
          <a:r>
            <a:rPr lang="pl-PL"/>
            <a:t> wyrok TK z dnia 8 grudnia 1998 r. (K 41/97)</a:t>
          </a:r>
          <a:endParaRPr lang="en-US"/>
        </a:p>
      </dgm:t>
    </dgm:pt>
    <dgm:pt modelId="{06CF8BB3-5A87-44B5-9524-EAEEAB4B1B0E}" type="parTrans" cxnId="{65F5298E-F29E-4FC5-864D-72DCA576715E}">
      <dgm:prSet/>
      <dgm:spPr/>
      <dgm:t>
        <a:bodyPr/>
        <a:lstStyle/>
        <a:p>
          <a:endParaRPr lang="en-US"/>
        </a:p>
      </dgm:t>
    </dgm:pt>
    <dgm:pt modelId="{B5CB35BE-2145-40DD-A736-E77063CC3206}" type="sibTrans" cxnId="{65F5298E-F29E-4FC5-864D-72DCA576715E}">
      <dgm:prSet/>
      <dgm:spPr/>
      <dgm:t>
        <a:bodyPr/>
        <a:lstStyle/>
        <a:p>
          <a:endParaRPr lang="en-US"/>
        </a:p>
      </dgm:t>
    </dgm:pt>
    <dgm:pt modelId="{90FC6778-08A5-4E90-8CF3-A6E0477302D1}" type="pres">
      <dgm:prSet presAssocID="{54C4EA12-2E34-4AF4-B454-490CDAD33788}" presName="linear" presStyleCnt="0">
        <dgm:presLayoutVars>
          <dgm:animLvl val="lvl"/>
          <dgm:resizeHandles val="exact"/>
        </dgm:presLayoutVars>
      </dgm:prSet>
      <dgm:spPr/>
    </dgm:pt>
    <dgm:pt modelId="{4E226958-0FFD-4665-99D8-FAFDA5DCC061}" type="pres">
      <dgm:prSet presAssocID="{4DB959C8-CB15-45A3-8143-F224C442321F}" presName="parentText" presStyleLbl="node1" presStyleIdx="0" presStyleCnt="2">
        <dgm:presLayoutVars>
          <dgm:chMax val="0"/>
          <dgm:bulletEnabled val="1"/>
        </dgm:presLayoutVars>
      </dgm:prSet>
      <dgm:spPr/>
    </dgm:pt>
    <dgm:pt modelId="{DF9D6414-E2F3-45F9-A8A7-A3838F0BB7B3}" type="pres">
      <dgm:prSet presAssocID="{4DB959C8-CB15-45A3-8143-F224C442321F}" presName="childText" presStyleLbl="revTx" presStyleIdx="0" presStyleCnt="2">
        <dgm:presLayoutVars>
          <dgm:bulletEnabled val="1"/>
        </dgm:presLayoutVars>
      </dgm:prSet>
      <dgm:spPr/>
    </dgm:pt>
    <dgm:pt modelId="{985826FB-E0F8-4A87-9ECF-C2F972599D6E}" type="pres">
      <dgm:prSet presAssocID="{FCF9D278-5CF9-4BA9-A941-CCEBA411E786}" presName="parentText" presStyleLbl="node1" presStyleIdx="1" presStyleCnt="2">
        <dgm:presLayoutVars>
          <dgm:chMax val="0"/>
          <dgm:bulletEnabled val="1"/>
        </dgm:presLayoutVars>
      </dgm:prSet>
      <dgm:spPr/>
    </dgm:pt>
    <dgm:pt modelId="{AC3F019B-5E82-4CA5-9EFC-5B2D8D0BA50F}" type="pres">
      <dgm:prSet presAssocID="{FCF9D278-5CF9-4BA9-A941-CCEBA411E786}" presName="childText" presStyleLbl="revTx" presStyleIdx="1" presStyleCnt="2">
        <dgm:presLayoutVars>
          <dgm:bulletEnabled val="1"/>
        </dgm:presLayoutVars>
      </dgm:prSet>
      <dgm:spPr/>
    </dgm:pt>
  </dgm:ptLst>
  <dgm:cxnLst>
    <dgm:cxn modelId="{77CF5E03-CB65-4CA2-9FD3-D0071D1A46F4}" type="presOf" srcId="{4D230484-A08C-4CC8-8781-0FAC7A05AE4D}" destId="{DF9D6414-E2F3-45F9-A8A7-A3838F0BB7B3}" srcOrd="0" destOrd="3" presId="urn:microsoft.com/office/officeart/2005/8/layout/vList2"/>
    <dgm:cxn modelId="{B14EAA0E-5F67-4CDA-B9FF-29E82917BFFF}" srcId="{4DB959C8-CB15-45A3-8143-F224C442321F}" destId="{4D230484-A08C-4CC8-8781-0FAC7A05AE4D}" srcOrd="2" destOrd="0" parTransId="{02AE7164-6052-4F58-B8E5-BA9262324EAA}" sibTransId="{AC86CBF4-9727-451F-9E5D-730AD72574F3}"/>
    <dgm:cxn modelId="{9D13E00E-0761-4BBE-A20D-CD0B791B6DE1}" type="presOf" srcId="{A66490DC-7817-409B-891E-957616C4A648}" destId="{AC3F019B-5E82-4CA5-9EFC-5B2D8D0BA50F}" srcOrd="0" destOrd="0" presId="urn:microsoft.com/office/officeart/2005/8/layout/vList2"/>
    <dgm:cxn modelId="{2FB5E41B-F191-4943-BC30-8CFFB909BB90}" srcId="{FCF9D278-5CF9-4BA9-A941-CCEBA411E786}" destId="{B60D7428-0AE4-43C5-84CA-584C7F8F4957}" srcOrd="1" destOrd="0" parTransId="{1D0662B1-94DD-4302-BAA4-7FEB8DCBBC26}" sibTransId="{060D21F0-3B46-41B2-8DED-F3AFC5051683}"/>
    <dgm:cxn modelId="{B7D28144-5B24-4EC3-BECE-B15D8783D756}" srcId="{5653283C-D4E6-4B41-A2F0-4DB4302105A1}" destId="{A61A385C-25E9-4BB5-993B-AA47BBC087BA}" srcOrd="0" destOrd="0" parTransId="{6FB67F9C-1107-4924-BE64-83A9613EDCE5}" sibTransId="{C2E3EE2C-CF71-495D-AD88-52E533BBECF7}"/>
    <dgm:cxn modelId="{EAD60046-BCBF-4101-A61E-10C3326233EE}" type="presOf" srcId="{54C4EA12-2E34-4AF4-B454-490CDAD33788}" destId="{90FC6778-08A5-4E90-8CF3-A6E0477302D1}" srcOrd="0" destOrd="0" presId="urn:microsoft.com/office/officeart/2005/8/layout/vList2"/>
    <dgm:cxn modelId="{DB9D5249-C247-42AB-851B-0EBB393AC817}" srcId="{FCF9D278-5CF9-4BA9-A941-CCEBA411E786}" destId="{A66490DC-7817-409B-891E-957616C4A648}" srcOrd="0" destOrd="0" parTransId="{1F2A249C-261E-42DA-BA5F-A6DE84DE10CE}" sibTransId="{6CE05D78-7A91-41C7-BEAC-FF5EECC6D88D}"/>
    <dgm:cxn modelId="{057BF36B-45D8-42BB-8696-757C640CC134}" type="presOf" srcId="{FCF9D278-5CF9-4BA9-A941-CCEBA411E786}" destId="{985826FB-E0F8-4A87-9ECF-C2F972599D6E}" srcOrd="0" destOrd="0" presId="urn:microsoft.com/office/officeart/2005/8/layout/vList2"/>
    <dgm:cxn modelId="{5D1E424F-6EF6-4FD2-A9FD-4B68700B3529}" type="presOf" srcId="{F95C0D09-E931-4EB5-84FF-E3B0A5BDF89F}" destId="{AC3F019B-5E82-4CA5-9EFC-5B2D8D0BA50F}" srcOrd="0" destOrd="2" presId="urn:microsoft.com/office/officeart/2005/8/layout/vList2"/>
    <dgm:cxn modelId="{2859D558-F077-4A02-A542-F66831838D1B}" srcId="{54C4EA12-2E34-4AF4-B454-490CDAD33788}" destId="{4DB959C8-CB15-45A3-8143-F224C442321F}" srcOrd="0" destOrd="0" parTransId="{90834279-18C9-438B-8C27-DB67DD21E4A7}" sibTransId="{8C590691-6C18-487A-AA0F-F8413066DE31}"/>
    <dgm:cxn modelId="{65F5298E-F29E-4FC5-864D-72DCA576715E}" srcId="{FCF9D278-5CF9-4BA9-A941-CCEBA411E786}" destId="{F95C0D09-E931-4EB5-84FF-E3B0A5BDF89F}" srcOrd="2" destOrd="0" parTransId="{06CF8BB3-5A87-44B5-9524-EAEEAB4B1B0E}" sibTransId="{B5CB35BE-2145-40DD-A736-E77063CC3206}"/>
    <dgm:cxn modelId="{E6DB139F-D543-4D49-BBC3-C2DE5D0B90D1}" type="presOf" srcId="{B60D7428-0AE4-43C5-84CA-584C7F8F4957}" destId="{AC3F019B-5E82-4CA5-9EFC-5B2D8D0BA50F}" srcOrd="0" destOrd="1" presId="urn:microsoft.com/office/officeart/2005/8/layout/vList2"/>
    <dgm:cxn modelId="{641525A9-1956-4385-9D39-94E737A5430D}" type="presOf" srcId="{4DB959C8-CB15-45A3-8143-F224C442321F}" destId="{4E226958-0FFD-4665-99D8-FAFDA5DCC061}" srcOrd="0" destOrd="0" presId="urn:microsoft.com/office/officeart/2005/8/layout/vList2"/>
    <dgm:cxn modelId="{7FCA04B0-668B-43DF-8D96-9191D505321C}" type="presOf" srcId="{5653283C-D4E6-4B41-A2F0-4DB4302105A1}" destId="{DF9D6414-E2F3-45F9-A8A7-A3838F0BB7B3}" srcOrd="0" destOrd="1" presId="urn:microsoft.com/office/officeart/2005/8/layout/vList2"/>
    <dgm:cxn modelId="{79E901B2-96D3-4AD2-973C-562128BDC067}" srcId="{4DB959C8-CB15-45A3-8143-F224C442321F}" destId="{5653283C-D4E6-4B41-A2F0-4DB4302105A1}" srcOrd="1" destOrd="0" parTransId="{6BFE12C5-90E8-4899-923E-0FD91FA5AA22}" sibTransId="{C71FF10F-D088-40B7-A6A7-0787591AD43B}"/>
    <dgm:cxn modelId="{025F67CE-B8AE-4A52-B3D0-205E423B9E4A}" srcId="{54C4EA12-2E34-4AF4-B454-490CDAD33788}" destId="{FCF9D278-5CF9-4BA9-A941-CCEBA411E786}" srcOrd="1" destOrd="0" parTransId="{C4057199-D6F4-4996-BBAB-39B759925824}" sibTransId="{B1DF36E5-471E-4307-869E-9A56EB802E52}"/>
    <dgm:cxn modelId="{4BF6BFDB-CFB7-45DE-9B3A-4EE1B30F1595}" type="presOf" srcId="{BA0D4815-8B4E-4B80-A2BC-510D587450D7}" destId="{DF9D6414-E2F3-45F9-A8A7-A3838F0BB7B3}" srcOrd="0" destOrd="0" presId="urn:microsoft.com/office/officeart/2005/8/layout/vList2"/>
    <dgm:cxn modelId="{612E83E0-BEE2-4B2D-9972-8A83199EA33C}" srcId="{4DB959C8-CB15-45A3-8143-F224C442321F}" destId="{BA0D4815-8B4E-4B80-A2BC-510D587450D7}" srcOrd="0" destOrd="0" parTransId="{F6507767-B2BA-4181-BE91-7D6B77631F4B}" sibTransId="{8E2A6D83-EC3F-4249-B031-33295BD63E61}"/>
    <dgm:cxn modelId="{3D972FFA-1EB7-4F29-98E3-A0485D7668E0}" type="presOf" srcId="{A61A385C-25E9-4BB5-993B-AA47BBC087BA}" destId="{DF9D6414-E2F3-45F9-A8A7-A3838F0BB7B3}" srcOrd="0" destOrd="2" presId="urn:microsoft.com/office/officeart/2005/8/layout/vList2"/>
    <dgm:cxn modelId="{1652F35E-BB7D-46A0-8A0B-5E95319C5397}" type="presParOf" srcId="{90FC6778-08A5-4E90-8CF3-A6E0477302D1}" destId="{4E226958-0FFD-4665-99D8-FAFDA5DCC061}" srcOrd="0" destOrd="0" presId="urn:microsoft.com/office/officeart/2005/8/layout/vList2"/>
    <dgm:cxn modelId="{BD49D3F1-6E01-4DB1-8C0F-32565268543A}" type="presParOf" srcId="{90FC6778-08A5-4E90-8CF3-A6E0477302D1}" destId="{DF9D6414-E2F3-45F9-A8A7-A3838F0BB7B3}" srcOrd="1" destOrd="0" presId="urn:microsoft.com/office/officeart/2005/8/layout/vList2"/>
    <dgm:cxn modelId="{E27D8EE3-3B75-4119-9C28-0F6C9DF25E00}" type="presParOf" srcId="{90FC6778-08A5-4E90-8CF3-A6E0477302D1}" destId="{985826FB-E0F8-4A87-9ECF-C2F972599D6E}" srcOrd="2" destOrd="0" presId="urn:microsoft.com/office/officeart/2005/8/layout/vList2"/>
    <dgm:cxn modelId="{7F9C4B65-529D-48BB-885D-7750E97BC99D}" type="presParOf" srcId="{90FC6778-08A5-4E90-8CF3-A6E0477302D1}" destId="{AC3F019B-5E82-4CA5-9EFC-5B2D8D0BA50F}"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55FD94-B260-4519-B747-F194BEDAA828}" type="doc">
      <dgm:prSet loTypeId="urn:microsoft.com/office/officeart/2018/2/layout/IconCircleList" loCatId="icon" qsTypeId="urn:microsoft.com/office/officeart/2005/8/quickstyle/simple1" qsCatId="simple" csTypeId="urn:microsoft.com/office/officeart/2018/5/colors/Iconchunking_neutralbg_accent2_2" csCatId="accent2" phldr="1"/>
      <dgm:spPr/>
      <dgm:t>
        <a:bodyPr/>
        <a:lstStyle/>
        <a:p>
          <a:endParaRPr lang="en-US"/>
        </a:p>
      </dgm:t>
    </dgm:pt>
    <dgm:pt modelId="{AD49A990-C03F-41FC-B2DF-183E801452FA}">
      <dgm:prSet custT="1"/>
      <dgm:spPr/>
      <dgm:t>
        <a:bodyPr/>
        <a:lstStyle/>
        <a:p>
          <a:r>
            <a:rPr lang="pl-PL" sz="1400" b="1" dirty="0"/>
            <a:t>Art. 425 § 3 – odwołujący może skarżyć jedynie rozstrzygnięcia naruszające jego prawa lub szkodzące jego interesom </a:t>
          </a:r>
          <a:endParaRPr lang="en-US" sz="1400" b="1" dirty="0"/>
        </a:p>
      </dgm:t>
    </dgm:pt>
    <dgm:pt modelId="{D34B00CA-B86E-49C8-926F-98F95CA03FC3}" type="parTrans" cxnId="{535FF600-6921-41B5-BFAC-D37FDC6156EC}">
      <dgm:prSet/>
      <dgm:spPr/>
      <dgm:t>
        <a:bodyPr/>
        <a:lstStyle/>
        <a:p>
          <a:endParaRPr lang="en-US"/>
        </a:p>
      </dgm:t>
    </dgm:pt>
    <dgm:pt modelId="{ECA65A6C-0045-4C69-A18F-B300E786E172}" type="sibTrans" cxnId="{535FF600-6921-41B5-BFAC-D37FDC6156EC}">
      <dgm:prSet/>
      <dgm:spPr/>
      <dgm:t>
        <a:bodyPr/>
        <a:lstStyle/>
        <a:p>
          <a:pPr>
            <a:lnSpc>
              <a:spcPct val="100000"/>
            </a:lnSpc>
          </a:pPr>
          <a:endParaRPr lang="en-US"/>
        </a:p>
      </dgm:t>
    </dgm:pt>
    <dgm:pt modelId="{B70982EA-E8E4-4C6C-AC7F-478242580969}">
      <dgm:prSet/>
      <dgm:spPr/>
      <dgm:t>
        <a:bodyPr/>
        <a:lstStyle/>
        <a:p>
          <a:pPr>
            <a:lnSpc>
              <a:spcPct val="100000"/>
            </a:lnSpc>
          </a:pPr>
          <a:r>
            <a:rPr lang="pl-PL" dirty="0" err="1"/>
            <a:t>Gravamen</a:t>
          </a:r>
          <a:r>
            <a:rPr lang="pl-PL" dirty="0"/>
            <a:t> – łac. uciążliwość</a:t>
          </a:r>
          <a:endParaRPr lang="en-US" dirty="0"/>
        </a:p>
      </dgm:t>
    </dgm:pt>
    <dgm:pt modelId="{10BF5808-0DC0-448E-B613-A624D9F64BBE}" type="parTrans" cxnId="{3389F173-9879-427D-B04E-97796F5293CE}">
      <dgm:prSet/>
      <dgm:spPr/>
      <dgm:t>
        <a:bodyPr/>
        <a:lstStyle/>
        <a:p>
          <a:endParaRPr lang="en-US"/>
        </a:p>
      </dgm:t>
    </dgm:pt>
    <dgm:pt modelId="{7A22F6F8-7ECF-455E-B975-940ACED44D0F}" type="sibTrans" cxnId="{3389F173-9879-427D-B04E-97796F5293CE}">
      <dgm:prSet/>
      <dgm:spPr/>
      <dgm:t>
        <a:bodyPr/>
        <a:lstStyle/>
        <a:p>
          <a:pPr>
            <a:lnSpc>
              <a:spcPct val="100000"/>
            </a:lnSpc>
          </a:pPr>
          <a:endParaRPr lang="en-US"/>
        </a:p>
      </dgm:t>
    </dgm:pt>
    <dgm:pt modelId="{583CD9A5-9628-494A-9CC8-2E1D657B175C}">
      <dgm:prSet custT="1"/>
      <dgm:spPr/>
      <dgm:t>
        <a:bodyPr/>
        <a:lstStyle/>
        <a:p>
          <a:pPr>
            <a:lnSpc>
              <a:spcPct val="100000"/>
            </a:lnSpc>
          </a:pPr>
          <a:r>
            <a:rPr lang="pl-PL" sz="1400" dirty="0"/>
            <a:t>Subiektywne przekonanie skarżącego, że dane rozstrzygnięcie narusza jego prawa. Przekonanie jest subiektywne, ale kryteria oceny istnienia interesu prawnego jako naruszonego w jego przekonaniu muszą być obiektywne</a:t>
          </a:r>
          <a:endParaRPr lang="en-US" sz="1400" dirty="0"/>
        </a:p>
      </dgm:t>
    </dgm:pt>
    <dgm:pt modelId="{3122D813-4150-4001-B8C8-78756B86D8D7}" type="parTrans" cxnId="{1A2C1098-E151-4248-8258-FE5FF0EBD34F}">
      <dgm:prSet/>
      <dgm:spPr/>
      <dgm:t>
        <a:bodyPr/>
        <a:lstStyle/>
        <a:p>
          <a:endParaRPr lang="en-US"/>
        </a:p>
      </dgm:t>
    </dgm:pt>
    <dgm:pt modelId="{83F46C15-F24F-4363-AF35-B0492216E249}" type="sibTrans" cxnId="{1A2C1098-E151-4248-8258-FE5FF0EBD34F}">
      <dgm:prSet/>
      <dgm:spPr/>
      <dgm:t>
        <a:bodyPr/>
        <a:lstStyle/>
        <a:p>
          <a:pPr>
            <a:lnSpc>
              <a:spcPct val="100000"/>
            </a:lnSpc>
          </a:pPr>
          <a:endParaRPr lang="en-US"/>
        </a:p>
      </dgm:t>
    </dgm:pt>
    <dgm:pt modelId="{7B022B2E-3335-462D-9551-20A9E00C2DBA}">
      <dgm:prSet/>
      <dgm:spPr/>
      <dgm:t>
        <a:bodyPr/>
        <a:lstStyle/>
        <a:p>
          <a:pPr>
            <a:lnSpc>
              <a:spcPct val="100000"/>
            </a:lnSpc>
          </a:pPr>
          <a:r>
            <a:rPr lang="pl-PL"/>
            <a:t>Postanowienie SN z dnia 26 sierpnia 2006 r. (I KZP 13/10) - to, czy podmiot ma interes prawny w zaskarżeniu orzeczenia wymaga uwzględnienia kryteriów obiektywnych, a nie subiektywnych </a:t>
          </a:r>
          <a:endParaRPr lang="en-US" dirty="0"/>
        </a:p>
      </dgm:t>
    </dgm:pt>
    <dgm:pt modelId="{AD6EA7DE-6544-4A1F-AE66-17055B64BAA1}" type="parTrans" cxnId="{AC88FF77-E3C4-400C-B231-11C39BF4E421}">
      <dgm:prSet/>
      <dgm:spPr/>
      <dgm:t>
        <a:bodyPr/>
        <a:lstStyle/>
        <a:p>
          <a:endParaRPr lang="en-US"/>
        </a:p>
      </dgm:t>
    </dgm:pt>
    <dgm:pt modelId="{6ED37BBB-B065-4BD1-B379-38D9BE4CAFBA}" type="sibTrans" cxnId="{AC88FF77-E3C4-400C-B231-11C39BF4E421}">
      <dgm:prSet/>
      <dgm:spPr/>
      <dgm:t>
        <a:bodyPr/>
        <a:lstStyle/>
        <a:p>
          <a:pPr>
            <a:lnSpc>
              <a:spcPct val="100000"/>
            </a:lnSpc>
          </a:pPr>
          <a:endParaRPr lang="en-US"/>
        </a:p>
      </dgm:t>
    </dgm:pt>
    <dgm:pt modelId="{6B3FB3A0-28D3-427B-AA8D-C43BCAA63150}">
      <dgm:prSet custT="1"/>
      <dgm:spPr/>
      <dgm:t>
        <a:bodyPr/>
        <a:lstStyle/>
        <a:p>
          <a:pPr>
            <a:lnSpc>
              <a:spcPct val="100000"/>
            </a:lnSpc>
          </a:pPr>
          <a:r>
            <a:rPr lang="pl-PL" sz="1400" b="1" i="1" dirty="0" err="1"/>
            <a:t>Gravamen</a:t>
          </a:r>
          <a:r>
            <a:rPr lang="pl-PL" sz="1400" b="1" i="1" dirty="0"/>
            <a:t> </a:t>
          </a:r>
          <a:r>
            <a:rPr lang="pl-PL" sz="1400" b="1" dirty="0"/>
            <a:t>nie dotyczy oskarżyciela publicznego – może zaskarżyć wyrok na korzyść i na niekorzyść oskarżonego (art. 425 § 4) </a:t>
          </a:r>
          <a:endParaRPr lang="en-US" sz="1400" b="1" dirty="0"/>
        </a:p>
      </dgm:t>
    </dgm:pt>
    <dgm:pt modelId="{30CC6F22-A3E7-44B5-B7B0-F4932E3A1438}" type="parTrans" cxnId="{D1609F99-916B-498F-85A3-91E64174747B}">
      <dgm:prSet/>
      <dgm:spPr/>
      <dgm:t>
        <a:bodyPr/>
        <a:lstStyle/>
        <a:p>
          <a:endParaRPr lang="en-US"/>
        </a:p>
      </dgm:t>
    </dgm:pt>
    <dgm:pt modelId="{F822DC4D-65F5-4896-A554-C140E6B03BA6}" type="sibTrans" cxnId="{D1609F99-916B-498F-85A3-91E64174747B}">
      <dgm:prSet/>
      <dgm:spPr/>
      <dgm:t>
        <a:bodyPr/>
        <a:lstStyle/>
        <a:p>
          <a:endParaRPr lang="en-US"/>
        </a:p>
      </dgm:t>
    </dgm:pt>
    <dgm:pt modelId="{5BD48AEC-D6FA-4AA5-AC95-7744BE281E4A}" type="pres">
      <dgm:prSet presAssocID="{DF55FD94-B260-4519-B747-F194BEDAA828}" presName="root" presStyleCnt="0">
        <dgm:presLayoutVars>
          <dgm:dir/>
          <dgm:resizeHandles val="exact"/>
        </dgm:presLayoutVars>
      </dgm:prSet>
      <dgm:spPr/>
    </dgm:pt>
    <dgm:pt modelId="{2E8D8946-93BE-4C61-AFA3-38BACB70FC59}" type="pres">
      <dgm:prSet presAssocID="{DF55FD94-B260-4519-B747-F194BEDAA828}" presName="container" presStyleCnt="0">
        <dgm:presLayoutVars>
          <dgm:dir/>
          <dgm:resizeHandles val="exact"/>
        </dgm:presLayoutVars>
      </dgm:prSet>
      <dgm:spPr/>
    </dgm:pt>
    <dgm:pt modelId="{D050309A-BE72-4656-BE46-1F8C4FBC305C}" type="pres">
      <dgm:prSet presAssocID="{AD49A990-C03F-41FC-B2DF-183E801452FA}" presName="compNode" presStyleCnt="0"/>
      <dgm:spPr/>
    </dgm:pt>
    <dgm:pt modelId="{2DCCF50E-38AE-4015-93C5-97D44DE41BFA}" type="pres">
      <dgm:prSet presAssocID="{AD49A990-C03F-41FC-B2DF-183E801452FA}" presName="iconBgRect" presStyleLbl="bgShp" presStyleIdx="0" presStyleCnt="5"/>
      <dgm:spPr/>
    </dgm:pt>
    <dgm:pt modelId="{40890351-A793-44B1-9DAE-2060215DADF5}" type="pres">
      <dgm:prSet presAssocID="{AD49A990-C03F-41FC-B2DF-183E801452F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204C776D-ABE3-4E33-9FCA-8AD90D85F837}" type="pres">
      <dgm:prSet presAssocID="{AD49A990-C03F-41FC-B2DF-183E801452FA}" presName="spaceRect" presStyleCnt="0"/>
      <dgm:spPr/>
    </dgm:pt>
    <dgm:pt modelId="{2B7CEE14-E36E-4951-915C-854316A70D71}" type="pres">
      <dgm:prSet presAssocID="{AD49A990-C03F-41FC-B2DF-183E801452FA}" presName="textRect" presStyleLbl="revTx" presStyleIdx="0" presStyleCnt="5">
        <dgm:presLayoutVars>
          <dgm:chMax val="1"/>
          <dgm:chPref val="1"/>
        </dgm:presLayoutVars>
      </dgm:prSet>
      <dgm:spPr/>
    </dgm:pt>
    <dgm:pt modelId="{C09F8447-9323-4DDA-B666-F95E67A5A424}" type="pres">
      <dgm:prSet presAssocID="{ECA65A6C-0045-4C69-A18F-B300E786E172}" presName="sibTrans" presStyleLbl="sibTrans2D1" presStyleIdx="0" presStyleCnt="0"/>
      <dgm:spPr/>
    </dgm:pt>
    <dgm:pt modelId="{DEF9FFF9-1EC1-4390-B23D-A42A9AFC8619}" type="pres">
      <dgm:prSet presAssocID="{B70982EA-E8E4-4C6C-AC7F-478242580969}" presName="compNode" presStyleCnt="0"/>
      <dgm:spPr/>
    </dgm:pt>
    <dgm:pt modelId="{3BB6E44A-3120-4DA1-8FFF-800B7C810EB3}" type="pres">
      <dgm:prSet presAssocID="{B70982EA-E8E4-4C6C-AC7F-478242580969}" presName="iconBgRect" presStyleLbl="bgShp" presStyleIdx="1" presStyleCnt="5"/>
      <dgm:spPr/>
    </dgm:pt>
    <dgm:pt modelId="{FA0F4762-8FCA-42F0-A771-17A89BE793D1}" type="pres">
      <dgm:prSet presAssocID="{B70982EA-E8E4-4C6C-AC7F-47824258096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B035F244-7DB0-4258-A4F8-40EFF3DCA743}" type="pres">
      <dgm:prSet presAssocID="{B70982EA-E8E4-4C6C-AC7F-478242580969}" presName="spaceRect" presStyleCnt="0"/>
      <dgm:spPr/>
    </dgm:pt>
    <dgm:pt modelId="{311FBAD1-B17A-4900-82C2-5889107BFF56}" type="pres">
      <dgm:prSet presAssocID="{B70982EA-E8E4-4C6C-AC7F-478242580969}" presName="textRect" presStyleLbl="revTx" presStyleIdx="1" presStyleCnt="5">
        <dgm:presLayoutVars>
          <dgm:chMax val="1"/>
          <dgm:chPref val="1"/>
        </dgm:presLayoutVars>
      </dgm:prSet>
      <dgm:spPr/>
    </dgm:pt>
    <dgm:pt modelId="{DE740E6B-410E-4FEF-A141-42AACC2F706C}" type="pres">
      <dgm:prSet presAssocID="{7A22F6F8-7ECF-455E-B975-940ACED44D0F}" presName="sibTrans" presStyleLbl="sibTrans2D1" presStyleIdx="0" presStyleCnt="0"/>
      <dgm:spPr/>
    </dgm:pt>
    <dgm:pt modelId="{32E98766-6D10-4622-8954-092828580C25}" type="pres">
      <dgm:prSet presAssocID="{583CD9A5-9628-494A-9CC8-2E1D657B175C}" presName="compNode" presStyleCnt="0"/>
      <dgm:spPr/>
    </dgm:pt>
    <dgm:pt modelId="{91D4DD11-4CD5-43CD-B608-4D931A07A28F}" type="pres">
      <dgm:prSet presAssocID="{583CD9A5-9628-494A-9CC8-2E1D657B175C}" presName="iconBgRect" presStyleLbl="bgShp" presStyleIdx="2" presStyleCnt="5"/>
      <dgm:spPr/>
    </dgm:pt>
    <dgm:pt modelId="{4FE6F7E4-695A-4B9B-9A7F-42FADF963BB0}" type="pres">
      <dgm:prSet presAssocID="{583CD9A5-9628-494A-9CC8-2E1D657B175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ED7EBE84-0D24-4CC3-ADF9-31D961047E43}" type="pres">
      <dgm:prSet presAssocID="{583CD9A5-9628-494A-9CC8-2E1D657B175C}" presName="spaceRect" presStyleCnt="0"/>
      <dgm:spPr/>
    </dgm:pt>
    <dgm:pt modelId="{9FAA435D-760B-4021-983B-D6433527B9AB}" type="pres">
      <dgm:prSet presAssocID="{583CD9A5-9628-494A-9CC8-2E1D657B175C}" presName="textRect" presStyleLbl="revTx" presStyleIdx="2" presStyleCnt="5">
        <dgm:presLayoutVars>
          <dgm:chMax val="1"/>
          <dgm:chPref val="1"/>
        </dgm:presLayoutVars>
      </dgm:prSet>
      <dgm:spPr/>
    </dgm:pt>
    <dgm:pt modelId="{C2BE53B6-EA59-4BFA-BE90-C92845C85F45}" type="pres">
      <dgm:prSet presAssocID="{83F46C15-F24F-4363-AF35-B0492216E249}" presName="sibTrans" presStyleLbl="sibTrans2D1" presStyleIdx="0" presStyleCnt="0"/>
      <dgm:spPr/>
    </dgm:pt>
    <dgm:pt modelId="{2C39C251-B677-43B6-9CEF-24B9496849B9}" type="pres">
      <dgm:prSet presAssocID="{7B022B2E-3335-462D-9551-20A9E00C2DBA}" presName="compNode" presStyleCnt="0"/>
      <dgm:spPr/>
    </dgm:pt>
    <dgm:pt modelId="{920FE07B-92E0-489F-9B14-B011F1E643AF}" type="pres">
      <dgm:prSet presAssocID="{7B022B2E-3335-462D-9551-20A9E00C2DBA}" presName="iconBgRect" presStyleLbl="bgShp" presStyleIdx="3" presStyleCnt="5"/>
      <dgm:spPr/>
    </dgm:pt>
    <dgm:pt modelId="{06652D00-7732-4B96-9E67-3D2AC5D63039}" type="pres">
      <dgm:prSet presAssocID="{7B022B2E-3335-462D-9551-20A9E00C2DB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ientist"/>
        </a:ext>
      </dgm:extLst>
    </dgm:pt>
    <dgm:pt modelId="{CC7E90B0-36BE-45FB-9997-7049DD90C3BF}" type="pres">
      <dgm:prSet presAssocID="{7B022B2E-3335-462D-9551-20A9E00C2DBA}" presName="spaceRect" presStyleCnt="0"/>
      <dgm:spPr/>
    </dgm:pt>
    <dgm:pt modelId="{1BB3F2A6-D0F2-4863-AB7E-37C7DC31334E}" type="pres">
      <dgm:prSet presAssocID="{7B022B2E-3335-462D-9551-20A9E00C2DBA}" presName="textRect" presStyleLbl="revTx" presStyleIdx="3" presStyleCnt="5">
        <dgm:presLayoutVars>
          <dgm:chMax val="1"/>
          <dgm:chPref val="1"/>
        </dgm:presLayoutVars>
      </dgm:prSet>
      <dgm:spPr/>
    </dgm:pt>
    <dgm:pt modelId="{F4CDBA77-3B6F-4067-85E5-C16935D22FC7}" type="pres">
      <dgm:prSet presAssocID="{6ED37BBB-B065-4BD1-B379-38D9BE4CAFBA}" presName="sibTrans" presStyleLbl="sibTrans2D1" presStyleIdx="0" presStyleCnt="0"/>
      <dgm:spPr/>
    </dgm:pt>
    <dgm:pt modelId="{93901537-0028-4227-BB72-76FCAF8EB4FB}" type="pres">
      <dgm:prSet presAssocID="{6B3FB3A0-28D3-427B-AA8D-C43BCAA63150}" presName="compNode" presStyleCnt="0"/>
      <dgm:spPr/>
    </dgm:pt>
    <dgm:pt modelId="{566D8D21-7A67-45D2-B3FA-7FCF7EB567AF}" type="pres">
      <dgm:prSet presAssocID="{6B3FB3A0-28D3-427B-AA8D-C43BCAA63150}" presName="iconBgRect" presStyleLbl="bgShp" presStyleIdx="4" presStyleCnt="5"/>
      <dgm:spPr/>
    </dgm:pt>
    <dgm:pt modelId="{4CA92EE7-CC21-4255-A98C-B1B03CFAC53B}" type="pres">
      <dgm:prSet presAssocID="{6B3FB3A0-28D3-427B-AA8D-C43BCAA6315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0224DC86-E0E4-4688-AB34-5346C4845EF0}" type="pres">
      <dgm:prSet presAssocID="{6B3FB3A0-28D3-427B-AA8D-C43BCAA63150}" presName="spaceRect" presStyleCnt="0"/>
      <dgm:spPr/>
    </dgm:pt>
    <dgm:pt modelId="{9BA8CE7A-7652-42B9-BC6C-D5807E433794}" type="pres">
      <dgm:prSet presAssocID="{6B3FB3A0-28D3-427B-AA8D-C43BCAA63150}" presName="textRect" presStyleLbl="revTx" presStyleIdx="4" presStyleCnt="5">
        <dgm:presLayoutVars>
          <dgm:chMax val="1"/>
          <dgm:chPref val="1"/>
        </dgm:presLayoutVars>
      </dgm:prSet>
      <dgm:spPr/>
    </dgm:pt>
  </dgm:ptLst>
  <dgm:cxnLst>
    <dgm:cxn modelId="{535FF600-6921-41B5-BFAC-D37FDC6156EC}" srcId="{DF55FD94-B260-4519-B747-F194BEDAA828}" destId="{AD49A990-C03F-41FC-B2DF-183E801452FA}" srcOrd="0" destOrd="0" parTransId="{D34B00CA-B86E-49C8-926F-98F95CA03FC3}" sibTransId="{ECA65A6C-0045-4C69-A18F-B300E786E172}"/>
    <dgm:cxn modelId="{3B2CA310-1519-4E34-AE56-83D82CE73C7E}" type="presOf" srcId="{7A22F6F8-7ECF-455E-B975-940ACED44D0F}" destId="{DE740E6B-410E-4FEF-A141-42AACC2F706C}" srcOrd="0" destOrd="0" presId="urn:microsoft.com/office/officeart/2018/2/layout/IconCircleList"/>
    <dgm:cxn modelId="{B7F1611B-E0C2-41BF-9E0C-A533F9329763}" type="presOf" srcId="{6B3FB3A0-28D3-427B-AA8D-C43BCAA63150}" destId="{9BA8CE7A-7652-42B9-BC6C-D5807E433794}" srcOrd="0" destOrd="0" presId="urn:microsoft.com/office/officeart/2018/2/layout/IconCircleList"/>
    <dgm:cxn modelId="{9D7D7C2A-CF00-4941-B551-1E137F09B5B2}" type="presOf" srcId="{7B022B2E-3335-462D-9551-20A9E00C2DBA}" destId="{1BB3F2A6-D0F2-4863-AB7E-37C7DC31334E}" srcOrd="0" destOrd="0" presId="urn:microsoft.com/office/officeart/2018/2/layout/IconCircleList"/>
    <dgm:cxn modelId="{789BC752-13F3-4B66-A569-49D7221507E9}" type="presOf" srcId="{583CD9A5-9628-494A-9CC8-2E1D657B175C}" destId="{9FAA435D-760B-4021-983B-D6433527B9AB}" srcOrd="0" destOrd="0" presId="urn:microsoft.com/office/officeart/2018/2/layout/IconCircleList"/>
    <dgm:cxn modelId="{3389F173-9879-427D-B04E-97796F5293CE}" srcId="{DF55FD94-B260-4519-B747-F194BEDAA828}" destId="{B70982EA-E8E4-4C6C-AC7F-478242580969}" srcOrd="1" destOrd="0" parTransId="{10BF5808-0DC0-448E-B613-A624D9F64BBE}" sibTransId="{7A22F6F8-7ECF-455E-B975-940ACED44D0F}"/>
    <dgm:cxn modelId="{AC88FF77-E3C4-400C-B231-11C39BF4E421}" srcId="{DF55FD94-B260-4519-B747-F194BEDAA828}" destId="{7B022B2E-3335-462D-9551-20A9E00C2DBA}" srcOrd="3" destOrd="0" parTransId="{AD6EA7DE-6544-4A1F-AE66-17055B64BAA1}" sibTransId="{6ED37BBB-B065-4BD1-B379-38D9BE4CAFBA}"/>
    <dgm:cxn modelId="{6F7CE68A-66B1-4070-B0B0-E50C604C42C8}" type="presOf" srcId="{ECA65A6C-0045-4C69-A18F-B300E786E172}" destId="{C09F8447-9323-4DDA-B666-F95E67A5A424}" srcOrd="0" destOrd="0" presId="urn:microsoft.com/office/officeart/2018/2/layout/IconCircleList"/>
    <dgm:cxn modelId="{5D2F0D8C-B385-4DD2-B1CE-081B4664E36F}" type="presOf" srcId="{83F46C15-F24F-4363-AF35-B0492216E249}" destId="{C2BE53B6-EA59-4BFA-BE90-C92845C85F45}" srcOrd="0" destOrd="0" presId="urn:microsoft.com/office/officeart/2018/2/layout/IconCircleList"/>
    <dgm:cxn modelId="{1A2C1098-E151-4248-8258-FE5FF0EBD34F}" srcId="{DF55FD94-B260-4519-B747-F194BEDAA828}" destId="{583CD9A5-9628-494A-9CC8-2E1D657B175C}" srcOrd="2" destOrd="0" parTransId="{3122D813-4150-4001-B8C8-78756B86D8D7}" sibTransId="{83F46C15-F24F-4363-AF35-B0492216E249}"/>
    <dgm:cxn modelId="{D1609F99-916B-498F-85A3-91E64174747B}" srcId="{DF55FD94-B260-4519-B747-F194BEDAA828}" destId="{6B3FB3A0-28D3-427B-AA8D-C43BCAA63150}" srcOrd="4" destOrd="0" parTransId="{30CC6F22-A3E7-44B5-B7B0-F4932E3A1438}" sibTransId="{F822DC4D-65F5-4896-A554-C140E6B03BA6}"/>
    <dgm:cxn modelId="{9F046CBD-148E-4C45-92B6-81D65FDE2288}" type="presOf" srcId="{6ED37BBB-B065-4BD1-B379-38D9BE4CAFBA}" destId="{F4CDBA77-3B6F-4067-85E5-C16935D22FC7}" srcOrd="0" destOrd="0" presId="urn:microsoft.com/office/officeart/2018/2/layout/IconCircleList"/>
    <dgm:cxn modelId="{CC6201BE-1F0C-4382-97BE-A08E8C64823E}" type="presOf" srcId="{B70982EA-E8E4-4C6C-AC7F-478242580969}" destId="{311FBAD1-B17A-4900-82C2-5889107BFF56}" srcOrd="0" destOrd="0" presId="urn:microsoft.com/office/officeart/2018/2/layout/IconCircleList"/>
    <dgm:cxn modelId="{FDB600E4-A0A7-4AE4-B52B-E6A80CF9260A}" type="presOf" srcId="{DF55FD94-B260-4519-B747-F194BEDAA828}" destId="{5BD48AEC-D6FA-4AA5-AC95-7744BE281E4A}" srcOrd="0" destOrd="0" presId="urn:microsoft.com/office/officeart/2018/2/layout/IconCircleList"/>
    <dgm:cxn modelId="{C22F55E9-CB88-4BEC-91A9-A498B05B6356}" type="presOf" srcId="{AD49A990-C03F-41FC-B2DF-183E801452FA}" destId="{2B7CEE14-E36E-4951-915C-854316A70D71}" srcOrd="0" destOrd="0" presId="urn:microsoft.com/office/officeart/2018/2/layout/IconCircleList"/>
    <dgm:cxn modelId="{8062B9C8-BC37-4EB7-93CD-64C081D2BC5F}" type="presParOf" srcId="{5BD48AEC-D6FA-4AA5-AC95-7744BE281E4A}" destId="{2E8D8946-93BE-4C61-AFA3-38BACB70FC59}" srcOrd="0" destOrd="0" presId="urn:microsoft.com/office/officeart/2018/2/layout/IconCircleList"/>
    <dgm:cxn modelId="{1B8C1CAF-CC55-4D6F-BB0F-EF9669F96CFD}" type="presParOf" srcId="{2E8D8946-93BE-4C61-AFA3-38BACB70FC59}" destId="{D050309A-BE72-4656-BE46-1F8C4FBC305C}" srcOrd="0" destOrd="0" presId="urn:microsoft.com/office/officeart/2018/2/layout/IconCircleList"/>
    <dgm:cxn modelId="{EEF724C7-8843-4C83-AA6D-1CE8B34CED8D}" type="presParOf" srcId="{D050309A-BE72-4656-BE46-1F8C4FBC305C}" destId="{2DCCF50E-38AE-4015-93C5-97D44DE41BFA}" srcOrd="0" destOrd="0" presId="urn:microsoft.com/office/officeart/2018/2/layout/IconCircleList"/>
    <dgm:cxn modelId="{C43DFE71-DDC6-4F28-BE31-3C342F6B428E}" type="presParOf" srcId="{D050309A-BE72-4656-BE46-1F8C4FBC305C}" destId="{40890351-A793-44B1-9DAE-2060215DADF5}" srcOrd="1" destOrd="0" presId="urn:microsoft.com/office/officeart/2018/2/layout/IconCircleList"/>
    <dgm:cxn modelId="{9ACF44F2-FB35-4C49-B2E1-3F7E93B56554}" type="presParOf" srcId="{D050309A-BE72-4656-BE46-1F8C4FBC305C}" destId="{204C776D-ABE3-4E33-9FCA-8AD90D85F837}" srcOrd="2" destOrd="0" presId="urn:microsoft.com/office/officeart/2018/2/layout/IconCircleList"/>
    <dgm:cxn modelId="{E5997D4D-2CD3-47CC-9E6A-96D16B29DB0E}" type="presParOf" srcId="{D050309A-BE72-4656-BE46-1F8C4FBC305C}" destId="{2B7CEE14-E36E-4951-915C-854316A70D71}" srcOrd="3" destOrd="0" presId="urn:microsoft.com/office/officeart/2018/2/layout/IconCircleList"/>
    <dgm:cxn modelId="{28991F5C-E324-40F5-9FB3-4E88DD3870A9}" type="presParOf" srcId="{2E8D8946-93BE-4C61-AFA3-38BACB70FC59}" destId="{C09F8447-9323-4DDA-B666-F95E67A5A424}" srcOrd="1" destOrd="0" presId="urn:microsoft.com/office/officeart/2018/2/layout/IconCircleList"/>
    <dgm:cxn modelId="{335F9991-05EB-40C3-A213-942827E39FC6}" type="presParOf" srcId="{2E8D8946-93BE-4C61-AFA3-38BACB70FC59}" destId="{DEF9FFF9-1EC1-4390-B23D-A42A9AFC8619}" srcOrd="2" destOrd="0" presId="urn:microsoft.com/office/officeart/2018/2/layout/IconCircleList"/>
    <dgm:cxn modelId="{6F51CAAA-F293-402A-99C5-40A08ADF0B48}" type="presParOf" srcId="{DEF9FFF9-1EC1-4390-B23D-A42A9AFC8619}" destId="{3BB6E44A-3120-4DA1-8FFF-800B7C810EB3}" srcOrd="0" destOrd="0" presId="urn:microsoft.com/office/officeart/2018/2/layout/IconCircleList"/>
    <dgm:cxn modelId="{EA7FB1EB-4097-46ED-BC1D-2C7AB54189BB}" type="presParOf" srcId="{DEF9FFF9-1EC1-4390-B23D-A42A9AFC8619}" destId="{FA0F4762-8FCA-42F0-A771-17A89BE793D1}" srcOrd="1" destOrd="0" presId="urn:microsoft.com/office/officeart/2018/2/layout/IconCircleList"/>
    <dgm:cxn modelId="{2DA4C225-8C92-4811-B734-2351EB96B3CA}" type="presParOf" srcId="{DEF9FFF9-1EC1-4390-B23D-A42A9AFC8619}" destId="{B035F244-7DB0-4258-A4F8-40EFF3DCA743}" srcOrd="2" destOrd="0" presId="urn:microsoft.com/office/officeart/2018/2/layout/IconCircleList"/>
    <dgm:cxn modelId="{AD8070C9-F006-48A3-AABB-A21A2C65356B}" type="presParOf" srcId="{DEF9FFF9-1EC1-4390-B23D-A42A9AFC8619}" destId="{311FBAD1-B17A-4900-82C2-5889107BFF56}" srcOrd="3" destOrd="0" presId="urn:microsoft.com/office/officeart/2018/2/layout/IconCircleList"/>
    <dgm:cxn modelId="{3F563C67-5FED-46DB-BEBE-956D53E2B145}" type="presParOf" srcId="{2E8D8946-93BE-4C61-AFA3-38BACB70FC59}" destId="{DE740E6B-410E-4FEF-A141-42AACC2F706C}" srcOrd="3" destOrd="0" presId="urn:microsoft.com/office/officeart/2018/2/layout/IconCircleList"/>
    <dgm:cxn modelId="{0075FD5F-457C-4132-BAB0-912C57D31B27}" type="presParOf" srcId="{2E8D8946-93BE-4C61-AFA3-38BACB70FC59}" destId="{32E98766-6D10-4622-8954-092828580C25}" srcOrd="4" destOrd="0" presId="urn:microsoft.com/office/officeart/2018/2/layout/IconCircleList"/>
    <dgm:cxn modelId="{1A419EDC-17A1-4AD8-8DFD-921F21317325}" type="presParOf" srcId="{32E98766-6D10-4622-8954-092828580C25}" destId="{91D4DD11-4CD5-43CD-B608-4D931A07A28F}" srcOrd="0" destOrd="0" presId="urn:microsoft.com/office/officeart/2018/2/layout/IconCircleList"/>
    <dgm:cxn modelId="{C0B33A54-CF58-4D66-B333-E7BA3001401F}" type="presParOf" srcId="{32E98766-6D10-4622-8954-092828580C25}" destId="{4FE6F7E4-695A-4B9B-9A7F-42FADF963BB0}" srcOrd="1" destOrd="0" presId="urn:microsoft.com/office/officeart/2018/2/layout/IconCircleList"/>
    <dgm:cxn modelId="{39A0BC57-D8D6-42EF-B67A-B23ED164CDF3}" type="presParOf" srcId="{32E98766-6D10-4622-8954-092828580C25}" destId="{ED7EBE84-0D24-4CC3-ADF9-31D961047E43}" srcOrd="2" destOrd="0" presId="urn:microsoft.com/office/officeart/2018/2/layout/IconCircleList"/>
    <dgm:cxn modelId="{05C4A7A3-E546-4D41-8633-11B19BA6B223}" type="presParOf" srcId="{32E98766-6D10-4622-8954-092828580C25}" destId="{9FAA435D-760B-4021-983B-D6433527B9AB}" srcOrd="3" destOrd="0" presId="urn:microsoft.com/office/officeart/2018/2/layout/IconCircleList"/>
    <dgm:cxn modelId="{A3A59B92-CDF2-4651-9D0C-A1AED3B4DA84}" type="presParOf" srcId="{2E8D8946-93BE-4C61-AFA3-38BACB70FC59}" destId="{C2BE53B6-EA59-4BFA-BE90-C92845C85F45}" srcOrd="5" destOrd="0" presId="urn:microsoft.com/office/officeart/2018/2/layout/IconCircleList"/>
    <dgm:cxn modelId="{19D1BD04-BA93-4CE1-B086-CA1548DE74BE}" type="presParOf" srcId="{2E8D8946-93BE-4C61-AFA3-38BACB70FC59}" destId="{2C39C251-B677-43B6-9CEF-24B9496849B9}" srcOrd="6" destOrd="0" presId="urn:microsoft.com/office/officeart/2018/2/layout/IconCircleList"/>
    <dgm:cxn modelId="{F1262920-0B1B-419C-88C5-D085D8BF5887}" type="presParOf" srcId="{2C39C251-B677-43B6-9CEF-24B9496849B9}" destId="{920FE07B-92E0-489F-9B14-B011F1E643AF}" srcOrd="0" destOrd="0" presId="urn:microsoft.com/office/officeart/2018/2/layout/IconCircleList"/>
    <dgm:cxn modelId="{01DCECD6-C81A-4867-A6A9-57E5956188CE}" type="presParOf" srcId="{2C39C251-B677-43B6-9CEF-24B9496849B9}" destId="{06652D00-7732-4B96-9E67-3D2AC5D63039}" srcOrd="1" destOrd="0" presId="urn:microsoft.com/office/officeart/2018/2/layout/IconCircleList"/>
    <dgm:cxn modelId="{0F6932A4-0680-4657-AB75-938E1B97057D}" type="presParOf" srcId="{2C39C251-B677-43B6-9CEF-24B9496849B9}" destId="{CC7E90B0-36BE-45FB-9997-7049DD90C3BF}" srcOrd="2" destOrd="0" presId="urn:microsoft.com/office/officeart/2018/2/layout/IconCircleList"/>
    <dgm:cxn modelId="{E9AEBFCB-4EE8-4A63-82FD-5F4913AFA96B}" type="presParOf" srcId="{2C39C251-B677-43B6-9CEF-24B9496849B9}" destId="{1BB3F2A6-D0F2-4863-AB7E-37C7DC31334E}" srcOrd="3" destOrd="0" presId="urn:microsoft.com/office/officeart/2018/2/layout/IconCircleList"/>
    <dgm:cxn modelId="{5461D560-DAFD-4268-88F5-B41633802440}" type="presParOf" srcId="{2E8D8946-93BE-4C61-AFA3-38BACB70FC59}" destId="{F4CDBA77-3B6F-4067-85E5-C16935D22FC7}" srcOrd="7" destOrd="0" presId="urn:microsoft.com/office/officeart/2018/2/layout/IconCircleList"/>
    <dgm:cxn modelId="{5D124079-C5BF-448F-812A-119FE819A64F}" type="presParOf" srcId="{2E8D8946-93BE-4C61-AFA3-38BACB70FC59}" destId="{93901537-0028-4227-BB72-76FCAF8EB4FB}" srcOrd="8" destOrd="0" presId="urn:microsoft.com/office/officeart/2018/2/layout/IconCircleList"/>
    <dgm:cxn modelId="{3914DDE6-0E68-4059-AA08-C726F2757AC7}" type="presParOf" srcId="{93901537-0028-4227-BB72-76FCAF8EB4FB}" destId="{566D8D21-7A67-45D2-B3FA-7FCF7EB567AF}" srcOrd="0" destOrd="0" presId="urn:microsoft.com/office/officeart/2018/2/layout/IconCircleList"/>
    <dgm:cxn modelId="{D08E7F5D-0714-405C-9836-7A211DC909FE}" type="presParOf" srcId="{93901537-0028-4227-BB72-76FCAF8EB4FB}" destId="{4CA92EE7-CC21-4255-A98C-B1B03CFAC53B}" srcOrd="1" destOrd="0" presId="urn:microsoft.com/office/officeart/2018/2/layout/IconCircleList"/>
    <dgm:cxn modelId="{739D01C4-BCB7-4428-8DCF-BC93F4CFD3FD}" type="presParOf" srcId="{93901537-0028-4227-BB72-76FCAF8EB4FB}" destId="{0224DC86-E0E4-4688-AB34-5346C4845EF0}" srcOrd="2" destOrd="0" presId="urn:microsoft.com/office/officeart/2018/2/layout/IconCircleList"/>
    <dgm:cxn modelId="{444BD7A2-F463-41DE-AC60-65F95DB943F0}" type="presParOf" srcId="{93901537-0028-4227-BB72-76FCAF8EB4FB}" destId="{9BA8CE7A-7652-42B9-BC6C-D5807E43379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DDC6643-BA2F-4E7B-8CCB-DE7B6DC4AD26}" type="doc">
      <dgm:prSet loTypeId="urn:microsoft.com/office/officeart/2018/2/layout/IconLabelDescriptionList" loCatId="icon" qsTypeId="urn:microsoft.com/office/officeart/2005/8/quickstyle/simple1" qsCatId="simple" csTypeId="urn:microsoft.com/office/officeart/2018/5/colors/Iconchunking_neutralbg_accent4_2" csCatId="accent4" phldr="1"/>
      <dgm:spPr/>
      <dgm:t>
        <a:bodyPr/>
        <a:lstStyle/>
        <a:p>
          <a:endParaRPr lang="en-US"/>
        </a:p>
      </dgm:t>
    </dgm:pt>
    <dgm:pt modelId="{F4CE4502-0B41-45BA-A6EA-46AB500965A8}">
      <dgm:prSet/>
      <dgm:spPr/>
      <dgm:t>
        <a:bodyPr/>
        <a:lstStyle/>
        <a:p>
          <a:pPr>
            <a:lnSpc>
              <a:spcPct val="100000"/>
            </a:lnSpc>
            <a:defRPr b="1"/>
          </a:pPr>
          <a:r>
            <a:rPr lang="pl-PL" dirty="0"/>
            <a:t>1. art. 427 §  3a.  </a:t>
          </a:r>
          <a:r>
            <a:rPr lang="pl-PL" b="1" dirty="0"/>
            <a:t>W środku odwoławczym nie można podnosić zarzutu nieprzeprowadzenia dowodu z urzędu, </a:t>
          </a:r>
          <a:r>
            <a:rPr lang="pl-PL" dirty="0"/>
            <a:t>chyba że okoliczność, która ma być udowodniona, ma istotne znaczenie dla ustalenia, czy został popełniony czyn zabroniony, czy stanowi on przestępstwo i jakie, czy czyn zabroniony został popełniony w warunkach, o których mowa w art. 64 lub art. 65 Kodeksu karnego, lub czy zachodzą warunki do orzeczenia pobytu w zakładzie psychiatrycznym na podstawie art. 93g Kodeksu karnego.</a:t>
          </a:r>
          <a:endParaRPr lang="en-US" dirty="0"/>
        </a:p>
      </dgm:t>
    </dgm:pt>
    <dgm:pt modelId="{6081992D-3F97-43D5-98E3-4DBFABEA9E41}" type="parTrans" cxnId="{9DCFFA51-AEA5-4CFE-9521-4731B185344F}">
      <dgm:prSet/>
      <dgm:spPr/>
      <dgm:t>
        <a:bodyPr/>
        <a:lstStyle/>
        <a:p>
          <a:endParaRPr lang="en-US"/>
        </a:p>
      </dgm:t>
    </dgm:pt>
    <dgm:pt modelId="{F9CD9DB6-6BA1-4EB8-ACCD-51D06EE8574F}" type="sibTrans" cxnId="{9DCFFA51-AEA5-4CFE-9521-4731B185344F}">
      <dgm:prSet/>
      <dgm:spPr/>
      <dgm:t>
        <a:bodyPr/>
        <a:lstStyle/>
        <a:p>
          <a:endParaRPr lang="en-US"/>
        </a:p>
      </dgm:t>
    </dgm:pt>
    <dgm:pt modelId="{59BE62F1-8897-4C06-8D74-4BF5F57E4720}">
      <dgm:prSet/>
      <dgm:spPr/>
      <dgm:t>
        <a:bodyPr/>
        <a:lstStyle/>
        <a:p>
          <a:pPr>
            <a:lnSpc>
              <a:spcPct val="100000"/>
            </a:lnSpc>
          </a:pPr>
          <a:r>
            <a:rPr lang="pl-PL" dirty="0"/>
            <a:t>Rozwiązanie funkcjonalnie powiązane z prekluzją dowodową – art. 170 § 1 pkt 6 i § 1a </a:t>
          </a:r>
          <a:endParaRPr lang="en-US" dirty="0"/>
        </a:p>
      </dgm:t>
    </dgm:pt>
    <dgm:pt modelId="{47F5B54E-AB50-463E-80BF-ADE64C375767}" type="parTrans" cxnId="{6E71E0B5-E9CB-4C2F-91D1-8BA4108EE525}">
      <dgm:prSet/>
      <dgm:spPr/>
      <dgm:t>
        <a:bodyPr/>
        <a:lstStyle/>
        <a:p>
          <a:endParaRPr lang="en-US"/>
        </a:p>
      </dgm:t>
    </dgm:pt>
    <dgm:pt modelId="{E9D9D7D3-FBC4-4765-89DB-7037B9883C60}" type="sibTrans" cxnId="{6E71E0B5-E9CB-4C2F-91D1-8BA4108EE525}">
      <dgm:prSet/>
      <dgm:spPr/>
      <dgm:t>
        <a:bodyPr/>
        <a:lstStyle/>
        <a:p>
          <a:endParaRPr lang="en-US"/>
        </a:p>
      </dgm:t>
    </dgm:pt>
    <dgm:pt modelId="{8F8660F3-C341-4AA5-99D2-3A3F81E1EAA0}">
      <dgm:prSet/>
      <dgm:spPr/>
      <dgm:t>
        <a:bodyPr/>
        <a:lstStyle/>
        <a:p>
          <a:pPr>
            <a:lnSpc>
              <a:spcPct val="100000"/>
            </a:lnSpc>
            <a:defRPr b="1"/>
          </a:pPr>
          <a:r>
            <a:rPr lang="pl-PL" dirty="0"/>
            <a:t>2. art. 447 §  5.  Podstawą apelacji nie mogą być zarzuty określone w art. 438 pkt 3 i 4, związane z treścią zawartego porozumienia, o którym mowa w art. 343, art. 343a i art. 387.</a:t>
          </a:r>
          <a:endParaRPr lang="en-US" dirty="0"/>
        </a:p>
      </dgm:t>
    </dgm:pt>
    <dgm:pt modelId="{A0AED269-52ED-47B5-B1F1-620F7275E083}" type="parTrans" cxnId="{6A636ED1-B710-4FB7-A728-19E655294249}">
      <dgm:prSet/>
      <dgm:spPr/>
      <dgm:t>
        <a:bodyPr/>
        <a:lstStyle/>
        <a:p>
          <a:endParaRPr lang="en-US"/>
        </a:p>
      </dgm:t>
    </dgm:pt>
    <dgm:pt modelId="{AA8A1F25-D074-4C2D-9D29-919BF436BF76}" type="sibTrans" cxnId="{6A636ED1-B710-4FB7-A728-19E655294249}">
      <dgm:prSet/>
      <dgm:spPr/>
      <dgm:t>
        <a:bodyPr/>
        <a:lstStyle/>
        <a:p>
          <a:endParaRPr lang="en-US"/>
        </a:p>
      </dgm:t>
    </dgm:pt>
    <dgm:pt modelId="{998F37D3-983F-4BB0-A4C4-AD0766D64F3F}">
      <dgm:prSet/>
      <dgm:spPr/>
      <dgm:t>
        <a:bodyPr/>
        <a:lstStyle/>
        <a:p>
          <a:pPr>
            <a:lnSpc>
              <a:spcPct val="100000"/>
            </a:lnSpc>
          </a:pPr>
          <a:r>
            <a:rPr lang="pl-PL"/>
            <a:t>Dotyczy ograniczenia możliwości kwestionowania porozumień procesowych – brak wątpliwości odnośnie do okoliczności faktycznych czynu zabronionego oraz uzgodnienie kary to istota porozumień: dobrowolnego poddania się karze i skazania bez rozprawy. </a:t>
          </a:r>
          <a:endParaRPr lang="en-US"/>
        </a:p>
      </dgm:t>
    </dgm:pt>
    <dgm:pt modelId="{5C9E28EB-1090-4DE5-B356-787E7681645B}" type="parTrans" cxnId="{520415FB-F8CF-4DB3-9A2A-4519A7E590F4}">
      <dgm:prSet/>
      <dgm:spPr/>
      <dgm:t>
        <a:bodyPr/>
        <a:lstStyle/>
        <a:p>
          <a:endParaRPr lang="en-US"/>
        </a:p>
      </dgm:t>
    </dgm:pt>
    <dgm:pt modelId="{198D6076-5986-4B82-A09C-897FC73B01BD}" type="sibTrans" cxnId="{520415FB-F8CF-4DB3-9A2A-4519A7E590F4}">
      <dgm:prSet/>
      <dgm:spPr/>
      <dgm:t>
        <a:bodyPr/>
        <a:lstStyle/>
        <a:p>
          <a:endParaRPr lang="en-US"/>
        </a:p>
      </dgm:t>
    </dgm:pt>
    <dgm:pt modelId="{3BB1021D-8472-42C1-8D7F-5B40F8E9B35A}">
      <dgm:prSet/>
      <dgm:spPr/>
      <dgm:t>
        <a:bodyPr/>
        <a:lstStyle/>
        <a:p>
          <a:pPr>
            <a:lnSpc>
              <a:spcPct val="100000"/>
            </a:lnSpc>
            <a:defRPr b="1"/>
          </a:pPr>
          <a:r>
            <a:rPr lang="pl-PL"/>
            <a:t>3. art. 447 § 6. Podstawą apelacji nie mogą być wyłącznie zarzuty, których uwzględnienie mogłoby nastąpić w trybie określonym w art. 105, art. 420 lub art. 626. Przepisy art. 118 § 1 i 2 stosuje się.</a:t>
          </a:r>
          <a:endParaRPr lang="en-US"/>
        </a:p>
      </dgm:t>
    </dgm:pt>
    <dgm:pt modelId="{E384F4FE-2078-432C-99F5-FAD0B03B2A52}" type="parTrans" cxnId="{97BA541D-366F-4974-9382-C43FC77E2A11}">
      <dgm:prSet/>
      <dgm:spPr/>
      <dgm:t>
        <a:bodyPr/>
        <a:lstStyle/>
        <a:p>
          <a:endParaRPr lang="en-US"/>
        </a:p>
      </dgm:t>
    </dgm:pt>
    <dgm:pt modelId="{4E2A585A-FF02-4425-8DD8-3AD7D4343884}" type="sibTrans" cxnId="{97BA541D-366F-4974-9382-C43FC77E2A11}">
      <dgm:prSet/>
      <dgm:spPr/>
      <dgm:t>
        <a:bodyPr/>
        <a:lstStyle/>
        <a:p>
          <a:endParaRPr lang="en-US"/>
        </a:p>
      </dgm:t>
    </dgm:pt>
    <dgm:pt modelId="{C51B2C21-78C2-4891-A853-1E430BD4E67C}">
      <dgm:prSet/>
      <dgm:spPr/>
      <dgm:t>
        <a:bodyPr/>
        <a:lstStyle/>
        <a:p>
          <a:pPr>
            <a:lnSpc>
              <a:spcPct val="100000"/>
            </a:lnSpc>
          </a:pPr>
          <a:r>
            <a:rPr lang="pl-PL"/>
            <a:t>Celem przepisu jest usprawnienie toku postepowania i umożliwienie sądowi I instancji na poprawienie drobnych uchybień technicznych, bez potrzeby rozpoznawania sprawy przez sąd odwoławczy. </a:t>
          </a:r>
          <a:endParaRPr lang="en-US"/>
        </a:p>
      </dgm:t>
    </dgm:pt>
    <dgm:pt modelId="{32B27100-B89D-4F3D-81D9-884F99572C61}" type="parTrans" cxnId="{6C83E19B-7EAD-4F75-927D-FE708C2DE4B7}">
      <dgm:prSet/>
      <dgm:spPr/>
      <dgm:t>
        <a:bodyPr/>
        <a:lstStyle/>
        <a:p>
          <a:endParaRPr lang="en-US"/>
        </a:p>
      </dgm:t>
    </dgm:pt>
    <dgm:pt modelId="{89F6EDED-0D3C-4B0C-9107-965BB6997828}" type="sibTrans" cxnId="{6C83E19B-7EAD-4F75-927D-FE708C2DE4B7}">
      <dgm:prSet/>
      <dgm:spPr/>
      <dgm:t>
        <a:bodyPr/>
        <a:lstStyle/>
        <a:p>
          <a:endParaRPr lang="en-US"/>
        </a:p>
      </dgm:t>
    </dgm:pt>
    <dgm:pt modelId="{EF71868D-3189-496C-A168-785D9CB57E3E}" type="pres">
      <dgm:prSet presAssocID="{4DDC6643-BA2F-4E7B-8CCB-DE7B6DC4AD26}" presName="root" presStyleCnt="0">
        <dgm:presLayoutVars>
          <dgm:dir/>
          <dgm:resizeHandles val="exact"/>
        </dgm:presLayoutVars>
      </dgm:prSet>
      <dgm:spPr/>
    </dgm:pt>
    <dgm:pt modelId="{B879E01F-66F8-4EC8-BCAD-77F281810EFC}" type="pres">
      <dgm:prSet presAssocID="{F4CE4502-0B41-45BA-A6EA-46AB500965A8}" presName="compNode" presStyleCnt="0"/>
      <dgm:spPr/>
    </dgm:pt>
    <dgm:pt modelId="{FD70E491-8D12-491C-9057-AB9360477C17}" type="pres">
      <dgm:prSet presAssocID="{F4CE4502-0B41-45BA-A6EA-46AB500965A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sconnected"/>
        </a:ext>
      </dgm:extLst>
    </dgm:pt>
    <dgm:pt modelId="{A68C2CF5-B4BC-4597-B30D-BBAF5E3F70F8}" type="pres">
      <dgm:prSet presAssocID="{F4CE4502-0B41-45BA-A6EA-46AB500965A8}" presName="iconSpace" presStyleCnt="0"/>
      <dgm:spPr/>
    </dgm:pt>
    <dgm:pt modelId="{AD712E12-48E5-4AC7-AA20-3EBB9EC82206}" type="pres">
      <dgm:prSet presAssocID="{F4CE4502-0B41-45BA-A6EA-46AB500965A8}" presName="parTx" presStyleLbl="revTx" presStyleIdx="0" presStyleCnt="6" custScaleX="135379">
        <dgm:presLayoutVars>
          <dgm:chMax val="0"/>
          <dgm:chPref val="0"/>
        </dgm:presLayoutVars>
      </dgm:prSet>
      <dgm:spPr/>
    </dgm:pt>
    <dgm:pt modelId="{124209E8-1A93-482E-97DD-A1E43790BF51}" type="pres">
      <dgm:prSet presAssocID="{F4CE4502-0B41-45BA-A6EA-46AB500965A8}" presName="txSpace" presStyleCnt="0"/>
      <dgm:spPr/>
    </dgm:pt>
    <dgm:pt modelId="{A13C0BD4-7200-4E65-A277-ED0FE9045C51}" type="pres">
      <dgm:prSet presAssocID="{F4CE4502-0B41-45BA-A6EA-46AB500965A8}" presName="desTx" presStyleLbl="revTx" presStyleIdx="1" presStyleCnt="6" custLinFactY="100000" custLinFactNeighborX="-15251" custLinFactNeighborY="161281">
        <dgm:presLayoutVars/>
      </dgm:prSet>
      <dgm:spPr/>
    </dgm:pt>
    <dgm:pt modelId="{2B5C6708-BFF0-4C17-A04D-372EC85E46C6}" type="pres">
      <dgm:prSet presAssocID="{F9CD9DB6-6BA1-4EB8-ACCD-51D06EE8574F}" presName="sibTrans" presStyleCnt="0"/>
      <dgm:spPr/>
    </dgm:pt>
    <dgm:pt modelId="{30519AA5-3CBB-46C9-BA4C-A23ABB406F0F}" type="pres">
      <dgm:prSet presAssocID="{8F8660F3-C341-4AA5-99D2-3A3F81E1EAA0}" presName="compNode" presStyleCnt="0"/>
      <dgm:spPr/>
    </dgm:pt>
    <dgm:pt modelId="{3F6D5AD4-4662-4E57-92EE-9F8D7E004ED5}" type="pres">
      <dgm:prSet presAssocID="{8F8660F3-C341-4AA5-99D2-3A3F81E1EAA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enn Diagram"/>
        </a:ext>
      </dgm:extLst>
    </dgm:pt>
    <dgm:pt modelId="{CC3686C4-5FBC-4465-B94E-5655B0E5488C}" type="pres">
      <dgm:prSet presAssocID="{8F8660F3-C341-4AA5-99D2-3A3F81E1EAA0}" presName="iconSpace" presStyleCnt="0"/>
      <dgm:spPr/>
    </dgm:pt>
    <dgm:pt modelId="{A42EB037-2F21-4CC4-9BCC-5B2F2CB09293}" type="pres">
      <dgm:prSet presAssocID="{8F8660F3-C341-4AA5-99D2-3A3F81E1EAA0}" presName="parTx" presStyleLbl="revTx" presStyleIdx="2" presStyleCnt="6">
        <dgm:presLayoutVars>
          <dgm:chMax val="0"/>
          <dgm:chPref val="0"/>
        </dgm:presLayoutVars>
      </dgm:prSet>
      <dgm:spPr/>
    </dgm:pt>
    <dgm:pt modelId="{1CE3404A-074F-455B-8477-9DF486C958CA}" type="pres">
      <dgm:prSet presAssocID="{8F8660F3-C341-4AA5-99D2-3A3F81E1EAA0}" presName="txSpace" presStyleCnt="0"/>
      <dgm:spPr/>
    </dgm:pt>
    <dgm:pt modelId="{C8B355DF-DB7C-4BE6-9BF1-96DF8A8CB5D3}" type="pres">
      <dgm:prSet presAssocID="{8F8660F3-C341-4AA5-99D2-3A3F81E1EAA0}" presName="desTx" presStyleLbl="revTx" presStyleIdx="3" presStyleCnt="6">
        <dgm:presLayoutVars/>
      </dgm:prSet>
      <dgm:spPr/>
    </dgm:pt>
    <dgm:pt modelId="{E66F9681-2DF2-41F6-9807-7713EA6A2515}" type="pres">
      <dgm:prSet presAssocID="{AA8A1F25-D074-4C2D-9D29-919BF436BF76}" presName="sibTrans" presStyleCnt="0"/>
      <dgm:spPr/>
    </dgm:pt>
    <dgm:pt modelId="{15E5A9DB-0BA2-40D8-BADF-118E7654A890}" type="pres">
      <dgm:prSet presAssocID="{3BB1021D-8472-42C1-8D7F-5B40F8E9B35A}" presName="compNode" presStyleCnt="0"/>
      <dgm:spPr/>
    </dgm:pt>
    <dgm:pt modelId="{B21A418E-85A6-40E3-836B-4FC52C499356}" type="pres">
      <dgm:prSet presAssocID="{3BB1021D-8472-42C1-8D7F-5B40F8E9B35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28BA0830-4DA3-419E-9F15-440A16BCD4C1}" type="pres">
      <dgm:prSet presAssocID="{3BB1021D-8472-42C1-8D7F-5B40F8E9B35A}" presName="iconSpace" presStyleCnt="0"/>
      <dgm:spPr/>
    </dgm:pt>
    <dgm:pt modelId="{6CAE0DFE-DF1F-4EC6-AD5E-0C6DA78292B7}" type="pres">
      <dgm:prSet presAssocID="{3BB1021D-8472-42C1-8D7F-5B40F8E9B35A}" presName="parTx" presStyleLbl="revTx" presStyleIdx="4" presStyleCnt="6">
        <dgm:presLayoutVars>
          <dgm:chMax val="0"/>
          <dgm:chPref val="0"/>
        </dgm:presLayoutVars>
      </dgm:prSet>
      <dgm:spPr/>
    </dgm:pt>
    <dgm:pt modelId="{F196C965-C4D1-4A5E-A95F-345551778356}" type="pres">
      <dgm:prSet presAssocID="{3BB1021D-8472-42C1-8D7F-5B40F8E9B35A}" presName="txSpace" presStyleCnt="0"/>
      <dgm:spPr/>
    </dgm:pt>
    <dgm:pt modelId="{3FF14A57-4201-4B88-9A5C-EB54798673E5}" type="pres">
      <dgm:prSet presAssocID="{3BB1021D-8472-42C1-8D7F-5B40F8E9B35A}" presName="desTx" presStyleLbl="revTx" presStyleIdx="5" presStyleCnt="6">
        <dgm:presLayoutVars/>
      </dgm:prSet>
      <dgm:spPr/>
    </dgm:pt>
  </dgm:ptLst>
  <dgm:cxnLst>
    <dgm:cxn modelId="{97BA541D-366F-4974-9382-C43FC77E2A11}" srcId="{4DDC6643-BA2F-4E7B-8CCB-DE7B6DC4AD26}" destId="{3BB1021D-8472-42C1-8D7F-5B40F8E9B35A}" srcOrd="2" destOrd="0" parTransId="{E384F4FE-2078-432C-99F5-FAD0B03B2A52}" sibTransId="{4E2A585A-FF02-4425-8DD8-3AD7D4343884}"/>
    <dgm:cxn modelId="{33247224-552E-4EA5-83E1-9125B951C923}" type="presOf" srcId="{4DDC6643-BA2F-4E7B-8CCB-DE7B6DC4AD26}" destId="{EF71868D-3189-496C-A168-785D9CB57E3E}" srcOrd="0" destOrd="0" presId="urn:microsoft.com/office/officeart/2018/2/layout/IconLabelDescriptionList"/>
    <dgm:cxn modelId="{D9A33637-AFD0-44FC-B5DE-711FEC3ED935}" type="presOf" srcId="{F4CE4502-0B41-45BA-A6EA-46AB500965A8}" destId="{AD712E12-48E5-4AC7-AA20-3EBB9EC82206}" srcOrd="0" destOrd="0" presId="urn:microsoft.com/office/officeart/2018/2/layout/IconLabelDescriptionList"/>
    <dgm:cxn modelId="{54F87341-1CB0-4036-BD04-BB7D13CD22A5}" type="presOf" srcId="{C51B2C21-78C2-4891-A853-1E430BD4E67C}" destId="{3FF14A57-4201-4B88-9A5C-EB54798673E5}" srcOrd="0" destOrd="0" presId="urn:microsoft.com/office/officeart/2018/2/layout/IconLabelDescriptionList"/>
    <dgm:cxn modelId="{A927F461-3345-4158-9DE8-90B1D8E53477}" type="presOf" srcId="{3BB1021D-8472-42C1-8D7F-5B40F8E9B35A}" destId="{6CAE0DFE-DF1F-4EC6-AD5E-0C6DA78292B7}" srcOrd="0" destOrd="0" presId="urn:microsoft.com/office/officeart/2018/2/layout/IconLabelDescriptionList"/>
    <dgm:cxn modelId="{9DCFFA51-AEA5-4CFE-9521-4731B185344F}" srcId="{4DDC6643-BA2F-4E7B-8CCB-DE7B6DC4AD26}" destId="{F4CE4502-0B41-45BA-A6EA-46AB500965A8}" srcOrd="0" destOrd="0" parTransId="{6081992D-3F97-43D5-98E3-4DBFABEA9E41}" sibTransId="{F9CD9DB6-6BA1-4EB8-ACCD-51D06EE8574F}"/>
    <dgm:cxn modelId="{6C83E19B-7EAD-4F75-927D-FE708C2DE4B7}" srcId="{3BB1021D-8472-42C1-8D7F-5B40F8E9B35A}" destId="{C51B2C21-78C2-4891-A853-1E430BD4E67C}" srcOrd="0" destOrd="0" parTransId="{32B27100-B89D-4F3D-81D9-884F99572C61}" sibTransId="{89F6EDED-0D3C-4B0C-9107-965BB6997828}"/>
    <dgm:cxn modelId="{FBE7709F-4E26-4050-AFF3-904035C51F4B}" type="presOf" srcId="{8F8660F3-C341-4AA5-99D2-3A3F81E1EAA0}" destId="{A42EB037-2F21-4CC4-9BCC-5B2F2CB09293}" srcOrd="0" destOrd="0" presId="urn:microsoft.com/office/officeart/2018/2/layout/IconLabelDescriptionList"/>
    <dgm:cxn modelId="{EE514FAC-7DDC-45C3-A5A8-66DB61AA26C3}" type="presOf" srcId="{59BE62F1-8897-4C06-8D74-4BF5F57E4720}" destId="{A13C0BD4-7200-4E65-A277-ED0FE9045C51}" srcOrd="0" destOrd="0" presId="urn:microsoft.com/office/officeart/2018/2/layout/IconLabelDescriptionList"/>
    <dgm:cxn modelId="{6E71E0B5-E9CB-4C2F-91D1-8BA4108EE525}" srcId="{F4CE4502-0B41-45BA-A6EA-46AB500965A8}" destId="{59BE62F1-8897-4C06-8D74-4BF5F57E4720}" srcOrd="0" destOrd="0" parTransId="{47F5B54E-AB50-463E-80BF-ADE64C375767}" sibTransId="{E9D9D7D3-FBC4-4765-89DB-7037B9883C60}"/>
    <dgm:cxn modelId="{EB7518C2-58D1-471A-8609-7F01F022C6BE}" type="presOf" srcId="{998F37D3-983F-4BB0-A4C4-AD0766D64F3F}" destId="{C8B355DF-DB7C-4BE6-9BF1-96DF8A8CB5D3}" srcOrd="0" destOrd="0" presId="urn:microsoft.com/office/officeart/2018/2/layout/IconLabelDescriptionList"/>
    <dgm:cxn modelId="{6A636ED1-B710-4FB7-A728-19E655294249}" srcId="{4DDC6643-BA2F-4E7B-8CCB-DE7B6DC4AD26}" destId="{8F8660F3-C341-4AA5-99D2-3A3F81E1EAA0}" srcOrd="1" destOrd="0" parTransId="{A0AED269-52ED-47B5-B1F1-620F7275E083}" sibTransId="{AA8A1F25-D074-4C2D-9D29-919BF436BF76}"/>
    <dgm:cxn modelId="{520415FB-F8CF-4DB3-9A2A-4519A7E590F4}" srcId="{8F8660F3-C341-4AA5-99D2-3A3F81E1EAA0}" destId="{998F37D3-983F-4BB0-A4C4-AD0766D64F3F}" srcOrd="0" destOrd="0" parTransId="{5C9E28EB-1090-4DE5-B356-787E7681645B}" sibTransId="{198D6076-5986-4B82-A09C-897FC73B01BD}"/>
    <dgm:cxn modelId="{905B7175-647E-46FF-9066-9257A0B3182D}" type="presParOf" srcId="{EF71868D-3189-496C-A168-785D9CB57E3E}" destId="{B879E01F-66F8-4EC8-BCAD-77F281810EFC}" srcOrd="0" destOrd="0" presId="urn:microsoft.com/office/officeart/2018/2/layout/IconLabelDescriptionList"/>
    <dgm:cxn modelId="{34BEF7F2-ECFA-4953-9AE9-6D809EFD2895}" type="presParOf" srcId="{B879E01F-66F8-4EC8-BCAD-77F281810EFC}" destId="{FD70E491-8D12-491C-9057-AB9360477C17}" srcOrd="0" destOrd="0" presId="urn:microsoft.com/office/officeart/2018/2/layout/IconLabelDescriptionList"/>
    <dgm:cxn modelId="{63B7E253-781D-4114-B7AB-C4B582A69E3D}" type="presParOf" srcId="{B879E01F-66F8-4EC8-BCAD-77F281810EFC}" destId="{A68C2CF5-B4BC-4597-B30D-BBAF5E3F70F8}" srcOrd="1" destOrd="0" presId="urn:microsoft.com/office/officeart/2018/2/layout/IconLabelDescriptionList"/>
    <dgm:cxn modelId="{ED8E2A32-8643-41C8-91C5-CAEFBB5ADB26}" type="presParOf" srcId="{B879E01F-66F8-4EC8-BCAD-77F281810EFC}" destId="{AD712E12-48E5-4AC7-AA20-3EBB9EC82206}" srcOrd="2" destOrd="0" presId="urn:microsoft.com/office/officeart/2018/2/layout/IconLabelDescriptionList"/>
    <dgm:cxn modelId="{2DB47DF1-A765-4FA0-82CA-CC625F045578}" type="presParOf" srcId="{B879E01F-66F8-4EC8-BCAD-77F281810EFC}" destId="{124209E8-1A93-482E-97DD-A1E43790BF51}" srcOrd="3" destOrd="0" presId="urn:microsoft.com/office/officeart/2018/2/layout/IconLabelDescriptionList"/>
    <dgm:cxn modelId="{2B23CFFF-BA4D-4705-8C26-A7E132D45251}" type="presParOf" srcId="{B879E01F-66F8-4EC8-BCAD-77F281810EFC}" destId="{A13C0BD4-7200-4E65-A277-ED0FE9045C51}" srcOrd="4" destOrd="0" presId="urn:microsoft.com/office/officeart/2018/2/layout/IconLabelDescriptionList"/>
    <dgm:cxn modelId="{960B3EBA-C6D7-4136-AA42-0D84C0AF4A53}" type="presParOf" srcId="{EF71868D-3189-496C-A168-785D9CB57E3E}" destId="{2B5C6708-BFF0-4C17-A04D-372EC85E46C6}" srcOrd="1" destOrd="0" presId="urn:microsoft.com/office/officeart/2018/2/layout/IconLabelDescriptionList"/>
    <dgm:cxn modelId="{0DC3FD26-AD14-44A2-91DB-21C34D0FDEB5}" type="presParOf" srcId="{EF71868D-3189-496C-A168-785D9CB57E3E}" destId="{30519AA5-3CBB-46C9-BA4C-A23ABB406F0F}" srcOrd="2" destOrd="0" presId="urn:microsoft.com/office/officeart/2018/2/layout/IconLabelDescriptionList"/>
    <dgm:cxn modelId="{22253AD7-493F-4CDD-80B2-52E53AE67EB8}" type="presParOf" srcId="{30519AA5-3CBB-46C9-BA4C-A23ABB406F0F}" destId="{3F6D5AD4-4662-4E57-92EE-9F8D7E004ED5}" srcOrd="0" destOrd="0" presId="urn:microsoft.com/office/officeart/2018/2/layout/IconLabelDescriptionList"/>
    <dgm:cxn modelId="{8AD3B75D-0D5E-4DA7-B9D1-30BC852BB4F6}" type="presParOf" srcId="{30519AA5-3CBB-46C9-BA4C-A23ABB406F0F}" destId="{CC3686C4-5FBC-4465-B94E-5655B0E5488C}" srcOrd="1" destOrd="0" presId="urn:microsoft.com/office/officeart/2018/2/layout/IconLabelDescriptionList"/>
    <dgm:cxn modelId="{FE606C4F-577A-4987-81DC-008A9677164D}" type="presParOf" srcId="{30519AA5-3CBB-46C9-BA4C-A23ABB406F0F}" destId="{A42EB037-2F21-4CC4-9BCC-5B2F2CB09293}" srcOrd="2" destOrd="0" presId="urn:microsoft.com/office/officeart/2018/2/layout/IconLabelDescriptionList"/>
    <dgm:cxn modelId="{26D22715-32C1-47E0-B972-62A7387138AA}" type="presParOf" srcId="{30519AA5-3CBB-46C9-BA4C-A23ABB406F0F}" destId="{1CE3404A-074F-455B-8477-9DF486C958CA}" srcOrd="3" destOrd="0" presId="urn:microsoft.com/office/officeart/2018/2/layout/IconLabelDescriptionList"/>
    <dgm:cxn modelId="{84DE14BF-F999-4735-A4E9-558D26003A54}" type="presParOf" srcId="{30519AA5-3CBB-46C9-BA4C-A23ABB406F0F}" destId="{C8B355DF-DB7C-4BE6-9BF1-96DF8A8CB5D3}" srcOrd="4" destOrd="0" presId="urn:microsoft.com/office/officeart/2018/2/layout/IconLabelDescriptionList"/>
    <dgm:cxn modelId="{2606BD72-5DF3-4F7F-B511-A231102A986D}" type="presParOf" srcId="{EF71868D-3189-496C-A168-785D9CB57E3E}" destId="{E66F9681-2DF2-41F6-9807-7713EA6A2515}" srcOrd="3" destOrd="0" presId="urn:microsoft.com/office/officeart/2018/2/layout/IconLabelDescriptionList"/>
    <dgm:cxn modelId="{D4DDE8E2-E0BC-4632-9BC3-53D080DC06B3}" type="presParOf" srcId="{EF71868D-3189-496C-A168-785D9CB57E3E}" destId="{15E5A9DB-0BA2-40D8-BADF-118E7654A890}" srcOrd="4" destOrd="0" presId="urn:microsoft.com/office/officeart/2018/2/layout/IconLabelDescriptionList"/>
    <dgm:cxn modelId="{978D63E5-80E6-4FCF-9C01-7D2DB0F5D719}" type="presParOf" srcId="{15E5A9DB-0BA2-40D8-BADF-118E7654A890}" destId="{B21A418E-85A6-40E3-836B-4FC52C499356}" srcOrd="0" destOrd="0" presId="urn:microsoft.com/office/officeart/2018/2/layout/IconLabelDescriptionList"/>
    <dgm:cxn modelId="{C3810735-BD8B-4D70-90D8-82B429E05527}" type="presParOf" srcId="{15E5A9DB-0BA2-40D8-BADF-118E7654A890}" destId="{28BA0830-4DA3-419E-9F15-440A16BCD4C1}" srcOrd="1" destOrd="0" presId="urn:microsoft.com/office/officeart/2018/2/layout/IconLabelDescriptionList"/>
    <dgm:cxn modelId="{DCDF8CDB-6814-4C95-A329-0B408EEFB036}" type="presParOf" srcId="{15E5A9DB-0BA2-40D8-BADF-118E7654A890}" destId="{6CAE0DFE-DF1F-4EC6-AD5E-0C6DA78292B7}" srcOrd="2" destOrd="0" presId="urn:microsoft.com/office/officeart/2018/2/layout/IconLabelDescriptionList"/>
    <dgm:cxn modelId="{51808529-5EA4-45F4-AD16-E2D5B68982A5}" type="presParOf" srcId="{15E5A9DB-0BA2-40D8-BADF-118E7654A890}" destId="{F196C965-C4D1-4A5E-A95F-345551778356}" srcOrd="3" destOrd="0" presId="urn:microsoft.com/office/officeart/2018/2/layout/IconLabelDescriptionList"/>
    <dgm:cxn modelId="{DE62252F-1AB5-4E7E-8BE6-3E2B6BCC8714}" type="presParOf" srcId="{15E5A9DB-0BA2-40D8-BADF-118E7654A890}" destId="{3FF14A57-4201-4B88-9A5C-EB54798673E5}"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97DF5A7-4150-4910-AD9F-587894256BD4}" type="doc">
      <dgm:prSet loTypeId="urn:microsoft.com/office/officeart/2018/5/layout/IconLeafLabelList" loCatId="icon" qsTypeId="urn:microsoft.com/office/officeart/2005/8/quickstyle/simple1" qsCatId="simple" csTypeId="urn:microsoft.com/office/officeart/2018/5/colors/Iconchunking_neutralbg_accent4_2" csCatId="accent4" phldr="1"/>
      <dgm:spPr/>
      <dgm:t>
        <a:bodyPr/>
        <a:lstStyle/>
        <a:p>
          <a:endParaRPr lang="en-US"/>
        </a:p>
      </dgm:t>
    </dgm:pt>
    <dgm:pt modelId="{E6E5A4BE-8E88-4085-ABA4-FE02A9C2595F}">
      <dgm:prSet/>
      <dgm:spPr/>
      <dgm:t>
        <a:bodyPr/>
        <a:lstStyle/>
        <a:p>
          <a:pPr>
            <a:defRPr cap="all"/>
          </a:pPr>
          <a:r>
            <a:rPr lang="pl-PL"/>
            <a:t>Względne – art. 438 </a:t>
          </a:r>
          <a:endParaRPr lang="en-US"/>
        </a:p>
      </dgm:t>
    </dgm:pt>
    <dgm:pt modelId="{A55E91E8-5716-449A-8CC8-6BD984056784}" type="parTrans" cxnId="{5C84DDC9-AA80-4292-8982-D77538681AAD}">
      <dgm:prSet/>
      <dgm:spPr/>
      <dgm:t>
        <a:bodyPr/>
        <a:lstStyle/>
        <a:p>
          <a:endParaRPr lang="en-US"/>
        </a:p>
      </dgm:t>
    </dgm:pt>
    <dgm:pt modelId="{E5F4E639-E499-4380-9072-A5EAFBAD4856}" type="sibTrans" cxnId="{5C84DDC9-AA80-4292-8982-D77538681AAD}">
      <dgm:prSet/>
      <dgm:spPr/>
      <dgm:t>
        <a:bodyPr/>
        <a:lstStyle/>
        <a:p>
          <a:endParaRPr lang="en-US"/>
        </a:p>
      </dgm:t>
    </dgm:pt>
    <dgm:pt modelId="{E9BC44D6-01EA-4952-AD18-62E1961A118D}">
      <dgm:prSet/>
      <dgm:spPr/>
      <dgm:t>
        <a:bodyPr/>
        <a:lstStyle/>
        <a:p>
          <a:pPr>
            <a:defRPr cap="all"/>
          </a:pPr>
          <a:r>
            <a:rPr lang="pl-PL"/>
            <a:t>Bezwzględne – art. 439 </a:t>
          </a:r>
          <a:endParaRPr lang="en-US"/>
        </a:p>
      </dgm:t>
    </dgm:pt>
    <dgm:pt modelId="{DF312040-0BCD-486F-AF6C-CE921056CA74}" type="parTrans" cxnId="{D61DF28E-FE69-4090-A04B-534D1F59E919}">
      <dgm:prSet/>
      <dgm:spPr/>
      <dgm:t>
        <a:bodyPr/>
        <a:lstStyle/>
        <a:p>
          <a:endParaRPr lang="en-US"/>
        </a:p>
      </dgm:t>
    </dgm:pt>
    <dgm:pt modelId="{3B8261B9-F774-4D52-AED2-8F50E5D8BD84}" type="sibTrans" cxnId="{D61DF28E-FE69-4090-A04B-534D1F59E919}">
      <dgm:prSet/>
      <dgm:spPr/>
      <dgm:t>
        <a:bodyPr/>
        <a:lstStyle/>
        <a:p>
          <a:endParaRPr lang="en-US"/>
        </a:p>
      </dgm:t>
    </dgm:pt>
    <dgm:pt modelId="{012645B6-E2B3-4BA5-BA6C-00256E2F3DE7}" type="pres">
      <dgm:prSet presAssocID="{D97DF5A7-4150-4910-AD9F-587894256BD4}" presName="root" presStyleCnt="0">
        <dgm:presLayoutVars>
          <dgm:dir/>
          <dgm:resizeHandles val="exact"/>
        </dgm:presLayoutVars>
      </dgm:prSet>
      <dgm:spPr/>
    </dgm:pt>
    <dgm:pt modelId="{61028D3C-2DAC-4B80-811E-44590767A4EC}" type="pres">
      <dgm:prSet presAssocID="{E6E5A4BE-8E88-4085-ABA4-FE02A9C2595F}" presName="compNode" presStyleCnt="0"/>
      <dgm:spPr/>
    </dgm:pt>
    <dgm:pt modelId="{91D26CC8-32D7-48D5-9827-56016283D271}" type="pres">
      <dgm:prSet presAssocID="{E6E5A4BE-8E88-4085-ABA4-FE02A9C2595F}" presName="iconBgRect" presStyleLbl="bgShp" presStyleIdx="0" presStyleCnt="2"/>
      <dgm:spPr>
        <a:prstGeom prst="round2DiagRect">
          <a:avLst>
            <a:gd name="adj1" fmla="val 29727"/>
            <a:gd name="adj2" fmla="val 0"/>
          </a:avLst>
        </a:prstGeom>
      </dgm:spPr>
    </dgm:pt>
    <dgm:pt modelId="{B01565F5-96CE-43F9-A33A-AD28123D1562}" type="pres">
      <dgm:prSet presAssocID="{E6E5A4BE-8E88-4085-ABA4-FE02A9C2595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88CB98E6-4D32-4DC9-B4E6-BB74C060E1EF}" type="pres">
      <dgm:prSet presAssocID="{E6E5A4BE-8E88-4085-ABA4-FE02A9C2595F}" presName="spaceRect" presStyleCnt="0"/>
      <dgm:spPr/>
    </dgm:pt>
    <dgm:pt modelId="{45D6C7DE-AD33-420D-9D70-40BAF264EB7F}" type="pres">
      <dgm:prSet presAssocID="{E6E5A4BE-8E88-4085-ABA4-FE02A9C2595F}" presName="textRect" presStyleLbl="revTx" presStyleIdx="0" presStyleCnt="2">
        <dgm:presLayoutVars>
          <dgm:chMax val="1"/>
          <dgm:chPref val="1"/>
        </dgm:presLayoutVars>
      </dgm:prSet>
      <dgm:spPr/>
    </dgm:pt>
    <dgm:pt modelId="{636BDC9B-0873-4FA5-9127-D854DAF2AE5B}" type="pres">
      <dgm:prSet presAssocID="{E5F4E639-E499-4380-9072-A5EAFBAD4856}" presName="sibTrans" presStyleCnt="0"/>
      <dgm:spPr/>
    </dgm:pt>
    <dgm:pt modelId="{A35A4F99-8A11-430E-8949-52F5A524DEAA}" type="pres">
      <dgm:prSet presAssocID="{E9BC44D6-01EA-4952-AD18-62E1961A118D}" presName="compNode" presStyleCnt="0"/>
      <dgm:spPr/>
    </dgm:pt>
    <dgm:pt modelId="{0810795A-46F7-4ADC-975F-8B7DD577D142}" type="pres">
      <dgm:prSet presAssocID="{E9BC44D6-01EA-4952-AD18-62E1961A118D}" presName="iconBgRect" presStyleLbl="bgShp" presStyleIdx="1" presStyleCnt="2"/>
      <dgm:spPr>
        <a:prstGeom prst="round2DiagRect">
          <a:avLst>
            <a:gd name="adj1" fmla="val 29727"/>
            <a:gd name="adj2" fmla="val 0"/>
          </a:avLst>
        </a:prstGeom>
      </dgm:spPr>
    </dgm:pt>
    <dgm:pt modelId="{FA6D11A2-4B79-481E-8DCD-580402F6BC86}" type="pres">
      <dgm:prSet presAssocID="{E9BC44D6-01EA-4952-AD18-62E1961A118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ject"/>
        </a:ext>
      </dgm:extLst>
    </dgm:pt>
    <dgm:pt modelId="{90EC5494-E241-4C73-AA1C-81F3B917CB94}" type="pres">
      <dgm:prSet presAssocID="{E9BC44D6-01EA-4952-AD18-62E1961A118D}" presName="spaceRect" presStyleCnt="0"/>
      <dgm:spPr/>
    </dgm:pt>
    <dgm:pt modelId="{8313BFB2-E244-40F8-AFED-14AC6F261A43}" type="pres">
      <dgm:prSet presAssocID="{E9BC44D6-01EA-4952-AD18-62E1961A118D}" presName="textRect" presStyleLbl="revTx" presStyleIdx="1" presStyleCnt="2">
        <dgm:presLayoutVars>
          <dgm:chMax val="1"/>
          <dgm:chPref val="1"/>
        </dgm:presLayoutVars>
      </dgm:prSet>
      <dgm:spPr/>
    </dgm:pt>
  </dgm:ptLst>
  <dgm:cxnLst>
    <dgm:cxn modelId="{6FE3771C-145B-458E-B21B-B4576FD17361}" type="presOf" srcId="{D97DF5A7-4150-4910-AD9F-587894256BD4}" destId="{012645B6-E2B3-4BA5-BA6C-00256E2F3DE7}" srcOrd="0" destOrd="0" presId="urn:microsoft.com/office/officeart/2018/5/layout/IconLeafLabelList"/>
    <dgm:cxn modelId="{D61DF28E-FE69-4090-A04B-534D1F59E919}" srcId="{D97DF5A7-4150-4910-AD9F-587894256BD4}" destId="{E9BC44D6-01EA-4952-AD18-62E1961A118D}" srcOrd="1" destOrd="0" parTransId="{DF312040-0BCD-486F-AF6C-CE921056CA74}" sibTransId="{3B8261B9-F774-4D52-AED2-8F50E5D8BD84}"/>
    <dgm:cxn modelId="{38E645BF-E658-48EE-848E-58E614AE9AD7}" type="presOf" srcId="{E9BC44D6-01EA-4952-AD18-62E1961A118D}" destId="{8313BFB2-E244-40F8-AFED-14AC6F261A43}" srcOrd="0" destOrd="0" presId="urn:microsoft.com/office/officeart/2018/5/layout/IconLeafLabelList"/>
    <dgm:cxn modelId="{5C84DDC9-AA80-4292-8982-D77538681AAD}" srcId="{D97DF5A7-4150-4910-AD9F-587894256BD4}" destId="{E6E5A4BE-8E88-4085-ABA4-FE02A9C2595F}" srcOrd="0" destOrd="0" parTransId="{A55E91E8-5716-449A-8CC8-6BD984056784}" sibTransId="{E5F4E639-E499-4380-9072-A5EAFBAD4856}"/>
    <dgm:cxn modelId="{80AAA1EF-609B-410F-B759-75E941AD3907}" type="presOf" srcId="{E6E5A4BE-8E88-4085-ABA4-FE02A9C2595F}" destId="{45D6C7DE-AD33-420D-9D70-40BAF264EB7F}" srcOrd="0" destOrd="0" presId="urn:microsoft.com/office/officeart/2018/5/layout/IconLeafLabelList"/>
    <dgm:cxn modelId="{8B87E1F3-6F57-4732-9CAE-9D818C7D56C4}" type="presParOf" srcId="{012645B6-E2B3-4BA5-BA6C-00256E2F3DE7}" destId="{61028D3C-2DAC-4B80-811E-44590767A4EC}" srcOrd="0" destOrd="0" presId="urn:microsoft.com/office/officeart/2018/5/layout/IconLeafLabelList"/>
    <dgm:cxn modelId="{38A135F3-8849-4F24-8448-3B9F0C169A91}" type="presParOf" srcId="{61028D3C-2DAC-4B80-811E-44590767A4EC}" destId="{91D26CC8-32D7-48D5-9827-56016283D271}" srcOrd="0" destOrd="0" presId="urn:microsoft.com/office/officeart/2018/5/layout/IconLeafLabelList"/>
    <dgm:cxn modelId="{66870C97-BB86-4A4A-8EBA-2009603BE1F4}" type="presParOf" srcId="{61028D3C-2DAC-4B80-811E-44590767A4EC}" destId="{B01565F5-96CE-43F9-A33A-AD28123D1562}" srcOrd="1" destOrd="0" presId="urn:microsoft.com/office/officeart/2018/5/layout/IconLeafLabelList"/>
    <dgm:cxn modelId="{FB9AB6AC-8EFF-4DFE-AC6A-8AD6C01B15EE}" type="presParOf" srcId="{61028D3C-2DAC-4B80-811E-44590767A4EC}" destId="{88CB98E6-4D32-4DC9-B4E6-BB74C060E1EF}" srcOrd="2" destOrd="0" presId="urn:microsoft.com/office/officeart/2018/5/layout/IconLeafLabelList"/>
    <dgm:cxn modelId="{3BC39B5E-5202-49D3-BD43-7874ECB6AFFE}" type="presParOf" srcId="{61028D3C-2DAC-4B80-811E-44590767A4EC}" destId="{45D6C7DE-AD33-420D-9D70-40BAF264EB7F}" srcOrd="3" destOrd="0" presId="urn:microsoft.com/office/officeart/2018/5/layout/IconLeafLabelList"/>
    <dgm:cxn modelId="{FB3FB597-499E-4577-B009-49D9196DF934}" type="presParOf" srcId="{012645B6-E2B3-4BA5-BA6C-00256E2F3DE7}" destId="{636BDC9B-0873-4FA5-9127-D854DAF2AE5B}" srcOrd="1" destOrd="0" presId="urn:microsoft.com/office/officeart/2018/5/layout/IconLeafLabelList"/>
    <dgm:cxn modelId="{240EFFD7-9166-4328-819F-9227D9ED9932}" type="presParOf" srcId="{012645B6-E2B3-4BA5-BA6C-00256E2F3DE7}" destId="{A35A4F99-8A11-430E-8949-52F5A524DEAA}" srcOrd="2" destOrd="0" presId="urn:microsoft.com/office/officeart/2018/5/layout/IconLeafLabelList"/>
    <dgm:cxn modelId="{7414055B-64AA-471E-AB80-BFD4344F80A5}" type="presParOf" srcId="{A35A4F99-8A11-430E-8949-52F5A524DEAA}" destId="{0810795A-46F7-4ADC-975F-8B7DD577D142}" srcOrd="0" destOrd="0" presId="urn:microsoft.com/office/officeart/2018/5/layout/IconLeafLabelList"/>
    <dgm:cxn modelId="{6EBB1759-716E-48CB-989A-774CAA5B8D84}" type="presParOf" srcId="{A35A4F99-8A11-430E-8949-52F5A524DEAA}" destId="{FA6D11A2-4B79-481E-8DCD-580402F6BC86}" srcOrd="1" destOrd="0" presId="urn:microsoft.com/office/officeart/2018/5/layout/IconLeafLabelList"/>
    <dgm:cxn modelId="{97DA1F1A-737C-4669-817D-B5B6AD8AC6EB}" type="presParOf" srcId="{A35A4F99-8A11-430E-8949-52F5A524DEAA}" destId="{90EC5494-E241-4C73-AA1C-81F3B917CB94}" srcOrd="2" destOrd="0" presId="urn:microsoft.com/office/officeart/2018/5/layout/IconLeafLabelList"/>
    <dgm:cxn modelId="{709FDCD0-5F6D-44EB-8F36-2232DAD5B109}" type="presParOf" srcId="{A35A4F99-8A11-430E-8949-52F5A524DEAA}" destId="{8313BFB2-E244-40F8-AFED-14AC6F261A43}"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4D8D8-525A-45C1-AC1E-C1CF9481844A}">
      <dsp:nvSpPr>
        <dsp:cNvPr id="0" name=""/>
        <dsp:cNvSpPr/>
      </dsp:nvSpPr>
      <dsp:spPr>
        <a:xfrm>
          <a:off x="0" y="3995340"/>
          <a:ext cx="8122416" cy="2715741"/>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pl-PL" sz="2200" kern="1200" dirty="0"/>
            <a:t>Ustawodawca musi przewidywać i wprowadzić odpowiedni model (system) kontroli rozstrzygnięć. Wybór zależy od tradycji i systemu prawnego danego państwa. </a:t>
          </a:r>
          <a:endParaRPr lang="en-US" sz="2200" kern="1200" dirty="0"/>
        </a:p>
      </dsp:txBody>
      <dsp:txXfrm>
        <a:off x="0" y="3995340"/>
        <a:ext cx="8122416" cy="1466500"/>
      </dsp:txXfrm>
    </dsp:sp>
    <dsp:sp modelId="{C8D230CA-17BC-493A-90D0-400E891A6A19}">
      <dsp:nvSpPr>
        <dsp:cNvPr id="0" name=""/>
        <dsp:cNvSpPr/>
      </dsp:nvSpPr>
      <dsp:spPr>
        <a:xfrm>
          <a:off x="2875" y="5551351"/>
          <a:ext cx="2351851" cy="1249240"/>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pl-PL" sz="1200" kern="1200"/>
            <a:t>Możne być to kontrola w systemie dwuinstancyjnym, trójinstancyjnym. </a:t>
          </a:r>
          <a:endParaRPr lang="en-US" sz="1200" kern="1200"/>
        </a:p>
      </dsp:txBody>
      <dsp:txXfrm>
        <a:off x="2875" y="5551351"/>
        <a:ext cx="2351851" cy="1249240"/>
      </dsp:txXfrm>
    </dsp:sp>
    <dsp:sp modelId="{A7FB669F-51B8-47A1-AF84-D2107A595C6E}">
      <dsp:nvSpPr>
        <dsp:cNvPr id="0" name=""/>
        <dsp:cNvSpPr/>
      </dsp:nvSpPr>
      <dsp:spPr>
        <a:xfrm>
          <a:off x="2354727" y="5551351"/>
          <a:ext cx="2351851" cy="1249240"/>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pl-PL" sz="1200" kern="1200" dirty="0"/>
            <a:t>Może opierać się kontroli prawidłowości ustaleń faktycznych, koncentrować się na uchybieniach prawnych albo kwestionowaniu wymiaru kary. </a:t>
          </a:r>
          <a:endParaRPr lang="en-US" sz="1200" kern="1200" dirty="0"/>
        </a:p>
      </dsp:txBody>
      <dsp:txXfrm>
        <a:off x="2354727" y="5551351"/>
        <a:ext cx="2351851" cy="1249240"/>
      </dsp:txXfrm>
    </dsp:sp>
    <dsp:sp modelId="{7E5B1962-6D75-456E-98EB-6FD645D24576}">
      <dsp:nvSpPr>
        <dsp:cNvPr id="0" name=""/>
        <dsp:cNvSpPr/>
      </dsp:nvSpPr>
      <dsp:spPr>
        <a:xfrm>
          <a:off x="4706579" y="5551351"/>
          <a:ext cx="3412960" cy="1249240"/>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pl-PL" sz="1000" kern="1200" dirty="0"/>
            <a:t>Model kontroli odwoławczej może opierać się na pełnej reformacyjności (sąd drugiej/trzeciej instancji może zmienić w całości rozstrzygnięcie, prowadzić własne postępowanie dowodowe) albo być </a:t>
          </a:r>
          <a:r>
            <a:rPr lang="pl-PL" sz="1000" kern="1200" dirty="0" err="1"/>
            <a:t>kasatoryjny</a:t>
          </a:r>
          <a:r>
            <a:rPr lang="pl-PL" sz="1000" kern="1200" dirty="0"/>
            <a:t> – sąd odwoławczy nie prowadzi własnego postępowania dowodowego, sprawdza prawidłowość działania organu I instancji i gdy dostrzeże uchybienia – uchyla orzeczenie i przekazuje sprawę do ponownego rozpoznania. </a:t>
          </a:r>
          <a:endParaRPr lang="en-US" sz="1000" kern="1200" dirty="0"/>
        </a:p>
      </dsp:txBody>
      <dsp:txXfrm>
        <a:off x="4706579" y="5551351"/>
        <a:ext cx="3412960" cy="1249240"/>
      </dsp:txXfrm>
    </dsp:sp>
    <dsp:sp modelId="{F77335F1-B27A-4276-832B-51750FF0AA16}">
      <dsp:nvSpPr>
        <dsp:cNvPr id="0" name=""/>
        <dsp:cNvSpPr/>
      </dsp:nvSpPr>
      <dsp:spPr>
        <a:xfrm rot="10800000">
          <a:off x="0" y="3092"/>
          <a:ext cx="8122416" cy="4176809"/>
        </a:xfrm>
        <a:prstGeom prst="upArrowCallou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pl-PL" sz="2200" kern="1200"/>
            <a:t>Możliwość odwołania się od orzeczenia wydanego w pierwszej instancji ma zwiększyć prawdopodobieństwo, że dana sprawa zostanie rozstrzygnięta prawidłowo. Nawet najbardziej dokładne prowadzenie postępowania nie gwarantuje, że orzeczenie jest prawidłowe. </a:t>
          </a:r>
          <a:endParaRPr lang="en-US" sz="2200" kern="1200"/>
        </a:p>
      </dsp:txBody>
      <dsp:txXfrm rot="10800000">
        <a:off x="0" y="3092"/>
        <a:ext cx="8122416" cy="271396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E195F-B82E-4472-9739-33A1C72D268E}">
      <dsp:nvSpPr>
        <dsp:cNvPr id="0" name=""/>
        <dsp:cNvSpPr/>
      </dsp:nvSpPr>
      <dsp:spPr>
        <a:xfrm>
          <a:off x="768163" y="2226"/>
          <a:ext cx="2249483" cy="134969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a:t>1) w wydaniu orzeczenia brała udział osoba nieuprawniona lub niezdolna do orzekania bądź podlegająca wyłączeniu na podstawie art. 40;</a:t>
          </a:r>
          <a:endParaRPr lang="en-US" sz="1200" kern="1200"/>
        </a:p>
      </dsp:txBody>
      <dsp:txXfrm>
        <a:off x="768163" y="2226"/>
        <a:ext cx="2249483" cy="1349690"/>
      </dsp:txXfrm>
    </dsp:sp>
    <dsp:sp modelId="{92322E55-87CC-4ED5-99D8-53FDF1D4EB0E}">
      <dsp:nvSpPr>
        <dsp:cNvPr id="0" name=""/>
        <dsp:cNvSpPr/>
      </dsp:nvSpPr>
      <dsp:spPr>
        <a:xfrm>
          <a:off x="3242594" y="2226"/>
          <a:ext cx="2249483" cy="1349690"/>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2) sąd był nienależycie obsadzony lub którykolwiek z jego członków nie był obecny na całej rozprawie</a:t>
          </a:r>
          <a:endParaRPr lang="en-US" sz="1200" kern="1200" dirty="0"/>
        </a:p>
      </dsp:txBody>
      <dsp:txXfrm>
        <a:off x="3242594" y="2226"/>
        <a:ext cx="2249483" cy="1349690"/>
      </dsp:txXfrm>
    </dsp:sp>
    <dsp:sp modelId="{FEADB003-3741-47AF-A8FC-D0ED00CAB4ED}">
      <dsp:nvSpPr>
        <dsp:cNvPr id="0" name=""/>
        <dsp:cNvSpPr/>
      </dsp:nvSpPr>
      <dsp:spPr>
        <a:xfrm>
          <a:off x="5717026" y="2226"/>
          <a:ext cx="2249483" cy="1349690"/>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3) sąd powszechny orzekł w sprawie należącej do właściwości sądu szczególnego albo sąd szczególny orzekł w sprawie należącej do właściwości sądu powszechnego;</a:t>
          </a:r>
          <a:endParaRPr lang="en-US" sz="1200" kern="1200" dirty="0"/>
        </a:p>
      </dsp:txBody>
      <dsp:txXfrm>
        <a:off x="5717026" y="2226"/>
        <a:ext cx="2249483" cy="1349690"/>
      </dsp:txXfrm>
    </dsp:sp>
    <dsp:sp modelId="{330E3353-2D78-476B-83B5-D670D1AA6D4F}">
      <dsp:nvSpPr>
        <dsp:cNvPr id="0" name=""/>
        <dsp:cNvSpPr/>
      </dsp:nvSpPr>
      <dsp:spPr>
        <a:xfrm>
          <a:off x="8191458" y="2226"/>
          <a:ext cx="2249483" cy="1349690"/>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4) sąd niższego rzędu orzekł w sprawie należącej do właściwości sądu wyższego rzędu;</a:t>
          </a:r>
          <a:endParaRPr lang="en-US" sz="1200" kern="1200" dirty="0"/>
        </a:p>
      </dsp:txBody>
      <dsp:txXfrm>
        <a:off x="8191458" y="2226"/>
        <a:ext cx="2249483" cy="1349690"/>
      </dsp:txXfrm>
    </dsp:sp>
    <dsp:sp modelId="{A6BA6B31-1886-404D-8A0E-EE766619CC64}">
      <dsp:nvSpPr>
        <dsp:cNvPr id="0" name=""/>
        <dsp:cNvSpPr/>
      </dsp:nvSpPr>
      <dsp:spPr>
        <a:xfrm>
          <a:off x="768163" y="1576864"/>
          <a:ext cx="2249483" cy="1349690"/>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5) orzeczono karę, środek karny, środek kompensacyjny lub środek zabezpieczający nieznane ustawie;</a:t>
          </a:r>
          <a:endParaRPr lang="en-US" sz="1200" kern="1200" dirty="0"/>
        </a:p>
      </dsp:txBody>
      <dsp:txXfrm>
        <a:off x="768163" y="1576864"/>
        <a:ext cx="2249483" cy="1349690"/>
      </dsp:txXfrm>
    </dsp:sp>
    <dsp:sp modelId="{5453A488-27AB-482B-84A7-5B066E2F725D}">
      <dsp:nvSpPr>
        <dsp:cNvPr id="0" name=""/>
        <dsp:cNvSpPr/>
      </dsp:nvSpPr>
      <dsp:spPr>
        <a:xfrm>
          <a:off x="3242594" y="1576864"/>
          <a:ext cx="2249483" cy="134969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a:t>6) zapadło z naruszeniem zasady większości głosów lub nie zostało podpisane przez którąkolwiek z osób biorących udział w jego wydaniu;</a:t>
          </a:r>
          <a:endParaRPr lang="en-US" sz="1200" kern="1200"/>
        </a:p>
      </dsp:txBody>
      <dsp:txXfrm>
        <a:off x="3242594" y="1576864"/>
        <a:ext cx="2249483" cy="1349690"/>
      </dsp:txXfrm>
    </dsp:sp>
    <dsp:sp modelId="{8D3E9A2C-0108-4A31-89ED-E04777BCB0D7}">
      <dsp:nvSpPr>
        <dsp:cNvPr id="0" name=""/>
        <dsp:cNvSpPr/>
      </dsp:nvSpPr>
      <dsp:spPr>
        <a:xfrm>
          <a:off x="5717026" y="1576864"/>
          <a:ext cx="2249483" cy="1349690"/>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a:t>7) zachodzi sprzeczność w treści orzeczenia, uniemożliwiająca jego wykonanie;</a:t>
          </a:r>
          <a:endParaRPr lang="en-US" sz="1200" kern="1200"/>
        </a:p>
      </dsp:txBody>
      <dsp:txXfrm>
        <a:off x="5717026" y="1576864"/>
        <a:ext cx="2249483" cy="1349690"/>
      </dsp:txXfrm>
    </dsp:sp>
    <dsp:sp modelId="{F23B44A4-6F51-49BB-9CDF-4E2D24AF441D}">
      <dsp:nvSpPr>
        <dsp:cNvPr id="0" name=""/>
        <dsp:cNvSpPr/>
      </dsp:nvSpPr>
      <dsp:spPr>
        <a:xfrm>
          <a:off x="8191458" y="1576864"/>
          <a:ext cx="2249483" cy="1349690"/>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a:t>8) zostało wydane pomimo to, że postępowanie karne co do tego samego czynu tej samej osoby zostało już prawomocnie zakończone;</a:t>
          </a:r>
          <a:endParaRPr lang="en-US" sz="1200" kern="1200"/>
        </a:p>
      </dsp:txBody>
      <dsp:txXfrm>
        <a:off x="8191458" y="1576864"/>
        <a:ext cx="2249483" cy="1349690"/>
      </dsp:txXfrm>
    </dsp:sp>
    <dsp:sp modelId="{469855F3-EDC9-4C41-8553-98ADB11D440D}">
      <dsp:nvSpPr>
        <dsp:cNvPr id="0" name=""/>
        <dsp:cNvSpPr/>
      </dsp:nvSpPr>
      <dsp:spPr>
        <a:xfrm>
          <a:off x="3322541" y="3153729"/>
          <a:ext cx="2249483" cy="1349690"/>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9) zachodzi jedna z okoliczności wyłączających postępowanie, określonych w art. 17 § 1 pkt 5, 6 i 8-11;</a:t>
          </a:r>
          <a:endParaRPr lang="en-US" sz="1200" kern="1200" dirty="0"/>
        </a:p>
      </dsp:txBody>
      <dsp:txXfrm>
        <a:off x="3322541" y="3153729"/>
        <a:ext cx="2249483" cy="1349690"/>
      </dsp:txXfrm>
    </dsp:sp>
    <dsp:sp modelId="{E2AB2029-4FCA-47D0-A75B-A63B65F3C66F}">
      <dsp:nvSpPr>
        <dsp:cNvPr id="0" name=""/>
        <dsp:cNvSpPr/>
      </dsp:nvSpPr>
      <dsp:spPr>
        <a:xfrm>
          <a:off x="5836001" y="3153729"/>
          <a:ext cx="2249483" cy="1349690"/>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10) oskarżony w postępowaniu sądowym nie miał obrońcy w wypadkach określonych w art. 79 § 1 i 2 oraz art. 80 lub obrońca nie brał udziału w czynnościach, w których jego udział był obowiązkowy;</a:t>
          </a:r>
          <a:endParaRPr lang="en-US" sz="1200" kern="1200" dirty="0"/>
        </a:p>
      </dsp:txBody>
      <dsp:txXfrm>
        <a:off x="5836001" y="3153729"/>
        <a:ext cx="2249483" cy="1349690"/>
      </dsp:txXfrm>
    </dsp:sp>
    <dsp:sp modelId="{85C014E8-91AF-456C-AD11-4AAF024234DF}">
      <dsp:nvSpPr>
        <dsp:cNvPr id="0" name=""/>
        <dsp:cNvSpPr/>
      </dsp:nvSpPr>
      <dsp:spPr>
        <a:xfrm>
          <a:off x="8197419" y="3153729"/>
          <a:ext cx="2249483" cy="134969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11) sprawę rozpoznano podczas nieobecności oskarżonego, którego obecność była obowiązkowa.</a:t>
          </a:r>
          <a:endParaRPr lang="en-US" sz="1200" kern="1200" dirty="0"/>
        </a:p>
      </dsp:txBody>
      <dsp:txXfrm>
        <a:off x="8197419" y="3153729"/>
        <a:ext cx="2249483" cy="134969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75C034-78EA-4B7E-8BC8-C0AC10467492}">
      <dsp:nvSpPr>
        <dsp:cNvPr id="0" name=""/>
        <dsp:cNvSpPr/>
      </dsp:nvSpPr>
      <dsp:spPr>
        <a:xfrm>
          <a:off x="0" y="616"/>
          <a:ext cx="6910387" cy="14429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6634A6-D208-49C7-BD6E-7CC4AEA1A743}">
      <dsp:nvSpPr>
        <dsp:cNvPr id="0" name=""/>
        <dsp:cNvSpPr/>
      </dsp:nvSpPr>
      <dsp:spPr>
        <a:xfrm>
          <a:off x="436480" y="325271"/>
          <a:ext cx="793601" cy="7936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570F49B-A9B2-47A8-979E-C7496A18733E}">
      <dsp:nvSpPr>
        <dsp:cNvPr id="0" name=""/>
        <dsp:cNvSpPr/>
      </dsp:nvSpPr>
      <dsp:spPr>
        <a:xfrm>
          <a:off x="1666563" y="616"/>
          <a:ext cx="5243823" cy="1442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708" tIns="152708" rIns="152708" bIns="152708" numCol="1" spcCol="1270" anchor="ctr" anchorCtr="0">
          <a:noAutofit/>
        </a:bodyPr>
        <a:lstStyle/>
        <a:p>
          <a:pPr marL="0" lvl="0" indent="0" algn="l" defTabSz="711200">
            <a:lnSpc>
              <a:spcPct val="90000"/>
            </a:lnSpc>
            <a:spcBef>
              <a:spcPct val="0"/>
            </a:spcBef>
            <a:spcAft>
              <a:spcPct val="35000"/>
            </a:spcAft>
            <a:buNone/>
          </a:pPr>
          <a:r>
            <a:rPr lang="pl-PL" sz="1600" b="1" kern="1200"/>
            <a:t>Zakres zaskarżenia </a:t>
          </a:r>
          <a:r>
            <a:rPr lang="pl-PL" sz="1600" kern="1200"/>
            <a:t>(czy orzeczenie jest zaskarżone w całości czy w części, czy w odniesieniu do wszystkich czynów oskarżonego, czy do jednego, czy w odniesieniu do wszystkich oskarżonych czy tylko części z nich)</a:t>
          </a:r>
          <a:endParaRPr lang="en-US" sz="1600" kern="1200"/>
        </a:p>
      </dsp:txBody>
      <dsp:txXfrm>
        <a:off x="1666563" y="616"/>
        <a:ext cx="5243823" cy="1442911"/>
      </dsp:txXfrm>
    </dsp:sp>
    <dsp:sp modelId="{1CCD16AE-8645-4251-BE4C-3FE5416C5CC4}">
      <dsp:nvSpPr>
        <dsp:cNvPr id="0" name=""/>
        <dsp:cNvSpPr/>
      </dsp:nvSpPr>
      <dsp:spPr>
        <a:xfrm>
          <a:off x="0" y="1804256"/>
          <a:ext cx="6910387" cy="14429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CF8832-F211-44F2-A368-045E4C2031FA}">
      <dsp:nvSpPr>
        <dsp:cNvPr id="0" name=""/>
        <dsp:cNvSpPr/>
      </dsp:nvSpPr>
      <dsp:spPr>
        <a:xfrm>
          <a:off x="436480" y="2128911"/>
          <a:ext cx="793601" cy="7936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B0E292-239A-4D2B-8102-E8EF1E34C64D}">
      <dsp:nvSpPr>
        <dsp:cNvPr id="0" name=""/>
        <dsp:cNvSpPr/>
      </dsp:nvSpPr>
      <dsp:spPr>
        <a:xfrm>
          <a:off x="1666563" y="1804256"/>
          <a:ext cx="5243823" cy="1442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708" tIns="152708" rIns="152708" bIns="152708" numCol="1" spcCol="1270" anchor="ctr" anchorCtr="0">
          <a:noAutofit/>
        </a:bodyPr>
        <a:lstStyle/>
        <a:p>
          <a:pPr marL="0" lvl="0" indent="0" algn="l" defTabSz="711200">
            <a:lnSpc>
              <a:spcPct val="90000"/>
            </a:lnSpc>
            <a:spcBef>
              <a:spcPct val="0"/>
            </a:spcBef>
            <a:spcAft>
              <a:spcPct val="35000"/>
            </a:spcAft>
            <a:buNone/>
          </a:pPr>
          <a:r>
            <a:rPr lang="pl-PL" sz="1600" b="1" kern="1200"/>
            <a:t>Kierunek zaskarżenia </a:t>
          </a:r>
          <a:r>
            <a:rPr lang="pl-PL" sz="1600" kern="1200"/>
            <a:t>(czy na korzyść czy na niekorzyść oskarżonego)</a:t>
          </a:r>
          <a:endParaRPr lang="en-US" sz="1600" kern="1200"/>
        </a:p>
      </dsp:txBody>
      <dsp:txXfrm>
        <a:off x="1666563" y="1804256"/>
        <a:ext cx="5243823" cy="1442911"/>
      </dsp:txXfrm>
    </dsp:sp>
    <dsp:sp modelId="{3E680F97-C6F6-42A4-A3A1-C6E2A0E74083}">
      <dsp:nvSpPr>
        <dsp:cNvPr id="0" name=""/>
        <dsp:cNvSpPr/>
      </dsp:nvSpPr>
      <dsp:spPr>
        <a:xfrm>
          <a:off x="0" y="3607896"/>
          <a:ext cx="6910387" cy="144291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89741D-5EAE-4E54-9054-F979032403D2}">
      <dsp:nvSpPr>
        <dsp:cNvPr id="0" name=""/>
        <dsp:cNvSpPr/>
      </dsp:nvSpPr>
      <dsp:spPr>
        <a:xfrm>
          <a:off x="436480" y="3932551"/>
          <a:ext cx="793601" cy="7936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DA278E0-783E-4E74-BC39-B82DFD029B61}">
      <dsp:nvSpPr>
        <dsp:cNvPr id="0" name=""/>
        <dsp:cNvSpPr/>
      </dsp:nvSpPr>
      <dsp:spPr>
        <a:xfrm>
          <a:off x="1666563" y="3607896"/>
          <a:ext cx="5243823" cy="1442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708" tIns="152708" rIns="152708" bIns="152708" numCol="1" spcCol="1270" anchor="ctr" anchorCtr="0">
          <a:noAutofit/>
        </a:bodyPr>
        <a:lstStyle/>
        <a:p>
          <a:pPr marL="0" lvl="0" indent="0" algn="l" defTabSz="711200">
            <a:lnSpc>
              <a:spcPct val="90000"/>
            </a:lnSpc>
            <a:spcBef>
              <a:spcPct val="0"/>
            </a:spcBef>
            <a:spcAft>
              <a:spcPct val="35000"/>
            </a:spcAft>
            <a:buNone/>
          </a:pPr>
          <a:r>
            <a:rPr lang="pl-PL" sz="1600" b="1" kern="1200" dirty="0"/>
            <a:t>Zarzuty odwoławcze </a:t>
          </a:r>
          <a:r>
            <a:rPr lang="pl-PL" sz="1600" kern="1200" dirty="0"/>
            <a:t>(art. 438/439) – zob. wcześniejsze slajdy</a:t>
          </a:r>
          <a:endParaRPr lang="en-US" sz="1600" kern="1200" dirty="0"/>
        </a:p>
      </dsp:txBody>
      <dsp:txXfrm>
        <a:off x="1666563" y="3607896"/>
        <a:ext cx="5243823" cy="144291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C6901-8514-4235-AD43-95F976F48748}">
      <dsp:nvSpPr>
        <dsp:cNvPr id="0" name=""/>
        <dsp:cNvSpPr/>
      </dsp:nvSpPr>
      <dsp:spPr>
        <a:xfrm>
          <a:off x="1145714" y="0"/>
          <a:ext cx="1217259" cy="9543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6672895-3EB2-4351-BAA9-0395BAE63347}">
      <dsp:nvSpPr>
        <dsp:cNvPr id="0" name=""/>
        <dsp:cNvSpPr/>
      </dsp:nvSpPr>
      <dsp:spPr>
        <a:xfrm>
          <a:off x="15401" y="1096385"/>
          <a:ext cx="3477884" cy="678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pl-PL" sz="1800" kern="1200"/>
            <a:t>Reguły ne peius do 1.07.2015 r. </a:t>
          </a:r>
          <a:endParaRPr lang="en-US" sz="1800" kern="1200"/>
        </a:p>
      </dsp:txBody>
      <dsp:txXfrm>
        <a:off x="15401" y="1096385"/>
        <a:ext cx="3477884" cy="678089"/>
      </dsp:txXfrm>
    </dsp:sp>
    <dsp:sp modelId="{1D67636C-B248-467B-B99F-782FE65EC388}">
      <dsp:nvSpPr>
        <dsp:cNvPr id="0" name=""/>
        <dsp:cNvSpPr/>
      </dsp:nvSpPr>
      <dsp:spPr>
        <a:xfrm>
          <a:off x="15401" y="1840531"/>
          <a:ext cx="3477884" cy="2376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pl-PL" sz="1400" kern="1200" dirty="0"/>
            <a:t>§  1.  Sąd odwoławczy nie może skazać oskarżonego, który został uniewinniony w pierwszej instancji lub co do którego w pierwszej instancji umorzono lub warunkowo umorzono postępowanie.</a:t>
          </a:r>
          <a:endParaRPr lang="en-US" sz="1400" kern="1200" dirty="0"/>
        </a:p>
        <a:p>
          <a:pPr marL="0" lvl="0" indent="0" algn="ctr" defTabSz="622300">
            <a:lnSpc>
              <a:spcPct val="100000"/>
            </a:lnSpc>
            <a:spcBef>
              <a:spcPct val="0"/>
            </a:spcBef>
            <a:spcAft>
              <a:spcPct val="35000"/>
            </a:spcAft>
            <a:buNone/>
          </a:pPr>
          <a:r>
            <a:rPr lang="pl-PL" sz="1400" kern="1200"/>
            <a:t>§  2.  Sąd odwoławczy może orzec surowszą karę pozbawienia wolności tylko wtedy, gdy nie zmienia ustaleń faktycznych przyjętych za podstawę zaskarżonego wyroku.</a:t>
          </a:r>
          <a:endParaRPr lang="en-US" sz="1400" kern="1200"/>
        </a:p>
        <a:p>
          <a:pPr marL="0" lvl="0" indent="0" algn="ctr" defTabSz="622300">
            <a:lnSpc>
              <a:spcPct val="100000"/>
            </a:lnSpc>
            <a:spcBef>
              <a:spcPct val="0"/>
            </a:spcBef>
            <a:spcAft>
              <a:spcPct val="35000"/>
            </a:spcAft>
            <a:buNone/>
          </a:pPr>
          <a:r>
            <a:rPr lang="pl-PL" sz="1400" kern="1200"/>
            <a:t>§  3. Sąd odwoławczy nie może zaostrzyć kary przez wymierzenie kary dożywotniego pozbawienia wolności.</a:t>
          </a:r>
          <a:endParaRPr lang="en-US" sz="1400" kern="1200"/>
        </a:p>
      </dsp:txBody>
      <dsp:txXfrm>
        <a:off x="15401" y="1840531"/>
        <a:ext cx="3477884" cy="2376270"/>
      </dsp:txXfrm>
    </dsp:sp>
    <dsp:sp modelId="{3FDE7F8C-AA21-440B-A0AF-3A30D09DB4E5}">
      <dsp:nvSpPr>
        <dsp:cNvPr id="0" name=""/>
        <dsp:cNvSpPr/>
      </dsp:nvSpPr>
      <dsp:spPr>
        <a:xfrm>
          <a:off x="5232229" y="0"/>
          <a:ext cx="1217259" cy="9543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8B4B62-5ED5-4CA4-9E44-ACEDC0AD832A}">
      <dsp:nvSpPr>
        <dsp:cNvPr id="0" name=""/>
        <dsp:cNvSpPr/>
      </dsp:nvSpPr>
      <dsp:spPr>
        <a:xfrm>
          <a:off x="4101916" y="1096385"/>
          <a:ext cx="3477884" cy="678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pl-PL" sz="1800" kern="1200"/>
            <a:t>Reguły ne peius w stanie prawnym 1.07.2015 r. - 5.10.2019 r. </a:t>
          </a:r>
          <a:endParaRPr lang="en-US" sz="1800" kern="1200"/>
        </a:p>
      </dsp:txBody>
      <dsp:txXfrm>
        <a:off x="4101916" y="1096385"/>
        <a:ext cx="3477884" cy="678089"/>
      </dsp:txXfrm>
    </dsp:sp>
    <dsp:sp modelId="{C97FE04E-83AC-4F56-85AA-12E033BF4501}">
      <dsp:nvSpPr>
        <dsp:cNvPr id="0" name=""/>
        <dsp:cNvSpPr/>
      </dsp:nvSpPr>
      <dsp:spPr>
        <a:xfrm>
          <a:off x="4101916" y="1840531"/>
          <a:ext cx="3477884" cy="2376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pl-PL" sz="1400" kern="1200" dirty="0"/>
            <a:t>§  1.  Sąd odwoławczy nie może skazać oskarżonego, który został uniewinniony w pierwszej instancji lub co do którego w pierwszej instancji umorzono lub warunkowo umorzono postępowanie.</a:t>
          </a:r>
          <a:endParaRPr lang="en-US" sz="1400" kern="1200" dirty="0"/>
        </a:p>
        <a:p>
          <a:pPr marL="0" lvl="0" indent="0" algn="ctr" defTabSz="622300">
            <a:lnSpc>
              <a:spcPct val="100000"/>
            </a:lnSpc>
            <a:spcBef>
              <a:spcPct val="0"/>
            </a:spcBef>
            <a:spcAft>
              <a:spcPct val="35000"/>
            </a:spcAft>
            <a:buNone/>
          </a:pPr>
          <a:r>
            <a:rPr lang="pl-PL" sz="1400" kern="1200"/>
            <a:t>§ 2. </a:t>
          </a:r>
          <a:r>
            <a:rPr lang="pl-PL" sz="1400" i="1" kern="1200"/>
            <a:t>uchylony</a:t>
          </a:r>
          <a:endParaRPr lang="en-US" sz="1400" kern="1200"/>
        </a:p>
        <a:p>
          <a:pPr marL="0" lvl="0" indent="0" algn="ctr" defTabSz="622300">
            <a:lnSpc>
              <a:spcPct val="100000"/>
            </a:lnSpc>
            <a:spcBef>
              <a:spcPct val="0"/>
            </a:spcBef>
            <a:spcAft>
              <a:spcPct val="35000"/>
            </a:spcAft>
            <a:buNone/>
          </a:pPr>
          <a:r>
            <a:rPr lang="pl-PL" sz="1400" kern="1200"/>
            <a:t>§  3. Sąd odwoławczy nie może zaostrzyć kary przez wymierzenie kary dożywotniego pozbawienia wolności.</a:t>
          </a:r>
          <a:endParaRPr lang="en-US" sz="1400" kern="1200"/>
        </a:p>
      </dsp:txBody>
      <dsp:txXfrm>
        <a:off x="4101916" y="1840531"/>
        <a:ext cx="3477884" cy="2376270"/>
      </dsp:txXfrm>
    </dsp:sp>
    <dsp:sp modelId="{89D3E91E-BC18-4BBF-A406-15C57108A424}">
      <dsp:nvSpPr>
        <dsp:cNvPr id="0" name=""/>
        <dsp:cNvSpPr/>
      </dsp:nvSpPr>
      <dsp:spPr>
        <a:xfrm>
          <a:off x="9318743" y="0"/>
          <a:ext cx="1217259" cy="9543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C7458C5-5A05-43AD-8491-4A88753BC35A}">
      <dsp:nvSpPr>
        <dsp:cNvPr id="0" name=""/>
        <dsp:cNvSpPr/>
      </dsp:nvSpPr>
      <dsp:spPr>
        <a:xfrm>
          <a:off x="8188431" y="1096385"/>
          <a:ext cx="3477884" cy="678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pl-PL" sz="1800" kern="1200" dirty="0"/>
            <a:t>Reguły </a:t>
          </a:r>
          <a:r>
            <a:rPr lang="pl-PL" sz="1800" kern="1200" dirty="0" err="1"/>
            <a:t>ne</a:t>
          </a:r>
          <a:r>
            <a:rPr lang="pl-PL" sz="1800" kern="1200" dirty="0"/>
            <a:t> </a:t>
          </a:r>
          <a:r>
            <a:rPr lang="pl-PL" sz="1800" kern="1200" dirty="0" err="1"/>
            <a:t>peius</a:t>
          </a:r>
          <a:r>
            <a:rPr lang="pl-PL" sz="1800" kern="1200" dirty="0"/>
            <a:t> po 5.10.2019 r. </a:t>
          </a:r>
          <a:endParaRPr lang="en-US" sz="1800" kern="1200" dirty="0"/>
        </a:p>
      </dsp:txBody>
      <dsp:txXfrm>
        <a:off x="8188431" y="1096385"/>
        <a:ext cx="3477884" cy="678089"/>
      </dsp:txXfrm>
    </dsp:sp>
    <dsp:sp modelId="{5177468B-59B3-494A-941D-9F24013DA116}">
      <dsp:nvSpPr>
        <dsp:cNvPr id="0" name=""/>
        <dsp:cNvSpPr/>
      </dsp:nvSpPr>
      <dsp:spPr>
        <a:xfrm>
          <a:off x="8188431" y="1840531"/>
          <a:ext cx="3477884" cy="2376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pl-PL" sz="1400" kern="1200" dirty="0"/>
            <a:t>§  1.  Sąd odwoławczy nie może skazać oskarżonego, który został uniewinniony w pierwszej instancji lub co do którego w pierwszej instancji umorzono lub warunkowo umorzono postępowanie.</a:t>
          </a:r>
        </a:p>
        <a:p>
          <a:pPr marL="0" lvl="0" indent="0" algn="ctr" defTabSz="622300">
            <a:lnSpc>
              <a:spcPct val="100000"/>
            </a:lnSpc>
            <a:spcBef>
              <a:spcPct val="0"/>
            </a:spcBef>
            <a:spcAft>
              <a:spcPct val="35000"/>
            </a:spcAft>
            <a:buNone/>
          </a:pPr>
          <a:r>
            <a:rPr lang="pl-PL" sz="1400" kern="1200" dirty="0"/>
            <a:t>§ 2. uchylony </a:t>
          </a:r>
        </a:p>
        <a:p>
          <a:pPr marL="0" lvl="0" indent="0" algn="ctr" defTabSz="622300">
            <a:lnSpc>
              <a:spcPct val="100000"/>
            </a:lnSpc>
            <a:spcBef>
              <a:spcPct val="0"/>
            </a:spcBef>
            <a:spcAft>
              <a:spcPct val="35000"/>
            </a:spcAft>
            <a:buNone/>
          </a:pPr>
          <a:r>
            <a:rPr lang="pl-PL" sz="1400" kern="1200" dirty="0"/>
            <a:t>§ 3. uchylony</a:t>
          </a:r>
          <a:endParaRPr lang="en-US" sz="1400" kern="1200" dirty="0"/>
        </a:p>
      </dsp:txBody>
      <dsp:txXfrm>
        <a:off x="8188431" y="1840531"/>
        <a:ext cx="3477884" cy="237627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0354C9-4007-413F-B23F-E7F67507FE37}">
      <dsp:nvSpPr>
        <dsp:cNvPr id="0" name=""/>
        <dsp:cNvSpPr/>
      </dsp:nvSpPr>
      <dsp:spPr>
        <a:xfrm>
          <a:off x="774129" y="709809"/>
          <a:ext cx="1255425" cy="125542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F3237C-030A-404A-9E38-7FBF1DBB1F33}">
      <dsp:nvSpPr>
        <dsp:cNvPr id="0" name=""/>
        <dsp:cNvSpPr/>
      </dsp:nvSpPr>
      <dsp:spPr>
        <a:xfrm>
          <a:off x="1041679" y="977359"/>
          <a:ext cx="720326" cy="720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B26E8BE-0B09-433E-9B03-3175CA8DF1D4}">
      <dsp:nvSpPr>
        <dsp:cNvPr id="0" name=""/>
        <dsp:cNvSpPr/>
      </dsp:nvSpPr>
      <dsp:spPr>
        <a:xfrm>
          <a:off x="372805" y="2356270"/>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pl-PL" sz="1100" kern="1200"/>
            <a:t>Bezwzględne przyczyny odwoławcze (zob. wcześniejsze slajdy)</a:t>
          </a:r>
          <a:endParaRPr lang="en-US" sz="1100" kern="1200"/>
        </a:p>
      </dsp:txBody>
      <dsp:txXfrm>
        <a:off x="372805" y="2356270"/>
        <a:ext cx="2058075" cy="720000"/>
      </dsp:txXfrm>
    </dsp:sp>
    <dsp:sp modelId="{3461922E-CCF4-44F1-A1A4-0EB625048E4E}">
      <dsp:nvSpPr>
        <dsp:cNvPr id="0" name=""/>
        <dsp:cNvSpPr/>
      </dsp:nvSpPr>
      <dsp:spPr>
        <a:xfrm>
          <a:off x="3192368" y="709809"/>
          <a:ext cx="1255425" cy="125542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DA2930-36E8-4ABC-BF85-D552B44C898F}">
      <dsp:nvSpPr>
        <dsp:cNvPr id="0" name=""/>
        <dsp:cNvSpPr/>
      </dsp:nvSpPr>
      <dsp:spPr>
        <a:xfrm>
          <a:off x="3459917" y="977359"/>
          <a:ext cx="720326" cy="720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7CABEA6-ADAB-45AD-8129-AF8218FC8FBD}">
      <dsp:nvSpPr>
        <dsp:cNvPr id="0" name=""/>
        <dsp:cNvSpPr/>
      </dsp:nvSpPr>
      <dsp:spPr>
        <a:xfrm>
          <a:off x="2791043" y="2356270"/>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pl-PL" sz="1100" kern="1200"/>
            <a:t>Rażąca niesprawiedliwość orzeczenia </a:t>
          </a:r>
          <a:endParaRPr lang="en-US" sz="1100" kern="1200"/>
        </a:p>
      </dsp:txBody>
      <dsp:txXfrm>
        <a:off x="2791043" y="2356270"/>
        <a:ext cx="2058075" cy="720000"/>
      </dsp:txXfrm>
    </dsp:sp>
    <dsp:sp modelId="{56AB4FF7-A0F1-4814-BDD2-7950358B802C}">
      <dsp:nvSpPr>
        <dsp:cNvPr id="0" name=""/>
        <dsp:cNvSpPr/>
      </dsp:nvSpPr>
      <dsp:spPr>
        <a:xfrm>
          <a:off x="5610606" y="709809"/>
          <a:ext cx="1255425" cy="125542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48D9A0-1557-4CCD-90D8-647BE6E70610}">
      <dsp:nvSpPr>
        <dsp:cNvPr id="0" name=""/>
        <dsp:cNvSpPr/>
      </dsp:nvSpPr>
      <dsp:spPr>
        <a:xfrm>
          <a:off x="5878155" y="977359"/>
          <a:ext cx="720326" cy="720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C45A9E1-F490-446E-A3C4-A65616882D45}">
      <dsp:nvSpPr>
        <dsp:cNvPr id="0" name=""/>
        <dsp:cNvSpPr/>
      </dsp:nvSpPr>
      <dsp:spPr>
        <a:xfrm>
          <a:off x="5209281" y="2356270"/>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pl-PL" sz="1100" kern="1200" dirty="0"/>
            <a:t>Dobrodziejstwo cudzego środka odwoławczego </a:t>
          </a:r>
          <a:endParaRPr lang="en-US" sz="1100" kern="1200" dirty="0"/>
        </a:p>
      </dsp:txBody>
      <dsp:txXfrm>
        <a:off x="5209281" y="2356270"/>
        <a:ext cx="2058075" cy="720000"/>
      </dsp:txXfrm>
    </dsp:sp>
    <dsp:sp modelId="{61E8200B-0CAA-4548-BD5B-D6C968A3AB8F}">
      <dsp:nvSpPr>
        <dsp:cNvPr id="0" name=""/>
        <dsp:cNvSpPr/>
      </dsp:nvSpPr>
      <dsp:spPr>
        <a:xfrm>
          <a:off x="8028844" y="709809"/>
          <a:ext cx="1255425" cy="125542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0F204A-5F1E-4A76-B551-AEE4630BE54D}">
      <dsp:nvSpPr>
        <dsp:cNvPr id="0" name=""/>
        <dsp:cNvSpPr/>
      </dsp:nvSpPr>
      <dsp:spPr>
        <a:xfrm>
          <a:off x="8296394" y="977359"/>
          <a:ext cx="720326" cy="720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DBA2B5E-A6C1-429A-9A3B-53C9F2189562}">
      <dsp:nvSpPr>
        <dsp:cNvPr id="0" name=""/>
        <dsp:cNvSpPr/>
      </dsp:nvSpPr>
      <dsp:spPr>
        <a:xfrm>
          <a:off x="7627519" y="2356270"/>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pl-PL" sz="1100" kern="1200" dirty="0"/>
            <a:t>Poprawienie błędnej kwalifikacji prawnej czynu </a:t>
          </a:r>
          <a:endParaRPr lang="en-US" sz="1100" kern="1200" dirty="0"/>
        </a:p>
      </dsp:txBody>
      <dsp:txXfrm>
        <a:off x="7627519" y="2356270"/>
        <a:ext cx="2058075" cy="7200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7626CE-8307-49C7-BB7E-80B590036110}">
      <dsp:nvSpPr>
        <dsp:cNvPr id="0" name=""/>
        <dsp:cNvSpPr/>
      </dsp:nvSpPr>
      <dsp:spPr>
        <a:xfrm>
          <a:off x="0" y="837809"/>
          <a:ext cx="8122416" cy="103635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0390" tIns="291592" rIns="630390" bIns="99568" numCol="1" spcCol="1270" anchor="t" anchorCtr="0">
          <a:noAutofit/>
        </a:bodyPr>
        <a:lstStyle/>
        <a:p>
          <a:pPr marL="114300" lvl="1" indent="-114300" algn="l" defTabSz="622300">
            <a:lnSpc>
              <a:spcPct val="90000"/>
            </a:lnSpc>
            <a:spcBef>
              <a:spcPct val="0"/>
            </a:spcBef>
            <a:spcAft>
              <a:spcPct val="15000"/>
            </a:spcAft>
            <a:buChar char="•"/>
          </a:pPr>
          <a:r>
            <a:rPr lang="pl-PL" sz="1400" kern="1200" dirty="0"/>
            <a:t>w przypadku uznania środka za bezzasadny, czyli niestwierdzenia uchybień, jakie zarzucono orzeczeniu ani innych uwzględnianych z urzędu.</a:t>
          </a:r>
        </a:p>
        <a:p>
          <a:pPr marL="114300" lvl="1" indent="-114300" algn="l" defTabSz="622300">
            <a:lnSpc>
              <a:spcPct val="90000"/>
            </a:lnSpc>
            <a:spcBef>
              <a:spcPct val="0"/>
            </a:spcBef>
            <a:spcAft>
              <a:spcPct val="15000"/>
            </a:spcAft>
            <a:buChar char="•"/>
          </a:pPr>
          <a:r>
            <a:rPr lang="pl-PL" sz="1400" kern="1200" dirty="0"/>
            <a:t>Sąd I instancji wydał prawidłowe orzeczenie. </a:t>
          </a:r>
        </a:p>
      </dsp:txBody>
      <dsp:txXfrm>
        <a:off x="0" y="837809"/>
        <a:ext cx="8122416" cy="1036350"/>
      </dsp:txXfrm>
    </dsp:sp>
    <dsp:sp modelId="{02F94B78-A741-4B6D-BE8B-94A4390148D0}">
      <dsp:nvSpPr>
        <dsp:cNvPr id="0" name=""/>
        <dsp:cNvSpPr/>
      </dsp:nvSpPr>
      <dsp:spPr>
        <a:xfrm>
          <a:off x="406120" y="631169"/>
          <a:ext cx="5685691" cy="41328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906" tIns="0" rIns="214906" bIns="0" numCol="1" spcCol="1270" anchor="ctr" anchorCtr="0">
          <a:noAutofit/>
        </a:bodyPr>
        <a:lstStyle/>
        <a:p>
          <a:pPr marL="0" lvl="0" indent="0" algn="l" defTabSz="622300">
            <a:lnSpc>
              <a:spcPct val="90000"/>
            </a:lnSpc>
            <a:spcBef>
              <a:spcPct val="0"/>
            </a:spcBef>
            <a:spcAft>
              <a:spcPct val="35000"/>
            </a:spcAft>
            <a:buNone/>
          </a:pPr>
          <a:r>
            <a:rPr lang="pl-PL" sz="1400" b="1" kern="1200" dirty="0"/>
            <a:t>Utrzymaniu w mocy (orzeczenie aprobacyjne)</a:t>
          </a:r>
        </a:p>
      </dsp:txBody>
      <dsp:txXfrm>
        <a:off x="426295" y="651344"/>
        <a:ext cx="5645341" cy="372930"/>
      </dsp:txXfrm>
    </dsp:sp>
    <dsp:sp modelId="{93F3D3DA-7687-485C-86C2-72E7C7DC9F66}">
      <dsp:nvSpPr>
        <dsp:cNvPr id="0" name=""/>
        <dsp:cNvSpPr/>
      </dsp:nvSpPr>
      <dsp:spPr>
        <a:xfrm>
          <a:off x="0" y="2156399"/>
          <a:ext cx="8122416" cy="1036350"/>
        </a:xfrm>
        <a:prstGeom prst="rect">
          <a:avLst/>
        </a:prstGeom>
        <a:solidFill>
          <a:schemeClr val="lt1">
            <a:alpha val="90000"/>
            <a:hueOff val="0"/>
            <a:satOff val="0"/>
            <a:lumOff val="0"/>
            <a:alphaOff val="0"/>
          </a:schemeClr>
        </a:solidFill>
        <a:ln w="15875" cap="flat" cmpd="sng" algn="ctr">
          <a:solidFill>
            <a:schemeClr val="accent2">
              <a:hueOff val="-443941"/>
              <a:satOff val="-195"/>
              <a:lumOff val="5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0390" tIns="291592" rIns="630390" bIns="99568" numCol="1" spcCol="1270" anchor="t" anchorCtr="0">
          <a:noAutofit/>
        </a:bodyPr>
        <a:lstStyle/>
        <a:p>
          <a:pPr marL="114300" lvl="1" indent="-114300" algn="l" defTabSz="622300">
            <a:lnSpc>
              <a:spcPct val="90000"/>
            </a:lnSpc>
            <a:spcBef>
              <a:spcPct val="0"/>
            </a:spcBef>
            <a:spcAft>
              <a:spcPct val="15000"/>
            </a:spcAft>
            <a:buChar char="•"/>
          </a:pPr>
          <a:r>
            <a:rPr lang="pl-PL" sz="1400" kern="1200" dirty="0"/>
            <a:t>orzekanie odmienne co do istoty sprawy; </a:t>
          </a:r>
        </a:p>
        <a:p>
          <a:pPr marL="114300" lvl="1" indent="-114300" algn="l" defTabSz="622300">
            <a:lnSpc>
              <a:spcPct val="90000"/>
            </a:lnSpc>
            <a:spcBef>
              <a:spcPct val="0"/>
            </a:spcBef>
            <a:spcAft>
              <a:spcPct val="15000"/>
            </a:spcAft>
            <a:buChar char="•"/>
          </a:pPr>
          <a:r>
            <a:rPr lang="pl-PL" sz="1400" kern="1200" dirty="0"/>
            <a:t>Sąd może zmienić albo uchylić orzeczenie w razie stwierdzenia uchybień podniesionych w środku odwoławczym albo innych, uwzględnianych z urzędu. </a:t>
          </a:r>
        </a:p>
      </dsp:txBody>
      <dsp:txXfrm>
        <a:off x="0" y="2156399"/>
        <a:ext cx="8122416" cy="1036350"/>
      </dsp:txXfrm>
    </dsp:sp>
    <dsp:sp modelId="{AD195FBC-5128-40E2-B605-5E980591A702}">
      <dsp:nvSpPr>
        <dsp:cNvPr id="0" name=""/>
        <dsp:cNvSpPr/>
      </dsp:nvSpPr>
      <dsp:spPr>
        <a:xfrm>
          <a:off x="406120" y="1949759"/>
          <a:ext cx="5685691" cy="413280"/>
        </a:xfrm>
        <a:prstGeom prst="roundRect">
          <a:avLst/>
        </a:prstGeom>
        <a:solidFill>
          <a:schemeClr val="accent2">
            <a:hueOff val="-443941"/>
            <a:satOff val="-195"/>
            <a:lumOff val="5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906" tIns="0" rIns="214906" bIns="0" numCol="1" spcCol="1270" anchor="ctr" anchorCtr="0">
          <a:noAutofit/>
        </a:bodyPr>
        <a:lstStyle/>
        <a:p>
          <a:pPr marL="0" lvl="0" indent="0" algn="l" defTabSz="622300">
            <a:lnSpc>
              <a:spcPct val="90000"/>
            </a:lnSpc>
            <a:spcBef>
              <a:spcPct val="0"/>
            </a:spcBef>
            <a:spcAft>
              <a:spcPct val="35000"/>
            </a:spcAft>
            <a:buNone/>
          </a:pPr>
          <a:r>
            <a:rPr lang="pl-PL" sz="1400" b="1" kern="1200" dirty="0"/>
            <a:t>Zmianie (orzeczenie reformacyjne) </a:t>
          </a:r>
        </a:p>
      </dsp:txBody>
      <dsp:txXfrm>
        <a:off x="426295" y="1969934"/>
        <a:ext cx="5645341" cy="372930"/>
      </dsp:txXfrm>
    </dsp:sp>
    <dsp:sp modelId="{C25ACB94-E1A5-4CD2-B514-75184030C10A}">
      <dsp:nvSpPr>
        <dsp:cNvPr id="0" name=""/>
        <dsp:cNvSpPr/>
      </dsp:nvSpPr>
      <dsp:spPr>
        <a:xfrm>
          <a:off x="0" y="3474989"/>
          <a:ext cx="8122416" cy="1234800"/>
        </a:xfrm>
        <a:prstGeom prst="rect">
          <a:avLst/>
        </a:prstGeom>
        <a:solidFill>
          <a:schemeClr val="lt1">
            <a:alpha val="90000"/>
            <a:hueOff val="0"/>
            <a:satOff val="0"/>
            <a:lumOff val="0"/>
            <a:alphaOff val="0"/>
          </a:schemeClr>
        </a:solidFill>
        <a:ln w="15875" cap="flat" cmpd="sng" algn="ctr">
          <a:solidFill>
            <a:schemeClr val="accent2">
              <a:hueOff val="-887883"/>
              <a:satOff val="-391"/>
              <a:lumOff val="10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0390" tIns="291592" rIns="630390" bIns="99568" numCol="1" spcCol="1270" anchor="t" anchorCtr="0">
          <a:noAutofit/>
        </a:bodyPr>
        <a:lstStyle/>
        <a:p>
          <a:pPr marL="114300" lvl="1" indent="-114300" algn="l" defTabSz="622300">
            <a:lnSpc>
              <a:spcPct val="90000"/>
            </a:lnSpc>
            <a:spcBef>
              <a:spcPct val="0"/>
            </a:spcBef>
            <a:spcAft>
              <a:spcPct val="15000"/>
            </a:spcAft>
            <a:buChar char="•"/>
          </a:pPr>
          <a:r>
            <a:rPr lang="pl-PL" sz="1400" kern="1200"/>
            <a:t>stwierdzenie uchybień podniesionych w środku odwoławczym albo tych, uwzględnianych z urzędu</a:t>
          </a:r>
        </a:p>
        <a:p>
          <a:pPr marL="114300" lvl="1" indent="-114300" algn="l" defTabSz="622300">
            <a:lnSpc>
              <a:spcPct val="90000"/>
            </a:lnSpc>
            <a:spcBef>
              <a:spcPct val="0"/>
            </a:spcBef>
            <a:spcAft>
              <a:spcPct val="15000"/>
            </a:spcAft>
            <a:buChar char="•"/>
          </a:pPr>
          <a:r>
            <a:rPr lang="pl-PL" sz="1400" kern="1200" dirty="0"/>
            <a:t>Sąd nie może poprawić błędów popełnionych przez sąd I instancji ze względu na treść art. 437 </a:t>
          </a:r>
        </a:p>
      </dsp:txBody>
      <dsp:txXfrm>
        <a:off x="0" y="3474989"/>
        <a:ext cx="8122416" cy="1234800"/>
      </dsp:txXfrm>
    </dsp:sp>
    <dsp:sp modelId="{F2BC06DB-D4C7-4AC3-A81C-4FC5C8B4A52F}">
      <dsp:nvSpPr>
        <dsp:cNvPr id="0" name=""/>
        <dsp:cNvSpPr/>
      </dsp:nvSpPr>
      <dsp:spPr>
        <a:xfrm>
          <a:off x="406120" y="3268349"/>
          <a:ext cx="5685691" cy="413280"/>
        </a:xfrm>
        <a:prstGeom prst="roundRect">
          <a:avLst/>
        </a:prstGeom>
        <a:solidFill>
          <a:schemeClr val="accent2">
            <a:hueOff val="-887883"/>
            <a:satOff val="-391"/>
            <a:lumOff val="104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906" tIns="0" rIns="214906" bIns="0" numCol="1" spcCol="1270" anchor="ctr" anchorCtr="0">
          <a:noAutofit/>
        </a:bodyPr>
        <a:lstStyle/>
        <a:p>
          <a:pPr marL="0" lvl="0" indent="0" algn="l" defTabSz="622300">
            <a:lnSpc>
              <a:spcPct val="90000"/>
            </a:lnSpc>
            <a:spcBef>
              <a:spcPct val="0"/>
            </a:spcBef>
            <a:spcAft>
              <a:spcPct val="35000"/>
            </a:spcAft>
            <a:buNone/>
          </a:pPr>
          <a:r>
            <a:rPr lang="pl-PL" sz="1400" b="1" kern="1200" dirty="0"/>
            <a:t>Uchyleniu zaskarżonego orzeczenia (</a:t>
          </a:r>
          <a:r>
            <a:rPr lang="pl-PL" sz="1400" b="1" kern="1200" dirty="0" err="1"/>
            <a:t>rzeczenie</a:t>
          </a:r>
          <a:r>
            <a:rPr lang="pl-PL" sz="1400" b="1" kern="1200" dirty="0"/>
            <a:t> </a:t>
          </a:r>
          <a:r>
            <a:rPr lang="pl-PL" sz="1400" b="1" kern="1200" dirty="0" err="1"/>
            <a:t>kasatoryjne</a:t>
          </a:r>
          <a:r>
            <a:rPr lang="pl-PL" sz="1400" b="1" kern="1200" dirty="0"/>
            <a:t>)</a:t>
          </a:r>
        </a:p>
      </dsp:txBody>
      <dsp:txXfrm>
        <a:off x="426295" y="3288524"/>
        <a:ext cx="5645341" cy="372930"/>
      </dsp:txXfrm>
    </dsp:sp>
    <dsp:sp modelId="{70707CEC-A1CC-4D38-BBC9-78CDF8DB12E4}">
      <dsp:nvSpPr>
        <dsp:cNvPr id="0" name=""/>
        <dsp:cNvSpPr/>
      </dsp:nvSpPr>
      <dsp:spPr>
        <a:xfrm>
          <a:off x="0" y="4992030"/>
          <a:ext cx="8122416" cy="1234800"/>
        </a:xfrm>
        <a:prstGeom prst="rect">
          <a:avLst/>
        </a:prstGeom>
        <a:solidFill>
          <a:schemeClr val="lt1">
            <a:alpha val="90000"/>
            <a:hueOff val="0"/>
            <a:satOff val="0"/>
            <a:lumOff val="0"/>
            <a:alphaOff val="0"/>
          </a:schemeClr>
        </a:solidFill>
        <a:ln w="15875" cap="flat" cmpd="sng" algn="ctr">
          <a:solidFill>
            <a:schemeClr val="accent2">
              <a:hueOff val="-1331824"/>
              <a:satOff val="-586"/>
              <a:lumOff val="1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0390" tIns="291592" rIns="630390" bIns="99568" numCol="1" spcCol="1270" anchor="t" anchorCtr="0">
          <a:noAutofit/>
        </a:bodyPr>
        <a:lstStyle/>
        <a:p>
          <a:pPr marL="114300" lvl="1" indent="-114300" algn="l" defTabSz="622300">
            <a:lnSpc>
              <a:spcPct val="90000"/>
            </a:lnSpc>
            <a:spcBef>
              <a:spcPct val="0"/>
            </a:spcBef>
            <a:spcAft>
              <a:spcPct val="15000"/>
            </a:spcAft>
            <a:buChar char="•"/>
          </a:pPr>
          <a:r>
            <a:rPr lang="pl-PL" sz="1400" kern="1200"/>
            <a:t>Jeżeli środek odwoławczy został cofnięty</a:t>
          </a:r>
        </a:p>
        <a:p>
          <a:pPr marL="114300" lvl="1" indent="-114300" algn="l" defTabSz="622300">
            <a:lnSpc>
              <a:spcPct val="90000"/>
            </a:lnSpc>
            <a:spcBef>
              <a:spcPct val="0"/>
            </a:spcBef>
            <a:spcAft>
              <a:spcPct val="15000"/>
            </a:spcAft>
            <a:buChar char="•"/>
          </a:pPr>
          <a:r>
            <a:rPr lang="pl-PL" sz="1400" kern="1200"/>
            <a:t>Jeżeli został niesłusznie przyjęty – pochodził od osoby nieuprawnionej, był niedopuszczalny albo uchybiono terminowi do jego wniesienia (lub niezasadnie przywrócono termin). </a:t>
          </a:r>
        </a:p>
      </dsp:txBody>
      <dsp:txXfrm>
        <a:off x="0" y="4992030"/>
        <a:ext cx="8122416" cy="1234800"/>
      </dsp:txXfrm>
    </dsp:sp>
    <dsp:sp modelId="{EB55D965-38BD-461A-B89A-3841A41C1B47}">
      <dsp:nvSpPr>
        <dsp:cNvPr id="0" name=""/>
        <dsp:cNvSpPr/>
      </dsp:nvSpPr>
      <dsp:spPr>
        <a:xfrm>
          <a:off x="406120" y="4785390"/>
          <a:ext cx="5685691" cy="413280"/>
        </a:xfrm>
        <a:prstGeom prst="roundRect">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906" tIns="0" rIns="214906" bIns="0" numCol="1" spcCol="1270" anchor="ctr" anchorCtr="0">
          <a:noAutofit/>
        </a:bodyPr>
        <a:lstStyle/>
        <a:p>
          <a:pPr marL="0" lvl="0" indent="0" algn="l" defTabSz="622300">
            <a:lnSpc>
              <a:spcPct val="90000"/>
            </a:lnSpc>
            <a:spcBef>
              <a:spcPct val="0"/>
            </a:spcBef>
            <a:spcAft>
              <a:spcPct val="35000"/>
            </a:spcAft>
            <a:buNone/>
          </a:pPr>
          <a:r>
            <a:rPr lang="pl-PL" sz="1400" b="1" kern="1200" dirty="0"/>
            <a:t>Pozostawienie środka odwoławczego bez rozpoznania:</a:t>
          </a:r>
        </a:p>
      </dsp:txBody>
      <dsp:txXfrm>
        <a:off x="426295" y="4805565"/>
        <a:ext cx="5645341" cy="37293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901B8-C15D-4B28-BA79-F54C3CFE90A0}">
      <dsp:nvSpPr>
        <dsp:cNvPr id="0" name=""/>
        <dsp:cNvSpPr/>
      </dsp:nvSpPr>
      <dsp:spPr>
        <a:xfrm>
          <a:off x="0" y="127935"/>
          <a:ext cx="5328591" cy="998156"/>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pl-PL" sz="2500" b="0" i="0" kern="1200"/>
            <a:t>Prawnej dopuszczalności apelacji</a:t>
          </a:r>
          <a:endParaRPr lang="pl-PL" sz="2500" kern="1200" dirty="0"/>
        </a:p>
      </dsp:txBody>
      <dsp:txXfrm>
        <a:off x="48726" y="176661"/>
        <a:ext cx="5231139" cy="900704"/>
      </dsp:txXfrm>
    </dsp:sp>
    <dsp:sp modelId="{64673138-08BD-4BCB-90CE-82F9D8B5F73A}">
      <dsp:nvSpPr>
        <dsp:cNvPr id="0" name=""/>
        <dsp:cNvSpPr/>
      </dsp:nvSpPr>
      <dsp:spPr>
        <a:xfrm>
          <a:off x="0" y="1198091"/>
          <a:ext cx="5328591" cy="998156"/>
        </a:xfrm>
        <a:prstGeom prst="roundRect">
          <a:avLst/>
        </a:prstGeom>
        <a:solidFill>
          <a:schemeClr val="accent3">
            <a:hueOff val="-408537"/>
            <a:satOff val="-6531"/>
            <a:lumOff val="5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pl-PL" sz="2500" b="0" i="0" kern="1200"/>
            <a:t>Uprawnienia uczestnika postępowania</a:t>
          </a:r>
          <a:endParaRPr lang="pl-PL" sz="2500" kern="1200" dirty="0"/>
        </a:p>
      </dsp:txBody>
      <dsp:txXfrm>
        <a:off x="48726" y="1246817"/>
        <a:ext cx="5231139" cy="900704"/>
      </dsp:txXfrm>
    </dsp:sp>
    <dsp:sp modelId="{B96E7E4C-5683-48F6-9E21-D128F0449128}">
      <dsp:nvSpPr>
        <dsp:cNvPr id="0" name=""/>
        <dsp:cNvSpPr/>
      </dsp:nvSpPr>
      <dsp:spPr>
        <a:xfrm>
          <a:off x="0" y="2268248"/>
          <a:ext cx="5328591" cy="998156"/>
        </a:xfrm>
        <a:prstGeom prst="roundRect">
          <a:avLst/>
        </a:prstGeom>
        <a:solidFill>
          <a:schemeClr val="accent3">
            <a:hueOff val="-817075"/>
            <a:satOff val="-13062"/>
            <a:lumOff val="104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pl-PL" sz="2500" b="0" i="0" kern="1200" dirty="0"/>
            <a:t>Zachowania terminu (termin zawity) </a:t>
          </a:r>
          <a:endParaRPr lang="pl-PL" sz="2500" kern="1200" dirty="0"/>
        </a:p>
      </dsp:txBody>
      <dsp:txXfrm>
        <a:off x="48726" y="2316974"/>
        <a:ext cx="5231139" cy="900704"/>
      </dsp:txXfrm>
    </dsp:sp>
    <dsp:sp modelId="{9E8035F3-55D6-40A2-8AC3-9C60A671F9E2}">
      <dsp:nvSpPr>
        <dsp:cNvPr id="0" name=""/>
        <dsp:cNvSpPr/>
      </dsp:nvSpPr>
      <dsp:spPr>
        <a:xfrm>
          <a:off x="0" y="3338404"/>
          <a:ext cx="5328591" cy="998156"/>
        </a:xfrm>
        <a:prstGeom prst="roundRect">
          <a:avLst/>
        </a:prstGeom>
        <a:solidFill>
          <a:schemeClr val="accent3">
            <a:hueOff val="-1225612"/>
            <a:satOff val="-19593"/>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pl-PL" sz="2500" b="0" i="0" kern="1200"/>
            <a:t>Zachowania wymogów  formalnych  </a:t>
          </a:r>
          <a:endParaRPr lang="pl-PL" sz="2500" kern="1200" dirty="0"/>
        </a:p>
      </dsp:txBody>
      <dsp:txXfrm>
        <a:off x="48726" y="3387130"/>
        <a:ext cx="5231139" cy="90070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6EC62E-9170-4D62-AF40-B8C7AD3088C7}">
      <dsp:nvSpPr>
        <dsp:cNvPr id="0" name=""/>
        <dsp:cNvSpPr/>
      </dsp:nvSpPr>
      <dsp:spPr>
        <a:xfrm>
          <a:off x="1509" y="1963"/>
          <a:ext cx="4197969" cy="1956661"/>
        </a:xfrm>
        <a:prstGeom prst="roundRect">
          <a:avLst>
            <a:gd name="adj" fmla="val 10000"/>
          </a:avLst>
        </a:prstGeom>
        <a:solidFill>
          <a:schemeClr val="accent3">
            <a:shade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pl-PL" sz="3600" kern="1200" dirty="0"/>
            <a:t>Cechy apelacji jako środka odwoławczego </a:t>
          </a:r>
        </a:p>
      </dsp:txBody>
      <dsp:txXfrm>
        <a:off x="58818" y="59272"/>
        <a:ext cx="4083351" cy="1842043"/>
      </dsp:txXfrm>
    </dsp:sp>
    <dsp:sp modelId="{0769FBCE-8448-4F7D-8160-337AB8D3E422}">
      <dsp:nvSpPr>
        <dsp:cNvPr id="0" name=""/>
        <dsp:cNvSpPr/>
      </dsp:nvSpPr>
      <dsp:spPr>
        <a:xfrm>
          <a:off x="1509" y="2072806"/>
          <a:ext cx="1325116" cy="1956661"/>
        </a:xfrm>
        <a:prstGeom prst="roundRect">
          <a:avLst>
            <a:gd name="adj" fmla="val 10000"/>
          </a:avLst>
        </a:prstGeom>
        <a:solidFill>
          <a:schemeClr val="accent3">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l-PL" sz="1300" kern="1200" dirty="0"/>
            <a:t>Bezwzględnie </a:t>
          </a:r>
          <a:r>
            <a:rPr lang="pl-PL" sz="1300" kern="1200" dirty="0" err="1"/>
            <a:t>dewolutywny</a:t>
          </a:r>
          <a:endParaRPr lang="pl-PL" sz="1300" kern="1200" dirty="0"/>
        </a:p>
      </dsp:txBody>
      <dsp:txXfrm>
        <a:off x="40320" y="2111617"/>
        <a:ext cx="1247494" cy="1879039"/>
      </dsp:txXfrm>
    </dsp:sp>
    <dsp:sp modelId="{D5F8A44F-AB66-4259-B3C9-327DE5FAC505}">
      <dsp:nvSpPr>
        <dsp:cNvPr id="0" name=""/>
        <dsp:cNvSpPr/>
      </dsp:nvSpPr>
      <dsp:spPr>
        <a:xfrm>
          <a:off x="1437936" y="2072806"/>
          <a:ext cx="1325116" cy="1956661"/>
        </a:xfrm>
        <a:prstGeom prst="roundRect">
          <a:avLst>
            <a:gd name="adj" fmla="val 10000"/>
          </a:avLst>
        </a:prstGeom>
        <a:solidFill>
          <a:schemeClr val="accent3">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l-PL" sz="1300" kern="1200" dirty="0"/>
            <a:t>Bezwzględnie suspensywny</a:t>
          </a:r>
        </a:p>
      </dsp:txBody>
      <dsp:txXfrm>
        <a:off x="1476747" y="2111617"/>
        <a:ext cx="1247494" cy="1879039"/>
      </dsp:txXfrm>
    </dsp:sp>
    <dsp:sp modelId="{760F949B-1AF6-4172-BECD-367DBFF3C4F5}">
      <dsp:nvSpPr>
        <dsp:cNvPr id="0" name=""/>
        <dsp:cNvSpPr/>
      </dsp:nvSpPr>
      <dsp:spPr>
        <a:xfrm>
          <a:off x="2874362" y="2072806"/>
          <a:ext cx="1325116" cy="1956661"/>
        </a:xfrm>
        <a:prstGeom prst="roundRect">
          <a:avLst>
            <a:gd name="adj" fmla="val 10000"/>
          </a:avLst>
        </a:prstGeom>
        <a:solidFill>
          <a:schemeClr val="accent3">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l-PL" sz="1300" kern="1200" dirty="0"/>
            <a:t>Obowiązuje zakaz </a:t>
          </a:r>
          <a:r>
            <a:rPr lang="pl-PL" sz="1300" kern="1200" dirty="0" err="1"/>
            <a:t>reformationis</a:t>
          </a:r>
          <a:r>
            <a:rPr lang="pl-PL" sz="1300" kern="1200" dirty="0"/>
            <a:t> in </a:t>
          </a:r>
          <a:r>
            <a:rPr lang="pl-PL" sz="1300" kern="1200" dirty="0" err="1"/>
            <a:t>peius</a:t>
          </a:r>
          <a:r>
            <a:rPr lang="pl-PL" sz="1300" kern="1200" dirty="0"/>
            <a:t> za wyjątkiem art. 434 § 4</a:t>
          </a:r>
        </a:p>
      </dsp:txBody>
      <dsp:txXfrm>
        <a:off x="2913173" y="2111617"/>
        <a:ext cx="1247494" cy="187903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A51E6E-9548-4B1A-B419-CB79E01A0B10}">
      <dsp:nvSpPr>
        <dsp:cNvPr id="0" name=""/>
        <dsp:cNvSpPr/>
      </dsp:nvSpPr>
      <dsp:spPr>
        <a:xfrm>
          <a:off x="0" y="2993996"/>
          <a:ext cx="12222479" cy="1964385"/>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pl-PL" sz="1600" b="1" kern="1200" dirty="0"/>
            <a:t>Podmioty uprawnione: </a:t>
          </a:r>
        </a:p>
        <a:p>
          <a:pPr marL="0" lvl="0" indent="0" algn="ctr" defTabSz="711200">
            <a:lnSpc>
              <a:spcPct val="90000"/>
            </a:lnSpc>
            <a:spcBef>
              <a:spcPct val="0"/>
            </a:spcBef>
            <a:spcAft>
              <a:spcPct val="35000"/>
            </a:spcAft>
            <a:buNone/>
          </a:pPr>
          <a:r>
            <a:rPr lang="pl-PL" sz="1600" b="1" kern="1200" dirty="0"/>
            <a:t>strony postępowania + pokrzywdzony od wyroku warunkowo umarzającego postępowanie wydanego na posiedzeniu + podmiot z 91a</a:t>
          </a:r>
          <a:endParaRPr lang="en-US" sz="1600" b="1" kern="1200" dirty="0"/>
        </a:p>
      </dsp:txBody>
      <dsp:txXfrm>
        <a:off x="0" y="2993996"/>
        <a:ext cx="12222479" cy="1060768"/>
      </dsp:txXfrm>
    </dsp:sp>
    <dsp:sp modelId="{0689B36C-FEB2-44BB-AE62-A213D4D9716D}">
      <dsp:nvSpPr>
        <dsp:cNvPr id="0" name=""/>
        <dsp:cNvSpPr/>
      </dsp:nvSpPr>
      <dsp:spPr>
        <a:xfrm>
          <a:off x="0" y="4015476"/>
          <a:ext cx="12222479" cy="903617"/>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t" anchorCtr="0">
          <a:noAutofit/>
        </a:bodyPr>
        <a:lstStyle/>
        <a:p>
          <a:pPr marL="0" lvl="0" indent="0" algn="l" defTabSz="711200">
            <a:lnSpc>
              <a:spcPct val="90000"/>
            </a:lnSpc>
            <a:spcBef>
              <a:spcPct val="0"/>
            </a:spcBef>
            <a:spcAft>
              <a:spcPct val="35000"/>
            </a:spcAft>
            <a:buNone/>
          </a:pPr>
          <a:r>
            <a:rPr lang="pl-PL" sz="1600" kern="1200" dirty="0"/>
            <a:t>Aby podmiot uprawniony mógł zaskarżyć orzeczenie musi posiadać </a:t>
          </a:r>
          <a:r>
            <a:rPr lang="pl-PL" sz="1600" b="1" i="1" kern="1200" dirty="0" err="1"/>
            <a:t>gravamen</a:t>
          </a:r>
          <a:r>
            <a:rPr lang="pl-PL" sz="1600" kern="1200" dirty="0"/>
            <a:t> (art. 425 § 3)</a:t>
          </a:r>
          <a:endParaRPr lang="en-US" sz="1600" kern="1200" dirty="0"/>
        </a:p>
        <a:p>
          <a:pPr marL="114300" lvl="1" indent="-114300" algn="l" defTabSz="622300">
            <a:lnSpc>
              <a:spcPct val="90000"/>
            </a:lnSpc>
            <a:spcBef>
              <a:spcPct val="0"/>
            </a:spcBef>
            <a:spcAft>
              <a:spcPct val="15000"/>
            </a:spcAft>
            <a:buChar char="•"/>
          </a:pPr>
          <a:r>
            <a:rPr lang="pl-PL" sz="1400" kern="1200"/>
            <a:t>Subiektywne przekonanie, ale uzasadnione obiektywnymi okolicznościami, że orzeczenie jest dla danej osoby niekorzystne </a:t>
          </a:r>
          <a:endParaRPr lang="en-US" sz="1400" kern="1200"/>
        </a:p>
        <a:p>
          <a:pPr marL="114300" lvl="1" indent="-114300" algn="l" defTabSz="622300">
            <a:lnSpc>
              <a:spcPct val="90000"/>
            </a:lnSpc>
            <a:spcBef>
              <a:spcPct val="0"/>
            </a:spcBef>
            <a:spcAft>
              <a:spcPct val="15000"/>
            </a:spcAft>
            <a:buChar char="•"/>
          </a:pPr>
          <a:r>
            <a:rPr lang="pl-PL" sz="1400" b="1" kern="1200" dirty="0"/>
            <a:t>Prokurator nie musi posiadać </a:t>
          </a:r>
          <a:r>
            <a:rPr lang="pl-PL" sz="1400" b="1" i="1" kern="1200" dirty="0" err="1"/>
            <a:t>gravamen</a:t>
          </a:r>
          <a:r>
            <a:rPr lang="pl-PL" sz="1400" b="1" kern="1200" dirty="0"/>
            <a:t> i może zaskarżyć wyrok także na korzyść oskarżonego </a:t>
          </a:r>
          <a:endParaRPr lang="en-US" sz="1400" b="1" kern="1200" dirty="0"/>
        </a:p>
      </dsp:txBody>
      <dsp:txXfrm>
        <a:off x="0" y="4015476"/>
        <a:ext cx="12222479" cy="903617"/>
      </dsp:txXfrm>
    </dsp:sp>
    <dsp:sp modelId="{482557F7-28CE-44AF-BC03-701D929DE545}">
      <dsp:nvSpPr>
        <dsp:cNvPr id="0" name=""/>
        <dsp:cNvSpPr/>
      </dsp:nvSpPr>
      <dsp:spPr>
        <a:xfrm rot="10800000">
          <a:off x="0" y="0"/>
          <a:ext cx="12222479" cy="3021225"/>
        </a:xfrm>
        <a:prstGeom prst="upArrowCallou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pl-PL" sz="1600" kern="1200" dirty="0"/>
            <a:t>art. 444 Od wyroku sądu pierwszej instancji stronom, a pokrzywdzonemu od wyroku warunkowo umarzającego postępowanie, wydanego na posiedzeniu przysługuje apelacja. Apelacja </a:t>
          </a:r>
          <a:r>
            <a:rPr lang="pl-PL" sz="1600" kern="1200" dirty="0" err="1"/>
            <a:t>przysługje</a:t>
          </a:r>
          <a:r>
            <a:rPr lang="pl-PL" sz="1600" kern="1200" dirty="0"/>
            <a:t> również podmiotowi zobowiązanemu z art. 91a.</a:t>
          </a:r>
          <a:endParaRPr lang="en-US" sz="1600" kern="1200" dirty="0"/>
        </a:p>
      </dsp:txBody>
      <dsp:txXfrm rot="10800000">
        <a:off x="0" y="0"/>
        <a:ext cx="12222479" cy="196310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0A8EB3-D9CF-473C-881F-05FB7E939CD8}">
      <dsp:nvSpPr>
        <dsp:cNvPr id="0" name=""/>
        <dsp:cNvSpPr/>
      </dsp:nvSpPr>
      <dsp:spPr>
        <a:xfrm>
          <a:off x="18227" y="238720"/>
          <a:ext cx="940207" cy="8500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70640A-FAAA-4D87-8FD0-BD7668266FB0}">
      <dsp:nvSpPr>
        <dsp:cNvPr id="0" name=""/>
        <dsp:cNvSpPr/>
      </dsp:nvSpPr>
      <dsp:spPr>
        <a:xfrm>
          <a:off x="18227" y="1280485"/>
          <a:ext cx="2686308" cy="1799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pl-PL" sz="1400" kern="1200"/>
            <a:t>Środek odwoławczy wnosi się na piśmie do organu, który wydał zaskarżone orzeczenie– art. 428 § 1 </a:t>
          </a:r>
          <a:endParaRPr lang="en-US" sz="1400" kern="1200"/>
        </a:p>
      </dsp:txBody>
      <dsp:txXfrm>
        <a:off x="18227" y="1280485"/>
        <a:ext cx="2686308" cy="1799050"/>
      </dsp:txXfrm>
    </dsp:sp>
    <dsp:sp modelId="{B882E7D5-0FC6-4B16-9078-3B1D7C36A1FD}">
      <dsp:nvSpPr>
        <dsp:cNvPr id="0" name=""/>
        <dsp:cNvSpPr/>
      </dsp:nvSpPr>
      <dsp:spPr>
        <a:xfrm>
          <a:off x="18227" y="3168691"/>
          <a:ext cx="2686308" cy="1527808"/>
        </a:xfrm>
        <a:prstGeom prst="rect">
          <a:avLst/>
        </a:prstGeom>
        <a:noFill/>
        <a:ln>
          <a:noFill/>
        </a:ln>
        <a:effectLst/>
      </dsp:spPr>
      <dsp:style>
        <a:lnRef idx="0">
          <a:scrgbClr r="0" g="0" b="0"/>
        </a:lnRef>
        <a:fillRef idx="0">
          <a:scrgbClr r="0" g="0" b="0"/>
        </a:fillRef>
        <a:effectRef idx="0">
          <a:scrgbClr r="0" g="0" b="0"/>
        </a:effectRef>
        <a:fontRef idx="minor"/>
      </dsp:style>
    </dsp:sp>
    <dsp:sp modelId="{32EE3A82-01B5-44B2-835B-5F90CD03EB67}">
      <dsp:nvSpPr>
        <dsp:cNvPr id="0" name=""/>
        <dsp:cNvSpPr/>
      </dsp:nvSpPr>
      <dsp:spPr>
        <a:xfrm>
          <a:off x="3174639" y="238720"/>
          <a:ext cx="940207" cy="8500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CC3784E-83AD-45E5-A377-00F4A8C1244A}">
      <dsp:nvSpPr>
        <dsp:cNvPr id="0" name=""/>
        <dsp:cNvSpPr/>
      </dsp:nvSpPr>
      <dsp:spPr>
        <a:xfrm>
          <a:off x="3174639" y="1280485"/>
          <a:ext cx="2686308" cy="1799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pl-PL" sz="1400" kern="1200" dirty="0"/>
            <a:t>Musi odpowiadać ogólnym rygorom pisma procesowego – art. 119 oraz wymogom szczególnym:</a:t>
          </a:r>
          <a:endParaRPr lang="en-US" sz="1400" kern="1200" dirty="0"/>
        </a:p>
      </dsp:txBody>
      <dsp:txXfrm>
        <a:off x="3174639" y="1280485"/>
        <a:ext cx="2686308" cy="1799050"/>
      </dsp:txXfrm>
    </dsp:sp>
    <dsp:sp modelId="{024EFCFF-DC1D-47A5-A032-AFA8E2A4E115}">
      <dsp:nvSpPr>
        <dsp:cNvPr id="0" name=""/>
        <dsp:cNvSpPr/>
      </dsp:nvSpPr>
      <dsp:spPr>
        <a:xfrm>
          <a:off x="3133539" y="2320086"/>
          <a:ext cx="2686308" cy="1527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pl-PL" sz="1100" kern="1200" dirty="0"/>
            <a:t>Skarżący powinien:</a:t>
          </a:r>
          <a:endParaRPr lang="en-US" sz="1100" kern="1200" dirty="0"/>
        </a:p>
        <a:p>
          <a:pPr marL="57150" lvl="1" indent="-57150" algn="l" defTabSz="488950">
            <a:lnSpc>
              <a:spcPct val="90000"/>
            </a:lnSpc>
            <a:spcBef>
              <a:spcPct val="0"/>
            </a:spcBef>
            <a:spcAft>
              <a:spcPct val="15000"/>
            </a:spcAft>
            <a:buChar char="•"/>
          </a:pPr>
          <a:r>
            <a:rPr lang="pl-PL" sz="1100" b="1" kern="1200"/>
            <a:t>Wskazać zaskarżone orzeczenie</a:t>
          </a:r>
          <a:endParaRPr lang="en-US" sz="1100" kern="1200"/>
        </a:p>
        <a:p>
          <a:pPr marL="57150" lvl="1" indent="-57150" algn="l" defTabSz="488950">
            <a:lnSpc>
              <a:spcPct val="90000"/>
            </a:lnSpc>
            <a:spcBef>
              <a:spcPct val="0"/>
            </a:spcBef>
            <a:spcAft>
              <a:spcPct val="15000"/>
            </a:spcAft>
            <a:buChar char="•"/>
          </a:pPr>
          <a:r>
            <a:rPr lang="pl-PL" sz="1100" b="1" kern="1200" dirty="0"/>
            <a:t>Sformułować zarzuty – </a:t>
          </a:r>
          <a:r>
            <a:rPr lang="pl-PL" sz="1100" kern="1200" dirty="0"/>
            <a:t>jeżeli apelację wnosi profesjonalny pełnomocnik</a:t>
          </a:r>
          <a:endParaRPr lang="en-US" sz="1100" kern="1200" dirty="0"/>
        </a:p>
        <a:p>
          <a:pPr marL="57150" lvl="1" indent="-57150" algn="l" defTabSz="488950">
            <a:lnSpc>
              <a:spcPct val="90000"/>
            </a:lnSpc>
            <a:spcBef>
              <a:spcPct val="0"/>
            </a:spcBef>
            <a:spcAft>
              <a:spcPct val="15000"/>
            </a:spcAft>
            <a:buChar char="•"/>
          </a:pPr>
          <a:r>
            <a:rPr lang="pl-PL" sz="1100" kern="1200" dirty="0"/>
            <a:t>Podać czego się domaga – czy chodzi mu o uchylenie orzeczenia i przekazanie sprawy do ponownego rozpoznania, czy o uchylenie wyroku i umorzenie postępowania czy o zmianę orzeczenia i np. uniewinnienie (art. 427 § 1)</a:t>
          </a:r>
          <a:endParaRPr lang="en-US" sz="1100" kern="1200" dirty="0"/>
        </a:p>
        <a:p>
          <a:pPr marL="57150" lvl="1" indent="-57150" algn="l" defTabSz="488950">
            <a:lnSpc>
              <a:spcPct val="90000"/>
            </a:lnSpc>
            <a:spcBef>
              <a:spcPct val="0"/>
            </a:spcBef>
            <a:spcAft>
              <a:spcPct val="15000"/>
            </a:spcAft>
            <a:buChar char="•"/>
          </a:pPr>
          <a:r>
            <a:rPr lang="pl-PL" sz="1100" kern="1200" dirty="0"/>
            <a:t>Jeżeli apelację sporządza obrońca lub pełnomocnik – powinna ona zawierać uzasadnienie (art. 427 § 2)</a:t>
          </a:r>
          <a:endParaRPr lang="en-US" sz="1100" kern="1200" dirty="0"/>
        </a:p>
      </dsp:txBody>
      <dsp:txXfrm>
        <a:off x="3133539" y="2320086"/>
        <a:ext cx="2686308" cy="1527808"/>
      </dsp:txXfrm>
    </dsp:sp>
    <dsp:sp modelId="{1D9064A4-9B7B-4AF2-9DA1-08B42D1C7CD1}">
      <dsp:nvSpPr>
        <dsp:cNvPr id="0" name=""/>
        <dsp:cNvSpPr/>
      </dsp:nvSpPr>
      <dsp:spPr>
        <a:xfrm>
          <a:off x="6331051" y="238720"/>
          <a:ext cx="940207" cy="8500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D8B09B8-6395-43CA-A881-0E5E22B086FC}">
      <dsp:nvSpPr>
        <dsp:cNvPr id="0" name=""/>
        <dsp:cNvSpPr/>
      </dsp:nvSpPr>
      <dsp:spPr>
        <a:xfrm>
          <a:off x="6331051" y="1280485"/>
          <a:ext cx="2686308" cy="1799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pl-PL" sz="1400" kern="1200"/>
            <a:t>Przymus adwokacko – radcowski – </a:t>
          </a:r>
          <a:r>
            <a:rPr lang="pl-PL" sz="1400" b="1" kern="1200"/>
            <a:t>apelacja od wyroku sądu okręgowego, która nie pochodzi od prokuratora powinna zostać sporządzona i podpisana przez adwokata lub radcę prawnego </a:t>
          </a:r>
          <a:r>
            <a:rPr lang="pl-PL" sz="1400" kern="1200"/>
            <a:t>(art. 445  § 1)</a:t>
          </a:r>
          <a:endParaRPr lang="en-US" sz="1400" kern="1200"/>
        </a:p>
      </dsp:txBody>
      <dsp:txXfrm>
        <a:off x="6331051" y="1280485"/>
        <a:ext cx="2686308" cy="1799050"/>
      </dsp:txXfrm>
    </dsp:sp>
    <dsp:sp modelId="{5821AC96-F66D-4E4B-94E1-A2AA4B2CBA7B}">
      <dsp:nvSpPr>
        <dsp:cNvPr id="0" name=""/>
        <dsp:cNvSpPr/>
      </dsp:nvSpPr>
      <dsp:spPr>
        <a:xfrm>
          <a:off x="6331051" y="3168691"/>
          <a:ext cx="2686308" cy="1527808"/>
        </a:xfrm>
        <a:prstGeom prst="rect">
          <a:avLst/>
        </a:prstGeom>
        <a:noFill/>
        <a:ln>
          <a:noFill/>
        </a:ln>
        <a:effectLst/>
      </dsp:spPr>
      <dsp:style>
        <a:lnRef idx="0">
          <a:scrgbClr r="0" g="0" b="0"/>
        </a:lnRef>
        <a:fillRef idx="0">
          <a:scrgbClr r="0" g="0" b="0"/>
        </a:fillRef>
        <a:effectRef idx="0">
          <a:scrgbClr r="0" g="0" b="0"/>
        </a:effectRef>
        <a:fontRef idx="minor"/>
      </dsp:style>
    </dsp:sp>
    <dsp:sp modelId="{AB1F84B7-C1F8-4434-832F-D44A8A7BC5CE}">
      <dsp:nvSpPr>
        <dsp:cNvPr id="0" name=""/>
        <dsp:cNvSpPr/>
      </dsp:nvSpPr>
      <dsp:spPr>
        <a:xfrm>
          <a:off x="9487463" y="238720"/>
          <a:ext cx="940207" cy="85008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3D991C9-4D66-4EED-AA78-9E1C1786F6BA}">
      <dsp:nvSpPr>
        <dsp:cNvPr id="0" name=""/>
        <dsp:cNvSpPr/>
      </dsp:nvSpPr>
      <dsp:spPr>
        <a:xfrm>
          <a:off x="9487463" y="1280485"/>
          <a:ext cx="2686308" cy="1799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pl-PL" sz="1400" kern="1200"/>
            <a:t>Do apelacji wniesionej przez obrońcę lub pełnomocnika oraz prokuratora należy dołączyć odpowiednią liczbę odpisów dla stron przeciwnych. Do apelacji wnoszonej do sądu apelacyjnego dołącza się dodatkowo jeden odpis (art. 446  § 2)</a:t>
          </a:r>
          <a:endParaRPr lang="en-US" sz="1400" kern="1200"/>
        </a:p>
      </dsp:txBody>
      <dsp:txXfrm>
        <a:off x="9487463" y="1280485"/>
        <a:ext cx="2686308" cy="1799050"/>
      </dsp:txXfrm>
    </dsp:sp>
    <dsp:sp modelId="{8FA083FC-CC8B-4CD1-A0CA-323E70B74204}">
      <dsp:nvSpPr>
        <dsp:cNvPr id="0" name=""/>
        <dsp:cNvSpPr/>
      </dsp:nvSpPr>
      <dsp:spPr>
        <a:xfrm>
          <a:off x="9487463" y="3168691"/>
          <a:ext cx="2686308" cy="1527808"/>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659BE9-58E9-4CDB-B7E9-E90690AAE788}">
      <dsp:nvSpPr>
        <dsp:cNvPr id="0" name=""/>
        <dsp:cNvSpPr/>
      </dsp:nvSpPr>
      <dsp:spPr>
        <a:xfrm>
          <a:off x="3399" y="98796"/>
          <a:ext cx="939651" cy="9396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488858-F318-4484-B1DF-21F179F97BC2}">
      <dsp:nvSpPr>
        <dsp:cNvPr id="0" name=""/>
        <dsp:cNvSpPr/>
      </dsp:nvSpPr>
      <dsp:spPr>
        <a:xfrm>
          <a:off x="3399" y="1191670"/>
          <a:ext cx="2684719" cy="1987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pl-PL" sz="1400" kern="1200" dirty="0"/>
            <a:t>Jeżeli apelacja została wniesiona po terminie, jest niedopuszczalna z mocy prawa albo została wniesiona przez osobę nieuprawnioną lub nie usunięto braków formalnych prezes sądu </a:t>
          </a:r>
          <a:r>
            <a:rPr lang="pl-PL" sz="1400" b="1" kern="1200" dirty="0"/>
            <a:t>zarządzeniem</a:t>
          </a:r>
          <a:r>
            <a:rPr lang="pl-PL" sz="1400" kern="1200" dirty="0"/>
            <a:t> </a:t>
          </a:r>
          <a:r>
            <a:rPr lang="pl-PL" sz="1400" b="1" u="sng" kern="1200" dirty="0">
              <a:solidFill>
                <a:srgbClr val="FF0000"/>
              </a:solidFill>
            </a:rPr>
            <a:t>odmawia przyjęcia. </a:t>
          </a:r>
          <a:endParaRPr lang="en-US" sz="1400" kern="1200" dirty="0">
            <a:solidFill>
              <a:srgbClr val="FF0000"/>
            </a:solidFill>
          </a:endParaRPr>
        </a:p>
      </dsp:txBody>
      <dsp:txXfrm>
        <a:off x="3399" y="1191670"/>
        <a:ext cx="2684719" cy="1987667"/>
      </dsp:txXfrm>
    </dsp:sp>
    <dsp:sp modelId="{E2E8149D-37EF-4033-B720-85D1B38427CE}">
      <dsp:nvSpPr>
        <dsp:cNvPr id="0" name=""/>
        <dsp:cNvSpPr/>
      </dsp:nvSpPr>
      <dsp:spPr>
        <a:xfrm>
          <a:off x="3399" y="3250603"/>
          <a:ext cx="2684719" cy="41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pl-PL" sz="1100" kern="1200"/>
            <a:t>Zarządzenie jest zaskarżalne </a:t>
          </a:r>
          <a:endParaRPr lang="en-US" sz="1100" kern="1200"/>
        </a:p>
      </dsp:txBody>
      <dsp:txXfrm>
        <a:off x="3399" y="3250603"/>
        <a:ext cx="2684719" cy="411490"/>
      </dsp:txXfrm>
    </dsp:sp>
    <dsp:sp modelId="{BF100F86-9885-4372-B8DE-76A0C37AE041}">
      <dsp:nvSpPr>
        <dsp:cNvPr id="0" name=""/>
        <dsp:cNvSpPr/>
      </dsp:nvSpPr>
      <dsp:spPr>
        <a:xfrm>
          <a:off x="3157944" y="98796"/>
          <a:ext cx="939651" cy="9396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FF8F340-76AB-468C-8EFE-8CF476BAB921}">
      <dsp:nvSpPr>
        <dsp:cNvPr id="0" name=""/>
        <dsp:cNvSpPr/>
      </dsp:nvSpPr>
      <dsp:spPr>
        <a:xfrm>
          <a:off x="3157944" y="1191670"/>
          <a:ext cx="2684719" cy="1987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pl-PL" sz="1400" kern="1200" dirty="0"/>
            <a:t>Gdy spełnione są wymogi formalne i pozostałe z art. 429, zgodnie z art. 448 o </a:t>
          </a:r>
          <a:r>
            <a:rPr lang="pl-PL" sz="1400" kern="1200" dirty="0">
              <a:solidFill>
                <a:srgbClr val="FF0000"/>
              </a:solidFill>
            </a:rPr>
            <a:t>przyjęciu apelacji zawiadamiania się prokuratora oraz obrońców i pełnomocników</a:t>
          </a:r>
          <a:r>
            <a:rPr lang="pl-PL" sz="1400" kern="1200" dirty="0"/>
            <a:t>, a także strony, po czym akta niezwłocznie przekazuje się sądowi odwoławczemu </a:t>
          </a:r>
          <a:endParaRPr lang="en-US" sz="1400" kern="1200" dirty="0"/>
        </a:p>
      </dsp:txBody>
      <dsp:txXfrm>
        <a:off x="3157944" y="1191670"/>
        <a:ext cx="2684719" cy="1987667"/>
      </dsp:txXfrm>
    </dsp:sp>
    <dsp:sp modelId="{225D04B4-AA07-4C90-9FCF-950638788A2E}">
      <dsp:nvSpPr>
        <dsp:cNvPr id="0" name=""/>
        <dsp:cNvSpPr/>
      </dsp:nvSpPr>
      <dsp:spPr>
        <a:xfrm>
          <a:off x="3157944" y="3250603"/>
          <a:ext cx="2684719" cy="411490"/>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6A5A5-7D26-4E63-B1F2-DB5EC16E44F5}">
      <dsp:nvSpPr>
        <dsp:cNvPr id="0" name=""/>
        <dsp:cNvSpPr/>
      </dsp:nvSpPr>
      <dsp:spPr>
        <a:xfrm>
          <a:off x="715016" y="0"/>
          <a:ext cx="3760788" cy="3760788"/>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pl-PL" sz="1400" kern="1200" dirty="0"/>
            <a:t>System środków zaskarżenia </a:t>
          </a:r>
        </a:p>
      </dsp:txBody>
      <dsp:txXfrm>
        <a:off x="1938212" y="188039"/>
        <a:ext cx="1314395" cy="564118"/>
      </dsp:txXfrm>
    </dsp:sp>
    <dsp:sp modelId="{5004EA99-5C68-4A42-B9F8-9192446268DF}">
      <dsp:nvSpPr>
        <dsp:cNvPr id="0" name=""/>
        <dsp:cNvSpPr/>
      </dsp:nvSpPr>
      <dsp:spPr>
        <a:xfrm>
          <a:off x="1185115" y="940196"/>
          <a:ext cx="2820591" cy="2820591"/>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pl-PL" sz="1400" kern="1200" dirty="0"/>
            <a:t>Środki zaskarżenia </a:t>
          </a:r>
        </a:p>
      </dsp:txBody>
      <dsp:txXfrm>
        <a:off x="1938212" y="1116483"/>
        <a:ext cx="1314395" cy="528860"/>
      </dsp:txXfrm>
    </dsp:sp>
    <dsp:sp modelId="{49DCDFD1-C172-476F-9AE0-DC3B6B2E274B}">
      <dsp:nvSpPr>
        <dsp:cNvPr id="0" name=""/>
        <dsp:cNvSpPr/>
      </dsp:nvSpPr>
      <dsp:spPr>
        <a:xfrm>
          <a:off x="1655213" y="1880394"/>
          <a:ext cx="1880394" cy="1880394"/>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pl-PL" sz="1400" kern="1200" dirty="0"/>
            <a:t>Środki odwoławcze </a:t>
          </a:r>
        </a:p>
      </dsp:txBody>
      <dsp:txXfrm>
        <a:off x="1930590" y="2350492"/>
        <a:ext cx="1329639" cy="94019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C0519-262A-4DFF-92D2-7B17091AA464}">
      <dsp:nvSpPr>
        <dsp:cNvPr id="0" name=""/>
        <dsp:cNvSpPr/>
      </dsp:nvSpPr>
      <dsp:spPr>
        <a:xfrm>
          <a:off x="0" y="617732"/>
          <a:ext cx="10058399" cy="113360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15345F-2214-41CF-A4A7-EB88470D7D85}">
      <dsp:nvSpPr>
        <dsp:cNvPr id="0" name=""/>
        <dsp:cNvSpPr/>
      </dsp:nvSpPr>
      <dsp:spPr>
        <a:xfrm>
          <a:off x="342916" y="872793"/>
          <a:ext cx="623483" cy="6234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4149D25-B740-4C43-B5D3-7F059DB4DEA3}">
      <dsp:nvSpPr>
        <dsp:cNvPr id="0" name=""/>
        <dsp:cNvSpPr/>
      </dsp:nvSpPr>
      <dsp:spPr>
        <a:xfrm>
          <a:off x="1309315" y="617732"/>
          <a:ext cx="8747804" cy="1133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973" tIns="119973" rIns="119973" bIns="119973" numCol="1" spcCol="1270" anchor="ctr" anchorCtr="0">
          <a:noAutofit/>
        </a:bodyPr>
        <a:lstStyle/>
        <a:p>
          <a:pPr marL="0" lvl="0" indent="0" algn="l" defTabSz="933450">
            <a:lnSpc>
              <a:spcPct val="90000"/>
            </a:lnSpc>
            <a:spcBef>
              <a:spcPct val="0"/>
            </a:spcBef>
            <a:spcAft>
              <a:spcPct val="35000"/>
            </a:spcAft>
            <a:buNone/>
          </a:pPr>
          <a:r>
            <a:rPr lang="pl-PL" sz="2100" kern="1200"/>
            <a:t>Sąd odwoławczy rozpoznaje sprawę – co do zasady – </a:t>
          </a:r>
          <a:r>
            <a:rPr lang="pl-PL" sz="2100" b="1" u="sng" kern="1200"/>
            <a:t>na rozprawie</a:t>
          </a:r>
          <a:r>
            <a:rPr lang="pl-PL" sz="2100" kern="1200"/>
            <a:t> a na posiedzeniu tylko w wypadkach wskazanych w ustawie. </a:t>
          </a:r>
          <a:endParaRPr lang="en-US" sz="2100" kern="1200"/>
        </a:p>
      </dsp:txBody>
      <dsp:txXfrm>
        <a:off x="1309315" y="617732"/>
        <a:ext cx="8747804" cy="1133606"/>
      </dsp:txXfrm>
    </dsp:sp>
    <dsp:sp modelId="{B8C62DA4-71BD-424A-8A0D-F538DB63C4B1}">
      <dsp:nvSpPr>
        <dsp:cNvPr id="0" name=""/>
        <dsp:cNvSpPr/>
      </dsp:nvSpPr>
      <dsp:spPr>
        <a:xfrm>
          <a:off x="0" y="2034740"/>
          <a:ext cx="10058399" cy="113360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DBA9B6-7484-4D14-B4C6-065AC682673A}">
      <dsp:nvSpPr>
        <dsp:cNvPr id="0" name=""/>
        <dsp:cNvSpPr/>
      </dsp:nvSpPr>
      <dsp:spPr>
        <a:xfrm>
          <a:off x="342916" y="2289802"/>
          <a:ext cx="623483" cy="6234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339CC8D-CF7B-4358-9737-6E6DC0D282B3}">
      <dsp:nvSpPr>
        <dsp:cNvPr id="0" name=""/>
        <dsp:cNvSpPr/>
      </dsp:nvSpPr>
      <dsp:spPr>
        <a:xfrm>
          <a:off x="1309315" y="2034740"/>
          <a:ext cx="4526280" cy="1133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973" tIns="119973" rIns="119973" bIns="119973" numCol="1" spcCol="1270" anchor="ctr" anchorCtr="0">
          <a:noAutofit/>
        </a:bodyPr>
        <a:lstStyle/>
        <a:p>
          <a:pPr marL="0" lvl="0" indent="0" algn="l" defTabSz="933450">
            <a:lnSpc>
              <a:spcPct val="90000"/>
            </a:lnSpc>
            <a:spcBef>
              <a:spcPct val="0"/>
            </a:spcBef>
            <a:spcAft>
              <a:spcPct val="35000"/>
            </a:spcAft>
            <a:buNone/>
          </a:pPr>
          <a:r>
            <a:rPr lang="pl-PL" sz="2100" kern="1200"/>
            <a:t>Apelacja rozpoznawana na posiedzeniu wtedy, gdy:</a:t>
          </a:r>
          <a:endParaRPr lang="en-US" sz="2100" kern="1200"/>
        </a:p>
      </dsp:txBody>
      <dsp:txXfrm>
        <a:off x="1309315" y="2034740"/>
        <a:ext cx="4526280" cy="1133606"/>
      </dsp:txXfrm>
    </dsp:sp>
    <dsp:sp modelId="{E9A5CEE6-E07C-43FB-ADA1-11B41F01835F}">
      <dsp:nvSpPr>
        <dsp:cNvPr id="0" name=""/>
        <dsp:cNvSpPr/>
      </dsp:nvSpPr>
      <dsp:spPr>
        <a:xfrm>
          <a:off x="5835595" y="2034740"/>
          <a:ext cx="4221524" cy="1133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973" tIns="119973" rIns="119973" bIns="119973" numCol="1" spcCol="1270" anchor="ctr" anchorCtr="0">
          <a:noAutofit/>
        </a:bodyPr>
        <a:lstStyle/>
        <a:p>
          <a:pPr marL="0" lvl="0" indent="0" algn="l" defTabSz="488950">
            <a:lnSpc>
              <a:spcPct val="90000"/>
            </a:lnSpc>
            <a:spcBef>
              <a:spcPct val="0"/>
            </a:spcBef>
            <a:spcAft>
              <a:spcPct val="35000"/>
            </a:spcAft>
            <a:buNone/>
          </a:pPr>
          <a:r>
            <a:rPr lang="pl-PL" sz="1100" kern="1200"/>
            <a:t>Sąd odwoławczy uchyla zaskarżony wyrok w przypadkach wskazanych w art. 439 § 1 </a:t>
          </a:r>
          <a:endParaRPr lang="en-US" sz="1100" kern="1200"/>
        </a:p>
        <a:p>
          <a:pPr marL="0" lvl="0" indent="0" algn="l" defTabSz="488950">
            <a:lnSpc>
              <a:spcPct val="90000"/>
            </a:lnSpc>
            <a:spcBef>
              <a:spcPct val="0"/>
            </a:spcBef>
            <a:spcAft>
              <a:spcPct val="35000"/>
            </a:spcAft>
            <a:buNone/>
          </a:pPr>
          <a:r>
            <a:rPr lang="pl-PL" sz="1100" kern="1200"/>
            <a:t>Dokonuje kontroli formalnej (art. 430)</a:t>
          </a:r>
          <a:endParaRPr lang="en-US" sz="1100" kern="1200"/>
        </a:p>
        <a:p>
          <a:pPr marL="0" lvl="0" indent="0" algn="l" defTabSz="488950">
            <a:lnSpc>
              <a:spcPct val="90000"/>
            </a:lnSpc>
            <a:spcBef>
              <a:spcPct val="0"/>
            </a:spcBef>
            <a:spcAft>
              <a:spcPct val="35000"/>
            </a:spcAft>
            <a:buNone/>
          </a:pPr>
          <a:r>
            <a:rPr lang="pl-PL" sz="1100" kern="1200"/>
            <a:t>Pozostawia apelację bez rozpoznania jeżeli została cofnięta przed rozprawą</a:t>
          </a:r>
          <a:endParaRPr lang="en-US" sz="1100" kern="1200"/>
        </a:p>
      </dsp:txBody>
      <dsp:txXfrm>
        <a:off x="5835595" y="2034740"/>
        <a:ext cx="4221524" cy="113360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BCFDA-640B-4EEC-AF6D-7AA70465FD71}">
      <dsp:nvSpPr>
        <dsp:cNvPr id="0" name=""/>
        <dsp:cNvSpPr/>
      </dsp:nvSpPr>
      <dsp:spPr>
        <a:xfrm>
          <a:off x="892654" y="913"/>
          <a:ext cx="1056181" cy="1056181"/>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1341E5-C02E-4C67-A8C1-8171374CBA70}">
      <dsp:nvSpPr>
        <dsp:cNvPr id="0" name=""/>
        <dsp:cNvSpPr/>
      </dsp:nvSpPr>
      <dsp:spPr>
        <a:xfrm>
          <a:off x="1117742" y="226001"/>
          <a:ext cx="606005" cy="6060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78B651E-FBCA-49DE-A138-13B6A8A89B7A}">
      <dsp:nvSpPr>
        <dsp:cNvPr id="0" name=""/>
        <dsp:cNvSpPr/>
      </dsp:nvSpPr>
      <dsp:spPr>
        <a:xfrm>
          <a:off x="555022" y="1386069"/>
          <a:ext cx="1731445" cy="3664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pl-PL" sz="1100" b="1" u="sng" kern="1200"/>
            <a:t>Granice rozpoznania sprawy przez sąd odwoławczy</a:t>
          </a:r>
          <a:r>
            <a:rPr lang="pl-PL" sz="1100" kern="1200"/>
            <a:t> </a:t>
          </a:r>
          <a:r>
            <a:rPr lang="pl-PL" sz="1100" kern="1200">
              <a:sym typeface="Wingdings" panose="05000000000000000000" pitchFamily="2" charset="2"/>
            </a:rPr>
            <a:t></a:t>
          </a:r>
          <a:r>
            <a:rPr lang="pl-PL" sz="1100" kern="1200"/>
            <a:t> Sąd odwoławczy rozpoznaje sprawę w granicach zaskarżenia, a jeżeli w środku odwoławczym zostały wskazane zarzuty stawiane rozstrzygnięciu - również w granicach podniesionych zarzutów, uwzględniając treść art. 447 § 1-3, a w zakresie szerszym w wypadkach wskazanych w art. 435, art. 439 § 1, art. 440 i art. 455.</a:t>
          </a:r>
          <a:endParaRPr lang="en-US" sz="1100" kern="1200"/>
        </a:p>
      </dsp:txBody>
      <dsp:txXfrm>
        <a:off x="555022" y="1386069"/>
        <a:ext cx="1731445" cy="3664441"/>
      </dsp:txXfrm>
    </dsp:sp>
    <dsp:sp modelId="{DBAE8F4A-5CFD-473C-BED7-DEB3333206E0}">
      <dsp:nvSpPr>
        <dsp:cNvPr id="0" name=""/>
        <dsp:cNvSpPr/>
      </dsp:nvSpPr>
      <dsp:spPr>
        <a:xfrm>
          <a:off x="2927102" y="913"/>
          <a:ext cx="1056181" cy="1056181"/>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16C55F-ABA6-4A56-BE35-9FFE1A63AD6B}">
      <dsp:nvSpPr>
        <dsp:cNvPr id="0" name=""/>
        <dsp:cNvSpPr/>
      </dsp:nvSpPr>
      <dsp:spPr>
        <a:xfrm>
          <a:off x="3152190" y="226001"/>
          <a:ext cx="606005" cy="6060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1456D6-4696-4B7F-B4AD-4A4EF5B1D291}">
      <dsp:nvSpPr>
        <dsp:cNvPr id="0" name=""/>
        <dsp:cNvSpPr/>
      </dsp:nvSpPr>
      <dsp:spPr>
        <a:xfrm>
          <a:off x="2589470" y="1386069"/>
          <a:ext cx="1731445" cy="3664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pl-PL" sz="1100" kern="1200"/>
            <a:t>Granice rozpoznania sprawy przez sąd odwoławczy wyznaczane przez – kierunek, zakres i zarzuty środka odwoławczego. </a:t>
          </a:r>
          <a:endParaRPr lang="en-US" sz="1100" kern="1200"/>
        </a:p>
      </dsp:txBody>
      <dsp:txXfrm>
        <a:off x="2589470" y="1386069"/>
        <a:ext cx="1731445" cy="3664441"/>
      </dsp:txXfrm>
    </dsp:sp>
    <dsp:sp modelId="{550AA4BA-9F5D-4969-B983-DB2F2526E4B6}">
      <dsp:nvSpPr>
        <dsp:cNvPr id="0" name=""/>
        <dsp:cNvSpPr/>
      </dsp:nvSpPr>
      <dsp:spPr>
        <a:xfrm>
          <a:off x="4961550" y="913"/>
          <a:ext cx="1056181" cy="1056181"/>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B62E7C-BB13-4859-806F-FE82A9521C50}">
      <dsp:nvSpPr>
        <dsp:cNvPr id="0" name=""/>
        <dsp:cNvSpPr/>
      </dsp:nvSpPr>
      <dsp:spPr>
        <a:xfrm>
          <a:off x="5186638" y="226001"/>
          <a:ext cx="606005" cy="6060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125F2F-C1EA-4560-BEE7-8325E2DA7F89}">
      <dsp:nvSpPr>
        <dsp:cNvPr id="0" name=""/>
        <dsp:cNvSpPr/>
      </dsp:nvSpPr>
      <dsp:spPr>
        <a:xfrm>
          <a:off x="4623919" y="1386069"/>
          <a:ext cx="1731445" cy="3664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pl-PL" sz="1100" kern="1200"/>
            <a:t>art. 447 § 1–3 to ustawowa modyfikacja zakresu zaskarżenia. </a:t>
          </a:r>
          <a:endParaRPr lang="en-US" sz="1100" kern="1200"/>
        </a:p>
      </dsp:txBody>
      <dsp:txXfrm>
        <a:off x="4623919" y="1386069"/>
        <a:ext cx="1731445" cy="366444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55F509-86D4-4ABC-BC72-A64AB454E633}">
      <dsp:nvSpPr>
        <dsp:cNvPr id="0" name=""/>
        <dsp:cNvSpPr/>
      </dsp:nvSpPr>
      <dsp:spPr>
        <a:xfrm>
          <a:off x="0" y="462"/>
          <a:ext cx="10058399" cy="108147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11523C-9C3A-4B7A-95CE-5D547B47B094}">
      <dsp:nvSpPr>
        <dsp:cNvPr id="0" name=""/>
        <dsp:cNvSpPr/>
      </dsp:nvSpPr>
      <dsp:spPr>
        <a:xfrm>
          <a:off x="327145" y="243793"/>
          <a:ext cx="594810" cy="5948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4125734-5CE8-469F-9FC2-3239D9AF47FE}">
      <dsp:nvSpPr>
        <dsp:cNvPr id="0" name=""/>
        <dsp:cNvSpPr/>
      </dsp:nvSpPr>
      <dsp:spPr>
        <a:xfrm>
          <a:off x="1249101" y="462"/>
          <a:ext cx="4526280"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889000">
            <a:lnSpc>
              <a:spcPct val="100000"/>
            </a:lnSpc>
            <a:spcBef>
              <a:spcPct val="0"/>
            </a:spcBef>
            <a:spcAft>
              <a:spcPct val="35000"/>
            </a:spcAft>
            <a:buNone/>
          </a:pPr>
          <a:r>
            <a:rPr lang="pl-PL" sz="2000" kern="1200"/>
            <a:t>Zakaz reformationis in peius:</a:t>
          </a:r>
          <a:endParaRPr lang="en-US" sz="2000" kern="1200"/>
        </a:p>
      </dsp:txBody>
      <dsp:txXfrm>
        <a:off x="1249101" y="462"/>
        <a:ext cx="4526280" cy="1081473"/>
      </dsp:txXfrm>
    </dsp:sp>
    <dsp:sp modelId="{40B73ABE-07A9-402F-9469-0C5559BDA8EF}">
      <dsp:nvSpPr>
        <dsp:cNvPr id="0" name=""/>
        <dsp:cNvSpPr/>
      </dsp:nvSpPr>
      <dsp:spPr>
        <a:xfrm>
          <a:off x="5775381" y="462"/>
          <a:ext cx="428301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533400">
            <a:lnSpc>
              <a:spcPct val="100000"/>
            </a:lnSpc>
            <a:spcBef>
              <a:spcPct val="0"/>
            </a:spcBef>
            <a:spcAft>
              <a:spcPct val="35000"/>
            </a:spcAft>
            <a:buNone/>
          </a:pPr>
          <a:r>
            <a:rPr lang="pl-PL" sz="1200" kern="1200"/>
            <a:t>Bezpośredni – odnosi się do sądu odwoławczego</a:t>
          </a:r>
          <a:endParaRPr lang="en-US" sz="1200" kern="1200"/>
        </a:p>
        <a:p>
          <a:pPr marL="0" lvl="0" indent="0" algn="l" defTabSz="533400">
            <a:lnSpc>
              <a:spcPct val="100000"/>
            </a:lnSpc>
            <a:spcBef>
              <a:spcPct val="0"/>
            </a:spcBef>
            <a:spcAft>
              <a:spcPct val="35000"/>
            </a:spcAft>
            <a:buNone/>
          </a:pPr>
          <a:r>
            <a:rPr lang="pl-PL" sz="1200" kern="1200"/>
            <a:t>Pośredni – dotyczy postępowania ponownego tj. uchylenia orzeczenia i przekazania sprawy do ponownego rozpoznania. </a:t>
          </a:r>
          <a:endParaRPr lang="en-US" sz="1200" kern="1200"/>
        </a:p>
      </dsp:txBody>
      <dsp:txXfrm>
        <a:off x="5775381" y="462"/>
        <a:ext cx="4283018" cy="1081473"/>
      </dsp:txXfrm>
    </dsp:sp>
    <dsp:sp modelId="{472AE3D5-DBC4-4AAD-B169-CC76A096831F}">
      <dsp:nvSpPr>
        <dsp:cNvPr id="0" name=""/>
        <dsp:cNvSpPr/>
      </dsp:nvSpPr>
      <dsp:spPr>
        <a:xfrm>
          <a:off x="0" y="1352303"/>
          <a:ext cx="10058399" cy="108147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EF0EA3-8BD7-4D95-BD32-4FCE939A1354}">
      <dsp:nvSpPr>
        <dsp:cNvPr id="0" name=""/>
        <dsp:cNvSpPr/>
      </dsp:nvSpPr>
      <dsp:spPr>
        <a:xfrm>
          <a:off x="327145" y="1595634"/>
          <a:ext cx="594810" cy="5948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C9FB888-AC9E-403B-835A-A3C2212FBD70}">
      <dsp:nvSpPr>
        <dsp:cNvPr id="0" name=""/>
        <dsp:cNvSpPr/>
      </dsp:nvSpPr>
      <dsp:spPr>
        <a:xfrm>
          <a:off x="1249101" y="1352303"/>
          <a:ext cx="88092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889000">
            <a:lnSpc>
              <a:spcPct val="100000"/>
            </a:lnSpc>
            <a:spcBef>
              <a:spcPct val="0"/>
            </a:spcBef>
            <a:spcAft>
              <a:spcPct val="35000"/>
            </a:spcAft>
            <a:buNone/>
          </a:pPr>
          <a:r>
            <a:rPr lang="pl-PL" sz="2000" b="1" u="sng" kern="1200"/>
            <a:t>Reguły ne peius – ograniczenie merytorycznego orzekania sądu odwoławczego przy istnieniu środka na niekorzyść oskarżonego. </a:t>
          </a:r>
          <a:endParaRPr lang="en-US" sz="2000" kern="1200"/>
        </a:p>
      </dsp:txBody>
      <dsp:txXfrm>
        <a:off x="1249101" y="1352303"/>
        <a:ext cx="8809298" cy="1081473"/>
      </dsp:txXfrm>
    </dsp:sp>
    <dsp:sp modelId="{932C5833-1476-4B9A-AD57-9FA11C72AFCF}">
      <dsp:nvSpPr>
        <dsp:cNvPr id="0" name=""/>
        <dsp:cNvSpPr/>
      </dsp:nvSpPr>
      <dsp:spPr>
        <a:xfrm>
          <a:off x="0" y="2704144"/>
          <a:ext cx="10058399" cy="108147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5FA30D-DDE7-400B-8559-56DFBCFC10B9}">
      <dsp:nvSpPr>
        <dsp:cNvPr id="0" name=""/>
        <dsp:cNvSpPr/>
      </dsp:nvSpPr>
      <dsp:spPr>
        <a:xfrm>
          <a:off x="327145" y="2947476"/>
          <a:ext cx="594810" cy="5948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979B2F-6A13-4AC9-96C2-1C5287AA10C1}">
      <dsp:nvSpPr>
        <dsp:cNvPr id="0" name=""/>
        <dsp:cNvSpPr/>
      </dsp:nvSpPr>
      <dsp:spPr>
        <a:xfrm>
          <a:off x="1249101" y="2704144"/>
          <a:ext cx="4526280"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889000">
            <a:lnSpc>
              <a:spcPct val="100000"/>
            </a:lnSpc>
            <a:spcBef>
              <a:spcPct val="0"/>
            </a:spcBef>
            <a:spcAft>
              <a:spcPct val="35000"/>
            </a:spcAft>
            <a:buNone/>
          </a:pPr>
          <a:r>
            <a:rPr lang="pl-PL" sz="2000" b="1" u="sng" kern="1200"/>
            <a:t>Sąd odwoławczy rozpoznając środek na niekorzyść oskarżonego:</a:t>
          </a:r>
          <a:endParaRPr lang="en-US" sz="2000" kern="1200"/>
        </a:p>
      </dsp:txBody>
      <dsp:txXfrm>
        <a:off x="1249101" y="2704144"/>
        <a:ext cx="4526280" cy="1081473"/>
      </dsp:txXfrm>
    </dsp:sp>
    <dsp:sp modelId="{2E4F25BB-73F4-4ECC-8204-10C44F1338CC}">
      <dsp:nvSpPr>
        <dsp:cNvPr id="0" name=""/>
        <dsp:cNvSpPr/>
      </dsp:nvSpPr>
      <dsp:spPr>
        <a:xfrm>
          <a:off x="5775381" y="2704144"/>
          <a:ext cx="428301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533400">
            <a:lnSpc>
              <a:spcPct val="100000"/>
            </a:lnSpc>
            <a:spcBef>
              <a:spcPct val="0"/>
            </a:spcBef>
            <a:spcAft>
              <a:spcPct val="35000"/>
            </a:spcAft>
            <a:buNone/>
          </a:pPr>
          <a:r>
            <a:rPr lang="pl-PL" sz="1200" kern="1200" dirty="0"/>
            <a:t>Nie może skazać oskarżonego, </a:t>
          </a:r>
          <a:r>
            <a:rPr lang="pl-PL" sz="1200" kern="1200" dirty="0" err="1"/>
            <a:t>ktróy</a:t>
          </a:r>
          <a:r>
            <a:rPr lang="pl-PL" sz="1200" kern="1200" dirty="0"/>
            <a:t> został uniewinniony w I instancji lub co do którego umorzono postępowanie (art. 454 § 1) </a:t>
          </a:r>
          <a:endParaRPr lang="en-US" sz="1200" kern="1200" dirty="0"/>
        </a:p>
      </dsp:txBody>
      <dsp:txXfrm>
        <a:off x="5775381" y="2704144"/>
        <a:ext cx="4283018" cy="10814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BEE9EE-1B4D-4085-A54E-1BECB97B9FFA}">
      <dsp:nvSpPr>
        <dsp:cNvPr id="0" name=""/>
        <dsp:cNvSpPr/>
      </dsp:nvSpPr>
      <dsp:spPr>
        <a:xfrm>
          <a:off x="2744555" y="2038319"/>
          <a:ext cx="1747131" cy="1747131"/>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pl-PL" sz="3600" kern="1200" dirty="0"/>
            <a:t>NŚZ</a:t>
          </a:r>
        </a:p>
      </dsp:txBody>
      <dsp:txXfrm>
        <a:off x="2829843" y="2123607"/>
        <a:ext cx="1576555" cy="1576555"/>
      </dsp:txXfrm>
    </dsp:sp>
    <dsp:sp modelId="{8E659485-2F24-40EB-96F5-B9569C70BAD5}">
      <dsp:nvSpPr>
        <dsp:cNvPr id="0" name=""/>
        <dsp:cNvSpPr/>
      </dsp:nvSpPr>
      <dsp:spPr>
        <a:xfrm rot="16200000">
          <a:off x="3184500" y="1604698"/>
          <a:ext cx="867241" cy="0"/>
        </a:xfrm>
        <a:custGeom>
          <a:avLst/>
          <a:gdLst/>
          <a:ahLst/>
          <a:cxnLst/>
          <a:rect l="0" t="0" r="0" b="0"/>
          <a:pathLst>
            <a:path>
              <a:moveTo>
                <a:pt x="0" y="0"/>
              </a:moveTo>
              <a:lnTo>
                <a:pt x="867241" y="0"/>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95633A-6BD1-4F53-9A37-B6F521FD04FE}">
      <dsp:nvSpPr>
        <dsp:cNvPr id="0" name=""/>
        <dsp:cNvSpPr/>
      </dsp:nvSpPr>
      <dsp:spPr>
        <a:xfrm>
          <a:off x="3032831" y="500"/>
          <a:ext cx="1170577" cy="1170577"/>
        </a:xfrm>
        <a:prstGeom prst="roundRect">
          <a:avLst/>
        </a:prstGeom>
        <a:solidFill>
          <a:schemeClr val="accent3">
            <a:hueOff val="-306403"/>
            <a:satOff val="-4898"/>
            <a:lumOff val="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pl-PL" sz="2000" kern="1200" dirty="0"/>
            <a:t>Kasacja </a:t>
          </a:r>
        </a:p>
      </dsp:txBody>
      <dsp:txXfrm>
        <a:off x="3089974" y="57643"/>
        <a:ext cx="1056291" cy="1056291"/>
      </dsp:txXfrm>
    </dsp:sp>
    <dsp:sp modelId="{93FFAE1E-7205-4D8A-8E44-DFAD54C95D20}">
      <dsp:nvSpPr>
        <dsp:cNvPr id="0" name=""/>
        <dsp:cNvSpPr/>
      </dsp:nvSpPr>
      <dsp:spPr>
        <a:xfrm>
          <a:off x="4491686" y="2911884"/>
          <a:ext cx="527656" cy="0"/>
        </a:xfrm>
        <a:custGeom>
          <a:avLst/>
          <a:gdLst/>
          <a:ahLst/>
          <a:cxnLst/>
          <a:rect l="0" t="0" r="0" b="0"/>
          <a:pathLst>
            <a:path>
              <a:moveTo>
                <a:pt x="0" y="0"/>
              </a:moveTo>
              <a:lnTo>
                <a:pt x="527656" y="0"/>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23D917-BD29-454B-91A6-21945FEF13F6}">
      <dsp:nvSpPr>
        <dsp:cNvPr id="0" name=""/>
        <dsp:cNvSpPr/>
      </dsp:nvSpPr>
      <dsp:spPr>
        <a:xfrm>
          <a:off x="5019342" y="2326596"/>
          <a:ext cx="1849746" cy="1170577"/>
        </a:xfrm>
        <a:prstGeom prst="roundRect">
          <a:avLst/>
        </a:prstGeom>
        <a:solidFill>
          <a:schemeClr val="accent3">
            <a:hueOff val="-612806"/>
            <a:satOff val="-9796"/>
            <a:lumOff val="7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pl-PL" sz="1900" kern="1200" dirty="0"/>
            <a:t>Wznowienie postępowania </a:t>
          </a:r>
        </a:p>
      </dsp:txBody>
      <dsp:txXfrm>
        <a:off x="5076485" y="2383739"/>
        <a:ext cx="1735460" cy="1056291"/>
      </dsp:txXfrm>
    </dsp:sp>
    <dsp:sp modelId="{2DDFBB1E-A8EA-4711-8092-14465E6F6228}">
      <dsp:nvSpPr>
        <dsp:cNvPr id="0" name=""/>
        <dsp:cNvSpPr/>
      </dsp:nvSpPr>
      <dsp:spPr>
        <a:xfrm rot="5400000">
          <a:off x="3184500" y="4219071"/>
          <a:ext cx="867241" cy="0"/>
        </a:xfrm>
        <a:custGeom>
          <a:avLst/>
          <a:gdLst/>
          <a:ahLst/>
          <a:cxnLst/>
          <a:rect l="0" t="0" r="0" b="0"/>
          <a:pathLst>
            <a:path>
              <a:moveTo>
                <a:pt x="0" y="0"/>
              </a:moveTo>
              <a:lnTo>
                <a:pt x="867241" y="0"/>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B9BBAC-E738-44B4-93B9-3ADEA5BF47FF}">
      <dsp:nvSpPr>
        <dsp:cNvPr id="0" name=""/>
        <dsp:cNvSpPr/>
      </dsp:nvSpPr>
      <dsp:spPr>
        <a:xfrm>
          <a:off x="2752460" y="4652691"/>
          <a:ext cx="1731319" cy="1170577"/>
        </a:xfrm>
        <a:prstGeom prst="roundRect">
          <a:avLst/>
        </a:prstGeom>
        <a:solidFill>
          <a:schemeClr val="accent3">
            <a:hueOff val="-919209"/>
            <a:satOff val="-14695"/>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pl-PL" sz="1700" kern="1200" dirty="0"/>
            <a:t>Skarga na wyrok sądu odwoławczego</a:t>
          </a:r>
        </a:p>
      </dsp:txBody>
      <dsp:txXfrm>
        <a:off x="2809603" y="4709834"/>
        <a:ext cx="1617033" cy="1056291"/>
      </dsp:txXfrm>
    </dsp:sp>
    <dsp:sp modelId="{DD1BF91F-A486-4813-A294-F1C6692548DF}">
      <dsp:nvSpPr>
        <dsp:cNvPr id="0" name=""/>
        <dsp:cNvSpPr/>
      </dsp:nvSpPr>
      <dsp:spPr>
        <a:xfrm rot="10800000">
          <a:off x="1877313" y="2911885"/>
          <a:ext cx="867241" cy="0"/>
        </a:xfrm>
        <a:custGeom>
          <a:avLst/>
          <a:gdLst/>
          <a:ahLst/>
          <a:cxnLst/>
          <a:rect l="0" t="0" r="0" b="0"/>
          <a:pathLst>
            <a:path>
              <a:moveTo>
                <a:pt x="0" y="0"/>
              </a:moveTo>
              <a:lnTo>
                <a:pt x="867241" y="0"/>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4285C4-3AC2-48CA-9680-60F2E1FF3384}">
      <dsp:nvSpPr>
        <dsp:cNvPr id="0" name=""/>
        <dsp:cNvSpPr/>
      </dsp:nvSpPr>
      <dsp:spPr>
        <a:xfrm>
          <a:off x="706736" y="2326596"/>
          <a:ext cx="1170577" cy="1170577"/>
        </a:xfrm>
        <a:prstGeom prst="roundRect">
          <a:avLst/>
        </a:prstGeom>
        <a:solidFill>
          <a:schemeClr val="accent3">
            <a:hueOff val="-1225612"/>
            <a:satOff val="-19593"/>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pl-PL" sz="1100" kern="1200" dirty="0"/>
            <a:t>Skarga nadzwyczajna z ustawy o SN</a:t>
          </a:r>
        </a:p>
      </dsp:txBody>
      <dsp:txXfrm>
        <a:off x="763879" y="2383739"/>
        <a:ext cx="1056291" cy="10562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B9990-C292-4DCE-818D-3646C663D322}">
      <dsp:nvSpPr>
        <dsp:cNvPr id="0" name=""/>
        <dsp:cNvSpPr/>
      </dsp:nvSpPr>
      <dsp:spPr>
        <a:xfrm>
          <a:off x="0" y="345860"/>
          <a:ext cx="7411352" cy="89775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5203" tIns="312420" rIns="575203" bIns="106680" numCol="1" spcCol="1270" anchor="t" anchorCtr="0">
          <a:noAutofit/>
        </a:bodyPr>
        <a:lstStyle/>
        <a:p>
          <a:pPr marL="114300" lvl="1" indent="-114300" algn="l" defTabSz="666750">
            <a:lnSpc>
              <a:spcPct val="90000"/>
            </a:lnSpc>
            <a:spcBef>
              <a:spcPct val="0"/>
            </a:spcBef>
            <a:spcAft>
              <a:spcPct val="15000"/>
            </a:spcAft>
            <a:buChar char="•"/>
          </a:pPr>
          <a:r>
            <a:rPr lang="pl-PL" sz="1500" kern="1200" dirty="0"/>
            <a:t>Apelacja </a:t>
          </a:r>
        </a:p>
        <a:p>
          <a:pPr marL="114300" lvl="1" indent="-114300" algn="l" defTabSz="666750">
            <a:lnSpc>
              <a:spcPct val="90000"/>
            </a:lnSpc>
            <a:spcBef>
              <a:spcPct val="0"/>
            </a:spcBef>
            <a:spcAft>
              <a:spcPct val="15000"/>
            </a:spcAft>
            <a:buChar char="•"/>
          </a:pPr>
          <a:r>
            <a:rPr lang="pl-PL" sz="1500" kern="1200" dirty="0"/>
            <a:t>Zażalenie </a:t>
          </a:r>
        </a:p>
      </dsp:txBody>
      <dsp:txXfrm>
        <a:off x="0" y="345860"/>
        <a:ext cx="7411352" cy="897750"/>
      </dsp:txXfrm>
    </dsp:sp>
    <dsp:sp modelId="{E00D5C55-7EEB-4111-A629-A3437DAF9196}">
      <dsp:nvSpPr>
        <dsp:cNvPr id="0" name=""/>
        <dsp:cNvSpPr/>
      </dsp:nvSpPr>
      <dsp:spPr>
        <a:xfrm>
          <a:off x="370567" y="124460"/>
          <a:ext cx="5187946" cy="4428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092" tIns="0" rIns="196092" bIns="0" numCol="1" spcCol="1270" anchor="ctr" anchorCtr="0">
          <a:noAutofit/>
        </a:bodyPr>
        <a:lstStyle/>
        <a:p>
          <a:pPr marL="0" lvl="0" indent="0" algn="l" defTabSz="666750">
            <a:lnSpc>
              <a:spcPct val="90000"/>
            </a:lnSpc>
            <a:spcBef>
              <a:spcPct val="0"/>
            </a:spcBef>
            <a:spcAft>
              <a:spcPct val="35000"/>
            </a:spcAft>
            <a:buNone/>
          </a:pPr>
          <a:r>
            <a:rPr lang="pl-PL" sz="1500" kern="1200" dirty="0"/>
            <a:t>Środki odwoławcze </a:t>
          </a:r>
        </a:p>
      </dsp:txBody>
      <dsp:txXfrm>
        <a:off x="392183" y="146076"/>
        <a:ext cx="5144714" cy="399568"/>
      </dsp:txXfrm>
    </dsp:sp>
    <dsp:sp modelId="{C08C870E-A131-4F93-B0B4-2BFF0DC5D0F1}">
      <dsp:nvSpPr>
        <dsp:cNvPr id="0" name=""/>
        <dsp:cNvSpPr/>
      </dsp:nvSpPr>
      <dsp:spPr>
        <a:xfrm>
          <a:off x="0" y="1546010"/>
          <a:ext cx="7411352" cy="850500"/>
        </a:xfrm>
        <a:prstGeom prst="rect">
          <a:avLst/>
        </a:prstGeom>
        <a:solidFill>
          <a:schemeClr val="lt1">
            <a:alpha val="90000"/>
            <a:hueOff val="0"/>
            <a:satOff val="0"/>
            <a:lumOff val="0"/>
            <a:alphaOff val="0"/>
          </a:schemeClr>
        </a:solidFill>
        <a:ln w="15875" cap="flat" cmpd="sng" algn="ctr">
          <a:solidFill>
            <a:schemeClr val="accent2">
              <a:hueOff val="-332956"/>
              <a:satOff val="-147"/>
              <a:lumOff val="3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5203" tIns="312420" rIns="575203" bIns="106680" numCol="1" spcCol="1270" anchor="t" anchorCtr="0">
          <a:noAutofit/>
        </a:bodyPr>
        <a:lstStyle/>
        <a:p>
          <a:pPr marL="114300" lvl="1" indent="-114300" algn="l" defTabSz="666750">
            <a:lnSpc>
              <a:spcPct val="90000"/>
            </a:lnSpc>
            <a:spcBef>
              <a:spcPct val="0"/>
            </a:spcBef>
            <a:spcAft>
              <a:spcPct val="15000"/>
            </a:spcAft>
            <a:buChar char="•"/>
          </a:pPr>
          <a:r>
            <a:rPr lang="pl-PL" sz="1500" kern="1200" dirty="0"/>
            <a:t>służą od decyzji nieprawomocnych i skutkiem ich wniesienia jest skasowanie (uchylenie) wcześniej wydanej decyzji procesowej). </a:t>
          </a:r>
        </a:p>
      </dsp:txBody>
      <dsp:txXfrm>
        <a:off x="0" y="1546010"/>
        <a:ext cx="7411352" cy="850500"/>
      </dsp:txXfrm>
    </dsp:sp>
    <dsp:sp modelId="{8EC10EC2-DF5C-4A43-B8E0-8E99791F47C5}">
      <dsp:nvSpPr>
        <dsp:cNvPr id="0" name=""/>
        <dsp:cNvSpPr/>
      </dsp:nvSpPr>
      <dsp:spPr>
        <a:xfrm>
          <a:off x="370567" y="1324610"/>
          <a:ext cx="5187946" cy="442800"/>
        </a:xfrm>
        <a:prstGeom prst="roundRect">
          <a:avLst/>
        </a:prstGeom>
        <a:solidFill>
          <a:schemeClr val="accent2">
            <a:hueOff val="-332956"/>
            <a:satOff val="-147"/>
            <a:lumOff val="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092" tIns="0" rIns="196092" bIns="0" numCol="1" spcCol="1270" anchor="ctr" anchorCtr="0">
          <a:noAutofit/>
        </a:bodyPr>
        <a:lstStyle/>
        <a:p>
          <a:pPr marL="0" lvl="0" indent="0" algn="l" defTabSz="666750">
            <a:lnSpc>
              <a:spcPct val="90000"/>
            </a:lnSpc>
            <a:spcBef>
              <a:spcPct val="0"/>
            </a:spcBef>
            <a:spcAft>
              <a:spcPct val="35000"/>
            </a:spcAft>
            <a:buNone/>
          </a:pPr>
          <a:r>
            <a:rPr lang="pl-PL" sz="1500" kern="1200" dirty="0"/>
            <a:t>Sprzeciwy</a:t>
          </a:r>
        </a:p>
      </dsp:txBody>
      <dsp:txXfrm>
        <a:off x="392183" y="1346226"/>
        <a:ext cx="5144714" cy="399568"/>
      </dsp:txXfrm>
    </dsp:sp>
    <dsp:sp modelId="{5FA6D897-965B-4758-882B-9A2BAE81AF00}">
      <dsp:nvSpPr>
        <dsp:cNvPr id="0" name=""/>
        <dsp:cNvSpPr/>
      </dsp:nvSpPr>
      <dsp:spPr>
        <a:xfrm>
          <a:off x="0" y="2698910"/>
          <a:ext cx="7411352" cy="1110375"/>
        </a:xfrm>
        <a:prstGeom prst="rect">
          <a:avLst/>
        </a:prstGeom>
        <a:solidFill>
          <a:schemeClr val="lt1">
            <a:alpha val="90000"/>
            <a:hueOff val="0"/>
            <a:satOff val="0"/>
            <a:lumOff val="0"/>
            <a:alphaOff val="0"/>
          </a:schemeClr>
        </a:solidFill>
        <a:ln w="15875" cap="flat" cmpd="sng" algn="ctr">
          <a:solidFill>
            <a:schemeClr val="accent2">
              <a:hueOff val="-665912"/>
              <a:satOff val="-293"/>
              <a:lumOff val="7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5203" tIns="312420" rIns="575203" bIns="106680" numCol="1" spcCol="1270" anchor="t" anchorCtr="0">
          <a:noAutofit/>
        </a:bodyPr>
        <a:lstStyle/>
        <a:p>
          <a:pPr marL="114300" lvl="1" indent="-114300" algn="l" defTabSz="666750">
            <a:lnSpc>
              <a:spcPct val="90000"/>
            </a:lnSpc>
            <a:spcBef>
              <a:spcPct val="0"/>
            </a:spcBef>
            <a:spcAft>
              <a:spcPct val="15000"/>
            </a:spcAft>
            <a:buChar char="•"/>
          </a:pPr>
          <a:r>
            <a:rPr lang="pl-PL" sz="1500" kern="1200" dirty="0"/>
            <a:t>środki zbliżone do sprzeciwu, ale nie mają wszystkich ich cech. Decyzja, od której wniesiono quasi – sprzeciw nie traci swojej mocy</a:t>
          </a:r>
        </a:p>
        <a:p>
          <a:pPr marL="114300" lvl="1" indent="-114300" algn="l" defTabSz="666750">
            <a:lnSpc>
              <a:spcPct val="90000"/>
            </a:lnSpc>
            <a:spcBef>
              <a:spcPct val="0"/>
            </a:spcBef>
            <a:spcAft>
              <a:spcPct val="15000"/>
            </a:spcAft>
            <a:buChar char="•"/>
          </a:pPr>
          <a:r>
            <a:rPr lang="pl-PL" sz="1500" kern="1200" dirty="0"/>
            <a:t>Np. wniosek o przywrócenie terminu </a:t>
          </a:r>
        </a:p>
      </dsp:txBody>
      <dsp:txXfrm>
        <a:off x="0" y="2698910"/>
        <a:ext cx="7411352" cy="1110375"/>
      </dsp:txXfrm>
    </dsp:sp>
    <dsp:sp modelId="{32F3308E-EA8C-4D7D-97F4-0D20811CDC43}">
      <dsp:nvSpPr>
        <dsp:cNvPr id="0" name=""/>
        <dsp:cNvSpPr/>
      </dsp:nvSpPr>
      <dsp:spPr>
        <a:xfrm>
          <a:off x="370567" y="2477510"/>
          <a:ext cx="5187946" cy="442800"/>
        </a:xfrm>
        <a:prstGeom prst="roundRect">
          <a:avLst/>
        </a:prstGeom>
        <a:solidFill>
          <a:schemeClr val="accent2">
            <a:hueOff val="-665912"/>
            <a:satOff val="-293"/>
            <a:lumOff val="7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092" tIns="0" rIns="196092" bIns="0" numCol="1" spcCol="1270" anchor="ctr" anchorCtr="0">
          <a:noAutofit/>
        </a:bodyPr>
        <a:lstStyle/>
        <a:p>
          <a:pPr marL="0" lvl="0" indent="0" algn="l" defTabSz="666750">
            <a:lnSpc>
              <a:spcPct val="90000"/>
            </a:lnSpc>
            <a:spcBef>
              <a:spcPct val="0"/>
            </a:spcBef>
            <a:spcAft>
              <a:spcPct val="35000"/>
            </a:spcAft>
            <a:buNone/>
          </a:pPr>
          <a:r>
            <a:rPr lang="pl-PL" sz="1500" kern="1200" dirty="0"/>
            <a:t>Quasi-sprzeciwy</a:t>
          </a:r>
        </a:p>
      </dsp:txBody>
      <dsp:txXfrm>
        <a:off x="392183" y="2499126"/>
        <a:ext cx="5144714" cy="399568"/>
      </dsp:txXfrm>
    </dsp:sp>
    <dsp:sp modelId="{8A7849AA-F9FE-4E82-8E86-FA9794581D11}">
      <dsp:nvSpPr>
        <dsp:cNvPr id="0" name=""/>
        <dsp:cNvSpPr/>
      </dsp:nvSpPr>
      <dsp:spPr>
        <a:xfrm>
          <a:off x="0" y="4111685"/>
          <a:ext cx="7411352" cy="1063125"/>
        </a:xfrm>
        <a:prstGeom prst="rect">
          <a:avLst/>
        </a:prstGeom>
        <a:solidFill>
          <a:schemeClr val="lt1">
            <a:alpha val="90000"/>
            <a:hueOff val="0"/>
            <a:satOff val="0"/>
            <a:lumOff val="0"/>
            <a:alphaOff val="0"/>
          </a:schemeClr>
        </a:solidFill>
        <a:ln w="15875" cap="flat" cmpd="sng" algn="ctr">
          <a:solidFill>
            <a:schemeClr val="accent2">
              <a:hueOff val="-998868"/>
              <a:satOff val="-440"/>
              <a:lumOff val="11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5203" tIns="312420" rIns="575203" bIns="106680" numCol="1" spcCol="1270" anchor="t" anchorCtr="0">
          <a:noAutofit/>
        </a:bodyPr>
        <a:lstStyle/>
        <a:p>
          <a:pPr marL="114300" lvl="1" indent="-114300" algn="l" defTabSz="666750">
            <a:lnSpc>
              <a:spcPct val="90000"/>
            </a:lnSpc>
            <a:spcBef>
              <a:spcPct val="0"/>
            </a:spcBef>
            <a:spcAft>
              <a:spcPct val="15000"/>
            </a:spcAft>
            <a:buChar char="•"/>
          </a:pPr>
          <a:r>
            <a:rPr lang="pl-PL" sz="1500" kern="1200" dirty="0"/>
            <a:t>specyficzny środek zaskarżenia. Przysługuje od zarządzenia przewodniczącego wydanego na rozprawie do całego składu orzekającego (art. 373)</a:t>
          </a:r>
        </a:p>
      </dsp:txBody>
      <dsp:txXfrm>
        <a:off x="0" y="4111685"/>
        <a:ext cx="7411352" cy="1063125"/>
      </dsp:txXfrm>
    </dsp:sp>
    <dsp:sp modelId="{7EBFCF89-E441-46D5-9CFD-6DC2B3DAC3F4}">
      <dsp:nvSpPr>
        <dsp:cNvPr id="0" name=""/>
        <dsp:cNvSpPr/>
      </dsp:nvSpPr>
      <dsp:spPr>
        <a:xfrm>
          <a:off x="370567" y="3890285"/>
          <a:ext cx="5187946" cy="442800"/>
        </a:xfrm>
        <a:prstGeom prst="roundRect">
          <a:avLst/>
        </a:prstGeom>
        <a:solidFill>
          <a:schemeClr val="accent2">
            <a:hueOff val="-998868"/>
            <a:satOff val="-440"/>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092" tIns="0" rIns="196092" bIns="0" numCol="1" spcCol="1270" anchor="ctr" anchorCtr="0">
          <a:noAutofit/>
        </a:bodyPr>
        <a:lstStyle/>
        <a:p>
          <a:pPr marL="0" lvl="0" indent="0" algn="l" defTabSz="666750">
            <a:lnSpc>
              <a:spcPct val="90000"/>
            </a:lnSpc>
            <a:spcBef>
              <a:spcPct val="0"/>
            </a:spcBef>
            <a:spcAft>
              <a:spcPct val="35000"/>
            </a:spcAft>
            <a:buNone/>
          </a:pPr>
          <a:r>
            <a:rPr lang="pl-PL" sz="1500" kern="1200" dirty="0"/>
            <a:t>Odwołanie </a:t>
          </a:r>
        </a:p>
      </dsp:txBody>
      <dsp:txXfrm>
        <a:off x="392183" y="3911901"/>
        <a:ext cx="5144714" cy="399568"/>
      </dsp:txXfrm>
    </dsp:sp>
    <dsp:sp modelId="{0EB520BB-63F8-4F59-A203-7CB653BF2057}">
      <dsp:nvSpPr>
        <dsp:cNvPr id="0" name=""/>
        <dsp:cNvSpPr/>
      </dsp:nvSpPr>
      <dsp:spPr>
        <a:xfrm>
          <a:off x="0" y="5477210"/>
          <a:ext cx="7411352" cy="850500"/>
        </a:xfrm>
        <a:prstGeom prst="rect">
          <a:avLst/>
        </a:prstGeom>
        <a:solidFill>
          <a:schemeClr val="lt1">
            <a:alpha val="90000"/>
            <a:hueOff val="0"/>
            <a:satOff val="0"/>
            <a:lumOff val="0"/>
            <a:alphaOff val="0"/>
          </a:schemeClr>
        </a:solidFill>
        <a:ln w="15875" cap="flat" cmpd="sng" algn="ctr">
          <a:solidFill>
            <a:schemeClr val="accent2">
              <a:hueOff val="-1331824"/>
              <a:satOff val="-586"/>
              <a:lumOff val="1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5203" tIns="312420" rIns="575203" bIns="106680" numCol="1" spcCol="1270" anchor="t" anchorCtr="0">
          <a:noAutofit/>
        </a:bodyPr>
        <a:lstStyle/>
        <a:p>
          <a:pPr marL="114300" lvl="1" indent="-114300" algn="l" defTabSz="666750">
            <a:lnSpc>
              <a:spcPct val="90000"/>
            </a:lnSpc>
            <a:spcBef>
              <a:spcPct val="0"/>
            </a:spcBef>
            <a:spcAft>
              <a:spcPct val="15000"/>
            </a:spcAft>
            <a:buFont typeface="Arial" panose="020B0604020202020204" pitchFamily="34" charset="0"/>
            <a:buChar char="•"/>
          </a:pPr>
          <a:r>
            <a:rPr lang="pl-PL" sz="1500" kern="1200" dirty="0"/>
            <a:t>Wniosek do sądu lub prokuratora o chylenie lub zmianę środka zapobiegawczego (art. 254)</a:t>
          </a:r>
        </a:p>
      </dsp:txBody>
      <dsp:txXfrm>
        <a:off x="0" y="5477210"/>
        <a:ext cx="7411352" cy="850500"/>
      </dsp:txXfrm>
    </dsp:sp>
    <dsp:sp modelId="{28EFE46C-52FC-4CD8-B262-F868BA8D020E}">
      <dsp:nvSpPr>
        <dsp:cNvPr id="0" name=""/>
        <dsp:cNvSpPr/>
      </dsp:nvSpPr>
      <dsp:spPr>
        <a:xfrm>
          <a:off x="370567" y="5255810"/>
          <a:ext cx="5187946" cy="442800"/>
        </a:xfrm>
        <a:prstGeom prst="roundRect">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092" tIns="0" rIns="196092" bIns="0" numCol="1" spcCol="1270" anchor="ctr" anchorCtr="0">
          <a:noAutofit/>
        </a:bodyPr>
        <a:lstStyle/>
        <a:p>
          <a:pPr marL="0" lvl="0" indent="0" algn="l" defTabSz="666750">
            <a:lnSpc>
              <a:spcPct val="90000"/>
            </a:lnSpc>
            <a:spcBef>
              <a:spcPct val="0"/>
            </a:spcBef>
            <a:spcAft>
              <a:spcPct val="35000"/>
            </a:spcAft>
            <a:buNone/>
          </a:pPr>
          <a:r>
            <a:rPr lang="pl-PL" sz="1500" kern="1200" dirty="0"/>
            <a:t>Inne środki zaskarżenia </a:t>
          </a:r>
        </a:p>
      </dsp:txBody>
      <dsp:txXfrm>
        <a:off x="392183" y="5277426"/>
        <a:ext cx="5144714" cy="3995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1817A-C017-4A49-B860-D7CC8D99BC16}">
      <dsp:nvSpPr>
        <dsp:cNvPr id="0" name=""/>
        <dsp:cNvSpPr/>
      </dsp:nvSpPr>
      <dsp:spPr>
        <a:xfrm>
          <a:off x="3809" y="104923"/>
          <a:ext cx="3714749" cy="518400"/>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pl-PL" sz="1800" b="1" kern="1200"/>
            <a:t>Model apelacyjny</a:t>
          </a:r>
        </a:p>
      </dsp:txBody>
      <dsp:txXfrm>
        <a:off x="3809" y="104923"/>
        <a:ext cx="3714749" cy="518400"/>
      </dsp:txXfrm>
    </dsp:sp>
    <dsp:sp modelId="{EE66E98A-3840-43CB-BFC7-0598C94C4D38}">
      <dsp:nvSpPr>
        <dsp:cNvPr id="0" name=""/>
        <dsp:cNvSpPr/>
      </dsp:nvSpPr>
      <dsp:spPr>
        <a:xfrm>
          <a:off x="3809" y="623323"/>
          <a:ext cx="3714749" cy="4419106"/>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pl-PL" sz="1800" kern="1200" dirty="0"/>
            <a:t>Pełne badanie przez sąd odwoławczy całej sprawy pod kątem faktycznym i prawnym.</a:t>
          </a:r>
        </a:p>
        <a:p>
          <a:pPr marL="171450" lvl="1" indent="-171450" algn="l" defTabSz="800100">
            <a:lnSpc>
              <a:spcPct val="90000"/>
            </a:lnSpc>
            <a:spcBef>
              <a:spcPct val="0"/>
            </a:spcBef>
            <a:spcAft>
              <a:spcPct val="15000"/>
            </a:spcAft>
            <a:buChar char="•"/>
          </a:pPr>
          <a:r>
            <a:rPr lang="pl-PL" sz="1800" kern="1200" dirty="0"/>
            <a:t>Sąd może prowadzić własne postępowanie dowodowe, zmienić ustalenia faktyczne i wydać każde rozstrzygnięcie.</a:t>
          </a:r>
        </a:p>
        <a:p>
          <a:pPr marL="171450" lvl="1" indent="-171450" algn="l" defTabSz="800100">
            <a:lnSpc>
              <a:spcPct val="90000"/>
            </a:lnSpc>
            <a:spcBef>
              <a:spcPct val="0"/>
            </a:spcBef>
            <a:spcAft>
              <a:spcPct val="15000"/>
            </a:spcAft>
            <a:buChar char="•"/>
          </a:pPr>
          <a:r>
            <a:rPr lang="pl-PL" sz="1800" kern="1200" dirty="0"/>
            <a:t>Model sprzyja szybkości postępowania </a:t>
          </a:r>
        </a:p>
      </dsp:txBody>
      <dsp:txXfrm>
        <a:off x="3809" y="623323"/>
        <a:ext cx="3714749" cy="4419106"/>
      </dsp:txXfrm>
    </dsp:sp>
    <dsp:sp modelId="{ABC68BB7-17F9-4356-A7B4-60BF4F22F611}">
      <dsp:nvSpPr>
        <dsp:cNvPr id="0" name=""/>
        <dsp:cNvSpPr/>
      </dsp:nvSpPr>
      <dsp:spPr>
        <a:xfrm>
          <a:off x="4238624" y="104923"/>
          <a:ext cx="3714749" cy="51840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pl-PL" sz="1800" b="1" kern="1200"/>
            <a:t>Model rewizyjny</a:t>
          </a:r>
        </a:p>
      </dsp:txBody>
      <dsp:txXfrm>
        <a:off x="4238624" y="104923"/>
        <a:ext cx="3714749" cy="518400"/>
      </dsp:txXfrm>
    </dsp:sp>
    <dsp:sp modelId="{264C6430-5C7F-4BFB-A44E-CB9403E1A9F4}">
      <dsp:nvSpPr>
        <dsp:cNvPr id="0" name=""/>
        <dsp:cNvSpPr/>
      </dsp:nvSpPr>
      <dsp:spPr>
        <a:xfrm>
          <a:off x="4238624" y="623323"/>
          <a:ext cx="3714749" cy="4419106"/>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pl-PL" sz="1800" kern="1200" dirty="0"/>
            <a:t>Sąd odwoławczy pełni funkcję kontrolą i tylko wyjątkowo orzeka </a:t>
          </a:r>
          <a:r>
            <a:rPr lang="pl-PL" sz="1800" kern="1200" dirty="0" err="1"/>
            <a:t>reformatoryjnie</a:t>
          </a:r>
          <a:r>
            <a:rPr lang="pl-PL" sz="1800" kern="1200" dirty="0"/>
            <a:t> (zmienia orzeczenie bez przekazywania sprawy do ponownego rozpoznania).</a:t>
          </a:r>
        </a:p>
        <a:p>
          <a:pPr marL="171450" lvl="1" indent="-171450" algn="l" defTabSz="800100">
            <a:lnSpc>
              <a:spcPct val="90000"/>
            </a:lnSpc>
            <a:spcBef>
              <a:spcPct val="0"/>
            </a:spcBef>
            <a:spcAft>
              <a:spcPct val="15000"/>
            </a:spcAft>
            <a:buChar char="•"/>
          </a:pPr>
          <a:r>
            <a:rPr lang="pl-PL" sz="1800" kern="1200" dirty="0"/>
            <a:t>Sąd nie prowadzi własnego postępowania dowodowego i bazuje na wynikach postępowania dowodowego z I instancji. </a:t>
          </a:r>
        </a:p>
        <a:p>
          <a:pPr marL="171450" lvl="1" indent="-171450" algn="l" defTabSz="800100">
            <a:lnSpc>
              <a:spcPct val="90000"/>
            </a:lnSpc>
            <a:spcBef>
              <a:spcPct val="0"/>
            </a:spcBef>
            <a:spcAft>
              <a:spcPct val="15000"/>
            </a:spcAft>
            <a:buChar char="•"/>
          </a:pPr>
          <a:r>
            <a:rPr lang="pl-PL" sz="1800" kern="1200" dirty="0"/>
            <a:t>Sprzyja zagwarantowaniu w najszerszym zakresie praw uczestników postępowania, ale prowadzi do przewlekłości procesu. </a:t>
          </a:r>
        </a:p>
      </dsp:txBody>
      <dsp:txXfrm>
        <a:off x="4238624" y="623323"/>
        <a:ext cx="3714749" cy="4419106"/>
      </dsp:txXfrm>
    </dsp:sp>
    <dsp:sp modelId="{24C8484C-09F5-4F03-9633-1E5A2427EE3C}">
      <dsp:nvSpPr>
        <dsp:cNvPr id="0" name=""/>
        <dsp:cNvSpPr/>
      </dsp:nvSpPr>
      <dsp:spPr>
        <a:xfrm>
          <a:off x="8473439" y="104923"/>
          <a:ext cx="3714749" cy="518400"/>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pl-PL" sz="1800" b="1" kern="1200" dirty="0"/>
            <a:t>Model mieszany </a:t>
          </a:r>
        </a:p>
      </dsp:txBody>
      <dsp:txXfrm>
        <a:off x="8473439" y="104923"/>
        <a:ext cx="3714749" cy="518400"/>
      </dsp:txXfrm>
    </dsp:sp>
    <dsp:sp modelId="{74A0334F-7A17-4ACA-9BB4-6E610A57C0D9}">
      <dsp:nvSpPr>
        <dsp:cNvPr id="0" name=""/>
        <dsp:cNvSpPr/>
      </dsp:nvSpPr>
      <dsp:spPr>
        <a:xfrm>
          <a:off x="8473439" y="623323"/>
          <a:ext cx="3714749" cy="4419106"/>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pl-PL" sz="1800" kern="1200" dirty="0"/>
            <a:t>Model apelacyjno-rewizyjny. </a:t>
          </a:r>
        </a:p>
        <a:p>
          <a:pPr marL="171450" lvl="1" indent="-171450" algn="l" defTabSz="800100">
            <a:lnSpc>
              <a:spcPct val="90000"/>
            </a:lnSpc>
            <a:spcBef>
              <a:spcPct val="0"/>
            </a:spcBef>
            <a:spcAft>
              <a:spcPct val="15000"/>
            </a:spcAft>
            <a:buChar char="•"/>
          </a:pPr>
          <a:r>
            <a:rPr lang="pl-PL" sz="1800" kern="1200" dirty="0"/>
            <a:t>Sąd odwoławczy może prowadzić własne postępowanie dowodowe, odmiennie ocenić zebrane dowodowy, może zmienić orzeczenie (orzekanie </a:t>
          </a:r>
          <a:r>
            <a:rPr lang="pl-PL" sz="1800" kern="1200" dirty="0" err="1"/>
            <a:t>reformatoryjne</a:t>
          </a:r>
          <a:r>
            <a:rPr lang="pl-PL" sz="1800" kern="1200" dirty="0"/>
            <a:t>) albo uchylić wyrok i przekazać sprawę do ponownego rozpoznania (orzeczenie </a:t>
          </a:r>
          <a:r>
            <a:rPr lang="pl-PL" sz="1800" kern="1200" dirty="0" err="1"/>
            <a:t>kasatoryjne</a:t>
          </a:r>
          <a:r>
            <a:rPr lang="pl-PL" sz="1800" kern="1200" dirty="0"/>
            <a:t>). </a:t>
          </a:r>
        </a:p>
        <a:p>
          <a:pPr marL="171450" lvl="1" indent="-171450" algn="l" defTabSz="800100">
            <a:lnSpc>
              <a:spcPct val="90000"/>
            </a:lnSpc>
            <a:spcBef>
              <a:spcPct val="0"/>
            </a:spcBef>
            <a:spcAft>
              <a:spcPct val="15000"/>
            </a:spcAft>
            <a:buChar char="•"/>
          </a:pPr>
          <a:r>
            <a:rPr lang="pl-PL" sz="1800" kern="1200" dirty="0"/>
            <a:t>Połączenie i wybranie najlepszych elementów z obu wcześniejszych rozwiązań. </a:t>
          </a:r>
        </a:p>
      </dsp:txBody>
      <dsp:txXfrm>
        <a:off x="8473439" y="623323"/>
        <a:ext cx="3714749" cy="44191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26958-0FFD-4665-99D8-FAFDA5DCC061}">
      <dsp:nvSpPr>
        <dsp:cNvPr id="0" name=""/>
        <dsp:cNvSpPr/>
      </dsp:nvSpPr>
      <dsp:spPr>
        <a:xfrm>
          <a:off x="0" y="62856"/>
          <a:ext cx="6797675" cy="101088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l-PL" sz="1800" kern="1200"/>
            <a:t>Art. 78 - Każda ze stron ma prawo do zaskarżenia orzeczeń i decyzji wydanych w pierwszej instancji. Wyjątki od tej zasady oraz tryb zaskarżania określa ustawa.</a:t>
          </a:r>
          <a:endParaRPr lang="en-US" sz="1800" kern="1200"/>
        </a:p>
      </dsp:txBody>
      <dsp:txXfrm>
        <a:off x="49347" y="112203"/>
        <a:ext cx="6698981" cy="912186"/>
      </dsp:txXfrm>
    </dsp:sp>
    <dsp:sp modelId="{DF9D6414-E2F3-45F9-A8A7-A3838F0BB7B3}">
      <dsp:nvSpPr>
        <dsp:cNvPr id="0" name=""/>
        <dsp:cNvSpPr/>
      </dsp:nvSpPr>
      <dsp:spPr>
        <a:xfrm>
          <a:off x="0" y="1073736"/>
          <a:ext cx="6797675" cy="1974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pl-PL" sz="1400" kern="1200"/>
            <a:t>Konstytucyjna zasada kontroli</a:t>
          </a:r>
          <a:endParaRPr lang="en-US" sz="1400" kern="1200"/>
        </a:p>
        <a:p>
          <a:pPr marL="114300" lvl="1" indent="-114300" algn="l" defTabSz="622300">
            <a:lnSpc>
              <a:spcPct val="90000"/>
            </a:lnSpc>
            <a:spcBef>
              <a:spcPct val="0"/>
            </a:spcBef>
            <a:spcAft>
              <a:spcPct val="20000"/>
            </a:spcAft>
            <a:buChar char="•"/>
          </a:pPr>
          <a:r>
            <a:rPr lang="pl-PL" sz="1400" kern="1200"/>
            <a:t>postulat takiego ukształtowania przez ustawodawcę procedury, by w miarę możliwości, przewidywała możliwość wniesienia środka zaskarżenia. </a:t>
          </a:r>
          <a:endParaRPr lang="en-US" sz="1400" kern="1200"/>
        </a:p>
        <a:p>
          <a:pPr marL="228600" lvl="2" indent="-114300" algn="l" defTabSz="622300">
            <a:lnSpc>
              <a:spcPct val="90000"/>
            </a:lnSpc>
            <a:spcBef>
              <a:spcPct val="0"/>
            </a:spcBef>
            <a:spcAft>
              <a:spcPct val="20000"/>
            </a:spcAft>
            <a:buChar char="•"/>
          </a:pPr>
          <a:r>
            <a:rPr lang="pl-PL" sz="1400" kern="1200"/>
            <a:t>Postulat skierowany do postępowań pozasądowych. W odniesieniu do postępowania przed sądem Konstytucja wprowadza wyższy standard – art. 176 ust. 1 Konstytucji</a:t>
          </a:r>
          <a:endParaRPr lang="en-US" sz="1400" kern="1200"/>
        </a:p>
        <a:p>
          <a:pPr marL="114300" lvl="1" indent="-114300" algn="l" defTabSz="622300">
            <a:lnSpc>
              <a:spcPct val="90000"/>
            </a:lnSpc>
            <a:spcBef>
              <a:spcPct val="0"/>
            </a:spcBef>
            <a:spcAft>
              <a:spcPct val="20000"/>
            </a:spcAft>
            <a:buChar char="•"/>
          </a:pPr>
          <a:r>
            <a:rPr lang="pl-PL" sz="1400" kern="1200"/>
            <a:t>Wyjątki od zaskarżenia orzeczenia powinny być oceniane z uwzględnieniem zasady proporcjonalności (art. 31 ust. 3 Konstytucji) i racjonalności ograniczenia tego uprawnienia. </a:t>
          </a:r>
          <a:endParaRPr lang="en-US" sz="1400" kern="1200"/>
        </a:p>
      </dsp:txBody>
      <dsp:txXfrm>
        <a:off x="0" y="1073736"/>
        <a:ext cx="6797675" cy="1974780"/>
      </dsp:txXfrm>
    </dsp:sp>
    <dsp:sp modelId="{985826FB-E0F8-4A87-9ECF-C2F972599D6E}">
      <dsp:nvSpPr>
        <dsp:cNvPr id="0" name=""/>
        <dsp:cNvSpPr/>
      </dsp:nvSpPr>
      <dsp:spPr>
        <a:xfrm>
          <a:off x="0" y="3048516"/>
          <a:ext cx="6797675" cy="1010880"/>
        </a:xfrm>
        <a:prstGeom prst="roundRect">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l-PL" sz="1800" kern="1200"/>
            <a:t>Art. 176 ust. 1 – Postępowanie sądowe jest co najmniej dwuinstancyjne </a:t>
          </a:r>
          <a:endParaRPr lang="en-US" sz="1800" kern="1200"/>
        </a:p>
      </dsp:txBody>
      <dsp:txXfrm>
        <a:off x="49347" y="3097863"/>
        <a:ext cx="6698981" cy="912186"/>
      </dsp:txXfrm>
    </dsp:sp>
    <dsp:sp modelId="{AC3F019B-5E82-4CA5-9EFC-5B2D8D0BA50F}">
      <dsp:nvSpPr>
        <dsp:cNvPr id="0" name=""/>
        <dsp:cNvSpPr/>
      </dsp:nvSpPr>
      <dsp:spPr>
        <a:xfrm>
          <a:off x="0" y="4059396"/>
          <a:ext cx="6797675" cy="1527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pl-PL" sz="1400" kern="1200"/>
            <a:t>Zasada dwuinstancyjności postępowania i zarazem standard minimalny, który musi zostać spełniony. </a:t>
          </a:r>
          <a:endParaRPr lang="en-US" sz="1400" kern="1200"/>
        </a:p>
        <a:p>
          <a:pPr marL="114300" lvl="1" indent="-114300" algn="l" defTabSz="622300">
            <a:lnSpc>
              <a:spcPct val="90000"/>
            </a:lnSpc>
            <a:spcBef>
              <a:spcPct val="0"/>
            </a:spcBef>
            <a:spcAft>
              <a:spcPct val="20000"/>
            </a:spcAft>
            <a:buChar char="•"/>
          </a:pPr>
          <a:r>
            <a:rPr lang="pl-PL" sz="1400" kern="1200"/>
            <a:t>Rozwinięcie konstytucyjnego prawa do sądu wynikającego z art. 45 ust. 1 Konstytucji </a:t>
          </a:r>
          <a:endParaRPr lang="en-US" sz="1400" kern="1200"/>
        </a:p>
        <a:p>
          <a:pPr marL="114300" lvl="1" indent="-114300" algn="l" defTabSz="622300">
            <a:lnSpc>
              <a:spcPct val="90000"/>
            </a:lnSpc>
            <a:spcBef>
              <a:spcPct val="0"/>
            </a:spcBef>
            <a:spcAft>
              <a:spcPct val="20000"/>
            </a:spcAft>
            <a:buChar char="•"/>
          </a:pPr>
          <a:r>
            <a:rPr lang="pl-PL" sz="1400" kern="1200"/>
            <a:t>Przepis został umiejscowiony w rozdziale o sądach i dotyczy tylko spraw przekazanych ustawami do właściwości sądów, tzn. rozpoznawanych przez sądy od początku do końca </a:t>
          </a:r>
          <a:r>
            <a:rPr lang="pl-PL" sz="1400" kern="1200">
              <a:sym typeface="Wingdings" panose="05000000000000000000" pitchFamily="2" charset="2"/>
            </a:rPr>
            <a:t></a:t>
          </a:r>
          <a:r>
            <a:rPr lang="pl-PL" sz="1400" kern="1200"/>
            <a:t> wyrok TK z dnia 8 grudnia 1998 r. (K 41/97)</a:t>
          </a:r>
          <a:endParaRPr lang="en-US" sz="1400" kern="1200"/>
        </a:p>
      </dsp:txBody>
      <dsp:txXfrm>
        <a:off x="0" y="4059396"/>
        <a:ext cx="6797675" cy="15276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CCF50E-38AE-4015-93C5-97D44DE41BFA}">
      <dsp:nvSpPr>
        <dsp:cNvPr id="0" name=""/>
        <dsp:cNvSpPr/>
      </dsp:nvSpPr>
      <dsp:spPr>
        <a:xfrm>
          <a:off x="72505" y="675163"/>
          <a:ext cx="896059" cy="89605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890351-A793-44B1-9DAE-2060215DADF5}">
      <dsp:nvSpPr>
        <dsp:cNvPr id="0" name=""/>
        <dsp:cNvSpPr/>
      </dsp:nvSpPr>
      <dsp:spPr>
        <a:xfrm>
          <a:off x="260677" y="863336"/>
          <a:ext cx="519714" cy="5197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B7CEE14-E36E-4951-915C-854316A70D71}">
      <dsp:nvSpPr>
        <dsp:cNvPr id="0" name=""/>
        <dsp:cNvSpPr/>
      </dsp:nvSpPr>
      <dsp:spPr>
        <a:xfrm>
          <a:off x="1160577" y="675163"/>
          <a:ext cx="2112139" cy="896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pl-PL" sz="1400" b="1" kern="1200" dirty="0"/>
            <a:t>Art. 425 § 3 – odwołujący może skarżyć jedynie rozstrzygnięcia naruszające jego prawa lub szkodzące jego interesom </a:t>
          </a:r>
          <a:endParaRPr lang="en-US" sz="1400" b="1" kern="1200" dirty="0"/>
        </a:p>
      </dsp:txBody>
      <dsp:txXfrm>
        <a:off x="1160577" y="675163"/>
        <a:ext cx="2112139" cy="896059"/>
      </dsp:txXfrm>
    </dsp:sp>
    <dsp:sp modelId="{3BB6E44A-3120-4DA1-8FFF-800B7C810EB3}">
      <dsp:nvSpPr>
        <dsp:cNvPr id="0" name=""/>
        <dsp:cNvSpPr/>
      </dsp:nvSpPr>
      <dsp:spPr>
        <a:xfrm>
          <a:off x="3640741" y="675163"/>
          <a:ext cx="896059" cy="89605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0F4762-8FCA-42F0-A771-17A89BE793D1}">
      <dsp:nvSpPr>
        <dsp:cNvPr id="0" name=""/>
        <dsp:cNvSpPr/>
      </dsp:nvSpPr>
      <dsp:spPr>
        <a:xfrm>
          <a:off x="3828914" y="863336"/>
          <a:ext cx="519714" cy="5197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11FBAD1-B17A-4900-82C2-5889107BFF56}">
      <dsp:nvSpPr>
        <dsp:cNvPr id="0" name=""/>
        <dsp:cNvSpPr/>
      </dsp:nvSpPr>
      <dsp:spPr>
        <a:xfrm>
          <a:off x="4728813" y="675163"/>
          <a:ext cx="2112139" cy="896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pl-PL" sz="1100" kern="1200" dirty="0" err="1"/>
            <a:t>Gravamen</a:t>
          </a:r>
          <a:r>
            <a:rPr lang="pl-PL" sz="1100" kern="1200" dirty="0"/>
            <a:t> – łac. uciążliwość</a:t>
          </a:r>
          <a:endParaRPr lang="en-US" sz="1100" kern="1200" dirty="0"/>
        </a:p>
      </dsp:txBody>
      <dsp:txXfrm>
        <a:off x="4728813" y="675163"/>
        <a:ext cx="2112139" cy="896059"/>
      </dsp:txXfrm>
    </dsp:sp>
    <dsp:sp modelId="{91D4DD11-4CD5-43CD-B608-4D931A07A28F}">
      <dsp:nvSpPr>
        <dsp:cNvPr id="0" name=""/>
        <dsp:cNvSpPr/>
      </dsp:nvSpPr>
      <dsp:spPr>
        <a:xfrm>
          <a:off x="7208977" y="675163"/>
          <a:ext cx="896059" cy="89605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E6F7E4-695A-4B9B-9A7F-42FADF963BB0}">
      <dsp:nvSpPr>
        <dsp:cNvPr id="0" name=""/>
        <dsp:cNvSpPr/>
      </dsp:nvSpPr>
      <dsp:spPr>
        <a:xfrm>
          <a:off x="7397150" y="863336"/>
          <a:ext cx="519714" cy="5197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AA435D-760B-4021-983B-D6433527B9AB}">
      <dsp:nvSpPr>
        <dsp:cNvPr id="0" name=""/>
        <dsp:cNvSpPr/>
      </dsp:nvSpPr>
      <dsp:spPr>
        <a:xfrm>
          <a:off x="8297049" y="675163"/>
          <a:ext cx="2112139" cy="896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pl-PL" sz="1400" kern="1200" dirty="0"/>
            <a:t>Subiektywne przekonanie skarżącego, że dane rozstrzygnięcie narusza jego prawa. Przekonanie jest subiektywne, ale kryteria oceny istnienia interesu prawnego jako naruszonego w jego przekonaniu muszą być obiektywne</a:t>
          </a:r>
          <a:endParaRPr lang="en-US" sz="1400" kern="1200" dirty="0"/>
        </a:p>
      </dsp:txBody>
      <dsp:txXfrm>
        <a:off x="8297049" y="675163"/>
        <a:ext cx="2112139" cy="896059"/>
      </dsp:txXfrm>
    </dsp:sp>
    <dsp:sp modelId="{920FE07B-92E0-489F-9B14-B011F1E643AF}">
      <dsp:nvSpPr>
        <dsp:cNvPr id="0" name=""/>
        <dsp:cNvSpPr/>
      </dsp:nvSpPr>
      <dsp:spPr>
        <a:xfrm>
          <a:off x="72505" y="2214856"/>
          <a:ext cx="896059" cy="89605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652D00-7732-4B96-9E67-3D2AC5D63039}">
      <dsp:nvSpPr>
        <dsp:cNvPr id="0" name=""/>
        <dsp:cNvSpPr/>
      </dsp:nvSpPr>
      <dsp:spPr>
        <a:xfrm>
          <a:off x="260677" y="2403029"/>
          <a:ext cx="519714" cy="51971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BB3F2A6-D0F2-4863-AB7E-37C7DC31334E}">
      <dsp:nvSpPr>
        <dsp:cNvPr id="0" name=""/>
        <dsp:cNvSpPr/>
      </dsp:nvSpPr>
      <dsp:spPr>
        <a:xfrm>
          <a:off x="1160577" y="2214856"/>
          <a:ext cx="2112139" cy="896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pl-PL" sz="1100" kern="1200"/>
            <a:t>Postanowienie SN z dnia 26 sierpnia 2006 r. (I KZP 13/10) - to, czy podmiot ma interes prawny w zaskarżeniu orzeczenia wymaga uwzględnienia kryteriów obiektywnych, a nie subiektywnych </a:t>
          </a:r>
          <a:endParaRPr lang="en-US" sz="1100" kern="1200" dirty="0"/>
        </a:p>
      </dsp:txBody>
      <dsp:txXfrm>
        <a:off x="1160577" y="2214856"/>
        <a:ext cx="2112139" cy="896059"/>
      </dsp:txXfrm>
    </dsp:sp>
    <dsp:sp modelId="{566D8D21-7A67-45D2-B3FA-7FCF7EB567AF}">
      <dsp:nvSpPr>
        <dsp:cNvPr id="0" name=""/>
        <dsp:cNvSpPr/>
      </dsp:nvSpPr>
      <dsp:spPr>
        <a:xfrm>
          <a:off x="3640741" y="2214856"/>
          <a:ext cx="896059" cy="89605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A92EE7-CC21-4255-A98C-B1B03CFAC53B}">
      <dsp:nvSpPr>
        <dsp:cNvPr id="0" name=""/>
        <dsp:cNvSpPr/>
      </dsp:nvSpPr>
      <dsp:spPr>
        <a:xfrm>
          <a:off x="3828914" y="2403029"/>
          <a:ext cx="519714" cy="51971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A8CE7A-7652-42B9-BC6C-D5807E433794}">
      <dsp:nvSpPr>
        <dsp:cNvPr id="0" name=""/>
        <dsp:cNvSpPr/>
      </dsp:nvSpPr>
      <dsp:spPr>
        <a:xfrm>
          <a:off x="4728813" y="2214856"/>
          <a:ext cx="2112139" cy="896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pl-PL" sz="1400" b="1" i="1" kern="1200" dirty="0" err="1"/>
            <a:t>Gravamen</a:t>
          </a:r>
          <a:r>
            <a:rPr lang="pl-PL" sz="1400" b="1" i="1" kern="1200" dirty="0"/>
            <a:t> </a:t>
          </a:r>
          <a:r>
            <a:rPr lang="pl-PL" sz="1400" b="1" kern="1200" dirty="0"/>
            <a:t>nie dotyczy oskarżyciela publicznego – może zaskarżyć wyrok na korzyść i na niekorzyść oskarżonego (art. 425 § 4) </a:t>
          </a:r>
          <a:endParaRPr lang="en-US" sz="1400" b="1" kern="1200" dirty="0"/>
        </a:p>
      </dsp:txBody>
      <dsp:txXfrm>
        <a:off x="4728813" y="2214856"/>
        <a:ext cx="2112139" cy="8960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0E491-8D12-491C-9057-AB9360477C17}">
      <dsp:nvSpPr>
        <dsp:cNvPr id="0" name=""/>
        <dsp:cNvSpPr/>
      </dsp:nvSpPr>
      <dsp:spPr>
        <a:xfrm>
          <a:off x="588838" y="831863"/>
          <a:ext cx="1131786" cy="11317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D712E12-48E5-4AC7-AA20-3EBB9EC82206}">
      <dsp:nvSpPr>
        <dsp:cNvPr id="0" name=""/>
        <dsp:cNvSpPr/>
      </dsp:nvSpPr>
      <dsp:spPr>
        <a:xfrm>
          <a:off x="16818" y="2098152"/>
          <a:ext cx="4377716" cy="1681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pl-PL" sz="1400" kern="1200" dirty="0"/>
            <a:t>1. art. 427 §  3a.  </a:t>
          </a:r>
          <a:r>
            <a:rPr lang="pl-PL" sz="1400" b="1" kern="1200" dirty="0"/>
            <a:t>W środku odwoławczym nie można podnosić zarzutu nieprzeprowadzenia dowodu z urzędu, </a:t>
          </a:r>
          <a:r>
            <a:rPr lang="pl-PL" sz="1400" kern="1200" dirty="0"/>
            <a:t>chyba że okoliczność, która ma być udowodniona, ma istotne znaczenie dla ustalenia, czy został popełniony czyn zabroniony, czy stanowi on przestępstwo i jakie, czy czyn zabroniony został popełniony w warunkach, o których mowa w art. 64 lub art. 65 Kodeksu karnego, lub czy zachodzą warunki do orzeczenia pobytu w zakładzie psychiatrycznym na podstawie art. 93g Kodeksu karnego.</a:t>
          </a:r>
          <a:endParaRPr lang="en-US" sz="1400" kern="1200" dirty="0"/>
        </a:p>
      </dsp:txBody>
      <dsp:txXfrm>
        <a:off x="16818" y="2098152"/>
        <a:ext cx="4377716" cy="1681742"/>
      </dsp:txXfrm>
    </dsp:sp>
    <dsp:sp modelId="{A13C0BD4-7200-4E65-A277-ED0FE9045C51}">
      <dsp:nvSpPr>
        <dsp:cNvPr id="0" name=""/>
        <dsp:cNvSpPr/>
      </dsp:nvSpPr>
      <dsp:spPr>
        <a:xfrm>
          <a:off x="95671" y="4603930"/>
          <a:ext cx="3233674" cy="291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pl-PL" sz="1100" kern="1200" dirty="0"/>
            <a:t>Rozwiązanie funkcjonalnie powiązane z prekluzją dowodową – art. 170 § 1 pkt 6 i § 1a </a:t>
          </a:r>
          <a:endParaRPr lang="en-US" sz="1100" kern="1200" dirty="0"/>
        </a:p>
      </dsp:txBody>
      <dsp:txXfrm>
        <a:off x="95671" y="4603930"/>
        <a:ext cx="3233674" cy="291439"/>
      </dsp:txXfrm>
    </dsp:sp>
    <dsp:sp modelId="{3F6D5AD4-4662-4E57-92EE-9F8D7E004ED5}">
      <dsp:nvSpPr>
        <dsp:cNvPr id="0" name=""/>
        <dsp:cNvSpPr/>
      </dsp:nvSpPr>
      <dsp:spPr>
        <a:xfrm>
          <a:off x="4960427" y="831863"/>
          <a:ext cx="1131786" cy="11317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42EB037-2F21-4CC4-9BCC-5B2F2CB09293}">
      <dsp:nvSpPr>
        <dsp:cNvPr id="0" name=""/>
        <dsp:cNvSpPr/>
      </dsp:nvSpPr>
      <dsp:spPr>
        <a:xfrm>
          <a:off x="4960427" y="2098152"/>
          <a:ext cx="3233674" cy="1681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pl-PL" sz="1400" kern="1200" dirty="0"/>
            <a:t>2. art. 447 §  5.  Podstawą apelacji nie mogą być zarzuty określone w art. 438 pkt 3 i 4, związane z treścią zawartego porozumienia, o którym mowa w art. 343, art. 343a i art. 387.</a:t>
          </a:r>
          <a:endParaRPr lang="en-US" sz="1400" kern="1200" dirty="0"/>
        </a:p>
      </dsp:txBody>
      <dsp:txXfrm>
        <a:off x="4960427" y="2098152"/>
        <a:ext cx="3233674" cy="1681742"/>
      </dsp:txXfrm>
    </dsp:sp>
    <dsp:sp modelId="{C8B355DF-DB7C-4BE6-9BF1-96DF8A8CB5D3}">
      <dsp:nvSpPr>
        <dsp:cNvPr id="0" name=""/>
        <dsp:cNvSpPr/>
      </dsp:nvSpPr>
      <dsp:spPr>
        <a:xfrm>
          <a:off x="4960427" y="3842454"/>
          <a:ext cx="3233674" cy="291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pl-PL" sz="1100" kern="1200"/>
            <a:t>Dotyczy ograniczenia możliwości kwestionowania porozumień procesowych – brak wątpliwości odnośnie do okoliczności faktycznych czynu zabronionego oraz uzgodnienie kary to istota porozumień: dobrowolnego poddania się karze i skazania bez rozprawy. </a:t>
          </a:r>
          <a:endParaRPr lang="en-US" sz="1100" kern="1200"/>
        </a:p>
      </dsp:txBody>
      <dsp:txXfrm>
        <a:off x="4960427" y="3842454"/>
        <a:ext cx="3233674" cy="291439"/>
      </dsp:txXfrm>
    </dsp:sp>
    <dsp:sp modelId="{B21A418E-85A6-40E3-836B-4FC52C499356}">
      <dsp:nvSpPr>
        <dsp:cNvPr id="0" name=""/>
        <dsp:cNvSpPr/>
      </dsp:nvSpPr>
      <dsp:spPr>
        <a:xfrm>
          <a:off x="8759996" y="831863"/>
          <a:ext cx="1131786" cy="11317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CAE0DFE-DF1F-4EC6-AD5E-0C6DA78292B7}">
      <dsp:nvSpPr>
        <dsp:cNvPr id="0" name=""/>
        <dsp:cNvSpPr/>
      </dsp:nvSpPr>
      <dsp:spPr>
        <a:xfrm>
          <a:off x="8759996" y="2098152"/>
          <a:ext cx="3233674" cy="1681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pl-PL" sz="1400" kern="1200"/>
            <a:t>3. art. 447 § 6. Podstawą apelacji nie mogą być wyłącznie zarzuty, których uwzględnienie mogłoby nastąpić w trybie określonym w art. 105, art. 420 lub art. 626. Przepisy art. 118 § 1 i 2 stosuje się.</a:t>
          </a:r>
          <a:endParaRPr lang="en-US" sz="1400" kern="1200"/>
        </a:p>
      </dsp:txBody>
      <dsp:txXfrm>
        <a:off x="8759996" y="2098152"/>
        <a:ext cx="3233674" cy="1681742"/>
      </dsp:txXfrm>
    </dsp:sp>
    <dsp:sp modelId="{3FF14A57-4201-4B88-9A5C-EB54798673E5}">
      <dsp:nvSpPr>
        <dsp:cNvPr id="0" name=""/>
        <dsp:cNvSpPr/>
      </dsp:nvSpPr>
      <dsp:spPr>
        <a:xfrm>
          <a:off x="8759996" y="3842454"/>
          <a:ext cx="3233674" cy="291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pl-PL" sz="1100" kern="1200"/>
            <a:t>Celem przepisu jest usprawnienie toku postepowania i umożliwienie sądowi I instancji na poprawienie drobnych uchybień technicznych, bez potrzeby rozpoznawania sprawy przez sąd odwoławczy. </a:t>
          </a:r>
          <a:endParaRPr lang="en-US" sz="1100" kern="1200"/>
        </a:p>
      </dsp:txBody>
      <dsp:txXfrm>
        <a:off x="8759996" y="3842454"/>
        <a:ext cx="3233674" cy="2914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26CC8-32D7-48D5-9827-56016283D271}">
      <dsp:nvSpPr>
        <dsp:cNvPr id="0" name=""/>
        <dsp:cNvSpPr/>
      </dsp:nvSpPr>
      <dsp:spPr>
        <a:xfrm>
          <a:off x="1816199" y="93039"/>
          <a:ext cx="2196000" cy="2196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1565F5-96CE-43F9-A33A-AD28123D1562}">
      <dsp:nvSpPr>
        <dsp:cNvPr id="0" name=""/>
        <dsp:cNvSpPr/>
      </dsp:nvSpPr>
      <dsp:spPr>
        <a:xfrm>
          <a:off x="2284199" y="56103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5D6C7DE-AD33-420D-9D70-40BAF264EB7F}">
      <dsp:nvSpPr>
        <dsp:cNvPr id="0" name=""/>
        <dsp:cNvSpPr/>
      </dsp:nvSpPr>
      <dsp:spPr>
        <a:xfrm>
          <a:off x="1114199" y="2973040"/>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pl-PL" sz="2500" kern="1200"/>
            <a:t>Względne – art. 438 </a:t>
          </a:r>
          <a:endParaRPr lang="en-US" sz="2500" kern="1200"/>
        </a:p>
      </dsp:txBody>
      <dsp:txXfrm>
        <a:off x="1114199" y="2973040"/>
        <a:ext cx="3600000" cy="720000"/>
      </dsp:txXfrm>
    </dsp:sp>
    <dsp:sp modelId="{0810795A-46F7-4ADC-975F-8B7DD577D142}">
      <dsp:nvSpPr>
        <dsp:cNvPr id="0" name=""/>
        <dsp:cNvSpPr/>
      </dsp:nvSpPr>
      <dsp:spPr>
        <a:xfrm>
          <a:off x="6046199" y="93039"/>
          <a:ext cx="2196000" cy="2196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6D11A2-4B79-481E-8DCD-580402F6BC86}">
      <dsp:nvSpPr>
        <dsp:cNvPr id="0" name=""/>
        <dsp:cNvSpPr/>
      </dsp:nvSpPr>
      <dsp:spPr>
        <a:xfrm>
          <a:off x="6514199" y="56103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313BFB2-E244-40F8-AFED-14AC6F261A43}">
      <dsp:nvSpPr>
        <dsp:cNvPr id="0" name=""/>
        <dsp:cNvSpPr/>
      </dsp:nvSpPr>
      <dsp:spPr>
        <a:xfrm>
          <a:off x="5344199" y="2973040"/>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pl-PL" sz="2500" kern="1200"/>
            <a:t>Bezwzględne – art. 439 </a:t>
          </a:r>
          <a:endParaRPr lang="en-US" sz="2500" kern="1200"/>
        </a:p>
      </dsp:txBody>
      <dsp:txXfrm>
        <a:off x="5344199" y="2973040"/>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9.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94DB3B-A535-47A8-B1F4-A7FF64CB99C0}" type="datetimeFigureOut">
              <a:rPr lang="pl-PL" smtClean="0"/>
              <a:t>10.01.2022</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47ACD9-4D36-437A-AEFA-504FE62D0084}" type="slidenum">
              <a:rPr lang="pl-PL" smtClean="0"/>
              <a:t>‹#›</a:t>
            </a:fld>
            <a:endParaRPr lang="pl-PL"/>
          </a:p>
        </p:txBody>
      </p:sp>
    </p:spTree>
    <p:extLst>
      <p:ext uri="{BB962C8B-B14F-4D97-AF65-F5344CB8AC3E}">
        <p14:creationId xmlns:p14="http://schemas.microsoft.com/office/powerpoint/2010/main" val="1594995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Tip: Add your own speaker notes here.</a:t>
            </a:r>
          </a:p>
        </p:txBody>
      </p:sp>
      <p:sp>
        <p:nvSpPr>
          <p:cNvPr id="4" name="Slide Number Placeholder 3"/>
          <p:cNvSpPr>
            <a:spLocks noGrp="1"/>
          </p:cNvSpPr>
          <p:nvPr>
            <p:ph type="sldNum" sz="quarter" idx="10"/>
          </p:nvPr>
        </p:nvSpPr>
        <p:spPr/>
        <p:txBody>
          <a:bodyPr/>
          <a:lstStyle/>
          <a:p>
            <a:fld id="{F7EBFB8C-BBFF-4397-A51C-1E92596422A9}" type="slidenum">
              <a:rPr lang="en-US" smtClean="0"/>
              <a:pPr/>
              <a:t>13</a:t>
            </a:fld>
            <a:endParaRPr lang="en-US" dirty="0"/>
          </a:p>
        </p:txBody>
      </p:sp>
    </p:spTree>
    <p:extLst>
      <p:ext uri="{BB962C8B-B14F-4D97-AF65-F5344CB8AC3E}">
        <p14:creationId xmlns:p14="http://schemas.microsoft.com/office/powerpoint/2010/main" val="1630403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EBFB8C-BBFF-4397-A51C-1E92596422A9}" type="slidenum">
              <a:rPr lang="en-US" smtClean="0"/>
              <a:pPr/>
              <a:t>14</a:t>
            </a:fld>
            <a:endParaRPr lang="en-US"/>
          </a:p>
        </p:txBody>
      </p:sp>
    </p:spTree>
    <p:extLst>
      <p:ext uri="{BB962C8B-B14F-4D97-AF65-F5344CB8AC3E}">
        <p14:creationId xmlns:p14="http://schemas.microsoft.com/office/powerpoint/2010/main" val="341896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E247ACD9-4D36-437A-AEFA-504FE62D0084}" type="slidenum">
              <a:rPr lang="pl-PL" smtClean="0"/>
              <a:t>48</a:t>
            </a:fld>
            <a:endParaRPr lang="pl-PL"/>
          </a:p>
        </p:txBody>
      </p:sp>
    </p:spTree>
    <p:extLst>
      <p:ext uri="{BB962C8B-B14F-4D97-AF65-F5344CB8AC3E}">
        <p14:creationId xmlns:p14="http://schemas.microsoft.com/office/powerpoint/2010/main" val="718600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E247ACD9-4D36-437A-AEFA-504FE62D0084}" type="slidenum">
              <a:rPr lang="pl-PL" smtClean="0"/>
              <a:t>54</a:t>
            </a:fld>
            <a:endParaRPr lang="pl-PL"/>
          </a:p>
        </p:txBody>
      </p:sp>
    </p:spTree>
    <p:extLst>
      <p:ext uri="{BB962C8B-B14F-4D97-AF65-F5344CB8AC3E}">
        <p14:creationId xmlns:p14="http://schemas.microsoft.com/office/powerpoint/2010/main" val="3995687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Tip: Add your own speaker notes here.</a:t>
            </a:r>
          </a:p>
        </p:txBody>
      </p:sp>
      <p:sp>
        <p:nvSpPr>
          <p:cNvPr id="4" name="Slide Number Placeholder 3"/>
          <p:cNvSpPr>
            <a:spLocks noGrp="1"/>
          </p:cNvSpPr>
          <p:nvPr>
            <p:ph type="sldNum" sz="quarter" idx="10"/>
          </p:nvPr>
        </p:nvSpPr>
        <p:spPr/>
        <p:txBody>
          <a:bodyPr/>
          <a:lstStyle/>
          <a:p>
            <a:fld id="{F7EBFB8C-BBFF-4397-A51C-1E92596422A9}" type="slidenum">
              <a:rPr lang="en-US" smtClean="0"/>
              <a:pPr/>
              <a:t>57</a:t>
            </a:fld>
            <a:endParaRPr lang="en-US" dirty="0"/>
          </a:p>
        </p:txBody>
      </p:sp>
    </p:spTree>
    <p:extLst>
      <p:ext uri="{BB962C8B-B14F-4D97-AF65-F5344CB8AC3E}">
        <p14:creationId xmlns:p14="http://schemas.microsoft.com/office/powerpoint/2010/main" val="1934652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1/10/2022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37965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1/10/2022</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8722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1/10/2022</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26477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1/10/2022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46914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1/10/2022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9831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1/10/2022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3344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1/10/2022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15755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1/10/2022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32353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1/10/2022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69780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1/10/2022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492008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1/10/2022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4595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1/10/2022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786592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1" r:id="rId6"/>
    <p:sldLayoutId id="2147483707" r:id="rId7"/>
    <p:sldLayoutId id="2147483708" r:id="rId8"/>
    <p:sldLayoutId id="2147483709" r:id="rId9"/>
    <p:sldLayoutId id="2147483710" r:id="rId10"/>
    <p:sldLayoutId id="2147483712" r:id="rId11"/>
  </p:sldLayoutIdLst>
  <p:hf sldNum="0" hdr="0" ftr="0" dt="0"/>
  <p:txStyles>
    <p:titleStyle>
      <a:lvl1pPr algn="l" defTabSz="914400" rtl="0" eaLnBrk="1" latinLnBrk="0" hangingPunct="1">
        <a:lnSpc>
          <a:spcPct val="90000"/>
        </a:lnSpc>
        <a:spcBef>
          <a:spcPct val="0"/>
        </a:spcBef>
        <a:buNone/>
        <a:defRPr sz="44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diagramLayout" Target="../diagrams/layout10.xml"/><Relationship Id="rId7" Type="http://schemas.openxmlformats.org/officeDocument/2006/relationships/image" Target="../media/image46.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9.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61.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83.jpe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64.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33428ACC-71EC-4171-9527-10983BA6B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C97772FF-6041-4256-9331-C646B62D3340}"/>
              </a:ext>
            </a:extLst>
          </p:cNvPr>
          <p:cNvSpPr>
            <a:spLocks noGrp="1"/>
          </p:cNvSpPr>
          <p:nvPr>
            <p:ph type="ctrTitle"/>
          </p:nvPr>
        </p:nvSpPr>
        <p:spPr>
          <a:xfrm>
            <a:off x="8141110" y="639098"/>
            <a:ext cx="3401961" cy="3494790"/>
          </a:xfrm>
        </p:spPr>
        <p:txBody>
          <a:bodyPr>
            <a:normAutofit/>
          </a:bodyPr>
          <a:lstStyle/>
          <a:p>
            <a:r>
              <a:rPr lang="pl-PL" sz="4200"/>
              <a:t>Postępowanie odwoławcze</a:t>
            </a:r>
          </a:p>
        </p:txBody>
      </p:sp>
      <p:sp>
        <p:nvSpPr>
          <p:cNvPr id="3" name="Podtytuł 2">
            <a:extLst>
              <a:ext uri="{FF2B5EF4-FFF2-40B4-BE49-F238E27FC236}">
                <a16:creationId xmlns:a16="http://schemas.microsoft.com/office/drawing/2014/main" id="{FDE8D4EA-06EE-4509-9325-521889458C5B}"/>
              </a:ext>
            </a:extLst>
          </p:cNvPr>
          <p:cNvSpPr>
            <a:spLocks noGrp="1"/>
          </p:cNvSpPr>
          <p:nvPr>
            <p:ph type="subTitle" idx="1"/>
          </p:nvPr>
        </p:nvSpPr>
        <p:spPr>
          <a:xfrm>
            <a:off x="8141110" y="4455621"/>
            <a:ext cx="3417990" cy="1238616"/>
          </a:xfrm>
        </p:spPr>
        <p:txBody>
          <a:bodyPr>
            <a:normAutofit/>
          </a:bodyPr>
          <a:lstStyle/>
          <a:p>
            <a:endParaRPr lang="pl-PL" sz="2000" dirty="0">
              <a:solidFill>
                <a:schemeClr val="tx1">
                  <a:lumMod val="85000"/>
                  <a:lumOff val="15000"/>
                </a:schemeClr>
              </a:solidFill>
            </a:endParaRPr>
          </a:p>
        </p:txBody>
      </p:sp>
      <p:pic>
        <p:nvPicPr>
          <p:cNvPr id="4" name="Obraz 3">
            <a:extLst>
              <a:ext uri="{FF2B5EF4-FFF2-40B4-BE49-F238E27FC236}">
                <a16:creationId xmlns:a16="http://schemas.microsoft.com/office/drawing/2014/main" id="{B286C769-FAB5-4514-AA31-85EB83270728}"/>
              </a:ext>
            </a:extLst>
          </p:cNvPr>
          <p:cNvPicPr>
            <a:picLocks noChangeAspect="1"/>
          </p:cNvPicPr>
          <p:nvPr/>
        </p:nvPicPr>
        <p:blipFill>
          <a:blip r:embed="rId2"/>
          <a:stretch>
            <a:fillRect/>
          </a:stretch>
        </p:blipFill>
        <p:spPr>
          <a:xfrm>
            <a:off x="633999" y="867276"/>
            <a:ext cx="6912217" cy="4599766"/>
          </a:xfrm>
          <a:prstGeom prst="rect">
            <a:avLst/>
          </a:prstGeom>
        </p:spPr>
      </p:pic>
      <p:cxnSp>
        <p:nvCxnSpPr>
          <p:cNvPr id="16" name="Straight Connector 10">
            <a:extLst>
              <a:ext uri="{FF2B5EF4-FFF2-40B4-BE49-F238E27FC236}">
                <a16:creationId xmlns:a16="http://schemas.microsoft.com/office/drawing/2014/main" id="{BA22713B-ABB6-4391-97F9-0449A2B9B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294754"/>
            <a:ext cx="32004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Rectangle 12">
            <a:extLst>
              <a:ext uri="{FF2B5EF4-FFF2-40B4-BE49-F238E27FC236}">
                <a16:creationId xmlns:a16="http://schemas.microsoft.com/office/drawing/2014/main" id="{8D4480B4-953D-41FA-9052-09AB3A026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6316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FE1B2C-7BC1-4AE2-9A50-2A4A70A9D6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97E8244A-2C81-4C0E-A929-3EC8EFF35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858749" y="963997"/>
            <a:ext cx="3787457" cy="4938361"/>
          </a:xfrm>
        </p:spPr>
        <p:txBody>
          <a:bodyPr anchor="ctr">
            <a:normAutofit/>
          </a:bodyPr>
          <a:lstStyle/>
          <a:p>
            <a:pPr algn="r"/>
            <a:r>
              <a:rPr lang="pl-PL"/>
              <a:t>Cechy środków odwoławczych </a:t>
            </a: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1974"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p:cNvSpPr>
            <a:spLocks noGrp="1"/>
          </p:cNvSpPr>
          <p:nvPr>
            <p:ph idx="1"/>
          </p:nvPr>
        </p:nvSpPr>
        <p:spPr>
          <a:xfrm>
            <a:off x="5301798" y="963507"/>
            <a:ext cx="5968181" cy="4938851"/>
          </a:xfrm>
        </p:spPr>
        <p:txBody>
          <a:bodyPr anchor="ctr">
            <a:normAutofit/>
          </a:bodyPr>
          <a:lstStyle/>
          <a:p>
            <a:pPr marL="635508" lvl="1" indent="-342900">
              <a:buFont typeface="+mj-lt"/>
              <a:buAutoNum type="arabicPeriod"/>
            </a:pPr>
            <a:r>
              <a:rPr lang="pl-PL" b="1"/>
              <a:t>Skargowość</a:t>
            </a:r>
            <a:r>
              <a:rPr lang="pl-PL"/>
              <a:t> </a:t>
            </a:r>
            <a:r>
              <a:rPr lang="pl-PL">
                <a:sym typeface="Wingdings" panose="05000000000000000000" pitchFamily="2" charset="2"/>
              </a:rPr>
              <a:t> </a:t>
            </a:r>
            <a:r>
              <a:rPr lang="pl-PL"/>
              <a:t>środki mogą być wnoszone tylko przez uprawnione podmioty i kontrola odwoławcza nie może być wszczynana z urzędu</a:t>
            </a:r>
          </a:p>
          <a:p>
            <a:pPr marL="635508" lvl="1" indent="-342900">
              <a:buFont typeface="+mj-lt"/>
              <a:buAutoNum type="arabicPeriod"/>
            </a:pPr>
            <a:r>
              <a:rPr lang="pl-PL" b="1" err="1"/>
              <a:t>Dewolutywność</a:t>
            </a:r>
            <a:r>
              <a:rPr lang="pl-PL"/>
              <a:t> </a:t>
            </a:r>
            <a:r>
              <a:rPr lang="pl-PL">
                <a:sym typeface="Wingdings" panose="05000000000000000000" pitchFamily="2" charset="2"/>
              </a:rPr>
              <a:t> do </a:t>
            </a:r>
            <a:r>
              <a:rPr lang="pl-PL"/>
              <a:t>rozpoznania środka odwoławczego właściwy jest organ wyższej instancji nad tym, który wydał zaskarżone orzeczenie.</a:t>
            </a:r>
          </a:p>
          <a:p>
            <a:pPr marL="635508" lvl="1" indent="-342900">
              <a:buFont typeface="+mj-lt"/>
              <a:buAutoNum type="arabicPeriod"/>
            </a:pPr>
            <a:r>
              <a:rPr lang="pl-PL" b="1"/>
              <a:t>Suspensywność</a:t>
            </a:r>
            <a:r>
              <a:rPr lang="pl-PL"/>
              <a:t> </a:t>
            </a:r>
            <a:r>
              <a:rPr lang="pl-PL">
                <a:sym typeface="Wingdings" panose="05000000000000000000" pitchFamily="2" charset="2"/>
              </a:rPr>
              <a:t> </a:t>
            </a:r>
            <a:r>
              <a:rPr lang="pl-PL"/>
              <a:t>wstrzymanie wykonania zaskarżonego orzeczenia</a:t>
            </a:r>
          </a:p>
          <a:p>
            <a:pPr marL="635508" lvl="1" indent="-342900">
              <a:buFont typeface="+mj-lt"/>
              <a:buAutoNum type="arabicPeriod"/>
            </a:pPr>
            <a:r>
              <a:rPr lang="pl-PL" b="1"/>
              <a:t>Zakaz </a:t>
            </a:r>
            <a:r>
              <a:rPr lang="pl-PL" b="1" err="1"/>
              <a:t>reformationis</a:t>
            </a:r>
            <a:r>
              <a:rPr lang="pl-PL" b="1"/>
              <a:t> in </a:t>
            </a:r>
            <a:r>
              <a:rPr lang="pl-PL" b="1" err="1"/>
              <a:t>peius</a:t>
            </a:r>
            <a:r>
              <a:rPr lang="pl-PL" b="1"/>
              <a:t> </a:t>
            </a:r>
            <a:r>
              <a:rPr lang="pl-PL">
                <a:sym typeface="Wingdings" panose="05000000000000000000" pitchFamily="2" charset="2"/>
              </a:rPr>
              <a:t> </a:t>
            </a:r>
            <a:r>
              <a:rPr lang="pl-PL"/>
              <a:t>nie można orzec na niekorzyść, jeżeli środek odwoławczy wniesiono wyłącznie na korzyść. Dotyczy również orzekania po przekazaniu sprawy do ponownego rozpoznania, gdy orzeczenie było zaskarżone wyłącznie na korzyść (art. 443 k.p.k.).</a:t>
            </a:r>
          </a:p>
          <a:p>
            <a:pPr marL="1001268" lvl="3" indent="-342900"/>
            <a:r>
              <a:rPr lang="pl-PL"/>
              <a:t>Zakaz zmiany na gorsze </a:t>
            </a:r>
          </a:p>
        </p:txBody>
      </p:sp>
    </p:spTree>
    <p:extLst>
      <p:ext uri="{BB962C8B-B14F-4D97-AF65-F5344CB8AC3E}">
        <p14:creationId xmlns:p14="http://schemas.microsoft.com/office/powerpoint/2010/main" val="103199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2"/>
          <p:cNvSpPr>
            <a:spLocks noChangeArrowheads="1"/>
          </p:cNvSpPr>
          <p:nvPr/>
        </p:nvSpPr>
        <p:spPr bwMode="auto">
          <a:xfrm>
            <a:off x="0" y="-228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2" name="Tytuł 1">
            <a:extLst>
              <a:ext uri="{FF2B5EF4-FFF2-40B4-BE49-F238E27FC236}">
                <a16:creationId xmlns:a16="http://schemas.microsoft.com/office/drawing/2014/main" id="{27DD2984-9719-409D-AA6F-FA13710666C4}"/>
              </a:ext>
            </a:extLst>
          </p:cNvPr>
          <p:cNvSpPr>
            <a:spLocks noGrp="1"/>
          </p:cNvSpPr>
          <p:nvPr>
            <p:ph type="title"/>
          </p:nvPr>
        </p:nvSpPr>
        <p:spPr/>
        <p:txBody>
          <a:bodyPr/>
          <a:lstStyle/>
          <a:p>
            <a:r>
              <a:rPr lang="pl-PL" dirty="0"/>
              <a:t>Cechy środków odwoławczych a cechy sprzeciwu </a:t>
            </a:r>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4074347195"/>
              </p:ext>
            </p:extLst>
          </p:nvPr>
        </p:nvGraphicFramePr>
        <p:xfrm>
          <a:off x="1096963" y="2108200"/>
          <a:ext cx="10057416" cy="3801928"/>
        </p:xfrm>
        <a:graphic>
          <a:graphicData uri="http://schemas.openxmlformats.org/drawingml/2006/table">
            <a:tbl>
              <a:tblPr firstRow="1" firstCol="1" bandRow="1">
                <a:tableStyleId>{5C22544A-7EE6-4342-B048-85BDC9FD1C3A}</a:tableStyleId>
              </a:tblPr>
              <a:tblGrid>
                <a:gridCol w="2474907">
                  <a:extLst>
                    <a:ext uri="{9D8B030D-6E8A-4147-A177-3AD203B41FA5}">
                      <a16:colId xmlns:a16="http://schemas.microsoft.com/office/drawing/2014/main" val="20000"/>
                    </a:ext>
                  </a:extLst>
                </a:gridCol>
                <a:gridCol w="2477298">
                  <a:extLst>
                    <a:ext uri="{9D8B030D-6E8A-4147-A177-3AD203B41FA5}">
                      <a16:colId xmlns:a16="http://schemas.microsoft.com/office/drawing/2014/main" val="20001"/>
                    </a:ext>
                  </a:extLst>
                </a:gridCol>
                <a:gridCol w="2198781">
                  <a:extLst>
                    <a:ext uri="{9D8B030D-6E8A-4147-A177-3AD203B41FA5}">
                      <a16:colId xmlns:a16="http://schemas.microsoft.com/office/drawing/2014/main" val="20002"/>
                    </a:ext>
                  </a:extLst>
                </a:gridCol>
                <a:gridCol w="2906430">
                  <a:extLst>
                    <a:ext uri="{9D8B030D-6E8A-4147-A177-3AD203B41FA5}">
                      <a16:colId xmlns:a16="http://schemas.microsoft.com/office/drawing/2014/main" val="20003"/>
                    </a:ext>
                  </a:extLst>
                </a:gridCol>
              </a:tblGrid>
              <a:tr h="925665">
                <a:tc>
                  <a:txBody>
                    <a:bodyPr/>
                    <a:lstStyle/>
                    <a:p>
                      <a:pPr algn="ctr">
                        <a:lnSpc>
                          <a:spcPct val="107000"/>
                        </a:lnSpc>
                        <a:spcAft>
                          <a:spcPts val="0"/>
                        </a:spcAft>
                      </a:pPr>
                      <a:r>
                        <a:rPr lang="pl-PL" sz="1400">
                          <a:effectLst/>
                        </a:rPr>
                        <a:t> </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50347" marR="50347" marT="0" marB="0" anchor="ctr"/>
                </a:tc>
                <a:tc>
                  <a:txBody>
                    <a:bodyPr/>
                    <a:lstStyle/>
                    <a:p>
                      <a:pPr algn="ctr">
                        <a:lnSpc>
                          <a:spcPct val="107000"/>
                        </a:lnSpc>
                        <a:spcAft>
                          <a:spcPts val="0"/>
                        </a:spcAft>
                      </a:pPr>
                      <a:r>
                        <a:rPr lang="pl-PL" sz="1400">
                          <a:effectLst/>
                        </a:rPr>
                        <a:t>Apelacja</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50347" marR="50347" marT="0" marB="0" anchor="ctr"/>
                </a:tc>
                <a:tc>
                  <a:txBody>
                    <a:bodyPr/>
                    <a:lstStyle/>
                    <a:p>
                      <a:pPr algn="ctr">
                        <a:lnSpc>
                          <a:spcPct val="107000"/>
                        </a:lnSpc>
                        <a:spcAft>
                          <a:spcPts val="0"/>
                        </a:spcAft>
                      </a:pPr>
                      <a:r>
                        <a:rPr lang="pl-PL" sz="1400">
                          <a:effectLst/>
                        </a:rPr>
                        <a:t>Zażalenie</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50347" marR="50347" marT="0" marB="0" anchor="ctr"/>
                </a:tc>
                <a:tc>
                  <a:txBody>
                    <a:bodyPr/>
                    <a:lstStyle/>
                    <a:p>
                      <a:pPr algn="ctr">
                        <a:lnSpc>
                          <a:spcPct val="107000"/>
                        </a:lnSpc>
                        <a:spcAft>
                          <a:spcPts val="0"/>
                        </a:spcAft>
                      </a:pPr>
                      <a:r>
                        <a:rPr lang="pl-PL" sz="1400">
                          <a:effectLst/>
                        </a:rPr>
                        <a:t>Sprzeciw od</a:t>
                      </a:r>
                      <a:r>
                        <a:rPr lang="pl-PL" sz="1400" baseline="0">
                          <a:effectLst/>
                        </a:rPr>
                        <a:t> postanowień i zarządzeń referendarza sądowego</a:t>
                      </a:r>
                      <a:endParaRPr lang="pl-PL" sz="1400">
                        <a:effectLst/>
                      </a:endParaRPr>
                    </a:p>
                    <a:p>
                      <a:pPr algn="ctr">
                        <a:lnSpc>
                          <a:spcPct val="107000"/>
                        </a:lnSpc>
                        <a:spcAft>
                          <a:spcPts val="0"/>
                        </a:spcAft>
                      </a:pPr>
                      <a:r>
                        <a:rPr lang="pl-PL" sz="1400">
                          <a:effectLst/>
                        </a:rPr>
                        <a:t>(93a)</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50347" marR="50347" marT="0" marB="0" anchor="ctr"/>
                </a:tc>
                <a:extLst>
                  <a:ext uri="{0D108BD9-81ED-4DB2-BD59-A6C34878D82A}">
                    <a16:rowId xmlns:a16="http://schemas.microsoft.com/office/drawing/2014/main" val="10000"/>
                  </a:ext>
                </a:extLst>
              </a:tr>
              <a:tr h="1245772">
                <a:tc>
                  <a:txBody>
                    <a:bodyPr/>
                    <a:lstStyle/>
                    <a:p>
                      <a:pPr algn="ctr">
                        <a:lnSpc>
                          <a:spcPct val="107000"/>
                        </a:lnSpc>
                        <a:spcAft>
                          <a:spcPts val="0"/>
                        </a:spcAft>
                      </a:pPr>
                      <a:r>
                        <a:rPr lang="pl-PL" sz="1700">
                          <a:effectLst/>
                        </a:rPr>
                        <a:t>Skargowość</a:t>
                      </a:r>
                      <a:endParaRPr lang="pl-PL" sz="1700">
                        <a:effectLst/>
                        <a:latin typeface="Calibri" panose="020F0502020204030204" pitchFamily="34" charset="0"/>
                        <a:ea typeface="Calibri" panose="020F0502020204030204" pitchFamily="34" charset="0"/>
                        <a:cs typeface="Times New Roman" panose="02020603050405020304" pitchFamily="18" charset="0"/>
                      </a:endParaRPr>
                    </a:p>
                  </a:txBody>
                  <a:tcPr marL="50347" marR="50347" marT="0" marB="0" anchor="ctr"/>
                </a:tc>
                <a:tc>
                  <a:txBody>
                    <a:bodyPr/>
                    <a:lstStyle/>
                    <a:p>
                      <a:pPr algn="ctr">
                        <a:lnSpc>
                          <a:spcPct val="107000"/>
                        </a:lnSpc>
                        <a:spcAft>
                          <a:spcPts val="0"/>
                        </a:spcAft>
                      </a:pPr>
                      <a:r>
                        <a:rPr lang="pl-PL" sz="1300">
                          <a:effectLst/>
                        </a:rPr>
                        <a:t>Art. 444</a:t>
                      </a:r>
                    </a:p>
                    <a:p>
                      <a:pPr algn="ctr">
                        <a:lnSpc>
                          <a:spcPct val="107000"/>
                        </a:lnSpc>
                        <a:spcAft>
                          <a:spcPts val="0"/>
                        </a:spcAft>
                      </a:pPr>
                      <a:r>
                        <a:rPr lang="pl-PL" sz="1300">
                          <a:effectLst/>
                        </a:rPr>
                        <a:t>- Strony</a:t>
                      </a:r>
                    </a:p>
                    <a:p>
                      <a:pPr algn="ctr">
                        <a:lnSpc>
                          <a:spcPct val="107000"/>
                        </a:lnSpc>
                        <a:spcAft>
                          <a:spcPts val="0"/>
                        </a:spcAft>
                      </a:pPr>
                      <a:r>
                        <a:rPr lang="pl-PL" sz="1300">
                          <a:effectLst/>
                        </a:rPr>
                        <a:t>- Pokrzywdzony od wyroku warunkowo umarzającego postępowanie wydanego na posiedzeniu</a:t>
                      </a:r>
                      <a:endParaRPr lang="pl-PL" sz="1300">
                        <a:effectLst/>
                        <a:latin typeface="Calibri" panose="020F0502020204030204" pitchFamily="34" charset="0"/>
                        <a:ea typeface="Calibri" panose="020F0502020204030204" pitchFamily="34" charset="0"/>
                        <a:cs typeface="Times New Roman" panose="02020603050405020304" pitchFamily="18" charset="0"/>
                      </a:endParaRPr>
                    </a:p>
                  </a:txBody>
                  <a:tcPr marL="50347" marR="50347" marT="0" marB="0" anchor="ctr"/>
                </a:tc>
                <a:tc>
                  <a:txBody>
                    <a:bodyPr/>
                    <a:lstStyle/>
                    <a:p>
                      <a:pPr algn="ctr">
                        <a:lnSpc>
                          <a:spcPct val="107000"/>
                        </a:lnSpc>
                        <a:spcAft>
                          <a:spcPts val="0"/>
                        </a:spcAft>
                      </a:pPr>
                      <a:r>
                        <a:rPr lang="pl-PL" sz="1300">
                          <a:effectLst/>
                        </a:rPr>
                        <a:t>Osoby, których</a:t>
                      </a:r>
                      <a:r>
                        <a:rPr lang="pl-PL" sz="1300" baseline="0">
                          <a:effectLst/>
                        </a:rPr>
                        <a:t> wydana decyzja bezpośrednio dotyczy</a:t>
                      </a:r>
                      <a:endParaRPr lang="pl-PL" sz="1300">
                        <a:effectLst/>
                      </a:endParaRPr>
                    </a:p>
                    <a:p>
                      <a:pPr algn="ctr">
                        <a:lnSpc>
                          <a:spcPct val="107000"/>
                        </a:lnSpc>
                        <a:spcAft>
                          <a:spcPts val="0"/>
                        </a:spcAft>
                      </a:pPr>
                      <a:r>
                        <a:rPr lang="pl-PL" sz="1300">
                          <a:effectLst/>
                        </a:rPr>
                        <a:t>Por. np.: art. 236, 302 § 1, 306</a:t>
                      </a:r>
                      <a:endParaRPr lang="pl-PL" sz="1300">
                        <a:effectLst/>
                        <a:latin typeface="Calibri" panose="020F0502020204030204" pitchFamily="34" charset="0"/>
                        <a:ea typeface="Calibri" panose="020F0502020204030204" pitchFamily="34" charset="0"/>
                        <a:cs typeface="Times New Roman" panose="02020603050405020304" pitchFamily="18" charset="0"/>
                      </a:endParaRPr>
                    </a:p>
                  </a:txBody>
                  <a:tcPr marL="50347" marR="50347" marT="0" marB="0" anchor="ctr"/>
                </a:tc>
                <a:tc>
                  <a:txBody>
                    <a:bodyPr/>
                    <a:lstStyle/>
                    <a:p>
                      <a:pPr algn="ctr">
                        <a:lnSpc>
                          <a:spcPct val="107000"/>
                        </a:lnSpc>
                        <a:spcAft>
                          <a:spcPts val="0"/>
                        </a:spcAft>
                        <a:tabLst>
                          <a:tab pos="1435100" algn="l"/>
                        </a:tabLst>
                      </a:pPr>
                      <a:r>
                        <a:rPr lang="pl-PL" sz="1300">
                          <a:effectLst/>
                        </a:rPr>
                        <a:t>Stronom,</a:t>
                      </a:r>
                      <a:r>
                        <a:rPr lang="pl-PL" sz="1300" baseline="0">
                          <a:effectLst/>
                        </a:rPr>
                        <a:t> osobie, której postanowienie bezpośrednio dotyczy</a:t>
                      </a:r>
                      <a:r>
                        <a:rPr lang="pl-PL" sz="1300">
                          <a:effectLst/>
                        </a:rPr>
                        <a:t> </a:t>
                      </a:r>
                      <a:endParaRPr lang="pl-PL" sz="1300">
                        <a:effectLst/>
                        <a:latin typeface="Calibri" panose="020F0502020204030204" pitchFamily="34" charset="0"/>
                        <a:ea typeface="Calibri" panose="020F0502020204030204" pitchFamily="34" charset="0"/>
                        <a:cs typeface="Times New Roman" panose="02020603050405020304" pitchFamily="18" charset="0"/>
                      </a:endParaRPr>
                    </a:p>
                  </a:txBody>
                  <a:tcPr marL="50347" marR="50347" marT="0" marB="0" anchor="ctr"/>
                </a:tc>
                <a:extLst>
                  <a:ext uri="{0D108BD9-81ED-4DB2-BD59-A6C34878D82A}">
                    <a16:rowId xmlns:a16="http://schemas.microsoft.com/office/drawing/2014/main" val="10001"/>
                  </a:ext>
                </a:extLst>
              </a:tr>
              <a:tr h="425404">
                <a:tc>
                  <a:txBody>
                    <a:bodyPr/>
                    <a:lstStyle/>
                    <a:p>
                      <a:pPr algn="ctr">
                        <a:lnSpc>
                          <a:spcPct val="107000"/>
                        </a:lnSpc>
                        <a:spcAft>
                          <a:spcPts val="0"/>
                        </a:spcAft>
                      </a:pPr>
                      <a:r>
                        <a:rPr lang="pl-PL" sz="1700">
                          <a:effectLst/>
                        </a:rPr>
                        <a:t>Dewolutywność</a:t>
                      </a:r>
                      <a:endParaRPr lang="pl-PL" sz="1700">
                        <a:effectLst/>
                        <a:latin typeface="Calibri" panose="020F0502020204030204" pitchFamily="34" charset="0"/>
                        <a:ea typeface="Calibri" panose="020F0502020204030204" pitchFamily="34" charset="0"/>
                        <a:cs typeface="Times New Roman" panose="02020603050405020304" pitchFamily="18" charset="0"/>
                      </a:endParaRPr>
                    </a:p>
                  </a:txBody>
                  <a:tcPr marL="50347" marR="50347" marT="0" marB="0" anchor="ctr"/>
                </a:tc>
                <a:tc>
                  <a:txBody>
                    <a:bodyPr/>
                    <a:lstStyle/>
                    <a:p>
                      <a:pPr algn="ctr">
                        <a:lnSpc>
                          <a:spcPct val="107000"/>
                        </a:lnSpc>
                        <a:spcAft>
                          <a:spcPts val="0"/>
                        </a:spcAft>
                      </a:pPr>
                      <a:r>
                        <a:rPr lang="pl-PL" sz="1300">
                          <a:effectLst/>
                        </a:rPr>
                        <a:t>Bezwzględna</a:t>
                      </a:r>
                    </a:p>
                    <a:p>
                      <a:pPr algn="ctr">
                        <a:lnSpc>
                          <a:spcPct val="107000"/>
                        </a:lnSpc>
                        <a:spcAft>
                          <a:spcPts val="0"/>
                        </a:spcAft>
                      </a:pPr>
                      <a:r>
                        <a:rPr lang="pl-PL" sz="1300">
                          <a:effectLst/>
                        </a:rPr>
                        <a:t>dewolutywność</a:t>
                      </a:r>
                      <a:endParaRPr lang="pl-PL" sz="1300">
                        <a:effectLst/>
                        <a:latin typeface="Calibri" panose="020F0502020204030204" pitchFamily="34" charset="0"/>
                        <a:ea typeface="Calibri" panose="020F0502020204030204" pitchFamily="34" charset="0"/>
                        <a:cs typeface="Times New Roman" panose="02020603050405020304" pitchFamily="18" charset="0"/>
                      </a:endParaRPr>
                    </a:p>
                  </a:txBody>
                  <a:tcPr marL="50347" marR="50347" marT="0" marB="0" anchor="ctr"/>
                </a:tc>
                <a:tc>
                  <a:txBody>
                    <a:bodyPr/>
                    <a:lstStyle/>
                    <a:p>
                      <a:pPr algn="ctr">
                        <a:lnSpc>
                          <a:spcPct val="107000"/>
                        </a:lnSpc>
                        <a:spcAft>
                          <a:spcPts val="0"/>
                        </a:spcAft>
                      </a:pPr>
                      <a:r>
                        <a:rPr lang="pl-PL" sz="1300">
                          <a:effectLst/>
                        </a:rPr>
                        <a:t>Względna dewolutywność</a:t>
                      </a:r>
                      <a:endParaRPr lang="pl-PL" sz="1300">
                        <a:effectLst/>
                        <a:latin typeface="Calibri" panose="020F0502020204030204" pitchFamily="34" charset="0"/>
                        <a:ea typeface="Calibri" panose="020F0502020204030204" pitchFamily="34" charset="0"/>
                        <a:cs typeface="Times New Roman" panose="02020603050405020304" pitchFamily="18" charset="0"/>
                      </a:endParaRPr>
                    </a:p>
                  </a:txBody>
                  <a:tcPr marL="50347" marR="50347" marT="0" marB="0" anchor="ctr"/>
                </a:tc>
                <a:tc>
                  <a:txBody>
                    <a:bodyPr/>
                    <a:lstStyle/>
                    <a:p>
                      <a:pPr algn="ctr">
                        <a:lnSpc>
                          <a:spcPct val="107000"/>
                        </a:lnSpc>
                        <a:spcAft>
                          <a:spcPts val="0"/>
                        </a:spcAft>
                      </a:pPr>
                      <a:r>
                        <a:rPr lang="pl-PL" sz="1300">
                          <a:effectLst/>
                        </a:rPr>
                        <a:t>niedewolutywny</a:t>
                      </a:r>
                      <a:endParaRPr lang="pl-PL" sz="1300">
                        <a:effectLst/>
                        <a:latin typeface="Calibri" panose="020F0502020204030204" pitchFamily="34" charset="0"/>
                        <a:ea typeface="Calibri" panose="020F0502020204030204" pitchFamily="34" charset="0"/>
                        <a:cs typeface="Times New Roman" panose="02020603050405020304" pitchFamily="18" charset="0"/>
                      </a:endParaRPr>
                    </a:p>
                  </a:txBody>
                  <a:tcPr marL="50347" marR="50347" marT="0" marB="0" anchor="ctr"/>
                </a:tc>
                <a:extLst>
                  <a:ext uri="{0D108BD9-81ED-4DB2-BD59-A6C34878D82A}">
                    <a16:rowId xmlns:a16="http://schemas.microsoft.com/office/drawing/2014/main" val="10002"/>
                  </a:ext>
                </a:extLst>
              </a:tr>
              <a:tr h="630496">
                <a:tc>
                  <a:txBody>
                    <a:bodyPr/>
                    <a:lstStyle/>
                    <a:p>
                      <a:pPr algn="ctr">
                        <a:lnSpc>
                          <a:spcPct val="107000"/>
                        </a:lnSpc>
                        <a:spcAft>
                          <a:spcPts val="0"/>
                        </a:spcAft>
                      </a:pPr>
                      <a:r>
                        <a:rPr lang="pl-PL" sz="1700">
                          <a:effectLst/>
                        </a:rPr>
                        <a:t>Suspensywność</a:t>
                      </a:r>
                      <a:endParaRPr lang="pl-PL" sz="1700">
                        <a:effectLst/>
                        <a:latin typeface="Calibri" panose="020F0502020204030204" pitchFamily="34" charset="0"/>
                        <a:ea typeface="Calibri" panose="020F0502020204030204" pitchFamily="34" charset="0"/>
                        <a:cs typeface="Times New Roman" panose="02020603050405020304" pitchFamily="18" charset="0"/>
                      </a:endParaRPr>
                    </a:p>
                  </a:txBody>
                  <a:tcPr marL="50347" marR="50347" marT="0" marB="0" anchor="ctr"/>
                </a:tc>
                <a:tc>
                  <a:txBody>
                    <a:bodyPr/>
                    <a:lstStyle/>
                    <a:p>
                      <a:pPr algn="ctr">
                        <a:lnSpc>
                          <a:spcPct val="107000"/>
                        </a:lnSpc>
                        <a:spcAft>
                          <a:spcPts val="0"/>
                        </a:spcAft>
                      </a:pPr>
                      <a:r>
                        <a:rPr lang="pl-PL" sz="1300">
                          <a:effectLst/>
                        </a:rPr>
                        <a:t>Bezwzględna suspensywność</a:t>
                      </a:r>
                      <a:endParaRPr lang="pl-PL" sz="1300">
                        <a:effectLst/>
                        <a:latin typeface="Calibri" panose="020F0502020204030204" pitchFamily="34" charset="0"/>
                        <a:ea typeface="Calibri" panose="020F0502020204030204" pitchFamily="34" charset="0"/>
                        <a:cs typeface="Times New Roman" panose="02020603050405020304" pitchFamily="18" charset="0"/>
                      </a:endParaRPr>
                    </a:p>
                  </a:txBody>
                  <a:tcPr marL="50347" marR="50347" marT="0" marB="0" anchor="ctr"/>
                </a:tc>
                <a:tc>
                  <a:txBody>
                    <a:bodyPr/>
                    <a:lstStyle/>
                    <a:p>
                      <a:pPr algn="ctr">
                        <a:lnSpc>
                          <a:spcPct val="107000"/>
                        </a:lnSpc>
                        <a:spcAft>
                          <a:spcPts val="0"/>
                        </a:spcAft>
                      </a:pPr>
                      <a:r>
                        <a:rPr lang="pl-PL" sz="1300">
                          <a:effectLst/>
                        </a:rPr>
                        <a:t>Względna suspensywność, ale art. 237 § 2, 290 § 3</a:t>
                      </a:r>
                      <a:r>
                        <a:rPr lang="pl-PL" sz="1300" baseline="0">
                          <a:effectLst/>
                        </a:rPr>
                        <a:t> </a:t>
                      </a:r>
                      <a:endParaRPr lang="pl-PL" sz="1300">
                        <a:effectLst/>
                        <a:latin typeface="Calibri" panose="020F0502020204030204" pitchFamily="34" charset="0"/>
                        <a:ea typeface="Calibri" panose="020F0502020204030204" pitchFamily="34" charset="0"/>
                        <a:cs typeface="Times New Roman" panose="02020603050405020304" pitchFamily="18" charset="0"/>
                      </a:endParaRPr>
                    </a:p>
                  </a:txBody>
                  <a:tcPr marL="50347" marR="50347" marT="0" marB="0" anchor="ctr"/>
                </a:tc>
                <a:tc>
                  <a:txBody>
                    <a:bodyPr/>
                    <a:lstStyle/>
                    <a:p>
                      <a:pPr algn="ctr">
                        <a:lnSpc>
                          <a:spcPct val="107000"/>
                        </a:lnSpc>
                        <a:spcAft>
                          <a:spcPts val="0"/>
                        </a:spcAft>
                      </a:pPr>
                      <a:r>
                        <a:rPr lang="pl-PL" sz="1300">
                          <a:effectLst/>
                        </a:rPr>
                        <a:t>Skuteczne wniesienie sprzeciwu ma skutek kasatoryjny (skasowanie</a:t>
                      </a:r>
                      <a:r>
                        <a:rPr lang="pl-PL" sz="1300" baseline="0">
                          <a:effectLst/>
                        </a:rPr>
                        <a:t> decyzji procesowej)</a:t>
                      </a:r>
                      <a:endParaRPr lang="pl-PL" sz="1300">
                        <a:effectLst/>
                        <a:latin typeface="Calibri" panose="020F0502020204030204" pitchFamily="34" charset="0"/>
                        <a:ea typeface="Calibri" panose="020F0502020204030204" pitchFamily="34" charset="0"/>
                        <a:cs typeface="Times New Roman" panose="02020603050405020304" pitchFamily="18" charset="0"/>
                      </a:endParaRPr>
                    </a:p>
                  </a:txBody>
                  <a:tcPr marL="50347" marR="50347" marT="0" marB="0" anchor="ctr"/>
                </a:tc>
                <a:extLst>
                  <a:ext uri="{0D108BD9-81ED-4DB2-BD59-A6C34878D82A}">
                    <a16:rowId xmlns:a16="http://schemas.microsoft.com/office/drawing/2014/main" val="10003"/>
                  </a:ext>
                </a:extLst>
              </a:tr>
              <a:tr h="558745">
                <a:tc>
                  <a:txBody>
                    <a:bodyPr/>
                    <a:lstStyle/>
                    <a:p>
                      <a:pPr algn="ctr">
                        <a:lnSpc>
                          <a:spcPct val="107000"/>
                        </a:lnSpc>
                        <a:spcAft>
                          <a:spcPts val="0"/>
                        </a:spcAft>
                      </a:pPr>
                      <a:r>
                        <a:rPr lang="pl-PL" sz="1700">
                          <a:effectLst/>
                        </a:rPr>
                        <a:t>Zakaz reformationis in peius</a:t>
                      </a:r>
                      <a:endParaRPr lang="pl-PL" sz="1700">
                        <a:effectLst/>
                        <a:latin typeface="Calibri" panose="020F0502020204030204" pitchFamily="34" charset="0"/>
                        <a:ea typeface="Calibri" panose="020F0502020204030204" pitchFamily="34" charset="0"/>
                        <a:cs typeface="Times New Roman" panose="02020603050405020304" pitchFamily="18" charset="0"/>
                      </a:endParaRPr>
                    </a:p>
                  </a:txBody>
                  <a:tcPr marL="50347" marR="50347" marT="0" marB="0" anchor="ctr"/>
                </a:tc>
                <a:tc>
                  <a:txBody>
                    <a:bodyPr/>
                    <a:lstStyle/>
                    <a:p>
                      <a:pPr algn="ctr">
                        <a:lnSpc>
                          <a:spcPct val="107000"/>
                        </a:lnSpc>
                        <a:spcAft>
                          <a:spcPts val="0"/>
                        </a:spcAft>
                      </a:pPr>
                      <a:r>
                        <a:rPr lang="pl-PL" sz="1300">
                          <a:effectLst/>
                        </a:rPr>
                        <a:t>Tak, ale art. 434 § 4 k.p.k.</a:t>
                      </a:r>
                      <a:endParaRPr lang="pl-PL" sz="1300">
                        <a:effectLst/>
                        <a:latin typeface="Calibri" panose="020F0502020204030204" pitchFamily="34" charset="0"/>
                        <a:ea typeface="Calibri" panose="020F0502020204030204" pitchFamily="34" charset="0"/>
                        <a:cs typeface="Times New Roman" panose="02020603050405020304" pitchFamily="18" charset="0"/>
                      </a:endParaRPr>
                    </a:p>
                  </a:txBody>
                  <a:tcPr marL="50347" marR="50347" marT="0" marB="0" anchor="ctr"/>
                </a:tc>
                <a:tc>
                  <a:txBody>
                    <a:bodyPr/>
                    <a:lstStyle/>
                    <a:p>
                      <a:pPr algn="ctr">
                        <a:lnSpc>
                          <a:spcPct val="107000"/>
                        </a:lnSpc>
                        <a:spcAft>
                          <a:spcPts val="0"/>
                        </a:spcAft>
                      </a:pPr>
                      <a:r>
                        <a:rPr lang="pl-PL" sz="1300">
                          <a:effectLst/>
                        </a:rPr>
                        <a:t>Tak</a:t>
                      </a:r>
                      <a:endParaRPr lang="pl-PL" sz="1300">
                        <a:effectLst/>
                        <a:latin typeface="Calibri" panose="020F0502020204030204" pitchFamily="34" charset="0"/>
                        <a:ea typeface="Calibri" panose="020F0502020204030204" pitchFamily="34" charset="0"/>
                        <a:cs typeface="Times New Roman" panose="02020603050405020304" pitchFamily="18" charset="0"/>
                      </a:endParaRPr>
                    </a:p>
                  </a:txBody>
                  <a:tcPr marL="50347" marR="50347" marT="0" marB="0" anchor="ctr"/>
                </a:tc>
                <a:tc>
                  <a:txBody>
                    <a:bodyPr/>
                    <a:lstStyle/>
                    <a:p>
                      <a:pPr algn="ctr">
                        <a:lnSpc>
                          <a:spcPct val="107000"/>
                        </a:lnSpc>
                        <a:spcAft>
                          <a:spcPts val="0"/>
                        </a:spcAft>
                      </a:pPr>
                      <a:r>
                        <a:rPr lang="pl-PL" sz="1300">
                          <a:effectLst/>
                        </a:rPr>
                        <a:t>Nie</a:t>
                      </a:r>
                    </a:p>
                  </a:txBody>
                  <a:tcPr marL="50347" marR="50347"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80358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id="{79370C2A-2325-4D57-BA09-DC9681001AD0}"/>
              </a:ext>
            </a:extLst>
          </p:cNvPr>
          <p:cNvSpPr>
            <a:spLocks noGrp="1"/>
          </p:cNvSpPr>
          <p:nvPr>
            <p:ph type="title"/>
          </p:nvPr>
        </p:nvSpPr>
        <p:spPr/>
        <p:txBody>
          <a:bodyPr/>
          <a:lstStyle/>
          <a:p>
            <a:r>
              <a:rPr lang="pl-PL" dirty="0"/>
              <a:t>Postępowanie odwoławcze w ogólności </a:t>
            </a:r>
          </a:p>
        </p:txBody>
      </p:sp>
      <p:sp>
        <p:nvSpPr>
          <p:cNvPr id="7" name="Symbol zastępczy tekstu 6">
            <a:extLst>
              <a:ext uri="{FF2B5EF4-FFF2-40B4-BE49-F238E27FC236}">
                <a16:creationId xmlns:a16="http://schemas.microsoft.com/office/drawing/2014/main" id="{CAA2F784-AC12-4BF8-9593-F31B2725566A}"/>
              </a:ext>
            </a:extLst>
          </p:cNvPr>
          <p:cNvSpPr>
            <a:spLocks noGrp="1"/>
          </p:cNvSpPr>
          <p:nvPr>
            <p:ph type="body" idx="1"/>
          </p:nvPr>
        </p:nvSpPr>
        <p:spPr/>
        <p:txBody>
          <a:bodyPr/>
          <a:lstStyle/>
          <a:p>
            <a:endParaRPr lang="pl-PL"/>
          </a:p>
        </p:txBody>
      </p:sp>
    </p:spTree>
    <p:extLst>
      <p:ext uri="{BB962C8B-B14F-4D97-AF65-F5344CB8AC3E}">
        <p14:creationId xmlns:p14="http://schemas.microsoft.com/office/powerpoint/2010/main" val="1000321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516835"/>
            <a:ext cx="3084844" cy="5772840"/>
          </a:xfrm>
        </p:spPr>
        <p:txBody>
          <a:bodyPr anchor="ctr">
            <a:normAutofit/>
          </a:bodyPr>
          <a:lstStyle/>
          <a:p>
            <a:r>
              <a:rPr lang="pl-PL" sz="3600">
                <a:solidFill>
                  <a:schemeClr val="bg1"/>
                </a:solidFill>
              </a:rPr>
              <a:t>Prawo do zaskarżenia orzeczenia– Konstytucja </a:t>
            </a:r>
          </a:p>
        </p:txBody>
      </p:sp>
      <p:graphicFrame>
        <p:nvGraphicFramePr>
          <p:cNvPr id="5" name="Content Placeholder 2">
            <a:extLst>
              <a:ext uri="{FF2B5EF4-FFF2-40B4-BE49-F238E27FC236}">
                <a16:creationId xmlns:a16="http://schemas.microsoft.com/office/drawing/2014/main" id="{15E066E3-9614-4791-B668-50D82C0E4AEA}"/>
              </a:ext>
            </a:extLst>
          </p:cNvPr>
          <p:cNvGraphicFramePr>
            <a:graphicFrameLocks noGrp="1"/>
          </p:cNvGraphicFramePr>
          <p:nvPr>
            <p:ph idx="1"/>
            <p:extLst>
              <p:ext uri="{D42A27DB-BD31-4B8C-83A1-F6EECF244321}">
                <p14:modId xmlns:p14="http://schemas.microsoft.com/office/powerpoint/2010/main" val="3447940197"/>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69" y="605896"/>
            <a:ext cx="3642309" cy="5646208"/>
          </a:xfrm>
        </p:spPr>
        <p:txBody>
          <a:bodyPr anchor="ctr">
            <a:normAutofit/>
          </a:bodyPr>
          <a:lstStyle/>
          <a:p>
            <a:r>
              <a:rPr lang="pl-PL">
                <a:solidFill>
                  <a:srgbClr val="FFFFFF"/>
                </a:solidFill>
              </a:rPr>
              <a:t>Prawo do zaskarżenia wyroku sądu I instancji – EKPC i MPPOiP</a:t>
            </a:r>
          </a:p>
        </p:txBody>
      </p:sp>
      <p:sp>
        <p:nvSpPr>
          <p:cNvPr id="21" name="Content Placeholder 2"/>
          <p:cNvSpPr>
            <a:spLocks noGrp="1"/>
          </p:cNvSpPr>
          <p:nvPr>
            <p:ph idx="1"/>
          </p:nvPr>
        </p:nvSpPr>
        <p:spPr>
          <a:xfrm>
            <a:off x="5231958" y="605896"/>
            <a:ext cx="5923721" cy="5646208"/>
          </a:xfrm>
        </p:spPr>
        <p:txBody>
          <a:bodyPr anchor="ctr">
            <a:normAutofit/>
          </a:bodyPr>
          <a:lstStyle/>
          <a:p>
            <a:pPr algn="just">
              <a:lnSpc>
                <a:spcPct val="110000"/>
              </a:lnSpc>
            </a:pPr>
            <a:r>
              <a:rPr lang="pl-PL" sz="1300" dirty="0"/>
              <a:t>Art. 13 EKPC </a:t>
            </a:r>
            <a:r>
              <a:rPr lang="pl-PL" sz="1300" dirty="0">
                <a:sym typeface="Wingdings" panose="05000000000000000000" pitchFamily="2" charset="2"/>
              </a:rPr>
              <a:t> </a:t>
            </a:r>
            <a:r>
              <a:rPr lang="pl-PL" sz="1300" dirty="0"/>
              <a:t>Każdy, czyje prawa i wolności zawarte w niniejszej konwencji zostały naruszone, ma prawo do skutecznego środka odwoławczego do właściwego organu państwowego także wówczas, gdy naruszenia dokonały osoby wykonujące swoje funkcje urzędowe.</a:t>
            </a:r>
          </a:p>
          <a:p>
            <a:pPr algn="just">
              <a:lnSpc>
                <a:spcPct val="110000"/>
              </a:lnSpc>
            </a:pPr>
            <a:r>
              <a:rPr lang="pl-PL" sz="1300" dirty="0"/>
              <a:t>Art. 2 Protokołu nr 7 do EKPC </a:t>
            </a:r>
            <a:r>
              <a:rPr lang="pl-PL" sz="1300" dirty="0">
                <a:sym typeface="Wingdings" panose="05000000000000000000" pitchFamily="2" charset="2"/>
              </a:rPr>
              <a:t> </a:t>
            </a:r>
          </a:p>
          <a:p>
            <a:pPr algn="just">
              <a:lnSpc>
                <a:spcPct val="110000"/>
              </a:lnSpc>
            </a:pPr>
            <a:r>
              <a:rPr lang="pl-PL" sz="1300" dirty="0"/>
              <a:t>1. Każdy, kto został uznany przez sąd za winnego popełnienia przestępstwa, ma prawo do rozpatrzenia przez sąd wyższej instancji jego sprawy, tak w przedmiocie orzeczenia o winie, jak i co do kary. Korzystanie z tego prawa, a także jego podstawy, reguluje ustawa.</a:t>
            </a:r>
          </a:p>
          <a:p>
            <a:pPr algn="just">
              <a:lnSpc>
                <a:spcPct val="110000"/>
              </a:lnSpc>
            </a:pPr>
            <a:r>
              <a:rPr lang="pl-PL" sz="1300" dirty="0"/>
              <a:t>2. Wyjątki od tego prawa mogą być stosowane w przypadku drobnych przestępstw, określonych w ustawie, lub w przypadkach, gdy dana osoba była sądzona w pierwszej instancji przez Sąd Najwyższy lub została uznana za winną i skazana w wyniku zaskarżenia wyroku uniewinniającego sądu pierwszej instancji.</a:t>
            </a:r>
          </a:p>
          <a:p>
            <a:pPr algn="just">
              <a:lnSpc>
                <a:spcPct val="110000"/>
              </a:lnSpc>
            </a:pPr>
            <a:r>
              <a:rPr lang="pl-PL" sz="1300" dirty="0"/>
              <a:t>art. 14 ust. 5 </a:t>
            </a:r>
            <a:r>
              <a:rPr lang="pl-PL" sz="1300" dirty="0" err="1"/>
              <a:t>MPPOiP</a:t>
            </a:r>
            <a:r>
              <a:rPr lang="pl-PL" sz="1300" dirty="0"/>
              <a:t> </a:t>
            </a:r>
            <a:r>
              <a:rPr lang="pl-PL" sz="1300" dirty="0">
                <a:sym typeface="Wingdings" panose="05000000000000000000" pitchFamily="2" charset="2"/>
              </a:rPr>
              <a:t> </a:t>
            </a:r>
            <a:r>
              <a:rPr lang="pl-PL" sz="1300" dirty="0"/>
              <a:t>Każda osoba skazana za przestępstwo ma prawo odwołania się do sądu wyższej instalacji w celu ponownego rozpatrzenia orzeczenia o winie i karze zgodnie z ustawą.</a:t>
            </a:r>
          </a:p>
          <a:p>
            <a:pPr algn="just">
              <a:lnSpc>
                <a:spcPct val="110000"/>
              </a:lnSpc>
            </a:pPr>
            <a:endParaRPr lang="en-US" sz="1300" dirty="0"/>
          </a:p>
        </p:txBody>
      </p:sp>
      <p:sp>
        <p:nvSpPr>
          <p:cNvPr id="12" name="Rectangle 11">
            <a:extLst>
              <a:ext uri="{FF2B5EF4-FFF2-40B4-BE49-F238E27FC236}">
                <a16:creationId xmlns:a16="http://schemas.microsoft.com/office/drawing/2014/main" id="{FCAEED9E-BB91-43A0-911B-1ACD8803E3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3734CDA-1CE8-4F1C-B0B3-AAB252B01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03224A2B-4682-4D08-A689-E8C691998955}"/>
              </a:ext>
            </a:extLst>
          </p:cNvPr>
          <p:cNvSpPr>
            <a:spLocks noGrp="1"/>
          </p:cNvSpPr>
          <p:nvPr>
            <p:ph type="title"/>
          </p:nvPr>
        </p:nvSpPr>
        <p:spPr>
          <a:xfrm>
            <a:off x="4974771" y="634946"/>
            <a:ext cx="6574972" cy="1450757"/>
          </a:xfrm>
        </p:spPr>
        <p:txBody>
          <a:bodyPr>
            <a:normAutofit/>
          </a:bodyPr>
          <a:lstStyle/>
          <a:p>
            <a:r>
              <a:rPr lang="pl-PL" dirty="0"/>
              <a:t>Co będzie omawiane w kolejności: </a:t>
            </a:r>
          </a:p>
        </p:txBody>
      </p:sp>
      <p:pic>
        <p:nvPicPr>
          <p:cNvPr id="7" name="Graphic 6">
            <a:extLst>
              <a:ext uri="{FF2B5EF4-FFF2-40B4-BE49-F238E27FC236}">
                <a16:creationId xmlns:a16="http://schemas.microsoft.com/office/drawing/2014/main" id="{094035F8-37BB-4D8D-A1DD-940762604D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4000" y="1351115"/>
            <a:ext cx="3695179" cy="3695179"/>
          </a:xfrm>
          <a:prstGeom prst="rect">
            <a:avLst/>
          </a:prstGeom>
        </p:spPr>
      </p:pic>
      <p:cxnSp>
        <p:nvCxnSpPr>
          <p:cNvPr id="12" name="Straight Connector 11">
            <a:extLst>
              <a:ext uri="{FF2B5EF4-FFF2-40B4-BE49-F238E27FC236}">
                <a16:creationId xmlns:a16="http://schemas.microsoft.com/office/drawing/2014/main" id="{D7143990-FA50-4B23-AE6D-E17D22F526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3482" y="2246569"/>
            <a:ext cx="58521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6C9ACD4D-5A50-4C75-99A7-7B08CBA81E7A}"/>
              </a:ext>
            </a:extLst>
          </p:cNvPr>
          <p:cNvSpPr>
            <a:spLocks noGrp="1"/>
          </p:cNvSpPr>
          <p:nvPr>
            <p:ph idx="1"/>
          </p:nvPr>
        </p:nvSpPr>
        <p:spPr>
          <a:xfrm>
            <a:off x="4973711" y="2407436"/>
            <a:ext cx="6576032" cy="3461657"/>
          </a:xfrm>
        </p:spPr>
        <p:txBody>
          <a:bodyPr>
            <a:normAutofit lnSpcReduction="10000"/>
          </a:bodyPr>
          <a:lstStyle/>
          <a:p>
            <a:pPr>
              <a:lnSpc>
                <a:spcPct val="90000"/>
              </a:lnSpc>
            </a:pPr>
            <a:r>
              <a:rPr lang="pl-PL" sz="1300" b="1" dirty="0"/>
              <a:t>Dopuszczalność środka odwoławczego</a:t>
            </a:r>
          </a:p>
          <a:p>
            <a:pPr lvl="1">
              <a:lnSpc>
                <a:spcPct val="90000"/>
              </a:lnSpc>
            </a:pPr>
            <a:r>
              <a:rPr lang="pl-PL" sz="1300" dirty="0"/>
              <a:t>Prawna dopuszczalność środka odwoławczego</a:t>
            </a:r>
          </a:p>
          <a:p>
            <a:pPr lvl="1">
              <a:lnSpc>
                <a:spcPct val="90000"/>
              </a:lnSpc>
            </a:pPr>
            <a:r>
              <a:rPr lang="pl-PL" sz="1300" dirty="0" err="1"/>
              <a:t>Gravamen</a:t>
            </a:r>
            <a:r>
              <a:rPr lang="pl-PL" sz="1300" dirty="0"/>
              <a:t>  </a:t>
            </a:r>
          </a:p>
          <a:p>
            <a:pPr>
              <a:lnSpc>
                <a:spcPct val="90000"/>
              </a:lnSpc>
            </a:pPr>
            <a:r>
              <a:rPr lang="pl-PL" sz="1300" b="1" dirty="0"/>
              <a:t>Wymogi formalne środków odwoławczych </a:t>
            </a:r>
          </a:p>
          <a:p>
            <a:pPr lvl="1">
              <a:lnSpc>
                <a:spcPct val="90000"/>
              </a:lnSpc>
            </a:pPr>
            <a:r>
              <a:rPr lang="pl-PL" sz="1300" dirty="0"/>
              <a:t>Terminy zawite </a:t>
            </a:r>
          </a:p>
          <a:p>
            <a:pPr lvl="1">
              <a:lnSpc>
                <a:spcPct val="90000"/>
              </a:lnSpc>
            </a:pPr>
            <a:r>
              <a:rPr lang="pl-PL" sz="1300" dirty="0"/>
              <a:t>Wymogi formalne pisma procesowego i szczególne warunki formalne środków odwoławczych </a:t>
            </a:r>
          </a:p>
          <a:p>
            <a:pPr>
              <a:lnSpc>
                <a:spcPct val="90000"/>
              </a:lnSpc>
            </a:pPr>
            <a:r>
              <a:rPr lang="pl-PL" sz="1300" b="1" dirty="0"/>
              <a:t>Przyczyny odwoławcze </a:t>
            </a:r>
          </a:p>
          <a:p>
            <a:pPr>
              <a:lnSpc>
                <a:spcPct val="90000"/>
              </a:lnSpc>
            </a:pPr>
            <a:r>
              <a:rPr lang="pl-PL" sz="1300" b="1" dirty="0"/>
              <a:t>Cofnięcie środka odwoławczego </a:t>
            </a:r>
          </a:p>
          <a:p>
            <a:pPr>
              <a:lnSpc>
                <a:spcPct val="90000"/>
              </a:lnSpc>
            </a:pPr>
            <a:r>
              <a:rPr lang="pl-PL" sz="1300" b="1" dirty="0"/>
              <a:t>Zakres kontroli odwoławczej </a:t>
            </a:r>
          </a:p>
          <a:p>
            <a:pPr>
              <a:lnSpc>
                <a:spcPct val="90000"/>
              </a:lnSpc>
            </a:pPr>
            <a:r>
              <a:rPr lang="pl-PL" sz="1300" b="1" dirty="0"/>
              <a:t>Pytanie prawne do SN </a:t>
            </a:r>
          </a:p>
          <a:p>
            <a:pPr>
              <a:lnSpc>
                <a:spcPct val="90000"/>
              </a:lnSpc>
            </a:pPr>
            <a:r>
              <a:rPr lang="pl-PL" sz="1300" b="1" dirty="0"/>
              <a:t>Postępowanie ponowne </a:t>
            </a:r>
          </a:p>
        </p:txBody>
      </p:sp>
      <p:sp>
        <p:nvSpPr>
          <p:cNvPr id="14" name="Rectangle 13">
            <a:extLst>
              <a:ext uri="{FF2B5EF4-FFF2-40B4-BE49-F238E27FC236}">
                <a16:creationId xmlns:a16="http://schemas.microsoft.com/office/drawing/2014/main" id="{3BD57AB6-3172-4520-B22E-FCD0184F3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68065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ytuł 3">
            <a:extLst>
              <a:ext uri="{FF2B5EF4-FFF2-40B4-BE49-F238E27FC236}">
                <a16:creationId xmlns:a16="http://schemas.microsoft.com/office/drawing/2014/main" id="{B4F722D9-D237-469E-A138-65DDCCA385CA}"/>
              </a:ext>
            </a:extLst>
          </p:cNvPr>
          <p:cNvSpPr>
            <a:spLocks noGrp="1"/>
          </p:cNvSpPr>
          <p:nvPr>
            <p:ph type="title"/>
          </p:nvPr>
        </p:nvSpPr>
        <p:spPr>
          <a:xfrm>
            <a:off x="1097280" y="286603"/>
            <a:ext cx="6437363" cy="1450757"/>
          </a:xfrm>
        </p:spPr>
        <p:txBody>
          <a:bodyPr>
            <a:normAutofit/>
          </a:bodyPr>
          <a:lstStyle/>
          <a:p>
            <a:r>
              <a:rPr lang="pl-PL" dirty="0"/>
              <a:t>Dopuszczalność środka odwoławczego </a:t>
            </a:r>
          </a:p>
        </p:txBody>
      </p:sp>
      <p:cxnSp>
        <p:nvCxnSpPr>
          <p:cNvPr id="19" name="Straight Connector 13">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5846"/>
            <a:ext cx="62179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Symbol zastępczy zawartości 5">
            <a:extLst>
              <a:ext uri="{FF2B5EF4-FFF2-40B4-BE49-F238E27FC236}">
                <a16:creationId xmlns:a16="http://schemas.microsoft.com/office/drawing/2014/main" id="{B609C565-A29A-46C9-85B9-6E13698593AF}"/>
              </a:ext>
            </a:extLst>
          </p:cNvPr>
          <p:cNvSpPr>
            <a:spLocks noGrp="1"/>
          </p:cNvSpPr>
          <p:nvPr>
            <p:ph idx="1"/>
          </p:nvPr>
        </p:nvSpPr>
        <p:spPr>
          <a:xfrm>
            <a:off x="349321" y="2108201"/>
            <a:ext cx="7695344" cy="4134103"/>
          </a:xfrm>
        </p:spPr>
        <p:txBody>
          <a:bodyPr>
            <a:normAutofit/>
          </a:bodyPr>
          <a:lstStyle/>
          <a:p>
            <a:pPr algn="just">
              <a:lnSpc>
                <a:spcPct val="90000"/>
              </a:lnSpc>
            </a:pPr>
            <a:r>
              <a:rPr lang="pl-PL" sz="1500" dirty="0"/>
              <a:t>Środki odwoławcze przysługują od orzeczeń wydanych w I instancji, ale:</a:t>
            </a:r>
          </a:p>
          <a:p>
            <a:pPr lvl="1" algn="just">
              <a:lnSpc>
                <a:spcPct val="90000"/>
              </a:lnSpc>
            </a:pPr>
            <a:r>
              <a:rPr lang="pl-PL" sz="1500" dirty="0"/>
              <a:t>art. 426 §  2.  </a:t>
            </a:r>
            <a:r>
              <a:rPr lang="pl-PL" sz="1500" b="1" dirty="0"/>
              <a:t>Od postanowienia o zastosowaniu tymczasowego aresztowania wydanego na skutek zażalenia, a także od wydanego w toku postępowania odwoławczego postanowienia o przeprowadzeniu obserwacji, zastosowaniu środka zapobiegawczego, nałożeniu kary porządkowej, zawieszeniu postępowania oraz w przedmiocie kosztów procesu, o których po raz pierwszy orzekał sąd odwoławczy, przysługuje zażalenie do innego równorzędnego składu sądu odwoławczego</a:t>
            </a:r>
            <a:r>
              <a:rPr lang="pl-PL" sz="1500" dirty="0"/>
              <a:t>. Jeżeli zaskarżone postanowienie wydał sąd w składzie jednego sędziego, zażalenie rozpoznaje sąd odwoławczy w składzie trzech sędziów, chyba że zażalenie dotyczy postanowienia o nałożeniu kary porządkowej lub w przedmiocie kosztów procesu. </a:t>
            </a:r>
            <a:r>
              <a:rPr lang="pl-PL" sz="1500" dirty="0">
                <a:sym typeface="Wingdings" panose="05000000000000000000" pitchFamily="2" charset="2"/>
              </a:rPr>
              <a:t> </a:t>
            </a:r>
            <a:r>
              <a:rPr lang="pl-PL" sz="1500" b="1" dirty="0">
                <a:solidFill>
                  <a:srgbClr val="FF0000"/>
                </a:solidFill>
                <a:sym typeface="Wingdings" panose="05000000000000000000" pitchFamily="2" charset="2"/>
              </a:rPr>
              <a:t>środek odwoławczy przysługuje na decyzje wydane w drugiej instancji </a:t>
            </a:r>
          </a:p>
          <a:p>
            <a:pPr lvl="1" algn="just">
              <a:lnSpc>
                <a:spcPct val="90000"/>
              </a:lnSpc>
            </a:pPr>
            <a:r>
              <a:rPr lang="pl-PL" sz="1500" dirty="0"/>
              <a:t>art. 302 i art. 459 – </a:t>
            </a:r>
            <a:r>
              <a:rPr lang="pl-PL" sz="1500" b="1" dirty="0">
                <a:solidFill>
                  <a:srgbClr val="FF0000"/>
                </a:solidFill>
              </a:rPr>
              <a:t>nie wszystkie decyzje procesowe mogą być zaskarżone do organu wyższej instancji </a:t>
            </a:r>
            <a:r>
              <a:rPr lang="pl-PL" sz="1500" dirty="0"/>
              <a:t>– tylko te, które zostały wprost wskazane w ustawie.  </a:t>
            </a:r>
          </a:p>
        </p:txBody>
      </p:sp>
      <p:pic>
        <p:nvPicPr>
          <p:cNvPr id="7" name="Obraz 6" descr="Obraz zawierający ptak&#10;&#10;Opis wygenerowany automatycznie">
            <a:extLst>
              <a:ext uri="{FF2B5EF4-FFF2-40B4-BE49-F238E27FC236}">
                <a16:creationId xmlns:a16="http://schemas.microsoft.com/office/drawing/2014/main" id="{FF06C748-64C7-4E3D-9680-B5C4E12AB75C}"/>
              </a:ext>
            </a:extLst>
          </p:cNvPr>
          <p:cNvPicPr>
            <a:picLocks noChangeAspect="1"/>
          </p:cNvPicPr>
          <p:nvPr/>
        </p:nvPicPr>
        <p:blipFill>
          <a:blip r:embed="rId2"/>
          <a:stretch>
            <a:fillRect/>
          </a:stretch>
        </p:blipFill>
        <p:spPr>
          <a:xfrm>
            <a:off x="8129003" y="2149359"/>
            <a:ext cx="3412514" cy="2098695"/>
          </a:xfrm>
          <a:prstGeom prst="rect">
            <a:avLst/>
          </a:prstGeom>
        </p:spPr>
      </p:pic>
      <p:sp>
        <p:nvSpPr>
          <p:cNvPr id="20" name="Rectangle 15">
            <a:extLst>
              <a:ext uri="{FF2B5EF4-FFF2-40B4-BE49-F238E27FC236}">
                <a16:creationId xmlns:a16="http://schemas.microsoft.com/office/drawing/2014/main" id="{FEC9799F-A0B8-45B9-8164-71F283892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87529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8">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6A3AB3F7-B2EF-4F71-8235-F894583CE939}"/>
              </a:ext>
            </a:extLst>
          </p:cNvPr>
          <p:cNvSpPr>
            <a:spLocks noGrp="1"/>
          </p:cNvSpPr>
          <p:nvPr>
            <p:ph type="title"/>
          </p:nvPr>
        </p:nvSpPr>
        <p:spPr>
          <a:xfrm>
            <a:off x="1097280" y="286603"/>
            <a:ext cx="10058400" cy="1450757"/>
          </a:xfrm>
        </p:spPr>
        <p:txBody>
          <a:bodyPr>
            <a:normAutofit/>
          </a:bodyPr>
          <a:lstStyle/>
          <a:p>
            <a:r>
              <a:rPr lang="pl-PL" dirty="0"/>
              <a:t>Dopuszczalność środka odwoławczego – </a:t>
            </a:r>
            <a:r>
              <a:rPr lang="pl-PL" i="1" dirty="0" err="1"/>
              <a:t>gravamen</a:t>
            </a:r>
            <a:r>
              <a:rPr lang="pl-PL" i="1" dirty="0"/>
              <a:t> (łac.) </a:t>
            </a:r>
            <a:r>
              <a:rPr lang="pl-PL" dirty="0"/>
              <a:t> </a:t>
            </a:r>
          </a:p>
        </p:txBody>
      </p:sp>
      <p:cxnSp>
        <p:nvCxnSpPr>
          <p:cNvPr id="26" name="Straight Connector 20">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7" name="Rectangle 22">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Symbol zastępczy zawartości 2">
            <a:extLst>
              <a:ext uri="{FF2B5EF4-FFF2-40B4-BE49-F238E27FC236}">
                <a16:creationId xmlns:a16="http://schemas.microsoft.com/office/drawing/2014/main" id="{97DC8229-59BB-4103-B5A5-78AD94C65F7C}"/>
              </a:ext>
            </a:extLst>
          </p:cNvPr>
          <p:cNvGraphicFramePr>
            <a:graphicFrameLocks noGrp="1"/>
          </p:cNvGraphicFramePr>
          <p:nvPr>
            <p:ph idx="1"/>
            <p:extLst>
              <p:ext uri="{D42A27DB-BD31-4B8C-83A1-F6EECF244321}">
                <p14:modId xmlns:p14="http://schemas.microsoft.com/office/powerpoint/2010/main" val="1671500702"/>
              </p:ext>
            </p:extLst>
          </p:nvPr>
        </p:nvGraphicFramePr>
        <p:xfrm>
          <a:off x="1097279" y="2454699"/>
          <a:ext cx="10481695"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5609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0E58038-8ACE-4AD9-B404-25C603550D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22CCD6D-9CA2-49C2-A22E-5C96A36D6BBF}"/>
              </a:ext>
            </a:extLst>
          </p:cNvPr>
          <p:cNvPicPr>
            <a:picLocks noChangeAspect="1"/>
          </p:cNvPicPr>
          <p:nvPr/>
        </p:nvPicPr>
        <p:blipFill rotWithShape="1">
          <a:blip r:embed="rId2">
            <a:duotone>
              <a:schemeClr val="bg2">
                <a:shade val="45000"/>
                <a:satMod val="135000"/>
              </a:schemeClr>
              <a:prstClr val="white"/>
            </a:duotone>
            <a:alphaModFix amt="45000"/>
          </a:blip>
          <a:srcRect t="8537"/>
          <a:stretch/>
        </p:blipFill>
        <p:spPr>
          <a:xfrm>
            <a:off x="20" y="10"/>
            <a:ext cx="12191980" cy="6857990"/>
          </a:xfrm>
          <a:prstGeom prst="rect">
            <a:avLst/>
          </a:prstGeom>
        </p:spPr>
      </p:pic>
      <p:sp>
        <p:nvSpPr>
          <p:cNvPr id="2" name="Tytuł 1">
            <a:extLst>
              <a:ext uri="{FF2B5EF4-FFF2-40B4-BE49-F238E27FC236}">
                <a16:creationId xmlns:a16="http://schemas.microsoft.com/office/drawing/2014/main" id="{2D9F6514-AEC3-496A-B8D3-BA71A9DAD109}"/>
              </a:ext>
            </a:extLst>
          </p:cNvPr>
          <p:cNvSpPr>
            <a:spLocks noGrp="1"/>
          </p:cNvSpPr>
          <p:nvPr>
            <p:ph type="title"/>
          </p:nvPr>
        </p:nvSpPr>
        <p:spPr>
          <a:xfrm>
            <a:off x="1097280" y="286603"/>
            <a:ext cx="10058400" cy="1450757"/>
          </a:xfrm>
        </p:spPr>
        <p:txBody>
          <a:bodyPr>
            <a:normAutofit/>
          </a:bodyPr>
          <a:lstStyle/>
          <a:p>
            <a:r>
              <a:rPr lang="pl-PL" dirty="0"/>
              <a:t>Dopuszczalność środka odwoławczego </a:t>
            </a:r>
          </a:p>
        </p:txBody>
      </p:sp>
      <p:cxnSp>
        <p:nvCxnSpPr>
          <p:cNvPr id="11" name="Straight Connector 10">
            <a:extLst>
              <a:ext uri="{FF2B5EF4-FFF2-40B4-BE49-F238E27FC236}">
                <a16:creationId xmlns:a16="http://schemas.microsoft.com/office/drawing/2014/main" id="{38A34772-9011-42B5-AA63-FD6DEC92EE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910746"/>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49821203-AB89-4DEB-A1D0-B08E892353D3}"/>
              </a:ext>
            </a:extLst>
          </p:cNvPr>
          <p:cNvSpPr>
            <a:spLocks noGrp="1"/>
          </p:cNvSpPr>
          <p:nvPr>
            <p:ph idx="1"/>
          </p:nvPr>
        </p:nvSpPr>
        <p:spPr>
          <a:xfrm>
            <a:off x="1097280" y="2108201"/>
            <a:ext cx="10058400" cy="3760891"/>
          </a:xfrm>
        </p:spPr>
        <p:txBody>
          <a:bodyPr>
            <a:normAutofit/>
          </a:bodyPr>
          <a:lstStyle/>
          <a:p>
            <a:r>
              <a:rPr lang="pl-PL" dirty="0"/>
              <a:t>Apelacja, zażalenie (jak i inne środki zaskarżenia) są zawsze w pierwszej kolejności badane pod kątem dopuszczalności, tj.:</a:t>
            </a:r>
          </a:p>
          <a:p>
            <a:pPr lvl="1"/>
            <a:r>
              <a:rPr lang="pl-PL" dirty="0"/>
              <a:t>Czy </a:t>
            </a:r>
            <a:r>
              <a:rPr lang="pl-PL" b="1" dirty="0"/>
              <a:t>ustawa pozwala na wniesienie środka zaskarżenia </a:t>
            </a:r>
            <a:r>
              <a:rPr lang="pl-PL" dirty="0"/>
              <a:t>od danej decyzji procesowej (względnie na brak decyzji – zob. zażalenie na bezczynność art. 306 § 3 k.p.k. – albo na czynność procesową – np. zatrzymanie czy przeszukanie); </a:t>
            </a:r>
          </a:p>
          <a:p>
            <a:pPr lvl="1"/>
            <a:r>
              <a:rPr lang="pl-PL" dirty="0"/>
              <a:t>Czy </a:t>
            </a:r>
            <a:r>
              <a:rPr lang="pl-PL" b="1" dirty="0"/>
              <a:t>środek został wniesiony w terminie </a:t>
            </a:r>
            <a:r>
              <a:rPr lang="pl-PL" dirty="0"/>
              <a:t>(terminy do wniesienia środka zaskarżenia to terminy zawite – art. 122) </a:t>
            </a:r>
          </a:p>
          <a:p>
            <a:pPr lvl="1"/>
            <a:r>
              <a:rPr lang="pl-PL" dirty="0"/>
              <a:t>Czy został </a:t>
            </a:r>
            <a:r>
              <a:rPr lang="pl-PL" b="1" dirty="0"/>
              <a:t>wniesiony przez odpowiedni podmiot </a:t>
            </a:r>
            <a:r>
              <a:rPr lang="pl-PL" dirty="0"/>
              <a:t>(czy uczestnik postępowania miał prawo do wniesienia środka zaskarżenia) </a:t>
            </a:r>
          </a:p>
          <a:p>
            <a:pPr lvl="1"/>
            <a:r>
              <a:rPr lang="pl-PL" dirty="0" err="1"/>
              <a:t>Gravamen</a:t>
            </a:r>
            <a:r>
              <a:rPr lang="pl-PL" dirty="0"/>
              <a:t> (uwaga – prokuratora nie obowiązuje wymóg </a:t>
            </a:r>
            <a:r>
              <a:rPr lang="pl-PL" dirty="0" err="1"/>
              <a:t>gravamen</a:t>
            </a:r>
            <a:r>
              <a:rPr lang="pl-PL" dirty="0"/>
              <a:t>) </a:t>
            </a:r>
          </a:p>
          <a:p>
            <a:r>
              <a:rPr lang="pl-PL" dirty="0"/>
              <a:t>Zob. art. 429 i 430 </a:t>
            </a:r>
          </a:p>
          <a:p>
            <a:pPr lvl="1"/>
            <a:endParaRPr lang="pl-PL" dirty="0"/>
          </a:p>
        </p:txBody>
      </p:sp>
      <p:sp>
        <p:nvSpPr>
          <p:cNvPr id="13" name="Rectangle 12">
            <a:extLst>
              <a:ext uri="{FF2B5EF4-FFF2-40B4-BE49-F238E27FC236}">
                <a16:creationId xmlns:a16="http://schemas.microsoft.com/office/drawing/2014/main" id="{82BCDE19-2810-4337-9C49-8589C42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37388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978AA56C-A270-453C-8E31-CC75EA23727C}"/>
              </a:ext>
            </a:extLst>
          </p:cNvPr>
          <p:cNvSpPr>
            <a:spLocks noGrp="1"/>
          </p:cNvSpPr>
          <p:nvPr>
            <p:ph type="title"/>
          </p:nvPr>
        </p:nvSpPr>
        <p:spPr>
          <a:xfrm>
            <a:off x="1097280" y="286603"/>
            <a:ext cx="10058400" cy="1450757"/>
          </a:xfrm>
        </p:spPr>
        <p:txBody>
          <a:bodyPr>
            <a:normAutofit/>
          </a:bodyPr>
          <a:lstStyle/>
          <a:p>
            <a:r>
              <a:rPr lang="pl-PL" dirty="0"/>
              <a:t>Wymogi formalne środka odwoławczego </a:t>
            </a:r>
          </a:p>
        </p:txBody>
      </p:sp>
      <p:cxnSp>
        <p:nvCxnSpPr>
          <p:cNvPr id="11" name="Straight Connector 10">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5846"/>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B32293A5-4726-41F7-9782-112D3FCF41A7}"/>
              </a:ext>
            </a:extLst>
          </p:cNvPr>
          <p:cNvSpPr>
            <a:spLocks noGrp="1"/>
          </p:cNvSpPr>
          <p:nvPr>
            <p:ph idx="1"/>
          </p:nvPr>
        </p:nvSpPr>
        <p:spPr>
          <a:xfrm>
            <a:off x="244524" y="2023963"/>
            <a:ext cx="6437367" cy="4170847"/>
          </a:xfrm>
        </p:spPr>
        <p:txBody>
          <a:bodyPr>
            <a:normAutofit fontScale="85000" lnSpcReduction="10000"/>
          </a:bodyPr>
          <a:lstStyle/>
          <a:p>
            <a:pPr algn="ctr"/>
            <a:r>
              <a:rPr lang="pl-PL" sz="2000" b="1" u="sng" dirty="0">
                <a:solidFill>
                  <a:srgbClr val="FF0000"/>
                </a:solidFill>
              </a:rPr>
              <a:t>Środki odwoławcze wnosi się na piśmie!!! </a:t>
            </a:r>
          </a:p>
          <a:p>
            <a:pPr algn="just"/>
            <a:r>
              <a:rPr lang="pl-PL" dirty="0">
                <a:solidFill>
                  <a:schemeClr val="tx1"/>
                </a:solidFill>
              </a:rPr>
              <a:t>Środek odwoławczy musi spełniać ogólne warunki pisma procesowego (art. 119) oraz szczególne warunki środka odwoławczego (art. 427</a:t>
            </a:r>
            <a:r>
              <a:rPr lang="pl-PL" sz="2000" dirty="0">
                <a:solidFill>
                  <a:schemeClr val="tx1"/>
                </a:solidFill>
              </a:rPr>
              <a:t>). </a:t>
            </a:r>
          </a:p>
          <a:p>
            <a:pPr algn="just"/>
            <a:r>
              <a:rPr lang="pl-PL" sz="2000" dirty="0"/>
              <a:t>Art. 427 </a:t>
            </a:r>
          </a:p>
          <a:p>
            <a:pPr lvl="1" algn="just"/>
            <a:r>
              <a:rPr lang="pl-PL" dirty="0"/>
              <a:t>§1.Odwołujący się powinien </a:t>
            </a:r>
            <a:r>
              <a:rPr lang="pl-PL" b="1" dirty="0"/>
              <a:t>wskazać zaskarżone rozstrzygnięcie</a:t>
            </a:r>
            <a:r>
              <a:rPr lang="pl-PL" dirty="0"/>
              <a:t> lub ustalenie, a także podać, czego się </a:t>
            </a:r>
            <a:r>
              <a:rPr lang="pl-PL" b="1" dirty="0"/>
              <a:t>domaga</a:t>
            </a:r>
            <a:r>
              <a:rPr lang="pl-PL" dirty="0"/>
              <a:t>.</a:t>
            </a:r>
          </a:p>
          <a:p>
            <a:pPr lvl="1" algn="just"/>
            <a:r>
              <a:rPr lang="pl-PL" dirty="0"/>
              <a:t>§2.Jeżeli środek odwoławczy pochodzi od </a:t>
            </a:r>
            <a:r>
              <a:rPr lang="pl-PL" b="1" u="sng" dirty="0"/>
              <a:t>oskarżyciela publicznego, obrońcy lub pełnomocnika</a:t>
            </a:r>
            <a:r>
              <a:rPr lang="pl-PL" dirty="0"/>
              <a:t>, powinien ponadto zawierać wskazanie </a:t>
            </a:r>
            <a:r>
              <a:rPr lang="pl-PL" b="1" dirty="0"/>
              <a:t>zarzutów</a:t>
            </a:r>
            <a:r>
              <a:rPr lang="pl-PL" dirty="0"/>
              <a:t> stawianych rozstrzygnięciu oraz </a:t>
            </a:r>
            <a:r>
              <a:rPr lang="pl-PL" b="1" dirty="0"/>
              <a:t>uzasadnienie</a:t>
            </a:r>
            <a:r>
              <a:rPr lang="pl-PL" dirty="0"/>
              <a:t>.</a:t>
            </a:r>
          </a:p>
          <a:p>
            <a:pPr lvl="1" algn="just"/>
            <a:r>
              <a:rPr lang="pl-PL" dirty="0"/>
              <a:t>§3.Odwołujący się może również wskazać nowe fakty lub dowody, jeżeli nie mógł powołać ich w postępowaniu przed sądem pierwszej instancji</a:t>
            </a:r>
          </a:p>
          <a:p>
            <a:pPr algn="just"/>
            <a:r>
              <a:rPr lang="pl-PL" sz="2000" dirty="0">
                <a:solidFill>
                  <a:schemeClr val="tx1"/>
                </a:solidFill>
              </a:rPr>
              <a:t> </a:t>
            </a:r>
            <a:endParaRPr lang="pl-PL" dirty="0">
              <a:solidFill>
                <a:schemeClr val="tx1"/>
              </a:solidFill>
            </a:endParaRPr>
          </a:p>
        </p:txBody>
      </p:sp>
      <p:pic>
        <p:nvPicPr>
          <p:cNvPr id="4" name="Picture 2" descr="How to complain effectively - Hellopeter Blog">
            <a:extLst>
              <a:ext uri="{FF2B5EF4-FFF2-40B4-BE49-F238E27FC236}">
                <a16:creationId xmlns:a16="http://schemas.microsoft.com/office/drawing/2014/main" id="{40612C8F-1CA9-4021-8F06-A2FD9358C8B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26415" y="2003753"/>
            <a:ext cx="3144043" cy="213841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CB06839E-D8C3-4A74-BA2B-3B97E7B2C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Prostokąt 4">
            <a:extLst>
              <a:ext uri="{FF2B5EF4-FFF2-40B4-BE49-F238E27FC236}">
                <a16:creationId xmlns:a16="http://schemas.microsoft.com/office/drawing/2014/main" id="{57C17015-2C0C-426F-A21D-7071769BACBA}"/>
              </a:ext>
            </a:extLst>
          </p:cNvPr>
          <p:cNvSpPr/>
          <p:nvPr/>
        </p:nvSpPr>
        <p:spPr>
          <a:xfrm>
            <a:off x="7049293" y="4348152"/>
            <a:ext cx="4106387" cy="1846659"/>
          </a:xfrm>
          <a:prstGeom prst="rect">
            <a:avLst/>
          </a:prstGeom>
        </p:spPr>
        <p:txBody>
          <a:bodyPr wrap="square">
            <a:spAutoFit/>
          </a:bodyPr>
          <a:lstStyle/>
          <a:p>
            <a:pPr algn="just"/>
            <a:r>
              <a:rPr lang="pl-PL" sz="1600" b="1" dirty="0">
                <a:solidFill>
                  <a:srgbClr val="00B0F0"/>
                </a:solidFill>
                <a:sym typeface="Wingdings" panose="05000000000000000000" pitchFamily="2" charset="2"/>
              </a:rPr>
              <a:t>Zasadniczo trzeba wskazać:</a:t>
            </a:r>
          </a:p>
          <a:p>
            <a:pPr marL="800100" lvl="1" indent="-342900" algn="just">
              <a:buFont typeface="+mj-lt"/>
              <a:buAutoNum type="arabicPeriod"/>
            </a:pPr>
            <a:r>
              <a:rPr lang="pl-PL" sz="1400" b="1" dirty="0">
                <a:solidFill>
                  <a:srgbClr val="00B0F0"/>
                </a:solidFill>
                <a:sym typeface="Wingdings" panose="05000000000000000000" pitchFamily="2" charset="2"/>
              </a:rPr>
              <a:t>Co skarżymy – jakie orzeczenie</a:t>
            </a:r>
          </a:p>
          <a:p>
            <a:pPr marL="800100" lvl="1" indent="-342900" algn="just">
              <a:buFont typeface="+mj-lt"/>
              <a:buAutoNum type="arabicPeriod"/>
            </a:pPr>
            <a:r>
              <a:rPr lang="pl-PL" sz="1400" b="1" dirty="0">
                <a:solidFill>
                  <a:srgbClr val="00B0F0"/>
                </a:solidFill>
                <a:sym typeface="Wingdings" panose="05000000000000000000" pitchFamily="2" charset="2"/>
              </a:rPr>
              <a:t>W jakim zakresie – w całości, w części czy samo uzasadnienie</a:t>
            </a:r>
          </a:p>
          <a:p>
            <a:pPr marL="800100" lvl="1" indent="-342900" algn="just">
              <a:buFont typeface="+mj-lt"/>
              <a:buAutoNum type="arabicPeriod"/>
            </a:pPr>
            <a:r>
              <a:rPr lang="pl-PL" sz="1400" b="1" dirty="0">
                <a:solidFill>
                  <a:srgbClr val="00B0F0"/>
                </a:solidFill>
                <a:sym typeface="Wingdings" panose="05000000000000000000" pitchFamily="2" charset="2"/>
              </a:rPr>
              <a:t>Dlaczego coś skarżymy  zarzuty (jeżeli jesteśmy obrońcą lub pełnomocnikiem albo prokuratorem)</a:t>
            </a:r>
          </a:p>
          <a:p>
            <a:pPr marL="800100" lvl="1" indent="-342900" algn="just">
              <a:buFont typeface="+mj-lt"/>
              <a:buAutoNum type="arabicPeriod"/>
            </a:pPr>
            <a:r>
              <a:rPr lang="pl-PL" sz="1400" b="1" dirty="0">
                <a:solidFill>
                  <a:srgbClr val="00B0F0"/>
                </a:solidFill>
                <a:sym typeface="Wingdings" panose="05000000000000000000" pitchFamily="2" charset="2"/>
              </a:rPr>
              <a:t>Czego chcemy </a:t>
            </a:r>
            <a:endParaRPr lang="pl-PL" sz="1400" b="1" dirty="0">
              <a:solidFill>
                <a:srgbClr val="00B0F0"/>
              </a:solidFill>
            </a:endParaRPr>
          </a:p>
        </p:txBody>
      </p:sp>
    </p:spTree>
    <p:extLst>
      <p:ext uri="{BB962C8B-B14F-4D97-AF65-F5344CB8AC3E}">
        <p14:creationId xmlns:p14="http://schemas.microsoft.com/office/powerpoint/2010/main" val="1855166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ytuł 1">
            <a:extLst>
              <a:ext uri="{FF2B5EF4-FFF2-40B4-BE49-F238E27FC236}">
                <a16:creationId xmlns:a16="http://schemas.microsoft.com/office/drawing/2014/main" id="{B94F0289-4D97-4B2E-8952-8ADF5B10968F}"/>
              </a:ext>
            </a:extLst>
          </p:cNvPr>
          <p:cNvSpPr>
            <a:spLocks noGrp="1"/>
          </p:cNvSpPr>
          <p:nvPr>
            <p:ph type="title"/>
          </p:nvPr>
        </p:nvSpPr>
        <p:spPr>
          <a:xfrm>
            <a:off x="492370" y="516835"/>
            <a:ext cx="3084844" cy="5772840"/>
          </a:xfrm>
        </p:spPr>
        <p:txBody>
          <a:bodyPr anchor="ctr">
            <a:normAutofit/>
          </a:bodyPr>
          <a:lstStyle/>
          <a:p>
            <a:r>
              <a:rPr lang="pl-PL" sz="3600">
                <a:solidFill>
                  <a:schemeClr val="bg1"/>
                </a:solidFill>
              </a:rPr>
              <a:t>Uwagi ogólne </a:t>
            </a:r>
          </a:p>
        </p:txBody>
      </p:sp>
      <p:graphicFrame>
        <p:nvGraphicFramePr>
          <p:cNvPr id="18" name="Symbol zastępczy zawartości 2">
            <a:extLst>
              <a:ext uri="{FF2B5EF4-FFF2-40B4-BE49-F238E27FC236}">
                <a16:creationId xmlns:a16="http://schemas.microsoft.com/office/drawing/2014/main" id="{FE80EDD3-BA43-4D7B-8C5A-2BE7C99B3B84}"/>
              </a:ext>
            </a:extLst>
          </p:cNvPr>
          <p:cNvGraphicFramePr>
            <a:graphicFrameLocks noGrp="1"/>
          </p:cNvGraphicFramePr>
          <p:nvPr>
            <p:ph idx="1"/>
            <p:extLst>
              <p:ext uri="{D42A27DB-BD31-4B8C-83A1-F6EECF244321}">
                <p14:modId xmlns:p14="http://schemas.microsoft.com/office/powerpoint/2010/main" val="1368133461"/>
              </p:ext>
            </p:extLst>
          </p:nvPr>
        </p:nvGraphicFramePr>
        <p:xfrm>
          <a:off x="4063899" y="0"/>
          <a:ext cx="8122416"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3896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B3A228B7-2F02-464B-A2D8-C7DF4ED1BDFF}"/>
              </a:ext>
            </a:extLst>
          </p:cNvPr>
          <p:cNvSpPr>
            <a:spLocks noGrp="1"/>
          </p:cNvSpPr>
          <p:nvPr>
            <p:ph type="title"/>
          </p:nvPr>
        </p:nvSpPr>
        <p:spPr>
          <a:xfrm>
            <a:off x="1097280" y="286603"/>
            <a:ext cx="10058400" cy="1450757"/>
          </a:xfrm>
        </p:spPr>
        <p:txBody>
          <a:bodyPr>
            <a:normAutofit/>
          </a:bodyPr>
          <a:lstStyle/>
          <a:p>
            <a:r>
              <a:rPr lang="pl-PL" dirty="0"/>
              <a:t>Zarzuty w środku odwoławczym – czy obligatoryjne?</a:t>
            </a:r>
          </a:p>
        </p:txBody>
      </p:sp>
      <p:cxnSp>
        <p:nvCxnSpPr>
          <p:cNvPr id="11" name="Straight Connector 10">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0F10DB8E-7473-4C68-AE26-6487A51BBF3E}"/>
              </a:ext>
            </a:extLst>
          </p:cNvPr>
          <p:cNvSpPr>
            <a:spLocks noGrp="1"/>
          </p:cNvSpPr>
          <p:nvPr>
            <p:ph idx="1"/>
          </p:nvPr>
        </p:nvSpPr>
        <p:spPr>
          <a:xfrm>
            <a:off x="1097280" y="2108201"/>
            <a:ext cx="5575367" cy="3760891"/>
          </a:xfrm>
        </p:spPr>
        <p:txBody>
          <a:bodyPr>
            <a:normAutofit/>
          </a:bodyPr>
          <a:lstStyle/>
          <a:p>
            <a:r>
              <a:rPr lang="pl-PL" dirty="0"/>
              <a:t>Ustawa co do zasady nie nakłada na odwołującego się obowiązku sformułowania zarzutów – zob. art. 427 § 1. </a:t>
            </a:r>
          </a:p>
          <a:p>
            <a:r>
              <a:rPr lang="pl-PL" dirty="0"/>
              <a:t>Wyjątek dotyczy jednak profesjonalnych reprezentantów uczestników postępowania – adwokatów, radców prawnych, radców prokuratorii generalnej skarbu państwa – oraz prokuratora (zob. art. 427 § 2). </a:t>
            </a:r>
          </a:p>
        </p:txBody>
      </p:sp>
      <p:pic>
        <p:nvPicPr>
          <p:cNvPr id="4" name="Obraz 3">
            <a:extLst>
              <a:ext uri="{FF2B5EF4-FFF2-40B4-BE49-F238E27FC236}">
                <a16:creationId xmlns:a16="http://schemas.microsoft.com/office/drawing/2014/main" id="{5BA9FFE9-0CEF-4301-A155-B00DC5CA6635}"/>
              </a:ext>
            </a:extLst>
          </p:cNvPr>
          <p:cNvPicPr>
            <a:picLocks noChangeAspect="1"/>
          </p:cNvPicPr>
          <p:nvPr/>
        </p:nvPicPr>
        <p:blipFill rotWithShape="1">
          <a:blip r:embed="rId2"/>
          <a:srcRect t="21445" r="1" b="1"/>
          <a:stretch/>
        </p:blipFill>
        <p:spPr>
          <a:xfrm>
            <a:off x="7534656" y="2108200"/>
            <a:ext cx="3621024" cy="3600613"/>
          </a:xfrm>
          <a:prstGeom prst="rect">
            <a:avLst/>
          </a:prstGeom>
        </p:spPr>
      </p:pic>
      <p:sp>
        <p:nvSpPr>
          <p:cNvPr id="13" name="Rectangle 12">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11817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16E267D2-15B4-4E3F-BEEA-2D1B499AFD76}"/>
              </a:ext>
            </a:extLst>
          </p:cNvPr>
          <p:cNvSpPr>
            <a:spLocks noGrp="1"/>
          </p:cNvSpPr>
          <p:nvPr>
            <p:ph type="title"/>
          </p:nvPr>
        </p:nvSpPr>
        <p:spPr>
          <a:xfrm>
            <a:off x="1097280" y="286603"/>
            <a:ext cx="10058400" cy="1450757"/>
          </a:xfrm>
        </p:spPr>
        <p:txBody>
          <a:bodyPr>
            <a:normAutofit/>
          </a:bodyPr>
          <a:lstStyle/>
          <a:p>
            <a:r>
              <a:rPr lang="pl-PL" dirty="0"/>
              <a:t>Zarzuty – co może być przedmiotem zarzutu?</a:t>
            </a:r>
          </a:p>
        </p:txBody>
      </p:sp>
      <p:cxnSp>
        <p:nvCxnSpPr>
          <p:cNvPr id="2053" name="Straight Connector 72">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5846"/>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E0F0F031-6D25-4E42-87C1-7F0DC60BDDDF}"/>
              </a:ext>
            </a:extLst>
          </p:cNvPr>
          <p:cNvSpPr>
            <a:spLocks noGrp="1"/>
          </p:cNvSpPr>
          <p:nvPr>
            <p:ph idx="1"/>
          </p:nvPr>
        </p:nvSpPr>
        <p:spPr>
          <a:xfrm>
            <a:off x="1097280" y="2108201"/>
            <a:ext cx="6437367" cy="3760891"/>
          </a:xfrm>
        </p:spPr>
        <p:txBody>
          <a:bodyPr>
            <a:normAutofit/>
          </a:bodyPr>
          <a:lstStyle/>
          <a:p>
            <a:pPr>
              <a:lnSpc>
                <a:spcPct val="110000"/>
              </a:lnSpc>
            </a:pPr>
            <a:r>
              <a:rPr lang="pl-PL" dirty="0"/>
              <a:t>Zarzut to twierdzenie strony o uchybieniu, które zaistniało w postępowaniu. Może dotyczyć kwestii prawnych (naruszenie prawa materialnego, procesowego), ustaleń faktycznych (sąd/prokurator nie znalazł – choć powinien – określonych dowodów), wymiaru kary (rażąca niewspółmierność kary). </a:t>
            </a:r>
          </a:p>
          <a:p>
            <a:pPr>
              <a:lnSpc>
                <a:spcPct val="110000"/>
              </a:lnSpc>
            </a:pPr>
            <a:r>
              <a:rPr lang="pl-PL" dirty="0"/>
              <a:t>W środku odwoławczym, skarżący powinien wykazać zaistnienie okoliczności z art. 438 (względne przyczyny odwoławcze), art. 439 (bezwzględne przyczyny odwoławcze), czy np. rażącą niesprawiedliwość orzeczenia (art. 440). </a:t>
            </a:r>
          </a:p>
          <a:p>
            <a:pPr>
              <a:lnSpc>
                <a:spcPct val="110000"/>
              </a:lnSpc>
            </a:pPr>
            <a:endParaRPr lang="pl-PL" dirty="0"/>
          </a:p>
        </p:txBody>
      </p:sp>
      <p:pic>
        <p:nvPicPr>
          <p:cNvPr id="2050" name="Picture 2" descr="Police Complaints Cartoons and Comics - funny pictures from ...">
            <a:extLst>
              <a:ext uri="{FF2B5EF4-FFF2-40B4-BE49-F238E27FC236}">
                <a16:creationId xmlns:a16="http://schemas.microsoft.com/office/drawing/2014/main" id="{319AAF84-16D8-411A-A8F8-4D5A6EFC57C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15476" y="2108200"/>
            <a:ext cx="2971103" cy="3760891"/>
          </a:xfrm>
          <a:prstGeom prst="rect">
            <a:avLst/>
          </a:prstGeom>
          <a:noFill/>
          <a:extLst>
            <a:ext uri="{909E8E84-426E-40DD-AFC4-6F175D3DCCD1}">
              <a14:hiddenFill xmlns:a14="http://schemas.microsoft.com/office/drawing/2010/main">
                <a:solidFill>
                  <a:srgbClr val="FFFFFF"/>
                </a:solidFill>
              </a14:hiddenFill>
            </a:ext>
          </a:extLst>
        </p:spPr>
      </p:pic>
      <p:sp>
        <p:nvSpPr>
          <p:cNvPr id="2054" name="Rectangle 74">
            <a:extLst>
              <a:ext uri="{FF2B5EF4-FFF2-40B4-BE49-F238E27FC236}">
                <a16:creationId xmlns:a16="http://schemas.microsoft.com/office/drawing/2014/main" id="{CB06839E-D8C3-4A74-BA2B-3B97E7B2C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81334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9996338E-215D-46E5-AD72-E6CD30971DEC}"/>
              </a:ext>
            </a:extLst>
          </p:cNvPr>
          <p:cNvSpPr>
            <a:spLocks noGrp="1"/>
          </p:cNvSpPr>
          <p:nvPr>
            <p:ph type="title"/>
          </p:nvPr>
        </p:nvSpPr>
        <p:spPr>
          <a:xfrm>
            <a:off x="1097280" y="286603"/>
            <a:ext cx="10058400" cy="1450757"/>
          </a:xfrm>
        </p:spPr>
        <p:txBody>
          <a:bodyPr>
            <a:normAutofit fontScale="90000"/>
          </a:bodyPr>
          <a:lstStyle/>
          <a:p>
            <a:r>
              <a:rPr lang="pl-PL" sz="4000" dirty="0"/>
              <a:t>Ograniczenia zarzutów</a:t>
            </a:r>
            <a:br>
              <a:rPr lang="pl-PL" sz="1800" dirty="0"/>
            </a:br>
            <a:br>
              <a:rPr lang="pl-PL" sz="1800" dirty="0"/>
            </a:br>
            <a:r>
              <a:rPr lang="pl-PL" sz="1800" dirty="0"/>
              <a:t>Po nowelizacji z 5.10.2019 r. ustawodawca wprowadził ograniczenia w możliwości stawiania zarzutów przez skarżącego. </a:t>
            </a:r>
            <a:br>
              <a:rPr lang="en-US" sz="1800" dirty="0"/>
            </a:br>
            <a:endParaRPr lang="pl-PL" sz="1800" dirty="0"/>
          </a:p>
        </p:txBody>
      </p:sp>
      <p:cxnSp>
        <p:nvCxnSpPr>
          <p:cNvPr id="26" name="Straight Connector 25">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9" name="Symbol zastępczy zawartości 2">
            <a:extLst>
              <a:ext uri="{FF2B5EF4-FFF2-40B4-BE49-F238E27FC236}">
                <a16:creationId xmlns:a16="http://schemas.microsoft.com/office/drawing/2014/main" id="{630A9E4F-3CCB-49C3-9C40-5625462709AE}"/>
              </a:ext>
            </a:extLst>
          </p:cNvPr>
          <p:cNvGraphicFramePr>
            <a:graphicFrameLocks noGrp="1"/>
          </p:cNvGraphicFramePr>
          <p:nvPr>
            <p:ph idx="1"/>
            <p:extLst>
              <p:ext uri="{D42A27DB-BD31-4B8C-83A1-F6EECF244321}">
                <p14:modId xmlns:p14="http://schemas.microsoft.com/office/powerpoint/2010/main" val="3004629331"/>
              </p:ext>
            </p:extLst>
          </p:nvPr>
        </p:nvGraphicFramePr>
        <p:xfrm>
          <a:off x="171767" y="946121"/>
          <a:ext cx="12010489" cy="4965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9415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EC9D2DF-CEB9-419F-8624-676EA4E5FFD9}"/>
              </a:ext>
            </a:extLst>
          </p:cNvPr>
          <p:cNvSpPr>
            <a:spLocks noGrp="1"/>
          </p:cNvSpPr>
          <p:nvPr>
            <p:ph type="title"/>
          </p:nvPr>
        </p:nvSpPr>
        <p:spPr/>
        <p:txBody>
          <a:bodyPr>
            <a:normAutofit fontScale="90000"/>
          </a:bodyPr>
          <a:lstStyle/>
          <a:p>
            <a:r>
              <a:rPr lang="pl-PL" dirty="0"/>
              <a:t>Ograniczenie podstaw apelacji ze względu na prekluzję dowodową – art. 427 § 3a – z uzasadnienia </a:t>
            </a:r>
          </a:p>
        </p:txBody>
      </p:sp>
      <p:sp>
        <p:nvSpPr>
          <p:cNvPr id="3" name="Symbol zastępczy zawartości 2">
            <a:extLst>
              <a:ext uri="{FF2B5EF4-FFF2-40B4-BE49-F238E27FC236}">
                <a16:creationId xmlns:a16="http://schemas.microsoft.com/office/drawing/2014/main" id="{232D70F4-E441-49BD-8522-043BE82BD65E}"/>
              </a:ext>
            </a:extLst>
          </p:cNvPr>
          <p:cNvSpPr>
            <a:spLocks noGrp="1"/>
          </p:cNvSpPr>
          <p:nvPr>
            <p:ph idx="1"/>
          </p:nvPr>
        </p:nvSpPr>
        <p:spPr/>
        <p:txBody>
          <a:bodyPr>
            <a:normAutofit fontScale="77500" lnSpcReduction="20000"/>
          </a:bodyPr>
          <a:lstStyle/>
          <a:p>
            <a:pPr algn="just"/>
            <a:r>
              <a:rPr lang="pl-PL" dirty="0"/>
              <a:t>Systemową konsekwencją przyjętej zasady (zwiększenia kontradyktoryjności – przyp. aut.) musi być zatem normatywne ograniczenie zakresu podnoszonych przez strony zarzutów stawianych rozstrzygnięciu </a:t>
            </a:r>
            <a:r>
              <a:rPr lang="pl-PL" dirty="0" err="1"/>
              <a:t>pierwszoinstancyjnemu</a:t>
            </a:r>
            <a:r>
              <a:rPr lang="pl-PL" dirty="0"/>
              <a:t>. Bez wprowadzenia tego unormowania strona mogłaby przed sądem a quo wykazywać całkowitą bierność, jeżeli chodzi o inicjatywę dowodową, a w razie niekorzystnego dla siebie rozstrzygnięcia zarzucać taką bierność sądowi – przez nieprzeprowadzenie stosownego dowodu z urzędu. Taka możliwość zupełnie bezpodstawnie przenosiłaby na sąd odwoławczy obowiązek przeprowadzenia dowodów, które powinny być przeprowadzone na forum sądu pierwszej instancji. W praktyce zniweczono by także dyscyplinującą funkcję podstaw oddalenia wniosku dowodowego, o których mowa w art. 170 § 1 pkt 5 i 6 k.p.k. Wnioski dowodowe 54 podlegające oddaleniu z tego powodu mogłyby być wówczas ponawiane lub na nowo zgłaszane z powołaniem się na nieskorzystanie w tym zakresie przez sąd z własnej inicjatywy dowodowej. Aby przeciwdziałać takiemu ewentualnemu nielojalnemu postępowaniu stron, a jednocześnie zabezpieczyć zgodność ustaleń faktycznych z zasadą prawdy materialnej, proponuje się w dodanym art. 427 § 3a k.p.k. ograniczyć możliwość stawiania sądowi pierwszej instancji w środku odwoławczym zarzutu nieprzeprowadzenia dowodu z urzędu tylko do dowodów odnoszących się do okoliczności mających istotne znaczenie dla ustalenia czy został popełniony czyn zabroniony, czy stanowi on przestępstwo i jakie, czy czyn zabroniony został popełniony w warunkach, o których mowa w art. 64 lub art. 65 k.k. lub czy zachodzą warunki do orzeczenia pobytu w zakładzie psychiatrycznym na podstawie art. 93g k.k.</a:t>
            </a:r>
          </a:p>
        </p:txBody>
      </p:sp>
    </p:spTree>
    <p:extLst>
      <p:ext uri="{BB962C8B-B14F-4D97-AF65-F5344CB8AC3E}">
        <p14:creationId xmlns:p14="http://schemas.microsoft.com/office/powerpoint/2010/main" val="1979342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Dopuszczalność apelacji w trybach konsensualnych</a:t>
            </a:r>
          </a:p>
        </p:txBody>
      </p:sp>
      <p:sp>
        <p:nvSpPr>
          <p:cNvPr id="3" name="Symbol zastępczy zawartości 2"/>
          <p:cNvSpPr>
            <a:spLocks noGrp="1"/>
          </p:cNvSpPr>
          <p:nvPr>
            <p:ph idx="1"/>
          </p:nvPr>
        </p:nvSpPr>
        <p:spPr/>
        <p:txBody>
          <a:bodyPr>
            <a:normAutofit fontScale="85000" lnSpcReduction="10000"/>
          </a:bodyPr>
          <a:lstStyle/>
          <a:p>
            <a:pPr algn="just"/>
            <a:r>
              <a:rPr lang="pl-PL" dirty="0"/>
              <a:t>Ustawodawca wprowadził istotną zmianę w modelu postępowania apelacyjnego. </a:t>
            </a:r>
          </a:p>
          <a:p>
            <a:pPr algn="just"/>
            <a:r>
              <a:rPr lang="pl-PL" dirty="0"/>
              <a:t>Art. 447 § 5 – podstawą apelacji nie mogą być zarzuty określone w art. 438 pkt. 3 i 4 związane z treścią zawartego porozumienia, o którym mowa w art. 343, 343a i art. 387 </a:t>
            </a:r>
            <a:r>
              <a:rPr lang="pl-PL" dirty="0">
                <a:sym typeface="Wingdings" panose="05000000000000000000" pitchFamily="2" charset="2"/>
              </a:rPr>
              <a:t> ograniczenie podstaw apelacji</a:t>
            </a:r>
            <a:endParaRPr lang="pl-PL" dirty="0"/>
          </a:p>
          <a:p>
            <a:pPr algn="just"/>
            <a:r>
              <a:rPr lang="pl-PL" dirty="0"/>
              <a:t>Z Uzasadnienia do projektu nowelizacji z dnia 27 września 2013 r.: </a:t>
            </a:r>
          </a:p>
          <a:p>
            <a:pPr lvl="1" algn="just"/>
            <a:r>
              <a:rPr lang="pl-PL" dirty="0"/>
              <a:t>Osoba skazana z zastosowaniem któregokolwiek z trybów konsensualnych </a:t>
            </a:r>
            <a:r>
              <a:rPr lang="pl-PL" b="1" dirty="0"/>
              <a:t>nie może, zgodnie z rozwiązaniem wprowadzonym w niniejszej noweli, uczynić podstawą apelacji zarzutu błędu w ustaleniach faktycznych i zarzutu rażącej niewspółmierności kary, które związane są z treścią zawartego przez tę stronę porozumienia</a:t>
            </a:r>
            <a:r>
              <a:rPr lang="pl-PL" dirty="0"/>
              <a:t>. Apelacja oparta na takich podstawach, </a:t>
            </a:r>
            <a:r>
              <a:rPr lang="pl-PL" b="1" dirty="0"/>
              <a:t>jako kontestująca samą istotę porozumienia dobrowolnie zawartego przez stronę, zostanie uznana za niedopuszczalną, z wszystkimi tego procesowymi konsekwencjami</a:t>
            </a:r>
            <a:r>
              <a:rPr lang="pl-PL" dirty="0"/>
              <a:t>. </a:t>
            </a:r>
            <a:r>
              <a:rPr lang="pl-PL" i="1" dirty="0"/>
              <a:t>A contrario</a:t>
            </a:r>
            <a:r>
              <a:rPr lang="pl-PL" dirty="0"/>
              <a:t>, strona może wnieść apelację od wyroku wydanego z zastosowaniem któregokolwiek z tych trybów, jeśli podstawą środka odwoławczego uczyni jakikolwiek inny zarzut (</a:t>
            </a:r>
            <a:r>
              <a:rPr lang="pl-PL" dirty="0" err="1"/>
              <a:t>t.j</a:t>
            </a:r>
            <a:r>
              <a:rPr lang="pl-PL" dirty="0"/>
              <a:t>. naruszenie prawa materialnego, w tym nie tylko prowadzące do błędnej kwalifikacji prawnej czynu przypisanego ale także polegające np. na wymierzeniu kary poza ustawowymi granicami sankcji, a także naruszenie prawa procesowego, mogące mieć wpływ na treść wydanego orzeczenia, w tym także związane z naruszeniem ustawowych warunków zakończenia sprawy w trybie konsensualnym) i wówczas jest, bez żadnych </a:t>
            </a:r>
            <a:r>
              <a:rPr lang="pl-PL" dirty="0" err="1"/>
              <a:t>wyłączeń</a:t>
            </a:r>
            <a:r>
              <a:rPr lang="pl-PL" dirty="0"/>
              <a:t>, chroniona zakazem </a:t>
            </a:r>
            <a:r>
              <a:rPr lang="pl-PL" i="1" dirty="0" err="1"/>
              <a:t>reformationis</a:t>
            </a:r>
            <a:r>
              <a:rPr lang="pl-PL" i="1" dirty="0"/>
              <a:t> in </a:t>
            </a:r>
            <a:r>
              <a:rPr lang="pl-PL" i="1" dirty="0" err="1"/>
              <a:t>peius</a:t>
            </a:r>
            <a:r>
              <a:rPr lang="pl-PL" dirty="0"/>
              <a:t>.</a:t>
            </a:r>
          </a:p>
          <a:p>
            <a:pPr algn="just"/>
            <a:endParaRPr lang="pl-PL" dirty="0"/>
          </a:p>
        </p:txBody>
      </p:sp>
    </p:spTree>
    <p:extLst>
      <p:ext uri="{BB962C8B-B14F-4D97-AF65-F5344CB8AC3E}">
        <p14:creationId xmlns:p14="http://schemas.microsoft.com/office/powerpoint/2010/main" val="578296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8B940A0-5459-4E47-A8F3-98CD86D1B7B2}"/>
              </a:ext>
            </a:extLst>
          </p:cNvPr>
          <p:cNvSpPr>
            <a:spLocks noGrp="1"/>
          </p:cNvSpPr>
          <p:nvPr>
            <p:ph type="title"/>
          </p:nvPr>
        </p:nvSpPr>
        <p:spPr/>
        <p:txBody>
          <a:bodyPr/>
          <a:lstStyle/>
          <a:p>
            <a:r>
              <a:rPr lang="pl-PL" dirty="0"/>
              <a:t>Ograniczenie podstaw apelacji z art. 447 § 6 – z uzasadnienia projektu nowelizacji  </a:t>
            </a:r>
          </a:p>
        </p:txBody>
      </p:sp>
      <p:sp>
        <p:nvSpPr>
          <p:cNvPr id="3" name="Symbol zastępczy zawartości 2">
            <a:extLst>
              <a:ext uri="{FF2B5EF4-FFF2-40B4-BE49-F238E27FC236}">
                <a16:creationId xmlns:a16="http://schemas.microsoft.com/office/drawing/2014/main" id="{31F0A48F-275F-4F11-97FB-DC229C57015E}"/>
              </a:ext>
            </a:extLst>
          </p:cNvPr>
          <p:cNvSpPr>
            <a:spLocks noGrp="1"/>
          </p:cNvSpPr>
          <p:nvPr>
            <p:ph idx="1"/>
          </p:nvPr>
        </p:nvSpPr>
        <p:spPr/>
        <p:txBody>
          <a:bodyPr>
            <a:normAutofit fontScale="92500" lnSpcReduction="20000"/>
          </a:bodyPr>
          <a:lstStyle/>
          <a:p>
            <a:pPr algn="just"/>
            <a:r>
              <a:rPr lang="pl-PL" dirty="0"/>
              <a:t>„W aktualnym stanie prawnym zastosowanie tych instytucji i możliwość skorzystania z apelacji jest konkurencyjna, gdyż ustawa nie wyłącza podniesienia odpowiednich zarzutów w środku odwoławczym. Determinuje to konieczność uruchomienia czasochłonnej procedury odwoławczej, sporządzenia uzasadnienia wyroku i przekazania sprawy sądowi drugiej instancji. Praktyka taka nie jest racjonalna 60 i angażuje niepotrzebnie siły i środki sądów obydwu instancji, podczas gdy z zachowaniem niezbędnych gwarancji procesowych (w szczególności dwuinstancyjnego postępowania) daną kwestię można byłoby rozstrzygnąć przez sąd, który wydał wyrok, w trybie określonym w art. 105, art. 420 lub art. 626 k.p.k. Z tego względu proponuje się dodanie do art. 447 k.p.k. przepisu § 6, który wyłączyłby dopuszczalność apelacji zawierającej wyłącznie zarzuty, których uwzględnienie mogłoby nastąpić w trybie określonym w art. 105, art. 420 lub art. 626. W takiej sytuacji apelację taką należy traktować wyłącznie jako wniosek o sprostowanie oczywistej omyłki (art. 105 k.p.k.), uzupełnienie wyroku postanowieniem (art. 420 k.p.k.) czy też uzupełnienie rozstrzygnięcia o kosztach procesu (art. 626 k.p.k.).”</a:t>
            </a:r>
          </a:p>
        </p:txBody>
      </p:sp>
    </p:spTree>
    <p:extLst>
      <p:ext uri="{BB962C8B-B14F-4D97-AF65-F5344CB8AC3E}">
        <p14:creationId xmlns:p14="http://schemas.microsoft.com/office/powerpoint/2010/main" val="2751608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9426B45-4C4F-4D52-8537-76E9A5B89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C19C5277-2B75-4234-9664-A97021E4544F}"/>
              </a:ext>
            </a:extLst>
          </p:cNvPr>
          <p:cNvSpPr>
            <a:spLocks noGrp="1"/>
          </p:cNvSpPr>
          <p:nvPr>
            <p:ph type="title"/>
          </p:nvPr>
        </p:nvSpPr>
        <p:spPr>
          <a:xfrm>
            <a:off x="1036320" y="286603"/>
            <a:ext cx="10058400" cy="1450757"/>
          </a:xfrm>
        </p:spPr>
        <p:txBody>
          <a:bodyPr>
            <a:normAutofit/>
          </a:bodyPr>
          <a:lstStyle/>
          <a:p>
            <a:r>
              <a:rPr lang="pl-PL" dirty="0"/>
              <a:t>Cofnięcie środka odwoławczego </a:t>
            </a:r>
          </a:p>
        </p:txBody>
      </p:sp>
      <p:cxnSp>
        <p:nvCxnSpPr>
          <p:cNvPr id="73" name="Straight Connector 72">
            <a:extLst>
              <a:ext uri="{FF2B5EF4-FFF2-40B4-BE49-F238E27FC236}">
                <a16:creationId xmlns:a16="http://schemas.microsoft.com/office/drawing/2014/main" id="{CF117E1C-E964-4433-B1A8-BB2301D0FF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098" name="Picture 2" descr="Change Of Mind Clipart">
            <a:extLst>
              <a:ext uri="{FF2B5EF4-FFF2-40B4-BE49-F238E27FC236}">
                <a16:creationId xmlns:a16="http://schemas.microsoft.com/office/drawing/2014/main" id="{A051F562-F74B-456B-A7A3-DF00DA91CF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0" r="2272" b="2"/>
          <a:stretch/>
        </p:blipFill>
        <p:spPr bwMode="auto">
          <a:xfrm>
            <a:off x="1161535" y="2108200"/>
            <a:ext cx="3495807" cy="3600613"/>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id="{62C5B458-EA2A-450D-B78F-883752731E85}"/>
              </a:ext>
            </a:extLst>
          </p:cNvPr>
          <p:cNvSpPr>
            <a:spLocks noGrp="1"/>
          </p:cNvSpPr>
          <p:nvPr>
            <p:ph idx="1"/>
          </p:nvPr>
        </p:nvSpPr>
        <p:spPr>
          <a:xfrm>
            <a:off x="5248657" y="1897381"/>
            <a:ext cx="6943343" cy="4503416"/>
          </a:xfrm>
        </p:spPr>
        <p:txBody>
          <a:bodyPr>
            <a:normAutofit/>
          </a:bodyPr>
          <a:lstStyle/>
          <a:p>
            <a:pPr>
              <a:lnSpc>
                <a:spcPct val="90000"/>
              </a:lnSpc>
            </a:pPr>
            <a:r>
              <a:rPr lang="pl-PL" sz="1200" dirty="0"/>
              <a:t>Przyjęty do rozpoznania środek odwoławczy może być cofnięty przez skarżącego aż do wydania rozstrzygnięcia w postępowaniu w II instancji. Nie trzeba wskazywać przyczyn cofnięcia środka odwoławczego. Może nastąpić na piśmie lub ustnie do protokołu. </a:t>
            </a:r>
          </a:p>
          <a:p>
            <a:pPr>
              <a:lnSpc>
                <a:spcPct val="90000"/>
              </a:lnSpc>
            </a:pPr>
            <a:r>
              <a:rPr lang="pl-PL" sz="1200" dirty="0"/>
              <a:t>Ograniczenia cofnięcia środka odwoławczego wniesionego na korzyść oskarżonego:</a:t>
            </a:r>
          </a:p>
          <a:p>
            <a:pPr lvl="1">
              <a:lnSpc>
                <a:spcPct val="90000"/>
              </a:lnSpc>
            </a:pPr>
            <a:r>
              <a:rPr lang="pl-PL" sz="1200" dirty="0"/>
              <a:t>Jeżeli środek odwoławczy został wniesiony przez inny podmiot niż oskarżony (obrońca, oskarżyciel publiczny), cofnięcie może nastąpić </a:t>
            </a:r>
            <a:r>
              <a:rPr lang="pl-PL" sz="1200" b="1" dirty="0"/>
              <a:t>wyłącznie </a:t>
            </a:r>
            <a:r>
              <a:rPr lang="pl-PL" sz="1200" dirty="0"/>
              <a:t>za zgodą oskarżonego – ochrona interesów oskarżonego, ponieważ gdy inny podmiot wniósł środek odwoławczy na jego korzyść on mógł nie sporządzić </a:t>
            </a:r>
            <a:r>
              <a:rPr lang="pl-PL" sz="1200" dirty="0" err="1"/>
              <a:t>osobiej</a:t>
            </a:r>
            <a:r>
              <a:rPr lang="pl-PL" sz="1200" dirty="0"/>
              <a:t> apelacji czy zażalenia. </a:t>
            </a:r>
          </a:p>
          <a:p>
            <a:pPr lvl="1">
              <a:lnSpc>
                <a:spcPct val="90000"/>
              </a:lnSpc>
            </a:pPr>
            <a:r>
              <a:rPr lang="pl-PL" sz="1200" dirty="0"/>
              <a:t>Oskarżony nie może cofnąć złożonego na jego korzyść środka odwoławczego jeżeli wniósł go oskarżyciel publiczny albo zachodzi wypadek określony w art. 79 (obrona obligatoryjna) – art. 431 </a:t>
            </a:r>
          </a:p>
          <a:p>
            <a:pPr>
              <a:lnSpc>
                <a:spcPct val="90000"/>
              </a:lnSpc>
            </a:pPr>
            <a:r>
              <a:rPr lang="pl-PL" sz="1200" b="1" u="sng" dirty="0"/>
              <a:t>Cofnięcie środka odwoławczego nie jest możliwe jeżeli:</a:t>
            </a:r>
          </a:p>
          <a:p>
            <a:pPr lvl="1">
              <a:lnSpc>
                <a:spcPct val="90000"/>
              </a:lnSpc>
            </a:pPr>
            <a:r>
              <a:rPr lang="pl-PL" sz="1200" dirty="0"/>
              <a:t>Zachodzi jedna z bezwzględnych przyczyn odwoławczych (art. 439)</a:t>
            </a:r>
          </a:p>
          <a:p>
            <a:pPr lvl="1">
              <a:lnSpc>
                <a:spcPct val="90000"/>
              </a:lnSpc>
            </a:pPr>
            <a:r>
              <a:rPr lang="pl-PL" sz="1200" dirty="0"/>
              <a:t>Utrzymano by w mocy orzeczenie rażąco niesprawiedliwe (art. 440)</a:t>
            </a:r>
          </a:p>
          <a:p>
            <a:pPr lvl="1">
              <a:lnSpc>
                <a:spcPct val="90000"/>
              </a:lnSpc>
            </a:pPr>
            <a:r>
              <a:rPr lang="pl-PL" sz="1200" dirty="0"/>
              <a:t>Oskarżony nie może cofnąć środka odwoławczego wniesionego na jego korzyść przez prokuratora </a:t>
            </a:r>
          </a:p>
          <a:p>
            <a:pPr>
              <a:lnSpc>
                <a:spcPct val="90000"/>
              </a:lnSpc>
            </a:pPr>
            <a:r>
              <a:rPr lang="pl-PL" sz="1200" dirty="0"/>
              <a:t>Cofnięty środek odwoławczy pozostawia się bez rozpoznania i orzeczenie staje się prawomocne </a:t>
            </a:r>
          </a:p>
          <a:p>
            <a:pPr>
              <a:lnSpc>
                <a:spcPct val="90000"/>
              </a:lnSpc>
            </a:pPr>
            <a:endParaRPr lang="pl-PL" sz="1200" dirty="0"/>
          </a:p>
        </p:txBody>
      </p:sp>
      <p:sp>
        <p:nvSpPr>
          <p:cNvPr id="75" name="Rectangle 74">
            <a:extLst>
              <a:ext uri="{FF2B5EF4-FFF2-40B4-BE49-F238E27FC236}">
                <a16:creationId xmlns:a16="http://schemas.microsoft.com/office/drawing/2014/main" id="{67E6FB20-7663-466F-A928-9371C34F9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427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98228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B50E30A9-205B-4754-90EB-84DD709176C8}"/>
              </a:ext>
            </a:extLst>
          </p:cNvPr>
          <p:cNvSpPr>
            <a:spLocks noGrp="1"/>
          </p:cNvSpPr>
          <p:nvPr>
            <p:ph type="title"/>
          </p:nvPr>
        </p:nvSpPr>
        <p:spPr>
          <a:xfrm>
            <a:off x="1097280" y="286603"/>
            <a:ext cx="10058400" cy="1450757"/>
          </a:xfrm>
        </p:spPr>
        <p:txBody>
          <a:bodyPr>
            <a:normAutofit/>
          </a:bodyPr>
          <a:lstStyle/>
          <a:p>
            <a:r>
              <a:rPr lang="pl-PL" sz="3400"/>
              <a:t>Przyczyny odwoławcze – grupy uchybień, które powodują uchylenie lub zmianę zaskarżonego orzeczenia </a:t>
            </a:r>
          </a:p>
        </p:txBody>
      </p:sp>
      <p:cxnSp>
        <p:nvCxnSpPr>
          <p:cNvPr id="12" name="Straight Connector 11">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Symbol zastępczy zawartości 2">
            <a:extLst>
              <a:ext uri="{FF2B5EF4-FFF2-40B4-BE49-F238E27FC236}">
                <a16:creationId xmlns:a16="http://schemas.microsoft.com/office/drawing/2014/main" id="{3D2139B0-5ADB-4D6D-B986-EF7C5C3116C4}"/>
              </a:ext>
            </a:extLst>
          </p:cNvPr>
          <p:cNvGraphicFramePr>
            <a:graphicFrameLocks noGrp="1"/>
          </p:cNvGraphicFramePr>
          <p:nvPr>
            <p:ph idx="1"/>
            <p:extLst>
              <p:ext uri="{D42A27DB-BD31-4B8C-83A1-F6EECF244321}">
                <p14:modId xmlns:p14="http://schemas.microsoft.com/office/powerpoint/2010/main" val="1668477599"/>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9206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BFE61868-66E0-4F95-8040-1D5DC690B647}"/>
              </a:ext>
            </a:extLst>
          </p:cNvPr>
          <p:cNvSpPr>
            <a:spLocks noGrp="1"/>
          </p:cNvSpPr>
          <p:nvPr>
            <p:ph type="title"/>
          </p:nvPr>
        </p:nvSpPr>
        <p:spPr>
          <a:xfrm>
            <a:off x="646642" y="643467"/>
            <a:ext cx="3073550" cy="5126203"/>
          </a:xfrm>
        </p:spPr>
        <p:txBody>
          <a:bodyPr anchor="ctr">
            <a:normAutofit/>
          </a:bodyPr>
          <a:lstStyle/>
          <a:p>
            <a:pPr algn="r"/>
            <a:r>
              <a:rPr lang="pl-PL" dirty="0"/>
              <a:t>Względne przyczyny odwoławcze – art. 438 </a:t>
            </a:r>
          </a:p>
        </p:txBody>
      </p:sp>
      <p:cxnSp>
        <p:nvCxnSpPr>
          <p:cNvPr id="10" name="Straight Connector 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2"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48D03ED7-B20B-4A3C-82C5-F6E3372E722F}"/>
              </a:ext>
            </a:extLst>
          </p:cNvPr>
          <p:cNvSpPr>
            <a:spLocks noGrp="1"/>
          </p:cNvSpPr>
          <p:nvPr>
            <p:ph idx="1"/>
          </p:nvPr>
        </p:nvSpPr>
        <p:spPr>
          <a:xfrm>
            <a:off x="4363786" y="621697"/>
            <a:ext cx="6791894" cy="5147973"/>
          </a:xfrm>
        </p:spPr>
        <p:txBody>
          <a:bodyPr anchor="ctr">
            <a:normAutofit/>
          </a:bodyPr>
          <a:lstStyle/>
          <a:p>
            <a:r>
              <a:rPr lang="pl-PL" dirty="0"/>
              <a:t>1) </a:t>
            </a:r>
            <a:r>
              <a:rPr lang="pl-PL" b="1" dirty="0"/>
              <a:t>obrazy przepisów prawa materialnego w zakresie kwalifikacji prawnej czynu </a:t>
            </a:r>
            <a:r>
              <a:rPr lang="pl-PL" dirty="0"/>
              <a:t>przypisanego oskarżonemu;</a:t>
            </a:r>
          </a:p>
          <a:p>
            <a:r>
              <a:rPr lang="pl-PL" dirty="0"/>
              <a:t>1a) </a:t>
            </a:r>
            <a:r>
              <a:rPr lang="pl-PL" b="1" dirty="0"/>
              <a:t>obrazy przepisów prawa materialnego </a:t>
            </a:r>
            <a:r>
              <a:rPr lang="pl-PL" dirty="0"/>
              <a:t>w innym wypadku niż wskazany w pkt 1, chyba że pomimo błędnej podstawy prawnej orzeczenie odpowiada prawu;</a:t>
            </a:r>
          </a:p>
          <a:p>
            <a:r>
              <a:rPr lang="pl-PL" dirty="0"/>
              <a:t>2) </a:t>
            </a:r>
            <a:r>
              <a:rPr lang="pl-PL" b="1" dirty="0"/>
              <a:t>obrazy przepisów postępowania</a:t>
            </a:r>
            <a:r>
              <a:rPr lang="pl-PL" dirty="0"/>
              <a:t>, </a:t>
            </a:r>
            <a:r>
              <a:rPr lang="pl-PL" dirty="0">
                <a:solidFill>
                  <a:srgbClr val="FF0000"/>
                </a:solidFill>
              </a:rPr>
              <a:t>jeżeli mogła ona mieć wpływ na treść orzeczenia;</a:t>
            </a:r>
          </a:p>
          <a:p>
            <a:r>
              <a:rPr lang="pl-PL" dirty="0"/>
              <a:t>3) </a:t>
            </a:r>
            <a:r>
              <a:rPr lang="pl-PL" b="1" dirty="0"/>
              <a:t>błędu w ustaleniach faktycznych </a:t>
            </a:r>
            <a:r>
              <a:rPr lang="pl-PL" dirty="0"/>
              <a:t>przyjętych za podstawę orzeczenia, </a:t>
            </a:r>
            <a:r>
              <a:rPr lang="pl-PL" dirty="0">
                <a:solidFill>
                  <a:srgbClr val="FF0000"/>
                </a:solidFill>
              </a:rPr>
              <a:t>jeżeli mógł on mieć wpływ na treść tego orzeczenia;</a:t>
            </a:r>
          </a:p>
          <a:p>
            <a:r>
              <a:rPr lang="pl-PL" dirty="0"/>
              <a:t>4) </a:t>
            </a:r>
            <a:r>
              <a:rPr lang="pl-PL" b="1" dirty="0">
                <a:solidFill>
                  <a:schemeClr val="tx1"/>
                </a:solidFill>
              </a:rPr>
              <a:t>rażącej niewspółmierności kary</a:t>
            </a:r>
            <a:r>
              <a:rPr lang="pl-PL" dirty="0"/>
              <a:t>, środka karnego, nawiązki lub niesłusznego zastosowania albo niezastosowania środka zabezpieczającego, przepadku lub innego środka.</a:t>
            </a:r>
          </a:p>
        </p:txBody>
      </p:sp>
      <p:sp>
        <p:nvSpPr>
          <p:cNvPr id="12" name="Rectangle 11">
            <a:extLst>
              <a:ext uri="{FF2B5EF4-FFF2-40B4-BE49-F238E27FC236}">
                <a16:creationId xmlns:a16="http://schemas.microsoft.com/office/drawing/2014/main" id="{14552793-7DFF-4EC7-AC69-D34A75D018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0671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FF13ED2E-41D6-4BD2-A790-B3EE646B4814}"/>
              </a:ext>
            </a:extLst>
          </p:cNvPr>
          <p:cNvSpPr>
            <a:spLocks noGrp="1"/>
          </p:cNvSpPr>
          <p:nvPr>
            <p:ph type="title"/>
          </p:nvPr>
        </p:nvSpPr>
        <p:spPr>
          <a:xfrm>
            <a:off x="1097280" y="286603"/>
            <a:ext cx="10058400" cy="1450757"/>
          </a:xfrm>
        </p:spPr>
        <p:txBody>
          <a:bodyPr>
            <a:normAutofit/>
          </a:bodyPr>
          <a:lstStyle/>
          <a:p>
            <a:r>
              <a:rPr lang="pl-PL" dirty="0"/>
              <a:t>Obraza przepisów prawa materialnego – uwaga – zmiany po nowelizacji z 2019</a:t>
            </a:r>
          </a:p>
        </p:txBody>
      </p:sp>
      <p:cxnSp>
        <p:nvCxnSpPr>
          <p:cNvPr id="73" name="Straight Connector 72">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5846"/>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EF7037EC-710A-49E9-8308-DE9289948269}"/>
              </a:ext>
            </a:extLst>
          </p:cNvPr>
          <p:cNvSpPr>
            <a:spLocks noGrp="1"/>
          </p:cNvSpPr>
          <p:nvPr>
            <p:ph idx="1"/>
          </p:nvPr>
        </p:nvSpPr>
        <p:spPr>
          <a:xfrm>
            <a:off x="1097280" y="2108201"/>
            <a:ext cx="6437367" cy="3760891"/>
          </a:xfrm>
        </p:spPr>
        <p:txBody>
          <a:bodyPr>
            <a:normAutofit/>
          </a:bodyPr>
          <a:lstStyle/>
          <a:p>
            <a:pPr>
              <a:lnSpc>
                <a:spcPct val="90000"/>
              </a:lnSpc>
            </a:pPr>
            <a:r>
              <a:rPr lang="pl-PL" sz="1500"/>
              <a:t>W zakresie kwalifikacji prawnej czynu </a:t>
            </a:r>
          </a:p>
          <a:p>
            <a:pPr lvl="1">
              <a:lnSpc>
                <a:spcPct val="90000"/>
              </a:lnSpc>
            </a:pPr>
            <a:r>
              <a:rPr lang="pl-PL" sz="1500"/>
              <a:t>Np. stwierdzenie, że czyn nie zawiera znamion czynu zabronionego, ustawa stanowi, że sprawca nie popełnia przestępstwa albo nie podlega karze </a:t>
            </a:r>
          </a:p>
          <a:p>
            <a:pPr lvl="1">
              <a:lnSpc>
                <a:spcPct val="90000"/>
              </a:lnSpc>
            </a:pPr>
            <a:r>
              <a:rPr lang="pl-PL" sz="1500"/>
              <a:t>W zakresie tej podstawy odwoławczej mieszczą się również uchybienia polegające na wymierzeniu kary niezgodnie z ustawowymi granicami (poniżej albo powyżej, błędnego wymiaru kary łącznej); </a:t>
            </a:r>
          </a:p>
          <a:p>
            <a:pPr>
              <a:lnSpc>
                <a:spcPct val="90000"/>
              </a:lnSpc>
            </a:pPr>
            <a:r>
              <a:rPr lang="pl-PL" sz="1500"/>
              <a:t>W innych sytuacjach niż kwalifikacja prawna czynu</a:t>
            </a:r>
          </a:p>
          <a:p>
            <a:pPr>
              <a:lnSpc>
                <a:spcPct val="90000"/>
              </a:lnSpc>
            </a:pPr>
            <a:r>
              <a:rPr lang="pl-PL" sz="1500"/>
              <a:t>Przyjęte rozwiązania nasuwają wątpliwości w doktrynie: </a:t>
            </a:r>
          </a:p>
          <a:p>
            <a:pPr lvl="1">
              <a:lnSpc>
                <a:spcPct val="90000"/>
              </a:lnSpc>
            </a:pPr>
            <a:r>
              <a:rPr lang="pl-PL" sz="1500"/>
              <a:t>Ustawodawca wymaga – poza błędną kwalifikacją prawną czynu – by uchybienie prawa materialnego miało wpływ na treść orzeczenia, jak w obrazie prawa procesowego i błędzie w ustaleniach faktycznych. </a:t>
            </a:r>
          </a:p>
          <a:p>
            <a:pPr marL="201168" lvl="1" indent="0">
              <a:lnSpc>
                <a:spcPct val="90000"/>
              </a:lnSpc>
              <a:buNone/>
            </a:pPr>
            <a:endParaRPr lang="pl-PL" sz="1500"/>
          </a:p>
        </p:txBody>
      </p:sp>
      <p:pic>
        <p:nvPicPr>
          <p:cNvPr id="5122" name="Picture 2" descr="kodeks karny - Ostróda News">
            <a:extLst>
              <a:ext uri="{FF2B5EF4-FFF2-40B4-BE49-F238E27FC236}">
                <a16:creationId xmlns:a16="http://schemas.microsoft.com/office/drawing/2014/main" id="{F4481BF0-2C0C-4C82-989A-F11CCB3EA6A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29006" y="3148869"/>
            <a:ext cx="3144043" cy="1679553"/>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CB06839E-D8C3-4A74-BA2B-3B97E7B2C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69757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Środki zaskarżenia a środki odwoławcze </a:t>
            </a:r>
          </a:p>
        </p:txBody>
      </p:sp>
      <p:sp>
        <p:nvSpPr>
          <p:cNvPr id="3" name="Symbol zastępczy zawartości 2"/>
          <p:cNvSpPr>
            <a:spLocks noGrp="1"/>
          </p:cNvSpPr>
          <p:nvPr>
            <p:ph idx="1"/>
          </p:nvPr>
        </p:nvSpPr>
        <p:spPr/>
        <p:txBody>
          <a:bodyPr>
            <a:normAutofit/>
          </a:bodyPr>
          <a:lstStyle/>
          <a:p>
            <a:pPr marL="0" indent="0" algn="just">
              <a:buNone/>
            </a:pPr>
            <a:r>
              <a:rPr lang="pl-PL" dirty="0"/>
              <a:t>Środki zaskarżenia </a:t>
            </a:r>
            <a:r>
              <a:rPr lang="pl-PL" dirty="0">
                <a:sym typeface="Wingdings" panose="05000000000000000000" pitchFamily="2" charset="2"/>
              </a:rPr>
              <a:t>to przewidziane przez prawo karne procesowe środki prawne, za pomocą których zainteresowany podmiot może wzruszyć zapadłą decyzję procesową, poddając ją kontroli innego organu procesowego albo pozbawiając mocy prawnej lub też żądać kontroli innej niż decyzja czynności procesowej. </a:t>
            </a:r>
          </a:p>
          <a:p>
            <a:pPr marL="0" indent="0" algn="r">
              <a:buNone/>
            </a:pPr>
            <a:r>
              <a:rPr lang="pl-PL" dirty="0">
                <a:sym typeface="Wingdings" panose="05000000000000000000" pitchFamily="2" charset="2"/>
              </a:rPr>
              <a:t>T. Grzegorczyk, J. Tylman, </a:t>
            </a:r>
            <a:r>
              <a:rPr lang="pl-PL" i="1" dirty="0">
                <a:sym typeface="Wingdings" panose="05000000000000000000" pitchFamily="2" charset="2"/>
              </a:rPr>
              <a:t>Polskie postępowanie karne, </a:t>
            </a:r>
          </a:p>
          <a:p>
            <a:pPr marL="0" indent="0" algn="r">
              <a:buNone/>
            </a:pPr>
            <a:r>
              <a:rPr lang="pl-PL" dirty="0">
                <a:sym typeface="Wingdings" panose="05000000000000000000" pitchFamily="2" charset="2"/>
              </a:rPr>
              <a:t>Warszawa 2011, s.838.</a:t>
            </a:r>
          </a:p>
          <a:p>
            <a:r>
              <a:rPr lang="pl-PL" dirty="0">
                <a:sym typeface="Wingdings" panose="05000000000000000000" pitchFamily="2" charset="2"/>
              </a:rPr>
              <a:t>Środki odwoławcze – rodzaj środków zaskarżenia, który obejmuje dwie instytucje: apelację i zażalenie. Celem tych środków jest uruchomienie kontroli odwoławczej sprawowaną – co do zasady – przez organ instancyjnie wyższy. </a:t>
            </a:r>
          </a:p>
        </p:txBody>
      </p:sp>
    </p:spTree>
    <p:extLst>
      <p:ext uri="{BB962C8B-B14F-4D97-AF65-F5344CB8AC3E}">
        <p14:creationId xmlns:p14="http://schemas.microsoft.com/office/powerpoint/2010/main" val="1177989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97B2594E-7391-40DF-86FF-E2EC4875CAAD}"/>
              </a:ext>
            </a:extLst>
          </p:cNvPr>
          <p:cNvSpPr>
            <a:spLocks noGrp="1"/>
          </p:cNvSpPr>
          <p:nvPr>
            <p:ph type="title"/>
          </p:nvPr>
        </p:nvSpPr>
        <p:spPr>
          <a:xfrm>
            <a:off x="1097280" y="286603"/>
            <a:ext cx="10058400" cy="1450757"/>
          </a:xfrm>
        </p:spPr>
        <p:txBody>
          <a:bodyPr>
            <a:normAutofit/>
          </a:bodyPr>
          <a:lstStyle/>
          <a:p>
            <a:r>
              <a:rPr lang="pl-PL" dirty="0"/>
              <a:t>Obraza przepisów prawa materialnego – uwaga – zmiany po nowelizacji z 2019</a:t>
            </a:r>
          </a:p>
        </p:txBody>
      </p:sp>
      <p:cxnSp>
        <p:nvCxnSpPr>
          <p:cNvPr id="13" name="Straight Connector 12">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5846"/>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4C1CF2D3-1222-4A2C-9965-A2B0A1F93027}"/>
              </a:ext>
            </a:extLst>
          </p:cNvPr>
          <p:cNvSpPr>
            <a:spLocks noGrp="1"/>
          </p:cNvSpPr>
          <p:nvPr>
            <p:ph idx="1"/>
          </p:nvPr>
        </p:nvSpPr>
        <p:spPr>
          <a:xfrm>
            <a:off x="297952" y="2108201"/>
            <a:ext cx="7541230" cy="3984370"/>
          </a:xfrm>
        </p:spPr>
        <p:txBody>
          <a:bodyPr>
            <a:normAutofit fontScale="92500" lnSpcReduction="20000"/>
          </a:bodyPr>
          <a:lstStyle/>
          <a:p>
            <a:pPr algn="just"/>
            <a:r>
              <a:rPr lang="pl-PL" dirty="0"/>
              <a:t>Obrazy prawa materialnego – w obu postaciach – nie można łączyć z zarzutem błędu w ustaleniach faktycznych. Jeśli w postępowaniu nieprawidłowo ustalono stan faktyczny, to konsekwencją błędnego ustalenia stanu faktycznego będzie obraza prawa materialnego. </a:t>
            </a:r>
          </a:p>
          <a:p>
            <a:pPr lvl="1" algn="just"/>
            <a:r>
              <a:rPr lang="pl-PL" dirty="0"/>
              <a:t>Nie można z błędnie ustalonych faktów wyciągnąć prawidłowych wniosków (konsekwencji) materialnoprawnych. </a:t>
            </a:r>
          </a:p>
          <a:p>
            <a:pPr algn="just"/>
            <a:r>
              <a:rPr lang="pl-PL" dirty="0"/>
              <a:t>Należy szukać błędu źródłowego – jeżeli obraza prawa materialnego wynika z błędów procesowych np. w zakresie gromadzenia dowodów, wadliwej oceny albo z powodu błędu w ustaleniach faktycznych to nieprawidłowym jest postawienie zarzutu obrazy prawa materialnego. </a:t>
            </a:r>
          </a:p>
          <a:p>
            <a:pPr algn="just"/>
            <a:r>
              <a:rPr lang="pl-PL" dirty="0"/>
              <a:t>Obraza prawa materialnego ma miejsce wtedy, gdy POMIMO prawidłowo ustalonego stanu faktycznego, sąd wyciągnął błędne wnioski i nieprawidłowo zastosował przepisy KK. </a:t>
            </a:r>
            <a:endParaRPr lang="en-US" dirty="0"/>
          </a:p>
        </p:txBody>
      </p:sp>
      <p:pic>
        <p:nvPicPr>
          <p:cNvPr id="4" name="Picture 2" descr="kodeks karny - Ostróda News">
            <a:extLst>
              <a:ext uri="{FF2B5EF4-FFF2-40B4-BE49-F238E27FC236}">
                <a16:creationId xmlns:a16="http://schemas.microsoft.com/office/drawing/2014/main" id="{4D34AAEB-066D-4EB1-BB23-07FC8B29361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29006" y="3148869"/>
            <a:ext cx="3144043" cy="167955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CB06839E-D8C3-4A74-BA2B-3B97E7B2C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88901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C8104A96-3CE6-4681-BBBF-C0050D7A9607}"/>
              </a:ext>
            </a:extLst>
          </p:cNvPr>
          <p:cNvSpPr>
            <a:spLocks noGrp="1"/>
          </p:cNvSpPr>
          <p:nvPr>
            <p:ph type="title"/>
          </p:nvPr>
        </p:nvSpPr>
        <p:spPr>
          <a:xfrm>
            <a:off x="1097280" y="286603"/>
            <a:ext cx="10058400" cy="1450757"/>
          </a:xfrm>
        </p:spPr>
        <p:txBody>
          <a:bodyPr>
            <a:normAutofit/>
          </a:bodyPr>
          <a:lstStyle/>
          <a:p>
            <a:r>
              <a:rPr lang="pl-PL" dirty="0"/>
              <a:t>Obraza prawa procesowego, jeśli miała wpływ na treść orzeczenia </a:t>
            </a:r>
          </a:p>
        </p:txBody>
      </p:sp>
      <p:cxnSp>
        <p:nvCxnSpPr>
          <p:cNvPr id="75" name="Straight Connector 74">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5846"/>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150" name="Content Placeholder 6149">
            <a:extLst>
              <a:ext uri="{FF2B5EF4-FFF2-40B4-BE49-F238E27FC236}">
                <a16:creationId xmlns:a16="http://schemas.microsoft.com/office/drawing/2014/main" id="{769F1413-06F2-4BFD-A16D-6212FB83C9DF}"/>
              </a:ext>
            </a:extLst>
          </p:cNvPr>
          <p:cNvSpPr>
            <a:spLocks noGrp="1"/>
          </p:cNvSpPr>
          <p:nvPr>
            <p:ph idx="1"/>
          </p:nvPr>
        </p:nvSpPr>
        <p:spPr>
          <a:xfrm>
            <a:off x="1097280" y="2108201"/>
            <a:ext cx="6437367" cy="3760891"/>
          </a:xfrm>
        </p:spPr>
        <p:txBody>
          <a:bodyPr>
            <a:normAutofit fontScale="92500" lnSpcReduction="20000"/>
          </a:bodyPr>
          <a:lstStyle/>
          <a:p>
            <a:pPr marL="0" indent="0">
              <a:buNone/>
            </a:pPr>
            <a:r>
              <a:rPr lang="pl-PL" dirty="0"/>
              <a:t>To uchybienie może przybrać różną formę:</a:t>
            </a:r>
          </a:p>
          <a:p>
            <a:pPr marL="635508" lvl="1" indent="-342900">
              <a:buAutoNum type="arabicPeriod"/>
            </a:pPr>
            <a:r>
              <a:rPr lang="pl-PL" dirty="0"/>
              <a:t>Niezastosowanie przepisu KPK chociaż ustawa tego wymaga (np. niezawiadomienie oskarżonego o terminie rozprawy albo nieodroczenie rozprawy w sytuacji wskazanej w art. 354) </a:t>
            </a:r>
          </a:p>
          <a:p>
            <a:pPr marL="635508" lvl="1" indent="-342900">
              <a:buAutoNum type="arabicPeriod"/>
            </a:pPr>
            <a:r>
              <a:rPr lang="pl-PL" dirty="0"/>
              <a:t>Dokonanie czynności procesowej zakazanej przez ustawę (np. wydanie wyroku w oparciu o zeznania świadka, który w postępowaniu sądowym odmówił składania zeznań – art. 186)</a:t>
            </a:r>
          </a:p>
          <a:p>
            <a:pPr marL="635508" lvl="1" indent="-342900">
              <a:buAutoNum type="arabicPeriod"/>
            </a:pPr>
            <a:r>
              <a:rPr lang="pl-PL" dirty="0"/>
              <a:t>Dokonanie czynności przez nieuprawniony podmiot (np. okazało się, że pokrzywdzony nie nabył uprawnienia do wniesienia subsydiarnego aktu oskarżenia, a zatem zachodzi negatywna przesłanka procesowa w postaci braku skargi uprawnionego oskarżyciela); </a:t>
            </a:r>
          </a:p>
          <a:p>
            <a:pPr marL="635508" lvl="1" indent="-342900">
              <a:buAutoNum type="arabicPeriod"/>
            </a:pPr>
            <a:r>
              <a:rPr lang="pl-PL" dirty="0"/>
              <a:t>Naruszenie przepisów regulujących przebieg postępowania dowodowego </a:t>
            </a:r>
          </a:p>
          <a:p>
            <a:pPr marL="635508" lvl="1" indent="-342900">
              <a:buAutoNum type="arabicPeriod"/>
            </a:pPr>
            <a:r>
              <a:rPr lang="pl-PL" dirty="0"/>
              <a:t>Niewłaściwa wykładnia przepisów KPK (np. niewłaściwe zinterpretowanie przesłanki „szczególnie bliskiego stosunku osobistego z art. 185). </a:t>
            </a:r>
            <a:endParaRPr lang="en-US" dirty="0"/>
          </a:p>
        </p:txBody>
      </p:sp>
      <p:pic>
        <p:nvPicPr>
          <p:cNvPr id="6146" name="Picture 2" descr="Kodeks postępowania karnego oraz ustawy towarzyszące - Opracowanie ...">
            <a:extLst>
              <a:ext uri="{FF2B5EF4-FFF2-40B4-BE49-F238E27FC236}">
                <a16:creationId xmlns:a16="http://schemas.microsoft.com/office/drawing/2014/main" id="{F532C729-615F-4045-A80C-B255EAC594B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49676" y="2108200"/>
            <a:ext cx="2502702" cy="3760891"/>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CB06839E-D8C3-4A74-BA2B-3B97E7B2C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49603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29A18935-17EA-4C57-ADC2-510DE9A562C1}"/>
              </a:ext>
            </a:extLst>
          </p:cNvPr>
          <p:cNvSpPr>
            <a:spLocks noGrp="1"/>
          </p:cNvSpPr>
          <p:nvPr>
            <p:ph type="title"/>
          </p:nvPr>
        </p:nvSpPr>
        <p:spPr>
          <a:xfrm>
            <a:off x="1097280" y="286603"/>
            <a:ext cx="10058400" cy="1450757"/>
          </a:xfrm>
        </p:spPr>
        <p:txBody>
          <a:bodyPr>
            <a:normAutofit/>
          </a:bodyPr>
          <a:lstStyle/>
          <a:p>
            <a:r>
              <a:rPr lang="pl-PL" dirty="0"/>
              <a:t>Obraza prawa procesowego, jeśli miała wpływ na treść orzeczenia </a:t>
            </a:r>
          </a:p>
        </p:txBody>
      </p:sp>
      <p:cxnSp>
        <p:nvCxnSpPr>
          <p:cNvPr id="11" name="Straight Connector 10">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5846"/>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07A6D7C4-0F37-4318-A4E5-9FAB69C97BFF}"/>
              </a:ext>
            </a:extLst>
          </p:cNvPr>
          <p:cNvSpPr>
            <a:spLocks noGrp="1"/>
          </p:cNvSpPr>
          <p:nvPr>
            <p:ph idx="1"/>
          </p:nvPr>
        </p:nvSpPr>
        <p:spPr>
          <a:xfrm>
            <a:off x="544530" y="2108201"/>
            <a:ext cx="6990117" cy="3922729"/>
          </a:xfrm>
        </p:spPr>
        <p:txBody>
          <a:bodyPr>
            <a:normAutofit fontScale="92500" lnSpcReduction="10000"/>
          </a:bodyPr>
          <a:lstStyle/>
          <a:p>
            <a:pPr algn="just"/>
            <a:r>
              <a:rPr lang="pl-PL" dirty="0"/>
              <a:t>Sąd nie ma obowiązku zmiany albo uchylenia orzeczenia zawsze, gdy dostrzeże naruszenie przepisów prawa procesowego. Uchybienie z art. 438 pkt 2 jest stopniowalne – nie każde naruszenie przepisów prawa procesowego miało albo mogło mieć wpływ na treść orzeczenia. Wszystko zależy od okoliczności sprawy i trudno ocenić </a:t>
            </a:r>
            <a:r>
              <a:rPr lang="pl-PL" i="1" dirty="0"/>
              <a:t>in </a:t>
            </a:r>
            <a:r>
              <a:rPr lang="pl-PL" i="1" dirty="0" err="1"/>
              <a:t>abstracto</a:t>
            </a:r>
            <a:r>
              <a:rPr lang="pl-PL" dirty="0"/>
              <a:t>, w jakich sytuacjach naruszenie procedury nie mogło wpłynąć na końcowe. </a:t>
            </a:r>
          </a:p>
          <a:p>
            <a:pPr algn="just"/>
            <a:r>
              <a:rPr lang="pl-PL" dirty="0"/>
              <a:t>Uwaga – poza art. 439 § 1 pkt 5 (orzeczenie kary nieznanej ustawie) – wszystkie bezwzględne przyczyny odwoławcze dotyczą uchybień prawa procesowego i ustawa wprowadza domniemanie, że każda bezwzględna przyczyna odwoławcza miała wpływ na treść orzeczenia. </a:t>
            </a:r>
          </a:p>
        </p:txBody>
      </p:sp>
      <p:pic>
        <p:nvPicPr>
          <p:cNvPr id="4" name="Picture 2" descr="Kodeks postępowania karnego oraz ustawy towarzyszące - Opracowanie ...">
            <a:extLst>
              <a:ext uri="{FF2B5EF4-FFF2-40B4-BE49-F238E27FC236}">
                <a16:creationId xmlns:a16="http://schemas.microsoft.com/office/drawing/2014/main" id="{6457C33A-688C-4F05-A5F3-6B3BDD28B92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49676" y="2108200"/>
            <a:ext cx="2502702" cy="376089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CB06839E-D8C3-4A74-BA2B-3B97E7B2C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41143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D5E30B2A-506B-4B5C-8ADD-00BF759148EA}"/>
              </a:ext>
            </a:extLst>
          </p:cNvPr>
          <p:cNvSpPr>
            <a:spLocks noGrp="1"/>
          </p:cNvSpPr>
          <p:nvPr>
            <p:ph type="title"/>
          </p:nvPr>
        </p:nvSpPr>
        <p:spPr>
          <a:xfrm>
            <a:off x="1036320" y="286603"/>
            <a:ext cx="10058400" cy="1450757"/>
          </a:xfrm>
        </p:spPr>
        <p:txBody>
          <a:bodyPr>
            <a:normAutofit/>
          </a:bodyPr>
          <a:lstStyle/>
          <a:p>
            <a:r>
              <a:rPr lang="pl-PL"/>
              <a:t>Błąd w ustaleniach faktycznych, jeśli miał wpływ na treść orzeczenia </a:t>
            </a:r>
            <a:endParaRPr lang="pl-PL" dirty="0"/>
          </a:p>
        </p:txBody>
      </p:sp>
      <p:cxnSp>
        <p:nvCxnSpPr>
          <p:cNvPr id="11" name="Straight Connector 10">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6573" y="1895846"/>
            <a:ext cx="97840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Obraz 3">
            <a:extLst>
              <a:ext uri="{FF2B5EF4-FFF2-40B4-BE49-F238E27FC236}">
                <a16:creationId xmlns:a16="http://schemas.microsoft.com/office/drawing/2014/main" id="{DB48CFAB-61C3-4A2D-B9B5-CD983FFA6209}"/>
              </a:ext>
            </a:extLst>
          </p:cNvPr>
          <p:cNvPicPr>
            <a:picLocks noChangeAspect="1"/>
          </p:cNvPicPr>
          <p:nvPr/>
        </p:nvPicPr>
        <p:blipFill>
          <a:blip r:embed="rId2"/>
          <a:stretch>
            <a:fillRect/>
          </a:stretch>
        </p:blipFill>
        <p:spPr>
          <a:xfrm>
            <a:off x="1031509" y="2774844"/>
            <a:ext cx="3031484" cy="2427602"/>
          </a:xfrm>
          <a:prstGeom prst="rect">
            <a:avLst/>
          </a:prstGeom>
        </p:spPr>
      </p:pic>
      <p:sp>
        <p:nvSpPr>
          <p:cNvPr id="3" name="Symbol zastępczy zawartości 2">
            <a:extLst>
              <a:ext uri="{FF2B5EF4-FFF2-40B4-BE49-F238E27FC236}">
                <a16:creationId xmlns:a16="http://schemas.microsoft.com/office/drawing/2014/main" id="{CF262D46-1AB4-4DD7-8B68-E2AD9B957592}"/>
              </a:ext>
            </a:extLst>
          </p:cNvPr>
          <p:cNvSpPr>
            <a:spLocks noGrp="1"/>
          </p:cNvSpPr>
          <p:nvPr>
            <p:ph idx="1"/>
          </p:nvPr>
        </p:nvSpPr>
        <p:spPr>
          <a:xfrm>
            <a:off x="4706460" y="2108201"/>
            <a:ext cx="6388260" cy="3760891"/>
          </a:xfrm>
        </p:spPr>
        <p:txBody>
          <a:bodyPr>
            <a:normAutofit/>
          </a:bodyPr>
          <a:lstStyle/>
          <a:p>
            <a:pPr algn="just"/>
            <a:r>
              <a:rPr lang="pl-PL" dirty="0"/>
              <a:t>Orzeczenie ulega uchyleniu albo zmianie, gdy sąd stwierdzi, że doszło do błędnego ustalenia stanu faktycznego. </a:t>
            </a:r>
          </a:p>
          <a:p>
            <a:pPr algn="just"/>
            <a:r>
              <a:rPr lang="pl-PL" dirty="0"/>
              <a:t>Błąd w ustaleniach faktycznych ma dwie postaci:</a:t>
            </a:r>
          </a:p>
          <a:p>
            <a:pPr lvl="1" algn="just"/>
            <a:r>
              <a:rPr lang="pl-PL" dirty="0"/>
              <a:t>Błąd braku – nieprawidłowości w zakresie ustaleń faktycznych, np. niedostrzeżenie konieczności przeprowadzenia dowodu, niepoczynienie ustaleń faktycznych w odniesieniu do istotnych kwestii dla prawidłowego rozstrzygnięcia; </a:t>
            </a:r>
          </a:p>
          <a:p>
            <a:pPr lvl="1" algn="just"/>
            <a:r>
              <a:rPr lang="pl-PL" dirty="0"/>
              <a:t>Błąd dowolności – nietrafna, sprzeczna z obiektywną rzeczywistością ocena istnienia przyczyn i następstw faktów dowodowych. Ocena dowodów dokonana w oderwaniu od art. 7 k.p.k. </a:t>
            </a:r>
          </a:p>
        </p:txBody>
      </p:sp>
      <p:sp>
        <p:nvSpPr>
          <p:cNvPr id="13" name="Rectangle 12">
            <a:extLst>
              <a:ext uri="{FF2B5EF4-FFF2-40B4-BE49-F238E27FC236}">
                <a16:creationId xmlns:a16="http://schemas.microsoft.com/office/drawing/2014/main" id="{0B2EDFE5-9478-4774-9D3D-FEC7DC708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51537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2A0DBAE-2C09-4287-8C5D-62111FF7D71C}"/>
              </a:ext>
            </a:extLst>
          </p:cNvPr>
          <p:cNvSpPr>
            <a:spLocks noGrp="1"/>
          </p:cNvSpPr>
          <p:nvPr>
            <p:ph type="title"/>
          </p:nvPr>
        </p:nvSpPr>
        <p:spPr/>
        <p:txBody>
          <a:bodyPr/>
          <a:lstStyle/>
          <a:p>
            <a:r>
              <a:rPr lang="pl-PL" dirty="0"/>
              <a:t>Błąd dowolności a obraza prawa procesowego </a:t>
            </a:r>
          </a:p>
        </p:txBody>
      </p:sp>
      <p:sp>
        <p:nvSpPr>
          <p:cNvPr id="3" name="Symbol zastępczy zawartości 2">
            <a:extLst>
              <a:ext uri="{FF2B5EF4-FFF2-40B4-BE49-F238E27FC236}">
                <a16:creationId xmlns:a16="http://schemas.microsoft.com/office/drawing/2014/main" id="{BB9096A9-7F1A-461C-9799-F5E0C1CA0D7C}"/>
              </a:ext>
            </a:extLst>
          </p:cNvPr>
          <p:cNvSpPr>
            <a:spLocks noGrp="1"/>
          </p:cNvSpPr>
          <p:nvPr>
            <p:ph idx="1"/>
          </p:nvPr>
        </p:nvSpPr>
        <p:spPr/>
        <p:txBody>
          <a:bodyPr/>
          <a:lstStyle/>
          <a:p>
            <a:pPr algn="just"/>
            <a:r>
              <a:rPr lang="pl-PL" dirty="0"/>
              <a:t>W praktyce trudno jest niekiedy odróżnić – i wybrać najlepszą podstawę do formułowania zarzutów – gdy kwestionujemy wadliwą ocenę dowodów. Co do zasady wadliwa ocena dowodów, to obraza art. 7 k.p.k., czyli prawidłowym zarzutem w środku odwoławczym byłyby zarzut z art. 7 k.p.k. (art. 438 pkt. 2). Jeśli jednak naruszenie swobodnej oceny dowodów, było na tyle rażące, że sąd nie tyle oceniał dowody, co wykreował sobie własny stan faktyczny w oderwaniu od ustaleń faktycznych w sprawie, wówczas prawidłowym zarzutem byłby błąd w ustaleniach faktycznych (art. 438 pkt 3). </a:t>
            </a:r>
          </a:p>
          <a:p>
            <a:pPr algn="just"/>
            <a:r>
              <a:rPr lang="pl-PL" dirty="0"/>
              <a:t>Zarzucając błędną ocenę dowodów nie można poprzestać na przedstawieniu własnej wersji zdarzenia. </a:t>
            </a:r>
          </a:p>
        </p:txBody>
      </p:sp>
    </p:spTree>
    <p:extLst>
      <p:ext uri="{BB962C8B-B14F-4D97-AF65-F5344CB8AC3E}">
        <p14:creationId xmlns:p14="http://schemas.microsoft.com/office/powerpoint/2010/main" val="222633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9BA134F-37B6-498A-B46D-040B86E5D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2BFE3F30-11E0-4842-8523-7222538C8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ytuł 1">
            <a:extLst>
              <a:ext uri="{FF2B5EF4-FFF2-40B4-BE49-F238E27FC236}">
                <a16:creationId xmlns:a16="http://schemas.microsoft.com/office/drawing/2014/main" id="{6A342F6E-6DD7-4A5E-ADBD-2039EFFDFB26}"/>
              </a:ext>
            </a:extLst>
          </p:cNvPr>
          <p:cNvSpPr>
            <a:spLocks noGrp="1"/>
          </p:cNvSpPr>
          <p:nvPr>
            <p:ph type="title"/>
          </p:nvPr>
        </p:nvSpPr>
        <p:spPr>
          <a:xfrm>
            <a:off x="1097280" y="516835"/>
            <a:ext cx="5977937" cy="1666501"/>
          </a:xfrm>
        </p:spPr>
        <p:txBody>
          <a:bodyPr>
            <a:normAutofit/>
          </a:bodyPr>
          <a:lstStyle/>
          <a:p>
            <a:r>
              <a:rPr lang="pl-PL" sz="3700">
                <a:solidFill>
                  <a:srgbClr val="FFFFFF"/>
                </a:solidFill>
              </a:rPr>
              <a:t>Wyrok SA w Warszawie z 11.03.2019 r., </a:t>
            </a:r>
            <a:br>
              <a:rPr lang="pl-PL" sz="3700">
                <a:solidFill>
                  <a:srgbClr val="FFFFFF"/>
                </a:solidFill>
              </a:rPr>
            </a:br>
            <a:r>
              <a:rPr lang="pl-PL" sz="3700">
                <a:solidFill>
                  <a:srgbClr val="FFFFFF"/>
                </a:solidFill>
              </a:rPr>
              <a:t>II AKa 290/18</a:t>
            </a:r>
          </a:p>
        </p:txBody>
      </p:sp>
      <p:cxnSp>
        <p:nvCxnSpPr>
          <p:cNvPr id="75" name="Straight Connector 74">
            <a:extLst>
              <a:ext uri="{FF2B5EF4-FFF2-40B4-BE49-F238E27FC236}">
                <a16:creationId xmlns:a16="http://schemas.microsoft.com/office/drawing/2014/main" id="{67E7D319-545A-41CD-95DF-4DE4FA8A46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8268" y="2344202"/>
            <a:ext cx="548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C75FF06C-0E47-44AB-B229-0BB1FCDBFA90}"/>
              </a:ext>
            </a:extLst>
          </p:cNvPr>
          <p:cNvSpPr>
            <a:spLocks noGrp="1"/>
          </p:cNvSpPr>
          <p:nvPr>
            <p:ph idx="1"/>
          </p:nvPr>
        </p:nvSpPr>
        <p:spPr>
          <a:xfrm>
            <a:off x="1097279" y="2505069"/>
            <a:ext cx="5977938" cy="3383902"/>
          </a:xfrm>
        </p:spPr>
        <p:txBody>
          <a:bodyPr>
            <a:normAutofit/>
          </a:bodyPr>
          <a:lstStyle/>
          <a:p>
            <a:pPr>
              <a:lnSpc>
                <a:spcPct val="110000"/>
              </a:lnSpc>
            </a:pPr>
            <a:r>
              <a:rPr lang="pl-PL" sz="1500">
                <a:solidFill>
                  <a:srgbClr val="FFFFFF"/>
                </a:solidFill>
              </a:rPr>
              <a:t>Zarzut błędu w ustaleniach faktycznych przyjętych za podstawę wyroku jest trafny tylko wówczas, gdy zasadność ocen i wniosków, wyprowadzonych przez sąd orzekający z okoliczności ujawnionych w toku przewodu sądowego, nie odpowiada prawidłowości logicznego rozumowania, przy czym zarzut ten nie może polegać na polemice z ustaleniami sądu wyrażonymi w uzasadnieniu wyroku. Sama więc możliwość przeciwstawienia ustaleniom sądu orzekającego odmiennego poglądu nie może prowadzić do wniosku o popełnieniu przez sąd błędu w ustaleniach faktycznych, który mógł mieć wpływ na treść zapadłego rozstrzygnięcia.</a:t>
            </a:r>
          </a:p>
        </p:txBody>
      </p:sp>
      <p:pic>
        <p:nvPicPr>
          <p:cNvPr id="7170" name="Picture 2" descr="Judge Clipart | u10213001 | Fotosearch">
            <a:extLst>
              <a:ext uri="{FF2B5EF4-FFF2-40B4-BE49-F238E27FC236}">
                <a16:creationId xmlns:a16="http://schemas.microsoft.com/office/drawing/2014/main" id="{825E518B-E40C-4731-970F-150119D0484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51982" y="1609344"/>
            <a:ext cx="3294253" cy="3617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00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9BA134F-37B6-498A-B46D-040B86E5D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2BFE3F30-11E0-4842-8523-7222538C8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ytuł 1">
            <a:extLst>
              <a:ext uri="{FF2B5EF4-FFF2-40B4-BE49-F238E27FC236}">
                <a16:creationId xmlns:a16="http://schemas.microsoft.com/office/drawing/2014/main" id="{B1E407B8-E679-418C-8B27-148D26DF06F3}"/>
              </a:ext>
            </a:extLst>
          </p:cNvPr>
          <p:cNvSpPr>
            <a:spLocks noGrp="1"/>
          </p:cNvSpPr>
          <p:nvPr>
            <p:ph type="title"/>
          </p:nvPr>
        </p:nvSpPr>
        <p:spPr>
          <a:xfrm>
            <a:off x="1097280" y="516835"/>
            <a:ext cx="5977937" cy="1666501"/>
          </a:xfrm>
        </p:spPr>
        <p:txBody>
          <a:bodyPr>
            <a:normAutofit/>
          </a:bodyPr>
          <a:lstStyle/>
          <a:p>
            <a:r>
              <a:rPr lang="pl-PL" sz="3700">
                <a:solidFill>
                  <a:srgbClr val="FFFFFF"/>
                </a:solidFill>
              </a:rPr>
              <a:t>Wyrok SA w Krakowie z 22.01.2019 r., </a:t>
            </a:r>
            <a:br>
              <a:rPr lang="pl-PL" sz="3700">
                <a:solidFill>
                  <a:srgbClr val="FFFFFF"/>
                </a:solidFill>
              </a:rPr>
            </a:br>
            <a:r>
              <a:rPr lang="pl-PL" sz="3700">
                <a:solidFill>
                  <a:srgbClr val="FFFFFF"/>
                </a:solidFill>
              </a:rPr>
              <a:t>II AKa 291/18</a:t>
            </a:r>
          </a:p>
        </p:txBody>
      </p:sp>
      <p:cxnSp>
        <p:nvCxnSpPr>
          <p:cNvPr id="75" name="Straight Connector 74">
            <a:extLst>
              <a:ext uri="{FF2B5EF4-FFF2-40B4-BE49-F238E27FC236}">
                <a16:creationId xmlns:a16="http://schemas.microsoft.com/office/drawing/2014/main" id="{67E7D319-545A-41CD-95DF-4DE4FA8A46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8268" y="2344202"/>
            <a:ext cx="548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82CBACD7-1DA0-486D-ABEA-70E2BAF3D837}"/>
              </a:ext>
            </a:extLst>
          </p:cNvPr>
          <p:cNvSpPr>
            <a:spLocks noGrp="1"/>
          </p:cNvSpPr>
          <p:nvPr>
            <p:ph idx="1"/>
          </p:nvPr>
        </p:nvSpPr>
        <p:spPr>
          <a:xfrm>
            <a:off x="1097279" y="2505069"/>
            <a:ext cx="5977938" cy="3383902"/>
          </a:xfrm>
        </p:spPr>
        <p:txBody>
          <a:bodyPr>
            <a:normAutofit/>
          </a:bodyPr>
          <a:lstStyle/>
          <a:p>
            <a:pPr>
              <a:lnSpc>
                <a:spcPct val="110000"/>
              </a:lnSpc>
            </a:pPr>
            <a:r>
              <a:rPr lang="pl-PL" sz="1400">
                <a:solidFill>
                  <a:srgbClr val="FFFFFF"/>
                </a:solidFill>
              </a:rPr>
              <a:t>Ustalenia faktyczne w postępowaniu karnym nie muszą bazować tylko na konkretnych dowodach, ale mogą być czynione również na podstawie domniemań opartych na treści dowodów, w szczególności wynikać z tzw. logiki zdarzeń (sytuacji), stwierdzonej zgromadzonymi dowodami (zob. A. Gaberle, Dowody w sądowym procesie karnym, s. 31; wyrok SN z dnia 4 października 1973 r. - III KR 243/73, OSNKW 2/74 poz. 33). Skoro w obu badanych zdarzeniach niezmienny był skład osób dokonujących kradzieży, wywodzących się ze środowiska zawodowo trudniącego się popełnianiem tego rodzaju przestępstw, a wcześniej osobom tym udało się bez przeszkód dokonać kradzieży w wytypowanym sklepie, to zasady wiedzy i doświadczenia życiowego pozwalają na wysnucie jedynie słusznego i oczywistego wniosku, że osoby te dokonały zarzuconej im kradzieży.</a:t>
            </a:r>
          </a:p>
          <a:p>
            <a:pPr>
              <a:lnSpc>
                <a:spcPct val="110000"/>
              </a:lnSpc>
            </a:pPr>
            <a:endParaRPr lang="pl-PL" sz="1400">
              <a:solidFill>
                <a:srgbClr val="FFFFFF"/>
              </a:solidFill>
            </a:endParaRPr>
          </a:p>
        </p:txBody>
      </p:sp>
      <p:pic>
        <p:nvPicPr>
          <p:cNvPr id="9218" name="Picture 2" descr="Judge Clipart | u10213001 | Fotosearch">
            <a:extLst>
              <a:ext uri="{FF2B5EF4-FFF2-40B4-BE49-F238E27FC236}">
                <a16:creationId xmlns:a16="http://schemas.microsoft.com/office/drawing/2014/main" id="{79486AC5-FBF4-4BF2-877D-FC616388A33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51982" y="1609344"/>
            <a:ext cx="3294253" cy="3617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5278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4" name="Rectangle 70">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3B2401AF-62A2-4D33-9F93-6A7270E885FF}"/>
              </a:ext>
            </a:extLst>
          </p:cNvPr>
          <p:cNvSpPr>
            <a:spLocks noGrp="1"/>
          </p:cNvSpPr>
          <p:nvPr>
            <p:ph type="title"/>
          </p:nvPr>
        </p:nvSpPr>
        <p:spPr>
          <a:xfrm>
            <a:off x="1036320" y="286603"/>
            <a:ext cx="10058400" cy="1450757"/>
          </a:xfrm>
        </p:spPr>
        <p:txBody>
          <a:bodyPr>
            <a:normAutofit/>
          </a:bodyPr>
          <a:lstStyle/>
          <a:p>
            <a:r>
              <a:rPr lang="pl-PL" sz="3100"/>
              <a:t>Rażąca niewspółmierność kary, środka karnego, nawiązki lub niesłuszne zastosowanie albo niezastosowanie środka zabezpieczającego, przepadku lub innego środka.</a:t>
            </a:r>
          </a:p>
        </p:txBody>
      </p:sp>
      <p:cxnSp>
        <p:nvCxnSpPr>
          <p:cNvPr id="10245" name="Straight Connector 72">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6573" y="1895846"/>
            <a:ext cx="97840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0242" name="Picture 2" descr="Free Pictures Of Punishment, Download Free Clip Art, Free Clip Art ...">
            <a:extLst>
              <a:ext uri="{FF2B5EF4-FFF2-40B4-BE49-F238E27FC236}">
                <a16:creationId xmlns:a16="http://schemas.microsoft.com/office/drawing/2014/main" id="{D3A52A2A-E422-475F-8622-39DCCAB11DC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31509" y="2763926"/>
            <a:ext cx="3031484" cy="2449439"/>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id="{0282186B-D284-4406-978A-3C445221E32F}"/>
              </a:ext>
            </a:extLst>
          </p:cNvPr>
          <p:cNvSpPr>
            <a:spLocks noGrp="1"/>
          </p:cNvSpPr>
          <p:nvPr>
            <p:ph idx="1"/>
          </p:nvPr>
        </p:nvSpPr>
        <p:spPr>
          <a:xfrm>
            <a:off x="4706460" y="2108201"/>
            <a:ext cx="6388260" cy="3760891"/>
          </a:xfrm>
        </p:spPr>
        <p:txBody>
          <a:bodyPr>
            <a:normAutofit/>
          </a:bodyPr>
          <a:lstStyle/>
          <a:p>
            <a:pPr>
              <a:lnSpc>
                <a:spcPct val="90000"/>
              </a:lnSpc>
            </a:pPr>
            <a:r>
              <a:rPr lang="pl-PL" dirty="0"/>
              <a:t>Rażąca niewspółmierność – taka, która jest dostrzegalna na pierwszy rzut oka. Zarzut dość intuicyjny i może być bardzo subiektywnie odczytywany. </a:t>
            </a:r>
          </a:p>
          <a:p>
            <a:pPr>
              <a:lnSpc>
                <a:spcPct val="90000"/>
              </a:lnSpc>
            </a:pPr>
            <a:r>
              <a:rPr lang="pl-PL" dirty="0"/>
              <a:t>W sprawie został prawidłowo ustalony stan faktyczny i właściwie zakwalifikowano czyn oskarżonego, ale kara – w odniesieniu do konkretnych okoliczności danej sprawy, choć mieści się w ustawowych granicach – jest niewspółmiernie niska albo wysoka. </a:t>
            </a:r>
          </a:p>
          <a:p>
            <a:pPr lvl="1">
              <a:lnSpc>
                <a:spcPct val="90000"/>
              </a:lnSpc>
            </a:pPr>
            <a:r>
              <a:rPr lang="pl-PL" dirty="0"/>
              <a:t>Kara „niedopasowana” do czynu oskarżonego, jest warunków i właściwości osobistych, nie będzie realizowała celów kary z KK, ale także nie będzie możliwe zrealizowanie celów procesu karnego, a zwłaszcza zasady trafnej reakcji karnej. </a:t>
            </a:r>
          </a:p>
        </p:txBody>
      </p:sp>
      <p:sp>
        <p:nvSpPr>
          <p:cNvPr id="10246" name="Rectangle 74">
            <a:extLst>
              <a:ext uri="{FF2B5EF4-FFF2-40B4-BE49-F238E27FC236}">
                <a16:creationId xmlns:a16="http://schemas.microsoft.com/office/drawing/2014/main" id="{0B2EDFE5-9478-4774-9D3D-FEC7DC708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58715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67389282-5B25-418A-BB0E-7D6AA96F7E98}"/>
              </a:ext>
            </a:extLst>
          </p:cNvPr>
          <p:cNvSpPr>
            <a:spLocks noGrp="1"/>
          </p:cNvSpPr>
          <p:nvPr>
            <p:ph type="title"/>
          </p:nvPr>
        </p:nvSpPr>
        <p:spPr>
          <a:xfrm>
            <a:off x="1097280" y="286603"/>
            <a:ext cx="10058400" cy="1450757"/>
          </a:xfrm>
        </p:spPr>
        <p:txBody>
          <a:bodyPr>
            <a:normAutofit/>
          </a:bodyPr>
          <a:lstStyle/>
          <a:p>
            <a:r>
              <a:rPr lang="pl-PL" sz="2100"/>
              <a:t>Bezwzględne przyczyny odwoławcze – art. 439 §  1</a:t>
            </a:r>
            <a:br>
              <a:rPr lang="pl-PL" sz="2100"/>
            </a:br>
            <a:br>
              <a:rPr lang="pl-PL" sz="2100"/>
            </a:br>
            <a:r>
              <a:rPr lang="pl-PL" sz="2100"/>
              <a:t>Niezależnie od granic zaskarżenia i podniesionych zarzutów oraz wpływu uchybienia na treść orzeczenia sąd odwoławczy na posiedzeniu uchyla zaskarżone orzeczenie, jeżeli:</a:t>
            </a:r>
          </a:p>
        </p:txBody>
      </p:sp>
      <p:cxnSp>
        <p:nvCxnSpPr>
          <p:cNvPr id="21" name="Straight Connector 20">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Symbol zastępczy zawartości 2">
            <a:extLst>
              <a:ext uri="{FF2B5EF4-FFF2-40B4-BE49-F238E27FC236}">
                <a16:creationId xmlns:a16="http://schemas.microsoft.com/office/drawing/2014/main" id="{1254BBC1-FD90-4B4C-B61E-A86DCF212329}"/>
              </a:ext>
            </a:extLst>
          </p:cNvPr>
          <p:cNvGraphicFramePr>
            <a:graphicFrameLocks noGrp="1"/>
          </p:cNvGraphicFramePr>
          <p:nvPr>
            <p:ph idx="1"/>
            <p:extLst>
              <p:ext uri="{D42A27DB-BD31-4B8C-83A1-F6EECF244321}">
                <p14:modId xmlns:p14="http://schemas.microsoft.com/office/powerpoint/2010/main" val="706007839"/>
              </p:ext>
            </p:extLst>
          </p:nvPr>
        </p:nvGraphicFramePr>
        <p:xfrm>
          <a:off x="523982" y="1897380"/>
          <a:ext cx="11209105" cy="4503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ole tekstowe 3">
            <a:extLst>
              <a:ext uri="{FF2B5EF4-FFF2-40B4-BE49-F238E27FC236}">
                <a16:creationId xmlns:a16="http://schemas.microsoft.com/office/drawing/2014/main" id="{2A92CC42-4285-4F4B-9507-4DF19C3366C5}"/>
              </a:ext>
            </a:extLst>
          </p:cNvPr>
          <p:cNvSpPr txBox="1"/>
          <p:nvPr/>
        </p:nvSpPr>
        <p:spPr>
          <a:xfrm>
            <a:off x="166116" y="4927583"/>
            <a:ext cx="2546262" cy="1477328"/>
          </a:xfrm>
          <a:prstGeom prst="rect">
            <a:avLst/>
          </a:prstGeom>
          <a:noFill/>
        </p:spPr>
        <p:txBody>
          <a:bodyPr wrap="square" rtlCol="0">
            <a:spAutoFit/>
          </a:bodyPr>
          <a:lstStyle/>
          <a:p>
            <a:pPr algn="ctr"/>
            <a:r>
              <a:rPr lang="pl-PL" b="1" dirty="0">
                <a:solidFill>
                  <a:srgbClr val="FF0000"/>
                </a:solidFill>
              </a:rPr>
              <a:t>W tych 3 sytuacjach, uchylenie orzeczenia może nastąpić tylko na korzyść oskarżonego.</a:t>
            </a:r>
          </a:p>
        </p:txBody>
      </p:sp>
      <p:cxnSp>
        <p:nvCxnSpPr>
          <p:cNvPr id="7" name="Łącznik prosty ze strzałką 6">
            <a:extLst>
              <a:ext uri="{FF2B5EF4-FFF2-40B4-BE49-F238E27FC236}">
                <a16:creationId xmlns:a16="http://schemas.microsoft.com/office/drawing/2014/main" id="{59D37793-0696-41A1-9B8C-FD5980D01D12}"/>
              </a:ext>
            </a:extLst>
          </p:cNvPr>
          <p:cNvCxnSpPr/>
          <p:nvPr/>
        </p:nvCxnSpPr>
        <p:spPr>
          <a:xfrm>
            <a:off x="2712378" y="5650787"/>
            <a:ext cx="719191"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Grafika 8" descr="Wykrzyknik">
            <a:extLst>
              <a:ext uri="{FF2B5EF4-FFF2-40B4-BE49-F238E27FC236}">
                <a16:creationId xmlns:a16="http://schemas.microsoft.com/office/drawing/2014/main" id="{7DF14FD1-EAAF-40F6-BEC3-CBCE9F293D2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698480" y="4841696"/>
            <a:ext cx="914400" cy="914400"/>
          </a:xfrm>
          <a:prstGeom prst="rect">
            <a:avLst/>
          </a:prstGeom>
        </p:spPr>
      </p:pic>
    </p:spTree>
    <p:extLst>
      <p:ext uri="{BB962C8B-B14F-4D97-AF65-F5344CB8AC3E}">
        <p14:creationId xmlns:p14="http://schemas.microsoft.com/office/powerpoint/2010/main" val="9969750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16C468B-7435-4468-BD5D-F9892BB75DE8}"/>
              </a:ext>
            </a:extLst>
          </p:cNvPr>
          <p:cNvSpPr>
            <a:spLocks noGrp="1"/>
          </p:cNvSpPr>
          <p:nvPr>
            <p:ph type="title"/>
          </p:nvPr>
        </p:nvSpPr>
        <p:spPr/>
        <p:txBody>
          <a:bodyPr/>
          <a:lstStyle/>
          <a:p>
            <a:r>
              <a:rPr lang="pl-PL" dirty="0"/>
              <a:t>Zakres kontroli odwoławczej </a:t>
            </a:r>
          </a:p>
        </p:txBody>
      </p:sp>
      <p:sp>
        <p:nvSpPr>
          <p:cNvPr id="3" name="Symbol zastępczy zawartości 2">
            <a:extLst>
              <a:ext uri="{FF2B5EF4-FFF2-40B4-BE49-F238E27FC236}">
                <a16:creationId xmlns:a16="http://schemas.microsoft.com/office/drawing/2014/main" id="{4DA8A3AA-B1A5-4C70-82E9-5338AD6635A9}"/>
              </a:ext>
            </a:extLst>
          </p:cNvPr>
          <p:cNvSpPr>
            <a:spLocks noGrp="1"/>
          </p:cNvSpPr>
          <p:nvPr>
            <p:ph idx="1"/>
          </p:nvPr>
        </p:nvSpPr>
        <p:spPr/>
        <p:txBody>
          <a:bodyPr/>
          <a:lstStyle/>
          <a:p>
            <a:pPr algn="just"/>
            <a:r>
              <a:rPr lang="pl-PL" dirty="0"/>
              <a:t>Sąd odwoławczy rozpoznaje sprawę </a:t>
            </a:r>
            <a:r>
              <a:rPr lang="pl-PL" b="1" dirty="0"/>
              <a:t>w granicach zaskarżenia, a jeśli w środku odwoławczym zostały wskazane zarzuty </a:t>
            </a:r>
            <a:r>
              <a:rPr lang="pl-PL" b="1" u="sng" dirty="0">
                <a:solidFill>
                  <a:srgbClr val="FF0000"/>
                </a:solidFill>
              </a:rPr>
              <a:t>również</a:t>
            </a:r>
            <a:r>
              <a:rPr lang="pl-PL" b="1" u="sng" dirty="0">
                <a:solidFill>
                  <a:schemeClr val="tx1"/>
                </a:solidFill>
              </a:rPr>
              <a:t> </a:t>
            </a:r>
            <a:r>
              <a:rPr lang="pl-PL" b="1" dirty="0">
                <a:solidFill>
                  <a:schemeClr val="tx1"/>
                </a:solidFill>
              </a:rPr>
              <a:t>w granicach podniesionych zarzutów, </a:t>
            </a:r>
            <a:r>
              <a:rPr lang="pl-PL" dirty="0">
                <a:solidFill>
                  <a:schemeClr val="tx1"/>
                </a:solidFill>
              </a:rPr>
              <a:t>uwzględniając treść art. 447 </a:t>
            </a:r>
            <a:r>
              <a:rPr lang="pl-PL" dirty="0"/>
              <a:t>§ 1-3, a w zakresie szerszym w wypadkach wskazanych w art. 435, art. 439 § 1, art. 440 i 455. </a:t>
            </a:r>
          </a:p>
          <a:p>
            <a:pPr algn="just"/>
            <a:r>
              <a:rPr lang="pl-PL" dirty="0"/>
              <a:t>Zakres kontroli odwoławczej wyznaczają:</a:t>
            </a:r>
          </a:p>
          <a:p>
            <a:pPr lvl="1" algn="just"/>
            <a:r>
              <a:rPr lang="pl-PL" b="1" dirty="0"/>
              <a:t>Granice zaskarżenia </a:t>
            </a:r>
            <a:r>
              <a:rPr lang="pl-PL" dirty="0"/>
              <a:t>wskazane w środku odwoławczym, </a:t>
            </a:r>
          </a:p>
          <a:p>
            <a:pPr lvl="1" algn="just"/>
            <a:r>
              <a:rPr lang="pl-PL" b="1" dirty="0"/>
              <a:t>Ustawowo wskazane sytuacje, kiedy sąd wykracza poza granice zaskarżenia,</a:t>
            </a:r>
            <a:r>
              <a:rPr lang="pl-PL" dirty="0"/>
              <a:t> tj. bezwzględne przyczyny odwoławcze (art. 439 § 1), rażąca niesprawiedliwość orzeczenia (art. 440), poprawienie błędnej kwalifikacji czynu (art. 455) i tzw. dobrodziejstwo cudzego środka odwoławczego (art. 435).  </a:t>
            </a:r>
          </a:p>
        </p:txBody>
      </p:sp>
    </p:spTree>
    <p:extLst>
      <p:ext uri="{BB962C8B-B14F-4D97-AF65-F5344CB8AC3E}">
        <p14:creationId xmlns:p14="http://schemas.microsoft.com/office/powerpoint/2010/main" val="647837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1192494E-2684-402C-891E-B9432835340A}"/>
              </a:ext>
            </a:extLst>
          </p:cNvPr>
          <p:cNvSpPr>
            <a:spLocks noGrp="1"/>
          </p:cNvSpPr>
          <p:nvPr>
            <p:ph type="title"/>
          </p:nvPr>
        </p:nvSpPr>
        <p:spPr>
          <a:xfrm>
            <a:off x="1036320" y="286603"/>
            <a:ext cx="10058400" cy="1450757"/>
          </a:xfrm>
        </p:spPr>
        <p:txBody>
          <a:bodyPr>
            <a:normAutofit/>
          </a:bodyPr>
          <a:lstStyle/>
          <a:p>
            <a:r>
              <a:rPr lang="pl-PL" dirty="0"/>
              <a:t>Środki zaskarżenia a środki odwoławcze </a:t>
            </a:r>
          </a:p>
        </p:txBody>
      </p:sp>
      <p:cxnSp>
        <p:nvCxnSpPr>
          <p:cNvPr id="11" name="Straight Connector 10">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6573" y="1895846"/>
            <a:ext cx="97840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801FDBA5-3A75-4852-A09C-4DD6AEFD0DD0}"/>
              </a:ext>
            </a:extLst>
          </p:cNvPr>
          <p:cNvSpPr>
            <a:spLocks noGrp="1"/>
          </p:cNvSpPr>
          <p:nvPr>
            <p:ph idx="1"/>
          </p:nvPr>
        </p:nvSpPr>
        <p:spPr>
          <a:xfrm>
            <a:off x="5507844" y="2188634"/>
            <a:ext cx="6388260" cy="3760891"/>
          </a:xfrm>
        </p:spPr>
        <p:txBody>
          <a:bodyPr>
            <a:normAutofit/>
          </a:bodyPr>
          <a:lstStyle/>
          <a:p>
            <a:pPr marL="0" indent="0">
              <a:buNone/>
            </a:pPr>
            <a:r>
              <a:rPr lang="pl-PL" dirty="0">
                <a:sym typeface="Wingdings" panose="05000000000000000000" pitchFamily="2" charset="2"/>
              </a:rPr>
              <a:t>Środki zaskarżenia tworzą system środków zaskarżenia: </a:t>
            </a:r>
          </a:p>
          <a:p>
            <a:pPr lvl="1" algn="just">
              <a:buFont typeface="Arial" panose="020B0604020202020204" pitchFamily="34" charset="0"/>
              <a:buChar char="•"/>
            </a:pPr>
            <a:r>
              <a:rPr lang="pl-PL" b="1" dirty="0">
                <a:sym typeface="Wingdings" panose="05000000000000000000" pitchFamily="2" charset="2"/>
              </a:rPr>
              <a:t>zwyczajne środki zaskarżenia </a:t>
            </a:r>
            <a:r>
              <a:rPr lang="pl-PL" dirty="0">
                <a:sym typeface="Wingdings" panose="05000000000000000000" pitchFamily="2" charset="2"/>
              </a:rPr>
              <a:t> skierowane przeciwko </a:t>
            </a:r>
            <a:r>
              <a:rPr lang="pl-PL" dirty="0">
                <a:solidFill>
                  <a:srgbClr val="FF0000"/>
                </a:solidFill>
                <a:sym typeface="Wingdings" panose="05000000000000000000" pitchFamily="2" charset="2"/>
              </a:rPr>
              <a:t>orzeczeniom nieprawomocnym </a:t>
            </a:r>
            <a:r>
              <a:rPr lang="pl-PL" dirty="0">
                <a:sym typeface="Wingdings" panose="05000000000000000000" pitchFamily="2" charset="2"/>
              </a:rPr>
              <a:t>lub czynnościom niebędącym decyzjami procesowymi</a:t>
            </a:r>
          </a:p>
          <a:p>
            <a:pPr lvl="2" algn="just">
              <a:buFont typeface="Arial" panose="020B0604020202020204" pitchFamily="34" charset="0"/>
              <a:buChar char="•"/>
            </a:pPr>
            <a:r>
              <a:rPr lang="pl-PL" dirty="0">
                <a:sym typeface="Wingdings" panose="05000000000000000000" pitchFamily="2" charset="2"/>
              </a:rPr>
              <a:t>Środki odwoławcze </a:t>
            </a:r>
          </a:p>
          <a:p>
            <a:pPr lvl="2" algn="just">
              <a:buFont typeface="Arial" panose="020B0604020202020204" pitchFamily="34" charset="0"/>
              <a:buChar char="•"/>
            </a:pPr>
            <a:r>
              <a:rPr lang="pl-PL" dirty="0">
                <a:sym typeface="Wingdings" panose="05000000000000000000" pitchFamily="2" charset="2"/>
              </a:rPr>
              <a:t>Sprzeciwy </a:t>
            </a:r>
          </a:p>
          <a:p>
            <a:pPr lvl="2" algn="just">
              <a:buFont typeface="Arial" panose="020B0604020202020204" pitchFamily="34" charset="0"/>
              <a:buChar char="•"/>
            </a:pPr>
            <a:r>
              <a:rPr lang="pl-PL" dirty="0">
                <a:sym typeface="Wingdings" panose="05000000000000000000" pitchFamily="2" charset="2"/>
              </a:rPr>
              <a:t>Quasi sprzeciwy i inne środki zaskarżenia (np. odwołanie)</a:t>
            </a:r>
          </a:p>
          <a:p>
            <a:pPr lvl="1" algn="just">
              <a:buFont typeface="Arial" panose="020B0604020202020204" pitchFamily="34" charset="0"/>
              <a:buChar char="•"/>
            </a:pPr>
            <a:r>
              <a:rPr lang="pl-PL" b="1" dirty="0">
                <a:sym typeface="Wingdings" panose="05000000000000000000" pitchFamily="2" charset="2"/>
              </a:rPr>
              <a:t>nadzwyczajne środki zaskarżenia </a:t>
            </a:r>
            <a:r>
              <a:rPr lang="pl-PL" dirty="0">
                <a:sym typeface="Wingdings" panose="05000000000000000000" pitchFamily="2" charset="2"/>
              </a:rPr>
              <a:t> dotyczą tylko </a:t>
            </a:r>
            <a:r>
              <a:rPr lang="pl-PL" dirty="0">
                <a:solidFill>
                  <a:srgbClr val="FF0000"/>
                </a:solidFill>
                <a:sym typeface="Wingdings" panose="05000000000000000000" pitchFamily="2" charset="2"/>
              </a:rPr>
              <a:t>orzeczeń prawomocnych</a:t>
            </a:r>
            <a:r>
              <a:rPr lang="pl-PL" dirty="0">
                <a:sym typeface="Wingdings" panose="05000000000000000000" pitchFamily="2" charset="2"/>
              </a:rPr>
              <a:t>; służą korygowaniu prawomocnych orzeczeń – mają charakter kontrolny</a:t>
            </a:r>
          </a:p>
          <a:p>
            <a:pPr lvl="2">
              <a:buFont typeface="Arial" panose="020B0604020202020204" pitchFamily="34" charset="0"/>
              <a:buChar char="•"/>
            </a:pPr>
            <a:r>
              <a:rPr lang="pl-PL" dirty="0">
                <a:sym typeface="Wingdings" panose="05000000000000000000" pitchFamily="2" charset="2"/>
              </a:rPr>
              <a:t>nadzwyczajnym środkiem zaskarżenia jest również skarga na wyrok sądu II instancji, ale w istotny sposób różni się od pozostałych nadzwyczajnych środków zaskarżenia</a:t>
            </a:r>
          </a:p>
          <a:p>
            <a:pPr lvl="2">
              <a:buFont typeface="Arial" panose="020B0604020202020204" pitchFamily="34" charset="0"/>
              <a:buChar char="•"/>
            </a:pPr>
            <a:r>
              <a:rPr lang="pl-PL" dirty="0">
                <a:sym typeface="Wingdings" panose="05000000000000000000" pitchFamily="2" charset="2"/>
              </a:rPr>
              <a:t>Kasacja i wznowienie postępowania </a:t>
            </a:r>
            <a:endParaRPr lang="pl-PL" dirty="0"/>
          </a:p>
          <a:p>
            <a:endParaRPr lang="pl-PL" dirty="0"/>
          </a:p>
        </p:txBody>
      </p:sp>
      <p:sp>
        <p:nvSpPr>
          <p:cNvPr id="13" name="Rectangle 12">
            <a:extLst>
              <a:ext uri="{FF2B5EF4-FFF2-40B4-BE49-F238E27FC236}">
                <a16:creationId xmlns:a16="http://schemas.microsoft.com/office/drawing/2014/main" id="{0B2EDFE5-9478-4774-9D3D-FEC7DC708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0" name="Symbol zastępczy zawartości 3">
            <a:extLst>
              <a:ext uri="{FF2B5EF4-FFF2-40B4-BE49-F238E27FC236}">
                <a16:creationId xmlns:a16="http://schemas.microsoft.com/office/drawing/2014/main" id="{A42A7C25-6BE2-4DE4-B5B1-A88C20DCFFC9}"/>
              </a:ext>
            </a:extLst>
          </p:cNvPr>
          <p:cNvGraphicFramePr>
            <a:graphicFrameLocks/>
          </p:cNvGraphicFramePr>
          <p:nvPr>
            <p:extLst>
              <p:ext uri="{D42A27DB-BD31-4B8C-83A1-F6EECF244321}">
                <p14:modId xmlns:p14="http://schemas.microsoft.com/office/powerpoint/2010/main" val="2452279786"/>
              </p:ext>
            </p:extLst>
          </p:nvPr>
        </p:nvGraphicFramePr>
        <p:xfrm>
          <a:off x="158512" y="2152433"/>
          <a:ext cx="5190821" cy="3760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79643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3E59AE-44F8-4FB9-BF05-C888FE3E1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0E1E3F02-08A1-4EE1-9083-8B923107D273}"/>
              </a:ext>
            </a:extLst>
          </p:cNvPr>
          <p:cNvSpPr>
            <a:spLocks noGrp="1"/>
          </p:cNvSpPr>
          <p:nvPr>
            <p:ph type="title"/>
          </p:nvPr>
        </p:nvSpPr>
        <p:spPr>
          <a:xfrm>
            <a:off x="642259" y="634946"/>
            <a:ext cx="3372529" cy="5055904"/>
          </a:xfrm>
        </p:spPr>
        <p:txBody>
          <a:bodyPr anchor="ctr">
            <a:normAutofit/>
          </a:bodyPr>
          <a:lstStyle/>
          <a:p>
            <a:r>
              <a:rPr lang="pl-PL" dirty="0"/>
              <a:t>Granice zaskarżenia wyznaczane są przez:</a:t>
            </a:r>
          </a:p>
        </p:txBody>
      </p:sp>
      <p:cxnSp>
        <p:nvCxnSpPr>
          <p:cNvPr id="12" name="Straight Connector 11">
            <a:extLst>
              <a:ext uri="{FF2B5EF4-FFF2-40B4-BE49-F238E27FC236}">
                <a16:creationId xmlns:a16="http://schemas.microsoft.com/office/drawing/2014/main" id="{2752F38C-F560-47AA-90AD-209F39C041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35022" y="1791298"/>
            <a:ext cx="0" cy="27432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B6B14AE-589A-45CC-A30D-41995FC1F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Symbol zastępczy zawartości 2">
            <a:extLst>
              <a:ext uri="{FF2B5EF4-FFF2-40B4-BE49-F238E27FC236}">
                <a16:creationId xmlns:a16="http://schemas.microsoft.com/office/drawing/2014/main" id="{8CC7EEAE-F721-4C4B-8AC1-911C7614FC12}"/>
              </a:ext>
            </a:extLst>
          </p:cNvPr>
          <p:cNvGraphicFramePr>
            <a:graphicFrameLocks noGrp="1"/>
          </p:cNvGraphicFramePr>
          <p:nvPr>
            <p:ph idx="1"/>
            <p:extLst>
              <p:ext uri="{D42A27DB-BD31-4B8C-83A1-F6EECF244321}">
                <p14:modId xmlns:p14="http://schemas.microsoft.com/office/powerpoint/2010/main" val="3181728111"/>
              </p:ext>
            </p:extLst>
          </p:nvPr>
        </p:nvGraphicFramePr>
        <p:xfrm>
          <a:off x="4648201" y="639763"/>
          <a:ext cx="6910387" cy="5051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5259692"/>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94FA8A6A-F21C-4AD4-940C-96F166FB25E7}"/>
              </a:ext>
            </a:extLst>
          </p:cNvPr>
          <p:cNvSpPr>
            <a:spLocks noGrp="1"/>
          </p:cNvSpPr>
          <p:nvPr>
            <p:ph type="title"/>
          </p:nvPr>
        </p:nvSpPr>
        <p:spPr>
          <a:xfrm>
            <a:off x="1036320" y="286603"/>
            <a:ext cx="10058400" cy="1450757"/>
          </a:xfrm>
        </p:spPr>
        <p:txBody>
          <a:bodyPr>
            <a:normAutofit/>
          </a:bodyPr>
          <a:lstStyle/>
          <a:p>
            <a:r>
              <a:rPr lang="pl-PL" dirty="0"/>
              <a:t>Zakres zaskarżenia</a:t>
            </a:r>
          </a:p>
        </p:txBody>
      </p:sp>
      <p:cxnSp>
        <p:nvCxnSpPr>
          <p:cNvPr id="73" name="Straight Connector 72">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6573" y="1895846"/>
            <a:ext cx="97840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2290" name="Picture 2" descr="Personal Boundaries Stock Illustrations – 49 Personal Boundaries ...">
            <a:extLst>
              <a:ext uri="{FF2B5EF4-FFF2-40B4-BE49-F238E27FC236}">
                <a16:creationId xmlns:a16="http://schemas.microsoft.com/office/drawing/2014/main" id="{4699751C-72E9-4859-AA9C-165877003D4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31509" y="3043975"/>
            <a:ext cx="3031484" cy="1889340"/>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id="{FFB71232-4AAC-446F-B586-1AE4B0DE0B5E}"/>
              </a:ext>
            </a:extLst>
          </p:cNvPr>
          <p:cNvSpPr>
            <a:spLocks noGrp="1"/>
          </p:cNvSpPr>
          <p:nvPr>
            <p:ph idx="1"/>
          </p:nvPr>
        </p:nvSpPr>
        <p:spPr>
          <a:xfrm>
            <a:off x="4706460" y="2108201"/>
            <a:ext cx="6388260" cy="3760891"/>
          </a:xfrm>
        </p:spPr>
        <p:txBody>
          <a:bodyPr>
            <a:normAutofit/>
          </a:bodyPr>
          <a:lstStyle/>
          <a:p>
            <a:pPr>
              <a:lnSpc>
                <a:spcPct val="90000"/>
              </a:lnSpc>
            </a:pPr>
            <a:r>
              <a:rPr lang="pl-PL" sz="1400" u="sng"/>
              <a:t>Zakres zaskarżenia</a:t>
            </a:r>
            <a:r>
              <a:rPr lang="pl-PL" sz="1400"/>
              <a:t> wyznacza uprawniony podmiot składający odwołanie. Orzeczenie można zaskarżyć </a:t>
            </a:r>
            <a:r>
              <a:rPr lang="pl-PL" sz="1400" b="1"/>
              <a:t>w całości lub w części </a:t>
            </a:r>
            <a:r>
              <a:rPr lang="pl-PL" sz="1400"/>
              <a:t>albo można zaskarżyć samo jego </a:t>
            </a:r>
            <a:r>
              <a:rPr lang="pl-PL" sz="1400" b="1"/>
              <a:t>uzasadnienie</a:t>
            </a:r>
            <a:r>
              <a:rPr lang="pl-PL" sz="1400"/>
              <a:t>.</a:t>
            </a:r>
          </a:p>
          <a:p>
            <a:pPr lvl="1">
              <a:lnSpc>
                <a:spcPct val="90000"/>
              </a:lnSpc>
            </a:pPr>
            <a:r>
              <a:rPr lang="pl-PL" sz="1400"/>
              <a:t>Uwaga zamiana! Uzasadnienie wyroku nie jest zaskarżane apelacją, ale zażaleniem. </a:t>
            </a:r>
          </a:p>
          <a:p>
            <a:pPr lvl="1">
              <a:lnSpc>
                <a:spcPct val="90000"/>
              </a:lnSpc>
            </a:pPr>
            <a:r>
              <a:rPr lang="pl-PL" sz="1400"/>
              <a:t>Art. 443a – chodzi o sytuację, kiedy skarżący nie kwestionuje rozstrzygnięcia (treści wyroku) i nie zgadza się jedynie z uzasadnieniem. </a:t>
            </a:r>
          </a:p>
          <a:p>
            <a:pPr>
              <a:lnSpc>
                <a:spcPct val="90000"/>
              </a:lnSpc>
            </a:pPr>
            <a:r>
              <a:rPr lang="pl-PL" sz="1400"/>
              <a:t>Zaskarżenie orzeczenia w części, tj. tylko niektórych rozstrzygnięć, może dotyczyć ograniczenia podmiotowego lub przedmiotowego.</a:t>
            </a:r>
          </a:p>
          <a:p>
            <a:pPr lvl="1">
              <a:lnSpc>
                <a:spcPct val="90000"/>
              </a:lnSpc>
            </a:pPr>
            <a:r>
              <a:rPr lang="pl-PL" sz="1400"/>
              <a:t>Ograniczenie podmiotowe – orzeczenie dotyczy więcej niż jednego oskarżonego, a zaskarżono je nie co do wszystkich współoskarżonych.</a:t>
            </a:r>
          </a:p>
          <a:p>
            <a:pPr lvl="1">
              <a:lnSpc>
                <a:spcPct val="90000"/>
              </a:lnSpc>
            </a:pPr>
            <a:r>
              <a:rPr lang="pl-PL" sz="1400"/>
              <a:t>Ograniczenie przedmiotowe – nie dotyczy wszystkich czynów jednego oskarżonego zawartych w orzeczeniu, albo jeżeli zaskarżono wyrok tylko w części dotyczącej jednego oskarżonego. </a:t>
            </a:r>
          </a:p>
          <a:p>
            <a:pPr>
              <a:lnSpc>
                <a:spcPct val="90000"/>
              </a:lnSpc>
            </a:pPr>
            <a:r>
              <a:rPr lang="pl-PL" sz="1400"/>
              <a:t>Można kwestionować także brak jakiegoś rozstrzygnięcia. </a:t>
            </a:r>
          </a:p>
          <a:p>
            <a:pPr>
              <a:lnSpc>
                <a:spcPct val="90000"/>
              </a:lnSpc>
            </a:pPr>
            <a:endParaRPr lang="pl-PL" sz="1400"/>
          </a:p>
        </p:txBody>
      </p:sp>
      <p:sp>
        <p:nvSpPr>
          <p:cNvPr id="75" name="Rectangle 74">
            <a:extLst>
              <a:ext uri="{FF2B5EF4-FFF2-40B4-BE49-F238E27FC236}">
                <a16:creationId xmlns:a16="http://schemas.microsoft.com/office/drawing/2014/main" id="{0B2EDFE5-9478-4774-9D3D-FEC7DC708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296640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0E74ABC0-5FC0-4A38-8F5A-0F88BF8B6B23}"/>
              </a:ext>
            </a:extLst>
          </p:cNvPr>
          <p:cNvSpPr>
            <a:spLocks noGrp="1"/>
          </p:cNvSpPr>
          <p:nvPr>
            <p:ph type="title"/>
          </p:nvPr>
        </p:nvSpPr>
        <p:spPr>
          <a:xfrm>
            <a:off x="1036320" y="286603"/>
            <a:ext cx="10058400" cy="1450757"/>
          </a:xfrm>
        </p:spPr>
        <p:txBody>
          <a:bodyPr>
            <a:normAutofit/>
          </a:bodyPr>
          <a:lstStyle/>
          <a:p>
            <a:r>
              <a:rPr lang="pl-PL" dirty="0"/>
              <a:t>Zakres zaskarżenia </a:t>
            </a:r>
          </a:p>
        </p:txBody>
      </p:sp>
      <p:cxnSp>
        <p:nvCxnSpPr>
          <p:cNvPr id="73" name="Straight Connector 72">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6573" y="1895846"/>
            <a:ext cx="97840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3314" name="Picture 2" descr="Personal Boundaries Stock Illustrations – 49 Personal Boundaries ...">
            <a:extLst>
              <a:ext uri="{FF2B5EF4-FFF2-40B4-BE49-F238E27FC236}">
                <a16:creationId xmlns:a16="http://schemas.microsoft.com/office/drawing/2014/main" id="{F32C725E-40A3-4F89-8E91-BAABF866368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31509" y="3043975"/>
            <a:ext cx="3031484" cy="1889340"/>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id="{F5887E44-1F8F-4307-8587-1DD73A316587}"/>
              </a:ext>
            </a:extLst>
          </p:cNvPr>
          <p:cNvSpPr>
            <a:spLocks noGrp="1"/>
          </p:cNvSpPr>
          <p:nvPr>
            <p:ph idx="1"/>
          </p:nvPr>
        </p:nvSpPr>
        <p:spPr>
          <a:xfrm>
            <a:off x="4706460" y="2108201"/>
            <a:ext cx="6388260" cy="3760891"/>
          </a:xfrm>
        </p:spPr>
        <p:txBody>
          <a:bodyPr>
            <a:normAutofit fontScale="92500" lnSpcReduction="20000"/>
          </a:bodyPr>
          <a:lstStyle/>
          <a:p>
            <a:pPr>
              <a:lnSpc>
                <a:spcPct val="90000"/>
              </a:lnSpc>
            </a:pPr>
            <a:r>
              <a:rPr lang="pl-PL" sz="1300"/>
              <a:t>Zakres zaskarżenia podlega modyfikacjom wynikającym z art. 447 § 1-3. </a:t>
            </a:r>
          </a:p>
          <a:p>
            <a:pPr lvl="1">
              <a:lnSpc>
                <a:spcPct val="90000"/>
              </a:lnSpc>
            </a:pPr>
            <a:r>
              <a:rPr lang="pl-PL" sz="1300"/>
              <a:t>§  1.  Apelację co do winy uważa się za zwróconą przeciwko całości wyroku.</a:t>
            </a:r>
          </a:p>
          <a:p>
            <a:pPr lvl="2">
              <a:lnSpc>
                <a:spcPct val="90000"/>
              </a:lnSpc>
            </a:pPr>
            <a:r>
              <a:rPr lang="pl-PL" sz="1300"/>
              <a:t>Jeśli kwestionujemy to, że ktoś popełnił przestępstwo/nie popełnił przestępstwa to nie zgadzamy się z istotą rozstrzygnięcia. </a:t>
            </a:r>
          </a:p>
          <a:p>
            <a:pPr lvl="1">
              <a:lnSpc>
                <a:spcPct val="90000"/>
              </a:lnSpc>
            </a:pPr>
            <a:r>
              <a:rPr lang="pl-PL" sz="1300"/>
              <a:t>§  2.  Apelację co do kary uważa się za zwróconą przeciwko całości rozstrzygnięcia o karze i środkach karnych.</a:t>
            </a:r>
          </a:p>
          <a:p>
            <a:pPr lvl="2">
              <a:lnSpc>
                <a:spcPct val="90000"/>
              </a:lnSpc>
            </a:pPr>
            <a:r>
              <a:rPr lang="pl-PL" sz="1300"/>
              <a:t>Orzeczenie np. kary pozbawienia wolności może wiązać się np. z pozbawieniem praw publicznych czy orzeczeniem zakazu prowadzenia pojazdów. Kwestionując wymiar kary, oddziałuje to na środki karne związane z wymierzoną oskarżonemu karą. Kwestionując wyłącznie karę nie kwestionujemy winy oskarżonego</a:t>
            </a:r>
          </a:p>
          <a:p>
            <a:pPr lvl="1">
              <a:lnSpc>
                <a:spcPct val="90000"/>
              </a:lnSpc>
            </a:pPr>
            <a:r>
              <a:rPr lang="pl-PL" sz="1300"/>
              <a:t>§  3.  Apelację co do środka karnego, środka kompensacyjnego albo przepadku uważa się za zwróconą odpowiednio przeciwko całości rozstrzygnięcia o środkach karnych albo o środkach kompensacyjnych albo o przepadku.</a:t>
            </a:r>
          </a:p>
          <a:p>
            <a:pPr lvl="2">
              <a:lnSpc>
                <a:spcPct val="90000"/>
              </a:lnSpc>
            </a:pPr>
            <a:r>
              <a:rPr lang="pl-PL" sz="1300"/>
              <a:t>Możemy zgadzać się z karą i środkami karnymi, ale np. kwestionować wysokość nawiązki. Niecelowym byłoby wówczas orzekanie przez sąd o całości reakcji prawnokarnej, skoro wystarczające jest zbadanie tylko środków kompensacyjnych i przepadku. </a:t>
            </a:r>
          </a:p>
          <a:p>
            <a:pPr>
              <a:lnSpc>
                <a:spcPct val="90000"/>
              </a:lnSpc>
            </a:pPr>
            <a:r>
              <a:rPr lang="pl-PL" sz="1300"/>
              <a:t>Sąd może ograniczyć zakres rozpoznania sprawy, jeśli jest to wystarczające dla wydania prawidłowego rozstrzygnięcia (art. 436). </a:t>
            </a:r>
          </a:p>
          <a:p>
            <a:pPr lvl="1">
              <a:lnSpc>
                <a:spcPct val="90000"/>
              </a:lnSpc>
            </a:pPr>
            <a:r>
              <a:rPr lang="pl-PL" sz="1300"/>
              <a:t>Np. sąd stwierdził zaistnienie uchybienia, które skutkuje uchyleniem orzeczenia i przekazaniem sprawy do ponownego rozpoznania, więc nie ma sensu – ze względu na ekonomikę postępowania – na dalsze badanie zarzutów środka odwoławczego. </a:t>
            </a:r>
          </a:p>
        </p:txBody>
      </p:sp>
      <p:sp>
        <p:nvSpPr>
          <p:cNvPr id="75" name="Rectangle 74">
            <a:extLst>
              <a:ext uri="{FF2B5EF4-FFF2-40B4-BE49-F238E27FC236}">
                <a16:creationId xmlns:a16="http://schemas.microsoft.com/office/drawing/2014/main" id="{0B2EDFE5-9478-4774-9D3D-FEC7DC708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910836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097280" y="286603"/>
            <a:ext cx="6437363" cy="1450757"/>
          </a:xfrm>
        </p:spPr>
        <p:txBody>
          <a:bodyPr>
            <a:normAutofit/>
          </a:bodyPr>
          <a:lstStyle/>
          <a:p>
            <a:r>
              <a:rPr lang="pl-PL" dirty="0"/>
              <a:t>Kierunek środka odwoławczego </a:t>
            </a:r>
          </a:p>
        </p:txBody>
      </p:sp>
      <p:cxnSp>
        <p:nvCxnSpPr>
          <p:cNvPr id="73" name="Straight Connector 72">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5846"/>
            <a:ext cx="62179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p:cNvSpPr>
            <a:spLocks noGrp="1"/>
          </p:cNvSpPr>
          <p:nvPr>
            <p:ph idx="1"/>
          </p:nvPr>
        </p:nvSpPr>
        <p:spPr>
          <a:xfrm>
            <a:off x="1097281" y="2108201"/>
            <a:ext cx="6388242" cy="3760891"/>
          </a:xfrm>
        </p:spPr>
        <p:txBody>
          <a:bodyPr>
            <a:normAutofit lnSpcReduction="10000"/>
          </a:bodyPr>
          <a:lstStyle/>
          <a:p>
            <a:pPr>
              <a:lnSpc>
                <a:spcPct val="90000"/>
              </a:lnSpc>
            </a:pPr>
            <a:r>
              <a:rPr lang="pl-PL" sz="1700" b="1" dirty="0"/>
              <a:t>Kierunek środka odwoławczego –  </a:t>
            </a:r>
            <a:r>
              <a:rPr lang="pl-PL" sz="1700" dirty="0"/>
              <a:t>stosunek środka odwoławczego do sytuacji oskarżonego. Orzeczenie może być zaskarżone na </a:t>
            </a:r>
            <a:r>
              <a:rPr lang="pl-PL" sz="1700" b="1" dirty="0"/>
              <a:t>korzyść bądź na niekorzyść </a:t>
            </a:r>
            <a:r>
              <a:rPr lang="pl-PL" sz="1700" dirty="0"/>
              <a:t>oskarżonego. </a:t>
            </a:r>
            <a:r>
              <a:rPr lang="pl-PL" sz="1700" b="1" dirty="0"/>
              <a:t>W środku odwoławczym należy wskazać kierunek</a:t>
            </a:r>
            <a:r>
              <a:rPr lang="pl-PL" sz="1700" dirty="0"/>
              <a:t>. </a:t>
            </a:r>
          </a:p>
          <a:p>
            <a:pPr>
              <a:lnSpc>
                <a:spcPct val="90000"/>
              </a:lnSpc>
            </a:pPr>
            <a:r>
              <a:rPr lang="pl-PL" sz="1700" b="1" dirty="0">
                <a:solidFill>
                  <a:srgbClr val="FF0000"/>
                </a:solidFill>
              </a:rPr>
              <a:t>Kierunek środka odwoławczego związany jest z interesem procesowym strony. </a:t>
            </a:r>
          </a:p>
          <a:p>
            <a:pPr>
              <a:lnSpc>
                <a:spcPct val="90000"/>
              </a:lnSpc>
            </a:pPr>
            <a:r>
              <a:rPr lang="pl-PL" sz="1700" dirty="0"/>
              <a:t>Jedynie wyjątkowa rola w procesie karnym oskarżyciela publicznego, który musi kierować się zasadą obiektywizmu, daje mu prawo do wniesienia środka odwoławczego także na korzyść oskarżonego (art. 425 § 4 k.p.k.).</a:t>
            </a:r>
          </a:p>
          <a:p>
            <a:pPr lvl="1">
              <a:lnSpc>
                <a:spcPct val="90000"/>
              </a:lnSpc>
            </a:pPr>
            <a:r>
              <a:rPr lang="pl-PL" sz="1700" dirty="0"/>
              <a:t>Oskarżony, obrońca i przedstawiciel ustawowy </a:t>
            </a:r>
            <a:r>
              <a:rPr lang="pl-PL" sz="1700" dirty="0">
                <a:sym typeface="Wingdings" panose="05000000000000000000" pitchFamily="2" charset="2"/>
              </a:rPr>
              <a:t> tylko na korzyść </a:t>
            </a:r>
            <a:endParaRPr lang="pl-PL" sz="1700" dirty="0"/>
          </a:p>
          <a:p>
            <a:pPr lvl="1">
              <a:lnSpc>
                <a:spcPct val="90000"/>
              </a:lnSpc>
            </a:pPr>
            <a:r>
              <a:rPr lang="pl-PL" sz="1700" dirty="0"/>
              <a:t>Oskarżyciel posiłkowy, oskarżyciel prywatny </a:t>
            </a:r>
            <a:r>
              <a:rPr lang="pl-PL" sz="1700" dirty="0">
                <a:sym typeface="Wingdings" panose="05000000000000000000" pitchFamily="2" charset="2"/>
              </a:rPr>
              <a:t> tylko na niekorzyść</a:t>
            </a:r>
          </a:p>
        </p:txBody>
      </p:sp>
      <p:pic>
        <p:nvPicPr>
          <p:cNvPr id="14338" name="Picture 2" descr="Change Direction Clipart">
            <a:extLst>
              <a:ext uri="{FF2B5EF4-FFF2-40B4-BE49-F238E27FC236}">
                <a16:creationId xmlns:a16="http://schemas.microsoft.com/office/drawing/2014/main" id="{6FEA6603-446D-4872-A31F-E8A9D399C84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29003" y="1920661"/>
            <a:ext cx="3412514" cy="2556091"/>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FEC9799F-A0B8-45B9-8164-71F283892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387201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097280" y="286603"/>
            <a:ext cx="7913156" cy="1450757"/>
          </a:xfrm>
        </p:spPr>
        <p:txBody>
          <a:bodyPr>
            <a:normAutofit/>
          </a:bodyPr>
          <a:lstStyle/>
          <a:p>
            <a:r>
              <a:rPr lang="pl-PL" dirty="0"/>
              <a:t>Kierunek środka odwoławczego i </a:t>
            </a:r>
            <a:r>
              <a:rPr lang="pl-PL" dirty="0">
                <a:sym typeface="Wingdings" panose="05000000000000000000" pitchFamily="2" charset="2"/>
              </a:rPr>
              <a:t>zakaz </a:t>
            </a:r>
            <a:r>
              <a:rPr lang="pl-PL" dirty="0" err="1">
                <a:sym typeface="Wingdings" panose="05000000000000000000" pitchFamily="2" charset="2"/>
              </a:rPr>
              <a:t>reformationis</a:t>
            </a:r>
            <a:r>
              <a:rPr lang="pl-PL" dirty="0">
                <a:sym typeface="Wingdings" panose="05000000000000000000" pitchFamily="2" charset="2"/>
              </a:rPr>
              <a:t> in </a:t>
            </a:r>
            <a:r>
              <a:rPr lang="pl-PL" dirty="0" err="1">
                <a:sym typeface="Wingdings" panose="05000000000000000000" pitchFamily="2" charset="2"/>
              </a:rPr>
              <a:t>peius</a:t>
            </a:r>
            <a:endParaRPr lang="pl-PL" dirty="0"/>
          </a:p>
        </p:txBody>
      </p:sp>
      <p:cxnSp>
        <p:nvCxnSpPr>
          <p:cNvPr id="73" name="Straight Connector 72">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5846"/>
            <a:ext cx="62179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p:cNvSpPr>
            <a:spLocks noGrp="1"/>
          </p:cNvSpPr>
          <p:nvPr>
            <p:ph idx="1"/>
          </p:nvPr>
        </p:nvSpPr>
        <p:spPr>
          <a:xfrm>
            <a:off x="1097281" y="2108201"/>
            <a:ext cx="6388242" cy="3760891"/>
          </a:xfrm>
        </p:spPr>
        <p:txBody>
          <a:bodyPr>
            <a:normAutofit lnSpcReduction="10000"/>
          </a:bodyPr>
          <a:lstStyle/>
          <a:p>
            <a:pPr marL="0" indent="0">
              <a:lnSpc>
                <a:spcPct val="90000"/>
              </a:lnSpc>
              <a:buNone/>
            </a:pPr>
            <a:r>
              <a:rPr lang="pl-PL" sz="1500" dirty="0">
                <a:sym typeface="Wingdings" panose="05000000000000000000" pitchFamily="2" charset="2"/>
              </a:rPr>
              <a:t>Art. 434 (zakaz </a:t>
            </a:r>
            <a:r>
              <a:rPr lang="pl-PL" sz="1500" dirty="0" err="1">
                <a:sym typeface="Wingdings" panose="05000000000000000000" pitchFamily="2" charset="2"/>
              </a:rPr>
              <a:t>reformationis</a:t>
            </a:r>
            <a:r>
              <a:rPr lang="pl-PL" sz="1500" dirty="0">
                <a:sym typeface="Wingdings" panose="05000000000000000000" pitchFamily="2" charset="2"/>
              </a:rPr>
              <a:t> in </a:t>
            </a:r>
            <a:r>
              <a:rPr lang="pl-PL" sz="1500" dirty="0" err="1">
                <a:sym typeface="Wingdings" panose="05000000000000000000" pitchFamily="2" charset="2"/>
              </a:rPr>
              <a:t>peius</a:t>
            </a:r>
            <a:r>
              <a:rPr lang="pl-PL" sz="1500" dirty="0">
                <a:sym typeface="Wingdings" panose="05000000000000000000" pitchFamily="2" charset="2"/>
              </a:rPr>
              <a:t>)</a:t>
            </a:r>
          </a:p>
          <a:p>
            <a:pPr marL="0" indent="0">
              <a:lnSpc>
                <a:spcPct val="90000"/>
              </a:lnSpc>
              <a:buNone/>
            </a:pPr>
            <a:r>
              <a:rPr lang="pl-PL" sz="1500" dirty="0"/>
              <a:t>§1. Sąd odwoławczy może orzec na niekorzyść oskarżonego </a:t>
            </a:r>
            <a:r>
              <a:rPr lang="pl-PL" sz="1500" b="1" dirty="0"/>
              <a:t>jedynie</a:t>
            </a:r>
            <a:r>
              <a:rPr lang="pl-PL" sz="1500" dirty="0"/>
              <a:t>:</a:t>
            </a:r>
          </a:p>
          <a:p>
            <a:pPr marL="324000" lvl="1" indent="0">
              <a:lnSpc>
                <a:spcPct val="90000"/>
              </a:lnSpc>
              <a:buNone/>
            </a:pPr>
            <a:r>
              <a:rPr lang="pl-PL" sz="1500" dirty="0"/>
              <a:t>1)wtedy</a:t>
            </a:r>
            <a:r>
              <a:rPr lang="pl-PL" sz="1500" b="1" dirty="0"/>
              <a:t>, gdy wniesiono na jego niekorzyść środek odwoławczy</a:t>
            </a:r>
            <a:r>
              <a:rPr lang="pl-PL" sz="1500" dirty="0"/>
              <a:t>, oraz</a:t>
            </a:r>
          </a:p>
          <a:p>
            <a:pPr marL="324000" lvl="1" indent="0">
              <a:lnSpc>
                <a:spcPct val="90000"/>
              </a:lnSpc>
              <a:buNone/>
            </a:pPr>
            <a:r>
              <a:rPr lang="pl-PL" sz="1500" dirty="0"/>
              <a:t>2)w </a:t>
            </a:r>
            <a:r>
              <a:rPr lang="pl-PL" sz="1500" b="1" dirty="0"/>
              <a:t>granicach zaskarżenia</a:t>
            </a:r>
            <a:r>
              <a:rPr lang="pl-PL" sz="1500" dirty="0"/>
              <a:t>, chyba że ustawa nakazuje wydanie orzeczenia niezależnie od granic zaskarżenia, oraz</a:t>
            </a:r>
          </a:p>
          <a:p>
            <a:pPr marL="324000" lvl="1" indent="0">
              <a:lnSpc>
                <a:spcPct val="90000"/>
              </a:lnSpc>
              <a:buNone/>
            </a:pPr>
            <a:r>
              <a:rPr lang="pl-PL" sz="1500" dirty="0"/>
              <a:t>3)</a:t>
            </a:r>
            <a:r>
              <a:rPr lang="pl-PL" sz="1500" b="1" dirty="0"/>
              <a:t>w razie stwierdzenia uchybień podniesionych w środku odwoławczym</a:t>
            </a:r>
            <a:r>
              <a:rPr lang="pl-PL" sz="1500" dirty="0"/>
              <a:t>, chyba że środek odwoławczy nie pochodzi od oskarżyciela publicznego lub pełnomocnika i nie podniesiono w nim zarzutów albo ustawa nakazuje wydanie orzeczenia niezależnie od podniesionych zarzutów.</a:t>
            </a:r>
          </a:p>
          <a:p>
            <a:pPr marL="0" indent="0">
              <a:lnSpc>
                <a:spcPct val="90000"/>
              </a:lnSpc>
              <a:buNone/>
            </a:pPr>
            <a:r>
              <a:rPr lang="pl-PL" sz="1500" dirty="0"/>
              <a:t>§2. </a:t>
            </a:r>
            <a:r>
              <a:rPr lang="pl-PL" sz="1500" b="1" dirty="0"/>
              <a:t>Środek odwoławczy wniesiony na niekorzyść oskarżonego może spowodować orzeczenie także na korzyść oskarżonego, </a:t>
            </a:r>
            <a:r>
              <a:rPr lang="pl-PL" sz="1500" dirty="0"/>
              <a:t>jeżeli zachodzą przesłanki określone w art. 440 lub art. 455. </a:t>
            </a:r>
            <a:r>
              <a:rPr lang="pl-PL" sz="1500" dirty="0">
                <a:sym typeface="Wingdings" panose="05000000000000000000" pitchFamily="2" charset="2"/>
              </a:rPr>
              <a:t> tzw. odwrócony kierunek zaskarżenia</a:t>
            </a:r>
            <a:endParaRPr lang="pl-PL" sz="1500" dirty="0"/>
          </a:p>
          <a:p>
            <a:pPr marL="0" indent="0">
              <a:lnSpc>
                <a:spcPct val="90000"/>
              </a:lnSpc>
              <a:buNone/>
            </a:pPr>
            <a:endParaRPr lang="pl-PL" sz="1500" dirty="0"/>
          </a:p>
          <a:p>
            <a:pPr marL="0" indent="0">
              <a:lnSpc>
                <a:spcPct val="90000"/>
              </a:lnSpc>
              <a:buNone/>
            </a:pPr>
            <a:endParaRPr lang="pl-PL" sz="1500" dirty="0"/>
          </a:p>
        </p:txBody>
      </p:sp>
      <p:pic>
        <p:nvPicPr>
          <p:cNvPr id="15362" name="Picture 2" descr="Change Direction Clipart">
            <a:extLst>
              <a:ext uri="{FF2B5EF4-FFF2-40B4-BE49-F238E27FC236}">
                <a16:creationId xmlns:a16="http://schemas.microsoft.com/office/drawing/2014/main" id="{9685EB8D-AAF8-4705-BF27-75E99E08D06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29003" y="1920661"/>
            <a:ext cx="3412514" cy="2556091"/>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FEC9799F-A0B8-45B9-8164-71F283892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031699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097280" y="286603"/>
            <a:ext cx="9382360" cy="1450757"/>
          </a:xfrm>
        </p:spPr>
        <p:txBody>
          <a:bodyPr>
            <a:normAutofit/>
          </a:bodyPr>
          <a:lstStyle/>
          <a:p>
            <a:r>
              <a:rPr lang="pl-PL" dirty="0"/>
              <a:t>Kierunek zaskarżenia i </a:t>
            </a:r>
            <a:r>
              <a:rPr lang="pl-PL" dirty="0">
                <a:sym typeface="Wingdings" panose="05000000000000000000" pitchFamily="2" charset="2"/>
              </a:rPr>
              <a:t>zakaz </a:t>
            </a:r>
            <a:r>
              <a:rPr lang="pl-PL" dirty="0" err="1">
                <a:sym typeface="Wingdings" panose="05000000000000000000" pitchFamily="2" charset="2"/>
              </a:rPr>
              <a:t>reformationis</a:t>
            </a:r>
            <a:r>
              <a:rPr lang="pl-PL" dirty="0">
                <a:sym typeface="Wingdings" panose="05000000000000000000" pitchFamily="2" charset="2"/>
              </a:rPr>
              <a:t> in </a:t>
            </a:r>
            <a:r>
              <a:rPr lang="pl-PL" dirty="0" err="1">
                <a:sym typeface="Wingdings" panose="05000000000000000000" pitchFamily="2" charset="2"/>
              </a:rPr>
              <a:t>peius</a:t>
            </a:r>
            <a:r>
              <a:rPr lang="pl-PL" dirty="0"/>
              <a:t> </a:t>
            </a:r>
          </a:p>
        </p:txBody>
      </p:sp>
      <p:cxnSp>
        <p:nvCxnSpPr>
          <p:cNvPr id="73" name="Straight Connector 72">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5846"/>
            <a:ext cx="62179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p:cNvSpPr>
            <a:spLocks noGrp="1"/>
          </p:cNvSpPr>
          <p:nvPr>
            <p:ph idx="1"/>
          </p:nvPr>
        </p:nvSpPr>
        <p:spPr>
          <a:xfrm>
            <a:off x="441789" y="2023963"/>
            <a:ext cx="7438490" cy="4218349"/>
          </a:xfrm>
        </p:spPr>
        <p:txBody>
          <a:bodyPr>
            <a:normAutofit lnSpcReduction="10000"/>
          </a:bodyPr>
          <a:lstStyle/>
          <a:p>
            <a:pPr>
              <a:lnSpc>
                <a:spcPct val="90000"/>
              </a:lnSpc>
            </a:pPr>
            <a:r>
              <a:rPr lang="pl-PL" sz="1400" dirty="0"/>
              <a:t>Kierunek środka odwoławczego na korzyść oskarżonego wiąże się z zakazem </a:t>
            </a:r>
            <a:r>
              <a:rPr lang="pl-PL" sz="1400" u="sng" dirty="0" err="1"/>
              <a:t>reformationis</a:t>
            </a:r>
            <a:r>
              <a:rPr lang="pl-PL" sz="1400" u="sng" dirty="0"/>
              <a:t> in </a:t>
            </a:r>
            <a:r>
              <a:rPr lang="pl-PL" sz="1400" u="sng" dirty="0" err="1"/>
              <a:t>peius</a:t>
            </a:r>
            <a:r>
              <a:rPr lang="pl-PL" sz="1400" dirty="0"/>
              <a:t>, tzn. z zakazem pogarszania sytuacji prawnej oskarżonego. Ma on chronić oskarżonego przed narażeniem się na orzeczenie niekorzystne w razie zaskarżenia orzeczenia wyłącznie na korzyść. </a:t>
            </a:r>
          </a:p>
          <a:p>
            <a:pPr>
              <a:lnSpc>
                <a:spcPct val="90000"/>
              </a:lnSpc>
            </a:pPr>
            <a:r>
              <a:rPr lang="pl-PL" sz="1400" dirty="0"/>
              <a:t>Sąd odwoławczy może orzec na niekorzyść oskarżonego tylko wtedy, gdy wniesiono na jego niekorzyść środek odwoławczy (bezpośredni zakaz </a:t>
            </a:r>
            <a:r>
              <a:rPr lang="pl-PL" sz="1400" dirty="0" err="1"/>
              <a:t>reformationis</a:t>
            </a:r>
            <a:r>
              <a:rPr lang="pl-PL" sz="1400" dirty="0"/>
              <a:t> in </a:t>
            </a:r>
            <a:r>
              <a:rPr lang="pl-PL" sz="1400" dirty="0" err="1"/>
              <a:t>peius</a:t>
            </a:r>
            <a:r>
              <a:rPr lang="pl-PL" sz="1400" dirty="0"/>
              <a:t>). Sąd odwoławczy może orzec tylko w granicach zaskarżenia i tylko w razie stwierdzenia uchybień podniesionych w środku odwoławczym, chyba że ustawa nakazuje wydanie orzeczenia niezależnie od granic zaskarżenia i podniesionych zarzutów.</a:t>
            </a:r>
          </a:p>
          <a:p>
            <a:pPr>
              <a:lnSpc>
                <a:spcPct val="90000"/>
              </a:lnSpc>
            </a:pPr>
            <a:r>
              <a:rPr lang="pl-PL" sz="1400" dirty="0"/>
              <a:t>Kodeks postępowania karnego przewiduje wyjątek, zakładający nieobowiązywanie zakazu </a:t>
            </a:r>
            <a:r>
              <a:rPr lang="pl-PL" sz="1400" dirty="0" err="1"/>
              <a:t>reformationis</a:t>
            </a:r>
            <a:r>
              <a:rPr lang="pl-PL" sz="1400" dirty="0"/>
              <a:t> in </a:t>
            </a:r>
            <a:r>
              <a:rPr lang="pl-PL" sz="1400" dirty="0" err="1"/>
              <a:t>peius</a:t>
            </a:r>
            <a:r>
              <a:rPr lang="pl-PL" sz="1400" dirty="0"/>
              <a:t> w wypadkach określonych w art. 60 § 3 i 4 k.k., art. 36 § 3 </a:t>
            </a:r>
            <a:r>
              <a:rPr lang="pl-PL" sz="1400" dirty="0" err="1"/>
              <a:t>k.k.s</a:t>
            </a:r>
            <a:r>
              <a:rPr lang="pl-PL" sz="1400" dirty="0"/>
              <a:t>. (postawa oskarżonego doprowadza do zastosowania nadzwyczajnego złagodzenia kary, a nawet warunkowego zawieszenia jej wykonania)</a:t>
            </a:r>
          </a:p>
          <a:p>
            <a:pPr>
              <a:lnSpc>
                <a:spcPct val="90000"/>
              </a:lnSpc>
            </a:pPr>
            <a:r>
              <a:rPr lang="pl-PL" sz="1400" dirty="0"/>
              <a:t>Kierunek środka rzutuje również na zakaz </a:t>
            </a:r>
            <a:r>
              <a:rPr lang="pl-PL" sz="1400" dirty="0" err="1"/>
              <a:t>reformationis</a:t>
            </a:r>
            <a:r>
              <a:rPr lang="pl-PL" sz="1400" dirty="0"/>
              <a:t> in </a:t>
            </a:r>
            <a:r>
              <a:rPr lang="pl-PL" sz="1400" dirty="0" err="1"/>
              <a:t>peius</a:t>
            </a:r>
            <a:r>
              <a:rPr lang="pl-PL" sz="1400" dirty="0"/>
              <a:t> wiążący sąd ponownie rozpoznający sprawę po uchyleniu zaskarżonego orzeczenia (pośredni zakaz </a:t>
            </a:r>
            <a:r>
              <a:rPr lang="pl-PL" sz="1400" dirty="0" err="1"/>
              <a:t>reformationis</a:t>
            </a:r>
            <a:r>
              <a:rPr lang="pl-PL" sz="1400" dirty="0"/>
              <a:t> in </a:t>
            </a:r>
            <a:r>
              <a:rPr lang="pl-PL" sz="1400" dirty="0" err="1"/>
              <a:t>peius</a:t>
            </a:r>
            <a:r>
              <a:rPr lang="pl-PL" sz="1400" dirty="0"/>
              <a:t>). Sąd ten może w dalszym postępowaniu wydać orzeczenie surowsze niż uchylone tylko wtedy, gdy orzeczenie było zaskarżone na niekorzyść oskarżonego (art. 443 k.p.k.). </a:t>
            </a:r>
          </a:p>
          <a:p>
            <a:pPr lvl="1">
              <a:lnSpc>
                <a:spcPct val="90000"/>
              </a:lnSpc>
            </a:pPr>
            <a:r>
              <a:rPr lang="pl-PL" sz="1400" dirty="0"/>
              <a:t>Wyjątek! Postępowanie nakazowe </a:t>
            </a:r>
            <a:r>
              <a:rPr lang="pl-PL" sz="1400" dirty="0">
                <a:sym typeface="Wingdings" panose="05000000000000000000" pitchFamily="2" charset="2"/>
              </a:rPr>
              <a:t> nie obowiązuje zakaz </a:t>
            </a:r>
            <a:r>
              <a:rPr lang="pl-PL" sz="1400" dirty="0" err="1">
                <a:sym typeface="Wingdings" panose="05000000000000000000" pitchFamily="2" charset="2"/>
              </a:rPr>
              <a:t>reformationis</a:t>
            </a:r>
            <a:r>
              <a:rPr lang="pl-PL" sz="1400" dirty="0">
                <a:sym typeface="Wingdings" panose="05000000000000000000" pitchFamily="2" charset="2"/>
              </a:rPr>
              <a:t> in </a:t>
            </a:r>
            <a:r>
              <a:rPr lang="pl-PL" sz="1400" dirty="0" err="1">
                <a:sym typeface="Wingdings" panose="05000000000000000000" pitchFamily="2" charset="2"/>
              </a:rPr>
              <a:t>peius</a:t>
            </a:r>
            <a:r>
              <a:rPr lang="pl-PL" sz="1400" dirty="0">
                <a:sym typeface="Wingdings" panose="05000000000000000000" pitchFamily="2" charset="2"/>
              </a:rPr>
              <a:t> </a:t>
            </a:r>
            <a:endParaRPr lang="pl-PL" sz="1400" dirty="0"/>
          </a:p>
        </p:txBody>
      </p:sp>
      <p:pic>
        <p:nvPicPr>
          <p:cNvPr id="16386" name="Picture 2" descr="Change Direction Clipart">
            <a:extLst>
              <a:ext uri="{FF2B5EF4-FFF2-40B4-BE49-F238E27FC236}">
                <a16:creationId xmlns:a16="http://schemas.microsoft.com/office/drawing/2014/main" id="{1E6CC732-291B-4C58-BAA6-8FF93F42C04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29003" y="1920661"/>
            <a:ext cx="3412514" cy="2556091"/>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FEC9799F-A0B8-45B9-8164-71F283892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269607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1C43B5F3-CF1A-422A-8C78-73CD6251B721}"/>
              </a:ext>
            </a:extLst>
          </p:cNvPr>
          <p:cNvSpPr>
            <a:spLocks noGrp="1"/>
          </p:cNvSpPr>
          <p:nvPr>
            <p:ph type="title"/>
          </p:nvPr>
        </p:nvSpPr>
        <p:spPr>
          <a:xfrm>
            <a:off x="1036320" y="286603"/>
            <a:ext cx="10058400" cy="1450757"/>
          </a:xfrm>
        </p:spPr>
        <p:txBody>
          <a:bodyPr>
            <a:normAutofit/>
          </a:bodyPr>
          <a:lstStyle/>
          <a:p>
            <a:r>
              <a:rPr lang="pl-PL" dirty="0"/>
              <a:t>Reguły </a:t>
            </a:r>
            <a:r>
              <a:rPr lang="pl-PL" i="1" dirty="0" err="1"/>
              <a:t>ne</a:t>
            </a:r>
            <a:r>
              <a:rPr lang="pl-PL" i="1" dirty="0"/>
              <a:t> </a:t>
            </a:r>
            <a:r>
              <a:rPr lang="pl-PL" i="1" dirty="0" err="1"/>
              <a:t>peuis</a:t>
            </a:r>
            <a:r>
              <a:rPr lang="pl-PL" i="1" dirty="0"/>
              <a:t> – </a:t>
            </a:r>
            <a:r>
              <a:rPr lang="pl-PL" dirty="0"/>
              <a:t>art. 454 </a:t>
            </a:r>
          </a:p>
        </p:txBody>
      </p:sp>
      <p:cxnSp>
        <p:nvCxnSpPr>
          <p:cNvPr id="73" name="Straight Connector 72">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6573" y="1895846"/>
            <a:ext cx="97840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7410" name="Picture 2" descr="I forgot my change! | Found In Light">
            <a:extLst>
              <a:ext uri="{FF2B5EF4-FFF2-40B4-BE49-F238E27FC236}">
                <a16:creationId xmlns:a16="http://schemas.microsoft.com/office/drawing/2014/main" id="{46D7A507-8F7D-43F5-892D-CD752FD49E1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31509" y="2620624"/>
            <a:ext cx="3031484" cy="2736042"/>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id="{DD49C0A6-0AEA-4AC6-9CC1-2A9E803116BF}"/>
              </a:ext>
            </a:extLst>
          </p:cNvPr>
          <p:cNvSpPr>
            <a:spLocks noGrp="1"/>
          </p:cNvSpPr>
          <p:nvPr>
            <p:ph idx="1"/>
          </p:nvPr>
        </p:nvSpPr>
        <p:spPr>
          <a:xfrm>
            <a:off x="4706460" y="2108201"/>
            <a:ext cx="6388260" cy="3760891"/>
          </a:xfrm>
        </p:spPr>
        <p:txBody>
          <a:bodyPr>
            <a:normAutofit/>
          </a:bodyPr>
          <a:lstStyle/>
          <a:p>
            <a:r>
              <a:rPr lang="pl-PL" dirty="0"/>
              <a:t>Cel – zagwarantowanie w postępowaniu karnym zasady prawa do obrony oraz zasady dwuinstancyjności postępowania w odniesieniu do ograniczenia możliwości merytorycznego orzekania przez sąd odwoławczy. Sąd nie w każdej sytuacji, nawet mimo wniesienia środka odwoławczego na niekorzyść oskarżonego, może pogorszyć sytuację procesową oskarżonego. </a:t>
            </a:r>
            <a:endParaRPr lang="pl-PL"/>
          </a:p>
          <a:p>
            <a:r>
              <a:rPr lang="pl-PL" dirty="0"/>
              <a:t>Po nowelizacjach z 2015 r. i 2019 r. znacznie ograniczono zakres reguł </a:t>
            </a:r>
            <a:r>
              <a:rPr lang="pl-PL" dirty="0" err="1"/>
              <a:t>ne</a:t>
            </a:r>
            <a:r>
              <a:rPr lang="pl-PL" dirty="0"/>
              <a:t> </a:t>
            </a:r>
            <a:r>
              <a:rPr lang="pl-PL" dirty="0" err="1"/>
              <a:t>peius</a:t>
            </a:r>
            <a:r>
              <a:rPr lang="pl-PL" dirty="0"/>
              <a:t>.</a:t>
            </a:r>
            <a:endParaRPr lang="pl-PL"/>
          </a:p>
        </p:txBody>
      </p:sp>
      <p:sp>
        <p:nvSpPr>
          <p:cNvPr id="75" name="Rectangle 74">
            <a:extLst>
              <a:ext uri="{FF2B5EF4-FFF2-40B4-BE49-F238E27FC236}">
                <a16:creationId xmlns:a16="http://schemas.microsoft.com/office/drawing/2014/main" id="{0B2EDFE5-9478-4774-9D3D-FEC7DC708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317839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8C6EC3C2-EBF9-4393-9EC6-6894C876A048}"/>
              </a:ext>
            </a:extLst>
          </p:cNvPr>
          <p:cNvSpPr>
            <a:spLocks noGrp="1"/>
          </p:cNvSpPr>
          <p:nvPr>
            <p:ph type="title"/>
          </p:nvPr>
        </p:nvSpPr>
        <p:spPr>
          <a:xfrm>
            <a:off x="1066800" y="-108998"/>
            <a:ext cx="10058400" cy="1450757"/>
          </a:xfrm>
        </p:spPr>
        <p:txBody>
          <a:bodyPr>
            <a:normAutofit/>
          </a:bodyPr>
          <a:lstStyle/>
          <a:p>
            <a:r>
              <a:rPr lang="pl-PL" dirty="0"/>
              <a:t>Reguły </a:t>
            </a:r>
            <a:r>
              <a:rPr lang="pl-PL" i="1" dirty="0" err="1"/>
              <a:t>ne</a:t>
            </a:r>
            <a:r>
              <a:rPr lang="pl-PL" i="1" dirty="0"/>
              <a:t> </a:t>
            </a:r>
            <a:r>
              <a:rPr lang="pl-PL" i="1" dirty="0" err="1"/>
              <a:t>peuis</a:t>
            </a:r>
            <a:r>
              <a:rPr lang="pl-PL" i="1" dirty="0"/>
              <a:t> – </a:t>
            </a:r>
            <a:r>
              <a:rPr lang="pl-PL" dirty="0"/>
              <a:t>art. 454 </a:t>
            </a:r>
          </a:p>
        </p:txBody>
      </p:sp>
      <p:cxnSp>
        <p:nvCxnSpPr>
          <p:cNvPr id="12" name="Straight Connector 11">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Symbol zastępczy zawartości 2">
            <a:extLst>
              <a:ext uri="{FF2B5EF4-FFF2-40B4-BE49-F238E27FC236}">
                <a16:creationId xmlns:a16="http://schemas.microsoft.com/office/drawing/2014/main" id="{0DFA73E2-2563-4212-9929-10B0F6F91537}"/>
              </a:ext>
            </a:extLst>
          </p:cNvPr>
          <p:cNvGraphicFramePr>
            <a:graphicFrameLocks noGrp="1"/>
          </p:cNvGraphicFramePr>
          <p:nvPr>
            <p:ph idx="1"/>
            <p:extLst>
              <p:ext uri="{D42A27DB-BD31-4B8C-83A1-F6EECF244321}">
                <p14:modId xmlns:p14="http://schemas.microsoft.com/office/powerpoint/2010/main" val="1506460089"/>
              </p:ext>
            </p:extLst>
          </p:nvPr>
        </p:nvGraphicFramePr>
        <p:xfrm>
          <a:off x="255141" y="1552379"/>
          <a:ext cx="11681718" cy="42168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84552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421F6614-2103-485C-B3CC-499F4CA6AFCF}"/>
              </a:ext>
            </a:extLst>
          </p:cNvPr>
          <p:cNvSpPr>
            <a:spLocks noGrp="1"/>
          </p:cNvSpPr>
          <p:nvPr>
            <p:ph type="title"/>
          </p:nvPr>
        </p:nvSpPr>
        <p:spPr>
          <a:xfrm>
            <a:off x="1097280" y="286603"/>
            <a:ext cx="10058400" cy="1450757"/>
          </a:xfrm>
        </p:spPr>
        <p:txBody>
          <a:bodyPr>
            <a:normAutofit/>
          </a:bodyPr>
          <a:lstStyle/>
          <a:p>
            <a:r>
              <a:rPr lang="pl-PL" dirty="0"/>
              <a:t>Kiedy sąd wykracza poza granice zaskarżenia: </a:t>
            </a:r>
          </a:p>
        </p:txBody>
      </p:sp>
      <p:cxnSp>
        <p:nvCxnSpPr>
          <p:cNvPr id="21" name="Straight Connector 20">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Symbol zastępczy zawartości 2">
            <a:extLst>
              <a:ext uri="{FF2B5EF4-FFF2-40B4-BE49-F238E27FC236}">
                <a16:creationId xmlns:a16="http://schemas.microsoft.com/office/drawing/2014/main" id="{D8E0D12E-A8F2-4564-B4B9-4C4618978978}"/>
              </a:ext>
            </a:extLst>
          </p:cNvPr>
          <p:cNvGraphicFramePr>
            <a:graphicFrameLocks noGrp="1"/>
          </p:cNvGraphicFramePr>
          <p:nvPr>
            <p:ph idx="1"/>
            <p:extLst>
              <p:ext uri="{D42A27DB-BD31-4B8C-83A1-F6EECF244321}">
                <p14:modId xmlns:p14="http://schemas.microsoft.com/office/powerpoint/2010/main" val="1991453883"/>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67404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E1B51FBA-5095-419A-ACCF-F730D0775576}"/>
              </a:ext>
            </a:extLst>
          </p:cNvPr>
          <p:cNvSpPr>
            <a:spLocks noGrp="1"/>
          </p:cNvSpPr>
          <p:nvPr>
            <p:ph type="title"/>
          </p:nvPr>
        </p:nvSpPr>
        <p:spPr>
          <a:xfrm>
            <a:off x="1036320" y="286603"/>
            <a:ext cx="10058400" cy="1450757"/>
          </a:xfrm>
        </p:spPr>
        <p:txBody>
          <a:bodyPr>
            <a:normAutofit/>
          </a:bodyPr>
          <a:lstStyle/>
          <a:p>
            <a:r>
              <a:rPr lang="pl-PL" dirty="0"/>
              <a:t>Rażąca niesprawiedliwość orzeczenia </a:t>
            </a:r>
          </a:p>
        </p:txBody>
      </p:sp>
      <p:cxnSp>
        <p:nvCxnSpPr>
          <p:cNvPr id="73" name="Straight Connector 72">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6573" y="1895846"/>
            <a:ext cx="97840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8434" name="Picture 2" descr="Unfair contract rules as good as worthless | MyBusiness">
            <a:extLst>
              <a:ext uri="{FF2B5EF4-FFF2-40B4-BE49-F238E27FC236}">
                <a16:creationId xmlns:a16="http://schemas.microsoft.com/office/drawing/2014/main" id="{DEBEE376-C6D1-4CBE-A856-7B254621A2A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31509" y="3079200"/>
            <a:ext cx="3031484" cy="1818890"/>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id="{CDD502BF-6562-4512-A19E-EE3F57C73753}"/>
              </a:ext>
            </a:extLst>
          </p:cNvPr>
          <p:cNvSpPr>
            <a:spLocks noGrp="1"/>
          </p:cNvSpPr>
          <p:nvPr>
            <p:ph idx="1"/>
          </p:nvPr>
        </p:nvSpPr>
        <p:spPr>
          <a:xfrm>
            <a:off x="4706460" y="2108201"/>
            <a:ext cx="6388260" cy="3760891"/>
          </a:xfrm>
        </p:spPr>
        <p:txBody>
          <a:bodyPr>
            <a:normAutofit fontScale="85000" lnSpcReduction="10000"/>
          </a:bodyPr>
          <a:lstStyle/>
          <a:p>
            <a:r>
              <a:rPr lang="pl-PL" dirty="0"/>
              <a:t>Art. 440</a:t>
            </a:r>
          </a:p>
          <a:p>
            <a:pPr lvl="1" algn="just"/>
            <a:r>
              <a:rPr lang="pl-PL" dirty="0"/>
              <a:t>Jeżeli utrzymanie orzeczenia w mocy byłoby rażąco niesprawiedliwe, </a:t>
            </a:r>
            <a:r>
              <a:rPr lang="pl-PL" b="1" dirty="0">
                <a:solidFill>
                  <a:srgbClr val="FF0000"/>
                </a:solidFill>
              </a:rPr>
              <a:t>podlega ono niezależnie od granic zaskarżenia i podniesionych zarzutów zmianie na korzyść oskarżonego</a:t>
            </a:r>
            <a:r>
              <a:rPr lang="pl-PL" dirty="0"/>
              <a:t> albo w sytuacji określonej w art. 437 § 2 zdanie drugie uchyleniu.</a:t>
            </a:r>
          </a:p>
          <a:p>
            <a:r>
              <a:rPr lang="pl-PL" dirty="0"/>
              <a:t> </a:t>
            </a:r>
            <a:r>
              <a:rPr lang="pl-PL" b="1" dirty="0"/>
              <a:t>Nie jest to samodzielna przyczyna odwoławcza</a:t>
            </a:r>
            <a:r>
              <a:rPr lang="pl-PL" dirty="0"/>
              <a:t>. Stanowi wypadkową uchybień będących względnymi podstawami odwoławczymi. Chodzi o takie uchybienia, które w sposób rażący naruszają poczucie sprawiedliwości</a:t>
            </a:r>
          </a:p>
          <a:p>
            <a:pPr algn="just"/>
            <a:r>
              <a:rPr lang="pl-PL" dirty="0"/>
              <a:t>Sąd nie może – opierając się na art. 440 – zmienić orzeczenia na niekorzyść oskarżonego. Jeśli uznaje, że orzeczenie jest rażąco niesprawiedliwie i zbyt korzystne dla oskarżonego – musi uchylić wyrok i przekazać sprawę do ponownego rozpoznania. </a:t>
            </a:r>
          </a:p>
        </p:txBody>
      </p:sp>
      <p:sp>
        <p:nvSpPr>
          <p:cNvPr id="75" name="Rectangle 74">
            <a:extLst>
              <a:ext uri="{FF2B5EF4-FFF2-40B4-BE49-F238E27FC236}">
                <a16:creationId xmlns:a16="http://schemas.microsoft.com/office/drawing/2014/main" id="{0B2EDFE5-9478-4774-9D3D-FEC7DC708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47238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5BB04A5-E17F-4367-BCDE-E85852476FC8}"/>
              </a:ext>
            </a:extLst>
          </p:cNvPr>
          <p:cNvSpPr>
            <a:spLocks noGrp="1"/>
          </p:cNvSpPr>
          <p:nvPr>
            <p:ph type="title"/>
          </p:nvPr>
        </p:nvSpPr>
        <p:spPr>
          <a:xfrm>
            <a:off x="530941" y="345861"/>
            <a:ext cx="10058400" cy="1450757"/>
          </a:xfrm>
        </p:spPr>
        <p:txBody>
          <a:bodyPr/>
          <a:lstStyle/>
          <a:p>
            <a:r>
              <a:rPr lang="pl-PL" dirty="0"/>
              <a:t>Nadzwyczajne środki zaskarżenia </a:t>
            </a:r>
          </a:p>
        </p:txBody>
      </p:sp>
      <p:sp>
        <p:nvSpPr>
          <p:cNvPr id="3" name="Symbol zastępczy zawartości 2">
            <a:extLst>
              <a:ext uri="{FF2B5EF4-FFF2-40B4-BE49-F238E27FC236}">
                <a16:creationId xmlns:a16="http://schemas.microsoft.com/office/drawing/2014/main" id="{B1EDACD4-B01F-4DB1-AE80-4013B5BB4EB9}"/>
              </a:ext>
            </a:extLst>
          </p:cNvPr>
          <p:cNvSpPr>
            <a:spLocks noGrp="1"/>
          </p:cNvSpPr>
          <p:nvPr>
            <p:ph idx="1"/>
          </p:nvPr>
        </p:nvSpPr>
        <p:spPr>
          <a:xfrm>
            <a:off x="1182661" y="2164945"/>
            <a:ext cx="4809684" cy="3070869"/>
          </a:xfrm>
        </p:spPr>
        <p:txBody>
          <a:bodyPr/>
          <a:lstStyle/>
          <a:p>
            <a:pPr algn="just"/>
            <a:r>
              <a:rPr lang="pl-PL" dirty="0">
                <a:sym typeface="Wingdings" panose="05000000000000000000" pitchFamily="2" charset="2"/>
              </a:rPr>
              <a:t>Dotyczą tylko orzeczeń prawomocnych; służą korygowaniu prawomocnych orzeczeń – mają charakter kontrolny</a:t>
            </a:r>
          </a:p>
          <a:p>
            <a:pPr algn="just"/>
            <a:endParaRPr lang="pl-PL" dirty="0"/>
          </a:p>
        </p:txBody>
      </p:sp>
      <p:graphicFrame>
        <p:nvGraphicFramePr>
          <p:cNvPr id="4" name="Diagram 3">
            <a:extLst>
              <a:ext uri="{FF2B5EF4-FFF2-40B4-BE49-F238E27FC236}">
                <a16:creationId xmlns:a16="http://schemas.microsoft.com/office/drawing/2014/main" id="{601F9A8B-FD4A-4617-A9C4-4DAB2BD4DB44}"/>
              </a:ext>
            </a:extLst>
          </p:cNvPr>
          <p:cNvGraphicFramePr/>
          <p:nvPr>
            <p:extLst>
              <p:ext uri="{D42A27DB-BD31-4B8C-83A1-F6EECF244321}">
                <p14:modId xmlns:p14="http://schemas.microsoft.com/office/powerpoint/2010/main" val="2816398771"/>
              </p:ext>
            </p:extLst>
          </p:nvPr>
        </p:nvGraphicFramePr>
        <p:xfrm>
          <a:off x="4925056" y="345861"/>
          <a:ext cx="7575826" cy="582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nak plus 4">
            <a:extLst>
              <a:ext uri="{FF2B5EF4-FFF2-40B4-BE49-F238E27FC236}">
                <a16:creationId xmlns:a16="http://schemas.microsoft.com/office/drawing/2014/main" id="{2916139C-1141-44FF-BFB5-F479B1B6E95B}"/>
              </a:ext>
            </a:extLst>
          </p:cNvPr>
          <p:cNvSpPr/>
          <p:nvPr/>
        </p:nvSpPr>
        <p:spPr>
          <a:xfrm>
            <a:off x="9017878" y="1846893"/>
            <a:ext cx="675861" cy="636104"/>
          </a:xfrm>
          <a:prstGeom prst="mathPl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zaokrąglone rogi 4">
            <a:extLst>
              <a:ext uri="{FF2B5EF4-FFF2-40B4-BE49-F238E27FC236}">
                <a16:creationId xmlns:a16="http://schemas.microsoft.com/office/drawing/2014/main" id="{9FF02C1B-DB34-4286-B3FC-8BAD14CB5A74}"/>
              </a:ext>
            </a:extLst>
          </p:cNvPr>
          <p:cNvSpPr txBox="1"/>
          <p:nvPr/>
        </p:nvSpPr>
        <p:spPr>
          <a:xfrm>
            <a:off x="9355809" y="2164945"/>
            <a:ext cx="2836191" cy="13946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ctr" anchorCtr="0">
            <a:noAutofit/>
          </a:bodyPr>
          <a:lstStyle/>
          <a:p>
            <a:pPr marL="0" lvl="0" indent="0" algn="ctr" defTabSz="266700" rtl="0">
              <a:lnSpc>
                <a:spcPct val="90000"/>
              </a:lnSpc>
              <a:spcBef>
                <a:spcPct val="0"/>
              </a:spcBef>
              <a:spcAft>
                <a:spcPct val="35000"/>
              </a:spcAft>
              <a:buNone/>
            </a:pPr>
            <a:r>
              <a:rPr lang="pl-PL" kern="1200" dirty="0">
                <a:solidFill>
                  <a:schemeClr val="tx1"/>
                </a:solidFill>
              </a:rPr>
              <a:t>Wniosek o stwierdzenie nieważności orzeczeń wydanych wobec osób represjonowanych</a:t>
            </a:r>
          </a:p>
        </p:txBody>
      </p:sp>
      <p:pic>
        <p:nvPicPr>
          <p:cNvPr id="6" name="Obraz 5">
            <a:extLst>
              <a:ext uri="{FF2B5EF4-FFF2-40B4-BE49-F238E27FC236}">
                <a16:creationId xmlns:a16="http://schemas.microsoft.com/office/drawing/2014/main" id="{68C197CB-96B4-4C55-B0FE-91B74D034813}"/>
              </a:ext>
            </a:extLst>
          </p:cNvPr>
          <p:cNvPicPr>
            <a:picLocks noChangeAspect="1"/>
          </p:cNvPicPr>
          <p:nvPr/>
        </p:nvPicPr>
        <p:blipFill>
          <a:blip r:embed="rId7"/>
          <a:stretch>
            <a:fillRect/>
          </a:stretch>
        </p:blipFill>
        <p:spPr>
          <a:xfrm>
            <a:off x="1182661" y="3700379"/>
            <a:ext cx="3036071" cy="2261812"/>
          </a:xfrm>
          <a:prstGeom prst="rect">
            <a:avLst/>
          </a:prstGeom>
        </p:spPr>
      </p:pic>
    </p:spTree>
    <p:extLst>
      <p:ext uri="{BB962C8B-B14F-4D97-AF65-F5344CB8AC3E}">
        <p14:creationId xmlns:p14="http://schemas.microsoft.com/office/powerpoint/2010/main" val="18387906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7445C008-D41C-4D6A-93E8-F2A3B5AA4E6F}"/>
              </a:ext>
            </a:extLst>
          </p:cNvPr>
          <p:cNvSpPr>
            <a:spLocks noGrp="1"/>
          </p:cNvSpPr>
          <p:nvPr>
            <p:ph type="title"/>
          </p:nvPr>
        </p:nvSpPr>
        <p:spPr>
          <a:xfrm>
            <a:off x="1036320" y="286603"/>
            <a:ext cx="10058400" cy="1450757"/>
          </a:xfrm>
        </p:spPr>
        <p:txBody>
          <a:bodyPr>
            <a:normAutofit/>
          </a:bodyPr>
          <a:lstStyle/>
          <a:p>
            <a:r>
              <a:rPr lang="pl-PL" dirty="0"/>
              <a:t>Rażąca niesprawiedliwość orzeczenia </a:t>
            </a:r>
          </a:p>
        </p:txBody>
      </p:sp>
      <p:cxnSp>
        <p:nvCxnSpPr>
          <p:cNvPr id="11" name="Straight Connector 10">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6573" y="1895846"/>
            <a:ext cx="97840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Picture 2" descr="Unfair contract rules as good as worthless | MyBusiness">
            <a:extLst>
              <a:ext uri="{FF2B5EF4-FFF2-40B4-BE49-F238E27FC236}">
                <a16:creationId xmlns:a16="http://schemas.microsoft.com/office/drawing/2014/main" id="{176A243C-A509-4761-8A54-6D06D5C509E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31509" y="3079200"/>
            <a:ext cx="3031484" cy="1818890"/>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id="{F0F32816-F490-412A-99B9-E6AE20F4F812}"/>
              </a:ext>
            </a:extLst>
          </p:cNvPr>
          <p:cNvSpPr>
            <a:spLocks noGrp="1"/>
          </p:cNvSpPr>
          <p:nvPr>
            <p:ph idx="1"/>
          </p:nvPr>
        </p:nvSpPr>
        <p:spPr>
          <a:xfrm>
            <a:off x="4706460" y="2108201"/>
            <a:ext cx="6388260" cy="3760891"/>
          </a:xfrm>
        </p:spPr>
        <p:txBody>
          <a:bodyPr>
            <a:normAutofit/>
          </a:bodyPr>
          <a:lstStyle/>
          <a:p>
            <a:pPr>
              <a:lnSpc>
                <a:spcPct val="90000"/>
              </a:lnSpc>
            </a:pPr>
            <a:r>
              <a:rPr lang="pl-PL" sz="1100"/>
              <a:t>Wyrok SA w Katowicach z 26.01.2018 r., II </a:t>
            </a:r>
            <a:r>
              <a:rPr lang="pl-PL" sz="1100" err="1"/>
              <a:t>AKa</a:t>
            </a:r>
            <a:r>
              <a:rPr lang="pl-PL" sz="1100"/>
              <a:t> 572/17</a:t>
            </a:r>
          </a:p>
          <a:p>
            <a:pPr lvl="1">
              <a:lnSpc>
                <a:spcPct val="90000"/>
              </a:lnSpc>
            </a:pPr>
            <a:r>
              <a:rPr lang="pl-PL" sz="1100"/>
              <a:t>Uchylenie przez sąd odwoławczy zaskarżonego wyroku w oparciu o przepis art. 440 k.p.k. tylko na tyle umożliwia w ponownym postępowaniu "szersze" orzekanie na niekorzyść, a więc poza ten obszar, który był wyznaczony granicami zaskarżenia i podniesionymi zarzutami w apelacji na niekorzyść, na ile zostało to wyraźnie określone w uzasadnieniu wyroku sądu odwoławczego.</a:t>
            </a:r>
          </a:p>
          <a:p>
            <a:pPr>
              <a:lnSpc>
                <a:spcPct val="90000"/>
              </a:lnSpc>
            </a:pPr>
            <a:r>
              <a:rPr lang="pl-PL" sz="1100"/>
              <a:t>Wyrok SA w Gdańsku z 29.05.2017 r., II </a:t>
            </a:r>
            <a:r>
              <a:rPr lang="pl-PL" sz="1100" err="1"/>
              <a:t>Aka</a:t>
            </a:r>
            <a:r>
              <a:rPr lang="pl-PL" sz="1100"/>
              <a:t> 17/17</a:t>
            </a:r>
          </a:p>
          <a:p>
            <a:pPr lvl="1">
              <a:lnSpc>
                <a:spcPct val="90000"/>
              </a:lnSpc>
            </a:pPr>
            <a:r>
              <a:rPr lang="pl-PL" sz="1100"/>
              <a:t>Wyjątkowy charakter przepisu art. 440 k.p.k. objawia się w możliwości orzekania przez sąd odwoławczy niezależnie od granic zaskarżenia i podniesionych zarzutów, jeżeli sąd ten uzna, że utrzymanie zaskarżonego orzeczenia w mocy byłoby rażąco niesprawiedliwe. Nieskorzystanie z tej możliwości przez sąd z urzędu nie stanowi w ogóle naruszenia prawa, jest bowiem niczym innym, jak tylko wyrazem przekonania sądu o sprawiedliwości wyroku.</a:t>
            </a:r>
          </a:p>
          <a:p>
            <a:pPr lvl="1">
              <a:lnSpc>
                <a:spcPct val="90000"/>
              </a:lnSpc>
            </a:pPr>
            <a:r>
              <a:rPr lang="pl-PL" sz="1100"/>
              <a:t>art.. 440 k.p.k. znajduje zastosowanie, jeżeli zaskarżone orzeczenie lub zawarte w nim rozstrzygnięcie jest rażąco niesprawiedliwe, a zatem gdy dotknięte jest - niepodniesionymi w zwykłym środku odwoławczym - uchybieniami mieszczącymi się w każdej z tak zwanych względnych przyczyn odwoławczych, </a:t>
            </a:r>
            <a:r>
              <a:rPr lang="pl-PL" sz="1100" b="1"/>
              <a:t>o ile ich waga i charakter jest taki, że czyni orzeczenie niesprawiedliwym i to w stopniu rażącym.</a:t>
            </a:r>
          </a:p>
          <a:p>
            <a:pPr>
              <a:lnSpc>
                <a:spcPct val="90000"/>
              </a:lnSpc>
            </a:pPr>
            <a:r>
              <a:rPr lang="pl-PL" sz="1100"/>
              <a:t>Postanowienie SN z 28.03.2017 r. </a:t>
            </a:r>
          </a:p>
          <a:p>
            <a:pPr lvl="1">
              <a:lnSpc>
                <a:spcPct val="90000"/>
              </a:lnSpc>
            </a:pPr>
            <a:r>
              <a:rPr lang="pl-PL" sz="1100"/>
              <a:t>Brak inicjatywy dowodowej sądu nie stanowi naruszenia art. 440 k.p.k.</a:t>
            </a:r>
          </a:p>
          <a:p>
            <a:pPr>
              <a:lnSpc>
                <a:spcPct val="90000"/>
              </a:lnSpc>
            </a:pPr>
            <a:endParaRPr lang="pl-PL" sz="1100"/>
          </a:p>
        </p:txBody>
      </p:sp>
      <p:sp>
        <p:nvSpPr>
          <p:cNvPr id="13" name="Rectangle 12">
            <a:extLst>
              <a:ext uri="{FF2B5EF4-FFF2-40B4-BE49-F238E27FC236}">
                <a16:creationId xmlns:a16="http://schemas.microsoft.com/office/drawing/2014/main" id="{0B2EDFE5-9478-4774-9D3D-FEC7DC708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567995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ytuł 1">
            <a:extLst>
              <a:ext uri="{FF2B5EF4-FFF2-40B4-BE49-F238E27FC236}">
                <a16:creationId xmlns:a16="http://schemas.microsoft.com/office/drawing/2014/main" id="{5C6381A9-2729-407F-B45F-B7D9AF328BBA}"/>
              </a:ext>
            </a:extLst>
          </p:cNvPr>
          <p:cNvSpPr>
            <a:spLocks noGrp="1"/>
          </p:cNvSpPr>
          <p:nvPr>
            <p:ph type="title"/>
          </p:nvPr>
        </p:nvSpPr>
        <p:spPr>
          <a:xfrm>
            <a:off x="1097280" y="286603"/>
            <a:ext cx="10058400" cy="1450757"/>
          </a:xfrm>
        </p:spPr>
        <p:txBody>
          <a:bodyPr anchor="ctr">
            <a:normAutofit/>
          </a:bodyPr>
          <a:lstStyle/>
          <a:p>
            <a:r>
              <a:rPr lang="pl-PL" dirty="0">
                <a:solidFill>
                  <a:srgbClr val="FFFFFF"/>
                </a:solidFill>
              </a:rPr>
              <a:t>Dobrodziejstwo cudzego środka odwoławczego – art. 435</a:t>
            </a:r>
          </a:p>
        </p:txBody>
      </p:sp>
      <p:sp>
        <p:nvSpPr>
          <p:cNvPr id="3" name="Symbol zastępczy zawartości 2">
            <a:extLst>
              <a:ext uri="{FF2B5EF4-FFF2-40B4-BE49-F238E27FC236}">
                <a16:creationId xmlns:a16="http://schemas.microsoft.com/office/drawing/2014/main" id="{035FC3C0-9A10-454C-B097-7FC47DA7D307}"/>
              </a:ext>
            </a:extLst>
          </p:cNvPr>
          <p:cNvSpPr>
            <a:spLocks noGrp="1"/>
          </p:cNvSpPr>
          <p:nvPr>
            <p:ph idx="1"/>
          </p:nvPr>
        </p:nvSpPr>
        <p:spPr>
          <a:xfrm>
            <a:off x="1096963" y="2675694"/>
            <a:ext cx="10058400" cy="3193294"/>
          </a:xfrm>
        </p:spPr>
        <p:txBody>
          <a:bodyPr>
            <a:normAutofit fontScale="85000" lnSpcReduction="20000"/>
          </a:bodyPr>
          <a:lstStyle/>
          <a:p>
            <a:pPr algn="just"/>
            <a:r>
              <a:rPr lang="pl-PL" dirty="0"/>
              <a:t>Sąd może orzekać w sprawie współoskarżonego mimo niewniesienia przez niego środka odwoławczego. Orzekanie na podstawie art. 435 w takiej sytuacji jest możliwe wyłącznie </a:t>
            </a:r>
            <a:r>
              <a:rPr lang="pl-PL" b="1" dirty="0"/>
              <a:t>na korzyść </a:t>
            </a:r>
            <a:r>
              <a:rPr lang="pl-PL" dirty="0"/>
              <a:t>oskarżonego. </a:t>
            </a:r>
          </a:p>
          <a:p>
            <a:pPr lvl="1" algn="just"/>
            <a:r>
              <a:rPr lang="pl-PL" dirty="0"/>
              <a:t>Sąd może uchylić wyrok i przekazać sprawę do ponownego rozpoznania</a:t>
            </a:r>
          </a:p>
          <a:p>
            <a:pPr lvl="1" algn="just"/>
            <a:r>
              <a:rPr lang="pl-PL" dirty="0"/>
              <a:t>Albo – zmienić orzeczenie na korzyść oskarżonego. </a:t>
            </a:r>
          </a:p>
          <a:p>
            <a:pPr algn="just"/>
            <a:r>
              <a:rPr lang="pl-PL" dirty="0"/>
              <a:t>Warunek: muszą istnieć w odniesieniu do współoskarżonego </a:t>
            </a:r>
            <a:r>
              <a:rPr lang="pl-PL" b="1" dirty="0"/>
              <a:t>te same przyczyny, </a:t>
            </a:r>
            <a:r>
              <a:rPr lang="pl-PL" dirty="0"/>
              <a:t>które zdecydowały o uchyleniu orzeczenia w sprawie oskarżonego, co do którego wniesiono środek odwoławczy. </a:t>
            </a:r>
          </a:p>
          <a:p>
            <a:pPr algn="just"/>
            <a:endParaRPr lang="pl-PL" dirty="0"/>
          </a:p>
          <a:p>
            <a:pPr algn="ctr"/>
            <a:r>
              <a:rPr lang="pl-PL" i="1" dirty="0"/>
              <a:t>Sąd odwoławczy uchyla lub zmienia orzeczenie na korzyść współoskarżonych, choćby nie wnieśli środka odwoławczego, jeżeli je uchylił lub zmienił na rzecz współoskarżonego, którego środek odwoławczy dotyczył, gdy te same względy przemawiają za uchyleniem lub zmianą na rzecz tamtych.</a:t>
            </a:r>
          </a:p>
          <a:p>
            <a:pPr algn="just"/>
            <a:endParaRPr lang="pl-PL" dirty="0"/>
          </a:p>
        </p:txBody>
      </p:sp>
      <p:sp>
        <p:nvSpPr>
          <p:cNvPr id="12" name="Rectangle 11">
            <a:extLst>
              <a:ext uri="{FF2B5EF4-FFF2-40B4-BE49-F238E27FC236}">
                <a16:creationId xmlns:a16="http://schemas.microsoft.com/office/drawing/2014/main" id="{9B834327-03F1-4931-8261-971373A5A6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87331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ytuł 1">
            <a:extLst>
              <a:ext uri="{FF2B5EF4-FFF2-40B4-BE49-F238E27FC236}">
                <a16:creationId xmlns:a16="http://schemas.microsoft.com/office/drawing/2014/main" id="{9536450A-4E0D-4397-9464-98AE838971F7}"/>
              </a:ext>
            </a:extLst>
          </p:cNvPr>
          <p:cNvSpPr>
            <a:spLocks noGrp="1"/>
          </p:cNvSpPr>
          <p:nvPr>
            <p:ph type="title"/>
          </p:nvPr>
        </p:nvSpPr>
        <p:spPr>
          <a:xfrm>
            <a:off x="492369" y="605896"/>
            <a:ext cx="3642309" cy="5646208"/>
          </a:xfrm>
        </p:spPr>
        <p:txBody>
          <a:bodyPr anchor="ctr">
            <a:normAutofit/>
          </a:bodyPr>
          <a:lstStyle/>
          <a:p>
            <a:r>
              <a:rPr lang="pl-PL" dirty="0">
                <a:solidFill>
                  <a:srgbClr val="FFFFFF"/>
                </a:solidFill>
              </a:rPr>
              <a:t>Poprawienie błędnej kwalifikacji prawnej czynu – art. 455</a:t>
            </a:r>
          </a:p>
        </p:txBody>
      </p:sp>
      <p:sp>
        <p:nvSpPr>
          <p:cNvPr id="3" name="Symbol zastępczy zawartości 2">
            <a:extLst>
              <a:ext uri="{FF2B5EF4-FFF2-40B4-BE49-F238E27FC236}">
                <a16:creationId xmlns:a16="http://schemas.microsoft.com/office/drawing/2014/main" id="{0D4C5DAB-C4B3-4991-ADE8-9DB2064CE54F}"/>
              </a:ext>
            </a:extLst>
          </p:cNvPr>
          <p:cNvSpPr>
            <a:spLocks noGrp="1"/>
          </p:cNvSpPr>
          <p:nvPr>
            <p:ph idx="1"/>
          </p:nvPr>
        </p:nvSpPr>
        <p:spPr>
          <a:xfrm>
            <a:off x="5231958" y="605896"/>
            <a:ext cx="5923721" cy="5646208"/>
          </a:xfrm>
        </p:spPr>
        <p:txBody>
          <a:bodyPr anchor="ctr">
            <a:normAutofit/>
          </a:bodyPr>
          <a:lstStyle/>
          <a:p>
            <a:pPr algn="just"/>
            <a:r>
              <a:rPr lang="pl-PL" sz="2000" dirty="0"/>
              <a:t>Nie zmieniając ustaleń faktycznych, sąd odwoławczy poprawia błędną kwalifikację prawną niezależnie od granic zaskarżenia i podniesionych zarzutów. Poprawienie kwalifikacji prawnej na niekorzyść oskarżonego może nastąpić tylko wtedy, gdy wniesiono środek odwoławczy na jego niekorzyść.</a:t>
            </a:r>
          </a:p>
          <a:p>
            <a:pPr algn="just"/>
            <a:r>
              <a:rPr lang="pl-PL" sz="2000" dirty="0"/>
              <a:t>Sąd może poprawić kwalifikację prawną na korzyść i na niekorzyść oskarżonego, ale jest związany zakazem </a:t>
            </a:r>
            <a:r>
              <a:rPr lang="pl-PL" sz="2000" dirty="0" err="1"/>
              <a:t>reformationis</a:t>
            </a:r>
            <a:r>
              <a:rPr lang="pl-PL" sz="2000" dirty="0"/>
              <a:t> in </a:t>
            </a:r>
            <a:r>
              <a:rPr lang="pl-PL" sz="2000" dirty="0" err="1"/>
              <a:t>peius</a:t>
            </a:r>
            <a:r>
              <a:rPr lang="pl-PL" sz="2000" dirty="0"/>
              <a:t>. </a:t>
            </a:r>
          </a:p>
          <a:p>
            <a:pPr algn="just"/>
            <a:r>
              <a:rPr lang="pl-PL" sz="2000" dirty="0"/>
              <a:t>Orzekając w oparciu o art. 455 nie można modyfikować ustaleń faktycznych w sprawie. </a:t>
            </a:r>
          </a:p>
          <a:p>
            <a:pPr algn="just"/>
            <a:endParaRPr lang="pl-PL" sz="2000" dirty="0"/>
          </a:p>
        </p:txBody>
      </p:sp>
      <p:sp>
        <p:nvSpPr>
          <p:cNvPr id="12" name="Rectangle 11">
            <a:extLst>
              <a:ext uri="{FF2B5EF4-FFF2-40B4-BE49-F238E27FC236}">
                <a16:creationId xmlns:a16="http://schemas.microsoft.com/office/drawing/2014/main" id="{FCAEED9E-BB91-43A0-911B-1ACD8803E3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345507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F776482-B72B-48CF-B523-666691D5C9D6}"/>
              </a:ext>
            </a:extLst>
          </p:cNvPr>
          <p:cNvSpPr>
            <a:spLocks noGrp="1"/>
          </p:cNvSpPr>
          <p:nvPr>
            <p:ph type="title"/>
          </p:nvPr>
        </p:nvSpPr>
        <p:spPr/>
        <p:txBody>
          <a:bodyPr/>
          <a:lstStyle/>
          <a:p>
            <a:r>
              <a:rPr lang="pl-PL" dirty="0"/>
              <a:t>Pytanie prawne do SN – art. 441 </a:t>
            </a:r>
          </a:p>
        </p:txBody>
      </p:sp>
      <p:sp>
        <p:nvSpPr>
          <p:cNvPr id="3" name="Symbol zastępczy zawartości 2">
            <a:extLst>
              <a:ext uri="{FF2B5EF4-FFF2-40B4-BE49-F238E27FC236}">
                <a16:creationId xmlns:a16="http://schemas.microsoft.com/office/drawing/2014/main" id="{4081793E-8D77-4103-AE63-05693F983BBB}"/>
              </a:ext>
            </a:extLst>
          </p:cNvPr>
          <p:cNvSpPr>
            <a:spLocks noGrp="1"/>
          </p:cNvSpPr>
          <p:nvPr>
            <p:ph idx="1"/>
          </p:nvPr>
        </p:nvSpPr>
        <p:spPr/>
        <p:txBody>
          <a:bodyPr>
            <a:normAutofit lnSpcReduction="10000"/>
          </a:bodyPr>
          <a:lstStyle/>
          <a:p>
            <a:pPr algn="just">
              <a:spcBef>
                <a:spcPts val="0"/>
              </a:spcBef>
              <a:spcAft>
                <a:spcPts val="0"/>
              </a:spcAft>
            </a:pPr>
            <a:r>
              <a:rPr lang="pl-PL" dirty="0"/>
              <a:t>§  1.  Jeżeli przy rozpoznawaniu środka odwoławczego wyłoni się zagadnienie prawne wymagające zasadniczej wykładni ustawy, sąd odwoławczy może odroczyć rozpoznanie sprawy i przekazać zagadnienie do rozstrzygnięcia Sądowi Najwyższemu.</a:t>
            </a:r>
          </a:p>
          <a:p>
            <a:pPr algn="just">
              <a:spcBef>
                <a:spcPts val="0"/>
              </a:spcBef>
              <a:spcAft>
                <a:spcPts val="0"/>
              </a:spcAft>
            </a:pPr>
            <a:r>
              <a:rPr lang="pl-PL" dirty="0"/>
              <a:t>§  2.  Sąd Najwyższy może przekazać rozstrzygnięcie zagadnienia prawnego powiększonemu składowi tego sądu.</a:t>
            </a:r>
          </a:p>
          <a:p>
            <a:pPr algn="just">
              <a:spcBef>
                <a:spcPts val="0"/>
              </a:spcBef>
              <a:spcAft>
                <a:spcPts val="0"/>
              </a:spcAft>
            </a:pPr>
            <a:r>
              <a:rPr lang="pl-PL" dirty="0"/>
              <a:t>§  3.  Uchwała Sądu Najwyższego jest w danej sprawie wiążąca.</a:t>
            </a:r>
          </a:p>
          <a:p>
            <a:pPr algn="just">
              <a:spcBef>
                <a:spcPts val="0"/>
              </a:spcBef>
              <a:spcAft>
                <a:spcPts val="0"/>
              </a:spcAft>
            </a:pPr>
            <a:r>
              <a:rPr lang="pl-PL" dirty="0"/>
              <a:t>§  4.  Prokurator, obrońcy i pełnomocnicy mają prawo wziąć udział w posiedzeniu.</a:t>
            </a:r>
          </a:p>
          <a:p>
            <a:pPr algn="just">
              <a:spcBef>
                <a:spcPts val="0"/>
              </a:spcBef>
              <a:spcAft>
                <a:spcPts val="0"/>
              </a:spcAft>
            </a:pPr>
            <a:r>
              <a:rPr lang="pl-PL" dirty="0"/>
              <a:t>§  5.  Sąd Najwyższy może przejąć sprawę do swego rozpoznania.</a:t>
            </a:r>
          </a:p>
          <a:p>
            <a:pPr marL="0" indent="0" algn="just">
              <a:buNone/>
            </a:pPr>
            <a:r>
              <a:rPr lang="pl-PL" dirty="0"/>
              <a:t>Pytania prawne do SN mają służyć ujednoliceniu wykładni obowiązujących przepisów. Uchwała SN jest wiążąca w danej sprawie. SN może również przejąć sprawę do swojego rozpoznania – wówczas SN jest sądem odwoławczym. </a:t>
            </a:r>
          </a:p>
        </p:txBody>
      </p:sp>
    </p:spTree>
    <p:extLst>
      <p:ext uri="{BB962C8B-B14F-4D97-AF65-F5344CB8AC3E}">
        <p14:creationId xmlns:p14="http://schemas.microsoft.com/office/powerpoint/2010/main" val="12386103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ytuł 1"/>
          <p:cNvSpPr>
            <a:spLocks noGrp="1"/>
          </p:cNvSpPr>
          <p:nvPr>
            <p:ph type="title"/>
          </p:nvPr>
        </p:nvSpPr>
        <p:spPr>
          <a:xfrm>
            <a:off x="492370" y="516835"/>
            <a:ext cx="3084844" cy="5772840"/>
          </a:xfrm>
        </p:spPr>
        <p:txBody>
          <a:bodyPr anchor="ctr">
            <a:normAutofit/>
          </a:bodyPr>
          <a:lstStyle/>
          <a:p>
            <a:r>
              <a:rPr lang="pl-PL" sz="3600">
                <a:solidFill>
                  <a:schemeClr val="bg1"/>
                </a:solidFill>
              </a:rPr>
              <a:t>Rodzaje rozstrzygnięć organu (sądu) odwoławczego </a:t>
            </a:r>
          </a:p>
        </p:txBody>
      </p:sp>
      <p:graphicFrame>
        <p:nvGraphicFramePr>
          <p:cNvPr id="8" name="Symbol zastępczy zawartości 7">
            <a:extLst>
              <a:ext uri="{FF2B5EF4-FFF2-40B4-BE49-F238E27FC236}">
                <a16:creationId xmlns:a16="http://schemas.microsoft.com/office/drawing/2014/main" id="{983BAC18-047B-4CAC-9B88-1B27810D91E8}"/>
              </a:ext>
            </a:extLst>
          </p:cNvPr>
          <p:cNvGraphicFramePr>
            <a:graphicFrameLocks noGrp="1"/>
          </p:cNvGraphicFramePr>
          <p:nvPr>
            <p:ph idx="1"/>
            <p:extLst>
              <p:ext uri="{D42A27DB-BD31-4B8C-83A1-F6EECF244321}">
                <p14:modId xmlns:p14="http://schemas.microsoft.com/office/powerpoint/2010/main" val="2560072478"/>
              </p:ext>
            </p:extLst>
          </p:nvPr>
        </p:nvGraphicFramePr>
        <p:xfrm>
          <a:off x="4063900" y="0"/>
          <a:ext cx="8122416"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87538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60" name="Rectangle 70">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C1373168-9529-4D49-B2B6-509307DD1737}"/>
              </a:ext>
            </a:extLst>
          </p:cNvPr>
          <p:cNvSpPr>
            <a:spLocks noGrp="1"/>
          </p:cNvSpPr>
          <p:nvPr>
            <p:ph type="title"/>
          </p:nvPr>
        </p:nvSpPr>
        <p:spPr>
          <a:xfrm>
            <a:off x="1097280" y="286603"/>
            <a:ext cx="10058400" cy="1450757"/>
          </a:xfrm>
        </p:spPr>
        <p:txBody>
          <a:bodyPr>
            <a:normAutofit/>
          </a:bodyPr>
          <a:lstStyle/>
          <a:p>
            <a:r>
              <a:rPr lang="pl-PL" dirty="0"/>
              <a:t>Postępowanie ponowne – art. 442</a:t>
            </a:r>
          </a:p>
        </p:txBody>
      </p:sp>
      <p:cxnSp>
        <p:nvCxnSpPr>
          <p:cNvPr id="19461" name="Straight Connector 72">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5846"/>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C494BC14-4FE5-4839-AE2E-CB8B955524E6}"/>
              </a:ext>
            </a:extLst>
          </p:cNvPr>
          <p:cNvSpPr>
            <a:spLocks noGrp="1"/>
          </p:cNvSpPr>
          <p:nvPr>
            <p:ph idx="1"/>
          </p:nvPr>
        </p:nvSpPr>
        <p:spPr>
          <a:xfrm>
            <a:off x="308225" y="2108200"/>
            <a:ext cx="8170103" cy="4134107"/>
          </a:xfrm>
        </p:spPr>
        <p:txBody>
          <a:bodyPr>
            <a:normAutofit fontScale="77500" lnSpcReduction="20000"/>
          </a:bodyPr>
          <a:lstStyle/>
          <a:p>
            <a:pPr algn="just"/>
            <a:r>
              <a:rPr lang="pl-PL" dirty="0"/>
              <a:t>Postępowanie ponowne, czyli postępowanie, które jest prowadzone po uchyleniu orzeczenia przez organ odwoławczy i przekazaniu sprawy do ponownego rozpoznania organowi I instancji. Postępowanie toczy się od początku, ale z pewnymi zmianami:</a:t>
            </a:r>
          </a:p>
          <a:p>
            <a:pPr algn="just"/>
            <a:r>
              <a:rPr lang="pl-PL" dirty="0"/>
              <a:t>1. sąd ponownie rozpoznający sprawę może orzekać tylko w granicach, w jakich nastąpiło przekazanie sprawy.</a:t>
            </a:r>
          </a:p>
          <a:p>
            <a:pPr algn="just"/>
            <a:r>
              <a:rPr lang="pl-PL" dirty="0"/>
              <a:t>2. sąd ponownie przeprowadza rozprawę, ale jeśli konieczne byłoby przeprowadzenie dowodów, które nie miały wpływu na rozstrzygnięcie sądu odwoławczego, może poprzestać na ujawnieniu dowodów bez ich odczytywania. </a:t>
            </a:r>
          </a:p>
          <a:p>
            <a:pPr algn="just"/>
            <a:r>
              <a:rPr lang="pl-PL" dirty="0"/>
              <a:t>3. zapatrywania sądu odwoławczego odnośnie do dalszego postępowania są wiążące dla sądu ponownie rozpoznającego sprawę.</a:t>
            </a:r>
          </a:p>
          <a:p>
            <a:pPr algn="just"/>
            <a:r>
              <a:rPr lang="pl-PL" dirty="0"/>
              <a:t>4. w postępowaniu ponownym obowiązuje zakaz </a:t>
            </a:r>
            <a:r>
              <a:rPr lang="pl-PL" dirty="0" err="1"/>
              <a:t>reformationis</a:t>
            </a:r>
            <a:r>
              <a:rPr lang="pl-PL" dirty="0"/>
              <a:t> in </a:t>
            </a:r>
            <a:r>
              <a:rPr lang="pl-PL" dirty="0" err="1"/>
              <a:t>peius</a:t>
            </a:r>
            <a:r>
              <a:rPr lang="pl-PL" dirty="0"/>
              <a:t> (pośredni zakaz </a:t>
            </a:r>
            <a:r>
              <a:rPr lang="pl-PL" dirty="0" err="1"/>
              <a:t>reformationis</a:t>
            </a:r>
            <a:r>
              <a:rPr lang="pl-PL" dirty="0"/>
              <a:t> in </a:t>
            </a:r>
            <a:r>
              <a:rPr lang="pl-PL" dirty="0" err="1"/>
              <a:t>peius</a:t>
            </a:r>
            <a:r>
              <a:rPr lang="pl-PL" dirty="0"/>
              <a:t>) – art. 443</a:t>
            </a:r>
          </a:p>
          <a:p>
            <a:pPr algn="just"/>
            <a:r>
              <a:rPr lang="pl-PL" dirty="0"/>
              <a:t>5. w postępowaniu ponownym nie może orzekać sędzia, który brał udział w wydaniu uchylonego orzeczenia (art. 40 §  1 pkt 7) </a:t>
            </a:r>
          </a:p>
        </p:txBody>
      </p:sp>
      <p:pic>
        <p:nvPicPr>
          <p:cNvPr id="19458" name="Picture 2" descr="Try IntelliWebSearch Again! – IntelliWebSearch">
            <a:extLst>
              <a:ext uri="{FF2B5EF4-FFF2-40B4-BE49-F238E27FC236}">
                <a16:creationId xmlns:a16="http://schemas.microsoft.com/office/drawing/2014/main" id="{8F54A649-4078-4EAC-8381-12212059E19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78328" y="3045769"/>
            <a:ext cx="3144043" cy="1886425"/>
          </a:xfrm>
          <a:prstGeom prst="rect">
            <a:avLst/>
          </a:prstGeom>
          <a:noFill/>
          <a:extLst>
            <a:ext uri="{909E8E84-426E-40DD-AFC4-6F175D3DCCD1}">
              <a14:hiddenFill xmlns:a14="http://schemas.microsoft.com/office/drawing/2010/main">
                <a:solidFill>
                  <a:srgbClr val="FFFFFF"/>
                </a:solidFill>
              </a14:hiddenFill>
            </a:ext>
          </a:extLst>
        </p:spPr>
      </p:pic>
      <p:sp>
        <p:nvSpPr>
          <p:cNvPr id="19462" name="Rectangle 74">
            <a:extLst>
              <a:ext uri="{FF2B5EF4-FFF2-40B4-BE49-F238E27FC236}">
                <a16:creationId xmlns:a16="http://schemas.microsoft.com/office/drawing/2014/main" id="{CB06839E-D8C3-4A74-BA2B-3B97E7B2C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079869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0D727424-15FE-4269-9815-56B682E4FD0D}"/>
              </a:ext>
            </a:extLst>
          </p:cNvPr>
          <p:cNvSpPr>
            <a:spLocks noGrp="1"/>
          </p:cNvSpPr>
          <p:nvPr>
            <p:ph type="title"/>
          </p:nvPr>
        </p:nvSpPr>
        <p:spPr/>
        <p:txBody>
          <a:bodyPr>
            <a:normAutofit fontScale="90000"/>
          </a:bodyPr>
          <a:lstStyle/>
          <a:p>
            <a:r>
              <a:rPr lang="pl-PL" dirty="0"/>
              <a:t>Apelacja jako środek odwoławczy i postępowanie apelacyjne </a:t>
            </a:r>
          </a:p>
        </p:txBody>
      </p:sp>
      <p:sp>
        <p:nvSpPr>
          <p:cNvPr id="5" name="Symbol zastępczy tekstu 4">
            <a:extLst>
              <a:ext uri="{FF2B5EF4-FFF2-40B4-BE49-F238E27FC236}">
                <a16:creationId xmlns:a16="http://schemas.microsoft.com/office/drawing/2014/main" id="{254BD885-A250-446B-A16C-CFF6AEBD1FA5}"/>
              </a:ext>
            </a:extLst>
          </p:cNvPr>
          <p:cNvSpPr>
            <a:spLocks noGrp="1"/>
          </p:cNvSpPr>
          <p:nvPr>
            <p:ph type="body" idx="1"/>
          </p:nvPr>
        </p:nvSpPr>
        <p:spPr/>
        <p:txBody>
          <a:bodyPr>
            <a:normAutofit fontScale="92500" lnSpcReduction="20000"/>
          </a:bodyPr>
          <a:lstStyle/>
          <a:p>
            <a:r>
              <a:rPr lang="pl-PL" dirty="0"/>
              <a:t>Apelacja – środek odwoławczy, który przysługuje od wyroku sądu I instancji za wyjątkiem wyroku nakazowego</a:t>
            </a:r>
          </a:p>
        </p:txBody>
      </p:sp>
    </p:spTree>
    <p:extLst>
      <p:ext uri="{BB962C8B-B14F-4D97-AF65-F5344CB8AC3E}">
        <p14:creationId xmlns:p14="http://schemas.microsoft.com/office/powerpoint/2010/main" val="1181355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dirty="0"/>
              <a:t>Skuteczność wniesionej apelacji zależy od:</a:t>
            </a:r>
          </a:p>
        </p:txBody>
      </p:sp>
      <p:graphicFrame>
        <p:nvGraphicFramePr>
          <p:cNvPr id="4" name="Symbol zastępczy zawartości 4"/>
          <p:cNvGraphicFramePr>
            <a:graphicFrameLocks/>
          </p:cNvGraphicFramePr>
          <p:nvPr>
            <p:extLst>
              <p:ext uri="{D42A27DB-BD31-4B8C-83A1-F6EECF244321}">
                <p14:modId xmlns:p14="http://schemas.microsoft.com/office/powerpoint/2010/main" val="1447405207"/>
              </p:ext>
            </p:extLst>
          </p:nvPr>
        </p:nvGraphicFramePr>
        <p:xfrm>
          <a:off x="1097280" y="1890369"/>
          <a:ext cx="5328591"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F7DA59A8-B432-47B7-9C1C-B453325CC81A}"/>
              </a:ext>
            </a:extLst>
          </p:cNvPr>
          <p:cNvGraphicFramePr/>
          <p:nvPr>
            <p:extLst>
              <p:ext uri="{D42A27DB-BD31-4B8C-83A1-F6EECF244321}">
                <p14:modId xmlns:p14="http://schemas.microsoft.com/office/powerpoint/2010/main" val="1366604873"/>
              </p:ext>
            </p:extLst>
          </p:nvPr>
        </p:nvGraphicFramePr>
        <p:xfrm>
          <a:off x="7387118" y="2106901"/>
          <a:ext cx="4200989" cy="40314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4917115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097280" y="286603"/>
            <a:ext cx="10058400" cy="1450757"/>
          </a:xfrm>
        </p:spPr>
        <p:txBody>
          <a:bodyPr>
            <a:normAutofit/>
          </a:bodyPr>
          <a:lstStyle/>
          <a:p>
            <a:r>
              <a:rPr lang="pl-PL"/>
              <a:t>Dopuszczalność apelacji, osoby uprawnione i termin wniesienia </a:t>
            </a:r>
          </a:p>
        </p:txBody>
      </p:sp>
      <p:cxnSp>
        <p:nvCxnSpPr>
          <p:cNvPr id="19" name="Straight Connector 18">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Symbol zastępczy zawartości 2">
            <a:extLst>
              <a:ext uri="{FF2B5EF4-FFF2-40B4-BE49-F238E27FC236}">
                <a16:creationId xmlns:a16="http://schemas.microsoft.com/office/drawing/2014/main" id="{D5F893DF-C001-4D33-9AC4-546143E6C68D}"/>
              </a:ext>
            </a:extLst>
          </p:cNvPr>
          <p:cNvGraphicFramePr>
            <a:graphicFrameLocks noGrp="1"/>
          </p:cNvGraphicFramePr>
          <p:nvPr>
            <p:ph idx="1"/>
            <p:extLst>
              <p:ext uri="{D42A27DB-BD31-4B8C-83A1-F6EECF244321}">
                <p14:modId xmlns:p14="http://schemas.microsoft.com/office/powerpoint/2010/main" val="1047507860"/>
              </p:ext>
            </p:extLst>
          </p:nvPr>
        </p:nvGraphicFramePr>
        <p:xfrm>
          <a:off x="0" y="1897381"/>
          <a:ext cx="12222479" cy="4960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10735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B80A2FD3-6DB0-42C2-92DC-1FBE098F402B}"/>
              </a:ext>
            </a:extLst>
          </p:cNvPr>
          <p:cNvSpPr>
            <a:spLocks noGrp="1"/>
          </p:cNvSpPr>
          <p:nvPr>
            <p:ph type="title"/>
          </p:nvPr>
        </p:nvSpPr>
        <p:spPr>
          <a:xfrm>
            <a:off x="5172074" y="286603"/>
            <a:ext cx="5983605" cy="1450757"/>
          </a:xfrm>
        </p:spPr>
        <p:txBody>
          <a:bodyPr>
            <a:normAutofit/>
          </a:bodyPr>
          <a:lstStyle/>
          <a:p>
            <a:r>
              <a:rPr lang="pl-PL" dirty="0"/>
              <a:t>Termin do wniesienia apelacji </a:t>
            </a:r>
          </a:p>
        </p:txBody>
      </p:sp>
      <p:pic>
        <p:nvPicPr>
          <p:cNvPr id="14" name="Picture 4">
            <a:extLst>
              <a:ext uri="{FF2B5EF4-FFF2-40B4-BE49-F238E27FC236}">
                <a16:creationId xmlns:a16="http://schemas.microsoft.com/office/drawing/2014/main" id="{A41C95F4-CA92-493A-8FDD-A06878DEEFDC}"/>
              </a:ext>
            </a:extLst>
          </p:cNvPr>
          <p:cNvPicPr>
            <a:picLocks noChangeAspect="1"/>
          </p:cNvPicPr>
          <p:nvPr/>
        </p:nvPicPr>
        <p:blipFill rotWithShape="1">
          <a:blip r:embed="rId2"/>
          <a:srcRect l="10627" r="44794" b="-1"/>
          <a:stretch/>
        </p:blipFill>
        <p:spPr>
          <a:xfrm>
            <a:off x="20" y="10"/>
            <a:ext cx="4580077" cy="6857990"/>
          </a:xfrm>
          <a:prstGeom prst="rect">
            <a:avLst/>
          </a:prstGeom>
        </p:spPr>
      </p:pic>
      <p:cxnSp>
        <p:nvCxnSpPr>
          <p:cNvPr id="15" name="Straight Connector 10">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3F72DD52-8E04-47CD-9615-3C1D360415A1}"/>
              </a:ext>
            </a:extLst>
          </p:cNvPr>
          <p:cNvSpPr>
            <a:spLocks noGrp="1"/>
          </p:cNvSpPr>
          <p:nvPr>
            <p:ph idx="1"/>
          </p:nvPr>
        </p:nvSpPr>
        <p:spPr>
          <a:xfrm>
            <a:off x="5172074" y="2108201"/>
            <a:ext cx="5983606" cy="3760891"/>
          </a:xfrm>
        </p:spPr>
        <p:txBody>
          <a:bodyPr>
            <a:normAutofit/>
          </a:bodyPr>
          <a:lstStyle/>
          <a:p>
            <a:pPr>
              <a:lnSpc>
                <a:spcPct val="90000"/>
              </a:lnSpc>
            </a:pPr>
            <a:r>
              <a:rPr lang="pl-PL" dirty="0"/>
              <a:t>Art. 445 </a:t>
            </a:r>
          </a:p>
          <a:p>
            <a:pPr lvl="1">
              <a:lnSpc>
                <a:spcPct val="90000"/>
              </a:lnSpc>
            </a:pPr>
            <a:r>
              <a:rPr lang="pl-PL" dirty="0"/>
              <a:t>§ 1. Termin do wniesienia apelacji wynosi </a:t>
            </a:r>
            <a:r>
              <a:rPr lang="pl-PL" b="1" dirty="0"/>
              <a:t>14 dni</a:t>
            </a:r>
            <a:r>
              <a:rPr lang="pl-PL" b="1" i="1" dirty="0"/>
              <a:t> </a:t>
            </a:r>
            <a:r>
              <a:rPr lang="pl-PL" dirty="0"/>
              <a:t>i biegnie dla każdego uprawnionego </a:t>
            </a:r>
            <a:r>
              <a:rPr lang="pl-PL" b="1" dirty="0"/>
              <a:t>od dnia doręczenia mu wyroku z uzasadnieniem. </a:t>
            </a:r>
          </a:p>
          <a:p>
            <a:pPr lvl="1">
              <a:lnSpc>
                <a:spcPct val="90000"/>
              </a:lnSpc>
            </a:pPr>
            <a:r>
              <a:rPr lang="pl-PL" dirty="0"/>
              <a:t>§ 2. Apelacja wniesiona przed upływem terminu do złożenia wniosku o sporządzenie uzasadnienia wywołuje skutki określone w art. 422 i podlega rozpoznaniu; apelację można uzupełnić w terminie wskazanym w § 1 </a:t>
            </a:r>
          </a:p>
          <a:p>
            <a:pPr lvl="2">
              <a:lnSpc>
                <a:spcPct val="90000"/>
              </a:lnSpc>
            </a:pPr>
            <a:r>
              <a:rPr lang="pl-PL" dirty="0"/>
              <a:t>„skutki z art. 422” </a:t>
            </a:r>
            <a:r>
              <a:rPr lang="pl-PL" dirty="0">
                <a:sym typeface="Wingdings" panose="05000000000000000000" pitchFamily="2" charset="2"/>
              </a:rPr>
              <a:t> czyli sąd musi sporządzić uzasadnienie wyroku i doręczyć je stronie </a:t>
            </a:r>
          </a:p>
          <a:p>
            <a:pPr lvl="1">
              <a:lnSpc>
                <a:spcPct val="90000"/>
              </a:lnSpc>
            </a:pPr>
            <a:r>
              <a:rPr lang="pl-PL" dirty="0">
                <a:sym typeface="Wingdings" panose="05000000000000000000" pitchFamily="2" charset="2"/>
              </a:rPr>
              <a:t>Termin do wniesienia apelacji jest </a:t>
            </a:r>
            <a:r>
              <a:rPr lang="pl-PL" b="1" dirty="0">
                <a:sym typeface="Wingdings" panose="05000000000000000000" pitchFamily="2" charset="2"/>
              </a:rPr>
              <a:t>terminem zawitym </a:t>
            </a:r>
          </a:p>
          <a:p>
            <a:pPr lvl="1">
              <a:lnSpc>
                <a:spcPct val="90000"/>
              </a:lnSpc>
            </a:pPr>
            <a:r>
              <a:rPr lang="pl-PL" b="1" dirty="0">
                <a:sym typeface="Wingdings" panose="05000000000000000000" pitchFamily="2" charset="2"/>
              </a:rPr>
              <a:t>Wyjątek </a:t>
            </a:r>
            <a:r>
              <a:rPr lang="pl-PL" dirty="0">
                <a:sym typeface="Wingdings" panose="05000000000000000000" pitchFamily="2" charset="2"/>
              </a:rPr>
              <a:t> </a:t>
            </a:r>
            <a:r>
              <a:rPr lang="pl-PL" b="1" u="sng" dirty="0">
                <a:sym typeface="Wingdings" panose="05000000000000000000" pitchFamily="2" charset="2"/>
              </a:rPr>
              <a:t>w postępowaniu przyspieszonym </a:t>
            </a:r>
            <a:r>
              <a:rPr lang="pl-PL" dirty="0">
                <a:sym typeface="Wingdings" panose="05000000000000000000" pitchFamily="2" charset="2"/>
              </a:rPr>
              <a:t>apelację wnosi się w terminie 7 dni, a wniosek o uzasadnienie wnosi się w terminie 3 dni (art. 517h </a:t>
            </a:r>
            <a:r>
              <a:rPr lang="pl-PL" dirty="0"/>
              <a:t>§ 2 i 3)</a:t>
            </a:r>
          </a:p>
          <a:p>
            <a:pPr>
              <a:lnSpc>
                <a:spcPct val="90000"/>
              </a:lnSpc>
            </a:pPr>
            <a:endParaRPr lang="pl-PL" dirty="0"/>
          </a:p>
        </p:txBody>
      </p:sp>
    </p:spTree>
    <p:extLst>
      <p:ext uri="{BB962C8B-B14F-4D97-AF65-F5344CB8AC3E}">
        <p14:creationId xmlns:p14="http://schemas.microsoft.com/office/powerpoint/2010/main" val="1749002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ytuł 1">
            <a:extLst>
              <a:ext uri="{FF2B5EF4-FFF2-40B4-BE49-F238E27FC236}">
                <a16:creationId xmlns:a16="http://schemas.microsoft.com/office/drawing/2014/main" id="{B79BBE7C-4F99-490E-BB55-D329C349435C}"/>
              </a:ext>
            </a:extLst>
          </p:cNvPr>
          <p:cNvSpPr>
            <a:spLocks noGrp="1"/>
          </p:cNvSpPr>
          <p:nvPr>
            <p:ph type="title"/>
          </p:nvPr>
        </p:nvSpPr>
        <p:spPr>
          <a:xfrm>
            <a:off x="492370" y="516835"/>
            <a:ext cx="3084844" cy="5772840"/>
          </a:xfrm>
        </p:spPr>
        <p:txBody>
          <a:bodyPr anchor="ctr">
            <a:normAutofit/>
          </a:bodyPr>
          <a:lstStyle/>
          <a:p>
            <a:r>
              <a:rPr lang="pl-PL" sz="3600" dirty="0">
                <a:solidFill>
                  <a:schemeClr val="bg1"/>
                </a:solidFill>
              </a:rPr>
              <a:t>Zwyczajne środki zaskarżenia </a:t>
            </a:r>
            <a:br>
              <a:rPr lang="pl-PL" sz="3600" dirty="0">
                <a:solidFill>
                  <a:schemeClr val="bg1"/>
                </a:solidFill>
              </a:rPr>
            </a:br>
            <a:br>
              <a:rPr lang="pl-PL" sz="3600" dirty="0">
                <a:solidFill>
                  <a:schemeClr val="bg1"/>
                </a:solidFill>
              </a:rPr>
            </a:br>
            <a:br>
              <a:rPr lang="pl-PL" sz="3600" dirty="0">
                <a:solidFill>
                  <a:schemeClr val="bg1"/>
                </a:solidFill>
              </a:rPr>
            </a:br>
            <a:r>
              <a:rPr lang="pl-PL" sz="1800" dirty="0">
                <a:solidFill>
                  <a:schemeClr val="bg1"/>
                </a:solidFill>
                <a:sym typeface="Wingdings" panose="05000000000000000000" pitchFamily="2" charset="2"/>
              </a:rPr>
              <a:t>skierowane przeciwko </a:t>
            </a:r>
            <a:r>
              <a:rPr lang="pl-PL" sz="1800" dirty="0">
                <a:solidFill>
                  <a:srgbClr val="FF0000"/>
                </a:solidFill>
                <a:sym typeface="Wingdings" panose="05000000000000000000" pitchFamily="2" charset="2"/>
              </a:rPr>
              <a:t>orzeczeniom nieprawomocnym </a:t>
            </a:r>
            <a:r>
              <a:rPr lang="pl-PL" sz="1800" dirty="0">
                <a:solidFill>
                  <a:schemeClr val="bg1"/>
                </a:solidFill>
                <a:sym typeface="Wingdings" panose="05000000000000000000" pitchFamily="2" charset="2"/>
              </a:rPr>
              <a:t>lub czynnościom niebędącym decyzjami procesowymi</a:t>
            </a:r>
            <a:br>
              <a:rPr lang="pl-PL" sz="3600" dirty="0">
                <a:solidFill>
                  <a:schemeClr val="bg1"/>
                </a:solidFill>
                <a:sym typeface="Wingdings" panose="05000000000000000000" pitchFamily="2" charset="2"/>
              </a:rPr>
            </a:br>
            <a:endParaRPr lang="pl-PL" sz="3600" dirty="0">
              <a:solidFill>
                <a:schemeClr val="bg1"/>
              </a:solidFill>
            </a:endParaRPr>
          </a:p>
        </p:txBody>
      </p:sp>
      <p:graphicFrame>
        <p:nvGraphicFramePr>
          <p:cNvPr id="4" name="Diagram 3">
            <a:extLst>
              <a:ext uri="{FF2B5EF4-FFF2-40B4-BE49-F238E27FC236}">
                <a16:creationId xmlns:a16="http://schemas.microsoft.com/office/drawing/2014/main" id="{2F73D5D6-E3E1-430A-84B0-D04B6A2B3455}"/>
              </a:ext>
            </a:extLst>
          </p:cNvPr>
          <p:cNvGraphicFramePr/>
          <p:nvPr>
            <p:extLst>
              <p:ext uri="{D42A27DB-BD31-4B8C-83A1-F6EECF244321}">
                <p14:modId xmlns:p14="http://schemas.microsoft.com/office/powerpoint/2010/main" val="4059539802"/>
              </p:ext>
            </p:extLst>
          </p:nvPr>
        </p:nvGraphicFramePr>
        <p:xfrm>
          <a:off x="4537493" y="256854"/>
          <a:ext cx="7411352" cy="64521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37826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097280" y="286603"/>
            <a:ext cx="10058400" cy="1450757"/>
          </a:xfrm>
        </p:spPr>
        <p:txBody>
          <a:bodyPr>
            <a:normAutofit/>
          </a:bodyPr>
          <a:lstStyle/>
          <a:p>
            <a:r>
              <a:rPr lang="pl-PL" dirty="0"/>
              <a:t>Wymogi formalne apelacji</a:t>
            </a:r>
          </a:p>
        </p:txBody>
      </p:sp>
      <p:cxnSp>
        <p:nvCxnSpPr>
          <p:cNvPr id="12" name="Straight Connector 11">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Symbol zastępczy zawartości 2">
            <a:extLst>
              <a:ext uri="{FF2B5EF4-FFF2-40B4-BE49-F238E27FC236}">
                <a16:creationId xmlns:a16="http://schemas.microsoft.com/office/drawing/2014/main" id="{1932531E-B890-4BF2-863A-5DDE0177A46B}"/>
              </a:ext>
            </a:extLst>
          </p:cNvPr>
          <p:cNvGraphicFramePr>
            <a:graphicFrameLocks noGrp="1"/>
          </p:cNvGraphicFramePr>
          <p:nvPr>
            <p:ph idx="1"/>
            <p:extLst>
              <p:ext uri="{D42A27DB-BD31-4B8C-83A1-F6EECF244321}">
                <p14:modId xmlns:p14="http://schemas.microsoft.com/office/powerpoint/2010/main" val="3414676377"/>
              </p:ext>
            </p:extLst>
          </p:nvPr>
        </p:nvGraphicFramePr>
        <p:xfrm>
          <a:off x="0" y="1636177"/>
          <a:ext cx="12192000" cy="4935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87454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036320" y="286603"/>
            <a:ext cx="10058400" cy="1450757"/>
          </a:xfrm>
        </p:spPr>
        <p:txBody>
          <a:bodyPr>
            <a:normAutofit/>
          </a:bodyPr>
          <a:lstStyle/>
          <a:p>
            <a:r>
              <a:rPr lang="pl-PL" dirty="0"/>
              <a:t>Tryb wnoszenia apelacji  </a:t>
            </a:r>
          </a:p>
        </p:txBody>
      </p:sp>
      <p:cxnSp>
        <p:nvCxnSpPr>
          <p:cNvPr id="18" name="Straight Connector 17">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6573" y="1895846"/>
            <a:ext cx="97840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8DBEF74-AA7E-4E66-BDB5-2D49D94D1ADB}"/>
              </a:ext>
            </a:extLst>
          </p:cNvPr>
          <p:cNvPicPr>
            <a:picLocks noChangeAspect="1"/>
          </p:cNvPicPr>
          <p:nvPr/>
        </p:nvPicPr>
        <p:blipFill rotWithShape="1">
          <a:blip r:embed="rId2"/>
          <a:srcRect l="31414" r="18497"/>
          <a:stretch/>
        </p:blipFill>
        <p:spPr>
          <a:xfrm>
            <a:off x="1291389" y="2108200"/>
            <a:ext cx="2511723" cy="3760891"/>
          </a:xfrm>
          <a:prstGeom prst="rect">
            <a:avLst/>
          </a:prstGeom>
        </p:spPr>
      </p:pic>
      <p:sp>
        <p:nvSpPr>
          <p:cNvPr id="3" name="Symbol zastępczy zawartości 2"/>
          <p:cNvSpPr>
            <a:spLocks noGrp="1"/>
          </p:cNvSpPr>
          <p:nvPr>
            <p:ph idx="1"/>
          </p:nvPr>
        </p:nvSpPr>
        <p:spPr>
          <a:xfrm>
            <a:off x="4706460" y="2108201"/>
            <a:ext cx="6388260" cy="3760891"/>
          </a:xfrm>
        </p:spPr>
        <p:txBody>
          <a:bodyPr>
            <a:normAutofit lnSpcReduction="10000"/>
          </a:bodyPr>
          <a:lstStyle/>
          <a:p>
            <a:pPr marL="342900" indent="-342900">
              <a:lnSpc>
                <a:spcPct val="90000"/>
              </a:lnSpc>
              <a:buFont typeface="+mj-lt"/>
              <a:buAutoNum type="arabicPeriod"/>
            </a:pPr>
            <a:r>
              <a:rPr lang="pl-PL" sz="1400" dirty="0"/>
              <a:t>Ogłoszenie (lub doręczenie, jeżeli strona nie była obecna przy ogłoszeniu) wyroku sądu I instancji</a:t>
            </a:r>
          </a:p>
          <a:p>
            <a:pPr marL="342900" indent="-342900">
              <a:lnSpc>
                <a:spcPct val="90000"/>
              </a:lnSpc>
              <a:buFont typeface="+mj-lt"/>
              <a:buAutoNum type="arabicPeriod"/>
            </a:pPr>
            <a:r>
              <a:rPr lang="pl-PL" sz="1400" dirty="0"/>
              <a:t>Złożenie </a:t>
            </a:r>
            <a:r>
              <a:rPr lang="pl-PL" sz="1400" b="1" dirty="0"/>
              <a:t>wniosku o uzasadnienie w terminie 7 dni od dnia ogłoszenia </a:t>
            </a:r>
            <a:r>
              <a:rPr lang="pl-PL" sz="1400" dirty="0"/>
              <a:t>(lub doręczenia) </a:t>
            </a:r>
            <a:r>
              <a:rPr lang="pl-PL" sz="1400" b="1" dirty="0"/>
              <a:t>wyroku </a:t>
            </a:r>
          </a:p>
          <a:p>
            <a:pPr lvl="1">
              <a:lnSpc>
                <a:spcPct val="90000"/>
              </a:lnSpc>
            </a:pPr>
            <a:r>
              <a:rPr lang="pl-PL" sz="1400" dirty="0"/>
              <a:t>Uzasadnienie wyroku to osoby dokument. Sąd I instancji co do zasady sporządza uzasadnienie jedynie na wniosek uprawnionego podmiotu. Wyjątkiem jest sporządzenie z urzędu, jeżeli zgłoszono zdanie odrębne. Niezależnie od tego, czy uzasadnienie zostało sporządzone z urzędu, strona musi złożyć wniosek o uzasadnienie</a:t>
            </a:r>
          </a:p>
          <a:p>
            <a:pPr marL="342900" indent="-342900">
              <a:lnSpc>
                <a:spcPct val="90000"/>
              </a:lnSpc>
              <a:buFont typeface="+mj-lt"/>
              <a:buAutoNum type="arabicPeriod"/>
            </a:pPr>
            <a:r>
              <a:rPr lang="pl-PL" sz="1400" b="1" dirty="0"/>
              <a:t>Wniesienie apelacji w ciągu 14 dni od dnia doręczenia uzasadnienia </a:t>
            </a:r>
          </a:p>
          <a:p>
            <a:pPr lvl="1">
              <a:lnSpc>
                <a:spcPct val="90000"/>
              </a:lnSpc>
            </a:pPr>
            <a:r>
              <a:rPr lang="pl-PL" sz="1400" dirty="0"/>
              <a:t>Jeżeli strona wniosła apelację w terminie 7 dni od dnia ogłoszenia (doręczenia) wyroku traktuje się ją jak wniosek o uzasadnienie. Sąd ma obowiązek sporządzić uzasadnienie i doręczyć je stronie. Strona może po doręczeniu wyroku z uzasadnieniem w terminie 14 dni wnieść nową apelację lub uzupełnić wcześniej złożoną. Jeżeli nie wniesie lub nie poprawi wcześniej złożonego środka odwoławczego, apelacja i tak zostanie rozpoznana. </a:t>
            </a:r>
          </a:p>
        </p:txBody>
      </p:sp>
      <p:sp>
        <p:nvSpPr>
          <p:cNvPr id="20" name="Rectangle 19">
            <a:extLst>
              <a:ext uri="{FF2B5EF4-FFF2-40B4-BE49-F238E27FC236}">
                <a16:creationId xmlns:a16="http://schemas.microsoft.com/office/drawing/2014/main" id="{0B2EDFE5-9478-4774-9D3D-FEC7DC708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022552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036320" y="286603"/>
            <a:ext cx="10058400" cy="1450757"/>
          </a:xfrm>
        </p:spPr>
        <p:txBody>
          <a:bodyPr>
            <a:normAutofit/>
          </a:bodyPr>
          <a:lstStyle/>
          <a:p>
            <a:r>
              <a:rPr lang="pl-PL" dirty="0"/>
              <a:t>Tryb wnoszenia apelacji  </a:t>
            </a:r>
          </a:p>
        </p:txBody>
      </p:sp>
      <p:cxnSp>
        <p:nvCxnSpPr>
          <p:cNvPr id="19" name="Straight Connector 18">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6573" y="1895846"/>
            <a:ext cx="97840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2" name="Picture 4">
            <a:extLst>
              <a:ext uri="{FF2B5EF4-FFF2-40B4-BE49-F238E27FC236}">
                <a16:creationId xmlns:a16="http://schemas.microsoft.com/office/drawing/2014/main" id="{C80868A2-2FA5-4141-A32E-E5D0461FF9F5}"/>
              </a:ext>
            </a:extLst>
          </p:cNvPr>
          <p:cNvPicPr>
            <a:picLocks noChangeAspect="1"/>
          </p:cNvPicPr>
          <p:nvPr/>
        </p:nvPicPr>
        <p:blipFill rotWithShape="1">
          <a:blip r:embed="rId2"/>
          <a:srcRect l="31414" r="18497"/>
          <a:stretch/>
        </p:blipFill>
        <p:spPr>
          <a:xfrm>
            <a:off x="1291389" y="2108200"/>
            <a:ext cx="2511723" cy="3760891"/>
          </a:xfrm>
          <a:prstGeom prst="rect">
            <a:avLst/>
          </a:prstGeom>
        </p:spPr>
      </p:pic>
      <p:sp>
        <p:nvSpPr>
          <p:cNvPr id="3" name="Symbol zastępczy zawartości 2"/>
          <p:cNvSpPr>
            <a:spLocks noGrp="1"/>
          </p:cNvSpPr>
          <p:nvPr>
            <p:ph idx="1"/>
          </p:nvPr>
        </p:nvSpPr>
        <p:spPr>
          <a:xfrm>
            <a:off x="4706460" y="2108201"/>
            <a:ext cx="6388260" cy="3760891"/>
          </a:xfrm>
        </p:spPr>
        <p:txBody>
          <a:bodyPr>
            <a:normAutofit/>
          </a:bodyPr>
          <a:lstStyle/>
          <a:p>
            <a:pPr marL="342900" indent="-342900">
              <a:buFont typeface="+mj-lt"/>
              <a:buAutoNum type="arabicPeriod" startAt="4"/>
            </a:pPr>
            <a:r>
              <a:rPr lang="pl-PL" dirty="0"/>
              <a:t>Apelację wnosi się </a:t>
            </a:r>
            <a:r>
              <a:rPr lang="pl-PL" b="1" dirty="0"/>
              <a:t>za pośrednictwem sądu I instancji.  </a:t>
            </a:r>
            <a:r>
              <a:rPr lang="pl-PL" dirty="0"/>
              <a:t>Sąd, który wydał wyrok sprawdza apelację od strony formalnej i tego, czy jest dopuszczalna. </a:t>
            </a:r>
            <a:r>
              <a:rPr lang="pl-PL" b="1" dirty="0"/>
              <a:t>Kontroli dokonuje PREZES SĄDU </a:t>
            </a:r>
            <a:r>
              <a:rPr lang="pl-PL" dirty="0"/>
              <a:t>(art. 429):</a:t>
            </a:r>
          </a:p>
          <a:p>
            <a:pPr lvl="1"/>
            <a:r>
              <a:rPr lang="pl-PL" dirty="0"/>
              <a:t>Spełnienie warunków formalnych </a:t>
            </a:r>
            <a:r>
              <a:rPr lang="pl-PL" dirty="0">
                <a:sym typeface="Wingdings" panose="05000000000000000000" pitchFamily="2" charset="2"/>
              </a:rPr>
              <a:t> jeżeli są braki formalne prezes sądu wzywa do uzupełnienia braków zgodnie z art. 120</a:t>
            </a:r>
            <a:endParaRPr lang="pl-PL" dirty="0"/>
          </a:p>
          <a:p>
            <a:pPr lvl="1"/>
            <a:r>
              <a:rPr lang="pl-PL" dirty="0"/>
              <a:t>Czy apelacja jest dopuszczalna z mocy prawa </a:t>
            </a:r>
          </a:p>
          <a:p>
            <a:pPr lvl="1"/>
            <a:r>
              <a:rPr lang="pl-PL" dirty="0"/>
              <a:t>Czy wniosła ją osoba uprawniona </a:t>
            </a:r>
          </a:p>
          <a:p>
            <a:pPr lvl="1"/>
            <a:r>
              <a:rPr lang="pl-PL" dirty="0"/>
              <a:t>Czy została wniesiona w terminie </a:t>
            </a:r>
            <a:r>
              <a:rPr lang="pl-PL" dirty="0">
                <a:sym typeface="Wingdings" panose="05000000000000000000" pitchFamily="2" charset="2"/>
              </a:rPr>
              <a:t> jeżeli złożono wniosek o przywrócenie terminu to rozpoznaje go prezes sądu</a:t>
            </a:r>
          </a:p>
          <a:p>
            <a:pPr marL="384048" lvl="2" indent="0">
              <a:buNone/>
            </a:pPr>
            <a:endParaRPr lang="pl-PL" dirty="0">
              <a:sym typeface="Wingdings" panose="05000000000000000000" pitchFamily="2" charset="2"/>
            </a:endParaRPr>
          </a:p>
          <a:p>
            <a:pPr marL="324000" lvl="1" indent="0">
              <a:buNone/>
            </a:pPr>
            <a:endParaRPr lang="pl-PL" dirty="0"/>
          </a:p>
          <a:p>
            <a:pPr lvl="1"/>
            <a:endParaRPr lang="pl-PL" dirty="0"/>
          </a:p>
          <a:p>
            <a:pPr marL="630000" lvl="2" indent="0">
              <a:buNone/>
            </a:pPr>
            <a:endParaRPr lang="pl-PL" dirty="0"/>
          </a:p>
        </p:txBody>
      </p:sp>
      <p:sp>
        <p:nvSpPr>
          <p:cNvPr id="21" name="Rectangle 20">
            <a:extLst>
              <a:ext uri="{FF2B5EF4-FFF2-40B4-BE49-F238E27FC236}">
                <a16:creationId xmlns:a16="http://schemas.microsoft.com/office/drawing/2014/main" id="{0B2EDFE5-9478-4774-9D3D-FEC7DC708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585314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69426B45-4C4F-4D52-8537-76E9A5B89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62177336-F42D-4FFE-942A-AC0DD0F88681}"/>
              </a:ext>
            </a:extLst>
          </p:cNvPr>
          <p:cNvSpPr>
            <a:spLocks noGrp="1"/>
          </p:cNvSpPr>
          <p:nvPr>
            <p:ph type="title"/>
          </p:nvPr>
        </p:nvSpPr>
        <p:spPr>
          <a:xfrm>
            <a:off x="1036320" y="286603"/>
            <a:ext cx="10058400" cy="1450757"/>
          </a:xfrm>
        </p:spPr>
        <p:txBody>
          <a:bodyPr>
            <a:normAutofit/>
          </a:bodyPr>
          <a:lstStyle/>
          <a:p>
            <a:r>
              <a:rPr lang="pl-PL" dirty="0"/>
              <a:t>Kontrola formalna może zakończyć się na dwa sposoby: </a:t>
            </a:r>
          </a:p>
        </p:txBody>
      </p:sp>
      <p:cxnSp>
        <p:nvCxnSpPr>
          <p:cNvPr id="36" name="Straight Connector 35">
            <a:extLst>
              <a:ext uri="{FF2B5EF4-FFF2-40B4-BE49-F238E27FC236}">
                <a16:creationId xmlns:a16="http://schemas.microsoft.com/office/drawing/2014/main" id="{CF117E1C-E964-4433-B1A8-BB2301D0FF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6" name="Picture 4">
            <a:extLst>
              <a:ext uri="{FF2B5EF4-FFF2-40B4-BE49-F238E27FC236}">
                <a16:creationId xmlns:a16="http://schemas.microsoft.com/office/drawing/2014/main" id="{8405AB5C-3066-4E55-832E-4E5477C7DDFB}"/>
              </a:ext>
            </a:extLst>
          </p:cNvPr>
          <p:cNvPicPr>
            <a:picLocks noChangeAspect="1"/>
          </p:cNvPicPr>
          <p:nvPr/>
        </p:nvPicPr>
        <p:blipFill rotWithShape="1">
          <a:blip r:embed="rId2"/>
          <a:srcRect l="19664" r="7519"/>
          <a:stretch/>
        </p:blipFill>
        <p:spPr>
          <a:xfrm>
            <a:off x="1161535" y="2108200"/>
            <a:ext cx="3495807" cy="3600613"/>
          </a:xfrm>
          <a:prstGeom prst="rect">
            <a:avLst/>
          </a:prstGeom>
        </p:spPr>
      </p:pic>
      <p:sp>
        <p:nvSpPr>
          <p:cNvPr id="38" name="Rectangle 37">
            <a:extLst>
              <a:ext uri="{FF2B5EF4-FFF2-40B4-BE49-F238E27FC236}">
                <a16:creationId xmlns:a16="http://schemas.microsoft.com/office/drawing/2014/main" id="{67E6FB20-7663-466F-A928-9371C34F9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427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9" name="Symbol zastępczy zawartości 2">
            <a:extLst>
              <a:ext uri="{FF2B5EF4-FFF2-40B4-BE49-F238E27FC236}">
                <a16:creationId xmlns:a16="http://schemas.microsoft.com/office/drawing/2014/main" id="{2CEFE732-8C13-4EA1-A733-16596FABC10F}"/>
              </a:ext>
            </a:extLst>
          </p:cNvPr>
          <p:cNvGraphicFramePr>
            <a:graphicFrameLocks noGrp="1"/>
          </p:cNvGraphicFramePr>
          <p:nvPr>
            <p:ph idx="1"/>
            <p:extLst>
              <p:ext uri="{D42A27DB-BD31-4B8C-83A1-F6EECF244321}">
                <p14:modId xmlns:p14="http://schemas.microsoft.com/office/powerpoint/2010/main" val="295129517"/>
              </p:ext>
            </p:extLst>
          </p:nvPr>
        </p:nvGraphicFramePr>
        <p:xfrm>
          <a:off x="5248657" y="2108201"/>
          <a:ext cx="5846063" cy="37608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84513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9426B45-4C4F-4D52-8537-76E9A5B89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036320" y="286603"/>
            <a:ext cx="10058400" cy="1450757"/>
          </a:xfrm>
        </p:spPr>
        <p:txBody>
          <a:bodyPr>
            <a:normAutofit/>
          </a:bodyPr>
          <a:lstStyle/>
          <a:p>
            <a:r>
              <a:rPr lang="pl-PL"/>
              <a:t>Tryb wnoszenia apelacji </a:t>
            </a:r>
          </a:p>
        </p:txBody>
      </p:sp>
      <p:cxnSp>
        <p:nvCxnSpPr>
          <p:cNvPr id="18" name="Straight Connector 17">
            <a:extLst>
              <a:ext uri="{FF2B5EF4-FFF2-40B4-BE49-F238E27FC236}">
                <a16:creationId xmlns:a16="http://schemas.microsoft.com/office/drawing/2014/main" id="{CF117E1C-E964-4433-B1A8-BB2301D0FF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1" name="Picture 4">
            <a:extLst>
              <a:ext uri="{FF2B5EF4-FFF2-40B4-BE49-F238E27FC236}">
                <a16:creationId xmlns:a16="http://schemas.microsoft.com/office/drawing/2014/main" id="{0590AB55-2532-47C5-A67D-E7700060F8A6}"/>
              </a:ext>
            </a:extLst>
          </p:cNvPr>
          <p:cNvPicPr>
            <a:picLocks noChangeAspect="1"/>
          </p:cNvPicPr>
          <p:nvPr/>
        </p:nvPicPr>
        <p:blipFill rotWithShape="1">
          <a:blip r:embed="rId2"/>
          <a:srcRect l="19664" r="7519"/>
          <a:stretch/>
        </p:blipFill>
        <p:spPr>
          <a:xfrm>
            <a:off x="1161535" y="2108200"/>
            <a:ext cx="3495807" cy="3600613"/>
          </a:xfrm>
          <a:prstGeom prst="rect">
            <a:avLst/>
          </a:prstGeom>
        </p:spPr>
      </p:pic>
      <p:sp>
        <p:nvSpPr>
          <p:cNvPr id="3" name="Symbol zastępczy zawartości 2"/>
          <p:cNvSpPr>
            <a:spLocks noGrp="1"/>
          </p:cNvSpPr>
          <p:nvPr>
            <p:ph idx="1"/>
          </p:nvPr>
        </p:nvSpPr>
        <p:spPr>
          <a:xfrm>
            <a:off x="5248657" y="2108201"/>
            <a:ext cx="5846063" cy="3760891"/>
          </a:xfrm>
        </p:spPr>
        <p:txBody>
          <a:bodyPr>
            <a:normAutofit/>
          </a:bodyPr>
          <a:lstStyle/>
          <a:p>
            <a:pPr marL="342900" indent="-342900">
              <a:lnSpc>
                <a:spcPct val="90000"/>
              </a:lnSpc>
              <a:buFont typeface="+mj-lt"/>
              <a:buAutoNum type="arabicPeriod" startAt="5"/>
            </a:pPr>
            <a:r>
              <a:rPr lang="pl-PL"/>
              <a:t>Kontrola formalna dokonywana przez </a:t>
            </a:r>
            <a:r>
              <a:rPr lang="pl-PL" b="1" u="sng"/>
              <a:t>SĄD</a:t>
            </a:r>
            <a:r>
              <a:rPr lang="pl-PL" b="1"/>
              <a:t> ODWOŁAWCZY </a:t>
            </a:r>
            <a:r>
              <a:rPr lang="pl-PL"/>
              <a:t>(art. 430)</a:t>
            </a:r>
          </a:p>
          <a:p>
            <a:pPr lvl="1">
              <a:lnSpc>
                <a:spcPct val="90000"/>
              </a:lnSpc>
            </a:pPr>
            <a:r>
              <a:rPr lang="pl-PL"/>
              <a:t>Jeszcze raz sprawdzane są okoliczności z art. 429</a:t>
            </a:r>
          </a:p>
          <a:p>
            <a:pPr lvl="1">
              <a:lnSpc>
                <a:spcPct val="90000"/>
              </a:lnSpc>
            </a:pPr>
            <a:r>
              <a:rPr lang="pl-PL"/>
              <a:t>2 możliwe rozstrzygnięcia:</a:t>
            </a:r>
          </a:p>
          <a:p>
            <a:pPr marL="841248" lvl="2" indent="-457200">
              <a:lnSpc>
                <a:spcPct val="90000"/>
              </a:lnSpc>
              <a:buFont typeface="+mj-lt"/>
              <a:buAutoNum type="arabicPeriod"/>
            </a:pPr>
            <a:r>
              <a:rPr lang="pl-PL" b="1"/>
              <a:t>Sąd odwoławczy pozostawia bez rozpoznania</a:t>
            </a:r>
            <a:r>
              <a:rPr lang="pl-PL"/>
              <a:t> przyjęty środek odwoławczy jeżeli zachodzą okoliczności wskazane w art. 429 albo jeżeli przyjęcie tego środka nastąpiło na skutek niezasadnego przywrócenia terminu. </a:t>
            </a:r>
            <a:r>
              <a:rPr lang="pl-PL" i="1"/>
              <a:t>Na postanowienie przysługuje zażalenie do innego równorzędnego składu sądu, chyba że zostało ono wydane przez SN . </a:t>
            </a:r>
            <a:endParaRPr lang="pl-PL" b="1" i="1"/>
          </a:p>
          <a:p>
            <a:pPr marL="841248" lvl="2" indent="-457200">
              <a:lnSpc>
                <a:spcPct val="90000"/>
              </a:lnSpc>
              <a:buFont typeface="+mj-lt"/>
              <a:buAutoNum type="arabicPeriod"/>
            </a:pPr>
            <a:r>
              <a:rPr lang="pl-PL" b="1"/>
              <a:t>Sąd odwoławczy przyjmuje apelację do rozpoznania. </a:t>
            </a:r>
          </a:p>
          <a:p>
            <a:pPr marL="566928" lvl="3" indent="0">
              <a:lnSpc>
                <a:spcPct val="90000"/>
              </a:lnSpc>
              <a:buNone/>
            </a:pPr>
            <a:r>
              <a:rPr lang="pl-PL"/>
              <a:t>art. 449a § 1. Jeżeli ma to zapewnić prawidłowe wyrokowanie w sprawie, sąd odwoławczy przed wydaniem orzeczenia może zwrócić akta sprawy sądowi pierwszej instancji w celu uzupełnienia uzasadnienia zaskarżonego wyroku w niezbędnym zakresie, jednocześnie szczegółowo wskazując zakres uzupełnienia i kwestie, o które należy uzupełnić uzasadnienie</a:t>
            </a:r>
          </a:p>
          <a:p>
            <a:pPr marL="841248" lvl="2" indent="-457200">
              <a:lnSpc>
                <a:spcPct val="90000"/>
              </a:lnSpc>
              <a:buFont typeface="+mj-lt"/>
              <a:buAutoNum type="arabicPeriod"/>
            </a:pPr>
            <a:endParaRPr lang="pl-PL"/>
          </a:p>
          <a:p>
            <a:pPr marL="841248" lvl="2" indent="-457200">
              <a:lnSpc>
                <a:spcPct val="90000"/>
              </a:lnSpc>
              <a:buFont typeface="+mj-lt"/>
              <a:buAutoNum type="arabicPeriod"/>
            </a:pPr>
            <a:endParaRPr lang="pl-PL"/>
          </a:p>
          <a:p>
            <a:pPr marL="324000" lvl="1" indent="0">
              <a:lnSpc>
                <a:spcPct val="90000"/>
              </a:lnSpc>
              <a:buNone/>
            </a:pPr>
            <a:endParaRPr lang="pl-PL"/>
          </a:p>
          <a:p>
            <a:pPr marL="324000" lvl="1" indent="0">
              <a:lnSpc>
                <a:spcPct val="90000"/>
              </a:lnSpc>
              <a:buNone/>
            </a:pPr>
            <a:endParaRPr lang="pl-PL"/>
          </a:p>
          <a:p>
            <a:pPr marL="324000" lvl="1" indent="0">
              <a:lnSpc>
                <a:spcPct val="90000"/>
              </a:lnSpc>
              <a:buNone/>
            </a:pPr>
            <a:endParaRPr lang="pl-PL"/>
          </a:p>
          <a:p>
            <a:pPr marL="324000" lvl="1" indent="0">
              <a:lnSpc>
                <a:spcPct val="90000"/>
              </a:lnSpc>
              <a:buNone/>
            </a:pPr>
            <a:endParaRPr lang="pl-PL"/>
          </a:p>
          <a:p>
            <a:pPr marL="324000" lvl="1" indent="0">
              <a:lnSpc>
                <a:spcPct val="90000"/>
              </a:lnSpc>
              <a:buNone/>
            </a:pPr>
            <a:endParaRPr lang="pl-PL"/>
          </a:p>
        </p:txBody>
      </p:sp>
      <p:sp>
        <p:nvSpPr>
          <p:cNvPr id="20" name="Rectangle 19">
            <a:extLst>
              <a:ext uri="{FF2B5EF4-FFF2-40B4-BE49-F238E27FC236}">
                <a16:creationId xmlns:a16="http://schemas.microsoft.com/office/drawing/2014/main" id="{67E6FB20-7663-466F-A928-9371C34F9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427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269312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097280" y="286603"/>
            <a:ext cx="10058400" cy="1450757"/>
          </a:xfrm>
        </p:spPr>
        <p:txBody>
          <a:bodyPr>
            <a:normAutofit/>
          </a:bodyPr>
          <a:lstStyle/>
          <a:p>
            <a:r>
              <a:rPr lang="pl-PL" dirty="0"/>
              <a:t>Rozpoznanie sprawy przez sąd odwoławczy – granice zaskarżenia. </a:t>
            </a:r>
          </a:p>
        </p:txBody>
      </p:sp>
      <p:cxnSp>
        <p:nvCxnSpPr>
          <p:cNvPr id="17" name="Straight Connector 11">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Rectangle 13">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9" name="Symbol zastępczy zawartości 2">
            <a:extLst>
              <a:ext uri="{FF2B5EF4-FFF2-40B4-BE49-F238E27FC236}">
                <a16:creationId xmlns:a16="http://schemas.microsoft.com/office/drawing/2014/main" id="{B46AAE7D-71C1-47DC-BC99-2B6E2DF2249F}"/>
              </a:ext>
            </a:extLst>
          </p:cNvPr>
          <p:cNvGraphicFramePr>
            <a:graphicFrameLocks noGrp="1"/>
          </p:cNvGraphicFramePr>
          <p:nvPr>
            <p:ph idx="1"/>
            <p:extLst>
              <p:ext uri="{D42A27DB-BD31-4B8C-83A1-F6EECF244321}">
                <p14:modId xmlns:p14="http://schemas.microsoft.com/office/powerpoint/2010/main" val="2097970913"/>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59468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FEBD0D2-AA2A-4936-A509-D629383EFF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8177212" y="634946"/>
            <a:ext cx="3372529" cy="5055904"/>
          </a:xfrm>
        </p:spPr>
        <p:txBody>
          <a:bodyPr anchor="ctr">
            <a:normAutofit/>
          </a:bodyPr>
          <a:lstStyle/>
          <a:p>
            <a:r>
              <a:rPr lang="pl-PL" dirty="0"/>
              <a:t>Rozpoznanie sprawy przez sąd odwoławczy – granice zaskarżenia. </a:t>
            </a:r>
          </a:p>
        </p:txBody>
      </p:sp>
      <p:cxnSp>
        <p:nvCxnSpPr>
          <p:cNvPr id="21" name="Straight Connector 20">
            <a:extLst>
              <a:ext uri="{FF2B5EF4-FFF2-40B4-BE49-F238E27FC236}">
                <a16:creationId xmlns:a16="http://schemas.microsoft.com/office/drawing/2014/main" id="{2752F38C-F560-47AA-90AD-209F39C041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978" y="1791298"/>
            <a:ext cx="0" cy="27432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86506110-E6E1-4309-83FA-C6B068FA3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Symbol zastępczy zawartości 2">
            <a:extLst>
              <a:ext uri="{FF2B5EF4-FFF2-40B4-BE49-F238E27FC236}">
                <a16:creationId xmlns:a16="http://schemas.microsoft.com/office/drawing/2014/main" id="{30289C83-B4FB-4267-913F-57CF1E33AA31}"/>
              </a:ext>
            </a:extLst>
          </p:cNvPr>
          <p:cNvGraphicFramePr>
            <a:graphicFrameLocks noGrp="1"/>
          </p:cNvGraphicFramePr>
          <p:nvPr>
            <p:ph idx="1"/>
            <p:extLst>
              <p:ext uri="{D42A27DB-BD31-4B8C-83A1-F6EECF244321}">
                <p14:modId xmlns:p14="http://schemas.microsoft.com/office/powerpoint/2010/main" val="2357518613"/>
              </p:ext>
            </p:extLst>
          </p:nvPr>
        </p:nvGraphicFramePr>
        <p:xfrm>
          <a:off x="633413" y="639763"/>
          <a:ext cx="6910387" cy="5051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60561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643468" y="643467"/>
            <a:ext cx="3073550" cy="5126203"/>
          </a:xfrm>
        </p:spPr>
        <p:txBody>
          <a:bodyPr anchor="ctr">
            <a:normAutofit/>
          </a:bodyPr>
          <a:lstStyle/>
          <a:p>
            <a:pPr algn="r"/>
            <a:r>
              <a:rPr lang="pl-PL" dirty="0"/>
              <a:t>Możliwość orzekania poza granicami zaskarżenia</a:t>
            </a:r>
            <a:endParaRPr lang="pl-PL"/>
          </a:p>
        </p:txBody>
      </p:sp>
      <p:cxnSp>
        <p:nvCxnSpPr>
          <p:cNvPr id="10" name="Straight Connector 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2"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p:cNvSpPr>
            <a:spLocks noGrp="1"/>
          </p:cNvSpPr>
          <p:nvPr>
            <p:ph idx="1"/>
          </p:nvPr>
        </p:nvSpPr>
        <p:spPr>
          <a:xfrm>
            <a:off x="4363786" y="621697"/>
            <a:ext cx="6791894" cy="5147973"/>
          </a:xfrm>
        </p:spPr>
        <p:txBody>
          <a:bodyPr anchor="ctr">
            <a:normAutofit/>
          </a:bodyPr>
          <a:lstStyle/>
          <a:p>
            <a:pPr>
              <a:lnSpc>
                <a:spcPct val="90000"/>
              </a:lnSpc>
            </a:pPr>
            <a:r>
              <a:rPr lang="pl-PL" sz="1300"/>
              <a:t>Sąd odwoławczy może wyjść poza granice podmiotowe lub przedmiotowe zaskarżonego orzeczenia. </a:t>
            </a:r>
          </a:p>
          <a:p>
            <a:pPr>
              <a:lnSpc>
                <a:spcPct val="90000"/>
              </a:lnSpc>
            </a:pPr>
            <a:r>
              <a:rPr lang="pl-PL" sz="1300"/>
              <a:t>Orzekanie poza </a:t>
            </a:r>
            <a:r>
              <a:rPr lang="pl-PL" sz="1300" b="1" u="sng"/>
              <a:t>granicami podmiotowymi </a:t>
            </a:r>
            <a:r>
              <a:rPr lang="pl-PL" sz="1300"/>
              <a:t>możliwe w sytuacji wskazanej w art. 435 </a:t>
            </a:r>
          </a:p>
          <a:p>
            <a:pPr lvl="1">
              <a:lnSpc>
                <a:spcPct val="90000"/>
              </a:lnSpc>
            </a:pPr>
            <a:r>
              <a:rPr lang="pl-PL" sz="1300"/>
              <a:t>Uprawnienie sądu odwoławczego do orzekania z urzędu, jest to także orzekanie niezależnie od podniesionych zarzutów. </a:t>
            </a:r>
          </a:p>
          <a:p>
            <a:pPr lvl="1">
              <a:lnSpc>
                <a:spcPct val="90000"/>
              </a:lnSpc>
            </a:pPr>
            <a:r>
              <a:rPr lang="pl-PL" sz="1300"/>
              <a:t>Sąd odwoławczy </a:t>
            </a:r>
            <a:r>
              <a:rPr lang="pl-PL" sz="1300" b="1"/>
              <a:t>uchyla lub zmienia orzeczenie na korzyść współoskarżonych</a:t>
            </a:r>
            <a:r>
              <a:rPr lang="pl-PL" sz="1300"/>
              <a:t>, choćby nie wnieśli oni środka odwoławczego, jeżeli uchylił je lub zmienił na korzyść oskarżonego, którego środek dotyczył, gdy te same względy przemawiają za uchyleniem lub zmianą na rzecz pozostałych. </a:t>
            </a:r>
          </a:p>
          <a:p>
            <a:pPr lvl="1">
              <a:lnSpc>
                <a:spcPct val="90000"/>
              </a:lnSpc>
            </a:pPr>
            <a:r>
              <a:rPr lang="pl-PL" sz="1300"/>
              <a:t>Wyjście poza granice podmiotowe jest możliwe jedynie w razie orzekania na korzyść oskarżonego, którego środek dotyczył. </a:t>
            </a:r>
          </a:p>
          <a:p>
            <a:pPr>
              <a:lnSpc>
                <a:spcPct val="90000"/>
              </a:lnSpc>
            </a:pPr>
            <a:r>
              <a:rPr lang="pl-PL" sz="1300"/>
              <a:t>Orzekanie poza </a:t>
            </a:r>
            <a:r>
              <a:rPr lang="pl-PL" sz="1300" b="1" u="sng"/>
              <a:t>granicami przedmiotowymi </a:t>
            </a:r>
            <a:r>
              <a:rPr lang="pl-PL" sz="1300"/>
              <a:t>i jednocześnie niezależnie od podniesionych zarzutów jest możliwe w trzech sytuacjach:</a:t>
            </a:r>
            <a:endParaRPr lang="pl-PL" sz="1300" b="1" u="sng"/>
          </a:p>
          <a:p>
            <a:pPr marL="666900" lvl="1" indent="-342900">
              <a:lnSpc>
                <a:spcPct val="90000"/>
              </a:lnSpc>
              <a:buFont typeface="+mj-lt"/>
              <a:buAutoNum type="arabicPeriod"/>
            </a:pPr>
            <a:r>
              <a:rPr lang="pl-PL" sz="1300"/>
              <a:t>Art. 439 – bezwzględne przyczyny odwoławcze</a:t>
            </a:r>
          </a:p>
          <a:p>
            <a:pPr marL="666900" lvl="1" indent="-342900">
              <a:lnSpc>
                <a:spcPct val="90000"/>
              </a:lnSpc>
              <a:buFont typeface="+mj-lt"/>
              <a:buAutoNum type="arabicPeriod"/>
            </a:pPr>
            <a:r>
              <a:rPr lang="pl-PL" sz="1300"/>
              <a:t>Art. 440 – rażąca niesprawiedliwość orzeczenia </a:t>
            </a:r>
          </a:p>
          <a:p>
            <a:pPr marL="666900" lvl="1" indent="-342900">
              <a:lnSpc>
                <a:spcPct val="90000"/>
              </a:lnSpc>
              <a:buFont typeface="+mj-lt"/>
              <a:buAutoNum type="arabicPeriod"/>
            </a:pPr>
            <a:r>
              <a:rPr lang="pl-PL" sz="1300"/>
              <a:t>art. 455 – poprawa błędnej kwalifikacji czynu </a:t>
            </a:r>
          </a:p>
          <a:p>
            <a:pPr>
              <a:lnSpc>
                <a:spcPct val="90000"/>
              </a:lnSpc>
            </a:pPr>
            <a:r>
              <a:rPr lang="pl-PL" sz="1300"/>
              <a:t>W razie stwierdzenia jednego ze wskazanych w tych przepisach uchybień, sąd odwoławczy niezależnie od zakresu zaskarżenia oraz podniesionych zarzutów, zobowiązany jest wyjść poza granice środka odwoławczego. Oznacza to, że niezależnie od granic środka odwoławczego, sąd odwoławczy kontroluje zawsze zaskarżone orzeczenie pod kątem tych podstaw, które zobowiązany jest uwzględnić z urzędu</a:t>
            </a:r>
          </a:p>
        </p:txBody>
      </p:sp>
      <p:sp>
        <p:nvSpPr>
          <p:cNvPr id="12" name="Rectangle 11">
            <a:extLst>
              <a:ext uri="{FF2B5EF4-FFF2-40B4-BE49-F238E27FC236}">
                <a16:creationId xmlns:a16="http://schemas.microsoft.com/office/drawing/2014/main" id="{14552793-7DFF-4EC7-AC69-D34A75D018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589354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643468" y="643467"/>
            <a:ext cx="3073550" cy="5126203"/>
          </a:xfrm>
        </p:spPr>
        <p:txBody>
          <a:bodyPr anchor="ctr">
            <a:normAutofit/>
          </a:bodyPr>
          <a:lstStyle/>
          <a:p>
            <a:pPr algn="r"/>
            <a:r>
              <a:rPr lang="pl-PL" sz="4100"/>
              <a:t>Zakaz </a:t>
            </a:r>
            <a:r>
              <a:rPr lang="pl-PL" sz="4100" i="1" err="1"/>
              <a:t>reformationis</a:t>
            </a:r>
            <a:r>
              <a:rPr lang="pl-PL" sz="4100" i="1"/>
              <a:t> in </a:t>
            </a:r>
            <a:r>
              <a:rPr lang="pl-PL" sz="4100" i="1" err="1"/>
              <a:t>peius</a:t>
            </a:r>
            <a:r>
              <a:rPr lang="pl-PL" sz="4100" i="1"/>
              <a:t> </a:t>
            </a:r>
            <a:r>
              <a:rPr lang="pl-PL" sz="4100"/>
              <a:t>i reguły </a:t>
            </a:r>
            <a:r>
              <a:rPr lang="pl-PL" sz="4100" i="1" err="1"/>
              <a:t>ne</a:t>
            </a:r>
            <a:r>
              <a:rPr lang="pl-PL" sz="4100" i="1"/>
              <a:t> </a:t>
            </a:r>
            <a:r>
              <a:rPr lang="pl-PL" sz="4100" i="1" err="1"/>
              <a:t>peius</a:t>
            </a:r>
            <a:endParaRPr lang="pl-PL" sz="4100" i="1"/>
          </a:p>
        </p:txBody>
      </p:sp>
      <p:cxnSp>
        <p:nvCxnSpPr>
          <p:cNvPr id="10" name="Straight Connector 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2"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p:cNvSpPr>
            <a:spLocks noGrp="1"/>
          </p:cNvSpPr>
          <p:nvPr>
            <p:ph idx="1"/>
          </p:nvPr>
        </p:nvSpPr>
        <p:spPr>
          <a:xfrm>
            <a:off x="4363786" y="621697"/>
            <a:ext cx="6791894" cy="5147973"/>
          </a:xfrm>
        </p:spPr>
        <p:txBody>
          <a:bodyPr anchor="ctr">
            <a:normAutofit/>
          </a:bodyPr>
          <a:lstStyle/>
          <a:p>
            <a:pPr>
              <a:lnSpc>
                <a:spcPct val="90000"/>
              </a:lnSpc>
            </a:pPr>
            <a:r>
              <a:rPr lang="pl-PL" sz="1100" b="1"/>
              <a:t>Kierunek środka odwoławczego </a:t>
            </a:r>
            <a:r>
              <a:rPr lang="pl-PL" sz="1100"/>
              <a:t>to wskazanie na stosunek tego środka do sytuacji oskarżonego. Orzeczenie może być zaskarżone na korzyść bądź na niekorzyść oskarżonego. W środku odwoławczym należy wskazać kierunek.</a:t>
            </a:r>
          </a:p>
          <a:p>
            <a:pPr lvl="1">
              <a:lnSpc>
                <a:spcPct val="90000"/>
              </a:lnSpc>
            </a:pPr>
            <a:r>
              <a:rPr lang="pl-PL" sz="1100"/>
              <a:t>Kierunek środka odwoławczego związany jest z interesem procesowym strony. Jedynie wyjątkowa rola w procesie karnym oskarżyciela publicznego, który musi kierować się zasadą obiektywizmu, daje mu prawo do wniesienia środka odwoławczego także na korzyść oskarżonego (art. 425 § 4 k.p.k.). Oskarżony, jego obrońca i przedstawiciel ustawowy mają prawo skarżyć orzeczenie tylko na korzyść.  Oskarżyciel posiłkowy i oskarżyciel prywatny mogą skarżyć rozstrzygnięcie jedynie na niekorzyść oskarżonego.</a:t>
            </a:r>
          </a:p>
          <a:p>
            <a:pPr>
              <a:lnSpc>
                <a:spcPct val="90000"/>
              </a:lnSpc>
            </a:pPr>
            <a:r>
              <a:rPr lang="pl-PL" sz="1100" b="1"/>
              <a:t>Przekroczenie granic środka odwoławczego w związku z kierunkiem zaskarżenia możliwe jest wyłącznie na korzyść oskarżonego</a:t>
            </a:r>
            <a:r>
              <a:rPr lang="pl-PL" sz="1100"/>
              <a:t>. </a:t>
            </a:r>
          </a:p>
          <a:p>
            <a:pPr lvl="1">
              <a:lnSpc>
                <a:spcPct val="90000"/>
              </a:lnSpc>
            </a:pPr>
            <a:r>
              <a:rPr lang="pl-PL" sz="1100"/>
              <a:t>art. 432 § 2. Środek odwoławczy wniesiony na niekorzyść oskarżonego może spowodować orzeczenie także na korzyść oskarżonego, jeżeli zachodzą przesłanki określone w art. 440. 	</a:t>
            </a:r>
          </a:p>
          <a:p>
            <a:pPr>
              <a:lnSpc>
                <a:spcPct val="90000"/>
              </a:lnSpc>
            </a:pPr>
            <a:r>
              <a:rPr lang="pl-PL" sz="1100" b="1"/>
              <a:t>Kierunek środka odwoławczego na korzyść oskarżonego wiąże się z zakazem </a:t>
            </a:r>
            <a:r>
              <a:rPr lang="pl-PL" sz="1100" b="1" i="1" u="sng" err="1"/>
              <a:t>reformationis</a:t>
            </a:r>
            <a:r>
              <a:rPr lang="pl-PL" sz="1100" b="1" i="1" u="sng"/>
              <a:t> in </a:t>
            </a:r>
            <a:r>
              <a:rPr lang="pl-PL" sz="1100" b="1" i="1" u="sng" err="1"/>
              <a:t>peius</a:t>
            </a:r>
            <a:r>
              <a:rPr lang="pl-PL" sz="1100"/>
              <a:t>, który ma on chronić oskarżonego przed narażeniem się na orzeczenie niekorzystne w razie zaskarżenia orzeczenia wyłącznie na korzyść. </a:t>
            </a:r>
          </a:p>
          <a:p>
            <a:pPr>
              <a:lnSpc>
                <a:spcPct val="90000"/>
              </a:lnSpc>
            </a:pPr>
            <a:r>
              <a:rPr lang="pl-PL" sz="1100" b="1" u="sng"/>
              <a:t>Orzekanie na niekorzyść na podstawie niekorzystnego dla oskarżonego środka odwoławczego może przy tym nastąpić tylko w granicach zaskarżenia – 434 </a:t>
            </a:r>
            <a:endParaRPr lang="pl-PL" sz="1100"/>
          </a:p>
          <a:p>
            <a:pPr>
              <a:lnSpc>
                <a:spcPct val="90000"/>
              </a:lnSpc>
            </a:pPr>
            <a:r>
              <a:rPr lang="pl-PL" sz="1100"/>
              <a:t>Kodeks postępowania karnego przewiduje </a:t>
            </a:r>
            <a:r>
              <a:rPr lang="pl-PL" sz="1100" b="1" u="sng"/>
              <a:t>wyjątek, zakładający nieobowiązywanie zakazu </a:t>
            </a:r>
            <a:r>
              <a:rPr lang="pl-PL" sz="1100" b="1" u="sng" err="1"/>
              <a:t>reformationis</a:t>
            </a:r>
            <a:r>
              <a:rPr lang="pl-PL" sz="1100" b="1" u="sng"/>
              <a:t> in </a:t>
            </a:r>
            <a:r>
              <a:rPr lang="pl-PL" sz="1100" b="1" u="sng" err="1"/>
              <a:t>peius</a:t>
            </a:r>
            <a:r>
              <a:rPr lang="pl-PL" sz="1100" b="1" u="sng"/>
              <a:t> </a:t>
            </a:r>
            <a:r>
              <a:rPr lang="pl-PL" sz="1100"/>
              <a:t>tj. art. 60 § 3 i 4 k.k., art. 36 § 3 </a:t>
            </a:r>
            <a:r>
              <a:rPr lang="pl-PL" sz="1100" err="1"/>
              <a:t>k.k.s</a:t>
            </a:r>
            <a:r>
              <a:rPr lang="pl-PL" sz="1100"/>
              <a:t>. </a:t>
            </a:r>
          </a:p>
          <a:p>
            <a:pPr>
              <a:lnSpc>
                <a:spcPct val="90000"/>
              </a:lnSpc>
            </a:pPr>
            <a:r>
              <a:rPr lang="pl-PL" sz="1100"/>
              <a:t>Kierunek środka rzutuje </a:t>
            </a:r>
            <a:r>
              <a:rPr lang="pl-PL" sz="1100" b="1"/>
              <a:t>również na zakaz </a:t>
            </a:r>
            <a:r>
              <a:rPr lang="pl-PL" sz="1100" b="1" err="1"/>
              <a:t>reformationis</a:t>
            </a:r>
            <a:r>
              <a:rPr lang="pl-PL" sz="1100" b="1"/>
              <a:t> in </a:t>
            </a:r>
            <a:r>
              <a:rPr lang="pl-PL" sz="1100" b="1" err="1"/>
              <a:t>peius</a:t>
            </a:r>
            <a:r>
              <a:rPr lang="pl-PL" sz="1100" b="1"/>
              <a:t> wiążący sąd ponownie rozpoznający sprawę po uchyleniu zaskarżonego orzeczenia</a:t>
            </a:r>
            <a:r>
              <a:rPr lang="pl-PL" sz="1100"/>
              <a:t>. Sąd ten może w dalszym postępowaniu wydać orzeczenie surowsze niż uchylone tylko wtedy, gdy orzeczenie było zaskarżone na niekorzyść oskarżonego. </a:t>
            </a:r>
          </a:p>
        </p:txBody>
      </p:sp>
      <p:sp>
        <p:nvSpPr>
          <p:cNvPr id="12" name="Rectangle 11">
            <a:extLst>
              <a:ext uri="{FF2B5EF4-FFF2-40B4-BE49-F238E27FC236}">
                <a16:creationId xmlns:a16="http://schemas.microsoft.com/office/drawing/2014/main" id="{14552793-7DFF-4EC7-AC69-D34A75D018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6078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097280" y="286603"/>
            <a:ext cx="10058400" cy="1450757"/>
          </a:xfrm>
        </p:spPr>
        <p:txBody>
          <a:bodyPr>
            <a:normAutofit/>
          </a:bodyPr>
          <a:lstStyle/>
          <a:p>
            <a:r>
              <a:rPr lang="pl-PL"/>
              <a:t>Zakaz </a:t>
            </a:r>
            <a:r>
              <a:rPr lang="pl-PL" i="1"/>
              <a:t>reformationis in peius </a:t>
            </a:r>
            <a:r>
              <a:rPr lang="pl-PL"/>
              <a:t>i reguły </a:t>
            </a:r>
            <a:r>
              <a:rPr lang="pl-PL" i="1"/>
              <a:t>ne peius</a:t>
            </a:r>
            <a:endParaRPr lang="pl-PL" dirty="0"/>
          </a:p>
        </p:txBody>
      </p:sp>
      <p:cxnSp>
        <p:nvCxnSpPr>
          <p:cNvPr id="12" name="Straight Connector 11">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Symbol zastępczy zawartości 2">
            <a:extLst>
              <a:ext uri="{FF2B5EF4-FFF2-40B4-BE49-F238E27FC236}">
                <a16:creationId xmlns:a16="http://schemas.microsoft.com/office/drawing/2014/main" id="{4D59F7D7-C492-44DE-8587-93E6157A6DF4}"/>
              </a:ext>
            </a:extLst>
          </p:cNvPr>
          <p:cNvGraphicFramePr>
            <a:graphicFrameLocks noGrp="1"/>
          </p:cNvGraphicFramePr>
          <p:nvPr>
            <p:ph idx="1"/>
            <p:extLst>
              <p:ext uri="{D42A27DB-BD31-4B8C-83A1-F6EECF244321}">
                <p14:modId xmlns:p14="http://schemas.microsoft.com/office/powerpoint/2010/main" val="2774640389"/>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3810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4FD69FDD-BA96-4954-ADAC-DA35030A0C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3F140AA8-CB65-4E73-9366-573E07ECB8B2}"/>
              </a:ext>
            </a:extLst>
          </p:cNvPr>
          <p:cNvSpPr>
            <a:spLocks noGrp="1"/>
          </p:cNvSpPr>
          <p:nvPr>
            <p:ph type="title"/>
          </p:nvPr>
        </p:nvSpPr>
        <p:spPr>
          <a:xfrm>
            <a:off x="1097280" y="4844374"/>
            <a:ext cx="10058400" cy="1188995"/>
          </a:xfrm>
        </p:spPr>
        <p:txBody>
          <a:bodyPr anchor="ctr">
            <a:normAutofit/>
          </a:bodyPr>
          <a:lstStyle/>
          <a:p>
            <a:pPr algn="ctr"/>
            <a:r>
              <a:rPr lang="pl-PL"/>
              <a:t>Modele postępowania odwoławczego </a:t>
            </a:r>
          </a:p>
        </p:txBody>
      </p:sp>
      <p:sp>
        <p:nvSpPr>
          <p:cNvPr id="14" name="Rectangle 10">
            <a:extLst>
              <a:ext uri="{FF2B5EF4-FFF2-40B4-BE49-F238E27FC236}">
                <a16:creationId xmlns:a16="http://schemas.microsoft.com/office/drawing/2014/main" id="{21026ED8-45A7-435A-B4ED-2DDAD6EED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Symbol zastępczy zawartości 3">
            <a:extLst>
              <a:ext uri="{FF2B5EF4-FFF2-40B4-BE49-F238E27FC236}">
                <a16:creationId xmlns:a16="http://schemas.microsoft.com/office/drawing/2014/main" id="{B3B1355D-EAC8-472E-8CBC-0489FB9C51D5}"/>
              </a:ext>
            </a:extLst>
          </p:cNvPr>
          <p:cNvGraphicFramePr>
            <a:graphicFrameLocks noGrp="1"/>
          </p:cNvGraphicFramePr>
          <p:nvPr>
            <p:ph idx="1"/>
            <p:extLst>
              <p:ext uri="{D42A27DB-BD31-4B8C-83A1-F6EECF244321}">
                <p14:modId xmlns:p14="http://schemas.microsoft.com/office/powerpoint/2010/main" val="271225796"/>
              </p:ext>
            </p:extLst>
          </p:nvPr>
        </p:nvGraphicFramePr>
        <p:xfrm>
          <a:off x="1" y="-123289"/>
          <a:ext cx="12191999" cy="5147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29126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643468" y="643467"/>
            <a:ext cx="3073550" cy="5126203"/>
          </a:xfrm>
        </p:spPr>
        <p:txBody>
          <a:bodyPr anchor="ctr">
            <a:normAutofit/>
          </a:bodyPr>
          <a:lstStyle/>
          <a:p>
            <a:pPr algn="r"/>
            <a:r>
              <a:rPr lang="pl-PL" dirty="0"/>
              <a:t>Rozprawa apelacyjna – obecność stron</a:t>
            </a:r>
            <a:endParaRPr lang="pl-PL"/>
          </a:p>
        </p:txBody>
      </p:sp>
      <p:cxnSp>
        <p:nvCxnSpPr>
          <p:cNvPr id="16" name="Straight Connector 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2"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p:cNvSpPr>
            <a:spLocks noGrp="1"/>
          </p:cNvSpPr>
          <p:nvPr>
            <p:ph idx="1"/>
          </p:nvPr>
        </p:nvSpPr>
        <p:spPr>
          <a:xfrm>
            <a:off x="4363786" y="621697"/>
            <a:ext cx="6791894" cy="5147973"/>
          </a:xfrm>
        </p:spPr>
        <p:txBody>
          <a:bodyPr anchor="ctr">
            <a:normAutofit/>
          </a:bodyPr>
          <a:lstStyle/>
          <a:p>
            <a:pPr>
              <a:lnSpc>
                <a:spcPct val="90000"/>
              </a:lnSpc>
            </a:pPr>
            <a:r>
              <a:rPr lang="pl-PL" sz="1100" dirty="0"/>
              <a:t>Prokurator oraz obrońca, w wypadkach, gdy obrona formalna jest obowiązkowa z przyczyn wskazanych w art. 79 i 80 jest obowiązkowy. </a:t>
            </a:r>
          </a:p>
          <a:p>
            <a:pPr algn="ctr">
              <a:lnSpc>
                <a:spcPct val="90000"/>
              </a:lnSpc>
            </a:pPr>
            <a:r>
              <a:rPr lang="pl-PL" sz="1100" b="1" dirty="0">
                <a:solidFill>
                  <a:srgbClr val="FF0000"/>
                </a:solidFill>
              </a:rPr>
              <a:t>Udział pozostałych stron i pełnomocników jest obowiązkowy tylko wtedy, gdy prezes sądu lub sąd uznają to za konieczne (art. 450 § 2)</a:t>
            </a:r>
          </a:p>
          <a:p>
            <a:pPr algn="ctr">
              <a:lnSpc>
                <a:spcPct val="90000"/>
              </a:lnSpc>
            </a:pPr>
            <a:r>
              <a:rPr lang="pl-PL" sz="1100" b="1" dirty="0">
                <a:solidFill>
                  <a:srgbClr val="FF0000"/>
                </a:solidFill>
              </a:rPr>
              <a:t>Jeżeli udział strony, obrońcy lub pełnomocnika nie jest obowiązkowy, niestawiennictwo ich – jeżeli zostali prawidłowo zawiadomieni – nie tamuje rozpoznania sprawy (art. 450 § 3)</a:t>
            </a:r>
          </a:p>
          <a:p>
            <a:pPr lvl="1">
              <a:lnSpc>
                <a:spcPct val="90000"/>
              </a:lnSpc>
            </a:pPr>
            <a:r>
              <a:rPr lang="pl-PL" sz="1100" dirty="0"/>
              <a:t>Brak potwierdzenia zawiadomienia osoby uprawnionej do udziału w rozprawie musi prowadzić do jej odroczenia (art. 117 § 2 w zw. z art. 450 § 3) </a:t>
            </a:r>
          </a:p>
          <a:p>
            <a:pPr>
              <a:lnSpc>
                <a:spcPct val="90000"/>
              </a:lnSpc>
            </a:pPr>
            <a:r>
              <a:rPr lang="pl-PL" sz="1100" b="1" dirty="0"/>
              <a:t>Szczególna regulacja co do obecności na rozprawie apelacyjnej oskarżonego pozbawionego wolności</a:t>
            </a:r>
          </a:p>
          <a:p>
            <a:pPr lvl="1">
              <a:lnSpc>
                <a:spcPct val="90000"/>
              </a:lnSpc>
            </a:pPr>
            <a:r>
              <a:rPr lang="pl-PL" sz="1100" dirty="0"/>
              <a:t>Sąd odwoławczy, na wniosek oskarżonego pozbawionego wolności złożony w terminie 7 dni od daty doręczenia mu zawiadomienia o przyjęciu apelacji, zarządza sprowadzenie go na rozprawę, chyba że uzna za wystarczającą obecność obrońcy. Wniosek złożony po terminie podlega rozpoznaniu, jeżeli nie powoduje to konieczności odroczenia rozprawy. O prawie złożenia wniosku należy pouczyć oskarżonego. Jeżeli sąd nie zarządza sprowadzenia oskarżonego, który nie ma obrońcy, sąd, prezes sądu lub referendarz sądowy wyznacza obrońcę z urzędu.</a:t>
            </a:r>
          </a:p>
          <a:p>
            <a:pPr lvl="1">
              <a:lnSpc>
                <a:spcPct val="90000"/>
              </a:lnSpc>
            </a:pPr>
            <a:r>
              <a:rPr lang="pl-PL" sz="1100" dirty="0"/>
              <a:t>Sprowadzenie powinno nastąpić zawsze, gdy na rozprawie będą przeprowadzane dowody lub rozważane będą kwestie dotyczące ustaleń faktycznych. </a:t>
            </a:r>
          </a:p>
          <a:p>
            <a:pPr lvl="1">
              <a:lnSpc>
                <a:spcPct val="90000"/>
              </a:lnSpc>
            </a:pPr>
            <a:r>
              <a:rPr lang="pl-PL" sz="1100" dirty="0"/>
              <a:t>Nie jest to konieczne, gdy apelacja dotyczy wyłącznie zagadnień prawnych, a także gdy odnosi się jedynie do niewspółmierności kary, środka karnego itp. I gdy jednocześnie nie kwestionuje się ustaleń faktycznych. W takich wypadkach można uznać za wystarczającą obecność obrońcy (por. wyrok SN z dnia 4 października 2006 r., III KKN 16/00)</a:t>
            </a:r>
          </a:p>
          <a:p>
            <a:pPr lvl="1">
              <a:lnSpc>
                <a:spcPct val="90000"/>
              </a:lnSpc>
            </a:pPr>
            <a:r>
              <a:rPr lang="pl-PL" sz="1100" dirty="0"/>
              <a:t>Chodzi o zachowanie równości broni i prawa do obrony. </a:t>
            </a:r>
          </a:p>
        </p:txBody>
      </p:sp>
      <p:sp>
        <p:nvSpPr>
          <p:cNvPr id="17" name="Rectangle 11">
            <a:extLst>
              <a:ext uri="{FF2B5EF4-FFF2-40B4-BE49-F238E27FC236}">
                <a16:creationId xmlns:a16="http://schemas.microsoft.com/office/drawing/2014/main" id="{14552793-7DFF-4EC7-AC69-D34A75D018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640124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036320" y="286603"/>
            <a:ext cx="10058400" cy="1450757"/>
          </a:xfrm>
        </p:spPr>
        <p:txBody>
          <a:bodyPr>
            <a:normAutofit/>
          </a:bodyPr>
          <a:lstStyle/>
          <a:p>
            <a:r>
              <a:rPr lang="pl-PL"/>
              <a:t>Rozprawa apelacyjna – przewód sądowy</a:t>
            </a:r>
            <a:endParaRPr lang="pl-PL" dirty="0"/>
          </a:p>
        </p:txBody>
      </p:sp>
      <p:cxnSp>
        <p:nvCxnSpPr>
          <p:cNvPr id="17" name="Straight Connector 11">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6573" y="1895846"/>
            <a:ext cx="97840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10B43226-CB66-4436-A35E-C76B3F8BD6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1509" y="2472903"/>
            <a:ext cx="3031484" cy="3031484"/>
          </a:xfrm>
          <a:prstGeom prst="rect">
            <a:avLst/>
          </a:prstGeom>
        </p:spPr>
      </p:pic>
      <p:sp>
        <p:nvSpPr>
          <p:cNvPr id="3" name="Symbol zastępczy zawartości 2"/>
          <p:cNvSpPr>
            <a:spLocks noGrp="1"/>
          </p:cNvSpPr>
          <p:nvPr>
            <p:ph idx="1"/>
          </p:nvPr>
        </p:nvSpPr>
        <p:spPr>
          <a:xfrm>
            <a:off x="4706460" y="2108201"/>
            <a:ext cx="6388260" cy="3760891"/>
          </a:xfrm>
        </p:spPr>
        <p:txBody>
          <a:bodyPr>
            <a:normAutofit fontScale="85000" lnSpcReduction="20000"/>
          </a:bodyPr>
          <a:lstStyle/>
          <a:p>
            <a:pPr marL="342900" indent="-342900">
              <a:lnSpc>
                <a:spcPct val="90000"/>
              </a:lnSpc>
              <a:buFont typeface="+mj-lt"/>
              <a:buAutoNum type="arabicPeriod"/>
            </a:pPr>
            <a:r>
              <a:rPr lang="pl-PL" sz="1300" b="1" dirty="0"/>
              <a:t>Wywołanie sprawy</a:t>
            </a:r>
          </a:p>
          <a:p>
            <a:pPr marL="342900" indent="-342900">
              <a:lnSpc>
                <a:spcPct val="90000"/>
              </a:lnSpc>
              <a:buFont typeface="+mj-lt"/>
              <a:buAutoNum type="arabicPeriod"/>
            </a:pPr>
            <a:r>
              <a:rPr lang="pl-PL" sz="1300" b="1" dirty="0"/>
              <a:t>Przewód sądowy </a:t>
            </a:r>
          </a:p>
          <a:p>
            <a:pPr marL="666900" lvl="1" indent="-342900">
              <a:lnSpc>
                <a:spcPct val="90000"/>
              </a:lnSpc>
              <a:buFont typeface="+mj-lt"/>
              <a:buAutoNum type="arabicPeriod"/>
            </a:pPr>
            <a:r>
              <a:rPr lang="pl-PL" sz="1300" dirty="0"/>
              <a:t>Ustne sprawozdanie sędziego sprawozdawcy, w którym przedstawia on przebieg i dotychczasowe wyniki postępowania, w szczególności przedstawia treść zaskarżonego wyroku oraz zarzuty i wnioski apelacyjne. </a:t>
            </a:r>
          </a:p>
          <a:p>
            <a:pPr marL="666900" lvl="1" indent="-342900">
              <a:lnSpc>
                <a:spcPct val="90000"/>
              </a:lnSpc>
              <a:buFont typeface="+mj-lt"/>
              <a:buAutoNum type="arabicPeriod"/>
            </a:pPr>
            <a:r>
              <a:rPr lang="pl-PL" sz="1300" dirty="0"/>
              <a:t>Postępowanie dowodowe – istotna zmiana w porównaniu z wcześniejszym stanem prawnym. </a:t>
            </a:r>
          </a:p>
          <a:p>
            <a:pPr lvl="2">
              <a:lnSpc>
                <a:spcPct val="90000"/>
              </a:lnSpc>
            </a:pPr>
            <a:r>
              <a:rPr lang="pl-PL" sz="1300" dirty="0"/>
              <a:t>Sąd odwoławczy dopuszcza dowody na rozprawie, jeżeli nie jest konieczne przeprowadzenie na nowo przewodu w całości. Dowody można dopuścić również przed rozprawą (art. 452 § 2). Sąd odwoławczy może prowadzić własne postępowanie dowodowe a jedynym ograniczeniem jest konieczność przeprowadzenia od nowa przewodu sądowego. </a:t>
            </a:r>
          </a:p>
          <a:p>
            <a:pPr lvl="2">
              <a:lnSpc>
                <a:spcPct val="90000"/>
              </a:lnSpc>
            </a:pPr>
            <a:r>
              <a:rPr lang="pl-PL" sz="1300" dirty="0"/>
              <a:t>W toku przewodu apelacyjnego strony mogą składać oświadczenia, wyjaśnienia i wniosku ustnie lub na piśmie (wnioski pisemne podlegają odczytaniu)</a:t>
            </a:r>
          </a:p>
          <a:p>
            <a:pPr lvl="3">
              <a:lnSpc>
                <a:spcPct val="90000"/>
              </a:lnSpc>
            </a:pPr>
            <a:r>
              <a:rPr lang="pl-PL" sz="1300" dirty="0"/>
              <a:t>„wyjaśnienia” z art. 453 § 2 to nie to samo co wyjaśnienia oskarżonego rozumiane jako środek dowodowy</a:t>
            </a:r>
          </a:p>
          <a:p>
            <a:pPr marL="702900" lvl="1" indent="-342900">
              <a:lnSpc>
                <a:spcPct val="90000"/>
              </a:lnSpc>
              <a:buFont typeface="+mj-lt"/>
              <a:buAutoNum type="arabicPeriod"/>
            </a:pPr>
            <a:r>
              <a:rPr lang="pl-PL" sz="1300" dirty="0"/>
              <a:t>Zamknięcie przewodu sądowego</a:t>
            </a:r>
          </a:p>
          <a:p>
            <a:pPr marL="378900" indent="-342900">
              <a:lnSpc>
                <a:spcPct val="90000"/>
              </a:lnSpc>
              <a:buFont typeface="+mj-lt"/>
              <a:buAutoNum type="arabicPeriod"/>
            </a:pPr>
            <a:r>
              <a:rPr lang="pl-PL" sz="1300" b="1" dirty="0"/>
              <a:t>Głosy stron </a:t>
            </a:r>
          </a:p>
          <a:p>
            <a:pPr marL="702900" lvl="1" indent="-342900">
              <a:lnSpc>
                <a:spcPct val="90000"/>
              </a:lnSpc>
            </a:pPr>
            <a:r>
              <a:rPr lang="pl-PL" sz="1300" dirty="0"/>
              <a:t>O kolejności decyduje przewodniczący składu sądzącego, przy czym najpierw udziela głosu skarżącemu. Przy wielości skarżących należy uwzględnić zakres poszczególnych apelacji. Oskarżonemu i obrońcy nie można odmówić ostatniego głosu. </a:t>
            </a:r>
          </a:p>
        </p:txBody>
      </p:sp>
      <p:sp>
        <p:nvSpPr>
          <p:cNvPr id="18" name="Rectangle 13">
            <a:extLst>
              <a:ext uri="{FF2B5EF4-FFF2-40B4-BE49-F238E27FC236}">
                <a16:creationId xmlns:a16="http://schemas.microsoft.com/office/drawing/2014/main" id="{0B2EDFE5-9478-4774-9D3D-FEC7DC708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049275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C74316E-D107-4F4F-B1A7-DC2F4157AB47}"/>
              </a:ext>
            </a:extLst>
          </p:cNvPr>
          <p:cNvSpPr>
            <a:spLocks noGrp="1"/>
          </p:cNvSpPr>
          <p:nvPr>
            <p:ph type="title"/>
          </p:nvPr>
        </p:nvSpPr>
        <p:spPr/>
        <p:txBody>
          <a:bodyPr/>
          <a:lstStyle/>
          <a:p>
            <a:r>
              <a:rPr lang="pl-PL" dirty="0"/>
              <a:t>Uwaga – postępowanie dowodowe w postępowaniu apelacyjnym </a:t>
            </a:r>
          </a:p>
        </p:txBody>
      </p:sp>
      <p:sp>
        <p:nvSpPr>
          <p:cNvPr id="3" name="Symbol zastępczy zawartości 2">
            <a:extLst>
              <a:ext uri="{FF2B5EF4-FFF2-40B4-BE49-F238E27FC236}">
                <a16:creationId xmlns:a16="http://schemas.microsoft.com/office/drawing/2014/main" id="{CF211F70-C814-4DCD-90AC-B079C9207FCF}"/>
              </a:ext>
            </a:extLst>
          </p:cNvPr>
          <p:cNvSpPr>
            <a:spLocks noGrp="1"/>
          </p:cNvSpPr>
          <p:nvPr>
            <p:ph idx="1"/>
          </p:nvPr>
        </p:nvSpPr>
        <p:spPr/>
        <p:txBody>
          <a:bodyPr>
            <a:normAutofit fontScale="85000" lnSpcReduction="20000"/>
          </a:bodyPr>
          <a:lstStyle/>
          <a:p>
            <a:r>
              <a:rPr lang="pl-PL" dirty="0"/>
              <a:t>Nowelizacja, która weszła w życie 5.10.2019 r. wprowadziła nową podstawę oddalenia wniosku dowodowego – art. 452 §  2.  </a:t>
            </a:r>
          </a:p>
          <a:p>
            <a:r>
              <a:rPr lang="pl-PL" dirty="0"/>
              <a:t>Sąd odwoławczy oddala wniosek dowodowy również, jeżeli:</a:t>
            </a:r>
          </a:p>
          <a:p>
            <a:pPr lvl="1"/>
            <a:r>
              <a:rPr lang="pl-PL" dirty="0"/>
              <a:t>1) przeprowadzenie dowodu przez ten sąd </a:t>
            </a:r>
            <a:r>
              <a:rPr lang="pl-PL" b="1" dirty="0"/>
              <a:t>byłoby niecelowe z przyczyn określonych w art. 437 § 2 zdanie drugie</a:t>
            </a:r>
            <a:r>
              <a:rPr lang="pl-PL" dirty="0"/>
              <a:t>; (orzeczenie zostanie uchylone i przekazane do ponownego rozpoznania)</a:t>
            </a:r>
          </a:p>
          <a:p>
            <a:pPr lvl="1"/>
            <a:r>
              <a:rPr lang="pl-PL" dirty="0"/>
              <a:t>2) dowód nie był powołany przed sądem pierwszej instancji, pomimo że składający wniosek mógł go wówczas powołać, lub okoliczność, która ma być udowodniona, dotyczy nowego faktu, niebędącego przedmiotem postępowania przed sądem pierwszej instancji, a składający wniosek mógł go wówczas wskazać (prekluzja dowodowa).</a:t>
            </a:r>
          </a:p>
          <a:p>
            <a:r>
              <a:rPr lang="pl-PL" dirty="0"/>
              <a:t>§  3.  Wniosku dowodowego nie można oddalić na podstawie § 2 pkt 2, jeżeli okoliczność, która ma być udowodniona, w granicach rozpoznania sprawy przez sąd odwoławczy, ma istotne znaczenie dla ustalenia, czy został popełniony czyn zabroniony, czy stanowi on przestępstwo i jakie, czy czyn zabroniony został popełniony w warunkach, o których mowa w art. 64 lub art. 65 Kodeksu karnego, lub czy zachodzą warunki do orzeczenia pobytu w zakładzie psychiatrycznym na podstawie art. 93g Kodeksu karnego.</a:t>
            </a:r>
          </a:p>
          <a:p>
            <a:endParaRPr lang="pl-PL" dirty="0"/>
          </a:p>
        </p:txBody>
      </p:sp>
    </p:spTree>
    <p:extLst>
      <p:ext uri="{BB962C8B-B14F-4D97-AF65-F5344CB8AC3E}">
        <p14:creationId xmlns:p14="http://schemas.microsoft.com/office/powerpoint/2010/main" val="6763888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Rozstrzygnięcia sądu odwoławczego i uzasadnienie orzeczenia</a:t>
            </a:r>
          </a:p>
        </p:txBody>
      </p:sp>
      <p:sp>
        <p:nvSpPr>
          <p:cNvPr id="3" name="Symbol zastępczy zawartości 2"/>
          <p:cNvSpPr>
            <a:spLocks noGrp="1"/>
          </p:cNvSpPr>
          <p:nvPr>
            <p:ph sz="half" idx="1"/>
          </p:nvPr>
        </p:nvSpPr>
        <p:spPr>
          <a:xfrm>
            <a:off x="191344" y="2132857"/>
            <a:ext cx="5422390" cy="2880320"/>
          </a:xfrm>
        </p:spPr>
        <p:txBody>
          <a:bodyPr>
            <a:normAutofit/>
          </a:bodyPr>
          <a:lstStyle/>
          <a:p>
            <a:pPr algn="just"/>
            <a:r>
              <a:rPr lang="pl-PL" dirty="0"/>
              <a:t>Sąd apelacyjny orzeka wyrokiem, jeżeli utrzymuje w mocy, zmienia lub uchyla wyrok sądu I instancji. </a:t>
            </a:r>
          </a:p>
          <a:p>
            <a:pPr algn="just"/>
            <a:r>
              <a:rPr lang="pl-PL" dirty="0"/>
              <a:t>Przy pozostawieniu apelacji bez rozpoznania wydaje postanowienie </a:t>
            </a:r>
          </a:p>
          <a:p>
            <a:pPr algn="just"/>
            <a:r>
              <a:rPr lang="pl-PL" dirty="0"/>
              <a:t> </a:t>
            </a:r>
          </a:p>
          <a:p>
            <a:pPr marL="0" indent="0" algn="just">
              <a:buNone/>
            </a:pPr>
            <a:endParaRPr lang="pl-PL" dirty="0"/>
          </a:p>
        </p:txBody>
      </p:sp>
      <p:sp>
        <p:nvSpPr>
          <p:cNvPr id="4" name="Symbol zastępczy zawartości 3"/>
          <p:cNvSpPr>
            <a:spLocks noGrp="1"/>
          </p:cNvSpPr>
          <p:nvPr>
            <p:ph sz="half" idx="2"/>
          </p:nvPr>
        </p:nvSpPr>
        <p:spPr>
          <a:xfrm>
            <a:off x="6303570" y="2132857"/>
            <a:ext cx="5422392" cy="3633047"/>
          </a:xfrm>
        </p:spPr>
        <p:txBody>
          <a:bodyPr>
            <a:normAutofit/>
          </a:bodyPr>
          <a:lstStyle/>
          <a:p>
            <a:pPr algn="just"/>
            <a:r>
              <a:rPr lang="pl-PL" dirty="0"/>
              <a:t>Sąd apelacyjny z urzędu sporządza uzasadnienie wyroku w terminie 14 dni</a:t>
            </a:r>
          </a:p>
          <a:p>
            <a:pPr algn="just"/>
            <a:r>
              <a:rPr lang="pl-PL" dirty="0"/>
              <a:t>Jeżeli sąd zmienia lub utrzymuje zaskarżony wyrok w mocy, uzasadnienie sporządza się na wniosek strony, chyba że zostało złożone zdanie odrębne </a:t>
            </a:r>
          </a:p>
        </p:txBody>
      </p:sp>
      <p:sp>
        <p:nvSpPr>
          <p:cNvPr id="5" name="pole tekstowe 4"/>
          <p:cNvSpPr txBox="1"/>
          <p:nvPr/>
        </p:nvSpPr>
        <p:spPr>
          <a:xfrm>
            <a:off x="0" y="4817071"/>
            <a:ext cx="12192000" cy="1569660"/>
          </a:xfrm>
          <a:prstGeom prst="rect">
            <a:avLst/>
          </a:prstGeom>
          <a:noFill/>
        </p:spPr>
        <p:txBody>
          <a:bodyPr wrap="square" rtlCol="0">
            <a:spAutoFit/>
          </a:bodyPr>
          <a:lstStyle/>
          <a:p>
            <a:pPr algn="ctr"/>
            <a:r>
              <a:rPr lang="pl-PL" sz="1600" b="1" u="sng" dirty="0">
                <a:solidFill>
                  <a:schemeClr val="accent2"/>
                </a:solidFill>
              </a:rPr>
              <a:t>Rodzaje rozstrzygnięć:</a:t>
            </a:r>
          </a:p>
          <a:p>
            <a:pPr marL="342900" indent="-342900" algn="ctr">
              <a:buAutoNum type="arabicPeriod"/>
            </a:pPr>
            <a:r>
              <a:rPr lang="pl-PL" sz="1600" dirty="0">
                <a:solidFill>
                  <a:schemeClr val="accent2"/>
                </a:solidFill>
              </a:rPr>
              <a:t>Utrzymanie w mocy wyroku</a:t>
            </a:r>
          </a:p>
          <a:p>
            <a:pPr marL="342900" indent="-342900" algn="ctr">
              <a:buAutoNum type="arabicPeriod"/>
            </a:pPr>
            <a:r>
              <a:rPr lang="pl-PL" sz="1600" dirty="0">
                <a:solidFill>
                  <a:schemeClr val="accent2"/>
                </a:solidFill>
              </a:rPr>
              <a:t>Zmiana wyroku (orzeczenie </a:t>
            </a:r>
            <a:r>
              <a:rPr lang="pl-PL" sz="1600" dirty="0" err="1">
                <a:solidFill>
                  <a:schemeClr val="accent2"/>
                </a:solidFill>
              </a:rPr>
              <a:t>reformatoryjne</a:t>
            </a:r>
            <a:r>
              <a:rPr lang="pl-PL" sz="1600" dirty="0">
                <a:solidFill>
                  <a:schemeClr val="accent2"/>
                </a:solidFill>
              </a:rPr>
              <a:t>)</a:t>
            </a:r>
          </a:p>
          <a:p>
            <a:pPr marL="342900" indent="-342900" algn="ctr">
              <a:buAutoNum type="arabicPeriod"/>
            </a:pPr>
            <a:r>
              <a:rPr lang="pl-PL" sz="1600" dirty="0">
                <a:solidFill>
                  <a:schemeClr val="accent2"/>
                </a:solidFill>
              </a:rPr>
              <a:t>Uchylenie zaskarżonego wyroku i przekazanie sprawy do ponownego rozpoznania (orzeczenie </a:t>
            </a:r>
            <a:r>
              <a:rPr lang="pl-PL" sz="1600" dirty="0" err="1">
                <a:solidFill>
                  <a:schemeClr val="accent2"/>
                </a:solidFill>
              </a:rPr>
              <a:t>kasatoryjne</a:t>
            </a:r>
            <a:r>
              <a:rPr lang="pl-PL" sz="1600" dirty="0">
                <a:solidFill>
                  <a:schemeClr val="accent2"/>
                </a:solidFill>
              </a:rPr>
              <a:t>)</a:t>
            </a:r>
          </a:p>
          <a:p>
            <a:pPr marL="342900" indent="-342900" algn="ctr">
              <a:buAutoNum type="arabicPeriod"/>
            </a:pPr>
            <a:r>
              <a:rPr lang="pl-PL" sz="1600" dirty="0">
                <a:solidFill>
                  <a:schemeClr val="accent2"/>
                </a:solidFill>
              </a:rPr>
              <a:t>Uchylenie zaskarżonego wyroku i umorzenie postępowania </a:t>
            </a:r>
          </a:p>
          <a:p>
            <a:pPr marL="342900" indent="-342900" algn="ctr">
              <a:buAutoNum type="arabicPeriod"/>
            </a:pPr>
            <a:r>
              <a:rPr lang="pl-PL" sz="1600" dirty="0">
                <a:solidFill>
                  <a:schemeClr val="accent2"/>
                </a:solidFill>
              </a:rPr>
              <a:t>Umorzenie postępowania odwoławczego (np. w przypadku cofnięcia apelacji) </a:t>
            </a:r>
          </a:p>
        </p:txBody>
      </p:sp>
    </p:spTree>
    <p:extLst>
      <p:ext uri="{BB962C8B-B14F-4D97-AF65-F5344CB8AC3E}">
        <p14:creationId xmlns:p14="http://schemas.microsoft.com/office/powerpoint/2010/main" val="24564943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3" name="Straight Connector 72">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75" name="Rectangle 74">
            <a:extLst>
              <a:ext uri="{FF2B5EF4-FFF2-40B4-BE49-F238E27FC236}">
                <a16:creationId xmlns:a16="http://schemas.microsoft.com/office/drawing/2014/main" id="{EE362070-691D-44DB-98D4-BC61774B0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26E7CADE-F6BE-477B-8139-2FB904390A2A}"/>
              </a:ext>
            </a:extLst>
          </p:cNvPr>
          <p:cNvSpPr>
            <a:spLocks noGrp="1"/>
          </p:cNvSpPr>
          <p:nvPr>
            <p:ph type="title"/>
          </p:nvPr>
        </p:nvSpPr>
        <p:spPr>
          <a:xfrm>
            <a:off x="3836504" y="758951"/>
            <a:ext cx="7319175" cy="3374931"/>
          </a:xfrm>
        </p:spPr>
        <p:txBody>
          <a:bodyPr vert="horz" lIns="91440" tIns="45720" rIns="91440" bIns="45720" rtlCol="0" anchor="b">
            <a:normAutofit/>
          </a:bodyPr>
          <a:lstStyle/>
          <a:p>
            <a:r>
              <a:rPr lang="en-US" sz="5600"/>
              <a:t>Zażalenie jako środek odwoławczy i postępowanie zażaleniowe </a:t>
            </a:r>
          </a:p>
        </p:txBody>
      </p:sp>
      <p:sp>
        <p:nvSpPr>
          <p:cNvPr id="3" name="Symbol zastępczy tekstu 2">
            <a:extLst>
              <a:ext uri="{FF2B5EF4-FFF2-40B4-BE49-F238E27FC236}">
                <a16:creationId xmlns:a16="http://schemas.microsoft.com/office/drawing/2014/main" id="{BECE765D-012A-4D48-998A-218F26B01BBA}"/>
              </a:ext>
            </a:extLst>
          </p:cNvPr>
          <p:cNvSpPr>
            <a:spLocks noGrp="1"/>
          </p:cNvSpPr>
          <p:nvPr>
            <p:ph type="body" idx="1"/>
          </p:nvPr>
        </p:nvSpPr>
        <p:spPr>
          <a:xfrm>
            <a:off x="3836504" y="4455620"/>
            <a:ext cx="7321946" cy="1143000"/>
          </a:xfrm>
        </p:spPr>
        <p:txBody>
          <a:bodyPr vert="horz" lIns="91440" tIns="45720" rIns="91440" bIns="45720" rtlCol="0">
            <a:normAutofit/>
          </a:bodyPr>
          <a:lstStyle/>
          <a:p>
            <a:pPr>
              <a:lnSpc>
                <a:spcPct val="90000"/>
              </a:lnSpc>
            </a:pPr>
            <a:r>
              <a:rPr lang="en-US" sz="1700"/>
              <a:t>Zażalenie – środek odwoławczy przysługujący w sytuacjach wskazanych w ustawie na zarządzenia lub postanowienia organów prowadzących postępowanie </a:t>
            </a:r>
          </a:p>
        </p:txBody>
      </p:sp>
      <p:pic>
        <p:nvPicPr>
          <p:cNvPr id="21506" name="Picture 2" descr="The Road Freight Association - Complain">
            <a:extLst>
              <a:ext uri="{FF2B5EF4-FFF2-40B4-BE49-F238E27FC236}">
                <a16:creationId xmlns:a16="http://schemas.microsoft.com/office/drawing/2014/main" id="{FD5A17F7-5A1E-4A34-8485-B5B9B32534F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0973" y="1790485"/>
            <a:ext cx="2758331" cy="2758331"/>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5A7EFE9C-DAE7-4ECA-BDB2-34E2534B8A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8251" y="4294753"/>
            <a:ext cx="71323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32DB1480-5B24-4B37-B70E-C74945DD9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439998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ytuł 1"/>
          <p:cNvSpPr>
            <a:spLocks noGrp="1"/>
          </p:cNvSpPr>
          <p:nvPr>
            <p:ph type="title"/>
          </p:nvPr>
        </p:nvSpPr>
        <p:spPr>
          <a:xfrm>
            <a:off x="492369" y="605896"/>
            <a:ext cx="3642309" cy="5646208"/>
          </a:xfrm>
        </p:spPr>
        <p:txBody>
          <a:bodyPr anchor="ctr">
            <a:normAutofit/>
          </a:bodyPr>
          <a:lstStyle/>
          <a:p>
            <a:r>
              <a:rPr lang="pl-PL">
                <a:solidFill>
                  <a:srgbClr val="FFFFFF"/>
                </a:solidFill>
              </a:rPr>
              <a:t>Zażalenie jako środek odwoławczy</a:t>
            </a:r>
          </a:p>
        </p:txBody>
      </p:sp>
      <p:sp>
        <p:nvSpPr>
          <p:cNvPr id="3" name="Symbol zastępczy zawartości 2"/>
          <p:cNvSpPr>
            <a:spLocks noGrp="1"/>
          </p:cNvSpPr>
          <p:nvPr>
            <p:ph idx="1"/>
          </p:nvPr>
        </p:nvSpPr>
        <p:spPr>
          <a:xfrm>
            <a:off x="5231958" y="605896"/>
            <a:ext cx="5923721" cy="5646208"/>
          </a:xfrm>
        </p:spPr>
        <p:txBody>
          <a:bodyPr anchor="ctr">
            <a:normAutofit/>
          </a:bodyPr>
          <a:lstStyle/>
          <a:p>
            <a:pPr>
              <a:lnSpc>
                <a:spcPct val="90000"/>
              </a:lnSpc>
            </a:pPr>
            <a:r>
              <a:rPr lang="pl-PL" sz="1500"/>
              <a:t>Zażalenie jest środkiem odwoławczym, który służy </a:t>
            </a:r>
            <a:r>
              <a:rPr lang="pl-PL" sz="1500" b="1" u="sng"/>
              <a:t>do kontroli innych niż wyroku decyzji procesowych</a:t>
            </a:r>
            <a:r>
              <a:rPr lang="pl-PL" sz="1500"/>
              <a:t>, niektórych czynności niebędących decyzjami lub bezczynność organów postępowania </a:t>
            </a:r>
          </a:p>
          <a:p>
            <a:pPr>
              <a:lnSpc>
                <a:spcPct val="90000"/>
              </a:lnSpc>
            </a:pPr>
            <a:r>
              <a:rPr lang="pl-PL" sz="1500"/>
              <a:t>Cechy zażalenia:</a:t>
            </a:r>
          </a:p>
          <a:p>
            <a:pPr lvl="1">
              <a:lnSpc>
                <a:spcPct val="90000"/>
              </a:lnSpc>
            </a:pPr>
            <a:r>
              <a:rPr lang="pl-PL" sz="1500"/>
              <a:t>Skargowość - art. 459 § 3. Zażalenie przysługuje stronom, a także osobie, której postanowienie bezpośrednio dotyczy, chyba że ustawa stanowi inaczej.</a:t>
            </a:r>
          </a:p>
          <a:p>
            <a:pPr lvl="1">
              <a:lnSpc>
                <a:spcPct val="90000"/>
              </a:lnSpc>
            </a:pPr>
            <a:r>
              <a:rPr lang="pl-PL" sz="1500"/>
              <a:t>Względna dewolutywność </a:t>
            </a:r>
          </a:p>
          <a:p>
            <a:pPr lvl="2">
              <a:lnSpc>
                <a:spcPct val="90000"/>
              </a:lnSpc>
            </a:pPr>
            <a:r>
              <a:rPr lang="pl-PL" sz="1500"/>
              <a:t>art. 463 § 1 Sąd, na którego postanowienie złożono zażalenie, </a:t>
            </a:r>
            <a:r>
              <a:rPr lang="pl-PL" sz="1500" b="1"/>
              <a:t>może je uwzględnić, jeżeli orzeka w tym samym składzie</a:t>
            </a:r>
            <a:r>
              <a:rPr lang="pl-PL" sz="1500"/>
              <a:t>, w którym wydał zaskarżone postanowienie; w innych wypadkach prezes sądu przekazuje zażalenie niezwłocznie, wraz z aktami lub niezbędnymi odpisami z akt sprawy, sądowi powołanemu do rozpoznania zażalenia.</a:t>
            </a:r>
          </a:p>
          <a:p>
            <a:pPr lvl="2">
              <a:lnSpc>
                <a:spcPct val="90000"/>
              </a:lnSpc>
            </a:pPr>
            <a:r>
              <a:rPr lang="pl-PL" sz="1500"/>
              <a:t>UWAGA – zażalenie jest bezwzględnie dewolutywne jeżeli skład sądu I instancji, który miał je uwzględnić, uległ zmianie. Chodzi o </a:t>
            </a:r>
            <a:r>
              <a:rPr lang="pl-PL" sz="1500" b="1"/>
              <a:t>ten sam</a:t>
            </a:r>
            <a:r>
              <a:rPr lang="pl-PL" sz="1500"/>
              <a:t> skład sądu, czyli te same osoby, które wydały zaskarżone postanowienie lub zarządzenie.</a:t>
            </a:r>
          </a:p>
          <a:p>
            <a:pPr lvl="2">
              <a:lnSpc>
                <a:spcPct val="90000"/>
              </a:lnSpc>
            </a:pPr>
            <a:r>
              <a:rPr lang="pl-PL" sz="1500"/>
              <a:t>Szczególny wyjątek od dewolutywności – tzw. instancja pozioma (patrz slajd nr 46)</a:t>
            </a:r>
          </a:p>
        </p:txBody>
      </p:sp>
      <p:sp>
        <p:nvSpPr>
          <p:cNvPr id="15" name="Rectangle 11">
            <a:extLst>
              <a:ext uri="{FF2B5EF4-FFF2-40B4-BE49-F238E27FC236}">
                <a16:creationId xmlns:a16="http://schemas.microsoft.com/office/drawing/2014/main" id="{FCAEED9E-BB91-43A0-911B-1ACD8803E3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474994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DEB4C66-DA88-4FCC-A68A-1EEFA457A77A}"/>
              </a:ext>
            </a:extLst>
          </p:cNvPr>
          <p:cNvSpPr>
            <a:spLocks noGrp="1"/>
          </p:cNvSpPr>
          <p:nvPr>
            <p:ph type="title"/>
          </p:nvPr>
        </p:nvSpPr>
        <p:spPr/>
        <p:txBody>
          <a:bodyPr/>
          <a:lstStyle/>
          <a:p>
            <a:r>
              <a:rPr lang="pl-PL" dirty="0"/>
              <a:t>Zażalenie jako środek odwoławczy </a:t>
            </a:r>
            <a:endParaRPr lang="en-GB" dirty="0"/>
          </a:p>
        </p:txBody>
      </p:sp>
      <p:sp>
        <p:nvSpPr>
          <p:cNvPr id="3" name="Symbol zastępczy zawartości 2">
            <a:extLst>
              <a:ext uri="{FF2B5EF4-FFF2-40B4-BE49-F238E27FC236}">
                <a16:creationId xmlns:a16="http://schemas.microsoft.com/office/drawing/2014/main" id="{354753B7-661B-4285-ABB0-C79F37174583}"/>
              </a:ext>
            </a:extLst>
          </p:cNvPr>
          <p:cNvSpPr>
            <a:spLocks noGrp="1"/>
          </p:cNvSpPr>
          <p:nvPr>
            <p:ph idx="1"/>
          </p:nvPr>
        </p:nvSpPr>
        <p:spPr/>
        <p:txBody>
          <a:bodyPr>
            <a:normAutofit/>
          </a:bodyPr>
          <a:lstStyle/>
          <a:p>
            <a:pPr marL="285750" lvl="1" indent="-285750" algn="just"/>
            <a:r>
              <a:rPr lang="pl-PL" sz="1800" b="1" dirty="0"/>
              <a:t>cd. cech zażalenia jako środka odwoławczego </a:t>
            </a:r>
          </a:p>
          <a:p>
            <a:pPr marL="285750" lvl="1" indent="-285750" algn="just"/>
            <a:r>
              <a:rPr lang="pl-PL" sz="1800" b="1" dirty="0"/>
              <a:t>Względna suspensywność zażalenia </a:t>
            </a:r>
            <a:r>
              <a:rPr lang="pl-PL" sz="1800" dirty="0"/>
              <a:t>– art. 462 </a:t>
            </a:r>
            <a:r>
              <a:rPr lang="pl-PL" sz="1800" dirty="0">
                <a:sym typeface="Wingdings" panose="05000000000000000000" pitchFamily="2" charset="2"/>
              </a:rPr>
              <a:t> co do zasady wniesienie zażalenia nie wstrzymuje wykonania zaskarżonego rozstrzygnięcia </a:t>
            </a:r>
            <a:endParaRPr lang="pl-PL" sz="1800" dirty="0"/>
          </a:p>
          <a:p>
            <a:pPr marL="555750" lvl="2" indent="-285750" algn="just"/>
            <a:r>
              <a:rPr lang="pl-PL" sz="1600" b="1" dirty="0"/>
              <a:t>Wyjątek – wniesienie zażalenia wstrzymuje wykonanie zaskarżonego </a:t>
            </a:r>
            <a:r>
              <a:rPr lang="pl-PL" sz="1600" dirty="0"/>
              <a:t>postanowienia m.in. w przypadkach wskazanych w: art. 237 § 2, 290 § 3 </a:t>
            </a:r>
          </a:p>
          <a:p>
            <a:pPr marL="285750" lvl="1" indent="-285750" algn="just"/>
            <a:r>
              <a:rPr lang="pl-PL" sz="1800" dirty="0"/>
              <a:t>Art. 462 § 1 - </a:t>
            </a:r>
            <a:r>
              <a:rPr lang="pl-PL" sz="1800" b="1" dirty="0"/>
              <a:t>sąd może wstrzymać wykonanie zaskarżonego postanowienia</a:t>
            </a:r>
          </a:p>
          <a:p>
            <a:pPr marL="555750" lvl="2" indent="-285750" algn="just"/>
            <a:r>
              <a:rPr lang="pl-PL" sz="1600" dirty="0"/>
              <a:t>Strona może wnioskować o wstrzymanie wykonania zaskarżonego postanowienia – art. 9 § 2 w zw. z art. 462 § 1</a:t>
            </a:r>
          </a:p>
          <a:p>
            <a:pPr marL="285750" lvl="1" indent="-285750" algn="just"/>
            <a:r>
              <a:rPr lang="pl-PL" sz="1800" dirty="0"/>
              <a:t>Zakaz </a:t>
            </a:r>
            <a:r>
              <a:rPr lang="pl-PL" sz="1800" dirty="0" err="1"/>
              <a:t>reformationis</a:t>
            </a:r>
            <a:r>
              <a:rPr lang="pl-PL" sz="1800" dirty="0"/>
              <a:t> in </a:t>
            </a:r>
            <a:r>
              <a:rPr lang="pl-PL" sz="1800" dirty="0" err="1"/>
              <a:t>peius</a:t>
            </a:r>
            <a:r>
              <a:rPr lang="pl-PL" sz="1800" dirty="0"/>
              <a:t> </a:t>
            </a:r>
          </a:p>
          <a:p>
            <a:endParaRPr lang="en-GB" sz="2000" dirty="0"/>
          </a:p>
        </p:txBody>
      </p:sp>
    </p:spTree>
    <p:extLst>
      <p:ext uri="{BB962C8B-B14F-4D97-AF65-F5344CB8AC3E}">
        <p14:creationId xmlns:p14="http://schemas.microsoft.com/office/powerpoint/2010/main" val="934078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FE1B2C-7BC1-4AE2-9A50-2A4A70A9D6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97E8244A-2C81-4C0E-A929-3EC8EFF35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858749" y="963997"/>
            <a:ext cx="3787457" cy="4938361"/>
          </a:xfrm>
        </p:spPr>
        <p:txBody>
          <a:bodyPr anchor="ctr">
            <a:normAutofit/>
          </a:bodyPr>
          <a:lstStyle/>
          <a:p>
            <a:pPr algn="r"/>
            <a:r>
              <a:rPr lang="pl-PL" dirty="0"/>
              <a:t>Zażalenie jako środek odwoławczy </a:t>
            </a:r>
            <a:endParaRPr lang="pl-PL"/>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1974"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p:cNvSpPr>
            <a:spLocks noGrp="1"/>
          </p:cNvSpPr>
          <p:nvPr>
            <p:ph idx="1"/>
          </p:nvPr>
        </p:nvSpPr>
        <p:spPr>
          <a:xfrm>
            <a:off x="5301798" y="963507"/>
            <a:ext cx="5968181" cy="4938851"/>
          </a:xfrm>
        </p:spPr>
        <p:txBody>
          <a:bodyPr anchor="ctr">
            <a:normAutofit/>
          </a:bodyPr>
          <a:lstStyle/>
          <a:p>
            <a:pPr marL="0" indent="0">
              <a:lnSpc>
                <a:spcPct val="90000"/>
              </a:lnSpc>
              <a:buNone/>
            </a:pPr>
            <a:r>
              <a:rPr lang="pl-PL" sz="1400"/>
              <a:t>Zażalenie służy na: </a:t>
            </a:r>
          </a:p>
          <a:p>
            <a:pPr marL="342900" indent="-342900">
              <a:lnSpc>
                <a:spcPct val="90000"/>
              </a:lnSpc>
              <a:buFont typeface="+mj-lt"/>
              <a:buAutoNum type="arabicPeriod"/>
            </a:pPr>
            <a:r>
              <a:rPr lang="pl-PL" sz="1400"/>
              <a:t>Postanowienia zamykające drogę do wydania wyroku, chyba że ustawa stanowi inaczej (art. 459 § 1)</a:t>
            </a:r>
          </a:p>
          <a:p>
            <a:pPr marL="342900" indent="-342900">
              <a:lnSpc>
                <a:spcPct val="90000"/>
              </a:lnSpc>
              <a:buFont typeface="+mj-lt"/>
              <a:buAutoNum type="arabicPeriod"/>
            </a:pPr>
            <a:r>
              <a:rPr lang="pl-PL" sz="1400"/>
              <a:t>Wszelkie postanowienia co do środka zabezpieczającego (art. 459 § 2)</a:t>
            </a:r>
          </a:p>
          <a:p>
            <a:pPr marL="342900" indent="-342900">
              <a:lnSpc>
                <a:spcPct val="90000"/>
              </a:lnSpc>
              <a:buFont typeface="+mj-lt"/>
              <a:buAutoNum type="arabicPeriod"/>
            </a:pPr>
            <a:r>
              <a:rPr lang="pl-PL" sz="1400"/>
              <a:t>Postanowienia sądu, prokuratora i prowadzącego śledztwo lub dochodzenie w wypadkach przewidzianych w ustawie (art. 459  §  2)</a:t>
            </a:r>
          </a:p>
          <a:p>
            <a:pPr marL="342900" indent="-342900">
              <a:lnSpc>
                <a:spcPct val="90000"/>
              </a:lnSpc>
              <a:buFont typeface="+mj-lt"/>
              <a:buAutoNum type="arabicPeriod"/>
            </a:pPr>
            <a:r>
              <a:rPr lang="pl-PL" sz="1400"/>
              <a:t>Zarządzenia odpowiadające podobnym wymogom tj. zamykające drogę do wydania wyroku, dotyczące środka zabezpieczającego lub zaskarżalne z mocy przepisów szczególnych (art. 466  §  1)</a:t>
            </a:r>
          </a:p>
          <a:p>
            <a:pPr marL="342900" indent="-342900">
              <a:lnSpc>
                <a:spcPct val="90000"/>
              </a:lnSpc>
              <a:buFont typeface="+mj-lt"/>
              <a:buAutoNum type="arabicPeriod"/>
            </a:pPr>
            <a:r>
              <a:rPr lang="pl-PL" sz="1400"/>
              <a:t>Zachowania organów procesowych niebędące decyzjami </a:t>
            </a:r>
          </a:p>
          <a:p>
            <a:pPr lvl="1">
              <a:lnSpc>
                <a:spcPct val="90000"/>
              </a:lnSpc>
            </a:pPr>
            <a:r>
              <a:rPr lang="pl-PL" sz="1400"/>
              <a:t>Czynności w postępowaniu przygotowawczym</a:t>
            </a:r>
          </a:p>
          <a:p>
            <a:pPr lvl="1">
              <a:lnSpc>
                <a:spcPct val="90000"/>
              </a:lnSpc>
            </a:pPr>
            <a:r>
              <a:rPr lang="pl-PL" sz="1400"/>
              <a:t>Zatrzymanie </a:t>
            </a:r>
          </a:p>
          <a:p>
            <a:pPr lvl="1">
              <a:lnSpc>
                <a:spcPct val="90000"/>
              </a:lnSpc>
            </a:pPr>
            <a:r>
              <a:rPr lang="pl-PL" sz="1400"/>
              <a:t>Bezczynność organu prowadzącego postępowanie </a:t>
            </a:r>
          </a:p>
          <a:p>
            <a:pPr>
              <a:lnSpc>
                <a:spcPct val="90000"/>
              </a:lnSpc>
            </a:pPr>
            <a:endParaRPr lang="pl-PL" sz="1400"/>
          </a:p>
        </p:txBody>
      </p:sp>
    </p:spTree>
    <p:extLst>
      <p:ext uri="{BB962C8B-B14F-4D97-AF65-F5344CB8AC3E}">
        <p14:creationId xmlns:p14="http://schemas.microsoft.com/office/powerpoint/2010/main" val="7623693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FE1B2C-7BC1-4AE2-9A50-2A4A70A9D6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97E8244A-2C81-4C0E-A929-3EC8EFF35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858749" y="963997"/>
            <a:ext cx="3787457" cy="4938361"/>
          </a:xfrm>
        </p:spPr>
        <p:txBody>
          <a:bodyPr anchor="ctr">
            <a:normAutofit/>
          </a:bodyPr>
          <a:lstStyle/>
          <a:p>
            <a:pPr algn="r"/>
            <a:r>
              <a:rPr lang="pl-PL" dirty="0"/>
              <a:t>Tryb wnoszenia zażalenia</a:t>
            </a:r>
            <a:endParaRPr lang="pl-PL"/>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1974"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p:cNvSpPr>
            <a:spLocks noGrp="1"/>
          </p:cNvSpPr>
          <p:nvPr>
            <p:ph idx="1"/>
          </p:nvPr>
        </p:nvSpPr>
        <p:spPr>
          <a:xfrm>
            <a:off x="5301798" y="963507"/>
            <a:ext cx="5968181" cy="4938851"/>
          </a:xfrm>
        </p:spPr>
        <p:txBody>
          <a:bodyPr anchor="ctr">
            <a:normAutofit/>
          </a:bodyPr>
          <a:lstStyle/>
          <a:p>
            <a:pPr marL="342900" indent="-342900">
              <a:lnSpc>
                <a:spcPct val="110000"/>
              </a:lnSpc>
              <a:buFont typeface="+mj-lt"/>
              <a:buAutoNum type="arabicPeriod"/>
            </a:pPr>
            <a:r>
              <a:rPr lang="pl-PL" sz="1500"/>
              <a:t>Zażalenie wnosi się do sądu (lub prokuratora jeżeli to on wydał zaskarżoną decyzję), terminie 7 dni od dnia ogłoszenia lub doręczenia (jeżeli ustawa nakazuje doręczenie) postanowienia lub zarządzenia za pośrednictwem organu, który wydał zaskarżoną decyzję. </a:t>
            </a:r>
          </a:p>
          <a:p>
            <a:pPr marL="342900" indent="-342900">
              <a:lnSpc>
                <a:spcPct val="110000"/>
              </a:lnSpc>
              <a:buFont typeface="+mj-lt"/>
              <a:buAutoNum type="arabicPeriod"/>
            </a:pPr>
            <a:r>
              <a:rPr lang="pl-PL" sz="1500"/>
              <a:t>Sąd może uwzględnić zażalenie, orzekając w tym samym składzie. Jeżeli nie jest możliwe odtworzenie tego samego składu osobowego albo nie przychylił się on do zażalenia, przekazuje je niezwłocznie wraz z aktami sprawy sądowi powołanemu do rozpoznania sprawy. </a:t>
            </a:r>
          </a:p>
          <a:p>
            <a:pPr marL="0" indent="0">
              <a:lnSpc>
                <a:spcPct val="110000"/>
              </a:lnSpc>
              <a:buNone/>
            </a:pPr>
            <a:endParaRPr lang="pl-PL" sz="1500"/>
          </a:p>
          <a:p>
            <a:pPr marL="0" indent="0">
              <a:lnSpc>
                <a:spcPct val="110000"/>
              </a:lnSpc>
              <a:buNone/>
            </a:pPr>
            <a:r>
              <a:rPr lang="pl-PL" sz="1500"/>
              <a:t>Zgodnie z art. 465 §  1 przepisy dotyczące zażaleń na postanowienia sądu stosuje się odpowiednio do zażaleń na postanowienia prokuratora i prowadzącego postępowanie przygotowawcze, chyba że ustawa stanowi inaczej </a:t>
            </a:r>
          </a:p>
        </p:txBody>
      </p:sp>
    </p:spTree>
    <p:extLst>
      <p:ext uri="{BB962C8B-B14F-4D97-AF65-F5344CB8AC3E}">
        <p14:creationId xmlns:p14="http://schemas.microsoft.com/office/powerpoint/2010/main" val="30685947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46055" y="-305791"/>
            <a:ext cx="10058400" cy="1450757"/>
          </a:xfrm>
        </p:spPr>
        <p:txBody>
          <a:bodyPr/>
          <a:lstStyle/>
          <a:p>
            <a:r>
              <a:rPr lang="pl-PL" dirty="0"/>
              <a:t>Tryb wnoszenia zażalenia</a:t>
            </a:r>
          </a:p>
        </p:txBody>
      </p:sp>
      <p:sp>
        <p:nvSpPr>
          <p:cNvPr id="3" name="Symbol zastępczy zawartości 2"/>
          <p:cNvSpPr>
            <a:spLocks noGrp="1"/>
          </p:cNvSpPr>
          <p:nvPr>
            <p:ph idx="1"/>
          </p:nvPr>
        </p:nvSpPr>
        <p:spPr>
          <a:xfrm>
            <a:off x="6680019" y="5438073"/>
            <a:ext cx="3808469" cy="1323441"/>
          </a:xfrm>
        </p:spPr>
        <p:txBody>
          <a:bodyPr>
            <a:normAutofit fontScale="70000" lnSpcReduction="20000"/>
          </a:bodyPr>
          <a:lstStyle/>
          <a:p>
            <a:pPr marL="342900" indent="-342900">
              <a:buFont typeface="+mj-lt"/>
              <a:buAutoNum type="arabicPeriod"/>
            </a:pPr>
            <a:r>
              <a:rPr lang="pl-PL" dirty="0"/>
              <a:t>Przekazanie niezwłocznie zażalenia wraz z aktami sprawy do sądu (lub innego organu)</a:t>
            </a:r>
          </a:p>
          <a:p>
            <a:pPr marL="342900" indent="-342900">
              <a:buFont typeface="+mj-lt"/>
              <a:buAutoNum type="arabicPeriod"/>
            </a:pPr>
            <a:endParaRPr lang="pl-PL" dirty="0"/>
          </a:p>
          <a:p>
            <a:pPr marL="342900" indent="-342900">
              <a:buFont typeface="+mj-lt"/>
              <a:buAutoNum type="arabicPeriod"/>
            </a:pPr>
            <a:r>
              <a:rPr lang="pl-PL" dirty="0">
                <a:solidFill>
                  <a:schemeClr val="bg1"/>
                </a:solidFill>
              </a:rPr>
              <a:t>Kontrola przed organem odwoławczym </a:t>
            </a:r>
          </a:p>
          <a:p>
            <a:pPr marL="342900" indent="-342900">
              <a:buFont typeface="+mj-lt"/>
              <a:buAutoNum type="arabicPeriod"/>
            </a:pPr>
            <a:endParaRPr lang="pl-PL" dirty="0"/>
          </a:p>
        </p:txBody>
      </p:sp>
      <p:sp>
        <p:nvSpPr>
          <p:cNvPr id="5" name="Prostokąt zaokrąglony 4"/>
          <p:cNvSpPr/>
          <p:nvPr/>
        </p:nvSpPr>
        <p:spPr>
          <a:xfrm>
            <a:off x="84812" y="1672205"/>
            <a:ext cx="2304256"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b="1" dirty="0"/>
              <a:t>Ogłoszenie lub doręczenie postanowienia </a:t>
            </a:r>
          </a:p>
        </p:txBody>
      </p:sp>
      <p:sp>
        <p:nvSpPr>
          <p:cNvPr id="8" name="Prostokąt zaokrąglony 7"/>
          <p:cNvSpPr/>
          <p:nvPr/>
        </p:nvSpPr>
        <p:spPr>
          <a:xfrm>
            <a:off x="4295395" y="1672205"/>
            <a:ext cx="2304256"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b="1" dirty="0"/>
              <a:t>Kontrola formalna zażalenia (art. 429)</a:t>
            </a:r>
          </a:p>
        </p:txBody>
      </p:sp>
      <p:sp>
        <p:nvSpPr>
          <p:cNvPr id="9" name="pole tekstowe 8"/>
          <p:cNvSpPr txBox="1"/>
          <p:nvPr/>
        </p:nvSpPr>
        <p:spPr>
          <a:xfrm>
            <a:off x="1572654" y="1082710"/>
            <a:ext cx="4032448" cy="584775"/>
          </a:xfrm>
          <a:prstGeom prst="rect">
            <a:avLst/>
          </a:prstGeom>
          <a:noFill/>
        </p:spPr>
        <p:txBody>
          <a:bodyPr wrap="square" rtlCol="0">
            <a:spAutoFit/>
          </a:bodyPr>
          <a:lstStyle/>
          <a:p>
            <a:pPr algn="ctr"/>
            <a:r>
              <a:rPr lang="pl-PL" sz="1600" b="1" dirty="0"/>
              <a:t>7 dni na sporządzenie zażalenia i wniesienie go do odpowiedniego organu</a:t>
            </a:r>
          </a:p>
        </p:txBody>
      </p:sp>
      <p:sp>
        <p:nvSpPr>
          <p:cNvPr id="13" name="Prostokąt zaokrąglony 12"/>
          <p:cNvSpPr/>
          <p:nvPr/>
        </p:nvSpPr>
        <p:spPr>
          <a:xfrm>
            <a:off x="9818490" y="4558612"/>
            <a:ext cx="2304256"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b="1" dirty="0"/>
              <a:t>Organ uwzględnia zażalenie</a:t>
            </a:r>
          </a:p>
        </p:txBody>
      </p:sp>
      <p:cxnSp>
        <p:nvCxnSpPr>
          <p:cNvPr id="15" name="Łącznik prosty ze strzałką 14"/>
          <p:cNvCxnSpPr/>
          <p:nvPr/>
        </p:nvCxnSpPr>
        <p:spPr>
          <a:xfrm flipV="1">
            <a:off x="6833879" y="1316479"/>
            <a:ext cx="1116124" cy="36004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p:cNvCxnSpPr/>
          <p:nvPr/>
        </p:nvCxnSpPr>
        <p:spPr>
          <a:xfrm>
            <a:off x="6996836" y="1988262"/>
            <a:ext cx="1093930" cy="44871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0" name="pole tekstowe 19"/>
          <p:cNvSpPr txBox="1"/>
          <p:nvPr/>
        </p:nvSpPr>
        <p:spPr>
          <a:xfrm>
            <a:off x="8184232" y="474340"/>
            <a:ext cx="3426576" cy="861774"/>
          </a:xfrm>
          <a:prstGeom prst="rect">
            <a:avLst/>
          </a:prstGeom>
          <a:noFill/>
          <a:ln>
            <a:solidFill>
              <a:schemeClr val="accent3"/>
            </a:solidFill>
          </a:ln>
        </p:spPr>
        <p:txBody>
          <a:bodyPr wrap="square" rtlCol="0">
            <a:spAutoFit/>
          </a:bodyPr>
          <a:lstStyle/>
          <a:p>
            <a:pPr algn="ctr"/>
            <a:r>
              <a:rPr lang="pl-PL" sz="1600" b="1" dirty="0"/>
              <a:t>Niespełnienie wymogów formalnych – odmowa przyjęcia zażalenia </a:t>
            </a:r>
          </a:p>
          <a:p>
            <a:pPr algn="ctr"/>
            <a:r>
              <a:rPr lang="pl-PL" sz="1600" b="1" dirty="0"/>
              <a:t>Zarządzenie zaskarżalne </a:t>
            </a:r>
          </a:p>
        </p:txBody>
      </p:sp>
      <p:sp>
        <p:nvSpPr>
          <p:cNvPr id="21" name="pole tekstowe 20"/>
          <p:cNvSpPr txBox="1"/>
          <p:nvPr/>
        </p:nvSpPr>
        <p:spPr>
          <a:xfrm>
            <a:off x="8328248" y="2327327"/>
            <a:ext cx="3426576" cy="584775"/>
          </a:xfrm>
          <a:prstGeom prst="rect">
            <a:avLst/>
          </a:prstGeom>
          <a:noFill/>
          <a:ln>
            <a:solidFill>
              <a:schemeClr val="tx2"/>
            </a:solidFill>
          </a:ln>
        </p:spPr>
        <p:txBody>
          <a:bodyPr wrap="square" rtlCol="0">
            <a:spAutoFit/>
          </a:bodyPr>
          <a:lstStyle/>
          <a:p>
            <a:pPr algn="ctr"/>
            <a:r>
              <a:rPr lang="pl-PL" sz="1600" b="1" dirty="0"/>
              <a:t>Zażalenie spełnia wymogi formalne – przyjęcie zażalenia do rozpoznania </a:t>
            </a:r>
          </a:p>
        </p:txBody>
      </p:sp>
      <p:sp>
        <p:nvSpPr>
          <p:cNvPr id="23" name="Strzałka w prawo 22"/>
          <p:cNvSpPr/>
          <p:nvPr/>
        </p:nvSpPr>
        <p:spPr>
          <a:xfrm rot="7782487">
            <a:off x="8056150" y="3317461"/>
            <a:ext cx="1224136" cy="484632"/>
          </a:xfrm>
          <a:prstGeom prst="rightArrow">
            <a:avLst>
              <a:gd name="adj1" fmla="val 21361"/>
              <a:gd name="adj2" fmla="val 664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 name="Strzałka w prawo 23"/>
          <p:cNvSpPr/>
          <p:nvPr/>
        </p:nvSpPr>
        <p:spPr>
          <a:xfrm>
            <a:off x="2677100" y="1952342"/>
            <a:ext cx="1224136" cy="484632"/>
          </a:xfrm>
          <a:prstGeom prst="rightArrow">
            <a:avLst>
              <a:gd name="adj1" fmla="val 21361"/>
              <a:gd name="adj2" fmla="val 664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Strzałka w prawo 24"/>
          <p:cNvSpPr/>
          <p:nvPr/>
        </p:nvSpPr>
        <p:spPr>
          <a:xfrm rot="5400000">
            <a:off x="10308468" y="3493041"/>
            <a:ext cx="1224136" cy="484632"/>
          </a:xfrm>
          <a:prstGeom prst="rightArrow">
            <a:avLst>
              <a:gd name="adj1" fmla="val 21361"/>
              <a:gd name="adj2" fmla="val 664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6" name="Prostokąt zaokrąglony 25"/>
          <p:cNvSpPr/>
          <p:nvPr/>
        </p:nvSpPr>
        <p:spPr>
          <a:xfrm>
            <a:off x="6938638" y="4389224"/>
            <a:ext cx="2304256"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b="1" dirty="0"/>
              <a:t>Organ nie przychyla się do zażalenia </a:t>
            </a:r>
          </a:p>
        </p:txBody>
      </p:sp>
      <p:sp>
        <p:nvSpPr>
          <p:cNvPr id="27" name="Strzałka w prawo 26"/>
          <p:cNvSpPr/>
          <p:nvPr/>
        </p:nvSpPr>
        <p:spPr>
          <a:xfrm rot="12549197">
            <a:off x="4631221" y="4541735"/>
            <a:ext cx="1224136" cy="484632"/>
          </a:xfrm>
          <a:prstGeom prst="rightArrow">
            <a:avLst>
              <a:gd name="adj1" fmla="val 21361"/>
              <a:gd name="adj2" fmla="val 664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0" name="pole tekstowe 29"/>
          <p:cNvSpPr txBox="1"/>
          <p:nvPr/>
        </p:nvSpPr>
        <p:spPr>
          <a:xfrm rot="1902594">
            <a:off x="3891264" y="3488983"/>
            <a:ext cx="3168352" cy="830997"/>
          </a:xfrm>
          <a:prstGeom prst="rect">
            <a:avLst/>
          </a:prstGeom>
          <a:noFill/>
        </p:spPr>
        <p:txBody>
          <a:bodyPr wrap="square" rtlCol="0">
            <a:spAutoFit/>
          </a:bodyPr>
          <a:lstStyle/>
          <a:p>
            <a:pPr algn="ctr"/>
            <a:r>
              <a:rPr lang="pl-PL" sz="1600" b="1" dirty="0"/>
              <a:t>Przekazanie niezwłocznie zażalenia wraz z aktami sprawy do sądu (lub innego organu)</a:t>
            </a:r>
          </a:p>
        </p:txBody>
      </p:sp>
      <p:sp>
        <p:nvSpPr>
          <p:cNvPr id="31" name="Prostokąt zaokrąglony 30"/>
          <p:cNvSpPr/>
          <p:nvPr/>
        </p:nvSpPr>
        <p:spPr>
          <a:xfrm>
            <a:off x="1710862" y="3508088"/>
            <a:ext cx="2304256"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b="1" dirty="0"/>
              <a:t>Kontrola formalna</a:t>
            </a:r>
          </a:p>
          <a:p>
            <a:pPr algn="ctr"/>
            <a:r>
              <a:rPr lang="pl-PL" sz="1600" b="1" dirty="0"/>
              <a:t>(art. 430) </a:t>
            </a:r>
          </a:p>
        </p:txBody>
      </p:sp>
      <p:cxnSp>
        <p:nvCxnSpPr>
          <p:cNvPr id="32" name="Łącznik prosty ze strzałką 31"/>
          <p:cNvCxnSpPr/>
          <p:nvPr/>
        </p:nvCxnSpPr>
        <p:spPr>
          <a:xfrm flipH="1">
            <a:off x="1275294" y="4763290"/>
            <a:ext cx="878641" cy="59875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4" name="Łącznik prosty ze strzałką 33"/>
          <p:cNvCxnSpPr/>
          <p:nvPr/>
        </p:nvCxnSpPr>
        <p:spPr>
          <a:xfrm>
            <a:off x="3067445" y="4767300"/>
            <a:ext cx="609759" cy="60788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7" name="pole tekstowe 36"/>
          <p:cNvSpPr txBox="1"/>
          <p:nvPr/>
        </p:nvSpPr>
        <p:spPr>
          <a:xfrm>
            <a:off x="51158" y="5456305"/>
            <a:ext cx="2448272" cy="830997"/>
          </a:xfrm>
          <a:prstGeom prst="rect">
            <a:avLst/>
          </a:prstGeom>
          <a:noFill/>
          <a:ln>
            <a:solidFill>
              <a:schemeClr val="tx2"/>
            </a:solidFill>
          </a:ln>
        </p:spPr>
        <p:txBody>
          <a:bodyPr wrap="square" rtlCol="0">
            <a:spAutoFit/>
          </a:bodyPr>
          <a:lstStyle/>
          <a:p>
            <a:pPr algn="ctr"/>
            <a:r>
              <a:rPr lang="pl-PL" sz="1600" b="1" dirty="0"/>
              <a:t>Negatywny wynik – zażalenie pozostawia się bez rozpoznania </a:t>
            </a:r>
          </a:p>
        </p:txBody>
      </p:sp>
      <p:sp>
        <p:nvSpPr>
          <p:cNvPr id="38" name="pole tekstowe 37"/>
          <p:cNvSpPr txBox="1"/>
          <p:nvPr/>
        </p:nvSpPr>
        <p:spPr>
          <a:xfrm>
            <a:off x="3390346" y="5559803"/>
            <a:ext cx="2724396" cy="830997"/>
          </a:xfrm>
          <a:prstGeom prst="rect">
            <a:avLst/>
          </a:prstGeom>
          <a:noFill/>
          <a:ln>
            <a:solidFill>
              <a:schemeClr val="accent1"/>
            </a:solidFill>
          </a:ln>
        </p:spPr>
        <p:txBody>
          <a:bodyPr wrap="square" rtlCol="0">
            <a:spAutoFit/>
          </a:bodyPr>
          <a:lstStyle/>
          <a:p>
            <a:pPr algn="ctr"/>
            <a:r>
              <a:rPr lang="pl-PL" sz="1600" b="1" dirty="0"/>
              <a:t>Jeżeli zażalenie spełnia warunki formalne – przyjęcie do rozpoznania </a:t>
            </a:r>
          </a:p>
        </p:txBody>
      </p:sp>
    </p:spTree>
    <p:extLst>
      <p:ext uri="{BB962C8B-B14F-4D97-AF65-F5344CB8AC3E}">
        <p14:creationId xmlns:p14="http://schemas.microsoft.com/office/powerpoint/2010/main" val="2091289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036320" y="286603"/>
            <a:ext cx="10058400" cy="1450757"/>
          </a:xfrm>
        </p:spPr>
        <p:txBody>
          <a:bodyPr>
            <a:normAutofit/>
          </a:bodyPr>
          <a:lstStyle/>
          <a:p>
            <a:r>
              <a:rPr lang="pl-PL"/>
              <a:t>Funkcje kontroli instancyjnej </a:t>
            </a:r>
            <a:endParaRPr lang="pl-PL" dirty="0"/>
          </a:p>
        </p:txBody>
      </p:sp>
      <p:cxnSp>
        <p:nvCxnSpPr>
          <p:cNvPr id="16" name="Straight Connector 11">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6573" y="1895846"/>
            <a:ext cx="97840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96ECBA44-033C-42AA-B155-32537D3741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1509" y="2472903"/>
            <a:ext cx="3031484" cy="3031484"/>
          </a:xfrm>
          <a:prstGeom prst="rect">
            <a:avLst/>
          </a:prstGeom>
        </p:spPr>
      </p:pic>
      <p:sp>
        <p:nvSpPr>
          <p:cNvPr id="3" name="Symbol zastępczy zawartości 2"/>
          <p:cNvSpPr>
            <a:spLocks noGrp="1"/>
          </p:cNvSpPr>
          <p:nvPr>
            <p:ph idx="1"/>
          </p:nvPr>
        </p:nvSpPr>
        <p:spPr>
          <a:xfrm>
            <a:off x="4706460" y="2108201"/>
            <a:ext cx="6388260" cy="3760891"/>
          </a:xfrm>
        </p:spPr>
        <p:txBody>
          <a:bodyPr>
            <a:normAutofit/>
          </a:bodyPr>
          <a:lstStyle/>
          <a:p>
            <a:pPr marL="342900" indent="-342900">
              <a:buAutoNum type="arabicPeriod"/>
            </a:pPr>
            <a:r>
              <a:rPr lang="pl-PL" dirty="0"/>
              <a:t>Funkcja korekcyjna – eliminowanie błędów popełnionych przez sąd pierwszej instancji </a:t>
            </a:r>
            <a:endParaRPr lang="pl-PL"/>
          </a:p>
          <a:p>
            <a:pPr marL="342900" indent="-342900">
              <a:buAutoNum type="arabicPeriod"/>
            </a:pPr>
            <a:r>
              <a:rPr lang="pl-PL" dirty="0"/>
              <a:t>Funkcja stymulacyjna – wymuszenie na organach orzekających w pierwszej instancji dbałości o treść i formę rozstrzygnięcia, odpowiednie sporządzenie uzasadnienia, przestrzeganie przepisów proceduralnych </a:t>
            </a:r>
            <a:endParaRPr lang="pl-PL"/>
          </a:p>
          <a:p>
            <a:pPr marL="342900" indent="-342900">
              <a:buAutoNum type="arabicPeriod"/>
            </a:pPr>
            <a:r>
              <a:rPr lang="pl-PL" dirty="0"/>
              <a:t>Funkcja precedensowa – tworzenie wzorów rozwiązań problemów prawnych na potrzeby sądów niższych instancji  </a:t>
            </a:r>
            <a:endParaRPr lang="pl-PL"/>
          </a:p>
        </p:txBody>
      </p:sp>
      <p:sp>
        <p:nvSpPr>
          <p:cNvPr id="14" name="Rectangle 13">
            <a:extLst>
              <a:ext uri="{FF2B5EF4-FFF2-40B4-BE49-F238E27FC236}">
                <a16:creationId xmlns:a16="http://schemas.microsoft.com/office/drawing/2014/main" id="{0B2EDFE5-9478-4774-9D3D-FEC7DC708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6289517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FE1B2C-7BC1-4AE2-9A50-2A4A70A9D6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97E8244A-2C81-4C0E-A929-3EC8EFF35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858749" y="963997"/>
            <a:ext cx="3787457" cy="4938361"/>
          </a:xfrm>
        </p:spPr>
        <p:txBody>
          <a:bodyPr anchor="ctr">
            <a:normAutofit/>
          </a:bodyPr>
          <a:lstStyle/>
          <a:p>
            <a:pPr algn="r"/>
            <a:r>
              <a:rPr lang="pl-PL" sz="3700" dirty="0"/>
              <a:t>Zażalenie w postępowaniu przygotowawczym </a:t>
            </a: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1974"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p:cNvSpPr>
            <a:spLocks noGrp="1"/>
          </p:cNvSpPr>
          <p:nvPr>
            <p:ph idx="1"/>
          </p:nvPr>
        </p:nvSpPr>
        <p:spPr>
          <a:xfrm>
            <a:off x="5301798" y="963507"/>
            <a:ext cx="5968181" cy="4938851"/>
          </a:xfrm>
        </p:spPr>
        <p:txBody>
          <a:bodyPr anchor="ctr">
            <a:normAutofit/>
          </a:bodyPr>
          <a:lstStyle/>
          <a:p>
            <a:pPr>
              <a:lnSpc>
                <a:spcPct val="110000"/>
              </a:lnSpc>
            </a:pPr>
            <a:r>
              <a:rPr lang="pl-PL" sz="1500"/>
              <a:t>Zatem zasady obowiązują w przypadku złożenia zażalenia na postanowienia (lub zarządzenia) wydane przez prokuratora w postępowaniu przygotowawczym. Przepis art. 465 § 2 wprowadza zasadę ogólną tzn. że na postanowienie prokuratora przysługuje zażalenie do sądu właściwego do rozpoznania sprawy. </a:t>
            </a:r>
          </a:p>
          <a:p>
            <a:pPr>
              <a:lnSpc>
                <a:spcPct val="110000"/>
              </a:lnSpc>
            </a:pPr>
            <a:r>
              <a:rPr lang="pl-PL" sz="1500"/>
              <a:t>Sądem właściwym do rozpoznania sprawy jest sąd, który rozpoznawałby ją w razie wniesienia aktu oskarżenia, a więc przejęte zażalenie powinno być przekazane sądowi z uwzględnieniem kwalifikacji prawnej czynu, odnośnie do którego toczy się postępowanie przygotowawcze, z tym że przy zaskarżaniu np. postanowienia o jego umorzeniu sąd, jako że istotne znaczenie ma zdarzenie faktyczne, którego proces dotyczy, a nie jego ocena prawna przez prokuratora, nie jest nią związany i dokonuje tu też własnej oceny prawnokarnej, a więc i oceny swej właściwości; dotyczy to tym samym także kwalifikacji prawnej wskazywanej przez samego skarżącego np. przy odmowie wszczęcia postępowania. </a:t>
            </a:r>
          </a:p>
        </p:txBody>
      </p:sp>
    </p:spTree>
    <p:extLst>
      <p:ext uri="{BB962C8B-B14F-4D97-AF65-F5344CB8AC3E}">
        <p14:creationId xmlns:p14="http://schemas.microsoft.com/office/powerpoint/2010/main" val="833205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FE1B2C-7BC1-4AE2-9A50-2A4A70A9D6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97E8244A-2C81-4C0E-A929-3EC8EFF35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0A856A9D-B23A-4831-9F6F-8A55DE3EE62F}"/>
              </a:ext>
            </a:extLst>
          </p:cNvPr>
          <p:cNvSpPr>
            <a:spLocks noGrp="1"/>
          </p:cNvSpPr>
          <p:nvPr>
            <p:ph type="title"/>
          </p:nvPr>
        </p:nvSpPr>
        <p:spPr>
          <a:xfrm>
            <a:off x="858749" y="963997"/>
            <a:ext cx="3787457" cy="4938361"/>
          </a:xfrm>
        </p:spPr>
        <p:txBody>
          <a:bodyPr anchor="ctr">
            <a:normAutofit/>
          </a:bodyPr>
          <a:lstStyle/>
          <a:p>
            <a:pPr algn="r"/>
            <a:r>
              <a:rPr lang="pl-PL" sz="3700" dirty="0"/>
              <a:t>Zażalenie w postępowaniu przygotowawczym </a:t>
            </a: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1974"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E725296D-73C9-4591-BBB5-CC716A85C7C7}"/>
              </a:ext>
            </a:extLst>
          </p:cNvPr>
          <p:cNvSpPr>
            <a:spLocks noGrp="1"/>
          </p:cNvSpPr>
          <p:nvPr>
            <p:ph idx="1"/>
          </p:nvPr>
        </p:nvSpPr>
        <p:spPr>
          <a:xfrm>
            <a:off x="5301798" y="963507"/>
            <a:ext cx="5968181" cy="4938851"/>
          </a:xfrm>
        </p:spPr>
        <p:txBody>
          <a:bodyPr anchor="ctr">
            <a:normAutofit lnSpcReduction="10000"/>
          </a:bodyPr>
          <a:lstStyle/>
          <a:p>
            <a:pPr>
              <a:lnSpc>
                <a:spcPct val="90000"/>
              </a:lnSpc>
            </a:pPr>
            <a:r>
              <a:rPr lang="pl-PL" sz="1400"/>
              <a:t>Ustawodawca zastrzega jednak, że możliwe są wyjątki, czyli zażalenie będzie rozpatrywane przez inny organ niż „sąd właściwy do rozpoznania sprawy”. Przepisy szczególne wskazują wówczas, jaki organ rozpoznaje złożony środek odwoławczy: </a:t>
            </a:r>
          </a:p>
          <a:p>
            <a:pPr lvl="1">
              <a:lnSpc>
                <a:spcPct val="90000"/>
              </a:lnSpc>
            </a:pPr>
            <a:r>
              <a:rPr lang="pl-PL" sz="1400" dirty="0"/>
              <a:t>sąd inny niż wskazany w art. 465 § 2; np. w odniesieniu do zażaleń na postanowienia w przedmiocie środka zapobiegawczego (art. 252 § 2) kiedy to sądem właściwym do ich rozpoznania jest sąd rejonowy miejsca prowadzenia postępowania przygotowawczego, w ramach którego decyzje te wydano lub w przypadku zażalenia na zatrzymanie, gdzie sądem właściwym jest sąd rejonowy miejsca zatrzymania (art. 246 § 2)</a:t>
            </a:r>
            <a:endParaRPr lang="pl-PL" sz="1400"/>
          </a:p>
          <a:p>
            <a:pPr lvl="1">
              <a:lnSpc>
                <a:spcPct val="90000"/>
              </a:lnSpc>
            </a:pPr>
            <a:r>
              <a:rPr lang="pl-PL" sz="1400" dirty="0"/>
              <a:t>prokurator bezpośrednio przełożony, który jest właściwy do rozpoznawania zażaleń na postanowienia prokuratora, o jakich mowa w art. 302 § 1, tj. osób niebędących stronami na postanowienia naruszające ich prawa (§ 3 art. 302),</a:t>
            </a:r>
            <a:endParaRPr lang="pl-PL" sz="1400"/>
          </a:p>
          <a:p>
            <a:pPr lvl="1">
              <a:lnSpc>
                <a:spcPct val="90000"/>
              </a:lnSpc>
            </a:pPr>
            <a:r>
              <a:rPr lang="pl-PL" sz="1400" dirty="0"/>
              <a:t>prokurator nadrzędny, który rozpoznaje zażalenia na postanowienia prokuratora np.: o odmowie wszczęcia i o umorzeniu postępowania przygotowawczego w wypadku wskazanym w art. 465 § 2a (odmowa wszczęcia lub umorzenia postępowania przygotowawczego w postępowaniu prywatnoskargowym ze względu na brak interesu społecznego w ściganiu sprawcy)</a:t>
            </a:r>
            <a:endParaRPr lang="pl-PL" sz="1400"/>
          </a:p>
          <a:p>
            <a:pPr lvl="1">
              <a:lnSpc>
                <a:spcPct val="90000"/>
              </a:lnSpc>
            </a:pPr>
            <a:r>
              <a:rPr lang="pl-PL" sz="1400" dirty="0"/>
              <a:t>Zażalenie na postanowienia prowadzącego postępowanie przygotowawcze, jeżeli nie jest nim prokurator, rozpoznaje prokurator sprawujący nadzór nad prowadzonym postępowaniem (art. 465 § 3) </a:t>
            </a:r>
            <a:endParaRPr lang="pl-PL" sz="1400"/>
          </a:p>
          <a:p>
            <a:pPr>
              <a:lnSpc>
                <a:spcPct val="90000"/>
              </a:lnSpc>
            </a:pPr>
            <a:endParaRPr lang="pl-PL" sz="1400"/>
          </a:p>
        </p:txBody>
      </p:sp>
    </p:spTree>
    <p:extLst>
      <p:ext uri="{BB962C8B-B14F-4D97-AF65-F5344CB8AC3E}">
        <p14:creationId xmlns:p14="http://schemas.microsoft.com/office/powerpoint/2010/main" val="29912370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19" name="Rectangle 7">
            <a:extLst>
              <a:ext uri="{FF2B5EF4-FFF2-40B4-BE49-F238E27FC236}">
                <a16:creationId xmlns:a16="http://schemas.microsoft.com/office/drawing/2014/main" id="{F5FE1B2C-7BC1-4AE2-9A50-2A4A70A9D6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97E8244A-2C81-4C0E-A929-3EC8EFF35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858749" y="963997"/>
            <a:ext cx="3787457" cy="4938361"/>
          </a:xfrm>
        </p:spPr>
        <p:txBody>
          <a:bodyPr anchor="ctr">
            <a:normAutofit/>
          </a:bodyPr>
          <a:lstStyle/>
          <a:p>
            <a:pPr algn="r"/>
            <a:r>
              <a:rPr lang="pl-PL"/>
              <a:t>Rozpoznanie zażalenia </a:t>
            </a: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1974"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p:cNvSpPr>
            <a:spLocks noGrp="1"/>
          </p:cNvSpPr>
          <p:nvPr>
            <p:ph idx="1"/>
          </p:nvPr>
        </p:nvSpPr>
        <p:spPr>
          <a:xfrm>
            <a:off x="5301798" y="963507"/>
            <a:ext cx="5968181" cy="4938851"/>
          </a:xfrm>
        </p:spPr>
        <p:txBody>
          <a:bodyPr anchor="ctr">
            <a:normAutofit lnSpcReduction="10000"/>
          </a:bodyPr>
          <a:lstStyle/>
          <a:p>
            <a:pPr>
              <a:lnSpc>
                <a:spcPct val="90000"/>
              </a:lnSpc>
            </a:pPr>
            <a:r>
              <a:rPr lang="pl-PL" sz="1400" b="1" u="sng"/>
              <a:t>Zażalenie sąd rozpoznaje na posiedzeniu</a:t>
            </a:r>
            <a:r>
              <a:rPr lang="pl-PL" sz="1400"/>
              <a:t>. </a:t>
            </a:r>
          </a:p>
          <a:p>
            <a:pPr>
              <a:lnSpc>
                <a:spcPct val="90000"/>
              </a:lnSpc>
            </a:pPr>
            <a:r>
              <a:rPr lang="pl-PL" sz="1400"/>
              <a:t>Art. 464. </a:t>
            </a:r>
            <a:endParaRPr lang="pl-PL" sz="1400" baseline="30000"/>
          </a:p>
          <a:p>
            <a:pPr marL="324000" lvl="1" indent="0">
              <a:lnSpc>
                <a:spcPct val="90000"/>
              </a:lnSpc>
              <a:buNone/>
            </a:pPr>
            <a:r>
              <a:rPr lang="pl-PL" sz="1400"/>
              <a:t>§ 1. Strony oraz obrońcy i pełnomocnicy mają prawo wziąć udział w posiedzeniu sądu odwoławczego rozpoznającego zażalenie na postanowienie kończące postępowanie oraz na zatrzymanie. Mają oni prawo do udziału w posiedzeniu sądu odwoławczego także wtedy, gdy przysługuje im prawo udziału w posiedzeniu sądu pierwszej instancji.</a:t>
            </a:r>
          </a:p>
          <a:p>
            <a:pPr marL="324000" lvl="1" indent="0">
              <a:lnSpc>
                <a:spcPct val="90000"/>
              </a:lnSpc>
              <a:buNone/>
            </a:pPr>
            <a:r>
              <a:rPr lang="pl-PL" sz="1400"/>
              <a:t>§ 2. W innych wypadkach sąd odwoławczy może zezwolić stronom lub obrońcy albo pełnomocnikowi na wzięcie udziału w posiedzeniu.</a:t>
            </a:r>
          </a:p>
          <a:p>
            <a:pPr marL="324000" lvl="1" indent="0">
              <a:lnSpc>
                <a:spcPct val="90000"/>
              </a:lnSpc>
              <a:buNone/>
            </a:pPr>
            <a:r>
              <a:rPr lang="pl-PL" sz="1400"/>
              <a:t>§ 3. Przepis art. 451 stosuje się odpowiednio, gdy przedmiotem posiedzenia ma być rozpoznanie zażalenia na postanowienie kończące postępowanie oraz na zatrzymanie.</a:t>
            </a:r>
          </a:p>
          <a:p>
            <a:pPr marL="594000" lvl="2" indent="0">
              <a:lnSpc>
                <a:spcPct val="90000"/>
              </a:lnSpc>
              <a:buNone/>
            </a:pPr>
            <a:r>
              <a:rPr lang="pl-PL" sz="1400"/>
              <a:t>Sprowadzenie – na wniosek oskarżonego – na posiedzenie</a:t>
            </a:r>
          </a:p>
          <a:p>
            <a:pPr marL="594000" lvl="2" indent="0">
              <a:lnSpc>
                <a:spcPct val="90000"/>
              </a:lnSpc>
              <a:buNone/>
            </a:pPr>
            <a:endParaRPr lang="pl-PL" sz="1400"/>
          </a:p>
          <a:p>
            <a:pPr marL="0" indent="0">
              <a:lnSpc>
                <a:spcPct val="90000"/>
              </a:lnSpc>
              <a:buNone/>
            </a:pPr>
            <a:r>
              <a:rPr lang="pl-PL" sz="1400"/>
              <a:t>Obecność stron na posiedzeniu – art. 96  </a:t>
            </a:r>
          </a:p>
          <a:p>
            <a:pPr marL="0" indent="0">
              <a:lnSpc>
                <a:spcPct val="90000"/>
              </a:lnSpc>
              <a:buNone/>
            </a:pPr>
            <a:r>
              <a:rPr lang="pl-PL" sz="1400" b="1"/>
              <a:t>Strony oraz osoby niebędące stronami, jeżeli ma to znaczenie dla ochrony ich praw lub interesów, mają prawo wziąć udział w posiedzeniu wówczas, gdy ustawa tak stanowi, chyba że ich udział jest obowiązkowy. Przepis art. 451 stosuje się odpowiednio.</a:t>
            </a:r>
          </a:p>
          <a:p>
            <a:pPr>
              <a:lnSpc>
                <a:spcPct val="90000"/>
              </a:lnSpc>
            </a:pPr>
            <a:endParaRPr lang="pl-PL" sz="1400"/>
          </a:p>
        </p:txBody>
      </p:sp>
    </p:spTree>
    <p:extLst>
      <p:ext uri="{BB962C8B-B14F-4D97-AF65-F5344CB8AC3E}">
        <p14:creationId xmlns:p14="http://schemas.microsoft.com/office/powerpoint/2010/main" val="8961516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5FE1B2C-7BC1-4AE2-9A50-2A4A70A9D6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97E8244A-2C81-4C0E-A929-3EC8EFF35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858749" y="963997"/>
            <a:ext cx="3787457" cy="4938361"/>
          </a:xfrm>
        </p:spPr>
        <p:txBody>
          <a:bodyPr anchor="ctr">
            <a:normAutofit/>
          </a:bodyPr>
          <a:lstStyle/>
          <a:p>
            <a:pPr algn="r"/>
            <a:r>
              <a:rPr lang="pl-PL"/>
              <a:t>Organy rozpatrujące zażalenie</a:t>
            </a:r>
          </a:p>
        </p:txBody>
      </p:sp>
      <p:cxnSp>
        <p:nvCxnSpPr>
          <p:cNvPr id="18" name="Straight Connector 17">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1974"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ymbol zastępczy zawartości 8"/>
          <p:cNvSpPr>
            <a:spLocks noGrp="1"/>
          </p:cNvSpPr>
          <p:nvPr>
            <p:ph idx="1"/>
          </p:nvPr>
        </p:nvSpPr>
        <p:spPr>
          <a:xfrm>
            <a:off x="5301798" y="963507"/>
            <a:ext cx="5968181" cy="4938851"/>
          </a:xfrm>
        </p:spPr>
        <p:txBody>
          <a:bodyPr anchor="ctr">
            <a:normAutofit/>
          </a:bodyPr>
          <a:lstStyle/>
          <a:p>
            <a:pPr marL="342900" lvl="0" indent="-342900" rtl="0">
              <a:lnSpc>
                <a:spcPct val="90000"/>
              </a:lnSpc>
              <a:buFont typeface="+mj-lt"/>
              <a:buAutoNum type="arabicPeriod"/>
            </a:pPr>
            <a:r>
              <a:rPr lang="pl-PL" sz="1500" b="1" dirty="0"/>
              <a:t>Sąd –  w stosunku do postanowień sądowych i zarządzeń prezesa sądu</a:t>
            </a:r>
          </a:p>
          <a:p>
            <a:pPr lvl="1">
              <a:lnSpc>
                <a:spcPct val="90000"/>
              </a:lnSpc>
            </a:pPr>
            <a:r>
              <a:rPr lang="pl-PL" sz="1500" dirty="0"/>
              <a:t>Zasada – sąd II instancji</a:t>
            </a:r>
          </a:p>
          <a:p>
            <a:pPr lvl="1">
              <a:lnSpc>
                <a:spcPct val="90000"/>
              </a:lnSpc>
            </a:pPr>
            <a:r>
              <a:rPr lang="pl-PL" sz="1500" dirty="0"/>
              <a:t>Wyjątek – tzw. instancja pozioma, czyli inny skład tego samego sądu; np.:</a:t>
            </a:r>
          </a:p>
          <a:p>
            <a:pPr lvl="2">
              <a:lnSpc>
                <a:spcPct val="90000"/>
              </a:lnSpc>
            </a:pPr>
            <a:r>
              <a:rPr lang="pl-PL" sz="1500" dirty="0"/>
              <a:t>Art. 75 § 3, art. 254 § 3, art. 263 § 5, art. 376 § 1, art. 382, 426 § 3</a:t>
            </a:r>
          </a:p>
          <a:p>
            <a:pPr marL="342900" lvl="0" indent="-342900" rtl="0">
              <a:lnSpc>
                <a:spcPct val="90000"/>
              </a:lnSpc>
              <a:buFont typeface="+mj-lt"/>
              <a:buAutoNum type="arabicPeriod"/>
            </a:pPr>
            <a:r>
              <a:rPr lang="pl-PL" sz="1500" b="1" dirty="0"/>
              <a:t>Sąd – w stosunku do postanowień prokuratora </a:t>
            </a:r>
          </a:p>
          <a:p>
            <a:pPr lvl="1">
              <a:lnSpc>
                <a:spcPct val="90000"/>
              </a:lnSpc>
            </a:pPr>
            <a:r>
              <a:rPr lang="pl-PL" sz="1500" dirty="0"/>
              <a:t>Art. 465 § 2, art. 240, art. 252 § 2, art. 290 § 2, art. 306 § 1 i 1a, art. 330 § 1</a:t>
            </a:r>
          </a:p>
          <a:p>
            <a:pPr marL="342900" lvl="0" indent="-342900" rtl="0">
              <a:lnSpc>
                <a:spcPct val="90000"/>
              </a:lnSpc>
              <a:buFont typeface="+mj-lt"/>
              <a:buAutoNum type="arabicPeriod"/>
            </a:pPr>
            <a:r>
              <a:rPr lang="pl-PL" sz="1500" b="1" dirty="0"/>
              <a:t>Sąd – na zatrzymanie osoby podejrzanej </a:t>
            </a:r>
          </a:p>
          <a:p>
            <a:pPr marL="342900" lvl="0" indent="-342900" rtl="0">
              <a:lnSpc>
                <a:spcPct val="90000"/>
              </a:lnSpc>
              <a:buFont typeface="+mj-lt"/>
              <a:buAutoNum type="arabicPeriod"/>
            </a:pPr>
            <a:r>
              <a:rPr lang="pl-PL" sz="1500" b="1" dirty="0"/>
              <a:t>Prokurator nadrzędny </a:t>
            </a:r>
            <a:r>
              <a:rPr lang="pl-PL" sz="1500" dirty="0"/>
              <a:t>– w stosunku do postanowień wydanych przez prokuratora, chyba że rozpoznaje je sąd</a:t>
            </a:r>
          </a:p>
          <a:p>
            <a:pPr marL="342900" lvl="0" indent="-342900" rtl="0">
              <a:lnSpc>
                <a:spcPct val="90000"/>
              </a:lnSpc>
              <a:buFont typeface="+mj-lt"/>
              <a:buAutoNum type="arabicPeriod"/>
            </a:pPr>
            <a:r>
              <a:rPr lang="pl-PL" sz="1500" b="1" dirty="0"/>
              <a:t>Prokurator sprawujący nadzór nad postępowaniem przygotowawczym </a:t>
            </a:r>
            <a:r>
              <a:rPr lang="pl-PL" sz="1500" dirty="0"/>
              <a:t>– w stosunku do postanowień wydanych przez prowadzącego to postępowanie jeżeli nie jest nim prokurator</a:t>
            </a:r>
          </a:p>
        </p:txBody>
      </p:sp>
    </p:spTree>
    <p:extLst>
      <p:ext uri="{BB962C8B-B14F-4D97-AF65-F5344CB8AC3E}">
        <p14:creationId xmlns:p14="http://schemas.microsoft.com/office/powerpoint/2010/main" val="22376446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3" name="Straight Connector 72">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75" name="Rectangle 74">
            <a:extLst>
              <a:ext uri="{FF2B5EF4-FFF2-40B4-BE49-F238E27FC236}">
                <a16:creationId xmlns:a16="http://schemas.microsoft.com/office/drawing/2014/main" id="{EE362070-691D-44DB-98D4-BC61774B0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6874A66B-4B9A-4200-AD82-AEFDC23DB0B8}"/>
              </a:ext>
            </a:extLst>
          </p:cNvPr>
          <p:cNvSpPr>
            <a:spLocks noGrp="1"/>
          </p:cNvSpPr>
          <p:nvPr>
            <p:ph type="title"/>
          </p:nvPr>
        </p:nvSpPr>
        <p:spPr>
          <a:xfrm>
            <a:off x="3836504" y="758951"/>
            <a:ext cx="7319175" cy="3374931"/>
          </a:xfrm>
        </p:spPr>
        <p:txBody>
          <a:bodyPr vert="horz" lIns="91440" tIns="45720" rIns="91440" bIns="45720" rtlCol="0" anchor="b">
            <a:normAutofit/>
          </a:bodyPr>
          <a:lstStyle/>
          <a:p>
            <a:r>
              <a:rPr lang="en-US" sz="7400"/>
              <a:t>Sprzeciw jako środek zaskarżenia </a:t>
            </a:r>
          </a:p>
        </p:txBody>
      </p:sp>
      <p:sp>
        <p:nvSpPr>
          <p:cNvPr id="3" name="Symbol zastępczy tekstu 2">
            <a:extLst>
              <a:ext uri="{FF2B5EF4-FFF2-40B4-BE49-F238E27FC236}">
                <a16:creationId xmlns:a16="http://schemas.microsoft.com/office/drawing/2014/main" id="{EA9D38F9-253E-4BC7-8C86-467AF7F89FBC}"/>
              </a:ext>
            </a:extLst>
          </p:cNvPr>
          <p:cNvSpPr>
            <a:spLocks noGrp="1"/>
          </p:cNvSpPr>
          <p:nvPr>
            <p:ph type="body" idx="1"/>
          </p:nvPr>
        </p:nvSpPr>
        <p:spPr>
          <a:xfrm>
            <a:off x="3836504" y="4455620"/>
            <a:ext cx="7321946" cy="1143000"/>
          </a:xfrm>
        </p:spPr>
        <p:txBody>
          <a:bodyPr vert="horz" lIns="91440" tIns="45720" rIns="91440" bIns="45720" rtlCol="0">
            <a:normAutofit/>
          </a:bodyPr>
          <a:lstStyle/>
          <a:p>
            <a:pPr>
              <a:lnSpc>
                <a:spcPct val="90000"/>
              </a:lnSpc>
            </a:pPr>
            <a:r>
              <a:rPr lang="en-US" sz="1700"/>
              <a:t>Sprzeciw – środek zaskarżenia o charakterze kasatoryjnym przysługujący od wyroku nakazowego oraz od postanowień i zarządzeń referendarza sądowego</a:t>
            </a:r>
          </a:p>
        </p:txBody>
      </p:sp>
      <p:pic>
        <p:nvPicPr>
          <p:cNvPr id="22530" name="Picture 2" descr="Objection! | Ace Attorney Wiki | Fandom">
            <a:extLst>
              <a:ext uri="{FF2B5EF4-FFF2-40B4-BE49-F238E27FC236}">
                <a16:creationId xmlns:a16="http://schemas.microsoft.com/office/drawing/2014/main" id="{B775CCCC-317C-42CA-9FC0-7FF22D1EE76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0973" y="2198553"/>
            <a:ext cx="2758331" cy="1942195"/>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5A7EFE9C-DAE7-4ECA-BDB2-34E2534B8A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8251" y="4294753"/>
            <a:ext cx="71323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32DB1480-5B24-4B37-B70E-C74945DD9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499443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E97D2CEB-84D9-4E4A-9989-6CB67DB9B709}"/>
              </a:ext>
            </a:extLst>
          </p:cNvPr>
          <p:cNvSpPr>
            <a:spLocks noGrp="1"/>
          </p:cNvSpPr>
          <p:nvPr>
            <p:ph type="title"/>
          </p:nvPr>
        </p:nvSpPr>
        <p:spPr/>
        <p:txBody>
          <a:bodyPr/>
          <a:lstStyle/>
          <a:p>
            <a:r>
              <a:rPr lang="pl-PL" dirty="0"/>
              <a:t>Sprzeciw</a:t>
            </a:r>
          </a:p>
        </p:txBody>
      </p:sp>
      <p:sp>
        <p:nvSpPr>
          <p:cNvPr id="5" name="Symbol zastępczy zawartości 4">
            <a:extLst>
              <a:ext uri="{FF2B5EF4-FFF2-40B4-BE49-F238E27FC236}">
                <a16:creationId xmlns:a16="http://schemas.microsoft.com/office/drawing/2014/main" id="{D99619ED-8904-4CE0-BA73-27DD0AE24804}"/>
              </a:ext>
            </a:extLst>
          </p:cNvPr>
          <p:cNvSpPr>
            <a:spLocks noGrp="1"/>
          </p:cNvSpPr>
          <p:nvPr>
            <p:ph idx="1"/>
          </p:nvPr>
        </p:nvSpPr>
        <p:spPr/>
        <p:txBody>
          <a:bodyPr>
            <a:normAutofit fontScale="77500" lnSpcReduction="20000"/>
          </a:bodyPr>
          <a:lstStyle/>
          <a:p>
            <a:pPr algn="just"/>
            <a:r>
              <a:rPr lang="pl-PL" dirty="0"/>
              <a:t>art. 93a § 3. Od postanowień i zarządzeń wydanych przez referendarza sądowego może być wniesiony sprzeciw. Sprzeciw przysługuje stronom, a także osobie, której postanowienie bezpośrednio dotyczy, chyba że ustawa stanowi inaczej. W razie wniesienia sprzeciwu postanowienie lub zarządzenie traci moc.</a:t>
            </a:r>
          </a:p>
          <a:p>
            <a:pPr algn="just"/>
            <a:r>
              <a:rPr lang="pl-PL" dirty="0"/>
              <a:t>Ustawodawca zdecydował się włączyć sprzeciw od orzeczeń wydawanych przez referendarza sądowego do działu o postępowaniu odwoławczym, chociaż ten </a:t>
            </a:r>
            <a:r>
              <a:rPr lang="pl-PL" b="1" dirty="0"/>
              <a:t>środek zaskarżenia nie posiada </a:t>
            </a:r>
            <a:r>
              <a:rPr lang="pl-PL" dirty="0"/>
              <a:t>(poza skargowością) </a:t>
            </a:r>
            <a:r>
              <a:rPr lang="pl-PL" b="1" dirty="0"/>
              <a:t>cech środka odwoławczego </a:t>
            </a:r>
            <a:r>
              <a:rPr lang="pl-PL" dirty="0"/>
              <a:t>tzn. </a:t>
            </a:r>
            <a:r>
              <a:rPr lang="pl-PL" dirty="0" err="1"/>
              <a:t>dewolutywności</a:t>
            </a:r>
            <a:r>
              <a:rPr lang="pl-PL" dirty="0"/>
              <a:t>, suspensywności i zakazu </a:t>
            </a:r>
            <a:r>
              <a:rPr lang="pl-PL" dirty="0" err="1"/>
              <a:t>reformationis</a:t>
            </a:r>
            <a:r>
              <a:rPr lang="pl-PL" dirty="0"/>
              <a:t> in </a:t>
            </a:r>
            <a:r>
              <a:rPr lang="pl-PL" dirty="0" err="1"/>
              <a:t>peius</a:t>
            </a:r>
            <a:r>
              <a:rPr lang="pl-PL" dirty="0"/>
              <a:t>. Rozwiązanie to nie wydaje się racjonalne – w ramach środków odwoławczych został unormowany środek zaskarżenia niebędący środkiem odwoławczym. Por.: następny slajd i opinia prof. Grzegorczyka o wprowadzonych zmianach. </a:t>
            </a:r>
          </a:p>
          <a:p>
            <a:pPr algn="just"/>
            <a:r>
              <a:rPr lang="pl-PL" dirty="0"/>
              <a:t> </a:t>
            </a:r>
            <a:r>
              <a:rPr lang="pl-PL" b="1" u="sng" dirty="0"/>
              <a:t>Wniesienie sprzeciwu powoduje utratę mocy prawnej postanowienia lub zarządzenia wydanego przez referendarza sądowego, co powoduje konieczność wydania odpowiedniej decyzji przez sąd</a:t>
            </a:r>
            <a:r>
              <a:rPr lang="pl-PL" dirty="0"/>
              <a:t>. Sprzeciw służyć ma stronom, a także osobie, której zaskarżane rozstrzygnięcie bezpośrednio dotyczy, chyba że ustawa stanowi inaczej (§ 3 zdanie drugie). O przyjęciu sprzeciwu decyduje prezes sądu, który może odmówić jego przyjęcia, jeżeli wystąpiono z nim po terminie albo pochodzi on od osoby nieuprawnionej (§ 4). Sprzeciw składa się w takim samym trybie jak zażalenie (nowy art. 460 § 1).</a:t>
            </a:r>
          </a:p>
          <a:p>
            <a:pPr algn="just"/>
            <a:endParaRPr lang="pl-PL" dirty="0"/>
          </a:p>
          <a:p>
            <a:pPr marL="0" indent="0" algn="just">
              <a:buNone/>
            </a:pPr>
            <a:endParaRPr lang="pl-PL" b="1" dirty="0"/>
          </a:p>
          <a:p>
            <a:endParaRPr lang="pl-PL" dirty="0"/>
          </a:p>
        </p:txBody>
      </p:sp>
    </p:spTree>
    <p:extLst>
      <p:ext uri="{BB962C8B-B14F-4D97-AF65-F5344CB8AC3E}">
        <p14:creationId xmlns:p14="http://schemas.microsoft.com/office/powerpoint/2010/main" val="105490843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51A495FE-679B-4449-908C-050A61A7C872}"/>
              </a:ext>
            </a:extLst>
          </p:cNvPr>
          <p:cNvSpPr>
            <a:spLocks noGrp="1"/>
          </p:cNvSpPr>
          <p:nvPr>
            <p:ph type="title"/>
          </p:nvPr>
        </p:nvSpPr>
        <p:spPr>
          <a:xfrm>
            <a:off x="1036320" y="286603"/>
            <a:ext cx="10058400" cy="1450757"/>
          </a:xfrm>
        </p:spPr>
        <p:txBody>
          <a:bodyPr>
            <a:normAutofit/>
          </a:bodyPr>
          <a:lstStyle/>
          <a:p>
            <a:r>
              <a:rPr lang="pl-PL" dirty="0"/>
              <a:t>Sprzeciw – warunki formalne </a:t>
            </a:r>
          </a:p>
        </p:txBody>
      </p:sp>
      <p:cxnSp>
        <p:nvCxnSpPr>
          <p:cNvPr id="11" name="Straight Connector 10">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6573" y="1895846"/>
            <a:ext cx="97840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Picture 2" descr="Objection! | Ace Attorney Wiki | Fandom">
            <a:extLst>
              <a:ext uri="{FF2B5EF4-FFF2-40B4-BE49-F238E27FC236}">
                <a16:creationId xmlns:a16="http://schemas.microsoft.com/office/drawing/2014/main" id="{16394FC6-A287-4FA3-B1E3-9A9CDDE687B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31509" y="2921381"/>
            <a:ext cx="3031484" cy="2134528"/>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id="{E59ACFC6-9EE1-4EF3-93B9-1A6ED9ECFE80}"/>
              </a:ext>
            </a:extLst>
          </p:cNvPr>
          <p:cNvSpPr>
            <a:spLocks noGrp="1"/>
          </p:cNvSpPr>
          <p:nvPr>
            <p:ph idx="1"/>
          </p:nvPr>
        </p:nvSpPr>
        <p:spPr>
          <a:xfrm>
            <a:off x="4706460" y="2108201"/>
            <a:ext cx="6388260" cy="3760891"/>
          </a:xfrm>
        </p:spPr>
        <p:txBody>
          <a:bodyPr>
            <a:normAutofit/>
          </a:bodyPr>
          <a:lstStyle/>
          <a:p>
            <a:pPr algn="just"/>
            <a:r>
              <a:rPr lang="pl-PL" dirty="0"/>
              <a:t>Sprzeciw jest środkiem zaskarżenia o zredukowanym formalizmie. Wystarczy, że skarżący oświadczy, że nie zgadza się ze wskazanym rozstrzygnięciem i wniesienie sprzeciw na piśmie. </a:t>
            </a:r>
          </a:p>
          <a:p>
            <a:pPr algn="just"/>
            <a:r>
              <a:rPr lang="pl-PL" dirty="0"/>
              <a:t>Warunki formalne – art. 119 oraz art. 427 § 1 </a:t>
            </a:r>
          </a:p>
          <a:p>
            <a:pPr algn="just"/>
            <a:r>
              <a:rPr lang="pl-PL" dirty="0"/>
              <a:t>Sprzeciw nie jest środkiem odwoławczym, choć został uregulowany w rozdziale poświęconym tym instytucjom procesowym. </a:t>
            </a:r>
          </a:p>
        </p:txBody>
      </p:sp>
      <p:sp>
        <p:nvSpPr>
          <p:cNvPr id="13" name="Rectangle 12">
            <a:extLst>
              <a:ext uri="{FF2B5EF4-FFF2-40B4-BE49-F238E27FC236}">
                <a16:creationId xmlns:a16="http://schemas.microsoft.com/office/drawing/2014/main" id="{0B2EDFE5-9478-4774-9D3D-FEC7DC708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02722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Środki odwoławcze </a:t>
            </a:r>
          </a:p>
        </p:txBody>
      </p:sp>
      <p:sp>
        <p:nvSpPr>
          <p:cNvPr id="3" name="Symbol zastępczy zawartości 2"/>
          <p:cNvSpPr>
            <a:spLocks noGrp="1"/>
          </p:cNvSpPr>
          <p:nvPr>
            <p:ph idx="1"/>
          </p:nvPr>
        </p:nvSpPr>
        <p:spPr/>
        <p:txBody>
          <a:bodyPr>
            <a:noAutofit/>
          </a:bodyPr>
          <a:lstStyle/>
          <a:p>
            <a:pPr algn="just">
              <a:buFont typeface="Arial" panose="020B0604020202020204" pitchFamily="34" charset="0"/>
              <a:buChar char="•"/>
            </a:pPr>
            <a:r>
              <a:rPr lang="pl-PL" sz="1600" b="1" u="sng" dirty="0">
                <a:solidFill>
                  <a:schemeClr val="accent2"/>
                </a:solidFill>
              </a:rPr>
              <a:t>Przysługują od decyzji nieprawomocnych lub innych niż decyzje czynności</a:t>
            </a:r>
          </a:p>
          <a:p>
            <a:pPr algn="just">
              <a:buFont typeface="Arial" panose="020B0604020202020204" pitchFamily="34" charset="0"/>
              <a:buChar char="•"/>
            </a:pPr>
            <a:r>
              <a:rPr lang="pl-PL" sz="1600" dirty="0"/>
              <a:t>Na skutek ich wniesienia, wydana decyzja (czynność) podlega kontroli – co do zasady – przez organ inny niż ten, który wydał decyzję</a:t>
            </a:r>
          </a:p>
          <a:p>
            <a:pPr algn="just">
              <a:buFont typeface="Arial" panose="020B0604020202020204" pitchFamily="34" charset="0"/>
              <a:buChar char="•"/>
            </a:pPr>
            <a:r>
              <a:rPr lang="pl-PL" sz="1600" dirty="0"/>
              <a:t>Środki odwoławcze to </a:t>
            </a:r>
          </a:p>
          <a:p>
            <a:pPr lvl="1" algn="just">
              <a:buFont typeface="Arial" panose="020B0604020202020204" pitchFamily="34" charset="0"/>
              <a:buChar char="•"/>
            </a:pPr>
            <a:r>
              <a:rPr lang="pl-PL" b="1" dirty="0"/>
              <a:t>APELACJA </a:t>
            </a:r>
          </a:p>
          <a:p>
            <a:pPr lvl="1" algn="just">
              <a:buFont typeface="Arial" panose="020B0604020202020204" pitchFamily="34" charset="0"/>
              <a:buChar char="•"/>
            </a:pPr>
            <a:r>
              <a:rPr lang="pl-PL" b="1" dirty="0"/>
              <a:t>ZAŻALENIE</a:t>
            </a:r>
          </a:p>
          <a:p>
            <a:pPr marL="0" indent="0" algn="just">
              <a:buNone/>
            </a:pPr>
            <a:r>
              <a:rPr lang="pl-PL" sz="1600" dirty="0"/>
              <a:t>Cechy środków odwoławczych </a:t>
            </a:r>
          </a:p>
          <a:p>
            <a:pPr marL="635508" lvl="1" indent="-342900" algn="just">
              <a:buFont typeface="+mj-lt"/>
              <a:buAutoNum type="arabicPeriod"/>
            </a:pPr>
            <a:r>
              <a:rPr lang="pl-PL" dirty="0"/>
              <a:t>Skargowość </a:t>
            </a:r>
          </a:p>
          <a:p>
            <a:pPr marL="635508" lvl="1" indent="-342900" algn="just">
              <a:buFont typeface="+mj-lt"/>
              <a:buAutoNum type="arabicPeriod"/>
            </a:pPr>
            <a:r>
              <a:rPr lang="pl-PL" dirty="0" err="1"/>
              <a:t>Dewolutywność</a:t>
            </a:r>
            <a:r>
              <a:rPr lang="pl-PL" dirty="0"/>
              <a:t> </a:t>
            </a:r>
          </a:p>
          <a:p>
            <a:pPr marL="635508" lvl="1" indent="-342900" algn="just">
              <a:buFont typeface="+mj-lt"/>
              <a:buAutoNum type="arabicPeriod"/>
            </a:pPr>
            <a:r>
              <a:rPr lang="pl-PL" dirty="0"/>
              <a:t>Suspensywność </a:t>
            </a:r>
          </a:p>
          <a:p>
            <a:pPr marL="635508" lvl="1" indent="-342900" algn="just">
              <a:buFont typeface="+mj-lt"/>
              <a:buAutoNum type="arabicPeriod"/>
            </a:pPr>
            <a:r>
              <a:rPr lang="pl-PL" dirty="0"/>
              <a:t>Zakaz </a:t>
            </a:r>
            <a:r>
              <a:rPr lang="pl-PL" dirty="0" err="1"/>
              <a:t>reformationis</a:t>
            </a:r>
            <a:r>
              <a:rPr lang="pl-PL" dirty="0"/>
              <a:t> in </a:t>
            </a:r>
            <a:r>
              <a:rPr lang="pl-PL" dirty="0" err="1"/>
              <a:t>peius</a:t>
            </a:r>
            <a:r>
              <a:rPr lang="pl-PL" dirty="0"/>
              <a:t> </a:t>
            </a:r>
          </a:p>
        </p:txBody>
      </p:sp>
      <p:sp>
        <p:nvSpPr>
          <p:cNvPr id="4" name="pole tekstowe 3"/>
          <p:cNvSpPr txBox="1"/>
          <p:nvPr/>
        </p:nvSpPr>
        <p:spPr>
          <a:xfrm>
            <a:off x="6126480" y="3429000"/>
            <a:ext cx="5590347" cy="2616101"/>
          </a:xfrm>
          <a:prstGeom prst="rect">
            <a:avLst/>
          </a:prstGeom>
          <a:noFill/>
          <a:ln w="28575">
            <a:solidFill>
              <a:srgbClr val="FF0000"/>
            </a:solidFill>
          </a:ln>
        </p:spPr>
        <p:txBody>
          <a:bodyPr wrap="square" rtlCol="0">
            <a:spAutoFit/>
          </a:bodyPr>
          <a:lstStyle/>
          <a:p>
            <a:pPr algn="just"/>
            <a:r>
              <a:rPr lang="pl-PL" sz="1600" dirty="0">
                <a:solidFill>
                  <a:srgbClr val="92D050"/>
                </a:solidFill>
              </a:rPr>
              <a:t>Mimo że rozdział 50 nosi nazwę „zażalenie i sprzeciw” sprzeciw </a:t>
            </a:r>
            <a:r>
              <a:rPr lang="pl-PL" sz="1600" b="1" dirty="0">
                <a:solidFill>
                  <a:srgbClr val="92D050"/>
                </a:solidFill>
              </a:rPr>
              <a:t>nie jest środkiem odwoławczym</a:t>
            </a:r>
            <a:r>
              <a:rPr lang="pl-PL" sz="1600" dirty="0">
                <a:solidFill>
                  <a:srgbClr val="92D050"/>
                </a:solidFill>
              </a:rPr>
              <a:t>. Nowelizacja </a:t>
            </a:r>
            <a:r>
              <a:rPr lang="pl-PL" sz="1600" dirty="0" err="1">
                <a:solidFill>
                  <a:srgbClr val="92D050"/>
                </a:solidFill>
              </a:rPr>
              <a:t>kpk</a:t>
            </a:r>
            <a:r>
              <a:rPr lang="pl-PL" sz="1600" dirty="0">
                <a:solidFill>
                  <a:srgbClr val="92D050"/>
                </a:solidFill>
              </a:rPr>
              <a:t> nie wpływa zatem na podziały doktrynalne środków zaskarżenia.  </a:t>
            </a:r>
          </a:p>
          <a:p>
            <a:pPr algn="just"/>
            <a:endParaRPr lang="pl-PL" sz="1600" dirty="0">
              <a:solidFill>
                <a:srgbClr val="92D050"/>
              </a:solidFill>
            </a:endParaRPr>
          </a:p>
          <a:p>
            <a:pPr algn="just"/>
            <a:r>
              <a:rPr lang="pl-PL" sz="1600" dirty="0">
                <a:solidFill>
                  <a:srgbClr val="92D050"/>
                </a:solidFill>
              </a:rPr>
              <a:t>Sprzeciw – poza skargowością nie ma żadnych cech środków odwoławczych. </a:t>
            </a:r>
          </a:p>
          <a:p>
            <a:pPr algn="just"/>
            <a:endParaRPr lang="pl-PL" sz="1600" dirty="0">
              <a:solidFill>
                <a:srgbClr val="92D050"/>
              </a:solidFill>
            </a:endParaRPr>
          </a:p>
          <a:p>
            <a:pPr algn="just"/>
            <a:r>
              <a:rPr lang="pl-PL" sz="1600" dirty="0">
                <a:solidFill>
                  <a:srgbClr val="92D050"/>
                </a:solidFill>
              </a:rPr>
              <a:t>Ważne! Skutkiem wniesienia sprzeciwu jest utrata mocy zaskarżonej decyzji procesowej. </a:t>
            </a:r>
          </a:p>
        </p:txBody>
      </p:sp>
    </p:spTree>
    <p:extLst>
      <p:ext uri="{BB962C8B-B14F-4D97-AF65-F5344CB8AC3E}">
        <p14:creationId xmlns:p14="http://schemas.microsoft.com/office/powerpoint/2010/main" val="3513198480"/>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Univers Condensed"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Univers"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11202</Words>
  <Application>Microsoft Office PowerPoint</Application>
  <PresentationFormat>Panoramiczny</PresentationFormat>
  <Paragraphs>616</Paragraphs>
  <Slides>86</Slides>
  <Notes>5</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86</vt:i4>
      </vt:variant>
    </vt:vector>
  </HeadingPairs>
  <TitlesOfParts>
    <vt:vector size="92" baseType="lpstr">
      <vt:lpstr>Arial</vt:lpstr>
      <vt:lpstr>Calibri</vt:lpstr>
      <vt:lpstr>Univers</vt:lpstr>
      <vt:lpstr>Univers Condensed</vt:lpstr>
      <vt:lpstr>Wingdings</vt:lpstr>
      <vt:lpstr>RetrospectVTI</vt:lpstr>
      <vt:lpstr>Postępowanie odwoławcze</vt:lpstr>
      <vt:lpstr>Uwagi ogólne </vt:lpstr>
      <vt:lpstr>Środki zaskarżenia a środki odwoławcze </vt:lpstr>
      <vt:lpstr>Środki zaskarżenia a środki odwoławcze </vt:lpstr>
      <vt:lpstr>Nadzwyczajne środki zaskarżenia </vt:lpstr>
      <vt:lpstr>Zwyczajne środki zaskarżenia    skierowane przeciwko orzeczeniom nieprawomocnym lub czynnościom niebędącym decyzjami procesowymi </vt:lpstr>
      <vt:lpstr>Modele postępowania odwoławczego </vt:lpstr>
      <vt:lpstr>Funkcje kontroli instancyjnej </vt:lpstr>
      <vt:lpstr>Środki odwoławcze </vt:lpstr>
      <vt:lpstr>Cechy środków odwoławczych </vt:lpstr>
      <vt:lpstr>Cechy środków odwoławczych a cechy sprzeciwu </vt:lpstr>
      <vt:lpstr>Postępowanie odwoławcze w ogólności </vt:lpstr>
      <vt:lpstr>Prawo do zaskarżenia orzeczenia– Konstytucja </vt:lpstr>
      <vt:lpstr>Prawo do zaskarżenia wyroku sądu I instancji – EKPC i MPPOiP</vt:lpstr>
      <vt:lpstr>Co będzie omawiane w kolejności: </vt:lpstr>
      <vt:lpstr>Dopuszczalność środka odwoławczego </vt:lpstr>
      <vt:lpstr>Dopuszczalność środka odwoławczego – gravamen (łac.)  </vt:lpstr>
      <vt:lpstr>Dopuszczalność środka odwoławczego </vt:lpstr>
      <vt:lpstr>Wymogi formalne środka odwoławczego </vt:lpstr>
      <vt:lpstr>Zarzuty w środku odwoławczym – czy obligatoryjne?</vt:lpstr>
      <vt:lpstr>Zarzuty – co może być przedmiotem zarzutu?</vt:lpstr>
      <vt:lpstr>Ograniczenia zarzutów  Po nowelizacji z 5.10.2019 r. ustawodawca wprowadził ograniczenia w możliwości stawiania zarzutów przez skarżącego.  </vt:lpstr>
      <vt:lpstr>Ograniczenie podstaw apelacji ze względu na prekluzję dowodową – art. 427 § 3a – z uzasadnienia </vt:lpstr>
      <vt:lpstr>Dopuszczalność apelacji w trybach konsensualnych</vt:lpstr>
      <vt:lpstr>Ograniczenie podstaw apelacji z art. 447 § 6 – z uzasadnienia projektu nowelizacji  </vt:lpstr>
      <vt:lpstr>Cofnięcie środka odwoławczego </vt:lpstr>
      <vt:lpstr>Przyczyny odwoławcze – grupy uchybień, które powodują uchylenie lub zmianę zaskarżonego orzeczenia </vt:lpstr>
      <vt:lpstr>Względne przyczyny odwoławcze – art. 438 </vt:lpstr>
      <vt:lpstr>Obraza przepisów prawa materialnego – uwaga – zmiany po nowelizacji z 2019</vt:lpstr>
      <vt:lpstr>Obraza przepisów prawa materialnego – uwaga – zmiany po nowelizacji z 2019</vt:lpstr>
      <vt:lpstr>Obraza prawa procesowego, jeśli miała wpływ na treść orzeczenia </vt:lpstr>
      <vt:lpstr>Obraza prawa procesowego, jeśli miała wpływ na treść orzeczenia </vt:lpstr>
      <vt:lpstr>Błąd w ustaleniach faktycznych, jeśli miał wpływ na treść orzeczenia </vt:lpstr>
      <vt:lpstr>Błąd dowolności a obraza prawa procesowego </vt:lpstr>
      <vt:lpstr>Wyrok SA w Warszawie z 11.03.2019 r.,  II AKa 290/18</vt:lpstr>
      <vt:lpstr>Wyrok SA w Krakowie z 22.01.2019 r.,  II AKa 291/18</vt:lpstr>
      <vt:lpstr>Rażąca niewspółmierność kary, środka karnego, nawiązki lub niesłuszne zastosowanie albo niezastosowanie środka zabezpieczającego, przepadku lub innego środka.</vt:lpstr>
      <vt:lpstr>Bezwzględne przyczyny odwoławcze – art. 439 §  1  Niezależnie od granic zaskarżenia i podniesionych zarzutów oraz wpływu uchybienia na treść orzeczenia sąd odwoławczy na posiedzeniu uchyla zaskarżone orzeczenie, jeżeli:</vt:lpstr>
      <vt:lpstr>Zakres kontroli odwoławczej </vt:lpstr>
      <vt:lpstr>Granice zaskarżenia wyznaczane są przez:</vt:lpstr>
      <vt:lpstr>Zakres zaskarżenia</vt:lpstr>
      <vt:lpstr>Zakres zaskarżenia </vt:lpstr>
      <vt:lpstr>Kierunek środka odwoławczego </vt:lpstr>
      <vt:lpstr>Kierunek środka odwoławczego i zakaz reformationis in peius</vt:lpstr>
      <vt:lpstr>Kierunek zaskarżenia i zakaz reformationis in peius </vt:lpstr>
      <vt:lpstr>Reguły ne peuis – art. 454 </vt:lpstr>
      <vt:lpstr>Reguły ne peuis – art. 454 </vt:lpstr>
      <vt:lpstr>Kiedy sąd wykracza poza granice zaskarżenia: </vt:lpstr>
      <vt:lpstr>Rażąca niesprawiedliwość orzeczenia </vt:lpstr>
      <vt:lpstr>Rażąca niesprawiedliwość orzeczenia </vt:lpstr>
      <vt:lpstr>Dobrodziejstwo cudzego środka odwoławczego – art. 435</vt:lpstr>
      <vt:lpstr>Poprawienie błędnej kwalifikacji prawnej czynu – art. 455</vt:lpstr>
      <vt:lpstr>Pytanie prawne do SN – art. 441 </vt:lpstr>
      <vt:lpstr>Rodzaje rozstrzygnięć organu (sądu) odwoławczego </vt:lpstr>
      <vt:lpstr>Postępowanie ponowne – art. 442</vt:lpstr>
      <vt:lpstr>Apelacja jako środek odwoławczy i postępowanie apelacyjne </vt:lpstr>
      <vt:lpstr>Skuteczność wniesionej apelacji zależy od:</vt:lpstr>
      <vt:lpstr>Dopuszczalność apelacji, osoby uprawnione i termin wniesienia </vt:lpstr>
      <vt:lpstr>Termin do wniesienia apelacji </vt:lpstr>
      <vt:lpstr>Wymogi formalne apelacji</vt:lpstr>
      <vt:lpstr>Tryb wnoszenia apelacji  </vt:lpstr>
      <vt:lpstr>Tryb wnoszenia apelacji  </vt:lpstr>
      <vt:lpstr>Kontrola formalna może zakończyć się na dwa sposoby: </vt:lpstr>
      <vt:lpstr>Tryb wnoszenia apelacji </vt:lpstr>
      <vt:lpstr>Rozpoznanie sprawy przez sąd odwoławczy – granice zaskarżenia. </vt:lpstr>
      <vt:lpstr>Rozpoznanie sprawy przez sąd odwoławczy – granice zaskarżenia. </vt:lpstr>
      <vt:lpstr>Możliwość orzekania poza granicami zaskarżenia</vt:lpstr>
      <vt:lpstr>Zakaz reformationis in peius i reguły ne peius</vt:lpstr>
      <vt:lpstr>Zakaz reformationis in peius i reguły ne peius</vt:lpstr>
      <vt:lpstr>Rozprawa apelacyjna – obecność stron</vt:lpstr>
      <vt:lpstr>Rozprawa apelacyjna – przewód sądowy</vt:lpstr>
      <vt:lpstr>Uwaga – postępowanie dowodowe w postępowaniu apelacyjnym </vt:lpstr>
      <vt:lpstr>Rozstrzygnięcia sądu odwoławczego i uzasadnienie orzeczenia</vt:lpstr>
      <vt:lpstr>Zażalenie jako środek odwoławczy i postępowanie zażaleniowe </vt:lpstr>
      <vt:lpstr>Zażalenie jako środek odwoławczy</vt:lpstr>
      <vt:lpstr>Zażalenie jako środek odwoławczy </vt:lpstr>
      <vt:lpstr>Zażalenie jako środek odwoławczy </vt:lpstr>
      <vt:lpstr>Tryb wnoszenia zażalenia</vt:lpstr>
      <vt:lpstr>Tryb wnoszenia zażalenia</vt:lpstr>
      <vt:lpstr>Zażalenie w postępowaniu przygotowawczym </vt:lpstr>
      <vt:lpstr>Zażalenie w postępowaniu przygotowawczym </vt:lpstr>
      <vt:lpstr>Rozpoznanie zażalenia </vt:lpstr>
      <vt:lpstr>Organy rozpatrujące zażalenie</vt:lpstr>
      <vt:lpstr>Sprzeciw jako środek zaskarżenia </vt:lpstr>
      <vt:lpstr>Sprzeciw</vt:lpstr>
      <vt:lpstr>Sprzeciw – warunki formalne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Postępowanie odwoławcze</dc:title>
  <dc:creator>Dominika Czerniak</dc:creator>
  <cp:lastModifiedBy>Dominika Czerniak</cp:lastModifiedBy>
  <cp:revision>3</cp:revision>
  <dcterms:created xsi:type="dcterms:W3CDTF">2020-05-12T15:47:25Z</dcterms:created>
  <dcterms:modified xsi:type="dcterms:W3CDTF">2022-01-09T23:53:31Z</dcterms:modified>
</cp:coreProperties>
</file>