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73"/>
  </p:notesMasterIdLst>
  <p:sldIdLst>
    <p:sldId id="257" r:id="rId2"/>
    <p:sldId id="258" r:id="rId3"/>
    <p:sldId id="260" r:id="rId4"/>
    <p:sldId id="259" r:id="rId5"/>
    <p:sldId id="261" r:id="rId6"/>
    <p:sldId id="284" r:id="rId7"/>
    <p:sldId id="285" r:id="rId8"/>
    <p:sldId id="286" r:id="rId9"/>
    <p:sldId id="287" r:id="rId10"/>
    <p:sldId id="296" r:id="rId11"/>
    <p:sldId id="308" r:id="rId12"/>
    <p:sldId id="324" r:id="rId13"/>
    <p:sldId id="323" r:id="rId14"/>
    <p:sldId id="288" r:id="rId15"/>
    <p:sldId id="292" r:id="rId16"/>
    <p:sldId id="315" r:id="rId17"/>
    <p:sldId id="316" r:id="rId18"/>
    <p:sldId id="317" r:id="rId19"/>
    <p:sldId id="318" r:id="rId20"/>
    <p:sldId id="319" r:id="rId21"/>
    <p:sldId id="289" r:id="rId22"/>
    <p:sldId id="299" r:id="rId23"/>
    <p:sldId id="307" r:id="rId24"/>
    <p:sldId id="309" r:id="rId25"/>
    <p:sldId id="325" r:id="rId26"/>
    <p:sldId id="326" r:id="rId27"/>
    <p:sldId id="295" r:id="rId28"/>
    <p:sldId id="290" r:id="rId29"/>
    <p:sldId id="328" r:id="rId30"/>
    <p:sldId id="297" r:id="rId31"/>
    <p:sldId id="298" r:id="rId32"/>
    <p:sldId id="291" r:id="rId33"/>
    <p:sldId id="283" r:id="rId34"/>
    <p:sldId id="320" r:id="rId35"/>
    <p:sldId id="263" r:id="rId36"/>
    <p:sldId id="329" r:id="rId37"/>
    <p:sldId id="330" r:id="rId38"/>
    <p:sldId id="331" r:id="rId39"/>
    <p:sldId id="332" r:id="rId40"/>
    <p:sldId id="333" r:id="rId41"/>
    <p:sldId id="269" r:id="rId42"/>
    <p:sldId id="264" r:id="rId43"/>
    <p:sldId id="265" r:id="rId44"/>
    <p:sldId id="270" r:id="rId45"/>
    <p:sldId id="271" r:id="rId46"/>
    <p:sldId id="272" r:id="rId47"/>
    <p:sldId id="273" r:id="rId48"/>
    <p:sldId id="274" r:id="rId49"/>
    <p:sldId id="275" r:id="rId50"/>
    <p:sldId id="276" r:id="rId51"/>
    <p:sldId id="278" r:id="rId52"/>
    <p:sldId id="262" r:id="rId53"/>
    <p:sldId id="277" r:id="rId54"/>
    <p:sldId id="279" r:id="rId55"/>
    <p:sldId id="280" r:id="rId56"/>
    <p:sldId id="267" r:id="rId57"/>
    <p:sldId id="281" r:id="rId58"/>
    <p:sldId id="282" r:id="rId59"/>
    <p:sldId id="322" r:id="rId60"/>
    <p:sldId id="300" r:id="rId61"/>
    <p:sldId id="301" r:id="rId62"/>
    <p:sldId id="311" r:id="rId63"/>
    <p:sldId id="312" r:id="rId64"/>
    <p:sldId id="313" r:id="rId65"/>
    <p:sldId id="302" r:id="rId66"/>
    <p:sldId id="303" r:id="rId67"/>
    <p:sldId id="304" r:id="rId68"/>
    <p:sldId id="305" r:id="rId69"/>
    <p:sldId id="306" r:id="rId70"/>
    <p:sldId id="314" r:id="rId71"/>
    <p:sldId id="334" r:id="rId7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2" d="100"/>
          <a:sy n="62" d="100"/>
        </p:scale>
        <p:origin x="79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svg"/><Relationship Id="rId1"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2.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svg"/><Relationship Id="rId1"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4FD30-9A25-4704-A6E2-A822265E028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4FEE88-7671-40A1-A5C9-188BC9A3AB6B}">
      <dgm:prSet/>
      <dgm:spPr/>
      <dgm:t>
        <a:bodyPr/>
        <a:lstStyle/>
        <a:p>
          <a:r>
            <a:rPr lang="pl-PL"/>
            <a:t>Nadzwyczajne środki zaskarżenia – środki prawne służące do wywołania kontroli i wzruszenia </a:t>
          </a:r>
          <a:r>
            <a:rPr lang="pl-PL" b="1"/>
            <a:t>prawomocnego orzeczenia sądowego kończącego postępowanie</a:t>
          </a:r>
          <a:endParaRPr lang="en-US"/>
        </a:p>
      </dgm:t>
    </dgm:pt>
    <dgm:pt modelId="{D8DD7193-0F54-4C5D-9EB8-56616691F092}" type="parTrans" cxnId="{DBED1D9A-DB18-418B-A3E1-32586B3C7CDE}">
      <dgm:prSet/>
      <dgm:spPr/>
      <dgm:t>
        <a:bodyPr/>
        <a:lstStyle/>
        <a:p>
          <a:endParaRPr lang="en-US"/>
        </a:p>
      </dgm:t>
    </dgm:pt>
    <dgm:pt modelId="{C5013F2B-466D-4674-B2CB-21F150C6A293}" type="sibTrans" cxnId="{DBED1D9A-DB18-418B-A3E1-32586B3C7CDE}">
      <dgm:prSet/>
      <dgm:spPr/>
      <dgm:t>
        <a:bodyPr/>
        <a:lstStyle/>
        <a:p>
          <a:endParaRPr lang="en-US"/>
        </a:p>
      </dgm:t>
    </dgm:pt>
    <dgm:pt modelId="{B7AFC6CD-9A4D-4AFD-8DC9-7645D519A204}">
      <dgm:prSet/>
      <dgm:spPr/>
      <dgm:t>
        <a:bodyPr/>
        <a:lstStyle/>
        <a:p>
          <a:r>
            <a:rPr lang="pl-PL"/>
            <a:t>Kontrola orzeczenia, które nie podlega już zaskarżeniu w zwykłym trybie instancji. Nadzwyczajne środki zaskarżenia to „wentyl bezpieczeństwa”, który stwarza możliwość wyeliminowania najpoważniejszych błędów wymiaru sprawiedliwości zawartych w prawomocnych orzeczeniach. </a:t>
          </a:r>
          <a:endParaRPr lang="en-US"/>
        </a:p>
      </dgm:t>
    </dgm:pt>
    <dgm:pt modelId="{2ABC37CF-41CB-4A18-A13F-B29E526D11B7}" type="parTrans" cxnId="{C1C9F40B-34D6-42B2-8BBC-4B5421363C97}">
      <dgm:prSet/>
      <dgm:spPr/>
      <dgm:t>
        <a:bodyPr/>
        <a:lstStyle/>
        <a:p>
          <a:endParaRPr lang="en-US"/>
        </a:p>
      </dgm:t>
    </dgm:pt>
    <dgm:pt modelId="{D6FBBDEB-65E6-4412-9A53-F44F184692ED}" type="sibTrans" cxnId="{C1C9F40B-34D6-42B2-8BBC-4B5421363C97}">
      <dgm:prSet/>
      <dgm:spPr/>
      <dgm:t>
        <a:bodyPr/>
        <a:lstStyle/>
        <a:p>
          <a:endParaRPr lang="en-US"/>
        </a:p>
      </dgm:t>
    </dgm:pt>
    <dgm:pt modelId="{BA5616B2-A6C9-4E05-A213-87549AEC116D}">
      <dgm:prSet/>
      <dgm:spPr/>
      <dgm:t>
        <a:bodyPr/>
        <a:lstStyle/>
        <a:p>
          <a:r>
            <a:rPr lang="pl-PL"/>
            <a:t>Bezpieczeństwo prawne wymaga – z jednej strony – aby orzeczenie w pewnym momencie stało się prawomocne (niewzruszalne), ale z drugiej strony nie można wykluczyć, że w toku instancji nie dostrzeżono określonych uchybień. </a:t>
          </a:r>
          <a:endParaRPr lang="en-US"/>
        </a:p>
      </dgm:t>
    </dgm:pt>
    <dgm:pt modelId="{DE332DBC-8A8A-46D8-BAE9-B4189F0EB86C}" type="parTrans" cxnId="{DCC316F8-FB14-4CE7-941A-930C2D13D0A4}">
      <dgm:prSet/>
      <dgm:spPr/>
      <dgm:t>
        <a:bodyPr/>
        <a:lstStyle/>
        <a:p>
          <a:endParaRPr lang="en-US"/>
        </a:p>
      </dgm:t>
    </dgm:pt>
    <dgm:pt modelId="{303B70B6-D85A-4FA3-BB8E-FF945B94D398}" type="sibTrans" cxnId="{DCC316F8-FB14-4CE7-941A-930C2D13D0A4}">
      <dgm:prSet/>
      <dgm:spPr/>
      <dgm:t>
        <a:bodyPr/>
        <a:lstStyle/>
        <a:p>
          <a:endParaRPr lang="en-US"/>
        </a:p>
      </dgm:t>
    </dgm:pt>
    <dgm:pt modelId="{6B74633E-166E-4101-8AEB-A0FFA2EA7BCB}" type="pres">
      <dgm:prSet presAssocID="{34A4FD30-9A25-4704-A6E2-A822265E0284}" presName="root" presStyleCnt="0">
        <dgm:presLayoutVars>
          <dgm:dir/>
          <dgm:resizeHandles val="exact"/>
        </dgm:presLayoutVars>
      </dgm:prSet>
      <dgm:spPr/>
    </dgm:pt>
    <dgm:pt modelId="{E858E5D0-1C02-482F-A4B4-55E2B67FA746}" type="pres">
      <dgm:prSet presAssocID="{814FEE88-7671-40A1-A5C9-188BC9A3AB6B}" presName="compNode" presStyleCnt="0"/>
      <dgm:spPr/>
    </dgm:pt>
    <dgm:pt modelId="{94A631E4-FF45-4C75-97B6-17CC4125299C}" type="pres">
      <dgm:prSet presAssocID="{814FEE88-7671-40A1-A5C9-188BC9A3AB6B}" presName="bgRect" presStyleLbl="bgShp" presStyleIdx="0" presStyleCnt="3"/>
      <dgm:spPr/>
    </dgm:pt>
    <dgm:pt modelId="{0966181D-F35C-4193-8751-C15DFA338EF9}" type="pres">
      <dgm:prSet presAssocID="{814FEE88-7671-40A1-A5C9-188BC9A3AB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AF068F4-C494-431C-8D2E-DF16F183AD58}" type="pres">
      <dgm:prSet presAssocID="{814FEE88-7671-40A1-A5C9-188BC9A3AB6B}" presName="spaceRect" presStyleCnt="0"/>
      <dgm:spPr/>
    </dgm:pt>
    <dgm:pt modelId="{228A779A-D0E0-4EDC-9D2F-C033A1EC1780}" type="pres">
      <dgm:prSet presAssocID="{814FEE88-7671-40A1-A5C9-188BC9A3AB6B}" presName="parTx" presStyleLbl="revTx" presStyleIdx="0" presStyleCnt="3">
        <dgm:presLayoutVars>
          <dgm:chMax val="0"/>
          <dgm:chPref val="0"/>
        </dgm:presLayoutVars>
      </dgm:prSet>
      <dgm:spPr/>
    </dgm:pt>
    <dgm:pt modelId="{3770B0EB-CE22-4E5E-A0ED-B002F7F728C5}" type="pres">
      <dgm:prSet presAssocID="{C5013F2B-466D-4674-B2CB-21F150C6A293}" presName="sibTrans" presStyleCnt="0"/>
      <dgm:spPr/>
    </dgm:pt>
    <dgm:pt modelId="{260AA523-02BE-4F65-ABED-0E8CCFF93D3C}" type="pres">
      <dgm:prSet presAssocID="{B7AFC6CD-9A4D-4AFD-8DC9-7645D519A204}" presName="compNode" presStyleCnt="0"/>
      <dgm:spPr/>
    </dgm:pt>
    <dgm:pt modelId="{821D8DAD-D35B-4A70-9840-7E0F132BBE8D}" type="pres">
      <dgm:prSet presAssocID="{B7AFC6CD-9A4D-4AFD-8DC9-7645D519A204}" presName="bgRect" presStyleLbl="bgShp" presStyleIdx="1" presStyleCnt="3"/>
      <dgm:spPr/>
    </dgm:pt>
    <dgm:pt modelId="{DD441C2F-ACDD-46D1-B7B8-20C30EF3A7B4}" type="pres">
      <dgm:prSet presAssocID="{B7AFC6CD-9A4D-4AFD-8DC9-7645D519A2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7D584AB-8EC6-4DC0-B739-CC380959482E}" type="pres">
      <dgm:prSet presAssocID="{B7AFC6CD-9A4D-4AFD-8DC9-7645D519A204}" presName="spaceRect" presStyleCnt="0"/>
      <dgm:spPr/>
    </dgm:pt>
    <dgm:pt modelId="{BB0EFA34-39C0-4349-B7A9-F72AD6644C0B}" type="pres">
      <dgm:prSet presAssocID="{B7AFC6CD-9A4D-4AFD-8DC9-7645D519A204}" presName="parTx" presStyleLbl="revTx" presStyleIdx="1" presStyleCnt="3">
        <dgm:presLayoutVars>
          <dgm:chMax val="0"/>
          <dgm:chPref val="0"/>
        </dgm:presLayoutVars>
      </dgm:prSet>
      <dgm:spPr/>
    </dgm:pt>
    <dgm:pt modelId="{6E39C4F2-B472-4145-865B-2F0F05DA407B}" type="pres">
      <dgm:prSet presAssocID="{D6FBBDEB-65E6-4412-9A53-F44F184692ED}" presName="sibTrans" presStyleCnt="0"/>
      <dgm:spPr/>
    </dgm:pt>
    <dgm:pt modelId="{724FF86C-23B5-4527-B869-75530B03CDB3}" type="pres">
      <dgm:prSet presAssocID="{BA5616B2-A6C9-4E05-A213-87549AEC116D}" presName="compNode" presStyleCnt="0"/>
      <dgm:spPr/>
    </dgm:pt>
    <dgm:pt modelId="{3F97F3CD-A71E-49B8-934E-FF85F664B0AC}" type="pres">
      <dgm:prSet presAssocID="{BA5616B2-A6C9-4E05-A213-87549AEC116D}" presName="bgRect" presStyleLbl="bgShp" presStyleIdx="2" presStyleCnt="3"/>
      <dgm:spPr/>
    </dgm:pt>
    <dgm:pt modelId="{65BFEA40-8CA1-4E4B-BDE2-1E846EE13883}" type="pres">
      <dgm:prSet presAssocID="{BA5616B2-A6C9-4E05-A213-87549AEC11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2C320A97-42F5-4568-9F4F-3A69F29F6BB5}" type="pres">
      <dgm:prSet presAssocID="{BA5616B2-A6C9-4E05-A213-87549AEC116D}" presName="spaceRect" presStyleCnt="0"/>
      <dgm:spPr/>
    </dgm:pt>
    <dgm:pt modelId="{DB78DFAB-039E-4FF1-88BD-9D1C48B6423E}" type="pres">
      <dgm:prSet presAssocID="{BA5616B2-A6C9-4E05-A213-87549AEC116D}" presName="parTx" presStyleLbl="revTx" presStyleIdx="2" presStyleCnt="3">
        <dgm:presLayoutVars>
          <dgm:chMax val="0"/>
          <dgm:chPref val="0"/>
        </dgm:presLayoutVars>
      </dgm:prSet>
      <dgm:spPr/>
    </dgm:pt>
  </dgm:ptLst>
  <dgm:cxnLst>
    <dgm:cxn modelId="{C1C9F40B-34D6-42B2-8BBC-4B5421363C97}" srcId="{34A4FD30-9A25-4704-A6E2-A822265E0284}" destId="{B7AFC6CD-9A4D-4AFD-8DC9-7645D519A204}" srcOrd="1" destOrd="0" parTransId="{2ABC37CF-41CB-4A18-A13F-B29E526D11B7}" sibTransId="{D6FBBDEB-65E6-4412-9A53-F44F184692ED}"/>
    <dgm:cxn modelId="{C35DEA83-9022-4C77-89CC-E126C195B61E}" type="presOf" srcId="{BA5616B2-A6C9-4E05-A213-87549AEC116D}" destId="{DB78DFAB-039E-4FF1-88BD-9D1C48B6423E}" srcOrd="0" destOrd="0" presId="urn:microsoft.com/office/officeart/2018/2/layout/IconVerticalSolidList"/>
    <dgm:cxn modelId="{DBED1D9A-DB18-418B-A3E1-32586B3C7CDE}" srcId="{34A4FD30-9A25-4704-A6E2-A822265E0284}" destId="{814FEE88-7671-40A1-A5C9-188BC9A3AB6B}" srcOrd="0" destOrd="0" parTransId="{D8DD7193-0F54-4C5D-9EB8-56616691F092}" sibTransId="{C5013F2B-466D-4674-B2CB-21F150C6A293}"/>
    <dgm:cxn modelId="{6B30F3BF-E93B-49F0-B949-01F13BE4F50E}" type="presOf" srcId="{34A4FD30-9A25-4704-A6E2-A822265E0284}" destId="{6B74633E-166E-4101-8AEB-A0FFA2EA7BCB}" srcOrd="0" destOrd="0" presId="urn:microsoft.com/office/officeart/2018/2/layout/IconVerticalSolidList"/>
    <dgm:cxn modelId="{90BD01C6-C344-4103-93A7-88037D2C0472}" type="presOf" srcId="{814FEE88-7671-40A1-A5C9-188BC9A3AB6B}" destId="{228A779A-D0E0-4EDC-9D2F-C033A1EC1780}" srcOrd="0" destOrd="0" presId="urn:microsoft.com/office/officeart/2018/2/layout/IconVerticalSolidList"/>
    <dgm:cxn modelId="{DCC316F8-FB14-4CE7-941A-930C2D13D0A4}" srcId="{34A4FD30-9A25-4704-A6E2-A822265E0284}" destId="{BA5616B2-A6C9-4E05-A213-87549AEC116D}" srcOrd="2" destOrd="0" parTransId="{DE332DBC-8A8A-46D8-BAE9-B4189F0EB86C}" sibTransId="{303B70B6-D85A-4FA3-BB8E-FF945B94D398}"/>
    <dgm:cxn modelId="{D7303DFE-F976-47ED-9412-367F70DE6131}" type="presOf" srcId="{B7AFC6CD-9A4D-4AFD-8DC9-7645D519A204}" destId="{BB0EFA34-39C0-4349-B7A9-F72AD6644C0B}" srcOrd="0" destOrd="0" presId="urn:microsoft.com/office/officeart/2018/2/layout/IconVerticalSolidList"/>
    <dgm:cxn modelId="{5C6D802D-B096-4863-8FCB-EA34A66AFFB6}" type="presParOf" srcId="{6B74633E-166E-4101-8AEB-A0FFA2EA7BCB}" destId="{E858E5D0-1C02-482F-A4B4-55E2B67FA746}" srcOrd="0" destOrd="0" presId="urn:microsoft.com/office/officeart/2018/2/layout/IconVerticalSolidList"/>
    <dgm:cxn modelId="{992AAE9E-2DA0-4B85-BC29-C60BC9759A56}" type="presParOf" srcId="{E858E5D0-1C02-482F-A4B4-55E2B67FA746}" destId="{94A631E4-FF45-4C75-97B6-17CC4125299C}" srcOrd="0" destOrd="0" presId="urn:microsoft.com/office/officeart/2018/2/layout/IconVerticalSolidList"/>
    <dgm:cxn modelId="{F0059707-05F3-4F67-8DB9-5A9470501A24}" type="presParOf" srcId="{E858E5D0-1C02-482F-A4B4-55E2B67FA746}" destId="{0966181D-F35C-4193-8751-C15DFA338EF9}" srcOrd="1" destOrd="0" presId="urn:microsoft.com/office/officeart/2018/2/layout/IconVerticalSolidList"/>
    <dgm:cxn modelId="{D6CB3362-F8F2-4D8D-8C50-D415873BDDD8}" type="presParOf" srcId="{E858E5D0-1C02-482F-A4B4-55E2B67FA746}" destId="{0AF068F4-C494-431C-8D2E-DF16F183AD58}" srcOrd="2" destOrd="0" presId="urn:microsoft.com/office/officeart/2018/2/layout/IconVerticalSolidList"/>
    <dgm:cxn modelId="{8BC45FD7-9B8F-4B9E-AA45-F10FD20ED5AA}" type="presParOf" srcId="{E858E5D0-1C02-482F-A4B4-55E2B67FA746}" destId="{228A779A-D0E0-4EDC-9D2F-C033A1EC1780}" srcOrd="3" destOrd="0" presId="urn:microsoft.com/office/officeart/2018/2/layout/IconVerticalSolidList"/>
    <dgm:cxn modelId="{12D6C340-956C-4E53-B637-C1C050706B83}" type="presParOf" srcId="{6B74633E-166E-4101-8AEB-A0FFA2EA7BCB}" destId="{3770B0EB-CE22-4E5E-A0ED-B002F7F728C5}" srcOrd="1" destOrd="0" presId="urn:microsoft.com/office/officeart/2018/2/layout/IconVerticalSolidList"/>
    <dgm:cxn modelId="{AC6D8639-15B4-471D-98FA-CA6FEA182033}" type="presParOf" srcId="{6B74633E-166E-4101-8AEB-A0FFA2EA7BCB}" destId="{260AA523-02BE-4F65-ABED-0E8CCFF93D3C}" srcOrd="2" destOrd="0" presId="urn:microsoft.com/office/officeart/2018/2/layout/IconVerticalSolidList"/>
    <dgm:cxn modelId="{49A78EE9-E385-464C-8424-06303D139F7B}" type="presParOf" srcId="{260AA523-02BE-4F65-ABED-0E8CCFF93D3C}" destId="{821D8DAD-D35B-4A70-9840-7E0F132BBE8D}" srcOrd="0" destOrd="0" presId="urn:microsoft.com/office/officeart/2018/2/layout/IconVerticalSolidList"/>
    <dgm:cxn modelId="{2735DE20-C78D-4E55-BCF7-30A2E0AC1A71}" type="presParOf" srcId="{260AA523-02BE-4F65-ABED-0E8CCFF93D3C}" destId="{DD441C2F-ACDD-46D1-B7B8-20C30EF3A7B4}" srcOrd="1" destOrd="0" presId="urn:microsoft.com/office/officeart/2018/2/layout/IconVerticalSolidList"/>
    <dgm:cxn modelId="{F8410542-D4A6-452A-A388-74CA9C832C65}" type="presParOf" srcId="{260AA523-02BE-4F65-ABED-0E8CCFF93D3C}" destId="{E7D584AB-8EC6-4DC0-B739-CC380959482E}" srcOrd="2" destOrd="0" presId="urn:microsoft.com/office/officeart/2018/2/layout/IconVerticalSolidList"/>
    <dgm:cxn modelId="{A6D2ED1B-8B89-4AF5-9929-198BD3959601}" type="presParOf" srcId="{260AA523-02BE-4F65-ABED-0E8CCFF93D3C}" destId="{BB0EFA34-39C0-4349-B7A9-F72AD6644C0B}" srcOrd="3" destOrd="0" presId="urn:microsoft.com/office/officeart/2018/2/layout/IconVerticalSolidList"/>
    <dgm:cxn modelId="{9A36DA48-4552-469B-B01C-7849CD37442F}" type="presParOf" srcId="{6B74633E-166E-4101-8AEB-A0FFA2EA7BCB}" destId="{6E39C4F2-B472-4145-865B-2F0F05DA407B}" srcOrd="3" destOrd="0" presId="urn:microsoft.com/office/officeart/2018/2/layout/IconVerticalSolidList"/>
    <dgm:cxn modelId="{56E5C950-8C8D-4EA3-9040-210AE2BA2100}" type="presParOf" srcId="{6B74633E-166E-4101-8AEB-A0FFA2EA7BCB}" destId="{724FF86C-23B5-4527-B869-75530B03CDB3}" srcOrd="4" destOrd="0" presId="urn:microsoft.com/office/officeart/2018/2/layout/IconVerticalSolidList"/>
    <dgm:cxn modelId="{A94D5DA1-0AF3-482F-9D8C-0D818A635EDB}" type="presParOf" srcId="{724FF86C-23B5-4527-B869-75530B03CDB3}" destId="{3F97F3CD-A71E-49B8-934E-FF85F664B0AC}" srcOrd="0" destOrd="0" presId="urn:microsoft.com/office/officeart/2018/2/layout/IconVerticalSolidList"/>
    <dgm:cxn modelId="{EF9321CE-9C08-4369-A28A-ECFE72631F49}" type="presParOf" srcId="{724FF86C-23B5-4527-B869-75530B03CDB3}" destId="{65BFEA40-8CA1-4E4B-BDE2-1E846EE13883}" srcOrd="1" destOrd="0" presId="urn:microsoft.com/office/officeart/2018/2/layout/IconVerticalSolidList"/>
    <dgm:cxn modelId="{ADB0A055-8545-433B-85E7-B727B763EDC0}" type="presParOf" srcId="{724FF86C-23B5-4527-B869-75530B03CDB3}" destId="{2C320A97-42F5-4568-9F4F-3A69F29F6BB5}" srcOrd="2" destOrd="0" presId="urn:microsoft.com/office/officeart/2018/2/layout/IconVerticalSolidList"/>
    <dgm:cxn modelId="{DB525BD0-F882-4BB5-B4A6-9E3CB8EF5BC7}" type="presParOf" srcId="{724FF86C-23B5-4527-B869-75530B03CDB3}" destId="{DB78DFAB-039E-4FF1-88BD-9D1C48B642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EB0AAB-E6E6-4F40-9F8A-D3F49CA15B7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pl-PL"/>
        </a:p>
      </dgm:t>
    </dgm:pt>
    <dgm:pt modelId="{094CD561-6407-4D83-90D7-F8863181B05B}">
      <dgm:prSet/>
      <dgm:spPr/>
      <dgm:t>
        <a:bodyPr/>
        <a:lstStyle/>
        <a:p>
          <a:pPr>
            <a:lnSpc>
              <a:spcPct val="100000"/>
            </a:lnSpc>
          </a:pPr>
          <a:r>
            <a:rPr lang="pl-PL"/>
            <a:t>Kasacja </a:t>
          </a:r>
        </a:p>
      </dgm:t>
    </dgm:pt>
    <dgm:pt modelId="{CD90948A-E48C-4A48-B3B2-496A470AB526}" type="parTrans" cxnId="{C4512854-5914-44EF-932B-6243A3A04BCC}">
      <dgm:prSet/>
      <dgm:spPr/>
      <dgm:t>
        <a:bodyPr/>
        <a:lstStyle/>
        <a:p>
          <a:endParaRPr lang="pl-PL"/>
        </a:p>
      </dgm:t>
    </dgm:pt>
    <dgm:pt modelId="{674DAE42-AC22-471D-8003-26BDB61FD4C2}" type="sibTrans" cxnId="{C4512854-5914-44EF-932B-6243A3A04BCC}">
      <dgm:prSet/>
      <dgm:spPr/>
      <dgm:t>
        <a:bodyPr/>
        <a:lstStyle/>
        <a:p>
          <a:endParaRPr lang="pl-PL"/>
        </a:p>
      </dgm:t>
    </dgm:pt>
    <dgm:pt modelId="{E8A1E3A4-5D27-480C-B38A-DC9F56823610}">
      <dgm:prSet/>
      <dgm:spPr/>
      <dgm:t>
        <a:bodyPr/>
        <a:lstStyle/>
        <a:p>
          <a:pPr>
            <a:lnSpc>
              <a:spcPct val="100000"/>
            </a:lnSpc>
          </a:pPr>
          <a:r>
            <a:rPr lang="pl-PL"/>
            <a:t>Wznowienie postępowania </a:t>
          </a:r>
        </a:p>
      </dgm:t>
    </dgm:pt>
    <dgm:pt modelId="{90772FFA-9B6B-46C5-B4E9-F27ACE0548EF}" type="parTrans" cxnId="{EA556B21-79AE-4393-8680-CB33EBAC7580}">
      <dgm:prSet/>
      <dgm:spPr/>
      <dgm:t>
        <a:bodyPr/>
        <a:lstStyle/>
        <a:p>
          <a:endParaRPr lang="pl-PL"/>
        </a:p>
      </dgm:t>
    </dgm:pt>
    <dgm:pt modelId="{8D21ABF5-5C08-455F-B588-6DAF0C3B92EC}" type="sibTrans" cxnId="{EA556B21-79AE-4393-8680-CB33EBAC7580}">
      <dgm:prSet/>
      <dgm:spPr/>
      <dgm:t>
        <a:bodyPr/>
        <a:lstStyle/>
        <a:p>
          <a:endParaRPr lang="pl-PL"/>
        </a:p>
      </dgm:t>
    </dgm:pt>
    <dgm:pt modelId="{AE3B4B47-B03E-4C41-BC3B-C66FDD5C9B79}">
      <dgm:prSet/>
      <dgm:spPr/>
      <dgm:t>
        <a:bodyPr/>
        <a:lstStyle/>
        <a:p>
          <a:pPr>
            <a:lnSpc>
              <a:spcPct val="100000"/>
            </a:lnSpc>
          </a:pPr>
          <a:r>
            <a:rPr lang="pl-PL"/>
            <a:t>Wniosek o stwierdzenie nieważności orzeczenia wydanego wobec osoby represjonowanej za działalność na rzecz niepodległego bytu państwowego</a:t>
          </a:r>
        </a:p>
      </dgm:t>
    </dgm:pt>
    <dgm:pt modelId="{BE6E3EF3-8AD1-4295-B45A-C896CBC23C61}" type="parTrans" cxnId="{377296F1-51E7-443A-9C82-C46AC3D2A2DA}">
      <dgm:prSet/>
      <dgm:spPr/>
      <dgm:t>
        <a:bodyPr/>
        <a:lstStyle/>
        <a:p>
          <a:endParaRPr lang="pl-PL"/>
        </a:p>
      </dgm:t>
    </dgm:pt>
    <dgm:pt modelId="{C8D3F7FD-FEEE-4983-8D43-6941B8F57CE7}" type="sibTrans" cxnId="{377296F1-51E7-443A-9C82-C46AC3D2A2DA}">
      <dgm:prSet/>
      <dgm:spPr/>
      <dgm:t>
        <a:bodyPr/>
        <a:lstStyle/>
        <a:p>
          <a:endParaRPr lang="pl-PL"/>
        </a:p>
      </dgm:t>
    </dgm:pt>
    <dgm:pt modelId="{C62C4100-1EF6-4FB0-996D-285EE22AB9E0}">
      <dgm:prSet/>
      <dgm:spPr/>
      <dgm:t>
        <a:bodyPr/>
        <a:lstStyle/>
        <a:p>
          <a:pPr>
            <a:lnSpc>
              <a:spcPct val="100000"/>
            </a:lnSpc>
          </a:pPr>
          <a:r>
            <a:rPr lang="pl-PL"/>
            <a:t>Skarga na orzeczenie sądu odwoławczego</a:t>
          </a:r>
        </a:p>
      </dgm:t>
    </dgm:pt>
    <dgm:pt modelId="{D9963DB9-40F6-4F2A-B7D8-D3D29170F730}" type="parTrans" cxnId="{008F3738-3732-468B-AC0D-10C226A81B1F}">
      <dgm:prSet/>
      <dgm:spPr/>
      <dgm:t>
        <a:bodyPr/>
        <a:lstStyle/>
        <a:p>
          <a:endParaRPr lang="pl-PL"/>
        </a:p>
      </dgm:t>
    </dgm:pt>
    <dgm:pt modelId="{E15168B7-A6A2-4DD5-B651-DF9DBCD7D618}" type="sibTrans" cxnId="{008F3738-3732-468B-AC0D-10C226A81B1F}">
      <dgm:prSet/>
      <dgm:spPr/>
      <dgm:t>
        <a:bodyPr/>
        <a:lstStyle/>
        <a:p>
          <a:endParaRPr lang="pl-PL"/>
        </a:p>
      </dgm:t>
    </dgm:pt>
    <dgm:pt modelId="{22485843-F268-41AC-89E3-4FF174494F26}">
      <dgm:prSet/>
      <dgm:spPr/>
      <dgm:t>
        <a:bodyPr/>
        <a:lstStyle/>
        <a:p>
          <a:pPr>
            <a:lnSpc>
              <a:spcPct val="100000"/>
            </a:lnSpc>
          </a:pPr>
          <a:r>
            <a:rPr lang="pl-PL"/>
            <a:t>Skarga nadzwyczajna z ustawy o SN </a:t>
          </a:r>
        </a:p>
      </dgm:t>
    </dgm:pt>
    <dgm:pt modelId="{2D8577EA-06BB-4435-A58D-B5AA7CA02182}" type="parTrans" cxnId="{C20DD8D3-D6F8-443F-BCDA-09ECD05941CF}">
      <dgm:prSet/>
      <dgm:spPr/>
      <dgm:t>
        <a:bodyPr/>
        <a:lstStyle/>
        <a:p>
          <a:endParaRPr lang="pl-PL"/>
        </a:p>
      </dgm:t>
    </dgm:pt>
    <dgm:pt modelId="{48B47424-97F4-422E-ADAD-F57D208A51A7}" type="sibTrans" cxnId="{C20DD8D3-D6F8-443F-BCDA-09ECD05941CF}">
      <dgm:prSet/>
      <dgm:spPr/>
      <dgm:t>
        <a:bodyPr/>
        <a:lstStyle/>
        <a:p>
          <a:endParaRPr lang="pl-PL"/>
        </a:p>
      </dgm:t>
    </dgm:pt>
    <dgm:pt modelId="{1D5CC1EF-6853-4101-ACEC-A43C484ED82F}" type="pres">
      <dgm:prSet presAssocID="{8BEB0AAB-E6E6-4F40-9F8A-D3F49CA15B78}" presName="root" presStyleCnt="0">
        <dgm:presLayoutVars>
          <dgm:dir/>
          <dgm:resizeHandles val="exact"/>
        </dgm:presLayoutVars>
      </dgm:prSet>
      <dgm:spPr/>
    </dgm:pt>
    <dgm:pt modelId="{46C759A7-2805-42D5-9C67-A20E9BA13030}" type="pres">
      <dgm:prSet presAssocID="{094CD561-6407-4D83-90D7-F8863181B05B}" presName="compNode" presStyleCnt="0"/>
      <dgm:spPr/>
    </dgm:pt>
    <dgm:pt modelId="{709FD14A-E819-40AF-BC62-70076D43B5BF}" type="pres">
      <dgm:prSet presAssocID="{094CD561-6407-4D83-90D7-F8863181B05B}" presName="bgRect" presStyleLbl="bgShp" presStyleIdx="0" presStyleCnt="5"/>
      <dgm:spPr/>
    </dgm:pt>
    <dgm:pt modelId="{90C510BD-E25E-42DD-91A0-E67B369D9D34}" type="pres">
      <dgm:prSet presAssocID="{094CD561-6407-4D83-90D7-F8863181B0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A095AB6-89B6-4743-BCC6-805B81C97725}" type="pres">
      <dgm:prSet presAssocID="{094CD561-6407-4D83-90D7-F8863181B05B}" presName="spaceRect" presStyleCnt="0"/>
      <dgm:spPr/>
    </dgm:pt>
    <dgm:pt modelId="{11CCDBD4-E79B-49D5-833B-82EFF281B3AA}" type="pres">
      <dgm:prSet presAssocID="{094CD561-6407-4D83-90D7-F8863181B05B}" presName="parTx" presStyleLbl="revTx" presStyleIdx="0" presStyleCnt="5">
        <dgm:presLayoutVars>
          <dgm:chMax val="0"/>
          <dgm:chPref val="0"/>
        </dgm:presLayoutVars>
      </dgm:prSet>
      <dgm:spPr/>
    </dgm:pt>
    <dgm:pt modelId="{37E54BCA-C175-4ED0-8A71-2785402DF0F5}" type="pres">
      <dgm:prSet presAssocID="{674DAE42-AC22-471D-8003-26BDB61FD4C2}" presName="sibTrans" presStyleCnt="0"/>
      <dgm:spPr/>
    </dgm:pt>
    <dgm:pt modelId="{6FA26A4F-E9D1-4F48-A246-07C6CEA3A8D0}" type="pres">
      <dgm:prSet presAssocID="{E8A1E3A4-5D27-480C-B38A-DC9F56823610}" presName="compNode" presStyleCnt="0"/>
      <dgm:spPr/>
    </dgm:pt>
    <dgm:pt modelId="{D36DFB06-9C3D-4ADE-A0D4-39F923FFD89A}" type="pres">
      <dgm:prSet presAssocID="{E8A1E3A4-5D27-480C-B38A-DC9F56823610}" presName="bgRect" presStyleLbl="bgShp" presStyleIdx="1" presStyleCnt="5"/>
      <dgm:spPr/>
    </dgm:pt>
    <dgm:pt modelId="{38135A18-4111-4287-A78B-B6643D502311}" type="pres">
      <dgm:prSet presAssocID="{E8A1E3A4-5D27-480C-B38A-DC9F568236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06C5FF56-6F5E-4E97-92F1-4390A7EE794E}" type="pres">
      <dgm:prSet presAssocID="{E8A1E3A4-5D27-480C-B38A-DC9F56823610}" presName="spaceRect" presStyleCnt="0"/>
      <dgm:spPr/>
    </dgm:pt>
    <dgm:pt modelId="{44D014DF-AE96-4B3F-A6CC-E57A384949DE}" type="pres">
      <dgm:prSet presAssocID="{E8A1E3A4-5D27-480C-B38A-DC9F56823610}" presName="parTx" presStyleLbl="revTx" presStyleIdx="1" presStyleCnt="5">
        <dgm:presLayoutVars>
          <dgm:chMax val="0"/>
          <dgm:chPref val="0"/>
        </dgm:presLayoutVars>
      </dgm:prSet>
      <dgm:spPr/>
    </dgm:pt>
    <dgm:pt modelId="{C4033EDF-3831-4832-A9FE-8BF9FCE24A0C}" type="pres">
      <dgm:prSet presAssocID="{8D21ABF5-5C08-455F-B588-6DAF0C3B92EC}" presName="sibTrans" presStyleCnt="0"/>
      <dgm:spPr/>
    </dgm:pt>
    <dgm:pt modelId="{AE313EFA-BE75-4323-8720-BC4BC4C184F7}" type="pres">
      <dgm:prSet presAssocID="{C62C4100-1EF6-4FB0-996D-285EE22AB9E0}" presName="compNode" presStyleCnt="0"/>
      <dgm:spPr/>
    </dgm:pt>
    <dgm:pt modelId="{916C8840-58AB-430F-86D5-EB0A07339A92}" type="pres">
      <dgm:prSet presAssocID="{C62C4100-1EF6-4FB0-996D-285EE22AB9E0}" presName="bgRect" presStyleLbl="bgShp" presStyleIdx="2" presStyleCnt="5"/>
      <dgm:spPr/>
    </dgm:pt>
    <dgm:pt modelId="{ACE0C201-F3A4-440B-8FD6-EA7769855F54}" type="pres">
      <dgm:prSet presAssocID="{C62C4100-1EF6-4FB0-996D-285EE22AB9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EA43123-0822-4523-BD2D-F501094B9950}" type="pres">
      <dgm:prSet presAssocID="{C62C4100-1EF6-4FB0-996D-285EE22AB9E0}" presName="spaceRect" presStyleCnt="0"/>
      <dgm:spPr/>
    </dgm:pt>
    <dgm:pt modelId="{4DE17ABF-47BB-4DA3-BD1B-E9E40F281006}" type="pres">
      <dgm:prSet presAssocID="{C62C4100-1EF6-4FB0-996D-285EE22AB9E0}" presName="parTx" presStyleLbl="revTx" presStyleIdx="2" presStyleCnt="5">
        <dgm:presLayoutVars>
          <dgm:chMax val="0"/>
          <dgm:chPref val="0"/>
        </dgm:presLayoutVars>
      </dgm:prSet>
      <dgm:spPr/>
    </dgm:pt>
    <dgm:pt modelId="{A8096264-BFFE-4B1E-8C3B-3EB442A25620}" type="pres">
      <dgm:prSet presAssocID="{E15168B7-A6A2-4DD5-B651-DF9DBCD7D618}" presName="sibTrans" presStyleCnt="0"/>
      <dgm:spPr/>
    </dgm:pt>
    <dgm:pt modelId="{EFC7EF89-9141-4756-B235-B4B2DEBBE429}" type="pres">
      <dgm:prSet presAssocID="{AE3B4B47-B03E-4C41-BC3B-C66FDD5C9B79}" presName="compNode" presStyleCnt="0"/>
      <dgm:spPr/>
    </dgm:pt>
    <dgm:pt modelId="{A8BFDF14-2B79-431F-BA6B-526624289770}" type="pres">
      <dgm:prSet presAssocID="{AE3B4B47-B03E-4C41-BC3B-C66FDD5C9B79}" presName="bgRect" presStyleLbl="bgShp" presStyleIdx="3" presStyleCnt="5"/>
      <dgm:spPr/>
    </dgm:pt>
    <dgm:pt modelId="{18952B7E-C821-4ECB-ADBD-81CAFA8AE642}" type="pres">
      <dgm:prSet presAssocID="{AE3B4B47-B03E-4C41-BC3B-C66FDD5C9B7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AA6D29D1-BA99-447E-8B2F-6E27F5FD968D}" type="pres">
      <dgm:prSet presAssocID="{AE3B4B47-B03E-4C41-BC3B-C66FDD5C9B79}" presName="spaceRect" presStyleCnt="0"/>
      <dgm:spPr/>
    </dgm:pt>
    <dgm:pt modelId="{D887777F-1CAD-43D2-B798-3BF76D268C9A}" type="pres">
      <dgm:prSet presAssocID="{AE3B4B47-B03E-4C41-BC3B-C66FDD5C9B79}" presName="parTx" presStyleLbl="revTx" presStyleIdx="3" presStyleCnt="5">
        <dgm:presLayoutVars>
          <dgm:chMax val="0"/>
          <dgm:chPref val="0"/>
        </dgm:presLayoutVars>
      </dgm:prSet>
      <dgm:spPr/>
    </dgm:pt>
    <dgm:pt modelId="{18448470-698C-42C9-B229-FBDD89778444}" type="pres">
      <dgm:prSet presAssocID="{C8D3F7FD-FEEE-4983-8D43-6941B8F57CE7}" presName="sibTrans" presStyleCnt="0"/>
      <dgm:spPr/>
    </dgm:pt>
    <dgm:pt modelId="{A74EDC69-7079-48CD-A06A-6343390373C1}" type="pres">
      <dgm:prSet presAssocID="{22485843-F268-41AC-89E3-4FF174494F26}" presName="compNode" presStyleCnt="0"/>
      <dgm:spPr/>
    </dgm:pt>
    <dgm:pt modelId="{18849B08-A576-4E6A-ADF4-B638A3F6B94E}" type="pres">
      <dgm:prSet presAssocID="{22485843-F268-41AC-89E3-4FF174494F26}" presName="bgRect" presStyleLbl="bgShp" presStyleIdx="4" presStyleCnt="5"/>
      <dgm:spPr/>
    </dgm:pt>
    <dgm:pt modelId="{F0C78354-AA84-442B-86F6-D7341FD6C5C0}" type="pres">
      <dgm:prSet presAssocID="{22485843-F268-41AC-89E3-4FF174494F2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C727D83F-DB3B-4AAE-8B5D-E9B43FB17BFE}" type="pres">
      <dgm:prSet presAssocID="{22485843-F268-41AC-89E3-4FF174494F26}" presName="spaceRect" presStyleCnt="0"/>
      <dgm:spPr/>
    </dgm:pt>
    <dgm:pt modelId="{13DD7E6E-9CEF-4425-A1B2-374B7DD44717}" type="pres">
      <dgm:prSet presAssocID="{22485843-F268-41AC-89E3-4FF174494F26}" presName="parTx" presStyleLbl="revTx" presStyleIdx="4" presStyleCnt="5">
        <dgm:presLayoutVars>
          <dgm:chMax val="0"/>
          <dgm:chPref val="0"/>
        </dgm:presLayoutVars>
      </dgm:prSet>
      <dgm:spPr/>
    </dgm:pt>
  </dgm:ptLst>
  <dgm:cxnLst>
    <dgm:cxn modelId="{713F1018-DF58-45B3-A0A2-666351DF31F0}" type="presOf" srcId="{C62C4100-1EF6-4FB0-996D-285EE22AB9E0}" destId="{4DE17ABF-47BB-4DA3-BD1B-E9E40F281006}" srcOrd="0" destOrd="0" presId="urn:microsoft.com/office/officeart/2018/2/layout/IconVerticalSolidList"/>
    <dgm:cxn modelId="{EA556B21-79AE-4393-8680-CB33EBAC7580}" srcId="{8BEB0AAB-E6E6-4F40-9F8A-D3F49CA15B78}" destId="{E8A1E3A4-5D27-480C-B38A-DC9F56823610}" srcOrd="1" destOrd="0" parTransId="{90772FFA-9B6B-46C5-B4E9-F27ACE0548EF}" sibTransId="{8D21ABF5-5C08-455F-B588-6DAF0C3B92EC}"/>
    <dgm:cxn modelId="{008F3738-3732-468B-AC0D-10C226A81B1F}" srcId="{8BEB0AAB-E6E6-4F40-9F8A-D3F49CA15B78}" destId="{C62C4100-1EF6-4FB0-996D-285EE22AB9E0}" srcOrd="2" destOrd="0" parTransId="{D9963DB9-40F6-4F2A-B7D8-D3D29170F730}" sibTransId="{E15168B7-A6A2-4DD5-B651-DF9DBCD7D618}"/>
    <dgm:cxn modelId="{63F73B3B-492C-4222-A4F6-91FDC733044D}" type="presOf" srcId="{22485843-F268-41AC-89E3-4FF174494F26}" destId="{13DD7E6E-9CEF-4425-A1B2-374B7DD44717}" srcOrd="0" destOrd="0" presId="urn:microsoft.com/office/officeart/2018/2/layout/IconVerticalSolidList"/>
    <dgm:cxn modelId="{DFEF194F-860F-449A-973A-28DFF4CBB2A6}" type="presOf" srcId="{094CD561-6407-4D83-90D7-F8863181B05B}" destId="{11CCDBD4-E79B-49D5-833B-82EFF281B3AA}" srcOrd="0" destOrd="0" presId="urn:microsoft.com/office/officeart/2018/2/layout/IconVerticalSolidList"/>
    <dgm:cxn modelId="{C4512854-5914-44EF-932B-6243A3A04BCC}" srcId="{8BEB0AAB-E6E6-4F40-9F8A-D3F49CA15B78}" destId="{094CD561-6407-4D83-90D7-F8863181B05B}" srcOrd="0" destOrd="0" parTransId="{CD90948A-E48C-4A48-B3B2-496A470AB526}" sibTransId="{674DAE42-AC22-471D-8003-26BDB61FD4C2}"/>
    <dgm:cxn modelId="{45006D90-7274-43AF-B19E-A2C162279E3B}" type="presOf" srcId="{E8A1E3A4-5D27-480C-B38A-DC9F56823610}" destId="{44D014DF-AE96-4B3F-A6CC-E57A384949DE}" srcOrd="0" destOrd="0" presId="urn:microsoft.com/office/officeart/2018/2/layout/IconVerticalSolidList"/>
    <dgm:cxn modelId="{6056149C-56FB-4A16-B866-15A67353F510}" type="presOf" srcId="{8BEB0AAB-E6E6-4F40-9F8A-D3F49CA15B78}" destId="{1D5CC1EF-6853-4101-ACEC-A43C484ED82F}" srcOrd="0" destOrd="0" presId="urn:microsoft.com/office/officeart/2018/2/layout/IconVerticalSolidList"/>
    <dgm:cxn modelId="{5132E2C1-5601-468C-A4BA-EEBC5669A77A}" type="presOf" srcId="{AE3B4B47-B03E-4C41-BC3B-C66FDD5C9B79}" destId="{D887777F-1CAD-43D2-B798-3BF76D268C9A}" srcOrd="0" destOrd="0" presId="urn:microsoft.com/office/officeart/2018/2/layout/IconVerticalSolidList"/>
    <dgm:cxn modelId="{C20DD8D3-D6F8-443F-BCDA-09ECD05941CF}" srcId="{8BEB0AAB-E6E6-4F40-9F8A-D3F49CA15B78}" destId="{22485843-F268-41AC-89E3-4FF174494F26}" srcOrd="4" destOrd="0" parTransId="{2D8577EA-06BB-4435-A58D-B5AA7CA02182}" sibTransId="{48B47424-97F4-422E-ADAD-F57D208A51A7}"/>
    <dgm:cxn modelId="{377296F1-51E7-443A-9C82-C46AC3D2A2DA}" srcId="{8BEB0AAB-E6E6-4F40-9F8A-D3F49CA15B78}" destId="{AE3B4B47-B03E-4C41-BC3B-C66FDD5C9B79}" srcOrd="3" destOrd="0" parTransId="{BE6E3EF3-8AD1-4295-B45A-C896CBC23C61}" sibTransId="{C8D3F7FD-FEEE-4983-8D43-6941B8F57CE7}"/>
    <dgm:cxn modelId="{58659F0E-70EA-4134-8440-F6D5F8217628}" type="presParOf" srcId="{1D5CC1EF-6853-4101-ACEC-A43C484ED82F}" destId="{46C759A7-2805-42D5-9C67-A20E9BA13030}" srcOrd="0" destOrd="0" presId="urn:microsoft.com/office/officeart/2018/2/layout/IconVerticalSolidList"/>
    <dgm:cxn modelId="{18710394-E07A-4108-9EF3-B569E49F7CE7}" type="presParOf" srcId="{46C759A7-2805-42D5-9C67-A20E9BA13030}" destId="{709FD14A-E819-40AF-BC62-70076D43B5BF}" srcOrd="0" destOrd="0" presId="urn:microsoft.com/office/officeart/2018/2/layout/IconVerticalSolidList"/>
    <dgm:cxn modelId="{F01318EF-A1A7-4974-BC8F-451529CF46E7}" type="presParOf" srcId="{46C759A7-2805-42D5-9C67-A20E9BA13030}" destId="{90C510BD-E25E-42DD-91A0-E67B369D9D34}" srcOrd="1" destOrd="0" presId="urn:microsoft.com/office/officeart/2018/2/layout/IconVerticalSolidList"/>
    <dgm:cxn modelId="{C63A6986-A503-4DA4-A9B3-7E57651FE5E3}" type="presParOf" srcId="{46C759A7-2805-42D5-9C67-A20E9BA13030}" destId="{1A095AB6-89B6-4743-BCC6-805B81C97725}" srcOrd="2" destOrd="0" presId="urn:microsoft.com/office/officeart/2018/2/layout/IconVerticalSolidList"/>
    <dgm:cxn modelId="{8DAFB3C6-0A72-4D9D-85DC-A1EA795A8806}" type="presParOf" srcId="{46C759A7-2805-42D5-9C67-A20E9BA13030}" destId="{11CCDBD4-E79B-49D5-833B-82EFF281B3AA}" srcOrd="3" destOrd="0" presId="urn:microsoft.com/office/officeart/2018/2/layout/IconVerticalSolidList"/>
    <dgm:cxn modelId="{ED27DD69-66D3-43F7-8399-3259F49AD2D5}" type="presParOf" srcId="{1D5CC1EF-6853-4101-ACEC-A43C484ED82F}" destId="{37E54BCA-C175-4ED0-8A71-2785402DF0F5}" srcOrd="1" destOrd="0" presId="urn:microsoft.com/office/officeart/2018/2/layout/IconVerticalSolidList"/>
    <dgm:cxn modelId="{818FFAF2-340D-4F0C-B225-82888B91510B}" type="presParOf" srcId="{1D5CC1EF-6853-4101-ACEC-A43C484ED82F}" destId="{6FA26A4F-E9D1-4F48-A246-07C6CEA3A8D0}" srcOrd="2" destOrd="0" presId="urn:microsoft.com/office/officeart/2018/2/layout/IconVerticalSolidList"/>
    <dgm:cxn modelId="{B5182C44-913B-462E-BC40-B7F93C1E6EC3}" type="presParOf" srcId="{6FA26A4F-E9D1-4F48-A246-07C6CEA3A8D0}" destId="{D36DFB06-9C3D-4ADE-A0D4-39F923FFD89A}" srcOrd="0" destOrd="0" presId="urn:microsoft.com/office/officeart/2018/2/layout/IconVerticalSolidList"/>
    <dgm:cxn modelId="{55829AA4-9BE7-4E7B-A507-4EE906820AC4}" type="presParOf" srcId="{6FA26A4F-E9D1-4F48-A246-07C6CEA3A8D0}" destId="{38135A18-4111-4287-A78B-B6643D502311}" srcOrd="1" destOrd="0" presId="urn:microsoft.com/office/officeart/2018/2/layout/IconVerticalSolidList"/>
    <dgm:cxn modelId="{806D24B2-D23E-4063-9DBA-340A98BF99C2}" type="presParOf" srcId="{6FA26A4F-E9D1-4F48-A246-07C6CEA3A8D0}" destId="{06C5FF56-6F5E-4E97-92F1-4390A7EE794E}" srcOrd="2" destOrd="0" presId="urn:microsoft.com/office/officeart/2018/2/layout/IconVerticalSolidList"/>
    <dgm:cxn modelId="{4A0FEFB8-97AF-443C-BD40-EDB082EA623A}" type="presParOf" srcId="{6FA26A4F-E9D1-4F48-A246-07C6CEA3A8D0}" destId="{44D014DF-AE96-4B3F-A6CC-E57A384949DE}" srcOrd="3" destOrd="0" presId="urn:microsoft.com/office/officeart/2018/2/layout/IconVerticalSolidList"/>
    <dgm:cxn modelId="{672B06BB-AEFB-4C0F-880C-C7D86C4338DB}" type="presParOf" srcId="{1D5CC1EF-6853-4101-ACEC-A43C484ED82F}" destId="{C4033EDF-3831-4832-A9FE-8BF9FCE24A0C}" srcOrd="3" destOrd="0" presId="urn:microsoft.com/office/officeart/2018/2/layout/IconVerticalSolidList"/>
    <dgm:cxn modelId="{C02D3ED9-D61A-477B-AB64-FF4C8BD29A7F}" type="presParOf" srcId="{1D5CC1EF-6853-4101-ACEC-A43C484ED82F}" destId="{AE313EFA-BE75-4323-8720-BC4BC4C184F7}" srcOrd="4" destOrd="0" presId="urn:microsoft.com/office/officeart/2018/2/layout/IconVerticalSolidList"/>
    <dgm:cxn modelId="{863CC09C-F98C-4A78-BE91-F0CA449664F0}" type="presParOf" srcId="{AE313EFA-BE75-4323-8720-BC4BC4C184F7}" destId="{916C8840-58AB-430F-86D5-EB0A07339A92}" srcOrd="0" destOrd="0" presId="urn:microsoft.com/office/officeart/2018/2/layout/IconVerticalSolidList"/>
    <dgm:cxn modelId="{54AA1646-D1EC-489E-BF74-D9FD27043C35}" type="presParOf" srcId="{AE313EFA-BE75-4323-8720-BC4BC4C184F7}" destId="{ACE0C201-F3A4-440B-8FD6-EA7769855F54}" srcOrd="1" destOrd="0" presId="urn:microsoft.com/office/officeart/2018/2/layout/IconVerticalSolidList"/>
    <dgm:cxn modelId="{A0BC50A3-4DDE-4F74-929B-FF134074D491}" type="presParOf" srcId="{AE313EFA-BE75-4323-8720-BC4BC4C184F7}" destId="{CEA43123-0822-4523-BD2D-F501094B9950}" srcOrd="2" destOrd="0" presId="urn:microsoft.com/office/officeart/2018/2/layout/IconVerticalSolidList"/>
    <dgm:cxn modelId="{E75ED227-D0C7-4C0C-A03A-F9571CA3990C}" type="presParOf" srcId="{AE313EFA-BE75-4323-8720-BC4BC4C184F7}" destId="{4DE17ABF-47BB-4DA3-BD1B-E9E40F281006}" srcOrd="3" destOrd="0" presId="urn:microsoft.com/office/officeart/2018/2/layout/IconVerticalSolidList"/>
    <dgm:cxn modelId="{C4201042-4CCF-49D9-B3C7-32B33B76F004}" type="presParOf" srcId="{1D5CC1EF-6853-4101-ACEC-A43C484ED82F}" destId="{A8096264-BFFE-4B1E-8C3B-3EB442A25620}" srcOrd="5" destOrd="0" presId="urn:microsoft.com/office/officeart/2018/2/layout/IconVerticalSolidList"/>
    <dgm:cxn modelId="{2F9C1A69-5C3F-44D1-BCB0-FD6CDC99455D}" type="presParOf" srcId="{1D5CC1EF-6853-4101-ACEC-A43C484ED82F}" destId="{EFC7EF89-9141-4756-B235-B4B2DEBBE429}" srcOrd="6" destOrd="0" presId="urn:microsoft.com/office/officeart/2018/2/layout/IconVerticalSolidList"/>
    <dgm:cxn modelId="{027F45A7-F9DD-4AB5-90E0-7480658C93CE}" type="presParOf" srcId="{EFC7EF89-9141-4756-B235-B4B2DEBBE429}" destId="{A8BFDF14-2B79-431F-BA6B-526624289770}" srcOrd="0" destOrd="0" presId="urn:microsoft.com/office/officeart/2018/2/layout/IconVerticalSolidList"/>
    <dgm:cxn modelId="{7C0FD20F-32CB-45C1-AD04-A5CDBE3565DB}" type="presParOf" srcId="{EFC7EF89-9141-4756-B235-B4B2DEBBE429}" destId="{18952B7E-C821-4ECB-ADBD-81CAFA8AE642}" srcOrd="1" destOrd="0" presId="urn:microsoft.com/office/officeart/2018/2/layout/IconVerticalSolidList"/>
    <dgm:cxn modelId="{B97D3BF0-BE4E-4D45-A91C-AA83B27C646B}" type="presParOf" srcId="{EFC7EF89-9141-4756-B235-B4B2DEBBE429}" destId="{AA6D29D1-BA99-447E-8B2F-6E27F5FD968D}" srcOrd="2" destOrd="0" presId="urn:microsoft.com/office/officeart/2018/2/layout/IconVerticalSolidList"/>
    <dgm:cxn modelId="{080A9347-4766-42C5-86AC-5CD452EAD756}" type="presParOf" srcId="{EFC7EF89-9141-4756-B235-B4B2DEBBE429}" destId="{D887777F-1CAD-43D2-B798-3BF76D268C9A}" srcOrd="3" destOrd="0" presId="urn:microsoft.com/office/officeart/2018/2/layout/IconVerticalSolidList"/>
    <dgm:cxn modelId="{1CCB43E6-C39C-4546-B457-DE79DAE71B8D}" type="presParOf" srcId="{1D5CC1EF-6853-4101-ACEC-A43C484ED82F}" destId="{18448470-698C-42C9-B229-FBDD89778444}" srcOrd="7" destOrd="0" presId="urn:microsoft.com/office/officeart/2018/2/layout/IconVerticalSolidList"/>
    <dgm:cxn modelId="{D2EB7712-6FCE-46D8-86B6-B36E1D54F85E}" type="presParOf" srcId="{1D5CC1EF-6853-4101-ACEC-A43C484ED82F}" destId="{A74EDC69-7079-48CD-A06A-6343390373C1}" srcOrd="8" destOrd="0" presId="urn:microsoft.com/office/officeart/2018/2/layout/IconVerticalSolidList"/>
    <dgm:cxn modelId="{B31FCB30-55BE-41AB-A330-63C3E935A65A}" type="presParOf" srcId="{A74EDC69-7079-48CD-A06A-6343390373C1}" destId="{18849B08-A576-4E6A-ADF4-B638A3F6B94E}" srcOrd="0" destOrd="0" presId="urn:microsoft.com/office/officeart/2018/2/layout/IconVerticalSolidList"/>
    <dgm:cxn modelId="{BB777380-062E-4287-AF2B-4851FF413EB4}" type="presParOf" srcId="{A74EDC69-7079-48CD-A06A-6343390373C1}" destId="{F0C78354-AA84-442B-86F6-D7341FD6C5C0}" srcOrd="1" destOrd="0" presId="urn:microsoft.com/office/officeart/2018/2/layout/IconVerticalSolidList"/>
    <dgm:cxn modelId="{C4845914-FE05-41E7-931A-FC69EB71A9DF}" type="presParOf" srcId="{A74EDC69-7079-48CD-A06A-6343390373C1}" destId="{C727D83F-DB3B-4AAE-8B5D-E9B43FB17BFE}" srcOrd="2" destOrd="0" presId="urn:microsoft.com/office/officeart/2018/2/layout/IconVerticalSolidList"/>
    <dgm:cxn modelId="{AC14B32F-5E1F-465E-900A-9CC9098B24C0}" type="presParOf" srcId="{A74EDC69-7079-48CD-A06A-6343390373C1}" destId="{13DD7E6E-9CEF-4425-A1B2-374B7DD447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BC0CB-1FEA-4B95-9667-4160081664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CB6DA8A-64BB-4574-BC66-65D18D986191}">
      <dgm:prSet/>
      <dgm:spPr/>
      <dgm:t>
        <a:bodyPr/>
        <a:lstStyle/>
        <a:p>
          <a:r>
            <a:rPr lang="pl-PL" dirty="0"/>
            <a:t>Kasacja przysługuje od </a:t>
          </a:r>
          <a:r>
            <a:rPr lang="pl-PL" b="1" dirty="0"/>
            <a:t>prawomocnego wyroku sądu odwoławczego kończącego postępowanie </a:t>
          </a:r>
          <a:r>
            <a:rPr lang="pl-PL" dirty="0"/>
            <a:t>oraz </a:t>
          </a:r>
          <a:r>
            <a:rPr lang="pl-PL" b="1" dirty="0"/>
            <a:t>prawomocnego postanowienia sądu odwoławczego o umorzeniu postępowania i zastosowaniu środka zabezpieczającego z art. 93a k.k. </a:t>
          </a:r>
          <a:endParaRPr lang="en-US" dirty="0"/>
        </a:p>
      </dgm:t>
    </dgm:pt>
    <dgm:pt modelId="{AF130CAF-7CCA-4879-A02A-EB4C4F00A8BF}" type="parTrans" cxnId="{32AD38F0-DE3E-47C3-A517-41E77019BD96}">
      <dgm:prSet/>
      <dgm:spPr/>
      <dgm:t>
        <a:bodyPr/>
        <a:lstStyle/>
        <a:p>
          <a:endParaRPr lang="en-US"/>
        </a:p>
      </dgm:t>
    </dgm:pt>
    <dgm:pt modelId="{B6D1F672-A7C7-4018-9DD7-272D27437825}" type="sibTrans" cxnId="{32AD38F0-DE3E-47C3-A517-41E77019BD96}">
      <dgm:prSet/>
      <dgm:spPr/>
      <dgm:t>
        <a:bodyPr/>
        <a:lstStyle/>
        <a:p>
          <a:endParaRPr lang="en-US"/>
        </a:p>
      </dgm:t>
    </dgm:pt>
    <dgm:pt modelId="{1BA0206A-90B0-4C45-A708-E918719E32A5}">
      <dgm:prSet custT="1"/>
      <dgm:spPr/>
      <dgm:t>
        <a:bodyPr/>
        <a:lstStyle/>
        <a:p>
          <a:r>
            <a:rPr lang="pl-PL" sz="1600" b="1" dirty="0">
              <a:solidFill>
                <a:srgbClr val="FF0000"/>
              </a:solidFill>
            </a:rPr>
            <a:t>Kasacja nie przysługuje zatem m.in. od:</a:t>
          </a:r>
          <a:endParaRPr lang="en-US" sz="1600" b="1" dirty="0">
            <a:solidFill>
              <a:srgbClr val="FF0000"/>
            </a:solidFill>
          </a:endParaRPr>
        </a:p>
      </dgm:t>
    </dgm:pt>
    <dgm:pt modelId="{F2FF393B-40AB-4F41-977E-CA94E9490D33}" type="parTrans" cxnId="{018AE14F-F2EC-42B0-8306-53163223AAF1}">
      <dgm:prSet/>
      <dgm:spPr/>
      <dgm:t>
        <a:bodyPr/>
        <a:lstStyle/>
        <a:p>
          <a:endParaRPr lang="en-US"/>
        </a:p>
      </dgm:t>
    </dgm:pt>
    <dgm:pt modelId="{28DD16C3-41A2-472A-A5F7-2FEC83EB069C}" type="sibTrans" cxnId="{018AE14F-F2EC-42B0-8306-53163223AAF1}">
      <dgm:prSet/>
      <dgm:spPr/>
      <dgm:t>
        <a:bodyPr/>
        <a:lstStyle/>
        <a:p>
          <a:endParaRPr lang="en-US"/>
        </a:p>
      </dgm:t>
    </dgm:pt>
    <dgm:pt modelId="{A23CE06D-222B-43F6-8C01-5953698B6D27}">
      <dgm:prSet/>
      <dgm:spPr/>
      <dgm:t>
        <a:bodyPr/>
        <a:lstStyle/>
        <a:p>
          <a:r>
            <a:rPr lang="pl-PL"/>
            <a:t>wyroku nakazowego </a:t>
          </a:r>
          <a:endParaRPr lang="en-US"/>
        </a:p>
      </dgm:t>
    </dgm:pt>
    <dgm:pt modelId="{25B02DFE-A9B2-4C65-84AD-FB3F80E4FB81}" type="parTrans" cxnId="{CC29ADC9-61EB-4CAA-8A3F-8D993E7AC07C}">
      <dgm:prSet/>
      <dgm:spPr/>
      <dgm:t>
        <a:bodyPr/>
        <a:lstStyle/>
        <a:p>
          <a:endParaRPr lang="en-US"/>
        </a:p>
      </dgm:t>
    </dgm:pt>
    <dgm:pt modelId="{2C034428-1261-4ED3-8FF9-56B4FDEF7CAE}" type="sibTrans" cxnId="{CC29ADC9-61EB-4CAA-8A3F-8D993E7AC07C}">
      <dgm:prSet/>
      <dgm:spPr/>
      <dgm:t>
        <a:bodyPr/>
        <a:lstStyle/>
        <a:p>
          <a:endParaRPr lang="en-US"/>
        </a:p>
      </dgm:t>
    </dgm:pt>
    <dgm:pt modelId="{BF706FDF-4835-4D39-AB30-C6344379240D}">
      <dgm:prSet/>
      <dgm:spPr/>
      <dgm:t>
        <a:bodyPr/>
        <a:lstStyle/>
        <a:p>
          <a:r>
            <a:rPr lang="pl-PL"/>
            <a:t>prawomocnego wyroku sądu I instancji </a:t>
          </a:r>
          <a:endParaRPr lang="en-US"/>
        </a:p>
      </dgm:t>
    </dgm:pt>
    <dgm:pt modelId="{E4345846-3D0C-4C2F-A02F-8FE2BF2800DB}" type="parTrans" cxnId="{825A2353-D638-4321-816E-F21F9D306D77}">
      <dgm:prSet/>
      <dgm:spPr/>
      <dgm:t>
        <a:bodyPr/>
        <a:lstStyle/>
        <a:p>
          <a:endParaRPr lang="en-US"/>
        </a:p>
      </dgm:t>
    </dgm:pt>
    <dgm:pt modelId="{B7059374-115D-4868-9826-8A1575A6FC1F}" type="sibTrans" cxnId="{825A2353-D638-4321-816E-F21F9D306D77}">
      <dgm:prSet/>
      <dgm:spPr/>
      <dgm:t>
        <a:bodyPr/>
        <a:lstStyle/>
        <a:p>
          <a:endParaRPr lang="en-US"/>
        </a:p>
      </dgm:t>
    </dgm:pt>
    <dgm:pt modelId="{276ABBD2-2197-43EF-AB03-5B1A7FE25F7C}">
      <dgm:prSet/>
      <dgm:spPr/>
      <dgm:t>
        <a:bodyPr/>
        <a:lstStyle/>
        <a:p>
          <a:r>
            <a:rPr lang="pl-PL"/>
            <a:t>prawomocnych wyroków sądu II instancji, które nie kończą postępowania w sprawie np. od wyroku kasatoryjnego (uchylenie i przekazanie sprawy do ponownego rozpoznania sądowi I instancji)</a:t>
          </a:r>
          <a:endParaRPr lang="en-US"/>
        </a:p>
      </dgm:t>
    </dgm:pt>
    <dgm:pt modelId="{711A144B-48DB-4F1B-8720-3351C0356322}" type="parTrans" cxnId="{7BD81115-ABB4-4C6E-B3D3-5DB1155E612F}">
      <dgm:prSet/>
      <dgm:spPr/>
      <dgm:t>
        <a:bodyPr/>
        <a:lstStyle/>
        <a:p>
          <a:endParaRPr lang="en-US"/>
        </a:p>
      </dgm:t>
    </dgm:pt>
    <dgm:pt modelId="{6E56472D-00FF-44A5-81A7-C6DAFABA1617}" type="sibTrans" cxnId="{7BD81115-ABB4-4C6E-B3D3-5DB1155E612F}">
      <dgm:prSet/>
      <dgm:spPr/>
      <dgm:t>
        <a:bodyPr/>
        <a:lstStyle/>
        <a:p>
          <a:endParaRPr lang="en-US"/>
        </a:p>
      </dgm:t>
    </dgm:pt>
    <dgm:pt modelId="{DC23FE75-CD2C-41F3-8661-DE1266BE7042}">
      <dgm:prSet/>
      <dgm:spPr/>
      <dgm:t>
        <a:bodyPr/>
        <a:lstStyle/>
        <a:p>
          <a:r>
            <a:rPr lang="pl-PL" dirty="0"/>
            <a:t>Kasację może wnieść strona, </a:t>
          </a:r>
          <a:r>
            <a:rPr lang="pl-PL" b="1" dirty="0"/>
            <a:t>która wcześniej zaskarżyła orzeczenie sądu I instancji. </a:t>
          </a:r>
          <a:r>
            <a:rPr lang="pl-PL" dirty="0"/>
            <a:t>Jeżeli strona nie zaskarżyła orzeczenia, może wnieść kasację tylko wtedy, gdy zostało zaskarżone przez drugą stronę i wyrok sądu I instancji został zmieniony na niekorzyść strony, która nie wniosła apelacji. </a:t>
          </a:r>
          <a:endParaRPr lang="en-US" dirty="0"/>
        </a:p>
      </dgm:t>
    </dgm:pt>
    <dgm:pt modelId="{AC250F5A-E819-43F4-AE55-736862FF5014}" type="parTrans" cxnId="{5D371DAF-5860-401D-A8EF-73C2D1BF6018}">
      <dgm:prSet/>
      <dgm:spPr/>
      <dgm:t>
        <a:bodyPr/>
        <a:lstStyle/>
        <a:p>
          <a:endParaRPr lang="en-US"/>
        </a:p>
      </dgm:t>
    </dgm:pt>
    <dgm:pt modelId="{2D149D45-8E91-41E3-A68B-A52C5565B6C2}" type="sibTrans" cxnId="{5D371DAF-5860-401D-A8EF-73C2D1BF6018}">
      <dgm:prSet/>
      <dgm:spPr/>
      <dgm:t>
        <a:bodyPr/>
        <a:lstStyle/>
        <a:p>
          <a:endParaRPr lang="en-US"/>
        </a:p>
      </dgm:t>
    </dgm:pt>
    <dgm:pt modelId="{9FA4EFE3-2439-46D0-918B-F3B76A9EF13C}">
      <dgm:prSet/>
      <dgm:spPr/>
      <dgm:t>
        <a:bodyPr/>
        <a:lstStyle/>
        <a:p>
          <a:r>
            <a:rPr lang="pl-PL"/>
            <a:t>Wyjątek – zaistnienie bezwzględnej przyczyny odwoławczej. Kasację od wyroku sądu odwoławczego może wnieść strona, która wcześniej nie zaskarżyła orzeczenia sądu I instancji. </a:t>
          </a:r>
          <a:endParaRPr lang="en-US"/>
        </a:p>
      </dgm:t>
    </dgm:pt>
    <dgm:pt modelId="{96A7692F-793C-4919-87CF-72A0DF6BB62E}" type="parTrans" cxnId="{C57BD5FF-FADF-4CA9-9649-7DB8F942EE75}">
      <dgm:prSet/>
      <dgm:spPr/>
      <dgm:t>
        <a:bodyPr/>
        <a:lstStyle/>
        <a:p>
          <a:endParaRPr lang="en-US"/>
        </a:p>
      </dgm:t>
    </dgm:pt>
    <dgm:pt modelId="{D7841B2B-376C-4431-B515-D02E07878D97}" type="sibTrans" cxnId="{C57BD5FF-FADF-4CA9-9649-7DB8F942EE75}">
      <dgm:prSet/>
      <dgm:spPr/>
      <dgm:t>
        <a:bodyPr/>
        <a:lstStyle/>
        <a:p>
          <a:endParaRPr lang="en-US"/>
        </a:p>
      </dgm:t>
    </dgm:pt>
    <dgm:pt modelId="{F4644493-FE84-4A1C-A0D5-59389409FD1E}" type="pres">
      <dgm:prSet presAssocID="{D0ABC0CB-1FEA-4B95-9667-416008166419}" presName="root" presStyleCnt="0">
        <dgm:presLayoutVars>
          <dgm:dir/>
          <dgm:resizeHandles val="exact"/>
        </dgm:presLayoutVars>
      </dgm:prSet>
      <dgm:spPr/>
    </dgm:pt>
    <dgm:pt modelId="{149D60E8-EBF4-4963-AA14-44AEC3F231D9}" type="pres">
      <dgm:prSet presAssocID="{7CB6DA8A-64BB-4574-BC66-65D18D986191}" presName="compNode" presStyleCnt="0"/>
      <dgm:spPr/>
    </dgm:pt>
    <dgm:pt modelId="{DFAA0108-45A3-47B1-83AD-78A806157967}" type="pres">
      <dgm:prSet presAssocID="{7CB6DA8A-64BB-4574-BC66-65D18D986191}" presName="bgRect" presStyleLbl="bgShp" presStyleIdx="0" presStyleCnt="3"/>
      <dgm:spPr/>
    </dgm:pt>
    <dgm:pt modelId="{2EB1EF39-A4A5-43E9-A9DD-B5AD1EBF0CD7}" type="pres">
      <dgm:prSet presAssocID="{7CB6DA8A-64BB-4574-BC66-65D18D9861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87F9AEA-DD09-4DDB-8CCC-F3752EF6D1B9}" type="pres">
      <dgm:prSet presAssocID="{7CB6DA8A-64BB-4574-BC66-65D18D986191}" presName="spaceRect" presStyleCnt="0"/>
      <dgm:spPr/>
    </dgm:pt>
    <dgm:pt modelId="{241F88A0-23A7-4563-B4BA-2E4125590D05}" type="pres">
      <dgm:prSet presAssocID="{7CB6DA8A-64BB-4574-BC66-65D18D986191}" presName="parTx" presStyleLbl="revTx" presStyleIdx="0" presStyleCnt="5">
        <dgm:presLayoutVars>
          <dgm:chMax val="0"/>
          <dgm:chPref val="0"/>
        </dgm:presLayoutVars>
      </dgm:prSet>
      <dgm:spPr/>
    </dgm:pt>
    <dgm:pt modelId="{7C94CAF2-4DA7-4F3A-BAD6-F97471982CC4}" type="pres">
      <dgm:prSet presAssocID="{B6D1F672-A7C7-4018-9DD7-272D27437825}" presName="sibTrans" presStyleCnt="0"/>
      <dgm:spPr/>
    </dgm:pt>
    <dgm:pt modelId="{069CE753-C3C8-4303-BC3A-B0CEA6CBA864}" type="pres">
      <dgm:prSet presAssocID="{1BA0206A-90B0-4C45-A708-E918719E32A5}" presName="compNode" presStyleCnt="0"/>
      <dgm:spPr/>
    </dgm:pt>
    <dgm:pt modelId="{247B889E-5E65-44EB-B217-9427C1A23359}" type="pres">
      <dgm:prSet presAssocID="{1BA0206A-90B0-4C45-A708-E918719E32A5}" presName="bgRect" presStyleLbl="bgShp" presStyleIdx="1" presStyleCnt="3"/>
      <dgm:spPr/>
    </dgm:pt>
    <dgm:pt modelId="{A0619069-91BD-41F4-BC83-29A1D90B7E75}" type="pres">
      <dgm:prSet presAssocID="{1BA0206A-90B0-4C45-A708-E918719E32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AADCE8E8-C5C1-4A57-B93F-9F02AE8902BF}" type="pres">
      <dgm:prSet presAssocID="{1BA0206A-90B0-4C45-A708-E918719E32A5}" presName="spaceRect" presStyleCnt="0"/>
      <dgm:spPr/>
    </dgm:pt>
    <dgm:pt modelId="{BB19862D-2D11-4F74-96AB-A8A40374A330}" type="pres">
      <dgm:prSet presAssocID="{1BA0206A-90B0-4C45-A708-E918719E32A5}" presName="parTx" presStyleLbl="revTx" presStyleIdx="1" presStyleCnt="5">
        <dgm:presLayoutVars>
          <dgm:chMax val="0"/>
          <dgm:chPref val="0"/>
        </dgm:presLayoutVars>
      </dgm:prSet>
      <dgm:spPr/>
    </dgm:pt>
    <dgm:pt modelId="{73DD50BF-BCE5-49AA-9BF0-CC221E3FC426}" type="pres">
      <dgm:prSet presAssocID="{1BA0206A-90B0-4C45-A708-E918719E32A5}" presName="desTx" presStyleLbl="revTx" presStyleIdx="2" presStyleCnt="5">
        <dgm:presLayoutVars/>
      </dgm:prSet>
      <dgm:spPr/>
    </dgm:pt>
    <dgm:pt modelId="{78936AAE-5F8A-4FCC-BF62-AAC99261285A}" type="pres">
      <dgm:prSet presAssocID="{28DD16C3-41A2-472A-A5F7-2FEC83EB069C}" presName="sibTrans" presStyleCnt="0"/>
      <dgm:spPr/>
    </dgm:pt>
    <dgm:pt modelId="{C70B6F72-96ED-4F09-90F1-1FAC75EB5A49}" type="pres">
      <dgm:prSet presAssocID="{DC23FE75-CD2C-41F3-8661-DE1266BE7042}" presName="compNode" presStyleCnt="0"/>
      <dgm:spPr/>
    </dgm:pt>
    <dgm:pt modelId="{7E019107-DCFA-4A73-8CA3-55A97DF9FD55}" type="pres">
      <dgm:prSet presAssocID="{DC23FE75-CD2C-41F3-8661-DE1266BE7042}" presName="bgRect" presStyleLbl="bgShp" presStyleIdx="2" presStyleCnt="3"/>
      <dgm:spPr/>
    </dgm:pt>
    <dgm:pt modelId="{F8B6E68B-5B12-4E0E-9A15-A9C894DC45A5}" type="pres">
      <dgm:prSet presAssocID="{DC23FE75-CD2C-41F3-8661-DE1266BE7042}" presName="iconRect" presStyleLbl="node1" presStyleIdx="2" presStyleCnt="3" custLinFactNeighborX="-17198"/>
      <dgm:spPr>
        <a:blipFill rotWithShape="1">
          <a:blip xmlns:r="http://schemas.openxmlformats.org/officeDocument/2006/relationships" r:embed="rId5"/>
          <a:srcRect/>
          <a:stretch>
            <a:fillRect l="-11000" r="-11000"/>
          </a:stretch>
        </a:blipFill>
        <a:ln>
          <a:noFill/>
        </a:ln>
      </dgm:spPr>
      <dgm:extLst>
        <a:ext uri="{E40237B7-FDA0-4F09-8148-C483321AD2D9}">
          <dgm14:cNvPr xmlns:dgm14="http://schemas.microsoft.com/office/drawing/2010/diagram" id="0" name="" descr="Gavel"/>
        </a:ext>
      </dgm:extLst>
    </dgm:pt>
    <dgm:pt modelId="{2658DDFE-5ECD-4B02-AB52-8EC5C528B3D8}" type="pres">
      <dgm:prSet presAssocID="{DC23FE75-CD2C-41F3-8661-DE1266BE7042}" presName="spaceRect" presStyleCnt="0"/>
      <dgm:spPr/>
    </dgm:pt>
    <dgm:pt modelId="{3914F78F-E5A5-44C6-84DD-2FA62CBB5CA0}" type="pres">
      <dgm:prSet presAssocID="{DC23FE75-CD2C-41F3-8661-DE1266BE7042}" presName="parTx" presStyleLbl="revTx" presStyleIdx="3" presStyleCnt="5">
        <dgm:presLayoutVars>
          <dgm:chMax val="0"/>
          <dgm:chPref val="0"/>
        </dgm:presLayoutVars>
      </dgm:prSet>
      <dgm:spPr/>
    </dgm:pt>
    <dgm:pt modelId="{AB7A44BF-D9F5-49E9-AA42-0E23E66FF1DC}" type="pres">
      <dgm:prSet presAssocID="{DC23FE75-CD2C-41F3-8661-DE1266BE7042}" presName="desTx" presStyleLbl="revTx" presStyleIdx="4" presStyleCnt="5">
        <dgm:presLayoutVars/>
      </dgm:prSet>
      <dgm:spPr/>
    </dgm:pt>
  </dgm:ptLst>
  <dgm:cxnLst>
    <dgm:cxn modelId="{0EAD8F10-35D3-4F1A-89C0-8E7A4AC880A4}" type="presOf" srcId="{7CB6DA8A-64BB-4574-BC66-65D18D986191}" destId="{241F88A0-23A7-4563-B4BA-2E4125590D05}" srcOrd="0" destOrd="0" presId="urn:microsoft.com/office/officeart/2018/2/layout/IconVerticalSolidList"/>
    <dgm:cxn modelId="{7BD81115-ABB4-4C6E-B3D3-5DB1155E612F}" srcId="{1BA0206A-90B0-4C45-A708-E918719E32A5}" destId="{276ABBD2-2197-43EF-AB03-5B1A7FE25F7C}" srcOrd="2" destOrd="0" parTransId="{711A144B-48DB-4F1B-8720-3351C0356322}" sibTransId="{6E56472D-00FF-44A5-81A7-C6DAFABA1617}"/>
    <dgm:cxn modelId="{1209DD48-A5CE-400B-B562-DFA50F0DBD5A}" type="presOf" srcId="{1BA0206A-90B0-4C45-A708-E918719E32A5}" destId="{BB19862D-2D11-4F74-96AB-A8A40374A330}" srcOrd="0" destOrd="0" presId="urn:microsoft.com/office/officeart/2018/2/layout/IconVerticalSolidList"/>
    <dgm:cxn modelId="{018AE14F-F2EC-42B0-8306-53163223AAF1}" srcId="{D0ABC0CB-1FEA-4B95-9667-416008166419}" destId="{1BA0206A-90B0-4C45-A708-E918719E32A5}" srcOrd="1" destOrd="0" parTransId="{F2FF393B-40AB-4F41-977E-CA94E9490D33}" sibTransId="{28DD16C3-41A2-472A-A5F7-2FEC83EB069C}"/>
    <dgm:cxn modelId="{825A2353-D638-4321-816E-F21F9D306D77}" srcId="{1BA0206A-90B0-4C45-A708-E918719E32A5}" destId="{BF706FDF-4835-4D39-AB30-C6344379240D}" srcOrd="1" destOrd="0" parTransId="{E4345846-3D0C-4C2F-A02F-8FE2BF2800DB}" sibTransId="{B7059374-115D-4868-9826-8A1575A6FC1F}"/>
    <dgm:cxn modelId="{06A7D78F-9058-4234-ACBA-F94061C4DF9A}" type="presOf" srcId="{BF706FDF-4835-4D39-AB30-C6344379240D}" destId="{73DD50BF-BCE5-49AA-9BF0-CC221E3FC426}" srcOrd="0" destOrd="1" presId="urn:microsoft.com/office/officeart/2018/2/layout/IconVerticalSolidList"/>
    <dgm:cxn modelId="{94C13F9F-08B6-4785-86E7-E97FB5EAD377}" type="presOf" srcId="{DC23FE75-CD2C-41F3-8661-DE1266BE7042}" destId="{3914F78F-E5A5-44C6-84DD-2FA62CBB5CA0}" srcOrd="0" destOrd="0" presId="urn:microsoft.com/office/officeart/2018/2/layout/IconVerticalSolidList"/>
    <dgm:cxn modelId="{5D371DAF-5860-401D-A8EF-73C2D1BF6018}" srcId="{D0ABC0CB-1FEA-4B95-9667-416008166419}" destId="{DC23FE75-CD2C-41F3-8661-DE1266BE7042}" srcOrd="2" destOrd="0" parTransId="{AC250F5A-E819-43F4-AE55-736862FF5014}" sibTransId="{2D149D45-8E91-41E3-A68B-A52C5565B6C2}"/>
    <dgm:cxn modelId="{94E4CEB4-6E96-453A-849B-05BCDAF8D13B}" type="presOf" srcId="{D0ABC0CB-1FEA-4B95-9667-416008166419}" destId="{F4644493-FE84-4A1C-A0D5-59389409FD1E}" srcOrd="0" destOrd="0" presId="urn:microsoft.com/office/officeart/2018/2/layout/IconVerticalSolidList"/>
    <dgm:cxn modelId="{5BD459C5-331C-403F-BB96-D2419D5AC8AD}" type="presOf" srcId="{9FA4EFE3-2439-46D0-918B-F3B76A9EF13C}" destId="{AB7A44BF-D9F5-49E9-AA42-0E23E66FF1DC}" srcOrd="0" destOrd="0" presId="urn:microsoft.com/office/officeart/2018/2/layout/IconVerticalSolidList"/>
    <dgm:cxn modelId="{CC29ADC9-61EB-4CAA-8A3F-8D993E7AC07C}" srcId="{1BA0206A-90B0-4C45-A708-E918719E32A5}" destId="{A23CE06D-222B-43F6-8C01-5953698B6D27}" srcOrd="0" destOrd="0" parTransId="{25B02DFE-A9B2-4C65-84AD-FB3F80E4FB81}" sibTransId="{2C034428-1261-4ED3-8FF9-56B4FDEF7CAE}"/>
    <dgm:cxn modelId="{4EDE4DD1-D183-4F29-877D-B16D3B5E36B1}" type="presOf" srcId="{276ABBD2-2197-43EF-AB03-5B1A7FE25F7C}" destId="{73DD50BF-BCE5-49AA-9BF0-CC221E3FC426}" srcOrd="0" destOrd="2" presId="urn:microsoft.com/office/officeart/2018/2/layout/IconVerticalSolidList"/>
    <dgm:cxn modelId="{32D2D1D9-8A95-4A18-B0CE-71CC6C62217F}" type="presOf" srcId="{A23CE06D-222B-43F6-8C01-5953698B6D27}" destId="{73DD50BF-BCE5-49AA-9BF0-CC221E3FC426}" srcOrd="0" destOrd="0" presId="urn:microsoft.com/office/officeart/2018/2/layout/IconVerticalSolidList"/>
    <dgm:cxn modelId="{32AD38F0-DE3E-47C3-A517-41E77019BD96}" srcId="{D0ABC0CB-1FEA-4B95-9667-416008166419}" destId="{7CB6DA8A-64BB-4574-BC66-65D18D986191}" srcOrd="0" destOrd="0" parTransId="{AF130CAF-7CCA-4879-A02A-EB4C4F00A8BF}" sibTransId="{B6D1F672-A7C7-4018-9DD7-272D27437825}"/>
    <dgm:cxn modelId="{C57BD5FF-FADF-4CA9-9649-7DB8F942EE75}" srcId="{DC23FE75-CD2C-41F3-8661-DE1266BE7042}" destId="{9FA4EFE3-2439-46D0-918B-F3B76A9EF13C}" srcOrd="0" destOrd="0" parTransId="{96A7692F-793C-4919-87CF-72A0DF6BB62E}" sibTransId="{D7841B2B-376C-4431-B515-D02E07878D97}"/>
    <dgm:cxn modelId="{C7FCFAEE-C61A-45F3-88E0-FE36B9802828}" type="presParOf" srcId="{F4644493-FE84-4A1C-A0D5-59389409FD1E}" destId="{149D60E8-EBF4-4963-AA14-44AEC3F231D9}" srcOrd="0" destOrd="0" presId="urn:microsoft.com/office/officeart/2018/2/layout/IconVerticalSolidList"/>
    <dgm:cxn modelId="{870583F3-4043-44C0-B22C-B78B73C32DCD}" type="presParOf" srcId="{149D60E8-EBF4-4963-AA14-44AEC3F231D9}" destId="{DFAA0108-45A3-47B1-83AD-78A806157967}" srcOrd="0" destOrd="0" presId="urn:microsoft.com/office/officeart/2018/2/layout/IconVerticalSolidList"/>
    <dgm:cxn modelId="{8B2D84DE-9ACC-412B-A3CC-A34C1FE3D86C}" type="presParOf" srcId="{149D60E8-EBF4-4963-AA14-44AEC3F231D9}" destId="{2EB1EF39-A4A5-43E9-A9DD-B5AD1EBF0CD7}" srcOrd="1" destOrd="0" presId="urn:microsoft.com/office/officeart/2018/2/layout/IconVerticalSolidList"/>
    <dgm:cxn modelId="{278C3FAE-E794-4CCB-B9D0-122D44517F84}" type="presParOf" srcId="{149D60E8-EBF4-4963-AA14-44AEC3F231D9}" destId="{987F9AEA-DD09-4DDB-8CCC-F3752EF6D1B9}" srcOrd="2" destOrd="0" presId="urn:microsoft.com/office/officeart/2018/2/layout/IconVerticalSolidList"/>
    <dgm:cxn modelId="{8F8D9ABD-6578-4D35-9080-873FC6581D24}" type="presParOf" srcId="{149D60E8-EBF4-4963-AA14-44AEC3F231D9}" destId="{241F88A0-23A7-4563-B4BA-2E4125590D05}" srcOrd="3" destOrd="0" presId="urn:microsoft.com/office/officeart/2018/2/layout/IconVerticalSolidList"/>
    <dgm:cxn modelId="{7CDF06DE-1D8B-435D-8E17-A428A75BB1A7}" type="presParOf" srcId="{F4644493-FE84-4A1C-A0D5-59389409FD1E}" destId="{7C94CAF2-4DA7-4F3A-BAD6-F97471982CC4}" srcOrd="1" destOrd="0" presId="urn:microsoft.com/office/officeart/2018/2/layout/IconVerticalSolidList"/>
    <dgm:cxn modelId="{D9B68F40-C3C5-445D-AAE8-71D540872631}" type="presParOf" srcId="{F4644493-FE84-4A1C-A0D5-59389409FD1E}" destId="{069CE753-C3C8-4303-BC3A-B0CEA6CBA864}" srcOrd="2" destOrd="0" presId="urn:microsoft.com/office/officeart/2018/2/layout/IconVerticalSolidList"/>
    <dgm:cxn modelId="{B8DF5E36-48B3-4FDE-AFB2-4E60B84D75D8}" type="presParOf" srcId="{069CE753-C3C8-4303-BC3A-B0CEA6CBA864}" destId="{247B889E-5E65-44EB-B217-9427C1A23359}" srcOrd="0" destOrd="0" presId="urn:microsoft.com/office/officeart/2018/2/layout/IconVerticalSolidList"/>
    <dgm:cxn modelId="{81167A12-BA59-4E9F-AB4B-9FF56B6E628B}" type="presParOf" srcId="{069CE753-C3C8-4303-BC3A-B0CEA6CBA864}" destId="{A0619069-91BD-41F4-BC83-29A1D90B7E75}" srcOrd="1" destOrd="0" presId="urn:microsoft.com/office/officeart/2018/2/layout/IconVerticalSolidList"/>
    <dgm:cxn modelId="{668E601A-034B-4C19-98A3-2FFBB0B14A28}" type="presParOf" srcId="{069CE753-C3C8-4303-BC3A-B0CEA6CBA864}" destId="{AADCE8E8-C5C1-4A57-B93F-9F02AE8902BF}" srcOrd="2" destOrd="0" presId="urn:microsoft.com/office/officeart/2018/2/layout/IconVerticalSolidList"/>
    <dgm:cxn modelId="{8129312B-3409-40FD-B6FF-8C5269A00047}" type="presParOf" srcId="{069CE753-C3C8-4303-BC3A-B0CEA6CBA864}" destId="{BB19862D-2D11-4F74-96AB-A8A40374A330}" srcOrd="3" destOrd="0" presId="urn:microsoft.com/office/officeart/2018/2/layout/IconVerticalSolidList"/>
    <dgm:cxn modelId="{BABEC396-21E3-4869-B926-CE52E07B9C86}" type="presParOf" srcId="{069CE753-C3C8-4303-BC3A-B0CEA6CBA864}" destId="{73DD50BF-BCE5-49AA-9BF0-CC221E3FC426}" srcOrd="4" destOrd="0" presId="urn:microsoft.com/office/officeart/2018/2/layout/IconVerticalSolidList"/>
    <dgm:cxn modelId="{DB199C2E-7192-4791-928C-31CE0E8B8BC6}" type="presParOf" srcId="{F4644493-FE84-4A1C-A0D5-59389409FD1E}" destId="{78936AAE-5F8A-4FCC-BF62-AAC99261285A}" srcOrd="3" destOrd="0" presId="urn:microsoft.com/office/officeart/2018/2/layout/IconVerticalSolidList"/>
    <dgm:cxn modelId="{48622886-FAB2-418B-B443-B2EB3387D9E9}" type="presParOf" srcId="{F4644493-FE84-4A1C-A0D5-59389409FD1E}" destId="{C70B6F72-96ED-4F09-90F1-1FAC75EB5A49}" srcOrd="4" destOrd="0" presId="urn:microsoft.com/office/officeart/2018/2/layout/IconVerticalSolidList"/>
    <dgm:cxn modelId="{A80AD57F-0977-44E8-87A8-5E3E2E6248AB}" type="presParOf" srcId="{C70B6F72-96ED-4F09-90F1-1FAC75EB5A49}" destId="{7E019107-DCFA-4A73-8CA3-55A97DF9FD55}" srcOrd="0" destOrd="0" presId="urn:microsoft.com/office/officeart/2018/2/layout/IconVerticalSolidList"/>
    <dgm:cxn modelId="{29CF13E8-5B03-47F6-895E-B3B4FFA9E8B6}" type="presParOf" srcId="{C70B6F72-96ED-4F09-90F1-1FAC75EB5A49}" destId="{F8B6E68B-5B12-4E0E-9A15-A9C894DC45A5}" srcOrd="1" destOrd="0" presId="urn:microsoft.com/office/officeart/2018/2/layout/IconVerticalSolidList"/>
    <dgm:cxn modelId="{09C6AF73-11D6-4E72-ADEF-8F825B925AD5}" type="presParOf" srcId="{C70B6F72-96ED-4F09-90F1-1FAC75EB5A49}" destId="{2658DDFE-5ECD-4B02-AB52-8EC5C528B3D8}" srcOrd="2" destOrd="0" presId="urn:microsoft.com/office/officeart/2018/2/layout/IconVerticalSolidList"/>
    <dgm:cxn modelId="{B845875A-D9EE-48A5-983C-62794A26B403}" type="presParOf" srcId="{C70B6F72-96ED-4F09-90F1-1FAC75EB5A49}" destId="{3914F78F-E5A5-44C6-84DD-2FA62CBB5CA0}" srcOrd="3" destOrd="0" presId="urn:microsoft.com/office/officeart/2018/2/layout/IconVerticalSolidList"/>
    <dgm:cxn modelId="{AE489BE1-CA14-4879-B249-D5AEE8C1F304}" type="presParOf" srcId="{C70B6F72-96ED-4F09-90F1-1FAC75EB5A49}" destId="{AB7A44BF-D9F5-49E9-AA42-0E23E66FF1D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4F541-C2CA-4E29-B152-B1E293EA64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CA8F4E-62DC-447E-A4E1-9177F381D718}">
      <dgm:prSet/>
      <dgm:spPr/>
      <dgm:t>
        <a:bodyPr/>
        <a:lstStyle/>
        <a:p>
          <a:r>
            <a:rPr lang="pl-PL" b="1"/>
            <a:t>Rodzaj uchybień:</a:t>
          </a:r>
          <a:endParaRPr lang="en-US"/>
        </a:p>
      </dgm:t>
    </dgm:pt>
    <dgm:pt modelId="{1AD92627-D1AB-494F-8C64-9C77C1EE4C76}" type="parTrans" cxnId="{6E07F56B-696D-4B23-8254-F9AA640A1853}">
      <dgm:prSet/>
      <dgm:spPr/>
      <dgm:t>
        <a:bodyPr/>
        <a:lstStyle/>
        <a:p>
          <a:endParaRPr lang="en-US"/>
        </a:p>
      </dgm:t>
    </dgm:pt>
    <dgm:pt modelId="{5DBE90C3-9694-4F9B-B26A-2F67C741B0A5}" type="sibTrans" cxnId="{6E07F56B-696D-4B23-8254-F9AA640A1853}">
      <dgm:prSet/>
      <dgm:spPr/>
      <dgm:t>
        <a:bodyPr/>
        <a:lstStyle/>
        <a:p>
          <a:endParaRPr lang="en-US"/>
        </a:p>
      </dgm:t>
    </dgm:pt>
    <dgm:pt modelId="{B5E2EC99-EA61-4DE8-BA90-81D281A254A2}">
      <dgm:prSet/>
      <dgm:spPr/>
      <dgm:t>
        <a:bodyPr/>
        <a:lstStyle/>
        <a:p>
          <a:r>
            <a:rPr lang="pl-PL" b="1"/>
            <a:t>rażące</a:t>
          </a:r>
          <a:r>
            <a:rPr lang="pl-PL"/>
            <a:t> naruszenie prawa (art. 438 pkt 1 i 2), jeżeli mogło mieć </a:t>
          </a:r>
          <a:r>
            <a:rPr lang="pl-PL" b="1"/>
            <a:t>istotny wpływ </a:t>
          </a:r>
          <a:r>
            <a:rPr lang="pl-PL"/>
            <a:t>na treść orzeczenia. </a:t>
          </a:r>
          <a:r>
            <a:rPr lang="pl-PL" b="1" u="sng"/>
            <a:t>Kontroli kasacyjnej nie obejmują wątpliwości co do ustaleń faktycznych! </a:t>
          </a:r>
          <a:r>
            <a:rPr lang="pl-PL" b="1"/>
            <a:t>Kontroli kasacyjnej nie podlegają ustalenia faktyczne, ale sposób ich dokonania </a:t>
          </a:r>
          <a:endParaRPr lang="en-US"/>
        </a:p>
      </dgm:t>
    </dgm:pt>
    <dgm:pt modelId="{594A7998-D505-4F04-93EC-FA12827E7916}" type="parTrans" cxnId="{B2264405-9698-4515-B79D-2689FE8A1CC0}">
      <dgm:prSet/>
      <dgm:spPr/>
      <dgm:t>
        <a:bodyPr/>
        <a:lstStyle/>
        <a:p>
          <a:endParaRPr lang="en-US"/>
        </a:p>
      </dgm:t>
    </dgm:pt>
    <dgm:pt modelId="{51EAB10D-DB97-4A19-B218-55A418D18A87}" type="sibTrans" cxnId="{B2264405-9698-4515-B79D-2689FE8A1CC0}">
      <dgm:prSet/>
      <dgm:spPr/>
      <dgm:t>
        <a:bodyPr/>
        <a:lstStyle/>
        <a:p>
          <a:endParaRPr lang="en-US"/>
        </a:p>
      </dgm:t>
    </dgm:pt>
    <dgm:pt modelId="{F9CFBE04-BC3B-4AED-A2E5-9BF6F9ADA2FF}">
      <dgm:prSet/>
      <dgm:spPr/>
      <dgm:t>
        <a:bodyPr/>
        <a:lstStyle/>
        <a:p>
          <a:r>
            <a:rPr lang="pl-PL"/>
            <a:t>bezwzględne przyczyny odwoławcze </a:t>
          </a:r>
          <a:endParaRPr lang="en-US"/>
        </a:p>
      </dgm:t>
    </dgm:pt>
    <dgm:pt modelId="{9E2BC92E-E31C-4872-826F-3700BE2C459C}" type="parTrans" cxnId="{0B0C0734-210C-4B5A-A69B-A918878DEC01}">
      <dgm:prSet/>
      <dgm:spPr/>
      <dgm:t>
        <a:bodyPr/>
        <a:lstStyle/>
        <a:p>
          <a:endParaRPr lang="en-US"/>
        </a:p>
      </dgm:t>
    </dgm:pt>
    <dgm:pt modelId="{DE4313F9-FED9-4F0F-B459-6600C97500B6}" type="sibTrans" cxnId="{0B0C0734-210C-4B5A-A69B-A918878DEC01}">
      <dgm:prSet/>
      <dgm:spPr/>
      <dgm:t>
        <a:bodyPr/>
        <a:lstStyle/>
        <a:p>
          <a:endParaRPr lang="en-US"/>
        </a:p>
      </dgm:t>
    </dgm:pt>
    <dgm:pt modelId="{E988E3A6-6368-405C-9174-C0607A431FB9}">
      <dgm:prSet/>
      <dgm:spPr/>
      <dgm:t>
        <a:bodyPr/>
        <a:lstStyle/>
        <a:p>
          <a:r>
            <a:rPr lang="pl-PL"/>
            <a:t>Od jakiego orzeczenia można wnieść kasację:</a:t>
          </a:r>
          <a:endParaRPr lang="en-US"/>
        </a:p>
      </dgm:t>
    </dgm:pt>
    <dgm:pt modelId="{E62E1BC9-D90C-4766-908A-6875611ECB4C}" type="parTrans" cxnId="{0EC82AEC-1B91-4A09-9C2B-2B6BAC9B47EC}">
      <dgm:prSet/>
      <dgm:spPr/>
      <dgm:t>
        <a:bodyPr/>
        <a:lstStyle/>
        <a:p>
          <a:endParaRPr lang="en-US"/>
        </a:p>
      </dgm:t>
    </dgm:pt>
    <dgm:pt modelId="{CDE8916A-3723-4D28-836E-E43ACC683FD3}" type="sibTrans" cxnId="{0EC82AEC-1B91-4A09-9C2B-2B6BAC9B47EC}">
      <dgm:prSet/>
      <dgm:spPr/>
      <dgm:t>
        <a:bodyPr/>
        <a:lstStyle/>
        <a:p>
          <a:endParaRPr lang="en-US"/>
        </a:p>
      </dgm:t>
    </dgm:pt>
    <dgm:pt modelId="{47E5F77B-3D14-40A9-A1EA-6F5C20E4B40B}">
      <dgm:prSet/>
      <dgm:spPr/>
      <dgm:t>
        <a:bodyPr/>
        <a:lstStyle/>
        <a:p>
          <a:r>
            <a:rPr lang="pl-PL"/>
            <a:t>kasację na korzyść oskarżonego - </a:t>
          </a:r>
          <a:r>
            <a:rPr lang="pl-PL" b="1"/>
            <a:t>w razie skazania za przestępstwo lub przestępstwo skarbowe na karę pozbawienia wolności bez warunkowego zawieszenia jej wykonania</a:t>
          </a:r>
          <a:r>
            <a:rPr lang="pl-PL"/>
            <a:t>. </a:t>
          </a:r>
          <a:endParaRPr lang="en-US"/>
        </a:p>
      </dgm:t>
    </dgm:pt>
    <dgm:pt modelId="{BE59E021-6C45-4C68-B28F-9BBF6B84F787}" type="parTrans" cxnId="{981BD001-4BBA-466A-AD77-9C2B73F59725}">
      <dgm:prSet/>
      <dgm:spPr/>
      <dgm:t>
        <a:bodyPr/>
        <a:lstStyle/>
        <a:p>
          <a:endParaRPr lang="en-US"/>
        </a:p>
      </dgm:t>
    </dgm:pt>
    <dgm:pt modelId="{7CE2A8FA-0A0B-40A8-988E-386247FC53CE}" type="sibTrans" cxnId="{981BD001-4BBA-466A-AD77-9C2B73F59725}">
      <dgm:prSet/>
      <dgm:spPr/>
      <dgm:t>
        <a:bodyPr/>
        <a:lstStyle/>
        <a:p>
          <a:endParaRPr lang="en-US"/>
        </a:p>
      </dgm:t>
    </dgm:pt>
    <dgm:pt modelId="{C9E9CC88-A82A-4A96-B90C-E6CB50EAEE41}">
      <dgm:prSet/>
      <dgm:spPr/>
      <dgm:t>
        <a:bodyPr/>
        <a:lstStyle/>
        <a:p>
          <a:r>
            <a:rPr lang="pl-PL" dirty="0"/>
            <a:t>Kasację na niekorzyść – Kasację na niekorzyść można wnieść </a:t>
          </a:r>
          <a:r>
            <a:rPr lang="pl-PL" b="1" dirty="0"/>
            <a:t>jedynie w razie uniewinnienia oskarżonego albo umorzenia postępowania.</a:t>
          </a:r>
          <a:endParaRPr lang="en-US" b="1" dirty="0"/>
        </a:p>
      </dgm:t>
    </dgm:pt>
    <dgm:pt modelId="{1A169758-948D-46DB-BC70-5D2B7CEA2DD4}" type="parTrans" cxnId="{9C4AED64-E642-477B-A417-8EBEBE42D3F7}">
      <dgm:prSet/>
      <dgm:spPr/>
      <dgm:t>
        <a:bodyPr/>
        <a:lstStyle/>
        <a:p>
          <a:endParaRPr lang="en-US"/>
        </a:p>
      </dgm:t>
    </dgm:pt>
    <dgm:pt modelId="{CC55790C-53E0-4C08-993F-49927CAF538F}" type="sibTrans" cxnId="{9C4AED64-E642-477B-A417-8EBEBE42D3F7}">
      <dgm:prSet/>
      <dgm:spPr/>
      <dgm:t>
        <a:bodyPr/>
        <a:lstStyle/>
        <a:p>
          <a:endParaRPr lang="en-US"/>
        </a:p>
      </dgm:t>
    </dgm:pt>
    <dgm:pt modelId="{DA92FE13-1787-4DDB-ABB1-0B6BB8254C22}">
      <dgm:prSet/>
      <dgm:spPr/>
      <dgm:t>
        <a:bodyPr/>
        <a:lstStyle/>
        <a:p>
          <a:pPr algn="ctr"/>
          <a:r>
            <a:rPr lang="pl-PL" b="1" dirty="0"/>
            <a:t>Ograniczenia dotyczące rodzaju kary nie obowiązują wtedy, gdy zaistniała bezwzględna przyczyna odwoławcza (art. 439) oraz w przypadku kasacji nadzwyczajnej</a:t>
          </a:r>
          <a:endParaRPr lang="en-US" b="1" dirty="0"/>
        </a:p>
      </dgm:t>
    </dgm:pt>
    <dgm:pt modelId="{0933FF87-0CD7-481E-AF30-AEC803E30687}" type="parTrans" cxnId="{0BDE2C24-A4DA-43F2-BA60-3B339A99BAF1}">
      <dgm:prSet/>
      <dgm:spPr/>
      <dgm:t>
        <a:bodyPr/>
        <a:lstStyle/>
        <a:p>
          <a:endParaRPr lang="en-US"/>
        </a:p>
      </dgm:t>
    </dgm:pt>
    <dgm:pt modelId="{996CCD9A-6A21-4E9E-BF5A-D8CC48DF2C70}" type="sibTrans" cxnId="{0BDE2C24-A4DA-43F2-BA60-3B339A99BAF1}">
      <dgm:prSet/>
      <dgm:spPr/>
      <dgm:t>
        <a:bodyPr/>
        <a:lstStyle/>
        <a:p>
          <a:endParaRPr lang="en-US"/>
        </a:p>
      </dgm:t>
    </dgm:pt>
    <dgm:pt modelId="{4E2E8895-8992-474A-A406-BE5C1F3A068C}" type="pres">
      <dgm:prSet presAssocID="{3904F541-C2CA-4E29-B152-B1E293EA64C4}" presName="linear" presStyleCnt="0">
        <dgm:presLayoutVars>
          <dgm:animLvl val="lvl"/>
          <dgm:resizeHandles val="exact"/>
        </dgm:presLayoutVars>
      </dgm:prSet>
      <dgm:spPr/>
    </dgm:pt>
    <dgm:pt modelId="{7D713A62-8E9E-41B7-B907-910473E82898}" type="pres">
      <dgm:prSet presAssocID="{89CA8F4E-62DC-447E-A4E1-9177F381D718}" presName="parentText" presStyleLbl="node1" presStyleIdx="0" presStyleCnt="3">
        <dgm:presLayoutVars>
          <dgm:chMax val="0"/>
          <dgm:bulletEnabled val="1"/>
        </dgm:presLayoutVars>
      </dgm:prSet>
      <dgm:spPr/>
    </dgm:pt>
    <dgm:pt modelId="{555B6C13-383D-4E9E-9E79-7D0BD59A1E0B}" type="pres">
      <dgm:prSet presAssocID="{89CA8F4E-62DC-447E-A4E1-9177F381D718}" presName="childText" presStyleLbl="revTx" presStyleIdx="0" presStyleCnt="2">
        <dgm:presLayoutVars>
          <dgm:bulletEnabled val="1"/>
        </dgm:presLayoutVars>
      </dgm:prSet>
      <dgm:spPr/>
    </dgm:pt>
    <dgm:pt modelId="{F33497AD-6ABE-48C4-9AB7-A49EB19C0B11}" type="pres">
      <dgm:prSet presAssocID="{E988E3A6-6368-405C-9174-C0607A431FB9}" presName="parentText" presStyleLbl="node1" presStyleIdx="1" presStyleCnt="3">
        <dgm:presLayoutVars>
          <dgm:chMax val="0"/>
          <dgm:bulletEnabled val="1"/>
        </dgm:presLayoutVars>
      </dgm:prSet>
      <dgm:spPr/>
    </dgm:pt>
    <dgm:pt modelId="{68081379-BD5B-4393-A01D-36F195C79174}" type="pres">
      <dgm:prSet presAssocID="{E988E3A6-6368-405C-9174-C0607A431FB9}" presName="childText" presStyleLbl="revTx" presStyleIdx="1" presStyleCnt="2">
        <dgm:presLayoutVars>
          <dgm:bulletEnabled val="1"/>
        </dgm:presLayoutVars>
      </dgm:prSet>
      <dgm:spPr/>
    </dgm:pt>
    <dgm:pt modelId="{DD01FE91-7005-48E1-98C0-F18B4C07FD0C}" type="pres">
      <dgm:prSet presAssocID="{DA92FE13-1787-4DDB-ABB1-0B6BB8254C22}" presName="parentText" presStyleLbl="node1" presStyleIdx="2" presStyleCnt="3">
        <dgm:presLayoutVars>
          <dgm:chMax val="0"/>
          <dgm:bulletEnabled val="1"/>
        </dgm:presLayoutVars>
      </dgm:prSet>
      <dgm:spPr/>
    </dgm:pt>
  </dgm:ptLst>
  <dgm:cxnLst>
    <dgm:cxn modelId="{981BD001-4BBA-466A-AD77-9C2B73F59725}" srcId="{E988E3A6-6368-405C-9174-C0607A431FB9}" destId="{47E5F77B-3D14-40A9-A1EA-6F5C20E4B40B}" srcOrd="0" destOrd="0" parTransId="{BE59E021-6C45-4C68-B28F-9BBF6B84F787}" sibTransId="{7CE2A8FA-0A0B-40A8-988E-386247FC53CE}"/>
    <dgm:cxn modelId="{B2264405-9698-4515-B79D-2689FE8A1CC0}" srcId="{89CA8F4E-62DC-447E-A4E1-9177F381D718}" destId="{B5E2EC99-EA61-4DE8-BA90-81D281A254A2}" srcOrd="0" destOrd="0" parTransId="{594A7998-D505-4F04-93EC-FA12827E7916}" sibTransId="{51EAB10D-DB97-4A19-B218-55A418D18A87}"/>
    <dgm:cxn modelId="{0BDE2C24-A4DA-43F2-BA60-3B339A99BAF1}" srcId="{3904F541-C2CA-4E29-B152-B1E293EA64C4}" destId="{DA92FE13-1787-4DDB-ABB1-0B6BB8254C22}" srcOrd="2" destOrd="0" parTransId="{0933FF87-0CD7-481E-AF30-AEC803E30687}" sibTransId="{996CCD9A-6A21-4E9E-BF5A-D8CC48DF2C70}"/>
    <dgm:cxn modelId="{8A2E9E29-B231-4A8D-AF7D-CD1C07AEDA37}" type="presOf" srcId="{DA92FE13-1787-4DDB-ABB1-0B6BB8254C22}" destId="{DD01FE91-7005-48E1-98C0-F18B4C07FD0C}" srcOrd="0" destOrd="0" presId="urn:microsoft.com/office/officeart/2005/8/layout/vList2"/>
    <dgm:cxn modelId="{0B0C0734-210C-4B5A-A69B-A918878DEC01}" srcId="{89CA8F4E-62DC-447E-A4E1-9177F381D718}" destId="{F9CFBE04-BC3B-4AED-A2E5-9BF6F9ADA2FF}" srcOrd="1" destOrd="0" parTransId="{9E2BC92E-E31C-4872-826F-3700BE2C459C}" sibTransId="{DE4313F9-FED9-4F0F-B459-6600C97500B6}"/>
    <dgm:cxn modelId="{9C4AED64-E642-477B-A417-8EBEBE42D3F7}" srcId="{E988E3A6-6368-405C-9174-C0607A431FB9}" destId="{C9E9CC88-A82A-4A96-B90C-E6CB50EAEE41}" srcOrd="1" destOrd="0" parTransId="{1A169758-948D-46DB-BC70-5D2B7CEA2DD4}" sibTransId="{CC55790C-53E0-4C08-993F-49927CAF538F}"/>
    <dgm:cxn modelId="{6E07F56B-696D-4B23-8254-F9AA640A1853}" srcId="{3904F541-C2CA-4E29-B152-B1E293EA64C4}" destId="{89CA8F4E-62DC-447E-A4E1-9177F381D718}" srcOrd="0" destOrd="0" parTransId="{1AD92627-D1AB-494F-8C64-9C77C1EE4C76}" sibTransId="{5DBE90C3-9694-4F9B-B26A-2F67C741B0A5}"/>
    <dgm:cxn modelId="{4245F1AF-549D-4016-BBD9-20504752A263}" type="presOf" srcId="{89CA8F4E-62DC-447E-A4E1-9177F381D718}" destId="{7D713A62-8E9E-41B7-B907-910473E82898}" srcOrd="0" destOrd="0" presId="urn:microsoft.com/office/officeart/2005/8/layout/vList2"/>
    <dgm:cxn modelId="{1B1454B3-3B9F-42DD-91CB-A819ECBB6C74}" type="presOf" srcId="{B5E2EC99-EA61-4DE8-BA90-81D281A254A2}" destId="{555B6C13-383D-4E9E-9E79-7D0BD59A1E0B}" srcOrd="0" destOrd="0" presId="urn:microsoft.com/office/officeart/2005/8/layout/vList2"/>
    <dgm:cxn modelId="{2BBB9DB3-40A5-4E9F-A15A-9938B253ECD3}" type="presOf" srcId="{3904F541-C2CA-4E29-B152-B1E293EA64C4}" destId="{4E2E8895-8992-474A-A406-BE5C1F3A068C}" srcOrd="0" destOrd="0" presId="urn:microsoft.com/office/officeart/2005/8/layout/vList2"/>
    <dgm:cxn modelId="{EB0AB1C8-73A1-42E6-BAB1-E5E98230A8B2}" type="presOf" srcId="{F9CFBE04-BC3B-4AED-A2E5-9BF6F9ADA2FF}" destId="{555B6C13-383D-4E9E-9E79-7D0BD59A1E0B}" srcOrd="0" destOrd="1" presId="urn:microsoft.com/office/officeart/2005/8/layout/vList2"/>
    <dgm:cxn modelId="{539AFAC9-97B1-48C1-A164-336B9DBAB896}" type="presOf" srcId="{E988E3A6-6368-405C-9174-C0607A431FB9}" destId="{F33497AD-6ABE-48C4-9AB7-A49EB19C0B11}" srcOrd="0" destOrd="0" presId="urn:microsoft.com/office/officeart/2005/8/layout/vList2"/>
    <dgm:cxn modelId="{8C212BD2-43F7-4852-996D-A67C99818932}" type="presOf" srcId="{C9E9CC88-A82A-4A96-B90C-E6CB50EAEE41}" destId="{68081379-BD5B-4393-A01D-36F195C79174}" srcOrd="0" destOrd="1" presId="urn:microsoft.com/office/officeart/2005/8/layout/vList2"/>
    <dgm:cxn modelId="{9DA106E4-912D-4F34-A034-5A5CD51FD2F5}" type="presOf" srcId="{47E5F77B-3D14-40A9-A1EA-6F5C20E4B40B}" destId="{68081379-BD5B-4393-A01D-36F195C79174}" srcOrd="0" destOrd="0" presId="urn:microsoft.com/office/officeart/2005/8/layout/vList2"/>
    <dgm:cxn modelId="{0EC82AEC-1B91-4A09-9C2B-2B6BAC9B47EC}" srcId="{3904F541-C2CA-4E29-B152-B1E293EA64C4}" destId="{E988E3A6-6368-405C-9174-C0607A431FB9}" srcOrd="1" destOrd="0" parTransId="{E62E1BC9-D90C-4766-908A-6875611ECB4C}" sibTransId="{CDE8916A-3723-4D28-836E-E43ACC683FD3}"/>
    <dgm:cxn modelId="{DE7DACE4-98CC-4EFE-988B-B90A77FA6C64}" type="presParOf" srcId="{4E2E8895-8992-474A-A406-BE5C1F3A068C}" destId="{7D713A62-8E9E-41B7-B907-910473E82898}" srcOrd="0" destOrd="0" presId="urn:microsoft.com/office/officeart/2005/8/layout/vList2"/>
    <dgm:cxn modelId="{B737B39A-7972-4A8B-B31A-A31A1D3E114C}" type="presParOf" srcId="{4E2E8895-8992-474A-A406-BE5C1F3A068C}" destId="{555B6C13-383D-4E9E-9E79-7D0BD59A1E0B}" srcOrd="1" destOrd="0" presId="urn:microsoft.com/office/officeart/2005/8/layout/vList2"/>
    <dgm:cxn modelId="{AF51BFE0-971C-4730-B31B-05018224B26C}" type="presParOf" srcId="{4E2E8895-8992-474A-A406-BE5C1F3A068C}" destId="{F33497AD-6ABE-48C4-9AB7-A49EB19C0B11}" srcOrd="2" destOrd="0" presId="urn:microsoft.com/office/officeart/2005/8/layout/vList2"/>
    <dgm:cxn modelId="{3F15F338-91E4-4215-93D0-22B3E9120363}" type="presParOf" srcId="{4E2E8895-8992-474A-A406-BE5C1F3A068C}" destId="{68081379-BD5B-4393-A01D-36F195C79174}" srcOrd="3" destOrd="0" presId="urn:microsoft.com/office/officeart/2005/8/layout/vList2"/>
    <dgm:cxn modelId="{9B9EE261-230E-465B-84B6-E56DE1D49C94}" type="presParOf" srcId="{4E2E8895-8992-474A-A406-BE5C1F3A068C}" destId="{DD01FE91-7005-48E1-98C0-F18B4C07FD0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A6575-62D1-49D1-A1B3-1A7A1B8C330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3BF815-F8F0-4971-875C-BFB7730A1607}">
      <dgm:prSet/>
      <dgm:spPr/>
      <dgm:t>
        <a:bodyPr/>
        <a:lstStyle/>
        <a:p>
          <a:pPr>
            <a:defRPr b="1"/>
          </a:pPr>
          <a:r>
            <a:rPr lang="pl-PL" dirty="0"/>
            <a:t>Art. 540 § 1 pkt. 1 </a:t>
          </a:r>
          <a:r>
            <a:rPr lang="pl-PL" dirty="0">
              <a:sym typeface="Wingdings" panose="05000000000000000000" pitchFamily="2" charset="2"/>
            </a:rPr>
            <a:t></a:t>
          </a:r>
          <a:r>
            <a:rPr lang="pl-PL" dirty="0"/>
            <a:t> </a:t>
          </a:r>
          <a:r>
            <a:rPr lang="pl-PL" dirty="0" err="1"/>
            <a:t>twz</a:t>
          </a:r>
          <a:r>
            <a:rPr lang="pl-PL" dirty="0"/>
            <a:t>. </a:t>
          </a:r>
          <a:r>
            <a:rPr lang="pl-PL" i="1" dirty="0" err="1"/>
            <a:t>propter</a:t>
          </a:r>
          <a:r>
            <a:rPr lang="pl-PL" i="1" dirty="0"/>
            <a:t> </a:t>
          </a:r>
          <a:r>
            <a:rPr lang="pl-PL" i="1" dirty="0" err="1"/>
            <a:t>falsa</a:t>
          </a:r>
          <a:r>
            <a:rPr lang="pl-PL" i="1" dirty="0"/>
            <a:t> </a:t>
          </a:r>
          <a:endParaRPr lang="en-US" dirty="0"/>
        </a:p>
      </dgm:t>
    </dgm:pt>
    <dgm:pt modelId="{85D0A9C2-B7FD-4974-9267-B3B07209700F}" type="parTrans" cxnId="{A37A15EE-7BEA-42C5-861A-625D69C22E5E}">
      <dgm:prSet/>
      <dgm:spPr/>
      <dgm:t>
        <a:bodyPr/>
        <a:lstStyle/>
        <a:p>
          <a:endParaRPr lang="en-US"/>
        </a:p>
      </dgm:t>
    </dgm:pt>
    <dgm:pt modelId="{20EF3465-BB7B-421F-AC35-B7A90F1EC8EC}" type="sibTrans" cxnId="{A37A15EE-7BEA-42C5-861A-625D69C22E5E}">
      <dgm:prSet/>
      <dgm:spPr/>
      <dgm:t>
        <a:bodyPr/>
        <a:lstStyle/>
        <a:p>
          <a:endParaRPr lang="en-US"/>
        </a:p>
      </dgm:t>
    </dgm:pt>
    <dgm:pt modelId="{CFF64DCB-B7EE-461C-ADE2-84A436210658}">
      <dgm:prSet/>
      <dgm:spPr/>
      <dgm:t>
        <a:bodyPr/>
        <a:lstStyle/>
        <a:p>
          <a:pPr>
            <a:defRPr b="1"/>
          </a:pPr>
          <a:r>
            <a:rPr lang="pl-PL" dirty="0"/>
            <a:t>Postępowanie sądowe zakończone prawomocnym orzeczeniem wznawia się </a:t>
          </a:r>
          <a:r>
            <a:rPr lang="pl-PL" b="1" dirty="0"/>
            <a:t>jeżeli w związku z postępowaniem dopuszczono się przestępstwa</a:t>
          </a:r>
          <a:r>
            <a:rPr lang="pl-PL" dirty="0"/>
            <a:t>, a istnieje </a:t>
          </a:r>
          <a:r>
            <a:rPr lang="pl-PL" u="sng" dirty="0"/>
            <a:t>uzasadniona podstawa do przyjęcia, że mogło to mieć wpływ na treść orzeczenia</a:t>
          </a:r>
          <a:r>
            <a:rPr lang="pl-PL" dirty="0"/>
            <a:t>. </a:t>
          </a:r>
          <a:endParaRPr lang="en-US" dirty="0"/>
        </a:p>
      </dgm:t>
    </dgm:pt>
    <dgm:pt modelId="{4155C5A8-C115-4422-8348-140E6363CE5F}" type="parTrans" cxnId="{3CEAE075-08F9-4375-A2B4-8AA2AFE6CFBC}">
      <dgm:prSet/>
      <dgm:spPr/>
      <dgm:t>
        <a:bodyPr/>
        <a:lstStyle/>
        <a:p>
          <a:endParaRPr lang="en-US"/>
        </a:p>
      </dgm:t>
    </dgm:pt>
    <dgm:pt modelId="{D9650785-F419-4083-8F6E-79B232AF39BF}" type="sibTrans" cxnId="{3CEAE075-08F9-4375-A2B4-8AA2AFE6CFBC}">
      <dgm:prSet/>
      <dgm:spPr/>
      <dgm:t>
        <a:bodyPr/>
        <a:lstStyle/>
        <a:p>
          <a:endParaRPr lang="en-US"/>
        </a:p>
      </dgm:t>
    </dgm:pt>
    <dgm:pt modelId="{108DFEB5-376E-4791-AECA-797FDFE7389F}">
      <dgm:prSet/>
      <dgm:spPr/>
      <dgm:t>
        <a:bodyPr/>
        <a:lstStyle/>
        <a:p>
          <a:r>
            <a:rPr lang="pl-PL" b="1" dirty="0"/>
            <a:t>Art. 541.</a:t>
          </a:r>
          <a:r>
            <a:rPr lang="pl-PL" dirty="0"/>
            <a:t> § 1. Czyn, o którym mowa w art. 540 § 1 pkt 1, musi być ustalony prawomocnym wyrokiem skazującym, chyba że orzeczenie takie nie może zapaść z powodu przyczyn wymienionych w art. 17 § 1 pkt 3-11 lub w art. 22.</a:t>
          </a:r>
          <a:endParaRPr lang="en-US" dirty="0"/>
        </a:p>
      </dgm:t>
    </dgm:pt>
    <dgm:pt modelId="{E0CE6B6E-F020-4AA8-9182-CC28177FAE24}" type="parTrans" cxnId="{A0951DAF-4ACE-407C-900F-A41963806723}">
      <dgm:prSet/>
      <dgm:spPr/>
      <dgm:t>
        <a:bodyPr/>
        <a:lstStyle/>
        <a:p>
          <a:endParaRPr lang="en-US"/>
        </a:p>
      </dgm:t>
    </dgm:pt>
    <dgm:pt modelId="{9B727E85-3424-4FEA-A2A9-D3A741C64EDD}" type="sibTrans" cxnId="{A0951DAF-4ACE-407C-900F-A41963806723}">
      <dgm:prSet/>
      <dgm:spPr/>
      <dgm:t>
        <a:bodyPr/>
        <a:lstStyle/>
        <a:p>
          <a:endParaRPr lang="en-US"/>
        </a:p>
      </dgm:t>
    </dgm:pt>
    <dgm:pt modelId="{F2520B20-281B-4898-91CC-BC2916F8B473}">
      <dgm:prSet/>
      <dgm:spPr/>
      <dgm:t>
        <a:bodyPr/>
        <a:lstStyle/>
        <a:p>
          <a:r>
            <a:rPr lang="pl-PL"/>
            <a:t>§ 2. W tym wypadku wniosek o wznowienie postępowania powinien wskazywać wyrok skazujący lub orzeczenie zapadłe w postępowaniu karnym, stwierdzające niemożność wydania wyroku skazującego.</a:t>
          </a:r>
          <a:endParaRPr lang="en-US"/>
        </a:p>
      </dgm:t>
    </dgm:pt>
    <dgm:pt modelId="{DDA004B6-C0A3-47B3-A304-72493FE26991}" type="parTrans" cxnId="{252A81BC-402D-43D9-BAF0-851B5508ADCB}">
      <dgm:prSet/>
      <dgm:spPr/>
      <dgm:t>
        <a:bodyPr/>
        <a:lstStyle/>
        <a:p>
          <a:endParaRPr lang="en-US"/>
        </a:p>
      </dgm:t>
    </dgm:pt>
    <dgm:pt modelId="{11426767-A272-4B3F-801C-D73FD47FB95A}" type="sibTrans" cxnId="{252A81BC-402D-43D9-BAF0-851B5508ADCB}">
      <dgm:prSet/>
      <dgm:spPr/>
      <dgm:t>
        <a:bodyPr/>
        <a:lstStyle/>
        <a:p>
          <a:endParaRPr lang="en-US"/>
        </a:p>
      </dgm:t>
    </dgm:pt>
    <dgm:pt modelId="{7792BA89-1800-4C92-B9AE-63DD863CCB1C}">
      <dgm:prSet/>
      <dgm:spPr/>
      <dgm:t>
        <a:bodyPr/>
        <a:lstStyle/>
        <a:p>
          <a:pPr>
            <a:defRPr b="1"/>
          </a:pPr>
          <a:r>
            <a:rPr lang="pl-PL"/>
            <a:t>Wznowienie na tej podstawie wymaga stwierdzenia dwóch okoliczności: </a:t>
          </a:r>
          <a:endParaRPr lang="en-US"/>
        </a:p>
      </dgm:t>
    </dgm:pt>
    <dgm:pt modelId="{AE990C95-E10F-4879-B8C4-C73D25AC3F26}" type="parTrans" cxnId="{0D22C204-B16F-4183-8130-D830F8358F84}">
      <dgm:prSet/>
      <dgm:spPr/>
      <dgm:t>
        <a:bodyPr/>
        <a:lstStyle/>
        <a:p>
          <a:endParaRPr lang="en-US"/>
        </a:p>
      </dgm:t>
    </dgm:pt>
    <dgm:pt modelId="{4B5DB5E6-C3B5-4A39-AAFD-47506D3E0A91}" type="sibTrans" cxnId="{0D22C204-B16F-4183-8130-D830F8358F84}">
      <dgm:prSet/>
      <dgm:spPr/>
      <dgm:t>
        <a:bodyPr/>
        <a:lstStyle/>
        <a:p>
          <a:endParaRPr lang="en-US"/>
        </a:p>
      </dgm:t>
    </dgm:pt>
    <dgm:pt modelId="{BB41CED5-4F37-4C8F-ADE2-F2DADA58CA89}">
      <dgm:prSet/>
      <dgm:spPr/>
      <dgm:t>
        <a:bodyPr/>
        <a:lstStyle/>
        <a:p>
          <a:r>
            <a:rPr lang="pl-PL"/>
            <a:t>Faktu popełnienia przestępstwa, zgodnie z art. 541; </a:t>
          </a:r>
          <a:endParaRPr lang="en-US"/>
        </a:p>
      </dgm:t>
    </dgm:pt>
    <dgm:pt modelId="{4AFCA217-1BFC-4FD5-9BD5-70B8E0C1264C}" type="parTrans" cxnId="{2AF6B787-9986-45BF-A4DF-B1E7CF5826B8}">
      <dgm:prSet/>
      <dgm:spPr/>
      <dgm:t>
        <a:bodyPr/>
        <a:lstStyle/>
        <a:p>
          <a:endParaRPr lang="en-US"/>
        </a:p>
      </dgm:t>
    </dgm:pt>
    <dgm:pt modelId="{63CA31D8-89CC-4902-9957-3D7CAE7ACD9C}" type="sibTrans" cxnId="{2AF6B787-9986-45BF-A4DF-B1E7CF5826B8}">
      <dgm:prSet/>
      <dgm:spPr/>
      <dgm:t>
        <a:bodyPr/>
        <a:lstStyle/>
        <a:p>
          <a:endParaRPr lang="en-US"/>
        </a:p>
      </dgm:t>
    </dgm:pt>
    <dgm:pt modelId="{E7DBED0A-19B8-4141-B4CC-6088028804B6}">
      <dgm:prSet/>
      <dgm:spPr/>
      <dgm:t>
        <a:bodyPr/>
        <a:lstStyle/>
        <a:p>
          <a:r>
            <a:rPr lang="pl-PL"/>
            <a:t>Wykazania wpływu przestępstwa na treść orzeczenia, czyli musi istnieć związek przyczynowy pomiędzy przestępstwem a treścią orzeczenia. Ustawa nie precyzuje rodzaju przestępstwa i z tego względu należy przyjąć, że chodzi o każde przestępstwo o cechach wyżej wskazanych, popełnione nie tylko przez uczestnika procesu.</a:t>
          </a:r>
          <a:endParaRPr lang="en-US"/>
        </a:p>
      </dgm:t>
    </dgm:pt>
    <dgm:pt modelId="{A0E8F235-DBF5-436A-BBE8-16D22DDE34F6}" type="parTrans" cxnId="{98A4BAFF-5CF1-43CE-B26C-03E493F48471}">
      <dgm:prSet/>
      <dgm:spPr/>
      <dgm:t>
        <a:bodyPr/>
        <a:lstStyle/>
        <a:p>
          <a:endParaRPr lang="en-US"/>
        </a:p>
      </dgm:t>
    </dgm:pt>
    <dgm:pt modelId="{768CC0C9-97B4-4646-AF76-1BCD0C91AF74}" type="sibTrans" cxnId="{98A4BAFF-5CF1-43CE-B26C-03E493F48471}">
      <dgm:prSet/>
      <dgm:spPr/>
      <dgm:t>
        <a:bodyPr/>
        <a:lstStyle/>
        <a:p>
          <a:endParaRPr lang="en-US"/>
        </a:p>
      </dgm:t>
    </dgm:pt>
    <dgm:pt modelId="{0BA262BB-8447-45EC-B0AF-9725A618952F}" type="pres">
      <dgm:prSet presAssocID="{CBBA6575-62D1-49D1-A1B3-1A7A1B8C330C}" presName="root" presStyleCnt="0">
        <dgm:presLayoutVars>
          <dgm:dir/>
          <dgm:resizeHandles val="exact"/>
        </dgm:presLayoutVars>
      </dgm:prSet>
      <dgm:spPr/>
    </dgm:pt>
    <dgm:pt modelId="{3C4DB4AB-3054-4A8E-817D-B6354122084C}" type="pres">
      <dgm:prSet presAssocID="{883BF815-F8F0-4971-875C-BFB7730A1607}" presName="compNode" presStyleCnt="0"/>
      <dgm:spPr/>
    </dgm:pt>
    <dgm:pt modelId="{513D9C41-34EE-415D-BA45-C699D9CC47C1}" type="pres">
      <dgm:prSet presAssocID="{883BF815-F8F0-4971-875C-BFB7730A16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9218DD61-30D6-464D-A359-32FFBA0BBB22}" type="pres">
      <dgm:prSet presAssocID="{883BF815-F8F0-4971-875C-BFB7730A1607}" presName="iconSpace" presStyleCnt="0"/>
      <dgm:spPr/>
    </dgm:pt>
    <dgm:pt modelId="{73C8C808-0D1D-4933-B55E-0B394C96D661}" type="pres">
      <dgm:prSet presAssocID="{883BF815-F8F0-4971-875C-BFB7730A1607}" presName="parTx" presStyleLbl="revTx" presStyleIdx="0" presStyleCnt="6">
        <dgm:presLayoutVars>
          <dgm:chMax val="0"/>
          <dgm:chPref val="0"/>
        </dgm:presLayoutVars>
      </dgm:prSet>
      <dgm:spPr/>
    </dgm:pt>
    <dgm:pt modelId="{AC12278B-8157-408E-8F93-6236596FBD12}" type="pres">
      <dgm:prSet presAssocID="{883BF815-F8F0-4971-875C-BFB7730A1607}" presName="txSpace" presStyleCnt="0"/>
      <dgm:spPr/>
    </dgm:pt>
    <dgm:pt modelId="{828D8009-97C0-4279-A30C-134FB55DA2B1}" type="pres">
      <dgm:prSet presAssocID="{883BF815-F8F0-4971-875C-BFB7730A1607}" presName="desTx" presStyleLbl="revTx" presStyleIdx="1" presStyleCnt="6">
        <dgm:presLayoutVars/>
      </dgm:prSet>
      <dgm:spPr/>
    </dgm:pt>
    <dgm:pt modelId="{317F018E-81AC-43C9-8AF6-EF8632D61126}" type="pres">
      <dgm:prSet presAssocID="{20EF3465-BB7B-421F-AC35-B7A90F1EC8EC}" presName="sibTrans" presStyleCnt="0"/>
      <dgm:spPr/>
    </dgm:pt>
    <dgm:pt modelId="{22913F21-566E-40F0-87FB-E66009C44DE4}" type="pres">
      <dgm:prSet presAssocID="{CFF64DCB-B7EE-461C-ADE2-84A436210658}" presName="compNode" presStyleCnt="0"/>
      <dgm:spPr/>
    </dgm:pt>
    <dgm:pt modelId="{A5A7CD2D-6F3A-4DBF-B076-154B64773449}" type="pres">
      <dgm:prSet presAssocID="{CFF64DCB-B7EE-461C-ADE2-84A4362106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D2DA61FA-7ED4-43C5-8E7D-5BC0D6741148}" type="pres">
      <dgm:prSet presAssocID="{CFF64DCB-B7EE-461C-ADE2-84A436210658}" presName="iconSpace" presStyleCnt="0"/>
      <dgm:spPr/>
    </dgm:pt>
    <dgm:pt modelId="{CD78BACC-FD68-4C4A-A097-D2D62F4F3318}" type="pres">
      <dgm:prSet presAssocID="{CFF64DCB-B7EE-461C-ADE2-84A436210658}" presName="parTx" presStyleLbl="revTx" presStyleIdx="2" presStyleCnt="6">
        <dgm:presLayoutVars>
          <dgm:chMax val="0"/>
          <dgm:chPref val="0"/>
        </dgm:presLayoutVars>
      </dgm:prSet>
      <dgm:spPr/>
    </dgm:pt>
    <dgm:pt modelId="{C2302E1C-2F39-473A-BE5E-65BDB760566C}" type="pres">
      <dgm:prSet presAssocID="{CFF64DCB-B7EE-461C-ADE2-84A436210658}" presName="txSpace" presStyleCnt="0"/>
      <dgm:spPr/>
    </dgm:pt>
    <dgm:pt modelId="{06AD644D-6C71-4A6A-B38F-467828DD967B}" type="pres">
      <dgm:prSet presAssocID="{CFF64DCB-B7EE-461C-ADE2-84A436210658}" presName="desTx" presStyleLbl="revTx" presStyleIdx="3" presStyleCnt="6" custLinFactNeighborY="24183">
        <dgm:presLayoutVars/>
      </dgm:prSet>
      <dgm:spPr/>
    </dgm:pt>
    <dgm:pt modelId="{2A6A5A12-12EB-4289-AE20-4EC1ED8E5F91}" type="pres">
      <dgm:prSet presAssocID="{D9650785-F419-4083-8F6E-79B232AF39BF}" presName="sibTrans" presStyleCnt="0"/>
      <dgm:spPr/>
    </dgm:pt>
    <dgm:pt modelId="{3EAE17D2-E7DB-48D9-97D1-D51D82F113A6}" type="pres">
      <dgm:prSet presAssocID="{7792BA89-1800-4C92-B9AE-63DD863CCB1C}" presName="compNode" presStyleCnt="0"/>
      <dgm:spPr/>
    </dgm:pt>
    <dgm:pt modelId="{146E5DB3-52C8-42B9-8BDC-8AC1FFC8FE44}" type="pres">
      <dgm:prSet presAssocID="{7792BA89-1800-4C92-B9AE-63DD863CCB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Solid Fill"/>
        </a:ext>
      </dgm:extLst>
    </dgm:pt>
    <dgm:pt modelId="{EF900CCC-FCBE-43D6-9139-004B62BBE0EC}" type="pres">
      <dgm:prSet presAssocID="{7792BA89-1800-4C92-B9AE-63DD863CCB1C}" presName="iconSpace" presStyleCnt="0"/>
      <dgm:spPr/>
    </dgm:pt>
    <dgm:pt modelId="{760DE4BB-7488-4705-85AF-1C4C638F2FC5}" type="pres">
      <dgm:prSet presAssocID="{7792BA89-1800-4C92-B9AE-63DD863CCB1C}" presName="parTx" presStyleLbl="revTx" presStyleIdx="4" presStyleCnt="6">
        <dgm:presLayoutVars>
          <dgm:chMax val="0"/>
          <dgm:chPref val="0"/>
        </dgm:presLayoutVars>
      </dgm:prSet>
      <dgm:spPr/>
    </dgm:pt>
    <dgm:pt modelId="{F6CAAD4F-92C3-450C-B119-39C4360B1081}" type="pres">
      <dgm:prSet presAssocID="{7792BA89-1800-4C92-B9AE-63DD863CCB1C}" presName="txSpace" presStyleCnt="0"/>
      <dgm:spPr/>
    </dgm:pt>
    <dgm:pt modelId="{8B8243E2-9B3D-4A5B-8AF7-DD52D154457B}" type="pres">
      <dgm:prSet presAssocID="{7792BA89-1800-4C92-B9AE-63DD863CCB1C}" presName="desTx" presStyleLbl="revTx" presStyleIdx="5" presStyleCnt="6">
        <dgm:presLayoutVars/>
      </dgm:prSet>
      <dgm:spPr/>
    </dgm:pt>
  </dgm:ptLst>
  <dgm:cxnLst>
    <dgm:cxn modelId="{0D22C204-B16F-4183-8130-D830F8358F84}" srcId="{CBBA6575-62D1-49D1-A1B3-1A7A1B8C330C}" destId="{7792BA89-1800-4C92-B9AE-63DD863CCB1C}" srcOrd="2" destOrd="0" parTransId="{AE990C95-E10F-4879-B8C4-C73D25AC3F26}" sibTransId="{4B5DB5E6-C3B5-4A39-AAFD-47506D3E0A91}"/>
    <dgm:cxn modelId="{1CAED038-D4EF-4047-93B8-D5238A800D5C}" type="presOf" srcId="{E7DBED0A-19B8-4141-B4CC-6088028804B6}" destId="{8B8243E2-9B3D-4A5B-8AF7-DD52D154457B}" srcOrd="0" destOrd="1" presId="urn:microsoft.com/office/officeart/2018/2/layout/IconLabelDescriptionList"/>
    <dgm:cxn modelId="{999BD64E-9BB6-4F1C-871B-2B9BFEFEAD73}" type="presOf" srcId="{F2520B20-281B-4898-91CC-BC2916F8B473}" destId="{06AD644D-6C71-4A6A-B38F-467828DD967B}" srcOrd="0" destOrd="1" presId="urn:microsoft.com/office/officeart/2018/2/layout/IconLabelDescriptionList"/>
    <dgm:cxn modelId="{3CEAE075-08F9-4375-A2B4-8AA2AFE6CFBC}" srcId="{CBBA6575-62D1-49D1-A1B3-1A7A1B8C330C}" destId="{CFF64DCB-B7EE-461C-ADE2-84A436210658}" srcOrd="1" destOrd="0" parTransId="{4155C5A8-C115-4422-8348-140E6363CE5F}" sibTransId="{D9650785-F419-4083-8F6E-79B232AF39BF}"/>
    <dgm:cxn modelId="{DA1FEF56-2FF2-4A01-9391-18841A2EDBE1}" type="presOf" srcId="{883BF815-F8F0-4971-875C-BFB7730A1607}" destId="{73C8C808-0D1D-4933-B55E-0B394C96D661}" srcOrd="0" destOrd="0" presId="urn:microsoft.com/office/officeart/2018/2/layout/IconLabelDescriptionList"/>
    <dgm:cxn modelId="{DF6D9082-696B-432E-A11B-25F0E952F820}" type="presOf" srcId="{7792BA89-1800-4C92-B9AE-63DD863CCB1C}" destId="{760DE4BB-7488-4705-85AF-1C4C638F2FC5}" srcOrd="0" destOrd="0" presId="urn:microsoft.com/office/officeart/2018/2/layout/IconLabelDescriptionList"/>
    <dgm:cxn modelId="{2AF6B787-9986-45BF-A4DF-B1E7CF5826B8}" srcId="{7792BA89-1800-4C92-B9AE-63DD863CCB1C}" destId="{BB41CED5-4F37-4C8F-ADE2-F2DADA58CA89}" srcOrd="0" destOrd="0" parTransId="{4AFCA217-1BFC-4FD5-9BD5-70B8E0C1264C}" sibTransId="{63CA31D8-89CC-4902-9957-3D7CAE7ACD9C}"/>
    <dgm:cxn modelId="{A0951DAF-4ACE-407C-900F-A41963806723}" srcId="{CFF64DCB-B7EE-461C-ADE2-84A436210658}" destId="{108DFEB5-376E-4791-AECA-797FDFE7389F}" srcOrd="0" destOrd="0" parTransId="{E0CE6B6E-F020-4AA8-9182-CC28177FAE24}" sibTransId="{9B727E85-3424-4FEA-A2A9-D3A741C64EDD}"/>
    <dgm:cxn modelId="{252A81BC-402D-43D9-BAF0-851B5508ADCB}" srcId="{CFF64DCB-B7EE-461C-ADE2-84A436210658}" destId="{F2520B20-281B-4898-91CC-BC2916F8B473}" srcOrd="1" destOrd="0" parTransId="{DDA004B6-C0A3-47B3-A304-72493FE26991}" sibTransId="{11426767-A272-4B3F-801C-D73FD47FB95A}"/>
    <dgm:cxn modelId="{4F4290C5-A641-4353-A3C5-4400BF9450D8}" type="presOf" srcId="{108DFEB5-376E-4791-AECA-797FDFE7389F}" destId="{06AD644D-6C71-4A6A-B38F-467828DD967B}" srcOrd="0" destOrd="0" presId="urn:microsoft.com/office/officeart/2018/2/layout/IconLabelDescriptionList"/>
    <dgm:cxn modelId="{368949D3-8F5C-4A79-9833-7D080BD86591}" type="presOf" srcId="{BB41CED5-4F37-4C8F-ADE2-F2DADA58CA89}" destId="{8B8243E2-9B3D-4A5B-8AF7-DD52D154457B}" srcOrd="0" destOrd="0" presId="urn:microsoft.com/office/officeart/2018/2/layout/IconLabelDescriptionList"/>
    <dgm:cxn modelId="{01821DD9-091B-4BB9-AE8F-A71CAF7A7F31}" type="presOf" srcId="{CFF64DCB-B7EE-461C-ADE2-84A436210658}" destId="{CD78BACC-FD68-4C4A-A097-D2D62F4F3318}" srcOrd="0" destOrd="0" presId="urn:microsoft.com/office/officeart/2018/2/layout/IconLabelDescriptionList"/>
    <dgm:cxn modelId="{FFD423DC-0FA0-43EC-96D0-3B460598C44F}" type="presOf" srcId="{CBBA6575-62D1-49D1-A1B3-1A7A1B8C330C}" destId="{0BA262BB-8447-45EC-B0AF-9725A618952F}" srcOrd="0" destOrd="0" presId="urn:microsoft.com/office/officeart/2018/2/layout/IconLabelDescriptionList"/>
    <dgm:cxn modelId="{A37A15EE-7BEA-42C5-861A-625D69C22E5E}" srcId="{CBBA6575-62D1-49D1-A1B3-1A7A1B8C330C}" destId="{883BF815-F8F0-4971-875C-BFB7730A1607}" srcOrd="0" destOrd="0" parTransId="{85D0A9C2-B7FD-4974-9267-B3B07209700F}" sibTransId="{20EF3465-BB7B-421F-AC35-B7A90F1EC8EC}"/>
    <dgm:cxn modelId="{98A4BAFF-5CF1-43CE-B26C-03E493F48471}" srcId="{7792BA89-1800-4C92-B9AE-63DD863CCB1C}" destId="{E7DBED0A-19B8-4141-B4CC-6088028804B6}" srcOrd="1" destOrd="0" parTransId="{A0E8F235-DBF5-436A-BBE8-16D22DDE34F6}" sibTransId="{768CC0C9-97B4-4646-AF76-1BCD0C91AF74}"/>
    <dgm:cxn modelId="{4B757453-933B-4AFE-9A18-A7E6FD86B903}" type="presParOf" srcId="{0BA262BB-8447-45EC-B0AF-9725A618952F}" destId="{3C4DB4AB-3054-4A8E-817D-B6354122084C}" srcOrd="0" destOrd="0" presId="urn:microsoft.com/office/officeart/2018/2/layout/IconLabelDescriptionList"/>
    <dgm:cxn modelId="{904A213C-97CC-4DEA-B01F-74CDD1CB3665}" type="presParOf" srcId="{3C4DB4AB-3054-4A8E-817D-B6354122084C}" destId="{513D9C41-34EE-415D-BA45-C699D9CC47C1}" srcOrd="0" destOrd="0" presId="urn:microsoft.com/office/officeart/2018/2/layout/IconLabelDescriptionList"/>
    <dgm:cxn modelId="{CE5FCD9C-8C7B-43F3-B6E3-816DB9CF8916}" type="presParOf" srcId="{3C4DB4AB-3054-4A8E-817D-B6354122084C}" destId="{9218DD61-30D6-464D-A359-32FFBA0BBB22}" srcOrd="1" destOrd="0" presId="urn:microsoft.com/office/officeart/2018/2/layout/IconLabelDescriptionList"/>
    <dgm:cxn modelId="{F308BD92-C50C-4D90-8CCB-8E533B4850E8}" type="presParOf" srcId="{3C4DB4AB-3054-4A8E-817D-B6354122084C}" destId="{73C8C808-0D1D-4933-B55E-0B394C96D661}" srcOrd="2" destOrd="0" presId="urn:microsoft.com/office/officeart/2018/2/layout/IconLabelDescriptionList"/>
    <dgm:cxn modelId="{6C9B94EA-E3D8-4215-A7E8-E6383DD3D39D}" type="presParOf" srcId="{3C4DB4AB-3054-4A8E-817D-B6354122084C}" destId="{AC12278B-8157-408E-8F93-6236596FBD12}" srcOrd="3" destOrd="0" presId="urn:microsoft.com/office/officeart/2018/2/layout/IconLabelDescriptionList"/>
    <dgm:cxn modelId="{A89DFB1E-E8E0-489A-860A-7EF8721054E8}" type="presParOf" srcId="{3C4DB4AB-3054-4A8E-817D-B6354122084C}" destId="{828D8009-97C0-4279-A30C-134FB55DA2B1}" srcOrd="4" destOrd="0" presId="urn:microsoft.com/office/officeart/2018/2/layout/IconLabelDescriptionList"/>
    <dgm:cxn modelId="{C012CC74-5291-48A0-B48A-E49B6D62AD65}" type="presParOf" srcId="{0BA262BB-8447-45EC-B0AF-9725A618952F}" destId="{317F018E-81AC-43C9-8AF6-EF8632D61126}" srcOrd="1" destOrd="0" presId="urn:microsoft.com/office/officeart/2018/2/layout/IconLabelDescriptionList"/>
    <dgm:cxn modelId="{EDD6EF7F-8EBA-4F15-8287-84A97ABD4F04}" type="presParOf" srcId="{0BA262BB-8447-45EC-B0AF-9725A618952F}" destId="{22913F21-566E-40F0-87FB-E66009C44DE4}" srcOrd="2" destOrd="0" presId="urn:microsoft.com/office/officeart/2018/2/layout/IconLabelDescriptionList"/>
    <dgm:cxn modelId="{CB629866-04B5-4C5B-B07E-C6E6DFBC7D9B}" type="presParOf" srcId="{22913F21-566E-40F0-87FB-E66009C44DE4}" destId="{A5A7CD2D-6F3A-4DBF-B076-154B64773449}" srcOrd="0" destOrd="0" presId="urn:microsoft.com/office/officeart/2018/2/layout/IconLabelDescriptionList"/>
    <dgm:cxn modelId="{28496A1B-A5B5-4976-A5C0-7BEB6C79534F}" type="presParOf" srcId="{22913F21-566E-40F0-87FB-E66009C44DE4}" destId="{D2DA61FA-7ED4-43C5-8E7D-5BC0D6741148}" srcOrd="1" destOrd="0" presId="urn:microsoft.com/office/officeart/2018/2/layout/IconLabelDescriptionList"/>
    <dgm:cxn modelId="{985101C5-779A-4BA0-AFD0-E09C254385AC}" type="presParOf" srcId="{22913F21-566E-40F0-87FB-E66009C44DE4}" destId="{CD78BACC-FD68-4C4A-A097-D2D62F4F3318}" srcOrd="2" destOrd="0" presId="urn:microsoft.com/office/officeart/2018/2/layout/IconLabelDescriptionList"/>
    <dgm:cxn modelId="{EB417399-1213-4B30-AC07-AADBC2EE08C8}" type="presParOf" srcId="{22913F21-566E-40F0-87FB-E66009C44DE4}" destId="{C2302E1C-2F39-473A-BE5E-65BDB760566C}" srcOrd="3" destOrd="0" presId="urn:microsoft.com/office/officeart/2018/2/layout/IconLabelDescriptionList"/>
    <dgm:cxn modelId="{8EB3D12C-7CA5-4DF0-9FDC-FE0AB2BF5745}" type="presParOf" srcId="{22913F21-566E-40F0-87FB-E66009C44DE4}" destId="{06AD644D-6C71-4A6A-B38F-467828DD967B}" srcOrd="4" destOrd="0" presId="urn:microsoft.com/office/officeart/2018/2/layout/IconLabelDescriptionList"/>
    <dgm:cxn modelId="{045D6A93-2265-48AC-8E74-A910B7AFDEEE}" type="presParOf" srcId="{0BA262BB-8447-45EC-B0AF-9725A618952F}" destId="{2A6A5A12-12EB-4289-AE20-4EC1ED8E5F91}" srcOrd="3" destOrd="0" presId="urn:microsoft.com/office/officeart/2018/2/layout/IconLabelDescriptionList"/>
    <dgm:cxn modelId="{CA9DBA93-C877-45E0-9410-0E15D075F65F}" type="presParOf" srcId="{0BA262BB-8447-45EC-B0AF-9725A618952F}" destId="{3EAE17D2-E7DB-48D9-97D1-D51D82F113A6}" srcOrd="4" destOrd="0" presId="urn:microsoft.com/office/officeart/2018/2/layout/IconLabelDescriptionList"/>
    <dgm:cxn modelId="{A30F4FBD-9336-4E92-A616-FBB85D947E8E}" type="presParOf" srcId="{3EAE17D2-E7DB-48D9-97D1-D51D82F113A6}" destId="{146E5DB3-52C8-42B9-8BDC-8AC1FFC8FE44}" srcOrd="0" destOrd="0" presId="urn:microsoft.com/office/officeart/2018/2/layout/IconLabelDescriptionList"/>
    <dgm:cxn modelId="{EC3D8B7A-3C4B-4F6F-ACA5-57EECBF6AB00}" type="presParOf" srcId="{3EAE17D2-E7DB-48D9-97D1-D51D82F113A6}" destId="{EF900CCC-FCBE-43D6-9139-004B62BBE0EC}" srcOrd="1" destOrd="0" presId="urn:microsoft.com/office/officeart/2018/2/layout/IconLabelDescriptionList"/>
    <dgm:cxn modelId="{BAD664E7-63A0-4F51-9143-A02652FA62FD}" type="presParOf" srcId="{3EAE17D2-E7DB-48D9-97D1-D51D82F113A6}" destId="{760DE4BB-7488-4705-85AF-1C4C638F2FC5}" srcOrd="2" destOrd="0" presId="urn:microsoft.com/office/officeart/2018/2/layout/IconLabelDescriptionList"/>
    <dgm:cxn modelId="{B0AF927B-6BB6-4148-80FE-1C03447333CA}" type="presParOf" srcId="{3EAE17D2-E7DB-48D9-97D1-D51D82F113A6}" destId="{F6CAAD4F-92C3-450C-B119-39C4360B1081}" srcOrd="3" destOrd="0" presId="urn:microsoft.com/office/officeart/2018/2/layout/IconLabelDescriptionList"/>
    <dgm:cxn modelId="{8CC13B0F-9333-46BB-9B64-4E1890DDD860}" type="presParOf" srcId="{3EAE17D2-E7DB-48D9-97D1-D51D82F113A6}" destId="{8B8243E2-9B3D-4A5B-8AF7-DD52D154457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2DFEE-EEAD-4BEF-B976-BF78DAD2CA67}" type="doc">
      <dgm:prSet loTypeId="urn:microsoft.com/office/officeart/2005/8/layout/process1" loCatId="process" qsTypeId="urn:microsoft.com/office/officeart/2005/8/quickstyle/simple1" qsCatId="simple" csTypeId="urn:microsoft.com/office/officeart/2005/8/colors/accent1_2" csCatId="accent1" phldr="1"/>
      <dgm:spPr/>
    </dgm:pt>
    <dgm:pt modelId="{A76879F7-317C-4CE6-86B4-A0EEC4F1E368}">
      <dgm:prSet phldrT="[Tekst]"/>
      <dgm:spPr/>
      <dgm:t>
        <a:bodyPr/>
        <a:lstStyle/>
        <a:p>
          <a:r>
            <a:rPr lang="pl-PL" dirty="0"/>
            <a:t>wyrok sądu odwoławczego uchylający wyrok sądu I instancji i przekazujący sprawę do ponownego rozpoznania </a:t>
          </a:r>
        </a:p>
      </dgm:t>
    </dgm:pt>
    <dgm:pt modelId="{792CBA42-1800-4E99-98AF-84EF5C683F34}" type="parTrans" cxnId="{BA5B6C9A-52A4-4596-84AA-F01919BFAEFF}">
      <dgm:prSet/>
      <dgm:spPr/>
      <dgm:t>
        <a:bodyPr/>
        <a:lstStyle/>
        <a:p>
          <a:endParaRPr lang="pl-PL"/>
        </a:p>
      </dgm:t>
    </dgm:pt>
    <dgm:pt modelId="{08C36EDF-7135-4244-9720-5CFEDCE7F913}" type="sibTrans" cxnId="{BA5B6C9A-52A4-4596-84AA-F01919BFAEFF}">
      <dgm:prSet/>
      <dgm:spPr/>
      <dgm:t>
        <a:bodyPr/>
        <a:lstStyle/>
        <a:p>
          <a:endParaRPr lang="pl-PL"/>
        </a:p>
      </dgm:t>
    </dgm:pt>
    <dgm:pt modelId="{41491C50-549D-48EF-B6C6-6A88E8ABB604}">
      <dgm:prSet phldrT="[Tekst]"/>
      <dgm:spPr/>
      <dgm:t>
        <a:bodyPr/>
        <a:lstStyle/>
        <a:p>
          <a:r>
            <a:rPr lang="pl-PL" dirty="0"/>
            <a:t>w terminie 7 dni – złożenie wniosku o doręczenie wyroku sądu II instancji wraz z uzasadnieniem </a:t>
          </a:r>
        </a:p>
      </dgm:t>
    </dgm:pt>
    <dgm:pt modelId="{0E052D1A-4654-40C6-B2B6-0F6E08E2E527}" type="parTrans" cxnId="{6718ED6B-952E-4E9D-A74D-83CA4D8B8E9A}">
      <dgm:prSet/>
      <dgm:spPr/>
      <dgm:t>
        <a:bodyPr/>
        <a:lstStyle/>
        <a:p>
          <a:endParaRPr lang="pl-PL"/>
        </a:p>
      </dgm:t>
    </dgm:pt>
    <dgm:pt modelId="{F3F1C314-0FE0-4BC5-A0DC-4F776E96206D}" type="sibTrans" cxnId="{6718ED6B-952E-4E9D-A74D-83CA4D8B8E9A}">
      <dgm:prSet/>
      <dgm:spPr/>
      <dgm:t>
        <a:bodyPr/>
        <a:lstStyle/>
        <a:p>
          <a:endParaRPr lang="pl-PL"/>
        </a:p>
      </dgm:t>
    </dgm:pt>
    <dgm:pt modelId="{0B8628D6-14B9-4778-8754-FFFE4BDE6529}">
      <dgm:prSet phldrT="[Tekst]"/>
      <dgm:spPr/>
      <dgm:t>
        <a:bodyPr/>
        <a:lstStyle/>
        <a:p>
          <a:r>
            <a:rPr lang="pl-PL" dirty="0"/>
            <a:t>w terminie 7 dni od dnia doręczenia wyroku z uzasadnieniem – czas na sporządzenie skargi na wyrok sądu odwoławczego </a:t>
          </a:r>
        </a:p>
      </dgm:t>
    </dgm:pt>
    <dgm:pt modelId="{6CFDA151-8BD9-4211-B869-135E0FB7FE75}" type="parTrans" cxnId="{1CC6FB3B-4226-47BD-B214-8311CB7D60DB}">
      <dgm:prSet/>
      <dgm:spPr/>
      <dgm:t>
        <a:bodyPr/>
        <a:lstStyle/>
        <a:p>
          <a:endParaRPr lang="pl-PL"/>
        </a:p>
      </dgm:t>
    </dgm:pt>
    <dgm:pt modelId="{1769E3BC-C6C1-4725-A422-B8C1F2AC2CD4}" type="sibTrans" cxnId="{1CC6FB3B-4226-47BD-B214-8311CB7D60DB}">
      <dgm:prSet/>
      <dgm:spPr/>
      <dgm:t>
        <a:bodyPr/>
        <a:lstStyle/>
        <a:p>
          <a:endParaRPr lang="pl-PL"/>
        </a:p>
      </dgm:t>
    </dgm:pt>
    <dgm:pt modelId="{4032698D-69F5-43DC-AC80-896F02B80A30}">
      <dgm:prSet phldrT="[Tekst]"/>
      <dgm:spPr/>
      <dgm:t>
        <a:bodyPr/>
        <a:lstStyle/>
        <a:p>
          <a:r>
            <a:rPr lang="pl-PL" dirty="0"/>
            <a:t>skarga kierowana do Sądu Najwyższego za pośrednictwem sądu II instancji </a:t>
          </a:r>
        </a:p>
      </dgm:t>
    </dgm:pt>
    <dgm:pt modelId="{3441C2D0-CF3C-4B05-AF73-81173E8A7E96}" type="parTrans" cxnId="{5F53A5D9-3CBA-4DC6-900E-70A70ECF392A}">
      <dgm:prSet/>
      <dgm:spPr/>
      <dgm:t>
        <a:bodyPr/>
        <a:lstStyle/>
        <a:p>
          <a:endParaRPr lang="pl-PL"/>
        </a:p>
      </dgm:t>
    </dgm:pt>
    <dgm:pt modelId="{FCF082C5-F062-49FE-90FB-658BA7149B77}" type="sibTrans" cxnId="{5F53A5D9-3CBA-4DC6-900E-70A70ECF392A}">
      <dgm:prSet/>
      <dgm:spPr/>
      <dgm:t>
        <a:bodyPr/>
        <a:lstStyle/>
        <a:p>
          <a:endParaRPr lang="pl-PL"/>
        </a:p>
      </dgm:t>
    </dgm:pt>
    <dgm:pt modelId="{9B7FEBEE-E9AF-44F7-9041-540AF92E6CC0}" type="pres">
      <dgm:prSet presAssocID="{AA32DFEE-EEAD-4BEF-B976-BF78DAD2CA67}" presName="Name0" presStyleCnt="0">
        <dgm:presLayoutVars>
          <dgm:dir/>
          <dgm:resizeHandles val="exact"/>
        </dgm:presLayoutVars>
      </dgm:prSet>
      <dgm:spPr/>
    </dgm:pt>
    <dgm:pt modelId="{A8D70736-D275-4F49-83D7-81A7A621366D}" type="pres">
      <dgm:prSet presAssocID="{A76879F7-317C-4CE6-86B4-A0EEC4F1E368}" presName="node" presStyleLbl="node1" presStyleIdx="0" presStyleCnt="4">
        <dgm:presLayoutVars>
          <dgm:bulletEnabled val="1"/>
        </dgm:presLayoutVars>
      </dgm:prSet>
      <dgm:spPr/>
    </dgm:pt>
    <dgm:pt modelId="{8256547B-EA90-4D5C-8E1E-7FE0882032CB}" type="pres">
      <dgm:prSet presAssocID="{08C36EDF-7135-4244-9720-5CFEDCE7F913}" presName="sibTrans" presStyleLbl="sibTrans2D1" presStyleIdx="0" presStyleCnt="3"/>
      <dgm:spPr/>
    </dgm:pt>
    <dgm:pt modelId="{D641ED33-7476-4F93-8A47-BB74ACC3AE00}" type="pres">
      <dgm:prSet presAssocID="{08C36EDF-7135-4244-9720-5CFEDCE7F913}" presName="connectorText" presStyleLbl="sibTrans2D1" presStyleIdx="0" presStyleCnt="3"/>
      <dgm:spPr/>
    </dgm:pt>
    <dgm:pt modelId="{37D65F52-4A82-4E43-9B53-67E84BD59B54}" type="pres">
      <dgm:prSet presAssocID="{41491C50-549D-48EF-B6C6-6A88E8ABB604}" presName="node" presStyleLbl="node1" presStyleIdx="1" presStyleCnt="4">
        <dgm:presLayoutVars>
          <dgm:bulletEnabled val="1"/>
        </dgm:presLayoutVars>
      </dgm:prSet>
      <dgm:spPr/>
    </dgm:pt>
    <dgm:pt modelId="{B1C0FA6A-534E-4522-B4A3-FE9C0C2BE98F}" type="pres">
      <dgm:prSet presAssocID="{F3F1C314-0FE0-4BC5-A0DC-4F776E96206D}" presName="sibTrans" presStyleLbl="sibTrans2D1" presStyleIdx="1" presStyleCnt="3"/>
      <dgm:spPr/>
    </dgm:pt>
    <dgm:pt modelId="{A43E5F78-9C3D-4853-9F07-A9257A59B2D7}" type="pres">
      <dgm:prSet presAssocID="{F3F1C314-0FE0-4BC5-A0DC-4F776E96206D}" presName="connectorText" presStyleLbl="sibTrans2D1" presStyleIdx="1" presStyleCnt="3"/>
      <dgm:spPr/>
    </dgm:pt>
    <dgm:pt modelId="{CE47A69F-88A6-4549-B2F7-2CE7076679EC}" type="pres">
      <dgm:prSet presAssocID="{0B8628D6-14B9-4778-8754-FFFE4BDE6529}" presName="node" presStyleLbl="node1" presStyleIdx="2" presStyleCnt="4">
        <dgm:presLayoutVars>
          <dgm:bulletEnabled val="1"/>
        </dgm:presLayoutVars>
      </dgm:prSet>
      <dgm:spPr/>
    </dgm:pt>
    <dgm:pt modelId="{DDC2DFDF-572F-44A7-BF47-FE80913454F5}" type="pres">
      <dgm:prSet presAssocID="{1769E3BC-C6C1-4725-A422-B8C1F2AC2CD4}" presName="sibTrans" presStyleLbl="sibTrans2D1" presStyleIdx="2" presStyleCnt="3"/>
      <dgm:spPr/>
    </dgm:pt>
    <dgm:pt modelId="{F4E77AC7-45EB-4603-879E-BBD744B3BAAF}" type="pres">
      <dgm:prSet presAssocID="{1769E3BC-C6C1-4725-A422-B8C1F2AC2CD4}" presName="connectorText" presStyleLbl="sibTrans2D1" presStyleIdx="2" presStyleCnt="3"/>
      <dgm:spPr/>
    </dgm:pt>
    <dgm:pt modelId="{CAD767E9-C8FE-40AB-91B7-46D41D51F149}" type="pres">
      <dgm:prSet presAssocID="{4032698D-69F5-43DC-AC80-896F02B80A30}" presName="node" presStyleLbl="node1" presStyleIdx="3" presStyleCnt="4">
        <dgm:presLayoutVars>
          <dgm:bulletEnabled val="1"/>
        </dgm:presLayoutVars>
      </dgm:prSet>
      <dgm:spPr/>
    </dgm:pt>
  </dgm:ptLst>
  <dgm:cxnLst>
    <dgm:cxn modelId="{496CDC16-3CF0-4ED7-9CC6-06618280B0CF}" type="presOf" srcId="{41491C50-549D-48EF-B6C6-6A88E8ABB604}" destId="{37D65F52-4A82-4E43-9B53-67E84BD59B54}" srcOrd="0" destOrd="0" presId="urn:microsoft.com/office/officeart/2005/8/layout/process1"/>
    <dgm:cxn modelId="{2290B81E-A25C-46C6-A261-ABB354503962}" type="presOf" srcId="{F3F1C314-0FE0-4BC5-A0DC-4F776E96206D}" destId="{B1C0FA6A-534E-4522-B4A3-FE9C0C2BE98F}" srcOrd="0" destOrd="0" presId="urn:microsoft.com/office/officeart/2005/8/layout/process1"/>
    <dgm:cxn modelId="{1CC6FB3B-4226-47BD-B214-8311CB7D60DB}" srcId="{AA32DFEE-EEAD-4BEF-B976-BF78DAD2CA67}" destId="{0B8628D6-14B9-4778-8754-FFFE4BDE6529}" srcOrd="2" destOrd="0" parTransId="{6CFDA151-8BD9-4211-B869-135E0FB7FE75}" sibTransId="{1769E3BC-C6C1-4725-A422-B8C1F2AC2CD4}"/>
    <dgm:cxn modelId="{A80DC16B-364A-4654-B1A7-30AE04AE011C}" type="presOf" srcId="{08C36EDF-7135-4244-9720-5CFEDCE7F913}" destId="{8256547B-EA90-4D5C-8E1E-7FE0882032CB}" srcOrd="0" destOrd="0" presId="urn:microsoft.com/office/officeart/2005/8/layout/process1"/>
    <dgm:cxn modelId="{6718ED6B-952E-4E9D-A74D-83CA4D8B8E9A}" srcId="{AA32DFEE-EEAD-4BEF-B976-BF78DAD2CA67}" destId="{41491C50-549D-48EF-B6C6-6A88E8ABB604}" srcOrd="1" destOrd="0" parTransId="{0E052D1A-4654-40C6-B2B6-0F6E08E2E527}" sibTransId="{F3F1C314-0FE0-4BC5-A0DC-4F776E96206D}"/>
    <dgm:cxn modelId="{B155F67C-2369-4D7D-B902-DF0FF2F95D9C}" type="presOf" srcId="{AA32DFEE-EEAD-4BEF-B976-BF78DAD2CA67}" destId="{9B7FEBEE-E9AF-44F7-9041-540AF92E6CC0}" srcOrd="0" destOrd="0" presId="urn:microsoft.com/office/officeart/2005/8/layout/process1"/>
    <dgm:cxn modelId="{03CFAD8E-1B0D-467A-9440-605E0AFE52C3}" type="presOf" srcId="{1769E3BC-C6C1-4725-A422-B8C1F2AC2CD4}" destId="{F4E77AC7-45EB-4603-879E-BBD744B3BAAF}" srcOrd="1" destOrd="0" presId="urn:microsoft.com/office/officeart/2005/8/layout/process1"/>
    <dgm:cxn modelId="{94466191-882A-43CB-A92E-744C6CA3C21F}" type="presOf" srcId="{A76879F7-317C-4CE6-86B4-A0EEC4F1E368}" destId="{A8D70736-D275-4F49-83D7-81A7A621366D}" srcOrd="0" destOrd="0" presId="urn:microsoft.com/office/officeart/2005/8/layout/process1"/>
    <dgm:cxn modelId="{8C0EE896-D948-4D97-8FE1-E7FDF0146A77}" type="presOf" srcId="{08C36EDF-7135-4244-9720-5CFEDCE7F913}" destId="{D641ED33-7476-4F93-8A47-BB74ACC3AE00}" srcOrd="1" destOrd="0" presId="urn:microsoft.com/office/officeart/2005/8/layout/process1"/>
    <dgm:cxn modelId="{F1B50E98-1E6C-4B66-BCAE-973075BBB585}" type="presOf" srcId="{4032698D-69F5-43DC-AC80-896F02B80A30}" destId="{CAD767E9-C8FE-40AB-91B7-46D41D51F149}" srcOrd="0" destOrd="0" presId="urn:microsoft.com/office/officeart/2005/8/layout/process1"/>
    <dgm:cxn modelId="{BA5B6C9A-52A4-4596-84AA-F01919BFAEFF}" srcId="{AA32DFEE-EEAD-4BEF-B976-BF78DAD2CA67}" destId="{A76879F7-317C-4CE6-86B4-A0EEC4F1E368}" srcOrd="0" destOrd="0" parTransId="{792CBA42-1800-4E99-98AF-84EF5C683F34}" sibTransId="{08C36EDF-7135-4244-9720-5CFEDCE7F913}"/>
    <dgm:cxn modelId="{89E1F5AF-1937-4C59-87DF-6E6206444731}" type="presOf" srcId="{1769E3BC-C6C1-4725-A422-B8C1F2AC2CD4}" destId="{DDC2DFDF-572F-44A7-BF47-FE80913454F5}" srcOrd="0" destOrd="0" presId="urn:microsoft.com/office/officeart/2005/8/layout/process1"/>
    <dgm:cxn modelId="{EC368BC6-FD1C-48BA-B7E9-702AE6CC3BB4}" type="presOf" srcId="{F3F1C314-0FE0-4BC5-A0DC-4F776E96206D}" destId="{A43E5F78-9C3D-4853-9F07-A9257A59B2D7}" srcOrd="1" destOrd="0" presId="urn:microsoft.com/office/officeart/2005/8/layout/process1"/>
    <dgm:cxn modelId="{5F53A5D9-3CBA-4DC6-900E-70A70ECF392A}" srcId="{AA32DFEE-EEAD-4BEF-B976-BF78DAD2CA67}" destId="{4032698D-69F5-43DC-AC80-896F02B80A30}" srcOrd="3" destOrd="0" parTransId="{3441C2D0-CF3C-4B05-AF73-81173E8A7E96}" sibTransId="{FCF082C5-F062-49FE-90FB-658BA7149B77}"/>
    <dgm:cxn modelId="{9A99F8DC-69CA-46E3-9607-32C20A3E3A1D}" type="presOf" srcId="{0B8628D6-14B9-4778-8754-FFFE4BDE6529}" destId="{CE47A69F-88A6-4549-B2F7-2CE7076679EC}" srcOrd="0" destOrd="0" presId="urn:microsoft.com/office/officeart/2005/8/layout/process1"/>
    <dgm:cxn modelId="{9BEA4911-8929-45F1-A5F9-53393A319C3E}" type="presParOf" srcId="{9B7FEBEE-E9AF-44F7-9041-540AF92E6CC0}" destId="{A8D70736-D275-4F49-83D7-81A7A621366D}" srcOrd="0" destOrd="0" presId="urn:microsoft.com/office/officeart/2005/8/layout/process1"/>
    <dgm:cxn modelId="{83866296-9CF0-44D9-9295-83C65EF30D1E}" type="presParOf" srcId="{9B7FEBEE-E9AF-44F7-9041-540AF92E6CC0}" destId="{8256547B-EA90-4D5C-8E1E-7FE0882032CB}" srcOrd="1" destOrd="0" presId="urn:microsoft.com/office/officeart/2005/8/layout/process1"/>
    <dgm:cxn modelId="{4D1F2C8A-E95D-4CD7-9D9D-DEC26261C279}" type="presParOf" srcId="{8256547B-EA90-4D5C-8E1E-7FE0882032CB}" destId="{D641ED33-7476-4F93-8A47-BB74ACC3AE00}" srcOrd="0" destOrd="0" presId="urn:microsoft.com/office/officeart/2005/8/layout/process1"/>
    <dgm:cxn modelId="{6C23B7C3-7847-45DA-820C-483488A0B949}" type="presParOf" srcId="{9B7FEBEE-E9AF-44F7-9041-540AF92E6CC0}" destId="{37D65F52-4A82-4E43-9B53-67E84BD59B54}" srcOrd="2" destOrd="0" presId="urn:microsoft.com/office/officeart/2005/8/layout/process1"/>
    <dgm:cxn modelId="{0DCE6E3B-BD6B-48A7-A529-0AEB96168B72}" type="presParOf" srcId="{9B7FEBEE-E9AF-44F7-9041-540AF92E6CC0}" destId="{B1C0FA6A-534E-4522-B4A3-FE9C0C2BE98F}" srcOrd="3" destOrd="0" presId="urn:microsoft.com/office/officeart/2005/8/layout/process1"/>
    <dgm:cxn modelId="{44DB031F-F641-4E6C-AA3F-4ABF6732DCFD}" type="presParOf" srcId="{B1C0FA6A-534E-4522-B4A3-FE9C0C2BE98F}" destId="{A43E5F78-9C3D-4853-9F07-A9257A59B2D7}" srcOrd="0" destOrd="0" presId="urn:microsoft.com/office/officeart/2005/8/layout/process1"/>
    <dgm:cxn modelId="{ABB37D9D-2059-46AA-AD5A-0E85926316F1}" type="presParOf" srcId="{9B7FEBEE-E9AF-44F7-9041-540AF92E6CC0}" destId="{CE47A69F-88A6-4549-B2F7-2CE7076679EC}" srcOrd="4" destOrd="0" presId="urn:microsoft.com/office/officeart/2005/8/layout/process1"/>
    <dgm:cxn modelId="{F82D8519-0E16-48A5-8E59-2E9FD09B86D3}" type="presParOf" srcId="{9B7FEBEE-E9AF-44F7-9041-540AF92E6CC0}" destId="{DDC2DFDF-572F-44A7-BF47-FE80913454F5}" srcOrd="5" destOrd="0" presId="urn:microsoft.com/office/officeart/2005/8/layout/process1"/>
    <dgm:cxn modelId="{F3054D9B-3259-478B-B027-259AFFBEDFF3}" type="presParOf" srcId="{DDC2DFDF-572F-44A7-BF47-FE80913454F5}" destId="{F4E77AC7-45EB-4603-879E-BBD744B3BAAF}" srcOrd="0" destOrd="0" presId="urn:microsoft.com/office/officeart/2005/8/layout/process1"/>
    <dgm:cxn modelId="{CAAC9385-4741-49CB-966F-5D2F8A733634}" type="presParOf" srcId="{9B7FEBEE-E9AF-44F7-9041-540AF92E6CC0}" destId="{CAD767E9-C8FE-40AB-91B7-46D41D51F14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631E4-FF45-4C75-97B6-17CC4125299C}">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6181D-F35C-4193-8751-C15DFA338EF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8A779A-D0E0-4EDC-9D2F-C033A1EC1780}">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90000"/>
            </a:lnSpc>
            <a:spcBef>
              <a:spcPct val="0"/>
            </a:spcBef>
            <a:spcAft>
              <a:spcPct val="35000"/>
            </a:spcAft>
            <a:buNone/>
          </a:pPr>
          <a:r>
            <a:rPr lang="pl-PL" sz="1400" kern="1200"/>
            <a:t>Nadzwyczajne środki zaskarżenia – środki prawne służące do wywołania kontroli i wzruszenia </a:t>
          </a:r>
          <a:r>
            <a:rPr lang="pl-PL" sz="1400" b="1" kern="1200"/>
            <a:t>prawomocnego orzeczenia sądowego kończącego postępowanie</a:t>
          </a:r>
          <a:endParaRPr lang="en-US" sz="1400" kern="1200"/>
        </a:p>
      </dsp:txBody>
      <dsp:txXfrm>
        <a:off x="1941716" y="718"/>
        <a:ext cx="4571887" cy="1681139"/>
      </dsp:txXfrm>
    </dsp:sp>
    <dsp:sp modelId="{821D8DAD-D35B-4A70-9840-7E0F132BBE8D}">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41C2F-ACDD-46D1-B7B8-20C30EF3A7B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EFA34-39C0-4349-B7A9-F72AD6644C0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90000"/>
            </a:lnSpc>
            <a:spcBef>
              <a:spcPct val="0"/>
            </a:spcBef>
            <a:spcAft>
              <a:spcPct val="35000"/>
            </a:spcAft>
            <a:buNone/>
          </a:pPr>
          <a:r>
            <a:rPr lang="pl-PL" sz="1400" kern="1200"/>
            <a:t>Kontrola orzeczenia, które nie podlega już zaskarżeniu w zwykłym trybie instancji. Nadzwyczajne środki zaskarżenia to „wentyl bezpieczeństwa”, który stwarza możliwość wyeliminowania najpoważniejszych błędów wymiaru sprawiedliwości zawartych w prawomocnych orzeczeniach. </a:t>
          </a:r>
          <a:endParaRPr lang="en-US" sz="1400" kern="1200"/>
        </a:p>
      </dsp:txBody>
      <dsp:txXfrm>
        <a:off x="1941716" y="2102143"/>
        <a:ext cx="4571887" cy="1681139"/>
      </dsp:txXfrm>
    </dsp:sp>
    <dsp:sp modelId="{3F97F3CD-A71E-49B8-934E-FF85F664B0AC}">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FEA40-8CA1-4E4B-BDE2-1E846EE13883}">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8DFAB-039E-4FF1-88BD-9D1C48B6423E}">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22300">
            <a:lnSpc>
              <a:spcPct val="90000"/>
            </a:lnSpc>
            <a:spcBef>
              <a:spcPct val="0"/>
            </a:spcBef>
            <a:spcAft>
              <a:spcPct val="35000"/>
            </a:spcAft>
            <a:buNone/>
          </a:pPr>
          <a:r>
            <a:rPr lang="pl-PL" sz="1400" kern="1200"/>
            <a:t>Bezpieczeństwo prawne wymaga – z jednej strony – aby orzeczenie w pewnym momencie stało się prawomocne (niewzruszalne), ale z drugiej strony nie można wykluczyć, że w toku instancji nie dostrzeżono określonych uchybień. </a:t>
          </a:r>
          <a:endParaRPr lang="en-US" sz="1400" kern="120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FD14A-E819-40AF-BC62-70076D43B5BF}">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510BD-E25E-42DD-91A0-E67B369D9D34}">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CDBD4-E79B-49D5-833B-82EFF281B3AA}">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pl-PL" sz="1600" kern="1200"/>
            <a:t>Kasacja </a:t>
          </a:r>
        </a:p>
      </dsp:txBody>
      <dsp:txXfrm>
        <a:off x="1131174" y="4597"/>
        <a:ext cx="5382429" cy="979371"/>
      </dsp:txXfrm>
    </dsp:sp>
    <dsp:sp modelId="{D36DFB06-9C3D-4ADE-A0D4-39F923FFD89A}">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35A18-4111-4287-A78B-B6643D502311}">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D014DF-AE96-4B3F-A6CC-E57A384949DE}">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pl-PL" sz="1600" kern="1200"/>
            <a:t>Wznowienie postępowania </a:t>
          </a:r>
        </a:p>
      </dsp:txBody>
      <dsp:txXfrm>
        <a:off x="1131174" y="1228812"/>
        <a:ext cx="5382429" cy="979371"/>
      </dsp:txXfrm>
    </dsp:sp>
    <dsp:sp modelId="{916C8840-58AB-430F-86D5-EB0A07339A92}">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0C201-F3A4-440B-8FD6-EA7769855F54}">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E17ABF-47BB-4DA3-BD1B-E9E40F281006}">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pl-PL" sz="1600" kern="1200"/>
            <a:t>Skarga na orzeczenie sądu odwoławczego</a:t>
          </a:r>
        </a:p>
      </dsp:txBody>
      <dsp:txXfrm>
        <a:off x="1131174" y="2453027"/>
        <a:ext cx="5382429" cy="979371"/>
      </dsp:txXfrm>
    </dsp:sp>
    <dsp:sp modelId="{A8BFDF14-2B79-431F-BA6B-526624289770}">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52B7E-C821-4ECB-ADBD-81CAFA8AE642}">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87777F-1CAD-43D2-B798-3BF76D268C9A}">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pl-PL" sz="1600" kern="1200"/>
            <a:t>Wniosek o stwierdzenie nieważności orzeczenia wydanego wobec osoby represjonowanej za działalność na rzecz niepodległego bytu państwowego</a:t>
          </a:r>
        </a:p>
      </dsp:txBody>
      <dsp:txXfrm>
        <a:off x="1131174" y="3677241"/>
        <a:ext cx="5382429" cy="979371"/>
      </dsp:txXfrm>
    </dsp:sp>
    <dsp:sp modelId="{18849B08-A576-4E6A-ADF4-B638A3F6B94E}">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78354-AA84-442B-86F6-D7341FD6C5C0}">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DD7E6E-9CEF-4425-A1B2-374B7DD44717}">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100000"/>
            </a:lnSpc>
            <a:spcBef>
              <a:spcPct val="0"/>
            </a:spcBef>
            <a:spcAft>
              <a:spcPct val="35000"/>
            </a:spcAft>
            <a:buNone/>
          </a:pPr>
          <a:r>
            <a:rPr lang="pl-PL" sz="1600" kern="1200"/>
            <a:t>Skarga nadzwyczajna z ustawy o SN </a:t>
          </a:r>
        </a:p>
      </dsp:txBody>
      <dsp:txXfrm>
        <a:off x="1131174" y="4901456"/>
        <a:ext cx="5382429" cy="979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0108-45A3-47B1-83AD-78A806157967}">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1EF39-A4A5-43E9-A9DD-B5AD1EBF0CD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F88A0-23A7-4563-B4BA-2E4125590D0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pl-PL" sz="1400" kern="1200" dirty="0"/>
            <a:t>Kasacja przysługuje od </a:t>
          </a:r>
          <a:r>
            <a:rPr lang="pl-PL" sz="1400" b="1" kern="1200" dirty="0"/>
            <a:t>prawomocnego wyroku sądu odwoławczego kończącego postępowanie </a:t>
          </a:r>
          <a:r>
            <a:rPr lang="pl-PL" sz="1400" kern="1200" dirty="0"/>
            <a:t>oraz </a:t>
          </a:r>
          <a:r>
            <a:rPr lang="pl-PL" sz="1400" b="1" kern="1200" dirty="0"/>
            <a:t>prawomocnego postanowienia sądu odwoławczego o umorzeniu postępowania i zastosowaniu środka zabezpieczającego z art. 93a k.k. </a:t>
          </a:r>
          <a:endParaRPr lang="en-US" sz="1400" kern="1200" dirty="0"/>
        </a:p>
      </dsp:txBody>
      <dsp:txXfrm>
        <a:off x="1435590" y="531"/>
        <a:ext cx="9080009" cy="1242935"/>
      </dsp:txXfrm>
    </dsp:sp>
    <dsp:sp modelId="{247B889E-5E65-44EB-B217-9427C1A2335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19069-91BD-41F4-BC83-29A1D90B7E7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9862D-2D11-4F74-96AB-A8A40374A330}">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pl-PL" sz="1600" b="1" kern="1200" dirty="0">
              <a:solidFill>
                <a:srgbClr val="FF0000"/>
              </a:solidFill>
            </a:rPr>
            <a:t>Kasacja nie przysługuje zatem m.in. od:</a:t>
          </a:r>
          <a:endParaRPr lang="en-US" sz="1600" b="1" kern="1200" dirty="0">
            <a:solidFill>
              <a:srgbClr val="FF0000"/>
            </a:solidFill>
          </a:endParaRPr>
        </a:p>
      </dsp:txBody>
      <dsp:txXfrm>
        <a:off x="1435590" y="1554201"/>
        <a:ext cx="4732020" cy="1242935"/>
      </dsp:txXfrm>
    </dsp:sp>
    <dsp:sp modelId="{73DD50BF-BCE5-49AA-9BF0-CC221E3FC426}">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pl-PL" sz="1100" kern="1200"/>
            <a:t>wyroku nakazowego </a:t>
          </a:r>
          <a:endParaRPr lang="en-US" sz="1100" kern="1200"/>
        </a:p>
        <a:p>
          <a:pPr marL="0" lvl="0" indent="0" algn="l" defTabSz="488950">
            <a:lnSpc>
              <a:spcPct val="90000"/>
            </a:lnSpc>
            <a:spcBef>
              <a:spcPct val="0"/>
            </a:spcBef>
            <a:spcAft>
              <a:spcPct val="35000"/>
            </a:spcAft>
            <a:buNone/>
          </a:pPr>
          <a:r>
            <a:rPr lang="pl-PL" sz="1100" kern="1200"/>
            <a:t>prawomocnego wyroku sądu I instancji </a:t>
          </a:r>
          <a:endParaRPr lang="en-US" sz="1100" kern="1200"/>
        </a:p>
        <a:p>
          <a:pPr marL="0" lvl="0" indent="0" algn="l" defTabSz="488950">
            <a:lnSpc>
              <a:spcPct val="90000"/>
            </a:lnSpc>
            <a:spcBef>
              <a:spcPct val="0"/>
            </a:spcBef>
            <a:spcAft>
              <a:spcPct val="35000"/>
            </a:spcAft>
            <a:buNone/>
          </a:pPr>
          <a:r>
            <a:rPr lang="pl-PL" sz="1100" kern="1200"/>
            <a:t>prawomocnych wyroków sądu II instancji, które nie kończą postępowania w sprawie np. od wyroku kasatoryjnego (uchylenie i przekazanie sprawy do ponownego rozpoznania sądowi I instancji)</a:t>
          </a:r>
          <a:endParaRPr lang="en-US" sz="1100" kern="1200"/>
        </a:p>
      </dsp:txBody>
      <dsp:txXfrm>
        <a:off x="6167610" y="1554201"/>
        <a:ext cx="4347989" cy="1242935"/>
      </dsp:txXfrm>
    </dsp:sp>
    <dsp:sp modelId="{7E019107-DCFA-4A73-8CA3-55A97DF9FD55}">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6E68B-5B12-4E0E-9A15-A9C894DC45A5}">
      <dsp:nvSpPr>
        <dsp:cNvPr id="0" name=""/>
        <dsp:cNvSpPr/>
      </dsp:nvSpPr>
      <dsp:spPr>
        <a:xfrm>
          <a:off x="258420" y="3387531"/>
          <a:ext cx="683614" cy="683614"/>
        </a:xfrm>
        <a:prstGeom prst="rect">
          <a:avLst/>
        </a:prstGeom>
        <a:blipFill rotWithShape="1">
          <a:blip xmlns:r="http://schemas.openxmlformats.org/officeDocument/2006/relationships" r:embed="rId5"/>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14F78F-E5A5-44C6-84DD-2FA62CBB5CA0}">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pl-PL" sz="1400" kern="1200" dirty="0"/>
            <a:t>Kasację może wnieść strona, </a:t>
          </a:r>
          <a:r>
            <a:rPr lang="pl-PL" sz="1400" b="1" kern="1200" dirty="0"/>
            <a:t>która wcześniej zaskarżyła orzeczenie sądu I instancji. </a:t>
          </a:r>
          <a:r>
            <a:rPr lang="pl-PL" sz="1400" kern="1200" dirty="0"/>
            <a:t>Jeżeli strona nie zaskarżyła orzeczenia, może wnieść kasację tylko wtedy, gdy zostało zaskarżone przez drugą stronę i wyrok sądu I instancji został zmieniony na niekorzyść strony, która nie wniosła apelacji. </a:t>
          </a:r>
          <a:endParaRPr lang="en-US" sz="1400" kern="1200" dirty="0"/>
        </a:p>
      </dsp:txBody>
      <dsp:txXfrm>
        <a:off x="1435590" y="3107870"/>
        <a:ext cx="4732020" cy="1242935"/>
      </dsp:txXfrm>
    </dsp:sp>
    <dsp:sp modelId="{AB7A44BF-D9F5-49E9-AA42-0E23E66FF1DC}">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pl-PL" sz="1100" kern="1200"/>
            <a:t>Wyjątek – zaistnienie bezwzględnej przyczyny odwoławczej. Kasację od wyroku sądu odwoławczego może wnieść strona, która wcześniej nie zaskarżyła orzeczenia sądu I instancji. </a:t>
          </a:r>
          <a:endParaRPr lang="en-US" sz="1100" kern="1200"/>
        </a:p>
      </dsp:txBody>
      <dsp:txXfrm>
        <a:off x="6167610" y="3107870"/>
        <a:ext cx="434798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13A62-8E9E-41B7-B907-910473E82898}">
      <dsp:nvSpPr>
        <dsp:cNvPr id="0" name=""/>
        <dsp:cNvSpPr/>
      </dsp:nvSpPr>
      <dsp:spPr>
        <a:xfrm>
          <a:off x="0" y="63112"/>
          <a:ext cx="7242048" cy="11093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a:t>Rodzaj uchybień:</a:t>
          </a:r>
          <a:endParaRPr lang="en-US" sz="2000" kern="1200"/>
        </a:p>
      </dsp:txBody>
      <dsp:txXfrm>
        <a:off x="54152" y="117264"/>
        <a:ext cx="7133744" cy="1001002"/>
      </dsp:txXfrm>
    </dsp:sp>
    <dsp:sp modelId="{555B6C13-383D-4E9E-9E79-7D0BD59A1E0B}">
      <dsp:nvSpPr>
        <dsp:cNvPr id="0" name=""/>
        <dsp:cNvSpPr/>
      </dsp:nvSpPr>
      <dsp:spPr>
        <a:xfrm>
          <a:off x="0" y="1172418"/>
          <a:ext cx="7242048"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pl-PL" sz="1600" b="1" kern="1200"/>
            <a:t>rażące</a:t>
          </a:r>
          <a:r>
            <a:rPr lang="pl-PL" sz="1600" kern="1200"/>
            <a:t> naruszenie prawa (art. 438 pkt 1 i 2), jeżeli mogło mieć </a:t>
          </a:r>
          <a:r>
            <a:rPr lang="pl-PL" sz="1600" b="1" kern="1200"/>
            <a:t>istotny wpływ </a:t>
          </a:r>
          <a:r>
            <a:rPr lang="pl-PL" sz="1600" kern="1200"/>
            <a:t>na treść orzeczenia. </a:t>
          </a:r>
          <a:r>
            <a:rPr lang="pl-PL" sz="1600" b="1" u="sng" kern="1200"/>
            <a:t>Kontroli kasacyjnej nie obejmują wątpliwości co do ustaleń faktycznych! </a:t>
          </a:r>
          <a:r>
            <a:rPr lang="pl-PL" sz="1600" b="1" kern="1200"/>
            <a:t>Kontroli kasacyjnej nie podlegają ustalenia faktyczne, ale sposób ich dokonania </a:t>
          </a:r>
          <a:endParaRPr lang="en-US" sz="1600" kern="1200"/>
        </a:p>
        <a:p>
          <a:pPr marL="171450" lvl="1" indent="-171450" algn="l" defTabSz="711200">
            <a:lnSpc>
              <a:spcPct val="90000"/>
            </a:lnSpc>
            <a:spcBef>
              <a:spcPct val="0"/>
            </a:spcBef>
            <a:spcAft>
              <a:spcPct val="20000"/>
            </a:spcAft>
            <a:buChar char="•"/>
          </a:pPr>
          <a:r>
            <a:rPr lang="pl-PL" sz="1600" kern="1200"/>
            <a:t>bezwzględne przyczyny odwoławcze </a:t>
          </a:r>
          <a:endParaRPr lang="en-US" sz="1600" kern="1200"/>
        </a:p>
      </dsp:txBody>
      <dsp:txXfrm>
        <a:off x="0" y="1172418"/>
        <a:ext cx="7242048" cy="1221300"/>
      </dsp:txXfrm>
    </dsp:sp>
    <dsp:sp modelId="{F33497AD-6ABE-48C4-9AB7-A49EB19C0B11}">
      <dsp:nvSpPr>
        <dsp:cNvPr id="0" name=""/>
        <dsp:cNvSpPr/>
      </dsp:nvSpPr>
      <dsp:spPr>
        <a:xfrm>
          <a:off x="0" y="2393718"/>
          <a:ext cx="7242048" cy="11093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a:t>Od jakiego orzeczenia można wnieść kasację:</a:t>
          </a:r>
          <a:endParaRPr lang="en-US" sz="2000" kern="1200"/>
        </a:p>
      </dsp:txBody>
      <dsp:txXfrm>
        <a:off x="54152" y="2447870"/>
        <a:ext cx="7133744" cy="1001002"/>
      </dsp:txXfrm>
    </dsp:sp>
    <dsp:sp modelId="{68081379-BD5B-4393-A01D-36F195C79174}">
      <dsp:nvSpPr>
        <dsp:cNvPr id="0" name=""/>
        <dsp:cNvSpPr/>
      </dsp:nvSpPr>
      <dsp:spPr>
        <a:xfrm>
          <a:off x="0" y="3503024"/>
          <a:ext cx="7242048"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pl-PL" sz="1600" kern="1200"/>
            <a:t>kasację na korzyść oskarżonego - </a:t>
          </a:r>
          <a:r>
            <a:rPr lang="pl-PL" sz="1600" b="1" kern="1200"/>
            <a:t>w razie skazania za przestępstwo lub przestępstwo skarbowe na karę pozbawienia wolności bez warunkowego zawieszenia jej wykonania</a:t>
          </a:r>
          <a:r>
            <a:rPr lang="pl-PL" sz="1600" kern="1200"/>
            <a:t>. </a:t>
          </a:r>
          <a:endParaRPr lang="en-US" sz="1600" kern="1200"/>
        </a:p>
        <a:p>
          <a:pPr marL="171450" lvl="1" indent="-171450" algn="l" defTabSz="711200">
            <a:lnSpc>
              <a:spcPct val="90000"/>
            </a:lnSpc>
            <a:spcBef>
              <a:spcPct val="0"/>
            </a:spcBef>
            <a:spcAft>
              <a:spcPct val="20000"/>
            </a:spcAft>
            <a:buChar char="•"/>
          </a:pPr>
          <a:r>
            <a:rPr lang="pl-PL" sz="1600" kern="1200" dirty="0"/>
            <a:t>Kasację na niekorzyść – Kasację na niekorzyść można wnieść </a:t>
          </a:r>
          <a:r>
            <a:rPr lang="pl-PL" sz="1600" b="1" kern="1200" dirty="0"/>
            <a:t>jedynie w razie uniewinnienia oskarżonego albo umorzenia postępowania.</a:t>
          </a:r>
          <a:endParaRPr lang="en-US" sz="1600" b="1" kern="1200" dirty="0"/>
        </a:p>
      </dsp:txBody>
      <dsp:txXfrm>
        <a:off x="0" y="3503024"/>
        <a:ext cx="7242048" cy="1221300"/>
      </dsp:txXfrm>
    </dsp:sp>
    <dsp:sp modelId="{DD01FE91-7005-48E1-98C0-F18B4C07FD0C}">
      <dsp:nvSpPr>
        <dsp:cNvPr id="0" name=""/>
        <dsp:cNvSpPr/>
      </dsp:nvSpPr>
      <dsp:spPr>
        <a:xfrm>
          <a:off x="0" y="4724324"/>
          <a:ext cx="7242048" cy="11093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b="1" kern="1200" dirty="0"/>
            <a:t>Ograniczenia dotyczące rodzaju kary nie obowiązują wtedy, gdy zaistniała bezwzględna przyczyna odwoławcza (art. 439) oraz w przypadku kasacji nadzwyczajnej</a:t>
          </a:r>
          <a:endParaRPr lang="en-US" sz="2000" b="1" kern="1200" dirty="0"/>
        </a:p>
      </dsp:txBody>
      <dsp:txXfrm>
        <a:off x="54152" y="4778476"/>
        <a:ext cx="7133744" cy="1001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D9C41-34EE-415D-BA45-C699D9CC47C1}">
      <dsp:nvSpPr>
        <dsp:cNvPr id="0" name=""/>
        <dsp:cNvSpPr/>
      </dsp:nvSpPr>
      <dsp:spPr>
        <a:xfrm>
          <a:off x="4757" y="129987"/>
          <a:ext cx="1272796" cy="1272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8C808-0D1D-4933-B55E-0B394C96D661}">
      <dsp:nvSpPr>
        <dsp:cNvPr id="0" name=""/>
        <dsp:cNvSpPr/>
      </dsp:nvSpPr>
      <dsp:spPr>
        <a:xfrm>
          <a:off x="4757" y="1574501"/>
          <a:ext cx="3636562" cy="117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dirty="0"/>
            <a:t>Art. 540 § 1 pkt. 1 </a:t>
          </a:r>
          <a:r>
            <a:rPr lang="pl-PL" sz="1400" kern="1200" dirty="0">
              <a:sym typeface="Wingdings" panose="05000000000000000000" pitchFamily="2" charset="2"/>
            </a:rPr>
            <a:t></a:t>
          </a:r>
          <a:r>
            <a:rPr lang="pl-PL" sz="1400" kern="1200" dirty="0"/>
            <a:t> </a:t>
          </a:r>
          <a:r>
            <a:rPr lang="pl-PL" sz="1400" kern="1200" dirty="0" err="1"/>
            <a:t>twz</a:t>
          </a:r>
          <a:r>
            <a:rPr lang="pl-PL" sz="1400" kern="1200" dirty="0"/>
            <a:t>. </a:t>
          </a:r>
          <a:r>
            <a:rPr lang="pl-PL" sz="1400" i="1" kern="1200" dirty="0" err="1"/>
            <a:t>propter</a:t>
          </a:r>
          <a:r>
            <a:rPr lang="pl-PL" sz="1400" i="1" kern="1200" dirty="0"/>
            <a:t> </a:t>
          </a:r>
          <a:r>
            <a:rPr lang="pl-PL" sz="1400" i="1" kern="1200" dirty="0" err="1"/>
            <a:t>falsa</a:t>
          </a:r>
          <a:r>
            <a:rPr lang="pl-PL" sz="1400" i="1" kern="1200" dirty="0"/>
            <a:t> </a:t>
          </a:r>
          <a:endParaRPr lang="en-US" sz="1400" kern="1200" dirty="0"/>
        </a:p>
      </dsp:txBody>
      <dsp:txXfrm>
        <a:off x="4757" y="1574501"/>
        <a:ext cx="3636562" cy="1178296"/>
      </dsp:txXfrm>
    </dsp:sp>
    <dsp:sp modelId="{828D8009-97C0-4279-A30C-134FB55DA2B1}">
      <dsp:nvSpPr>
        <dsp:cNvPr id="0" name=""/>
        <dsp:cNvSpPr/>
      </dsp:nvSpPr>
      <dsp:spPr>
        <a:xfrm>
          <a:off x="4757" y="2832666"/>
          <a:ext cx="3636562" cy="1290734"/>
        </a:xfrm>
        <a:prstGeom prst="rect">
          <a:avLst/>
        </a:prstGeom>
        <a:noFill/>
        <a:ln>
          <a:noFill/>
        </a:ln>
        <a:effectLst/>
      </dsp:spPr>
      <dsp:style>
        <a:lnRef idx="0">
          <a:scrgbClr r="0" g="0" b="0"/>
        </a:lnRef>
        <a:fillRef idx="0">
          <a:scrgbClr r="0" g="0" b="0"/>
        </a:fillRef>
        <a:effectRef idx="0">
          <a:scrgbClr r="0" g="0" b="0"/>
        </a:effectRef>
        <a:fontRef idx="minor"/>
      </dsp:style>
    </dsp:sp>
    <dsp:sp modelId="{A5A7CD2D-6F3A-4DBF-B076-154B64773449}">
      <dsp:nvSpPr>
        <dsp:cNvPr id="0" name=""/>
        <dsp:cNvSpPr/>
      </dsp:nvSpPr>
      <dsp:spPr>
        <a:xfrm>
          <a:off x="4277718" y="129987"/>
          <a:ext cx="1272796" cy="1272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78BACC-FD68-4C4A-A097-D2D62F4F3318}">
      <dsp:nvSpPr>
        <dsp:cNvPr id="0" name=""/>
        <dsp:cNvSpPr/>
      </dsp:nvSpPr>
      <dsp:spPr>
        <a:xfrm>
          <a:off x="4277718" y="1574501"/>
          <a:ext cx="3636562" cy="117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dirty="0"/>
            <a:t>Postępowanie sądowe zakończone prawomocnym orzeczeniem wznawia się </a:t>
          </a:r>
          <a:r>
            <a:rPr lang="pl-PL" sz="1400" b="1" kern="1200" dirty="0"/>
            <a:t>jeżeli w związku z postępowaniem dopuszczono się przestępstwa</a:t>
          </a:r>
          <a:r>
            <a:rPr lang="pl-PL" sz="1400" kern="1200" dirty="0"/>
            <a:t>, a istnieje </a:t>
          </a:r>
          <a:r>
            <a:rPr lang="pl-PL" sz="1400" u="sng" kern="1200" dirty="0"/>
            <a:t>uzasadniona podstawa do przyjęcia, że mogło to mieć wpływ na treść orzeczenia</a:t>
          </a:r>
          <a:r>
            <a:rPr lang="pl-PL" sz="1400" kern="1200" dirty="0"/>
            <a:t>. </a:t>
          </a:r>
          <a:endParaRPr lang="en-US" sz="1400" kern="1200" dirty="0"/>
        </a:p>
      </dsp:txBody>
      <dsp:txXfrm>
        <a:off x="4277718" y="1574501"/>
        <a:ext cx="3636562" cy="1178296"/>
      </dsp:txXfrm>
    </dsp:sp>
    <dsp:sp modelId="{06AD644D-6C71-4A6A-B38F-467828DD967B}">
      <dsp:nvSpPr>
        <dsp:cNvPr id="0" name=""/>
        <dsp:cNvSpPr/>
      </dsp:nvSpPr>
      <dsp:spPr>
        <a:xfrm>
          <a:off x="4277718" y="2962654"/>
          <a:ext cx="3636562" cy="129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b="1" kern="1200" dirty="0"/>
            <a:t>Art. 541.</a:t>
          </a:r>
          <a:r>
            <a:rPr lang="pl-PL" sz="1100" kern="1200" dirty="0"/>
            <a:t> § 1. Czyn, o którym mowa w art. 540 § 1 pkt 1, musi być ustalony prawomocnym wyrokiem skazującym, chyba że orzeczenie takie nie może zapaść z powodu przyczyn wymienionych w art. 17 § 1 pkt 3-11 lub w art. 22.</a:t>
          </a:r>
          <a:endParaRPr lang="en-US" sz="1100" kern="1200" dirty="0"/>
        </a:p>
        <a:p>
          <a:pPr marL="0" lvl="0" indent="0" algn="l" defTabSz="488950">
            <a:lnSpc>
              <a:spcPct val="90000"/>
            </a:lnSpc>
            <a:spcBef>
              <a:spcPct val="0"/>
            </a:spcBef>
            <a:spcAft>
              <a:spcPct val="35000"/>
            </a:spcAft>
            <a:buNone/>
          </a:pPr>
          <a:r>
            <a:rPr lang="pl-PL" sz="1100" kern="1200"/>
            <a:t>§ 2. W tym wypadku wniosek o wznowienie postępowania powinien wskazywać wyrok skazujący lub orzeczenie zapadłe w postępowaniu karnym, stwierdzające niemożność wydania wyroku skazującego.</a:t>
          </a:r>
          <a:endParaRPr lang="en-US" sz="1100" kern="1200"/>
        </a:p>
      </dsp:txBody>
      <dsp:txXfrm>
        <a:off x="4277718" y="2962654"/>
        <a:ext cx="3636562" cy="1290734"/>
      </dsp:txXfrm>
    </dsp:sp>
    <dsp:sp modelId="{146E5DB3-52C8-42B9-8BDC-8AC1FFC8FE44}">
      <dsp:nvSpPr>
        <dsp:cNvPr id="0" name=""/>
        <dsp:cNvSpPr/>
      </dsp:nvSpPr>
      <dsp:spPr>
        <a:xfrm>
          <a:off x="8550679" y="129987"/>
          <a:ext cx="1272796" cy="1272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0DE4BB-7488-4705-85AF-1C4C638F2FC5}">
      <dsp:nvSpPr>
        <dsp:cNvPr id="0" name=""/>
        <dsp:cNvSpPr/>
      </dsp:nvSpPr>
      <dsp:spPr>
        <a:xfrm>
          <a:off x="8550679" y="1574501"/>
          <a:ext cx="3636562" cy="117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Wznowienie na tej podstawie wymaga stwierdzenia dwóch okoliczności: </a:t>
          </a:r>
          <a:endParaRPr lang="en-US" sz="1400" kern="1200"/>
        </a:p>
      </dsp:txBody>
      <dsp:txXfrm>
        <a:off x="8550679" y="1574501"/>
        <a:ext cx="3636562" cy="1178296"/>
      </dsp:txXfrm>
    </dsp:sp>
    <dsp:sp modelId="{8B8243E2-9B3D-4A5B-8AF7-DD52D154457B}">
      <dsp:nvSpPr>
        <dsp:cNvPr id="0" name=""/>
        <dsp:cNvSpPr/>
      </dsp:nvSpPr>
      <dsp:spPr>
        <a:xfrm>
          <a:off x="8550679" y="2832666"/>
          <a:ext cx="3636562" cy="1290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Faktu popełnienia przestępstwa, zgodnie z art. 541; </a:t>
          </a:r>
          <a:endParaRPr lang="en-US" sz="1100" kern="1200"/>
        </a:p>
        <a:p>
          <a:pPr marL="0" lvl="0" indent="0" algn="l" defTabSz="488950">
            <a:lnSpc>
              <a:spcPct val="90000"/>
            </a:lnSpc>
            <a:spcBef>
              <a:spcPct val="0"/>
            </a:spcBef>
            <a:spcAft>
              <a:spcPct val="35000"/>
            </a:spcAft>
            <a:buNone/>
          </a:pPr>
          <a:r>
            <a:rPr lang="pl-PL" sz="1100" kern="1200"/>
            <a:t>Wykazania wpływu przestępstwa na treść orzeczenia, czyli musi istnieć związek przyczynowy pomiędzy przestępstwem a treścią orzeczenia. Ustawa nie precyzuje rodzaju przestępstwa i z tego względu należy przyjąć, że chodzi o każde przestępstwo o cechach wyżej wskazanych, popełnione nie tylko przez uczestnika procesu.</a:t>
          </a:r>
          <a:endParaRPr lang="en-US" sz="1100" kern="1200"/>
        </a:p>
      </dsp:txBody>
      <dsp:txXfrm>
        <a:off x="8550679" y="2832666"/>
        <a:ext cx="3636562" cy="1290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70736-D275-4F49-83D7-81A7A621366D}">
      <dsp:nvSpPr>
        <dsp:cNvPr id="0" name=""/>
        <dsp:cNvSpPr/>
      </dsp:nvSpPr>
      <dsp:spPr>
        <a:xfrm>
          <a:off x="4877" y="902883"/>
          <a:ext cx="2132592" cy="2299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wyrok sądu odwoławczego uchylający wyrok sądu I instancji i przekazujący sprawę do ponownego rozpoznania </a:t>
          </a:r>
        </a:p>
      </dsp:txBody>
      <dsp:txXfrm>
        <a:off x="67338" y="965344"/>
        <a:ext cx="2007670" cy="2174279"/>
      </dsp:txXfrm>
    </dsp:sp>
    <dsp:sp modelId="{8256547B-EA90-4D5C-8E1E-7FE0882032CB}">
      <dsp:nvSpPr>
        <dsp:cNvPr id="0" name=""/>
        <dsp:cNvSpPr/>
      </dsp:nvSpPr>
      <dsp:spPr>
        <a:xfrm>
          <a:off x="2350729" y="1788042"/>
          <a:ext cx="452109" cy="528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350729" y="1893818"/>
        <a:ext cx="316476" cy="317330"/>
      </dsp:txXfrm>
    </dsp:sp>
    <dsp:sp modelId="{37D65F52-4A82-4E43-9B53-67E84BD59B54}">
      <dsp:nvSpPr>
        <dsp:cNvPr id="0" name=""/>
        <dsp:cNvSpPr/>
      </dsp:nvSpPr>
      <dsp:spPr>
        <a:xfrm>
          <a:off x="2990507" y="902883"/>
          <a:ext cx="2132592" cy="2299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 terminie 7 dni – złożenie wniosku o doręczenie wyroku sądu II instancji wraz z uzasadnieniem </a:t>
          </a:r>
        </a:p>
      </dsp:txBody>
      <dsp:txXfrm>
        <a:off x="3052968" y="965344"/>
        <a:ext cx="2007670" cy="2174279"/>
      </dsp:txXfrm>
    </dsp:sp>
    <dsp:sp modelId="{B1C0FA6A-534E-4522-B4A3-FE9C0C2BE98F}">
      <dsp:nvSpPr>
        <dsp:cNvPr id="0" name=""/>
        <dsp:cNvSpPr/>
      </dsp:nvSpPr>
      <dsp:spPr>
        <a:xfrm>
          <a:off x="5336358" y="1788042"/>
          <a:ext cx="452109" cy="528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336358" y="1893818"/>
        <a:ext cx="316476" cy="317330"/>
      </dsp:txXfrm>
    </dsp:sp>
    <dsp:sp modelId="{CE47A69F-88A6-4549-B2F7-2CE7076679EC}">
      <dsp:nvSpPr>
        <dsp:cNvPr id="0" name=""/>
        <dsp:cNvSpPr/>
      </dsp:nvSpPr>
      <dsp:spPr>
        <a:xfrm>
          <a:off x="5976136" y="902883"/>
          <a:ext cx="2132592" cy="2299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 terminie 7 dni od dnia doręczenia wyroku z uzasadnieniem – czas na sporządzenie skargi na wyrok sądu odwoławczego </a:t>
          </a:r>
        </a:p>
      </dsp:txBody>
      <dsp:txXfrm>
        <a:off x="6038597" y="965344"/>
        <a:ext cx="2007670" cy="2174279"/>
      </dsp:txXfrm>
    </dsp:sp>
    <dsp:sp modelId="{DDC2DFDF-572F-44A7-BF47-FE80913454F5}">
      <dsp:nvSpPr>
        <dsp:cNvPr id="0" name=""/>
        <dsp:cNvSpPr/>
      </dsp:nvSpPr>
      <dsp:spPr>
        <a:xfrm>
          <a:off x="8321988" y="1788042"/>
          <a:ext cx="452109" cy="528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8321988" y="1893818"/>
        <a:ext cx="316476" cy="317330"/>
      </dsp:txXfrm>
    </dsp:sp>
    <dsp:sp modelId="{CAD767E9-C8FE-40AB-91B7-46D41D51F149}">
      <dsp:nvSpPr>
        <dsp:cNvPr id="0" name=""/>
        <dsp:cNvSpPr/>
      </dsp:nvSpPr>
      <dsp:spPr>
        <a:xfrm>
          <a:off x="8961765" y="902883"/>
          <a:ext cx="2132592" cy="22992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skarga kierowana do Sądu Najwyższego za pośrednictwem sądu II instancji </a:t>
          </a:r>
        </a:p>
      </dsp:txBody>
      <dsp:txXfrm>
        <a:off x="9024226" y="965344"/>
        <a:ext cx="2007670" cy="21742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D6632-4A3D-4C87-8347-BAC85463149D}" type="datetimeFigureOut">
              <a:rPr lang="pl-PL" smtClean="0"/>
              <a:t>11.05.2022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69FF8-CBFD-4511-AC2E-EA420A4E52C6}" type="slidenum">
              <a:rPr lang="pl-PL" smtClean="0"/>
              <a:t>‹#›</a:t>
            </a:fld>
            <a:endParaRPr lang="pl-PL"/>
          </a:p>
        </p:txBody>
      </p:sp>
    </p:spTree>
    <p:extLst>
      <p:ext uri="{BB962C8B-B14F-4D97-AF65-F5344CB8AC3E}">
        <p14:creationId xmlns:p14="http://schemas.microsoft.com/office/powerpoint/2010/main" val="87261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0D58D6-8618-4BD6-B300-793D411EC1A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60C8DBC-A6A5-44AF-B289-2820AE194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B8A6D56-C812-4092-84D0-AE7E97E4F000}"/>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5" name="Symbol zastępczy stopki 4">
            <a:extLst>
              <a:ext uri="{FF2B5EF4-FFF2-40B4-BE49-F238E27FC236}">
                <a16:creationId xmlns:a16="http://schemas.microsoft.com/office/drawing/2014/main" id="{59ED287E-60EF-4A1C-99B2-03C082126C14}"/>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0B036EA8-538A-432E-AB23-4275B9EDD01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81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8CCA77-B5CD-4B55-BE08-082C37A997F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1CADF9D-E823-49A3-A426-D64A8C70195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BE0918-CC84-4470-8F2C-3C67D30DBA61}"/>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5" name="Symbol zastępczy stopki 4">
            <a:extLst>
              <a:ext uri="{FF2B5EF4-FFF2-40B4-BE49-F238E27FC236}">
                <a16:creationId xmlns:a16="http://schemas.microsoft.com/office/drawing/2014/main" id="{D4CB2003-DEBC-46C8-A9F8-7E6458737DB5}"/>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86ADCC61-1AA5-45AC-82F3-A671C7C5B9E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559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BB9A57E-2D47-41E2-B127-00800DF3805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D29F12E-62E2-40CE-BAFE-0FB9F4BF742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5BB0884-893F-4C9A-861E-204CE4EED75C}"/>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5" name="Symbol zastępczy stopki 4">
            <a:extLst>
              <a:ext uri="{FF2B5EF4-FFF2-40B4-BE49-F238E27FC236}">
                <a16:creationId xmlns:a16="http://schemas.microsoft.com/office/drawing/2014/main" id="{FAC5D8BA-CA06-472B-B6E0-F97E266F2AEB}"/>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365276CC-2E4F-4A2A-82CE-EC756644A71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810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E93FD4-F93A-4BB2-99A3-62ECBB74D0D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5A36600-5059-4900-941C-8EFF68ED0DA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3C70E61-2489-4E6C-B51F-91224FEF3AB6}"/>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5" name="Symbol zastępczy stopki 4">
            <a:extLst>
              <a:ext uri="{FF2B5EF4-FFF2-40B4-BE49-F238E27FC236}">
                <a16:creationId xmlns:a16="http://schemas.microsoft.com/office/drawing/2014/main" id="{1EC322C5-E756-41F1-9B30-757272E9532D}"/>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FD984149-6B43-44B6-AC95-1E0F59E30CD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475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DEE696-C217-47AE-9A10-D6D473F0C6E9}"/>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F8113CB-AF60-4796-8E77-F1579B66E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1CB8CD4-129F-4F07-A1C6-4723BD717CD1}"/>
              </a:ext>
            </a:extLst>
          </p:cNvPr>
          <p:cNvSpPr>
            <a:spLocks noGrp="1"/>
          </p:cNvSpPr>
          <p:nvPr>
            <p:ph type="dt" sz="half" idx="10"/>
          </p:nvPr>
        </p:nvSpPr>
        <p:spPr/>
        <p:txBody>
          <a:bodyPr/>
          <a:lstStyle/>
          <a:p>
            <a:fld id="{96DFF08F-DC6B-4601-B491-B0F83F6DD2DA}" type="datetimeFigureOut">
              <a:rPr lang="en-US" smtClean="0"/>
              <a:pPr/>
              <a:t>5/11/2022</a:t>
            </a:fld>
            <a:endParaRPr lang="en-US" dirty="0"/>
          </a:p>
        </p:txBody>
      </p:sp>
      <p:sp>
        <p:nvSpPr>
          <p:cNvPr id="5" name="Symbol zastępczy stopki 4">
            <a:extLst>
              <a:ext uri="{FF2B5EF4-FFF2-40B4-BE49-F238E27FC236}">
                <a16:creationId xmlns:a16="http://schemas.microsoft.com/office/drawing/2014/main" id="{B893404B-E88D-4B08-A227-1B23B8C8950B}"/>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7D7B0D3A-8306-4929-ACAA-4D933FF4EC9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453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37A013-1E8B-4A73-B536-4073ACBF61F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F6F2C02-0B88-4FE6-BFB8-4669F3459B4D}"/>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1DB8E44-F64E-4B6E-BDD8-A1074A01ABE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CADD823-D652-4C09-B06F-2B2218F26914}"/>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6" name="Symbol zastępczy stopki 5">
            <a:extLst>
              <a:ext uri="{FF2B5EF4-FFF2-40B4-BE49-F238E27FC236}">
                <a16:creationId xmlns:a16="http://schemas.microsoft.com/office/drawing/2014/main" id="{9861D4B4-660E-4F5C-BB4F-F9CA1843EA12}"/>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E84007C4-5702-469B-9A1C-B124BE6574D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342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C62621-8965-4515-A440-9A42F70C139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171EF86-2993-477A-9929-EDA0ECCB4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B95197D-639E-42DF-9DC2-8BC4A313965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B9DCC52-95A8-4A2F-9CA8-243FFE4BCB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0C3F858-AF22-4026-8A92-F1CB97A3C1F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B9A2454B-6048-4ECE-93AF-2D20C5CCC09D}"/>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8" name="Symbol zastępczy stopki 7">
            <a:extLst>
              <a:ext uri="{FF2B5EF4-FFF2-40B4-BE49-F238E27FC236}">
                <a16:creationId xmlns:a16="http://schemas.microsoft.com/office/drawing/2014/main" id="{D12174CD-862C-4611-8249-08D3C986C91C}"/>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E7D6B948-FED7-4639-B4DC-7510F5C6CBA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018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BE4EC2-1A8F-476B-8107-3FD3308B632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B4D5D9D-5F2B-4BC1-A5F5-0D4E4CED8411}"/>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4" name="Symbol zastępczy stopki 3">
            <a:extLst>
              <a:ext uri="{FF2B5EF4-FFF2-40B4-BE49-F238E27FC236}">
                <a16:creationId xmlns:a16="http://schemas.microsoft.com/office/drawing/2014/main" id="{5DFC5400-FF92-46B0-89C2-1D76ED3D357E}"/>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7F9D3A0D-17BF-4833-B72A-E5E3ADD26C7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170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FADEB46-2545-4590-83AC-47FB97246009}"/>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3" name="Symbol zastępczy stopki 2">
            <a:extLst>
              <a:ext uri="{FF2B5EF4-FFF2-40B4-BE49-F238E27FC236}">
                <a16:creationId xmlns:a16="http://schemas.microsoft.com/office/drawing/2014/main" id="{023FB70F-C30C-4F22-9870-4342F44F0714}"/>
              </a:ext>
            </a:extLst>
          </p:cNvPr>
          <p:cNvSpPr>
            <a:spLocks noGrp="1"/>
          </p:cNvSpPr>
          <p:nvPr>
            <p:ph type="ftr" sz="quarter" idx="11"/>
          </p:nvPr>
        </p:nvSpPr>
        <p:spPr/>
        <p:txBody>
          <a:bodyPr/>
          <a:lstStyle/>
          <a:p>
            <a:endParaRPr lang="en-US" dirty="0"/>
          </a:p>
        </p:txBody>
      </p:sp>
      <p:sp>
        <p:nvSpPr>
          <p:cNvPr id="4" name="Symbol zastępczy numeru slajdu 3">
            <a:extLst>
              <a:ext uri="{FF2B5EF4-FFF2-40B4-BE49-F238E27FC236}">
                <a16:creationId xmlns:a16="http://schemas.microsoft.com/office/drawing/2014/main" id="{A4F73E00-093C-485B-8845-14BD51C657B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5737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0C461A-6CC0-44A6-B21C-BAEEEA217AD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A9607F9-2DBE-41EA-9F40-3638F44E1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54FA7AE-DB39-4554-9125-CA4FC39DD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5A7C0D-2685-4838-AA35-969E356F7A82}"/>
              </a:ext>
            </a:extLst>
          </p:cNvPr>
          <p:cNvSpPr>
            <a:spLocks noGrp="1"/>
          </p:cNvSpPr>
          <p:nvPr>
            <p:ph type="dt" sz="half" idx="10"/>
          </p:nvPr>
        </p:nvSpPr>
        <p:spPr/>
        <p:txBody>
          <a:bodyPr/>
          <a:lstStyle/>
          <a:p>
            <a:fld id="{96DFF08F-DC6B-4601-B491-B0F83F6DD2DA}" type="datetimeFigureOut">
              <a:rPr lang="en-US" smtClean="0"/>
              <a:t>5/11/2022</a:t>
            </a:fld>
            <a:endParaRPr lang="en-US" dirty="0"/>
          </a:p>
        </p:txBody>
      </p:sp>
      <p:sp>
        <p:nvSpPr>
          <p:cNvPr id="6" name="Symbol zastępczy stopki 5">
            <a:extLst>
              <a:ext uri="{FF2B5EF4-FFF2-40B4-BE49-F238E27FC236}">
                <a16:creationId xmlns:a16="http://schemas.microsoft.com/office/drawing/2014/main" id="{106AB984-F4BF-4361-93DA-DDDD557CA036}"/>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FC802938-BD4F-42D3-A4AB-DB560D0F26E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720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2F2EE4-C4AC-464D-BF0F-0EF911BB2E4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2285748-F768-4A8D-B005-98F7F7CA7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B0D69FF-470D-4A89-A6D4-4E3C7E27C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A0BED65-9E98-40D6-97BE-959D1CD9FFED}"/>
              </a:ext>
            </a:extLst>
          </p:cNvPr>
          <p:cNvSpPr>
            <a:spLocks noGrp="1"/>
          </p:cNvSpPr>
          <p:nvPr>
            <p:ph type="dt" sz="half" idx="10"/>
          </p:nvPr>
        </p:nvSpPr>
        <p:spPr/>
        <p:txBody>
          <a:bodyPr/>
          <a:lstStyle/>
          <a:p>
            <a:fld id="{96DFF08F-DC6B-4601-B491-B0F83F6DD2DA}" type="datetimeFigureOut">
              <a:rPr lang="en-US" smtClean="0"/>
              <a:pPr/>
              <a:t>5/11/2022</a:t>
            </a:fld>
            <a:endParaRPr lang="en-US" dirty="0"/>
          </a:p>
        </p:txBody>
      </p:sp>
      <p:sp>
        <p:nvSpPr>
          <p:cNvPr id="6" name="Symbol zastępczy stopki 5">
            <a:extLst>
              <a:ext uri="{FF2B5EF4-FFF2-40B4-BE49-F238E27FC236}">
                <a16:creationId xmlns:a16="http://schemas.microsoft.com/office/drawing/2014/main" id="{A9EA99E3-1882-49CA-8776-80B7FE172DCA}"/>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BD6DD8F8-1505-4AED-A7B2-C0810E632FB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275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E574766-7C23-4E90-8D61-E5BD3D34E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BDBF216-B265-4680-88E9-696EDE960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7D5D65B-23B7-4558-9AA2-53EC46F8D8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5/11/2022</a:t>
            </a:fld>
            <a:endParaRPr lang="en-US" dirty="0"/>
          </a:p>
        </p:txBody>
      </p:sp>
      <p:sp>
        <p:nvSpPr>
          <p:cNvPr id="5" name="Symbol zastępczy stopki 4">
            <a:extLst>
              <a:ext uri="{FF2B5EF4-FFF2-40B4-BE49-F238E27FC236}">
                <a16:creationId xmlns:a16="http://schemas.microsoft.com/office/drawing/2014/main" id="{2AE54622-060E-44B5-9488-D04C36E32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B2CEB9E0-6EFD-49EF-AE13-9AE41136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26858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vn24.pl/polska/sad-najwyzszy-uwzglednil-pierwsza-kasacje-ziobry-ra690254-3200987" TargetMode="External"/><Relationship Id="rId2" Type="http://schemas.openxmlformats.org/officeDocument/2006/relationships/hyperlink" Target="https://www.rp.pl/Prawo-karne/309109953-Kasacja-Ziobry-w-sprawie-wyroku-dla-Chinczyka-za-atak-tasakiem-w-Wolce-Kosowskiej.html" TargetMode="External"/><Relationship Id="rId1" Type="http://schemas.openxmlformats.org/officeDocument/2006/relationships/slideLayout" Target="../slideLayouts/slideLayout2.xml"/><Relationship Id="rId5" Type="http://schemas.openxmlformats.org/officeDocument/2006/relationships/hyperlink" Target="https://oko.press/ministerstwo-odwetu-ziobro-epatuje-zbrodnia-na-dzieciatku-atakuje-profesorow-strzembosza-i-zolla/" TargetMode="External"/><Relationship Id="rId4" Type="http://schemas.openxmlformats.org/officeDocument/2006/relationships/hyperlink" Target="https://www.tvp.info/42638584/sn-uwzglednil-kasacje-ziobry-chodzi-o-lagodny-wyrok-dla-pedofil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UXnB9cyV-MQ" TargetMode="External"/><Relationship Id="rId2" Type="http://schemas.openxmlformats.org/officeDocument/2006/relationships/hyperlink" Target="http://www.sn.pl/sites/orzecznictwo/Orzeczenia3/V%20KO%2026-18-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iadomosci.onet.pl/tylko-w-onecie/20-lat-za-darmo-arkadiusz-kraska-bylo-strasznie-zle-ze-mna-mialem-takie-mysli-zeby/rdjlnv7" TargetMode="External"/><Relationship Id="rId2" Type="http://schemas.openxmlformats.org/officeDocument/2006/relationships/hyperlink" Target="https://www.youtube.com/watch?v=1WcpWuCGv5c" TargetMode="External"/><Relationship Id="rId1" Type="http://schemas.openxmlformats.org/officeDocument/2006/relationships/slideLayout" Target="../slideLayouts/slideLayout2.xml"/><Relationship Id="rId4" Type="http://schemas.openxmlformats.org/officeDocument/2006/relationships/hyperlink" Target="https://tvn24.pl/pomorze/szczecin-decyzja-sadu-najwyzszego-w-sprawie-arkadiusza-kraski-ra975620-2305293"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7760837" y="914400"/>
            <a:ext cx="3657600" cy="2887579"/>
          </a:xfrm>
        </p:spPr>
        <p:txBody>
          <a:bodyPr>
            <a:normAutofit/>
          </a:bodyPr>
          <a:lstStyle/>
          <a:p>
            <a:r>
              <a:rPr lang="pl-PL" sz="4800" dirty="0">
                <a:solidFill>
                  <a:srgbClr val="FFFFFF"/>
                </a:solidFill>
              </a:rPr>
              <a:t>Wykład 17</a:t>
            </a:r>
          </a:p>
        </p:txBody>
      </p:sp>
      <p:sp>
        <p:nvSpPr>
          <p:cNvPr id="3" name="Podtytuł 2"/>
          <p:cNvSpPr>
            <a:spLocks noGrp="1"/>
          </p:cNvSpPr>
          <p:nvPr>
            <p:ph type="subTitle" idx="1"/>
          </p:nvPr>
        </p:nvSpPr>
        <p:spPr>
          <a:xfrm>
            <a:off x="7760837" y="4170501"/>
            <a:ext cx="3657600" cy="1525597"/>
          </a:xfrm>
        </p:spPr>
        <p:txBody>
          <a:bodyPr>
            <a:normAutofit/>
          </a:bodyPr>
          <a:lstStyle/>
          <a:p>
            <a:r>
              <a:rPr lang="pl-PL" sz="2000">
                <a:solidFill>
                  <a:srgbClr val="FFFFFF"/>
                </a:solidFill>
              </a:rPr>
              <a:t>Pojęcie i rodzaje nadzwyczajnych środków zaskarżenia; wznowienie postępowania; kasacja; skarga na wyrok sądu odwoławczego</a:t>
            </a:r>
          </a:p>
        </p:txBody>
      </p:sp>
      <p:pic>
        <p:nvPicPr>
          <p:cNvPr id="4" name="Obraz 3">
            <a:extLst>
              <a:ext uri="{FF2B5EF4-FFF2-40B4-BE49-F238E27FC236}">
                <a16:creationId xmlns:a16="http://schemas.microsoft.com/office/drawing/2014/main" id="{B655107A-467E-4B67-B15F-562CC78CFF2D}"/>
              </a:ext>
            </a:extLst>
          </p:cNvPr>
          <p:cNvPicPr>
            <a:picLocks noChangeAspect="1"/>
          </p:cNvPicPr>
          <p:nvPr/>
        </p:nvPicPr>
        <p:blipFill>
          <a:blip r:embed="rId2"/>
          <a:stretch>
            <a:fillRect/>
          </a:stretch>
        </p:blipFill>
        <p:spPr>
          <a:xfrm>
            <a:off x="444662" y="1245725"/>
            <a:ext cx="6553545" cy="4374491"/>
          </a:xfrm>
          <a:prstGeom prst="rect">
            <a:avLst/>
          </a:prstGeom>
        </p:spPr>
      </p:pic>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86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1047280" y="759805"/>
            <a:ext cx="10306520" cy="1325563"/>
          </a:xfrm>
        </p:spPr>
        <p:txBody>
          <a:bodyPr>
            <a:normAutofit/>
          </a:bodyPr>
          <a:lstStyle/>
          <a:p>
            <a:r>
              <a:rPr lang="pl-PL" sz="4000">
                <a:solidFill>
                  <a:srgbClr val="FFFFFF"/>
                </a:solidFill>
              </a:rPr>
              <a:t>Rażące naruszenie prawa </a:t>
            </a:r>
          </a:p>
        </p:txBody>
      </p:sp>
      <p:pic>
        <p:nvPicPr>
          <p:cNvPr id="5122" name="Picture 2" descr="Denial of Justice « Stop the Untouchables. Justice for Sergei ...">
            <a:extLst>
              <a:ext uri="{FF2B5EF4-FFF2-40B4-BE49-F238E27FC236}">
                <a16:creationId xmlns:a16="http://schemas.microsoft.com/office/drawing/2014/main" id="{C66EBEE3-E7C5-4920-BA51-C47C96A33B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79" b="-3"/>
          <a:stretch/>
        </p:blipFill>
        <p:spPr bwMode="auto">
          <a:xfrm>
            <a:off x="1424902" y="2492376"/>
            <a:ext cx="3209779" cy="3563372"/>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5295569" y="2494450"/>
            <a:ext cx="5471529" cy="3563159"/>
          </a:xfrm>
        </p:spPr>
        <p:txBody>
          <a:bodyPr>
            <a:normAutofit/>
          </a:bodyPr>
          <a:lstStyle/>
          <a:p>
            <a:r>
              <a:rPr lang="pl-PL" sz="1300" dirty="0"/>
              <a:t>Zwrot bardzo oceny. </a:t>
            </a:r>
          </a:p>
          <a:p>
            <a:r>
              <a:rPr lang="pl-PL" sz="1300" dirty="0"/>
              <a:t>Obraza prawa powinna mieć charakter wyraźny, niewątpliwy, dający się łatwo stwierdzić i mający znaczny „ciężar gatunkowy”. Trzeba uwzględnić „jakość” naruszenia prawa, która świadczy o poważnym uchybieniu, zbliżonym do bezwzględnych przyczyn odwoławczych. </a:t>
            </a:r>
          </a:p>
          <a:p>
            <a:pPr lvl="1"/>
            <a:r>
              <a:rPr lang="pl-PL" sz="1300" dirty="0"/>
              <a:t>Jakość naruszenia prawa – gdyby nie doszło do naruszenia prawa, z dużym prawdopodobieństwem zapadłoby inne orzeczenie </a:t>
            </a:r>
          </a:p>
          <a:p>
            <a:r>
              <a:rPr lang="pl-PL" sz="1300" dirty="0"/>
              <a:t>Pod pozorem zarzutów kasacyjnych, które powinny dotyczyć procedowania przez sąd odwoławczy, nie można powielać zarzutów apelacyjnych. Wyjątkiem jest sytuacja, w której sąd odwoławczy nie rozpoznał zarzutów apelacyjnych bądź rozpoznał je w sposób nienależyty albo wyraził błędny pogląd prawny (tzw. efekt przeniesienia). </a:t>
            </a:r>
          </a:p>
          <a:p>
            <a:pPr lvl="1"/>
            <a:r>
              <a:rPr lang="pl-PL" sz="1300" dirty="0"/>
              <a:t>np. gdy z uzasadnienia wyroku sądu odwoławczego nie wynika, że zarzut apelacji był przedmiotem rozważań sądu. </a:t>
            </a:r>
          </a:p>
          <a:p>
            <a:pPr lvl="1"/>
            <a:r>
              <a:rPr lang="pl-PL" sz="1300" dirty="0"/>
              <a:t>sąd odwoławczy powinien rzetelnie ustosunkować się do zarzutów podnoszonych w środku odwoławczym </a:t>
            </a:r>
          </a:p>
        </p:txBody>
      </p:sp>
    </p:spTree>
    <p:extLst>
      <p:ext uri="{BB962C8B-B14F-4D97-AF65-F5344CB8AC3E}">
        <p14:creationId xmlns:p14="http://schemas.microsoft.com/office/powerpoint/2010/main" val="127322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360" y="528015"/>
            <a:ext cx="11003280" cy="1896068"/>
          </a:xfrm>
        </p:spPr>
        <p:txBody>
          <a:bodyPr anchor="ctr">
            <a:normAutofit/>
          </a:bodyPr>
          <a:lstStyle/>
          <a:p>
            <a:r>
              <a:rPr lang="pl-PL" sz="5200"/>
              <a:t>Postanowienie SN z 30.03.2017 r., III KK 395/16 </a:t>
            </a:r>
          </a:p>
        </p:txBody>
      </p:sp>
      <p:grpSp>
        <p:nvGrpSpPr>
          <p:cNvPr id="27" name="Group 26">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28"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p:cNvSpPr>
            <a:spLocks noGrp="1"/>
          </p:cNvSpPr>
          <p:nvPr>
            <p:ph idx="1"/>
          </p:nvPr>
        </p:nvSpPr>
        <p:spPr>
          <a:xfrm>
            <a:off x="597407" y="3225339"/>
            <a:ext cx="11000233" cy="2981152"/>
          </a:xfrm>
        </p:spPr>
        <p:txBody>
          <a:bodyPr anchor="ctr">
            <a:normAutofit/>
          </a:bodyPr>
          <a:lstStyle/>
          <a:p>
            <a:r>
              <a:rPr lang="pl-PL" sz="2000"/>
              <a:t>„(…) w polskiej procedurze karnej </a:t>
            </a:r>
            <a:r>
              <a:rPr lang="pl-PL" sz="2000" b="1"/>
              <a:t>obowiązuje system dwuinstancyjny, a nadzwyczajny środek zaskarżenia w postaci kasacji jest przewidziany jedynie na wypadek konieczności skorygowania najbardziej fundamentalnych błędów</a:t>
            </a:r>
            <a:r>
              <a:rPr lang="pl-PL" sz="2000"/>
              <a:t>. Gdyby podstawy kasacji nie zostały określone w sposób bardziej restryktywny niż podstawy apelacji (zażalenia), wówczas mielibyśmy, w istocie, do czynienia z systemem trójinstancyjnym, opartym na tzw. zdublowanej apelacji (zażaleniu). Oparcie polskiego procesu karnego na modelu dwuinstancyjnym sprawia, że wydawane przez sądy ad quem orzeczenia reformatoryjne i utrzymujące w mocy rozstrzygnięcia sądów a quo, zyskują status prawomocności z chwilą ich ogłoszenia. </a:t>
            </a:r>
            <a:r>
              <a:rPr lang="pl-PL" sz="2000" b="1"/>
              <a:t>Niekwestionowanym, fundamentalnym założeniem współczesnych procedur jest potrzeba zwiększonej ochrony stabilności orzeczeń prawomocnych w porównaniu z ochroną zaskarżonych orzeczeń nieprawomocnych</a:t>
            </a:r>
            <a:r>
              <a:rPr lang="pl-PL" sz="2000"/>
              <a:t>” </a:t>
            </a:r>
          </a:p>
        </p:txBody>
      </p:sp>
      <p:sp>
        <p:nvSpPr>
          <p:cNvPr id="49" name="Rectangle 4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88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7F3A323-F1EE-4D24-9B54-348E67DA99BE}"/>
              </a:ext>
            </a:extLst>
          </p:cNvPr>
          <p:cNvSpPr>
            <a:spLocks noGrp="1"/>
          </p:cNvSpPr>
          <p:nvPr>
            <p:ph type="title"/>
          </p:nvPr>
        </p:nvSpPr>
        <p:spPr>
          <a:xfrm>
            <a:off x="594360" y="528015"/>
            <a:ext cx="11003280" cy="1896068"/>
          </a:xfrm>
        </p:spPr>
        <p:txBody>
          <a:bodyPr anchor="ctr">
            <a:normAutofit/>
          </a:bodyPr>
          <a:lstStyle/>
          <a:p>
            <a:r>
              <a:rPr lang="pl-PL" sz="5200"/>
              <a:t>Postanowienie SN z 28.03.2019 r., V KK 96/19</a:t>
            </a:r>
          </a:p>
        </p:txBody>
      </p:sp>
      <p:grpSp>
        <p:nvGrpSpPr>
          <p:cNvPr id="12" name="Group 1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D9655F4E-9867-4345-A783-E02A7AA32B70}"/>
              </a:ext>
            </a:extLst>
          </p:cNvPr>
          <p:cNvSpPr>
            <a:spLocks noGrp="1"/>
          </p:cNvSpPr>
          <p:nvPr>
            <p:ph idx="1"/>
          </p:nvPr>
        </p:nvSpPr>
        <p:spPr>
          <a:xfrm>
            <a:off x="597407" y="3225339"/>
            <a:ext cx="11000233" cy="2981152"/>
          </a:xfrm>
        </p:spPr>
        <p:txBody>
          <a:bodyPr anchor="ctr">
            <a:normAutofit/>
          </a:bodyPr>
          <a:lstStyle/>
          <a:p>
            <a:r>
              <a:rPr lang="pl-PL" sz="2400"/>
              <a:t>Postępowanie kasacyjne ani nie stanowi trzeciej instancji, ani nie oznacza ponownego rozpoznania sprawy zakończonej już przecież prawomocnym wyrokiem. Kasacja jest bowiem nadzwyczajnym środkiem zaskarżenia mającym na celu zbadanie zarzutów skierowanych pod adresem sądu odwoławczego, sprowadzających się do zakwestionowania sposobu jego postępowania i zakresu przeprowadzonej przez niego kontroli instancyjnej. Zarazem, zakres kontroli kasacyjnej - poza okolicznościami uwzględnianymi z urzędu - jest wyznaczony przez granice zarzutów sformułowanych w nadzwyczajnym środku zaskarżenia.</a:t>
            </a:r>
          </a:p>
          <a:p>
            <a:endParaRPr lang="pl-PL" sz="2400"/>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81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67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634FA04-57B5-4606-9B36-774023509778}"/>
              </a:ext>
            </a:extLst>
          </p:cNvPr>
          <p:cNvSpPr>
            <a:spLocks noGrp="1"/>
          </p:cNvSpPr>
          <p:nvPr>
            <p:ph type="title"/>
          </p:nvPr>
        </p:nvSpPr>
        <p:spPr>
          <a:xfrm>
            <a:off x="594360" y="528015"/>
            <a:ext cx="11003280" cy="1896068"/>
          </a:xfrm>
        </p:spPr>
        <p:txBody>
          <a:bodyPr anchor="ctr">
            <a:normAutofit/>
          </a:bodyPr>
          <a:lstStyle/>
          <a:p>
            <a:r>
              <a:rPr lang="pl-PL" sz="5200"/>
              <a:t>Czym jest a czy nie jest rażące naruszenie prawa?</a:t>
            </a:r>
          </a:p>
        </p:txBody>
      </p:sp>
      <p:grpSp>
        <p:nvGrpSpPr>
          <p:cNvPr id="12" name="Group 11">
            <a:extLst>
              <a:ext uri="{FF2B5EF4-FFF2-40B4-BE49-F238E27FC236}">
                <a16:creationId xmlns:a16="http://schemas.microsoft.com/office/drawing/2014/main" id="{8B04D2B7-73F4-45B7-8DD7-46FBB764FD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04672"/>
            <a:ext cx="242107" cy="1340860"/>
            <a:chOff x="56167" y="2761488"/>
            <a:chExt cx="242107" cy="1340860"/>
          </a:xfrm>
        </p:grpSpPr>
        <p:sp>
          <p:nvSpPr>
            <p:cNvPr id="13" name="Rectangle 2">
              <a:extLst>
                <a:ext uri="{FF2B5EF4-FFF2-40B4-BE49-F238E27FC236}">
                  <a16:creationId xmlns:a16="http://schemas.microsoft.com/office/drawing/2014/main" id="{7BC264FB-46C7-4095-9789-88AE8EEE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9453CF8A-AFBF-4F7B-976E-34E49574A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0124E973-0753-4565-B7DF-01D225459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59D5EF2-5F47-486E-98E4-E1D6A421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D58D7DB-D38F-48CB-B73D-9556F37E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4D7EDFA-8DAB-4339-A8AB-851280A1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4F3EE0F-7B38-4989-9311-60D9F2180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EAB2AE19-2A16-4760-8196-328E12B05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A713287-972B-4CB9-A3E2-A8EECBFA8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0A11147-5462-464B-AA8A-43731158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689B308F-09CB-4EFB-A1E1-09AE1DDCD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63B69A54-E8C5-4B6F-B650-15C49F353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6F46409-A4A3-4D60-B1EE-A45900C03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688051A-40F1-43BA-8727-23827B15D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F20DCD7-1D4A-4ED2-9883-C07271F10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25E4879-1283-40D5-BB48-3E06AC059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9F4B8115-2949-42EC-A16F-1CDE955EB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CFA61B4E-7C2E-4900-AA0F-80EE6E958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98364665-AC0C-4B4D-B268-C32C228F2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DCB63DBC-5E6D-45E1-BDF9-ED435ABC7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06C84460-FBDD-41EE-A701-E883DD1A9BB2}"/>
              </a:ext>
            </a:extLst>
          </p:cNvPr>
          <p:cNvSpPr>
            <a:spLocks noGrp="1"/>
          </p:cNvSpPr>
          <p:nvPr>
            <p:ph idx="1"/>
          </p:nvPr>
        </p:nvSpPr>
        <p:spPr>
          <a:xfrm>
            <a:off x="597407" y="3225339"/>
            <a:ext cx="11000233" cy="2981152"/>
          </a:xfrm>
        </p:spPr>
        <p:txBody>
          <a:bodyPr anchor="ctr">
            <a:normAutofit/>
          </a:bodyPr>
          <a:lstStyle/>
          <a:p>
            <a:r>
              <a:rPr lang="pl-PL" sz="1500"/>
              <a:t>Wyrok SN z 10.07.2019 r., IV KK 182/18</a:t>
            </a:r>
          </a:p>
          <a:p>
            <a:pPr lvl="1"/>
            <a:r>
              <a:rPr lang="pl-PL" sz="1500"/>
              <a:t>Choć sposób przeprowadzenia wykładni przepisów procesowych i rezultat wykładni jest kontrowersyjny, to znajduje on oparcie w poglądach wyrażanych w literaturze, częściowo przyjmowanych także w orzecznictwie, w związku z czym nie można mu przypisać cechy rażącego naruszenia prawa.</a:t>
            </a:r>
          </a:p>
          <a:p>
            <a:r>
              <a:rPr lang="pl-PL" sz="1500"/>
              <a:t>Wyrok SN z 6.11.2019 r., IV KK 738/18</a:t>
            </a:r>
          </a:p>
          <a:p>
            <a:pPr lvl="1"/>
            <a:r>
              <a:rPr lang="pl-PL" sz="1500" b="1"/>
              <a:t>Orzeczenie kary przekraczającej górną granicę kary możliwej do wymierzenia jest rażące</a:t>
            </a:r>
            <a:r>
              <a:rPr lang="pl-PL" sz="1500"/>
              <a:t>, gdyż bez podstawy prawnej doprowadza do pozbawienia człowieka wolności na okres dłuższy niż przewiduje ustawa karna w danych okolicznościach skazania.</a:t>
            </a:r>
          </a:p>
          <a:p>
            <a:r>
              <a:rPr lang="pl-PL" sz="1500"/>
              <a:t>Wyrok SN z 7.11.2019 r., IV KK 81/19</a:t>
            </a:r>
          </a:p>
          <a:p>
            <a:pPr lvl="1"/>
            <a:r>
              <a:rPr lang="pl-PL" sz="1500"/>
              <a:t>Naruszenia przepisu mającego charakter obligatoryjny, skutkuje tym, że opisane naruszenie prawa ma charakter rażący i w sposób istotny wpływa na treść wydanego w sprawie wyroku.</a:t>
            </a:r>
          </a:p>
          <a:p>
            <a:pPr marL="457200" lvl="1" indent="0">
              <a:buNone/>
            </a:pPr>
            <a:endParaRPr lang="pl-PL" sz="1500"/>
          </a:p>
          <a:p>
            <a:pPr lvl="1"/>
            <a:endParaRPr lang="pl-PL" sz="1500"/>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97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631" y="809898"/>
            <a:ext cx="9942716" cy="1554480"/>
          </a:xfrm>
        </p:spPr>
        <p:txBody>
          <a:bodyPr anchor="ctr">
            <a:normAutofit/>
          </a:bodyPr>
          <a:lstStyle/>
          <a:p>
            <a:r>
              <a:rPr lang="pl-PL" sz="4800"/>
              <a:t>Kasacja strony – warunki skutecznego wniesienia </a:t>
            </a:r>
          </a:p>
        </p:txBody>
      </p:sp>
      <p:sp>
        <p:nvSpPr>
          <p:cNvPr id="3" name="Symbol zastępczy zawartości 2"/>
          <p:cNvSpPr>
            <a:spLocks noGrp="1"/>
          </p:cNvSpPr>
          <p:nvPr>
            <p:ph idx="1"/>
          </p:nvPr>
        </p:nvSpPr>
        <p:spPr>
          <a:xfrm>
            <a:off x="1045028" y="3017522"/>
            <a:ext cx="9941319" cy="3124658"/>
          </a:xfrm>
        </p:spPr>
        <p:txBody>
          <a:bodyPr anchor="ctr">
            <a:normAutofit lnSpcReduction="10000"/>
          </a:bodyPr>
          <a:lstStyle/>
          <a:p>
            <a:pPr marL="0" indent="0">
              <a:buNone/>
            </a:pPr>
            <a:r>
              <a:rPr lang="pl-PL" sz="1300" dirty="0"/>
              <a:t>1. wyczerpanie toku instancji – strona co do zasady nie może wnieść kasacji, jeśli wcześniej nie wniosła apelacji (wyjątek – bezwzględne przyczyny odwoławcze albo zmiana orzeczenia na niekorzyść strony, która nie wniosła apelacji)</a:t>
            </a:r>
          </a:p>
          <a:p>
            <a:pPr marL="0" indent="0">
              <a:buNone/>
            </a:pPr>
            <a:r>
              <a:rPr lang="pl-PL" sz="1300" dirty="0"/>
              <a:t>2. </a:t>
            </a:r>
            <a:r>
              <a:rPr lang="pl-PL" sz="1300" b="1" dirty="0"/>
              <a:t>istnienie </a:t>
            </a:r>
            <a:r>
              <a:rPr lang="pl-PL" sz="1300" b="1" i="1" dirty="0" err="1"/>
              <a:t>gravamen</a:t>
            </a:r>
            <a:r>
              <a:rPr lang="pl-PL" sz="1300" b="1" i="1" dirty="0"/>
              <a:t> </a:t>
            </a:r>
          </a:p>
          <a:p>
            <a:pPr marL="0" indent="0" algn="just">
              <a:buNone/>
            </a:pPr>
            <a:r>
              <a:rPr lang="pl-PL" sz="1300" i="1" dirty="0"/>
              <a:t>3. </a:t>
            </a:r>
            <a:r>
              <a:rPr lang="pl-PL" sz="1300" b="1" dirty="0"/>
              <a:t>przymus adwokacko-radcowski </a:t>
            </a:r>
            <a:r>
              <a:rPr lang="pl-PL" sz="1300" dirty="0"/>
              <a:t>– kasacja, jeżeli nie pochodzi od prokuratora, musi zostać sporządzona i podpisana przez obrońcę lub pełnomocnika będącego adwokatem lub radcą prawnym</a:t>
            </a:r>
          </a:p>
          <a:p>
            <a:pPr marL="457200" lvl="1" indent="0">
              <a:buNone/>
            </a:pPr>
            <a:r>
              <a:rPr lang="pl-PL" sz="1300" dirty="0"/>
              <a:t>ważne! – zakres działania obrońcy (pełnomocnika) z urzędu w postępowaniu karnym – art. 84 </a:t>
            </a:r>
          </a:p>
          <a:p>
            <a:pPr marL="457200" lvl="1" indent="0">
              <a:buNone/>
            </a:pPr>
            <a:r>
              <a:rPr lang="pl-PL" sz="1300" dirty="0"/>
              <a:t>Ustanowienie obrońcy lub wyznaczenie obrońcy z urzędu </a:t>
            </a:r>
            <a:r>
              <a:rPr lang="pl-PL" sz="1300" b="1" u="sng" dirty="0"/>
              <a:t>uprawnia</a:t>
            </a:r>
            <a:r>
              <a:rPr lang="pl-PL" sz="1300" dirty="0"/>
              <a:t> go do działania w całym postępowaniu, nie wyłączając czynności po uprawomocnieniu się orzeczenia, jeżeli nie zawiera ograniczeń. Wyznaczenie obrońcy z urzędu nakłada na niego </a:t>
            </a:r>
            <a:r>
              <a:rPr lang="pl-PL" sz="1300" b="1" dirty="0"/>
              <a:t>obowiązek</a:t>
            </a:r>
            <a:r>
              <a:rPr lang="pl-PL" sz="1300" dirty="0"/>
              <a:t> podejmowania czynności procesowych </a:t>
            </a:r>
            <a:r>
              <a:rPr lang="pl-PL" sz="1300" b="1" u="sng" dirty="0"/>
              <a:t>do prawomocnego zakończenia postępowania</a:t>
            </a:r>
          </a:p>
          <a:p>
            <a:pPr marL="457200" lvl="1" indent="0">
              <a:buNone/>
            </a:pPr>
            <a:r>
              <a:rPr lang="pl-PL" sz="1300" dirty="0"/>
              <a:t>Obrońca wyznaczony z urzędu w postępowaniu kasacyjnym, w postępowaniu o uchylenie wyroku sądu odwoławczego uchylającego wyrok sądu pierwszej instancji i przekazującego sprawę do ponownego rozpoznania lub w postępowaniu o wznowienie postępowania powinien sporządzić i podpisać kasację, skargę od wyroku sądu odwoławczego uchylającego wyrok sądu pierwszej instancji i przekazującego sprawę do ponownego rozpoznania lub wniosek o wznowienie postępowania albo poinformować na piśmie sąd, że nie stwierdził podstaw do wniesienia kasacji, skargi lub wniosku o wznowienie postępowania. Jeżeli kasacja, skarga lub wniosek zostaną wniesione, obrońca ten jest uprawniony do udziału w toczącym się postępowaniu.</a:t>
            </a:r>
            <a:endParaRPr lang="pl-PL" sz="1300" b="1" u="sng" dirty="0"/>
          </a:p>
          <a:p>
            <a:pPr marL="457200" lvl="1" indent="0">
              <a:buNone/>
            </a:pPr>
            <a:endParaRPr lang="pl-PL"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86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43631" y="809898"/>
            <a:ext cx="9942716" cy="1554480"/>
          </a:xfrm>
        </p:spPr>
        <p:txBody>
          <a:bodyPr anchor="ctr">
            <a:normAutofit/>
          </a:bodyPr>
          <a:lstStyle/>
          <a:p>
            <a:r>
              <a:rPr lang="pl-PL" sz="4800"/>
              <a:t>Kasacja strony – warunki skutecznego wniesienia </a:t>
            </a:r>
          </a:p>
        </p:txBody>
      </p:sp>
      <p:sp>
        <p:nvSpPr>
          <p:cNvPr id="3" name="Symbol zastępczy zawartości 2"/>
          <p:cNvSpPr>
            <a:spLocks noGrp="1"/>
          </p:cNvSpPr>
          <p:nvPr>
            <p:ph idx="1"/>
          </p:nvPr>
        </p:nvSpPr>
        <p:spPr>
          <a:xfrm>
            <a:off x="1045028" y="3017522"/>
            <a:ext cx="9941319" cy="3124658"/>
          </a:xfrm>
        </p:spPr>
        <p:txBody>
          <a:bodyPr anchor="ctr">
            <a:normAutofit fontScale="92500" lnSpcReduction="10000"/>
          </a:bodyPr>
          <a:lstStyle/>
          <a:p>
            <a:pPr marL="0" indent="0">
              <a:buNone/>
            </a:pPr>
            <a:r>
              <a:rPr lang="pl-PL" sz="1700" dirty="0"/>
              <a:t>4. dochowanie terminów procesowych </a:t>
            </a:r>
          </a:p>
          <a:p>
            <a:pPr marL="457200" lvl="1" indent="0">
              <a:buNone/>
            </a:pPr>
            <a:r>
              <a:rPr lang="pl-PL" sz="1700" dirty="0"/>
              <a:t>7 dniowego terminu od daty ogłoszenia lub doręczenia orzeczenia sądu odwoławczego do złożenia wniosku o doręczenie wyroku wraz z uzasadnieniem </a:t>
            </a:r>
          </a:p>
          <a:p>
            <a:pPr marL="457200" lvl="1" indent="0">
              <a:buNone/>
            </a:pPr>
            <a:r>
              <a:rPr lang="pl-PL" sz="1700" dirty="0"/>
              <a:t>30 dniowego terminy od daty doręczenia wyroku wraz z uzasadnieniem do złożenia kasacji w Sądzie Najwyższym za pośrednictwem sądu, który wydał zaskarżony wyrok </a:t>
            </a:r>
          </a:p>
          <a:p>
            <a:pPr marL="457200" lvl="1" indent="0">
              <a:buNone/>
            </a:pPr>
            <a:r>
              <a:rPr lang="pl-PL" sz="1700" dirty="0"/>
              <a:t>Terminy zawite, więc podlegają przywróceniu na zasadach określonych w art. 126. </a:t>
            </a:r>
          </a:p>
          <a:p>
            <a:pPr marL="0" indent="0">
              <a:buNone/>
            </a:pPr>
            <a:r>
              <a:rPr lang="pl-PL" sz="1700" dirty="0"/>
              <a:t>5. kasacja może być oparta wyłącznie na podstawach wskazanych w art. 523, tj. </a:t>
            </a:r>
            <a:r>
              <a:rPr lang="pl-PL" sz="1700" b="1" dirty="0"/>
              <a:t>rażące naruszenie prawa, które miało </a:t>
            </a:r>
            <a:r>
              <a:rPr lang="pl-PL" sz="1700" b="1" u="sng" dirty="0"/>
              <a:t>istotny</a:t>
            </a:r>
            <a:r>
              <a:rPr lang="pl-PL" sz="1700" b="1" dirty="0"/>
              <a:t> wpływ na treść orzeczenia </a:t>
            </a:r>
            <a:endParaRPr lang="pl-PL" sz="1700" dirty="0"/>
          </a:p>
          <a:p>
            <a:pPr marL="0" indent="0">
              <a:buNone/>
            </a:pPr>
            <a:r>
              <a:rPr lang="pl-PL" sz="1700" dirty="0"/>
              <a:t>6. uiszczenie opłaty kasacyjnej (450 zł, gdy sądem I instancji był sąd rejonowy, 750 zł, gdy sądem I instancji był sąd okręgowy)</a:t>
            </a:r>
          </a:p>
          <a:p>
            <a:pPr marL="0" indent="0" algn="ctr">
              <a:buNone/>
            </a:pPr>
            <a:r>
              <a:rPr lang="pl-PL" sz="1700" dirty="0">
                <a:solidFill>
                  <a:srgbClr val="00B050"/>
                </a:solidFill>
              </a:rPr>
              <a:t>Wniesieniu kasacji nie stoi na przeszkodzie wykonanie kary, akt łaski, zatarcie skazania ani okoliczność wyłączająca ściganie lub uzasadniająca zawieszenie postępowania.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60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62A83094-F896-4865-9BF8-7986AA743370}"/>
              </a:ext>
            </a:extLst>
          </p:cNvPr>
          <p:cNvSpPr>
            <a:spLocks noGrp="1"/>
          </p:cNvSpPr>
          <p:nvPr>
            <p:ph type="title"/>
          </p:nvPr>
        </p:nvSpPr>
        <p:spPr>
          <a:xfrm>
            <a:off x="312724" y="3433763"/>
            <a:ext cx="3197013" cy="2743200"/>
          </a:xfrm>
        </p:spPr>
        <p:txBody>
          <a:bodyPr anchor="t">
            <a:normAutofit/>
          </a:bodyPr>
          <a:lstStyle/>
          <a:p>
            <a:pPr algn="ctr"/>
            <a:r>
              <a:rPr lang="pl-PL" sz="4800">
                <a:solidFill>
                  <a:schemeClr val="bg1"/>
                </a:solidFill>
              </a:rPr>
              <a:t>Przymus adwokacko radcowski </a:t>
            </a:r>
            <a:endParaRPr lang="en-GB" sz="4800">
              <a:solidFill>
                <a:schemeClr val="bg1"/>
              </a:solidFill>
            </a:endParaRPr>
          </a:p>
        </p:txBody>
      </p:sp>
      <p:pic>
        <p:nvPicPr>
          <p:cNvPr id="7" name="Graphic 6">
            <a:extLst>
              <a:ext uri="{FF2B5EF4-FFF2-40B4-BE49-F238E27FC236}">
                <a16:creationId xmlns:a16="http://schemas.microsoft.com/office/drawing/2014/main" id="{5FCC2EFF-5E03-41A8-B618-DA2E2DC8B1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Symbol zastępczy zawartości 2">
            <a:extLst>
              <a:ext uri="{FF2B5EF4-FFF2-40B4-BE49-F238E27FC236}">
                <a16:creationId xmlns:a16="http://schemas.microsoft.com/office/drawing/2014/main" id="{F72B83A6-A567-4372-929E-2F1098E1FF56}"/>
              </a:ext>
            </a:extLst>
          </p:cNvPr>
          <p:cNvSpPr>
            <a:spLocks noGrp="1"/>
          </p:cNvSpPr>
          <p:nvPr>
            <p:ph idx="1"/>
          </p:nvPr>
        </p:nvSpPr>
        <p:spPr>
          <a:xfrm>
            <a:off x="4330719" y="641615"/>
            <a:ext cx="7289799" cy="5533496"/>
          </a:xfrm>
        </p:spPr>
        <p:txBody>
          <a:bodyPr anchor="ctr">
            <a:normAutofit/>
          </a:bodyPr>
          <a:lstStyle/>
          <a:p>
            <a:pPr marL="0" indent="0">
              <a:buNone/>
            </a:pPr>
            <a:r>
              <a:rPr lang="pl-PL" sz="1300" b="1"/>
              <a:t>Postanowienie SN z 10.09.2008 r., II Kz 43/08</a:t>
            </a:r>
          </a:p>
          <a:p>
            <a:r>
              <a:rPr lang="pl-PL" sz="1300"/>
              <a:t>1. Specyfiką postępowania przedkasacyjnego oraz postępowania przed złożeniem wniosku o wznowienie postępowania jest jednak to, iż adwokata z urzędu ustanawia się do stwierdzenia istnienia podstaw do wniesienia tych nadzwyczajnych środków zaskarżenia, a jeśli składa on oświadczenie o braku podstaw do ich wniesienia, to jego upoważnienie do występowania w tej sprawie jako obrońca ulega zakończeniu. Tylko w sytuacji, gdy obrońca składa kasację lub wniosek o wznowienie postępowania to jest uprawniony do udziału w dalszym postępowaniu, a skoro takie uprawnienie do "przedłużonego" działania adwokat uzyskuje tylko gdy wniesie te nadzwyczajne środki zaskarżenia, to zgodnie z wnioskowaniem a contrario nie jest on uprawniony do udziału w dalszych czynnościach, wówczas gdy złoży oświadczenia o braku podstaw do kasacji lub wznowienia postępowania (art. 84 § 3 k.p.k.).</a:t>
            </a:r>
          </a:p>
          <a:p>
            <a:r>
              <a:rPr lang="pl-PL" sz="1300"/>
              <a:t>2. Złożenie przez skazanego nowego "wniosku" o wyznaczenie adwokata z urzędu, nie nakłada obowiązku wydania kolejnego zarządzenia lub postanowienia, jeśli brak jest podstaw do jego uwzględnienia, a to z tej racji, iż procedowanie w tym przedmiocie, tj. w przedmiocie wyznaczenia obrońcy z urzędu, zostało już - i to pozytywnie dla skazanego - zakończone. Tylko wówczas, gdyby w toku analizy takiego wniosku oraz treści złożonej opinii stwierdzono zaniedbanie obowiązków przez ustanowionego obrońcę, skutkujące brakiem rzeczywistej pomocy prawnej w zakresie określonym treścią art. 84 § 3 k.p.k., koniecznym jest wydanie postanowienia lub zarządzenia; należałoby wówczas także rozważyć skorzystanie z unormowania zawartego w treści art. 20 § 1 k.p.k.</a:t>
            </a:r>
          </a:p>
          <a:p>
            <a:pPr marL="0" indent="0">
              <a:buNone/>
            </a:pPr>
            <a:r>
              <a:rPr lang="pl-PL" sz="1300" b="1"/>
              <a:t>Postanowienie SN z 30.09.2017 r., II KZ 21/17</a:t>
            </a:r>
          </a:p>
          <a:p>
            <a:r>
              <a:rPr lang="pl-PL" sz="1300"/>
              <a:t>Obrońca z urzędu w swej decyzji co do istnienia podstaw do wniesienia kasacji zachowuje pełną autonomię. Dlatego stanowisko to jest dla sądu wiążące. W k.p.k. nie ma bowiem przepisu, który upoważniałby sąd do "przymuszenia" obrońcy z urzędu do sporządzenia i wniesienia kasacji, jak i też przepisu, który nakazywałby ustanowić skazanemu innego obrońcę z urzędu w sytuacji, gdy dotychczasowy obrońca rzetelnie wykonał swój obowiązek.</a:t>
            </a:r>
          </a:p>
        </p:txBody>
      </p:sp>
    </p:spTree>
    <p:extLst>
      <p:ext uri="{BB962C8B-B14F-4D97-AF65-F5344CB8AC3E}">
        <p14:creationId xmlns:p14="http://schemas.microsoft.com/office/powerpoint/2010/main" val="114519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2C791FD8-9C1C-4DA3-ADF8-06912444F6CA}"/>
              </a:ext>
            </a:extLst>
          </p:cNvPr>
          <p:cNvSpPr>
            <a:spLocks noGrp="1"/>
          </p:cNvSpPr>
          <p:nvPr>
            <p:ph type="title"/>
          </p:nvPr>
        </p:nvSpPr>
        <p:spPr>
          <a:xfrm>
            <a:off x="312724" y="3433763"/>
            <a:ext cx="3197013" cy="2743200"/>
          </a:xfrm>
        </p:spPr>
        <p:txBody>
          <a:bodyPr anchor="t">
            <a:normAutofit/>
          </a:bodyPr>
          <a:lstStyle/>
          <a:p>
            <a:pPr algn="ctr"/>
            <a:r>
              <a:rPr lang="pl-PL" sz="3000">
                <a:solidFill>
                  <a:schemeClr val="bg1"/>
                </a:solidFill>
              </a:rPr>
              <a:t>Przymus adwokacko radcowski – czy adwokat może sam sobie sporządzić kasację?</a:t>
            </a:r>
            <a:endParaRPr lang="en-GB" sz="3000">
              <a:solidFill>
                <a:schemeClr val="bg1"/>
              </a:solidFill>
            </a:endParaRPr>
          </a:p>
        </p:txBody>
      </p:sp>
      <p:pic>
        <p:nvPicPr>
          <p:cNvPr id="7" name="Graphic 6">
            <a:extLst>
              <a:ext uri="{FF2B5EF4-FFF2-40B4-BE49-F238E27FC236}">
                <a16:creationId xmlns:a16="http://schemas.microsoft.com/office/drawing/2014/main" id="{DA0F0077-6467-4858-BEF9-275673C863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Symbol zastępczy zawartości 2">
            <a:extLst>
              <a:ext uri="{FF2B5EF4-FFF2-40B4-BE49-F238E27FC236}">
                <a16:creationId xmlns:a16="http://schemas.microsoft.com/office/drawing/2014/main" id="{43DD5C61-329E-40D5-AE14-A52B783E06D8}"/>
              </a:ext>
            </a:extLst>
          </p:cNvPr>
          <p:cNvSpPr>
            <a:spLocks noGrp="1"/>
          </p:cNvSpPr>
          <p:nvPr>
            <p:ph idx="1"/>
          </p:nvPr>
        </p:nvSpPr>
        <p:spPr>
          <a:xfrm>
            <a:off x="3864634" y="0"/>
            <a:ext cx="8327365" cy="6858000"/>
          </a:xfrm>
        </p:spPr>
        <p:txBody>
          <a:bodyPr anchor="ctr">
            <a:normAutofit fontScale="92500" lnSpcReduction="10000"/>
          </a:bodyPr>
          <a:lstStyle/>
          <a:p>
            <a:pPr marL="0" indent="0">
              <a:buNone/>
            </a:pPr>
            <a:r>
              <a:rPr lang="pl-PL" sz="1600" b="1" dirty="0"/>
              <a:t>Wyrok TK z 21.06.2016 r., SK 2/15</a:t>
            </a:r>
          </a:p>
          <a:p>
            <a:r>
              <a:rPr lang="pl-PL" sz="1600" dirty="0"/>
              <a:t>Art. 526 § 2 ustawy z dnia 6 czerwca 1997 r. - Kodeks postępowania karnego (Dz. U. Nr 89, poz. 555, ze zm.) w zakresie, w jakim wyłącza możliwość sporządzenia i podpisania kasacji we własnej sprawie przez adwokata bądź radcę prawnego, jest niezgodny z art. 45 ust. 1 Konstytucji Rzeczypospolitej Polskiej.</a:t>
            </a:r>
          </a:p>
          <a:p>
            <a:r>
              <a:rPr lang="pl-PL" sz="1600" dirty="0"/>
              <a:t>(…) Zasadniczym celem wprowadzenia obowiązku zastępstwa procesowego realizowanego przez adwokata lub radcę prawnego </a:t>
            </a:r>
            <a:r>
              <a:rPr lang="pl-PL" sz="1600" b="1" dirty="0"/>
              <a:t>jest dążenie do zapewnienia odpowiedniej fachowości pismom procesowym</a:t>
            </a:r>
            <a:r>
              <a:rPr lang="pl-PL" sz="1600" dirty="0"/>
              <a:t>. Wymaganie to ma zapobiegać zwracaniu się z pismami, które nie mogłyby stać się przedmiotem oceny dokonywanej przez sąd czy to z uwagi na niespełnienie przewidzianych prawem kryteriów formalnych, czy też formułowanie wystąpień bezzasadnych, pozbawionych podstaw merytorycznych. </a:t>
            </a:r>
            <a:r>
              <a:rPr lang="pl-PL" sz="1600" b="1" dirty="0"/>
              <a:t>W tym kontekście zrozumiałe jest objęcie przymusem adwokackim przede wszystkim tych typów postępowań, które wymagają od uczestników zaawansowanej wiedzy prawniczej oraz umiejętności jej wykorzystania w procedurze sądowej</a:t>
            </a:r>
            <a:r>
              <a:rPr lang="pl-PL" sz="1600" dirty="0"/>
              <a:t>. Nakaz działania przez profesjonalistę gwarantować ma odpowiedni formalny i merytoryczny poziom postępowania. Służyć ma zarówno stronie reprezentowanej przez adwokata lub radcę prawnego, jak i oddziaływać na tok postępowania sądowego, gwarantując w ten sposób jego rzetelny i obiektywny przebieg. (….) Wprowadzenie obowiązku sporządzenia kasacji przez profesjonalnego pełnomocnika wiąże się ściśle z charakterem oraz celami postępowania kasacyjnego. Posługiwanie się kasacją, która jest nadzwyczajnym oraz sformalizowanym instrumentem prawnym, wymaga odpowiedniego poziomu wiedzy oraz umiejętności podmiotu decydującego się na jej wniesienie. Przymus adwokacki przewidziany przez ustawodawcę gwarantować ma przez to właściwy formalny i merytoryczny kształt kasacji, umożliwiając Sądowi Najwyższemu jej rozpoznanie.</a:t>
            </a:r>
          </a:p>
          <a:p>
            <a:r>
              <a:rPr lang="pl-PL" sz="1600" b="1" dirty="0"/>
              <a:t>W ocenie Trybunału Konstytucyjnego, obowiązek nakazujący profesjonalnemu pełnomocnikowi zwracanie się do innego adwokata albo radcy prawnego w celu sporządzenia, a potem podpisania kasacji w jego imieniu nie spełnia kryterium niezbędności</a:t>
            </a:r>
            <a:r>
              <a:rPr lang="pl-PL" sz="1600" dirty="0"/>
              <a:t>. Obowiązywanie tak ukształtowanego wymagania nie jest konieczne dla realizacji celu uzasadniającego wprowadzenie przymusu adwokackiego w postępowaniu kasacyjnym. Celem tym jest odpowiednie pod względem merytorycznym i formalnym przygotowanie kasacji wnoszonej do Sądu Najwyższego. Osiągnięcie tego celu nie wymaga kategorycznego oddzielenia roli adwokata występującego w danej sprawie w charakterze oskarżonego bądź obwinionego od roli obrońcy lub pełnomocnika. Wyłączenie możliwości sporządzenia czy podpisania kasacji przez adwokata we własnej sprawie nie jest niezbędne, aby zagwarantować spełnienie wymogów prawnych takiego pisma.</a:t>
            </a:r>
            <a:endParaRPr lang="en-GB" sz="1600" dirty="0"/>
          </a:p>
        </p:txBody>
      </p:sp>
    </p:spTree>
    <p:extLst>
      <p:ext uri="{BB962C8B-B14F-4D97-AF65-F5344CB8AC3E}">
        <p14:creationId xmlns:p14="http://schemas.microsoft.com/office/powerpoint/2010/main" val="328178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BF9E79D0-10C1-4C33-9997-B3C465DE6868}"/>
              </a:ext>
            </a:extLst>
          </p:cNvPr>
          <p:cNvSpPr>
            <a:spLocks noGrp="1"/>
          </p:cNvSpPr>
          <p:nvPr>
            <p:ph type="title"/>
          </p:nvPr>
        </p:nvSpPr>
        <p:spPr>
          <a:xfrm>
            <a:off x="312724" y="3433763"/>
            <a:ext cx="3197013" cy="2743200"/>
          </a:xfrm>
        </p:spPr>
        <p:txBody>
          <a:bodyPr anchor="t">
            <a:normAutofit/>
          </a:bodyPr>
          <a:lstStyle/>
          <a:p>
            <a:pPr algn="ctr"/>
            <a:r>
              <a:rPr lang="pl-PL" sz="3000">
                <a:solidFill>
                  <a:schemeClr val="bg1"/>
                </a:solidFill>
              </a:rPr>
              <a:t>Przymus adwokacko radcowski – czy adwokat może sam sobie sporządzić kasację?</a:t>
            </a:r>
            <a:endParaRPr lang="en-GB" sz="3000">
              <a:solidFill>
                <a:schemeClr val="bg1"/>
              </a:solidFill>
            </a:endParaRPr>
          </a:p>
        </p:txBody>
      </p:sp>
      <p:pic>
        <p:nvPicPr>
          <p:cNvPr id="7" name="Graphic 6">
            <a:extLst>
              <a:ext uri="{FF2B5EF4-FFF2-40B4-BE49-F238E27FC236}">
                <a16:creationId xmlns:a16="http://schemas.microsoft.com/office/drawing/2014/main" id="{2F65CF61-38F3-4F6B-ACE8-ABAE0D08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Symbol zastępczy zawartości 2">
            <a:extLst>
              <a:ext uri="{FF2B5EF4-FFF2-40B4-BE49-F238E27FC236}">
                <a16:creationId xmlns:a16="http://schemas.microsoft.com/office/drawing/2014/main" id="{76CCCC84-ACCA-4775-B357-7B73EA297B31}"/>
              </a:ext>
            </a:extLst>
          </p:cNvPr>
          <p:cNvSpPr>
            <a:spLocks noGrp="1"/>
          </p:cNvSpPr>
          <p:nvPr>
            <p:ph idx="1"/>
          </p:nvPr>
        </p:nvSpPr>
        <p:spPr>
          <a:xfrm>
            <a:off x="4330719" y="641615"/>
            <a:ext cx="7289799" cy="5533496"/>
          </a:xfrm>
        </p:spPr>
        <p:txBody>
          <a:bodyPr anchor="ctr">
            <a:normAutofit/>
          </a:bodyPr>
          <a:lstStyle/>
          <a:p>
            <a:r>
              <a:rPr lang="pl-PL" sz="1300" b="1" dirty="0"/>
              <a:t>Często podawanym uzasadnieniem takiego wyłączenia jest stwierdzenie, że podmiot wnoszący kasację - z uwagi na osobiste zaangażowanie w wynik prawomocnie zakończonego postępowania - nie jest w stanie zachować obiektywizmu </a:t>
            </a:r>
            <a:r>
              <a:rPr lang="pl-PL" sz="1300" dirty="0"/>
              <a:t>przy formułowaniu argumentacji dotyczącej uchybień, jakie mogą być kwestionowane w postępowaniu kasacyjnym (zob.m.in. postanowienia Sądu Najwyższego z: 15 grudnia 2010 r., sygn. akt IV KZ 73/10, </a:t>
            </a:r>
            <a:r>
              <a:rPr lang="pl-PL" sz="1300" dirty="0" err="1"/>
              <a:t>OSNwSK</a:t>
            </a:r>
            <a:r>
              <a:rPr lang="pl-PL" sz="1300" dirty="0"/>
              <a:t> nr 1/2010, poz. 2532; 25 lipca 2013 r., sygn. akt SDI 14/13, Lex 1347901, a także cytowane uprzednio postanowienia SN o sygn. akt VI KZ 12/12 oraz II KZ 6/16).</a:t>
            </a:r>
          </a:p>
          <a:p>
            <a:r>
              <a:rPr lang="pl-PL" sz="1300" b="1" dirty="0"/>
              <a:t>Trybunał Konstytucyjny nie podziela tego argumentu w kontekście pisma procesowego adwokata. Działanie we własnym imieniu w postępowaniu kasacyjnym nie pozbawia adwokata statusu profesjonalisty przygotowanego do prawidłowego - w aspekcie formalnym i materialnym - sporządzenia, a potem podpisania kasacji</a:t>
            </a:r>
            <a:r>
              <a:rPr lang="pl-PL" sz="1300" dirty="0"/>
              <a:t>. Ewentualne emocjonalne nastawienie do konkretnej sprawy ma charakter zmienny i nie może być traktowane jako stałe kryterium, które automatycznie umniejsza merytoryczne walory oraz umiejętności profesjonalnego pełnomocnika. Nie można zakładać, że nawet bardzo wyraźne i osobiste zaangażowanie w rozstrzygnięcie danej sprawy wyłącza jednocześnie możliwość profesjonalnego sporządzenia i wniesienia kasacji spełniającej wszystkie wymogi prawne właściwe dla tego nadzwyczajnego środka zaskarżenia i racjonalnie przedstawiającej stanowisko prawne. Istotą i podstawowym celem przymusu adwokackiego jest dbałość o wysoki merytoryczny poziom kasacji. Nie chodzi tu o tę warstwę pisma, która przekonać ma sąd o słuszności prezentowanej argumentacji, ale o zachowanie kryteriów, które pozwolą uznać kasację za sporządzoną poprawnie pod względem formalnym i merytorycznym. W tym aspekcie ocena stopnia obiektywizmu adwokata sporządzającego kasację ma znaczenie drugorzędne. Istotą jest przygotowanie i wniesienie pisma, które odpowiadać będzie wymaganiom ustawowym. Nie ma podstaw, aby przyjmować, że adwokat występujący z kasacją we własnej sprawie nie jest w stanie, co do zasady, sprostać tym wymaganiom, a przez to musi korzystać z pomocy innego profesjonalnego pełnomocnika.</a:t>
            </a:r>
          </a:p>
          <a:p>
            <a:r>
              <a:rPr lang="pl-PL" sz="1300" b="1" dirty="0"/>
              <a:t>Wyrok TK z 21.06.2016 r., SK 2/15</a:t>
            </a:r>
            <a:endParaRPr lang="en-GB" sz="1300" dirty="0"/>
          </a:p>
        </p:txBody>
      </p:sp>
    </p:spTree>
    <p:extLst>
      <p:ext uri="{BB962C8B-B14F-4D97-AF65-F5344CB8AC3E}">
        <p14:creationId xmlns:p14="http://schemas.microsoft.com/office/powerpoint/2010/main" val="65722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87D8FA-C300-4DF9-B8CC-6B250D4BF6E7}"/>
              </a:ext>
            </a:extLst>
          </p:cNvPr>
          <p:cNvSpPr>
            <a:spLocks noGrp="1"/>
          </p:cNvSpPr>
          <p:nvPr>
            <p:ph type="title"/>
          </p:nvPr>
        </p:nvSpPr>
        <p:spPr>
          <a:xfrm>
            <a:off x="1136428" y="627564"/>
            <a:ext cx="7474172" cy="1325563"/>
          </a:xfrm>
        </p:spPr>
        <p:txBody>
          <a:bodyPr>
            <a:normAutofit/>
          </a:bodyPr>
          <a:lstStyle/>
          <a:p>
            <a:r>
              <a:rPr lang="pl-PL" sz="3100" dirty="0"/>
              <a:t>Przymus adwokacko radcowski – czy adwokat może sam sobie sporządzić kasację?</a:t>
            </a:r>
            <a:endParaRPr lang="en-GB" sz="3100" dirty="0"/>
          </a:p>
        </p:txBody>
      </p:sp>
      <p:sp>
        <p:nvSpPr>
          <p:cNvPr id="4" name="Symbol zastępczy zawartości 3">
            <a:extLst>
              <a:ext uri="{FF2B5EF4-FFF2-40B4-BE49-F238E27FC236}">
                <a16:creationId xmlns:a16="http://schemas.microsoft.com/office/drawing/2014/main" id="{2A75A70C-B954-4D88-BF65-EEE3088743F9}"/>
              </a:ext>
            </a:extLst>
          </p:cNvPr>
          <p:cNvSpPr>
            <a:spLocks noGrp="1"/>
          </p:cNvSpPr>
          <p:nvPr>
            <p:ph idx="1"/>
          </p:nvPr>
        </p:nvSpPr>
        <p:spPr>
          <a:xfrm>
            <a:off x="457201" y="2278173"/>
            <a:ext cx="8345930" cy="4222018"/>
          </a:xfrm>
        </p:spPr>
        <p:txBody>
          <a:bodyPr anchor="ctr">
            <a:normAutofit/>
          </a:bodyPr>
          <a:lstStyle/>
          <a:p>
            <a:pPr marL="0" indent="0">
              <a:buNone/>
            </a:pPr>
            <a:endParaRPr lang="pl-PL" dirty="0"/>
          </a:p>
          <a:p>
            <a:r>
              <a:rPr lang="pl-PL" dirty="0"/>
              <a:t>Postanowienie SN z 23.11.2016 r., </a:t>
            </a:r>
            <a:r>
              <a:rPr lang="en-GB" dirty="0"/>
              <a:t>III KZ 77/16</a:t>
            </a:r>
          </a:p>
          <a:p>
            <a:pPr lvl="1"/>
            <a:r>
              <a:rPr lang="pl-PL" sz="2000" dirty="0"/>
              <a:t>Należy przyjmować dopuszczalność sporządzenia i podpisania kasacji osobiście przez adwokata bądź radcę prawnego we własnej sprawie. To samo odnieść również należy analogicznie do wniosku o wznowienie postępowania oraz do apelacji wniesionej od wyroku sądu okręgowego.</a:t>
            </a:r>
          </a:p>
          <a:p>
            <a:r>
              <a:rPr lang="pl-PL" dirty="0"/>
              <a:t>Postanowienie SN z 23.11.2016 r., </a:t>
            </a:r>
            <a:r>
              <a:rPr lang="en-GB" dirty="0"/>
              <a:t>III KZ 76/16</a:t>
            </a:r>
            <a:endParaRPr lang="pl-PL" sz="2000" dirty="0"/>
          </a:p>
          <a:p>
            <a:pPr lvl="1"/>
            <a:r>
              <a:rPr lang="pl-PL" sz="2000" dirty="0"/>
              <a:t>Strona, która sama jest adwokatem lub radcą prawnym, nie może w swojej sprawie wnieść apelacji od wyroku sądu okręgowego, podobnie jak i złożyć kasacji lub wniosku o wznowienie postępowania.</a:t>
            </a:r>
          </a:p>
          <a:p>
            <a:pPr lvl="1"/>
            <a:r>
              <a:rPr lang="pl-PL" sz="2000" dirty="0"/>
              <a:t>tak samo: postanowienie SN z 2.08.2017 r., III KZ 37/17</a:t>
            </a:r>
          </a:p>
          <a:p>
            <a:endParaRPr lang="en-GB" dirty="0"/>
          </a:p>
          <a:p>
            <a:endParaRPr lang="pl-PL" dirty="0"/>
          </a:p>
          <a:p>
            <a:endParaRPr lang="en-GB" dirty="0"/>
          </a:p>
        </p:txBody>
      </p:sp>
      <p:sp>
        <p:nvSpPr>
          <p:cNvPr id="71" name="Rectangle 7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12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8E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miley Jaune Surpris - Surprised Face Png - Free Transparent PNG ...">
            <a:extLst>
              <a:ext uri="{FF2B5EF4-FFF2-40B4-BE49-F238E27FC236}">
                <a16:creationId xmlns:a16="http://schemas.microsoft.com/office/drawing/2014/main" id="{2BD02446-2769-45D8-BF78-C46D4B0558A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4739" r="16261" b="-1"/>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3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63029" y="1012004"/>
            <a:ext cx="3416158" cy="4795408"/>
          </a:xfrm>
        </p:spPr>
        <p:txBody>
          <a:bodyPr>
            <a:normAutofit/>
          </a:bodyPr>
          <a:lstStyle/>
          <a:p>
            <a:r>
              <a:rPr lang="pl-PL">
                <a:solidFill>
                  <a:srgbClr val="FFFFFF"/>
                </a:solidFill>
              </a:rPr>
              <a:t>Nadzwyczajne środki zaskarżenia </a:t>
            </a:r>
          </a:p>
        </p:txBody>
      </p:sp>
      <p:graphicFrame>
        <p:nvGraphicFramePr>
          <p:cNvPr id="7" name="Symbol zastępczy zawartości 2">
            <a:extLst>
              <a:ext uri="{FF2B5EF4-FFF2-40B4-BE49-F238E27FC236}">
                <a16:creationId xmlns:a16="http://schemas.microsoft.com/office/drawing/2014/main" id="{E8F4F7A5-B9EA-4989-9113-8E0F84904628}"/>
              </a:ext>
            </a:extLst>
          </p:cNvPr>
          <p:cNvGraphicFramePr>
            <a:graphicFrameLocks noGrp="1"/>
          </p:cNvGraphicFramePr>
          <p:nvPr>
            <p:ph idx="1"/>
            <p:extLst>
              <p:ext uri="{D42A27DB-BD31-4B8C-83A1-F6EECF244321}">
                <p14:modId xmlns:p14="http://schemas.microsoft.com/office/powerpoint/2010/main" val="16657738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79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01F98481-A6C8-433F-8F0E-D958B7723199}"/>
              </a:ext>
            </a:extLst>
          </p:cNvPr>
          <p:cNvSpPr>
            <a:spLocks noGrp="1"/>
          </p:cNvSpPr>
          <p:nvPr>
            <p:ph type="title"/>
          </p:nvPr>
        </p:nvSpPr>
        <p:spPr>
          <a:xfrm>
            <a:off x="808638" y="386930"/>
            <a:ext cx="9236700" cy="1188950"/>
          </a:xfrm>
        </p:spPr>
        <p:txBody>
          <a:bodyPr anchor="b">
            <a:normAutofit/>
          </a:bodyPr>
          <a:lstStyle/>
          <a:p>
            <a:r>
              <a:rPr lang="pl-PL" sz="5000"/>
              <a:t>Konsekwencje wyroku TK SK 2/15</a:t>
            </a:r>
            <a:endParaRPr lang="en-GB" sz="5000"/>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ymbol zastępczy zawartości 7">
            <a:extLst>
              <a:ext uri="{FF2B5EF4-FFF2-40B4-BE49-F238E27FC236}">
                <a16:creationId xmlns:a16="http://schemas.microsoft.com/office/drawing/2014/main" id="{2F163C5B-88CC-4DA1-93FA-E740E37FC9CF}"/>
              </a:ext>
            </a:extLst>
          </p:cNvPr>
          <p:cNvSpPr>
            <a:spLocks noGrp="1"/>
          </p:cNvSpPr>
          <p:nvPr>
            <p:ph idx="1"/>
          </p:nvPr>
        </p:nvSpPr>
        <p:spPr>
          <a:xfrm>
            <a:off x="793660" y="2599509"/>
            <a:ext cx="10143668" cy="3435531"/>
          </a:xfrm>
        </p:spPr>
        <p:txBody>
          <a:bodyPr anchor="ctr">
            <a:normAutofit/>
          </a:bodyPr>
          <a:lstStyle/>
          <a:p>
            <a:r>
              <a:rPr lang="pl-PL" sz="2400"/>
              <a:t>Postanowienie SN z 13.01.2017 r., </a:t>
            </a:r>
            <a:r>
              <a:rPr lang="en-GB" sz="2400"/>
              <a:t>SDI 70/16</a:t>
            </a:r>
            <a:endParaRPr lang="pl-PL" sz="2400"/>
          </a:p>
          <a:p>
            <a:r>
              <a:rPr lang="pl-PL" sz="2400"/>
              <a:t>Skoro za niekonstytucyjny został uznany przepis art. 526 § 2 k.p.k. w zakresie w jakim wyłącza możliwość sporządzenia i podpisania kasacji we własnej sprawie przez adwokata bądź radcę prawnego, to jest oczywiste, że także ujęte w przepisach art. 55 § 2 k.p.k., art. 446 § 1 k.p.k., art. 539f k.p.k., oraz art. 545 § 2 k.p.k. ograniczenia oparte na tej samej zasadzie co w art. 526 § 2 k.p.k. nie mogą być uznane za zgodne z Konstytucją RP. Tym samym wniosek o wznowienie postępowania sporządzony i podpisany przez obwinionego adwokata może być merytorycznie procedowany.</a:t>
            </a:r>
          </a:p>
          <a:p>
            <a:endParaRPr lang="en-GB" sz="2400"/>
          </a:p>
        </p:txBody>
      </p:sp>
    </p:spTree>
    <p:extLst>
      <p:ext uri="{BB962C8B-B14F-4D97-AF65-F5344CB8AC3E}">
        <p14:creationId xmlns:p14="http://schemas.microsoft.com/office/powerpoint/2010/main" val="202040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p:cNvSpPr>
            <a:spLocks noGrp="1"/>
          </p:cNvSpPr>
          <p:nvPr>
            <p:ph type="title"/>
          </p:nvPr>
        </p:nvSpPr>
        <p:spPr>
          <a:xfrm>
            <a:off x="389916" y="444464"/>
            <a:ext cx="3420305" cy="1906317"/>
          </a:xfrm>
        </p:spPr>
        <p:txBody>
          <a:bodyPr>
            <a:normAutofit/>
          </a:bodyPr>
          <a:lstStyle/>
          <a:p>
            <a:pPr algn="ctr"/>
            <a:r>
              <a:rPr lang="pl-PL" sz="2800"/>
              <a:t>Kasacja nadzwyczajna – art. 521 </a:t>
            </a:r>
          </a:p>
        </p:txBody>
      </p:sp>
      <p:sp>
        <p:nvSpPr>
          <p:cNvPr id="75" name="Rectangle 74">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ymbol zastępczy zawartości 2"/>
          <p:cNvSpPr>
            <a:spLocks noGrp="1"/>
          </p:cNvSpPr>
          <p:nvPr>
            <p:ph idx="1"/>
          </p:nvPr>
        </p:nvSpPr>
        <p:spPr>
          <a:xfrm>
            <a:off x="4252906" y="0"/>
            <a:ext cx="7939094" cy="6937513"/>
          </a:xfrm>
        </p:spPr>
        <p:txBody>
          <a:bodyPr anchor="ctr">
            <a:normAutofit/>
          </a:bodyPr>
          <a:lstStyle/>
          <a:p>
            <a:r>
              <a:rPr lang="pl-PL" sz="1600" b="1" u="sng" dirty="0"/>
              <a:t>Prokurator Generalny,</a:t>
            </a:r>
            <a:r>
              <a:rPr lang="pl-PL" sz="1600" dirty="0"/>
              <a:t> a także </a:t>
            </a:r>
            <a:r>
              <a:rPr lang="pl-PL" sz="1600" b="1" u="sng" dirty="0"/>
              <a:t>Rzecznik Praw Obywatelskich</a:t>
            </a:r>
            <a:r>
              <a:rPr lang="pl-PL" sz="1600" dirty="0"/>
              <a:t> może wnieść kasację </a:t>
            </a:r>
            <a:r>
              <a:rPr lang="pl-PL" sz="1600" b="1" dirty="0"/>
              <a:t>od każdego prawomocnego orzeczenia sądu kończącego postępowanie</a:t>
            </a:r>
            <a:r>
              <a:rPr lang="pl-PL" sz="1600" dirty="0"/>
              <a:t>.</a:t>
            </a:r>
          </a:p>
          <a:p>
            <a:r>
              <a:rPr lang="pl-PL" sz="1600" b="1" u="sng" dirty="0"/>
              <a:t>Rzecznik Praw Dziecka</a:t>
            </a:r>
            <a:r>
              <a:rPr lang="pl-PL" sz="1600" dirty="0"/>
              <a:t> może wnieść kasację od każdego prawomocnego orzeczenia sądu kończącego postępowanie, </a:t>
            </a:r>
            <a:r>
              <a:rPr lang="pl-PL" sz="1600" b="1" dirty="0"/>
              <a:t>jeżeli przez wydanie orzeczenia doszło do naruszenia praw dziecka.</a:t>
            </a:r>
          </a:p>
          <a:p>
            <a:r>
              <a:rPr lang="pl-PL" sz="1600" dirty="0"/>
              <a:t>Kasacja nadzwyczajna może być wniesiona od </a:t>
            </a:r>
            <a:r>
              <a:rPr lang="pl-PL" sz="1600" b="1" dirty="0"/>
              <a:t>każdego prawomocnego orzeczenia, kończącego postępowanie sądowe, </a:t>
            </a:r>
            <a:r>
              <a:rPr lang="pl-PL" sz="1600" dirty="0"/>
              <a:t>czyli </a:t>
            </a:r>
          </a:p>
          <a:p>
            <a:pPr lvl="1"/>
            <a:r>
              <a:rPr lang="pl-PL" sz="1600" dirty="0"/>
              <a:t>także od postanowień,</a:t>
            </a:r>
          </a:p>
          <a:p>
            <a:pPr lvl="1"/>
            <a:r>
              <a:rPr lang="pl-PL" sz="1600" dirty="0"/>
              <a:t>prawomocnego wyroku sądu I instancji </a:t>
            </a:r>
          </a:p>
          <a:p>
            <a:pPr lvl="1"/>
            <a:r>
              <a:rPr lang="pl-PL" sz="1600" dirty="0"/>
              <a:t>wyroku nakazowego </a:t>
            </a:r>
          </a:p>
          <a:p>
            <a:pPr lvl="1"/>
            <a:r>
              <a:rPr lang="pl-PL" sz="1600" dirty="0"/>
              <a:t>wyroku skazującego na karę pozbawienia wolności z warunkowym zawieszeniem jej wykonania, a także karę grzywny, ograniczenia wolności lub np. od orzeczenia, w którym odstąpiono od wymierzenia kary</a:t>
            </a:r>
          </a:p>
          <a:p>
            <a:pPr marL="0" indent="-45720">
              <a:buNone/>
            </a:pPr>
            <a:r>
              <a:rPr lang="pl-PL" sz="1600" dirty="0"/>
              <a:t>Strona lub inny uczestnik postępowania może złożyć wniosek (prośbę) o wniesienie kasacji nadzwyczajnej przez podmioty z art. 521 (por. 9 § 2)</a:t>
            </a:r>
          </a:p>
          <a:p>
            <a:pPr marL="0" indent="-45720" algn="just">
              <a:buNone/>
            </a:pPr>
            <a:r>
              <a:rPr lang="pl-PL" sz="1600" dirty="0"/>
              <a:t>Kasację nadzwyczajną wnosi się bezpośrednio do Sądu Najwyższego. Podmioty z art. 521 nie są ograniczone żadnym terminem, </a:t>
            </a:r>
            <a:r>
              <a:rPr lang="pl-PL" sz="1600" b="1" dirty="0"/>
              <a:t>ale niedopuszczalne jest uwzględnienie kasacji na niekorzyść oskarżonego po upływie 1 roku od daty uprawomocnienia się orzeczenia. </a:t>
            </a:r>
            <a:r>
              <a:rPr lang="pl-PL" sz="1600" dirty="0"/>
              <a:t>(termin prekluzyjny)</a:t>
            </a:r>
          </a:p>
          <a:p>
            <a:pPr marL="0" indent="-45720">
              <a:buNone/>
            </a:pPr>
            <a:r>
              <a:rPr lang="pl-PL" sz="1600" dirty="0"/>
              <a:t>W kasacji nadzwyczajnej można podnosić zarzuty rażącego naruszenia prawa, jeżeli miało to istotny wpływ na treść orzeczenia (art. 438 pkt 1 i 2) oraz bezwzględne przyczyny odwoławcze</a:t>
            </a:r>
          </a:p>
        </p:txBody>
      </p:sp>
      <p:sp>
        <p:nvSpPr>
          <p:cNvPr id="77" name="Rectangle 76">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5" name="Picture 4" descr="Extraordinary Clipart | k27631290 | Fotosearch">
            <a:extLst>
              <a:ext uri="{FF2B5EF4-FFF2-40B4-BE49-F238E27FC236}">
                <a16:creationId xmlns:a16="http://schemas.microsoft.com/office/drawing/2014/main" id="{7EC6E2DB-6A8B-48F6-BB96-67CFF9E6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 y="2832752"/>
            <a:ext cx="4197280" cy="338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9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95528" y="386930"/>
            <a:ext cx="10141799" cy="1300554"/>
          </a:xfrm>
        </p:spPr>
        <p:txBody>
          <a:bodyPr anchor="b">
            <a:normAutofit/>
          </a:bodyPr>
          <a:lstStyle/>
          <a:p>
            <a:r>
              <a:rPr lang="pl-PL" dirty="0"/>
              <a:t>Kasacja Prokuratora Generalnego ze względu na rażącą niewspółmierność kary</a:t>
            </a:r>
          </a:p>
        </p:txBody>
      </p:sp>
      <p:sp>
        <p:nvSpPr>
          <p:cNvPr id="73" name="Rectangle 7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rosecutor or Persecutor: Analysis of Madhya Pradesh Government's ...">
            <a:extLst>
              <a:ext uri="{FF2B5EF4-FFF2-40B4-BE49-F238E27FC236}">
                <a16:creationId xmlns:a16="http://schemas.microsoft.com/office/drawing/2014/main" id="{97A7BC5F-2443-412E-9FE5-25000C44D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53" r="7029" b="-2"/>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6406429" y="2599509"/>
            <a:ext cx="4530898" cy="3639450"/>
          </a:xfrm>
        </p:spPr>
        <p:txBody>
          <a:bodyPr anchor="ctr">
            <a:normAutofit/>
          </a:bodyPr>
          <a:lstStyle/>
          <a:p>
            <a:r>
              <a:rPr lang="pl-PL" sz="1300" b="1"/>
              <a:t>Art. 523 §  1.  </a:t>
            </a:r>
            <a:r>
              <a:rPr lang="pl-PL" sz="1300"/>
              <a:t>Kasacja może być wniesiona tylko z powodu uchybień wymienionych w </a:t>
            </a:r>
            <a:r>
              <a:rPr lang="pl-PL" sz="1300" b="1"/>
              <a:t>art. 439 lub innego rażącego naruszenia prawa</a:t>
            </a:r>
            <a:r>
              <a:rPr lang="pl-PL" sz="1300"/>
              <a:t>, jeżeli mogło ono mieć istotny wpływ na treść orzeczenia. </a:t>
            </a:r>
            <a:r>
              <a:rPr lang="pl-PL" sz="1300" u="sng"/>
              <a:t>Kasacja nie może być wniesiona wyłącznie z powodu niewspółmierności kary.</a:t>
            </a:r>
          </a:p>
          <a:p>
            <a:r>
              <a:rPr lang="pl-PL" sz="1300" b="1"/>
              <a:t>§  1a.  </a:t>
            </a:r>
            <a:r>
              <a:rPr lang="pl-PL" sz="1300"/>
              <a:t>Ograniczenia, o którym mowa w § 1 zdanie drugie, </a:t>
            </a:r>
            <a:r>
              <a:rPr lang="pl-PL" sz="1300" b="1" u="sng"/>
              <a:t>nie stosuje się do kasacji wniesionej przez Prokuratora Generalnego w sprawach o zbrodnie.</a:t>
            </a:r>
          </a:p>
          <a:p>
            <a:endParaRPr lang="pl-PL" sz="1300" b="1" u="sng"/>
          </a:p>
          <a:p>
            <a:r>
              <a:rPr lang="pl-PL" sz="1300"/>
              <a:t>Problem – dlaczego w 523 §  1a mowa o „niewspółmierności kary” a w 438 pkt 4 o „rażącej niewspółmierności”? Czy niewspółmierność przy kasacji nadzwyczajnej musi być mniej rażąca niż przy zwyczajnej?</a:t>
            </a:r>
          </a:p>
          <a:p>
            <a:r>
              <a:rPr lang="pl-PL" sz="1300"/>
              <a:t>por. w szczególności postanowienie SN z 30.03.2017 r., III KK 395/16 – następny slajd </a:t>
            </a:r>
          </a:p>
          <a:p>
            <a:endParaRPr lang="pl-PL" sz="1300"/>
          </a:p>
          <a:p>
            <a:endParaRPr lang="pl-PL" sz="1300" b="1" u="sng"/>
          </a:p>
          <a:p>
            <a:endParaRPr lang="pl-PL" sz="1300"/>
          </a:p>
        </p:txBody>
      </p:sp>
      <p:sp>
        <p:nvSpPr>
          <p:cNvPr id="77" name="Rectangle 7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5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C970D519-0CBF-429A-88F5-DB88147A6243}"/>
              </a:ext>
            </a:extLst>
          </p:cNvPr>
          <p:cNvSpPr>
            <a:spLocks noGrp="1"/>
          </p:cNvSpPr>
          <p:nvPr>
            <p:ph type="title"/>
          </p:nvPr>
        </p:nvSpPr>
        <p:spPr>
          <a:xfrm>
            <a:off x="808638" y="386930"/>
            <a:ext cx="9236700" cy="1188950"/>
          </a:xfrm>
        </p:spPr>
        <p:txBody>
          <a:bodyPr anchor="b">
            <a:normAutofit/>
          </a:bodyPr>
          <a:lstStyle/>
          <a:p>
            <a:r>
              <a:rPr lang="pl-PL" sz="3800" dirty="0"/>
              <a:t>Kasacja Prokuratora Generalnego ze względu na rażącą niewspółmierność kary</a:t>
            </a:r>
          </a:p>
        </p:txBody>
      </p:sp>
      <p:grpSp>
        <p:nvGrpSpPr>
          <p:cNvPr id="6"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93660" y="2599509"/>
            <a:ext cx="10143668" cy="3435531"/>
          </a:xfrm>
        </p:spPr>
        <p:txBody>
          <a:bodyPr anchor="ctr">
            <a:normAutofit/>
          </a:bodyPr>
          <a:lstStyle/>
          <a:p>
            <a:r>
              <a:rPr lang="pl-PL" sz="1300"/>
              <a:t>„W związku z tym, że w przepisie określającym owo wyłączenie mowa jest o „niewspółmierności kary”, a nie o „rażącej niewspółmierności kary”, może zrodzić się pytanie, czy chodzi tu o jakąkolwiek rozbieżność w ocenie między Sądem Najwyższym i sądem powszechnym co do rodzaju i wysokości kary, czy też chodzi jedynie o niewspółmierność, która osiągnęła kwalifikowaną postać, a mianowicie o niewspółmierność rażącą. </a:t>
            </a:r>
          </a:p>
          <a:p>
            <a:r>
              <a:rPr lang="pl-PL" sz="1300"/>
              <a:t>Jak słusznie rozstrzygnął to już Sąd Najwyższy w dotychczasowych orzeczeniach, wykładnia systemowa i funkcjonalna zdecydowanie przemawiają </a:t>
            </a:r>
            <a:r>
              <a:rPr lang="pl-PL" sz="1300" b="1"/>
              <a:t>za zawężającym rozumieniem tej podstawy kasacyjnej, obejmującym tylko i wyłącznie rażącą niewspółmierność kary.</a:t>
            </a:r>
            <a:r>
              <a:rPr lang="pl-PL" sz="1300"/>
              <a:t> Trafnie wskazano bowiem, że w systemie środków zaskarżenia jednym z kryteriów podziału na zwyczajne i nadzwyczajne środki zaskarżenia są podstawy zaskarżenia, które w przypadku nadzwyczajnych środków zaskarżenia mają charakter kwalifikowany. </a:t>
            </a:r>
            <a:r>
              <a:rPr lang="pl-PL" sz="1300" b="1"/>
              <a:t>Kasacja, co do zasady, może zostać oparta na zarzucie „rażącego” naruszenia prawa, gdy mogło ono mieć „istotny” wpływ na treść orzeczenia (art. 523 § 1 k.p.k.). Takiego wymagania nie przewidziano w wypadku podstaw do wniesienia zwykłych środków zaskarżenia z odwołaniem się do naruszenia czy to prawa materialnego, czy procesowego (art. 438 pkt 1 i 2 k.p.k.). Posłużenie się przez ustawodawcę w art. 523 k.p.k. sformułowaniem „niewspółmierność kary”, bez dopełnienia go przymiotnikiem „rażąca”, nie może więc być obliczona na zróżnicowanie podstawy odwoławczej i kasacyjnej w zakresie współmierności kary w tym aspekcie, iż na gruncie postępowania wywołanego nadzwyczajnym środkiem zaskarżenia niewspółmierność kary o mniejszym stopniu nasilenia może być uznana za skuteczną podstawę tego środka. </a:t>
            </a:r>
            <a:r>
              <a:rPr lang="pl-PL" sz="1300"/>
              <a:t>Zróżnicowanie to wynika jedynie z przyjętej techniki legislacyjnej. Chodziło w tym wypadku o wprowadzenie wyjątku od wyrażonej w art. 523 § 1 k.p.k. zasady, że </a:t>
            </a:r>
            <a:r>
              <a:rPr lang="pl-PL" sz="1300" b="1" u="sng"/>
              <a:t>kasacja nie przysługuje wyłącznie z powodu niewspółmierności kary, w którym to przepisie nawiązywano do systematyki zwykłych podstaw odwoławczych. Pozbawione jakiejkolwiek racji byłoby przy tym wprowadzenie możliwości kwestionowania w nadzwyczajnym środku zaskarżenia czegoś, czego nie można było uprzednio kwestionować w ramach środka zwykłego, to jest w apelacji – a mianowicie niewspółmierności kary innej.niż rażąca”</a:t>
            </a:r>
          </a:p>
        </p:txBody>
      </p:sp>
    </p:spTree>
    <p:extLst>
      <p:ext uri="{BB962C8B-B14F-4D97-AF65-F5344CB8AC3E}">
        <p14:creationId xmlns:p14="http://schemas.microsoft.com/office/powerpoint/2010/main" val="2237654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08638" y="386930"/>
            <a:ext cx="9236700" cy="1188950"/>
          </a:xfrm>
        </p:spPr>
        <p:txBody>
          <a:bodyPr anchor="b">
            <a:normAutofit/>
          </a:bodyPr>
          <a:lstStyle/>
          <a:p>
            <a:r>
              <a:rPr lang="pl-PL" sz="3800"/>
              <a:t>Postanowienie SN z 30.03.2017 r., III KK 395/16</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93660" y="2599509"/>
            <a:ext cx="10143668" cy="3435531"/>
          </a:xfrm>
        </p:spPr>
        <p:txBody>
          <a:bodyPr anchor="ctr">
            <a:normAutofit/>
          </a:bodyPr>
          <a:lstStyle/>
          <a:p>
            <a:r>
              <a:rPr lang="pl-PL" sz="2200"/>
              <a:t>„(…) zarówno </a:t>
            </a:r>
            <a:r>
              <a:rPr lang="pl-PL" sz="2200" b="1"/>
              <a:t>charakter kasacji</a:t>
            </a:r>
            <a:r>
              <a:rPr lang="pl-PL" sz="2200"/>
              <a:t>, która jest nadzwyczajnym środkiem zaskarżenia, nie zaś zwykłym środkiem odwoławczym, jak i </a:t>
            </a:r>
            <a:r>
              <a:rPr lang="pl-PL" sz="2200" b="1"/>
              <a:t>potrzeba zwiększonej ochrony stabilności orzeczeń prawomocnych w porównaniu z ochroną zaskarżonych orzeczeń nieprawomocnych</a:t>
            </a:r>
            <a:r>
              <a:rPr lang="pl-PL" sz="2200"/>
              <a:t>, przemawiają za poglądem, że na gruncie postępowania wywołanego nadzwyczajnym środkiem zaskarżenia, wniesionym na podstawie art. 523 § 1a k.p.k., </a:t>
            </a:r>
            <a:r>
              <a:rPr lang="pl-PL" sz="2200" b="1" u="sng"/>
              <a:t>za skuteczną podstawę tego środka może być uznana wyłącznie „rażąca”, a nie „zwykła” („jakakolwiek”) niewspółmierność kary, a co więcej, stopień nasilenia owej rażącej niewspółmierności musi być wyższy od tego, który byłby wystarczający dla uwzględnienia apelacji wniesionej na podstawie z art. 438 pkt 4 k.p.k.”</a:t>
            </a:r>
          </a:p>
        </p:txBody>
      </p:sp>
    </p:spTree>
    <p:extLst>
      <p:ext uri="{BB962C8B-B14F-4D97-AF65-F5344CB8AC3E}">
        <p14:creationId xmlns:p14="http://schemas.microsoft.com/office/powerpoint/2010/main" val="1128907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007A8AA-05F1-4310-BAB7-9399FA1132C2}"/>
              </a:ext>
            </a:extLst>
          </p:cNvPr>
          <p:cNvSpPr>
            <a:spLocks noGrp="1"/>
          </p:cNvSpPr>
          <p:nvPr>
            <p:ph type="title"/>
          </p:nvPr>
        </p:nvSpPr>
        <p:spPr>
          <a:xfrm>
            <a:off x="808638" y="386930"/>
            <a:ext cx="9236700" cy="1188950"/>
          </a:xfrm>
        </p:spPr>
        <p:txBody>
          <a:bodyPr anchor="b">
            <a:normAutofit/>
          </a:bodyPr>
          <a:lstStyle/>
          <a:p>
            <a:r>
              <a:rPr lang="pl-PL" sz="3800"/>
              <a:t>Ocena kasacji z powodu niewspółmierności kary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93F0F7E-9DC1-4200-BF64-C34BE40E2533}"/>
              </a:ext>
            </a:extLst>
          </p:cNvPr>
          <p:cNvSpPr>
            <a:spLocks noGrp="1"/>
          </p:cNvSpPr>
          <p:nvPr>
            <p:ph idx="1"/>
          </p:nvPr>
        </p:nvSpPr>
        <p:spPr>
          <a:xfrm>
            <a:off x="793660" y="2599509"/>
            <a:ext cx="10143668" cy="3435531"/>
          </a:xfrm>
        </p:spPr>
        <p:txBody>
          <a:bodyPr anchor="ctr">
            <a:normAutofit fontScale="92500"/>
          </a:bodyPr>
          <a:lstStyle/>
          <a:p>
            <a:pPr algn="just"/>
            <a:r>
              <a:rPr lang="pl-PL" sz="2200" dirty="0"/>
              <a:t>W doktrynie różnie oceniana jest instytucja kasacji z powodu niewspółmierności kary wnoszonej przez Prokuratora Generalnego. Ze względu na ukształtowanie prokuratury generalnej, pojawiają się zarzuty, że instytucja ta jest mechanizmem „ręcznego sterowania” wymiarem sprawiedliwości. </a:t>
            </a:r>
          </a:p>
          <a:p>
            <a:pPr algn="just"/>
            <a:r>
              <a:rPr lang="pl-PL" sz="2200" dirty="0"/>
              <a:t>Wątpliwości budzi również językowe brzmienie przepisu art. 523 § 1a – przepis mówi o „niewspółmierności kary”, co powodowałoby, że warunki kasacyjne są mniej wymagające niż warunki wniesienia apelacji. W orzecznictwie SN ukształtowała się linia orzecznicza, zgodnie z którą niewspółmierność kary z art. 523 § 1a musi być bardziej rażąca niż ta z art. 438 pkt 4 (przepis dotyczący zwyczajnych środków zaskarżenia). </a:t>
            </a:r>
          </a:p>
          <a:p>
            <a:pPr algn="just"/>
            <a:r>
              <a:rPr lang="pl-PL" sz="2200" dirty="0"/>
              <a:t>Niezależnie jednak od wątpliwości, jakie dotyczą wskazanego, przepisu SN rozpoznaje kasacje od niewspółmierności kary i znaczną część kasacji PG uwzględnia. </a:t>
            </a:r>
          </a:p>
        </p:txBody>
      </p:sp>
    </p:spTree>
    <p:extLst>
      <p:ext uri="{BB962C8B-B14F-4D97-AF65-F5344CB8AC3E}">
        <p14:creationId xmlns:p14="http://schemas.microsoft.com/office/powerpoint/2010/main" val="111167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25D5716-4AC9-4AE8-9A1C-EC8CDD746FBF}"/>
              </a:ext>
            </a:extLst>
          </p:cNvPr>
          <p:cNvSpPr>
            <a:spLocks noGrp="1"/>
          </p:cNvSpPr>
          <p:nvPr>
            <p:ph type="title"/>
          </p:nvPr>
        </p:nvSpPr>
        <p:spPr>
          <a:xfrm>
            <a:off x="808638" y="386930"/>
            <a:ext cx="9236700" cy="1188950"/>
          </a:xfrm>
        </p:spPr>
        <p:txBody>
          <a:bodyPr anchor="b">
            <a:normAutofit/>
          </a:bodyPr>
          <a:lstStyle/>
          <a:p>
            <a:r>
              <a:rPr lang="pl-PL" sz="5400" dirty="0"/>
              <a:t>Przykłady kasacji z art. 523 § 1a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739B812-FE4C-46CA-8243-0B5AE66E6F2C}"/>
              </a:ext>
            </a:extLst>
          </p:cNvPr>
          <p:cNvSpPr>
            <a:spLocks noGrp="1"/>
          </p:cNvSpPr>
          <p:nvPr>
            <p:ph idx="1"/>
          </p:nvPr>
        </p:nvSpPr>
        <p:spPr>
          <a:xfrm>
            <a:off x="793660" y="2599509"/>
            <a:ext cx="10143668" cy="3435531"/>
          </a:xfrm>
        </p:spPr>
        <p:txBody>
          <a:bodyPr anchor="ctr">
            <a:normAutofit/>
          </a:bodyPr>
          <a:lstStyle/>
          <a:p>
            <a:r>
              <a:rPr lang="pl-PL" sz="2000">
                <a:hlinkClick r:id="rId2"/>
              </a:rPr>
              <a:t>https://www.rp.pl/Prawo-karne/309109953-Kasacja-Ziobry-w-sprawie-wyroku-dla-Chinczyka-za-atak-tasakiem-w-Wolce-Kosowskiej.html</a:t>
            </a:r>
            <a:r>
              <a:rPr lang="pl-PL" sz="2000"/>
              <a:t> </a:t>
            </a:r>
          </a:p>
          <a:p>
            <a:r>
              <a:rPr lang="pl-PL" sz="2000">
                <a:hlinkClick r:id="rId3"/>
              </a:rPr>
              <a:t>https://tvn24.pl/polska/sad-najwyzszy-uwzglednil-pierwsza-kasacje-ziobry-ra690254-3200987</a:t>
            </a:r>
            <a:r>
              <a:rPr lang="pl-PL" sz="2000"/>
              <a:t> </a:t>
            </a:r>
          </a:p>
          <a:p>
            <a:pPr lvl="1"/>
            <a:r>
              <a:rPr lang="pl-PL" sz="2000"/>
              <a:t>Zob. wyrok SN z 8.11.2016 r., V KK 274/16</a:t>
            </a:r>
          </a:p>
          <a:p>
            <a:pPr lvl="1"/>
            <a:r>
              <a:rPr lang="pl-PL" sz="2000"/>
              <a:t>Bardzo ciekawa sprawa i ciekawy wyrok </a:t>
            </a:r>
          </a:p>
          <a:p>
            <a:r>
              <a:rPr lang="pl-PL" sz="2000">
                <a:hlinkClick r:id="rId4"/>
              </a:rPr>
              <a:t>https://www.tvp.info/42638584/sn-uwzglednil-kasacje-ziobry-chodzi-o-lagodny-wyrok-dla-pedofila</a:t>
            </a:r>
            <a:r>
              <a:rPr lang="pl-PL" sz="2000"/>
              <a:t> </a:t>
            </a:r>
          </a:p>
          <a:p>
            <a:r>
              <a:rPr lang="pl-PL" sz="2000">
                <a:hlinkClick r:id="rId5"/>
              </a:rPr>
              <a:t>https://oko.press/ministerstwo-odwetu-ziobro-epatuje-zbrodnia-na-dzieciatku-atakuje-profesorow-strzembosza-i-zolla/</a:t>
            </a:r>
            <a:r>
              <a:rPr lang="pl-PL" sz="2000"/>
              <a:t> </a:t>
            </a:r>
          </a:p>
        </p:txBody>
      </p:sp>
    </p:spTree>
    <p:extLst>
      <p:ext uri="{BB962C8B-B14F-4D97-AF65-F5344CB8AC3E}">
        <p14:creationId xmlns:p14="http://schemas.microsoft.com/office/powerpoint/2010/main" val="88545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0731" y="1384685"/>
            <a:ext cx="4121975" cy="4084820"/>
          </a:xfrm>
        </p:spPr>
        <p:txBody>
          <a:bodyPr>
            <a:normAutofit/>
          </a:bodyPr>
          <a:lstStyle/>
          <a:p>
            <a:r>
              <a:rPr lang="pl-PL" sz="4000"/>
              <a:t>Warunki formalne kasacji </a:t>
            </a:r>
          </a:p>
        </p:txBody>
      </p:sp>
      <p:sp>
        <p:nvSpPr>
          <p:cNvPr id="10" name="Rectangle 9">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891540"/>
            <a:ext cx="6096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580478" y="1384686"/>
            <a:ext cx="4935239" cy="4084819"/>
          </a:xfrm>
        </p:spPr>
        <p:txBody>
          <a:bodyPr anchor="ctr">
            <a:normAutofit/>
          </a:bodyPr>
          <a:lstStyle/>
          <a:p>
            <a:r>
              <a:rPr lang="pl-PL" sz="1300"/>
              <a:t>Część wstępna kasacji (art. 119)</a:t>
            </a:r>
          </a:p>
          <a:p>
            <a:pPr lvl="1"/>
            <a:r>
              <a:rPr lang="pl-PL" sz="1300"/>
              <a:t>oznaczenie sądu (kasacja zawsze jest adresowana do Sądu Najwyższego)</a:t>
            </a:r>
          </a:p>
          <a:p>
            <a:pPr lvl="1"/>
            <a:r>
              <a:rPr lang="pl-PL" sz="1300"/>
              <a:t>wskazanie sprawy </a:t>
            </a:r>
          </a:p>
          <a:p>
            <a:pPr lvl="1"/>
            <a:r>
              <a:rPr lang="pl-PL" sz="1300"/>
              <a:t>oznaczanie i adres wnoszącego kasację </a:t>
            </a:r>
          </a:p>
          <a:p>
            <a:pPr lvl="1"/>
            <a:r>
              <a:rPr lang="pl-PL" sz="1300"/>
              <a:t>podanie nazwy pisma (kasacja)</a:t>
            </a:r>
          </a:p>
          <a:p>
            <a:r>
              <a:rPr lang="pl-PL" sz="1300"/>
              <a:t>Część merytoryczna kasacji </a:t>
            </a:r>
          </a:p>
          <a:p>
            <a:pPr lvl="1"/>
            <a:r>
              <a:rPr lang="pl-PL" sz="1300"/>
              <a:t>określenie zakresu zaskarżenia (art. 427 § 1, art. 425 § 2 w zw. z art. 518)</a:t>
            </a:r>
          </a:p>
          <a:p>
            <a:pPr lvl="1"/>
            <a:r>
              <a:rPr lang="pl-PL" sz="1300"/>
              <a:t>wskazanie zarzutów kasacyjnych (art. 427 § 2 w zw. z art. 518 i art. 523 § 1) i podanie na czym polegało zarzucane uchybienie (art. 526 § 1)</a:t>
            </a:r>
          </a:p>
          <a:p>
            <a:pPr lvl="1"/>
            <a:r>
              <a:rPr lang="pl-PL" sz="1300"/>
              <a:t>sformułowanie wniosku kasacyjnego </a:t>
            </a:r>
          </a:p>
          <a:p>
            <a:r>
              <a:rPr lang="pl-PL" sz="1300"/>
              <a:t>Część motywacyjna kasacji – uzasadnienie </a:t>
            </a:r>
          </a:p>
          <a:p>
            <a:r>
              <a:rPr lang="pl-PL" sz="1300"/>
              <a:t>Część końcowa – data, podpis, załączniki kasacji (odpisy, dowód uiszczenia opłaty – ważne art. 527 § 2, upoważnienie do obrony/pełnomocnictwo)</a:t>
            </a:r>
          </a:p>
        </p:txBody>
      </p:sp>
    </p:spTree>
    <p:extLst>
      <p:ext uri="{BB962C8B-B14F-4D97-AF65-F5344CB8AC3E}">
        <p14:creationId xmlns:p14="http://schemas.microsoft.com/office/powerpoint/2010/main" val="59684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16791" y="1438834"/>
            <a:ext cx="2156012" cy="4249271"/>
          </a:xfrm>
        </p:spPr>
        <p:txBody>
          <a:bodyPr>
            <a:normAutofit/>
          </a:bodyPr>
          <a:lstStyle/>
          <a:p>
            <a:r>
              <a:rPr lang="pl-PL" sz="2400" dirty="0">
                <a:solidFill>
                  <a:schemeClr val="bg1"/>
                </a:solidFill>
              </a:rPr>
              <a:t>Tryb rozpoznawania kasacji strony</a:t>
            </a:r>
          </a:p>
        </p:txBody>
      </p:sp>
      <p:sp>
        <p:nvSpPr>
          <p:cNvPr id="12" name="Rectangle 11">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p:cNvSpPr>
            <a:spLocks noGrp="1"/>
          </p:cNvSpPr>
          <p:nvPr>
            <p:ph idx="1"/>
          </p:nvPr>
        </p:nvSpPr>
        <p:spPr>
          <a:xfrm>
            <a:off x="4223756" y="774750"/>
            <a:ext cx="8000248" cy="6083250"/>
          </a:xfrm>
        </p:spPr>
        <p:txBody>
          <a:bodyPr anchor="ctr">
            <a:normAutofit/>
          </a:bodyPr>
          <a:lstStyle/>
          <a:p>
            <a:r>
              <a:rPr lang="pl-PL" sz="1800" dirty="0"/>
              <a:t>1. Kasację wnosi się do Sądu Najwyższego za pośrednictwem sądu, który wydał zaskarżony wyrok. </a:t>
            </a:r>
            <a:r>
              <a:rPr lang="pl-PL" sz="1800" b="1" dirty="0"/>
              <a:t>Strona musi złożyć wniosek o doręczenie wyroku wraz z pisemnym uzasadnieniem. </a:t>
            </a:r>
          </a:p>
          <a:p>
            <a:pPr lvl="1"/>
            <a:r>
              <a:rPr lang="pl-PL" sz="1800" dirty="0"/>
              <a:t>art. 457 </a:t>
            </a:r>
          </a:p>
          <a:p>
            <a:pPr lvl="1"/>
            <a:r>
              <a:rPr lang="pl-PL" sz="1800" dirty="0"/>
              <a:t>sąd odwoławczy powinien sporządzić uzasadnienie w terminie 14 dni od daty ogłoszenia wyroku </a:t>
            </a:r>
          </a:p>
          <a:p>
            <a:r>
              <a:rPr lang="pl-PL" sz="1800" dirty="0"/>
              <a:t>2. Strona ma 30 dni od daty doręczenia wyroku wraz z uzasadnieniem. W przypadku wniesienia kasacji obowiązuje przymus </a:t>
            </a:r>
            <a:r>
              <a:rPr lang="pl-PL" sz="1800" b="1" dirty="0"/>
              <a:t>adwokacko-radcowski. </a:t>
            </a:r>
            <a:r>
              <a:rPr lang="pl-PL" sz="1800" dirty="0"/>
              <a:t>Kasacja musi zostać sporządzona i podpisana przez adwokata lub radcę prawnego. Jeżeli strona nie ma obrońcy lub pełnomocnika z wyboru może złożyć wniosek o wyznaczenie obrońcy z urzędu. </a:t>
            </a:r>
          </a:p>
          <a:p>
            <a:r>
              <a:rPr lang="pl-PL" sz="1800" dirty="0"/>
              <a:t>3. Kasację wnosi się do sądu odwoławczego – kontrola formalna art. 526 w zw. z art. 119 §. 1 Prezes sądu odwoławczego, jeżeli kontrola formalna przebiegła pozytywnie doręcza odpis kasacji pozostałym stronom. Prokurator jest zobowiązany do złożenia odpowiedzi na kasację. Jeżeli kasacja nie spełnia warunków formalnych (lub braków nie uzupełniono w terminie 7 dni – art. 120), została wniesiona po terminie lub przez osobę nieuprawnioną – odmawia się przyjęcia kasacji. Za zarządzenie o odmowie przyjęcia kasacji przysługuje zażalenie </a:t>
            </a:r>
          </a:p>
          <a:p>
            <a:r>
              <a:rPr lang="pl-PL" sz="1800" dirty="0"/>
              <a:t>4. W sprawach z oskarżenia publicznego, prokurator musi złożyć pisemną odpowiedź na kasację. Po złożeniu pisemnej odpowiedzi, kasację przekazuje się do Sądu Najwyższego. </a:t>
            </a:r>
          </a:p>
        </p:txBody>
      </p:sp>
      <p:sp>
        <p:nvSpPr>
          <p:cNvPr id="16" name="Rectangle 15">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descr="Gavel">
            <a:extLst>
              <a:ext uri="{FF2B5EF4-FFF2-40B4-BE49-F238E27FC236}">
                <a16:creationId xmlns:a16="http://schemas.microsoft.com/office/drawing/2014/main" id="{8B498A2E-41CC-4131-92E0-FA9BCC27FB47}"/>
              </a:ext>
            </a:extLst>
          </p:cNvPr>
          <p:cNvSpPr/>
          <p:nvPr/>
        </p:nvSpPr>
        <p:spPr>
          <a:xfrm>
            <a:off x="626391" y="774748"/>
            <a:ext cx="1431798" cy="1319609"/>
          </a:xfrm>
          <a:prstGeom prst="rect">
            <a:avLst/>
          </a:prstGeom>
          <a:blipFill rotWithShape="1">
            <a:blip r:embed="rId2"/>
            <a:srcRect/>
            <a:stretch>
              <a:fillRect l="-11000" r="-11000"/>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81967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5" y="774750"/>
            <a:ext cx="356536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16791" y="1438834"/>
            <a:ext cx="2156012" cy="4249271"/>
          </a:xfrm>
        </p:spPr>
        <p:txBody>
          <a:bodyPr>
            <a:normAutofit/>
          </a:bodyPr>
          <a:lstStyle/>
          <a:p>
            <a:r>
              <a:rPr lang="pl-PL" sz="2400" dirty="0">
                <a:solidFill>
                  <a:schemeClr val="bg1"/>
                </a:solidFill>
              </a:rPr>
              <a:t>Tryb rozpoznawania kasacji strony</a:t>
            </a:r>
          </a:p>
        </p:txBody>
      </p:sp>
      <p:sp>
        <p:nvSpPr>
          <p:cNvPr id="12" name="Rectangle 11">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70606"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p:cNvSpPr>
            <a:spLocks noGrp="1"/>
          </p:cNvSpPr>
          <p:nvPr>
            <p:ph idx="1"/>
          </p:nvPr>
        </p:nvSpPr>
        <p:spPr>
          <a:xfrm>
            <a:off x="4223756" y="774750"/>
            <a:ext cx="8000248" cy="6083250"/>
          </a:xfrm>
        </p:spPr>
        <p:txBody>
          <a:bodyPr anchor="ctr">
            <a:normAutofit/>
          </a:bodyPr>
          <a:lstStyle/>
          <a:p>
            <a:pPr algn="just"/>
            <a:r>
              <a:rPr lang="pl-PL" sz="2000" dirty="0"/>
              <a:t>5. Kontrola formalna przed Sądem Najwyższym – 531</a:t>
            </a:r>
          </a:p>
          <a:p>
            <a:pPr lvl="1" algn="just"/>
            <a:r>
              <a:rPr lang="pl-PL" sz="1800" dirty="0"/>
              <a:t>SN ponownie bada czy kasacja odpowiada warunkom formalnym (ogólnym i szczególnym), czy została wniesiona przez osobę uprawnioną, czy była dopuszczalna i czy jej przyjęcie nie nastąpiło na skutek niezasadnego przywrócenia terminu. SN może również zwrócić akta sądowi odwoławczemu, gdy ustalił, że nie zostały dopełnione czynności zmierzające do usunięcia braków formalnych wniesionej kasacji. </a:t>
            </a:r>
          </a:p>
          <a:p>
            <a:pPr lvl="1" algn="just"/>
            <a:r>
              <a:rPr lang="pl-PL" sz="1800" dirty="0"/>
              <a:t>na postanowienie o pozostawieniu kasacji bez rozpoznania </a:t>
            </a:r>
            <a:r>
              <a:rPr lang="pl-PL" sz="1800" b="1" dirty="0"/>
              <a:t>nie przysługuje zażalenie</a:t>
            </a:r>
          </a:p>
          <a:p>
            <a:pPr algn="just"/>
            <a:r>
              <a:rPr lang="pl-PL" sz="2000" dirty="0"/>
              <a:t>6. Sąd Najwyższy </a:t>
            </a:r>
            <a:r>
              <a:rPr lang="pl-PL" sz="2000" b="1" dirty="0"/>
              <a:t>rozpoznaje kasację na rozprawie</a:t>
            </a:r>
            <a:r>
              <a:rPr lang="pl-PL" sz="2000" dirty="0"/>
              <a:t>, a w wypadkach wskazanych w ustawie – na posiedzeniu bez udziału stron</a:t>
            </a:r>
          </a:p>
          <a:p>
            <a:pPr lvl="1" algn="just"/>
            <a:r>
              <a:rPr lang="pl-PL" sz="1800" dirty="0"/>
              <a:t>na posiedzeniu rozpoznawana jest kasacja</a:t>
            </a:r>
          </a:p>
          <a:p>
            <a:pPr lvl="2" algn="just"/>
            <a:r>
              <a:rPr lang="pl-PL" sz="1600" dirty="0"/>
              <a:t>którą uznano za oczywiście bezzasadną, chyba że została wniesiona przez podmioty z art. 521 </a:t>
            </a:r>
          </a:p>
          <a:p>
            <a:pPr lvl="2" algn="just"/>
            <a:r>
              <a:rPr lang="pl-PL" sz="1600" dirty="0"/>
              <a:t>jeżeli uwzględnia się w całości na korzyść oskarżonego w razie jej oczywistej zasadności</a:t>
            </a:r>
          </a:p>
          <a:p>
            <a:pPr lvl="2" algn="just"/>
            <a:r>
              <a:rPr lang="pl-PL" sz="1600" dirty="0"/>
              <a:t>Jeśli kasacja jest w całości oczywiście zasadna </a:t>
            </a:r>
          </a:p>
          <a:p>
            <a:pPr marL="457200" lvl="1" indent="0" algn="just">
              <a:buNone/>
            </a:pPr>
            <a:endParaRPr lang="pl-PL" sz="1800" dirty="0"/>
          </a:p>
        </p:txBody>
      </p:sp>
      <p:sp>
        <p:nvSpPr>
          <p:cNvPr id="16" name="Rectangle 15">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75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descr="Gavel">
            <a:extLst>
              <a:ext uri="{FF2B5EF4-FFF2-40B4-BE49-F238E27FC236}">
                <a16:creationId xmlns:a16="http://schemas.microsoft.com/office/drawing/2014/main" id="{8B498A2E-41CC-4131-92E0-FA9BCC27FB47}"/>
              </a:ext>
            </a:extLst>
          </p:cNvPr>
          <p:cNvSpPr/>
          <p:nvPr/>
        </p:nvSpPr>
        <p:spPr>
          <a:xfrm>
            <a:off x="626391" y="774748"/>
            <a:ext cx="1431798" cy="1319609"/>
          </a:xfrm>
          <a:prstGeom prst="rect">
            <a:avLst/>
          </a:prstGeom>
          <a:blipFill rotWithShape="1">
            <a:blip r:embed="rId2"/>
            <a:srcRect/>
            <a:stretch>
              <a:fillRect l="-11000" r="-11000"/>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158987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5A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524256" y="4767072"/>
            <a:ext cx="6594189" cy="1625210"/>
          </a:xfrm>
        </p:spPr>
        <p:txBody>
          <a:bodyPr>
            <a:normAutofit/>
          </a:bodyPr>
          <a:lstStyle/>
          <a:p>
            <a:pPr algn="r"/>
            <a:r>
              <a:rPr lang="pl-PL">
                <a:solidFill>
                  <a:srgbClr val="FFFFFF"/>
                </a:solidFill>
              </a:rPr>
              <a:t>Prawomocność orzeczenia </a:t>
            </a:r>
          </a:p>
        </p:txBody>
      </p:sp>
      <p:pic>
        <p:nvPicPr>
          <p:cNvPr id="4" name="Picture 2" descr="Final judgment decision gavel choice 3d illustration.">
            <a:extLst>
              <a:ext uri="{FF2B5EF4-FFF2-40B4-BE49-F238E27FC236}">
                <a16:creationId xmlns:a16="http://schemas.microsoft.com/office/drawing/2014/main" id="{163644C8-7536-4EC9-9F07-90228F489C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34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8029319" y="917725"/>
            <a:ext cx="3424739" cy="4852362"/>
          </a:xfrm>
        </p:spPr>
        <p:txBody>
          <a:bodyPr anchor="ctr">
            <a:normAutofit/>
          </a:bodyPr>
          <a:lstStyle/>
          <a:p>
            <a:pPr marL="0" indent="0">
              <a:buNone/>
            </a:pPr>
            <a:r>
              <a:rPr lang="pl-PL" sz="1400" dirty="0">
                <a:solidFill>
                  <a:srgbClr val="FFFFFF"/>
                </a:solidFill>
              </a:rPr>
              <a:t>Co to znaczy, że orzeczenie jest prawomocne? </a:t>
            </a:r>
          </a:p>
          <a:p>
            <a:pPr marL="457200" lvl="1" indent="0">
              <a:buNone/>
            </a:pPr>
            <a:r>
              <a:rPr lang="pl-PL" sz="1400" dirty="0">
                <a:solidFill>
                  <a:srgbClr val="FFFFFF"/>
                </a:solidFill>
              </a:rPr>
              <a:t>Nie przysługuje od niego żaden zwyczajny środek zaskarżenia i orzeczenie podlega wykonaniu na podstawie odrębnych przepisów (</a:t>
            </a:r>
            <a:r>
              <a:rPr lang="pl-PL" sz="1400" dirty="0" err="1">
                <a:solidFill>
                  <a:srgbClr val="FFFFFF"/>
                </a:solidFill>
              </a:rPr>
              <a:t>kkw</a:t>
            </a:r>
            <a:r>
              <a:rPr lang="pl-PL" sz="1400" dirty="0">
                <a:solidFill>
                  <a:srgbClr val="FFFFFF"/>
                </a:solidFill>
              </a:rPr>
              <a:t>). </a:t>
            </a:r>
          </a:p>
          <a:p>
            <a:pPr marL="0" indent="0">
              <a:buNone/>
            </a:pPr>
            <a:r>
              <a:rPr lang="pl-PL" sz="1400" dirty="0">
                <a:solidFill>
                  <a:srgbClr val="FFFFFF"/>
                </a:solidFill>
              </a:rPr>
              <a:t>Prawomocność orzeczenia = zakaz ponownego wszczynania procesu o to samo, czyli o ten sam czyn tej samej osoby (</a:t>
            </a:r>
            <a:r>
              <a:rPr lang="pl-PL" sz="1400" i="1" dirty="0" err="1">
                <a:solidFill>
                  <a:srgbClr val="FFFFFF"/>
                </a:solidFill>
              </a:rPr>
              <a:t>ne</a:t>
            </a:r>
            <a:r>
              <a:rPr lang="pl-PL" sz="1400" i="1" dirty="0">
                <a:solidFill>
                  <a:srgbClr val="FFFFFF"/>
                </a:solidFill>
              </a:rPr>
              <a:t> bis in </a:t>
            </a:r>
            <a:r>
              <a:rPr lang="pl-PL" sz="1400" i="1" dirty="0" err="1">
                <a:solidFill>
                  <a:srgbClr val="FFFFFF"/>
                </a:solidFill>
              </a:rPr>
              <a:t>idem</a:t>
            </a:r>
            <a:r>
              <a:rPr lang="pl-PL" sz="1400" dirty="0">
                <a:solidFill>
                  <a:srgbClr val="FFFFFF"/>
                </a:solidFill>
              </a:rPr>
              <a:t>).  Prawomocność ma dwa </a:t>
            </a:r>
            <a:r>
              <a:rPr lang="pl-PL" sz="1400" dirty="0" err="1">
                <a:solidFill>
                  <a:srgbClr val="FFFFFF"/>
                </a:solidFill>
              </a:rPr>
              <a:t>asepkty</a:t>
            </a:r>
            <a:r>
              <a:rPr lang="pl-PL" sz="1400" dirty="0">
                <a:solidFill>
                  <a:srgbClr val="FFFFFF"/>
                </a:solidFill>
              </a:rPr>
              <a:t> – formalny i materialny:</a:t>
            </a:r>
          </a:p>
          <a:p>
            <a:pPr marL="457200" lvl="1" indent="0">
              <a:buNone/>
            </a:pPr>
            <a:r>
              <a:rPr lang="pl-PL" sz="1200" dirty="0">
                <a:solidFill>
                  <a:srgbClr val="FFFFFF"/>
                </a:solidFill>
              </a:rPr>
              <a:t>Niemożność zaskarżenia orzeczenia w trybie instancji – prawomocność formalna</a:t>
            </a:r>
          </a:p>
          <a:p>
            <a:pPr marL="457200" lvl="1" indent="0">
              <a:buNone/>
            </a:pPr>
            <a:r>
              <a:rPr lang="pl-PL" sz="1200" dirty="0">
                <a:solidFill>
                  <a:srgbClr val="FFFFFF"/>
                </a:solidFill>
              </a:rPr>
              <a:t>Zakaz ponownego wszczynania postępowania o to samo – prawomocność materialna </a:t>
            </a:r>
          </a:p>
          <a:p>
            <a:pPr marL="0" indent="0">
              <a:buNone/>
            </a:pPr>
            <a:r>
              <a:rPr lang="pl-PL" sz="1400" dirty="0">
                <a:solidFill>
                  <a:srgbClr val="FFFFFF"/>
                </a:solidFill>
              </a:rPr>
              <a:t>Orzeczenie prawomocne formalnie i materialnie może być wzruszone jedynie w drodze </a:t>
            </a:r>
            <a:r>
              <a:rPr lang="pl-PL" sz="1400" b="1" dirty="0">
                <a:solidFill>
                  <a:srgbClr val="FFFFFF"/>
                </a:solidFill>
              </a:rPr>
              <a:t>nadzwyczajnych środków zaskarżenia. </a:t>
            </a:r>
          </a:p>
        </p:txBody>
      </p:sp>
    </p:spTree>
    <p:extLst>
      <p:ext uri="{BB962C8B-B14F-4D97-AF65-F5344CB8AC3E}">
        <p14:creationId xmlns:p14="http://schemas.microsoft.com/office/powerpoint/2010/main" val="32289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89560" y="856180"/>
            <a:ext cx="4560584" cy="1128068"/>
          </a:xfrm>
        </p:spPr>
        <p:txBody>
          <a:bodyPr anchor="ctr">
            <a:normAutofit/>
          </a:bodyPr>
          <a:lstStyle/>
          <a:p>
            <a:r>
              <a:rPr lang="pl-PL" sz="3700"/>
              <a:t>Tryb rozpoznawania kasacji nadzwyczajnej </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90719" y="2330505"/>
            <a:ext cx="4559425" cy="3979585"/>
          </a:xfrm>
        </p:spPr>
        <p:txBody>
          <a:bodyPr anchor="ctr">
            <a:normAutofit/>
          </a:bodyPr>
          <a:lstStyle/>
          <a:p>
            <a:r>
              <a:rPr lang="pl-PL" sz="2000" dirty="0"/>
              <a:t>1. Podmioty z art. 521 wnoszą kasację </a:t>
            </a:r>
            <a:r>
              <a:rPr lang="pl-PL" sz="2000" b="1" dirty="0"/>
              <a:t>bezpośrednio do Sądu Najwyższego</a:t>
            </a:r>
          </a:p>
          <a:p>
            <a:r>
              <a:rPr lang="pl-PL" sz="2000" dirty="0"/>
              <a:t>2. Kasację zawsze rozpoznaje się na rozprawie, chyba że Sąd Najwyższy uwzględnia kasację jako oczywiście zasadną na posiedzeniu. </a:t>
            </a:r>
          </a:p>
          <a:p>
            <a:pPr lvl="1"/>
            <a:r>
              <a:rPr lang="pl-PL" sz="1600" dirty="0"/>
              <a:t>Np. bo zaistniała bezwzględna przyczyna odwoławcza </a:t>
            </a:r>
          </a:p>
          <a:p>
            <a:pPr lvl="1"/>
            <a:r>
              <a:rPr lang="pl-PL" sz="1600" dirty="0"/>
              <a:t>Kasacja może być uwzględniona na posiedzeniu bez udziału stron także wtedy, gdy jest oczywiście zasadna.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Extraordinary Clipart | k27631290 | Fotosearch">
            <a:extLst>
              <a:ext uri="{FF2B5EF4-FFF2-40B4-BE49-F238E27FC236}">
                <a16:creationId xmlns:a16="http://schemas.microsoft.com/office/drawing/2014/main" id="{31260BEF-CDA0-41D8-9630-930A3BF9A4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66" r="12171"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2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Skład sądu w postępowaniu kasacyjnym </a:t>
            </a:r>
          </a:p>
        </p:txBody>
      </p:sp>
      <p:graphicFrame>
        <p:nvGraphicFramePr>
          <p:cNvPr id="4" name="Symbol zastępczy zawartości 3"/>
          <p:cNvGraphicFramePr>
            <a:graphicFrameLocks noGrp="1"/>
          </p:cNvGraphicFramePr>
          <p:nvPr>
            <p:ph idx="1"/>
          </p:nvPr>
        </p:nvGraphicFramePr>
        <p:xfrm>
          <a:off x="819150" y="2222500"/>
          <a:ext cx="10553700" cy="3576320"/>
        </p:xfrm>
        <a:graphic>
          <a:graphicData uri="http://schemas.openxmlformats.org/drawingml/2006/table">
            <a:tbl>
              <a:tblPr firstRow="1" bandRow="1">
                <a:tableStyleId>{5C22544A-7EE6-4342-B048-85BDC9FD1C3A}</a:tableStyleId>
              </a:tblPr>
              <a:tblGrid>
                <a:gridCol w="5276850">
                  <a:extLst>
                    <a:ext uri="{9D8B030D-6E8A-4147-A177-3AD203B41FA5}">
                      <a16:colId xmlns:a16="http://schemas.microsoft.com/office/drawing/2014/main" val="3253110891"/>
                    </a:ext>
                  </a:extLst>
                </a:gridCol>
                <a:gridCol w="5276850">
                  <a:extLst>
                    <a:ext uri="{9D8B030D-6E8A-4147-A177-3AD203B41FA5}">
                      <a16:colId xmlns:a16="http://schemas.microsoft.com/office/drawing/2014/main" val="4015590407"/>
                    </a:ext>
                  </a:extLst>
                </a:gridCol>
              </a:tblGrid>
              <a:tr h="370840">
                <a:tc>
                  <a:txBody>
                    <a:bodyPr/>
                    <a:lstStyle/>
                    <a:p>
                      <a:pPr algn="ctr"/>
                      <a:r>
                        <a:rPr lang="pl-PL" dirty="0"/>
                        <a:t>Rodzaj</a:t>
                      </a:r>
                      <a:r>
                        <a:rPr lang="pl-PL" baseline="0" dirty="0"/>
                        <a:t> orzeczenia </a:t>
                      </a:r>
                      <a:endParaRPr lang="pl-PL" dirty="0"/>
                    </a:p>
                  </a:txBody>
                  <a:tcPr marL="99280" marR="99280"/>
                </a:tc>
                <a:tc>
                  <a:txBody>
                    <a:bodyPr/>
                    <a:lstStyle/>
                    <a:p>
                      <a:pPr algn="ctr"/>
                      <a:r>
                        <a:rPr lang="pl-PL" dirty="0"/>
                        <a:t>Skład sądu</a:t>
                      </a:r>
                    </a:p>
                  </a:txBody>
                  <a:tcPr marL="99280" marR="99280"/>
                </a:tc>
                <a:extLst>
                  <a:ext uri="{0D108BD9-81ED-4DB2-BD59-A6C34878D82A}">
                    <a16:rowId xmlns:a16="http://schemas.microsoft.com/office/drawing/2014/main" val="3686032047"/>
                  </a:ext>
                </a:extLst>
              </a:tr>
              <a:tr h="370840">
                <a:tc>
                  <a:txBody>
                    <a:bodyPr/>
                    <a:lstStyle/>
                    <a:p>
                      <a:r>
                        <a:rPr lang="pl-PL" dirty="0"/>
                        <a:t>Kasacja dotyczy wyroku</a:t>
                      </a:r>
                    </a:p>
                  </a:txBody>
                  <a:tcPr marL="99280" marR="99280"/>
                </a:tc>
                <a:tc>
                  <a:txBody>
                    <a:bodyPr/>
                    <a:lstStyle/>
                    <a:p>
                      <a:r>
                        <a:rPr lang="pl-PL" dirty="0"/>
                        <a:t>3 sędziów</a:t>
                      </a:r>
                      <a:r>
                        <a:rPr lang="pl-PL" baseline="0" dirty="0"/>
                        <a:t> </a:t>
                      </a:r>
                      <a:endParaRPr lang="pl-PL" dirty="0"/>
                    </a:p>
                  </a:txBody>
                  <a:tcPr marL="99280" marR="99280"/>
                </a:tc>
                <a:extLst>
                  <a:ext uri="{0D108BD9-81ED-4DB2-BD59-A6C34878D82A}">
                    <a16:rowId xmlns:a16="http://schemas.microsoft.com/office/drawing/2014/main" val="2372228024"/>
                  </a:ext>
                </a:extLst>
              </a:tr>
              <a:tr h="370840">
                <a:tc>
                  <a:txBody>
                    <a:bodyPr/>
                    <a:lstStyle/>
                    <a:p>
                      <a:r>
                        <a:rPr lang="pl-PL" dirty="0"/>
                        <a:t>Kasacja dotyczy wyroku sądu orzekającego karę dożywotniego</a:t>
                      </a:r>
                      <a:r>
                        <a:rPr lang="pl-PL" baseline="0" dirty="0"/>
                        <a:t> pozbawienia wolności </a:t>
                      </a:r>
                      <a:endParaRPr lang="pl-PL" dirty="0"/>
                    </a:p>
                  </a:txBody>
                  <a:tcPr marL="99280" marR="99280"/>
                </a:tc>
                <a:tc>
                  <a:txBody>
                    <a:bodyPr/>
                    <a:lstStyle/>
                    <a:p>
                      <a:r>
                        <a:rPr lang="pl-PL" dirty="0"/>
                        <a:t>5 sędziów</a:t>
                      </a:r>
                      <a:r>
                        <a:rPr lang="pl-PL" baseline="0" dirty="0"/>
                        <a:t> </a:t>
                      </a:r>
                      <a:endParaRPr lang="pl-PL" dirty="0"/>
                    </a:p>
                  </a:txBody>
                  <a:tcPr marL="99280" marR="99280"/>
                </a:tc>
                <a:extLst>
                  <a:ext uri="{0D108BD9-81ED-4DB2-BD59-A6C34878D82A}">
                    <a16:rowId xmlns:a16="http://schemas.microsoft.com/office/drawing/2014/main" val="3534466321"/>
                  </a:ext>
                </a:extLst>
              </a:tr>
              <a:tr h="370840">
                <a:tc>
                  <a:txBody>
                    <a:bodyPr/>
                    <a:lstStyle/>
                    <a:p>
                      <a:r>
                        <a:rPr lang="pl-PL" dirty="0"/>
                        <a:t>Kasacja dotyczy orzeczenia</a:t>
                      </a:r>
                      <a:r>
                        <a:rPr lang="pl-PL" baseline="0" dirty="0"/>
                        <a:t> SN (postanowienia i wyroku), a wydano je w składzie innym niż jednoosobowy)</a:t>
                      </a:r>
                      <a:endParaRPr lang="pl-PL" dirty="0"/>
                    </a:p>
                  </a:txBody>
                  <a:tcPr marL="99280" marR="99280"/>
                </a:tc>
                <a:tc>
                  <a:txBody>
                    <a:bodyPr/>
                    <a:lstStyle/>
                    <a:p>
                      <a:r>
                        <a:rPr lang="pl-PL" dirty="0"/>
                        <a:t>7 sędziów </a:t>
                      </a:r>
                    </a:p>
                  </a:txBody>
                  <a:tcPr marL="99280" marR="99280"/>
                </a:tc>
                <a:extLst>
                  <a:ext uri="{0D108BD9-81ED-4DB2-BD59-A6C34878D82A}">
                    <a16:rowId xmlns:a16="http://schemas.microsoft.com/office/drawing/2014/main" val="2450806170"/>
                  </a:ext>
                </a:extLst>
              </a:tr>
              <a:tr h="370840">
                <a:tc>
                  <a:txBody>
                    <a:bodyPr/>
                    <a:lstStyle/>
                    <a:p>
                      <a:r>
                        <a:rPr lang="pl-PL" dirty="0"/>
                        <a:t>Kasacja od</a:t>
                      </a:r>
                      <a:r>
                        <a:rPr lang="pl-PL" baseline="0" dirty="0"/>
                        <a:t> orzeczenia SN wydanego w składzie 1 sędziego</a:t>
                      </a:r>
                      <a:endParaRPr lang="pl-PL" dirty="0"/>
                    </a:p>
                  </a:txBody>
                  <a:tcPr marL="99280" marR="99280"/>
                </a:tc>
                <a:tc>
                  <a:txBody>
                    <a:bodyPr/>
                    <a:lstStyle/>
                    <a:p>
                      <a:r>
                        <a:rPr lang="pl-PL" dirty="0"/>
                        <a:t>3 sędziów </a:t>
                      </a:r>
                    </a:p>
                  </a:txBody>
                  <a:tcPr marL="99280" marR="99280"/>
                </a:tc>
                <a:extLst>
                  <a:ext uri="{0D108BD9-81ED-4DB2-BD59-A6C34878D82A}">
                    <a16:rowId xmlns:a16="http://schemas.microsoft.com/office/drawing/2014/main" val="1547048043"/>
                  </a:ext>
                </a:extLst>
              </a:tr>
              <a:tr h="370840">
                <a:tc>
                  <a:txBody>
                    <a:bodyPr/>
                    <a:lstStyle/>
                    <a:p>
                      <a:r>
                        <a:rPr lang="pl-PL" dirty="0"/>
                        <a:t>Gdy nie jest konieczne orzekanie o kasacji </a:t>
                      </a:r>
                      <a:r>
                        <a:rPr lang="pl-PL" b="1" dirty="0"/>
                        <a:t>wyrokiem </a:t>
                      </a:r>
                    </a:p>
                  </a:txBody>
                  <a:tcPr marL="99280" marR="99280"/>
                </a:tc>
                <a:tc>
                  <a:txBody>
                    <a:bodyPr/>
                    <a:lstStyle/>
                    <a:p>
                      <a:r>
                        <a:rPr lang="pl-PL" dirty="0"/>
                        <a:t>1 sędzia, chyba że Prezes SN zarządzi rozpoznanie w składzie 3 sędziów </a:t>
                      </a:r>
                    </a:p>
                  </a:txBody>
                  <a:tcPr marL="99280" marR="99280"/>
                </a:tc>
                <a:extLst>
                  <a:ext uri="{0D108BD9-81ED-4DB2-BD59-A6C34878D82A}">
                    <a16:rowId xmlns:a16="http://schemas.microsoft.com/office/drawing/2014/main" val="3760205505"/>
                  </a:ext>
                </a:extLst>
              </a:tr>
            </a:tbl>
          </a:graphicData>
        </a:graphic>
      </p:graphicFrame>
    </p:spTree>
    <p:extLst>
      <p:ext uri="{BB962C8B-B14F-4D97-AF65-F5344CB8AC3E}">
        <p14:creationId xmlns:p14="http://schemas.microsoft.com/office/powerpoint/2010/main" val="1401540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Rodzaje rozstrzygnięć </a:t>
            </a:r>
          </a:p>
        </p:txBody>
      </p:sp>
      <p:graphicFrame>
        <p:nvGraphicFramePr>
          <p:cNvPr id="5" name="Symbol zastępczy zawartości 4"/>
          <p:cNvGraphicFramePr>
            <a:graphicFrameLocks noGrp="1"/>
          </p:cNvGraphicFramePr>
          <p:nvPr>
            <p:ph idx="1"/>
          </p:nvPr>
        </p:nvGraphicFramePr>
        <p:xfrm>
          <a:off x="819150" y="2222500"/>
          <a:ext cx="10553697" cy="2926080"/>
        </p:xfrm>
        <a:graphic>
          <a:graphicData uri="http://schemas.openxmlformats.org/drawingml/2006/table">
            <a:tbl>
              <a:tblPr firstRow="1" bandRow="1">
                <a:tableStyleId>{5C22544A-7EE6-4342-B048-85BDC9FD1C3A}</a:tableStyleId>
              </a:tblPr>
              <a:tblGrid>
                <a:gridCol w="3517899">
                  <a:extLst>
                    <a:ext uri="{9D8B030D-6E8A-4147-A177-3AD203B41FA5}">
                      <a16:colId xmlns:a16="http://schemas.microsoft.com/office/drawing/2014/main" val="2366368421"/>
                    </a:ext>
                  </a:extLst>
                </a:gridCol>
                <a:gridCol w="3517899">
                  <a:extLst>
                    <a:ext uri="{9D8B030D-6E8A-4147-A177-3AD203B41FA5}">
                      <a16:colId xmlns:a16="http://schemas.microsoft.com/office/drawing/2014/main" val="1848543867"/>
                    </a:ext>
                  </a:extLst>
                </a:gridCol>
                <a:gridCol w="3517899">
                  <a:extLst>
                    <a:ext uri="{9D8B030D-6E8A-4147-A177-3AD203B41FA5}">
                      <a16:colId xmlns:a16="http://schemas.microsoft.com/office/drawing/2014/main" val="263772454"/>
                    </a:ext>
                  </a:extLst>
                </a:gridCol>
              </a:tblGrid>
              <a:tr h="370840">
                <a:tc>
                  <a:txBody>
                    <a:bodyPr/>
                    <a:lstStyle/>
                    <a:p>
                      <a:pPr algn="ctr"/>
                      <a:r>
                        <a:rPr lang="pl-PL" b="1" baseline="0" dirty="0"/>
                        <a:t>ODDALENIE KASACJI</a:t>
                      </a:r>
                      <a:endParaRPr lang="pl-PL" b="1" dirty="0"/>
                    </a:p>
                  </a:txBody>
                  <a:tcPr marL="99280" marR="99280"/>
                </a:tc>
                <a:tc>
                  <a:txBody>
                    <a:bodyPr/>
                    <a:lstStyle/>
                    <a:p>
                      <a:pPr algn="ctr"/>
                      <a:r>
                        <a:rPr lang="pl-PL" dirty="0"/>
                        <a:t>UCHYLENIE ZASKARŻONEGO ORZECZENIA W CAŁOŚCI</a:t>
                      </a:r>
                      <a:r>
                        <a:rPr lang="pl-PL" baseline="0" dirty="0"/>
                        <a:t> LUB CZĘŚCI</a:t>
                      </a:r>
                      <a:endParaRPr lang="pl-PL" dirty="0"/>
                    </a:p>
                  </a:txBody>
                  <a:tcPr marL="99280" marR="99280"/>
                </a:tc>
                <a:tc>
                  <a:txBody>
                    <a:bodyPr/>
                    <a:lstStyle/>
                    <a:p>
                      <a:pPr algn="ctr"/>
                      <a:r>
                        <a:rPr lang="pl-PL" dirty="0"/>
                        <a:t>ZMIANA ORZECZENIA – art. 537 § 2 </a:t>
                      </a:r>
                    </a:p>
                  </a:txBody>
                  <a:tcPr marL="99280" marR="99280"/>
                </a:tc>
                <a:extLst>
                  <a:ext uri="{0D108BD9-81ED-4DB2-BD59-A6C34878D82A}">
                    <a16:rowId xmlns:a16="http://schemas.microsoft.com/office/drawing/2014/main" val="1416371237"/>
                  </a:ext>
                </a:extLst>
              </a:tr>
              <a:tr h="370840">
                <a:tc>
                  <a:txBody>
                    <a:bodyPr/>
                    <a:lstStyle/>
                    <a:p>
                      <a:pPr marL="285750" indent="-285750" algn="just">
                        <a:buFont typeface="Arial" panose="020B0604020202020204" pitchFamily="34" charset="0"/>
                        <a:buChar char="•"/>
                      </a:pPr>
                      <a:r>
                        <a:rPr lang="pl-PL" dirty="0"/>
                        <a:t>Kasację SN zawsze oddala</a:t>
                      </a:r>
                      <a:r>
                        <a:rPr lang="pl-PL" baseline="0" dirty="0"/>
                        <a:t>  </a:t>
                      </a:r>
                      <a:r>
                        <a:rPr lang="pl-PL" b="1" u="sng" baseline="0" dirty="0"/>
                        <a:t>postanowieniem</a:t>
                      </a:r>
                    </a:p>
                    <a:p>
                      <a:pPr marL="285750" indent="-285750" algn="just">
                        <a:buFont typeface="Arial" panose="020B0604020202020204" pitchFamily="34" charset="0"/>
                        <a:buChar char="•"/>
                      </a:pPr>
                      <a:r>
                        <a:rPr lang="pl-PL" b="0" u="none" baseline="0" dirty="0"/>
                        <a:t>Por. uchwała SN z 9.10.2000, I KZP 37/00</a:t>
                      </a:r>
                      <a:endParaRPr lang="pl-PL" b="0" u="none" dirty="0"/>
                    </a:p>
                  </a:txBody>
                  <a:tcPr marL="99280" marR="99280"/>
                </a:tc>
                <a:tc>
                  <a:txBody>
                    <a:bodyPr/>
                    <a:lstStyle/>
                    <a:p>
                      <a:pPr marL="285750" indent="-285750" algn="just">
                        <a:buFont typeface="Arial" panose="020B0604020202020204" pitchFamily="34" charset="0"/>
                        <a:buChar char="•"/>
                      </a:pPr>
                      <a:r>
                        <a:rPr lang="pl-PL" dirty="0"/>
                        <a:t>Postanowieniem lub wyrokiem,</a:t>
                      </a:r>
                      <a:r>
                        <a:rPr lang="pl-PL" baseline="0" dirty="0"/>
                        <a:t> w zależności od tego czy kasację wniesiono od wyroku czy postanowienia </a:t>
                      </a:r>
                    </a:p>
                    <a:p>
                      <a:pPr marL="285750" indent="-285750" algn="just">
                        <a:buFont typeface="Arial" panose="020B0604020202020204" pitchFamily="34" charset="0"/>
                        <a:buChar char="•"/>
                      </a:pPr>
                      <a:r>
                        <a:rPr lang="pl-PL" baseline="0" dirty="0"/>
                        <a:t>Decyzja uchylająca musi odpowiadać formie uchylanego orzeczenia </a:t>
                      </a:r>
                      <a:endParaRPr lang="pl-PL" dirty="0"/>
                    </a:p>
                  </a:txBody>
                  <a:tcPr marL="99280" marR="99280"/>
                </a:tc>
                <a:tc>
                  <a:txBody>
                    <a:bodyPr/>
                    <a:lstStyle/>
                    <a:p>
                      <a:pPr marL="285750" indent="-285750" algn="just">
                        <a:buFont typeface="Arial" panose="020B0604020202020204" pitchFamily="34" charset="0"/>
                        <a:buChar char="•"/>
                      </a:pPr>
                      <a:r>
                        <a:rPr lang="pl-PL" dirty="0"/>
                        <a:t>Uchylenie orzeczenia i uniewinnienie oskarżonego, jeżeli skazanie jest niesłuszne </a:t>
                      </a:r>
                    </a:p>
                    <a:p>
                      <a:pPr marL="285750" indent="-285750" algn="just">
                        <a:buFont typeface="Arial" panose="020B0604020202020204" pitchFamily="34" charset="0"/>
                        <a:buChar char="•"/>
                      </a:pPr>
                      <a:r>
                        <a:rPr lang="pl-PL" dirty="0"/>
                        <a:t>SN nie może zmieniać ustaleń faktycznych</a:t>
                      </a:r>
                    </a:p>
                  </a:txBody>
                  <a:tcPr marL="99280" marR="99280"/>
                </a:tc>
                <a:extLst>
                  <a:ext uri="{0D108BD9-81ED-4DB2-BD59-A6C34878D82A}">
                    <a16:rowId xmlns:a16="http://schemas.microsoft.com/office/drawing/2014/main" val="1508306851"/>
                  </a:ext>
                </a:extLst>
              </a:tr>
            </a:tbl>
          </a:graphicData>
        </a:graphic>
      </p:graphicFrame>
    </p:spTree>
    <p:extLst>
      <p:ext uri="{BB962C8B-B14F-4D97-AF65-F5344CB8AC3E}">
        <p14:creationId xmlns:p14="http://schemas.microsoft.com/office/powerpoint/2010/main" val="3734124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6" name="Oval 75">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ytuł 3"/>
          <p:cNvSpPr>
            <a:spLocks noGrp="1"/>
          </p:cNvSpPr>
          <p:nvPr>
            <p:ph type="title"/>
          </p:nvPr>
        </p:nvSpPr>
        <p:spPr>
          <a:xfrm>
            <a:off x="629640" y="630936"/>
            <a:ext cx="5895058" cy="2702018"/>
          </a:xfrm>
          <a:noFill/>
        </p:spPr>
        <p:txBody>
          <a:bodyPr vert="horz" lIns="91440" tIns="45720" rIns="91440" bIns="45720" rtlCol="0" anchor="b">
            <a:normAutofit/>
          </a:bodyPr>
          <a:lstStyle/>
          <a:p>
            <a:r>
              <a:rPr lang="en-US" sz="4800">
                <a:solidFill>
                  <a:schemeClr val="bg1"/>
                </a:solidFill>
              </a:rPr>
              <a:t>Wznowienie postępowania </a:t>
            </a:r>
          </a:p>
        </p:txBody>
      </p:sp>
      <p:sp>
        <p:nvSpPr>
          <p:cNvPr id="83" name="Rectangle 82">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6" name="Straight Connector 85">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4" name="Straight Connector 93">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Symbol zastępczy tekstu 1"/>
          <p:cNvSpPr>
            <a:spLocks noGrp="1"/>
          </p:cNvSpPr>
          <p:nvPr>
            <p:ph type="body" idx="1"/>
          </p:nvPr>
        </p:nvSpPr>
        <p:spPr>
          <a:xfrm>
            <a:off x="629641" y="3447101"/>
            <a:ext cx="5895058" cy="2682406"/>
          </a:xfrm>
          <a:noFill/>
        </p:spPr>
        <p:txBody>
          <a:bodyPr vert="horz" lIns="91440" tIns="45720" rIns="91440" bIns="45720" rtlCol="0" anchor="t">
            <a:normAutofit/>
          </a:bodyPr>
          <a:lstStyle/>
          <a:p>
            <a:endParaRPr lang="en-US">
              <a:solidFill>
                <a:schemeClr val="bg1"/>
              </a:solidFill>
            </a:endParaRPr>
          </a:p>
        </p:txBody>
      </p:sp>
      <p:pic>
        <p:nvPicPr>
          <p:cNvPr id="9218" name="Picture 2" descr="1,075 Reopening Cliparts, Stock Vector And Royalty Free Reopening ...">
            <a:extLst>
              <a:ext uri="{FF2B5EF4-FFF2-40B4-BE49-F238E27FC236}">
                <a16:creationId xmlns:a16="http://schemas.microsoft.com/office/drawing/2014/main" id="{5FEB68C2-DB5C-48CD-8102-D4067B7ED8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6795973" y="969893"/>
            <a:ext cx="4684777" cy="4684777"/>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100" name="Straight Connector 99">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25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1">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564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24129" y="585216"/>
            <a:ext cx="5861060" cy="1499616"/>
          </a:xfrm>
        </p:spPr>
        <p:txBody>
          <a:bodyPr>
            <a:normAutofit/>
          </a:bodyPr>
          <a:lstStyle/>
          <a:p>
            <a:r>
              <a:rPr lang="pl-PL" sz="4000" dirty="0">
                <a:solidFill>
                  <a:srgbClr val="FFFFFF"/>
                </a:solidFill>
              </a:rPr>
              <a:t>Wznowienie postępowania </a:t>
            </a:r>
          </a:p>
        </p:txBody>
      </p:sp>
      <p:cxnSp>
        <p:nvCxnSpPr>
          <p:cNvPr id="31" name="Straight Connector 23">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0" y="1928191"/>
            <a:ext cx="6885210" cy="4929809"/>
          </a:xfrm>
        </p:spPr>
        <p:txBody>
          <a:bodyPr>
            <a:normAutofit fontScale="92500" lnSpcReduction="10000"/>
          </a:bodyPr>
          <a:lstStyle/>
          <a:p>
            <a:r>
              <a:rPr lang="pl-PL" sz="1600" dirty="0">
                <a:solidFill>
                  <a:srgbClr val="FFFFFF"/>
                </a:solidFill>
              </a:rPr>
              <a:t>Drugi obok kasacji kodeksowy nadzwyczajny środek zaskarżenia. Ma na celu uchylenie orzeczenia przede wszystkim z uwagi na okoliczności, jakie zaistniały poza postępowaniem, a mogły mieć wpływ na treść rozstrzygnięcia. </a:t>
            </a:r>
          </a:p>
          <a:p>
            <a:r>
              <a:rPr lang="pl-PL" sz="1600" dirty="0">
                <a:solidFill>
                  <a:srgbClr val="FFFFFF"/>
                </a:solidFill>
              </a:rPr>
              <a:t>Wznowienie postępowania – zasadniczo – nie jest ograniczone żadnym terminem.</a:t>
            </a:r>
          </a:p>
          <a:p>
            <a:pPr lvl="1"/>
            <a:r>
              <a:rPr lang="pl-PL" sz="1600" dirty="0">
                <a:solidFill>
                  <a:srgbClr val="FFFFFF"/>
                </a:solidFill>
              </a:rPr>
              <a:t>Uwaga na: art. 540b </a:t>
            </a:r>
          </a:p>
          <a:p>
            <a:pPr marL="470916" lvl="1" indent="-342900">
              <a:buFont typeface="+mj-lt"/>
              <a:buAutoNum type="arabicPeriod"/>
            </a:pPr>
            <a:r>
              <a:rPr lang="pl-PL" sz="1600" dirty="0">
                <a:solidFill>
                  <a:srgbClr val="FFFFFF"/>
                </a:solidFill>
              </a:rPr>
              <a:t>Art. 540b § 1 - Postępowanie sądowe zakończone prawomocnym orzeczeniem można wznowić na wniosek oskarżonego, złożony </a:t>
            </a:r>
            <a:r>
              <a:rPr lang="pl-PL" sz="1600" b="1" u="sng" dirty="0">
                <a:solidFill>
                  <a:srgbClr val="FFFFFF"/>
                </a:solidFill>
              </a:rPr>
              <a:t>w terminie zawitym miesiąca </a:t>
            </a:r>
            <a:r>
              <a:rPr lang="pl-PL" sz="1600" dirty="0">
                <a:solidFill>
                  <a:srgbClr val="FFFFFF"/>
                </a:solidFill>
              </a:rPr>
              <a:t>od dnia, w którym dowiedział się o zapadłym wobec niego orzeczeniu jeżeli sprawę rozpoznano pod nieobecność oskarżonego, któremu nie doręczono zawiadomienia o terminie posiedzenia lub rozprawy albo doręczono je w inny sposób niż osobiście, gdy wykaże on, że nie wiedział o terminie oraz o możliwości wydania orzeczenia pod jego nieobecność</a:t>
            </a:r>
          </a:p>
          <a:p>
            <a:pPr lvl="2"/>
            <a:r>
              <a:rPr lang="pl-PL" sz="1600" dirty="0">
                <a:solidFill>
                  <a:srgbClr val="FFFFFF"/>
                </a:solidFill>
              </a:rPr>
              <a:t>nie stosuje się tego przepisu, gdy w rozprawie/posiedzeniu uczestniczył obrońca oraz w przypadkach, o których mowa w art. 133 § 1, 136 § 1 i 139 § 1</a:t>
            </a:r>
          </a:p>
          <a:p>
            <a:pPr marL="470916" lvl="1" indent="-342900">
              <a:buFont typeface="+mj-lt"/>
              <a:buAutoNum type="arabicPeriod"/>
            </a:pPr>
            <a:r>
              <a:rPr lang="pl-PL" sz="1600" dirty="0">
                <a:solidFill>
                  <a:srgbClr val="FFFFFF"/>
                </a:solidFill>
              </a:rPr>
              <a:t>art. 542 § 5 – niedopuszczalne jest wznowienie postępowania z urzędu na niekorzyść oskarżonego po upływie 1 roku od daty uprawomocnienia się orzeczenia. </a:t>
            </a:r>
          </a:p>
          <a:p>
            <a:r>
              <a:rPr lang="pl-PL" sz="1600" dirty="0">
                <a:solidFill>
                  <a:srgbClr val="FFFFFF"/>
                </a:solidFill>
              </a:rPr>
              <a:t>Przeszkodą do wznowienia postępowania nie jest wykonanie kary, ułaskawienie, zatarcie skazania czy śmierć skazanego (art. 542 § 2) </a:t>
            </a:r>
          </a:p>
          <a:p>
            <a:r>
              <a:rPr lang="pl-PL" sz="1600" dirty="0">
                <a:solidFill>
                  <a:srgbClr val="FFFFFF"/>
                </a:solidFill>
              </a:rPr>
              <a:t>W trybie określonym w rozdziale 56 możliwe jest wznowienie jedynie </a:t>
            </a:r>
            <a:r>
              <a:rPr lang="pl-PL" sz="1600" b="1" u="sng" dirty="0">
                <a:solidFill>
                  <a:srgbClr val="FFFFFF"/>
                </a:solidFill>
              </a:rPr>
              <a:t>postepowania sądowego</a:t>
            </a:r>
            <a:r>
              <a:rPr lang="pl-PL" sz="1600" dirty="0">
                <a:solidFill>
                  <a:srgbClr val="FFFFFF"/>
                </a:solidFill>
              </a:rPr>
              <a:t>. </a:t>
            </a:r>
          </a:p>
        </p:txBody>
      </p:sp>
      <p:pic>
        <p:nvPicPr>
          <p:cNvPr id="14" name="Picture 2" descr="1,075 Reopening Cliparts, Stock Vector And Royalty Free Reopening ...">
            <a:extLst>
              <a:ext uri="{FF2B5EF4-FFF2-40B4-BE49-F238E27FC236}">
                <a16:creationId xmlns:a16="http://schemas.microsoft.com/office/drawing/2014/main" id="{E8EFBB62-BD94-4E45-AB03-31229D69D5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7544017" y="1425048"/>
            <a:ext cx="4007904" cy="40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40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89560" y="856180"/>
            <a:ext cx="4560584" cy="1128068"/>
          </a:xfrm>
        </p:spPr>
        <p:txBody>
          <a:bodyPr anchor="ctr">
            <a:normAutofit/>
          </a:bodyPr>
          <a:lstStyle/>
          <a:p>
            <a:r>
              <a:rPr lang="pl-PL" sz="3700"/>
              <a:t>Kierunek wznowienia postępowania </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ymbol zastępczy zawartości 8"/>
          <p:cNvSpPr>
            <a:spLocks noGrp="1"/>
          </p:cNvSpPr>
          <p:nvPr>
            <p:ph idx="1"/>
          </p:nvPr>
        </p:nvSpPr>
        <p:spPr>
          <a:xfrm>
            <a:off x="590719" y="2330505"/>
            <a:ext cx="4559425" cy="3979585"/>
          </a:xfrm>
        </p:spPr>
        <p:txBody>
          <a:bodyPr anchor="ctr">
            <a:normAutofit/>
          </a:bodyPr>
          <a:lstStyle/>
          <a:p>
            <a:pPr lvl="0"/>
            <a:r>
              <a:rPr lang="pl-PL" sz="2000" b="1" u="sng" dirty="0"/>
              <a:t>Wyłącznie na korzyść (art. 540 § 1 pkt 2, § 2, § 3)</a:t>
            </a:r>
          </a:p>
          <a:p>
            <a:pPr lvl="0"/>
            <a:r>
              <a:rPr lang="pl-PL" sz="2000" b="1" u="sng" dirty="0"/>
              <a:t>Na korzyść lub niekorzyść (art. 540 § 1 pkt 1, art. 540b, art. 542 § 3) </a:t>
            </a:r>
            <a:endParaRPr lang="pl-PL" sz="2000" dirty="0"/>
          </a:p>
          <a:p>
            <a:pPr lvl="0" rtl="0"/>
            <a:r>
              <a:rPr lang="pl-PL" sz="2000" b="1" u="sng" dirty="0"/>
              <a:t>Wyłącznie na niekorzyść (art. 540a)</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follow direction Change directions cliparts jpg - Clipartix">
            <a:extLst>
              <a:ext uri="{FF2B5EF4-FFF2-40B4-BE49-F238E27FC236}">
                <a16:creationId xmlns:a16="http://schemas.microsoft.com/office/drawing/2014/main" id="{F9A5ED9E-1F7A-4996-861E-4BB779C67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7" r="9565"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1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a:extLst>
              <a:ext uri="{FF2B5EF4-FFF2-40B4-BE49-F238E27FC236}">
                <a16:creationId xmlns:a16="http://schemas.microsoft.com/office/drawing/2014/main" id="{49E2D479-6E3A-4FAB-9BFA-5EC8DC85CDF1}"/>
              </a:ext>
            </a:extLst>
          </p:cNvPr>
          <p:cNvSpPr>
            <a:spLocks noGrp="1"/>
          </p:cNvSpPr>
          <p:nvPr>
            <p:ph type="title"/>
          </p:nvPr>
        </p:nvSpPr>
        <p:spPr>
          <a:xfrm>
            <a:off x="389916" y="444464"/>
            <a:ext cx="3420305" cy="1906317"/>
          </a:xfrm>
        </p:spPr>
        <p:txBody>
          <a:bodyPr>
            <a:normAutofit/>
          </a:bodyPr>
          <a:lstStyle/>
          <a:p>
            <a:pPr algn="ctr"/>
            <a:r>
              <a:rPr lang="pl-PL" sz="2800" b="1"/>
              <a:t>Wyłącznie na korzyść</a:t>
            </a:r>
            <a:endParaRPr lang="pl-PL" sz="2800"/>
          </a:p>
        </p:txBody>
      </p:sp>
      <p:pic>
        <p:nvPicPr>
          <p:cNvPr id="14338" name="Picture 2" descr="Joe, The Businessman Takes The Right Direction He Royalty Free ...">
            <a:extLst>
              <a:ext uri="{FF2B5EF4-FFF2-40B4-BE49-F238E27FC236}">
                <a16:creationId xmlns:a16="http://schemas.microsoft.com/office/drawing/2014/main" id="{AC9E6CAD-D834-4A61-9029-6AF18916F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466" b="1"/>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ymbol zastępczy zawartości 2">
            <a:extLst>
              <a:ext uri="{FF2B5EF4-FFF2-40B4-BE49-F238E27FC236}">
                <a16:creationId xmlns:a16="http://schemas.microsoft.com/office/drawing/2014/main" id="{A9887100-71C2-41A4-BA04-980686F5B699}"/>
              </a:ext>
            </a:extLst>
          </p:cNvPr>
          <p:cNvSpPr>
            <a:spLocks noGrp="1"/>
          </p:cNvSpPr>
          <p:nvPr>
            <p:ph idx="1"/>
          </p:nvPr>
        </p:nvSpPr>
        <p:spPr>
          <a:xfrm>
            <a:off x="5431646" y="678955"/>
            <a:ext cx="5586448" cy="5409743"/>
          </a:xfrm>
        </p:spPr>
        <p:txBody>
          <a:bodyPr anchor="ctr">
            <a:normAutofit/>
          </a:bodyPr>
          <a:lstStyle/>
          <a:p>
            <a:pPr lvl="0"/>
            <a:r>
              <a:rPr lang="pl-PL" sz="1400" b="1" u="sng"/>
              <a:t>Wyłącznie na korzyść </a:t>
            </a:r>
          </a:p>
          <a:p>
            <a:pPr lvl="1"/>
            <a:r>
              <a:rPr lang="pl-PL" sz="1400"/>
              <a:t>po wydaniu orzeczenia ujawnią się nowe fakty lub dowody wskazujące na to, że (art. 540 §  1 pkt. 2):</a:t>
            </a:r>
          </a:p>
          <a:p>
            <a:pPr marL="653796" lvl="2" indent="-342900">
              <a:buFont typeface="+mj-lt"/>
              <a:buAutoNum type="alphaLcParenR"/>
            </a:pPr>
            <a:r>
              <a:rPr lang="pl-PL" sz="1400"/>
              <a:t>skazany nie popełnił czynu albo czyn jego nie stanowił przestępstwa lub nie podlegał karze,</a:t>
            </a:r>
          </a:p>
          <a:p>
            <a:pPr marL="653796" lvl="2" indent="-342900">
              <a:buFont typeface="+mj-lt"/>
              <a:buAutoNum type="alphaLcParenR"/>
            </a:pPr>
            <a:r>
              <a:rPr lang="pl-PL" sz="1400"/>
              <a:t>skazano go za przestępstwo zagrożone karą surowszą albo nie uwzględniono okoliczności zobowiązujących do nadzwyczajnego złagodzenia kary albo też błędnie przyjęto okoliczności wpływające na nadzwyczajne obostrzenie kary,</a:t>
            </a:r>
          </a:p>
          <a:p>
            <a:pPr marL="653796" lvl="2" indent="-342900">
              <a:buFont typeface="+mj-lt"/>
              <a:buAutoNum type="alphaLcParenR"/>
            </a:pPr>
            <a:r>
              <a:rPr lang="pl-PL" sz="1400"/>
              <a:t>sąd umorzył lub warunkowo umorzył postępowanie karne, błędnie przyjmując popełnienie przez oskarżonego zarzucanego mu czynu.</a:t>
            </a:r>
          </a:p>
          <a:p>
            <a:pPr lvl="1"/>
            <a:r>
              <a:rPr lang="pl-PL" sz="1400"/>
              <a:t>Trybunał Konstytucyjny orzekł o niezgodności z Konstytucją, ratyfikowaną umową międzynarodową lub z ustawą przepisu prawnego, na podstawie którego zostało wydane orzeczenie (art. 540 § 2);</a:t>
            </a:r>
          </a:p>
          <a:p>
            <a:pPr lvl="1"/>
            <a:r>
              <a:rPr lang="pl-PL" sz="1400"/>
              <a:t>Potrzeba taka wynika z rozstrzygnięcia organu międzynarodowego działającego na mocy umowy międzynarodowej ratyfikowanej przez Rzeczpospolitą Polską (art. 540 § 3).</a:t>
            </a:r>
          </a:p>
          <a:p>
            <a:pPr lvl="1"/>
            <a:r>
              <a:rPr lang="pl-PL" sz="1400"/>
              <a:t>Ujawnią się bezwzględne przyczyny odwoławcze z art. 439 § 1 pkt. 9 – 11, obligujące sąd do wznowienia postępowania z urzędu, pod warunkiem, że okoliczność ta nie była uprzednio przedmiotem rozpoznania kasacji (art. 542 § 3)</a:t>
            </a:r>
          </a:p>
          <a:p>
            <a:endParaRPr lang="pl-PL" sz="1400"/>
          </a:p>
        </p:txBody>
      </p:sp>
      <p:sp>
        <p:nvSpPr>
          <p:cNvPr id="75" name="Rectangle 7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186963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AEE3965-BBEF-4FAC-AF0C-152FF0086371}"/>
              </a:ext>
            </a:extLst>
          </p:cNvPr>
          <p:cNvSpPr>
            <a:spLocks noGrp="1"/>
          </p:cNvSpPr>
          <p:nvPr>
            <p:ph type="title"/>
          </p:nvPr>
        </p:nvSpPr>
        <p:spPr>
          <a:xfrm>
            <a:off x="1043631" y="809898"/>
            <a:ext cx="9942716" cy="1554480"/>
          </a:xfrm>
        </p:spPr>
        <p:txBody>
          <a:bodyPr anchor="ctr">
            <a:normAutofit/>
          </a:bodyPr>
          <a:lstStyle/>
          <a:p>
            <a:r>
              <a:rPr lang="pl-PL" sz="4800"/>
              <a:t>Sprawa Tomasza Komendy </a:t>
            </a:r>
          </a:p>
        </p:txBody>
      </p:sp>
      <p:sp>
        <p:nvSpPr>
          <p:cNvPr id="3" name="Symbol zastępczy zawartości 2">
            <a:extLst>
              <a:ext uri="{FF2B5EF4-FFF2-40B4-BE49-F238E27FC236}">
                <a16:creationId xmlns:a16="http://schemas.microsoft.com/office/drawing/2014/main" id="{445DA265-6198-463F-9877-F1A74A74C568}"/>
              </a:ext>
            </a:extLst>
          </p:cNvPr>
          <p:cNvSpPr>
            <a:spLocks noGrp="1"/>
          </p:cNvSpPr>
          <p:nvPr>
            <p:ph idx="1"/>
          </p:nvPr>
        </p:nvSpPr>
        <p:spPr>
          <a:xfrm>
            <a:off x="1045028" y="3017522"/>
            <a:ext cx="9941319" cy="3124658"/>
          </a:xfrm>
        </p:spPr>
        <p:txBody>
          <a:bodyPr anchor="ctr">
            <a:normAutofit/>
          </a:bodyPr>
          <a:lstStyle/>
          <a:p>
            <a:r>
              <a:rPr lang="pl-PL" sz="2000">
                <a:latin typeface="+mj-lt"/>
                <a:hlinkClick r:id="rId2"/>
              </a:rPr>
              <a:t>http://www.sn.pl/sites/orzecznictwo/Orzeczenia3/V%20KO%2026-18-1.pdf</a:t>
            </a:r>
            <a:r>
              <a:rPr lang="pl-PL" sz="2000">
                <a:latin typeface="+mj-lt"/>
              </a:rPr>
              <a:t> </a:t>
            </a:r>
            <a:r>
              <a:rPr lang="pl-PL" sz="2000">
                <a:latin typeface="+mj-lt"/>
                <a:sym typeface="Wingdings" panose="05000000000000000000" pitchFamily="2" charset="2"/>
              </a:rPr>
              <a:t> wyrok SN </a:t>
            </a:r>
          </a:p>
          <a:p>
            <a:r>
              <a:rPr lang="pl-PL" sz="2000">
                <a:latin typeface="+mj-lt"/>
                <a:sym typeface="Wingdings" panose="05000000000000000000" pitchFamily="2" charset="2"/>
              </a:rPr>
              <a:t>Sąd Najwyższy wyrokiem wznowił postępowanie w sprawie Tomasz Komendy, uchylił wyrok SA we Wrocławiu i wyrok SO we Wrocławiu, a w rozstrzygnięciu następczym – uniewinnił Tomasza Komendę</a:t>
            </a:r>
          </a:p>
          <a:p>
            <a:r>
              <a:rPr lang="pl-PL" sz="2000">
                <a:latin typeface="+mj-lt"/>
                <a:sym typeface="Wingdings" panose="05000000000000000000" pitchFamily="2" charset="2"/>
              </a:rPr>
              <a:t>Podstawa wznowienia postępowania: art. 540 </a:t>
            </a:r>
            <a:r>
              <a:rPr lang="pl-PL" sz="2000">
                <a:latin typeface="+mj-lt"/>
                <a:cs typeface="Times New Roman" panose="02020603050405020304" pitchFamily="18" charset="0"/>
                <a:sym typeface="Wingdings" panose="05000000000000000000" pitchFamily="2" charset="2"/>
              </a:rPr>
              <a:t>§ 2a (nowe fakty lub dowody, które wskazują, że oskarżony nie popełnił przestępstwa). </a:t>
            </a:r>
          </a:p>
          <a:p>
            <a:r>
              <a:rPr lang="pl-PL" sz="2000">
                <a:hlinkClick r:id="rId3"/>
              </a:rPr>
              <a:t>https://www.youtube.com/watch?v=UXnB9cyV-MQ</a:t>
            </a:r>
            <a:r>
              <a:rPr lang="pl-PL" sz="2000"/>
              <a:t> </a:t>
            </a:r>
            <a:r>
              <a:rPr lang="pl-PL" sz="2000">
                <a:sym typeface="Wingdings" panose="05000000000000000000" pitchFamily="2" charset="2"/>
              </a:rPr>
              <a:t> fragment reportażu Superwizjera TVN</a:t>
            </a:r>
            <a:endParaRPr lang="pl-PL" sz="2000">
              <a:latin typeface="+mj-lt"/>
              <a:cs typeface="Times New Roman" panose="02020603050405020304" pitchFamily="18" charset="0"/>
              <a:sym typeface="Wingdings" panose="05000000000000000000" pitchFamily="2" charset="2"/>
            </a:endParaRPr>
          </a:p>
          <a:p>
            <a:endParaRPr lang="pl-PL" sz="200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4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0B1B862-73B5-4291-9B91-BFEBC77CC43F}"/>
              </a:ext>
            </a:extLst>
          </p:cNvPr>
          <p:cNvSpPr>
            <a:spLocks noGrp="1"/>
          </p:cNvSpPr>
          <p:nvPr>
            <p:ph type="title"/>
          </p:nvPr>
        </p:nvSpPr>
        <p:spPr>
          <a:xfrm>
            <a:off x="1043631" y="809898"/>
            <a:ext cx="9942716" cy="1554480"/>
          </a:xfrm>
        </p:spPr>
        <p:txBody>
          <a:bodyPr anchor="ctr">
            <a:normAutofit/>
          </a:bodyPr>
          <a:lstStyle/>
          <a:p>
            <a:r>
              <a:rPr lang="pl-PL" sz="4800"/>
              <a:t>Sprawa Arkadiusza Kraski </a:t>
            </a:r>
          </a:p>
        </p:txBody>
      </p:sp>
      <p:sp>
        <p:nvSpPr>
          <p:cNvPr id="3" name="Symbol zastępczy zawartości 2">
            <a:extLst>
              <a:ext uri="{FF2B5EF4-FFF2-40B4-BE49-F238E27FC236}">
                <a16:creationId xmlns:a16="http://schemas.microsoft.com/office/drawing/2014/main" id="{C1D90623-9F40-440C-97AC-81B8C695EB9D}"/>
              </a:ext>
            </a:extLst>
          </p:cNvPr>
          <p:cNvSpPr>
            <a:spLocks noGrp="1"/>
          </p:cNvSpPr>
          <p:nvPr>
            <p:ph idx="1"/>
          </p:nvPr>
        </p:nvSpPr>
        <p:spPr>
          <a:xfrm>
            <a:off x="1045028" y="3017522"/>
            <a:ext cx="9941319" cy="3124658"/>
          </a:xfrm>
        </p:spPr>
        <p:txBody>
          <a:bodyPr anchor="ctr">
            <a:normAutofit/>
          </a:bodyPr>
          <a:lstStyle/>
          <a:p>
            <a:r>
              <a:rPr lang="pl-PL" sz="2400">
                <a:hlinkClick r:id="rId2"/>
              </a:rPr>
              <a:t>https://www.youtube.com/watch?v=1WcpWuCGv5c</a:t>
            </a:r>
            <a:r>
              <a:rPr lang="pl-PL" sz="2400"/>
              <a:t> </a:t>
            </a:r>
            <a:r>
              <a:rPr lang="pl-PL" sz="2400">
                <a:sym typeface="Wingdings" panose="05000000000000000000" pitchFamily="2" charset="2"/>
              </a:rPr>
              <a:t> materiał z Onet.pl</a:t>
            </a:r>
          </a:p>
          <a:p>
            <a:r>
              <a:rPr lang="pl-PL" sz="2400">
                <a:sym typeface="Wingdings" panose="05000000000000000000" pitchFamily="2" charset="2"/>
              </a:rPr>
              <a:t>Spędził niemal 20 lat w zakładzie karnym: reportaż onet.pl: </a:t>
            </a:r>
            <a:r>
              <a:rPr lang="pl-PL" sz="2400">
                <a:hlinkClick r:id="rId3"/>
              </a:rPr>
              <a:t>https://wiadomosci.onet.pl/tylko-w-onecie/20-lat-za-darmo-arkadiusz-kraska-bylo-strasznie-zle-ze-mna-mialem-takie-mysli-zeby/rdjlnv7</a:t>
            </a:r>
            <a:endParaRPr lang="pl-PL" sz="2400"/>
          </a:p>
          <a:p>
            <a:r>
              <a:rPr lang="pl-PL" sz="2400">
                <a:hlinkClick r:id="rId4"/>
              </a:rPr>
              <a:t>https://tvn24.pl/pomorze/szczecin-decyzja-sadu-najwyzszego-w-sprawie-arkadiusza-kraski-ra975620-2305293</a:t>
            </a:r>
            <a:r>
              <a:rPr lang="pl-PL" sz="2400"/>
              <a:t> &lt;-- niestety nie znalazłam wyroku w bazie orzeczeń SN</a:t>
            </a:r>
          </a:p>
          <a:p>
            <a:endParaRPr lang="pl-PL"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992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a:extLst>
              <a:ext uri="{FF2B5EF4-FFF2-40B4-BE49-F238E27FC236}">
                <a16:creationId xmlns:a16="http://schemas.microsoft.com/office/drawing/2014/main" id="{9D24E22E-DE3D-4B11-89C6-E2A5F37D267C}"/>
              </a:ext>
            </a:extLst>
          </p:cNvPr>
          <p:cNvSpPr>
            <a:spLocks noGrp="1"/>
          </p:cNvSpPr>
          <p:nvPr>
            <p:ph type="title"/>
          </p:nvPr>
        </p:nvSpPr>
        <p:spPr>
          <a:xfrm>
            <a:off x="389916" y="444464"/>
            <a:ext cx="3420305" cy="1906317"/>
          </a:xfrm>
        </p:spPr>
        <p:txBody>
          <a:bodyPr>
            <a:normAutofit/>
          </a:bodyPr>
          <a:lstStyle/>
          <a:p>
            <a:pPr algn="ctr"/>
            <a:r>
              <a:rPr lang="pl-PL" sz="2800"/>
              <a:t>Na korzyść albo niekorzyść </a:t>
            </a:r>
          </a:p>
        </p:txBody>
      </p:sp>
      <p:pic>
        <p:nvPicPr>
          <p:cNvPr id="13314" name="Picture 2" descr="Change: “There is nothing wrong with change, if it is in the right ...">
            <a:extLst>
              <a:ext uri="{FF2B5EF4-FFF2-40B4-BE49-F238E27FC236}">
                <a16:creationId xmlns:a16="http://schemas.microsoft.com/office/drawing/2014/main" id="{A735324E-C7A7-427A-B46C-50115D7FC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5"/>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ymbol zastępczy zawartości 2">
            <a:extLst>
              <a:ext uri="{FF2B5EF4-FFF2-40B4-BE49-F238E27FC236}">
                <a16:creationId xmlns:a16="http://schemas.microsoft.com/office/drawing/2014/main" id="{355F6EB8-9940-43BB-825F-ED0D442BE2E3}"/>
              </a:ext>
            </a:extLst>
          </p:cNvPr>
          <p:cNvSpPr>
            <a:spLocks noGrp="1"/>
          </p:cNvSpPr>
          <p:nvPr>
            <p:ph idx="1"/>
          </p:nvPr>
        </p:nvSpPr>
        <p:spPr>
          <a:xfrm>
            <a:off x="5431646" y="678955"/>
            <a:ext cx="5586448" cy="5409743"/>
          </a:xfrm>
        </p:spPr>
        <p:txBody>
          <a:bodyPr anchor="ctr">
            <a:normAutofit/>
          </a:bodyPr>
          <a:lstStyle/>
          <a:p>
            <a:pPr lvl="1"/>
            <a:r>
              <a:rPr lang="pl-PL" sz="1700"/>
              <a:t>związku z postępowaniem dopuszczono się przestępstwa, a istnieje uzasadniona podstawa do przyjęcia, że mogło to mieć wpływ na treść orzeczenia (art. 540 § 1 pkt. 1), </a:t>
            </a:r>
          </a:p>
          <a:p>
            <a:pPr lvl="1"/>
            <a:r>
              <a:rPr lang="pl-PL" sz="1700"/>
              <a:t>sprawę rozpoznano pod nieobecność oskarżonego, któremu nie doręczono zawiadomienia o terminie posiedzenia lub rozprawy albo doręczono je w inny sposób niż osobiście, gdy wykaże on, że nie wiedział o terminie oraz o możliwości wydania orzeczenia pod jego nieobecność (art. 540b § 1), </a:t>
            </a:r>
          </a:p>
          <a:p>
            <a:pPr lvl="1"/>
            <a:r>
              <a:rPr lang="pl-PL" sz="1700"/>
              <a:t>W przypadku zaistnienia bezwzględnej przyczyny odwoławczej z art. 439 § 1 pkt. 1 – 8. </a:t>
            </a:r>
          </a:p>
          <a:p>
            <a:pPr marL="0" indent="0">
              <a:buNone/>
            </a:pPr>
            <a:endParaRPr lang="pl-PL" sz="1700"/>
          </a:p>
          <a:p>
            <a:pPr marL="0" indent="0">
              <a:buNone/>
            </a:pPr>
            <a:r>
              <a:rPr lang="pl-PL" sz="1700"/>
              <a:t>Rezultatem wznowienia postępowania może być ponowne przeprowadzenie postępowania i wydanie wyroku mniej korzystnego albo bardziej korzystnego dla oskarżonego, w zależności od treści środka zaskarżenia. </a:t>
            </a:r>
          </a:p>
        </p:txBody>
      </p:sp>
      <p:sp>
        <p:nvSpPr>
          <p:cNvPr id="75" name="Rectangle 7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19544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5A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524256" y="4767072"/>
            <a:ext cx="6594189" cy="1625210"/>
          </a:xfrm>
        </p:spPr>
        <p:txBody>
          <a:bodyPr>
            <a:normAutofit/>
          </a:bodyPr>
          <a:lstStyle/>
          <a:p>
            <a:pPr algn="r"/>
            <a:r>
              <a:rPr lang="pl-PL">
                <a:solidFill>
                  <a:srgbClr val="FFFFFF"/>
                </a:solidFill>
              </a:rPr>
              <a:t>Kiedy orzeczenie staje się prawomocne?</a:t>
            </a:r>
          </a:p>
        </p:txBody>
      </p:sp>
      <p:pic>
        <p:nvPicPr>
          <p:cNvPr id="1026" name="Picture 2" descr="Final judgment decision gavel choice 3d illustration.">
            <a:extLst>
              <a:ext uri="{FF2B5EF4-FFF2-40B4-BE49-F238E27FC236}">
                <a16:creationId xmlns:a16="http://schemas.microsoft.com/office/drawing/2014/main" id="{1B3C486A-9A64-4FBA-9BC7-6F7E99F86B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34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8029319" y="917725"/>
            <a:ext cx="3424739" cy="4852362"/>
          </a:xfrm>
        </p:spPr>
        <p:txBody>
          <a:bodyPr anchor="ctr">
            <a:normAutofit/>
          </a:bodyPr>
          <a:lstStyle/>
          <a:p>
            <a:pPr marL="457200" indent="-457200">
              <a:buFont typeface="+mj-lt"/>
              <a:buAutoNum type="arabicPeriod"/>
            </a:pPr>
            <a:r>
              <a:rPr lang="pl-PL" sz="1300" dirty="0">
                <a:solidFill>
                  <a:srgbClr val="FFFFFF"/>
                </a:solidFill>
              </a:rPr>
              <a:t>upłynął termin do wniesienia środka odwoławczego (art. 445 i 460) i strona nie wniosła w tym terminie tego środka</a:t>
            </a:r>
          </a:p>
          <a:p>
            <a:pPr marL="457200" indent="-457200">
              <a:buFont typeface="+mj-lt"/>
              <a:buAutoNum type="arabicPeriod"/>
            </a:pPr>
            <a:r>
              <a:rPr lang="pl-PL" sz="1300" dirty="0">
                <a:solidFill>
                  <a:srgbClr val="FFFFFF"/>
                </a:solidFill>
              </a:rPr>
              <a:t>upłynął termin do złożenia wniosku o uzasadnienie orzeczenia </a:t>
            </a:r>
          </a:p>
          <a:p>
            <a:pPr marL="457200" indent="-457200">
              <a:buFont typeface="+mj-lt"/>
              <a:buAutoNum type="arabicPeriod"/>
            </a:pPr>
            <a:r>
              <a:rPr lang="pl-PL" sz="1300" dirty="0">
                <a:solidFill>
                  <a:srgbClr val="FFFFFF"/>
                </a:solidFill>
              </a:rPr>
              <a:t>stronie odmówiono przyjęcia środka odwoławczego (art. 429), a nie zaskarżyła tego zarządzenia lub zaskarżyła, ale zostało ono utrzymane w mocy </a:t>
            </a:r>
          </a:p>
          <a:p>
            <a:pPr marL="457200" indent="-457200">
              <a:buFont typeface="+mj-lt"/>
              <a:buAutoNum type="arabicPeriod"/>
            </a:pPr>
            <a:r>
              <a:rPr lang="pl-PL" sz="1300" dirty="0">
                <a:solidFill>
                  <a:srgbClr val="FFFFFF"/>
                </a:solidFill>
              </a:rPr>
              <a:t>strona cofnęła środek odwoławczy, a brak jest podstaw do rozpoznania go mimo cofnięcia (art. 432) </a:t>
            </a:r>
          </a:p>
          <a:p>
            <a:pPr marL="457200" indent="-457200">
              <a:buFont typeface="+mj-lt"/>
              <a:buAutoNum type="arabicPeriod"/>
            </a:pPr>
            <a:r>
              <a:rPr lang="pl-PL" sz="1300" dirty="0">
                <a:solidFill>
                  <a:srgbClr val="FFFFFF"/>
                </a:solidFill>
              </a:rPr>
              <a:t>orzeczenie zostało wydane przez sąd odwoławczy w wyniku wniesienia środka odwoławczego </a:t>
            </a:r>
          </a:p>
          <a:p>
            <a:pPr marL="457200" indent="-457200">
              <a:buFont typeface="+mj-lt"/>
              <a:buAutoNum type="arabicPeriod"/>
            </a:pPr>
            <a:r>
              <a:rPr lang="pl-PL" sz="1300" dirty="0">
                <a:solidFill>
                  <a:srgbClr val="FFFFFF"/>
                </a:solidFill>
              </a:rPr>
              <a:t>wyrok nakazowy staje się prawomocny, jeżeli oskarżony lub oskarżyciel nie wniosą sprzeciwu w ciągu 7 dni od daty doręczenia wyroku lub cofną sprzeciw (art. 507)</a:t>
            </a:r>
          </a:p>
          <a:p>
            <a:pPr marL="457200" indent="-457200">
              <a:buFont typeface="+mj-lt"/>
              <a:buAutoNum type="arabicPeriod"/>
            </a:pPr>
            <a:endParaRPr lang="pl-PL" sz="1300" dirty="0">
              <a:solidFill>
                <a:srgbClr val="FFFFFF"/>
              </a:solidFill>
            </a:endParaRPr>
          </a:p>
        </p:txBody>
      </p:sp>
    </p:spTree>
    <p:extLst>
      <p:ext uri="{BB962C8B-B14F-4D97-AF65-F5344CB8AC3E}">
        <p14:creationId xmlns:p14="http://schemas.microsoft.com/office/powerpoint/2010/main" val="1861967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a:extLst>
              <a:ext uri="{FF2B5EF4-FFF2-40B4-BE49-F238E27FC236}">
                <a16:creationId xmlns:a16="http://schemas.microsoft.com/office/drawing/2014/main" id="{CF8B9FB1-A51D-4C03-9B98-D2F5F9294091}"/>
              </a:ext>
            </a:extLst>
          </p:cNvPr>
          <p:cNvSpPr>
            <a:spLocks noGrp="1"/>
          </p:cNvSpPr>
          <p:nvPr>
            <p:ph type="title"/>
          </p:nvPr>
        </p:nvSpPr>
        <p:spPr>
          <a:xfrm>
            <a:off x="731520" y="731520"/>
            <a:ext cx="6089904" cy="1426464"/>
          </a:xfrm>
        </p:spPr>
        <p:txBody>
          <a:bodyPr>
            <a:normAutofit/>
          </a:bodyPr>
          <a:lstStyle/>
          <a:p>
            <a:r>
              <a:rPr lang="pl-PL">
                <a:solidFill>
                  <a:srgbClr val="FFFFFF"/>
                </a:solidFill>
              </a:rPr>
              <a:t>Wyłącznie na niekorzyść </a:t>
            </a: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C060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23426A5-86CC-4C96-8749-F57FE2DC79AD}"/>
              </a:ext>
            </a:extLst>
          </p:cNvPr>
          <p:cNvSpPr>
            <a:spLocks noGrp="1"/>
          </p:cNvSpPr>
          <p:nvPr>
            <p:ph idx="1"/>
          </p:nvPr>
        </p:nvSpPr>
        <p:spPr>
          <a:xfrm>
            <a:off x="789456" y="2798385"/>
            <a:ext cx="6031967" cy="3283260"/>
          </a:xfrm>
        </p:spPr>
        <p:txBody>
          <a:bodyPr anchor="ctr">
            <a:normAutofit/>
          </a:bodyPr>
          <a:lstStyle/>
          <a:p>
            <a:pPr lvl="1"/>
            <a:r>
              <a:rPr lang="pl-PL" sz="2000"/>
              <a:t>skazany, do którego zastosowano przepis art. 60 § 3 lub 4 k.k. lub art. 36 § 3 k.k.s., nie potwierdził w postępowaniu karnym ujawnionych przez siebie informacji (art. 540a pkt. 1),</a:t>
            </a:r>
          </a:p>
          <a:p>
            <a:pPr lvl="1"/>
            <a:r>
              <a:rPr lang="pl-PL" sz="2000"/>
              <a:t>zachodzi okoliczność określona w art. 11 § 3 (art. 540a pkt. 2).</a:t>
            </a:r>
          </a:p>
          <a:p>
            <a:r>
              <a:rPr lang="pl-PL" sz="2000"/>
              <a:t>Na skutek wznowienia postępowania może zapaść tylko orzeczenie mniej korzystne dla oskarżonego </a:t>
            </a:r>
          </a:p>
        </p:txBody>
      </p:sp>
      <p:pic>
        <p:nvPicPr>
          <p:cNvPr id="15362" name="Picture 2" descr="Gauge And Icon Overview - Good And Bad Icons - Free Transparent ...">
            <a:extLst>
              <a:ext uri="{FF2B5EF4-FFF2-40B4-BE49-F238E27FC236}">
                <a16:creationId xmlns:a16="http://schemas.microsoft.com/office/drawing/2014/main" id="{D811FD70-74AD-4808-943E-CC0A9B72B8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72" r="12283"/>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19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631825"/>
            <a:ext cx="10515600" cy="1325563"/>
          </a:xfrm>
        </p:spPr>
        <p:txBody>
          <a:bodyPr>
            <a:normAutofit/>
          </a:bodyPr>
          <a:lstStyle/>
          <a:p>
            <a:r>
              <a:rPr lang="pl-PL"/>
              <a:t>Przesłanki wznowienia postępowania </a:t>
            </a:r>
            <a:endParaRPr lang="pl-PL" dirty="0"/>
          </a:p>
        </p:txBody>
      </p:sp>
      <p:sp>
        <p:nvSpPr>
          <p:cNvPr id="3" name="Symbol zastępczy zawartości 2"/>
          <p:cNvSpPr>
            <a:spLocks noGrp="1"/>
          </p:cNvSpPr>
          <p:nvPr>
            <p:ph idx="1"/>
          </p:nvPr>
        </p:nvSpPr>
        <p:spPr>
          <a:xfrm>
            <a:off x="321564" y="1709530"/>
            <a:ext cx="11548872" cy="4711148"/>
          </a:xfrm>
        </p:spPr>
        <p:txBody>
          <a:bodyPr>
            <a:normAutofit lnSpcReduction="10000"/>
          </a:bodyPr>
          <a:lstStyle/>
          <a:p>
            <a:pPr marL="0" indent="0">
              <a:buNone/>
            </a:pPr>
            <a:r>
              <a:rPr lang="pl-PL" sz="1400" b="1" dirty="0"/>
              <a:t>Art. 540.</a:t>
            </a:r>
            <a:r>
              <a:rPr lang="pl-PL" sz="1400" dirty="0"/>
              <a:t> § 1. Postępowanie sądowe zakończone prawomocnym orzeczeniem wznawia się, jeżeli:</a:t>
            </a:r>
          </a:p>
          <a:p>
            <a:pPr marL="470916" lvl="1" indent="-342900">
              <a:buFont typeface="+mj-lt"/>
              <a:buAutoNum type="arabicPeriod"/>
            </a:pPr>
            <a:r>
              <a:rPr lang="pl-PL" sz="1400" dirty="0"/>
              <a:t>w związku z postępowaniem dopuszczono się przestępstwa, a istnieje uzasadniona podstawa do przyjęcia, że mogło to mieć wpływ na treść orzeczenia,</a:t>
            </a:r>
          </a:p>
          <a:p>
            <a:pPr marL="470916" lvl="1" indent="-342900">
              <a:buFont typeface="+mj-lt"/>
              <a:buAutoNum type="arabicPeriod"/>
            </a:pPr>
            <a:r>
              <a:rPr lang="pl-PL" sz="1400" dirty="0"/>
              <a:t>po wydaniu orzeczenia ujawnią się nowe fakty lub dowody wskazujące na to, że:</a:t>
            </a:r>
          </a:p>
          <a:p>
            <a:pPr marL="653796" lvl="2" indent="-342900">
              <a:buFont typeface="+mj-lt"/>
              <a:buAutoNum type="alphaLcParenR"/>
            </a:pPr>
            <a:r>
              <a:rPr lang="pl-PL" sz="1400" dirty="0"/>
              <a:t>skazany nie popełnił czynu albo czyn jego nie stanowił przestępstwa lub nie podlegał karze,</a:t>
            </a:r>
          </a:p>
          <a:p>
            <a:pPr marL="653796" lvl="2" indent="-342900">
              <a:buFont typeface="+mj-lt"/>
              <a:buAutoNum type="alphaLcParenR"/>
            </a:pPr>
            <a:r>
              <a:rPr lang="pl-PL" sz="1400" dirty="0"/>
              <a:t>skazano go za przestępstwo zagrożone karą surowszą albo nie uwzględniono okoliczności zobowiązujących do nadzwyczajnego złagodzenia kary albo też błędnie przyjęto okoliczności wpływające na nadzwyczajne obostrzenie kary,</a:t>
            </a:r>
          </a:p>
          <a:p>
            <a:pPr marL="653796" lvl="2" indent="-342900">
              <a:buFont typeface="+mj-lt"/>
              <a:buAutoNum type="alphaLcParenR"/>
            </a:pPr>
            <a:r>
              <a:rPr lang="pl-PL" sz="1400" dirty="0"/>
              <a:t>sąd umorzył lub warunkowo umorzył postępowanie karne, błędnie przyjmując popełnienie przez oskarżonego zarzucanego mu czynu.</a:t>
            </a:r>
          </a:p>
          <a:p>
            <a:pPr marL="0" indent="0">
              <a:buNone/>
            </a:pPr>
            <a:r>
              <a:rPr lang="pl-PL" sz="1400" dirty="0"/>
              <a:t>§ 2. Postępowanie wznawia się na korzyść strony, jeżeli Trybunał Konstytucyjny orzekł o niezgodności z Konstytucją, ratyfikowaną umową międzynarodową lub z ustawą przepisu prawnego, na podstawie którego zostało wydane orzeczenie; wznowienie nie może nastąpić na niekorzyść oskarżonego.</a:t>
            </a:r>
          </a:p>
          <a:p>
            <a:pPr marL="0" indent="0">
              <a:buNone/>
            </a:pPr>
            <a:r>
              <a:rPr lang="pl-PL" sz="1400" dirty="0"/>
              <a:t>§ 3. Postępowanie wznawia się na korzyść oskarżonego, gdy potrzeba taka wynika z rozstrzygnięcia organu międzynarodowego działającego na mocy umowy międzynarodowej ratyfikowanej przez Rzeczpospolitą Polską.</a:t>
            </a:r>
          </a:p>
          <a:p>
            <a:pPr marL="0" indent="0">
              <a:buNone/>
            </a:pPr>
            <a:r>
              <a:rPr lang="pl-PL" sz="1400" b="1" dirty="0"/>
              <a:t>Art. 540a </a:t>
            </a:r>
            <a:r>
              <a:rPr lang="pl-PL" sz="1400" dirty="0"/>
              <a:t>Postępowanie sądowe zakończone prawomocnym orzeczeniem można wznowić, jeżeli:</a:t>
            </a:r>
          </a:p>
          <a:p>
            <a:pPr marL="630936" lvl="1" indent="-457200">
              <a:buFont typeface="+mj-lt"/>
              <a:buAutoNum type="arabicPeriod"/>
            </a:pPr>
            <a:r>
              <a:rPr lang="pl-PL" sz="1400" dirty="0"/>
              <a:t>skazany, do którego zastosowano przepis art. 60 § 3 lub 4 Kodeksu karnego lub art. 36 § 3 Kodeksu karnego skarbowego, nie potwierdził w postępowaniu karnym ujawnionych przez siebie informacji,</a:t>
            </a:r>
          </a:p>
          <a:p>
            <a:pPr marL="630936" lvl="1" indent="-457200">
              <a:buFont typeface="+mj-lt"/>
              <a:buAutoNum type="arabicPeriod"/>
            </a:pPr>
            <a:r>
              <a:rPr lang="pl-PL" sz="1400" dirty="0"/>
              <a:t>zachodzi okoliczność określona w art. 11 § 3.</a:t>
            </a:r>
          </a:p>
          <a:p>
            <a:pPr marL="0" indent="0">
              <a:buNone/>
            </a:pPr>
            <a:r>
              <a:rPr lang="pl-PL" sz="1400" b="1" dirty="0"/>
              <a:t>Art. 540b.</a:t>
            </a:r>
            <a:r>
              <a:rPr lang="pl-PL" sz="1400" dirty="0"/>
              <a:t>  § 1. Postępowanie sądowe zakończone prawomocnym orzeczeniem można wznowić na wniosek oskarżonego, złożony w terminie zawitym miesiąca od dnia, w którym dowiedział się o zapadłym wobec niego orzeczeniu, jeżeli sprawę rozpoznano pod nieobecność oskarżonego, któremu nie doręczono zawiadomienia o terminie posiedzenia lub rozprawy albo doręczono je w inny sposób niż osobiście, gdy wykaże on, że nie wiedział o terminie oraz o możliwości wydania orzeczenia pod jego nieobecność,</a:t>
            </a:r>
          </a:p>
          <a:p>
            <a:r>
              <a:rPr lang="pl-PL" sz="1400" dirty="0"/>
              <a:t>§ 2. Przepisu § 1 nie stosuje się w wypadkach, o których mowa w art. 133 § 2, art. 136 § 1 oraz art. 139 § 1, a także jeżeli w rozprawie lub posiedzeniu </a:t>
            </a:r>
          </a:p>
        </p:txBody>
      </p:sp>
    </p:spTree>
    <p:extLst>
      <p:ext uri="{BB962C8B-B14F-4D97-AF65-F5344CB8AC3E}">
        <p14:creationId xmlns:p14="http://schemas.microsoft.com/office/powerpoint/2010/main" val="1355756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1353666" y="759805"/>
            <a:ext cx="10000133" cy="1325563"/>
          </a:xfrm>
        </p:spPr>
        <p:txBody>
          <a:bodyPr>
            <a:normAutofit/>
          </a:bodyPr>
          <a:lstStyle/>
          <a:p>
            <a:r>
              <a:rPr lang="pl-PL" sz="3400">
                <a:solidFill>
                  <a:srgbClr val="FFFFFF"/>
                </a:solidFill>
              </a:rPr>
              <a:t>Przestępstwo popełnione w związku z postępowaniem jako podstawa wznowienia postępowania </a:t>
            </a:r>
          </a:p>
        </p:txBody>
      </p:sp>
      <p:graphicFrame>
        <p:nvGraphicFramePr>
          <p:cNvPr id="5" name="Symbol zastępczy zawartości 2">
            <a:extLst>
              <a:ext uri="{FF2B5EF4-FFF2-40B4-BE49-F238E27FC236}">
                <a16:creationId xmlns:a16="http://schemas.microsoft.com/office/drawing/2014/main" id="{3D8D6B32-A71A-4F5D-B153-997BCAB2773C}"/>
              </a:ext>
            </a:extLst>
          </p:cNvPr>
          <p:cNvGraphicFramePr>
            <a:graphicFrameLocks noGrp="1"/>
          </p:cNvGraphicFramePr>
          <p:nvPr>
            <p:ph idx="1"/>
            <p:extLst>
              <p:ext uri="{D42A27DB-BD31-4B8C-83A1-F6EECF244321}">
                <p14:modId xmlns:p14="http://schemas.microsoft.com/office/powerpoint/2010/main" val="3920866257"/>
              </p:ext>
            </p:extLst>
          </p:nvPr>
        </p:nvGraphicFramePr>
        <p:xfrm>
          <a:off x="1" y="2499836"/>
          <a:ext cx="12192000" cy="4253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descr="Sello de goma falsificación dinero falso madera falsa, madera PNG ...">
            <a:extLst>
              <a:ext uri="{FF2B5EF4-FFF2-40B4-BE49-F238E27FC236}">
                <a16:creationId xmlns:a16="http://schemas.microsoft.com/office/drawing/2014/main" id="{435A4ABF-3A77-4D2E-AA5D-42C2876493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143" y="4716463"/>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5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89560" y="856180"/>
            <a:ext cx="4560584" cy="1128068"/>
          </a:xfrm>
        </p:spPr>
        <p:txBody>
          <a:bodyPr anchor="ctr">
            <a:normAutofit/>
          </a:bodyPr>
          <a:lstStyle/>
          <a:p>
            <a:r>
              <a:rPr lang="pl-PL" sz="2500"/>
              <a:t>Nowe fakty lub dowody jako podstawa wznowienia postępowania </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90719" y="2330505"/>
            <a:ext cx="4559425" cy="3979585"/>
          </a:xfrm>
        </p:spPr>
        <p:txBody>
          <a:bodyPr anchor="ctr">
            <a:normAutofit/>
          </a:bodyPr>
          <a:lstStyle/>
          <a:p>
            <a:r>
              <a:rPr lang="pl-PL" sz="1100"/>
              <a:t>Art. 540 § 1 pkt. 2 </a:t>
            </a:r>
            <a:r>
              <a:rPr lang="pl-PL" sz="1100">
                <a:sym typeface="Wingdings" panose="05000000000000000000" pitchFamily="2" charset="2"/>
              </a:rPr>
              <a:t> tzw. </a:t>
            </a:r>
            <a:r>
              <a:rPr lang="pl-PL" sz="1100" i="1">
                <a:sym typeface="Wingdings" panose="05000000000000000000" pitchFamily="2" charset="2"/>
              </a:rPr>
              <a:t>propter nova </a:t>
            </a:r>
            <a:endParaRPr lang="pl-PL" sz="1100" i="1"/>
          </a:p>
          <a:p>
            <a:r>
              <a:rPr lang="pl-PL" sz="1100"/>
              <a:t>Nowe fakty lub dowody, które na to, że:</a:t>
            </a:r>
          </a:p>
          <a:p>
            <a:pPr marL="470916" lvl="1" indent="-342900">
              <a:buFont typeface="+mj-lt"/>
              <a:buAutoNum type="alphaLcParenR"/>
            </a:pPr>
            <a:r>
              <a:rPr lang="pl-PL" sz="1100"/>
              <a:t>skazany nie popełnił czynu albo czyn jego nie stanowił przestępstwa lub nie podlegał karze,</a:t>
            </a:r>
          </a:p>
          <a:p>
            <a:pPr marL="470916" lvl="1" indent="-342900">
              <a:buFont typeface="+mj-lt"/>
              <a:buAutoNum type="alphaLcParenR"/>
            </a:pPr>
            <a:r>
              <a:rPr lang="pl-PL" sz="1100"/>
              <a:t>skazano go za przestępstwo zagrożone karą surowszą albo nie uwzględniono okoliczności zobowiązujących do nadzwyczajnego złagodzenia kary albo też błędnie przyjęto okoliczności wpływające na nadzwyczajne obostrzenie kary,</a:t>
            </a:r>
          </a:p>
          <a:p>
            <a:pPr marL="470916" lvl="1" indent="-342900">
              <a:buFont typeface="+mj-lt"/>
              <a:buAutoNum type="alphaLcParenR"/>
            </a:pPr>
            <a:r>
              <a:rPr lang="pl-PL" sz="1100"/>
              <a:t>sąd umorzył lub warunkowo umorzył postępowanie karne, błędnie przyjmując popełnienie przez oskarżonego zarzucanego mu czynu.</a:t>
            </a:r>
          </a:p>
          <a:p>
            <a:pPr marL="0" indent="0">
              <a:buNone/>
            </a:pPr>
            <a:r>
              <a:rPr lang="pl-PL" sz="1100"/>
              <a:t>Chodzi o tzw. </a:t>
            </a:r>
            <a:r>
              <a:rPr lang="pl-PL" sz="1100" i="1"/>
              <a:t>noviter reperta</a:t>
            </a:r>
            <a:r>
              <a:rPr lang="pl-PL" sz="1100"/>
              <a:t>, czyli fakty (dowody) nowo ujawnione i uprzednio nieznane nawet stronie. Jak stwierdza się w Uzasadnieniu do projektu nowelizacji z 27 września 2013 r.: „W postępowaniu opartym na modelu kontradyktoryjnym strona nie powinna pozostawać bierna w prezentowaniu dowodów w toku postępowania przed wydaniem prawomocnego orzeczenia i niejako „zaskakiwać” nimi organy wymiaru sprawiedliwości dopiero we wniosku mającym inicjować postępowanie toczące się w trybie nadzwyczajnego środka zaskarżenia.”</a:t>
            </a:r>
          </a:p>
          <a:p>
            <a:pPr marL="0" indent="0">
              <a:buNone/>
            </a:pPr>
            <a:r>
              <a:rPr lang="pl-PL" sz="1100"/>
              <a:t>Strona musi uprawdopodobnić okoliczności wskazane w art. 540 § 1 pkt. 2 </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4" descr="The Word New Clipart">
            <a:extLst>
              <a:ext uri="{FF2B5EF4-FFF2-40B4-BE49-F238E27FC236}">
                <a16:creationId xmlns:a16="http://schemas.microsoft.com/office/drawing/2014/main" id="{A145B6A4-8FD6-4A9C-AEBF-CCF2C5E43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49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28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4" name="Rectangle 7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593917" y="847827"/>
            <a:ext cx="4709345" cy="1169585"/>
          </a:xfrm>
        </p:spPr>
        <p:txBody>
          <a:bodyPr anchor="b">
            <a:normAutofit/>
          </a:bodyPr>
          <a:lstStyle/>
          <a:p>
            <a:r>
              <a:rPr lang="pl-PL" sz="2500"/>
              <a:t>Nowe fakty lub dowody jako podstawa wznowienia postępowania </a:t>
            </a:r>
          </a:p>
        </p:txBody>
      </p:sp>
      <p:pic>
        <p:nvPicPr>
          <p:cNvPr id="18434" name="Picture 2" descr="The Word New Clipart">
            <a:extLst>
              <a:ext uri="{FF2B5EF4-FFF2-40B4-BE49-F238E27FC236}">
                <a16:creationId xmlns:a16="http://schemas.microsoft.com/office/drawing/2014/main" id="{EFFFE4CA-3710-4832-AFC8-2F26E8D99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5" r="3271"/>
          <a:stretch/>
        </p:blipFill>
        <p:spPr bwMode="auto">
          <a:xfrm>
            <a:off x="914401" y="847827"/>
            <a:ext cx="4929098" cy="528998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6595228" y="2508105"/>
            <a:ext cx="4709345" cy="3632493"/>
          </a:xfrm>
        </p:spPr>
        <p:txBody>
          <a:bodyPr anchor="ctr">
            <a:normAutofit/>
          </a:bodyPr>
          <a:lstStyle/>
          <a:p>
            <a:r>
              <a:rPr lang="pl-PL" sz="1100" b="1"/>
              <a:t> Postanowienie SN z dnia 19 kwietnia 2007 r., II KO 60/06</a:t>
            </a:r>
          </a:p>
          <a:p>
            <a:r>
              <a:rPr lang="pl-PL" sz="1100"/>
              <a:t>Ciężar dowodu w postępowaniu przewidzianym w rozdziale 56 k.p.k. spoczywa na stronie składającej wniosek o wznowienie postępowania. Jednocześnie nowy dowód, który nie był znany Sądom orzekającym w sprawie, musi mieć taki charakter i znaczenie, że z dużym prawdopodobieństwem wykazuje, iż zapadłe dotychczas orzeczenia były błędne, a więc, że doszło do "pomyłki sądowej".</a:t>
            </a:r>
          </a:p>
          <a:p>
            <a:r>
              <a:rPr lang="pl-PL" sz="1100" b="1"/>
              <a:t>Postanowienie SN z dnia 15 kwietnia 2008 r., II KO 84/07 </a:t>
            </a:r>
          </a:p>
          <a:p>
            <a:r>
              <a:rPr lang="pl-PL" sz="1100"/>
              <a:t> To skazany, w razie powoływania się na podstawę de novis, obarczony jest ciężarem uprawdopodobnienia zasadności wniosku o wznowienie postępowania, skoro wcześniej prawomocnym wyrokiem skazującym obalone zostało domniemanie niewinności. Nie wystarczy zatem samo powoływanie się przez autora wniosku na nowy fakt czy dowód, ale powinien on przedstawić co najmniej tzw. dowód swobodny (np. pisemne oświadczenie określonej osoby), świadczący o błędności skazania.</a:t>
            </a:r>
          </a:p>
          <a:p>
            <a:endParaRPr lang="pl-PL" sz="1100"/>
          </a:p>
          <a:p>
            <a:endParaRPr lang="pl-PL" sz="1100"/>
          </a:p>
        </p:txBody>
      </p:sp>
    </p:spTree>
    <p:extLst>
      <p:ext uri="{BB962C8B-B14F-4D97-AF65-F5344CB8AC3E}">
        <p14:creationId xmlns:p14="http://schemas.microsoft.com/office/powerpoint/2010/main" val="1526820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71220" y="860028"/>
            <a:ext cx="6006192" cy="1324907"/>
          </a:xfrm>
        </p:spPr>
        <p:txBody>
          <a:bodyPr>
            <a:normAutofit/>
          </a:bodyPr>
          <a:lstStyle/>
          <a:p>
            <a:r>
              <a:rPr lang="pl-PL">
                <a:solidFill>
                  <a:schemeClr val="accent1"/>
                </a:solidFill>
              </a:rPr>
              <a:t>Orzeczenie TK jako podstawa wznowienia </a:t>
            </a:r>
          </a:p>
        </p:txBody>
      </p:sp>
      <p:sp>
        <p:nvSpPr>
          <p:cNvPr id="3" name="Symbol zastępczy zawartości 2"/>
          <p:cNvSpPr>
            <a:spLocks noGrp="1"/>
          </p:cNvSpPr>
          <p:nvPr>
            <p:ph idx="1"/>
          </p:nvPr>
        </p:nvSpPr>
        <p:spPr>
          <a:xfrm>
            <a:off x="871220" y="2248823"/>
            <a:ext cx="6006192" cy="3928139"/>
          </a:xfrm>
        </p:spPr>
        <p:txBody>
          <a:bodyPr>
            <a:normAutofit/>
          </a:bodyPr>
          <a:lstStyle/>
          <a:p>
            <a:r>
              <a:rPr lang="pl-PL" sz="1000">
                <a:solidFill>
                  <a:schemeClr val="accent1"/>
                </a:solidFill>
              </a:rPr>
              <a:t>art. 540 § 2 </a:t>
            </a:r>
            <a:r>
              <a:rPr lang="pl-PL" sz="1000">
                <a:solidFill>
                  <a:schemeClr val="accent1"/>
                </a:solidFill>
                <a:sym typeface="Wingdings" panose="05000000000000000000" pitchFamily="2" charset="2"/>
              </a:rPr>
              <a:t> tzw. </a:t>
            </a:r>
            <a:r>
              <a:rPr lang="pl-PL" sz="1000" i="1">
                <a:solidFill>
                  <a:schemeClr val="accent1"/>
                </a:solidFill>
                <a:sym typeface="Wingdings" panose="05000000000000000000" pitchFamily="2" charset="2"/>
              </a:rPr>
              <a:t>propter decreta </a:t>
            </a:r>
          </a:p>
          <a:p>
            <a:r>
              <a:rPr lang="pl-PL" sz="1000">
                <a:solidFill>
                  <a:schemeClr val="accent1"/>
                </a:solidFill>
              </a:rPr>
              <a:t>Trybunał Konstytucyjny orzekł o niezgodności z Konstytucją, ratyfikowaną umową międzynarodową lub z ustawą przepisu prawnego, na podstawie którego zostało wydane orzeczenie. </a:t>
            </a:r>
          </a:p>
          <a:p>
            <a:r>
              <a:rPr lang="pl-PL" sz="1000">
                <a:solidFill>
                  <a:schemeClr val="accent1"/>
                </a:solidFill>
              </a:rPr>
              <a:t>Zgodnie z art. 190 ust. 4 Konstytucji orzeczenie TK o niezgodności z Konstytucją, umową międzynarodową lub z ustawą aktu normatywnego, na podstawie którego zostało wydane prawomocne orzeczenie sądowe, ostateczna decyzja administracyjna lub rozstrzygnięcie w innych sprawach, stanowi podstawę do wznowienia postępowania, uchylenia decyzji lub innego rozstrzygnięcia na zasadach i w trybie określonym w przepisach właściwych dla danego postępowania.</a:t>
            </a:r>
          </a:p>
          <a:p>
            <a:r>
              <a:rPr lang="pl-PL" sz="1000">
                <a:solidFill>
                  <a:schemeClr val="accent1"/>
                </a:solidFill>
                <a:sym typeface="Wingdings" panose="05000000000000000000" pitchFamily="2" charset="2"/>
              </a:rPr>
              <a:t>Art. 540 </a:t>
            </a:r>
            <a:r>
              <a:rPr lang="pl-PL" sz="1000">
                <a:solidFill>
                  <a:schemeClr val="accent1"/>
                </a:solidFill>
              </a:rPr>
              <a:t>§ 2 jest podstawą do wznowienia każdego orzeczenia (postanowienia oraz wyroku), niezależnie od rodzaju rozstrzygnięcia (skazanie, uniewinnienie, umorzenie czy warunkowe umorzenie postępowania). Nie jest wymagane spełnienie dodatkowych przesłanek - samodzielną podstawą wznowienia jest orzeczenie TK o niezgodności przepisu stanowiącego podstawę orzeczenia z Konstytucją RP, umową międzynarodową czy ustawą. </a:t>
            </a:r>
          </a:p>
          <a:p>
            <a:r>
              <a:rPr lang="pl-PL" sz="1000">
                <a:solidFill>
                  <a:schemeClr val="accent1"/>
                </a:solidFill>
              </a:rPr>
              <a:t>Ustawodawca nie wymaga, aby w chwili złożenia wniosku konkretny przepis utracił moc obowiązującą. Chodzi jedynie o stwierdzenie jego niekonstytucyjności. Jednak gdy TK stwierdził niekonstytucyjność przepisu, ale odroczył na podstawie art. 190 ust. 3 Konstytucji utratę jego mocy, wznowienie postępowania może nastąpić dopiero po upływie czasu, do którego przepis ten jeszcze obowiązuje</a:t>
            </a:r>
          </a:p>
          <a:p>
            <a:pPr marL="0" indent="0">
              <a:buNone/>
            </a:pPr>
            <a:r>
              <a:rPr lang="pl-PL" sz="1000">
                <a:solidFill>
                  <a:schemeClr val="accent1"/>
                </a:solidFill>
              </a:rPr>
              <a:t>Wznowienie postępowania przepisu może nastąpić tylko na korzyść strony, ale jednocześnie pod warunkiem, że nie będzie to wznowienie postępowania na niekorzyść oskarżonego. Oznacza to, że wznowienie postępowania na korzyść innej strony niż oskarżony nie może doprowadzić do pogorszenia sytuacji prawnej oskarżonego w żadnym aspekcie w stosunku do tej, jaka istniała przed wznowieniem postępowania.</a:t>
            </a:r>
          </a:p>
          <a:p>
            <a:endParaRPr lang="pl-PL" sz="1000">
              <a:solidFill>
                <a:schemeClr val="accent1"/>
              </a:solidFill>
            </a:endParaRPr>
          </a:p>
        </p:txBody>
      </p:sp>
      <p:sp>
        <p:nvSpPr>
          <p:cNvPr id="75" name="Rectangle 7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Decreto Icono Clipart (#928088) - PinClipart">
            <a:extLst>
              <a:ext uri="{FF2B5EF4-FFF2-40B4-BE49-F238E27FC236}">
                <a16:creationId xmlns:a16="http://schemas.microsoft.com/office/drawing/2014/main" id="{D25C29C1-73D6-4004-B834-C26AFE660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1" r="30960"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35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71220" y="860028"/>
            <a:ext cx="6006192" cy="1324907"/>
          </a:xfrm>
        </p:spPr>
        <p:txBody>
          <a:bodyPr>
            <a:normAutofit/>
          </a:bodyPr>
          <a:lstStyle/>
          <a:p>
            <a:r>
              <a:rPr lang="pl-PL" sz="2800">
                <a:solidFill>
                  <a:schemeClr val="accent1"/>
                </a:solidFill>
              </a:rPr>
              <a:t>Rozstrzygnięcie organu międzynarodowego jako podstawa wznowienia postępowania </a:t>
            </a:r>
          </a:p>
        </p:txBody>
      </p:sp>
      <p:sp>
        <p:nvSpPr>
          <p:cNvPr id="3" name="Symbol zastępczy zawartości 2"/>
          <p:cNvSpPr>
            <a:spLocks noGrp="1"/>
          </p:cNvSpPr>
          <p:nvPr>
            <p:ph idx="1"/>
          </p:nvPr>
        </p:nvSpPr>
        <p:spPr>
          <a:xfrm>
            <a:off x="871220" y="2248823"/>
            <a:ext cx="6006192" cy="3928139"/>
          </a:xfrm>
        </p:spPr>
        <p:txBody>
          <a:bodyPr>
            <a:normAutofit/>
          </a:bodyPr>
          <a:lstStyle/>
          <a:p>
            <a:r>
              <a:rPr lang="pl-PL" sz="1300">
                <a:solidFill>
                  <a:schemeClr val="accent1"/>
                </a:solidFill>
              </a:rPr>
              <a:t>Art. 540 §  3 </a:t>
            </a:r>
          </a:p>
          <a:p>
            <a:r>
              <a:rPr lang="pl-PL" sz="1300">
                <a:solidFill>
                  <a:schemeClr val="accent1"/>
                </a:solidFill>
              </a:rPr>
              <a:t>Postępowanie wznawia się na korzyść oskarżonego, gdy potrzeba taka wynika z rozstrzygnięcia organu międzynarodowego działającego na mocy umowy międzynarodowej ratyfikowanej przez Rzeczpospolitą Polską.</a:t>
            </a:r>
          </a:p>
          <a:p>
            <a:r>
              <a:rPr lang="pl-PL" sz="1300">
                <a:solidFill>
                  <a:schemeClr val="accent1"/>
                </a:solidFill>
              </a:rPr>
              <a:t>Głównie chodzi o ETPC, ale należy uwzględnić również Komitet Praw Człowieka ONZ</a:t>
            </a:r>
          </a:p>
          <a:p>
            <a:r>
              <a:rPr lang="pl-PL" sz="1300">
                <a:solidFill>
                  <a:schemeClr val="accent1"/>
                </a:solidFill>
              </a:rPr>
              <a:t>Bardzo ważna </a:t>
            </a:r>
            <a:r>
              <a:rPr lang="pl-PL" sz="1300" b="1">
                <a:solidFill>
                  <a:schemeClr val="accent1"/>
                </a:solidFill>
              </a:rPr>
              <a:t>uchwała 7 sędziów SN z dnia 26 czerwca 2014 r., I KZP 14/14</a:t>
            </a:r>
          </a:p>
          <a:p>
            <a:r>
              <a:rPr lang="pl-PL" sz="1300" b="1">
                <a:solidFill>
                  <a:schemeClr val="accent1"/>
                </a:solidFill>
              </a:rPr>
              <a:t> </a:t>
            </a:r>
            <a:r>
              <a:rPr lang="pl-PL" sz="1300">
                <a:solidFill>
                  <a:schemeClr val="accent1"/>
                </a:solidFill>
              </a:rPr>
              <a:t>"Potrzeba" wznowienia postępowania, o której mowa w art. 540 § 3 k.p.k., może dotyczyć </a:t>
            </a:r>
            <a:r>
              <a:rPr lang="pl-PL" sz="1300" u="sng">
                <a:solidFill>
                  <a:schemeClr val="accent1"/>
                </a:solidFill>
              </a:rPr>
              <a:t>nie tylko postępowania w sprawie, do której odnosi się rozstrzygnięcie Europejskiego Trybunału Praw Człowieka</a:t>
            </a:r>
            <a:r>
              <a:rPr lang="pl-PL" sz="1300">
                <a:solidFill>
                  <a:schemeClr val="accent1"/>
                </a:solidFill>
              </a:rPr>
              <a:t> o naruszeniu Konwencji o ochronie praw człowieka i podstawowych wolności, </a:t>
            </a:r>
            <a:r>
              <a:rPr lang="pl-PL" sz="1300" b="1">
                <a:solidFill>
                  <a:schemeClr val="accent1"/>
                </a:solidFill>
              </a:rPr>
              <a:t>ale także do innych postępowań karnych, w których zaistniało naruszenie postanowień Konwencji tożsame w układzie okoliczności faktyczno-prawnych do stwierdzonego w orzeczeniu tego Trybunału wydanym przeciwko Polsce.</a:t>
            </a:r>
          </a:p>
          <a:p>
            <a:r>
              <a:rPr lang="pl-PL" sz="1300">
                <a:solidFill>
                  <a:schemeClr val="accent1"/>
                </a:solidFill>
              </a:rPr>
              <a:t>cd. Na następnym slajdzie </a:t>
            </a:r>
          </a:p>
          <a:p>
            <a:endParaRPr lang="pl-PL" sz="1300">
              <a:solidFill>
                <a:schemeClr val="accent1"/>
              </a:solidFill>
            </a:endParaRPr>
          </a:p>
        </p:txBody>
      </p:sp>
      <p:sp>
        <p:nvSpPr>
          <p:cNvPr id="75" name="Rectangle 7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Decreto Icono Clipart (#928088) - PinClipart">
            <a:extLst>
              <a:ext uri="{FF2B5EF4-FFF2-40B4-BE49-F238E27FC236}">
                <a16:creationId xmlns:a16="http://schemas.microsoft.com/office/drawing/2014/main" id="{6EF42F7C-DB85-4DD5-A92D-6E9DA338FD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61" r="30960"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80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 y="1019175"/>
            <a:ext cx="12192000" cy="5838825"/>
          </a:xfrm>
        </p:spPr>
        <p:txBody>
          <a:bodyPr>
            <a:normAutofit fontScale="62500" lnSpcReduction="20000"/>
          </a:bodyPr>
          <a:lstStyle/>
          <a:p>
            <a:pPr algn="just"/>
            <a:r>
              <a:rPr lang="pl-PL" dirty="0"/>
              <a:t>Kwestia "potrzeby" wznowienia postępowania wynikającej z rozstrzygnięcia organu międzynarodowego nie może być jednak postrzegana tylko i wyłącznie jako służąca zapewnieniu poszanowania wyroków </a:t>
            </a:r>
            <a:r>
              <a:rPr lang="pl-PL" b="1" dirty="0"/>
              <a:t>Trybunału przez państwa-strony umowy międzynarodowej, niejako w wymiarze formalno-egzekucyjnym, ale także jako mechanizm gwarantujący urzeczywistnienie leżących u podstaw tego rozstrzygnięcia regulacji materialnoprawnych, kształtujących prawa i obowiązki różnych podmiotów</a:t>
            </a:r>
            <a:r>
              <a:rPr lang="pl-PL" dirty="0"/>
              <a:t>. </a:t>
            </a:r>
            <a:r>
              <a:rPr lang="pl-PL" b="1" dirty="0">
                <a:solidFill>
                  <a:srgbClr val="FF0000"/>
                </a:solidFill>
              </a:rPr>
              <a:t>Chodzi bowiem o realizację tkwiących u podstaw orzeczenia Trybunału gwarancji dla praw i wolności człowieka</a:t>
            </a:r>
            <a:r>
              <a:rPr lang="pl-PL" dirty="0"/>
              <a:t>. W tym też kontekście podobna sytuacja wystąpi w razie konieczności przyjęcia w procesie stosowania prawa takiej wykładni, która będzie uwzględniała dorobek orzeczniczy Trybunału, a w wypadku braku możliwości dokonania takiej </a:t>
            </a:r>
            <a:r>
              <a:rPr lang="pl-PL" dirty="0" err="1"/>
              <a:t>prokonwencyjnej</a:t>
            </a:r>
            <a:r>
              <a:rPr lang="pl-PL" dirty="0"/>
              <a:t> wykładni - albo do zastosowania przepisu Konwencji wprost (jeżeli jest to możliwe), albo do zainicjowania kontroli zgodności przepisu prawa krajowego z Konwencją przed Trybunałem Konstytucyjnym.</a:t>
            </a:r>
          </a:p>
          <a:p>
            <a:pPr algn="just"/>
            <a:r>
              <a:rPr lang="pl-PL" dirty="0"/>
              <a:t>W takich sytuacjach to jednak nie "formalizm egzekucyjny", upatrujący istoty zagadnienia w samym orzeczeniu, a zawarte w treści tego rozstrzygnięcia stwierdzenie naruszenia praw lub wolności człowieka będzie miało znaczenie dla decyzji podejmowanych w postępowaniu karnym. Z tym skorelowany jest wszak ciążący na państwie obowiązek gwarancyjny, zapisany już w art. 1 EKPC, że: "Wysokie Układające się Strony zapewniają każdemu człowiekowi, podlegającemu ich jurysdykcji, prawa i wolności określone w rozdziale I niniejszej konwencji". Dlatego też wskazane mechanizmy mają w pierwszej kolejności doprowadzić do poszanowania praw i wolności człowieka, a dopiero w następnej - i to niejako w charakterze środka do celu - samego orzeczenia Trybunału. Realizacja takiego obowiązku musi mieć jednak wymiar tak prospektywny, jak i retrospektywny. </a:t>
            </a:r>
            <a:r>
              <a:rPr lang="pl-PL" b="1" dirty="0"/>
              <a:t>W przeciwnym wypadku ochrona praw i wolności człowieka byłaby niepełna, a dodatkowo wprowadzałaby nieuzasadnione rozróżnienie sytuacji oskarżonych w sprawach, w których nie orzekał Trybunał, w zależności od tego, czy ich sprawy były rozpoznawane przed wydaniem, czy też po wydaniu przez Trybunał orzeczenia stwierdzającego naruszenie postanowień Konwencji</a:t>
            </a:r>
            <a:r>
              <a:rPr lang="pl-PL" dirty="0"/>
              <a:t>.</a:t>
            </a:r>
          </a:p>
          <a:p>
            <a:pPr algn="just"/>
            <a:r>
              <a:rPr lang="pl-PL" dirty="0"/>
              <a:t>(…) Przyjęta szeroka interpretacja podstawy wznowienia postępowania z art. 540 § 3 k.p.k. stanowi realizację obowiązku przestrzegania w każdej sprawie praw i wolności człowieka. Kryterium tożsamości okoliczności faktyczno-prawnych powoduje, że raz stwierdzone przez Trybunał naruszenie praw człowieka wywoła określony skutek w innych sprawach, w których takie samo naruszenie Konwencji miało miejsce</a:t>
            </a:r>
            <a:r>
              <a:rPr lang="pl-PL" b="1" dirty="0"/>
              <a:t>. W konsekwencji prowadzi to do pełniejszej realizacji zasady subsydiarności konwencyjnego systemu ochrony praw człowieka, zgodnie z którą to organy krajowe są w pierwszej kolejności odpowiedzialne za zapewnienie osobom pozostającym w ich jurysdykcji należytej ochrony praw zagwarantowanych w Konwencji.</a:t>
            </a:r>
          </a:p>
          <a:p>
            <a:pPr algn="just"/>
            <a:endParaRPr lang="pl-PL" dirty="0"/>
          </a:p>
        </p:txBody>
      </p:sp>
    </p:spTree>
    <p:extLst>
      <p:ext uri="{BB962C8B-B14F-4D97-AF65-F5344CB8AC3E}">
        <p14:creationId xmlns:p14="http://schemas.microsoft.com/office/powerpoint/2010/main" val="2788457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p:cNvSpPr>
            <a:spLocks noGrp="1"/>
          </p:cNvSpPr>
          <p:nvPr>
            <p:ph type="title"/>
          </p:nvPr>
        </p:nvSpPr>
        <p:spPr>
          <a:xfrm>
            <a:off x="731520" y="731520"/>
            <a:ext cx="6089904" cy="1426464"/>
          </a:xfrm>
        </p:spPr>
        <p:txBody>
          <a:bodyPr>
            <a:normAutofit/>
          </a:bodyPr>
          <a:lstStyle/>
          <a:p>
            <a:r>
              <a:rPr lang="pl-PL">
                <a:solidFill>
                  <a:srgbClr val="FFFFFF"/>
                </a:solidFill>
              </a:rPr>
              <a:t>Art. 540a – wznowienie wyłącznie na niekorzyść </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C060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89456" y="2798385"/>
            <a:ext cx="6031967" cy="3283260"/>
          </a:xfrm>
        </p:spPr>
        <p:txBody>
          <a:bodyPr anchor="ctr">
            <a:normAutofit/>
          </a:bodyPr>
          <a:lstStyle/>
          <a:p>
            <a:r>
              <a:rPr lang="pl-PL" sz="1100"/>
              <a:t>Pojawienia się nowych okoliczności świadczących o tym, że oskarżony nie zasługiwał na skazanie z zastosowaniem nadzwyczajnego złagodzenia kary w warunkach art. 60 § 3 lub 4 k.k. albo art. 36 § 3 k.k.s., albo wskazujących, że absorpcyjne umorzenie postępowania karnego było niezasadne. W tych sytuacjach wznowienie postępowania może nastąpić </a:t>
            </a:r>
            <a:r>
              <a:rPr lang="pl-PL" sz="1100" b="1"/>
              <a:t>tylko na wniosek strony. </a:t>
            </a:r>
          </a:p>
          <a:p>
            <a:r>
              <a:rPr lang="pl-PL" sz="1100"/>
              <a:t>W wypadku wskazanym w pkt 1 chodzi o wznowienie postępowania w sprawie, w której wydano wyrok z zastosowaniem art. 60 § 3 lub 4 k.k. albo art. 36 § 3 k.k.s. w stosunku do współoskarżonego, który następnie w innym postępowaniu - przesłuchany jako świadek - </a:t>
            </a:r>
            <a:r>
              <a:rPr lang="pl-PL" sz="1100" b="1"/>
              <a:t>nie potwierdził okoliczności, które wówczas ujawnił, i dzięki temu skorzystał z dobrodziejstwa nadzwyczajnego złagodzenia kary.</a:t>
            </a:r>
            <a:endParaRPr lang="pl-PL" sz="1100"/>
          </a:p>
          <a:p>
            <a:r>
              <a:rPr lang="pl-PL" sz="1100"/>
              <a:t>Pkt. 2 zawiera odesłanie do art. 11 § 3 („postępowanie umorzone na podstawie § 1 można wznowić [...]„). Wskazane w tym przepisie przesłanki wznowienia odnoszą się więc do każdego umorzonego absorpcyjnie postępowania. Chodzi tu o taki układ procesowy, w którym sąd absorpcyjnie umorzył postępowanie, natomiast wyrok skazujący wydany w innej sprawie, z powodu którego to postępowanie umorzono, został następnie uchylony lub w istotny sposób zmieniony w wyniku kasacji lub wznowienia postępowania. Dochodzi zatem do zmiany okoliczności, które leżały u podstaw umorzenia absorpcyjnego.</a:t>
            </a:r>
          </a:p>
          <a:p>
            <a:endParaRPr lang="pl-PL" sz="1100"/>
          </a:p>
        </p:txBody>
      </p:sp>
      <p:pic>
        <p:nvPicPr>
          <p:cNvPr id="4" name="Picture 2" descr="Gauge And Icon Overview - Good And Bad Icons - Free Transparent ...">
            <a:extLst>
              <a:ext uri="{FF2B5EF4-FFF2-40B4-BE49-F238E27FC236}">
                <a16:creationId xmlns:a16="http://schemas.microsoft.com/office/drawing/2014/main" id="{824DBF1E-3773-4AC0-BB06-7F0C8BCEBB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72" r="12283"/>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7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68413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p:cNvSpPr>
            <a:spLocks noGrp="1"/>
          </p:cNvSpPr>
          <p:nvPr>
            <p:ph type="title"/>
          </p:nvPr>
        </p:nvSpPr>
        <p:spPr>
          <a:xfrm>
            <a:off x="731520" y="731520"/>
            <a:ext cx="6089904" cy="1426464"/>
          </a:xfrm>
        </p:spPr>
        <p:txBody>
          <a:bodyPr>
            <a:normAutofit/>
          </a:bodyPr>
          <a:lstStyle/>
          <a:p>
            <a:r>
              <a:rPr lang="pl-PL" sz="3100">
                <a:solidFill>
                  <a:srgbClr val="FFFFFF"/>
                </a:solidFill>
              </a:rPr>
              <a:t>Postępowanie in absentia jako podstawa wznowienia postępowania </a:t>
            </a:r>
          </a:p>
        </p:txBody>
      </p:sp>
      <p:pic>
        <p:nvPicPr>
          <p:cNvPr id="21506" name="Picture 2" descr="Guest Post: in Favour of Trials in Absentia in International ...">
            <a:extLst>
              <a:ext uri="{FF2B5EF4-FFF2-40B4-BE49-F238E27FC236}">
                <a16:creationId xmlns:a16="http://schemas.microsoft.com/office/drawing/2014/main" id="{D2617EEE-B053-4800-B53D-FC6716F6E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7" r="13274" b="-1"/>
          <a:stretch/>
        </p:blipFill>
        <p:spPr bwMode="auto">
          <a:xfrm>
            <a:off x="458921" y="2480956"/>
            <a:ext cx="4402377" cy="391812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79453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658103" y="795548"/>
            <a:ext cx="3759198" cy="5275603"/>
          </a:xfrm>
        </p:spPr>
        <p:txBody>
          <a:bodyPr anchor="ctr">
            <a:normAutofit/>
          </a:bodyPr>
          <a:lstStyle/>
          <a:p>
            <a:r>
              <a:rPr lang="pl-PL" sz="1600"/>
              <a:t>art. 540b</a:t>
            </a:r>
          </a:p>
          <a:p>
            <a:r>
              <a:rPr lang="pl-PL" sz="1600"/>
              <a:t>§ 1. Postępowanie sądowe zakończone prawomocnym orzeczeniem można wznowić na wniosek oskarżonego, złożony w terminie zawitym miesiąca od dnia, w którym dowiedział się o zapadłym wobec niego orzeczeniu</a:t>
            </a:r>
            <a:r>
              <a:rPr lang="pl-PL" sz="1600" b="1"/>
              <a:t>, jeżeli sprawę rozpoznano pod nieobecność oskarżonego, któremu nie doręczono zawiadomienia o terminie posiedzenia lub rozprawy albo doręczono je w inny sposób niż osobiście</a:t>
            </a:r>
            <a:r>
              <a:rPr lang="pl-PL" sz="1600"/>
              <a:t>, </a:t>
            </a:r>
            <a:r>
              <a:rPr lang="pl-PL" sz="1600" u="sng"/>
              <a:t>gdy wykaże on, że nie wiedział o terminie oraz o możliwości wydania orzeczenia pod jego nieobecność.</a:t>
            </a:r>
          </a:p>
          <a:p>
            <a:r>
              <a:rPr lang="pl-PL" sz="1600"/>
              <a:t>§ 2. Przepisu § 1 nie stosuje się w wypadkach, o których mowa w art. 133 § 2, art. 136 § 1 oraz art. 139 § 1, a także jeżeli w rozprawie lub posiedzeniu uczestniczył obrońca.</a:t>
            </a:r>
          </a:p>
          <a:p>
            <a:endParaRPr lang="pl-PL" sz="1600"/>
          </a:p>
        </p:txBody>
      </p:sp>
    </p:spTree>
    <p:extLst>
      <p:ext uri="{BB962C8B-B14F-4D97-AF65-F5344CB8AC3E}">
        <p14:creationId xmlns:p14="http://schemas.microsoft.com/office/powerpoint/2010/main" val="101002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63029" y="1012004"/>
            <a:ext cx="3416158" cy="4795408"/>
          </a:xfrm>
        </p:spPr>
        <p:txBody>
          <a:bodyPr>
            <a:normAutofit/>
          </a:bodyPr>
          <a:lstStyle/>
          <a:p>
            <a:r>
              <a:rPr lang="pl-PL">
                <a:solidFill>
                  <a:srgbClr val="FFFFFF"/>
                </a:solidFill>
              </a:rPr>
              <a:t>Nadzwyczajne środki zaskarżenia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7844164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930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6697525" cy="1877811"/>
          </a:xfrm>
          <a:prstGeom prst="rect">
            <a:avLst/>
          </a:prstGeom>
          <a:solidFill>
            <a:srgbClr val="68413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p:cNvSpPr>
            <a:spLocks noGrp="1"/>
          </p:cNvSpPr>
          <p:nvPr>
            <p:ph type="title"/>
          </p:nvPr>
        </p:nvSpPr>
        <p:spPr>
          <a:xfrm>
            <a:off x="731520" y="731520"/>
            <a:ext cx="6089904" cy="1426464"/>
          </a:xfrm>
        </p:spPr>
        <p:txBody>
          <a:bodyPr>
            <a:normAutofit/>
          </a:bodyPr>
          <a:lstStyle/>
          <a:p>
            <a:r>
              <a:rPr lang="pl-PL" sz="3100">
                <a:solidFill>
                  <a:srgbClr val="FFFFFF"/>
                </a:solidFill>
              </a:rPr>
              <a:t>Postępowanie in absentia jako podstawa wznowienia postępowania </a:t>
            </a:r>
          </a:p>
        </p:txBody>
      </p:sp>
      <p:pic>
        <p:nvPicPr>
          <p:cNvPr id="23554" name="Picture 2" descr="Guest Post: in Favour of Trials in Absentia in International ...">
            <a:extLst>
              <a:ext uri="{FF2B5EF4-FFF2-40B4-BE49-F238E27FC236}">
                <a16:creationId xmlns:a16="http://schemas.microsoft.com/office/drawing/2014/main" id="{64516E73-DE3F-439F-9E38-566601B28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7" r="13274" b="-1"/>
          <a:stretch/>
        </p:blipFill>
        <p:spPr bwMode="auto">
          <a:xfrm>
            <a:off x="458921" y="2480956"/>
            <a:ext cx="4402377" cy="391812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480956"/>
            <a:ext cx="2115455" cy="1898903"/>
          </a:xfrm>
          <a:prstGeom prst="rect">
            <a:avLst/>
          </a:prstGeom>
          <a:solidFill>
            <a:srgbClr val="79453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29023"/>
            <a:ext cx="2107363"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335525" y="458921"/>
            <a:ext cx="4397554" cy="5940157"/>
          </a:xfrm>
        </p:spPr>
        <p:txBody>
          <a:bodyPr anchor="ctr">
            <a:normAutofit lnSpcReduction="10000"/>
          </a:bodyPr>
          <a:lstStyle/>
          <a:p>
            <a:r>
              <a:rPr lang="pl-PL" sz="1200" dirty="0"/>
              <a:t>Kontrowersyjna podstawa wznowienia postępowania. Została wprowadzona w związku z koniecznością dostosowania przepisów k.p.k. do wymogów unijnych (decyzja ramowa Rady 2009/299/</a:t>
            </a:r>
            <a:r>
              <a:rPr lang="pl-PL" sz="1200" dirty="0" err="1"/>
              <a:t>WSiSW</a:t>
            </a:r>
            <a:r>
              <a:rPr lang="pl-PL" sz="1200" dirty="0"/>
              <a:t> z 26 lutego 2009 r. zmieniającej decyzje ramowe 2002/584/</a:t>
            </a:r>
            <a:r>
              <a:rPr lang="pl-PL" sz="1200" dirty="0" err="1"/>
              <a:t>WSiSW</a:t>
            </a:r>
            <a:r>
              <a:rPr lang="pl-PL" sz="1200" dirty="0"/>
              <a:t>, 2005/214/</a:t>
            </a:r>
            <a:r>
              <a:rPr lang="pl-PL" sz="1200" dirty="0" err="1"/>
              <a:t>WSiSW</a:t>
            </a:r>
            <a:r>
              <a:rPr lang="pl-PL" sz="1200" dirty="0"/>
              <a:t>, 2006/783/</a:t>
            </a:r>
            <a:r>
              <a:rPr lang="pl-PL" sz="1200" dirty="0" err="1"/>
              <a:t>WSiSW</a:t>
            </a:r>
            <a:r>
              <a:rPr lang="pl-PL" sz="1200" dirty="0"/>
              <a:t>, 2008/909/</a:t>
            </a:r>
            <a:r>
              <a:rPr lang="pl-PL" sz="1200" dirty="0" err="1"/>
              <a:t>WSiSW</a:t>
            </a:r>
            <a:r>
              <a:rPr lang="pl-PL" sz="1200" dirty="0"/>
              <a:t> oraz 2008/947/</a:t>
            </a:r>
            <a:r>
              <a:rPr lang="pl-PL" sz="1200" dirty="0" err="1"/>
              <a:t>WSiSW</a:t>
            </a:r>
            <a:r>
              <a:rPr lang="pl-PL" sz="1200" dirty="0"/>
              <a:t> (</a:t>
            </a:r>
            <a:r>
              <a:rPr lang="pl-PL" sz="1200" dirty="0" err="1"/>
              <a:t>Dz.Urz</a:t>
            </a:r>
            <a:r>
              <a:rPr lang="pl-PL" sz="1200" dirty="0"/>
              <a:t>. UE 2009 L 81/24). Celem było wzmocnienie praw procesowych oskarżonych oraz ułatwienie stosowania zasady wzajemnego uznawania do orzeczeń wydanych pod nieobecność danej osoby na rozprawie. Wskazana decyzja ramowa preferuje - w zakresie form doręczania korespondencji procesowej - doręczenie osobiste lub inną formę zapewniającą bezpośrednie uzyskanie przez oskarżonego informacji o czasie i miejscu rozprawy. Implementacja tej decyzji ramowej nie polega jednak na zmianie modelu doręczeń pism sądowych.</a:t>
            </a:r>
          </a:p>
          <a:p>
            <a:r>
              <a:rPr lang="pl-PL" sz="1200" dirty="0"/>
              <a:t>„Wznowienie postępowania na podstawie art. 540b ma fakultatywny charakter. W uzasadnieniu projektu ustawy wskazano, że "do oceny sądu pozostawiono ocenę, czy wznowienie postępowania w konkretnej sprawie byłoby celowe. Nie zawsze bowiem uchybienie obowiązkowi doręczenia np. orzeczenia skutkować będzie ograniczeniem praw procesowych oskarżonego. Jako przykład można podać niedoręczenie lub wadliwe doręczenie wyroku wydanego na posiedzeniu, wobec którego bieg terminu do złożenia środka zaskarżenia rozpoczął się z dniem jego ogłoszenia, nie zaś doręczenia stronie (tzw. doręczenie informacyjne). Wznowienie postępowania w takiej sytuacji byłoby całkowicie nieuzasadnione". Wydaje się, że wznowienie będzie niecelowe również w sytuacji, gdy oskarżony nie został w ogóle zawiadomiony, ale nie budzi wątpliwości, że wiedział o terminie rozprawy lub posiedzenia z innego źródła, np. od obrońcy. </a:t>
            </a:r>
            <a:r>
              <a:rPr lang="pl-PL" sz="1200" b="1" dirty="0"/>
              <a:t>Postulować jednak należy daleko idącą wstrzemięźliwość w korzystaniu z możliwości odmowy wznowienia, pomimo że zachodzi jedna z podstaw określonych w art. 540b § 1. W przeciwnym razie może dojść do całkowitej uznaniowości w stosowaniu tej instytucji</a:t>
            </a:r>
            <a:r>
              <a:rPr lang="pl-PL" sz="1200" dirty="0"/>
              <a:t>.” </a:t>
            </a:r>
          </a:p>
          <a:p>
            <a:r>
              <a:rPr lang="pl-PL" sz="1200" dirty="0"/>
              <a:t>Prof. S. </a:t>
            </a:r>
            <a:r>
              <a:rPr lang="pl-PL" sz="1200" dirty="0" err="1"/>
              <a:t>Steinborn</a:t>
            </a:r>
            <a:r>
              <a:rPr lang="pl-PL" sz="1200" dirty="0"/>
              <a:t>, </a:t>
            </a:r>
            <a:r>
              <a:rPr lang="pl-PL" sz="1200" i="1" dirty="0"/>
              <a:t>Komentarz aktualizowany do art.540b k.p.k</a:t>
            </a:r>
            <a:r>
              <a:rPr lang="pl-PL" sz="1200" dirty="0"/>
              <a:t>., LEX</a:t>
            </a:r>
          </a:p>
          <a:p>
            <a:endParaRPr lang="pl-PL" sz="1200" dirty="0"/>
          </a:p>
        </p:txBody>
      </p:sp>
    </p:spTree>
    <p:extLst>
      <p:ext uri="{BB962C8B-B14F-4D97-AF65-F5344CB8AC3E}">
        <p14:creationId xmlns:p14="http://schemas.microsoft.com/office/powerpoint/2010/main" val="4024405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93662" y="386930"/>
            <a:ext cx="10066122" cy="1298448"/>
          </a:xfrm>
        </p:spPr>
        <p:txBody>
          <a:bodyPr anchor="b">
            <a:normAutofit/>
          </a:bodyPr>
          <a:lstStyle/>
          <a:p>
            <a:r>
              <a:rPr lang="pl-PL" sz="4800"/>
              <a:t>Wznowienie postępowania z urzędu </a:t>
            </a:r>
          </a:p>
        </p:txBody>
      </p:sp>
      <p:sp>
        <p:nvSpPr>
          <p:cNvPr id="7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793661" y="2599509"/>
            <a:ext cx="4530898" cy="3639450"/>
          </a:xfrm>
        </p:spPr>
        <p:txBody>
          <a:bodyPr anchor="ctr">
            <a:normAutofit/>
          </a:bodyPr>
          <a:lstStyle/>
          <a:p>
            <a:r>
              <a:rPr lang="pl-PL" sz="1100"/>
              <a:t>Art. 542 § 3 – wznowienie postępowania </a:t>
            </a:r>
            <a:r>
              <a:rPr lang="pl-PL" sz="1100" b="1"/>
              <a:t>jedynie z urzędu w przypadku zaistnienia bezwzględnych przyczyn odwoławczych</a:t>
            </a:r>
            <a:r>
              <a:rPr lang="pl-PL" sz="1100"/>
              <a:t> jeżeli nie były one uprzednio przedmiotem rozpoznania w trybie kasacji.</a:t>
            </a:r>
          </a:p>
          <a:p>
            <a:r>
              <a:rPr lang="pl-PL" sz="1100"/>
              <a:t>art. 439 § 1, przy czym wznowienie postępowania jedynie z powodów określonych w pkt 9-11 może nastąpić tylko na korzyść oskarżonego.</a:t>
            </a:r>
          </a:p>
          <a:p>
            <a:r>
              <a:rPr lang="pl-PL" sz="1100"/>
              <a:t>Wznowienie postępowania na niekorzyść oskarżonego jest ograniczone 6 miesięcznym terminem</a:t>
            </a:r>
          </a:p>
          <a:p>
            <a:r>
              <a:rPr lang="pl-PL" sz="1100"/>
              <a:t>Wyjątek od zasady skargowości! </a:t>
            </a:r>
          </a:p>
          <a:p>
            <a:r>
              <a:rPr lang="pl-PL" sz="1100"/>
              <a:t>Bezwzględne przyczyny odwoławcze nie mogą być podstawą wznowienia postępowania na wniosek strony. Dla strony przyczyny te mogą być podstawą kasacji. Strona może jednak w trybie art. 9 § 2 zasygnalizować sądowi zaistnienie powyższych uchybień. </a:t>
            </a:r>
          </a:p>
          <a:p>
            <a:r>
              <a:rPr lang="pl-PL" sz="1100"/>
              <a:t>Zasygnalizowanie uchybień w trybie art. 9 § 2 nie jest obarczone przymusem adwokacko – radcowskim. </a:t>
            </a:r>
          </a:p>
          <a:p>
            <a:r>
              <a:rPr lang="pl-PL" sz="1100" b="1"/>
              <a:t>Sąd, działając z urzędu, postanowieniem wznawia postępowanie. </a:t>
            </a:r>
          </a:p>
        </p:txBody>
      </p:sp>
      <p:pic>
        <p:nvPicPr>
          <p:cNvPr id="24578" name="Picture 2" descr="How To Say Ex Officio - YouTube">
            <a:extLst>
              <a:ext uri="{FF2B5EF4-FFF2-40B4-BE49-F238E27FC236}">
                <a16:creationId xmlns:a16="http://schemas.microsoft.com/office/drawing/2014/main" id="{32EFBF7F-E5D1-4E08-8480-34BE3B7FF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99" r="12551"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21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Tryb wznowienia postępowania </a:t>
            </a:r>
          </a:p>
        </p:txBody>
      </p:sp>
      <p:sp>
        <p:nvSpPr>
          <p:cNvPr id="4" name="Symbol zastępczy tekstu 3"/>
          <p:cNvSpPr>
            <a:spLocks noGrp="1"/>
          </p:cNvSpPr>
          <p:nvPr>
            <p:ph type="body" idx="1"/>
          </p:nvPr>
        </p:nvSpPr>
        <p:spPr>
          <a:xfrm>
            <a:off x="1024128" y="1768156"/>
            <a:ext cx="4754880" cy="822960"/>
          </a:xfrm>
        </p:spPr>
        <p:txBody>
          <a:bodyPr>
            <a:normAutofit/>
          </a:bodyPr>
          <a:lstStyle/>
          <a:p>
            <a:pPr algn="ctr"/>
            <a:r>
              <a:rPr lang="pl-PL" sz="2800" dirty="0"/>
              <a:t>Na wniosek </a:t>
            </a:r>
          </a:p>
        </p:txBody>
      </p:sp>
      <p:sp>
        <p:nvSpPr>
          <p:cNvPr id="5" name="Symbol zastępczy zawartości 4"/>
          <p:cNvSpPr>
            <a:spLocks noGrp="1"/>
          </p:cNvSpPr>
          <p:nvPr>
            <p:ph sz="half" idx="2"/>
          </p:nvPr>
        </p:nvSpPr>
        <p:spPr>
          <a:xfrm>
            <a:off x="1024128" y="2591116"/>
            <a:ext cx="4754880" cy="3718244"/>
          </a:xfrm>
        </p:spPr>
        <p:txBody>
          <a:bodyPr>
            <a:normAutofit/>
          </a:bodyPr>
          <a:lstStyle/>
          <a:p>
            <a:pPr algn="just"/>
            <a:r>
              <a:rPr lang="pl-PL" dirty="0"/>
              <a:t>Art. 542 § 1 </a:t>
            </a:r>
          </a:p>
          <a:p>
            <a:pPr algn="just"/>
            <a:r>
              <a:rPr lang="pl-PL" dirty="0"/>
              <a:t>Art. 540, 540a i 540b</a:t>
            </a:r>
          </a:p>
          <a:p>
            <a:pPr algn="just"/>
            <a:r>
              <a:rPr lang="pl-PL" dirty="0"/>
              <a:t>Wznowienie postępowania następuje </a:t>
            </a:r>
            <a:r>
              <a:rPr lang="pl-PL" b="1" dirty="0"/>
              <a:t>na wniosek strony</a:t>
            </a:r>
            <a:r>
              <a:rPr lang="pl-PL" dirty="0"/>
              <a:t>. </a:t>
            </a:r>
          </a:p>
          <a:p>
            <a:pPr algn="just"/>
            <a:r>
              <a:rPr lang="pl-PL" dirty="0"/>
              <a:t>Po śmierci skazanego, wniosek o wznowienie postępowania na korzyść może złożyć osoba najbliższa</a:t>
            </a:r>
          </a:p>
        </p:txBody>
      </p:sp>
      <p:sp>
        <p:nvSpPr>
          <p:cNvPr id="6" name="Symbol zastępczy tekstu 5"/>
          <p:cNvSpPr>
            <a:spLocks noGrp="1"/>
          </p:cNvSpPr>
          <p:nvPr>
            <p:ph type="body" sz="quarter" idx="3"/>
          </p:nvPr>
        </p:nvSpPr>
        <p:spPr>
          <a:xfrm>
            <a:off x="5989320" y="1768156"/>
            <a:ext cx="4754880" cy="822960"/>
          </a:xfrm>
        </p:spPr>
        <p:txBody>
          <a:bodyPr>
            <a:normAutofit/>
          </a:bodyPr>
          <a:lstStyle/>
          <a:p>
            <a:pPr algn="ctr"/>
            <a:r>
              <a:rPr lang="pl-PL" sz="3200" dirty="0"/>
              <a:t>Z urzędu </a:t>
            </a:r>
          </a:p>
        </p:txBody>
      </p:sp>
      <p:sp>
        <p:nvSpPr>
          <p:cNvPr id="7" name="Symbol zastępczy zawartości 6"/>
          <p:cNvSpPr>
            <a:spLocks noGrp="1"/>
          </p:cNvSpPr>
          <p:nvPr>
            <p:ph sz="quarter" idx="4"/>
          </p:nvPr>
        </p:nvSpPr>
        <p:spPr>
          <a:xfrm>
            <a:off x="6143625" y="2466976"/>
            <a:ext cx="5715000" cy="4229100"/>
          </a:xfrm>
        </p:spPr>
        <p:txBody>
          <a:bodyPr>
            <a:normAutofit/>
          </a:bodyPr>
          <a:lstStyle/>
          <a:p>
            <a:pPr algn="just"/>
            <a:r>
              <a:rPr lang="pl-PL" dirty="0"/>
              <a:t>Art. 542 § 3 </a:t>
            </a:r>
          </a:p>
          <a:p>
            <a:pPr algn="just"/>
            <a:r>
              <a:rPr lang="pl-PL" dirty="0"/>
              <a:t>W przypadku zaistnienia przyczyn wskazanych w art. 439 § 1, przy czym wznowienie postępowania jedynie z powodów określonych w pkt 9-11 może nastąpić tylko na korzyść oskarżonego.</a:t>
            </a:r>
          </a:p>
        </p:txBody>
      </p:sp>
    </p:spTree>
    <p:extLst>
      <p:ext uri="{BB962C8B-B14F-4D97-AF65-F5344CB8AC3E}">
        <p14:creationId xmlns:p14="http://schemas.microsoft.com/office/powerpoint/2010/main" val="974438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Tryb wznowienia postępowania</a:t>
            </a:r>
          </a:p>
        </p:txBody>
      </p:sp>
      <p:sp>
        <p:nvSpPr>
          <p:cNvPr id="8" name="Symbol zastępczy zawartości 7"/>
          <p:cNvSpPr>
            <a:spLocks noGrp="1"/>
          </p:cNvSpPr>
          <p:nvPr>
            <p:ph idx="1"/>
          </p:nvPr>
        </p:nvSpPr>
        <p:spPr>
          <a:xfrm>
            <a:off x="925805" y="2166298"/>
            <a:ext cx="10852439" cy="4763386"/>
          </a:xfrm>
        </p:spPr>
        <p:txBody>
          <a:bodyPr>
            <a:normAutofit fontScale="77500" lnSpcReduction="20000"/>
          </a:bodyPr>
          <a:lstStyle/>
          <a:p>
            <a:pPr algn="just"/>
            <a:r>
              <a:rPr lang="pl-PL" dirty="0"/>
              <a:t>W postępowaniu w przedmiocie wznowienia postępowania stosuje się odpowiednio przepisy postępowania odwoławczego i kasacyjnego, wskazane w art. 545: </a:t>
            </a:r>
          </a:p>
          <a:p>
            <a:pPr marL="457200" indent="-457200" algn="just">
              <a:buFont typeface="+mj-lt"/>
              <a:buAutoNum type="arabicPeriod"/>
            </a:pPr>
            <a:r>
              <a:rPr lang="pl-PL" dirty="0"/>
              <a:t>art. 425 § 2 </a:t>
            </a:r>
            <a:r>
              <a:rPr lang="pl-PL" dirty="0" err="1"/>
              <a:t>zd</a:t>
            </a:r>
            <a:r>
              <a:rPr lang="pl-PL" dirty="0"/>
              <a:t>. 1 – strona może w drodze wznowienia postępowania zaskarżyć prawomocne orzeczenie w całości lub w części. Recypowanie tylko zdania pierwszego art. 425 § 2 oznacza, że w trybie wznowienia postępowania nie jest dopuszczalne zaskarżenie samego uzasadnienia orzeczenia;</a:t>
            </a:r>
          </a:p>
          <a:p>
            <a:pPr marL="457200" indent="-457200" algn="just">
              <a:buFont typeface="+mj-lt"/>
              <a:buAutoNum type="arabicPeriod"/>
            </a:pPr>
            <a:r>
              <a:rPr lang="pl-PL" dirty="0"/>
              <a:t>art. 425 § 3 i 4 – </a:t>
            </a:r>
            <a:r>
              <a:rPr lang="pl-PL" i="1" dirty="0" err="1"/>
              <a:t>gravamen</a:t>
            </a:r>
            <a:r>
              <a:rPr lang="pl-PL" i="1" dirty="0"/>
              <a:t> </a:t>
            </a:r>
            <a:r>
              <a:rPr lang="pl-PL" dirty="0"/>
              <a:t>w zaskarżeniu orzeczenia (§ 3), co nie dotyczy oskarżyciela publicznego, który może złożyć wniosek o wznowienie postępowania na korzyść oskarżonego (§ 4);</a:t>
            </a:r>
          </a:p>
          <a:p>
            <a:pPr marL="457200" indent="-457200" algn="just">
              <a:buFont typeface="+mj-lt"/>
              <a:buAutoNum type="arabicPeriod"/>
            </a:pPr>
            <a:r>
              <a:rPr lang="pl-PL" dirty="0"/>
              <a:t>3) art. 429 – kontrola formalna wniosku o wznowienie postępowania przez prezesa sądu .W wypadku, gdy wniosek pochodzi od osoby nieuprawnionej (niebędącej stroną lub osobą wskazaną w art. 542 § 2) albo jest niedopuszczalny z mocy ustawy (nie dotyczy postępowania sądowego zakończonego prawomocnym orzeczeniem) lub pomimo wezwania do uzupełnienia jego braków formalnych nie zostały one usunięte, </a:t>
            </a:r>
            <a:r>
              <a:rPr lang="pl-PL" b="1" dirty="0"/>
              <a:t>prezes sądu wydaje zarządzenie o odmowie jego przyjęcia</a:t>
            </a:r>
            <a:r>
              <a:rPr lang="pl-PL" dirty="0"/>
              <a:t>. Podstawą do odmowy przyjęcia wniosku o wznowienie postępowania jest również art. 530 § 2.  </a:t>
            </a:r>
          </a:p>
          <a:p>
            <a:pPr marL="630936" lvl="1" indent="-457200" algn="just"/>
            <a:r>
              <a:rPr lang="pl-PL" dirty="0"/>
              <a:t>Zarządzenie prezesa sądu jest zaskarżalne. </a:t>
            </a:r>
          </a:p>
          <a:p>
            <a:pPr algn="just"/>
            <a:endParaRPr lang="pl-PL" dirty="0"/>
          </a:p>
        </p:txBody>
      </p:sp>
    </p:spTree>
    <p:extLst>
      <p:ext uri="{BB962C8B-B14F-4D97-AF65-F5344CB8AC3E}">
        <p14:creationId xmlns:p14="http://schemas.microsoft.com/office/powerpoint/2010/main" val="628530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1451D6E-3A43-4E06-BF20-3C3C3FF41944}"/>
              </a:ext>
            </a:extLst>
          </p:cNvPr>
          <p:cNvSpPr>
            <a:spLocks noGrp="1"/>
          </p:cNvSpPr>
          <p:nvPr>
            <p:ph type="title"/>
          </p:nvPr>
        </p:nvSpPr>
        <p:spPr>
          <a:xfrm>
            <a:off x="808638" y="386930"/>
            <a:ext cx="9236700" cy="1188950"/>
          </a:xfrm>
        </p:spPr>
        <p:txBody>
          <a:bodyPr anchor="b">
            <a:normAutofit fontScale="90000"/>
          </a:bodyPr>
          <a:lstStyle/>
          <a:p>
            <a:r>
              <a:rPr lang="pl-PL" sz="5400" dirty="0"/>
              <a:t>Jakie przepisy stosuje się przy wznowieniu postępowania?</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 y="2203079"/>
            <a:ext cx="11454593" cy="4147845"/>
          </a:xfrm>
        </p:spPr>
        <p:txBody>
          <a:bodyPr anchor="ctr">
            <a:normAutofit fontScale="92500"/>
          </a:bodyPr>
          <a:lstStyle/>
          <a:p>
            <a:pPr marL="457200" indent="-457200">
              <a:buFont typeface="+mj-lt"/>
              <a:buAutoNum type="arabicPeriod" startAt="4"/>
            </a:pPr>
            <a:r>
              <a:rPr lang="pl-PL" sz="1000" dirty="0"/>
              <a:t>art. 430 § 1 – mimo przyjęcia wniosku i skierowania do rozpoznania sąd powinien pozostawić wniosek bez rozpoznania, jeżeli zachodzą podstawy do odmowy jego przyjęcia określone w art. 429 § 1.. Recypowanie tylko § 1 art. 430 ogranicza możliwość zaskarżenia postanowienia o pozostawieniu wniosku bez rozpoznania tylko do sytuacji wskazanej w art. 547 § 1 tzn. gdy to postanowienie wydał sąd okręgowy;</a:t>
            </a:r>
          </a:p>
          <a:p>
            <a:pPr marL="457200" indent="-457200">
              <a:buFont typeface="+mj-lt"/>
              <a:buAutoNum type="arabicPeriod" startAt="4"/>
            </a:pPr>
            <a:r>
              <a:rPr lang="pl-PL" sz="1000" dirty="0"/>
              <a:t>art. 431 i 432 – cofnięcie wniosku o wznowienie postępowania na takich samych zasadach, jak w wypadku cofnięcia środka odwoławczego. </a:t>
            </a:r>
          </a:p>
          <a:p>
            <a:pPr marL="457200" indent="-457200">
              <a:buFont typeface="+mj-lt"/>
              <a:buAutoNum type="arabicPeriod" startAt="4"/>
            </a:pPr>
            <a:r>
              <a:rPr lang="pl-PL" sz="1000" dirty="0"/>
              <a:t>art. 435 – w sprawach złożonych podmiotowo (więcej niż jeden oskarżony), gdy wniosek o wznowienie postępowania ograniczony został co do jednego ze współoskarżonych (skazanych), sąd wznowieniowy, wznawiając postępowanie na korzyść tego oskarżonego (skazanego), może także wznowić postępowanie co do pozostałych współoskarżonych (skazanych), którzy nie złożyli wniosku o wznowienie postępowania, jeżeli te same względy przemawiają za wznowieniem postępowania na rzecz tamtych</a:t>
            </a:r>
          </a:p>
          <a:p>
            <a:pPr marL="457200" indent="-457200">
              <a:buFont typeface="+mj-lt"/>
              <a:buAutoNum type="arabicPeriod" startAt="4"/>
            </a:pPr>
            <a:r>
              <a:rPr lang="pl-PL" sz="1000" dirty="0"/>
              <a:t>art. 442 – sąd, wznawiając postępowanie, uchylił zaskarżone orzeczenie i przekazał sprawę do ponownego rozpoznania sądowi pierwszej lub drugiej instancji. Sąd ponownie rozpoznaje sprawę </a:t>
            </a:r>
            <a:r>
              <a:rPr lang="pl-PL" sz="1000" b="1" dirty="0"/>
              <a:t>tylko w granicach przekazania</a:t>
            </a:r>
            <a:r>
              <a:rPr lang="pl-PL" sz="1000" dirty="0"/>
              <a:t>. Jeżeli zostało wznowione jedynie w części dotyczącej orzeczenia o karze, sąd ponownie rozpoznający sprawę może wyjść poza granice przekazania i uniewinnić oskarżonego lub umorzyć postępowanie (art. 442 § 1). Sąd ponownie rozpoznający sprawę jest jednak związany zapatrywaniami prawnymi i wskazaniami co do dalszego postępowania sformułowanymi przez sąd wznowieniowy (art. 442 § 3)</a:t>
            </a:r>
          </a:p>
          <a:p>
            <a:pPr marL="457200" indent="-457200">
              <a:buFont typeface="+mj-lt"/>
              <a:buAutoNum type="arabicPeriod" startAt="4"/>
            </a:pPr>
            <a:r>
              <a:rPr lang="pl-PL" sz="1000" dirty="0"/>
              <a:t>art. 456 – forma orzeczenia sądu wznowieniowego. Gdy wznowienie dotyczy postępowania zakończonego prawomocnym wyrokiem, to wznawiając postępowanie, sąd wznowieniowy orzeka w formie wyroku. Natomiast gdy wznowienie dotyczy postępowania sądowego zakończonego prawomocnym postanowieniem, to zgodnie z regułą wyrażoną w art. 93 § 1 sąd orzeka w formie postanowienia;</a:t>
            </a:r>
          </a:p>
          <a:p>
            <a:pPr marL="457200" indent="-457200">
              <a:buFont typeface="+mj-lt"/>
              <a:buAutoNum type="arabicPeriod" startAt="4"/>
            </a:pPr>
            <a:r>
              <a:rPr lang="pl-PL" sz="1000" dirty="0"/>
              <a:t>art. 529 –wniesieniu i rozpoznaniu wniosku o wznowienie postępowania na korzyść oskarżonego (skazanego) nie stoi na przeszkodzie wykonanie kary, zatarcie skazania, akt łaski ani też okoliczność wyłączająca ściganie lub uzasadniająca zawieszenie postępowania;</a:t>
            </a:r>
          </a:p>
          <a:p>
            <a:pPr marL="457200" indent="-457200">
              <a:buFont typeface="+mj-lt"/>
              <a:buAutoNum type="arabicPeriod" startAt="4"/>
            </a:pPr>
            <a:r>
              <a:rPr lang="pl-PL" sz="1000" dirty="0"/>
              <a:t>art. 530 - podstawę do podjęcia przez prezesa sądu właściwego do wznowienia postępowania czynności dotyczących wstępnej kontroli wniosku o wznowienie postępowania w zakresie wskazanym w tym przepisie, a także uprawnia do wniesienia zażalenia na zarządzenie o odmowie przyjęcia wniosku Gdy sądem odwoławczym jest Sąd Najwyższy, a więc przy zażaleniu na zarządzenie prezesa sądu apelacyjnego lub Prezesa Sądu Najwyższego, to zgodnie z art. 530 § 3 </a:t>
            </a:r>
            <a:r>
              <a:rPr lang="pl-PL" sz="1000" dirty="0" err="1"/>
              <a:t>zd</a:t>
            </a:r>
            <a:r>
              <a:rPr lang="pl-PL" sz="1000" dirty="0"/>
              <a:t>. 2 Sąd Najwyższy orzeka jednoosobowo;</a:t>
            </a:r>
          </a:p>
          <a:p>
            <a:pPr marL="457200" indent="-457200">
              <a:buFont typeface="+mj-lt"/>
              <a:buAutoNum type="arabicPeriod" startAt="4"/>
            </a:pPr>
            <a:r>
              <a:rPr lang="pl-PL" sz="1000" dirty="0"/>
              <a:t>art. 532 – możliwość wstrzymania wykonania orzeczenia, którym prawomocnie zakończono postępowanie sądowe, jak też innego orzeczenia, którego wykonanie zależy od rozpoznania wniosku. Wstrzymanie wykonania orzeczenia może być połączone z zastosowaniem wskazanych w tym przepisie środków zapobiegawczych. </a:t>
            </a:r>
          </a:p>
          <a:p>
            <a:pPr marL="457200" indent="-457200">
              <a:buFont typeface="+mj-lt"/>
              <a:buAutoNum type="arabicPeriod" startAt="4"/>
            </a:pPr>
            <a:r>
              <a:rPr lang="pl-PL" sz="1000" dirty="0"/>
              <a:t>art. 538 - gdy po rozpoznaniu wniosku o wznowienie postępowania lub wznawiając postępowanie z urzędu, sąd uchylił wyrok skazujący, to ustaje wykonanie kary. W wypadku ponownego skazania karę już wykonaną zalicza się na poczet nowo orzeczonej kary (art. 538 § 1). W takiej sytuacji sąd wznowieniowy może również zastosować środek zapobiegawczy (art. 538 § 2). Na postanowienie o zastosowaniu tego środka przysługuje zażalenie (art. 252 § 1);</a:t>
            </a:r>
          </a:p>
          <a:p>
            <a:pPr marL="457200" indent="-457200">
              <a:buFont typeface="+mj-lt"/>
              <a:buAutoNum type="arabicPeriod" startAt="4"/>
            </a:pPr>
            <a:r>
              <a:rPr lang="pl-PL" sz="1000" dirty="0"/>
              <a:t>art. 434 i 443 – wznowienie postępowania na korzyść oskarżonego (skazanego) i obowiązywanie zakazu </a:t>
            </a:r>
            <a:r>
              <a:rPr lang="pl-PL" sz="1000" i="1" dirty="0" err="1"/>
              <a:t>eformationis</a:t>
            </a:r>
            <a:r>
              <a:rPr lang="pl-PL" sz="1000" i="1" dirty="0"/>
              <a:t> in </a:t>
            </a:r>
            <a:r>
              <a:rPr lang="pl-PL" sz="1000" i="1" dirty="0" err="1"/>
              <a:t>peius</a:t>
            </a:r>
            <a:r>
              <a:rPr lang="pl-PL" sz="1000" i="1" dirty="0"/>
              <a:t>. </a:t>
            </a:r>
            <a:endParaRPr lang="pl-PL" sz="1000" dirty="0"/>
          </a:p>
        </p:txBody>
      </p:sp>
    </p:spTree>
    <p:extLst>
      <p:ext uri="{BB962C8B-B14F-4D97-AF65-F5344CB8AC3E}">
        <p14:creationId xmlns:p14="http://schemas.microsoft.com/office/powerpoint/2010/main" val="3211297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p:cNvSpPr/>
          <p:nvPr/>
        </p:nvSpPr>
        <p:spPr>
          <a:xfrm>
            <a:off x="116958" y="566182"/>
            <a:ext cx="2381693"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Wniosek o wznowienie postępowania </a:t>
            </a:r>
          </a:p>
        </p:txBody>
      </p:sp>
      <p:sp>
        <p:nvSpPr>
          <p:cNvPr id="5" name="Prostokąt zaokrąglony 4"/>
          <p:cNvSpPr/>
          <p:nvPr/>
        </p:nvSpPr>
        <p:spPr>
          <a:xfrm>
            <a:off x="4657061" y="566182"/>
            <a:ext cx="2381693"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Kontrola formalna wniosku art. 429 – PREZES SĄDU </a:t>
            </a:r>
          </a:p>
        </p:txBody>
      </p:sp>
      <p:sp>
        <p:nvSpPr>
          <p:cNvPr id="6" name="Prostokąt zaokrąglony 5"/>
          <p:cNvSpPr/>
          <p:nvPr/>
        </p:nvSpPr>
        <p:spPr>
          <a:xfrm>
            <a:off x="9298097" y="4050629"/>
            <a:ext cx="2756997"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Kontrola dokonywana przez sąd wznowieniowy (art. 430)</a:t>
            </a:r>
          </a:p>
        </p:txBody>
      </p:sp>
      <p:sp>
        <p:nvSpPr>
          <p:cNvPr id="8" name="Prostokąt zaokrąglony 7"/>
          <p:cNvSpPr/>
          <p:nvPr/>
        </p:nvSpPr>
        <p:spPr>
          <a:xfrm>
            <a:off x="302588" y="4168446"/>
            <a:ext cx="5061687" cy="1631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a:t>Skład sądu – 3 sędziów </a:t>
            </a:r>
          </a:p>
          <a:p>
            <a:r>
              <a:rPr lang="pl-PL" dirty="0"/>
              <a:t>W kwestii wznowienia postępowania </a:t>
            </a:r>
            <a:r>
              <a:rPr lang="pl-PL" b="1" dirty="0"/>
              <a:t>sąd orzeka na posiedzeniu bez udziału stron</a:t>
            </a:r>
            <a:r>
              <a:rPr lang="pl-PL" dirty="0"/>
              <a:t>, chyba że prezes sądu lub sąd postanowi inaczej.</a:t>
            </a:r>
          </a:p>
        </p:txBody>
      </p:sp>
      <p:sp>
        <p:nvSpPr>
          <p:cNvPr id="10" name="Strzałka w prawo 9"/>
          <p:cNvSpPr/>
          <p:nvPr/>
        </p:nvSpPr>
        <p:spPr>
          <a:xfrm>
            <a:off x="2778642" y="861774"/>
            <a:ext cx="1598428" cy="356191"/>
          </a:xfrm>
          <a:prstGeom prst="rightArrow">
            <a:avLst>
              <a:gd name="adj1" fmla="val 241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2" name="Łącznik prosty ze strzałką 11"/>
          <p:cNvCxnSpPr/>
          <p:nvPr/>
        </p:nvCxnSpPr>
        <p:spPr>
          <a:xfrm flipV="1">
            <a:off x="7318745" y="249864"/>
            <a:ext cx="839972" cy="63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7038754" y="1887271"/>
            <a:ext cx="522441" cy="1272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8432272" y="31192"/>
            <a:ext cx="3426576" cy="861774"/>
          </a:xfrm>
          <a:prstGeom prst="rect">
            <a:avLst/>
          </a:prstGeom>
          <a:noFill/>
          <a:ln>
            <a:solidFill>
              <a:schemeClr val="accent3"/>
            </a:solidFill>
          </a:ln>
        </p:spPr>
        <p:txBody>
          <a:bodyPr wrap="square" rtlCol="0">
            <a:spAutoFit/>
          </a:bodyPr>
          <a:lstStyle/>
          <a:p>
            <a:pPr algn="ctr"/>
            <a:r>
              <a:rPr lang="pl-PL" sz="1600" b="1" dirty="0"/>
              <a:t>Niespełnienie wymogów formalnych – odmowa przyjęcia wniosku </a:t>
            </a:r>
          </a:p>
          <a:p>
            <a:pPr algn="ctr"/>
            <a:r>
              <a:rPr lang="pl-PL" sz="1600" b="1" dirty="0"/>
              <a:t>Zarządzenie zaskarżalne </a:t>
            </a:r>
          </a:p>
        </p:txBody>
      </p:sp>
      <p:sp>
        <p:nvSpPr>
          <p:cNvPr id="16" name="pole tekstowe 15"/>
          <p:cNvSpPr txBox="1"/>
          <p:nvPr/>
        </p:nvSpPr>
        <p:spPr>
          <a:xfrm>
            <a:off x="5847907" y="3270254"/>
            <a:ext cx="3426576" cy="830997"/>
          </a:xfrm>
          <a:prstGeom prst="rect">
            <a:avLst/>
          </a:prstGeom>
          <a:noFill/>
          <a:ln>
            <a:solidFill>
              <a:schemeClr val="tx2"/>
            </a:solidFill>
          </a:ln>
        </p:spPr>
        <p:txBody>
          <a:bodyPr wrap="square" rtlCol="0">
            <a:spAutoFit/>
          </a:bodyPr>
          <a:lstStyle/>
          <a:p>
            <a:pPr algn="ctr"/>
            <a:r>
              <a:rPr lang="pl-PL" sz="1600" b="1" dirty="0">
                <a:solidFill>
                  <a:srgbClr val="FFC000"/>
                </a:solidFill>
              </a:rPr>
              <a:t>Wniosek spełnia wymogi formalne – przyjęcie zażalenia do rozpoznania </a:t>
            </a:r>
          </a:p>
        </p:txBody>
      </p:sp>
      <p:sp>
        <p:nvSpPr>
          <p:cNvPr id="17" name="Strzałka w prawo 16"/>
          <p:cNvSpPr/>
          <p:nvPr/>
        </p:nvSpPr>
        <p:spPr>
          <a:xfrm rot="1185723">
            <a:off x="7609425" y="4044460"/>
            <a:ext cx="1305653" cy="343683"/>
          </a:xfrm>
          <a:prstGeom prst="rightArrow">
            <a:avLst>
              <a:gd name="adj1" fmla="val 241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9723033" y="5972924"/>
            <a:ext cx="2448272" cy="830997"/>
          </a:xfrm>
          <a:prstGeom prst="rect">
            <a:avLst/>
          </a:prstGeom>
          <a:noFill/>
          <a:ln>
            <a:solidFill>
              <a:schemeClr val="tx2"/>
            </a:solidFill>
          </a:ln>
        </p:spPr>
        <p:txBody>
          <a:bodyPr wrap="square" rtlCol="0">
            <a:spAutoFit/>
          </a:bodyPr>
          <a:lstStyle/>
          <a:p>
            <a:pPr algn="ctr"/>
            <a:r>
              <a:rPr lang="pl-PL" sz="1600" b="1" dirty="0">
                <a:solidFill>
                  <a:srgbClr val="FFC000"/>
                </a:solidFill>
              </a:rPr>
              <a:t>Negatywny wynik – wniosek pozostawia się bez rozpoznania </a:t>
            </a:r>
          </a:p>
        </p:txBody>
      </p:sp>
      <p:sp>
        <p:nvSpPr>
          <p:cNvPr id="19" name="pole tekstowe 18"/>
          <p:cNvSpPr txBox="1"/>
          <p:nvPr/>
        </p:nvSpPr>
        <p:spPr>
          <a:xfrm>
            <a:off x="6796519" y="5964887"/>
            <a:ext cx="2724396" cy="830997"/>
          </a:xfrm>
          <a:prstGeom prst="rect">
            <a:avLst/>
          </a:prstGeom>
          <a:noFill/>
          <a:ln>
            <a:solidFill>
              <a:schemeClr val="accent1"/>
            </a:solidFill>
          </a:ln>
        </p:spPr>
        <p:txBody>
          <a:bodyPr wrap="square" rtlCol="0">
            <a:spAutoFit/>
          </a:bodyPr>
          <a:lstStyle/>
          <a:p>
            <a:pPr algn="ctr"/>
            <a:r>
              <a:rPr lang="pl-PL" sz="1600" b="1" dirty="0">
                <a:solidFill>
                  <a:srgbClr val="FFC000"/>
                </a:solidFill>
              </a:rPr>
              <a:t>Jeżeli wniosek spełnia warunki formalne – przyjęcie do rozpoznania </a:t>
            </a:r>
          </a:p>
        </p:txBody>
      </p:sp>
      <p:cxnSp>
        <p:nvCxnSpPr>
          <p:cNvPr id="21" name="Łącznik prosty ze strzałką 20"/>
          <p:cNvCxnSpPr/>
          <p:nvPr/>
        </p:nvCxnSpPr>
        <p:spPr>
          <a:xfrm>
            <a:off x="11145164" y="5223367"/>
            <a:ext cx="421483" cy="576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8611116" y="5223367"/>
            <a:ext cx="555526" cy="48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rostokąt 23"/>
          <p:cNvSpPr/>
          <p:nvPr/>
        </p:nvSpPr>
        <p:spPr>
          <a:xfrm>
            <a:off x="237460" y="1594884"/>
            <a:ext cx="2498651" cy="584775"/>
          </a:xfrm>
          <a:prstGeom prst="rect">
            <a:avLst/>
          </a:prstGeom>
        </p:spPr>
        <p:txBody>
          <a:bodyPr wrap="square">
            <a:spAutoFit/>
          </a:bodyPr>
          <a:lstStyle/>
          <a:p>
            <a:r>
              <a:rPr lang="pl-PL" sz="1600" b="1" u="sng" dirty="0">
                <a:solidFill>
                  <a:srgbClr val="FFC000"/>
                </a:solidFill>
              </a:rPr>
              <a:t>Przymus adwokacko – radcowski</a:t>
            </a:r>
            <a:r>
              <a:rPr lang="pl-PL" sz="1600" dirty="0">
                <a:solidFill>
                  <a:srgbClr val="FFC000"/>
                </a:solidFill>
              </a:rPr>
              <a:t> – art. 545 § 2 </a:t>
            </a:r>
          </a:p>
        </p:txBody>
      </p:sp>
      <p:sp>
        <p:nvSpPr>
          <p:cNvPr id="25" name="Prostokąt 24"/>
          <p:cNvSpPr/>
          <p:nvPr/>
        </p:nvSpPr>
        <p:spPr>
          <a:xfrm>
            <a:off x="53213" y="2137352"/>
            <a:ext cx="6096000" cy="2062103"/>
          </a:xfrm>
          <a:prstGeom prst="rect">
            <a:avLst/>
          </a:prstGeom>
        </p:spPr>
        <p:txBody>
          <a:bodyPr>
            <a:spAutoFit/>
          </a:bodyPr>
          <a:lstStyle/>
          <a:p>
            <a:pPr algn="ctr"/>
            <a:r>
              <a:rPr lang="pl-PL" sz="1600" b="1" u="sng" dirty="0">
                <a:solidFill>
                  <a:srgbClr val="FFC000"/>
                </a:solidFill>
              </a:rPr>
              <a:t>WŁAŚCIWOŚĆ SĄDU</a:t>
            </a:r>
          </a:p>
          <a:p>
            <a:r>
              <a:rPr lang="pl-PL" sz="1600" dirty="0">
                <a:solidFill>
                  <a:srgbClr val="FFC000"/>
                </a:solidFill>
              </a:rPr>
              <a:t>1) sąd okręgowy – sprawy zakończone orzeczeniem sądu rejonowego,</a:t>
            </a:r>
          </a:p>
          <a:p>
            <a:r>
              <a:rPr lang="pl-PL" sz="1600" dirty="0">
                <a:solidFill>
                  <a:srgbClr val="FFC000"/>
                </a:solidFill>
              </a:rPr>
              <a:t>2) sąd apelacyjny – sprawy zakończone orzeczeniem sądu okręgowego,</a:t>
            </a:r>
          </a:p>
          <a:p>
            <a:r>
              <a:rPr lang="pl-PL" sz="1600" dirty="0">
                <a:solidFill>
                  <a:srgbClr val="FFC000"/>
                </a:solidFill>
              </a:rPr>
              <a:t>3) Sąd Najwyższy orzeka w przedmiocie wznowienia postępowania zakończonego orzeczeniem sądu apelacyjnego lub Sądu Najwyższego.</a:t>
            </a:r>
          </a:p>
        </p:txBody>
      </p:sp>
      <p:sp>
        <p:nvSpPr>
          <p:cNvPr id="28" name="Strzałka w prawo 27"/>
          <p:cNvSpPr/>
          <p:nvPr/>
        </p:nvSpPr>
        <p:spPr>
          <a:xfrm rot="13626464">
            <a:off x="5669156" y="5847508"/>
            <a:ext cx="960115" cy="323352"/>
          </a:xfrm>
          <a:prstGeom prst="rightArrow">
            <a:avLst>
              <a:gd name="adj1" fmla="val 241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p:cNvSpPr/>
          <p:nvPr/>
        </p:nvSpPr>
        <p:spPr>
          <a:xfrm>
            <a:off x="208894" y="6065363"/>
            <a:ext cx="6096000" cy="584775"/>
          </a:xfrm>
          <a:prstGeom prst="rect">
            <a:avLst/>
          </a:prstGeom>
        </p:spPr>
        <p:txBody>
          <a:bodyPr>
            <a:spAutoFit/>
          </a:bodyPr>
          <a:lstStyle/>
          <a:p>
            <a:r>
              <a:rPr lang="pl-PL" sz="1600" dirty="0">
                <a:solidFill>
                  <a:srgbClr val="FFC000"/>
                </a:solidFill>
              </a:rPr>
              <a:t>Jeżeli sąd zarządził sprawdzenie okoliczności w trybie art. 97, strony mają prawo wziąć udział w czynnościach sprawdzających.</a:t>
            </a:r>
          </a:p>
        </p:txBody>
      </p:sp>
      <p:sp>
        <p:nvSpPr>
          <p:cNvPr id="31" name="Prostokąt 30"/>
          <p:cNvSpPr/>
          <p:nvPr/>
        </p:nvSpPr>
        <p:spPr>
          <a:xfrm>
            <a:off x="7878727" y="983136"/>
            <a:ext cx="4302642" cy="2462213"/>
          </a:xfrm>
          <a:prstGeom prst="rect">
            <a:avLst/>
          </a:prstGeom>
        </p:spPr>
        <p:txBody>
          <a:bodyPr wrap="square">
            <a:spAutoFit/>
          </a:bodyPr>
          <a:lstStyle/>
          <a:p>
            <a:r>
              <a:rPr lang="pl-PL" sz="1400" dirty="0">
                <a:solidFill>
                  <a:srgbClr val="FFC000"/>
                </a:solidFill>
              </a:rPr>
              <a:t>Sąd, orzekając jednoosobowo, odmawia przyjęcia wniosku niepochodzącego od osoby wymienionej w § 2 bez wzywania do usunięcia jego braków formalnych, jeżeli z treści wniosku, w szczególności odwołującego się do okoliczności, które były już rozpoznawane w postępowaniu o wznowienie postępowania, wynika jego oczywista bezzasadność. Na postanowienie o odmowie przyjęcia wniosku przysługuje zażalenie do tego samego sądu orzekającego w składzie trzech sędziów.</a:t>
            </a:r>
          </a:p>
        </p:txBody>
      </p:sp>
    </p:spTree>
    <p:extLst>
      <p:ext uri="{BB962C8B-B14F-4D97-AF65-F5344CB8AC3E}">
        <p14:creationId xmlns:p14="http://schemas.microsoft.com/office/powerpoint/2010/main" val="378257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Rodzaje rozstrzygnięć </a:t>
            </a:r>
          </a:p>
        </p:txBody>
      </p:sp>
      <p:sp>
        <p:nvSpPr>
          <p:cNvPr id="6" name="Symbol zastępczy tekstu 5"/>
          <p:cNvSpPr>
            <a:spLocks noGrp="1"/>
          </p:cNvSpPr>
          <p:nvPr>
            <p:ph type="body" idx="1"/>
          </p:nvPr>
        </p:nvSpPr>
        <p:spPr>
          <a:xfrm>
            <a:off x="109728" y="1641908"/>
            <a:ext cx="4754880" cy="822960"/>
          </a:xfrm>
        </p:spPr>
        <p:txBody>
          <a:bodyPr>
            <a:normAutofit/>
          </a:bodyPr>
          <a:lstStyle/>
          <a:p>
            <a:pPr algn="ctr"/>
            <a:r>
              <a:rPr lang="pl-PL" sz="2800" b="1" dirty="0"/>
              <a:t>Merytoryczne </a:t>
            </a:r>
          </a:p>
        </p:txBody>
      </p:sp>
      <p:sp>
        <p:nvSpPr>
          <p:cNvPr id="7" name="Symbol zastępczy zawartości 6"/>
          <p:cNvSpPr>
            <a:spLocks noGrp="1"/>
          </p:cNvSpPr>
          <p:nvPr>
            <p:ph sz="half" idx="2"/>
          </p:nvPr>
        </p:nvSpPr>
        <p:spPr>
          <a:xfrm>
            <a:off x="109728" y="2322576"/>
            <a:ext cx="6784848" cy="4453128"/>
          </a:xfrm>
        </p:spPr>
        <p:txBody>
          <a:bodyPr>
            <a:normAutofit fontScale="77500" lnSpcReduction="20000"/>
          </a:bodyPr>
          <a:lstStyle/>
          <a:p>
            <a:pPr algn="just"/>
            <a:r>
              <a:rPr lang="pl-PL" dirty="0"/>
              <a:t>Oddalenie wniosku – jeżeli sąd nie go uwzględnia </a:t>
            </a:r>
          </a:p>
          <a:p>
            <a:pPr algn="just"/>
            <a:r>
              <a:rPr lang="pl-PL" dirty="0"/>
              <a:t>Uwzględnienie wniosku i: </a:t>
            </a:r>
          </a:p>
          <a:p>
            <a:pPr marL="457200" indent="-457200" algn="just">
              <a:buFont typeface="+mj-lt"/>
              <a:buAutoNum type="arabicPeriod"/>
            </a:pPr>
            <a:r>
              <a:rPr lang="pl-PL" dirty="0"/>
              <a:t>uchylenie zaskarżonego orzeczenia i przekazanie sprawy do ponownego rozpoznania właściwemu sądowi. W sytuacji, w której wznowienie dotyczy postępowania zakończonego orzeczeniem sądu drugiej instancji, przekazanie sprawy do ponownego rozpoznania może nastąpić zarówno do sądu pierwszej, jak i drugiej instancji. Orzeczenie o wznowieniu postępowania i uchyleniu zaskarżonego rozstrzygnięcia z przekazaniem sprawy do ponownego rozpoznania nie podlega zaskarżeniu;</a:t>
            </a:r>
          </a:p>
          <a:p>
            <a:pPr marL="457200" indent="-457200" algn="just">
              <a:buFont typeface="+mj-lt"/>
              <a:buAutoNum type="arabicPeriod"/>
            </a:pPr>
            <a:r>
              <a:rPr lang="pl-PL" dirty="0"/>
              <a:t>uchylenie zaskarżonego orzeczenia i uniewinnienie oskarżonego;</a:t>
            </a:r>
          </a:p>
          <a:p>
            <a:pPr marL="457200" indent="-457200" algn="just">
              <a:buFont typeface="+mj-lt"/>
              <a:buAutoNum type="arabicPeriod"/>
            </a:pPr>
            <a:r>
              <a:rPr lang="pl-PL" dirty="0"/>
              <a:t>uchylenie zaskarżonego orzeczenia i umorzenie postępowania.</a:t>
            </a:r>
          </a:p>
          <a:p>
            <a:pPr algn="just"/>
            <a:endParaRPr lang="pl-PL" dirty="0"/>
          </a:p>
        </p:txBody>
      </p:sp>
      <p:sp>
        <p:nvSpPr>
          <p:cNvPr id="8" name="Symbol zastępczy tekstu 7"/>
          <p:cNvSpPr>
            <a:spLocks noGrp="1"/>
          </p:cNvSpPr>
          <p:nvPr>
            <p:ph type="body" sz="quarter" idx="3"/>
          </p:nvPr>
        </p:nvSpPr>
        <p:spPr>
          <a:xfrm>
            <a:off x="7437120" y="1641908"/>
            <a:ext cx="4754880" cy="822960"/>
          </a:xfrm>
        </p:spPr>
        <p:txBody>
          <a:bodyPr>
            <a:normAutofit/>
          </a:bodyPr>
          <a:lstStyle/>
          <a:p>
            <a:pPr algn="ctr"/>
            <a:r>
              <a:rPr lang="pl-PL" sz="2800" b="1" dirty="0" err="1"/>
              <a:t>Niemerytoryczne</a:t>
            </a:r>
            <a:r>
              <a:rPr lang="pl-PL" sz="2800" b="1" dirty="0"/>
              <a:t> </a:t>
            </a:r>
          </a:p>
        </p:txBody>
      </p:sp>
      <p:sp>
        <p:nvSpPr>
          <p:cNvPr id="9" name="Symbol zastępczy zawartości 8"/>
          <p:cNvSpPr>
            <a:spLocks noGrp="1"/>
          </p:cNvSpPr>
          <p:nvPr>
            <p:ph sz="quarter" idx="4"/>
          </p:nvPr>
        </p:nvSpPr>
        <p:spPr>
          <a:xfrm>
            <a:off x="7437120" y="2464868"/>
            <a:ext cx="4754880" cy="3341572"/>
          </a:xfrm>
        </p:spPr>
        <p:txBody>
          <a:bodyPr>
            <a:normAutofit fontScale="77500" lnSpcReduction="20000"/>
          </a:bodyPr>
          <a:lstStyle/>
          <a:p>
            <a:pPr algn="just"/>
            <a:r>
              <a:rPr lang="pl-PL" dirty="0"/>
              <a:t>Odmowa przyjęcia jeżeli zachodzą braki formalne </a:t>
            </a:r>
          </a:p>
          <a:p>
            <a:pPr algn="just"/>
            <a:r>
              <a:rPr lang="pl-PL" dirty="0"/>
              <a:t>Pozostawienie bez rozpoznania:</a:t>
            </a:r>
          </a:p>
          <a:p>
            <a:pPr lvl="1" algn="just"/>
            <a:r>
              <a:rPr lang="pl-PL" dirty="0"/>
              <a:t>Zachodzą braki formalne </a:t>
            </a:r>
          </a:p>
          <a:p>
            <a:pPr lvl="1" algn="just"/>
            <a:r>
              <a:rPr lang="pl-PL" dirty="0"/>
              <a:t>Wniosek o wznowienie został cofnięty</a:t>
            </a:r>
          </a:p>
        </p:txBody>
      </p:sp>
      <p:sp>
        <p:nvSpPr>
          <p:cNvPr id="12" name="pole tekstowe 11"/>
          <p:cNvSpPr txBox="1"/>
          <p:nvPr/>
        </p:nvSpPr>
        <p:spPr>
          <a:xfrm>
            <a:off x="7437120" y="4549140"/>
            <a:ext cx="4517431" cy="1477328"/>
          </a:xfrm>
          <a:prstGeom prst="rect">
            <a:avLst/>
          </a:prstGeom>
          <a:noFill/>
          <a:ln w="19050">
            <a:solidFill>
              <a:schemeClr val="accent1"/>
            </a:solidFill>
          </a:ln>
        </p:spPr>
        <p:txBody>
          <a:bodyPr wrap="square" rtlCol="0">
            <a:spAutoFit/>
          </a:bodyPr>
          <a:lstStyle/>
          <a:p>
            <a:pPr algn="just"/>
            <a:r>
              <a:rPr lang="pl-PL" b="1" dirty="0">
                <a:solidFill>
                  <a:srgbClr val="FFC000"/>
                </a:solidFill>
              </a:rPr>
              <a:t>Art. 547.</a:t>
            </a:r>
            <a:r>
              <a:rPr lang="pl-PL" dirty="0">
                <a:solidFill>
                  <a:srgbClr val="FFC000"/>
                </a:solidFill>
              </a:rPr>
              <a:t> § 1. Na postanowienie </a:t>
            </a:r>
            <a:r>
              <a:rPr lang="pl-PL" b="1" dirty="0">
                <a:solidFill>
                  <a:srgbClr val="FFC000"/>
                </a:solidFill>
              </a:rPr>
              <a:t>oddalające wniosek </a:t>
            </a:r>
            <a:r>
              <a:rPr lang="pl-PL" dirty="0">
                <a:solidFill>
                  <a:srgbClr val="FFC000"/>
                </a:solidFill>
              </a:rPr>
              <a:t>lub </a:t>
            </a:r>
            <a:r>
              <a:rPr lang="pl-PL" b="1" dirty="0">
                <a:solidFill>
                  <a:srgbClr val="FFC000"/>
                </a:solidFill>
              </a:rPr>
              <a:t>pozostawiające go bez rozpoznania </a:t>
            </a:r>
            <a:r>
              <a:rPr lang="pl-PL" dirty="0">
                <a:solidFill>
                  <a:srgbClr val="FFC000"/>
                </a:solidFill>
              </a:rPr>
              <a:t>przysługuje zażalenie, chyba że orzekł o tym sąd apelacyjny lub Sąd Najwyższy.</a:t>
            </a:r>
          </a:p>
        </p:txBody>
      </p:sp>
    </p:spTree>
    <p:extLst>
      <p:ext uri="{BB962C8B-B14F-4D97-AF65-F5344CB8AC3E}">
        <p14:creationId xmlns:p14="http://schemas.microsoft.com/office/powerpoint/2010/main" val="2964696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ytuł 6"/>
          <p:cNvSpPr>
            <a:spLocks noGrp="1"/>
          </p:cNvSpPr>
          <p:nvPr>
            <p:ph type="title"/>
          </p:nvPr>
        </p:nvSpPr>
        <p:spPr>
          <a:xfrm>
            <a:off x="1115568" y="548640"/>
            <a:ext cx="10168128" cy="1179576"/>
          </a:xfrm>
        </p:spPr>
        <p:txBody>
          <a:bodyPr>
            <a:normAutofit/>
          </a:bodyPr>
          <a:lstStyle/>
          <a:p>
            <a:r>
              <a:rPr lang="pl-PL" sz="4000"/>
              <a:t>Forma orzeczenia </a:t>
            </a:r>
          </a:p>
        </p:txBody>
      </p:sp>
      <p:sp>
        <p:nvSpPr>
          <p:cNvPr id="19" name="Rectangle 1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Symbol zastępczy zawartości 7"/>
          <p:cNvSpPr>
            <a:spLocks noGrp="1"/>
          </p:cNvSpPr>
          <p:nvPr>
            <p:ph idx="1"/>
          </p:nvPr>
        </p:nvSpPr>
        <p:spPr>
          <a:xfrm>
            <a:off x="1115568" y="2481943"/>
            <a:ext cx="10168128" cy="3695020"/>
          </a:xfrm>
        </p:spPr>
        <p:txBody>
          <a:bodyPr>
            <a:normAutofit/>
          </a:bodyPr>
          <a:lstStyle/>
          <a:p>
            <a:r>
              <a:rPr lang="pl-PL" sz="2200"/>
              <a:t>W wypadku gdy sąd wznawia postępowanie </a:t>
            </a:r>
            <a:r>
              <a:rPr lang="pl-PL" sz="2200" b="1" u="sng"/>
              <a:t>zakończone wydaniem wyroku</a:t>
            </a:r>
            <a:r>
              <a:rPr lang="pl-PL" sz="2200"/>
              <a:t>, </a:t>
            </a:r>
            <a:r>
              <a:rPr lang="pl-PL" sz="2200" b="1" u="sng"/>
              <a:t>orzeka także w formie wyroku </a:t>
            </a:r>
            <a:r>
              <a:rPr lang="pl-PL" sz="2200"/>
              <a:t>(art. 456 w zw. z art. 545 § 1). </a:t>
            </a:r>
          </a:p>
          <a:p>
            <a:r>
              <a:rPr lang="pl-PL" sz="2200"/>
              <a:t>Jeżeli przedmiotem wznowienia jest postępowanie zakończone wydaniem </a:t>
            </a:r>
            <a:r>
              <a:rPr lang="pl-PL" sz="2200" b="1" u="sng"/>
              <a:t>postanowienia</a:t>
            </a:r>
            <a:r>
              <a:rPr lang="pl-PL" sz="2200"/>
              <a:t>, to w przypadku </a:t>
            </a:r>
            <a:r>
              <a:rPr lang="pl-PL" sz="2200" b="1"/>
              <a:t>wznowienia postępowania i uchylenia tego orzeczenia z przekazaniem sprawy do ponownego rozpoznania sąd orzeka w formie postanowienia </a:t>
            </a:r>
            <a:r>
              <a:rPr lang="pl-PL" sz="2200"/>
              <a:t>(art. 93 § 1). </a:t>
            </a:r>
          </a:p>
          <a:p>
            <a:r>
              <a:rPr lang="pl-PL" sz="2200"/>
              <a:t>W sytuacji, w której sąd po wznowieniu postępowania </a:t>
            </a:r>
            <a:r>
              <a:rPr lang="pl-PL" sz="2200" b="1"/>
              <a:t>uniewinnia oskarżonego lub umarza postępowanie,</a:t>
            </a:r>
            <a:r>
              <a:rPr lang="pl-PL" sz="2200"/>
              <a:t> </a:t>
            </a:r>
            <a:r>
              <a:rPr lang="pl-PL" sz="2200" b="1" u="sng"/>
              <a:t>orzeka w formie wyroku niezależnie od tego, jaką formę miało orzeczenie kończące postępowanie.</a:t>
            </a:r>
          </a:p>
        </p:txBody>
      </p:sp>
    </p:spTree>
    <p:extLst>
      <p:ext uri="{BB962C8B-B14F-4D97-AF65-F5344CB8AC3E}">
        <p14:creationId xmlns:p14="http://schemas.microsoft.com/office/powerpoint/2010/main" val="2349194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38200" y="253397"/>
            <a:ext cx="10515600" cy="1273233"/>
          </a:xfrm>
        </p:spPr>
        <p:txBody>
          <a:bodyPr>
            <a:normAutofit/>
          </a:bodyPr>
          <a:lstStyle/>
          <a:p>
            <a:r>
              <a:rPr lang="pl-PL" sz="4000"/>
              <a:t>Zaskarżalność wyroków wydawanych przez sąd wznowieniowy </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p:cNvSpPr>
            <a:spLocks noGrp="1"/>
          </p:cNvSpPr>
          <p:nvPr>
            <p:ph idx="1"/>
          </p:nvPr>
        </p:nvSpPr>
        <p:spPr>
          <a:xfrm>
            <a:off x="838200" y="2478024"/>
            <a:ext cx="10515600" cy="3694176"/>
          </a:xfrm>
        </p:spPr>
        <p:txBody>
          <a:bodyPr>
            <a:normAutofit/>
          </a:bodyPr>
          <a:lstStyle/>
          <a:p>
            <a:r>
              <a:rPr lang="pl-PL" sz="2000" b="1"/>
              <a:t>Art. 547.</a:t>
            </a:r>
          </a:p>
          <a:p>
            <a:r>
              <a:rPr lang="pl-PL" sz="2000"/>
              <a:t>§ 3. Uchylając zaskarżone orzeczenie, sąd może wyrokiem uniewinnić oskarżonego, jeżeli nowe fakty lub dowody wskazują na to, że orzeczenie to jest oczywiście niesłuszne, albo też postępowanie umorzyć. </a:t>
            </a:r>
            <a:r>
              <a:rPr lang="pl-PL" sz="2000" b="1" u="sng"/>
              <a:t>Od wyroku uniewinniającego lub umarzającego postępowanie przysługuje środek odwoławczy</a:t>
            </a:r>
            <a:r>
              <a:rPr lang="pl-PL" sz="2000"/>
              <a:t>.</a:t>
            </a:r>
          </a:p>
          <a:p>
            <a:r>
              <a:rPr lang="pl-PL" sz="2000"/>
              <a:t>§ 4. Od orzeczeń, o których mowa w § 3, wydanych przez Sąd Najwyższy, środek odwoławczy nie przysługuje</a:t>
            </a:r>
          </a:p>
          <a:p>
            <a:endParaRPr lang="pl-PL" sz="2000"/>
          </a:p>
          <a:p>
            <a:r>
              <a:rPr lang="pl-PL" sz="2000"/>
              <a:t>Można wnieść apelację od wyroku uniewinniającego lub umarzającego postępowanie tylko wtedy, gdy został on wydany przez sąd okręgowy lub sąd apelacyjny. Jeżeli wyrok wydał sąd apelacyjny sądem odwoławczym będzie Sąd Najwyższy.  </a:t>
            </a:r>
          </a:p>
        </p:txBody>
      </p:sp>
    </p:spTree>
    <p:extLst>
      <p:ext uri="{BB962C8B-B14F-4D97-AF65-F5344CB8AC3E}">
        <p14:creationId xmlns:p14="http://schemas.microsoft.com/office/powerpoint/2010/main" val="146789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70706A0C-6C0F-43F5-91FC-95287A203CF5}"/>
              </a:ext>
            </a:extLst>
          </p:cNvPr>
          <p:cNvSpPr>
            <a:spLocks noGrp="1"/>
          </p:cNvSpPr>
          <p:nvPr>
            <p:ph type="title"/>
          </p:nvPr>
        </p:nvSpPr>
        <p:spPr>
          <a:xfrm>
            <a:off x="838200" y="253397"/>
            <a:ext cx="10515600" cy="1273233"/>
          </a:xfrm>
        </p:spPr>
        <p:txBody>
          <a:bodyPr>
            <a:normAutofit/>
          </a:bodyPr>
          <a:lstStyle/>
          <a:p>
            <a:r>
              <a:rPr lang="pl-PL" sz="4000"/>
              <a:t>Wznowienie postępowania na podstawie wyroku trybunału międzynarodowego</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F7386683-BED1-4776-B674-2C1598DD192E}"/>
              </a:ext>
            </a:extLst>
          </p:cNvPr>
          <p:cNvSpPr>
            <a:spLocks noGrp="1"/>
          </p:cNvSpPr>
          <p:nvPr>
            <p:ph idx="1"/>
          </p:nvPr>
        </p:nvSpPr>
        <p:spPr>
          <a:xfrm>
            <a:off x="838200" y="2478024"/>
            <a:ext cx="10515600" cy="3694176"/>
          </a:xfrm>
        </p:spPr>
        <p:txBody>
          <a:bodyPr>
            <a:normAutofit/>
          </a:bodyPr>
          <a:lstStyle/>
          <a:p>
            <a:r>
              <a:rPr lang="pl-PL" sz="2000" dirty="0"/>
              <a:t>Postanowienie SA w Krakowie z 18.02.2015 r., II </a:t>
            </a:r>
            <a:r>
              <a:rPr lang="pl-PL" sz="2000" dirty="0" err="1"/>
              <a:t>AKo</a:t>
            </a:r>
            <a:r>
              <a:rPr lang="pl-PL" sz="2000" dirty="0"/>
              <a:t> 154/14</a:t>
            </a:r>
          </a:p>
          <a:p>
            <a:r>
              <a:rPr lang="pl-PL" sz="2000" dirty="0"/>
              <a:t>Z przepisu art. 540 § 3 k.p.k. nie wynika obowiązek "automatycznego" wznawiania każdego postępowania zakończonego prawomocnym wyrokiem, w stosunku do którego rozstrzygał (nawet z korzyścią dla skarżącego) organ międzynarodowy, działający na mocy umowy międzynarodowej ratyfikowanej przez Rzeczpospolitą Polską. Rozważając zasadność wniosku o wznowienie, sąd bada, czy motywy rozstrzygnięcia tworzą potrzebę wznowienia postępowania. Potrzeba ta zachodzi, gdy przedmiot rozstrzygnięcia tego organu dotyczy głównego nurtu procesu, a zakres i charakter stwierdzonych przez ten organ uchybień podważa słuszność rozstrzygnięcia sprawy, więc nie wtedy gdy orzeczenie organu międzynarodowego nie dotyczy istoty sprawy, jak w sprawie badanej, skoro w wyroku </a:t>
            </a:r>
            <a:r>
              <a:rPr lang="pl-PL" sz="2000" dirty="0" err="1"/>
              <a:t>ETPCz</a:t>
            </a:r>
            <a:r>
              <a:rPr lang="pl-PL" sz="2000" dirty="0"/>
              <a:t> chodziło o przewlekłość postępowania.</a:t>
            </a:r>
          </a:p>
          <a:p>
            <a:pPr marL="0" indent="0">
              <a:buNone/>
            </a:pPr>
            <a:br>
              <a:rPr lang="pl-PL" sz="2000" dirty="0"/>
            </a:br>
            <a:endParaRPr lang="pl-PL" sz="2000" dirty="0"/>
          </a:p>
        </p:txBody>
      </p:sp>
    </p:spTree>
    <p:extLst>
      <p:ext uri="{BB962C8B-B14F-4D97-AF65-F5344CB8AC3E}">
        <p14:creationId xmlns:p14="http://schemas.microsoft.com/office/powerpoint/2010/main" val="280900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ytuł 3"/>
          <p:cNvSpPr>
            <a:spLocks noGrp="1"/>
          </p:cNvSpPr>
          <p:nvPr>
            <p:ph type="title"/>
          </p:nvPr>
        </p:nvSpPr>
        <p:spPr>
          <a:xfrm>
            <a:off x="1100669" y="1097339"/>
            <a:ext cx="10011831"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Kasacja</a:t>
            </a:r>
          </a:p>
        </p:txBody>
      </p:sp>
      <p:sp>
        <p:nvSpPr>
          <p:cNvPr id="78" name="Rectangle 77">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Symbol zastępczy tekstu 1"/>
          <p:cNvSpPr>
            <a:spLocks noGrp="1"/>
          </p:cNvSpPr>
          <p:nvPr>
            <p:ph type="body" idx="1"/>
          </p:nvPr>
        </p:nvSpPr>
        <p:spPr>
          <a:xfrm>
            <a:off x="3226159" y="4843002"/>
            <a:ext cx="5760850" cy="1234345"/>
          </a:xfrm>
        </p:spPr>
        <p:txBody>
          <a:bodyPr vert="horz" lIns="91440" tIns="45720" rIns="91440" bIns="45720" rtlCol="0" anchor="ctr">
            <a:normAutofit/>
          </a:bodyPr>
          <a:lstStyle/>
          <a:p>
            <a:pPr algn="ctr"/>
            <a:r>
              <a:rPr lang="en-US" sz="2000" kern="1200">
                <a:solidFill>
                  <a:schemeClr val="tx1">
                    <a:lumMod val="95000"/>
                    <a:lumOff val="5000"/>
                  </a:schemeClr>
                </a:solidFill>
                <a:latin typeface="+mn-lt"/>
                <a:ea typeface="+mn-ea"/>
                <a:cs typeface="+mn-cs"/>
              </a:rPr>
              <a:t>Podstawy kasacyjne, charakter środka zaskarżenia i cechy środka zaskarżenia, kasacja nadzwyczajna, kasacja w powodu niewspółmierności kary </a:t>
            </a:r>
          </a:p>
        </p:txBody>
      </p:sp>
      <p:sp>
        <p:nvSpPr>
          <p:cNvPr id="82" name="Rectangle 81">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21449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p:cNvSpPr>
            <a:spLocks noGrp="1"/>
          </p:cNvSpPr>
          <p:nvPr>
            <p:ph type="title"/>
          </p:nvPr>
        </p:nvSpPr>
        <p:spPr>
          <a:xfrm>
            <a:off x="1113810" y="3130041"/>
            <a:ext cx="4036334" cy="2387600"/>
          </a:xfrm>
        </p:spPr>
        <p:txBody>
          <a:bodyPr vert="horz" lIns="91440" tIns="45720" rIns="91440" bIns="45720" rtlCol="0" anchor="t">
            <a:normAutofit/>
          </a:bodyPr>
          <a:lstStyle/>
          <a:p>
            <a:r>
              <a:rPr lang="en-US" sz="5000"/>
              <a:t>Skarga na wyrok sądu odwoławczego </a:t>
            </a:r>
          </a:p>
        </p:txBody>
      </p:sp>
      <p:sp>
        <p:nvSpPr>
          <p:cNvPr id="5" name="Symbol zastępczy tekstu 4"/>
          <p:cNvSpPr>
            <a:spLocks noGrp="1"/>
          </p:cNvSpPr>
          <p:nvPr>
            <p:ph type="body" idx="1"/>
          </p:nvPr>
        </p:nvSpPr>
        <p:spPr>
          <a:xfrm>
            <a:off x="1113809" y="1122362"/>
            <a:ext cx="4036333" cy="1709849"/>
          </a:xfrm>
        </p:spPr>
        <p:txBody>
          <a:bodyPr vert="horz" lIns="91440" tIns="45720" rIns="91440" bIns="45720" rtlCol="0" anchor="b">
            <a:normAutofit/>
          </a:bodyPr>
          <a:lstStyle/>
          <a:p>
            <a:endParaRPr lang="en-US" sz="2000">
              <a:solidFill>
                <a:schemeClr val="tx1"/>
              </a:solidFill>
            </a:endParaRPr>
          </a:p>
        </p:txBody>
      </p:sp>
      <p:grpSp>
        <p:nvGrpSpPr>
          <p:cNvPr id="73" name="Group 7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The Road Freight Association - Complain">
            <a:extLst>
              <a:ext uri="{FF2B5EF4-FFF2-40B4-BE49-F238E27FC236}">
                <a16:creationId xmlns:a16="http://schemas.microsoft.com/office/drawing/2014/main" id="{BE6804F9-7138-4F25-A752-9E6BA4D7A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66"/>
          <a:stretch/>
        </p:blipFill>
        <p:spPr bwMode="auto">
          <a:xfrm>
            <a:off x="5922492" y="666728"/>
            <a:ext cx="553600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61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ytuł 3"/>
          <p:cNvSpPr>
            <a:spLocks noGrp="1"/>
          </p:cNvSpPr>
          <p:nvPr>
            <p:ph type="title"/>
          </p:nvPr>
        </p:nvSpPr>
        <p:spPr>
          <a:xfrm>
            <a:off x="643467" y="321734"/>
            <a:ext cx="10905066" cy="1135737"/>
          </a:xfrm>
        </p:spPr>
        <p:txBody>
          <a:bodyPr>
            <a:normAutofit/>
          </a:bodyPr>
          <a:lstStyle/>
          <a:p>
            <a:r>
              <a:rPr lang="pl-PL" sz="3600"/>
              <a:t>Informacje ogólne – dlaczego taki nadzwyczajny środek zaskarżenia?</a:t>
            </a:r>
          </a:p>
        </p:txBody>
      </p:sp>
      <p:sp>
        <p:nvSpPr>
          <p:cNvPr id="5" name="Symbol zastępczy zawartości 4"/>
          <p:cNvSpPr>
            <a:spLocks noGrp="1"/>
          </p:cNvSpPr>
          <p:nvPr>
            <p:ph idx="1"/>
          </p:nvPr>
        </p:nvSpPr>
        <p:spPr>
          <a:xfrm>
            <a:off x="643467" y="1782981"/>
            <a:ext cx="10905066" cy="4393982"/>
          </a:xfrm>
        </p:spPr>
        <p:txBody>
          <a:bodyPr>
            <a:normAutofit/>
          </a:bodyPr>
          <a:lstStyle/>
          <a:p>
            <a:r>
              <a:rPr lang="pl-PL" sz="2000"/>
              <a:t>Cel – kontrola, czy sądy odwoławcze stosują się do nowego modelu postępowania odwoławczego, tj. czy orzekają reformatoryjnie, czy zgodnie ze starymi przyzwyczajeniami uchylają wyrok i przekazują sprawę do ponownego rozpoznania. </a:t>
            </a:r>
          </a:p>
          <a:p>
            <a:pPr lvl="1"/>
            <a:r>
              <a:rPr lang="pl-PL" sz="2000"/>
              <a:t>do 1.07.2015 r. sąd odwoławczy nie mógł prowadzić dowodów co do istoty sprawy, więc regułą było uchylenie orzeczenia i przekazanie sprawy do ponownego rozpoznania. Model postępowania odwoławczego był rewizyjno-apelacyjny. Obecnie nacisk kładzie się na modyfikowanie orzeczenia, wszędzie tam gdzie jest to możliwe (art. 437). </a:t>
            </a:r>
          </a:p>
          <a:p>
            <a:pPr lvl="1"/>
            <a:r>
              <a:rPr lang="pl-PL" sz="2000"/>
              <a:t>model rewizyjno – apelacyjny skutkował przedłużeniem postępowania i koniecznością rozpoznawania spraw od początku przez sąd I instancji. </a:t>
            </a:r>
          </a:p>
          <a:p>
            <a:pPr lvl="1"/>
            <a:r>
              <a:rPr lang="pl-PL" sz="2000"/>
              <a:t>przed wejściem w życie nowelizacji z 2013 r., tj. do dnia 1.07.2015 r. istniała jeszcze jedna reguła ne peius – sąd odwoławczy nie mógł zmienić orzeczenia poprzez wymierzenie surowszej kary – co również ograniczało apelacyjność postępowania odwoławczego i wymuszało wydawanie orzeczeń kasatoryjnych</a:t>
            </a:r>
          </a:p>
          <a:p>
            <a:pPr marL="0" indent="-45720">
              <a:buNone/>
            </a:pPr>
            <a:endParaRPr lang="pl-PL" sz="200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16092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231E38C7-F4D5-4CF9-8CFE-9BF03CC5B1F0}"/>
              </a:ext>
            </a:extLst>
          </p:cNvPr>
          <p:cNvSpPr>
            <a:spLocks noGrp="1"/>
          </p:cNvSpPr>
          <p:nvPr>
            <p:ph type="title"/>
          </p:nvPr>
        </p:nvSpPr>
        <p:spPr>
          <a:xfrm>
            <a:off x="643467" y="321734"/>
            <a:ext cx="10905066" cy="1135737"/>
          </a:xfrm>
        </p:spPr>
        <p:txBody>
          <a:bodyPr>
            <a:normAutofit/>
          </a:bodyPr>
          <a:lstStyle/>
          <a:p>
            <a:r>
              <a:rPr lang="pl-PL" sz="3600"/>
              <a:t>Uchwała SN z 25.01.2018 r., I KZP 13/17</a:t>
            </a:r>
            <a:endParaRPr lang="en-GB" sz="3600"/>
          </a:p>
        </p:txBody>
      </p:sp>
      <p:sp>
        <p:nvSpPr>
          <p:cNvPr id="3" name="Symbol zastępczy zawartości 2">
            <a:extLst>
              <a:ext uri="{FF2B5EF4-FFF2-40B4-BE49-F238E27FC236}">
                <a16:creationId xmlns:a16="http://schemas.microsoft.com/office/drawing/2014/main" id="{16B3D1C7-3FE7-4F5D-8E76-696FF59EB4A7}"/>
              </a:ext>
            </a:extLst>
          </p:cNvPr>
          <p:cNvSpPr>
            <a:spLocks noGrp="1"/>
          </p:cNvSpPr>
          <p:nvPr>
            <p:ph idx="1"/>
          </p:nvPr>
        </p:nvSpPr>
        <p:spPr>
          <a:xfrm>
            <a:off x="643467" y="1782981"/>
            <a:ext cx="10905066" cy="4393982"/>
          </a:xfrm>
        </p:spPr>
        <p:txBody>
          <a:bodyPr>
            <a:normAutofit/>
          </a:bodyPr>
          <a:lstStyle/>
          <a:p>
            <a:r>
              <a:rPr lang="pl-PL" sz="1600"/>
              <a:t>Zakres kontroli dokonywanej przez Sąd Najwyższy po wniesieniu skargi na wyrok sądu odwoławczego, o którym mowa w art. 539a § 1 k.p.k., ogranicza się do zbadania, czy stwierdzone przez sąd odwoławczy uchybienie daje podstawę do wydania orzeczenia kasatoryjnego.</a:t>
            </a:r>
          </a:p>
          <a:p>
            <a:r>
              <a:rPr lang="pl-PL" sz="1600"/>
              <a:t>(…) </a:t>
            </a:r>
            <a:r>
              <a:rPr lang="pl-PL" sz="1600" b="1"/>
              <a:t>Kontrola odwoławcza uchybień należących do kategorii bezwzględnych przyczyn odwoławczych z art. 439 § 1 k.p.k. nie dotyczy kwestii merytorycznego rozpoznania sprawy</a:t>
            </a:r>
            <a:r>
              <a:rPr lang="pl-PL" sz="1600"/>
              <a:t>. W konsekwencji także i kontrola skargowa ogranicza się do zbadania, czy takie uchybienia rzeczywiście zaistniały. Natomiast w przypadku pozostałych podstaw uchylenia wyroku wymienionych w art. 437 § 2 zd. 2 k.p.k., stwierdzone przez sąd odwoławczy uchybienia stanowią względne przyczyny odwoławcze z art. 438 k.p.k. Uchybienia należące do tej kategorii wymagają zaś oceny prawidłowości merytorycznego rozpoznania sprawy. Wobec tego także kontrola w trybie skargi tych uchybień musiałaby się wiązać z oceną sprawy co do meritum. </a:t>
            </a:r>
            <a:r>
              <a:rPr lang="pl-PL" sz="1600" b="1"/>
              <a:t>Niezależnie jednak od podstawy wydania kasatoryjnego wyroku, kontrola w trybie skargi nie może ograniczyć się tylko do sprawdzenia, czy sąd odwoławczy podał formalnie dopuszczalną podstawę uchylenia wyroku i przekazania sprawy do ponownego rozpoznania, ale czy w realiach konkretnej sprawy rzeczywiście istniała taka podstawa.</a:t>
            </a:r>
            <a:r>
              <a:rPr lang="pl-PL" sz="1600"/>
              <a:t> Za takim stwierdzeniem przemawia także ratio legis wprowadzenia instytucji skargi na wyrok sądu odwoławczego. W uzasadnieniu projektu ustawy nowelizującej Kodeks postępowania karnego z dnia 11 marca 2016 r. wskazano, że przyjęty w projekcie apelacyjno-reformatoryjny model postępowania odwoławczego wymaga wprowadzenia instytucjonalnego mechanizmu służącego zabezpieczeniu reformatoryjności orzekania. Wskazano także, że istota skargi polega na przeciwdziałaniu bezpodstawnemu przedłużaniu się postępowania karnego poprzez naruszenie przez sąd odwoławczy unormowania art. 437 § 2 k.p.k. i uchylenie wyroku przy braku zaistnienia ku temu przesłanek. Spełnia ona zatem również funkcję prewencyjną i zabezpieczającą prawidłowy bieg postępowania</a:t>
            </a:r>
          </a:p>
          <a:p>
            <a:endParaRPr lang="en-GB" sz="16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63437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961E901D-C28B-4225-9406-901EC266D5B9}"/>
              </a:ext>
            </a:extLst>
          </p:cNvPr>
          <p:cNvSpPr>
            <a:spLocks noGrp="1"/>
          </p:cNvSpPr>
          <p:nvPr>
            <p:ph type="title"/>
          </p:nvPr>
        </p:nvSpPr>
        <p:spPr>
          <a:xfrm>
            <a:off x="643467" y="321734"/>
            <a:ext cx="10905066" cy="1135737"/>
          </a:xfrm>
        </p:spPr>
        <p:txBody>
          <a:bodyPr>
            <a:normAutofit/>
          </a:bodyPr>
          <a:lstStyle/>
          <a:p>
            <a:r>
              <a:rPr lang="pl-PL" sz="3600"/>
              <a:t>Uchwała SN z 25.01.2018 r., I KZP 13/17</a:t>
            </a:r>
            <a:endParaRPr lang="en-GB" sz="3600"/>
          </a:p>
        </p:txBody>
      </p:sp>
      <p:sp>
        <p:nvSpPr>
          <p:cNvPr id="3" name="Symbol zastępczy zawartości 2">
            <a:extLst>
              <a:ext uri="{FF2B5EF4-FFF2-40B4-BE49-F238E27FC236}">
                <a16:creationId xmlns:a16="http://schemas.microsoft.com/office/drawing/2014/main" id="{7A22ABB3-C7A3-451A-9279-2458E6BA901E}"/>
              </a:ext>
            </a:extLst>
          </p:cNvPr>
          <p:cNvSpPr>
            <a:spLocks noGrp="1"/>
          </p:cNvSpPr>
          <p:nvPr>
            <p:ph idx="1"/>
          </p:nvPr>
        </p:nvSpPr>
        <p:spPr>
          <a:xfrm>
            <a:off x="643467" y="1782981"/>
            <a:ext cx="10905066" cy="4393982"/>
          </a:xfrm>
        </p:spPr>
        <p:txBody>
          <a:bodyPr>
            <a:normAutofit/>
          </a:bodyPr>
          <a:lstStyle/>
          <a:p>
            <a:r>
              <a:rPr lang="pl-PL" sz="2000"/>
              <a:t>W wypadku reguły ne peius z </a:t>
            </a:r>
            <a:r>
              <a:rPr lang="pl-PL" sz="2000" b="1"/>
              <a:t>art. 454 § 1 k.p.k</a:t>
            </a:r>
            <a:r>
              <a:rPr lang="pl-PL" sz="2000"/>
              <a:t>., kontrola skargowa </a:t>
            </a:r>
            <a:r>
              <a:rPr lang="pl-PL" sz="2000" b="1"/>
              <a:t>obejmuje ocenę prawidłowości zastosowania tego przepisu</a:t>
            </a:r>
            <a:r>
              <a:rPr lang="pl-PL" sz="2000"/>
              <a:t> pod kątem spełnienia warunku, że sąd odwoławczy "nie może skazać oskarżonego". Wymaga to wykazania przez ten sąd, że </a:t>
            </a:r>
            <a:r>
              <a:rPr lang="pl-PL" sz="2000" b="1"/>
              <a:t>gdyby nie stwierdzone uchybienie, to mógłby zapaść wyrok skazujący, ale jego wydanie nie jest dopuszczalne w instancji odwoławczej z uwagi na zakaz takiego orzekania. </a:t>
            </a:r>
            <a:r>
              <a:rPr lang="pl-PL" sz="2000"/>
              <a:t>Dopiero wówczas zaskarżony wyrok podlega uchyleniu a sprawa zostaje przekazana sądowi pierwszej instancji do ponownego rozpoznania. Podobnie w przypadku reguły ne peius z art. 454 § 3 k.p.k. niezbędne jest wykazanie, że występują okoliczności mogące uzasadniać wymierzenie kary dożywotniego pozbawienia wolności.</a:t>
            </a:r>
          </a:p>
          <a:p>
            <a:r>
              <a:rPr lang="pl-PL" sz="2000"/>
              <a:t>W wypadku uchylenia wyroku i przekazania sprawy do ponownego rozpoznania w związku z </a:t>
            </a:r>
            <a:r>
              <a:rPr lang="pl-PL" sz="2000" b="1"/>
              <a:t>koniecznością przeprowadzenia na nowo przewodu w całości</a:t>
            </a:r>
            <a:r>
              <a:rPr lang="pl-PL" sz="2000"/>
              <a:t>, w postępowaniu skargowym wymagane jest dokonanie oceny, czy rzeczywiście taka potrzeba zachodzi. Kontrola skargowa powinna zatem dotyczyć tego, </a:t>
            </a:r>
            <a:r>
              <a:rPr lang="pl-PL" sz="2000" b="1"/>
              <a:t>czy z powodu stwierdzonych przez sąd odwoławczy uchybień, o których mowa w art. 438 k.p.k., pierwszoinstancyjny przewód sądowy powinien zostać powtórzony.</a:t>
            </a:r>
          </a:p>
          <a:p>
            <a:endParaRPr lang="pl-PL" sz="2000"/>
          </a:p>
          <a:p>
            <a:endParaRPr lang="en-GB"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8080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6BC0737F-6B80-44BF-89B6-C4D123F102D8}"/>
              </a:ext>
            </a:extLst>
          </p:cNvPr>
          <p:cNvSpPr>
            <a:spLocks noGrp="1"/>
          </p:cNvSpPr>
          <p:nvPr>
            <p:ph type="title"/>
          </p:nvPr>
        </p:nvSpPr>
        <p:spPr>
          <a:xfrm>
            <a:off x="643467" y="321734"/>
            <a:ext cx="10905066" cy="1135737"/>
          </a:xfrm>
        </p:spPr>
        <p:txBody>
          <a:bodyPr>
            <a:normAutofit/>
          </a:bodyPr>
          <a:lstStyle/>
          <a:p>
            <a:r>
              <a:rPr lang="pl-PL" sz="3600"/>
              <a:t>Uchwała SN z 25.01.2018 r., I KZP 13/17</a:t>
            </a:r>
            <a:endParaRPr lang="en-GB" sz="3600"/>
          </a:p>
        </p:txBody>
      </p:sp>
      <p:sp>
        <p:nvSpPr>
          <p:cNvPr id="3" name="Symbol zastępczy zawartości 2">
            <a:extLst>
              <a:ext uri="{FF2B5EF4-FFF2-40B4-BE49-F238E27FC236}">
                <a16:creationId xmlns:a16="http://schemas.microsoft.com/office/drawing/2014/main" id="{9C3BE7CD-4900-4076-834B-6B38256A0408}"/>
              </a:ext>
            </a:extLst>
          </p:cNvPr>
          <p:cNvSpPr>
            <a:spLocks noGrp="1"/>
          </p:cNvSpPr>
          <p:nvPr>
            <p:ph idx="1"/>
          </p:nvPr>
        </p:nvSpPr>
        <p:spPr>
          <a:xfrm>
            <a:off x="643467" y="1782981"/>
            <a:ext cx="10905066" cy="4393982"/>
          </a:xfrm>
        </p:spPr>
        <p:txBody>
          <a:bodyPr>
            <a:normAutofit/>
          </a:bodyPr>
          <a:lstStyle/>
          <a:p>
            <a:r>
              <a:rPr lang="pl-PL" sz="2000"/>
              <a:t>Sąd Najwyższy związany jest granicami podniesionych w skardze zarzutów (art. 536 k.p.k. w zw. z art. 539f k.p.k.). Dopuszczalność przeprowadzenia szerszej kontroli musiałaby wynikać wprost z ustawy, tak jak w przypadku kasacji (art. 523 § 1 i 1a k.p.k.). Takie rozwiązanie powodowałoby jednak wyłom w przyjętym modelu dwuinstancyjnego postępowania odwoławczego i prowadziło do powtórnej kontroli odwoławczej pod kątem istnienia przyczyn uchylenia wyroku określonych w art. 438 k.p.k. Przyjęcie tak szerokiej kontroli skargowej powodowałoby także ukształtowanie de facto trzeciej instancji oceniającej prawidłowość rozpoznania sprawy i to tylko co do jednego rodzaju wyroku sądu odwoławczego. To zaś nie tylko kolidowałoby z samodzielnością jurysdykcyjną tego sądu, ale również sprawiałoby, że skarga na wyrok sądu odwoławczego w pewien sposób przejmowałaby funkcje kasacji, pogłębiając zjawisko hipertrofii środków zaskarżenia.</a:t>
            </a:r>
            <a:endParaRPr lang="en-GB"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6969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86471" y="1698171"/>
            <a:ext cx="3962061" cy="4516360"/>
          </a:xfrm>
        </p:spPr>
        <p:txBody>
          <a:bodyPr anchor="t">
            <a:normAutofit/>
          </a:bodyPr>
          <a:lstStyle/>
          <a:p>
            <a:r>
              <a:rPr lang="pl-PL" sz="3600"/>
              <a:t>Informacje ogólne – dlaczego taki nadzwyczajny środek zaskarżenia?</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ymbol zastępczy zawartości 2"/>
          <p:cNvSpPr>
            <a:spLocks noGrp="1"/>
          </p:cNvSpPr>
          <p:nvPr>
            <p:ph idx="1"/>
          </p:nvPr>
        </p:nvSpPr>
        <p:spPr>
          <a:xfrm>
            <a:off x="643467" y="1698170"/>
            <a:ext cx="6478513" cy="4516361"/>
          </a:xfrm>
        </p:spPr>
        <p:txBody>
          <a:bodyPr>
            <a:normAutofit/>
          </a:bodyPr>
          <a:lstStyle/>
          <a:p>
            <a:r>
              <a:rPr lang="pl-PL" sz="2000"/>
              <a:t>Ustawodawca wprowadził nadzwyczajny środek zaskarżenia w postaci skargi na wyrok sądu odwoławczego. Wskazał, że takie rozwiązanie jest przydatne ze względu na </a:t>
            </a:r>
            <a:r>
              <a:rPr lang="pl-PL" sz="2000" i="1"/>
              <a:t>praktyczne korzyści z niego wynikające polegające m.in. na eliminowaniu bezzasadnych uchyleń wyroków, co bez wątpienia wpływa na przyspieszenie postępowania</a:t>
            </a:r>
            <a:r>
              <a:rPr lang="pl-PL" sz="2000"/>
              <a:t>. Jego zdaniem nowy środek zaskarżenia spełnia funkcję prewencyjną, powstrzymując sądy przed pochopną kasatoryjnością orzekania. </a:t>
            </a:r>
          </a:p>
          <a:p>
            <a:r>
              <a:rPr lang="pl-PL" sz="2000"/>
              <a:t>Skargę na wyrok sądu odwoławczego rozpoznaje Sąd Najwyższy, co – zdaniem ustawodawcy – ma gwarantować jednolitość orzecznictwa. Można byłoby ją wnieść ze względu na naruszenie przez sąd odwoławczy art. 437 k.p.k. lub art. 439 k.p.k. </a:t>
            </a:r>
          </a:p>
          <a:p>
            <a:endParaRPr lang="pl-PL" sz="200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31691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86471" y="1698171"/>
            <a:ext cx="3962061" cy="4516360"/>
          </a:xfrm>
        </p:spPr>
        <p:txBody>
          <a:bodyPr anchor="t">
            <a:normAutofit/>
          </a:bodyPr>
          <a:lstStyle/>
          <a:p>
            <a:r>
              <a:rPr lang="pl-PL" sz="3600"/>
              <a:t>Skarga na wyrok sądu odwoławczego – definicja </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ymbol zastępczy zawartości 2"/>
          <p:cNvSpPr>
            <a:spLocks noGrp="1"/>
          </p:cNvSpPr>
          <p:nvPr>
            <p:ph idx="1"/>
          </p:nvPr>
        </p:nvSpPr>
        <p:spPr>
          <a:xfrm>
            <a:off x="643467" y="1698170"/>
            <a:ext cx="6478513" cy="4516361"/>
          </a:xfrm>
        </p:spPr>
        <p:txBody>
          <a:bodyPr>
            <a:normAutofit/>
          </a:bodyPr>
          <a:lstStyle/>
          <a:p>
            <a:r>
              <a:rPr lang="pl-PL" sz="1600"/>
              <a:t>Skarga na wyrok sądu odwoławczego –</a:t>
            </a:r>
            <a:r>
              <a:rPr lang="pl-PL" sz="1600" i="1"/>
              <a:t>szczególny nadzwyczajny środek zaskarżenia, przysługujący stronie w celu spowodowania kontroli prawidłowości wydania przez sąd drugiej instancji wyroku uchylającego wyrok sądu pierwszej instancji i przekazującego sprawę do ponownego rozpoznania.</a:t>
            </a:r>
          </a:p>
          <a:p>
            <a:r>
              <a:rPr lang="pl-PL" sz="1600"/>
              <a:t>D. Gruszecka, [w:] J. Skorupka (red.), </a:t>
            </a:r>
            <a:r>
              <a:rPr lang="pl-PL" sz="1600" i="1"/>
              <a:t>Proces karny. Podręcznik, </a:t>
            </a:r>
            <a:r>
              <a:rPr lang="pl-PL" sz="1600"/>
              <a:t>Warszawa 2016, s. 775</a:t>
            </a:r>
          </a:p>
          <a:p>
            <a:r>
              <a:rPr lang="pl-PL" sz="1600"/>
              <a:t>Cechy skargi na wyrok sądu odwoławczego:</a:t>
            </a:r>
          </a:p>
          <a:p>
            <a:r>
              <a:rPr lang="pl-PL" sz="1600"/>
              <a:t>1. skargowość</a:t>
            </a:r>
          </a:p>
          <a:p>
            <a:r>
              <a:rPr lang="pl-PL" sz="1600"/>
              <a:t>2. bezwzględna dewolutywność – rozpoznawana przez Sąd Najwyższy</a:t>
            </a:r>
          </a:p>
          <a:p>
            <a:r>
              <a:rPr lang="pl-PL" sz="1600"/>
              <a:t>3. bezwzględna suspensywność – wstrzymuje wykonanie orzeczenia sądu II instancji </a:t>
            </a:r>
          </a:p>
          <a:p>
            <a:r>
              <a:rPr lang="pl-PL" sz="1600"/>
              <a:t>4. zakaz reformationis in peius – </a:t>
            </a:r>
            <a:r>
              <a:rPr lang="pl-PL" sz="1600" i="1"/>
              <a:t>nie dotyczy tego środka zaskarżenia, bo ocenia się, czy decyzja o uchyleniu orzeczenia była słuszna, czy nie </a:t>
            </a:r>
            <a:r>
              <a:rPr lang="pl-PL" sz="1600"/>
              <a:t> </a:t>
            </a:r>
          </a:p>
          <a:p>
            <a:pPr marL="0" indent="0">
              <a:buNone/>
            </a:pPr>
            <a:r>
              <a:rPr lang="pl-PL" sz="1600"/>
              <a:t>Jest to specyficzny nadzwyczajny środek zaskarżenia, ponieważ przysługuje od orzeczenia, które nie kończy postępowania w sprawie. </a:t>
            </a:r>
          </a:p>
          <a:p>
            <a:endParaRPr lang="pl-PL" sz="160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8549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86471" y="1698171"/>
            <a:ext cx="3962061" cy="4516360"/>
          </a:xfrm>
        </p:spPr>
        <p:txBody>
          <a:bodyPr anchor="t">
            <a:normAutofit/>
          </a:bodyPr>
          <a:lstStyle/>
          <a:p>
            <a:r>
              <a:rPr lang="pl-PL" sz="3600"/>
              <a:t>Podstawy skargi </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ymbol zastępczy zawartości 2"/>
          <p:cNvSpPr>
            <a:spLocks noGrp="1"/>
          </p:cNvSpPr>
          <p:nvPr>
            <p:ph idx="1"/>
          </p:nvPr>
        </p:nvSpPr>
        <p:spPr>
          <a:xfrm>
            <a:off x="643467" y="1698170"/>
            <a:ext cx="6478513" cy="4516361"/>
          </a:xfrm>
        </p:spPr>
        <p:txBody>
          <a:bodyPr>
            <a:normAutofit/>
          </a:bodyPr>
          <a:lstStyle/>
          <a:p>
            <a:r>
              <a:rPr lang="pl-PL" sz="1700" dirty="0"/>
              <a:t>Przysługuje </a:t>
            </a:r>
            <a:r>
              <a:rPr lang="pl-PL" sz="1700" b="1" dirty="0"/>
              <a:t>na wyrok sądu odwoławczego</a:t>
            </a:r>
            <a:r>
              <a:rPr lang="pl-PL" sz="1700" dirty="0"/>
              <a:t>, uchylający wyrok sądu I instancji i przekazujący sprawę do ponownego rozpoznania. </a:t>
            </a:r>
          </a:p>
          <a:p>
            <a:r>
              <a:rPr lang="pl-PL" sz="1700" dirty="0"/>
              <a:t>Podstawy skargi: </a:t>
            </a:r>
          </a:p>
          <a:p>
            <a:pPr lvl="1"/>
            <a:r>
              <a:rPr lang="pl-PL" sz="1700" dirty="0"/>
              <a:t>sąd uchylił wyrok i przekazał sprawę do ponownego rozpoznania w sytuacji innej niż wskazana w art. 437 </a:t>
            </a:r>
          </a:p>
          <a:p>
            <a:pPr lvl="1"/>
            <a:r>
              <a:rPr lang="pl-PL" sz="1700" i="1" dirty="0"/>
              <a:t>Uchylenie orzeczenia i przekazanie sprawy do ponownego rozpoznania może nastąpić tylko w przypadkach wskazanych w art. 439, art. 454 (reguły </a:t>
            </a:r>
            <a:r>
              <a:rPr lang="pl-PL" sz="1700" i="1" dirty="0" err="1"/>
              <a:t>ne</a:t>
            </a:r>
            <a:r>
              <a:rPr lang="pl-PL" sz="1700" i="1" dirty="0"/>
              <a:t> </a:t>
            </a:r>
            <a:r>
              <a:rPr lang="pl-PL" sz="1700" i="1" dirty="0" err="1"/>
              <a:t>peius</a:t>
            </a:r>
            <a:r>
              <a:rPr lang="pl-PL" sz="1700" i="1" dirty="0"/>
              <a:t> – nie można skazać w postępowaniu w II instancji osoby, która została uniewinniona (umorzono postępowanie) lub </a:t>
            </a:r>
            <a:r>
              <a:rPr lang="pl-PL" sz="1700" b="1" i="1" dirty="0"/>
              <a:t>jeżeli jest konieczne przeprowadzenie na nowo przewodu w całości </a:t>
            </a:r>
            <a:endParaRPr lang="pl-PL" sz="1700" i="1" dirty="0"/>
          </a:p>
          <a:p>
            <a:pPr lvl="1"/>
            <a:r>
              <a:rPr lang="pl-PL" sz="1700" dirty="0"/>
              <a:t>w postępowaniu </a:t>
            </a:r>
            <a:r>
              <a:rPr lang="pl-PL" sz="1700" dirty="0" err="1"/>
              <a:t>drugoinstancyjnym</a:t>
            </a:r>
            <a:r>
              <a:rPr lang="pl-PL" sz="1700" dirty="0"/>
              <a:t> zaistniała jedna z bezwzględnych przyczyn odwoławczych (art. 439) </a:t>
            </a:r>
          </a:p>
          <a:p>
            <a:r>
              <a:rPr lang="pl-PL" sz="1700" dirty="0"/>
              <a:t>W skardze należy wskazać kierunek zaskarżenia. Obowiązuje również wymóg </a:t>
            </a:r>
            <a:r>
              <a:rPr lang="pl-PL" sz="1700" dirty="0" err="1"/>
              <a:t>gravamen</a:t>
            </a:r>
            <a:r>
              <a:rPr lang="pl-PL" sz="1700" dirty="0"/>
              <a:t> – art. 425 § 3 </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36218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Tryb wnoszenia i rozpoznania skargi </a:t>
            </a:r>
            <a:r>
              <a:rPr lang="pl-PL" dirty="0" err="1"/>
              <a:t>skargi</a:t>
            </a:r>
            <a:r>
              <a:rPr lang="pl-PL" dirty="0"/>
              <a:t> na wyrok sądu odwoławczego</a:t>
            </a:r>
          </a:p>
        </p:txBody>
      </p:sp>
      <p:graphicFrame>
        <p:nvGraphicFramePr>
          <p:cNvPr id="4" name="Symbol zastępczy zawartości 3"/>
          <p:cNvGraphicFramePr>
            <a:graphicFrameLocks noGrp="1"/>
          </p:cNvGraphicFramePr>
          <p:nvPr>
            <p:ph idx="1"/>
          </p:nvPr>
        </p:nvGraphicFramePr>
        <p:xfrm>
          <a:off x="630647" y="958644"/>
          <a:ext cx="11099236" cy="410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a:cxnSpLocks/>
          </p:cNvCxnSpPr>
          <p:nvPr/>
        </p:nvCxnSpPr>
        <p:spPr>
          <a:xfrm>
            <a:off x="10744200" y="4237703"/>
            <a:ext cx="934063" cy="589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7266039" y="4827639"/>
            <a:ext cx="4925961" cy="1569660"/>
          </a:xfrm>
          <a:prstGeom prst="rect">
            <a:avLst/>
          </a:prstGeom>
          <a:noFill/>
        </p:spPr>
        <p:txBody>
          <a:bodyPr wrap="square" rtlCol="0">
            <a:spAutoFit/>
          </a:bodyPr>
          <a:lstStyle/>
          <a:p>
            <a:pPr algn="just"/>
            <a:r>
              <a:rPr lang="pl-PL" sz="1600" dirty="0">
                <a:solidFill>
                  <a:srgbClr val="FFC000"/>
                </a:solidFill>
              </a:rPr>
              <a:t>prezes sądu II instancji (po przeprowadzeniu kontroli formalnej – art. 530 § 2 i 3  w zw. z 539f) doręcza skargę pozostałym stronom i poucza o prawie do wniesienia odpowiedzi na skargę na wyrok sądu odwoławczego w terminie 7 dni, a po tym terminie przekazuje ją do Sądu Najwyższego </a:t>
            </a:r>
          </a:p>
        </p:txBody>
      </p:sp>
      <p:sp>
        <p:nvSpPr>
          <p:cNvPr id="9" name="pole tekstowe 8"/>
          <p:cNvSpPr txBox="1"/>
          <p:nvPr/>
        </p:nvSpPr>
        <p:spPr>
          <a:xfrm>
            <a:off x="4422135" y="4652210"/>
            <a:ext cx="2530577" cy="1938992"/>
          </a:xfrm>
          <a:prstGeom prst="rect">
            <a:avLst/>
          </a:prstGeom>
          <a:noFill/>
        </p:spPr>
        <p:txBody>
          <a:bodyPr wrap="square" rtlCol="0">
            <a:spAutoFit/>
          </a:bodyPr>
          <a:lstStyle/>
          <a:p>
            <a:pPr algn="ctr"/>
            <a:r>
              <a:rPr lang="pl-PL" sz="2400" dirty="0">
                <a:solidFill>
                  <a:srgbClr val="FFC000"/>
                </a:solidFill>
              </a:rPr>
              <a:t>Skarga rozpoznawana na </a:t>
            </a:r>
            <a:r>
              <a:rPr lang="pl-PL" sz="2400" b="1" dirty="0">
                <a:solidFill>
                  <a:srgbClr val="FFC000"/>
                </a:solidFill>
              </a:rPr>
              <a:t>posiedzeniu bez udziału stron </a:t>
            </a:r>
          </a:p>
        </p:txBody>
      </p:sp>
      <p:sp>
        <p:nvSpPr>
          <p:cNvPr id="10" name="pole tekstowe 9"/>
          <p:cNvSpPr txBox="1"/>
          <p:nvPr/>
        </p:nvSpPr>
        <p:spPr>
          <a:xfrm>
            <a:off x="294967" y="4421377"/>
            <a:ext cx="3972232" cy="2062103"/>
          </a:xfrm>
          <a:prstGeom prst="rect">
            <a:avLst/>
          </a:prstGeom>
          <a:noFill/>
        </p:spPr>
        <p:txBody>
          <a:bodyPr wrap="square" rtlCol="0">
            <a:spAutoFit/>
          </a:bodyPr>
          <a:lstStyle/>
          <a:p>
            <a:pPr algn="ctr"/>
            <a:r>
              <a:rPr lang="pl-PL" sz="2000" b="1" dirty="0">
                <a:solidFill>
                  <a:srgbClr val="FFC000"/>
                </a:solidFill>
              </a:rPr>
              <a:t>Możliwe rozstrzygnięcia: </a:t>
            </a:r>
          </a:p>
          <a:p>
            <a:endParaRPr lang="pl-PL" dirty="0">
              <a:solidFill>
                <a:srgbClr val="FFC000"/>
              </a:solidFill>
            </a:endParaRPr>
          </a:p>
          <a:p>
            <a:pPr marL="342900" indent="-342900">
              <a:buAutoNum type="arabicPeriod"/>
            </a:pPr>
            <a:r>
              <a:rPr lang="pl-PL" b="1" dirty="0">
                <a:solidFill>
                  <a:srgbClr val="FFC000"/>
                </a:solidFill>
              </a:rPr>
              <a:t>postanowieniem</a:t>
            </a:r>
            <a:r>
              <a:rPr lang="pl-PL" dirty="0">
                <a:solidFill>
                  <a:srgbClr val="FFC000"/>
                </a:solidFill>
              </a:rPr>
              <a:t> oddala skargę </a:t>
            </a:r>
          </a:p>
          <a:p>
            <a:pPr marL="342900" indent="-342900" algn="just">
              <a:buAutoNum type="arabicPeriod"/>
            </a:pPr>
            <a:r>
              <a:rPr lang="pl-PL" b="1" dirty="0">
                <a:solidFill>
                  <a:srgbClr val="FFC000"/>
                </a:solidFill>
              </a:rPr>
              <a:t>wyrokiem</a:t>
            </a:r>
            <a:r>
              <a:rPr lang="pl-PL" dirty="0">
                <a:solidFill>
                  <a:srgbClr val="FFC000"/>
                </a:solidFill>
              </a:rPr>
              <a:t> uchyla zaskarżony wyrok i przekazuje sprawę sądowi odwoławczemu do ponownego rozpoznania </a:t>
            </a:r>
          </a:p>
        </p:txBody>
      </p:sp>
    </p:spTree>
    <p:extLst>
      <p:ext uri="{BB962C8B-B14F-4D97-AF65-F5344CB8AC3E}">
        <p14:creationId xmlns:p14="http://schemas.microsoft.com/office/powerpoint/2010/main" val="528949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7586471" y="1698171"/>
            <a:ext cx="3962061" cy="4516360"/>
          </a:xfrm>
        </p:spPr>
        <p:txBody>
          <a:bodyPr anchor="t">
            <a:normAutofit/>
          </a:bodyPr>
          <a:lstStyle/>
          <a:p>
            <a:r>
              <a:rPr lang="pl-PL" sz="3600"/>
              <a:t>Skarga na wyrok sądu odwoławczego </a:t>
            </a: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ymbol zastępczy zawartości 2"/>
          <p:cNvSpPr>
            <a:spLocks noGrp="1"/>
          </p:cNvSpPr>
          <p:nvPr>
            <p:ph idx="1"/>
          </p:nvPr>
        </p:nvSpPr>
        <p:spPr>
          <a:xfrm>
            <a:off x="643467" y="1698170"/>
            <a:ext cx="6478513" cy="4516361"/>
          </a:xfrm>
        </p:spPr>
        <p:txBody>
          <a:bodyPr>
            <a:normAutofit/>
          </a:bodyPr>
          <a:lstStyle/>
          <a:p>
            <a:r>
              <a:rPr lang="pl-PL" sz="1700"/>
              <a:t>Postępowanie ze skargi na wyrok sądu odwoławczego jest postępowaniem odrębnym od postępowania głównego. Wstrzymuje bieg rozpoznania sprawy. </a:t>
            </a:r>
          </a:p>
          <a:p>
            <a:r>
              <a:rPr lang="pl-PL" sz="1700"/>
              <a:t>Celem skargi nie jest badanie rozpoznania sprawy co do meritum – chodzi o prawidłowość zastosowania przepisów przez sąd odwoławczy. </a:t>
            </a:r>
          </a:p>
          <a:p>
            <a:pPr lvl="1"/>
            <a:r>
              <a:rPr lang="pl-PL" sz="1700"/>
              <a:t>mimo wąsko określonych podstaw skargi, pośrednio sąd będzie badał naruszenie także innych przepisów. </a:t>
            </a:r>
          </a:p>
          <a:p>
            <a:r>
              <a:rPr lang="pl-PL" sz="1700"/>
              <a:t>Na gruncie Konstytucji jasno zarysowany podział kompetencji pomiędzy poszczególnymi organami wymiaru sprawiedliwości utwierdza w przekonaniu, że nadzór nad przestrzeganiem m.in. art. 437 k.p.k. w postępowaniu odwoławczym sprowadzać się może jedynie do oceny zasadności podjęcia decyzji kasatoryjnej przez sąd odwoławczy, a nie zasadności samej apelacji (zob. postanowienie SN z 15 .11.2017 r., IV KS 3/17.</a:t>
            </a: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813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643467" y="321734"/>
            <a:ext cx="10905066" cy="1135737"/>
          </a:xfrm>
        </p:spPr>
        <p:txBody>
          <a:bodyPr>
            <a:normAutofit/>
          </a:bodyPr>
          <a:lstStyle/>
          <a:p>
            <a:r>
              <a:rPr lang="pl-PL" sz="3600"/>
              <a:t>Kasacja – informacje ogólne</a:t>
            </a:r>
          </a:p>
        </p:txBody>
      </p:sp>
      <p:sp>
        <p:nvSpPr>
          <p:cNvPr id="3" name="Symbol zastępczy zawartości 2"/>
          <p:cNvSpPr>
            <a:spLocks noGrp="1"/>
          </p:cNvSpPr>
          <p:nvPr>
            <p:ph idx="1"/>
          </p:nvPr>
        </p:nvSpPr>
        <p:spPr>
          <a:xfrm>
            <a:off x="643467" y="1782981"/>
            <a:ext cx="10905066" cy="4393982"/>
          </a:xfrm>
        </p:spPr>
        <p:txBody>
          <a:bodyPr>
            <a:normAutofit/>
          </a:bodyPr>
          <a:lstStyle/>
          <a:p>
            <a:r>
              <a:rPr lang="pl-PL" sz="2000" dirty="0"/>
              <a:t>Jednym z celów kasacji jako nadzwyczajnego środka zaskarżenia jest zapewnienie jednolitości orzecznictwa i stanie na straży prawidłowości stosowania prawa przez sądy.</a:t>
            </a:r>
          </a:p>
          <a:p>
            <a:r>
              <a:rPr lang="pl-PL" sz="2000" dirty="0"/>
              <a:t>Nadzwyczajny środek zaskarżenia, przysługujący od </a:t>
            </a:r>
            <a:r>
              <a:rPr lang="pl-PL" sz="2000" b="1" dirty="0"/>
              <a:t>prawomocnych </a:t>
            </a:r>
            <a:r>
              <a:rPr lang="pl-PL" sz="2000" dirty="0"/>
              <a:t>orzeczeń. W k.p.k. możemy wyróżnić dwa rodzaje kasacji:</a:t>
            </a:r>
          </a:p>
          <a:p>
            <a:pPr marL="457200" lvl="1" indent="0">
              <a:buNone/>
            </a:pPr>
            <a:r>
              <a:rPr lang="pl-PL" sz="2000" dirty="0"/>
              <a:t>1. </a:t>
            </a:r>
            <a:r>
              <a:rPr lang="pl-PL" sz="2000" b="1" dirty="0"/>
              <a:t>Kasacja zwyczajna (kasacja strony) </a:t>
            </a:r>
            <a:r>
              <a:rPr lang="pl-PL" sz="2000" dirty="0"/>
              <a:t>– wnoszona przez </a:t>
            </a:r>
            <a:r>
              <a:rPr lang="pl-PL" sz="2000" b="1" dirty="0"/>
              <a:t>stronę </a:t>
            </a:r>
            <a:r>
              <a:rPr lang="pl-PL" sz="2000" dirty="0"/>
              <a:t>postępowania; przysługuje od </a:t>
            </a:r>
            <a:r>
              <a:rPr lang="pl-PL" sz="2000" u="sng" dirty="0"/>
              <a:t>prawomocnego wyroku sądu odwoławczego</a:t>
            </a:r>
            <a:r>
              <a:rPr lang="pl-PL" sz="2000" dirty="0"/>
              <a:t> oraz </a:t>
            </a:r>
            <a:r>
              <a:rPr lang="pl-PL" sz="2000" u="sng" dirty="0"/>
              <a:t>prawomocnego postanowienia sądu odwoławczego o umorzeniu postępowania i orzeczeniu środka zabezpieczającego z art. 93a k.k.</a:t>
            </a:r>
          </a:p>
          <a:p>
            <a:pPr marL="457200" lvl="1" indent="0">
              <a:buNone/>
            </a:pPr>
            <a:r>
              <a:rPr lang="pl-PL" sz="2000" dirty="0"/>
              <a:t>2. </a:t>
            </a:r>
            <a:r>
              <a:rPr lang="pl-PL" sz="2000" b="1" dirty="0"/>
              <a:t>Kasacja nadzwyczajna (kasacja w obronie prawa) </a:t>
            </a:r>
            <a:r>
              <a:rPr lang="pl-PL" sz="2000" dirty="0"/>
              <a:t>– środek zaskarżenia przysługujący od </a:t>
            </a:r>
            <a:r>
              <a:rPr lang="pl-PL" sz="2000" u="sng" dirty="0"/>
              <a:t>każdego prawomocnego orzeczenia sądu kończącego postępowanie w sprawie. </a:t>
            </a:r>
            <a:r>
              <a:rPr lang="pl-PL" sz="2000" dirty="0"/>
              <a:t>Kasację nadzwyczajną mogą wnieść wyłącznie podmioty wskazane w art. 521 </a:t>
            </a:r>
            <a:r>
              <a:rPr lang="pl-PL" sz="2000" dirty="0" err="1"/>
              <a:t>kpk</a:t>
            </a:r>
            <a:endParaRPr lang="pl-PL" sz="2000" dirty="0"/>
          </a:p>
          <a:p>
            <a:r>
              <a:rPr lang="pl-PL" sz="2000" b="1" dirty="0"/>
              <a:t>Dodatkowo, jako specjalną formę kasacji nadzwyczajnej można wyróżnić kasację PG ze względu na niewspółmierność kary (art. 523 § 1a)</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364604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0E7D46EC-31B8-4A73-AE8E-A47D55E071A2}"/>
              </a:ext>
            </a:extLst>
          </p:cNvPr>
          <p:cNvSpPr>
            <a:spLocks noGrp="1"/>
          </p:cNvSpPr>
          <p:nvPr>
            <p:ph type="title"/>
          </p:nvPr>
        </p:nvSpPr>
        <p:spPr>
          <a:xfrm>
            <a:off x="643467" y="321734"/>
            <a:ext cx="10905066" cy="1135737"/>
          </a:xfrm>
        </p:spPr>
        <p:txBody>
          <a:bodyPr>
            <a:normAutofit/>
          </a:bodyPr>
          <a:lstStyle/>
          <a:p>
            <a:r>
              <a:rPr lang="pl-PL" sz="3600" dirty="0"/>
              <a:t>Postanowienie z 14.02.2018 r., </a:t>
            </a:r>
            <a:r>
              <a:rPr lang="en-GB" sz="3600" dirty="0"/>
              <a:t>IV KS 1/18</a:t>
            </a:r>
          </a:p>
        </p:txBody>
      </p:sp>
      <p:sp>
        <p:nvSpPr>
          <p:cNvPr id="3" name="Symbol zastępczy zawartości 2">
            <a:extLst>
              <a:ext uri="{FF2B5EF4-FFF2-40B4-BE49-F238E27FC236}">
                <a16:creationId xmlns:a16="http://schemas.microsoft.com/office/drawing/2014/main" id="{9B352B91-A88E-43A6-A1DD-1615E1A6AC17}"/>
              </a:ext>
            </a:extLst>
          </p:cNvPr>
          <p:cNvSpPr>
            <a:spLocks noGrp="1"/>
          </p:cNvSpPr>
          <p:nvPr>
            <p:ph idx="1"/>
          </p:nvPr>
        </p:nvSpPr>
        <p:spPr>
          <a:xfrm>
            <a:off x="643467" y="1782981"/>
            <a:ext cx="10905066" cy="4393982"/>
          </a:xfrm>
        </p:spPr>
        <p:txBody>
          <a:bodyPr>
            <a:normAutofit/>
          </a:bodyPr>
          <a:lstStyle/>
          <a:p>
            <a:r>
              <a:rPr lang="pl-PL" sz="2000"/>
              <a:t>Aby </a:t>
            </a:r>
            <a:r>
              <a:rPr lang="pl-PL" sz="2000" dirty="0"/>
              <a:t>Sąd Najwyższy mógł ustosunkować się do podniesionych w skardze zarzutów, uzasadnienie wyroku sądu odwoławczego winno być tak sformułowane, aby wynikało z niego jednoznacznie, która z przesłanek określonych w art. 437 § 2 k.p.k. była podstawą uchylenia wyroku sądu I instancji i przekazania sprawy temu sądowi do ponownego rozpoznania.</a:t>
            </a:r>
          </a:p>
          <a:p>
            <a:endParaRPr lang="en-GB"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569061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9F5685-D9B1-4434-898C-C5BC252F689F}"/>
              </a:ext>
            </a:extLst>
          </p:cNvPr>
          <p:cNvSpPr>
            <a:spLocks noGrp="1"/>
          </p:cNvSpPr>
          <p:nvPr>
            <p:ph type="title"/>
          </p:nvPr>
        </p:nvSpPr>
        <p:spPr>
          <a:xfrm>
            <a:off x="838200" y="313755"/>
            <a:ext cx="10515600" cy="1325563"/>
          </a:xfrm>
        </p:spPr>
        <p:txBody>
          <a:bodyPr/>
          <a:lstStyle/>
          <a:p>
            <a:r>
              <a:rPr lang="pl-PL" dirty="0"/>
              <a:t>Do przeczytania z podręcznika </a:t>
            </a:r>
            <a:endParaRPr lang="en-GB" dirty="0"/>
          </a:p>
        </p:txBody>
      </p:sp>
      <p:sp>
        <p:nvSpPr>
          <p:cNvPr id="3" name="Symbol zastępczy zawartości 2">
            <a:extLst>
              <a:ext uri="{FF2B5EF4-FFF2-40B4-BE49-F238E27FC236}">
                <a16:creationId xmlns:a16="http://schemas.microsoft.com/office/drawing/2014/main" id="{30124A05-10D2-4579-90D6-8B3EC1A622F0}"/>
              </a:ext>
            </a:extLst>
          </p:cNvPr>
          <p:cNvSpPr>
            <a:spLocks noGrp="1"/>
          </p:cNvSpPr>
          <p:nvPr>
            <p:ph idx="1"/>
          </p:nvPr>
        </p:nvSpPr>
        <p:spPr/>
        <p:txBody>
          <a:bodyPr/>
          <a:lstStyle/>
          <a:p>
            <a:r>
              <a:rPr lang="pl-PL" dirty="0"/>
              <a:t>Rozdział XIII – cały </a:t>
            </a:r>
            <a:endParaRPr lang="en-GB" dirty="0"/>
          </a:p>
        </p:txBody>
      </p:sp>
    </p:spTree>
    <p:extLst>
      <p:ext uri="{BB962C8B-B14F-4D97-AF65-F5344CB8AC3E}">
        <p14:creationId xmlns:p14="http://schemas.microsoft.com/office/powerpoint/2010/main" val="142872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p:cNvSpPr>
            <a:spLocks noGrp="1"/>
          </p:cNvSpPr>
          <p:nvPr>
            <p:ph type="title"/>
          </p:nvPr>
        </p:nvSpPr>
        <p:spPr>
          <a:xfrm>
            <a:off x="838200" y="365125"/>
            <a:ext cx="10515600" cy="1325563"/>
          </a:xfrm>
        </p:spPr>
        <p:txBody>
          <a:bodyPr>
            <a:normAutofit/>
          </a:bodyPr>
          <a:lstStyle/>
          <a:p>
            <a:pPr algn="ctr"/>
            <a:r>
              <a:rPr lang="pl-PL" dirty="0"/>
              <a:t>Kasacja strony – zakres przedmiotowy i podmiotowy </a:t>
            </a:r>
          </a:p>
        </p:txBody>
      </p:sp>
      <p:graphicFrame>
        <p:nvGraphicFramePr>
          <p:cNvPr id="5" name="Symbol zastępczy zawartości 2">
            <a:extLst>
              <a:ext uri="{FF2B5EF4-FFF2-40B4-BE49-F238E27FC236}">
                <a16:creationId xmlns:a16="http://schemas.microsoft.com/office/drawing/2014/main" id="{78C68747-2294-4C47-9401-41957DF841D6}"/>
              </a:ext>
            </a:extLst>
          </p:cNvPr>
          <p:cNvGraphicFramePr>
            <a:graphicFrameLocks noGrp="1"/>
          </p:cNvGraphicFramePr>
          <p:nvPr>
            <p:ph idx="1"/>
            <p:extLst>
              <p:ext uri="{D42A27DB-BD31-4B8C-83A1-F6EECF244321}">
                <p14:modId xmlns:p14="http://schemas.microsoft.com/office/powerpoint/2010/main" val="6107493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rostokąt 7" descr="Gavel">
            <a:extLst>
              <a:ext uri="{FF2B5EF4-FFF2-40B4-BE49-F238E27FC236}">
                <a16:creationId xmlns:a16="http://schemas.microsoft.com/office/drawing/2014/main" id="{F9BBFBCA-1C6D-4174-90B6-484F5EFEA190}"/>
              </a:ext>
            </a:extLst>
          </p:cNvPr>
          <p:cNvSpPr/>
          <p:nvPr/>
        </p:nvSpPr>
        <p:spPr>
          <a:xfrm>
            <a:off x="0" y="0"/>
            <a:ext cx="1431798" cy="1319609"/>
          </a:xfrm>
          <a:prstGeom prst="rect">
            <a:avLst/>
          </a:prstGeom>
          <a:blipFill rotWithShape="1">
            <a:blip r:embed="rId7"/>
            <a:srcRect/>
            <a:stretch>
              <a:fillRect l="-11000" r="-11000"/>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108808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360" y="637125"/>
            <a:ext cx="3163824" cy="5256371"/>
          </a:xfrm>
        </p:spPr>
        <p:txBody>
          <a:bodyPr>
            <a:normAutofit/>
          </a:bodyPr>
          <a:lstStyle/>
          <a:p>
            <a:r>
              <a:rPr lang="pl-PL">
                <a:solidFill>
                  <a:schemeClr val="bg1"/>
                </a:solidFill>
              </a:rPr>
              <a:t>Kasacja strony – postawy kasacyjne (art. 523)</a:t>
            </a:r>
          </a:p>
        </p:txBody>
      </p:sp>
      <p:graphicFrame>
        <p:nvGraphicFramePr>
          <p:cNvPr id="7" name="Symbol zastępczy zawartości 2">
            <a:extLst>
              <a:ext uri="{FF2B5EF4-FFF2-40B4-BE49-F238E27FC236}">
                <a16:creationId xmlns:a16="http://schemas.microsoft.com/office/drawing/2014/main" id="{EF34EBB1-D6CC-4B0D-AC7A-9639B5581B1C}"/>
              </a:ext>
            </a:extLst>
          </p:cNvPr>
          <p:cNvGraphicFramePr>
            <a:graphicFrameLocks noGrp="1"/>
          </p:cNvGraphicFramePr>
          <p:nvPr>
            <p:ph idx="1"/>
            <p:extLst>
              <p:ext uri="{D42A27DB-BD31-4B8C-83A1-F6EECF244321}">
                <p14:modId xmlns:p14="http://schemas.microsoft.com/office/powerpoint/2010/main" val="490363681"/>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rostokąt 7" descr="Gavel">
            <a:extLst>
              <a:ext uri="{FF2B5EF4-FFF2-40B4-BE49-F238E27FC236}">
                <a16:creationId xmlns:a16="http://schemas.microsoft.com/office/drawing/2014/main" id="{C444C01A-A6A3-4A8F-A04E-F4527EFEEF13}"/>
              </a:ext>
            </a:extLst>
          </p:cNvPr>
          <p:cNvSpPr/>
          <p:nvPr/>
        </p:nvSpPr>
        <p:spPr>
          <a:xfrm>
            <a:off x="338328" y="330287"/>
            <a:ext cx="1431798" cy="1319609"/>
          </a:xfrm>
          <a:prstGeom prst="rect">
            <a:avLst/>
          </a:prstGeom>
          <a:blipFill rotWithShape="1">
            <a:blip r:embed="rId7"/>
            <a:srcRect/>
            <a:stretch>
              <a:fillRect l="-11000" r="-11000"/>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404131843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11442</Words>
  <Application>Microsoft Office PowerPoint</Application>
  <PresentationFormat>Panoramiczny</PresentationFormat>
  <Paragraphs>436</Paragraphs>
  <Slides>71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71</vt:i4>
      </vt:variant>
    </vt:vector>
  </HeadingPairs>
  <TitlesOfParts>
    <vt:vector size="76" baseType="lpstr">
      <vt:lpstr>Arial</vt:lpstr>
      <vt:lpstr>Calibri</vt:lpstr>
      <vt:lpstr>Calibri Light</vt:lpstr>
      <vt:lpstr>Wingdings</vt:lpstr>
      <vt:lpstr>Motyw pakietu Office</vt:lpstr>
      <vt:lpstr>Wykład 17</vt:lpstr>
      <vt:lpstr>Nadzwyczajne środki zaskarżenia </vt:lpstr>
      <vt:lpstr>Prawomocność orzeczenia </vt:lpstr>
      <vt:lpstr>Kiedy orzeczenie staje się prawomocne?</vt:lpstr>
      <vt:lpstr>Nadzwyczajne środki zaskarżenia </vt:lpstr>
      <vt:lpstr>Kasacja</vt:lpstr>
      <vt:lpstr>Kasacja – informacje ogólne</vt:lpstr>
      <vt:lpstr>Kasacja strony – zakres przedmiotowy i podmiotowy </vt:lpstr>
      <vt:lpstr>Kasacja strony – postawy kasacyjne (art. 523)</vt:lpstr>
      <vt:lpstr>Rażące naruszenie prawa </vt:lpstr>
      <vt:lpstr>Postanowienie SN z 30.03.2017 r., III KK 395/16 </vt:lpstr>
      <vt:lpstr>Postanowienie SN z 28.03.2019 r., V KK 96/19</vt:lpstr>
      <vt:lpstr>Czym jest a czy nie jest rażące naruszenie prawa?</vt:lpstr>
      <vt:lpstr>Kasacja strony – warunki skutecznego wniesienia </vt:lpstr>
      <vt:lpstr>Kasacja strony – warunki skutecznego wniesienia </vt:lpstr>
      <vt:lpstr>Przymus adwokacko radcowski </vt:lpstr>
      <vt:lpstr>Przymus adwokacko radcowski – czy adwokat może sam sobie sporządzić kasację?</vt:lpstr>
      <vt:lpstr>Przymus adwokacko radcowski – czy adwokat może sam sobie sporządzić kasację?</vt:lpstr>
      <vt:lpstr>Przymus adwokacko radcowski – czy adwokat może sam sobie sporządzić kasację?</vt:lpstr>
      <vt:lpstr>Konsekwencje wyroku TK SK 2/15</vt:lpstr>
      <vt:lpstr>Kasacja nadzwyczajna – art. 521 </vt:lpstr>
      <vt:lpstr>Kasacja Prokuratora Generalnego ze względu na rażącą niewspółmierność kary</vt:lpstr>
      <vt:lpstr>Kasacja Prokuratora Generalnego ze względu na rażącą niewspółmierność kary</vt:lpstr>
      <vt:lpstr>Postanowienie SN z 30.03.2017 r., III KK 395/16</vt:lpstr>
      <vt:lpstr>Ocena kasacji z powodu niewspółmierności kary </vt:lpstr>
      <vt:lpstr>Przykłady kasacji z art. 523 § 1a</vt:lpstr>
      <vt:lpstr>Warunki formalne kasacji </vt:lpstr>
      <vt:lpstr>Tryb rozpoznawania kasacji strony</vt:lpstr>
      <vt:lpstr>Tryb rozpoznawania kasacji strony</vt:lpstr>
      <vt:lpstr>Tryb rozpoznawania kasacji nadzwyczajnej </vt:lpstr>
      <vt:lpstr>Skład sądu w postępowaniu kasacyjnym </vt:lpstr>
      <vt:lpstr>Rodzaje rozstrzygnięć </vt:lpstr>
      <vt:lpstr>Wznowienie postępowania </vt:lpstr>
      <vt:lpstr>Wznowienie postępowania </vt:lpstr>
      <vt:lpstr>Kierunek wznowienia postępowania </vt:lpstr>
      <vt:lpstr>Wyłącznie na korzyść</vt:lpstr>
      <vt:lpstr>Sprawa Tomasza Komendy </vt:lpstr>
      <vt:lpstr>Sprawa Arkadiusza Kraski </vt:lpstr>
      <vt:lpstr>Na korzyść albo niekorzyść </vt:lpstr>
      <vt:lpstr>Wyłącznie na niekorzyść </vt:lpstr>
      <vt:lpstr>Przesłanki wznowienia postępowania </vt:lpstr>
      <vt:lpstr>Przestępstwo popełnione w związku z postępowaniem jako podstawa wznowienia postępowania </vt:lpstr>
      <vt:lpstr>Nowe fakty lub dowody jako podstawa wznowienia postępowania </vt:lpstr>
      <vt:lpstr>Nowe fakty lub dowody jako podstawa wznowienia postępowania </vt:lpstr>
      <vt:lpstr>Orzeczenie TK jako podstawa wznowienia </vt:lpstr>
      <vt:lpstr>Rozstrzygnięcie organu międzynarodowego jako podstawa wznowienia postępowania </vt:lpstr>
      <vt:lpstr>Prezentacja programu PowerPoint</vt:lpstr>
      <vt:lpstr>Art. 540a – wznowienie wyłącznie na niekorzyść </vt:lpstr>
      <vt:lpstr>Postępowanie in absentia jako podstawa wznowienia postępowania </vt:lpstr>
      <vt:lpstr>Postępowanie in absentia jako podstawa wznowienia postępowania </vt:lpstr>
      <vt:lpstr>Wznowienie postępowania z urzędu </vt:lpstr>
      <vt:lpstr>Tryb wznowienia postępowania </vt:lpstr>
      <vt:lpstr>Tryb wznowienia postępowania</vt:lpstr>
      <vt:lpstr>Jakie przepisy stosuje się przy wznowieniu postępowania?</vt:lpstr>
      <vt:lpstr>Prezentacja programu PowerPoint</vt:lpstr>
      <vt:lpstr>Rodzaje rozstrzygnięć </vt:lpstr>
      <vt:lpstr>Forma orzeczenia </vt:lpstr>
      <vt:lpstr>Zaskarżalność wyroków wydawanych przez sąd wznowieniowy </vt:lpstr>
      <vt:lpstr>Wznowienie postępowania na podstawie wyroku trybunału międzynarodowego</vt:lpstr>
      <vt:lpstr>Skarga na wyrok sądu odwoławczego </vt:lpstr>
      <vt:lpstr>Informacje ogólne – dlaczego taki nadzwyczajny środek zaskarżenia?</vt:lpstr>
      <vt:lpstr>Uchwała SN z 25.01.2018 r., I KZP 13/17</vt:lpstr>
      <vt:lpstr>Uchwała SN z 25.01.2018 r., I KZP 13/17</vt:lpstr>
      <vt:lpstr>Uchwała SN z 25.01.2018 r., I KZP 13/17</vt:lpstr>
      <vt:lpstr>Informacje ogólne – dlaczego taki nadzwyczajny środek zaskarżenia?</vt:lpstr>
      <vt:lpstr>Skarga na wyrok sądu odwoławczego – definicja </vt:lpstr>
      <vt:lpstr>Podstawy skargi </vt:lpstr>
      <vt:lpstr>Tryb wnoszenia i rozpoznania skargi skargi na wyrok sądu odwoławczego</vt:lpstr>
      <vt:lpstr>Skarga na wyrok sądu odwoławczego </vt:lpstr>
      <vt:lpstr>Postanowienie z 14.02.2018 r., IV KS 1/18</vt:lpstr>
      <vt:lpstr>Do przeczytania z podręcznika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18</dc:title>
  <dc:creator>Dominika Czerniak</dc:creator>
  <cp:lastModifiedBy>Dominika Czerniak</cp:lastModifiedBy>
  <cp:revision>2</cp:revision>
  <dcterms:created xsi:type="dcterms:W3CDTF">2022-05-09T12:56:36Z</dcterms:created>
  <dcterms:modified xsi:type="dcterms:W3CDTF">2022-05-11T20:14:10Z</dcterms:modified>
</cp:coreProperties>
</file>