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sldIdLst>
    <p:sldId id="256" r:id="rId2"/>
    <p:sldId id="280" r:id="rId3"/>
    <p:sldId id="281" r:id="rId4"/>
    <p:sldId id="282" r:id="rId5"/>
    <p:sldId id="257" r:id="rId6"/>
    <p:sldId id="258" r:id="rId7"/>
    <p:sldId id="265" r:id="rId8"/>
    <p:sldId id="279" r:id="rId9"/>
    <p:sldId id="259" r:id="rId10"/>
    <p:sldId id="260" r:id="rId11"/>
    <p:sldId id="261" r:id="rId12"/>
    <p:sldId id="269" r:id="rId13"/>
    <p:sldId id="270" r:id="rId14"/>
    <p:sldId id="264" r:id="rId15"/>
    <p:sldId id="262" r:id="rId16"/>
    <p:sldId id="271" r:id="rId17"/>
    <p:sldId id="272" r:id="rId18"/>
    <p:sldId id="263" r:id="rId19"/>
    <p:sldId id="284" r:id="rId20"/>
    <p:sldId id="273" r:id="rId21"/>
    <p:sldId id="268" r:id="rId22"/>
    <p:sldId id="275" r:id="rId23"/>
    <p:sldId id="274" r:id="rId24"/>
    <p:sldId id="266" r:id="rId25"/>
    <p:sldId id="276" r:id="rId26"/>
    <p:sldId id="277" r:id="rId27"/>
    <p:sldId id="278" r:id="rId28"/>
    <p:sldId id="283"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62" d="100"/>
          <a:sy n="62" d="100"/>
        </p:scale>
        <p:origin x="79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9.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6.svg"/><Relationship Id="rId1" Type="http://schemas.openxmlformats.org/officeDocument/2006/relationships/image" Target="../media/image21.png"/><Relationship Id="rId6" Type="http://schemas.openxmlformats.org/officeDocument/2006/relationships/image" Target="../media/image20.svg"/><Relationship Id="rId5" Type="http://schemas.openxmlformats.org/officeDocument/2006/relationships/image" Target="../media/image23.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AA9CDD-7D85-4045-BA3C-29753FB45D3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11FE143-7D9C-4376-B95A-3301E9A7D92B}">
      <dgm:prSet/>
      <dgm:spPr/>
      <dgm:t>
        <a:bodyPr/>
        <a:lstStyle/>
        <a:p>
          <a:pPr>
            <a:lnSpc>
              <a:spcPct val="100000"/>
            </a:lnSpc>
          </a:pPr>
          <a:r>
            <a:rPr lang="pl-PL"/>
            <a:t>odszkodowanie i zadośćuczynienie za niesłuszne skazanie i związane z tym wykonanie względem skazanego w całości lub w części kary, której nie powinien był on ponieść </a:t>
          </a:r>
          <a:endParaRPr lang="en-US"/>
        </a:p>
      </dgm:t>
    </dgm:pt>
    <dgm:pt modelId="{0E4A2803-DBCD-447E-A34C-83A83E9E997B}" type="parTrans" cxnId="{8D42A933-1253-44AF-9C24-591F15CA07AD}">
      <dgm:prSet/>
      <dgm:spPr/>
      <dgm:t>
        <a:bodyPr/>
        <a:lstStyle/>
        <a:p>
          <a:endParaRPr lang="en-US"/>
        </a:p>
      </dgm:t>
    </dgm:pt>
    <dgm:pt modelId="{2273C69E-08B2-4BC3-AF4D-817639E9B2A9}" type="sibTrans" cxnId="{8D42A933-1253-44AF-9C24-591F15CA07AD}">
      <dgm:prSet/>
      <dgm:spPr/>
      <dgm:t>
        <a:bodyPr/>
        <a:lstStyle/>
        <a:p>
          <a:endParaRPr lang="en-US"/>
        </a:p>
      </dgm:t>
    </dgm:pt>
    <dgm:pt modelId="{A73D6BCA-215F-461F-A6C5-6E6FA959B373}">
      <dgm:prSet/>
      <dgm:spPr/>
      <dgm:t>
        <a:bodyPr/>
        <a:lstStyle/>
        <a:p>
          <a:pPr>
            <a:lnSpc>
              <a:spcPct val="100000"/>
            </a:lnSpc>
          </a:pPr>
          <a:r>
            <a:rPr lang="pl-PL"/>
            <a:t>odszkodowanie i zadośćuczynienie za niesłuszne zastosowanie środka zabezpieczającego</a:t>
          </a:r>
          <a:endParaRPr lang="en-US"/>
        </a:p>
      </dgm:t>
    </dgm:pt>
    <dgm:pt modelId="{658202E0-A0D1-441D-A272-68243B5A991A}" type="parTrans" cxnId="{4384BBCE-2DB3-4798-A423-9FF1CC911A1C}">
      <dgm:prSet/>
      <dgm:spPr/>
      <dgm:t>
        <a:bodyPr/>
        <a:lstStyle/>
        <a:p>
          <a:endParaRPr lang="en-US"/>
        </a:p>
      </dgm:t>
    </dgm:pt>
    <dgm:pt modelId="{476E0D9B-C7E0-41F3-91DB-1628A555A54A}" type="sibTrans" cxnId="{4384BBCE-2DB3-4798-A423-9FF1CC911A1C}">
      <dgm:prSet/>
      <dgm:spPr/>
      <dgm:t>
        <a:bodyPr/>
        <a:lstStyle/>
        <a:p>
          <a:endParaRPr lang="en-US"/>
        </a:p>
      </dgm:t>
    </dgm:pt>
    <dgm:pt modelId="{D211B7B8-9EFA-46D5-BD38-A5C8E437D4B3}">
      <dgm:prSet/>
      <dgm:spPr/>
      <dgm:t>
        <a:bodyPr/>
        <a:lstStyle/>
        <a:p>
          <a:pPr>
            <a:lnSpc>
              <a:spcPct val="100000"/>
            </a:lnSpc>
          </a:pPr>
          <a:r>
            <a:rPr lang="pl-PL"/>
            <a:t>odszkodowanie i zadośćuczynienie za niewątpliwie niesłuszne tymczasowe aresztowanie</a:t>
          </a:r>
          <a:endParaRPr lang="en-US"/>
        </a:p>
      </dgm:t>
    </dgm:pt>
    <dgm:pt modelId="{89B61323-A99A-4D5B-BF6F-3C23C12D021E}" type="parTrans" cxnId="{92E872BE-30A3-4AE9-82B7-2D255C6CCB64}">
      <dgm:prSet/>
      <dgm:spPr/>
      <dgm:t>
        <a:bodyPr/>
        <a:lstStyle/>
        <a:p>
          <a:endParaRPr lang="en-US"/>
        </a:p>
      </dgm:t>
    </dgm:pt>
    <dgm:pt modelId="{8E6D21EF-BD0C-42F6-A1A3-7E7836AA3FDC}" type="sibTrans" cxnId="{92E872BE-30A3-4AE9-82B7-2D255C6CCB64}">
      <dgm:prSet/>
      <dgm:spPr/>
      <dgm:t>
        <a:bodyPr/>
        <a:lstStyle/>
        <a:p>
          <a:endParaRPr lang="en-US"/>
        </a:p>
      </dgm:t>
    </dgm:pt>
    <dgm:pt modelId="{BC96A804-0EA5-439E-8604-C834D3ABC8E1}">
      <dgm:prSet/>
      <dgm:spPr/>
      <dgm:t>
        <a:bodyPr/>
        <a:lstStyle/>
        <a:p>
          <a:pPr>
            <a:lnSpc>
              <a:spcPct val="100000"/>
            </a:lnSpc>
          </a:pPr>
          <a:r>
            <a:rPr lang="pl-PL"/>
            <a:t>odszkodowanie i zadośćuczynienie za niewątpliwie niesłuszne zatrzymanie </a:t>
          </a:r>
          <a:endParaRPr lang="en-US"/>
        </a:p>
      </dgm:t>
    </dgm:pt>
    <dgm:pt modelId="{E00E6914-7C78-4CB5-BD9B-AC46B523057F}" type="parTrans" cxnId="{B8E857A6-2718-417E-A551-97F418A554D0}">
      <dgm:prSet/>
      <dgm:spPr/>
      <dgm:t>
        <a:bodyPr/>
        <a:lstStyle/>
        <a:p>
          <a:endParaRPr lang="en-US"/>
        </a:p>
      </dgm:t>
    </dgm:pt>
    <dgm:pt modelId="{F32BBA11-D13E-4F0C-A885-00640E8F7841}" type="sibTrans" cxnId="{B8E857A6-2718-417E-A551-97F418A554D0}">
      <dgm:prSet/>
      <dgm:spPr/>
      <dgm:t>
        <a:bodyPr/>
        <a:lstStyle/>
        <a:p>
          <a:endParaRPr lang="en-US"/>
        </a:p>
      </dgm:t>
    </dgm:pt>
    <dgm:pt modelId="{6427917F-5860-4A3C-BF70-9AC833D67B18}" type="pres">
      <dgm:prSet presAssocID="{1CAA9CDD-7D85-4045-BA3C-29753FB45D33}" presName="root" presStyleCnt="0">
        <dgm:presLayoutVars>
          <dgm:dir/>
          <dgm:resizeHandles val="exact"/>
        </dgm:presLayoutVars>
      </dgm:prSet>
      <dgm:spPr/>
    </dgm:pt>
    <dgm:pt modelId="{1ACE3718-E072-4FD9-9071-2FF59D1E1B31}" type="pres">
      <dgm:prSet presAssocID="{A11FE143-7D9C-4376-B95A-3301E9A7D92B}" presName="compNode" presStyleCnt="0"/>
      <dgm:spPr/>
    </dgm:pt>
    <dgm:pt modelId="{CC093826-0930-41E2-88E1-E5F174C784CA}" type="pres">
      <dgm:prSet presAssocID="{A11FE143-7D9C-4376-B95A-3301E9A7D92B}" presName="bgRect" presStyleLbl="bgShp" presStyleIdx="0" presStyleCnt="4"/>
      <dgm:spPr/>
    </dgm:pt>
    <dgm:pt modelId="{C5125F09-B803-40AE-86C0-AFA6385E2A1D}" type="pres">
      <dgm:prSet presAssocID="{A11FE143-7D9C-4376-B95A-3301E9A7D92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rror"/>
        </a:ext>
      </dgm:extLst>
    </dgm:pt>
    <dgm:pt modelId="{4CDE6837-EAB2-4D1E-AFA6-A3149C6D82CC}" type="pres">
      <dgm:prSet presAssocID="{A11FE143-7D9C-4376-B95A-3301E9A7D92B}" presName="spaceRect" presStyleCnt="0"/>
      <dgm:spPr/>
    </dgm:pt>
    <dgm:pt modelId="{A6FB97D5-8381-4534-BE27-55B7CD49C417}" type="pres">
      <dgm:prSet presAssocID="{A11FE143-7D9C-4376-B95A-3301E9A7D92B}" presName="parTx" presStyleLbl="revTx" presStyleIdx="0" presStyleCnt="4">
        <dgm:presLayoutVars>
          <dgm:chMax val="0"/>
          <dgm:chPref val="0"/>
        </dgm:presLayoutVars>
      </dgm:prSet>
      <dgm:spPr/>
    </dgm:pt>
    <dgm:pt modelId="{F9E39C1C-3957-496D-994C-FD0EE5E325CF}" type="pres">
      <dgm:prSet presAssocID="{2273C69E-08B2-4BC3-AF4D-817639E9B2A9}" presName="sibTrans" presStyleCnt="0"/>
      <dgm:spPr/>
    </dgm:pt>
    <dgm:pt modelId="{FA4B5FDA-7549-4BAC-AB08-40B6F585E9FF}" type="pres">
      <dgm:prSet presAssocID="{A73D6BCA-215F-461F-A6C5-6E6FA959B373}" presName="compNode" presStyleCnt="0"/>
      <dgm:spPr/>
    </dgm:pt>
    <dgm:pt modelId="{18874667-3520-410A-900C-41E2A1A88766}" type="pres">
      <dgm:prSet presAssocID="{A73D6BCA-215F-461F-A6C5-6E6FA959B373}" presName="bgRect" presStyleLbl="bgShp" presStyleIdx="1" presStyleCnt="4"/>
      <dgm:spPr/>
    </dgm:pt>
    <dgm:pt modelId="{C5F9A63A-63F5-405B-87EB-C1B97A06F6A6}" type="pres">
      <dgm:prSet presAssocID="{A73D6BCA-215F-461F-A6C5-6E6FA959B37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mitments"/>
        </a:ext>
      </dgm:extLst>
    </dgm:pt>
    <dgm:pt modelId="{DC29B70B-D229-42A2-859C-F626AA8CA7E0}" type="pres">
      <dgm:prSet presAssocID="{A73D6BCA-215F-461F-A6C5-6E6FA959B373}" presName="spaceRect" presStyleCnt="0"/>
      <dgm:spPr/>
    </dgm:pt>
    <dgm:pt modelId="{061CF2CE-8213-4160-9391-C2F01E42DCDC}" type="pres">
      <dgm:prSet presAssocID="{A73D6BCA-215F-461F-A6C5-6E6FA959B373}" presName="parTx" presStyleLbl="revTx" presStyleIdx="1" presStyleCnt="4">
        <dgm:presLayoutVars>
          <dgm:chMax val="0"/>
          <dgm:chPref val="0"/>
        </dgm:presLayoutVars>
      </dgm:prSet>
      <dgm:spPr/>
    </dgm:pt>
    <dgm:pt modelId="{0CDB9005-26C4-4819-966A-EA7633495535}" type="pres">
      <dgm:prSet presAssocID="{476E0D9B-C7E0-41F3-91DB-1628A555A54A}" presName="sibTrans" presStyleCnt="0"/>
      <dgm:spPr/>
    </dgm:pt>
    <dgm:pt modelId="{525099FF-08DE-42E2-B2AD-F675EF6564E1}" type="pres">
      <dgm:prSet presAssocID="{D211B7B8-9EFA-46D5-BD38-A5C8E437D4B3}" presName="compNode" presStyleCnt="0"/>
      <dgm:spPr/>
    </dgm:pt>
    <dgm:pt modelId="{2698157D-3AA6-4AA0-9F9A-732C909A8476}" type="pres">
      <dgm:prSet presAssocID="{D211B7B8-9EFA-46D5-BD38-A5C8E437D4B3}" presName="bgRect" presStyleLbl="bgShp" presStyleIdx="2" presStyleCnt="4"/>
      <dgm:spPr/>
    </dgm:pt>
    <dgm:pt modelId="{EA8ECBE1-6A97-40A7-81AC-E2C2E8B3D387}" type="pres">
      <dgm:prSet presAssocID="{D211B7B8-9EFA-46D5-BD38-A5C8E437D4B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ear"/>
        </a:ext>
      </dgm:extLst>
    </dgm:pt>
    <dgm:pt modelId="{D942FE8D-8AD4-4413-9C1D-2491524C8983}" type="pres">
      <dgm:prSet presAssocID="{D211B7B8-9EFA-46D5-BD38-A5C8E437D4B3}" presName="spaceRect" presStyleCnt="0"/>
      <dgm:spPr/>
    </dgm:pt>
    <dgm:pt modelId="{CE659F53-AAD5-47A9-898F-4A816C127B4B}" type="pres">
      <dgm:prSet presAssocID="{D211B7B8-9EFA-46D5-BD38-A5C8E437D4B3}" presName="parTx" presStyleLbl="revTx" presStyleIdx="2" presStyleCnt="4">
        <dgm:presLayoutVars>
          <dgm:chMax val="0"/>
          <dgm:chPref val="0"/>
        </dgm:presLayoutVars>
      </dgm:prSet>
      <dgm:spPr/>
    </dgm:pt>
    <dgm:pt modelId="{02A8F79C-D2E0-473D-9681-92DECB477FBD}" type="pres">
      <dgm:prSet presAssocID="{8E6D21EF-BD0C-42F6-A1A3-7E7836AA3FDC}" presName="sibTrans" presStyleCnt="0"/>
      <dgm:spPr/>
    </dgm:pt>
    <dgm:pt modelId="{CF6CA4A4-A685-4E04-B053-29385D02606C}" type="pres">
      <dgm:prSet presAssocID="{BC96A804-0EA5-439E-8604-C834D3ABC8E1}" presName="compNode" presStyleCnt="0"/>
      <dgm:spPr/>
    </dgm:pt>
    <dgm:pt modelId="{CE63D5F4-202C-456F-B4A2-EA1AC4715FC4}" type="pres">
      <dgm:prSet presAssocID="{BC96A804-0EA5-439E-8604-C834D3ABC8E1}" presName="bgRect" presStyleLbl="bgShp" presStyleIdx="3" presStyleCnt="4"/>
      <dgm:spPr/>
    </dgm:pt>
    <dgm:pt modelId="{6CE146BD-7618-4CEE-8B6E-C3A6B921DE6E}" type="pres">
      <dgm:prSet presAssocID="{BC96A804-0EA5-439E-8604-C834D3ABC8E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a:ext>
      </dgm:extLst>
    </dgm:pt>
    <dgm:pt modelId="{CEB413DD-EBC5-4D7A-8E43-77B8A0D5CB6F}" type="pres">
      <dgm:prSet presAssocID="{BC96A804-0EA5-439E-8604-C834D3ABC8E1}" presName="spaceRect" presStyleCnt="0"/>
      <dgm:spPr/>
    </dgm:pt>
    <dgm:pt modelId="{6A3D1B7D-028A-4DFD-8D72-FB66066D8D61}" type="pres">
      <dgm:prSet presAssocID="{BC96A804-0EA5-439E-8604-C834D3ABC8E1}" presName="parTx" presStyleLbl="revTx" presStyleIdx="3" presStyleCnt="4">
        <dgm:presLayoutVars>
          <dgm:chMax val="0"/>
          <dgm:chPref val="0"/>
        </dgm:presLayoutVars>
      </dgm:prSet>
      <dgm:spPr/>
    </dgm:pt>
  </dgm:ptLst>
  <dgm:cxnLst>
    <dgm:cxn modelId="{F710A801-BD0E-493E-9629-23FCB1BC5212}" type="presOf" srcId="{1CAA9CDD-7D85-4045-BA3C-29753FB45D33}" destId="{6427917F-5860-4A3C-BF70-9AC833D67B18}" srcOrd="0" destOrd="0" presId="urn:microsoft.com/office/officeart/2018/2/layout/IconVerticalSolidList"/>
    <dgm:cxn modelId="{C513AC1B-2C2D-4CAB-8FB9-F5605FDB9C04}" type="presOf" srcId="{A73D6BCA-215F-461F-A6C5-6E6FA959B373}" destId="{061CF2CE-8213-4160-9391-C2F01E42DCDC}" srcOrd="0" destOrd="0" presId="urn:microsoft.com/office/officeart/2018/2/layout/IconVerticalSolidList"/>
    <dgm:cxn modelId="{8D42A933-1253-44AF-9C24-591F15CA07AD}" srcId="{1CAA9CDD-7D85-4045-BA3C-29753FB45D33}" destId="{A11FE143-7D9C-4376-B95A-3301E9A7D92B}" srcOrd="0" destOrd="0" parTransId="{0E4A2803-DBCD-447E-A34C-83A83E9E997B}" sibTransId="{2273C69E-08B2-4BC3-AF4D-817639E9B2A9}"/>
    <dgm:cxn modelId="{826F749E-44E8-4687-8990-0E1834A726BC}" type="presOf" srcId="{A11FE143-7D9C-4376-B95A-3301E9A7D92B}" destId="{A6FB97D5-8381-4534-BE27-55B7CD49C417}" srcOrd="0" destOrd="0" presId="urn:microsoft.com/office/officeart/2018/2/layout/IconVerticalSolidList"/>
    <dgm:cxn modelId="{B8E857A6-2718-417E-A551-97F418A554D0}" srcId="{1CAA9CDD-7D85-4045-BA3C-29753FB45D33}" destId="{BC96A804-0EA5-439E-8604-C834D3ABC8E1}" srcOrd="3" destOrd="0" parTransId="{E00E6914-7C78-4CB5-BD9B-AC46B523057F}" sibTransId="{F32BBA11-D13E-4F0C-A885-00640E8F7841}"/>
    <dgm:cxn modelId="{92E872BE-30A3-4AE9-82B7-2D255C6CCB64}" srcId="{1CAA9CDD-7D85-4045-BA3C-29753FB45D33}" destId="{D211B7B8-9EFA-46D5-BD38-A5C8E437D4B3}" srcOrd="2" destOrd="0" parTransId="{89B61323-A99A-4D5B-BF6F-3C23C12D021E}" sibTransId="{8E6D21EF-BD0C-42F6-A1A3-7E7836AA3FDC}"/>
    <dgm:cxn modelId="{391ECAC8-4D66-4D8E-BCC3-57812ECC73D0}" type="presOf" srcId="{D211B7B8-9EFA-46D5-BD38-A5C8E437D4B3}" destId="{CE659F53-AAD5-47A9-898F-4A816C127B4B}" srcOrd="0" destOrd="0" presId="urn:microsoft.com/office/officeart/2018/2/layout/IconVerticalSolidList"/>
    <dgm:cxn modelId="{66431ECC-E41E-46DD-B35B-2A6E78DC4E14}" type="presOf" srcId="{BC96A804-0EA5-439E-8604-C834D3ABC8E1}" destId="{6A3D1B7D-028A-4DFD-8D72-FB66066D8D61}" srcOrd="0" destOrd="0" presId="urn:microsoft.com/office/officeart/2018/2/layout/IconVerticalSolidList"/>
    <dgm:cxn modelId="{4384BBCE-2DB3-4798-A423-9FF1CC911A1C}" srcId="{1CAA9CDD-7D85-4045-BA3C-29753FB45D33}" destId="{A73D6BCA-215F-461F-A6C5-6E6FA959B373}" srcOrd="1" destOrd="0" parTransId="{658202E0-A0D1-441D-A272-68243B5A991A}" sibTransId="{476E0D9B-C7E0-41F3-91DB-1628A555A54A}"/>
    <dgm:cxn modelId="{5BFE1B54-C366-4E52-90AE-337D10A274AA}" type="presParOf" srcId="{6427917F-5860-4A3C-BF70-9AC833D67B18}" destId="{1ACE3718-E072-4FD9-9071-2FF59D1E1B31}" srcOrd="0" destOrd="0" presId="urn:microsoft.com/office/officeart/2018/2/layout/IconVerticalSolidList"/>
    <dgm:cxn modelId="{52419575-B8FA-4E3E-AE99-129A36BC9379}" type="presParOf" srcId="{1ACE3718-E072-4FD9-9071-2FF59D1E1B31}" destId="{CC093826-0930-41E2-88E1-E5F174C784CA}" srcOrd="0" destOrd="0" presId="urn:microsoft.com/office/officeart/2018/2/layout/IconVerticalSolidList"/>
    <dgm:cxn modelId="{688EECF2-24E6-4957-B732-60F79F842C6E}" type="presParOf" srcId="{1ACE3718-E072-4FD9-9071-2FF59D1E1B31}" destId="{C5125F09-B803-40AE-86C0-AFA6385E2A1D}" srcOrd="1" destOrd="0" presId="urn:microsoft.com/office/officeart/2018/2/layout/IconVerticalSolidList"/>
    <dgm:cxn modelId="{6DD54F7D-F553-47F3-930C-87733A33AF56}" type="presParOf" srcId="{1ACE3718-E072-4FD9-9071-2FF59D1E1B31}" destId="{4CDE6837-EAB2-4D1E-AFA6-A3149C6D82CC}" srcOrd="2" destOrd="0" presId="urn:microsoft.com/office/officeart/2018/2/layout/IconVerticalSolidList"/>
    <dgm:cxn modelId="{966B6555-6F22-4BF9-89DD-FCD56DEDC2E0}" type="presParOf" srcId="{1ACE3718-E072-4FD9-9071-2FF59D1E1B31}" destId="{A6FB97D5-8381-4534-BE27-55B7CD49C417}" srcOrd="3" destOrd="0" presId="urn:microsoft.com/office/officeart/2018/2/layout/IconVerticalSolidList"/>
    <dgm:cxn modelId="{D921CE59-386B-41BA-9299-BB964426CA76}" type="presParOf" srcId="{6427917F-5860-4A3C-BF70-9AC833D67B18}" destId="{F9E39C1C-3957-496D-994C-FD0EE5E325CF}" srcOrd="1" destOrd="0" presId="urn:microsoft.com/office/officeart/2018/2/layout/IconVerticalSolidList"/>
    <dgm:cxn modelId="{05EC2D2C-0F67-4F33-9D10-4635B9001FFC}" type="presParOf" srcId="{6427917F-5860-4A3C-BF70-9AC833D67B18}" destId="{FA4B5FDA-7549-4BAC-AB08-40B6F585E9FF}" srcOrd="2" destOrd="0" presId="urn:microsoft.com/office/officeart/2018/2/layout/IconVerticalSolidList"/>
    <dgm:cxn modelId="{C5A94929-EDE6-42F6-B3D6-09A9D80BC1FA}" type="presParOf" srcId="{FA4B5FDA-7549-4BAC-AB08-40B6F585E9FF}" destId="{18874667-3520-410A-900C-41E2A1A88766}" srcOrd="0" destOrd="0" presId="urn:microsoft.com/office/officeart/2018/2/layout/IconVerticalSolidList"/>
    <dgm:cxn modelId="{32391032-9647-40A4-861A-A43CE5FC0582}" type="presParOf" srcId="{FA4B5FDA-7549-4BAC-AB08-40B6F585E9FF}" destId="{C5F9A63A-63F5-405B-87EB-C1B97A06F6A6}" srcOrd="1" destOrd="0" presId="urn:microsoft.com/office/officeart/2018/2/layout/IconVerticalSolidList"/>
    <dgm:cxn modelId="{6ABD4D6A-B3FF-4BF0-92C4-5A84BD95AE48}" type="presParOf" srcId="{FA4B5FDA-7549-4BAC-AB08-40B6F585E9FF}" destId="{DC29B70B-D229-42A2-859C-F626AA8CA7E0}" srcOrd="2" destOrd="0" presId="urn:microsoft.com/office/officeart/2018/2/layout/IconVerticalSolidList"/>
    <dgm:cxn modelId="{78B9B7F3-E6AC-44C0-92EB-8C05AD9B5C60}" type="presParOf" srcId="{FA4B5FDA-7549-4BAC-AB08-40B6F585E9FF}" destId="{061CF2CE-8213-4160-9391-C2F01E42DCDC}" srcOrd="3" destOrd="0" presId="urn:microsoft.com/office/officeart/2018/2/layout/IconVerticalSolidList"/>
    <dgm:cxn modelId="{E2AB6C9E-44F8-4543-A7C5-83523BBBB0A6}" type="presParOf" srcId="{6427917F-5860-4A3C-BF70-9AC833D67B18}" destId="{0CDB9005-26C4-4819-966A-EA7633495535}" srcOrd="3" destOrd="0" presId="urn:microsoft.com/office/officeart/2018/2/layout/IconVerticalSolidList"/>
    <dgm:cxn modelId="{D63AC3C8-F993-4121-850D-C4D8FCCA4389}" type="presParOf" srcId="{6427917F-5860-4A3C-BF70-9AC833D67B18}" destId="{525099FF-08DE-42E2-B2AD-F675EF6564E1}" srcOrd="4" destOrd="0" presId="urn:microsoft.com/office/officeart/2018/2/layout/IconVerticalSolidList"/>
    <dgm:cxn modelId="{C3C0F2D1-CB71-4D3A-A3E2-ADAE9B3B7244}" type="presParOf" srcId="{525099FF-08DE-42E2-B2AD-F675EF6564E1}" destId="{2698157D-3AA6-4AA0-9F9A-732C909A8476}" srcOrd="0" destOrd="0" presId="urn:microsoft.com/office/officeart/2018/2/layout/IconVerticalSolidList"/>
    <dgm:cxn modelId="{26D2D1F4-DC50-487A-A339-4B0B09786A5B}" type="presParOf" srcId="{525099FF-08DE-42E2-B2AD-F675EF6564E1}" destId="{EA8ECBE1-6A97-40A7-81AC-E2C2E8B3D387}" srcOrd="1" destOrd="0" presId="urn:microsoft.com/office/officeart/2018/2/layout/IconVerticalSolidList"/>
    <dgm:cxn modelId="{0C8EDD09-5D63-467E-AB52-E254F1B393DF}" type="presParOf" srcId="{525099FF-08DE-42E2-B2AD-F675EF6564E1}" destId="{D942FE8D-8AD4-4413-9C1D-2491524C8983}" srcOrd="2" destOrd="0" presId="urn:microsoft.com/office/officeart/2018/2/layout/IconVerticalSolidList"/>
    <dgm:cxn modelId="{C43AE0CE-DEBE-4559-AEDA-D7253D4BFA7E}" type="presParOf" srcId="{525099FF-08DE-42E2-B2AD-F675EF6564E1}" destId="{CE659F53-AAD5-47A9-898F-4A816C127B4B}" srcOrd="3" destOrd="0" presId="urn:microsoft.com/office/officeart/2018/2/layout/IconVerticalSolidList"/>
    <dgm:cxn modelId="{F9B22308-25DE-4EBD-B3D2-CC029D82B062}" type="presParOf" srcId="{6427917F-5860-4A3C-BF70-9AC833D67B18}" destId="{02A8F79C-D2E0-473D-9681-92DECB477FBD}" srcOrd="5" destOrd="0" presId="urn:microsoft.com/office/officeart/2018/2/layout/IconVerticalSolidList"/>
    <dgm:cxn modelId="{FC86D2CF-6415-4832-9605-9B526EB17B1F}" type="presParOf" srcId="{6427917F-5860-4A3C-BF70-9AC833D67B18}" destId="{CF6CA4A4-A685-4E04-B053-29385D02606C}" srcOrd="6" destOrd="0" presId="urn:microsoft.com/office/officeart/2018/2/layout/IconVerticalSolidList"/>
    <dgm:cxn modelId="{CABA473B-3072-4F52-8151-148F6445251D}" type="presParOf" srcId="{CF6CA4A4-A685-4E04-B053-29385D02606C}" destId="{CE63D5F4-202C-456F-B4A2-EA1AC4715FC4}" srcOrd="0" destOrd="0" presId="urn:microsoft.com/office/officeart/2018/2/layout/IconVerticalSolidList"/>
    <dgm:cxn modelId="{B000BA97-6C3D-4B55-BD7D-E4341C2DFEC4}" type="presParOf" srcId="{CF6CA4A4-A685-4E04-B053-29385D02606C}" destId="{6CE146BD-7618-4CEE-8B6E-C3A6B921DE6E}" srcOrd="1" destOrd="0" presId="urn:microsoft.com/office/officeart/2018/2/layout/IconVerticalSolidList"/>
    <dgm:cxn modelId="{0015537C-DA48-427F-8F96-56A46DDD41DB}" type="presParOf" srcId="{CF6CA4A4-A685-4E04-B053-29385D02606C}" destId="{CEB413DD-EBC5-4D7A-8E43-77B8A0D5CB6F}" srcOrd="2" destOrd="0" presId="urn:microsoft.com/office/officeart/2018/2/layout/IconVerticalSolidList"/>
    <dgm:cxn modelId="{C0CB7395-6913-4104-B294-4D41A87E676D}" type="presParOf" srcId="{CF6CA4A4-A685-4E04-B053-29385D02606C}" destId="{6A3D1B7D-028A-4DFD-8D72-FB66066D8D6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171B18-164D-41C5-94A7-E530DFB8432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4C0BDD6-0776-465E-B062-09677AB7DDA1}">
      <dgm:prSet/>
      <dgm:spPr/>
      <dgm:t>
        <a:bodyPr/>
        <a:lstStyle/>
        <a:p>
          <a:r>
            <a:rPr lang="pl-PL"/>
            <a:t>Roszczenie o odszkodowanie lub zadośćuczynienie </a:t>
          </a:r>
          <a:r>
            <a:rPr lang="pl-PL" b="1"/>
            <a:t>nie przysługuje </a:t>
          </a:r>
          <a:r>
            <a:rPr lang="pl-PL"/>
            <a:t>temu, kto w zamiarze wprowadzenia w błąd sądu lub organu ścigania </a:t>
          </a:r>
          <a:r>
            <a:rPr lang="pl-PL" b="1"/>
            <a:t>złożył fałszywe zawiadomienie o popełnieniu przestępstwa lub fałszywe wyjaśnienie i spowodował tym niekorzystne dla siebie orzeczenie w przedmiocie skazania, tymczasowego aresztowania, zastosowania środka zabezpieczającego albo zatrzymanie.</a:t>
          </a:r>
          <a:endParaRPr lang="en-US"/>
        </a:p>
      </dgm:t>
    </dgm:pt>
    <dgm:pt modelId="{BDE59D20-4486-4FDC-9EF0-A03DD15D3812}" type="parTrans" cxnId="{74B4CC72-4EBD-4D3A-B57F-357771A974BC}">
      <dgm:prSet/>
      <dgm:spPr/>
      <dgm:t>
        <a:bodyPr/>
        <a:lstStyle/>
        <a:p>
          <a:endParaRPr lang="en-US"/>
        </a:p>
      </dgm:t>
    </dgm:pt>
    <dgm:pt modelId="{644E7237-B237-4B1B-8FB2-20FFFC5B0281}" type="sibTrans" cxnId="{74B4CC72-4EBD-4D3A-B57F-357771A974BC}">
      <dgm:prSet/>
      <dgm:spPr/>
      <dgm:t>
        <a:bodyPr/>
        <a:lstStyle/>
        <a:p>
          <a:endParaRPr lang="en-US"/>
        </a:p>
      </dgm:t>
    </dgm:pt>
    <dgm:pt modelId="{F2D4FD6E-4172-4EFC-B61D-AA898DFB0CC2}">
      <dgm:prSet/>
      <dgm:spPr/>
      <dgm:t>
        <a:bodyPr/>
        <a:lstStyle/>
        <a:p>
          <a:r>
            <a:rPr lang="pl-PL"/>
            <a:t>§  2.  Przepisu § 1 nie stosuje się do osób składających oświadczenie w warunkach określonych w art. 171 § 4, 5 i 7, jak również gdy szkoda lub krzywda powstała na skutek przekroczenia uprawnień lub niedopełnienia obowiązku przez funkcjonariusza publicznego.</a:t>
          </a:r>
          <a:endParaRPr lang="en-US"/>
        </a:p>
      </dgm:t>
    </dgm:pt>
    <dgm:pt modelId="{779B7097-F3D2-43EA-9196-7BBAA51E499A}" type="parTrans" cxnId="{79800F58-0A84-4D03-BC9E-4D0E2DFA6163}">
      <dgm:prSet/>
      <dgm:spPr/>
      <dgm:t>
        <a:bodyPr/>
        <a:lstStyle/>
        <a:p>
          <a:endParaRPr lang="en-US"/>
        </a:p>
      </dgm:t>
    </dgm:pt>
    <dgm:pt modelId="{DFE4D1BC-B6EA-466F-AED8-1E41C794B1BD}" type="sibTrans" cxnId="{79800F58-0A84-4D03-BC9E-4D0E2DFA6163}">
      <dgm:prSet/>
      <dgm:spPr/>
      <dgm:t>
        <a:bodyPr/>
        <a:lstStyle/>
        <a:p>
          <a:endParaRPr lang="en-US"/>
        </a:p>
      </dgm:t>
    </dgm:pt>
    <dgm:pt modelId="{1623639E-2E6A-43DF-8AAB-B8CBDEDA9193}">
      <dgm:prSet/>
      <dgm:spPr/>
      <dgm:t>
        <a:bodyPr/>
        <a:lstStyle/>
        <a:p>
          <a:r>
            <a:rPr lang="pl-PL"/>
            <a:t>§  3.  W wypadku przyczynienia się przez oskarżonego do wydania orzeczenia, o którym mowa w § 1, przepis art. 362 Kodeksu cywilnego stosuje się odpowiednio. (przyczynienie się do powstania szkody) </a:t>
          </a:r>
          <a:endParaRPr lang="en-US"/>
        </a:p>
      </dgm:t>
    </dgm:pt>
    <dgm:pt modelId="{755E2E8C-0C1D-4C61-AC3C-6DB5F8A43CAA}" type="parTrans" cxnId="{9F5D59AC-8F04-4C22-9925-B51C0699D230}">
      <dgm:prSet/>
      <dgm:spPr/>
      <dgm:t>
        <a:bodyPr/>
        <a:lstStyle/>
        <a:p>
          <a:endParaRPr lang="en-US"/>
        </a:p>
      </dgm:t>
    </dgm:pt>
    <dgm:pt modelId="{1E32B0B9-A85B-42B4-9C3F-860BD3C0F9CD}" type="sibTrans" cxnId="{9F5D59AC-8F04-4C22-9925-B51C0699D230}">
      <dgm:prSet/>
      <dgm:spPr/>
      <dgm:t>
        <a:bodyPr/>
        <a:lstStyle/>
        <a:p>
          <a:endParaRPr lang="en-US"/>
        </a:p>
      </dgm:t>
    </dgm:pt>
    <dgm:pt modelId="{E2ED789B-982B-4DC4-81FD-5434C8B8EC45}" type="pres">
      <dgm:prSet presAssocID="{09171B18-164D-41C5-94A7-E530DFB8432E}" presName="root" presStyleCnt="0">
        <dgm:presLayoutVars>
          <dgm:dir/>
          <dgm:resizeHandles val="exact"/>
        </dgm:presLayoutVars>
      </dgm:prSet>
      <dgm:spPr/>
    </dgm:pt>
    <dgm:pt modelId="{8D01918A-4AD7-49B8-957D-9380D08AFA5B}" type="pres">
      <dgm:prSet presAssocID="{D4C0BDD6-0776-465E-B062-09677AB7DDA1}" presName="compNode" presStyleCnt="0"/>
      <dgm:spPr/>
    </dgm:pt>
    <dgm:pt modelId="{424C718D-FCF6-4AF8-B449-0B1BA82B1747}" type="pres">
      <dgm:prSet presAssocID="{D4C0BDD6-0776-465E-B062-09677AB7DDA1}" presName="bgRect" presStyleLbl="bgShp" presStyleIdx="0" presStyleCnt="3"/>
      <dgm:spPr/>
    </dgm:pt>
    <dgm:pt modelId="{67DB58ED-D72A-4833-836C-EE0E533C4436}" type="pres">
      <dgm:prSet presAssocID="{D4C0BDD6-0776-465E-B062-09677AB7DDA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F74B5E4D-4EA1-4C69-90E8-0B15C66F2E1B}" type="pres">
      <dgm:prSet presAssocID="{D4C0BDD6-0776-465E-B062-09677AB7DDA1}" presName="spaceRect" presStyleCnt="0"/>
      <dgm:spPr/>
    </dgm:pt>
    <dgm:pt modelId="{D533F8F0-C3D4-4F6C-8832-1D7BCD5DA44E}" type="pres">
      <dgm:prSet presAssocID="{D4C0BDD6-0776-465E-B062-09677AB7DDA1}" presName="parTx" presStyleLbl="revTx" presStyleIdx="0" presStyleCnt="3">
        <dgm:presLayoutVars>
          <dgm:chMax val="0"/>
          <dgm:chPref val="0"/>
        </dgm:presLayoutVars>
      </dgm:prSet>
      <dgm:spPr/>
    </dgm:pt>
    <dgm:pt modelId="{C697C7AA-DE5B-4F6C-AF8F-C9C36BD5C0D7}" type="pres">
      <dgm:prSet presAssocID="{644E7237-B237-4B1B-8FB2-20FFFC5B0281}" presName="sibTrans" presStyleCnt="0"/>
      <dgm:spPr/>
    </dgm:pt>
    <dgm:pt modelId="{F257E3BE-27D2-4000-8863-DE0BC0BDE8C8}" type="pres">
      <dgm:prSet presAssocID="{F2D4FD6E-4172-4EFC-B61D-AA898DFB0CC2}" presName="compNode" presStyleCnt="0"/>
      <dgm:spPr/>
    </dgm:pt>
    <dgm:pt modelId="{EDF678C5-0463-445C-A3FE-3F5D6EC1EAF2}" type="pres">
      <dgm:prSet presAssocID="{F2D4FD6E-4172-4EFC-B61D-AA898DFB0CC2}" presName="bgRect" presStyleLbl="bgShp" presStyleIdx="1" presStyleCnt="3"/>
      <dgm:spPr/>
    </dgm:pt>
    <dgm:pt modelId="{EA7483C7-78D9-40C1-941C-8C70F73A0887}" type="pres">
      <dgm:prSet presAssocID="{F2D4FD6E-4172-4EFC-B61D-AA898DFB0CC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oon"/>
        </a:ext>
      </dgm:extLst>
    </dgm:pt>
    <dgm:pt modelId="{40F9C96E-2B58-47ED-96DA-8F8C06E12929}" type="pres">
      <dgm:prSet presAssocID="{F2D4FD6E-4172-4EFC-B61D-AA898DFB0CC2}" presName="spaceRect" presStyleCnt="0"/>
      <dgm:spPr/>
    </dgm:pt>
    <dgm:pt modelId="{EAD907B1-1181-4D1B-BBC6-B76B6663FD9D}" type="pres">
      <dgm:prSet presAssocID="{F2D4FD6E-4172-4EFC-B61D-AA898DFB0CC2}" presName="parTx" presStyleLbl="revTx" presStyleIdx="1" presStyleCnt="3">
        <dgm:presLayoutVars>
          <dgm:chMax val="0"/>
          <dgm:chPref val="0"/>
        </dgm:presLayoutVars>
      </dgm:prSet>
      <dgm:spPr/>
    </dgm:pt>
    <dgm:pt modelId="{632DB51A-36C9-4F81-8749-7DDD722CB3D3}" type="pres">
      <dgm:prSet presAssocID="{DFE4D1BC-B6EA-466F-AED8-1E41C794B1BD}" presName="sibTrans" presStyleCnt="0"/>
      <dgm:spPr/>
    </dgm:pt>
    <dgm:pt modelId="{92618F64-E49E-416C-A5AF-BDE2F412C212}" type="pres">
      <dgm:prSet presAssocID="{1623639E-2E6A-43DF-8AAB-B8CBDEDA9193}" presName="compNode" presStyleCnt="0"/>
      <dgm:spPr/>
    </dgm:pt>
    <dgm:pt modelId="{9EA428E8-EA7D-45F7-A6CF-46A916887C70}" type="pres">
      <dgm:prSet presAssocID="{1623639E-2E6A-43DF-8AAB-B8CBDEDA9193}" presName="bgRect" presStyleLbl="bgShp" presStyleIdx="2" presStyleCnt="3"/>
      <dgm:spPr/>
    </dgm:pt>
    <dgm:pt modelId="{06261C03-41E9-4983-84C2-883CBA812185}" type="pres">
      <dgm:prSet presAssocID="{1623639E-2E6A-43DF-8AAB-B8CBDEDA919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sed Quotation Mark"/>
        </a:ext>
      </dgm:extLst>
    </dgm:pt>
    <dgm:pt modelId="{263BB8BD-CFCE-4289-9707-9F179E497100}" type="pres">
      <dgm:prSet presAssocID="{1623639E-2E6A-43DF-8AAB-B8CBDEDA9193}" presName="spaceRect" presStyleCnt="0"/>
      <dgm:spPr/>
    </dgm:pt>
    <dgm:pt modelId="{393B56FF-16AD-47AD-B2C5-FC56F2E53DB5}" type="pres">
      <dgm:prSet presAssocID="{1623639E-2E6A-43DF-8AAB-B8CBDEDA9193}" presName="parTx" presStyleLbl="revTx" presStyleIdx="2" presStyleCnt="3">
        <dgm:presLayoutVars>
          <dgm:chMax val="0"/>
          <dgm:chPref val="0"/>
        </dgm:presLayoutVars>
      </dgm:prSet>
      <dgm:spPr/>
    </dgm:pt>
  </dgm:ptLst>
  <dgm:cxnLst>
    <dgm:cxn modelId="{287FEC3C-AD8B-4422-81C4-F672090C4007}" type="presOf" srcId="{D4C0BDD6-0776-465E-B062-09677AB7DDA1}" destId="{D533F8F0-C3D4-4F6C-8832-1D7BCD5DA44E}" srcOrd="0" destOrd="0" presId="urn:microsoft.com/office/officeart/2018/2/layout/IconVerticalSolidList"/>
    <dgm:cxn modelId="{74B4CC72-4EBD-4D3A-B57F-357771A974BC}" srcId="{09171B18-164D-41C5-94A7-E530DFB8432E}" destId="{D4C0BDD6-0776-465E-B062-09677AB7DDA1}" srcOrd="0" destOrd="0" parTransId="{BDE59D20-4486-4FDC-9EF0-A03DD15D3812}" sibTransId="{644E7237-B237-4B1B-8FB2-20FFFC5B0281}"/>
    <dgm:cxn modelId="{79800F58-0A84-4D03-BC9E-4D0E2DFA6163}" srcId="{09171B18-164D-41C5-94A7-E530DFB8432E}" destId="{F2D4FD6E-4172-4EFC-B61D-AA898DFB0CC2}" srcOrd="1" destOrd="0" parTransId="{779B7097-F3D2-43EA-9196-7BBAA51E499A}" sibTransId="{DFE4D1BC-B6EA-466F-AED8-1E41C794B1BD}"/>
    <dgm:cxn modelId="{53182C89-C2CE-4F6A-998A-CC47A7FAB82D}" type="presOf" srcId="{1623639E-2E6A-43DF-8AAB-B8CBDEDA9193}" destId="{393B56FF-16AD-47AD-B2C5-FC56F2E53DB5}" srcOrd="0" destOrd="0" presId="urn:microsoft.com/office/officeart/2018/2/layout/IconVerticalSolidList"/>
    <dgm:cxn modelId="{9F5D59AC-8F04-4C22-9925-B51C0699D230}" srcId="{09171B18-164D-41C5-94A7-E530DFB8432E}" destId="{1623639E-2E6A-43DF-8AAB-B8CBDEDA9193}" srcOrd="2" destOrd="0" parTransId="{755E2E8C-0C1D-4C61-AC3C-6DB5F8A43CAA}" sibTransId="{1E32B0B9-A85B-42B4-9C3F-860BD3C0F9CD}"/>
    <dgm:cxn modelId="{A06A11C0-84AD-4882-BFC4-ECBC4CB7357A}" type="presOf" srcId="{09171B18-164D-41C5-94A7-E530DFB8432E}" destId="{E2ED789B-982B-4DC4-81FD-5434C8B8EC45}" srcOrd="0" destOrd="0" presId="urn:microsoft.com/office/officeart/2018/2/layout/IconVerticalSolidList"/>
    <dgm:cxn modelId="{512F56DD-9116-4DEC-BFB7-0A32BFE1E2F8}" type="presOf" srcId="{F2D4FD6E-4172-4EFC-B61D-AA898DFB0CC2}" destId="{EAD907B1-1181-4D1B-BBC6-B76B6663FD9D}" srcOrd="0" destOrd="0" presId="urn:microsoft.com/office/officeart/2018/2/layout/IconVerticalSolidList"/>
    <dgm:cxn modelId="{6E0BC822-880A-41CD-8A58-6B6D15A2B05F}" type="presParOf" srcId="{E2ED789B-982B-4DC4-81FD-5434C8B8EC45}" destId="{8D01918A-4AD7-49B8-957D-9380D08AFA5B}" srcOrd="0" destOrd="0" presId="urn:microsoft.com/office/officeart/2018/2/layout/IconVerticalSolidList"/>
    <dgm:cxn modelId="{A02D4396-D966-43D6-BE9B-19AA1600570F}" type="presParOf" srcId="{8D01918A-4AD7-49B8-957D-9380D08AFA5B}" destId="{424C718D-FCF6-4AF8-B449-0B1BA82B1747}" srcOrd="0" destOrd="0" presId="urn:microsoft.com/office/officeart/2018/2/layout/IconVerticalSolidList"/>
    <dgm:cxn modelId="{B365532B-5125-43B3-9C03-1CFF3D973AA5}" type="presParOf" srcId="{8D01918A-4AD7-49B8-957D-9380D08AFA5B}" destId="{67DB58ED-D72A-4833-836C-EE0E533C4436}" srcOrd="1" destOrd="0" presId="urn:microsoft.com/office/officeart/2018/2/layout/IconVerticalSolidList"/>
    <dgm:cxn modelId="{AC3ADA2E-0D44-488D-9C8B-EB24B3E9CFB0}" type="presParOf" srcId="{8D01918A-4AD7-49B8-957D-9380D08AFA5B}" destId="{F74B5E4D-4EA1-4C69-90E8-0B15C66F2E1B}" srcOrd="2" destOrd="0" presId="urn:microsoft.com/office/officeart/2018/2/layout/IconVerticalSolidList"/>
    <dgm:cxn modelId="{926F7271-C033-4AD4-B189-3AD7797C8345}" type="presParOf" srcId="{8D01918A-4AD7-49B8-957D-9380D08AFA5B}" destId="{D533F8F0-C3D4-4F6C-8832-1D7BCD5DA44E}" srcOrd="3" destOrd="0" presId="urn:microsoft.com/office/officeart/2018/2/layout/IconVerticalSolidList"/>
    <dgm:cxn modelId="{84C549AE-03E5-4DA5-A434-EC3EE750D44B}" type="presParOf" srcId="{E2ED789B-982B-4DC4-81FD-5434C8B8EC45}" destId="{C697C7AA-DE5B-4F6C-AF8F-C9C36BD5C0D7}" srcOrd="1" destOrd="0" presId="urn:microsoft.com/office/officeart/2018/2/layout/IconVerticalSolidList"/>
    <dgm:cxn modelId="{98A43FF1-308E-482D-8760-90DB17CBACA2}" type="presParOf" srcId="{E2ED789B-982B-4DC4-81FD-5434C8B8EC45}" destId="{F257E3BE-27D2-4000-8863-DE0BC0BDE8C8}" srcOrd="2" destOrd="0" presId="urn:microsoft.com/office/officeart/2018/2/layout/IconVerticalSolidList"/>
    <dgm:cxn modelId="{C84C8798-9C5F-43CE-875D-D6BEB3EA37A8}" type="presParOf" srcId="{F257E3BE-27D2-4000-8863-DE0BC0BDE8C8}" destId="{EDF678C5-0463-445C-A3FE-3F5D6EC1EAF2}" srcOrd="0" destOrd="0" presId="urn:microsoft.com/office/officeart/2018/2/layout/IconVerticalSolidList"/>
    <dgm:cxn modelId="{0C1EDF96-1B25-42C9-8832-2233CC200758}" type="presParOf" srcId="{F257E3BE-27D2-4000-8863-DE0BC0BDE8C8}" destId="{EA7483C7-78D9-40C1-941C-8C70F73A0887}" srcOrd="1" destOrd="0" presId="urn:microsoft.com/office/officeart/2018/2/layout/IconVerticalSolidList"/>
    <dgm:cxn modelId="{6C093EDC-A643-4289-AF03-2D853EA4A91E}" type="presParOf" srcId="{F257E3BE-27D2-4000-8863-DE0BC0BDE8C8}" destId="{40F9C96E-2B58-47ED-96DA-8F8C06E12929}" srcOrd="2" destOrd="0" presId="urn:microsoft.com/office/officeart/2018/2/layout/IconVerticalSolidList"/>
    <dgm:cxn modelId="{58CA514A-699F-4820-882F-CD9B968EED4A}" type="presParOf" srcId="{F257E3BE-27D2-4000-8863-DE0BC0BDE8C8}" destId="{EAD907B1-1181-4D1B-BBC6-B76B6663FD9D}" srcOrd="3" destOrd="0" presId="urn:microsoft.com/office/officeart/2018/2/layout/IconVerticalSolidList"/>
    <dgm:cxn modelId="{2294C5A4-78F5-4F5A-8612-E7BF23BB1E14}" type="presParOf" srcId="{E2ED789B-982B-4DC4-81FD-5434C8B8EC45}" destId="{632DB51A-36C9-4F81-8749-7DDD722CB3D3}" srcOrd="3" destOrd="0" presId="urn:microsoft.com/office/officeart/2018/2/layout/IconVerticalSolidList"/>
    <dgm:cxn modelId="{9743477F-EBAC-4309-9867-FE93CD10432A}" type="presParOf" srcId="{E2ED789B-982B-4DC4-81FD-5434C8B8EC45}" destId="{92618F64-E49E-416C-A5AF-BDE2F412C212}" srcOrd="4" destOrd="0" presId="urn:microsoft.com/office/officeart/2018/2/layout/IconVerticalSolidList"/>
    <dgm:cxn modelId="{367427CE-B717-4C2F-A4FF-111267E3F4F7}" type="presParOf" srcId="{92618F64-E49E-416C-A5AF-BDE2F412C212}" destId="{9EA428E8-EA7D-45F7-A6CF-46A916887C70}" srcOrd="0" destOrd="0" presId="urn:microsoft.com/office/officeart/2018/2/layout/IconVerticalSolidList"/>
    <dgm:cxn modelId="{63E06FF6-CBCB-445C-A8EA-BD9A2CEFA2E2}" type="presParOf" srcId="{92618F64-E49E-416C-A5AF-BDE2F412C212}" destId="{06261C03-41E9-4983-84C2-883CBA812185}" srcOrd="1" destOrd="0" presId="urn:microsoft.com/office/officeart/2018/2/layout/IconVerticalSolidList"/>
    <dgm:cxn modelId="{CB539749-EC74-499E-A731-6248F005FD57}" type="presParOf" srcId="{92618F64-E49E-416C-A5AF-BDE2F412C212}" destId="{263BB8BD-CFCE-4289-9707-9F179E497100}" srcOrd="2" destOrd="0" presId="urn:microsoft.com/office/officeart/2018/2/layout/IconVerticalSolidList"/>
    <dgm:cxn modelId="{DC3441FF-C399-40B3-9511-3D5E6E7DDC4D}" type="presParOf" srcId="{92618F64-E49E-416C-A5AF-BDE2F412C212}" destId="{393B56FF-16AD-47AD-B2C5-FC56F2E53DB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BCB03F-FD33-4463-A113-66AFA3C786C0}"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pl-PL"/>
        </a:p>
      </dgm:t>
    </dgm:pt>
    <dgm:pt modelId="{5D7F529A-54FF-40BD-A4E5-8E6BC0754D41}">
      <dgm:prSet custT="1"/>
      <dgm:spPr/>
      <dgm:t>
        <a:bodyPr/>
        <a:lstStyle/>
        <a:p>
          <a:r>
            <a:rPr lang="pl-PL" sz="1800" dirty="0"/>
            <a:t>wniosek skazanego (osoby z art. 556) o odszkodowanie (wolny od kosztów)</a:t>
          </a:r>
        </a:p>
      </dgm:t>
    </dgm:pt>
    <dgm:pt modelId="{8DB1BF79-9EDC-497D-AD4C-17E5FCDECFE1}" type="parTrans" cxnId="{22266BA6-CBC4-4B56-8932-362BE94A0432}">
      <dgm:prSet/>
      <dgm:spPr/>
      <dgm:t>
        <a:bodyPr/>
        <a:lstStyle/>
        <a:p>
          <a:endParaRPr lang="pl-PL"/>
        </a:p>
      </dgm:t>
    </dgm:pt>
    <dgm:pt modelId="{A3FCA35F-EC3B-46F9-8486-E64942CAF3F2}" type="sibTrans" cxnId="{22266BA6-CBC4-4B56-8932-362BE94A0432}">
      <dgm:prSet/>
      <dgm:spPr/>
      <dgm:t>
        <a:bodyPr/>
        <a:lstStyle/>
        <a:p>
          <a:endParaRPr lang="pl-PL"/>
        </a:p>
      </dgm:t>
    </dgm:pt>
    <dgm:pt modelId="{3BA86F1B-DEFE-4EF4-9C52-FBBB0192115E}">
      <dgm:prSet custT="1"/>
      <dgm:spPr/>
      <dgm:t>
        <a:bodyPr/>
        <a:lstStyle/>
        <a:p>
          <a:r>
            <a:rPr lang="pl-PL" sz="1800" b="1" dirty="0"/>
            <a:t>sąd okręgowy</a:t>
          </a:r>
          <a:r>
            <a:rPr lang="pl-PL" sz="1800" dirty="0"/>
            <a:t>, w którego okręgu wydano orzeczenie w I instancji albo gdzie nastąpiło zwolnienie osoby zatrzymanej </a:t>
          </a:r>
        </a:p>
      </dgm:t>
    </dgm:pt>
    <dgm:pt modelId="{476E1E8B-285D-4A04-B046-4A0CE0FFE36B}" type="parTrans" cxnId="{51052016-91D6-4096-8AB7-9A33407668EF}">
      <dgm:prSet/>
      <dgm:spPr/>
      <dgm:t>
        <a:bodyPr/>
        <a:lstStyle/>
        <a:p>
          <a:endParaRPr lang="pl-PL"/>
        </a:p>
      </dgm:t>
    </dgm:pt>
    <dgm:pt modelId="{3A637309-A2C3-48F8-B800-E13CB67D3178}" type="sibTrans" cxnId="{51052016-91D6-4096-8AB7-9A33407668EF}">
      <dgm:prSet/>
      <dgm:spPr/>
      <dgm:t>
        <a:bodyPr/>
        <a:lstStyle/>
        <a:p>
          <a:endParaRPr lang="pl-PL"/>
        </a:p>
      </dgm:t>
    </dgm:pt>
    <dgm:pt modelId="{935F8290-1904-4C28-B9AB-6A798F69CB71}">
      <dgm:prSet custT="1"/>
      <dgm:spPr/>
      <dgm:t>
        <a:bodyPr/>
        <a:lstStyle/>
        <a:p>
          <a:r>
            <a:rPr lang="pl-PL" sz="2000" dirty="0"/>
            <a:t>wyrok </a:t>
          </a:r>
          <a:r>
            <a:rPr lang="pl-PL" sz="2000" b="1" dirty="0">
              <a:solidFill>
                <a:srgbClr val="FF0000"/>
              </a:solidFill>
            </a:rPr>
            <a:t>oddalający żądanie </a:t>
          </a:r>
          <a:r>
            <a:rPr lang="pl-PL" sz="2000" dirty="0"/>
            <a:t>albo </a:t>
          </a:r>
          <a:r>
            <a:rPr lang="pl-PL" sz="2000" b="1" dirty="0">
              <a:solidFill>
                <a:schemeClr val="accent2"/>
              </a:solidFill>
            </a:rPr>
            <a:t>zasądzający odszkodowanie </a:t>
          </a:r>
        </a:p>
      </dgm:t>
    </dgm:pt>
    <dgm:pt modelId="{65EA7DA8-9D09-4956-A150-BAFAC920DAB4}" type="parTrans" cxnId="{CC437DE9-5DC1-4CFF-BB9A-2C0237A6728D}">
      <dgm:prSet/>
      <dgm:spPr/>
      <dgm:t>
        <a:bodyPr/>
        <a:lstStyle/>
        <a:p>
          <a:endParaRPr lang="pl-PL"/>
        </a:p>
      </dgm:t>
    </dgm:pt>
    <dgm:pt modelId="{AF65EF91-E0FB-4B6C-B2B2-A67137802E02}" type="sibTrans" cxnId="{CC437DE9-5DC1-4CFF-BB9A-2C0237A6728D}">
      <dgm:prSet/>
      <dgm:spPr/>
      <dgm:t>
        <a:bodyPr/>
        <a:lstStyle/>
        <a:p>
          <a:endParaRPr lang="pl-PL"/>
        </a:p>
      </dgm:t>
    </dgm:pt>
    <dgm:pt modelId="{E0DB1329-C72E-4D6B-BBB4-C1978C23DB4F}">
      <dgm:prSet custT="1"/>
      <dgm:spPr/>
      <dgm:t>
        <a:bodyPr/>
        <a:lstStyle/>
        <a:p>
          <a:r>
            <a:rPr lang="pl-PL" sz="2000" dirty="0"/>
            <a:t>wyroku przysługuje apelacja do </a:t>
          </a:r>
          <a:r>
            <a:rPr lang="pl-PL" sz="2000" b="1" dirty="0"/>
            <a:t>sądu</a:t>
          </a:r>
          <a:r>
            <a:rPr lang="pl-PL" sz="2000" dirty="0"/>
            <a:t> </a:t>
          </a:r>
          <a:r>
            <a:rPr lang="pl-PL" sz="2000" b="1" dirty="0"/>
            <a:t>apelacyjnego</a:t>
          </a:r>
          <a:r>
            <a:rPr lang="pl-PL" sz="2000" dirty="0"/>
            <a:t> </a:t>
          </a:r>
        </a:p>
      </dgm:t>
    </dgm:pt>
    <dgm:pt modelId="{41B1287B-F3CC-4D46-B43F-247873852DFC}" type="parTrans" cxnId="{376521F9-B8D3-46B2-9715-83E98E9AD1E0}">
      <dgm:prSet/>
      <dgm:spPr/>
      <dgm:t>
        <a:bodyPr/>
        <a:lstStyle/>
        <a:p>
          <a:endParaRPr lang="pl-PL"/>
        </a:p>
      </dgm:t>
    </dgm:pt>
    <dgm:pt modelId="{6D61E77F-FD76-4836-8564-A116E18EF18D}" type="sibTrans" cxnId="{376521F9-B8D3-46B2-9715-83E98E9AD1E0}">
      <dgm:prSet/>
      <dgm:spPr/>
      <dgm:t>
        <a:bodyPr/>
        <a:lstStyle/>
        <a:p>
          <a:endParaRPr lang="pl-PL"/>
        </a:p>
      </dgm:t>
    </dgm:pt>
    <dgm:pt modelId="{122FC682-6D55-499C-B69E-54843B0F333B}">
      <dgm:prSet custT="1"/>
      <dgm:spPr/>
      <dgm:t>
        <a:bodyPr/>
        <a:lstStyle/>
        <a:p>
          <a:r>
            <a:rPr lang="pl-PL" sz="1800" dirty="0"/>
            <a:t>przysługuje kasacja do Sądu Najwyższego </a:t>
          </a:r>
        </a:p>
      </dgm:t>
    </dgm:pt>
    <dgm:pt modelId="{1952EFB5-B123-4C3C-9A76-0DE18709BB14}" type="parTrans" cxnId="{FC64E092-D4A3-448C-A95E-36672172BE3F}">
      <dgm:prSet/>
      <dgm:spPr/>
      <dgm:t>
        <a:bodyPr/>
        <a:lstStyle/>
        <a:p>
          <a:endParaRPr lang="pl-PL"/>
        </a:p>
      </dgm:t>
    </dgm:pt>
    <dgm:pt modelId="{9285B27B-860E-43E5-9098-E4B1308DC1A1}" type="sibTrans" cxnId="{FC64E092-D4A3-448C-A95E-36672172BE3F}">
      <dgm:prSet/>
      <dgm:spPr/>
      <dgm:t>
        <a:bodyPr/>
        <a:lstStyle/>
        <a:p>
          <a:endParaRPr lang="pl-PL"/>
        </a:p>
      </dgm:t>
    </dgm:pt>
    <dgm:pt modelId="{C3AA593B-AD2E-4E7C-8C91-564269104DC5}" type="pres">
      <dgm:prSet presAssocID="{60BCB03F-FD33-4463-A113-66AFA3C786C0}" presName="rootnode" presStyleCnt="0">
        <dgm:presLayoutVars>
          <dgm:chMax/>
          <dgm:chPref/>
          <dgm:dir/>
          <dgm:animLvl val="lvl"/>
        </dgm:presLayoutVars>
      </dgm:prSet>
      <dgm:spPr/>
    </dgm:pt>
    <dgm:pt modelId="{FB5B348D-1D95-4624-A50A-E37A881B331A}" type="pres">
      <dgm:prSet presAssocID="{5D7F529A-54FF-40BD-A4E5-8E6BC0754D41}" presName="composite" presStyleCnt="0"/>
      <dgm:spPr/>
    </dgm:pt>
    <dgm:pt modelId="{791EC5C6-F26F-4F28-8FEB-FDA519D7DAEA}" type="pres">
      <dgm:prSet presAssocID="{5D7F529A-54FF-40BD-A4E5-8E6BC0754D41}" presName="LShape" presStyleLbl="alignNode1" presStyleIdx="0" presStyleCnt="9"/>
      <dgm:spPr/>
    </dgm:pt>
    <dgm:pt modelId="{83D8F640-AB4C-4E86-A5FB-A934F0C5E0D5}" type="pres">
      <dgm:prSet presAssocID="{5D7F529A-54FF-40BD-A4E5-8E6BC0754D41}" presName="ParentText" presStyleLbl="revTx" presStyleIdx="0" presStyleCnt="5">
        <dgm:presLayoutVars>
          <dgm:chMax val="0"/>
          <dgm:chPref val="0"/>
          <dgm:bulletEnabled val="1"/>
        </dgm:presLayoutVars>
      </dgm:prSet>
      <dgm:spPr/>
    </dgm:pt>
    <dgm:pt modelId="{88A80349-259E-4B5C-9353-F8FD7B26D2D8}" type="pres">
      <dgm:prSet presAssocID="{5D7F529A-54FF-40BD-A4E5-8E6BC0754D41}" presName="Triangle" presStyleLbl="alignNode1" presStyleIdx="1" presStyleCnt="9"/>
      <dgm:spPr/>
    </dgm:pt>
    <dgm:pt modelId="{A1B1985C-1EC3-45CB-96A3-547FFB715B45}" type="pres">
      <dgm:prSet presAssocID="{A3FCA35F-EC3B-46F9-8486-E64942CAF3F2}" presName="sibTrans" presStyleCnt="0"/>
      <dgm:spPr/>
    </dgm:pt>
    <dgm:pt modelId="{D256AAAD-8457-485A-99BC-C7AD25447F62}" type="pres">
      <dgm:prSet presAssocID="{A3FCA35F-EC3B-46F9-8486-E64942CAF3F2}" presName="space" presStyleCnt="0"/>
      <dgm:spPr/>
    </dgm:pt>
    <dgm:pt modelId="{274F6919-F03E-4A15-A6AC-0BC60E165085}" type="pres">
      <dgm:prSet presAssocID="{3BA86F1B-DEFE-4EF4-9C52-FBBB0192115E}" presName="composite" presStyleCnt="0"/>
      <dgm:spPr/>
    </dgm:pt>
    <dgm:pt modelId="{DFDFBA07-29F7-458C-9F42-7F07F087A28E}" type="pres">
      <dgm:prSet presAssocID="{3BA86F1B-DEFE-4EF4-9C52-FBBB0192115E}" presName="LShape" presStyleLbl="alignNode1" presStyleIdx="2" presStyleCnt="9"/>
      <dgm:spPr/>
    </dgm:pt>
    <dgm:pt modelId="{28BCA3BA-DF1E-4758-90A4-FA7FAEC709B3}" type="pres">
      <dgm:prSet presAssocID="{3BA86F1B-DEFE-4EF4-9C52-FBBB0192115E}" presName="ParentText" presStyleLbl="revTx" presStyleIdx="1" presStyleCnt="5">
        <dgm:presLayoutVars>
          <dgm:chMax val="0"/>
          <dgm:chPref val="0"/>
          <dgm:bulletEnabled val="1"/>
        </dgm:presLayoutVars>
      </dgm:prSet>
      <dgm:spPr/>
    </dgm:pt>
    <dgm:pt modelId="{9C23C71A-94F5-49A9-9869-58A837E3C007}" type="pres">
      <dgm:prSet presAssocID="{3BA86F1B-DEFE-4EF4-9C52-FBBB0192115E}" presName="Triangle" presStyleLbl="alignNode1" presStyleIdx="3" presStyleCnt="9"/>
      <dgm:spPr/>
    </dgm:pt>
    <dgm:pt modelId="{C1037859-DBBD-4B29-9C91-92B8009B49B2}" type="pres">
      <dgm:prSet presAssocID="{3A637309-A2C3-48F8-B800-E13CB67D3178}" presName="sibTrans" presStyleCnt="0"/>
      <dgm:spPr/>
    </dgm:pt>
    <dgm:pt modelId="{E83EB2D1-EDCD-4E8E-B5A4-76752E07C5D9}" type="pres">
      <dgm:prSet presAssocID="{3A637309-A2C3-48F8-B800-E13CB67D3178}" presName="space" presStyleCnt="0"/>
      <dgm:spPr/>
    </dgm:pt>
    <dgm:pt modelId="{574CA009-5E89-4A3B-B89D-B630ACF9DC8D}" type="pres">
      <dgm:prSet presAssocID="{935F8290-1904-4C28-B9AB-6A798F69CB71}" presName="composite" presStyleCnt="0"/>
      <dgm:spPr/>
    </dgm:pt>
    <dgm:pt modelId="{6A586762-CBA1-48AA-8F73-C4A5588AA240}" type="pres">
      <dgm:prSet presAssocID="{935F8290-1904-4C28-B9AB-6A798F69CB71}" presName="LShape" presStyleLbl="alignNode1" presStyleIdx="4" presStyleCnt="9"/>
      <dgm:spPr/>
    </dgm:pt>
    <dgm:pt modelId="{64AC806F-C28B-4BBA-9358-E00413A119DE}" type="pres">
      <dgm:prSet presAssocID="{935F8290-1904-4C28-B9AB-6A798F69CB71}" presName="ParentText" presStyleLbl="revTx" presStyleIdx="2" presStyleCnt="5" custScaleX="110012">
        <dgm:presLayoutVars>
          <dgm:chMax val="0"/>
          <dgm:chPref val="0"/>
          <dgm:bulletEnabled val="1"/>
        </dgm:presLayoutVars>
      </dgm:prSet>
      <dgm:spPr/>
    </dgm:pt>
    <dgm:pt modelId="{47455AD9-DBBC-4C92-B623-58E8938FB8DA}" type="pres">
      <dgm:prSet presAssocID="{935F8290-1904-4C28-B9AB-6A798F69CB71}" presName="Triangle" presStyleLbl="alignNode1" presStyleIdx="5" presStyleCnt="9"/>
      <dgm:spPr/>
    </dgm:pt>
    <dgm:pt modelId="{B05E9B77-00B5-48DA-8616-D5006601C503}" type="pres">
      <dgm:prSet presAssocID="{AF65EF91-E0FB-4B6C-B2B2-A67137802E02}" presName="sibTrans" presStyleCnt="0"/>
      <dgm:spPr/>
    </dgm:pt>
    <dgm:pt modelId="{6BC6BC4F-4EDE-49E1-9A82-0B4F7522E791}" type="pres">
      <dgm:prSet presAssocID="{AF65EF91-E0FB-4B6C-B2B2-A67137802E02}" presName="space" presStyleCnt="0"/>
      <dgm:spPr/>
    </dgm:pt>
    <dgm:pt modelId="{6DA1BE36-D0D7-4CE6-BBCB-D9E2E0E0C7B0}" type="pres">
      <dgm:prSet presAssocID="{E0DB1329-C72E-4D6B-BBB4-C1978C23DB4F}" presName="composite" presStyleCnt="0"/>
      <dgm:spPr/>
    </dgm:pt>
    <dgm:pt modelId="{DD8CDCAA-E02E-44D6-B569-CC9165358C2D}" type="pres">
      <dgm:prSet presAssocID="{E0DB1329-C72E-4D6B-BBB4-C1978C23DB4F}" presName="LShape" presStyleLbl="alignNode1" presStyleIdx="6" presStyleCnt="9"/>
      <dgm:spPr/>
    </dgm:pt>
    <dgm:pt modelId="{C6C463E4-8C00-4A46-9E5B-69E90BA74FB8}" type="pres">
      <dgm:prSet presAssocID="{E0DB1329-C72E-4D6B-BBB4-C1978C23DB4F}" presName="ParentText" presStyleLbl="revTx" presStyleIdx="3" presStyleCnt="5">
        <dgm:presLayoutVars>
          <dgm:chMax val="0"/>
          <dgm:chPref val="0"/>
          <dgm:bulletEnabled val="1"/>
        </dgm:presLayoutVars>
      </dgm:prSet>
      <dgm:spPr/>
    </dgm:pt>
    <dgm:pt modelId="{E1B64B57-35E8-4818-93E5-501B253D1689}" type="pres">
      <dgm:prSet presAssocID="{E0DB1329-C72E-4D6B-BBB4-C1978C23DB4F}" presName="Triangle" presStyleLbl="alignNode1" presStyleIdx="7" presStyleCnt="9"/>
      <dgm:spPr/>
    </dgm:pt>
    <dgm:pt modelId="{55468CF4-3B53-4188-9D0D-825660184266}" type="pres">
      <dgm:prSet presAssocID="{6D61E77F-FD76-4836-8564-A116E18EF18D}" presName="sibTrans" presStyleCnt="0"/>
      <dgm:spPr/>
    </dgm:pt>
    <dgm:pt modelId="{C33ECC29-2114-4350-8A91-9A562DF82200}" type="pres">
      <dgm:prSet presAssocID="{6D61E77F-FD76-4836-8564-A116E18EF18D}" presName="space" presStyleCnt="0"/>
      <dgm:spPr/>
    </dgm:pt>
    <dgm:pt modelId="{B2A3E0D2-F046-4C4A-9AED-E2087B57627A}" type="pres">
      <dgm:prSet presAssocID="{122FC682-6D55-499C-B69E-54843B0F333B}" presName="composite" presStyleCnt="0"/>
      <dgm:spPr/>
    </dgm:pt>
    <dgm:pt modelId="{27EC3826-3E16-4376-8FEF-F16B14593319}" type="pres">
      <dgm:prSet presAssocID="{122FC682-6D55-499C-B69E-54843B0F333B}" presName="LShape" presStyleLbl="alignNode1" presStyleIdx="8" presStyleCnt="9"/>
      <dgm:spPr/>
    </dgm:pt>
    <dgm:pt modelId="{CBE4D30B-F53A-465E-B554-CC4B87CC8A26}" type="pres">
      <dgm:prSet presAssocID="{122FC682-6D55-499C-B69E-54843B0F333B}" presName="ParentText" presStyleLbl="revTx" presStyleIdx="4" presStyleCnt="5">
        <dgm:presLayoutVars>
          <dgm:chMax val="0"/>
          <dgm:chPref val="0"/>
          <dgm:bulletEnabled val="1"/>
        </dgm:presLayoutVars>
      </dgm:prSet>
      <dgm:spPr/>
    </dgm:pt>
  </dgm:ptLst>
  <dgm:cxnLst>
    <dgm:cxn modelId="{07FA8915-077B-4404-862D-6AA324E5E046}" type="presOf" srcId="{60BCB03F-FD33-4463-A113-66AFA3C786C0}" destId="{C3AA593B-AD2E-4E7C-8C91-564269104DC5}" srcOrd="0" destOrd="0" presId="urn:microsoft.com/office/officeart/2009/3/layout/StepUpProcess"/>
    <dgm:cxn modelId="{51052016-91D6-4096-8AB7-9A33407668EF}" srcId="{60BCB03F-FD33-4463-A113-66AFA3C786C0}" destId="{3BA86F1B-DEFE-4EF4-9C52-FBBB0192115E}" srcOrd="1" destOrd="0" parTransId="{476E1E8B-285D-4A04-B046-4A0CE0FFE36B}" sibTransId="{3A637309-A2C3-48F8-B800-E13CB67D3178}"/>
    <dgm:cxn modelId="{2C0D7F6A-51B9-4D93-8BCA-3E088B3BED80}" type="presOf" srcId="{E0DB1329-C72E-4D6B-BBB4-C1978C23DB4F}" destId="{C6C463E4-8C00-4A46-9E5B-69E90BA74FB8}" srcOrd="0" destOrd="0" presId="urn:microsoft.com/office/officeart/2009/3/layout/StepUpProcess"/>
    <dgm:cxn modelId="{E9CA8E90-5216-43D9-ACE7-848F495876F6}" type="presOf" srcId="{3BA86F1B-DEFE-4EF4-9C52-FBBB0192115E}" destId="{28BCA3BA-DF1E-4758-90A4-FA7FAEC709B3}" srcOrd="0" destOrd="0" presId="urn:microsoft.com/office/officeart/2009/3/layout/StepUpProcess"/>
    <dgm:cxn modelId="{FC64E092-D4A3-448C-A95E-36672172BE3F}" srcId="{60BCB03F-FD33-4463-A113-66AFA3C786C0}" destId="{122FC682-6D55-499C-B69E-54843B0F333B}" srcOrd="4" destOrd="0" parTransId="{1952EFB5-B123-4C3C-9A76-0DE18709BB14}" sibTransId="{9285B27B-860E-43E5-9098-E4B1308DC1A1}"/>
    <dgm:cxn modelId="{81CDFF9D-8E01-4A84-AFD9-1F38B410E4B5}" type="presOf" srcId="{5D7F529A-54FF-40BD-A4E5-8E6BC0754D41}" destId="{83D8F640-AB4C-4E86-A5FB-A934F0C5E0D5}" srcOrd="0" destOrd="0" presId="urn:microsoft.com/office/officeart/2009/3/layout/StepUpProcess"/>
    <dgm:cxn modelId="{22266BA6-CBC4-4B56-8932-362BE94A0432}" srcId="{60BCB03F-FD33-4463-A113-66AFA3C786C0}" destId="{5D7F529A-54FF-40BD-A4E5-8E6BC0754D41}" srcOrd="0" destOrd="0" parTransId="{8DB1BF79-9EDC-497D-AD4C-17E5FCDECFE1}" sibTransId="{A3FCA35F-EC3B-46F9-8486-E64942CAF3F2}"/>
    <dgm:cxn modelId="{FC5E6AB5-F487-4A5C-B74F-88A3D9F9D6C4}" type="presOf" srcId="{935F8290-1904-4C28-B9AB-6A798F69CB71}" destId="{64AC806F-C28B-4BBA-9358-E00413A119DE}" srcOrd="0" destOrd="0" presId="urn:microsoft.com/office/officeart/2009/3/layout/StepUpProcess"/>
    <dgm:cxn modelId="{CC437DE9-5DC1-4CFF-BB9A-2C0237A6728D}" srcId="{60BCB03F-FD33-4463-A113-66AFA3C786C0}" destId="{935F8290-1904-4C28-B9AB-6A798F69CB71}" srcOrd="2" destOrd="0" parTransId="{65EA7DA8-9D09-4956-A150-BAFAC920DAB4}" sibTransId="{AF65EF91-E0FB-4B6C-B2B2-A67137802E02}"/>
    <dgm:cxn modelId="{376521F9-B8D3-46B2-9715-83E98E9AD1E0}" srcId="{60BCB03F-FD33-4463-A113-66AFA3C786C0}" destId="{E0DB1329-C72E-4D6B-BBB4-C1978C23DB4F}" srcOrd="3" destOrd="0" parTransId="{41B1287B-F3CC-4D46-B43F-247873852DFC}" sibTransId="{6D61E77F-FD76-4836-8564-A116E18EF18D}"/>
    <dgm:cxn modelId="{738C88FD-242F-4AC1-AF06-CC7623904984}" type="presOf" srcId="{122FC682-6D55-499C-B69E-54843B0F333B}" destId="{CBE4D30B-F53A-465E-B554-CC4B87CC8A26}" srcOrd="0" destOrd="0" presId="urn:microsoft.com/office/officeart/2009/3/layout/StepUpProcess"/>
    <dgm:cxn modelId="{A4D44273-5DF8-42E8-936A-89AD5F1EE96B}" type="presParOf" srcId="{C3AA593B-AD2E-4E7C-8C91-564269104DC5}" destId="{FB5B348D-1D95-4624-A50A-E37A881B331A}" srcOrd="0" destOrd="0" presId="urn:microsoft.com/office/officeart/2009/3/layout/StepUpProcess"/>
    <dgm:cxn modelId="{EF8B2671-920D-4A9C-89E8-87009A6AD746}" type="presParOf" srcId="{FB5B348D-1D95-4624-A50A-E37A881B331A}" destId="{791EC5C6-F26F-4F28-8FEB-FDA519D7DAEA}" srcOrd="0" destOrd="0" presId="urn:microsoft.com/office/officeart/2009/3/layout/StepUpProcess"/>
    <dgm:cxn modelId="{B4A17D98-D0AC-49B1-94B9-DF5546A9C279}" type="presParOf" srcId="{FB5B348D-1D95-4624-A50A-E37A881B331A}" destId="{83D8F640-AB4C-4E86-A5FB-A934F0C5E0D5}" srcOrd="1" destOrd="0" presId="urn:microsoft.com/office/officeart/2009/3/layout/StepUpProcess"/>
    <dgm:cxn modelId="{FFBE16B5-DFAF-49B4-8D16-25B378A58055}" type="presParOf" srcId="{FB5B348D-1D95-4624-A50A-E37A881B331A}" destId="{88A80349-259E-4B5C-9353-F8FD7B26D2D8}" srcOrd="2" destOrd="0" presId="urn:microsoft.com/office/officeart/2009/3/layout/StepUpProcess"/>
    <dgm:cxn modelId="{35F49298-C1DD-4DAB-852F-F1F83A0094D3}" type="presParOf" srcId="{C3AA593B-AD2E-4E7C-8C91-564269104DC5}" destId="{A1B1985C-1EC3-45CB-96A3-547FFB715B45}" srcOrd="1" destOrd="0" presId="urn:microsoft.com/office/officeart/2009/3/layout/StepUpProcess"/>
    <dgm:cxn modelId="{62142FE8-7602-4B90-830D-82045B8CD4C7}" type="presParOf" srcId="{A1B1985C-1EC3-45CB-96A3-547FFB715B45}" destId="{D256AAAD-8457-485A-99BC-C7AD25447F62}" srcOrd="0" destOrd="0" presId="urn:microsoft.com/office/officeart/2009/3/layout/StepUpProcess"/>
    <dgm:cxn modelId="{19C15C5E-9882-4A62-81E8-BF6974A56E22}" type="presParOf" srcId="{C3AA593B-AD2E-4E7C-8C91-564269104DC5}" destId="{274F6919-F03E-4A15-A6AC-0BC60E165085}" srcOrd="2" destOrd="0" presId="urn:microsoft.com/office/officeart/2009/3/layout/StepUpProcess"/>
    <dgm:cxn modelId="{7AA88093-170F-490B-A74A-ACE164E08DD8}" type="presParOf" srcId="{274F6919-F03E-4A15-A6AC-0BC60E165085}" destId="{DFDFBA07-29F7-458C-9F42-7F07F087A28E}" srcOrd="0" destOrd="0" presId="urn:microsoft.com/office/officeart/2009/3/layout/StepUpProcess"/>
    <dgm:cxn modelId="{6ACC3AF9-B3EF-4B2B-8E98-3877E14A3F1E}" type="presParOf" srcId="{274F6919-F03E-4A15-A6AC-0BC60E165085}" destId="{28BCA3BA-DF1E-4758-90A4-FA7FAEC709B3}" srcOrd="1" destOrd="0" presId="urn:microsoft.com/office/officeart/2009/3/layout/StepUpProcess"/>
    <dgm:cxn modelId="{AE128725-AC48-4630-BE49-0631D545796D}" type="presParOf" srcId="{274F6919-F03E-4A15-A6AC-0BC60E165085}" destId="{9C23C71A-94F5-49A9-9869-58A837E3C007}" srcOrd="2" destOrd="0" presId="urn:microsoft.com/office/officeart/2009/3/layout/StepUpProcess"/>
    <dgm:cxn modelId="{28DC8AA4-C5B7-426E-AA73-60D7B2878EA8}" type="presParOf" srcId="{C3AA593B-AD2E-4E7C-8C91-564269104DC5}" destId="{C1037859-DBBD-4B29-9C91-92B8009B49B2}" srcOrd="3" destOrd="0" presId="urn:microsoft.com/office/officeart/2009/3/layout/StepUpProcess"/>
    <dgm:cxn modelId="{25EEA816-DF82-4C9D-AE49-A3BE9103CC18}" type="presParOf" srcId="{C1037859-DBBD-4B29-9C91-92B8009B49B2}" destId="{E83EB2D1-EDCD-4E8E-B5A4-76752E07C5D9}" srcOrd="0" destOrd="0" presId="urn:microsoft.com/office/officeart/2009/3/layout/StepUpProcess"/>
    <dgm:cxn modelId="{802ADCDD-8BD8-4C97-A48B-3B90B30B56BC}" type="presParOf" srcId="{C3AA593B-AD2E-4E7C-8C91-564269104DC5}" destId="{574CA009-5E89-4A3B-B89D-B630ACF9DC8D}" srcOrd="4" destOrd="0" presId="urn:microsoft.com/office/officeart/2009/3/layout/StepUpProcess"/>
    <dgm:cxn modelId="{444AB3AF-5117-4A03-859E-316720969623}" type="presParOf" srcId="{574CA009-5E89-4A3B-B89D-B630ACF9DC8D}" destId="{6A586762-CBA1-48AA-8F73-C4A5588AA240}" srcOrd="0" destOrd="0" presId="urn:microsoft.com/office/officeart/2009/3/layout/StepUpProcess"/>
    <dgm:cxn modelId="{FF567965-8DD1-4E9F-A4EE-5CEDC5CA01C2}" type="presParOf" srcId="{574CA009-5E89-4A3B-B89D-B630ACF9DC8D}" destId="{64AC806F-C28B-4BBA-9358-E00413A119DE}" srcOrd="1" destOrd="0" presId="urn:microsoft.com/office/officeart/2009/3/layout/StepUpProcess"/>
    <dgm:cxn modelId="{43E048F5-9AC2-4312-8DE0-C8CB489BD635}" type="presParOf" srcId="{574CA009-5E89-4A3B-B89D-B630ACF9DC8D}" destId="{47455AD9-DBBC-4C92-B623-58E8938FB8DA}" srcOrd="2" destOrd="0" presId="urn:microsoft.com/office/officeart/2009/3/layout/StepUpProcess"/>
    <dgm:cxn modelId="{53ABDD87-4A34-4C7F-AEFA-6CB80CD32EBA}" type="presParOf" srcId="{C3AA593B-AD2E-4E7C-8C91-564269104DC5}" destId="{B05E9B77-00B5-48DA-8616-D5006601C503}" srcOrd="5" destOrd="0" presId="urn:microsoft.com/office/officeart/2009/3/layout/StepUpProcess"/>
    <dgm:cxn modelId="{DBE3DDCD-61B9-42E1-9461-C07ABBF24F3B}" type="presParOf" srcId="{B05E9B77-00B5-48DA-8616-D5006601C503}" destId="{6BC6BC4F-4EDE-49E1-9A82-0B4F7522E791}" srcOrd="0" destOrd="0" presId="urn:microsoft.com/office/officeart/2009/3/layout/StepUpProcess"/>
    <dgm:cxn modelId="{B8C0F9A0-88B0-4860-A1DB-BDD2AA329F89}" type="presParOf" srcId="{C3AA593B-AD2E-4E7C-8C91-564269104DC5}" destId="{6DA1BE36-D0D7-4CE6-BBCB-D9E2E0E0C7B0}" srcOrd="6" destOrd="0" presId="urn:microsoft.com/office/officeart/2009/3/layout/StepUpProcess"/>
    <dgm:cxn modelId="{01A4008F-B269-417B-A69B-AE0415C46F69}" type="presParOf" srcId="{6DA1BE36-D0D7-4CE6-BBCB-D9E2E0E0C7B0}" destId="{DD8CDCAA-E02E-44D6-B569-CC9165358C2D}" srcOrd="0" destOrd="0" presId="urn:microsoft.com/office/officeart/2009/3/layout/StepUpProcess"/>
    <dgm:cxn modelId="{74FFA1CA-6DFE-4861-8203-1EDA047C3D59}" type="presParOf" srcId="{6DA1BE36-D0D7-4CE6-BBCB-D9E2E0E0C7B0}" destId="{C6C463E4-8C00-4A46-9E5B-69E90BA74FB8}" srcOrd="1" destOrd="0" presId="urn:microsoft.com/office/officeart/2009/3/layout/StepUpProcess"/>
    <dgm:cxn modelId="{39B63EF4-4437-4FF3-8CC5-A5F87E0BD17B}" type="presParOf" srcId="{6DA1BE36-D0D7-4CE6-BBCB-D9E2E0E0C7B0}" destId="{E1B64B57-35E8-4818-93E5-501B253D1689}" srcOrd="2" destOrd="0" presId="urn:microsoft.com/office/officeart/2009/3/layout/StepUpProcess"/>
    <dgm:cxn modelId="{ADC4FF17-1BCB-4688-9CD4-215FB614D839}" type="presParOf" srcId="{C3AA593B-AD2E-4E7C-8C91-564269104DC5}" destId="{55468CF4-3B53-4188-9D0D-825660184266}" srcOrd="7" destOrd="0" presId="urn:microsoft.com/office/officeart/2009/3/layout/StepUpProcess"/>
    <dgm:cxn modelId="{EC127837-A3AA-4B1C-AD81-68B21AF700E3}" type="presParOf" srcId="{55468CF4-3B53-4188-9D0D-825660184266}" destId="{C33ECC29-2114-4350-8A91-9A562DF82200}" srcOrd="0" destOrd="0" presId="urn:microsoft.com/office/officeart/2009/3/layout/StepUpProcess"/>
    <dgm:cxn modelId="{7DA6665B-9A0F-4587-881E-1AB838ABB0C2}" type="presParOf" srcId="{C3AA593B-AD2E-4E7C-8C91-564269104DC5}" destId="{B2A3E0D2-F046-4C4A-9AED-E2087B57627A}" srcOrd="8" destOrd="0" presId="urn:microsoft.com/office/officeart/2009/3/layout/StepUpProcess"/>
    <dgm:cxn modelId="{61CC255A-6F69-4512-9979-C3BA492673EA}" type="presParOf" srcId="{B2A3E0D2-F046-4C4A-9AED-E2087B57627A}" destId="{27EC3826-3E16-4376-8FEF-F16B14593319}" srcOrd="0" destOrd="0" presId="urn:microsoft.com/office/officeart/2009/3/layout/StepUpProcess"/>
    <dgm:cxn modelId="{34384759-0C76-427B-9086-5DD8788DD1A7}" type="presParOf" srcId="{B2A3E0D2-F046-4C4A-9AED-E2087B57627A}" destId="{CBE4D30B-F53A-465E-B554-CC4B87CC8A2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93826-0930-41E2-88E1-E5F174C784CA}">
      <dsp:nvSpPr>
        <dsp:cNvPr id="0" name=""/>
        <dsp:cNvSpPr/>
      </dsp:nvSpPr>
      <dsp:spPr>
        <a:xfrm>
          <a:off x="0" y="2092"/>
          <a:ext cx="7293610" cy="10605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125F09-B803-40AE-86C0-AFA6385E2A1D}">
      <dsp:nvSpPr>
        <dsp:cNvPr id="0" name=""/>
        <dsp:cNvSpPr/>
      </dsp:nvSpPr>
      <dsp:spPr>
        <a:xfrm>
          <a:off x="320818" y="240717"/>
          <a:ext cx="583306" cy="583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FB97D5-8381-4534-BE27-55B7CD49C417}">
      <dsp:nvSpPr>
        <dsp:cNvPr id="0" name=""/>
        <dsp:cNvSpPr/>
      </dsp:nvSpPr>
      <dsp:spPr>
        <a:xfrm>
          <a:off x="1224942" y="2092"/>
          <a:ext cx="6068667" cy="1060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242" tIns="112242" rIns="112242" bIns="112242" numCol="1" spcCol="1270" anchor="ctr" anchorCtr="0">
          <a:noAutofit/>
        </a:bodyPr>
        <a:lstStyle/>
        <a:p>
          <a:pPr marL="0" lvl="0" indent="0" algn="l" defTabSz="755650">
            <a:lnSpc>
              <a:spcPct val="100000"/>
            </a:lnSpc>
            <a:spcBef>
              <a:spcPct val="0"/>
            </a:spcBef>
            <a:spcAft>
              <a:spcPct val="35000"/>
            </a:spcAft>
            <a:buNone/>
          </a:pPr>
          <a:r>
            <a:rPr lang="pl-PL" sz="1700" kern="1200"/>
            <a:t>odszkodowanie i zadośćuczynienie za niesłuszne skazanie i związane z tym wykonanie względem skazanego w całości lub w części kary, której nie powinien był on ponieść </a:t>
          </a:r>
          <a:endParaRPr lang="en-US" sz="1700" kern="1200"/>
        </a:p>
      </dsp:txBody>
      <dsp:txXfrm>
        <a:off x="1224942" y="2092"/>
        <a:ext cx="6068667" cy="1060556"/>
      </dsp:txXfrm>
    </dsp:sp>
    <dsp:sp modelId="{18874667-3520-410A-900C-41E2A1A88766}">
      <dsp:nvSpPr>
        <dsp:cNvPr id="0" name=""/>
        <dsp:cNvSpPr/>
      </dsp:nvSpPr>
      <dsp:spPr>
        <a:xfrm>
          <a:off x="0" y="1327788"/>
          <a:ext cx="7293610" cy="10605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F9A63A-63F5-405B-87EB-C1B97A06F6A6}">
      <dsp:nvSpPr>
        <dsp:cNvPr id="0" name=""/>
        <dsp:cNvSpPr/>
      </dsp:nvSpPr>
      <dsp:spPr>
        <a:xfrm>
          <a:off x="320818" y="1566413"/>
          <a:ext cx="583306" cy="583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1CF2CE-8213-4160-9391-C2F01E42DCDC}">
      <dsp:nvSpPr>
        <dsp:cNvPr id="0" name=""/>
        <dsp:cNvSpPr/>
      </dsp:nvSpPr>
      <dsp:spPr>
        <a:xfrm>
          <a:off x="1224942" y="1327788"/>
          <a:ext cx="6068667" cy="1060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242" tIns="112242" rIns="112242" bIns="112242" numCol="1" spcCol="1270" anchor="ctr" anchorCtr="0">
          <a:noAutofit/>
        </a:bodyPr>
        <a:lstStyle/>
        <a:p>
          <a:pPr marL="0" lvl="0" indent="0" algn="l" defTabSz="755650">
            <a:lnSpc>
              <a:spcPct val="100000"/>
            </a:lnSpc>
            <a:spcBef>
              <a:spcPct val="0"/>
            </a:spcBef>
            <a:spcAft>
              <a:spcPct val="35000"/>
            </a:spcAft>
            <a:buNone/>
          </a:pPr>
          <a:r>
            <a:rPr lang="pl-PL" sz="1700" kern="1200"/>
            <a:t>odszkodowanie i zadośćuczynienie za niesłuszne zastosowanie środka zabezpieczającego</a:t>
          </a:r>
          <a:endParaRPr lang="en-US" sz="1700" kern="1200"/>
        </a:p>
      </dsp:txBody>
      <dsp:txXfrm>
        <a:off x="1224942" y="1327788"/>
        <a:ext cx="6068667" cy="1060556"/>
      </dsp:txXfrm>
    </dsp:sp>
    <dsp:sp modelId="{2698157D-3AA6-4AA0-9F9A-732C909A8476}">
      <dsp:nvSpPr>
        <dsp:cNvPr id="0" name=""/>
        <dsp:cNvSpPr/>
      </dsp:nvSpPr>
      <dsp:spPr>
        <a:xfrm>
          <a:off x="0" y="2653484"/>
          <a:ext cx="7293610" cy="10605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8ECBE1-6A97-40A7-81AC-E2C2E8B3D387}">
      <dsp:nvSpPr>
        <dsp:cNvPr id="0" name=""/>
        <dsp:cNvSpPr/>
      </dsp:nvSpPr>
      <dsp:spPr>
        <a:xfrm>
          <a:off x="320818" y="2892109"/>
          <a:ext cx="583306" cy="5833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659F53-AAD5-47A9-898F-4A816C127B4B}">
      <dsp:nvSpPr>
        <dsp:cNvPr id="0" name=""/>
        <dsp:cNvSpPr/>
      </dsp:nvSpPr>
      <dsp:spPr>
        <a:xfrm>
          <a:off x="1224942" y="2653484"/>
          <a:ext cx="6068667" cy="1060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242" tIns="112242" rIns="112242" bIns="112242" numCol="1" spcCol="1270" anchor="ctr" anchorCtr="0">
          <a:noAutofit/>
        </a:bodyPr>
        <a:lstStyle/>
        <a:p>
          <a:pPr marL="0" lvl="0" indent="0" algn="l" defTabSz="755650">
            <a:lnSpc>
              <a:spcPct val="100000"/>
            </a:lnSpc>
            <a:spcBef>
              <a:spcPct val="0"/>
            </a:spcBef>
            <a:spcAft>
              <a:spcPct val="35000"/>
            </a:spcAft>
            <a:buNone/>
          </a:pPr>
          <a:r>
            <a:rPr lang="pl-PL" sz="1700" kern="1200"/>
            <a:t>odszkodowanie i zadośćuczynienie za niewątpliwie niesłuszne tymczasowe aresztowanie</a:t>
          </a:r>
          <a:endParaRPr lang="en-US" sz="1700" kern="1200"/>
        </a:p>
      </dsp:txBody>
      <dsp:txXfrm>
        <a:off x="1224942" y="2653484"/>
        <a:ext cx="6068667" cy="1060556"/>
      </dsp:txXfrm>
    </dsp:sp>
    <dsp:sp modelId="{CE63D5F4-202C-456F-B4A2-EA1AC4715FC4}">
      <dsp:nvSpPr>
        <dsp:cNvPr id="0" name=""/>
        <dsp:cNvSpPr/>
      </dsp:nvSpPr>
      <dsp:spPr>
        <a:xfrm>
          <a:off x="0" y="3979179"/>
          <a:ext cx="7293610" cy="106055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E146BD-7618-4CEE-8B6E-C3A6B921DE6E}">
      <dsp:nvSpPr>
        <dsp:cNvPr id="0" name=""/>
        <dsp:cNvSpPr/>
      </dsp:nvSpPr>
      <dsp:spPr>
        <a:xfrm>
          <a:off x="320818" y="4217805"/>
          <a:ext cx="583306" cy="5833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3D1B7D-028A-4DFD-8D72-FB66066D8D61}">
      <dsp:nvSpPr>
        <dsp:cNvPr id="0" name=""/>
        <dsp:cNvSpPr/>
      </dsp:nvSpPr>
      <dsp:spPr>
        <a:xfrm>
          <a:off x="1224942" y="3979179"/>
          <a:ext cx="6068667" cy="1060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242" tIns="112242" rIns="112242" bIns="112242" numCol="1" spcCol="1270" anchor="ctr" anchorCtr="0">
          <a:noAutofit/>
        </a:bodyPr>
        <a:lstStyle/>
        <a:p>
          <a:pPr marL="0" lvl="0" indent="0" algn="l" defTabSz="755650">
            <a:lnSpc>
              <a:spcPct val="100000"/>
            </a:lnSpc>
            <a:spcBef>
              <a:spcPct val="0"/>
            </a:spcBef>
            <a:spcAft>
              <a:spcPct val="35000"/>
            </a:spcAft>
            <a:buNone/>
          </a:pPr>
          <a:r>
            <a:rPr lang="pl-PL" sz="1700" kern="1200"/>
            <a:t>odszkodowanie i zadośćuczynienie za niewątpliwie niesłuszne zatrzymanie </a:t>
          </a:r>
          <a:endParaRPr lang="en-US" sz="1700" kern="1200"/>
        </a:p>
      </dsp:txBody>
      <dsp:txXfrm>
        <a:off x="1224942" y="3979179"/>
        <a:ext cx="6068667" cy="1060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C718D-FCF6-4AF8-B449-0B1BA82B1747}">
      <dsp:nvSpPr>
        <dsp:cNvPr id="0" name=""/>
        <dsp:cNvSpPr/>
      </dsp:nvSpPr>
      <dsp:spPr>
        <a:xfrm>
          <a:off x="0" y="3104"/>
          <a:ext cx="7728267" cy="140775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DB58ED-D72A-4833-836C-EE0E533C4436}">
      <dsp:nvSpPr>
        <dsp:cNvPr id="0" name=""/>
        <dsp:cNvSpPr/>
      </dsp:nvSpPr>
      <dsp:spPr>
        <a:xfrm>
          <a:off x="425845" y="319849"/>
          <a:ext cx="775022" cy="7742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33F8F0-C3D4-4F6C-8832-1D7BCD5DA44E}">
      <dsp:nvSpPr>
        <dsp:cNvPr id="0" name=""/>
        <dsp:cNvSpPr/>
      </dsp:nvSpPr>
      <dsp:spPr>
        <a:xfrm>
          <a:off x="1626713" y="3104"/>
          <a:ext cx="6076501" cy="1451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643" tIns="153643" rIns="153643" bIns="153643" numCol="1" spcCol="1270" anchor="ctr" anchorCtr="0">
          <a:noAutofit/>
        </a:bodyPr>
        <a:lstStyle/>
        <a:p>
          <a:pPr marL="0" lvl="0" indent="0" algn="l" defTabSz="622300">
            <a:lnSpc>
              <a:spcPct val="90000"/>
            </a:lnSpc>
            <a:spcBef>
              <a:spcPct val="0"/>
            </a:spcBef>
            <a:spcAft>
              <a:spcPct val="35000"/>
            </a:spcAft>
            <a:buNone/>
          </a:pPr>
          <a:r>
            <a:rPr lang="pl-PL" sz="1400" kern="1200"/>
            <a:t>Roszczenie o odszkodowanie lub zadośćuczynienie </a:t>
          </a:r>
          <a:r>
            <a:rPr lang="pl-PL" sz="1400" b="1" kern="1200"/>
            <a:t>nie przysługuje </a:t>
          </a:r>
          <a:r>
            <a:rPr lang="pl-PL" sz="1400" kern="1200"/>
            <a:t>temu, kto w zamiarze wprowadzenia w błąd sądu lub organu ścigania </a:t>
          </a:r>
          <a:r>
            <a:rPr lang="pl-PL" sz="1400" b="1" kern="1200"/>
            <a:t>złożył fałszywe zawiadomienie o popełnieniu przestępstwa lub fałszywe wyjaśnienie i spowodował tym niekorzystne dla siebie orzeczenie w przedmiocie skazania, tymczasowego aresztowania, zastosowania środka zabezpieczającego albo zatrzymanie.</a:t>
          </a:r>
          <a:endParaRPr lang="en-US" sz="1400" kern="1200"/>
        </a:p>
      </dsp:txBody>
      <dsp:txXfrm>
        <a:off x="1626713" y="3104"/>
        <a:ext cx="6076501" cy="1451747"/>
      </dsp:txXfrm>
    </dsp:sp>
    <dsp:sp modelId="{EDF678C5-0463-445C-A3FE-3F5D6EC1EAF2}">
      <dsp:nvSpPr>
        <dsp:cNvPr id="0" name=""/>
        <dsp:cNvSpPr/>
      </dsp:nvSpPr>
      <dsp:spPr>
        <a:xfrm>
          <a:off x="0" y="1817788"/>
          <a:ext cx="7728267" cy="140775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7483C7-78D9-40C1-941C-8C70F73A0887}">
      <dsp:nvSpPr>
        <dsp:cNvPr id="0" name=""/>
        <dsp:cNvSpPr/>
      </dsp:nvSpPr>
      <dsp:spPr>
        <a:xfrm>
          <a:off x="425845" y="2134533"/>
          <a:ext cx="775022" cy="7742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D907B1-1181-4D1B-BBC6-B76B6663FD9D}">
      <dsp:nvSpPr>
        <dsp:cNvPr id="0" name=""/>
        <dsp:cNvSpPr/>
      </dsp:nvSpPr>
      <dsp:spPr>
        <a:xfrm>
          <a:off x="1626713" y="1817788"/>
          <a:ext cx="6076501" cy="1451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643" tIns="153643" rIns="153643" bIns="153643" numCol="1" spcCol="1270" anchor="ctr" anchorCtr="0">
          <a:noAutofit/>
        </a:bodyPr>
        <a:lstStyle/>
        <a:p>
          <a:pPr marL="0" lvl="0" indent="0" algn="l" defTabSz="622300">
            <a:lnSpc>
              <a:spcPct val="90000"/>
            </a:lnSpc>
            <a:spcBef>
              <a:spcPct val="0"/>
            </a:spcBef>
            <a:spcAft>
              <a:spcPct val="35000"/>
            </a:spcAft>
            <a:buNone/>
          </a:pPr>
          <a:r>
            <a:rPr lang="pl-PL" sz="1400" kern="1200"/>
            <a:t>§  2.  Przepisu § 1 nie stosuje się do osób składających oświadczenie w warunkach określonych w art. 171 § 4, 5 i 7, jak również gdy szkoda lub krzywda powstała na skutek przekroczenia uprawnień lub niedopełnienia obowiązku przez funkcjonariusza publicznego.</a:t>
          </a:r>
          <a:endParaRPr lang="en-US" sz="1400" kern="1200"/>
        </a:p>
      </dsp:txBody>
      <dsp:txXfrm>
        <a:off x="1626713" y="1817788"/>
        <a:ext cx="6076501" cy="1451747"/>
      </dsp:txXfrm>
    </dsp:sp>
    <dsp:sp modelId="{9EA428E8-EA7D-45F7-A6CF-46A916887C70}">
      <dsp:nvSpPr>
        <dsp:cNvPr id="0" name=""/>
        <dsp:cNvSpPr/>
      </dsp:nvSpPr>
      <dsp:spPr>
        <a:xfrm>
          <a:off x="0" y="3632472"/>
          <a:ext cx="7728267" cy="140775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261C03-41E9-4983-84C2-883CBA812185}">
      <dsp:nvSpPr>
        <dsp:cNvPr id="0" name=""/>
        <dsp:cNvSpPr/>
      </dsp:nvSpPr>
      <dsp:spPr>
        <a:xfrm>
          <a:off x="425845" y="3949217"/>
          <a:ext cx="775022" cy="7742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3B56FF-16AD-47AD-B2C5-FC56F2E53DB5}">
      <dsp:nvSpPr>
        <dsp:cNvPr id="0" name=""/>
        <dsp:cNvSpPr/>
      </dsp:nvSpPr>
      <dsp:spPr>
        <a:xfrm>
          <a:off x="1626713" y="3632472"/>
          <a:ext cx="6076501" cy="1451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643" tIns="153643" rIns="153643" bIns="153643" numCol="1" spcCol="1270" anchor="ctr" anchorCtr="0">
          <a:noAutofit/>
        </a:bodyPr>
        <a:lstStyle/>
        <a:p>
          <a:pPr marL="0" lvl="0" indent="0" algn="l" defTabSz="622300">
            <a:lnSpc>
              <a:spcPct val="90000"/>
            </a:lnSpc>
            <a:spcBef>
              <a:spcPct val="0"/>
            </a:spcBef>
            <a:spcAft>
              <a:spcPct val="35000"/>
            </a:spcAft>
            <a:buNone/>
          </a:pPr>
          <a:r>
            <a:rPr lang="pl-PL" sz="1400" kern="1200"/>
            <a:t>§  3.  W wypadku przyczynienia się przez oskarżonego do wydania orzeczenia, o którym mowa w § 1, przepis art. 362 Kodeksu cywilnego stosuje się odpowiednio. (przyczynienie się do powstania szkody) </a:t>
          </a:r>
          <a:endParaRPr lang="en-US" sz="1400" kern="1200"/>
        </a:p>
      </dsp:txBody>
      <dsp:txXfrm>
        <a:off x="1626713" y="3632472"/>
        <a:ext cx="6076501" cy="14517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EC5C6-F26F-4F28-8FEB-FDA519D7DAEA}">
      <dsp:nvSpPr>
        <dsp:cNvPr id="0" name=""/>
        <dsp:cNvSpPr/>
      </dsp:nvSpPr>
      <dsp:spPr>
        <a:xfrm rot="5400000">
          <a:off x="405794" y="2799816"/>
          <a:ext cx="1210591" cy="2014397"/>
        </a:xfrm>
        <a:prstGeom prst="corner">
          <a:avLst>
            <a:gd name="adj1" fmla="val 16120"/>
            <a:gd name="adj2" fmla="val 16110"/>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D8F640-AB4C-4E86-A5FB-A934F0C5E0D5}">
      <dsp:nvSpPr>
        <dsp:cNvPr id="0" name=""/>
        <dsp:cNvSpPr/>
      </dsp:nvSpPr>
      <dsp:spPr>
        <a:xfrm>
          <a:off x="203716" y="3401687"/>
          <a:ext cx="1818609" cy="1594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kern="1200" dirty="0"/>
            <a:t>wniosek skazanego (osoby z art. 556) o odszkodowanie (wolny od kosztów)</a:t>
          </a:r>
        </a:p>
      </dsp:txBody>
      <dsp:txXfrm>
        <a:off x="203716" y="3401687"/>
        <a:ext cx="1818609" cy="1594117"/>
      </dsp:txXfrm>
    </dsp:sp>
    <dsp:sp modelId="{88A80349-259E-4B5C-9353-F8FD7B26D2D8}">
      <dsp:nvSpPr>
        <dsp:cNvPr id="0" name=""/>
        <dsp:cNvSpPr/>
      </dsp:nvSpPr>
      <dsp:spPr>
        <a:xfrm>
          <a:off x="1679191" y="2651514"/>
          <a:ext cx="343133" cy="343133"/>
        </a:xfrm>
        <a:prstGeom prst="triangle">
          <a:avLst>
            <a:gd name="adj" fmla="val 100000"/>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DFBA07-29F7-458C-9F42-7F07F087A28E}">
      <dsp:nvSpPr>
        <dsp:cNvPr id="0" name=""/>
        <dsp:cNvSpPr/>
      </dsp:nvSpPr>
      <dsp:spPr>
        <a:xfrm rot="5400000">
          <a:off x="2632127" y="2248908"/>
          <a:ext cx="1210591" cy="2014397"/>
        </a:xfrm>
        <a:prstGeom prst="corner">
          <a:avLst>
            <a:gd name="adj1" fmla="val 16120"/>
            <a:gd name="adj2" fmla="val 16110"/>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BCA3BA-DF1E-4758-90A4-FA7FAEC709B3}">
      <dsp:nvSpPr>
        <dsp:cNvPr id="0" name=""/>
        <dsp:cNvSpPr/>
      </dsp:nvSpPr>
      <dsp:spPr>
        <a:xfrm>
          <a:off x="2430049" y="2850779"/>
          <a:ext cx="1818609" cy="1594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sąd okręgowy</a:t>
          </a:r>
          <a:r>
            <a:rPr lang="pl-PL" sz="1800" kern="1200" dirty="0"/>
            <a:t>, w którego okręgu wydano orzeczenie w I instancji albo gdzie nastąpiło zwolnienie osoby zatrzymanej </a:t>
          </a:r>
        </a:p>
      </dsp:txBody>
      <dsp:txXfrm>
        <a:off x="2430049" y="2850779"/>
        <a:ext cx="1818609" cy="1594117"/>
      </dsp:txXfrm>
    </dsp:sp>
    <dsp:sp modelId="{9C23C71A-94F5-49A9-9869-58A837E3C007}">
      <dsp:nvSpPr>
        <dsp:cNvPr id="0" name=""/>
        <dsp:cNvSpPr/>
      </dsp:nvSpPr>
      <dsp:spPr>
        <a:xfrm>
          <a:off x="3905524" y="2100606"/>
          <a:ext cx="343133" cy="343133"/>
        </a:xfrm>
        <a:prstGeom prst="triangle">
          <a:avLst>
            <a:gd name="adj" fmla="val 100000"/>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586762-CBA1-48AA-8F73-C4A5588AA240}">
      <dsp:nvSpPr>
        <dsp:cNvPr id="0" name=""/>
        <dsp:cNvSpPr/>
      </dsp:nvSpPr>
      <dsp:spPr>
        <a:xfrm rot="5400000">
          <a:off x="4858460" y="1698000"/>
          <a:ext cx="1210591" cy="2014397"/>
        </a:xfrm>
        <a:prstGeom prst="corner">
          <a:avLst>
            <a:gd name="adj1" fmla="val 16120"/>
            <a:gd name="adj2" fmla="val 16110"/>
          </a:avLst>
        </a:prstGeom>
        <a:solidFill>
          <a:schemeClr val="accent6">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AC806F-C28B-4BBA-9358-E00413A119DE}">
      <dsp:nvSpPr>
        <dsp:cNvPr id="0" name=""/>
        <dsp:cNvSpPr/>
      </dsp:nvSpPr>
      <dsp:spPr>
        <a:xfrm>
          <a:off x="4565342" y="2299871"/>
          <a:ext cx="2000688" cy="1594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pl-PL" sz="2000" kern="1200" dirty="0"/>
            <a:t>wyrok </a:t>
          </a:r>
          <a:r>
            <a:rPr lang="pl-PL" sz="2000" b="1" kern="1200" dirty="0">
              <a:solidFill>
                <a:srgbClr val="FF0000"/>
              </a:solidFill>
            </a:rPr>
            <a:t>oddalający żądanie </a:t>
          </a:r>
          <a:r>
            <a:rPr lang="pl-PL" sz="2000" kern="1200" dirty="0"/>
            <a:t>albo </a:t>
          </a:r>
          <a:r>
            <a:rPr lang="pl-PL" sz="2000" b="1" kern="1200" dirty="0">
              <a:solidFill>
                <a:schemeClr val="accent2"/>
              </a:solidFill>
            </a:rPr>
            <a:t>zasądzający odszkodowanie </a:t>
          </a:r>
        </a:p>
      </dsp:txBody>
      <dsp:txXfrm>
        <a:off x="4565342" y="2299871"/>
        <a:ext cx="2000688" cy="1594117"/>
      </dsp:txXfrm>
    </dsp:sp>
    <dsp:sp modelId="{47455AD9-DBBC-4C92-B623-58E8938FB8DA}">
      <dsp:nvSpPr>
        <dsp:cNvPr id="0" name=""/>
        <dsp:cNvSpPr/>
      </dsp:nvSpPr>
      <dsp:spPr>
        <a:xfrm>
          <a:off x="6131857" y="1549698"/>
          <a:ext cx="343133" cy="343133"/>
        </a:xfrm>
        <a:prstGeom prst="triangle">
          <a:avLst>
            <a:gd name="adj" fmla="val 100000"/>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8CDCAA-E02E-44D6-B569-CC9165358C2D}">
      <dsp:nvSpPr>
        <dsp:cNvPr id="0" name=""/>
        <dsp:cNvSpPr/>
      </dsp:nvSpPr>
      <dsp:spPr>
        <a:xfrm rot="5400000">
          <a:off x="7084793" y="1147091"/>
          <a:ext cx="1210591" cy="2014397"/>
        </a:xfrm>
        <a:prstGeom prst="corner">
          <a:avLst>
            <a:gd name="adj1" fmla="val 16120"/>
            <a:gd name="adj2" fmla="val 16110"/>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463E4-8C00-4A46-9E5B-69E90BA74FB8}">
      <dsp:nvSpPr>
        <dsp:cNvPr id="0" name=""/>
        <dsp:cNvSpPr/>
      </dsp:nvSpPr>
      <dsp:spPr>
        <a:xfrm>
          <a:off x="6882715" y="1748962"/>
          <a:ext cx="1818609" cy="1594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pl-PL" sz="2000" kern="1200" dirty="0"/>
            <a:t>wyroku przysługuje apelacja do </a:t>
          </a:r>
          <a:r>
            <a:rPr lang="pl-PL" sz="2000" b="1" kern="1200" dirty="0"/>
            <a:t>sądu</a:t>
          </a:r>
          <a:r>
            <a:rPr lang="pl-PL" sz="2000" kern="1200" dirty="0"/>
            <a:t> </a:t>
          </a:r>
          <a:r>
            <a:rPr lang="pl-PL" sz="2000" b="1" kern="1200" dirty="0"/>
            <a:t>apelacyjnego</a:t>
          </a:r>
          <a:r>
            <a:rPr lang="pl-PL" sz="2000" kern="1200" dirty="0"/>
            <a:t> </a:t>
          </a:r>
        </a:p>
      </dsp:txBody>
      <dsp:txXfrm>
        <a:off x="6882715" y="1748962"/>
        <a:ext cx="1818609" cy="1594117"/>
      </dsp:txXfrm>
    </dsp:sp>
    <dsp:sp modelId="{E1B64B57-35E8-4818-93E5-501B253D1689}">
      <dsp:nvSpPr>
        <dsp:cNvPr id="0" name=""/>
        <dsp:cNvSpPr/>
      </dsp:nvSpPr>
      <dsp:spPr>
        <a:xfrm>
          <a:off x="8358190" y="998789"/>
          <a:ext cx="343133" cy="343133"/>
        </a:xfrm>
        <a:prstGeom prst="triangle">
          <a:avLst>
            <a:gd name="adj" fmla="val 100000"/>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EC3826-3E16-4376-8FEF-F16B14593319}">
      <dsp:nvSpPr>
        <dsp:cNvPr id="0" name=""/>
        <dsp:cNvSpPr/>
      </dsp:nvSpPr>
      <dsp:spPr>
        <a:xfrm rot="5400000">
          <a:off x="9311126" y="596183"/>
          <a:ext cx="1210591" cy="2014397"/>
        </a:xfrm>
        <a:prstGeom prst="corner">
          <a:avLst>
            <a:gd name="adj1" fmla="val 16120"/>
            <a:gd name="adj2" fmla="val 16110"/>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E4D30B-F53A-465E-B554-CC4B87CC8A26}">
      <dsp:nvSpPr>
        <dsp:cNvPr id="0" name=""/>
        <dsp:cNvSpPr/>
      </dsp:nvSpPr>
      <dsp:spPr>
        <a:xfrm>
          <a:off x="9109048" y="1198054"/>
          <a:ext cx="1818609" cy="15941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kern="1200" dirty="0"/>
            <a:t>przysługuje kasacja do Sądu Najwyższego </a:t>
          </a:r>
        </a:p>
      </dsp:txBody>
      <dsp:txXfrm>
        <a:off x="9109048" y="1198054"/>
        <a:ext cx="1818609" cy="159411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AAC6836-74D7-4C15-BEAD-3DEFF71C9E23}" type="datetimeFigureOut">
              <a:rPr lang="pl-PL" smtClean="0"/>
              <a:t>23.05.2022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294091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AAC6836-74D7-4C15-BEAD-3DEFF71C9E23}" type="datetimeFigureOut">
              <a:rPr lang="pl-PL" smtClean="0"/>
              <a:t>23.05.2022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3399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AAC6836-74D7-4C15-BEAD-3DEFF71C9E23}" type="datetimeFigureOut">
              <a:rPr lang="pl-PL" smtClean="0"/>
              <a:t>23.05.2022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12099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AAC6836-74D7-4C15-BEAD-3DEFF71C9E23}" type="datetimeFigureOut">
              <a:rPr lang="pl-PL" smtClean="0"/>
              <a:t>23.05.2022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419182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pl-PL"/>
              <a:t>Kliknij, aby edytować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AAC6836-74D7-4C15-BEAD-3DEFF71C9E23}" type="datetimeFigureOut">
              <a:rPr lang="pl-PL" smtClean="0"/>
              <a:t>23.05.2022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0361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8AAC6836-74D7-4C15-BEAD-3DEFF71C9E23}" type="datetimeFigureOut">
              <a:rPr lang="pl-PL" smtClean="0"/>
              <a:t>23.05.2022</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378770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2" name="Date Placeholder 1"/>
          <p:cNvSpPr>
            <a:spLocks noGrp="1"/>
          </p:cNvSpPr>
          <p:nvPr>
            <p:ph type="dt" sz="half" idx="10"/>
          </p:nvPr>
        </p:nvSpPr>
        <p:spPr/>
        <p:txBody>
          <a:bodyPr/>
          <a:lstStyle/>
          <a:p>
            <a:fld id="{8AAC6836-74D7-4C15-BEAD-3DEFF71C9E23}" type="datetimeFigureOut">
              <a:rPr lang="pl-PL" smtClean="0"/>
              <a:t>23.05.2022</a:t>
            </a:fld>
            <a:endParaRPr lang="pl-PL"/>
          </a:p>
        </p:txBody>
      </p:sp>
      <p:sp>
        <p:nvSpPr>
          <p:cNvPr id="11" name="Footer Placeholder 10"/>
          <p:cNvSpPr>
            <a:spLocks noGrp="1"/>
          </p:cNvSpPr>
          <p:nvPr>
            <p:ph type="ftr" sz="quarter" idx="11"/>
          </p:nvPr>
        </p:nvSpPr>
        <p:spPr/>
        <p:txBody>
          <a:bodyPr/>
          <a:lstStyle/>
          <a:p>
            <a:endParaRPr lang="pl-PL"/>
          </a:p>
        </p:txBody>
      </p:sp>
      <p:sp>
        <p:nvSpPr>
          <p:cNvPr id="12" name="Slide Number Placeholder 11"/>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268455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2" name="Date Placeholder 1"/>
          <p:cNvSpPr>
            <a:spLocks noGrp="1"/>
          </p:cNvSpPr>
          <p:nvPr>
            <p:ph type="dt" sz="half" idx="10"/>
          </p:nvPr>
        </p:nvSpPr>
        <p:spPr/>
        <p:txBody>
          <a:bodyPr/>
          <a:lstStyle/>
          <a:p>
            <a:fld id="{8AAC6836-74D7-4C15-BEAD-3DEFF71C9E23}" type="datetimeFigureOut">
              <a:rPr lang="pl-PL" smtClean="0"/>
              <a:t>23.05.2022</a:t>
            </a:fld>
            <a:endParaRPr lang="pl-PL"/>
          </a:p>
        </p:txBody>
      </p:sp>
      <p:sp>
        <p:nvSpPr>
          <p:cNvPr id="7" name="Footer Placeholder 6"/>
          <p:cNvSpPr>
            <a:spLocks noGrp="1"/>
          </p:cNvSpPr>
          <p:nvPr>
            <p:ph type="ftr" sz="quarter" idx="11"/>
          </p:nvPr>
        </p:nvSpPr>
        <p:spPr/>
        <p:txBody>
          <a:bodyPr/>
          <a:lstStyle/>
          <a:p>
            <a:endParaRPr lang="pl-PL"/>
          </a:p>
        </p:txBody>
      </p:sp>
      <p:sp>
        <p:nvSpPr>
          <p:cNvPr id="8" name="Slide Number Placeholder 7"/>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221793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AAC6836-74D7-4C15-BEAD-3DEFF71C9E23}" type="datetimeFigureOut">
              <a:rPr lang="pl-PL" smtClean="0"/>
              <a:t>23.05.2022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3889095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pl-PL"/>
              <a:t>Kliknij, aby edytować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8" name="Date Placeholder 7"/>
          <p:cNvSpPr>
            <a:spLocks noGrp="1"/>
          </p:cNvSpPr>
          <p:nvPr>
            <p:ph type="dt" sz="half" idx="10"/>
          </p:nvPr>
        </p:nvSpPr>
        <p:spPr/>
        <p:txBody>
          <a:bodyPr/>
          <a:lstStyle/>
          <a:p>
            <a:fld id="{8AAC6836-74D7-4C15-BEAD-3DEFF71C9E23}" type="datetimeFigureOut">
              <a:rPr lang="pl-PL" smtClean="0"/>
              <a:t>23.05.2022</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21790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pl-PL"/>
              <a:t>Kliknij, aby edytować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8" name="Date Placeholder 7"/>
          <p:cNvSpPr>
            <a:spLocks noGrp="1"/>
          </p:cNvSpPr>
          <p:nvPr>
            <p:ph type="dt" sz="half" idx="10"/>
          </p:nvPr>
        </p:nvSpPr>
        <p:spPr/>
        <p:txBody>
          <a:bodyPr/>
          <a:lstStyle/>
          <a:p>
            <a:fld id="{8AAC6836-74D7-4C15-BEAD-3DEFF71C9E23}" type="datetimeFigureOut">
              <a:rPr lang="pl-PL" smtClean="0"/>
              <a:t>23.05.2022</a:t>
            </a:fld>
            <a:endParaRPr lang="pl-PL"/>
          </a:p>
        </p:txBody>
      </p:sp>
      <p:sp>
        <p:nvSpPr>
          <p:cNvPr id="9" name="Footer Placeholder 8"/>
          <p:cNvSpPr>
            <a:spLocks noGrp="1"/>
          </p:cNvSpPr>
          <p:nvPr>
            <p:ph type="ftr" sz="quarter" idx="11"/>
          </p:nvPr>
        </p:nvSpPr>
        <p:spPr>
          <a:xfrm>
            <a:off x="3499101" y="6356350"/>
            <a:ext cx="5911517" cy="365125"/>
          </a:xfrm>
        </p:spPr>
        <p:txBody>
          <a:bodyPr/>
          <a:lstStyle/>
          <a:p>
            <a:endParaRPr lang="pl-PL"/>
          </a:p>
        </p:txBody>
      </p:sp>
      <p:sp>
        <p:nvSpPr>
          <p:cNvPr id="10" name="Slide Number Placeholder 9"/>
          <p:cNvSpPr>
            <a:spLocks noGrp="1"/>
          </p:cNvSpPr>
          <p:nvPr>
            <p:ph type="sldNum" sz="quarter" idx="12"/>
          </p:nvPr>
        </p:nvSpPr>
        <p:spPr/>
        <p:txBody>
          <a:bodyPr/>
          <a:lstStyle/>
          <a:p>
            <a:fld id="{8585229D-C069-4166-94AA-E8E07CF4F966}" type="slidenum">
              <a:rPr lang="pl-PL" smtClean="0"/>
              <a:t>‹#›</a:t>
            </a:fld>
            <a:endParaRPr lang="pl-PL"/>
          </a:p>
        </p:txBody>
      </p:sp>
    </p:spTree>
    <p:extLst>
      <p:ext uri="{BB962C8B-B14F-4D97-AF65-F5344CB8AC3E}">
        <p14:creationId xmlns:p14="http://schemas.microsoft.com/office/powerpoint/2010/main" val="1709644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8AAC6836-74D7-4C15-BEAD-3DEFF71C9E23}" type="datetimeFigureOut">
              <a:rPr lang="pl-PL" smtClean="0"/>
              <a:t>23.05.2022</a:t>
            </a:fld>
            <a:endParaRPr lang="pl-PL"/>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pl-PL"/>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585229D-C069-4166-94AA-E8E07CF4F966}" type="slidenum">
              <a:rPr lang="pl-PL" smtClean="0"/>
              <a:t>‹#›</a:t>
            </a:fld>
            <a:endParaRPr lang="pl-PL"/>
          </a:p>
        </p:txBody>
      </p:sp>
    </p:spTree>
    <p:extLst>
      <p:ext uri="{BB962C8B-B14F-4D97-AF65-F5344CB8AC3E}">
        <p14:creationId xmlns:p14="http://schemas.microsoft.com/office/powerpoint/2010/main" val="3213210127"/>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rawo.pl/prawo/odszkodowanie-1-800-zl-za-niesluszne-zatrzymanie-przez-policje,472309.html" TargetMode="External"/><Relationship Id="rId2" Type="http://schemas.openxmlformats.org/officeDocument/2006/relationships/hyperlink" Target="https://bip.brpo.gov.pl/pl/content/zadoscuczynienie-za-bezprawne-zatrzymanie-11-listopada-2017" TargetMode="External"/><Relationship Id="rId1" Type="http://schemas.openxmlformats.org/officeDocument/2006/relationships/slideLayout" Target="../slideLayouts/slideLayout2.xml"/><Relationship Id="rId4" Type="http://schemas.openxmlformats.org/officeDocument/2006/relationships/hyperlink" Target="https://warszawa.wyborcza.pl/warszawa/7,54420,28280961,sad-przyznal-aktywiscie-odszkodowanie-za-niewatpliwie-niesluszn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iadomosci.wp.pl/nieslusznie-spedzil-12-lat-w-areszcie-wywalczyl-rekordowe-odszkodowanie-mamy-dokumenty-z-sadu-6304129057921153a" TargetMode="External"/><Relationship Id="rId2" Type="http://schemas.openxmlformats.org/officeDocument/2006/relationships/hyperlink" Target="https://facet.onet.pl/warto-wiedziec/przesiedzial-12-lat-i-3-miesiace-za-zbrodnie-ktorej-nie-popelnil-za-odszkodowanie/flthwn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roclaw.tvp.pl/44100478/przesluchanie-tomasza-komendy--w-sprawie-o-odszkodowanie" TargetMode="External"/><Relationship Id="rId2" Type="http://schemas.openxmlformats.org/officeDocument/2006/relationships/hyperlink" Target="https://www.wprost.pl/kraj/10237584/tomasz-komenda-walczy-o-19-mln-zl-odszkodowania-przed-sadem-w-opolu-ruszyl-proces.html" TargetMode="External"/><Relationship Id="rId1" Type="http://schemas.openxmlformats.org/officeDocument/2006/relationships/slideLayout" Target="../slideLayouts/slideLayout2.xml"/><Relationship Id="rId5" Type="http://schemas.openxmlformats.org/officeDocument/2006/relationships/hyperlink" Target="https://www.gazetaprawna.pl/wiadomosci/kraj/artykuly/8090222,tomasz-komenda-odszkodowanie-wyrok-sadu.html" TargetMode="External"/><Relationship Id="rId4" Type="http://schemas.openxmlformats.org/officeDocument/2006/relationships/hyperlink" Target="https://wroclaw.wyborcza.pl/wroclaw/7,35771,25202861,swiadkowie-potwierdzili-zeznania-tomasza-komendy-final-procesu.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sip.lex.pl/#/document/16798613?unitId=art(99)ust(3)&amp;cm=DOCUMENT" TargetMode="External"/><Relationship Id="rId2" Type="http://schemas.openxmlformats.org/officeDocument/2006/relationships/hyperlink" Target="https://sip.lex.pl/#/document/522388137?cm=DOCUMENT" TargetMode="External"/><Relationship Id="rId1" Type="http://schemas.openxmlformats.org/officeDocument/2006/relationships/slideLayout" Target="../slideLayouts/slideLayout2.xml"/><Relationship Id="rId4" Type="http://schemas.openxmlformats.org/officeDocument/2006/relationships/hyperlink" Target="https://sip.lex.pl/#/document/17556414?unitId=art(1)&amp;cm=DOCUMENT"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ip.lex.pl/#/document/16798613?unitId=art(126)ust(3)&amp;cm=DOCUMENT" TargetMode="External"/><Relationship Id="rId2" Type="http://schemas.openxmlformats.org/officeDocument/2006/relationships/hyperlink" Target="https://sip.lex.pl/#/document/16798613?unitId=art(7)&amp;cm=DOCUMEN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pl.wikipedia.org/wiki/Lincz_we_W%C5%82odowie" TargetMode="External"/><Relationship Id="rId2" Type="http://schemas.openxmlformats.org/officeDocument/2006/relationships/hyperlink" Target="https://www.rp.pl/polityka/art36323051-kontrowersyjne-ulaskawienie-z-psychotropami-w-t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rp.pl/Prawo-karne/307309977-Niesluszne-skazanie-panstwo-coraz-wiecej-placi-za-zabrana-wolnosc.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597148" y="1937806"/>
            <a:ext cx="6815669" cy="3348569"/>
          </a:xfrm>
        </p:spPr>
        <p:txBody>
          <a:bodyPr>
            <a:normAutofit/>
          </a:bodyPr>
          <a:lstStyle/>
          <a:p>
            <a:r>
              <a:rPr lang="pl-PL" b="1" dirty="0"/>
              <a:t>Wykład 19</a:t>
            </a:r>
            <a:br>
              <a:rPr lang="pl-PL" b="1" dirty="0"/>
            </a:br>
            <a:r>
              <a:rPr lang="pl-PL" sz="2400" b="1" dirty="0"/>
              <a:t>Postępowania po uprawomocnieniu się orzeczenia </a:t>
            </a:r>
            <a:r>
              <a:rPr lang="pl-PL" b="1" dirty="0"/>
              <a:t> </a:t>
            </a:r>
          </a:p>
        </p:txBody>
      </p:sp>
    </p:spTree>
    <p:extLst>
      <p:ext uri="{BB962C8B-B14F-4D97-AF65-F5344CB8AC3E}">
        <p14:creationId xmlns:p14="http://schemas.microsoft.com/office/powerpoint/2010/main" val="900188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895775" y="1123837"/>
            <a:ext cx="2947482" cy="4601183"/>
          </a:xfrm>
        </p:spPr>
        <p:txBody>
          <a:bodyPr>
            <a:normAutofit/>
          </a:bodyPr>
          <a:lstStyle/>
          <a:p>
            <a:r>
              <a:rPr lang="pl-PL" sz="2500" b="1"/>
              <a:t>Zakres roszczeń odszkodowawczych </a:t>
            </a:r>
          </a:p>
        </p:txBody>
      </p:sp>
      <p:sp>
        <p:nvSpPr>
          <p:cNvPr id="14" name="Rectangle 13">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Symbol zastępczy zawartości 2">
            <a:extLst>
              <a:ext uri="{FF2B5EF4-FFF2-40B4-BE49-F238E27FC236}">
                <a16:creationId xmlns:a16="http://schemas.microsoft.com/office/drawing/2014/main" id="{F4523866-F599-43D7-B132-7E45075B7394}"/>
              </a:ext>
            </a:extLst>
          </p:cNvPr>
          <p:cNvGraphicFramePr>
            <a:graphicFrameLocks noGrp="1"/>
          </p:cNvGraphicFramePr>
          <p:nvPr>
            <p:ph idx="1"/>
            <p:extLst>
              <p:ext uri="{D42A27DB-BD31-4B8C-83A1-F6EECF244321}">
                <p14:modId xmlns:p14="http://schemas.microsoft.com/office/powerpoint/2010/main" val="611874823"/>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528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t>Odszkodowanie i zadośćuczynienie za niesłuszne skazanie </a:t>
            </a:r>
          </a:p>
        </p:txBody>
      </p:sp>
      <p:sp>
        <p:nvSpPr>
          <p:cNvPr id="3" name="Symbol zastępczy zawartości 2"/>
          <p:cNvSpPr>
            <a:spLocks noGrp="1"/>
          </p:cNvSpPr>
          <p:nvPr>
            <p:ph idx="1"/>
          </p:nvPr>
        </p:nvSpPr>
        <p:spPr/>
        <p:txBody>
          <a:bodyPr/>
          <a:lstStyle/>
          <a:p>
            <a:pPr algn="just"/>
            <a:r>
              <a:rPr lang="pl-PL" dirty="0"/>
              <a:t>Oskarżonemu, który w wyniku wznowienia postępowania lub kasacji został uniewinniony lub skazany na łagodniejszą karę, służy od Skarbu Państwa </a:t>
            </a:r>
            <a:r>
              <a:rPr lang="pl-PL" b="1" dirty="0">
                <a:solidFill>
                  <a:srgbClr val="FF0000"/>
                </a:solidFill>
              </a:rPr>
              <a:t>odszkodowanie za poniesioną szkodę oraz zadośćuczynienie za doznaną krzywdę</a:t>
            </a:r>
            <a:r>
              <a:rPr lang="pl-PL" dirty="0"/>
              <a:t>, wynikłe z wykonania względem niego w całości lub w części kary, której nie powinien był ponieść.</a:t>
            </a:r>
          </a:p>
          <a:p>
            <a:pPr algn="just"/>
            <a:r>
              <a:rPr lang="pl-PL" dirty="0"/>
              <a:t>Odszkodowanie przysługuje tylko wtedy, gdy w wyniku nadzwyczajnych środków zaskarżenia (kasacja, wznowienie postępowania, skarga nadzwyczajna) uchylono prawomocny wyrok skazujący i uniewinniono oskarżonego, skazano na karę łagodniejszą albo umorzono postępowanie.</a:t>
            </a:r>
          </a:p>
          <a:p>
            <a:pPr algn="just"/>
            <a:r>
              <a:rPr lang="pl-PL" dirty="0"/>
              <a:t> Na gruncie KPK nie </a:t>
            </a:r>
            <a:r>
              <a:rPr lang="pl-PL" b="1" dirty="0"/>
              <a:t>przysługuje odszkodowanie, jeżeli osoba została skazana nieprawomocnym wyrokiem, a sąd II instancji zmienił to orzeczenie i umorzył/uniewinnił/skazał na łagodniejszą karę oskarżonego</a:t>
            </a:r>
            <a:r>
              <a:rPr lang="pl-PL" dirty="0"/>
              <a:t>. Istnieje jednak możliwość dochodzenia roszczeń odszkodowawczych od Skarbu Państwa na zasadach ogólnych (art. 417 k.c.)</a:t>
            </a:r>
          </a:p>
        </p:txBody>
      </p:sp>
      <p:pic>
        <p:nvPicPr>
          <p:cNvPr id="1026" name="Picture 2" descr="Fototapeta Close convicted man with handcuffs behind grids ...">
            <a:extLst>
              <a:ext uri="{FF2B5EF4-FFF2-40B4-BE49-F238E27FC236}">
                <a16:creationId xmlns:a16="http://schemas.microsoft.com/office/drawing/2014/main" id="{959D0E73-2373-45DD-83DF-97F3FFE539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4" y="-5566"/>
            <a:ext cx="3435212" cy="1739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49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t>Odszkodowanie i zadośćuczynienie za niesłuszne skazanie </a:t>
            </a:r>
            <a:endParaRPr lang="pl-PL" sz="2800" dirty="0"/>
          </a:p>
        </p:txBody>
      </p:sp>
      <p:sp>
        <p:nvSpPr>
          <p:cNvPr id="3" name="Symbol zastępczy zawartości 2"/>
          <p:cNvSpPr>
            <a:spLocks noGrp="1"/>
          </p:cNvSpPr>
          <p:nvPr>
            <p:ph idx="1"/>
          </p:nvPr>
        </p:nvSpPr>
        <p:spPr/>
        <p:txBody>
          <a:bodyPr/>
          <a:lstStyle/>
          <a:p>
            <a:pPr marL="0" indent="0" algn="ctr">
              <a:buNone/>
            </a:pPr>
            <a:r>
              <a:rPr lang="pl-PL" b="1" dirty="0"/>
              <a:t>Wyrok SN z 31.03.2016 r., III KK 405/16</a:t>
            </a:r>
          </a:p>
          <a:p>
            <a:pPr algn="just"/>
            <a:r>
              <a:rPr lang="pl-PL" dirty="0"/>
              <a:t>Sąd rozpoznając wniosek o odszkodowanie i zadośćuczynienie, powinien rozważyć, czy dokonane wcześniej zaliczenie pozbawienia wolności na poczet orzeczonej w innym postępowaniu kary rzeczywiście w pełni kompensuje szkodę i krzywdę, jakiej doznał wnioskodawca wskutek niesłusznego pozbawienia wolności.</a:t>
            </a:r>
          </a:p>
          <a:p>
            <a:pPr marL="0" indent="0" algn="ctr">
              <a:buNone/>
            </a:pPr>
            <a:r>
              <a:rPr lang="pl-PL" b="1" dirty="0"/>
              <a:t>Wyrok SN z 6.05.2015 r., II KK 11415 </a:t>
            </a:r>
          </a:p>
          <a:p>
            <a:pPr algn="just"/>
            <a:r>
              <a:rPr lang="pl-PL" dirty="0"/>
              <a:t>Na gruncie przepisu art. 552 § 1 k.p.k. nie wchodzi w grę odpowiedzialność Skarbu Państwa za szkodę lub zadośćuczynienie za krzywdę wynikłą z wykonania środka karnego.</a:t>
            </a:r>
          </a:p>
          <a:p>
            <a:pPr marL="0" indent="0">
              <a:buNone/>
            </a:pPr>
            <a:endParaRPr lang="pl-PL" dirty="0"/>
          </a:p>
        </p:txBody>
      </p:sp>
      <p:pic>
        <p:nvPicPr>
          <p:cNvPr id="4" name="Picture 2" descr="Fototapeta Close convicted man with handcuffs behind grids ...">
            <a:extLst>
              <a:ext uri="{FF2B5EF4-FFF2-40B4-BE49-F238E27FC236}">
                <a16:creationId xmlns:a16="http://schemas.microsoft.com/office/drawing/2014/main" id="{32704F82-D419-4839-903B-FC93E024EF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56" y="-168965"/>
            <a:ext cx="3435212" cy="1739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78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3577A01-3DD8-4E33-BEE1-3065F7E6F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599"/>
            <a:ext cx="7052486"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289248" y="1123837"/>
            <a:ext cx="6451110" cy="1255469"/>
          </a:xfrm>
        </p:spPr>
        <p:txBody>
          <a:bodyPr>
            <a:normAutofit/>
          </a:bodyPr>
          <a:lstStyle/>
          <a:p>
            <a:r>
              <a:rPr lang="pl-PL" sz="2800" b="1" dirty="0"/>
              <a:t>Odszkodowanie i zadośćuczynienie za niesłuszne zastosowanie środka zabezpieczającego</a:t>
            </a:r>
          </a:p>
        </p:txBody>
      </p:sp>
      <p:sp>
        <p:nvSpPr>
          <p:cNvPr id="3" name="Symbol zastępczy zawartości 2"/>
          <p:cNvSpPr>
            <a:spLocks noGrp="1"/>
          </p:cNvSpPr>
          <p:nvPr>
            <p:ph idx="1"/>
          </p:nvPr>
        </p:nvSpPr>
        <p:spPr>
          <a:xfrm>
            <a:off x="289248" y="2510395"/>
            <a:ext cx="6451109" cy="3274586"/>
          </a:xfrm>
        </p:spPr>
        <p:txBody>
          <a:bodyPr anchor="t">
            <a:normAutofit/>
          </a:bodyPr>
          <a:lstStyle/>
          <a:p>
            <a:pPr marL="0" indent="0">
              <a:buNone/>
            </a:pPr>
            <a:r>
              <a:rPr lang="pl-PL" sz="1400" b="1">
                <a:solidFill>
                  <a:srgbClr val="FFFFFF"/>
                </a:solidFill>
              </a:rPr>
              <a:t>Postanowienie SN z 5.07.2012 r., V KK354/11</a:t>
            </a:r>
          </a:p>
          <a:p>
            <a:r>
              <a:rPr lang="pl-PL" sz="1400">
                <a:solidFill>
                  <a:srgbClr val="FFFFFF"/>
                </a:solidFill>
              </a:rPr>
              <a:t>Odszkodowania i zadośćuczynienia z racji stosowania środka zabezpieczającego, o jakim mowa w art. 94 § 1 k.k. </a:t>
            </a:r>
            <a:r>
              <a:rPr lang="pl-PL" sz="1400" i="1">
                <a:solidFill>
                  <a:srgbClr val="FFFFFF"/>
                </a:solidFill>
              </a:rPr>
              <a:t>(obecnie 93b k.k.)</a:t>
            </a:r>
            <a:r>
              <a:rPr lang="pl-PL" sz="1400">
                <a:solidFill>
                  <a:srgbClr val="FFFFFF"/>
                </a:solidFill>
              </a:rPr>
              <a:t>, po uprzednim uchyleniu w trybie wznowienia procesu, orzeczenia sądu o umorzeniu postępowania z uwagi na niepoczytalność sprawcy z zastosowaniem środka zabezpieczającego i ponownym umorzeniu postępowania z uwagi na tę niepoczytalność, ale bez stosowania wskazanego środka, a więc w sytuacji gdy do umorzenia doszło wskutek tych samych okoliczności, można zasadnie dochodzić jedynie wtedy, gdy uprzednio w postępowaniu wznowionym w kwestii owego umorzenia zostało wykazane, że stosowany uprzednio środek zabezpieczający został orzeczony, mimo braku wysokiego prawdopodobieństwa popełnienia przez sprawcę ponownie czynu o znacznej szkodliwości społecznej, a nie jeżeli rezygnacja obecnie z umieszczenia sprawcy w zakładzie psychiatrycznym jest związana z jego aktualnym stanem zdrowia, będącym efektem leczenia psychiatrycznego i brakiem w związku z tym przewidywań zaistnienia wskazanego wyżej niebezpieczeństwa.</a:t>
            </a:r>
          </a:p>
        </p:txBody>
      </p:sp>
      <p:pic>
        <p:nvPicPr>
          <p:cNvPr id="2050" name="Picture 2" descr="Rescuing an Essential Component of Psychiatry: Psychotherapy ...">
            <a:extLst>
              <a:ext uri="{FF2B5EF4-FFF2-40B4-BE49-F238E27FC236}">
                <a16:creationId xmlns:a16="http://schemas.microsoft.com/office/drawing/2014/main" id="{4EAB54A4-1714-4EEE-997C-E071DF235C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966" r="13825" b="-1"/>
          <a:stretch/>
        </p:blipFill>
        <p:spPr bwMode="auto">
          <a:xfrm>
            <a:off x="7545032" y="759599"/>
            <a:ext cx="3778286" cy="533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2261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102E8E4-3982-4884-AA0F-68EC37047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280736" y="1405464"/>
            <a:ext cx="3242383" cy="4690532"/>
          </a:xfrm>
        </p:spPr>
        <p:txBody>
          <a:bodyPr anchor="b">
            <a:normAutofit/>
          </a:bodyPr>
          <a:lstStyle/>
          <a:p>
            <a:pPr algn="r"/>
            <a:r>
              <a:rPr lang="pl-PL" sz="3300" b="1">
                <a:solidFill>
                  <a:schemeClr val="accent1"/>
                </a:solidFill>
              </a:rPr>
              <a:t>Odszkodowanie i zadośćuczynienia w związku z umorzeniem postępowania w wyniku kasacji lub wznowienia postępowania </a:t>
            </a:r>
          </a:p>
        </p:txBody>
      </p:sp>
      <p:sp>
        <p:nvSpPr>
          <p:cNvPr id="10" name="Rectangle 9">
            <a:extLst>
              <a:ext uri="{FF2B5EF4-FFF2-40B4-BE49-F238E27FC236}">
                <a16:creationId xmlns:a16="http://schemas.microsoft.com/office/drawing/2014/main" id="{51EB3F61-F91A-45E6-81DA-F22A4CBAC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8"/>
            <a:ext cx="1286934" cy="5333999"/>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ymbol zastępczy zawartości 2"/>
          <p:cNvSpPr>
            <a:spLocks noGrp="1"/>
          </p:cNvSpPr>
          <p:nvPr>
            <p:ph idx="1"/>
          </p:nvPr>
        </p:nvSpPr>
        <p:spPr>
          <a:xfrm>
            <a:off x="1447802" y="1405464"/>
            <a:ext cx="6682071" cy="4690532"/>
          </a:xfrm>
        </p:spPr>
        <p:txBody>
          <a:bodyPr anchor="t">
            <a:normAutofit/>
          </a:bodyPr>
          <a:lstStyle/>
          <a:p>
            <a:r>
              <a:rPr lang="pl-PL" dirty="0"/>
              <a:t>Odszkodowanie i zadośćuczynienie przysługują również wtedy, jeżeli po uchyleniu skazującego orzeczenia postępowanie umorzono wskutek okoliczności, których nie uwzględniono we wcześniejszym postępowaniu.</a:t>
            </a:r>
            <a:endParaRPr lang="pl-PL"/>
          </a:p>
          <a:p>
            <a:pPr marL="0" indent="0">
              <a:buNone/>
            </a:pPr>
            <a:r>
              <a:rPr lang="pl-PL" b="1" dirty="0"/>
              <a:t>Postanowienie SN z 27.01.1973 r., III KZ 187/72</a:t>
            </a:r>
            <a:endParaRPr lang="pl-PL" b="1"/>
          </a:p>
          <a:p>
            <a:r>
              <a:rPr lang="pl-PL" dirty="0"/>
              <a:t>Odszkodowanie i zadośćuczynienie przysługuje także wówczas, gdy w wyniku rewizji nadzwyczajnej </a:t>
            </a:r>
            <a:r>
              <a:rPr lang="pl-PL" i="1" dirty="0"/>
              <a:t>(obecnie kasacji)</a:t>
            </a:r>
            <a:r>
              <a:rPr lang="pl-PL" dirty="0"/>
              <a:t> postępowanie umorzono wskutek okoliczności, których nie uwzględniono we wcześniejszym postępowaniu. </a:t>
            </a:r>
            <a:r>
              <a:rPr lang="pl-PL" b="1" dirty="0"/>
              <a:t>Oznacza to, że muszą to być takie okoliczności, które istniały i uzasadniały umorzenie postępowania już w chwili wydania prawomocnego orzeczenia, następnie uchylonego na skutek rewizji nadzwyczajnej.</a:t>
            </a:r>
            <a:endParaRPr lang="pl-PL" b="1"/>
          </a:p>
          <a:p>
            <a:pPr marL="0" indent="0">
              <a:buNone/>
            </a:pPr>
            <a:br>
              <a:rPr lang="pl-PL" dirty="0"/>
            </a:br>
            <a:endParaRPr lang="pl-PL" dirty="0"/>
          </a:p>
        </p:txBody>
      </p:sp>
      <p:sp>
        <p:nvSpPr>
          <p:cNvPr id="12" name="Rectangle 11">
            <a:extLst>
              <a:ext uri="{FF2B5EF4-FFF2-40B4-BE49-F238E27FC236}">
                <a16:creationId xmlns:a16="http://schemas.microsoft.com/office/drawing/2014/main" id="{C0D1CB9A-4C6B-4843-B8E9-CD0071D37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4578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3577A01-3DD8-4E33-BEE1-3065F7E6F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599"/>
            <a:ext cx="7052486"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289248" y="1123837"/>
            <a:ext cx="6451110" cy="1255469"/>
          </a:xfrm>
        </p:spPr>
        <p:txBody>
          <a:bodyPr>
            <a:normAutofit/>
          </a:bodyPr>
          <a:lstStyle/>
          <a:p>
            <a:r>
              <a:rPr lang="pl-PL" sz="2800" b="1" dirty="0"/>
              <a:t>Odszkodowanie i zadośćuczynienie za niewątpliwie niesłuszne tymczasowe aresztowanie </a:t>
            </a:r>
          </a:p>
        </p:txBody>
      </p:sp>
      <p:sp>
        <p:nvSpPr>
          <p:cNvPr id="3" name="Symbol zastępczy zawartości 2"/>
          <p:cNvSpPr>
            <a:spLocks noGrp="1"/>
          </p:cNvSpPr>
          <p:nvPr>
            <p:ph idx="1"/>
          </p:nvPr>
        </p:nvSpPr>
        <p:spPr>
          <a:xfrm>
            <a:off x="289248" y="2510395"/>
            <a:ext cx="6451109" cy="3274586"/>
          </a:xfrm>
        </p:spPr>
        <p:txBody>
          <a:bodyPr anchor="t">
            <a:normAutofit/>
          </a:bodyPr>
          <a:lstStyle/>
          <a:p>
            <a:r>
              <a:rPr lang="pl-PL" sz="1400">
                <a:solidFill>
                  <a:srgbClr val="FFFFFF"/>
                </a:solidFill>
              </a:rPr>
              <a:t>Podstawą dochodzenia roszczeń jest prawomocny wyrok uniewinniający lub orzeczenie umarzające postępowanie. </a:t>
            </a:r>
          </a:p>
          <a:p>
            <a:pPr marL="0" indent="0">
              <a:buNone/>
            </a:pPr>
            <a:r>
              <a:rPr lang="pl-PL" sz="1400" b="1">
                <a:solidFill>
                  <a:srgbClr val="FFFFFF"/>
                </a:solidFill>
              </a:rPr>
              <a:t>Wyrok SN z 28.11.2016 r., WA 15/16</a:t>
            </a:r>
          </a:p>
          <a:p>
            <a:r>
              <a:rPr lang="pl-PL" sz="1400">
                <a:solidFill>
                  <a:srgbClr val="FFFFFF"/>
                </a:solidFill>
              </a:rPr>
              <a:t>Umorzenie postępowania przez prokuratora z powodu braku danych dostatecznie uzasadniających podejrzenie popełnienia czynu zabronionego (art. 17 § 1 pkt 1 k.p.k. do piętnastu czynów), a co do jednego z zarzucanych czynów z powodu znikomej szkodliwości (art. 17 § 1 pkt 3 k.p.k.) na gruncie przedmiotowej sprawy o odszkodowanie i zadośćuczynienie za niesłuszne skazanie wywołuje takie same konsekwencje jak wyrok uniewinniający.</a:t>
            </a:r>
          </a:p>
          <a:p>
            <a:r>
              <a:rPr lang="pl-PL" sz="1400">
                <a:solidFill>
                  <a:srgbClr val="FFFFFF"/>
                </a:solidFill>
              </a:rPr>
              <a:t>Odszkodowanie przysługuje za faktyczne pozbawienie wolności, a nie za sam fakt wydania postanowienia o tymczasowym aresztowaniu, jeżeli nie doszło do wykonania tego postanowienia ( uchwała SN z 24.06.1994 r., I KZP 19/94). </a:t>
            </a:r>
          </a:p>
          <a:p>
            <a:endParaRPr lang="pl-PL" sz="1400">
              <a:solidFill>
                <a:srgbClr val="FFFFFF"/>
              </a:solidFill>
            </a:endParaRPr>
          </a:p>
        </p:txBody>
      </p:sp>
      <p:pic>
        <p:nvPicPr>
          <p:cNvPr id="5122" name="Picture 2">
            <a:extLst>
              <a:ext uri="{FF2B5EF4-FFF2-40B4-BE49-F238E27FC236}">
                <a16:creationId xmlns:a16="http://schemas.microsoft.com/office/drawing/2014/main" id="{79057CE3-A200-4E78-A914-A8030AF7BC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81" r="42837" b="-1"/>
          <a:stretch/>
        </p:blipFill>
        <p:spPr bwMode="auto">
          <a:xfrm>
            <a:off x="7545032" y="759599"/>
            <a:ext cx="3778286" cy="533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324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3577A01-3DD8-4E33-BEE1-3065F7E6F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599"/>
            <a:ext cx="7052486"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289248" y="1123837"/>
            <a:ext cx="6451110" cy="1255469"/>
          </a:xfrm>
        </p:spPr>
        <p:txBody>
          <a:bodyPr>
            <a:normAutofit/>
          </a:bodyPr>
          <a:lstStyle/>
          <a:p>
            <a:r>
              <a:rPr lang="pl-PL" sz="2800" b="1" dirty="0"/>
              <a:t>Odszkodowanie i zadośćuczynienie za niewątpliwie niesłuszne tymczasowe aresztowanie </a:t>
            </a:r>
            <a:endParaRPr lang="pl-PL" sz="2800" dirty="0"/>
          </a:p>
        </p:txBody>
      </p:sp>
      <p:sp>
        <p:nvSpPr>
          <p:cNvPr id="3" name="Symbol zastępczy zawartości 2"/>
          <p:cNvSpPr>
            <a:spLocks noGrp="1"/>
          </p:cNvSpPr>
          <p:nvPr>
            <p:ph idx="1"/>
          </p:nvPr>
        </p:nvSpPr>
        <p:spPr>
          <a:xfrm>
            <a:off x="289248" y="2510395"/>
            <a:ext cx="6451109" cy="3274586"/>
          </a:xfrm>
        </p:spPr>
        <p:txBody>
          <a:bodyPr anchor="t">
            <a:normAutofit/>
          </a:bodyPr>
          <a:lstStyle/>
          <a:p>
            <a:r>
              <a:rPr lang="pl-PL" sz="1000" b="1">
                <a:solidFill>
                  <a:srgbClr val="FFFFFF"/>
                </a:solidFill>
              </a:rPr>
              <a:t>„niewątpliwie niesłuszne” </a:t>
            </a:r>
            <a:r>
              <a:rPr lang="pl-PL" sz="1000">
                <a:solidFill>
                  <a:srgbClr val="FFFFFF"/>
                </a:solidFill>
              </a:rPr>
              <a:t>tymczasowe aresztowanie, czyli takie, które nie powinno w ogóle w danej sprawie wystąpić</a:t>
            </a:r>
          </a:p>
          <a:p>
            <a:pPr marL="0" indent="0">
              <a:buNone/>
            </a:pPr>
            <a:r>
              <a:rPr lang="pl-PL" sz="1000" b="1">
                <a:solidFill>
                  <a:srgbClr val="FFFFFF"/>
                </a:solidFill>
              </a:rPr>
              <a:t>Wyrok SA z 2.03.2017 r., II AKa 20/17</a:t>
            </a:r>
          </a:p>
          <a:p>
            <a:r>
              <a:rPr lang="pl-PL" sz="1000">
                <a:solidFill>
                  <a:srgbClr val="FFFFFF"/>
                </a:solidFill>
              </a:rPr>
              <a:t>Zgodnie z art. 552 § 4 k.p.k., przy ocenie "niewątpliwej niesłuszności" tymczasowego aresztowania, jako przesłanki odpowiedzialności odszkodowawczej Skarbu Państwa, należy ocenić </a:t>
            </a:r>
            <a:r>
              <a:rPr lang="pl-PL" sz="1000" b="1">
                <a:solidFill>
                  <a:srgbClr val="FFFFFF"/>
                </a:solidFill>
              </a:rPr>
              <a:t>nie tylko, jakie orzeczenie zapadło w postępowaniu karnym wobec osoby, która została pozbawiona wolności, lecz także czy - niezależnie od ostatecznego wyniku postępowania - w realiach konkretnej sprawy</a:t>
            </a:r>
            <a:r>
              <a:rPr lang="pl-PL" sz="1000">
                <a:solidFill>
                  <a:srgbClr val="FFFFFF"/>
                </a:solidFill>
              </a:rPr>
              <a:t>:</a:t>
            </a:r>
          </a:p>
          <a:p>
            <a:pPr marL="502920" lvl="1" indent="0">
              <a:buNone/>
            </a:pPr>
            <a:r>
              <a:rPr lang="pl-PL" sz="1000">
                <a:solidFill>
                  <a:srgbClr val="FFFFFF"/>
                </a:solidFill>
              </a:rPr>
              <a:t>1) zachodziły w momencie stosowania tymczasowego i w trakcie jego trwania w ogóle </a:t>
            </a:r>
            <a:r>
              <a:rPr lang="pl-PL" sz="1000" b="1">
                <a:solidFill>
                  <a:srgbClr val="FFFFFF"/>
                </a:solidFill>
              </a:rPr>
              <a:t>podstawy dowodowe uzasadniające postawienie zarzutów </a:t>
            </a:r>
            <a:r>
              <a:rPr lang="pl-PL" sz="1000">
                <a:solidFill>
                  <a:srgbClr val="FFFFFF"/>
                </a:solidFill>
              </a:rPr>
              <a:t>(art. 249 § 1 k.p.k.);</a:t>
            </a:r>
          </a:p>
          <a:p>
            <a:pPr marL="502920" lvl="1" indent="0">
              <a:buNone/>
            </a:pPr>
            <a:r>
              <a:rPr lang="pl-PL" sz="1000">
                <a:solidFill>
                  <a:srgbClr val="FFFFFF"/>
                </a:solidFill>
              </a:rPr>
              <a:t>2) w momencie stosowania tymczasowego i w trakcie jego trwania istniały </a:t>
            </a:r>
            <a:r>
              <a:rPr lang="pl-PL" sz="1000" b="1">
                <a:solidFill>
                  <a:srgbClr val="FFFFFF"/>
                </a:solidFill>
              </a:rPr>
              <a:t>pozostałe przesłanki stosowania tymczasowego aresztowania </a:t>
            </a:r>
            <a:r>
              <a:rPr lang="pl-PL" sz="1000">
                <a:solidFill>
                  <a:srgbClr val="FFFFFF"/>
                </a:solidFill>
              </a:rPr>
              <a:t>(art. 258, 263 i 264 k.p.k.);</a:t>
            </a:r>
          </a:p>
          <a:p>
            <a:pPr marL="502920" lvl="1" indent="0">
              <a:buNone/>
            </a:pPr>
            <a:r>
              <a:rPr lang="pl-PL" sz="1000">
                <a:solidFill>
                  <a:srgbClr val="FFFFFF"/>
                </a:solidFill>
              </a:rPr>
              <a:t>3) </a:t>
            </a:r>
            <a:r>
              <a:rPr lang="pl-PL" sz="1000" b="1">
                <a:solidFill>
                  <a:srgbClr val="FFFFFF"/>
                </a:solidFill>
              </a:rPr>
              <a:t>nie było wystarczające dla zabezpieczenia prawidłowego toku postępowania zastosowanie łagodniejszych środków zapobiegawczych</a:t>
            </a:r>
            <a:r>
              <a:rPr lang="pl-PL" sz="1000">
                <a:solidFill>
                  <a:srgbClr val="FFFFFF"/>
                </a:solidFill>
              </a:rPr>
              <a:t> (art. 251 § 3 i art. 253 k.p.k.);</a:t>
            </a:r>
          </a:p>
          <a:p>
            <a:pPr marL="502920" lvl="1" indent="0">
              <a:buNone/>
            </a:pPr>
            <a:r>
              <a:rPr lang="pl-PL" sz="1000">
                <a:solidFill>
                  <a:srgbClr val="FFFFFF"/>
                </a:solidFill>
              </a:rPr>
              <a:t>4) zachodziły </a:t>
            </a:r>
            <a:r>
              <a:rPr lang="pl-PL" sz="1000" b="1">
                <a:solidFill>
                  <a:srgbClr val="FFFFFF"/>
                </a:solidFill>
              </a:rPr>
              <a:t>szczególne względy przemawiające za odstąpieniem od stosowania tymczasowego aresztowania albo wskazujące na orzeczenie innej kary niż bezwzględna kara pozbawienia wolności </a:t>
            </a:r>
            <a:r>
              <a:rPr lang="pl-PL" sz="1000">
                <a:solidFill>
                  <a:srgbClr val="FFFFFF"/>
                </a:solidFill>
              </a:rPr>
              <a:t>(art. 259 § 1-3 k.p.k.).</a:t>
            </a:r>
            <a:endParaRPr lang="pl-PL" sz="1000" b="1">
              <a:solidFill>
                <a:srgbClr val="FFFFFF"/>
              </a:solidFill>
            </a:endParaRPr>
          </a:p>
        </p:txBody>
      </p:sp>
      <p:pic>
        <p:nvPicPr>
          <p:cNvPr id="6146" name="Picture 2">
            <a:extLst>
              <a:ext uri="{FF2B5EF4-FFF2-40B4-BE49-F238E27FC236}">
                <a16:creationId xmlns:a16="http://schemas.microsoft.com/office/drawing/2014/main" id="{929FFC43-87E8-4C53-80B0-546FCFD6CD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81" r="42837" b="-1"/>
          <a:stretch/>
        </p:blipFill>
        <p:spPr bwMode="auto">
          <a:xfrm>
            <a:off x="7545032" y="759599"/>
            <a:ext cx="3778286" cy="533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501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3577A01-3DD8-4E33-BEE1-3065F7E6F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599"/>
            <a:ext cx="7052486"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289248" y="1123837"/>
            <a:ext cx="6451110" cy="1255469"/>
          </a:xfrm>
        </p:spPr>
        <p:txBody>
          <a:bodyPr>
            <a:normAutofit/>
          </a:bodyPr>
          <a:lstStyle/>
          <a:p>
            <a:r>
              <a:rPr lang="pl-PL" sz="2800" b="1" dirty="0"/>
              <a:t>Odszkodowanie i zadośćuczynienie za niewątpliwie niesłuszne tymczasowe aresztowanie </a:t>
            </a:r>
            <a:endParaRPr lang="pl-PL" sz="2800" dirty="0"/>
          </a:p>
        </p:txBody>
      </p:sp>
      <p:sp>
        <p:nvSpPr>
          <p:cNvPr id="3" name="Symbol zastępczy zawartości 2"/>
          <p:cNvSpPr>
            <a:spLocks noGrp="1"/>
          </p:cNvSpPr>
          <p:nvPr>
            <p:ph idx="1"/>
          </p:nvPr>
        </p:nvSpPr>
        <p:spPr>
          <a:xfrm>
            <a:off x="289248" y="2510395"/>
            <a:ext cx="6451109" cy="3274586"/>
          </a:xfrm>
        </p:spPr>
        <p:txBody>
          <a:bodyPr anchor="t">
            <a:normAutofit/>
          </a:bodyPr>
          <a:lstStyle/>
          <a:p>
            <a:r>
              <a:rPr lang="pl-PL" sz="1100">
                <a:solidFill>
                  <a:srgbClr val="FFFFFF"/>
                </a:solidFill>
              </a:rPr>
              <a:t>Niewątpliwa niesłuszność zachodzi wtedy, gdy:</a:t>
            </a:r>
          </a:p>
          <a:p>
            <a:pPr marL="457200" indent="-457200">
              <a:buAutoNum type="arabicPeriod"/>
            </a:pPr>
            <a:r>
              <a:rPr lang="pl-PL" sz="1100">
                <a:solidFill>
                  <a:srgbClr val="FFFFFF"/>
                </a:solidFill>
              </a:rPr>
              <a:t>tymczasowe aresztowanie stosowano z obrazą przepisów rozdziału 28 (środki zapobiegawcze), tj. brak było przesłanek do zastosowania lub przedłużenia tymczasowego aresztowania albo ustały w trakcie wykonywania tego środka zapobiegawczego, wystąpiły okoliczności, które uzasadniały uchylenie lub zmianę środka zapobiegawczego, bez przyczyny przedłużono tymczasowe aresztowanie ponad maksymalne okresy wskazane w art. 263 k.p.k. </a:t>
            </a:r>
          </a:p>
          <a:p>
            <a:pPr marL="457200" indent="-457200">
              <a:buAutoNum type="arabicPeriod"/>
            </a:pPr>
            <a:r>
              <a:rPr lang="pl-PL" sz="1100">
                <a:solidFill>
                  <a:srgbClr val="FFFFFF"/>
                </a:solidFill>
              </a:rPr>
              <a:t>z uwagi na rodzaj wydanego rozstrzygnięcia aresztowanie okazało się niezasadne (np. uniewinniono oskarżonego)</a:t>
            </a:r>
          </a:p>
          <a:p>
            <a:pPr marL="457200" indent="-457200">
              <a:buAutoNum type="arabicPeriod"/>
            </a:pPr>
            <a:r>
              <a:rPr lang="pl-PL" sz="1100">
                <a:solidFill>
                  <a:srgbClr val="FFFFFF"/>
                </a:solidFill>
              </a:rPr>
              <a:t>gdy orzeczono wobec oskarżonego inną karę niż bezwzględne pozbawienie wolności</a:t>
            </a:r>
          </a:p>
          <a:p>
            <a:r>
              <a:rPr lang="pl-PL" sz="1100">
                <a:solidFill>
                  <a:srgbClr val="FFFFFF"/>
                </a:solidFill>
              </a:rPr>
              <a:t>Odpowiedzialność Skarbu Państwa może zostać wyłączona, gdy okoliczności sprawy wskazują, że z uwagi na ostateczne rozstrzygnięcie tymczasowe aresztowanie było niesłuszne, ale stosowanie tego środka zapobiegawczego było konieczne w celu zabezpieczenia prawidłowego toku postępowania ze względny na zachowanie oskarżonego i celowe utrudnianie przebiegu postępowania.</a:t>
            </a:r>
          </a:p>
        </p:txBody>
      </p:sp>
      <p:pic>
        <p:nvPicPr>
          <p:cNvPr id="7170" name="Picture 2">
            <a:extLst>
              <a:ext uri="{FF2B5EF4-FFF2-40B4-BE49-F238E27FC236}">
                <a16:creationId xmlns:a16="http://schemas.microsoft.com/office/drawing/2014/main" id="{7E1B5229-D33D-4E8A-B4E0-947C0AEF485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381" r="42837" b="-1"/>
          <a:stretch/>
        </p:blipFill>
        <p:spPr bwMode="auto">
          <a:xfrm>
            <a:off x="7545032" y="759599"/>
            <a:ext cx="3778286" cy="533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564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2919" y="1123837"/>
            <a:ext cx="2947482" cy="4601183"/>
          </a:xfrm>
        </p:spPr>
        <p:txBody>
          <a:bodyPr>
            <a:normAutofit/>
          </a:bodyPr>
          <a:lstStyle/>
          <a:p>
            <a:r>
              <a:rPr lang="pl-PL" sz="2800" b="1" dirty="0"/>
              <a:t>Odszkodowanie i zadośćuczynienie w wypadku niewątpliwie niesłusznego zatrzymania</a:t>
            </a:r>
          </a:p>
        </p:txBody>
      </p:sp>
      <p:sp>
        <p:nvSpPr>
          <p:cNvPr id="3" name="Symbol zastępczy zawartości 2"/>
          <p:cNvSpPr>
            <a:spLocks noGrp="1"/>
          </p:cNvSpPr>
          <p:nvPr>
            <p:ph idx="1"/>
          </p:nvPr>
        </p:nvSpPr>
        <p:spPr>
          <a:xfrm>
            <a:off x="3869267" y="864108"/>
            <a:ext cx="3585891" cy="5120640"/>
          </a:xfrm>
        </p:spPr>
        <p:txBody>
          <a:bodyPr>
            <a:normAutofit/>
          </a:bodyPr>
          <a:lstStyle/>
          <a:p>
            <a:r>
              <a:rPr lang="pl-PL" sz="1400"/>
              <a:t>Niewątpliwie niesłuszne zatrzymanie:</a:t>
            </a:r>
          </a:p>
          <a:p>
            <a:pPr lvl="1"/>
            <a:r>
              <a:rPr lang="pl-PL" sz="1400"/>
              <a:t>do zatrzymania osoby doszło przy braku przesłanek z art. 244, </a:t>
            </a:r>
          </a:p>
          <a:p>
            <a:pPr lvl="1"/>
            <a:r>
              <a:rPr lang="pl-PL" sz="1400"/>
              <a:t>przesłanki odpadły w toku zatrzymania, a mimo to trwało ono nadal </a:t>
            </a:r>
          </a:p>
          <a:p>
            <a:pPr lvl="1"/>
            <a:r>
              <a:rPr lang="pl-PL" sz="1400"/>
              <a:t>w razie przekroczenia okresu zatrzymania </a:t>
            </a:r>
          </a:p>
          <a:p>
            <a:pPr lvl="1"/>
            <a:r>
              <a:rPr lang="pl-PL" sz="1400"/>
              <a:t>jeżeli nastąpiło ponownie na podstawie tych samych okoliczności, po uprzednim zwolnieniu danej osoby </a:t>
            </a:r>
          </a:p>
          <a:p>
            <a:r>
              <a:rPr lang="pl-PL" sz="1400"/>
              <a:t>Podstawę dochodzenia roszczeń może stanowić postanowienie sądu wydane w wyniku rozpoznania zażalenia na zatrzymanie, stwierdzające jego bezzasadność lub nielegalność, ale można dochodzić roszczeń także wtedy, gdy zatrzymany nie występował z zażaleniem na zatrzymanie. </a:t>
            </a:r>
          </a:p>
        </p:txBody>
      </p:sp>
      <p:pic>
        <p:nvPicPr>
          <p:cNvPr id="4098" name="Picture 2" descr="Jane Fonda Returns to Civil Disobedience for Climate Change ...">
            <a:extLst>
              <a:ext uri="{FF2B5EF4-FFF2-40B4-BE49-F238E27FC236}">
                <a16:creationId xmlns:a16="http://schemas.microsoft.com/office/drawing/2014/main" id="{91B67EAC-0CE1-40D1-BAAF-EB9BE7DC9B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49" r="36695"/>
          <a:stretch/>
        </p:blipFill>
        <p:spPr bwMode="auto">
          <a:xfrm>
            <a:off x="7818120" y="758952"/>
            <a:ext cx="3617432" cy="5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115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CB7EAB-FF7E-4989-851A-C2B2FC22D9F9}"/>
              </a:ext>
            </a:extLst>
          </p:cNvPr>
          <p:cNvSpPr>
            <a:spLocks noGrp="1"/>
          </p:cNvSpPr>
          <p:nvPr>
            <p:ph type="title"/>
          </p:nvPr>
        </p:nvSpPr>
        <p:spPr/>
        <p:txBody>
          <a:bodyPr/>
          <a:lstStyle/>
          <a:p>
            <a:r>
              <a:rPr lang="pl-PL" dirty="0"/>
              <a:t>Do przeczytania:</a:t>
            </a:r>
            <a:endParaRPr lang="en-GB" dirty="0"/>
          </a:p>
        </p:txBody>
      </p:sp>
      <p:sp>
        <p:nvSpPr>
          <p:cNvPr id="3" name="Symbol zastępczy zawartości 2">
            <a:extLst>
              <a:ext uri="{FF2B5EF4-FFF2-40B4-BE49-F238E27FC236}">
                <a16:creationId xmlns:a16="http://schemas.microsoft.com/office/drawing/2014/main" id="{0200C02A-D35C-4A5A-B5AE-BA23BC5EDFB5}"/>
              </a:ext>
            </a:extLst>
          </p:cNvPr>
          <p:cNvSpPr>
            <a:spLocks noGrp="1"/>
          </p:cNvSpPr>
          <p:nvPr>
            <p:ph idx="1"/>
          </p:nvPr>
        </p:nvSpPr>
        <p:spPr/>
        <p:txBody>
          <a:bodyPr/>
          <a:lstStyle/>
          <a:p>
            <a:r>
              <a:rPr lang="en-GB" dirty="0">
                <a:hlinkClick r:id="rId2"/>
              </a:rPr>
              <a:t>https://bip.brpo.gov.pl/pl/content/zadoscuczynienie-za-bezprawne-zatrzymanie-11-listopada-2017</a:t>
            </a:r>
            <a:endParaRPr lang="pl-PL" dirty="0"/>
          </a:p>
          <a:p>
            <a:r>
              <a:rPr lang="en-GB" dirty="0">
                <a:hlinkClick r:id="rId3"/>
              </a:rPr>
              <a:t>https://www.prawo.pl/prawo/odszkodowanie-1-800-zl-za-niesluszne-zatrzymanie-przez-policje,472309.html</a:t>
            </a:r>
            <a:endParaRPr lang="pl-PL" dirty="0"/>
          </a:p>
          <a:p>
            <a:r>
              <a:rPr lang="en-GB" dirty="0">
                <a:hlinkClick r:id="rId4"/>
              </a:rPr>
              <a:t>https://warszawa.wyborcza.pl/warszawa/7,54420,28280961,sad-przyznal-aktywiscie-odszkodowanie-za-niewatpliwie-niesluszne.html</a:t>
            </a:r>
            <a:endParaRPr lang="pl-PL" dirty="0"/>
          </a:p>
          <a:p>
            <a:endParaRPr lang="en-GB" dirty="0"/>
          </a:p>
        </p:txBody>
      </p:sp>
    </p:spTree>
    <p:extLst>
      <p:ext uri="{BB962C8B-B14F-4D97-AF65-F5344CB8AC3E}">
        <p14:creationId xmlns:p14="http://schemas.microsoft.com/office/powerpoint/2010/main" val="111842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08063B-B806-445A-A4B1-00A0EE901E19}"/>
              </a:ext>
            </a:extLst>
          </p:cNvPr>
          <p:cNvSpPr>
            <a:spLocks noGrp="1"/>
          </p:cNvSpPr>
          <p:nvPr>
            <p:ph type="title"/>
          </p:nvPr>
        </p:nvSpPr>
        <p:spPr/>
        <p:txBody>
          <a:bodyPr/>
          <a:lstStyle/>
          <a:p>
            <a:r>
              <a:rPr lang="pl-PL" dirty="0"/>
              <a:t>Postępowanie po uprawomocnieniu się orzeczenia </a:t>
            </a:r>
            <a:endParaRPr lang="en-GB" dirty="0"/>
          </a:p>
        </p:txBody>
      </p:sp>
      <p:sp>
        <p:nvSpPr>
          <p:cNvPr id="3" name="Symbol zastępczy zawartości 2">
            <a:extLst>
              <a:ext uri="{FF2B5EF4-FFF2-40B4-BE49-F238E27FC236}">
                <a16:creationId xmlns:a16="http://schemas.microsoft.com/office/drawing/2014/main" id="{96A9C6A9-EC2E-47C4-8416-8876EBDBBEA1}"/>
              </a:ext>
            </a:extLst>
          </p:cNvPr>
          <p:cNvSpPr>
            <a:spLocks noGrp="1"/>
          </p:cNvSpPr>
          <p:nvPr>
            <p:ph idx="1"/>
          </p:nvPr>
        </p:nvSpPr>
        <p:spPr/>
        <p:txBody>
          <a:bodyPr/>
          <a:lstStyle/>
          <a:p>
            <a:pPr algn="just"/>
            <a:r>
              <a:rPr lang="pl-PL" dirty="0"/>
              <a:t>Wydanie prawomocnego rozstrzygnięcia nie zawsze oznacza, że kwestie, które były przedmiotem postępowania zostały definitywnie zakończone. </a:t>
            </a:r>
          </a:p>
          <a:p>
            <a:pPr algn="just"/>
            <a:r>
              <a:rPr lang="pl-PL" dirty="0"/>
              <a:t>Niekiedy konieczny jest powrót do zagadnień rozstrzyganych w toku postępowania co do istoty. </a:t>
            </a:r>
          </a:p>
          <a:p>
            <a:pPr algn="just"/>
            <a:r>
              <a:rPr lang="pl-PL" b="1" dirty="0">
                <a:solidFill>
                  <a:srgbClr val="FF0000"/>
                </a:solidFill>
              </a:rPr>
              <a:t>Postępowania po uprawomocnieniu się orzeczenia nie mogą zmierzać do kontroli merytorycznej rozstrzygnięcia </a:t>
            </a:r>
          </a:p>
          <a:p>
            <a:pPr algn="just"/>
            <a:r>
              <a:rPr lang="pl-PL" dirty="0">
                <a:solidFill>
                  <a:schemeClr val="tx1"/>
                </a:solidFill>
              </a:rPr>
              <a:t>Kwestie zaktualizowały się dopiero po prawomocnym zakończeniu postępowania i nie mogły być „załatwione” w postępowaniu w toku instancji. </a:t>
            </a:r>
            <a:endParaRPr lang="en-GB" dirty="0">
              <a:solidFill>
                <a:schemeClr val="tx1"/>
              </a:solidFill>
            </a:endParaRPr>
          </a:p>
        </p:txBody>
      </p:sp>
    </p:spTree>
    <p:extLst>
      <p:ext uri="{BB962C8B-B14F-4D97-AF65-F5344CB8AC3E}">
        <p14:creationId xmlns:p14="http://schemas.microsoft.com/office/powerpoint/2010/main" val="1448844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2919" y="1123837"/>
            <a:ext cx="2947482" cy="4601183"/>
          </a:xfrm>
        </p:spPr>
        <p:txBody>
          <a:bodyPr>
            <a:normAutofit/>
          </a:bodyPr>
          <a:lstStyle/>
          <a:p>
            <a:r>
              <a:rPr lang="pl-PL" b="1"/>
              <a:t>Wyłączenie dochodzenia roszczeń – art. 553 </a:t>
            </a:r>
          </a:p>
        </p:txBody>
      </p:sp>
      <p:graphicFrame>
        <p:nvGraphicFramePr>
          <p:cNvPr id="7" name="Symbol zastępczy zawartości 2">
            <a:extLst>
              <a:ext uri="{FF2B5EF4-FFF2-40B4-BE49-F238E27FC236}">
                <a16:creationId xmlns:a16="http://schemas.microsoft.com/office/drawing/2014/main" id="{35A65827-52BC-4322-B094-87327C06F7B3}"/>
              </a:ext>
            </a:extLst>
          </p:cNvPr>
          <p:cNvGraphicFramePr>
            <a:graphicFrameLocks noGrp="1"/>
          </p:cNvGraphicFramePr>
          <p:nvPr>
            <p:ph idx="1"/>
            <p:extLst>
              <p:ext uri="{D42A27DB-BD31-4B8C-83A1-F6EECF244321}">
                <p14:modId xmlns:p14="http://schemas.microsoft.com/office/powerpoint/2010/main" val="2690214339"/>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4048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br>
              <a:rPr lang="pl-PL" sz="3200" b="1" dirty="0"/>
            </a:br>
            <a:br>
              <a:rPr lang="pl-PL" sz="3200" b="1" dirty="0"/>
            </a:br>
            <a:r>
              <a:rPr lang="pl-PL" sz="3200" b="1" dirty="0"/>
              <a:t>Termin przedawnienia roszczeń</a:t>
            </a:r>
          </a:p>
        </p:txBody>
      </p:sp>
      <p:sp>
        <p:nvSpPr>
          <p:cNvPr id="3" name="Symbol zastępczy zawartości 2"/>
          <p:cNvSpPr>
            <a:spLocks noGrp="1"/>
          </p:cNvSpPr>
          <p:nvPr>
            <p:ph idx="1"/>
          </p:nvPr>
        </p:nvSpPr>
        <p:spPr/>
        <p:txBody>
          <a:bodyPr/>
          <a:lstStyle/>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489964483"/>
              </p:ext>
            </p:extLst>
          </p:nvPr>
        </p:nvGraphicFramePr>
        <p:xfrm>
          <a:off x="3869268" y="864108"/>
          <a:ext cx="7315200" cy="5120640"/>
        </p:xfrm>
        <a:graphic>
          <a:graphicData uri="http://schemas.openxmlformats.org/drawingml/2006/table">
            <a:tbl>
              <a:tblPr firstRow="1" bandRow="1">
                <a:tableStyleId>{21E4AEA4-8DFA-4A89-87EB-49C32662AFE0}</a:tableStyleId>
              </a:tblPr>
              <a:tblGrid>
                <a:gridCol w="3657600">
                  <a:extLst>
                    <a:ext uri="{9D8B030D-6E8A-4147-A177-3AD203B41FA5}">
                      <a16:colId xmlns:a16="http://schemas.microsoft.com/office/drawing/2014/main" val="146241028"/>
                    </a:ext>
                  </a:extLst>
                </a:gridCol>
                <a:gridCol w="3657600">
                  <a:extLst>
                    <a:ext uri="{9D8B030D-6E8A-4147-A177-3AD203B41FA5}">
                      <a16:colId xmlns:a16="http://schemas.microsoft.com/office/drawing/2014/main" val="2234178804"/>
                    </a:ext>
                  </a:extLst>
                </a:gridCol>
              </a:tblGrid>
              <a:tr h="201722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l-PL" dirty="0"/>
                        <a:t>Odszkodowanie i zadośćuczynienie za niesłuszne skazanie (stosowanie środków zabezpieczających)  </a:t>
                      </a:r>
                    </a:p>
                    <a:p>
                      <a:pPr algn="just"/>
                      <a:endParaRPr lang="pl-PL" dirty="0"/>
                    </a:p>
                  </a:txBody>
                  <a:tcPr anchor="ctr"/>
                </a:tc>
                <a:tc>
                  <a:txBody>
                    <a:bodyPr/>
                    <a:lstStyle/>
                    <a:p>
                      <a:pPr algn="just"/>
                      <a:r>
                        <a:rPr lang="pl-PL" dirty="0"/>
                        <a:t>1 rok od daty uprawomocnienia się orzeczenia dającego podstawę do odszkodowania i zadośćuczynienia </a:t>
                      </a:r>
                    </a:p>
                  </a:txBody>
                  <a:tcPr anchor="ctr"/>
                </a:tc>
                <a:extLst>
                  <a:ext uri="{0D108BD9-81ED-4DB2-BD59-A6C34878D82A}">
                    <a16:rowId xmlns:a16="http://schemas.microsoft.com/office/drawing/2014/main" val="3006212676"/>
                  </a:ext>
                </a:extLst>
              </a:tr>
              <a:tr h="1551709">
                <a:tc>
                  <a:txBody>
                    <a:bodyPr/>
                    <a:lstStyle/>
                    <a:p>
                      <a:pPr algn="just"/>
                      <a:r>
                        <a:rPr lang="pl-PL" dirty="0"/>
                        <a:t>Odszkodowanie i zadośćuczynienie za niewątpliwie niesłuszne tymczasowe aresztowanie </a:t>
                      </a:r>
                    </a:p>
                  </a:txBody>
                  <a:tcPr anchor="ctr"/>
                </a:tc>
                <a:tc>
                  <a:txBody>
                    <a:bodyPr/>
                    <a:lstStyle/>
                    <a:p>
                      <a:pPr algn="just"/>
                      <a:r>
                        <a:rPr lang="pl-PL" dirty="0"/>
                        <a:t>1 rok od daty uprawomocnienia się orzeczenia kończącego postępowanie w sprawie </a:t>
                      </a:r>
                    </a:p>
                  </a:txBody>
                  <a:tcPr anchor="ctr"/>
                </a:tc>
                <a:extLst>
                  <a:ext uri="{0D108BD9-81ED-4DB2-BD59-A6C34878D82A}">
                    <a16:rowId xmlns:a16="http://schemas.microsoft.com/office/drawing/2014/main" val="1069761138"/>
                  </a:ext>
                </a:extLst>
              </a:tr>
              <a:tr h="1551709">
                <a:tc>
                  <a:txBody>
                    <a:bodyPr/>
                    <a:lstStyle/>
                    <a:p>
                      <a:pPr algn="just"/>
                      <a:r>
                        <a:rPr lang="pl-PL" dirty="0"/>
                        <a:t>Odszkodowanie i zadośćuczynienie za niewątpliwie niesłuszne zatrzymanie</a:t>
                      </a:r>
                    </a:p>
                  </a:txBody>
                  <a:tcPr anchor="ctr"/>
                </a:tc>
                <a:tc>
                  <a:txBody>
                    <a:bodyPr/>
                    <a:lstStyle/>
                    <a:p>
                      <a:pPr algn="just"/>
                      <a:r>
                        <a:rPr lang="pl-PL" dirty="0"/>
                        <a:t>1 rok od daty zwolnienia </a:t>
                      </a:r>
                    </a:p>
                  </a:txBody>
                  <a:tcPr anchor="ctr"/>
                </a:tc>
                <a:extLst>
                  <a:ext uri="{0D108BD9-81ED-4DB2-BD59-A6C34878D82A}">
                    <a16:rowId xmlns:a16="http://schemas.microsoft.com/office/drawing/2014/main" val="1710532719"/>
                  </a:ext>
                </a:extLst>
              </a:tr>
            </a:tbl>
          </a:graphicData>
        </a:graphic>
      </p:graphicFrame>
      <p:sp>
        <p:nvSpPr>
          <p:cNvPr id="5" name="pole tekstowe 4"/>
          <p:cNvSpPr txBox="1"/>
          <p:nvPr/>
        </p:nvSpPr>
        <p:spPr>
          <a:xfrm>
            <a:off x="0" y="6272981"/>
            <a:ext cx="12192000" cy="400110"/>
          </a:xfrm>
          <a:prstGeom prst="rect">
            <a:avLst/>
          </a:prstGeom>
          <a:noFill/>
        </p:spPr>
        <p:txBody>
          <a:bodyPr wrap="square" rtlCol="0">
            <a:spAutoFit/>
          </a:bodyPr>
          <a:lstStyle/>
          <a:p>
            <a:pPr algn="ctr"/>
            <a:r>
              <a:rPr lang="pl-PL" sz="2000" b="1" dirty="0">
                <a:solidFill>
                  <a:srgbClr val="FF0000"/>
                </a:solidFill>
              </a:rPr>
              <a:t>Termin biegnie od daty uprawomocnienia się orzeczenia dającego podstawę do żądania odszkodowania </a:t>
            </a:r>
          </a:p>
        </p:txBody>
      </p:sp>
      <p:pic>
        <p:nvPicPr>
          <p:cNvPr id="10242" name="Picture 2" descr="time limit hourglass - /office/office_clipart/time_limit_hourglass ...">
            <a:extLst>
              <a:ext uri="{FF2B5EF4-FFF2-40B4-BE49-F238E27FC236}">
                <a16:creationId xmlns:a16="http://schemas.microsoft.com/office/drawing/2014/main" id="{C4ABC660-53C0-4497-8647-8838CA36F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47825"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331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2919" y="1123837"/>
            <a:ext cx="2947482" cy="4601183"/>
          </a:xfrm>
        </p:spPr>
        <p:txBody>
          <a:bodyPr>
            <a:normAutofit/>
          </a:bodyPr>
          <a:lstStyle/>
          <a:p>
            <a:r>
              <a:rPr lang="pl-PL" sz="3300" b="1"/>
              <a:t>Termin przedawnienia – co to oznacza dla możliwości dochodzenia roszczeń?</a:t>
            </a:r>
          </a:p>
        </p:txBody>
      </p:sp>
      <p:sp>
        <p:nvSpPr>
          <p:cNvPr id="3" name="Symbol zastępczy zawartości 2"/>
          <p:cNvSpPr>
            <a:spLocks noGrp="1"/>
          </p:cNvSpPr>
          <p:nvPr>
            <p:ph idx="1"/>
          </p:nvPr>
        </p:nvSpPr>
        <p:spPr>
          <a:xfrm>
            <a:off x="3869267" y="864108"/>
            <a:ext cx="3585891" cy="5120640"/>
          </a:xfrm>
        </p:spPr>
        <p:txBody>
          <a:bodyPr>
            <a:normAutofit/>
          </a:bodyPr>
          <a:lstStyle/>
          <a:p>
            <a:r>
              <a:rPr lang="pl-PL" sz="1300"/>
              <a:t>Termin dochodzenia roszczeń od Skarbu Państwa jest terminem przedawnienia w rozumieniu cywilnoprawnym. Oznacza to, że sąd uwzględnia przedawnienie wyłącznie na zarzut prokuratora (drugiej strony; por. art. 117 § 2 k.c. ) i nie może z urzędu z tej przyczyny oddalić wniosku. Ponadto mimo podniesienia zarzutu przedawnienia (por. art. 221 k.p.c.), sąd może zasądzić odszkodowanie, jeżeli uwzględnienie zarzutu przedawnienia byłoby sprzeczne z zasadami współżycia społecznego (art.5 k.c.) </a:t>
            </a:r>
          </a:p>
          <a:p>
            <a:pPr marL="0" indent="0">
              <a:buNone/>
            </a:pPr>
            <a:r>
              <a:rPr lang="pl-PL" sz="1300" b="1"/>
              <a:t>Postanowienie SA w Krakowie z 2.06.2015 r., II </a:t>
            </a:r>
            <a:r>
              <a:rPr lang="pl-PL" sz="1300" b="1" err="1"/>
              <a:t>AKz</a:t>
            </a:r>
            <a:r>
              <a:rPr lang="pl-PL" sz="1300" b="1"/>
              <a:t> 179/15</a:t>
            </a:r>
          </a:p>
          <a:p>
            <a:r>
              <a:rPr lang="pl-PL" sz="1300"/>
              <a:t>Termin przedawnienia roszczenia o odszkodowanie i zadośćuczynienie za niesłuszne aresztowanie z art. 555 k.p.k. nie jest terminem zawitym, ale terminem przedawnienia w rozumieniu cywilnoprawnym, nie podlega więc przywróceniu. Przekroczenie owego rocznego terminu nie jest formalną przeszkodą do wystąpienia z wnioskiem, toteż wnioskodawca może to uczynić, ale powinien się liczyć z oddaleniem go wskutek zarzutu przedawnienia, chyba że byłoby to sprzeczne z zasadami współżycia społecznego (art. 5 k.c.).</a:t>
            </a:r>
          </a:p>
          <a:p>
            <a:endParaRPr lang="pl-PL" sz="1300"/>
          </a:p>
        </p:txBody>
      </p:sp>
      <p:pic>
        <p:nvPicPr>
          <p:cNvPr id="8194" name="Picture 2" descr="time limit hourglass - /office/office_clipart/time_limit_hourglass ...">
            <a:extLst>
              <a:ext uri="{FF2B5EF4-FFF2-40B4-BE49-F238E27FC236}">
                <a16:creationId xmlns:a16="http://schemas.microsoft.com/office/drawing/2014/main" id="{AA69F009-40A0-43E3-94FA-D93B1F564C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689"/>
          <a:stretch/>
        </p:blipFill>
        <p:spPr bwMode="auto">
          <a:xfrm>
            <a:off x="7818120" y="758952"/>
            <a:ext cx="3617432" cy="5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87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t>Dziedziczenie roszczeń – 556 § 1 </a:t>
            </a:r>
          </a:p>
        </p:txBody>
      </p:sp>
      <p:sp>
        <p:nvSpPr>
          <p:cNvPr id="3" name="Symbol zastępczy zawartości 2"/>
          <p:cNvSpPr>
            <a:spLocks noGrp="1"/>
          </p:cNvSpPr>
          <p:nvPr>
            <p:ph idx="1"/>
          </p:nvPr>
        </p:nvSpPr>
        <p:spPr/>
        <p:txBody>
          <a:bodyPr/>
          <a:lstStyle/>
          <a:p>
            <a:pPr algn="just"/>
            <a:r>
              <a:rPr lang="pl-PL" dirty="0"/>
              <a:t>W razie śmierci oskarżonego prawo do odszkodowania przysługuje osobom, które </a:t>
            </a:r>
            <a:r>
              <a:rPr lang="pl-PL" b="1" dirty="0"/>
              <a:t>na skutek wykonania kary lubi niewątpliwie niesłusznego tymczasowego aresztowania </a:t>
            </a:r>
            <a:r>
              <a:rPr lang="pl-PL" dirty="0"/>
              <a:t>utraciły:</a:t>
            </a:r>
          </a:p>
          <a:p>
            <a:pPr lvl="1" algn="just"/>
            <a:r>
              <a:rPr lang="pl-PL" dirty="0"/>
              <a:t>należne mu z mocy ustawy utrzymanie </a:t>
            </a:r>
          </a:p>
          <a:p>
            <a:pPr lvl="1" algn="just"/>
            <a:r>
              <a:rPr lang="pl-PL" dirty="0"/>
              <a:t>stale dostarczane przez zmarłego utrzymanie, jeżeli względy słuszności przemawiają za przyznaniem odszkodowania </a:t>
            </a:r>
          </a:p>
          <a:p>
            <a:pPr algn="just"/>
            <a:r>
              <a:rPr lang="pl-PL" dirty="0"/>
              <a:t>Termin przedawnienia – 1 rok od śmierci uprawnionego oskarżonego albo zgodnie z art. 555 (poprzedni slajd)</a:t>
            </a:r>
          </a:p>
          <a:p>
            <a:pPr algn="just"/>
            <a:r>
              <a:rPr lang="pl-PL" dirty="0"/>
              <a:t>upoważnienie do obrony udzielone obrońcy zachowuje moc jako upoważnienie do działania w charakterze pełnomocnika  </a:t>
            </a:r>
          </a:p>
        </p:txBody>
      </p:sp>
    </p:spTree>
    <p:extLst>
      <p:ext uri="{BB962C8B-B14F-4D97-AF65-F5344CB8AC3E}">
        <p14:creationId xmlns:p14="http://schemas.microsoft.com/office/powerpoint/2010/main" val="102792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Przebieg postępowania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105267269"/>
              </p:ext>
            </p:extLst>
          </p:nvPr>
        </p:nvGraphicFramePr>
        <p:xfrm>
          <a:off x="1260451" y="1123837"/>
          <a:ext cx="10931549" cy="5993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3057833" y="2074607"/>
            <a:ext cx="2734328" cy="923330"/>
          </a:xfrm>
          <a:prstGeom prst="rect">
            <a:avLst/>
          </a:prstGeom>
          <a:noFill/>
        </p:spPr>
        <p:txBody>
          <a:bodyPr wrap="square" rtlCol="0">
            <a:spAutoFit/>
          </a:bodyPr>
          <a:lstStyle/>
          <a:p>
            <a:pPr algn="just"/>
            <a:r>
              <a:rPr lang="pl-PL" dirty="0"/>
              <a:t>Sąd orzeka w przedmiocie wniosku na </a:t>
            </a:r>
            <a:r>
              <a:rPr lang="pl-PL" b="1" dirty="0"/>
              <a:t>rozprawie</a:t>
            </a:r>
            <a:r>
              <a:rPr lang="pl-PL" dirty="0"/>
              <a:t> w składzie </a:t>
            </a:r>
            <a:r>
              <a:rPr lang="pl-PL" b="1" dirty="0"/>
              <a:t>1 sędziego </a:t>
            </a:r>
            <a:endParaRPr lang="pl-PL" dirty="0"/>
          </a:p>
        </p:txBody>
      </p:sp>
      <p:cxnSp>
        <p:nvCxnSpPr>
          <p:cNvPr id="7" name="Łącznik prosty ze strzałką 6"/>
          <p:cNvCxnSpPr/>
          <p:nvPr/>
        </p:nvCxnSpPr>
        <p:spPr>
          <a:xfrm flipV="1">
            <a:off x="4336026" y="3224981"/>
            <a:ext cx="0" cy="3244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324465" y="6184491"/>
            <a:ext cx="4994787" cy="646331"/>
          </a:xfrm>
          <a:prstGeom prst="rect">
            <a:avLst/>
          </a:prstGeom>
          <a:noFill/>
        </p:spPr>
        <p:txBody>
          <a:bodyPr wrap="square" rtlCol="0">
            <a:spAutoFit/>
          </a:bodyPr>
          <a:lstStyle/>
          <a:p>
            <a:pPr algn="just"/>
            <a:r>
              <a:rPr lang="pl-PL" dirty="0"/>
              <a:t>o terminie rozprawy zawiadamia się prokuratora wraz z przesłaniem mu wniosku o odszkodowanie </a:t>
            </a:r>
          </a:p>
        </p:txBody>
      </p:sp>
      <p:sp>
        <p:nvSpPr>
          <p:cNvPr id="3" name="pole tekstowe 2">
            <a:extLst>
              <a:ext uri="{FF2B5EF4-FFF2-40B4-BE49-F238E27FC236}">
                <a16:creationId xmlns:a16="http://schemas.microsoft.com/office/drawing/2014/main" id="{99425235-F0DF-4745-8594-2579A0C1E7C2}"/>
              </a:ext>
            </a:extLst>
          </p:cNvPr>
          <p:cNvSpPr txBox="1"/>
          <p:nvPr/>
        </p:nvSpPr>
        <p:spPr>
          <a:xfrm>
            <a:off x="4055165" y="387626"/>
            <a:ext cx="4482548" cy="923330"/>
          </a:xfrm>
          <a:prstGeom prst="rect">
            <a:avLst/>
          </a:prstGeom>
          <a:noFill/>
        </p:spPr>
        <p:txBody>
          <a:bodyPr wrap="square" rtlCol="0">
            <a:spAutoFit/>
          </a:bodyPr>
          <a:lstStyle/>
          <a:p>
            <a:pPr algn="ctr"/>
            <a:r>
              <a:rPr lang="pl-PL" b="1" dirty="0"/>
              <a:t>Uwaga – usunięto przepis mówiący o tym, że sprawy odszkodowawcze powinny być rozpoznawane w pierwszej kolejności!!!</a:t>
            </a:r>
          </a:p>
        </p:txBody>
      </p:sp>
      <p:sp>
        <p:nvSpPr>
          <p:cNvPr id="6" name="pole tekstowe 5">
            <a:extLst>
              <a:ext uri="{FF2B5EF4-FFF2-40B4-BE49-F238E27FC236}">
                <a16:creationId xmlns:a16="http://schemas.microsoft.com/office/drawing/2014/main" id="{33CE769C-BFD4-433C-92D9-1674DC18C26D}"/>
              </a:ext>
            </a:extLst>
          </p:cNvPr>
          <p:cNvSpPr txBox="1"/>
          <p:nvPr/>
        </p:nvSpPr>
        <p:spPr>
          <a:xfrm>
            <a:off x="7410450" y="5076496"/>
            <a:ext cx="4314825" cy="1754326"/>
          </a:xfrm>
          <a:prstGeom prst="rect">
            <a:avLst/>
          </a:prstGeom>
          <a:noFill/>
        </p:spPr>
        <p:txBody>
          <a:bodyPr wrap="square" rtlCol="0">
            <a:spAutoFit/>
          </a:bodyPr>
          <a:lstStyle/>
          <a:p>
            <a:pPr algn="just"/>
            <a:r>
              <a:rPr lang="pl-PL" dirty="0"/>
              <a:t>Strony postępowania odszkodowawczeg0:</a:t>
            </a:r>
          </a:p>
          <a:p>
            <a:pPr lvl="1" algn="just"/>
            <a:r>
              <a:rPr lang="pl-PL" dirty="0"/>
              <a:t>Wnioskodawca (osoba niesłusznie skazana/zatrzymana/aresztowana albo jej osoba najbliższa</a:t>
            </a:r>
          </a:p>
          <a:p>
            <a:pPr lvl="1" algn="just"/>
            <a:r>
              <a:rPr lang="pl-PL" dirty="0"/>
              <a:t>Prokurator </a:t>
            </a:r>
          </a:p>
          <a:p>
            <a:pPr lvl="1" algn="just"/>
            <a:r>
              <a:rPr lang="pl-PL" dirty="0"/>
              <a:t>Skarb Państwa </a:t>
            </a:r>
          </a:p>
        </p:txBody>
      </p:sp>
    </p:spTree>
    <p:extLst>
      <p:ext uri="{BB962C8B-B14F-4D97-AF65-F5344CB8AC3E}">
        <p14:creationId xmlns:p14="http://schemas.microsoft.com/office/powerpoint/2010/main" val="188321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637710-16B8-4F34-AF35-2326D5251B68}"/>
              </a:ext>
            </a:extLst>
          </p:cNvPr>
          <p:cNvSpPr>
            <a:spLocks noGrp="1"/>
          </p:cNvSpPr>
          <p:nvPr>
            <p:ph type="title"/>
          </p:nvPr>
        </p:nvSpPr>
        <p:spPr/>
        <p:txBody>
          <a:bodyPr/>
          <a:lstStyle/>
          <a:p>
            <a:r>
              <a:rPr lang="pl-PL" dirty="0"/>
              <a:t>Reprezentacja Skarbu Państwa – uwaga nowy przepis!</a:t>
            </a:r>
          </a:p>
        </p:txBody>
      </p:sp>
      <p:sp>
        <p:nvSpPr>
          <p:cNvPr id="3" name="Symbol zastępczy zawartości 2">
            <a:extLst>
              <a:ext uri="{FF2B5EF4-FFF2-40B4-BE49-F238E27FC236}">
                <a16:creationId xmlns:a16="http://schemas.microsoft.com/office/drawing/2014/main" id="{685428FF-0094-435B-9296-C7A5052EAAC8}"/>
              </a:ext>
            </a:extLst>
          </p:cNvPr>
          <p:cNvSpPr>
            <a:spLocks noGrp="1"/>
          </p:cNvSpPr>
          <p:nvPr>
            <p:ph idx="1"/>
          </p:nvPr>
        </p:nvSpPr>
        <p:spPr/>
        <p:txBody>
          <a:bodyPr/>
          <a:lstStyle/>
          <a:p>
            <a:r>
              <a:rPr lang="pl-PL" dirty="0"/>
              <a:t>Art. 554 §  2b.  Organem reprezentującym Skarb Państwa jest:</a:t>
            </a:r>
          </a:p>
          <a:p>
            <a:r>
              <a:rPr lang="pl-PL" dirty="0"/>
              <a:t>1) </a:t>
            </a:r>
            <a:r>
              <a:rPr lang="pl-PL" b="1" dirty="0"/>
              <a:t>prezes sądu</a:t>
            </a:r>
            <a:r>
              <a:rPr lang="pl-PL" dirty="0"/>
              <a:t>, w którym wydano </a:t>
            </a:r>
            <a:r>
              <a:rPr lang="pl-PL" b="1" dirty="0"/>
              <a:t>ostatnie orzeczenie kończące postępowanie w przedmiocie odpowiedzialności karnej, stosowania środka zapobiegawczego, środka zabezpieczającego lub zatrzymania</a:t>
            </a:r>
            <a:r>
              <a:rPr lang="pl-PL" dirty="0"/>
              <a:t>, albo</a:t>
            </a:r>
          </a:p>
          <a:p>
            <a:r>
              <a:rPr lang="pl-PL" dirty="0"/>
              <a:t>2) </a:t>
            </a:r>
            <a:r>
              <a:rPr lang="pl-PL" b="1" dirty="0"/>
              <a:t>prezes sądu pierwszej instancji</a:t>
            </a:r>
            <a:r>
              <a:rPr lang="pl-PL" dirty="0"/>
              <a:t>, w którym wydano zmienione orzeczenie - jeżeli orzeczeniem, o którym mowa w pkt 1, zmieniono orzeczenie sądu pierwszej instancji i zastosowano środek, w związku z którym nie przysługuje odszkodowanie w myśl niniejszego rozdziału, albo</a:t>
            </a:r>
          </a:p>
          <a:p>
            <a:r>
              <a:rPr lang="pl-PL" dirty="0"/>
              <a:t>3) </a:t>
            </a:r>
            <a:r>
              <a:rPr lang="pl-PL" b="1" dirty="0"/>
              <a:t>organ, który dokonał zatrzymania </a:t>
            </a:r>
            <a:r>
              <a:rPr lang="pl-PL" dirty="0"/>
              <a:t>- jeżeli sąd uwzględnił zażalenie na zatrzymanie albo jeżeli sąd nie rozpoznawał zażalenia na zatrzymanie.</a:t>
            </a:r>
          </a:p>
          <a:p>
            <a:endParaRPr lang="pl-PL" dirty="0"/>
          </a:p>
        </p:txBody>
      </p:sp>
    </p:spTree>
    <p:extLst>
      <p:ext uri="{BB962C8B-B14F-4D97-AF65-F5344CB8AC3E}">
        <p14:creationId xmlns:p14="http://schemas.microsoft.com/office/powerpoint/2010/main" val="3203495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5C6B2E-6AFB-4293-9F1F-097083B4DFAA}"/>
              </a:ext>
            </a:extLst>
          </p:cNvPr>
          <p:cNvSpPr>
            <a:spLocks noGrp="1"/>
          </p:cNvSpPr>
          <p:nvPr>
            <p:ph type="title"/>
          </p:nvPr>
        </p:nvSpPr>
        <p:spPr/>
        <p:txBody>
          <a:bodyPr/>
          <a:lstStyle/>
          <a:p>
            <a:r>
              <a:rPr lang="pl-PL" dirty="0"/>
              <a:t>Do zapoznania się - ciekawe sprawy odszkodowawcze:</a:t>
            </a:r>
          </a:p>
        </p:txBody>
      </p:sp>
      <p:sp>
        <p:nvSpPr>
          <p:cNvPr id="3" name="Symbol zastępczy zawartości 2">
            <a:extLst>
              <a:ext uri="{FF2B5EF4-FFF2-40B4-BE49-F238E27FC236}">
                <a16:creationId xmlns:a16="http://schemas.microsoft.com/office/drawing/2014/main" id="{2995EF84-0521-4AD0-ABF8-2D4BA79C1E09}"/>
              </a:ext>
            </a:extLst>
          </p:cNvPr>
          <p:cNvSpPr>
            <a:spLocks noGrp="1"/>
          </p:cNvSpPr>
          <p:nvPr>
            <p:ph idx="1"/>
          </p:nvPr>
        </p:nvSpPr>
        <p:spPr/>
        <p:txBody>
          <a:bodyPr/>
          <a:lstStyle/>
          <a:p>
            <a:r>
              <a:rPr lang="pl-PL" dirty="0"/>
              <a:t>Sprawa Czesława Kowalczyka </a:t>
            </a:r>
          </a:p>
          <a:p>
            <a:r>
              <a:rPr lang="pl-PL" dirty="0">
                <a:hlinkClick r:id="rId2"/>
              </a:rPr>
              <a:t>https://facet.onet.pl/warto-wiedziec/przesiedzial-12-lat-i-3-miesiace-za-zbrodnie-ktorej-nie-popelnil-za-odszkodowanie/flthwnv</a:t>
            </a:r>
            <a:endParaRPr lang="pl-PL" dirty="0"/>
          </a:p>
          <a:p>
            <a:r>
              <a:rPr lang="pl-PL" dirty="0">
                <a:hlinkClick r:id="rId3"/>
              </a:rPr>
              <a:t>https://wiadomosci.wp.pl/nieslusznie-spedzil-12-lat-w-areszcie-wywalczyl-rekordowe-odszkodowanie-mamy-dokumenty-z-sadu-6304129057921153a</a:t>
            </a:r>
            <a:endParaRPr lang="pl-PL" dirty="0"/>
          </a:p>
          <a:p>
            <a:pPr lvl="1"/>
            <a:endParaRPr lang="pl-PL" dirty="0"/>
          </a:p>
        </p:txBody>
      </p:sp>
    </p:spTree>
    <p:extLst>
      <p:ext uri="{BB962C8B-B14F-4D97-AF65-F5344CB8AC3E}">
        <p14:creationId xmlns:p14="http://schemas.microsoft.com/office/powerpoint/2010/main" val="909246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4DBD5F-FB0F-4EDA-A359-FC15787C325E}"/>
              </a:ext>
            </a:extLst>
          </p:cNvPr>
          <p:cNvSpPr>
            <a:spLocks noGrp="1"/>
          </p:cNvSpPr>
          <p:nvPr>
            <p:ph type="title"/>
          </p:nvPr>
        </p:nvSpPr>
        <p:spPr/>
        <p:txBody>
          <a:bodyPr/>
          <a:lstStyle/>
          <a:p>
            <a:r>
              <a:rPr lang="pl-PL" dirty="0"/>
              <a:t>Do zapoznania się - ciekawe sprawy odszkodowawcze:</a:t>
            </a:r>
          </a:p>
        </p:txBody>
      </p:sp>
      <p:sp>
        <p:nvSpPr>
          <p:cNvPr id="3" name="Symbol zastępczy zawartości 2">
            <a:extLst>
              <a:ext uri="{FF2B5EF4-FFF2-40B4-BE49-F238E27FC236}">
                <a16:creationId xmlns:a16="http://schemas.microsoft.com/office/drawing/2014/main" id="{A6C22C82-487C-49D9-AA1A-E3DCFD2181D4}"/>
              </a:ext>
            </a:extLst>
          </p:cNvPr>
          <p:cNvSpPr>
            <a:spLocks noGrp="1"/>
          </p:cNvSpPr>
          <p:nvPr>
            <p:ph idx="1"/>
          </p:nvPr>
        </p:nvSpPr>
        <p:spPr/>
        <p:txBody>
          <a:bodyPr/>
          <a:lstStyle/>
          <a:p>
            <a:r>
              <a:rPr lang="pl-PL" dirty="0"/>
              <a:t>W toku – postępowanie odszkodowawcze Tomasza Komendy (domagał się 18 mln zł zadośćuczynienia i 800.000 zł odszkodowania)</a:t>
            </a:r>
          </a:p>
          <a:p>
            <a:pPr lvl="1"/>
            <a:r>
              <a:rPr lang="pl-PL" dirty="0">
                <a:hlinkClick r:id="rId2"/>
              </a:rPr>
              <a:t>https://www.wprost.pl/kraj/10237584/tomasz-komenda-walczy-o-19-mln-zl-odszkodowania-przed-sadem-w-opolu-ruszyl-proces.html</a:t>
            </a:r>
            <a:endParaRPr lang="pl-PL" dirty="0"/>
          </a:p>
          <a:p>
            <a:pPr lvl="1"/>
            <a:r>
              <a:rPr lang="pl-PL" dirty="0">
                <a:hlinkClick r:id="rId3"/>
              </a:rPr>
              <a:t>https://wroclaw.tvp.pl/44100478/przesluchanie-tomasza-komendy--w-sprawie-o-odszkodowanie</a:t>
            </a:r>
            <a:endParaRPr lang="pl-PL" dirty="0"/>
          </a:p>
          <a:p>
            <a:pPr lvl="1"/>
            <a:r>
              <a:rPr lang="pl-PL" dirty="0">
                <a:hlinkClick r:id="rId4"/>
              </a:rPr>
              <a:t>https://wroclaw.wyborcza.pl/wroclaw/7,35771,25202861,swiadkowie-potwierdzili-zeznania-tomasza-komendy-final-procesu.html</a:t>
            </a:r>
            <a:endParaRPr lang="pl-PL" dirty="0"/>
          </a:p>
          <a:p>
            <a:r>
              <a:rPr lang="pl-PL" dirty="0"/>
              <a:t>Ostatecznie T. Komenda dostał niemal 13 mln zł odszkodowania i zadośćuczynienia:</a:t>
            </a:r>
          </a:p>
          <a:p>
            <a:pPr lvl="1"/>
            <a:r>
              <a:rPr lang="pl-PL" dirty="0">
                <a:hlinkClick r:id="rId5"/>
              </a:rPr>
              <a:t>https://www.gazetaprawna.pl/wiadomosci/kraj/artykuly/8090222,tomasz-komenda-odszkodowanie-wyrok-sadu.html</a:t>
            </a:r>
            <a:r>
              <a:rPr lang="pl-PL" dirty="0"/>
              <a:t> </a:t>
            </a:r>
          </a:p>
        </p:txBody>
      </p:sp>
    </p:spTree>
    <p:extLst>
      <p:ext uri="{BB962C8B-B14F-4D97-AF65-F5344CB8AC3E}">
        <p14:creationId xmlns:p14="http://schemas.microsoft.com/office/powerpoint/2010/main" val="2107918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4503B2D0-2AD5-4F49-84E4-5B1A433026EC}"/>
              </a:ext>
            </a:extLst>
          </p:cNvPr>
          <p:cNvSpPr>
            <a:spLocks noGrp="1"/>
          </p:cNvSpPr>
          <p:nvPr>
            <p:ph type="title"/>
          </p:nvPr>
        </p:nvSpPr>
        <p:spPr/>
        <p:txBody>
          <a:bodyPr/>
          <a:lstStyle/>
          <a:p>
            <a:r>
              <a:rPr lang="pl-PL" dirty="0"/>
              <a:t>Postępowanie ułaskawieniowe </a:t>
            </a:r>
            <a:endParaRPr lang="en-GB" dirty="0"/>
          </a:p>
        </p:txBody>
      </p:sp>
      <p:sp>
        <p:nvSpPr>
          <p:cNvPr id="5" name="Symbol zastępczy tekstu 4">
            <a:extLst>
              <a:ext uri="{FF2B5EF4-FFF2-40B4-BE49-F238E27FC236}">
                <a16:creationId xmlns:a16="http://schemas.microsoft.com/office/drawing/2014/main" id="{1477B0EA-99B4-498D-BC89-98D0D4FBE5E3}"/>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5577341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4512B50-3A40-410D-BFD9-ACF49108D6E1}"/>
              </a:ext>
            </a:extLst>
          </p:cNvPr>
          <p:cNvSpPr>
            <a:spLocks noGrp="1"/>
          </p:cNvSpPr>
          <p:nvPr>
            <p:ph type="title"/>
          </p:nvPr>
        </p:nvSpPr>
        <p:spPr/>
        <p:txBody>
          <a:bodyPr/>
          <a:lstStyle/>
          <a:p>
            <a:r>
              <a:rPr lang="pl-PL" dirty="0"/>
              <a:t>Prawo łaski </a:t>
            </a:r>
            <a:endParaRPr lang="en-GB" dirty="0"/>
          </a:p>
        </p:txBody>
      </p:sp>
      <p:sp>
        <p:nvSpPr>
          <p:cNvPr id="5" name="Symbol zastępczy zawartości 4">
            <a:extLst>
              <a:ext uri="{FF2B5EF4-FFF2-40B4-BE49-F238E27FC236}">
                <a16:creationId xmlns:a16="http://schemas.microsoft.com/office/drawing/2014/main" id="{FA7720FA-DF04-4D4C-BB83-A0FD10AB5D40}"/>
              </a:ext>
            </a:extLst>
          </p:cNvPr>
          <p:cNvSpPr>
            <a:spLocks noGrp="1"/>
          </p:cNvSpPr>
          <p:nvPr>
            <p:ph idx="1"/>
          </p:nvPr>
        </p:nvSpPr>
        <p:spPr/>
        <p:txBody>
          <a:bodyPr/>
          <a:lstStyle/>
          <a:p>
            <a:r>
              <a:rPr lang="pl-PL" b="1" dirty="0"/>
              <a:t>Art. 139.</a:t>
            </a:r>
          </a:p>
          <a:p>
            <a:r>
              <a:rPr lang="pl-PL" dirty="0"/>
              <a:t>Prezydent Rzeczypospolitej stosuje prawo łaski. Prawa łaski nie stosuje się do osób skazanych przez Trybunał Stanu.</a:t>
            </a:r>
          </a:p>
          <a:p>
            <a:endParaRPr lang="pl-PL" dirty="0"/>
          </a:p>
          <a:p>
            <a:r>
              <a:rPr lang="pl-PL" dirty="0"/>
              <a:t>Prawo łaski jest jedną z prerogatyw Prezydenta RP. Samodzielnie stosuje to uprawnienie i nie jest związany trybem ułaskawienia wskazanym w k.p.k. </a:t>
            </a:r>
          </a:p>
          <a:p>
            <a:pPr algn="just"/>
            <a:r>
              <a:rPr lang="pl-PL" b="1" dirty="0"/>
              <a:t>Prawo łaski można zastosować wyłącznie wobec osób skazanych prawomocnym wyrokiem sądu. </a:t>
            </a:r>
          </a:p>
          <a:p>
            <a:pPr marL="0" indent="0">
              <a:buNone/>
            </a:pPr>
            <a:endParaRPr lang="en-GB" dirty="0"/>
          </a:p>
        </p:txBody>
      </p:sp>
    </p:spTree>
    <p:extLst>
      <p:ext uri="{BB962C8B-B14F-4D97-AF65-F5344CB8AC3E}">
        <p14:creationId xmlns:p14="http://schemas.microsoft.com/office/powerpoint/2010/main" val="1624616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AF413B-E3F1-4800-9EEC-6CAF799F63B4}"/>
              </a:ext>
            </a:extLst>
          </p:cNvPr>
          <p:cNvSpPr>
            <a:spLocks noGrp="1"/>
          </p:cNvSpPr>
          <p:nvPr>
            <p:ph type="title"/>
          </p:nvPr>
        </p:nvSpPr>
        <p:spPr/>
        <p:txBody>
          <a:bodyPr/>
          <a:lstStyle/>
          <a:p>
            <a:r>
              <a:rPr lang="pl-PL" dirty="0"/>
              <a:t>Postępowanie po uprawomocnieniu się orzeczenia </a:t>
            </a:r>
            <a:endParaRPr lang="en-GB" dirty="0"/>
          </a:p>
        </p:txBody>
      </p:sp>
      <p:sp>
        <p:nvSpPr>
          <p:cNvPr id="3" name="Symbol zastępczy zawartości 2">
            <a:extLst>
              <a:ext uri="{FF2B5EF4-FFF2-40B4-BE49-F238E27FC236}">
                <a16:creationId xmlns:a16="http://schemas.microsoft.com/office/drawing/2014/main" id="{A7CCD004-2B66-4E75-8D52-2A6FD1BE83BA}"/>
              </a:ext>
            </a:extLst>
          </p:cNvPr>
          <p:cNvSpPr>
            <a:spLocks noGrp="1"/>
          </p:cNvSpPr>
          <p:nvPr>
            <p:ph idx="1"/>
          </p:nvPr>
        </p:nvSpPr>
        <p:spPr/>
        <p:txBody>
          <a:bodyPr/>
          <a:lstStyle/>
          <a:p>
            <a:pPr marL="457200" indent="-457200" algn="just">
              <a:buAutoNum type="arabicPeriod"/>
            </a:pPr>
            <a:r>
              <a:rPr lang="pl-PL" dirty="0"/>
              <a:t>Postępowanie w przedmiocie podjęcia postępowania warunkowo umorzonego </a:t>
            </a:r>
          </a:p>
          <a:p>
            <a:pPr marL="457200" indent="-457200" algn="just">
              <a:buAutoNum type="arabicPeriod"/>
            </a:pPr>
            <a:r>
              <a:rPr lang="pl-PL" dirty="0"/>
              <a:t>Postępowanie w przedmiocie orzekania kary łącznej </a:t>
            </a:r>
          </a:p>
          <a:p>
            <a:pPr marL="457200" indent="-457200" algn="just">
              <a:buAutoNum type="arabicPeriod"/>
            </a:pPr>
            <a:r>
              <a:rPr lang="pl-PL" dirty="0"/>
              <a:t>Postępowanie o odszkodowanie za niesłuszne skazanie, tymczasowe aresztowanie lub zatrzymanie </a:t>
            </a:r>
          </a:p>
          <a:p>
            <a:pPr marL="457200" indent="-457200" algn="just">
              <a:buAutoNum type="arabicPeriod"/>
            </a:pPr>
            <a:r>
              <a:rPr lang="pl-PL" dirty="0"/>
              <a:t>Postępowanie ułaskawieniowe </a:t>
            </a:r>
            <a:endParaRPr lang="en-GB" dirty="0"/>
          </a:p>
        </p:txBody>
      </p:sp>
    </p:spTree>
    <p:extLst>
      <p:ext uri="{BB962C8B-B14F-4D97-AF65-F5344CB8AC3E}">
        <p14:creationId xmlns:p14="http://schemas.microsoft.com/office/powerpoint/2010/main" val="1963244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C22F41-C8C0-4560-86A6-81CD2335B287}"/>
              </a:ext>
            </a:extLst>
          </p:cNvPr>
          <p:cNvSpPr>
            <a:spLocks noGrp="1"/>
          </p:cNvSpPr>
          <p:nvPr>
            <p:ph type="title"/>
          </p:nvPr>
        </p:nvSpPr>
        <p:spPr/>
        <p:txBody>
          <a:bodyPr/>
          <a:lstStyle/>
          <a:p>
            <a:r>
              <a:rPr lang="pl-PL" dirty="0"/>
              <a:t>Wyrok</a:t>
            </a:r>
            <a:br>
              <a:rPr lang="pl-PL" dirty="0"/>
            </a:br>
            <a:r>
              <a:rPr lang="pl-PL" dirty="0"/>
              <a:t>TK</a:t>
            </a:r>
            <a:br>
              <a:rPr lang="pl-PL" dirty="0"/>
            </a:br>
            <a:r>
              <a:rPr lang="pl-PL" dirty="0"/>
              <a:t>z 17.07. 2018 r. </a:t>
            </a:r>
            <a:br>
              <a:rPr lang="pl-PL" dirty="0"/>
            </a:br>
            <a:r>
              <a:rPr lang="pl-PL" dirty="0"/>
              <a:t>K 9/17</a:t>
            </a:r>
            <a:br>
              <a:rPr lang="pl-PL" dirty="0"/>
            </a:br>
            <a:endParaRPr lang="en-GB" dirty="0"/>
          </a:p>
        </p:txBody>
      </p:sp>
      <p:sp>
        <p:nvSpPr>
          <p:cNvPr id="3" name="Symbol zastępczy zawartości 2">
            <a:extLst>
              <a:ext uri="{FF2B5EF4-FFF2-40B4-BE49-F238E27FC236}">
                <a16:creationId xmlns:a16="http://schemas.microsoft.com/office/drawing/2014/main" id="{D77B726E-A04A-48A8-BB28-B05F2FB3F844}"/>
              </a:ext>
            </a:extLst>
          </p:cNvPr>
          <p:cNvSpPr>
            <a:spLocks noGrp="1"/>
          </p:cNvSpPr>
          <p:nvPr>
            <p:ph idx="1"/>
          </p:nvPr>
        </p:nvSpPr>
        <p:spPr/>
        <p:txBody>
          <a:bodyPr/>
          <a:lstStyle/>
          <a:p>
            <a:pPr algn="just"/>
            <a:r>
              <a:rPr lang="pl-PL" dirty="0"/>
              <a:t>1) art. 17 § 1 ustawy z dnia 6 czerwca 1997 r. - Kodeks postępowania karnego (Dz. U. z 2017 r. poz. 1904, ze zm.),</a:t>
            </a:r>
          </a:p>
          <a:p>
            <a:pPr algn="just"/>
            <a:r>
              <a:rPr lang="pl-PL" dirty="0"/>
              <a:t>2) art. 5 § 1 ustawy z dnia 24 sierpnia 2001 r. - Kodeks postępowania w sprawach o wykroczenia (Dz. U. z 2018 r. poz. 475, ze zm.),</a:t>
            </a:r>
          </a:p>
          <a:p>
            <a:pPr algn="just"/>
            <a:r>
              <a:rPr lang="pl-PL" dirty="0"/>
              <a:t>3) art. 15 § 1 ustawy z dnia 6 czerwca 1997 r. - Kodeks karny wykonawczy (Dz. U. z 2018 r. poz. 652, ze zm.)</a:t>
            </a:r>
          </a:p>
          <a:p>
            <a:pPr algn="just"/>
            <a:r>
              <a:rPr lang="pl-PL" dirty="0"/>
              <a:t>- w zakresie, w jakim nie czynią aktu abolicji indywidualnej negatywną przesłanką prowadzenia - odpowiednio - postępowania karnego, postępowania w sprawach o wykroczenia albo postępowania karnego wykonawczego, są niezgodne z art. 139 zdanie pierwsze Konstytucji Rzeczypospolitej Polskiej.</a:t>
            </a:r>
          </a:p>
          <a:p>
            <a:pPr marL="0" indent="0" algn="just">
              <a:buNone/>
            </a:pPr>
            <a:endParaRPr lang="en-GB" dirty="0"/>
          </a:p>
        </p:txBody>
      </p:sp>
    </p:spTree>
    <p:extLst>
      <p:ext uri="{BB962C8B-B14F-4D97-AF65-F5344CB8AC3E}">
        <p14:creationId xmlns:p14="http://schemas.microsoft.com/office/powerpoint/2010/main" val="717747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E819B4-8B30-4ADE-952D-7D0B71F2955E}"/>
              </a:ext>
            </a:extLst>
          </p:cNvPr>
          <p:cNvSpPr>
            <a:spLocks noGrp="1"/>
          </p:cNvSpPr>
          <p:nvPr>
            <p:ph type="title"/>
          </p:nvPr>
        </p:nvSpPr>
        <p:spPr/>
        <p:txBody>
          <a:bodyPr/>
          <a:lstStyle/>
          <a:p>
            <a:r>
              <a:rPr lang="pl-PL" dirty="0"/>
              <a:t>Wyrok</a:t>
            </a:r>
            <a:br>
              <a:rPr lang="pl-PL" dirty="0"/>
            </a:br>
            <a:r>
              <a:rPr lang="pl-PL" dirty="0"/>
              <a:t>TK</a:t>
            </a:r>
            <a:br>
              <a:rPr lang="pl-PL" dirty="0"/>
            </a:br>
            <a:r>
              <a:rPr lang="pl-PL" dirty="0"/>
              <a:t>z 17.07. 2018 r. </a:t>
            </a:r>
            <a:br>
              <a:rPr lang="pl-PL" dirty="0"/>
            </a:br>
            <a:r>
              <a:rPr lang="pl-PL" dirty="0"/>
              <a:t>K 9/17</a:t>
            </a:r>
            <a:br>
              <a:rPr lang="pl-PL" dirty="0"/>
            </a:br>
            <a:endParaRPr lang="en-GB" dirty="0"/>
          </a:p>
        </p:txBody>
      </p:sp>
      <p:sp>
        <p:nvSpPr>
          <p:cNvPr id="3" name="Symbol zastępczy zawartości 2">
            <a:extLst>
              <a:ext uri="{FF2B5EF4-FFF2-40B4-BE49-F238E27FC236}">
                <a16:creationId xmlns:a16="http://schemas.microsoft.com/office/drawing/2014/main" id="{0F99004F-07DA-42A0-A6DE-AE20B71933E7}"/>
              </a:ext>
            </a:extLst>
          </p:cNvPr>
          <p:cNvSpPr>
            <a:spLocks noGrp="1"/>
          </p:cNvSpPr>
          <p:nvPr>
            <p:ph idx="1"/>
          </p:nvPr>
        </p:nvSpPr>
        <p:spPr/>
        <p:txBody>
          <a:bodyPr>
            <a:normAutofit fontScale="77500" lnSpcReduction="20000"/>
          </a:bodyPr>
          <a:lstStyle/>
          <a:p>
            <a:r>
              <a:rPr lang="pl-PL" dirty="0"/>
              <a:t>5.2. W kontekście twierdzeń zawartych w uzasadnieniu uchwały siedmiu sędziów Sądu Najwyższego z 31 maja 2017 r. (sygn. akt </a:t>
            </a:r>
            <a:r>
              <a:rPr lang="pl-PL" dirty="0">
                <a:hlinkClick r:id="rId2"/>
              </a:rPr>
              <a:t>I KZP 4/17</a:t>
            </a:r>
            <a:r>
              <a:rPr lang="pl-PL" dirty="0"/>
              <a:t>) o wewnętrznej sprzeczności Konstytucji (sprzeczności prawa łaski, rozumianego jako obejmujące abolicję indywidualną, z innymi postanowieniami ustawy zasadniczej), Trybunał Konstytucyjny stwierdził, że nawet gdyby tego rodzaju sprzeczność w ogóle miała miejsce, to nie mógłby jej rozstrzygnąć, ponieważ nie jest władny oceniać decyzji </a:t>
            </a:r>
            <a:r>
              <a:rPr lang="pl-PL" dirty="0" err="1"/>
              <a:t>ustrojodawcy</a:t>
            </a:r>
            <a:r>
              <a:rPr lang="pl-PL" dirty="0"/>
              <a:t>. Innymi słowy, jeśli nawet postanowienia Konstytucji rzeczywiście są ze sobą sprzeczne (choć w opinii Trybunału Konstytucyjnego tak nie jest), to dzieje się tak z woli racjonalnego </a:t>
            </a:r>
            <a:r>
              <a:rPr lang="pl-PL" dirty="0" err="1"/>
              <a:t>ustrojodawcy</a:t>
            </a:r>
            <a:r>
              <a:rPr lang="pl-PL" dirty="0"/>
              <a:t> i pozostaje to poza kognicją Trybunału Konstytucyjnego. Na przykład, tak właśnie rzecz się ma ze wzajemną relacją ewentualnego skorzystania przez Prezydenta z prawa łaski w formie zatarcia skazania (zob. np.: K. Kaczmarczyk-Kłak, op. cit., s. 439 i powołana tam literatura, P. </a:t>
            </a:r>
            <a:r>
              <a:rPr lang="pl-PL" dirty="0" err="1"/>
              <a:t>Rogozinski</a:t>
            </a:r>
            <a:r>
              <a:rPr lang="pl-PL" dirty="0"/>
              <a:t>, op. cit., s. 202) i unormowania zawartego w </a:t>
            </a:r>
            <a:r>
              <a:rPr lang="pl-PL" dirty="0">
                <a:hlinkClick r:id="rId3"/>
              </a:rPr>
              <a:t>art. 99 ust. 3</a:t>
            </a:r>
            <a:r>
              <a:rPr lang="pl-PL" dirty="0"/>
              <a:t> Konstytucji (dodanym z dniem 21 października 2009 r., mocą </a:t>
            </a:r>
            <a:r>
              <a:rPr lang="pl-PL" dirty="0">
                <a:hlinkClick r:id="rId4"/>
              </a:rPr>
              <a:t>art. 1</a:t>
            </a:r>
            <a:r>
              <a:rPr lang="pl-PL" dirty="0"/>
              <a:t> ustawy z dnia 7 maja 2009 r. o zmianie Konstytucji Rzeczypospolitej Polskiej, Dz. U. Nr 114, poz. 946, stanowiącym, że "Wybraną do Sejmu lub do Senatu nie może być osoba skazana prawomocnym wyrokiem na karę pozbawienia wolności za przestępstwo umyślne ścigane z oskarżenia publicznego").</a:t>
            </a:r>
          </a:p>
          <a:p>
            <a:r>
              <a:rPr lang="pl-PL" dirty="0"/>
              <a:t>5.3. Zdaniem Trybunału Konstytucyjnego, w aktualnym polskim stanie ustrojowym, stosowanie przez Prezydenta prawa łaski w postaci abolicji indywidualnej jest dopuszczalne. Niemniej jednak, ze względu na - potwierdzony analizą akt postępowań - fakt, że nie była ona dawniej stosowana, mimo tak samo brzmiącego unormowania konstytucyjnego (zob. K. Kaczmarczyk-Kłak, op. cit., s. 275 i 289), wskazana jest duża ostrożność w jej stosowaniu. Podkreślenia wymaga też, że za tego rodzaju decyzje Prezydent ponosi odpowiedzialność polityczną (oczywiście nie w sensie odpowiedzialności parlamentarnej).</a:t>
            </a:r>
          </a:p>
          <a:p>
            <a:pPr marL="0" indent="0">
              <a:buNone/>
            </a:pPr>
            <a:endParaRPr lang="en-GB" dirty="0"/>
          </a:p>
        </p:txBody>
      </p:sp>
    </p:spTree>
    <p:extLst>
      <p:ext uri="{BB962C8B-B14F-4D97-AF65-F5344CB8AC3E}">
        <p14:creationId xmlns:p14="http://schemas.microsoft.com/office/powerpoint/2010/main" val="1586737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88EE0D-6338-42AC-9916-CC9610867B01}"/>
              </a:ext>
            </a:extLst>
          </p:cNvPr>
          <p:cNvSpPr>
            <a:spLocks noGrp="1"/>
          </p:cNvSpPr>
          <p:nvPr>
            <p:ph type="title"/>
          </p:nvPr>
        </p:nvSpPr>
        <p:spPr/>
        <p:txBody>
          <a:bodyPr/>
          <a:lstStyle/>
          <a:p>
            <a:r>
              <a:rPr lang="pl-PL" dirty="0"/>
              <a:t>Zdanie odrębne sędziego L. </a:t>
            </a:r>
            <a:r>
              <a:rPr lang="pl-PL" dirty="0" err="1"/>
              <a:t>Kieresa</a:t>
            </a:r>
            <a:r>
              <a:rPr lang="pl-PL" dirty="0"/>
              <a:t> </a:t>
            </a:r>
            <a:endParaRPr lang="en-GB" dirty="0"/>
          </a:p>
        </p:txBody>
      </p:sp>
      <p:sp>
        <p:nvSpPr>
          <p:cNvPr id="3" name="Symbol zastępczy zawartości 2">
            <a:extLst>
              <a:ext uri="{FF2B5EF4-FFF2-40B4-BE49-F238E27FC236}">
                <a16:creationId xmlns:a16="http://schemas.microsoft.com/office/drawing/2014/main" id="{18A47FB1-E95A-4717-A380-FA532F5C3520}"/>
              </a:ext>
            </a:extLst>
          </p:cNvPr>
          <p:cNvSpPr>
            <a:spLocks noGrp="1"/>
          </p:cNvSpPr>
          <p:nvPr>
            <p:ph idx="1"/>
          </p:nvPr>
        </p:nvSpPr>
        <p:spPr/>
        <p:txBody>
          <a:bodyPr/>
          <a:lstStyle/>
          <a:p>
            <a:pPr algn="just"/>
            <a:r>
              <a:rPr lang="pl-PL" dirty="0"/>
              <a:t>Wskazano na argumenty systemowe, dotyczące wykładni językowej oraz wykładni celowościowej. </a:t>
            </a:r>
          </a:p>
          <a:p>
            <a:pPr algn="just"/>
            <a:r>
              <a:rPr lang="pl-PL" dirty="0"/>
              <a:t>Poddaje także pod wątpliwość dopuszczalność prowadzenia postępowania przed TK, skoro abolicja indywidualna jest zaniechaniem legislacyjnym, które nie podlega kontroli TK. </a:t>
            </a:r>
          </a:p>
          <a:p>
            <a:pPr marL="0" indent="0" algn="just">
              <a:buNone/>
            </a:pPr>
            <a:endParaRPr lang="en-GB" dirty="0"/>
          </a:p>
        </p:txBody>
      </p:sp>
    </p:spTree>
    <p:extLst>
      <p:ext uri="{BB962C8B-B14F-4D97-AF65-F5344CB8AC3E}">
        <p14:creationId xmlns:p14="http://schemas.microsoft.com/office/powerpoint/2010/main" val="122650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361914-68B2-46F0-9C5D-A71796379782}"/>
              </a:ext>
            </a:extLst>
          </p:cNvPr>
          <p:cNvSpPr>
            <a:spLocks noGrp="1"/>
          </p:cNvSpPr>
          <p:nvPr>
            <p:ph type="title"/>
          </p:nvPr>
        </p:nvSpPr>
        <p:spPr/>
        <p:txBody>
          <a:bodyPr/>
          <a:lstStyle/>
          <a:p>
            <a:r>
              <a:rPr lang="pl-PL" dirty="0"/>
              <a:t>Zdanie odrębne sędziego L. </a:t>
            </a:r>
            <a:r>
              <a:rPr lang="pl-PL" dirty="0" err="1"/>
              <a:t>Kieresa</a:t>
            </a:r>
            <a:r>
              <a:rPr lang="pl-PL" dirty="0"/>
              <a:t> </a:t>
            </a:r>
            <a:endParaRPr lang="en-GB" dirty="0"/>
          </a:p>
        </p:txBody>
      </p:sp>
      <p:sp>
        <p:nvSpPr>
          <p:cNvPr id="3" name="Symbol zastępczy zawartości 2">
            <a:extLst>
              <a:ext uri="{FF2B5EF4-FFF2-40B4-BE49-F238E27FC236}">
                <a16:creationId xmlns:a16="http://schemas.microsoft.com/office/drawing/2014/main" id="{85B24DB3-6CAA-4521-A348-32C9DBA20A20}"/>
              </a:ext>
            </a:extLst>
          </p:cNvPr>
          <p:cNvSpPr>
            <a:spLocks noGrp="1"/>
          </p:cNvSpPr>
          <p:nvPr>
            <p:ph idx="1"/>
          </p:nvPr>
        </p:nvSpPr>
        <p:spPr/>
        <p:txBody>
          <a:bodyPr/>
          <a:lstStyle/>
          <a:p>
            <a:pPr algn="just"/>
            <a:r>
              <a:rPr lang="pl-PL" dirty="0"/>
              <a:t>Po pierwsze, wątpliwy wydaje mi się w ogóle sam sposób wnioskowania. W odniesieniu do kompetencji organów państwa obowiązuje bowiem zasada przeciwna - organom państwa dozwolone są tylko takie działania, które są dokonywane na podstawie i w granicach prawa (mówi o tym </a:t>
            </a:r>
            <a:r>
              <a:rPr lang="pl-PL" dirty="0">
                <a:hlinkClick r:id="rId2"/>
              </a:rPr>
              <a:t>art. 7</a:t>
            </a:r>
            <a:r>
              <a:rPr lang="pl-PL" dirty="0"/>
              <a:t> Konstytucji). Zasada praworządności obowiązuje także Prezydenta, który "wykonuje swoje zadania w zakresie i na zasadach określonych w Konstytucji i ustawach" (por. </a:t>
            </a:r>
            <a:r>
              <a:rPr lang="pl-PL" dirty="0">
                <a:hlinkClick r:id="rId3"/>
              </a:rPr>
              <a:t>art. 126 ust. 3</a:t>
            </a:r>
            <a:r>
              <a:rPr lang="pl-PL" dirty="0"/>
              <a:t> Konstytucji). W literaturze wskazuje się, że oznacza to obowiązek wykonywania każdej jego kompetencji w zgodzie z pozostałymi przepisami Konstytucji oraz ustawami zwykłymi (por. A. Duda, A. </a:t>
            </a:r>
            <a:r>
              <a:rPr lang="pl-PL" dirty="0" err="1"/>
              <a:t>Wąglorz</a:t>
            </a:r>
            <a:r>
              <a:rPr lang="pl-PL" dirty="0"/>
              <a:t>, op. cit., s. 56-57). Z braku wyraźnego zakazu ingerencji w tok postępowania karnego nie można więc w żadnym wypadku wywodzić, że taka ingerencja jest dopuszczalna. Zakaz domniemywania kompetencji w zakresie abolicji indywidualnej ma jeszcze dodatkowe uzasadnienie w omówionym wyżej, wyjątkowym charakterze prawa łaski.</a:t>
            </a:r>
          </a:p>
        </p:txBody>
      </p:sp>
    </p:spTree>
    <p:extLst>
      <p:ext uri="{BB962C8B-B14F-4D97-AF65-F5344CB8AC3E}">
        <p14:creationId xmlns:p14="http://schemas.microsoft.com/office/powerpoint/2010/main" val="31012726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2CD680-DE1D-463D-A762-F178496EDD37}"/>
              </a:ext>
            </a:extLst>
          </p:cNvPr>
          <p:cNvSpPr>
            <a:spLocks noGrp="1"/>
          </p:cNvSpPr>
          <p:nvPr>
            <p:ph type="title"/>
          </p:nvPr>
        </p:nvSpPr>
        <p:spPr/>
        <p:txBody>
          <a:bodyPr/>
          <a:lstStyle/>
          <a:p>
            <a:r>
              <a:rPr lang="pl-PL" dirty="0"/>
              <a:t>Ułaskawienie w k.p.k.</a:t>
            </a:r>
            <a:endParaRPr lang="en-GB" dirty="0"/>
          </a:p>
        </p:txBody>
      </p:sp>
      <p:sp>
        <p:nvSpPr>
          <p:cNvPr id="3" name="Symbol zastępczy zawartości 2">
            <a:extLst>
              <a:ext uri="{FF2B5EF4-FFF2-40B4-BE49-F238E27FC236}">
                <a16:creationId xmlns:a16="http://schemas.microsoft.com/office/drawing/2014/main" id="{B1D7BD4C-B3BA-4BD6-BEAB-93E04B01D5CB}"/>
              </a:ext>
            </a:extLst>
          </p:cNvPr>
          <p:cNvSpPr>
            <a:spLocks noGrp="1"/>
          </p:cNvSpPr>
          <p:nvPr>
            <p:ph idx="1"/>
          </p:nvPr>
        </p:nvSpPr>
        <p:spPr/>
        <p:txBody>
          <a:bodyPr>
            <a:normAutofit lnSpcReduction="10000"/>
          </a:bodyPr>
          <a:lstStyle/>
          <a:p>
            <a:pPr algn="just"/>
            <a:r>
              <a:rPr lang="pl-PL" dirty="0"/>
              <a:t>Dwa tryby:</a:t>
            </a:r>
          </a:p>
          <a:p>
            <a:pPr algn="just"/>
            <a:r>
              <a:rPr lang="pl-PL" dirty="0"/>
              <a:t>Na wniosek uprawnionego podmiotu z art. 560 k.p.k. </a:t>
            </a:r>
          </a:p>
          <a:p>
            <a:pPr lvl="1" algn="just"/>
            <a:r>
              <a:rPr lang="pl-PL" dirty="0"/>
              <a:t>Prośbę o ułaskawienie skazanego może wnieść on sam, osoba uprawniona do składania na jego korzyść środków odwoławczych, krewni w linii prostej, przysposabiający lub przysposobiony, rodzeństwo, małżonek i osoba pozostająca ze skazanym we wspólnym pożyciu.</a:t>
            </a:r>
          </a:p>
          <a:p>
            <a:pPr algn="just"/>
            <a:r>
              <a:rPr lang="pl-PL" dirty="0"/>
              <a:t>Na wniosek PG – bezpośrednio przedstawia akta Prezydentowi – art. 567 </a:t>
            </a:r>
          </a:p>
          <a:p>
            <a:pPr lvl="1"/>
            <a:r>
              <a:rPr lang="pl-PL" dirty="0"/>
              <a:t>Art.  567.  [Wszczęcie postępowania o ułaskawienie z urzędu]</a:t>
            </a:r>
          </a:p>
          <a:p>
            <a:pPr lvl="1"/>
            <a:r>
              <a:rPr lang="pl-PL" dirty="0"/>
              <a:t>§  1. Postępowanie o ułaskawienie może wszcząć z urzędu Prokurator Generalny, który może żądać przedstawienia sobie akt sprawy z opiniami sądów albo przedstawić akta Prezydentowi Rzeczypospolitej Polskiej bez zwracania się o opinię.</a:t>
            </a:r>
          </a:p>
          <a:p>
            <a:pPr lvl="1"/>
            <a:r>
              <a:rPr lang="pl-PL" dirty="0"/>
              <a:t>§  2. Prokurator Generalny przedstawia Prezydentowi Rzeczypospolitej Polskiej akta sprawy lub wszczyna z urzędu postępowanie o ułaskawienie w każdym wypadku, kiedy Prezydent tak zadecyduje.</a:t>
            </a:r>
          </a:p>
          <a:p>
            <a:pPr lvl="1" algn="just"/>
            <a:endParaRPr lang="pl-PL" dirty="0"/>
          </a:p>
          <a:p>
            <a:pPr algn="just"/>
            <a:endParaRPr lang="pl-PL" dirty="0"/>
          </a:p>
          <a:p>
            <a:pPr marL="0" indent="0" algn="just">
              <a:buNone/>
            </a:pPr>
            <a:endParaRPr lang="en-GB" dirty="0"/>
          </a:p>
        </p:txBody>
      </p:sp>
    </p:spTree>
    <p:extLst>
      <p:ext uri="{BB962C8B-B14F-4D97-AF65-F5344CB8AC3E}">
        <p14:creationId xmlns:p14="http://schemas.microsoft.com/office/powerpoint/2010/main" val="11782055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75834F-5911-4C28-83E6-CD0C290F80F5}"/>
              </a:ext>
            </a:extLst>
          </p:cNvPr>
          <p:cNvSpPr>
            <a:spLocks noGrp="1"/>
          </p:cNvSpPr>
          <p:nvPr>
            <p:ph type="title"/>
          </p:nvPr>
        </p:nvSpPr>
        <p:spPr/>
        <p:txBody>
          <a:bodyPr/>
          <a:lstStyle/>
          <a:p>
            <a:r>
              <a:rPr lang="pl-PL" dirty="0"/>
              <a:t>Ułaskawienie w k.p.k.</a:t>
            </a:r>
            <a:endParaRPr lang="en-GB" dirty="0"/>
          </a:p>
        </p:txBody>
      </p:sp>
      <p:sp>
        <p:nvSpPr>
          <p:cNvPr id="3" name="Symbol zastępczy zawartości 2">
            <a:extLst>
              <a:ext uri="{FF2B5EF4-FFF2-40B4-BE49-F238E27FC236}">
                <a16:creationId xmlns:a16="http://schemas.microsoft.com/office/drawing/2014/main" id="{C5BA70D1-3892-417B-A8AF-E6BBE1229F43}"/>
              </a:ext>
            </a:extLst>
          </p:cNvPr>
          <p:cNvSpPr>
            <a:spLocks noGrp="1"/>
          </p:cNvSpPr>
          <p:nvPr>
            <p:ph idx="1"/>
          </p:nvPr>
        </p:nvSpPr>
        <p:spPr/>
        <p:txBody>
          <a:bodyPr>
            <a:normAutofit/>
          </a:bodyPr>
          <a:lstStyle/>
          <a:p>
            <a:pPr algn="just"/>
            <a:r>
              <a:rPr lang="pl-PL" dirty="0"/>
              <a:t>Art.  561.  [Właściwy sąd, termin sporządzenia opinii]</a:t>
            </a:r>
          </a:p>
          <a:p>
            <a:pPr algn="just"/>
            <a:r>
              <a:rPr lang="pl-PL" dirty="0"/>
              <a:t>§  1. Prośbę o ułaskawienie przedstawia się sądowi, który wydał wyrok w pierwszej instancji.</a:t>
            </a:r>
          </a:p>
          <a:p>
            <a:pPr algn="just"/>
            <a:r>
              <a:rPr lang="pl-PL" dirty="0"/>
              <a:t>§  1a. W wypadku wyroku przejętego do wykonania w Rzeczypospolitej Polskiej prośbę o ułaskawienie przedstawia się sądowi, który orzekł w pierwszej instancji o przejęciu wyroku do wykonania.</a:t>
            </a:r>
          </a:p>
          <a:p>
            <a:pPr algn="just"/>
            <a:r>
              <a:rPr lang="pl-PL" dirty="0"/>
              <a:t>§  2. Sąd, o którym mowa w § 1 i 1a, powinien rozpoznać prośbę o ułaskawienie w ciągu 2 miesięcy od daty jej otrzymania.</a:t>
            </a:r>
          </a:p>
          <a:p>
            <a:pPr algn="just"/>
            <a:r>
              <a:rPr lang="pl-PL" dirty="0"/>
              <a:t>Art.  562.  [Skład sądu]</a:t>
            </a:r>
          </a:p>
          <a:p>
            <a:pPr algn="just"/>
            <a:r>
              <a:rPr lang="pl-PL" dirty="0"/>
              <a:t>§  1. Sąd rozpoznaje prośbę o ułaskawienie </a:t>
            </a:r>
            <a:r>
              <a:rPr lang="pl-PL" b="1" dirty="0"/>
              <a:t>w takim samym składzie, w jakim orzekał. </a:t>
            </a:r>
            <a:r>
              <a:rPr lang="pl-PL" dirty="0"/>
              <a:t>W skład sądu powinni w miarę możności wchodzić sędziowie i ławnicy, którzy brali udział w wydaniu wyroku.</a:t>
            </a:r>
          </a:p>
        </p:txBody>
      </p:sp>
    </p:spTree>
    <p:extLst>
      <p:ext uri="{BB962C8B-B14F-4D97-AF65-F5344CB8AC3E}">
        <p14:creationId xmlns:p14="http://schemas.microsoft.com/office/powerpoint/2010/main" val="2378494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4F24B6-9214-45E2-8664-A1BADAC295E8}"/>
              </a:ext>
            </a:extLst>
          </p:cNvPr>
          <p:cNvSpPr>
            <a:spLocks noGrp="1"/>
          </p:cNvSpPr>
          <p:nvPr>
            <p:ph type="title"/>
          </p:nvPr>
        </p:nvSpPr>
        <p:spPr/>
        <p:txBody>
          <a:bodyPr/>
          <a:lstStyle/>
          <a:p>
            <a:r>
              <a:rPr lang="pl-PL" dirty="0"/>
              <a:t>Ułaskawienie w k.p.k.</a:t>
            </a:r>
            <a:endParaRPr lang="en-GB" dirty="0"/>
          </a:p>
        </p:txBody>
      </p:sp>
      <p:sp>
        <p:nvSpPr>
          <p:cNvPr id="3" name="Symbol zastępczy zawartości 2">
            <a:extLst>
              <a:ext uri="{FF2B5EF4-FFF2-40B4-BE49-F238E27FC236}">
                <a16:creationId xmlns:a16="http://schemas.microsoft.com/office/drawing/2014/main" id="{04DD7F5B-C95E-4715-94F8-2869F30B6BEC}"/>
              </a:ext>
            </a:extLst>
          </p:cNvPr>
          <p:cNvSpPr>
            <a:spLocks noGrp="1"/>
          </p:cNvSpPr>
          <p:nvPr>
            <p:ph idx="1"/>
          </p:nvPr>
        </p:nvSpPr>
        <p:spPr/>
        <p:txBody>
          <a:bodyPr/>
          <a:lstStyle/>
          <a:p>
            <a:pPr algn="just"/>
            <a:r>
              <a:rPr lang="pl-PL" dirty="0"/>
              <a:t>Art.  563.  [Okoliczności uwzględniane przez sąd]</a:t>
            </a:r>
          </a:p>
          <a:p>
            <a:pPr algn="just"/>
            <a:r>
              <a:rPr lang="pl-PL" dirty="0"/>
              <a:t>Rozpoznając prośbę o ułaskawienie sąd w szczególności ma na względzie zachowanie się skazanego po wydaniu wyroku, rozmiary wykonanej już kary, stan zdrowia skazanego i jego warunki rodzinne, naprawienie szkody wyrządzonej przestępstwem, a przede wszystkim szczególne wydarzenia, jakie nastąpiły po wydaniu wyroku.</a:t>
            </a:r>
          </a:p>
          <a:p>
            <a:pPr algn="just"/>
            <a:endParaRPr lang="en-GB" dirty="0"/>
          </a:p>
        </p:txBody>
      </p:sp>
    </p:spTree>
    <p:extLst>
      <p:ext uri="{BB962C8B-B14F-4D97-AF65-F5344CB8AC3E}">
        <p14:creationId xmlns:p14="http://schemas.microsoft.com/office/powerpoint/2010/main" val="954187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B99BD-A10E-4E02-88EB-4307322DB335}"/>
              </a:ext>
            </a:extLst>
          </p:cNvPr>
          <p:cNvSpPr>
            <a:spLocks noGrp="1"/>
          </p:cNvSpPr>
          <p:nvPr>
            <p:ph type="title"/>
          </p:nvPr>
        </p:nvSpPr>
        <p:spPr/>
        <p:txBody>
          <a:bodyPr/>
          <a:lstStyle/>
          <a:p>
            <a:r>
              <a:rPr lang="pl-PL" dirty="0"/>
              <a:t>Ułaskawienie</a:t>
            </a:r>
            <a:endParaRPr lang="en-GB" dirty="0"/>
          </a:p>
        </p:txBody>
      </p:sp>
      <p:sp>
        <p:nvSpPr>
          <p:cNvPr id="3" name="Symbol zastępczy zawartości 2">
            <a:extLst>
              <a:ext uri="{FF2B5EF4-FFF2-40B4-BE49-F238E27FC236}">
                <a16:creationId xmlns:a16="http://schemas.microsoft.com/office/drawing/2014/main" id="{01BB7CDB-1386-4972-878E-7FB3054922F3}"/>
              </a:ext>
            </a:extLst>
          </p:cNvPr>
          <p:cNvSpPr>
            <a:spLocks noGrp="1"/>
          </p:cNvSpPr>
          <p:nvPr>
            <p:ph idx="1"/>
          </p:nvPr>
        </p:nvSpPr>
        <p:spPr/>
        <p:txBody>
          <a:bodyPr>
            <a:normAutofit/>
          </a:bodyPr>
          <a:lstStyle/>
          <a:p>
            <a:r>
              <a:rPr lang="pl-PL" dirty="0"/>
              <a:t>Art.  564.  [Opinia sądu drugiej instancji, przekazanie akt Prokuratorowi Generalnemu]</a:t>
            </a:r>
          </a:p>
          <a:p>
            <a:r>
              <a:rPr lang="pl-PL" dirty="0"/>
              <a:t>§  1. Jeżeli w sprawie, w której wniesiono prośbę o ułaskawienie, orzekał tylko sąd pierwszej instancji i wyda on opinię pozytywną - przesyła Prokuratorowi Generalnemu akta sprawy lub niezbędne ich części wraz ze swoją opinią, a w razie braku podstaw do wydania opinii pozytywnej - pozostawia prośbę bez dalszego biegu.</a:t>
            </a:r>
          </a:p>
          <a:p>
            <a:r>
              <a:rPr lang="pl-PL" dirty="0"/>
              <a:t>§  2. Jeżeli w sprawie, w której wniesiono prośbę o ułaskawienie, orzekał sąd odwoławczy, sąd pierwszej instancji przesyła mu akta lub niezbędne ich części wraz ze swoją opinią.</a:t>
            </a:r>
          </a:p>
          <a:p>
            <a:r>
              <a:rPr lang="pl-PL" dirty="0"/>
              <a:t>§  3. Sąd odwoławczy pozostawia prośbę bez dalszego biegu tylko wtedy, gdy wydaje opinię negatywną, a opinię taką wydał już sąd pierwszej instancji; w innych wypadkach sąd odwoławczy przesyła Prokuratorowi Generalnemu akta wraz z opiniami.</a:t>
            </a:r>
          </a:p>
          <a:p>
            <a:endParaRPr lang="en-GB" dirty="0"/>
          </a:p>
        </p:txBody>
      </p:sp>
    </p:spTree>
    <p:extLst>
      <p:ext uri="{BB962C8B-B14F-4D97-AF65-F5344CB8AC3E}">
        <p14:creationId xmlns:p14="http://schemas.microsoft.com/office/powerpoint/2010/main" val="36247019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02CB75-4A71-496A-8A9D-73D924E10789}"/>
              </a:ext>
            </a:extLst>
          </p:cNvPr>
          <p:cNvSpPr>
            <a:spLocks noGrp="1"/>
          </p:cNvSpPr>
          <p:nvPr>
            <p:ph type="title"/>
          </p:nvPr>
        </p:nvSpPr>
        <p:spPr/>
        <p:txBody>
          <a:bodyPr/>
          <a:lstStyle/>
          <a:p>
            <a:r>
              <a:rPr lang="pl-PL" dirty="0"/>
              <a:t>Do przeczytania:</a:t>
            </a:r>
            <a:endParaRPr lang="en-GB" dirty="0"/>
          </a:p>
        </p:txBody>
      </p:sp>
      <p:sp>
        <p:nvSpPr>
          <p:cNvPr id="3" name="Symbol zastępczy zawartości 2">
            <a:extLst>
              <a:ext uri="{FF2B5EF4-FFF2-40B4-BE49-F238E27FC236}">
                <a16:creationId xmlns:a16="http://schemas.microsoft.com/office/drawing/2014/main" id="{BB0904AD-F9AF-41C8-8E94-10E092C05899}"/>
              </a:ext>
            </a:extLst>
          </p:cNvPr>
          <p:cNvSpPr>
            <a:spLocks noGrp="1"/>
          </p:cNvSpPr>
          <p:nvPr>
            <p:ph idx="1"/>
          </p:nvPr>
        </p:nvSpPr>
        <p:spPr/>
        <p:txBody>
          <a:bodyPr/>
          <a:lstStyle/>
          <a:p>
            <a:r>
              <a:rPr lang="en-GB" dirty="0">
                <a:hlinkClick r:id="rId2"/>
              </a:rPr>
              <a:t>https://www.rp.pl/polityka/art36323051-kontrowersyjne-ulaskawienie-z-psychotropami-w-tle</a:t>
            </a:r>
            <a:r>
              <a:rPr lang="pl-PL" dirty="0"/>
              <a:t> </a:t>
            </a:r>
          </a:p>
          <a:p>
            <a:r>
              <a:rPr lang="en-GB" dirty="0">
                <a:hlinkClick r:id="rId3"/>
              </a:rPr>
              <a:t>https://pl.wikipedia.org/wiki/Lincz_we_W%C5%82odowie</a:t>
            </a:r>
            <a:r>
              <a:rPr lang="pl-PL" dirty="0"/>
              <a:t> </a:t>
            </a:r>
            <a:r>
              <a:rPr lang="pl-PL" dirty="0">
                <a:sym typeface="Wingdings" panose="05000000000000000000" pitchFamily="2" charset="2"/>
              </a:rPr>
              <a:t> Lincz we Włodowie – bardzo </a:t>
            </a:r>
            <a:r>
              <a:rPr lang="pl-PL">
                <a:sym typeface="Wingdings" panose="05000000000000000000" pitchFamily="2" charset="2"/>
              </a:rPr>
              <a:t>ciekawa sprawa </a:t>
            </a:r>
            <a:endParaRPr lang="en-GB"/>
          </a:p>
        </p:txBody>
      </p:sp>
    </p:spTree>
    <p:extLst>
      <p:ext uri="{BB962C8B-B14F-4D97-AF65-F5344CB8AC3E}">
        <p14:creationId xmlns:p14="http://schemas.microsoft.com/office/powerpoint/2010/main" val="1055295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FA187DB6-8DD9-4D56-BC7E-23BFB43E8719}"/>
              </a:ext>
            </a:extLst>
          </p:cNvPr>
          <p:cNvSpPr>
            <a:spLocks noGrp="1"/>
          </p:cNvSpPr>
          <p:nvPr>
            <p:ph type="title"/>
          </p:nvPr>
        </p:nvSpPr>
        <p:spPr/>
        <p:txBody>
          <a:bodyPr>
            <a:noAutofit/>
          </a:bodyPr>
          <a:lstStyle/>
          <a:p>
            <a:r>
              <a:rPr lang="pl-PL" sz="4800" dirty="0"/>
              <a:t>Postępowanie o odszkodowanie za niesłuszne skazanie, tymczasowe aresztowanie i zatrzymanie </a:t>
            </a:r>
            <a:endParaRPr lang="en-GB" sz="4800" dirty="0"/>
          </a:p>
        </p:txBody>
      </p:sp>
      <p:sp>
        <p:nvSpPr>
          <p:cNvPr id="5" name="Symbol zastępczy tekstu 4">
            <a:extLst>
              <a:ext uri="{FF2B5EF4-FFF2-40B4-BE49-F238E27FC236}">
                <a16:creationId xmlns:a16="http://schemas.microsoft.com/office/drawing/2014/main" id="{EEF95F1D-3FD7-4D50-930E-6AE96F90F248}"/>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09266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Prawo do odszkodowania – Konstytucja </a:t>
            </a:r>
          </a:p>
        </p:txBody>
      </p:sp>
      <p:sp>
        <p:nvSpPr>
          <p:cNvPr id="3" name="Symbol zastępczy zawartości 2"/>
          <p:cNvSpPr>
            <a:spLocks noGrp="1"/>
          </p:cNvSpPr>
          <p:nvPr>
            <p:ph idx="1"/>
          </p:nvPr>
        </p:nvSpPr>
        <p:spPr/>
        <p:txBody>
          <a:bodyPr>
            <a:normAutofit/>
          </a:bodyPr>
          <a:lstStyle/>
          <a:p>
            <a:pPr algn="just"/>
            <a:r>
              <a:rPr lang="pl-PL" dirty="0"/>
              <a:t>Prawo do uzyskania odszkodowania za niesłuszne pozbawienie wolności wynika z Konstytucji i aktów prawa międzynarodowego. Jeśli skazania/tymczasowe aresztowanie było niesłuszne, a zatem naruszono prawo jednostki, musi istnieć jakiś mechanizm, który choć częściowo wynagrodzi jej krzywdę i stratę, jaką poniosła.</a:t>
            </a:r>
          </a:p>
          <a:p>
            <a:pPr algn="just"/>
            <a:r>
              <a:rPr lang="pl-PL" dirty="0"/>
              <a:t>Upraszczając – państwo się pomyliło, więc powinno zapłacić osobie, która poniosła z tego powodu straty/krzywdy </a:t>
            </a:r>
          </a:p>
          <a:p>
            <a:pPr algn="just"/>
            <a:r>
              <a:rPr lang="pl-PL" dirty="0"/>
              <a:t>art. 41 ust. 5 Konstytucji </a:t>
            </a:r>
          </a:p>
          <a:p>
            <a:pPr marL="0" indent="0" algn="just">
              <a:buNone/>
            </a:pPr>
            <a:r>
              <a:rPr lang="pl-PL" dirty="0"/>
              <a:t>Każdy bezprawnie pozbawiony wolności ma prawo do odszkodowania.</a:t>
            </a:r>
          </a:p>
          <a:p>
            <a:pPr marL="0" indent="0" algn="just">
              <a:buNone/>
            </a:pPr>
            <a:endParaRPr lang="pl-PL" dirty="0"/>
          </a:p>
          <a:p>
            <a:pPr algn="just"/>
            <a:r>
              <a:rPr lang="pl-PL" dirty="0"/>
              <a:t>art. 77 ust. 1 Konstytucji </a:t>
            </a:r>
          </a:p>
          <a:p>
            <a:pPr marL="0" indent="0" algn="just">
              <a:buNone/>
            </a:pPr>
            <a:r>
              <a:rPr lang="pl-PL" dirty="0"/>
              <a:t>Każdy ma prawo do wynagrodzenia szkody, jaka została mu wyrządzona przez niezgodne z prawem działanie organu władzy publicznej.</a:t>
            </a:r>
          </a:p>
          <a:p>
            <a:pPr marL="0" indent="0" algn="just">
              <a:buNone/>
            </a:pPr>
            <a:endParaRPr lang="pl-PL" dirty="0"/>
          </a:p>
        </p:txBody>
      </p:sp>
    </p:spTree>
    <p:extLst>
      <p:ext uri="{BB962C8B-B14F-4D97-AF65-F5344CB8AC3E}">
        <p14:creationId xmlns:p14="http://schemas.microsoft.com/office/powerpoint/2010/main" val="99242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t>Prawo do odszkodowania – prawo międzynarodowe </a:t>
            </a:r>
          </a:p>
        </p:txBody>
      </p:sp>
      <p:sp>
        <p:nvSpPr>
          <p:cNvPr id="3" name="Symbol zastępczy zawartości 2"/>
          <p:cNvSpPr>
            <a:spLocks noGrp="1"/>
          </p:cNvSpPr>
          <p:nvPr>
            <p:ph idx="1"/>
          </p:nvPr>
        </p:nvSpPr>
        <p:spPr/>
        <p:txBody>
          <a:bodyPr>
            <a:normAutofit/>
          </a:bodyPr>
          <a:lstStyle/>
          <a:p>
            <a:r>
              <a:rPr lang="pl-PL" dirty="0"/>
              <a:t>art. 5 ust. 5 EKPC</a:t>
            </a:r>
          </a:p>
          <a:p>
            <a:pPr marL="0" indent="0" algn="just">
              <a:buNone/>
            </a:pPr>
            <a:r>
              <a:rPr lang="pl-PL" dirty="0"/>
              <a:t>Każdy, kto został pokrzywdzony przez niezgodne z treścią tego artykułu zatrzymanie lub aresztowanie, ma prawo do odszkodowania</a:t>
            </a:r>
          </a:p>
          <a:p>
            <a:pPr algn="just"/>
            <a:r>
              <a:rPr lang="pl-PL" dirty="0"/>
              <a:t>art. 14 ust. 6 </a:t>
            </a:r>
            <a:r>
              <a:rPr lang="pl-PL" dirty="0" err="1"/>
              <a:t>MPPOiP</a:t>
            </a:r>
            <a:endParaRPr lang="pl-PL" dirty="0"/>
          </a:p>
          <a:p>
            <a:pPr marL="0" indent="0" algn="just">
              <a:buNone/>
            </a:pPr>
            <a:r>
              <a:rPr lang="pl-PL" dirty="0"/>
              <a:t>Jeżeli prawomocne orzeczenie skazujące zostało następnie uchylone lub nastąpiło ułaskawienie na podstawie nowych lub nowo ujawnionych faktów, które niezbicie wykazały, że zaszła omyłka sądowa, wówczas osobie, która poniosła karę w wyniku takiego skazania, będzie przyznane odszkodowanie zgodnie z ustawą, chyba że zostanie udowodnione, iż osoba ta ponosi całkowicie lub częściowo winę za nieujawnienie w porę nieznanego faktu.  </a:t>
            </a:r>
          </a:p>
        </p:txBody>
      </p:sp>
    </p:spTree>
    <p:extLst>
      <p:ext uri="{BB962C8B-B14F-4D97-AF65-F5344CB8AC3E}">
        <p14:creationId xmlns:p14="http://schemas.microsoft.com/office/powerpoint/2010/main" val="116549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643467" y="1123837"/>
            <a:ext cx="3073914" cy="4601183"/>
          </a:xfrm>
        </p:spPr>
        <p:txBody>
          <a:bodyPr>
            <a:normAutofit/>
          </a:bodyPr>
          <a:lstStyle/>
          <a:p>
            <a:pPr algn="r"/>
            <a:r>
              <a:rPr lang="pl-PL" b="1">
                <a:solidFill>
                  <a:schemeClr val="tx1">
                    <a:lumMod val="85000"/>
                    <a:lumOff val="15000"/>
                  </a:schemeClr>
                </a:solidFill>
              </a:rPr>
              <a:t>Charakter postępowania </a:t>
            </a:r>
          </a:p>
        </p:txBody>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4393580" y="864108"/>
            <a:ext cx="6681961" cy="5120640"/>
          </a:xfrm>
        </p:spPr>
        <p:txBody>
          <a:bodyPr>
            <a:normAutofit lnSpcReduction="10000"/>
          </a:bodyPr>
          <a:lstStyle/>
          <a:p>
            <a:pPr algn="just"/>
            <a:r>
              <a:rPr lang="pl-PL" dirty="0"/>
              <a:t>Roszczenia cywilne dochodzone w trybie procesu karnego. Jest to szczególna regulacja w porównaniu z art. 417 k.c. i odpowiedzialnością Skarbu Państwa za niezgodne z prawem działanie lub zaniechanie. </a:t>
            </a:r>
          </a:p>
          <a:p>
            <a:pPr algn="just"/>
            <a:r>
              <a:rPr lang="pl-PL" dirty="0"/>
              <a:t>Odpowiedzialność Skarbu Państwa jest oparta </a:t>
            </a:r>
            <a:r>
              <a:rPr lang="pl-PL" b="1" dirty="0"/>
              <a:t>na zasadzie ryzyka</a:t>
            </a:r>
            <a:r>
              <a:rPr lang="pl-PL" dirty="0"/>
              <a:t>. Nie ma znaczenia ewentualna wina funkcjonariusza publicznego. </a:t>
            </a:r>
          </a:p>
          <a:p>
            <a:pPr lvl="1" algn="just"/>
            <a:r>
              <a:rPr lang="pl-PL" sz="2000" dirty="0"/>
              <a:t>Istnieje jednak możliwość dochodzenia roszczeń regresowych wobec osób, które swoim bezprawnym działaniem spowodowały niesłuszne skazanie/tymczasowe aresztowanie/zatrzymanie. </a:t>
            </a:r>
          </a:p>
          <a:p>
            <a:pPr lvl="1" algn="just"/>
            <a:r>
              <a:rPr lang="pl-PL" sz="2000" dirty="0"/>
              <a:t>por. art</a:t>
            </a:r>
            <a:r>
              <a:rPr lang="pl-PL" sz="2000" dirty="0">
                <a:latin typeface="+mj-lt"/>
              </a:rPr>
              <a:t>. 557 </a:t>
            </a:r>
            <a:r>
              <a:rPr lang="pl-PL" sz="2000" dirty="0">
                <a:latin typeface="+mj-lt"/>
                <a:ea typeface="Yu Gothic UI Semilight" panose="020B0400000000000000" pitchFamily="34" charset="-128"/>
              </a:rPr>
              <a:t>§ 1 </a:t>
            </a:r>
            <a:endParaRPr lang="pl-PL" sz="2000" dirty="0">
              <a:latin typeface="+mj-lt"/>
            </a:endParaRPr>
          </a:p>
          <a:p>
            <a:pPr algn="just"/>
            <a:r>
              <a:rPr lang="pl-PL" dirty="0"/>
              <a:t>Bardzo ważne – w postępowaniu o odszkodowanie za niesłuszne skazanie itp. bierze udział prokurator, ale </a:t>
            </a:r>
            <a:r>
              <a:rPr lang="pl-PL" b="1" u="sng" dirty="0"/>
              <a:t>nie pełni w nim roli oskarżyciela publicznego! </a:t>
            </a:r>
            <a:r>
              <a:rPr lang="pl-PL" dirty="0"/>
              <a:t>Postępowanie to ma charakter cywilny, więc nie ma kogo oskarżać </a:t>
            </a:r>
            <a:r>
              <a:rPr lang="pl-PL" dirty="0">
                <a:sym typeface="Wingdings" panose="05000000000000000000" pitchFamily="2" charset="2"/>
              </a:rPr>
              <a:t> </a:t>
            </a:r>
          </a:p>
          <a:p>
            <a:pPr lvl="1" algn="just"/>
            <a:r>
              <a:rPr lang="pl-PL" sz="2000" dirty="0">
                <a:sym typeface="Wingdings" panose="05000000000000000000" pitchFamily="2" charset="2"/>
              </a:rPr>
              <a:t>prokurator jest </a:t>
            </a:r>
            <a:r>
              <a:rPr lang="pl-PL" sz="2000" b="1" dirty="0">
                <a:sym typeface="Wingdings" panose="05000000000000000000" pitchFamily="2" charset="2"/>
              </a:rPr>
              <a:t>rzecznikiem interesu publicznego </a:t>
            </a:r>
            <a:endParaRPr lang="pl-PL" sz="2000" dirty="0"/>
          </a:p>
        </p:txBody>
      </p:sp>
    </p:spTree>
    <p:extLst>
      <p:ext uri="{BB962C8B-B14F-4D97-AF65-F5344CB8AC3E}">
        <p14:creationId xmlns:p14="http://schemas.microsoft.com/office/powerpoint/2010/main" val="404274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6B2CD5-B6A3-49CF-85EF-07FFD3262C4B}"/>
              </a:ext>
            </a:extLst>
          </p:cNvPr>
          <p:cNvSpPr>
            <a:spLocks noGrp="1"/>
          </p:cNvSpPr>
          <p:nvPr>
            <p:ph type="title"/>
          </p:nvPr>
        </p:nvSpPr>
        <p:spPr/>
        <p:txBody>
          <a:bodyPr/>
          <a:lstStyle/>
          <a:p>
            <a:r>
              <a:rPr lang="pl-PL" dirty="0"/>
              <a:t>Ciekawy i krótki artykuł po co nam postępowanie odszkodowawcze </a:t>
            </a:r>
          </a:p>
        </p:txBody>
      </p:sp>
      <p:sp>
        <p:nvSpPr>
          <p:cNvPr id="3" name="Symbol zastępczy zawartości 2">
            <a:extLst>
              <a:ext uri="{FF2B5EF4-FFF2-40B4-BE49-F238E27FC236}">
                <a16:creationId xmlns:a16="http://schemas.microsoft.com/office/drawing/2014/main" id="{77C7EADB-4882-4EEF-B1AD-B2E68C7C63CF}"/>
              </a:ext>
            </a:extLst>
          </p:cNvPr>
          <p:cNvSpPr>
            <a:spLocks noGrp="1"/>
          </p:cNvSpPr>
          <p:nvPr>
            <p:ph idx="1"/>
          </p:nvPr>
        </p:nvSpPr>
        <p:spPr/>
        <p:txBody>
          <a:bodyPr/>
          <a:lstStyle/>
          <a:p>
            <a:r>
              <a:rPr lang="pl-PL" dirty="0">
                <a:hlinkClick r:id="rId2"/>
              </a:rPr>
              <a:t>https://www.rp.pl/Prawo-karne/307309977-Niesluszne-skazanie-panstwo-coraz-wiecej-placi-za-zabrana-wolnosc.html</a:t>
            </a:r>
            <a:endParaRPr lang="pl-PL" dirty="0"/>
          </a:p>
        </p:txBody>
      </p:sp>
    </p:spTree>
    <p:extLst>
      <p:ext uri="{BB962C8B-B14F-4D97-AF65-F5344CB8AC3E}">
        <p14:creationId xmlns:p14="http://schemas.microsoft.com/office/powerpoint/2010/main" val="12575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494260" y="1683144"/>
            <a:ext cx="2774922" cy="3491712"/>
          </a:xfrm>
        </p:spPr>
        <p:txBody>
          <a:bodyPr>
            <a:normAutofit/>
          </a:bodyPr>
          <a:lstStyle/>
          <a:p>
            <a:r>
              <a:rPr lang="pl-PL" sz="2800" b="1"/>
              <a:t>Odszkodowanie – art. 552 KPK</a:t>
            </a:r>
          </a:p>
        </p:txBody>
      </p:sp>
      <p:sp>
        <p:nvSpPr>
          <p:cNvPr id="3" name="Symbol zastępczy zawartości 2"/>
          <p:cNvSpPr>
            <a:spLocks noGrp="1"/>
          </p:cNvSpPr>
          <p:nvPr>
            <p:ph idx="1"/>
          </p:nvPr>
        </p:nvSpPr>
        <p:spPr>
          <a:xfrm>
            <a:off x="4208490" y="762001"/>
            <a:ext cx="6780494" cy="5334000"/>
          </a:xfrm>
        </p:spPr>
        <p:txBody>
          <a:bodyPr>
            <a:normAutofit/>
          </a:bodyPr>
          <a:lstStyle/>
          <a:p>
            <a:pPr marL="0" indent="0" algn="just">
              <a:buNone/>
            </a:pPr>
            <a:r>
              <a:rPr lang="pl-PL" dirty="0"/>
              <a:t>§  1. Oskarżonemu, który </a:t>
            </a:r>
            <a:r>
              <a:rPr lang="pl-PL" b="1" dirty="0"/>
              <a:t>w wyniku wznowienia postępowania, kasacji lub skargi nadzwyczajnej </a:t>
            </a:r>
            <a:r>
              <a:rPr lang="pl-PL" dirty="0"/>
              <a:t>został </a:t>
            </a:r>
            <a:r>
              <a:rPr lang="pl-PL" b="1" dirty="0">
                <a:solidFill>
                  <a:srgbClr val="00B050"/>
                </a:solidFill>
              </a:rPr>
              <a:t>uniewinniony lub skazany na łagodniejszą karę</a:t>
            </a:r>
            <a:r>
              <a:rPr lang="pl-PL" dirty="0"/>
              <a:t>, służy od Skarbu Państwa odszkodowanie za poniesioną szkodę oraz zadośćuczynienie za doznaną krzywdę, wynikłe z wykonania względem niego w całości lub w części kary, której nie powinien był ponieść.</a:t>
            </a:r>
          </a:p>
          <a:p>
            <a:pPr marL="0" indent="0" algn="just">
              <a:buNone/>
            </a:pPr>
            <a:r>
              <a:rPr lang="pl-PL" dirty="0"/>
              <a:t>§ 2. Przepis § 1 stosuje się także, jeżeli po uchyleniu skazującego orzeczenia postępowanie umorzono wskutek okoliczności, których nie uwzględniono we wcześniejszym postępowaniu.</a:t>
            </a:r>
          </a:p>
          <a:p>
            <a:pPr marL="0" indent="0" algn="just">
              <a:buNone/>
            </a:pPr>
            <a:r>
              <a:rPr lang="pl-PL" dirty="0"/>
              <a:t>§ 3. Prawo do odszkodowania i zadośćuczynienia powstaje również w związku z zastosowaniem środka zabezpieczającego w warunkach określonych w § 1 i 2.</a:t>
            </a:r>
          </a:p>
          <a:p>
            <a:pPr marL="0" indent="0" algn="just">
              <a:buNone/>
            </a:pPr>
            <a:r>
              <a:rPr lang="pl-PL" dirty="0"/>
              <a:t>§ 4. Odszkodowanie i zadośćuczynienie przysługuje również w wypadku </a:t>
            </a:r>
            <a:r>
              <a:rPr lang="pl-PL" b="1" dirty="0">
                <a:solidFill>
                  <a:srgbClr val="FF0000"/>
                </a:solidFill>
              </a:rPr>
              <a:t>niewątpliwie niesłusznego tymczasowego aresztowania lub zatrzymania</a:t>
            </a:r>
            <a:r>
              <a:rPr lang="pl-PL" dirty="0"/>
              <a:t>.</a:t>
            </a: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4947348"/>
      </p:ext>
    </p:extLst>
  </p:cSld>
  <p:clrMapOvr>
    <a:masterClrMapping/>
  </p:clrMapOvr>
</p:sld>
</file>

<file path=ppt/theme/theme1.xml><?xml version="1.0" encoding="utf-8"?>
<a:theme xmlns:a="http://schemas.openxmlformats.org/drawingml/2006/main" name="Ramka">
  <a:themeElements>
    <a:clrScheme name="Zielony">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amka">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amka">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292</TotalTime>
  <Words>4030</Words>
  <Application>Microsoft Office PowerPoint</Application>
  <PresentationFormat>Panoramiczny</PresentationFormat>
  <Paragraphs>189</Paragraphs>
  <Slides>38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38</vt:i4>
      </vt:variant>
    </vt:vector>
  </HeadingPairs>
  <TitlesOfParts>
    <vt:vector size="41" baseType="lpstr">
      <vt:lpstr>Corbel</vt:lpstr>
      <vt:lpstr>Wingdings 2</vt:lpstr>
      <vt:lpstr>Ramka</vt:lpstr>
      <vt:lpstr>Wykład 19 Postępowania po uprawomocnieniu się orzeczenia  </vt:lpstr>
      <vt:lpstr>Postępowanie po uprawomocnieniu się orzeczenia </vt:lpstr>
      <vt:lpstr>Postępowanie po uprawomocnieniu się orzeczenia </vt:lpstr>
      <vt:lpstr>Postępowanie o odszkodowanie za niesłuszne skazanie, tymczasowe aresztowanie i zatrzymanie </vt:lpstr>
      <vt:lpstr>Prawo do odszkodowania – Konstytucja </vt:lpstr>
      <vt:lpstr>Prawo do odszkodowania – prawo międzynarodowe </vt:lpstr>
      <vt:lpstr>Charakter postępowania </vt:lpstr>
      <vt:lpstr>Ciekawy i krótki artykuł po co nam postępowanie odszkodowawcze </vt:lpstr>
      <vt:lpstr>Odszkodowanie – art. 552 KPK</vt:lpstr>
      <vt:lpstr>Zakres roszczeń odszkodowawczych </vt:lpstr>
      <vt:lpstr>Odszkodowanie i zadośćuczynienie za niesłuszne skazanie </vt:lpstr>
      <vt:lpstr>Odszkodowanie i zadośćuczynienie za niesłuszne skazanie </vt:lpstr>
      <vt:lpstr>Odszkodowanie i zadośćuczynienie za niesłuszne zastosowanie środka zabezpieczającego</vt:lpstr>
      <vt:lpstr>Odszkodowanie i zadośćuczynienia w związku z umorzeniem postępowania w wyniku kasacji lub wznowienia postępowania </vt:lpstr>
      <vt:lpstr>Odszkodowanie i zadośćuczynienie za niewątpliwie niesłuszne tymczasowe aresztowanie </vt:lpstr>
      <vt:lpstr>Odszkodowanie i zadośćuczynienie za niewątpliwie niesłuszne tymczasowe aresztowanie </vt:lpstr>
      <vt:lpstr>Odszkodowanie i zadośćuczynienie za niewątpliwie niesłuszne tymczasowe aresztowanie </vt:lpstr>
      <vt:lpstr>Odszkodowanie i zadośćuczynienie w wypadku niewątpliwie niesłusznego zatrzymania</vt:lpstr>
      <vt:lpstr>Do przeczytania:</vt:lpstr>
      <vt:lpstr>Wyłączenie dochodzenia roszczeń – art. 553 </vt:lpstr>
      <vt:lpstr>  Termin przedawnienia roszczeń</vt:lpstr>
      <vt:lpstr>Termin przedawnienia – co to oznacza dla możliwości dochodzenia roszczeń?</vt:lpstr>
      <vt:lpstr>Dziedziczenie roszczeń – 556 § 1 </vt:lpstr>
      <vt:lpstr>Przebieg postępowania </vt:lpstr>
      <vt:lpstr>Reprezentacja Skarbu Państwa – uwaga nowy przepis!</vt:lpstr>
      <vt:lpstr>Do zapoznania się - ciekawe sprawy odszkodowawcze:</vt:lpstr>
      <vt:lpstr>Do zapoznania się - ciekawe sprawy odszkodowawcze:</vt:lpstr>
      <vt:lpstr>Postępowanie ułaskawieniowe </vt:lpstr>
      <vt:lpstr>Prawo łaski </vt:lpstr>
      <vt:lpstr>Wyrok TK z 17.07. 2018 r.  K 9/17 </vt:lpstr>
      <vt:lpstr>Wyrok TK z 17.07. 2018 r.  K 9/17 </vt:lpstr>
      <vt:lpstr>Zdanie odrębne sędziego L. Kieresa </vt:lpstr>
      <vt:lpstr>Zdanie odrębne sędziego L. Kieresa </vt:lpstr>
      <vt:lpstr>Ułaskawienie w k.p.k.</vt:lpstr>
      <vt:lpstr>Ułaskawienie w k.p.k.</vt:lpstr>
      <vt:lpstr>Ułaskawienie w k.p.k.</vt:lpstr>
      <vt:lpstr>Ułaskawienie</vt:lpstr>
      <vt:lpstr>Do przeczytania: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Odszkodowanie za niesłuszne skazanie, tymczasowe aresztowanie lub zatrzymanie</dc:title>
  <dc:creator>Dominika Czerniak</dc:creator>
  <cp:lastModifiedBy>Dominika Czerniak</cp:lastModifiedBy>
  <cp:revision>7</cp:revision>
  <dcterms:created xsi:type="dcterms:W3CDTF">2020-05-20T08:01:22Z</dcterms:created>
  <dcterms:modified xsi:type="dcterms:W3CDTF">2022-05-23T12:02:08Z</dcterms:modified>
</cp:coreProperties>
</file>