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70" r:id="rId5"/>
    <p:sldId id="363" r:id="rId6"/>
    <p:sldId id="364" r:id="rId7"/>
    <p:sldId id="375" r:id="rId8"/>
    <p:sldId id="264" r:id="rId9"/>
    <p:sldId id="263" r:id="rId10"/>
    <p:sldId id="265" r:id="rId11"/>
    <p:sldId id="374" r:id="rId12"/>
    <p:sldId id="376" r:id="rId13"/>
    <p:sldId id="266" r:id="rId14"/>
    <p:sldId id="258" r:id="rId15"/>
    <p:sldId id="259" r:id="rId16"/>
    <p:sldId id="377" r:id="rId17"/>
    <p:sldId id="378" r:id="rId18"/>
    <p:sldId id="260" r:id="rId19"/>
    <p:sldId id="379" r:id="rId20"/>
    <p:sldId id="261" r:id="rId21"/>
    <p:sldId id="380"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62" d="100"/>
          <a:sy n="62" d="100"/>
        </p:scale>
        <p:origin x="8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5B639-470B-4F9D-B68A-750F0FAD6D06}"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en-GB"/>
        </a:p>
      </dgm:t>
    </dgm:pt>
    <dgm:pt modelId="{1FA75FD7-2B71-4F91-AC05-BF666B17BF49}">
      <dgm:prSet phldrT="[Tekst]"/>
      <dgm:spPr/>
      <dgm:t>
        <a:bodyPr/>
        <a:lstStyle/>
        <a:p>
          <a:r>
            <a:rPr lang="pl-PL" dirty="0">
              <a:latin typeface="Century Schoolbook" panose="02040604050505020304" pitchFamily="18" charset="0"/>
            </a:rPr>
            <a:t>funkcja orzekania </a:t>
          </a:r>
          <a:endParaRPr lang="en-GB" dirty="0">
            <a:latin typeface="Century Schoolbook" panose="02040604050505020304" pitchFamily="18" charset="0"/>
          </a:endParaRPr>
        </a:p>
      </dgm:t>
    </dgm:pt>
    <dgm:pt modelId="{47FFDB2F-50AD-44FD-8506-9A8D61C5E696}" type="parTrans" cxnId="{5F85D0D6-9E13-497F-B6D1-859AD13E959E}">
      <dgm:prSet/>
      <dgm:spPr/>
      <dgm:t>
        <a:bodyPr/>
        <a:lstStyle/>
        <a:p>
          <a:endParaRPr lang="en-GB"/>
        </a:p>
      </dgm:t>
    </dgm:pt>
    <dgm:pt modelId="{451284E2-3166-46A1-AD90-19CD479BBD24}" type="sibTrans" cxnId="{5F85D0D6-9E13-497F-B6D1-859AD13E959E}">
      <dgm:prSet/>
      <dgm:spPr/>
      <dgm:t>
        <a:bodyPr/>
        <a:lstStyle/>
        <a:p>
          <a:endParaRPr lang="en-GB"/>
        </a:p>
      </dgm:t>
    </dgm:pt>
    <dgm:pt modelId="{E5F28B0D-251C-4103-8CDF-684AAE79A939}">
      <dgm:prSet phldrT="[Tekst]"/>
      <dgm:spPr/>
      <dgm:t>
        <a:bodyPr/>
        <a:lstStyle/>
        <a:p>
          <a:r>
            <a:rPr lang="pl-PL" dirty="0">
              <a:latin typeface="Century Schoolbook" panose="02040604050505020304" pitchFamily="18" charset="0"/>
            </a:rPr>
            <a:t>funkcja oskarżenia</a:t>
          </a:r>
          <a:endParaRPr lang="en-GB" dirty="0">
            <a:latin typeface="Century Schoolbook" panose="02040604050505020304" pitchFamily="18" charset="0"/>
          </a:endParaRPr>
        </a:p>
      </dgm:t>
    </dgm:pt>
    <dgm:pt modelId="{7C6A04BE-AE21-4170-94EA-E62E567B5D63}" type="parTrans" cxnId="{97CE6A77-DE59-44CA-A91A-21DE8E16C6D9}">
      <dgm:prSet/>
      <dgm:spPr/>
      <dgm:t>
        <a:bodyPr/>
        <a:lstStyle/>
        <a:p>
          <a:endParaRPr lang="en-GB"/>
        </a:p>
      </dgm:t>
    </dgm:pt>
    <dgm:pt modelId="{EBF34FBC-5D2B-4F89-99CC-E52EDC9B8A07}" type="sibTrans" cxnId="{97CE6A77-DE59-44CA-A91A-21DE8E16C6D9}">
      <dgm:prSet/>
      <dgm:spPr/>
      <dgm:t>
        <a:bodyPr/>
        <a:lstStyle/>
        <a:p>
          <a:endParaRPr lang="en-GB"/>
        </a:p>
      </dgm:t>
    </dgm:pt>
    <dgm:pt modelId="{3BF04D89-9712-4BDB-B018-F180FE7C3E39}">
      <dgm:prSet phldrT="[Tekst]"/>
      <dgm:spPr/>
      <dgm:t>
        <a:bodyPr/>
        <a:lstStyle/>
        <a:p>
          <a:r>
            <a:rPr lang="pl-PL" dirty="0">
              <a:latin typeface="Century Schoolbook" panose="02040604050505020304" pitchFamily="18" charset="0"/>
            </a:rPr>
            <a:t>funkcja obrony </a:t>
          </a:r>
          <a:endParaRPr lang="en-GB" dirty="0">
            <a:latin typeface="Century Schoolbook" panose="02040604050505020304" pitchFamily="18" charset="0"/>
          </a:endParaRPr>
        </a:p>
      </dgm:t>
    </dgm:pt>
    <dgm:pt modelId="{68BA7C7A-EB58-422B-B003-F95525613616}" type="parTrans" cxnId="{E41C4A87-B71D-4B75-989E-8635640535BF}">
      <dgm:prSet/>
      <dgm:spPr/>
      <dgm:t>
        <a:bodyPr/>
        <a:lstStyle/>
        <a:p>
          <a:endParaRPr lang="en-GB"/>
        </a:p>
      </dgm:t>
    </dgm:pt>
    <dgm:pt modelId="{0F2833A5-C434-4E35-AE91-627CDD599025}" type="sibTrans" cxnId="{E41C4A87-B71D-4B75-989E-8635640535BF}">
      <dgm:prSet/>
      <dgm:spPr/>
      <dgm:t>
        <a:bodyPr/>
        <a:lstStyle/>
        <a:p>
          <a:endParaRPr lang="en-GB"/>
        </a:p>
      </dgm:t>
    </dgm:pt>
    <dgm:pt modelId="{01802255-6D7B-4D80-AC6D-E001FD4B9CFD}">
      <dgm:prSet phldrT="[Tekst]"/>
      <dgm:spPr/>
      <dgm:t>
        <a:bodyPr/>
        <a:lstStyle/>
        <a:p>
          <a:r>
            <a:rPr lang="pl-PL" b="1" dirty="0">
              <a:solidFill>
                <a:srgbClr val="FFC000"/>
              </a:solidFill>
              <a:latin typeface="Century Schoolbook" panose="02040604050505020304" pitchFamily="18" charset="0"/>
            </a:rPr>
            <a:t>jeden (śledczy, inkwizycyjny) organ procesowy </a:t>
          </a:r>
          <a:endParaRPr lang="en-GB" b="1" dirty="0">
            <a:solidFill>
              <a:srgbClr val="FFC000"/>
            </a:solidFill>
            <a:latin typeface="Century Schoolbook" panose="02040604050505020304" pitchFamily="18" charset="0"/>
          </a:endParaRPr>
        </a:p>
      </dgm:t>
    </dgm:pt>
    <dgm:pt modelId="{28AEB5F3-1574-4722-85D6-FF1AEEF7E294}" type="parTrans" cxnId="{44187549-ADED-4BB5-93F4-CCD43553CF02}">
      <dgm:prSet/>
      <dgm:spPr/>
      <dgm:t>
        <a:bodyPr/>
        <a:lstStyle/>
        <a:p>
          <a:endParaRPr lang="en-GB"/>
        </a:p>
      </dgm:t>
    </dgm:pt>
    <dgm:pt modelId="{3EC09872-9F43-462D-9DD4-F3F427C31BD0}" type="sibTrans" cxnId="{44187549-ADED-4BB5-93F4-CCD43553CF02}">
      <dgm:prSet/>
      <dgm:spPr/>
      <dgm:t>
        <a:bodyPr/>
        <a:lstStyle/>
        <a:p>
          <a:endParaRPr lang="en-GB"/>
        </a:p>
      </dgm:t>
    </dgm:pt>
    <dgm:pt modelId="{2AA01878-CFF5-4849-AC9A-3A1E95D9DA06}" type="pres">
      <dgm:prSet presAssocID="{B855B639-470B-4F9D-B68A-750F0FAD6D06}" presName="Name0" presStyleCnt="0">
        <dgm:presLayoutVars>
          <dgm:chMax val="4"/>
          <dgm:resizeHandles val="exact"/>
        </dgm:presLayoutVars>
      </dgm:prSet>
      <dgm:spPr/>
    </dgm:pt>
    <dgm:pt modelId="{4ADC4AEA-ED43-466D-ABBB-70EBE5122316}" type="pres">
      <dgm:prSet presAssocID="{B855B639-470B-4F9D-B68A-750F0FAD6D06}" presName="ellipse" presStyleLbl="trBgShp" presStyleIdx="0" presStyleCnt="1"/>
      <dgm:spPr/>
    </dgm:pt>
    <dgm:pt modelId="{AEA8B377-B3F1-4926-9317-7B770BE98389}" type="pres">
      <dgm:prSet presAssocID="{B855B639-470B-4F9D-B68A-750F0FAD6D06}" presName="arrow1" presStyleLbl="fgShp" presStyleIdx="0" presStyleCnt="1"/>
      <dgm:spPr/>
    </dgm:pt>
    <dgm:pt modelId="{B15CB633-0AC8-45E4-A067-778915F34A26}" type="pres">
      <dgm:prSet presAssocID="{B855B639-470B-4F9D-B68A-750F0FAD6D06}" presName="rectangle" presStyleLbl="revTx" presStyleIdx="0" presStyleCnt="1">
        <dgm:presLayoutVars>
          <dgm:bulletEnabled val="1"/>
        </dgm:presLayoutVars>
      </dgm:prSet>
      <dgm:spPr/>
    </dgm:pt>
    <dgm:pt modelId="{1AE10666-7F17-43B0-B88C-3CF789A5CA31}" type="pres">
      <dgm:prSet presAssocID="{E5F28B0D-251C-4103-8CDF-684AAE79A939}" presName="item1" presStyleLbl="node1" presStyleIdx="0" presStyleCnt="3">
        <dgm:presLayoutVars>
          <dgm:bulletEnabled val="1"/>
        </dgm:presLayoutVars>
      </dgm:prSet>
      <dgm:spPr/>
    </dgm:pt>
    <dgm:pt modelId="{7662FF08-75B9-4EF8-8CCF-B727180CD5C4}" type="pres">
      <dgm:prSet presAssocID="{3BF04D89-9712-4BDB-B018-F180FE7C3E39}" presName="item2" presStyleLbl="node1" presStyleIdx="1" presStyleCnt="3">
        <dgm:presLayoutVars>
          <dgm:bulletEnabled val="1"/>
        </dgm:presLayoutVars>
      </dgm:prSet>
      <dgm:spPr/>
    </dgm:pt>
    <dgm:pt modelId="{4C0C3DB1-8CDF-4E0D-8B7E-0A6B69635132}" type="pres">
      <dgm:prSet presAssocID="{01802255-6D7B-4D80-AC6D-E001FD4B9CFD}" presName="item3" presStyleLbl="node1" presStyleIdx="2" presStyleCnt="3">
        <dgm:presLayoutVars>
          <dgm:bulletEnabled val="1"/>
        </dgm:presLayoutVars>
      </dgm:prSet>
      <dgm:spPr/>
    </dgm:pt>
    <dgm:pt modelId="{57BD8EBA-7091-4222-843A-7856C5EA88E8}" type="pres">
      <dgm:prSet presAssocID="{B855B639-470B-4F9D-B68A-750F0FAD6D06}" presName="funnel" presStyleLbl="trAlignAcc1" presStyleIdx="0" presStyleCnt="1"/>
      <dgm:spPr/>
    </dgm:pt>
  </dgm:ptLst>
  <dgm:cxnLst>
    <dgm:cxn modelId="{5738F531-4AAA-4D31-A69F-A91B20C024D0}" type="presOf" srcId="{B855B639-470B-4F9D-B68A-750F0FAD6D06}" destId="{2AA01878-CFF5-4849-AC9A-3A1E95D9DA06}" srcOrd="0" destOrd="0" presId="urn:microsoft.com/office/officeart/2005/8/layout/funnel1"/>
    <dgm:cxn modelId="{44187549-ADED-4BB5-93F4-CCD43553CF02}" srcId="{B855B639-470B-4F9D-B68A-750F0FAD6D06}" destId="{01802255-6D7B-4D80-AC6D-E001FD4B9CFD}" srcOrd="3" destOrd="0" parTransId="{28AEB5F3-1574-4722-85D6-FF1AEEF7E294}" sibTransId="{3EC09872-9F43-462D-9DD4-F3F427C31BD0}"/>
    <dgm:cxn modelId="{3D618D6E-0FDA-45E8-A350-AFF332EBD9AB}" type="presOf" srcId="{E5F28B0D-251C-4103-8CDF-684AAE79A939}" destId="{7662FF08-75B9-4EF8-8CCF-B727180CD5C4}" srcOrd="0" destOrd="0" presId="urn:microsoft.com/office/officeart/2005/8/layout/funnel1"/>
    <dgm:cxn modelId="{97CE6A77-DE59-44CA-A91A-21DE8E16C6D9}" srcId="{B855B639-470B-4F9D-B68A-750F0FAD6D06}" destId="{E5F28B0D-251C-4103-8CDF-684AAE79A939}" srcOrd="1" destOrd="0" parTransId="{7C6A04BE-AE21-4170-94EA-E62E567B5D63}" sibTransId="{EBF34FBC-5D2B-4F89-99CC-E52EDC9B8A07}"/>
    <dgm:cxn modelId="{E41C4A87-B71D-4B75-989E-8635640535BF}" srcId="{B855B639-470B-4F9D-B68A-750F0FAD6D06}" destId="{3BF04D89-9712-4BDB-B018-F180FE7C3E39}" srcOrd="2" destOrd="0" parTransId="{68BA7C7A-EB58-422B-B003-F95525613616}" sibTransId="{0F2833A5-C434-4E35-AE91-627CDD599025}"/>
    <dgm:cxn modelId="{858E6ED1-5EA2-467D-9C13-DA769697CE62}" type="presOf" srcId="{01802255-6D7B-4D80-AC6D-E001FD4B9CFD}" destId="{B15CB633-0AC8-45E4-A067-778915F34A26}" srcOrd="0" destOrd="0" presId="urn:microsoft.com/office/officeart/2005/8/layout/funnel1"/>
    <dgm:cxn modelId="{5F85D0D6-9E13-497F-B6D1-859AD13E959E}" srcId="{B855B639-470B-4F9D-B68A-750F0FAD6D06}" destId="{1FA75FD7-2B71-4F91-AC05-BF666B17BF49}" srcOrd="0" destOrd="0" parTransId="{47FFDB2F-50AD-44FD-8506-9A8D61C5E696}" sibTransId="{451284E2-3166-46A1-AD90-19CD479BBD24}"/>
    <dgm:cxn modelId="{ADA464F5-D941-4010-8CFB-659A36BC988C}" type="presOf" srcId="{3BF04D89-9712-4BDB-B018-F180FE7C3E39}" destId="{1AE10666-7F17-43B0-B88C-3CF789A5CA31}" srcOrd="0" destOrd="0" presId="urn:microsoft.com/office/officeart/2005/8/layout/funnel1"/>
    <dgm:cxn modelId="{202085F6-A835-45CD-B8F1-E001F0B3E4A5}" type="presOf" srcId="{1FA75FD7-2B71-4F91-AC05-BF666B17BF49}" destId="{4C0C3DB1-8CDF-4E0D-8B7E-0A6B69635132}" srcOrd="0" destOrd="0" presId="urn:microsoft.com/office/officeart/2005/8/layout/funnel1"/>
    <dgm:cxn modelId="{967476DA-64A1-4D5D-86F5-47E5D1D45826}" type="presParOf" srcId="{2AA01878-CFF5-4849-AC9A-3A1E95D9DA06}" destId="{4ADC4AEA-ED43-466D-ABBB-70EBE5122316}" srcOrd="0" destOrd="0" presId="urn:microsoft.com/office/officeart/2005/8/layout/funnel1"/>
    <dgm:cxn modelId="{F8544821-56B0-45A8-96B1-527A604AD477}" type="presParOf" srcId="{2AA01878-CFF5-4849-AC9A-3A1E95D9DA06}" destId="{AEA8B377-B3F1-4926-9317-7B770BE98389}" srcOrd="1" destOrd="0" presId="urn:microsoft.com/office/officeart/2005/8/layout/funnel1"/>
    <dgm:cxn modelId="{94047A62-D514-4779-87E8-D97E19FE18D2}" type="presParOf" srcId="{2AA01878-CFF5-4849-AC9A-3A1E95D9DA06}" destId="{B15CB633-0AC8-45E4-A067-778915F34A26}" srcOrd="2" destOrd="0" presId="urn:microsoft.com/office/officeart/2005/8/layout/funnel1"/>
    <dgm:cxn modelId="{58C13E72-19E2-4394-8F28-0DCEA9475721}" type="presParOf" srcId="{2AA01878-CFF5-4849-AC9A-3A1E95D9DA06}" destId="{1AE10666-7F17-43B0-B88C-3CF789A5CA31}" srcOrd="3" destOrd="0" presId="urn:microsoft.com/office/officeart/2005/8/layout/funnel1"/>
    <dgm:cxn modelId="{4B3876F0-3E88-445B-B21C-B25D325ACE93}" type="presParOf" srcId="{2AA01878-CFF5-4849-AC9A-3A1E95D9DA06}" destId="{7662FF08-75B9-4EF8-8CCF-B727180CD5C4}" srcOrd="4" destOrd="0" presId="urn:microsoft.com/office/officeart/2005/8/layout/funnel1"/>
    <dgm:cxn modelId="{8075CBED-BC7B-4A97-B933-CE2DBEAEDA96}" type="presParOf" srcId="{2AA01878-CFF5-4849-AC9A-3A1E95D9DA06}" destId="{4C0C3DB1-8CDF-4E0D-8B7E-0A6B69635132}" srcOrd="5" destOrd="0" presId="urn:microsoft.com/office/officeart/2005/8/layout/funnel1"/>
    <dgm:cxn modelId="{9969EFA3-DCC2-4A86-B181-A341D9EF7838}" type="presParOf" srcId="{2AA01878-CFF5-4849-AC9A-3A1E95D9DA06}" destId="{57BD8EBA-7091-4222-843A-7856C5EA88E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CCF82-EE56-41B1-9736-0D278CB7D511}" type="doc">
      <dgm:prSet loTypeId="urn:microsoft.com/office/officeart/2005/8/layout/hierarchy1" loCatId="hierarchy" qsTypeId="urn:microsoft.com/office/officeart/2005/8/quickstyle/simple4" qsCatId="simple" csTypeId="urn:microsoft.com/office/officeart/2005/8/colors/colorful3" csCatId="colorful" phldr="1"/>
      <dgm:spPr/>
      <dgm:t>
        <a:bodyPr/>
        <a:lstStyle/>
        <a:p>
          <a:endParaRPr lang="pl-PL"/>
        </a:p>
      </dgm:t>
    </dgm:pt>
    <dgm:pt modelId="{C02D3D50-8562-443E-B8FB-4894295CC13B}">
      <dgm:prSet phldrT="[Tekst]"/>
      <dgm:spPr/>
      <dgm:t>
        <a:bodyPr/>
        <a:lstStyle/>
        <a:p>
          <a:r>
            <a:rPr lang="pl-PL" b="1" dirty="0">
              <a:latin typeface="Century Schoolbook" panose="02040604050505020304" pitchFamily="18" charset="0"/>
            </a:rPr>
            <a:t>publicznoskargowe</a:t>
          </a:r>
        </a:p>
      </dgm:t>
    </dgm:pt>
    <dgm:pt modelId="{3243F78E-6755-41C0-A5F6-AF8F40728B66}" type="parTrans" cxnId="{2403D5AE-5E5D-409D-AC86-FAE8D85963DB}">
      <dgm:prSet/>
      <dgm:spPr/>
      <dgm:t>
        <a:bodyPr/>
        <a:lstStyle/>
        <a:p>
          <a:endParaRPr lang="pl-PL"/>
        </a:p>
      </dgm:t>
    </dgm:pt>
    <dgm:pt modelId="{EC6D6885-7B1A-4ED1-BCE2-2B7B2838ACCF}" type="sibTrans" cxnId="{2403D5AE-5E5D-409D-AC86-FAE8D85963DB}">
      <dgm:prSet/>
      <dgm:spPr/>
      <dgm:t>
        <a:bodyPr/>
        <a:lstStyle/>
        <a:p>
          <a:endParaRPr lang="pl-PL"/>
        </a:p>
      </dgm:t>
    </dgm:pt>
    <dgm:pt modelId="{D9188BD8-1325-4FF6-975C-AE940E3897DD}">
      <dgm:prSet phldrT="[Tekst]"/>
      <dgm:spPr/>
      <dgm:t>
        <a:bodyPr/>
        <a:lstStyle/>
        <a:p>
          <a:r>
            <a:rPr lang="pl-PL" b="1" dirty="0">
              <a:latin typeface="Century Schoolbook" panose="02040604050505020304" pitchFamily="18" charset="0"/>
            </a:rPr>
            <a:t>Z urzędu</a:t>
          </a:r>
        </a:p>
      </dgm:t>
    </dgm:pt>
    <dgm:pt modelId="{5EC0E338-ED7F-40A6-A999-5903E82BAE10}" type="parTrans" cxnId="{75A5C8FD-93C9-4117-999B-00B6681ED19D}">
      <dgm:prSet/>
      <dgm:spPr/>
      <dgm:t>
        <a:bodyPr/>
        <a:lstStyle/>
        <a:p>
          <a:endParaRPr lang="pl-PL"/>
        </a:p>
      </dgm:t>
    </dgm:pt>
    <dgm:pt modelId="{F83391DA-3B88-4A75-9C36-712CED5282C6}" type="sibTrans" cxnId="{75A5C8FD-93C9-4117-999B-00B6681ED19D}">
      <dgm:prSet/>
      <dgm:spPr/>
      <dgm:t>
        <a:bodyPr/>
        <a:lstStyle/>
        <a:p>
          <a:endParaRPr lang="pl-PL"/>
        </a:p>
      </dgm:t>
    </dgm:pt>
    <dgm:pt modelId="{E5A27DD5-25F9-4C92-B54F-AF30D40A12B0}">
      <dgm:prSet phldrT="[Tekst]"/>
      <dgm:spPr/>
      <dgm:t>
        <a:bodyPr/>
        <a:lstStyle/>
        <a:p>
          <a:r>
            <a:rPr lang="pl-PL" b="1" dirty="0">
              <a:latin typeface="Century Schoolbook" panose="02040604050505020304" pitchFamily="18" charset="0"/>
            </a:rPr>
            <a:t>Na wniosek**</a:t>
          </a:r>
        </a:p>
      </dgm:t>
    </dgm:pt>
    <dgm:pt modelId="{C9D3C362-3A2D-417D-8CF1-0515E316F6B9}" type="parTrans" cxnId="{B2C421A9-4897-4ED9-BD98-0151260B006E}">
      <dgm:prSet/>
      <dgm:spPr/>
      <dgm:t>
        <a:bodyPr/>
        <a:lstStyle/>
        <a:p>
          <a:endParaRPr lang="pl-PL"/>
        </a:p>
      </dgm:t>
    </dgm:pt>
    <dgm:pt modelId="{B0A1EF73-4466-4620-A632-756CA3F68DFA}" type="sibTrans" cxnId="{B2C421A9-4897-4ED9-BD98-0151260B006E}">
      <dgm:prSet/>
      <dgm:spPr/>
      <dgm:t>
        <a:bodyPr/>
        <a:lstStyle/>
        <a:p>
          <a:endParaRPr lang="pl-PL"/>
        </a:p>
      </dgm:t>
    </dgm:pt>
    <dgm:pt modelId="{36B368C0-9E04-47A4-A26B-5F348C592CA8}">
      <dgm:prSet phldrT="[Tekst]"/>
      <dgm:spPr/>
      <dgm:t>
        <a:bodyPr/>
        <a:lstStyle/>
        <a:p>
          <a:r>
            <a:rPr lang="pl-PL" b="1" dirty="0">
              <a:latin typeface="Century Schoolbook" panose="02040604050505020304" pitchFamily="18" charset="0"/>
            </a:rPr>
            <a:t>prywatnoskargowe***</a:t>
          </a:r>
        </a:p>
      </dgm:t>
    </dgm:pt>
    <dgm:pt modelId="{FE956168-D39C-4073-A1B3-9CBAD676A2DD}" type="parTrans" cxnId="{D2C5A333-DAAF-482A-A098-EAB95F353351}">
      <dgm:prSet/>
      <dgm:spPr/>
      <dgm:t>
        <a:bodyPr/>
        <a:lstStyle/>
        <a:p>
          <a:endParaRPr lang="pl-PL"/>
        </a:p>
      </dgm:t>
    </dgm:pt>
    <dgm:pt modelId="{F5B1EB12-3BE2-4734-8DC9-E77A5E2B0B13}" type="sibTrans" cxnId="{D2C5A333-DAAF-482A-A098-EAB95F353351}">
      <dgm:prSet/>
      <dgm:spPr/>
      <dgm:t>
        <a:bodyPr/>
        <a:lstStyle/>
        <a:p>
          <a:endParaRPr lang="pl-PL"/>
        </a:p>
      </dgm:t>
    </dgm:pt>
    <dgm:pt modelId="{73627360-E648-409E-8368-03875245E434}">
      <dgm:prSet phldrT="[Tekst]"/>
      <dgm:spPr/>
      <dgm:t>
        <a:bodyPr/>
        <a:lstStyle/>
        <a:p>
          <a:r>
            <a:rPr lang="pl-PL" b="1" dirty="0">
              <a:latin typeface="Century Schoolbook" panose="02040604050505020304" pitchFamily="18" charset="0"/>
            </a:rPr>
            <a:t>Względnie wnioskowe</a:t>
          </a:r>
        </a:p>
        <a:p>
          <a:r>
            <a:rPr lang="pl-PL" b="0" dirty="0">
              <a:latin typeface="Century Schoolbook" panose="02040604050505020304" pitchFamily="18" charset="0"/>
            </a:rPr>
            <a:t>(np. kradzież na szkodę osoby najbliższej) </a:t>
          </a:r>
        </a:p>
      </dgm:t>
    </dgm:pt>
    <dgm:pt modelId="{94E802E9-FCBC-470F-922E-1367A2555EA4}" type="parTrans" cxnId="{B1C0F49C-DE43-4B2B-B36A-231B22B1587C}">
      <dgm:prSet/>
      <dgm:spPr/>
      <dgm:t>
        <a:bodyPr/>
        <a:lstStyle/>
        <a:p>
          <a:endParaRPr lang="pl-PL"/>
        </a:p>
      </dgm:t>
    </dgm:pt>
    <dgm:pt modelId="{C1F9C729-F083-4EDD-B62F-D3B5CAE59C9B}" type="sibTrans" cxnId="{B1C0F49C-DE43-4B2B-B36A-231B22B1587C}">
      <dgm:prSet/>
      <dgm:spPr/>
      <dgm:t>
        <a:bodyPr/>
        <a:lstStyle/>
        <a:p>
          <a:endParaRPr lang="pl-PL"/>
        </a:p>
      </dgm:t>
    </dgm:pt>
    <dgm:pt modelId="{C02EFE5A-B04E-41D5-8DE1-D4D5D678AF36}">
      <dgm:prSet phldrT="[Tekst]"/>
      <dgm:spPr/>
      <dgm:t>
        <a:bodyPr/>
        <a:lstStyle/>
        <a:p>
          <a:r>
            <a:rPr lang="pl-PL" b="1" dirty="0">
              <a:latin typeface="Century Schoolbook" panose="02040604050505020304" pitchFamily="18" charset="0"/>
            </a:rPr>
            <a:t>Bezwzględnie wnioskowe </a:t>
          </a:r>
        </a:p>
        <a:p>
          <a:r>
            <a:rPr lang="pl-PL" b="0" dirty="0">
              <a:latin typeface="Century Schoolbook" panose="02040604050505020304" pitchFamily="18" charset="0"/>
            </a:rPr>
            <a:t>(np. groźby karalne)</a:t>
          </a:r>
        </a:p>
      </dgm:t>
    </dgm:pt>
    <dgm:pt modelId="{9A4ED833-B761-42C0-A3FB-3503D0CA2BDE}" type="parTrans" cxnId="{DD25A9A5-3E58-4989-9D52-C69FD56E9A79}">
      <dgm:prSet/>
      <dgm:spPr/>
      <dgm:t>
        <a:bodyPr/>
        <a:lstStyle/>
        <a:p>
          <a:endParaRPr lang="pl-PL"/>
        </a:p>
      </dgm:t>
    </dgm:pt>
    <dgm:pt modelId="{AB9D847A-C66A-448F-A7CA-18571710CB48}" type="sibTrans" cxnId="{DD25A9A5-3E58-4989-9D52-C69FD56E9A79}">
      <dgm:prSet/>
      <dgm:spPr/>
      <dgm:t>
        <a:bodyPr/>
        <a:lstStyle/>
        <a:p>
          <a:endParaRPr lang="pl-PL"/>
        </a:p>
      </dgm:t>
    </dgm:pt>
    <dgm:pt modelId="{ED960CBC-C2E3-4CE3-9259-6CC2DB4C8EE8}" type="pres">
      <dgm:prSet presAssocID="{9B4CCF82-EE56-41B1-9736-0D278CB7D511}" presName="hierChild1" presStyleCnt="0">
        <dgm:presLayoutVars>
          <dgm:chPref val="1"/>
          <dgm:dir/>
          <dgm:animOne val="branch"/>
          <dgm:animLvl val="lvl"/>
          <dgm:resizeHandles/>
        </dgm:presLayoutVars>
      </dgm:prSet>
      <dgm:spPr/>
    </dgm:pt>
    <dgm:pt modelId="{E9249670-2B05-4698-90E6-33572D4D18B0}" type="pres">
      <dgm:prSet presAssocID="{C02D3D50-8562-443E-B8FB-4894295CC13B}" presName="hierRoot1" presStyleCnt="0"/>
      <dgm:spPr/>
    </dgm:pt>
    <dgm:pt modelId="{286C3A50-6BFB-409F-8556-330CBFE4CB8D}" type="pres">
      <dgm:prSet presAssocID="{C02D3D50-8562-443E-B8FB-4894295CC13B}" presName="composite" presStyleCnt="0"/>
      <dgm:spPr/>
    </dgm:pt>
    <dgm:pt modelId="{6FD7577F-B41B-4716-82EB-D4C2708CC57A}" type="pres">
      <dgm:prSet presAssocID="{C02D3D50-8562-443E-B8FB-4894295CC13B}" presName="background" presStyleLbl="node0" presStyleIdx="0" presStyleCnt="2"/>
      <dgm:spPr/>
    </dgm:pt>
    <dgm:pt modelId="{956ECF77-CAE1-4437-B2FB-83886B65E9D3}" type="pres">
      <dgm:prSet presAssocID="{C02D3D50-8562-443E-B8FB-4894295CC13B}" presName="text" presStyleLbl="fgAcc0" presStyleIdx="0" presStyleCnt="2">
        <dgm:presLayoutVars>
          <dgm:chPref val="3"/>
        </dgm:presLayoutVars>
      </dgm:prSet>
      <dgm:spPr/>
    </dgm:pt>
    <dgm:pt modelId="{23AB0592-EA38-4315-90FE-3E17406A7B83}" type="pres">
      <dgm:prSet presAssocID="{C02D3D50-8562-443E-B8FB-4894295CC13B}" presName="hierChild2" presStyleCnt="0"/>
      <dgm:spPr/>
    </dgm:pt>
    <dgm:pt modelId="{F41F5013-407F-4252-BE40-D407B6819B92}" type="pres">
      <dgm:prSet presAssocID="{5EC0E338-ED7F-40A6-A999-5903E82BAE10}" presName="Name10" presStyleLbl="parChTrans1D2" presStyleIdx="0" presStyleCnt="2"/>
      <dgm:spPr/>
    </dgm:pt>
    <dgm:pt modelId="{D88D6E78-1D3F-4BCA-AE93-8C92D0374D29}" type="pres">
      <dgm:prSet presAssocID="{D9188BD8-1325-4FF6-975C-AE940E3897DD}" presName="hierRoot2" presStyleCnt="0"/>
      <dgm:spPr/>
    </dgm:pt>
    <dgm:pt modelId="{7E8DC109-E2FD-4C84-B59A-D7A2530DCDFD}" type="pres">
      <dgm:prSet presAssocID="{D9188BD8-1325-4FF6-975C-AE940E3897DD}" presName="composite2" presStyleCnt="0"/>
      <dgm:spPr/>
    </dgm:pt>
    <dgm:pt modelId="{27262A77-03F5-4ED5-A45E-B25CD99A91C1}" type="pres">
      <dgm:prSet presAssocID="{D9188BD8-1325-4FF6-975C-AE940E3897DD}" presName="background2" presStyleLbl="node2" presStyleIdx="0" presStyleCnt="2"/>
      <dgm:spPr/>
    </dgm:pt>
    <dgm:pt modelId="{609CD946-01CC-4A2D-BCA4-A3595379E2C0}" type="pres">
      <dgm:prSet presAssocID="{D9188BD8-1325-4FF6-975C-AE940E3897DD}" presName="text2" presStyleLbl="fgAcc2" presStyleIdx="0" presStyleCnt="2">
        <dgm:presLayoutVars>
          <dgm:chPref val="3"/>
        </dgm:presLayoutVars>
      </dgm:prSet>
      <dgm:spPr/>
    </dgm:pt>
    <dgm:pt modelId="{7799C77F-1499-4901-A0A2-B7EA7E7843B9}" type="pres">
      <dgm:prSet presAssocID="{D9188BD8-1325-4FF6-975C-AE940E3897DD}" presName="hierChild3" presStyleCnt="0"/>
      <dgm:spPr/>
    </dgm:pt>
    <dgm:pt modelId="{D6872509-4CEA-4A4B-A978-AC7F9DD01971}" type="pres">
      <dgm:prSet presAssocID="{C9D3C362-3A2D-417D-8CF1-0515E316F6B9}" presName="Name10" presStyleLbl="parChTrans1D2" presStyleIdx="1" presStyleCnt="2"/>
      <dgm:spPr/>
    </dgm:pt>
    <dgm:pt modelId="{78784E0B-C3AB-4B8D-BAC1-99D3A8FD45DD}" type="pres">
      <dgm:prSet presAssocID="{E5A27DD5-25F9-4C92-B54F-AF30D40A12B0}" presName="hierRoot2" presStyleCnt="0"/>
      <dgm:spPr/>
    </dgm:pt>
    <dgm:pt modelId="{9CA64E56-9EFE-4AFF-9A1E-1C9E0EFFB27B}" type="pres">
      <dgm:prSet presAssocID="{E5A27DD5-25F9-4C92-B54F-AF30D40A12B0}" presName="composite2" presStyleCnt="0"/>
      <dgm:spPr/>
    </dgm:pt>
    <dgm:pt modelId="{68AB8AAD-63BE-4569-96C5-735597878DC2}" type="pres">
      <dgm:prSet presAssocID="{E5A27DD5-25F9-4C92-B54F-AF30D40A12B0}" presName="background2" presStyleLbl="node2" presStyleIdx="1" presStyleCnt="2"/>
      <dgm:spPr/>
    </dgm:pt>
    <dgm:pt modelId="{0F4C314B-AB30-4083-997D-697F459219C6}" type="pres">
      <dgm:prSet presAssocID="{E5A27DD5-25F9-4C92-B54F-AF30D40A12B0}" presName="text2" presStyleLbl="fgAcc2" presStyleIdx="1" presStyleCnt="2">
        <dgm:presLayoutVars>
          <dgm:chPref val="3"/>
        </dgm:presLayoutVars>
      </dgm:prSet>
      <dgm:spPr/>
    </dgm:pt>
    <dgm:pt modelId="{4D809109-F9BA-4DF1-A29E-C89383F215C1}" type="pres">
      <dgm:prSet presAssocID="{E5A27DD5-25F9-4C92-B54F-AF30D40A12B0}" presName="hierChild3" presStyleCnt="0"/>
      <dgm:spPr/>
    </dgm:pt>
    <dgm:pt modelId="{8252B466-589E-4ED9-AC1C-CC93FB591A32}" type="pres">
      <dgm:prSet presAssocID="{94E802E9-FCBC-470F-922E-1367A2555EA4}" presName="Name17" presStyleLbl="parChTrans1D3" presStyleIdx="0" presStyleCnt="2"/>
      <dgm:spPr/>
    </dgm:pt>
    <dgm:pt modelId="{42764418-23DD-4C77-B703-9457E3804434}" type="pres">
      <dgm:prSet presAssocID="{73627360-E648-409E-8368-03875245E434}" presName="hierRoot3" presStyleCnt="0"/>
      <dgm:spPr/>
    </dgm:pt>
    <dgm:pt modelId="{2BBA6066-9AFE-416F-93F5-CB1EB3604A5B}" type="pres">
      <dgm:prSet presAssocID="{73627360-E648-409E-8368-03875245E434}" presName="composite3" presStyleCnt="0"/>
      <dgm:spPr/>
    </dgm:pt>
    <dgm:pt modelId="{AD53F1B2-1E58-4A72-B246-FDAE6D15CBCD}" type="pres">
      <dgm:prSet presAssocID="{73627360-E648-409E-8368-03875245E434}" presName="background3" presStyleLbl="node3" presStyleIdx="0" presStyleCnt="2"/>
      <dgm:spPr/>
    </dgm:pt>
    <dgm:pt modelId="{82696D42-C8D9-4AAE-85BF-469A0FA359FE}" type="pres">
      <dgm:prSet presAssocID="{73627360-E648-409E-8368-03875245E434}" presName="text3" presStyleLbl="fgAcc3" presStyleIdx="0" presStyleCnt="2">
        <dgm:presLayoutVars>
          <dgm:chPref val="3"/>
        </dgm:presLayoutVars>
      </dgm:prSet>
      <dgm:spPr/>
    </dgm:pt>
    <dgm:pt modelId="{BE5DABE7-E904-4170-BD6E-0EA7E1CA24F4}" type="pres">
      <dgm:prSet presAssocID="{73627360-E648-409E-8368-03875245E434}" presName="hierChild4" presStyleCnt="0"/>
      <dgm:spPr/>
    </dgm:pt>
    <dgm:pt modelId="{628183E3-BF34-411B-863E-F952D805605A}" type="pres">
      <dgm:prSet presAssocID="{9A4ED833-B761-42C0-A3FB-3503D0CA2BDE}" presName="Name17" presStyleLbl="parChTrans1D3" presStyleIdx="1" presStyleCnt="2"/>
      <dgm:spPr/>
    </dgm:pt>
    <dgm:pt modelId="{A3313D6C-9ED1-46A0-896E-C98279C6B089}" type="pres">
      <dgm:prSet presAssocID="{C02EFE5A-B04E-41D5-8DE1-D4D5D678AF36}" presName="hierRoot3" presStyleCnt="0"/>
      <dgm:spPr/>
    </dgm:pt>
    <dgm:pt modelId="{8D175E48-C4C0-48ED-8893-14D3FCFADE5A}" type="pres">
      <dgm:prSet presAssocID="{C02EFE5A-B04E-41D5-8DE1-D4D5D678AF36}" presName="composite3" presStyleCnt="0"/>
      <dgm:spPr/>
    </dgm:pt>
    <dgm:pt modelId="{A2B45B79-664F-49A2-812F-DE3977DAE8F7}" type="pres">
      <dgm:prSet presAssocID="{C02EFE5A-B04E-41D5-8DE1-D4D5D678AF36}" presName="background3" presStyleLbl="node3" presStyleIdx="1" presStyleCnt="2"/>
      <dgm:spPr/>
    </dgm:pt>
    <dgm:pt modelId="{5A8510AE-470A-4B1B-BC81-CB40FF824DD9}" type="pres">
      <dgm:prSet presAssocID="{C02EFE5A-B04E-41D5-8DE1-D4D5D678AF36}" presName="text3" presStyleLbl="fgAcc3" presStyleIdx="1" presStyleCnt="2">
        <dgm:presLayoutVars>
          <dgm:chPref val="3"/>
        </dgm:presLayoutVars>
      </dgm:prSet>
      <dgm:spPr/>
    </dgm:pt>
    <dgm:pt modelId="{27B092F6-6990-444B-AB81-A1D60C9D1606}" type="pres">
      <dgm:prSet presAssocID="{C02EFE5A-B04E-41D5-8DE1-D4D5D678AF36}" presName="hierChild4" presStyleCnt="0"/>
      <dgm:spPr/>
    </dgm:pt>
    <dgm:pt modelId="{346CE8D8-0283-4C70-8AA0-CEA82B147744}" type="pres">
      <dgm:prSet presAssocID="{36B368C0-9E04-47A4-A26B-5F348C592CA8}" presName="hierRoot1" presStyleCnt="0"/>
      <dgm:spPr/>
    </dgm:pt>
    <dgm:pt modelId="{658C411C-DCFB-4C67-B822-17CC8D1D5EF9}" type="pres">
      <dgm:prSet presAssocID="{36B368C0-9E04-47A4-A26B-5F348C592CA8}" presName="composite" presStyleCnt="0"/>
      <dgm:spPr/>
    </dgm:pt>
    <dgm:pt modelId="{02910007-9F96-4E31-8778-FA0CAD1F5B53}" type="pres">
      <dgm:prSet presAssocID="{36B368C0-9E04-47A4-A26B-5F348C592CA8}" presName="background" presStyleLbl="node0" presStyleIdx="1" presStyleCnt="2"/>
      <dgm:spPr/>
    </dgm:pt>
    <dgm:pt modelId="{0A5CE39E-C1E3-4C69-9FEA-34253CCA80CD}" type="pres">
      <dgm:prSet presAssocID="{36B368C0-9E04-47A4-A26B-5F348C592CA8}" presName="text" presStyleLbl="fgAcc0" presStyleIdx="1" presStyleCnt="2" custScaleX="113517" custLinFactX="5100" custLinFactNeighborX="100000" custLinFactNeighborY="-120">
        <dgm:presLayoutVars>
          <dgm:chPref val="3"/>
        </dgm:presLayoutVars>
      </dgm:prSet>
      <dgm:spPr/>
    </dgm:pt>
    <dgm:pt modelId="{813B4219-41DA-45E3-B2D4-45C4CCEF1063}" type="pres">
      <dgm:prSet presAssocID="{36B368C0-9E04-47A4-A26B-5F348C592CA8}" presName="hierChild2" presStyleCnt="0"/>
      <dgm:spPr/>
    </dgm:pt>
  </dgm:ptLst>
  <dgm:cxnLst>
    <dgm:cxn modelId="{8E373413-7459-48B8-83EE-210035584B18}" type="presOf" srcId="{36B368C0-9E04-47A4-A26B-5F348C592CA8}" destId="{0A5CE39E-C1E3-4C69-9FEA-34253CCA80CD}" srcOrd="0" destOrd="0" presId="urn:microsoft.com/office/officeart/2005/8/layout/hierarchy1"/>
    <dgm:cxn modelId="{5E21532E-ACE6-43B4-BAB9-0C446E3A94CC}" type="presOf" srcId="{E5A27DD5-25F9-4C92-B54F-AF30D40A12B0}" destId="{0F4C314B-AB30-4083-997D-697F459219C6}" srcOrd="0" destOrd="0" presId="urn:microsoft.com/office/officeart/2005/8/layout/hierarchy1"/>
    <dgm:cxn modelId="{D2C5A333-DAAF-482A-A098-EAB95F353351}" srcId="{9B4CCF82-EE56-41B1-9736-0D278CB7D511}" destId="{36B368C0-9E04-47A4-A26B-5F348C592CA8}" srcOrd="1" destOrd="0" parTransId="{FE956168-D39C-4073-A1B3-9CBAD676A2DD}" sibTransId="{F5B1EB12-3BE2-4734-8DC9-E77A5E2B0B13}"/>
    <dgm:cxn modelId="{DF9E9142-6DBE-484A-B5E6-9320E2D5490F}" type="presOf" srcId="{C02EFE5A-B04E-41D5-8DE1-D4D5D678AF36}" destId="{5A8510AE-470A-4B1B-BC81-CB40FF824DD9}" srcOrd="0" destOrd="0" presId="urn:microsoft.com/office/officeart/2005/8/layout/hierarchy1"/>
    <dgm:cxn modelId="{3D034172-6D35-444E-A781-0E8810146795}" type="presOf" srcId="{9B4CCF82-EE56-41B1-9736-0D278CB7D511}" destId="{ED960CBC-C2E3-4CE3-9259-6CC2DB4C8EE8}" srcOrd="0" destOrd="0" presId="urn:microsoft.com/office/officeart/2005/8/layout/hierarchy1"/>
    <dgm:cxn modelId="{4A2B888F-C6A9-4353-9635-45779D5FD51A}" type="presOf" srcId="{5EC0E338-ED7F-40A6-A999-5903E82BAE10}" destId="{F41F5013-407F-4252-BE40-D407B6819B92}" srcOrd="0" destOrd="0" presId="urn:microsoft.com/office/officeart/2005/8/layout/hierarchy1"/>
    <dgm:cxn modelId="{B1C0F49C-DE43-4B2B-B36A-231B22B1587C}" srcId="{E5A27DD5-25F9-4C92-B54F-AF30D40A12B0}" destId="{73627360-E648-409E-8368-03875245E434}" srcOrd="0" destOrd="0" parTransId="{94E802E9-FCBC-470F-922E-1367A2555EA4}" sibTransId="{C1F9C729-F083-4EDD-B62F-D3B5CAE59C9B}"/>
    <dgm:cxn modelId="{DD25A9A5-3E58-4989-9D52-C69FD56E9A79}" srcId="{E5A27DD5-25F9-4C92-B54F-AF30D40A12B0}" destId="{C02EFE5A-B04E-41D5-8DE1-D4D5D678AF36}" srcOrd="1" destOrd="0" parTransId="{9A4ED833-B761-42C0-A3FB-3503D0CA2BDE}" sibTransId="{AB9D847A-C66A-448F-A7CA-18571710CB48}"/>
    <dgm:cxn modelId="{B2C421A9-4897-4ED9-BD98-0151260B006E}" srcId="{C02D3D50-8562-443E-B8FB-4894295CC13B}" destId="{E5A27DD5-25F9-4C92-B54F-AF30D40A12B0}" srcOrd="1" destOrd="0" parTransId="{C9D3C362-3A2D-417D-8CF1-0515E316F6B9}" sibTransId="{B0A1EF73-4466-4620-A632-756CA3F68DFA}"/>
    <dgm:cxn modelId="{2403D5AE-5E5D-409D-AC86-FAE8D85963DB}" srcId="{9B4CCF82-EE56-41B1-9736-0D278CB7D511}" destId="{C02D3D50-8562-443E-B8FB-4894295CC13B}" srcOrd="0" destOrd="0" parTransId="{3243F78E-6755-41C0-A5F6-AF8F40728B66}" sibTransId="{EC6D6885-7B1A-4ED1-BCE2-2B7B2838ACCF}"/>
    <dgm:cxn modelId="{60D2ABB7-6202-4BEF-95B3-74FF6E43E7BF}" type="presOf" srcId="{C02D3D50-8562-443E-B8FB-4894295CC13B}" destId="{956ECF77-CAE1-4437-B2FB-83886B65E9D3}" srcOrd="0" destOrd="0" presId="urn:microsoft.com/office/officeart/2005/8/layout/hierarchy1"/>
    <dgm:cxn modelId="{A534F6C2-717A-4CF7-93E0-B34EC9D2742A}" type="presOf" srcId="{9A4ED833-B761-42C0-A3FB-3503D0CA2BDE}" destId="{628183E3-BF34-411B-863E-F952D805605A}" srcOrd="0" destOrd="0" presId="urn:microsoft.com/office/officeart/2005/8/layout/hierarchy1"/>
    <dgm:cxn modelId="{28C105C7-7113-4352-98A0-6E1B412F9AB6}" type="presOf" srcId="{C9D3C362-3A2D-417D-8CF1-0515E316F6B9}" destId="{D6872509-4CEA-4A4B-A978-AC7F9DD01971}" srcOrd="0" destOrd="0" presId="urn:microsoft.com/office/officeart/2005/8/layout/hierarchy1"/>
    <dgm:cxn modelId="{D45032D6-BFC1-43E5-8C84-FEE297E48642}" type="presOf" srcId="{73627360-E648-409E-8368-03875245E434}" destId="{82696D42-C8D9-4AAE-85BF-469A0FA359FE}" srcOrd="0" destOrd="0" presId="urn:microsoft.com/office/officeart/2005/8/layout/hierarchy1"/>
    <dgm:cxn modelId="{B80D5BDA-66C3-4A1F-B9C2-E3D3B31AEAB6}" type="presOf" srcId="{94E802E9-FCBC-470F-922E-1367A2555EA4}" destId="{8252B466-589E-4ED9-AC1C-CC93FB591A32}" srcOrd="0" destOrd="0" presId="urn:microsoft.com/office/officeart/2005/8/layout/hierarchy1"/>
    <dgm:cxn modelId="{1F2AB3EA-FA83-44B6-81A8-4791E78FCE08}" type="presOf" srcId="{D9188BD8-1325-4FF6-975C-AE940E3897DD}" destId="{609CD946-01CC-4A2D-BCA4-A3595379E2C0}" srcOrd="0" destOrd="0" presId="urn:microsoft.com/office/officeart/2005/8/layout/hierarchy1"/>
    <dgm:cxn modelId="{75A5C8FD-93C9-4117-999B-00B6681ED19D}" srcId="{C02D3D50-8562-443E-B8FB-4894295CC13B}" destId="{D9188BD8-1325-4FF6-975C-AE940E3897DD}" srcOrd="0" destOrd="0" parTransId="{5EC0E338-ED7F-40A6-A999-5903E82BAE10}" sibTransId="{F83391DA-3B88-4A75-9C36-712CED5282C6}"/>
    <dgm:cxn modelId="{361B4585-1BF3-433C-A156-D32FDA601875}" type="presParOf" srcId="{ED960CBC-C2E3-4CE3-9259-6CC2DB4C8EE8}" destId="{E9249670-2B05-4698-90E6-33572D4D18B0}" srcOrd="0" destOrd="0" presId="urn:microsoft.com/office/officeart/2005/8/layout/hierarchy1"/>
    <dgm:cxn modelId="{A4CF7F6D-256A-4B75-8C2B-A14C7BE5EA25}" type="presParOf" srcId="{E9249670-2B05-4698-90E6-33572D4D18B0}" destId="{286C3A50-6BFB-409F-8556-330CBFE4CB8D}" srcOrd="0" destOrd="0" presId="urn:microsoft.com/office/officeart/2005/8/layout/hierarchy1"/>
    <dgm:cxn modelId="{1B11ABE0-5CA8-4933-9280-90685F3B8F7B}" type="presParOf" srcId="{286C3A50-6BFB-409F-8556-330CBFE4CB8D}" destId="{6FD7577F-B41B-4716-82EB-D4C2708CC57A}" srcOrd="0" destOrd="0" presId="urn:microsoft.com/office/officeart/2005/8/layout/hierarchy1"/>
    <dgm:cxn modelId="{C6AEBC6F-CC07-4B3E-B2A8-0EE0BBA328B2}" type="presParOf" srcId="{286C3A50-6BFB-409F-8556-330CBFE4CB8D}" destId="{956ECF77-CAE1-4437-B2FB-83886B65E9D3}" srcOrd="1" destOrd="0" presId="urn:microsoft.com/office/officeart/2005/8/layout/hierarchy1"/>
    <dgm:cxn modelId="{D2D4E735-06CC-4F34-8B24-D93CFD41D295}" type="presParOf" srcId="{E9249670-2B05-4698-90E6-33572D4D18B0}" destId="{23AB0592-EA38-4315-90FE-3E17406A7B83}" srcOrd="1" destOrd="0" presId="urn:microsoft.com/office/officeart/2005/8/layout/hierarchy1"/>
    <dgm:cxn modelId="{80A30859-5E23-4E0F-AEF8-C9EB5855EEE8}" type="presParOf" srcId="{23AB0592-EA38-4315-90FE-3E17406A7B83}" destId="{F41F5013-407F-4252-BE40-D407B6819B92}" srcOrd="0" destOrd="0" presId="urn:microsoft.com/office/officeart/2005/8/layout/hierarchy1"/>
    <dgm:cxn modelId="{DB9B5261-94FC-4677-ABB8-619CA71CF61E}" type="presParOf" srcId="{23AB0592-EA38-4315-90FE-3E17406A7B83}" destId="{D88D6E78-1D3F-4BCA-AE93-8C92D0374D29}" srcOrd="1" destOrd="0" presId="urn:microsoft.com/office/officeart/2005/8/layout/hierarchy1"/>
    <dgm:cxn modelId="{11525084-5E66-4D3D-91BA-A0B3D94434FF}" type="presParOf" srcId="{D88D6E78-1D3F-4BCA-AE93-8C92D0374D29}" destId="{7E8DC109-E2FD-4C84-B59A-D7A2530DCDFD}" srcOrd="0" destOrd="0" presId="urn:microsoft.com/office/officeart/2005/8/layout/hierarchy1"/>
    <dgm:cxn modelId="{469AF8CB-B0A2-470B-AFFB-EFEC2669DA8B}" type="presParOf" srcId="{7E8DC109-E2FD-4C84-B59A-D7A2530DCDFD}" destId="{27262A77-03F5-4ED5-A45E-B25CD99A91C1}" srcOrd="0" destOrd="0" presId="urn:microsoft.com/office/officeart/2005/8/layout/hierarchy1"/>
    <dgm:cxn modelId="{0ADF364E-9F30-469D-AC2A-D28E59D7D576}" type="presParOf" srcId="{7E8DC109-E2FD-4C84-B59A-D7A2530DCDFD}" destId="{609CD946-01CC-4A2D-BCA4-A3595379E2C0}" srcOrd="1" destOrd="0" presId="urn:microsoft.com/office/officeart/2005/8/layout/hierarchy1"/>
    <dgm:cxn modelId="{C35AD9F3-24A9-4E2D-88FB-79A5145509D6}" type="presParOf" srcId="{D88D6E78-1D3F-4BCA-AE93-8C92D0374D29}" destId="{7799C77F-1499-4901-A0A2-B7EA7E7843B9}" srcOrd="1" destOrd="0" presId="urn:microsoft.com/office/officeart/2005/8/layout/hierarchy1"/>
    <dgm:cxn modelId="{D7DB01FA-26AA-4CC2-86D9-B6707408FC27}" type="presParOf" srcId="{23AB0592-EA38-4315-90FE-3E17406A7B83}" destId="{D6872509-4CEA-4A4B-A978-AC7F9DD01971}" srcOrd="2" destOrd="0" presId="urn:microsoft.com/office/officeart/2005/8/layout/hierarchy1"/>
    <dgm:cxn modelId="{E61A7E65-14B2-4B28-9D74-985A9C0173EF}" type="presParOf" srcId="{23AB0592-EA38-4315-90FE-3E17406A7B83}" destId="{78784E0B-C3AB-4B8D-BAC1-99D3A8FD45DD}" srcOrd="3" destOrd="0" presId="urn:microsoft.com/office/officeart/2005/8/layout/hierarchy1"/>
    <dgm:cxn modelId="{7C1837A4-A25E-43D0-A992-8C0A7C09AF69}" type="presParOf" srcId="{78784E0B-C3AB-4B8D-BAC1-99D3A8FD45DD}" destId="{9CA64E56-9EFE-4AFF-9A1E-1C9E0EFFB27B}" srcOrd="0" destOrd="0" presId="urn:microsoft.com/office/officeart/2005/8/layout/hierarchy1"/>
    <dgm:cxn modelId="{CA7855B4-E58F-4AA8-BE88-7EF96D44B5FA}" type="presParOf" srcId="{9CA64E56-9EFE-4AFF-9A1E-1C9E0EFFB27B}" destId="{68AB8AAD-63BE-4569-96C5-735597878DC2}" srcOrd="0" destOrd="0" presId="urn:microsoft.com/office/officeart/2005/8/layout/hierarchy1"/>
    <dgm:cxn modelId="{301A9625-CA12-43AA-BDC3-EB055F15DDD1}" type="presParOf" srcId="{9CA64E56-9EFE-4AFF-9A1E-1C9E0EFFB27B}" destId="{0F4C314B-AB30-4083-997D-697F459219C6}" srcOrd="1" destOrd="0" presId="urn:microsoft.com/office/officeart/2005/8/layout/hierarchy1"/>
    <dgm:cxn modelId="{8C794E27-482B-4BDB-8D78-581556FC52D8}" type="presParOf" srcId="{78784E0B-C3AB-4B8D-BAC1-99D3A8FD45DD}" destId="{4D809109-F9BA-4DF1-A29E-C89383F215C1}" srcOrd="1" destOrd="0" presId="urn:microsoft.com/office/officeart/2005/8/layout/hierarchy1"/>
    <dgm:cxn modelId="{38D10CCA-7194-415D-A4C0-06E06A84AAC7}" type="presParOf" srcId="{4D809109-F9BA-4DF1-A29E-C89383F215C1}" destId="{8252B466-589E-4ED9-AC1C-CC93FB591A32}" srcOrd="0" destOrd="0" presId="urn:microsoft.com/office/officeart/2005/8/layout/hierarchy1"/>
    <dgm:cxn modelId="{35C7F1B3-B4AF-408A-A45A-E14B52990B2C}" type="presParOf" srcId="{4D809109-F9BA-4DF1-A29E-C89383F215C1}" destId="{42764418-23DD-4C77-B703-9457E3804434}" srcOrd="1" destOrd="0" presId="urn:microsoft.com/office/officeart/2005/8/layout/hierarchy1"/>
    <dgm:cxn modelId="{B3EBDAC0-475F-4DFE-9ADD-047FE5285A33}" type="presParOf" srcId="{42764418-23DD-4C77-B703-9457E3804434}" destId="{2BBA6066-9AFE-416F-93F5-CB1EB3604A5B}" srcOrd="0" destOrd="0" presId="urn:microsoft.com/office/officeart/2005/8/layout/hierarchy1"/>
    <dgm:cxn modelId="{058FA5BD-9510-4EAD-A0DF-6F25B842C0C1}" type="presParOf" srcId="{2BBA6066-9AFE-416F-93F5-CB1EB3604A5B}" destId="{AD53F1B2-1E58-4A72-B246-FDAE6D15CBCD}" srcOrd="0" destOrd="0" presId="urn:microsoft.com/office/officeart/2005/8/layout/hierarchy1"/>
    <dgm:cxn modelId="{20F125D5-1CEB-447E-9629-B4287E5CCD07}" type="presParOf" srcId="{2BBA6066-9AFE-416F-93F5-CB1EB3604A5B}" destId="{82696D42-C8D9-4AAE-85BF-469A0FA359FE}" srcOrd="1" destOrd="0" presId="urn:microsoft.com/office/officeart/2005/8/layout/hierarchy1"/>
    <dgm:cxn modelId="{A9CD609A-9E48-4CEA-B389-9BBEDCF94F1E}" type="presParOf" srcId="{42764418-23DD-4C77-B703-9457E3804434}" destId="{BE5DABE7-E904-4170-BD6E-0EA7E1CA24F4}" srcOrd="1" destOrd="0" presId="urn:microsoft.com/office/officeart/2005/8/layout/hierarchy1"/>
    <dgm:cxn modelId="{8DBF27A7-5876-4E92-AF70-BF63E5C7AB64}" type="presParOf" srcId="{4D809109-F9BA-4DF1-A29E-C89383F215C1}" destId="{628183E3-BF34-411B-863E-F952D805605A}" srcOrd="2" destOrd="0" presId="urn:microsoft.com/office/officeart/2005/8/layout/hierarchy1"/>
    <dgm:cxn modelId="{0801E2AD-9E89-475E-9076-3677744B4C14}" type="presParOf" srcId="{4D809109-F9BA-4DF1-A29E-C89383F215C1}" destId="{A3313D6C-9ED1-46A0-896E-C98279C6B089}" srcOrd="3" destOrd="0" presId="urn:microsoft.com/office/officeart/2005/8/layout/hierarchy1"/>
    <dgm:cxn modelId="{695AB0A0-F3DD-438A-AE29-85C3D35D9E30}" type="presParOf" srcId="{A3313D6C-9ED1-46A0-896E-C98279C6B089}" destId="{8D175E48-C4C0-48ED-8893-14D3FCFADE5A}" srcOrd="0" destOrd="0" presId="urn:microsoft.com/office/officeart/2005/8/layout/hierarchy1"/>
    <dgm:cxn modelId="{9C669491-9E00-4367-AEE7-D218677DD455}" type="presParOf" srcId="{8D175E48-C4C0-48ED-8893-14D3FCFADE5A}" destId="{A2B45B79-664F-49A2-812F-DE3977DAE8F7}" srcOrd="0" destOrd="0" presId="urn:microsoft.com/office/officeart/2005/8/layout/hierarchy1"/>
    <dgm:cxn modelId="{19477710-5DA4-4F44-A34C-E2FED12C4FCE}" type="presParOf" srcId="{8D175E48-C4C0-48ED-8893-14D3FCFADE5A}" destId="{5A8510AE-470A-4B1B-BC81-CB40FF824DD9}" srcOrd="1" destOrd="0" presId="urn:microsoft.com/office/officeart/2005/8/layout/hierarchy1"/>
    <dgm:cxn modelId="{7DAB53D9-7260-42A5-99C9-2739988F5477}" type="presParOf" srcId="{A3313D6C-9ED1-46A0-896E-C98279C6B089}" destId="{27B092F6-6990-444B-AB81-A1D60C9D1606}" srcOrd="1" destOrd="0" presId="urn:microsoft.com/office/officeart/2005/8/layout/hierarchy1"/>
    <dgm:cxn modelId="{C4FB79CD-E088-4F7B-B232-A1BAA1728F19}" type="presParOf" srcId="{ED960CBC-C2E3-4CE3-9259-6CC2DB4C8EE8}" destId="{346CE8D8-0283-4C70-8AA0-CEA82B147744}" srcOrd="1" destOrd="0" presId="urn:microsoft.com/office/officeart/2005/8/layout/hierarchy1"/>
    <dgm:cxn modelId="{9AC63EC7-E32A-4349-894D-B30D09F3A113}" type="presParOf" srcId="{346CE8D8-0283-4C70-8AA0-CEA82B147744}" destId="{658C411C-DCFB-4C67-B822-17CC8D1D5EF9}" srcOrd="0" destOrd="0" presId="urn:microsoft.com/office/officeart/2005/8/layout/hierarchy1"/>
    <dgm:cxn modelId="{83F141A0-0454-40F9-96C5-5D87B40C2D83}" type="presParOf" srcId="{658C411C-DCFB-4C67-B822-17CC8D1D5EF9}" destId="{02910007-9F96-4E31-8778-FA0CAD1F5B53}" srcOrd="0" destOrd="0" presId="urn:microsoft.com/office/officeart/2005/8/layout/hierarchy1"/>
    <dgm:cxn modelId="{020EF778-908F-4791-AC32-9DB86A3610AD}" type="presParOf" srcId="{658C411C-DCFB-4C67-B822-17CC8D1D5EF9}" destId="{0A5CE39E-C1E3-4C69-9FEA-34253CCA80CD}" srcOrd="1" destOrd="0" presId="urn:microsoft.com/office/officeart/2005/8/layout/hierarchy1"/>
    <dgm:cxn modelId="{C797F9AA-290D-4F0A-ABBB-1C3F58A66EB7}" type="presParOf" srcId="{346CE8D8-0283-4C70-8AA0-CEA82B147744}" destId="{813B4219-41DA-45E3-B2D4-45C4CCEF10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4AEA-ED43-466D-ABBB-70EBE5122316}">
      <dsp:nvSpPr>
        <dsp:cNvPr id="0" name=""/>
        <dsp:cNvSpPr/>
      </dsp:nvSpPr>
      <dsp:spPr>
        <a:xfrm>
          <a:off x="1465694" y="195854"/>
          <a:ext cx="3886948" cy="134988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8B377-B3F1-4926-9317-7B770BE98389}">
      <dsp:nvSpPr>
        <dsp:cNvPr id="0" name=""/>
        <dsp:cNvSpPr/>
      </dsp:nvSpPr>
      <dsp:spPr>
        <a:xfrm>
          <a:off x="3038553" y="3501267"/>
          <a:ext cx="753284" cy="482102"/>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CB633-0AC8-45E4-A067-778915F34A26}">
      <dsp:nvSpPr>
        <dsp:cNvPr id="0" name=""/>
        <dsp:cNvSpPr/>
      </dsp:nvSpPr>
      <dsp:spPr>
        <a:xfrm>
          <a:off x="1607312" y="3886948"/>
          <a:ext cx="3615766" cy="903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pl-PL" sz="1700" b="1" kern="1200" dirty="0">
              <a:solidFill>
                <a:srgbClr val="FFC000"/>
              </a:solidFill>
              <a:latin typeface="Century Schoolbook" panose="02040604050505020304" pitchFamily="18" charset="0"/>
            </a:rPr>
            <a:t>jeden (śledczy, inkwizycyjny) organ procesowy </a:t>
          </a:r>
          <a:endParaRPr lang="en-GB" sz="1700" b="1" kern="1200" dirty="0">
            <a:solidFill>
              <a:srgbClr val="FFC000"/>
            </a:solidFill>
            <a:latin typeface="Century Schoolbook" panose="02040604050505020304" pitchFamily="18" charset="0"/>
          </a:endParaRPr>
        </a:p>
      </dsp:txBody>
      <dsp:txXfrm>
        <a:off x="1607312" y="3886948"/>
        <a:ext cx="3615766" cy="903941"/>
      </dsp:txXfrm>
    </dsp:sp>
    <dsp:sp modelId="{1AE10666-7F17-43B0-B88C-3CF789A5CA31}">
      <dsp:nvSpPr>
        <dsp:cNvPr id="0" name=""/>
        <dsp:cNvSpPr/>
      </dsp:nvSpPr>
      <dsp:spPr>
        <a:xfrm>
          <a:off x="2878856" y="1649994"/>
          <a:ext cx="1355912" cy="135591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Century Schoolbook" panose="02040604050505020304" pitchFamily="18" charset="0"/>
            </a:rPr>
            <a:t>funkcja obrony </a:t>
          </a:r>
          <a:endParaRPr lang="en-GB" sz="1400" kern="1200" dirty="0">
            <a:latin typeface="Century Schoolbook" panose="02040604050505020304" pitchFamily="18" charset="0"/>
          </a:endParaRPr>
        </a:p>
      </dsp:txBody>
      <dsp:txXfrm>
        <a:off x="3077425" y="1848563"/>
        <a:ext cx="958774" cy="958774"/>
      </dsp:txXfrm>
    </dsp:sp>
    <dsp:sp modelId="{7662FF08-75B9-4EF8-8CCF-B727180CD5C4}">
      <dsp:nvSpPr>
        <dsp:cNvPr id="0" name=""/>
        <dsp:cNvSpPr/>
      </dsp:nvSpPr>
      <dsp:spPr>
        <a:xfrm>
          <a:off x="1908626" y="632759"/>
          <a:ext cx="1355912" cy="1355912"/>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Century Schoolbook" panose="02040604050505020304" pitchFamily="18" charset="0"/>
            </a:rPr>
            <a:t>funkcja oskarżenia</a:t>
          </a:r>
          <a:endParaRPr lang="en-GB" sz="1400" kern="1200" dirty="0">
            <a:latin typeface="Century Schoolbook" panose="02040604050505020304" pitchFamily="18" charset="0"/>
          </a:endParaRPr>
        </a:p>
      </dsp:txBody>
      <dsp:txXfrm>
        <a:off x="2107195" y="831328"/>
        <a:ext cx="958774" cy="958774"/>
      </dsp:txXfrm>
    </dsp:sp>
    <dsp:sp modelId="{4C0C3DB1-8CDF-4E0D-8B7E-0A6B69635132}">
      <dsp:nvSpPr>
        <dsp:cNvPr id="0" name=""/>
        <dsp:cNvSpPr/>
      </dsp:nvSpPr>
      <dsp:spPr>
        <a:xfrm>
          <a:off x="3294669" y="304929"/>
          <a:ext cx="1355912" cy="1355912"/>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Century Schoolbook" panose="02040604050505020304" pitchFamily="18" charset="0"/>
            </a:rPr>
            <a:t>funkcja orzekania </a:t>
          </a:r>
          <a:endParaRPr lang="en-GB" sz="1400" kern="1200" dirty="0">
            <a:latin typeface="Century Schoolbook" panose="02040604050505020304" pitchFamily="18" charset="0"/>
          </a:endParaRPr>
        </a:p>
      </dsp:txBody>
      <dsp:txXfrm>
        <a:off x="3493238" y="503498"/>
        <a:ext cx="958774" cy="958774"/>
      </dsp:txXfrm>
    </dsp:sp>
    <dsp:sp modelId="{57BD8EBA-7091-4222-843A-7856C5EA88E8}">
      <dsp:nvSpPr>
        <dsp:cNvPr id="0" name=""/>
        <dsp:cNvSpPr/>
      </dsp:nvSpPr>
      <dsp:spPr>
        <a:xfrm>
          <a:off x="1305998" y="30131"/>
          <a:ext cx="4218394" cy="3374715"/>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83E3-BF34-411B-863E-F952D805605A}">
      <dsp:nvSpPr>
        <dsp:cNvPr id="0" name=""/>
        <dsp:cNvSpPr/>
      </dsp:nvSpPr>
      <dsp:spPr>
        <a:xfrm>
          <a:off x="5090748" y="3217812"/>
          <a:ext cx="1259822" cy="599561"/>
        </a:xfrm>
        <a:custGeom>
          <a:avLst/>
          <a:gdLst/>
          <a:ahLst/>
          <a:cxnLst/>
          <a:rect l="0" t="0" r="0" b="0"/>
          <a:pathLst>
            <a:path>
              <a:moveTo>
                <a:pt x="0" y="0"/>
              </a:moveTo>
              <a:lnTo>
                <a:pt x="0" y="408583"/>
              </a:lnTo>
              <a:lnTo>
                <a:pt x="1259822" y="408583"/>
              </a:lnTo>
              <a:lnTo>
                <a:pt x="1259822" y="599561"/>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52B466-589E-4ED9-AC1C-CC93FB591A32}">
      <dsp:nvSpPr>
        <dsp:cNvPr id="0" name=""/>
        <dsp:cNvSpPr/>
      </dsp:nvSpPr>
      <dsp:spPr>
        <a:xfrm>
          <a:off x="3830925" y="3217812"/>
          <a:ext cx="1259822" cy="599561"/>
        </a:xfrm>
        <a:custGeom>
          <a:avLst/>
          <a:gdLst/>
          <a:ahLst/>
          <a:cxnLst/>
          <a:rect l="0" t="0" r="0" b="0"/>
          <a:pathLst>
            <a:path>
              <a:moveTo>
                <a:pt x="1259822" y="0"/>
              </a:moveTo>
              <a:lnTo>
                <a:pt x="1259822" y="408583"/>
              </a:lnTo>
              <a:lnTo>
                <a:pt x="0" y="408583"/>
              </a:lnTo>
              <a:lnTo>
                <a:pt x="0" y="599561"/>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72509-4CEA-4A4B-A978-AC7F9DD01971}">
      <dsp:nvSpPr>
        <dsp:cNvPr id="0" name=""/>
        <dsp:cNvSpPr/>
      </dsp:nvSpPr>
      <dsp:spPr>
        <a:xfrm>
          <a:off x="3830925" y="1309180"/>
          <a:ext cx="1259822" cy="599561"/>
        </a:xfrm>
        <a:custGeom>
          <a:avLst/>
          <a:gdLst/>
          <a:ahLst/>
          <a:cxnLst/>
          <a:rect l="0" t="0" r="0" b="0"/>
          <a:pathLst>
            <a:path>
              <a:moveTo>
                <a:pt x="0" y="0"/>
              </a:moveTo>
              <a:lnTo>
                <a:pt x="0" y="408583"/>
              </a:lnTo>
              <a:lnTo>
                <a:pt x="1259822" y="408583"/>
              </a:lnTo>
              <a:lnTo>
                <a:pt x="1259822" y="599561"/>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1F5013-407F-4252-BE40-D407B6819B92}">
      <dsp:nvSpPr>
        <dsp:cNvPr id="0" name=""/>
        <dsp:cNvSpPr/>
      </dsp:nvSpPr>
      <dsp:spPr>
        <a:xfrm>
          <a:off x="2571103" y="1309180"/>
          <a:ext cx="1259822" cy="599561"/>
        </a:xfrm>
        <a:custGeom>
          <a:avLst/>
          <a:gdLst/>
          <a:ahLst/>
          <a:cxnLst/>
          <a:rect l="0" t="0" r="0" b="0"/>
          <a:pathLst>
            <a:path>
              <a:moveTo>
                <a:pt x="1259822" y="0"/>
              </a:moveTo>
              <a:lnTo>
                <a:pt x="1259822" y="408583"/>
              </a:lnTo>
              <a:lnTo>
                <a:pt x="0" y="408583"/>
              </a:lnTo>
              <a:lnTo>
                <a:pt x="0" y="599561"/>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D7577F-B41B-4716-82EB-D4C2708CC57A}">
      <dsp:nvSpPr>
        <dsp:cNvPr id="0" name=""/>
        <dsp:cNvSpPr/>
      </dsp:nvSpPr>
      <dsp:spPr>
        <a:xfrm>
          <a:off x="2800161" y="110"/>
          <a:ext cx="2061528" cy="130907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6ECF77-CAE1-4437-B2FB-83886B65E9D3}">
      <dsp:nvSpPr>
        <dsp:cNvPr id="0" name=""/>
        <dsp:cNvSpPr/>
      </dsp:nvSpPr>
      <dsp:spPr>
        <a:xfrm>
          <a:off x="3029220" y="217716"/>
          <a:ext cx="2061528" cy="130907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Century Schoolbook" panose="02040604050505020304" pitchFamily="18" charset="0"/>
            </a:rPr>
            <a:t>publicznoskargowe</a:t>
          </a:r>
        </a:p>
      </dsp:txBody>
      <dsp:txXfrm>
        <a:off x="3067561" y="256057"/>
        <a:ext cx="1984846" cy="1232388"/>
      </dsp:txXfrm>
    </dsp:sp>
    <dsp:sp modelId="{27262A77-03F5-4ED5-A45E-B25CD99A91C1}">
      <dsp:nvSpPr>
        <dsp:cNvPr id="0" name=""/>
        <dsp:cNvSpPr/>
      </dsp:nvSpPr>
      <dsp:spPr>
        <a:xfrm>
          <a:off x="1540339" y="1908741"/>
          <a:ext cx="2061528" cy="130907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9CD946-01CC-4A2D-BCA4-A3595379E2C0}">
      <dsp:nvSpPr>
        <dsp:cNvPr id="0" name=""/>
        <dsp:cNvSpPr/>
      </dsp:nvSpPr>
      <dsp:spPr>
        <a:xfrm>
          <a:off x="1769397" y="2126347"/>
          <a:ext cx="2061528" cy="130907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Century Schoolbook" panose="02040604050505020304" pitchFamily="18" charset="0"/>
            </a:rPr>
            <a:t>Z urzędu</a:t>
          </a:r>
        </a:p>
      </dsp:txBody>
      <dsp:txXfrm>
        <a:off x="1807738" y="2164688"/>
        <a:ext cx="1984846" cy="1232388"/>
      </dsp:txXfrm>
    </dsp:sp>
    <dsp:sp modelId="{68AB8AAD-63BE-4569-96C5-735597878DC2}">
      <dsp:nvSpPr>
        <dsp:cNvPr id="0" name=""/>
        <dsp:cNvSpPr/>
      </dsp:nvSpPr>
      <dsp:spPr>
        <a:xfrm>
          <a:off x="4059984" y="1908741"/>
          <a:ext cx="2061528" cy="130907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4C314B-AB30-4083-997D-697F459219C6}">
      <dsp:nvSpPr>
        <dsp:cNvPr id="0" name=""/>
        <dsp:cNvSpPr/>
      </dsp:nvSpPr>
      <dsp:spPr>
        <a:xfrm>
          <a:off x="4289043" y="2126347"/>
          <a:ext cx="2061528" cy="130907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Century Schoolbook" panose="02040604050505020304" pitchFamily="18" charset="0"/>
            </a:rPr>
            <a:t>Na wniosek**</a:t>
          </a:r>
        </a:p>
      </dsp:txBody>
      <dsp:txXfrm>
        <a:off x="4327384" y="2164688"/>
        <a:ext cx="1984846" cy="1232388"/>
      </dsp:txXfrm>
    </dsp:sp>
    <dsp:sp modelId="{AD53F1B2-1E58-4A72-B246-FDAE6D15CBCD}">
      <dsp:nvSpPr>
        <dsp:cNvPr id="0" name=""/>
        <dsp:cNvSpPr/>
      </dsp:nvSpPr>
      <dsp:spPr>
        <a:xfrm>
          <a:off x="2800161" y="3817373"/>
          <a:ext cx="2061528" cy="130907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696D42-C8D9-4AAE-85BF-469A0FA359FE}">
      <dsp:nvSpPr>
        <dsp:cNvPr id="0" name=""/>
        <dsp:cNvSpPr/>
      </dsp:nvSpPr>
      <dsp:spPr>
        <a:xfrm>
          <a:off x="3029220" y="4034979"/>
          <a:ext cx="2061528" cy="130907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Century Schoolbook" panose="02040604050505020304" pitchFamily="18" charset="0"/>
            </a:rPr>
            <a:t>Względnie wnioskowe</a:t>
          </a:r>
        </a:p>
        <a:p>
          <a:pPr marL="0" lvl="0" indent="0" algn="ctr" defTabSz="622300">
            <a:lnSpc>
              <a:spcPct val="90000"/>
            </a:lnSpc>
            <a:spcBef>
              <a:spcPct val="0"/>
            </a:spcBef>
            <a:spcAft>
              <a:spcPct val="35000"/>
            </a:spcAft>
            <a:buNone/>
          </a:pPr>
          <a:r>
            <a:rPr lang="pl-PL" sz="1400" b="0" kern="1200" dirty="0">
              <a:latin typeface="Century Schoolbook" panose="02040604050505020304" pitchFamily="18" charset="0"/>
            </a:rPr>
            <a:t>(np. kradzież na szkodę osoby najbliższej) </a:t>
          </a:r>
        </a:p>
      </dsp:txBody>
      <dsp:txXfrm>
        <a:off x="3067561" y="4073320"/>
        <a:ext cx="1984846" cy="1232388"/>
      </dsp:txXfrm>
    </dsp:sp>
    <dsp:sp modelId="{A2B45B79-664F-49A2-812F-DE3977DAE8F7}">
      <dsp:nvSpPr>
        <dsp:cNvPr id="0" name=""/>
        <dsp:cNvSpPr/>
      </dsp:nvSpPr>
      <dsp:spPr>
        <a:xfrm>
          <a:off x="5319807" y="3817373"/>
          <a:ext cx="2061528" cy="130907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8510AE-470A-4B1B-BC81-CB40FF824DD9}">
      <dsp:nvSpPr>
        <dsp:cNvPr id="0" name=""/>
        <dsp:cNvSpPr/>
      </dsp:nvSpPr>
      <dsp:spPr>
        <a:xfrm>
          <a:off x="5548865" y="4034979"/>
          <a:ext cx="2061528" cy="130907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Century Schoolbook" panose="02040604050505020304" pitchFamily="18" charset="0"/>
            </a:rPr>
            <a:t>Bezwzględnie wnioskowe </a:t>
          </a:r>
        </a:p>
        <a:p>
          <a:pPr marL="0" lvl="0" indent="0" algn="ctr" defTabSz="622300">
            <a:lnSpc>
              <a:spcPct val="90000"/>
            </a:lnSpc>
            <a:spcBef>
              <a:spcPct val="0"/>
            </a:spcBef>
            <a:spcAft>
              <a:spcPct val="35000"/>
            </a:spcAft>
            <a:buNone/>
          </a:pPr>
          <a:r>
            <a:rPr lang="pl-PL" sz="1400" b="0" kern="1200" dirty="0">
              <a:latin typeface="Century Schoolbook" panose="02040604050505020304" pitchFamily="18" charset="0"/>
            </a:rPr>
            <a:t>(np. groźby karalne)</a:t>
          </a:r>
        </a:p>
      </dsp:txBody>
      <dsp:txXfrm>
        <a:off x="5587206" y="4073320"/>
        <a:ext cx="1984846" cy="1232388"/>
      </dsp:txXfrm>
    </dsp:sp>
    <dsp:sp modelId="{02910007-9F96-4E31-8778-FA0CAD1F5B53}">
      <dsp:nvSpPr>
        <dsp:cNvPr id="0" name=""/>
        <dsp:cNvSpPr/>
      </dsp:nvSpPr>
      <dsp:spPr>
        <a:xfrm>
          <a:off x="6860146" y="-1460"/>
          <a:ext cx="2340184" cy="130907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A5CE39E-C1E3-4C69-9FEA-34253CCA80CD}">
      <dsp:nvSpPr>
        <dsp:cNvPr id="0" name=""/>
        <dsp:cNvSpPr/>
      </dsp:nvSpPr>
      <dsp:spPr>
        <a:xfrm>
          <a:off x="7089205" y="216145"/>
          <a:ext cx="2340184" cy="130907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latin typeface="Century Schoolbook" panose="02040604050505020304" pitchFamily="18" charset="0"/>
            </a:rPr>
            <a:t>prywatnoskargowe***</a:t>
          </a:r>
        </a:p>
      </dsp:txBody>
      <dsp:txXfrm>
        <a:off x="7127546" y="254486"/>
        <a:ext cx="2263502" cy="123238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A24143-BA0E-4D01-AD28-5B7DEC95437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CC59F84F-1C19-4049-8737-F8C0FE7A1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28E2230E-D166-406C-A145-8D0C605BE142}"/>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5" name="Symbol zastępczy stopki 4">
            <a:extLst>
              <a:ext uri="{FF2B5EF4-FFF2-40B4-BE49-F238E27FC236}">
                <a16:creationId xmlns:a16="http://schemas.microsoft.com/office/drawing/2014/main" id="{FEEB08D4-4223-4562-8E30-F7BFAA15E18C}"/>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34367192-C6C1-4045-972F-198914E25BE0}"/>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8864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95F2A6-E1DD-4AE7-8AAE-10D48D90CDE6}"/>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12ECEA54-CF0F-45DA-9A7E-7433F4E8AA8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309D9452-4063-438A-AC3A-AF249803F056}"/>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5" name="Symbol zastępczy stopki 4">
            <a:extLst>
              <a:ext uri="{FF2B5EF4-FFF2-40B4-BE49-F238E27FC236}">
                <a16:creationId xmlns:a16="http://schemas.microsoft.com/office/drawing/2014/main" id="{832BC0B8-32CB-419F-A30E-B6C651CEC856}"/>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CF0C83AC-7254-4978-A582-1B292750CF2B}"/>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108672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7B9CE38-8CD5-4A83-B756-F853AB20586D}"/>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EF9F0E59-19E3-4F1C-AE6B-DF3543E98E7A}"/>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73688EC7-268F-45D9-98F3-0813A3C7C57C}"/>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5" name="Symbol zastępczy stopki 4">
            <a:extLst>
              <a:ext uri="{FF2B5EF4-FFF2-40B4-BE49-F238E27FC236}">
                <a16:creationId xmlns:a16="http://schemas.microsoft.com/office/drawing/2014/main" id="{52906776-E7C4-4319-9C18-14D783245D33}"/>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8F81BCC6-3832-4C0D-8322-9A586CBBFA4E}"/>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321113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9A3DEC-F9D2-43BC-AE1C-577A9BF32086}"/>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D63796A3-DDDB-46CB-98D0-848CD68582D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E32547ED-B3E5-4968-9B6B-35C049DF4AF1}"/>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5" name="Symbol zastępczy stopki 4">
            <a:extLst>
              <a:ext uri="{FF2B5EF4-FFF2-40B4-BE49-F238E27FC236}">
                <a16:creationId xmlns:a16="http://schemas.microsoft.com/office/drawing/2014/main" id="{63084148-C7C6-49D2-82BC-A246501C404A}"/>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F5DEC7B5-F698-4CD6-A757-AA1B05CE475B}"/>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503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AE804E-AAE3-4C47-AF3E-4B18F598C37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9A736778-2174-4FD7-ABE2-CA8A8993E2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0EADBE2-A905-4404-8CAF-2C348DDACF24}"/>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5" name="Symbol zastępczy stopki 4">
            <a:extLst>
              <a:ext uri="{FF2B5EF4-FFF2-40B4-BE49-F238E27FC236}">
                <a16:creationId xmlns:a16="http://schemas.microsoft.com/office/drawing/2014/main" id="{B2F69CA8-1C2D-40A7-9FCB-EDC17816AE0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F71F0A34-CE0E-4C08-814D-3F89922B6AD1}"/>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263002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59A964-0F6C-41BF-BD67-55E58FE432D4}"/>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01B9870E-02EE-4AC4-B80A-4AD73547B1A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A67277A4-B3F3-4875-97F4-6C2C26457D1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F6C1444A-860C-4D21-91DF-0B6332E53783}"/>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6" name="Symbol zastępczy stopki 5">
            <a:extLst>
              <a:ext uri="{FF2B5EF4-FFF2-40B4-BE49-F238E27FC236}">
                <a16:creationId xmlns:a16="http://schemas.microsoft.com/office/drawing/2014/main" id="{75CA7D6F-A7C0-439E-BCF6-07614E97C88F}"/>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4A97F8FD-2C24-4982-9934-3D9818CAB1CC}"/>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223301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71037C-C588-4690-BE2A-D69491941865}"/>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DF858CFF-1A12-4B32-A6B8-06A0C7545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E5BB037-C313-432F-A16E-5B52D894ADC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0046A26C-FEEF-4BB6-A808-0BB477448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ABAE289-5BA3-462C-BB3A-1F8184AF5F8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0525DD4D-559E-4FAD-AF2C-3F597AE1E2EB}"/>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8" name="Symbol zastępczy stopki 7">
            <a:extLst>
              <a:ext uri="{FF2B5EF4-FFF2-40B4-BE49-F238E27FC236}">
                <a16:creationId xmlns:a16="http://schemas.microsoft.com/office/drawing/2014/main" id="{A58A9C7F-A519-46EE-94D8-CDD96EC92B3E}"/>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0039B91C-236A-4AD4-A7FD-2F07C25F1B5E}"/>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313892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4A8C0-DF0D-4FC5-8A9F-BD3A97D6D196}"/>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ED7D5931-9189-46DE-A0BE-2C5CB64D0B3C}"/>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4" name="Symbol zastępczy stopki 3">
            <a:extLst>
              <a:ext uri="{FF2B5EF4-FFF2-40B4-BE49-F238E27FC236}">
                <a16:creationId xmlns:a16="http://schemas.microsoft.com/office/drawing/2014/main" id="{50308134-77AE-43B2-9DD0-70B934A93E57}"/>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090079D8-7924-4F59-AEA9-7691E3F7D637}"/>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330560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720EB34-BEA2-42DC-9A7F-0D9046207919}"/>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3" name="Symbol zastępczy stopki 2">
            <a:extLst>
              <a:ext uri="{FF2B5EF4-FFF2-40B4-BE49-F238E27FC236}">
                <a16:creationId xmlns:a16="http://schemas.microsoft.com/office/drawing/2014/main" id="{C6A33E44-406B-4776-BED5-88D3448E5BB2}"/>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A45E1B1A-E62C-4D64-9C2B-0EFC5EEF14D2}"/>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20411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68D665-0657-4865-92A3-5A68D528009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2F27565D-A090-4458-AEB5-B60EA1D69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227EB7C4-3A21-4278-B681-1CC5098A9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A6F8693-62D6-495D-AF52-7A8B722900D7}"/>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6" name="Symbol zastępczy stopki 5">
            <a:extLst>
              <a:ext uri="{FF2B5EF4-FFF2-40B4-BE49-F238E27FC236}">
                <a16:creationId xmlns:a16="http://schemas.microsoft.com/office/drawing/2014/main" id="{E8594A76-249D-4450-9888-84E7424BFE63}"/>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27C91774-63C8-4FAF-A4C1-854D2715DCF0}"/>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91624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A62D63-3D58-4627-91D2-ED6E75EB566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BC6AC485-2EFD-4212-B68C-D07ED1FC7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8F33E6B9-244B-48BA-86AA-0153BB518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7209F48-A6BE-4E0D-88D6-BBB4A557EFC0}"/>
              </a:ext>
            </a:extLst>
          </p:cNvPr>
          <p:cNvSpPr>
            <a:spLocks noGrp="1"/>
          </p:cNvSpPr>
          <p:nvPr>
            <p:ph type="dt" sz="half" idx="10"/>
          </p:nvPr>
        </p:nvSpPr>
        <p:spPr/>
        <p:txBody>
          <a:bodyPr/>
          <a:lstStyle/>
          <a:p>
            <a:fld id="{2E3EE9C8-0234-42B8-80F8-BCA91AEA5E07}" type="datetimeFigureOut">
              <a:rPr lang="en-GB" smtClean="0"/>
              <a:t>18/10/2021</a:t>
            </a:fld>
            <a:endParaRPr lang="en-GB"/>
          </a:p>
        </p:txBody>
      </p:sp>
      <p:sp>
        <p:nvSpPr>
          <p:cNvPr id="6" name="Symbol zastępczy stopki 5">
            <a:extLst>
              <a:ext uri="{FF2B5EF4-FFF2-40B4-BE49-F238E27FC236}">
                <a16:creationId xmlns:a16="http://schemas.microsoft.com/office/drawing/2014/main" id="{45C378E6-927B-4982-90C4-23115F4E9637}"/>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B27D2E2C-082E-4202-87B8-9C7D45FB81BB}"/>
              </a:ext>
            </a:extLst>
          </p:cNvPr>
          <p:cNvSpPr>
            <a:spLocks noGrp="1"/>
          </p:cNvSpPr>
          <p:nvPr>
            <p:ph type="sldNum" sz="quarter" idx="12"/>
          </p:nvPr>
        </p:nvSpPr>
        <p:spPr/>
        <p:txBody>
          <a:bodyPr/>
          <a:lstStyle/>
          <a:p>
            <a:fld id="{F1556204-FC7E-40B1-991D-91D0E4498A52}" type="slidenum">
              <a:rPr lang="en-GB" smtClean="0"/>
              <a:t>‹#›</a:t>
            </a:fld>
            <a:endParaRPr lang="en-GB"/>
          </a:p>
        </p:txBody>
      </p:sp>
    </p:spTree>
    <p:extLst>
      <p:ext uri="{BB962C8B-B14F-4D97-AF65-F5344CB8AC3E}">
        <p14:creationId xmlns:p14="http://schemas.microsoft.com/office/powerpoint/2010/main" val="385585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8299849-D139-4578-A090-BD9CE9219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E467360F-D182-4551-AF6A-AB9D9F1E5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CA9A0D68-8A69-4F7C-9FF6-5721F5664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E9C8-0234-42B8-80F8-BCA91AEA5E07}" type="datetimeFigureOut">
              <a:rPr lang="en-GB" smtClean="0"/>
              <a:t>18/10/2021</a:t>
            </a:fld>
            <a:endParaRPr lang="en-GB"/>
          </a:p>
        </p:txBody>
      </p:sp>
      <p:sp>
        <p:nvSpPr>
          <p:cNvPr id="5" name="Symbol zastępczy stopki 4">
            <a:extLst>
              <a:ext uri="{FF2B5EF4-FFF2-40B4-BE49-F238E27FC236}">
                <a16:creationId xmlns:a16="http://schemas.microsoft.com/office/drawing/2014/main" id="{21E45DD9-6547-457F-8430-8971FB180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08371888-C873-4B64-B22D-5610E3C1B4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56204-FC7E-40B1-991D-91D0E4498A52}" type="slidenum">
              <a:rPr lang="en-GB" smtClean="0"/>
              <a:t>‹#›</a:t>
            </a:fld>
            <a:endParaRPr lang="en-GB"/>
          </a:p>
        </p:txBody>
      </p:sp>
    </p:spTree>
    <p:extLst>
      <p:ext uri="{BB962C8B-B14F-4D97-AF65-F5344CB8AC3E}">
        <p14:creationId xmlns:p14="http://schemas.microsoft.com/office/powerpoint/2010/main" val="266390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po.trybunal.gov.pl/ipo/view/sprawa.xhtml?&amp;pokaz=dokumenty&amp;sygnatura=K%209/17#zdanieodrebne_17179_1" TargetMode="External"/><Relationship Id="rId2" Type="http://schemas.openxmlformats.org/officeDocument/2006/relationships/hyperlink" Target="https://forumprawnicze.eu/attachments/article/445/Krolikowski.pdf"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justynakopinska.pl/instalator/wordpress/?page_id=16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E1EA1B-98DD-4BE2-9942-8579D038DDF8}"/>
              </a:ext>
            </a:extLst>
          </p:cNvPr>
          <p:cNvSpPr>
            <a:spLocks noGrp="1"/>
          </p:cNvSpPr>
          <p:nvPr>
            <p:ph type="ctrTitle"/>
          </p:nvPr>
        </p:nvSpPr>
        <p:spPr/>
        <p:txBody>
          <a:bodyPr/>
          <a:lstStyle/>
          <a:p>
            <a:endParaRPr lang="en-GB"/>
          </a:p>
        </p:txBody>
      </p:sp>
      <p:sp>
        <p:nvSpPr>
          <p:cNvPr id="3" name="Podtytuł 2">
            <a:extLst>
              <a:ext uri="{FF2B5EF4-FFF2-40B4-BE49-F238E27FC236}">
                <a16:creationId xmlns:a16="http://schemas.microsoft.com/office/drawing/2014/main" id="{2E1FA96E-844F-41A8-9510-76D50A0E0C0A}"/>
              </a:ext>
            </a:extLst>
          </p:cNvPr>
          <p:cNvSpPr>
            <a:spLocks noGrp="1"/>
          </p:cNvSpPr>
          <p:nvPr>
            <p:ph type="subTitle" idx="1"/>
          </p:nvPr>
        </p:nvSpPr>
        <p:spPr/>
        <p:txBody>
          <a:bodyPr/>
          <a:lstStyle/>
          <a:p>
            <a:endParaRPr lang="en-GB"/>
          </a:p>
        </p:txBody>
      </p:sp>
      <p:pic>
        <p:nvPicPr>
          <p:cNvPr id="4" name="Obraz 3">
            <a:extLst>
              <a:ext uri="{FF2B5EF4-FFF2-40B4-BE49-F238E27FC236}">
                <a16:creationId xmlns:a16="http://schemas.microsoft.com/office/drawing/2014/main" id="{08B4F142-5CD0-4CF6-8A32-87306C44FA47}"/>
              </a:ext>
            </a:extLst>
          </p:cNvPr>
          <p:cNvPicPr>
            <a:picLocks noChangeAspect="1"/>
          </p:cNvPicPr>
          <p:nvPr/>
        </p:nvPicPr>
        <p:blipFill>
          <a:blip r:embed="rId2" cstate="print"/>
          <a:stretch>
            <a:fillRect/>
          </a:stretch>
        </p:blipFill>
        <p:spPr>
          <a:xfrm>
            <a:off x="-529" y="-634336"/>
            <a:ext cx="12193057" cy="8126672"/>
          </a:xfrm>
          <a:prstGeom prst="rect">
            <a:avLst/>
          </a:prstGeom>
        </p:spPr>
      </p:pic>
      <p:sp>
        <p:nvSpPr>
          <p:cNvPr id="5" name="Prostokąt 4">
            <a:extLst>
              <a:ext uri="{FF2B5EF4-FFF2-40B4-BE49-F238E27FC236}">
                <a16:creationId xmlns:a16="http://schemas.microsoft.com/office/drawing/2014/main" id="{ED4F3562-F002-467A-8774-51C54562C9C9}"/>
              </a:ext>
            </a:extLst>
          </p:cNvPr>
          <p:cNvSpPr>
            <a:spLocks noChangeAspect="1"/>
          </p:cNvSpPr>
          <p:nvPr/>
        </p:nvSpPr>
        <p:spPr>
          <a:xfrm>
            <a:off x="-127491" y="-1187408"/>
            <a:ext cx="1558727" cy="2475659"/>
          </a:xfrm>
          <a:prstGeom prst="rect">
            <a:avLst/>
          </a:prstGeom>
          <a:solidFill>
            <a:srgbClr val="4475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6E43B892-764D-41C7-8300-E88382987129}"/>
              </a:ext>
            </a:extLst>
          </p:cNvPr>
          <p:cNvSpPr>
            <a:spLocks noChangeAspect="1"/>
          </p:cNvSpPr>
          <p:nvPr/>
        </p:nvSpPr>
        <p:spPr>
          <a:xfrm>
            <a:off x="1431237" y="-1181382"/>
            <a:ext cx="2880000" cy="2469633"/>
          </a:xfrm>
          <a:prstGeom prst="rect">
            <a:avLst/>
          </a:prstGeom>
          <a:solidFill>
            <a:srgbClr val="96C3C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5BC644BC-0426-45DE-B773-4F4423815D8A}"/>
              </a:ext>
            </a:extLst>
          </p:cNvPr>
          <p:cNvSpPr>
            <a:spLocks noChangeAspect="1"/>
          </p:cNvSpPr>
          <p:nvPr/>
        </p:nvSpPr>
        <p:spPr>
          <a:xfrm>
            <a:off x="-127491" y="1282225"/>
            <a:ext cx="1558728" cy="2880000"/>
          </a:xfrm>
          <a:prstGeom prst="rect">
            <a:avLst/>
          </a:prstGeom>
          <a:solidFill>
            <a:srgbClr val="E6805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9CDCACE9-0741-4E8C-A72A-87628F88E8FA}"/>
              </a:ext>
            </a:extLst>
          </p:cNvPr>
          <p:cNvSpPr>
            <a:spLocks noChangeAspect="1"/>
          </p:cNvSpPr>
          <p:nvPr/>
        </p:nvSpPr>
        <p:spPr>
          <a:xfrm>
            <a:off x="711237" y="568251"/>
            <a:ext cx="3600000" cy="3600000"/>
          </a:xfrm>
          <a:prstGeom prst="rect">
            <a:avLst/>
          </a:prstGeom>
          <a:solidFill>
            <a:srgbClr val="D5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a:extLst>
              <a:ext uri="{FF2B5EF4-FFF2-40B4-BE49-F238E27FC236}">
                <a16:creationId xmlns:a16="http://schemas.microsoft.com/office/drawing/2014/main" id="{6A980ABF-1AAE-4144-B8B5-237E24A60404}"/>
              </a:ext>
            </a:extLst>
          </p:cNvPr>
          <p:cNvPicPr>
            <a:picLocks noChangeAspect="1"/>
          </p:cNvPicPr>
          <p:nvPr/>
        </p:nvPicPr>
        <p:blipFill>
          <a:blip r:embed="rId3" cstate="print"/>
          <a:stretch>
            <a:fillRect/>
          </a:stretch>
        </p:blipFill>
        <p:spPr>
          <a:xfrm>
            <a:off x="592509" y="1022388"/>
            <a:ext cx="3690710" cy="1705252"/>
          </a:xfrm>
          <a:prstGeom prst="rect">
            <a:avLst/>
          </a:prstGeom>
        </p:spPr>
      </p:pic>
      <p:pic>
        <p:nvPicPr>
          <p:cNvPr id="10" name="Obraz 9">
            <a:extLst>
              <a:ext uri="{FF2B5EF4-FFF2-40B4-BE49-F238E27FC236}">
                <a16:creationId xmlns:a16="http://schemas.microsoft.com/office/drawing/2014/main" id="{B85455C3-E358-4B10-80A6-9269A3FD23BF}"/>
              </a:ext>
            </a:extLst>
          </p:cNvPr>
          <p:cNvPicPr>
            <a:picLocks noChangeAspect="1"/>
          </p:cNvPicPr>
          <p:nvPr/>
        </p:nvPicPr>
        <p:blipFill>
          <a:blip r:embed="rId4" cstate="print"/>
          <a:stretch>
            <a:fillRect/>
          </a:stretch>
        </p:blipFill>
        <p:spPr>
          <a:xfrm>
            <a:off x="1357179" y="2432581"/>
            <a:ext cx="2161370" cy="1439287"/>
          </a:xfrm>
          <a:prstGeom prst="rect">
            <a:avLst/>
          </a:prstGeom>
        </p:spPr>
      </p:pic>
      <p:sp>
        <p:nvSpPr>
          <p:cNvPr id="11" name="pole tekstowe 10">
            <a:extLst>
              <a:ext uri="{FF2B5EF4-FFF2-40B4-BE49-F238E27FC236}">
                <a16:creationId xmlns:a16="http://schemas.microsoft.com/office/drawing/2014/main" id="{8F15A91E-FE8F-453C-8A9C-C60C28B30505}"/>
              </a:ext>
            </a:extLst>
          </p:cNvPr>
          <p:cNvSpPr txBox="1"/>
          <p:nvPr/>
        </p:nvSpPr>
        <p:spPr>
          <a:xfrm>
            <a:off x="5517222" y="1600200"/>
            <a:ext cx="6215866" cy="4278094"/>
          </a:xfrm>
          <a:prstGeom prst="rect">
            <a:avLst/>
          </a:prstGeom>
          <a:solidFill>
            <a:srgbClr val="D5E1E3">
              <a:alpha val="66000"/>
            </a:srgbClr>
          </a:solidFill>
        </p:spPr>
        <p:txBody>
          <a:bodyPr wrap="square" rtlCol="0">
            <a:spAutoFit/>
          </a:bodyPr>
          <a:lstStyle/>
          <a:p>
            <a:pPr algn="ctr"/>
            <a:r>
              <a:rPr lang="pl-PL" sz="4000" dirty="0"/>
              <a:t>Wykład 2 </a:t>
            </a:r>
          </a:p>
          <a:p>
            <a:endParaRPr lang="pl-PL" sz="4000" dirty="0"/>
          </a:p>
          <a:p>
            <a:pPr algn="just"/>
            <a:r>
              <a:rPr lang="pl-PL" sz="3200" dirty="0"/>
              <a:t>Źródła informacji o przestępstwie. Przesłanki procesowe. Wszczęcie postępowania przygotowawczego. Zasada legalizmu i oportunizmu. Zasada działania z urzędu. Odmowa wszczęcia postępowania. </a:t>
            </a:r>
            <a:endParaRPr lang="en-GB" sz="3200" dirty="0"/>
          </a:p>
        </p:txBody>
      </p:sp>
    </p:spTree>
    <p:extLst>
      <p:ext uri="{BB962C8B-B14F-4D97-AF65-F5344CB8AC3E}">
        <p14:creationId xmlns:p14="http://schemas.microsoft.com/office/powerpoint/2010/main" val="352754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DECF77-70E1-409E-9E92-E5B7A5227F93}"/>
              </a:ext>
            </a:extLst>
          </p:cNvPr>
          <p:cNvSpPr>
            <a:spLocks noGrp="1"/>
          </p:cNvSpPr>
          <p:nvPr>
            <p:ph type="title"/>
          </p:nvPr>
        </p:nvSpPr>
        <p:spPr/>
        <p:txBody>
          <a:bodyPr/>
          <a:lstStyle/>
          <a:p>
            <a:r>
              <a:rPr lang="pl-PL" dirty="0"/>
              <a:t>Zasada działania z urzędu </a:t>
            </a:r>
            <a:endParaRPr lang="en-GB" dirty="0"/>
          </a:p>
        </p:txBody>
      </p:sp>
      <p:sp>
        <p:nvSpPr>
          <p:cNvPr id="3" name="Symbol zastępczy zawartości 2">
            <a:extLst>
              <a:ext uri="{FF2B5EF4-FFF2-40B4-BE49-F238E27FC236}">
                <a16:creationId xmlns:a16="http://schemas.microsoft.com/office/drawing/2014/main" id="{8E7F7F38-A7C2-474B-852D-CB9F2CC12CDB}"/>
              </a:ext>
            </a:extLst>
          </p:cNvPr>
          <p:cNvSpPr>
            <a:spLocks noGrp="1"/>
          </p:cNvSpPr>
          <p:nvPr>
            <p:ph idx="1"/>
          </p:nvPr>
        </p:nvSpPr>
        <p:spPr/>
        <p:txBody>
          <a:bodyPr>
            <a:normAutofit/>
          </a:bodyPr>
          <a:lstStyle/>
          <a:p>
            <a:pPr marL="0" indent="0" algn="just">
              <a:buNone/>
              <a:defRPr/>
            </a:pPr>
            <a:r>
              <a:rPr lang="pl-PL" sz="1800" b="1" dirty="0"/>
              <a:t>Organy procesowe prowadzą postępowanie i dokonują czynności z urzędu, chyba że ustawa uzależnia je od wniosku określonej osoby, instytucji lub organu albo od zezwolenia władzy.</a:t>
            </a:r>
          </a:p>
          <a:p>
            <a:pPr marL="0" indent="0" algn="just">
              <a:buNone/>
              <a:defRPr/>
            </a:pPr>
            <a:r>
              <a:rPr lang="pl-PL" sz="1800" b="1" dirty="0"/>
              <a:t>art. 9 § 1</a:t>
            </a:r>
          </a:p>
          <a:p>
            <a:pPr algn="just">
              <a:defRPr/>
            </a:pPr>
            <a:r>
              <a:rPr lang="pl-PL" sz="1800" dirty="0"/>
              <a:t>Stronom i innym osobom bezpośrednio zainteresowanym przysługuje prawo do składania wniosków o dokonanie czynności, które organ może lub ma obowiązek podejmować z urzędu (art. 9 § 2 k.p.k.). </a:t>
            </a:r>
          </a:p>
          <a:p>
            <a:pPr lvl="1" algn="just">
              <a:defRPr/>
            </a:pPr>
            <a:r>
              <a:rPr lang="pl-PL" sz="1800" dirty="0"/>
              <a:t>jeżeli organ – wbrew nie podejmuje określonych działań – strona może złożyć stosowny wniosek. </a:t>
            </a:r>
            <a:endParaRPr lang="en-GB" sz="1800" dirty="0"/>
          </a:p>
          <a:p>
            <a:pPr algn="just">
              <a:defRPr/>
            </a:pPr>
            <a:r>
              <a:rPr lang="pl-PL" sz="1800" dirty="0"/>
              <a:t>Adresaci zasady – sąd, prokurator i inne organy procesowe. </a:t>
            </a:r>
          </a:p>
          <a:p>
            <a:pPr algn="just">
              <a:defRPr/>
            </a:pPr>
            <a:r>
              <a:rPr lang="pl-PL" sz="1800" dirty="0"/>
              <a:t>Obowiązuje we wszystkich stadiach postępowania. W odniesieniu do wszczęcia procesu (wszczęcia postępowania przygotowawczego) – obowiązek podjęcia działań z urzędu. </a:t>
            </a:r>
          </a:p>
          <a:p>
            <a:pPr lvl="1" algn="just">
              <a:buFontTx/>
              <a:buChar char="-"/>
              <a:defRPr/>
            </a:pPr>
            <a:r>
              <a:rPr lang="pl-PL" sz="1800" dirty="0"/>
              <a:t>ważne: tryby ścigania przestępstw!</a:t>
            </a:r>
          </a:p>
          <a:p>
            <a:pPr algn="just">
              <a:defRPr/>
            </a:pPr>
            <a:r>
              <a:rPr lang="pl-PL" sz="1800" dirty="0"/>
              <a:t>Czynnościami procesowymi dokonywanymi z urzędu są np. powołanie biegłego, wezwanie tłumacza, wyznaczenie obrońcy z urzędu, przeprowadzenie dowodów z urzędu.</a:t>
            </a:r>
            <a:endParaRPr lang="en-GB" sz="1800" dirty="0"/>
          </a:p>
          <a:p>
            <a:pPr algn="just"/>
            <a:endParaRPr lang="en-GB" sz="3600" dirty="0"/>
          </a:p>
        </p:txBody>
      </p:sp>
      <p:pic>
        <p:nvPicPr>
          <p:cNvPr id="4" name="Obraz 3">
            <a:extLst>
              <a:ext uri="{FF2B5EF4-FFF2-40B4-BE49-F238E27FC236}">
                <a16:creationId xmlns:a16="http://schemas.microsoft.com/office/drawing/2014/main" id="{C831FB49-F393-4D79-8A02-B599BF929A28}"/>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198960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8DBD227-A4A8-4702-80A2-EF97CC608B44}"/>
              </a:ext>
            </a:extLst>
          </p:cNvPr>
          <p:cNvSpPr>
            <a:spLocks noGrp="1"/>
          </p:cNvSpPr>
          <p:nvPr>
            <p:ph type="title"/>
          </p:nvPr>
        </p:nvSpPr>
        <p:spPr>
          <a:xfrm>
            <a:off x="838200" y="365125"/>
            <a:ext cx="7519252" cy="1325563"/>
          </a:xfrm>
        </p:spPr>
        <p:txBody>
          <a:bodyPr/>
          <a:lstStyle/>
          <a:p>
            <a:r>
              <a:rPr lang="pl-PL" dirty="0"/>
              <a:t>Wyjątki od zasady działania z urzędu</a:t>
            </a:r>
            <a:endParaRPr lang="en-GB" dirty="0"/>
          </a:p>
        </p:txBody>
      </p:sp>
      <p:sp>
        <p:nvSpPr>
          <p:cNvPr id="5" name="Symbol zastępczy zawartości 4">
            <a:extLst>
              <a:ext uri="{FF2B5EF4-FFF2-40B4-BE49-F238E27FC236}">
                <a16:creationId xmlns:a16="http://schemas.microsoft.com/office/drawing/2014/main" id="{0D634E09-A70B-4BE8-851C-55F4E9E97C03}"/>
              </a:ext>
            </a:extLst>
          </p:cNvPr>
          <p:cNvSpPr>
            <a:spLocks noGrp="1"/>
          </p:cNvSpPr>
          <p:nvPr>
            <p:ph idx="1"/>
          </p:nvPr>
        </p:nvSpPr>
        <p:spPr/>
        <p:txBody>
          <a:bodyPr>
            <a:normAutofit/>
          </a:bodyPr>
          <a:lstStyle/>
          <a:p>
            <a:pPr lvl="0"/>
            <a:r>
              <a:rPr lang="pl-PL" sz="2000" dirty="0"/>
              <a:t>Ściganie na wniosek – przestępstwa wnioskowe:</a:t>
            </a:r>
            <a:endParaRPr lang="en-US" sz="2000" dirty="0"/>
          </a:p>
          <a:p>
            <a:pPr lvl="1"/>
            <a:r>
              <a:rPr lang="pl-PL" sz="2000" b="1" dirty="0"/>
              <a:t>bezwzględnie wnioskowe </a:t>
            </a:r>
            <a:r>
              <a:rPr lang="pl-PL" sz="2000" dirty="0"/>
              <a:t>(takie, które można ścigać wyłącznie na wniosek np. umyślne zarażanie wirusem HIV, chorobami wenerycznymi, zakaźnymi, groźba karalna) </a:t>
            </a:r>
            <a:endParaRPr lang="en-US" sz="2000" dirty="0"/>
          </a:p>
          <a:p>
            <a:pPr lvl="1"/>
            <a:r>
              <a:rPr lang="pl-PL" sz="2000" b="1" dirty="0"/>
              <a:t>względnie wnioskowe</a:t>
            </a:r>
            <a:r>
              <a:rPr lang="pl-PL" sz="2000"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US" sz="2000" dirty="0"/>
          </a:p>
          <a:p>
            <a:pPr lvl="0"/>
            <a:r>
              <a:rPr lang="pl-PL" sz="2000" b="1" dirty="0"/>
              <a:t>ściganie z oskarżenia prywatnego </a:t>
            </a:r>
            <a:r>
              <a:rPr lang="pl-PL" sz="2000"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endParaRPr lang="en-US" sz="2000" dirty="0"/>
          </a:p>
          <a:p>
            <a:pPr lvl="0"/>
            <a:r>
              <a:rPr lang="pl-PL" sz="2000" dirty="0"/>
              <a:t>Brak wniosku o ściganie – negatywna przesłanka procesowa (art. 17 § 1 pkt 10 k.p.k.) – umorzenie postępowania lub niewszczynanie postępowania.</a:t>
            </a:r>
            <a:endParaRPr lang="en-US" sz="2000" dirty="0"/>
          </a:p>
          <a:p>
            <a:pPr lvl="0"/>
            <a:endParaRPr lang="en-US" sz="2000" dirty="0"/>
          </a:p>
          <a:p>
            <a:endParaRPr lang="en-GB" sz="2000" dirty="0"/>
          </a:p>
        </p:txBody>
      </p:sp>
      <p:pic>
        <p:nvPicPr>
          <p:cNvPr id="10" name="Obraz 9">
            <a:extLst>
              <a:ext uri="{FF2B5EF4-FFF2-40B4-BE49-F238E27FC236}">
                <a16:creationId xmlns:a16="http://schemas.microsoft.com/office/drawing/2014/main" id="{1DA4AD2F-936B-4154-B58D-D5C3C23324E2}"/>
              </a:ext>
            </a:extLst>
          </p:cNvPr>
          <p:cNvPicPr>
            <a:picLocks noChangeAspect="1"/>
          </p:cNvPicPr>
          <p:nvPr/>
        </p:nvPicPr>
        <p:blipFill>
          <a:blip r:embed="rId2" cstate="print"/>
          <a:stretch>
            <a:fillRect/>
          </a:stretch>
        </p:blipFill>
        <p:spPr>
          <a:xfrm>
            <a:off x="8357452" y="-92467"/>
            <a:ext cx="3690710" cy="17052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ymbol zastępczy zawartości 5">
            <a:extLst>
              <a:ext uri="{FF2B5EF4-FFF2-40B4-BE49-F238E27FC236}">
                <a16:creationId xmlns:a16="http://schemas.microsoft.com/office/drawing/2014/main" id="{F4952A62-D190-48D7-AEA4-8642FE7D627C}"/>
              </a:ext>
            </a:extLst>
          </p:cNvPr>
          <p:cNvGraphicFramePr>
            <a:graphicFrameLocks/>
          </p:cNvGraphicFramePr>
          <p:nvPr>
            <p:extLst>
              <p:ext uri="{D42A27DB-BD31-4B8C-83A1-F6EECF244321}">
                <p14:modId xmlns:p14="http://schemas.microsoft.com/office/powerpoint/2010/main" val="3117363019"/>
              </p:ext>
            </p:extLst>
          </p:nvPr>
        </p:nvGraphicFramePr>
        <p:xfrm>
          <a:off x="798962" y="602520"/>
          <a:ext cx="9429390" cy="534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21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922E65-4EA4-450D-A1FF-439CFC13E37E}"/>
              </a:ext>
            </a:extLst>
          </p:cNvPr>
          <p:cNvSpPr>
            <a:spLocks noGrp="1"/>
          </p:cNvSpPr>
          <p:nvPr>
            <p:ph type="title"/>
          </p:nvPr>
        </p:nvSpPr>
        <p:spPr>
          <a:xfrm>
            <a:off x="838200" y="365125"/>
            <a:ext cx="7925656" cy="1325563"/>
          </a:xfrm>
        </p:spPr>
        <p:txBody>
          <a:bodyPr>
            <a:normAutofit/>
          </a:bodyPr>
          <a:lstStyle/>
          <a:p>
            <a:r>
              <a:rPr lang="pl-PL" dirty="0"/>
              <a:t>Kiedy wszczyna się postępowanie</a:t>
            </a:r>
            <a:endParaRPr lang="en-GB" dirty="0"/>
          </a:p>
        </p:txBody>
      </p:sp>
      <p:sp>
        <p:nvSpPr>
          <p:cNvPr id="3" name="Symbol zastępczy zawartości 2">
            <a:extLst>
              <a:ext uri="{FF2B5EF4-FFF2-40B4-BE49-F238E27FC236}">
                <a16:creationId xmlns:a16="http://schemas.microsoft.com/office/drawing/2014/main" id="{31D7438A-11F3-454D-AC4E-8450414C217F}"/>
              </a:ext>
            </a:extLst>
          </p:cNvPr>
          <p:cNvSpPr>
            <a:spLocks noGrp="1"/>
          </p:cNvSpPr>
          <p:nvPr>
            <p:ph idx="1"/>
          </p:nvPr>
        </p:nvSpPr>
        <p:spPr/>
        <p:txBody>
          <a:bodyPr>
            <a:normAutofit fontScale="85000" lnSpcReduction="20000"/>
          </a:bodyPr>
          <a:lstStyle/>
          <a:p>
            <a:pPr algn="just"/>
            <a:r>
              <a:rPr lang="pl-PL" dirty="0"/>
              <a:t>Art. 303 k.p.k. </a:t>
            </a:r>
          </a:p>
          <a:p>
            <a:pPr algn="just"/>
            <a:r>
              <a:rPr lang="pl-PL" dirty="0"/>
              <a:t>Jeżeli zachodzi </a:t>
            </a:r>
            <a:r>
              <a:rPr lang="pl-PL" b="1" dirty="0">
                <a:solidFill>
                  <a:srgbClr val="FF0000"/>
                </a:solidFill>
              </a:rPr>
              <a:t>uzasadnione podejrzenie popełnienia przestępstwa</a:t>
            </a:r>
            <a:r>
              <a:rPr lang="pl-PL" dirty="0"/>
              <a:t>, wydaje się z urzędu lub na skutek zawiadomienia o przestępstwie postanowienie o wszczęciu śledztwa, w którym określa się czyn będący przedmiotem postępowania oraz jego kwalifikację prawną.</a:t>
            </a:r>
          </a:p>
          <a:p>
            <a:pPr algn="just"/>
            <a:endParaRPr lang="pl-PL" dirty="0"/>
          </a:p>
          <a:p>
            <a:pPr algn="just"/>
            <a:r>
              <a:rPr lang="pl-PL" dirty="0"/>
              <a:t>Odmowa wszczęcia: </a:t>
            </a:r>
          </a:p>
          <a:p>
            <a:pPr algn="just"/>
            <a:r>
              <a:rPr lang="pl-PL" dirty="0"/>
              <a:t>Art.  305 §  1 Niezwłocznie po otrzymaniu zawiadomienia o przestępstwie organ powołany do prowadzenia postępowania przygotowawczego obowiązany jest wydać postanowienie o wszczęciu bądź o odmowie wszczęcia śledztwa.</a:t>
            </a:r>
          </a:p>
          <a:p>
            <a:pPr algn="just"/>
            <a:endParaRPr lang="pl-PL" dirty="0"/>
          </a:p>
          <a:p>
            <a:pPr algn="just"/>
            <a:r>
              <a:rPr lang="pl-PL" dirty="0"/>
              <a:t>Ważne! Pamiętać o czynnościach sprawdzających i w niezbędnych w zakresie!</a:t>
            </a:r>
            <a:endParaRPr lang="en-GB" dirty="0"/>
          </a:p>
        </p:txBody>
      </p:sp>
      <p:pic>
        <p:nvPicPr>
          <p:cNvPr id="4" name="Obraz 3">
            <a:extLst>
              <a:ext uri="{FF2B5EF4-FFF2-40B4-BE49-F238E27FC236}">
                <a16:creationId xmlns:a16="http://schemas.microsoft.com/office/drawing/2014/main" id="{7A831AEE-56F6-4A30-AF61-38A7BE336D29}"/>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366868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9C92A5-590F-498A-B704-2793BA638B88}"/>
              </a:ext>
            </a:extLst>
          </p:cNvPr>
          <p:cNvSpPr>
            <a:spLocks noGrp="1"/>
          </p:cNvSpPr>
          <p:nvPr>
            <p:ph type="title"/>
          </p:nvPr>
        </p:nvSpPr>
        <p:spPr/>
        <p:txBody>
          <a:bodyPr/>
          <a:lstStyle/>
          <a:p>
            <a:r>
              <a:rPr lang="pl-PL" dirty="0"/>
              <a:t>Kiedy wszczyna się postępowanie?</a:t>
            </a:r>
            <a:endParaRPr lang="en-GB" dirty="0"/>
          </a:p>
        </p:txBody>
      </p:sp>
      <p:sp>
        <p:nvSpPr>
          <p:cNvPr id="3" name="Symbol zastępczy zawartości 2">
            <a:extLst>
              <a:ext uri="{FF2B5EF4-FFF2-40B4-BE49-F238E27FC236}">
                <a16:creationId xmlns:a16="http://schemas.microsoft.com/office/drawing/2014/main" id="{7272DB70-9155-443C-AF0A-CD71F1A41382}"/>
              </a:ext>
            </a:extLst>
          </p:cNvPr>
          <p:cNvSpPr>
            <a:spLocks noGrp="1"/>
          </p:cNvSpPr>
          <p:nvPr>
            <p:ph idx="1"/>
          </p:nvPr>
        </p:nvSpPr>
        <p:spPr/>
        <p:txBody>
          <a:bodyPr>
            <a:normAutofit/>
          </a:bodyPr>
          <a:lstStyle/>
          <a:p>
            <a:pPr algn="just"/>
            <a:r>
              <a:rPr lang="pl-PL" dirty="0"/>
              <a:t>Konieczne jest istnienie </a:t>
            </a:r>
            <a:r>
              <a:rPr lang="pl-PL" b="1" dirty="0"/>
              <a:t>faktycznych podstaw </a:t>
            </a:r>
            <a:r>
              <a:rPr lang="pl-PL" dirty="0"/>
              <a:t>oraz </a:t>
            </a:r>
            <a:r>
              <a:rPr lang="pl-PL" b="1" dirty="0"/>
              <a:t>prawnej dopuszczalności ścigania. </a:t>
            </a:r>
          </a:p>
          <a:p>
            <a:pPr algn="just"/>
            <a:r>
              <a:rPr lang="pl-PL" dirty="0"/>
              <a:t>Podstawa faktyczna – wiarygodna informacja o możliwości popełnienia przestępstwa. </a:t>
            </a:r>
          </a:p>
          <a:p>
            <a:pPr algn="just"/>
            <a:r>
              <a:rPr lang="pl-PL" dirty="0"/>
              <a:t>Prawna dopuszczalność ścigania – </a:t>
            </a:r>
            <a:r>
              <a:rPr lang="pl-PL" b="1" dirty="0"/>
              <a:t>brak negatywnej przesłanki procesowej. </a:t>
            </a:r>
            <a:r>
              <a:rPr lang="pl-PL" dirty="0"/>
              <a:t>Zaistnienie negatywnej przesłanki procesowej powoduje, że prowadzenie czynności procesowych jest niedopuszczalne.</a:t>
            </a:r>
            <a:endParaRPr lang="pl-PL" b="1" dirty="0"/>
          </a:p>
        </p:txBody>
      </p:sp>
      <p:pic>
        <p:nvPicPr>
          <p:cNvPr id="4" name="Obraz 3">
            <a:extLst>
              <a:ext uri="{FF2B5EF4-FFF2-40B4-BE49-F238E27FC236}">
                <a16:creationId xmlns:a16="http://schemas.microsoft.com/office/drawing/2014/main" id="{051F6CD0-2454-4CE3-A6CA-E61292E20F46}"/>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14799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F76838-EB84-40F8-B615-8F3DB235CCE2}"/>
              </a:ext>
            </a:extLst>
          </p:cNvPr>
          <p:cNvSpPr>
            <a:spLocks noGrp="1"/>
          </p:cNvSpPr>
          <p:nvPr>
            <p:ph type="title"/>
          </p:nvPr>
        </p:nvSpPr>
        <p:spPr/>
        <p:txBody>
          <a:bodyPr/>
          <a:lstStyle/>
          <a:p>
            <a:r>
              <a:rPr lang="pl-PL" dirty="0"/>
              <a:t>Źródła informacji o przestępstwie </a:t>
            </a:r>
            <a:endParaRPr lang="en-GB" dirty="0"/>
          </a:p>
        </p:txBody>
      </p:sp>
      <p:sp>
        <p:nvSpPr>
          <p:cNvPr id="3" name="Symbol zastępczy zawartości 2">
            <a:extLst>
              <a:ext uri="{FF2B5EF4-FFF2-40B4-BE49-F238E27FC236}">
                <a16:creationId xmlns:a16="http://schemas.microsoft.com/office/drawing/2014/main" id="{49A8CD94-D54E-4F38-963A-180F8F3D94E0}"/>
              </a:ext>
            </a:extLst>
          </p:cNvPr>
          <p:cNvSpPr>
            <a:spLocks noGrp="1"/>
          </p:cNvSpPr>
          <p:nvPr>
            <p:ph idx="1"/>
          </p:nvPr>
        </p:nvSpPr>
        <p:spPr/>
        <p:txBody>
          <a:bodyPr>
            <a:normAutofit fontScale="70000" lnSpcReduction="20000"/>
          </a:bodyPr>
          <a:lstStyle/>
          <a:p>
            <a:pPr algn="just"/>
            <a:r>
              <a:rPr lang="pl-PL" dirty="0"/>
              <a:t>Organy ścigania (policja, prokuratura itp.) mogą czerpać informacje o przestępstwach z każdych możliwych źródeł. Np.:</a:t>
            </a:r>
          </a:p>
          <a:p>
            <a:pPr algn="just"/>
            <a:r>
              <a:rPr lang="pl-PL" dirty="0"/>
              <a:t>Z informacji prasowych, medialnych, działalności śledczej dziennikarzy i innych osób;</a:t>
            </a:r>
          </a:p>
          <a:p>
            <a:pPr algn="just"/>
            <a:r>
              <a:rPr lang="pl-PL" dirty="0"/>
              <a:t>Raportów instytucji powołanych do kontroli nad prawidłowością działania instytucji; </a:t>
            </a:r>
          </a:p>
          <a:p>
            <a:pPr algn="just"/>
            <a:r>
              <a:rPr lang="pl-PL" dirty="0"/>
              <a:t>Informacji od sygnalistów – art. 19 k.p.k. </a:t>
            </a:r>
          </a:p>
          <a:p>
            <a:pPr algn="just"/>
            <a:r>
              <a:rPr lang="pl-PL" dirty="0"/>
              <a:t>Własnych działań organów ścigania (np. działań </a:t>
            </a:r>
            <a:r>
              <a:rPr lang="pl-PL" dirty="0" err="1"/>
              <a:t>operacyjno</a:t>
            </a:r>
            <a:r>
              <a:rPr lang="pl-PL" dirty="0"/>
              <a:t> – rozpoznawczych, administracyjno-porządkowych), prowadzenia czynności procesowych w innej sprawie; </a:t>
            </a:r>
          </a:p>
          <a:p>
            <a:pPr algn="just"/>
            <a:r>
              <a:rPr lang="pl-PL" dirty="0"/>
              <a:t>Donosów od anonimowych źródeł (wątpliwa wiarygodność) </a:t>
            </a:r>
          </a:p>
          <a:p>
            <a:pPr algn="just"/>
            <a:r>
              <a:rPr lang="pl-PL" dirty="0"/>
              <a:t>Zawiadomień o możliwości popełnienia przestępstwa. </a:t>
            </a:r>
          </a:p>
          <a:p>
            <a:pPr algn="just"/>
            <a:endParaRPr lang="pl-PL" dirty="0"/>
          </a:p>
          <a:p>
            <a:pPr algn="just"/>
            <a:r>
              <a:rPr lang="pl-PL" dirty="0"/>
              <a:t>Gdy organy nie mają „dostatecznie uzasadnionego podejrzenia” popełnienia przestępstwa, to przeprowadzane są </a:t>
            </a:r>
            <a:r>
              <a:rPr lang="pl-PL" b="1" dirty="0">
                <a:solidFill>
                  <a:srgbClr val="FF0000"/>
                </a:solidFill>
              </a:rPr>
              <a:t>czynności sprawdzające (art. 307).</a:t>
            </a:r>
          </a:p>
          <a:p>
            <a:pPr lvl="1" algn="just"/>
            <a:r>
              <a:rPr lang="pl-PL" dirty="0"/>
              <a:t>Cel czynności sprawdzających: sprawdzenie danych zawartych w zawiadomieniu o możliwości popełnienia przestępstwa, czy istnieją podstawy do wszczęcia postępowania</a:t>
            </a:r>
            <a:r>
              <a:rPr lang="pl-PL" b="1" dirty="0"/>
              <a:t>. </a:t>
            </a:r>
            <a:endParaRPr lang="en-GB" dirty="0"/>
          </a:p>
        </p:txBody>
      </p:sp>
      <p:pic>
        <p:nvPicPr>
          <p:cNvPr id="4" name="Obraz 3">
            <a:extLst>
              <a:ext uri="{FF2B5EF4-FFF2-40B4-BE49-F238E27FC236}">
                <a16:creationId xmlns:a16="http://schemas.microsoft.com/office/drawing/2014/main" id="{E6C847AF-691D-4F81-857A-34ADDE6069D0}"/>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411444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715DAD-B3B6-4A54-AE70-CD48776DDE30}"/>
              </a:ext>
            </a:extLst>
          </p:cNvPr>
          <p:cNvSpPr>
            <a:spLocks noGrp="1"/>
          </p:cNvSpPr>
          <p:nvPr>
            <p:ph type="title"/>
          </p:nvPr>
        </p:nvSpPr>
        <p:spPr>
          <a:xfrm>
            <a:off x="839788" y="365125"/>
            <a:ext cx="7661502" cy="1325563"/>
          </a:xfrm>
        </p:spPr>
        <p:txBody>
          <a:bodyPr/>
          <a:lstStyle/>
          <a:p>
            <a:r>
              <a:rPr lang="pl-PL" dirty="0"/>
              <a:t>Obowiązek zawiadomienia o przestępstwie </a:t>
            </a:r>
            <a:endParaRPr lang="en-GB" dirty="0"/>
          </a:p>
        </p:txBody>
      </p:sp>
      <p:sp>
        <p:nvSpPr>
          <p:cNvPr id="4" name="Symbol zastępczy tekstu 3">
            <a:extLst>
              <a:ext uri="{FF2B5EF4-FFF2-40B4-BE49-F238E27FC236}">
                <a16:creationId xmlns:a16="http://schemas.microsoft.com/office/drawing/2014/main" id="{49091E09-1252-4E2E-ADFA-AD5106DEB6B1}"/>
              </a:ext>
            </a:extLst>
          </p:cNvPr>
          <p:cNvSpPr>
            <a:spLocks noGrp="1"/>
          </p:cNvSpPr>
          <p:nvPr>
            <p:ph type="body" idx="1"/>
          </p:nvPr>
        </p:nvSpPr>
        <p:spPr/>
        <p:txBody>
          <a:bodyPr>
            <a:normAutofit lnSpcReduction="10000"/>
          </a:bodyPr>
          <a:lstStyle/>
          <a:p>
            <a:pPr algn="ctr"/>
            <a:r>
              <a:rPr lang="pl-PL" dirty="0"/>
              <a:t>Społeczny – art. 304 </a:t>
            </a:r>
            <a:r>
              <a:rPr lang="en-GB" dirty="0"/>
              <a:t>§</a:t>
            </a:r>
            <a:r>
              <a:rPr lang="pl-PL" dirty="0"/>
              <a:t> 1</a:t>
            </a:r>
            <a:endParaRPr lang="en-GB" dirty="0"/>
          </a:p>
        </p:txBody>
      </p:sp>
      <p:sp>
        <p:nvSpPr>
          <p:cNvPr id="5" name="Symbol zastępczy zawartości 4">
            <a:extLst>
              <a:ext uri="{FF2B5EF4-FFF2-40B4-BE49-F238E27FC236}">
                <a16:creationId xmlns:a16="http://schemas.microsoft.com/office/drawing/2014/main" id="{4686F821-4BAB-475B-A476-F511F8ECEEA0}"/>
              </a:ext>
            </a:extLst>
          </p:cNvPr>
          <p:cNvSpPr>
            <a:spLocks noGrp="1"/>
          </p:cNvSpPr>
          <p:nvPr>
            <p:ph sz="half" idx="2"/>
          </p:nvPr>
        </p:nvSpPr>
        <p:spPr/>
        <p:txBody>
          <a:bodyPr>
            <a:normAutofit fontScale="77500" lnSpcReduction="20000"/>
          </a:bodyPr>
          <a:lstStyle/>
          <a:p>
            <a:pPr algn="just"/>
            <a:r>
              <a:rPr lang="pl-PL" b="1" dirty="0"/>
              <a:t>Każdy, dowiedziawszy się o popełnieniu przestępstwa ściganego z urzędu, ma społeczny obowiązek zawiadomić o tym prokuratora lub Policję</a:t>
            </a:r>
            <a:r>
              <a:rPr lang="pl-PL" dirty="0"/>
              <a:t>. Przepisy art. 148a oraz art. 156a stosuje się odpowiednio.</a:t>
            </a:r>
          </a:p>
          <a:p>
            <a:pPr algn="ctr"/>
            <a:r>
              <a:rPr lang="pl-PL" b="1" dirty="0"/>
              <a:t>Brak sankcji karnych za niezawiadomienie!</a:t>
            </a:r>
            <a:endParaRPr lang="en-GB" b="1" dirty="0"/>
          </a:p>
        </p:txBody>
      </p:sp>
      <p:sp>
        <p:nvSpPr>
          <p:cNvPr id="6" name="Symbol zastępczy tekstu 5">
            <a:extLst>
              <a:ext uri="{FF2B5EF4-FFF2-40B4-BE49-F238E27FC236}">
                <a16:creationId xmlns:a16="http://schemas.microsoft.com/office/drawing/2014/main" id="{9838F054-834B-41BC-8990-ED238B82883F}"/>
              </a:ext>
            </a:extLst>
          </p:cNvPr>
          <p:cNvSpPr>
            <a:spLocks noGrp="1"/>
          </p:cNvSpPr>
          <p:nvPr>
            <p:ph type="body" sz="quarter" idx="3"/>
          </p:nvPr>
        </p:nvSpPr>
        <p:spPr/>
        <p:txBody>
          <a:bodyPr>
            <a:normAutofit lnSpcReduction="10000"/>
          </a:bodyPr>
          <a:lstStyle/>
          <a:p>
            <a:pPr algn="ctr"/>
            <a:r>
              <a:rPr lang="pl-PL" dirty="0"/>
              <a:t>Prawny – art. 304 </a:t>
            </a:r>
            <a:r>
              <a:rPr lang="en-GB" dirty="0"/>
              <a:t>§</a:t>
            </a:r>
            <a:r>
              <a:rPr lang="pl-PL" dirty="0"/>
              <a:t> 2 k.p.k. i </a:t>
            </a:r>
          </a:p>
          <a:p>
            <a:pPr algn="ctr"/>
            <a:r>
              <a:rPr lang="pl-PL" dirty="0"/>
              <a:t>art. 240 k.k.</a:t>
            </a:r>
            <a:endParaRPr lang="en-GB" dirty="0"/>
          </a:p>
        </p:txBody>
      </p:sp>
      <p:sp>
        <p:nvSpPr>
          <p:cNvPr id="7" name="Symbol zastępczy zawartości 6">
            <a:extLst>
              <a:ext uri="{FF2B5EF4-FFF2-40B4-BE49-F238E27FC236}">
                <a16:creationId xmlns:a16="http://schemas.microsoft.com/office/drawing/2014/main" id="{47A171CD-ABE7-4F80-A0F5-DA7BEB9AA4BC}"/>
              </a:ext>
            </a:extLst>
          </p:cNvPr>
          <p:cNvSpPr>
            <a:spLocks noGrp="1"/>
          </p:cNvSpPr>
          <p:nvPr>
            <p:ph sz="quarter" idx="4"/>
          </p:nvPr>
        </p:nvSpPr>
        <p:spPr/>
        <p:txBody>
          <a:bodyPr>
            <a:normAutofit fontScale="77500" lnSpcReduction="20000"/>
          </a:bodyPr>
          <a:lstStyle/>
          <a:p>
            <a:pPr algn="just"/>
            <a:r>
              <a:rPr lang="pl-PL" b="1" dirty="0"/>
              <a:t>Instytucje państwowe i samorządowe, które w związku ze swą działalnością dowiedziały się o popełnieniu przestępstwa </a:t>
            </a:r>
            <a:r>
              <a:rPr lang="pl-PL" b="1" dirty="0">
                <a:solidFill>
                  <a:srgbClr val="FF0000"/>
                </a:solidFill>
              </a:rPr>
              <a:t>ściganego z urzędu</a:t>
            </a:r>
            <a:r>
              <a:rPr lang="pl-PL" b="1" dirty="0"/>
              <a:t>,</a:t>
            </a:r>
            <a:r>
              <a:rPr lang="pl-PL" dirty="0"/>
              <a:t> są obowiązane niezwłocznie zawiadomić o tym prokuratora lub Policję oraz przedsięwziąć niezbędne czynności do czasu przybycia organu powołanego do ścigania przestępstw lub do czasu wydania przez ten organ stosownego zarządzenia, aby nie dopuścić do zatarcia śladów i dowodów przestępstwa.</a:t>
            </a:r>
          </a:p>
          <a:p>
            <a:pPr algn="just"/>
            <a:r>
              <a:rPr lang="pl-PL" b="1" dirty="0"/>
              <a:t>Brak zawiadomienia – odpowiedzialność karna z art. 231 k.k. </a:t>
            </a:r>
            <a:endParaRPr lang="en-GB" b="1" dirty="0"/>
          </a:p>
        </p:txBody>
      </p:sp>
      <p:pic>
        <p:nvPicPr>
          <p:cNvPr id="8" name="Obraz 7">
            <a:extLst>
              <a:ext uri="{FF2B5EF4-FFF2-40B4-BE49-F238E27FC236}">
                <a16:creationId xmlns:a16="http://schemas.microsoft.com/office/drawing/2014/main" id="{AA8C181C-EC23-4002-A49E-E8778C1E6341}"/>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227222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03BE-46A5-49BE-81C1-61DAA8D463E8}"/>
              </a:ext>
            </a:extLst>
          </p:cNvPr>
          <p:cNvSpPr>
            <a:spLocks noGrp="1"/>
          </p:cNvSpPr>
          <p:nvPr>
            <p:ph type="title"/>
          </p:nvPr>
        </p:nvSpPr>
        <p:spPr/>
        <p:txBody>
          <a:bodyPr>
            <a:normAutofit/>
          </a:bodyPr>
          <a:lstStyle/>
          <a:p>
            <a:r>
              <a:rPr lang="pl-PL" dirty="0"/>
              <a:t>Prawny obowiązek zawiadomienia o przestępstwie – art. 240 k.k. </a:t>
            </a:r>
            <a:endParaRPr lang="en-GB" dirty="0"/>
          </a:p>
        </p:txBody>
      </p:sp>
      <p:sp>
        <p:nvSpPr>
          <p:cNvPr id="8" name="Symbol zastępczy zawartości 7">
            <a:extLst>
              <a:ext uri="{FF2B5EF4-FFF2-40B4-BE49-F238E27FC236}">
                <a16:creationId xmlns:a16="http://schemas.microsoft.com/office/drawing/2014/main" id="{1B53B169-76BC-4416-A84A-D09FAC69AE60}"/>
              </a:ext>
            </a:extLst>
          </p:cNvPr>
          <p:cNvSpPr>
            <a:spLocks noGrp="1"/>
          </p:cNvSpPr>
          <p:nvPr>
            <p:ph idx="1"/>
          </p:nvPr>
        </p:nvSpPr>
        <p:spPr/>
        <p:txBody>
          <a:bodyPr>
            <a:normAutofit fontScale="77500" lnSpcReduction="20000"/>
          </a:bodyPr>
          <a:lstStyle/>
          <a:p>
            <a:pPr algn="just"/>
            <a:r>
              <a:rPr lang="pl-PL" dirty="0"/>
              <a:t>§  1. Kto, mając wiarygodną wiadomość o karalnym przygotowaniu albo usiłowaniu lub dokonaniu czynu zabronionego określonego w art. 118, art. 118a, art. 120-124, art. 127, art. 128, art. 130, art. 134, art. 140, art. 148, art. 156, art. 163, art. 166, art. 189, art. 197 § 3 lub 4, art. 198, art. 200, art. 252 lub przestępstwa o charakterze terrorystycznym, nie zawiadamia niezwłocznie organu powołanego do ścigania przestępstw, podlega karze pozbawienia wolności do lat 3.</a:t>
            </a:r>
          </a:p>
          <a:p>
            <a:pPr algn="just"/>
            <a:r>
              <a:rPr lang="pl-PL" dirty="0"/>
              <a:t>§  2. Nie popełnia przestępstwa określonego w § 1, kto zaniechał zawiadomienia, mając dostateczną podstawę do przypuszczenia, że wymieniony w § 1 organ wie o przygotowywanym, usiłowanym lub dokonanym czynie zabronionym; nie popełnia przestępstwa również ten, kto zapobiegł popełnieniu przygotowywanego lub usiłowanego czynu zabronionego określonego w § 1.</a:t>
            </a:r>
          </a:p>
          <a:p>
            <a:pPr algn="just"/>
            <a:r>
              <a:rPr lang="pl-PL" dirty="0"/>
              <a:t>§  2a. Nie podlega karze pokrzywdzony czynem wymienionym w § 1, który zaniechał zawiadomienia o tym czynie.</a:t>
            </a:r>
          </a:p>
          <a:p>
            <a:pPr algn="just"/>
            <a:r>
              <a:rPr lang="pl-PL" dirty="0"/>
              <a:t>§  3. Nie podlega karze, kto zaniechał zawiadomienia z obawy przed odpowiedzialnością karną grożącą jemu samemu lub jego najbliższym.</a:t>
            </a:r>
          </a:p>
          <a:p>
            <a:pPr algn="just"/>
            <a:endParaRPr lang="en-GB" dirty="0"/>
          </a:p>
        </p:txBody>
      </p:sp>
      <p:pic>
        <p:nvPicPr>
          <p:cNvPr id="7" name="Obraz 6">
            <a:extLst>
              <a:ext uri="{FF2B5EF4-FFF2-40B4-BE49-F238E27FC236}">
                <a16:creationId xmlns:a16="http://schemas.microsoft.com/office/drawing/2014/main" id="{C9837D99-3443-4087-B90D-B220423F90F6}"/>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187815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7DBD26-41B6-4AD9-8372-7810D528DC08}"/>
              </a:ext>
            </a:extLst>
          </p:cNvPr>
          <p:cNvSpPr>
            <a:spLocks noGrp="1"/>
          </p:cNvSpPr>
          <p:nvPr>
            <p:ph type="title"/>
          </p:nvPr>
        </p:nvSpPr>
        <p:spPr/>
        <p:txBody>
          <a:bodyPr/>
          <a:lstStyle/>
          <a:p>
            <a:r>
              <a:rPr lang="pl-PL" dirty="0"/>
              <a:t>Uwaga! Wniosek o ściganie </a:t>
            </a:r>
            <a:endParaRPr lang="en-GB" dirty="0"/>
          </a:p>
        </p:txBody>
      </p:sp>
      <p:sp>
        <p:nvSpPr>
          <p:cNvPr id="3" name="Symbol zastępczy zawartości 2">
            <a:extLst>
              <a:ext uri="{FF2B5EF4-FFF2-40B4-BE49-F238E27FC236}">
                <a16:creationId xmlns:a16="http://schemas.microsoft.com/office/drawing/2014/main" id="{6325383A-B00E-46CB-9D9F-9BB876E64E23}"/>
              </a:ext>
            </a:extLst>
          </p:cNvPr>
          <p:cNvSpPr>
            <a:spLocks noGrp="1"/>
          </p:cNvSpPr>
          <p:nvPr>
            <p:ph idx="1"/>
          </p:nvPr>
        </p:nvSpPr>
        <p:spPr/>
        <p:txBody>
          <a:bodyPr/>
          <a:lstStyle/>
          <a:p>
            <a:pPr algn="just"/>
            <a:r>
              <a:rPr lang="pl-PL" dirty="0"/>
              <a:t>Wniosek o ściganie, to żądanie złożone przez pokrzywdzonego, by ścigać, tj. wszcząć i przeprowadzić postępowanie karne w sprawie o czyn ścigany z oskarżenia publicznego, ale przestępstwo jest ścigane </a:t>
            </a:r>
            <a:r>
              <a:rPr lang="pl-PL" b="1" dirty="0"/>
              <a:t>na wniosek</a:t>
            </a:r>
            <a:r>
              <a:rPr lang="pl-PL" dirty="0"/>
              <a:t>. </a:t>
            </a:r>
          </a:p>
          <a:p>
            <a:pPr algn="just"/>
            <a:r>
              <a:rPr lang="pl-PL" dirty="0"/>
              <a:t>Art. 12 k.p.k. </a:t>
            </a:r>
          </a:p>
          <a:p>
            <a:pPr algn="just"/>
            <a:r>
              <a:rPr lang="pl-PL" dirty="0"/>
              <a:t>Niepodzielność wniosku o ściganie – jeden wniosek dotyczy wszystkich podejrzanych (osób podejrzanych) wskazanych i niewskazanych we wniosku. </a:t>
            </a:r>
          </a:p>
          <a:p>
            <a:pPr algn="just"/>
            <a:r>
              <a:rPr lang="pl-PL" dirty="0"/>
              <a:t>Cofnięcie wniosku o ściganie – do momentu zamknięcia przewodu sądowego na pierwszej rozprawie głównej. </a:t>
            </a:r>
            <a:endParaRPr lang="en-GB" dirty="0"/>
          </a:p>
        </p:txBody>
      </p:sp>
      <p:pic>
        <p:nvPicPr>
          <p:cNvPr id="4" name="Obraz 3">
            <a:extLst>
              <a:ext uri="{FF2B5EF4-FFF2-40B4-BE49-F238E27FC236}">
                <a16:creationId xmlns:a16="http://schemas.microsoft.com/office/drawing/2014/main" id="{C4D665E9-F928-4F0F-B8CF-923E1E47DBFE}"/>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79098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F20FF6-C763-4822-87FD-3EAC9B039BFB}"/>
              </a:ext>
            </a:extLst>
          </p:cNvPr>
          <p:cNvSpPr>
            <a:spLocks noGrp="1"/>
          </p:cNvSpPr>
          <p:nvPr>
            <p:ph type="title"/>
          </p:nvPr>
        </p:nvSpPr>
        <p:spPr/>
        <p:txBody>
          <a:bodyPr/>
          <a:lstStyle/>
          <a:p>
            <a:r>
              <a:rPr lang="pl-PL" dirty="0"/>
              <a:t>Uwaga! Wniosek o ściganie </a:t>
            </a:r>
            <a:endParaRPr lang="en-GB" dirty="0"/>
          </a:p>
        </p:txBody>
      </p:sp>
      <p:sp>
        <p:nvSpPr>
          <p:cNvPr id="3" name="Symbol zastępczy zawartości 2">
            <a:extLst>
              <a:ext uri="{FF2B5EF4-FFF2-40B4-BE49-F238E27FC236}">
                <a16:creationId xmlns:a16="http://schemas.microsoft.com/office/drawing/2014/main" id="{80CEBB9A-2996-48FC-9BE7-A0762CA143DC}"/>
              </a:ext>
            </a:extLst>
          </p:cNvPr>
          <p:cNvSpPr>
            <a:spLocks noGrp="1"/>
          </p:cNvSpPr>
          <p:nvPr>
            <p:ph idx="1"/>
          </p:nvPr>
        </p:nvSpPr>
        <p:spPr/>
        <p:txBody>
          <a:bodyPr>
            <a:normAutofit fontScale="70000" lnSpcReduction="20000"/>
          </a:bodyPr>
          <a:lstStyle/>
          <a:p>
            <a:pPr algn="just"/>
            <a:r>
              <a:rPr lang="pl-PL" dirty="0"/>
              <a:t>§  1. W sprawach o przestępstwa ścigane na wniosek postępowanie z chwilą złożenia wniosku toczy się z urzędu. Organ ścigania poucza osobę uprawnioną do złożenia wniosku o przysługującym jej uprawnieniu.</a:t>
            </a:r>
          </a:p>
          <a:p>
            <a:pPr algn="just"/>
            <a:r>
              <a:rPr lang="pl-PL" dirty="0"/>
              <a:t>§  1a. Uzyskanie wniosku o ściganie należy do oskarżyciela. Jeżeli powodem uzyskania wniosku jest wyłącznie uprzedzenie przez sąd stron o możliwości zakwalifikowania czynu według innego przepisu prawnego, przewidującego ściganie na wniosek, uzyskanie wniosku o ściganie należy do sądu.</a:t>
            </a:r>
          </a:p>
          <a:p>
            <a:pPr algn="just"/>
            <a:r>
              <a:rPr lang="pl-PL" dirty="0"/>
              <a:t>§  2. W razie złożenia wniosku o ściganie niektórych tylko sprawców obowiązek ścigania obejmuje również inne osoby, których czyny pozostają w ścisłym związku z czynem osoby wskazanej we wniosku, o czym należy uprzedzić składającego wniosek. Przepisu tego nie stosuje się do najbliższych osoby składającej wniosek.</a:t>
            </a:r>
          </a:p>
          <a:p>
            <a:pPr algn="just"/>
            <a:r>
              <a:rPr lang="pl-PL" dirty="0"/>
              <a:t>§  3. Wniosek może być cofnięty w postępowaniu przygotowawczym za zgodą prokuratora, a w postępowaniu sądowym za zgodą sądu - aż do zamknięcia przewodu sądowego na pierwszej rozprawie głównej. W sprawach, w których akt oskarżenia wniósł oskarżyciel publiczny, cofnięcie wniosku po rozpoczęciu przewodu sądowego jest skuteczne, jeżeli nie sprzeciwi się temu oskarżyciel publiczny obecny na rozprawie lub posiedzeniu. Ponowne złożenie wniosku jest niedopuszczalne.</a:t>
            </a:r>
          </a:p>
          <a:p>
            <a:pPr algn="just"/>
            <a:endParaRPr lang="en-GB" dirty="0"/>
          </a:p>
        </p:txBody>
      </p:sp>
      <p:pic>
        <p:nvPicPr>
          <p:cNvPr id="7" name="Obraz 6">
            <a:extLst>
              <a:ext uri="{FF2B5EF4-FFF2-40B4-BE49-F238E27FC236}">
                <a16:creationId xmlns:a16="http://schemas.microsoft.com/office/drawing/2014/main" id="{D86B3A6B-47D0-4DD2-80B9-38950A0E8F8B}"/>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418286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D6B06D-3E34-40F8-A4FF-EE73FDFE8067}"/>
              </a:ext>
            </a:extLst>
          </p:cNvPr>
          <p:cNvSpPr>
            <a:spLocks noGrp="1"/>
          </p:cNvSpPr>
          <p:nvPr>
            <p:ph type="title"/>
          </p:nvPr>
        </p:nvSpPr>
        <p:spPr>
          <a:xfrm>
            <a:off x="838200" y="365125"/>
            <a:ext cx="7663090" cy="1325563"/>
          </a:xfrm>
        </p:spPr>
        <p:txBody>
          <a:bodyPr/>
          <a:lstStyle/>
          <a:p>
            <a:r>
              <a:rPr lang="pl-PL" dirty="0"/>
              <a:t>Informacje wstępne o postępowaniu przygotowawczym </a:t>
            </a:r>
            <a:endParaRPr lang="en-GB" dirty="0"/>
          </a:p>
        </p:txBody>
      </p:sp>
      <p:sp>
        <p:nvSpPr>
          <p:cNvPr id="3" name="Symbol zastępczy zawartości 2">
            <a:extLst>
              <a:ext uri="{FF2B5EF4-FFF2-40B4-BE49-F238E27FC236}">
                <a16:creationId xmlns:a16="http://schemas.microsoft.com/office/drawing/2014/main" id="{20B1063F-4DC6-4AC0-8985-9D6C51A0F4FB}"/>
              </a:ext>
            </a:extLst>
          </p:cNvPr>
          <p:cNvSpPr>
            <a:spLocks noGrp="1"/>
          </p:cNvSpPr>
          <p:nvPr>
            <p:ph idx="1"/>
          </p:nvPr>
        </p:nvSpPr>
        <p:spPr/>
        <p:txBody>
          <a:bodyPr/>
          <a:lstStyle/>
          <a:p>
            <a:r>
              <a:rPr lang="pl-PL" dirty="0"/>
              <a:t>Pierwsze stadium procesu karnego – rozpoczynające proces karny. </a:t>
            </a:r>
          </a:p>
          <a:p>
            <a:pPr algn="just"/>
            <a:r>
              <a:rPr lang="pl-PL" dirty="0"/>
              <a:t>Organ prowadzący – prokurator (</a:t>
            </a:r>
            <a:r>
              <a:rPr lang="pl-PL" i="1" dirty="0"/>
              <a:t>dominus </a:t>
            </a:r>
            <a:r>
              <a:rPr lang="pl-PL" i="1" dirty="0" err="1"/>
              <a:t>litis</a:t>
            </a:r>
            <a:r>
              <a:rPr lang="pl-PL" i="1" dirty="0"/>
              <a:t>)</a:t>
            </a:r>
            <a:r>
              <a:rPr lang="pl-PL" dirty="0"/>
              <a:t> oraz inne organy prowadzące postępowanie (pod nadzorem prokuratora) – zob. art. 312 i 325d k.p.k.</a:t>
            </a:r>
          </a:p>
          <a:p>
            <a:pPr algn="just"/>
            <a:r>
              <a:rPr lang="pl-PL" dirty="0"/>
              <a:t>Formy postępowania przygotowawczego – śledztwo i dochodzenie (o tym na wykładzie nr 3).</a:t>
            </a:r>
          </a:p>
          <a:p>
            <a:pPr algn="just"/>
            <a:r>
              <a:rPr lang="pl-PL" dirty="0"/>
              <a:t>Cele/zadania postępowania przygotowawczego – art. 297 k.p.k. </a:t>
            </a:r>
          </a:p>
          <a:p>
            <a:pPr algn="just"/>
            <a:r>
              <a:rPr lang="pl-PL" dirty="0"/>
              <a:t>Strony postępowania przygotowawczego – art. 299 k.p.k. – podejrzany i pokrzywdzony </a:t>
            </a:r>
            <a:endParaRPr lang="en-GB" dirty="0"/>
          </a:p>
        </p:txBody>
      </p:sp>
      <p:pic>
        <p:nvPicPr>
          <p:cNvPr id="4" name="Obraz 3">
            <a:extLst>
              <a:ext uri="{FF2B5EF4-FFF2-40B4-BE49-F238E27FC236}">
                <a16:creationId xmlns:a16="http://schemas.microsoft.com/office/drawing/2014/main" id="{339FFEFB-7529-4E92-8956-9DBA87C009CE}"/>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155286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DE3248-2037-454E-8496-0FF8EA9817E6}"/>
              </a:ext>
            </a:extLst>
          </p:cNvPr>
          <p:cNvSpPr>
            <a:spLocks noGrp="1"/>
          </p:cNvSpPr>
          <p:nvPr>
            <p:ph type="title"/>
          </p:nvPr>
        </p:nvSpPr>
        <p:spPr/>
        <p:txBody>
          <a:bodyPr/>
          <a:lstStyle/>
          <a:p>
            <a:r>
              <a:rPr lang="pl-PL" dirty="0"/>
              <a:t>Prawna dopuszczalność ścigania </a:t>
            </a:r>
            <a:endParaRPr lang="en-GB" dirty="0"/>
          </a:p>
        </p:txBody>
      </p:sp>
      <p:sp>
        <p:nvSpPr>
          <p:cNvPr id="3" name="Symbol zastępczy zawartości 2">
            <a:extLst>
              <a:ext uri="{FF2B5EF4-FFF2-40B4-BE49-F238E27FC236}">
                <a16:creationId xmlns:a16="http://schemas.microsoft.com/office/drawing/2014/main" id="{0E6E1414-4449-4D53-8E8A-4625E4DC86B8}"/>
              </a:ext>
            </a:extLst>
          </p:cNvPr>
          <p:cNvSpPr>
            <a:spLocks noGrp="1"/>
          </p:cNvSpPr>
          <p:nvPr>
            <p:ph idx="1"/>
          </p:nvPr>
        </p:nvSpPr>
        <p:spPr/>
        <p:txBody>
          <a:bodyPr>
            <a:normAutofit fontScale="92500" lnSpcReduction="10000"/>
          </a:bodyPr>
          <a:lstStyle/>
          <a:p>
            <a:pPr algn="just"/>
            <a:r>
              <a:rPr lang="pl-PL" dirty="0"/>
              <a:t>Prawna dopuszczalność ścigania zależy od zaistnienia </a:t>
            </a:r>
            <a:r>
              <a:rPr lang="pl-PL" b="1" dirty="0"/>
              <a:t>pozytywnych przesłanek procesowych </a:t>
            </a:r>
            <a:r>
              <a:rPr lang="pl-PL" dirty="0"/>
              <a:t>i niezaktualizowania się </a:t>
            </a:r>
            <a:r>
              <a:rPr lang="pl-PL" b="1" dirty="0"/>
              <a:t>żadnej z negatywnych przesłanek procesowych. </a:t>
            </a:r>
          </a:p>
          <a:p>
            <a:pPr algn="just"/>
            <a:endParaRPr lang="pl-PL" dirty="0"/>
          </a:p>
          <a:p>
            <a:pPr marL="0" indent="0" algn="ctr">
              <a:buNone/>
            </a:pPr>
            <a:r>
              <a:rPr lang="pl-PL" b="1" dirty="0">
                <a:solidFill>
                  <a:srgbClr val="FF0000"/>
                </a:solidFill>
              </a:rPr>
              <a:t>Przesłanki procesowe – stany prawne, które w myśl obowiązujących przepisów decydują o prawnej dopuszczalności lub niedopuszczalności procesu. </a:t>
            </a:r>
            <a:r>
              <a:rPr lang="pl-PL" dirty="0"/>
              <a:t> </a:t>
            </a:r>
          </a:p>
          <a:p>
            <a:pPr algn="just"/>
            <a:r>
              <a:rPr lang="pl-PL" dirty="0"/>
              <a:t>Podziały przesłanek procesowych:</a:t>
            </a:r>
          </a:p>
          <a:p>
            <a:pPr lvl="1" algn="just"/>
            <a:r>
              <a:rPr lang="pl-PL" dirty="0"/>
              <a:t>Formalne, materialne i mieszane </a:t>
            </a:r>
          </a:p>
          <a:p>
            <a:pPr lvl="1" algn="just"/>
            <a:r>
              <a:rPr lang="pl-PL" dirty="0"/>
              <a:t>Względne i bezwzględne </a:t>
            </a:r>
          </a:p>
          <a:p>
            <a:pPr lvl="1" algn="just"/>
            <a:r>
              <a:rPr lang="pl-PL" dirty="0"/>
              <a:t>Pozytywne i negatywne </a:t>
            </a:r>
          </a:p>
          <a:p>
            <a:pPr lvl="1" algn="just"/>
            <a:r>
              <a:rPr lang="pl-PL" dirty="0"/>
              <a:t>Umorzenia i uniewinnienia </a:t>
            </a:r>
            <a:endParaRPr lang="en-GB" dirty="0"/>
          </a:p>
        </p:txBody>
      </p:sp>
      <p:pic>
        <p:nvPicPr>
          <p:cNvPr id="4" name="Obraz 3">
            <a:extLst>
              <a:ext uri="{FF2B5EF4-FFF2-40B4-BE49-F238E27FC236}">
                <a16:creationId xmlns:a16="http://schemas.microsoft.com/office/drawing/2014/main" id="{EC409AC4-F58F-4A3C-B77A-173FC829D78B}"/>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157393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6DB690-67BA-4265-8BA6-692D29356FE3}"/>
              </a:ext>
            </a:extLst>
          </p:cNvPr>
          <p:cNvSpPr>
            <a:spLocks noGrp="1"/>
          </p:cNvSpPr>
          <p:nvPr>
            <p:ph type="title"/>
          </p:nvPr>
        </p:nvSpPr>
        <p:spPr>
          <a:xfrm>
            <a:off x="838200" y="365125"/>
            <a:ext cx="7663090" cy="1325563"/>
          </a:xfrm>
        </p:spPr>
        <p:txBody>
          <a:bodyPr/>
          <a:lstStyle/>
          <a:p>
            <a:r>
              <a:rPr lang="pl-PL" dirty="0"/>
              <a:t>Katalog przesłanek procesowych – art. 17 § 1 k.p.k.</a:t>
            </a:r>
            <a:endParaRPr lang="en-GB" dirty="0"/>
          </a:p>
        </p:txBody>
      </p:sp>
      <p:sp>
        <p:nvSpPr>
          <p:cNvPr id="3" name="Symbol zastępczy zawartości 2">
            <a:extLst>
              <a:ext uri="{FF2B5EF4-FFF2-40B4-BE49-F238E27FC236}">
                <a16:creationId xmlns:a16="http://schemas.microsoft.com/office/drawing/2014/main" id="{3135EE73-5F91-4975-90CC-50F8FBD62733}"/>
              </a:ext>
            </a:extLst>
          </p:cNvPr>
          <p:cNvSpPr>
            <a:spLocks noGrp="1"/>
          </p:cNvSpPr>
          <p:nvPr>
            <p:ph idx="1"/>
          </p:nvPr>
        </p:nvSpPr>
        <p:spPr>
          <a:xfrm>
            <a:off x="838200" y="1825624"/>
            <a:ext cx="6548919" cy="4832029"/>
          </a:xfrm>
        </p:spPr>
        <p:txBody>
          <a:bodyPr>
            <a:normAutofit fontScale="92500" lnSpcReduction="10000"/>
          </a:bodyPr>
          <a:lstStyle/>
          <a:p>
            <a:pPr algn="just"/>
            <a:r>
              <a:rPr lang="pl-PL" sz="1800" dirty="0"/>
              <a:t> </a:t>
            </a:r>
            <a:r>
              <a:rPr lang="pl-PL" sz="1800" b="1" dirty="0"/>
              <a:t>Nie wszczyna się postępowania, a wszczęte umarza, gdy:</a:t>
            </a:r>
          </a:p>
          <a:p>
            <a:pPr algn="just"/>
            <a:r>
              <a:rPr lang="pl-PL" sz="1800" b="1" dirty="0">
                <a:solidFill>
                  <a:srgbClr val="FF0000"/>
                </a:solidFill>
              </a:rPr>
              <a:t>1) czynu nie popełniono albo brak jest danych dostatecznie uzasadniających podejrzenie jego popełnienia;</a:t>
            </a:r>
          </a:p>
          <a:p>
            <a:pPr algn="just"/>
            <a:r>
              <a:rPr lang="pl-PL" sz="1800" b="1" dirty="0">
                <a:solidFill>
                  <a:srgbClr val="FF0000"/>
                </a:solidFill>
              </a:rPr>
              <a:t>2)  czyn nie zawiera znamion czynu zabronionego albo ustawa stanowi, że sprawca nie popełnia przestępstwa;</a:t>
            </a:r>
          </a:p>
          <a:p>
            <a:pPr algn="just"/>
            <a:r>
              <a:rPr lang="pl-PL" sz="1800" dirty="0">
                <a:solidFill>
                  <a:srgbClr val="FF0000"/>
                </a:solidFill>
              </a:rPr>
              <a:t>3) społeczna szkodliwość czynu jest znikoma;</a:t>
            </a:r>
          </a:p>
          <a:p>
            <a:pPr algn="just"/>
            <a:r>
              <a:rPr lang="pl-PL" sz="1800" dirty="0">
                <a:solidFill>
                  <a:srgbClr val="FF0000"/>
                </a:solidFill>
              </a:rPr>
              <a:t>4) ustawa stanowi, że sprawca nie podlega karze;</a:t>
            </a:r>
          </a:p>
          <a:p>
            <a:pPr algn="just"/>
            <a:r>
              <a:rPr lang="pl-PL" sz="1800" dirty="0">
                <a:solidFill>
                  <a:schemeClr val="accent6"/>
                </a:solidFill>
              </a:rPr>
              <a:t>5)  oskarżony zmarł;</a:t>
            </a:r>
          </a:p>
          <a:p>
            <a:pPr algn="just"/>
            <a:r>
              <a:rPr lang="pl-PL" sz="1800" dirty="0"/>
              <a:t>6) nastąpiło przedawnienie karalności;</a:t>
            </a:r>
          </a:p>
          <a:p>
            <a:pPr algn="just"/>
            <a:r>
              <a:rPr lang="pl-PL" sz="1800" dirty="0">
                <a:solidFill>
                  <a:schemeClr val="accent6"/>
                </a:solidFill>
              </a:rPr>
              <a:t>7) postępowanie karne co do tego samego czynu tej samej osoby zostało prawomocnie zakończone albo </a:t>
            </a:r>
            <a:r>
              <a:rPr lang="pl-PL" sz="1800" dirty="0">
                <a:solidFill>
                  <a:schemeClr val="accent6"/>
                </a:solidFill>
                <a:highlight>
                  <a:srgbClr val="000000"/>
                </a:highlight>
              </a:rPr>
              <a:t>wcześniej wszczęte toczy się</a:t>
            </a:r>
            <a:r>
              <a:rPr lang="pl-PL" sz="1800" dirty="0">
                <a:solidFill>
                  <a:schemeClr val="accent6"/>
                </a:solidFill>
              </a:rPr>
              <a:t>;</a:t>
            </a:r>
          </a:p>
          <a:p>
            <a:pPr algn="just"/>
            <a:r>
              <a:rPr lang="pl-PL" sz="1800" dirty="0">
                <a:solidFill>
                  <a:schemeClr val="accent6"/>
                </a:solidFill>
              </a:rPr>
              <a:t>8) </a:t>
            </a:r>
            <a:r>
              <a:rPr lang="pl-PL" sz="1800" dirty="0">
                <a:solidFill>
                  <a:schemeClr val="accent6"/>
                </a:solidFill>
                <a:highlight>
                  <a:srgbClr val="000000"/>
                </a:highlight>
              </a:rPr>
              <a:t>sprawca nie podlega orzecznictwu polskich sądów karnych;</a:t>
            </a:r>
          </a:p>
          <a:p>
            <a:pPr algn="just"/>
            <a:r>
              <a:rPr lang="pl-PL" sz="1800" dirty="0">
                <a:solidFill>
                  <a:schemeClr val="accent6"/>
                </a:solidFill>
              </a:rPr>
              <a:t>9) </a:t>
            </a:r>
            <a:r>
              <a:rPr lang="pl-PL" sz="1800" dirty="0">
                <a:solidFill>
                  <a:schemeClr val="accent6"/>
                </a:solidFill>
                <a:highlight>
                  <a:srgbClr val="000000"/>
                </a:highlight>
              </a:rPr>
              <a:t>brak skargi uprawnionego oskarżyciela;</a:t>
            </a:r>
          </a:p>
          <a:p>
            <a:pPr algn="just"/>
            <a:r>
              <a:rPr lang="pl-PL" sz="1800" dirty="0">
                <a:solidFill>
                  <a:schemeClr val="accent6"/>
                </a:solidFill>
              </a:rPr>
              <a:t>10) </a:t>
            </a:r>
            <a:r>
              <a:rPr lang="pl-PL" sz="1800" dirty="0">
                <a:solidFill>
                  <a:schemeClr val="accent6"/>
                </a:solidFill>
                <a:highlight>
                  <a:srgbClr val="000000"/>
                </a:highlight>
              </a:rPr>
              <a:t>brak wymaganego zezwolenia na ściganie lub wniosku o ściganie pochodzącego od osoby uprawnionej, chyba że ustaw stanowi inaczej</a:t>
            </a:r>
            <a:r>
              <a:rPr lang="pl-PL" sz="1800" dirty="0">
                <a:solidFill>
                  <a:schemeClr val="accent6"/>
                </a:solidFill>
              </a:rPr>
              <a:t>;</a:t>
            </a:r>
          </a:p>
          <a:p>
            <a:pPr algn="just"/>
            <a:r>
              <a:rPr lang="pl-PL" sz="1800" dirty="0"/>
              <a:t>11) zachodzi inna okoliczność wyłączająca ściganie.</a:t>
            </a:r>
          </a:p>
        </p:txBody>
      </p:sp>
      <p:pic>
        <p:nvPicPr>
          <p:cNvPr id="4" name="Obraz 3">
            <a:extLst>
              <a:ext uri="{FF2B5EF4-FFF2-40B4-BE49-F238E27FC236}">
                <a16:creationId xmlns:a16="http://schemas.microsoft.com/office/drawing/2014/main" id="{36BEEAD1-94AB-4ADE-89BF-1869ACE0D095}"/>
              </a:ext>
            </a:extLst>
          </p:cNvPr>
          <p:cNvPicPr>
            <a:picLocks noChangeAspect="1"/>
          </p:cNvPicPr>
          <p:nvPr/>
        </p:nvPicPr>
        <p:blipFill>
          <a:blip r:embed="rId2" cstate="print"/>
          <a:stretch>
            <a:fillRect/>
          </a:stretch>
        </p:blipFill>
        <p:spPr>
          <a:xfrm>
            <a:off x="8501290" y="0"/>
            <a:ext cx="3690710" cy="1705252"/>
          </a:xfrm>
          <a:prstGeom prst="rect">
            <a:avLst/>
          </a:prstGeom>
        </p:spPr>
      </p:pic>
      <p:sp>
        <p:nvSpPr>
          <p:cNvPr id="5" name="pole tekstowe 4">
            <a:extLst>
              <a:ext uri="{FF2B5EF4-FFF2-40B4-BE49-F238E27FC236}">
                <a16:creationId xmlns:a16="http://schemas.microsoft.com/office/drawing/2014/main" id="{FA18A3A0-A989-463A-8DC1-91B90E5C053E}"/>
              </a:ext>
            </a:extLst>
          </p:cNvPr>
          <p:cNvSpPr txBox="1"/>
          <p:nvPr/>
        </p:nvSpPr>
        <p:spPr>
          <a:xfrm>
            <a:off x="8280971" y="1825624"/>
            <a:ext cx="3390472" cy="4247317"/>
          </a:xfrm>
          <a:prstGeom prst="rect">
            <a:avLst/>
          </a:prstGeom>
          <a:noFill/>
        </p:spPr>
        <p:txBody>
          <a:bodyPr wrap="square" rtlCol="0">
            <a:spAutoFit/>
          </a:bodyPr>
          <a:lstStyle/>
          <a:p>
            <a:pPr algn="just"/>
            <a:r>
              <a:rPr lang="pl-PL" dirty="0">
                <a:solidFill>
                  <a:srgbClr val="FF0000"/>
                </a:solidFill>
              </a:rPr>
              <a:t>Czerwona czcionka – przesłanki materialne </a:t>
            </a:r>
          </a:p>
          <a:p>
            <a:pPr algn="just"/>
            <a:r>
              <a:rPr lang="pl-PL" dirty="0">
                <a:solidFill>
                  <a:schemeClr val="accent6"/>
                </a:solidFill>
              </a:rPr>
              <a:t>Zielona czcionka – przesłanki formalne </a:t>
            </a:r>
          </a:p>
          <a:p>
            <a:pPr algn="just"/>
            <a:r>
              <a:rPr lang="pl-PL" dirty="0"/>
              <a:t>Czarna czcionka – przesłanka mieszana/zbiór różnych przesłanek</a:t>
            </a:r>
          </a:p>
          <a:p>
            <a:pPr algn="just"/>
            <a:endParaRPr lang="pl-PL" dirty="0"/>
          </a:p>
          <a:p>
            <a:pPr algn="just"/>
            <a:r>
              <a:rPr lang="pl-PL" dirty="0">
                <a:solidFill>
                  <a:schemeClr val="accent6"/>
                </a:solidFill>
                <a:highlight>
                  <a:srgbClr val="000000"/>
                </a:highlight>
              </a:rPr>
              <a:t>Czarne tło </a:t>
            </a:r>
            <a:r>
              <a:rPr lang="pl-PL" dirty="0"/>
              <a:t>– przesłanki względne </a:t>
            </a:r>
          </a:p>
          <a:p>
            <a:pPr algn="just"/>
            <a:r>
              <a:rPr lang="pl-PL" dirty="0"/>
              <a:t>Bez tła – przesłanki bezwzględne </a:t>
            </a:r>
          </a:p>
          <a:p>
            <a:pPr algn="just"/>
            <a:endParaRPr lang="pl-PL" dirty="0"/>
          </a:p>
          <a:p>
            <a:pPr algn="just"/>
            <a:r>
              <a:rPr lang="pl-PL" dirty="0"/>
              <a:t>Pogrubienie/</a:t>
            </a:r>
            <a:r>
              <a:rPr lang="pl-PL" dirty="0" err="1"/>
              <a:t>wyboldowane</a:t>
            </a:r>
            <a:r>
              <a:rPr lang="pl-PL" dirty="0"/>
              <a:t> – przesłanki uniewinnienia </a:t>
            </a:r>
          </a:p>
          <a:p>
            <a:pPr algn="just"/>
            <a:r>
              <a:rPr lang="pl-PL" dirty="0"/>
              <a:t>Normalna czcionka – przesłanki umorzenia </a:t>
            </a:r>
            <a:endParaRPr lang="en-GB" dirty="0"/>
          </a:p>
        </p:txBody>
      </p:sp>
    </p:spTree>
    <p:extLst>
      <p:ext uri="{BB962C8B-B14F-4D97-AF65-F5344CB8AC3E}">
        <p14:creationId xmlns:p14="http://schemas.microsoft.com/office/powerpoint/2010/main" val="137816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E188BC-6F4B-48C9-BA89-17C937E43C27}"/>
              </a:ext>
            </a:extLst>
          </p:cNvPr>
          <p:cNvSpPr>
            <a:spLocks noGrp="1"/>
          </p:cNvSpPr>
          <p:nvPr>
            <p:ph type="title"/>
          </p:nvPr>
        </p:nvSpPr>
        <p:spPr/>
        <p:txBody>
          <a:bodyPr/>
          <a:lstStyle/>
          <a:p>
            <a:r>
              <a:rPr lang="pl-PL" dirty="0"/>
              <a:t>Co przeczytać z podręcznika? </a:t>
            </a:r>
            <a:endParaRPr lang="en-GB" dirty="0"/>
          </a:p>
        </p:txBody>
      </p:sp>
      <p:sp>
        <p:nvSpPr>
          <p:cNvPr id="3" name="Symbol zastępczy zawartości 2">
            <a:extLst>
              <a:ext uri="{FF2B5EF4-FFF2-40B4-BE49-F238E27FC236}">
                <a16:creationId xmlns:a16="http://schemas.microsoft.com/office/drawing/2014/main" id="{83D48BCF-E601-46FC-9629-7451EEC13474}"/>
              </a:ext>
            </a:extLst>
          </p:cNvPr>
          <p:cNvSpPr>
            <a:spLocks noGrp="1"/>
          </p:cNvSpPr>
          <p:nvPr>
            <p:ph sz="half" idx="1"/>
          </p:nvPr>
        </p:nvSpPr>
        <p:spPr>
          <a:xfrm>
            <a:off x="838200" y="1825625"/>
            <a:ext cx="2069387" cy="4351338"/>
          </a:xfrm>
        </p:spPr>
        <p:txBody>
          <a:bodyPr>
            <a:normAutofit/>
          </a:bodyPr>
          <a:lstStyle/>
          <a:p>
            <a:r>
              <a:rPr lang="pl-PL" b="1" dirty="0"/>
              <a:t>Rozdział II </a:t>
            </a:r>
          </a:p>
          <a:p>
            <a:pPr lvl="1"/>
            <a:r>
              <a:rPr lang="pl-PL" b="1" dirty="0"/>
              <a:t>3.1.1</a:t>
            </a:r>
          </a:p>
          <a:p>
            <a:pPr lvl="1"/>
            <a:r>
              <a:rPr lang="pl-PL" b="1" dirty="0"/>
              <a:t>3.1.2.</a:t>
            </a:r>
          </a:p>
          <a:p>
            <a:r>
              <a:rPr lang="pl-PL" b="1" dirty="0"/>
              <a:t>Rozdział III </a:t>
            </a:r>
          </a:p>
          <a:p>
            <a:r>
              <a:rPr lang="pl-PL" b="1" dirty="0"/>
              <a:t>Rozdział IX</a:t>
            </a:r>
          </a:p>
          <a:p>
            <a:pPr lvl="1"/>
            <a:r>
              <a:rPr lang="pl-PL" b="1" dirty="0"/>
              <a:t>1.1.</a:t>
            </a:r>
          </a:p>
          <a:p>
            <a:pPr lvl="1"/>
            <a:r>
              <a:rPr lang="pl-PL" b="1" dirty="0"/>
              <a:t>1.2 </a:t>
            </a:r>
          </a:p>
          <a:p>
            <a:pPr lvl="1"/>
            <a:r>
              <a:rPr lang="pl-PL" b="1" dirty="0"/>
              <a:t>2.1. </a:t>
            </a:r>
          </a:p>
        </p:txBody>
      </p:sp>
      <p:sp>
        <p:nvSpPr>
          <p:cNvPr id="5" name="Symbol zastępczy zawartości 4">
            <a:extLst>
              <a:ext uri="{FF2B5EF4-FFF2-40B4-BE49-F238E27FC236}">
                <a16:creationId xmlns:a16="http://schemas.microsoft.com/office/drawing/2014/main" id="{D8BA1FD6-6284-4216-A0AB-61C0AF72A6FE}"/>
              </a:ext>
            </a:extLst>
          </p:cNvPr>
          <p:cNvSpPr>
            <a:spLocks noGrp="1"/>
          </p:cNvSpPr>
          <p:nvPr>
            <p:ph sz="half" idx="2"/>
          </p:nvPr>
        </p:nvSpPr>
        <p:spPr>
          <a:xfrm>
            <a:off x="2907587" y="1825625"/>
            <a:ext cx="8446213" cy="4351338"/>
          </a:xfrm>
        </p:spPr>
        <p:txBody>
          <a:bodyPr>
            <a:normAutofit/>
          </a:bodyPr>
          <a:lstStyle/>
          <a:p>
            <a:pPr algn="just"/>
            <a:r>
              <a:rPr lang="pl-PL" sz="2000" dirty="0"/>
              <a:t>Dla zainteresowanych problematyką obowiązku zawiadomienia o możliwości popełnienia przestępstwa: M. Królikowski, </a:t>
            </a:r>
            <a:r>
              <a:rPr lang="pl-PL" sz="2000" i="1" dirty="0"/>
              <a:t>Problemy z nowym zakresem obowiązku zawiadomienia o przestępstwie, </a:t>
            </a:r>
            <a:r>
              <a:rPr lang="pl-PL" sz="2000" dirty="0"/>
              <a:t>Forum prawnicze</a:t>
            </a:r>
            <a:endParaRPr lang="pl-PL" sz="2000" i="1" dirty="0"/>
          </a:p>
          <a:p>
            <a:pPr algn="just"/>
            <a:r>
              <a:rPr lang="pl-PL" sz="2000" dirty="0">
                <a:hlinkClick r:id="rId2"/>
              </a:rPr>
              <a:t>https://forumprawnicze.eu/attachments/article/445/Krolikowski.pdf</a:t>
            </a:r>
            <a:r>
              <a:rPr lang="pl-PL" sz="2000" dirty="0"/>
              <a:t> </a:t>
            </a:r>
          </a:p>
          <a:p>
            <a:pPr algn="just"/>
            <a:r>
              <a:rPr lang="pl-PL" sz="2000" dirty="0"/>
              <a:t>Dla zainteresowanych problematyką przesłanek procesowych i ułaskawieniem – zdanie odrębne sędziego Leona </a:t>
            </a:r>
            <a:r>
              <a:rPr lang="pl-PL" sz="2000" dirty="0" err="1"/>
              <a:t>Kieresa</a:t>
            </a:r>
            <a:r>
              <a:rPr lang="pl-PL" sz="2000" dirty="0"/>
              <a:t> do wyroku TK K 9/17 (abolicja indywidualna).</a:t>
            </a:r>
          </a:p>
          <a:p>
            <a:pPr algn="just"/>
            <a:r>
              <a:rPr lang="en-GB" sz="2000" dirty="0">
                <a:hlinkClick r:id="rId3"/>
              </a:rPr>
              <a:t>https://ipo.trybunal.gov.pl/ipo/view/sprawa.xhtml?&amp;pokaz=dokumenty&amp;sygnatura=K%209/17#zdanieodrebne_17179_1</a:t>
            </a:r>
            <a:endParaRPr lang="pl-PL" sz="2000" dirty="0"/>
          </a:p>
          <a:p>
            <a:pPr marL="0" indent="0" algn="just">
              <a:buNone/>
            </a:pPr>
            <a:endParaRPr lang="pl-PL" sz="2000" dirty="0"/>
          </a:p>
          <a:p>
            <a:pPr algn="just"/>
            <a:endParaRPr lang="pl-PL" sz="2000" dirty="0"/>
          </a:p>
          <a:p>
            <a:endParaRPr lang="en-GB" sz="2000" dirty="0"/>
          </a:p>
        </p:txBody>
      </p:sp>
      <p:pic>
        <p:nvPicPr>
          <p:cNvPr id="4" name="Obraz 3">
            <a:extLst>
              <a:ext uri="{FF2B5EF4-FFF2-40B4-BE49-F238E27FC236}">
                <a16:creationId xmlns:a16="http://schemas.microsoft.com/office/drawing/2014/main" id="{547AF2EA-5841-48C9-A9EA-3A0BCC635E64}"/>
              </a:ext>
            </a:extLst>
          </p:cNvPr>
          <p:cNvPicPr>
            <a:picLocks noChangeAspect="1"/>
          </p:cNvPicPr>
          <p:nvPr/>
        </p:nvPicPr>
        <p:blipFill>
          <a:blip r:embed="rId4"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61342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2DF306-EAAF-431E-86BA-9D5B7E768E24}"/>
              </a:ext>
            </a:extLst>
          </p:cNvPr>
          <p:cNvSpPr>
            <a:spLocks noGrp="1"/>
          </p:cNvSpPr>
          <p:nvPr>
            <p:ph type="title"/>
          </p:nvPr>
        </p:nvSpPr>
        <p:spPr>
          <a:xfrm>
            <a:off x="838200" y="365125"/>
            <a:ext cx="7663090" cy="1325563"/>
          </a:xfrm>
        </p:spPr>
        <p:txBody>
          <a:bodyPr/>
          <a:lstStyle/>
          <a:p>
            <a:r>
              <a:rPr lang="pl-PL" dirty="0"/>
              <a:t>Informacje wstępne o postępowaniu przygotowawczym </a:t>
            </a:r>
            <a:endParaRPr lang="en-GB" dirty="0"/>
          </a:p>
        </p:txBody>
      </p:sp>
      <p:sp>
        <p:nvSpPr>
          <p:cNvPr id="3" name="Symbol zastępczy zawartości 2">
            <a:extLst>
              <a:ext uri="{FF2B5EF4-FFF2-40B4-BE49-F238E27FC236}">
                <a16:creationId xmlns:a16="http://schemas.microsoft.com/office/drawing/2014/main" id="{D5B9EE31-88C1-4066-BE52-23170E23F855}"/>
              </a:ext>
            </a:extLst>
          </p:cNvPr>
          <p:cNvSpPr>
            <a:spLocks noGrp="1"/>
          </p:cNvSpPr>
          <p:nvPr>
            <p:ph idx="1"/>
          </p:nvPr>
        </p:nvSpPr>
        <p:spPr/>
        <p:txBody>
          <a:bodyPr>
            <a:normAutofit fontScale="92500"/>
          </a:bodyPr>
          <a:lstStyle/>
          <a:p>
            <a:pPr algn="just"/>
            <a:r>
              <a:rPr lang="pl-PL" dirty="0"/>
              <a:t>Obligatoryjne stadium procesu karnego w sprawach publicznoskargowych. </a:t>
            </a:r>
          </a:p>
          <a:p>
            <a:pPr algn="just"/>
            <a:r>
              <a:rPr lang="pl-PL" dirty="0"/>
              <a:t>Niesądowe stadium procesu karnego. Autonomia prokuratora nie jest pełna – niektóre czynności, ingerujące w prawa i wolości jednostki, zostały przekazane do kompetencji sądu (np. stosowanie tymczasowego aresztowania)</a:t>
            </a:r>
          </a:p>
          <a:p>
            <a:pPr algn="just"/>
            <a:r>
              <a:rPr lang="pl-PL" dirty="0"/>
              <a:t>Zadanie najważniejsze postępowania przygotowawczego -</a:t>
            </a:r>
            <a:r>
              <a:rPr lang="pl-PL" b="1" dirty="0"/>
              <a:t> </a:t>
            </a:r>
            <a:r>
              <a:rPr lang="pl-PL" dirty="0"/>
              <a:t> ustalenie podstaw do wniesienia aktu oskarżenia. </a:t>
            </a:r>
          </a:p>
          <a:p>
            <a:pPr lvl="1" algn="just"/>
            <a:r>
              <a:rPr lang="pl-PL" dirty="0"/>
              <a:t>Czy doszło do popełnienia przestępstwa i kto je popełnił, zebranie i zabezpieczenie dowodów na potwierdzenie tej tezy, ustalenie kręgu osób pokrzywdzonych. </a:t>
            </a:r>
          </a:p>
          <a:p>
            <a:pPr lvl="1" algn="just"/>
            <a:r>
              <a:rPr lang="pl-PL" dirty="0"/>
              <a:t>Problem polskiego postępowania przygotowawczego – tendencja do dążenia do wszechstronnego wyjaśnienia wszystkich okoliczności danej sprawy. </a:t>
            </a:r>
            <a:endParaRPr lang="en-GB" dirty="0"/>
          </a:p>
        </p:txBody>
      </p:sp>
      <p:pic>
        <p:nvPicPr>
          <p:cNvPr id="4" name="Obraz 3">
            <a:extLst>
              <a:ext uri="{FF2B5EF4-FFF2-40B4-BE49-F238E27FC236}">
                <a16:creationId xmlns:a16="http://schemas.microsoft.com/office/drawing/2014/main" id="{E385287D-D15A-4100-BB27-581F092F7D4B}"/>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306538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0FAAB28-AABC-46B6-A059-B77F0516C11F}"/>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dirty="0" err="1">
                <a:solidFill>
                  <a:schemeClr val="tx1"/>
                </a:solidFill>
                <a:latin typeface="+mj-lt"/>
                <a:ea typeface="+mj-ea"/>
                <a:cs typeface="+mj-cs"/>
              </a:rPr>
              <a:t>Zasady</a:t>
            </a:r>
            <a:r>
              <a:rPr lang="en-US" sz="8000" kern="1200" dirty="0">
                <a:solidFill>
                  <a:schemeClr val="tx1"/>
                </a:solidFill>
                <a:latin typeface="+mj-lt"/>
                <a:ea typeface="+mj-ea"/>
                <a:cs typeface="+mj-cs"/>
              </a:rPr>
              <a:t> </a:t>
            </a:r>
            <a:r>
              <a:rPr lang="en-US" sz="8000" kern="1200" dirty="0" err="1">
                <a:solidFill>
                  <a:schemeClr val="tx1"/>
                </a:solidFill>
                <a:latin typeface="+mj-lt"/>
                <a:ea typeface="+mj-ea"/>
                <a:cs typeface="+mj-cs"/>
              </a:rPr>
              <a:t>postępowania</a:t>
            </a:r>
            <a:r>
              <a:rPr lang="en-US" sz="8000" kern="1200" dirty="0">
                <a:solidFill>
                  <a:schemeClr val="tx1"/>
                </a:solidFill>
                <a:latin typeface="+mj-lt"/>
                <a:ea typeface="+mj-ea"/>
                <a:cs typeface="+mj-cs"/>
              </a:rPr>
              <a:t> </a:t>
            </a:r>
            <a:r>
              <a:rPr lang="en-US" sz="8000" kern="1200" dirty="0" err="1">
                <a:solidFill>
                  <a:schemeClr val="tx1"/>
                </a:solidFill>
                <a:latin typeface="+mj-lt"/>
                <a:ea typeface="+mj-ea"/>
                <a:cs typeface="+mj-cs"/>
              </a:rPr>
              <a:t>przygotowawczego</a:t>
            </a:r>
            <a:r>
              <a:rPr lang="en-US" sz="8000" kern="1200" dirty="0">
                <a:solidFill>
                  <a:schemeClr val="tx1"/>
                </a:solidFill>
                <a:latin typeface="+mj-lt"/>
                <a:ea typeface="+mj-ea"/>
                <a:cs typeface="+mj-cs"/>
              </a:rPr>
              <a:t> </a:t>
            </a:r>
          </a:p>
        </p:txBody>
      </p:sp>
      <p:sp>
        <p:nvSpPr>
          <p:cNvPr id="3" name="Symbol zastępczy zawartości 2">
            <a:extLst>
              <a:ext uri="{FF2B5EF4-FFF2-40B4-BE49-F238E27FC236}">
                <a16:creationId xmlns:a16="http://schemas.microsoft.com/office/drawing/2014/main" id="{60C84792-556D-415E-93FE-264FEC446465}"/>
              </a:ext>
            </a:extLst>
          </p:cNvPr>
          <p:cNvSpPr>
            <a:spLocks noGrp="1"/>
          </p:cNvSpPr>
          <p:nvPr>
            <p:ph type="body" idx="1"/>
          </p:nvPr>
        </p:nvSpPr>
        <p:spPr>
          <a:xfrm>
            <a:off x="7400924" y="4619624"/>
            <a:ext cx="3946779" cy="1808504"/>
          </a:xfrm>
        </p:spPr>
        <p:txBody>
          <a:bodyPr vert="horz" lIns="91440" tIns="45720" rIns="91440" bIns="45720" rtlCol="0">
            <a:normAutofit fontScale="92500" lnSpcReduction="10000"/>
          </a:bodyPr>
          <a:lstStyle/>
          <a:p>
            <a:pPr algn="r"/>
            <a:r>
              <a:rPr lang="en-US" sz="2800" kern="1200" dirty="0" err="1">
                <a:solidFill>
                  <a:schemeClr val="tx1"/>
                </a:solidFill>
                <a:latin typeface="+mn-lt"/>
                <a:ea typeface="+mn-ea"/>
                <a:cs typeface="+mn-cs"/>
              </a:rPr>
              <a:t>Inkwizycyjność</a:t>
            </a:r>
            <a:endParaRPr lang="en-US" sz="2800" kern="1200" dirty="0">
              <a:solidFill>
                <a:schemeClr val="tx1"/>
              </a:solidFill>
              <a:latin typeface="+mn-lt"/>
              <a:ea typeface="+mn-ea"/>
              <a:cs typeface="+mn-cs"/>
            </a:endParaRPr>
          </a:p>
          <a:p>
            <a:pPr algn="r"/>
            <a:r>
              <a:rPr lang="en-US" sz="2800" kern="1200" dirty="0" err="1">
                <a:solidFill>
                  <a:schemeClr val="tx1"/>
                </a:solidFill>
                <a:latin typeface="+mn-lt"/>
                <a:ea typeface="+mn-ea"/>
                <a:cs typeface="+mn-cs"/>
              </a:rPr>
              <a:t>Działanie</a:t>
            </a:r>
            <a:r>
              <a:rPr lang="en-US" sz="2800" kern="1200" dirty="0">
                <a:solidFill>
                  <a:schemeClr val="tx1"/>
                </a:solidFill>
                <a:latin typeface="+mn-lt"/>
                <a:ea typeface="+mn-ea"/>
                <a:cs typeface="+mn-cs"/>
              </a:rPr>
              <a:t> z </a:t>
            </a:r>
            <a:r>
              <a:rPr lang="en-US" sz="2800" kern="1200" dirty="0" err="1">
                <a:solidFill>
                  <a:schemeClr val="tx1"/>
                </a:solidFill>
                <a:latin typeface="+mn-lt"/>
                <a:ea typeface="+mn-ea"/>
                <a:cs typeface="+mn-cs"/>
              </a:rPr>
              <a:t>urzędu</a:t>
            </a:r>
            <a:r>
              <a:rPr lang="en-US" sz="2800" kern="1200" dirty="0">
                <a:solidFill>
                  <a:schemeClr val="tx1"/>
                </a:solidFill>
                <a:latin typeface="+mn-lt"/>
                <a:ea typeface="+mn-ea"/>
                <a:cs typeface="+mn-cs"/>
              </a:rPr>
              <a:t> </a:t>
            </a:r>
          </a:p>
          <a:p>
            <a:pPr algn="r"/>
            <a:r>
              <a:rPr lang="en-US" sz="2800" kern="1200" dirty="0" err="1">
                <a:solidFill>
                  <a:schemeClr val="tx1"/>
                </a:solidFill>
                <a:latin typeface="+mn-lt"/>
                <a:ea typeface="+mn-ea"/>
                <a:cs typeface="+mn-cs"/>
              </a:rPr>
              <a:t>Legalizm</a:t>
            </a:r>
            <a:r>
              <a:rPr lang="en-US" sz="2800" kern="1200" dirty="0">
                <a:solidFill>
                  <a:schemeClr val="tx1"/>
                </a:solidFill>
                <a:latin typeface="+mn-lt"/>
                <a:ea typeface="+mn-ea"/>
                <a:cs typeface="+mn-cs"/>
              </a:rPr>
              <a:t> </a:t>
            </a:r>
          </a:p>
          <a:p>
            <a:pPr algn="r"/>
            <a:r>
              <a:rPr lang="en-US" sz="2800" kern="1200" dirty="0" err="1">
                <a:solidFill>
                  <a:schemeClr val="tx1"/>
                </a:solidFill>
                <a:latin typeface="+mn-lt"/>
                <a:ea typeface="+mn-ea"/>
                <a:cs typeface="+mn-cs"/>
              </a:rPr>
              <a:t>Oportunizm</a:t>
            </a:r>
            <a:r>
              <a:rPr lang="en-US" sz="2800" kern="1200" dirty="0">
                <a:solidFill>
                  <a:schemeClr val="tx1"/>
                </a:solidFill>
                <a:latin typeface="+mn-lt"/>
                <a:ea typeface="+mn-ea"/>
                <a:cs typeface="+mn-cs"/>
              </a:rPr>
              <a:t> </a:t>
            </a:r>
            <a:endParaRPr lang="en-US" sz="1100"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raz 6">
            <a:extLst>
              <a:ext uri="{FF2B5EF4-FFF2-40B4-BE49-F238E27FC236}">
                <a16:creationId xmlns:a16="http://schemas.microsoft.com/office/drawing/2014/main" id="{99A5543D-0C19-47AD-8AD9-050C0EAD4C4E}"/>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205774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a:extLst>
              <a:ext uri="{FF2B5EF4-FFF2-40B4-BE49-F238E27FC236}">
                <a16:creationId xmlns:a16="http://schemas.microsoft.com/office/drawing/2014/main" id="{246D6942-FC9B-487D-9214-6E3C25679352}"/>
              </a:ext>
            </a:extLst>
          </p:cNvPr>
          <p:cNvSpPr>
            <a:spLocks noGrp="1" noChangeArrowheads="1"/>
          </p:cNvSpPr>
          <p:nvPr>
            <p:ph type="title"/>
          </p:nvPr>
        </p:nvSpPr>
        <p:spPr>
          <a:xfrm>
            <a:off x="810001" y="187689"/>
            <a:ext cx="7691289" cy="970450"/>
          </a:xfrm>
        </p:spPr>
        <p:txBody>
          <a:bodyPr>
            <a:normAutofit fontScale="90000"/>
          </a:bodyPr>
          <a:lstStyle/>
          <a:p>
            <a:r>
              <a:rPr lang="pl-PL" altLang="pl-PL" sz="3600" dirty="0"/>
              <a:t>Zasada inkwizycyjności – ujęcie abstrakcyjne  </a:t>
            </a:r>
            <a:endParaRPr lang="en-GB" altLang="pl-PL" sz="3600" dirty="0"/>
          </a:p>
        </p:txBody>
      </p:sp>
      <p:sp>
        <p:nvSpPr>
          <p:cNvPr id="3" name="Symbol zastępczy zawartości 2">
            <a:extLst>
              <a:ext uri="{FF2B5EF4-FFF2-40B4-BE49-F238E27FC236}">
                <a16:creationId xmlns:a16="http://schemas.microsoft.com/office/drawing/2014/main" id="{A9E3A79E-ED84-4E65-96B6-856B940D1548}"/>
              </a:ext>
            </a:extLst>
          </p:cNvPr>
          <p:cNvSpPr>
            <a:spLocks noGrp="1"/>
          </p:cNvSpPr>
          <p:nvPr>
            <p:ph idx="1"/>
          </p:nvPr>
        </p:nvSpPr>
        <p:spPr>
          <a:xfrm>
            <a:off x="1122363" y="1347788"/>
            <a:ext cx="5686425" cy="5153025"/>
          </a:xfrm>
        </p:spPr>
        <p:txBody>
          <a:bodyPr rtlCol="0">
            <a:normAutofit fontScale="92500"/>
          </a:bodyPr>
          <a:lstStyle/>
          <a:p>
            <a:pPr marL="0" indent="0" algn="ctr" fontAlgn="auto">
              <a:spcAft>
                <a:spcPts val="0"/>
              </a:spcAft>
              <a:buFont typeface="Arial" panose="020B0604020202020204" pitchFamily="34" charset="0"/>
              <a:buNone/>
              <a:defRPr/>
            </a:pPr>
            <a:r>
              <a:rPr lang="pl-PL" b="1" dirty="0">
                <a:solidFill>
                  <a:srgbClr val="92D050"/>
                </a:solidFill>
              </a:rPr>
              <a:t>W postępowaniu nie ma stron, a funkcje oskarżenia, obrony i orzekania sprawuje jeden organ procesowy. </a:t>
            </a:r>
          </a:p>
          <a:p>
            <a:pPr marL="0" indent="0" algn="ctr" fontAlgn="auto">
              <a:spcAft>
                <a:spcPts val="0"/>
              </a:spcAft>
              <a:buFont typeface="Arial" panose="020B0604020202020204" pitchFamily="34" charset="0"/>
              <a:buNone/>
              <a:defRPr/>
            </a:pPr>
            <a:endParaRPr lang="pl-PL" b="1" dirty="0">
              <a:solidFill>
                <a:srgbClr val="92D050"/>
              </a:solidFill>
            </a:endParaRPr>
          </a:p>
          <a:p>
            <a:pPr algn="just" fontAlgn="auto">
              <a:spcAft>
                <a:spcPts val="0"/>
              </a:spcAft>
              <a:defRPr/>
            </a:pPr>
            <a:r>
              <a:rPr lang="pl-PL" sz="2400" dirty="0"/>
              <a:t>Inaczej zasada śledcza. </a:t>
            </a:r>
          </a:p>
          <a:p>
            <a:pPr algn="just" fontAlgn="auto">
              <a:spcAft>
                <a:spcPts val="0"/>
              </a:spcAft>
              <a:defRPr/>
            </a:pPr>
            <a:r>
              <a:rPr lang="pl-PL" sz="2400"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fontAlgn="auto">
              <a:spcAft>
                <a:spcPts val="0"/>
              </a:spcAft>
              <a:defRPr/>
            </a:pPr>
            <a:r>
              <a:rPr lang="pl-PL" sz="2400" dirty="0"/>
              <a:t>W jednej osobie (organie procesowym) kumulują się wszystkie funkcje procesowe. </a:t>
            </a:r>
          </a:p>
          <a:p>
            <a:pPr algn="just" fontAlgn="auto">
              <a:spcAft>
                <a:spcPts val="0"/>
              </a:spcAft>
              <a:defRPr/>
            </a:pPr>
            <a:endParaRPr lang="en-GB" sz="2400" dirty="0"/>
          </a:p>
          <a:p>
            <a:pPr fontAlgn="auto">
              <a:spcAft>
                <a:spcPts val="0"/>
              </a:spcAft>
              <a:defRPr/>
            </a:pPr>
            <a:endParaRPr lang="en-GB" dirty="0"/>
          </a:p>
        </p:txBody>
      </p:sp>
      <p:graphicFrame>
        <p:nvGraphicFramePr>
          <p:cNvPr id="4" name="Diagram 3">
            <a:extLst>
              <a:ext uri="{FF2B5EF4-FFF2-40B4-BE49-F238E27FC236}">
                <a16:creationId xmlns:a16="http://schemas.microsoft.com/office/drawing/2014/main" id="{80D43E3E-D2BF-4E02-AE76-DFE2F7531173}"/>
              </a:ext>
            </a:extLst>
          </p:cNvPr>
          <p:cNvGraphicFramePr/>
          <p:nvPr/>
        </p:nvGraphicFramePr>
        <p:xfrm>
          <a:off x="5995283" y="1869440"/>
          <a:ext cx="6830391" cy="482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a:extLst>
              <a:ext uri="{FF2B5EF4-FFF2-40B4-BE49-F238E27FC236}">
                <a16:creationId xmlns:a16="http://schemas.microsoft.com/office/drawing/2014/main" id="{3A168D37-9929-4D7D-997B-475FA01ED624}"/>
              </a:ext>
            </a:extLst>
          </p:cNvPr>
          <p:cNvPicPr>
            <a:picLocks noChangeAspect="1"/>
          </p:cNvPicPr>
          <p:nvPr/>
        </p:nvPicPr>
        <p:blipFill>
          <a:blip r:embed="rId7" cstate="print"/>
          <a:stretch>
            <a:fillRect/>
          </a:stretch>
        </p:blipFill>
        <p:spPr>
          <a:xfrm>
            <a:off x="8501290" y="0"/>
            <a:ext cx="3690710" cy="17052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7E2F04-2785-43EC-873B-AE8F4383D9DB}"/>
              </a:ext>
            </a:extLst>
          </p:cNvPr>
          <p:cNvSpPr>
            <a:spLocks noGrp="1"/>
          </p:cNvSpPr>
          <p:nvPr>
            <p:ph type="title"/>
          </p:nvPr>
        </p:nvSpPr>
        <p:spPr>
          <a:xfrm>
            <a:off x="838200" y="365125"/>
            <a:ext cx="7663090" cy="1325563"/>
          </a:xfrm>
        </p:spPr>
        <p:txBody>
          <a:bodyPr/>
          <a:lstStyle/>
          <a:p>
            <a:r>
              <a:rPr lang="pl-PL" altLang="pl-PL" dirty="0"/>
              <a:t>Zasada inkwizycyjności</a:t>
            </a:r>
            <a:endParaRPr lang="en-GB" dirty="0"/>
          </a:p>
        </p:txBody>
      </p:sp>
      <p:sp>
        <p:nvSpPr>
          <p:cNvPr id="3" name="Symbol zastępczy zawartości 2">
            <a:extLst>
              <a:ext uri="{FF2B5EF4-FFF2-40B4-BE49-F238E27FC236}">
                <a16:creationId xmlns:a16="http://schemas.microsoft.com/office/drawing/2014/main" id="{DBE7515F-C5C7-482D-A482-B4721F1F5586}"/>
              </a:ext>
            </a:extLst>
          </p:cNvPr>
          <p:cNvSpPr>
            <a:spLocks noGrp="1"/>
          </p:cNvSpPr>
          <p:nvPr>
            <p:ph idx="1"/>
          </p:nvPr>
        </p:nvSpPr>
        <p:spPr/>
        <p:txBody>
          <a:bodyPr>
            <a:normAutofit fontScale="85000" lnSpcReduction="20000"/>
          </a:bodyPr>
          <a:lstStyle/>
          <a:p>
            <a:pPr algn="just">
              <a:defRPr/>
            </a:pPr>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a:t>
            </a:r>
          </a:p>
          <a:p>
            <a:pPr algn="just">
              <a:defRPr/>
            </a:pPr>
            <a:r>
              <a:rPr lang="pl-PL" dirty="0"/>
              <a:t>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defRPr/>
            </a:pPr>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defRPr/>
            </a:pPr>
            <a:endParaRPr lang="en-GB" dirty="0"/>
          </a:p>
          <a:p>
            <a:endParaRPr lang="en-GB" dirty="0"/>
          </a:p>
        </p:txBody>
      </p:sp>
      <p:pic>
        <p:nvPicPr>
          <p:cNvPr id="4" name="Obraz 3">
            <a:extLst>
              <a:ext uri="{FF2B5EF4-FFF2-40B4-BE49-F238E27FC236}">
                <a16:creationId xmlns:a16="http://schemas.microsoft.com/office/drawing/2014/main" id="{EA75BE80-739A-4382-8225-8340034481CF}"/>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262070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6F7F08-674F-446B-83C4-A6B3B46F1837}"/>
              </a:ext>
            </a:extLst>
          </p:cNvPr>
          <p:cNvSpPr>
            <a:spLocks noGrp="1"/>
          </p:cNvSpPr>
          <p:nvPr>
            <p:ph type="title"/>
          </p:nvPr>
        </p:nvSpPr>
        <p:spPr>
          <a:xfrm>
            <a:off x="838200" y="365125"/>
            <a:ext cx="7663090" cy="1325563"/>
          </a:xfrm>
        </p:spPr>
        <p:txBody>
          <a:bodyPr/>
          <a:lstStyle/>
          <a:p>
            <a:r>
              <a:rPr lang="pl-PL" dirty="0"/>
              <a:t>Zasada legalizmu – konstytucyjna (zasada praworządności)</a:t>
            </a:r>
            <a:endParaRPr lang="en-GB" dirty="0"/>
          </a:p>
        </p:txBody>
      </p:sp>
      <p:sp>
        <p:nvSpPr>
          <p:cNvPr id="3" name="Symbol zastępczy zawartości 2">
            <a:extLst>
              <a:ext uri="{FF2B5EF4-FFF2-40B4-BE49-F238E27FC236}">
                <a16:creationId xmlns:a16="http://schemas.microsoft.com/office/drawing/2014/main" id="{BF6DE72C-FB69-4D5F-8612-3564BE808004}"/>
              </a:ext>
            </a:extLst>
          </p:cNvPr>
          <p:cNvSpPr>
            <a:spLocks noGrp="1"/>
          </p:cNvSpPr>
          <p:nvPr>
            <p:ph idx="1"/>
          </p:nvPr>
        </p:nvSpPr>
        <p:spPr/>
        <p:txBody>
          <a:bodyPr>
            <a:normAutofit fontScale="85000" lnSpcReduction="20000"/>
          </a:bodyPr>
          <a:lstStyle/>
          <a:p>
            <a:r>
              <a:rPr lang="pl-PL" dirty="0"/>
              <a:t>Art. 7 Konstytucji - </a:t>
            </a:r>
            <a:r>
              <a:rPr lang="pl-PL" b="1" u="sng" dirty="0"/>
              <a:t>Organy władzy publicznej działają na podstawie i w granicach prawa</a:t>
            </a:r>
            <a:r>
              <a:rPr lang="pl-PL" dirty="0"/>
              <a:t>.</a:t>
            </a:r>
          </a:p>
          <a:p>
            <a:r>
              <a:rPr lang="pl-PL" dirty="0"/>
              <a:t>Organy procesowe mogą przeprowadzać tylko takie czynności, do których mają odpowiednie umocowanie (normę kompetencyjną). Wolno im tylko tyle, ile wynika z przepisów. </a:t>
            </a:r>
            <a:endParaRPr lang="pl-PL" b="1" dirty="0"/>
          </a:p>
          <a:p>
            <a:pPr lvl="1" algn="just"/>
            <a:r>
              <a:rPr lang="pl-PL" dirty="0"/>
              <a:t>„</a:t>
            </a:r>
            <a:r>
              <a:rPr lang="pl-PL" i="1" dirty="0"/>
              <a:t>Nakaz wyrażony w art. 7 Konstytucji RP adresowany jest do organów władzy publicznej. Pojęcie to na gruncie Konstytucji RP należy rozumieć szeroko. </a:t>
            </a:r>
            <a:r>
              <a:rPr lang="pl-PL" b="1" i="1" dirty="0"/>
              <a:t>W jego zakres wchodzą organy państwa, inne organy władzy publicznej, które realizują władztwo publicznej</a:t>
            </a:r>
            <a:r>
              <a:rPr lang="pl-PL" i="1" dirty="0"/>
              <a:t>. Trafnie określił to TK: "Pojęcie "władzy publicznej" w rozumieniu art. 77 ust. 1 Konstytucji obejmuje wszystkie władze w sensie konstytucyjnym – ustawodawczą, wykonawczą i sądowniczą</a:t>
            </a:r>
            <a:r>
              <a:rPr lang="pl-PL" dirty="0"/>
              <a:t>”. M. Safjan, L. </a:t>
            </a:r>
            <a:r>
              <a:rPr lang="pl-PL" dirty="0" err="1"/>
              <a:t>Bosek</a:t>
            </a:r>
            <a:r>
              <a:rPr lang="pl-PL" dirty="0"/>
              <a:t>, </a:t>
            </a:r>
            <a:r>
              <a:rPr lang="pl-PL" i="1" dirty="0"/>
              <a:t>Konstytucja RP. Tom I. Art. 1 – 86, </a:t>
            </a:r>
            <a:r>
              <a:rPr lang="pl-PL" dirty="0"/>
              <a:t>Warszawa 2016. </a:t>
            </a:r>
          </a:p>
          <a:p>
            <a:pPr algn="just"/>
            <a:r>
              <a:rPr lang="pl-PL" dirty="0"/>
              <a:t>Adresatami zasady legalizmu nie są osoby niebędące organami władzy publicznej – podmioty praw i wolności z rozdziału II Konstytucji. </a:t>
            </a:r>
          </a:p>
          <a:p>
            <a:pPr lvl="1" algn="just"/>
            <a:r>
              <a:rPr lang="pl-PL" dirty="0"/>
              <a:t>Granicą legalnych działań jest istnienie przepisu, który zabrania podjęcia określonej czynności. Wolno zrobić wszystko, co nie jest zakazane. </a:t>
            </a:r>
          </a:p>
          <a:p>
            <a:endParaRPr lang="en-GB" dirty="0"/>
          </a:p>
        </p:txBody>
      </p:sp>
      <p:pic>
        <p:nvPicPr>
          <p:cNvPr id="4" name="Obraz 3">
            <a:extLst>
              <a:ext uri="{FF2B5EF4-FFF2-40B4-BE49-F238E27FC236}">
                <a16:creationId xmlns:a16="http://schemas.microsoft.com/office/drawing/2014/main" id="{808CC9EC-F2A7-4E00-8060-56DF6FE9DCD6}"/>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51309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4FDCB9-FF14-45BA-A35F-264254CBA49F}"/>
              </a:ext>
            </a:extLst>
          </p:cNvPr>
          <p:cNvSpPr>
            <a:spLocks noGrp="1"/>
          </p:cNvSpPr>
          <p:nvPr>
            <p:ph type="title"/>
          </p:nvPr>
        </p:nvSpPr>
        <p:spPr/>
        <p:txBody>
          <a:bodyPr/>
          <a:lstStyle/>
          <a:p>
            <a:r>
              <a:rPr lang="pl-PL" dirty="0"/>
              <a:t>Zasada legalizmu </a:t>
            </a:r>
            <a:endParaRPr lang="en-GB" dirty="0"/>
          </a:p>
        </p:txBody>
      </p:sp>
      <p:sp>
        <p:nvSpPr>
          <p:cNvPr id="3" name="Symbol zastępczy zawartości 2">
            <a:extLst>
              <a:ext uri="{FF2B5EF4-FFF2-40B4-BE49-F238E27FC236}">
                <a16:creationId xmlns:a16="http://schemas.microsoft.com/office/drawing/2014/main" id="{62130962-3DE9-46C8-B8A5-AE71D1C94FE2}"/>
              </a:ext>
            </a:extLst>
          </p:cNvPr>
          <p:cNvSpPr>
            <a:spLocks noGrp="1"/>
          </p:cNvSpPr>
          <p:nvPr>
            <p:ph idx="1"/>
          </p:nvPr>
        </p:nvSpPr>
        <p:spPr>
          <a:xfrm>
            <a:off x="838200" y="1551398"/>
            <a:ext cx="10515600" cy="5013789"/>
          </a:xfrm>
        </p:spPr>
        <p:txBody>
          <a:bodyPr>
            <a:normAutofit fontScale="85000" lnSpcReduction="20000"/>
          </a:bodyPr>
          <a:lstStyle/>
          <a:p>
            <a:pPr algn="just"/>
            <a:r>
              <a:rPr lang="pl-PL" altLang="pl-PL" sz="2000" dirty="0"/>
              <a:t>Zasada legalizmu dotyczy </a:t>
            </a:r>
            <a:r>
              <a:rPr lang="pl-PL" altLang="pl-PL" sz="2000" b="1" dirty="0"/>
              <a:t>wyłącznie </a:t>
            </a:r>
            <a:r>
              <a:rPr lang="pl-PL" altLang="pl-PL" sz="2000" dirty="0"/>
              <a:t>czynów ściganych z urzędu. Nie odnosi się do przestępstw prywatnoskargowych. </a:t>
            </a:r>
          </a:p>
          <a:p>
            <a:pPr algn="just"/>
            <a:r>
              <a:rPr lang="pl-PL" altLang="pl-PL" sz="2000" dirty="0"/>
              <a:t>Przestępstwa publicznoskargowe ścigane z urzędu:</a:t>
            </a:r>
          </a:p>
          <a:p>
            <a:pPr lvl="1" algn="just">
              <a:buFontTx/>
              <a:buChar char="-"/>
            </a:pPr>
            <a:r>
              <a:rPr lang="pl-PL" altLang="pl-PL" sz="2000" dirty="0"/>
              <a:t>obowiązek </a:t>
            </a:r>
            <a:r>
              <a:rPr lang="pl-PL" altLang="pl-PL" sz="2000" b="1" u="sng" dirty="0">
                <a:solidFill>
                  <a:srgbClr val="FFC000"/>
                </a:solidFill>
              </a:rPr>
              <a:t>wszczęcia</a:t>
            </a:r>
            <a:r>
              <a:rPr lang="pl-PL" altLang="pl-PL" sz="2000" dirty="0"/>
              <a:t> postępowania przygotowawczego (art. 303 k.p.k.) przez organy postępowania przygotowawczego (prokurator i organy z art. 312 k.p.k.) i </a:t>
            </a:r>
            <a:r>
              <a:rPr lang="pl-PL" altLang="pl-PL" sz="2000" b="1" u="sng" dirty="0">
                <a:solidFill>
                  <a:srgbClr val="FFC000"/>
                </a:solidFill>
              </a:rPr>
              <a:t>przeprowadzenia</a:t>
            </a:r>
            <a:r>
              <a:rPr lang="pl-PL" altLang="pl-PL" sz="2000" dirty="0"/>
              <a:t> tego postępowania (por. cele postępowania przygotowawczego – art. 297 k.p.k.) </a:t>
            </a:r>
          </a:p>
          <a:p>
            <a:pPr lvl="1" algn="just">
              <a:buFontTx/>
              <a:buChar char="-"/>
            </a:pPr>
            <a:r>
              <a:rPr lang="pl-PL" altLang="pl-PL" sz="2000" dirty="0"/>
              <a:t>Oskarżyciel publiczny ma obowiązek </a:t>
            </a:r>
            <a:r>
              <a:rPr lang="pl-PL" altLang="pl-PL" sz="2000" b="1" u="sng" dirty="0">
                <a:solidFill>
                  <a:srgbClr val="FFC000"/>
                </a:solidFill>
              </a:rPr>
              <a:t>wnieść</a:t>
            </a:r>
            <a:r>
              <a:rPr lang="pl-PL" altLang="pl-PL" sz="2000" dirty="0"/>
              <a:t> i </a:t>
            </a:r>
            <a:r>
              <a:rPr lang="pl-PL" altLang="pl-PL" sz="2000" b="1" u="sng" dirty="0">
                <a:solidFill>
                  <a:srgbClr val="FFC000"/>
                </a:solidFill>
              </a:rPr>
              <a:t>popierać</a:t>
            </a:r>
            <a:r>
              <a:rPr lang="pl-PL" altLang="pl-PL" sz="2000"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altLang="pl-PL" sz="1800" dirty="0"/>
              <a:t>oskarżyciel publiczny – art. 45 § 2 k.p.k. ALE nie należy utożsamiać prokuratora z oskarżycielem publicznym, ponieważ oskarżycielem publicznym mogą być również </a:t>
            </a:r>
            <a:r>
              <a:rPr lang="pl-PL" altLang="pl-PL" sz="1800" b="1" dirty="0"/>
              <a:t>nieprokuratorskie organy np. finansowe organy postępowania przygotowawczego z KKS</a:t>
            </a:r>
            <a:endParaRPr lang="pl-PL" altLang="pl-PL" sz="1800" dirty="0"/>
          </a:p>
          <a:p>
            <a:pPr algn="just"/>
            <a:r>
              <a:rPr lang="pl-PL" altLang="pl-PL" sz="2000" dirty="0"/>
              <a:t>Przestępstwa publicznoskargowe ścigane na wniosek:</a:t>
            </a:r>
          </a:p>
          <a:p>
            <a:pPr lvl="1" algn="just"/>
            <a:r>
              <a:rPr lang="pl-PL" altLang="pl-PL" sz="1800" dirty="0"/>
              <a:t>art. 17 § 2. - Do chwili otrzymania wniosku lub zezwolenia władzy, od których ustawa uzależnia ściganie, organy procesowe </a:t>
            </a:r>
            <a:r>
              <a:rPr lang="pl-PL" altLang="pl-PL" sz="1800" b="1" u="sng" dirty="0"/>
              <a:t>dokonują tylko czynności nie cierpiących zwłoki w celu zabezpieczenia śladów i dowodów, a także czynności zmierzających do wyjaśnienia, czy wniosek będzie złożony lub zezwolenie będzie wydane.</a:t>
            </a:r>
            <a:endParaRPr lang="en-GB" altLang="pl-PL" sz="1800" b="1" u="sng" dirty="0"/>
          </a:p>
          <a:p>
            <a:pPr algn="just" fontAlgn="auto">
              <a:spcAft>
                <a:spcPts val="0"/>
              </a:spcAft>
              <a:defRPr/>
            </a:pPr>
            <a:r>
              <a:rPr lang="pl-PL" sz="2400"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fontAlgn="auto">
              <a:spcAft>
                <a:spcPts val="0"/>
              </a:spcAft>
              <a:defRPr/>
            </a:pPr>
            <a:r>
              <a:rPr lang="pl-PL" sz="2000" dirty="0"/>
              <a:t>art. 60 §  2 - W sprawach o przestępstwa ścigane z oskarżenia prywatnego prokurator wszczyna postępowanie albo wstępuje do postępowania już wszczętego, jeżeli wymaga tego interes społeczny.</a:t>
            </a:r>
          </a:p>
          <a:p>
            <a:pPr marL="0" indent="0">
              <a:buNone/>
            </a:pPr>
            <a:endParaRPr lang="pl-PL" dirty="0"/>
          </a:p>
        </p:txBody>
      </p:sp>
      <p:pic>
        <p:nvPicPr>
          <p:cNvPr id="4" name="Obraz 3">
            <a:extLst>
              <a:ext uri="{FF2B5EF4-FFF2-40B4-BE49-F238E27FC236}">
                <a16:creationId xmlns:a16="http://schemas.microsoft.com/office/drawing/2014/main" id="{4D64CC87-3AD3-4B21-918B-D261F0598545}"/>
              </a:ext>
            </a:extLst>
          </p:cNvPr>
          <p:cNvPicPr>
            <a:picLocks noChangeAspect="1"/>
          </p:cNvPicPr>
          <p:nvPr/>
        </p:nvPicPr>
        <p:blipFill>
          <a:blip r:embed="rId2"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120818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8D59F1-C62C-4785-A0EF-3665C4254550}"/>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632B5487-E71A-45DE-96B0-55B115997AD6}"/>
              </a:ext>
            </a:extLst>
          </p:cNvPr>
          <p:cNvSpPr>
            <a:spLocks noGrp="1"/>
          </p:cNvSpPr>
          <p:nvPr>
            <p:ph idx="1"/>
          </p:nvPr>
        </p:nvSpPr>
        <p:spPr/>
        <p:txBody>
          <a:bodyPr>
            <a:normAutofit lnSpcReduction="10000"/>
          </a:bodyPr>
          <a:lstStyle/>
          <a:p>
            <a:pPr algn="just"/>
            <a:r>
              <a:rPr lang="pl-PL" dirty="0"/>
              <a:t>Możliwość oceny </a:t>
            </a:r>
            <a:r>
              <a:rPr lang="pl-PL" b="1" dirty="0"/>
              <a:t>celowości </a:t>
            </a:r>
            <a:r>
              <a:rPr lang="pl-PL" dirty="0"/>
              <a:t>ścigania danego przestępstwa. Przeciwieństwo zasady legalizmu. W polskim procesie karnym są dwa „sztandarowe” przykłady oportunizmu – art. 11 k.p.k. i instytucja świadka koronnego. Ciekawy przykład oportunizmu to także instytucja z art. 62a ustawy o przeciwdziałaniu narkomanii </a:t>
            </a:r>
          </a:p>
          <a:p>
            <a:pPr algn="just"/>
            <a:r>
              <a:rPr lang="pl-PL" b="1" dirty="0"/>
              <a:t>Oportunizm właściwy </a:t>
            </a:r>
            <a:r>
              <a:rPr lang="pl-PL" dirty="0"/>
              <a:t>– odstępstwo od ścigania przestępstw ze względu na celowość ścigania, niezależnie od wagi przestępstwa. </a:t>
            </a:r>
          </a:p>
          <a:p>
            <a:pPr algn="just"/>
            <a:r>
              <a:rPr lang="pl-PL" b="1" dirty="0"/>
              <a:t>Oportunizm niewłaściwy </a:t>
            </a:r>
            <a:r>
              <a:rPr lang="pl-PL" dirty="0"/>
              <a:t>– odstępstwo od ścigania przestępstw ze względu na małą wagę przestępstwa </a:t>
            </a:r>
          </a:p>
          <a:p>
            <a:r>
              <a:rPr lang="pl-PL" b="1" dirty="0"/>
              <a:t>Oportunizm faktyczny </a:t>
            </a:r>
            <a:r>
              <a:rPr lang="pl-PL" dirty="0"/>
              <a:t>- pozaprawne zaniechanie ścigania </a:t>
            </a:r>
          </a:p>
          <a:p>
            <a:pPr lvl="1"/>
            <a:r>
              <a:rPr lang="en-GB" dirty="0">
                <a:hlinkClick r:id="rId2"/>
              </a:rPr>
              <a:t>http://justynakopinska.pl/instalator/wordpress/?page_id=166</a:t>
            </a:r>
            <a:r>
              <a:rPr lang="pl-PL" dirty="0"/>
              <a:t> </a:t>
            </a:r>
            <a:r>
              <a:rPr lang="pl-PL" dirty="0">
                <a:sym typeface="Wingdings" panose="05000000000000000000" pitchFamily="2" charset="2"/>
              </a:rPr>
              <a:t> Reportaż </a:t>
            </a:r>
            <a:endParaRPr lang="en-GB" dirty="0"/>
          </a:p>
        </p:txBody>
      </p:sp>
      <p:pic>
        <p:nvPicPr>
          <p:cNvPr id="4" name="Obraz 3">
            <a:extLst>
              <a:ext uri="{FF2B5EF4-FFF2-40B4-BE49-F238E27FC236}">
                <a16:creationId xmlns:a16="http://schemas.microsoft.com/office/drawing/2014/main" id="{CBA55206-81F8-4C6B-886B-899D74F3FE21}"/>
              </a:ext>
            </a:extLst>
          </p:cNvPr>
          <p:cNvPicPr>
            <a:picLocks noChangeAspect="1"/>
          </p:cNvPicPr>
          <p:nvPr/>
        </p:nvPicPr>
        <p:blipFill>
          <a:blip r:embed="rId3" cstate="print"/>
          <a:stretch>
            <a:fillRect/>
          </a:stretch>
        </p:blipFill>
        <p:spPr>
          <a:xfrm>
            <a:off x="8501290" y="0"/>
            <a:ext cx="3690710" cy="1705252"/>
          </a:xfrm>
          <a:prstGeom prst="rect">
            <a:avLst/>
          </a:prstGeom>
        </p:spPr>
      </p:pic>
    </p:spTree>
    <p:extLst>
      <p:ext uri="{BB962C8B-B14F-4D97-AF65-F5344CB8AC3E}">
        <p14:creationId xmlns:p14="http://schemas.microsoft.com/office/powerpoint/2010/main" val="3131125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2668</Words>
  <Application>Microsoft Office PowerPoint</Application>
  <PresentationFormat>Panoramiczny</PresentationFormat>
  <Paragraphs>170</Paragraphs>
  <Slides>22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Calibri Light</vt:lpstr>
      <vt:lpstr>Century Schoolbook</vt:lpstr>
      <vt:lpstr>Motyw pakietu Office</vt:lpstr>
      <vt:lpstr>Prezentacja programu PowerPoint</vt:lpstr>
      <vt:lpstr>Informacje wstępne o postępowaniu przygotowawczym </vt:lpstr>
      <vt:lpstr>Informacje wstępne o postępowaniu przygotowawczym </vt:lpstr>
      <vt:lpstr>Zasady postępowania przygotowawczego </vt:lpstr>
      <vt:lpstr>Zasada inkwizycyjności – ujęcie abstrakcyjne  </vt:lpstr>
      <vt:lpstr>Zasada inkwizycyjności</vt:lpstr>
      <vt:lpstr>Zasada legalizmu – konstytucyjna (zasada praworządności)</vt:lpstr>
      <vt:lpstr>Zasada legalizmu </vt:lpstr>
      <vt:lpstr>Zasada oportunizmu  </vt:lpstr>
      <vt:lpstr>Zasada działania z urzędu </vt:lpstr>
      <vt:lpstr>Wyjątki od zasady działania z urzędu</vt:lpstr>
      <vt:lpstr>Prezentacja programu PowerPoint</vt:lpstr>
      <vt:lpstr>Kiedy wszczyna się postępowanie</vt:lpstr>
      <vt:lpstr>Kiedy wszczyna się postępowanie?</vt:lpstr>
      <vt:lpstr>Źródła informacji o przestępstwie </vt:lpstr>
      <vt:lpstr>Obowiązek zawiadomienia o przestępstwie </vt:lpstr>
      <vt:lpstr>Prawny obowiązek zawiadomienia o przestępstwie – art. 240 k.k. </vt:lpstr>
      <vt:lpstr>Uwaga! Wniosek o ściganie </vt:lpstr>
      <vt:lpstr>Uwaga! Wniosek o ściganie </vt:lpstr>
      <vt:lpstr>Prawna dopuszczalność ścigania </vt:lpstr>
      <vt:lpstr>Katalog przesłanek procesowych – art. 17 § 1 k.p.k.</vt:lpstr>
      <vt:lpstr>Co przeczytać z podręcznika?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Dominika Czerniak</dc:creator>
  <cp:lastModifiedBy>Dominika Czerniak</cp:lastModifiedBy>
  <cp:revision>2</cp:revision>
  <dcterms:created xsi:type="dcterms:W3CDTF">2021-10-18T12:01:58Z</dcterms:created>
  <dcterms:modified xsi:type="dcterms:W3CDTF">2021-10-18T16:27:51Z</dcterms:modified>
</cp:coreProperties>
</file>