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67" r:id="rId4"/>
    <p:sldId id="268" r:id="rId5"/>
    <p:sldId id="271" r:id="rId6"/>
    <p:sldId id="386" r:id="rId7"/>
    <p:sldId id="259" r:id="rId8"/>
    <p:sldId id="389" r:id="rId9"/>
    <p:sldId id="390" r:id="rId10"/>
    <p:sldId id="388" r:id="rId11"/>
    <p:sldId id="269" r:id="rId12"/>
    <p:sldId id="355" r:id="rId13"/>
    <p:sldId id="270" r:id="rId14"/>
    <p:sldId id="260" r:id="rId15"/>
    <p:sldId id="391" r:id="rId16"/>
    <p:sldId id="261" r:id="rId17"/>
    <p:sldId id="262" r:id="rId18"/>
    <p:sldId id="263" r:id="rId19"/>
    <p:sldId id="393" r:id="rId20"/>
    <p:sldId id="394" r:id="rId21"/>
    <p:sldId id="392" r:id="rId22"/>
    <p:sldId id="264" r:id="rId23"/>
    <p:sldId id="396" r:id="rId24"/>
    <p:sldId id="397" r:id="rId25"/>
    <p:sldId id="416" r:id="rId26"/>
    <p:sldId id="395" r:id="rId27"/>
    <p:sldId id="417" r:id="rId28"/>
    <p:sldId id="418" r:id="rId29"/>
    <p:sldId id="420" r:id="rId30"/>
    <p:sldId id="413" r:id="rId31"/>
    <p:sldId id="414" r:id="rId32"/>
    <p:sldId id="415" r:id="rId33"/>
    <p:sldId id="421" r:id="rId34"/>
    <p:sldId id="266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5" autoAdjust="0"/>
    <p:restoredTop sz="94660"/>
  </p:normalViewPr>
  <p:slideViewPr>
    <p:cSldViewPr snapToGrid="0">
      <p:cViewPr varScale="1">
        <p:scale>
          <a:sx n="62" d="100"/>
          <a:sy n="62" d="100"/>
        </p:scale>
        <p:origin x="81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cap="all" spc="50" baseline="0">
              <a:solidFill>
                <a:srgbClr val="FFC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liczba śledztw -  81 604 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AD9C-421A-B7A8-AF94397AE936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AD9C-421A-B7A8-AF94397AE936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AD9C-421A-B7A8-AF94397AE936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AD9C-421A-B7A8-AF94397AE93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Arkusz1!$A$2:$A$5</c:f>
              <c:strCache>
                <c:ptCount val="4"/>
                <c:pt idx="0">
                  <c:v>prowadzone w całości przez prokuratora</c:v>
                </c:pt>
                <c:pt idx="1">
                  <c:v>powierzone w całości innym organom</c:v>
                </c:pt>
                <c:pt idx="2">
                  <c:v>powierzone w części</c:v>
                </c:pt>
                <c:pt idx="3">
                  <c:v>śledztwa w sprawie wyłudzenia VAT</c:v>
                </c:pt>
              </c:strCache>
            </c:strRef>
          </c:cat>
          <c:val>
            <c:numRef>
              <c:f>Arkusz1!$B$2:$B$5</c:f>
              <c:numCache>
                <c:formatCode>#,##0</c:formatCode>
                <c:ptCount val="4"/>
                <c:pt idx="0">
                  <c:v>6183</c:v>
                </c:pt>
                <c:pt idx="1">
                  <c:v>71861</c:v>
                </c:pt>
                <c:pt idx="2">
                  <c:v>2374</c:v>
                </c:pt>
                <c:pt idx="3">
                  <c:v>1186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B7D-49E1-BEB9-BA98DA7718EB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cap="all" spc="50" baseline="0">
              <a:solidFill>
                <a:srgbClr val="FFC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liczba dochodzeń - 475 810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03D4-4DBD-917C-621C39918025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03D4-4DBD-917C-621C3991802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Arkusz1!$A$2:$A$3</c:f>
              <c:strCache>
                <c:ptCount val="2"/>
                <c:pt idx="0">
                  <c:v>dochodzenia prowadzone przez prokuratora (lub przejęte do prowadzenia)</c:v>
                </c:pt>
                <c:pt idx="1">
                  <c:v>dochodzenia policyjne </c:v>
                </c:pt>
              </c:strCache>
            </c:strRef>
          </c:cat>
          <c:val>
            <c:numRef>
              <c:f>Arkusz1!$B$2:$B$3</c:f>
              <c:numCache>
                <c:formatCode>General</c:formatCode>
                <c:ptCount val="2"/>
                <c:pt idx="0" formatCode="#,##0">
                  <c:v>4629</c:v>
                </c:pt>
                <c:pt idx="1">
                  <c:v>471181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634-4844-A2DA-FB965D00F588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8.8891329282280284E-3"/>
          <c:w val="0.96689240030097823"/>
          <c:h val="0.928610908294633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Arkusz1!$A$2:$A$7</c:f>
              <c:strCache>
                <c:ptCount val="6"/>
                <c:pt idx="0">
                  <c:v>1-3 miesiące</c:v>
                </c:pt>
                <c:pt idx="1">
                  <c:v>3-6 miesiecy</c:v>
                </c:pt>
                <c:pt idx="2">
                  <c:v>6 miesiecy - 1 rok</c:v>
                </c:pt>
                <c:pt idx="3">
                  <c:v>1 rok - 2 lata</c:v>
                </c:pt>
                <c:pt idx="4">
                  <c:v>2 - 5 lat </c:v>
                </c:pt>
                <c:pt idx="5">
                  <c:v>powyżej 5 lat</c:v>
                </c:pt>
              </c:strCache>
            </c:strRef>
          </c:cat>
          <c:val>
            <c:numRef>
              <c:f>Arkusz1!$B$2:$B$7</c:f>
              <c:numCache>
                <c:formatCode>#,##0</c:formatCode>
                <c:ptCount val="6"/>
                <c:pt idx="0">
                  <c:v>33264</c:v>
                </c:pt>
                <c:pt idx="1">
                  <c:v>27882</c:v>
                </c:pt>
                <c:pt idx="2">
                  <c:v>15184</c:v>
                </c:pt>
                <c:pt idx="3">
                  <c:v>5474</c:v>
                </c:pt>
                <c:pt idx="4">
                  <c:v>2900</c:v>
                </c:pt>
                <c:pt idx="5" formatCode="General">
                  <c:v>467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084-4DCE-A984-471CFD32AFD9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Arkusz1!$A$2:$A$7</c:f>
              <c:strCache>
                <c:ptCount val="6"/>
                <c:pt idx="0">
                  <c:v>1-3 miesiące</c:v>
                </c:pt>
                <c:pt idx="1">
                  <c:v>3-6 miesiecy</c:v>
                </c:pt>
                <c:pt idx="2">
                  <c:v>6 miesiecy - 1 rok</c:v>
                </c:pt>
                <c:pt idx="3">
                  <c:v>1 rok - 2 lata</c:v>
                </c:pt>
                <c:pt idx="4">
                  <c:v>2 - 5 lat </c:v>
                </c:pt>
                <c:pt idx="5">
                  <c:v>powyżej 5 lat</c:v>
                </c:pt>
              </c:strCache>
            </c:strRef>
          </c:cat>
          <c:val>
            <c:numRef>
              <c:f>Arkusz1!$C$2:$C$7</c:f>
              <c:numCache>
                <c:formatCode>#,##0</c:formatCode>
                <c:ptCount val="6"/>
                <c:pt idx="0">
                  <c:v>37007</c:v>
                </c:pt>
                <c:pt idx="1">
                  <c:v>27225</c:v>
                </c:pt>
                <c:pt idx="2">
                  <c:v>14040</c:v>
                </c:pt>
                <c:pt idx="3">
                  <c:v>4487</c:v>
                </c:pt>
                <c:pt idx="4">
                  <c:v>2323</c:v>
                </c:pt>
                <c:pt idx="5" formatCode="General">
                  <c:v>353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3C8-4506-972B-E336F206BF4A}"/>
            </c:ext>
          </c:extLst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Arkusz1!$A$2:$A$7</c:f>
              <c:strCache>
                <c:ptCount val="6"/>
                <c:pt idx="0">
                  <c:v>1-3 miesiące</c:v>
                </c:pt>
                <c:pt idx="1">
                  <c:v>3-6 miesiecy</c:v>
                </c:pt>
                <c:pt idx="2">
                  <c:v>6 miesiecy - 1 rok</c:v>
                </c:pt>
                <c:pt idx="3">
                  <c:v>1 rok - 2 lata</c:v>
                </c:pt>
                <c:pt idx="4">
                  <c:v>2 - 5 lat </c:v>
                </c:pt>
                <c:pt idx="5">
                  <c:v>powyżej 5 lat</c:v>
                </c:pt>
              </c:strCache>
            </c:strRef>
          </c:cat>
          <c:val>
            <c:numRef>
              <c:f>Arkusz1!$D$2:$D$7</c:f>
              <c:numCache>
                <c:formatCode>#,##0</c:formatCode>
                <c:ptCount val="6"/>
                <c:pt idx="0">
                  <c:v>37271</c:v>
                </c:pt>
                <c:pt idx="1">
                  <c:v>27268</c:v>
                </c:pt>
                <c:pt idx="2">
                  <c:v>13120</c:v>
                </c:pt>
                <c:pt idx="3">
                  <c:v>3410</c:v>
                </c:pt>
                <c:pt idx="4">
                  <c:v>1721</c:v>
                </c:pt>
                <c:pt idx="5" formatCode="General">
                  <c:v>263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3C8-4506-972B-E336F206BF4A}"/>
            </c:ext>
          </c:extLst>
        </c:ser>
        <c:ser>
          <c:idx val="3"/>
          <c:order val="3"/>
          <c:tx>
            <c:strRef>
              <c:f>Arkusz1!$E$1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Arkusz1!$A$2:$A$7</c:f>
              <c:strCache>
                <c:ptCount val="6"/>
                <c:pt idx="0">
                  <c:v>1-3 miesiące</c:v>
                </c:pt>
                <c:pt idx="1">
                  <c:v>3-6 miesiecy</c:v>
                </c:pt>
                <c:pt idx="2">
                  <c:v>6 miesiecy - 1 rok</c:v>
                </c:pt>
                <c:pt idx="3">
                  <c:v>1 rok - 2 lata</c:v>
                </c:pt>
                <c:pt idx="4">
                  <c:v>2 - 5 lat </c:v>
                </c:pt>
                <c:pt idx="5">
                  <c:v>powyżej 5 lat</c:v>
                </c:pt>
              </c:strCache>
            </c:strRef>
          </c:cat>
          <c:val>
            <c:numRef>
              <c:f>Arkusz1!$E$2:$E$7</c:f>
              <c:numCache>
                <c:formatCode>General</c:formatCode>
                <c:ptCount val="6"/>
                <c:pt idx="0">
                  <c:v>37389</c:v>
                </c:pt>
                <c:pt idx="1">
                  <c:v>20774</c:v>
                </c:pt>
                <c:pt idx="2">
                  <c:v>9073</c:v>
                </c:pt>
                <c:pt idx="3">
                  <c:v>2677</c:v>
                </c:pt>
                <c:pt idx="4">
                  <c:v>1138</c:v>
                </c:pt>
                <c:pt idx="5">
                  <c:v>209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3C8-4506-972B-E336F206BF4A}"/>
            </c:ext>
          </c:extLst>
        </c:ser>
        <c:ser>
          <c:idx val="4"/>
          <c:order val="4"/>
          <c:tx>
            <c:strRef>
              <c:f>Arkusz1!$F$1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Arkusz1!$A$2:$A$7</c:f>
              <c:strCache>
                <c:ptCount val="6"/>
                <c:pt idx="0">
                  <c:v>1-3 miesiące</c:v>
                </c:pt>
                <c:pt idx="1">
                  <c:v>3-6 miesiecy</c:v>
                </c:pt>
                <c:pt idx="2">
                  <c:v>6 miesiecy - 1 rok</c:v>
                </c:pt>
                <c:pt idx="3">
                  <c:v>1 rok - 2 lata</c:v>
                </c:pt>
                <c:pt idx="4">
                  <c:v>2 - 5 lat </c:v>
                </c:pt>
                <c:pt idx="5">
                  <c:v>powyżej 5 lat</c:v>
                </c:pt>
              </c:strCache>
            </c:strRef>
          </c:cat>
          <c:val>
            <c:numRef>
              <c:f>Arkusz1!$F$2:$F$7</c:f>
              <c:numCache>
                <c:formatCode>#,##0</c:formatCode>
                <c:ptCount val="6"/>
                <c:pt idx="0">
                  <c:v>29798</c:v>
                </c:pt>
                <c:pt idx="1">
                  <c:v>16425</c:v>
                </c:pt>
                <c:pt idx="2">
                  <c:v>7419</c:v>
                </c:pt>
                <c:pt idx="3">
                  <c:v>1933</c:v>
                </c:pt>
                <c:pt idx="4" formatCode="General">
                  <c:v>833</c:v>
                </c:pt>
                <c:pt idx="5" formatCode="General">
                  <c:v>173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3C8-4506-972B-E336F206BF4A}"/>
            </c:ext>
          </c:extLst>
        </c:ser>
        <c:ser>
          <c:idx val="5"/>
          <c:order val="5"/>
          <c:tx>
            <c:strRef>
              <c:f>Arkusz1!$G$1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Arkusz1!$A$2:$A$7</c:f>
              <c:strCache>
                <c:ptCount val="6"/>
                <c:pt idx="0">
                  <c:v>1-3 miesiące</c:v>
                </c:pt>
                <c:pt idx="1">
                  <c:v>3-6 miesiecy</c:v>
                </c:pt>
                <c:pt idx="2">
                  <c:v>6 miesiecy - 1 rok</c:v>
                </c:pt>
                <c:pt idx="3">
                  <c:v>1 rok - 2 lata</c:v>
                </c:pt>
                <c:pt idx="4">
                  <c:v>2 - 5 lat </c:v>
                </c:pt>
                <c:pt idx="5">
                  <c:v>powyżej 5 lat</c:v>
                </c:pt>
              </c:strCache>
            </c:strRef>
          </c:cat>
          <c:val>
            <c:numRef>
              <c:f>Arkusz1!$G$2:$G$7</c:f>
              <c:numCache>
                <c:formatCode>#,##0</c:formatCode>
                <c:ptCount val="6"/>
                <c:pt idx="0">
                  <c:v>47916</c:v>
                </c:pt>
                <c:pt idx="1">
                  <c:v>16805</c:v>
                </c:pt>
                <c:pt idx="2">
                  <c:v>6351</c:v>
                </c:pt>
                <c:pt idx="3">
                  <c:v>1016</c:v>
                </c:pt>
                <c:pt idx="4" formatCode="General">
                  <c:v>604</c:v>
                </c:pt>
                <c:pt idx="5" formatCode="General">
                  <c:v>106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92F-4B22-858A-1FBF8B5C23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44"/>
        <c:axId val="171358848"/>
        <c:axId val="171364736"/>
      </c:barChart>
      <c:valAx>
        <c:axId val="171364736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171358848"/>
        <c:crosses val="autoZero"/>
        <c:crossBetween val="between"/>
      </c:valAx>
      <c:catAx>
        <c:axId val="171358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136473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31D51E-4F66-4502-9692-D61C960F206A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F41B2E37-0BC8-4953-840E-EA8679212B87}">
      <dgm:prSet/>
      <dgm:spPr/>
      <dgm:t>
        <a:bodyPr/>
        <a:lstStyle/>
        <a:p>
          <a:pPr>
            <a:lnSpc>
              <a:spcPct val="100000"/>
            </a:lnSpc>
          </a:pPr>
          <a:r>
            <a:rPr lang="pl-PL" b="1" dirty="0"/>
            <a:t>1. Prokurator – organ prowadzący postępowanie przygotowawcze; najważniejszy organ postępowania przygotowawczego; tzw. </a:t>
          </a:r>
          <a:r>
            <a:rPr lang="pl-PL" b="1" i="1" dirty="0"/>
            <a:t>dominus </a:t>
          </a:r>
          <a:r>
            <a:rPr lang="pl-PL" b="1" i="1" dirty="0" err="1"/>
            <a:t>litis</a:t>
          </a:r>
          <a:r>
            <a:rPr lang="pl-PL" b="1" i="1" dirty="0"/>
            <a:t> </a:t>
          </a:r>
          <a:endParaRPr lang="en-US" dirty="0"/>
        </a:p>
      </dgm:t>
    </dgm:pt>
    <dgm:pt modelId="{30EDF289-5DC3-477E-8374-70F4AC07F940}" type="parTrans" cxnId="{46D6F837-0C7A-469F-98A5-CD40F82F8313}">
      <dgm:prSet/>
      <dgm:spPr/>
      <dgm:t>
        <a:bodyPr/>
        <a:lstStyle/>
        <a:p>
          <a:endParaRPr lang="en-US"/>
        </a:p>
      </dgm:t>
    </dgm:pt>
    <dgm:pt modelId="{E05DAD0F-E1A5-482E-BE88-62302153DE8D}" type="sibTrans" cxnId="{46D6F837-0C7A-469F-98A5-CD40F82F8313}">
      <dgm:prSet/>
      <dgm:spPr/>
      <dgm:t>
        <a:bodyPr/>
        <a:lstStyle/>
        <a:p>
          <a:endParaRPr lang="en-US"/>
        </a:p>
      </dgm:t>
    </dgm:pt>
    <dgm:pt modelId="{FE693CB8-9222-4C30-9EEE-55133CAFE90F}">
      <dgm:prSet/>
      <dgm:spPr/>
      <dgm:t>
        <a:bodyPr/>
        <a:lstStyle/>
        <a:p>
          <a:pPr>
            <a:lnSpc>
              <a:spcPct val="100000"/>
            </a:lnSpc>
          </a:pPr>
          <a:r>
            <a:rPr lang="pl-PL" dirty="0"/>
            <a:t>Art. 298 § 1. </a:t>
          </a:r>
          <a:r>
            <a:rPr lang="pl-PL" b="1" dirty="0"/>
            <a:t>Postępowanie przygotowawcze prowadzi lub nadzoruje prokurator</a:t>
          </a:r>
          <a:r>
            <a:rPr lang="pl-PL" dirty="0"/>
            <a:t>, a w zakresie przewidzianym w ustawie prowadzi je Policja. W wypadkach przewidzianych w ustawie uprawnienia Policji przysługują innym organom.</a:t>
          </a:r>
          <a:endParaRPr lang="en-US" dirty="0"/>
        </a:p>
      </dgm:t>
    </dgm:pt>
    <dgm:pt modelId="{0D145EFB-63FC-4284-AB47-96000ADD22E4}" type="parTrans" cxnId="{763B2108-02E7-420C-BF68-1F6192309DCE}">
      <dgm:prSet/>
      <dgm:spPr/>
      <dgm:t>
        <a:bodyPr/>
        <a:lstStyle/>
        <a:p>
          <a:endParaRPr lang="en-US"/>
        </a:p>
      </dgm:t>
    </dgm:pt>
    <dgm:pt modelId="{92129A56-5A16-4E82-A57E-52D1AB7C8F43}" type="sibTrans" cxnId="{763B2108-02E7-420C-BF68-1F6192309DCE}">
      <dgm:prSet/>
      <dgm:spPr/>
      <dgm:t>
        <a:bodyPr/>
        <a:lstStyle/>
        <a:p>
          <a:endParaRPr lang="en-US"/>
        </a:p>
      </dgm:t>
    </dgm:pt>
    <dgm:pt modelId="{C102110F-9A1E-43E7-8364-D6F003127367}">
      <dgm:prSet/>
      <dgm:spPr/>
      <dgm:t>
        <a:bodyPr/>
        <a:lstStyle/>
        <a:p>
          <a:pPr>
            <a:lnSpc>
              <a:spcPct val="100000"/>
            </a:lnSpc>
          </a:pPr>
          <a:r>
            <a:rPr lang="pl-PL" b="1"/>
            <a:t>2. Policja </a:t>
          </a:r>
          <a:r>
            <a:rPr lang="pl-PL"/>
            <a:t>(i inne organy wskazane w ustawie (art. 312) i rozporządzeniu MS z 2015 w sprawie organów uprawnionych do prowadzenia dochodzenia) </a:t>
          </a:r>
          <a:endParaRPr lang="en-US"/>
        </a:p>
      </dgm:t>
    </dgm:pt>
    <dgm:pt modelId="{9AE44EC7-1C82-4F50-AC6F-B87CA564B00E}" type="parTrans" cxnId="{44F6DF4C-E646-4478-BC67-923E9797D3C4}">
      <dgm:prSet/>
      <dgm:spPr/>
      <dgm:t>
        <a:bodyPr/>
        <a:lstStyle/>
        <a:p>
          <a:endParaRPr lang="en-US"/>
        </a:p>
      </dgm:t>
    </dgm:pt>
    <dgm:pt modelId="{A5546AF6-88FA-4654-9635-EF17C10E86D6}" type="sibTrans" cxnId="{44F6DF4C-E646-4478-BC67-923E9797D3C4}">
      <dgm:prSet/>
      <dgm:spPr/>
      <dgm:t>
        <a:bodyPr/>
        <a:lstStyle/>
        <a:p>
          <a:endParaRPr lang="en-US"/>
        </a:p>
      </dgm:t>
    </dgm:pt>
    <dgm:pt modelId="{DBE77D0C-4B27-4469-97B8-248E84813050}">
      <dgm:prSet/>
      <dgm:spPr/>
      <dgm:t>
        <a:bodyPr/>
        <a:lstStyle/>
        <a:p>
          <a:pPr>
            <a:lnSpc>
              <a:spcPct val="100000"/>
            </a:lnSpc>
          </a:pPr>
          <a:r>
            <a:rPr lang="pl-PL" b="1" dirty="0"/>
            <a:t>3. Sąd – sąd nie prowadzi postępowania przygotowawczego!!!! Sąd w postępowaniu przygotowawczym wykonuje czynności wskazane w ustawie </a:t>
          </a:r>
          <a:endParaRPr lang="en-US" dirty="0"/>
        </a:p>
      </dgm:t>
    </dgm:pt>
    <dgm:pt modelId="{4820F96B-BCC3-44AA-896F-DBA6E92BFA9F}" type="parTrans" cxnId="{60F3511B-FCBF-4355-A021-76F6F8EA3BE9}">
      <dgm:prSet/>
      <dgm:spPr/>
      <dgm:t>
        <a:bodyPr/>
        <a:lstStyle/>
        <a:p>
          <a:endParaRPr lang="en-US"/>
        </a:p>
      </dgm:t>
    </dgm:pt>
    <dgm:pt modelId="{362F02F4-B509-44B0-92DA-AC38ED28CD54}" type="sibTrans" cxnId="{60F3511B-FCBF-4355-A021-76F6F8EA3BE9}">
      <dgm:prSet/>
      <dgm:spPr/>
      <dgm:t>
        <a:bodyPr/>
        <a:lstStyle/>
        <a:p>
          <a:endParaRPr lang="en-US"/>
        </a:p>
      </dgm:t>
    </dgm:pt>
    <dgm:pt modelId="{1529635B-A1FD-4585-B01D-0A842DFD24DB}">
      <dgm:prSet/>
      <dgm:spPr/>
      <dgm:t>
        <a:bodyPr/>
        <a:lstStyle/>
        <a:p>
          <a:pPr>
            <a:lnSpc>
              <a:spcPct val="100000"/>
            </a:lnSpc>
          </a:pPr>
          <a:r>
            <a:rPr lang="pl-PL"/>
            <a:t>Art. 298 § 2. Określone w ustawie czynności w postępowaniu przygotowawczym przeprowadza sąd.</a:t>
          </a:r>
          <a:endParaRPr lang="en-US"/>
        </a:p>
      </dgm:t>
    </dgm:pt>
    <dgm:pt modelId="{BFF4D566-6B50-412E-8DA3-42F4A22DB0B4}" type="parTrans" cxnId="{31EC9697-A2D5-421B-83D0-603D7FED7887}">
      <dgm:prSet/>
      <dgm:spPr/>
      <dgm:t>
        <a:bodyPr/>
        <a:lstStyle/>
        <a:p>
          <a:endParaRPr lang="en-US"/>
        </a:p>
      </dgm:t>
    </dgm:pt>
    <dgm:pt modelId="{5E3A0EC6-3822-4EB9-A477-AE685FF9ED44}" type="sibTrans" cxnId="{31EC9697-A2D5-421B-83D0-603D7FED7887}">
      <dgm:prSet/>
      <dgm:spPr/>
      <dgm:t>
        <a:bodyPr/>
        <a:lstStyle/>
        <a:p>
          <a:endParaRPr lang="en-US"/>
        </a:p>
      </dgm:t>
    </dgm:pt>
    <dgm:pt modelId="{F1A8E81A-1237-40E4-8271-D68428949D57}" type="pres">
      <dgm:prSet presAssocID="{B131D51E-4F66-4502-9692-D61C960F206A}" presName="root" presStyleCnt="0">
        <dgm:presLayoutVars>
          <dgm:dir/>
          <dgm:resizeHandles val="exact"/>
        </dgm:presLayoutVars>
      </dgm:prSet>
      <dgm:spPr/>
    </dgm:pt>
    <dgm:pt modelId="{9FC971C7-3E3B-4CFD-8732-00D3859A7D94}" type="pres">
      <dgm:prSet presAssocID="{F41B2E37-0BC8-4953-840E-EA8679212B87}" presName="compNode" presStyleCnt="0"/>
      <dgm:spPr/>
    </dgm:pt>
    <dgm:pt modelId="{A25C5A69-8417-4238-B829-787557034D18}" type="pres">
      <dgm:prSet presAssocID="{F41B2E37-0BC8-4953-840E-EA8679212B87}" presName="bgRect" presStyleLbl="bgShp" presStyleIdx="0" presStyleCnt="3"/>
      <dgm:spPr/>
    </dgm:pt>
    <dgm:pt modelId="{9677531A-703F-433E-AF05-DA26E3E4ED63}" type="pres">
      <dgm:prSet presAssocID="{F41B2E37-0BC8-4953-840E-EA8679212B87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etektyw"/>
        </a:ext>
      </dgm:extLst>
    </dgm:pt>
    <dgm:pt modelId="{39566A59-6B75-41FB-8A03-C37FCBA98E87}" type="pres">
      <dgm:prSet presAssocID="{F41B2E37-0BC8-4953-840E-EA8679212B87}" presName="spaceRect" presStyleCnt="0"/>
      <dgm:spPr/>
    </dgm:pt>
    <dgm:pt modelId="{97E41C27-F8B5-4FC5-B1E6-A31183E2F21D}" type="pres">
      <dgm:prSet presAssocID="{F41B2E37-0BC8-4953-840E-EA8679212B87}" presName="parTx" presStyleLbl="revTx" presStyleIdx="0" presStyleCnt="5">
        <dgm:presLayoutVars>
          <dgm:chMax val="0"/>
          <dgm:chPref val="0"/>
        </dgm:presLayoutVars>
      </dgm:prSet>
      <dgm:spPr/>
    </dgm:pt>
    <dgm:pt modelId="{DF64293B-DEB9-4647-AAB2-EF5E758694C3}" type="pres">
      <dgm:prSet presAssocID="{F41B2E37-0BC8-4953-840E-EA8679212B87}" presName="desTx" presStyleLbl="revTx" presStyleIdx="1" presStyleCnt="5" custScaleX="126889">
        <dgm:presLayoutVars/>
      </dgm:prSet>
      <dgm:spPr/>
    </dgm:pt>
    <dgm:pt modelId="{208C1D5F-CA5D-4153-A940-A92024AD7056}" type="pres">
      <dgm:prSet presAssocID="{E05DAD0F-E1A5-482E-BE88-62302153DE8D}" presName="sibTrans" presStyleCnt="0"/>
      <dgm:spPr/>
    </dgm:pt>
    <dgm:pt modelId="{DD29807D-4D44-4345-A465-8916B0E162C9}" type="pres">
      <dgm:prSet presAssocID="{C102110F-9A1E-43E7-8364-D6F003127367}" presName="compNode" presStyleCnt="0"/>
      <dgm:spPr/>
    </dgm:pt>
    <dgm:pt modelId="{84DBC538-023C-4B14-B1E0-F7FEBAFCF8DC}" type="pres">
      <dgm:prSet presAssocID="{C102110F-9A1E-43E7-8364-D6F003127367}" presName="bgRect" presStyleLbl="bgShp" presStyleIdx="1" presStyleCnt="3"/>
      <dgm:spPr/>
    </dgm:pt>
    <dgm:pt modelId="{21E2FF44-8B1B-442F-9F00-2FC97DEBB3D8}" type="pres">
      <dgm:prSet presAssocID="{C102110F-9A1E-43E7-8364-D6F003127367}" presName="iconRect" presStyleLbl="node1" presStyleIdx="1" presStyleCnt="3" custLinFactNeighborX="6988" custLinFactNeighborY="-131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olicja"/>
        </a:ext>
      </dgm:extLst>
    </dgm:pt>
    <dgm:pt modelId="{FFB65E71-4D5C-4F4F-89D4-0DBAA54A9312}" type="pres">
      <dgm:prSet presAssocID="{C102110F-9A1E-43E7-8364-D6F003127367}" presName="spaceRect" presStyleCnt="0"/>
      <dgm:spPr/>
    </dgm:pt>
    <dgm:pt modelId="{AD40D6D4-5519-4A1B-87A0-4C00E2B19243}" type="pres">
      <dgm:prSet presAssocID="{C102110F-9A1E-43E7-8364-D6F003127367}" presName="parTx" presStyleLbl="revTx" presStyleIdx="2" presStyleCnt="5">
        <dgm:presLayoutVars>
          <dgm:chMax val="0"/>
          <dgm:chPref val="0"/>
        </dgm:presLayoutVars>
      </dgm:prSet>
      <dgm:spPr/>
    </dgm:pt>
    <dgm:pt modelId="{CA893F9F-A407-4B55-9D72-F75141A802F8}" type="pres">
      <dgm:prSet presAssocID="{A5546AF6-88FA-4654-9635-EF17C10E86D6}" presName="sibTrans" presStyleCnt="0"/>
      <dgm:spPr/>
    </dgm:pt>
    <dgm:pt modelId="{1A975EB8-8942-47B1-B436-87668653D744}" type="pres">
      <dgm:prSet presAssocID="{DBE77D0C-4B27-4469-97B8-248E84813050}" presName="compNode" presStyleCnt="0"/>
      <dgm:spPr/>
    </dgm:pt>
    <dgm:pt modelId="{9A2100E4-869E-4B93-B903-F34582AB087A}" type="pres">
      <dgm:prSet presAssocID="{DBE77D0C-4B27-4469-97B8-248E84813050}" presName="bgRect" presStyleLbl="bgShp" presStyleIdx="2" presStyleCnt="3"/>
      <dgm:spPr/>
    </dgm:pt>
    <dgm:pt modelId="{FA0FE116-9DC4-4D70-84F2-497973D8DD15}" type="pres">
      <dgm:prSet presAssocID="{DBE77D0C-4B27-4469-97B8-248E84813050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Judge"/>
        </a:ext>
      </dgm:extLst>
    </dgm:pt>
    <dgm:pt modelId="{6C9420FD-EEA0-477B-A200-0B34C8A59462}" type="pres">
      <dgm:prSet presAssocID="{DBE77D0C-4B27-4469-97B8-248E84813050}" presName="spaceRect" presStyleCnt="0"/>
      <dgm:spPr/>
    </dgm:pt>
    <dgm:pt modelId="{584BEE53-D6A0-4074-AD28-34298EEF2F0A}" type="pres">
      <dgm:prSet presAssocID="{DBE77D0C-4B27-4469-97B8-248E84813050}" presName="parTx" presStyleLbl="revTx" presStyleIdx="3" presStyleCnt="5">
        <dgm:presLayoutVars>
          <dgm:chMax val="0"/>
          <dgm:chPref val="0"/>
        </dgm:presLayoutVars>
      </dgm:prSet>
      <dgm:spPr/>
    </dgm:pt>
    <dgm:pt modelId="{6CFA7A3B-D5CA-4BF3-AF54-F64D1E704E1A}" type="pres">
      <dgm:prSet presAssocID="{DBE77D0C-4B27-4469-97B8-248E84813050}" presName="desTx" presStyleLbl="revTx" presStyleIdx="4" presStyleCnt="5">
        <dgm:presLayoutVars/>
      </dgm:prSet>
      <dgm:spPr/>
    </dgm:pt>
  </dgm:ptLst>
  <dgm:cxnLst>
    <dgm:cxn modelId="{763B2108-02E7-420C-BF68-1F6192309DCE}" srcId="{F41B2E37-0BC8-4953-840E-EA8679212B87}" destId="{FE693CB8-9222-4C30-9EEE-55133CAFE90F}" srcOrd="0" destOrd="0" parTransId="{0D145EFB-63FC-4284-AB47-96000ADD22E4}" sibTransId="{92129A56-5A16-4E82-A57E-52D1AB7C8F43}"/>
    <dgm:cxn modelId="{60F3511B-FCBF-4355-A021-76F6F8EA3BE9}" srcId="{B131D51E-4F66-4502-9692-D61C960F206A}" destId="{DBE77D0C-4B27-4469-97B8-248E84813050}" srcOrd="2" destOrd="0" parTransId="{4820F96B-BCC3-44AA-896F-DBA6E92BFA9F}" sibTransId="{362F02F4-B509-44B0-92DA-AC38ED28CD54}"/>
    <dgm:cxn modelId="{46D6F837-0C7A-469F-98A5-CD40F82F8313}" srcId="{B131D51E-4F66-4502-9692-D61C960F206A}" destId="{F41B2E37-0BC8-4953-840E-EA8679212B87}" srcOrd="0" destOrd="0" parTransId="{30EDF289-5DC3-477E-8374-70F4AC07F940}" sibTransId="{E05DAD0F-E1A5-482E-BE88-62302153DE8D}"/>
    <dgm:cxn modelId="{70BABA39-E0FB-405D-A432-B6C53162FDB8}" type="presOf" srcId="{B131D51E-4F66-4502-9692-D61C960F206A}" destId="{F1A8E81A-1237-40E4-8271-D68428949D57}" srcOrd="0" destOrd="0" presId="urn:microsoft.com/office/officeart/2018/2/layout/IconVerticalSolidList"/>
    <dgm:cxn modelId="{44F6DF4C-E646-4478-BC67-923E9797D3C4}" srcId="{B131D51E-4F66-4502-9692-D61C960F206A}" destId="{C102110F-9A1E-43E7-8364-D6F003127367}" srcOrd="1" destOrd="0" parTransId="{9AE44EC7-1C82-4F50-AC6F-B87CA564B00E}" sibTransId="{A5546AF6-88FA-4654-9635-EF17C10E86D6}"/>
    <dgm:cxn modelId="{1EA24C4D-9CA3-426E-8D94-CFFD4507BA25}" type="presOf" srcId="{F41B2E37-0BC8-4953-840E-EA8679212B87}" destId="{97E41C27-F8B5-4FC5-B1E6-A31183E2F21D}" srcOrd="0" destOrd="0" presId="urn:microsoft.com/office/officeart/2018/2/layout/IconVerticalSolidList"/>
    <dgm:cxn modelId="{EEB4974F-24CA-42F9-A9C1-FC93986A20DD}" type="presOf" srcId="{FE693CB8-9222-4C30-9EEE-55133CAFE90F}" destId="{DF64293B-DEB9-4647-AAB2-EF5E758694C3}" srcOrd="0" destOrd="0" presId="urn:microsoft.com/office/officeart/2018/2/layout/IconVerticalSolidList"/>
    <dgm:cxn modelId="{8C949E79-95CC-48E4-B18F-665770C10524}" type="presOf" srcId="{1529635B-A1FD-4585-B01D-0A842DFD24DB}" destId="{6CFA7A3B-D5CA-4BF3-AF54-F64D1E704E1A}" srcOrd="0" destOrd="0" presId="urn:microsoft.com/office/officeart/2018/2/layout/IconVerticalSolidList"/>
    <dgm:cxn modelId="{31EC9697-A2D5-421B-83D0-603D7FED7887}" srcId="{DBE77D0C-4B27-4469-97B8-248E84813050}" destId="{1529635B-A1FD-4585-B01D-0A842DFD24DB}" srcOrd="0" destOrd="0" parTransId="{BFF4D566-6B50-412E-8DA3-42F4A22DB0B4}" sibTransId="{5E3A0EC6-3822-4EB9-A477-AE685FF9ED44}"/>
    <dgm:cxn modelId="{CB4CA0B1-E2AB-45B3-B6E2-1B3EAE57A8D3}" type="presOf" srcId="{DBE77D0C-4B27-4469-97B8-248E84813050}" destId="{584BEE53-D6A0-4074-AD28-34298EEF2F0A}" srcOrd="0" destOrd="0" presId="urn:microsoft.com/office/officeart/2018/2/layout/IconVerticalSolidList"/>
    <dgm:cxn modelId="{19776FF4-26C4-4F12-AA39-172DD451C62F}" type="presOf" srcId="{C102110F-9A1E-43E7-8364-D6F003127367}" destId="{AD40D6D4-5519-4A1B-87A0-4C00E2B19243}" srcOrd="0" destOrd="0" presId="urn:microsoft.com/office/officeart/2018/2/layout/IconVerticalSolidList"/>
    <dgm:cxn modelId="{153E7569-FB36-42F3-B914-749E3D148DEF}" type="presParOf" srcId="{F1A8E81A-1237-40E4-8271-D68428949D57}" destId="{9FC971C7-3E3B-4CFD-8732-00D3859A7D94}" srcOrd="0" destOrd="0" presId="urn:microsoft.com/office/officeart/2018/2/layout/IconVerticalSolidList"/>
    <dgm:cxn modelId="{6A609255-CDC5-495A-A249-E5E1CEA29E90}" type="presParOf" srcId="{9FC971C7-3E3B-4CFD-8732-00D3859A7D94}" destId="{A25C5A69-8417-4238-B829-787557034D18}" srcOrd="0" destOrd="0" presId="urn:microsoft.com/office/officeart/2018/2/layout/IconVerticalSolidList"/>
    <dgm:cxn modelId="{4C947729-0FDC-48D9-AA98-C48C5472475E}" type="presParOf" srcId="{9FC971C7-3E3B-4CFD-8732-00D3859A7D94}" destId="{9677531A-703F-433E-AF05-DA26E3E4ED63}" srcOrd="1" destOrd="0" presId="urn:microsoft.com/office/officeart/2018/2/layout/IconVerticalSolidList"/>
    <dgm:cxn modelId="{C2B087ED-B01C-40B9-B164-812CBE273ED4}" type="presParOf" srcId="{9FC971C7-3E3B-4CFD-8732-00D3859A7D94}" destId="{39566A59-6B75-41FB-8A03-C37FCBA98E87}" srcOrd="2" destOrd="0" presId="urn:microsoft.com/office/officeart/2018/2/layout/IconVerticalSolidList"/>
    <dgm:cxn modelId="{145DD900-0703-4CCC-99D8-778DBDBF4A47}" type="presParOf" srcId="{9FC971C7-3E3B-4CFD-8732-00D3859A7D94}" destId="{97E41C27-F8B5-4FC5-B1E6-A31183E2F21D}" srcOrd="3" destOrd="0" presId="urn:microsoft.com/office/officeart/2018/2/layout/IconVerticalSolidList"/>
    <dgm:cxn modelId="{5F5D95B6-F609-4182-972C-2C6B8646FDFB}" type="presParOf" srcId="{9FC971C7-3E3B-4CFD-8732-00D3859A7D94}" destId="{DF64293B-DEB9-4647-AAB2-EF5E758694C3}" srcOrd="4" destOrd="0" presId="urn:microsoft.com/office/officeart/2018/2/layout/IconVerticalSolidList"/>
    <dgm:cxn modelId="{3D7743B8-16D6-477F-8503-0069CA30D737}" type="presParOf" srcId="{F1A8E81A-1237-40E4-8271-D68428949D57}" destId="{208C1D5F-CA5D-4153-A940-A92024AD7056}" srcOrd="1" destOrd="0" presId="urn:microsoft.com/office/officeart/2018/2/layout/IconVerticalSolidList"/>
    <dgm:cxn modelId="{44173186-E6B8-45E8-895D-074746F069ED}" type="presParOf" srcId="{F1A8E81A-1237-40E4-8271-D68428949D57}" destId="{DD29807D-4D44-4345-A465-8916B0E162C9}" srcOrd="2" destOrd="0" presId="urn:microsoft.com/office/officeart/2018/2/layout/IconVerticalSolidList"/>
    <dgm:cxn modelId="{0754B809-3D19-4334-BD9E-FDA07F97A6BF}" type="presParOf" srcId="{DD29807D-4D44-4345-A465-8916B0E162C9}" destId="{84DBC538-023C-4B14-B1E0-F7FEBAFCF8DC}" srcOrd="0" destOrd="0" presId="urn:microsoft.com/office/officeart/2018/2/layout/IconVerticalSolidList"/>
    <dgm:cxn modelId="{B8434A35-B26A-4ABF-8393-FBA062149BB7}" type="presParOf" srcId="{DD29807D-4D44-4345-A465-8916B0E162C9}" destId="{21E2FF44-8B1B-442F-9F00-2FC97DEBB3D8}" srcOrd="1" destOrd="0" presId="urn:microsoft.com/office/officeart/2018/2/layout/IconVerticalSolidList"/>
    <dgm:cxn modelId="{CE66D080-56EB-4F0C-8C8D-6DC1F2067DA8}" type="presParOf" srcId="{DD29807D-4D44-4345-A465-8916B0E162C9}" destId="{FFB65E71-4D5C-4F4F-89D4-0DBAA54A9312}" srcOrd="2" destOrd="0" presId="urn:microsoft.com/office/officeart/2018/2/layout/IconVerticalSolidList"/>
    <dgm:cxn modelId="{09C64013-5E57-46E3-84B3-F8AE6B4D3C22}" type="presParOf" srcId="{DD29807D-4D44-4345-A465-8916B0E162C9}" destId="{AD40D6D4-5519-4A1B-87A0-4C00E2B19243}" srcOrd="3" destOrd="0" presId="urn:microsoft.com/office/officeart/2018/2/layout/IconVerticalSolidList"/>
    <dgm:cxn modelId="{3CFDF9FD-A46E-49E9-B5D2-10F02C24CF20}" type="presParOf" srcId="{F1A8E81A-1237-40E4-8271-D68428949D57}" destId="{CA893F9F-A407-4B55-9D72-F75141A802F8}" srcOrd="3" destOrd="0" presId="urn:microsoft.com/office/officeart/2018/2/layout/IconVerticalSolidList"/>
    <dgm:cxn modelId="{D998B769-7F4A-48BE-A5D5-42605B574631}" type="presParOf" srcId="{F1A8E81A-1237-40E4-8271-D68428949D57}" destId="{1A975EB8-8942-47B1-B436-87668653D744}" srcOrd="4" destOrd="0" presId="urn:microsoft.com/office/officeart/2018/2/layout/IconVerticalSolidList"/>
    <dgm:cxn modelId="{A9C5CC9C-40A0-4928-A203-473CD7B9A39F}" type="presParOf" srcId="{1A975EB8-8942-47B1-B436-87668653D744}" destId="{9A2100E4-869E-4B93-B903-F34582AB087A}" srcOrd="0" destOrd="0" presId="urn:microsoft.com/office/officeart/2018/2/layout/IconVerticalSolidList"/>
    <dgm:cxn modelId="{894F622D-944E-45CF-9854-1416416388B5}" type="presParOf" srcId="{1A975EB8-8942-47B1-B436-87668653D744}" destId="{FA0FE116-9DC4-4D70-84F2-497973D8DD15}" srcOrd="1" destOrd="0" presId="urn:microsoft.com/office/officeart/2018/2/layout/IconVerticalSolidList"/>
    <dgm:cxn modelId="{B661970B-D339-4AEC-B5DC-F0097F8F0030}" type="presParOf" srcId="{1A975EB8-8942-47B1-B436-87668653D744}" destId="{6C9420FD-EEA0-477B-A200-0B34C8A59462}" srcOrd="2" destOrd="0" presId="urn:microsoft.com/office/officeart/2018/2/layout/IconVerticalSolidList"/>
    <dgm:cxn modelId="{A8CCDE84-4865-4E72-B373-0855ADBB1AF3}" type="presParOf" srcId="{1A975EB8-8942-47B1-B436-87668653D744}" destId="{584BEE53-D6A0-4074-AD28-34298EEF2F0A}" srcOrd="3" destOrd="0" presId="urn:microsoft.com/office/officeart/2018/2/layout/IconVerticalSolidList"/>
    <dgm:cxn modelId="{4EA14BAA-72E7-45A5-BA9D-7913291CED62}" type="presParOf" srcId="{1A975EB8-8942-47B1-B436-87668653D744}" destId="{6CFA7A3B-D5CA-4BF3-AF54-F64D1E704E1A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A185F9E-876F-4F23-AE2E-AA6BCFC92CA2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pl-PL"/>
        </a:p>
      </dgm:t>
    </dgm:pt>
    <dgm:pt modelId="{D2B2C31D-EC37-4509-B8D1-8DF73B53C466}">
      <dgm:prSet phldrT="[Tekst]"/>
      <dgm:spPr/>
      <dgm:t>
        <a:bodyPr/>
        <a:lstStyle/>
        <a:p>
          <a:r>
            <a:rPr lang="pl-PL" dirty="0"/>
            <a:t>Prokurator Generalny</a:t>
          </a:r>
        </a:p>
      </dgm:t>
    </dgm:pt>
    <dgm:pt modelId="{0A1C60DA-714E-41C3-8460-CABC7E7C0F72}" type="parTrans" cxnId="{3E45B349-4E60-423D-AEF8-E490A18F92EB}">
      <dgm:prSet/>
      <dgm:spPr/>
      <dgm:t>
        <a:bodyPr/>
        <a:lstStyle/>
        <a:p>
          <a:endParaRPr lang="pl-PL"/>
        </a:p>
      </dgm:t>
    </dgm:pt>
    <dgm:pt modelId="{01A1ECF0-85D7-4889-A20B-26ED6FB370E3}" type="sibTrans" cxnId="{3E45B349-4E60-423D-AEF8-E490A18F92EB}">
      <dgm:prSet/>
      <dgm:spPr/>
      <dgm:t>
        <a:bodyPr/>
        <a:lstStyle/>
        <a:p>
          <a:endParaRPr lang="pl-PL"/>
        </a:p>
      </dgm:t>
    </dgm:pt>
    <dgm:pt modelId="{76901A16-F9B1-4036-B8E8-BC6177BB5B3A}">
      <dgm:prSet phldrT="[Tekst]"/>
      <dgm:spPr/>
      <dgm:t>
        <a:bodyPr/>
        <a:lstStyle/>
        <a:p>
          <a:r>
            <a:rPr lang="pl-PL" dirty="0"/>
            <a:t>Prokuratura Krajowa </a:t>
          </a:r>
        </a:p>
      </dgm:t>
    </dgm:pt>
    <dgm:pt modelId="{18C9E982-A01A-48C8-A57A-244E603EC4A5}" type="parTrans" cxnId="{FD58A048-BA81-4EE2-9B45-1FD3A2AC7E6B}">
      <dgm:prSet/>
      <dgm:spPr/>
      <dgm:t>
        <a:bodyPr/>
        <a:lstStyle/>
        <a:p>
          <a:endParaRPr lang="pl-PL"/>
        </a:p>
      </dgm:t>
    </dgm:pt>
    <dgm:pt modelId="{D4A21D9D-9E6E-4B6F-957A-9F5344F5EB2B}" type="sibTrans" cxnId="{FD58A048-BA81-4EE2-9B45-1FD3A2AC7E6B}">
      <dgm:prSet/>
      <dgm:spPr/>
      <dgm:t>
        <a:bodyPr/>
        <a:lstStyle/>
        <a:p>
          <a:endParaRPr lang="pl-PL"/>
        </a:p>
      </dgm:t>
    </dgm:pt>
    <dgm:pt modelId="{8E9929A8-456A-46A6-83DC-1CE807224B2B}">
      <dgm:prSet phldrT="[Tekst]"/>
      <dgm:spPr/>
      <dgm:t>
        <a:bodyPr/>
        <a:lstStyle/>
        <a:p>
          <a:r>
            <a:rPr lang="pl-PL" dirty="0"/>
            <a:t>Prokuratury regionalne (11)</a:t>
          </a:r>
        </a:p>
      </dgm:t>
    </dgm:pt>
    <dgm:pt modelId="{AE1539D1-0B64-4623-9899-3CB9B78FBD90}" type="parTrans" cxnId="{3E5E8A74-FD39-497F-A73D-11DDEF99017E}">
      <dgm:prSet/>
      <dgm:spPr/>
      <dgm:t>
        <a:bodyPr/>
        <a:lstStyle/>
        <a:p>
          <a:endParaRPr lang="pl-PL"/>
        </a:p>
      </dgm:t>
    </dgm:pt>
    <dgm:pt modelId="{CD183EF4-60A3-4A38-AD48-C35F30B04F4D}" type="sibTrans" cxnId="{3E5E8A74-FD39-497F-A73D-11DDEF99017E}">
      <dgm:prSet/>
      <dgm:spPr/>
      <dgm:t>
        <a:bodyPr/>
        <a:lstStyle/>
        <a:p>
          <a:endParaRPr lang="pl-PL"/>
        </a:p>
      </dgm:t>
    </dgm:pt>
    <dgm:pt modelId="{0BA1E72A-04A9-4834-A5B7-93F16CD7017C}">
      <dgm:prSet phldrT="[Tekst]"/>
      <dgm:spPr/>
      <dgm:t>
        <a:bodyPr/>
        <a:lstStyle/>
        <a:p>
          <a:r>
            <a:rPr lang="pl-PL" dirty="0"/>
            <a:t>Prokuratury okręgowe (42)</a:t>
          </a:r>
        </a:p>
      </dgm:t>
    </dgm:pt>
    <dgm:pt modelId="{E749F9A8-74EC-424B-82DD-6C9032F8AC71}" type="parTrans" cxnId="{879FF270-0DED-4EA5-BB21-D95ECD028BFE}">
      <dgm:prSet/>
      <dgm:spPr/>
      <dgm:t>
        <a:bodyPr/>
        <a:lstStyle/>
        <a:p>
          <a:endParaRPr lang="pl-PL"/>
        </a:p>
      </dgm:t>
    </dgm:pt>
    <dgm:pt modelId="{C7385FC2-DFC1-4BB3-B84B-3EEC36DDCEB4}" type="sibTrans" cxnId="{879FF270-0DED-4EA5-BB21-D95ECD028BFE}">
      <dgm:prSet/>
      <dgm:spPr/>
      <dgm:t>
        <a:bodyPr/>
        <a:lstStyle/>
        <a:p>
          <a:endParaRPr lang="pl-PL"/>
        </a:p>
      </dgm:t>
    </dgm:pt>
    <dgm:pt modelId="{035641C5-FC3E-440A-82CD-1E6ED74F34EC}">
      <dgm:prSet phldrT="[Tekst]"/>
      <dgm:spPr/>
      <dgm:t>
        <a:bodyPr/>
        <a:lstStyle/>
        <a:p>
          <a:r>
            <a:rPr lang="pl-PL" dirty="0"/>
            <a:t>Prokuratury rejonowe (342) </a:t>
          </a:r>
        </a:p>
      </dgm:t>
    </dgm:pt>
    <dgm:pt modelId="{AA64D3EA-490F-41DF-B6DE-335110BCD66E}" type="parTrans" cxnId="{6A2A09BA-87EF-4B7B-83D1-280A63E3D3B2}">
      <dgm:prSet/>
      <dgm:spPr/>
      <dgm:t>
        <a:bodyPr/>
        <a:lstStyle/>
        <a:p>
          <a:endParaRPr lang="pl-PL"/>
        </a:p>
      </dgm:t>
    </dgm:pt>
    <dgm:pt modelId="{63AE4A47-A26D-4095-9A29-38B4A6F48690}" type="sibTrans" cxnId="{6A2A09BA-87EF-4B7B-83D1-280A63E3D3B2}">
      <dgm:prSet/>
      <dgm:spPr/>
      <dgm:t>
        <a:bodyPr/>
        <a:lstStyle/>
        <a:p>
          <a:endParaRPr lang="pl-PL"/>
        </a:p>
      </dgm:t>
    </dgm:pt>
    <dgm:pt modelId="{97293A3C-CF90-4B76-A753-DB18328F4E96}" type="pres">
      <dgm:prSet presAssocID="{6A185F9E-876F-4F23-AE2E-AA6BCFC92CA2}" presName="outerComposite" presStyleCnt="0">
        <dgm:presLayoutVars>
          <dgm:chMax val="5"/>
          <dgm:dir/>
          <dgm:resizeHandles val="exact"/>
        </dgm:presLayoutVars>
      </dgm:prSet>
      <dgm:spPr/>
    </dgm:pt>
    <dgm:pt modelId="{48F1F295-FD1D-41B9-BFF0-125237EB32EC}" type="pres">
      <dgm:prSet presAssocID="{6A185F9E-876F-4F23-AE2E-AA6BCFC92CA2}" presName="dummyMaxCanvas" presStyleCnt="0">
        <dgm:presLayoutVars/>
      </dgm:prSet>
      <dgm:spPr/>
    </dgm:pt>
    <dgm:pt modelId="{1291EF3C-1326-4CFB-BA3D-DC1984FF36E9}" type="pres">
      <dgm:prSet presAssocID="{6A185F9E-876F-4F23-AE2E-AA6BCFC92CA2}" presName="FiveNodes_1" presStyleLbl="node1" presStyleIdx="0" presStyleCnt="5">
        <dgm:presLayoutVars>
          <dgm:bulletEnabled val="1"/>
        </dgm:presLayoutVars>
      </dgm:prSet>
      <dgm:spPr/>
    </dgm:pt>
    <dgm:pt modelId="{28E265A7-6EAD-4FDC-B62A-953195781CCB}" type="pres">
      <dgm:prSet presAssocID="{6A185F9E-876F-4F23-AE2E-AA6BCFC92CA2}" presName="FiveNodes_2" presStyleLbl="node1" presStyleIdx="1" presStyleCnt="5">
        <dgm:presLayoutVars>
          <dgm:bulletEnabled val="1"/>
        </dgm:presLayoutVars>
      </dgm:prSet>
      <dgm:spPr/>
    </dgm:pt>
    <dgm:pt modelId="{6D742B1E-B516-44C1-B224-E6085F0AAAE6}" type="pres">
      <dgm:prSet presAssocID="{6A185F9E-876F-4F23-AE2E-AA6BCFC92CA2}" presName="FiveNodes_3" presStyleLbl="node1" presStyleIdx="2" presStyleCnt="5">
        <dgm:presLayoutVars>
          <dgm:bulletEnabled val="1"/>
        </dgm:presLayoutVars>
      </dgm:prSet>
      <dgm:spPr/>
    </dgm:pt>
    <dgm:pt modelId="{BB6C6E45-5A0C-47EC-857B-133FF69709C4}" type="pres">
      <dgm:prSet presAssocID="{6A185F9E-876F-4F23-AE2E-AA6BCFC92CA2}" presName="FiveNodes_4" presStyleLbl="node1" presStyleIdx="3" presStyleCnt="5">
        <dgm:presLayoutVars>
          <dgm:bulletEnabled val="1"/>
        </dgm:presLayoutVars>
      </dgm:prSet>
      <dgm:spPr/>
    </dgm:pt>
    <dgm:pt modelId="{AAD05EFD-0405-434D-83CC-8FEAEE3C3FA2}" type="pres">
      <dgm:prSet presAssocID="{6A185F9E-876F-4F23-AE2E-AA6BCFC92CA2}" presName="FiveNodes_5" presStyleLbl="node1" presStyleIdx="4" presStyleCnt="5">
        <dgm:presLayoutVars>
          <dgm:bulletEnabled val="1"/>
        </dgm:presLayoutVars>
      </dgm:prSet>
      <dgm:spPr/>
    </dgm:pt>
    <dgm:pt modelId="{22601EAE-5444-49A6-9435-B3409F42A18D}" type="pres">
      <dgm:prSet presAssocID="{6A185F9E-876F-4F23-AE2E-AA6BCFC92CA2}" presName="FiveConn_1-2" presStyleLbl="fgAccFollowNode1" presStyleIdx="0" presStyleCnt="4">
        <dgm:presLayoutVars>
          <dgm:bulletEnabled val="1"/>
        </dgm:presLayoutVars>
      </dgm:prSet>
      <dgm:spPr/>
    </dgm:pt>
    <dgm:pt modelId="{5619318E-A450-484D-8FEE-AAFAFE1AB832}" type="pres">
      <dgm:prSet presAssocID="{6A185F9E-876F-4F23-AE2E-AA6BCFC92CA2}" presName="FiveConn_2-3" presStyleLbl="fgAccFollowNode1" presStyleIdx="1" presStyleCnt="4">
        <dgm:presLayoutVars>
          <dgm:bulletEnabled val="1"/>
        </dgm:presLayoutVars>
      </dgm:prSet>
      <dgm:spPr/>
    </dgm:pt>
    <dgm:pt modelId="{3DFC96ED-5D41-4057-82F9-8F1987206A28}" type="pres">
      <dgm:prSet presAssocID="{6A185F9E-876F-4F23-AE2E-AA6BCFC92CA2}" presName="FiveConn_3-4" presStyleLbl="fgAccFollowNode1" presStyleIdx="2" presStyleCnt="4">
        <dgm:presLayoutVars>
          <dgm:bulletEnabled val="1"/>
        </dgm:presLayoutVars>
      </dgm:prSet>
      <dgm:spPr/>
    </dgm:pt>
    <dgm:pt modelId="{DFC87763-9611-497F-A30A-9F680E3329D6}" type="pres">
      <dgm:prSet presAssocID="{6A185F9E-876F-4F23-AE2E-AA6BCFC92CA2}" presName="FiveConn_4-5" presStyleLbl="fgAccFollowNode1" presStyleIdx="3" presStyleCnt="4">
        <dgm:presLayoutVars>
          <dgm:bulletEnabled val="1"/>
        </dgm:presLayoutVars>
      </dgm:prSet>
      <dgm:spPr/>
    </dgm:pt>
    <dgm:pt modelId="{09E144D8-DC74-4D5C-9358-5CD6A87D1180}" type="pres">
      <dgm:prSet presAssocID="{6A185F9E-876F-4F23-AE2E-AA6BCFC92CA2}" presName="FiveNodes_1_text" presStyleLbl="node1" presStyleIdx="4" presStyleCnt="5">
        <dgm:presLayoutVars>
          <dgm:bulletEnabled val="1"/>
        </dgm:presLayoutVars>
      </dgm:prSet>
      <dgm:spPr/>
    </dgm:pt>
    <dgm:pt modelId="{5AF655AF-0AF9-49E4-82BC-BC7B0242ACA4}" type="pres">
      <dgm:prSet presAssocID="{6A185F9E-876F-4F23-AE2E-AA6BCFC92CA2}" presName="FiveNodes_2_text" presStyleLbl="node1" presStyleIdx="4" presStyleCnt="5">
        <dgm:presLayoutVars>
          <dgm:bulletEnabled val="1"/>
        </dgm:presLayoutVars>
      </dgm:prSet>
      <dgm:spPr/>
    </dgm:pt>
    <dgm:pt modelId="{732A030A-54D2-45FF-B32C-448E50922B9A}" type="pres">
      <dgm:prSet presAssocID="{6A185F9E-876F-4F23-AE2E-AA6BCFC92CA2}" presName="FiveNodes_3_text" presStyleLbl="node1" presStyleIdx="4" presStyleCnt="5">
        <dgm:presLayoutVars>
          <dgm:bulletEnabled val="1"/>
        </dgm:presLayoutVars>
      </dgm:prSet>
      <dgm:spPr/>
    </dgm:pt>
    <dgm:pt modelId="{BA3D786A-3708-4B2B-8BC9-8BAE78BA6EE9}" type="pres">
      <dgm:prSet presAssocID="{6A185F9E-876F-4F23-AE2E-AA6BCFC92CA2}" presName="FiveNodes_4_text" presStyleLbl="node1" presStyleIdx="4" presStyleCnt="5">
        <dgm:presLayoutVars>
          <dgm:bulletEnabled val="1"/>
        </dgm:presLayoutVars>
      </dgm:prSet>
      <dgm:spPr/>
    </dgm:pt>
    <dgm:pt modelId="{C549FF28-2101-4BD6-AA9E-A95816F42254}" type="pres">
      <dgm:prSet presAssocID="{6A185F9E-876F-4F23-AE2E-AA6BCFC92CA2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1C7F1A04-97E9-4139-A809-1CD999CA38D1}" type="presOf" srcId="{8E9929A8-456A-46A6-83DC-1CE807224B2B}" destId="{732A030A-54D2-45FF-B32C-448E50922B9A}" srcOrd="1" destOrd="0" presId="urn:microsoft.com/office/officeart/2005/8/layout/vProcess5"/>
    <dgm:cxn modelId="{8750E305-D40D-4727-85A8-A6734EA0C3B6}" type="presOf" srcId="{6A185F9E-876F-4F23-AE2E-AA6BCFC92CA2}" destId="{97293A3C-CF90-4B76-A753-DB18328F4E96}" srcOrd="0" destOrd="0" presId="urn:microsoft.com/office/officeart/2005/8/layout/vProcess5"/>
    <dgm:cxn modelId="{BB4E7A09-CE08-42F8-928C-776684FDE528}" type="presOf" srcId="{0BA1E72A-04A9-4834-A5B7-93F16CD7017C}" destId="{BB6C6E45-5A0C-47EC-857B-133FF69709C4}" srcOrd="0" destOrd="0" presId="urn:microsoft.com/office/officeart/2005/8/layout/vProcess5"/>
    <dgm:cxn modelId="{BA9B4213-63A5-45A9-BC67-86CB11CC83D0}" type="presOf" srcId="{0BA1E72A-04A9-4834-A5B7-93F16CD7017C}" destId="{BA3D786A-3708-4B2B-8BC9-8BAE78BA6EE9}" srcOrd="1" destOrd="0" presId="urn:microsoft.com/office/officeart/2005/8/layout/vProcess5"/>
    <dgm:cxn modelId="{E4C9FA23-FD72-4FE4-B0B3-4543ECFD2F14}" type="presOf" srcId="{D2B2C31D-EC37-4509-B8D1-8DF73B53C466}" destId="{1291EF3C-1326-4CFB-BA3D-DC1984FF36E9}" srcOrd="0" destOrd="0" presId="urn:microsoft.com/office/officeart/2005/8/layout/vProcess5"/>
    <dgm:cxn modelId="{600A5F5F-7D46-4866-80BF-FAC0E9F5C71F}" type="presOf" srcId="{76901A16-F9B1-4036-B8E8-BC6177BB5B3A}" destId="{5AF655AF-0AF9-49E4-82BC-BC7B0242ACA4}" srcOrd="1" destOrd="0" presId="urn:microsoft.com/office/officeart/2005/8/layout/vProcess5"/>
    <dgm:cxn modelId="{FD58A048-BA81-4EE2-9B45-1FD3A2AC7E6B}" srcId="{6A185F9E-876F-4F23-AE2E-AA6BCFC92CA2}" destId="{76901A16-F9B1-4036-B8E8-BC6177BB5B3A}" srcOrd="1" destOrd="0" parTransId="{18C9E982-A01A-48C8-A57A-244E603EC4A5}" sibTransId="{D4A21D9D-9E6E-4B6F-957A-9F5344F5EB2B}"/>
    <dgm:cxn modelId="{3E45B349-4E60-423D-AEF8-E490A18F92EB}" srcId="{6A185F9E-876F-4F23-AE2E-AA6BCFC92CA2}" destId="{D2B2C31D-EC37-4509-B8D1-8DF73B53C466}" srcOrd="0" destOrd="0" parTransId="{0A1C60DA-714E-41C3-8460-CABC7E7C0F72}" sibTransId="{01A1ECF0-85D7-4889-A20B-26ED6FB370E3}"/>
    <dgm:cxn modelId="{879FF270-0DED-4EA5-BB21-D95ECD028BFE}" srcId="{6A185F9E-876F-4F23-AE2E-AA6BCFC92CA2}" destId="{0BA1E72A-04A9-4834-A5B7-93F16CD7017C}" srcOrd="3" destOrd="0" parTransId="{E749F9A8-74EC-424B-82DD-6C9032F8AC71}" sibTransId="{C7385FC2-DFC1-4BB3-B84B-3EEC36DDCEB4}"/>
    <dgm:cxn modelId="{3E5E8A74-FD39-497F-A73D-11DDEF99017E}" srcId="{6A185F9E-876F-4F23-AE2E-AA6BCFC92CA2}" destId="{8E9929A8-456A-46A6-83DC-1CE807224B2B}" srcOrd="2" destOrd="0" parTransId="{AE1539D1-0B64-4623-9899-3CB9B78FBD90}" sibTransId="{CD183EF4-60A3-4A38-AD48-C35F30B04F4D}"/>
    <dgm:cxn modelId="{FD961976-F2B6-449D-B607-151CCD0D7E03}" type="presOf" srcId="{01A1ECF0-85D7-4889-A20B-26ED6FB370E3}" destId="{22601EAE-5444-49A6-9435-B3409F42A18D}" srcOrd="0" destOrd="0" presId="urn:microsoft.com/office/officeart/2005/8/layout/vProcess5"/>
    <dgm:cxn modelId="{CE65D998-4912-4D02-AE7F-EF637E4ECD01}" type="presOf" srcId="{D4A21D9D-9E6E-4B6F-957A-9F5344F5EB2B}" destId="{5619318E-A450-484D-8FEE-AAFAFE1AB832}" srcOrd="0" destOrd="0" presId="urn:microsoft.com/office/officeart/2005/8/layout/vProcess5"/>
    <dgm:cxn modelId="{A84C69A3-73FA-4CCE-B0DA-53DC2673AA47}" type="presOf" srcId="{CD183EF4-60A3-4A38-AD48-C35F30B04F4D}" destId="{3DFC96ED-5D41-4057-82F9-8F1987206A28}" srcOrd="0" destOrd="0" presId="urn:microsoft.com/office/officeart/2005/8/layout/vProcess5"/>
    <dgm:cxn modelId="{9EA9A1B4-E61D-4CF2-B220-BFC3968E8B02}" type="presOf" srcId="{D2B2C31D-EC37-4509-B8D1-8DF73B53C466}" destId="{09E144D8-DC74-4D5C-9358-5CD6A87D1180}" srcOrd="1" destOrd="0" presId="urn:microsoft.com/office/officeart/2005/8/layout/vProcess5"/>
    <dgm:cxn modelId="{37BFA3B7-EEF1-4942-A149-0FE06213B559}" type="presOf" srcId="{C7385FC2-DFC1-4BB3-B84B-3EEC36DDCEB4}" destId="{DFC87763-9611-497F-A30A-9F680E3329D6}" srcOrd="0" destOrd="0" presId="urn:microsoft.com/office/officeart/2005/8/layout/vProcess5"/>
    <dgm:cxn modelId="{6A2A09BA-87EF-4B7B-83D1-280A63E3D3B2}" srcId="{6A185F9E-876F-4F23-AE2E-AA6BCFC92CA2}" destId="{035641C5-FC3E-440A-82CD-1E6ED74F34EC}" srcOrd="4" destOrd="0" parTransId="{AA64D3EA-490F-41DF-B6DE-335110BCD66E}" sibTransId="{63AE4A47-A26D-4095-9A29-38B4A6F48690}"/>
    <dgm:cxn modelId="{674F93D3-0E3D-4474-A35C-0FD92F748BDE}" type="presOf" srcId="{035641C5-FC3E-440A-82CD-1E6ED74F34EC}" destId="{AAD05EFD-0405-434D-83CC-8FEAEE3C3FA2}" srcOrd="0" destOrd="0" presId="urn:microsoft.com/office/officeart/2005/8/layout/vProcess5"/>
    <dgm:cxn modelId="{3E49D4D4-FD52-4215-92C6-151E26EB5ECB}" type="presOf" srcId="{76901A16-F9B1-4036-B8E8-BC6177BB5B3A}" destId="{28E265A7-6EAD-4FDC-B62A-953195781CCB}" srcOrd="0" destOrd="0" presId="urn:microsoft.com/office/officeart/2005/8/layout/vProcess5"/>
    <dgm:cxn modelId="{A19313F1-FEBF-422B-9CD4-323BC490B009}" type="presOf" srcId="{035641C5-FC3E-440A-82CD-1E6ED74F34EC}" destId="{C549FF28-2101-4BD6-AA9E-A95816F42254}" srcOrd="1" destOrd="0" presId="urn:microsoft.com/office/officeart/2005/8/layout/vProcess5"/>
    <dgm:cxn modelId="{406324FD-0B26-4224-A0BD-616195FEAE13}" type="presOf" srcId="{8E9929A8-456A-46A6-83DC-1CE807224B2B}" destId="{6D742B1E-B516-44C1-B224-E6085F0AAAE6}" srcOrd="0" destOrd="0" presId="urn:microsoft.com/office/officeart/2005/8/layout/vProcess5"/>
    <dgm:cxn modelId="{8594B443-52C0-4110-96C4-F4AB675EAB5D}" type="presParOf" srcId="{97293A3C-CF90-4B76-A753-DB18328F4E96}" destId="{48F1F295-FD1D-41B9-BFF0-125237EB32EC}" srcOrd="0" destOrd="0" presId="urn:microsoft.com/office/officeart/2005/8/layout/vProcess5"/>
    <dgm:cxn modelId="{101F08F9-5D51-40DE-9633-2C6E9FB2AD4A}" type="presParOf" srcId="{97293A3C-CF90-4B76-A753-DB18328F4E96}" destId="{1291EF3C-1326-4CFB-BA3D-DC1984FF36E9}" srcOrd="1" destOrd="0" presId="urn:microsoft.com/office/officeart/2005/8/layout/vProcess5"/>
    <dgm:cxn modelId="{94D69A9D-CFF8-4727-859A-B70CFAA04136}" type="presParOf" srcId="{97293A3C-CF90-4B76-A753-DB18328F4E96}" destId="{28E265A7-6EAD-4FDC-B62A-953195781CCB}" srcOrd="2" destOrd="0" presId="urn:microsoft.com/office/officeart/2005/8/layout/vProcess5"/>
    <dgm:cxn modelId="{24C43606-D3F7-4C83-B12A-1CE913196800}" type="presParOf" srcId="{97293A3C-CF90-4B76-A753-DB18328F4E96}" destId="{6D742B1E-B516-44C1-B224-E6085F0AAAE6}" srcOrd="3" destOrd="0" presId="urn:microsoft.com/office/officeart/2005/8/layout/vProcess5"/>
    <dgm:cxn modelId="{F191B91C-39B8-4784-A2B9-17489E477CC4}" type="presParOf" srcId="{97293A3C-CF90-4B76-A753-DB18328F4E96}" destId="{BB6C6E45-5A0C-47EC-857B-133FF69709C4}" srcOrd="4" destOrd="0" presId="urn:microsoft.com/office/officeart/2005/8/layout/vProcess5"/>
    <dgm:cxn modelId="{2F792032-AD93-4863-9AFA-524F3FEB32E9}" type="presParOf" srcId="{97293A3C-CF90-4B76-A753-DB18328F4E96}" destId="{AAD05EFD-0405-434D-83CC-8FEAEE3C3FA2}" srcOrd="5" destOrd="0" presId="urn:microsoft.com/office/officeart/2005/8/layout/vProcess5"/>
    <dgm:cxn modelId="{DCAC140B-B42A-4FFA-A1B5-9B251CE9A2E0}" type="presParOf" srcId="{97293A3C-CF90-4B76-A753-DB18328F4E96}" destId="{22601EAE-5444-49A6-9435-B3409F42A18D}" srcOrd="6" destOrd="0" presId="urn:microsoft.com/office/officeart/2005/8/layout/vProcess5"/>
    <dgm:cxn modelId="{811A2251-CDD3-4258-971B-4D090CC47F11}" type="presParOf" srcId="{97293A3C-CF90-4B76-A753-DB18328F4E96}" destId="{5619318E-A450-484D-8FEE-AAFAFE1AB832}" srcOrd="7" destOrd="0" presId="urn:microsoft.com/office/officeart/2005/8/layout/vProcess5"/>
    <dgm:cxn modelId="{2F372BA7-6804-492F-B403-A964BFDC2A0C}" type="presParOf" srcId="{97293A3C-CF90-4B76-A753-DB18328F4E96}" destId="{3DFC96ED-5D41-4057-82F9-8F1987206A28}" srcOrd="8" destOrd="0" presId="urn:microsoft.com/office/officeart/2005/8/layout/vProcess5"/>
    <dgm:cxn modelId="{EECAAA13-DC7A-42B5-BE35-7693BAA6F874}" type="presParOf" srcId="{97293A3C-CF90-4B76-A753-DB18328F4E96}" destId="{DFC87763-9611-497F-A30A-9F680E3329D6}" srcOrd="9" destOrd="0" presId="urn:microsoft.com/office/officeart/2005/8/layout/vProcess5"/>
    <dgm:cxn modelId="{F4C131FC-09D8-4381-81CD-2BC5B443B8A0}" type="presParOf" srcId="{97293A3C-CF90-4B76-A753-DB18328F4E96}" destId="{09E144D8-DC74-4D5C-9358-5CD6A87D1180}" srcOrd="10" destOrd="0" presId="urn:microsoft.com/office/officeart/2005/8/layout/vProcess5"/>
    <dgm:cxn modelId="{121EA9C4-7321-4035-98C9-25E283C8188E}" type="presParOf" srcId="{97293A3C-CF90-4B76-A753-DB18328F4E96}" destId="{5AF655AF-0AF9-49E4-82BC-BC7B0242ACA4}" srcOrd="11" destOrd="0" presId="urn:microsoft.com/office/officeart/2005/8/layout/vProcess5"/>
    <dgm:cxn modelId="{512D6BE5-9D24-4D7D-B31B-C2C78CE033A8}" type="presParOf" srcId="{97293A3C-CF90-4B76-A753-DB18328F4E96}" destId="{732A030A-54D2-45FF-B32C-448E50922B9A}" srcOrd="12" destOrd="0" presId="urn:microsoft.com/office/officeart/2005/8/layout/vProcess5"/>
    <dgm:cxn modelId="{CA24EB45-4C14-48EC-987C-63ECC9147073}" type="presParOf" srcId="{97293A3C-CF90-4B76-A753-DB18328F4E96}" destId="{BA3D786A-3708-4B2B-8BC9-8BAE78BA6EE9}" srcOrd="13" destOrd="0" presId="urn:microsoft.com/office/officeart/2005/8/layout/vProcess5"/>
    <dgm:cxn modelId="{412796F9-1942-49B1-8966-BE5ECE9E228C}" type="presParOf" srcId="{97293A3C-CF90-4B76-A753-DB18328F4E96}" destId="{C549FF28-2101-4BD6-AA9E-A95816F42254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51E5361-274F-4132-AC51-BAEBC275ACD1}" type="doc">
      <dgm:prSet loTypeId="urn:microsoft.com/office/officeart/2005/8/layout/vList6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pl-PL"/>
        </a:p>
      </dgm:t>
    </dgm:pt>
    <dgm:pt modelId="{757C95E3-184F-449D-8E8C-A5FC9F176C70}">
      <dgm:prSet phldrT="[Tekst]"/>
      <dgm:spPr/>
      <dgm:t>
        <a:bodyPr/>
        <a:lstStyle/>
        <a:p>
          <a:r>
            <a:rPr lang="pl-PL" dirty="0"/>
            <a:t>Aspekt subiektywny </a:t>
          </a:r>
        </a:p>
      </dgm:t>
    </dgm:pt>
    <dgm:pt modelId="{966A6AA5-FEDA-4BF3-A05A-5F0F89829B9A}" type="parTrans" cxnId="{A4A00B70-2780-4305-9284-11EF9DEB050A}">
      <dgm:prSet/>
      <dgm:spPr/>
      <dgm:t>
        <a:bodyPr/>
        <a:lstStyle/>
        <a:p>
          <a:endParaRPr lang="pl-PL"/>
        </a:p>
      </dgm:t>
    </dgm:pt>
    <dgm:pt modelId="{2401617A-A632-453C-B239-14E71FC964F5}" type="sibTrans" cxnId="{A4A00B70-2780-4305-9284-11EF9DEB050A}">
      <dgm:prSet/>
      <dgm:spPr/>
      <dgm:t>
        <a:bodyPr/>
        <a:lstStyle/>
        <a:p>
          <a:endParaRPr lang="pl-PL"/>
        </a:p>
      </dgm:t>
    </dgm:pt>
    <dgm:pt modelId="{55C63FA3-0EDA-4BC4-9696-D48553C0BC71}">
      <dgm:prSet phldrT="[Tekst]"/>
      <dgm:spPr/>
      <dgm:t>
        <a:bodyPr/>
        <a:lstStyle/>
        <a:p>
          <a:pPr algn="just"/>
          <a:r>
            <a:rPr lang="pl-PL" dirty="0"/>
            <a:t>brak uprzedzeń i brak uprzedniego nastawienia do stron i do sprawy; </a:t>
          </a:r>
        </a:p>
      </dgm:t>
    </dgm:pt>
    <dgm:pt modelId="{C2AB9185-AFB5-44F1-8398-9833AA838DA4}" type="parTrans" cxnId="{859B514E-C8BD-4F6F-B719-71DE996D8C55}">
      <dgm:prSet/>
      <dgm:spPr/>
      <dgm:t>
        <a:bodyPr/>
        <a:lstStyle/>
        <a:p>
          <a:endParaRPr lang="pl-PL"/>
        </a:p>
      </dgm:t>
    </dgm:pt>
    <dgm:pt modelId="{EE448A43-3C9A-4FB4-9087-9F07EB7D4935}" type="sibTrans" cxnId="{859B514E-C8BD-4F6F-B719-71DE996D8C55}">
      <dgm:prSet/>
      <dgm:spPr/>
      <dgm:t>
        <a:bodyPr/>
        <a:lstStyle/>
        <a:p>
          <a:endParaRPr lang="pl-PL"/>
        </a:p>
      </dgm:t>
    </dgm:pt>
    <dgm:pt modelId="{A284B6D4-56D3-49B4-A3ED-33DFCC8FBC97}">
      <dgm:prSet phldrT="[Tekst]"/>
      <dgm:spPr/>
      <dgm:t>
        <a:bodyPr/>
        <a:lstStyle/>
        <a:p>
          <a:r>
            <a:rPr lang="pl-PL" dirty="0"/>
            <a:t>Aspekt obiektywny </a:t>
          </a:r>
        </a:p>
      </dgm:t>
    </dgm:pt>
    <dgm:pt modelId="{7F90C43E-A62F-4793-A5BD-5A3BFF9DB584}" type="parTrans" cxnId="{E702087B-B4FF-406B-929D-06562262EAAC}">
      <dgm:prSet/>
      <dgm:spPr/>
      <dgm:t>
        <a:bodyPr/>
        <a:lstStyle/>
        <a:p>
          <a:endParaRPr lang="pl-PL"/>
        </a:p>
      </dgm:t>
    </dgm:pt>
    <dgm:pt modelId="{D63BD288-477F-4261-B737-1E230ADA4A24}" type="sibTrans" cxnId="{E702087B-B4FF-406B-929D-06562262EAAC}">
      <dgm:prSet/>
      <dgm:spPr/>
      <dgm:t>
        <a:bodyPr/>
        <a:lstStyle/>
        <a:p>
          <a:endParaRPr lang="pl-PL"/>
        </a:p>
      </dgm:t>
    </dgm:pt>
    <dgm:pt modelId="{278398DB-9130-4154-BD54-68E7B525B833}">
      <dgm:prSet phldrT="[Tekst]"/>
      <dgm:spPr/>
      <dgm:t>
        <a:bodyPr/>
        <a:lstStyle/>
        <a:p>
          <a:pPr algn="just"/>
          <a:r>
            <a:rPr lang="pl-PL" dirty="0"/>
            <a:t>organ procesowy swoim zachowaniem wobec stron i innych uczestników postępowania nie daje postaw do powzięcia wątpliwości odnośnie do jego bezstronności </a:t>
          </a:r>
        </a:p>
      </dgm:t>
    </dgm:pt>
    <dgm:pt modelId="{E535BEFC-02C8-48B7-B8D9-768972E6CF43}" type="parTrans" cxnId="{A22C37D0-83FC-4359-A75E-97D44631CE22}">
      <dgm:prSet/>
      <dgm:spPr/>
      <dgm:t>
        <a:bodyPr/>
        <a:lstStyle/>
        <a:p>
          <a:endParaRPr lang="pl-PL"/>
        </a:p>
      </dgm:t>
    </dgm:pt>
    <dgm:pt modelId="{C6CD7732-7572-4261-A7B9-3B7EE356AEEF}" type="sibTrans" cxnId="{A22C37D0-83FC-4359-A75E-97D44631CE22}">
      <dgm:prSet/>
      <dgm:spPr/>
      <dgm:t>
        <a:bodyPr/>
        <a:lstStyle/>
        <a:p>
          <a:endParaRPr lang="pl-PL"/>
        </a:p>
      </dgm:t>
    </dgm:pt>
    <dgm:pt modelId="{AB3C8B4A-4C72-429E-8488-8103FFC5360B}">
      <dgm:prSet phldrT="[Tekst]"/>
      <dgm:spPr/>
      <dgm:t>
        <a:bodyPr/>
        <a:lstStyle/>
        <a:p>
          <a:pPr algn="just"/>
          <a:r>
            <a:rPr lang="pl-PL" dirty="0"/>
            <a:t>faktyczna bezstronność, ale w zasadzie niemożliwa do zweryfikowania</a:t>
          </a:r>
        </a:p>
      </dgm:t>
    </dgm:pt>
    <dgm:pt modelId="{8372AC79-65E2-4EF9-9B47-2978AAF63A1C}" type="parTrans" cxnId="{09D9F437-5A21-4F83-B569-09466C1F4DC1}">
      <dgm:prSet/>
      <dgm:spPr/>
      <dgm:t>
        <a:bodyPr/>
        <a:lstStyle/>
        <a:p>
          <a:endParaRPr lang="pl-PL"/>
        </a:p>
      </dgm:t>
    </dgm:pt>
    <dgm:pt modelId="{EFF9C8EB-07EF-4A9E-A86E-8332A0126D0D}" type="sibTrans" cxnId="{09D9F437-5A21-4F83-B569-09466C1F4DC1}">
      <dgm:prSet/>
      <dgm:spPr/>
      <dgm:t>
        <a:bodyPr/>
        <a:lstStyle/>
        <a:p>
          <a:endParaRPr lang="pl-PL"/>
        </a:p>
      </dgm:t>
    </dgm:pt>
    <dgm:pt modelId="{B4D6C30F-E9F6-477F-9687-E6CFBB6AE377}" type="pres">
      <dgm:prSet presAssocID="{551E5361-274F-4132-AC51-BAEBC275ACD1}" presName="Name0" presStyleCnt="0">
        <dgm:presLayoutVars>
          <dgm:dir/>
          <dgm:animLvl val="lvl"/>
          <dgm:resizeHandles/>
        </dgm:presLayoutVars>
      </dgm:prSet>
      <dgm:spPr/>
    </dgm:pt>
    <dgm:pt modelId="{23167276-4373-4AAF-9CF8-E3EBCCE682A9}" type="pres">
      <dgm:prSet presAssocID="{757C95E3-184F-449D-8E8C-A5FC9F176C70}" presName="linNode" presStyleCnt="0"/>
      <dgm:spPr/>
    </dgm:pt>
    <dgm:pt modelId="{6DAB736A-81AE-4680-9FE8-1C49CE80E95E}" type="pres">
      <dgm:prSet presAssocID="{757C95E3-184F-449D-8E8C-A5FC9F176C70}" presName="parentShp" presStyleLbl="node1" presStyleIdx="0" presStyleCnt="2">
        <dgm:presLayoutVars>
          <dgm:bulletEnabled val="1"/>
        </dgm:presLayoutVars>
      </dgm:prSet>
      <dgm:spPr/>
    </dgm:pt>
    <dgm:pt modelId="{E5A83862-FFDF-46B8-A1AF-B68711576658}" type="pres">
      <dgm:prSet presAssocID="{757C95E3-184F-449D-8E8C-A5FC9F176C70}" presName="childShp" presStyleLbl="bgAccFollowNode1" presStyleIdx="0" presStyleCnt="2">
        <dgm:presLayoutVars>
          <dgm:bulletEnabled val="1"/>
        </dgm:presLayoutVars>
      </dgm:prSet>
      <dgm:spPr/>
    </dgm:pt>
    <dgm:pt modelId="{04A0BC5A-440E-4488-A2BE-DCCB82D5B824}" type="pres">
      <dgm:prSet presAssocID="{2401617A-A632-453C-B239-14E71FC964F5}" presName="spacing" presStyleCnt="0"/>
      <dgm:spPr/>
    </dgm:pt>
    <dgm:pt modelId="{A9F44B04-E64E-405B-B9DB-2BB56E2CBC22}" type="pres">
      <dgm:prSet presAssocID="{A284B6D4-56D3-49B4-A3ED-33DFCC8FBC97}" presName="linNode" presStyleCnt="0"/>
      <dgm:spPr/>
    </dgm:pt>
    <dgm:pt modelId="{CEF12911-9964-409C-A193-A625C34FC9D5}" type="pres">
      <dgm:prSet presAssocID="{A284B6D4-56D3-49B4-A3ED-33DFCC8FBC97}" presName="parentShp" presStyleLbl="node1" presStyleIdx="1" presStyleCnt="2">
        <dgm:presLayoutVars>
          <dgm:bulletEnabled val="1"/>
        </dgm:presLayoutVars>
      </dgm:prSet>
      <dgm:spPr/>
    </dgm:pt>
    <dgm:pt modelId="{21755BF0-4B38-4079-AA76-AB510F04CE94}" type="pres">
      <dgm:prSet presAssocID="{A284B6D4-56D3-49B4-A3ED-33DFCC8FBC97}" presName="childShp" presStyleLbl="bgAccFollowNode1" presStyleIdx="1" presStyleCnt="2">
        <dgm:presLayoutVars>
          <dgm:bulletEnabled val="1"/>
        </dgm:presLayoutVars>
      </dgm:prSet>
      <dgm:spPr/>
    </dgm:pt>
  </dgm:ptLst>
  <dgm:cxnLst>
    <dgm:cxn modelId="{09D9F437-5A21-4F83-B569-09466C1F4DC1}" srcId="{757C95E3-184F-449D-8E8C-A5FC9F176C70}" destId="{AB3C8B4A-4C72-429E-8488-8103FFC5360B}" srcOrd="1" destOrd="0" parTransId="{8372AC79-65E2-4EF9-9B47-2978AAF63A1C}" sibTransId="{EFF9C8EB-07EF-4A9E-A86E-8332A0126D0D}"/>
    <dgm:cxn modelId="{859B514E-C8BD-4F6F-B719-71DE996D8C55}" srcId="{757C95E3-184F-449D-8E8C-A5FC9F176C70}" destId="{55C63FA3-0EDA-4BC4-9696-D48553C0BC71}" srcOrd="0" destOrd="0" parTransId="{C2AB9185-AFB5-44F1-8398-9833AA838DA4}" sibTransId="{EE448A43-3C9A-4FB4-9087-9F07EB7D4935}"/>
    <dgm:cxn modelId="{A4A00B70-2780-4305-9284-11EF9DEB050A}" srcId="{551E5361-274F-4132-AC51-BAEBC275ACD1}" destId="{757C95E3-184F-449D-8E8C-A5FC9F176C70}" srcOrd="0" destOrd="0" parTransId="{966A6AA5-FEDA-4BF3-A05A-5F0F89829B9A}" sibTransId="{2401617A-A632-453C-B239-14E71FC964F5}"/>
    <dgm:cxn modelId="{57304970-0641-414B-B12B-386E1A348961}" type="presOf" srcId="{AB3C8B4A-4C72-429E-8488-8103FFC5360B}" destId="{E5A83862-FFDF-46B8-A1AF-B68711576658}" srcOrd="0" destOrd="1" presId="urn:microsoft.com/office/officeart/2005/8/layout/vList6"/>
    <dgm:cxn modelId="{61443551-27BE-48D2-8B1B-019C958F78C3}" type="presOf" srcId="{55C63FA3-0EDA-4BC4-9696-D48553C0BC71}" destId="{E5A83862-FFDF-46B8-A1AF-B68711576658}" srcOrd="0" destOrd="0" presId="urn:microsoft.com/office/officeart/2005/8/layout/vList6"/>
    <dgm:cxn modelId="{E702087B-B4FF-406B-929D-06562262EAAC}" srcId="{551E5361-274F-4132-AC51-BAEBC275ACD1}" destId="{A284B6D4-56D3-49B4-A3ED-33DFCC8FBC97}" srcOrd="1" destOrd="0" parTransId="{7F90C43E-A62F-4793-A5BD-5A3BFF9DB584}" sibTransId="{D63BD288-477F-4261-B737-1E230ADA4A24}"/>
    <dgm:cxn modelId="{F6C66590-2E94-4495-BF29-05544FC7DA30}" type="presOf" srcId="{757C95E3-184F-449D-8E8C-A5FC9F176C70}" destId="{6DAB736A-81AE-4680-9FE8-1C49CE80E95E}" srcOrd="0" destOrd="0" presId="urn:microsoft.com/office/officeart/2005/8/layout/vList6"/>
    <dgm:cxn modelId="{62FB44AF-4369-4698-AA60-1EC6BAB97CCA}" type="presOf" srcId="{A284B6D4-56D3-49B4-A3ED-33DFCC8FBC97}" destId="{CEF12911-9964-409C-A193-A625C34FC9D5}" srcOrd="0" destOrd="0" presId="urn:microsoft.com/office/officeart/2005/8/layout/vList6"/>
    <dgm:cxn modelId="{D7D356C1-7130-4EC4-8237-242314B4D942}" type="presOf" srcId="{278398DB-9130-4154-BD54-68E7B525B833}" destId="{21755BF0-4B38-4079-AA76-AB510F04CE94}" srcOrd="0" destOrd="0" presId="urn:microsoft.com/office/officeart/2005/8/layout/vList6"/>
    <dgm:cxn modelId="{A22C37D0-83FC-4359-A75E-97D44631CE22}" srcId="{A284B6D4-56D3-49B4-A3ED-33DFCC8FBC97}" destId="{278398DB-9130-4154-BD54-68E7B525B833}" srcOrd="0" destOrd="0" parTransId="{E535BEFC-02C8-48B7-B8D9-768972E6CF43}" sibTransId="{C6CD7732-7572-4261-A7B9-3B7EE356AEEF}"/>
    <dgm:cxn modelId="{378266DB-5447-44BA-9900-E75D0C2D6B6D}" type="presOf" srcId="{551E5361-274F-4132-AC51-BAEBC275ACD1}" destId="{B4D6C30F-E9F6-477F-9687-E6CFBB6AE377}" srcOrd="0" destOrd="0" presId="urn:microsoft.com/office/officeart/2005/8/layout/vList6"/>
    <dgm:cxn modelId="{C26C8BBC-9988-4CE6-9B6B-1A98EFBEA781}" type="presParOf" srcId="{B4D6C30F-E9F6-477F-9687-E6CFBB6AE377}" destId="{23167276-4373-4AAF-9CF8-E3EBCCE682A9}" srcOrd="0" destOrd="0" presId="urn:microsoft.com/office/officeart/2005/8/layout/vList6"/>
    <dgm:cxn modelId="{101E7422-5E4C-407F-8243-7F18D14B85F5}" type="presParOf" srcId="{23167276-4373-4AAF-9CF8-E3EBCCE682A9}" destId="{6DAB736A-81AE-4680-9FE8-1C49CE80E95E}" srcOrd="0" destOrd="0" presId="urn:microsoft.com/office/officeart/2005/8/layout/vList6"/>
    <dgm:cxn modelId="{08A0D1D4-3059-4CF3-9632-7A66B9227548}" type="presParOf" srcId="{23167276-4373-4AAF-9CF8-E3EBCCE682A9}" destId="{E5A83862-FFDF-46B8-A1AF-B68711576658}" srcOrd="1" destOrd="0" presId="urn:microsoft.com/office/officeart/2005/8/layout/vList6"/>
    <dgm:cxn modelId="{B4C04685-250E-42C8-B245-A345BA095769}" type="presParOf" srcId="{B4D6C30F-E9F6-477F-9687-E6CFBB6AE377}" destId="{04A0BC5A-440E-4488-A2BE-DCCB82D5B824}" srcOrd="1" destOrd="0" presId="urn:microsoft.com/office/officeart/2005/8/layout/vList6"/>
    <dgm:cxn modelId="{09DC6C98-EAFA-4028-83FF-450FECFBADAD}" type="presParOf" srcId="{B4D6C30F-E9F6-477F-9687-E6CFBB6AE377}" destId="{A9F44B04-E64E-405B-B9DB-2BB56E2CBC22}" srcOrd="2" destOrd="0" presId="urn:microsoft.com/office/officeart/2005/8/layout/vList6"/>
    <dgm:cxn modelId="{00C5DE5A-F8AC-458C-8E61-39EFB46BA86A}" type="presParOf" srcId="{A9F44B04-E64E-405B-B9DB-2BB56E2CBC22}" destId="{CEF12911-9964-409C-A193-A625C34FC9D5}" srcOrd="0" destOrd="0" presId="urn:microsoft.com/office/officeart/2005/8/layout/vList6"/>
    <dgm:cxn modelId="{FBA5C610-AB31-4DB0-AD94-C0D6A8EA924C}" type="presParOf" srcId="{A9F44B04-E64E-405B-B9DB-2BB56E2CBC22}" destId="{21755BF0-4B38-4079-AA76-AB510F04CE94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6CB66F3-C0A2-40FF-A604-930A1F34C20E}" type="doc">
      <dgm:prSet loTypeId="urn:microsoft.com/office/officeart/2005/8/layout/bProcess2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pl-PL"/>
        </a:p>
      </dgm:t>
    </dgm:pt>
    <dgm:pt modelId="{0C0BBE04-8484-450E-8D1B-0A36586378AE}">
      <dgm:prSet phldrT="[Tekst]" custT="1"/>
      <dgm:spPr/>
      <dgm:t>
        <a:bodyPr/>
        <a:lstStyle/>
        <a:p>
          <a:r>
            <a:rPr lang="pl-PL" sz="1600" b="1" dirty="0"/>
            <a:t>Niezależność </a:t>
          </a:r>
        </a:p>
      </dgm:t>
    </dgm:pt>
    <dgm:pt modelId="{1FE8000C-C9EA-490F-9CE1-7AFC8335244C}" type="parTrans" cxnId="{74559ACA-97E8-478B-903D-E50E21E97D10}">
      <dgm:prSet/>
      <dgm:spPr/>
      <dgm:t>
        <a:bodyPr/>
        <a:lstStyle/>
        <a:p>
          <a:endParaRPr lang="pl-PL"/>
        </a:p>
      </dgm:t>
    </dgm:pt>
    <dgm:pt modelId="{B28E1E85-4220-4FC8-A173-6D3DEF98273C}" type="sibTrans" cxnId="{74559ACA-97E8-478B-903D-E50E21E97D10}">
      <dgm:prSet/>
      <dgm:spPr/>
      <dgm:t>
        <a:bodyPr/>
        <a:lstStyle/>
        <a:p>
          <a:endParaRPr lang="pl-PL"/>
        </a:p>
      </dgm:t>
    </dgm:pt>
    <dgm:pt modelId="{1DFC6AB5-71DC-4368-AFCA-4347135305C9}">
      <dgm:prSet phldrT="[Tekst]" custT="1"/>
      <dgm:spPr/>
      <dgm:t>
        <a:bodyPr/>
        <a:lstStyle/>
        <a:p>
          <a:r>
            <a:rPr lang="pl-PL" sz="1600" b="1" dirty="0"/>
            <a:t>Hierarchiczne podporządkowanie </a:t>
          </a:r>
        </a:p>
      </dgm:t>
    </dgm:pt>
    <dgm:pt modelId="{3BF6424E-AE84-47CF-8E54-0CD38A985959}" type="parTrans" cxnId="{02F54F0C-0959-44CB-B693-45A242FB1ED4}">
      <dgm:prSet/>
      <dgm:spPr/>
      <dgm:t>
        <a:bodyPr/>
        <a:lstStyle/>
        <a:p>
          <a:endParaRPr lang="pl-PL"/>
        </a:p>
      </dgm:t>
    </dgm:pt>
    <dgm:pt modelId="{4E345772-8793-4D58-9FCC-57386E03B733}" type="sibTrans" cxnId="{02F54F0C-0959-44CB-B693-45A242FB1ED4}">
      <dgm:prSet/>
      <dgm:spPr/>
      <dgm:t>
        <a:bodyPr/>
        <a:lstStyle/>
        <a:p>
          <a:endParaRPr lang="pl-PL"/>
        </a:p>
      </dgm:t>
    </dgm:pt>
    <dgm:pt modelId="{F6FDCFA0-521B-44DE-9D15-D725E136E64C}">
      <dgm:prSet phldrT="[Tekst]" custT="1"/>
      <dgm:spPr/>
      <dgm:t>
        <a:bodyPr/>
        <a:lstStyle/>
        <a:p>
          <a:r>
            <a:rPr lang="pl-PL" sz="1600" b="1" dirty="0"/>
            <a:t>Jednolitość i niepodzielność </a:t>
          </a:r>
        </a:p>
      </dgm:t>
    </dgm:pt>
    <dgm:pt modelId="{2D4680B7-FA5E-4E5B-B56F-258EDD66456B}" type="parTrans" cxnId="{E124C9F3-8F9D-4184-BF79-9171166B57C6}">
      <dgm:prSet/>
      <dgm:spPr/>
      <dgm:t>
        <a:bodyPr/>
        <a:lstStyle/>
        <a:p>
          <a:endParaRPr lang="pl-PL"/>
        </a:p>
      </dgm:t>
    </dgm:pt>
    <dgm:pt modelId="{C0801CCC-C869-4493-860F-3EEB848C3438}" type="sibTrans" cxnId="{E124C9F3-8F9D-4184-BF79-9171166B57C6}">
      <dgm:prSet/>
      <dgm:spPr/>
      <dgm:t>
        <a:bodyPr/>
        <a:lstStyle/>
        <a:p>
          <a:endParaRPr lang="pl-PL"/>
        </a:p>
      </dgm:t>
    </dgm:pt>
    <dgm:pt modelId="{5DE4CF52-0D29-4C0C-A56D-CFA7EDF2331A}">
      <dgm:prSet phldrT="[Tekst]" custT="1"/>
      <dgm:spPr/>
      <dgm:t>
        <a:bodyPr/>
        <a:lstStyle/>
        <a:p>
          <a:r>
            <a:rPr lang="pl-PL" sz="1600" b="1" dirty="0"/>
            <a:t>Substytucja  </a:t>
          </a:r>
        </a:p>
      </dgm:t>
    </dgm:pt>
    <dgm:pt modelId="{605E263D-3527-4EF6-804F-138F8D4CF424}" type="parTrans" cxnId="{F95D00AA-C0CC-4FF1-8A49-672030217B41}">
      <dgm:prSet/>
      <dgm:spPr/>
      <dgm:t>
        <a:bodyPr/>
        <a:lstStyle/>
        <a:p>
          <a:endParaRPr lang="pl-PL"/>
        </a:p>
      </dgm:t>
    </dgm:pt>
    <dgm:pt modelId="{56916190-1600-421D-97BF-EE6E878EAE7D}" type="sibTrans" cxnId="{F95D00AA-C0CC-4FF1-8A49-672030217B41}">
      <dgm:prSet/>
      <dgm:spPr/>
      <dgm:t>
        <a:bodyPr/>
        <a:lstStyle/>
        <a:p>
          <a:endParaRPr lang="pl-PL"/>
        </a:p>
      </dgm:t>
    </dgm:pt>
    <dgm:pt modelId="{2AB7C854-16C0-4CF3-9296-1A488A02F8B8}">
      <dgm:prSet phldrT="[Tekst]" custT="1"/>
      <dgm:spPr/>
      <dgm:t>
        <a:bodyPr/>
        <a:lstStyle/>
        <a:p>
          <a:r>
            <a:rPr lang="pl-PL" sz="1600" b="1" dirty="0"/>
            <a:t>Dewolucja </a:t>
          </a:r>
        </a:p>
      </dgm:t>
    </dgm:pt>
    <dgm:pt modelId="{9EDAA89E-2B24-4660-BD1F-CE6F619EA9F5}" type="parTrans" cxnId="{6880DF7D-691E-432C-B0DF-353B4BB6E406}">
      <dgm:prSet/>
      <dgm:spPr/>
      <dgm:t>
        <a:bodyPr/>
        <a:lstStyle/>
        <a:p>
          <a:endParaRPr lang="pl-PL"/>
        </a:p>
      </dgm:t>
    </dgm:pt>
    <dgm:pt modelId="{56286BBE-7FD7-4315-AF1C-B9C7022E390D}" type="sibTrans" cxnId="{6880DF7D-691E-432C-B0DF-353B4BB6E406}">
      <dgm:prSet/>
      <dgm:spPr/>
      <dgm:t>
        <a:bodyPr/>
        <a:lstStyle/>
        <a:p>
          <a:endParaRPr lang="pl-PL"/>
        </a:p>
      </dgm:t>
    </dgm:pt>
    <dgm:pt modelId="{6D689ACB-5CEA-4CA8-9B36-9E988FB12018}" type="pres">
      <dgm:prSet presAssocID="{26CB66F3-C0A2-40FF-A604-930A1F34C20E}" presName="diagram" presStyleCnt="0">
        <dgm:presLayoutVars>
          <dgm:dir/>
          <dgm:resizeHandles/>
        </dgm:presLayoutVars>
      </dgm:prSet>
      <dgm:spPr/>
    </dgm:pt>
    <dgm:pt modelId="{93517EFE-EECC-46C5-9154-77BCC70E4F8E}" type="pres">
      <dgm:prSet presAssocID="{0C0BBE04-8484-450E-8D1B-0A36586378AE}" presName="firstNode" presStyleLbl="node1" presStyleIdx="0" presStyleCnt="5">
        <dgm:presLayoutVars>
          <dgm:bulletEnabled val="1"/>
        </dgm:presLayoutVars>
      </dgm:prSet>
      <dgm:spPr/>
    </dgm:pt>
    <dgm:pt modelId="{00590925-A35F-47A3-88B1-01C98AFB76D3}" type="pres">
      <dgm:prSet presAssocID="{B28E1E85-4220-4FC8-A173-6D3DEF98273C}" presName="sibTrans" presStyleLbl="sibTrans2D1" presStyleIdx="0" presStyleCnt="4"/>
      <dgm:spPr/>
    </dgm:pt>
    <dgm:pt modelId="{0B9CCB4C-3B24-4F94-B8EF-D20859A2BED2}" type="pres">
      <dgm:prSet presAssocID="{1DFC6AB5-71DC-4368-AFCA-4347135305C9}" presName="middleNode" presStyleCnt="0"/>
      <dgm:spPr/>
    </dgm:pt>
    <dgm:pt modelId="{8AC131EB-794C-45A7-B774-B91B648A1321}" type="pres">
      <dgm:prSet presAssocID="{1DFC6AB5-71DC-4368-AFCA-4347135305C9}" presName="padding" presStyleLbl="node1" presStyleIdx="0" presStyleCnt="5"/>
      <dgm:spPr/>
    </dgm:pt>
    <dgm:pt modelId="{C265C91F-8526-46DD-9EB5-22F6DA735EE7}" type="pres">
      <dgm:prSet presAssocID="{1DFC6AB5-71DC-4368-AFCA-4347135305C9}" presName="shape" presStyleLbl="node1" presStyleIdx="1" presStyleCnt="5" custScaleX="137860" custScaleY="130196">
        <dgm:presLayoutVars>
          <dgm:bulletEnabled val="1"/>
        </dgm:presLayoutVars>
      </dgm:prSet>
      <dgm:spPr/>
    </dgm:pt>
    <dgm:pt modelId="{18A82162-8829-44C0-ADDE-39CD97464057}" type="pres">
      <dgm:prSet presAssocID="{4E345772-8793-4D58-9FCC-57386E03B733}" presName="sibTrans" presStyleLbl="sibTrans2D1" presStyleIdx="1" presStyleCnt="4"/>
      <dgm:spPr/>
    </dgm:pt>
    <dgm:pt modelId="{BF53796D-6D6F-4112-A12B-199F8E8F1E87}" type="pres">
      <dgm:prSet presAssocID="{F6FDCFA0-521B-44DE-9D15-D725E136E64C}" presName="middleNode" presStyleCnt="0"/>
      <dgm:spPr/>
    </dgm:pt>
    <dgm:pt modelId="{8056F9CA-34EF-4331-814E-AC405AB921D9}" type="pres">
      <dgm:prSet presAssocID="{F6FDCFA0-521B-44DE-9D15-D725E136E64C}" presName="padding" presStyleLbl="node1" presStyleIdx="1" presStyleCnt="5"/>
      <dgm:spPr/>
    </dgm:pt>
    <dgm:pt modelId="{D5480565-B4EE-4F82-9D83-8473378F329D}" type="pres">
      <dgm:prSet presAssocID="{F6FDCFA0-521B-44DE-9D15-D725E136E64C}" presName="shape" presStyleLbl="node1" presStyleIdx="2" presStyleCnt="5" custScaleX="122745" custScaleY="125864">
        <dgm:presLayoutVars>
          <dgm:bulletEnabled val="1"/>
        </dgm:presLayoutVars>
      </dgm:prSet>
      <dgm:spPr/>
    </dgm:pt>
    <dgm:pt modelId="{02E00B7D-28C9-4BBD-B767-EAF6182257D8}" type="pres">
      <dgm:prSet presAssocID="{C0801CCC-C869-4493-860F-3EEB848C3438}" presName="sibTrans" presStyleLbl="sibTrans2D1" presStyleIdx="2" presStyleCnt="4"/>
      <dgm:spPr/>
    </dgm:pt>
    <dgm:pt modelId="{CB3155F9-7FF8-43BE-AD4F-B68CF9ABEADE}" type="pres">
      <dgm:prSet presAssocID="{5DE4CF52-0D29-4C0C-A56D-CFA7EDF2331A}" presName="middleNode" presStyleCnt="0"/>
      <dgm:spPr/>
    </dgm:pt>
    <dgm:pt modelId="{C0FD2B14-041D-4FA1-A718-08789449097F}" type="pres">
      <dgm:prSet presAssocID="{5DE4CF52-0D29-4C0C-A56D-CFA7EDF2331A}" presName="padding" presStyleLbl="node1" presStyleIdx="2" presStyleCnt="5"/>
      <dgm:spPr/>
    </dgm:pt>
    <dgm:pt modelId="{9F73431A-37A0-4563-8B1F-7DE7E012BE4A}" type="pres">
      <dgm:prSet presAssocID="{5DE4CF52-0D29-4C0C-A56D-CFA7EDF2331A}" presName="shape" presStyleLbl="node1" presStyleIdx="3" presStyleCnt="5" custScaleX="112636" custScaleY="123958">
        <dgm:presLayoutVars>
          <dgm:bulletEnabled val="1"/>
        </dgm:presLayoutVars>
      </dgm:prSet>
      <dgm:spPr/>
    </dgm:pt>
    <dgm:pt modelId="{AF490E70-AD3B-449B-BD84-139E3CAD83A8}" type="pres">
      <dgm:prSet presAssocID="{56916190-1600-421D-97BF-EE6E878EAE7D}" presName="sibTrans" presStyleLbl="sibTrans2D1" presStyleIdx="3" presStyleCnt="4"/>
      <dgm:spPr/>
    </dgm:pt>
    <dgm:pt modelId="{A1A37114-0E7E-4060-ABDB-429C154F943F}" type="pres">
      <dgm:prSet presAssocID="{2AB7C854-16C0-4CF3-9296-1A488A02F8B8}" presName="lastNode" presStyleLbl="node1" presStyleIdx="4" presStyleCnt="5">
        <dgm:presLayoutVars>
          <dgm:bulletEnabled val="1"/>
        </dgm:presLayoutVars>
      </dgm:prSet>
      <dgm:spPr/>
    </dgm:pt>
  </dgm:ptLst>
  <dgm:cxnLst>
    <dgm:cxn modelId="{02F54F0C-0959-44CB-B693-45A242FB1ED4}" srcId="{26CB66F3-C0A2-40FF-A604-930A1F34C20E}" destId="{1DFC6AB5-71DC-4368-AFCA-4347135305C9}" srcOrd="1" destOrd="0" parTransId="{3BF6424E-AE84-47CF-8E54-0CD38A985959}" sibTransId="{4E345772-8793-4D58-9FCC-57386E03B733}"/>
    <dgm:cxn modelId="{8E27A531-F37F-468D-8E36-0B9FDF358D32}" type="presOf" srcId="{2AB7C854-16C0-4CF3-9296-1A488A02F8B8}" destId="{A1A37114-0E7E-4060-ABDB-429C154F943F}" srcOrd="0" destOrd="0" presId="urn:microsoft.com/office/officeart/2005/8/layout/bProcess2"/>
    <dgm:cxn modelId="{B897223E-9D27-40E5-944E-D18E21FDA495}" type="presOf" srcId="{56916190-1600-421D-97BF-EE6E878EAE7D}" destId="{AF490E70-AD3B-449B-BD84-139E3CAD83A8}" srcOrd="0" destOrd="0" presId="urn:microsoft.com/office/officeart/2005/8/layout/bProcess2"/>
    <dgm:cxn modelId="{97CEEF3F-4A86-4DE6-A5D0-E11F8282F947}" type="presOf" srcId="{26CB66F3-C0A2-40FF-A604-930A1F34C20E}" destId="{6D689ACB-5CEA-4CA8-9B36-9E988FB12018}" srcOrd="0" destOrd="0" presId="urn:microsoft.com/office/officeart/2005/8/layout/bProcess2"/>
    <dgm:cxn modelId="{FA338B59-7468-4AC2-BBF7-BBC1C6D9A04D}" type="presOf" srcId="{4E345772-8793-4D58-9FCC-57386E03B733}" destId="{18A82162-8829-44C0-ADDE-39CD97464057}" srcOrd="0" destOrd="0" presId="urn:microsoft.com/office/officeart/2005/8/layout/bProcess2"/>
    <dgm:cxn modelId="{5A87857B-0FF9-49F9-88AC-57E769330916}" type="presOf" srcId="{C0801CCC-C869-4493-860F-3EEB848C3438}" destId="{02E00B7D-28C9-4BBD-B767-EAF6182257D8}" srcOrd="0" destOrd="0" presId="urn:microsoft.com/office/officeart/2005/8/layout/bProcess2"/>
    <dgm:cxn modelId="{6880DF7D-691E-432C-B0DF-353B4BB6E406}" srcId="{26CB66F3-C0A2-40FF-A604-930A1F34C20E}" destId="{2AB7C854-16C0-4CF3-9296-1A488A02F8B8}" srcOrd="4" destOrd="0" parTransId="{9EDAA89E-2B24-4660-BD1F-CE6F619EA9F5}" sibTransId="{56286BBE-7FD7-4315-AF1C-B9C7022E390D}"/>
    <dgm:cxn modelId="{DE65177E-CD25-46BA-A7B6-D5B4AEEB2604}" type="presOf" srcId="{1DFC6AB5-71DC-4368-AFCA-4347135305C9}" destId="{C265C91F-8526-46DD-9EB5-22F6DA735EE7}" srcOrd="0" destOrd="0" presId="urn:microsoft.com/office/officeart/2005/8/layout/bProcess2"/>
    <dgm:cxn modelId="{F95D00AA-C0CC-4FF1-8A49-672030217B41}" srcId="{26CB66F3-C0A2-40FF-A604-930A1F34C20E}" destId="{5DE4CF52-0D29-4C0C-A56D-CFA7EDF2331A}" srcOrd="3" destOrd="0" parTransId="{605E263D-3527-4EF6-804F-138F8D4CF424}" sibTransId="{56916190-1600-421D-97BF-EE6E878EAE7D}"/>
    <dgm:cxn modelId="{74C1D8B4-A6FD-4135-9044-72E3299DBD0C}" type="presOf" srcId="{F6FDCFA0-521B-44DE-9D15-D725E136E64C}" destId="{D5480565-B4EE-4F82-9D83-8473378F329D}" srcOrd="0" destOrd="0" presId="urn:microsoft.com/office/officeart/2005/8/layout/bProcess2"/>
    <dgm:cxn modelId="{74559ACA-97E8-478B-903D-E50E21E97D10}" srcId="{26CB66F3-C0A2-40FF-A604-930A1F34C20E}" destId="{0C0BBE04-8484-450E-8D1B-0A36586378AE}" srcOrd="0" destOrd="0" parTransId="{1FE8000C-C9EA-490F-9CE1-7AFC8335244C}" sibTransId="{B28E1E85-4220-4FC8-A173-6D3DEF98273C}"/>
    <dgm:cxn modelId="{90A94DCC-B8A9-4570-BC7A-08990121B0BA}" type="presOf" srcId="{5DE4CF52-0D29-4C0C-A56D-CFA7EDF2331A}" destId="{9F73431A-37A0-4563-8B1F-7DE7E012BE4A}" srcOrd="0" destOrd="0" presId="urn:microsoft.com/office/officeart/2005/8/layout/bProcess2"/>
    <dgm:cxn modelId="{C8D734D1-0C3A-4897-A239-EF7FF1912328}" type="presOf" srcId="{0C0BBE04-8484-450E-8D1B-0A36586378AE}" destId="{93517EFE-EECC-46C5-9154-77BCC70E4F8E}" srcOrd="0" destOrd="0" presId="urn:microsoft.com/office/officeart/2005/8/layout/bProcess2"/>
    <dgm:cxn modelId="{86BC5DF0-7951-44E3-B2C2-147899FB6849}" type="presOf" srcId="{B28E1E85-4220-4FC8-A173-6D3DEF98273C}" destId="{00590925-A35F-47A3-88B1-01C98AFB76D3}" srcOrd="0" destOrd="0" presId="urn:microsoft.com/office/officeart/2005/8/layout/bProcess2"/>
    <dgm:cxn modelId="{E124C9F3-8F9D-4184-BF79-9171166B57C6}" srcId="{26CB66F3-C0A2-40FF-A604-930A1F34C20E}" destId="{F6FDCFA0-521B-44DE-9D15-D725E136E64C}" srcOrd="2" destOrd="0" parTransId="{2D4680B7-FA5E-4E5B-B56F-258EDD66456B}" sibTransId="{C0801CCC-C869-4493-860F-3EEB848C3438}"/>
    <dgm:cxn modelId="{EE7D9334-D7DF-48CA-8BC5-A5ECFA972DEA}" type="presParOf" srcId="{6D689ACB-5CEA-4CA8-9B36-9E988FB12018}" destId="{93517EFE-EECC-46C5-9154-77BCC70E4F8E}" srcOrd="0" destOrd="0" presId="urn:microsoft.com/office/officeart/2005/8/layout/bProcess2"/>
    <dgm:cxn modelId="{B4558C0B-6E60-4A4E-A3DD-4067FF5FAE83}" type="presParOf" srcId="{6D689ACB-5CEA-4CA8-9B36-9E988FB12018}" destId="{00590925-A35F-47A3-88B1-01C98AFB76D3}" srcOrd="1" destOrd="0" presId="urn:microsoft.com/office/officeart/2005/8/layout/bProcess2"/>
    <dgm:cxn modelId="{FFE68AE4-E1ED-4BD8-8164-43D81D97C015}" type="presParOf" srcId="{6D689ACB-5CEA-4CA8-9B36-9E988FB12018}" destId="{0B9CCB4C-3B24-4F94-B8EF-D20859A2BED2}" srcOrd="2" destOrd="0" presId="urn:microsoft.com/office/officeart/2005/8/layout/bProcess2"/>
    <dgm:cxn modelId="{86EC1CAD-FD99-4633-8611-A23B7F7ACFCD}" type="presParOf" srcId="{0B9CCB4C-3B24-4F94-B8EF-D20859A2BED2}" destId="{8AC131EB-794C-45A7-B774-B91B648A1321}" srcOrd="0" destOrd="0" presId="urn:microsoft.com/office/officeart/2005/8/layout/bProcess2"/>
    <dgm:cxn modelId="{D47A9BB5-F323-483F-AD9C-14EB5F73CADF}" type="presParOf" srcId="{0B9CCB4C-3B24-4F94-B8EF-D20859A2BED2}" destId="{C265C91F-8526-46DD-9EB5-22F6DA735EE7}" srcOrd="1" destOrd="0" presId="urn:microsoft.com/office/officeart/2005/8/layout/bProcess2"/>
    <dgm:cxn modelId="{A45816E1-65ED-4F01-8C1E-99FF5F6BF022}" type="presParOf" srcId="{6D689ACB-5CEA-4CA8-9B36-9E988FB12018}" destId="{18A82162-8829-44C0-ADDE-39CD97464057}" srcOrd="3" destOrd="0" presId="urn:microsoft.com/office/officeart/2005/8/layout/bProcess2"/>
    <dgm:cxn modelId="{656D6ED0-59C5-4CAA-8855-F23C7F4BDE13}" type="presParOf" srcId="{6D689ACB-5CEA-4CA8-9B36-9E988FB12018}" destId="{BF53796D-6D6F-4112-A12B-199F8E8F1E87}" srcOrd="4" destOrd="0" presId="urn:microsoft.com/office/officeart/2005/8/layout/bProcess2"/>
    <dgm:cxn modelId="{5C21722F-0161-4D77-BF41-E4E8E4E39339}" type="presParOf" srcId="{BF53796D-6D6F-4112-A12B-199F8E8F1E87}" destId="{8056F9CA-34EF-4331-814E-AC405AB921D9}" srcOrd="0" destOrd="0" presId="urn:microsoft.com/office/officeart/2005/8/layout/bProcess2"/>
    <dgm:cxn modelId="{CA384428-7F0A-44B8-AEF3-B5DEA0C96702}" type="presParOf" srcId="{BF53796D-6D6F-4112-A12B-199F8E8F1E87}" destId="{D5480565-B4EE-4F82-9D83-8473378F329D}" srcOrd="1" destOrd="0" presId="urn:microsoft.com/office/officeart/2005/8/layout/bProcess2"/>
    <dgm:cxn modelId="{0CD60267-A862-448D-AFC4-BDBD2850C222}" type="presParOf" srcId="{6D689ACB-5CEA-4CA8-9B36-9E988FB12018}" destId="{02E00B7D-28C9-4BBD-B767-EAF6182257D8}" srcOrd="5" destOrd="0" presId="urn:microsoft.com/office/officeart/2005/8/layout/bProcess2"/>
    <dgm:cxn modelId="{64AAD43E-0512-4DD6-AD07-CFFE1255421C}" type="presParOf" srcId="{6D689ACB-5CEA-4CA8-9B36-9E988FB12018}" destId="{CB3155F9-7FF8-43BE-AD4F-B68CF9ABEADE}" srcOrd="6" destOrd="0" presId="urn:microsoft.com/office/officeart/2005/8/layout/bProcess2"/>
    <dgm:cxn modelId="{E80E8C27-0AEC-409D-BC54-E2056760E974}" type="presParOf" srcId="{CB3155F9-7FF8-43BE-AD4F-B68CF9ABEADE}" destId="{C0FD2B14-041D-4FA1-A718-08789449097F}" srcOrd="0" destOrd="0" presId="urn:microsoft.com/office/officeart/2005/8/layout/bProcess2"/>
    <dgm:cxn modelId="{D88AE769-FEB6-4D92-AE8F-C9E87787E5AF}" type="presParOf" srcId="{CB3155F9-7FF8-43BE-AD4F-B68CF9ABEADE}" destId="{9F73431A-37A0-4563-8B1F-7DE7E012BE4A}" srcOrd="1" destOrd="0" presId="urn:microsoft.com/office/officeart/2005/8/layout/bProcess2"/>
    <dgm:cxn modelId="{20DFDB0B-2632-4A6B-986A-AD8DE20E23F4}" type="presParOf" srcId="{6D689ACB-5CEA-4CA8-9B36-9E988FB12018}" destId="{AF490E70-AD3B-449B-BD84-139E3CAD83A8}" srcOrd="7" destOrd="0" presId="urn:microsoft.com/office/officeart/2005/8/layout/bProcess2"/>
    <dgm:cxn modelId="{87990572-CCCF-4DCA-8089-FF8E4490DA09}" type="presParOf" srcId="{6D689ACB-5CEA-4CA8-9B36-9E988FB12018}" destId="{A1A37114-0E7E-4060-ABDB-429C154F943F}" srcOrd="8" destOrd="0" presId="urn:microsoft.com/office/officeart/2005/8/layout/b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5C5A69-8417-4238-B829-787557034D18}">
      <dsp:nvSpPr>
        <dsp:cNvPr id="0" name=""/>
        <dsp:cNvSpPr/>
      </dsp:nvSpPr>
      <dsp:spPr>
        <a:xfrm>
          <a:off x="-290977" y="6897"/>
          <a:ext cx="10515600" cy="123929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77531A-703F-433E-AF05-DA26E3E4ED63}">
      <dsp:nvSpPr>
        <dsp:cNvPr id="0" name=""/>
        <dsp:cNvSpPr/>
      </dsp:nvSpPr>
      <dsp:spPr>
        <a:xfrm>
          <a:off x="83910" y="285739"/>
          <a:ext cx="681613" cy="68161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E41C27-F8B5-4FC5-B1E6-A31183E2F21D}">
      <dsp:nvSpPr>
        <dsp:cNvPr id="0" name=""/>
        <dsp:cNvSpPr/>
      </dsp:nvSpPr>
      <dsp:spPr>
        <a:xfrm>
          <a:off x="1140412" y="6897"/>
          <a:ext cx="4732020" cy="12392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159" tIns="131159" rIns="131159" bIns="131159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b="1" kern="1200" dirty="0"/>
            <a:t>1. Prokurator – organ prowadzący postępowanie przygotowawcze; najważniejszy organ postępowania przygotowawczego; tzw. </a:t>
          </a:r>
          <a:r>
            <a:rPr lang="pl-PL" sz="1500" b="1" i="1" kern="1200" dirty="0"/>
            <a:t>dominus </a:t>
          </a:r>
          <a:r>
            <a:rPr lang="pl-PL" sz="1500" b="1" i="1" kern="1200" dirty="0" err="1"/>
            <a:t>litis</a:t>
          </a:r>
          <a:r>
            <a:rPr lang="pl-PL" sz="1500" b="1" i="1" kern="1200" dirty="0"/>
            <a:t> </a:t>
          </a:r>
          <a:endParaRPr lang="en-US" sz="1500" kern="1200" dirty="0"/>
        </a:p>
      </dsp:txBody>
      <dsp:txXfrm>
        <a:off x="1140412" y="6897"/>
        <a:ext cx="4732020" cy="1239298"/>
      </dsp:txXfrm>
    </dsp:sp>
    <dsp:sp modelId="{DF64293B-DEB9-4647-AAB2-EF5E758694C3}">
      <dsp:nvSpPr>
        <dsp:cNvPr id="0" name=""/>
        <dsp:cNvSpPr/>
      </dsp:nvSpPr>
      <dsp:spPr>
        <a:xfrm>
          <a:off x="5287678" y="6897"/>
          <a:ext cx="5518898" cy="12392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159" tIns="131159" rIns="131159" bIns="131159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100" kern="1200" dirty="0"/>
            <a:t>Art. 298 § 1. </a:t>
          </a:r>
          <a:r>
            <a:rPr lang="pl-PL" sz="1100" b="1" kern="1200" dirty="0"/>
            <a:t>Postępowanie przygotowawcze prowadzi lub nadzoruje prokurator</a:t>
          </a:r>
          <a:r>
            <a:rPr lang="pl-PL" sz="1100" kern="1200" dirty="0"/>
            <a:t>, a w zakresie przewidzianym w ustawie prowadzi je Policja. W wypadkach przewidzianych w ustawie uprawnienia Policji przysługują innym organom.</a:t>
          </a:r>
          <a:endParaRPr lang="en-US" sz="1100" kern="1200" dirty="0"/>
        </a:p>
      </dsp:txBody>
      <dsp:txXfrm>
        <a:off x="5287678" y="6897"/>
        <a:ext cx="5518898" cy="1239298"/>
      </dsp:txXfrm>
    </dsp:sp>
    <dsp:sp modelId="{84DBC538-023C-4B14-B1E0-F7FEBAFCF8DC}">
      <dsp:nvSpPr>
        <dsp:cNvPr id="0" name=""/>
        <dsp:cNvSpPr/>
      </dsp:nvSpPr>
      <dsp:spPr>
        <a:xfrm>
          <a:off x="-290977" y="1556019"/>
          <a:ext cx="10515600" cy="123929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E2FF44-8B1B-442F-9F00-2FC97DEBB3D8}">
      <dsp:nvSpPr>
        <dsp:cNvPr id="0" name=""/>
        <dsp:cNvSpPr/>
      </dsp:nvSpPr>
      <dsp:spPr>
        <a:xfrm>
          <a:off x="131541" y="1833969"/>
          <a:ext cx="681613" cy="68161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40D6D4-5519-4A1B-87A0-4C00E2B19243}">
      <dsp:nvSpPr>
        <dsp:cNvPr id="0" name=""/>
        <dsp:cNvSpPr/>
      </dsp:nvSpPr>
      <dsp:spPr>
        <a:xfrm>
          <a:off x="1140412" y="1556019"/>
          <a:ext cx="9081410" cy="12392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159" tIns="131159" rIns="131159" bIns="131159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b="1" kern="1200"/>
            <a:t>2. Policja </a:t>
          </a:r>
          <a:r>
            <a:rPr lang="pl-PL" sz="1500" kern="1200"/>
            <a:t>(i inne organy wskazane w ustawie (art. 312) i rozporządzeniu MS z 2015 w sprawie organów uprawnionych do prowadzenia dochodzenia) </a:t>
          </a:r>
          <a:endParaRPr lang="en-US" sz="1500" kern="1200"/>
        </a:p>
      </dsp:txBody>
      <dsp:txXfrm>
        <a:off x="1140412" y="1556019"/>
        <a:ext cx="9081410" cy="1239298"/>
      </dsp:txXfrm>
    </dsp:sp>
    <dsp:sp modelId="{9A2100E4-869E-4B93-B903-F34582AB087A}">
      <dsp:nvSpPr>
        <dsp:cNvPr id="0" name=""/>
        <dsp:cNvSpPr/>
      </dsp:nvSpPr>
      <dsp:spPr>
        <a:xfrm>
          <a:off x="-290977" y="3105142"/>
          <a:ext cx="10515600" cy="123929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0FE116-9DC4-4D70-84F2-497973D8DD15}">
      <dsp:nvSpPr>
        <dsp:cNvPr id="0" name=""/>
        <dsp:cNvSpPr/>
      </dsp:nvSpPr>
      <dsp:spPr>
        <a:xfrm>
          <a:off x="83910" y="3383984"/>
          <a:ext cx="681613" cy="68161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4BEE53-D6A0-4074-AD28-34298EEF2F0A}">
      <dsp:nvSpPr>
        <dsp:cNvPr id="0" name=""/>
        <dsp:cNvSpPr/>
      </dsp:nvSpPr>
      <dsp:spPr>
        <a:xfrm>
          <a:off x="1140412" y="3105142"/>
          <a:ext cx="4732020" cy="12392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159" tIns="131159" rIns="131159" bIns="131159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b="1" kern="1200" dirty="0"/>
            <a:t>3. Sąd – sąd nie prowadzi postępowania przygotowawczego!!!! Sąd w postępowaniu przygotowawczym wykonuje czynności wskazane w ustawie </a:t>
          </a:r>
          <a:endParaRPr lang="en-US" sz="1500" kern="1200" dirty="0"/>
        </a:p>
      </dsp:txBody>
      <dsp:txXfrm>
        <a:off x="1140412" y="3105142"/>
        <a:ext cx="4732020" cy="1239298"/>
      </dsp:txXfrm>
    </dsp:sp>
    <dsp:sp modelId="{6CFA7A3B-D5CA-4BF3-AF54-F64D1E704E1A}">
      <dsp:nvSpPr>
        <dsp:cNvPr id="0" name=""/>
        <dsp:cNvSpPr/>
      </dsp:nvSpPr>
      <dsp:spPr>
        <a:xfrm>
          <a:off x="5872432" y="3105142"/>
          <a:ext cx="4349390" cy="12392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159" tIns="131159" rIns="131159" bIns="131159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100" kern="1200"/>
            <a:t>Art. 298 § 2. Określone w ustawie czynności w postępowaniu przygotowawczym przeprowadza sąd.</a:t>
          </a:r>
          <a:endParaRPr lang="en-US" sz="1100" kern="1200"/>
        </a:p>
      </dsp:txBody>
      <dsp:txXfrm>
        <a:off x="5872432" y="3105142"/>
        <a:ext cx="4349390" cy="123929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91EF3C-1326-4CFB-BA3D-DC1984FF36E9}">
      <dsp:nvSpPr>
        <dsp:cNvPr id="0" name=""/>
        <dsp:cNvSpPr/>
      </dsp:nvSpPr>
      <dsp:spPr>
        <a:xfrm>
          <a:off x="0" y="0"/>
          <a:ext cx="8097012" cy="88802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800" kern="1200" dirty="0"/>
            <a:t>Prokurator Generalny</a:t>
          </a:r>
        </a:p>
      </dsp:txBody>
      <dsp:txXfrm>
        <a:off x="26009" y="26009"/>
        <a:ext cx="7034867" cy="836005"/>
      </dsp:txXfrm>
    </dsp:sp>
    <dsp:sp modelId="{28E265A7-6EAD-4FDC-B62A-953195781CCB}">
      <dsp:nvSpPr>
        <dsp:cNvPr id="0" name=""/>
        <dsp:cNvSpPr/>
      </dsp:nvSpPr>
      <dsp:spPr>
        <a:xfrm>
          <a:off x="604647" y="1011360"/>
          <a:ext cx="8097012" cy="888023"/>
        </a:xfrm>
        <a:prstGeom prst="roundRect">
          <a:avLst>
            <a:gd name="adj" fmla="val 10000"/>
          </a:avLst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800" kern="1200" dirty="0"/>
            <a:t>Prokuratura Krajowa </a:t>
          </a:r>
        </a:p>
      </dsp:txBody>
      <dsp:txXfrm>
        <a:off x="630656" y="1037369"/>
        <a:ext cx="6863131" cy="836005"/>
      </dsp:txXfrm>
    </dsp:sp>
    <dsp:sp modelId="{6D742B1E-B516-44C1-B224-E6085F0AAAE6}">
      <dsp:nvSpPr>
        <dsp:cNvPr id="0" name=""/>
        <dsp:cNvSpPr/>
      </dsp:nvSpPr>
      <dsp:spPr>
        <a:xfrm>
          <a:off x="1209293" y="2022720"/>
          <a:ext cx="8097012" cy="888023"/>
        </a:xfrm>
        <a:prstGeom prst="roundRect">
          <a:avLst>
            <a:gd name="adj" fmla="val 10000"/>
          </a:avLst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800" kern="1200" dirty="0"/>
            <a:t>Prokuratury regionalne (11)</a:t>
          </a:r>
        </a:p>
      </dsp:txBody>
      <dsp:txXfrm>
        <a:off x="1235302" y="2048729"/>
        <a:ext cx="6863131" cy="836005"/>
      </dsp:txXfrm>
    </dsp:sp>
    <dsp:sp modelId="{BB6C6E45-5A0C-47EC-857B-133FF69709C4}">
      <dsp:nvSpPr>
        <dsp:cNvPr id="0" name=""/>
        <dsp:cNvSpPr/>
      </dsp:nvSpPr>
      <dsp:spPr>
        <a:xfrm>
          <a:off x="1813940" y="3034080"/>
          <a:ext cx="8097012" cy="888023"/>
        </a:xfrm>
        <a:prstGeom prst="roundRect">
          <a:avLst>
            <a:gd name="adj" fmla="val 10000"/>
          </a:avLst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800" kern="1200" dirty="0"/>
            <a:t>Prokuratury okręgowe (42)</a:t>
          </a:r>
        </a:p>
      </dsp:txBody>
      <dsp:txXfrm>
        <a:off x="1839949" y="3060089"/>
        <a:ext cx="6863131" cy="836005"/>
      </dsp:txXfrm>
    </dsp:sp>
    <dsp:sp modelId="{AAD05EFD-0405-434D-83CC-8FEAEE3C3FA2}">
      <dsp:nvSpPr>
        <dsp:cNvPr id="0" name=""/>
        <dsp:cNvSpPr/>
      </dsp:nvSpPr>
      <dsp:spPr>
        <a:xfrm>
          <a:off x="2418587" y="4045440"/>
          <a:ext cx="8097012" cy="888023"/>
        </a:xfrm>
        <a:prstGeom prst="roundRect">
          <a:avLst>
            <a:gd name="adj" fmla="val 1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800" kern="1200" dirty="0"/>
            <a:t>Prokuratury rejonowe (342) </a:t>
          </a:r>
        </a:p>
      </dsp:txBody>
      <dsp:txXfrm>
        <a:off x="2444596" y="4071449"/>
        <a:ext cx="6863131" cy="836005"/>
      </dsp:txXfrm>
    </dsp:sp>
    <dsp:sp modelId="{22601EAE-5444-49A6-9435-B3409F42A18D}">
      <dsp:nvSpPr>
        <dsp:cNvPr id="0" name=""/>
        <dsp:cNvSpPr/>
      </dsp:nvSpPr>
      <dsp:spPr>
        <a:xfrm>
          <a:off x="7519796" y="648750"/>
          <a:ext cx="577215" cy="57721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2600" kern="1200"/>
        </a:p>
      </dsp:txBody>
      <dsp:txXfrm>
        <a:off x="7649669" y="648750"/>
        <a:ext cx="317469" cy="434354"/>
      </dsp:txXfrm>
    </dsp:sp>
    <dsp:sp modelId="{5619318E-A450-484D-8FEE-AAFAFE1AB832}">
      <dsp:nvSpPr>
        <dsp:cNvPr id="0" name=""/>
        <dsp:cNvSpPr/>
      </dsp:nvSpPr>
      <dsp:spPr>
        <a:xfrm>
          <a:off x="8124443" y="1660110"/>
          <a:ext cx="577215" cy="57721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283075"/>
            <a:satOff val="-25115"/>
            <a:lumOff val="-256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283075"/>
              <a:satOff val="-25115"/>
              <a:lumOff val="-25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2600" kern="1200"/>
        </a:p>
      </dsp:txBody>
      <dsp:txXfrm>
        <a:off x="8254316" y="1660110"/>
        <a:ext cx="317469" cy="434354"/>
      </dsp:txXfrm>
    </dsp:sp>
    <dsp:sp modelId="{3DFC96ED-5D41-4057-82F9-8F1987206A28}">
      <dsp:nvSpPr>
        <dsp:cNvPr id="0" name=""/>
        <dsp:cNvSpPr/>
      </dsp:nvSpPr>
      <dsp:spPr>
        <a:xfrm>
          <a:off x="8729090" y="2656670"/>
          <a:ext cx="577215" cy="57721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566151"/>
            <a:satOff val="-50231"/>
            <a:lumOff val="-513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566151"/>
              <a:satOff val="-50231"/>
              <a:lumOff val="-51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2600" kern="1200"/>
        </a:p>
      </dsp:txBody>
      <dsp:txXfrm>
        <a:off x="8858963" y="2656670"/>
        <a:ext cx="317469" cy="434354"/>
      </dsp:txXfrm>
    </dsp:sp>
    <dsp:sp modelId="{DFC87763-9611-497F-A30A-9F680E3329D6}">
      <dsp:nvSpPr>
        <dsp:cNvPr id="0" name=""/>
        <dsp:cNvSpPr/>
      </dsp:nvSpPr>
      <dsp:spPr>
        <a:xfrm>
          <a:off x="9333737" y="3677897"/>
          <a:ext cx="577215" cy="57721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2600" kern="1200"/>
        </a:p>
      </dsp:txBody>
      <dsp:txXfrm>
        <a:off x="9463610" y="3677897"/>
        <a:ext cx="317469" cy="43435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A83862-FFDF-46B8-A1AF-B68711576658}">
      <dsp:nvSpPr>
        <dsp:cNvPr id="0" name=""/>
        <dsp:cNvSpPr/>
      </dsp:nvSpPr>
      <dsp:spPr>
        <a:xfrm>
          <a:off x="4206239" y="531"/>
          <a:ext cx="6309360" cy="2071559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605" tIns="14605" rIns="14605" bIns="14605" numCol="1" spcCol="1270" anchor="t" anchorCtr="0">
          <a:noAutofit/>
        </a:bodyPr>
        <a:lstStyle/>
        <a:p>
          <a:pPr marL="228600" lvl="1" indent="-228600" algn="just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300" kern="1200" dirty="0"/>
            <a:t>brak uprzedzeń i brak uprzedniego nastawienia do stron i do sprawy; </a:t>
          </a:r>
        </a:p>
        <a:p>
          <a:pPr marL="228600" lvl="1" indent="-228600" algn="just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300" kern="1200" dirty="0"/>
            <a:t>faktyczna bezstronność, ale w zasadzie niemożliwa do zweryfikowania</a:t>
          </a:r>
        </a:p>
      </dsp:txBody>
      <dsp:txXfrm>
        <a:off x="4206239" y="259476"/>
        <a:ext cx="5532525" cy="1553669"/>
      </dsp:txXfrm>
    </dsp:sp>
    <dsp:sp modelId="{6DAB736A-81AE-4680-9FE8-1C49CE80E95E}">
      <dsp:nvSpPr>
        <dsp:cNvPr id="0" name=""/>
        <dsp:cNvSpPr/>
      </dsp:nvSpPr>
      <dsp:spPr>
        <a:xfrm>
          <a:off x="0" y="531"/>
          <a:ext cx="4206240" cy="207155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99060" rIns="198120" bIns="99060" numCol="1" spcCol="1270" anchor="ctr" anchorCtr="0">
          <a:noAutofit/>
        </a:bodyPr>
        <a:lstStyle/>
        <a:p>
          <a:pPr marL="0" lvl="0" indent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5200" kern="1200" dirty="0"/>
            <a:t>Aspekt subiektywny </a:t>
          </a:r>
        </a:p>
      </dsp:txBody>
      <dsp:txXfrm>
        <a:off x="101125" y="101656"/>
        <a:ext cx="4003990" cy="1869309"/>
      </dsp:txXfrm>
    </dsp:sp>
    <dsp:sp modelId="{21755BF0-4B38-4079-AA76-AB510F04CE94}">
      <dsp:nvSpPr>
        <dsp:cNvPr id="0" name=""/>
        <dsp:cNvSpPr/>
      </dsp:nvSpPr>
      <dsp:spPr>
        <a:xfrm>
          <a:off x="4206240" y="2279246"/>
          <a:ext cx="6309360" cy="2071559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2029141"/>
            <a:satOff val="100000"/>
            <a:lumOff val="1779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2029141"/>
              <a:satOff val="100000"/>
              <a:lumOff val="177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605" tIns="14605" rIns="14605" bIns="14605" numCol="1" spcCol="1270" anchor="t" anchorCtr="0">
          <a:noAutofit/>
        </a:bodyPr>
        <a:lstStyle/>
        <a:p>
          <a:pPr marL="228600" lvl="1" indent="-228600" algn="just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300" kern="1200" dirty="0"/>
            <a:t>organ procesowy swoim zachowaniem wobec stron i innych uczestników postępowania nie daje postaw do powzięcia wątpliwości odnośnie do jego bezstronności </a:t>
          </a:r>
        </a:p>
      </dsp:txBody>
      <dsp:txXfrm>
        <a:off x="4206240" y="2538191"/>
        <a:ext cx="5532525" cy="1553669"/>
      </dsp:txXfrm>
    </dsp:sp>
    <dsp:sp modelId="{CEF12911-9964-409C-A193-A625C34FC9D5}">
      <dsp:nvSpPr>
        <dsp:cNvPr id="0" name=""/>
        <dsp:cNvSpPr/>
      </dsp:nvSpPr>
      <dsp:spPr>
        <a:xfrm>
          <a:off x="0" y="2279246"/>
          <a:ext cx="4206240" cy="2071559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99060" rIns="198120" bIns="99060" numCol="1" spcCol="1270" anchor="ctr" anchorCtr="0">
          <a:noAutofit/>
        </a:bodyPr>
        <a:lstStyle/>
        <a:p>
          <a:pPr marL="0" lvl="0" indent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5200" kern="1200" dirty="0"/>
            <a:t>Aspekt obiektywny </a:t>
          </a:r>
        </a:p>
      </dsp:txBody>
      <dsp:txXfrm>
        <a:off x="101125" y="2380371"/>
        <a:ext cx="4003990" cy="186930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517EFE-EECC-46C5-9154-77BCC70E4F8E}">
      <dsp:nvSpPr>
        <dsp:cNvPr id="0" name=""/>
        <dsp:cNvSpPr/>
      </dsp:nvSpPr>
      <dsp:spPr>
        <a:xfrm>
          <a:off x="1618824" y="192"/>
          <a:ext cx="2260359" cy="226035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 dirty="0"/>
            <a:t>Niezależność </a:t>
          </a:r>
        </a:p>
      </dsp:txBody>
      <dsp:txXfrm>
        <a:off x="1949846" y="331214"/>
        <a:ext cx="1598315" cy="1598315"/>
      </dsp:txXfrm>
    </dsp:sp>
    <dsp:sp modelId="{00590925-A35F-47A3-88B1-01C98AFB76D3}">
      <dsp:nvSpPr>
        <dsp:cNvPr id="0" name=""/>
        <dsp:cNvSpPr/>
      </dsp:nvSpPr>
      <dsp:spPr>
        <a:xfrm rot="10800000">
          <a:off x="2353441" y="2495513"/>
          <a:ext cx="791125" cy="498119"/>
        </a:xfrm>
        <a:prstGeom prst="triangl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65C91F-8526-46DD-9EB5-22F6DA735EE7}">
      <dsp:nvSpPr>
        <dsp:cNvPr id="0" name=""/>
        <dsp:cNvSpPr/>
      </dsp:nvSpPr>
      <dsp:spPr>
        <a:xfrm>
          <a:off x="1709774" y="3200400"/>
          <a:ext cx="2078459" cy="1962912"/>
        </a:xfrm>
        <a:prstGeom prst="ellipse">
          <a:avLst/>
        </a:prstGeom>
        <a:solidFill>
          <a:schemeClr val="accent3">
            <a:hueOff val="677650"/>
            <a:satOff val="25000"/>
            <a:lumOff val="-36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 dirty="0"/>
            <a:t>Hierarchiczne podporządkowanie </a:t>
          </a:r>
        </a:p>
      </dsp:txBody>
      <dsp:txXfrm>
        <a:off x="2014157" y="3487862"/>
        <a:ext cx="1469693" cy="1387988"/>
      </dsp:txXfrm>
    </dsp:sp>
    <dsp:sp modelId="{18A82162-8829-44C0-ADDE-39CD97464057}">
      <dsp:nvSpPr>
        <dsp:cNvPr id="0" name=""/>
        <dsp:cNvSpPr/>
      </dsp:nvSpPr>
      <dsp:spPr>
        <a:xfrm rot="5400000">
          <a:off x="4119779" y="3932796"/>
          <a:ext cx="791125" cy="498119"/>
        </a:xfrm>
        <a:prstGeom prst="triangle">
          <a:avLst/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480565-B4EE-4F82-9D83-8473378F329D}">
      <dsp:nvSpPr>
        <dsp:cNvPr id="0" name=""/>
        <dsp:cNvSpPr/>
      </dsp:nvSpPr>
      <dsp:spPr>
        <a:xfrm>
          <a:off x="5214254" y="3233056"/>
          <a:ext cx="1850576" cy="1897600"/>
        </a:xfrm>
        <a:prstGeom prst="ellipse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 dirty="0"/>
            <a:t>Jednolitość i niepodzielność </a:t>
          </a:r>
        </a:p>
      </dsp:txBody>
      <dsp:txXfrm>
        <a:off x="5485265" y="3510953"/>
        <a:ext cx="1308554" cy="1341806"/>
      </dsp:txXfrm>
    </dsp:sp>
    <dsp:sp modelId="{02E00B7D-28C9-4BBD-B767-EAF6182257D8}">
      <dsp:nvSpPr>
        <dsp:cNvPr id="0" name=""/>
        <dsp:cNvSpPr/>
      </dsp:nvSpPr>
      <dsp:spPr>
        <a:xfrm>
          <a:off x="5743980" y="2385772"/>
          <a:ext cx="791125" cy="498119"/>
        </a:xfrm>
        <a:prstGeom prst="triangle">
          <a:avLst/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73431A-37A0-4563-8B1F-7DE7E012BE4A}">
      <dsp:nvSpPr>
        <dsp:cNvPr id="0" name=""/>
        <dsp:cNvSpPr/>
      </dsp:nvSpPr>
      <dsp:spPr>
        <a:xfrm>
          <a:off x="5290459" y="195939"/>
          <a:ext cx="1698167" cy="1868864"/>
        </a:xfrm>
        <a:prstGeom prst="ellipse">
          <a:avLst/>
        </a:prstGeom>
        <a:solidFill>
          <a:schemeClr val="accent3">
            <a:hueOff val="2032949"/>
            <a:satOff val="75000"/>
            <a:lumOff val="-1102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 dirty="0"/>
            <a:t>Substytucja  </a:t>
          </a:r>
        </a:p>
      </dsp:txBody>
      <dsp:txXfrm>
        <a:off x="5539150" y="469628"/>
        <a:ext cx="1200785" cy="1321486"/>
      </dsp:txXfrm>
    </dsp:sp>
    <dsp:sp modelId="{AF490E70-AD3B-449B-BD84-139E3CAD83A8}">
      <dsp:nvSpPr>
        <dsp:cNvPr id="0" name=""/>
        <dsp:cNvSpPr/>
      </dsp:nvSpPr>
      <dsp:spPr>
        <a:xfrm rot="5400000">
          <a:off x="7312799" y="881311"/>
          <a:ext cx="791125" cy="498119"/>
        </a:xfrm>
        <a:prstGeom prst="triangle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A37114-0E7E-4060-ABDB-429C154F943F}">
      <dsp:nvSpPr>
        <dsp:cNvPr id="0" name=""/>
        <dsp:cNvSpPr/>
      </dsp:nvSpPr>
      <dsp:spPr>
        <a:xfrm>
          <a:off x="8399902" y="192"/>
          <a:ext cx="2260359" cy="2260359"/>
        </a:xfrm>
        <a:prstGeom prst="ellipse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 dirty="0"/>
            <a:t>Dewolucja </a:t>
          </a:r>
        </a:p>
      </dsp:txBody>
      <dsp:txXfrm>
        <a:off x="8730924" y="331214"/>
        <a:ext cx="1598315" cy="15983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19B3E96-ED32-49D7-A23A-F65CC7FCB6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97E949C7-999C-483E-B64F-FECA77E242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GB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F8FC479-FE55-44CA-8C4E-C223D4666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621A8-D16B-4379-97E9-03CCE9C5BA0E}" type="datetimeFigureOut">
              <a:rPr lang="en-GB" smtClean="0"/>
              <a:t>25/10/2021</a:t>
            </a:fld>
            <a:endParaRPr lang="en-GB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C9002C2-4D77-49DF-B881-77435A505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4F0054C-0E75-414D-87CB-1FB6557CC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FDC53-FA75-40A8-8FD6-A65FA090CA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403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EE924D7-652B-43B0-B463-3C81E40D0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AC243929-A27F-410B-AAF6-551CF5F21B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F2EC9A7-A4B7-4FF4-BA59-76255EE05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621A8-D16B-4379-97E9-03CCE9C5BA0E}" type="datetimeFigureOut">
              <a:rPr lang="en-GB" smtClean="0"/>
              <a:t>25/10/2021</a:t>
            </a:fld>
            <a:endParaRPr lang="en-GB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4192BCF-93EF-42BE-AD95-A015A860C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A6D2A59-6C76-4BF1-A3B4-BD70FA4F8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FDC53-FA75-40A8-8FD6-A65FA090CA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7921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A32B1735-6337-4E78-A9C0-B0F10FCB6D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13C00C9E-182A-4E3F-A9F4-54F2BD8E19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ABC66E5-C5E0-4DCC-B1B2-A326CF0454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621A8-D16B-4379-97E9-03CCE9C5BA0E}" type="datetimeFigureOut">
              <a:rPr lang="en-GB" smtClean="0"/>
              <a:t>25/10/2021</a:t>
            </a:fld>
            <a:endParaRPr lang="en-GB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F9852CF-65C1-4F88-B4AD-2D6E2440A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E801252-2209-4371-87FD-B676ED74B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FDC53-FA75-40A8-8FD6-A65FA090CA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163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DD21BD4-092E-4D45-A54C-EB6EE29DB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F9410D4-204C-414B-8629-A59481E25F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0BEA18A-7409-4B33-9D7A-A246E9EB4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621A8-D16B-4379-97E9-03CCE9C5BA0E}" type="datetimeFigureOut">
              <a:rPr lang="en-GB" smtClean="0"/>
              <a:t>25/10/2021</a:t>
            </a:fld>
            <a:endParaRPr lang="en-GB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60557C5-1E20-48FD-B382-1E42A9E1A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107958D-0365-40DE-93B1-EBC12E45E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FDC53-FA75-40A8-8FD6-A65FA090CA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9861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35407DA-F930-40EE-AA62-994F1472B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9A1293CB-0F75-40D0-8EC6-E25ADE5FAD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C0F836F-0843-4C5E-B684-20E524AC1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621A8-D16B-4379-97E9-03CCE9C5BA0E}" type="datetimeFigureOut">
              <a:rPr lang="en-GB" smtClean="0"/>
              <a:t>25/10/2021</a:t>
            </a:fld>
            <a:endParaRPr lang="en-GB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612C459-E45D-41B8-A3A9-C1001593E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9B0EE7B-7D7F-4A79-84E7-1CCA3D10A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FDC53-FA75-40A8-8FD6-A65FA090CA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3766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E7F6181-BD8E-427C-B30E-196B96122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CD01691-687D-454F-8272-6B07325EA4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C153DAB0-AB20-440C-B2A4-1E89ABE3B0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26290D3E-B72E-44D8-A8C9-52D7FF4087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621A8-D16B-4379-97E9-03CCE9C5BA0E}" type="datetimeFigureOut">
              <a:rPr lang="en-GB" smtClean="0"/>
              <a:t>25/10/2021</a:t>
            </a:fld>
            <a:endParaRPr lang="en-GB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189D0BDC-8A68-42C4-8D7F-A43D6E7F6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DC36898A-7EC7-45FD-96A9-6EFCCA112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FDC53-FA75-40A8-8FD6-A65FA090CA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8360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FF136F8-D1FB-4D36-B364-C09B7EE3D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AB6C99E-09CA-4C69-BEE7-6781595AB9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36AF48AB-08A3-4008-A616-CCE45C8E92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A2B7F519-62F9-40CA-A4A5-F50808F07E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D08DB87D-25D6-4AAB-8A65-8507DD3182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F814D7D6-96E5-4757-B51D-AA41FFAD4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621A8-D16B-4379-97E9-03CCE9C5BA0E}" type="datetimeFigureOut">
              <a:rPr lang="en-GB" smtClean="0"/>
              <a:t>25/10/2021</a:t>
            </a:fld>
            <a:endParaRPr lang="en-GB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CC87573D-14CF-432E-8AF2-CAFADFD9C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D1A2C87B-103E-4839-A485-7EC57B465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FDC53-FA75-40A8-8FD6-A65FA090CA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0258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BE3412A-C8CA-4066-9BB3-A8E13B6BB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60A767BB-E4A1-4608-9A41-9A17CD30A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621A8-D16B-4379-97E9-03CCE9C5BA0E}" type="datetimeFigureOut">
              <a:rPr lang="en-GB" smtClean="0"/>
              <a:t>25/10/2021</a:t>
            </a:fld>
            <a:endParaRPr lang="en-GB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C3562E0E-56A2-4010-83E3-FADF54DEC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21ABE0A7-6FEA-4C83-B7F3-78EC1615D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FDC53-FA75-40A8-8FD6-A65FA090CA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3660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22D30D88-9F72-42C0-9C86-6BD10D661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621A8-D16B-4379-97E9-03CCE9C5BA0E}" type="datetimeFigureOut">
              <a:rPr lang="en-GB" smtClean="0"/>
              <a:t>25/10/2021</a:t>
            </a:fld>
            <a:endParaRPr lang="en-GB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A1EF9A80-3ED1-4B26-98AC-14AE38AF2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FDDF3BF8-DB7D-4E60-AC65-3F871D04A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FDC53-FA75-40A8-8FD6-A65FA090CA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7404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CDE047E-9DD3-49AB-8539-6EDF6C297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B3B60B7-8EDE-44A5-8F8C-D237548E51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933902F6-8977-42A3-89F7-5A92CBBAB0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68E05C42-3216-4F3E-8FC1-FDBA00DAF5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621A8-D16B-4379-97E9-03CCE9C5BA0E}" type="datetimeFigureOut">
              <a:rPr lang="en-GB" smtClean="0"/>
              <a:t>25/10/2021</a:t>
            </a:fld>
            <a:endParaRPr lang="en-GB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03156954-3F35-472F-8AE1-D5271DBF9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EEA1A4BD-5322-413A-9D08-2A05EB224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FDC53-FA75-40A8-8FD6-A65FA090CA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3369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81E2422-EF86-4BF4-B8A3-6EAF225C4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1B829B08-7ED9-4CB9-AC5E-3199C70412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564B7F6E-B0E4-4127-B06F-C6659124E2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40E425F6-DA18-4B12-8EF5-DAE79AEE2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621A8-D16B-4379-97E9-03CCE9C5BA0E}" type="datetimeFigureOut">
              <a:rPr lang="en-GB" smtClean="0"/>
              <a:t>25/10/2021</a:t>
            </a:fld>
            <a:endParaRPr lang="en-GB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52345D36-2D70-460C-AE24-B4066F05C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AC4DF640-513B-4A59-817E-149A7E294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FDC53-FA75-40A8-8FD6-A65FA090CA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3837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3BE16FA9-A4FB-497D-9246-4343D520F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FC15F8AD-58D0-4AE2-AAE8-242CCA2665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85DB8A8-F4AD-44CE-90C3-7628362A40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B621A8-D16B-4379-97E9-03CCE9C5BA0E}" type="datetimeFigureOut">
              <a:rPr lang="en-GB" smtClean="0"/>
              <a:t>25/10/2021</a:t>
            </a:fld>
            <a:endParaRPr lang="en-GB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1E7CE8D-C2A8-450E-9F50-29515E55F1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B8FA965-4694-4A59-9890-2E13A12E18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5FDC53-FA75-40A8-8FD6-A65FA090CA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0360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bazhum.muzhp.pl/media/files/Palestra/Palestra-r1988-t32-n5(365)/Palestra-r1988-t32-n5(365)-s65-82/Palestra-r1988-t32-n5(365)-s65-82.pdf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sip.lex.pl/#/document/16798685?unitId=art(31)&amp;cm=DOCUMENT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2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2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iadomosci.onet.pl/kraj/degradacje-delegacje-dyscyplinarki-kij-prokuratury-na-niepokornych/pqch9pv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pk.gov.pl/wp-content/uploads/2021/03/PK-P1K-za-2020-r..pdf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aGkSW5_zRME&amp;t=55s" TargetMode="External"/><Relationship Id="rId4" Type="http://schemas.openxmlformats.org/officeDocument/2006/relationships/hyperlink" Target="https://www.facebook.com/watch/live/?ref=watch_permalink&amp;v=408991914126015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2E1EA1B-98DD-4BE2-9942-8579D038DD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2E1FA96E-844F-41A8-9510-76D50A0E0C0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08B4F142-5CD0-4CF6-8A32-87306C44FA4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29" y="-634336"/>
            <a:ext cx="12193057" cy="8126672"/>
          </a:xfrm>
          <a:prstGeom prst="rect">
            <a:avLst/>
          </a:prstGeom>
        </p:spPr>
      </p:pic>
      <p:sp>
        <p:nvSpPr>
          <p:cNvPr id="5" name="Prostokąt 4">
            <a:extLst>
              <a:ext uri="{FF2B5EF4-FFF2-40B4-BE49-F238E27FC236}">
                <a16:creationId xmlns:a16="http://schemas.microsoft.com/office/drawing/2014/main" id="{ED4F3562-F002-467A-8774-51C54562C9C9}"/>
              </a:ext>
            </a:extLst>
          </p:cNvPr>
          <p:cNvSpPr>
            <a:spLocks noChangeAspect="1"/>
          </p:cNvSpPr>
          <p:nvPr/>
        </p:nvSpPr>
        <p:spPr>
          <a:xfrm>
            <a:off x="-127491" y="-1187408"/>
            <a:ext cx="1558727" cy="2475659"/>
          </a:xfrm>
          <a:prstGeom prst="rect">
            <a:avLst/>
          </a:prstGeom>
          <a:solidFill>
            <a:srgbClr val="447584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6E43B892-764D-41C7-8300-E88382987129}"/>
              </a:ext>
            </a:extLst>
          </p:cNvPr>
          <p:cNvSpPr>
            <a:spLocks noChangeAspect="1"/>
          </p:cNvSpPr>
          <p:nvPr/>
        </p:nvSpPr>
        <p:spPr>
          <a:xfrm>
            <a:off x="1431237" y="-1181382"/>
            <a:ext cx="2880000" cy="2469633"/>
          </a:xfrm>
          <a:prstGeom prst="rect">
            <a:avLst/>
          </a:prstGeom>
          <a:solidFill>
            <a:srgbClr val="96C3C9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5BC644BC-0426-45DE-B773-4F4423815D8A}"/>
              </a:ext>
            </a:extLst>
          </p:cNvPr>
          <p:cNvSpPr>
            <a:spLocks noChangeAspect="1"/>
          </p:cNvSpPr>
          <p:nvPr/>
        </p:nvSpPr>
        <p:spPr>
          <a:xfrm>
            <a:off x="-127491" y="1282225"/>
            <a:ext cx="1558728" cy="2880000"/>
          </a:xfrm>
          <a:prstGeom prst="rect">
            <a:avLst/>
          </a:prstGeom>
          <a:solidFill>
            <a:srgbClr val="E68054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9CDCACE9-0741-4E8C-A72A-87628F88E8FA}"/>
              </a:ext>
            </a:extLst>
          </p:cNvPr>
          <p:cNvSpPr>
            <a:spLocks noChangeAspect="1"/>
          </p:cNvSpPr>
          <p:nvPr/>
        </p:nvSpPr>
        <p:spPr>
          <a:xfrm>
            <a:off x="711237" y="568251"/>
            <a:ext cx="3600000" cy="3600000"/>
          </a:xfrm>
          <a:prstGeom prst="rect">
            <a:avLst/>
          </a:prstGeom>
          <a:solidFill>
            <a:srgbClr val="D5E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6A980ABF-1AAE-4144-B8B5-237E24A6040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2509" y="1022388"/>
            <a:ext cx="3690710" cy="1705252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B85455C3-E358-4B10-80A6-9269A3FD23B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57179" y="2432581"/>
            <a:ext cx="2161370" cy="1439287"/>
          </a:xfrm>
          <a:prstGeom prst="rect">
            <a:avLst/>
          </a:prstGeom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8F15A91E-FE8F-453C-8A9C-C60C28B30505}"/>
              </a:ext>
            </a:extLst>
          </p:cNvPr>
          <p:cNvSpPr txBox="1"/>
          <p:nvPr/>
        </p:nvSpPr>
        <p:spPr>
          <a:xfrm>
            <a:off x="5517222" y="1600200"/>
            <a:ext cx="6215866" cy="4031873"/>
          </a:xfrm>
          <a:prstGeom prst="rect">
            <a:avLst/>
          </a:prstGeom>
          <a:solidFill>
            <a:srgbClr val="D5E1E3">
              <a:alpha val="66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3200" dirty="0"/>
              <a:t>Wykład 3 </a:t>
            </a:r>
          </a:p>
          <a:p>
            <a:endParaRPr lang="pl-PL" sz="3200" dirty="0"/>
          </a:p>
          <a:p>
            <a:r>
              <a:rPr lang="pl-PL" sz="2400" dirty="0"/>
              <a:t>Formy postępowania przygotowawczego. Organy prowadzące postępowanie przygotowawcze. Cele postępowania przygotowawczego Zasady organizacyjne prokuratury. Struktura prokuratury. Właściwość prokuratury. Rola prokuratora w postępowaniu przygotowawczym. Czynności sądu w postępowaniu przygotowawczym. Pojęcie strony procesowej.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527541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Statystyki prokuratorskie</a:t>
            </a:r>
          </a:p>
        </p:txBody>
      </p:sp>
      <p:graphicFrame>
        <p:nvGraphicFramePr>
          <p:cNvPr id="9" name="Symbol zastępczy zawartości 8"/>
          <p:cNvGraphicFramePr>
            <a:graphicFrameLocks noGrp="1"/>
          </p:cNvGraphicFramePr>
          <p:nvPr>
            <p:ph sz="half" idx="1"/>
          </p:nvPr>
        </p:nvGraphicFramePr>
        <p:xfrm>
          <a:off x="381000" y="1695450"/>
          <a:ext cx="5440363" cy="4762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Symbol zastępczy zawartości 11"/>
          <p:cNvGraphicFramePr>
            <a:graphicFrameLocks noGrp="1"/>
          </p:cNvGraphicFramePr>
          <p:nvPr>
            <p:ph sz="half" idx="2"/>
          </p:nvPr>
        </p:nvGraphicFramePr>
        <p:xfrm>
          <a:off x="5821363" y="2014194"/>
          <a:ext cx="5989637" cy="44437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Obraz 4">
            <a:extLst>
              <a:ext uri="{FF2B5EF4-FFF2-40B4-BE49-F238E27FC236}">
                <a16:creationId xmlns:a16="http://schemas.microsoft.com/office/drawing/2014/main" id="{389ED9D4-CBE6-4CCA-844D-994D6D6B140A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501290" y="0"/>
            <a:ext cx="3690710" cy="1705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4764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E63575D-572C-4660-A2DF-73E685EB0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Czas trwania </a:t>
            </a:r>
            <a:endParaRPr lang="en-GB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9A15576-D5C9-4BF4-83FD-9E26A5A3DF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pl-PL" dirty="0"/>
              <a:t>Śledztwo – art. 310</a:t>
            </a:r>
            <a:endParaRPr lang="en-GB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C267ADF5-F233-4EBF-9906-003924D5484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dirty="0"/>
              <a:t>Śledztwo powinno być ukończone w ciągu 3 miesięcy.</a:t>
            </a:r>
          </a:p>
          <a:p>
            <a:pPr algn="just"/>
            <a:r>
              <a:rPr lang="pl-PL" dirty="0"/>
              <a:t>W </a:t>
            </a:r>
            <a:r>
              <a:rPr lang="pl-PL" b="1" dirty="0"/>
              <a:t>uzasadnionych wypadkach </a:t>
            </a:r>
            <a:r>
              <a:rPr lang="pl-PL" dirty="0"/>
              <a:t>okres śledztwa może być </a:t>
            </a:r>
            <a:r>
              <a:rPr lang="pl-PL" b="1" dirty="0"/>
              <a:t>przedłużony na dalszy czas oznaczony przez prokuratora nadzorującego śledztwo lub prokuratora bezpośrednio przełożonego</a:t>
            </a:r>
            <a:r>
              <a:rPr lang="pl-PL" dirty="0"/>
              <a:t> wobec prokuratora, który prowadzi śledztwo, nie dłuższy jednak niż rok. </a:t>
            </a:r>
            <a:r>
              <a:rPr lang="pl-PL" b="1" dirty="0">
                <a:solidFill>
                  <a:srgbClr val="FF0000"/>
                </a:solidFill>
              </a:rPr>
              <a:t>W szczególnie uzasadnionych wypadkach </a:t>
            </a:r>
            <a:r>
              <a:rPr lang="pl-PL" dirty="0"/>
              <a:t>właściwy </a:t>
            </a:r>
            <a:r>
              <a:rPr lang="pl-PL" b="1" dirty="0">
                <a:solidFill>
                  <a:srgbClr val="FF0000"/>
                </a:solidFill>
              </a:rPr>
              <a:t>prokurator nadrzędny </a:t>
            </a:r>
            <a:r>
              <a:rPr lang="pl-PL" dirty="0"/>
              <a:t>nad prokuratorem nadzorującym lub prowadzącym śledztwo może przedłużyć jego okres na dalszy czas oznaczony.</a:t>
            </a:r>
            <a:endParaRPr lang="en-GB" dirty="0"/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CE5172B5-5F1A-4698-A53C-3E86AC4FF6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l-PL" dirty="0"/>
              <a:t>Dochodzenie – art. 325i </a:t>
            </a:r>
            <a:endParaRPr lang="en-GB" dirty="0"/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E41BAF75-F324-44E8-8541-D06219459EAA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pl-PL" dirty="0"/>
              <a:t>Dochodzenie </a:t>
            </a:r>
            <a:r>
              <a:rPr lang="pl-PL" b="1" dirty="0"/>
              <a:t>powinno być ukończone w ciągu 2 miesięcy</a:t>
            </a:r>
            <a:r>
              <a:rPr lang="pl-PL" dirty="0"/>
              <a:t>. </a:t>
            </a:r>
            <a:r>
              <a:rPr lang="pl-PL" b="1" dirty="0"/>
              <a:t>Prokurator</a:t>
            </a:r>
            <a:r>
              <a:rPr lang="pl-PL" dirty="0"/>
              <a:t> może przedłużyć ten okres </a:t>
            </a:r>
            <a:r>
              <a:rPr lang="pl-PL" b="1" dirty="0"/>
              <a:t>do 3 miesięcy</a:t>
            </a:r>
            <a:r>
              <a:rPr lang="pl-PL" dirty="0"/>
              <a:t>, a w </a:t>
            </a:r>
            <a:r>
              <a:rPr lang="pl-PL" b="1" dirty="0"/>
              <a:t>wypadkach szczególnie uzasadnionych </a:t>
            </a:r>
            <a:r>
              <a:rPr lang="pl-PL" dirty="0"/>
              <a:t>- </a:t>
            </a:r>
            <a:r>
              <a:rPr lang="pl-PL" b="1" dirty="0"/>
              <a:t>na dalszy czas oznaczony</a:t>
            </a:r>
            <a:r>
              <a:rPr lang="pl-PL" dirty="0"/>
              <a:t>.</a:t>
            </a:r>
            <a:endParaRPr lang="en-GB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53FD0CC0-A600-4919-AD33-6DBA9B11705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01290" y="0"/>
            <a:ext cx="3690710" cy="1705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0160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387189" y="612843"/>
            <a:ext cx="2247091" cy="1499738"/>
          </a:xfrm>
        </p:spPr>
        <p:txBody>
          <a:bodyPr anchor="b">
            <a:normAutofit/>
          </a:bodyPr>
          <a:lstStyle/>
          <a:p>
            <a:r>
              <a:rPr lang="pl-PL" sz="2400">
                <a:solidFill>
                  <a:srgbClr val="FFFFFF"/>
                </a:solidFill>
              </a:rPr>
              <a:t>Statystyki prokuratorskie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387190" y="2149813"/>
            <a:ext cx="2247090" cy="40467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400">
                <a:solidFill>
                  <a:srgbClr val="FFFFFF"/>
                </a:solidFill>
              </a:rPr>
              <a:t>Szczegółowe dane można sprawdzić klikając w „formatowanie kształtu” i „edytuj dane wykresu”</a:t>
            </a:r>
          </a:p>
          <a:p>
            <a:pPr marL="0" indent="0">
              <a:buNone/>
            </a:pPr>
            <a:endParaRPr lang="pl-PL" sz="140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pl-PL" sz="1400">
                <a:solidFill>
                  <a:srgbClr val="FFFFFF"/>
                </a:solidFill>
              </a:rPr>
              <a:t>Sprawozdania i statystyki dostępne są na stronie prokuratury krajowej </a:t>
            </a:r>
          </a:p>
        </p:txBody>
      </p:sp>
      <p:graphicFrame>
        <p:nvGraphicFramePr>
          <p:cNvPr id="6" name="Wykres 5"/>
          <p:cNvGraphicFramePr/>
          <p:nvPr>
            <p:extLst>
              <p:ext uri="{D42A27DB-BD31-4B8C-83A1-F6EECF244321}">
                <p14:modId xmlns:p14="http://schemas.microsoft.com/office/powerpoint/2010/main" val="1014995789"/>
              </p:ext>
            </p:extLst>
          </p:nvPr>
        </p:nvGraphicFramePr>
        <p:xfrm>
          <a:off x="410122" y="413053"/>
          <a:ext cx="11312691" cy="60645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673579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918B8525-CA78-458D-A25C-3F0B85C97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Redukcja formalizmu? </a:t>
            </a:r>
            <a:endParaRPr lang="en-GB" dirty="0"/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C04305F8-3DB8-4189-B9E5-B1CD9F7599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l-PL" dirty="0"/>
              <a:t>W doktrynie wskazuje się, że jedną z różnic między śledztwem a dochodzeniem jest redukcja formalizmu tej drugiej formy postępowania przygotowawczego. </a:t>
            </a:r>
          </a:p>
          <a:p>
            <a:pPr algn="just"/>
            <a:r>
              <a:rPr lang="pl-PL" dirty="0"/>
              <a:t>W dochodzeniu są czynności, które wymagają mniejszego formalizmu (np. możliwość wpisania treści zarzutu do protokołu przesłuchania podejrzanego, możliwość wydania postanowienia o umorzeniu przez policję – ale prokurator musi zatwierdzić – czy brak konieczności sporządzenia uzasadnienia postanowienia o umorzeniu postępowania, uzasadnienia aktu oskarżenia. </a:t>
            </a:r>
          </a:p>
          <a:p>
            <a:pPr algn="just"/>
            <a:r>
              <a:rPr lang="pl-PL" dirty="0"/>
              <a:t>Zob. art. 325e – 325h</a:t>
            </a:r>
            <a:endParaRPr lang="en-GB" dirty="0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46BFEA6F-0BA6-4AAD-8C64-DFD916F532E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01290" y="0"/>
            <a:ext cx="3690710" cy="1705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9555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DF480CA-3FF4-487F-BB3B-C05FCBA4E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663090" cy="1325563"/>
          </a:xfrm>
        </p:spPr>
        <p:txBody>
          <a:bodyPr/>
          <a:lstStyle/>
          <a:p>
            <a:r>
              <a:rPr lang="pl-PL" dirty="0"/>
              <a:t>Czynności sądu w postępowaniu przygotowawczym </a:t>
            </a:r>
            <a:endParaRPr lang="en-GB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1CEFCA6-1706-4DDD-8689-E456F04653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l-PL" b="1" dirty="0">
                <a:solidFill>
                  <a:srgbClr val="FF0000"/>
                </a:solidFill>
              </a:rPr>
              <a:t>SĄD NIE PROWADZI POSTĘPOWANIA PRZYGOTOWAWCZEGO. </a:t>
            </a:r>
          </a:p>
          <a:p>
            <a:pPr marL="0" indent="0" algn="ctr">
              <a:buNone/>
            </a:pPr>
            <a:endParaRPr lang="pl-PL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pl-PL" b="1" dirty="0">
                <a:solidFill>
                  <a:srgbClr val="FF0000"/>
                </a:solidFill>
              </a:rPr>
              <a:t>SĄD NIE JEST ORGANEM PROWADZĄCYM POSTĘPOWANIE PRZYGOTOWAWCZE. </a:t>
            </a:r>
          </a:p>
          <a:p>
            <a:pPr marL="0" indent="0" algn="ctr">
              <a:buNone/>
            </a:pPr>
            <a:endParaRPr lang="pl-PL" b="1" dirty="0">
              <a:solidFill>
                <a:srgbClr val="FF0000"/>
              </a:solidFill>
            </a:endParaRPr>
          </a:p>
          <a:p>
            <a:pPr algn="just"/>
            <a:r>
              <a:rPr lang="pl-PL" sz="2000" dirty="0"/>
              <a:t>Art. 298 § 2 k.p.k.  - określone w ustawie czynności w postępowaniu przygotowawczym przeprowadza sąd. </a:t>
            </a:r>
          </a:p>
          <a:p>
            <a:pPr algn="just"/>
            <a:r>
              <a:rPr lang="pl-PL" sz="2000" dirty="0"/>
              <a:t>K.p.k. przyznaje sądowi szereg uprawnień w toku postępowania przygotowawczego. </a:t>
            </a:r>
            <a:r>
              <a:rPr lang="pl-PL" sz="2000" b="1" u="sng" dirty="0"/>
              <a:t>W żadnym wypadku nie oznacza to, że sąd prowadzi postępowanie przygotowawcze. Ingerencja sądu jest dopuszczalna tylko wtedy, gdy k.p.k. tak stanowi</a:t>
            </a:r>
            <a:r>
              <a:rPr lang="pl-PL" sz="2000" dirty="0"/>
              <a:t>, ze względu na gwarancje procesowe stron pierwszego stadium procesu oraz zwiększenie wiarygodności dowodów uzyskanych w tym etapie. </a:t>
            </a:r>
            <a:endParaRPr lang="pl-PL" sz="2000" b="1" u="sng" dirty="0"/>
          </a:p>
          <a:p>
            <a:pPr marL="0" indent="0" algn="just">
              <a:buNone/>
            </a:pPr>
            <a:endParaRPr lang="en-GB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2ADCB89D-AF56-4E6A-A132-711034C9B37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01290" y="0"/>
            <a:ext cx="3690710" cy="1705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75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3211F7C-E9EC-4616-8763-89B90A4A3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663090" cy="1325563"/>
          </a:xfrm>
        </p:spPr>
        <p:txBody>
          <a:bodyPr/>
          <a:lstStyle/>
          <a:p>
            <a:r>
              <a:rPr lang="pl-PL" dirty="0"/>
              <a:t>Czynności sądu w postępowaniu przygotowawczym </a:t>
            </a:r>
            <a:endParaRPr lang="en-GB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146A676-0B08-4337-9BFF-C7A4D2B6E6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pl-PL" sz="2400" dirty="0"/>
              <a:t>Zwiększenie czynnika sądowego w pierwszym stadium procesu ma przede wszystkim znaczenie </a:t>
            </a:r>
            <a:r>
              <a:rPr lang="pl-PL" sz="2400" b="1" dirty="0"/>
              <a:t>gwarancyjne i kontrolne</a:t>
            </a:r>
            <a:r>
              <a:rPr lang="pl-PL" sz="2400" dirty="0"/>
              <a:t>. </a:t>
            </a:r>
          </a:p>
          <a:p>
            <a:pPr algn="just"/>
            <a:r>
              <a:rPr lang="pl-PL" sz="2400" dirty="0"/>
              <a:t>Pośredni i bezpośredni wpływ na przebieg postępowania przygotowawczego</a:t>
            </a:r>
          </a:p>
          <a:p>
            <a:pPr lvl="1" algn="just"/>
            <a:r>
              <a:rPr lang="pl-PL" dirty="0"/>
              <a:t>pośredni – ocena materiału dowodowego zebranego w postępowaniu przygotowawczym podczas rozprawy głównej; </a:t>
            </a:r>
          </a:p>
          <a:p>
            <a:pPr algn="just"/>
            <a:r>
              <a:rPr lang="pl-PL" sz="2400" dirty="0"/>
              <a:t>„</a:t>
            </a:r>
            <a:r>
              <a:rPr lang="pl-PL" sz="2400" b="1" dirty="0"/>
              <a:t>Stopień bezpośredniego oddziaływania sądu na postępowanie przygotowawcze jest zawsze miarą stopnia wolności obywatelskich</a:t>
            </a:r>
            <a:r>
              <a:rPr lang="pl-PL" sz="2400" dirty="0"/>
              <a:t>”. Bezpośrednie oddziaływanie to:</a:t>
            </a:r>
          </a:p>
          <a:p>
            <a:pPr marL="971550" lvl="1" indent="-514350">
              <a:buFont typeface="+mj-lt"/>
              <a:buAutoNum type="arabicPeriod"/>
            </a:pPr>
            <a:r>
              <a:rPr lang="pl-PL" sz="1600" b="1" dirty="0"/>
              <a:t>podejmowanie decyzji w I instancji</a:t>
            </a:r>
            <a:r>
              <a:rPr lang="pl-PL" sz="1600" dirty="0"/>
              <a:t>; np.: stosowanie tymczasowego aresztowania; zwolnienie z tajemnicy z art. 180 § 2; zarządzenie kontroli i utrwalania rozmów lub zatwierdzenie takiego postanowienia</a:t>
            </a:r>
          </a:p>
          <a:p>
            <a:pPr marL="971550" lvl="1" indent="-514350">
              <a:buFont typeface="+mj-lt"/>
              <a:buAutoNum type="arabicPeriod"/>
            </a:pPr>
            <a:r>
              <a:rPr lang="pl-PL" sz="1600" b="1" dirty="0"/>
              <a:t>Wykonywanie działań korygujących </a:t>
            </a:r>
            <a:r>
              <a:rPr lang="pl-PL" sz="1600" dirty="0"/>
              <a:t>za pomocą decyzji wydawanych w wyniku wniesionych środków odwoławczych. Sąd rozpoznaje m.in. zażalenia na: postanowienia o odmowie wszczęcia/umorzenie śledztwa lub dochodzenia; w przedmiocie stosowania </a:t>
            </a:r>
            <a:r>
              <a:rPr lang="pl-PL" sz="1600" dirty="0" err="1"/>
              <a:t>nieizolacyjnych</a:t>
            </a:r>
            <a:r>
              <a:rPr lang="pl-PL" sz="1600" dirty="0"/>
              <a:t> środków zapobiegawczych, jeżeli decyzję tę wydał prokurator; w przedmiocie zabezpieczenia majątkowego; zatrzymanie osoby podejrzanej</a:t>
            </a:r>
          </a:p>
          <a:p>
            <a:pPr marL="971550" lvl="1" indent="-514350">
              <a:buFont typeface="+mj-lt"/>
              <a:buAutoNum type="arabicPeriod"/>
            </a:pPr>
            <a:r>
              <a:rPr lang="pl-PL" sz="1600" dirty="0"/>
              <a:t>Przeprowadzenie </a:t>
            </a:r>
            <a:r>
              <a:rPr lang="pl-PL" sz="1600" b="1" dirty="0"/>
              <a:t>czynności dowodowych</a:t>
            </a:r>
            <a:r>
              <a:rPr lang="pl-PL" sz="1600" dirty="0"/>
              <a:t> w toku postępowania przygotowawczego; gdy zachodzi niebezpieczeństwo, że świadka nie będzie można przesłuchać na rozprawie – art. 316 § 3; art. 185a – 185c </a:t>
            </a:r>
            <a:r>
              <a:rPr lang="pl-PL" sz="1600" dirty="0">
                <a:sym typeface="Wingdings" pitchFamily="2" charset="2"/>
              </a:rPr>
              <a:t> przesłuchanie pokrzywdzonego i świadka, którzy nie ukończyli 15 lat oraz pokrzywdzonych przestępstwami przeciwko wolności seksualnej i obyczajności.</a:t>
            </a:r>
            <a:endParaRPr lang="pl-PL" sz="1600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0AD608F3-F64F-46F3-AC7B-D443B4A6D6F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01290" y="0"/>
            <a:ext cx="3690710" cy="1705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6317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57EE88E-3939-4294-9900-993075828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663090" cy="1325563"/>
          </a:xfrm>
        </p:spPr>
        <p:txBody>
          <a:bodyPr/>
          <a:lstStyle/>
          <a:p>
            <a:r>
              <a:rPr lang="pl-PL" dirty="0"/>
              <a:t>Cele postępowania przygotowawczego – art. 297 </a:t>
            </a:r>
            <a:endParaRPr lang="en-GB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94B3C66-F63C-4B26-B0D6-C8333F4C63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dirty="0"/>
              <a:t>§  1. Celem postępowania przygotowawczego jest:</a:t>
            </a:r>
          </a:p>
          <a:p>
            <a:pPr marL="457200" lvl="1" indent="0" algn="just">
              <a:buNone/>
            </a:pPr>
            <a:r>
              <a:rPr lang="pl-PL" dirty="0"/>
              <a:t>1) ustalenie, czy został popełniony czyn zabroniony i czy stanowi on przestępstwo;</a:t>
            </a:r>
          </a:p>
          <a:p>
            <a:pPr marL="457200" lvl="1" indent="0" algn="just">
              <a:buNone/>
            </a:pPr>
            <a:r>
              <a:rPr lang="pl-PL" dirty="0"/>
              <a:t>2) wykrycie i w razie potrzeby ujęcie sprawcy;</a:t>
            </a:r>
          </a:p>
          <a:p>
            <a:pPr marL="457200" lvl="1" indent="0" algn="just">
              <a:buNone/>
            </a:pPr>
            <a:r>
              <a:rPr lang="pl-PL" dirty="0"/>
              <a:t>3) zebranie danych stosownie do art. 213 i 214;</a:t>
            </a:r>
          </a:p>
          <a:p>
            <a:pPr marL="457200" lvl="1" indent="0" algn="just">
              <a:buNone/>
            </a:pPr>
            <a:r>
              <a:rPr lang="pl-PL" dirty="0"/>
              <a:t>4) wyjaśnienie okoliczności sprawy, w tym ustalenie osób pokrzywdzonych i rozmiarów szkody;</a:t>
            </a:r>
          </a:p>
          <a:p>
            <a:pPr marL="457200" lvl="1" indent="0" algn="just">
              <a:buNone/>
            </a:pPr>
            <a:r>
              <a:rPr lang="pl-PL" dirty="0"/>
              <a:t>5) zebranie, zabezpieczenie i w niezbędnym zakresie utrwalenie dowodów dla sądu.</a:t>
            </a:r>
          </a:p>
          <a:p>
            <a:pPr marL="0" indent="0" algn="just">
              <a:buNone/>
            </a:pPr>
            <a:endParaRPr lang="en-GB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F6192F44-A2EE-4B5D-AB7F-DA8BBAD3349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01290" y="0"/>
            <a:ext cx="3690710" cy="1705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9582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C3CD03A-F883-40DC-BB88-F4A5D8049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663090" cy="1325563"/>
          </a:xfrm>
        </p:spPr>
        <p:txBody>
          <a:bodyPr/>
          <a:lstStyle/>
          <a:p>
            <a:r>
              <a:rPr lang="pl-PL" dirty="0"/>
              <a:t>Jaki model postępowania przygotowawczego?</a:t>
            </a:r>
            <a:endParaRPr lang="en-GB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2FA0A90-30CF-4B8B-8883-BB23F1D802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l-PL" dirty="0"/>
              <a:t>Problem: w jaki sposób ukształtować postępowanie przedsądowe? </a:t>
            </a:r>
          </a:p>
          <a:p>
            <a:pPr algn="just"/>
            <a:r>
              <a:rPr lang="en-GB" dirty="0">
                <a:hlinkClick r:id="rId2"/>
              </a:rPr>
              <a:t>https://bazhum.muzhp.pl/media/files/Palestra/Palestra-r1988-t32-n5(365)/Palestra-r1988-t32-n5(365)-s65-82/Palestra-r1988-t32-n5(365)-s65-82.pdf</a:t>
            </a:r>
            <a:r>
              <a:rPr lang="pl-PL" dirty="0"/>
              <a:t> </a:t>
            </a:r>
          </a:p>
          <a:p>
            <a:pPr algn="just"/>
            <a:r>
              <a:rPr lang="pl-PL" dirty="0"/>
              <a:t>J. Skorupka, Funkcje postępowania przygotowawczego, PRZEGLĄD  PRAWA  I  ADMINISTRACJI  LXXXII, WROCŁAW  2010</a:t>
            </a:r>
          </a:p>
          <a:p>
            <a:pPr algn="just"/>
            <a:r>
              <a:rPr lang="pl-PL" dirty="0"/>
              <a:t>R.A. Stefański, MODEL POSTĘPOWANIA PRZYGOTOWAWCZEGO; DOTYCHCZASOWE ZMIANY I WNIOSKI. DE LEGE FERENDA, </a:t>
            </a:r>
            <a:r>
              <a:rPr lang="pl-PL" dirty="0" err="1"/>
              <a:t>Ius</a:t>
            </a:r>
            <a:r>
              <a:rPr lang="pl-PL" dirty="0"/>
              <a:t> Novum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D0F6B852-5983-4125-A5D2-B6FBD6BE663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01290" y="-51370"/>
            <a:ext cx="3690710" cy="1705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5513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845EEC6-1905-4AF7-983B-A46BB7F58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663090" cy="1325563"/>
          </a:xfrm>
        </p:spPr>
        <p:txBody>
          <a:bodyPr/>
          <a:lstStyle/>
          <a:p>
            <a:r>
              <a:rPr lang="pl-PL" dirty="0"/>
              <a:t>Rola prokuratora w postępowaniu przygotowawczym</a:t>
            </a:r>
            <a:endParaRPr lang="en-GB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D32E1A1-1305-48C1-B839-E45773F10F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pl-PL" dirty="0"/>
              <a:t>Prokurator jest najważniejszym organem w postępowaniu przygotowawczym. Prowadzi postępowanie, podejmuje kluczowe decyzje w postępowaniu przygotowawczym, nadzoruje postępowanie przygotowawcze w zakresie w jakim go nie prowadzi. Wydaje decyzje ingerujące w sferę prywatności jednostki. </a:t>
            </a:r>
          </a:p>
          <a:p>
            <a:pPr algn="just"/>
            <a:r>
              <a:rPr lang="pl-PL" dirty="0"/>
              <a:t>Nadzór ogólny: </a:t>
            </a:r>
          </a:p>
          <a:p>
            <a:pPr marL="723900" lvl="1" indent="-266700" algn="just">
              <a:buFont typeface="+mj-lt"/>
              <a:buAutoNum type="arabicPeriod"/>
            </a:pPr>
            <a:r>
              <a:rPr lang="pl-PL" sz="1800" dirty="0"/>
              <a:t>art. 15 § 1 – Policja i inne organy w zakresie postępowania karnego wykonują m.in. polecenia prokuratora oraz pod nadzorem prokuratora prowadzą śledztwo lub dochodzenie</a:t>
            </a:r>
          </a:p>
          <a:p>
            <a:pPr marL="723900" lvl="1" indent="-266700" algn="just">
              <a:buFont typeface="+mj-lt"/>
              <a:buAutoNum type="arabicPeriod"/>
            </a:pPr>
            <a:r>
              <a:rPr lang="pl-PL" sz="1800" dirty="0"/>
              <a:t>konieczność zatwierdzenia przez prokuratora niektórych decyzji (rozstrzygnięć) wydawanych w postępowaniu przygotowawczym</a:t>
            </a:r>
          </a:p>
          <a:p>
            <a:pPr lvl="2" algn="just"/>
            <a:r>
              <a:rPr lang="pl-PL" sz="1800" dirty="0"/>
              <a:t>np. postanowienie o umorzeniu dochodzenia prowadzonego przeciwko osobie; postanowienie o zawieszeniu dochodzenia (art. 325e § 2); postanowienie o zawieszeniu śledztwa (art. 325)</a:t>
            </a:r>
          </a:p>
          <a:p>
            <a:pPr marL="723900" lvl="1" indent="-266700" algn="just">
              <a:buFont typeface="+mj-lt"/>
              <a:buAutoNum type="arabicPeriod"/>
            </a:pPr>
            <a:r>
              <a:rPr lang="pl-PL" sz="1800" dirty="0"/>
              <a:t>Prokurator rozpoznaje część zażaleń – tzw. horyzontalna kontrola postępowania przygotowawczego (art. 302)</a:t>
            </a:r>
          </a:p>
          <a:p>
            <a:pPr marL="0" indent="0" algn="just">
              <a:buNone/>
            </a:pPr>
            <a:endParaRPr lang="pl-PL" sz="2400" dirty="0"/>
          </a:p>
          <a:p>
            <a:pPr algn="just"/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6EE476B7-5C70-4E2A-9A3B-E60D6785519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01290" y="0"/>
            <a:ext cx="3690710" cy="1705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8308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FA666B7-9FA2-4F92-AE57-36A875B87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663090" cy="1325563"/>
          </a:xfrm>
        </p:spPr>
        <p:txBody>
          <a:bodyPr/>
          <a:lstStyle/>
          <a:p>
            <a:r>
              <a:rPr lang="pl-PL" dirty="0"/>
              <a:t>Nadzór prokuratora w postępowaniu przygotowawczym  </a:t>
            </a:r>
            <a:endParaRPr lang="en-GB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87939AD-A578-497C-A03B-F00B995E06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pl-PL" dirty="0"/>
              <a:t>Prokurator sprawuje nadzór nad postępowaniem przygotowawczym, </a:t>
            </a:r>
            <a:r>
              <a:rPr lang="pl-PL" b="1" dirty="0"/>
              <a:t>w zakresie w jakim sam go nie prowadzi. </a:t>
            </a:r>
            <a:r>
              <a:rPr lang="pl-PL" dirty="0"/>
              <a:t>Może również objąć nadzorem tzw. czynności sprawdzające (art. 307)</a:t>
            </a:r>
          </a:p>
          <a:p>
            <a:pPr algn="just"/>
            <a:r>
              <a:rPr lang="pl-PL" dirty="0"/>
              <a:t>Ponadto, ma obowiązek czuwać nad prawidłowym i sprawnym przebiegiem całego postępowania. </a:t>
            </a:r>
          </a:p>
          <a:p>
            <a:pPr algn="just"/>
            <a:r>
              <a:rPr lang="pl-PL" dirty="0"/>
              <a:t>W ramach sprawowanego nadzoru prokurator powinien zadbać by zostały zrealizowane cele z art. 297 k.p.k., czuwać nad zgodnością przebiegu postępowania z przepisami prawa, w szczególności z zachowaniem praw podejrzanego, pokrzywdzonego i innych uczestników postępowania oraz udzielać organom ścigania pomocy w rozstrzyganiu kwestii prawnych. </a:t>
            </a:r>
          </a:p>
          <a:p>
            <a:pPr algn="just"/>
            <a:endParaRPr lang="en-GB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CA566DFF-708E-4F72-B6E1-5ACE372F398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01290" y="0"/>
            <a:ext cx="3690710" cy="1705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3304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F118221-A72F-4A53-B61C-684F9E62A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663090" cy="1325563"/>
          </a:xfrm>
        </p:spPr>
        <p:txBody>
          <a:bodyPr/>
          <a:lstStyle/>
          <a:p>
            <a:r>
              <a:rPr lang="pl-PL" dirty="0"/>
              <a:t>Formy postępowania przygotowawczego </a:t>
            </a:r>
            <a:endParaRPr lang="en-GB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88AF473-3C34-4E2A-B07F-FCC529AE6D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pl-PL" dirty="0"/>
              <a:t>Dwie zasadnicze formy postępowania przygotowawczego – </a:t>
            </a:r>
            <a:r>
              <a:rPr lang="pl-PL" b="1" dirty="0"/>
              <a:t>śledztwo i dochodzenie</a:t>
            </a:r>
            <a:r>
              <a:rPr lang="pl-PL" dirty="0"/>
              <a:t>. W sensie normatywnym dochodzenie ma charakter akcesoryjny względem śledztwa. </a:t>
            </a:r>
          </a:p>
          <a:p>
            <a:pPr algn="just"/>
            <a:r>
              <a:rPr lang="pl-PL" dirty="0"/>
              <a:t>Różnice między śledztwem a dochodzeniem:</a:t>
            </a:r>
          </a:p>
          <a:p>
            <a:pPr lvl="1" algn="just"/>
            <a:r>
              <a:rPr lang="pl-PL" dirty="0"/>
              <a:t>Organy prowadzące śledztwo i dochodzenie </a:t>
            </a:r>
          </a:p>
          <a:p>
            <a:pPr lvl="1" algn="just"/>
            <a:r>
              <a:rPr lang="pl-PL" dirty="0"/>
              <a:t>Zakres przedmiotowy śledztwa i dochodzenia </a:t>
            </a:r>
          </a:p>
          <a:p>
            <a:pPr lvl="1" algn="just"/>
            <a:r>
              <a:rPr lang="pl-PL" dirty="0"/>
              <a:t>Czas trwania </a:t>
            </a:r>
          </a:p>
          <a:p>
            <a:pPr lvl="1" algn="just"/>
            <a:r>
              <a:rPr lang="pl-PL" dirty="0"/>
              <a:t>Stopień formalizmu </a:t>
            </a:r>
          </a:p>
          <a:p>
            <a:pPr algn="just"/>
            <a:r>
              <a:rPr lang="pl-PL" dirty="0"/>
              <a:t>Dwie fazy śledztwa i dochodzenia:</a:t>
            </a:r>
          </a:p>
          <a:p>
            <a:pPr lvl="1" algn="just"/>
            <a:r>
              <a:rPr lang="pl-PL" i="1" dirty="0"/>
              <a:t>in rem – </a:t>
            </a:r>
            <a:r>
              <a:rPr lang="pl-PL" dirty="0"/>
              <a:t>ściganie anonimowe; trwa do czasu przedstawienia zarzutów; poszukiwanie domniemanego sprawcy przestępstwa </a:t>
            </a:r>
          </a:p>
          <a:p>
            <a:pPr lvl="1" algn="just"/>
            <a:r>
              <a:rPr lang="pl-PL" i="1" dirty="0"/>
              <a:t>in personam – </a:t>
            </a:r>
            <a:r>
              <a:rPr lang="pl-PL" dirty="0"/>
              <a:t>ściganie imienne; od czasu przedstawienia zarzutów do skierowania sprawy do sądu/umorzenia postępowania. Właściwe ściganie określonej osoby (podejrzanego). </a:t>
            </a:r>
            <a:endParaRPr lang="pl-PL" i="1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F602BCAF-3ECF-44E0-A8D3-8F731B0DFC7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01290" y="0"/>
            <a:ext cx="3690710" cy="1705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5242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4D6CC2D-F13B-49B9-A3A6-C12459B5A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663090" cy="1325563"/>
          </a:xfrm>
        </p:spPr>
        <p:txBody>
          <a:bodyPr/>
          <a:lstStyle/>
          <a:p>
            <a:r>
              <a:rPr lang="pl-PL" dirty="0"/>
              <a:t>Nadzór prokuratora w postępowaniu przygotowawczym </a:t>
            </a:r>
            <a:endParaRPr lang="en-GB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F56A6EB-FB67-4890-B2B4-325EB639B6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pl-PL" dirty="0"/>
              <a:t>Formy wykonywania nadzoru: </a:t>
            </a:r>
          </a:p>
          <a:p>
            <a:pPr marL="514350" indent="-514350">
              <a:buAutoNum type="arabicPeriod"/>
            </a:pPr>
            <a:r>
              <a:rPr lang="pl-PL" b="1" dirty="0"/>
              <a:t>Zaznajamianie</a:t>
            </a:r>
            <a:r>
              <a:rPr lang="pl-PL" dirty="0"/>
              <a:t> </a:t>
            </a:r>
            <a:r>
              <a:rPr lang="pl-PL" b="1" dirty="0"/>
              <a:t>się</a:t>
            </a:r>
            <a:r>
              <a:rPr lang="pl-PL" dirty="0"/>
              <a:t> z zamierzeniami prowadzącego postępowanie, </a:t>
            </a:r>
            <a:r>
              <a:rPr lang="pl-PL" b="1" dirty="0"/>
              <a:t>wskazywanie kierunków </a:t>
            </a:r>
            <a:r>
              <a:rPr lang="pl-PL" dirty="0"/>
              <a:t>postępowania oraz </a:t>
            </a:r>
            <a:r>
              <a:rPr lang="pl-PL" b="1" dirty="0"/>
              <a:t>wydawanie</a:t>
            </a:r>
            <a:r>
              <a:rPr lang="pl-PL" dirty="0"/>
              <a:t> co do powyższych kwestii </a:t>
            </a:r>
            <a:r>
              <a:rPr lang="pl-PL" b="1" dirty="0"/>
              <a:t>zarządzeń.</a:t>
            </a:r>
            <a:endParaRPr lang="pl-PL" dirty="0"/>
          </a:p>
          <a:p>
            <a:pPr marL="514350" indent="-514350">
              <a:buAutoNum type="arabicPeriod"/>
            </a:pPr>
            <a:r>
              <a:rPr lang="pl-PL" dirty="0"/>
              <a:t>Żądanie </a:t>
            </a:r>
            <a:r>
              <a:rPr lang="pl-PL" b="1" dirty="0"/>
              <a:t>przedstawienia materiałów </a:t>
            </a:r>
            <a:r>
              <a:rPr lang="pl-PL" dirty="0"/>
              <a:t>zbieranych w postępowaniu przygotowawczym. </a:t>
            </a:r>
          </a:p>
          <a:p>
            <a:pPr marL="514350" indent="-514350">
              <a:buAutoNum type="arabicPeriod"/>
            </a:pPr>
            <a:r>
              <a:rPr lang="pl-PL" b="1" dirty="0"/>
              <a:t>Uczestniczenie w czynnościach</a:t>
            </a:r>
            <a:r>
              <a:rPr lang="pl-PL" dirty="0"/>
              <a:t> dokonywanych przez prowadzących postępowanie, </a:t>
            </a:r>
            <a:r>
              <a:rPr lang="pl-PL" b="1" dirty="0"/>
              <a:t>osobiste przeprowadzanie niektórych czynności albo przejęcie sprawy do swojego prowadzenia</a:t>
            </a:r>
            <a:r>
              <a:rPr lang="pl-PL" dirty="0"/>
              <a:t>. </a:t>
            </a:r>
          </a:p>
          <a:p>
            <a:pPr marL="514350" indent="-514350">
              <a:buAutoNum type="arabicPeriod"/>
            </a:pPr>
            <a:r>
              <a:rPr lang="pl-PL" b="1" dirty="0"/>
              <a:t>Wydawanie postanowień, zarządzeń lub poleceń </a:t>
            </a:r>
            <a:r>
              <a:rPr lang="pl-PL" dirty="0"/>
              <a:t>oraz </a:t>
            </a:r>
            <a:r>
              <a:rPr lang="pl-PL" b="1" dirty="0"/>
              <a:t>zmienianie i uchylanie </a:t>
            </a:r>
            <a:r>
              <a:rPr lang="pl-PL" dirty="0"/>
              <a:t>postanowień i zarządzeń wydanych przez prowadzącego postępowanie. </a:t>
            </a:r>
          </a:p>
          <a:p>
            <a:pPr marL="0" indent="0">
              <a:buNone/>
            </a:pPr>
            <a:endParaRPr lang="pl-PL" b="1" dirty="0"/>
          </a:p>
          <a:p>
            <a:pPr marL="0" indent="0">
              <a:buNone/>
            </a:pPr>
            <a:r>
              <a:rPr lang="pl-PL" b="1" dirty="0"/>
              <a:t>Ważne! </a:t>
            </a:r>
            <a:r>
              <a:rPr lang="pl-PL" dirty="0"/>
              <a:t>Prokurator nie bardzo ma możliwość sprawowania nadzoru nad wszystkimi czynnościami, bo nie o wszystkich wie. Por.: art. 325 i umorzenie rejestrowe.</a:t>
            </a:r>
            <a:endParaRPr lang="pl-PL" b="1" dirty="0"/>
          </a:p>
          <a:p>
            <a:pPr marL="0" indent="0">
              <a:buNone/>
            </a:pPr>
            <a:r>
              <a:rPr lang="pl-PL" dirty="0"/>
              <a:t>Zob. art. 326</a:t>
            </a:r>
            <a:endParaRPr lang="en-GB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E810376D-FF3C-4834-A6B0-B9CF2614EC1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01290" y="0"/>
            <a:ext cx="3690710" cy="1705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3810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2D12D47-EA23-4B8D-AC68-430D82A4B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B2E6A60D-793A-4109-823E-FAFF4A8736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7951" y="167597"/>
            <a:ext cx="11596098" cy="6522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3157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58F01B6-20DA-4C71-9556-BDB44EAF7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663090" cy="1325563"/>
          </a:xfrm>
        </p:spPr>
        <p:txBody>
          <a:bodyPr/>
          <a:lstStyle/>
          <a:p>
            <a:r>
              <a:rPr lang="pl-PL" dirty="0"/>
              <a:t>Zadania i organizacja prokuratury </a:t>
            </a:r>
            <a:endParaRPr lang="en-GB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A039098-DF7E-48E7-9027-31515F68D2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l-PL" b="1" dirty="0">
                <a:solidFill>
                  <a:srgbClr val="FF0000"/>
                </a:solidFill>
              </a:rPr>
              <a:t>ORGANEM PROWADZĄCYM POSTĘPOWANIE JEST </a:t>
            </a:r>
            <a:r>
              <a:rPr lang="pl-PL" b="1" u="sng" dirty="0">
                <a:solidFill>
                  <a:srgbClr val="FF0000"/>
                </a:solidFill>
              </a:rPr>
              <a:t>PROKURATOR</a:t>
            </a:r>
            <a:r>
              <a:rPr lang="pl-PL" b="1" dirty="0">
                <a:solidFill>
                  <a:srgbClr val="FF0000"/>
                </a:solidFill>
              </a:rPr>
              <a:t> A NIE PROKURATURA </a:t>
            </a:r>
          </a:p>
          <a:p>
            <a:r>
              <a:rPr lang="pl-PL" dirty="0"/>
              <a:t>Rola prokuratora w postępowaniu karnym wynika z:</a:t>
            </a:r>
          </a:p>
          <a:p>
            <a:pPr lvl="1"/>
            <a:r>
              <a:rPr lang="pl-PL" dirty="0"/>
              <a:t>KPK </a:t>
            </a:r>
          </a:p>
          <a:p>
            <a:pPr lvl="1"/>
            <a:r>
              <a:rPr lang="pl-PL" dirty="0"/>
              <a:t>ustawy z 28.01.2016 r. Prawo o Prokuraturze</a:t>
            </a:r>
          </a:p>
          <a:p>
            <a:r>
              <a:rPr lang="pl-PL" dirty="0"/>
              <a:t>Art. 2 </a:t>
            </a:r>
            <a:r>
              <a:rPr lang="pl-PL" dirty="0" err="1"/>
              <a:t>pr.prok</a:t>
            </a:r>
            <a:r>
              <a:rPr lang="pl-PL" dirty="0"/>
              <a:t>: </a:t>
            </a:r>
          </a:p>
          <a:p>
            <a:pPr algn="just"/>
            <a:r>
              <a:rPr lang="pl-PL" dirty="0"/>
              <a:t>Prokuratura wykonuje </a:t>
            </a:r>
            <a:r>
              <a:rPr lang="pl-PL" b="1" dirty="0"/>
              <a:t>zadania w zakresie ścigania przestępstw oraz stoi na straży praworządności. </a:t>
            </a:r>
          </a:p>
          <a:p>
            <a:pPr marL="0" indent="0" algn="just">
              <a:buNone/>
            </a:pPr>
            <a:endParaRPr lang="pl-PL" b="1" dirty="0"/>
          </a:p>
          <a:p>
            <a:pPr marL="0" indent="0" algn="just">
              <a:buNone/>
            </a:pPr>
            <a:endParaRPr lang="pl-PL" b="1" dirty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endParaRPr lang="en-GB" b="1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903D39AA-0641-4C0A-A602-214CB72483D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01290" y="0"/>
            <a:ext cx="3690710" cy="1705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2132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7F92E232-8DE0-4C90-8BA3-62C333DF6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Organizacja prokuratury </a:t>
            </a:r>
          </a:p>
        </p:txBody>
      </p:sp>
      <p:graphicFrame>
        <p:nvGraphicFramePr>
          <p:cNvPr id="7" name="Symbol zastępczy zawartości 6">
            <a:extLst>
              <a:ext uri="{FF2B5EF4-FFF2-40B4-BE49-F238E27FC236}">
                <a16:creationId xmlns:a16="http://schemas.microsoft.com/office/drawing/2014/main" id="{7915CD79-C215-4222-88DC-C1C3BA37F15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646239"/>
          <a:ext cx="10515600" cy="4933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Obraz 3">
            <a:extLst>
              <a:ext uri="{FF2B5EF4-FFF2-40B4-BE49-F238E27FC236}">
                <a16:creationId xmlns:a16="http://schemas.microsoft.com/office/drawing/2014/main" id="{C22BB44F-4FB8-435E-A00C-F9D5E6AC302C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501290" y="0"/>
            <a:ext cx="3690710" cy="1705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233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949D9F3-7B69-4C7F-A1B4-BCE12D02D6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8162698" cy="1325563"/>
          </a:xfrm>
        </p:spPr>
        <p:txBody>
          <a:bodyPr/>
          <a:lstStyle/>
          <a:p>
            <a:r>
              <a:rPr lang="pl-PL" dirty="0"/>
              <a:t>Prokurator nadrzędny </a:t>
            </a:r>
            <a:br>
              <a:rPr lang="pl-PL" dirty="0"/>
            </a:br>
            <a:r>
              <a:rPr lang="pl-PL" dirty="0"/>
              <a:t>i bezpośrednio przełożony 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D20CB062-89B7-414A-9226-D52A16501B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Prokurator bezpośrednio przełożony (art. 31 </a:t>
            </a:r>
            <a:r>
              <a:rPr lang="pl-PL" dirty="0" err="1"/>
              <a:t>pr.prok</a:t>
            </a:r>
            <a:r>
              <a:rPr lang="pl-PL" dirty="0"/>
              <a:t>.)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F52EB028-2A80-4738-AEE9-AD25577891B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just"/>
            <a:r>
              <a:rPr lang="pl-PL" sz="2400" dirty="0"/>
              <a:t>Prokurator kierujący daną jednostką prokuratury albo prokurator kierujący jednostką prokuratury wyższego rzędu względem kierownika prokuratury niższego rzędu</a:t>
            </a:r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6C98C879-443E-4677-8A5B-FAFF904C9B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l-PL" dirty="0"/>
              <a:t>Prokurator nadrzędny (art. 33 </a:t>
            </a:r>
            <a:r>
              <a:rPr lang="pl-PL" dirty="0" err="1"/>
              <a:t>pr.prok</a:t>
            </a:r>
            <a:r>
              <a:rPr lang="pl-PL" dirty="0"/>
              <a:t>.)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070CDB47-F21F-4FDC-8EB1-B285B6688494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algn="just"/>
            <a:r>
              <a:rPr lang="pl-PL" sz="2400" dirty="0"/>
              <a:t>prokuratorem nadrzędnym jest prokurator kierujący jednostką organizacyjną wyższego stopnia lub prokurator delegowany do niej w zakresie zleconych mu czynności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37C31994-0F8C-419C-801C-F1C53600DA2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01290" y="0"/>
            <a:ext cx="3690710" cy="1705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784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1E5DB0C8-B373-4D1B-8B6B-F7A63289A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Właściwość prokuratury </a:t>
            </a:r>
            <a:endParaRPr lang="en-GB" dirty="0"/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FF35889A-9E9D-487C-A48E-C37584676B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75175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pl-PL" b="1" dirty="0"/>
              <a:t>§  116.  [Określenie właściwości miejscowej; spór o właściwość miejscową]</a:t>
            </a:r>
          </a:p>
          <a:p>
            <a:pPr algn="just"/>
            <a:r>
              <a:rPr lang="pl-PL" dirty="0"/>
              <a:t>1. Do określenia właściwości miejscowej jednostki stosuje się odpowiednio przepisy </a:t>
            </a:r>
            <a:r>
              <a:rPr lang="pl-PL" dirty="0">
                <a:hlinkClick r:id="rId2"/>
              </a:rPr>
              <a:t>art. 31-34</a:t>
            </a:r>
            <a:r>
              <a:rPr lang="pl-PL" dirty="0"/>
              <a:t> k.p.k., a także przepisy § 113-115.</a:t>
            </a:r>
          </a:p>
          <a:p>
            <a:pPr algn="just"/>
            <a:r>
              <a:rPr lang="pl-PL" dirty="0"/>
              <a:t>2. Przekazanie sprawy według właściwości miejscowej innej jednostce może nastąpić przy piśmie kierownika jednostki przekazującej. Decyzja w przedmiocie przekazania sprawy nie podlega zaskarżeniu.</a:t>
            </a:r>
          </a:p>
          <a:p>
            <a:pPr algn="just"/>
            <a:r>
              <a:rPr lang="pl-PL" dirty="0"/>
              <a:t>3. Spór o właściwość miejscową między jednostkami równorzędnymi rozstrzyga kierownik jednostki nadrzędnej nad jednostką, która wystąpiła o rozstrzygnięcie sporu.</a:t>
            </a:r>
          </a:p>
          <a:p>
            <a:pPr algn="just"/>
            <a:r>
              <a:rPr lang="pl-PL" dirty="0"/>
              <a:t>4. Spór o właściwość miejscową między jednostkami różnego stopnia rozstrzyga kierownik jednostki nadrzędnej nad jednostką wyższego stopnia pozostającą w sporze.</a:t>
            </a:r>
          </a:p>
          <a:p>
            <a:pPr algn="just"/>
            <a:r>
              <a:rPr lang="pl-PL" b="1" dirty="0">
                <a:solidFill>
                  <a:srgbClr val="FF0000"/>
                </a:solidFill>
              </a:rPr>
              <a:t>5. Prokurator Generalny, Prokurator Krajowy, upoważniony przez nich prokurator lub kierownik jednostki nadrzędnej może, w szczególnie uzasadnionych przypadkach, przekazać podległej jednostce do prowadzenia lub nadzorowania sprawę z wyłączeniem zasad wynikających z przepisów, o których mowa w ust. 1.</a:t>
            </a:r>
          </a:p>
          <a:p>
            <a:pPr algn="just"/>
            <a:r>
              <a:rPr lang="pl-PL" dirty="0"/>
              <a:t>6. Przepis ust. 5 stosuje odpowiednio Dyrektor Departamentu do Spraw Przestępczości Zorganizowanej i Korupcji Prokuratury Krajowej, wyznaczając wydział zamiejscowy do prowadzenia postępowania w danej sprawie.</a:t>
            </a:r>
          </a:p>
          <a:p>
            <a:pPr algn="just"/>
            <a:endParaRPr lang="en-GB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3536D2C8-6F27-40DC-B676-E5315716A3D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01290" y="0"/>
            <a:ext cx="3690710" cy="1705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2733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06B4288-EE22-4407-BBE0-E9DFD74A3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Zasada bezstronności </a:t>
            </a:r>
            <a:endParaRPr lang="en-GB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EAE847A-D055-42A7-A784-475E2CED93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Prokurator, jako organ stojący na straży praworządności, jest związany zasadą bezstronności (obiektywizmu).</a:t>
            </a:r>
          </a:p>
          <a:p>
            <a:pPr algn="just"/>
            <a:r>
              <a:rPr lang="pl-PL" dirty="0"/>
              <a:t>Art. 4 KPK – Organy prowadzące postępowanie karne są obowiązane uwzględniać okoliczności przemawiające zarówno na korzyść jak i niekorzyść oskarżonego. </a:t>
            </a:r>
          </a:p>
          <a:p>
            <a:pPr algn="just"/>
            <a:r>
              <a:rPr lang="pl-PL" dirty="0"/>
              <a:t>Art. 6 </a:t>
            </a:r>
            <a:r>
              <a:rPr lang="pl-PL" dirty="0" err="1"/>
              <a:t>pr.prok</a:t>
            </a:r>
            <a:r>
              <a:rPr lang="pl-PL" dirty="0"/>
              <a:t>. - Prokurator jest obowiązany do podejmowania działań określonych w ustawach, kierując się zasadą bezstronności i równego traktowania wszystkich obywateli.</a:t>
            </a:r>
          </a:p>
          <a:p>
            <a:endParaRPr lang="en-GB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46DA7C16-C452-4A25-98E9-6A875E8835F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01290" y="0"/>
            <a:ext cx="3690710" cy="1705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7956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956DED8-89F0-4F84-AC27-198BE70F68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Zasada bezstronności </a:t>
            </a:r>
          </a:p>
        </p:txBody>
      </p:sp>
      <p:graphicFrame>
        <p:nvGraphicFramePr>
          <p:cNvPr id="6" name="Symbol zastępczy zawartości 5">
            <a:extLst>
              <a:ext uri="{FF2B5EF4-FFF2-40B4-BE49-F238E27FC236}">
                <a16:creationId xmlns:a16="http://schemas.microsoft.com/office/drawing/2014/main" id="{5C900D8E-605F-4731-A8BA-CB41126FFB8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Obraz 3">
            <a:extLst>
              <a:ext uri="{FF2B5EF4-FFF2-40B4-BE49-F238E27FC236}">
                <a16:creationId xmlns:a16="http://schemas.microsoft.com/office/drawing/2014/main" id="{5EFD3E43-E990-468D-B9DA-1DEF7E1E8607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501290" y="0"/>
            <a:ext cx="3690710" cy="1705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754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78D4A81-D227-4061-8BB6-0776252EF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3869"/>
            <a:ext cx="8136835" cy="1367942"/>
          </a:xfrm>
        </p:spPr>
        <p:txBody>
          <a:bodyPr/>
          <a:lstStyle/>
          <a:p>
            <a:r>
              <a:rPr lang="pl-PL" dirty="0"/>
              <a:t>Jakie są gwarancje bezstronności prokuratora?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7381E6F-FF9A-4333-B285-66469A4011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pl-PL" dirty="0"/>
              <a:t>Instytucja wyłączenia, ustawowo określona właściwość prokuratury, niezależność, niezawisłość, obowiązek uzasadniania decyzji procesowych, jawność postępowania, kontrola rozstrzygnięć, przydział spraw do prowadzenia. </a:t>
            </a:r>
          </a:p>
          <a:p>
            <a:pPr marL="0" indent="0" algn="just">
              <a:buNone/>
            </a:pPr>
            <a:endParaRPr lang="pl-PL" dirty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r>
              <a:rPr lang="pl-PL" dirty="0"/>
              <a:t>Problem z efektywnością gwarancji procesowych:</a:t>
            </a:r>
          </a:p>
          <a:p>
            <a:pPr marL="457200" lvl="1" indent="0" algn="just">
              <a:buNone/>
            </a:pPr>
            <a:r>
              <a:rPr lang="pl-PL" dirty="0"/>
              <a:t>- właściwość prokuratury jest zmienna; </a:t>
            </a:r>
          </a:p>
          <a:p>
            <a:pPr lvl="1" algn="just">
              <a:buFontTx/>
              <a:buChar char="-"/>
            </a:pPr>
            <a:r>
              <a:rPr lang="pl-PL" dirty="0"/>
              <a:t>niezależność prokuratora jest bardzo ograniczona</a:t>
            </a:r>
          </a:p>
          <a:p>
            <a:pPr lvl="1" algn="just">
              <a:buFontTx/>
              <a:buChar char="-"/>
            </a:pPr>
            <a:r>
              <a:rPr lang="pl-PL" dirty="0"/>
              <a:t>o wyłączeniu prokuratora (art. 47 w zw. z art. 40 i 41 k.p.k.) decyduje prokurator bezpośrednio prowadzony </a:t>
            </a:r>
          </a:p>
          <a:p>
            <a:pPr lvl="1" algn="just">
              <a:buFontTx/>
              <a:buChar char="-"/>
            </a:pPr>
            <a:r>
              <a:rPr lang="pl-PL" dirty="0"/>
              <a:t>decyzje prokuratora, przed zakomunikowaniem decyzji procesowej stronie, mogą być zmienione przez przełożonego</a:t>
            </a:r>
          </a:p>
          <a:p>
            <a:pPr lvl="1" algn="just">
              <a:buFontTx/>
              <a:buChar char="-"/>
            </a:pPr>
            <a:r>
              <a:rPr lang="pl-PL" dirty="0"/>
              <a:t>przydział spraw jest nietransparentny 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19CE9052-C378-4DF1-87DD-A621EB7954F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01290" y="0"/>
            <a:ext cx="3690710" cy="1705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814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31FCC5B-1701-4C20-8CBB-61904911C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663090" cy="1325563"/>
          </a:xfrm>
        </p:spPr>
        <p:txBody>
          <a:bodyPr/>
          <a:lstStyle/>
          <a:p>
            <a:r>
              <a:rPr lang="pl-PL" dirty="0"/>
              <a:t>Zasady organizacyjne prokuratury art. 7-9 </a:t>
            </a:r>
            <a:r>
              <a:rPr lang="pl-PL" dirty="0" err="1"/>
              <a:t>pr.prok</a:t>
            </a:r>
            <a:r>
              <a:rPr lang="pl-PL" dirty="0"/>
              <a:t>. </a:t>
            </a:r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48108D48-B3C6-4D9A-ADB4-F2EADCC57AB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-87086" y="1545772"/>
          <a:ext cx="12279086" cy="53122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Obraz 4">
            <a:extLst>
              <a:ext uri="{FF2B5EF4-FFF2-40B4-BE49-F238E27FC236}">
                <a16:creationId xmlns:a16="http://schemas.microsoft.com/office/drawing/2014/main" id="{DB15FEF7-DAC3-4D37-9B44-9A047A9B52A4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501290" y="0"/>
            <a:ext cx="3690710" cy="1705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596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7C38CB4-FB87-4187-9B58-67A92EAFDC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7661502" cy="1325563"/>
          </a:xfrm>
        </p:spPr>
        <p:txBody>
          <a:bodyPr>
            <a:normAutofit/>
          </a:bodyPr>
          <a:lstStyle/>
          <a:p>
            <a:r>
              <a:rPr lang="pl-PL" sz="4000" dirty="0"/>
              <a:t>Zakres przedmiotowy śledztwa i dochodzenia </a:t>
            </a:r>
            <a:endParaRPr lang="en-GB" sz="4000" dirty="0"/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75E8FF90-8210-4B3B-8ACE-F35AAC7B4B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6032" y="1293296"/>
            <a:ext cx="6192140" cy="823912"/>
          </a:xfrm>
        </p:spPr>
        <p:txBody>
          <a:bodyPr/>
          <a:lstStyle/>
          <a:p>
            <a:pPr algn="ctr"/>
            <a:r>
              <a:rPr lang="pl-PL" dirty="0"/>
              <a:t>Śledztwo – art. 309 </a:t>
            </a:r>
            <a:endParaRPr lang="en-GB" dirty="0"/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790108AA-9089-4AF9-82E4-AFF7734679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26031" y="2117208"/>
            <a:ext cx="6192141" cy="453090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l-PL" sz="1600" b="1" u="sng" dirty="0"/>
              <a:t>Śledztwo obligatoryjne: </a:t>
            </a:r>
          </a:p>
          <a:p>
            <a:pPr marL="361950" indent="-361950" algn="just">
              <a:buFont typeface="+mj-lt"/>
              <a:buAutoNum type="arabicPeriod"/>
            </a:pPr>
            <a:r>
              <a:rPr lang="pl-PL" sz="1600" dirty="0"/>
              <a:t>w sprawach, których rozpoznanie w I instancji należy do właściwości sądu okręgowego </a:t>
            </a:r>
          </a:p>
          <a:p>
            <a:pPr marL="361950" lvl="1" indent="-190500" algn="just"/>
            <a:r>
              <a:rPr lang="pl-PL" sz="1600" dirty="0"/>
              <a:t>zbrodnie i występki wskazane w art. 25 § 1</a:t>
            </a:r>
          </a:p>
          <a:p>
            <a:pPr marL="361950" indent="-361950" algn="just">
              <a:buFont typeface="+mj-lt"/>
              <a:buAutoNum type="arabicPeriod"/>
            </a:pPr>
            <a:r>
              <a:rPr lang="pl-PL" sz="1600" dirty="0"/>
              <a:t>o występki – gdy osobą podejrzaną jest sędzia, prokurator, funkcjonariusz Policji, ABW, AW, SKW, SWW, KAS, SOP lub CBA</a:t>
            </a:r>
          </a:p>
          <a:p>
            <a:pPr marL="361950" indent="-361950" algn="just">
              <a:buFont typeface="+mj-lt"/>
              <a:buAutoNum type="arabicPeriod"/>
            </a:pPr>
            <a:r>
              <a:rPr lang="pl-PL" sz="1600" dirty="0"/>
              <a:t>o występki – gdy osobą podejrzaną jest funkcjonariusz Straży Granicznej, ŻW, finansowego organu postępowania przygotowawczego lub organu nadrzędnego nad finansowym organem postępowania przygotowawczego, </a:t>
            </a:r>
            <a:r>
              <a:rPr lang="pl-PL" sz="1600" u="sng" dirty="0"/>
              <a:t>w zakresie spraw należących do właściwości tych organów lub o występki popełnione przez tych funkcjonariuszy w związku z wykonywaniem czynności służbowych</a:t>
            </a:r>
            <a:endParaRPr lang="pl-PL" sz="1600" dirty="0"/>
          </a:p>
          <a:p>
            <a:pPr marL="361950" indent="-361950" algn="just">
              <a:buFont typeface="+mj-lt"/>
              <a:buAutoNum type="arabicPeriod"/>
            </a:pPr>
            <a:r>
              <a:rPr lang="pl-PL" sz="1600" dirty="0"/>
              <a:t>o występku, w których nie prowadzi się dochodzenia </a:t>
            </a:r>
          </a:p>
          <a:p>
            <a:pPr marL="0" indent="0" algn="just">
              <a:buNone/>
            </a:pPr>
            <a:r>
              <a:rPr lang="pl-PL" sz="1600" b="1" u="sng" dirty="0"/>
              <a:t>Śledztwo fakultatywne:</a:t>
            </a:r>
          </a:p>
          <a:p>
            <a:pPr marL="361950" indent="-361950" algn="just">
              <a:buFont typeface="+mj-lt"/>
              <a:buAutoNum type="arabicPeriod"/>
            </a:pPr>
            <a:r>
              <a:rPr lang="pl-PL" sz="1600" dirty="0"/>
              <a:t>w sprawach o występku, w których prowadzi się dochodzenie, jeżeli prokurator tak postanowi ze względu na wagę lub zawiłość sprawy</a:t>
            </a:r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02F0E874-6AD6-4590-9E87-A3CDEFB630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914505" y="1281252"/>
            <a:ext cx="4849403" cy="823912"/>
          </a:xfrm>
        </p:spPr>
        <p:txBody>
          <a:bodyPr/>
          <a:lstStyle/>
          <a:p>
            <a:pPr algn="ctr"/>
            <a:r>
              <a:rPr lang="pl-PL" dirty="0"/>
              <a:t>Dochodzenie – art. 325b </a:t>
            </a:r>
            <a:endParaRPr lang="en-GB" dirty="0"/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D9637B5A-58DF-4A06-8184-D515704002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914506" y="2117207"/>
            <a:ext cx="4849404" cy="437566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l-PL" sz="1600" dirty="0"/>
              <a:t>Dochodzenie prowadzi się w sprawach o przestępstwa należące do właściwości sądu rejonowego:</a:t>
            </a:r>
          </a:p>
          <a:p>
            <a:pPr marL="268288" indent="-268288" algn="just">
              <a:buFont typeface="+mj-lt"/>
              <a:buAutoNum type="arabicPeriod"/>
            </a:pPr>
            <a:r>
              <a:rPr lang="pl-PL" sz="1600" dirty="0"/>
              <a:t>zagrożone karą nieprzekraczającą 5 lat pozbawienia wolności, z tym że w wypadku przestępstw przeciwko mieniu tylko wówczas, gdy wartość przedmiotu przestępstwa albo szkoda wyrządzona lub grożąca nie przekracza 200.000 zł</a:t>
            </a:r>
          </a:p>
          <a:p>
            <a:pPr lvl="1" algn="just"/>
            <a:r>
              <a:rPr lang="pl-PL" sz="1600" dirty="0"/>
              <a:t>dochodzenia </a:t>
            </a:r>
            <a:r>
              <a:rPr lang="pl-PL" sz="1600" b="1" dirty="0"/>
              <a:t>nie prowadzi się jednak </a:t>
            </a:r>
            <a:r>
              <a:rPr lang="pl-PL" sz="1600" dirty="0"/>
              <a:t>w sprawach o przestępstwa wskazane w art. 325b § 2 m.in. art. 155, 156 § 2, 157a § 1, 168, k.k., w sprawach o przestępstwa przeciwko obrotowi gospodarczemu (z wyjątkiem art. 297 i 300 k.k.) oraz przeciwko obrotowi pieniędzmi i papierami wartościowymi</a:t>
            </a:r>
          </a:p>
          <a:p>
            <a:pPr marL="268288" indent="-268288" algn="just">
              <a:buFont typeface="+mj-lt"/>
              <a:buAutoNum type="arabicPeriod"/>
            </a:pPr>
            <a:r>
              <a:rPr lang="pl-PL" sz="1600" dirty="0"/>
              <a:t>przewidziane w art. 159, 254a i 262 § 2 k.k. </a:t>
            </a:r>
          </a:p>
          <a:p>
            <a:pPr marL="268288" indent="-268288" algn="just">
              <a:buFont typeface="+mj-lt"/>
              <a:buAutoNum type="arabicPeriod"/>
            </a:pPr>
            <a:r>
              <a:rPr lang="pl-PL" sz="1600" dirty="0"/>
              <a:t>przewidziane w art. 279 § 1, 286 § 1 i 2 k.k. oraz w art. 289 § 2 k.k., jeżeli wartość przedmiotu przestępstwa albo szkoda wyrządzona lub grożąca nie przekracza 200.000 zł </a:t>
            </a:r>
          </a:p>
          <a:p>
            <a:endParaRPr lang="en-GB" sz="1600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B1346675-88CF-49BE-9A77-015C0DA3E50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01290" y="0"/>
            <a:ext cx="3690710" cy="1705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2001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36B24E9-8EAA-4318-BE26-C90F396E30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663090" cy="1325563"/>
          </a:xfrm>
        </p:spPr>
        <p:txBody>
          <a:bodyPr/>
          <a:lstStyle/>
          <a:p>
            <a:r>
              <a:rPr lang="pl-PL" dirty="0"/>
              <a:t>Niezależność w praktyce – art. 7 Prawa o prokuraturze </a:t>
            </a:r>
            <a:endParaRPr lang="en-GB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45DA764-B3CC-4DB0-85B8-1ABBBB2037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pl-PL" sz="2200" b="1" dirty="0"/>
              <a:t>§  1 </a:t>
            </a:r>
            <a:r>
              <a:rPr lang="pl-PL" sz="2200" b="1" dirty="0">
                <a:solidFill>
                  <a:srgbClr val="FF0000"/>
                </a:solidFill>
              </a:rPr>
              <a:t>Prokurator przy wykonywaniu czynności określonych w ustawach jest niezależny, z zastrzeżeniem § 2-6 oraz art. 8 i art. 9.</a:t>
            </a:r>
          </a:p>
          <a:p>
            <a:pPr marL="0" indent="0" algn="just">
              <a:buNone/>
            </a:pPr>
            <a:endParaRPr lang="pl-PL" sz="1600" b="1" dirty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endParaRPr lang="pl-PL" sz="1600" b="1" dirty="0">
              <a:solidFill>
                <a:srgbClr val="FF0000"/>
              </a:solidFill>
            </a:endParaRPr>
          </a:p>
          <a:p>
            <a:pPr algn="just"/>
            <a:r>
              <a:rPr lang="pl-PL" sz="1600" b="1" dirty="0"/>
              <a:t>§  2. </a:t>
            </a:r>
            <a:r>
              <a:rPr lang="pl-PL" sz="1600" dirty="0"/>
              <a:t>Prokurator jest obowiązany </a:t>
            </a:r>
            <a:r>
              <a:rPr lang="pl-PL" sz="1600" b="1" dirty="0"/>
              <a:t>wykonywać zarządzenia, wytyczne i polecenia prokuratora przełożonego</a:t>
            </a:r>
            <a:r>
              <a:rPr lang="pl-PL" sz="1600" dirty="0"/>
              <a:t>. </a:t>
            </a:r>
            <a:r>
              <a:rPr lang="pl-PL" sz="1600" dirty="0">
                <a:sym typeface="Wingdings" panose="05000000000000000000" pitchFamily="2" charset="2"/>
              </a:rPr>
              <a:t> </a:t>
            </a:r>
            <a:r>
              <a:rPr lang="pl-PL" sz="1600" b="1" dirty="0">
                <a:solidFill>
                  <a:srgbClr val="FF0000"/>
                </a:solidFill>
                <a:sym typeface="Wingdings" panose="05000000000000000000" pitchFamily="2" charset="2"/>
              </a:rPr>
              <a:t>hierarchiczne podporządkowanie </a:t>
            </a:r>
            <a:endParaRPr lang="pl-PL" sz="1600" b="1" dirty="0"/>
          </a:p>
          <a:p>
            <a:pPr algn="just"/>
            <a:r>
              <a:rPr lang="pl-PL" sz="1600" b="1" dirty="0"/>
              <a:t>§  3. </a:t>
            </a:r>
            <a:r>
              <a:rPr lang="pl-PL" sz="1600" dirty="0"/>
              <a:t>Polecenie dotyczące treści czynności procesowej prokurator przełożony wydaje na piśmie, a na żądanie prokuratora - wraz z uzasadnieniem. W razie przeszkody w doręczeniu polecenia w formie pisemnej dopuszczalne jest przekazanie polecenia ustnie, z tym że przełożony jest obowiązany niezwłocznie potwierdzić je na piśmie. Polecenie włącza się do akt podręcznych sprawy.</a:t>
            </a:r>
          </a:p>
          <a:p>
            <a:pPr algn="just"/>
            <a:r>
              <a:rPr lang="pl-PL" sz="1600" b="1" dirty="0"/>
              <a:t>§  4. </a:t>
            </a:r>
            <a:r>
              <a:rPr lang="pl-PL" sz="1600" dirty="0"/>
              <a:t>Jeżeli prokurator nie zgadza się z poleceniem dotyczącym treści czynności procesowej, może żądać zmiany polecenia lub wyłączenia go od wykonania czynności albo od udziału w sprawie. O wyłączeniu rozstrzyga ostatecznie prokurator bezpośrednio przełożony nad prokuratorem, który wydał polecenie.</a:t>
            </a:r>
          </a:p>
          <a:p>
            <a:pPr algn="just"/>
            <a:r>
              <a:rPr lang="pl-PL" sz="1600" b="1" dirty="0"/>
              <a:t>§  5. </a:t>
            </a:r>
            <a:r>
              <a:rPr lang="pl-PL" sz="1600" dirty="0"/>
              <a:t>Żądanie, o którym mowa w § 4, prokurator zgłasza na piśmie wraz z uzasadnieniem przełożonemu, który wydał polecenie.</a:t>
            </a:r>
          </a:p>
          <a:p>
            <a:pPr algn="just"/>
            <a:r>
              <a:rPr lang="pl-PL" sz="1600" b="1" dirty="0"/>
              <a:t>§  6. </a:t>
            </a:r>
            <a:r>
              <a:rPr lang="pl-PL" sz="1600" dirty="0"/>
              <a:t>W przypadku gdy w postępowaniu sądowym ujawnią się nowe okoliczności, prokurator samodzielnie podejmuje decyzje związane z dalszym tokiem tego postępowania. Jeżeli następstwem decyzji może być konieczność dokonania wydatku przewyższającego kwotę ustaloną przez kierownika jednostki organizacyjnej, prokurator może podjąć decyzję po uzyskaniu zgody kierownika jednostki organizacyjnej.</a:t>
            </a:r>
          </a:p>
          <a:p>
            <a:pPr algn="just"/>
            <a:endParaRPr lang="en-GB" sz="1600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5E58BCB5-76D5-4F95-920E-06D4DCEA158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01290" y="0"/>
            <a:ext cx="3690710" cy="1705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668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9FAADD2-BE08-4F2B-93BD-33AF7034C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663090" cy="1325563"/>
          </a:xfrm>
        </p:spPr>
        <p:txBody>
          <a:bodyPr/>
          <a:lstStyle/>
          <a:p>
            <a:r>
              <a:rPr lang="pl-PL" dirty="0"/>
              <a:t>Niezależność w praktyce – art. 8 Prawa o prokuraturze </a:t>
            </a:r>
            <a:endParaRPr lang="en-GB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FFD0BB1-6FA1-4911-A363-0DEE508F9E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pl-PL" b="1" dirty="0"/>
              <a:t>§  1</a:t>
            </a:r>
            <a:r>
              <a:rPr lang="pl-PL" b="1" dirty="0">
                <a:solidFill>
                  <a:srgbClr val="FF0000"/>
                </a:solidFill>
              </a:rPr>
              <a:t>. Prokurator przełożony uprawniony jest do zmiany lub uchylenia decyzji prokuratora podległego. </a:t>
            </a:r>
            <a:r>
              <a:rPr lang="pl-PL" dirty="0"/>
              <a:t>Zmiana lub uchylenie decyzji wymagają formy pisemnej i są włączane do akt sprawy. </a:t>
            </a:r>
            <a:r>
              <a:rPr lang="pl-PL" dirty="0">
                <a:sym typeface="Wingdings" panose="05000000000000000000" pitchFamily="2" charset="2"/>
              </a:rPr>
              <a:t> substytucja </a:t>
            </a:r>
            <a:endParaRPr lang="pl-PL" dirty="0"/>
          </a:p>
          <a:p>
            <a:pPr algn="just"/>
            <a:r>
              <a:rPr lang="pl-PL" b="1" dirty="0"/>
              <a:t>§  2. </a:t>
            </a:r>
            <a:r>
              <a:rPr lang="pl-PL" dirty="0"/>
              <a:t>Zmiana lub uchylenie decyzji doręczonej stronom, ich pełnomocnikom lub obrońcom oraz innym uprawnionym podmiotom może nastąpić wyłącznie z zachowaniem trybu i zasad określonych w ustawie.</a:t>
            </a:r>
          </a:p>
          <a:p>
            <a:pPr algn="just"/>
            <a:endParaRPr lang="pl-PL" dirty="0"/>
          </a:p>
          <a:p>
            <a:pPr algn="just"/>
            <a:r>
              <a:rPr lang="pl-PL" b="1" dirty="0"/>
              <a:t>Co więcej: </a:t>
            </a:r>
          </a:p>
          <a:p>
            <a:pPr algn="just"/>
            <a:r>
              <a:rPr lang="en-GB" b="1" dirty="0"/>
              <a:t>§  43</a:t>
            </a:r>
            <a:r>
              <a:rPr lang="pl-PL" b="1" dirty="0"/>
              <a:t> </a:t>
            </a:r>
            <a:r>
              <a:rPr lang="pl-PL" dirty="0"/>
              <a:t>Prokurator przełożony, który zmienił lub uchylił decyzję prokuratora podległego, o którym mowa w art. 8 § 1 ustawy, informuje o powyższym Prokuratora Krajowego. Prokurator Krajowy, który zmienił lub uchylił decyzję prokuratora podległego, informuje o powyższym Prokuratora Generalnego.</a:t>
            </a:r>
          </a:p>
          <a:p>
            <a:pPr algn="just"/>
            <a:r>
              <a:rPr lang="pl-PL" b="1" dirty="0"/>
              <a:t>Rozporządzenie MS Regulamin wewnętrznego urzędowania powszechnych jednostek organizacyjnych </a:t>
            </a:r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1C957E4C-EE65-480B-8625-0085B068996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01290" y="0"/>
            <a:ext cx="3690710" cy="1705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3699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48EFE44-192A-46A7-9265-A3AC81349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663090" cy="1325563"/>
          </a:xfrm>
        </p:spPr>
        <p:txBody>
          <a:bodyPr/>
          <a:lstStyle/>
          <a:p>
            <a:r>
              <a:rPr lang="pl-PL" dirty="0"/>
              <a:t>Niezależność w praktyce – art. 9 Prawa o prokuraturze </a:t>
            </a:r>
            <a:endParaRPr lang="en-GB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A4C4925-ECD9-454E-8C32-818D5933A3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br>
              <a:rPr lang="pl-PL" b="1" dirty="0"/>
            </a:br>
            <a:r>
              <a:rPr lang="pl-PL" b="1" dirty="0"/>
              <a:t>§  1. </a:t>
            </a:r>
            <a:r>
              <a:rPr lang="pl-PL" dirty="0"/>
              <a:t>Prokurator przełożony może powierzyć podległym prokuratorom wykonywanie czynności należących do jego zakresu działania, chyba że ustawa zastrzega określoną czynność wyłącznie do jego właściwości.</a:t>
            </a:r>
          </a:p>
          <a:p>
            <a:pPr algn="just"/>
            <a:r>
              <a:rPr lang="pl-PL" b="1" dirty="0"/>
              <a:t>§  2. </a:t>
            </a:r>
            <a:r>
              <a:rPr lang="pl-PL" dirty="0"/>
              <a:t>Prokurator przełożony może przejmować sprawy prowadzone przez prokuratorów podległych i wykonywać ich czynności, chyba że przepisy ustawy stanowią inaczej. </a:t>
            </a:r>
            <a:r>
              <a:rPr lang="pl-PL" dirty="0">
                <a:sym typeface="Wingdings" panose="05000000000000000000" pitchFamily="2" charset="2"/>
              </a:rPr>
              <a:t> dewolucja </a:t>
            </a:r>
            <a:endParaRPr lang="pl-PL" dirty="0"/>
          </a:p>
          <a:p>
            <a:pPr algn="just"/>
            <a:endParaRPr lang="en-GB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EAB7938C-F55A-4B80-8C03-2BBCD1DE52B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01290" y="0"/>
            <a:ext cx="3690710" cy="1705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2569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F127676-1EA4-4498-AFC0-507961ADE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663090" cy="1325563"/>
          </a:xfrm>
        </p:spPr>
        <p:txBody>
          <a:bodyPr/>
          <a:lstStyle/>
          <a:p>
            <a:r>
              <a:rPr lang="pl-PL" dirty="0"/>
              <a:t>Problem delegacji prokuratorskich – art. 106 </a:t>
            </a:r>
            <a:endParaRPr lang="en-GB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433969F-BCE3-4246-AD6A-9479BE8169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489450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pl-PL" b="1" dirty="0"/>
              <a:t>§  1. </a:t>
            </a:r>
            <a:r>
              <a:rPr lang="pl-PL" dirty="0"/>
              <a:t>Prokurator Generalny może delegować prokuratora powszechnej jednostki organizacyjnej prokuratury do Ministerstwa Sprawiedliwości lub innej jednostki organizacyjnej podległej Ministrowi Sprawiedliwości, zgodnie z kwalifikacjami prokuratora. Delegowanie na okres dłuższy niż 6 miesięcy w ciągu roku może nastąpić tylko za zgodą prokuratora.</a:t>
            </a:r>
          </a:p>
          <a:p>
            <a:pPr algn="just"/>
            <a:r>
              <a:rPr lang="pl-PL" b="1" dirty="0"/>
              <a:t>§  2. </a:t>
            </a:r>
            <a:r>
              <a:rPr lang="pl-PL" dirty="0"/>
              <a:t>Prokurator Generalny lub Prokurator Krajowy może delegować prokuratora powszechnej jednostki organizacyjnej prokuratury do innej jednostki organizacyjnej prokuratury. Delegowanie na okres dłuższy niż 6 miesięcy w ciągu roku może nastąpić tylko za zgodą prokuratora.</a:t>
            </a:r>
          </a:p>
          <a:p>
            <a:pPr algn="just"/>
            <a:r>
              <a:rPr lang="pl-PL" b="1" dirty="0"/>
              <a:t>§  3. W uzasadnionych przypadkach</a:t>
            </a:r>
            <a:r>
              <a:rPr lang="pl-PL" dirty="0"/>
              <a:t>, z uwagi na potrzeby kadrowe powszechnych jednostek organizacyjnych prokuratury, Prokurator Generalny lub Prokurator Krajowy </a:t>
            </a:r>
            <a:r>
              <a:rPr lang="pl-PL" b="1" dirty="0"/>
              <a:t>może delegować prokuratora </a:t>
            </a:r>
            <a:r>
              <a:rPr lang="pl-PL" b="1" dirty="0">
                <a:solidFill>
                  <a:srgbClr val="FF0000"/>
                </a:solidFill>
              </a:rPr>
              <a:t>bez jego zgody na okres 12 miesięcy w ciągu roku</a:t>
            </a:r>
            <a:r>
              <a:rPr lang="pl-PL" dirty="0"/>
              <a:t> do prokuratury mającej siedzibę w miejscowości, w której zamieszkuje delegowany, lub do prokuratury w miejscowości, w której znajduje się prokuratura będąca miejscem zatrudnienia delegowanego.</a:t>
            </a:r>
          </a:p>
          <a:p>
            <a:pPr algn="just"/>
            <a:endParaRPr lang="pl-PL" dirty="0"/>
          </a:p>
          <a:p>
            <a:pPr algn="just"/>
            <a:r>
              <a:rPr lang="pl-PL" dirty="0"/>
              <a:t>Dla zainteresowanych: </a:t>
            </a:r>
            <a:r>
              <a:rPr lang="pl-PL" dirty="0">
                <a:hlinkClick r:id="rId2"/>
              </a:rPr>
              <a:t>https://wiadomosci.onet.pl/kraj/degradacje-delegacje-dyscyplinarki-kij-prokuratury-na-niepokornych/pqch9pv</a:t>
            </a:r>
            <a:r>
              <a:rPr lang="pl-PL" dirty="0"/>
              <a:t> --&gt; raport LSO dostępny na </a:t>
            </a:r>
            <a:r>
              <a:rPr lang="pl-PL"/>
              <a:t>stronach stowarzyszenia. </a:t>
            </a:r>
            <a:endParaRPr lang="en-GB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60251E8B-494A-4340-9639-1AF6CE9C911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01290" y="0"/>
            <a:ext cx="3690710" cy="1705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6924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70875BB-FC32-4C51-8FEC-578752BDA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663090" cy="1325563"/>
          </a:xfrm>
        </p:spPr>
        <p:txBody>
          <a:bodyPr/>
          <a:lstStyle/>
          <a:p>
            <a:r>
              <a:rPr lang="pl-PL" dirty="0"/>
              <a:t>Do przeczytania z podręcznika </a:t>
            </a:r>
            <a:endParaRPr lang="en-GB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933B15E-D198-4D1E-A16B-8591713D94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Rozdział 4 </a:t>
            </a:r>
          </a:p>
          <a:p>
            <a:pPr lvl="1"/>
            <a:r>
              <a:rPr lang="pl-PL" dirty="0"/>
              <a:t>2.3</a:t>
            </a:r>
          </a:p>
          <a:p>
            <a:pPr lvl="1"/>
            <a:r>
              <a:rPr lang="pl-PL" dirty="0"/>
              <a:t>3.1.1.</a:t>
            </a:r>
          </a:p>
          <a:p>
            <a:pPr lvl="1"/>
            <a:r>
              <a:rPr lang="pl-PL" dirty="0"/>
              <a:t>3.1.2.</a:t>
            </a:r>
          </a:p>
          <a:p>
            <a:pPr lvl="1"/>
            <a:r>
              <a:rPr lang="pl-PL" dirty="0"/>
              <a:t>3.1.5. </a:t>
            </a:r>
          </a:p>
          <a:p>
            <a:pPr lvl="1"/>
            <a:r>
              <a:rPr lang="pl-PL" dirty="0"/>
              <a:t>3.1.6</a:t>
            </a:r>
          </a:p>
          <a:p>
            <a:pPr lvl="1"/>
            <a:r>
              <a:rPr lang="pl-PL" dirty="0"/>
              <a:t>3.7</a:t>
            </a:r>
          </a:p>
          <a:p>
            <a:r>
              <a:rPr lang="pl-PL" dirty="0"/>
              <a:t>Rozdział IX </a:t>
            </a:r>
          </a:p>
          <a:p>
            <a:pPr lvl="1"/>
            <a:r>
              <a:rPr lang="pl-PL" dirty="0"/>
              <a:t>1.4 </a:t>
            </a:r>
            <a:endParaRPr lang="en-GB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F14796A3-AE1F-4269-9C53-350280363D7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01290" y="0"/>
            <a:ext cx="3690710" cy="1705252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9AC5D180-5998-4779-B767-0D6217160E1D}"/>
              </a:ext>
            </a:extLst>
          </p:cNvPr>
          <p:cNvSpPr txBox="1"/>
          <p:nvPr/>
        </p:nvSpPr>
        <p:spPr>
          <a:xfrm>
            <a:off x="4006921" y="1900719"/>
            <a:ext cx="795219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hlinkClick r:id="rId3"/>
              </a:rPr>
              <a:t>https://pk.gov.pl/</a:t>
            </a:r>
            <a:r>
              <a:rPr lang="en-GB" sz="2400" dirty="0" err="1">
                <a:hlinkClick r:id="rId3"/>
              </a:rPr>
              <a:t>wp</a:t>
            </a:r>
            <a:r>
              <a:rPr lang="en-GB" sz="2400" dirty="0">
                <a:hlinkClick r:id="rId3"/>
              </a:rPr>
              <a:t>-content/uploads/2021/03/PK-P1K-za-2020-r..pdf</a:t>
            </a:r>
            <a:r>
              <a:rPr lang="pl-PL" sz="2400" dirty="0"/>
              <a:t> &lt;-- statystyki prokuratorskie za 2020 rok</a:t>
            </a:r>
          </a:p>
          <a:p>
            <a:endParaRPr lang="pl-PL" sz="2400" dirty="0"/>
          </a:p>
          <a:p>
            <a:r>
              <a:rPr lang="pl-PL" sz="2400" dirty="0"/>
              <a:t>Do odsłuchania: </a:t>
            </a:r>
            <a:r>
              <a:rPr lang="pl-PL" sz="2400" dirty="0">
                <a:hlinkClick r:id="rId4"/>
              </a:rPr>
              <a:t>https://www.facebook.com/watch/live/?ref=watch_permalink&amp;v=408991914126015</a:t>
            </a:r>
            <a:r>
              <a:rPr lang="pl-PL" sz="2400" dirty="0"/>
              <a:t> </a:t>
            </a:r>
            <a:r>
              <a:rPr lang="pl-PL" sz="2400" dirty="0">
                <a:sym typeface="Wingdings" panose="05000000000000000000" pitchFamily="2" charset="2"/>
              </a:rPr>
              <a:t> debata HFPC o współczesnym procesie karnym </a:t>
            </a:r>
            <a:endParaRPr lang="en-GB" sz="2400" dirty="0"/>
          </a:p>
          <a:p>
            <a:endParaRPr lang="pl-PL" sz="2400" dirty="0"/>
          </a:p>
          <a:p>
            <a:r>
              <a:rPr lang="en-GB" sz="2400" dirty="0">
                <a:hlinkClick r:id="rId5"/>
              </a:rPr>
              <a:t>https://www.youtube.com/watch?v=aGkSW5_zRME&amp;t=55s</a:t>
            </a:r>
            <a:r>
              <a:rPr lang="pl-PL" sz="2400" dirty="0"/>
              <a:t> </a:t>
            </a:r>
            <a:r>
              <a:rPr lang="pl-PL" sz="2400" dirty="0">
                <a:sym typeface="Wingdings" panose="05000000000000000000" pitchFamily="2" charset="2"/>
              </a:rPr>
              <a:t> wykład prof. Wróbla o prawie karnym w państwie autorytarnym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9495624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D22E9214-6A21-470E-8C1E-B763D0FFE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Statystyki prokuratorskie - 2020</a:t>
            </a:r>
            <a:endParaRPr lang="en-GB" dirty="0"/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210082E1-C9E2-4FF7-A9E3-24451DB658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>
                <a:solidFill>
                  <a:srgbClr val="FF0000"/>
                </a:solidFill>
              </a:rPr>
              <a:t>1 182 531</a:t>
            </a:r>
            <a:r>
              <a:rPr lang="pl-PL" b="1" dirty="0">
                <a:solidFill>
                  <a:srgbClr val="FF0000"/>
                </a:solidFill>
              </a:rPr>
              <a:t> </a:t>
            </a:r>
            <a:r>
              <a:rPr lang="pl-PL" dirty="0"/>
              <a:t>– sprawy prowadzone ogółem w 2020 r. </a:t>
            </a:r>
          </a:p>
          <a:p>
            <a:pPr lvl="1"/>
            <a:r>
              <a:rPr lang="pl-PL" dirty="0"/>
              <a:t>W tym 124866 z poprzedniego roku </a:t>
            </a:r>
          </a:p>
          <a:p>
            <a:r>
              <a:rPr lang="en-GB" b="1" dirty="0">
                <a:solidFill>
                  <a:srgbClr val="FF0000"/>
                </a:solidFill>
              </a:rPr>
              <a:t>630 280</a:t>
            </a:r>
            <a:r>
              <a:rPr lang="pl-PL" b="1" dirty="0">
                <a:solidFill>
                  <a:srgbClr val="FF0000"/>
                </a:solidFill>
              </a:rPr>
              <a:t> </a:t>
            </a:r>
            <a:r>
              <a:rPr lang="pl-PL" dirty="0"/>
              <a:t>– sprawy wszczęte </a:t>
            </a:r>
          </a:p>
          <a:p>
            <a:pPr lvl="1"/>
            <a:r>
              <a:rPr lang="pl-PL" dirty="0"/>
              <a:t>W 427 385 odmówiono wszczęcia postępowania (w 40% spraw) </a:t>
            </a:r>
          </a:p>
          <a:p>
            <a:pPr lvl="1"/>
            <a:r>
              <a:rPr lang="en-GB" dirty="0"/>
              <a:t>92 242</a:t>
            </a:r>
            <a:r>
              <a:rPr lang="pl-PL" dirty="0"/>
              <a:t> śledztw – 14,6% spraw </a:t>
            </a:r>
          </a:p>
          <a:p>
            <a:pPr lvl="1"/>
            <a:r>
              <a:rPr lang="pl-PL" dirty="0"/>
              <a:t>538 038 dochodzeń – 85,4% spraw </a:t>
            </a:r>
          </a:p>
          <a:p>
            <a:pPr lvl="1"/>
            <a:endParaRPr lang="en-GB" dirty="0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716C6CD1-BE7B-43BE-B746-743D33CA316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01290" y="0"/>
            <a:ext cx="3690710" cy="1705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2933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B98E6B70-780A-4608-83C4-AC2285245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Organ procesowy – definicja </a:t>
            </a:r>
            <a:endParaRPr lang="en-GB" dirty="0"/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6E9FCA28-7BFD-44C5-933E-8C1DE06C09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l-PL" b="1" dirty="0">
                <a:solidFill>
                  <a:srgbClr val="FF0000"/>
                </a:solidFill>
              </a:rPr>
              <a:t>Organ państwowy</a:t>
            </a:r>
            <a:r>
              <a:rPr lang="pl-PL" dirty="0"/>
              <a:t>, któremu z mocy przepisów powierzono występowanie w procesie karnym w oznaczonej roli. </a:t>
            </a:r>
          </a:p>
          <a:p>
            <a:pPr algn="just"/>
            <a:r>
              <a:rPr lang="pl-PL" dirty="0"/>
              <a:t>Organ państwowy, który ma kompetencje władcze względem pozostałych uczestników postępowania karnego. </a:t>
            </a:r>
          </a:p>
          <a:p>
            <a:pPr algn="just"/>
            <a:r>
              <a:rPr lang="pl-PL" dirty="0"/>
              <a:t>Organ kierowniczy – prowadzący proces na danym jego etapie </a:t>
            </a:r>
          </a:p>
          <a:p>
            <a:pPr algn="just"/>
            <a:r>
              <a:rPr lang="pl-PL" dirty="0"/>
              <a:t>Organ pomocniczy (współdziałający) – współdziała z organem prowadzącym postępowanie. </a:t>
            </a:r>
            <a:endParaRPr lang="en-GB" dirty="0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203F76E4-8C2F-443F-A660-EB2B34AF838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01290" y="0"/>
            <a:ext cx="3690710" cy="1705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6460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257363FD-7E77-4145-9483-331A807A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6802" cy="6858000"/>
          </a:xfrm>
          <a:prstGeom prst="rect">
            <a:avLst/>
          </a:prstGeom>
          <a:gradFill flip="none" rotWithShape="1">
            <a:gsLst>
              <a:gs pos="28000">
                <a:schemeClr val="bg2">
                  <a:alpha val="84000"/>
                </a:schemeClr>
              </a:gs>
              <a:gs pos="74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DCC7FFB3-FE93-4964-BFA2-F7F09637E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658288" cy="1325563"/>
          </a:xfrm>
        </p:spPr>
        <p:txBody>
          <a:bodyPr>
            <a:normAutofit/>
          </a:bodyPr>
          <a:lstStyle/>
          <a:p>
            <a:r>
              <a:rPr lang="pl-PL" dirty="0"/>
              <a:t>Organy postępowania przygotowawczego</a:t>
            </a:r>
          </a:p>
        </p:txBody>
      </p:sp>
      <p:graphicFrame>
        <p:nvGraphicFramePr>
          <p:cNvPr id="14" name="Symbol zastępczy zawartości 4">
            <a:extLst>
              <a:ext uri="{FF2B5EF4-FFF2-40B4-BE49-F238E27FC236}">
                <a16:creationId xmlns:a16="http://schemas.microsoft.com/office/drawing/2014/main" id="{5DE4ADC8-D903-4125-8EBC-D11ACB50E56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991303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Obraz 8">
            <a:extLst>
              <a:ext uri="{FF2B5EF4-FFF2-40B4-BE49-F238E27FC236}">
                <a16:creationId xmlns:a16="http://schemas.microsoft.com/office/drawing/2014/main" id="{624910DC-42DE-4826-A95A-4DB169C6E74D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501290" y="0"/>
            <a:ext cx="3690710" cy="1705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4427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B1DF0B8-AA8A-4BE5-A7EB-7B6AF0A7D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Organy prowadzące postępowanie przygotowawcze </a:t>
            </a:r>
            <a:endParaRPr lang="en-GB" dirty="0"/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DF03CD3D-9386-4F50-AA5E-0A637B60B1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pl-PL" dirty="0"/>
              <a:t>Śledztwo – art. 311 </a:t>
            </a:r>
            <a:endParaRPr lang="en-GB" dirty="0"/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82221B51-5BE0-4A79-9A40-724B0189EA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987800"/>
          </a:xfrm>
        </p:spPr>
        <p:txBody>
          <a:bodyPr>
            <a:normAutofit fontScale="62500" lnSpcReduction="20000"/>
          </a:bodyPr>
          <a:lstStyle/>
          <a:p>
            <a:pPr marL="173038" indent="-173038" algn="just"/>
            <a:r>
              <a:rPr lang="pl-PL" dirty="0"/>
              <a:t>Śledztwo zasadniczo prowadzi prokurator.</a:t>
            </a:r>
          </a:p>
          <a:p>
            <a:pPr marL="173038" indent="-173038" algn="just"/>
            <a:r>
              <a:rPr lang="pl-PL" dirty="0"/>
              <a:t>Prokurator może powierzyć prowadzenie śledztwa Policji (innym uprawnionym organom z art. 312):</a:t>
            </a:r>
          </a:p>
          <a:p>
            <a:pPr marL="441325" lvl="1" indent="-166688" algn="just"/>
            <a:r>
              <a:rPr lang="pl-PL" dirty="0"/>
              <a:t>w całości </a:t>
            </a:r>
          </a:p>
          <a:p>
            <a:pPr marL="715645" lvl="2" indent="-166688" algn="just"/>
            <a:r>
              <a:rPr lang="pl-PL" dirty="0"/>
              <a:t>ważne! Nawet przekazanie śledztwa w całości nie obejmuje niektórych czynności np. tych z art. 180 § 1 czy 184, </a:t>
            </a:r>
          </a:p>
          <a:p>
            <a:pPr marL="441325" lvl="1" indent="-166688" algn="just"/>
            <a:r>
              <a:rPr lang="pl-PL" dirty="0"/>
              <a:t>w określonym zakresie </a:t>
            </a:r>
          </a:p>
          <a:p>
            <a:pPr marL="441325" lvl="1" indent="-166688" algn="just"/>
            <a:r>
              <a:rPr lang="pl-PL" dirty="0"/>
              <a:t>dokonanie poszczególnych czynności</a:t>
            </a:r>
          </a:p>
          <a:p>
            <a:pPr marL="173038" indent="-173038" algn="just"/>
            <a:r>
              <a:rPr lang="pl-PL" dirty="0"/>
              <a:t>W przypadku śledztwa prowadzonego ze względu na osobę podejrzaną (podejrzanego) prokurator może powierzyć jedynie dokonanie poszczególnych czynności śledztwa.</a:t>
            </a:r>
          </a:p>
          <a:p>
            <a:pPr marL="173038" indent="-173038" algn="just"/>
            <a:r>
              <a:rPr lang="pl-PL" dirty="0"/>
              <a:t>Prokurator może również zastrzec do osobistego wykonania jakąkolwiek czynność śledztwa.</a:t>
            </a:r>
          </a:p>
          <a:p>
            <a:pPr marL="173038" indent="-173038" algn="just"/>
            <a:r>
              <a:rPr lang="pl-PL" dirty="0"/>
              <a:t>Niektórych czynności prokurator nie może powierzyć innym organom. </a:t>
            </a:r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680DC669-4FB2-4C63-B207-5445E246AE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pl-PL" dirty="0"/>
              <a:t>Dochodzenie</a:t>
            </a:r>
            <a:endParaRPr lang="en-GB" dirty="0"/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2BDBA1A3-2F11-4CEB-AD21-6B1285797553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62500" lnSpcReduction="20000"/>
          </a:bodyPr>
          <a:lstStyle/>
          <a:p>
            <a:pPr algn="just"/>
            <a:r>
              <a:rPr lang="pl-PL" sz="2400" dirty="0"/>
              <a:t>Zasadniczo – Policja lub organy wskazane w art. 312 </a:t>
            </a:r>
          </a:p>
          <a:p>
            <a:pPr algn="just"/>
            <a:r>
              <a:rPr lang="pl-PL" sz="2400" dirty="0"/>
              <a:t>Prokurator może przejąć dochodzenie do własnego prowadzenia ze względu na szczególną wagę lub zawiłość sprawy </a:t>
            </a:r>
          </a:p>
          <a:p>
            <a:pPr lvl="1" algn="just"/>
            <a:r>
              <a:rPr lang="pl-PL" dirty="0"/>
              <a:t>raczej nie korzysta z tego uprawnienia</a:t>
            </a:r>
          </a:p>
          <a:p>
            <a:pPr algn="just"/>
            <a:r>
              <a:rPr lang="pl-PL" sz="2400" dirty="0"/>
              <a:t>Art. 325d – podmioty uprawnione, obok Policji, do prowadzenia dochodzeń oraz organy uprawnione do wnoszenia i popierania oskarżenia przed sądem I instancji określone w rozporządzeni MS z dnia 22 września 2015 r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B7F4D865-BFA7-45EC-ADB1-0FE978133E9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01290" y="0"/>
            <a:ext cx="3690710" cy="1705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3985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663090" cy="1325563"/>
          </a:xfrm>
        </p:spPr>
        <p:txBody>
          <a:bodyPr>
            <a:normAutofit/>
          </a:bodyPr>
          <a:lstStyle/>
          <a:p>
            <a:pPr algn="ctr"/>
            <a:r>
              <a:rPr lang="pl-PL" sz="4100" dirty="0"/>
              <a:t>Organy prowadzące śledztwo i dochodzenie z art. 312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pl-PL" sz="1500" dirty="0"/>
              <a:t>Uprawnienia Policji przysługują także w zakresie ich właściwości organom (§ 1):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pl-PL" sz="1500" dirty="0"/>
              <a:t> Straży Granicznej,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pl-PL" sz="1500" dirty="0"/>
              <a:t>ABW, 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pl-PL" sz="1500" dirty="0"/>
              <a:t>KAS, 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pl-PL" sz="1500" dirty="0"/>
              <a:t>CBA, 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pl-PL" sz="1500" dirty="0"/>
              <a:t>Żandarmerii Wojskowej. </a:t>
            </a:r>
          </a:p>
          <a:p>
            <a:pPr marL="0" indent="0">
              <a:lnSpc>
                <a:spcPct val="90000"/>
              </a:lnSpc>
              <a:buNone/>
            </a:pPr>
            <a:endParaRPr lang="pl-PL" sz="1500" dirty="0"/>
          </a:p>
          <a:p>
            <a:pPr marL="0" indent="0">
              <a:lnSpc>
                <a:spcPct val="90000"/>
              </a:lnSpc>
              <a:buNone/>
            </a:pPr>
            <a:r>
              <a:rPr lang="pl-PL" sz="1500" b="1" dirty="0"/>
              <a:t>Inne uprawnione organy określone w przepisach szczególnych (§  2</a:t>
            </a:r>
            <a:r>
              <a:rPr lang="pl-PL" sz="1500" dirty="0"/>
              <a:t>) </a:t>
            </a:r>
            <a:r>
              <a:rPr lang="pl-PL" sz="1500" b="1" dirty="0"/>
              <a:t>to np.: </a:t>
            </a:r>
          </a:p>
          <a:p>
            <a:pPr marL="361950" indent="-361950">
              <a:lnSpc>
                <a:spcPct val="90000"/>
              </a:lnSpc>
              <a:buFont typeface="+mj-lt"/>
              <a:buAutoNum type="arabicPeriod"/>
            </a:pPr>
            <a:r>
              <a:rPr lang="pl-PL" sz="1500" u="sng" dirty="0"/>
              <a:t>finansowe organy postępowania przygotowawczego </a:t>
            </a:r>
            <a:r>
              <a:rPr lang="pl-PL" sz="1500" dirty="0"/>
              <a:t>z </a:t>
            </a:r>
            <a:r>
              <a:rPr lang="pl-PL" sz="1500" dirty="0" err="1"/>
              <a:t>k.k.s</a:t>
            </a:r>
            <a:r>
              <a:rPr lang="pl-PL" sz="1500" dirty="0"/>
              <a:t>. (urzędy skarbowe, urzędy celne oraz inspektorów kontroli skarbowej); </a:t>
            </a:r>
          </a:p>
          <a:p>
            <a:pPr marL="361950" indent="-361950">
              <a:lnSpc>
                <a:spcPct val="90000"/>
              </a:lnSpc>
              <a:buFont typeface="+mj-lt"/>
              <a:buAutoNum type="arabicPeriod"/>
            </a:pPr>
            <a:r>
              <a:rPr lang="pl-PL" sz="1500" u="sng" dirty="0"/>
              <a:t>Straż Leśna</a:t>
            </a:r>
            <a:r>
              <a:rPr lang="pl-PL" sz="1500" dirty="0"/>
              <a:t> na podstawie ustawy z dnia 28 września 1991 r. o lasach gdy przedmiotem czynu jest drzewo z lasu państwowego (art. 47 ust. 2 pkt 7 tej ustawy);</a:t>
            </a:r>
          </a:p>
          <a:p>
            <a:pPr marL="361950" indent="-361950">
              <a:lnSpc>
                <a:spcPct val="90000"/>
              </a:lnSpc>
              <a:buFont typeface="+mj-lt"/>
              <a:buAutoNum type="arabicPeriod"/>
            </a:pPr>
            <a:r>
              <a:rPr lang="pl-PL" sz="1500" u="sng" dirty="0"/>
              <a:t>Państwowa Straż Łowiecka </a:t>
            </a:r>
            <a:r>
              <a:rPr lang="pl-PL" sz="1500" dirty="0"/>
              <a:t>na podstawie ustawy z dnia 13 października 1995 r. - Prawo łowieckie, gdy przedmiotem czynu jest zwierzyna (art. 39 ust. 2 pkt 7)</a:t>
            </a:r>
          </a:p>
          <a:p>
            <a:pPr marL="0" indent="0">
              <a:lnSpc>
                <a:spcPct val="90000"/>
              </a:lnSpc>
              <a:buNone/>
            </a:pPr>
            <a:endParaRPr lang="pl-PL" sz="1500" b="1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D5F7BFBE-CF20-48DC-B464-CD0D70CEA0E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01290" y="0"/>
            <a:ext cx="3690710" cy="1705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4375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663090" cy="1854093"/>
          </a:xfrm>
        </p:spPr>
        <p:txBody>
          <a:bodyPr>
            <a:normAutofit/>
          </a:bodyPr>
          <a:lstStyle/>
          <a:p>
            <a:pPr algn="ctr"/>
            <a:r>
              <a:rPr lang="pl-PL" sz="2100" dirty="0"/>
              <a:t>Organy prowadzące dochodzenie, które na mocy rozporządzenia MS z dnia z dnia 22 września 2015 r. w sprawie organów uprawnionych obok Policji do prowadzenia dochodzeń oraz organów uprawnionych do wnoszenia i popierania oskarżenia przed sądem pierwszej instancji w sprawach, w których prowadzono dochodzenie, jak również zakresu spraw zleconych tym organom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>
          <a:xfrm>
            <a:off x="838200" y="2070377"/>
            <a:ext cx="10515600" cy="4770384"/>
          </a:xfrm>
        </p:spPr>
        <p:txBody>
          <a:bodyPr anchor="ctr">
            <a:normAutofit/>
          </a:bodyPr>
          <a:lstStyle/>
          <a:p>
            <a:pPr marL="268288" indent="-268288" algn="just">
              <a:lnSpc>
                <a:spcPct val="90000"/>
              </a:lnSpc>
              <a:buFont typeface="+mj-lt"/>
              <a:buAutoNum type="arabicPeriod"/>
            </a:pPr>
            <a:r>
              <a:rPr lang="pl-PL" sz="1400" b="1" dirty="0"/>
              <a:t>organy Inspekcji Handlowej </a:t>
            </a:r>
            <a:r>
              <a:rPr lang="pl-PL" sz="1400" dirty="0"/>
              <a:t>- w sprawach o ujawnione przez nie w czasie przeprowadzanych kontroli przestępstwa przewidziane w art. 43 ust. 1 i 2 oraz art. 45</a:t>
            </a:r>
            <a:r>
              <a:rPr lang="pl-PL" sz="1400" baseline="30000" dirty="0"/>
              <a:t>3</a:t>
            </a:r>
            <a:r>
              <a:rPr lang="pl-PL" sz="1400" dirty="0"/>
              <a:t> ust. 1 </a:t>
            </a:r>
            <a:r>
              <a:rPr lang="pl-PL" sz="1400" dirty="0" err="1"/>
              <a:t>u.w.t.p.a</a:t>
            </a:r>
            <a:r>
              <a:rPr lang="pl-PL" sz="1400" dirty="0"/>
              <a:t>. oraz w art. 38 ustawy z dnia 15 grudnia 2000 r. o Inspekcji Handlowej</a:t>
            </a:r>
          </a:p>
          <a:p>
            <a:pPr marL="268288" indent="-268288" algn="just">
              <a:lnSpc>
                <a:spcPct val="90000"/>
              </a:lnSpc>
              <a:buFont typeface="+mj-lt"/>
              <a:buAutoNum type="arabicPeriod"/>
            </a:pPr>
            <a:r>
              <a:rPr lang="pl-PL" sz="1400" b="1" dirty="0"/>
              <a:t>organy Państwowej Inspekcji Sanitarnej </a:t>
            </a:r>
            <a:r>
              <a:rPr lang="pl-PL" sz="1400" dirty="0"/>
              <a:t>w sprawach o przestępstwa z art. 96-99 ustawy z dnia 25 sierpnia 2006 r. o bezpieczeństwie żywności i żywienia oraz z art. 14 ust. 3 ustawy z dnia 30 marca 2001 r. o kosmetykach i z art. 34, 34b, 34c, 34d i 34f ustawy z dnia 11 stycznia 2001 r. o substancjach i preparatach chemicznych; ta ostatnia ustawa utraciła wprawdzie swą moc po wejściu ustawy dnia 25 lutego 2011 r. o substancjach chemicznych i ich mieszaninach w której odpowiednikami wskazanych wyżej przepisów ustawy z 2001 r. są przepisy art. 31, 32, 33, 34 i 36 nowej regulacji, ale do tej pory nie zostało zmienione rozporządzenie wykonawcze do k.p.k., o jakim mowa w art. 325d, które nadal wskazuje na określone przestępstwa z ustawy z 2001 r., a to ono - a nie ustawy z 2001 i 2011 r. - upoważnia Inspekcję Sanitarną do ścigania przestępstw z określonych przepisów wskazanej ustawy;</a:t>
            </a:r>
          </a:p>
          <a:p>
            <a:pPr marL="268288" indent="-268288" algn="just">
              <a:lnSpc>
                <a:spcPct val="90000"/>
              </a:lnSpc>
              <a:buFont typeface="+mj-lt"/>
              <a:buAutoNum type="arabicPeriod"/>
            </a:pPr>
            <a:r>
              <a:rPr lang="pl-PL" sz="1400" b="1" dirty="0"/>
              <a:t>urzędy skarbowe i inspektorzy kontroli skarbowej </a:t>
            </a:r>
            <a:r>
              <a:rPr lang="pl-PL" sz="1400" dirty="0"/>
              <a:t>w sprawach o przestępstwa z art. 77, 78 ust. 1 i art. 79 ustawy z dnia 29 września 1994 r. o rachunkowości </a:t>
            </a:r>
          </a:p>
          <a:p>
            <a:pPr marL="268288" indent="-268288" algn="just">
              <a:lnSpc>
                <a:spcPct val="90000"/>
              </a:lnSpc>
              <a:buFont typeface="+mj-lt"/>
              <a:buAutoNum type="arabicPeriod"/>
            </a:pPr>
            <a:r>
              <a:rPr lang="pl-PL" sz="1400" b="1" dirty="0"/>
              <a:t>Prezes Urzędu Regulacji Telekomunikacji i Poczty </a:t>
            </a:r>
            <a:r>
              <a:rPr lang="pl-PL" sz="1400" dirty="0"/>
              <a:t>w sprawach o przestępstwa z art. 208 ust. 1 ustawy z dnia 16 lipca 2004 r. - Prawo telekomunikacyjne; </a:t>
            </a:r>
          </a:p>
          <a:p>
            <a:pPr marL="268288" indent="-268288" algn="just">
              <a:lnSpc>
                <a:spcPct val="90000"/>
              </a:lnSpc>
              <a:buFont typeface="+mj-lt"/>
              <a:buAutoNum type="arabicPeriod"/>
            </a:pPr>
            <a:r>
              <a:rPr lang="pl-PL" sz="1400" b="1" dirty="0"/>
              <a:t>Straż Graniczna</a:t>
            </a:r>
            <a:r>
              <a:rPr lang="pl-PL" sz="1400" dirty="0"/>
              <a:t> w sprawach o przestępstwa z art. 137, 264, 270, 273 i 275-277 k.k. oraz z art. 147 ustawy z dnia 13 czerwca 2003 r. o cudzoziemcach i z art. 125 ustawy z dnia 13 czerwca 2003 r. o udzielaniu cudzoziemcom ochrony na terytorium Rzeczypospolitej Polskiej </a:t>
            </a:r>
          </a:p>
          <a:p>
            <a:pPr marL="0" indent="0" algn="just">
              <a:lnSpc>
                <a:spcPct val="90000"/>
              </a:lnSpc>
              <a:buNone/>
            </a:pPr>
            <a:endParaRPr lang="pl-PL" sz="1400" dirty="0"/>
          </a:p>
          <a:p>
            <a:pPr marL="0" indent="0" algn="just">
              <a:lnSpc>
                <a:spcPct val="90000"/>
              </a:lnSpc>
              <a:buNone/>
            </a:pPr>
            <a:r>
              <a:rPr lang="pl-PL" sz="1400" u="sng" dirty="0"/>
              <a:t>Uprawnienia wskazanych wyżej organów wygasają, jeżeli akt oskarżenia wnosi i popiera prokurator (§ 2 ust. 3 rozporządzenia).</a:t>
            </a:r>
          </a:p>
          <a:p>
            <a:pPr algn="just">
              <a:lnSpc>
                <a:spcPct val="90000"/>
              </a:lnSpc>
            </a:pPr>
            <a:endParaRPr lang="pl-PL" sz="1400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6C51BC34-7BE6-4B68-ACF2-3681000783F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01290" y="0"/>
            <a:ext cx="3690710" cy="1705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771835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383</TotalTime>
  <Words>3676</Words>
  <Application>Microsoft Office PowerPoint</Application>
  <PresentationFormat>Panoramiczny</PresentationFormat>
  <Paragraphs>239</Paragraphs>
  <Slides>34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34</vt:i4>
      </vt:variant>
    </vt:vector>
  </HeadingPairs>
  <TitlesOfParts>
    <vt:vector size="38" baseType="lpstr">
      <vt:lpstr>Arial</vt:lpstr>
      <vt:lpstr>Calibri</vt:lpstr>
      <vt:lpstr>Calibri Light</vt:lpstr>
      <vt:lpstr>Motyw pakietu Office</vt:lpstr>
      <vt:lpstr>Prezentacja programu PowerPoint</vt:lpstr>
      <vt:lpstr>Formy postępowania przygotowawczego </vt:lpstr>
      <vt:lpstr>Zakres przedmiotowy śledztwa i dochodzenia </vt:lpstr>
      <vt:lpstr>Statystyki prokuratorskie - 2020</vt:lpstr>
      <vt:lpstr>Organ procesowy – definicja </vt:lpstr>
      <vt:lpstr>Organy postępowania przygotowawczego</vt:lpstr>
      <vt:lpstr>Organy prowadzące postępowanie przygotowawcze </vt:lpstr>
      <vt:lpstr>Organy prowadzące śledztwo i dochodzenie z art. 312</vt:lpstr>
      <vt:lpstr>Organy prowadzące dochodzenie, które na mocy rozporządzenia MS z dnia z dnia 22 września 2015 r. w sprawie organów uprawnionych obok Policji do prowadzenia dochodzeń oraz organów uprawnionych do wnoszenia i popierania oskarżenia przed sądem pierwszej instancji w sprawach, w których prowadzono dochodzenie, jak również zakresu spraw zleconych tym organom</vt:lpstr>
      <vt:lpstr>Statystyki prokuratorskie</vt:lpstr>
      <vt:lpstr>Czas trwania </vt:lpstr>
      <vt:lpstr>Statystyki prokuratorskie </vt:lpstr>
      <vt:lpstr>Redukcja formalizmu? </vt:lpstr>
      <vt:lpstr>Czynności sądu w postępowaniu przygotowawczym </vt:lpstr>
      <vt:lpstr>Czynności sądu w postępowaniu przygotowawczym </vt:lpstr>
      <vt:lpstr>Cele postępowania przygotowawczego – art. 297 </vt:lpstr>
      <vt:lpstr>Jaki model postępowania przygotowawczego?</vt:lpstr>
      <vt:lpstr>Rola prokuratora w postępowaniu przygotowawczym</vt:lpstr>
      <vt:lpstr>Nadzór prokuratora w postępowaniu przygotowawczym  </vt:lpstr>
      <vt:lpstr>Nadzór prokuratora w postępowaniu przygotowawczym </vt:lpstr>
      <vt:lpstr>Prezentacja programu PowerPoint</vt:lpstr>
      <vt:lpstr>Zadania i organizacja prokuratury </vt:lpstr>
      <vt:lpstr>Organizacja prokuratury </vt:lpstr>
      <vt:lpstr>Prokurator nadrzędny  i bezpośrednio przełożony </vt:lpstr>
      <vt:lpstr>Właściwość prokuratury </vt:lpstr>
      <vt:lpstr>Zasada bezstronności </vt:lpstr>
      <vt:lpstr>Zasada bezstronności </vt:lpstr>
      <vt:lpstr>Jakie są gwarancje bezstronności prokuratora? </vt:lpstr>
      <vt:lpstr>Zasady organizacyjne prokuratury art. 7-9 pr.prok. </vt:lpstr>
      <vt:lpstr>Niezależność w praktyce – art. 7 Prawa o prokuraturze </vt:lpstr>
      <vt:lpstr>Niezależność w praktyce – art. 8 Prawa o prokuraturze </vt:lpstr>
      <vt:lpstr>Niezależność w praktyce – art. 9 Prawa o prokuraturze </vt:lpstr>
      <vt:lpstr>Problem delegacji prokuratorskich – art. 106 </vt:lpstr>
      <vt:lpstr>Do przeczytania z podręcznika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Dominika Czerniak</dc:creator>
  <cp:lastModifiedBy>Dominika Czerniak</cp:lastModifiedBy>
  <cp:revision>3</cp:revision>
  <dcterms:created xsi:type="dcterms:W3CDTF">2021-10-24T08:20:53Z</dcterms:created>
  <dcterms:modified xsi:type="dcterms:W3CDTF">2021-10-25T14:41:37Z</dcterms:modified>
</cp:coreProperties>
</file>