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61" r:id="rId8"/>
    <p:sldId id="268" r:id="rId9"/>
    <p:sldId id="269" r:id="rId10"/>
    <p:sldId id="270" r:id="rId11"/>
    <p:sldId id="266" r:id="rId12"/>
    <p:sldId id="272" r:id="rId13"/>
    <p:sldId id="274" r:id="rId14"/>
    <p:sldId id="309" r:id="rId15"/>
    <p:sldId id="273" r:id="rId16"/>
    <p:sldId id="399" r:id="rId17"/>
    <p:sldId id="401" r:id="rId18"/>
    <p:sldId id="402" r:id="rId19"/>
    <p:sldId id="403" r:id="rId20"/>
    <p:sldId id="405" r:id="rId21"/>
    <p:sldId id="296" r:id="rId22"/>
    <p:sldId id="259" r:id="rId23"/>
    <p:sldId id="275" r:id="rId24"/>
    <p:sldId id="303" r:id="rId25"/>
    <p:sldId id="304" r:id="rId26"/>
    <p:sldId id="305" r:id="rId27"/>
    <p:sldId id="306" r:id="rId28"/>
    <p:sldId id="307" r:id="rId29"/>
    <p:sldId id="277" r:id="rId30"/>
    <p:sldId id="298" r:id="rId31"/>
    <p:sldId id="308" r:id="rId32"/>
    <p:sldId id="276" r:id="rId33"/>
    <p:sldId id="264"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73D3-3166-42B1-B0FE-F17507D4BA54}"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49A6105-B2B4-4CD3-B7B7-847EA7C45A9F}">
      <dgm:prSet/>
      <dgm:spPr/>
      <dgm:t>
        <a:bodyPr/>
        <a:lstStyle/>
        <a:p>
          <a:pPr>
            <a:lnSpc>
              <a:spcPct val="100000"/>
            </a:lnSpc>
          </a:pPr>
          <a:r>
            <a:rPr lang="pl-PL"/>
            <a:t>Rozkład ciężaru dowodu w procesie karnym </a:t>
          </a:r>
          <a:endParaRPr lang="en-US"/>
        </a:p>
      </dgm:t>
    </dgm:pt>
    <dgm:pt modelId="{FF1C3817-058C-4EDD-9ECF-757AE1531C40}" type="parTrans" cxnId="{DF78F3B4-FA49-4C41-9652-26810BACBDDB}">
      <dgm:prSet/>
      <dgm:spPr/>
      <dgm:t>
        <a:bodyPr/>
        <a:lstStyle/>
        <a:p>
          <a:endParaRPr lang="en-US"/>
        </a:p>
      </dgm:t>
    </dgm:pt>
    <dgm:pt modelId="{E28CAF6F-E3E3-4FCD-AAF1-9C44E090432C}" type="sibTrans" cxnId="{DF78F3B4-FA49-4C41-9652-26810BACBDDB}">
      <dgm:prSet/>
      <dgm:spPr/>
      <dgm:t>
        <a:bodyPr/>
        <a:lstStyle/>
        <a:p>
          <a:endParaRPr lang="en-US"/>
        </a:p>
      </dgm:t>
    </dgm:pt>
    <dgm:pt modelId="{BD964EEE-8C50-4A2D-AA27-35467875DACE}">
      <dgm:prSet/>
      <dgm:spPr/>
      <dgm:t>
        <a:bodyPr/>
        <a:lstStyle/>
        <a:p>
          <a:pPr>
            <a:lnSpc>
              <a:spcPct val="100000"/>
            </a:lnSpc>
          </a:pPr>
          <a:r>
            <a:rPr lang="pl-PL"/>
            <a:t>Zasada in dubio pro reo (art. 5 § 2 k.p.k.) – niedające się usunąć wątpliwości rozstrzyga się na korzyść oskarżonego. </a:t>
          </a:r>
          <a:endParaRPr lang="en-US"/>
        </a:p>
      </dgm:t>
    </dgm:pt>
    <dgm:pt modelId="{AD454E71-4FA0-47A5-BCB4-E974ADEDA50B}" type="parTrans" cxnId="{C9071FCF-6200-465E-99F7-4A137C55CADC}">
      <dgm:prSet/>
      <dgm:spPr/>
      <dgm:t>
        <a:bodyPr/>
        <a:lstStyle/>
        <a:p>
          <a:endParaRPr lang="en-US"/>
        </a:p>
      </dgm:t>
    </dgm:pt>
    <dgm:pt modelId="{944DE302-E528-448B-803C-2681BDA359C0}" type="sibTrans" cxnId="{C9071FCF-6200-465E-99F7-4A137C55CADC}">
      <dgm:prSet/>
      <dgm:spPr/>
      <dgm:t>
        <a:bodyPr/>
        <a:lstStyle/>
        <a:p>
          <a:endParaRPr lang="en-US"/>
        </a:p>
      </dgm:t>
    </dgm:pt>
    <dgm:pt modelId="{3FE384AF-F3B1-4AD6-83C4-D205F1120CD1}">
      <dgm:prSet/>
      <dgm:spPr/>
      <dgm:t>
        <a:bodyPr/>
        <a:lstStyle/>
        <a:p>
          <a:pPr>
            <a:lnSpc>
              <a:spcPct val="100000"/>
            </a:lnSpc>
          </a:pPr>
          <a:r>
            <a:rPr lang="pl-PL"/>
            <a:t>Brak obowiązku samooskarżania się (nemo se ipsum accusare tenetur) </a:t>
          </a:r>
          <a:r>
            <a:rPr lang="pl-PL">
              <a:sym typeface="Wingdings" panose="05000000000000000000" pitchFamily="2" charset="2"/>
            </a:rPr>
            <a:t></a:t>
          </a:r>
          <a:r>
            <a:rPr lang="pl-PL"/>
            <a:t> ale por. slajd o obowiązkach dowodowych oskarżonego </a:t>
          </a:r>
          <a:endParaRPr lang="en-US"/>
        </a:p>
      </dgm:t>
    </dgm:pt>
    <dgm:pt modelId="{66F4313A-9E39-4297-9D14-F475F25AD096}" type="parTrans" cxnId="{4602E4C0-C0A2-470C-ABD6-76E83D67E723}">
      <dgm:prSet/>
      <dgm:spPr/>
      <dgm:t>
        <a:bodyPr/>
        <a:lstStyle/>
        <a:p>
          <a:endParaRPr lang="en-US"/>
        </a:p>
      </dgm:t>
    </dgm:pt>
    <dgm:pt modelId="{12930D17-4D97-44AE-8994-414CD795E7B4}" type="sibTrans" cxnId="{4602E4C0-C0A2-470C-ABD6-76E83D67E723}">
      <dgm:prSet/>
      <dgm:spPr/>
      <dgm:t>
        <a:bodyPr/>
        <a:lstStyle/>
        <a:p>
          <a:endParaRPr lang="en-US"/>
        </a:p>
      </dgm:t>
    </dgm:pt>
    <dgm:pt modelId="{5BD08FA9-5951-43DA-93A0-CB50489A1E41}">
      <dgm:prSet/>
      <dgm:spPr/>
      <dgm:t>
        <a:bodyPr/>
        <a:lstStyle/>
        <a:p>
          <a:pPr>
            <a:lnSpc>
              <a:spcPct val="100000"/>
            </a:lnSpc>
          </a:pPr>
          <a:r>
            <a:rPr lang="pl-PL"/>
            <a:t>Prawo do milczenia </a:t>
          </a:r>
          <a:endParaRPr lang="en-US"/>
        </a:p>
      </dgm:t>
    </dgm:pt>
    <dgm:pt modelId="{8A2143F1-B8BC-43D4-B7A1-D23CB1BCACEE}" type="parTrans" cxnId="{50DF4BF8-E256-4085-83D7-64480328B933}">
      <dgm:prSet/>
      <dgm:spPr/>
      <dgm:t>
        <a:bodyPr/>
        <a:lstStyle/>
        <a:p>
          <a:endParaRPr lang="en-US"/>
        </a:p>
      </dgm:t>
    </dgm:pt>
    <dgm:pt modelId="{C1A508F6-3591-44E6-AE3D-ED02B5C622AB}" type="sibTrans" cxnId="{50DF4BF8-E256-4085-83D7-64480328B933}">
      <dgm:prSet/>
      <dgm:spPr/>
      <dgm:t>
        <a:bodyPr/>
        <a:lstStyle/>
        <a:p>
          <a:endParaRPr lang="en-US"/>
        </a:p>
      </dgm:t>
    </dgm:pt>
    <dgm:pt modelId="{8CBA8B5D-EA59-4469-B640-43B75EE70450}" type="pres">
      <dgm:prSet presAssocID="{67B673D3-3166-42B1-B0FE-F17507D4BA54}" presName="root" presStyleCnt="0">
        <dgm:presLayoutVars>
          <dgm:dir/>
          <dgm:resizeHandles val="exact"/>
        </dgm:presLayoutVars>
      </dgm:prSet>
      <dgm:spPr/>
    </dgm:pt>
    <dgm:pt modelId="{E23D6779-BC5B-43DA-8B5C-2EBF5035B8FC}" type="pres">
      <dgm:prSet presAssocID="{249A6105-B2B4-4CD3-B7B7-847EA7C45A9F}" presName="compNode" presStyleCnt="0"/>
      <dgm:spPr/>
    </dgm:pt>
    <dgm:pt modelId="{9554EC34-8282-4E5F-9CA4-E4EF1B3ABD35}" type="pres">
      <dgm:prSet presAssocID="{249A6105-B2B4-4CD3-B7B7-847EA7C45A9F}" presName="bgRect" presStyleLbl="bgShp" presStyleIdx="0" presStyleCnt="4"/>
      <dgm:spPr/>
    </dgm:pt>
    <dgm:pt modelId="{E187368B-725C-4208-80BD-857E5D0CCBAD}" type="pres">
      <dgm:prSet presAssocID="{249A6105-B2B4-4CD3-B7B7-847EA7C45A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6BC70A3F-0CCB-4AB9-A56A-460400E2A24A}" type="pres">
      <dgm:prSet presAssocID="{249A6105-B2B4-4CD3-B7B7-847EA7C45A9F}" presName="spaceRect" presStyleCnt="0"/>
      <dgm:spPr/>
    </dgm:pt>
    <dgm:pt modelId="{9BBF6DB4-5808-416A-8D46-D375F5C12B55}" type="pres">
      <dgm:prSet presAssocID="{249A6105-B2B4-4CD3-B7B7-847EA7C45A9F}" presName="parTx" presStyleLbl="revTx" presStyleIdx="0" presStyleCnt="4">
        <dgm:presLayoutVars>
          <dgm:chMax val="0"/>
          <dgm:chPref val="0"/>
        </dgm:presLayoutVars>
      </dgm:prSet>
      <dgm:spPr/>
    </dgm:pt>
    <dgm:pt modelId="{6A659E49-E1ED-40BB-BEDA-1EE803C6992A}" type="pres">
      <dgm:prSet presAssocID="{E28CAF6F-E3E3-4FCD-AAF1-9C44E090432C}" presName="sibTrans" presStyleCnt="0"/>
      <dgm:spPr/>
    </dgm:pt>
    <dgm:pt modelId="{6BAADFA1-CC41-41E0-A669-089E83884303}" type="pres">
      <dgm:prSet presAssocID="{BD964EEE-8C50-4A2D-AA27-35467875DACE}" presName="compNode" presStyleCnt="0"/>
      <dgm:spPr/>
    </dgm:pt>
    <dgm:pt modelId="{ADC1CBC1-C140-40C9-950A-6D767E60BED1}" type="pres">
      <dgm:prSet presAssocID="{BD964EEE-8C50-4A2D-AA27-35467875DACE}" presName="bgRect" presStyleLbl="bgShp" presStyleIdx="1" presStyleCnt="4"/>
      <dgm:spPr/>
    </dgm:pt>
    <dgm:pt modelId="{F138F074-DBE9-44D0-85CB-7E665603A30E}" type="pres">
      <dgm:prSet presAssocID="{BD964EEE-8C50-4A2D-AA27-35467875DA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ytania"/>
        </a:ext>
      </dgm:extLst>
    </dgm:pt>
    <dgm:pt modelId="{B2E62055-6237-4D62-882B-D3E7D6F054B9}" type="pres">
      <dgm:prSet presAssocID="{BD964EEE-8C50-4A2D-AA27-35467875DACE}" presName="spaceRect" presStyleCnt="0"/>
      <dgm:spPr/>
    </dgm:pt>
    <dgm:pt modelId="{9E1E4E37-45A5-4578-A551-B5C1AD3F963C}" type="pres">
      <dgm:prSet presAssocID="{BD964EEE-8C50-4A2D-AA27-35467875DACE}" presName="parTx" presStyleLbl="revTx" presStyleIdx="1" presStyleCnt="4">
        <dgm:presLayoutVars>
          <dgm:chMax val="0"/>
          <dgm:chPref val="0"/>
        </dgm:presLayoutVars>
      </dgm:prSet>
      <dgm:spPr/>
    </dgm:pt>
    <dgm:pt modelId="{8D7BE343-9C65-4E22-BFDE-2826415D6468}" type="pres">
      <dgm:prSet presAssocID="{944DE302-E528-448B-803C-2681BDA359C0}" presName="sibTrans" presStyleCnt="0"/>
      <dgm:spPr/>
    </dgm:pt>
    <dgm:pt modelId="{8FFBE74D-E520-4E56-B52D-94C17C7CA0CA}" type="pres">
      <dgm:prSet presAssocID="{3FE384AF-F3B1-4AD6-83C4-D205F1120CD1}" presName="compNode" presStyleCnt="0"/>
      <dgm:spPr/>
    </dgm:pt>
    <dgm:pt modelId="{5EAAE43A-7023-4376-9FB8-A1E061804492}" type="pres">
      <dgm:prSet presAssocID="{3FE384AF-F3B1-4AD6-83C4-D205F1120CD1}" presName="bgRect" presStyleLbl="bgShp" presStyleIdx="2" presStyleCnt="4"/>
      <dgm:spPr/>
    </dgm:pt>
    <dgm:pt modelId="{B955BF3F-5F71-457A-A836-758E4857FE32}" type="pres">
      <dgm:prSet presAssocID="{3FE384AF-F3B1-4AD6-83C4-D205F1120C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amykać"/>
        </a:ext>
      </dgm:extLst>
    </dgm:pt>
    <dgm:pt modelId="{D8F25B31-226E-4DCE-91B7-4E5B042B66FF}" type="pres">
      <dgm:prSet presAssocID="{3FE384AF-F3B1-4AD6-83C4-D205F1120CD1}" presName="spaceRect" presStyleCnt="0"/>
      <dgm:spPr/>
    </dgm:pt>
    <dgm:pt modelId="{0856B3F3-F9AA-4A8A-8B60-059A58B9F68F}" type="pres">
      <dgm:prSet presAssocID="{3FE384AF-F3B1-4AD6-83C4-D205F1120CD1}" presName="parTx" presStyleLbl="revTx" presStyleIdx="2" presStyleCnt="4">
        <dgm:presLayoutVars>
          <dgm:chMax val="0"/>
          <dgm:chPref val="0"/>
        </dgm:presLayoutVars>
      </dgm:prSet>
      <dgm:spPr/>
    </dgm:pt>
    <dgm:pt modelId="{B5224880-188B-4F03-A29B-20874DDFAF0A}" type="pres">
      <dgm:prSet presAssocID="{12930D17-4D97-44AE-8994-414CD795E7B4}" presName="sibTrans" presStyleCnt="0"/>
      <dgm:spPr/>
    </dgm:pt>
    <dgm:pt modelId="{C2CF38A6-5068-4B15-96D7-E233EFEFACD6}" type="pres">
      <dgm:prSet presAssocID="{5BD08FA9-5951-43DA-93A0-CB50489A1E41}" presName="compNode" presStyleCnt="0"/>
      <dgm:spPr/>
    </dgm:pt>
    <dgm:pt modelId="{336520AF-8DC8-49D3-93A2-E2BC786CD181}" type="pres">
      <dgm:prSet presAssocID="{5BD08FA9-5951-43DA-93A0-CB50489A1E41}" presName="bgRect" presStyleLbl="bgShp" presStyleIdx="3" presStyleCnt="4"/>
      <dgm:spPr/>
    </dgm:pt>
    <dgm:pt modelId="{54EB3E0F-8674-4653-87E7-CC367BB5F328}" type="pres">
      <dgm:prSet presAssocID="{5BD08FA9-5951-43DA-93A0-CB50489A1E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3BB2A82-7C8D-4496-A73D-E907845FA418}" type="pres">
      <dgm:prSet presAssocID="{5BD08FA9-5951-43DA-93A0-CB50489A1E41}" presName="spaceRect" presStyleCnt="0"/>
      <dgm:spPr/>
    </dgm:pt>
    <dgm:pt modelId="{E6869369-636C-45D1-A213-B238B0019705}" type="pres">
      <dgm:prSet presAssocID="{5BD08FA9-5951-43DA-93A0-CB50489A1E41}" presName="parTx" presStyleLbl="revTx" presStyleIdx="3" presStyleCnt="4">
        <dgm:presLayoutVars>
          <dgm:chMax val="0"/>
          <dgm:chPref val="0"/>
        </dgm:presLayoutVars>
      </dgm:prSet>
      <dgm:spPr/>
    </dgm:pt>
  </dgm:ptLst>
  <dgm:cxnLst>
    <dgm:cxn modelId="{8D4DD822-0BBA-4A91-B408-D621CF777F06}" type="presOf" srcId="{67B673D3-3166-42B1-B0FE-F17507D4BA54}" destId="{8CBA8B5D-EA59-4469-B640-43B75EE70450}" srcOrd="0" destOrd="0" presId="urn:microsoft.com/office/officeart/2018/2/layout/IconVerticalSolidList"/>
    <dgm:cxn modelId="{BB8D1F44-D499-47D7-AF3E-CD7F0E029334}" type="presOf" srcId="{BD964EEE-8C50-4A2D-AA27-35467875DACE}" destId="{9E1E4E37-45A5-4578-A551-B5C1AD3F963C}" srcOrd="0" destOrd="0" presId="urn:microsoft.com/office/officeart/2018/2/layout/IconVerticalSolidList"/>
    <dgm:cxn modelId="{2A98A97F-0866-4B12-9091-744BB083F2E4}" type="presOf" srcId="{3FE384AF-F3B1-4AD6-83C4-D205F1120CD1}" destId="{0856B3F3-F9AA-4A8A-8B60-059A58B9F68F}" srcOrd="0" destOrd="0" presId="urn:microsoft.com/office/officeart/2018/2/layout/IconVerticalSolidList"/>
    <dgm:cxn modelId="{DF78F3B4-FA49-4C41-9652-26810BACBDDB}" srcId="{67B673D3-3166-42B1-B0FE-F17507D4BA54}" destId="{249A6105-B2B4-4CD3-B7B7-847EA7C45A9F}" srcOrd="0" destOrd="0" parTransId="{FF1C3817-058C-4EDD-9ECF-757AE1531C40}" sibTransId="{E28CAF6F-E3E3-4FCD-AAF1-9C44E090432C}"/>
    <dgm:cxn modelId="{4602E4C0-C0A2-470C-ABD6-76E83D67E723}" srcId="{67B673D3-3166-42B1-B0FE-F17507D4BA54}" destId="{3FE384AF-F3B1-4AD6-83C4-D205F1120CD1}" srcOrd="2" destOrd="0" parTransId="{66F4313A-9E39-4297-9D14-F475F25AD096}" sibTransId="{12930D17-4D97-44AE-8994-414CD795E7B4}"/>
    <dgm:cxn modelId="{C9071FCF-6200-465E-99F7-4A137C55CADC}" srcId="{67B673D3-3166-42B1-B0FE-F17507D4BA54}" destId="{BD964EEE-8C50-4A2D-AA27-35467875DACE}" srcOrd="1" destOrd="0" parTransId="{AD454E71-4FA0-47A5-BCB4-E974ADEDA50B}" sibTransId="{944DE302-E528-448B-803C-2681BDA359C0}"/>
    <dgm:cxn modelId="{9137F4D1-612E-4AF9-968B-4CAE09D26866}" type="presOf" srcId="{249A6105-B2B4-4CD3-B7B7-847EA7C45A9F}" destId="{9BBF6DB4-5808-416A-8D46-D375F5C12B55}" srcOrd="0" destOrd="0" presId="urn:microsoft.com/office/officeart/2018/2/layout/IconVerticalSolidList"/>
    <dgm:cxn modelId="{43C63DE5-0730-4681-826B-5CB8BF56B631}" type="presOf" srcId="{5BD08FA9-5951-43DA-93A0-CB50489A1E41}" destId="{E6869369-636C-45D1-A213-B238B0019705}" srcOrd="0" destOrd="0" presId="urn:microsoft.com/office/officeart/2018/2/layout/IconVerticalSolidList"/>
    <dgm:cxn modelId="{50DF4BF8-E256-4085-83D7-64480328B933}" srcId="{67B673D3-3166-42B1-B0FE-F17507D4BA54}" destId="{5BD08FA9-5951-43DA-93A0-CB50489A1E41}" srcOrd="3" destOrd="0" parTransId="{8A2143F1-B8BC-43D4-B7A1-D23CB1BCACEE}" sibTransId="{C1A508F6-3591-44E6-AE3D-ED02B5C622AB}"/>
    <dgm:cxn modelId="{01007F39-643F-4E86-93C8-A91B4AA0ACCA}" type="presParOf" srcId="{8CBA8B5D-EA59-4469-B640-43B75EE70450}" destId="{E23D6779-BC5B-43DA-8B5C-2EBF5035B8FC}" srcOrd="0" destOrd="0" presId="urn:microsoft.com/office/officeart/2018/2/layout/IconVerticalSolidList"/>
    <dgm:cxn modelId="{60ECDB4C-5D59-45A5-B7C5-248DE50817BA}" type="presParOf" srcId="{E23D6779-BC5B-43DA-8B5C-2EBF5035B8FC}" destId="{9554EC34-8282-4E5F-9CA4-E4EF1B3ABD35}" srcOrd="0" destOrd="0" presId="urn:microsoft.com/office/officeart/2018/2/layout/IconVerticalSolidList"/>
    <dgm:cxn modelId="{7C801DEA-E880-41B1-AB2A-83BC624CD944}" type="presParOf" srcId="{E23D6779-BC5B-43DA-8B5C-2EBF5035B8FC}" destId="{E187368B-725C-4208-80BD-857E5D0CCBAD}" srcOrd="1" destOrd="0" presId="urn:microsoft.com/office/officeart/2018/2/layout/IconVerticalSolidList"/>
    <dgm:cxn modelId="{2C346A77-07EC-46C2-A9EC-FB8644EC2BA5}" type="presParOf" srcId="{E23D6779-BC5B-43DA-8B5C-2EBF5035B8FC}" destId="{6BC70A3F-0CCB-4AB9-A56A-460400E2A24A}" srcOrd="2" destOrd="0" presId="urn:microsoft.com/office/officeart/2018/2/layout/IconVerticalSolidList"/>
    <dgm:cxn modelId="{F6C97173-5493-44FD-9B06-6F38A657779B}" type="presParOf" srcId="{E23D6779-BC5B-43DA-8B5C-2EBF5035B8FC}" destId="{9BBF6DB4-5808-416A-8D46-D375F5C12B55}" srcOrd="3" destOrd="0" presId="urn:microsoft.com/office/officeart/2018/2/layout/IconVerticalSolidList"/>
    <dgm:cxn modelId="{CCED7AA8-3ACE-478C-B56D-24ACAB25CD01}" type="presParOf" srcId="{8CBA8B5D-EA59-4469-B640-43B75EE70450}" destId="{6A659E49-E1ED-40BB-BEDA-1EE803C6992A}" srcOrd="1" destOrd="0" presId="urn:microsoft.com/office/officeart/2018/2/layout/IconVerticalSolidList"/>
    <dgm:cxn modelId="{E1731E52-8D44-4065-B466-B1017400FDA5}" type="presParOf" srcId="{8CBA8B5D-EA59-4469-B640-43B75EE70450}" destId="{6BAADFA1-CC41-41E0-A669-089E83884303}" srcOrd="2" destOrd="0" presId="urn:microsoft.com/office/officeart/2018/2/layout/IconVerticalSolidList"/>
    <dgm:cxn modelId="{58FAEBE4-70C3-499C-B6EA-8271CAAD2D87}" type="presParOf" srcId="{6BAADFA1-CC41-41E0-A669-089E83884303}" destId="{ADC1CBC1-C140-40C9-950A-6D767E60BED1}" srcOrd="0" destOrd="0" presId="urn:microsoft.com/office/officeart/2018/2/layout/IconVerticalSolidList"/>
    <dgm:cxn modelId="{4BB94113-5C57-45C0-A997-2F8E26FEB548}" type="presParOf" srcId="{6BAADFA1-CC41-41E0-A669-089E83884303}" destId="{F138F074-DBE9-44D0-85CB-7E665603A30E}" srcOrd="1" destOrd="0" presId="urn:microsoft.com/office/officeart/2018/2/layout/IconVerticalSolidList"/>
    <dgm:cxn modelId="{4D97C1D4-AEBF-4EC8-A22C-E98D7E75A8AE}" type="presParOf" srcId="{6BAADFA1-CC41-41E0-A669-089E83884303}" destId="{B2E62055-6237-4D62-882B-D3E7D6F054B9}" srcOrd="2" destOrd="0" presId="urn:microsoft.com/office/officeart/2018/2/layout/IconVerticalSolidList"/>
    <dgm:cxn modelId="{4C241C5B-3A16-4846-8A6F-A0B7B9DBF487}" type="presParOf" srcId="{6BAADFA1-CC41-41E0-A669-089E83884303}" destId="{9E1E4E37-45A5-4578-A551-B5C1AD3F963C}" srcOrd="3" destOrd="0" presId="urn:microsoft.com/office/officeart/2018/2/layout/IconVerticalSolidList"/>
    <dgm:cxn modelId="{232B180B-5BCE-46B5-829A-12FAFE60F53B}" type="presParOf" srcId="{8CBA8B5D-EA59-4469-B640-43B75EE70450}" destId="{8D7BE343-9C65-4E22-BFDE-2826415D6468}" srcOrd="3" destOrd="0" presId="urn:microsoft.com/office/officeart/2018/2/layout/IconVerticalSolidList"/>
    <dgm:cxn modelId="{C1014FEE-046D-4D20-BFF8-6F13378FC60B}" type="presParOf" srcId="{8CBA8B5D-EA59-4469-B640-43B75EE70450}" destId="{8FFBE74D-E520-4E56-B52D-94C17C7CA0CA}" srcOrd="4" destOrd="0" presId="urn:microsoft.com/office/officeart/2018/2/layout/IconVerticalSolidList"/>
    <dgm:cxn modelId="{AEBC3300-237C-4AA1-A8A6-A2A5E898CEE6}" type="presParOf" srcId="{8FFBE74D-E520-4E56-B52D-94C17C7CA0CA}" destId="{5EAAE43A-7023-4376-9FB8-A1E061804492}" srcOrd="0" destOrd="0" presId="urn:microsoft.com/office/officeart/2018/2/layout/IconVerticalSolidList"/>
    <dgm:cxn modelId="{CF5A650B-8F46-4235-9E13-FD95133572CD}" type="presParOf" srcId="{8FFBE74D-E520-4E56-B52D-94C17C7CA0CA}" destId="{B955BF3F-5F71-457A-A836-758E4857FE32}" srcOrd="1" destOrd="0" presId="urn:microsoft.com/office/officeart/2018/2/layout/IconVerticalSolidList"/>
    <dgm:cxn modelId="{8D0BDCB9-EB98-42B0-9A23-8231953BC5D5}" type="presParOf" srcId="{8FFBE74D-E520-4E56-B52D-94C17C7CA0CA}" destId="{D8F25B31-226E-4DCE-91B7-4E5B042B66FF}" srcOrd="2" destOrd="0" presId="urn:microsoft.com/office/officeart/2018/2/layout/IconVerticalSolidList"/>
    <dgm:cxn modelId="{ED41BF14-BF03-4F92-9A8B-B3D48045AA05}" type="presParOf" srcId="{8FFBE74D-E520-4E56-B52D-94C17C7CA0CA}" destId="{0856B3F3-F9AA-4A8A-8B60-059A58B9F68F}" srcOrd="3" destOrd="0" presId="urn:microsoft.com/office/officeart/2018/2/layout/IconVerticalSolidList"/>
    <dgm:cxn modelId="{0C772B35-38F7-4F8B-A25D-9B4EEB6928CC}" type="presParOf" srcId="{8CBA8B5D-EA59-4469-B640-43B75EE70450}" destId="{B5224880-188B-4F03-A29B-20874DDFAF0A}" srcOrd="5" destOrd="0" presId="urn:microsoft.com/office/officeart/2018/2/layout/IconVerticalSolidList"/>
    <dgm:cxn modelId="{B436F614-EEF7-4FC6-8C83-1C65854F370C}" type="presParOf" srcId="{8CBA8B5D-EA59-4469-B640-43B75EE70450}" destId="{C2CF38A6-5068-4B15-96D7-E233EFEFACD6}" srcOrd="6" destOrd="0" presId="urn:microsoft.com/office/officeart/2018/2/layout/IconVerticalSolidList"/>
    <dgm:cxn modelId="{A391584C-5E26-4128-A346-6C299C029331}" type="presParOf" srcId="{C2CF38A6-5068-4B15-96D7-E233EFEFACD6}" destId="{336520AF-8DC8-49D3-93A2-E2BC786CD181}" srcOrd="0" destOrd="0" presId="urn:microsoft.com/office/officeart/2018/2/layout/IconVerticalSolidList"/>
    <dgm:cxn modelId="{A4F8E8AB-F038-44A2-B5A0-24203ACA1527}" type="presParOf" srcId="{C2CF38A6-5068-4B15-96D7-E233EFEFACD6}" destId="{54EB3E0F-8674-4653-87E7-CC367BB5F328}" srcOrd="1" destOrd="0" presId="urn:microsoft.com/office/officeart/2018/2/layout/IconVerticalSolidList"/>
    <dgm:cxn modelId="{CA7AF449-C2FC-462E-8C4F-233C3B2F0FED}" type="presParOf" srcId="{C2CF38A6-5068-4B15-96D7-E233EFEFACD6}" destId="{C3BB2A82-7C8D-4496-A73D-E907845FA418}" srcOrd="2" destOrd="0" presId="urn:microsoft.com/office/officeart/2018/2/layout/IconVerticalSolidList"/>
    <dgm:cxn modelId="{A5C91181-14B4-4077-A148-4DE671122AAB}" type="presParOf" srcId="{C2CF38A6-5068-4B15-96D7-E233EFEFACD6}" destId="{E6869369-636C-45D1-A213-B238B00197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896DA-18AA-4543-A649-F642A17012A8}"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FD1F3593-24F1-4C2D-A4A0-74A9284BFB93}">
      <dgm:prSet phldrT="[Tekst]"/>
      <dgm:spPr/>
      <dgm:t>
        <a:bodyPr/>
        <a:lstStyle/>
        <a:p>
          <a:r>
            <a:rPr lang="pl-PL" b="1" dirty="0"/>
            <a:t>materialny</a:t>
          </a:r>
        </a:p>
      </dgm:t>
    </dgm:pt>
    <dgm:pt modelId="{E5AB4102-4291-40A8-83DC-149FCEE76388}" type="parTrans" cxnId="{311555B6-BB03-4A1A-8EB3-6D99433C848C}">
      <dgm:prSet/>
      <dgm:spPr/>
      <dgm:t>
        <a:bodyPr/>
        <a:lstStyle/>
        <a:p>
          <a:endParaRPr lang="pl-PL"/>
        </a:p>
      </dgm:t>
    </dgm:pt>
    <dgm:pt modelId="{F946B93A-E021-49E5-ACE9-5F26CD19BAEF}" type="sibTrans" cxnId="{311555B6-BB03-4A1A-8EB3-6D99433C848C}">
      <dgm:prSet/>
      <dgm:spPr/>
      <dgm:t>
        <a:bodyPr/>
        <a:lstStyle/>
        <a:p>
          <a:endParaRPr lang="pl-PL"/>
        </a:p>
      </dgm:t>
    </dgm:pt>
    <dgm:pt modelId="{D7B721F1-0351-415E-86EA-E17C813EB2E4}">
      <dgm:prSet phldrT="[Tekst]"/>
      <dgm:spPr/>
      <dgm:t>
        <a:bodyPr/>
        <a:lstStyle/>
        <a:p>
          <a:pPr algn="just">
            <a:buFont typeface="Symbol" panose="05050102010706020507" pitchFamily="18" charset="2"/>
            <a:buChar char=""/>
          </a:pPr>
          <a:r>
            <a:rPr lang="pl-PL" dirty="0"/>
            <a:t>udowodnienie zarzutu jest w interesie tego, kto stawia dany zarzut i obciążają go następstwa nieudowodnienia tezy (nieudowodniona teza upada);</a:t>
          </a:r>
        </a:p>
      </dgm:t>
    </dgm:pt>
    <dgm:pt modelId="{C6DFFC00-0692-4D6C-A784-74792FAFC68F}" type="parTrans" cxnId="{35172566-018F-47E9-AA3A-D8C1638D4E85}">
      <dgm:prSet/>
      <dgm:spPr/>
      <dgm:t>
        <a:bodyPr/>
        <a:lstStyle/>
        <a:p>
          <a:endParaRPr lang="pl-PL"/>
        </a:p>
      </dgm:t>
    </dgm:pt>
    <dgm:pt modelId="{6D8C4D4F-20D3-41AA-B2EC-A392E6970063}" type="sibTrans" cxnId="{35172566-018F-47E9-AA3A-D8C1638D4E85}">
      <dgm:prSet/>
      <dgm:spPr/>
      <dgm:t>
        <a:bodyPr/>
        <a:lstStyle/>
        <a:p>
          <a:endParaRPr lang="pl-PL"/>
        </a:p>
      </dgm:t>
    </dgm:pt>
    <dgm:pt modelId="{98F3CDC1-0849-4E59-B2C9-3275C939DD6E}">
      <dgm:prSet phldrT="[Tekst]"/>
      <dgm:spPr/>
      <dgm:t>
        <a:bodyPr/>
        <a:lstStyle/>
        <a:p>
          <a:r>
            <a:rPr lang="pl-PL" b="1" dirty="0"/>
            <a:t>formalny</a:t>
          </a:r>
        </a:p>
      </dgm:t>
    </dgm:pt>
    <dgm:pt modelId="{4947903B-7F52-4387-938F-A899E1B65E9A}" type="parTrans" cxnId="{78CFD442-D0F7-4999-B00F-76AEDB6E8D69}">
      <dgm:prSet/>
      <dgm:spPr/>
      <dgm:t>
        <a:bodyPr/>
        <a:lstStyle/>
        <a:p>
          <a:endParaRPr lang="pl-PL"/>
        </a:p>
      </dgm:t>
    </dgm:pt>
    <dgm:pt modelId="{FEF4DCA4-821C-45A5-ACE6-7001A818D5A3}" type="sibTrans" cxnId="{78CFD442-D0F7-4999-B00F-76AEDB6E8D69}">
      <dgm:prSet/>
      <dgm:spPr/>
      <dgm:t>
        <a:bodyPr/>
        <a:lstStyle/>
        <a:p>
          <a:endParaRPr lang="pl-PL"/>
        </a:p>
      </dgm:t>
    </dgm:pt>
    <dgm:pt modelId="{41CF2FF0-EE95-46FC-87B9-9F4260CF775B}">
      <dgm:prSet phldrT="[Tekst]"/>
      <dgm:spPr/>
      <dgm:t>
        <a:bodyPr/>
        <a:lstStyle/>
        <a:p>
          <a:pPr algn="just">
            <a:buFont typeface="Symbol" panose="05050102010706020507" pitchFamily="18" charset="2"/>
            <a:buChar char=""/>
          </a:pPr>
          <a:r>
            <a:rPr lang="pl-PL" dirty="0"/>
            <a:t>tezę może udowodnić wyłącznie ten, kto ją wysunął i tylko wtedy może zostać uwzględniona. </a:t>
          </a:r>
        </a:p>
      </dgm:t>
    </dgm:pt>
    <dgm:pt modelId="{7A36EDA6-6298-4E53-B627-B7E8856FF511}" type="parTrans" cxnId="{8F86FD02-DF3F-4E35-B4BA-590820A5B81C}">
      <dgm:prSet/>
      <dgm:spPr/>
      <dgm:t>
        <a:bodyPr/>
        <a:lstStyle/>
        <a:p>
          <a:endParaRPr lang="pl-PL"/>
        </a:p>
      </dgm:t>
    </dgm:pt>
    <dgm:pt modelId="{9AEE3C43-3F2D-4F0A-9AFA-8C9516240524}" type="sibTrans" cxnId="{8F86FD02-DF3F-4E35-B4BA-590820A5B81C}">
      <dgm:prSet/>
      <dgm:spPr/>
      <dgm:t>
        <a:bodyPr/>
        <a:lstStyle/>
        <a:p>
          <a:endParaRPr lang="pl-PL"/>
        </a:p>
      </dgm:t>
    </dgm:pt>
    <dgm:pt modelId="{216F570B-5017-456B-BF55-8FEFE18C09F2}">
      <dgm:prSet phldrT="[Tekst]"/>
      <dgm:spPr/>
      <dgm:t>
        <a:bodyPr/>
        <a:lstStyle/>
        <a:p>
          <a:r>
            <a:rPr lang="pl-PL" b="1" dirty="0"/>
            <a:t>prakseologiczny</a:t>
          </a:r>
        </a:p>
      </dgm:t>
    </dgm:pt>
    <dgm:pt modelId="{43220ACC-4A32-439C-A6FC-FB18AD7E0CA8}" type="parTrans" cxnId="{E1205B37-7858-4514-BF60-3A92E7D42338}">
      <dgm:prSet/>
      <dgm:spPr/>
      <dgm:t>
        <a:bodyPr/>
        <a:lstStyle/>
        <a:p>
          <a:endParaRPr lang="pl-PL"/>
        </a:p>
      </dgm:t>
    </dgm:pt>
    <dgm:pt modelId="{977BE9E7-D8BC-4762-B3F0-CEE3E7DE3EC8}" type="sibTrans" cxnId="{E1205B37-7858-4514-BF60-3A92E7D42338}">
      <dgm:prSet/>
      <dgm:spPr/>
      <dgm:t>
        <a:bodyPr/>
        <a:lstStyle/>
        <a:p>
          <a:endParaRPr lang="pl-PL"/>
        </a:p>
      </dgm:t>
    </dgm:pt>
    <dgm:pt modelId="{8B4DB214-01B5-4792-BAB1-081BD99F92BB}">
      <dgm:prSet phldrT="[Tekst]"/>
      <dgm:spPr/>
      <dgm:t>
        <a:bodyPr/>
        <a:lstStyle/>
        <a:p>
          <a:pPr algn="just"/>
          <a:r>
            <a:rPr lang="pl-PL" dirty="0"/>
            <a:t>ciężar dowodu spoczywa na każdym, kto coś twierdzi. </a:t>
          </a:r>
        </a:p>
      </dgm:t>
    </dgm:pt>
    <dgm:pt modelId="{355DD26D-B690-4AAB-90E2-A0F095E6CE12}" type="parTrans" cxnId="{80C2AC31-A63A-4762-8936-5CF4FCE427DB}">
      <dgm:prSet/>
      <dgm:spPr/>
      <dgm:t>
        <a:bodyPr/>
        <a:lstStyle/>
        <a:p>
          <a:endParaRPr lang="pl-PL"/>
        </a:p>
      </dgm:t>
    </dgm:pt>
    <dgm:pt modelId="{DEA1A5DA-322B-426A-80C0-EE3AA4C5001B}" type="sibTrans" cxnId="{80C2AC31-A63A-4762-8936-5CF4FCE427DB}">
      <dgm:prSet/>
      <dgm:spPr/>
      <dgm:t>
        <a:bodyPr/>
        <a:lstStyle/>
        <a:p>
          <a:endParaRPr lang="pl-PL"/>
        </a:p>
      </dgm:t>
    </dgm:pt>
    <dgm:pt modelId="{598B31DB-0FF3-49D9-8F02-BF4619F94E55}">
      <dgm:prSet phldrT="[Tekst]"/>
      <dgm:spPr/>
      <dgm:t>
        <a:bodyPr/>
        <a:lstStyle/>
        <a:p>
          <a:pPr algn="just">
            <a:buFont typeface="Symbol" panose="05050102010706020507" pitchFamily="18" charset="2"/>
            <a:buChar char=""/>
          </a:pPr>
          <a:r>
            <a:rPr lang="pl-PL" dirty="0"/>
            <a:t>ALE nie ma znaczenia kto udowodnił twierdzenie (np. oskarżony może przyznać się do winy i udowodnić zarzut oskarżenia)</a:t>
          </a:r>
        </a:p>
      </dgm:t>
    </dgm:pt>
    <dgm:pt modelId="{1C90E48D-99C3-4529-BC64-C93FE21CC85E}" type="parTrans" cxnId="{11B8FD75-0463-4A81-9728-780BF0C49FD6}">
      <dgm:prSet/>
      <dgm:spPr/>
      <dgm:t>
        <a:bodyPr/>
        <a:lstStyle/>
        <a:p>
          <a:endParaRPr lang="pl-PL"/>
        </a:p>
      </dgm:t>
    </dgm:pt>
    <dgm:pt modelId="{C1611D02-A2EE-45A0-BD03-EA29593769B5}" type="sibTrans" cxnId="{11B8FD75-0463-4A81-9728-780BF0C49FD6}">
      <dgm:prSet/>
      <dgm:spPr/>
      <dgm:t>
        <a:bodyPr/>
        <a:lstStyle/>
        <a:p>
          <a:endParaRPr lang="pl-PL"/>
        </a:p>
      </dgm:t>
    </dgm:pt>
    <dgm:pt modelId="{5CEFAFBE-6B66-4E8D-B29E-EDE27ED95008}">
      <dgm:prSet/>
      <dgm:spPr/>
      <dgm:t>
        <a:bodyPr/>
        <a:lstStyle/>
        <a:p>
          <a:pPr algn="just">
            <a:buFont typeface="Symbol" panose="05050102010706020507" pitchFamily="18" charset="2"/>
            <a:buChar char=""/>
          </a:pPr>
          <a:r>
            <a:rPr lang="pl-PL" dirty="0"/>
            <a:t>nie występuje w KPK ze względu na zasadę prawdy materialnej </a:t>
          </a:r>
        </a:p>
      </dgm:t>
    </dgm:pt>
    <dgm:pt modelId="{DCF30A5D-DA4C-429B-B6F0-B0B3A7062618}" type="parTrans" cxnId="{35FD4985-5863-4624-88D8-998B3CDEAD06}">
      <dgm:prSet/>
      <dgm:spPr/>
      <dgm:t>
        <a:bodyPr/>
        <a:lstStyle/>
        <a:p>
          <a:endParaRPr lang="pl-PL"/>
        </a:p>
      </dgm:t>
    </dgm:pt>
    <dgm:pt modelId="{2EDD94FA-7771-4B06-88F3-71FC182B4388}" type="sibTrans" cxnId="{35FD4985-5863-4624-88D8-998B3CDEAD06}">
      <dgm:prSet/>
      <dgm:spPr/>
      <dgm:t>
        <a:bodyPr/>
        <a:lstStyle/>
        <a:p>
          <a:endParaRPr lang="pl-PL"/>
        </a:p>
      </dgm:t>
    </dgm:pt>
    <dgm:pt modelId="{3A71C766-8592-4EDE-B5B7-08D66C8383D1}">
      <dgm:prSet phldrT="[Tekst]"/>
      <dgm:spPr/>
      <dgm:t>
        <a:bodyPr/>
        <a:lstStyle/>
        <a:p>
          <a:pPr algn="just">
            <a:buFont typeface="Symbol" panose="05050102010706020507" pitchFamily="18" charset="2"/>
            <a:buChar char=""/>
          </a:pPr>
          <a:r>
            <a:rPr lang="pl-PL" dirty="0"/>
            <a:t>nikt inny, a zwłaszcza organ procesowy nie może udowodnić tezy wysuniętej przez inną osobę (tzn. zarzut oskarżenia może udowodnić wyłącznie oskarżyciel)</a:t>
          </a:r>
        </a:p>
      </dgm:t>
    </dgm:pt>
    <dgm:pt modelId="{5916FCD5-E464-4A4B-B3E8-8BF25FD389CE}" type="parTrans" cxnId="{21DB289C-9C42-4DA7-A5B7-60D548D5D618}">
      <dgm:prSet/>
      <dgm:spPr/>
      <dgm:t>
        <a:bodyPr/>
        <a:lstStyle/>
        <a:p>
          <a:endParaRPr lang="pl-PL"/>
        </a:p>
      </dgm:t>
    </dgm:pt>
    <dgm:pt modelId="{78F74178-0E6F-4649-B281-4490AE967BE8}" type="sibTrans" cxnId="{21DB289C-9C42-4DA7-A5B7-60D548D5D618}">
      <dgm:prSet/>
      <dgm:spPr/>
      <dgm:t>
        <a:bodyPr/>
        <a:lstStyle/>
        <a:p>
          <a:endParaRPr lang="pl-PL"/>
        </a:p>
      </dgm:t>
    </dgm:pt>
    <dgm:pt modelId="{3CE2599C-B0E2-4E4A-B44A-34CAD51118EE}">
      <dgm:prSet phldrT="[Tekst]"/>
      <dgm:spPr/>
      <dgm:t>
        <a:bodyPr/>
        <a:lstStyle/>
        <a:p>
          <a:pPr algn="just"/>
          <a:r>
            <a:rPr lang="pl-PL" dirty="0"/>
            <a:t>Obciąża w tym znaczeniu również oskarżonego, gdy podnosi fakty sprzeczne z tezą oskarżenia</a:t>
          </a:r>
        </a:p>
      </dgm:t>
    </dgm:pt>
    <dgm:pt modelId="{F0F105AB-BD24-4DC5-8A6F-9850DF1D64FB}" type="parTrans" cxnId="{4E59AFBE-DA2F-4AF3-8F01-14367D9BD8A2}">
      <dgm:prSet/>
      <dgm:spPr/>
      <dgm:t>
        <a:bodyPr/>
        <a:lstStyle/>
        <a:p>
          <a:endParaRPr lang="pl-PL"/>
        </a:p>
      </dgm:t>
    </dgm:pt>
    <dgm:pt modelId="{3E65D194-0AEE-4704-A3AC-8C25427435A8}" type="sibTrans" cxnId="{4E59AFBE-DA2F-4AF3-8F01-14367D9BD8A2}">
      <dgm:prSet/>
      <dgm:spPr/>
      <dgm:t>
        <a:bodyPr/>
        <a:lstStyle/>
        <a:p>
          <a:endParaRPr lang="pl-PL"/>
        </a:p>
      </dgm:t>
    </dgm:pt>
    <dgm:pt modelId="{94DBA0A1-B0A2-4CD3-89CF-4E0A2DB53977}">
      <dgm:prSet phldrT="[Tekst]"/>
      <dgm:spPr/>
      <dgm:t>
        <a:bodyPr/>
        <a:lstStyle/>
        <a:p>
          <a:pPr algn="just"/>
          <a:r>
            <a:rPr lang="pl-PL" dirty="0"/>
            <a:t>np. musi przedstawić dowód potwierdzający alibi, jeżeli się na nie powołuje. </a:t>
          </a:r>
        </a:p>
      </dgm:t>
    </dgm:pt>
    <dgm:pt modelId="{FE1EE5C9-14A9-4012-8813-5FA1F35900FB}" type="parTrans" cxnId="{CDE68CF4-9983-40E9-B289-C6DA4D4A90AB}">
      <dgm:prSet/>
      <dgm:spPr/>
      <dgm:t>
        <a:bodyPr/>
        <a:lstStyle/>
        <a:p>
          <a:endParaRPr lang="pl-PL"/>
        </a:p>
      </dgm:t>
    </dgm:pt>
    <dgm:pt modelId="{FDBB361E-1D74-41A9-9D64-5D7771204A4F}" type="sibTrans" cxnId="{CDE68CF4-9983-40E9-B289-C6DA4D4A90AB}">
      <dgm:prSet/>
      <dgm:spPr/>
      <dgm:t>
        <a:bodyPr/>
        <a:lstStyle/>
        <a:p>
          <a:endParaRPr lang="pl-PL"/>
        </a:p>
      </dgm:t>
    </dgm:pt>
    <dgm:pt modelId="{32417111-2312-4B9E-BD8C-B1A3CD9C1D8E}" type="pres">
      <dgm:prSet presAssocID="{173896DA-18AA-4543-A649-F642A17012A8}" presName="Name0" presStyleCnt="0">
        <dgm:presLayoutVars>
          <dgm:dir/>
          <dgm:animLvl val="lvl"/>
          <dgm:resizeHandles val="exact"/>
        </dgm:presLayoutVars>
      </dgm:prSet>
      <dgm:spPr/>
    </dgm:pt>
    <dgm:pt modelId="{38AB2104-7CDE-4F3F-84F2-BD4A425DE1F7}" type="pres">
      <dgm:prSet presAssocID="{FD1F3593-24F1-4C2D-A4A0-74A9284BFB93}" presName="composite" presStyleCnt="0"/>
      <dgm:spPr/>
    </dgm:pt>
    <dgm:pt modelId="{688397E9-7D78-4187-A8F9-7516FA105035}" type="pres">
      <dgm:prSet presAssocID="{FD1F3593-24F1-4C2D-A4A0-74A9284BFB93}" presName="parTx" presStyleLbl="alignNode1" presStyleIdx="0" presStyleCnt="3">
        <dgm:presLayoutVars>
          <dgm:chMax val="0"/>
          <dgm:chPref val="0"/>
          <dgm:bulletEnabled val="1"/>
        </dgm:presLayoutVars>
      </dgm:prSet>
      <dgm:spPr/>
    </dgm:pt>
    <dgm:pt modelId="{88C736E8-0F73-43FE-9ED7-6A895E437D86}" type="pres">
      <dgm:prSet presAssocID="{FD1F3593-24F1-4C2D-A4A0-74A9284BFB93}" presName="desTx" presStyleLbl="alignAccFollowNode1" presStyleIdx="0" presStyleCnt="3">
        <dgm:presLayoutVars>
          <dgm:bulletEnabled val="1"/>
        </dgm:presLayoutVars>
      </dgm:prSet>
      <dgm:spPr/>
    </dgm:pt>
    <dgm:pt modelId="{8EDA6CB9-715E-40D6-B452-3134A278ED5F}" type="pres">
      <dgm:prSet presAssocID="{F946B93A-E021-49E5-ACE9-5F26CD19BAEF}" presName="space" presStyleCnt="0"/>
      <dgm:spPr/>
    </dgm:pt>
    <dgm:pt modelId="{04061707-0675-4DBD-A066-59517F510483}" type="pres">
      <dgm:prSet presAssocID="{98F3CDC1-0849-4E59-B2C9-3275C939DD6E}" presName="composite" presStyleCnt="0"/>
      <dgm:spPr/>
    </dgm:pt>
    <dgm:pt modelId="{831238A0-FA01-4FF6-9351-11042E1E2C74}" type="pres">
      <dgm:prSet presAssocID="{98F3CDC1-0849-4E59-B2C9-3275C939DD6E}" presName="parTx" presStyleLbl="alignNode1" presStyleIdx="1" presStyleCnt="3">
        <dgm:presLayoutVars>
          <dgm:chMax val="0"/>
          <dgm:chPref val="0"/>
          <dgm:bulletEnabled val="1"/>
        </dgm:presLayoutVars>
      </dgm:prSet>
      <dgm:spPr/>
    </dgm:pt>
    <dgm:pt modelId="{538BE234-64B9-4B55-A45B-CE4569DD1767}" type="pres">
      <dgm:prSet presAssocID="{98F3CDC1-0849-4E59-B2C9-3275C939DD6E}" presName="desTx" presStyleLbl="alignAccFollowNode1" presStyleIdx="1" presStyleCnt="3">
        <dgm:presLayoutVars>
          <dgm:bulletEnabled val="1"/>
        </dgm:presLayoutVars>
      </dgm:prSet>
      <dgm:spPr/>
    </dgm:pt>
    <dgm:pt modelId="{5C8B9BC4-8AA7-4331-81F3-5B2514598E45}" type="pres">
      <dgm:prSet presAssocID="{FEF4DCA4-821C-45A5-ACE6-7001A818D5A3}" presName="space" presStyleCnt="0"/>
      <dgm:spPr/>
    </dgm:pt>
    <dgm:pt modelId="{A81EB766-3E1D-4C31-8D58-E8AD06C0927B}" type="pres">
      <dgm:prSet presAssocID="{216F570B-5017-456B-BF55-8FEFE18C09F2}" presName="composite" presStyleCnt="0"/>
      <dgm:spPr/>
    </dgm:pt>
    <dgm:pt modelId="{E70E074C-9DE2-4978-8198-77DE4F4C0BAB}" type="pres">
      <dgm:prSet presAssocID="{216F570B-5017-456B-BF55-8FEFE18C09F2}" presName="parTx" presStyleLbl="alignNode1" presStyleIdx="2" presStyleCnt="3">
        <dgm:presLayoutVars>
          <dgm:chMax val="0"/>
          <dgm:chPref val="0"/>
          <dgm:bulletEnabled val="1"/>
        </dgm:presLayoutVars>
      </dgm:prSet>
      <dgm:spPr/>
    </dgm:pt>
    <dgm:pt modelId="{D2A94419-525D-4217-AD28-B15238E173D4}" type="pres">
      <dgm:prSet presAssocID="{216F570B-5017-456B-BF55-8FEFE18C09F2}" presName="desTx" presStyleLbl="alignAccFollowNode1" presStyleIdx="2" presStyleCnt="3">
        <dgm:presLayoutVars>
          <dgm:bulletEnabled val="1"/>
        </dgm:presLayoutVars>
      </dgm:prSet>
      <dgm:spPr/>
    </dgm:pt>
  </dgm:ptLst>
  <dgm:cxnLst>
    <dgm:cxn modelId="{8F86FD02-DF3F-4E35-B4BA-590820A5B81C}" srcId="{98F3CDC1-0849-4E59-B2C9-3275C939DD6E}" destId="{41CF2FF0-EE95-46FC-87B9-9F4260CF775B}" srcOrd="0" destOrd="0" parTransId="{7A36EDA6-6298-4E53-B627-B7E8856FF511}" sibTransId="{9AEE3C43-3F2D-4F0A-9AFA-8C9516240524}"/>
    <dgm:cxn modelId="{2BF3691F-B594-48A0-BF09-C2AB1975BE29}" type="presOf" srcId="{5CEFAFBE-6B66-4E8D-B29E-EDE27ED95008}" destId="{538BE234-64B9-4B55-A45B-CE4569DD1767}" srcOrd="0" destOrd="2" presId="urn:microsoft.com/office/officeart/2005/8/layout/hList1"/>
    <dgm:cxn modelId="{5710AE2B-ED13-4A81-8CC4-7997ABBE7CFD}" type="presOf" srcId="{3CE2599C-B0E2-4E4A-B44A-34CAD51118EE}" destId="{D2A94419-525D-4217-AD28-B15238E173D4}" srcOrd="0" destOrd="1" presId="urn:microsoft.com/office/officeart/2005/8/layout/hList1"/>
    <dgm:cxn modelId="{80C2AC31-A63A-4762-8936-5CF4FCE427DB}" srcId="{216F570B-5017-456B-BF55-8FEFE18C09F2}" destId="{8B4DB214-01B5-4792-BAB1-081BD99F92BB}" srcOrd="0" destOrd="0" parTransId="{355DD26D-B690-4AAB-90E2-A0F095E6CE12}" sibTransId="{DEA1A5DA-322B-426A-80C0-EE3AA4C5001B}"/>
    <dgm:cxn modelId="{E1205B37-7858-4514-BF60-3A92E7D42338}" srcId="{173896DA-18AA-4543-A649-F642A17012A8}" destId="{216F570B-5017-456B-BF55-8FEFE18C09F2}" srcOrd="2" destOrd="0" parTransId="{43220ACC-4A32-439C-A6FC-FB18AD7E0CA8}" sibTransId="{977BE9E7-D8BC-4762-B3F0-CEE3E7DE3EC8}"/>
    <dgm:cxn modelId="{88ABDF40-6AD9-4452-8173-230111B76052}" type="presOf" srcId="{216F570B-5017-456B-BF55-8FEFE18C09F2}" destId="{E70E074C-9DE2-4978-8198-77DE4F4C0BAB}" srcOrd="0" destOrd="0" presId="urn:microsoft.com/office/officeart/2005/8/layout/hList1"/>
    <dgm:cxn modelId="{78CFD442-D0F7-4999-B00F-76AEDB6E8D69}" srcId="{173896DA-18AA-4543-A649-F642A17012A8}" destId="{98F3CDC1-0849-4E59-B2C9-3275C939DD6E}" srcOrd="1" destOrd="0" parTransId="{4947903B-7F52-4387-938F-A899E1B65E9A}" sibTransId="{FEF4DCA4-821C-45A5-ACE6-7001A818D5A3}"/>
    <dgm:cxn modelId="{35172566-018F-47E9-AA3A-D8C1638D4E85}" srcId="{FD1F3593-24F1-4C2D-A4A0-74A9284BFB93}" destId="{D7B721F1-0351-415E-86EA-E17C813EB2E4}" srcOrd="0" destOrd="0" parTransId="{C6DFFC00-0692-4D6C-A784-74792FAFC68F}" sibTransId="{6D8C4D4F-20D3-41AA-B2EC-A392E6970063}"/>
    <dgm:cxn modelId="{11B8FD75-0463-4A81-9728-780BF0C49FD6}" srcId="{FD1F3593-24F1-4C2D-A4A0-74A9284BFB93}" destId="{598B31DB-0FF3-49D9-8F02-BF4619F94E55}" srcOrd="1" destOrd="0" parTransId="{1C90E48D-99C3-4529-BC64-C93FE21CC85E}" sibTransId="{C1611D02-A2EE-45A0-BD03-EA29593769B5}"/>
    <dgm:cxn modelId="{5F9F827F-561F-40D8-954C-031AA11E901C}" type="presOf" srcId="{FD1F3593-24F1-4C2D-A4A0-74A9284BFB93}" destId="{688397E9-7D78-4187-A8F9-7516FA105035}" srcOrd="0" destOrd="0" presId="urn:microsoft.com/office/officeart/2005/8/layout/hList1"/>
    <dgm:cxn modelId="{56B7A880-7306-4F7C-AAAE-BF16848619E5}" type="presOf" srcId="{41CF2FF0-EE95-46FC-87B9-9F4260CF775B}" destId="{538BE234-64B9-4B55-A45B-CE4569DD1767}" srcOrd="0" destOrd="0" presId="urn:microsoft.com/office/officeart/2005/8/layout/hList1"/>
    <dgm:cxn modelId="{35FD4985-5863-4624-88D8-998B3CDEAD06}" srcId="{98F3CDC1-0849-4E59-B2C9-3275C939DD6E}" destId="{5CEFAFBE-6B66-4E8D-B29E-EDE27ED95008}" srcOrd="2" destOrd="0" parTransId="{DCF30A5D-DA4C-429B-B6F0-B0B3A7062618}" sibTransId="{2EDD94FA-7771-4B06-88F3-71FC182B4388}"/>
    <dgm:cxn modelId="{02C24F95-50CF-490F-A008-0987448D86C1}" type="presOf" srcId="{94DBA0A1-B0A2-4CD3-89CF-4E0A2DB53977}" destId="{D2A94419-525D-4217-AD28-B15238E173D4}" srcOrd="0" destOrd="2" presId="urn:microsoft.com/office/officeart/2005/8/layout/hList1"/>
    <dgm:cxn modelId="{21DB289C-9C42-4DA7-A5B7-60D548D5D618}" srcId="{98F3CDC1-0849-4E59-B2C9-3275C939DD6E}" destId="{3A71C766-8592-4EDE-B5B7-08D66C8383D1}" srcOrd="1" destOrd="0" parTransId="{5916FCD5-E464-4A4B-B3E8-8BF25FD389CE}" sibTransId="{78F74178-0E6F-4649-B281-4490AE967BE8}"/>
    <dgm:cxn modelId="{C5C36F9D-535B-4AF2-9686-A39B966CE135}" type="presOf" srcId="{98F3CDC1-0849-4E59-B2C9-3275C939DD6E}" destId="{831238A0-FA01-4FF6-9351-11042E1E2C74}" srcOrd="0" destOrd="0" presId="urn:microsoft.com/office/officeart/2005/8/layout/hList1"/>
    <dgm:cxn modelId="{298F11A5-009B-4B4C-9799-C17CF058E669}" type="presOf" srcId="{D7B721F1-0351-415E-86EA-E17C813EB2E4}" destId="{88C736E8-0F73-43FE-9ED7-6A895E437D86}" srcOrd="0" destOrd="0" presId="urn:microsoft.com/office/officeart/2005/8/layout/hList1"/>
    <dgm:cxn modelId="{311555B6-BB03-4A1A-8EB3-6D99433C848C}" srcId="{173896DA-18AA-4543-A649-F642A17012A8}" destId="{FD1F3593-24F1-4C2D-A4A0-74A9284BFB93}" srcOrd="0" destOrd="0" parTransId="{E5AB4102-4291-40A8-83DC-149FCEE76388}" sibTransId="{F946B93A-E021-49E5-ACE9-5F26CD19BAEF}"/>
    <dgm:cxn modelId="{49CEA8BE-1A8E-4F3F-8F51-CD7310115281}" type="presOf" srcId="{8B4DB214-01B5-4792-BAB1-081BD99F92BB}" destId="{D2A94419-525D-4217-AD28-B15238E173D4}" srcOrd="0" destOrd="0" presId="urn:microsoft.com/office/officeart/2005/8/layout/hList1"/>
    <dgm:cxn modelId="{4E59AFBE-DA2F-4AF3-8F01-14367D9BD8A2}" srcId="{216F570B-5017-456B-BF55-8FEFE18C09F2}" destId="{3CE2599C-B0E2-4E4A-B44A-34CAD51118EE}" srcOrd="1" destOrd="0" parTransId="{F0F105AB-BD24-4DC5-8A6F-9850DF1D64FB}" sibTransId="{3E65D194-0AEE-4704-A3AC-8C25427435A8}"/>
    <dgm:cxn modelId="{07E08DC8-C4EF-48A0-926C-64CF8F3AD79B}" type="presOf" srcId="{3A71C766-8592-4EDE-B5B7-08D66C8383D1}" destId="{538BE234-64B9-4B55-A45B-CE4569DD1767}" srcOrd="0" destOrd="1" presId="urn:microsoft.com/office/officeart/2005/8/layout/hList1"/>
    <dgm:cxn modelId="{B48573C9-787A-48A2-8DAA-9636EB8B5F08}" type="presOf" srcId="{173896DA-18AA-4543-A649-F642A17012A8}" destId="{32417111-2312-4B9E-BD8C-B1A3CD9C1D8E}" srcOrd="0" destOrd="0" presId="urn:microsoft.com/office/officeart/2005/8/layout/hList1"/>
    <dgm:cxn modelId="{5B691BD0-5013-4710-AAB4-4394F780657F}" type="presOf" srcId="{598B31DB-0FF3-49D9-8F02-BF4619F94E55}" destId="{88C736E8-0F73-43FE-9ED7-6A895E437D86}" srcOrd="0" destOrd="1" presId="urn:microsoft.com/office/officeart/2005/8/layout/hList1"/>
    <dgm:cxn modelId="{CDE68CF4-9983-40E9-B289-C6DA4D4A90AB}" srcId="{216F570B-5017-456B-BF55-8FEFE18C09F2}" destId="{94DBA0A1-B0A2-4CD3-89CF-4E0A2DB53977}" srcOrd="2" destOrd="0" parTransId="{FE1EE5C9-14A9-4012-8813-5FA1F35900FB}" sibTransId="{FDBB361E-1D74-41A9-9D64-5D7771204A4F}"/>
    <dgm:cxn modelId="{B1EB51F6-3B91-4DC6-938A-1C2349C5C3F6}" type="presParOf" srcId="{32417111-2312-4B9E-BD8C-B1A3CD9C1D8E}" destId="{38AB2104-7CDE-4F3F-84F2-BD4A425DE1F7}" srcOrd="0" destOrd="0" presId="urn:microsoft.com/office/officeart/2005/8/layout/hList1"/>
    <dgm:cxn modelId="{C9A7D0AA-9E4D-4530-9E69-7469B06F692B}" type="presParOf" srcId="{38AB2104-7CDE-4F3F-84F2-BD4A425DE1F7}" destId="{688397E9-7D78-4187-A8F9-7516FA105035}" srcOrd="0" destOrd="0" presId="urn:microsoft.com/office/officeart/2005/8/layout/hList1"/>
    <dgm:cxn modelId="{B2F7F9BD-516D-45DE-B199-46B8F45F8D98}" type="presParOf" srcId="{38AB2104-7CDE-4F3F-84F2-BD4A425DE1F7}" destId="{88C736E8-0F73-43FE-9ED7-6A895E437D86}" srcOrd="1" destOrd="0" presId="urn:microsoft.com/office/officeart/2005/8/layout/hList1"/>
    <dgm:cxn modelId="{D9110FF8-BAB1-4894-A8A8-088869B6DA4C}" type="presParOf" srcId="{32417111-2312-4B9E-BD8C-B1A3CD9C1D8E}" destId="{8EDA6CB9-715E-40D6-B452-3134A278ED5F}" srcOrd="1" destOrd="0" presId="urn:microsoft.com/office/officeart/2005/8/layout/hList1"/>
    <dgm:cxn modelId="{AFEED019-84D5-4B72-A2E2-8AC316367DEB}" type="presParOf" srcId="{32417111-2312-4B9E-BD8C-B1A3CD9C1D8E}" destId="{04061707-0675-4DBD-A066-59517F510483}" srcOrd="2" destOrd="0" presId="urn:microsoft.com/office/officeart/2005/8/layout/hList1"/>
    <dgm:cxn modelId="{78489567-2C04-4443-8043-C09F4D72F71F}" type="presParOf" srcId="{04061707-0675-4DBD-A066-59517F510483}" destId="{831238A0-FA01-4FF6-9351-11042E1E2C74}" srcOrd="0" destOrd="0" presId="urn:microsoft.com/office/officeart/2005/8/layout/hList1"/>
    <dgm:cxn modelId="{F1918C47-6C7F-47C2-8404-DEC98927452D}" type="presParOf" srcId="{04061707-0675-4DBD-A066-59517F510483}" destId="{538BE234-64B9-4B55-A45B-CE4569DD1767}" srcOrd="1" destOrd="0" presId="urn:microsoft.com/office/officeart/2005/8/layout/hList1"/>
    <dgm:cxn modelId="{C80DE3BB-9DD5-43B9-B247-FE84629D3624}" type="presParOf" srcId="{32417111-2312-4B9E-BD8C-B1A3CD9C1D8E}" destId="{5C8B9BC4-8AA7-4331-81F3-5B2514598E45}" srcOrd="3" destOrd="0" presId="urn:microsoft.com/office/officeart/2005/8/layout/hList1"/>
    <dgm:cxn modelId="{C9BCCA51-FE64-42C8-9B62-F2D548B829CE}" type="presParOf" srcId="{32417111-2312-4B9E-BD8C-B1A3CD9C1D8E}" destId="{A81EB766-3E1D-4C31-8D58-E8AD06C0927B}" srcOrd="4" destOrd="0" presId="urn:microsoft.com/office/officeart/2005/8/layout/hList1"/>
    <dgm:cxn modelId="{2C3AC865-8F6F-43D7-9EB7-CD048D2E9BE1}" type="presParOf" srcId="{A81EB766-3E1D-4C31-8D58-E8AD06C0927B}" destId="{E70E074C-9DE2-4978-8198-77DE4F4C0BAB}" srcOrd="0" destOrd="0" presId="urn:microsoft.com/office/officeart/2005/8/layout/hList1"/>
    <dgm:cxn modelId="{1B89EBB8-0B99-46DC-81A8-222A7DE5E925}" type="presParOf" srcId="{A81EB766-3E1D-4C31-8D58-E8AD06C0927B}" destId="{D2A94419-525D-4217-AD28-B15238E173D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7F1FA-61F8-4500-BE98-08130AC725DE}"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5E3FB1EF-A410-4DA7-A865-042AC95593FF}">
      <dgm:prSet/>
      <dgm:spPr/>
      <dgm:t>
        <a:bodyPr/>
        <a:lstStyle/>
        <a:p>
          <a:r>
            <a:rPr lang="pl-PL"/>
            <a:t>Zażalenie – </a:t>
          </a:r>
          <a:r>
            <a:rPr lang="pl-PL" b="1"/>
            <a:t>do sądu rejonowego miejsca zatrzymania lub prowadzenia postępowania </a:t>
          </a:r>
          <a:r>
            <a:rPr lang="pl-PL"/>
            <a:t>w terminie  7 dni od dnia zatrzymania za pośrednictwem organu, który dokonał zatrzymania lub bezpośrednio do sądu jeżeli zatrzymany nie jest już pozbawiony wolności. </a:t>
          </a:r>
          <a:endParaRPr lang="en-US"/>
        </a:p>
      </dgm:t>
    </dgm:pt>
    <dgm:pt modelId="{5FA107AD-CB24-4F0F-BAAC-6B4914E22C02}" type="parTrans" cxnId="{42B71F09-4303-4CB6-A5FB-DD6B1CBD76DA}">
      <dgm:prSet/>
      <dgm:spPr/>
      <dgm:t>
        <a:bodyPr/>
        <a:lstStyle/>
        <a:p>
          <a:endParaRPr lang="en-US"/>
        </a:p>
      </dgm:t>
    </dgm:pt>
    <dgm:pt modelId="{A3D41A12-D526-4DB6-B1D3-67E2A80AE3C8}" type="sibTrans" cxnId="{42B71F09-4303-4CB6-A5FB-DD6B1CBD76DA}">
      <dgm:prSet/>
      <dgm:spPr/>
      <dgm:t>
        <a:bodyPr/>
        <a:lstStyle/>
        <a:p>
          <a:endParaRPr lang="en-US"/>
        </a:p>
      </dgm:t>
    </dgm:pt>
    <dgm:pt modelId="{9573A780-1A73-4379-BFAC-3F9863044605}">
      <dgm:prSet/>
      <dgm:spPr/>
      <dgm:t>
        <a:bodyPr/>
        <a:lstStyle/>
        <a:p>
          <a:r>
            <a:rPr lang="pl-PL"/>
            <a:t>Sąd ocenia, czy zatrzymanie było:</a:t>
          </a:r>
          <a:endParaRPr lang="en-US"/>
        </a:p>
      </dgm:t>
    </dgm:pt>
    <dgm:pt modelId="{D9B50AD1-79D6-4B6A-9561-C817EE67A36C}" type="parTrans" cxnId="{86A27CFB-AF0D-4CCB-A700-4EF674520457}">
      <dgm:prSet/>
      <dgm:spPr/>
      <dgm:t>
        <a:bodyPr/>
        <a:lstStyle/>
        <a:p>
          <a:endParaRPr lang="en-US"/>
        </a:p>
      </dgm:t>
    </dgm:pt>
    <dgm:pt modelId="{CA3AC8DC-CE95-4697-902F-870B100AD1AB}" type="sibTrans" cxnId="{86A27CFB-AF0D-4CCB-A700-4EF674520457}">
      <dgm:prSet/>
      <dgm:spPr/>
      <dgm:t>
        <a:bodyPr/>
        <a:lstStyle/>
        <a:p>
          <a:endParaRPr lang="en-US"/>
        </a:p>
      </dgm:t>
    </dgm:pt>
    <dgm:pt modelId="{6CC7A5E0-84F9-42B2-BE09-1E732E6AEB2A}">
      <dgm:prSet/>
      <dgm:spPr/>
      <dgm:t>
        <a:bodyPr/>
        <a:lstStyle/>
        <a:p>
          <a:r>
            <a:rPr lang="pl-PL" b="1" u="sng"/>
            <a:t>Legalne</a:t>
          </a:r>
          <a:r>
            <a:rPr lang="pl-PL"/>
            <a:t> - zgodne z obowiązującym prawem; np. czy zostało dokonane względem osoby, którą w ogóle można zatrzymać albo czy zostały spełnione przesłanki zatrzymania </a:t>
          </a:r>
          <a:endParaRPr lang="en-US"/>
        </a:p>
      </dgm:t>
    </dgm:pt>
    <dgm:pt modelId="{838706BB-1BEA-4EAE-8D7A-3AFF0E6BCD7F}" type="parTrans" cxnId="{17BF55F0-76AE-4282-86C6-69E6C634F991}">
      <dgm:prSet/>
      <dgm:spPr/>
      <dgm:t>
        <a:bodyPr/>
        <a:lstStyle/>
        <a:p>
          <a:endParaRPr lang="en-US"/>
        </a:p>
      </dgm:t>
    </dgm:pt>
    <dgm:pt modelId="{90BED299-F840-4D14-8844-BE4AAB92BC34}" type="sibTrans" cxnId="{17BF55F0-76AE-4282-86C6-69E6C634F991}">
      <dgm:prSet/>
      <dgm:spPr/>
      <dgm:t>
        <a:bodyPr/>
        <a:lstStyle/>
        <a:p>
          <a:endParaRPr lang="en-US"/>
        </a:p>
      </dgm:t>
    </dgm:pt>
    <dgm:pt modelId="{9DD33158-EC28-4382-80C2-910B9E089EED}">
      <dgm:prSet/>
      <dgm:spPr/>
      <dgm:t>
        <a:bodyPr/>
        <a:lstStyle/>
        <a:p>
          <a:r>
            <a:rPr lang="pl-PL"/>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endParaRPr lang="en-US"/>
        </a:p>
      </dgm:t>
    </dgm:pt>
    <dgm:pt modelId="{DB62E62B-DAF1-439A-A782-7895C52E2163}" type="parTrans" cxnId="{7A03D0B6-A480-4A78-853F-983465129352}">
      <dgm:prSet/>
      <dgm:spPr/>
      <dgm:t>
        <a:bodyPr/>
        <a:lstStyle/>
        <a:p>
          <a:endParaRPr lang="en-US"/>
        </a:p>
      </dgm:t>
    </dgm:pt>
    <dgm:pt modelId="{24CC5C88-2C3D-433C-96CB-ED7D9979E0B0}" type="sibTrans" cxnId="{7A03D0B6-A480-4A78-853F-983465129352}">
      <dgm:prSet/>
      <dgm:spPr/>
      <dgm:t>
        <a:bodyPr/>
        <a:lstStyle/>
        <a:p>
          <a:endParaRPr lang="en-US"/>
        </a:p>
      </dgm:t>
    </dgm:pt>
    <dgm:pt modelId="{2AC1E502-7471-4A18-A53B-EE755FFA58E3}">
      <dgm:prSet/>
      <dgm:spPr/>
      <dgm:t>
        <a:bodyPr/>
        <a:lstStyle/>
        <a:p>
          <a:r>
            <a:rPr lang="pl-PL"/>
            <a:t>Wyrok TK z dnia 6 grudnia 2004 r., SK 29/04</a:t>
          </a:r>
          <a:endParaRPr lang="en-US"/>
        </a:p>
      </dgm:t>
    </dgm:pt>
    <dgm:pt modelId="{902AF8ED-5D7C-48D7-8961-68FBEDCC6D8C}" type="parTrans" cxnId="{03E8A590-F6E2-460A-8C40-7B7E44CA3B0E}">
      <dgm:prSet/>
      <dgm:spPr/>
      <dgm:t>
        <a:bodyPr/>
        <a:lstStyle/>
        <a:p>
          <a:endParaRPr lang="en-US"/>
        </a:p>
      </dgm:t>
    </dgm:pt>
    <dgm:pt modelId="{CDFC2A25-FC8D-439B-AECF-199904364370}" type="sibTrans" cxnId="{03E8A590-F6E2-460A-8C40-7B7E44CA3B0E}">
      <dgm:prSet/>
      <dgm:spPr/>
      <dgm:t>
        <a:bodyPr/>
        <a:lstStyle/>
        <a:p>
          <a:endParaRPr lang="en-US"/>
        </a:p>
      </dgm:t>
    </dgm:pt>
    <dgm:pt modelId="{69EC8E4C-4F78-4C74-B5D7-2B1D9FA1F672}">
      <dgm:prSet/>
      <dgm:spPr/>
      <dgm:t>
        <a:bodyPr/>
        <a:lstStyle/>
        <a:p>
          <a:r>
            <a:rPr lang="pl-PL" b="1" u="sng" dirty="0"/>
            <a:t>Prawidłowe</a:t>
          </a:r>
          <a:r>
            <a:rPr lang="pl-PL" dirty="0"/>
            <a:t> - ocena sposobu wykonania zatrzymania; np. czy osoba zatrzymana została pouczona o swoich prawach</a:t>
          </a:r>
          <a:endParaRPr lang="en-US" dirty="0"/>
        </a:p>
      </dgm:t>
    </dgm:pt>
    <dgm:pt modelId="{7AEABB25-5F7B-46B1-BCAF-3C80756C6439}" type="parTrans" cxnId="{93A751D4-3763-4477-8C02-E9FB9BC48147}">
      <dgm:prSet/>
      <dgm:spPr/>
      <dgm:t>
        <a:bodyPr/>
        <a:lstStyle/>
        <a:p>
          <a:endParaRPr lang="en-US"/>
        </a:p>
      </dgm:t>
    </dgm:pt>
    <dgm:pt modelId="{CE2E84AD-47C2-4B07-9692-45D208CA3BF1}" type="sibTrans" cxnId="{93A751D4-3763-4477-8C02-E9FB9BC48147}">
      <dgm:prSet/>
      <dgm:spPr/>
      <dgm:t>
        <a:bodyPr/>
        <a:lstStyle/>
        <a:p>
          <a:endParaRPr lang="en-US"/>
        </a:p>
      </dgm:t>
    </dgm:pt>
    <dgm:pt modelId="{AC969F7F-CAF3-423F-B66F-4511DF2EE46C}">
      <dgm:prSet/>
      <dgm:spPr/>
      <dgm:t>
        <a:bodyPr/>
        <a:lstStyle/>
        <a:p>
          <a:r>
            <a:rPr lang="pl-PL" b="1" u="sng"/>
            <a:t>Zasadne</a:t>
          </a:r>
          <a:r>
            <a:rPr lang="pl-PL"/>
            <a:t> - ocena zasadności dokonania tej czynności, przy uwzględnieniu okoliczności faktycznych konkretnej sprawy i zasady proporcjonalności.</a:t>
          </a:r>
          <a:endParaRPr lang="en-US"/>
        </a:p>
      </dgm:t>
    </dgm:pt>
    <dgm:pt modelId="{A04007FA-5CB4-4726-95EE-C80DE27BDA2A}" type="parTrans" cxnId="{51D47B24-FA74-423E-A532-E6FD0842F1D5}">
      <dgm:prSet/>
      <dgm:spPr/>
      <dgm:t>
        <a:bodyPr/>
        <a:lstStyle/>
        <a:p>
          <a:endParaRPr lang="en-US"/>
        </a:p>
      </dgm:t>
    </dgm:pt>
    <dgm:pt modelId="{31AE700A-408C-4D27-9743-5EBE144698D9}" type="sibTrans" cxnId="{51D47B24-FA74-423E-A532-E6FD0842F1D5}">
      <dgm:prSet/>
      <dgm:spPr/>
      <dgm:t>
        <a:bodyPr/>
        <a:lstStyle/>
        <a:p>
          <a:endParaRPr lang="en-US"/>
        </a:p>
      </dgm:t>
    </dgm:pt>
    <dgm:pt modelId="{60B0BFC9-B162-4B70-8A4C-A2ACBFC59CED}">
      <dgm:prSet/>
      <dgm:spPr/>
      <dgm:t>
        <a:bodyPr/>
        <a:lstStyle/>
        <a:p>
          <a:r>
            <a:rPr lang="pl-PL"/>
            <a:t>Przekazanie zażalenia i jego rozpoznanie musi nastąpić niezwłocznie. Sąd rozpoznaje zażalenie na posiedzeniu w składzie 1 sędziego. W posiedzeniu ma prawo wziąć udział zatrzymany (art. 464 § 1). </a:t>
          </a:r>
          <a:endParaRPr lang="en-US"/>
        </a:p>
      </dgm:t>
    </dgm:pt>
    <dgm:pt modelId="{26F36219-E056-453A-9FB7-22FE49C6B5BC}" type="parTrans" cxnId="{CD1718D0-A71E-4C7F-BE34-C5E05C4F6CD2}">
      <dgm:prSet/>
      <dgm:spPr/>
      <dgm:t>
        <a:bodyPr/>
        <a:lstStyle/>
        <a:p>
          <a:endParaRPr lang="en-US"/>
        </a:p>
      </dgm:t>
    </dgm:pt>
    <dgm:pt modelId="{496ABAF6-83F8-4EB6-82C2-9879E98E9C4B}" type="sibTrans" cxnId="{CD1718D0-A71E-4C7F-BE34-C5E05C4F6CD2}">
      <dgm:prSet/>
      <dgm:spPr/>
      <dgm:t>
        <a:bodyPr/>
        <a:lstStyle/>
        <a:p>
          <a:endParaRPr lang="en-US"/>
        </a:p>
      </dgm:t>
    </dgm:pt>
    <dgm:pt modelId="{D4BE68C7-EDE4-4CF4-99CB-1649C0FB4BE4}" type="pres">
      <dgm:prSet presAssocID="{1D47F1FA-61F8-4500-BE98-08130AC725DE}" presName="diagram" presStyleCnt="0">
        <dgm:presLayoutVars>
          <dgm:dir/>
          <dgm:resizeHandles val="exact"/>
        </dgm:presLayoutVars>
      </dgm:prSet>
      <dgm:spPr/>
    </dgm:pt>
    <dgm:pt modelId="{577661FD-8082-47BB-BAAC-3282522465E3}" type="pres">
      <dgm:prSet presAssocID="{5E3FB1EF-A410-4DA7-A865-042AC95593FF}" presName="node" presStyleLbl="node1" presStyleIdx="0" presStyleCnt="3">
        <dgm:presLayoutVars>
          <dgm:bulletEnabled val="1"/>
        </dgm:presLayoutVars>
      </dgm:prSet>
      <dgm:spPr/>
    </dgm:pt>
    <dgm:pt modelId="{1134CB97-9CD2-46CD-B34E-145E0F4E4E51}" type="pres">
      <dgm:prSet presAssocID="{A3D41A12-D526-4DB6-B1D3-67E2A80AE3C8}" presName="sibTrans" presStyleCnt="0"/>
      <dgm:spPr/>
    </dgm:pt>
    <dgm:pt modelId="{4FD2F73A-6D31-44D0-BB6C-65B62F9EE093}" type="pres">
      <dgm:prSet presAssocID="{9573A780-1A73-4379-BFAC-3F9863044605}" presName="node" presStyleLbl="node1" presStyleIdx="1" presStyleCnt="3">
        <dgm:presLayoutVars>
          <dgm:bulletEnabled val="1"/>
        </dgm:presLayoutVars>
      </dgm:prSet>
      <dgm:spPr/>
    </dgm:pt>
    <dgm:pt modelId="{C4F92AE7-C185-472E-A82A-218A653BA6B2}" type="pres">
      <dgm:prSet presAssocID="{CA3AC8DC-CE95-4697-902F-870B100AD1AB}" presName="sibTrans" presStyleCnt="0"/>
      <dgm:spPr/>
    </dgm:pt>
    <dgm:pt modelId="{D537016C-7EA5-4A6C-BCBD-D2EAEEB0AE36}" type="pres">
      <dgm:prSet presAssocID="{60B0BFC9-B162-4B70-8A4C-A2ACBFC59CED}" presName="node" presStyleLbl="node1" presStyleIdx="2" presStyleCnt="3">
        <dgm:presLayoutVars>
          <dgm:bulletEnabled val="1"/>
        </dgm:presLayoutVars>
      </dgm:prSet>
      <dgm:spPr/>
    </dgm:pt>
  </dgm:ptLst>
  <dgm:cxnLst>
    <dgm:cxn modelId="{42B71F09-4303-4CB6-A5FB-DD6B1CBD76DA}" srcId="{1D47F1FA-61F8-4500-BE98-08130AC725DE}" destId="{5E3FB1EF-A410-4DA7-A865-042AC95593FF}" srcOrd="0" destOrd="0" parTransId="{5FA107AD-CB24-4F0F-BAAC-6B4914E22C02}" sibTransId="{A3D41A12-D526-4DB6-B1D3-67E2A80AE3C8}"/>
    <dgm:cxn modelId="{B0B5280A-AC51-4767-9D91-15111A5DDCEB}" type="presOf" srcId="{9DD33158-EC28-4382-80C2-910B9E089EED}" destId="{4FD2F73A-6D31-44D0-BB6C-65B62F9EE093}" srcOrd="0" destOrd="2" presId="urn:microsoft.com/office/officeart/2005/8/layout/default"/>
    <dgm:cxn modelId="{F8352318-2CB8-4651-B5A4-81C5E0B207FA}" type="presOf" srcId="{1D47F1FA-61F8-4500-BE98-08130AC725DE}" destId="{D4BE68C7-EDE4-4CF4-99CB-1649C0FB4BE4}" srcOrd="0" destOrd="0" presId="urn:microsoft.com/office/officeart/2005/8/layout/default"/>
    <dgm:cxn modelId="{51D47B24-FA74-423E-A532-E6FD0842F1D5}" srcId="{9573A780-1A73-4379-BFAC-3F9863044605}" destId="{AC969F7F-CAF3-423F-B66F-4511DF2EE46C}" srcOrd="2" destOrd="0" parTransId="{A04007FA-5CB4-4726-95EE-C80DE27BDA2A}" sibTransId="{31AE700A-408C-4D27-9743-5EBE144698D9}"/>
    <dgm:cxn modelId="{3CAE8E2C-F338-4A6D-833D-09C9B2F21CDF}" type="presOf" srcId="{6CC7A5E0-84F9-42B2-BE09-1E732E6AEB2A}" destId="{4FD2F73A-6D31-44D0-BB6C-65B62F9EE093}" srcOrd="0" destOrd="1" presId="urn:microsoft.com/office/officeart/2005/8/layout/default"/>
    <dgm:cxn modelId="{F527336F-13D7-452E-B6F4-9DB707BD660F}" type="presOf" srcId="{2AC1E502-7471-4A18-A53B-EE755FFA58E3}" destId="{4FD2F73A-6D31-44D0-BB6C-65B62F9EE093}" srcOrd="0" destOrd="3" presId="urn:microsoft.com/office/officeart/2005/8/layout/default"/>
    <dgm:cxn modelId="{A620FF52-E1FF-4DBD-978B-1B4FC7DE0847}" type="presOf" srcId="{9573A780-1A73-4379-BFAC-3F9863044605}" destId="{4FD2F73A-6D31-44D0-BB6C-65B62F9EE093}" srcOrd="0" destOrd="0" presId="urn:microsoft.com/office/officeart/2005/8/layout/default"/>
    <dgm:cxn modelId="{8EF52081-377D-4241-981F-3E4422E12E01}" type="presOf" srcId="{5E3FB1EF-A410-4DA7-A865-042AC95593FF}" destId="{577661FD-8082-47BB-BAAC-3282522465E3}" srcOrd="0" destOrd="0" presId="urn:microsoft.com/office/officeart/2005/8/layout/default"/>
    <dgm:cxn modelId="{03E8A590-F6E2-460A-8C40-7B7E44CA3B0E}" srcId="{6CC7A5E0-84F9-42B2-BE09-1E732E6AEB2A}" destId="{2AC1E502-7471-4A18-A53B-EE755FFA58E3}" srcOrd="1" destOrd="0" parTransId="{902AF8ED-5D7C-48D7-8961-68FBEDCC6D8C}" sibTransId="{CDFC2A25-FC8D-439B-AECF-199904364370}"/>
    <dgm:cxn modelId="{2AF14B9F-1855-4980-AEF8-7CD267A2513B}" type="presOf" srcId="{69EC8E4C-4F78-4C74-B5D7-2B1D9FA1F672}" destId="{4FD2F73A-6D31-44D0-BB6C-65B62F9EE093}" srcOrd="0" destOrd="4" presId="urn:microsoft.com/office/officeart/2005/8/layout/default"/>
    <dgm:cxn modelId="{76DFEAB5-D7CB-4672-A11C-148F3A2A74B1}" type="presOf" srcId="{60B0BFC9-B162-4B70-8A4C-A2ACBFC59CED}" destId="{D537016C-7EA5-4A6C-BCBD-D2EAEEB0AE36}" srcOrd="0" destOrd="0" presId="urn:microsoft.com/office/officeart/2005/8/layout/default"/>
    <dgm:cxn modelId="{7A03D0B6-A480-4A78-853F-983465129352}" srcId="{6CC7A5E0-84F9-42B2-BE09-1E732E6AEB2A}" destId="{9DD33158-EC28-4382-80C2-910B9E089EED}" srcOrd="0" destOrd="0" parTransId="{DB62E62B-DAF1-439A-A782-7895C52E2163}" sibTransId="{24CC5C88-2C3D-433C-96CB-ED7D9979E0B0}"/>
    <dgm:cxn modelId="{5DF91DB8-1389-46EA-A998-B79463156E79}" type="presOf" srcId="{AC969F7F-CAF3-423F-B66F-4511DF2EE46C}" destId="{4FD2F73A-6D31-44D0-BB6C-65B62F9EE093}" srcOrd="0" destOrd="5" presId="urn:microsoft.com/office/officeart/2005/8/layout/default"/>
    <dgm:cxn modelId="{CD1718D0-A71E-4C7F-BE34-C5E05C4F6CD2}" srcId="{1D47F1FA-61F8-4500-BE98-08130AC725DE}" destId="{60B0BFC9-B162-4B70-8A4C-A2ACBFC59CED}" srcOrd="2" destOrd="0" parTransId="{26F36219-E056-453A-9FB7-22FE49C6B5BC}" sibTransId="{496ABAF6-83F8-4EB6-82C2-9879E98E9C4B}"/>
    <dgm:cxn modelId="{93A751D4-3763-4477-8C02-E9FB9BC48147}" srcId="{9573A780-1A73-4379-BFAC-3F9863044605}" destId="{69EC8E4C-4F78-4C74-B5D7-2B1D9FA1F672}" srcOrd="1" destOrd="0" parTransId="{7AEABB25-5F7B-46B1-BCAF-3C80756C6439}" sibTransId="{CE2E84AD-47C2-4B07-9692-45D208CA3BF1}"/>
    <dgm:cxn modelId="{17BF55F0-76AE-4282-86C6-69E6C634F991}" srcId="{9573A780-1A73-4379-BFAC-3F9863044605}" destId="{6CC7A5E0-84F9-42B2-BE09-1E732E6AEB2A}" srcOrd="0" destOrd="0" parTransId="{838706BB-1BEA-4EAE-8D7A-3AFF0E6BCD7F}" sibTransId="{90BED299-F840-4D14-8844-BE4AAB92BC34}"/>
    <dgm:cxn modelId="{86A27CFB-AF0D-4CCB-A700-4EF674520457}" srcId="{1D47F1FA-61F8-4500-BE98-08130AC725DE}" destId="{9573A780-1A73-4379-BFAC-3F9863044605}" srcOrd="1" destOrd="0" parTransId="{D9B50AD1-79D6-4B6A-9561-C817EE67A36C}" sibTransId="{CA3AC8DC-CE95-4697-902F-870B100AD1AB}"/>
    <dgm:cxn modelId="{08A9B3AB-BF56-488E-8235-BC44F172F18F}" type="presParOf" srcId="{D4BE68C7-EDE4-4CF4-99CB-1649C0FB4BE4}" destId="{577661FD-8082-47BB-BAAC-3282522465E3}" srcOrd="0" destOrd="0" presId="urn:microsoft.com/office/officeart/2005/8/layout/default"/>
    <dgm:cxn modelId="{86D2133E-517E-4820-A052-DC295EDF1861}" type="presParOf" srcId="{D4BE68C7-EDE4-4CF4-99CB-1649C0FB4BE4}" destId="{1134CB97-9CD2-46CD-B34E-145E0F4E4E51}" srcOrd="1" destOrd="0" presId="urn:microsoft.com/office/officeart/2005/8/layout/default"/>
    <dgm:cxn modelId="{5F952C76-4D0D-4F9D-B794-62A624FB6190}" type="presParOf" srcId="{D4BE68C7-EDE4-4CF4-99CB-1649C0FB4BE4}" destId="{4FD2F73A-6D31-44D0-BB6C-65B62F9EE093}" srcOrd="2" destOrd="0" presId="urn:microsoft.com/office/officeart/2005/8/layout/default"/>
    <dgm:cxn modelId="{14924DCB-142C-47CF-AE87-2D2B43C9813D}" type="presParOf" srcId="{D4BE68C7-EDE4-4CF4-99CB-1649C0FB4BE4}" destId="{C4F92AE7-C185-472E-A82A-218A653BA6B2}" srcOrd="3" destOrd="0" presId="urn:microsoft.com/office/officeart/2005/8/layout/default"/>
    <dgm:cxn modelId="{DD3D0CB4-0ADE-445D-98AC-E75716B4F64E}" type="presParOf" srcId="{D4BE68C7-EDE4-4CF4-99CB-1649C0FB4BE4}" destId="{D537016C-7EA5-4A6C-BCBD-D2EAEEB0AE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EC34-8282-4E5F-9CA4-E4EF1B3ABD35}">
      <dsp:nvSpPr>
        <dsp:cNvPr id="0" name=""/>
        <dsp:cNvSpPr/>
      </dsp:nvSpPr>
      <dsp:spPr>
        <a:xfrm>
          <a:off x="0" y="1501"/>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7368B-725C-4208-80BD-857E5D0CCBAD}">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BF6DB4-5808-416A-8D46-D375F5C12B55}">
      <dsp:nvSpPr>
        <dsp:cNvPr id="0" name=""/>
        <dsp:cNvSpPr/>
      </dsp:nvSpPr>
      <dsp:spPr>
        <a:xfrm>
          <a:off x="878977" y="1501"/>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Rozkład ciężaru dowodu w procesie karnym </a:t>
          </a:r>
          <a:endParaRPr lang="en-US" sz="1900" kern="1200"/>
        </a:p>
      </dsp:txBody>
      <dsp:txXfrm>
        <a:off x="878977" y="1501"/>
        <a:ext cx="9179422" cy="761019"/>
      </dsp:txXfrm>
    </dsp:sp>
    <dsp:sp modelId="{ADC1CBC1-C140-40C9-950A-6D767E60BED1}">
      <dsp:nvSpPr>
        <dsp:cNvPr id="0" name=""/>
        <dsp:cNvSpPr/>
      </dsp:nvSpPr>
      <dsp:spPr>
        <a:xfrm>
          <a:off x="0" y="952775"/>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8F074-DBE9-44D0-85CB-7E665603A30E}">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E4E37-45A5-4578-A551-B5C1AD3F963C}">
      <dsp:nvSpPr>
        <dsp:cNvPr id="0" name=""/>
        <dsp:cNvSpPr/>
      </dsp:nvSpPr>
      <dsp:spPr>
        <a:xfrm>
          <a:off x="878977" y="952775"/>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Zasada in dubio pro reo (art. 5 § 2 k.p.k.) – niedające się usunąć wątpliwości rozstrzyga się na korzyść oskarżonego. </a:t>
          </a:r>
          <a:endParaRPr lang="en-US" sz="1900" kern="1200"/>
        </a:p>
      </dsp:txBody>
      <dsp:txXfrm>
        <a:off x="878977" y="952775"/>
        <a:ext cx="9179422" cy="761019"/>
      </dsp:txXfrm>
    </dsp:sp>
    <dsp:sp modelId="{5EAAE43A-7023-4376-9FB8-A1E061804492}">
      <dsp:nvSpPr>
        <dsp:cNvPr id="0" name=""/>
        <dsp:cNvSpPr/>
      </dsp:nvSpPr>
      <dsp:spPr>
        <a:xfrm>
          <a:off x="0" y="1904049"/>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5BF3F-5F71-457A-A836-758E4857FE32}">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6B3F3-F9AA-4A8A-8B60-059A58B9F68F}">
      <dsp:nvSpPr>
        <dsp:cNvPr id="0" name=""/>
        <dsp:cNvSpPr/>
      </dsp:nvSpPr>
      <dsp:spPr>
        <a:xfrm>
          <a:off x="878977" y="1904049"/>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Brak obowiązku samooskarżania się (nemo se ipsum accusare tenetur) </a:t>
          </a:r>
          <a:r>
            <a:rPr lang="pl-PL" sz="1900" kern="1200">
              <a:sym typeface="Wingdings" panose="05000000000000000000" pitchFamily="2" charset="2"/>
            </a:rPr>
            <a:t></a:t>
          </a:r>
          <a:r>
            <a:rPr lang="pl-PL" sz="1900" kern="1200"/>
            <a:t> ale por. slajd o obowiązkach dowodowych oskarżonego </a:t>
          </a:r>
          <a:endParaRPr lang="en-US" sz="1900" kern="1200"/>
        </a:p>
      </dsp:txBody>
      <dsp:txXfrm>
        <a:off x="878977" y="1904049"/>
        <a:ext cx="9179422" cy="761019"/>
      </dsp:txXfrm>
    </dsp:sp>
    <dsp:sp modelId="{336520AF-8DC8-49D3-93A2-E2BC786CD181}">
      <dsp:nvSpPr>
        <dsp:cNvPr id="0" name=""/>
        <dsp:cNvSpPr/>
      </dsp:nvSpPr>
      <dsp:spPr>
        <a:xfrm>
          <a:off x="0" y="2855324"/>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B3E0F-8674-4653-87E7-CC367BB5F328}">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869369-636C-45D1-A213-B238B0019705}">
      <dsp:nvSpPr>
        <dsp:cNvPr id="0" name=""/>
        <dsp:cNvSpPr/>
      </dsp:nvSpPr>
      <dsp:spPr>
        <a:xfrm>
          <a:off x="878977" y="2855324"/>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Prawo do milczenia </a:t>
          </a:r>
          <a:endParaRPr lang="en-US" sz="1900" kern="1200"/>
        </a:p>
      </dsp:txBody>
      <dsp:txXfrm>
        <a:off x="878977" y="2855324"/>
        <a:ext cx="9179422" cy="76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397E9-7D78-4187-A8F9-7516FA105035}">
      <dsp:nvSpPr>
        <dsp:cNvPr id="0" name=""/>
        <dsp:cNvSpPr/>
      </dsp:nvSpPr>
      <dsp:spPr>
        <a:xfrm>
          <a:off x="2685" y="215919"/>
          <a:ext cx="2618705" cy="4608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materialny</a:t>
          </a:r>
        </a:p>
      </dsp:txBody>
      <dsp:txXfrm>
        <a:off x="2685" y="215919"/>
        <a:ext cx="2618705" cy="460800"/>
      </dsp:txXfrm>
    </dsp:sp>
    <dsp:sp modelId="{88C736E8-0F73-43FE-9ED7-6A895E437D86}">
      <dsp:nvSpPr>
        <dsp:cNvPr id="0" name=""/>
        <dsp:cNvSpPr/>
      </dsp:nvSpPr>
      <dsp:spPr>
        <a:xfrm>
          <a:off x="2685" y="676719"/>
          <a:ext cx="2618705" cy="34586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udowodnienie zarzutu jest w interesie tego, kto stawia dany zarzut i obciążają go następstwa nieudowodnienia tezy (nieudowodniona teza upada);</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ALE nie ma znaczenia kto udowodnił twierdzenie (np. oskarżony może przyznać się do winy i udowodnić zarzut oskarżenia)</a:t>
          </a:r>
        </a:p>
      </dsp:txBody>
      <dsp:txXfrm>
        <a:off x="2685" y="676719"/>
        <a:ext cx="2618705" cy="3458699"/>
      </dsp:txXfrm>
    </dsp:sp>
    <dsp:sp modelId="{831238A0-FA01-4FF6-9351-11042E1E2C74}">
      <dsp:nvSpPr>
        <dsp:cNvPr id="0" name=""/>
        <dsp:cNvSpPr/>
      </dsp:nvSpPr>
      <dsp:spPr>
        <a:xfrm>
          <a:off x="2988009" y="215919"/>
          <a:ext cx="2618705" cy="460800"/>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formalny</a:t>
          </a:r>
        </a:p>
      </dsp:txBody>
      <dsp:txXfrm>
        <a:off x="2988009" y="215919"/>
        <a:ext cx="2618705" cy="460800"/>
      </dsp:txXfrm>
    </dsp:sp>
    <dsp:sp modelId="{538BE234-64B9-4B55-A45B-CE4569DD1767}">
      <dsp:nvSpPr>
        <dsp:cNvPr id="0" name=""/>
        <dsp:cNvSpPr/>
      </dsp:nvSpPr>
      <dsp:spPr>
        <a:xfrm>
          <a:off x="2988009" y="676719"/>
          <a:ext cx="2618705" cy="3458699"/>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tezę może udowodnić wyłącznie ten, kto ją wysunął i tylko wtedy może zostać uwzględniona. </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nikt inny, a zwłaszcza organ procesowy nie może udowodnić tezy wysuniętej przez inną osobę (tzn. zarzut oskarżenia może udowodnić wyłącznie oskarżyciel)</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nie występuje w KPK ze względu na zasadę prawdy materialnej </a:t>
          </a:r>
        </a:p>
      </dsp:txBody>
      <dsp:txXfrm>
        <a:off x="2988009" y="676719"/>
        <a:ext cx="2618705" cy="3458699"/>
      </dsp:txXfrm>
    </dsp:sp>
    <dsp:sp modelId="{E70E074C-9DE2-4978-8198-77DE4F4C0BAB}">
      <dsp:nvSpPr>
        <dsp:cNvPr id="0" name=""/>
        <dsp:cNvSpPr/>
      </dsp:nvSpPr>
      <dsp:spPr>
        <a:xfrm>
          <a:off x="5973333" y="215919"/>
          <a:ext cx="2618705" cy="46080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prakseologiczny</a:t>
          </a:r>
        </a:p>
      </dsp:txBody>
      <dsp:txXfrm>
        <a:off x="5973333" y="215919"/>
        <a:ext cx="2618705" cy="460800"/>
      </dsp:txXfrm>
    </dsp:sp>
    <dsp:sp modelId="{D2A94419-525D-4217-AD28-B15238E173D4}">
      <dsp:nvSpPr>
        <dsp:cNvPr id="0" name=""/>
        <dsp:cNvSpPr/>
      </dsp:nvSpPr>
      <dsp:spPr>
        <a:xfrm>
          <a:off x="5973333" y="676719"/>
          <a:ext cx="2618705" cy="3458699"/>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ciężar dowodu spoczywa na każdym, kto coś twierdzi. </a:t>
          </a:r>
        </a:p>
        <a:p>
          <a:pPr marL="171450" lvl="1" indent="-171450" algn="just" defTabSz="711200">
            <a:lnSpc>
              <a:spcPct val="90000"/>
            </a:lnSpc>
            <a:spcBef>
              <a:spcPct val="0"/>
            </a:spcBef>
            <a:spcAft>
              <a:spcPct val="15000"/>
            </a:spcAft>
            <a:buChar char="•"/>
          </a:pPr>
          <a:r>
            <a:rPr lang="pl-PL" sz="1600" kern="1200" dirty="0"/>
            <a:t>Obciąża w tym znaczeniu również oskarżonego, gdy podnosi fakty sprzeczne z tezą oskarżenia</a:t>
          </a:r>
        </a:p>
        <a:p>
          <a:pPr marL="171450" lvl="1" indent="-171450" algn="just" defTabSz="711200">
            <a:lnSpc>
              <a:spcPct val="90000"/>
            </a:lnSpc>
            <a:spcBef>
              <a:spcPct val="0"/>
            </a:spcBef>
            <a:spcAft>
              <a:spcPct val="15000"/>
            </a:spcAft>
            <a:buChar char="•"/>
          </a:pPr>
          <a:r>
            <a:rPr lang="pl-PL" sz="1600" kern="1200" dirty="0"/>
            <a:t>np. musi przedstawić dowód potwierdzający alibi, jeżeli się na nie powołuje. </a:t>
          </a:r>
        </a:p>
      </dsp:txBody>
      <dsp:txXfrm>
        <a:off x="5973333" y="676719"/>
        <a:ext cx="2618705" cy="345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61FD-8082-47BB-BAAC-3282522465E3}">
      <dsp:nvSpPr>
        <dsp:cNvPr id="0" name=""/>
        <dsp:cNvSpPr/>
      </dsp:nvSpPr>
      <dsp:spPr>
        <a:xfrm>
          <a:off x="1004373" y="3204"/>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Zażalenie – </a:t>
          </a:r>
          <a:r>
            <a:rPr lang="pl-PL" sz="1400" b="1" kern="1200"/>
            <a:t>do sądu rejonowego miejsca zatrzymania lub prowadzenia postępowania </a:t>
          </a:r>
          <a:r>
            <a:rPr lang="pl-PL" sz="1400" kern="1200"/>
            <a:t>w terminie  7 dni od dnia zatrzymania za pośrednictwem organu, który dokonał zatrzymania lub bezpośrednio do sądu jeżeli zatrzymany nie jest już pozbawiony wolności. </a:t>
          </a:r>
          <a:endParaRPr lang="en-US" sz="1400" kern="1200"/>
        </a:p>
      </dsp:txBody>
      <dsp:txXfrm>
        <a:off x="1004373" y="3204"/>
        <a:ext cx="4723378" cy="2834026"/>
      </dsp:txXfrm>
    </dsp:sp>
    <dsp:sp modelId="{4FD2F73A-6D31-44D0-BB6C-65B62F9EE093}">
      <dsp:nvSpPr>
        <dsp:cNvPr id="0" name=""/>
        <dsp:cNvSpPr/>
      </dsp:nvSpPr>
      <dsp:spPr>
        <a:xfrm>
          <a:off x="6200088" y="3204"/>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t>Sąd ocenia, czy zatrzymanie było:</a:t>
          </a:r>
          <a:endParaRPr lang="en-US" sz="1400" kern="1200"/>
        </a:p>
        <a:p>
          <a:pPr marL="57150" lvl="1" indent="-57150" algn="l" defTabSz="488950">
            <a:lnSpc>
              <a:spcPct val="90000"/>
            </a:lnSpc>
            <a:spcBef>
              <a:spcPct val="0"/>
            </a:spcBef>
            <a:spcAft>
              <a:spcPct val="15000"/>
            </a:spcAft>
            <a:buChar char="•"/>
          </a:pPr>
          <a:r>
            <a:rPr lang="pl-PL" sz="1100" b="1" u="sng" kern="1200"/>
            <a:t>Legalne</a:t>
          </a:r>
          <a:r>
            <a:rPr lang="pl-PL" sz="1100" kern="1200"/>
            <a:t> - zgodne z obowiązującym prawem; np. czy zostało dokonane względem osoby, którą w ogóle można zatrzymać albo czy zostały spełnione przesłanki zatrzymania </a:t>
          </a:r>
          <a:endParaRPr lang="en-US" sz="1100" kern="1200"/>
        </a:p>
        <a:p>
          <a:pPr marL="114300" lvl="2" indent="-57150" algn="l" defTabSz="488950">
            <a:lnSpc>
              <a:spcPct val="90000"/>
            </a:lnSpc>
            <a:spcBef>
              <a:spcPct val="0"/>
            </a:spcBef>
            <a:spcAft>
              <a:spcPct val="15000"/>
            </a:spcAft>
            <a:buChar char="•"/>
          </a:pPr>
          <a:r>
            <a:rPr lang="pl-PL" sz="1100" kern="1200"/>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endParaRPr lang="en-US" sz="1100" kern="1200"/>
        </a:p>
        <a:p>
          <a:pPr marL="114300" lvl="2" indent="-57150" algn="l" defTabSz="488950">
            <a:lnSpc>
              <a:spcPct val="90000"/>
            </a:lnSpc>
            <a:spcBef>
              <a:spcPct val="0"/>
            </a:spcBef>
            <a:spcAft>
              <a:spcPct val="15000"/>
            </a:spcAft>
            <a:buChar char="•"/>
          </a:pPr>
          <a:r>
            <a:rPr lang="pl-PL" sz="1100" kern="1200"/>
            <a:t>Wyrok TK z dnia 6 grudnia 2004 r., SK 29/04</a:t>
          </a:r>
          <a:endParaRPr lang="en-US" sz="1100" kern="1200"/>
        </a:p>
        <a:p>
          <a:pPr marL="57150" lvl="1" indent="-57150" algn="l" defTabSz="488950">
            <a:lnSpc>
              <a:spcPct val="90000"/>
            </a:lnSpc>
            <a:spcBef>
              <a:spcPct val="0"/>
            </a:spcBef>
            <a:spcAft>
              <a:spcPct val="15000"/>
            </a:spcAft>
            <a:buChar char="•"/>
          </a:pPr>
          <a:r>
            <a:rPr lang="pl-PL" sz="1100" b="1" u="sng" kern="1200" dirty="0"/>
            <a:t>Prawidłowe</a:t>
          </a:r>
          <a:r>
            <a:rPr lang="pl-PL" sz="1100" kern="1200" dirty="0"/>
            <a:t> - ocena sposobu wykonania zatrzymania; np. czy osoba zatrzymana została pouczona o swoich prawach</a:t>
          </a:r>
          <a:endParaRPr lang="en-US" sz="1100" kern="1200" dirty="0"/>
        </a:p>
        <a:p>
          <a:pPr marL="57150" lvl="1" indent="-57150" algn="l" defTabSz="488950">
            <a:lnSpc>
              <a:spcPct val="90000"/>
            </a:lnSpc>
            <a:spcBef>
              <a:spcPct val="0"/>
            </a:spcBef>
            <a:spcAft>
              <a:spcPct val="15000"/>
            </a:spcAft>
            <a:buChar char="•"/>
          </a:pPr>
          <a:r>
            <a:rPr lang="pl-PL" sz="1100" b="1" u="sng" kern="1200"/>
            <a:t>Zasadne</a:t>
          </a:r>
          <a:r>
            <a:rPr lang="pl-PL" sz="1100" kern="1200"/>
            <a:t> - ocena zasadności dokonania tej czynności, przy uwzględnieniu okoliczności faktycznych konkretnej sprawy i zasady proporcjonalności.</a:t>
          </a:r>
          <a:endParaRPr lang="en-US" sz="1100" kern="1200"/>
        </a:p>
      </dsp:txBody>
      <dsp:txXfrm>
        <a:off x="6200088" y="3204"/>
        <a:ext cx="4723378" cy="2834026"/>
      </dsp:txXfrm>
    </dsp:sp>
    <dsp:sp modelId="{D537016C-7EA5-4A6C-BCBD-D2EAEEB0AE36}">
      <dsp:nvSpPr>
        <dsp:cNvPr id="0" name=""/>
        <dsp:cNvSpPr/>
      </dsp:nvSpPr>
      <dsp:spPr>
        <a:xfrm>
          <a:off x="3602230" y="3309568"/>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Przekazanie zażalenia i jego rozpoznanie musi nastąpić niezwłocznie. Sąd rozpoznaje zażalenie na posiedzeniu w składzie 1 sędziego. W posiedzeniu ma prawo wziąć udział zatrzymany (art. 464 § 1). </a:t>
          </a:r>
          <a:endParaRPr lang="en-US" sz="1400" kern="1200"/>
        </a:p>
      </dsp:txBody>
      <dsp:txXfrm>
        <a:off x="3602230" y="3309568"/>
        <a:ext cx="4723378" cy="28340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08/11/2021</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299214E-7CCD-4453-8643-9F600E538FA2}" type="slidenum">
              <a:rPr lang="pl-PL" smtClean="0"/>
              <a:t>22</a:t>
            </a:fld>
            <a:endParaRPr lang="pl-PL"/>
          </a:p>
        </p:txBody>
      </p:sp>
    </p:spTree>
    <p:extLst>
      <p:ext uri="{BB962C8B-B14F-4D97-AF65-F5344CB8AC3E}">
        <p14:creationId xmlns:p14="http://schemas.microsoft.com/office/powerpoint/2010/main" val="344834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08.11.2021</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77177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14FC13E-6209-444D-A5C0-BBE9DD313479}"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26779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87DE369-A811-48FD-A8CB-5E4429DC1E6A}" type="datetimeFigureOut">
              <a:rPr lang="pl-PL" smtClean="0"/>
              <a:t>08.11.2021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6399EF8-E49D-4775-B40D-1B04FF8AAF51}" type="slidenum">
              <a:rPr lang="pl-PL" smtClean="0"/>
              <a:t>‹#›</a:t>
            </a:fld>
            <a:endParaRPr lang="pl-PL"/>
          </a:p>
        </p:txBody>
      </p:sp>
    </p:spTree>
    <p:extLst>
      <p:ext uri="{BB962C8B-B14F-4D97-AF65-F5344CB8AC3E}">
        <p14:creationId xmlns:p14="http://schemas.microsoft.com/office/powerpoint/2010/main" val="15796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08.11.2021</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3" r:id="rId15"/>
    <p:sldLayoutId id="2147483674" r:id="rId16"/>
    <p:sldLayoutId id="21474836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lex.online.wolterskluwer.pl/WKPLOnline/index.rpc#hiperlinkText.rpc?hiperlink=type=wersje_jednostki:nro=Powszechny.21469:part=a246&amp;full=1"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08B47-3953-48EB-ABAF-4806B261E543}"/>
              </a:ext>
            </a:extLst>
          </p:cNvPr>
          <p:cNvSpPr>
            <a:spLocks noGrp="1"/>
          </p:cNvSpPr>
          <p:nvPr>
            <p:ph type="ctrTitle"/>
          </p:nvPr>
        </p:nvSpPr>
        <p:spPr/>
        <p:txBody>
          <a:bodyPr/>
          <a:lstStyle/>
          <a:p>
            <a:r>
              <a:rPr lang="pl-PL" dirty="0"/>
              <a:t>Wykład 4</a:t>
            </a:r>
          </a:p>
        </p:txBody>
      </p:sp>
      <p:sp>
        <p:nvSpPr>
          <p:cNvPr id="3" name="Podtytuł 2">
            <a:extLst>
              <a:ext uri="{FF2B5EF4-FFF2-40B4-BE49-F238E27FC236}">
                <a16:creationId xmlns:a16="http://schemas.microsoft.com/office/drawing/2014/main" id="{E8041438-EE5E-4926-8B35-3356F15F453B}"/>
              </a:ext>
            </a:extLst>
          </p:cNvPr>
          <p:cNvSpPr>
            <a:spLocks noGrp="1"/>
          </p:cNvSpPr>
          <p:nvPr>
            <p:ph type="subTitle" idx="1"/>
          </p:nvPr>
        </p:nvSpPr>
        <p:spPr/>
        <p:txBody>
          <a:bodyPr/>
          <a:lstStyle/>
          <a:p>
            <a:r>
              <a:rPr lang="pl-PL" dirty="0"/>
              <a:t>Zatrzymanie procesowe i ujęcie obywatelskie. Przedstawienie zarzutów</a:t>
            </a:r>
            <a:r>
              <a:rPr lang="pl-PL" b="1" dirty="0"/>
              <a:t>. Pojęcie podejrzanego. Prawa i obowiązki podejrzanego</a:t>
            </a:r>
            <a:r>
              <a:rPr lang="pl-PL" dirty="0"/>
              <a:t>. Prawo do obrony i domniemanie niewinności. Prawo dostępu do adwokata</a:t>
            </a:r>
          </a:p>
        </p:txBody>
      </p:sp>
    </p:spTree>
    <p:extLst>
      <p:ext uri="{BB962C8B-B14F-4D97-AF65-F5344CB8AC3E}">
        <p14:creationId xmlns:p14="http://schemas.microsoft.com/office/powerpoint/2010/main" val="80697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35CDC2D-F121-410F-92F3-C4320C9A30AB}"/>
              </a:ext>
            </a:extLst>
          </p:cNvPr>
          <p:cNvSpPr>
            <a:spLocks noGrp="1"/>
          </p:cNvSpPr>
          <p:nvPr>
            <p:ph type="body" sz="quarter" idx="10"/>
          </p:nvPr>
        </p:nvSpPr>
        <p:spPr/>
        <p:txBody>
          <a:bodyPr>
            <a:normAutofit fontScale="77500" lnSpcReduction="20000"/>
          </a:bodyPr>
          <a:lstStyle/>
          <a:p>
            <a:r>
              <a:rPr lang="pl-PL" dirty="0"/>
              <a:t>Prawo do obrony formalnej – obrona z urzędu</a:t>
            </a:r>
            <a:endParaRPr lang="en-GB" dirty="0"/>
          </a:p>
        </p:txBody>
      </p:sp>
      <p:sp>
        <p:nvSpPr>
          <p:cNvPr id="3" name="Symbol zastępczy tekstu 2">
            <a:extLst>
              <a:ext uri="{FF2B5EF4-FFF2-40B4-BE49-F238E27FC236}">
                <a16:creationId xmlns:a16="http://schemas.microsoft.com/office/drawing/2014/main" id="{FEC3542D-5133-4CD6-B9DF-24D7F47205EE}"/>
              </a:ext>
            </a:extLst>
          </p:cNvPr>
          <p:cNvSpPr>
            <a:spLocks noGrp="1"/>
          </p:cNvSpPr>
          <p:nvPr>
            <p:ph type="body" sz="quarter" idx="11"/>
          </p:nvPr>
        </p:nvSpPr>
        <p:spPr>
          <a:xfrm>
            <a:off x="302327" y="977900"/>
            <a:ext cx="10526094" cy="5584825"/>
          </a:xfrm>
        </p:spPr>
        <p:txBody>
          <a:bodyPr>
            <a:normAutofit fontScale="92500" lnSpcReduction="20000"/>
          </a:bodyPr>
          <a:lstStyle/>
          <a:p>
            <a:pPr algn="just"/>
            <a:r>
              <a:rPr lang="pl-PL" dirty="0"/>
              <a:t>Art.  78.  [Obrońca z urzędu – prawo ubogiego]</a:t>
            </a:r>
          </a:p>
          <a:p>
            <a:pPr algn="just"/>
            <a:r>
              <a:rPr lang="pl-PL" dirty="0"/>
              <a:t>§  1.  Oskarżony, który nie ma obrońcy z wyboru, może żądać, aby mu wyznaczono obrońcę z urzędu, </a:t>
            </a:r>
            <a:r>
              <a:rPr lang="pl-PL" b="1" u="sng" dirty="0">
                <a:solidFill>
                  <a:srgbClr val="FF0000"/>
                </a:solidFill>
              </a:rPr>
              <a:t>jeżeli w sposób należyty wykaże, że nie jest w stanie ponieść kosztów obrony bez uszczerbku dla niezbędnego utrzymania siebie i rodziny. </a:t>
            </a:r>
            <a:r>
              <a:rPr lang="pl-PL" dirty="0"/>
              <a:t>Podstawą odmowy wyznaczenia obrońcy z urzędu nie może być skorzystanie przez oskarżonego z nieodpłatnej pomocy prawnej lub nieodpłatnego poradnictwa obywatelskiego, o których mowa w ustawie z dnia 5 sierpnia 2015 r. o nieodpłatnej pomocy prawnej, nieodpłatnym poradnictwie obywatelskim oraz edukacji prawnej (Dz. U. z 2020 r. poz. 2232 oraz z 2021 r. poz. 159).</a:t>
            </a:r>
          </a:p>
          <a:p>
            <a:pPr algn="just"/>
            <a:r>
              <a:rPr lang="pl-PL" dirty="0"/>
              <a:t>§  1a. Przepis § 1 stosuje się odpowiednio, </a:t>
            </a:r>
            <a:r>
              <a:rPr lang="pl-PL" b="1" u="sng" dirty="0">
                <a:solidFill>
                  <a:srgbClr val="FF0000"/>
                </a:solidFill>
              </a:rPr>
              <a:t>jeżeli oskarżony żąda wyznaczenia obrońcy z urzędu w celu dokonania określonej czynności procesowej</a:t>
            </a:r>
            <a:r>
              <a:rPr lang="pl-PL" dirty="0"/>
              <a:t>.</a:t>
            </a:r>
          </a:p>
          <a:p>
            <a:pPr algn="just"/>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a:p>
            <a:pPr algn="just"/>
            <a:endParaRPr lang="en-GB" dirty="0"/>
          </a:p>
        </p:txBody>
      </p:sp>
    </p:spTree>
    <p:extLst>
      <p:ext uri="{BB962C8B-B14F-4D97-AF65-F5344CB8AC3E}">
        <p14:creationId xmlns:p14="http://schemas.microsoft.com/office/powerpoint/2010/main" val="145570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A8B1DC-80A6-40C5-9505-267D3E505336}"/>
              </a:ext>
            </a:extLst>
          </p:cNvPr>
          <p:cNvSpPr>
            <a:spLocks noGrp="1"/>
          </p:cNvSpPr>
          <p:nvPr>
            <p:ph type="body" sz="quarter" idx="10"/>
          </p:nvPr>
        </p:nvSpPr>
        <p:spPr/>
        <p:txBody>
          <a:bodyPr>
            <a:normAutofit fontScale="77500" lnSpcReduction="20000"/>
          </a:bodyPr>
          <a:lstStyle/>
          <a:p>
            <a:r>
              <a:rPr lang="pl-PL" dirty="0"/>
              <a:t>Wyznaczenie obrońcy z urzędu</a:t>
            </a:r>
            <a:endParaRPr lang="en-GB" dirty="0"/>
          </a:p>
        </p:txBody>
      </p:sp>
      <p:sp>
        <p:nvSpPr>
          <p:cNvPr id="3" name="Symbol zastępczy tekstu 2">
            <a:extLst>
              <a:ext uri="{FF2B5EF4-FFF2-40B4-BE49-F238E27FC236}">
                <a16:creationId xmlns:a16="http://schemas.microsoft.com/office/drawing/2014/main" id="{165A5D68-3AA8-402E-84FB-F2535EA4596A}"/>
              </a:ext>
            </a:extLst>
          </p:cNvPr>
          <p:cNvSpPr>
            <a:spLocks noGrp="1"/>
          </p:cNvSpPr>
          <p:nvPr>
            <p:ph type="body" sz="quarter" idx="11"/>
          </p:nvPr>
        </p:nvSpPr>
        <p:spPr>
          <a:xfrm>
            <a:off x="234951" y="977900"/>
            <a:ext cx="5617209" cy="5584825"/>
          </a:xfrm>
        </p:spPr>
        <p:txBody>
          <a:bodyPr>
            <a:normAutofit fontScale="70000" lnSpcReduction="20000"/>
          </a:bodyPr>
          <a:lstStyle/>
          <a:p>
            <a:pPr algn="just"/>
            <a:r>
              <a:rPr lang="pl-PL" b="1" dirty="0"/>
              <a:t>Art.  81.  [Wyznaczenie obrońcy z urzędu w postępowaniu]</a:t>
            </a:r>
          </a:p>
          <a:p>
            <a:pPr algn="just"/>
            <a:r>
              <a:rPr lang="pl-PL" b="1" dirty="0"/>
              <a:t>§  1.  </a:t>
            </a:r>
            <a:r>
              <a:rPr lang="pl-PL" dirty="0"/>
              <a:t>Jeżeli w sytuacji określonej w art. 78 § 1 lub 1a, art. 79 § 1 i 2 oraz art. 80 oskarżony nie ma obrońcy z wyboru, prezes lub referendarz sądowy sądu właściwego do rozpoznania sprawy wyznacza mu obrońcę z urzędu.</a:t>
            </a:r>
          </a:p>
          <a:p>
            <a:pPr algn="just"/>
            <a:r>
              <a:rPr lang="pl-PL" b="1" dirty="0"/>
              <a:t>§  1a. </a:t>
            </a:r>
            <a:r>
              <a:rPr lang="pl-PL" dirty="0"/>
              <a:t>Na zarządzenie prezesa sądu o odmowie wyznaczenia obrońcy przysługuje zażalenie do sądu właściwego do rozpoznania sprawy, a na postanowienie sądu o odmowie wyznaczenia obrońcy - zażalenie do innego równorzędnego składu tego sądu.</a:t>
            </a:r>
          </a:p>
          <a:p>
            <a:pPr algn="just"/>
            <a:r>
              <a:rPr lang="pl-PL" b="1" dirty="0"/>
              <a:t>§  1b. </a:t>
            </a:r>
            <a:r>
              <a:rPr lang="pl-PL" dirty="0"/>
              <a:t>Ponowny wniosek o wyznaczenie obrońcy, oparty na tych samych okolicznościach, pozostawia się bez rozpoznania.</a:t>
            </a:r>
          </a:p>
          <a:p>
            <a:pPr algn="just"/>
            <a:r>
              <a:rPr lang="pl-PL" b="1" dirty="0"/>
              <a:t>§  2. </a:t>
            </a:r>
            <a:r>
              <a:rPr lang="pl-PL" dirty="0"/>
              <a:t>Na uzasadniony wniosek oskarżonego lub jego obrońcy prezes lub referendarz sądowy sądu właściwego do rozpoznania sprawy może wyznaczyć nowego obrońcę w miejsce dotychczasowego.</a:t>
            </a:r>
          </a:p>
          <a:p>
            <a:pPr algn="just"/>
            <a:endParaRPr lang="en-GB" dirty="0"/>
          </a:p>
        </p:txBody>
      </p:sp>
      <p:sp>
        <p:nvSpPr>
          <p:cNvPr id="9" name="Prostokąt 8">
            <a:extLst>
              <a:ext uri="{FF2B5EF4-FFF2-40B4-BE49-F238E27FC236}">
                <a16:creationId xmlns:a16="http://schemas.microsoft.com/office/drawing/2014/main" id="{4FCA516B-15D8-43AC-8726-3DFF2AAA5743}"/>
              </a:ext>
            </a:extLst>
          </p:cNvPr>
          <p:cNvSpPr/>
          <p:nvPr/>
        </p:nvSpPr>
        <p:spPr>
          <a:xfrm>
            <a:off x="6096000" y="1082884"/>
            <a:ext cx="5502442" cy="4247317"/>
          </a:xfrm>
          <a:prstGeom prst="rect">
            <a:avLst/>
          </a:prstGeom>
        </p:spPr>
        <p:txBody>
          <a:bodyPr wrap="square">
            <a:spAutoFit/>
          </a:bodyPr>
          <a:lstStyle/>
          <a:p>
            <a:pPr algn="just"/>
            <a:r>
              <a:rPr lang="pl-PL" b="1" dirty="0"/>
              <a:t>Art.  81a.  [Lista obrońców]</a:t>
            </a:r>
          </a:p>
          <a:p>
            <a:pPr algn="just"/>
            <a:r>
              <a:rPr lang="pl-PL" b="1" dirty="0"/>
              <a:t>§  1.  </a:t>
            </a:r>
            <a:r>
              <a:rPr lang="pl-PL" dirty="0"/>
              <a:t>Obrońca z urzędu wyznaczany jest z listy obrońców.</a:t>
            </a:r>
          </a:p>
          <a:p>
            <a:pPr algn="just"/>
            <a:r>
              <a:rPr lang="pl-PL" b="1" dirty="0"/>
              <a:t>§  2.  </a:t>
            </a:r>
            <a:r>
              <a:rPr lang="pl-PL" dirty="0"/>
              <a:t>Wniosek o wyznaczenie obrońcy z urzędu prezes sądu, sąd lub referendarz sądowy rozpoznaje niezwłocznie.</a:t>
            </a:r>
          </a:p>
          <a:p>
            <a:pPr algn="just"/>
            <a:r>
              <a:rPr lang="pl-PL" b="1" dirty="0"/>
              <a:t>§  3.  </a:t>
            </a:r>
            <a:r>
              <a:rPr lang="pl-PL" dirty="0"/>
              <a:t>Jeżeli okoliczności wskazują na konieczność natychmiastowego podjęcia obrony:</a:t>
            </a:r>
          </a:p>
          <a:p>
            <a:pPr algn="just"/>
            <a:r>
              <a:rPr lang="pl-PL" dirty="0"/>
              <a:t>1) wniosek o wyznaczenie obrońcy oraz inne dokumenty niezbędne do rozpoznania wniosku mogą być przekazane przez organ prowadzący postępowanie przygotowawcze do właściwego sądu za pośrednictwem telefaksu lub poczty elektronicznej;</a:t>
            </a:r>
          </a:p>
          <a:p>
            <a:pPr algn="just"/>
            <a:r>
              <a:rPr lang="pl-PL" dirty="0"/>
              <a:t>2) prezes sądu, sąd lub referendarz sądowy, w sposób wskazany w art. 137, powiadamia oskarżonego oraz obrońcę o wyznaczeniu obrońcy z urzędu.</a:t>
            </a:r>
          </a:p>
        </p:txBody>
      </p:sp>
    </p:spTree>
    <p:extLst>
      <p:ext uri="{BB962C8B-B14F-4D97-AF65-F5344CB8AC3E}">
        <p14:creationId xmlns:p14="http://schemas.microsoft.com/office/powerpoint/2010/main" val="182872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C28EED-FE51-4E33-8F2F-7D91B20BF732}"/>
              </a:ext>
            </a:extLst>
          </p:cNvPr>
          <p:cNvSpPr>
            <a:spLocks noGrp="1"/>
          </p:cNvSpPr>
          <p:nvPr>
            <p:ph type="body" sz="quarter" idx="10"/>
          </p:nvPr>
        </p:nvSpPr>
        <p:spPr/>
        <p:txBody>
          <a:bodyPr>
            <a:normAutofit fontScale="77500" lnSpcReduction="20000"/>
          </a:bodyPr>
          <a:lstStyle/>
          <a:p>
            <a:r>
              <a:rPr lang="pl-PL" dirty="0"/>
              <a:t>Obrońca </a:t>
            </a:r>
            <a:endParaRPr lang="en-GB" dirty="0"/>
          </a:p>
        </p:txBody>
      </p:sp>
      <p:sp>
        <p:nvSpPr>
          <p:cNvPr id="3" name="Symbol zastępczy tekstu 2">
            <a:extLst>
              <a:ext uri="{FF2B5EF4-FFF2-40B4-BE49-F238E27FC236}">
                <a16:creationId xmlns:a16="http://schemas.microsoft.com/office/drawing/2014/main" id="{DC9FF66D-C64C-4B4D-9DDD-5FED9249D67F}"/>
              </a:ext>
            </a:extLst>
          </p:cNvPr>
          <p:cNvSpPr>
            <a:spLocks noGrp="1"/>
          </p:cNvSpPr>
          <p:nvPr>
            <p:ph type="body" sz="quarter" idx="11"/>
          </p:nvPr>
        </p:nvSpPr>
        <p:spPr>
          <a:xfrm>
            <a:off x="234950" y="977900"/>
            <a:ext cx="10314338" cy="5584825"/>
          </a:xfrm>
        </p:spPr>
        <p:txBody>
          <a:bodyPr/>
          <a:lstStyle/>
          <a:p>
            <a:pPr algn="just"/>
            <a:r>
              <a:rPr lang="pl-PL" dirty="0"/>
              <a:t>Obrońcą może być adwokat lub radca prawny.</a:t>
            </a:r>
          </a:p>
          <a:p>
            <a:pPr algn="just"/>
            <a:r>
              <a:rPr lang="pl-PL" dirty="0"/>
              <a:t>Art.  86.  [Czynności obrońcy a oskarżony]</a:t>
            </a:r>
          </a:p>
          <a:p>
            <a:pPr lvl="1" algn="just"/>
            <a:r>
              <a:rPr lang="pl-PL" dirty="0"/>
              <a:t>§  1. Obrońca może przedsiębrać czynności </a:t>
            </a:r>
            <a:r>
              <a:rPr lang="pl-PL" b="1" dirty="0"/>
              <a:t>procesowe jedynie na korzyść oskarżonego.</a:t>
            </a:r>
          </a:p>
          <a:p>
            <a:pPr lvl="1" algn="just"/>
            <a:r>
              <a:rPr lang="pl-PL" dirty="0"/>
              <a:t>§  2. Udział obrońcy w postępowaniu nie wyłącza osobistego działania w nim oskarżonego.</a:t>
            </a:r>
          </a:p>
          <a:p>
            <a:pPr algn="just"/>
            <a:r>
              <a:rPr lang="pl-PL" dirty="0"/>
              <a:t>Obrońca z urzędu ma obowiązek działać w postępowaniu do czasu </a:t>
            </a:r>
            <a:r>
              <a:rPr lang="pl-PL" b="1" dirty="0"/>
              <a:t>prawomocnego zakończenia postępowania. </a:t>
            </a:r>
            <a:r>
              <a:rPr lang="pl-PL" dirty="0"/>
              <a:t>Obrońca z wyboru – według ustaleń poczynionych z klientem. (art. 84)</a:t>
            </a:r>
          </a:p>
          <a:p>
            <a:pPr algn="just"/>
            <a:r>
              <a:rPr lang="pl-PL" dirty="0"/>
              <a:t>Tajemnica obrończa jest </a:t>
            </a:r>
            <a:r>
              <a:rPr lang="pl-PL" dirty="0" err="1"/>
              <a:t>nieuchylalna</a:t>
            </a:r>
            <a:r>
              <a:rPr lang="pl-PL" dirty="0"/>
              <a:t> – art. 178 pkt 1. </a:t>
            </a:r>
          </a:p>
          <a:p>
            <a:pPr algn="just"/>
            <a:r>
              <a:rPr lang="pl-PL" dirty="0"/>
              <a:t>Obrońcę może wyznaczyć oskarżony lub inna osoba. </a:t>
            </a:r>
            <a:endParaRPr lang="en-GB" dirty="0"/>
          </a:p>
        </p:txBody>
      </p:sp>
    </p:spTree>
    <p:extLst>
      <p:ext uri="{BB962C8B-B14F-4D97-AF65-F5344CB8AC3E}">
        <p14:creationId xmlns:p14="http://schemas.microsoft.com/office/powerpoint/2010/main" val="339778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F12D7-2554-4647-814F-993B9422341D}"/>
              </a:ext>
            </a:extLst>
          </p:cNvPr>
          <p:cNvSpPr>
            <a:spLocks noGrp="1"/>
          </p:cNvSpPr>
          <p:nvPr>
            <p:ph type="ctrTitle"/>
          </p:nvPr>
        </p:nvSpPr>
        <p:spPr>
          <a:xfrm>
            <a:off x="838200" y="4894263"/>
            <a:ext cx="9144000" cy="1251560"/>
          </a:xfrm>
        </p:spPr>
        <p:txBody>
          <a:bodyPr anchor="t">
            <a:normAutofit/>
          </a:bodyPr>
          <a:lstStyle/>
          <a:p>
            <a:r>
              <a:rPr lang="pl-PL"/>
              <a:t>Zasada domniemania niewinności </a:t>
            </a:r>
            <a:endParaRPr lang="en-GB"/>
          </a:p>
        </p:txBody>
      </p:sp>
      <p:sp>
        <p:nvSpPr>
          <p:cNvPr id="3" name="Symbol zastępczy zawartości 2">
            <a:extLst>
              <a:ext uri="{FF2B5EF4-FFF2-40B4-BE49-F238E27FC236}">
                <a16:creationId xmlns:a16="http://schemas.microsoft.com/office/drawing/2014/main" id="{B9F72387-E6B2-4F55-82F8-9BB35AD191C0}"/>
              </a:ext>
            </a:extLst>
          </p:cNvPr>
          <p:cNvSpPr>
            <a:spLocks noGrp="1"/>
          </p:cNvSpPr>
          <p:nvPr>
            <p:ph type="subTitle" idx="1"/>
          </p:nvPr>
        </p:nvSpPr>
        <p:spPr>
          <a:xfrm>
            <a:off x="838200" y="833120"/>
            <a:ext cx="10551160" cy="3756465"/>
          </a:xfrm>
        </p:spPr>
        <p:txBody>
          <a:bodyPr anchor="b">
            <a:normAutofit/>
          </a:bodyPr>
          <a:lstStyle/>
          <a:p>
            <a:r>
              <a:rPr lang="pl-PL" sz="2000" dirty="0"/>
              <a:t>Zasada konstytucyjna (art. 42 ust. 3), konwencyjna (art. 6 ust. 2 EKPC), prawnie zdefiniowana (art. 5 § 1 k.p.k.), zasada reguła (nie ma od niej wyjątków). </a:t>
            </a:r>
          </a:p>
          <a:p>
            <a:r>
              <a:rPr lang="pl-PL" sz="2000" dirty="0"/>
              <a:t>Oskarżonego uznaje się za niewinnego dopóki jego wina nie zostanie stwierdzona prawomocnym wyrokiem. </a:t>
            </a:r>
          </a:p>
          <a:p>
            <a:r>
              <a:rPr lang="pl-PL" sz="2000" dirty="0"/>
              <a:t>Domniemanie niewinności jest domniemaniem prawnym wzruszalnym. Nie wymaga dowodzenia w procesie. </a:t>
            </a:r>
          </a:p>
          <a:p>
            <a:pPr lvl="1" algn="l"/>
            <a:r>
              <a:rPr lang="pl-PL" dirty="0">
                <a:solidFill>
                  <a:schemeClr val="accent1">
                    <a:lumMod val="75000"/>
                  </a:schemeClr>
                </a:solidFill>
              </a:rPr>
              <a:t>to winę należy udowodnić, nie to, że oskarżony jest niewinny. </a:t>
            </a:r>
          </a:p>
          <a:p>
            <a:r>
              <a:rPr lang="pl-PL" sz="2000" dirty="0"/>
              <a:t>Adresaci domniemania niewinności – funkcjonariusze organów państwa, organy procesowe. </a:t>
            </a:r>
          </a:p>
          <a:p>
            <a:pPr lvl="1" algn="l"/>
            <a:r>
              <a:rPr lang="pl-PL" dirty="0">
                <a:solidFill>
                  <a:schemeClr val="accent1">
                    <a:lumMod val="75000"/>
                  </a:schemeClr>
                </a:solidFill>
              </a:rPr>
              <a:t>niedopuszczalne jest przedstawienie swojego stanowiska odnośnie do winy oskarżonego przed prawomocnym zakończeniem postępowania. </a:t>
            </a:r>
            <a:endParaRPr lang="en-GB" dirty="0">
              <a:solidFill>
                <a:schemeClr val="accent1">
                  <a:lumMod val="75000"/>
                </a:schemeClr>
              </a:solidFill>
            </a:endParaRPr>
          </a:p>
        </p:txBody>
      </p:sp>
    </p:spTree>
    <p:extLst>
      <p:ext uri="{BB962C8B-B14F-4D97-AF65-F5344CB8AC3E}">
        <p14:creationId xmlns:p14="http://schemas.microsoft.com/office/powerpoint/2010/main" val="9464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B30A5-A8D3-4E34-ABFA-4B4B2B632C41}"/>
              </a:ext>
            </a:extLst>
          </p:cNvPr>
          <p:cNvSpPr>
            <a:spLocks noGrp="1"/>
          </p:cNvSpPr>
          <p:nvPr>
            <p:ph type="body" sz="quarter" idx="10"/>
          </p:nvPr>
        </p:nvSpPr>
        <p:spPr>
          <a:xfrm>
            <a:off x="234950" y="295275"/>
            <a:ext cx="8523288" cy="331788"/>
          </a:xfrm>
        </p:spPr>
        <p:txBody>
          <a:bodyPr>
            <a:normAutofit/>
          </a:bodyPr>
          <a:lstStyle/>
          <a:p>
            <a:r>
              <a:rPr lang="pl-PL" sz="1500"/>
              <a:t>Zasada domniemania niewinności a stosowanie środków zapobiegawczych </a:t>
            </a:r>
            <a:endParaRPr lang="en-GB" sz="1500"/>
          </a:p>
        </p:txBody>
      </p:sp>
      <p:sp>
        <p:nvSpPr>
          <p:cNvPr id="3" name="Symbol zastępczy zawartości 2">
            <a:extLst>
              <a:ext uri="{FF2B5EF4-FFF2-40B4-BE49-F238E27FC236}">
                <a16:creationId xmlns:a16="http://schemas.microsoft.com/office/drawing/2014/main" id="{F0D0787A-DB87-4612-B41C-0A316E366238}"/>
              </a:ext>
            </a:extLst>
          </p:cNvPr>
          <p:cNvSpPr>
            <a:spLocks noGrp="1"/>
          </p:cNvSpPr>
          <p:nvPr>
            <p:ph type="body" sz="quarter" idx="11"/>
          </p:nvPr>
        </p:nvSpPr>
        <p:spPr>
          <a:xfrm>
            <a:off x="234950" y="977900"/>
            <a:ext cx="10381715" cy="5584825"/>
          </a:xfrm>
        </p:spPr>
        <p:txBody>
          <a:bodyPr>
            <a:normAutofit/>
          </a:bodyPr>
          <a:lstStyle/>
          <a:p>
            <a:pPr algn="just"/>
            <a:r>
              <a:rPr lang="pl-PL" sz="2000" dirty="0"/>
              <a:t>Domniemanie niewinności nie stoi na przeszkodzie stosowaniu w trakcie procesu środków zapobiegawczych takich jak: tymczasowe aresztowanie, poręczenie majątkowe, dozór Policji itp. </a:t>
            </a:r>
          </a:p>
          <a:p>
            <a:pPr algn="just"/>
            <a:r>
              <a:rPr lang="pl-PL" sz="2000" dirty="0"/>
              <a:t>Przesłanka ogólna stosowania środków zapobiegawczych – art. 249 § 1 k.p.k. „duże prawdopodobieństwo” popełnienia przez oskarżonego zarzuconego mu przestępstwa. </a:t>
            </a:r>
          </a:p>
          <a:p>
            <a:pPr lvl="1" algn="just"/>
            <a:r>
              <a:rPr lang="pl-PL" sz="2000" dirty="0"/>
              <a:t>Duże prawdopodobieństwo do prawdopodobieństwo graniczące z pewnością, ale jednak sprawstwo i wina oskarżonego nie zostały jeszcze wykazane w 100%. </a:t>
            </a:r>
          </a:p>
          <a:p>
            <a:pPr algn="just"/>
            <a:r>
              <a:rPr lang="pl-PL" sz="2000" dirty="0"/>
              <a:t>Wyrok ETPC z 6.02.2007 r., w sprawie </a:t>
            </a:r>
            <a:r>
              <a:rPr lang="pl-PL" sz="2000" dirty="0" err="1"/>
              <a:t>Garycki</a:t>
            </a:r>
            <a:r>
              <a:rPr lang="pl-PL" sz="2000" dirty="0"/>
              <a:t> p. Polsce, skarga nr 14348/02</a:t>
            </a:r>
          </a:p>
          <a:p>
            <a:pPr algn="just"/>
            <a:r>
              <a:rPr lang="pl-PL" sz="2000" dirty="0"/>
              <a:t>Zasada domniemania niewinności zostanie naruszona, jeżeli postanowienie sądowe lub wypowiedź urzędnika państwowego dotyczące osoby oskarżonej o popełnienie czynu karalnego sugeruje, iż osoba ta jest winna, zanim jej wina została dowiedziona w sposób przewidziany prawem. Wystarczające jest nawet, gdy w przypadku braku formalnego stwierdzenia, pewne wnioski mogą wskazywać, że sąd lub inny organ uważają oskarżonego za winnego. Przedwczesne wyrażenie tego typu opinii przez sąd w nieunikniony sposób doprowadzi do naruszenia tego domniemania. </a:t>
            </a:r>
            <a:endParaRPr lang="en-GB" sz="2000" dirty="0"/>
          </a:p>
        </p:txBody>
      </p:sp>
    </p:spTree>
    <p:extLst>
      <p:ext uri="{BB962C8B-B14F-4D97-AF65-F5344CB8AC3E}">
        <p14:creationId xmlns:p14="http://schemas.microsoft.com/office/powerpoint/2010/main" val="207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0062E7-D53D-497B-857D-389C3DA640C4}"/>
              </a:ext>
            </a:extLst>
          </p:cNvPr>
          <p:cNvSpPr>
            <a:spLocks noGrp="1"/>
          </p:cNvSpPr>
          <p:nvPr>
            <p:ph type="body" sz="quarter" idx="10"/>
          </p:nvPr>
        </p:nvSpPr>
        <p:spPr>
          <a:xfrm>
            <a:off x="234950" y="295275"/>
            <a:ext cx="8523288" cy="331788"/>
          </a:xfrm>
        </p:spPr>
        <p:txBody>
          <a:bodyPr>
            <a:normAutofit/>
          </a:bodyPr>
          <a:lstStyle/>
          <a:p>
            <a:r>
              <a:rPr lang="pl-PL" sz="1500"/>
              <a:t>Wyrok ETPC z 6.02.2007 r., skarga nr 14348/02 </a:t>
            </a:r>
            <a:endParaRPr lang="en-GB" sz="1500"/>
          </a:p>
        </p:txBody>
      </p:sp>
      <p:sp>
        <p:nvSpPr>
          <p:cNvPr id="3" name="Symbol zastępczy zawartości 2">
            <a:extLst>
              <a:ext uri="{FF2B5EF4-FFF2-40B4-BE49-F238E27FC236}">
                <a16:creationId xmlns:a16="http://schemas.microsoft.com/office/drawing/2014/main" id="{F09F8E2B-BBAA-4D29-A1C0-D683065700E7}"/>
              </a:ext>
            </a:extLst>
          </p:cNvPr>
          <p:cNvSpPr>
            <a:spLocks noGrp="1"/>
          </p:cNvSpPr>
          <p:nvPr>
            <p:ph type="body" sz="quarter" idx="11"/>
          </p:nvPr>
        </p:nvSpPr>
        <p:spPr>
          <a:xfrm>
            <a:off x="234950" y="977900"/>
            <a:ext cx="10554970" cy="5584825"/>
          </a:xfrm>
        </p:spPr>
        <p:txBody>
          <a:bodyPr>
            <a:normAutofit/>
          </a:bodyPr>
          <a:lstStyle/>
          <a:p>
            <a:pPr lvl="0"/>
            <a:r>
              <a:rPr lang="pl-PL" sz="1800" dirty="0"/>
              <a:t>	Trybunał zauważa, że w uzasadnieniu decyzji z dnia 30 października 2001 r. </a:t>
            </a:r>
            <a:br>
              <a:rPr lang="pl-PL" sz="1800" dirty="0"/>
            </a:br>
            <a:r>
              <a:rPr lang="pl-PL" sz="1800" dirty="0"/>
              <a:t>w sprawie przedłużenia tymczasowego aresztowania skarżącego, Sąd Apelacyjny stwierdził, iż oskarżeni włączając w to skarżącego, popełnili zarzucane im czyny. Rząd argumentował, że biorąc pod uwagę całościowy kontekst decyzji, Sąd Apelacyjny odniósł się do istnienia dowodów wskazujących na duże prawdopodobieństwo, iż skarżący popełnił zarzucane mu czyny, nie zaś na kwestii jego winy lub niewinności. Jednakże, Trybunał pragnie podkreślić, iż nie można uczynić zasadniczego rozróżnienia między stwierdzeniem, iż ktoś jest podejrzany o popełnienie zbrodni od wyraźnego stwierdzenia prawnego, w przypadku braku prawomocnego wyroku, że oskarżony popełnił zbrodnię, o którą był oskarżony (</a:t>
            </a:r>
            <a:r>
              <a:rPr lang="pl-PL" sz="1800" dirty="0" err="1"/>
              <a:t>Matijašević</a:t>
            </a:r>
            <a:r>
              <a:rPr lang="pl-PL" sz="1800" dirty="0"/>
              <a:t>, cytowane powyżej, § 48). Biorąc pod uwagę dosłowny i całościowy charakter zaskarżonego postanowienia, Trybunał uznaje, iż sprowadzało się ono do stwierdzenia winy skarżącego zanim została ona udowodniona zgodnie z prawem. Trybunał stwierdza, iż nie może być usprawiedliwienia dla tego typu przedwczesnych opinii wyrażanych przez sąd.</a:t>
            </a:r>
            <a:endParaRPr lang="en-GB" sz="1800" dirty="0"/>
          </a:p>
          <a:p>
            <a:pPr lvl="0"/>
            <a:r>
              <a:rPr lang="pl-PL" sz="1800" dirty="0"/>
              <a:t>	Fakt, iż skarżący ostatecznie został uznany za winnego i skazany na karę dziewięciu lat więzienia nie może naruszać jego podstawowego prawa do domniemania niewinności do momentu udowodnienia winy zgodnie z prawem. Wielokrotnie w swoim orzecznictwie Trybunał zauważał, iż Artykuł 6 § 2 reguluje kwestie dotyczące całości postępowania karnego „niezależnie od wyniku śledztwa”. </a:t>
            </a:r>
          </a:p>
          <a:p>
            <a:pPr lvl="0"/>
            <a:r>
              <a:rPr lang="pl-PL" sz="1800" dirty="0"/>
              <a:t>Por. § 13 – treść decyzji Sądu Apelacyjnego. </a:t>
            </a:r>
            <a:endParaRPr lang="en-GB" sz="1800" dirty="0"/>
          </a:p>
        </p:txBody>
      </p:sp>
    </p:spTree>
    <p:extLst>
      <p:ext uri="{BB962C8B-B14F-4D97-AF65-F5344CB8AC3E}">
        <p14:creationId xmlns:p14="http://schemas.microsoft.com/office/powerpoint/2010/main" val="256958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3F98E6-D656-4F8D-8E80-767A2DE3EC6E}"/>
              </a:ext>
            </a:extLst>
          </p:cNvPr>
          <p:cNvSpPr>
            <a:spLocks noGrp="1"/>
          </p:cNvSpPr>
          <p:nvPr>
            <p:ph type="title"/>
          </p:nvPr>
        </p:nvSpPr>
        <p:spPr/>
        <p:txBody>
          <a:bodyPr>
            <a:normAutofit/>
          </a:bodyPr>
          <a:lstStyle/>
          <a:p>
            <a:r>
              <a:rPr lang="pl-PL"/>
              <a:t>Komponenty obowiązywania zasady domniemania niewinności</a:t>
            </a:r>
            <a:endParaRPr lang="en-GB"/>
          </a:p>
        </p:txBody>
      </p:sp>
      <p:graphicFrame>
        <p:nvGraphicFramePr>
          <p:cNvPr id="5" name="Symbol zastępczy zawartości 2">
            <a:extLst>
              <a:ext uri="{FF2B5EF4-FFF2-40B4-BE49-F238E27FC236}">
                <a16:creationId xmlns:a16="http://schemas.microsoft.com/office/drawing/2014/main" id="{20F8CF2F-5246-4C76-90D7-0F3F46D221F9}"/>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4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Ciężar dowodu i ciężar (obowiązek) dowodzenia</a:t>
            </a:r>
          </a:p>
        </p:txBody>
      </p:sp>
      <p:graphicFrame>
        <p:nvGraphicFramePr>
          <p:cNvPr id="4" name="Symbol zastępczy zawartości 3"/>
          <p:cNvGraphicFramePr>
            <a:graphicFrameLocks noGrp="1"/>
          </p:cNvGraphicFramePr>
          <p:nvPr>
            <p:ph idx="1"/>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az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202" y="5315169"/>
            <a:ext cx="2628900" cy="1743075"/>
          </a:xfrm>
          <a:prstGeom prst="rect">
            <a:avLst/>
          </a:prstGeom>
          <a:ln>
            <a:noFill/>
          </a:ln>
          <a:effectLst>
            <a:softEdge rad="112500"/>
          </a:effectLst>
        </p:spPr>
      </p:pic>
      <p:sp>
        <p:nvSpPr>
          <p:cNvPr id="5" name="pole tekstowe 4"/>
          <p:cNvSpPr txBox="1"/>
          <p:nvPr/>
        </p:nvSpPr>
        <p:spPr>
          <a:xfrm>
            <a:off x="856808" y="5863676"/>
            <a:ext cx="11291776" cy="1015663"/>
          </a:xfrm>
          <a:prstGeom prst="rect">
            <a:avLst/>
          </a:prstGeom>
          <a:noFill/>
        </p:spPr>
        <p:txBody>
          <a:bodyPr wrap="square" rtlCol="0">
            <a:spAutoFit/>
          </a:bodyPr>
          <a:lstStyle/>
          <a:p>
            <a:pPr algn="ctr"/>
            <a:r>
              <a:rPr lang="pl-PL" sz="2000" dirty="0"/>
              <a:t>Ciężar dowodu w znaczeniu materialnym NIGDY nie spoczywa na oskarżonym ze względu na zasadę domniemania niewinności. To oskarżenie ma udowodnić winę oskarżonego, a nie oskarżony ma udowodnić, że jest niewinny. </a:t>
            </a:r>
          </a:p>
        </p:txBody>
      </p:sp>
    </p:spTree>
    <p:extLst>
      <p:ext uri="{BB962C8B-B14F-4D97-AF65-F5344CB8AC3E}">
        <p14:creationId xmlns:p14="http://schemas.microsoft.com/office/powerpoint/2010/main" val="28421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90525" y="113198"/>
            <a:ext cx="9692640" cy="1325562"/>
          </a:xfrm>
        </p:spPr>
        <p:txBody>
          <a:bodyPr/>
          <a:lstStyle/>
          <a:p>
            <a:r>
              <a:rPr lang="pl-PL" dirty="0"/>
              <a:t>Obowiązki dowodowe oskarżonego</a:t>
            </a:r>
          </a:p>
        </p:txBody>
      </p:sp>
      <p:sp>
        <p:nvSpPr>
          <p:cNvPr id="7" name="Symbol zastępczy zawartości 6"/>
          <p:cNvSpPr txBox="1">
            <a:spLocks noGrp="1"/>
          </p:cNvSpPr>
          <p:nvPr>
            <p:ph sz="half" idx="2"/>
          </p:nvPr>
        </p:nvSpPr>
        <p:spPr>
          <a:xfrm>
            <a:off x="5508171" y="1841500"/>
            <a:ext cx="5845629" cy="4754078"/>
          </a:xfrm>
        </p:spPr>
        <p:txBody>
          <a:bodyPr>
            <a:normAutofit/>
          </a:bodyPr>
          <a:lstStyle/>
          <a:p>
            <a:r>
              <a:rPr lang="pl-PL" sz="1600" dirty="0"/>
              <a:t>Oskarżony ma jednak obowiązek „znoszenia” niektórych czynności, które mogą dostarczyć organom procesowym dowodów go obciążających. Zgodnie z art. 74 § 2 k.p.k. ma on obowiązek poddać się: </a:t>
            </a:r>
          </a:p>
          <a:p>
            <a:pPr lvl="1"/>
            <a:r>
              <a:rPr lang="pl-PL" sz="1400" dirty="0"/>
              <a:t>oględzinom zewnętrznym ciała oraz innym badaniom niepołączonym z naruszeniem integralności ciała; np. pobranie odcisków palców, fotografowanie; </a:t>
            </a:r>
          </a:p>
          <a:p>
            <a:pPr lvl="1"/>
            <a:r>
              <a:rPr lang="pl-PL" sz="1400" dirty="0"/>
              <a:t>badaniom psychologicznym i psychiatrycznym oraz badaniom połączonym z dokonaniem zabiegów na jego ciele, z wyjątkiem chirurgicznych, pod warunkiem, że są wykonywane przez uprawnionego pracownika służby zdrowia i nie zagrażają jego zdrowiu; np. pobranie krwi</a:t>
            </a:r>
          </a:p>
          <a:p>
            <a:pPr lvl="1"/>
            <a:r>
              <a:rPr lang="pl-PL" sz="1400" dirty="0"/>
              <a:t>pobraniu przez funkcjonariusza Policji wymazu ze śluzówki policzków, jeżeli jest to nieodzowne i nie zachodzi obawa, że zagrażałoby to zdrowiu oskarżonego </a:t>
            </a:r>
          </a:p>
          <a:p>
            <a:r>
              <a:rPr lang="pl-PL" sz="1600" dirty="0"/>
              <a:t>Organ procesowy wzywa do poddania się powyższym obowiązkom dobrowolnie. W razie odmowy oskarżonego można zatrzymać i przymusowo doprowadzić albo stosować środki przymusu bezpośredniego. </a:t>
            </a:r>
          </a:p>
        </p:txBody>
      </p:sp>
      <p:sp>
        <p:nvSpPr>
          <p:cNvPr id="3" name="Symbol zastępczy zawartości 2"/>
          <p:cNvSpPr>
            <a:spLocks noGrp="1"/>
          </p:cNvSpPr>
          <p:nvPr>
            <p:ph sz="half" idx="1"/>
          </p:nvPr>
        </p:nvSpPr>
        <p:spPr>
          <a:xfrm>
            <a:off x="390525" y="1841500"/>
            <a:ext cx="5334000" cy="4351338"/>
          </a:xfrm>
        </p:spPr>
        <p:txBody>
          <a:bodyPr>
            <a:noAutofit/>
          </a:bodyPr>
          <a:lstStyle/>
          <a:p>
            <a:r>
              <a:rPr lang="pl-PL" sz="1800" dirty="0"/>
              <a:t>Art. 74 § 1 k.p.k. – oskarżony nie ma obowiązku dowodzenia swej niewinności ani dostarczania dowodów na swoją niekorzyść (zasada </a:t>
            </a:r>
            <a:r>
              <a:rPr lang="pl-PL" sz="1800" dirty="0" err="1"/>
              <a:t>nemo</a:t>
            </a:r>
            <a:r>
              <a:rPr lang="pl-PL" sz="1800" dirty="0"/>
              <a:t> </a:t>
            </a:r>
            <a:r>
              <a:rPr lang="pl-PL" sz="1800" dirty="0" err="1"/>
              <a:t>se</a:t>
            </a:r>
            <a:r>
              <a:rPr lang="pl-PL" sz="1800" dirty="0"/>
              <a:t> </a:t>
            </a:r>
            <a:r>
              <a:rPr lang="pl-PL" sz="1800" dirty="0" err="1"/>
              <a:t>ipsum</a:t>
            </a:r>
            <a:r>
              <a:rPr lang="pl-PL" sz="1800" dirty="0"/>
              <a:t> </a:t>
            </a:r>
            <a:r>
              <a:rPr lang="pl-PL" sz="1800" dirty="0" err="1"/>
              <a:t>accusare</a:t>
            </a:r>
            <a:r>
              <a:rPr lang="pl-PL" sz="1800" dirty="0"/>
              <a:t> </a:t>
            </a:r>
            <a:r>
              <a:rPr lang="pl-PL" sz="1800" dirty="0" err="1"/>
              <a:t>tenetur</a:t>
            </a:r>
            <a:r>
              <a:rPr lang="pl-PL" sz="1800" dirty="0"/>
              <a:t>) </a:t>
            </a:r>
          </a:p>
          <a:p>
            <a:r>
              <a:rPr lang="pl-PL" sz="1800" dirty="0"/>
              <a:t>Konsekwencja domniemania niewinności – to oskarżyciel ma obowiązek udowodnić winę </a:t>
            </a:r>
          </a:p>
          <a:p>
            <a:r>
              <a:rPr lang="pl-PL" sz="1800" dirty="0"/>
              <a:t>Nie można zmusić oskarżonego do „aktywnego” dostarczania dowodów dla niego niekorzystnych.</a:t>
            </a:r>
          </a:p>
          <a:p>
            <a:pPr lvl="1"/>
            <a:r>
              <a:rPr lang="pl-PL" sz="1800" dirty="0"/>
              <a:t>może odmówić składania wyjaśnień, odpowiedzi na pytanie (art. 175 § 1 k.p.k.) bez podania  przyczyny</a:t>
            </a:r>
          </a:p>
          <a:p>
            <a:pPr lvl="1"/>
            <a:r>
              <a:rPr lang="pl-PL" sz="1800" dirty="0"/>
              <a:t>o uprawnieniach z art. 74 § 1 i 175 § 1 k.p.k. należy go pouczyć przed pierwszym przesłuchaniem - art. 300 § 1 k.p.k. </a:t>
            </a:r>
          </a:p>
          <a:p>
            <a:endParaRPr lang="pl-PL" sz="1800" dirty="0"/>
          </a:p>
        </p:txBody>
      </p:sp>
    </p:spTree>
    <p:extLst>
      <p:ext uri="{BB962C8B-B14F-4D97-AF65-F5344CB8AC3E}">
        <p14:creationId xmlns:p14="http://schemas.microsoft.com/office/powerpoint/2010/main" val="38063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7C4C8A-15A0-4280-A248-36E2011DC292}"/>
              </a:ext>
            </a:extLst>
          </p:cNvPr>
          <p:cNvSpPr>
            <a:spLocks noGrp="1"/>
          </p:cNvSpPr>
          <p:nvPr>
            <p:ph type="body" sz="quarter" idx="10"/>
          </p:nvPr>
        </p:nvSpPr>
        <p:spPr>
          <a:xfrm>
            <a:off x="234950" y="102234"/>
            <a:ext cx="8523288" cy="475281"/>
          </a:xfrm>
        </p:spPr>
        <p:txBody>
          <a:bodyPr>
            <a:normAutofit lnSpcReduction="10000"/>
          </a:bodyPr>
          <a:lstStyle/>
          <a:p>
            <a:r>
              <a:rPr lang="pl-PL" dirty="0"/>
              <a:t>Ujęcie obywatelskie</a:t>
            </a:r>
            <a:endParaRPr lang="en-GB" dirty="0"/>
          </a:p>
        </p:txBody>
      </p:sp>
      <p:sp>
        <p:nvSpPr>
          <p:cNvPr id="3" name="Symbol zastępczy tekstu 2">
            <a:extLst>
              <a:ext uri="{FF2B5EF4-FFF2-40B4-BE49-F238E27FC236}">
                <a16:creationId xmlns:a16="http://schemas.microsoft.com/office/drawing/2014/main" id="{29AF2025-8C54-4D9B-BF91-2F2CA5D5BFDB}"/>
              </a:ext>
            </a:extLst>
          </p:cNvPr>
          <p:cNvSpPr>
            <a:spLocks noGrp="1"/>
          </p:cNvSpPr>
          <p:nvPr>
            <p:ph type="body" sz="quarter" idx="11"/>
          </p:nvPr>
        </p:nvSpPr>
        <p:spPr/>
        <p:txBody>
          <a:bodyPr>
            <a:normAutofit fontScale="92500" lnSpcReduction="20000"/>
          </a:bodyPr>
          <a:lstStyle/>
          <a:p>
            <a:pPr algn="just"/>
            <a:r>
              <a:rPr lang="pl-PL" dirty="0"/>
              <a:t>Art.  243.  [Ujęcie obywatelskie]</a:t>
            </a:r>
          </a:p>
          <a:p>
            <a:pPr algn="just"/>
            <a:r>
              <a:rPr lang="pl-PL" dirty="0"/>
              <a:t>§  1. Każdy ma prawo ująć osobę na gorącym uczynku przestępstwa lub w pościgu podjętym bezpośrednio po popełnieniu przestępstwa, jeżeli zachodzi obawa ukrycia się tej osoby lub nie można ustalić jej tożsamości.</a:t>
            </a:r>
          </a:p>
          <a:p>
            <a:pPr algn="just"/>
            <a:r>
              <a:rPr lang="pl-PL" dirty="0"/>
              <a:t>§  2. Osobę ujętą należy niezwłocznie oddać w ręce Policji.</a:t>
            </a:r>
          </a:p>
          <a:p>
            <a:pPr algn="just"/>
            <a:endParaRPr lang="pl-PL" dirty="0"/>
          </a:p>
          <a:p>
            <a:pPr algn="just"/>
            <a:r>
              <a:rPr lang="pl-PL" dirty="0"/>
              <a:t>Legalność ujęcia obywatelskiego zależy od tego, czy osoba została ujęta „na gorącym uczynku przestępstwa” lub „w pościgu podjętym bezpośrednio po popełnieniu przestępstwa”. </a:t>
            </a:r>
          </a:p>
          <a:p>
            <a:pPr algn="just"/>
            <a:r>
              <a:rPr lang="en-GB" dirty="0"/>
              <a:t>https://wiadomosci.onet.pl/trojmiasto/nam-chodzi-o-dobro-dzieci-jak-dzialaja-lowcy-pedofilow/9qzgg53?utm_source=onetsg_fb_viasg_wiadomosci&amp;utm_medium=social&amp;utm_campaign=onetsg_fb&amp;srcc=ucs&amp;utm_v=2&amp;fbclid=IwAR2O3niXjejl9oj5kU9yp6x6CRSM69I4J7kRl6P0arf4iExrcW60_OR3_Vc_OR3_Vc</a:t>
            </a:r>
          </a:p>
        </p:txBody>
      </p:sp>
    </p:spTree>
    <p:extLst>
      <p:ext uri="{BB962C8B-B14F-4D97-AF65-F5344CB8AC3E}">
        <p14:creationId xmlns:p14="http://schemas.microsoft.com/office/powerpoint/2010/main" val="366804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D00864BB-6EA9-405C-BB7C-038F20F478E9}"/>
              </a:ext>
            </a:extLst>
          </p:cNvPr>
          <p:cNvSpPr>
            <a:spLocks noGrp="1"/>
          </p:cNvSpPr>
          <p:nvPr>
            <p:ph type="body" sz="quarter" idx="10"/>
          </p:nvPr>
        </p:nvSpPr>
        <p:spPr/>
        <p:txBody>
          <a:bodyPr>
            <a:normAutofit fontScale="77500" lnSpcReduction="20000"/>
          </a:bodyPr>
          <a:lstStyle/>
          <a:p>
            <a:r>
              <a:rPr lang="pl-PL" dirty="0"/>
              <a:t>Strony postępowania przygotowawczego </a:t>
            </a:r>
            <a:endParaRPr lang="en-GB" dirty="0"/>
          </a:p>
        </p:txBody>
      </p:sp>
      <p:sp>
        <p:nvSpPr>
          <p:cNvPr id="6" name="Symbol zastępczy tekstu 5">
            <a:extLst>
              <a:ext uri="{FF2B5EF4-FFF2-40B4-BE49-F238E27FC236}">
                <a16:creationId xmlns:a16="http://schemas.microsoft.com/office/drawing/2014/main" id="{08D3D0D2-2A4A-4BA4-ABC5-52D854802EB5}"/>
              </a:ext>
            </a:extLst>
          </p:cNvPr>
          <p:cNvSpPr>
            <a:spLocks noGrp="1"/>
          </p:cNvSpPr>
          <p:nvPr>
            <p:ph type="body" sz="quarter" idx="11"/>
          </p:nvPr>
        </p:nvSpPr>
        <p:spPr>
          <a:xfrm>
            <a:off x="234950" y="977900"/>
            <a:ext cx="10352839" cy="5584825"/>
          </a:xfrm>
        </p:spPr>
        <p:txBody>
          <a:bodyPr>
            <a:normAutofit lnSpcReduction="10000"/>
          </a:bodyPr>
          <a:lstStyle/>
          <a:p>
            <a:pPr algn="just"/>
            <a:r>
              <a:rPr lang="pl-PL" dirty="0"/>
              <a:t>Art. 299 </a:t>
            </a:r>
          </a:p>
          <a:p>
            <a:pPr lvl="1" algn="just"/>
            <a:r>
              <a:rPr lang="pl-PL" dirty="0"/>
              <a:t>§  1. W postępowaniu przygotowawczym </a:t>
            </a:r>
            <a:r>
              <a:rPr lang="pl-PL" b="1" dirty="0"/>
              <a:t>pokrzywdzony i podejrzany</a:t>
            </a:r>
            <a:r>
              <a:rPr lang="pl-PL" dirty="0"/>
              <a:t> są stronami.</a:t>
            </a:r>
          </a:p>
          <a:p>
            <a:pPr lvl="1" algn="just"/>
            <a:r>
              <a:rPr lang="pl-PL" dirty="0"/>
              <a:t>§  3. </a:t>
            </a:r>
            <a:r>
              <a:rPr lang="pl-PL" b="1" dirty="0"/>
              <a:t>W czynnościach sądowych </a:t>
            </a:r>
            <a:r>
              <a:rPr lang="pl-PL" dirty="0"/>
              <a:t>w postępowaniu przygotowawczym prokuratorowi </a:t>
            </a:r>
            <a:r>
              <a:rPr lang="pl-PL" b="1" dirty="0"/>
              <a:t>przysługują prawa strony</a:t>
            </a:r>
            <a:r>
              <a:rPr lang="pl-PL" dirty="0"/>
              <a:t>.</a:t>
            </a:r>
          </a:p>
          <a:p>
            <a:pPr algn="just"/>
            <a:r>
              <a:rPr lang="pl-PL" dirty="0"/>
              <a:t>Pokrzywdzony – art. 49 </a:t>
            </a:r>
          </a:p>
          <a:p>
            <a:pPr lvl="1" algn="just"/>
            <a:r>
              <a:rPr lang="pl-PL" dirty="0"/>
              <a:t>§  1. Pokrzywdzonym jest </a:t>
            </a:r>
            <a:r>
              <a:rPr lang="pl-PL" b="1" dirty="0"/>
              <a:t>osoba fizyczna lub prawna</a:t>
            </a:r>
            <a:r>
              <a:rPr lang="pl-PL" dirty="0"/>
              <a:t>, której </a:t>
            </a:r>
            <a:r>
              <a:rPr lang="pl-PL" b="1" dirty="0"/>
              <a:t>dobro prawne </a:t>
            </a:r>
            <a:r>
              <a:rPr lang="pl-PL" dirty="0"/>
              <a:t>zostało </a:t>
            </a:r>
            <a:r>
              <a:rPr lang="pl-PL" b="1" u="sng" dirty="0"/>
              <a:t>bezpośrednio </a:t>
            </a:r>
            <a:r>
              <a:rPr lang="pl-PL" dirty="0"/>
              <a:t>naruszone lub zagrożone przez przestępstwo.</a:t>
            </a:r>
          </a:p>
          <a:p>
            <a:pPr lvl="1" algn="just"/>
            <a:r>
              <a:rPr lang="pl-PL" dirty="0"/>
              <a:t>§  2. Pokrzywdzonym może być także niemająca osobowości prawnej: 1) instytucja państwowa lub samorządowa; 2) inna jednostka organizacyjna, której odrębne przepisy przyznają zdolność prawną.</a:t>
            </a:r>
          </a:p>
          <a:p>
            <a:pPr algn="just"/>
            <a:r>
              <a:rPr lang="pl-PL" dirty="0"/>
              <a:t>Podejrzany – art. 71</a:t>
            </a:r>
          </a:p>
          <a:p>
            <a:pPr lvl="1" algn="just"/>
            <a:r>
              <a:rPr lang="pl-PL" dirty="0"/>
              <a:t>§  1. Za podejrzanego uważa się osobę, co do której </a:t>
            </a:r>
            <a:r>
              <a:rPr lang="pl-PL" b="1" u="sng" dirty="0"/>
              <a:t>wydano postanowienie o przedstawieniu zarzutów</a:t>
            </a:r>
            <a:r>
              <a:rPr lang="pl-PL" dirty="0"/>
              <a:t> albo której </a:t>
            </a:r>
            <a:r>
              <a:rPr lang="pl-PL" b="1" u="sng" dirty="0"/>
              <a:t>bez wydania takiego postanowienia postawiono zarzut</a:t>
            </a:r>
            <a:r>
              <a:rPr lang="pl-PL" dirty="0"/>
              <a:t> w związku z przystąpieniem do przesłuchania w charakterze podejrzanego.</a:t>
            </a:r>
            <a:endParaRPr lang="en-GB" dirty="0"/>
          </a:p>
        </p:txBody>
      </p:sp>
    </p:spTree>
    <p:extLst>
      <p:ext uri="{BB962C8B-B14F-4D97-AF65-F5344CB8AC3E}">
        <p14:creationId xmlns:p14="http://schemas.microsoft.com/office/powerpoint/2010/main" val="71207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p:txBody>
          <a:bodyPr>
            <a:normAutofit/>
          </a:bodyPr>
          <a:lstStyle/>
          <a:p>
            <a:r>
              <a:rPr lang="pl-PL" sz="1600" dirty="0"/>
              <a:t>Zatrzymanie właściwe – art. 244 </a:t>
            </a:r>
            <a:endParaRPr lang="pl-PL" sz="1500" dirty="0"/>
          </a:p>
        </p:txBody>
      </p:sp>
      <p:sp>
        <p:nvSpPr>
          <p:cNvPr id="6" name="Symbol zastępczy tekstu 5">
            <a:extLst>
              <a:ext uri="{FF2B5EF4-FFF2-40B4-BE49-F238E27FC236}">
                <a16:creationId xmlns:a16="http://schemas.microsoft.com/office/drawing/2014/main" id="{D1AAB953-284A-4F97-88C3-8F8EA3384C18}"/>
              </a:ext>
            </a:extLst>
          </p:cNvPr>
          <p:cNvSpPr>
            <a:spLocks noGrp="1"/>
          </p:cNvSpPr>
          <p:nvPr>
            <p:ph type="body" sz="quarter" idx="11"/>
          </p:nvPr>
        </p:nvSpPr>
        <p:spPr>
          <a:xfrm>
            <a:off x="234950" y="977900"/>
            <a:ext cx="10795602" cy="5584825"/>
          </a:xfrm>
        </p:spPr>
        <p:txBody>
          <a:bodyPr>
            <a:normAutofit fontScale="92500" lnSpcReduction="10000"/>
          </a:bodyPr>
          <a:lstStyle/>
          <a:p>
            <a:pPr marL="0" indent="0" algn="just">
              <a:buNone/>
            </a:pPr>
            <a:r>
              <a:rPr lang="pl-PL" dirty="0"/>
              <a:t>Art. 244. § 1. Policja ma prawo zatrzymać osobę podejrzaną, jeżeli istnieje uzasadnione przypuszczenie, że popełniła ona przestępstwo, a zachodzi obawa ucieczki lub ukrycia się tej osoby albo zatarcia śladów przestępstwa bądź też nie można ustalić jej tożsamości albo istnieją przesłanki do przeprowadzenia przeciwko tej osobie postępowania w trybie przyspieszonym.</a:t>
            </a:r>
          </a:p>
          <a:p>
            <a:pPr marL="0" indent="0" algn="just">
              <a:buNone/>
            </a:pPr>
            <a:r>
              <a:rPr lang="pl-PL" dirty="0"/>
              <a:t>§ 1a. Policja ma prawo zatrzymać osobę podejrzaną, jeżeli istnieje uzasadnione przypuszczenie, że popełniła ona przestępstwo z użyciem przemocy na szkodę osoby wspólnie zamieszkującej, a zachodzi obawa, że ponownie popełni przestępstwo z użyciem przemocy wobec tej osoby, zwłaszcza gdy popełnieniem takiego przestępstwa grozi.</a:t>
            </a:r>
          </a:p>
          <a:p>
            <a:pPr marL="0" indent="0" algn="just">
              <a:buNone/>
            </a:pPr>
            <a:r>
              <a:rPr lang="pl-PL" dirty="0"/>
              <a:t>§ 1b. Policja zatrzymuje osobę podejrzaną, jeśli przestępstwo, o którym mowa w § 1a, zostało popełnione przy użyciu broni palnej, noża lub innego niebezpiecznego przedmiotu, a zachodzi obawa, że ponownie popełni ona przestępstwo z użyciem przemocy wobec osoby wspólnie zamieszkującej, zwłaszcza gdy popełnieniem takiego przestępstwa grozi.</a:t>
            </a:r>
          </a:p>
          <a:p>
            <a:pPr marL="0" indent="0" algn="just">
              <a:buNone/>
            </a:pPr>
            <a:endParaRPr lang="pl-PL" dirty="0"/>
          </a:p>
          <a:p>
            <a:pPr marL="0" indent="0" algn="just">
              <a:buNone/>
            </a:pPr>
            <a:endParaRPr lang="pl-PL" dirty="0"/>
          </a:p>
          <a:p>
            <a:pPr algn="just"/>
            <a:endParaRPr lang="en-GB" dirty="0"/>
          </a:p>
        </p:txBody>
      </p:sp>
    </p:spTree>
    <p:extLst>
      <p:ext uri="{BB962C8B-B14F-4D97-AF65-F5344CB8AC3E}">
        <p14:creationId xmlns:p14="http://schemas.microsoft.com/office/powerpoint/2010/main" val="155317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BDEF79BC-F0D9-4306-8CEF-8DEFE473E3E8}"/>
              </a:ext>
            </a:extLst>
          </p:cNvPr>
          <p:cNvSpPr>
            <a:spLocks noGrp="1"/>
          </p:cNvSpPr>
          <p:nvPr>
            <p:ph type="body" sz="quarter" idx="11"/>
          </p:nvPr>
        </p:nvSpPr>
        <p:spPr>
          <a:xfrm>
            <a:off x="234950" y="977900"/>
            <a:ext cx="9890827" cy="5584825"/>
          </a:xfrm>
        </p:spPr>
        <p:txBody>
          <a:bodyPr>
            <a:normAutofit lnSpcReduction="10000"/>
          </a:bodyPr>
          <a:lstStyle/>
          <a:p>
            <a:pPr algn="just"/>
            <a:r>
              <a:rPr lang="pl-PL" dirty="0"/>
              <a:t>Spełnia cele procesowe – zbliżone do tych realizowanych przez środki zapobiegawcze – ponieważ celem zatrzymania jest </a:t>
            </a:r>
            <a:r>
              <a:rPr lang="pl-PL" u="sng" dirty="0"/>
              <a:t>zapewnienie prawidłowego toku postępowania</a:t>
            </a:r>
            <a:r>
              <a:rPr lang="pl-PL" dirty="0"/>
              <a:t>. </a:t>
            </a:r>
          </a:p>
          <a:p>
            <a:pPr algn="just"/>
            <a:r>
              <a:rPr lang="pl-PL" dirty="0"/>
              <a:t>Faktyczne pozbawienie wolności niewymagające uprzedniej decyzji procesowej. </a:t>
            </a:r>
          </a:p>
          <a:p>
            <a:pPr algn="just"/>
            <a:r>
              <a:rPr lang="pl-PL" dirty="0"/>
              <a:t>Podmiotem uprawnionym do zatrzymania osoby podejrzanej jest przede wszystkim Policja (lub inne organy wskazane w ustawie) a w odniesieniu do osób podlegających orzecznictwu sądów wojskowych – Żandarmeria Wojskowa. </a:t>
            </a:r>
          </a:p>
          <a:p>
            <a:pPr algn="just"/>
            <a:r>
              <a:rPr lang="pl-PL" dirty="0"/>
              <a:t>Zatrzymanie można stosować względem osoby podejrzanej, czyli osoby, której nie postawiono jeszcze zarzutów. </a:t>
            </a:r>
          </a:p>
          <a:p>
            <a:pPr algn="just"/>
            <a:r>
              <a:rPr lang="pl-PL" dirty="0"/>
              <a:t>Zatrzymanie zasadniczo jest fakultatywne. Obligatoryjne zatrzymanie osoby podejrzanej wynika z art. 244 § 1b. </a:t>
            </a:r>
          </a:p>
          <a:p>
            <a:pPr algn="just"/>
            <a:endParaRPr lang="pl-PL" dirty="0"/>
          </a:p>
          <a:p>
            <a:pPr algn="just"/>
            <a:endParaRPr lang="en-GB" dirty="0"/>
          </a:p>
        </p:txBody>
      </p:sp>
      <p:sp>
        <p:nvSpPr>
          <p:cNvPr id="8" name="Symbol zastępczy tekstu 7">
            <a:extLst>
              <a:ext uri="{FF2B5EF4-FFF2-40B4-BE49-F238E27FC236}">
                <a16:creationId xmlns:a16="http://schemas.microsoft.com/office/drawing/2014/main" id="{9444A194-9571-4CB6-A578-A5BA613568CB}"/>
              </a:ext>
            </a:extLst>
          </p:cNvPr>
          <p:cNvSpPr>
            <a:spLocks noGrp="1"/>
          </p:cNvSpPr>
          <p:nvPr>
            <p:ph type="body" sz="quarter" idx="10"/>
          </p:nvPr>
        </p:nvSpPr>
        <p:spPr/>
        <p:txBody>
          <a:bodyPr>
            <a:normAutofit fontScale="77500" lnSpcReduction="20000"/>
          </a:bodyPr>
          <a:lstStyle/>
          <a:p>
            <a:r>
              <a:rPr lang="pl-PL" dirty="0"/>
              <a:t>Zatrzymanie</a:t>
            </a:r>
            <a:endParaRPr lang="en-GB" dirty="0"/>
          </a:p>
        </p:txBody>
      </p:sp>
    </p:spTree>
    <p:extLst>
      <p:ext uri="{BB962C8B-B14F-4D97-AF65-F5344CB8AC3E}">
        <p14:creationId xmlns:p14="http://schemas.microsoft.com/office/powerpoint/2010/main" val="410057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Przesłanki zatrzymania – art. 244</a:t>
            </a:r>
          </a:p>
        </p:txBody>
      </p:sp>
      <p:sp>
        <p:nvSpPr>
          <p:cNvPr id="5" name="Symbol zastępczy tekstu 4"/>
          <p:cNvSpPr>
            <a:spLocks noGrp="1"/>
          </p:cNvSpPr>
          <p:nvPr>
            <p:ph type="body" idx="1"/>
          </p:nvPr>
        </p:nvSpPr>
        <p:spPr/>
        <p:txBody>
          <a:bodyPr/>
          <a:lstStyle/>
          <a:p>
            <a:r>
              <a:rPr lang="pl-PL" dirty="0"/>
              <a:t>Materialna (dowodowe) </a:t>
            </a:r>
          </a:p>
        </p:txBody>
      </p:sp>
      <p:sp>
        <p:nvSpPr>
          <p:cNvPr id="6" name="Symbol zastępczy zawartości 5"/>
          <p:cNvSpPr>
            <a:spLocks noGrp="1"/>
          </p:cNvSpPr>
          <p:nvPr>
            <p:ph sz="half" idx="2"/>
          </p:nvPr>
        </p:nvSpPr>
        <p:spPr/>
        <p:txBody>
          <a:bodyPr>
            <a:normAutofit fontScale="70000" lnSpcReduction="20000"/>
          </a:bodyPr>
          <a:lstStyle/>
          <a:p>
            <a:r>
              <a:rPr lang="pl-PL" dirty="0"/>
              <a:t>Istnienie uzasadnionego przypuszczenia popełnienia przestępstwa (art. 244 § 1)</a:t>
            </a:r>
          </a:p>
          <a:p>
            <a:r>
              <a:rPr lang="pl-PL" dirty="0"/>
              <a:t>Istnienie uzasadnionego przypuszczenia popełnienia przestępstwa z użyciem przemocy na szkodę osoby wspólnie zamieszkującej (art. 244 § 1a i 1b)</a:t>
            </a:r>
          </a:p>
          <a:p>
            <a:r>
              <a:rPr lang="pl-PL" dirty="0"/>
              <a:t>Przypuszczenie - przekonanie oparte na konkretnych dowodach, co prawda nie takich, które świadczą o pewności tego, że dana osoba popełniła przestępstwo, i nie jest to duże prawdopodobieństwo, graniczące z pewnością, ale nie jest to też przypuszczenie mające oparcie tylko w intuicji. Dotyczy  faktu popełnienia przestępstwa i osoby sprawcy.</a:t>
            </a:r>
          </a:p>
          <a:p>
            <a:endParaRPr lang="pl-PL" dirty="0"/>
          </a:p>
        </p:txBody>
      </p:sp>
      <p:sp>
        <p:nvSpPr>
          <p:cNvPr id="7" name="Symbol zastępczy tekstu 6"/>
          <p:cNvSpPr>
            <a:spLocks noGrp="1"/>
          </p:cNvSpPr>
          <p:nvPr>
            <p:ph type="body" sz="quarter" idx="3"/>
          </p:nvPr>
        </p:nvSpPr>
        <p:spPr/>
        <p:txBody>
          <a:bodyPr/>
          <a:lstStyle/>
          <a:p>
            <a:r>
              <a:rPr lang="pl-PL" dirty="0"/>
              <a:t>Formalne (szczególne)</a:t>
            </a:r>
          </a:p>
        </p:txBody>
      </p:sp>
      <p:sp>
        <p:nvSpPr>
          <p:cNvPr id="8" name="Symbol zastępczy zawartości 7"/>
          <p:cNvSpPr>
            <a:spLocks noGrp="1"/>
          </p:cNvSpPr>
          <p:nvPr>
            <p:ph sz="quarter" idx="4"/>
          </p:nvPr>
        </p:nvSpPr>
        <p:spPr>
          <a:xfrm>
            <a:off x="6440026" y="2505075"/>
            <a:ext cx="5623284" cy="3684588"/>
          </a:xfrm>
        </p:spPr>
        <p:txBody>
          <a:bodyPr>
            <a:normAutofit fontScale="70000" lnSpcReduction="20000"/>
          </a:bodyPr>
          <a:lstStyle/>
          <a:p>
            <a:pPr algn="just"/>
            <a:r>
              <a:rPr lang="pl-PL" sz="1600" dirty="0"/>
              <a:t>1. obawa ucieczki </a:t>
            </a:r>
          </a:p>
          <a:p>
            <a:pPr algn="just"/>
            <a:r>
              <a:rPr lang="pl-PL" sz="1600" dirty="0"/>
              <a:t>2. ukrycia się osoby podejrzanej </a:t>
            </a:r>
          </a:p>
          <a:p>
            <a:pPr algn="just"/>
            <a:r>
              <a:rPr lang="pl-PL" sz="1600" dirty="0"/>
              <a:t>3. zatarcia śladów przestępstwa </a:t>
            </a:r>
          </a:p>
          <a:p>
            <a:pPr algn="just"/>
            <a:r>
              <a:rPr lang="pl-PL" sz="1600" dirty="0"/>
              <a:t>4. nie można ustalić tożsamości osoby podejrzanej</a:t>
            </a:r>
          </a:p>
          <a:p>
            <a:pPr algn="just"/>
            <a:r>
              <a:rPr lang="pl-PL" sz="1600" dirty="0"/>
              <a:t>5. istnieją przesłanki do przeprowadzenia przeciwko tej osobie postępowania w trybie przyspieszonym (art. 244 § 1)</a:t>
            </a:r>
          </a:p>
          <a:p>
            <a:pPr algn="just"/>
            <a:r>
              <a:rPr lang="pl-PL" sz="1600" dirty="0"/>
              <a:t>obawa ponownego popełnienia przestępstwa z użyciem przemocy na szkodę osoby wspólnie zamieszkującej, zwłaszcza jeżeli osoba podejrzana grozi popełnieniem takiego przestępstwa (art. 244 § 1a)</a:t>
            </a:r>
          </a:p>
          <a:p>
            <a:pPr algn="just"/>
            <a:r>
              <a:rPr lang="pl-PL" sz="1600" dirty="0"/>
              <a:t>obawa ponownego popełnienia przestępstwa z użyciem przemocy na szkodę osoby wspólnie zamieszkującej przy użyciu broni palnej, noża lub innego niebezpiecznego przedmiotu, zwłaszcza jeżeli osoba podejrzana grozi popełnieniem takiego przestępstwa (art. 244 § 1b) </a:t>
            </a:r>
          </a:p>
          <a:p>
            <a:pPr algn="just"/>
            <a:endParaRPr lang="pl-PL" sz="1600" dirty="0"/>
          </a:p>
          <a:p>
            <a:pPr algn="just"/>
            <a:endParaRPr lang="pl-PL" sz="1600" dirty="0"/>
          </a:p>
        </p:txBody>
      </p:sp>
      <p:sp>
        <p:nvSpPr>
          <p:cNvPr id="9" name="pole tekstowe 8"/>
          <p:cNvSpPr txBox="1"/>
          <p:nvPr/>
        </p:nvSpPr>
        <p:spPr>
          <a:xfrm>
            <a:off x="456819" y="1747522"/>
            <a:ext cx="11058525" cy="707886"/>
          </a:xfrm>
          <a:prstGeom prst="rect">
            <a:avLst/>
          </a:prstGeom>
          <a:noFill/>
        </p:spPr>
        <p:txBody>
          <a:bodyPr wrap="square" rtlCol="0">
            <a:spAutoFit/>
          </a:bodyPr>
          <a:lstStyle/>
          <a:p>
            <a:pPr algn="ctr"/>
            <a:r>
              <a:rPr lang="pl-PL" sz="2000" b="1" u="sng" dirty="0">
                <a:solidFill>
                  <a:srgbClr val="FF0000"/>
                </a:solidFill>
              </a:rPr>
              <a:t>PRZESŁANKI MATERIALNA I CO NAJMNIEJ JEDNA FORMALNA MUSZĄ ZOSTAĆ SPEŁNIONE ŁĄCZNIE!!!</a:t>
            </a:r>
          </a:p>
        </p:txBody>
      </p:sp>
      <p:sp>
        <p:nvSpPr>
          <p:cNvPr id="10" name="pole tekstowe 9"/>
          <p:cNvSpPr txBox="1"/>
          <p:nvPr/>
        </p:nvSpPr>
        <p:spPr>
          <a:xfrm>
            <a:off x="0" y="6221453"/>
            <a:ext cx="12039600" cy="646331"/>
          </a:xfrm>
          <a:prstGeom prst="rect">
            <a:avLst/>
          </a:prstGeom>
          <a:noFill/>
        </p:spPr>
        <p:txBody>
          <a:bodyPr wrap="square" rtlCol="0">
            <a:spAutoFit/>
          </a:bodyPr>
          <a:lstStyle/>
          <a:p>
            <a:pPr algn="ctr"/>
            <a:r>
              <a:rPr lang="pl-PL" b="1" dirty="0">
                <a:solidFill>
                  <a:srgbClr val="FF0000"/>
                </a:solidFill>
              </a:rPr>
              <a:t>Ponowne zatrzymanie osoby podejrzanej na podstawie tych samych faktów i dowodów jest niedopuszczalne (art. 248 § 3) </a:t>
            </a:r>
          </a:p>
        </p:txBody>
      </p:sp>
    </p:spTree>
    <p:extLst>
      <p:ext uri="{BB962C8B-B14F-4D97-AF65-F5344CB8AC3E}">
        <p14:creationId xmlns:p14="http://schemas.microsoft.com/office/powerpoint/2010/main" val="341990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body" sz="quarter" idx="10"/>
          </p:nvPr>
        </p:nvSpPr>
        <p:spPr>
          <a:xfrm>
            <a:off x="234950" y="295275"/>
            <a:ext cx="8523288" cy="331788"/>
          </a:xfrm>
        </p:spPr>
        <p:txBody>
          <a:bodyPr>
            <a:normAutofit/>
          </a:bodyPr>
          <a:lstStyle/>
          <a:p>
            <a:r>
              <a:rPr lang="pl-PL" sz="1500"/>
              <a:t>Czas trwania </a:t>
            </a:r>
          </a:p>
        </p:txBody>
      </p:sp>
      <p:sp useBgFill="1">
        <p:nvSpPr>
          <p:cNvPr id="8" name="Symbol zastępczy zawartości 7"/>
          <p:cNvSpPr>
            <a:spLocks noGrp="1"/>
          </p:cNvSpPr>
          <p:nvPr>
            <p:ph type="body" sz="quarter" idx="11"/>
          </p:nvPr>
        </p:nvSpPr>
        <p:spPr>
          <a:xfrm>
            <a:off x="234950" y="977900"/>
            <a:ext cx="10314338" cy="5584825"/>
          </a:xfrm>
        </p:spPr>
        <p:txBody>
          <a:bodyPr>
            <a:normAutofit/>
          </a:bodyPr>
          <a:lstStyle/>
          <a:p>
            <a:pPr algn="just"/>
            <a:r>
              <a:rPr lang="pl-PL" sz="1500" dirty="0"/>
              <a:t>Maksymalny czas trwania zatrzymania wynika przede wszystkim z Konstytucji – art. 41 ust. 3 – i wynosi 48 godzin. Po upływie 48 godzin zatrzymanego należy zwolnić albo przekazać do dyspozycji sądu. Złożenie wniosku np. o tymczasowe aresztowanie wydłuża czas zatrzymania o 24 godziny. </a:t>
            </a:r>
          </a:p>
          <a:p>
            <a:pPr lvl="1" algn="just"/>
            <a:r>
              <a:rPr lang="pl-PL" sz="1500" dirty="0"/>
              <a:t>Maksymalny czas trwania pozbawienia wolności – 72 godziny </a:t>
            </a:r>
          </a:p>
          <a:p>
            <a:pPr algn="just"/>
            <a:r>
              <a:rPr lang="pl-PL" sz="1500" dirty="0"/>
              <a:t>Przepis konstytucyjny jest konkretyzowany przez art. 248 </a:t>
            </a:r>
          </a:p>
          <a:p>
            <a:pPr lvl="1" algn="just"/>
            <a:r>
              <a:rPr lang="pl-PL" sz="1500" dirty="0"/>
              <a:t>§ 1. Zatrzymanego należy natychmiast zwolnić, gdy ustanie przyczyna zatrzymania, a także jeżeli w ciągu 48 godzin od chwili zatrzymania przez uprawniony organ nie zostanie on przekazany do dyspozycji sądu wraz z wnioskiem o zastosowanie tymczasowego aresztowania; należy go także zwolnić na polecenie sądu lub prokuratora.</a:t>
            </a:r>
          </a:p>
          <a:p>
            <a:pPr lvl="1" algn="just"/>
            <a:r>
              <a:rPr lang="pl-PL" sz="1500" dirty="0"/>
              <a:t>§ 2. Zatrzymanego należy zwolnić, jeżeli w ciągu 24 godzin od przekazania go do dyspozycji sądu nie doręczono mu postanowienia o zastosowaniu wobec niego tymczasowego aresztowania.</a:t>
            </a:r>
          </a:p>
          <a:p>
            <a:pPr algn="just"/>
            <a:r>
              <a:rPr lang="pl-PL" sz="1500" dirty="0"/>
              <a:t>48 godzin to nieprzekraczalna granica. Jeżeli wcześniej odpadną przesłanki pozwalające na stosowanie zatrzymania (np. zostanie ustalona tożsamość osoby podejrzanej lub okaże się, że nie zostały spełnione warunki do rozpoznania sprawy w trybie przyspieszonym) zatrzymanego należy natychmiast zwolnić. </a:t>
            </a:r>
          </a:p>
          <a:p>
            <a:pPr algn="just"/>
            <a:r>
              <a:rPr lang="pl-PL" sz="1500" dirty="0"/>
              <a:t>Unormowania art. 248 § 1 i 2 nie oznaczają, że zatrzymanie może w każdym wypadku trwać 72 godziny. Z tych przepisów wynika, że organy pozasądowe mogą stosować zatrzymanie w wymiarze tylko do 48 godzin, a sąd tylko przez 24 godziny. Jeżeli Policja stosowała zatrzymanie przez 40 godzin, to sąd nie może wykorzystać tych pozostałych 8 godzin i musi rozstrzygnąć w przedmiocie stosowania środka zapobiegawczego w ciągu 24 godzin od chwili przekazania mu zatrzymanego do dyspozycji albo go zwolnić.</a:t>
            </a:r>
          </a:p>
          <a:p>
            <a:pPr algn="just"/>
            <a:endParaRPr lang="pl-PL" sz="1500" dirty="0"/>
          </a:p>
        </p:txBody>
      </p:sp>
    </p:spTree>
    <p:extLst>
      <p:ext uri="{BB962C8B-B14F-4D97-AF65-F5344CB8AC3E}">
        <p14:creationId xmlns:p14="http://schemas.microsoft.com/office/powerpoint/2010/main" val="120282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Prawa osoby zatrzymanej </a:t>
            </a:r>
          </a:p>
        </p:txBody>
      </p:sp>
      <p:sp>
        <p:nvSpPr>
          <p:cNvPr id="3" name="Symbol zastępczy zawartości 2"/>
          <p:cNvSpPr>
            <a:spLocks noGrp="1"/>
          </p:cNvSpPr>
          <p:nvPr>
            <p:ph type="body" sz="quarter" idx="11"/>
          </p:nvPr>
        </p:nvSpPr>
        <p:spPr>
          <a:xfrm>
            <a:off x="234950" y="977900"/>
            <a:ext cx="8601075" cy="5584825"/>
          </a:xfrm>
        </p:spPr>
        <p:txBody>
          <a:bodyPr>
            <a:normAutofit/>
          </a:bodyPr>
          <a:lstStyle/>
          <a:p>
            <a:r>
              <a:rPr lang="pl-PL" sz="1500"/>
              <a:t>Przepis art. 244 § 2 nakłada na organy procesowe obowiązek bezwzględny pouczenia zatrzymanego na piśmie o przyczynach zatrzymania i jego podstawowych prawach: </a:t>
            </a:r>
          </a:p>
          <a:p>
            <a:pPr lvl="1"/>
            <a:r>
              <a:rPr lang="pl-PL" sz="1500"/>
              <a:t>1. prawie do skorzystania z pomocy adwokata lub radcy prawnego i bezpośredniej rozmowy z nim (art. 245)</a:t>
            </a:r>
          </a:p>
          <a:p>
            <a:pPr lvl="1"/>
            <a:r>
              <a:rPr lang="pl-PL" sz="1500"/>
              <a:t>2. korzystania z bezpłatnej pomocy tłumacza, jeżeli nie włada w wystarczającym stopniu językiem polskim, </a:t>
            </a:r>
          </a:p>
          <a:p>
            <a:pPr lvl="1"/>
            <a:r>
              <a:rPr lang="pl-PL" sz="1500"/>
              <a:t>3. złożenia oświadczenia i odmowy złożenia oświadczenia, </a:t>
            </a:r>
          </a:p>
          <a:p>
            <a:pPr lvl="1"/>
            <a:r>
              <a:rPr lang="pl-PL" sz="1500"/>
              <a:t>4. otrzymania odpisu protokołu zatrzymania, </a:t>
            </a:r>
          </a:p>
          <a:p>
            <a:pPr lvl="1"/>
            <a:r>
              <a:rPr lang="pl-PL" sz="1500"/>
              <a:t>5. dostępu do pierwszej pomocy medycznej</a:t>
            </a:r>
          </a:p>
          <a:p>
            <a:pPr lvl="1"/>
            <a:r>
              <a:rPr lang="pl-PL" sz="1500"/>
              <a:t>6. poinformowania – na żądanie zatrzymanego – osoby najbliższej lub innej bliskiej osoby o zatrzymaniu </a:t>
            </a:r>
          </a:p>
          <a:p>
            <a:pPr lvl="1"/>
            <a:r>
              <a:rPr lang="pl-PL" sz="1500"/>
              <a:t>7. prawie do złożenia zażalenia na zatrzymanie </a:t>
            </a:r>
          </a:p>
          <a:p>
            <a:pPr lvl="1"/>
            <a:r>
              <a:rPr lang="pl-PL" sz="1500"/>
              <a:t>8. prawie kontaktu z właściwym urzędem konsularnym (jeżeli zatrzymany jest obcokrajowcem)</a:t>
            </a:r>
          </a:p>
          <a:p>
            <a:pPr lvl="1"/>
            <a:r>
              <a:rPr lang="pl-PL" sz="1500"/>
              <a:t>9. prawie do natychmiastowego zwolnienia jeżeli ustała przyczyna zatrzymania albo upłynął maksymalny okres zatrzymania </a:t>
            </a:r>
          </a:p>
          <a:p>
            <a:r>
              <a:rPr lang="pl-PL" sz="1500"/>
              <a:t>Zatrzymany ma również prawo do żądania odszkodowania za niesłuszne zatrzymanie, jeżeli środek przymusu z art. 244 był stosowany bez podstawy prawnej. </a:t>
            </a:r>
          </a:p>
          <a:p>
            <a:r>
              <a:rPr lang="pl-PL" sz="1500"/>
              <a:t>Obowiązek poinformowania zostanie zrealizowany tylko wówczas, gdy wymagany przez ustawę zakres informacji, przekazany w sposób zrozumiały, dotrze do świadomości zatrzymywanego. Trzeba wobec tego uwzględnić m.in. stan psychiczny takiej osoby, jej poziom intelektualny, a także stan zdrowia, a gdy jest to osoba niewładająca językiem polskim - pośrednictwo tłumacza.</a:t>
            </a:r>
          </a:p>
        </p:txBody>
      </p:sp>
    </p:spTree>
    <p:extLst>
      <p:ext uri="{BB962C8B-B14F-4D97-AF65-F5344CB8AC3E}">
        <p14:creationId xmlns:p14="http://schemas.microsoft.com/office/powerpoint/2010/main" val="188254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Obowiązki organu zatrzymującego </a:t>
            </a:r>
          </a:p>
        </p:txBody>
      </p:sp>
      <p:sp>
        <p:nvSpPr>
          <p:cNvPr id="3" name="Symbol zastępczy zawartości 2"/>
          <p:cNvSpPr>
            <a:spLocks noGrp="1"/>
          </p:cNvSpPr>
          <p:nvPr>
            <p:ph type="body" sz="quarter" idx="11"/>
          </p:nvPr>
        </p:nvSpPr>
        <p:spPr>
          <a:xfrm>
            <a:off x="234950" y="977900"/>
            <a:ext cx="8601075" cy="5584825"/>
          </a:xfrm>
        </p:spPr>
        <p:txBody>
          <a:bodyPr>
            <a:normAutofit/>
          </a:bodyPr>
          <a:lstStyle/>
          <a:p>
            <a:r>
              <a:rPr lang="pl-PL" sz="2000"/>
              <a:t>pouczyć zatrzymanego o jego prawach </a:t>
            </a:r>
          </a:p>
          <a:p>
            <a:r>
              <a:rPr lang="pl-PL" sz="2000"/>
              <a:t>wysłuchać go (jeżeli chce złożyć oświadczenia)</a:t>
            </a:r>
          </a:p>
          <a:p>
            <a:r>
              <a:rPr lang="pl-PL" sz="2000"/>
              <a:t>sporządzić protokół zatrzymania i doręczyć go zatrzymanemu</a:t>
            </a:r>
          </a:p>
          <a:p>
            <a:r>
              <a:rPr lang="pl-PL" sz="2000"/>
              <a:t>zebrać niezbędne dane o zatrzymanym </a:t>
            </a:r>
          </a:p>
          <a:p>
            <a:r>
              <a:rPr lang="pl-PL" sz="2000"/>
              <a:t>zawiadomić prokuratora</a:t>
            </a:r>
          </a:p>
          <a:p>
            <a:pPr lvl="1"/>
            <a:r>
              <a:rPr lang="pl-PL" sz="2000"/>
              <a:t>Jedna z gwarancji praworządnego stosowania tego środka przymusu, pozwala na realizowanie przez prokuratora uprawnienia i obowiązku do nadzoru nad prawidłowością zatrzymania</a:t>
            </a:r>
          </a:p>
          <a:p>
            <a:r>
              <a:rPr lang="pl-PL" sz="2000"/>
              <a:t>umożliwić zatrzymanemu kontakt z adwokatem (lub radcą prawnym) i bezpośrednią z nim rozmowę</a:t>
            </a:r>
          </a:p>
          <a:p>
            <a:pPr lvl="1"/>
            <a:r>
              <a:rPr lang="pl-PL" sz="2000"/>
              <a:t>Zatrzymujący może w wyjątkowych wypadkach zastrzec, że będzie obecny przy tej rozmowie </a:t>
            </a:r>
          </a:p>
          <a:p>
            <a:r>
              <a:rPr lang="pl-PL" sz="2000"/>
              <a:t>natychmiast zwolnić na polecenie sądu lub prokuratora, gdy odpadnie przyczyna zatrzymania lub upłynie maksymalny czas zatrzymania </a:t>
            </a:r>
          </a:p>
          <a:p>
            <a:r>
              <a:rPr lang="pl-PL" sz="2000"/>
              <a:t>humanitarnego traktowania zatrzymanego </a:t>
            </a:r>
          </a:p>
        </p:txBody>
      </p:sp>
    </p:spTree>
    <p:extLst>
      <p:ext uri="{BB962C8B-B14F-4D97-AF65-F5344CB8AC3E}">
        <p14:creationId xmlns:p14="http://schemas.microsoft.com/office/powerpoint/2010/main" val="52598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Zatrzymanie prokuratorskie – art. 247 </a:t>
            </a:r>
          </a:p>
        </p:txBody>
      </p:sp>
      <p:sp>
        <p:nvSpPr>
          <p:cNvPr id="3" name="Symbol zastępczy zawartości 2"/>
          <p:cNvSpPr>
            <a:spLocks noGrp="1"/>
          </p:cNvSpPr>
          <p:nvPr>
            <p:ph type="body" sz="quarter" idx="11"/>
          </p:nvPr>
        </p:nvSpPr>
        <p:spPr>
          <a:xfrm>
            <a:off x="234950" y="977900"/>
            <a:ext cx="10443210" cy="5584825"/>
          </a:xfrm>
        </p:spPr>
        <p:txBody>
          <a:bodyPr>
            <a:normAutofit/>
          </a:bodyPr>
          <a:lstStyle/>
          <a:p>
            <a:pPr algn="just"/>
            <a:r>
              <a:rPr lang="pl-PL" sz="1800" dirty="0"/>
              <a:t>§  1. Prokurator może zarządzić zatrzymanie i przymusowe doprowadzenie osoby podejrzanej albo podejrzanego, jeżeli zachodzi uzasadniona obawa, że:</a:t>
            </a:r>
          </a:p>
          <a:p>
            <a:pPr lvl="1" algn="just"/>
            <a:r>
              <a:rPr lang="pl-PL" sz="1800" b="1" dirty="0"/>
              <a:t>nie stawią się na wezwanie w celu przeprowadzenia z ich udziałem czynności, o których mowa w art. 313 § 1 lub art. 314, albo badań lub czynności, o których mowa w art. 74 § 2 lub 3,</a:t>
            </a:r>
          </a:p>
          <a:p>
            <a:pPr lvl="1" algn="just"/>
            <a:r>
              <a:rPr lang="pl-PL" sz="1800" b="1" dirty="0"/>
              <a:t>mogą w inny bezprawny sposób utrudniać postępowanie.</a:t>
            </a:r>
          </a:p>
          <a:p>
            <a:pPr algn="just"/>
            <a:r>
              <a:rPr lang="pl-PL" sz="1800" dirty="0"/>
              <a:t>§ 2. Zatrzymanie i przymusowe doprowadzenie, o którym mowa w § 1, może także nastąpić, gdy zachodzi potrzeba niezwłocznego zastosowania środka zapobiegawczego.</a:t>
            </a:r>
          </a:p>
          <a:p>
            <a:pPr algn="just"/>
            <a:r>
              <a:rPr lang="pl-PL" sz="1800" dirty="0"/>
              <a:t>§ 3. W związku z zatrzymaniem można też zarządzić przeszukanie. Przepisy art. 220-222 i art. 224 stosuje się odpowiednio.</a:t>
            </a:r>
          </a:p>
          <a:p>
            <a:pPr algn="just"/>
            <a:r>
              <a:rPr lang="pl-PL" sz="1800" dirty="0"/>
              <a:t>§ 4. Niezwłocznie po doprowadzeniu przeprowadza się z udziałem zatrzymanego czynności wskazane w § 1, a po ich dokonaniu należy zwolnić go, o ile nie zachodzi potrzeba stosowania środka zapobiegawczego.</a:t>
            </a:r>
          </a:p>
          <a:p>
            <a:pPr algn="just"/>
            <a:r>
              <a:rPr lang="pl-PL" sz="1800" dirty="0"/>
              <a:t>§ 5. Rozstrzygając w przedmiocie środka zapobiegawczego, prokurator niezwłocznie zwalnia zatrzymanego albo występuje do sądu z wnioskiem o zastosowanie tymczasowego aresztowania.</a:t>
            </a:r>
          </a:p>
          <a:p>
            <a:pPr algn="just"/>
            <a:r>
              <a:rPr lang="pl-PL" sz="1800" dirty="0"/>
              <a:t>§ 6. Do zatrzymania, o którym mowa w § 1, stosuje się odpowiednio art. 246 (zażalenie) </a:t>
            </a:r>
          </a:p>
          <a:p>
            <a:pPr algn="just"/>
            <a:r>
              <a:rPr lang="pl-PL" sz="1800" dirty="0"/>
              <a:t>§ 7. Zarządzenia, o których mowa w § 1, wykonuje Policja lub inne organy, o których mowa w art. 312, w zakresie swych właściwości, jeżeli ustawa uprawnia je do zatrzymywania osoby. Zarządzenia dotyczące zatrzymania i przymusowego doprowadzenia żołnierza w czynnej służbie wojskowej wykonują właściwe organy wojskowe.</a:t>
            </a:r>
          </a:p>
        </p:txBody>
      </p:sp>
    </p:spTree>
    <p:extLst>
      <p:ext uri="{BB962C8B-B14F-4D97-AF65-F5344CB8AC3E}">
        <p14:creationId xmlns:p14="http://schemas.microsoft.com/office/powerpoint/2010/main" val="2835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Zatrzymanie prokuratorskie </a:t>
            </a:r>
          </a:p>
        </p:txBody>
      </p:sp>
      <p:sp>
        <p:nvSpPr>
          <p:cNvPr id="3" name="Symbol zastępczy zawartości 2"/>
          <p:cNvSpPr>
            <a:spLocks noGrp="1"/>
          </p:cNvSpPr>
          <p:nvPr>
            <p:ph type="body" sz="quarter" idx="11"/>
          </p:nvPr>
        </p:nvSpPr>
        <p:spPr>
          <a:xfrm>
            <a:off x="234950" y="977900"/>
            <a:ext cx="10402570" cy="5584825"/>
          </a:xfrm>
        </p:spPr>
        <p:txBody>
          <a:bodyPr>
            <a:normAutofit/>
          </a:bodyPr>
          <a:lstStyle/>
          <a:p>
            <a:pPr marL="0" indent="0" algn="just">
              <a:buNone/>
            </a:pPr>
            <a:r>
              <a:rPr lang="pl-PL" sz="2200" dirty="0"/>
              <a:t>Przesłanki zatrzymania:</a:t>
            </a:r>
          </a:p>
          <a:p>
            <a:pPr marL="457200" lvl="1" indent="0" algn="just">
              <a:buNone/>
            </a:pPr>
            <a:r>
              <a:rPr lang="pl-PL" sz="2200" dirty="0"/>
              <a:t>1. uzasadniona obawa, że osoba podejrzana lub podejrzany nie stawią się na wezwanie celem przeprowadzenia czynności z art. 313 (przedstawienie zarzutów), art. 314 (zmiana lub uzupełnienie postanowienia o przedstawieniu zarzutów) lub badań i czynności z art. 74 § 2 i 3 </a:t>
            </a:r>
          </a:p>
          <a:p>
            <a:pPr marL="457200" lvl="1" indent="0" algn="just">
              <a:buNone/>
            </a:pPr>
            <a:r>
              <a:rPr lang="pl-PL" sz="2200" dirty="0"/>
              <a:t>2. uzasadniona obawa, że osoba podejrzana lub podejrzany będą w inny bezprawny sposób utrudniać postępowanie (inny niż w pkt 1)</a:t>
            </a:r>
          </a:p>
          <a:p>
            <a:pPr marL="457200" lvl="1" indent="0" algn="just">
              <a:buNone/>
            </a:pPr>
            <a:r>
              <a:rPr lang="pl-PL" sz="2200" dirty="0"/>
              <a:t>3. natychmiastowa potrzeba zastosowania środka zapobiegawczego </a:t>
            </a:r>
          </a:p>
          <a:p>
            <a:pPr marL="0" indent="0" algn="just">
              <a:buNone/>
            </a:pPr>
            <a:r>
              <a:rPr lang="pl-PL" sz="2200" b="1" u="sng" dirty="0"/>
              <a:t>Prawo do wydania postanowienia o zatrzymaniu z art. 247 ma wyłącznie prokurator</a:t>
            </a:r>
            <a:r>
              <a:rPr lang="pl-PL" sz="2200" dirty="0"/>
              <a:t>. Policja i inne organy prowadzące postępowanie przygotowawcze wykonują w tym zakresie decyzję prokuratora. </a:t>
            </a:r>
          </a:p>
          <a:p>
            <a:pPr marL="0" indent="0" algn="just">
              <a:buNone/>
            </a:pPr>
            <a:r>
              <a:rPr lang="pl-PL" sz="2200" dirty="0"/>
              <a:t>Zatrzymanie prokuratorskie jest możliwe wyłącznie w celach wskazanych w art. 247 § 1 k.p.k. Zatrzymanie z innych względów jest niedopuszczalne. Wąski katalog okoliczności pozwalających na tymczasowe pozbawienie wolności różni instytucję z art. 247 od tej unormowanej w art. 244</a:t>
            </a:r>
          </a:p>
        </p:txBody>
      </p:sp>
    </p:spTree>
    <p:extLst>
      <p:ext uri="{BB962C8B-B14F-4D97-AF65-F5344CB8AC3E}">
        <p14:creationId xmlns:p14="http://schemas.microsoft.com/office/powerpoint/2010/main" val="2985188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Zażalenie na zatrzymanie – art. 246</a:t>
            </a:r>
          </a:p>
        </p:txBody>
      </p:sp>
      <p:sp>
        <p:nvSpPr>
          <p:cNvPr id="3" name="Symbol zastępczy zawartości 2"/>
          <p:cNvSpPr>
            <a:spLocks noGrp="1"/>
          </p:cNvSpPr>
          <p:nvPr>
            <p:ph type="body" sz="quarter" idx="11"/>
          </p:nvPr>
        </p:nvSpPr>
        <p:spPr>
          <a:xfrm>
            <a:off x="234950" y="977900"/>
            <a:ext cx="10458717" cy="5584825"/>
          </a:xfrm>
        </p:spPr>
        <p:txBody>
          <a:bodyPr>
            <a:normAutofit/>
          </a:bodyPr>
          <a:lstStyle/>
          <a:p>
            <a:pPr algn="just"/>
            <a:r>
              <a:rPr lang="pl-PL" sz="2400" dirty="0"/>
              <a:t>§ 1. Zatrzymanemu przysługuje zażalenie do sądu. W zażaleniu zatrzymany może się domagać zbadania </a:t>
            </a:r>
            <a:r>
              <a:rPr lang="pl-PL" sz="2400" b="1" dirty="0"/>
              <a:t>zasadności, legalności oraz prawidłowości </a:t>
            </a:r>
            <a:r>
              <a:rPr lang="pl-PL" sz="2400" dirty="0"/>
              <a:t>jego zatrzymania.</a:t>
            </a:r>
          </a:p>
          <a:p>
            <a:pPr algn="just"/>
            <a:r>
              <a:rPr lang="pl-PL" sz="2400" dirty="0"/>
              <a:t>§ 2. Zażalenie przekazuje się niezwłocznie </a:t>
            </a:r>
            <a:r>
              <a:rPr lang="pl-PL" sz="2400" b="1" dirty="0"/>
              <a:t>sądowi rejonowemu miejsca zatrzymania lub prowadzenia postępowania</a:t>
            </a:r>
            <a:r>
              <a:rPr lang="pl-PL" sz="2400" dirty="0"/>
              <a:t>, który również niezwłocznie je rozpoznaje.</a:t>
            </a:r>
          </a:p>
          <a:p>
            <a:pPr algn="just"/>
            <a:r>
              <a:rPr lang="pl-PL" sz="2400" dirty="0"/>
              <a:t>§ 3. W razie uznania bezzasadności lub nielegalności zatrzymania sąd zarządza natychmiastowe zwolnienie zatrzymanego.</a:t>
            </a:r>
          </a:p>
          <a:p>
            <a:pPr algn="just"/>
            <a:r>
              <a:rPr lang="pl-PL" sz="2400" dirty="0"/>
              <a:t>§ 4. W wypadku stwierdzenia bezzasadności, nielegalności lub nieprawidłowości zatrzymania sąd zawiadamia o tym prokuratora i organ przełożony nad organem, który dokonał zatrzymania.</a:t>
            </a:r>
          </a:p>
          <a:p>
            <a:pPr algn="just"/>
            <a:r>
              <a:rPr lang="pl-PL" sz="2400" dirty="0"/>
              <a:t>§ 5. W razie zbiegu zażaleń na zatrzymanie i tymczasowe aresztowanie można rozpoznać je łącznie.</a:t>
            </a:r>
          </a:p>
          <a:p>
            <a:pPr algn="just"/>
            <a:endParaRPr lang="pl-PL" sz="2400" dirty="0"/>
          </a:p>
        </p:txBody>
      </p:sp>
      <p:sp>
        <p:nvSpPr>
          <p:cNvPr id="5" name="AutoShape 2" descr="http://lex.online.wolterskluwer.pl/WKPLOnline/img/jrclock.png">
            <a:hlinkClick r:id="rId2"/>
          </p:cNvPr>
          <p:cNvSpPr>
            <a:spLocks noChangeAspect="1" noChangeArrowheads="1"/>
          </p:cNvSpPr>
          <p:nvPr/>
        </p:nvSpPr>
        <p:spPr bwMode="auto">
          <a:xfrm>
            <a:off x="155575" y="-1243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53194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Zażalenie na zatrzymanie </a:t>
            </a:r>
          </a:p>
        </p:txBody>
      </p:sp>
      <p:graphicFrame>
        <p:nvGraphicFramePr>
          <p:cNvPr id="5" name="Symbol zastępczy zawartości 2">
            <a:extLst>
              <a:ext uri="{FF2B5EF4-FFF2-40B4-BE49-F238E27FC236}">
                <a16:creationId xmlns:a16="http://schemas.microsoft.com/office/drawing/2014/main" id="{A912A1E7-B699-4E28-9173-A91A3F1FE61D}"/>
              </a:ext>
            </a:extLst>
          </p:cNvPr>
          <p:cNvGraphicFramePr>
            <a:graphicFrameLocks noGrp="1"/>
          </p:cNvGraphicFramePr>
          <p:nvPr>
            <p:ph idx="1"/>
            <p:extLst>
              <p:ext uri="{D42A27DB-BD31-4B8C-83A1-F6EECF244321}">
                <p14:modId xmlns:p14="http://schemas.microsoft.com/office/powerpoint/2010/main" val="3478978062"/>
              </p:ext>
            </p:extLst>
          </p:nvPr>
        </p:nvGraphicFramePr>
        <p:xfrm>
          <a:off x="193040" y="1402080"/>
          <a:ext cx="11927840" cy="614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21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4DC1CF-5C64-4403-AA05-BADBC8424937}"/>
              </a:ext>
            </a:extLst>
          </p:cNvPr>
          <p:cNvSpPr>
            <a:spLocks noGrp="1"/>
          </p:cNvSpPr>
          <p:nvPr>
            <p:ph type="body" sz="quarter" idx="10"/>
          </p:nvPr>
        </p:nvSpPr>
        <p:spPr/>
        <p:txBody>
          <a:bodyPr>
            <a:normAutofit fontScale="77500" lnSpcReduction="20000"/>
          </a:bodyPr>
          <a:lstStyle/>
          <a:p>
            <a:r>
              <a:rPr lang="pl-PL" dirty="0"/>
              <a:t>Jak ktoś może stać się podejrzanym? </a:t>
            </a:r>
            <a:endParaRPr lang="en-GB" dirty="0"/>
          </a:p>
        </p:txBody>
      </p:sp>
      <p:sp>
        <p:nvSpPr>
          <p:cNvPr id="3" name="Symbol zastępczy tekstu 2">
            <a:extLst>
              <a:ext uri="{FF2B5EF4-FFF2-40B4-BE49-F238E27FC236}">
                <a16:creationId xmlns:a16="http://schemas.microsoft.com/office/drawing/2014/main" id="{30DFC0E5-BC5B-410A-905F-B84511E70F2A}"/>
              </a:ext>
            </a:extLst>
          </p:cNvPr>
          <p:cNvSpPr>
            <a:spLocks noGrp="1"/>
          </p:cNvSpPr>
          <p:nvPr>
            <p:ph type="body" sz="quarter" idx="11"/>
          </p:nvPr>
        </p:nvSpPr>
        <p:spPr>
          <a:xfrm>
            <a:off x="234950" y="977900"/>
            <a:ext cx="10410591" cy="5584825"/>
          </a:xfrm>
        </p:spPr>
        <p:txBody>
          <a:bodyPr>
            <a:normAutofit lnSpcReduction="10000"/>
          </a:bodyPr>
          <a:lstStyle/>
          <a:p>
            <a:pPr algn="just"/>
            <a:r>
              <a:rPr lang="pl-PL" dirty="0"/>
              <a:t>Jest klika wariantów:</a:t>
            </a:r>
          </a:p>
          <a:p>
            <a:pPr lvl="1" algn="just"/>
            <a:r>
              <a:rPr lang="pl-PL" dirty="0"/>
              <a:t>w ramach czynności niecierpiących zwłoki (w niezbędnym zakresie), kiedy od razu wiadomo, komu przedstawić zarzuty</a:t>
            </a:r>
          </a:p>
          <a:p>
            <a:pPr lvl="2" algn="just"/>
            <a:r>
              <a:rPr lang="pl-PL" dirty="0"/>
              <a:t>Art. 308 §  2. </a:t>
            </a:r>
            <a:r>
              <a:rPr lang="pl-PL" b="1" dirty="0"/>
              <a:t>W wypadkach niecierpiących zwłoki</a:t>
            </a:r>
            <a:r>
              <a:rPr lang="pl-PL" dirty="0"/>
              <a:t>, w szczególności wtedy, gdy mogłoby to spowodować zatarcie śladów lub dowodów przestępstwa, </a:t>
            </a:r>
            <a:r>
              <a:rPr lang="pl-PL" b="1" dirty="0"/>
              <a:t>można w toku czynności </a:t>
            </a:r>
            <a:r>
              <a:rPr lang="pl-PL" dirty="0"/>
              <a:t>wymienionych w § 1 </a:t>
            </a:r>
            <a:r>
              <a:rPr lang="pl-PL" b="1" u="sng" dirty="0"/>
              <a:t>przesłuchać osobę podejrzaną o popełnienie przestępstwa w charakterze podejrzanego przed wydaniem postanowienia o przedstawieniu zarzutów</a:t>
            </a:r>
            <a:r>
              <a:rPr lang="pl-PL" dirty="0"/>
              <a:t>, jeżeli zachodzą warunki do sporządzenia takiego postanowienia. Przesłuchanie rozpoczyna się od informacji o treści zarzutu. </a:t>
            </a:r>
          </a:p>
          <a:p>
            <a:pPr lvl="1" algn="just"/>
            <a:r>
              <a:rPr lang="pl-PL" dirty="0"/>
              <a:t>na skutek działań podejmowanych przez organy procesowe, w celu ustalenia, kto powinien być podejrzanym; </a:t>
            </a:r>
          </a:p>
          <a:p>
            <a:pPr lvl="2" algn="just"/>
            <a:r>
              <a:rPr lang="pl-PL" dirty="0"/>
              <a:t>wzywa się osobę na przesłuchanie w charakterze podejrzanego; albo</a:t>
            </a:r>
          </a:p>
          <a:p>
            <a:pPr lvl="2" algn="just"/>
            <a:r>
              <a:rPr lang="pl-PL" dirty="0"/>
              <a:t>prokurator wydaje postanowienie o zatrzymaniu </a:t>
            </a:r>
          </a:p>
          <a:p>
            <a:pPr lvl="3" algn="just"/>
            <a:r>
              <a:rPr lang="pl-PL" dirty="0"/>
              <a:t>Art. 247 </a:t>
            </a:r>
            <a:r>
              <a:rPr lang="en-GB" dirty="0"/>
              <a:t>§</a:t>
            </a:r>
            <a:r>
              <a:rPr lang="pl-PL" dirty="0"/>
              <a:t> 1. Prokurator może zarządzić zatrzymanie i przymusowe doprowadzenie osoby podejrzanej albo podejrzanego, jeżeli zachodzi uzasadniona obawa, że: 1) nie stawią się na wezwanie w celu przeprowadzenia z ich udziałem czynności, o których mowa w art. 313 § 1 lub art. 314;</a:t>
            </a:r>
          </a:p>
          <a:p>
            <a:pPr lvl="1" algn="just"/>
            <a:r>
              <a:rPr lang="pl-PL" dirty="0"/>
              <a:t>po ujęciu obywatelskim (art. 243), tj. ujęciu osoby na gorącym uczynku przestępstwa (zob. kolejne slajdy)</a:t>
            </a:r>
          </a:p>
          <a:p>
            <a:pPr lvl="1" algn="just"/>
            <a:endParaRPr lang="en-GB" dirty="0"/>
          </a:p>
        </p:txBody>
      </p:sp>
    </p:spTree>
    <p:extLst>
      <p:ext uri="{BB962C8B-B14F-4D97-AF65-F5344CB8AC3E}">
        <p14:creationId xmlns:p14="http://schemas.microsoft.com/office/powerpoint/2010/main" val="380095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261ABE-8644-4DC2-BBF2-602025BC9C0A}"/>
              </a:ext>
            </a:extLst>
          </p:cNvPr>
          <p:cNvSpPr>
            <a:spLocks noGrp="1"/>
          </p:cNvSpPr>
          <p:nvPr>
            <p:ph type="body" sz="quarter" idx="10"/>
          </p:nvPr>
        </p:nvSpPr>
        <p:spPr/>
        <p:txBody>
          <a:bodyPr>
            <a:normAutofit fontScale="77500" lnSpcReduction="20000"/>
          </a:bodyPr>
          <a:lstStyle/>
          <a:p>
            <a:r>
              <a:rPr lang="pl-PL" dirty="0"/>
              <a:t>Do przeczytania </a:t>
            </a:r>
            <a:endParaRPr lang="en-GB" dirty="0"/>
          </a:p>
        </p:txBody>
      </p:sp>
      <p:sp>
        <p:nvSpPr>
          <p:cNvPr id="3" name="Symbol zastępczy tekstu 2">
            <a:extLst>
              <a:ext uri="{FF2B5EF4-FFF2-40B4-BE49-F238E27FC236}">
                <a16:creationId xmlns:a16="http://schemas.microsoft.com/office/drawing/2014/main" id="{28ACD8AB-2731-4831-A9CC-8103DB609408}"/>
              </a:ext>
            </a:extLst>
          </p:cNvPr>
          <p:cNvSpPr>
            <a:spLocks noGrp="1"/>
          </p:cNvSpPr>
          <p:nvPr>
            <p:ph type="body" sz="quarter" idx="11"/>
          </p:nvPr>
        </p:nvSpPr>
        <p:spPr>
          <a:xfrm>
            <a:off x="234951" y="977900"/>
            <a:ext cx="3087370" cy="5584825"/>
          </a:xfrm>
        </p:spPr>
        <p:txBody>
          <a:bodyPr/>
          <a:lstStyle/>
          <a:p>
            <a:r>
              <a:rPr lang="pl-PL" dirty="0"/>
              <a:t>Rozdział II </a:t>
            </a:r>
          </a:p>
          <a:p>
            <a:pPr lvl="1"/>
            <a:r>
              <a:rPr lang="pl-PL" dirty="0"/>
              <a:t>3.4.1</a:t>
            </a:r>
          </a:p>
          <a:p>
            <a:pPr lvl="1"/>
            <a:r>
              <a:rPr lang="pl-PL" dirty="0"/>
              <a:t>3.4.2.</a:t>
            </a:r>
          </a:p>
          <a:p>
            <a:r>
              <a:rPr lang="pl-PL" dirty="0"/>
              <a:t>Rozdział IV</a:t>
            </a:r>
          </a:p>
          <a:p>
            <a:pPr lvl="1"/>
            <a:r>
              <a:rPr lang="pl-PL" dirty="0"/>
              <a:t>3.4.</a:t>
            </a:r>
          </a:p>
          <a:p>
            <a:pPr lvl="1"/>
            <a:r>
              <a:rPr lang="pl-PL" dirty="0"/>
              <a:t>3.7.</a:t>
            </a:r>
          </a:p>
          <a:p>
            <a:pPr lvl="1"/>
            <a:r>
              <a:rPr lang="pl-PL" dirty="0"/>
              <a:t>4.3.</a:t>
            </a:r>
          </a:p>
          <a:p>
            <a:r>
              <a:rPr lang="pl-PL" dirty="0"/>
              <a:t>Rozdział VII </a:t>
            </a:r>
          </a:p>
          <a:p>
            <a:pPr lvl="1"/>
            <a:r>
              <a:rPr lang="pl-PL" dirty="0"/>
              <a:t>1</a:t>
            </a:r>
          </a:p>
          <a:p>
            <a:pPr lvl="1"/>
            <a:r>
              <a:rPr lang="pl-PL" dirty="0"/>
              <a:t>2</a:t>
            </a:r>
          </a:p>
          <a:p>
            <a:pPr lvl="1"/>
            <a:r>
              <a:rPr lang="pl-PL" dirty="0"/>
              <a:t>3 </a:t>
            </a:r>
            <a:endParaRPr lang="en-GB" dirty="0"/>
          </a:p>
        </p:txBody>
      </p:sp>
      <p:sp>
        <p:nvSpPr>
          <p:cNvPr id="4" name="Prostokąt 3">
            <a:extLst>
              <a:ext uri="{FF2B5EF4-FFF2-40B4-BE49-F238E27FC236}">
                <a16:creationId xmlns:a16="http://schemas.microsoft.com/office/drawing/2014/main" id="{D3AC3B21-F240-4F3E-B15B-4DB8080F1E20}"/>
              </a:ext>
            </a:extLst>
          </p:cNvPr>
          <p:cNvSpPr/>
          <p:nvPr/>
        </p:nvSpPr>
        <p:spPr>
          <a:xfrm>
            <a:off x="2999872" y="1051908"/>
            <a:ext cx="7395411" cy="1200329"/>
          </a:xfrm>
          <a:prstGeom prst="rect">
            <a:avLst/>
          </a:prstGeom>
        </p:spPr>
        <p:txBody>
          <a:bodyPr wrap="square">
            <a:spAutoFit/>
          </a:bodyPr>
          <a:lstStyle/>
          <a:p>
            <a:pPr algn="just"/>
            <a:r>
              <a:rPr lang="pl-PL" b="1" dirty="0">
                <a:solidFill>
                  <a:srgbClr val="5F6368"/>
                </a:solidFill>
                <a:latin typeface="arial" panose="020B0604020202020204" pitchFamily="34" charset="0"/>
              </a:rPr>
              <a:t>Sławomir </a:t>
            </a:r>
            <a:r>
              <a:rPr lang="pl-PL" b="1" dirty="0" err="1">
                <a:solidFill>
                  <a:srgbClr val="5F6368"/>
                </a:solidFill>
                <a:latin typeface="arial" panose="020B0604020202020204" pitchFamily="34" charset="0"/>
              </a:rPr>
              <a:t>Steinborn</a:t>
            </a:r>
            <a:r>
              <a:rPr lang="pl-PL" b="1" dirty="0">
                <a:solidFill>
                  <a:srgbClr val="5F6368"/>
                </a:solidFill>
                <a:latin typeface="arial" panose="020B0604020202020204" pitchFamily="34" charset="0"/>
              </a:rPr>
              <a:t>, </a:t>
            </a:r>
            <a:r>
              <a:rPr lang="pl-PL" i="1" dirty="0">
                <a:solidFill>
                  <a:srgbClr val="5F6368"/>
                </a:solidFill>
                <a:latin typeface="arial" panose="020B0604020202020204" pitchFamily="34" charset="0"/>
              </a:rPr>
              <a:t>Status osoby podejrzanej</a:t>
            </a:r>
            <a:r>
              <a:rPr lang="pl-PL" i="1" dirty="0">
                <a:solidFill>
                  <a:srgbClr val="4D5156"/>
                </a:solidFill>
                <a:latin typeface="arial" panose="020B0604020202020204" pitchFamily="34" charset="0"/>
              </a:rPr>
              <a:t> w procesie karnym z perspektywy Konstytucji RP: (uwagi de lege lata i de lege </a:t>
            </a:r>
            <a:r>
              <a:rPr lang="pl-PL" i="1" dirty="0" err="1">
                <a:solidFill>
                  <a:srgbClr val="4D5156"/>
                </a:solidFill>
                <a:latin typeface="arial" panose="020B0604020202020204" pitchFamily="34" charset="0"/>
              </a:rPr>
              <a:t>ferenda</a:t>
            </a:r>
            <a:r>
              <a:rPr lang="pl-PL" i="1" dirty="0">
                <a:solidFill>
                  <a:srgbClr val="4D5156"/>
                </a:solidFill>
                <a:latin typeface="arial" panose="020B0604020202020204" pitchFamily="34" charset="0"/>
              </a:rPr>
              <a:t>, </a:t>
            </a:r>
            <a:r>
              <a:rPr lang="pl-PL" dirty="0">
                <a:solidFill>
                  <a:srgbClr val="4D5156"/>
                </a:solidFill>
                <a:latin typeface="arial" panose="020B0604020202020204" pitchFamily="34" charset="0"/>
              </a:rPr>
              <a:t>[w:] P. Kardas, W. Wróbel, P. Sroka, </a:t>
            </a:r>
            <a:r>
              <a:rPr lang="pl-PL" i="1" dirty="0">
                <a:solidFill>
                  <a:srgbClr val="4D5156"/>
                </a:solidFill>
                <a:latin typeface="arial" panose="020B0604020202020204" pitchFamily="34" charset="0"/>
              </a:rPr>
              <a:t>Państwo prawa i prawo karne : księga jubileuszowa profesora Andrzeja Zolla, t. 2</a:t>
            </a:r>
            <a:r>
              <a:rPr lang="pl-PL" dirty="0">
                <a:solidFill>
                  <a:srgbClr val="4D5156"/>
                </a:solidFill>
                <a:latin typeface="arial" panose="020B0604020202020204" pitchFamily="34" charset="0"/>
              </a:rPr>
              <a:t>, Warszawa 2012</a:t>
            </a:r>
            <a:endParaRPr lang="en-GB" dirty="0"/>
          </a:p>
        </p:txBody>
      </p:sp>
    </p:spTree>
    <p:extLst>
      <p:ext uri="{BB962C8B-B14F-4D97-AF65-F5344CB8AC3E}">
        <p14:creationId xmlns:p14="http://schemas.microsoft.com/office/powerpoint/2010/main" val="123494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7998DF8-A127-4725-BD29-6B7385789126}"/>
              </a:ext>
            </a:extLst>
          </p:cNvPr>
          <p:cNvSpPr>
            <a:spLocks noGrp="1"/>
          </p:cNvSpPr>
          <p:nvPr>
            <p:ph type="body" sz="quarter" idx="10"/>
          </p:nvPr>
        </p:nvSpPr>
        <p:spPr/>
        <p:txBody>
          <a:bodyPr>
            <a:normAutofit fontScale="77500" lnSpcReduction="20000"/>
          </a:bodyPr>
          <a:lstStyle/>
          <a:p>
            <a:r>
              <a:rPr lang="pl-PL" dirty="0"/>
              <a:t>Przedstawienie zarzutów</a:t>
            </a:r>
            <a:endParaRPr lang="en-GB" dirty="0"/>
          </a:p>
        </p:txBody>
      </p:sp>
      <p:sp>
        <p:nvSpPr>
          <p:cNvPr id="3" name="Symbol zastępczy tekstu 2">
            <a:extLst>
              <a:ext uri="{FF2B5EF4-FFF2-40B4-BE49-F238E27FC236}">
                <a16:creationId xmlns:a16="http://schemas.microsoft.com/office/drawing/2014/main" id="{E5BCC446-BF35-415C-B544-C014CED36CDF}"/>
              </a:ext>
            </a:extLst>
          </p:cNvPr>
          <p:cNvSpPr>
            <a:spLocks noGrp="1"/>
          </p:cNvSpPr>
          <p:nvPr>
            <p:ph type="body" sz="quarter" idx="11"/>
          </p:nvPr>
        </p:nvSpPr>
        <p:spPr>
          <a:xfrm>
            <a:off x="234950" y="977900"/>
            <a:ext cx="10304713" cy="5584825"/>
          </a:xfrm>
        </p:spPr>
        <p:txBody>
          <a:bodyPr>
            <a:normAutofit fontScale="92500" lnSpcReduction="20000"/>
          </a:bodyPr>
          <a:lstStyle/>
          <a:p>
            <a:pPr algn="just"/>
            <a:r>
              <a:rPr lang="pl-PL" dirty="0"/>
              <a:t>Art. 313</a:t>
            </a:r>
          </a:p>
          <a:p>
            <a:pPr algn="just"/>
            <a:r>
              <a:rPr lang="pl-PL" dirty="0"/>
              <a:t>§  1. Jeżeli dane istniejące w chwili wszczęcia śledztwa lub zebrane w jego toku </a:t>
            </a:r>
            <a:r>
              <a:rPr lang="pl-PL" b="1" u="sng" dirty="0"/>
              <a:t>uzasadniają dostatecznie podejrzenie</a:t>
            </a:r>
            <a:r>
              <a:rPr lang="pl-PL" dirty="0"/>
              <a:t>, że </a:t>
            </a:r>
            <a:r>
              <a:rPr lang="pl-PL" b="1" u="sng" dirty="0"/>
              <a:t>czyn popełniła określona osoba</a:t>
            </a:r>
            <a:r>
              <a:rPr lang="pl-PL" dirty="0"/>
              <a:t>, </a:t>
            </a:r>
            <a:r>
              <a:rPr lang="pl-PL" b="1" dirty="0"/>
              <a:t>sporządza</a:t>
            </a:r>
            <a:r>
              <a:rPr lang="pl-PL" dirty="0"/>
              <a:t> się postanowienie o przedstawieniu zarzutów, </a:t>
            </a:r>
            <a:r>
              <a:rPr lang="pl-PL" b="1" dirty="0"/>
              <a:t>ogłasza</a:t>
            </a:r>
            <a:r>
              <a:rPr lang="pl-PL" dirty="0"/>
              <a:t> je niezwłocznie podejrzanemu i </a:t>
            </a:r>
            <a:r>
              <a:rPr lang="pl-PL" b="1" dirty="0"/>
              <a:t>przesłuchuje się go</a:t>
            </a:r>
            <a:r>
              <a:rPr lang="pl-PL" dirty="0"/>
              <a:t>, chyba że ogłoszenie postanowienia lub przesłuchanie podejrzanego nie jest możliwe z powodu jego ukrywania się lub nieobecności w kraju.</a:t>
            </a:r>
          </a:p>
          <a:p>
            <a:pPr algn="just"/>
            <a:r>
              <a:rPr lang="pl-PL" dirty="0"/>
              <a:t>§  2. Postanowienie o przedstawieniu zarzutów zawiera wskazanie podejrzanego, dokładne określenie zarzucanego mu czynu i jego kwalifikacji prawnej.</a:t>
            </a:r>
          </a:p>
          <a:p>
            <a:pPr algn="just"/>
            <a:r>
              <a:rPr lang="pl-PL" dirty="0"/>
              <a:t>§  3. Podejrzany może do czasu zawiadomienia go o terminie zaznajomienia z materiałami śledztwa żądać </a:t>
            </a:r>
            <a:r>
              <a:rPr lang="pl-PL" b="1" u="sng" dirty="0"/>
              <a:t>podania mu ustnie podstaw zarzutów, a także sporządzenia uzasadnienia na piśmie</a:t>
            </a:r>
            <a:r>
              <a:rPr lang="pl-PL" dirty="0"/>
              <a:t>, o czym należy go pouczyć. Uzasadnienie doręcza się podejrzanemu i ustanowionemu obrońcy w terminie 14 dni.</a:t>
            </a:r>
          </a:p>
          <a:p>
            <a:pPr algn="just"/>
            <a:r>
              <a:rPr lang="pl-PL" dirty="0"/>
              <a:t>§  4. W uzasadnieniu należy w szczególności wskazać, jakie fakty i dowody zostały przyjęte za podstawę zarzutów.</a:t>
            </a:r>
          </a:p>
          <a:p>
            <a:pPr algn="just"/>
            <a:endParaRPr lang="en-GB" dirty="0"/>
          </a:p>
        </p:txBody>
      </p:sp>
    </p:spTree>
    <p:extLst>
      <p:ext uri="{BB962C8B-B14F-4D97-AF65-F5344CB8AC3E}">
        <p14:creationId xmlns:p14="http://schemas.microsoft.com/office/powerpoint/2010/main" val="3259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A437F54-76A2-48A3-B3F6-ADAD3AC4CDEC}"/>
              </a:ext>
            </a:extLst>
          </p:cNvPr>
          <p:cNvSpPr>
            <a:spLocks noGrp="1"/>
          </p:cNvSpPr>
          <p:nvPr>
            <p:ph type="body" sz="quarter" idx="10"/>
          </p:nvPr>
        </p:nvSpPr>
        <p:spPr/>
        <p:txBody>
          <a:bodyPr>
            <a:normAutofit fontScale="77500" lnSpcReduction="20000"/>
          </a:bodyPr>
          <a:lstStyle/>
          <a:p>
            <a:r>
              <a:rPr lang="pl-PL" dirty="0"/>
              <a:t>Przedstawienie zarzutów </a:t>
            </a:r>
            <a:endParaRPr lang="en-GB" dirty="0"/>
          </a:p>
        </p:txBody>
      </p:sp>
      <p:sp>
        <p:nvSpPr>
          <p:cNvPr id="3" name="Symbol zastępczy tekstu 2">
            <a:extLst>
              <a:ext uri="{FF2B5EF4-FFF2-40B4-BE49-F238E27FC236}">
                <a16:creationId xmlns:a16="http://schemas.microsoft.com/office/drawing/2014/main" id="{B040D43A-CBC0-4908-A3DD-A1326AF17B3E}"/>
              </a:ext>
            </a:extLst>
          </p:cNvPr>
          <p:cNvSpPr>
            <a:spLocks noGrp="1"/>
          </p:cNvSpPr>
          <p:nvPr>
            <p:ph type="body" sz="quarter" idx="11"/>
          </p:nvPr>
        </p:nvSpPr>
        <p:spPr>
          <a:xfrm>
            <a:off x="234950" y="977900"/>
            <a:ext cx="10352839" cy="5584825"/>
          </a:xfrm>
        </p:spPr>
        <p:txBody>
          <a:bodyPr>
            <a:normAutofit lnSpcReduction="10000"/>
          </a:bodyPr>
          <a:lstStyle/>
          <a:p>
            <a:r>
              <a:rPr lang="pl-PL" dirty="0"/>
              <a:t>Osoba podejrzana na skutek przedstawienia zarzutów staje się podejrzanym. </a:t>
            </a:r>
          </a:p>
          <a:p>
            <a:pPr marL="0" indent="0">
              <a:buNone/>
            </a:pPr>
            <a:endParaRPr lang="pl-PL" dirty="0"/>
          </a:p>
          <a:p>
            <a:pPr marL="0" indent="0" algn="ctr">
              <a:buNone/>
            </a:pPr>
            <a:r>
              <a:rPr lang="pl-PL" b="1" dirty="0">
                <a:solidFill>
                  <a:srgbClr val="FF0000"/>
                </a:solidFill>
              </a:rPr>
              <a:t>Osoba podejrzana</a:t>
            </a:r>
            <a:r>
              <a:rPr lang="pl-PL" dirty="0"/>
              <a:t> </a:t>
            </a:r>
            <a:r>
              <a:rPr lang="pl-PL" b="1" dirty="0">
                <a:solidFill>
                  <a:srgbClr val="FF0000"/>
                </a:solidFill>
              </a:rPr>
              <a:t>– osoba, którą organy procesowe typują na sprawcę przestępstwa, ale nie mają odpowiednich dowodów (informacji), które pozwoliłyby przedstawić zarzuty. </a:t>
            </a:r>
          </a:p>
          <a:p>
            <a:pPr marL="0" indent="0" algn="ctr">
              <a:buNone/>
            </a:pPr>
            <a:endParaRPr lang="pl-PL" b="1" dirty="0">
              <a:solidFill>
                <a:srgbClr val="FF0000"/>
              </a:solidFill>
            </a:endParaRPr>
          </a:p>
          <a:p>
            <a:pPr marL="0" indent="0" algn="just">
              <a:buNone/>
            </a:pPr>
            <a:r>
              <a:rPr lang="pl-PL" dirty="0"/>
              <a:t>Osoba podejrzana nie jest stroną postępowania karnego. Osoba podejrzana nie jest podejrzanym. Może stać się podejrzanym, jeśli zostaną jej przedstawione zarzuty. </a:t>
            </a:r>
          </a:p>
          <a:p>
            <a:pPr marL="0" indent="0" algn="just">
              <a:buNone/>
            </a:pPr>
            <a:endParaRPr lang="pl-PL" dirty="0"/>
          </a:p>
          <a:p>
            <a:pPr marL="0" indent="0" algn="just">
              <a:buNone/>
            </a:pPr>
            <a:r>
              <a:rPr lang="pl-PL" b="1" dirty="0"/>
              <a:t>Problem pozycji osoby podejrzanej jest sporny w doktrynie prawa karnego procesowego. </a:t>
            </a:r>
          </a:p>
          <a:p>
            <a:pPr algn="just"/>
            <a:endParaRPr lang="pl-PL" b="1" dirty="0"/>
          </a:p>
          <a:p>
            <a:pPr algn="just"/>
            <a:endParaRPr lang="en-GB" dirty="0"/>
          </a:p>
        </p:txBody>
      </p:sp>
    </p:spTree>
    <p:extLst>
      <p:ext uri="{BB962C8B-B14F-4D97-AF65-F5344CB8AC3E}">
        <p14:creationId xmlns:p14="http://schemas.microsoft.com/office/powerpoint/2010/main" val="325808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A80EB01-A85A-40AF-B5AB-88CFE76B1DDF}"/>
              </a:ext>
            </a:extLst>
          </p:cNvPr>
          <p:cNvSpPr>
            <a:spLocks noGrp="1"/>
          </p:cNvSpPr>
          <p:nvPr>
            <p:ph type="body" sz="quarter" idx="10"/>
          </p:nvPr>
        </p:nvSpPr>
        <p:spPr/>
        <p:txBody>
          <a:bodyPr>
            <a:normAutofit fontScale="77500" lnSpcReduction="20000"/>
          </a:bodyPr>
          <a:lstStyle/>
          <a:p>
            <a:r>
              <a:rPr lang="pl-PL" dirty="0"/>
              <a:t>Prawa podejrzanego w postępowaniu przygotowawczym </a:t>
            </a:r>
            <a:endParaRPr lang="en-GB" dirty="0"/>
          </a:p>
        </p:txBody>
      </p:sp>
      <p:sp>
        <p:nvSpPr>
          <p:cNvPr id="3" name="Symbol zastępczy tekstu 2">
            <a:extLst>
              <a:ext uri="{FF2B5EF4-FFF2-40B4-BE49-F238E27FC236}">
                <a16:creationId xmlns:a16="http://schemas.microsoft.com/office/drawing/2014/main" id="{F5B6A9A2-5C11-4DB8-B95E-47316F5F3984}"/>
              </a:ext>
            </a:extLst>
          </p:cNvPr>
          <p:cNvSpPr>
            <a:spLocks noGrp="1"/>
          </p:cNvSpPr>
          <p:nvPr>
            <p:ph type="body" sz="quarter" idx="11"/>
          </p:nvPr>
        </p:nvSpPr>
        <p:spPr>
          <a:xfrm>
            <a:off x="234950" y="977900"/>
            <a:ext cx="10343214" cy="5584825"/>
          </a:xfrm>
        </p:spPr>
        <p:txBody>
          <a:bodyPr/>
          <a:lstStyle/>
          <a:p>
            <a:pPr algn="just"/>
            <a:r>
              <a:rPr lang="pl-PL" dirty="0"/>
              <a:t>Podejrzanego i oskarżonego. Częściowo, w zakresie określonym w KPK uprawnienia podejrzanego, przysługują również osobie podejrzanej. </a:t>
            </a:r>
          </a:p>
          <a:p>
            <a:pPr algn="just"/>
            <a:r>
              <a:rPr lang="pl-PL" dirty="0"/>
              <a:t>Domniemanie niewinności – art. 6 ust. 2 EKPC, art. 42 ust. 3 Konstytucji, art. 5 KPK </a:t>
            </a:r>
          </a:p>
          <a:p>
            <a:pPr marL="457200" lvl="1" indent="0" algn="just">
              <a:buNone/>
            </a:pPr>
            <a:r>
              <a:rPr lang="pl-PL" b="1" dirty="0">
                <a:solidFill>
                  <a:schemeClr val="accent6"/>
                </a:solidFill>
              </a:rPr>
              <a:t>Każdego uważa się za niewinnego, dopóki jego wina nie zostanie stwierdzona prawomocnym wyrokiem sądu.</a:t>
            </a:r>
          </a:p>
          <a:p>
            <a:pPr algn="just"/>
            <a:r>
              <a:rPr lang="pl-PL" dirty="0"/>
              <a:t>Prawo do obrony – art. 6 ust. 3 EKPC, art. 42 ust. 2 Konstytucji, art. 6 KPK </a:t>
            </a:r>
          </a:p>
          <a:p>
            <a:pPr marL="457200" lvl="1" indent="0" algn="just">
              <a:buNone/>
            </a:pPr>
            <a:r>
              <a:rPr lang="pl-PL" b="1" dirty="0">
                <a:solidFill>
                  <a:schemeClr val="accent6"/>
                </a:solidFill>
              </a:rPr>
              <a:t>Każdy, przeciw komu prowadzone jest postępowanie karne, ma prawo do obrony we wszystkich stadiach postępowania. Może on w szczególności wybrać obrońcę lub na zasadach określonych w ustawie korzystać z obrońcy z urzędu.</a:t>
            </a:r>
            <a:endParaRPr lang="en-GB" b="1" dirty="0">
              <a:solidFill>
                <a:schemeClr val="accent6"/>
              </a:solidFill>
            </a:endParaRPr>
          </a:p>
        </p:txBody>
      </p:sp>
    </p:spTree>
    <p:extLst>
      <p:ext uri="{BB962C8B-B14F-4D97-AF65-F5344CB8AC3E}">
        <p14:creationId xmlns:p14="http://schemas.microsoft.com/office/powerpoint/2010/main" val="21130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3D8FA3A-1A40-4476-A9A4-1F13A455178F}"/>
              </a:ext>
            </a:extLst>
          </p:cNvPr>
          <p:cNvSpPr>
            <a:spLocks noGrp="1"/>
          </p:cNvSpPr>
          <p:nvPr>
            <p:ph type="body" sz="quarter" idx="10"/>
          </p:nvPr>
        </p:nvSpPr>
        <p:spPr/>
        <p:txBody>
          <a:bodyPr>
            <a:normAutofit fontScale="77500" lnSpcReduction="20000"/>
          </a:bodyPr>
          <a:lstStyle/>
          <a:p>
            <a:r>
              <a:rPr lang="pl-PL" dirty="0"/>
              <a:t>Prawo do obrony – konwencyjny standard minimalny</a:t>
            </a:r>
            <a:endParaRPr lang="en-GB" dirty="0"/>
          </a:p>
        </p:txBody>
      </p:sp>
      <p:sp>
        <p:nvSpPr>
          <p:cNvPr id="3" name="Symbol zastępczy tekstu 2">
            <a:extLst>
              <a:ext uri="{FF2B5EF4-FFF2-40B4-BE49-F238E27FC236}">
                <a16:creationId xmlns:a16="http://schemas.microsoft.com/office/drawing/2014/main" id="{149631FC-CA55-4714-A99C-CE08F5D608F8}"/>
              </a:ext>
            </a:extLst>
          </p:cNvPr>
          <p:cNvSpPr>
            <a:spLocks noGrp="1"/>
          </p:cNvSpPr>
          <p:nvPr>
            <p:ph type="body" sz="quarter" idx="11"/>
          </p:nvPr>
        </p:nvSpPr>
        <p:spPr>
          <a:xfrm>
            <a:off x="234950" y="977900"/>
            <a:ext cx="10420216" cy="5584825"/>
          </a:xfrm>
        </p:spPr>
        <p:txBody>
          <a:bodyPr>
            <a:normAutofit fontScale="92500" lnSpcReduction="20000"/>
          </a:bodyPr>
          <a:lstStyle/>
          <a:p>
            <a:pPr marL="0" indent="0" algn="just">
              <a:buNone/>
            </a:pPr>
            <a:r>
              <a:rPr lang="pl-PL" dirty="0"/>
              <a:t>Każdy oskarżony o popełnienie czynu zagrożonego karą ma co najmniej prawo do:</a:t>
            </a:r>
          </a:p>
          <a:p>
            <a:pPr algn="just"/>
            <a:r>
              <a:rPr lang="pl-PL" dirty="0"/>
              <a:t>a) niezwłocznego otrzymania </a:t>
            </a:r>
            <a:r>
              <a:rPr lang="pl-PL" b="1" dirty="0"/>
              <a:t>szczegółowej informacji </a:t>
            </a:r>
            <a:r>
              <a:rPr lang="pl-PL" dirty="0"/>
              <a:t>w języku dla niego zrozumiałym </a:t>
            </a:r>
            <a:r>
              <a:rPr lang="pl-PL" b="1" dirty="0"/>
              <a:t>o istocie i przyczynie skierowanego przeciwko niemu oskarżenia</a:t>
            </a:r>
            <a:r>
              <a:rPr lang="pl-PL" dirty="0"/>
              <a:t>;</a:t>
            </a:r>
          </a:p>
          <a:p>
            <a:pPr algn="just"/>
            <a:r>
              <a:rPr lang="pl-PL" dirty="0"/>
              <a:t>b) posiadania </a:t>
            </a:r>
            <a:r>
              <a:rPr lang="pl-PL" b="1" dirty="0"/>
              <a:t>odpowiedniego czasu i możliwości do przygotowania obrony</a:t>
            </a:r>
            <a:r>
              <a:rPr lang="pl-PL" dirty="0"/>
              <a:t>;</a:t>
            </a:r>
          </a:p>
          <a:p>
            <a:pPr algn="just"/>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algn="just"/>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algn="just"/>
            <a:r>
              <a:rPr lang="pl-PL" dirty="0"/>
              <a:t>e) </a:t>
            </a:r>
            <a:r>
              <a:rPr lang="pl-PL" b="1" dirty="0"/>
              <a:t>korzystania z bezpłatnej pomocy tłumacza</a:t>
            </a:r>
            <a:r>
              <a:rPr lang="pl-PL" dirty="0"/>
              <a:t>, jeżeli nie rozumie lub nie mówi językiem używanym w sądzie.</a:t>
            </a:r>
          </a:p>
          <a:p>
            <a:pPr algn="just"/>
            <a:endParaRPr lang="en-GB" dirty="0"/>
          </a:p>
        </p:txBody>
      </p:sp>
    </p:spTree>
    <p:extLst>
      <p:ext uri="{BB962C8B-B14F-4D97-AF65-F5344CB8AC3E}">
        <p14:creationId xmlns:p14="http://schemas.microsoft.com/office/powerpoint/2010/main" val="193765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577E317-EDCA-4B5A-B347-8D353180BAFE}"/>
              </a:ext>
            </a:extLst>
          </p:cNvPr>
          <p:cNvSpPr>
            <a:spLocks noGrp="1"/>
          </p:cNvSpPr>
          <p:nvPr>
            <p:ph type="body" sz="quarter" idx="10"/>
          </p:nvPr>
        </p:nvSpPr>
        <p:spPr/>
        <p:txBody>
          <a:bodyPr>
            <a:normAutofit fontScale="77500" lnSpcReduction="20000"/>
          </a:bodyPr>
          <a:lstStyle/>
          <a:p>
            <a:r>
              <a:rPr lang="pl-PL" dirty="0"/>
              <a:t>Prawo do obrony</a:t>
            </a:r>
            <a:endParaRPr lang="en-GB" dirty="0"/>
          </a:p>
        </p:txBody>
      </p:sp>
      <p:sp>
        <p:nvSpPr>
          <p:cNvPr id="3" name="Symbol zastępczy tekstu 2">
            <a:extLst>
              <a:ext uri="{FF2B5EF4-FFF2-40B4-BE49-F238E27FC236}">
                <a16:creationId xmlns:a16="http://schemas.microsoft.com/office/drawing/2014/main" id="{29D1C75A-537B-4A56-B87E-81F0CE6F372C}"/>
              </a:ext>
            </a:extLst>
          </p:cNvPr>
          <p:cNvSpPr>
            <a:spLocks noGrp="1"/>
          </p:cNvSpPr>
          <p:nvPr>
            <p:ph type="body" sz="quarter" idx="11"/>
          </p:nvPr>
        </p:nvSpPr>
        <p:spPr>
          <a:xfrm>
            <a:off x="234950" y="977900"/>
            <a:ext cx="10362465" cy="5584825"/>
          </a:xfrm>
        </p:spPr>
        <p:txBody>
          <a:bodyPr>
            <a:normAutofit lnSpcReduction="10000"/>
          </a:bodyPr>
          <a:lstStyle/>
          <a:p>
            <a:r>
              <a:rPr lang="pl-PL" dirty="0"/>
              <a:t>Prawo do obrony ma aspekt formalny i materialny. </a:t>
            </a:r>
          </a:p>
          <a:p>
            <a:pPr algn="just"/>
            <a:r>
              <a:rPr lang="pl-PL" b="1" dirty="0"/>
              <a:t>Prawo do obrony w aspekcie materialnym</a:t>
            </a:r>
            <a:r>
              <a:rPr lang="pl-PL" dirty="0"/>
              <a:t> – możliwość podejmowania wszystkich działań, których celem jest polepszenie sytuacji procesowej podejrzanego (oskarżonego). </a:t>
            </a:r>
          </a:p>
          <a:p>
            <a:pPr algn="just"/>
            <a:r>
              <a:rPr lang="pl-PL" b="1" dirty="0"/>
              <a:t>Prawo do obrony w aspekcie formalnym </a:t>
            </a:r>
            <a:r>
              <a:rPr lang="pl-PL" dirty="0"/>
              <a:t>– prawo do korzystania z pomocy obrońcy </a:t>
            </a:r>
          </a:p>
          <a:p>
            <a:pPr lvl="1" algn="just"/>
            <a:r>
              <a:rPr lang="pl-PL" b="1" dirty="0"/>
              <a:t>Ze względu na źródło finansowania:</a:t>
            </a:r>
          </a:p>
          <a:p>
            <a:pPr lvl="2" algn="just"/>
            <a:r>
              <a:rPr lang="pl-PL" dirty="0"/>
              <a:t>Obrona z urzędu – obrona finansowana przez państwo (ze środków publicznych); dwa przypadki – art. 78 oraz art. 79 i 80, kiedy oskarżony nie ma obrońcy z wyboru </a:t>
            </a:r>
          </a:p>
          <a:p>
            <a:pPr lvl="2" algn="just"/>
            <a:r>
              <a:rPr lang="pl-PL" dirty="0"/>
              <a:t> Obrona z wyboru – obrona finansowana z własnych środków oskarżonego (podejrzanego); maksymalnie można mieć 3 obrońców </a:t>
            </a:r>
          </a:p>
          <a:p>
            <a:pPr lvl="1" algn="just"/>
            <a:r>
              <a:rPr lang="pl-PL" b="1" dirty="0"/>
              <a:t>Ze względu na obowiązek posiadania obrońcy:</a:t>
            </a:r>
          </a:p>
          <a:p>
            <a:pPr lvl="2" algn="just"/>
            <a:r>
              <a:rPr lang="pl-PL" dirty="0"/>
              <a:t>Obrona fakultatywna – oskarżony (podejrzany) sam decyduje, czy będzie korzystał z pomocy obrońcy);</a:t>
            </a:r>
          </a:p>
          <a:p>
            <a:pPr lvl="2" algn="just"/>
            <a:r>
              <a:rPr lang="pl-PL" dirty="0"/>
              <a:t>Obrona obligatoryjna – w sytuacjach wskazanych w ustawie, oskarżony (podejrzany) musi mieć obrońcę.</a:t>
            </a:r>
            <a:endParaRPr lang="en-GB" dirty="0"/>
          </a:p>
        </p:txBody>
      </p:sp>
    </p:spTree>
    <p:extLst>
      <p:ext uri="{BB962C8B-B14F-4D97-AF65-F5344CB8AC3E}">
        <p14:creationId xmlns:p14="http://schemas.microsoft.com/office/powerpoint/2010/main" val="239633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C8ACA0-1632-4EF3-A95C-38B1446D58C0}"/>
              </a:ext>
            </a:extLst>
          </p:cNvPr>
          <p:cNvSpPr>
            <a:spLocks noGrp="1"/>
          </p:cNvSpPr>
          <p:nvPr>
            <p:ph type="body" sz="quarter" idx="10"/>
          </p:nvPr>
        </p:nvSpPr>
        <p:spPr/>
        <p:txBody>
          <a:bodyPr>
            <a:normAutofit fontScale="77500" lnSpcReduction="20000"/>
          </a:bodyPr>
          <a:lstStyle/>
          <a:p>
            <a:r>
              <a:rPr lang="pl-PL" dirty="0"/>
              <a:t>Prawo do obrony formalnej – obrona obligatoryjna  </a:t>
            </a:r>
            <a:endParaRPr lang="en-GB" dirty="0"/>
          </a:p>
        </p:txBody>
      </p:sp>
      <p:sp>
        <p:nvSpPr>
          <p:cNvPr id="3" name="Symbol zastępczy tekstu 2">
            <a:extLst>
              <a:ext uri="{FF2B5EF4-FFF2-40B4-BE49-F238E27FC236}">
                <a16:creationId xmlns:a16="http://schemas.microsoft.com/office/drawing/2014/main" id="{81C586E0-E2BB-48B0-BBA5-226C33A06DD2}"/>
              </a:ext>
            </a:extLst>
          </p:cNvPr>
          <p:cNvSpPr>
            <a:spLocks noGrp="1"/>
          </p:cNvSpPr>
          <p:nvPr>
            <p:ph type="body" sz="quarter" idx="11"/>
          </p:nvPr>
        </p:nvSpPr>
        <p:spPr>
          <a:xfrm>
            <a:off x="234950" y="977900"/>
            <a:ext cx="10429842" cy="5584825"/>
          </a:xfrm>
        </p:spPr>
        <p:txBody>
          <a:bodyPr>
            <a:normAutofit fontScale="92500" lnSpcReduction="10000"/>
          </a:bodyPr>
          <a:lstStyle/>
          <a:p>
            <a:pPr algn="just"/>
            <a:r>
              <a:rPr lang="pl-PL" b="1" dirty="0"/>
              <a:t>Art.  79.  [Obrona obligatoryjna]</a:t>
            </a:r>
          </a:p>
          <a:p>
            <a:pPr algn="just"/>
            <a:r>
              <a:rPr lang="pl-PL" b="1" dirty="0"/>
              <a:t>§  1. </a:t>
            </a:r>
            <a:r>
              <a:rPr lang="pl-PL" dirty="0"/>
              <a:t>W postępowaniu karnym oskarżony musi mieć obrońcę, jeżeli:</a:t>
            </a:r>
          </a:p>
          <a:p>
            <a:pPr lvl="1" algn="just"/>
            <a:r>
              <a:rPr lang="pl-PL" dirty="0"/>
              <a:t>1) nie ukończył 18 lat;</a:t>
            </a:r>
          </a:p>
          <a:p>
            <a:pPr lvl="1" algn="just"/>
            <a:r>
              <a:rPr lang="pl-PL" dirty="0"/>
              <a:t>2) jest głuchy, niemy lub niewidomy;</a:t>
            </a:r>
          </a:p>
          <a:p>
            <a:pPr lvl="1" algn="just"/>
            <a:r>
              <a:rPr lang="pl-PL" dirty="0"/>
              <a:t>3) zachodzi uzasadniona wątpliwość, czy jego zdolność rozpoznania znaczenia czynu lub kierowania swoim postępowaniem nie była w czasie popełnienia tego czynu wyłączona lub w znacznym stopniu ograniczona;</a:t>
            </a:r>
          </a:p>
          <a:p>
            <a:pPr lvl="1" algn="just"/>
            <a:r>
              <a:rPr lang="pl-PL" dirty="0"/>
              <a:t>4) zachodzi uzasadniona wątpliwość, czy stan jego zdrowia psychicznego pozwala na udział w postępowaniu lub prowadzenie obrony w sposób samodzielny oraz rozsądny.</a:t>
            </a:r>
          </a:p>
          <a:p>
            <a:pPr algn="just"/>
            <a:r>
              <a:rPr lang="pl-PL" b="1" dirty="0"/>
              <a:t>§  2. </a:t>
            </a:r>
            <a:r>
              <a:rPr lang="pl-PL" dirty="0"/>
              <a:t>Oskarżony musi mieć obrońcę również wtedy, gdy sąd uzna to za niezbędne ze względu na inne okoliczności utrudniające obronę.</a:t>
            </a:r>
          </a:p>
          <a:p>
            <a:pPr algn="just"/>
            <a:r>
              <a:rPr lang="pl-PL" b="1" dirty="0"/>
              <a:t>Art.  80.  [Obrona obligatoryjna przed sądem okręgowym]</a:t>
            </a:r>
          </a:p>
          <a:p>
            <a:pPr algn="just"/>
            <a:r>
              <a:rPr lang="pl-PL" dirty="0"/>
              <a:t>Oskarżony musi mieć obrońcę w postępowaniu przed sądem okręgowym, jeżeli zarzucono mu zbrodnię. W takim wypadku udział obrońcy w rozprawie głównej jest obowiązkowy.</a:t>
            </a:r>
          </a:p>
          <a:p>
            <a:pPr algn="just"/>
            <a:endParaRPr lang="pl-PL" dirty="0"/>
          </a:p>
          <a:p>
            <a:pPr algn="just"/>
            <a:endParaRPr lang="en-GB" dirty="0"/>
          </a:p>
        </p:txBody>
      </p:sp>
    </p:spTree>
    <p:extLst>
      <p:ext uri="{BB962C8B-B14F-4D97-AF65-F5344CB8AC3E}">
        <p14:creationId xmlns:p14="http://schemas.microsoft.com/office/powerpoint/2010/main" val="18360501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2.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39969-9CA8-4366-8AE4-B0F9F5740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4809</Words>
  <Application>Microsoft Office PowerPoint</Application>
  <PresentationFormat>Panoramiczny</PresentationFormat>
  <Paragraphs>249</Paragraphs>
  <Slides>30</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arial</vt:lpstr>
      <vt:lpstr>Arial Black</vt:lpstr>
      <vt:lpstr>Calibri</vt:lpstr>
      <vt:lpstr>Calibri Light</vt:lpstr>
      <vt:lpstr>Symbol</vt:lpstr>
      <vt:lpstr>Wingdings</vt:lpstr>
      <vt:lpstr>Motyw pakietu Office</vt:lpstr>
      <vt:lpstr>Wykład 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domniemania niewinności </vt:lpstr>
      <vt:lpstr>Prezentacja programu PowerPoint</vt:lpstr>
      <vt:lpstr>Prezentacja programu PowerPoint</vt:lpstr>
      <vt:lpstr>Komponenty obowiązywania zasady domniemania niewinności</vt:lpstr>
      <vt:lpstr>Ciężar dowodu i ciężar (obowiązek) dowodzenia</vt:lpstr>
      <vt:lpstr>Obowiązki dowodowe oskarżonego</vt:lpstr>
      <vt:lpstr>Prezentacja programu PowerPoint</vt:lpstr>
      <vt:lpstr>Prezentacja programu PowerPoint</vt:lpstr>
      <vt:lpstr>Prezentacja programu PowerPoint</vt:lpstr>
      <vt:lpstr>Przesłanki zatrzymania – art. 244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Zażalenie na zatrzymanie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4</dc:title>
  <dc:creator>Dominika Czerniak</dc:creator>
  <cp:lastModifiedBy>Dominika Czerniak</cp:lastModifiedBy>
  <cp:revision>1</cp:revision>
  <dcterms:created xsi:type="dcterms:W3CDTF">2021-11-08T15:19:36Z</dcterms:created>
  <dcterms:modified xsi:type="dcterms:W3CDTF">2021-11-08T15:26:45Z</dcterms:modified>
</cp:coreProperties>
</file>