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Lst>
  <p:notesMasterIdLst>
    <p:notesMasterId r:id="rId86"/>
  </p:notesMasterIdLst>
  <p:sldIdLst>
    <p:sldId id="256" r:id="rId6"/>
    <p:sldId id="273" r:id="rId7"/>
    <p:sldId id="340" r:id="rId8"/>
    <p:sldId id="350" r:id="rId9"/>
    <p:sldId id="361" r:id="rId10"/>
    <p:sldId id="358" r:id="rId11"/>
    <p:sldId id="257" r:id="rId12"/>
    <p:sldId id="313" r:id="rId13"/>
    <p:sldId id="331" r:id="rId14"/>
    <p:sldId id="274" r:id="rId15"/>
    <p:sldId id="314" r:id="rId16"/>
    <p:sldId id="309" r:id="rId17"/>
    <p:sldId id="332" r:id="rId18"/>
    <p:sldId id="258" r:id="rId19"/>
    <p:sldId id="315" r:id="rId20"/>
    <p:sldId id="275" r:id="rId21"/>
    <p:sldId id="359" r:id="rId22"/>
    <p:sldId id="360" r:id="rId23"/>
    <p:sldId id="333" r:id="rId24"/>
    <p:sldId id="310" r:id="rId25"/>
    <p:sldId id="276" r:id="rId26"/>
    <p:sldId id="277" r:id="rId27"/>
    <p:sldId id="278" r:id="rId28"/>
    <p:sldId id="319" r:id="rId29"/>
    <p:sldId id="259" r:id="rId30"/>
    <p:sldId id="279" r:id="rId31"/>
    <p:sldId id="281" r:id="rId32"/>
    <p:sldId id="260" r:id="rId33"/>
    <p:sldId id="283" r:id="rId34"/>
    <p:sldId id="284" r:id="rId35"/>
    <p:sldId id="285" r:id="rId36"/>
    <p:sldId id="263" r:id="rId37"/>
    <p:sldId id="286" r:id="rId38"/>
    <p:sldId id="320" r:id="rId39"/>
    <p:sldId id="334" r:id="rId40"/>
    <p:sldId id="287" r:id="rId41"/>
    <p:sldId id="288" r:id="rId42"/>
    <p:sldId id="264" r:id="rId43"/>
    <p:sldId id="289" r:id="rId44"/>
    <p:sldId id="290" r:id="rId45"/>
    <p:sldId id="335" r:id="rId46"/>
    <p:sldId id="336" r:id="rId47"/>
    <p:sldId id="351" r:id="rId48"/>
    <p:sldId id="362" r:id="rId49"/>
    <p:sldId id="338" r:id="rId50"/>
    <p:sldId id="324" r:id="rId51"/>
    <p:sldId id="339" r:id="rId52"/>
    <p:sldId id="261" r:id="rId53"/>
    <p:sldId id="291" r:id="rId54"/>
    <p:sldId id="337" r:id="rId55"/>
    <p:sldId id="262" r:id="rId56"/>
    <p:sldId id="292" r:id="rId57"/>
    <p:sldId id="293" r:id="rId58"/>
    <p:sldId id="295" r:id="rId59"/>
    <p:sldId id="322" r:id="rId60"/>
    <p:sldId id="352" r:id="rId61"/>
    <p:sldId id="282" r:id="rId62"/>
    <p:sldId id="265" r:id="rId63"/>
    <p:sldId id="296" r:id="rId64"/>
    <p:sldId id="326" r:id="rId65"/>
    <p:sldId id="327" r:id="rId66"/>
    <p:sldId id="298" r:id="rId67"/>
    <p:sldId id="266" r:id="rId68"/>
    <p:sldId id="299" r:id="rId69"/>
    <p:sldId id="297" r:id="rId70"/>
    <p:sldId id="300" r:id="rId71"/>
    <p:sldId id="307" r:id="rId72"/>
    <p:sldId id="301" r:id="rId73"/>
    <p:sldId id="267" r:id="rId74"/>
    <p:sldId id="308" r:id="rId75"/>
    <p:sldId id="302" r:id="rId76"/>
    <p:sldId id="328" r:id="rId77"/>
    <p:sldId id="268" r:id="rId78"/>
    <p:sldId id="303" r:id="rId79"/>
    <p:sldId id="269" r:id="rId80"/>
    <p:sldId id="329" r:id="rId81"/>
    <p:sldId id="270" r:id="rId82"/>
    <p:sldId id="271" r:id="rId83"/>
    <p:sldId id="272" r:id="rId84"/>
    <p:sldId id="330" r:id="rId8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tableStyles" Target="tableStyles.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Arkusz1!$B$1</c:f>
              <c:strCache>
                <c:ptCount val="1"/>
                <c:pt idx="0">
                  <c:v>Seria 1</c:v>
                </c:pt>
              </c:strCache>
            </c:strRef>
          </c:tx>
          <c:spPr>
            <a:solidFill>
              <a:schemeClr val="accent1"/>
            </a:solidFill>
            <a:ln>
              <a:noFill/>
            </a:ln>
            <a:effectLst/>
          </c:spPr>
          <c:invertIfNegative val="0"/>
          <c:cat>
            <c:strRef>
              <c:f>Arkusz1!$A$2:$A$10</c:f>
              <c:strCache>
                <c:ptCount val="9"/>
                <c:pt idx="0">
                  <c:v>tymczasowe aresztowanie </c:v>
                </c:pt>
                <c:pt idx="1">
                  <c:v>poręczenie majątkowe </c:v>
                </c:pt>
                <c:pt idx="2">
                  <c:v>poręczenie osoby godnej zaufania </c:v>
                </c:pt>
                <c:pt idx="3">
                  <c:v>poręczenie społeczne </c:v>
                </c:pt>
                <c:pt idx="4">
                  <c:v>dozór Policji</c:v>
                </c:pt>
                <c:pt idx="5">
                  <c:v>zakaz opuszczalnia kraju </c:v>
                </c:pt>
                <c:pt idx="6">
                  <c:v>nakaz opuszczenia lokalu zajmowanego wspólnie z pokrzydzonym</c:v>
                </c:pt>
                <c:pt idx="7">
                  <c:v>zakaz prowadzenia pojazdów</c:v>
                </c:pt>
                <c:pt idx="8">
                  <c:v>inne środki zapobiegawcze z art.. 276</c:v>
                </c:pt>
              </c:strCache>
            </c:strRef>
          </c:cat>
          <c:val>
            <c:numRef>
              <c:f>Arkusz1!$B$2:$B$10</c:f>
              <c:numCache>
                <c:formatCode>General</c:formatCode>
                <c:ptCount val="9"/>
                <c:pt idx="0">
                  <c:v>12582</c:v>
                </c:pt>
                <c:pt idx="1">
                  <c:v>3658</c:v>
                </c:pt>
                <c:pt idx="2">
                  <c:v>11</c:v>
                </c:pt>
                <c:pt idx="3">
                  <c:v>1</c:v>
                </c:pt>
                <c:pt idx="4">
                  <c:v>14174</c:v>
                </c:pt>
                <c:pt idx="5">
                  <c:v>4779</c:v>
                </c:pt>
                <c:pt idx="6">
                  <c:v>1719</c:v>
                </c:pt>
                <c:pt idx="7">
                  <c:v>24</c:v>
                </c:pt>
                <c:pt idx="8">
                  <c:v>223</c:v>
                </c:pt>
              </c:numCache>
            </c:numRef>
          </c:val>
          <c:extLst>
            <c:ext xmlns:c16="http://schemas.microsoft.com/office/drawing/2014/chart" uri="{C3380CC4-5D6E-409C-BE32-E72D297353CC}">
              <c16:uniqueId val="{00000000-3CAA-4829-9C03-4A6FE0E91E46}"/>
            </c:ext>
          </c:extLst>
        </c:ser>
        <c:dLbls>
          <c:showLegendKey val="0"/>
          <c:showVal val="0"/>
          <c:showCatName val="0"/>
          <c:showSerName val="0"/>
          <c:showPercent val="0"/>
          <c:showBubbleSize val="0"/>
        </c:dLbls>
        <c:gapWidth val="267"/>
        <c:overlap val="-43"/>
        <c:axId val="230409872"/>
        <c:axId val="230408232"/>
      </c:barChart>
      <c:catAx>
        <c:axId val="23040987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30408232"/>
        <c:crosses val="autoZero"/>
        <c:auto val="1"/>
        <c:lblAlgn val="ctr"/>
        <c:lblOffset val="100"/>
        <c:noMultiLvlLbl val="0"/>
      </c:catAx>
      <c:valAx>
        <c:axId val="23040823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30409872"/>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Arkusz1!$B$1</c:f>
              <c:strCache>
                <c:ptCount val="1"/>
                <c:pt idx="0">
                  <c:v>Tymczasowe aresztowanie </c:v>
                </c:pt>
              </c:strCache>
            </c:strRef>
          </c:tx>
          <c:spPr>
            <a:solidFill>
              <a:schemeClr val="accent1"/>
            </a:solidFill>
            <a:ln>
              <a:noFill/>
            </a:ln>
            <a:effectLst/>
          </c:spPr>
          <c:invertIfNegative val="0"/>
          <c:cat>
            <c:numRef>
              <c:f>Arkusz1!$A$2</c:f>
              <c:numCache>
                <c:formatCode>General</c:formatCode>
                <c:ptCount val="1"/>
              </c:numCache>
            </c:numRef>
          </c:cat>
          <c:val>
            <c:numRef>
              <c:f>Arkusz1!$B$2</c:f>
              <c:numCache>
                <c:formatCode>General</c:formatCode>
                <c:ptCount val="1"/>
                <c:pt idx="0">
                  <c:v>10475</c:v>
                </c:pt>
              </c:numCache>
            </c:numRef>
          </c:val>
          <c:extLst>
            <c:ext xmlns:c16="http://schemas.microsoft.com/office/drawing/2014/chart" uri="{C3380CC4-5D6E-409C-BE32-E72D297353CC}">
              <c16:uniqueId val="{00000000-1689-4FDA-8255-2CA6BB77415A}"/>
            </c:ext>
          </c:extLst>
        </c:ser>
        <c:ser>
          <c:idx val="1"/>
          <c:order val="1"/>
          <c:tx>
            <c:strRef>
              <c:f>Arkusz1!$C$1</c:f>
              <c:strCache>
                <c:ptCount val="1"/>
                <c:pt idx="0">
                  <c:v>Poręczenie majątkowe </c:v>
                </c:pt>
              </c:strCache>
            </c:strRef>
          </c:tx>
          <c:spPr>
            <a:solidFill>
              <a:schemeClr val="accent2"/>
            </a:solidFill>
            <a:ln>
              <a:noFill/>
            </a:ln>
            <a:effectLst/>
          </c:spPr>
          <c:invertIfNegative val="0"/>
          <c:cat>
            <c:numRef>
              <c:f>Arkusz1!$A$2</c:f>
              <c:numCache>
                <c:formatCode>General</c:formatCode>
                <c:ptCount val="1"/>
              </c:numCache>
            </c:numRef>
          </c:cat>
          <c:val>
            <c:numRef>
              <c:f>Arkusz1!$C$2</c:f>
              <c:numCache>
                <c:formatCode>General</c:formatCode>
                <c:ptCount val="1"/>
                <c:pt idx="0">
                  <c:v>7775</c:v>
                </c:pt>
              </c:numCache>
            </c:numRef>
          </c:val>
          <c:extLst>
            <c:ext xmlns:c16="http://schemas.microsoft.com/office/drawing/2014/chart" uri="{C3380CC4-5D6E-409C-BE32-E72D297353CC}">
              <c16:uniqueId val="{00000001-1689-4FDA-8255-2CA6BB77415A}"/>
            </c:ext>
          </c:extLst>
        </c:ser>
        <c:ser>
          <c:idx val="2"/>
          <c:order val="2"/>
          <c:tx>
            <c:strRef>
              <c:f>Arkusz1!$D$1</c:f>
              <c:strCache>
                <c:ptCount val="1"/>
                <c:pt idx="0">
                  <c:v>Poręczenie osoby godnej zaufania</c:v>
                </c:pt>
              </c:strCache>
            </c:strRef>
          </c:tx>
          <c:spPr>
            <a:solidFill>
              <a:schemeClr val="accent3"/>
            </a:solidFill>
            <a:ln>
              <a:noFill/>
            </a:ln>
            <a:effectLst/>
          </c:spPr>
          <c:invertIfNegative val="0"/>
          <c:cat>
            <c:numRef>
              <c:f>Arkusz1!$A$2</c:f>
              <c:numCache>
                <c:formatCode>General</c:formatCode>
                <c:ptCount val="1"/>
              </c:numCache>
            </c:numRef>
          </c:cat>
          <c:val>
            <c:numRef>
              <c:f>Arkusz1!$D$2</c:f>
              <c:numCache>
                <c:formatCode>General</c:formatCode>
                <c:ptCount val="1"/>
                <c:pt idx="0">
                  <c:v>109</c:v>
                </c:pt>
              </c:numCache>
            </c:numRef>
          </c:val>
          <c:extLst>
            <c:ext xmlns:c16="http://schemas.microsoft.com/office/drawing/2014/chart" uri="{C3380CC4-5D6E-409C-BE32-E72D297353CC}">
              <c16:uniqueId val="{00000002-1689-4FDA-8255-2CA6BB77415A}"/>
            </c:ext>
          </c:extLst>
        </c:ser>
        <c:ser>
          <c:idx val="3"/>
          <c:order val="3"/>
          <c:tx>
            <c:strRef>
              <c:f>Arkusz1!$E$1</c:f>
              <c:strCache>
                <c:ptCount val="1"/>
                <c:pt idx="0">
                  <c:v>Poręczenie społeczne </c:v>
                </c:pt>
              </c:strCache>
            </c:strRef>
          </c:tx>
          <c:spPr>
            <a:solidFill>
              <a:schemeClr val="accent4"/>
            </a:solidFill>
            <a:ln>
              <a:noFill/>
            </a:ln>
            <a:effectLst/>
          </c:spPr>
          <c:invertIfNegative val="0"/>
          <c:cat>
            <c:numRef>
              <c:f>Arkusz1!$A$2</c:f>
              <c:numCache>
                <c:formatCode>General</c:formatCode>
                <c:ptCount val="1"/>
              </c:numCache>
            </c:numRef>
          </c:cat>
          <c:val>
            <c:numRef>
              <c:f>Arkusz1!$E$2</c:f>
              <c:numCache>
                <c:formatCode>General</c:formatCode>
                <c:ptCount val="1"/>
                <c:pt idx="0">
                  <c:v>14</c:v>
                </c:pt>
              </c:numCache>
            </c:numRef>
          </c:val>
          <c:extLst>
            <c:ext xmlns:c16="http://schemas.microsoft.com/office/drawing/2014/chart" uri="{C3380CC4-5D6E-409C-BE32-E72D297353CC}">
              <c16:uniqueId val="{00000003-1689-4FDA-8255-2CA6BB77415A}"/>
            </c:ext>
          </c:extLst>
        </c:ser>
        <c:ser>
          <c:idx val="4"/>
          <c:order val="4"/>
          <c:tx>
            <c:strRef>
              <c:f>Arkusz1!$F$1</c:f>
              <c:strCache>
                <c:ptCount val="1"/>
                <c:pt idx="0">
                  <c:v>dozór Policji </c:v>
                </c:pt>
              </c:strCache>
            </c:strRef>
          </c:tx>
          <c:spPr>
            <a:solidFill>
              <a:schemeClr val="accent5"/>
            </a:solidFill>
            <a:ln>
              <a:noFill/>
            </a:ln>
            <a:effectLst/>
          </c:spPr>
          <c:invertIfNegative val="0"/>
          <c:cat>
            <c:numRef>
              <c:f>Arkusz1!$A$2</c:f>
              <c:numCache>
                <c:formatCode>General</c:formatCode>
                <c:ptCount val="1"/>
              </c:numCache>
            </c:numRef>
          </c:cat>
          <c:val>
            <c:numRef>
              <c:f>Arkusz1!$F$2</c:f>
              <c:numCache>
                <c:formatCode>General</c:formatCode>
                <c:ptCount val="1"/>
                <c:pt idx="0">
                  <c:v>20635</c:v>
                </c:pt>
              </c:numCache>
            </c:numRef>
          </c:val>
          <c:extLst>
            <c:ext xmlns:c16="http://schemas.microsoft.com/office/drawing/2014/chart" uri="{C3380CC4-5D6E-409C-BE32-E72D297353CC}">
              <c16:uniqueId val="{00000004-1689-4FDA-8255-2CA6BB77415A}"/>
            </c:ext>
          </c:extLst>
        </c:ser>
        <c:ser>
          <c:idx val="5"/>
          <c:order val="5"/>
          <c:tx>
            <c:strRef>
              <c:f>Arkusz1!$G$1</c:f>
              <c:strCache>
                <c:ptCount val="1"/>
                <c:pt idx="0">
                  <c:v>Zakaz opuszczania kraju </c:v>
                </c:pt>
              </c:strCache>
            </c:strRef>
          </c:tx>
          <c:spPr>
            <a:solidFill>
              <a:schemeClr val="accent6"/>
            </a:solidFill>
            <a:ln>
              <a:noFill/>
            </a:ln>
            <a:effectLst/>
          </c:spPr>
          <c:invertIfNegative val="0"/>
          <c:cat>
            <c:numRef>
              <c:f>Arkusz1!$A$2</c:f>
              <c:numCache>
                <c:formatCode>General</c:formatCode>
                <c:ptCount val="1"/>
              </c:numCache>
            </c:numRef>
          </c:cat>
          <c:val>
            <c:numRef>
              <c:f>Arkusz1!$G$2</c:f>
              <c:numCache>
                <c:formatCode>General</c:formatCode>
                <c:ptCount val="1"/>
                <c:pt idx="0">
                  <c:v>5103</c:v>
                </c:pt>
              </c:numCache>
            </c:numRef>
          </c:val>
          <c:extLst>
            <c:ext xmlns:c16="http://schemas.microsoft.com/office/drawing/2014/chart" uri="{C3380CC4-5D6E-409C-BE32-E72D297353CC}">
              <c16:uniqueId val="{00000005-1689-4FDA-8255-2CA6BB77415A}"/>
            </c:ext>
          </c:extLst>
        </c:ser>
        <c:ser>
          <c:idx val="6"/>
          <c:order val="6"/>
          <c:tx>
            <c:strRef>
              <c:f>Arkusz1!$H$1</c:f>
              <c:strCache>
                <c:ptCount val="1"/>
                <c:pt idx="0">
                  <c:v>Zakaz prowadzenia pojazdów</c:v>
                </c:pt>
              </c:strCache>
            </c:strRef>
          </c:tx>
          <c:spPr>
            <a:solidFill>
              <a:schemeClr val="accent1">
                <a:lumMod val="60000"/>
              </a:schemeClr>
            </a:solidFill>
            <a:ln>
              <a:noFill/>
            </a:ln>
            <a:effectLst/>
          </c:spPr>
          <c:invertIfNegative val="0"/>
          <c:cat>
            <c:numRef>
              <c:f>Arkusz1!$A$2</c:f>
              <c:numCache>
                <c:formatCode>General</c:formatCode>
                <c:ptCount val="1"/>
              </c:numCache>
            </c:numRef>
          </c:cat>
          <c:val>
            <c:numRef>
              <c:f>Arkusz1!$H$2</c:f>
              <c:numCache>
                <c:formatCode>General</c:formatCode>
                <c:ptCount val="1"/>
                <c:pt idx="0">
                  <c:v>1123</c:v>
                </c:pt>
              </c:numCache>
            </c:numRef>
          </c:val>
          <c:extLst>
            <c:ext xmlns:c16="http://schemas.microsoft.com/office/drawing/2014/chart" uri="{C3380CC4-5D6E-409C-BE32-E72D297353CC}">
              <c16:uniqueId val="{00000006-1689-4FDA-8255-2CA6BB77415A}"/>
            </c:ext>
          </c:extLst>
        </c:ser>
        <c:ser>
          <c:idx val="7"/>
          <c:order val="7"/>
          <c:tx>
            <c:strRef>
              <c:f>Arkusz1!$I$1</c:f>
              <c:strCache>
                <c:ptCount val="1"/>
                <c:pt idx="0">
                  <c:v>Inne środki zapogiewacze </c:v>
                </c:pt>
              </c:strCache>
            </c:strRef>
          </c:tx>
          <c:spPr>
            <a:solidFill>
              <a:schemeClr val="accent2">
                <a:lumMod val="60000"/>
              </a:schemeClr>
            </a:solidFill>
            <a:ln>
              <a:noFill/>
            </a:ln>
            <a:effectLst/>
          </c:spPr>
          <c:invertIfNegative val="0"/>
          <c:cat>
            <c:numRef>
              <c:f>Arkusz1!$A$2</c:f>
              <c:numCache>
                <c:formatCode>General</c:formatCode>
                <c:ptCount val="1"/>
              </c:numCache>
            </c:numRef>
          </c:cat>
          <c:val>
            <c:numRef>
              <c:f>Arkusz1!$I$2</c:f>
              <c:numCache>
                <c:formatCode>General</c:formatCode>
                <c:ptCount val="1"/>
                <c:pt idx="0">
                  <c:v>1613</c:v>
                </c:pt>
              </c:numCache>
            </c:numRef>
          </c:val>
          <c:extLst>
            <c:ext xmlns:c16="http://schemas.microsoft.com/office/drawing/2014/chart" uri="{C3380CC4-5D6E-409C-BE32-E72D297353CC}">
              <c16:uniqueId val="{00000007-1689-4FDA-8255-2CA6BB77415A}"/>
            </c:ext>
          </c:extLst>
        </c:ser>
        <c:dLbls>
          <c:showLegendKey val="0"/>
          <c:showVal val="0"/>
          <c:showCatName val="0"/>
          <c:showSerName val="0"/>
          <c:showPercent val="0"/>
          <c:showBubbleSize val="0"/>
        </c:dLbls>
        <c:gapWidth val="267"/>
        <c:overlap val="-43"/>
        <c:axId val="490304464"/>
        <c:axId val="490302544"/>
      </c:barChart>
      <c:catAx>
        <c:axId val="49030446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90302544"/>
        <c:crosses val="autoZero"/>
        <c:auto val="1"/>
        <c:lblAlgn val="ctr"/>
        <c:lblOffset val="100"/>
        <c:noMultiLvlLbl val="0"/>
      </c:catAx>
      <c:valAx>
        <c:axId val="49030254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9030446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Arkusz1!$B$1</c:f>
              <c:strCache>
                <c:ptCount val="1"/>
                <c:pt idx="0">
                  <c:v>Tymczasowe aresztowanie </c:v>
                </c:pt>
              </c:strCache>
            </c:strRef>
          </c:tx>
          <c:spPr>
            <a:solidFill>
              <a:schemeClr val="accent1"/>
            </a:solidFill>
            <a:ln>
              <a:noFill/>
            </a:ln>
            <a:effectLst/>
          </c:spPr>
          <c:invertIfNegative val="0"/>
          <c:cat>
            <c:numRef>
              <c:f>Arkusz1!$A$2</c:f>
              <c:numCache>
                <c:formatCode>General</c:formatCode>
                <c:ptCount val="1"/>
              </c:numCache>
            </c:numRef>
          </c:cat>
          <c:val>
            <c:numRef>
              <c:f>Arkusz1!$B$2</c:f>
              <c:numCache>
                <c:formatCode>General</c:formatCode>
                <c:ptCount val="1"/>
                <c:pt idx="0">
                  <c:v>22558</c:v>
                </c:pt>
              </c:numCache>
            </c:numRef>
          </c:val>
          <c:extLst>
            <c:ext xmlns:c16="http://schemas.microsoft.com/office/drawing/2014/chart" uri="{C3380CC4-5D6E-409C-BE32-E72D297353CC}">
              <c16:uniqueId val="{00000000-3F90-424D-9802-4D9C6EE18347}"/>
            </c:ext>
          </c:extLst>
        </c:ser>
        <c:ser>
          <c:idx val="1"/>
          <c:order val="1"/>
          <c:tx>
            <c:strRef>
              <c:f>Arkusz1!$C$1</c:f>
              <c:strCache>
                <c:ptCount val="1"/>
                <c:pt idx="0">
                  <c:v>Poręczenia</c:v>
                </c:pt>
              </c:strCache>
            </c:strRef>
          </c:tx>
          <c:spPr>
            <a:solidFill>
              <a:schemeClr val="accent2"/>
            </a:solidFill>
            <a:ln>
              <a:noFill/>
            </a:ln>
            <a:effectLst/>
          </c:spPr>
          <c:invertIfNegative val="0"/>
          <c:cat>
            <c:numRef>
              <c:f>Arkusz1!$A$2</c:f>
              <c:numCache>
                <c:formatCode>General</c:formatCode>
                <c:ptCount val="1"/>
              </c:numCache>
            </c:numRef>
          </c:cat>
          <c:val>
            <c:numRef>
              <c:f>Arkusz1!$C$2</c:f>
              <c:numCache>
                <c:formatCode>General</c:formatCode>
                <c:ptCount val="1"/>
                <c:pt idx="0">
                  <c:v>8415</c:v>
                </c:pt>
              </c:numCache>
            </c:numRef>
          </c:val>
          <c:extLst>
            <c:ext xmlns:c16="http://schemas.microsoft.com/office/drawing/2014/chart" uri="{C3380CC4-5D6E-409C-BE32-E72D297353CC}">
              <c16:uniqueId val="{00000001-3F90-424D-9802-4D9C6EE18347}"/>
            </c:ext>
          </c:extLst>
        </c:ser>
        <c:ser>
          <c:idx val="2"/>
          <c:order val="2"/>
          <c:tx>
            <c:strRef>
              <c:f>Arkusz1!$D$1</c:f>
              <c:strCache>
                <c:ptCount val="1"/>
                <c:pt idx="0">
                  <c:v>dozór Policji </c:v>
                </c:pt>
              </c:strCache>
            </c:strRef>
          </c:tx>
          <c:spPr>
            <a:solidFill>
              <a:schemeClr val="accent3"/>
            </a:solidFill>
            <a:ln>
              <a:noFill/>
            </a:ln>
            <a:effectLst/>
          </c:spPr>
          <c:invertIfNegative val="0"/>
          <c:cat>
            <c:numRef>
              <c:f>Arkusz1!$A$2</c:f>
              <c:numCache>
                <c:formatCode>General</c:formatCode>
                <c:ptCount val="1"/>
              </c:numCache>
            </c:numRef>
          </c:cat>
          <c:val>
            <c:numRef>
              <c:f>Arkusz1!$D$2</c:f>
              <c:numCache>
                <c:formatCode>#,##0</c:formatCode>
                <c:ptCount val="1"/>
                <c:pt idx="0">
                  <c:v>31381</c:v>
                </c:pt>
              </c:numCache>
            </c:numRef>
          </c:val>
          <c:extLst>
            <c:ext xmlns:c16="http://schemas.microsoft.com/office/drawing/2014/chart" uri="{C3380CC4-5D6E-409C-BE32-E72D297353CC}">
              <c16:uniqueId val="{00000002-3F90-424D-9802-4D9C6EE18347}"/>
            </c:ext>
          </c:extLst>
        </c:ser>
        <c:ser>
          <c:idx val="3"/>
          <c:order val="3"/>
          <c:tx>
            <c:strRef>
              <c:f>Arkusz1!$E$1</c:f>
              <c:strCache>
                <c:ptCount val="1"/>
                <c:pt idx="0">
                  <c:v>Zakaz opuszczania kraju </c:v>
                </c:pt>
              </c:strCache>
            </c:strRef>
          </c:tx>
          <c:spPr>
            <a:solidFill>
              <a:schemeClr val="accent4"/>
            </a:solidFill>
            <a:ln>
              <a:noFill/>
            </a:ln>
            <a:effectLst/>
          </c:spPr>
          <c:invertIfNegative val="0"/>
          <c:cat>
            <c:numRef>
              <c:f>Arkusz1!$A$2</c:f>
              <c:numCache>
                <c:formatCode>General</c:formatCode>
                <c:ptCount val="1"/>
              </c:numCache>
            </c:numRef>
          </c:cat>
          <c:val>
            <c:numRef>
              <c:f>Arkusz1!$E$2</c:f>
              <c:numCache>
                <c:formatCode>#,##0</c:formatCode>
                <c:ptCount val="1"/>
                <c:pt idx="0">
                  <c:v>8667</c:v>
                </c:pt>
              </c:numCache>
            </c:numRef>
          </c:val>
          <c:extLst>
            <c:ext xmlns:c16="http://schemas.microsoft.com/office/drawing/2014/chart" uri="{C3380CC4-5D6E-409C-BE32-E72D297353CC}">
              <c16:uniqueId val="{00000003-3F90-424D-9802-4D9C6EE18347}"/>
            </c:ext>
          </c:extLst>
        </c:ser>
        <c:ser>
          <c:idx val="4"/>
          <c:order val="4"/>
          <c:tx>
            <c:strRef>
              <c:f>Arkusz1!$F$1</c:f>
              <c:strCache>
                <c:ptCount val="1"/>
                <c:pt idx="0">
                  <c:v>Nakaz opuszczenia lokalu </c:v>
                </c:pt>
              </c:strCache>
            </c:strRef>
          </c:tx>
          <c:spPr>
            <a:solidFill>
              <a:schemeClr val="accent5"/>
            </a:solidFill>
            <a:ln>
              <a:noFill/>
            </a:ln>
            <a:effectLst/>
          </c:spPr>
          <c:invertIfNegative val="0"/>
          <c:cat>
            <c:numRef>
              <c:f>Arkusz1!$A$2</c:f>
              <c:numCache>
                <c:formatCode>General</c:formatCode>
                <c:ptCount val="1"/>
              </c:numCache>
            </c:numRef>
          </c:cat>
          <c:val>
            <c:numRef>
              <c:f>Arkusz1!$F$2</c:f>
              <c:numCache>
                <c:formatCode>#,##0</c:formatCode>
                <c:ptCount val="1"/>
                <c:pt idx="0">
                  <c:v>5122</c:v>
                </c:pt>
              </c:numCache>
            </c:numRef>
          </c:val>
          <c:extLst>
            <c:ext xmlns:c16="http://schemas.microsoft.com/office/drawing/2014/chart" uri="{C3380CC4-5D6E-409C-BE32-E72D297353CC}">
              <c16:uniqueId val="{00000004-3F90-424D-9802-4D9C6EE18347}"/>
            </c:ext>
          </c:extLst>
        </c:ser>
        <c:ser>
          <c:idx val="5"/>
          <c:order val="5"/>
          <c:tx>
            <c:strRef>
              <c:f>Arkusz1!$G$1</c:f>
              <c:strCache>
                <c:ptCount val="1"/>
                <c:pt idx="0">
                  <c:v>Zakaz prowadzenia pojazdów</c:v>
                </c:pt>
              </c:strCache>
            </c:strRef>
          </c:tx>
          <c:spPr>
            <a:solidFill>
              <a:schemeClr val="accent6"/>
            </a:solidFill>
            <a:ln>
              <a:noFill/>
            </a:ln>
            <a:effectLst/>
          </c:spPr>
          <c:invertIfNegative val="0"/>
          <c:cat>
            <c:numRef>
              <c:f>Arkusz1!$A$2</c:f>
              <c:numCache>
                <c:formatCode>General</c:formatCode>
                <c:ptCount val="1"/>
              </c:numCache>
            </c:numRef>
          </c:cat>
          <c:val>
            <c:numRef>
              <c:f>Arkusz1!$G$2</c:f>
              <c:numCache>
                <c:formatCode>General</c:formatCode>
                <c:ptCount val="1"/>
                <c:pt idx="0">
                  <c:v>88</c:v>
                </c:pt>
              </c:numCache>
            </c:numRef>
          </c:val>
          <c:extLst>
            <c:ext xmlns:c16="http://schemas.microsoft.com/office/drawing/2014/chart" uri="{C3380CC4-5D6E-409C-BE32-E72D297353CC}">
              <c16:uniqueId val="{00000005-3F90-424D-9802-4D9C6EE18347}"/>
            </c:ext>
          </c:extLst>
        </c:ser>
        <c:ser>
          <c:idx val="6"/>
          <c:order val="6"/>
          <c:tx>
            <c:strRef>
              <c:f>Arkusz1!$H$1</c:f>
              <c:strCache>
                <c:ptCount val="1"/>
                <c:pt idx="0">
                  <c:v>Inne środki zapogiewacze </c:v>
                </c:pt>
              </c:strCache>
            </c:strRef>
          </c:tx>
          <c:spPr>
            <a:solidFill>
              <a:schemeClr val="accent1">
                <a:lumMod val="60000"/>
              </a:schemeClr>
            </a:solidFill>
            <a:ln>
              <a:noFill/>
            </a:ln>
            <a:effectLst/>
          </c:spPr>
          <c:invertIfNegative val="0"/>
          <c:cat>
            <c:numRef>
              <c:f>Arkusz1!$A$2</c:f>
              <c:numCache>
                <c:formatCode>General</c:formatCode>
                <c:ptCount val="1"/>
              </c:numCache>
            </c:numRef>
          </c:cat>
          <c:val>
            <c:numRef>
              <c:f>Arkusz1!$H$2</c:f>
              <c:numCache>
                <c:formatCode>General</c:formatCode>
                <c:ptCount val="1"/>
                <c:pt idx="0">
                  <c:v>588</c:v>
                </c:pt>
              </c:numCache>
            </c:numRef>
          </c:val>
          <c:extLst>
            <c:ext xmlns:c16="http://schemas.microsoft.com/office/drawing/2014/chart" uri="{C3380CC4-5D6E-409C-BE32-E72D297353CC}">
              <c16:uniqueId val="{00000008-3F90-424D-9802-4D9C6EE18347}"/>
            </c:ext>
          </c:extLst>
        </c:ser>
        <c:dLbls>
          <c:showLegendKey val="0"/>
          <c:showVal val="0"/>
          <c:showCatName val="0"/>
          <c:showSerName val="0"/>
          <c:showPercent val="0"/>
          <c:showBubbleSize val="0"/>
        </c:dLbls>
        <c:gapWidth val="267"/>
        <c:overlap val="-43"/>
        <c:axId val="490304464"/>
        <c:axId val="490302544"/>
      </c:barChart>
      <c:catAx>
        <c:axId val="49030446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90302544"/>
        <c:crosses val="autoZero"/>
        <c:auto val="1"/>
        <c:lblAlgn val="ctr"/>
        <c:lblOffset val="100"/>
        <c:noMultiLvlLbl val="0"/>
      </c:catAx>
      <c:valAx>
        <c:axId val="49030254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9030446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Arkusz1!$B$1</c:f>
              <c:strCache>
                <c:ptCount val="1"/>
                <c:pt idx="0">
                  <c:v>Seria 1</c:v>
                </c:pt>
              </c:strCache>
            </c:strRef>
          </c:tx>
          <c:spPr>
            <a:solidFill>
              <a:schemeClr val="accent1"/>
            </a:solidFill>
            <a:ln>
              <a:noFill/>
            </a:ln>
            <a:effectLst/>
          </c:spPr>
          <c:invertIfNegative val="0"/>
          <c:cat>
            <c:strRef>
              <c:f>Arkusz1!$A$2:$A$6</c:f>
              <c:strCache>
                <c:ptCount val="5"/>
                <c:pt idx="0">
                  <c:v>do 3 miesięcy </c:v>
                </c:pt>
                <c:pt idx="1">
                  <c:v>3 - 6 miesięcy</c:v>
                </c:pt>
                <c:pt idx="2">
                  <c:v>9 - 12 miesięcy</c:v>
                </c:pt>
                <c:pt idx="3">
                  <c:v>12 miesięcy - 2 lata </c:v>
                </c:pt>
                <c:pt idx="4">
                  <c:v>powyżej 2 lat </c:v>
                </c:pt>
              </c:strCache>
            </c:strRef>
          </c:cat>
          <c:val>
            <c:numRef>
              <c:f>Arkusz1!$B$2:$B$6</c:f>
              <c:numCache>
                <c:formatCode>General</c:formatCode>
                <c:ptCount val="5"/>
                <c:pt idx="0">
                  <c:v>2409</c:v>
                </c:pt>
                <c:pt idx="1">
                  <c:v>982</c:v>
                </c:pt>
                <c:pt idx="2">
                  <c:v>343</c:v>
                </c:pt>
                <c:pt idx="3">
                  <c:v>79</c:v>
                </c:pt>
                <c:pt idx="4">
                  <c:v>8</c:v>
                </c:pt>
              </c:numCache>
            </c:numRef>
          </c:val>
          <c:extLst>
            <c:ext xmlns:c16="http://schemas.microsoft.com/office/drawing/2014/chart" uri="{C3380CC4-5D6E-409C-BE32-E72D297353CC}">
              <c16:uniqueId val="{00000000-A8F1-4D83-B022-F83768459D66}"/>
            </c:ext>
          </c:extLst>
        </c:ser>
        <c:dLbls>
          <c:showLegendKey val="0"/>
          <c:showVal val="0"/>
          <c:showCatName val="0"/>
          <c:showSerName val="0"/>
          <c:showPercent val="0"/>
          <c:showBubbleSize val="0"/>
        </c:dLbls>
        <c:gapWidth val="219"/>
        <c:overlap val="-27"/>
        <c:axId val="419906496"/>
        <c:axId val="419904200"/>
      </c:barChart>
      <c:catAx>
        <c:axId val="41990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9904200"/>
        <c:crosses val="autoZero"/>
        <c:auto val="1"/>
        <c:lblAlgn val="ctr"/>
        <c:lblOffset val="100"/>
        <c:noMultiLvlLbl val="0"/>
      </c:catAx>
      <c:valAx>
        <c:axId val="419904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9906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Arkusz1!$B$1</c:f>
              <c:strCache>
                <c:ptCount val="1"/>
                <c:pt idx="0">
                  <c:v>do 3 miesięcy</c:v>
                </c:pt>
              </c:strCache>
            </c:strRef>
          </c:tx>
          <c:spPr>
            <a:solidFill>
              <a:schemeClr val="accent1"/>
            </a:solidFill>
            <a:ln>
              <a:noFill/>
            </a:ln>
            <a:effectLst/>
          </c:spPr>
          <c:invertIfNegative val="0"/>
          <c:cat>
            <c:strRef>
              <c:f>Arkusz1!$A$2</c:f>
              <c:strCache>
                <c:ptCount val="1"/>
                <c:pt idx="0">
                  <c:v>Kategoria 1</c:v>
                </c:pt>
              </c:strCache>
            </c:strRef>
          </c:cat>
          <c:val>
            <c:numRef>
              <c:f>Arkusz1!$B$2</c:f>
              <c:numCache>
                <c:formatCode>General</c:formatCode>
                <c:ptCount val="1"/>
                <c:pt idx="0">
                  <c:v>11950</c:v>
                </c:pt>
              </c:numCache>
            </c:numRef>
          </c:val>
          <c:extLst>
            <c:ext xmlns:c16="http://schemas.microsoft.com/office/drawing/2014/chart" uri="{C3380CC4-5D6E-409C-BE32-E72D297353CC}">
              <c16:uniqueId val="{00000000-C075-486B-85E8-D7CC10771065}"/>
            </c:ext>
          </c:extLst>
        </c:ser>
        <c:ser>
          <c:idx val="1"/>
          <c:order val="1"/>
          <c:tx>
            <c:strRef>
              <c:f>Arkusz1!$C$1</c:f>
              <c:strCache>
                <c:ptCount val="1"/>
                <c:pt idx="0">
                  <c:v>3 - 6 miesięcy</c:v>
                </c:pt>
              </c:strCache>
            </c:strRef>
          </c:tx>
          <c:spPr>
            <a:solidFill>
              <a:schemeClr val="accent2"/>
            </a:solidFill>
            <a:ln>
              <a:noFill/>
            </a:ln>
            <a:effectLst/>
          </c:spPr>
          <c:invertIfNegative val="0"/>
          <c:cat>
            <c:strRef>
              <c:f>Arkusz1!$A$2</c:f>
              <c:strCache>
                <c:ptCount val="1"/>
                <c:pt idx="0">
                  <c:v>Kategoria 1</c:v>
                </c:pt>
              </c:strCache>
            </c:strRef>
          </c:cat>
          <c:val>
            <c:numRef>
              <c:f>Arkusz1!$C$2</c:f>
              <c:numCache>
                <c:formatCode>General</c:formatCode>
                <c:ptCount val="1"/>
                <c:pt idx="0">
                  <c:v>4729</c:v>
                </c:pt>
              </c:numCache>
            </c:numRef>
          </c:val>
          <c:extLst>
            <c:ext xmlns:c16="http://schemas.microsoft.com/office/drawing/2014/chart" uri="{C3380CC4-5D6E-409C-BE32-E72D297353CC}">
              <c16:uniqueId val="{00000001-C075-486B-85E8-D7CC10771065}"/>
            </c:ext>
          </c:extLst>
        </c:ser>
        <c:ser>
          <c:idx val="2"/>
          <c:order val="2"/>
          <c:tx>
            <c:strRef>
              <c:f>Arkusz1!$D$1</c:f>
              <c:strCache>
                <c:ptCount val="1"/>
                <c:pt idx="0">
                  <c:v>6-9 miesięcy</c:v>
                </c:pt>
              </c:strCache>
            </c:strRef>
          </c:tx>
          <c:spPr>
            <a:solidFill>
              <a:schemeClr val="accent3"/>
            </a:solidFill>
            <a:ln>
              <a:noFill/>
            </a:ln>
            <a:effectLst/>
          </c:spPr>
          <c:invertIfNegative val="0"/>
          <c:cat>
            <c:strRef>
              <c:f>Arkusz1!$A$2</c:f>
              <c:strCache>
                <c:ptCount val="1"/>
                <c:pt idx="0">
                  <c:v>Kategoria 1</c:v>
                </c:pt>
              </c:strCache>
            </c:strRef>
          </c:cat>
          <c:val>
            <c:numRef>
              <c:f>Arkusz1!$D$2</c:f>
              <c:numCache>
                <c:formatCode>#,##0</c:formatCode>
                <c:ptCount val="1"/>
                <c:pt idx="0">
                  <c:v>1843</c:v>
                </c:pt>
              </c:numCache>
            </c:numRef>
          </c:val>
          <c:extLst>
            <c:ext xmlns:c16="http://schemas.microsoft.com/office/drawing/2014/chart" uri="{C3380CC4-5D6E-409C-BE32-E72D297353CC}">
              <c16:uniqueId val="{00000002-C075-486B-85E8-D7CC10771065}"/>
            </c:ext>
          </c:extLst>
        </c:ser>
        <c:ser>
          <c:idx val="3"/>
          <c:order val="3"/>
          <c:tx>
            <c:strRef>
              <c:f>Arkusz1!$E$1</c:f>
              <c:strCache>
                <c:ptCount val="1"/>
                <c:pt idx="0">
                  <c:v>9-12 miesięcy</c:v>
                </c:pt>
              </c:strCache>
            </c:strRef>
          </c:tx>
          <c:spPr>
            <a:solidFill>
              <a:schemeClr val="accent4"/>
            </a:solidFill>
            <a:ln>
              <a:noFill/>
            </a:ln>
            <a:effectLst/>
          </c:spPr>
          <c:invertIfNegative val="0"/>
          <c:cat>
            <c:strRef>
              <c:f>Arkusz1!$A$2</c:f>
              <c:strCache>
                <c:ptCount val="1"/>
                <c:pt idx="0">
                  <c:v>Kategoria 1</c:v>
                </c:pt>
              </c:strCache>
            </c:strRef>
          </c:cat>
          <c:val>
            <c:numRef>
              <c:f>Arkusz1!$E$2</c:f>
              <c:numCache>
                <c:formatCode>General</c:formatCode>
                <c:ptCount val="1"/>
                <c:pt idx="0">
                  <c:v>874</c:v>
                </c:pt>
              </c:numCache>
            </c:numRef>
          </c:val>
          <c:extLst>
            <c:ext xmlns:c16="http://schemas.microsoft.com/office/drawing/2014/chart" uri="{C3380CC4-5D6E-409C-BE32-E72D297353CC}">
              <c16:uniqueId val="{00000003-C075-486B-85E8-D7CC10771065}"/>
            </c:ext>
          </c:extLst>
        </c:ser>
        <c:ser>
          <c:idx val="4"/>
          <c:order val="4"/>
          <c:tx>
            <c:strRef>
              <c:f>Arkusz1!$F$1</c:f>
              <c:strCache>
                <c:ptCount val="1"/>
                <c:pt idx="0">
                  <c:v>12 miesięcy - 2 lata</c:v>
                </c:pt>
              </c:strCache>
            </c:strRef>
          </c:tx>
          <c:spPr>
            <a:solidFill>
              <a:schemeClr val="accent5"/>
            </a:solidFill>
            <a:ln>
              <a:noFill/>
            </a:ln>
            <a:effectLst/>
          </c:spPr>
          <c:invertIfNegative val="0"/>
          <c:cat>
            <c:strRef>
              <c:f>Arkusz1!$A$2</c:f>
              <c:strCache>
                <c:ptCount val="1"/>
                <c:pt idx="0">
                  <c:v>Kategoria 1</c:v>
                </c:pt>
              </c:strCache>
            </c:strRef>
          </c:cat>
          <c:val>
            <c:numRef>
              <c:f>Arkusz1!$F$2</c:f>
              <c:numCache>
                <c:formatCode>General</c:formatCode>
                <c:ptCount val="1"/>
                <c:pt idx="0">
                  <c:v>452</c:v>
                </c:pt>
              </c:numCache>
            </c:numRef>
          </c:val>
          <c:extLst>
            <c:ext xmlns:c16="http://schemas.microsoft.com/office/drawing/2014/chart" uri="{C3380CC4-5D6E-409C-BE32-E72D297353CC}">
              <c16:uniqueId val="{00000004-C075-486B-85E8-D7CC10771065}"/>
            </c:ext>
          </c:extLst>
        </c:ser>
        <c:ser>
          <c:idx val="5"/>
          <c:order val="5"/>
          <c:tx>
            <c:strRef>
              <c:f>Arkusz1!$G$1</c:f>
              <c:strCache>
                <c:ptCount val="1"/>
                <c:pt idx="0">
                  <c:v>powyżej 2 lat</c:v>
                </c:pt>
              </c:strCache>
            </c:strRef>
          </c:tx>
          <c:spPr>
            <a:solidFill>
              <a:schemeClr val="accent6"/>
            </a:solidFill>
            <a:ln>
              <a:noFill/>
            </a:ln>
            <a:effectLst/>
          </c:spPr>
          <c:invertIfNegative val="0"/>
          <c:cat>
            <c:strRef>
              <c:f>Arkusz1!$A$2</c:f>
              <c:strCache>
                <c:ptCount val="1"/>
                <c:pt idx="0">
                  <c:v>Kategoria 1</c:v>
                </c:pt>
              </c:strCache>
            </c:strRef>
          </c:cat>
          <c:val>
            <c:numRef>
              <c:f>Arkusz1!$G$2</c:f>
              <c:numCache>
                <c:formatCode>General</c:formatCode>
                <c:ptCount val="1"/>
                <c:pt idx="0">
                  <c:v>35</c:v>
                </c:pt>
              </c:numCache>
            </c:numRef>
          </c:val>
          <c:extLst>
            <c:ext xmlns:c16="http://schemas.microsoft.com/office/drawing/2014/chart" uri="{C3380CC4-5D6E-409C-BE32-E72D297353CC}">
              <c16:uniqueId val="{00000000-440C-4A80-9D15-C73274CF9EA9}"/>
            </c:ext>
          </c:extLst>
        </c:ser>
        <c:dLbls>
          <c:showLegendKey val="0"/>
          <c:showVal val="0"/>
          <c:showCatName val="0"/>
          <c:showSerName val="0"/>
          <c:showPercent val="0"/>
          <c:showBubbleSize val="0"/>
        </c:dLbls>
        <c:gapWidth val="219"/>
        <c:overlap val="-27"/>
        <c:axId val="338491280"/>
        <c:axId val="338498000"/>
      </c:barChart>
      <c:catAx>
        <c:axId val="33849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8498000"/>
        <c:crosses val="autoZero"/>
        <c:auto val="1"/>
        <c:lblAlgn val="ctr"/>
        <c:lblOffset val="100"/>
        <c:noMultiLvlLbl val="0"/>
      </c:catAx>
      <c:valAx>
        <c:axId val="338498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8491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Arkusz1!$B$1</c:f>
              <c:strCache>
                <c:ptCount val="1"/>
                <c:pt idx="0">
                  <c:v>Seria 1</c:v>
                </c:pt>
              </c:strCache>
            </c:strRef>
          </c:tx>
          <c:spPr>
            <a:solidFill>
              <a:schemeClr val="accent1"/>
            </a:solidFill>
            <a:ln>
              <a:noFill/>
            </a:ln>
            <a:effectLst/>
          </c:spPr>
          <c:invertIfNegative val="0"/>
          <c:cat>
            <c:strRef>
              <c:f>Arkusz1!$A$2:$A$6</c:f>
              <c:strCache>
                <c:ptCount val="5"/>
                <c:pt idx="0">
                  <c:v>do 3 miesięcy </c:v>
                </c:pt>
                <c:pt idx="1">
                  <c:v>3 - 6 miesięcy</c:v>
                </c:pt>
                <c:pt idx="2">
                  <c:v>9 - 12 miesięcy</c:v>
                </c:pt>
                <c:pt idx="3">
                  <c:v>12 miesięcy - 2 lata </c:v>
                </c:pt>
                <c:pt idx="4">
                  <c:v>powyżej 2 lat </c:v>
                </c:pt>
              </c:strCache>
            </c:strRef>
          </c:cat>
          <c:val>
            <c:numRef>
              <c:f>Arkusz1!$B$2:$B$6</c:f>
              <c:numCache>
                <c:formatCode>#,##0</c:formatCode>
                <c:ptCount val="5"/>
                <c:pt idx="0" formatCode="General">
                  <c:v>13247</c:v>
                </c:pt>
                <c:pt idx="1">
                  <c:v>5604</c:v>
                </c:pt>
                <c:pt idx="2">
                  <c:v>2920</c:v>
                </c:pt>
                <c:pt idx="3" formatCode="General">
                  <c:v>697</c:v>
                </c:pt>
                <c:pt idx="4" formatCode="General">
                  <c:v>90</c:v>
                </c:pt>
              </c:numCache>
            </c:numRef>
          </c:val>
          <c:extLst>
            <c:ext xmlns:c16="http://schemas.microsoft.com/office/drawing/2014/chart" uri="{C3380CC4-5D6E-409C-BE32-E72D297353CC}">
              <c16:uniqueId val="{00000000-C06A-4CB1-8537-ACDF5C098834}"/>
            </c:ext>
          </c:extLst>
        </c:ser>
        <c:dLbls>
          <c:showLegendKey val="0"/>
          <c:showVal val="0"/>
          <c:showCatName val="0"/>
          <c:showSerName val="0"/>
          <c:showPercent val="0"/>
          <c:showBubbleSize val="0"/>
        </c:dLbls>
        <c:gapWidth val="219"/>
        <c:overlap val="-27"/>
        <c:axId val="419906496"/>
        <c:axId val="419904200"/>
      </c:barChart>
      <c:catAx>
        <c:axId val="41990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9904200"/>
        <c:crosses val="autoZero"/>
        <c:auto val="1"/>
        <c:lblAlgn val="ctr"/>
        <c:lblOffset val="100"/>
        <c:noMultiLvlLbl val="0"/>
      </c:catAx>
      <c:valAx>
        <c:axId val="419904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9906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0.svg"/></Relationships>
</file>

<file path=ppt/diagrams/_rels/data1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ata1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78.svg"/><Relationship Id="rId3" Type="http://schemas.openxmlformats.org/officeDocument/2006/relationships/image" Target="../media/image72.svg"/><Relationship Id="rId7" Type="http://schemas.openxmlformats.org/officeDocument/2006/relationships/image" Target="../media/image74.svg"/><Relationship Id="rId12" Type="http://schemas.openxmlformats.org/officeDocument/2006/relationships/image" Target="../media/image77.png"/><Relationship Id="rId17" Type="http://schemas.openxmlformats.org/officeDocument/2006/relationships/image" Target="../media/image82.svg"/><Relationship Id="rId2" Type="http://schemas.openxmlformats.org/officeDocument/2006/relationships/image" Target="../media/image71.png"/><Relationship Id="rId16" Type="http://schemas.openxmlformats.org/officeDocument/2006/relationships/image" Target="../media/image81.png"/><Relationship Id="rId1" Type="http://schemas.openxmlformats.org/officeDocument/2006/relationships/hyperlink" Target="https://pk.gov.pl/wp-content/uploads/2017/08/0f5ed2eeffdd52317924eb454b8d3a67.pdf" TargetMode="External"/><Relationship Id="rId6" Type="http://schemas.openxmlformats.org/officeDocument/2006/relationships/image" Target="../media/image73.png"/><Relationship Id="rId11" Type="http://schemas.openxmlformats.org/officeDocument/2006/relationships/image" Target="../media/image76.svg"/><Relationship Id="rId5" Type="http://schemas.openxmlformats.org/officeDocument/2006/relationships/image" Target="../media/image54.svg"/><Relationship Id="rId15" Type="http://schemas.openxmlformats.org/officeDocument/2006/relationships/image" Target="../media/image80.svg"/><Relationship Id="rId10" Type="http://schemas.openxmlformats.org/officeDocument/2006/relationships/image" Target="../media/image75.png"/><Relationship Id="rId4" Type="http://schemas.openxmlformats.org/officeDocument/2006/relationships/image" Target="../media/image53.png"/><Relationship Id="rId9" Type="http://schemas.openxmlformats.org/officeDocument/2006/relationships/image" Target="../media/image50.svg"/><Relationship Id="rId14" Type="http://schemas.openxmlformats.org/officeDocument/2006/relationships/image" Target="../media/image79.png"/></Relationships>
</file>

<file path=ppt/diagrams/_rels/data18.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49.png"/><Relationship Id="rId7" Type="http://schemas.openxmlformats.org/officeDocument/2006/relationships/image" Target="../media/image83.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0.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89.svg"/></Relationships>
</file>

<file path=ppt/diagrams/_rels/data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52.svg"/></Relationships>
</file>

<file path=ppt/diagrams/_rels/data22.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49.png"/><Relationship Id="rId7" Type="http://schemas.openxmlformats.org/officeDocument/2006/relationships/image" Target="../media/image83.png"/><Relationship Id="rId2" Type="http://schemas.openxmlformats.org/officeDocument/2006/relationships/image" Target="../media/image93.svg"/><Relationship Id="rId1" Type="http://schemas.openxmlformats.org/officeDocument/2006/relationships/image" Target="../media/image92.png"/><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95.svg"/><Relationship Id="rId4" Type="http://schemas.openxmlformats.org/officeDocument/2006/relationships/image" Target="../media/image50.svg"/><Relationship Id="rId9" Type="http://schemas.openxmlformats.org/officeDocument/2006/relationships/image" Target="../media/image94.png"/></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2.svg"/><Relationship Id="rId1" Type="http://schemas.openxmlformats.org/officeDocument/2006/relationships/image" Target="../media/image55.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0.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68.svg"/><Relationship Id="rId5" Type="http://schemas.openxmlformats.org/officeDocument/2006/relationships/image" Target="../media/image70.png"/><Relationship Id="rId4" Type="http://schemas.openxmlformats.org/officeDocument/2006/relationships/image" Target="../media/image66.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79.png"/><Relationship Id="rId3" Type="http://schemas.openxmlformats.org/officeDocument/2006/relationships/image" Target="../media/image53.png"/><Relationship Id="rId7" Type="http://schemas.openxmlformats.org/officeDocument/2006/relationships/image" Target="../media/image49.png"/><Relationship Id="rId12" Type="http://schemas.openxmlformats.org/officeDocument/2006/relationships/image" Target="../media/image78.svg"/><Relationship Id="rId17" Type="http://schemas.openxmlformats.org/officeDocument/2006/relationships/hyperlink" Target="https://pk.gov.pl/wp-content/uploads/2017/08/0f5ed2eeffdd52317924eb454b8d3a67.pdf" TargetMode="External"/><Relationship Id="rId2" Type="http://schemas.openxmlformats.org/officeDocument/2006/relationships/image" Target="../media/image72.svg"/><Relationship Id="rId16" Type="http://schemas.openxmlformats.org/officeDocument/2006/relationships/image" Target="../media/image82.svg"/><Relationship Id="rId1" Type="http://schemas.openxmlformats.org/officeDocument/2006/relationships/image" Target="../media/image71.png"/><Relationship Id="rId6" Type="http://schemas.openxmlformats.org/officeDocument/2006/relationships/image" Target="../media/image74.svg"/><Relationship Id="rId11" Type="http://schemas.openxmlformats.org/officeDocument/2006/relationships/image" Target="../media/image77.png"/><Relationship Id="rId5" Type="http://schemas.openxmlformats.org/officeDocument/2006/relationships/image" Target="../media/image73.png"/><Relationship Id="rId15" Type="http://schemas.openxmlformats.org/officeDocument/2006/relationships/image" Target="../media/image81.png"/><Relationship Id="rId10" Type="http://schemas.openxmlformats.org/officeDocument/2006/relationships/image" Target="../media/image76.svg"/><Relationship Id="rId4" Type="http://schemas.openxmlformats.org/officeDocument/2006/relationships/image" Target="../media/image54.svg"/><Relationship Id="rId9" Type="http://schemas.openxmlformats.org/officeDocument/2006/relationships/image" Target="../media/image75.png"/><Relationship Id="rId14" Type="http://schemas.openxmlformats.org/officeDocument/2006/relationships/image" Target="../media/image80.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49.png"/><Relationship Id="rId7" Type="http://schemas.openxmlformats.org/officeDocument/2006/relationships/image" Target="../media/image86.png"/><Relationship Id="rId2" Type="http://schemas.openxmlformats.org/officeDocument/2006/relationships/image" Target="../media/image76.svg"/><Relationship Id="rId1" Type="http://schemas.openxmlformats.org/officeDocument/2006/relationships/image" Target="../media/image85.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svg"/><Relationship Id="rId1" Type="http://schemas.openxmlformats.org/officeDocument/2006/relationships/image" Target="../media/image15.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89.svg"/></Relationships>
</file>

<file path=ppt/diagrams/_rels/drawing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52.svg"/></Relationships>
</file>

<file path=ppt/diagrams/_rels/drawing22.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49.png"/><Relationship Id="rId7" Type="http://schemas.openxmlformats.org/officeDocument/2006/relationships/image" Target="../media/image83.png"/><Relationship Id="rId2" Type="http://schemas.openxmlformats.org/officeDocument/2006/relationships/image" Target="../media/image93.svg"/><Relationship Id="rId1" Type="http://schemas.openxmlformats.org/officeDocument/2006/relationships/image" Target="../media/image92.png"/><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95.svg"/><Relationship Id="rId4" Type="http://schemas.openxmlformats.org/officeDocument/2006/relationships/image" Target="../media/image50.svg"/><Relationship Id="rId9" Type="http://schemas.openxmlformats.org/officeDocument/2006/relationships/image" Target="../media/image9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19.svg"/><Relationship Id="rId1" Type="http://schemas.openxmlformats.org/officeDocument/2006/relationships/image" Target="../media/image26.png"/><Relationship Id="rId6" Type="http://schemas.openxmlformats.org/officeDocument/2006/relationships/image" Target="../media/image23.svg"/><Relationship Id="rId5" Type="http://schemas.openxmlformats.org/officeDocument/2006/relationships/image" Target="../media/image28.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40.png"/><Relationship Id="rId4" Type="http://schemas.openxmlformats.org/officeDocument/2006/relationships/image" Target="../media/image3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8.png"/><Relationship Id="rId4" Type="http://schemas.openxmlformats.org/officeDocument/2006/relationships/image" Target="../media/image4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6.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367E20C-2B41-4F77-A2BA-FF9721E4DF1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pl-PL"/>
        </a:p>
      </dgm:t>
    </dgm:pt>
    <dgm:pt modelId="{C80990AE-0CC0-4736-8F7A-EAE286DD170A}">
      <dgm:prSet/>
      <dgm:spPr/>
      <dgm:t>
        <a:bodyPr/>
        <a:lstStyle/>
        <a:p>
          <a:pPr rtl="0"/>
          <a:r>
            <a:rPr lang="pl-PL"/>
            <a:t>Izolacyjne </a:t>
          </a:r>
        </a:p>
      </dgm:t>
    </dgm:pt>
    <dgm:pt modelId="{C3C761F4-8350-4D0C-B51C-91882DC03B88}" type="parTrans" cxnId="{6BC96908-6CCE-4624-996A-AA45EE16EA8C}">
      <dgm:prSet/>
      <dgm:spPr/>
      <dgm:t>
        <a:bodyPr/>
        <a:lstStyle/>
        <a:p>
          <a:endParaRPr lang="pl-PL"/>
        </a:p>
      </dgm:t>
    </dgm:pt>
    <dgm:pt modelId="{00F30D4E-68BD-4FF2-BE72-274A653890A8}" type="sibTrans" cxnId="{6BC96908-6CCE-4624-996A-AA45EE16EA8C}">
      <dgm:prSet/>
      <dgm:spPr/>
      <dgm:t>
        <a:bodyPr/>
        <a:lstStyle/>
        <a:p>
          <a:endParaRPr lang="pl-PL"/>
        </a:p>
      </dgm:t>
    </dgm:pt>
    <dgm:pt modelId="{B252236D-8E4A-4CC0-AED1-123118CF0855}">
      <dgm:prSet/>
      <dgm:spPr/>
      <dgm:t>
        <a:bodyPr/>
        <a:lstStyle/>
        <a:p>
          <a:pPr rtl="0"/>
          <a:r>
            <a:rPr lang="pl-PL"/>
            <a:t>Tymczasowe aresztowanie </a:t>
          </a:r>
        </a:p>
      </dgm:t>
    </dgm:pt>
    <dgm:pt modelId="{7DFCD42A-3351-4708-9C35-4B345C7FBF88}" type="parTrans" cxnId="{6FF2CC8C-6844-48EF-89E9-22B65F910455}">
      <dgm:prSet/>
      <dgm:spPr/>
      <dgm:t>
        <a:bodyPr/>
        <a:lstStyle/>
        <a:p>
          <a:endParaRPr lang="pl-PL"/>
        </a:p>
      </dgm:t>
    </dgm:pt>
    <dgm:pt modelId="{AAF8CFDE-906E-4369-BA58-9D195C8C76D2}" type="sibTrans" cxnId="{6FF2CC8C-6844-48EF-89E9-22B65F910455}">
      <dgm:prSet/>
      <dgm:spPr/>
      <dgm:t>
        <a:bodyPr/>
        <a:lstStyle/>
        <a:p>
          <a:endParaRPr lang="pl-PL"/>
        </a:p>
      </dgm:t>
    </dgm:pt>
    <dgm:pt modelId="{E401F05E-902E-4721-AC84-28C689AF5865}">
      <dgm:prSet/>
      <dgm:spPr/>
      <dgm:t>
        <a:bodyPr/>
        <a:lstStyle/>
        <a:p>
          <a:pPr rtl="0"/>
          <a:r>
            <a:rPr lang="pl-PL" dirty="0" err="1"/>
            <a:t>Nieizolacyjne</a:t>
          </a:r>
          <a:r>
            <a:rPr lang="pl-PL" dirty="0"/>
            <a:t> </a:t>
          </a:r>
        </a:p>
      </dgm:t>
    </dgm:pt>
    <dgm:pt modelId="{613DFA59-AA32-48B2-87B9-36EA27C73F80}" type="parTrans" cxnId="{AECAFA67-F8FA-44E4-A791-3585A92E8E01}">
      <dgm:prSet/>
      <dgm:spPr/>
      <dgm:t>
        <a:bodyPr/>
        <a:lstStyle/>
        <a:p>
          <a:endParaRPr lang="pl-PL"/>
        </a:p>
      </dgm:t>
    </dgm:pt>
    <dgm:pt modelId="{D64098CD-8299-4AB3-9854-CC0EB388223C}" type="sibTrans" cxnId="{AECAFA67-F8FA-44E4-A791-3585A92E8E01}">
      <dgm:prSet/>
      <dgm:spPr/>
      <dgm:t>
        <a:bodyPr/>
        <a:lstStyle/>
        <a:p>
          <a:endParaRPr lang="pl-PL"/>
        </a:p>
      </dgm:t>
    </dgm:pt>
    <dgm:pt modelId="{A35D0753-8B5B-4D96-B64F-9F9024ECA3B0}">
      <dgm:prSet/>
      <dgm:spPr/>
      <dgm:t>
        <a:bodyPr/>
        <a:lstStyle/>
        <a:p>
          <a:pPr rtl="0"/>
          <a:r>
            <a:rPr lang="pl-PL"/>
            <a:t>poręczenie majątkowe</a:t>
          </a:r>
        </a:p>
      </dgm:t>
    </dgm:pt>
    <dgm:pt modelId="{30C60C01-D563-46F8-907A-A7C64830B10B}" type="parTrans" cxnId="{A0A0C6DC-7B3F-4D90-A84D-B5EEA6232EEF}">
      <dgm:prSet/>
      <dgm:spPr/>
      <dgm:t>
        <a:bodyPr/>
        <a:lstStyle/>
        <a:p>
          <a:endParaRPr lang="pl-PL"/>
        </a:p>
      </dgm:t>
    </dgm:pt>
    <dgm:pt modelId="{6A0961E6-AD04-4968-AA7B-0F113E5722CA}" type="sibTrans" cxnId="{A0A0C6DC-7B3F-4D90-A84D-B5EEA6232EEF}">
      <dgm:prSet/>
      <dgm:spPr/>
      <dgm:t>
        <a:bodyPr/>
        <a:lstStyle/>
        <a:p>
          <a:endParaRPr lang="pl-PL"/>
        </a:p>
      </dgm:t>
    </dgm:pt>
    <dgm:pt modelId="{660E320F-C1A2-4D7D-B84D-4529DE2D8E30}">
      <dgm:prSet/>
      <dgm:spPr/>
      <dgm:t>
        <a:bodyPr/>
        <a:lstStyle/>
        <a:p>
          <a:pPr rtl="0"/>
          <a:r>
            <a:rPr lang="pl-PL"/>
            <a:t>poręczenie społeczne </a:t>
          </a:r>
        </a:p>
      </dgm:t>
    </dgm:pt>
    <dgm:pt modelId="{7A31B3B2-8BCF-4B64-AA67-F3361CB0F67C}" type="parTrans" cxnId="{4DA2889B-0299-4F3D-93F7-FA79FC525A52}">
      <dgm:prSet/>
      <dgm:spPr/>
      <dgm:t>
        <a:bodyPr/>
        <a:lstStyle/>
        <a:p>
          <a:endParaRPr lang="pl-PL"/>
        </a:p>
      </dgm:t>
    </dgm:pt>
    <dgm:pt modelId="{B2946DBA-8CF8-4D1C-BC67-9EF1C9C6E846}" type="sibTrans" cxnId="{4DA2889B-0299-4F3D-93F7-FA79FC525A52}">
      <dgm:prSet/>
      <dgm:spPr/>
      <dgm:t>
        <a:bodyPr/>
        <a:lstStyle/>
        <a:p>
          <a:endParaRPr lang="pl-PL"/>
        </a:p>
      </dgm:t>
    </dgm:pt>
    <dgm:pt modelId="{B37E5F64-D21E-45F2-BB10-BDED02007858}">
      <dgm:prSet/>
      <dgm:spPr/>
      <dgm:t>
        <a:bodyPr/>
        <a:lstStyle/>
        <a:p>
          <a:pPr rtl="0"/>
          <a:r>
            <a:rPr lang="pl-PL"/>
            <a:t>poręczenie osoby godnej zaufania</a:t>
          </a:r>
        </a:p>
      </dgm:t>
    </dgm:pt>
    <dgm:pt modelId="{555374C4-A834-4AD4-ACDC-B0C239E08A90}" type="parTrans" cxnId="{3ED6750E-00EA-453B-9A11-94C3AC62ABD3}">
      <dgm:prSet/>
      <dgm:spPr/>
      <dgm:t>
        <a:bodyPr/>
        <a:lstStyle/>
        <a:p>
          <a:endParaRPr lang="pl-PL"/>
        </a:p>
      </dgm:t>
    </dgm:pt>
    <dgm:pt modelId="{12AF8142-0B92-49EF-9719-6FD9D1253DC6}" type="sibTrans" cxnId="{3ED6750E-00EA-453B-9A11-94C3AC62ABD3}">
      <dgm:prSet/>
      <dgm:spPr/>
      <dgm:t>
        <a:bodyPr/>
        <a:lstStyle/>
        <a:p>
          <a:endParaRPr lang="pl-PL"/>
        </a:p>
      </dgm:t>
    </dgm:pt>
    <dgm:pt modelId="{A5AD569A-1C4A-4DD1-B488-C342BA2A997C}">
      <dgm:prSet/>
      <dgm:spPr/>
      <dgm:t>
        <a:bodyPr/>
        <a:lstStyle/>
        <a:p>
          <a:pPr rtl="0"/>
          <a:r>
            <a:rPr lang="pl-PL"/>
            <a:t>dozór policji</a:t>
          </a:r>
        </a:p>
      </dgm:t>
    </dgm:pt>
    <dgm:pt modelId="{9CC5CED8-E35C-4908-BB69-A69190B75990}" type="parTrans" cxnId="{58107CFB-A826-492D-A468-CC29545AB927}">
      <dgm:prSet/>
      <dgm:spPr/>
      <dgm:t>
        <a:bodyPr/>
        <a:lstStyle/>
        <a:p>
          <a:endParaRPr lang="pl-PL"/>
        </a:p>
      </dgm:t>
    </dgm:pt>
    <dgm:pt modelId="{2A9F8DD1-4707-420D-8FE1-39DAF5E766F7}" type="sibTrans" cxnId="{58107CFB-A826-492D-A468-CC29545AB927}">
      <dgm:prSet/>
      <dgm:spPr/>
      <dgm:t>
        <a:bodyPr/>
        <a:lstStyle/>
        <a:p>
          <a:endParaRPr lang="pl-PL"/>
        </a:p>
      </dgm:t>
    </dgm:pt>
    <dgm:pt modelId="{2CAEAC2D-7F3F-4826-B5AE-FE01AA7468C4}">
      <dgm:prSet/>
      <dgm:spPr/>
      <dgm:t>
        <a:bodyPr/>
        <a:lstStyle/>
        <a:p>
          <a:pPr rtl="0"/>
          <a:r>
            <a:rPr lang="pl-PL"/>
            <a:t>dozór warunkowy policji </a:t>
          </a:r>
        </a:p>
      </dgm:t>
    </dgm:pt>
    <dgm:pt modelId="{30B74C83-30EC-4F38-9413-BDF67B4E1EDE}" type="parTrans" cxnId="{0E8E9709-C3C4-41AB-A6D2-EE3C53C3A831}">
      <dgm:prSet/>
      <dgm:spPr/>
      <dgm:t>
        <a:bodyPr/>
        <a:lstStyle/>
        <a:p>
          <a:endParaRPr lang="pl-PL"/>
        </a:p>
      </dgm:t>
    </dgm:pt>
    <dgm:pt modelId="{6DE429F1-414A-43D1-9FE8-760E5E13A648}" type="sibTrans" cxnId="{0E8E9709-C3C4-41AB-A6D2-EE3C53C3A831}">
      <dgm:prSet/>
      <dgm:spPr/>
      <dgm:t>
        <a:bodyPr/>
        <a:lstStyle/>
        <a:p>
          <a:endParaRPr lang="pl-PL"/>
        </a:p>
      </dgm:t>
    </dgm:pt>
    <dgm:pt modelId="{CFC55ADE-BA5C-40C6-BFC8-B0C2A43183AA}">
      <dgm:prSet/>
      <dgm:spPr/>
      <dgm:t>
        <a:bodyPr/>
        <a:lstStyle/>
        <a:p>
          <a:pPr rtl="0"/>
          <a:r>
            <a:rPr lang="pl-PL"/>
            <a:t>nakaz opuszczenia lokalu zajmowanego wspólnie z pokrzywdzonym </a:t>
          </a:r>
        </a:p>
      </dgm:t>
    </dgm:pt>
    <dgm:pt modelId="{F7C75C1B-5979-4AC5-9E36-C61FFB84B6FC}" type="parTrans" cxnId="{C8BD1917-D032-4803-A199-C313466F867E}">
      <dgm:prSet/>
      <dgm:spPr/>
      <dgm:t>
        <a:bodyPr/>
        <a:lstStyle/>
        <a:p>
          <a:endParaRPr lang="pl-PL"/>
        </a:p>
      </dgm:t>
    </dgm:pt>
    <dgm:pt modelId="{43335E9D-DB54-4573-BE8D-6CE7D036C2AA}" type="sibTrans" cxnId="{C8BD1917-D032-4803-A199-C313466F867E}">
      <dgm:prSet/>
      <dgm:spPr/>
      <dgm:t>
        <a:bodyPr/>
        <a:lstStyle/>
        <a:p>
          <a:endParaRPr lang="pl-PL"/>
        </a:p>
      </dgm:t>
    </dgm:pt>
    <dgm:pt modelId="{BE0C401F-818C-4B89-AF26-9123AA53CD13}">
      <dgm:prSet/>
      <dgm:spPr/>
      <dgm:t>
        <a:bodyPr/>
        <a:lstStyle/>
        <a:p>
          <a:pPr rtl="0"/>
          <a:r>
            <a:rPr lang="pl-PL"/>
            <a:t>zawieszenie w wykonywaniu czynności służbowych lub wykonywaniu zawodu, nakaz powstrzymania się od prowadzenia określonej działalności, zakaz ubiegania się o zamówienia publiczne </a:t>
          </a:r>
        </a:p>
      </dgm:t>
    </dgm:pt>
    <dgm:pt modelId="{9B78C7EA-1B6F-484D-BFE8-40524D62C590}" type="parTrans" cxnId="{9BE207B6-BF73-4E86-835C-718F3B855415}">
      <dgm:prSet/>
      <dgm:spPr/>
      <dgm:t>
        <a:bodyPr/>
        <a:lstStyle/>
        <a:p>
          <a:endParaRPr lang="pl-PL"/>
        </a:p>
      </dgm:t>
    </dgm:pt>
    <dgm:pt modelId="{DB2FBED2-9E81-4564-8503-C0100D37A6A3}" type="sibTrans" cxnId="{9BE207B6-BF73-4E86-835C-718F3B855415}">
      <dgm:prSet/>
      <dgm:spPr/>
      <dgm:t>
        <a:bodyPr/>
        <a:lstStyle/>
        <a:p>
          <a:endParaRPr lang="pl-PL"/>
        </a:p>
      </dgm:t>
    </dgm:pt>
    <dgm:pt modelId="{183B9603-EE11-4A67-B749-5FD8F61D5A4E}">
      <dgm:prSet/>
      <dgm:spPr/>
      <dgm:t>
        <a:bodyPr/>
        <a:lstStyle/>
        <a:p>
          <a:pPr rtl="0"/>
          <a:r>
            <a:rPr lang="pl-PL"/>
            <a:t>zakaz opuszczania kraju</a:t>
          </a:r>
        </a:p>
      </dgm:t>
    </dgm:pt>
    <dgm:pt modelId="{187D7BB5-779D-426F-9A50-075B69F0DAF5}" type="parTrans" cxnId="{5DD0A28A-5C52-48C9-9860-CD1C4FD6B711}">
      <dgm:prSet/>
      <dgm:spPr/>
      <dgm:t>
        <a:bodyPr/>
        <a:lstStyle/>
        <a:p>
          <a:endParaRPr lang="pl-PL"/>
        </a:p>
      </dgm:t>
    </dgm:pt>
    <dgm:pt modelId="{121AC0B3-A9D8-4A79-89D8-2244E20A32BD}" type="sibTrans" cxnId="{5DD0A28A-5C52-48C9-9860-CD1C4FD6B711}">
      <dgm:prSet/>
      <dgm:spPr/>
      <dgm:t>
        <a:bodyPr/>
        <a:lstStyle/>
        <a:p>
          <a:endParaRPr lang="pl-PL"/>
        </a:p>
      </dgm:t>
    </dgm:pt>
    <dgm:pt modelId="{B767C6FC-0AB2-41B0-BA71-0AFA6C5C8662}" type="pres">
      <dgm:prSet presAssocID="{B367E20C-2B41-4F77-A2BA-FF9721E4DF17}" presName="Name0" presStyleCnt="0">
        <dgm:presLayoutVars>
          <dgm:dir/>
          <dgm:animLvl val="lvl"/>
          <dgm:resizeHandles val="exact"/>
        </dgm:presLayoutVars>
      </dgm:prSet>
      <dgm:spPr/>
    </dgm:pt>
    <dgm:pt modelId="{C08AB932-B07F-45C6-972E-A9EA71CF81AA}" type="pres">
      <dgm:prSet presAssocID="{C80990AE-0CC0-4736-8F7A-EAE286DD170A}" presName="linNode" presStyleCnt="0"/>
      <dgm:spPr/>
    </dgm:pt>
    <dgm:pt modelId="{D78E2C58-220C-4C79-A031-CF2F734E7A7A}" type="pres">
      <dgm:prSet presAssocID="{C80990AE-0CC0-4736-8F7A-EAE286DD170A}" presName="parentText" presStyleLbl="node1" presStyleIdx="0" presStyleCnt="2">
        <dgm:presLayoutVars>
          <dgm:chMax val="1"/>
          <dgm:bulletEnabled val="1"/>
        </dgm:presLayoutVars>
      </dgm:prSet>
      <dgm:spPr/>
    </dgm:pt>
    <dgm:pt modelId="{C7824FB4-189A-46B7-A046-C06C241A3F8C}" type="pres">
      <dgm:prSet presAssocID="{C80990AE-0CC0-4736-8F7A-EAE286DD170A}" presName="descendantText" presStyleLbl="alignAccFollowNode1" presStyleIdx="0" presStyleCnt="2">
        <dgm:presLayoutVars>
          <dgm:bulletEnabled val="1"/>
        </dgm:presLayoutVars>
      </dgm:prSet>
      <dgm:spPr/>
    </dgm:pt>
    <dgm:pt modelId="{0ACB30FE-0913-451A-BAED-A3F5D99652DD}" type="pres">
      <dgm:prSet presAssocID="{00F30D4E-68BD-4FF2-BE72-274A653890A8}" presName="sp" presStyleCnt="0"/>
      <dgm:spPr/>
    </dgm:pt>
    <dgm:pt modelId="{9E051D17-9183-41DF-AE47-923131DC1F04}" type="pres">
      <dgm:prSet presAssocID="{E401F05E-902E-4721-AC84-28C689AF5865}" presName="linNode" presStyleCnt="0"/>
      <dgm:spPr/>
    </dgm:pt>
    <dgm:pt modelId="{6A44AC62-43B2-4FB9-9093-1F1C61B5E3FE}" type="pres">
      <dgm:prSet presAssocID="{E401F05E-902E-4721-AC84-28C689AF5865}" presName="parentText" presStyleLbl="node1" presStyleIdx="1" presStyleCnt="2">
        <dgm:presLayoutVars>
          <dgm:chMax val="1"/>
          <dgm:bulletEnabled val="1"/>
        </dgm:presLayoutVars>
      </dgm:prSet>
      <dgm:spPr/>
    </dgm:pt>
    <dgm:pt modelId="{8F1186AD-D64D-408A-B0C8-AE48FDEE4C1A}" type="pres">
      <dgm:prSet presAssocID="{E401F05E-902E-4721-AC84-28C689AF5865}" presName="descendantText" presStyleLbl="alignAccFollowNode1" presStyleIdx="1" presStyleCnt="2">
        <dgm:presLayoutVars>
          <dgm:bulletEnabled val="1"/>
        </dgm:presLayoutVars>
      </dgm:prSet>
      <dgm:spPr/>
    </dgm:pt>
  </dgm:ptLst>
  <dgm:cxnLst>
    <dgm:cxn modelId="{B5851601-EBD7-4FFC-82E8-B2C34A46C1D4}" type="presOf" srcId="{E401F05E-902E-4721-AC84-28C689AF5865}" destId="{6A44AC62-43B2-4FB9-9093-1F1C61B5E3FE}" srcOrd="0" destOrd="0" presId="urn:microsoft.com/office/officeart/2005/8/layout/vList5"/>
    <dgm:cxn modelId="{A085C806-EF1E-4B6A-8036-DDD4BCD285D5}" type="presOf" srcId="{B252236D-8E4A-4CC0-AED1-123118CF0855}" destId="{C7824FB4-189A-46B7-A046-C06C241A3F8C}" srcOrd="0" destOrd="0" presId="urn:microsoft.com/office/officeart/2005/8/layout/vList5"/>
    <dgm:cxn modelId="{6BC96908-6CCE-4624-996A-AA45EE16EA8C}" srcId="{B367E20C-2B41-4F77-A2BA-FF9721E4DF17}" destId="{C80990AE-0CC0-4736-8F7A-EAE286DD170A}" srcOrd="0" destOrd="0" parTransId="{C3C761F4-8350-4D0C-B51C-91882DC03B88}" sibTransId="{00F30D4E-68BD-4FF2-BE72-274A653890A8}"/>
    <dgm:cxn modelId="{0E8E9709-C3C4-41AB-A6D2-EE3C53C3A831}" srcId="{E401F05E-902E-4721-AC84-28C689AF5865}" destId="{2CAEAC2D-7F3F-4826-B5AE-FE01AA7468C4}" srcOrd="4" destOrd="0" parTransId="{30B74C83-30EC-4F38-9413-BDF67B4E1EDE}" sibTransId="{6DE429F1-414A-43D1-9FE8-760E5E13A648}"/>
    <dgm:cxn modelId="{3ED6750E-00EA-453B-9A11-94C3AC62ABD3}" srcId="{E401F05E-902E-4721-AC84-28C689AF5865}" destId="{B37E5F64-D21E-45F2-BB10-BDED02007858}" srcOrd="2" destOrd="0" parTransId="{555374C4-A834-4AD4-ACDC-B0C239E08A90}" sibTransId="{12AF8142-0B92-49EF-9719-6FD9D1253DC6}"/>
    <dgm:cxn modelId="{C8BD1917-D032-4803-A199-C313466F867E}" srcId="{E401F05E-902E-4721-AC84-28C689AF5865}" destId="{CFC55ADE-BA5C-40C6-BFC8-B0C2A43183AA}" srcOrd="5" destOrd="0" parTransId="{F7C75C1B-5979-4AC5-9E36-C61FFB84B6FC}" sibTransId="{43335E9D-DB54-4573-BE8D-6CE7D036C2AA}"/>
    <dgm:cxn modelId="{253E4236-9BCE-42E6-BC30-F27A0C39D242}" type="presOf" srcId="{CFC55ADE-BA5C-40C6-BFC8-B0C2A43183AA}" destId="{8F1186AD-D64D-408A-B0C8-AE48FDEE4C1A}" srcOrd="0" destOrd="5" presId="urn:microsoft.com/office/officeart/2005/8/layout/vList5"/>
    <dgm:cxn modelId="{90812D61-F07C-496C-8C4D-F83BD1AAA144}" type="presOf" srcId="{B37E5F64-D21E-45F2-BB10-BDED02007858}" destId="{8F1186AD-D64D-408A-B0C8-AE48FDEE4C1A}" srcOrd="0" destOrd="2" presId="urn:microsoft.com/office/officeart/2005/8/layout/vList5"/>
    <dgm:cxn modelId="{1EA88244-1E61-4538-917C-102E949505F8}" type="presOf" srcId="{BE0C401F-818C-4B89-AF26-9123AA53CD13}" destId="{8F1186AD-D64D-408A-B0C8-AE48FDEE4C1A}" srcOrd="0" destOrd="6" presId="urn:microsoft.com/office/officeart/2005/8/layout/vList5"/>
    <dgm:cxn modelId="{A8933E65-5EC2-4379-82C6-64250AF4BDB6}" type="presOf" srcId="{660E320F-C1A2-4D7D-B84D-4529DE2D8E30}" destId="{8F1186AD-D64D-408A-B0C8-AE48FDEE4C1A}" srcOrd="0" destOrd="1" presId="urn:microsoft.com/office/officeart/2005/8/layout/vList5"/>
    <dgm:cxn modelId="{AECAFA67-F8FA-44E4-A791-3585A92E8E01}" srcId="{B367E20C-2B41-4F77-A2BA-FF9721E4DF17}" destId="{E401F05E-902E-4721-AC84-28C689AF5865}" srcOrd="1" destOrd="0" parTransId="{613DFA59-AA32-48B2-87B9-36EA27C73F80}" sibTransId="{D64098CD-8299-4AB3-9854-CC0EB388223C}"/>
    <dgm:cxn modelId="{9F4AB27C-2B36-4BA4-8CF3-DC286CCBFDDE}" type="presOf" srcId="{A35D0753-8B5B-4D96-B64F-9F9024ECA3B0}" destId="{8F1186AD-D64D-408A-B0C8-AE48FDEE4C1A}" srcOrd="0" destOrd="0" presId="urn:microsoft.com/office/officeart/2005/8/layout/vList5"/>
    <dgm:cxn modelId="{5DD0A28A-5C52-48C9-9860-CD1C4FD6B711}" srcId="{E401F05E-902E-4721-AC84-28C689AF5865}" destId="{183B9603-EE11-4A67-B749-5FD8F61D5A4E}" srcOrd="7" destOrd="0" parTransId="{187D7BB5-779D-426F-9A50-075B69F0DAF5}" sibTransId="{121AC0B3-A9D8-4A79-89D8-2244E20A32BD}"/>
    <dgm:cxn modelId="{5827658B-CB67-45A1-896E-1777A0274CAF}" type="presOf" srcId="{2CAEAC2D-7F3F-4826-B5AE-FE01AA7468C4}" destId="{8F1186AD-D64D-408A-B0C8-AE48FDEE4C1A}" srcOrd="0" destOrd="4" presId="urn:microsoft.com/office/officeart/2005/8/layout/vList5"/>
    <dgm:cxn modelId="{6FF2CC8C-6844-48EF-89E9-22B65F910455}" srcId="{C80990AE-0CC0-4736-8F7A-EAE286DD170A}" destId="{B252236D-8E4A-4CC0-AED1-123118CF0855}" srcOrd="0" destOrd="0" parTransId="{7DFCD42A-3351-4708-9C35-4B345C7FBF88}" sibTransId="{AAF8CFDE-906E-4369-BA58-9D195C8C76D2}"/>
    <dgm:cxn modelId="{3ABFC88E-6DD4-461F-B275-5744855EAD8E}" type="presOf" srcId="{B367E20C-2B41-4F77-A2BA-FF9721E4DF17}" destId="{B767C6FC-0AB2-41B0-BA71-0AFA6C5C8662}" srcOrd="0" destOrd="0" presId="urn:microsoft.com/office/officeart/2005/8/layout/vList5"/>
    <dgm:cxn modelId="{97C3F08F-FFF7-4ADE-BCB2-942C451A7BE3}" type="presOf" srcId="{A5AD569A-1C4A-4DD1-B488-C342BA2A997C}" destId="{8F1186AD-D64D-408A-B0C8-AE48FDEE4C1A}" srcOrd="0" destOrd="3" presId="urn:microsoft.com/office/officeart/2005/8/layout/vList5"/>
    <dgm:cxn modelId="{4DA2889B-0299-4F3D-93F7-FA79FC525A52}" srcId="{E401F05E-902E-4721-AC84-28C689AF5865}" destId="{660E320F-C1A2-4D7D-B84D-4529DE2D8E30}" srcOrd="1" destOrd="0" parTransId="{7A31B3B2-8BCF-4B64-AA67-F3361CB0F67C}" sibTransId="{B2946DBA-8CF8-4D1C-BC67-9EF1C9C6E846}"/>
    <dgm:cxn modelId="{F8D5A3B3-FB53-45DC-BF1F-8FD63507EC0F}" type="presOf" srcId="{C80990AE-0CC0-4736-8F7A-EAE286DD170A}" destId="{D78E2C58-220C-4C79-A031-CF2F734E7A7A}" srcOrd="0" destOrd="0" presId="urn:microsoft.com/office/officeart/2005/8/layout/vList5"/>
    <dgm:cxn modelId="{9BE207B6-BF73-4E86-835C-718F3B855415}" srcId="{E401F05E-902E-4721-AC84-28C689AF5865}" destId="{BE0C401F-818C-4B89-AF26-9123AA53CD13}" srcOrd="6" destOrd="0" parTransId="{9B78C7EA-1B6F-484D-BFE8-40524D62C590}" sibTransId="{DB2FBED2-9E81-4564-8503-C0100D37A6A3}"/>
    <dgm:cxn modelId="{72430CDC-10AF-4CED-9D9F-21966D8A2F17}" type="presOf" srcId="{183B9603-EE11-4A67-B749-5FD8F61D5A4E}" destId="{8F1186AD-D64D-408A-B0C8-AE48FDEE4C1A}" srcOrd="0" destOrd="7" presId="urn:microsoft.com/office/officeart/2005/8/layout/vList5"/>
    <dgm:cxn modelId="{A0A0C6DC-7B3F-4D90-A84D-B5EEA6232EEF}" srcId="{E401F05E-902E-4721-AC84-28C689AF5865}" destId="{A35D0753-8B5B-4D96-B64F-9F9024ECA3B0}" srcOrd="0" destOrd="0" parTransId="{30C60C01-D563-46F8-907A-A7C64830B10B}" sibTransId="{6A0961E6-AD04-4968-AA7B-0F113E5722CA}"/>
    <dgm:cxn modelId="{58107CFB-A826-492D-A468-CC29545AB927}" srcId="{E401F05E-902E-4721-AC84-28C689AF5865}" destId="{A5AD569A-1C4A-4DD1-B488-C342BA2A997C}" srcOrd="3" destOrd="0" parTransId="{9CC5CED8-E35C-4908-BB69-A69190B75990}" sibTransId="{2A9F8DD1-4707-420D-8FE1-39DAF5E766F7}"/>
    <dgm:cxn modelId="{7071F287-8C77-4C2E-A829-582F6902060D}" type="presParOf" srcId="{B767C6FC-0AB2-41B0-BA71-0AFA6C5C8662}" destId="{C08AB932-B07F-45C6-972E-A9EA71CF81AA}" srcOrd="0" destOrd="0" presId="urn:microsoft.com/office/officeart/2005/8/layout/vList5"/>
    <dgm:cxn modelId="{4319B9C6-0417-4DEC-B227-6C5E98661A13}" type="presParOf" srcId="{C08AB932-B07F-45C6-972E-A9EA71CF81AA}" destId="{D78E2C58-220C-4C79-A031-CF2F734E7A7A}" srcOrd="0" destOrd="0" presId="urn:microsoft.com/office/officeart/2005/8/layout/vList5"/>
    <dgm:cxn modelId="{22C1FA2E-4801-4D2D-8D11-5AEDA6221102}" type="presParOf" srcId="{C08AB932-B07F-45C6-972E-A9EA71CF81AA}" destId="{C7824FB4-189A-46B7-A046-C06C241A3F8C}" srcOrd="1" destOrd="0" presId="urn:microsoft.com/office/officeart/2005/8/layout/vList5"/>
    <dgm:cxn modelId="{9CBAE200-215F-41E6-BE4F-3DCBAF0BE8EA}" type="presParOf" srcId="{B767C6FC-0AB2-41B0-BA71-0AFA6C5C8662}" destId="{0ACB30FE-0913-451A-BAED-A3F5D99652DD}" srcOrd="1" destOrd="0" presId="urn:microsoft.com/office/officeart/2005/8/layout/vList5"/>
    <dgm:cxn modelId="{39EBA126-DE37-4A9C-97E5-BD5A743D382C}" type="presParOf" srcId="{B767C6FC-0AB2-41B0-BA71-0AFA6C5C8662}" destId="{9E051D17-9183-41DF-AE47-923131DC1F04}" srcOrd="2" destOrd="0" presId="urn:microsoft.com/office/officeart/2005/8/layout/vList5"/>
    <dgm:cxn modelId="{E0D5151C-1709-4CEF-A0CB-63896FD087F6}" type="presParOf" srcId="{9E051D17-9183-41DF-AE47-923131DC1F04}" destId="{6A44AC62-43B2-4FB9-9093-1F1C61B5E3FE}" srcOrd="0" destOrd="0" presId="urn:microsoft.com/office/officeart/2005/8/layout/vList5"/>
    <dgm:cxn modelId="{C31F5E05-3E8C-483C-930C-642053C83D04}" type="presParOf" srcId="{9E051D17-9183-41DF-AE47-923131DC1F04}" destId="{8F1186AD-D64D-408A-B0C8-AE48FDEE4C1A}"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12EEF83-AD6C-413C-B717-ED7897B7858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431846B-C7B8-48A8-8A08-74317D8081F6}">
      <dgm:prSet custT="1"/>
      <dgm:spPr/>
      <dgm:t>
        <a:bodyPr/>
        <a:lstStyle/>
        <a:p>
          <a:r>
            <a:rPr lang="pl-PL" sz="1600" b="1" dirty="0"/>
            <a:t>Cele stosowania tymczasowego aresztowania</a:t>
          </a:r>
          <a:r>
            <a:rPr lang="pl-PL" sz="1600" dirty="0"/>
            <a:t> - środki zapobiegawcze można stosować w celu zabezpieczenia prawidłowego toku postępowania, a wyjątkowo także w celu zapobiegnięcia popełnieniu przez oskarżonego nowego, ciężkiego przestępstwa. Podstawą ogólną stosowania tymczasowego aresztowania art. 249 § 1 k.p.k. - jest wykazanie, że zebrane dowody wskazują na duże prawdopodobieństwo, że oskarżony popełnił przestępstwo.</a:t>
          </a:r>
          <a:endParaRPr lang="en-US" sz="1600" dirty="0"/>
        </a:p>
      </dgm:t>
    </dgm:pt>
    <dgm:pt modelId="{3EA6BF46-C1EE-4AD0-A7BE-61E6E54F53A9}" type="parTrans" cxnId="{BC028B9B-2C72-4924-B57F-DF0906DABFEA}">
      <dgm:prSet/>
      <dgm:spPr/>
      <dgm:t>
        <a:bodyPr/>
        <a:lstStyle/>
        <a:p>
          <a:endParaRPr lang="en-US"/>
        </a:p>
      </dgm:t>
    </dgm:pt>
    <dgm:pt modelId="{F91BD6DC-E398-458B-B9E2-004E1E2C2428}" type="sibTrans" cxnId="{BC028B9B-2C72-4924-B57F-DF0906DABFEA}">
      <dgm:prSet/>
      <dgm:spPr/>
      <dgm:t>
        <a:bodyPr/>
        <a:lstStyle/>
        <a:p>
          <a:endParaRPr lang="en-US"/>
        </a:p>
      </dgm:t>
    </dgm:pt>
    <dgm:pt modelId="{BC87D5D9-22C0-4E16-A269-8350E12B3B02}">
      <dgm:prSet custT="1"/>
      <dgm:spPr/>
      <dgm:t>
        <a:bodyPr/>
        <a:lstStyle/>
        <a:p>
          <a:r>
            <a:rPr lang="pl-PL" sz="1600" dirty="0"/>
            <a:t>Podstawę orzeczenia o zastosowaniu albo przedłużeniu tymczasowego aresztowania powinny stanowić jedynie ustalenia poczynione na podstawie dowodów jawnych dla oskarżonego i jego obrońcy. Sąd uwzględnia z urzędu także okoliczności, których prokurator nie ujawnił, po ich ujawnieniu na posiedzeniu, jeżeli są one korzystne dla oskarżonego.</a:t>
          </a:r>
          <a:endParaRPr lang="en-US" sz="1600" dirty="0"/>
        </a:p>
      </dgm:t>
    </dgm:pt>
    <dgm:pt modelId="{09FB0049-6640-4D8E-BF06-E4B2D02A0858}" type="parTrans" cxnId="{1CF61675-606E-4F87-901F-2EF2918E959F}">
      <dgm:prSet/>
      <dgm:spPr/>
      <dgm:t>
        <a:bodyPr/>
        <a:lstStyle/>
        <a:p>
          <a:endParaRPr lang="en-US"/>
        </a:p>
      </dgm:t>
    </dgm:pt>
    <dgm:pt modelId="{EE12BBA0-5634-4A97-9A91-158128E8C69C}" type="sibTrans" cxnId="{1CF61675-606E-4F87-901F-2EF2918E959F}">
      <dgm:prSet/>
      <dgm:spPr/>
      <dgm:t>
        <a:bodyPr/>
        <a:lstStyle/>
        <a:p>
          <a:endParaRPr lang="en-US"/>
        </a:p>
      </dgm:t>
    </dgm:pt>
    <dgm:pt modelId="{0E8845F3-1193-4B78-AC88-7D5D6DA90113}">
      <dgm:prSet custT="1"/>
      <dgm:spPr/>
      <dgm:t>
        <a:bodyPr/>
        <a:lstStyle/>
        <a:p>
          <a:r>
            <a:rPr lang="pl-PL" sz="1800" dirty="0"/>
            <a:t>Stopień prawdopodobieństwa oceniany jest przez organ procesowy w oparciu o materiał dowodowy zgromadzony </a:t>
          </a:r>
          <a:r>
            <a:rPr lang="pl-PL" sz="1800" b="1" dirty="0"/>
            <a:t>w chwili stosowania środka zapobiegawczego</a:t>
          </a:r>
          <a:r>
            <a:rPr lang="pl-PL" sz="1800" dirty="0"/>
            <a:t>, który to daje podstawę do uznania, że oskarżony popełnił przestępstwo. </a:t>
          </a:r>
          <a:br>
            <a:rPr lang="pl-PL" sz="1800" dirty="0"/>
          </a:br>
          <a:r>
            <a:rPr lang="pl-PL" sz="1800" dirty="0"/>
            <a:t>Musi to być prawdopodobieństwo graniczące z pewnością. </a:t>
          </a:r>
          <a:endParaRPr lang="en-US" sz="1800" dirty="0"/>
        </a:p>
      </dgm:t>
    </dgm:pt>
    <dgm:pt modelId="{09E0BCF7-86E0-4165-8EF4-FB4AC77C48AB}" type="parTrans" cxnId="{EB267E47-C4A4-4712-9081-84A16955D3F6}">
      <dgm:prSet/>
      <dgm:spPr/>
      <dgm:t>
        <a:bodyPr/>
        <a:lstStyle/>
        <a:p>
          <a:endParaRPr lang="en-US"/>
        </a:p>
      </dgm:t>
    </dgm:pt>
    <dgm:pt modelId="{0046DD02-5818-4B3A-B8E0-ECB80171A1F3}" type="sibTrans" cxnId="{EB267E47-C4A4-4712-9081-84A16955D3F6}">
      <dgm:prSet/>
      <dgm:spPr/>
      <dgm:t>
        <a:bodyPr/>
        <a:lstStyle/>
        <a:p>
          <a:endParaRPr lang="en-US"/>
        </a:p>
      </dgm:t>
    </dgm:pt>
    <dgm:pt modelId="{4DC3C493-C65E-4F8E-978C-ACD374561F57}" type="pres">
      <dgm:prSet presAssocID="{312EEF83-AD6C-413C-B717-ED7897B78585}" presName="root" presStyleCnt="0">
        <dgm:presLayoutVars>
          <dgm:dir/>
          <dgm:resizeHandles val="exact"/>
        </dgm:presLayoutVars>
      </dgm:prSet>
      <dgm:spPr/>
    </dgm:pt>
    <dgm:pt modelId="{D0AF552E-B5E6-4EFD-A60A-D483E963941C}" type="pres">
      <dgm:prSet presAssocID="{312EEF83-AD6C-413C-B717-ED7897B78585}" presName="container" presStyleCnt="0">
        <dgm:presLayoutVars>
          <dgm:dir/>
          <dgm:resizeHandles val="exact"/>
        </dgm:presLayoutVars>
      </dgm:prSet>
      <dgm:spPr/>
    </dgm:pt>
    <dgm:pt modelId="{8539EC3F-4D55-4FFC-AE50-FC7041DA2D49}" type="pres">
      <dgm:prSet presAssocID="{7431846B-C7B8-48A8-8A08-74317D8081F6}" presName="compNode" presStyleCnt="0"/>
      <dgm:spPr/>
    </dgm:pt>
    <dgm:pt modelId="{56E905F8-7772-43C6-BD57-9DD2C79FB52F}" type="pres">
      <dgm:prSet presAssocID="{7431846B-C7B8-48A8-8A08-74317D8081F6}" presName="iconBgRect" presStyleLbl="bgShp" presStyleIdx="0" presStyleCnt="3" custLinFactX="-180817" custLinFactNeighborX="-200000" custLinFactNeighborY="-5600"/>
      <dgm:spPr/>
    </dgm:pt>
    <dgm:pt modelId="{457ECB88-A392-4BFD-921A-8A5BB02AF402}" type="pres">
      <dgm:prSet presAssocID="{7431846B-C7B8-48A8-8A08-74317D8081F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B8C8E9B8-E66F-42CC-86DD-E4359EC8D892}" type="pres">
      <dgm:prSet presAssocID="{7431846B-C7B8-48A8-8A08-74317D8081F6}" presName="spaceRect" presStyleCnt="0"/>
      <dgm:spPr/>
    </dgm:pt>
    <dgm:pt modelId="{2D1F98C6-B314-42FC-8B1F-F12BA313B9C3}" type="pres">
      <dgm:prSet presAssocID="{7431846B-C7B8-48A8-8A08-74317D8081F6}" presName="textRect" presStyleLbl="revTx" presStyleIdx="0" presStyleCnt="3" custScaleX="241282" custScaleY="327789" custLinFactNeighborX="-42419" custLinFactNeighborY="-19523">
        <dgm:presLayoutVars>
          <dgm:chMax val="1"/>
          <dgm:chPref val="1"/>
        </dgm:presLayoutVars>
      </dgm:prSet>
      <dgm:spPr/>
    </dgm:pt>
    <dgm:pt modelId="{15FB1936-24EC-4D5E-8E76-14451DDE5241}" type="pres">
      <dgm:prSet presAssocID="{F91BD6DC-E398-458B-B9E2-004E1E2C2428}" presName="sibTrans" presStyleLbl="sibTrans2D1" presStyleIdx="0" presStyleCnt="0"/>
      <dgm:spPr/>
    </dgm:pt>
    <dgm:pt modelId="{EFBF0CFE-50C7-48DA-8F2C-C4E677A5A76D}" type="pres">
      <dgm:prSet presAssocID="{BC87D5D9-22C0-4E16-A269-8350E12B3B02}" presName="compNode" presStyleCnt="0"/>
      <dgm:spPr/>
    </dgm:pt>
    <dgm:pt modelId="{CBA4F532-F66F-4EE3-B6DB-57A6F4F30A8B}" type="pres">
      <dgm:prSet presAssocID="{BC87D5D9-22C0-4E16-A269-8350E12B3B02}" presName="iconBgRect" presStyleLbl="bgShp" presStyleIdx="1" presStyleCnt="3" custLinFactX="-59335" custLinFactNeighborX="-100000" custLinFactNeighborY="-3734"/>
      <dgm:spPr/>
    </dgm:pt>
    <dgm:pt modelId="{1EF3516F-AA6C-40B4-9EF7-0197A1037C15}" type="pres">
      <dgm:prSet presAssocID="{BC87D5D9-22C0-4E16-A269-8350E12B3B0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EBF1C7E4-D7D8-40C5-9AF6-3EE51403F5C7}" type="pres">
      <dgm:prSet presAssocID="{BC87D5D9-22C0-4E16-A269-8350E12B3B02}" presName="spaceRect" presStyleCnt="0"/>
      <dgm:spPr/>
    </dgm:pt>
    <dgm:pt modelId="{B3921490-08A8-41D4-B516-6DE25685BB6B}" type="pres">
      <dgm:prSet presAssocID="{BC87D5D9-22C0-4E16-A269-8350E12B3B02}" presName="textRect" presStyleLbl="revTx" presStyleIdx="1" presStyleCnt="3" custScaleX="226270" custScaleY="266012" custLinFactNeighborX="505" custLinFactNeighborY="-20534">
        <dgm:presLayoutVars>
          <dgm:chMax val="1"/>
          <dgm:chPref val="1"/>
        </dgm:presLayoutVars>
      </dgm:prSet>
      <dgm:spPr/>
    </dgm:pt>
    <dgm:pt modelId="{16AE3189-67C5-44E7-AB1C-C1B62D398FED}" type="pres">
      <dgm:prSet presAssocID="{EE12BBA0-5634-4A97-9A91-158128E8C69C}" presName="sibTrans" presStyleLbl="sibTrans2D1" presStyleIdx="0" presStyleCnt="0"/>
      <dgm:spPr/>
    </dgm:pt>
    <dgm:pt modelId="{0A5B3E4A-4949-4CCD-B41D-D0D3EE913197}" type="pres">
      <dgm:prSet presAssocID="{0E8845F3-1193-4B78-AC88-7D5D6DA90113}" presName="compNode" presStyleCnt="0"/>
      <dgm:spPr/>
    </dgm:pt>
    <dgm:pt modelId="{897317D2-E36A-4AFB-BE56-70FE8DE3D91A}" type="pres">
      <dgm:prSet presAssocID="{0E8845F3-1193-4B78-AC88-7D5D6DA90113}" presName="iconBgRect" presStyleLbl="bgShp" presStyleIdx="2" presStyleCnt="3"/>
      <dgm:spPr/>
    </dgm:pt>
    <dgm:pt modelId="{E0406961-A188-4EBE-9C5A-B55704BB1CE0}" type="pres">
      <dgm:prSet presAssocID="{0E8845F3-1193-4B78-AC88-7D5D6DA901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0D0F2CC2-ECB6-40DD-931A-1CE566B1BC53}" type="pres">
      <dgm:prSet presAssocID="{0E8845F3-1193-4B78-AC88-7D5D6DA90113}" presName="spaceRect" presStyleCnt="0"/>
      <dgm:spPr/>
    </dgm:pt>
    <dgm:pt modelId="{3D422D32-EC88-4BD7-A7F8-65018A398D7A}" type="pres">
      <dgm:prSet presAssocID="{0E8845F3-1193-4B78-AC88-7D5D6DA90113}" presName="textRect" presStyleLbl="revTx" presStyleIdx="2" presStyleCnt="3" custScaleX="226234" custLinFactX="10082" custLinFactNeighborX="100000" custLinFactNeighborY="-7467">
        <dgm:presLayoutVars>
          <dgm:chMax val="1"/>
          <dgm:chPref val="1"/>
        </dgm:presLayoutVars>
      </dgm:prSet>
      <dgm:spPr/>
    </dgm:pt>
  </dgm:ptLst>
  <dgm:cxnLst>
    <dgm:cxn modelId="{88F2253D-CD6B-4372-9B2B-C349A4CFFB0C}" type="presOf" srcId="{BC87D5D9-22C0-4E16-A269-8350E12B3B02}" destId="{B3921490-08A8-41D4-B516-6DE25685BB6B}" srcOrd="0" destOrd="0" presId="urn:microsoft.com/office/officeart/2018/2/layout/IconCircleList"/>
    <dgm:cxn modelId="{EB267E47-C4A4-4712-9081-84A16955D3F6}" srcId="{312EEF83-AD6C-413C-B717-ED7897B78585}" destId="{0E8845F3-1193-4B78-AC88-7D5D6DA90113}" srcOrd="2" destOrd="0" parTransId="{09E0BCF7-86E0-4165-8EF4-FB4AC77C48AB}" sibTransId="{0046DD02-5818-4B3A-B8E0-ECB80171A1F3}"/>
    <dgm:cxn modelId="{65B5EF71-DCF7-4AEB-AED9-451540000EE9}" type="presOf" srcId="{312EEF83-AD6C-413C-B717-ED7897B78585}" destId="{4DC3C493-C65E-4F8E-978C-ACD374561F57}" srcOrd="0" destOrd="0" presId="urn:microsoft.com/office/officeart/2018/2/layout/IconCircleList"/>
    <dgm:cxn modelId="{1CF61675-606E-4F87-901F-2EF2918E959F}" srcId="{312EEF83-AD6C-413C-B717-ED7897B78585}" destId="{BC87D5D9-22C0-4E16-A269-8350E12B3B02}" srcOrd="1" destOrd="0" parTransId="{09FB0049-6640-4D8E-BF06-E4B2D02A0858}" sibTransId="{EE12BBA0-5634-4A97-9A91-158128E8C69C}"/>
    <dgm:cxn modelId="{0A4C4C84-DEBE-4818-A29F-C5C4FFA20377}" type="presOf" srcId="{7431846B-C7B8-48A8-8A08-74317D8081F6}" destId="{2D1F98C6-B314-42FC-8B1F-F12BA313B9C3}" srcOrd="0" destOrd="0" presId="urn:microsoft.com/office/officeart/2018/2/layout/IconCircleList"/>
    <dgm:cxn modelId="{F391AF8E-1370-457E-9CB1-46B9880B31B0}" type="presOf" srcId="{0E8845F3-1193-4B78-AC88-7D5D6DA90113}" destId="{3D422D32-EC88-4BD7-A7F8-65018A398D7A}" srcOrd="0" destOrd="0" presId="urn:microsoft.com/office/officeart/2018/2/layout/IconCircleList"/>
    <dgm:cxn modelId="{53CB6F90-56D8-4696-B847-B04354E37FA3}" type="presOf" srcId="{EE12BBA0-5634-4A97-9A91-158128E8C69C}" destId="{16AE3189-67C5-44E7-AB1C-C1B62D398FED}" srcOrd="0" destOrd="0" presId="urn:microsoft.com/office/officeart/2018/2/layout/IconCircleList"/>
    <dgm:cxn modelId="{BC028B9B-2C72-4924-B57F-DF0906DABFEA}" srcId="{312EEF83-AD6C-413C-B717-ED7897B78585}" destId="{7431846B-C7B8-48A8-8A08-74317D8081F6}" srcOrd="0" destOrd="0" parTransId="{3EA6BF46-C1EE-4AD0-A7BE-61E6E54F53A9}" sibTransId="{F91BD6DC-E398-458B-B9E2-004E1E2C2428}"/>
    <dgm:cxn modelId="{CB8C8E9B-D10C-405E-9E84-4E0436206D1F}" type="presOf" srcId="{F91BD6DC-E398-458B-B9E2-004E1E2C2428}" destId="{15FB1936-24EC-4D5E-8E76-14451DDE5241}" srcOrd="0" destOrd="0" presId="urn:microsoft.com/office/officeart/2018/2/layout/IconCircleList"/>
    <dgm:cxn modelId="{1A1F9007-86DB-42E1-B3B5-F236A31B1224}" type="presParOf" srcId="{4DC3C493-C65E-4F8E-978C-ACD374561F57}" destId="{D0AF552E-B5E6-4EFD-A60A-D483E963941C}" srcOrd="0" destOrd="0" presId="urn:microsoft.com/office/officeart/2018/2/layout/IconCircleList"/>
    <dgm:cxn modelId="{79BA6089-912E-41F5-9E90-DD2B6533D7A7}" type="presParOf" srcId="{D0AF552E-B5E6-4EFD-A60A-D483E963941C}" destId="{8539EC3F-4D55-4FFC-AE50-FC7041DA2D49}" srcOrd="0" destOrd="0" presId="urn:microsoft.com/office/officeart/2018/2/layout/IconCircleList"/>
    <dgm:cxn modelId="{C6CEA036-2F57-47D0-8F16-047B39A48DA5}" type="presParOf" srcId="{8539EC3F-4D55-4FFC-AE50-FC7041DA2D49}" destId="{56E905F8-7772-43C6-BD57-9DD2C79FB52F}" srcOrd="0" destOrd="0" presId="urn:microsoft.com/office/officeart/2018/2/layout/IconCircleList"/>
    <dgm:cxn modelId="{B707ADEE-9040-4584-A454-9D0ABF78E662}" type="presParOf" srcId="{8539EC3F-4D55-4FFC-AE50-FC7041DA2D49}" destId="{457ECB88-A392-4BFD-921A-8A5BB02AF402}" srcOrd="1" destOrd="0" presId="urn:microsoft.com/office/officeart/2018/2/layout/IconCircleList"/>
    <dgm:cxn modelId="{190F32CA-9DAD-4FAD-A5BA-3325F788663A}" type="presParOf" srcId="{8539EC3F-4D55-4FFC-AE50-FC7041DA2D49}" destId="{B8C8E9B8-E66F-42CC-86DD-E4359EC8D892}" srcOrd="2" destOrd="0" presId="urn:microsoft.com/office/officeart/2018/2/layout/IconCircleList"/>
    <dgm:cxn modelId="{BC362523-56DB-46DD-A550-1D7EC8F0FEFD}" type="presParOf" srcId="{8539EC3F-4D55-4FFC-AE50-FC7041DA2D49}" destId="{2D1F98C6-B314-42FC-8B1F-F12BA313B9C3}" srcOrd="3" destOrd="0" presId="urn:microsoft.com/office/officeart/2018/2/layout/IconCircleList"/>
    <dgm:cxn modelId="{52FFB758-D6AB-4864-A23D-B25378D2348E}" type="presParOf" srcId="{D0AF552E-B5E6-4EFD-A60A-D483E963941C}" destId="{15FB1936-24EC-4D5E-8E76-14451DDE5241}" srcOrd="1" destOrd="0" presId="urn:microsoft.com/office/officeart/2018/2/layout/IconCircleList"/>
    <dgm:cxn modelId="{86D74979-2543-4C8D-B68D-443C427820FB}" type="presParOf" srcId="{D0AF552E-B5E6-4EFD-A60A-D483E963941C}" destId="{EFBF0CFE-50C7-48DA-8F2C-C4E677A5A76D}" srcOrd="2" destOrd="0" presId="urn:microsoft.com/office/officeart/2018/2/layout/IconCircleList"/>
    <dgm:cxn modelId="{BD75324E-370E-4321-8EFC-63DE92CBB3FD}" type="presParOf" srcId="{EFBF0CFE-50C7-48DA-8F2C-C4E677A5A76D}" destId="{CBA4F532-F66F-4EE3-B6DB-57A6F4F30A8B}" srcOrd="0" destOrd="0" presId="urn:microsoft.com/office/officeart/2018/2/layout/IconCircleList"/>
    <dgm:cxn modelId="{41F2FD33-E46A-4205-9609-1D1F57B0EE3F}" type="presParOf" srcId="{EFBF0CFE-50C7-48DA-8F2C-C4E677A5A76D}" destId="{1EF3516F-AA6C-40B4-9EF7-0197A1037C15}" srcOrd="1" destOrd="0" presId="urn:microsoft.com/office/officeart/2018/2/layout/IconCircleList"/>
    <dgm:cxn modelId="{7E047F5B-E65A-451D-829A-5997FD83683C}" type="presParOf" srcId="{EFBF0CFE-50C7-48DA-8F2C-C4E677A5A76D}" destId="{EBF1C7E4-D7D8-40C5-9AF6-3EE51403F5C7}" srcOrd="2" destOrd="0" presId="urn:microsoft.com/office/officeart/2018/2/layout/IconCircleList"/>
    <dgm:cxn modelId="{EA401495-0867-408B-BFC5-2EBEF900955A}" type="presParOf" srcId="{EFBF0CFE-50C7-48DA-8F2C-C4E677A5A76D}" destId="{B3921490-08A8-41D4-B516-6DE25685BB6B}" srcOrd="3" destOrd="0" presId="urn:microsoft.com/office/officeart/2018/2/layout/IconCircleList"/>
    <dgm:cxn modelId="{CA37F3F0-2493-4297-A6FF-C61819D1AC44}" type="presParOf" srcId="{D0AF552E-B5E6-4EFD-A60A-D483E963941C}" destId="{16AE3189-67C5-44E7-AB1C-C1B62D398FED}" srcOrd="3" destOrd="0" presId="urn:microsoft.com/office/officeart/2018/2/layout/IconCircleList"/>
    <dgm:cxn modelId="{790ED2AA-F2DB-4B2D-A9AB-A034F3DAA17E}" type="presParOf" srcId="{D0AF552E-B5E6-4EFD-A60A-D483E963941C}" destId="{0A5B3E4A-4949-4CCD-B41D-D0D3EE913197}" srcOrd="4" destOrd="0" presId="urn:microsoft.com/office/officeart/2018/2/layout/IconCircleList"/>
    <dgm:cxn modelId="{4434324C-0FD4-4CE6-91FA-764CCD049F28}" type="presParOf" srcId="{0A5B3E4A-4949-4CCD-B41D-D0D3EE913197}" destId="{897317D2-E36A-4AFB-BE56-70FE8DE3D91A}" srcOrd="0" destOrd="0" presId="urn:microsoft.com/office/officeart/2018/2/layout/IconCircleList"/>
    <dgm:cxn modelId="{9960D524-C36B-45D5-8112-F1763E8EB7DE}" type="presParOf" srcId="{0A5B3E4A-4949-4CCD-B41D-D0D3EE913197}" destId="{E0406961-A188-4EBE-9C5A-B55704BB1CE0}" srcOrd="1" destOrd="0" presId="urn:microsoft.com/office/officeart/2018/2/layout/IconCircleList"/>
    <dgm:cxn modelId="{1041676D-2F89-435B-B9BC-2D3C05E41EE0}" type="presParOf" srcId="{0A5B3E4A-4949-4CCD-B41D-D0D3EE913197}" destId="{0D0F2CC2-ECB6-40DD-931A-1CE566B1BC53}" srcOrd="2" destOrd="0" presId="urn:microsoft.com/office/officeart/2018/2/layout/IconCircleList"/>
    <dgm:cxn modelId="{0521A6E8-81B3-4458-BC82-55BEA1DFB419}" type="presParOf" srcId="{0A5B3E4A-4949-4CCD-B41D-D0D3EE913197}" destId="{3D422D32-EC88-4BD7-A7F8-65018A398D7A}"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0E30DB-5536-4EB7-B517-529B6D4BD6F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5EBF6E4-806E-4E73-AAAC-DB271055E785}">
      <dgm:prSet/>
      <dgm:spPr/>
      <dgm:t>
        <a:bodyPr/>
        <a:lstStyle/>
        <a:p>
          <a:r>
            <a:rPr lang="pl-PL" b="1"/>
            <a:t>Zasadniczą (prewencyjna, procesowa)</a:t>
          </a:r>
          <a:r>
            <a:rPr lang="pl-PL"/>
            <a:t> – wyraźnie ją wymienia art. 249 § 1 KPK, stwierdzając, że środki zapobiegawcze można stosować w celu zabezpieczenia prawidłowego toku postępowania, zarówno etapu postępowania przygotowawczego, jak i jurysdykcyjnego; również postępowania dowodowego oraz etapu realizowanego w związku z przystąpieniem do wykonania kary. Zabezpieczenie to polega na tym, że: </a:t>
          </a:r>
          <a:endParaRPr lang="en-US"/>
        </a:p>
      </dgm:t>
    </dgm:pt>
    <dgm:pt modelId="{7043194A-AE0E-458C-913D-613F78FC84EC}" type="parTrans" cxnId="{6FB60A34-9C32-4604-9B4B-7B64CC84B615}">
      <dgm:prSet/>
      <dgm:spPr/>
      <dgm:t>
        <a:bodyPr/>
        <a:lstStyle/>
        <a:p>
          <a:endParaRPr lang="en-US"/>
        </a:p>
      </dgm:t>
    </dgm:pt>
    <dgm:pt modelId="{A330406C-28A6-4A07-A586-ADFEEEA6295F}" type="sibTrans" cxnId="{6FB60A34-9C32-4604-9B4B-7B64CC84B615}">
      <dgm:prSet/>
      <dgm:spPr/>
      <dgm:t>
        <a:bodyPr/>
        <a:lstStyle/>
        <a:p>
          <a:endParaRPr lang="en-US"/>
        </a:p>
      </dgm:t>
    </dgm:pt>
    <dgm:pt modelId="{179B3F10-BE7B-40B2-BC05-FFDAACD326C2}">
      <dgm:prSet/>
      <dgm:spPr/>
      <dgm:t>
        <a:bodyPr/>
        <a:lstStyle/>
        <a:p>
          <a:r>
            <a:rPr lang="pl-PL"/>
            <a:t>„zabezpiecza” się osobę oskarżonego do dyspozycji organów procesowych, gwarantując jego uczestnictwo w czynnościach, w których jest ono obowiązkowe</a:t>
          </a:r>
          <a:endParaRPr lang="en-US"/>
        </a:p>
      </dgm:t>
    </dgm:pt>
    <dgm:pt modelId="{5FC8E826-13DC-4B92-87D5-81A3B763A32F}" type="parTrans" cxnId="{D7C903C3-BF03-45D5-8A3B-0C17D58936AA}">
      <dgm:prSet/>
      <dgm:spPr/>
      <dgm:t>
        <a:bodyPr/>
        <a:lstStyle/>
        <a:p>
          <a:endParaRPr lang="en-US"/>
        </a:p>
      </dgm:t>
    </dgm:pt>
    <dgm:pt modelId="{AE98808D-6740-48C5-A320-BE0AD2E9C904}" type="sibTrans" cxnId="{D7C903C3-BF03-45D5-8A3B-0C17D58936AA}">
      <dgm:prSet/>
      <dgm:spPr/>
      <dgm:t>
        <a:bodyPr/>
        <a:lstStyle/>
        <a:p>
          <a:endParaRPr lang="en-US"/>
        </a:p>
      </dgm:t>
    </dgm:pt>
    <dgm:pt modelId="{615BF0DD-80C5-41FB-AB04-78C83D207A93}">
      <dgm:prSet/>
      <dgm:spPr/>
      <dgm:t>
        <a:bodyPr/>
        <a:lstStyle/>
        <a:p>
          <a:r>
            <a:rPr lang="pl-PL"/>
            <a:t>pozbawia się oskarżonego, bądź utrudnia się mu naruszenie prawidłowego toku procesu, np. poprzez wpływanie na zeznania świadków, ukrywanie lub niszczenie dowodów. </a:t>
          </a:r>
          <a:endParaRPr lang="en-US"/>
        </a:p>
      </dgm:t>
    </dgm:pt>
    <dgm:pt modelId="{C2FF8AE0-89DB-4EE6-AC6B-5B80DF9BF247}" type="parTrans" cxnId="{BD4ADAB4-4A6A-47D0-ACFA-F8394EDCAED8}">
      <dgm:prSet/>
      <dgm:spPr/>
      <dgm:t>
        <a:bodyPr/>
        <a:lstStyle/>
        <a:p>
          <a:endParaRPr lang="en-US"/>
        </a:p>
      </dgm:t>
    </dgm:pt>
    <dgm:pt modelId="{FC899EE3-9B78-43BF-BB14-4DA8834D629E}" type="sibTrans" cxnId="{BD4ADAB4-4A6A-47D0-ACFA-F8394EDCAED8}">
      <dgm:prSet/>
      <dgm:spPr/>
      <dgm:t>
        <a:bodyPr/>
        <a:lstStyle/>
        <a:p>
          <a:endParaRPr lang="en-US"/>
        </a:p>
      </dgm:t>
    </dgm:pt>
    <dgm:pt modelId="{2FFEFC93-9EC4-45B3-A785-716DFD390361}">
      <dgm:prSet/>
      <dgm:spPr/>
      <dgm:t>
        <a:bodyPr/>
        <a:lstStyle/>
        <a:p>
          <a:r>
            <a:rPr lang="pl-PL"/>
            <a:t>Zastosowanie tymczasowego aresztowania jako najostrzejszego środka zapobiegawczego, nie obala zasady domniemania niewinności, choć niewątpliwie jest wskazówką, że obalenie jej jest wysoce prawdopodobne. Powołanie się na zasadę domniemania niewinności nie udaremnia stosowania środków zapobiegawczych. </a:t>
          </a:r>
          <a:endParaRPr lang="en-US"/>
        </a:p>
      </dgm:t>
    </dgm:pt>
    <dgm:pt modelId="{A48E3ECA-D5FF-494B-8C7E-B682D7D63B6C}" type="parTrans" cxnId="{F94021C6-0439-4D4A-9BD3-86308BB868B9}">
      <dgm:prSet/>
      <dgm:spPr/>
      <dgm:t>
        <a:bodyPr/>
        <a:lstStyle/>
        <a:p>
          <a:endParaRPr lang="en-US"/>
        </a:p>
      </dgm:t>
    </dgm:pt>
    <dgm:pt modelId="{54C98976-6557-4E57-A5FB-89C0EA1CDEBD}" type="sibTrans" cxnId="{F94021C6-0439-4D4A-9BD3-86308BB868B9}">
      <dgm:prSet/>
      <dgm:spPr/>
      <dgm:t>
        <a:bodyPr/>
        <a:lstStyle/>
        <a:p>
          <a:endParaRPr lang="en-US"/>
        </a:p>
      </dgm:t>
    </dgm:pt>
    <dgm:pt modelId="{10810FF2-983E-4DE3-9AEA-20D644F2DC0E}">
      <dgm:prSet/>
      <dgm:spPr/>
      <dgm:t>
        <a:bodyPr/>
        <a:lstStyle/>
        <a:p>
          <a:r>
            <a:rPr lang="pl-PL" b="1"/>
            <a:t>akcesoryjną (ochronna, pozaprocesowa)</a:t>
          </a:r>
          <a:r>
            <a:rPr lang="pl-PL"/>
            <a:t> -  polega na zapobieganiu popełnieniu nowego, ciężkiego przestępstwa przez oskarżonego. Kodeks podkreśla, że z tego powodu środki zapobiegawcze wolno stosować jedynie wyjątkowo </a:t>
          </a:r>
          <a:endParaRPr lang="en-US"/>
        </a:p>
      </dgm:t>
    </dgm:pt>
    <dgm:pt modelId="{ED3C3C9E-5BE2-4AA2-8A8E-2B03433B57EA}" type="parTrans" cxnId="{2479674D-90E4-4AE7-B055-1EB63DACDD92}">
      <dgm:prSet/>
      <dgm:spPr/>
      <dgm:t>
        <a:bodyPr/>
        <a:lstStyle/>
        <a:p>
          <a:endParaRPr lang="en-US"/>
        </a:p>
      </dgm:t>
    </dgm:pt>
    <dgm:pt modelId="{D8448B6F-6B3D-4B6B-9C80-107B97ABCC1C}" type="sibTrans" cxnId="{2479674D-90E4-4AE7-B055-1EB63DACDD92}">
      <dgm:prSet/>
      <dgm:spPr/>
      <dgm:t>
        <a:bodyPr/>
        <a:lstStyle/>
        <a:p>
          <a:endParaRPr lang="en-US"/>
        </a:p>
      </dgm:t>
    </dgm:pt>
    <dgm:pt modelId="{5AB33CD7-094D-453E-B21F-404F10E5D2F0}">
      <dgm:prSet/>
      <dgm:spPr/>
      <dgm:t>
        <a:bodyPr/>
        <a:lstStyle/>
        <a:p>
          <a:r>
            <a:rPr lang="pl-PL"/>
            <a:t>+ pamiętać o problemie funkcji represynej środków zapobiegawczych </a:t>
          </a:r>
          <a:endParaRPr lang="en-US"/>
        </a:p>
      </dgm:t>
    </dgm:pt>
    <dgm:pt modelId="{83C31868-06AA-482F-819D-07B961AFB2BE}" type="parTrans" cxnId="{66506522-F5EA-4E78-85A9-3C432CA4F36C}">
      <dgm:prSet/>
      <dgm:spPr/>
      <dgm:t>
        <a:bodyPr/>
        <a:lstStyle/>
        <a:p>
          <a:endParaRPr lang="en-US"/>
        </a:p>
      </dgm:t>
    </dgm:pt>
    <dgm:pt modelId="{1BC5AE0A-F948-42A1-ABC4-E7157A130FF3}" type="sibTrans" cxnId="{66506522-F5EA-4E78-85A9-3C432CA4F36C}">
      <dgm:prSet/>
      <dgm:spPr/>
      <dgm:t>
        <a:bodyPr/>
        <a:lstStyle/>
        <a:p>
          <a:endParaRPr lang="en-US"/>
        </a:p>
      </dgm:t>
    </dgm:pt>
    <dgm:pt modelId="{CBE5D9AB-2243-4F72-B3E0-5F31509E4102}" type="pres">
      <dgm:prSet presAssocID="{EE0E30DB-5536-4EB7-B517-529B6D4BD6F3}" presName="linear" presStyleCnt="0">
        <dgm:presLayoutVars>
          <dgm:animLvl val="lvl"/>
          <dgm:resizeHandles val="exact"/>
        </dgm:presLayoutVars>
      </dgm:prSet>
      <dgm:spPr/>
    </dgm:pt>
    <dgm:pt modelId="{BED0EB32-99D7-49EB-8C56-4D34E80C7876}" type="pres">
      <dgm:prSet presAssocID="{15EBF6E4-806E-4E73-AAAC-DB271055E785}" presName="parentText" presStyleLbl="node1" presStyleIdx="0" presStyleCnt="4">
        <dgm:presLayoutVars>
          <dgm:chMax val="0"/>
          <dgm:bulletEnabled val="1"/>
        </dgm:presLayoutVars>
      </dgm:prSet>
      <dgm:spPr/>
    </dgm:pt>
    <dgm:pt modelId="{35B0778F-AB28-485C-BAAA-041DE433F7B9}" type="pres">
      <dgm:prSet presAssocID="{15EBF6E4-806E-4E73-AAAC-DB271055E785}" presName="childText" presStyleLbl="revTx" presStyleIdx="0" presStyleCnt="1">
        <dgm:presLayoutVars>
          <dgm:bulletEnabled val="1"/>
        </dgm:presLayoutVars>
      </dgm:prSet>
      <dgm:spPr/>
    </dgm:pt>
    <dgm:pt modelId="{5271BD63-9A2D-4170-A040-D1F1682C9381}" type="pres">
      <dgm:prSet presAssocID="{2FFEFC93-9EC4-45B3-A785-716DFD390361}" presName="parentText" presStyleLbl="node1" presStyleIdx="1" presStyleCnt="4">
        <dgm:presLayoutVars>
          <dgm:chMax val="0"/>
          <dgm:bulletEnabled val="1"/>
        </dgm:presLayoutVars>
      </dgm:prSet>
      <dgm:spPr/>
    </dgm:pt>
    <dgm:pt modelId="{0922D311-A0A8-41BC-94EB-9B0F88FFDCD3}" type="pres">
      <dgm:prSet presAssocID="{54C98976-6557-4E57-A5FB-89C0EA1CDEBD}" presName="spacer" presStyleCnt="0"/>
      <dgm:spPr/>
    </dgm:pt>
    <dgm:pt modelId="{1DBECB7B-8486-42CD-A041-DEC3357C6D38}" type="pres">
      <dgm:prSet presAssocID="{10810FF2-983E-4DE3-9AEA-20D644F2DC0E}" presName="parentText" presStyleLbl="node1" presStyleIdx="2" presStyleCnt="4">
        <dgm:presLayoutVars>
          <dgm:chMax val="0"/>
          <dgm:bulletEnabled val="1"/>
        </dgm:presLayoutVars>
      </dgm:prSet>
      <dgm:spPr/>
    </dgm:pt>
    <dgm:pt modelId="{4E856D42-9E8B-43D2-A025-CB0C93BB3FDD}" type="pres">
      <dgm:prSet presAssocID="{D8448B6F-6B3D-4B6B-9C80-107B97ABCC1C}" presName="spacer" presStyleCnt="0"/>
      <dgm:spPr/>
    </dgm:pt>
    <dgm:pt modelId="{BAF6647A-1A44-4212-8AA2-910305B845F0}" type="pres">
      <dgm:prSet presAssocID="{5AB33CD7-094D-453E-B21F-404F10E5D2F0}" presName="parentText" presStyleLbl="node1" presStyleIdx="3" presStyleCnt="4">
        <dgm:presLayoutVars>
          <dgm:chMax val="0"/>
          <dgm:bulletEnabled val="1"/>
        </dgm:presLayoutVars>
      </dgm:prSet>
      <dgm:spPr/>
    </dgm:pt>
  </dgm:ptLst>
  <dgm:cxnLst>
    <dgm:cxn modelId="{18E8BC21-71C3-442C-8622-80F3CFD726CC}" type="presOf" srcId="{EE0E30DB-5536-4EB7-B517-529B6D4BD6F3}" destId="{CBE5D9AB-2243-4F72-B3E0-5F31509E4102}" srcOrd="0" destOrd="0" presId="urn:microsoft.com/office/officeart/2005/8/layout/vList2"/>
    <dgm:cxn modelId="{66506522-F5EA-4E78-85A9-3C432CA4F36C}" srcId="{EE0E30DB-5536-4EB7-B517-529B6D4BD6F3}" destId="{5AB33CD7-094D-453E-B21F-404F10E5D2F0}" srcOrd="3" destOrd="0" parTransId="{83C31868-06AA-482F-819D-07B961AFB2BE}" sibTransId="{1BC5AE0A-F948-42A1-ABC4-E7157A130FF3}"/>
    <dgm:cxn modelId="{29E2EF22-6367-4044-BEC7-8FF0785C5724}" type="presOf" srcId="{5AB33CD7-094D-453E-B21F-404F10E5D2F0}" destId="{BAF6647A-1A44-4212-8AA2-910305B845F0}" srcOrd="0" destOrd="0" presId="urn:microsoft.com/office/officeart/2005/8/layout/vList2"/>
    <dgm:cxn modelId="{6FB60A34-9C32-4604-9B4B-7B64CC84B615}" srcId="{EE0E30DB-5536-4EB7-B517-529B6D4BD6F3}" destId="{15EBF6E4-806E-4E73-AAAC-DB271055E785}" srcOrd="0" destOrd="0" parTransId="{7043194A-AE0E-458C-913D-613F78FC84EC}" sibTransId="{A330406C-28A6-4A07-A586-ADFEEEA6295F}"/>
    <dgm:cxn modelId="{2479674D-90E4-4AE7-B055-1EB63DACDD92}" srcId="{EE0E30DB-5536-4EB7-B517-529B6D4BD6F3}" destId="{10810FF2-983E-4DE3-9AEA-20D644F2DC0E}" srcOrd="2" destOrd="0" parTransId="{ED3C3C9E-5BE2-4AA2-8A8E-2B03433B57EA}" sibTransId="{D8448B6F-6B3D-4B6B-9C80-107B97ABCC1C}"/>
    <dgm:cxn modelId="{FDA64A57-99D7-4B7A-9352-97C697A349E2}" type="presOf" srcId="{2FFEFC93-9EC4-45B3-A785-716DFD390361}" destId="{5271BD63-9A2D-4170-A040-D1F1682C9381}" srcOrd="0" destOrd="0" presId="urn:microsoft.com/office/officeart/2005/8/layout/vList2"/>
    <dgm:cxn modelId="{24C9EB7A-8896-4178-A5FF-4E0F8516DAED}" type="presOf" srcId="{15EBF6E4-806E-4E73-AAAC-DB271055E785}" destId="{BED0EB32-99D7-49EB-8C56-4D34E80C7876}" srcOrd="0" destOrd="0" presId="urn:microsoft.com/office/officeart/2005/8/layout/vList2"/>
    <dgm:cxn modelId="{3FB798AA-8C0F-4291-A0E5-36FB2704FFDA}" type="presOf" srcId="{10810FF2-983E-4DE3-9AEA-20D644F2DC0E}" destId="{1DBECB7B-8486-42CD-A041-DEC3357C6D38}" srcOrd="0" destOrd="0" presId="urn:microsoft.com/office/officeart/2005/8/layout/vList2"/>
    <dgm:cxn modelId="{6CA24CB0-034A-4381-9E0F-88A536B27CCC}" type="presOf" srcId="{179B3F10-BE7B-40B2-BC05-FFDAACD326C2}" destId="{35B0778F-AB28-485C-BAAA-041DE433F7B9}" srcOrd="0" destOrd="0" presId="urn:microsoft.com/office/officeart/2005/8/layout/vList2"/>
    <dgm:cxn modelId="{BD4ADAB4-4A6A-47D0-ACFA-F8394EDCAED8}" srcId="{15EBF6E4-806E-4E73-AAAC-DB271055E785}" destId="{615BF0DD-80C5-41FB-AB04-78C83D207A93}" srcOrd="1" destOrd="0" parTransId="{C2FF8AE0-89DB-4EE6-AC6B-5B80DF9BF247}" sibTransId="{FC899EE3-9B78-43BF-BB14-4DA8834D629E}"/>
    <dgm:cxn modelId="{D7C903C3-BF03-45D5-8A3B-0C17D58936AA}" srcId="{15EBF6E4-806E-4E73-AAAC-DB271055E785}" destId="{179B3F10-BE7B-40B2-BC05-FFDAACD326C2}" srcOrd="0" destOrd="0" parTransId="{5FC8E826-13DC-4B92-87D5-81A3B763A32F}" sibTransId="{AE98808D-6740-48C5-A320-BE0AD2E9C904}"/>
    <dgm:cxn modelId="{F94021C6-0439-4D4A-9BD3-86308BB868B9}" srcId="{EE0E30DB-5536-4EB7-B517-529B6D4BD6F3}" destId="{2FFEFC93-9EC4-45B3-A785-716DFD390361}" srcOrd="1" destOrd="0" parTransId="{A48E3ECA-D5FF-494B-8C7E-B682D7D63B6C}" sibTransId="{54C98976-6557-4E57-A5FB-89C0EA1CDEBD}"/>
    <dgm:cxn modelId="{D50532D3-3686-438C-817C-AED07B4E6E0B}" type="presOf" srcId="{615BF0DD-80C5-41FB-AB04-78C83D207A93}" destId="{35B0778F-AB28-485C-BAAA-041DE433F7B9}" srcOrd="0" destOrd="1" presId="urn:microsoft.com/office/officeart/2005/8/layout/vList2"/>
    <dgm:cxn modelId="{208DA315-F404-4C33-81E7-07B1DDD64D9A}" type="presParOf" srcId="{CBE5D9AB-2243-4F72-B3E0-5F31509E4102}" destId="{BED0EB32-99D7-49EB-8C56-4D34E80C7876}" srcOrd="0" destOrd="0" presId="urn:microsoft.com/office/officeart/2005/8/layout/vList2"/>
    <dgm:cxn modelId="{C20E596D-A2AC-4215-B3E9-A85EF1144D47}" type="presParOf" srcId="{CBE5D9AB-2243-4F72-B3E0-5F31509E4102}" destId="{35B0778F-AB28-485C-BAAA-041DE433F7B9}" srcOrd="1" destOrd="0" presId="urn:microsoft.com/office/officeart/2005/8/layout/vList2"/>
    <dgm:cxn modelId="{C6FF0720-DAA4-4B4A-8DE4-7044BE56945D}" type="presParOf" srcId="{CBE5D9AB-2243-4F72-B3E0-5F31509E4102}" destId="{5271BD63-9A2D-4170-A040-D1F1682C9381}" srcOrd="2" destOrd="0" presId="urn:microsoft.com/office/officeart/2005/8/layout/vList2"/>
    <dgm:cxn modelId="{E73FEDF1-2EF2-4BE5-8CFF-F004AD0FCA21}" type="presParOf" srcId="{CBE5D9AB-2243-4F72-B3E0-5F31509E4102}" destId="{0922D311-A0A8-41BC-94EB-9B0F88FFDCD3}" srcOrd="3" destOrd="0" presId="urn:microsoft.com/office/officeart/2005/8/layout/vList2"/>
    <dgm:cxn modelId="{8225AB8B-149C-43E6-857A-6EF613C2725C}" type="presParOf" srcId="{CBE5D9AB-2243-4F72-B3E0-5F31509E4102}" destId="{1DBECB7B-8486-42CD-A041-DEC3357C6D38}" srcOrd="4" destOrd="0" presId="urn:microsoft.com/office/officeart/2005/8/layout/vList2"/>
    <dgm:cxn modelId="{58CC0438-F39A-4F11-84EA-022F41AFA2B4}" type="presParOf" srcId="{CBE5D9AB-2243-4F72-B3E0-5F31509E4102}" destId="{4E856D42-9E8B-43D2-A025-CB0C93BB3FDD}" srcOrd="5" destOrd="0" presId="urn:microsoft.com/office/officeart/2005/8/layout/vList2"/>
    <dgm:cxn modelId="{D02018E8-A0B6-4CFE-A1AA-6AFF41198D1B}" type="presParOf" srcId="{CBE5D9AB-2243-4F72-B3E0-5F31509E4102}" destId="{BAF6647A-1A44-4212-8AA2-910305B845F0}"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70EE1D6-39FC-491C-9F1D-16D4CA81C231}" type="doc">
      <dgm:prSet loTypeId="urn:microsoft.com/office/officeart/2005/8/layout/process1" loCatId="process" qsTypeId="urn:microsoft.com/office/officeart/2005/8/quickstyle/simple1" qsCatId="simple" csTypeId="urn:microsoft.com/office/officeart/2005/8/colors/colorful4" csCatId="colorful" phldr="1"/>
      <dgm:spPr/>
    </dgm:pt>
    <dgm:pt modelId="{488C1787-1B9D-4C42-A52F-CC5CCB3805C0}">
      <dgm:prSet phldrT="[Tekst]"/>
      <dgm:spPr/>
      <dgm:t>
        <a:bodyPr/>
        <a:lstStyle/>
        <a:p>
          <a:r>
            <a:rPr lang="pl-PL" dirty="0"/>
            <a:t>3 miesiące (zastosowanie TA przez SR)</a:t>
          </a:r>
        </a:p>
      </dgm:t>
    </dgm:pt>
    <dgm:pt modelId="{085B5749-2B27-470B-9275-CBB7F35FFCBC}" type="parTrans" cxnId="{A73F55AE-DBDA-4DD5-88E5-4F7AFDD99BD5}">
      <dgm:prSet/>
      <dgm:spPr/>
      <dgm:t>
        <a:bodyPr/>
        <a:lstStyle/>
        <a:p>
          <a:endParaRPr lang="pl-PL"/>
        </a:p>
      </dgm:t>
    </dgm:pt>
    <dgm:pt modelId="{53C2E149-58A6-49FF-8B3F-C6CD6A6A5CD7}" type="sibTrans" cxnId="{A73F55AE-DBDA-4DD5-88E5-4F7AFDD99BD5}">
      <dgm:prSet/>
      <dgm:spPr/>
      <dgm:t>
        <a:bodyPr/>
        <a:lstStyle/>
        <a:p>
          <a:endParaRPr lang="pl-PL"/>
        </a:p>
      </dgm:t>
    </dgm:pt>
    <dgm:pt modelId="{7A513DA7-3BFD-4267-ACAE-A697D69BDDD2}">
      <dgm:prSet phldrT="[Tekst]"/>
      <dgm:spPr/>
      <dgm:t>
        <a:bodyPr/>
        <a:lstStyle/>
        <a:p>
          <a:r>
            <a:rPr lang="pl-PL" dirty="0"/>
            <a:t>3 - 12 miesięcy (przedłuża TA sąd właściwy do rozpoznania sprawy w I instancji)</a:t>
          </a:r>
        </a:p>
      </dgm:t>
    </dgm:pt>
    <dgm:pt modelId="{B182FDC9-8C30-4624-99BE-18FB854F4565}" type="parTrans" cxnId="{47119E1E-42B0-4181-8622-428A936FDCF5}">
      <dgm:prSet/>
      <dgm:spPr/>
      <dgm:t>
        <a:bodyPr/>
        <a:lstStyle/>
        <a:p>
          <a:endParaRPr lang="pl-PL"/>
        </a:p>
      </dgm:t>
    </dgm:pt>
    <dgm:pt modelId="{ED019767-84C2-4000-9E39-408A9678092F}" type="sibTrans" cxnId="{47119E1E-42B0-4181-8622-428A936FDCF5}">
      <dgm:prSet/>
      <dgm:spPr/>
      <dgm:t>
        <a:bodyPr/>
        <a:lstStyle/>
        <a:p>
          <a:endParaRPr lang="pl-PL"/>
        </a:p>
      </dgm:t>
    </dgm:pt>
    <dgm:pt modelId="{EA63184B-57C1-45F6-9DC5-AC022D011E66}">
      <dgm:prSet phldrT="[Tekst]"/>
      <dgm:spPr/>
      <dgm:t>
        <a:bodyPr/>
        <a:lstStyle/>
        <a:p>
          <a:r>
            <a:rPr lang="pl-PL" dirty="0"/>
            <a:t>Ponad 12 miesięcy w postępowaniu przygotowawczym – przedłuża SA </a:t>
          </a:r>
        </a:p>
      </dgm:t>
    </dgm:pt>
    <dgm:pt modelId="{DFBDD483-92F9-4F05-993E-7604A6453CB3}" type="parTrans" cxnId="{C4A15FD8-6FC7-4B15-824B-7C873C8E766C}">
      <dgm:prSet/>
      <dgm:spPr/>
      <dgm:t>
        <a:bodyPr/>
        <a:lstStyle/>
        <a:p>
          <a:endParaRPr lang="pl-PL"/>
        </a:p>
      </dgm:t>
    </dgm:pt>
    <dgm:pt modelId="{FB54AFC4-21C3-4178-AC72-6526A8B17864}" type="sibTrans" cxnId="{C4A15FD8-6FC7-4B15-824B-7C873C8E766C}">
      <dgm:prSet/>
      <dgm:spPr/>
      <dgm:t>
        <a:bodyPr/>
        <a:lstStyle/>
        <a:p>
          <a:endParaRPr lang="pl-PL"/>
        </a:p>
      </dgm:t>
    </dgm:pt>
    <dgm:pt modelId="{D084E75F-1B7B-45B4-AFA3-F0A3BEB8D5D8}" type="pres">
      <dgm:prSet presAssocID="{B70EE1D6-39FC-491C-9F1D-16D4CA81C231}" presName="Name0" presStyleCnt="0">
        <dgm:presLayoutVars>
          <dgm:dir/>
          <dgm:resizeHandles val="exact"/>
        </dgm:presLayoutVars>
      </dgm:prSet>
      <dgm:spPr/>
    </dgm:pt>
    <dgm:pt modelId="{B3B8B0F9-A2C6-4782-9EAD-0C76FA0B0791}" type="pres">
      <dgm:prSet presAssocID="{488C1787-1B9D-4C42-A52F-CC5CCB3805C0}" presName="node" presStyleLbl="node1" presStyleIdx="0" presStyleCnt="3">
        <dgm:presLayoutVars>
          <dgm:bulletEnabled val="1"/>
        </dgm:presLayoutVars>
      </dgm:prSet>
      <dgm:spPr/>
    </dgm:pt>
    <dgm:pt modelId="{435E3A35-0688-43F6-9A7C-1CEA7FA2881A}" type="pres">
      <dgm:prSet presAssocID="{53C2E149-58A6-49FF-8B3F-C6CD6A6A5CD7}" presName="sibTrans" presStyleLbl="sibTrans2D1" presStyleIdx="0" presStyleCnt="2"/>
      <dgm:spPr/>
    </dgm:pt>
    <dgm:pt modelId="{69052674-B439-4B6D-8571-D7F30941074F}" type="pres">
      <dgm:prSet presAssocID="{53C2E149-58A6-49FF-8B3F-C6CD6A6A5CD7}" presName="connectorText" presStyleLbl="sibTrans2D1" presStyleIdx="0" presStyleCnt="2"/>
      <dgm:spPr/>
    </dgm:pt>
    <dgm:pt modelId="{5151C689-B077-4209-A2DF-D65993EAA480}" type="pres">
      <dgm:prSet presAssocID="{7A513DA7-3BFD-4267-ACAE-A697D69BDDD2}" presName="node" presStyleLbl="node1" presStyleIdx="1" presStyleCnt="3">
        <dgm:presLayoutVars>
          <dgm:bulletEnabled val="1"/>
        </dgm:presLayoutVars>
      </dgm:prSet>
      <dgm:spPr/>
    </dgm:pt>
    <dgm:pt modelId="{346F037C-9288-4FD5-BC4A-F5C6AB01B01B}" type="pres">
      <dgm:prSet presAssocID="{ED019767-84C2-4000-9E39-408A9678092F}" presName="sibTrans" presStyleLbl="sibTrans2D1" presStyleIdx="1" presStyleCnt="2"/>
      <dgm:spPr/>
    </dgm:pt>
    <dgm:pt modelId="{E5A89A01-98CB-4401-A01D-01EE10DCF7D6}" type="pres">
      <dgm:prSet presAssocID="{ED019767-84C2-4000-9E39-408A9678092F}" presName="connectorText" presStyleLbl="sibTrans2D1" presStyleIdx="1" presStyleCnt="2"/>
      <dgm:spPr/>
    </dgm:pt>
    <dgm:pt modelId="{27BEB582-9212-41BE-B8DE-DC07B96F9491}" type="pres">
      <dgm:prSet presAssocID="{EA63184B-57C1-45F6-9DC5-AC022D011E66}" presName="node" presStyleLbl="node1" presStyleIdx="2" presStyleCnt="3">
        <dgm:presLayoutVars>
          <dgm:bulletEnabled val="1"/>
        </dgm:presLayoutVars>
      </dgm:prSet>
      <dgm:spPr/>
    </dgm:pt>
  </dgm:ptLst>
  <dgm:cxnLst>
    <dgm:cxn modelId="{148D4F11-715B-455B-BCA3-15582D492479}" type="presOf" srcId="{EA63184B-57C1-45F6-9DC5-AC022D011E66}" destId="{27BEB582-9212-41BE-B8DE-DC07B96F9491}" srcOrd="0" destOrd="0" presId="urn:microsoft.com/office/officeart/2005/8/layout/process1"/>
    <dgm:cxn modelId="{47119E1E-42B0-4181-8622-428A936FDCF5}" srcId="{B70EE1D6-39FC-491C-9F1D-16D4CA81C231}" destId="{7A513DA7-3BFD-4267-ACAE-A697D69BDDD2}" srcOrd="1" destOrd="0" parTransId="{B182FDC9-8C30-4624-99BE-18FB854F4565}" sibTransId="{ED019767-84C2-4000-9E39-408A9678092F}"/>
    <dgm:cxn modelId="{3707125E-7503-4AAE-9D14-16A004FB60B2}" type="presOf" srcId="{ED019767-84C2-4000-9E39-408A9678092F}" destId="{346F037C-9288-4FD5-BC4A-F5C6AB01B01B}" srcOrd="0" destOrd="0" presId="urn:microsoft.com/office/officeart/2005/8/layout/process1"/>
    <dgm:cxn modelId="{15795964-5D58-4C1A-812F-444E05EE6BA8}" type="presOf" srcId="{53C2E149-58A6-49FF-8B3F-C6CD6A6A5CD7}" destId="{435E3A35-0688-43F6-9A7C-1CEA7FA2881A}" srcOrd="0" destOrd="0" presId="urn:microsoft.com/office/officeart/2005/8/layout/process1"/>
    <dgm:cxn modelId="{99B8C589-85CE-4981-8811-D9D446A83008}" type="presOf" srcId="{53C2E149-58A6-49FF-8B3F-C6CD6A6A5CD7}" destId="{69052674-B439-4B6D-8571-D7F30941074F}" srcOrd="1" destOrd="0" presId="urn:microsoft.com/office/officeart/2005/8/layout/process1"/>
    <dgm:cxn modelId="{F48F9F8E-E7A0-4838-A77D-2F62CA5D21EF}" type="presOf" srcId="{B70EE1D6-39FC-491C-9F1D-16D4CA81C231}" destId="{D084E75F-1B7B-45B4-AFA3-F0A3BEB8D5D8}" srcOrd="0" destOrd="0" presId="urn:microsoft.com/office/officeart/2005/8/layout/process1"/>
    <dgm:cxn modelId="{238C0EA5-0051-43CF-8F0F-097645E589FD}" type="presOf" srcId="{488C1787-1B9D-4C42-A52F-CC5CCB3805C0}" destId="{B3B8B0F9-A2C6-4782-9EAD-0C76FA0B0791}" srcOrd="0" destOrd="0" presId="urn:microsoft.com/office/officeart/2005/8/layout/process1"/>
    <dgm:cxn modelId="{A73F55AE-DBDA-4DD5-88E5-4F7AFDD99BD5}" srcId="{B70EE1D6-39FC-491C-9F1D-16D4CA81C231}" destId="{488C1787-1B9D-4C42-A52F-CC5CCB3805C0}" srcOrd="0" destOrd="0" parTransId="{085B5749-2B27-470B-9275-CBB7F35FFCBC}" sibTransId="{53C2E149-58A6-49FF-8B3F-C6CD6A6A5CD7}"/>
    <dgm:cxn modelId="{353F13AF-C7FB-40B0-A409-3ABBC61E0C2F}" type="presOf" srcId="{7A513DA7-3BFD-4267-ACAE-A697D69BDDD2}" destId="{5151C689-B077-4209-A2DF-D65993EAA480}" srcOrd="0" destOrd="0" presId="urn:microsoft.com/office/officeart/2005/8/layout/process1"/>
    <dgm:cxn modelId="{C4A15FD8-6FC7-4B15-824B-7C873C8E766C}" srcId="{B70EE1D6-39FC-491C-9F1D-16D4CA81C231}" destId="{EA63184B-57C1-45F6-9DC5-AC022D011E66}" srcOrd="2" destOrd="0" parTransId="{DFBDD483-92F9-4F05-993E-7604A6453CB3}" sibTransId="{FB54AFC4-21C3-4178-AC72-6526A8B17864}"/>
    <dgm:cxn modelId="{465AA4EF-B982-4304-92F1-6009A09D48AB}" type="presOf" srcId="{ED019767-84C2-4000-9E39-408A9678092F}" destId="{E5A89A01-98CB-4401-A01D-01EE10DCF7D6}" srcOrd="1" destOrd="0" presId="urn:microsoft.com/office/officeart/2005/8/layout/process1"/>
    <dgm:cxn modelId="{F1275937-BE8C-42FE-AC8F-63710A2AF168}" type="presParOf" srcId="{D084E75F-1B7B-45B4-AFA3-F0A3BEB8D5D8}" destId="{B3B8B0F9-A2C6-4782-9EAD-0C76FA0B0791}" srcOrd="0" destOrd="0" presId="urn:microsoft.com/office/officeart/2005/8/layout/process1"/>
    <dgm:cxn modelId="{91D20056-AF05-41B5-B9E2-43C190AF5967}" type="presParOf" srcId="{D084E75F-1B7B-45B4-AFA3-F0A3BEB8D5D8}" destId="{435E3A35-0688-43F6-9A7C-1CEA7FA2881A}" srcOrd="1" destOrd="0" presId="urn:microsoft.com/office/officeart/2005/8/layout/process1"/>
    <dgm:cxn modelId="{EF5D4B32-8411-4D7C-8E7A-EC461A95F819}" type="presParOf" srcId="{435E3A35-0688-43F6-9A7C-1CEA7FA2881A}" destId="{69052674-B439-4B6D-8571-D7F30941074F}" srcOrd="0" destOrd="0" presId="urn:microsoft.com/office/officeart/2005/8/layout/process1"/>
    <dgm:cxn modelId="{3595B390-05E3-4A44-82D4-C9ADEA7B8C86}" type="presParOf" srcId="{D084E75F-1B7B-45B4-AFA3-F0A3BEB8D5D8}" destId="{5151C689-B077-4209-A2DF-D65993EAA480}" srcOrd="2" destOrd="0" presId="urn:microsoft.com/office/officeart/2005/8/layout/process1"/>
    <dgm:cxn modelId="{C5896D39-F412-4C9E-9F46-2A8AEF18E2F7}" type="presParOf" srcId="{D084E75F-1B7B-45B4-AFA3-F0A3BEB8D5D8}" destId="{346F037C-9288-4FD5-BC4A-F5C6AB01B01B}" srcOrd="3" destOrd="0" presId="urn:microsoft.com/office/officeart/2005/8/layout/process1"/>
    <dgm:cxn modelId="{14A3B249-1B41-4E6F-8399-9764359F225D}" type="presParOf" srcId="{346F037C-9288-4FD5-BC4A-F5C6AB01B01B}" destId="{E5A89A01-98CB-4401-A01D-01EE10DCF7D6}" srcOrd="0" destOrd="0" presId="urn:microsoft.com/office/officeart/2005/8/layout/process1"/>
    <dgm:cxn modelId="{278E8815-CC6C-4047-9CF5-32EDA627C0AE}" type="presParOf" srcId="{D084E75F-1B7B-45B4-AFA3-F0A3BEB8D5D8}" destId="{27BEB582-9212-41BE-B8DE-DC07B96F949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9440318-27CB-446B-B798-55A19526CF1D}" type="doc">
      <dgm:prSet loTypeId="urn:microsoft.com/office/officeart/2005/8/layout/process1" loCatId="process" qsTypeId="urn:microsoft.com/office/officeart/2005/8/quickstyle/simple1" qsCatId="simple" csTypeId="urn:microsoft.com/office/officeart/2005/8/colors/colorful2" csCatId="colorful" phldr="1"/>
      <dgm:spPr/>
    </dgm:pt>
    <dgm:pt modelId="{173FFBCE-C677-4A6F-B9A4-FF3BD68DB169}">
      <dgm:prSet phldrT="[Tekst]"/>
      <dgm:spPr/>
      <dgm:t>
        <a:bodyPr/>
        <a:lstStyle/>
        <a:p>
          <a:r>
            <a:rPr lang="pl-PL" dirty="0"/>
            <a:t>Do 2 lat w postępowaniu sądowym przedłuża TA sąd, który rozpoznaje sprawę w I instancji </a:t>
          </a:r>
        </a:p>
      </dgm:t>
    </dgm:pt>
    <dgm:pt modelId="{7355BCFE-D59D-4699-A8A6-C2D260F26FFE}" type="parTrans" cxnId="{0E665D75-A3B3-4A20-9E9A-135627A14F50}">
      <dgm:prSet/>
      <dgm:spPr/>
      <dgm:t>
        <a:bodyPr/>
        <a:lstStyle/>
        <a:p>
          <a:endParaRPr lang="pl-PL"/>
        </a:p>
      </dgm:t>
    </dgm:pt>
    <dgm:pt modelId="{208DD236-D43C-4B28-AACD-2D4AD04C89EA}" type="sibTrans" cxnId="{0E665D75-A3B3-4A20-9E9A-135627A14F50}">
      <dgm:prSet/>
      <dgm:spPr/>
      <dgm:t>
        <a:bodyPr/>
        <a:lstStyle/>
        <a:p>
          <a:endParaRPr lang="pl-PL"/>
        </a:p>
      </dgm:t>
    </dgm:pt>
    <dgm:pt modelId="{5821CAE3-B7D4-4AAA-B7F4-48A794673CE5}">
      <dgm:prSet phldrT="[Tekst]"/>
      <dgm:spPr/>
      <dgm:t>
        <a:bodyPr/>
        <a:lstStyle/>
        <a:p>
          <a:r>
            <a:rPr lang="pl-PL" dirty="0"/>
            <a:t>Ponad 2 lata w postępowaniu sądowym – TA przedłuża SA </a:t>
          </a:r>
        </a:p>
      </dgm:t>
    </dgm:pt>
    <dgm:pt modelId="{13EE333F-0F52-4088-A50A-FBFC9CB56D4F}" type="parTrans" cxnId="{84B9FADF-EC97-44B3-ACF6-8EA1CBADF1F9}">
      <dgm:prSet/>
      <dgm:spPr/>
      <dgm:t>
        <a:bodyPr/>
        <a:lstStyle/>
        <a:p>
          <a:endParaRPr lang="pl-PL"/>
        </a:p>
      </dgm:t>
    </dgm:pt>
    <dgm:pt modelId="{0D93C677-5DA0-4123-8CEC-9B0209DA0658}" type="sibTrans" cxnId="{84B9FADF-EC97-44B3-ACF6-8EA1CBADF1F9}">
      <dgm:prSet/>
      <dgm:spPr/>
      <dgm:t>
        <a:bodyPr/>
        <a:lstStyle/>
        <a:p>
          <a:endParaRPr lang="pl-PL"/>
        </a:p>
      </dgm:t>
    </dgm:pt>
    <dgm:pt modelId="{5E16B2BD-7403-402A-8F45-74D05BD79C2E}" type="pres">
      <dgm:prSet presAssocID="{B9440318-27CB-446B-B798-55A19526CF1D}" presName="Name0" presStyleCnt="0">
        <dgm:presLayoutVars>
          <dgm:dir/>
          <dgm:resizeHandles val="exact"/>
        </dgm:presLayoutVars>
      </dgm:prSet>
      <dgm:spPr/>
    </dgm:pt>
    <dgm:pt modelId="{4B3AA5CB-0812-4269-B898-942B26ED5CFB}" type="pres">
      <dgm:prSet presAssocID="{173FFBCE-C677-4A6F-B9A4-FF3BD68DB169}" presName="node" presStyleLbl="node1" presStyleIdx="0" presStyleCnt="2">
        <dgm:presLayoutVars>
          <dgm:bulletEnabled val="1"/>
        </dgm:presLayoutVars>
      </dgm:prSet>
      <dgm:spPr/>
    </dgm:pt>
    <dgm:pt modelId="{5DC2DFC4-A6BA-4B65-8F75-317D52805159}" type="pres">
      <dgm:prSet presAssocID="{208DD236-D43C-4B28-AACD-2D4AD04C89EA}" presName="sibTrans" presStyleLbl="sibTrans2D1" presStyleIdx="0" presStyleCnt="1"/>
      <dgm:spPr/>
    </dgm:pt>
    <dgm:pt modelId="{0257AE51-46FF-4BA8-A4D5-DA9FD3B58683}" type="pres">
      <dgm:prSet presAssocID="{208DD236-D43C-4B28-AACD-2D4AD04C89EA}" presName="connectorText" presStyleLbl="sibTrans2D1" presStyleIdx="0" presStyleCnt="1"/>
      <dgm:spPr/>
    </dgm:pt>
    <dgm:pt modelId="{E3F89D45-BC01-4B88-B601-7B2999DC299A}" type="pres">
      <dgm:prSet presAssocID="{5821CAE3-B7D4-4AAA-B7F4-48A794673CE5}" presName="node" presStyleLbl="node1" presStyleIdx="1" presStyleCnt="2">
        <dgm:presLayoutVars>
          <dgm:bulletEnabled val="1"/>
        </dgm:presLayoutVars>
      </dgm:prSet>
      <dgm:spPr/>
    </dgm:pt>
  </dgm:ptLst>
  <dgm:cxnLst>
    <dgm:cxn modelId="{B6B2F206-3ED5-4376-B67F-4C9CCF38BC0D}" type="presOf" srcId="{5821CAE3-B7D4-4AAA-B7F4-48A794673CE5}" destId="{E3F89D45-BC01-4B88-B601-7B2999DC299A}" srcOrd="0" destOrd="0" presId="urn:microsoft.com/office/officeart/2005/8/layout/process1"/>
    <dgm:cxn modelId="{B709A211-EE5E-42E5-A5BB-59AAF9888F5F}" type="presOf" srcId="{173FFBCE-C677-4A6F-B9A4-FF3BD68DB169}" destId="{4B3AA5CB-0812-4269-B898-942B26ED5CFB}" srcOrd="0" destOrd="0" presId="urn:microsoft.com/office/officeart/2005/8/layout/process1"/>
    <dgm:cxn modelId="{0E665D75-A3B3-4A20-9E9A-135627A14F50}" srcId="{B9440318-27CB-446B-B798-55A19526CF1D}" destId="{173FFBCE-C677-4A6F-B9A4-FF3BD68DB169}" srcOrd="0" destOrd="0" parTransId="{7355BCFE-D59D-4699-A8A6-C2D260F26FFE}" sibTransId="{208DD236-D43C-4B28-AACD-2D4AD04C89EA}"/>
    <dgm:cxn modelId="{7C4C0690-539B-455F-9961-5B3C95B3FC82}" type="presOf" srcId="{208DD236-D43C-4B28-AACD-2D4AD04C89EA}" destId="{5DC2DFC4-A6BA-4B65-8F75-317D52805159}" srcOrd="0" destOrd="0" presId="urn:microsoft.com/office/officeart/2005/8/layout/process1"/>
    <dgm:cxn modelId="{6C1D68D6-E564-4E37-BB93-0EEFAAB1AC23}" type="presOf" srcId="{B9440318-27CB-446B-B798-55A19526CF1D}" destId="{5E16B2BD-7403-402A-8F45-74D05BD79C2E}" srcOrd="0" destOrd="0" presId="urn:microsoft.com/office/officeart/2005/8/layout/process1"/>
    <dgm:cxn modelId="{7AB857DE-F207-48E9-8D86-B4E4B8C821B9}" type="presOf" srcId="{208DD236-D43C-4B28-AACD-2D4AD04C89EA}" destId="{0257AE51-46FF-4BA8-A4D5-DA9FD3B58683}" srcOrd="1" destOrd="0" presId="urn:microsoft.com/office/officeart/2005/8/layout/process1"/>
    <dgm:cxn modelId="{84B9FADF-EC97-44B3-ACF6-8EA1CBADF1F9}" srcId="{B9440318-27CB-446B-B798-55A19526CF1D}" destId="{5821CAE3-B7D4-4AAA-B7F4-48A794673CE5}" srcOrd="1" destOrd="0" parTransId="{13EE333F-0F52-4088-A50A-FBFC9CB56D4F}" sibTransId="{0D93C677-5DA0-4123-8CEC-9B0209DA0658}"/>
    <dgm:cxn modelId="{D99BE08F-7CF5-4A31-8BD9-206E960EF78A}" type="presParOf" srcId="{5E16B2BD-7403-402A-8F45-74D05BD79C2E}" destId="{4B3AA5CB-0812-4269-B898-942B26ED5CFB}" srcOrd="0" destOrd="0" presId="urn:microsoft.com/office/officeart/2005/8/layout/process1"/>
    <dgm:cxn modelId="{8CA6BD14-C484-420A-A8DD-B963DCC0E0D8}" type="presParOf" srcId="{5E16B2BD-7403-402A-8F45-74D05BD79C2E}" destId="{5DC2DFC4-A6BA-4B65-8F75-317D52805159}" srcOrd="1" destOrd="0" presId="urn:microsoft.com/office/officeart/2005/8/layout/process1"/>
    <dgm:cxn modelId="{4643D348-2FD9-4794-9DF4-A91B89BA5789}" type="presParOf" srcId="{5DC2DFC4-A6BA-4B65-8F75-317D52805159}" destId="{0257AE51-46FF-4BA8-A4D5-DA9FD3B58683}" srcOrd="0" destOrd="0" presId="urn:microsoft.com/office/officeart/2005/8/layout/process1"/>
    <dgm:cxn modelId="{4FEF41E6-FD09-4C22-885C-22268249593D}" type="presParOf" srcId="{5E16B2BD-7403-402A-8F45-74D05BD79C2E}" destId="{E3F89D45-BC01-4B88-B601-7B2999DC299A}"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3D2AFC3-CB66-41FF-B567-0C027B94BCC3}" type="doc">
      <dgm:prSet loTypeId="urn:microsoft.com/office/officeart/2005/8/layout/process5" loCatId="process" qsTypeId="urn:microsoft.com/office/officeart/2005/8/quickstyle/simple1" qsCatId="simple" csTypeId="urn:microsoft.com/office/officeart/2005/8/colors/accent6_2" csCatId="accent6" phldr="1"/>
      <dgm:spPr/>
      <dgm:t>
        <a:bodyPr/>
        <a:lstStyle/>
        <a:p>
          <a:endParaRPr lang="pl-PL"/>
        </a:p>
      </dgm:t>
    </dgm:pt>
    <dgm:pt modelId="{5E48C6FC-4F6C-4D98-9625-6B6D3DE71A7B}">
      <dgm:prSet/>
      <dgm:spPr/>
      <dgm:t>
        <a:bodyPr/>
        <a:lstStyle/>
        <a:p>
          <a:pPr rtl="0"/>
          <a:r>
            <a:rPr lang="pl-PL" b="1" dirty="0"/>
            <a:t>wydanie postanowienia o przedstawieniu zarzutów</a:t>
          </a:r>
        </a:p>
      </dgm:t>
    </dgm:pt>
    <dgm:pt modelId="{A4D17E5F-5910-4ADB-A6E4-BD97DC76E668}" type="parTrans" cxnId="{3FD94EB5-3D92-41BC-BB1C-3AC582E5145E}">
      <dgm:prSet/>
      <dgm:spPr/>
      <dgm:t>
        <a:bodyPr/>
        <a:lstStyle/>
        <a:p>
          <a:endParaRPr lang="pl-PL"/>
        </a:p>
      </dgm:t>
    </dgm:pt>
    <dgm:pt modelId="{606C5662-CE86-440B-B469-FA1F23187A58}" type="sibTrans" cxnId="{3FD94EB5-3D92-41BC-BB1C-3AC582E5145E}">
      <dgm:prSet/>
      <dgm:spPr/>
      <dgm:t>
        <a:bodyPr/>
        <a:lstStyle/>
        <a:p>
          <a:endParaRPr lang="pl-PL"/>
        </a:p>
      </dgm:t>
    </dgm:pt>
    <dgm:pt modelId="{2E952287-92F2-42CA-A82A-8AF12CEECEEE}">
      <dgm:prSet/>
      <dgm:spPr/>
      <dgm:t>
        <a:bodyPr/>
        <a:lstStyle/>
        <a:p>
          <a:pPr rtl="0"/>
          <a:r>
            <a:rPr lang="pl-PL" b="1" dirty="0"/>
            <a:t>przesłuchanie podejrzanego przez prokuratora</a:t>
          </a:r>
        </a:p>
        <a:p>
          <a:pPr rtl="0"/>
          <a:r>
            <a:rPr lang="pl-PL" b="1" dirty="0"/>
            <a:t>(art. 249 § 3)</a:t>
          </a:r>
        </a:p>
      </dgm:t>
    </dgm:pt>
    <dgm:pt modelId="{B7936205-B192-4419-96F0-B9862ADD4AE3}" type="parTrans" cxnId="{D29F7041-FB99-4D68-8DD4-4A93E1DAE3A4}">
      <dgm:prSet/>
      <dgm:spPr/>
      <dgm:t>
        <a:bodyPr/>
        <a:lstStyle/>
        <a:p>
          <a:endParaRPr lang="pl-PL"/>
        </a:p>
      </dgm:t>
    </dgm:pt>
    <dgm:pt modelId="{72260FC5-AB34-4DDE-A8C2-3942CC86181B}" type="sibTrans" cxnId="{D29F7041-FB99-4D68-8DD4-4A93E1DAE3A4}">
      <dgm:prSet/>
      <dgm:spPr/>
      <dgm:t>
        <a:bodyPr/>
        <a:lstStyle/>
        <a:p>
          <a:endParaRPr lang="pl-PL"/>
        </a:p>
      </dgm:t>
    </dgm:pt>
    <dgm:pt modelId="{453A988E-2EEC-4931-8500-A4E3E32D5F4C}">
      <dgm:prSet/>
      <dgm:spPr/>
      <dgm:t>
        <a:bodyPr/>
        <a:lstStyle/>
        <a:p>
          <a:pPr rtl="0"/>
          <a:r>
            <a:rPr lang="pl-PL" b="1" dirty="0"/>
            <a:t>skierowanie wniosku o zastosowanie środka zapobiegawczego w postaci tymczasowego aresztowania do właściwego sądu wraz z dowodami na poparcie tego wniosku (art. 250 § 2 i 2a)</a:t>
          </a:r>
        </a:p>
      </dgm:t>
    </dgm:pt>
    <dgm:pt modelId="{2653F362-3911-4AFA-8062-4CC2817B717C}" type="parTrans" cxnId="{0B4BA6DB-A09D-4B2F-8665-9FA7FB9FD7F5}">
      <dgm:prSet/>
      <dgm:spPr/>
      <dgm:t>
        <a:bodyPr/>
        <a:lstStyle/>
        <a:p>
          <a:endParaRPr lang="pl-PL"/>
        </a:p>
      </dgm:t>
    </dgm:pt>
    <dgm:pt modelId="{5BF1834A-1D2F-4D84-A1ED-F91338FC1076}" type="sibTrans" cxnId="{0B4BA6DB-A09D-4B2F-8665-9FA7FB9FD7F5}">
      <dgm:prSet/>
      <dgm:spPr/>
      <dgm:t>
        <a:bodyPr/>
        <a:lstStyle/>
        <a:p>
          <a:endParaRPr lang="pl-PL"/>
        </a:p>
      </dgm:t>
    </dgm:pt>
    <dgm:pt modelId="{7D0B8B39-6B09-4D01-970E-54B7C395DD03}">
      <dgm:prSet/>
      <dgm:spPr/>
      <dgm:t>
        <a:bodyPr/>
        <a:lstStyle/>
        <a:p>
          <a:pPr rtl="0"/>
          <a:r>
            <a:rPr lang="pl-PL" b="1" dirty="0"/>
            <a:t>Prokurator jednocześnie z wnioskiem o zastosowanie tymczasowego aresztowania wydaje zarządzenie o doprowadzeniu podejrzanego do sądu i poucza go o jego prawach i obowiązkach (art. 250 § 3 i 3a)</a:t>
          </a:r>
        </a:p>
      </dgm:t>
    </dgm:pt>
    <dgm:pt modelId="{F3F85EBA-FE28-4F82-B108-FBC0B977F67A}" type="parTrans" cxnId="{73ABF340-1853-4C75-80AE-C030D6757F88}">
      <dgm:prSet/>
      <dgm:spPr/>
      <dgm:t>
        <a:bodyPr/>
        <a:lstStyle/>
        <a:p>
          <a:endParaRPr lang="pl-PL"/>
        </a:p>
      </dgm:t>
    </dgm:pt>
    <dgm:pt modelId="{CBF32630-02CD-46DA-AEBE-1C50D48881FB}" type="sibTrans" cxnId="{73ABF340-1853-4C75-80AE-C030D6757F88}">
      <dgm:prSet/>
      <dgm:spPr/>
      <dgm:t>
        <a:bodyPr/>
        <a:lstStyle/>
        <a:p>
          <a:endParaRPr lang="pl-PL"/>
        </a:p>
      </dgm:t>
    </dgm:pt>
    <dgm:pt modelId="{234E185D-C302-430A-9086-EBAD14C90002}">
      <dgm:prSet/>
      <dgm:spPr/>
      <dgm:t>
        <a:bodyPr/>
        <a:lstStyle/>
        <a:p>
          <a:pPr rtl="0"/>
          <a:r>
            <a:rPr lang="pl-PL" b="1" dirty="0"/>
            <a:t>posiedzenie sądu w przedmiocie tymczasowego aresztowania – sąd przesłuchuje podejrzanego </a:t>
          </a:r>
        </a:p>
      </dgm:t>
    </dgm:pt>
    <dgm:pt modelId="{CDD64DED-48AD-4D1F-881C-455384CA4CF0}" type="parTrans" cxnId="{CBEB51B1-A74A-406B-938B-9A9948386895}">
      <dgm:prSet/>
      <dgm:spPr/>
      <dgm:t>
        <a:bodyPr/>
        <a:lstStyle/>
        <a:p>
          <a:endParaRPr lang="pl-PL"/>
        </a:p>
      </dgm:t>
    </dgm:pt>
    <dgm:pt modelId="{AB413B60-A379-4CAD-B82E-537F7BCC3430}" type="sibTrans" cxnId="{CBEB51B1-A74A-406B-938B-9A9948386895}">
      <dgm:prSet/>
      <dgm:spPr/>
      <dgm:t>
        <a:bodyPr/>
        <a:lstStyle/>
        <a:p>
          <a:endParaRPr lang="pl-PL"/>
        </a:p>
      </dgm:t>
    </dgm:pt>
    <dgm:pt modelId="{0B761D17-C105-44A2-BD8E-837AC9F595BF}">
      <dgm:prSet/>
      <dgm:spPr/>
      <dgm:t>
        <a:bodyPr/>
        <a:lstStyle/>
        <a:p>
          <a:pPr rtl="0"/>
          <a:r>
            <a:rPr lang="pl-PL" b="1" dirty="0"/>
            <a:t>Wydanie postanowienia o zastosowaniu tymczasowego aresztowania</a:t>
          </a:r>
        </a:p>
      </dgm:t>
    </dgm:pt>
    <dgm:pt modelId="{84B05E8A-FDC9-41E7-B493-F3EA93E3B5AC}" type="parTrans" cxnId="{983DFB5E-CF65-4578-A57F-4973D7CEA826}">
      <dgm:prSet/>
      <dgm:spPr/>
      <dgm:t>
        <a:bodyPr/>
        <a:lstStyle/>
        <a:p>
          <a:endParaRPr lang="pl-PL"/>
        </a:p>
      </dgm:t>
    </dgm:pt>
    <dgm:pt modelId="{A2E171B9-7476-4DA0-983F-9E1777F2784B}" type="sibTrans" cxnId="{983DFB5E-CF65-4578-A57F-4973D7CEA826}">
      <dgm:prSet/>
      <dgm:spPr/>
      <dgm:t>
        <a:bodyPr/>
        <a:lstStyle/>
        <a:p>
          <a:endParaRPr lang="pl-PL"/>
        </a:p>
      </dgm:t>
    </dgm:pt>
    <dgm:pt modelId="{311828F1-D5C8-4E82-971C-BA375C9D9C6F}" type="pres">
      <dgm:prSet presAssocID="{63D2AFC3-CB66-41FF-B567-0C027B94BCC3}" presName="diagram" presStyleCnt="0">
        <dgm:presLayoutVars>
          <dgm:dir/>
          <dgm:resizeHandles val="exact"/>
        </dgm:presLayoutVars>
      </dgm:prSet>
      <dgm:spPr/>
    </dgm:pt>
    <dgm:pt modelId="{27CDFE7B-406B-439F-9A26-1A725A58C276}" type="pres">
      <dgm:prSet presAssocID="{5E48C6FC-4F6C-4D98-9625-6B6D3DE71A7B}" presName="node" presStyleLbl="node1" presStyleIdx="0" presStyleCnt="6">
        <dgm:presLayoutVars>
          <dgm:bulletEnabled val="1"/>
        </dgm:presLayoutVars>
      </dgm:prSet>
      <dgm:spPr/>
    </dgm:pt>
    <dgm:pt modelId="{09AC8E1F-EB3A-4C62-9216-D0966D33CB8E}" type="pres">
      <dgm:prSet presAssocID="{606C5662-CE86-440B-B469-FA1F23187A58}" presName="sibTrans" presStyleLbl="sibTrans2D1" presStyleIdx="0" presStyleCnt="5"/>
      <dgm:spPr/>
    </dgm:pt>
    <dgm:pt modelId="{72462901-2AB5-47C2-BC93-D0822A17997F}" type="pres">
      <dgm:prSet presAssocID="{606C5662-CE86-440B-B469-FA1F23187A58}" presName="connectorText" presStyleLbl="sibTrans2D1" presStyleIdx="0" presStyleCnt="5"/>
      <dgm:spPr/>
    </dgm:pt>
    <dgm:pt modelId="{25EF1C17-13E1-491E-A71F-44DE695A4D99}" type="pres">
      <dgm:prSet presAssocID="{2E952287-92F2-42CA-A82A-8AF12CEECEEE}" presName="node" presStyleLbl="node1" presStyleIdx="1" presStyleCnt="6">
        <dgm:presLayoutVars>
          <dgm:bulletEnabled val="1"/>
        </dgm:presLayoutVars>
      </dgm:prSet>
      <dgm:spPr/>
    </dgm:pt>
    <dgm:pt modelId="{A8325110-4B1F-48C9-91B0-942ACD5176ED}" type="pres">
      <dgm:prSet presAssocID="{72260FC5-AB34-4DDE-A8C2-3942CC86181B}" presName="sibTrans" presStyleLbl="sibTrans2D1" presStyleIdx="1" presStyleCnt="5"/>
      <dgm:spPr/>
    </dgm:pt>
    <dgm:pt modelId="{3DFACBA3-AD00-48C5-A2BE-A2B5EFCD9FA7}" type="pres">
      <dgm:prSet presAssocID="{72260FC5-AB34-4DDE-A8C2-3942CC86181B}" presName="connectorText" presStyleLbl="sibTrans2D1" presStyleIdx="1" presStyleCnt="5"/>
      <dgm:spPr/>
    </dgm:pt>
    <dgm:pt modelId="{0E820F0C-9546-4B25-92A6-B490EC1AAC29}" type="pres">
      <dgm:prSet presAssocID="{453A988E-2EEC-4931-8500-A4E3E32D5F4C}" presName="node" presStyleLbl="node1" presStyleIdx="2" presStyleCnt="6">
        <dgm:presLayoutVars>
          <dgm:bulletEnabled val="1"/>
        </dgm:presLayoutVars>
      </dgm:prSet>
      <dgm:spPr/>
    </dgm:pt>
    <dgm:pt modelId="{E9C3B0DD-A81A-4418-996B-712D5FA73B15}" type="pres">
      <dgm:prSet presAssocID="{5BF1834A-1D2F-4D84-A1ED-F91338FC1076}" presName="sibTrans" presStyleLbl="sibTrans2D1" presStyleIdx="2" presStyleCnt="5"/>
      <dgm:spPr/>
    </dgm:pt>
    <dgm:pt modelId="{07CA241E-A769-44D6-A6F7-F8492BC7ABED}" type="pres">
      <dgm:prSet presAssocID="{5BF1834A-1D2F-4D84-A1ED-F91338FC1076}" presName="connectorText" presStyleLbl="sibTrans2D1" presStyleIdx="2" presStyleCnt="5"/>
      <dgm:spPr/>
    </dgm:pt>
    <dgm:pt modelId="{3B00AADB-D50D-4913-B165-D6E3EA2C8A85}" type="pres">
      <dgm:prSet presAssocID="{7D0B8B39-6B09-4D01-970E-54B7C395DD03}" presName="node" presStyleLbl="node1" presStyleIdx="3" presStyleCnt="6">
        <dgm:presLayoutVars>
          <dgm:bulletEnabled val="1"/>
        </dgm:presLayoutVars>
      </dgm:prSet>
      <dgm:spPr/>
    </dgm:pt>
    <dgm:pt modelId="{A6BC4ABD-8AEB-473D-B0E0-CBE498298474}" type="pres">
      <dgm:prSet presAssocID="{CBF32630-02CD-46DA-AEBE-1C50D48881FB}" presName="sibTrans" presStyleLbl="sibTrans2D1" presStyleIdx="3" presStyleCnt="5"/>
      <dgm:spPr/>
    </dgm:pt>
    <dgm:pt modelId="{68DC4C06-CFC0-4E02-BEAA-B558690D0B9F}" type="pres">
      <dgm:prSet presAssocID="{CBF32630-02CD-46DA-AEBE-1C50D48881FB}" presName="connectorText" presStyleLbl="sibTrans2D1" presStyleIdx="3" presStyleCnt="5"/>
      <dgm:spPr/>
    </dgm:pt>
    <dgm:pt modelId="{75DFDAB6-C95D-488C-8C5C-A2CA1D972E8E}" type="pres">
      <dgm:prSet presAssocID="{234E185D-C302-430A-9086-EBAD14C90002}" presName="node" presStyleLbl="node1" presStyleIdx="4" presStyleCnt="6">
        <dgm:presLayoutVars>
          <dgm:bulletEnabled val="1"/>
        </dgm:presLayoutVars>
      </dgm:prSet>
      <dgm:spPr/>
    </dgm:pt>
    <dgm:pt modelId="{8EF58AEB-9559-434B-A2EF-C85BDFC34879}" type="pres">
      <dgm:prSet presAssocID="{AB413B60-A379-4CAD-B82E-537F7BCC3430}" presName="sibTrans" presStyleLbl="sibTrans2D1" presStyleIdx="4" presStyleCnt="5"/>
      <dgm:spPr/>
    </dgm:pt>
    <dgm:pt modelId="{9BB60303-F1C0-4E6D-90C5-B7B46B096D65}" type="pres">
      <dgm:prSet presAssocID="{AB413B60-A379-4CAD-B82E-537F7BCC3430}" presName="connectorText" presStyleLbl="sibTrans2D1" presStyleIdx="4" presStyleCnt="5"/>
      <dgm:spPr/>
    </dgm:pt>
    <dgm:pt modelId="{060CD182-ABCA-4916-B526-3193425028D0}" type="pres">
      <dgm:prSet presAssocID="{0B761D17-C105-44A2-BD8E-837AC9F595BF}" presName="node" presStyleLbl="node1" presStyleIdx="5" presStyleCnt="6">
        <dgm:presLayoutVars>
          <dgm:bulletEnabled val="1"/>
        </dgm:presLayoutVars>
      </dgm:prSet>
      <dgm:spPr/>
    </dgm:pt>
  </dgm:ptLst>
  <dgm:cxnLst>
    <dgm:cxn modelId="{6A5AB318-DB98-4A17-84CB-F6E82181E07C}" type="presOf" srcId="{5BF1834A-1D2F-4D84-A1ED-F91338FC1076}" destId="{07CA241E-A769-44D6-A6F7-F8492BC7ABED}" srcOrd="1" destOrd="0" presId="urn:microsoft.com/office/officeart/2005/8/layout/process5"/>
    <dgm:cxn modelId="{B739211A-CF25-4D10-8D8F-0F5C812BAA11}" type="presOf" srcId="{453A988E-2EEC-4931-8500-A4E3E32D5F4C}" destId="{0E820F0C-9546-4B25-92A6-B490EC1AAC29}" srcOrd="0" destOrd="0" presId="urn:microsoft.com/office/officeart/2005/8/layout/process5"/>
    <dgm:cxn modelId="{2C2E0837-C5D9-4227-A7FE-5BEAF54BD8C4}" type="presOf" srcId="{5E48C6FC-4F6C-4D98-9625-6B6D3DE71A7B}" destId="{27CDFE7B-406B-439F-9A26-1A725A58C276}" srcOrd="0" destOrd="0" presId="urn:microsoft.com/office/officeart/2005/8/layout/process5"/>
    <dgm:cxn modelId="{B9661C37-09A0-4453-97BF-69C8FFD78110}" type="presOf" srcId="{0B761D17-C105-44A2-BD8E-837AC9F595BF}" destId="{060CD182-ABCA-4916-B526-3193425028D0}" srcOrd="0" destOrd="0" presId="urn:microsoft.com/office/officeart/2005/8/layout/process5"/>
    <dgm:cxn modelId="{5BFECD3C-5434-4858-A1CD-583885D49EEA}" type="presOf" srcId="{63D2AFC3-CB66-41FF-B567-0C027B94BCC3}" destId="{311828F1-D5C8-4E82-971C-BA375C9D9C6F}" srcOrd="0" destOrd="0" presId="urn:microsoft.com/office/officeart/2005/8/layout/process5"/>
    <dgm:cxn modelId="{C6949F3D-D27F-4E8F-9BA9-70F74554B43F}" type="presOf" srcId="{72260FC5-AB34-4DDE-A8C2-3942CC86181B}" destId="{3DFACBA3-AD00-48C5-A2BE-A2B5EFCD9FA7}" srcOrd="1" destOrd="0" presId="urn:microsoft.com/office/officeart/2005/8/layout/process5"/>
    <dgm:cxn modelId="{73ABF340-1853-4C75-80AE-C030D6757F88}" srcId="{63D2AFC3-CB66-41FF-B567-0C027B94BCC3}" destId="{7D0B8B39-6B09-4D01-970E-54B7C395DD03}" srcOrd="3" destOrd="0" parTransId="{F3F85EBA-FE28-4F82-B108-FBC0B977F67A}" sibTransId="{CBF32630-02CD-46DA-AEBE-1C50D48881FB}"/>
    <dgm:cxn modelId="{5C22CD5B-2F5D-48CA-B095-638241AA1956}" type="presOf" srcId="{2E952287-92F2-42CA-A82A-8AF12CEECEEE}" destId="{25EF1C17-13E1-491E-A71F-44DE695A4D99}" srcOrd="0" destOrd="0" presId="urn:microsoft.com/office/officeart/2005/8/layout/process5"/>
    <dgm:cxn modelId="{983DFB5E-CF65-4578-A57F-4973D7CEA826}" srcId="{63D2AFC3-CB66-41FF-B567-0C027B94BCC3}" destId="{0B761D17-C105-44A2-BD8E-837AC9F595BF}" srcOrd="5" destOrd="0" parTransId="{84B05E8A-FDC9-41E7-B493-F3EA93E3B5AC}" sibTransId="{A2E171B9-7476-4DA0-983F-9E1777F2784B}"/>
    <dgm:cxn modelId="{7E63D35F-0682-496E-9393-D65F0715D78F}" type="presOf" srcId="{606C5662-CE86-440B-B469-FA1F23187A58}" destId="{09AC8E1F-EB3A-4C62-9216-D0966D33CB8E}" srcOrd="0" destOrd="0" presId="urn:microsoft.com/office/officeart/2005/8/layout/process5"/>
    <dgm:cxn modelId="{D29F7041-FB99-4D68-8DD4-4A93E1DAE3A4}" srcId="{63D2AFC3-CB66-41FF-B567-0C027B94BCC3}" destId="{2E952287-92F2-42CA-A82A-8AF12CEECEEE}" srcOrd="1" destOrd="0" parTransId="{B7936205-B192-4419-96F0-B9862ADD4AE3}" sibTransId="{72260FC5-AB34-4DDE-A8C2-3942CC86181B}"/>
    <dgm:cxn modelId="{FE2C8476-8302-4425-8178-F3CC0BD5F069}" type="presOf" srcId="{7D0B8B39-6B09-4D01-970E-54B7C395DD03}" destId="{3B00AADB-D50D-4913-B165-D6E3EA2C8A85}" srcOrd="0" destOrd="0" presId="urn:microsoft.com/office/officeart/2005/8/layout/process5"/>
    <dgm:cxn modelId="{CB60E680-6AAF-4761-A11B-7FEA64E06806}" type="presOf" srcId="{72260FC5-AB34-4DDE-A8C2-3942CC86181B}" destId="{A8325110-4B1F-48C9-91B0-942ACD5176ED}" srcOrd="0" destOrd="0" presId="urn:microsoft.com/office/officeart/2005/8/layout/process5"/>
    <dgm:cxn modelId="{2E38538F-09E2-47EB-AA1D-EC6D8D5C4EB7}" type="presOf" srcId="{606C5662-CE86-440B-B469-FA1F23187A58}" destId="{72462901-2AB5-47C2-BC93-D0822A17997F}" srcOrd="1" destOrd="0" presId="urn:microsoft.com/office/officeart/2005/8/layout/process5"/>
    <dgm:cxn modelId="{CBEB51B1-A74A-406B-938B-9A9948386895}" srcId="{63D2AFC3-CB66-41FF-B567-0C027B94BCC3}" destId="{234E185D-C302-430A-9086-EBAD14C90002}" srcOrd="4" destOrd="0" parTransId="{CDD64DED-48AD-4D1F-881C-455384CA4CF0}" sibTransId="{AB413B60-A379-4CAD-B82E-537F7BCC3430}"/>
    <dgm:cxn modelId="{3FD94EB5-3D92-41BC-BB1C-3AC582E5145E}" srcId="{63D2AFC3-CB66-41FF-B567-0C027B94BCC3}" destId="{5E48C6FC-4F6C-4D98-9625-6B6D3DE71A7B}" srcOrd="0" destOrd="0" parTransId="{A4D17E5F-5910-4ADB-A6E4-BD97DC76E668}" sibTransId="{606C5662-CE86-440B-B469-FA1F23187A58}"/>
    <dgm:cxn modelId="{13A0E8B9-8713-4103-9481-B28E5BA0D5A5}" type="presOf" srcId="{AB413B60-A379-4CAD-B82E-537F7BCC3430}" destId="{8EF58AEB-9559-434B-A2EF-C85BDFC34879}" srcOrd="0" destOrd="0" presId="urn:microsoft.com/office/officeart/2005/8/layout/process5"/>
    <dgm:cxn modelId="{69E812D1-F59F-491B-93AE-46F3B2B60DE0}" type="presOf" srcId="{5BF1834A-1D2F-4D84-A1ED-F91338FC1076}" destId="{E9C3B0DD-A81A-4418-996B-712D5FA73B15}" srcOrd="0" destOrd="0" presId="urn:microsoft.com/office/officeart/2005/8/layout/process5"/>
    <dgm:cxn modelId="{94BFE1D8-02CC-445D-9A44-7D6341A0C85E}" type="presOf" srcId="{234E185D-C302-430A-9086-EBAD14C90002}" destId="{75DFDAB6-C95D-488C-8C5C-A2CA1D972E8E}" srcOrd="0" destOrd="0" presId="urn:microsoft.com/office/officeart/2005/8/layout/process5"/>
    <dgm:cxn modelId="{0B4BA6DB-A09D-4B2F-8665-9FA7FB9FD7F5}" srcId="{63D2AFC3-CB66-41FF-B567-0C027B94BCC3}" destId="{453A988E-2EEC-4931-8500-A4E3E32D5F4C}" srcOrd="2" destOrd="0" parTransId="{2653F362-3911-4AFA-8062-4CC2817B717C}" sibTransId="{5BF1834A-1D2F-4D84-A1ED-F91338FC1076}"/>
    <dgm:cxn modelId="{33F0A4E7-F4A2-4F6B-9C81-729C488F2A83}" type="presOf" srcId="{AB413B60-A379-4CAD-B82E-537F7BCC3430}" destId="{9BB60303-F1C0-4E6D-90C5-B7B46B096D65}" srcOrd="1" destOrd="0" presId="urn:microsoft.com/office/officeart/2005/8/layout/process5"/>
    <dgm:cxn modelId="{7E878BEB-E03F-4C1B-BD54-DA540A44FCE1}" type="presOf" srcId="{CBF32630-02CD-46DA-AEBE-1C50D48881FB}" destId="{A6BC4ABD-8AEB-473D-B0E0-CBE498298474}" srcOrd="0" destOrd="0" presId="urn:microsoft.com/office/officeart/2005/8/layout/process5"/>
    <dgm:cxn modelId="{911464F4-2D3D-4BAC-94F0-0C294845D1BD}" type="presOf" srcId="{CBF32630-02CD-46DA-AEBE-1C50D48881FB}" destId="{68DC4C06-CFC0-4E02-BEAA-B558690D0B9F}" srcOrd="1" destOrd="0" presId="urn:microsoft.com/office/officeart/2005/8/layout/process5"/>
    <dgm:cxn modelId="{B867F0D3-408F-42B9-8391-E795701E0F08}" type="presParOf" srcId="{311828F1-D5C8-4E82-971C-BA375C9D9C6F}" destId="{27CDFE7B-406B-439F-9A26-1A725A58C276}" srcOrd="0" destOrd="0" presId="urn:microsoft.com/office/officeart/2005/8/layout/process5"/>
    <dgm:cxn modelId="{AEADA751-CB67-4191-B22D-3D59DD266DBA}" type="presParOf" srcId="{311828F1-D5C8-4E82-971C-BA375C9D9C6F}" destId="{09AC8E1F-EB3A-4C62-9216-D0966D33CB8E}" srcOrd="1" destOrd="0" presId="urn:microsoft.com/office/officeart/2005/8/layout/process5"/>
    <dgm:cxn modelId="{3EC1550F-4D5E-415A-939B-E33E2C9BA3B6}" type="presParOf" srcId="{09AC8E1F-EB3A-4C62-9216-D0966D33CB8E}" destId="{72462901-2AB5-47C2-BC93-D0822A17997F}" srcOrd="0" destOrd="0" presId="urn:microsoft.com/office/officeart/2005/8/layout/process5"/>
    <dgm:cxn modelId="{467345A0-89B2-4AA4-AB40-15E0FBB264EF}" type="presParOf" srcId="{311828F1-D5C8-4E82-971C-BA375C9D9C6F}" destId="{25EF1C17-13E1-491E-A71F-44DE695A4D99}" srcOrd="2" destOrd="0" presId="urn:microsoft.com/office/officeart/2005/8/layout/process5"/>
    <dgm:cxn modelId="{FCB89051-1908-48A7-AC64-D95A29DCB1CE}" type="presParOf" srcId="{311828F1-D5C8-4E82-971C-BA375C9D9C6F}" destId="{A8325110-4B1F-48C9-91B0-942ACD5176ED}" srcOrd="3" destOrd="0" presId="urn:microsoft.com/office/officeart/2005/8/layout/process5"/>
    <dgm:cxn modelId="{038BA31B-5C43-4A7F-9501-D3CF7D6A7212}" type="presParOf" srcId="{A8325110-4B1F-48C9-91B0-942ACD5176ED}" destId="{3DFACBA3-AD00-48C5-A2BE-A2B5EFCD9FA7}" srcOrd="0" destOrd="0" presId="urn:microsoft.com/office/officeart/2005/8/layout/process5"/>
    <dgm:cxn modelId="{62D8F3DC-8878-4FE2-A565-DA4884F7B270}" type="presParOf" srcId="{311828F1-D5C8-4E82-971C-BA375C9D9C6F}" destId="{0E820F0C-9546-4B25-92A6-B490EC1AAC29}" srcOrd="4" destOrd="0" presId="urn:microsoft.com/office/officeart/2005/8/layout/process5"/>
    <dgm:cxn modelId="{CAD9487F-0035-439A-89F7-8C62EB9B35F5}" type="presParOf" srcId="{311828F1-D5C8-4E82-971C-BA375C9D9C6F}" destId="{E9C3B0DD-A81A-4418-996B-712D5FA73B15}" srcOrd="5" destOrd="0" presId="urn:microsoft.com/office/officeart/2005/8/layout/process5"/>
    <dgm:cxn modelId="{9983A63C-03F9-41D4-BB5F-8D4D1A21ED8E}" type="presParOf" srcId="{E9C3B0DD-A81A-4418-996B-712D5FA73B15}" destId="{07CA241E-A769-44D6-A6F7-F8492BC7ABED}" srcOrd="0" destOrd="0" presId="urn:microsoft.com/office/officeart/2005/8/layout/process5"/>
    <dgm:cxn modelId="{2F59C3F5-27B2-4276-A145-1CC9616FB7CC}" type="presParOf" srcId="{311828F1-D5C8-4E82-971C-BA375C9D9C6F}" destId="{3B00AADB-D50D-4913-B165-D6E3EA2C8A85}" srcOrd="6" destOrd="0" presId="urn:microsoft.com/office/officeart/2005/8/layout/process5"/>
    <dgm:cxn modelId="{63994057-3415-4B42-88E9-F22891B138B2}" type="presParOf" srcId="{311828F1-D5C8-4E82-971C-BA375C9D9C6F}" destId="{A6BC4ABD-8AEB-473D-B0E0-CBE498298474}" srcOrd="7" destOrd="0" presId="urn:microsoft.com/office/officeart/2005/8/layout/process5"/>
    <dgm:cxn modelId="{5797BF92-2C54-4C28-AE20-2967BB1E0C41}" type="presParOf" srcId="{A6BC4ABD-8AEB-473D-B0E0-CBE498298474}" destId="{68DC4C06-CFC0-4E02-BEAA-B558690D0B9F}" srcOrd="0" destOrd="0" presId="urn:microsoft.com/office/officeart/2005/8/layout/process5"/>
    <dgm:cxn modelId="{7631DA44-D82B-44D9-9B2F-F7A08600AEB4}" type="presParOf" srcId="{311828F1-D5C8-4E82-971C-BA375C9D9C6F}" destId="{75DFDAB6-C95D-488C-8C5C-A2CA1D972E8E}" srcOrd="8" destOrd="0" presId="urn:microsoft.com/office/officeart/2005/8/layout/process5"/>
    <dgm:cxn modelId="{F6085AED-EBBC-4A23-9F2D-C2E4BDE8C2FF}" type="presParOf" srcId="{311828F1-D5C8-4E82-971C-BA375C9D9C6F}" destId="{8EF58AEB-9559-434B-A2EF-C85BDFC34879}" srcOrd="9" destOrd="0" presId="urn:microsoft.com/office/officeart/2005/8/layout/process5"/>
    <dgm:cxn modelId="{04FD6A31-5A81-4A8F-8C6A-A65580B67729}" type="presParOf" srcId="{8EF58AEB-9559-434B-A2EF-C85BDFC34879}" destId="{9BB60303-F1C0-4E6D-90C5-B7B46B096D65}" srcOrd="0" destOrd="0" presId="urn:microsoft.com/office/officeart/2005/8/layout/process5"/>
    <dgm:cxn modelId="{4EC4F623-CA50-46C8-B640-34640530BE11}" type="presParOf" srcId="{311828F1-D5C8-4E82-971C-BA375C9D9C6F}" destId="{060CD182-ABCA-4916-B526-3193425028D0}"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9B4730A-6BDC-4E67-8ACF-95420BFE8A43}"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C9C028C-B097-4FA5-B5A3-60DDBAC69365}">
      <dgm:prSet/>
      <dgm:spPr/>
      <dgm:t>
        <a:bodyPr/>
        <a:lstStyle/>
        <a:p>
          <a:pPr>
            <a:defRPr b="1"/>
          </a:pPr>
          <a:r>
            <a:rPr lang="pl-PL"/>
            <a:t>Należy wymienić osobę, zarzucany jej czyn wraz z kwalifikacją prawną oraz podstawę prawną zastosowania środka zapobiegawczego </a:t>
          </a:r>
          <a:endParaRPr lang="en-US"/>
        </a:p>
      </dgm:t>
    </dgm:pt>
    <dgm:pt modelId="{27723DD5-8E92-4F1E-9B9B-07C19AAC390B}" type="parTrans" cxnId="{7D553C40-194C-4B6D-A215-B58FC5DB193D}">
      <dgm:prSet/>
      <dgm:spPr/>
      <dgm:t>
        <a:bodyPr/>
        <a:lstStyle/>
        <a:p>
          <a:endParaRPr lang="en-US"/>
        </a:p>
      </dgm:t>
    </dgm:pt>
    <dgm:pt modelId="{20DA52DB-7E48-4731-9881-EE40F3C46E0B}" type="sibTrans" cxnId="{7D553C40-194C-4B6D-A215-B58FC5DB193D}">
      <dgm:prSet/>
      <dgm:spPr/>
      <dgm:t>
        <a:bodyPr/>
        <a:lstStyle/>
        <a:p>
          <a:endParaRPr lang="en-US"/>
        </a:p>
      </dgm:t>
    </dgm:pt>
    <dgm:pt modelId="{7F1DB7F6-FFB0-4A03-A6E6-F0ADB47EE331}">
      <dgm:prSet/>
      <dgm:spPr/>
      <dgm:t>
        <a:bodyPr/>
        <a:lstStyle/>
        <a:p>
          <a:pPr>
            <a:defRPr b="1"/>
          </a:pPr>
          <a:r>
            <a:rPr lang="pl-PL"/>
            <a:t>W postanowieniu o zastosowaniu tymczasowego aresztowania należy określić czas jego trwania, a ponadto oznaczyć termin, do którego aresztowanie ma trwać.</a:t>
          </a:r>
          <a:endParaRPr lang="en-US"/>
        </a:p>
      </dgm:t>
    </dgm:pt>
    <dgm:pt modelId="{EC939DEB-D922-469E-AC61-57C8319449F5}" type="parTrans" cxnId="{0D1204A5-EF9D-4460-9D13-261857748868}">
      <dgm:prSet/>
      <dgm:spPr/>
      <dgm:t>
        <a:bodyPr/>
        <a:lstStyle/>
        <a:p>
          <a:endParaRPr lang="en-US"/>
        </a:p>
      </dgm:t>
    </dgm:pt>
    <dgm:pt modelId="{DDEF82F9-7493-4A46-A5E0-8A487D391F3D}" type="sibTrans" cxnId="{0D1204A5-EF9D-4460-9D13-261857748868}">
      <dgm:prSet/>
      <dgm:spPr/>
      <dgm:t>
        <a:bodyPr/>
        <a:lstStyle/>
        <a:p>
          <a:endParaRPr lang="en-US"/>
        </a:p>
      </dgm:t>
    </dgm:pt>
    <dgm:pt modelId="{E398FF79-2607-4AAC-8B15-6281EFCB452A}">
      <dgm:prSet/>
      <dgm:spPr/>
      <dgm:t>
        <a:bodyPr/>
        <a:lstStyle/>
        <a:p>
          <a:pPr>
            <a:defRPr b="1"/>
          </a:pPr>
          <a:r>
            <a:rPr lang="pl-PL"/>
            <a:t>Uzasadnienie postanowienia o zastosowaniu środka zapobiegawczego powinno zawierać</a:t>
          </a:r>
          <a:endParaRPr lang="en-US"/>
        </a:p>
      </dgm:t>
    </dgm:pt>
    <dgm:pt modelId="{C59C854A-980B-4654-8CC2-7BDD81EBA0BB}" type="parTrans" cxnId="{2FEF8FD2-3729-463B-A193-F59721FEB4FC}">
      <dgm:prSet/>
      <dgm:spPr/>
      <dgm:t>
        <a:bodyPr/>
        <a:lstStyle/>
        <a:p>
          <a:endParaRPr lang="en-US"/>
        </a:p>
      </dgm:t>
    </dgm:pt>
    <dgm:pt modelId="{EDF7A2A6-4E8C-47C6-91A7-4FB5756D8CCB}" type="sibTrans" cxnId="{2FEF8FD2-3729-463B-A193-F59721FEB4FC}">
      <dgm:prSet/>
      <dgm:spPr/>
      <dgm:t>
        <a:bodyPr/>
        <a:lstStyle/>
        <a:p>
          <a:endParaRPr lang="en-US"/>
        </a:p>
      </dgm:t>
    </dgm:pt>
    <dgm:pt modelId="{810F6C22-8AFD-4A70-8E34-4CE385930594}">
      <dgm:prSet/>
      <dgm:spPr/>
      <dgm:t>
        <a:bodyPr/>
        <a:lstStyle/>
        <a:p>
          <a:r>
            <a:rPr lang="pl-PL"/>
            <a:t>przedstawienie dowodów świadczących o popełnieniu przez oskarżonego przestępstwa</a:t>
          </a:r>
          <a:endParaRPr lang="en-US"/>
        </a:p>
      </dgm:t>
    </dgm:pt>
    <dgm:pt modelId="{96AEEE0F-B77F-46E2-8E92-C9FD259DABAC}" type="parTrans" cxnId="{792A0075-1347-4ABF-8767-CB70D70975C7}">
      <dgm:prSet/>
      <dgm:spPr/>
      <dgm:t>
        <a:bodyPr/>
        <a:lstStyle/>
        <a:p>
          <a:endParaRPr lang="en-US"/>
        </a:p>
      </dgm:t>
    </dgm:pt>
    <dgm:pt modelId="{A7676A56-AFFB-42B0-A10D-049AD0DFDB63}" type="sibTrans" cxnId="{792A0075-1347-4ABF-8767-CB70D70975C7}">
      <dgm:prSet/>
      <dgm:spPr/>
      <dgm:t>
        <a:bodyPr/>
        <a:lstStyle/>
        <a:p>
          <a:endParaRPr lang="en-US"/>
        </a:p>
      </dgm:t>
    </dgm:pt>
    <dgm:pt modelId="{58F37880-964A-478D-98DB-42EBA36DD45B}">
      <dgm:prSet/>
      <dgm:spPr/>
      <dgm:t>
        <a:bodyPr/>
        <a:lstStyle/>
        <a:p>
          <a:r>
            <a:rPr lang="pl-PL"/>
            <a:t>wykazanie okoliczności wskazujących na istnienie zagrożeń dla prawidłowego toku postępowania lub możliwości popełnienia przez oskarżonego nowego, ciężkiego przestępstwa w razie niezastosowania środka zapobiegawczego </a:t>
          </a:r>
          <a:endParaRPr lang="en-US"/>
        </a:p>
      </dgm:t>
    </dgm:pt>
    <dgm:pt modelId="{3FBCAB78-3E98-4D64-ACD2-D80740E51AAC}" type="parTrans" cxnId="{D0785FF4-7127-49CC-8CA5-5A4C66C21AF1}">
      <dgm:prSet/>
      <dgm:spPr/>
      <dgm:t>
        <a:bodyPr/>
        <a:lstStyle/>
        <a:p>
          <a:endParaRPr lang="en-US"/>
        </a:p>
      </dgm:t>
    </dgm:pt>
    <dgm:pt modelId="{0233ECF2-3288-424E-A83C-DC1F0E6F9E98}" type="sibTrans" cxnId="{D0785FF4-7127-49CC-8CA5-5A4C66C21AF1}">
      <dgm:prSet/>
      <dgm:spPr/>
      <dgm:t>
        <a:bodyPr/>
        <a:lstStyle/>
        <a:p>
          <a:endParaRPr lang="en-US"/>
        </a:p>
      </dgm:t>
    </dgm:pt>
    <dgm:pt modelId="{6298406D-61BF-4D08-B82B-BBE488E296A2}">
      <dgm:prSet/>
      <dgm:spPr/>
      <dgm:t>
        <a:bodyPr/>
        <a:lstStyle/>
        <a:p>
          <a:r>
            <a:rPr lang="pl-PL"/>
            <a:t>wykazanie podstawy zastosowania i potrzeby zastosowania danego środka. </a:t>
          </a:r>
          <a:endParaRPr lang="en-US"/>
        </a:p>
      </dgm:t>
    </dgm:pt>
    <dgm:pt modelId="{7DC295BB-C151-4B6B-9B67-0AB1365B2B15}" type="parTrans" cxnId="{7C961884-9B30-40A5-9432-82D84985AADA}">
      <dgm:prSet/>
      <dgm:spPr/>
      <dgm:t>
        <a:bodyPr/>
        <a:lstStyle/>
        <a:p>
          <a:endParaRPr lang="en-US"/>
        </a:p>
      </dgm:t>
    </dgm:pt>
    <dgm:pt modelId="{D4752CCC-35A3-4508-8C20-7C65F82DB217}" type="sibTrans" cxnId="{7C961884-9B30-40A5-9432-82D84985AADA}">
      <dgm:prSet/>
      <dgm:spPr/>
      <dgm:t>
        <a:bodyPr/>
        <a:lstStyle/>
        <a:p>
          <a:endParaRPr lang="en-US"/>
        </a:p>
      </dgm:t>
    </dgm:pt>
    <dgm:pt modelId="{4A3E8521-E41C-4107-B2B0-BEA72F927F90}">
      <dgm:prSet/>
      <dgm:spPr/>
      <dgm:t>
        <a:bodyPr/>
        <a:lstStyle/>
        <a:p>
          <a:r>
            <a:rPr lang="pl-PL"/>
            <a:t>wyjaśnienie, dlaczego nie uznano za wystarczające zastosowanie innego środka zapobiegawczego</a:t>
          </a:r>
          <a:endParaRPr lang="en-US"/>
        </a:p>
      </dgm:t>
    </dgm:pt>
    <dgm:pt modelId="{667F52EF-E0DD-4BF8-9A5E-094A03C3509A}" type="parTrans" cxnId="{5D8AC176-D6FC-4AAA-874B-15C809CF09A0}">
      <dgm:prSet/>
      <dgm:spPr/>
      <dgm:t>
        <a:bodyPr/>
        <a:lstStyle/>
        <a:p>
          <a:endParaRPr lang="en-US"/>
        </a:p>
      </dgm:t>
    </dgm:pt>
    <dgm:pt modelId="{574313C7-AE8C-4167-A153-74504DD1F296}" type="sibTrans" cxnId="{5D8AC176-D6FC-4AAA-874B-15C809CF09A0}">
      <dgm:prSet/>
      <dgm:spPr/>
      <dgm:t>
        <a:bodyPr/>
        <a:lstStyle/>
        <a:p>
          <a:endParaRPr lang="en-US"/>
        </a:p>
      </dgm:t>
    </dgm:pt>
    <dgm:pt modelId="{10FAD2C7-78A9-4208-B56F-03BAC7F0E183}" type="pres">
      <dgm:prSet presAssocID="{19B4730A-6BDC-4E67-8ACF-95420BFE8A43}" presName="root" presStyleCnt="0">
        <dgm:presLayoutVars>
          <dgm:dir/>
          <dgm:resizeHandles val="exact"/>
        </dgm:presLayoutVars>
      </dgm:prSet>
      <dgm:spPr/>
    </dgm:pt>
    <dgm:pt modelId="{B4F7EC62-319F-444B-9AA9-6779F6136713}" type="pres">
      <dgm:prSet presAssocID="{3C9C028C-B097-4FA5-B5A3-60DDBAC69365}" presName="compNode" presStyleCnt="0"/>
      <dgm:spPr/>
    </dgm:pt>
    <dgm:pt modelId="{F93258BB-80DB-4F6E-A9F5-1B24E120FBD5}" type="pres">
      <dgm:prSet presAssocID="{3C9C028C-B097-4FA5-B5A3-60DDBAC693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FF5A8AA7-54B7-475B-AC9F-8893223E3C10}" type="pres">
      <dgm:prSet presAssocID="{3C9C028C-B097-4FA5-B5A3-60DDBAC69365}" presName="iconSpace" presStyleCnt="0"/>
      <dgm:spPr/>
    </dgm:pt>
    <dgm:pt modelId="{4D8EB573-1FC6-4AA2-BC67-315E2F87A958}" type="pres">
      <dgm:prSet presAssocID="{3C9C028C-B097-4FA5-B5A3-60DDBAC69365}" presName="parTx" presStyleLbl="revTx" presStyleIdx="0" presStyleCnt="6">
        <dgm:presLayoutVars>
          <dgm:chMax val="0"/>
          <dgm:chPref val="0"/>
        </dgm:presLayoutVars>
      </dgm:prSet>
      <dgm:spPr/>
    </dgm:pt>
    <dgm:pt modelId="{04B4A29B-19A4-4AB7-BCBE-77F790FB36C7}" type="pres">
      <dgm:prSet presAssocID="{3C9C028C-B097-4FA5-B5A3-60DDBAC69365}" presName="txSpace" presStyleCnt="0"/>
      <dgm:spPr/>
    </dgm:pt>
    <dgm:pt modelId="{1BD9BA1E-3544-46C5-B700-B9A8793AFA33}" type="pres">
      <dgm:prSet presAssocID="{3C9C028C-B097-4FA5-B5A3-60DDBAC69365}" presName="desTx" presStyleLbl="revTx" presStyleIdx="1" presStyleCnt="6">
        <dgm:presLayoutVars/>
      </dgm:prSet>
      <dgm:spPr/>
    </dgm:pt>
    <dgm:pt modelId="{B9C4B980-4D7C-4F9E-BBFE-49684AC1E731}" type="pres">
      <dgm:prSet presAssocID="{20DA52DB-7E48-4731-9881-EE40F3C46E0B}" presName="sibTrans" presStyleCnt="0"/>
      <dgm:spPr/>
    </dgm:pt>
    <dgm:pt modelId="{BC1E4442-3C35-4C74-A2EC-8351162FAF03}" type="pres">
      <dgm:prSet presAssocID="{7F1DB7F6-FFB0-4A03-A6E6-F0ADB47EE331}" presName="compNode" presStyleCnt="0"/>
      <dgm:spPr/>
    </dgm:pt>
    <dgm:pt modelId="{D1A9F70B-0C6B-4E08-8A04-C53226ABE989}" type="pres">
      <dgm:prSet presAssocID="{7F1DB7F6-FFB0-4A03-A6E6-F0ADB47EE33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F9CE9268-50DA-498B-A491-59532580FD8E}" type="pres">
      <dgm:prSet presAssocID="{7F1DB7F6-FFB0-4A03-A6E6-F0ADB47EE331}" presName="iconSpace" presStyleCnt="0"/>
      <dgm:spPr/>
    </dgm:pt>
    <dgm:pt modelId="{87FE19A7-44A9-4388-91FD-0A56477EDA0F}" type="pres">
      <dgm:prSet presAssocID="{7F1DB7F6-FFB0-4A03-A6E6-F0ADB47EE331}" presName="parTx" presStyleLbl="revTx" presStyleIdx="2" presStyleCnt="6">
        <dgm:presLayoutVars>
          <dgm:chMax val="0"/>
          <dgm:chPref val="0"/>
        </dgm:presLayoutVars>
      </dgm:prSet>
      <dgm:spPr/>
    </dgm:pt>
    <dgm:pt modelId="{C2F94705-1C61-406C-8B1B-F9625FE6A2D1}" type="pres">
      <dgm:prSet presAssocID="{7F1DB7F6-FFB0-4A03-A6E6-F0ADB47EE331}" presName="txSpace" presStyleCnt="0"/>
      <dgm:spPr/>
    </dgm:pt>
    <dgm:pt modelId="{D4125FA1-8700-4B93-BB9C-1D1CA3546820}" type="pres">
      <dgm:prSet presAssocID="{7F1DB7F6-FFB0-4A03-A6E6-F0ADB47EE331}" presName="desTx" presStyleLbl="revTx" presStyleIdx="3" presStyleCnt="6">
        <dgm:presLayoutVars/>
      </dgm:prSet>
      <dgm:spPr/>
    </dgm:pt>
    <dgm:pt modelId="{67F5F723-FF18-478F-B7EB-3A573BCAD706}" type="pres">
      <dgm:prSet presAssocID="{DDEF82F9-7493-4A46-A5E0-8A487D391F3D}" presName="sibTrans" presStyleCnt="0"/>
      <dgm:spPr/>
    </dgm:pt>
    <dgm:pt modelId="{39866568-7FA7-43BD-B586-68CB2E4C4940}" type="pres">
      <dgm:prSet presAssocID="{E398FF79-2607-4AAC-8B15-6281EFCB452A}" presName="compNode" presStyleCnt="0"/>
      <dgm:spPr/>
    </dgm:pt>
    <dgm:pt modelId="{B8564147-7C86-472C-B832-4614DB3ACC98}" type="pres">
      <dgm:prSet presAssocID="{E398FF79-2607-4AAC-8B15-6281EFCB452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nn Diagram"/>
        </a:ext>
      </dgm:extLst>
    </dgm:pt>
    <dgm:pt modelId="{E66E7C6F-F63F-44F1-B4D8-F76B1757A4FF}" type="pres">
      <dgm:prSet presAssocID="{E398FF79-2607-4AAC-8B15-6281EFCB452A}" presName="iconSpace" presStyleCnt="0"/>
      <dgm:spPr/>
    </dgm:pt>
    <dgm:pt modelId="{C2C71186-F57A-43DC-8AF2-9FF9701AC20F}" type="pres">
      <dgm:prSet presAssocID="{E398FF79-2607-4AAC-8B15-6281EFCB452A}" presName="parTx" presStyleLbl="revTx" presStyleIdx="4" presStyleCnt="6">
        <dgm:presLayoutVars>
          <dgm:chMax val="0"/>
          <dgm:chPref val="0"/>
        </dgm:presLayoutVars>
      </dgm:prSet>
      <dgm:spPr/>
    </dgm:pt>
    <dgm:pt modelId="{DEBFED8B-ABC4-4947-818E-8A066D606073}" type="pres">
      <dgm:prSet presAssocID="{E398FF79-2607-4AAC-8B15-6281EFCB452A}" presName="txSpace" presStyleCnt="0"/>
      <dgm:spPr/>
    </dgm:pt>
    <dgm:pt modelId="{41D0246F-18DE-4722-8106-237EC2DBC484}" type="pres">
      <dgm:prSet presAssocID="{E398FF79-2607-4AAC-8B15-6281EFCB452A}" presName="desTx" presStyleLbl="revTx" presStyleIdx="5" presStyleCnt="6">
        <dgm:presLayoutVars/>
      </dgm:prSet>
      <dgm:spPr/>
    </dgm:pt>
  </dgm:ptLst>
  <dgm:cxnLst>
    <dgm:cxn modelId="{85172912-CA24-4A05-894A-76E5A9234305}" type="presOf" srcId="{4A3E8521-E41C-4107-B2B0-BEA72F927F90}" destId="{41D0246F-18DE-4722-8106-237EC2DBC484}" srcOrd="0" destOrd="3" presId="urn:microsoft.com/office/officeart/2018/2/layout/IconLabelDescriptionList"/>
    <dgm:cxn modelId="{D9756514-31BC-4618-8CEC-8F30B90E29D0}" type="presOf" srcId="{58F37880-964A-478D-98DB-42EBA36DD45B}" destId="{41D0246F-18DE-4722-8106-237EC2DBC484}" srcOrd="0" destOrd="1" presId="urn:microsoft.com/office/officeart/2018/2/layout/IconLabelDescriptionList"/>
    <dgm:cxn modelId="{313E431F-8B02-416C-8C03-7D50CA5050EF}" type="presOf" srcId="{6298406D-61BF-4D08-B82B-BBE488E296A2}" destId="{41D0246F-18DE-4722-8106-237EC2DBC484}" srcOrd="0" destOrd="2" presId="urn:microsoft.com/office/officeart/2018/2/layout/IconLabelDescriptionList"/>
    <dgm:cxn modelId="{FCDA7C22-4BAE-4D69-8596-299F39CD5F04}" type="presOf" srcId="{810F6C22-8AFD-4A70-8E34-4CE385930594}" destId="{41D0246F-18DE-4722-8106-237EC2DBC484}" srcOrd="0" destOrd="0" presId="urn:microsoft.com/office/officeart/2018/2/layout/IconLabelDescriptionList"/>
    <dgm:cxn modelId="{7D553C40-194C-4B6D-A215-B58FC5DB193D}" srcId="{19B4730A-6BDC-4E67-8ACF-95420BFE8A43}" destId="{3C9C028C-B097-4FA5-B5A3-60DDBAC69365}" srcOrd="0" destOrd="0" parTransId="{27723DD5-8E92-4F1E-9B9B-07C19AAC390B}" sibTransId="{20DA52DB-7E48-4731-9881-EE40F3C46E0B}"/>
    <dgm:cxn modelId="{0E089640-2C57-45AC-B1DF-481976EAF017}" type="presOf" srcId="{3C9C028C-B097-4FA5-B5A3-60DDBAC69365}" destId="{4D8EB573-1FC6-4AA2-BC67-315E2F87A958}" srcOrd="0" destOrd="0" presId="urn:microsoft.com/office/officeart/2018/2/layout/IconLabelDescriptionList"/>
    <dgm:cxn modelId="{792A0075-1347-4ABF-8767-CB70D70975C7}" srcId="{E398FF79-2607-4AAC-8B15-6281EFCB452A}" destId="{810F6C22-8AFD-4A70-8E34-4CE385930594}" srcOrd="0" destOrd="0" parTransId="{96AEEE0F-B77F-46E2-8E92-C9FD259DABAC}" sibTransId="{A7676A56-AFFB-42B0-A10D-049AD0DFDB63}"/>
    <dgm:cxn modelId="{5D8AC176-D6FC-4AAA-874B-15C809CF09A0}" srcId="{E398FF79-2607-4AAC-8B15-6281EFCB452A}" destId="{4A3E8521-E41C-4107-B2B0-BEA72F927F90}" srcOrd="3" destOrd="0" parTransId="{667F52EF-E0DD-4BF8-9A5E-094A03C3509A}" sibTransId="{574313C7-AE8C-4167-A153-74504DD1F296}"/>
    <dgm:cxn modelId="{7C961884-9B30-40A5-9432-82D84985AADA}" srcId="{E398FF79-2607-4AAC-8B15-6281EFCB452A}" destId="{6298406D-61BF-4D08-B82B-BBE488E296A2}" srcOrd="2" destOrd="0" parTransId="{7DC295BB-C151-4B6B-9B67-0AB1365B2B15}" sibTransId="{D4752CCC-35A3-4508-8C20-7C65F82DB217}"/>
    <dgm:cxn modelId="{52AE4A9B-5BCC-443A-A2C0-076CCA391AC1}" type="presOf" srcId="{7F1DB7F6-FFB0-4A03-A6E6-F0ADB47EE331}" destId="{87FE19A7-44A9-4388-91FD-0A56477EDA0F}" srcOrd="0" destOrd="0" presId="urn:microsoft.com/office/officeart/2018/2/layout/IconLabelDescriptionList"/>
    <dgm:cxn modelId="{0D1204A5-EF9D-4460-9D13-261857748868}" srcId="{19B4730A-6BDC-4E67-8ACF-95420BFE8A43}" destId="{7F1DB7F6-FFB0-4A03-A6E6-F0ADB47EE331}" srcOrd="1" destOrd="0" parTransId="{EC939DEB-D922-469E-AC61-57C8319449F5}" sibTransId="{DDEF82F9-7493-4A46-A5E0-8A487D391F3D}"/>
    <dgm:cxn modelId="{D4C3FEAA-9B1F-450B-9BB1-7794F6C7360E}" type="presOf" srcId="{19B4730A-6BDC-4E67-8ACF-95420BFE8A43}" destId="{10FAD2C7-78A9-4208-B56F-03BAC7F0E183}" srcOrd="0" destOrd="0" presId="urn:microsoft.com/office/officeart/2018/2/layout/IconLabelDescriptionList"/>
    <dgm:cxn modelId="{CBB907CA-95AE-4E6B-A98C-5C8B1EBA6386}" type="presOf" srcId="{E398FF79-2607-4AAC-8B15-6281EFCB452A}" destId="{C2C71186-F57A-43DC-8AF2-9FF9701AC20F}" srcOrd="0" destOrd="0" presId="urn:microsoft.com/office/officeart/2018/2/layout/IconLabelDescriptionList"/>
    <dgm:cxn modelId="{2FEF8FD2-3729-463B-A193-F59721FEB4FC}" srcId="{19B4730A-6BDC-4E67-8ACF-95420BFE8A43}" destId="{E398FF79-2607-4AAC-8B15-6281EFCB452A}" srcOrd="2" destOrd="0" parTransId="{C59C854A-980B-4654-8CC2-7BDD81EBA0BB}" sibTransId="{EDF7A2A6-4E8C-47C6-91A7-4FB5756D8CCB}"/>
    <dgm:cxn modelId="{D0785FF4-7127-49CC-8CA5-5A4C66C21AF1}" srcId="{E398FF79-2607-4AAC-8B15-6281EFCB452A}" destId="{58F37880-964A-478D-98DB-42EBA36DD45B}" srcOrd="1" destOrd="0" parTransId="{3FBCAB78-3E98-4D64-ACD2-D80740E51AAC}" sibTransId="{0233ECF2-3288-424E-A83C-DC1F0E6F9E98}"/>
    <dgm:cxn modelId="{1B5317F6-7152-435C-AB91-E918CD16BD7C}" type="presParOf" srcId="{10FAD2C7-78A9-4208-B56F-03BAC7F0E183}" destId="{B4F7EC62-319F-444B-9AA9-6779F6136713}" srcOrd="0" destOrd="0" presId="urn:microsoft.com/office/officeart/2018/2/layout/IconLabelDescriptionList"/>
    <dgm:cxn modelId="{21F64088-5A2C-4116-89EE-68A9718026C4}" type="presParOf" srcId="{B4F7EC62-319F-444B-9AA9-6779F6136713}" destId="{F93258BB-80DB-4F6E-A9F5-1B24E120FBD5}" srcOrd="0" destOrd="0" presId="urn:microsoft.com/office/officeart/2018/2/layout/IconLabelDescriptionList"/>
    <dgm:cxn modelId="{CE84DC98-94F3-44ED-A18B-B52097D8CCD7}" type="presParOf" srcId="{B4F7EC62-319F-444B-9AA9-6779F6136713}" destId="{FF5A8AA7-54B7-475B-AC9F-8893223E3C10}" srcOrd="1" destOrd="0" presId="urn:microsoft.com/office/officeart/2018/2/layout/IconLabelDescriptionList"/>
    <dgm:cxn modelId="{B91F8500-066F-4155-BA81-845B6FEFEEFF}" type="presParOf" srcId="{B4F7EC62-319F-444B-9AA9-6779F6136713}" destId="{4D8EB573-1FC6-4AA2-BC67-315E2F87A958}" srcOrd="2" destOrd="0" presId="urn:microsoft.com/office/officeart/2018/2/layout/IconLabelDescriptionList"/>
    <dgm:cxn modelId="{D5011DBD-D829-45BC-A37D-EE973D376F41}" type="presParOf" srcId="{B4F7EC62-319F-444B-9AA9-6779F6136713}" destId="{04B4A29B-19A4-4AB7-BCBE-77F790FB36C7}" srcOrd="3" destOrd="0" presId="urn:microsoft.com/office/officeart/2018/2/layout/IconLabelDescriptionList"/>
    <dgm:cxn modelId="{3D8E9EA1-3A28-43A6-B795-32BD66A7B516}" type="presParOf" srcId="{B4F7EC62-319F-444B-9AA9-6779F6136713}" destId="{1BD9BA1E-3544-46C5-B700-B9A8793AFA33}" srcOrd="4" destOrd="0" presId="urn:microsoft.com/office/officeart/2018/2/layout/IconLabelDescriptionList"/>
    <dgm:cxn modelId="{210313FB-E2E5-4B5D-95F4-E22A43BBC941}" type="presParOf" srcId="{10FAD2C7-78A9-4208-B56F-03BAC7F0E183}" destId="{B9C4B980-4D7C-4F9E-BBFE-49684AC1E731}" srcOrd="1" destOrd="0" presId="urn:microsoft.com/office/officeart/2018/2/layout/IconLabelDescriptionList"/>
    <dgm:cxn modelId="{77659656-A2B9-4626-A76A-75C8B4DD324D}" type="presParOf" srcId="{10FAD2C7-78A9-4208-B56F-03BAC7F0E183}" destId="{BC1E4442-3C35-4C74-A2EC-8351162FAF03}" srcOrd="2" destOrd="0" presId="urn:microsoft.com/office/officeart/2018/2/layout/IconLabelDescriptionList"/>
    <dgm:cxn modelId="{55DB1897-627A-4431-A1CE-CA55B106180D}" type="presParOf" srcId="{BC1E4442-3C35-4C74-A2EC-8351162FAF03}" destId="{D1A9F70B-0C6B-4E08-8A04-C53226ABE989}" srcOrd="0" destOrd="0" presId="urn:microsoft.com/office/officeart/2018/2/layout/IconLabelDescriptionList"/>
    <dgm:cxn modelId="{4D05CE0F-8F4A-4C79-A059-0ABCB39A0B93}" type="presParOf" srcId="{BC1E4442-3C35-4C74-A2EC-8351162FAF03}" destId="{F9CE9268-50DA-498B-A491-59532580FD8E}" srcOrd="1" destOrd="0" presId="urn:microsoft.com/office/officeart/2018/2/layout/IconLabelDescriptionList"/>
    <dgm:cxn modelId="{A3551721-E51B-4DDE-9C99-F38F27EA1595}" type="presParOf" srcId="{BC1E4442-3C35-4C74-A2EC-8351162FAF03}" destId="{87FE19A7-44A9-4388-91FD-0A56477EDA0F}" srcOrd="2" destOrd="0" presId="urn:microsoft.com/office/officeart/2018/2/layout/IconLabelDescriptionList"/>
    <dgm:cxn modelId="{9EDCDE1D-8EE9-4427-8E52-B3AAC10249D1}" type="presParOf" srcId="{BC1E4442-3C35-4C74-A2EC-8351162FAF03}" destId="{C2F94705-1C61-406C-8B1B-F9625FE6A2D1}" srcOrd="3" destOrd="0" presId="urn:microsoft.com/office/officeart/2018/2/layout/IconLabelDescriptionList"/>
    <dgm:cxn modelId="{FDCE744E-3197-4D67-AA7D-65226ED070E7}" type="presParOf" srcId="{BC1E4442-3C35-4C74-A2EC-8351162FAF03}" destId="{D4125FA1-8700-4B93-BB9C-1D1CA3546820}" srcOrd="4" destOrd="0" presId="urn:microsoft.com/office/officeart/2018/2/layout/IconLabelDescriptionList"/>
    <dgm:cxn modelId="{A3F62483-B3BF-4465-80A4-8AFB44BF04BA}" type="presParOf" srcId="{10FAD2C7-78A9-4208-B56F-03BAC7F0E183}" destId="{67F5F723-FF18-478F-B7EB-3A573BCAD706}" srcOrd="3" destOrd="0" presId="urn:microsoft.com/office/officeart/2018/2/layout/IconLabelDescriptionList"/>
    <dgm:cxn modelId="{85481AA2-2D5F-4212-9D6B-668ED250B3B0}" type="presParOf" srcId="{10FAD2C7-78A9-4208-B56F-03BAC7F0E183}" destId="{39866568-7FA7-43BD-B586-68CB2E4C4940}" srcOrd="4" destOrd="0" presId="urn:microsoft.com/office/officeart/2018/2/layout/IconLabelDescriptionList"/>
    <dgm:cxn modelId="{41BAD1C1-7706-4E7D-8A68-B17F664BC2B2}" type="presParOf" srcId="{39866568-7FA7-43BD-B586-68CB2E4C4940}" destId="{B8564147-7C86-472C-B832-4614DB3ACC98}" srcOrd="0" destOrd="0" presId="urn:microsoft.com/office/officeart/2018/2/layout/IconLabelDescriptionList"/>
    <dgm:cxn modelId="{1EC83388-968D-4211-A490-E6E04746A256}" type="presParOf" srcId="{39866568-7FA7-43BD-B586-68CB2E4C4940}" destId="{E66E7C6F-F63F-44F1-B4D8-F76B1757A4FF}" srcOrd="1" destOrd="0" presId="urn:microsoft.com/office/officeart/2018/2/layout/IconLabelDescriptionList"/>
    <dgm:cxn modelId="{D03668C8-6290-479A-A683-ABD503ED47BE}" type="presParOf" srcId="{39866568-7FA7-43BD-B586-68CB2E4C4940}" destId="{C2C71186-F57A-43DC-8AF2-9FF9701AC20F}" srcOrd="2" destOrd="0" presId="urn:microsoft.com/office/officeart/2018/2/layout/IconLabelDescriptionList"/>
    <dgm:cxn modelId="{FD7450FD-AABB-44B1-A702-B012A1D12CC2}" type="presParOf" srcId="{39866568-7FA7-43BD-B586-68CB2E4C4940}" destId="{DEBFED8B-ABC4-4947-818E-8A066D606073}" srcOrd="3" destOrd="0" presId="urn:microsoft.com/office/officeart/2018/2/layout/IconLabelDescriptionList"/>
    <dgm:cxn modelId="{85961BFF-A66B-4567-825B-2B7C56E7161A}" type="presParOf" srcId="{39866568-7FA7-43BD-B586-68CB2E4C4940}" destId="{41D0246F-18DE-4722-8106-237EC2DBC484}"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DC7872B-DC13-461A-98E9-1F6A9479EFD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FB99D65-DD00-4E2E-82E2-271B4DA54F82}">
      <dgm:prSet/>
      <dgm:spPr/>
      <dgm:t>
        <a:bodyPr/>
        <a:lstStyle/>
        <a:p>
          <a:r>
            <a:rPr lang="pl-PL"/>
            <a:t>Liczba wniosków o tymczasowe aresztowanie – 9412 </a:t>
          </a:r>
          <a:endParaRPr lang="en-US"/>
        </a:p>
      </dgm:t>
    </dgm:pt>
    <dgm:pt modelId="{4481F959-A573-4342-84E9-0775E221C763}" type="parTrans" cxnId="{888EC2EB-B2C8-46D1-A75D-FC5C1E76E449}">
      <dgm:prSet/>
      <dgm:spPr/>
      <dgm:t>
        <a:bodyPr/>
        <a:lstStyle/>
        <a:p>
          <a:endParaRPr lang="en-US"/>
        </a:p>
      </dgm:t>
    </dgm:pt>
    <dgm:pt modelId="{70405B65-5DA0-48C8-ACE8-DA1D3DE65E65}" type="sibTrans" cxnId="{888EC2EB-B2C8-46D1-A75D-FC5C1E76E449}">
      <dgm:prSet/>
      <dgm:spPr/>
      <dgm:t>
        <a:bodyPr/>
        <a:lstStyle/>
        <a:p>
          <a:endParaRPr lang="en-US"/>
        </a:p>
      </dgm:t>
    </dgm:pt>
    <dgm:pt modelId="{5CF80B31-3CE0-422F-8F8B-DAF5E58E70CF}">
      <dgm:prSet/>
      <dgm:spPr/>
      <dgm:t>
        <a:bodyPr/>
        <a:lstStyle/>
        <a:p>
          <a:r>
            <a:rPr lang="pl-PL"/>
            <a:t>Sąd uwzględnił wniosek o TA – 8525 </a:t>
          </a:r>
          <a:endParaRPr lang="en-US"/>
        </a:p>
      </dgm:t>
    </dgm:pt>
    <dgm:pt modelId="{EFBEC4F7-0D3A-4F3B-AB04-BC6ED9537F60}" type="parTrans" cxnId="{307AE0C2-2532-462E-81E9-7E6448092F7F}">
      <dgm:prSet/>
      <dgm:spPr/>
      <dgm:t>
        <a:bodyPr/>
        <a:lstStyle/>
        <a:p>
          <a:endParaRPr lang="en-US"/>
        </a:p>
      </dgm:t>
    </dgm:pt>
    <dgm:pt modelId="{69303C8F-2691-4FE1-90A9-064120401D78}" type="sibTrans" cxnId="{307AE0C2-2532-462E-81E9-7E6448092F7F}">
      <dgm:prSet/>
      <dgm:spPr/>
      <dgm:t>
        <a:bodyPr/>
        <a:lstStyle/>
        <a:p>
          <a:endParaRPr lang="en-US"/>
        </a:p>
      </dgm:t>
    </dgm:pt>
    <dgm:pt modelId="{6E1B2E5C-B154-4A23-9170-6C4F9A5C0986}">
      <dgm:prSet/>
      <dgm:spPr/>
      <dgm:t>
        <a:bodyPr/>
        <a:lstStyle/>
        <a:p>
          <a:r>
            <a:rPr lang="pl-PL"/>
            <a:t>Czyli skuteczność wniosku o TA to </a:t>
          </a:r>
          <a:r>
            <a:rPr lang="pl-PL" b="1" u="sng"/>
            <a:t>90,6%</a:t>
          </a:r>
          <a:endParaRPr lang="en-US"/>
        </a:p>
      </dgm:t>
    </dgm:pt>
    <dgm:pt modelId="{71BD329B-A411-4282-8F71-7CD195DC8A28}" type="parTrans" cxnId="{4E5B46DE-DCF2-4211-B928-A5DCB1CD8462}">
      <dgm:prSet/>
      <dgm:spPr/>
      <dgm:t>
        <a:bodyPr/>
        <a:lstStyle/>
        <a:p>
          <a:endParaRPr lang="en-US"/>
        </a:p>
      </dgm:t>
    </dgm:pt>
    <dgm:pt modelId="{13C8B1D4-22AE-4C9D-BF5D-252D367FE8FC}" type="sibTrans" cxnId="{4E5B46DE-DCF2-4211-B928-A5DCB1CD8462}">
      <dgm:prSet/>
      <dgm:spPr/>
      <dgm:t>
        <a:bodyPr/>
        <a:lstStyle/>
        <a:p>
          <a:endParaRPr lang="en-US"/>
        </a:p>
      </dgm:t>
    </dgm:pt>
    <dgm:pt modelId="{3B355741-E090-465D-8D74-553080A777BC}">
      <dgm:prSet/>
      <dgm:spPr/>
      <dgm:t>
        <a:bodyPr/>
        <a:lstStyle/>
        <a:p>
          <a:r>
            <a:rPr lang="pl-PL"/>
            <a:t>Liczba zażaleń na postanowienie w przedmiocie tymczasowego aresztowania – 3136 </a:t>
          </a:r>
          <a:endParaRPr lang="en-US"/>
        </a:p>
      </dgm:t>
    </dgm:pt>
    <dgm:pt modelId="{44968713-1AFE-48A7-BAD2-BB852694F159}" type="parTrans" cxnId="{312C767E-879F-4D86-9FCF-2D2A9E1146E9}">
      <dgm:prSet/>
      <dgm:spPr/>
      <dgm:t>
        <a:bodyPr/>
        <a:lstStyle/>
        <a:p>
          <a:endParaRPr lang="en-US"/>
        </a:p>
      </dgm:t>
    </dgm:pt>
    <dgm:pt modelId="{D56366DF-704B-4DB4-8EEF-2E2049E3761C}" type="sibTrans" cxnId="{312C767E-879F-4D86-9FCF-2D2A9E1146E9}">
      <dgm:prSet/>
      <dgm:spPr/>
      <dgm:t>
        <a:bodyPr/>
        <a:lstStyle/>
        <a:p>
          <a:endParaRPr lang="en-US"/>
        </a:p>
      </dgm:t>
    </dgm:pt>
    <dgm:pt modelId="{FC5E61FA-1A9A-426B-8066-1927A1E9800D}">
      <dgm:prSet/>
      <dgm:spPr/>
      <dgm:t>
        <a:bodyPr/>
        <a:lstStyle/>
        <a:p>
          <a:r>
            <a:rPr lang="pl-PL"/>
            <a:t>Sądy przychyliły się do zażalenia – 198 </a:t>
          </a:r>
          <a:endParaRPr lang="en-US"/>
        </a:p>
      </dgm:t>
    </dgm:pt>
    <dgm:pt modelId="{2B93E7A2-1BA5-4FF3-9776-D9D489229EE5}" type="parTrans" cxnId="{93E66B59-BA5A-47FF-A853-AACCE265670D}">
      <dgm:prSet/>
      <dgm:spPr/>
      <dgm:t>
        <a:bodyPr/>
        <a:lstStyle/>
        <a:p>
          <a:endParaRPr lang="en-US"/>
        </a:p>
      </dgm:t>
    </dgm:pt>
    <dgm:pt modelId="{422C5F9B-FD93-41F4-802A-541C23D8DFD1}" type="sibTrans" cxnId="{93E66B59-BA5A-47FF-A853-AACCE265670D}">
      <dgm:prSet/>
      <dgm:spPr/>
      <dgm:t>
        <a:bodyPr/>
        <a:lstStyle/>
        <a:p>
          <a:endParaRPr lang="en-US"/>
        </a:p>
      </dgm:t>
    </dgm:pt>
    <dgm:pt modelId="{A1A95893-819D-4700-B066-4D329A6B03B1}">
      <dgm:prSet/>
      <dgm:spPr/>
      <dgm:t>
        <a:bodyPr/>
        <a:lstStyle/>
        <a:p>
          <a:r>
            <a:rPr lang="pl-PL"/>
            <a:t>Skuteczność zażalenia – </a:t>
          </a:r>
          <a:r>
            <a:rPr lang="pl-PL" b="1" u="sng"/>
            <a:t>6% </a:t>
          </a:r>
          <a:endParaRPr lang="en-US"/>
        </a:p>
      </dgm:t>
    </dgm:pt>
    <dgm:pt modelId="{37B9F409-17E9-490D-B7C6-2949CA0B92D1}" type="parTrans" cxnId="{C15F0429-843C-4E0A-AFD9-137ACE88C239}">
      <dgm:prSet/>
      <dgm:spPr/>
      <dgm:t>
        <a:bodyPr/>
        <a:lstStyle/>
        <a:p>
          <a:endParaRPr lang="en-US"/>
        </a:p>
      </dgm:t>
    </dgm:pt>
    <dgm:pt modelId="{1CE50781-CD8A-4E7E-BE45-E31A29185691}" type="sibTrans" cxnId="{C15F0429-843C-4E0A-AFD9-137ACE88C239}">
      <dgm:prSet/>
      <dgm:spPr/>
      <dgm:t>
        <a:bodyPr/>
        <a:lstStyle/>
        <a:p>
          <a:endParaRPr lang="en-US"/>
        </a:p>
      </dgm:t>
    </dgm:pt>
    <dgm:pt modelId="{99A6B167-015A-48CF-A5AB-6677AB0912AB}">
      <dgm:prSet/>
      <dgm:spPr/>
      <dgm:t>
        <a:bodyPr/>
        <a:lstStyle/>
        <a:p>
          <a:r>
            <a:rPr lang="pl-PL"/>
            <a:t>Prokurator uchylił/zmienił tymczasowe aresztowanie na inny środek zapobiegawczy – 2267 </a:t>
          </a:r>
          <a:endParaRPr lang="en-US"/>
        </a:p>
      </dgm:t>
    </dgm:pt>
    <dgm:pt modelId="{151B21D0-A9AA-4610-8497-158AC4D34EBB}" type="parTrans" cxnId="{FE93739E-AFFF-463C-8414-5DD0E6B70DD3}">
      <dgm:prSet/>
      <dgm:spPr/>
      <dgm:t>
        <a:bodyPr/>
        <a:lstStyle/>
        <a:p>
          <a:endParaRPr lang="en-US"/>
        </a:p>
      </dgm:t>
    </dgm:pt>
    <dgm:pt modelId="{20E3B023-6A28-483C-9394-B3BA0CBEA31F}" type="sibTrans" cxnId="{FE93739E-AFFF-463C-8414-5DD0E6B70DD3}">
      <dgm:prSet/>
      <dgm:spPr/>
      <dgm:t>
        <a:bodyPr/>
        <a:lstStyle/>
        <a:p>
          <a:endParaRPr lang="en-US"/>
        </a:p>
      </dgm:t>
    </dgm:pt>
    <dgm:pt modelId="{522E8B5E-187A-43E6-B7BC-B092E58C5C59}">
      <dgm:prSet/>
      <dgm:spPr/>
      <dgm:t>
        <a:bodyPr/>
        <a:lstStyle/>
        <a:p>
          <a:r>
            <a:rPr lang="pl-PL">
              <a:hlinkClick xmlns:r="http://schemas.openxmlformats.org/officeDocument/2006/relationships" r:id="rId1"/>
            </a:rPr>
            <a:t>https://pk.gov.pl/wp-content/uploads/2017/08/0f5ed2eeffdd52317924eb454b8d3a67.pdf</a:t>
          </a:r>
          <a:r>
            <a:rPr lang="pl-PL"/>
            <a:t> </a:t>
          </a:r>
          <a:endParaRPr lang="en-US"/>
        </a:p>
      </dgm:t>
    </dgm:pt>
    <dgm:pt modelId="{7386A5D1-1544-485C-8DEC-BF086F08FBD0}" type="parTrans" cxnId="{8775D124-F791-443B-9AFD-63446B13FC5A}">
      <dgm:prSet/>
      <dgm:spPr/>
      <dgm:t>
        <a:bodyPr/>
        <a:lstStyle/>
        <a:p>
          <a:endParaRPr lang="en-US"/>
        </a:p>
      </dgm:t>
    </dgm:pt>
    <dgm:pt modelId="{24C85291-C43C-4A10-8CC4-0DF71DE3B85E}" type="sibTrans" cxnId="{8775D124-F791-443B-9AFD-63446B13FC5A}">
      <dgm:prSet/>
      <dgm:spPr/>
      <dgm:t>
        <a:bodyPr/>
        <a:lstStyle/>
        <a:p>
          <a:endParaRPr lang="en-US"/>
        </a:p>
      </dgm:t>
    </dgm:pt>
    <dgm:pt modelId="{29636CEC-FF2F-49DF-9DE6-8BA706161D40}" type="pres">
      <dgm:prSet presAssocID="{9DC7872B-DC13-461A-98E9-1F6A9479EFD7}" presName="root" presStyleCnt="0">
        <dgm:presLayoutVars>
          <dgm:dir/>
          <dgm:resizeHandles val="exact"/>
        </dgm:presLayoutVars>
      </dgm:prSet>
      <dgm:spPr/>
    </dgm:pt>
    <dgm:pt modelId="{50510375-1CAB-4A9A-BF50-846FDF5A5ABC}" type="pres">
      <dgm:prSet presAssocID="{9DC7872B-DC13-461A-98E9-1F6A9479EFD7}" presName="container" presStyleCnt="0">
        <dgm:presLayoutVars>
          <dgm:dir/>
          <dgm:resizeHandles val="exact"/>
        </dgm:presLayoutVars>
      </dgm:prSet>
      <dgm:spPr/>
    </dgm:pt>
    <dgm:pt modelId="{A04B0C4B-041C-4EB6-8845-6E0A9C34F89D}" type="pres">
      <dgm:prSet presAssocID="{0FB99D65-DD00-4E2E-82E2-271B4DA54F82}" presName="compNode" presStyleCnt="0"/>
      <dgm:spPr/>
    </dgm:pt>
    <dgm:pt modelId="{0ADB4D4B-0EFB-4D64-AB0A-AB0EE236B017}" type="pres">
      <dgm:prSet presAssocID="{0FB99D65-DD00-4E2E-82E2-271B4DA54F82}" presName="iconBgRect" presStyleLbl="bgShp" presStyleIdx="0" presStyleCnt="8"/>
      <dgm:spPr/>
    </dgm:pt>
    <dgm:pt modelId="{E054C1B2-8C62-4831-943B-C04BD4B54D39}" type="pres">
      <dgm:prSet presAssocID="{0FB99D65-DD00-4E2E-82E2-271B4DA54F82}" presName="iconRect" presStyleLbl="node1" presStyleIdx="0" presStyleCnt="8"/>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ocument"/>
        </a:ext>
      </dgm:extLst>
    </dgm:pt>
    <dgm:pt modelId="{5BACE54D-C079-465B-A414-AAE37247FFDA}" type="pres">
      <dgm:prSet presAssocID="{0FB99D65-DD00-4E2E-82E2-271B4DA54F82}" presName="spaceRect" presStyleCnt="0"/>
      <dgm:spPr/>
    </dgm:pt>
    <dgm:pt modelId="{6E3EC51F-252A-4E29-BCCD-AC5C3F6BAB1D}" type="pres">
      <dgm:prSet presAssocID="{0FB99D65-DD00-4E2E-82E2-271B4DA54F82}" presName="textRect" presStyleLbl="revTx" presStyleIdx="0" presStyleCnt="8">
        <dgm:presLayoutVars>
          <dgm:chMax val="1"/>
          <dgm:chPref val="1"/>
        </dgm:presLayoutVars>
      </dgm:prSet>
      <dgm:spPr/>
    </dgm:pt>
    <dgm:pt modelId="{4E746FDE-8981-4419-BE84-99B0A4230EDC}" type="pres">
      <dgm:prSet presAssocID="{70405B65-5DA0-48C8-ACE8-DA1D3DE65E65}" presName="sibTrans" presStyleLbl="sibTrans2D1" presStyleIdx="0" presStyleCnt="0"/>
      <dgm:spPr/>
    </dgm:pt>
    <dgm:pt modelId="{7B34D24A-3C36-4EE0-8EB7-1C285DD80172}" type="pres">
      <dgm:prSet presAssocID="{5CF80B31-3CE0-422F-8F8B-DAF5E58E70CF}" presName="compNode" presStyleCnt="0"/>
      <dgm:spPr/>
    </dgm:pt>
    <dgm:pt modelId="{AEE964B7-8EB0-4AC9-9B40-52B2665C4EAC}" type="pres">
      <dgm:prSet presAssocID="{5CF80B31-3CE0-422F-8F8B-DAF5E58E70CF}" presName="iconBgRect" presStyleLbl="bgShp" presStyleIdx="1" presStyleCnt="8"/>
      <dgm:spPr/>
    </dgm:pt>
    <dgm:pt modelId="{D13A9A0E-1B02-42D5-9BEC-1A748ABF6D73}" type="pres">
      <dgm:prSet presAssocID="{5CF80B31-3CE0-422F-8F8B-DAF5E58E70CF}" presName="iconRect" presStyleLbl="node1" presStyleIdx="1" presStyleCnt="8"/>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Judge"/>
        </a:ext>
      </dgm:extLst>
    </dgm:pt>
    <dgm:pt modelId="{C745261F-6243-4E84-A993-19F3467ECF87}" type="pres">
      <dgm:prSet presAssocID="{5CF80B31-3CE0-422F-8F8B-DAF5E58E70CF}" presName="spaceRect" presStyleCnt="0"/>
      <dgm:spPr/>
    </dgm:pt>
    <dgm:pt modelId="{ABD1B9B3-341D-460B-8F2A-A43A32904BF2}" type="pres">
      <dgm:prSet presAssocID="{5CF80B31-3CE0-422F-8F8B-DAF5E58E70CF}" presName="textRect" presStyleLbl="revTx" presStyleIdx="1" presStyleCnt="8">
        <dgm:presLayoutVars>
          <dgm:chMax val="1"/>
          <dgm:chPref val="1"/>
        </dgm:presLayoutVars>
      </dgm:prSet>
      <dgm:spPr/>
    </dgm:pt>
    <dgm:pt modelId="{C9FF061C-DBF9-4D51-B78A-2561743A8201}" type="pres">
      <dgm:prSet presAssocID="{69303C8F-2691-4FE1-90A9-064120401D78}" presName="sibTrans" presStyleLbl="sibTrans2D1" presStyleIdx="0" presStyleCnt="0"/>
      <dgm:spPr/>
    </dgm:pt>
    <dgm:pt modelId="{883F8241-F604-492C-9EB3-EEA8805DD6AA}" type="pres">
      <dgm:prSet presAssocID="{6E1B2E5C-B154-4A23-9170-6C4F9A5C0986}" presName="compNode" presStyleCnt="0"/>
      <dgm:spPr/>
    </dgm:pt>
    <dgm:pt modelId="{CE39FB61-B9A0-4627-8456-0ED736FF6EA8}" type="pres">
      <dgm:prSet presAssocID="{6E1B2E5C-B154-4A23-9170-6C4F9A5C0986}" presName="iconBgRect" presStyleLbl="bgShp" presStyleIdx="2" presStyleCnt="8"/>
      <dgm:spPr/>
    </dgm:pt>
    <dgm:pt modelId="{01371D46-22E3-45E3-B8D2-BA34D7774FC9}" type="pres">
      <dgm:prSet presAssocID="{6E1B2E5C-B154-4A23-9170-6C4F9A5C0986}" presName="iconRect" presStyleLbl="node1" presStyleIdx="2" presStyleCnt="8"/>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Gauge"/>
        </a:ext>
      </dgm:extLst>
    </dgm:pt>
    <dgm:pt modelId="{D3717595-2D18-4BDE-A978-31346393E685}" type="pres">
      <dgm:prSet presAssocID="{6E1B2E5C-B154-4A23-9170-6C4F9A5C0986}" presName="spaceRect" presStyleCnt="0"/>
      <dgm:spPr/>
    </dgm:pt>
    <dgm:pt modelId="{90AC26F7-E18E-453B-9ECE-56B889947F53}" type="pres">
      <dgm:prSet presAssocID="{6E1B2E5C-B154-4A23-9170-6C4F9A5C0986}" presName="textRect" presStyleLbl="revTx" presStyleIdx="2" presStyleCnt="8">
        <dgm:presLayoutVars>
          <dgm:chMax val="1"/>
          <dgm:chPref val="1"/>
        </dgm:presLayoutVars>
      </dgm:prSet>
      <dgm:spPr/>
    </dgm:pt>
    <dgm:pt modelId="{1469BBB4-531C-4C31-8B62-80D5CDA17491}" type="pres">
      <dgm:prSet presAssocID="{13C8B1D4-22AE-4C9D-BF5D-252D367FE8FC}" presName="sibTrans" presStyleLbl="sibTrans2D1" presStyleIdx="0" presStyleCnt="0"/>
      <dgm:spPr/>
    </dgm:pt>
    <dgm:pt modelId="{5D358117-C58D-429F-87ED-4A34A954D260}" type="pres">
      <dgm:prSet presAssocID="{3B355741-E090-465D-8D74-553080A777BC}" presName="compNode" presStyleCnt="0"/>
      <dgm:spPr/>
    </dgm:pt>
    <dgm:pt modelId="{6003B7B7-0E23-4B77-833F-3E422D3B799B}" type="pres">
      <dgm:prSet presAssocID="{3B355741-E090-465D-8D74-553080A777BC}" presName="iconBgRect" presStyleLbl="bgShp" presStyleIdx="3" presStyleCnt="8"/>
      <dgm:spPr/>
    </dgm:pt>
    <dgm:pt modelId="{FDFE3B02-3B47-478D-8644-9EA3B625A946}" type="pres">
      <dgm:prSet presAssocID="{3B355741-E090-465D-8D74-553080A777BC}" presName="iconRect" presStyleLbl="node1" presStyleIdx="3" presStyleCnt="8"/>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Skeleton"/>
        </a:ext>
      </dgm:extLst>
    </dgm:pt>
    <dgm:pt modelId="{0F805685-E846-4B36-95A1-04B50CEDB5BA}" type="pres">
      <dgm:prSet presAssocID="{3B355741-E090-465D-8D74-553080A777BC}" presName="spaceRect" presStyleCnt="0"/>
      <dgm:spPr/>
    </dgm:pt>
    <dgm:pt modelId="{1E10866E-91C7-4CBD-8FE5-7C7A85485F0E}" type="pres">
      <dgm:prSet presAssocID="{3B355741-E090-465D-8D74-553080A777BC}" presName="textRect" presStyleLbl="revTx" presStyleIdx="3" presStyleCnt="8">
        <dgm:presLayoutVars>
          <dgm:chMax val="1"/>
          <dgm:chPref val="1"/>
        </dgm:presLayoutVars>
      </dgm:prSet>
      <dgm:spPr/>
    </dgm:pt>
    <dgm:pt modelId="{8611F95F-893C-4CBD-9303-E67B6B84F042}" type="pres">
      <dgm:prSet presAssocID="{D56366DF-704B-4DB4-8EEF-2E2049E3761C}" presName="sibTrans" presStyleLbl="sibTrans2D1" presStyleIdx="0" presStyleCnt="0"/>
      <dgm:spPr/>
    </dgm:pt>
    <dgm:pt modelId="{464E2416-CA6F-4F6F-B602-6694E38E801E}" type="pres">
      <dgm:prSet presAssocID="{FC5E61FA-1A9A-426B-8066-1927A1E9800D}" presName="compNode" presStyleCnt="0"/>
      <dgm:spPr/>
    </dgm:pt>
    <dgm:pt modelId="{B3789316-5071-4A1E-8650-7CB49EF33E68}" type="pres">
      <dgm:prSet presAssocID="{FC5E61FA-1A9A-426B-8066-1927A1E9800D}" presName="iconBgRect" presStyleLbl="bgShp" presStyleIdx="4" presStyleCnt="8"/>
      <dgm:spPr/>
    </dgm:pt>
    <dgm:pt modelId="{8FE623F2-9B40-4F18-9499-762B0C678583}" type="pres">
      <dgm:prSet presAssocID="{FC5E61FA-1A9A-426B-8066-1927A1E9800D}" presName="iconRect" presStyleLbl="node1" presStyleIdx="4" presStyleCnt="8"/>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Gavel"/>
        </a:ext>
      </dgm:extLst>
    </dgm:pt>
    <dgm:pt modelId="{65173F9D-1650-41A0-822B-92E6F277809F}" type="pres">
      <dgm:prSet presAssocID="{FC5E61FA-1A9A-426B-8066-1927A1E9800D}" presName="spaceRect" presStyleCnt="0"/>
      <dgm:spPr/>
    </dgm:pt>
    <dgm:pt modelId="{EFDCDD9B-C9FC-4404-8821-645BA62E98AC}" type="pres">
      <dgm:prSet presAssocID="{FC5E61FA-1A9A-426B-8066-1927A1E9800D}" presName="textRect" presStyleLbl="revTx" presStyleIdx="4" presStyleCnt="8">
        <dgm:presLayoutVars>
          <dgm:chMax val="1"/>
          <dgm:chPref val="1"/>
        </dgm:presLayoutVars>
      </dgm:prSet>
      <dgm:spPr/>
    </dgm:pt>
    <dgm:pt modelId="{DE231EBB-F2C0-4C0B-A56C-0E26324B2552}" type="pres">
      <dgm:prSet presAssocID="{422C5F9B-FD93-41F4-802A-541C23D8DFD1}" presName="sibTrans" presStyleLbl="sibTrans2D1" presStyleIdx="0" presStyleCnt="0"/>
      <dgm:spPr/>
    </dgm:pt>
    <dgm:pt modelId="{00AB5CFF-A11E-49CB-8839-6176E20C2ECA}" type="pres">
      <dgm:prSet presAssocID="{A1A95893-819D-4700-B066-4D329A6B03B1}" presName="compNode" presStyleCnt="0"/>
      <dgm:spPr/>
    </dgm:pt>
    <dgm:pt modelId="{61255E5E-DAB6-459B-91F9-0C80F548F0FD}" type="pres">
      <dgm:prSet presAssocID="{A1A95893-819D-4700-B066-4D329A6B03B1}" presName="iconBgRect" presStyleLbl="bgShp" presStyleIdx="5" presStyleCnt="8"/>
      <dgm:spPr/>
    </dgm:pt>
    <dgm:pt modelId="{18912EF6-CBF4-485E-AEB6-A5FB2C0730E1}" type="pres">
      <dgm:prSet presAssocID="{A1A95893-819D-4700-B066-4D329A6B03B1}" presName="iconRect" presStyleLbl="node1" presStyleIdx="5" presStyleCnt="8"/>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Bar chart"/>
        </a:ext>
      </dgm:extLst>
    </dgm:pt>
    <dgm:pt modelId="{8650F082-F6D2-432A-A93C-170BFD02DD68}" type="pres">
      <dgm:prSet presAssocID="{A1A95893-819D-4700-B066-4D329A6B03B1}" presName="spaceRect" presStyleCnt="0"/>
      <dgm:spPr/>
    </dgm:pt>
    <dgm:pt modelId="{FECF6156-6B63-40BD-980B-81D5562B2CE3}" type="pres">
      <dgm:prSet presAssocID="{A1A95893-819D-4700-B066-4D329A6B03B1}" presName="textRect" presStyleLbl="revTx" presStyleIdx="5" presStyleCnt="8">
        <dgm:presLayoutVars>
          <dgm:chMax val="1"/>
          <dgm:chPref val="1"/>
        </dgm:presLayoutVars>
      </dgm:prSet>
      <dgm:spPr/>
    </dgm:pt>
    <dgm:pt modelId="{D36199CB-9898-4E2E-8F32-7D748300540A}" type="pres">
      <dgm:prSet presAssocID="{1CE50781-CD8A-4E7E-BE45-E31A29185691}" presName="sibTrans" presStyleLbl="sibTrans2D1" presStyleIdx="0" presStyleCnt="0"/>
      <dgm:spPr/>
    </dgm:pt>
    <dgm:pt modelId="{FEAB6149-5626-4136-8364-A9CCC8B4D633}" type="pres">
      <dgm:prSet presAssocID="{99A6B167-015A-48CF-A5AB-6677AB0912AB}" presName="compNode" presStyleCnt="0"/>
      <dgm:spPr/>
    </dgm:pt>
    <dgm:pt modelId="{48EBC28D-E417-429C-B112-2ED97275BD4C}" type="pres">
      <dgm:prSet presAssocID="{99A6B167-015A-48CF-A5AB-6677AB0912AB}" presName="iconBgRect" presStyleLbl="bgShp" presStyleIdx="6" presStyleCnt="8"/>
      <dgm:spPr/>
    </dgm:pt>
    <dgm:pt modelId="{A6E79C4A-DE58-45BC-8F3C-0D229A87FBD4}" type="pres">
      <dgm:prSet presAssocID="{99A6B167-015A-48CF-A5AB-6677AB0912AB}" presName="iconRect" presStyleLbl="node1" presStyleIdx="6" presStyleCnt="8"/>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Disconnected"/>
        </a:ext>
      </dgm:extLst>
    </dgm:pt>
    <dgm:pt modelId="{14976EBE-7230-40D1-B12B-8F192B848E85}" type="pres">
      <dgm:prSet presAssocID="{99A6B167-015A-48CF-A5AB-6677AB0912AB}" presName="spaceRect" presStyleCnt="0"/>
      <dgm:spPr/>
    </dgm:pt>
    <dgm:pt modelId="{DD610B3B-B47A-488C-8081-EFC120FC0BEF}" type="pres">
      <dgm:prSet presAssocID="{99A6B167-015A-48CF-A5AB-6677AB0912AB}" presName="textRect" presStyleLbl="revTx" presStyleIdx="6" presStyleCnt="8">
        <dgm:presLayoutVars>
          <dgm:chMax val="1"/>
          <dgm:chPref val="1"/>
        </dgm:presLayoutVars>
      </dgm:prSet>
      <dgm:spPr/>
    </dgm:pt>
    <dgm:pt modelId="{E4CA53D4-98E4-4699-BFC2-C15BBA6587AF}" type="pres">
      <dgm:prSet presAssocID="{20E3B023-6A28-483C-9394-B3BA0CBEA31F}" presName="sibTrans" presStyleLbl="sibTrans2D1" presStyleIdx="0" presStyleCnt="0"/>
      <dgm:spPr/>
    </dgm:pt>
    <dgm:pt modelId="{BB3AF482-811A-431B-962E-6061D52F2979}" type="pres">
      <dgm:prSet presAssocID="{522E8B5E-187A-43E6-B7BC-B092E58C5C59}" presName="compNode" presStyleCnt="0"/>
      <dgm:spPr/>
    </dgm:pt>
    <dgm:pt modelId="{C9A5AFE0-86A6-46A2-8510-ED62186A9054}" type="pres">
      <dgm:prSet presAssocID="{522E8B5E-187A-43E6-B7BC-B092E58C5C59}" presName="iconBgRect" presStyleLbl="bgShp" presStyleIdx="7" presStyleCnt="8"/>
      <dgm:spPr/>
    </dgm:pt>
    <dgm:pt modelId="{24ECBD02-E353-4B4F-AD80-591777F621CC}" type="pres">
      <dgm:prSet presAssocID="{522E8B5E-187A-43E6-B7BC-B092E58C5C59}" presName="iconRect" presStyleLbl="node1" presStyleIdx="7" presStyleCnt="8"/>
      <dgm:spPr>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a:noFill/>
        </a:ln>
      </dgm:spPr>
      <dgm:extLst>
        <a:ext uri="{E40237B7-FDA0-4F09-8148-C483321AD2D9}">
          <dgm14:cNvPr xmlns:dgm14="http://schemas.microsoft.com/office/drawing/2010/diagram" id="0" name="" descr="Marker"/>
        </a:ext>
      </dgm:extLst>
    </dgm:pt>
    <dgm:pt modelId="{E0DA1040-F88F-4BEC-8930-66C0139052E9}" type="pres">
      <dgm:prSet presAssocID="{522E8B5E-187A-43E6-B7BC-B092E58C5C59}" presName="spaceRect" presStyleCnt="0"/>
      <dgm:spPr/>
    </dgm:pt>
    <dgm:pt modelId="{9DEB8443-B2F2-4CA4-9E93-92C8C26B16B2}" type="pres">
      <dgm:prSet presAssocID="{522E8B5E-187A-43E6-B7BC-B092E58C5C59}" presName="textRect" presStyleLbl="revTx" presStyleIdx="7" presStyleCnt="8">
        <dgm:presLayoutVars>
          <dgm:chMax val="1"/>
          <dgm:chPref val="1"/>
        </dgm:presLayoutVars>
      </dgm:prSet>
      <dgm:spPr/>
    </dgm:pt>
  </dgm:ptLst>
  <dgm:cxnLst>
    <dgm:cxn modelId="{8775D124-F791-443B-9AFD-63446B13FC5A}" srcId="{9DC7872B-DC13-461A-98E9-1F6A9479EFD7}" destId="{522E8B5E-187A-43E6-B7BC-B092E58C5C59}" srcOrd="7" destOrd="0" parTransId="{7386A5D1-1544-485C-8DEC-BF086F08FBD0}" sibTransId="{24C85291-C43C-4A10-8CC4-0DF71DE3B85E}"/>
    <dgm:cxn modelId="{12CC4C28-8655-408D-8055-9B797765AF1D}" type="presOf" srcId="{20E3B023-6A28-483C-9394-B3BA0CBEA31F}" destId="{E4CA53D4-98E4-4699-BFC2-C15BBA6587AF}" srcOrd="0" destOrd="0" presId="urn:microsoft.com/office/officeart/2018/2/layout/IconCircleList"/>
    <dgm:cxn modelId="{C15F0429-843C-4E0A-AFD9-137ACE88C239}" srcId="{9DC7872B-DC13-461A-98E9-1F6A9479EFD7}" destId="{A1A95893-819D-4700-B066-4D329A6B03B1}" srcOrd="5" destOrd="0" parTransId="{37B9F409-17E9-490D-B7C6-2949CA0B92D1}" sibTransId="{1CE50781-CD8A-4E7E-BE45-E31A29185691}"/>
    <dgm:cxn modelId="{64B7DB2F-B8D5-4BB4-AEDA-591CAD5B7EB2}" type="presOf" srcId="{3B355741-E090-465D-8D74-553080A777BC}" destId="{1E10866E-91C7-4CBD-8FE5-7C7A85485F0E}" srcOrd="0" destOrd="0" presId="urn:microsoft.com/office/officeart/2018/2/layout/IconCircleList"/>
    <dgm:cxn modelId="{05FF0469-7358-4D27-997E-B6A3EE24EB14}" type="presOf" srcId="{A1A95893-819D-4700-B066-4D329A6B03B1}" destId="{FECF6156-6B63-40BD-980B-81D5562B2CE3}" srcOrd="0" destOrd="0" presId="urn:microsoft.com/office/officeart/2018/2/layout/IconCircleList"/>
    <dgm:cxn modelId="{8E74F94F-50E0-4EEA-B006-BFDD7AAEDB59}" type="presOf" srcId="{13C8B1D4-22AE-4C9D-BF5D-252D367FE8FC}" destId="{1469BBB4-531C-4C31-8B62-80D5CDA17491}" srcOrd="0" destOrd="0" presId="urn:microsoft.com/office/officeart/2018/2/layout/IconCircleList"/>
    <dgm:cxn modelId="{AB6F8B77-6FBE-4F86-A386-DC93989E6A36}" type="presOf" srcId="{69303C8F-2691-4FE1-90A9-064120401D78}" destId="{C9FF061C-DBF9-4D51-B78A-2561743A8201}" srcOrd="0" destOrd="0" presId="urn:microsoft.com/office/officeart/2018/2/layout/IconCircleList"/>
    <dgm:cxn modelId="{93E66B59-BA5A-47FF-A853-AACCE265670D}" srcId="{9DC7872B-DC13-461A-98E9-1F6A9479EFD7}" destId="{FC5E61FA-1A9A-426B-8066-1927A1E9800D}" srcOrd="4" destOrd="0" parTransId="{2B93E7A2-1BA5-4FF3-9776-D9D489229EE5}" sibTransId="{422C5F9B-FD93-41F4-802A-541C23D8DFD1}"/>
    <dgm:cxn modelId="{4C6BF259-F857-4A18-A9E1-ED0108B9BB35}" type="presOf" srcId="{522E8B5E-187A-43E6-B7BC-B092E58C5C59}" destId="{9DEB8443-B2F2-4CA4-9E93-92C8C26B16B2}" srcOrd="0" destOrd="0" presId="urn:microsoft.com/office/officeart/2018/2/layout/IconCircleList"/>
    <dgm:cxn modelId="{312C767E-879F-4D86-9FCF-2D2A9E1146E9}" srcId="{9DC7872B-DC13-461A-98E9-1F6A9479EFD7}" destId="{3B355741-E090-465D-8D74-553080A777BC}" srcOrd="3" destOrd="0" parTransId="{44968713-1AFE-48A7-BAD2-BB852694F159}" sibTransId="{D56366DF-704B-4DB4-8EEF-2E2049E3761C}"/>
    <dgm:cxn modelId="{7F2C3688-9428-4C8D-87A3-AF143ADAAD33}" type="presOf" srcId="{FC5E61FA-1A9A-426B-8066-1927A1E9800D}" destId="{EFDCDD9B-C9FC-4404-8821-645BA62E98AC}" srcOrd="0" destOrd="0" presId="urn:microsoft.com/office/officeart/2018/2/layout/IconCircleList"/>
    <dgm:cxn modelId="{A2A71089-4EC2-492A-8806-D517B7228EFA}" type="presOf" srcId="{1CE50781-CD8A-4E7E-BE45-E31A29185691}" destId="{D36199CB-9898-4E2E-8F32-7D748300540A}" srcOrd="0" destOrd="0" presId="urn:microsoft.com/office/officeart/2018/2/layout/IconCircleList"/>
    <dgm:cxn modelId="{D59E1290-4872-49A4-8437-12A55F9A1CD5}" type="presOf" srcId="{6E1B2E5C-B154-4A23-9170-6C4F9A5C0986}" destId="{90AC26F7-E18E-453B-9ECE-56B889947F53}" srcOrd="0" destOrd="0" presId="urn:microsoft.com/office/officeart/2018/2/layout/IconCircleList"/>
    <dgm:cxn modelId="{65498291-201E-436C-BBA0-9A4EF553BAD9}" type="presOf" srcId="{9DC7872B-DC13-461A-98E9-1F6A9479EFD7}" destId="{29636CEC-FF2F-49DF-9DE6-8BA706161D40}" srcOrd="0" destOrd="0" presId="urn:microsoft.com/office/officeart/2018/2/layout/IconCircleList"/>
    <dgm:cxn modelId="{D8B15499-9639-42F5-AF88-78AB7BD919A9}" type="presOf" srcId="{D56366DF-704B-4DB4-8EEF-2E2049E3761C}" destId="{8611F95F-893C-4CBD-9303-E67B6B84F042}" srcOrd="0" destOrd="0" presId="urn:microsoft.com/office/officeart/2018/2/layout/IconCircleList"/>
    <dgm:cxn modelId="{7B23409C-A450-4809-8D40-262EEC960913}" type="presOf" srcId="{422C5F9B-FD93-41F4-802A-541C23D8DFD1}" destId="{DE231EBB-F2C0-4C0B-A56C-0E26324B2552}" srcOrd="0" destOrd="0" presId="urn:microsoft.com/office/officeart/2018/2/layout/IconCircleList"/>
    <dgm:cxn modelId="{FE93739E-AFFF-463C-8414-5DD0E6B70DD3}" srcId="{9DC7872B-DC13-461A-98E9-1F6A9479EFD7}" destId="{99A6B167-015A-48CF-A5AB-6677AB0912AB}" srcOrd="6" destOrd="0" parTransId="{151B21D0-A9AA-4610-8497-158AC4D34EBB}" sibTransId="{20E3B023-6A28-483C-9394-B3BA0CBEA31F}"/>
    <dgm:cxn modelId="{364D96C1-1FA9-4FD7-BA7B-0B95AE055E13}" type="presOf" srcId="{0FB99D65-DD00-4E2E-82E2-271B4DA54F82}" destId="{6E3EC51F-252A-4E29-BCCD-AC5C3F6BAB1D}" srcOrd="0" destOrd="0" presId="urn:microsoft.com/office/officeart/2018/2/layout/IconCircleList"/>
    <dgm:cxn modelId="{307AE0C2-2532-462E-81E9-7E6448092F7F}" srcId="{9DC7872B-DC13-461A-98E9-1F6A9479EFD7}" destId="{5CF80B31-3CE0-422F-8F8B-DAF5E58E70CF}" srcOrd="1" destOrd="0" parTransId="{EFBEC4F7-0D3A-4F3B-AB04-BC6ED9537F60}" sibTransId="{69303C8F-2691-4FE1-90A9-064120401D78}"/>
    <dgm:cxn modelId="{F3B33BC3-0B03-4C49-A21E-A01E8929F38E}" type="presOf" srcId="{99A6B167-015A-48CF-A5AB-6677AB0912AB}" destId="{DD610B3B-B47A-488C-8081-EFC120FC0BEF}" srcOrd="0" destOrd="0" presId="urn:microsoft.com/office/officeart/2018/2/layout/IconCircleList"/>
    <dgm:cxn modelId="{4E5B46DE-DCF2-4211-B928-A5DCB1CD8462}" srcId="{9DC7872B-DC13-461A-98E9-1F6A9479EFD7}" destId="{6E1B2E5C-B154-4A23-9170-6C4F9A5C0986}" srcOrd="2" destOrd="0" parTransId="{71BD329B-A411-4282-8F71-7CD195DC8A28}" sibTransId="{13C8B1D4-22AE-4C9D-BF5D-252D367FE8FC}"/>
    <dgm:cxn modelId="{888EC2EB-B2C8-46D1-A75D-FC5C1E76E449}" srcId="{9DC7872B-DC13-461A-98E9-1F6A9479EFD7}" destId="{0FB99D65-DD00-4E2E-82E2-271B4DA54F82}" srcOrd="0" destOrd="0" parTransId="{4481F959-A573-4342-84E9-0775E221C763}" sibTransId="{70405B65-5DA0-48C8-ACE8-DA1D3DE65E65}"/>
    <dgm:cxn modelId="{DAB02DF6-E241-42C7-8F97-91DADD427D18}" type="presOf" srcId="{70405B65-5DA0-48C8-ACE8-DA1D3DE65E65}" destId="{4E746FDE-8981-4419-BE84-99B0A4230EDC}" srcOrd="0" destOrd="0" presId="urn:microsoft.com/office/officeart/2018/2/layout/IconCircleList"/>
    <dgm:cxn modelId="{64C7B1F6-55D9-4600-AB87-8B525C6B04D7}" type="presOf" srcId="{5CF80B31-3CE0-422F-8F8B-DAF5E58E70CF}" destId="{ABD1B9B3-341D-460B-8F2A-A43A32904BF2}" srcOrd="0" destOrd="0" presId="urn:microsoft.com/office/officeart/2018/2/layout/IconCircleList"/>
    <dgm:cxn modelId="{B16D2287-6EFC-40F6-B1DF-6B6DE34AE1DA}" type="presParOf" srcId="{29636CEC-FF2F-49DF-9DE6-8BA706161D40}" destId="{50510375-1CAB-4A9A-BF50-846FDF5A5ABC}" srcOrd="0" destOrd="0" presId="urn:microsoft.com/office/officeart/2018/2/layout/IconCircleList"/>
    <dgm:cxn modelId="{3611E97D-C929-4E8D-A9E3-27B17179601E}" type="presParOf" srcId="{50510375-1CAB-4A9A-BF50-846FDF5A5ABC}" destId="{A04B0C4B-041C-4EB6-8845-6E0A9C34F89D}" srcOrd="0" destOrd="0" presId="urn:microsoft.com/office/officeart/2018/2/layout/IconCircleList"/>
    <dgm:cxn modelId="{FC087C29-DA1D-4FCA-8062-97B6E3C89452}" type="presParOf" srcId="{A04B0C4B-041C-4EB6-8845-6E0A9C34F89D}" destId="{0ADB4D4B-0EFB-4D64-AB0A-AB0EE236B017}" srcOrd="0" destOrd="0" presId="urn:microsoft.com/office/officeart/2018/2/layout/IconCircleList"/>
    <dgm:cxn modelId="{84D9AC81-A381-4A2B-9F15-6CB91485DB01}" type="presParOf" srcId="{A04B0C4B-041C-4EB6-8845-6E0A9C34F89D}" destId="{E054C1B2-8C62-4831-943B-C04BD4B54D39}" srcOrd="1" destOrd="0" presId="urn:microsoft.com/office/officeart/2018/2/layout/IconCircleList"/>
    <dgm:cxn modelId="{076FD767-707D-4D91-ABC3-11240FAE28DE}" type="presParOf" srcId="{A04B0C4B-041C-4EB6-8845-6E0A9C34F89D}" destId="{5BACE54D-C079-465B-A414-AAE37247FFDA}" srcOrd="2" destOrd="0" presId="urn:microsoft.com/office/officeart/2018/2/layout/IconCircleList"/>
    <dgm:cxn modelId="{356D8A8C-3CAA-4D21-BFAB-60A7EE41B6D3}" type="presParOf" srcId="{A04B0C4B-041C-4EB6-8845-6E0A9C34F89D}" destId="{6E3EC51F-252A-4E29-BCCD-AC5C3F6BAB1D}" srcOrd="3" destOrd="0" presId="urn:microsoft.com/office/officeart/2018/2/layout/IconCircleList"/>
    <dgm:cxn modelId="{697A45B7-5184-4C03-9AED-170B48E4B4EC}" type="presParOf" srcId="{50510375-1CAB-4A9A-BF50-846FDF5A5ABC}" destId="{4E746FDE-8981-4419-BE84-99B0A4230EDC}" srcOrd="1" destOrd="0" presId="urn:microsoft.com/office/officeart/2018/2/layout/IconCircleList"/>
    <dgm:cxn modelId="{87A2D60D-5599-4A81-BF8A-9D7F5355FD94}" type="presParOf" srcId="{50510375-1CAB-4A9A-BF50-846FDF5A5ABC}" destId="{7B34D24A-3C36-4EE0-8EB7-1C285DD80172}" srcOrd="2" destOrd="0" presId="urn:microsoft.com/office/officeart/2018/2/layout/IconCircleList"/>
    <dgm:cxn modelId="{B5EB8B3A-9885-4878-9BCD-24D8856C9B8B}" type="presParOf" srcId="{7B34D24A-3C36-4EE0-8EB7-1C285DD80172}" destId="{AEE964B7-8EB0-4AC9-9B40-52B2665C4EAC}" srcOrd="0" destOrd="0" presId="urn:microsoft.com/office/officeart/2018/2/layout/IconCircleList"/>
    <dgm:cxn modelId="{C2F1A338-18B8-448E-83AE-58B7DE0990FC}" type="presParOf" srcId="{7B34D24A-3C36-4EE0-8EB7-1C285DD80172}" destId="{D13A9A0E-1B02-42D5-9BEC-1A748ABF6D73}" srcOrd="1" destOrd="0" presId="urn:microsoft.com/office/officeart/2018/2/layout/IconCircleList"/>
    <dgm:cxn modelId="{AA8635AA-C0BB-4E53-A6C6-32327ADE77BA}" type="presParOf" srcId="{7B34D24A-3C36-4EE0-8EB7-1C285DD80172}" destId="{C745261F-6243-4E84-A993-19F3467ECF87}" srcOrd="2" destOrd="0" presId="urn:microsoft.com/office/officeart/2018/2/layout/IconCircleList"/>
    <dgm:cxn modelId="{4DCCE332-C928-42D6-9526-00B9144820D8}" type="presParOf" srcId="{7B34D24A-3C36-4EE0-8EB7-1C285DD80172}" destId="{ABD1B9B3-341D-460B-8F2A-A43A32904BF2}" srcOrd="3" destOrd="0" presId="urn:microsoft.com/office/officeart/2018/2/layout/IconCircleList"/>
    <dgm:cxn modelId="{BF02E913-8D18-4053-B3FB-A220DD3B76A2}" type="presParOf" srcId="{50510375-1CAB-4A9A-BF50-846FDF5A5ABC}" destId="{C9FF061C-DBF9-4D51-B78A-2561743A8201}" srcOrd="3" destOrd="0" presId="urn:microsoft.com/office/officeart/2018/2/layout/IconCircleList"/>
    <dgm:cxn modelId="{5534D438-17AB-4086-9631-FEC0DD85FD9D}" type="presParOf" srcId="{50510375-1CAB-4A9A-BF50-846FDF5A5ABC}" destId="{883F8241-F604-492C-9EB3-EEA8805DD6AA}" srcOrd="4" destOrd="0" presId="urn:microsoft.com/office/officeart/2018/2/layout/IconCircleList"/>
    <dgm:cxn modelId="{8CEBF592-4D20-413B-8120-6C5319EDCA08}" type="presParOf" srcId="{883F8241-F604-492C-9EB3-EEA8805DD6AA}" destId="{CE39FB61-B9A0-4627-8456-0ED736FF6EA8}" srcOrd="0" destOrd="0" presId="urn:microsoft.com/office/officeart/2018/2/layout/IconCircleList"/>
    <dgm:cxn modelId="{8ACCCCA8-C33C-4964-B417-846FD518906B}" type="presParOf" srcId="{883F8241-F604-492C-9EB3-EEA8805DD6AA}" destId="{01371D46-22E3-45E3-B8D2-BA34D7774FC9}" srcOrd="1" destOrd="0" presId="urn:microsoft.com/office/officeart/2018/2/layout/IconCircleList"/>
    <dgm:cxn modelId="{44DA1D7E-1FDA-4153-AC8A-8336B5069D5A}" type="presParOf" srcId="{883F8241-F604-492C-9EB3-EEA8805DD6AA}" destId="{D3717595-2D18-4BDE-A978-31346393E685}" srcOrd="2" destOrd="0" presId="urn:microsoft.com/office/officeart/2018/2/layout/IconCircleList"/>
    <dgm:cxn modelId="{E3433A26-D271-4394-AB7A-170EE7847551}" type="presParOf" srcId="{883F8241-F604-492C-9EB3-EEA8805DD6AA}" destId="{90AC26F7-E18E-453B-9ECE-56B889947F53}" srcOrd="3" destOrd="0" presId="urn:microsoft.com/office/officeart/2018/2/layout/IconCircleList"/>
    <dgm:cxn modelId="{D15B817B-7180-47C7-A77B-97547BD71770}" type="presParOf" srcId="{50510375-1CAB-4A9A-BF50-846FDF5A5ABC}" destId="{1469BBB4-531C-4C31-8B62-80D5CDA17491}" srcOrd="5" destOrd="0" presId="urn:microsoft.com/office/officeart/2018/2/layout/IconCircleList"/>
    <dgm:cxn modelId="{112D64A7-7B58-48ED-AA30-183A7CC83BE0}" type="presParOf" srcId="{50510375-1CAB-4A9A-BF50-846FDF5A5ABC}" destId="{5D358117-C58D-429F-87ED-4A34A954D260}" srcOrd="6" destOrd="0" presId="urn:microsoft.com/office/officeart/2018/2/layout/IconCircleList"/>
    <dgm:cxn modelId="{EA03A039-861E-4905-8B75-05A356790A47}" type="presParOf" srcId="{5D358117-C58D-429F-87ED-4A34A954D260}" destId="{6003B7B7-0E23-4B77-833F-3E422D3B799B}" srcOrd="0" destOrd="0" presId="urn:microsoft.com/office/officeart/2018/2/layout/IconCircleList"/>
    <dgm:cxn modelId="{4ECE2CF4-51E4-4147-AC60-25FB6726B8E3}" type="presParOf" srcId="{5D358117-C58D-429F-87ED-4A34A954D260}" destId="{FDFE3B02-3B47-478D-8644-9EA3B625A946}" srcOrd="1" destOrd="0" presId="urn:microsoft.com/office/officeart/2018/2/layout/IconCircleList"/>
    <dgm:cxn modelId="{AD641277-3101-45D3-8A80-55C6D9C14851}" type="presParOf" srcId="{5D358117-C58D-429F-87ED-4A34A954D260}" destId="{0F805685-E846-4B36-95A1-04B50CEDB5BA}" srcOrd="2" destOrd="0" presId="urn:microsoft.com/office/officeart/2018/2/layout/IconCircleList"/>
    <dgm:cxn modelId="{80BEBB8A-315C-41A7-AE0E-8EE18FA21DF1}" type="presParOf" srcId="{5D358117-C58D-429F-87ED-4A34A954D260}" destId="{1E10866E-91C7-4CBD-8FE5-7C7A85485F0E}" srcOrd="3" destOrd="0" presId="urn:microsoft.com/office/officeart/2018/2/layout/IconCircleList"/>
    <dgm:cxn modelId="{35CBC6B1-8978-484C-AE89-20F20439A536}" type="presParOf" srcId="{50510375-1CAB-4A9A-BF50-846FDF5A5ABC}" destId="{8611F95F-893C-4CBD-9303-E67B6B84F042}" srcOrd="7" destOrd="0" presId="urn:microsoft.com/office/officeart/2018/2/layout/IconCircleList"/>
    <dgm:cxn modelId="{C42CC02E-9B12-4E9B-9D81-63CEA4A3D2C8}" type="presParOf" srcId="{50510375-1CAB-4A9A-BF50-846FDF5A5ABC}" destId="{464E2416-CA6F-4F6F-B602-6694E38E801E}" srcOrd="8" destOrd="0" presId="urn:microsoft.com/office/officeart/2018/2/layout/IconCircleList"/>
    <dgm:cxn modelId="{1DE9BF78-DFC7-4965-AC11-E34EA4C63EA8}" type="presParOf" srcId="{464E2416-CA6F-4F6F-B602-6694E38E801E}" destId="{B3789316-5071-4A1E-8650-7CB49EF33E68}" srcOrd="0" destOrd="0" presId="urn:microsoft.com/office/officeart/2018/2/layout/IconCircleList"/>
    <dgm:cxn modelId="{A3870CC0-4E3D-4BD5-A396-1B0E99E153A2}" type="presParOf" srcId="{464E2416-CA6F-4F6F-B602-6694E38E801E}" destId="{8FE623F2-9B40-4F18-9499-762B0C678583}" srcOrd="1" destOrd="0" presId="urn:microsoft.com/office/officeart/2018/2/layout/IconCircleList"/>
    <dgm:cxn modelId="{DF017877-8815-4725-AAD0-C46555330A53}" type="presParOf" srcId="{464E2416-CA6F-4F6F-B602-6694E38E801E}" destId="{65173F9D-1650-41A0-822B-92E6F277809F}" srcOrd="2" destOrd="0" presId="urn:microsoft.com/office/officeart/2018/2/layout/IconCircleList"/>
    <dgm:cxn modelId="{CD813203-1852-4784-984D-406B87299E4B}" type="presParOf" srcId="{464E2416-CA6F-4F6F-B602-6694E38E801E}" destId="{EFDCDD9B-C9FC-4404-8821-645BA62E98AC}" srcOrd="3" destOrd="0" presId="urn:microsoft.com/office/officeart/2018/2/layout/IconCircleList"/>
    <dgm:cxn modelId="{CB25099A-E545-4BA3-B9A9-5DB92D06D3B6}" type="presParOf" srcId="{50510375-1CAB-4A9A-BF50-846FDF5A5ABC}" destId="{DE231EBB-F2C0-4C0B-A56C-0E26324B2552}" srcOrd="9" destOrd="0" presId="urn:microsoft.com/office/officeart/2018/2/layout/IconCircleList"/>
    <dgm:cxn modelId="{E202CFF6-899A-4841-BC63-09C09446D25E}" type="presParOf" srcId="{50510375-1CAB-4A9A-BF50-846FDF5A5ABC}" destId="{00AB5CFF-A11E-49CB-8839-6176E20C2ECA}" srcOrd="10" destOrd="0" presId="urn:microsoft.com/office/officeart/2018/2/layout/IconCircleList"/>
    <dgm:cxn modelId="{FA019ACA-F75D-4930-BA1F-92B3DB381AC9}" type="presParOf" srcId="{00AB5CFF-A11E-49CB-8839-6176E20C2ECA}" destId="{61255E5E-DAB6-459B-91F9-0C80F548F0FD}" srcOrd="0" destOrd="0" presId="urn:microsoft.com/office/officeart/2018/2/layout/IconCircleList"/>
    <dgm:cxn modelId="{AF696163-91E8-48C1-9FD6-E74DFD05A888}" type="presParOf" srcId="{00AB5CFF-A11E-49CB-8839-6176E20C2ECA}" destId="{18912EF6-CBF4-485E-AEB6-A5FB2C0730E1}" srcOrd="1" destOrd="0" presId="urn:microsoft.com/office/officeart/2018/2/layout/IconCircleList"/>
    <dgm:cxn modelId="{D8ADDF8D-64C6-42BB-8D5D-DB0A00F8C4E1}" type="presParOf" srcId="{00AB5CFF-A11E-49CB-8839-6176E20C2ECA}" destId="{8650F082-F6D2-432A-A93C-170BFD02DD68}" srcOrd="2" destOrd="0" presId="urn:microsoft.com/office/officeart/2018/2/layout/IconCircleList"/>
    <dgm:cxn modelId="{5D6B5187-AAE4-45C6-9560-F0B61C5A830E}" type="presParOf" srcId="{00AB5CFF-A11E-49CB-8839-6176E20C2ECA}" destId="{FECF6156-6B63-40BD-980B-81D5562B2CE3}" srcOrd="3" destOrd="0" presId="urn:microsoft.com/office/officeart/2018/2/layout/IconCircleList"/>
    <dgm:cxn modelId="{EFAA09F6-1615-4AE9-BF91-90B3DB11AD1E}" type="presParOf" srcId="{50510375-1CAB-4A9A-BF50-846FDF5A5ABC}" destId="{D36199CB-9898-4E2E-8F32-7D748300540A}" srcOrd="11" destOrd="0" presId="urn:microsoft.com/office/officeart/2018/2/layout/IconCircleList"/>
    <dgm:cxn modelId="{3C8BEA0E-391D-4F28-83A7-AD66098A7E33}" type="presParOf" srcId="{50510375-1CAB-4A9A-BF50-846FDF5A5ABC}" destId="{FEAB6149-5626-4136-8364-A9CCC8B4D633}" srcOrd="12" destOrd="0" presId="urn:microsoft.com/office/officeart/2018/2/layout/IconCircleList"/>
    <dgm:cxn modelId="{18D5BE6A-BD75-4845-8698-A05D2D02DEEB}" type="presParOf" srcId="{FEAB6149-5626-4136-8364-A9CCC8B4D633}" destId="{48EBC28D-E417-429C-B112-2ED97275BD4C}" srcOrd="0" destOrd="0" presId="urn:microsoft.com/office/officeart/2018/2/layout/IconCircleList"/>
    <dgm:cxn modelId="{521AB2E0-F5D4-49D7-B220-759F25E3933B}" type="presParOf" srcId="{FEAB6149-5626-4136-8364-A9CCC8B4D633}" destId="{A6E79C4A-DE58-45BC-8F3C-0D229A87FBD4}" srcOrd="1" destOrd="0" presId="urn:microsoft.com/office/officeart/2018/2/layout/IconCircleList"/>
    <dgm:cxn modelId="{95A6D77C-EFB2-4209-9C90-7C0D7D47566A}" type="presParOf" srcId="{FEAB6149-5626-4136-8364-A9CCC8B4D633}" destId="{14976EBE-7230-40D1-B12B-8F192B848E85}" srcOrd="2" destOrd="0" presId="urn:microsoft.com/office/officeart/2018/2/layout/IconCircleList"/>
    <dgm:cxn modelId="{38AA526B-2CB4-43EA-BE0C-8B36CD2972A0}" type="presParOf" srcId="{FEAB6149-5626-4136-8364-A9CCC8B4D633}" destId="{DD610B3B-B47A-488C-8081-EFC120FC0BEF}" srcOrd="3" destOrd="0" presId="urn:microsoft.com/office/officeart/2018/2/layout/IconCircleList"/>
    <dgm:cxn modelId="{44C11FAA-5E5A-4D2E-9987-32CFC6F84BE3}" type="presParOf" srcId="{50510375-1CAB-4A9A-BF50-846FDF5A5ABC}" destId="{E4CA53D4-98E4-4699-BFC2-C15BBA6587AF}" srcOrd="13" destOrd="0" presId="urn:microsoft.com/office/officeart/2018/2/layout/IconCircleList"/>
    <dgm:cxn modelId="{E9D1DB0F-34D9-4EBD-AAB9-B61730AC369B}" type="presParOf" srcId="{50510375-1CAB-4A9A-BF50-846FDF5A5ABC}" destId="{BB3AF482-811A-431B-962E-6061D52F2979}" srcOrd="14" destOrd="0" presId="urn:microsoft.com/office/officeart/2018/2/layout/IconCircleList"/>
    <dgm:cxn modelId="{86367A3E-3C2E-47FB-AA06-F6F802DCD4AD}" type="presParOf" srcId="{BB3AF482-811A-431B-962E-6061D52F2979}" destId="{C9A5AFE0-86A6-46A2-8510-ED62186A9054}" srcOrd="0" destOrd="0" presId="urn:microsoft.com/office/officeart/2018/2/layout/IconCircleList"/>
    <dgm:cxn modelId="{7112B37A-7D09-48C3-A4D5-7CB41BF6A7D4}" type="presParOf" srcId="{BB3AF482-811A-431B-962E-6061D52F2979}" destId="{24ECBD02-E353-4B4F-AD80-591777F621CC}" srcOrd="1" destOrd="0" presId="urn:microsoft.com/office/officeart/2018/2/layout/IconCircleList"/>
    <dgm:cxn modelId="{9CA82A5B-F97A-4853-BDCE-B620EAE1532A}" type="presParOf" srcId="{BB3AF482-811A-431B-962E-6061D52F2979}" destId="{E0DA1040-F88F-4BEC-8930-66C0139052E9}" srcOrd="2" destOrd="0" presId="urn:microsoft.com/office/officeart/2018/2/layout/IconCircleList"/>
    <dgm:cxn modelId="{6E4ADB6E-9613-492B-98FF-918695C45189}" type="presParOf" srcId="{BB3AF482-811A-431B-962E-6061D52F2979}" destId="{9DEB8443-B2F2-4CA4-9E93-92C8C26B16B2}"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BFDCBDF-8DFE-442D-BE23-BE9931F1930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5E335F4-1504-43D1-BCB8-AAEEA466DD99}">
      <dgm:prSet/>
      <dgm:spPr/>
      <dgm:t>
        <a:bodyPr/>
        <a:lstStyle/>
        <a:p>
          <a:r>
            <a:rPr lang="pl-PL"/>
            <a:t>Zażalenie przysługuje na zasadach ogólnych </a:t>
          </a:r>
          <a:endParaRPr lang="en-US"/>
        </a:p>
      </dgm:t>
    </dgm:pt>
    <dgm:pt modelId="{CA82D064-BA40-4003-B5FB-DAED44D583A0}" type="parTrans" cxnId="{44C5F55F-0B0C-403F-B4D3-D2A0D4B9A233}">
      <dgm:prSet/>
      <dgm:spPr/>
      <dgm:t>
        <a:bodyPr/>
        <a:lstStyle/>
        <a:p>
          <a:endParaRPr lang="en-US"/>
        </a:p>
      </dgm:t>
    </dgm:pt>
    <dgm:pt modelId="{E0BA17A0-A3BF-459E-82D0-8315D7242F88}" type="sibTrans" cxnId="{44C5F55F-0B0C-403F-B4D3-D2A0D4B9A233}">
      <dgm:prSet/>
      <dgm:spPr/>
      <dgm:t>
        <a:bodyPr/>
        <a:lstStyle/>
        <a:p>
          <a:endParaRPr lang="en-US"/>
        </a:p>
      </dgm:t>
    </dgm:pt>
    <dgm:pt modelId="{A80BA2E7-F5D4-4DB3-9DBF-C793867945C5}">
      <dgm:prSet/>
      <dgm:spPr/>
      <dgm:t>
        <a:bodyPr/>
        <a:lstStyle/>
        <a:p>
          <a:r>
            <a:rPr lang="pl-PL"/>
            <a:t>Termin – 7 dni od daty doręczenia postanowienia </a:t>
          </a:r>
          <a:endParaRPr lang="en-US"/>
        </a:p>
      </dgm:t>
    </dgm:pt>
    <dgm:pt modelId="{6AF4DDB7-4622-41AE-83D1-F9E9A5C130F7}" type="parTrans" cxnId="{067A6C15-D415-46D8-B4CE-30DD7745B7EB}">
      <dgm:prSet/>
      <dgm:spPr/>
      <dgm:t>
        <a:bodyPr/>
        <a:lstStyle/>
        <a:p>
          <a:endParaRPr lang="en-US"/>
        </a:p>
      </dgm:t>
    </dgm:pt>
    <dgm:pt modelId="{151269AF-2B46-4F18-B529-49B430329D63}" type="sibTrans" cxnId="{067A6C15-D415-46D8-B4CE-30DD7745B7EB}">
      <dgm:prSet/>
      <dgm:spPr/>
      <dgm:t>
        <a:bodyPr/>
        <a:lstStyle/>
        <a:p>
          <a:endParaRPr lang="en-US"/>
        </a:p>
      </dgm:t>
    </dgm:pt>
    <dgm:pt modelId="{B95DFEBE-D0F6-46D7-899D-2ED0A310B2B2}">
      <dgm:prSet/>
      <dgm:spPr/>
      <dgm:t>
        <a:bodyPr/>
        <a:lstStyle/>
        <a:p>
          <a:r>
            <a:rPr lang="pl-PL"/>
            <a:t>konsekwencje jego wniesienia i możliwości uwzględnienia przez sąd (art. 462 i 463)</a:t>
          </a:r>
          <a:endParaRPr lang="en-US"/>
        </a:p>
      </dgm:t>
    </dgm:pt>
    <dgm:pt modelId="{D13EFBEF-7B73-4361-9CB1-4A384068C85D}" type="parTrans" cxnId="{58A0983C-0A13-41F9-A12B-266AABD43BBF}">
      <dgm:prSet/>
      <dgm:spPr/>
      <dgm:t>
        <a:bodyPr/>
        <a:lstStyle/>
        <a:p>
          <a:endParaRPr lang="en-US"/>
        </a:p>
      </dgm:t>
    </dgm:pt>
    <dgm:pt modelId="{9E9B69E9-5B23-46D6-AA5F-D646D27B1524}" type="sibTrans" cxnId="{58A0983C-0A13-41F9-A12B-266AABD43BBF}">
      <dgm:prSet/>
      <dgm:spPr/>
      <dgm:t>
        <a:bodyPr/>
        <a:lstStyle/>
        <a:p>
          <a:endParaRPr lang="en-US"/>
        </a:p>
      </dgm:t>
    </dgm:pt>
    <dgm:pt modelId="{702A699F-2F8A-4CA4-8799-6A6E64B594AD}">
      <dgm:prSet/>
      <dgm:spPr/>
      <dgm:t>
        <a:bodyPr/>
        <a:lstStyle/>
        <a:p>
          <a:r>
            <a:rPr lang="pl-PL"/>
            <a:t>tryb rozpoznania art. 464</a:t>
          </a:r>
          <a:endParaRPr lang="en-US"/>
        </a:p>
      </dgm:t>
    </dgm:pt>
    <dgm:pt modelId="{E6B0189A-8690-4F16-A3BC-FD106210C1F3}" type="parTrans" cxnId="{8F562419-91D4-48EA-B198-56D793D8FCB6}">
      <dgm:prSet/>
      <dgm:spPr/>
      <dgm:t>
        <a:bodyPr/>
        <a:lstStyle/>
        <a:p>
          <a:endParaRPr lang="en-US"/>
        </a:p>
      </dgm:t>
    </dgm:pt>
    <dgm:pt modelId="{F9FD534B-42F0-48E2-87BD-4646AC550D02}" type="sibTrans" cxnId="{8F562419-91D4-48EA-B198-56D793D8FCB6}">
      <dgm:prSet/>
      <dgm:spPr/>
      <dgm:t>
        <a:bodyPr/>
        <a:lstStyle/>
        <a:p>
          <a:endParaRPr lang="en-US"/>
        </a:p>
      </dgm:t>
    </dgm:pt>
    <dgm:pt modelId="{C89D03B9-EAE2-4BD6-83BE-F3DB808E3544}">
      <dgm:prSet/>
      <dgm:spPr/>
      <dgm:t>
        <a:bodyPr/>
        <a:lstStyle/>
        <a:p>
          <a:r>
            <a:rPr lang="pl-PL"/>
            <a:t>warunki formalne i tryb wnoszenia środka odwoławczego, zagadnienia zakresu kontroli, problem podstaw i rodzajów decyzji podejmowanych przez sąd drugiej instancji – art. 425 – 443</a:t>
          </a:r>
          <a:endParaRPr lang="en-US"/>
        </a:p>
      </dgm:t>
    </dgm:pt>
    <dgm:pt modelId="{8A14F89A-60F4-4253-B85B-3B6E6E9A471E}" type="parTrans" cxnId="{97ADB996-EA03-4896-8E7D-B61806737418}">
      <dgm:prSet/>
      <dgm:spPr/>
      <dgm:t>
        <a:bodyPr/>
        <a:lstStyle/>
        <a:p>
          <a:endParaRPr lang="en-US"/>
        </a:p>
      </dgm:t>
    </dgm:pt>
    <dgm:pt modelId="{233D4CA2-9B84-4B30-B264-0D1A210775CD}" type="sibTrans" cxnId="{97ADB996-EA03-4896-8E7D-B61806737418}">
      <dgm:prSet/>
      <dgm:spPr/>
      <dgm:t>
        <a:bodyPr/>
        <a:lstStyle/>
        <a:p>
          <a:endParaRPr lang="en-US"/>
        </a:p>
      </dgm:t>
    </dgm:pt>
    <dgm:pt modelId="{1F7BB71D-2AEC-41A0-BAF1-11A0867FCD5B}">
      <dgm:prSet/>
      <dgm:spPr/>
      <dgm:t>
        <a:bodyPr/>
        <a:lstStyle/>
        <a:p>
          <a:r>
            <a:rPr lang="pl-PL"/>
            <a:t>Jakie postanowienia mogą być przedmiotem zaskarżenia w drodze zażalenia? </a:t>
          </a:r>
          <a:endParaRPr lang="en-US"/>
        </a:p>
      </dgm:t>
    </dgm:pt>
    <dgm:pt modelId="{DCC33756-8E9F-4DBB-B20B-C490B2527162}" type="parTrans" cxnId="{FEE8B5B9-9B7C-4920-A396-AA3FBB685D7E}">
      <dgm:prSet/>
      <dgm:spPr/>
      <dgm:t>
        <a:bodyPr/>
        <a:lstStyle/>
        <a:p>
          <a:endParaRPr lang="en-US"/>
        </a:p>
      </dgm:t>
    </dgm:pt>
    <dgm:pt modelId="{9EC0FB66-7593-4940-B39B-73EA46B0E0D4}" type="sibTrans" cxnId="{FEE8B5B9-9B7C-4920-A396-AA3FBB685D7E}">
      <dgm:prSet/>
      <dgm:spPr/>
      <dgm:t>
        <a:bodyPr/>
        <a:lstStyle/>
        <a:p>
          <a:endParaRPr lang="en-US"/>
        </a:p>
      </dgm:t>
    </dgm:pt>
    <dgm:pt modelId="{69A5976E-E03C-4AFF-A3EB-8202701042F3}">
      <dgm:prSet/>
      <dgm:spPr/>
      <dgm:t>
        <a:bodyPr/>
        <a:lstStyle/>
        <a:p>
          <a:r>
            <a:rPr lang="pl-PL"/>
            <a:t>Te, które z uwagi na treść rozstrzygnięcia wywierają bezpośredni, w momencie jego wydania, wpływ na stosowanie środka zapobiegawczego lub na czas jego trwania. Zażalenie przysługuje zatem na postanowienie o:</a:t>
          </a:r>
          <a:endParaRPr lang="en-US"/>
        </a:p>
      </dgm:t>
    </dgm:pt>
    <dgm:pt modelId="{091E4DEC-93D1-4552-A8B8-68CC035413F9}" type="parTrans" cxnId="{5BD70496-1AD6-409E-B900-6900DDD17B10}">
      <dgm:prSet/>
      <dgm:spPr/>
      <dgm:t>
        <a:bodyPr/>
        <a:lstStyle/>
        <a:p>
          <a:endParaRPr lang="en-US"/>
        </a:p>
      </dgm:t>
    </dgm:pt>
    <dgm:pt modelId="{6542C4F5-9FB8-44D3-983C-9E6A0BB48DD3}" type="sibTrans" cxnId="{5BD70496-1AD6-409E-B900-6900DDD17B10}">
      <dgm:prSet/>
      <dgm:spPr/>
      <dgm:t>
        <a:bodyPr/>
        <a:lstStyle/>
        <a:p>
          <a:endParaRPr lang="en-US"/>
        </a:p>
      </dgm:t>
    </dgm:pt>
    <dgm:pt modelId="{2B002319-C52F-41FC-9A5F-C8976A83A575}">
      <dgm:prSet/>
      <dgm:spPr/>
      <dgm:t>
        <a:bodyPr/>
        <a:lstStyle/>
        <a:p>
          <a:r>
            <a:rPr lang="pl-PL"/>
            <a:t>Zastosowaniu; przez zastosowanie tymczasowego aresztowania należy rozumieć także jego przedłużenie oraz ponowne stosowanie po uprzednim uchyleniu.</a:t>
          </a:r>
          <a:endParaRPr lang="en-US"/>
        </a:p>
      </dgm:t>
    </dgm:pt>
    <dgm:pt modelId="{291AA720-F9A4-4955-924A-071587C97FA8}" type="parTrans" cxnId="{6C199F94-81CC-47DB-8CBF-6F7032671ECE}">
      <dgm:prSet/>
      <dgm:spPr/>
      <dgm:t>
        <a:bodyPr/>
        <a:lstStyle/>
        <a:p>
          <a:endParaRPr lang="en-US"/>
        </a:p>
      </dgm:t>
    </dgm:pt>
    <dgm:pt modelId="{FB8C4420-0C89-439C-9156-8629D242800A}" type="sibTrans" cxnId="{6C199F94-81CC-47DB-8CBF-6F7032671ECE}">
      <dgm:prSet/>
      <dgm:spPr/>
      <dgm:t>
        <a:bodyPr/>
        <a:lstStyle/>
        <a:p>
          <a:endParaRPr lang="en-US"/>
        </a:p>
      </dgm:t>
    </dgm:pt>
    <dgm:pt modelId="{66BCEF33-BB16-4BB8-8748-D824395D2793}">
      <dgm:prSet/>
      <dgm:spPr/>
      <dgm:t>
        <a:bodyPr/>
        <a:lstStyle/>
        <a:p>
          <a:r>
            <a:rPr lang="pl-PL"/>
            <a:t>przedłużeniu stosowania tymczasowego aresztowania, </a:t>
          </a:r>
          <a:endParaRPr lang="en-US"/>
        </a:p>
      </dgm:t>
    </dgm:pt>
    <dgm:pt modelId="{9E358C19-9C21-4318-A88A-2E5E45C103F1}" type="parTrans" cxnId="{D47FA7BD-2246-4332-B2E4-837503F2AF55}">
      <dgm:prSet/>
      <dgm:spPr/>
      <dgm:t>
        <a:bodyPr/>
        <a:lstStyle/>
        <a:p>
          <a:endParaRPr lang="en-US"/>
        </a:p>
      </dgm:t>
    </dgm:pt>
    <dgm:pt modelId="{2B0237A6-2CA3-41B8-946A-6A3526DFDF50}" type="sibTrans" cxnId="{D47FA7BD-2246-4332-B2E4-837503F2AF55}">
      <dgm:prSet/>
      <dgm:spPr/>
      <dgm:t>
        <a:bodyPr/>
        <a:lstStyle/>
        <a:p>
          <a:endParaRPr lang="en-US"/>
        </a:p>
      </dgm:t>
    </dgm:pt>
    <dgm:pt modelId="{B0C5423C-8292-47F3-9C40-4A15BBE94275}">
      <dgm:prSet/>
      <dgm:spPr/>
      <dgm:t>
        <a:bodyPr/>
        <a:lstStyle/>
        <a:p>
          <a:r>
            <a:rPr lang="pl-PL"/>
            <a:t>odmowie zastosowania lub przedłużenia stosowania tymczasowego aresztowania, </a:t>
          </a:r>
          <a:endParaRPr lang="en-US"/>
        </a:p>
      </dgm:t>
    </dgm:pt>
    <dgm:pt modelId="{37FF58FE-8753-41CA-867E-0F455B550F53}" type="parTrans" cxnId="{3CAFDCAC-AC8C-44D3-ADE0-0131381416D0}">
      <dgm:prSet/>
      <dgm:spPr/>
      <dgm:t>
        <a:bodyPr/>
        <a:lstStyle/>
        <a:p>
          <a:endParaRPr lang="en-US"/>
        </a:p>
      </dgm:t>
    </dgm:pt>
    <dgm:pt modelId="{DFE6FD66-AFD9-495B-B368-71F533ADD10E}" type="sibTrans" cxnId="{3CAFDCAC-AC8C-44D3-ADE0-0131381416D0}">
      <dgm:prSet/>
      <dgm:spPr/>
      <dgm:t>
        <a:bodyPr/>
        <a:lstStyle/>
        <a:p>
          <a:endParaRPr lang="en-US"/>
        </a:p>
      </dgm:t>
    </dgm:pt>
    <dgm:pt modelId="{B3E8511C-D5F0-4F1E-83A1-BA74550824C7}">
      <dgm:prSet/>
      <dgm:spPr/>
      <dgm:t>
        <a:bodyPr/>
        <a:lstStyle/>
        <a:p>
          <a:r>
            <a:rPr lang="pl-PL"/>
            <a:t>zmiany na łagodniejszy środek lub uchylenia tymczasowego aresztowania</a:t>
          </a:r>
          <a:endParaRPr lang="en-US"/>
        </a:p>
      </dgm:t>
    </dgm:pt>
    <dgm:pt modelId="{9BE0EB8C-6A2F-4F8D-B217-91E5AB374D05}" type="parTrans" cxnId="{BE23FFF5-516A-4720-B094-01C87C7914DF}">
      <dgm:prSet/>
      <dgm:spPr/>
      <dgm:t>
        <a:bodyPr/>
        <a:lstStyle/>
        <a:p>
          <a:endParaRPr lang="en-US"/>
        </a:p>
      </dgm:t>
    </dgm:pt>
    <dgm:pt modelId="{62ABE356-F39F-4D4C-B0C1-9E8DB15965FC}" type="sibTrans" cxnId="{BE23FFF5-516A-4720-B094-01C87C7914DF}">
      <dgm:prSet/>
      <dgm:spPr/>
      <dgm:t>
        <a:bodyPr/>
        <a:lstStyle/>
        <a:p>
          <a:endParaRPr lang="en-US"/>
        </a:p>
      </dgm:t>
    </dgm:pt>
    <dgm:pt modelId="{39BFBC3C-033B-447B-8FE2-3A0C5655769E}" type="pres">
      <dgm:prSet presAssocID="{4BFDCBDF-8DFE-442D-BE23-BE9931F1930B}" presName="linear" presStyleCnt="0">
        <dgm:presLayoutVars>
          <dgm:animLvl val="lvl"/>
          <dgm:resizeHandles val="exact"/>
        </dgm:presLayoutVars>
      </dgm:prSet>
      <dgm:spPr/>
    </dgm:pt>
    <dgm:pt modelId="{9F4EB434-EB1A-4982-9A1F-5631A53A0265}" type="pres">
      <dgm:prSet presAssocID="{65E335F4-1504-43D1-BCB8-AAEEA466DD99}" presName="parentText" presStyleLbl="node1" presStyleIdx="0" presStyleCnt="3">
        <dgm:presLayoutVars>
          <dgm:chMax val="0"/>
          <dgm:bulletEnabled val="1"/>
        </dgm:presLayoutVars>
      </dgm:prSet>
      <dgm:spPr/>
    </dgm:pt>
    <dgm:pt modelId="{2259A0CA-245F-48FF-9613-7DDDD4829E4F}" type="pres">
      <dgm:prSet presAssocID="{65E335F4-1504-43D1-BCB8-AAEEA466DD99}" presName="childText" presStyleLbl="revTx" presStyleIdx="0" presStyleCnt="2">
        <dgm:presLayoutVars>
          <dgm:bulletEnabled val="1"/>
        </dgm:presLayoutVars>
      </dgm:prSet>
      <dgm:spPr/>
    </dgm:pt>
    <dgm:pt modelId="{B840E2D5-E3BC-49E4-BA0F-DB36E5EB2FF3}" type="pres">
      <dgm:prSet presAssocID="{1F7BB71D-2AEC-41A0-BAF1-11A0867FCD5B}" presName="parentText" presStyleLbl="node1" presStyleIdx="1" presStyleCnt="3">
        <dgm:presLayoutVars>
          <dgm:chMax val="0"/>
          <dgm:bulletEnabled val="1"/>
        </dgm:presLayoutVars>
      </dgm:prSet>
      <dgm:spPr/>
    </dgm:pt>
    <dgm:pt modelId="{246348F1-809F-4713-946E-960AF26785FA}" type="pres">
      <dgm:prSet presAssocID="{9EC0FB66-7593-4940-B39B-73EA46B0E0D4}" presName="spacer" presStyleCnt="0"/>
      <dgm:spPr/>
    </dgm:pt>
    <dgm:pt modelId="{D7506E2F-3CB0-4FE2-B89B-759EFE765CE3}" type="pres">
      <dgm:prSet presAssocID="{69A5976E-E03C-4AFF-A3EB-8202701042F3}" presName="parentText" presStyleLbl="node1" presStyleIdx="2" presStyleCnt="3">
        <dgm:presLayoutVars>
          <dgm:chMax val="0"/>
          <dgm:bulletEnabled val="1"/>
        </dgm:presLayoutVars>
      </dgm:prSet>
      <dgm:spPr/>
    </dgm:pt>
    <dgm:pt modelId="{8C195BB9-4600-483D-A182-3A8A431EE1A1}" type="pres">
      <dgm:prSet presAssocID="{69A5976E-E03C-4AFF-A3EB-8202701042F3}" presName="childText" presStyleLbl="revTx" presStyleIdx="1" presStyleCnt="2">
        <dgm:presLayoutVars>
          <dgm:bulletEnabled val="1"/>
        </dgm:presLayoutVars>
      </dgm:prSet>
      <dgm:spPr/>
    </dgm:pt>
  </dgm:ptLst>
  <dgm:cxnLst>
    <dgm:cxn modelId="{EF8D7509-5C93-426B-BDE7-1C5E23E9A2A2}" type="presOf" srcId="{B3E8511C-D5F0-4F1E-83A1-BA74550824C7}" destId="{8C195BB9-4600-483D-A182-3A8A431EE1A1}" srcOrd="0" destOrd="3" presId="urn:microsoft.com/office/officeart/2005/8/layout/vList2"/>
    <dgm:cxn modelId="{6B0CF10A-F9E2-4D77-B107-005E2232350E}" type="presOf" srcId="{4BFDCBDF-8DFE-442D-BE23-BE9931F1930B}" destId="{39BFBC3C-033B-447B-8FE2-3A0C5655769E}" srcOrd="0" destOrd="0" presId="urn:microsoft.com/office/officeart/2005/8/layout/vList2"/>
    <dgm:cxn modelId="{067A6C15-D415-46D8-B4CE-30DD7745B7EB}" srcId="{65E335F4-1504-43D1-BCB8-AAEEA466DD99}" destId="{A80BA2E7-F5D4-4DB3-9DBF-C793867945C5}" srcOrd="0" destOrd="0" parTransId="{6AF4DDB7-4622-41AE-83D1-F9E9A5C130F7}" sibTransId="{151269AF-2B46-4F18-B529-49B430329D63}"/>
    <dgm:cxn modelId="{8F562419-91D4-48EA-B198-56D793D8FCB6}" srcId="{65E335F4-1504-43D1-BCB8-AAEEA466DD99}" destId="{702A699F-2F8A-4CA4-8799-6A6E64B594AD}" srcOrd="2" destOrd="0" parTransId="{E6B0189A-8690-4F16-A3BC-FD106210C1F3}" sibTransId="{F9FD534B-42F0-48E2-87BD-4646AC550D02}"/>
    <dgm:cxn modelId="{A2ABD11E-FA51-4797-8FE1-2AFF7998FE8E}" type="presOf" srcId="{C89D03B9-EAE2-4BD6-83BE-F3DB808E3544}" destId="{2259A0CA-245F-48FF-9613-7DDDD4829E4F}" srcOrd="0" destOrd="3" presId="urn:microsoft.com/office/officeart/2005/8/layout/vList2"/>
    <dgm:cxn modelId="{D0475126-0E98-4843-A773-54BC2D7EA1A5}" type="presOf" srcId="{1F7BB71D-2AEC-41A0-BAF1-11A0867FCD5B}" destId="{B840E2D5-E3BC-49E4-BA0F-DB36E5EB2FF3}" srcOrd="0" destOrd="0" presId="urn:microsoft.com/office/officeart/2005/8/layout/vList2"/>
    <dgm:cxn modelId="{D91DBE30-7AB2-4E79-9987-38394D281419}" type="presOf" srcId="{702A699F-2F8A-4CA4-8799-6A6E64B594AD}" destId="{2259A0CA-245F-48FF-9613-7DDDD4829E4F}" srcOrd="0" destOrd="2" presId="urn:microsoft.com/office/officeart/2005/8/layout/vList2"/>
    <dgm:cxn modelId="{14213136-5C66-4C42-A331-83AC1B4FCD84}" type="presOf" srcId="{66BCEF33-BB16-4BB8-8748-D824395D2793}" destId="{8C195BB9-4600-483D-A182-3A8A431EE1A1}" srcOrd="0" destOrd="1" presId="urn:microsoft.com/office/officeart/2005/8/layout/vList2"/>
    <dgm:cxn modelId="{58A0983C-0A13-41F9-A12B-266AABD43BBF}" srcId="{65E335F4-1504-43D1-BCB8-AAEEA466DD99}" destId="{B95DFEBE-D0F6-46D7-899D-2ED0A310B2B2}" srcOrd="1" destOrd="0" parTransId="{D13EFBEF-7B73-4361-9CB1-4A384068C85D}" sibTransId="{9E9B69E9-5B23-46D6-AA5F-D646D27B1524}"/>
    <dgm:cxn modelId="{44C5F55F-0B0C-403F-B4D3-D2A0D4B9A233}" srcId="{4BFDCBDF-8DFE-442D-BE23-BE9931F1930B}" destId="{65E335F4-1504-43D1-BCB8-AAEEA466DD99}" srcOrd="0" destOrd="0" parTransId="{CA82D064-BA40-4003-B5FB-DAED44D583A0}" sibTransId="{E0BA17A0-A3BF-459E-82D0-8315D7242F88}"/>
    <dgm:cxn modelId="{81C91549-6AD3-4369-A165-675BB51B6DA7}" type="presOf" srcId="{2B002319-C52F-41FC-9A5F-C8976A83A575}" destId="{8C195BB9-4600-483D-A182-3A8A431EE1A1}" srcOrd="0" destOrd="0" presId="urn:microsoft.com/office/officeart/2005/8/layout/vList2"/>
    <dgm:cxn modelId="{AC92D87B-D9EA-4206-A0AE-2FA69684FF7E}" type="presOf" srcId="{65E335F4-1504-43D1-BCB8-AAEEA466DD99}" destId="{9F4EB434-EB1A-4982-9A1F-5631A53A0265}" srcOrd="0" destOrd="0" presId="urn:microsoft.com/office/officeart/2005/8/layout/vList2"/>
    <dgm:cxn modelId="{8DC0597D-9ABA-4591-B95D-62AB37AE8682}" type="presOf" srcId="{B0C5423C-8292-47F3-9C40-4A15BBE94275}" destId="{8C195BB9-4600-483D-A182-3A8A431EE1A1}" srcOrd="0" destOrd="2" presId="urn:microsoft.com/office/officeart/2005/8/layout/vList2"/>
    <dgm:cxn modelId="{6C199F94-81CC-47DB-8CBF-6F7032671ECE}" srcId="{69A5976E-E03C-4AFF-A3EB-8202701042F3}" destId="{2B002319-C52F-41FC-9A5F-C8976A83A575}" srcOrd="0" destOrd="0" parTransId="{291AA720-F9A4-4955-924A-071587C97FA8}" sibTransId="{FB8C4420-0C89-439C-9156-8629D242800A}"/>
    <dgm:cxn modelId="{5BD70496-1AD6-409E-B900-6900DDD17B10}" srcId="{4BFDCBDF-8DFE-442D-BE23-BE9931F1930B}" destId="{69A5976E-E03C-4AFF-A3EB-8202701042F3}" srcOrd="2" destOrd="0" parTransId="{091E4DEC-93D1-4552-A8B8-68CC035413F9}" sibTransId="{6542C4F5-9FB8-44D3-983C-9E6A0BB48DD3}"/>
    <dgm:cxn modelId="{97ADB996-EA03-4896-8E7D-B61806737418}" srcId="{65E335F4-1504-43D1-BCB8-AAEEA466DD99}" destId="{C89D03B9-EAE2-4BD6-83BE-F3DB808E3544}" srcOrd="3" destOrd="0" parTransId="{8A14F89A-60F4-4253-B85B-3B6E6E9A471E}" sibTransId="{233D4CA2-9B84-4B30-B264-0D1A210775CD}"/>
    <dgm:cxn modelId="{8D204F9D-B32A-486C-A58B-CF75F75B68AA}" type="presOf" srcId="{A80BA2E7-F5D4-4DB3-9DBF-C793867945C5}" destId="{2259A0CA-245F-48FF-9613-7DDDD4829E4F}" srcOrd="0" destOrd="0" presId="urn:microsoft.com/office/officeart/2005/8/layout/vList2"/>
    <dgm:cxn modelId="{3E7609A8-5821-4B77-A457-8C7D4F90AEDC}" type="presOf" srcId="{B95DFEBE-D0F6-46D7-899D-2ED0A310B2B2}" destId="{2259A0CA-245F-48FF-9613-7DDDD4829E4F}" srcOrd="0" destOrd="1" presId="urn:microsoft.com/office/officeart/2005/8/layout/vList2"/>
    <dgm:cxn modelId="{3CAFDCAC-AC8C-44D3-ADE0-0131381416D0}" srcId="{69A5976E-E03C-4AFF-A3EB-8202701042F3}" destId="{B0C5423C-8292-47F3-9C40-4A15BBE94275}" srcOrd="2" destOrd="0" parTransId="{37FF58FE-8753-41CA-867E-0F455B550F53}" sibTransId="{DFE6FD66-AFD9-495B-B368-71F533ADD10E}"/>
    <dgm:cxn modelId="{FEE8B5B9-9B7C-4920-A396-AA3FBB685D7E}" srcId="{4BFDCBDF-8DFE-442D-BE23-BE9931F1930B}" destId="{1F7BB71D-2AEC-41A0-BAF1-11A0867FCD5B}" srcOrd="1" destOrd="0" parTransId="{DCC33756-8E9F-4DBB-B20B-C490B2527162}" sibTransId="{9EC0FB66-7593-4940-B39B-73EA46B0E0D4}"/>
    <dgm:cxn modelId="{D47FA7BD-2246-4332-B2E4-837503F2AF55}" srcId="{69A5976E-E03C-4AFF-A3EB-8202701042F3}" destId="{66BCEF33-BB16-4BB8-8748-D824395D2793}" srcOrd="1" destOrd="0" parTransId="{9E358C19-9C21-4318-A88A-2E5E45C103F1}" sibTransId="{2B0237A6-2CA3-41B8-946A-6A3526DFDF50}"/>
    <dgm:cxn modelId="{85342DD5-E6AA-41F9-9CBF-11D6B816EBCB}" type="presOf" srcId="{69A5976E-E03C-4AFF-A3EB-8202701042F3}" destId="{D7506E2F-3CB0-4FE2-B89B-759EFE765CE3}" srcOrd="0" destOrd="0" presId="urn:microsoft.com/office/officeart/2005/8/layout/vList2"/>
    <dgm:cxn modelId="{BE23FFF5-516A-4720-B094-01C87C7914DF}" srcId="{69A5976E-E03C-4AFF-A3EB-8202701042F3}" destId="{B3E8511C-D5F0-4F1E-83A1-BA74550824C7}" srcOrd="3" destOrd="0" parTransId="{9BE0EB8C-6A2F-4F8D-B217-91E5AB374D05}" sibTransId="{62ABE356-F39F-4D4C-B0C1-9E8DB15965FC}"/>
    <dgm:cxn modelId="{B6B040C8-D5FA-4FE7-9165-EC86AF66836D}" type="presParOf" srcId="{39BFBC3C-033B-447B-8FE2-3A0C5655769E}" destId="{9F4EB434-EB1A-4982-9A1F-5631A53A0265}" srcOrd="0" destOrd="0" presId="urn:microsoft.com/office/officeart/2005/8/layout/vList2"/>
    <dgm:cxn modelId="{68191165-7A27-4A60-B3FA-AB9F34E07327}" type="presParOf" srcId="{39BFBC3C-033B-447B-8FE2-3A0C5655769E}" destId="{2259A0CA-245F-48FF-9613-7DDDD4829E4F}" srcOrd="1" destOrd="0" presId="urn:microsoft.com/office/officeart/2005/8/layout/vList2"/>
    <dgm:cxn modelId="{DB7E822D-F521-4322-8124-D2C7D1DBD386}" type="presParOf" srcId="{39BFBC3C-033B-447B-8FE2-3A0C5655769E}" destId="{B840E2D5-E3BC-49E4-BA0F-DB36E5EB2FF3}" srcOrd="2" destOrd="0" presId="urn:microsoft.com/office/officeart/2005/8/layout/vList2"/>
    <dgm:cxn modelId="{88181FF9-B1D5-439D-96B2-F6779D57EF4B}" type="presParOf" srcId="{39BFBC3C-033B-447B-8FE2-3A0C5655769E}" destId="{246348F1-809F-4713-946E-960AF26785FA}" srcOrd="3" destOrd="0" presId="urn:microsoft.com/office/officeart/2005/8/layout/vList2"/>
    <dgm:cxn modelId="{4E73AD85-AB77-43C0-8251-7BF5BB2BEBDB}" type="presParOf" srcId="{39BFBC3C-033B-447B-8FE2-3A0C5655769E}" destId="{D7506E2F-3CB0-4FE2-B89B-759EFE765CE3}" srcOrd="4" destOrd="0" presId="urn:microsoft.com/office/officeart/2005/8/layout/vList2"/>
    <dgm:cxn modelId="{09F7D46D-E181-4450-BCCC-3A1CB337F46A}" type="presParOf" srcId="{39BFBC3C-033B-447B-8FE2-3A0C5655769E}" destId="{8C195BB9-4600-483D-A182-3A8A431EE1A1}"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F471CF3-5D54-4D4D-A9A8-224F0D4559C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3469891-FEB7-4E11-8509-4D1852DEC501}">
      <dgm:prSet/>
      <dgm:spPr/>
      <dgm:t>
        <a:bodyPr/>
        <a:lstStyle/>
        <a:p>
          <a:r>
            <a:rPr lang="pl-PL"/>
            <a:t>art. 257 § 2 </a:t>
          </a:r>
          <a:endParaRPr lang="en-US"/>
        </a:p>
      </dgm:t>
    </dgm:pt>
    <dgm:pt modelId="{10763E93-93EE-48E2-9945-C73D3E20D1E0}" type="parTrans" cxnId="{B62D3698-C1B9-40FC-B2BD-4B959E0C4E5D}">
      <dgm:prSet/>
      <dgm:spPr/>
      <dgm:t>
        <a:bodyPr/>
        <a:lstStyle/>
        <a:p>
          <a:endParaRPr lang="en-US"/>
        </a:p>
      </dgm:t>
    </dgm:pt>
    <dgm:pt modelId="{4350511F-7EED-4707-80E4-04E2E90D5B4A}" type="sibTrans" cxnId="{B62D3698-C1B9-40FC-B2BD-4B959E0C4E5D}">
      <dgm:prSet/>
      <dgm:spPr/>
      <dgm:t>
        <a:bodyPr/>
        <a:lstStyle/>
        <a:p>
          <a:endParaRPr lang="en-US"/>
        </a:p>
      </dgm:t>
    </dgm:pt>
    <dgm:pt modelId="{3F666957-6943-4DED-9B53-8C2A88B7F269}">
      <dgm:prSet/>
      <dgm:spPr/>
      <dgm:t>
        <a:bodyPr/>
        <a:lstStyle/>
        <a:p>
          <a:r>
            <a:rPr lang="pl-PL"/>
            <a:t>Stosując tymczasowe aresztowanie, sąd może zastrzec, że środek ten ulegnie zmianie z chwilą złożenia, nie później niż w wyznaczonym terminie, określonego poręczenia majątkowego; na uzasadniony wniosek oskarżonego lub jego obrońcy, złożony najpóźniej w ostatnim dniu wyznaczonego terminu, sąd może przedłużyć termin złożenia poręczenia.</a:t>
          </a:r>
          <a:endParaRPr lang="en-US"/>
        </a:p>
      </dgm:t>
    </dgm:pt>
    <dgm:pt modelId="{1C42B099-CD64-4543-8652-EDEF6034371C}" type="parTrans" cxnId="{C4AFD571-9993-4E48-B91D-0FF87043DAF7}">
      <dgm:prSet/>
      <dgm:spPr/>
      <dgm:t>
        <a:bodyPr/>
        <a:lstStyle/>
        <a:p>
          <a:endParaRPr lang="en-US"/>
        </a:p>
      </dgm:t>
    </dgm:pt>
    <dgm:pt modelId="{7CDB0B78-500B-421A-A42D-562273844428}" type="sibTrans" cxnId="{C4AFD571-9993-4E48-B91D-0FF87043DAF7}">
      <dgm:prSet/>
      <dgm:spPr/>
      <dgm:t>
        <a:bodyPr/>
        <a:lstStyle/>
        <a:p>
          <a:endParaRPr lang="en-US"/>
        </a:p>
      </dgm:t>
    </dgm:pt>
    <dgm:pt modelId="{60D3E9D4-25DD-497D-95CF-32A84CEBD5FF}">
      <dgm:prSet/>
      <dgm:spPr/>
      <dgm:t>
        <a:bodyPr/>
        <a:lstStyle/>
        <a:p>
          <a:r>
            <a:rPr lang="pl-PL"/>
            <a:t>Sąd orzeka o zastosowaniu tymczasowego aresztowania, ale jednocześnie daje oskarżonemu szansę w postaci zastosowania nie izolacyjnego środka zapobiegawczego, jeżeli w wyznaczonym przez sąd okresie wpłaci przez niego określoną sumę poręczenia majątkowego. </a:t>
          </a:r>
          <a:endParaRPr lang="en-US"/>
        </a:p>
      </dgm:t>
    </dgm:pt>
    <dgm:pt modelId="{35A05C07-5E20-49B6-A9E9-A6CC29289B22}" type="parTrans" cxnId="{D9301098-4B57-4A3A-8D6D-B1C0EF773EA1}">
      <dgm:prSet/>
      <dgm:spPr/>
      <dgm:t>
        <a:bodyPr/>
        <a:lstStyle/>
        <a:p>
          <a:endParaRPr lang="en-US"/>
        </a:p>
      </dgm:t>
    </dgm:pt>
    <dgm:pt modelId="{6133BBD1-7E16-46CA-AC88-602C92226770}" type="sibTrans" cxnId="{D9301098-4B57-4A3A-8D6D-B1C0EF773EA1}">
      <dgm:prSet/>
      <dgm:spPr/>
      <dgm:t>
        <a:bodyPr/>
        <a:lstStyle/>
        <a:p>
          <a:endParaRPr lang="en-US"/>
        </a:p>
      </dgm:t>
    </dgm:pt>
    <dgm:pt modelId="{AB3297A3-1156-409E-8DE5-77AE20774992}">
      <dgm:prSet/>
      <dgm:spPr/>
      <dgm:t>
        <a:bodyPr/>
        <a:lstStyle/>
        <a:p>
          <a:r>
            <a:rPr lang="pl-PL"/>
            <a:t>Jeżeli poręczenie nie zostanie wpłacone – areszt zmienia się w bezwarunkowy.  </a:t>
          </a:r>
          <a:endParaRPr lang="en-US"/>
        </a:p>
      </dgm:t>
    </dgm:pt>
    <dgm:pt modelId="{FF35C59B-5865-41E6-8734-F39EF4D10C39}" type="parTrans" cxnId="{1723866D-3596-40CE-AC84-F43C5C825547}">
      <dgm:prSet/>
      <dgm:spPr/>
      <dgm:t>
        <a:bodyPr/>
        <a:lstStyle/>
        <a:p>
          <a:endParaRPr lang="en-US"/>
        </a:p>
      </dgm:t>
    </dgm:pt>
    <dgm:pt modelId="{A099D958-C35B-4B79-A353-FF58C3BBFBD2}" type="sibTrans" cxnId="{1723866D-3596-40CE-AC84-F43C5C825547}">
      <dgm:prSet/>
      <dgm:spPr/>
      <dgm:t>
        <a:bodyPr/>
        <a:lstStyle/>
        <a:p>
          <a:endParaRPr lang="en-US"/>
        </a:p>
      </dgm:t>
    </dgm:pt>
    <dgm:pt modelId="{C09A4862-0805-4EC4-AC8D-D40B92E50F31}" type="pres">
      <dgm:prSet presAssocID="{7F471CF3-5D54-4D4D-A9A8-224F0D4559C9}" presName="root" presStyleCnt="0">
        <dgm:presLayoutVars>
          <dgm:dir/>
          <dgm:resizeHandles val="exact"/>
        </dgm:presLayoutVars>
      </dgm:prSet>
      <dgm:spPr/>
    </dgm:pt>
    <dgm:pt modelId="{F3FB8F22-55D6-41F9-9505-66BC724777A9}" type="pres">
      <dgm:prSet presAssocID="{D3469891-FEB7-4E11-8509-4D1852DEC501}" presName="compNode" presStyleCnt="0"/>
      <dgm:spPr/>
    </dgm:pt>
    <dgm:pt modelId="{68436174-75FC-4D1E-82DB-E90C825D063A}" type="pres">
      <dgm:prSet presAssocID="{D3469891-FEB7-4E11-8509-4D1852DEC501}" presName="bgRect" presStyleLbl="bgShp" presStyleIdx="0" presStyleCnt="4"/>
      <dgm:spPr/>
    </dgm:pt>
    <dgm:pt modelId="{293CA3F7-1E1E-455E-A785-912291067BCD}" type="pres">
      <dgm:prSet presAssocID="{D3469891-FEB7-4E11-8509-4D1852DEC50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E35FC7CC-54C0-4BB8-9B18-A9B0B3C407E4}" type="pres">
      <dgm:prSet presAssocID="{D3469891-FEB7-4E11-8509-4D1852DEC501}" presName="spaceRect" presStyleCnt="0"/>
      <dgm:spPr/>
    </dgm:pt>
    <dgm:pt modelId="{660E97DF-8B87-4A5F-A707-7E644FA7FB4E}" type="pres">
      <dgm:prSet presAssocID="{D3469891-FEB7-4E11-8509-4D1852DEC501}" presName="parTx" presStyleLbl="revTx" presStyleIdx="0" presStyleCnt="4">
        <dgm:presLayoutVars>
          <dgm:chMax val="0"/>
          <dgm:chPref val="0"/>
        </dgm:presLayoutVars>
      </dgm:prSet>
      <dgm:spPr/>
    </dgm:pt>
    <dgm:pt modelId="{F50DDB9B-DC34-47F4-80D1-5CAAA3D0FA41}" type="pres">
      <dgm:prSet presAssocID="{4350511F-7EED-4707-80E4-04E2E90D5B4A}" presName="sibTrans" presStyleCnt="0"/>
      <dgm:spPr/>
    </dgm:pt>
    <dgm:pt modelId="{DE4B84ED-219E-4BAF-8823-6C6B90B85C39}" type="pres">
      <dgm:prSet presAssocID="{3F666957-6943-4DED-9B53-8C2A88B7F269}" presName="compNode" presStyleCnt="0"/>
      <dgm:spPr/>
    </dgm:pt>
    <dgm:pt modelId="{5C46EAB6-A675-4A78-88BC-72BC68F6ED53}" type="pres">
      <dgm:prSet presAssocID="{3F666957-6943-4DED-9B53-8C2A88B7F269}" presName="bgRect" presStyleLbl="bgShp" presStyleIdx="1" presStyleCnt="4"/>
      <dgm:spPr/>
    </dgm:pt>
    <dgm:pt modelId="{4222B9A4-BCC1-4A16-8215-11665FE400B5}" type="pres">
      <dgm:prSet presAssocID="{3F666957-6943-4DED-9B53-8C2A88B7F26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3A3A62B0-CEFF-4FBF-8B47-AFC2DA41E792}" type="pres">
      <dgm:prSet presAssocID="{3F666957-6943-4DED-9B53-8C2A88B7F269}" presName="spaceRect" presStyleCnt="0"/>
      <dgm:spPr/>
    </dgm:pt>
    <dgm:pt modelId="{D28A4010-3257-4F33-8E14-1695AAE07531}" type="pres">
      <dgm:prSet presAssocID="{3F666957-6943-4DED-9B53-8C2A88B7F269}" presName="parTx" presStyleLbl="revTx" presStyleIdx="1" presStyleCnt="4">
        <dgm:presLayoutVars>
          <dgm:chMax val="0"/>
          <dgm:chPref val="0"/>
        </dgm:presLayoutVars>
      </dgm:prSet>
      <dgm:spPr/>
    </dgm:pt>
    <dgm:pt modelId="{511AC53D-8CD2-42D8-AE86-25CF02923A69}" type="pres">
      <dgm:prSet presAssocID="{7CDB0B78-500B-421A-A42D-562273844428}" presName="sibTrans" presStyleCnt="0"/>
      <dgm:spPr/>
    </dgm:pt>
    <dgm:pt modelId="{76B3E768-CA39-48A1-B7AB-CA2C12F674FB}" type="pres">
      <dgm:prSet presAssocID="{60D3E9D4-25DD-497D-95CF-32A84CEBD5FF}" presName="compNode" presStyleCnt="0"/>
      <dgm:spPr/>
    </dgm:pt>
    <dgm:pt modelId="{02457AB5-F4C4-4844-8820-1B20DEB8396E}" type="pres">
      <dgm:prSet presAssocID="{60D3E9D4-25DD-497D-95CF-32A84CEBD5FF}" presName="bgRect" presStyleLbl="bgShp" presStyleIdx="2" presStyleCnt="4"/>
      <dgm:spPr/>
    </dgm:pt>
    <dgm:pt modelId="{4B4FA065-BCA7-49F8-B64A-C561D0420E4A}" type="pres">
      <dgm:prSet presAssocID="{60D3E9D4-25DD-497D-95CF-32A84CEBD5F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B99B3729-A70E-46B4-B1FC-ED884A8FB130}" type="pres">
      <dgm:prSet presAssocID="{60D3E9D4-25DD-497D-95CF-32A84CEBD5FF}" presName="spaceRect" presStyleCnt="0"/>
      <dgm:spPr/>
    </dgm:pt>
    <dgm:pt modelId="{248FA2A4-0BC6-44CA-B407-FB6F4B46C73B}" type="pres">
      <dgm:prSet presAssocID="{60D3E9D4-25DD-497D-95CF-32A84CEBD5FF}" presName="parTx" presStyleLbl="revTx" presStyleIdx="2" presStyleCnt="4">
        <dgm:presLayoutVars>
          <dgm:chMax val="0"/>
          <dgm:chPref val="0"/>
        </dgm:presLayoutVars>
      </dgm:prSet>
      <dgm:spPr/>
    </dgm:pt>
    <dgm:pt modelId="{086EEDC3-93F7-45C9-8357-B59FF691DFEC}" type="pres">
      <dgm:prSet presAssocID="{6133BBD1-7E16-46CA-AC88-602C92226770}" presName="sibTrans" presStyleCnt="0"/>
      <dgm:spPr/>
    </dgm:pt>
    <dgm:pt modelId="{08B905D8-FE78-4DC9-A5C1-08AB5F4EE957}" type="pres">
      <dgm:prSet presAssocID="{AB3297A3-1156-409E-8DE5-77AE20774992}" presName="compNode" presStyleCnt="0"/>
      <dgm:spPr/>
    </dgm:pt>
    <dgm:pt modelId="{778536FA-0839-4330-BCC1-F4F537C91131}" type="pres">
      <dgm:prSet presAssocID="{AB3297A3-1156-409E-8DE5-77AE20774992}" presName="bgRect" presStyleLbl="bgShp" presStyleIdx="3" presStyleCnt="4"/>
      <dgm:spPr/>
    </dgm:pt>
    <dgm:pt modelId="{20DBC4EB-F823-4729-BCD9-FF3F812AE03F}" type="pres">
      <dgm:prSet presAssocID="{AB3297A3-1156-409E-8DE5-77AE2077499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olice"/>
        </a:ext>
      </dgm:extLst>
    </dgm:pt>
    <dgm:pt modelId="{E360E9EA-0D31-4DCB-9CB0-E92A0053D95E}" type="pres">
      <dgm:prSet presAssocID="{AB3297A3-1156-409E-8DE5-77AE20774992}" presName="spaceRect" presStyleCnt="0"/>
      <dgm:spPr/>
    </dgm:pt>
    <dgm:pt modelId="{0D257F34-7CD0-464C-853B-08C5260A6C1C}" type="pres">
      <dgm:prSet presAssocID="{AB3297A3-1156-409E-8DE5-77AE20774992}" presName="parTx" presStyleLbl="revTx" presStyleIdx="3" presStyleCnt="4">
        <dgm:presLayoutVars>
          <dgm:chMax val="0"/>
          <dgm:chPref val="0"/>
        </dgm:presLayoutVars>
      </dgm:prSet>
      <dgm:spPr/>
    </dgm:pt>
  </dgm:ptLst>
  <dgm:cxnLst>
    <dgm:cxn modelId="{946E9601-A4BD-4406-9C84-747C76AF10EE}" type="presOf" srcId="{7F471CF3-5D54-4D4D-A9A8-224F0D4559C9}" destId="{C09A4862-0805-4EC4-AC8D-D40B92E50F31}" srcOrd="0" destOrd="0" presId="urn:microsoft.com/office/officeart/2018/2/layout/IconVerticalSolidList"/>
    <dgm:cxn modelId="{F1121718-DD72-4699-AFFC-C107CF934D1A}" type="presOf" srcId="{60D3E9D4-25DD-497D-95CF-32A84CEBD5FF}" destId="{248FA2A4-0BC6-44CA-B407-FB6F4B46C73B}" srcOrd="0" destOrd="0" presId="urn:microsoft.com/office/officeart/2018/2/layout/IconVerticalSolidList"/>
    <dgm:cxn modelId="{72E8B860-92D6-47B8-8A73-14E1442F84AF}" type="presOf" srcId="{D3469891-FEB7-4E11-8509-4D1852DEC501}" destId="{660E97DF-8B87-4A5F-A707-7E644FA7FB4E}" srcOrd="0" destOrd="0" presId="urn:microsoft.com/office/officeart/2018/2/layout/IconVerticalSolidList"/>
    <dgm:cxn modelId="{1723866D-3596-40CE-AC84-F43C5C825547}" srcId="{7F471CF3-5D54-4D4D-A9A8-224F0D4559C9}" destId="{AB3297A3-1156-409E-8DE5-77AE20774992}" srcOrd="3" destOrd="0" parTransId="{FF35C59B-5865-41E6-8734-F39EF4D10C39}" sibTransId="{A099D958-C35B-4B79-A353-FF58C3BBFBD2}"/>
    <dgm:cxn modelId="{C4AFD571-9993-4E48-B91D-0FF87043DAF7}" srcId="{7F471CF3-5D54-4D4D-A9A8-224F0D4559C9}" destId="{3F666957-6943-4DED-9B53-8C2A88B7F269}" srcOrd="1" destOrd="0" parTransId="{1C42B099-CD64-4543-8652-EDEF6034371C}" sibTransId="{7CDB0B78-500B-421A-A42D-562273844428}"/>
    <dgm:cxn modelId="{A7E3E183-1C09-4459-91B0-545251E13DE9}" type="presOf" srcId="{AB3297A3-1156-409E-8DE5-77AE20774992}" destId="{0D257F34-7CD0-464C-853B-08C5260A6C1C}" srcOrd="0" destOrd="0" presId="urn:microsoft.com/office/officeart/2018/2/layout/IconVerticalSolidList"/>
    <dgm:cxn modelId="{D9301098-4B57-4A3A-8D6D-B1C0EF773EA1}" srcId="{7F471CF3-5D54-4D4D-A9A8-224F0D4559C9}" destId="{60D3E9D4-25DD-497D-95CF-32A84CEBD5FF}" srcOrd="2" destOrd="0" parTransId="{35A05C07-5E20-49B6-A9E9-A6CC29289B22}" sibTransId="{6133BBD1-7E16-46CA-AC88-602C92226770}"/>
    <dgm:cxn modelId="{B62D3698-C1B9-40FC-B2BD-4B959E0C4E5D}" srcId="{7F471CF3-5D54-4D4D-A9A8-224F0D4559C9}" destId="{D3469891-FEB7-4E11-8509-4D1852DEC501}" srcOrd="0" destOrd="0" parTransId="{10763E93-93EE-48E2-9945-C73D3E20D1E0}" sibTransId="{4350511F-7EED-4707-80E4-04E2E90D5B4A}"/>
    <dgm:cxn modelId="{FB5D789A-6D2A-4814-9DA9-40D92E4A06A4}" type="presOf" srcId="{3F666957-6943-4DED-9B53-8C2A88B7F269}" destId="{D28A4010-3257-4F33-8E14-1695AAE07531}" srcOrd="0" destOrd="0" presId="urn:microsoft.com/office/officeart/2018/2/layout/IconVerticalSolidList"/>
    <dgm:cxn modelId="{A4C33065-73CE-454D-8B66-39ACEBA8E39F}" type="presParOf" srcId="{C09A4862-0805-4EC4-AC8D-D40B92E50F31}" destId="{F3FB8F22-55D6-41F9-9505-66BC724777A9}" srcOrd="0" destOrd="0" presId="urn:microsoft.com/office/officeart/2018/2/layout/IconVerticalSolidList"/>
    <dgm:cxn modelId="{5D862F43-0087-4506-9338-756BEE2DED46}" type="presParOf" srcId="{F3FB8F22-55D6-41F9-9505-66BC724777A9}" destId="{68436174-75FC-4D1E-82DB-E90C825D063A}" srcOrd="0" destOrd="0" presId="urn:microsoft.com/office/officeart/2018/2/layout/IconVerticalSolidList"/>
    <dgm:cxn modelId="{776A830A-D466-4857-92D4-7B6DDD531384}" type="presParOf" srcId="{F3FB8F22-55D6-41F9-9505-66BC724777A9}" destId="{293CA3F7-1E1E-455E-A785-912291067BCD}" srcOrd="1" destOrd="0" presId="urn:microsoft.com/office/officeart/2018/2/layout/IconVerticalSolidList"/>
    <dgm:cxn modelId="{4FF453D4-A505-4285-899B-CDA69B64087F}" type="presParOf" srcId="{F3FB8F22-55D6-41F9-9505-66BC724777A9}" destId="{E35FC7CC-54C0-4BB8-9B18-A9B0B3C407E4}" srcOrd="2" destOrd="0" presId="urn:microsoft.com/office/officeart/2018/2/layout/IconVerticalSolidList"/>
    <dgm:cxn modelId="{3A6C7A0F-5512-4391-A7FB-B7910F4CC7D6}" type="presParOf" srcId="{F3FB8F22-55D6-41F9-9505-66BC724777A9}" destId="{660E97DF-8B87-4A5F-A707-7E644FA7FB4E}" srcOrd="3" destOrd="0" presId="urn:microsoft.com/office/officeart/2018/2/layout/IconVerticalSolidList"/>
    <dgm:cxn modelId="{AB3517C7-1943-4EEF-AEFE-E0CB0744E217}" type="presParOf" srcId="{C09A4862-0805-4EC4-AC8D-D40B92E50F31}" destId="{F50DDB9B-DC34-47F4-80D1-5CAAA3D0FA41}" srcOrd="1" destOrd="0" presId="urn:microsoft.com/office/officeart/2018/2/layout/IconVerticalSolidList"/>
    <dgm:cxn modelId="{A4850E65-C0C7-44B1-B9D0-4697E6A22342}" type="presParOf" srcId="{C09A4862-0805-4EC4-AC8D-D40B92E50F31}" destId="{DE4B84ED-219E-4BAF-8823-6C6B90B85C39}" srcOrd="2" destOrd="0" presId="urn:microsoft.com/office/officeart/2018/2/layout/IconVerticalSolidList"/>
    <dgm:cxn modelId="{D263D74B-F398-450A-9A54-4D7BBC8288BC}" type="presParOf" srcId="{DE4B84ED-219E-4BAF-8823-6C6B90B85C39}" destId="{5C46EAB6-A675-4A78-88BC-72BC68F6ED53}" srcOrd="0" destOrd="0" presId="urn:microsoft.com/office/officeart/2018/2/layout/IconVerticalSolidList"/>
    <dgm:cxn modelId="{5F9DC79B-FADE-4C71-8A24-092D87481205}" type="presParOf" srcId="{DE4B84ED-219E-4BAF-8823-6C6B90B85C39}" destId="{4222B9A4-BCC1-4A16-8215-11665FE400B5}" srcOrd="1" destOrd="0" presId="urn:microsoft.com/office/officeart/2018/2/layout/IconVerticalSolidList"/>
    <dgm:cxn modelId="{4BD8AE8D-3F6A-4320-8B05-A42D2D7F860B}" type="presParOf" srcId="{DE4B84ED-219E-4BAF-8823-6C6B90B85C39}" destId="{3A3A62B0-CEFF-4FBF-8B47-AFC2DA41E792}" srcOrd="2" destOrd="0" presId="urn:microsoft.com/office/officeart/2018/2/layout/IconVerticalSolidList"/>
    <dgm:cxn modelId="{B09337A2-110A-44C8-8051-BFA41793C687}" type="presParOf" srcId="{DE4B84ED-219E-4BAF-8823-6C6B90B85C39}" destId="{D28A4010-3257-4F33-8E14-1695AAE07531}" srcOrd="3" destOrd="0" presId="urn:microsoft.com/office/officeart/2018/2/layout/IconVerticalSolidList"/>
    <dgm:cxn modelId="{1B6A15D9-24A6-4030-B01F-94C8FD292374}" type="presParOf" srcId="{C09A4862-0805-4EC4-AC8D-D40B92E50F31}" destId="{511AC53D-8CD2-42D8-AE86-25CF02923A69}" srcOrd="3" destOrd="0" presId="urn:microsoft.com/office/officeart/2018/2/layout/IconVerticalSolidList"/>
    <dgm:cxn modelId="{E99D24AC-F7BF-4265-93DD-8448670A9576}" type="presParOf" srcId="{C09A4862-0805-4EC4-AC8D-D40B92E50F31}" destId="{76B3E768-CA39-48A1-B7AB-CA2C12F674FB}" srcOrd="4" destOrd="0" presId="urn:microsoft.com/office/officeart/2018/2/layout/IconVerticalSolidList"/>
    <dgm:cxn modelId="{889D59D6-CD7C-4B8D-B682-E67ECE4AAA78}" type="presParOf" srcId="{76B3E768-CA39-48A1-B7AB-CA2C12F674FB}" destId="{02457AB5-F4C4-4844-8820-1B20DEB8396E}" srcOrd="0" destOrd="0" presId="urn:microsoft.com/office/officeart/2018/2/layout/IconVerticalSolidList"/>
    <dgm:cxn modelId="{718C6EB1-3CE4-4FB6-936E-28ED8C04F307}" type="presParOf" srcId="{76B3E768-CA39-48A1-B7AB-CA2C12F674FB}" destId="{4B4FA065-BCA7-49F8-B64A-C561D0420E4A}" srcOrd="1" destOrd="0" presId="urn:microsoft.com/office/officeart/2018/2/layout/IconVerticalSolidList"/>
    <dgm:cxn modelId="{ED1B9B65-F4AD-43E4-9871-0A80AFAD17FC}" type="presParOf" srcId="{76B3E768-CA39-48A1-B7AB-CA2C12F674FB}" destId="{B99B3729-A70E-46B4-B1FC-ED884A8FB130}" srcOrd="2" destOrd="0" presId="urn:microsoft.com/office/officeart/2018/2/layout/IconVerticalSolidList"/>
    <dgm:cxn modelId="{9340B6BD-F1C3-40BA-96C7-C85A253AB7D6}" type="presParOf" srcId="{76B3E768-CA39-48A1-B7AB-CA2C12F674FB}" destId="{248FA2A4-0BC6-44CA-B407-FB6F4B46C73B}" srcOrd="3" destOrd="0" presId="urn:microsoft.com/office/officeart/2018/2/layout/IconVerticalSolidList"/>
    <dgm:cxn modelId="{C2A8BB5F-2BE3-4313-A4D6-50A04BF3F0A5}" type="presParOf" srcId="{C09A4862-0805-4EC4-AC8D-D40B92E50F31}" destId="{086EEDC3-93F7-45C9-8357-B59FF691DFEC}" srcOrd="5" destOrd="0" presId="urn:microsoft.com/office/officeart/2018/2/layout/IconVerticalSolidList"/>
    <dgm:cxn modelId="{3C06E4F0-DF9E-4A01-A4B9-16C0407F2D7D}" type="presParOf" srcId="{C09A4862-0805-4EC4-AC8D-D40B92E50F31}" destId="{08B905D8-FE78-4DC9-A5C1-08AB5F4EE957}" srcOrd="6" destOrd="0" presId="urn:microsoft.com/office/officeart/2018/2/layout/IconVerticalSolidList"/>
    <dgm:cxn modelId="{18501123-D7C9-4919-963C-98749CE81B1E}" type="presParOf" srcId="{08B905D8-FE78-4DC9-A5C1-08AB5F4EE957}" destId="{778536FA-0839-4330-BCC1-F4F537C91131}" srcOrd="0" destOrd="0" presId="urn:microsoft.com/office/officeart/2018/2/layout/IconVerticalSolidList"/>
    <dgm:cxn modelId="{4885106F-F487-42ED-8E79-235EA7CF1BF3}" type="presParOf" srcId="{08B905D8-FE78-4DC9-A5C1-08AB5F4EE957}" destId="{20DBC4EB-F823-4729-BCD9-FF3F812AE03F}" srcOrd="1" destOrd="0" presId="urn:microsoft.com/office/officeart/2018/2/layout/IconVerticalSolidList"/>
    <dgm:cxn modelId="{14BF1EF9-5930-40A4-A4DD-8BE5DB52066E}" type="presParOf" srcId="{08B905D8-FE78-4DC9-A5C1-08AB5F4EE957}" destId="{E360E9EA-0D31-4DCB-9CB0-E92A0053D95E}" srcOrd="2" destOrd="0" presId="urn:microsoft.com/office/officeart/2018/2/layout/IconVerticalSolidList"/>
    <dgm:cxn modelId="{2AEC4AA4-741A-45A6-BF9D-CA5032B36BB4}" type="presParOf" srcId="{08B905D8-FE78-4DC9-A5C1-08AB5F4EE957}" destId="{0D257F34-7CD0-464C-853B-08C5260A6C1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7E9152F-0BCA-45FF-82F3-40EC14D8BA0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pl-PL"/>
        </a:p>
      </dgm:t>
    </dgm:pt>
    <dgm:pt modelId="{A529596A-DB7E-4434-9249-022B9559DBE6}">
      <dgm:prSet/>
      <dgm:spPr/>
      <dgm:t>
        <a:bodyPr/>
        <a:lstStyle/>
        <a:p>
          <a:pPr rtl="0"/>
          <a:r>
            <a:rPr lang="pl-PL"/>
            <a:t>poręczenie majątkowe</a:t>
          </a:r>
        </a:p>
      </dgm:t>
    </dgm:pt>
    <dgm:pt modelId="{E8EBE83E-780B-468C-8796-7B59EABDC96F}" type="parTrans" cxnId="{0EAD2632-DB5D-4FAA-A17E-EDE8B97015B5}">
      <dgm:prSet/>
      <dgm:spPr/>
      <dgm:t>
        <a:bodyPr/>
        <a:lstStyle/>
        <a:p>
          <a:endParaRPr lang="pl-PL"/>
        </a:p>
      </dgm:t>
    </dgm:pt>
    <dgm:pt modelId="{C5AA2691-609B-4039-91DD-B92DAB531569}" type="sibTrans" cxnId="{0EAD2632-DB5D-4FAA-A17E-EDE8B97015B5}">
      <dgm:prSet/>
      <dgm:spPr/>
      <dgm:t>
        <a:bodyPr/>
        <a:lstStyle/>
        <a:p>
          <a:endParaRPr lang="pl-PL"/>
        </a:p>
      </dgm:t>
    </dgm:pt>
    <dgm:pt modelId="{75920DF6-9C8C-4F6F-823B-F1F4C52BBFCF}">
      <dgm:prSet/>
      <dgm:spPr/>
      <dgm:t>
        <a:bodyPr/>
        <a:lstStyle/>
        <a:p>
          <a:pPr rtl="0"/>
          <a:r>
            <a:rPr lang="pl-PL"/>
            <a:t>poręczenie społeczne </a:t>
          </a:r>
        </a:p>
      </dgm:t>
    </dgm:pt>
    <dgm:pt modelId="{AA0D2DBD-7260-4919-A8DA-180690A63160}" type="parTrans" cxnId="{EE3FCC7F-7409-40A3-B772-F985EBC82849}">
      <dgm:prSet/>
      <dgm:spPr/>
      <dgm:t>
        <a:bodyPr/>
        <a:lstStyle/>
        <a:p>
          <a:endParaRPr lang="pl-PL"/>
        </a:p>
      </dgm:t>
    </dgm:pt>
    <dgm:pt modelId="{7AA22E96-3BCD-4904-A090-7AE1930B0DEE}" type="sibTrans" cxnId="{EE3FCC7F-7409-40A3-B772-F985EBC82849}">
      <dgm:prSet/>
      <dgm:spPr/>
      <dgm:t>
        <a:bodyPr/>
        <a:lstStyle/>
        <a:p>
          <a:endParaRPr lang="pl-PL"/>
        </a:p>
      </dgm:t>
    </dgm:pt>
    <dgm:pt modelId="{CFAFCA1E-62ED-42F0-9955-14F5063E8C2D}">
      <dgm:prSet/>
      <dgm:spPr/>
      <dgm:t>
        <a:bodyPr/>
        <a:lstStyle/>
        <a:p>
          <a:pPr rtl="0"/>
          <a:r>
            <a:rPr lang="pl-PL" dirty="0"/>
            <a:t>poręczenie osoby godnej zaufania</a:t>
          </a:r>
        </a:p>
      </dgm:t>
    </dgm:pt>
    <dgm:pt modelId="{BB7691ED-6D9A-4672-B1C4-18134B55C799}" type="parTrans" cxnId="{F2CAE1BF-0E98-44BD-B05D-552DDDD78C5B}">
      <dgm:prSet/>
      <dgm:spPr/>
      <dgm:t>
        <a:bodyPr/>
        <a:lstStyle/>
        <a:p>
          <a:endParaRPr lang="pl-PL"/>
        </a:p>
      </dgm:t>
    </dgm:pt>
    <dgm:pt modelId="{5A2885D5-5DA7-4F79-BBEC-2FDFCF5DD784}" type="sibTrans" cxnId="{F2CAE1BF-0E98-44BD-B05D-552DDDD78C5B}">
      <dgm:prSet/>
      <dgm:spPr/>
      <dgm:t>
        <a:bodyPr/>
        <a:lstStyle/>
        <a:p>
          <a:endParaRPr lang="pl-PL"/>
        </a:p>
      </dgm:t>
    </dgm:pt>
    <dgm:pt modelId="{978A06B6-43EE-4255-B8DD-1974786F6311}">
      <dgm:prSet/>
      <dgm:spPr/>
      <dgm:t>
        <a:bodyPr/>
        <a:lstStyle/>
        <a:p>
          <a:pPr rtl="0"/>
          <a:r>
            <a:rPr lang="pl-PL"/>
            <a:t>dozór policji</a:t>
          </a:r>
        </a:p>
      </dgm:t>
    </dgm:pt>
    <dgm:pt modelId="{770FBAD7-5299-417F-84E4-A675C5F58D35}" type="parTrans" cxnId="{2F716122-F0CE-4DE9-9CF8-6E2F16258F49}">
      <dgm:prSet/>
      <dgm:spPr/>
      <dgm:t>
        <a:bodyPr/>
        <a:lstStyle/>
        <a:p>
          <a:endParaRPr lang="pl-PL"/>
        </a:p>
      </dgm:t>
    </dgm:pt>
    <dgm:pt modelId="{9B93EC1E-B0E7-401B-8725-CFDF49B110EA}" type="sibTrans" cxnId="{2F716122-F0CE-4DE9-9CF8-6E2F16258F49}">
      <dgm:prSet/>
      <dgm:spPr/>
      <dgm:t>
        <a:bodyPr/>
        <a:lstStyle/>
        <a:p>
          <a:endParaRPr lang="pl-PL"/>
        </a:p>
      </dgm:t>
    </dgm:pt>
    <dgm:pt modelId="{7438A799-9F3D-4728-893E-9388AD4876DB}">
      <dgm:prSet/>
      <dgm:spPr/>
      <dgm:t>
        <a:bodyPr/>
        <a:lstStyle/>
        <a:p>
          <a:pPr rtl="0"/>
          <a:r>
            <a:rPr lang="pl-PL"/>
            <a:t>dozór warunkowy policji </a:t>
          </a:r>
        </a:p>
      </dgm:t>
    </dgm:pt>
    <dgm:pt modelId="{72A65F38-88A1-48CB-A879-EEF11491358E}" type="parTrans" cxnId="{43E31DB0-2F09-4891-9D7C-2A6963A94902}">
      <dgm:prSet/>
      <dgm:spPr/>
      <dgm:t>
        <a:bodyPr/>
        <a:lstStyle/>
        <a:p>
          <a:endParaRPr lang="pl-PL"/>
        </a:p>
      </dgm:t>
    </dgm:pt>
    <dgm:pt modelId="{AE23BB24-58B7-482E-AD2A-D32D15EBD479}" type="sibTrans" cxnId="{43E31DB0-2F09-4891-9D7C-2A6963A94902}">
      <dgm:prSet/>
      <dgm:spPr/>
      <dgm:t>
        <a:bodyPr/>
        <a:lstStyle/>
        <a:p>
          <a:endParaRPr lang="pl-PL"/>
        </a:p>
      </dgm:t>
    </dgm:pt>
    <dgm:pt modelId="{70185655-7284-45C2-9C40-7E94E51DE058}">
      <dgm:prSet/>
      <dgm:spPr/>
      <dgm:t>
        <a:bodyPr/>
        <a:lstStyle/>
        <a:p>
          <a:pPr rtl="0"/>
          <a:r>
            <a:rPr lang="pl-PL" dirty="0"/>
            <a:t>nakaz opuszczenia lokalu zajmowanego wspólnie z pokrzywdzonym </a:t>
          </a:r>
        </a:p>
      </dgm:t>
    </dgm:pt>
    <dgm:pt modelId="{F5017794-E4C6-4829-825F-50D04E3808B5}" type="parTrans" cxnId="{228079CF-46C9-4E17-ACCE-02063CEE8F88}">
      <dgm:prSet/>
      <dgm:spPr/>
      <dgm:t>
        <a:bodyPr/>
        <a:lstStyle/>
        <a:p>
          <a:endParaRPr lang="pl-PL"/>
        </a:p>
      </dgm:t>
    </dgm:pt>
    <dgm:pt modelId="{19D7EEFD-5393-4578-A183-7E2B6221A63E}" type="sibTrans" cxnId="{228079CF-46C9-4E17-ACCE-02063CEE8F88}">
      <dgm:prSet/>
      <dgm:spPr/>
      <dgm:t>
        <a:bodyPr/>
        <a:lstStyle/>
        <a:p>
          <a:endParaRPr lang="pl-PL"/>
        </a:p>
      </dgm:t>
    </dgm:pt>
    <dgm:pt modelId="{AFE94778-60AF-4BCB-92DF-AB73A292F2B5}">
      <dgm:prSet/>
      <dgm:spPr/>
      <dgm:t>
        <a:bodyPr/>
        <a:lstStyle/>
        <a:p>
          <a:pPr rtl="0"/>
          <a:r>
            <a:rPr lang="pl-PL" dirty="0"/>
            <a:t>zawieszenie w wykonywaniu czynności służbowych lub wykonywaniu zawodu, </a:t>
          </a:r>
        </a:p>
      </dgm:t>
    </dgm:pt>
    <dgm:pt modelId="{1B8E3064-7107-4A5E-B0B7-EDC82C4820B6}" type="parTrans" cxnId="{D4F9D56A-3673-4EE0-8A8A-4025433DC5BC}">
      <dgm:prSet/>
      <dgm:spPr/>
      <dgm:t>
        <a:bodyPr/>
        <a:lstStyle/>
        <a:p>
          <a:endParaRPr lang="pl-PL"/>
        </a:p>
      </dgm:t>
    </dgm:pt>
    <dgm:pt modelId="{E606B1C3-BA37-4BC8-A56A-21A6ABB4492C}" type="sibTrans" cxnId="{D4F9D56A-3673-4EE0-8A8A-4025433DC5BC}">
      <dgm:prSet/>
      <dgm:spPr/>
      <dgm:t>
        <a:bodyPr/>
        <a:lstStyle/>
        <a:p>
          <a:endParaRPr lang="pl-PL"/>
        </a:p>
      </dgm:t>
    </dgm:pt>
    <dgm:pt modelId="{1ABD13EE-4B94-4781-A77F-5BD68D6D2DA2}">
      <dgm:prSet/>
      <dgm:spPr/>
      <dgm:t>
        <a:bodyPr/>
        <a:lstStyle/>
        <a:p>
          <a:pPr rtl="0"/>
          <a:r>
            <a:rPr lang="pl-PL"/>
            <a:t>zakaz opuszczania kraju</a:t>
          </a:r>
        </a:p>
      </dgm:t>
    </dgm:pt>
    <dgm:pt modelId="{9CFD851B-F1A6-4735-B89B-39B29B85F17B}" type="parTrans" cxnId="{753CB105-D01C-4BDE-9614-AE4AAC7673A0}">
      <dgm:prSet/>
      <dgm:spPr/>
      <dgm:t>
        <a:bodyPr/>
        <a:lstStyle/>
        <a:p>
          <a:endParaRPr lang="pl-PL"/>
        </a:p>
      </dgm:t>
    </dgm:pt>
    <dgm:pt modelId="{A41ECD75-734C-43F7-AAEF-935E1358395A}" type="sibTrans" cxnId="{753CB105-D01C-4BDE-9614-AE4AAC7673A0}">
      <dgm:prSet/>
      <dgm:spPr/>
      <dgm:t>
        <a:bodyPr/>
        <a:lstStyle/>
        <a:p>
          <a:endParaRPr lang="pl-PL"/>
        </a:p>
      </dgm:t>
    </dgm:pt>
    <dgm:pt modelId="{A93BDEDB-0E86-43A7-AA5A-638A98D360FE}">
      <dgm:prSet/>
      <dgm:spPr/>
      <dgm:t>
        <a:bodyPr/>
        <a:lstStyle/>
        <a:p>
          <a:r>
            <a:rPr lang="pl-PL" dirty="0"/>
            <a:t>zakaz  ubiegania się o zamówienia publiczne na czas trwania postępowania</a:t>
          </a:r>
        </a:p>
      </dgm:t>
    </dgm:pt>
    <dgm:pt modelId="{0F536668-31BA-4692-883C-E36A5C382F91}" type="parTrans" cxnId="{FD64B961-50A8-490D-99D0-462E8C3663E9}">
      <dgm:prSet/>
      <dgm:spPr/>
      <dgm:t>
        <a:bodyPr/>
        <a:lstStyle/>
        <a:p>
          <a:endParaRPr lang="pl-PL"/>
        </a:p>
      </dgm:t>
    </dgm:pt>
    <dgm:pt modelId="{991F92D2-AEA7-4EF9-9D6D-F038C3A54F78}" type="sibTrans" cxnId="{FD64B961-50A8-490D-99D0-462E8C3663E9}">
      <dgm:prSet/>
      <dgm:spPr/>
      <dgm:t>
        <a:bodyPr/>
        <a:lstStyle/>
        <a:p>
          <a:endParaRPr lang="pl-PL"/>
        </a:p>
      </dgm:t>
    </dgm:pt>
    <dgm:pt modelId="{1BA31DD2-55B7-4374-AA26-6C8F8837743E}" type="pres">
      <dgm:prSet presAssocID="{67E9152F-0BCA-45FF-82F3-40EC14D8BA0A}" presName="diagram" presStyleCnt="0">
        <dgm:presLayoutVars>
          <dgm:dir/>
          <dgm:resizeHandles val="exact"/>
        </dgm:presLayoutVars>
      </dgm:prSet>
      <dgm:spPr/>
    </dgm:pt>
    <dgm:pt modelId="{5786E51D-A20B-42B3-AD5D-EC7BF985BCAD}" type="pres">
      <dgm:prSet presAssocID="{A529596A-DB7E-4434-9249-022B9559DBE6}" presName="node" presStyleLbl="node1" presStyleIdx="0" presStyleCnt="9">
        <dgm:presLayoutVars>
          <dgm:bulletEnabled val="1"/>
        </dgm:presLayoutVars>
      </dgm:prSet>
      <dgm:spPr/>
    </dgm:pt>
    <dgm:pt modelId="{20D8F3BC-DCD9-49C8-AA82-BFD7FB0F4068}" type="pres">
      <dgm:prSet presAssocID="{C5AA2691-609B-4039-91DD-B92DAB531569}" presName="sibTrans" presStyleCnt="0"/>
      <dgm:spPr/>
    </dgm:pt>
    <dgm:pt modelId="{E678121A-1B2D-488D-BBC7-A8C3A38B9530}" type="pres">
      <dgm:prSet presAssocID="{75920DF6-9C8C-4F6F-823B-F1F4C52BBFCF}" presName="node" presStyleLbl="node1" presStyleIdx="1" presStyleCnt="9">
        <dgm:presLayoutVars>
          <dgm:bulletEnabled val="1"/>
        </dgm:presLayoutVars>
      </dgm:prSet>
      <dgm:spPr/>
    </dgm:pt>
    <dgm:pt modelId="{F5EE7EC7-4684-4D76-9717-EEFADE4E05BB}" type="pres">
      <dgm:prSet presAssocID="{7AA22E96-3BCD-4904-A090-7AE1930B0DEE}" presName="sibTrans" presStyleCnt="0"/>
      <dgm:spPr/>
    </dgm:pt>
    <dgm:pt modelId="{243DDC79-E819-4F76-8F1A-99B7E9B1469A}" type="pres">
      <dgm:prSet presAssocID="{CFAFCA1E-62ED-42F0-9955-14F5063E8C2D}" presName="node" presStyleLbl="node1" presStyleIdx="2" presStyleCnt="9">
        <dgm:presLayoutVars>
          <dgm:bulletEnabled val="1"/>
        </dgm:presLayoutVars>
      </dgm:prSet>
      <dgm:spPr/>
    </dgm:pt>
    <dgm:pt modelId="{73CC31F9-2E40-49C7-B59F-3102F31305B9}" type="pres">
      <dgm:prSet presAssocID="{5A2885D5-5DA7-4F79-BBEC-2FDFCF5DD784}" presName="sibTrans" presStyleCnt="0"/>
      <dgm:spPr/>
    </dgm:pt>
    <dgm:pt modelId="{A67EECD1-576D-448F-B7DE-E2310A0297FB}" type="pres">
      <dgm:prSet presAssocID="{978A06B6-43EE-4255-B8DD-1974786F6311}" presName="node" presStyleLbl="node1" presStyleIdx="3" presStyleCnt="9">
        <dgm:presLayoutVars>
          <dgm:bulletEnabled val="1"/>
        </dgm:presLayoutVars>
      </dgm:prSet>
      <dgm:spPr/>
    </dgm:pt>
    <dgm:pt modelId="{0F82721B-1D1A-4390-A0DF-1DAEA744AB63}" type="pres">
      <dgm:prSet presAssocID="{9B93EC1E-B0E7-401B-8725-CFDF49B110EA}" presName="sibTrans" presStyleCnt="0"/>
      <dgm:spPr/>
    </dgm:pt>
    <dgm:pt modelId="{E6203619-F29A-47EA-91C6-84A5495DCFB0}" type="pres">
      <dgm:prSet presAssocID="{7438A799-9F3D-4728-893E-9388AD4876DB}" presName="node" presStyleLbl="node1" presStyleIdx="4" presStyleCnt="9">
        <dgm:presLayoutVars>
          <dgm:bulletEnabled val="1"/>
        </dgm:presLayoutVars>
      </dgm:prSet>
      <dgm:spPr/>
    </dgm:pt>
    <dgm:pt modelId="{8E8234C9-C118-4CCB-8C4C-D288C9CF7742}" type="pres">
      <dgm:prSet presAssocID="{AE23BB24-58B7-482E-AD2A-D32D15EBD479}" presName="sibTrans" presStyleCnt="0"/>
      <dgm:spPr/>
    </dgm:pt>
    <dgm:pt modelId="{16B86522-CE84-4511-BCDD-5150379D8BED}" type="pres">
      <dgm:prSet presAssocID="{70185655-7284-45C2-9C40-7E94E51DE058}" presName="node" presStyleLbl="node1" presStyleIdx="5" presStyleCnt="9">
        <dgm:presLayoutVars>
          <dgm:bulletEnabled val="1"/>
        </dgm:presLayoutVars>
      </dgm:prSet>
      <dgm:spPr/>
    </dgm:pt>
    <dgm:pt modelId="{8013FF15-2687-4B73-9CA8-6F668AC7F10A}" type="pres">
      <dgm:prSet presAssocID="{19D7EEFD-5393-4578-A183-7E2B6221A63E}" presName="sibTrans" presStyleCnt="0"/>
      <dgm:spPr/>
    </dgm:pt>
    <dgm:pt modelId="{DE57A8A3-F543-47D8-8D6D-EE6AE3EA1E79}" type="pres">
      <dgm:prSet presAssocID="{AFE94778-60AF-4BCB-92DF-AB73A292F2B5}" presName="node" presStyleLbl="node1" presStyleIdx="6" presStyleCnt="9">
        <dgm:presLayoutVars>
          <dgm:bulletEnabled val="1"/>
        </dgm:presLayoutVars>
      </dgm:prSet>
      <dgm:spPr/>
    </dgm:pt>
    <dgm:pt modelId="{AA1373F0-249E-457B-B531-59B40C84B8F2}" type="pres">
      <dgm:prSet presAssocID="{E606B1C3-BA37-4BC8-A56A-21A6ABB4492C}" presName="sibTrans" presStyleCnt="0"/>
      <dgm:spPr/>
    </dgm:pt>
    <dgm:pt modelId="{3F3E6728-2D17-4113-8028-937303EB41C4}" type="pres">
      <dgm:prSet presAssocID="{A93BDEDB-0E86-43A7-AA5A-638A98D360FE}" presName="node" presStyleLbl="node1" presStyleIdx="7" presStyleCnt="9">
        <dgm:presLayoutVars>
          <dgm:bulletEnabled val="1"/>
        </dgm:presLayoutVars>
      </dgm:prSet>
      <dgm:spPr/>
    </dgm:pt>
    <dgm:pt modelId="{9FDDF678-7418-441F-84E3-DEE6CA986ECE}" type="pres">
      <dgm:prSet presAssocID="{991F92D2-AEA7-4EF9-9D6D-F038C3A54F78}" presName="sibTrans" presStyleCnt="0"/>
      <dgm:spPr/>
    </dgm:pt>
    <dgm:pt modelId="{907CEB13-8554-4F40-9B16-09202136BDBD}" type="pres">
      <dgm:prSet presAssocID="{1ABD13EE-4B94-4781-A77F-5BD68D6D2DA2}" presName="node" presStyleLbl="node1" presStyleIdx="8" presStyleCnt="9">
        <dgm:presLayoutVars>
          <dgm:bulletEnabled val="1"/>
        </dgm:presLayoutVars>
      </dgm:prSet>
      <dgm:spPr/>
    </dgm:pt>
  </dgm:ptLst>
  <dgm:cxnLst>
    <dgm:cxn modelId="{753CB105-D01C-4BDE-9614-AE4AAC7673A0}" srcId="{67E9152F-0BCA-45FF-82F3-40EC14D8BA0A}" destId="{1ABD13EE-4B94-4781-A77F-5BD68D6D2DA2}" srcOrd="8" destOrd="0" parTransId="{9CFD851B-F1A6-4735-B89B-39B29B85F17B}" sibTransId="{A41ECD75-734C-43F7-AAEF-935E1358395A}"/>
    <dgm:cxn modelId="{A8732918-34C6-41E0-AF05-BF04C433B436}" type="presOf" srcId="{978A06B6-43EE-4255-B8DD-1974786F6311}" destId="{A67EECD1-576D-448F-B7DE-E2310A0297FB}" srcOrd="0" destOrd="0" presId="urn:microsoft.com/office/officeart/2005/8/layout/default"/>
    <dgm:cxn modelId="{2F716122-F0CE-4DE9-9CF8-6E2F16258F49}" srcId="{67E9152F-0BCA-45FF-82F3-40EC14D8BA0A}" destId="{978A06B6-43EE-4255-B8DD-1974786F6311}" srcOrd="3" destOrd="0" parTransId="{770FBAD7-5299-417F-84E4-A675C5F58D35}" sibTransId="{9B93EC1E-B0E7-401B-8725-CFDF49B110EA}"/>
    <dgm:cxn modelId="{ADB5EA22-465D-4CCF-BC01-3441DA5CC6E9}" type="presOf" srcId="{A529596A-DB7E-4434-9249-022B9559DBE6}" destId="{5786E51D-A20B-42B3-AD5D-EC7BF985BCAD}" srcOrd="0" destOrd="0" presId="urn:microsoft.com/office/officeart/2005/8/layout/default"/>
    <dgm:cxn modelId="{0EAD2632-DB5D-4FAA-A17E-EDE8B97015B5}" srcId="{67E9152F-0BCA-45FF-82F3-40EC14D8BA0A}" destId="{A529596A-DB7E-4434-9249-022B9559DBE6}" srcOrd="0" destOrd="0" parTransId="{E8EBE83E-780B-468C-8796-7B59EABDC96F}" sibTransId="{C5AA2691-609B-4039-91DD-B92DAB531569}"/>
    <dgm:cxn modelId="{FD64B961-50A8-490D-99D0-462E8C3663E9}" srcId="{67E9152F-0BCA-45FF-82F3-40EC14D8BA0A}" destId="{A93BDEDB-0E86-43A7-AA5A-638A98D360FE}" srcOrd="7" destOrd="0" parTransId="{0F536668-31BA-4692-883C-E36A5C382F91}" sibTransId="{991F92D2-AEA7-4EF9-9D6D-F038C3A54F78}"/>
    <dgm:cxn modelId="{A9EF8E67-B54E-4D2D-8866-4D674A8CFEA2}" type="presOf" srcId="{CFAFCA1E-62ED-42F0-9955-14F5063E8C2D}" destId="{243DDC79-E819-4F76-8F1A-99B7E9B1469A}" srcOrd="0" destOrd="0" presId="urn:microsoft.com/office/officeart/2005/8/layout/default"/>
    <dgm:cxn modelId="{D4F9D56A-3673-4EE0-8A8A-4025433DC5BC}" srcId="{67E9152F-0BCA-45FF-82F3-40EC14D8BA0A}" destId="{AFE94778-60AF-4BCB-92DF-AB73A292F2B5}" srcOrd="6" destOrd="0" parTransId="{1B8E3064-7107-4A5E-B0B7-EDC82C4820B6}" sibTransId="{E606B1C3-BA37-4BC8-A56A-21A6ABB4492C}"/>
    <dgm:cxn modelId="{EE3FCC7F-7409-40A3-B772-F985EBC82849}" srcId="{67E9152F-0BCA-45FF-82F3-40EC14D8BA0A}" destId="{75920DF6-9C8C-4F6F-823B-F1F4C52BBFCF}" srcOrd="1" destOrd="0" parTransId="{AA0D2DBD-7260-4919-A8DA-180690A63160}" sibTransId="{7AA22E96-3BCD-4904-A090-7AE1930B0DEE}"/>
    <dgm:cxn modelId="{43E31DB0-2F09-4891-9D7C-2A6963A94902}" srcId="{67E9152F-0BCA-45FF-82F3-40EC14D8BA0A}" destId="{7438A799-9F3D-4728-893E-9388AD4876DB}" srcOrd="4" destOrd="0" parTransId="{72A65F38-88A1-48CB-A879-EEF11491358E}" sibTransId="{AE23BB24-58B7-482E-AD2A-D32D15EBD479}"/>
    <dgm:cxn modelId="{66932CB3-8C9B-49A9-8CC7-2157ECDB43D6}" type="presOf" srcId="{AFE94778-60AF-4BCB-92DF-AB73A292F2B5}" destId="{DE57A8A3-F543-47D8-8D6D-EE6AE3EA1E79}" srcOrd="0" destOrd="0" presId="urn:microsoft.com/office/officeart/2005/8/layout/default"/>
    <dgm:cxn modelId="{F2CAE1BF-0E98-44BD-B05D-552DDDD78C5B}" srcId="{67E9152F-0BCA-45FF-82F3-40EC14D8BA0A}" destId="{CFAFCA1E-62ED-42F0-9955-14F5063E8C2D}" srcOrd="2" destOrd="0" parTransId="{BB7691ED-6D9A-4672-B1C4-18134B55C799}" sibTransId="{5A2885D5-5DA7-4F79-BBEC-2FDFCF5DD784}"/>
    <dgm:cxn modelId="{1AA360C0-02DB-4305-9F8F-FAA183833977}" type="presOf" srcId="{7438A799-9F3D-4728-893E-9388AD4876DB}" destId="{E6203619-F29A-47EA-91C6-84A5495DCFB0}" srcOrd="0" destOrd="0" presId="urn:microsoft.com/office/officeart/2005/8/layout/default"/>
    <dgm:cxn modelId="{228079CF-46C9-4E17-ACCE-02063CEE8F88}" srcId="{67E9152F-0BCA-45FF-82F3-40EC14D8BA0A}" destId="{70185655-7284-45C2-9C40-7E94E51DE058}" srcOrd="5" destOrd="0" parTransId="{F5017794-E4C6-4829-825F-50D04E3808B5}" sibTransId="{19D7EEFD-5393-4578-A183-7E2B6221A63E}"/>
    <dgm:cxn modelId="{C69745D4-B045-46E3-86C9-D81534DF1980}" type="presOf" srcId="{A93BDEDB-0E86-43A7-AA5A-638A98D360FE}" destId="{3F3E6728-2D17-4113-8028-937303EB41C4}" srcOrd="0" destOrd="0" presId="urn:microsoft.com/office/officeart/2005/8/layout/default"/>
    <dgm:cxn modelId="{812D24D6-9755-4C74-826E-334AA0F5610D}" type="presOf" srcId="{1ABD13EE-4B94-4781-A77F-5BD68D6D2DA2}" destId="{907CEB13-8554-4F40-9B16-09202136BDBD}" srcOrd="0" destOrd="0" presId="urn:microsoft.com/office/officeart/2005/8/layout/default"/>
    <dgm:cxn modelId="{92516CF1-119C-4AA6-90A1-1BD2375DA52D}" type="presOf" srcId="{70185655-7284-45C2-9C40-7E94E51DE058}" destId="{16B86522-CE84-4511-BCDD-5150379D8BED}" srcOrd="0" destOrd="0" presId="urn:microsoft.com/office/officeart/2005/8/layout/default"/>
    <dgm:cxn modelId="{FD3D4CF3-E5E9-4E9B-A309-918447B6D506}" type="presOf" srcId="{67E9152F-0BCA-45FF-82F3-40EC14D8BA0A}" destId="{1BA31DD2-55B7-4374-AA26-6C8F8837743E}" srcOrd="0" destOrd="0" presId="urn:microsoft.com/office/officeart/2005/8/layout/default"/>
    <dgm:cxn modelId="{1C5EC8FA-0F20-4E71-93AF-B7E1CF29312B}" type="presOf" srcId="{75920DF6-9C8C-4F6F-823B-F1F4C52BBFCF}" destId="{E678121A-1B2D-488D-BBC7-A8C3A38B9530}" srcOrd="0" destOrd="0" presId="urn:microsoft.com/office/officeart/2005/8/layout/default"/>
    <dgm:cxn modelId="{5810F41B-A259-4A39-8373-2A9D184DEE98}" type="presParOf" srcId="{1BA31DD2-55B7-4374-AA26-6C8F8837743E}" destId="{5786E51D-A20B-42B3-AD5D-EC7BF985BCAD}" srcOrd="0" destOrd="0" presId="urn:microsoft.com/office/officeart/2005/8/layout/default"/>
    <dgm:cxn modelId="{7040FBB1-00BF-418C-8B06-A5CFEB5ED2AC}" type="presParOf" srcId="{1BA31DD2-55B7-4374-AA26-6C8F8837743E}" destId="{20D8F3BC-DCD9-49C8-AA82-BFD7FB0F4068}" srcOrd="1" destOrd="0" presId="urn:microsoft.com/office/officeart/2005/8/layout/default"/>
    <dgm:cxn modelId="{E389D71D-2BE9-42DD-8AF0-108494BEF46F}" type="presParOf" srcId="{1BA31DD2-55B7-4374-AA26-6C8F8837743E}" destId="{E678121A-1B2D-488D-BBC7-A8C3A38B9530}" srcOrd="2" destOrd="0" presId="urn:microsoft.com/office/officeart/2005/8/layout/default"/>
    <dgm:cxn modelId="{19C9C674-8592-4BED-A4FB-FEE7D8688777}" type="presParOf" srcId="{1BA31DD2-55B7-4374-AA26-6C8F8837743E}" destId="{F5EE7EC7-4684-4D76-9717-EEFADE4E05BB}" srcOrd="3" destOrd="0" presId="urn:microsoft.com/office/officeart/2005/8/layout/default"/>
    <dgm:cxn modelId="{25EC89E2-3E2D-4808-9FF0-58B5B5AA613A}" type="presParOf" srcId="{1BA31DD2-55B7-4374-AA26-6C8F8837743E}" destId="{243DDC79-E819-4F76-8F1A-99B7E9B1469A}" srcOrd="4" destOrd="0" presId="urn:microsoft.com/office/officeart/2005/8/layout/default"/>
    <dgm:cxn modelId="{E0F3A015-9E67-4028-87A5-910295473E29}" type="presParOf" srcId="{1BA31DD2-55B7-4374-AA26-6C8F8837743E}" destId="{73CC31F9-2E40-49C7-B59F-3102F31305B9}" srcOrd="5" destOrd="0" presId="urn:microsoft.com/office/officeart/2005/8/layout/default"/>
    <dgm:cxn modelId="{28B7C713-4E93-4FED-8614-D5BC5E46BA46}" type="presParOf" srcId="{1BA31DD2-55B7-4374-AA26-6C8F8837743E}" destId="{A67EECD1-576D-448F-B7DE-E2310A0297FB}" srcOrd="6" destOrd="0" presId="urn:microsoft.com/office/officeart/2005/8/layout/default"/>
    <dgm:cxn modelId="{3DBA75C2-2973-49E2-B600-06AF37D73712}" type="presParOf" srcId="{1BA31DD2-55B7-4374-AA26-6C8F8837743E}" destId="{0F82721B-1D1A-4390-A0DF-1DAEA744AB63}" srcOrd="7" destOrd="0" presId="urn:microsoft.com/office/officeart/2005/8/layout/default"/>
    <dgm:cxn modelId="{D8CF16CB-3BAC-48FB-B6AC-96FD8D1275DD}" type="presParOf" srcId="{1BA31DD2-55B7-4374-AA26-6C8F8837743E}" destId="{E6203619-F29A-47EA-91C6-84A5495DCFB0}" srcOrd="8" destOrd="0" presId="urn:microsoft.com/office/officeart/2005/8/layout/default"/>
    <dgm:cxn modelId="{1BEDA787-AE39-433D-A6BC-47AD1A10F3DC}" type="presParOf" srcId="{1BA31DD2-55B7-4374-AA26-6C8F8837743E}" destId="{8E8234C9-C118-4CCB-8C4C-D288C9CF7742}" srcOrd="9" destOrd="0" presId="urn:microsoft.com/office/officeart/2005/8/layout/default"/>
    <dgm:cxn modelId="{97CEDDB7-E1EB-4A77-B706-5EF6B1FE0051}" type="presParOf" srcId="{1BA31DD2-55B7-4374-AA26-6C8F8837743E}" destId="{16B86522-CE84-4511-BCDD-5150379D8BED}" srcOrd="10" destOrd="0" presId="urn:microsoft.com/office/officeart/2005/8/layout/default"/>
    <dgm:cxn modelId="{58EC2660-2855-4163-B1CB-6D16E25B3216}" type="presParOf" srcId="{1BA31DD2-55B7-4374-AA26-6C8F8837743E}" destId="{8013FF15-2687-4B73-9CA8-6F668AC7F10A}" srcOrd="11" destOrd="0" presId="urn:microsoft.com/office/officeart/2005/8/layout/default"/>
    <dgm:cxn modelId="{7FFBC53B-6274-4661-9B81-6B376B5856FC}" type="presParOf" srcId="{1BA31DD2-55B7-4374-AA26-6C8F8837743E}" destId="{DE57A8A3-F543-47D8-8D6D-EE6AE3EA1E79}" srcOrd="12" destOrd="0" presId="urn:microsoft.com/office/officeart/2005/8/layout/default"/>
    <dgm:cxn modelId="{B49E2D5D-9420-4ED5-BD09-A6851D7E2C3F}" type="presParOf" srcId="{1BA31DD2-55B7-4374-AA26-6C8F8837743E}" destId="{AA1373F0-249E-457B-B531-59B40C84B8F2}" srcOrd="13" destOrd="0" presId="urn:microsoft.com/office/officeart/2005/8/layout/default"/>
    <dgm:cxn modelId="{269C605D-19EA-4309-B5ED-D8A2FF6EBCDD}" type="presParOf" srcId="{1BA31DD2-55B7-4374-AA26-6C8F8837743E}" destId="{3F3E6728-2D17-4113-8028-937303EB41C4}" srcOrd="14" destOrd="0" presId="urn:microsoft.com/office/officeart/2005/8/layout/default"/>
    <dgm:cxn modelId="{84256C66-05C9-4595-9C53-4111918AFF13}" type="presParOf" srcId="{1BA31DD2-55B7-4374-AA26-6C8F8837743E}" destId="{9FDDF678-7418-441F-84E3-DEE6CA986ECE}" srcOrd="15" destOrd="0" presId="urn:microsoft.com/office/officeart/2005/8/layout/default"/>
    <dgm:cxn modelId="{0778CF4B-1EC8-4273-8C7B-349CB4BC986A}" type="presParOf" srcId="{1BA31DD2-55B7-4374-AA26-6C8F8837743E}" destId="{907CEB13-8554-4F40-9B16-09202136BDBD}"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5B43F7-A779-4771-BE61-3D1284A8D03A}"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7C2EBE33-9B93-4FE2-98A1-A7B9E7B7F9F2}">
      <dgm:prSet/>
      <dgm:spPr/>
      <dgm:t>
        <a:bodyPr/>
        <a:lstStyle/>
        <a:p>
          <a:pPr>
            <a:lnSpc>
              <a:spcPct val="100000"/>
            </a:lnSpc>
          </a:pPr>
          <a:r>
            <a:rPr lang="pl-PL"/>
            <a:t>Stosowanie wyłącznie w realizacji dwóch celów (art. 249 § 1)</a:t>
          </a:r>
          <a:endParaRPr lang="en-US"/>
        </a:p>
      </dgm:t>
    </dgm:pt>
    <dgm:pt modelId="{5C631257-F25C-4B87-A303-4E72E8E9DCD4}" type="parTrans" cxnId="{8D9329E8-4BD2-4DF8-ACCC-DE794F708A4A}">
      <dgm:prSet/>
      <dgm:spPr/>
      <dgm:t>
        <a:bodyPr/>
        <a:lstStyle/>
        <a:p>
          <a:endParaRPr lang="en-US"/>
        </a:p>
      </dgm:t>
    </dgm:pt>
    <dgm:pt modelId="{9E1369F6-AFB2-49CB-81A7-5F8F83379E68}" type="sibTrans" cxnId="{8D9329E8-4BD2-4DF8-ACCC-DE794F708A4A}">
      <dgm:prSet/>
      <dgm:spPr/>
      <dgm:t>
        <a:bodyPr/>
        <a:lstStyle/>
        <a:p>
          <a:endParaRPr lang="en-US"/>
        </a:p>
      </dgm:t>
    </dgm:pt>
    <dgm:pt modelId="{55C73087-3CE5-4ED1-9558-1996333037AF}">
      <dgm:prSet/>
      <dgm:spPr/>
      <dgm:t>
        <a:bodyPr/>
        <a:lstStyle/>
        <a:p>
          <a:pPr>
            <a:lnSpc>
              <a:spcPct val="100000"/>
            </a:lnSpc>
          </a:pPr>
          <a:r>
            <a:rPr lang="pl-PL"/>
            <a:t>1. zabezpieczenie prawidłowego toku postępowania (cel zasadniczy)</a:t>
          </a:r>
          <a:endParaRPr lang="en-US"/>
        </a:p>
      </dgm:t>
    </dgm:pt>
    <dgm:pt modelId="{1C38B7B6-9105-4714-B505-8B8033C72EE0}" type="parTrans" cxnId="{AEA89AA3-BA7E-4FAA-A9A1-F389C03623EE}">
      <dgm:prSet/>
      <dgm:spPr/>
      <dgm:t>
        <a:bodyPr/>
        <a:lstStyle/>
        <a:p>
          <a:endParaRPr lang="en-US"/>
        </a:p>
      </dgm:t>
    </dgm:pt>
    <dgm:pt modelId="{983AA1D4-C9EF-4309-ADC0-4FB6BCE2F8E8}" type="sibTrans" cxnId="{AEA89AA3-BA7E-4FAA-A9A1-F389C03623EE}">
      <dgm:prSet/>
      <dgm:spPr/>
      <dgm:t>
        <a:bodyPr/>
        <a:lstStyle/>
        <a:p>
          <a:endParaRPr lang="en-US"/>
        </a:p>
      </dgm:t>
    </dgm:pt>
    <dgm:pt modelId="{F3ED0DAF-5777-44AB-B63C-D88EED21843F}">
      <dgm:prSet/>
      <dgm:spPr/>
      <dgm:t>
        <a:bodyPr/>
        <a:lstStyle/>
        <a:p>
          <a:pPr>
            <a:lnSpc>
              <a:spcPct val="100000"/>
            </a:lnSpc>
          </a:pPr>
          <a:r>
            <a:rPr lang="pl-PL"/>
            <a:t>2. zapobieżenie popełnieniu przez oskarżonego nowego, ciężkiego przestępstwa (cel akcesoryjny)</a:t>
          </a:r>
          <a:endParaRPr lang="en-US"/>
        </a:p>
      </dgm:t>
    </dgm:pt>
    <dgm:pt modelId="{F321BAAA-883D-40AE-9AD4-7FC0259F2A5A}" type="parTrans" cxnId="{D1567A73-AB7D-495F-83BA-B8B8903BF094}">
      <dgm:prSet/>
      <dgm:spPr/>
      <dgm:t>
        <a:bodyPr/>
        <a:lstStyle/>
        <a:p>
          <a:endParaRPr lang="en-US"/>
        </a:p>
      </dgm:t>
    </dgm:pt>
    <dgm:pt modelId="{B93553DF-85B7-4377-97C4-A5434712EA34}" type="sibTrans" cxnId="{D1567A73-AB7D-495F-83BA-B8B8903BF094}">
      <dgm:prSet/>
      <dgm:spPr/>
      <dgm:t>
        <a:bodyPr/>
        <a:lstStyle/>
        <a:p>
          <a:endParaRPr lang="en-US"/>
        </a:p>
      </dgm:t>
    </dgm:pt>
    <dgm:pt modelId="{3A0ACA47-F2B7-422B-B399-6634C40C0256}">
      <dgm:prSet/>
      <dgm:spPr/>
      <dgm:t>
        <a:bodyPr/>
        <a:lstStyle/>
        <a:p>
          <a:pPr>
            <a:lnSpc>
              <a:spcPct val="100000"/>
            </a:lnSpc>
          </a:pPr>
          <a:r>
            <a:rPr lang="pl-PL"/>
            <a:t>Niedopuszczalne stosowanie środków zapobiegawczych celem ułatwienia pracy organom procesowym, jako formę kary za nieprzyznanie się do winy przez oskarżonego, czy tzw. areszt wydobywczy – czyli skłonienie oskarżonego do złożenie wyjaśnień poprzez zastosowanie tymczasowego aresztowania. </a:t>
          </a:r>
          <a:endParaRPr lang="en-US"/>
        </a:p>
      </dgm:t>
    </dgm:pt>
    <dgm:pt modelId="{4FD3F4F7-1B2F-4256-9536-3FD934FB7D57}" type="parTrans" cxnId="{936F7BE1-AB4D-451A-8FBB-A19925BC43E1}">
      <dgm:prSet/>
      <dgm:spPr/>
      <dgm:t>
        <a:bodyPr/>
        <a:lstStyle/>
        <a:p>
          <a:endParaRPr lang="en-US"/>
        </a:p>
      </dgm:t>
    </dgm:pt>
    <dgm:pt modelId="{3DC273B5-0232-43DC-AB46-6C918FFCD30C}" type="sibTrans" cxnId="{936F7BE1-AB4D-451A-8FBB-A19925BC43E1}">
      <dgm:prSet/>
      <dgm:spPr/>
      <dgm:t>
        <a:bodyPr/>
        <a:lstStyle/>
        <a:p>
          <a:endParaRPr lang="en-US"/>
        </a:p>
      </dgm:t>
    </dgm:pt>
    <dgm:pt modelId="{0AC3268C-8BD1-4C82-A572-4A31945E3F46}">
      <dgm:prSet/>
      <dgm:spPr/>
      <dgm:t>
        <a:bodyPr/>
        <a:lstStyle/>
        <a:p>
          <a:pPr>
            <a:lnSpc>
              <a:spcPct val="100000"/>
            </a:lnSpc>
          </a:pPr>
          <a:r>
            <a:rPr lang="pl-PL"/>
            <a:t>Środków zapobiegawczych nie można stosować „dla wygody” organów procesowych ani tym bardziej  ze względu na presję społeczną lub dla realizacji celów politycznych (zob. wyrok ETPC z 30.04.2013 r. w sprawie Julia Tymoshenko p. Ukrainie, skarga nr 49872/11).  </a:t>
          </a:r>
          <a:endParaRPr lang="en-US"/>
        </a:p>
      </dgm:t>
    </dgm:pt>
    <dgm:pt modelId="{9E597CC6-E5D7-4340-9E33-A50B84317002}" type="parTrans" cxnId="{AF193DEA-BD6D-4E59-AF94-AA1D199B3B8E}">
      <dgm:prSet/>
      <dgm:spPr/>
      <dgm:t>
        <a:bodyPr/>
        <a:lstStyle/>
        <a:p>
          <a:endParaRPr lang="en-US"/>
        </a:p>
      </dgm:t>
    </dgm:pt>
    <dgm:pt modelId="{CDB37305-35B6-4EBA-A076-7B1A2BC11A03}" type="sibTrans" cxnId="{AF193DEA-BD6D-4E59-AF94-AA1D199B3B8E}">
      <dgm:prSet/>
      <dgm:spPr/>
      <dgm:t>
        <a:bodyPr/>
        <a:lstStyle/>
        <a:p>
          <a:endParaRPr lang="en-US"/>
        </a:p>
      </dgm:t>
    </dgm:pt>
    <dgm:pt modelId="{951BD09B-0885-4CA6-8CB3-318D4D2BBDAA}" type="pres">
      <dgm:prSet presAssocID="{8F5B43F7-A779-4771-BE61-3D1284A8D03A}" presName="root" presStyleCnt="0">
        <dgm:presLayoutVars>
          <dgm:dir/>
          <dgm:resizeHandles val="exact"/>
        </dgm:presLayoutVars>
      </dgm:prSet>
      <dgm:spPr/>
    </dgm:pt>
    <dgm:pt modelId="{217D1746-99B5-4B87-B648-B4758CF283CC}" type="pres">
      <dgm:prSet presAssocID="{7C2EBE33-9B93-4FE2-98A1-A7B9E7B7F9F2}" presName="compNode" presStyleCnt="0"/>
      <dgm:spPr/>
    </dgm:pt>
    <dgm:pt modelId="{CB4EADE9-9F56-42B1-89AA-E0FEDCD0A1BC}" type="pres">
      <dgm:prSet presAssocID="{7C2EBE33-9B93-4FE2-98A1-A7B9E7B7F9F2}" presName="bgRect" presStyleLbl="bgShp" presStyleIdx="0" presStyleCnt="3"/>
      <dgm:spPr/>
    </dgm:pt>
    <dgm:pt modelId="{B700C1B3-8B3F-4E1D-9CDA-D4F8FA1B113C}" type="pres">
      <dgm:prSet presAssocID="{7C2EBE33-9B93-4FE2-98A1-A7B9E7B7F9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B81631FD-EEDD-4041-A2D8-DD15A43EFB27}" type="pres">
      <dgm:prSet presAssocID="{7C2EBE33-9B93-4FE2-98A1-A7B9E7B7F9F2}" presName="spaceRect" presStyleCnt="0"/>
      <dgm:spPr/>
    </dgm:pt>
    <dgm:pt modelId="{C81E360E-C3ED-43A9-9C79-00757A18709D}" type="pres">
      <dgm:prSet presAssocID="{7C2EBE33-9B93-4FE2-98A1-A7B9E7B7F9F2}" presName="parTx" presStyleLbl="revTx" presStyleIdx="0" presStyleCnt="4">
        <dgm:presLayoutVars>
          <dgm:chMax val="0"/>
          <dgm:chPref val="0"/>
        </dgm:presLayoutVars>
      </dgm:prSet>
      <dgm:spPr/>
    </dgm:pt>
    <dgm:pt modelId="{12C90CE4-584D-4729-9475-F6D8277C8E57}" type="pres">
      <dgm:prSet presAssocID="{7C2EBE33-9B93-4FE2-98A1-A7B9E7B7F9F2}" presName="desTx" presStyleLbl="revTx" presStyleIdx="1" presStyleCnt="4">
        <dgm:presLayoutVars/>
      </dgm:prSet>
      <dgm:spPr/>
    </dgm:pt>
    <dgm:pt modelId="{63B8D0AC-40D5-4391-BA21-A7AF1766846D}" type="pres">
      <dgm:prSet presAssocID="{9E1369F6-AFB2-49CB-81A7-5F8F83379E68}" presName="sibTrans" presStyleCnt="0"/>
      <dgm:spPr/>
    </dgm:pt>
    <dgm:pt modelId="{ECBC3FB2-0825-4678-A797-D49B380C4E42}" type="pres">
      <dgm:prSet presAssocID="{3A0ACA47-F2B7-422B-B399-6634C40C0256}" presName="compNode" presStyleCnt="0"/>
      <dgm:spPr/>
    </dgm:pt>
    <dgm:pt modelId="{7C6291AD-0120-4B55-8303-848BDDC585D5}" type="pres">
      <dgm:prSet presAssocID="{3A0ACA47-F2B7-422B-B399-6634C40C0256}" presName="bgRect" presStyleLbl="bgShp" presStyleIdx="1" presStyleCnt="3"/>
      <dgm:spPr/>
    </dgm:pt>
    <dgm:pt modelId="{EDB5C2BA-6205-4F37-B3B6-E26F065C2EA5}" type="pres">
      <dgm:prSet presAssocID="{3A0ACA47-F2B7-422B-B399-6634C40C025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lice"/>
        </a:ext>
      </dgm:extLst>
    </dgm:pt>
    <dgm:pt modelId="{DBF8D6A5-1D09-43AF-9FB5-D55E68D3DD5F}" type="pres">
      <dgm:prSet presAssocID="{3A0ACA47-F2B7-422B-B399-6634C40C0256}" presName="spaceRect" presStyleCnt="0"/>
      <dgm:spPr/>
    </dgm:pt>
    <dgm:pt modelId="{69A7A5FC-7958-4CFB-A756-FCF18547DDC2}" type="pres">
      <dgm:prSet presAssocID="{3A0ACA47-F2B7-422B-B399-6634C40C0256}" presName="parTx" presStyleLbl="revTx" presStyleIdx="2" presStyleCnt="4">
        <dgm:presLayoutVars>
          <dgm:chMax val="0"/>
          <dgm:chPref val="0"/>
        </dgm:presLayoutVars>
      </dgm:prSet>
      <dgm:spPr/>
    </dgm:pt>
    <dgm:pt modelId="{BE4991FD-A3F9-40AF-A382-F150CDA567C6}" type="pres">
      <dgm:prSet presAssocID="{3DC273B5-0232-43DC-AB46-6C918FFCD30C}" presName="sibTrans" presStyleCnt="0"/>
      <dgm:spPr/>
    </dgm:pt>
    <dgm:pt modelId="{6609933E-4589-4F06-B1B1-0B2EB15F2EFD}" type="pres">
      <dgm:prSet presAssocID="{0AC3268C-8BD1-4C82-A572-4A31945E3F46}" presName="compNode" presStyleCnt="0"/>
      <dgm:spPr/>
    </dgm:pt>
    <dgm:pt modelId="{41AD6069-A322-48E2-A981-638FFFF45134}" type="pres">
      <dgm:prSet presAssocID="{0AC3268C-8BD1-4C82-A572-4A31945E3F46}" presName="bgRect" presStyleLbl="bgShp" presStyleIdx="2" presStyleCnt="3"/>
      <dgm:spPr/>
    </dgm:pt>
    <dgm:pt modelId="{1C1836E3-A560-41E2-AEB0-CAB35E638927}" type="pres">
      <dgm:prSet presAssocID="{0AC3268C-8BD1-4C82-A572-4A31945E3F4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DE617195-C9EB-408C-ABD6-2D5EC68E0D59}" type="pres">
      <dgm:prSet presAssocID="{0AC3268C-8BD1-4C82-A572-4A31945E3F46}" presName="spaceRect" presStyleCnt="0"/>
      <dgm:spPr/>
    </dgm:pt>
    <dgm:pt modelId="{1B7604B1-0927-4FD3-BE32-17A8EA1B95E6}" type="pres">
      <dgm:prSet presAssocID="{0AC3268C-8BD1-4C82-A572-4A31945E3F46}" presName="parTx" presStyleLbl="revTx" presStyleIdx="3" presStyleCnt="4">
        <dgm:presLayoutVars>
          <dgm:chMax val="0"/>
          <dgm:chPref val="0"/>
        </dgm:presLayoutVars>
      </dgm:prSet>
      <dgm:spPr/>
    </dgm:pt>
  </dgm:ptLst>
  <dgm:cxnLst>
    <dgm:cxn modelId="{D40BF605-93A5-4A14-A6ED-E468B4D7A80F}" type="presOf" srcId="{0AC3268C-8BD1-4C82-A572-4A31945E3F46}" destId="{1B7604B1-0927-4FD3-BE32-17A8EA1B95E6}" srcOrd="0" destOrd="0" presId="urn:microsoft.com/office/officeart/2018/2/layout/IconVerticalSolidList"/>
    <dgm:cxn modelId="{B20A492C-5768-4D8C-A86D-6BFCD4681B75}" type="presOf" srcId="{55C73087-3CE5-4ED1-9558-1996333037AF}" destId="{12C90CE4-584D-4729-9475-F6D8277C8E57}" srcOrd="0" destOrd="0" presId="urn:microsoft.com/office/officeart/2018/2/layout/IconVerticalSolidList"/>
    <dgm:cxn modelId="{23AB4130-3E43-4680-9FBE-BFB794DF6BCF}" type="presOf" srcId="{8F5B43F7-A779-4771-BE61-3D1284A8D03A}" destId="{951BD09B-0885-4CA6-8CB3-318D4D2BBDAA}" srcOrd="0" destOrd="0" presId="urn:microsoft.com/office/officeart/2018/2/layout/IconVerticalSolidList"/>
    <dgm:cxn modelId="{D1567A73-AB7D-495F-83BA-B8B8903BF094}" srcId="{7C2EBE33-9B93-4FE2-98A1-A7B9E7B7F9F2}" destId="{F3ED0DAF-5777-44AB-B63C-D88EED21843F}" srcOrd="1" destOrd="0" parTransId="{F321BAAA-883D-40AE-9AD4-7FC0259F2A5A}" sibTransId="{B93553DF-85B7-4377-97C4-A5434712EA34}"/>
    <dgm:cxn modelId="{754EF753-5758-43B7-B26D-F0B09200117C}" type="presOf" srcId="{F3ED0DAF-5777-44AB-B63C-D88EED21843F}" destId="{12C90CE4-584D-4729-9475-F6D8277C8E57}" srcOrd="0" destOrd="1" presId="urn:microsoft.com/office/officeart/2018/2/layout/IconVerticalSolidList"/>
    <dgm:cxn modelId="{AEA89AA3-BA7E-4FAA-A9A1-F389C03623EE}" srcId="{7C2EBE33-9B93-4FE2-98A1-A7B9E7B7F9F2}" destId="{55C73087-3CE5-4ED1-9558-1996333037AF}" srcOrd="0" destOrd="0" parTransId="{1C38B7B6-9105-4714-B505-8B8033C72EE0}" sibTransId="{983AA1D4-C9EF-4309-ADC0-4FB6BCE2F8E8}"/>
    <dgm:cxn modelId="{A366C0C6-BD2D-4DB2-84D5-BE1439EDE146}" type="presOf" srcId="{7C2EBE33-9B93-4FE2-98A1-A7B9E7B7F9F2}" destId="{C81E360E-C3ED-43A9-9C79-00757A18709D}" srcOrd="0" destOrd="0" presId="urn:microsoft.com/office/officeart/2018/2/layout/IconVerticalSolidList"/>
    <dgm:cxn modelId="{F98339D1-9732-42F0-A7FC-083C7CE53074}" type="presOf" srcId="{3A0ACA47-F2B7-422B-B399-6634C40C0256}" destId="{69A7A5FC-7958-4CFB-A756-FCF18547DDC2}" srcOrd="0" destOrd="0" presId="urn:microsoft.com/office/officeart/2018/2/layout/IconVerticalSolidList"/>
    <dgm:cxn modelId="{936F7BE1-AB4D-451A-8FBB-A19925BC43E1}" srcId="{8F5B43F7-A779-4771-BE61-3D1284A8D03A}" destId="{3A0ACA47-F2B7-422B-B399-6634C40C0256}" srcOrd="1" destOrd="0" parTransId="{4FD3F4F7-1B2F-4256-9536-3FD934FB7D57}" sibTransId="{3DC273B5-0232-43DC-AB46-6C918FFCD30C}"/>
    <dgm:cxn modelId="{8D9329E8-4BD2-4DF8-ACCC-DE794F708A4A}" srcId="{8F5B43F7-A779-4771-BE61-3D1284A8D03A}" destId="{7C2EBE33-9B93-4FE2-98A1-A7B9E7B7F9F2}" srcOrd="0" destOrd="0" parTransId="{5C631257-F25C-4B87-A303-4E72E8E9DCD4}" sibTransId="{9E1369F6-AFB2-49CB-81A7-5F8F83379E68}"/>
    <dgm:cxn modelId="{AF193DEA-BD6D-4E59-AF94-AA1D199B3B8E}" srcId="{8F5B43F7-A779-4771-BE61-3D1284A8D03A}" destId="{0AC3268C-8BD1-4C82-A572-4A31945E3F46}" srcOrd="2" destOrd="0" parTransId="{9E597CC6-E5D7-4340-9E33-A50B84317002}" sibTransId="{CDB37305-35B6-4EBA-A076-7B1A2BC11A03}"/>
    <dgm:cxn modelId="{B9A866F6-BD6B-4DD2-BC4A-3ECEC6F031C5}" type="presParOf" srcId="{951BD09B-0885-4CA6-8CB3-318D4D2BBDAA}" destId="{217D1746-99B5-4B87-B648-B4758CF283CC}" srcOrd="0" destOrd="0" presId="urn:microsoft.com/office/officeart/2018/2/layout/IconVerticalSolidList"/>
    <dgm:cxn modelId="{F4296017-DF4D-4F3A-97FD-A50375004DAA}" type="presParOf" srcId="{217D1746-99B5-4B87-B648-B4758CF283CC}" destId="{CB4EADE9-9F56-42B1-89AA-E0FEDCD0A1BC}" srcOrd="0" destOrd="0" presId="urn:microsoft.com/office/officeart/2018/2/layout/IconVerticalSolidList"/>
    <dgm:cxn modelId="{9A404108-3C2A-4C31-9862-DF16935CF26F}" type="presParOf" srcId="{217D1746-99B5-4B87-B648-B4758CF283CC}" destId="{B700C1B3-8B3F-4E1D-9CDA-D4F8FA1B113C}" srcOrd="1" destOrd="0" presId="urn:microsoft.com/office/officeart/2018/2/layout/IconVerticalSolidList"/>
    <dgm:cxn modelId="{A6873A44-9791-42AE-9ADA-894CD50F21F1}" type="presParOf" srcId="{217D1746-99B5-4B87-B648-B4758CF283CC}" destId="{B81631FD-EEDD-4041-A2D8-DD15A43EFB27}" srcOrd="2" destOrd="0" presId="urn:microsoft.com/office/officeart/2018/2/layout/IconVerticalSolidList"/>
    <dgm:cxn modelId="{8A781F6A-7A3D-48E7-BE67-04EF3A4FB943}" type="presParOf" srcId="{217D1746-99B5-4B87-B648-B4758CF283CC}" destId="{C81E360E-C3ED-43A9-9C79-00757A18709D}" srcOrd="3" destOrd="0" presId="urn:microsoft.com/office/officeart/2018/2/layout/IconVerticalSolidList"/>
    <dgm:cxn modelId="{E424AEAF-A44C-4AC9-8E7F-19E4695F7583}" type="presParOf" srcId="{217D1746-99B5-4B87-B648-B4758CF283CC}" destId="{12C90CE4-584D-4729-9475-F6D8277C8E57}" srcOrd="4" destOrd="0" presId="urn:microsoft.com/office/officeart/2018/2/layout/IconVerticalSolidList"/>
    <dgm:cxn modelId="{A642B580-6E4E-46C7-9F62-95377309BD7E}" type="presParOf" srcId="{951BD09B-0885-4CA6-8CB3-318D4D2BBDAA}" destId="{63B8D0AC-40D5-4391-BA21-A7AF1766846D}" srcOrd="1" destOrd="0" presId="urn:microsoft.com/office/officeart/2018/2/layout/IconVerticalSolidList"/>
    <dgm:cxn modelId="{92EF5AC2-3161-47E3-B6EF-216D7FB5982D}" type="presParOf" srcId="{951BD09B-0885-4CA6-8CB3-318D4D2BBDAA}" destId="{ECBC3FB2-0825-4678-A797-D49B380C4E42}" srcOrd="2" destOrd="0" presId="urn:microsoft.com/office/officeart/2018/2/layout/IconVerticalSolidList"/>
    <dgm:cxn modelId="{613A1A24-C4DF-4B55-B7E1-DA3BD94B2B37}" type="presParOf" srcId="{ECBC3FB2-0825-4678-A797-D49B380C4E42}" destId="{7C6291AD-0120-4B55-8303-848BDDC585D5}" srcOrd="0" destOrd="0" presId="urn:microsoft.com/office/officeart/2018/2/layout/IconVerticalSolidList"/>
    <dgm:cxn modelId="{DD4F8F2D-D089-4F29-8FA7-696711929B26}" type="presParOf" srcId="{ECBC3FB2-0825-4678-A797-D49B380C4E42}" destId="{EDB5C2BA-6205-4F37-B3B6-E26F065C2EA5}" srcOrd="1" destOrd="0" presId="urn:microsoft.com/office/officeart/2018/2/layout/IconVerticalSolidList"/>
    <dgm:cxn modelId="{942B2621-A75A-4F1D-84F7-16AECB9B5CA0}" type="presParOf" srcId="{ECBC3FB2-0825-4678-A797-D49B380C4E42}" destId="{DBF8D6A5-1D09-43AF-9FB5-D55E68D3DD5F}" srcOrd="2" destOrd="0" presId="urn:microsoft.com/office/officeart/2018/2/layout/IconVerticalSolidList"/>
    <dgm:cxn modelId="{CAFE74F9-9D6F-4996-B283-A17DB05CABE4}" type="presParOf" srcId="{ECBC3FB2-0825-4678-A797-D49B380C4E42}" destId="{69A7A5FC-7958-4CFB-A756-FCF18547DDC2}" srcOrd="3" destOrd="0" presId="urn:microsoft.com/office/officeart/2018/2/layout/IconVerticalSolidList"/>
    <dgm:cxn modelId="{35CFEDE5-D807-4BC0-8B3F-D82CF9370CB0}" type="presParOf" srcId="{951BD09B-0885-4CA6-8CB3-318D4D2BBDAA}" destId="{BE4991FD-A3F9-40AF-A382-F150CDA567C6}" srcOrd="3" destOrd="0" presId="urn:microsoft.com/office/officeart/2018/2/layout/IconVerticalSolidList"/>
    <dgm:cxn modelId="{752A7FC4-D183-41DA-B8E3-A15B9819FA10}" type="presParOf" srcId="{951BD09B-0885-4CA6-8CB3-318D4D2BBDAA}" destId="{6609933E-4589-4F06-B1B1-0B2EB15F2EFD}" srcOrd="4" destOrd="0" presId="urn:microsoft.com/office/officeart/2018/2/layout/IconVerticalSolidList"/>
    <dgm:cxn modelId="{8EBA6EC5-C0EF-4E14-B90F-C288F10001A8}" type="presParOf" srcId="{6609933E-4589-4F06-B1B1-0B2EB15F2EFD}" destId="{41AD6069-A322-48E2-A981-638FFFF45134}" srcOrd="0" destOrd="0" presId="urn:microsoft.com/office/officeart/2018/2/layout/IconVerticalSolidList"/>
    <dgm:cxn modelId="{A9499147-745A-4E75-91E2-4C58E297C0E9}" type="presParOf" srcId="{6609933E-4589-4F06-B1B1-0B2EB15F2EFD}" destId="{1C1836E3-A560-41E2-AEB0-CAB35E638927}" srcOrd="1" destOrd="0" presId="urn:microsoft.com/office/officeart/2018/2/layout/IconVerticalSolidList"/>
    <dgm:cxn modelId="{CD698830-110C-4830-A9F0-0B95E0A97394}" type="presParOf" srcId="{6609933E-4589-4F06-B1B1-0B2EB15F2EFD}" destId="{DE617195-C9EB-408C-ABD6-2D5EC68E0D59}" srcOrd="2" destOrd="0" presId="urn:microsoft.com/office/officeart/2018/2/layout/IconVerticalSolidList"/>
    <dgm:cxn modelId="{DE6E13AD-2284-4C3B-A95E-050B85713184}" type="presParOf" srcId="{6609933E-4589-4F06-B1B1-0B2EB15F2EFD}" destId="{1B7604B1-0927-4FD3-BE32-17A8EA1B95E6}"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03BCCD6-A209-440D-99E0-3FE78101753F}"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E4F989BE-1B08-4184-99D1-7E661AAFF408}">
      <dgm:prSet/>
      <dgm:spPr/>
      <dgm:t>
        <a:bodyPr/>
        <a:lstStyle/>
        <a:p>
          <a:pPr>
            <a:defRPr b="1"/>
          </a:pPr>
          <a:r>
            <a:rPr lang="pl-PL"/>
            <a:t>Dozór zwykły – ograniczenie wolności (osobistej, komunikowania się, poruszania się) oskarżonego w sposób określony w postanowieniu organu procesowego. </a:t>
          </a:r>
          <a:endParaRPr lang="en-US"/>
        </a:p>
      </dgm:t>
    </dgm:pt>
    <dgm:pt modelId="{1B23AA5A-DB25-4ABB-9848-6E4FC722F9BA}" type="parTrans" cxnId="{45CD3453-E79C-428A-9C2C-111B608705A9}">
      <dgm:prSet/>
      <dgm:spPr/>
      <dgm:t>
        <a:bodyPr/>
        <a:lstStyle/>
        <a:p>
          <a:endParaRPr lang="en-US"/>
        </a:p>
      </dgm:t>
    </dgm:pt>
    <dgm:pt modelId="{A8111EE7-1555-4B54-B174-5E6E9DFE1110}" type="sibTrans" cxnId="{45CD3453-E79C-428A-9C2C-111B608705A9}">
      <dgm:prSet/>
      <dgm:spPr/>
      <dgm:t>
        <a:bodyPr/>
        <a:lstStyle/>
        <a:p>
          <a:endParaRPr lang="en-US"/>
        </a:p>
      </dgm:t>
    </dgm:pt>
    <dgm:pt modelId="{53DA4924-32B8-4B7C-B8C5-766D80A7F3B0}">
      <dgm:prSet/>
      <dgm:spPr/>
      <dgm:t>
        <a:bodyPr/>
        <a:lstStyle/>
        <a:p>
          <a:r>
            <a:rPr lang="pl-PL"/>
            <a:t>ważne – dozór zwykły nie jest ograniczony temporalnie!</a:t>
          </a:r>
          <a:endParaRPr lang="en-US"/>
        </a:p>
      </dgm:t>
    </dgm:pt>
    <dgm:pt modelId="{8042C6BA-A915-4378-B3D7-7F495246A568}" type="parTrans" cxnId="{50577080-05D5-427D-9226-04C78C53B508}">
      <dgm:prSet/>
      <dgm:spPr/>
      <dgm:t>
        <a:bodyPr/>
        <a:lstStyle/>
        <a:p>
          <a:endParaRPr lang="en-US"/>
        </a:p>
      </dgm:t>
    </dgm:pt>
    <dgm:pt modelId="{88639A43-19D3-4798-927E-84AD1368DE97}" type="sibTrans" cxnId="{50577080-05D5-427D-9226-04C78C53B508}">
      <dgm:prSet/>
      <dgm:spPr/>
      <dgm:t>
        <a:bodyPr/>
        <a:lstStyle/>
        <a:p>
          <a:endParaRPr lang="en-US"/>
        </a:p>
      </dgm:t>
    </dgm:pt>
    <dgm:pt modelId="{67D9DB77-5BFA-43B5-BA26-AB001D2CAEBE}">
      <dgm:prSet/>
      <dgm:spPr/>
      <dgm:t>
        <a:bodyPr/>
        <a:lstStyle/>
        <a:p>
          <a:pPr>
            <a:defRPr b="1"/>
          </a:pPr>
          <a:r>
            <a:rPr lang="pl-PL"/>
            <a:t>Dozór warunkowy - opuszczenie w wyznaczonym terminie przez oskarżonego lokalu zajmowanego wspólnie z pokrzywdzonym oraz określenie miejsca swojego pobytu, dzięki czemu można odstąpić od tymczasowego aresztowania.</a:t>
          </a:r>
          <a:endParaRPr lang="en-US"/>
        </a:p>
      </dgm:t>
    </dgm:pt>
    <dgm:pt modelId="{5C165933-EDC4-4753-B50C-A0B6C973B087}" type="parTrans" cxnId="{D2C573CF-2806-4A73-AE7B-5C8B9D24D376}">
      <dgm:prSet/>
      <dgm:spPr/>
      <dgm:t>
        <a:bodyPr/>
        <a:lstStyle/>
        <a:p>
          <a:endParaRPr lang="en-US"/>
        </a:p>
      </dgm:t>
    </dgm:pt>
    <dgm:pt modelId="{C8B68BD9-A2EE-4CB2-A23F-ACDBC9439640}" type="sibTrans" cxnId="{D2C573CF-2806-4A73-AE7B-5C8B9D24D376}">
      <dgm:prSet/>
      <dgm:spPr/>
      <dgm:t>
        <a:bodyPr/>
        <a:lstStyle/>
        <a:p>
          <a:endParaRPr lang="en-US"/>
        </a:p>
      </dgm:t>
    </dgm:pt>
    <dgm:pt modelId="{1C07B75B-0305-4290-AE74-6F4F0FD6250B}">
      <dgm:prSet/>
      <dgm:spPr/>
      <dgm:t>
        <a:bodyPr/>
        <a:lstStyle/>
        <a:p>
          <a:r>
            <a:rPr lang="pl-PL"/>
            <a:t>stosowany </a:t>
          </a:r>
          <a:r>
            <a:rPr lang="pl-PL" b="1"/>
            <a:t>zamiast tymczasowego aresztowania </a:t>
          </a:r>
          <a:endParaRPr lang="en-US"/>
        </a:p>
      </dgm:t>
    </dgm:pt>
    <dgm:pt modelId="{F25710DD-143D-4B5A-BB01-6BC9284CA91B}" type="parTrans" cxnId="{8AB1B0E1-CCD2-4828-A20B-0B56BF43EEAD}">
      <dgm:prSet/>
      <dgm:spPr/>
      <dgm:t>
        <a:bodyPr/>
        <a:lstStyle/>
        <a:p>
          <a:endParaRPr lang="en-US"/>
        </a:p>
      </dgm:t>
    </dgm:pt>
    <dgm:pt modelId="{CA3EC0D6-B42D-4565-B5E7-5B9DF3E53604}" type="sibTrans" cxnId="{8AB1B0E1-CCD2-4828-A20B-0B56BF43EEAD}">
      <dgm:prSet/>
      <dgm:spPr/>
      <dgm:t>
        <a:bodyPr/>
        <a:lstStyle/>
        <a:p>
          <a:endParaRPr lang="en-US"/>
        </a:p>
      </dgm:t>
    </dgm:pt>
    <dgm:pt modelId="{5275446B-6540-4512-A86D-25E840B20534}">
      <dgm:prSet/>
      <dgm:spPr/>
      <dgm:t>
        <a:bodyPr/>
        <a:lstStyle/>
        <a:p>
          <a:r>
            <a:rPr lang="pl-PL"/>
            <a:t>występują przesłanki pozwalające na zastosowanie tymczasowego aresztowania, ale organ odstępuje od stosowania tego środka zapobiegawczego (podkreślenie klauzuli </a:t>
          </a:r>
          <a:r>
            <a:rPr lang="pl-PL" i="1"/>
            <a:t>ultima ratio </a:t>
          </a:r>
          <a:r>
            <a:rPr lang="pl-PL"/>
            <a:t>tymczasowego aresztowania) </a:t>
          </a:r>
          <a:endParaRPr lang="en-US"/>
        </a:p>
      </dgm:t>
    </dgm:pt>
    <dgm:pt modelId="{012619BE-24D3-43CD-937F-19BA5645DA39}" type="parTrans" cxnId="{BFD863F0-FDBB-4C3D-AAF1-09C6749FBC20}">
      <dgm:prSet/>
      <dgm:spPr/>
      <dgm:t>
        <a:bodyPr/>
        <a:lstStyle/>
        <a:p>
          <a:endParaRPr lang="en-US"/>
        </a:p>
      </dgm:t>
    </dgm:pt>
    <dgm:pt modelId="{712AF871-5A35-401C-9B6F-F645B47064BB}" type="sibTrans" cxnId="{BFD863F0-FDBB-4C3D-AAF1-09C6749FBC20}">
      <dgm:prSet/>
      <dgm:spPr/>
      <dgm:t>
        <a:bodyPr/>
        <a:lstStyle/>
        <a:p>
          <a:endParaRPr lang="en-US"/>
        </a:p>
      </dgm:t>
    </dgm:pt>
    <dgm:pt modelId="{7B5D8324-8F23-47C4-B2CB-A21852304A65}" type="pres">
      <dgm:prSet presAssocID="{303BCCD6-A209-440D-99E0-3FE78101753F}" presName="root" presStyleCnt="0">
        <dgm:presLayoutVars>
          <dgm:dir/>
          <dgm:resizeHandles val="exact"/>
        </dgm:presLayoutVars>
      </dgm:prSet>
      <dgm:spPr/>
    </dgm:pt>
    <dgm:pt modelId="{283432B4-76CE-4D88-98B6-99364205E00E}" type="pres">
      <dgm:prSet presAssocID="{E4F989BE-1B08-4184-99D1-7E661AAFF408}" presName="compNode" presStyleCnt="0"/>
      <dgm:spPr/>
    </dgm:pt>
    <dgm:pt modelId="{7ADBA4CE-36AE-430A-BB9D-30B71D671019}" type="pres">
      <dgm:prSet presAssocID="{E4F989BE-1B08-4184-99D1-7E661AAFF40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596BE95F-0640-4D3D-955A-BC8F290811AF}" type="pres">
      <dgm:prSet presAssocID="{E4F989BE-1B08-4184-99D1-7E661AAFF408}" presName="iconSpace" presStyleCnt="0"/>
      <dgm:spPr/>
    </dgm:pt>
    <dgm:pt modelId="{715CA5FA-512D-4459-B8EB-E04BD452EB32}" type="pres">
      <dgm:prSet presAssocID="{E4F989BE-1B08-4184-99D1-7E661AAFF408}" presName="parTx" presStyleLbl="revTx" presStyleIdx="0" presStyleCnt="4">
        <dgm:presLayoutVars>
          <dgm:chMax val="0"/>
          <dgm:chPref val="0"/>
        </dgm:presLayoutVars>
      </dgm:prSet>
      <dgm:spPr/>
    </dgm:pt>
    <dgm:pt modelId="{BAC2A7AE-4681-4B24-8E54-B34D7A59C39B}" type="pres">
      <dgm:prSet presAssocID="{E4F989BE-1B08-4184-99D1-7E661AAFF408}" presName="txSpace" presStyleCnt="0"/>
      <dgm:spPr/>
    </dgm:pt>
    <dgm:pt modelId="{CB5E4180-AC67-4698-885A-60BAE17E1572}" type="pres">
      <dgm:prSet presAssocID="{E4F989BE-1B08-4184-99D1-7E661AAFF408}" presName="desTx" presStyleLbl="revTx" presStyleIdx="1" presStyleCnt="4">
        <dgm:presLayoutVars/>
      </dgm:prSet>
      <dgm:spPr/>
    </dgm:pt>
    <dgm:pt modelId="{484B4D2C-46D1-4F92-8772-EB803CF53061}" type="pres">
      <dgm:prSet presAssocID="{A8111EE7-1555-4B54-B174-5E6E9DFE1110}" presName="sibTrans" presStyleCnt="0"/>
      <dgm:spPr/>
    </dgm:pt>
    <dgm:pt modelId="{DBF7E281-DF80-4590-B808-E912DA37624A}" type="pres">
      <dgm:prSet presAssocID="{67D9DB77-5BFA-43B5-BA26-AB001D2CAEBE}" presName="compNode" presStyleCnt="0"/>
      <dgm:spPr/>
    </dgm:pt>
    <dgm:pt modelId="{538075FE-7495-48E9-A652-E31C391498F4}" type="pres">
      <dgm:prSet presAssocID="{67D9DB77-5BFA-43B5-BA26-AB001D2CAEB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80E391D1-9360-441B-8FA7-BAD2126A837F}" type="pres">
      <dgm:prSet presAssocID="{67D9DB77-5BFA-43B5-BA26-AB001D2CAEBE}" presName="iconSpace" presStyleCnt="0"/>
      <dgm:spPr/>
    </dgm:pt>
    <dgm:pt modelId="{DCDB8933-D509-45F9-9585-8241768E89EB}" type="pres">
      <dgm:prSet presAssocID="{67D9DB77-5BFA-43B5-BA26-AB001D2CAEBE}" presName="parTx" presStyleLbl="revTx" presStyleIdx="2" presStyleCnt="4">
        <dgm:presLayoutVars>
          <dgm:chMax val="0"/>
          <dgm:chPref val="0"/>
        </dgm:presLayoutVars>
      </dgm:prSet>
      <dgm:spPr/>
    </dgm:pt>
    <dgm:pt modelId="{13754F28-25BC-41C6-AD30-A579A37525BB}" type="pres">
      <dgm:prSet presAssocID="{67D9DB77-5BFA-43B5-BA26-AB001D2CAEBE}" presName="txSpace" presStyleCnt="0"/>
      <dgm:spPr/>
    </dgm:pt>
    <dgm:pt modelId="{106E0A23-6CC1-4C8F-8AFF-722374BA9102}" type="pres">
      <dgm:prSet presAssocID="{67D9DB77-5BFA-43B5-BA26-AB001D2CAEBE}" presName="desTx" presStyleLbl="revTx" presStyleIdx="3" presStyleCnt="4">
        <dgm:presLayoutVars/>
      </dgm:prSet>
      <dgm:spPr/>
    </dgm:pt>
  </dgm:ptLst>
  <dgm:cxnLst>
    <dgm:cxn modelId="{90AD2B2D-E437-4095-A338-F15F040DED1A}" type="presOf" srcId="{53DA4924-32B8-4B7C-B8C5-766D80A7F3B0}" destId="{CB5E4180-AC67-4698-885A-60BAE17E1572}" srcOrd="0" destOrd="0" presId="urn:microsoft.com/office/officeart/2018/2/layout/IconLabelDescriptionList"/>
    <dgm:cxn modelId="{A38B8A72-50A0-4C8B-B399-75E9E364EA3A}" type="presOf" srcId="{5275446B-6540-4512-A86D-25E840B20534}" destId="{106E0A23-6CC1-4C8F-8AFF-722374BA9102}" srcOrd="0" destOrd="1" presId="urn:microsoft.com/office/officeart/2018/2/layout/IconLabelDescriptionList"/>
    <dgm:cxn modelId="{45CD3453-E79C-428A-9C2C-111B608705A9}" srcId="{303BCCD6-A209-440D-99E0-3FE78101753F}" destId="{E4F989BE-1B08-4184-99D1-7E661AAFF408}" srcOrd="0" destOrd="0" parTransId="{1B23AA5A-DB25-4ABB-9848-6E4FC722F9BA}" sibTransId="{A8111EE7-1555-4B54-B174-5E6E9DFE1110}"/>
    <dgm:cxn modelId="{F4E74F79-5DDF-40C6-BD6C-11C5F57C2FA0}" type="presOf" srcId="{303BCCD6-A209-440D-99E0-3FE78101753F}" destId="{7B5D8324-8F23-47C4-B2CB-A21852304A65}" srcOrd="0" destOrd="0" presId="urn:microsoft.com/office/officeart/2018/2/layout/IconLabelDescriptionList"/>
    <dgm:cxn modelId="{50577080-05D5-427D-9226-04C78C53B508}" srcId="{E4F989BE-1B08-4184-99D1-7E661AAFF408}" destId="{53DA4924-32B8-4B7C-B8C5-766D80A7F3B0}" srcOrd="0" destOrd="0" parTransId="{8042C6BA-A915-4378-B3D7-7F495246A568}" sibTransId="{88639A43-19D3-4798-927E-84AD1368DE97}"/>
    <dgm:cxn modelId="{4CEF748C-FA25-4116-8452-AB274E6F1658}" type="presOf" srcId="{E4F989BE-1B08-4184-99D1-7E661AAFF408}" destId="{715CA5FA-512D-4459-B8EB-E04BD452EB32}" srcOrd="0" destOrd="0" presId="urn:microsoft.com/office/officeart/2018/2/layout/IconLabelDescriptionList"/>
    <dgm:cxn modelId="{B9176596-4D2A-4733-A86E-FA1AFCAE2996}" type="presOf" srcId="{67D9DB77-5BFA-43B5-BA26-AB001D2CAEBE}" destId="{DCDB8933-D509-45F9-9585-8241768E89EB}" srcOrd="0" destOrd="0" presId="urn:microsoft.com/office/officeart/2018/2/layout/IconLabelDescriptionList"/>
    <dgm:cxn modelId="{802DEDA9-D2DB-46E7-A6EF-1844C5D3B76D}" type="presOf" srcId="{1C07B75B-0305-4290-AE74-6F4F0FD6250B}" destId="{106E0A23-6CC1-4C8F-8AFF-722374BA9102}" srcOrd="0" destOrd="0" presId="urn:microsoft.com/office/officeart/2018/2/layout/IconLabelDescriptionList"/>
    <dgm:cxn modelId="{D2C573CF-2806-4A73-AE7B-5C8B9D24D376}" srcId="{303BCCD6-A209-440D-99E0-3FE78101753F}" destId="{67D9DB77-5BFA-43B5-BA26-AB001D2CAEBE}" srcOrd="1" destOrd="0" parTransId="{5C165933-EDC4-4753-B50C-A0B6C973B087}" sibTransId="{C8B68BD9-A2EE-4CB2-A23F-ACDBC9439640}"/>
    <dgm:cxn modelId="{8AB1B0E1-CCD2-4828-A20B-0B56BF43EEAD}" srcId="{67D9DB77-5BFA-43B5-BA26-AB001D2CAEBE}" destId="{1C07B75B-0305-4290-AE74-6F4F0FD6250B}" srcOrd="0" destOrd="0" parTransId="{F25710DD-143D-4B5A-BB01-6BC9284CA91B}" sibTransId="{CA3EC0D6-B42D-4565-B5E7-5B9DF3E53604}"/>
    <dgm:cxn modelId="{BFD863F0-FDBB-4C3D-AAF1-09C6749FBC20}" srcId="{67D9DB77-5BFA-43B5-BA26-AB001D2CAEBE}" destId="{5275446B-6540-4512-A86D-25E840B20534}" srcOrd="1" destOrd="0" parTransId="{012619BE-24D3-43CD-937F-19BA5645DA39}" sibTransId="{712AF871-5A35-401C-9B6F-F645B47064BB}"/>
    <dgm:cxn modelId="{AB367C7C-B453-44D3-A51D-8509527DE5A6}" type="presParOf" srcId="{7B5D8324-8F23-47C4-B2CB-A21852304A65}" destId="{283432B4-76CE-4D88-98B6-99364205E00E}" srcOrd="0" destOrd="0" presId="urn:microsoft.com/office/officeart/2018/2/layout/IconLabelDescriptionList"/>
    <dgm:cxn modelId="{CF9A5A98-8AD8-4723-B626-F90400D79FF5}" type="presParOf" srcId="{283432B4-76CE-4D88-98B6-99364205E00E}" destId="{7ADBA4CE-36AE-430A-BB9D-30B71D671019}" srcOrd="0" destOrd="0" presId="urn:microsoft.com/office/officeart/2018/2/layout/IconLabelDescriptionList"/>
    <dgm:cxn modelId="{0CD61500-6ECE-415A-B07F-2B2028218EB0}" type="presParOf" srcId="{283432B4-76CE-4D88-98B6-99364205E00E}" destId="{596BE95F-0640-4D3D-955A-BC8F290811AF}" srcOrd="1" destOrd="0" presId="urn:microsoft.com/office/officeart/2018/2/layout/IconLabelDescriptionList"/>
    <dgm:cxn modelId="{0DAD42E3-0794-41C8-B7F2-A8777118BD00}" type="presParOf" srcId="{283432B4-76CE-4D88-98B6-99364205E00E}" destId="{715CA5FA-512D-4459-B8EB-E04BD452EB32}" srcOrd="2" destOrd="0" presId="urn:microsoft.com/office/officeart/2018/2/layout/IconLabelDescriptionList"/>
    <dgm:cxn modelId="{6AB49AAE-D1A9-4512-8BC7-35D365F3E174}" type="presParOf" srcId="{283432B4-76CE-4D88-98B6-99364205E00E}" destId="{BAC2A7AE-4681-4B24-8E54-B34D7A59C39B}" srcOrd="3" destOrd="0" presId="urn:microsoft.com/office/officeart/2018/2/layout/IconLabelDescriptionList"/>
    <dgm:cxn modelId="{903FD923-B3DD-492F-B17B-80C5CD07D406}" type="presParOf" srcId="{283432B4-76CE-4D88-98B6-99364205E00E}" destId="{CB5E4180-AC67-4698-885A-60BAE17E1572}" srcOrd="4" destOrd="0" presId="urn:microsoft.com/office/officeart/2018/2/layout/IconLabelDescriptionList"/>
    <dgm:cxn modelId="{13991D65-0085-4E2E-AB37-A5967D7CFDE4}" type="presParOf" srcId="{7B5D8324-8F23-47C4-B2CB-A21852304A65}" destId="{484B4D2C-46D1-4F92-8772-EB803CF53061}" srcOrd="1" destOrd="0" presId="urn:microsoft.com/office/officeart/2018/2/layout/IconLabelDescriptionList"/>
    <dgm:cxn modelId="{38AD5A21-DD35-48B2-99B4-B37466C85039}" type="presParOf" srcId="{7B5D8324-8F23-47C4-B2CB-A21852304A65}" destId="{DBF7E281-DF80-4590-B808-E912DA37624A}" srcOrd="2" destOrd="0" presId="urn:microsoft.com/office/officeart/2018/2/layout/IconLabelDescriptionList"/>
    <dgm:cxn modelId="{C94E9E32-16FD-41CC-AEE1-90A3E6FFA25D}" type="presParOf" srcId="{DBF7E281-DF80-4590-B808-E912DA37624A}" destId="{538075FE-7495-48E9-A652-E31C391498F4}" srcOrd="0" destOrd="0" presId="urn:microsoft.com/office/officeart/2018/2/layout/IconLabelDescriptionList"/>
    <dgm:cxn modelId="{1DEE08EE-654D-43CB-BBB7-6EB022F781D0}" type="presParOf" srcId="{DBF7E281-DF80-4590-B808-E912DA37624A}" destId="{80E391D1-9360-441B-8FA7-BAD2126A837F}" srcOrd="1" destOrd="0" presId="urn:microsoft.com/office/officeart/2018/2/layout/IconLabelDescriptionList"/>
    <dgm:cxn modelId="{CAB83403-BAD3-4BA2-94B9-6391169C4192}" type="presParOf" srcId="{DBF7E281-DF80-4590-B808-E912DA37624A}" destId="{DCDB8933-D509-45F9-9585-8241768E89EB}" srcOrd="2" destOrd="0" presId="urn:microsoft.com/office/officeart/2018/2/layout/IconLabelDescriptionList"/>
    <dgm:cxn modelId="{263EC68C-5A65-45E3-92B9-95565AB00673}" type="presParOf" srcId="{DBF7E281-DF80-4590-B808-E912DA37624A}" destId="{13754F28-25BC-41C6-AD30-A579A37525BB}" srcOrd="3" destOrd="0" presId="urn:microsoft.com/office/officeart/2018/2/layout/IconLabelDescriptionList"/>
    <dgm:cxn modelId="{6C3E623F-83BB-4E06-81BD-96B8A7C2D671}" type="presParOf" srcId="{DBF7E281-DF80-4590-B808-E912DA37624A}" destId="{106E0A23-6CC1-4C8F-8AFF-722374BA9102}"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5D6AAFD-5CAD-4FE1-9C93-5E23ED6AC8B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81BDFFD-9FBF-418E-962B-906B6CF64D56}">
      <dgm:prSet/>
      <dgm:spPr/>
      <dgm:t>
        <a:bodyPr/>
        <a:lstStyle/>
        <a:p>
          <a:r>
            <a:rPr lang="pl-PL"/>
            <a:t>Dozór może być połączony z innym nieizolacyjnym środkiem zapobiegawczym, np. poręczeniem. Może być stosowany zarówno w postępowaniu przygotowawczym, jak i sądowym. Nie jest ograniczony terminami, trwa zatem do jego odwołania lub do prawomocnego zakończenia postępowania. </a:t>
          </a:r>
          <a:endParaRPr lang="en-US"/>
        </a:p>
      </dgm:t>
    </dgm:pt>
    <dgm:pt modelId="{349B4A98-AC30-4070-AB51-A98B45DA2AB2}" type="parTrans" cxnId="{C8515A20-95D7-4603-AC6A-42FB9E9917AA}">
      <dgm:prSet/>
      <dgm:spPr/>
      <dgm:t>
        <a:bodyPr/>
        <a:lstStyle/>
        <a:p>
          <a:endParaRPr lang="en-US"/>
        </a:p>
      </dgm:t>
    </dgm:pt>
    <dgm:pt modelId="{527F26BE-8456-4F5F-A327-CE6C50245A07}" type="sibTrans" cxnId="{C8515A20-95D7-4603-AC6A-42FB9E9917AA}">
      <dgm:prSet/>
      <dgm:spPr/>
      <dgm:t>
        <a:bodyPr/>
        <a:lstStyle/>
        <a:p>
          <a:endParaRPr lang="en-US"/>
        </a:p>
      </dgm:t>
    </dgm:pt>
    <dgm:pt modelId="{3F1B1B07-8872-4BCA-904E-B78FF5104054}">
      <dgm:prSet/>
      <dgm:spPr/>
      <dgm:t>
        <a:bodyPr/>
        <a:lstStyle/>
        <a:p>
          <a:r>
            <a:rPr lang="pl-PL"/>
            <a:t>Na oskarżonego należy nałożyć co najmniej jeden z obowiązków wskazanych w art. 275 § , ale możliwa jest ich kumulacja tzn. można orzec zakaz przebywania w określonych miejscach wraz z obowiązkiem zgłaszania się jednostce Policji w określonych odstępach czasu. Konieczne jest nałożenie co najmniej jednego z takich obowiązków, ale możliwa i zasadna jest ich kumulacja. Możliwe jest też dokonywanie zmian tych obowiązków w trakcie wykonywania dozoru, co wymaga stosownego nowego postanowienia. </a:t>
          </a:r>
          <a:endParaRPr lang="en-US"/>
        </a:p>
      </dgm:t>
    </dgm:pt>
    <dgm:pt modelId="{95C7B72C-E2A8-4FC3-9B78-8572D717945B}" type="parTrans" cxnId="{2C541688-06FD-4FD9-91F9-5D475145F436}">
      <dgm:prSet/>
      <dgm:spPr/>
      <dgm:t>
        <a:bodyPr/>
        <a:lstStyle/>
        <a:p>
          <a:endParaRPr lang="en-US"/>
        </a:p>
      </dgm:t>
    </dgm:pt>
    <dgm:pt modelId="{D9DC4224-5D74-4620-93FD-7D5B6889435D}" type="sibTrans" cxnId="{2C541688-06FD-4FD9-91F9-5D475145F436}">
      <dgm:prSet/>
      <dgm:spPr/>
      <dgm:t>
        <a:bodyPr/>
        <a:lstStyle/>
        <a:p>
          <a:endParaRPr lang="en-US"/>
        </a:p>
      </dgm:t>
    </dgm:pt>
    <dgm:pt modelId="{79A50ADE-A5FC-4264-A510-EE14DCF3DA3B}">
      <dgm:prSet/>
      <dgm:spPr/>
      <dgm:t>
        <a:bodyPr/>
        <a:lstStyle/>
        <a:p>
          <a:r>
            <a:rPr lang="pl-PL"/>
            <a:t>Katalog obowiązków wskazany w art. 275 § 2 nie jest zamknięty z uwagi na stwierdzenie, że możliwe są "inne ograniczenia swobody oskarżonego, niezbędne do wykonywania dozoru". </a:t>
          </a:r>
          <a:endParaRPr lang="en-US"/>
        </a:p>
      </dgm:t>
    </dgm:pt>
    <dgm:pt modelId="{3AA153E2-C427-4679-96E3-CBBDAD614F88}" type="parTrans" cxnId="{9B391C04-3F67-40D6-B73B-3140A0E6F57F}">
      <dgm:prSet/>
      <dgm:spPr/>
      <dgm:t>
        <a:bodyPr/>
        <a:lstStyle/>
        <a:p>
          <a:endParaRPr lang="en-US"/>
        </a:p>
      </dgm:t>
    </dgm:pt>
    <dgm:pt modelId="{A8981AA4-85AC-48C0-B3DE-C89EFA7A0395}" type="sibTrans" cxnId="{9B391C04-3F67-40D6-B73B-3140A0E6F57F}">
      <dgm:prSet/>
      <dgm:spPr/>
      <dgm:t>
        <a:bodyPr/>
        <a:lstStyle/>
        <a:p>
          <a:endParaRPr lang="en-US"/>
        </a:p>
      </dgm:t>
    </dgm:pt>
    <dgm:pt modelId="{EA101155-C92D-4E27-ACBF-D23F5ABAC2A2}" type="pres">
      <dgm:prSet presAssocID="{F5D6AAFD-5CAD-4FE1-9C93-5E23ED6AC8B9}" presName="root" presStyleCnt="0">
        <dgm:presLayoutVars>
          <dgm:dir/>
          <dgm:resizeHandles val="exact"/>
        </dgm:presLayoutVars>
      </dgm:prSet>
      <dgm:spPr/>
    </dgm:pt>
    <dgm:pt modelId="{836C70E1-7124-4050-989E-E9E8F6BFAA9F}" type="pres">
      <dgm:prSet presAssocID="{581BDFFD-9FBF-418E-962B-906B6CF64D56}" presName="compNode" presStyleCnt="0"/>
      <dgm:spPr/>
    </dgm:pt>
    <dgm:pt modelId="{2A7DDE16-9241-4543-B6B1-0B4E8B435790}" type="pres">
      <dgm:prSet presAssocID="{581BDFFD-9FBF-418E-962B-906B6CF64D56}" presName="bgRect" presStyleLbl="bgShp" presStyleIdx="0" presStyleCnt="3"/>
      <dgm:spPr/>
    </dgm:pt>
    <dgm:pt modelId="{5BF6DFA6-ABF2-43FF-9A83-CCEA4A691F21}" type="pres">
      <dgm:prSet presAssocID="{581BDFFD-9FBF-418E-962B-906B6CF64D5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1ECA603F-802C-4B31-96DB-E67772B1E4A8}" type="pres">
      <dgm:prSet presAssocID="{581BDFFD-9FBF-418E-962B-906B6CF64D56}" presName="spaceRect" presStyleCnt="0"/>
      <dgm:spPr/>
    </dgm:pt>
    <dgm:pt modelId="{8E2AFC48-EAB4-4911-819D-218B24323AFC}" type="pres">
      <dgm:prSet presAssocID="{581BDFFD-9FBF-418E-962B-906B6CF64D56}" presName="parTx" presStyleLbl="revTx" presStyleIdx="0" presStyleCnt="3">
        <dgm:presLayoutVars>
          <dgm:chMax val="0"/>
          <dgm:chPref val="0"/>
        </dgm:presLayoutVars>
      </dgm:prSet>
      <dgm:spPr/>
    </dgm:pt>
    <dgm:pt modelId="{405F23BF-F3E9-4524-9585-D6C3580A7DE8}" type="pres">
      <dgm:prSet presAssocID="{527F26BE-8456-4F5F-A327-CE6C50245A07}" presName="sibTrans" presStyleCnt="0"/>
      <dgm:spPr/>
    </dgm:pt>
    <dgm:pt modelId="{451A00A1-77EB-4B0D-ACA9-67E4F76E75F0}" type="pres">
      <dgm:prSet presAssocID="{3F1B1B07-8872-4BCA-904E-B78FF5104054}" presName="compNode" presStyleCnt="0"/>
      <dgm:spPr/>
    </dgm:pt>
    <dgm:pt modelId="{C10C944C-F812-48D4-8937-121B57963C0C}" type="pres">
      <dgm:prSet presAssocID="{3F1B1B07-8872-4BCA-904E-B78FF5104054}" presName="bgRect" presStyleLbl="bgShp" presStyleIdx="1" presStyleCnt="3"/>
      <dgm:spPr/>
    </dgm:pt>
    <dgm:pt modelId="{2D3A2CAC-E35C-4413-A3D2-6496D089D713}" type="pres">
      <dgm:prSet presAssocID="{3F1B1B07-8872-4BCA-904E-B78FF510405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2263EAA8-DFA6-4CC2-B67C-8B9505398AA2}" type="pres">
      <dgm:prSet presAssocID="{3F1B1B07-8872-4BCA-904E-B78FF5104054}" presName="spaceRect" presStyleCnt="0"/>
      <dgm:spPr/>
    </dgm:pt>
    <dgm:pt modelId="{D363A335-05B5-4C18-88A1-6FE19089E44C}" type="pres">
      <dgm:prSet presAssocID="{3F1B1B07-8872-4BCA-904E-B78FF5104054}" presName="parTx" presStyleLbl="revTx" presStyleIdx="1" presStyleCnt="3">
        <dgm:presLayoutVars>
          <dgm:chMax val="0"/>
          <dgm:chPref val="0"/>
        </dgm:presLayoutVars>
      </dgm:prSet>
      <dgm:spPr/>
    </dgm:pt>
    <dgm:pt modelId="{7F81EE5D-6277-4BA2-8A32-950030EEF96C}" type="pres">
      <dgm:prSet presAssocID="{D9DC4224-5D74-4620-93FD-7D5B6889435D}" presName="sibTrans" presStyleCnt="0"/>
      <dgm:spPr/>
    </dgm:pt>
    <dgm:pt modelId="{74C2D799-CC1A-4BC0-B341-D926F8FFE9FA}" type="pres">
      <dgm:prSet presAssocID="{79A50ADE-A5FC-4264-A510-EE14DCF3DA3B}" presName="compNode" presStyleCnt="0"/>
      <dgm:spPr/>
    </dgm:pt>
    <dgm:pt modelId="{F5A6F5C0-61AA-4CB3-985C-28748CB1BF80}" type="pres">
      <dgm:prSet presAssocID="{79A50ADE-A5FC-4264-A510-EE14DCF3DA3B}" presName="bgRect" presStyleLbl="bgShp" presStyleIdx="2" presStyleCnt="3"/>
      <dgm:spPr/>
    </dgm:pt>
    <dgm:pt modelId="{C75F220B-032F-4D02-8F00-8300136E43E7}" type="pres">
      <dgm:prSet presAssocID="{79A50ADE-A5FC-4264-A510-EE14DCF3DA3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BCFAB23C-0FFD-4673-A8BD-E4B67D120262}" type="pres">
      <dgm:prSet presAssocID="{79A50ADE-A5FC-4264-A510-EE14DCF3DA3B}" presName="spaceRect" presStyleCnt="0"/>
      <dgm:spPr/>
    </dgm:pt>
    <dgm:pt modelId="{A4B2B886-B026-4DBA-A59C-983011819E1F}" type="pres">
      <dgm:prSet presAssocID="{79A50ADE-A5FC-4264-A510-EE14DCF3DA3B}" presName="parTx" presStyleLbl="revTx" presStyleIdx="2" presStyleCnt="3">
        <dgm:presLayoutVars>
          <dgm:chMax val="0"/>
          <dgm:chPref val="0"/>
        </dgm:presLayoutVars>
      </dgm:prSet>
      <dgm:spPr/>
    </dgm:pt>
  </dgm:ptLst>
  <dgm:cxnLst>
    <dgm:cxn modelId="{9B391C04-3F67-40D6-B73B-3140A0E6F57F}" srcId="{F5D6AAFD-5CAD-4FE1-9C93-5E23ED6AC8B9}" destId="{79A50ADE-A5FC-4264-A510-EE14DCF3DA3B}" srcOrd="2" destOrd="0" parTransId="{3AA153E2-C427-4679-96E3-CBBDAD614F88}" sibTransId="{A8981AA4-85AC-48C0-B3DE-C89EFA7A0395}"/>
    <dgm:cxn modelId="{C8515A20-95D7-4603-AC6A-42FB9E9917AA}" srcId="{F5D6AAFD-5CAD-4FE1-9C93-5E23ED6AC8B9}" destId="{581BDFFD-9FBF-418E-962B-906B6CF64D56}" srcOrd="0" destOrd="0" parTransId="{349B4A98-AC30-4070-AB51-A98B45DA2AB2}" sibTransId="{527F26BE-8456-4F5F-A327-CE6C50245A07}"/>
    <dgm:cxn modelId="{4C584977-090A-4CAF-9F07-70CD3CD2E398}" type="presOf" srcId="{F5D6AAFD-5CAD-4FE1-9C93-5E23ED6AC8B9}" destId="{EA101155-C92D-4E27-ACBF-D23F5ABAC2A2}" srcOrd="0" destOrd="0" presId="urn:microsoft.com/office/officeart/2018/2/layout/IconVerticalSolidList"/>
    <dgm:cxn modelId="{2C541688-06FD-4FD9-91F9-5D475145F436}" srcId="{F5D6AAFD-5CAD-4FE1-9C93-5E23ED6AC8B9}" destId="{3F1B1B07-8872-4BCA-904E-B78FF5104054}" srcOrd="1" destOrd="0" parTransId="{95C7B72C-E2A8-4FC3-9B78-8572D717945B}" sibTransId="{D9DC4224-5D74-4620-93FD-7D5B6889435D}"/>
    <dgm:cxn modelId="{C555A4E6-E90A-400D-8994-C6AAC8D2C40F}" type="presOf" srcId="{3F1B1B07-8872-4BCA-904E-B78FF5104054}" destId="{D363A335-05B5-4C18-88A1-6FE19089E44C}" srcOrd="0" destOrd="0" presId="urn:microsoft.com/office/officeart/2018/2/layout/IconVerticalSolidList"/>
    <dgm:cxn modelId="{108EAAEB-A25B-44F7-9E21-D26C363EAD3F}" type="presOf" srcId="{581BDFFD-9FBF-418E-962B-906B6CF64D56}" destId="{8E2AFC48-EAB4-4911-819D-218B24323AFC}" srcOrd="0" destOrd="0" presId="urn:microsoft.com/office/officeart/2018/2/layout/IconVerticalSolidList"/>
    <dgm:cxn modelId="{1DA120F8-475E-4325-A9B3-6A47D4E0CA63}" type="presOf" srcId="{79A50ADE-A5FC-4264-A510-EE14DCF3DA3B}" destId="{A4B2B886-B026-4DBA-A59C-983011819E1F}" srcOrd="0" destOrd="0" presId="urn:microsoft.com/office/officeart/2018/2/layout/IconVerticalSolidList"/>
    <dgm:cxn modelId="{A0057A32-5D31-48E7-A35C-F47A8C293750}" type="presParOf" srcId="{EA101155-C92D-4E27-ACBF-D23F5ABAC2A2}" destId="{836C70E1-7124-4050-989E-E9E8F6BFAA9F}" srcOrd="0" destOrd="0" presId="urn:microsoft.com/office/officeart/2018/2/layout/IconVerticalSolidList"/>
    <dgm:cxn modelId="{FAE8C1C6-2B2D-4CCA-9632-27640D445367}" type="presParOf" srcId="{836C70E1-7124-4050-989E-E9E8F6BFAA9F}" destId="{2A7DDE16-9241-4543-B6B1-0B4E8B435790}" srcOrd="0" destOrd="0" presId="urn:microsoft.com/office/officeart/2018/2/layout/IconVerticalSolidList"/>
    <dgm:cxn modelId="{A0725E8B-015F-4585-B79A-D8D0C860218E}" type="presParOf" srcId="{836C70E1-7124-4050-989E-E9E8F6BFAA9F}" destId="{5BF6DFA6-ABF2-43FF-9A83-CCEA4A691F21}" srcOrd="1" destOrd="0" presId="urn:microsoft.com/office/officeart/2018/2/layout/IconVerticalSolidList"/>
    <dgm:cxn modelId="{7E0B1D85-551F-4181-ADAD-D62DE2260C6E}" type="presParOf" srcId="{836C70E1-7124-4050-989E-E9E8F6BFAA9F}" destId="{1ECA603F-802C-4B31-96DB-E67772B1E4A8}" srcOrd="2" destOrd="0" presId="urn:microsoft.com/office/officeart/2018/2/layout/IconVerticalSolidList"/>
    <dgm:cxn modelId="{A4F76A10-157C-491F-A98E-77000E3A10C8}" type="presParOf" srcId="{836C70E1-7124-4050-989E-E9E8F6BFAA9F}" destId="{8E2AFC48-EAB4-4911-819D-218B24323AFC}" srcOrd="3" destOrd="0" presId="urn:microsoft.com/office/officeart/2018/2/layout/IconVerticalSolidList"/>
    <dgm:cxn modelId="{9414560D-61B8-4714-AEEE-DE6FFE76D3C0}" type="presParOf" srcId="{EA101155-C92D-4E27-ACBF-D23F5ABAC2A2}" destId="{405F23BF-F3E9-4524-9585-D6C3580A7DE8}" srcOrd="1" destOrd="0" presId="urn:microsoft.com/office/officeart/2018/2/layout/IconVerticalSolidList"/>
    <dgm:cxn modelId="{8D24E15D-A871-445D-85A0-1A3785A923DC}" type="presParOf" srcId="{EA101155-C92D-4E27-ACBF-D23F5ABAC2A2}" destId="{451A00A1-77EB-4B0D-ACA9-67E4F76E75F0}" srcOrd="2" destOrd="0" presId="urn:microsoft.com/office/officeart/2018/2/layout/IconVerticalSolidList"/>
    <dgm:cxn modelId="{1D4A78BA-573F-4F4C-9C60-FCD8A163308A}" type="presParOf" srcId="{451A00A1-77EB-4B0D-ACA9-67E4F76E75F0}" destId="{C10C944C-F812-48D4-8937-121B57963C0C}" srcOrd="0" destOrd="0" presId="urn:microsoft.com/office/officeart/2018/2/layout/IconVerticalSolidList"/>
    <dgm:cxn modelId="{21DF1323-018C-40EE-B11A-0462B45EF04D}" type="presParOf" srcId="{451A00A1-77EB-4B0D-ACA9-67E4F76E75F0}" destId="{2D3A2CAC-E35C-4413-A3D2-6496D089D713}" srcOrd="1" destOrd="0" presId="urn:microsoft.com/office/officeart/2018/2/layout/IconVerticalSolidList"/>
    <dgm:cxn modelId="{F00A6240-054A-4BE5-B647-2B8B7E6976C8}" type="presParOf" srcId="{451A00A1-77EB-4B0D-ACA9-67E4F76E75F0}" destId="{2263EAA8-DFA6-4CC2-B67C-8B9505398AA2}" srcOrd="2" destOrd="0" presId="urn:microsoft.com/office/officeart/2018/2/layout/IconVerticalSolidList"/>
    <dgm:cxn modelId="{70468C22-DE1B-444A-8D68-35D4AF615531}" type="presParOf" srcId="{451A00A1-77EB-4B0D-ACA9-67E4F76E75F0}" destId="{D363A335-05B5-4C18-88A1-6FE19089E44C}" srcOrd="3" destOrd="0" presId="urn:microsoft.com/office/officeart/2018/2/layout/IconVerticalSolidList"/>
    <dgm:cxn modelId="{729F2D12-84AC-431D-ACDD-2FE3CF631AB4}" type="presParOf" srcId="{EA101155-C92D-4E27-ACBF-D23F5ABAC2A2}" destId="{7F81EE5D-6277-4BA2-8A32-950030EEF96C}" srcOrd="3" destOrd="0" presId="urn:microsoft.com/office/officeart/2018/2/layout/IconVerticalSolidList"/>
    <dgm:cxn modelId="{9900AD5E-A031-4A82-9DF2-D3D2A9CB9718}" type="presParOf" srcId="{EA101155-C92D-4E27-ACBF-D23F5ABAC2A2}" destId="{74C2D799-CC1A-4BC0-B341-D926F8FFE9FA}" srcOrd="4" destOrd="0" presId="urn:microsoft.com/office/officeart/2018/2/layout/IconVerticalSolidList"/>
    <dgm:cxn modelId="{8F4362F4-782A-4E8C-8AFA-7FCFA5E6157F}" type="presParOf" srcId="{74C2D799-CC1A-4BC0-B341-D926F8FFE9FA}" destId="{F5A6F5C0-61AA-4CB3-985C-28748CB1BF80}" srcOrd="0" destOrd="0" presId="urn:microsoft.com/office/officeart/2018/2/layout/IconVerticalSolidList"/>
    <dgm:cxn modelId="{E8B686DF-617F-4CA2-8C1D-BD2E6E8068A7}" type="presParOf" srcId="{74C2D799-CC1A-4BC0-B341-D926F8FFE9FA}" destId="{C75F220B-032F-4D02-8F00-8300136E43E7}" srcOrd="1" destOrd="0" presId="urn:microsoft.com/office/officeart/2018/2/layout/IconVerticalSolidList"/>
    <dgm:cxn modelId="{777DA304-E8BE-4BCC-A9C5-EA833BEF971E}" type="presParOf" srcId="{74C2D799-CC1A-4BC0-B341-D926F8FFE9FA}" destId="{BCFAB23C-0FFD-4673-A8BD-E4B67D120262}" srcOrd="2" destOrd="0" presId="urn:microsoft.com/office/officeart/2018/2/layout/IconVerticalSolidList"/>
    <dgm:cxn modelId="{4B3FF7E6-CAD8-44E2-9BB6-C66B0D131CEC}" type="presParOf" srcId="{74C2D799-CC1A-4BC0-B341-D926F8FFE9FA}" destId="{A4B2B886-B026-4DBA-A59C-983011819E1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A6ED199-1BD0-453F-915F-093D3647409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545BE0E-C539-4ADF-BD2F-0EBF72D8C5B2}">
      <dgm:prSet/>
      <dgm:spPr/>
      <dgm:t>
        <a:bodyPr/>
        <a:lstStyle/>
        <a:p>
          <a:r>
            <a:rPr lang="pl-PL"/>
            <a:t>Środek ten może być stosowany w związku z podejrzeniem popełnienia przestępstwa na szkodę osoby wspólnie zamieszkującej. Nie musi być to członek rodziny. </a:t>
          </a:r>
          <a:endParaRPr lang="en-US"/>
        </a:p>
      </dgm:t>
    </dgm:pt>
    <dgm:pt modelId="{F0018251-7D25-4B51-B968-BEEF442D6E93}" type="parTrans" cxnId="{7FB8CA76-1977-49F9-ADD9-4A6EAEF284BE}">
      <dgm:prSet/>
      <dgm:spPr/>
      <dgm:t>
        <a:bodyPr/>
        <a:lstStyle/>
        <a:p>
          <a:endParaRPr lang="en-US"/>
        </a:p>
      </dgm:t>
    </dgm:pt>
    <dgm:pt modelId="{F8012AC2-299C-4EDD-AEA8-344F35231DE7}" type="sibTrans" cxnId="{7FB8CA76-1977-49F9-ADD9-4A6EAEF284BE}">
      <dgm:prSet/>
      <dgm:spPr/>
      <dgm:t>
        <a:bodyPr/>
        <a:lstStyle/>
        <a:p>
          <a:endParaRPr lang="en-US"/>
        </a:p>
      </dgm:t>
    </dgm:pt>
    <dgm:pt modelId="{F8A6A13F-DDC0-459C-86E3-6EAA18B498BB}">
      <dgm:prSet/>
      <dgm:spPr/>
      <dgm:t>
        <a:bodyPr/>
        <a:lstStyle/>
        <a:p>
          <a:r>
            <a:rPr lang="pl-PL"/>
            <a:t>Zakres nakazu opuszczenia lokalu mieszkalnego częściowo pokrywa się z innym środkiem zapobiegawczym – dozorem warunkowym Policji. </a:t>
          </a:r>
          <a:endParaRPr lang="en-US"/>
        </a:p>
      </dgm:t>
    </dgm:pt>
    <dgm:pt modelId="{0D2D77B7-42A2-4FF3-9622-70C2309ED099}" type="parTrans" cxnId="{2B3AAF6B-3938-42CC-A960-779421E40E6D}">
      <dgm:prSet/>
      <dgm:spPr/>
      <dgm:t>
        <a:bodyPr/>
        <a:lstStyle/>
        <a:p>
          <a:endParaRPr lang="en-US"/>
        </a:p>
      </dgm:t>
    </dgm:pt>
    <dgm:pt modelId="{42521305-8DDF-4017-8C11-505E7AB74D03}" type="sibTrans" cxnId="{2B3AAF6B-3938-42CC-A960-779421E40E6D}">
      <dgm:prSet/>
      <dgm:spPr/>
      <dgm:t>
        <a:bodyPr/>
        <a:lstStyle/>
        <a:p>
          <a:endParaRPr lang="en-US"/>
        </a:p>
      </dgm:t>
    </dgm:pt>
    <dgm:pt modelId="{27B0E72D-A97E-4EC5-9CAB-B49D795B61FA}">
      <dgm:prSet/>
      <dgm:spPr/>
      <dgm:t>
        <a:bodyPr/>
        <a:lstStyle/>
        <a:p>
          <a:r>
            <a:rPr lang="pl-PL"/>
            <a:t>Krytycznie o unormowaniu środków zapobiegawczych: J. Kosonoga, </a:t>
          </a:r>
          <a:r>
            <a:rPr lang="pl-PL" i="1"/>
            <a:t>System nie izolacyjnych środków zapobiegawczych, </a:t>
          </a:r>
          <a:r>
            <a:rPr lang="pl-PL"/>
            <a:t>Ius Novum 2014 (numer specjalny). </a:t>
          </a:r>
          <a:endParaRPr lang="en-US"/>
        </a:p>
      </dgm:t>
    </dgm:pt>
    <dgm:pt modelId="{5EEB5AE1-E231-485F-B17C-87AFD137090B}" type="parTrans" cxnId="{2FAA814F-521E-4011-82C7-AEB210B767B6}">
      <dgm:prSet/>
      <dgm:spPr/>
      <dgm:t>
        <a:bodyPr/>
        <a:lstStyle/>
        <a:p>
          <a:endParaRPr lang="en-US"/>
        </a:p>
      </dgm:t>
    </dgm:pt>
    <dgm:pt modelId="{C85242A8-095A-4D3D-BE40-C43E26985267}" type="sibTrans" cxnId="{2FAA814F-521E-4011-82C7-AEB210B767B6}">
      <dgm:prSet/>
      <dgm:spPr/>
      <dgm:t>
        <a:bodyPr/>
        <a:lstStyle/>
        <a:p>
          <a:endParaRPr lang="en-US"/>
        </a:p>
      </dgm:t>
    </dgm:pt>
    <dgm:pt modelId="{AE7085DA-0126-42C3-A728-B7D3A876AEA1}">
      <dgm:prSet/>
      <dgm:spPr/>
      <dgm:t>
        <a:bodyPr/>
        <a:lstStyle/>
        <a:p>
          <a:r>
            <a:rPr lang="pl-PL"/>
            <a:t>Przesłanki stosowania:</a:t>
          </a:r>
          <a:endParaRPr lang="en-US"/>
        </a:p>
      </dgm:t>
    </dgm:pt>
    <dgm:pt modelId="{77436B9D-98C0-4D54-AEDF-AF39C5A46268}" type="parTrans" cxnId="{42BA0320-7583-4239-A25B-E27E2B2447FD}">
      <dgm:prSet/>
      <dgm:spPr/>
      <dgm:t>
        <a:bodyPr/>
        <a:lstStyle/>
        <a:p>
          <a:endParaRPr lang="en-US"/>
        </a:p>
      </dgm:t>
    </dgm:pt>
    <dgm:pt modelId="{8672ECAF-11E4-4B3C-9E4B-13B1B4371315}" type="sibTrans" cxnId="{42BA0320-7583-4239-A25B-E27E2B2447FD}">
      <dgm:prSet/>
      <dgm:spPr/>
      <dgm:t>
        <a:bodyPr/>
        <a:lstStyle/>
        <a:p>
          <a:endParaRPr lang="en-US"/>
        </a:p>
      </dgm:t>
    </dgm:pt>
    <dgm:pt modelId="{2431D5EE-F30E-4C03-B9BE-B52C2CDC5FC2}">
      <dgm:prSet/>
      <dgm:spPr/>
      <dgm:t>
        <a:bodyPr/>
        <a:lstStyle/>
        <a:p>
          <a:r>
            <a:rPr lang="pl-PL"/>
            <a:t>zarzut popełnienia przestępstwa z użyciem przemocy na szkodę osoby wspólnie zamieszkującej </a:t>
          </a:r>
          <a:endParaRPr lang="en-US"/>
        </a:p>
      </dgm:t>
    </dgm:pt>
    <dgm:pt modelId="{C615F6F4-7815-4CAD-BE43-8A653569440F}" type="parTrans" cxnId="{7492B0BC-8E15-4BFF-9845-28FA43DBEE81}">
      <dgm:prSet/>
      <dgm:spPr/>
      <dgm:t>
        <a:bodyPr/>
        <a:lstStyle/>
        <a:p>
          <a:endParaRPr lang="en-US"/>
        </a:p>
      </dgm:t>
    </dgm:pt>
    <dgm:pt modelId="{4416205A-9BA6-45CD-A626-F9790C491455}" type="sibTrans" cxnId="{7492B0BC-8E15-4BFF-9845-28FA43DBEE81}">
      <dgm:prSet/>
      <dgm:spPr/>
      <dgm:t>
        <a:bodyPr/>
        <a:lstStyle/>
        <a:p>
          <a:endParaRPr lang="en-US"/>
        </a:p>
      </dgm:t>
    </dgm:pt>
    <dgm:pt modelId="{CCC3A99C-ABAD-47E2-BA55-2A7EC56FC68F}">
      <dgm:prSet/>
      <dgm:spPr/>
      <dgm:t>
        <a:bodyPr/>
        <a:lstStyle/>
        <a:p>
          <a:r>
            <a:rPr lang="pl-PL"/>
            <a:t>uzasadniona obawa ponownego popełnienia przestępstwa </a:t>
          </a:r>
          <a:endParaRPr lang="en-US"/>
        </a:p>
      </dgm:t>
    </dgm:pt>
    <dgm:pt modelId="{813DCDAE-ABCE-4993-9D56-11640689082C}" type="parTrans" cxnId="{80BF3198-AB85-4B8E-8E06-480A8141C31B}">
      <dgm:prSet/>
      <dgm:spPr/>
      <dgm:t>
        <a:bodyPr/>
        <a:lstStyle/>
        <a:p>
          <a:endParaRPr lang="en-US"/>
        </a:p>
      </dgm:t>
    </dgm:pt>
    <dgm:pt modelId="{D0FBFF46-33AA-4FBF-AE66-A4641B4D81D2}" type="sibTrans" cxnId="{80BF3198-AB85-4B8E-8E06-480A8141C31B}">
      <dgm:prSet/>
      <dgm:spPr/>
      <dgm:t>
        <a:bodyPr/>
        <a:lstStyle/>
        <a:p>
          <a:endParaRPr lang="en-US"/>
        </a:p>
      </dgm:t>
    </dgm:pt>
    <dgm:pt modelId="{13290C6B-9A9F-4F49-844E-A33DBD14E514}">
      <dgm:prSet/>
      <dgm:spPr/>
      <dgm:t>
        <a:bodyPr/>
        <a:lstStyle/>
        <a:p>
          <a:r>
            <a:rPr lang="pl-PL"/>
            <a:t>Organ stosujący – w postępowaniu przygotowawczym przez pierwsze 3 miesiące – prokurator, na dalsze okresy oraz w postępowaniu sądowym – sąd. </a:t>
          </a:r>
          <a:endParaRPr lang="en-US"/>
        </a:p>
      </dgm:t>
    </dgm:pt>
    <dgm:pt modelId="{463D780B-88F9-4B5F-B5CD-EAD11DE93F44}" type="parTrans" cxnId="{597274BD-BA20-4779-B4FE-242E8E4B697F}">
      <dgm:prSet/>
      <dgm:spPr/>
      <dgm:t>
        <a:bodyPr/>
        <a:lstStyle/>
        <a:p>
          <a:endParaRPr lang="en-US"/>
        </a:p>
      </dgm:t>
    </dgm:pt>
    <dgm:pt modelId="{1B20ADEF-8C4B-4422-B42F-5CBFAE04CB83}" type="sibTrans" cxnId="{597274BD-BA20-4779-B4FE-242E8E4B697F}">
      <dgm:prSet/>
      <dgm:spPr/>
      <dgm:t>
        <a:bodyPr/>
        <a:lstStyle/>
        <a:p>
          <a:endParaRPr lang="en-US"/>
        </a:p>
      </dgm:t>
    </dgm:pt>
    <dgm:pt modelId="{EA8E5480-9AA3-4B37-B4D6-D6710BAB6095}" type="pres">
      <dgm:prSet presAssocID="{0A6ED199-1BD0-453F-915F-093D3647409F}" presName="root" presStyleCnt="0">
        <dgm:presLayoutVars>
          <dgm:dir/>
          <dgm:resizeHandles val="exact"/>
        </dgm:presLayoutVars>
      </dgm:prSet>
      <dgm:spPr/>
    </dgm:pt>
    <dgm:pt modelId="{CE889B96-D47D-462C-A186-62DC4D1BD7C9}" type="pres">
      <dgm:prSet presAssocID="{F545BE0E-C539-4ADF-BD2F-0EBF72D8C5B2}" presName="compNode" presStyleCnt="0"/>
      <dgm:spPr/>
    </dgm:pt>
    <dgm:pt modelId="{14133FEA-7D19-403B-BA4C-95CB3006474E}" type="pres">
      <dgm:prSet presAssocID="{F545BE0E-C539-4ADF-BD2F-0EBF72D8C5B2}" presName="bgRect" presStyleLbl="bgShp" presStyleIdx="0" presStyleCnt="5"/>
      <dgm:spPr/>
    </dgm:pt>
    <dgm:pt modelId="{73590B33-8C05-484B-BBE2-1CFEEE134FB3}" type="pres">
      <dgm:prSet presAssocID="{F545BE0E-C539-4ADF-BD2F-0EBF72D8C5B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6049A867-8F3D-4CF4-9AA8-301B90DA0CCB}" type="pres">
      <dgm:prSet presAssocID="{F545BE0E-C539-4ADF-BD2F-0EBF72D8C5B2}" presName="spaceRect" presStyleCnt="0"/>
      <dgm:spPr/>
    </dgm:pt>
    <dgm:pt modelId="{928F3723-08C0-4AAE-BEE3-B51F3EC8E622}" type="pres">
      <dgm:prSet presAssocID="{F545BE0E-C539-4ADF-BD2F-0EBF72D8C5B2}" presName="parTx" presStyleLbl="revTx" presStyleIdx="0" presStyleCnt="6">
        <dgm:presLayoutVars>
          <dgm:chMax val="0"/>
          <dgm:chPref val="0"/>
        </dgm:presLayoutVars>
      </dgm:prSet>
      <dgm:spPr/>
    </dgm:pt>
    <dgm:pt modelId="{FE972D54-1A10-45CF-8B0B-3563245E23DF}" type="pres">
      <dgm:prSet presAssocID="{F8012AC2-299C-4EDD-AEA8-344F35231DE7}" presName="sibTrans" presStyleCnt="0"/>
      <dgm:spPr/>
    </dgm:pt>
    <dgm:pt modelId="{3FA68F18-2112-43A6-ABDD-BA9019CFC5CC}" type="pres">
      <dgm:prSet presAssocID="{F8A6A13F-DDC0-459C-86E3-6EAA18B498BB}" presName="compNode" presStyleCnt="0"/>
      <dgm:spPr/>
    </dgm:pt>
    <dgm:pt modelId="{388072A8-B883-4D71-8B16-289B95CCF636}" type="pres">
      <dgm:prSet presAssocID="{F8A6A13F-DDC0-459C-86E3-6EAA18B498BB}" presName="bgRect" presStyleLbl="bgShp" presStyleIdx="1" presStyleCnt="5"/>
      <dgm:spPr/>
    </dgm:pt>
    <dgm:pt modelId="{BFFECB04-96CB-40CA-85FC-50EF8543B6B2}" type="pres">
      <dgm:prSet presAssocID="{F8A6A13F-DDC0-459C-86E3-6EAA18B498B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34D538B4-08CA-4351-9898-2530E5ABD0E6}" type="pres">
      <dgm:prSet presAssocID="{F8A6A13F-DDC0-459C-86E3-6EAA18B498BB}" presName="spaceRect" presStyleCnt="0"/>
      <dgm:spPr/>
    </dgm:pt>
    <dgm:pt modelId="{9E8C1F14-8AC6-4061-B8FF-023E5E5763EB}" type="pres">
      <dgm:prSet presAssocID="{F8A6A13F-DDC0-459C-86E3-6EAA18B498BB}" presName="parTx" presStyleLbl="revTx" presStyleIdx="1" presStyleCnt="6">
        <dgm:presLayoutVars>
          <dgm:chMax val="0"/>
          <dgm:chPref val="0"/>
        </dgm:presLayoutVars>
      </dgm:prSet>
      <dgm:spPr/>
    </dgm:pt>
    <dgm:pt modelId="{B9C1949B-B82F-4FA8-A981-952913B9A768}" type="pres">
      <dgm:prSet presAssocID="{42521305-8DDF-4017-8C11-505E7AB74D03}" presName="sibTrans" presStyleCnt="0"/>
      <dgm:spPr/>
    </dgm:pt>
    <dgm:pt modelId="{E59960D3-6CC9-497F-BA59-536A8CD2A10A}" type="pres">
      <dgm:prSet presAssocID="{27B0E72D-A97E-4EC5-9CAB-B49D795B61FA}" presName="compNode" presStyleCnt="0"/>
      <dgm:spPr/>
    </dgm:pt>
    <dgm:pt modelId="{BB86E7F8-86E4-4173-8AF6-DC5588AEF67B}" type="pres">
      <dgm:prSet presAssocID="{27B0E72D-A97E-4EC5-9CAB-B49D795B61FA}" presName="bgRect" presStyleLbl="bgShp" presStyleIdx="2" presStyleCnt="5"/>
      <dgm:spPr/>
    </dgm:pt>
    <dgm:pt modelId="{A1414E1F-B0D9-4EF7-89BC-13717CFC2F24}" type="pres">
      <dgm:prSet presAssocID="{27B0E72D-A97E-4EC5-9CAB-B49D795B61F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8377238C-2FB6-4820-A605-BEC70AF6C705}" type="pres">
      <dgm:prSet presAssocID="{27B0E72D-A97E-4EC5-9CAB-B49D795B61FA}" presName="spaceRect" presStyleCnt="0"/>
      <dgm:spPr/>
    </dgm:pt>
    <dgm:pt modelId="{F9520C21-F035-4500-8CAD-F0EB623E419F}" type="pres">
      <dgm:prSet presAssocID="{27B0E72D-A97E-4EC5-9CAB-B49D795B61FA}" presName="parTx" presStyleLbl="revTx" presStyleIdx="2" presStyleCnt="6">
        <dgm:presLayoutVars>
          <dgm:chMax val="0"/>
          <dgm:chPref val="0"/>
        </dgm:presLayoutVars>
      </dgm:prSet>
      <dgm:spPr/>
    </dgm:pt>
    <dgm:pt modelId="{6453E3CC-1486-49E9-AAA9-4CBA003AB268}" type="pres">
      <dgm:prSet presAssocID="{C85242A8-095A-4D3D-BE40-C43E26985267}" presName="sibTrans" presStyleCnt="0"/>
      <dgm:spPr/>
    </dgm:pt>
    <dgm:pt modelId="{9FE5722E-11B6-43FB-961E-6D0BD2A7E9FB}" type="pres">
      <dgm:prSet presAssocID="{AE7085DA-0126-42C3-A728-B7D3A876AEA1}" presName="compNode" presStyleCnt="0"/>
      <dgm:spPr/>
    </dgm:pt>
    <dgm:pt modelId="{A7787BFA-AB35-470C-BE85-E7E63AE98393}" type="pres">
      <dgm:prSet presAssocID="{AE7085DA-0126-42C3-A728-B7D3A876AEA1}" presName="bgRect" presStyleLbl="bgShp" presStyleIdx="3" presStyleCnt="5"/>
      <dgm:spPr/>
    </dgm:pt>
    <dgm:pt modelId="{BDC69DC1-DB43-4B2D-9503-06CE5D3ABD5A}" type="pres">
      <dgm:prSet presAssocID="{AE7085DA-0126-42C3-A728-B7D3A876AEA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olice"/>
        </a:ext>
      </dgm:extLst>
    </dgm:pt>
    <dgm:pt modelId="{0ED01BE8-0C88-4652-B75F-04FCF6591792}" type="pres">
      <dgm:prSet presAssocID="{AE7085DA-0126-42C3-A728-B7D3A876AEA1}" presName="spaceRect" presStyleCnt="0"/>
      <dgm:spPr/>
    </dgm:pt>
    <dgm:pt modelId="{DFDE2AEA-77B6-43BF-88BA-762EDEB671D6}" type="pres">
      <dgm:prSet presAssocID="{AE7085DA-0126-42C3-A728-B7D3A876AEA1}" presName="parTx" presStyleLbl="revTx" presStyleIdx="3" presStyleCnt="6">
        <dgm:presLayoutVars>
          <dgm:chMax val="0"/>
          <dgm:chPref val="0"/>
        </dgm:presLayoutVars>
      </dgm:prSet>
      <dgm:spPr/>
    </dgm:pt>
    <dgm:pt modelId="{7277660F-70C3-4FC1-82D1-F2DBB6C00281}" type="pres">
      <dgm:prSet presAssocID="{AE7085DA-0126-42C3-A728-B7D3A876AEA1}" presName="desTx" presStyleLbl="revTx" presStyleIdx="4" presStyleCnt="6">
        <dgm:presLayoutVars/>
      </dgm:prSet>
      <dgm:spPr/>
    </dgm:pt>
    <dgm:pt modelId="{99BCE424-1809-4173-BEC4-C51BAAD5A418}" type="pres">
      <dgm:prSet presAssocID="{8672ECAF-11E4-4B3C-9E4B-13B1B4371315}" presName="sibTrans" presStyleCnt="0"/>
      <dgm:spPr/>
    </dgm:pt>
    <dgm:pt modelId="{5A1C40E5-E927-4753-A0B0-612D11D1D594}" type="pres">
      <dgm:prSet presAssocID="{13290C6B-9A9F-4F49-844E-A33DBD14E514}" presName="compNode" presStyleCnt="0"/>
      <dgm:spPr/>
    </dgm:pt>
    <dgm:pt modelId="{0CF2643B-F37C-44C6-8C26-A8D8D71792C1}" type="pres">
      <dgm:prSet presAssocID="{13290C6B-9A9F-4F49-844E-A33DBD14E514}" presName="bgRect" presStyleLbl="bgShp" presStyleIdx="4" presStyleCnt="5"/>
      <dgm:spPr/>
    </dgm:pt>
    <dgm:pt modelId="{2F316F33-B5A7-4BEE-B553-90F4A596076D}" type="pres">
      <dgm:prSet presAssocID="{13290C6B-9A9F-4F49-844E-A33DBD14E51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mbulance"/>
        </a:ext>
      </dgm:extLst>
    </dgm:pt>
    <dgm:pt modelId="{A6EF6A23-04F1-4C57-8804-13BA1517B271}" type="pres">
      <dgm:prSet presAssocID="{13290C6B-9A9F-4F49-844E-A33DBD14E514}" presName="spaceRect" presStyleCnt="0"/>
      <dgm:spPr/>
    </dgm:pt>
    <dgm:pt modelId="{87E6EF31-011A-4982-8D3A-BA4E5F6BF1FB}" type="pres">
      <dgm:prSet presAssocID="{13290C6B-9A9F-4F49-844E-A33DBD14E514}" presName="parTx" presStyleLbl="revTx" presStyleIdx="5" presStyleCnt="6">
        <dgm:presLayoutVars>
          <dgm:chMax val="0"/>
          <dgm:chPref val="0"/>
        </dgm:presLayoutVars>
      </dgm:prSet>
      <dgm:spPr/>
    </dgm:pt>
  </dgm:ptLst>
  <dgm:cxnLst>
    <dgm:cxn modelId="{DC30BE11-AB9F-410A-ABCC-BBD478BE3FEE}" type="presOf" srcId="{2431D5EE-F30E-4C03-B9BE-B52C2CDC5FC2}" destId="{7277660F-70C3-4FC1-82D1-F2DBB6C00281}" srcOrd="0" destOrd="0" presId="urn:microsoft.com/office/officeart/2018/2/layout/IconVerticalSolidList"/>
    <dgm:cxn modelId="{FF71E31E-2F56-4FBB-95B3-54C207104A24}" type="presOf" srcId="{F8A6A13F-DDC0-459C-86E3-6EAA18B498BB}" destId="{9E8C1F14-8AC6-4061-B8FF-023E5E5763EB}" srcOrd="0" destOrd="0" presId="urn:microsoft.com/office/officeart/2018/2/layout/IconVerticalSolidList"/>
    <dgm:cxn modelId="{42BA0320-7583-4239-A25B-E27E2B2447FD}" srcId="{0A6ED199-1BD0-453F-915F-093D3647409F}" destId="{AE7085DA-0126-42C3-A728-B7D3A876AEA1}" srcOrd="3" destOrd="0" parTransId="{77436B9D-98C0-4D54-AEDF-AF39C5A46268}" sibTransId="{8672ECAF-11E4-4B3C-9E4B-13B1B4371315}"/>
    <dgm:cxn modelId="{2B3AAF6B-3938-42CC-A960-779421E40E6D}" srcId="{0A6ED199-1BD0-453F-915F-093D3647409F}" destId="{F8A6A13F-DDC0-459C-86E3-6EAA18B498BB}" srcOrd="1" destOrd="0" parTransId="{0D2D77B7-42A2-4FF3-9622-70C2309ED099}" sibTransId="{42521305-8DDF-4017-8C11-505E7AB74D03}"/>
    <dgm:cxn modelId="{2FAA814F-521E-4011-82C7-AEB210B767B6}" srcId="{0A6ED199-1BD0-453F-915F-093D3647409F}" destId="{27B0E72D-A97E-4EC5-9CAB-B49D795B61FA}" srcOrd="2" destOrd="0" parTransId="{5EEB5AE1-E231-485F-B17C-87AFD137090B}" sibTransId="{C85242A8-095A-4D3D-BE40-C43E26985267}"/>
    <dgm:cxn modelId="{0FF14950-588A-4295-BE7C-C1C2939993A3}" type="presOf" srcId="{27B0E72D-A97E-4EC5-9CAB-B49D795B61FA}" destId="{F9520C21-F035-4500-8CAD-F0EB623E419F}" srcOrd="0" destOrd="0" presId="urn:microsoft.com/office/officeart/2018/2/layout/IconVerticalSolidList"/>
    <dgm:cxn modelId="{7FB8CA76-1977-49F9-ADD9-4A6EAEF284BE}" srcId="{0A6ED199-1BD0-453F-915F-093D3647409F}" destId="{F545BE0E-C539-4ADF-BD2F-0EBF72D8C5B2}" srcOrd="0" destOrd="0" parTransId="{F0018251-7D25-4B51-B968-BEEF442D6E93}" sibTransId="{F8012AC2-299C-4EDD-AEA8-344F35231DE7}"/>
    <dgm:cxn modelId="{6C85A278-8404-420F-99EF-FE4C9E2A0957}" type="presOf" srcId="{AE7085DA-0126-42C3-A728-B7D3A876AEA1}" destId="{DFDE2AEA-77B6-43BF-88BA-762EDEB671D6}" srcOrd="0" destOrd="0" presId="urn:microsoft.com/office/officeart/2018/2/layout/IconVerticalSolidList"/>
    <dgm:cxn modelId="{80BF3198-AB85-4B8E-8E06-480A8141C31B}" srcId="{AE7085DA-0126-42C3-A728-B7D3A876AEA1}" destId="{CCC3A99C-ABAD-47E2-BA55-2A7EC56FC68F}" srcOrd="1" destOrd="0" parTransId="{813DCDAE-ABCE-4993-9D56-11640689082C}" sibTransId="{D0FBFF46-33AA-4FBF-AE66-A4641B4D81D2}"/>
    <dgm:cxn modelId="{396AF0A3-7A54-44B9-9E75-FF8C0A5AA24B}" type="presOf" srcId="{13290C6B-9A9F-4F49-844E-A33DBD14E514}" destId="{87E6EF31-011A-4982-8D3A-BA4E5F6BF1FB}" srcOrd="0" destOrd="0" presId="urn:microsoft.com/office/officeart/2018/2/layout/IconVerticalSolidList"/>
    <dgm:cxn modelId="{C62476AF-96D3-4A4C-84F1-D81AE761A103}" type="presOf" srcId="{F545BE0E-C539-4ADF-BD2F-0EBF72D8C5B2}" destId="{928F3723-08C0-4AAE-BEE3-B51F3EC8E622}" srcOrd="0" destOrd="0" presId="urn:microsoft.com/office/officeart/2018/2/layout/IconVerticalSolidList"/>
    <dgm:cxn modelId="{7492B0BC-8E15-4BFF-9845-28FA43DBEE81}" srcId="{AE7085DA-0126-42C3-A728-B7D3A876AEA1}" destId="{2431D5EE-F30E-4C03-B9BE-B52C2CDC5FC2}" srcOrd="0" destOrd="0" parTransId="{C615F6F4-7815-4CAD-BE43-8A653569440F}" sibTransId="{4416205A-9BA6-45CD-A626-F9790C491455}"/>
    <dgm:cxn modelId="{597274BD-BA20-4779-B4FE-242E8E4B697F}" srcId="{0A6ED199-1BD0-453F-915F-093D3647409F}" destId="{13290C6B-9A9F-4F49-844E-A33DBD14E514}" srcOrd="4" destOrd="0" parTransId="{463D780B-88F9-4B5F-B5CD-EAD11DE93F44}" sibTransId="{1B20ADEF-8C4B-4422-B42F-5CBFAE04CB83}"/>
    <dgm:cxn modelId="{2D2BC8EB-74E0-4EEC-A9D9-FDC6B4E54578}" type="presOf" srcId="{0A6ED199-1BD0-453F-915F-093D3647409F}" destId="{EA8E5480-9AA3-4B37-B4D6-D6710BAB6095}" srcOrd="0" destOrd="0" presId="urn:microsoft.com/office/officeart/2018/2/layout/IconVerticalSolidList"/>
    <dgm:cxn modelId="{E723D5F4-D011-49C0-9245-F1FB818986CE}" type="presOf" srcId="{CCC3A99C-ABAD-47E2-BA55-2A7EC56FC68F}" destId="{7277660F-70C3-4FC1-82D1-F2DBB6C00281}" srcOrd="0" destOrd="1" presId="urn:microsoft.com/office/officeart/2018/2/layout/IconVerticalSolidList"/>
    <dgm:cxn modelId="{59F05896-8C7D-4DD0-97E5-1134E0EB67B8}" type="presParOf" srcId="{EA8E5480-9AA3-4B37-B4D6-D6710BAB6095}" destId="{CE889B96-D47D-462C-A186-62DC4D1BD7C9}" srcOrd="0" destOrd="0" presId="urn:microsoft.com/office/officeart/2018/2/layout/IconVerticalSolidList"/>
    <dgm:cxn modelId="{3AA3949F-1B44-436A-B86B-693E485D674B}" type="presParOf" srcId="{CE889B96-D47D-462C-A186-62DC4D1BD7C9}" destId="{14133FEA-7D19-403B-BA4C-95CB3006474E}" srcOrd="0" destOrd="0" presId="urn:microsoft.com/office/officeart/2018/2/layout/IconVerticalSolidList"/>
    <dgm:cxn modelId="{5806EE84-F6D1-4DFF-9971-85FE703778A3}" type="presParOf" srcId="{CE889B96-D47D-462C-A186-62DC4D1BD7C9}" destId="{73590B33-8C05-484B-BBE2-1CFEEE134FB3}" srcOrd="1" destOrd="0" presId="urn:microsoft.com/office/officeart/2018/2/layout/IconVerticalSolidList"/>
    <dgm:cxn modelId="{E82EED73-63CC-4CCD-8D55-9AACF2ED4915}" type="presParOf" srcId="{CE889B96-D47D-462C-A186-62DC4D1BD7C9}" destId="{6049A867-8F3D-4CF4-9AA8-301B90DA0CCB}" srcOrd="2" destOrd="0" presId="urn:microsoft.com/office/officeart/2018/2/layout/IconVerticalSolidList"/>
    <dgm:cxn modelId="{0D9654F1-92A6-4264-B1B5-CD12E54A1115}" type="presParOf" srcId="{CE889B96-D47D-462C-A186-62DC4D1BD7C9}" destId="{928F3723-08C0-4AAE-BEE3-B51F3EC8E622}" srcOrd="3" destOrd="0" presId="urn:microsoft.com/office/officeart/2018/2/layout/IconVerticalSolidList"/>
    <dgm:cxn modelId="{5E99A72E-3773-4F6F-B8C3-AA521AD0D85C}" type="presParOf" srcId="{EA8E5480-9AA3-4B37-B4D6-D6710BAB6095}" destId="{FE972D54-1A10-45CF-8B0B-3563245E23DF}" srcOrd="1" destOrd="0" presId="urn:microsoft.com/office/officeart/2018/2/layout/IconVerticalSolidList"/>
    <dgm:cxn modelId="{4954082B-FD6B-421D-A8E2-15BC15DF78AD}" type="presParOf" srcId="{EA8E5480-9AA3-4B37-B4D6-D6710BAB6095}" destId="{3FA68F18-2112-43A6-ABDD-BA9019CFC5CC}" srcOrd="2" destOrd="0" presId="urn:microsoft.com/office/officeart/2018/2/layout/IconVerticalSolidList"/>
    <dgm:cxn modelId="{414DB261-538C-4576-B2ED-B560CF1A0E86}" type="presParOf" srcId="{3FA68F18-2112-43A6-ABDD-BA9019CFC5CC}" destId="{388072A8-B883-4D71-8B16-289B95CCF636}" srcOrd="0" destOrd="0" presId="urn:microsoft.com/office/officeart/2018/2/layout/IconVerticalSolidList"/>
    <dgm:cxn modelId="{8A22487F-2558-45A0-9C18-1F997CC5ADF0}" type="presParOf" srcId="{3FA68F18-2112-43A6-ABDD-BA9019CFC5CC}" destId="{BFFECB04-96CB-40CA-85FC-50EF8543B6B2}" srcOrd="1" destOrd="0" presId="urn:microsoft.com/office/officeart/2018/2/layout/IconVerticalSolidList"/>
    <dgm:cxn modelId="{F5F69DE9-87E4-45AB-8A7D-993FE301E0A6}" type="presParOf" srcId="{3FA68F18-2112-43A6-ABDD-BA9019CFC5CC}" destId="{34D538B4-08CA-4351-9898-2530E5ABD0E6}" srcOrd="2" destOrd="0" presId="urn:microsoft.com/office/officeart/2018/2/layout/IconVerticalSolidList"/>
    <dgm:cxn modelId="{893234A9-B4B6-4ED8-B380-CFDBB1E1A913}" type="presParOf" srcId="{3FA68F18-2112-43A6-ABDD-BA9019CFC5CC}" destId="{9E8C1F14-8AC6-4061-B8FF-023E5E5763EB}" srcOrd="3" destOrd="0" presId="urn:microsoft.com/office/officeart/2018/2/layout/IconVerticalSolidList"/>
    <dgm:cxn modelId="{F18458D4-996F-416C-A916-5C47FE4D0262}" type="presParOf" srcId="{EA8E5480-9AA3-4B37-B4D6-D6710BAB6095}" destId="{B9C1949B-B82F-4FA8-A981-952913B9A768}" srcOrd="3" destOrd="0" presId="urn:microsoft.com/office/officeart/2018/2/layout/IconVerticalSolidList"/>
    <dgm:cxn modelId="{80CA63CF-9A00-4067-BDC9-F8904E0AFFF5}" type="presParOf" srcId="{EA8E5480-9AA3-4B37-B4D6-D6710BAB6095}" destId="{E59960D3-6CC9-497F-BA59-536A8CD2A10A}" srcOrd="4" destOrd="0" presId="urn:microsoft.com/office/officeart/2018/2/layout/IconVerticalSolidList"/>
    <dgm:cxn modelId="{CA9DA0CC-07C9-4705-AB5B-56C6C795D0FD}" type="presParOf" srcId="{E59960D3-6CC9-497F-BA59-536A8CD2A10A}" destId="{BB86E7F8-86E4-4173-8AF6-DC5588AEF67B}" srcOrd="0" destOrd="0" presId="urn:microsoft.com/office/officeart/2018/2/layout/IconVerticalSolidList"/>
    <dgm:cxn modelId="{1821D2DC-4373-4C50-9DAA-37285881D767}" type="presParOf" srcId="{E59960D3-6CC9-497F-BA59-536A8CD2A10A}" destId="{A1414E1F-B0D9-4EF7-89BC-13717CFC2F24}" srcOrd="1" destOrd="0" presId="urn:microsoft.com/office/officeart/2018/2/layout/IconVerticalSolidList"/>
    <dgm:cxn modelId="{FFC5033A-E908-461F-995A-E874A766171F}" type="presParOf" srcId="{E59960D3-6CC9-497F-BA59-536A8CD2A10A}" destId="{8377238C-2FB6-4820-A605-BEC70AF6C705}" srcOrd="2" destOrd="0" presId="urn:microsoft.com/office/officeart/2018/2/layout/IconVerticalSolidList"/>
    <dgm:cxn modelId="{F9F37190-D391-4810-83C3-BAAF98FF86B7}" type="presParOf" srcId="{E59960D3-6CC9-497F-BA59-536A8CD2A10A}" destId="{F9520C21-F035-4500-8CAD-F0EB623E419F}" srcOrd="3" destOrd="0" presId="urn:microsoft.com/office/officeart/2018/2/layout/IconVerticalSolidList"/>
    <dgm:cxn modelId="{A5088DD6-2AFB-4161-A98C-A25A65B4C420}" type="presParOf" srcId="{EA8E5480-9AA3-4B37-B4D6-D6710BAB6095}" destId="{6453E3CC-1486-49E9-AAA9-4CBA003AB268}" srcOrd="5" destOrd="0" presId="urn:microsoft.com/office/officeart/2018/2/layout/IconVerticalSolidList"/>
    <dgm:cxn modelId="{82722B61-7C7E-4AC7-8FAF-96907C517E93}" type="presParOf" srcId="{EA8E5480-9AA3-4B37-B4D6-D6710BAB6095}" destId="{9FE5722E-11B6-43FB-961E-6D0BD2A7E9FB}" srcOrd="6" destOrd="0" presId="urn:microsoft.com/office/officeart/2018/2/layout/IconVerticalSolidList"/>
    <dgm:cxn modelId="{35E49105-3821-46CF-BFF4-C85E94D23470}" type="presParOf" srcId="{9FE5722E-11B6-43FB-961E-6D0BD2A7E9FB}" destId="{A7787BFA-AB35-470C-BE85-E7E63AE98393}" srcOrd="0" destOrd="0" presId="urn:microsoft.com/office/officeart/2018/2/layout/IconVerticalSolidList"/>
    <dgm:cxn modelId="{682CF3EE-3979-4532-B208-4E6CFA46D062}" type="presParOf" srcId="{9FE5722E-11B6-43FB-961E-6D0BD2A7E9FB}" destId="{BDC69DC1-DB43-4B2D-9503-06CE5D3ABD5A}" srcOrd="1" destOrd="0" presId="urn:microsoft.com/office/officeart/2018/2/layout/IconVerticalSolidList"/>
    <dgm:cxn modelId="{6B786055-A869-437D-9747-F4752BE182E9}" type="presParOf" srcId="{9FE5722E-11B6-43FB-961E-6D0BD2A7E9FB}" destId="{0ED01BE8-0C88-4652-B75F-04FCF6591792}" srcOrd="2" destOrd="0" presId="urn:microsoft.com/office/officeart/2018/2/layout/IconVerticalSolidList"/>
    <dgm:cxn modelId="{0514D376-50C5-4822-8244-B2CB4E3D8A61}" type="presParOf" srcId="{9FE5722E-11B6-43FB-961E-6D0BD2A7E9FB}" destId="{DFDE2AEA-77B6-43BF-88BA-762EDEB671D6}" srcOrd="3" destOrd="0" presId="urn:microsoft.com/office/officeart/2018/2/layout/IconVerticalSolidList"/>
    <dgm:cxn modelId="{C9B5B6EE-A0D3-4167-A88D-B6F2E2D775B3}" type="presParOf" srcId="{9FE5722E-11B6-43FB-961E-6D0BD2A7E9FB}" destId="{7277660F-70C3-4FC1-82D1-F2DBB6C00281}" srcOrd="4" destOrd="0" presId="urn:microsoft.com/office/officeart/2018/2/layout/IconVerticalSolidList"/>
    <dgm:cxn modelId="{856AB26C-795F-45E2-9270-6AFA2E67FC2E}" type="presParOf" srcId="{EA8E5480-9AA3-4B37-B4D6-D6710BAB6095}" destId="{99BCE424-1809-4173-BEC4-C51BAAD5A418}" srcOrd="7" destOrd="0" presId="urn:microsoft.com/office/officeart/2018/2/layout/IconVerticalSolidList"/>
    <dgm:cxn modelId="{0FEB99BD-8932-4409-B6E4-641BC1D7FBCE}" type="presParOf" srcId="{EA8E5480-9AA3-4B37-B4D6-D6710BAB6095}" destId="{5A1C40E5-E927-4753-A0B0-612D11D1D594}" srcOrd="8" destOrd="0" presId="urn:microsoft.com/office/officeart/2018/2/layout/IconVerticalSolidList"/>
    <dgm:cxn modelId="{327AA3EA-0B50-415F-B45C-2079F7344E1F}" type="presParOf" srcId="{5A1C40E5-E927-4753-A0B0-612D11D1D594}" destId="{0CF2643B-F37C-44C6-8C26-A8D8D71792C1}" srcOrd="0" destOrd="0" presId="urn:microsoft.com/office/officeart/2018/2/layout/IconVerticalSolidList"/>
    <dgm:cxn modelId="{4992E230-1ED7-46EE-AF30-C9CA10D25B33}" type="presParOf" srcId="{5A1C40E5-E927-4753-A0B0-612D11D1D594}" destId="{2F316F33-B5A7-4BEE-B553-90F4A596076D}" srcOrd="1" destOrd="0" presId="urn:microsoft.com/office/officeart/2018/2/layout/IconVerticalSolidList"/>
    <dgm:cxn modelId="{FAE283F9-E6EA-4EB0-B398-6582669BD632}" type="presParOf" srcId="{5A1C40E5-E927-4753-A0B0-612D11D1D594}" destId="{A6EF6A23-04F1-4C57-8804-13BA1517B271}" srcOrd="2" destOrd="0" presId="urn:microsoft.com/office/officeart/2018/2/layout/IconVerticalSolidList"/>
    <dgm:cxn modelId="{326F61BB-35C4-402E-8AF4-E0249952E7BB}" type="presParOf" srcId="{5A1C40E5-E927-4753-A0B0-612D11D1D594}" destId="{87E6EF31-011A-4982-8D3A-BA4E5F6BF1F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7B0F33-5743-4305-BEFE-9AB31E4F449F}"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59C1C36E-3AFC-40BC-AC3B-666C1162D002}">
      <dgm:prSet/>
      <dgm:spPr/>
      <dgm:t>
        <a:bodyPr/>
        <a:lstStyle/>
        <a:p>
          <a:r>
            <a:rPr lang="pl-PL"/>
            <a:t>Wyróżnia się dwie przesłanki stosowania środków zapobiegawczych:</a:t>
          </a:r>
          <a:endParaRPr lang="en-US"/>
        </a:p>
      </dgm:t>
    </dgm:pt>
    <dgm:pt modelId="{DEC2E0B9-6090-4AC6-8746-253BF6DB216A}" type="parTrans" cxnId="{1F136D6D-C366-4E4B-997B-541B49F4C1B3}">
      <dgm:prSet/>
      <dgm:spPr/>
      <dgm:t>
        <a:bodyPr/>
        <a:lstStyle/>
        <a:p>
          <a:endParaRPr lang="en-US"/>
        </a:p>
      </dgm:t>
    </dgm:pt>
    <dgm:pt modelId="{0C8BACE1-8AEB-4DF9-ADF4-AFAE45F0D4AF}" type="sibTrans" cxnId="{1F136D6D-C366-4E4B-997B-541B49F4C1B3}">
      <dgm:prSet/>
      <dgm:spPr/>
      <dgm:t>
        <a:bodyPr/>
        <a:lstStyle/>
        <a:p>
          <a:endParaRPr lang="en-US"/>
        </a:p>
      </dgm:t>
    </dgm:pt>
    <dgm:pt modelId="{8474EAF8-49C6-4087-BDC5-7B64D71E708E}">
      <dgm:prSet custT="1"/>
      <dgm:spPr/>
      <dgm:t>
        <a:bodyPr/>
        <a:lstStyle/>
        <a:p>
          <a:r>
            <a:rPr lang="pl-PL" sz="1400" b="1" dirty="0"/>
            <a:t>ogólna – art. 249 § 1</a:t>
          </a:r>
          <a:endParaRPr lang="en-US" sz="1400" b="1" dirty="0"/>
        </a:p>
      </dgm:t>
    </dgm:pt>
    <dgm:pt modelId="{80B98BCE-6807-4C5A-B7B2-1914B73CB054}" type="parTrans" cxnId="{F6254E5D-9329-46D2-BA66-3072DC8F5F4B}">
      <dgm:prSet/>
      <dgm:spPr/>
      <dgm:t>
        <a:bodyPr/>
        <a:lstStyle/>
        <a:p>
          <a:endParaRPr lang="en-US"/>
        </a:p>
      </dgm:t>
    </dgm:pt>
    <dgm:pt modelId="{0274EE4E-3650-4311-BD6F-C4A01A541253}" type="sibTrans" cxnId="{F6254E5D-9329-46D2-BA66-3072DC8F5F4B}">
      <dgm:prSet/>
      <dgm:spPr/>
      <dgm:t>
        <a:bodyPr/>
        <a:lstStyle/>
        <a:p>
          <a:endParaRPr lang="en-US"/>
        </a:p>
      </dgm:t>
    </dgm:pt>
    <dgm:pt modelId="{9438DAAB-7BA5-4D64-BD5E-726608DC63D9}">
      <dgm:prSet custT="1"/>
      <dgm:spPr/>
      <dgm:t>
        <a:bodyPr/>
        <a:lstStyle/>
        <a:p>
          <a:r>
            <a:rPr lang="pl-PL" sz="1400" b="1" dirty="0"/>
            <a:t>szczególne – art. 258 Aby w konkretnej sytuacji można było stosować środki zapobiegawcze, konieczne jest zaistnienie przesłanki ogólnej i co najmniej jednej przesłanki szczególnej.</a:t>
          </a:r>
          <a:endParaRPr lang="en-US" sz="1400" b="1" dirty="0"/>
        </a:p>
      </dgm:t>
    </dgm:pt>
    <dgm:pt modelId="{E57C2590-3C34-44E4-9675-2D2AA49B2CFE}" type="parTrans" cxnId="{FEE530DD-60A6-404B-9162-729612575F7F}">
      <dgm:prSet/>
      <dgm:spPr/>
      <dgm:t>
        <a:bodyPr/>
        <a:lstStyle/>
        <a:p>
          <a:endParaRPr lang="en-US"/>
        </a:p>
      </dgm:t>
    </dgm:pt>
    <dgm:pt modelId="{14116F02-1A0C-4488-8B99-1683F3279FA2}" type="sibTrans" cxnId="{FEE530DD-60A6-404B-9162-729612575F7F}">
      <dgm:prSet/>
      <dgm:spPr/>
      <dgm:t>
        <a:bodyPr/>
        <a:lstStyle/>
        <a:p>
          <a:endParaRPr lang="en-US"/>
        </a:p>
      </dgm:t>
    </dgm:pt>
    <dgm:pt modelId="{E41B6033-693A-4001-8E52-305C77B90ACD}">
      <dgm:prSet/>
      <dgm:spPr/>
      <dgm:t>
        <a:bodyPr/>
        <a:lstStyle/>
        <a:p>
          <a:r>
            <a:rPr lang="pl-PL" dirty="0"/>
            <a:t>Przesłanki stosowania środków </a:t>
          </a:r>
          <a:r>
            <a:rPr lang="pl-PL" b="1" dirty="0"/>
            <a:t>zapobiegawczych można podzielić na pozytywne i negatywne. Przesłanki negatywne to brak dowodów wskazujących na istnienie przesłanek ogólnej lub szczególnej.</a:t>
          </a:r>
          <a:r>
            <a:rPr lang="pl-PL" dirty="0"/>
            <a:t> Np. brak dowodów pozwalających na przyjęcie, że istnieje duże prawdopodobieństwo popełnienia czynu przez oskarżonego lub brak dowodów wskazujących na obawę ucieczki lub ukrycia się oskarżonego. </a:t>
          </a:r>
          <a:endParaRPr lang="en-US" dirty="0"/>
        </a:p>
      </dgm:t>
    </dgm:pt>
    <dgm:pt modelId="{73599A2E-B8BA-4F10-91D5-CC19E6E8C332}" type="parTrans" cxnId="{2116EBFB-F171-4ABF-B0C2-50433E52E71B}">
      <dgm:prSet/>
      <dgm:spPr/>
      <dgm:t>
        <a:bodyPr/>
        <a:lstStyle/>
        <a:p>
          <a:endParaRPr lang="en-US"/>
        </a:p>
      </dgm:t>
    </dgm:pt>
    <dgm:pt modelId="{D3B6AE44-6358-4E0B-BC93-9FF6F331B8B0}" type="sibTrans" cxnId="{2116EBFB-F171-4ABF-B0C2-50433E52E71B}">
      <dgm:prSet/>
      <dgm:spPr/>
      <dgm:t>
        <a:bodyPr/>
        <a:lstStyle/>
        <a:p>
          <a:endParaRPr lang="en-US"/>
        </a:p>
      </dgm:t>
    </dgm:pt>
    <dgm:pt modelId="{E97C9AB1-60F2-4860-87E5-20321B13325A}" type="pres">
      <dgm:prSet presAssocID="{907B0F33-5743-4305-BEFE-9AB31E4F449F}" presName="Name0" presStyleCnt="0">
        <dgm:presLayoutVars>
          <dgm:dir/>
          <dgm:animLvl val="lvl"/>
          <dgm:resizeHandles val="exact"/>
        </dgm:presLayoutVars>
      </dgm:prSet>
      <dgm:spPr/>
    </dgm:pt>
    <dgm:pt modelId="{89660B93-F4EB-44E4-8950-728F1E3073CC}" type="pres">
      <dgm:prSet presAssocID="{E41B6033-693A-4001-8E52-305C77B90ACD}" presName="boxAndChildren" presStyleCnt="0"/>
      <dgm:spPr/>
    </dgm:pt>
    <dgm:pt modelId="{36F1203D-95BD-47DB-877E-7AF31EB19D17}" type="pres">
      <dgm:prSet presAssocID="{E41B6033-693A-4001-8E52-305C77B90ACD}" presName="parentTextBox" presStyleLbl="node1" presStyleIdx="0" presStyleCnt="2"/>
      <dgm:spPr/>
    </dgm:pt>
    <dgm:pt modelId="{C9FD7B66-EF1A-495B-9C16-749E15867F14}" type="pres">
      <dgm:prSet presAssocID="{0C8BACE1-8AEB-4DF9-ADF4-AFAE45F0D4AF}" presName="sp" presStyleCnt="0"/>
      <dgm:spPr/>
    </dgm:pt>
    <dgm:pt modelId="{E18FF57F-AFB4-4704-941F-498A38A5416D}" type="pres">
      <dgm:prSet presAssocID="{59C1C36E-3AFC-40BC-AC3B-666C1162D002}" presName="arrowAndChildren" presStyleCnt="0"/>
      <dgm:spPr/>
    </dgm:pt>
    <dgm:pt modelId="{94FC3D64-11D5-409F-AB8D-9596ABCCB5CF}" type="pres">
      <dgm:prSet presAssocID="{59C1C36E-3AFC-40BC-AC3B-666C1162D002}" presName="parentTextArrow" presStyleLbl="node1" presStyleIdx="0" presStyleCnt="2"/>
      <dgm:spPr/>
    </dgm:pt>
    <dgm:pt modelId="{0293B144-42F7-4BA7-A454-831D6E8218A7}" type="pres">
      <dgm:prSet presAssocID="{59C1C36E-3AFC-40BC-AC3B-666C1162D002}" presName="arrow" presStyleLbl="node1" presStyleIdx="1" presStyleCnt="2"/>
      <dgm:spPr/>
    </dgm:pt>
    <dgm:pt modelId="{F244549D-AC0E-4736-A5E8-906223AC1933}" type="pres">
      <dgm:prSet presAssocID="{59C1C36E-3AFC-40BC-AC3B-666C1162D002}" presName="descendantArrow" presStyleCnt="0"/>
      <dgm:spPr/>
    </dgm:pt>
    <dgm:pt modelId="{C5D6AB91-D6D3-45AC-831C-B4ED866DB5F6}" type="pres">
      <dgm:prSet presAssocID="{8474EAF8-49C6-4087-BDC5-7B64D71E708E}" presName="childTextArrow" presStyleLbl="fgAccFollowNode1" presStyleIdx="0" presStyleCnt="2">
        <dgm:presLayoutVars>
          <dgm:bulletEnabled val="1"/>
        </dgm:presLayoutVars>
      </dgm:prSet>
      <dgm:spPr/>
    </dgm:pt>
    <dgm:pt modelId="{E966C52C-0323-45FE-9B1D-C8C7490D9C2D}" type="pres">
      <dgm:prSet presAssocID="{9438DAAB-7BA5-4D64-BD5E-726608DC63D9}" presName="childTextArrow" presStyleLbl="fgAccFollowNode1" presStyleIdx="1" presStyleCnt="2">
        <dgm:presLayoutVars>
          <dgm:bulletEnabled val="1"/>
        </dgm:presLayoutVars>
      </dgm:prSet>
      <dgm:spPr/>
    </dgm:pt>
  </dgm:ptLst>
  <dgm:cxnLst>
    <dgm:cxn modelId="{67B90B0D-4EC3-4108-9677-F1B1E81DFD4D}" type="presOf" srcId="{59C1C36E-3AFC-40BC-AC3B-666C1162D002}" destId="{0293B144-42F7-4BA7-A454-831D6E8218A7}" srcOrd="1" destOrd="0" presId="urn:microsoft.com/office/officeart/2005/8/layout/process4"/>
    <dgm:cxn modelId="{60E9A023-C316-40E2-9E60-863E0ED31228}" type="presOf" srcId="{8474EAF8-49C6-4087-BDC5-7B64D71E708E}" destId="{C5D6AB91-D6D3-45AC-831C-B4ED866DB5F6}" srcOrd="0" destOrd="0" presId="urn:microsoft.com/office/officeart/2005/8/layout/process4"/>
    <dgm:cxn modelId="{F6254E5D-9329-46D2-BA66-3072DC8F5F4B}" srcId="{59C1C36E-3AFC-40BC-AC3B-666C1162D002}" destId="{8474EAF8-49C6-4087-BDC5-7B64D71E708E}" srcOrd="0" destOrd="0" parTransId="{80B98BCE-6807-4C5A-B7B2-1914B73CB054}" sibTransId="{0274EE4E-3650-4311-BD6F-C4A01A541253}"/>
    <dgm:cxn modelId="{1F136D6D-C366-4E4B-997B-541B49F4C1B3}" srcId="{907B0F33-5743-4305-BEFE-9AB31E4F449F}" destId="{59C1C36E-3AFC-40BC-AC3B-666C1162D002}" srcOrd="0" destOrd="0" parTransId="{DEC2E0B9-6090-4AC6-8746-253BF6DB216A}" sibTransId="{0C8BACE1-8AEB-4DF9-ADF4-AFAE45F0D4AF}"/>
    <dgm:cxn modelId="{E28A1088-F73A-412A-B3A0-B99C5992139D}" type="presOf" srcId="{E41B6033-693A-4001-8E52-305C77B90ACD}" destId="{36F1203D-95BD-47DB-877E-7AF31EB19D17}" srcOrd="0" destOrd="0" presId="urn:microsoft.com/office/officeart/2005/8/layout/process4"/>
    <dgm:cxn modelId="{D6913A9D-40DB-472F-82E4-9EC147E6A9C8}" type="presOf" srcId="{59C1C36E-3AFC-40BC-AC3B-666C1162D002}" destId="{94FC3D64-11D5-409F-AB8D-9596ABCCB5CF}" srcOrd="0" destOrd="0" presId="urn:microsoft.com/office/officeart/2005/8/layout/process4"/>
    <dgm:cxn modelId="{64A6DEB4-68DF-42FF-947D-2F1113B3EEC3}" type="presOf" srcId="{9438DAAB-7BA5-4D64-BD5E-726608DC63D9}" destId="{E966C52C-0323-45FE-9B1D-C8C7490D9C2D}" srcOrd="0" destOrd="0" presId="urn:microsoft.com/office/officeart/2005/8/layout/process4"/>
    <dgm:cxn modelId="{FEE530DD-60A6-404B-9162-729612575F7F}" srcId="{59C1C36E-3AFC-40BC-AC3B-666C1162D002}" destId="{9438DAAB-7BA5-4D64-BD5E-726608DC63D9}" srcOrd="1" destOrd="0" parTransId="{E57C2590-3C34-44E4-9675-2D2AA49B2CFE}" sibTransId="{14116F02-1A0C-4488-8B99-1683F3279FA2}"/>
    <dgm:cxn modelId="{9FCF74EF-A58F-478D-B626-69968A385BC2}" type="presOf" srcId="{907B0F33-5743-4305-BEFE-9AB31E4F449F}" destId="{E97C9AB1-60F2-4860-87E5-20321B13325A}" srcOrd="0" destOrd="0" presId="urn:microsoft.com/office/officeart/2005/8/layout/process4"/>
    <dgm:cxn modelId="{2116EBFB-F171-4ABF-B0C2-50433E52E71B}" srcId="{907B0F33-5743-4305-BEFE-9AB31E4F449F}" destId="{E41B6033-693A-4001-8E52-305C77B90ACD}" srcOrd="1" destOrd="0" parTransId="{73599A2E-B8BA-4F10-91D5-CC19E6E8C332}" sibTransId="{D3B6AE44-6358-4E0B-BC93-9FF6F331B8B0}"/>
    <dgm:cxn modelId="{16A3EC2E-504C-49F0-A88D-B640DFA6D8EF}" type="presParOf" srcId="{E97C9AB1-60F2-4860-87E5-20321B13325A}" destId="{89660B93-F4EB-44E4-8950-728F1E3073CC}" srcOrd="0" destOrd="0" presId="urn:microsoft.com/office/officeart/2005/8/layout/process4"/>
    <dgm:cxn modelId="{FE168DB5-2CF8-4D71-B865-88543BB60D8E}" type="presParOf" srcId="{89660B93-F4EB-44E4-8950-728F1E3073CC}" destId="{36F1203D-95BD-47DB-877E-7AF31EB19D17}" srcOrd="0" destOrd="0" presId="urn:microsoft.com/office/officeart/2005/8/layout/process4"/>
    <dgm:cxn modelId="{A6832B0D-731C-41C7-90A4-081F4C1F8071}" type="presParOf" srcId="{E97C9AB1-60F2-4860-87E5-20321B13325A}" destId="{C9FD7B66-EF1A-495B-9C16-749E15867F14}" srcOrd="1" destOrd="0" presId="urn:microsoft.com/office/officeart/2005/8/layout/process4"/>
    <dgm:cxn modelId="{8E5C7C8C-9102-47A7-9AAE-3519D6E1C687}" type="presParOf" srcId="{E97C9AB1-60F2-4860-87E5-20321B13325A}" destId="{E18FF57F-AFB4-4704-941F-498A38A5416D}" srcOrd="2" destOrd="0" presId="urn:microsoft.com/office/officeart/2005/8/layout/process4"/>
    <dgm:cxn modelId="{F65F766D-B4A4-40E7-A756-B6DC5EC50EDC}" type="presParOf" srcId="{E18FF57F-AFB4-4704-941F-498A38A5416D}" destId="{94FC3D64-11D5-409F-AB8D-9596ABCCB5CF}" srcOrd="0" destOrd="0" presId="urn:microsoft.com/office/officeart/2005/8/layout/process4"/>
    <dgm:cxn modelId="{6F431F1B-4340-49B5-88E8-65B542D0FBA1}" type="presParOf" srcId="{E18FF57F-AFB4-4704-941F-498A38A5416D}" destId="{0293B144-42F7-4BA7-A454-831D6E8218A7}" srcOrd="1" destOrd="0" presId="urn:microsoft.com/office/officeart/2005/8/layout/process4"/>
    <dgm:cxn modelId="{D76CFD59-7067-42FC-BF3A-73CDAE27A1BE}" type="presParOf" srcId="{E18FF57F-AFB4-4704-941F-498A38A5416D}" destId="{F244549D-AC0E-4736-A5E8-906223AC1933}" srcOrd="2" destOrd="0" presId="urn:microsoft.com/office/officeart/2005/8/layout/process4"/>
    <dgm:cxn modelId="{B55920D7-70B2-400B-BA94-D5B3BDB277CF}" type="presParOf" srcId="{F244549D-AC0E-4736-A5E8-906223AC1933}" destId="{C5D6AB91-D6D3-45AC-831C-B4ED866DB5F6}" srcOrd="0" destOrd="0" presId="urn:microsoft.com/office/officeart/2005/8/layout/process4"/>
    <dgm:cxn modelId="{C6BA5823-22B3-4D87-B27C-0F6A7E403EF4}" type="presParOf" srcId="{F244549D-AC0E-4736-A5E8-906223AC1933}" destId="{E966C52C-0323-45FE-9B1D-C8C7490D9C2D}" srcOrd="1"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50591B-33C7-4703-A076-7338039DC0CD}"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352558D1-EAFA-4AB3-9943-20E3DCFFD738}">
      <dgm:prSet/>
      <dgm:spPr/>
      <dgm:t>
        <a:bodyPr/>
        <a:lstStyle/>
        <a:p>
          <a:pPr>
            <a:lnSpc>
              <a:spcPct val="100000"/>
            </a:lnSpc>
            <a:defRPr b="1"/>
          </a:pPr>
          <a:r>
            <a:rPr lang="pl-PL"/>
            <a:t>Art. 249 § 1 stanowi, że środki zapobiegawcze można stosować:</a:t>
          </a:r>
          <a:endParaRPr lang="en-US"/>
        </a:p>
      </dgm:t>
    </dgm:pt>
    <dgm:pt modelId="{F1061A1F-F3AA-4356-B06C-BE98E25DB4D5}" type="parTrans" cxnId="{1C7F5422-E914-4B5A-A264-71B57A75125A}">
      <dgm:prSet/>
      <dgm:spPr/>
      <dgm:t>
        <a:bodyPr/>
        <a:lstStyle/>
        <a:p>
          <a:endParaRPr lang="en-US"/>
        </a:p>
      </dgm:t>
    </dgm:pt>
    <dgm:pt modelId="{195EC724-A261-4D8D-8F45-B67ACD733BB4}" type="sibTrans" cxnId="{1C7F5422-E914-4B5A-A264-71B57A75125A}">
      <dgm:prSet/>
      <dgm:spPr/>
      <dgm:t>
        <a:bodyPr/>
        <a:lstStyle/>
        <a:p>
          <a:endParaRPr lang="en-US"/>
        </a:p>
      </dgm:t>
    </dgm:pt>
    <dgm:pt modelId="{DF51283D-F159-4632-834A-D3840701AB91}">
      <dgm:prSet/>
      <dgm:spPr/>
      <dgm:t>
        <a:bodyPr/>
        <a:lstStyle/>
        <a:p>
          <a:pPr>
            <a:lnSpc>
              <a:spcPct val="100000"/>
            </a:lnSpc>
          </a:pPr>
          <a:r>
            <a:rPr lang="pl-PL"/>
            <a:t>W celu zabezpieczenia prawidłowego toku postępowania </a:t>
          </a:r>
          <a:endParaRPr lang="en-US"/>
        </a:p>
      </dgm:t>
    </dgm:pt>
    <dgm:pt modelId="{C03507ED-78B0-43FF-A3EB-250F8CA2287D}" type="parTrans" cxnId="{C9D92E89-8A89-4FB4-8450-2FDC3910637B}">
      <dgm:prSet/>
      <dgm:spPr/>
      <dgm:t>
        <a:bodyPr/>
        <a:lstStyle/>
        <a:p>
          <a:endParaRPr lang="en-US"/>
        </a:p>
      </dgm:t>
    </dgm:pt>
    <dgm:pt modelId="{34EAF01F-56D4-405C-8448-3D779E8A9136}" type="sibTrans" cxnId="{C9D92E89-8A89-4FB4-8450-2FDC3910637B}">
      <dgm:prSet/>
      <dgm:spPr/>
      <dgm:t>
        <a:bodyPr/>
        <a:lstStyle/>
        <a:p>
          <a:endParaRPr lang="en-US"/>
        </a:p>
      </dgm:t>
    </dgm:pt>
    <dgm:pt modelId="{F5F68C87-B1A0-4CC1-9A4A-73DC0C331DD3}">
      <dgm:prSet/>
      <dgm:spPr/>
      <dgm:t>
        <a:bodyPr/>
        <a:lstStyle/>
        <a:p>
          <a:pPr>
            <a:lnSpc>
              <a:spcPct val="100000"/>
            </a:lnSpc>
          </a:pPr>
          <a:r>
            <a:rPr lang="pl-PL"/>
            <a:t>Wyjątkowo w celu zapobiegnięcia popełnieniu przez oskarżonego nowego, ciężkiego przestępstwa </a:t>
          </a:r>
          <a:endParaRPr lang="en-US"/>
        </a:p>
      </dgm:t>
    </dgm:pt>
    <dgm:pt modelId="{67F99946-7621-4999-972D-916D7608F865}" type="parTrans" cxnId="{324B1A14-FC8E-4143-A1F4-C1B347ABD88E}">
      <dgm:prSet/>
      <dgm:spPr/>
      <dgm:t>
        <a:bodyPr/>
        <a:lstStyle/>
        <a:p>
          <a:endParaRPr lang="en-US"/>
        </a:p>
      </dgm:t>
    </dgm:pt>
    <dgm:pt modelId="{3CF9A21E-D0CF-4E9C-BC07-E9CBC4F458AC}" type="sibTrans" cxnId="{324B1A14-FC8E-4143-A1F4-C1B347ABD88E}">
      <dgm:prSet/>
      <dgm:spPr/>
      <dgm:t>
        <a:bodyPr/>
        <a:lstStyle/>
        <a:p>
          <a:endParaRPr lang="en-US"/>
        </a:p>
      </dgm:t>
    </dgm:pt>
    <dgm:pt modelId="{EBBC10F8-C4E7-4842-81D5-7377B65833D0}">
      <dgm:prSet/>
      <dgm:spPr/>
      <dgm:t>
        <a:bodyPr/>
        <a:lstStyle/>
        <a:p>
          <a:pPr>
            <a:lnSpc>
              <a:spcPct val="100000"/>
            </a:lnSpc>
            <a:defRPr b="1"/>
          </a:pPr>
          <a:r>
            <a:rPr lang="pl-PL" dirty="0"/>
            <a:t>Cel w postaci zabezpieczenia prawidłowego toku postępowania karnego można osiągnąć nie tylko poprzez stosowanie izolacyjnego środka zapobiegawczego, ale w zależności od realiów konkretnej Zastosowany środek musi być odpowiedni, aby uniemożliwić zakłócenie przebiegu postępowania karnego, ale zakłócenie to musi być realne (wynikające z materiału dowodowego), a nie tylko hipotetyczne. Jeżeli środek zapobiegawczy stosuje się w celu zapobiegnięcia popełnieniu przez oskarżonego nowego ciężkiego przestępstwa, okoliczność ta musi być odpowiednio prawdopodobna, a nie tylko zakładana przez organy ścigania. </a:t>
          </a:r>
          <a:endParaRPr lang="en-US" dirty="0"/>
        </a:p>
      </dgm:t>
    </dgm:pt>
    <dgm:pt modelId="{D9D09B64-234C-4AEF-81DD-BBB334BC7521}" type="parTrans" cxnId="{A1E819E7-EF91-43F0-82BB-77A0434230AE}">
      <dgm:prSet/>
      <dgm:spPr/>
      <dgm:t>
        <a:bodyPr/>
        <a:lstStyle/>
        <a:p>
          <a:endParaRPr lang="en-US"/>
        </a:p>
      </dgm:t>
    </dgm:pt>
    <dgm:pt modelId="{58FC8353-6361-472F-A66F-0C007968CFD3}" type="sibTrans" cxnId="{A1E819E7-EF91-43F0-82BB-77A0434230AE}">
      <dgm:prSet/>
      <dgm:spPr/>
      <dgm:t>
        <a:bodyPr/>
        <a:lstStyle/>
        <a:p>
          <a:endParaRPr lang="en-US"/>
        </a:p>
      </dgm:t>
    </dgm:pt>
    <dgm:pt modelId="{C7794D61-6CA5-4B7A-87CA-7BEC0AF1BB2C}">
      <dgm:prSet/>
      <dgm:spPr/>
      <dgm:t>
        <a:bodyPr/>
        <a:lstStyle/>
        <a:p>
          <a:pPr>
            <a:lnSpc>
              <a:spcPct val="100000"/>
            </a:lnSpc>
            <a:defRPr b="1"/>
          </a:pPr>
          <a:r>
            <a:rPr lang="pl-PL" b="1" dirty="0"/>
            <a:t>ŚRODKI ZAPOBIEGAWCZE MOŻNA STOSOWAĆ TYLKO WTEDY, GDY ZEBRANE DOWODY WSKAZUJĄ NA </a:t>
          </a:r>
          <a:r>
            <a:rPr lang="pl-PL" b="1" u="sng" dirty="0"/>
            <a:t>DUŻE PRAWDOPODOBIEŃSTWO</a:t>
          </a:r>
          <a:r>
            <a:rPr lang="pl-PL" b="1" dirty="0"/>
            <a:t>, ŻE OSKARŻONY POPEŁNIŁ PRZESTĘPSTWO! </a:t>
          </a:r>
          <a:endParaRPr lang="en-US" dirty="0"/>
        </a:p>
      </dgm:t>
    </dgm:pt>
    <dgm:pt modelId="{48EE2DEF-8C5C-497A-828C-20245090D871}" type="parTrans" cxnId="{55297C39-A790-41CE-9821-8245A4E61FC6}">
      <dgm:prSet/>
      <dgm:spPr/>
      <dgm:t>
        <a:bodyPr/>
        <a:lstStyle/>
        <a:p>
          <a:endParaRPr lang="en-US"/>
        </a:p>
      </dgm:t>
    </dgm:pt>
    <dgm:pt modelId="{9B454D26-75F2-4F2F-8216-7F70E299B070}" type="sibTrans" cxnId="{55297C39-A790-41CE-9821-8245A4E61FC6}">
      <dgm:prSet/>
      <dgm:spPr/>
      <dgm:t>
        <a:bodyPr/>
        <a:lstStyle/>
        <a:p>
          <a:endParaRPr lang="en-US"/>
        </a:p>
      </dgm:t>
    </dgm:pt>
    <dgm:pt modelId="{9AD17898-83A2-451E-BCA8-6B40C4A9C0B0}">
      <dgm:prSet/>
      <dgm:spPr/>
      <dgm:t>
        <a:bodyPr/>
        <a:lstStyle/>
        <a:p>
          <a:pPr>
            <a:lnSpc>
              <a:spcPct val="100000"/>
            </a:lnSpc>
            <a:defRPr b="1"/>
          </a:pPr>
          <a:r>
            <a:rPr lang="pl-PL" dirty="0">
              <a:solidFill>
                <a:srgbClr val="FF0000"/>
              </a:solidFill>
            </a:rPr>
            <a:t>Przesłanka ogólna stosowania środków zapobiegawczych to </a:t>
          </a:r>
          <a:r>
            <a:rPr lang="pl-PL" b="1" dirty="0">
              <a:solidFill>
                <a:srgbClr val="FF0000"/>
              </a:solidFill>
            </a:rPr>
            <a:t>DUŻE PRAWDOPODOBIEŃSTWO </a:t>
          </a:r>
          <a:r>
            <a:rPr lang="pl-PL" dirty="0">
              <a:solidFill>
                <a:srgbClr val="FF0000"/>
              </a:solidFill>
            </a:rPr>
            <a:t>popełnienia przestępstwa przez oskarżonego. </a:t>
          </a:r>
          <a:endParaRPr lang="en-US" dirty="0">
            <a:solidFill>
              <a:srgbClr val="FF0000"/>
            </a:solidFill>
          </a:endParaRPr>
        </a:p>
      </dgm:t>
    </dgm:pt>
    <dgm:pt modelId="{C2F707DE-59DD-4224-B50E-608CA4674FB6}" type="parTrans" cxnId="{DCA3D277-CD0C-4E78-B17F-BEC2D4A205FC}">
      <dgm:prSet/>
      <dgm:spPr/>
      <dgm:t>
        <a:bodyPr/>
        <a:lstStyle/>
        <a:p>
          <a:endParaRPr lang="en-US"/>
        </a:p>
      </dgm:t>
    </dgm:pt>
    <dgm:pt modelId="{23AB07C4-4226-4706-98D6-0E37F1BC27D3}" type="sibTrans" cxnId="{DCA3D277-CD0C-4E78-B17F-BEC2D4A205FC}">
      <dgm:prSet/>
      <dgm:spPr/>
      <dgm:t>
        <a:bodyPr/>
        <a:lstStyle/>
        <a:p>
          <a:endParaRPr lang="en-US"/>
        </a:p>
      </dgm:t>
    </dgm:pt>
    <dgm:pt modelId="{5660FD3E-87C4-414A-873C-59DF8C6F4FA5}" type="pres">
      <dgm:prSet presAssocID="{9450591B-33C7-4703-A076-7338039DC0CD}" presName="root" presStyleCnt="0">
        <dgm:presLayoutVars>
          <dgm:dir/>
          <dgm:resizeHandles val="exact"/>
        </dgm:presLayoutVars>
      </dgm:prSet>
      <dgm:spPr/>
    </dgm:pt>
    <dgm:pt modelId="{00A14497-D08E-45E2-BF77-9D66A73F0190}" type="pres">
      <dgm:prSet presAssocID="{352558D1-EAFA-4AB3-9943-20E3DCFFD738}" presName="compNode" presStyleCnt="0"/>
      <dgm:spPr/>
    </dgm:pt>
    <dgm:pt modelId="{41C6BB7E-F208-4497-8C6C-84F3DBFB7DC9}" type="pres">
      <dgm:prSet presAssocID="{352558D1-EAFA-4AB3-9943-20E3DCFFD73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098996E6-EC90-4374-B295-ABBFBB3E41C0}" type="pres">
      <dgm:prSet presAssocID="{352558D1-EAFA-4AB3-9943-20E3DCFFD738}" presName="iconSpace" presStyleCnt="0"/>
      <dgm:spPr/>
    </dgm:pt>
    <dgm:pt modelId="{726D0A7A-B9B4-495F-AF62-F7F87DE58C02}" type="pres">
      <dgm:prSet presAssocID="{352558D1-EAFA-4AB3-9943-20E3DCFFD738}" presName="parTx" presStyleLbl="revTx" presStyleIdx="0" presStyleCnt="8">
        <dgm:presLayoutVars>
          <dgm:chMax val="0"/>
          <dgm:chPref val="0"/>
        </dgm:presLayoutVars>
      </dgm:prSet>
      <dgm:spPr/>
    </dgm:pt>
    <dgm:pt modelId="{381F2EE4-013B-4EF5-9DA6-10FF17635523}" type="pres">
      <dgm:prSet presAssocID="{352558D1-EAFA-4AB3-9943-20E3DCFFD738}" presName="txSpace" presStyleCnt="0"/>
      <dgm:spPr/>
    </dgm:pt>
    <dgm:pt modelId="{1CEE3838-1229-4BF8-92B7-26C520E40B8E}" type="pres">
      <dgm:prSet presAssocID="{352558D1-EAFA-4AB3-9943-20E3DCFFD738}" presName="desTx" presStyleLbl="revTx" presStyleIdx="1" presStyleCnt="8">
        <dgm:presLayoutVars/>
      </dgm:prSet>
      <dgm:spPr/>
    </dgm:pt>
    <dgm:pt modelId="{7444E4DF-1205-466D-9872-BD3215495B1C}" type="pres">
      <dgm:prSet presAssocID="{195EC724-A261-4D8D-8F45-B67ACD733BB4}" presName="sibTrans" presStyleCnt="0"/>
      <dgm:spPr/>
    </dgm:pt>
    <dgm:pt modelId="{72518277-3565-4544-839B-E6C0B0650638}" type="pres">
      <dgm:prSet presAssocID="{EBBC10F8-C4E7-4842-81D5-7377B65833D0}" presName="compNode" presStyleCnt="0"/>
      <dgm:spPr/>
    </dgm:pt>
    <dgm:pt modelId="{9B4AC43B-2AA3-41DB-9C4C-C6161763C0AC}" type="pres">
      <dgm:prSet presAssocID="{EBBC10F8-C4E7-4842-81D5-7377B65833D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nnected"/>
        </a:ext>
      </dgm:extLst>
    </dgm:pt>
    <dgm:pt modelId="{D119DC98-E66C-40BE-A343-8CC37A23B5E4}" type="pres">
      <dgm:prSet presAssocID="{EBBC10F8-C4E7-4842-81D5-7377B65833D0}" presName="iconSpace" presStyleCnt="0"/>
      <dgm:spPr/>
    </dgm:pt>
    <dgm:pt modelId="{67F143CA-88E0-4807-A048-14B64D431847}" type="pres">
      <dgm:prSet presAssocID="{EBBC10F8-C4E7-4842-81D5-7377B65833D0}" presName="parTx" presStyleLbl="revTx" presStyleIdx="2" presStyleCnt="8" custScaleX="122940">
        <dgm:presLayoutVars>
          <dgm:chMax val="0"/>
          <dgm:chPref val="0"/>
        </dgm:presLayoutVars>
      </dgm:prSet>
      <dgm:spPr/>
    </dgm:pt>
    <dgm:pt modelId="{07672A00-B568-4ABA-B8B0-85B681B7C17D}" type="pres">
      <dgm:prSet presAssocID="{EBBC10F8-C4E7-4842-81D5-7377B65833D0}" presName="txSpace" presStyleCnt="0"/>
      <dgm:spPr/>
    </dgm:pt>
    <dgm:pt modelId="{418A8887-098A-4484-906B-AC76D4709C23}" type="pres">
      <dgm:prSet presAssocID="{EBBC10F8-C4E7-4842-81D5-7377B65833D0}" presName="desTx" presStyleLbl="revTx" presStyleIdx="3" presStyleCnt="8">
        <dgm:presLayoutVars/>
      </dgm:prSet>
      <dgm:spPr/>
    </dgm:pt>
    <dgm:pt modelId="{658F27A2-F312-46B2-BC5D-656A097C965F}" type="pres">
      <dgm:prSet presAssocID="{58FC8353-6361-472F-A66F-0C007968CFD3}" presName="sibTrans" presStyleCnt="0"/>
      <dgm:spPr/>
    </dgm:pt>
    <dgm:pt modelId="{724E0EE6-9A82-4730-9630-5ADF1A970AA4}" type="pres">
      <dgm:prSet presAssocID="{C7794D61-6CA5-4B7A-87CA-7BEC0AF1BB2C}" presName="compNode" presStyleCnt="0"/>
      <dgm:spPr/>
    </dgm:pt>
    <dgm:pt modelId="{BA3CA10A-9E39-4CED-87C3-50FCCA6237CF}" type="pres">
      <dgm:prSet presAssocID="{C7794D61-6CA5-4B7A-87CA-7BEC0AF1BB2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81A8D5CB-E6D1-400E-A034-3E766BBA77FB}" type="pres">
      <dgm:prSet presAssocID="{C7794D61-6CA5-4B7A-87CA-7BEC0AF1BB2C}" presName="iconSpace" presStyleCnt="0"/>
      <dgm:spPr/>
    </dgm:pt>
    <dgm:pt modelId="{380BFCFC-63A0-48EA-947E-045C8962E386}" type="pres">
      <dgm:prSet presAssocID="{C7794D61-6CA5-4B7A-87CA-7BEC0AF1BB2C}" presName="parTx" presStyleLbl="revTx" presStyleIdx="4" presStyleCnt="8">
        <dgm:presLayoutVars>
          <dgm:chMax val="0"/>
          <dgm:chPref val="0"/>
        </dgm:presLayoutVars>
      </dgm:prSet>
      <dgm:spPr/>
    </dgm:pt>
    <dgm:pt modelId="{F3BBD5F8-7678-4907-A4F2-BD74A84743EB}" type="pres">
      <dgm:prSet presAssocID="{C7794D61-6CA5-4B7A-87CA-7BEC0AF1BB2C}" presName="txSpace" presStyleCnt="0"/>
      <dgm:spPr/>
    </dgm:pt>
    <dgm:pt modelId="{D661A16F-21B7-42F3-AB9B-5F161063CB52}" type="pres">
      <dgm:prSet presAssocID="{C7794D61-6CA5-4B7A-87CA-7BEC0AF1BB2C}" presName="desTx" presStyleLbl="revTx" presStyleIdx="5" presStyleCnt="8">
        <dgm:presLayoutVars/>
      </dgm:prSet>
      <dgm:spPr/>
    </dgm:pt>
    <dgm:pt modelId="{81F23D5D-414E-42EF-8994-EAB9860176FE}" type="pres">
      <dgm:prSet presAssocID="{9B454D26-75F2-4F2F-8216-7F70E299B070}" presName="sibTrans" presStyleCnt="0"/>
      <dgm:spPr/>
    </dgm:pt>
    <dgm:pt modelId="{2184395F-9D1C-4F66-8513-E68240914A86}" type="pres">
      <dgm:prSet presAssocID="{9AD17898-83A2-451E-BCA8-6B40C4A9C0B0}" presName="compNode" presStyleCnt="0"/>
      <dgm:spPr/>
    </dgm:pt>
    <dgm:pt modelId="{20AEDBDD-78B5-4393-AA98-FD71D8DD746F}" type="pres">
      <dgm:prSet presAssocID="{9AD17898-83A2-451E-BCA8-6B40C4A9C0B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olice"/>
        </a:ext>
      </dgm:extLst>
    </dgm:pt>
    <dgm:pt modelId="{C043F433-535D-45CB-B7D7-D462DDB34DB5}" type="pres">
      <dgm:prSet presAssocID="{9AD17898-83A2-451E-BCA8-6B40C4A9C0B0}" presName="iconSpace" presStyleCnt="0"/>
      <dgm:spPr/>
    </dgm:pt>
    <dgm:pt modelId="{20C470A1-81D8-4C54-9F99-AA182C76BE8F}" type="pres">
      <dgm:prSet presAssocID="{9AD17898-83A2-451E-BCA8-6B40C4A9C0B0}" presName="parTx" presStyleLbl="revTx" presStyleIdx="6" presStyleCnt="8">
        <dgm:presLayoutVars>
          <dgm:chMax val="0"/>
          <dgm:chPref val="0"/>
        </dgm:presLayoutVars>
      </dgm:prSet>
      <dgm:spPr/>
    </dgm:pt>
    <dgm:pt modelId="{7647E89D-F2EE-4BB5-A8A0-8799C41FED2B}" type="pres">
      <dgm:prSet presAssocID="{9AD17898-83A2-451E-BCA8-6B40C4A9C0B0}" presName="txSpace" presStyleCnt="0"/>
      <dgm:spPr/>
    </dgm:pt>
    <dgm:pt modelId="{5129B302-ACCD-48FE-90F9-B507E09DE291}" type="pres">
      <dgm:prSet presAssocID="{9AD17898-83A2-451E-BCA8-6B40C4A9C0B0}" presName="desTx" presStyleLbl="revTx" presStyleIdx="7" presStyleCnt="8">
        <dgm:presLayoutVars/>
      </dgm:prSet>
      <dgm:spPr/>
    </dgm:pt>
  </dgm:ptLst>
  <dgm:cxnLst>
    <dgm:cxn modelId="{4F48040C-EDCD-4EF0-A176-905CDE09EA79}" type="presOf" srcId="{9450591B-33C7-4703-A076-7338039DC0CD}" destId="{5660FD3E-87C4-414A-873C-59DF8C6F4FA5}" srcOrd="0" destOrd="0" presId="urn:microsoft.com/office/officeart/2018/2/layout/IconLabelDescriptionList"/>
    <dgm:cxn modelId="{324B1A14-FC8E-4143-A1F4-C1B347ABD88E}" srcId="{352558D1-EAFA-4AB3-9943-20E3DCFFD738}" destId="{F5F68C87-B1A0-4CC1-9A4A-73DC0C331DD3}" srcOrd="1" destOrd="0" parTransId="{67F99946-7621-4999-972D-916D7608F865}" sibTransId="{3CF9A21E-D0CF-4E9C-BC07-E9CBC4F458AC}"/>
    <dgm:cxn modelId="{1C7F5422-E914-4B5A-A264-71B57A75125A}" srcId="{9450591B-33C7-4703-A076-7338039DC0CD}" destId="{352558D1-EAFA-4AB3-9943-20E3DCFFD738}" srcOrd="0" destOrd="0" parTransId="{F1061A1F-F3AA-4356-B06C-BE98E25DB4D5}" sibTransId="{195EC724-A261-4D8D-8F45-B67ACD733BB4}"/>
    <dgm:cxn modelId="{4E94C129-0212-4B15-97AD-26AD287E0B6C}" type="presOf" srcId="{DF51283D-F159-4632-834A-D3840701AB91}" destId="{1CEE3838-1229-4BF8-92B7-26C520E40B8E}" srcOrd="0" destOrd="0" presId="urn:microsoft.com/office/officeart/2018/2/layout/IconLabelDescriptionList"/>
    <dgm:cxn modelId="{55297C39-A790-41CE-9821-8245A4E61FC6}" srcId="{9450591B-33C7-4703-A076-7338039DC0CD}" destId="{C7794D61-6CA5-4B7A-87CA-7BEC0AF1BB2C}" srcOrd="2" destOrd="0" parTransId="{48EE2DEF-8C5C-497A-828C-20245090D871}" sibTransId="{9B454D26-75F2-4F2F-8216-7F70E299B070}"/>
    <dgm:cxn modelId="{C4E84063-5259-4DCE-AEE6-DC7DD13E8199}" type="presOf" srcId="{C7794D61-6CA5-4B7A-87CA-7BEC0AF1BB2C}" destId="{380BFCFC-63A0-48EA-947E-045C8962E386}" srcOrd="0" destOrd="0" presId="urn:microsoft.com/office/officeart/2018/2/layout/IconLabelDescriptionList"/>
    <dgm:cxn modelId="{DCA3D277-CD0C-4E78-B17F-BEC2D4A205FC}" srcId="{9450591B-33C7-4703-A076-7338039DC0CD}" destId="{9AD17898-83A2-451E-BCA8-6B40C4A9C0B0}" srcOrd="3" destOrd="0" parTransId="{C2F707DE-59DD-4224-B50E-608CA4674FB6}" sibTransId="{23AB07C4-4226-4706-98D6-0E37F1BC27D3}"/>
    <dgm:cxn modelId="{F1E5F97B-89E1-457B-94B2-4A98E3EAE6C6}" type="presOf" srcId="{EBBC10F8-C4E7-4842-81D5-7377B65833D0}" destId="{67F143CA-88E0-4807-A048-14B64D431847}" srcOrd="0" destOrd="0" presId="urn:microsoft.com/office/officeart/2018/2/layout/IconLabelDescriptionList"/>
    <dgm:cxn modelId="{BF03957C-6246-4E95-A9CC-57AC52802BBA}" type="presOf" srcId="{352558D1-EAFA-4AB3-9943-20E3DCFFD738}" destId="{726D0A7A-B9B4-495F-AF62-F7F87DE58C02}" srcOrd="0" destOrd="0" presId="urn:microsoft.com/office/officeart/2018/2/layout/IconLabelDescriptionList"/>
    <dgm:cxn modelId="{C9D92E89-8A89-4FB4-8450-2FDC3910637B}" srcId="{352558D1-EAFA-4AB3-9943-20E3DCFFD738}" destId="{DF51283D-F159-4632-834A-D3840701AB91}" srcOrd="0" destOrd="0" parTransId="{C03507ED-78B0-43FF-A3EB-250F8CA2287D}" sibTransId="{34EAF01F-56D4-405C-8448-3D779E8A9136}"/>
    <dgm:cxn modelId="{FAF42BAE-8442-44F5-A358-30027A92EDEC}" type="presOf" srcId="{F5F68C87-B1A0-4CC1-9A4A-73DC0C331DD3}" destId="{1CEE3838-1229-4BF8-92B7-26C520E40B8E}" srcOrd="0" destOrd="1" presId="urn:microsoft.com/office/officeart/2018/2/layout/IconLabelDescriptionList"/>
    <dgm:cxn modelId="{CAF6ACC5-ABD5-4B67-A679-12D86D976A40}" type="presOf" srcId="{9AD17898-83A2-451E-BCA8-6B40C4A9C0B0}" destId="{20C470A1-81D8-4C54-9F99-AA182C76BE8F}" srcOrd="0" destOrd="0" presId="urn:microsoft.com/office/officeart/2018/2/layout/IconLabelDescriptionList"/>
    <dgm:cxn modelId="{A1E819E7-EF91-43F0-82BB-77A0434230AE}" srcId="{9450591B-33C7-4703-A076-7338039DC0CD}" destId="{EBBC10F8-C4E7-4842-81D5-7377B65833D0}" srcOrd="1" destOrd="0" parTransId="{D9D09B64-234C-4AEF-81DD-BBB334BC7521}" sibTransId="{58FC8353-6361-472F-A66F-0C007968CFD3}"/>
    <dgm:cxn modelId="{628FEE81-EC5B-4874-8108-E2E72B326A49}" type="presParOf" srcId="{5660FD3E-87C4-414A-873C-59DF8C6F4FA5}" destId="{00A14497-D08E-45E2-BF77-9D66A73F0190}" srcOrd="0" destOrd="0" presId="urn:microsoft.com/office/officeart/2018/2/layout/IconLabelDescriptionList"/>
    <dgm:cxn modelId="{97E8B787-C3FE-40A1-9DB6-761FE30A9910}" type="presParOf" srcId="{00A14497-D08E-45E2-BF77-9D66A73F0190}" destId="{41C6BB7E-F208-4497-8C6C-84F3DBFB7DC9}" srcOrd="0" destOrd="0" presId="urn:microsoft.com/office/officeart/2018/2/layout/IconLabelDescriptionList"/>
    <dgm:cxn modelId="{F36320B8-D064-4905-A762-BD5BDB6942E3}" type="presParOf" srcId="{00A14497-D08E-45E2-BF77-9D66A73F0190}" destId="{098996E6-EC90-4374-B295-ABBFBB3E41C0}" srcOrd="1" destOrd="0" presId="urn:microsoft.com/office/officeart/2018/2/layout/IconLabelDescriptionList"/>
    <dgm:cxn modelId="{80B6F9A4-B5D5-41A1-A1DA-909C487EC0A5}" type="presParOf" srcId="{00A14497-D08E-45E2-BF77-9D66A73F0190}" destId="{726D0A7A-B9B4-495F-AF62-F7F87DE58C02}" srcOrd="2" destOrd="0" presId="urn:microsoft.com/office/officeart/2018/2/layout/IconLabelDescriptionList"/>
    <dgm:cxn modelId="{A3F46424-677C-4D32-97C0-43ED87B12B2B}" type="presParOf" srcId="{00A14497-D08E-45E2-BF77-9D66A73F0190}" destId="{381F2EE4-013B-4EF5-9DA6-10FF17635523}" srcOrd="3" destOrd="0" presId="urn:microsoft.com/office/officeart/2018/2/layout/IconLabelDescriptionList"/>
    <dgm:cxn modelId="{68E7C71E-F1B0-4B01-AACC-053F428D890F}" type="presParOf" srcId="{00A14497-D08E-45E2-BF77-9D66A73F0190}" destId="{1CEE3838-1229-4BF8-92B7-26C520E40B8E}" srcOrd="4" destOrd="0" presId="urn:microsoft.com/office/officeart/2018/2/layout/IconLabelDescriptionList"/>
    <dgm:cxn modelId="{90AC4AC2-F4F8-4E6B-82B9-44E8CD0B102B}" type="presParOf" srcId="{5660FD3E-87C4-414A-873C-59DF8C6F4FA5}" destId="{7444E4DF-1205-466D-9872-BD3215495B1C}" srcOrd="1" destOrd="0" presId="urn:microsoft.com/office/officeart/2018/2/layout/IconLabelDescriptionList"/>
    <dgm:cxn modelId="{777B6F53-9950-479F-967C-260683BB15A4}" type="presParOf" srcId="{5660FD3E-87C4-414A-873C-59DF8C6F4FA5}" destId="{72518277-3565-4544-839B-E6C0B0650638}" srcOrd="2" destOrd="0" presId="urn:microsoft.com/office/officeart/2018/2/layout/IconLabelDescriptionList"/>
    <dgm:cxn modelId="{2BD10FF4-EC4F-42AE-A56A-0E64E94D1EFB}" type="presParOf" srcId="{72518277-3565-4544-839B-E6C0B0650638}" destId="{9B4AC43B-2AA3-41DB-9C4C-C6161763C0AC}" srcOrd="0" destOrd="0" presId="urn:microsoft.com/office/officeart/2018/2/layout/IconLabelDescriptionList"/>
    <dgm:cxn modelId="{6C71E10E-D061-4308-9430-903F1AE1CA23}" type="presParOf" srcId="{72518277-3565-4544-839B-E6C0B0650638}" destId="{D119DC98-E66C-40BE-A343-8CC37A23B5E4}" srcOrd="1" destOrd="0" presId="urn:microsoft.com/office/officeart/2018/2/layout/IconLabelDescriptionList"/>
    <dgm:cxn modelId="{26C82722-8282-4EA5-83AF-55158FF14922}" type="presParOf" srcId="{72518277-3565-4544-839B-E6C0B0650638}" destId="{67F143CA-88E0-4807-A048-14B64D431847}" srcOrd="2" destOrd="0" presId="urn:microsoft.com/office/officeart/2018/2/layout/IconLabelDescriptionList"/>
    <dgm:cxn modelId="{3E917CCA-FCDF-4295-8522-38F482C3883E}" type="presParOf" srcId="{72518277-3565-4544-839B-E6C0B0650638}" destId="{07672A00-B568-4ABA-B8B0-85B681B7C17D}" srcOrd="3" destOrd="0" presId="urn:microsoft.com/office/officeart/2018/2/layout/IconLabelDescriptionList"/>
    <dgm:cxn modelId="{2C4534E3-D661-4185-9097-4B3F4B078A0D}" type="presParOf" srcId="{72518277-3565-4544-839B-E6C0B0650638}" destId="{418A8887-098A-4484-906B-AC76D4709C23}" srcOrd="4" destOrd="0" presId="urn:microsoft.com/office/officeart/2018/2/layout/IconLabelDescriptionList"/>
    <dgm:cxn modelId="{8BAAA43C-CA52-4E5D-9CBA-BF872AD60BAB}" type="presParOf" srcId="{5660FD3E-87C4-414A-873C-59DF8C6F4FA5}" destId="{658F27A2-F312-46B2-BC5D-656A097C965F}" srcOrd="3" destOrd="0" presId="urn:microsoft.com/office/officeart/2018/2/layout/IconLabelDescriptionList"/>
    <dgm:cxn modelId="{D66EA389-4727-4D8C-9879-D0F70CB8514B}" type="presParOf" srcId="{5660FD3E-87C4-414A-873C-59DF8C6F4FA5}" destId="{724E0EE6-9A82-4730-9630-5ADF1A970AA4}" srcOrd="4" destOrd="0" presId="urn:microsoft.com/office/officeart/2018/2/layout/IconLabelDescriptionList"/>
    <dgm:cxn modelId="{AF598328-C395-488E-A52B-D7DADA05A31E}" type="presParOf" srcId="{724E0EE6-9A82-4730-9630-5ADF1A970AA4}" destId="{BA3CA10A-9E39-4CED-87C3-50FCCA6237CF}" srcOrd="0" destOrd="0" presId="urn:microsoft.com/office/officeart/2018/2/layout/IconLabelDescriptionList"/>
    <dgm:cxn modelId="{BC7FBC60-A2BF-42F3-95A6-31A39CC0FE83}" type="presParOf" srcId="{724E0EE6-9A82-4730-9630-5ADF1A970AA4}" destId="{81A8D5CB-E6D1-400E-A034-3E766BBA77FB}" srcOrd="1" destOrd="0" presId="urn:microsoft.com/office/officeart/2018/2/layout/IconLabelDescriptionList"/>
    <dgm:cxn modelId="{6B734F80-9DF7-4F5F-9505-682D26686B54}" type="presParOf" srcId="{724E0EE6-9A82-4730-9630-5ADF1A970AA4}" destId="{380BFCFC-63A0-48EA-947E-045C8962E386}" srcOrd="2" destOrd="0" presId="urn:microsoft.com/office/officeart/2018/2/layout/IconLabelDescriptionList"/>
    <dgm:cxn modelId="{A8794987-5C72-4918-B8CB-C5F4C5808956}" type="presParOf" srcId="{724E0EE6-9A82-4730-9630-5ADF1A970AA4}" destId="{F3BBD5F8-7678-4907-A4F2-BD74A84743EB}" srcOrd="3" destOrd="0" presId="urn:microsoft.com/office/officeart/2018/2/layout/IconLabelDescriptionList"/>
    <dgm:cxn modelId="{D72209EE-3250-4372-8705-7BD2A6E41D17}" type="presParOf" srcId="{724E0EE6-9A82-4730-9630-5ADF1A970AA4}" destId="{D661A16F-21B7-42F3-AB9B-5F161063CB52}" srcOrd="4" destOrd="0" presId="urn:microsoft.com/office/officeart/2018/2/layout/IconLabelDescriptionList"/>
    <dgm:cxn modelId="{9189686E-DBEF-492E-889C-5CAB86AC61A5}" type="presParOf" srcId="{5660FD3E-87C4-414A-873C-59DF8C6F4FA5}" destId="{81F23D5D-414E-42EF-8994-EAB9860176FE}" srcOrd="5" destOrd="0" presId="urn:microsoft.com/office/officeart/2018/2/layout/IconLabelDescriptionList"/>
    <dgm:cxn modelId="{5EBE890C-113D-49FD-8CA1-2F1407F9E369}" type="presParOf" srcId="{5660FD3E-87C4-414A-873C-59DF8C6F4FA5}" destId="{2184395F-9D1C-4F66-8513-E68240914A86}" srcOrd="6" destOrd="0" presId="urn:microsoft.com/office/officeart/2018/2/layout/IconLabelDescriptionList"/>
    <dgm:cxn modelId="{506C986C-1B66-47AC-996C-7325A59D6999}" type="presParOf" srcId="{2184395F-9D1C-4F66-8513-E68240914A86}" destId="{20AEDBDD-78B5-4393-AA98-FD71D8DD746F}" srcOrd="0" destOrd="0" presId="urn:microsoft.com/office/officeart/2018/2/layout/IconLabelDescriptionList"/>
    <dgm:cxn modelId="{489660F1-D37F-46AD-ADC6-FDDC77472448}" type="presParOf" srcId="{2184395F-9D1C-4F66-8513-E68240914A86}" destId="{C043F433-535D-45CB-B7D7-D462DDB34DB5}" srcOrd="1" destOrd="0" presId="urn:microsoft.com/office/officeart/2018/2/layout/IconLabelDescriptionList"/>
    <dgm:cxn modelId="{A1B391C0-1960-403B-9769-66088C27697D}" type="presParOf" srcId="{2184395F-9D1C-4F66-8513-E68240914A86}" destId="{20C470A1-81D8-4C54-9F99-AA182C76BE8F}" srcOrd="2" destOrd="0" presId="urn:microsoft.com/office/officeart/2018/2/layout/IconLabelDescriptionList"/>
    <dgm:cxn modelId="{4E090365-C935-4761-B344-139465A87C52}" type="presParOf" srcId="{2184395F-9D1C-4F66-8513-E68240914A86}" destId="{7647E89D-F2EE-4BB5-A8A0-8799C41FED2B}" srcOrd="3" destOrd="0" presId="urn:microsoft.com/office/officeart/2018/2/layout/IconLabelDescriptionList"/>
    <dgm:cxn modelId="{ED7CE1AE-D0BA-4FC0-A3EB-BFBAF6CD70E2}" type="presParOf" srcId="{2184395F-9D1C-4F66-8513-E68240914A86}" destId="{5129B302-ACCD-48FE-90F9-B507E09DE291}"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0D1388-D946-4B81-B97E-BB67CA242995}" type="doc">
      <dgm:prSet loTypeId="urn:microsoft.com/office/officeart/2005/8/layout/arrow5" loCatId="process" qsTypeId="urn:microsoft.com/office/officeart/2005/8/quickstyle/simple1" qsCatId="simple" csTypeId="urn:microsoft.com/office/officeart/2005/8/colors/colorful3" csCatId="colorful" phldr="1"/>
      <dgm:spPr/>
    </dgm:pt>
    <dgm:pt modelId="{CBC9792F-CF97-4A35-8888-AFA2DF95CE59}">
      <dgm:prSet phldrT="[Tekst]"/>
      <dgm:spPr/>
      <dgm:t>
        <a:bodyPr/>
        <a:lstStyle/>
        <a:p>
          <a:r>
            <a:rPr lang="pl-PL" dirty="0"/>
            <a:t>adaptacji (253 § 1)</a:t>
          </a:r>
        </a:p>
      </dgm:t>
    </dgm:pt>
    <dgm:pt modelId="{9BD1D5C0-D553-4FFE-A8DA-27ED889F7C39}" type="parTrans" cxnId="{6B95E2E4-8AFE-4C59-B7CB-A6EB8F0D9409}">
      <dgm:prSet/>
      <dgm:spPr/>
      <dgm:t>
        <a:bodyPr/>
        <a:lstStyle/>
        <a:p>
          <a:endParaRPr lang="pl-PL"/>
        </a:p>
      </dgm:t>
    </dgm:pt>
    <dgm:pt modelId="{7833E769-6BB9-4C9E-B96C-743ED3232ABE}" type="sibTrans" cxnId="{6B95E2E4-8AFE-4C59-B7CB-A6EB8F0D9409}">
      <dgm:prSet/>
      <dgm:spPr/>
      <dgm:t>
        <a:bodyPr/>
        <a:lstStyle/>
        <a:p>
          <a:endParaRPr lang="pl-PL"/>
        </a:p>
      </dgm:t>
    </dgm:pt>
    <dgm:pt modelId="{A0D95142-898C-4590-A9A9-D227F4845EC6}">
      <dgm:prSet phldrT="[Tekst]"/>
      <dgm:spPr/>
      <dgm:t>
        <a:bodyPr/>
        <a:lstStyle/>
        <a:p>
          <a:r>
            <a:rPr lang="pl-PL" dirty="0"/>
            <a:t>minimalizacji (257 § 1)</a:t>
          </a:r>
        </a:p>
      </dgm:t>
    </dgm:pt>
    <dgm:pt modelId="{2DE47169-A04E-472B-B30F-5148771B1EAE}" type="parTrans" cxnId="{CD965158-06B4-4DEC-B5EB-A3019D1B78A4}">
      <dgm:prSet/>
      <dgm:spPr/>
      <dgm:t>
        <a:bodyPr/>
        <a:lstStyle/>
        <a:p>
          <a:endParaRPr lang="pl-PL"/>
        </a:p>
      </dgm:t>
    </dgm:pt>
    <dgm:pt modelId="{0A023FD1-2B37-4894-8309-6CAEDE721F13}" type="sibTrans" cxnId="{CD965158-06B4-4DEC-B5EB-A3019D1B78A4}">
      <dgm:prSet/>
      <dgm:spPr/>
      <dgm:t>
        <a:bodyPr/>
        <a:lstStyle/>
        <a:p>
          <a:endParaRPr lang="pl-PL"/>
        </a:p>
      </dgm:t>
    </dgm:pt>
    <dgm:pt modelId="{EE01510F-E3EA-41EE-8346-84CAE7D44C0E}">
      <dgm:prSet phldrT="[Tekst]"/>
      <dgm:spPr/>
      <dgm:t>
        <a:bodyPr/>
        <a:lstStyle/>
        <a:p>
          <a:r>
            <a:rPr lang="pl-PL" dirty="0"/>
            <a:t>adekwatności </a:t>
          </a:r>
        </a:p>
      </dgm:t>
    </dgm:pt>
    <dgm:pt modelId="{D9AFF523-56B3-42BB-A8FC-46E5793D32E1}" type="parTrans" cxnId="{159B95DE-8F3E-410D-8766-DD3A0E7F8608}">
      <dgm:prSet/>
      <dgm:spPr/>
      <dgm:t>
        <a:bodyPr/>
        <a:lstStyle/>
        <a:p>
          <a:endParaRPr lang="pl-PL"/>
        </a:p>
      </dgm:t>
    </dgm:pt>
    <dgm:pt modelId="{517F0EA7-1CB0-4F9B-83DC-74B7DE0EEE8B}" type="sibTrans" cxnId="{159B95DE-8F3E-410D-8766-DD3A0E7F8608}">
      <dgm:prSet/>
      <dgm:spPr/>
      <dgm:t>
        <a:bodyPr/>
        <a:lstStyle/>
        <a:p>
          <a:endParaRPr lang="pl-PL"/>
        </a:p>
      </dgm:t>
    </dgm:pt>
    <dgm:pt modelId="{E1EC068E-E65E-4AAB-AA5A-0CF1E752460E}" type="pres">
      <dgm:prSet presAssocID="{0D0D1388-D946-4B81-B97E-BB67CA242995}" presName="diagram" presStyleCnt="0">
        <dgm:presLayoutVars>
          <dgm:dir/>
          <dgm:resizeHandles val="exact"/>
        </dgm:presLayoutVars>
      </dgm:prSet>
      <dgm:spPr/>
    </dgm:pt>
    <dgm:pt modelId="{3C4467E4-D6E4-4E28-A730-67910DF06CBA}" type="pres">
      <dgm:prSet presAssocID="{CBC9792F-CF97-4A35-8888-AFA2DF95CE59}" presName="arrow" presStyleLbl="node1" presStyleIdx="0" presStyleCnt="3">
        <dgm:presLayoutVars>
          <dgm:bulletEnabled val="1"/>
        </dgm:presLayoutVars>
      </dgm:prSet>
      <dgm:spPr/>
    </dgm:pt>
    <dgm:pt modelId="{8EB9EA2F-DA85-43F1-983A-56312DC053FC}" type="pres">
      <dgm:prSet presAssocID="{A0D95142-898C-4590-A9A9-D227F4845EC6}" presName="arrow" presStyleLbl="node1" presStyleIdx="1" presStyleCnt="3">
        <dgm:presLayoutVars>
          <dgm:bulletEnabled val="1"/>
        </dgm:presLayoutVars>
      </dgm:prSet>
      <dgm:spPr/>
    </dgm:pt>
    <dgm:pt modelId="{81099B47-621E-48B4-A956-1B869BD934F1}" type="pres">
      <dgm:prSet presAssocID="{EE01510F-E3EA-41EE-8346-84CAE7D44C0E}" presName="arrow" presStyleLbl="node1" presStyleIdx="2" presStyleCnt="3">
        <dgm:presLayoutVars>
          <dgm:bulletEnabled val="1"/>
        </dgm:presLayoutVars>
      </dgm:prSet>
      <dgm:spPr/>
    </dgm:pt>
  </dgm:ptLst>
  <dgm:cxnLst>
    <dgm:cxn modelId="{2DC4AE2D-4249-4041-92E3-C0A7C5314340}" type="presOf" srcId="{CBC9792F-CF97-4A35-8888-AFA2DF95CE59}" destId="{3C4467E4-D6E4-4E28-A730-67910DF06CBA}" srcOrd="0" destOrd="0" presId="urn:microsoft.com/office/officeart/2005/8/layout/arrow5"/>
    <dgm:cxn modelId="{E8408249-1C18-452F-85EF-D63291CEC763}" type="presOf" srcId="{A0D95142-898C-4590-A9A9-D227F4845EC6}" destId="{8EB9EA2F-DA85-43F1-983A-56312DC053FC}" srcOrd="0" destOrd="0" presId="urn:microsoft.com/office/officeart/2005/8/layout/arrow5"/>
    <dgm:cxn modelId="{21310A4B-6D88-44EC-90B4-531BF001BEA8}" type="presOf" srcId="{0D0D1388-D946-4B81-B97E-BB67CA242995}" destId="{E1EC068E-E65E-4AAB-AA5A-0CF1E752460E}" srcOrd="0" destOrd="0" presId="urn:microsoft.com/office/officeart/2005/8/layout/arrow5"/>
    <dgm:cxn modelId="{CD965158-06B4-4DEC-B5EB-A3019D1B78A4}" srcId="{0D0D1388-D946-4B81-B97E-BB67CA242995}" destId="{A0D95142-898C-4590-A9A9-D227F4845EC6}" srcOrd="1" destOrd="0" parTransId="{2DE47169-A04E-472B-B30F-5148771B1EAE}" sibTransId="{0A023FD1-2B37-4894-8309-6CAEDE721F13}"/>
    <dgm:cxn modelId="{159B95DE-8F3E-410D-8766-DD3A0E7F8608}" srcId="{0D0D1388-D946-4B81-B97E-BB67CA242995}" destId="{EE01510F-E3EA-41EE-8346-84CAE7D44C0E}" srcOrd="2" destOrd="0" parTransId="{D9AFF523-56B3-42BB-A8FC-46E5793D32E1}" sibTransId="{517F0EA7-1CB0-4F9B-83DC-74B7DE0EEE8B}"/>
    <dgm:cxn modelId="{6B95E2E4-8AFE-4C59-B7CB-A6EB8F0D9409}" srcId="{0D0D1388-D946-4B81-B97E-BB67CA242995}" destId="{CBC9792F-CF97-4A35-8888-AFA2DF95CE59}" srcOrd="0" destOrd="0" parTransId="{9BD1D5C0-D553-4FFE-A8DA-27ED889F7C39}" sibTransId="{7833E769-6BB9-4C9E-B96C-743ED3232ABE}"/>
    <dgm:cxn modelId="{F80AEAFE-1200-41F4-BE8C-5458D9DD8ADB}" type="presOf" srcId="{EE01510F-E3EA-41EE-8346-84CAE7D44C0E}" destId="{81099B47-621E-48B4-A956-1B869BD934F1}" srcOrd="0" destOrd="0" presId="urn:microsoft.com/office/officeart/2005/8/layout/arrow5"/>
    <dgm:cxn modelId="{8115D5AD-7ED2-47F8-AC13-12DD092FA233}" type="presParOf" srcId="{E1EC068E-E65E-4AAB-AA5A-0CF1E752460E}" destId="{3C4467E4-D6E4-4E28-A730-67910DF06CBA}" srcOrd="0" destOrd="0" presId="urn:microsoft.com/office/officeart/2005/8/layout/arrow5"/>
    <dgm:cxn modelId="{242C32C2-E846-4D1A-9170-4DF799CB8414}" type="presParOf" srcId="{E1EC068E-E65E-4AAB-AA5A-0CF1E752460E}" destId="{8EB9EA2F-DA85-43F1-983A-56312DC053FC}" srcOrd="1" destOrd="0" presId="urn:microsoft.com/office/officeart/2005/8/layout/arrow5"/>
    <dgm:cxn modelId="{757130FD-7CFE-40C3-BF72-1D98DB770E89}" type="presParOf" srcId="{E1EC068E-E65E-4AAB-AA5A-0CF1E752460E}" destId="{81099B47-621E-48B4-A956-1B869BD934F1}" srcOrd="2"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4FBB9B-B651-41BF-85C5-FC7250D812A8}"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9504E3AE-4376-4122-8EE0-2E598A418F95}">
      <dgm:prSet/>
      <dgm:spPr/>
      <dgm:t>
        <a:bodyPr/>
        <a:lstStyle/>
        <a:p>
          <a:pPr>
            <a:defRPr b="1"/>
          </a:pPr>
          <a:r>
            <a:rPr lang="pl-PL" b="1"/>
            <a:t>Postanowienie SA w Krakowie z dnia 21 czerwca 2000 r., II AKz 123/00</a:t>
          </a:r>
          <a:endParaRPr lang="en-US"/>
        </a:p>
      </dgm:t>
    </dgm:pt>
    <dgm:pt modelId="{A8F3A9F5-F708-4F78-BDFE-DD9B461F7F1A}" type="parTrans" cxnId="{D6C72BE2-D940-4633-97C2-B7545A0B9A7F}">
      <dgm:prSet/>
      <dgm:spPr/>
      <dgm:t>
        <a:bodyPr/>
        <a:lstStyle/>
        <a:p>
          <a:endParaRPr lang="en-US"/>
        </a:p>
      </dgm:t>
    </dgm:pt>
    <dgm:pt modelId="{64B1FF23-9EE9-469A-8D89-03105FC344F6}" type="sibTrans" cxnId="{D6C72BE2-D940-4633-97C2-B7545A0B9A7F}">
      <dgm:prSet/>
      <dgm:spPr/>
      <dgm:t>
        <a:bodyPr/>
        <a:lstStyle/>
        <a:p>
          <a:endParaRPr lang="en-US"/>
        </a:p>
      </dgm:t>
    </dgm:pt>
    <dgm:pt modelId="{EBC93208-BA69-4840-9C95-B608D94867F1}">
      <dgm:prSet/>
      <dgm:spPr/>
      <dgm:t>
        <a:bodyPr/>
        <a:lstStyle/>
        <a:p>
          <a:r>
            <a:rPr lang="pl-PL"/>
            <a:t>Gdy obrońca oferujący obok adresu pocztowego także adres telefoniczny (numer swego telefonu) nie odbiera rozmowy telefonicznej w godzinach urzędowania, a wyłącza urządzenie nagrywające rozmowy (lub go nie posiada), można wtedy uznać, że uniemożliwia zawiadomienie go tą drogą, podjęte w sprawie nie cierpiącej zwłoki, a to o terminie posiedzenia co do stosowania aresztowania, wyznaczonego wskutek jego zażalenia.</a:t>
          </a:r>
          <a:endParaRPr lang="en-US"/>
        </a:p>
      </dgm:t>
    </dgm:pt>
    <dgm:pt modelId="{9E0CECD4-475D-4ED0-BD94-116333E4B15D}" type="parTrans" cxnId="{67EF3F25-97E5-42A4-87A0-B171900C4048}">
      <dgm:prSet/>
      <dgm:spPr/>
      <dgm:t>
        <a:bodyPr/>
        <a:lstStyle/>
        <a:p>
          <a:endParaRPr lang="en-US"/>
        </a:p>
      </dgm:t>
    </dgm:pt>
    <dgm:pt modelId="{B30769E2-AFC3-4D92-9945-5F3B5F29C144}" type="sibTrans" cxnId="{67EF3F25-97E5-42A4-87A0-B171900C4048}">
      <dgm:prSet/>
      <dgm:spPr/>
      <dgm:t>
        <a:bodyPr/>
        <a:lstStyle/>
        <a:p>
          <a:endParaRPr lang="en-US"/>
        </a:p>
      </dgm:t>
    </dgm:pt>
    <dgm:pt modelId="{F958C7F1-7CDE-4B99-A140-B4438F8256FA}">
      <dgm:prSet/>
      <dgm:spPr/>
      <dgm:t>
        <a:bodyPr/>
        <a:lstStyle/>
        <a:p>
          <a:pPr>
            <a:defRPr b="1"/>
          </a:pPr>
          <a:r>
            <a:rPr lang="pl-PL" b="1"/>
            <a:t>Postanowienie SA w Krakowie z dnia 20 stycznia 1999 r., III AKz 13/99</a:t>
          </a:r>
          <a:endParaRPr lang="en-US"/>
        </a:p>
      </dgm:t>
    </dgm:pt>
    <dgm:pt modelId="{183F7334-DA15-41CE-AD7C-6B97E4471F0B}" type="parTrans" cxnId="{28C8AD85-02A5-4BC2-83B7-B6186FDA4D4A}">
      <dgm:prSet/>
      <dgm:spPr/>
      <dgm:t>
        <a:bodyPr/>
        <a:lstStyle/>
        <a:p>
          <a:endParaRPr lang="en-US"/>
        </a:p>
      </dgm:t>
    </dgm:pt>
    <dgm:pt modelId="{3D863432-1CC9-474E-B644-396D36F6F60F}" type="sibTrans" cxnId="{28C8AD85-02A5-4BC2-83B7-B6186FDA4D4A}">
      <dgm:prSet/>
      <dgm:spPr/>
      <dgm:t>
        <a:bodyPr/>
        <a:lstStyle/>
        <a:p>
          <a:endParaRPr lang="en-US"/>
        </a:p>
      </dgm:t>
    </dgm:pt>
    <dgm:pt modelId="{08EFFD1C-B606-422C-9AD2-33E34FCDCE70}">
      <dgm:prSet/>
      <dgm:spPr/>
      <dgm:t>
        <a:bodyPr/>
        <a:lstStyle/>
        <a:p>
          <a:r>
            <a:rPr lang="pl-PL"/>
            <a:t>Zawiadomienie obrońcy o miejscu i terminie posiedzenia sądu w sprawie tyczącej tymczasowego aresztowania może być dokonane również telefonicznie i będzie skuteczne, gdy osoba upoważniona przyjmie wiadomość bądź utrwali się ją na odpowiednim urządzeniu nagrywającym, tzw. automatycznej sekretarce. Sprawy o aresztowanie należą do nie cierpiących zwłoki (art. 137 k.p.k.), a praktyka dokonywania doręczeń pisemnych i zwracania sądom dowodów dokonania doręczenia świadczy o zawodności tej formy doręczeń, być może i nadużyciach dla osiągnięcia upływu terminów, skutkującego konieczność uchylenia aresztowania. Organizacja obiegu wiadomości w obrębie biura osoby zawiadamianej o czynnościach procesowych należy do tej osoby, a organy procesowe ani nie powinny, ani nie mogą w to ingerować. Adres dla doręczeń pisemnych, numer telefonu czy adres elektroniczny dla zawiadomień w tych formach są ofertą dla sądu, by korzystał z każdej z tych form przekazywania wiadomości.</a:t>
          </a:r>
          <a:endParaRPr lang="en-US"/>
        </a:p>
      </dgm:t>
    </dgm:pt>
    <dgm:pt modelId="{C411036B-65F0-4BAB-8E10-5C79B2283CB1}" type="parTrans" cxnId="{309F40D7-C234-4D40-8476-019A7CDD27E3}">
      <dgm:prSet/>
      <dgm:spPr/>
      <dgm:t>
        <a:bodyPr/>
        <a:lstStyle/>
        <a:p>
          <a:endParaRPr lang="en-US"/>
        </a:p>
      </dgm:t>
    </dgm:pt>
    <dgm:pt modelId="{8601A13F-0793-40F8-9432-BBA1BABE0980}" type="sibTrans" cxnId="{309F40D7-C234-4D40-8476-019A7CDD27E3}">
      <dgm:prSet/>
      <dgm:spPr/>
      <dgm:t>
        <a:bodyPr/>
        <a:lstStyle/>
        <a:p>
          <a:endParaRPr lang="en-US"/>
        </a:p>
      </dgm:t>
    </dgm:pt>
    <dgm:pt modelId="{D790E8BA-80B2-4B78-95A4-C2029C1FCC3A}">
      <dgm:prSet/>
      <dgm:spPr/>
      <dgm:t>
        <a:bodyPr/>
        <a:lstStyle/>
        <a:p>
          <a:pPr>
            <a:defRPr b="1"/>
          </a:pPr>
          <a:r>
            <a:rPr lang="pl-PL" b="1"/>
            <a:t>Postanowienie SA w Warszawie z dnia 29 maja 2001 r., II AKz 350/01</a:t>
          </a:r>
          <a:endParaRPr lang="en-US"/>
        </a:p>
      </dgm:t>
    </dgm:pt>
    <dgm:pt modelId="{A22698C1-8486-4D9E-916D-5822A623D5E4}" type="parTrans" cxnId="{5E4F91B6-9834-44BF-8DC7-15DB11840B66}">
      <dgm:prSet/>
      <dgm:spPr/>
      <dgm:t>
        <a:bodyPr/>
        <a:lstStyle/>
        <a:p>
          <a:endParaRPr lang="en-US"/>
        </a:p>
      </dgm:t>
    </dgm:pt>
    <dgm:pt modelId="{887923D6-3B61-49FF-B357-352B598833FE}" type="sibTrans" cxnId="{5E4F91B6-9834-44BF-8DC7-15DB11840B66}">
      <dgm:prSet/>
      <dgm:spPr/>
      <dgm:t>
        <a:bodyPr/>
        <a:lstStyle/>
        <a:p>
          <a:endParaRPr lang="en-US"/>
        </a:p>
      </dgm:t>
    </dgm:pt>
    <dgm:pt modelId="{583003BC-9ED7-40B9-8D2A-E0A3119E82E7}">
      <dgm:prSet/>
      <dgm:spPr/>
      <dgm:t>
        <a:bodyPr/>
        <a:lstStyle/>
        <a:p>
          <a:r>
            <a:rPr lang="pl-PL"/>
            <a:t>Za wypadek nie cierpiący zwłoki w rozumieniu art. 137 k.p.k. nie można uznać sytuacji wynikającej z błędnego zaplanowania terminu posiedzenia, czy z zaniedbania sądu.</a:t>
          </a:r>
          <a:endParaRPr lang="en-US"/>
        </a:p>
      </dgm:t>
    </dgm:pt>
    <dgm:pt modelId="{73DF664F-1511-486D-9D30-317E3BC03DC0}" type="parTrans" cxnId="{AC832701-CB4E-4D86-820F-FF91AE35497A}">
      <dgm:prSet/>
      <dgm:spPr/>
      <dgm:t>
        <a:bodyPr/>
        <a:lstStyle/>
        <a:p>
          <a:endParaRPr lang="en-US"/>
        </a:p>
      </dgm:t>
    </dgm:pt>
    <dgm:pt modelId="{6A2599A8-3906-4F03-B5FD-AD809EA14EAB}" type="sibTrans" cxnId="{AC832701-CB4E-4D86-820F-FF91AE35497A}">
      <dgm:prSet/>
      <dgm:spPr/>
      <dgm:t>
        <a:bodyPr/>
        <a:lstStyle/>
        <a:p>
          <a:endParaRPr lang="en-US"/>
        </a:p>
      </dgm:t>
    </dgm:pt>
    <dgm:pt modelId="{5D819E0E-2E79-42C9-B716-21E92692A0B0}">
      <dgm:prSet/>
      <dgm:spPr/>
      <dgm:t>
        <a:bodyPr/>
        <a:lstStyle/>
        <a:p>
          <a:r>
            <a:rPr lang="pl-PL"/>
            <a:t>Jeżeli postanowienie o przedłużeniu stosowania tymczasowego aresztowania zapadło z obrazą art. 249 § 5 k.p.k., lecz w dacie rozpoznawania zażalenia, podstawą pozbawienia wolności podejrzanego jest już inna decyzja procesowa, to sąd odwoławczy rozpoznając to zażalenie nie może wprawdzie uchylić tymczasowego aresztowania, ale powinien stwierdzić w części dyspozytywnej postanowienia, iż zaskarżone postanowienie zapadło z obrazą art. 249 § 5 k.p.k.</a:t>
          </a:r>
          <a:endParaRPr lang="en-US"/>
        </a:p>
      </dgm:t>
    </dgm:pt>
    <dgm:pt modelId="{D917C1D7-7D2F-4334-9611-0B0866BB76AC}" type="parTrans" cxnId="{65EE0E7B-4159-4E6B-96F8-B417E990C6D1}">
      <dgm:prSet/>
      <dgm:spPr/>
      <dgm:t>
        <a:bodyPr/>
        <a:lstStyle/>
        <a:p>
          <a:endParaRPr lang="en-US"/>
        </a:p>
      </dgm:t>
    </dgm:pt>
    <dgm:pt modelId="{252F5C08-8C23-466B-B96C-24E0032B9408}" type="sibTrans" cxnId="{65EE0E7B-4159-4E6B-96F8-B417E990C6D1}">
      <dgm:prSet/>
      <dgm:spPr/>
      <dgm:t>
        <a:bodyPr/>
        <a:lstStyle/>
        <a:p>
          <a:endParaRPr lang="en-US"/>
        </a:p>
      </dgm:t>
    </dgm:pt>
    <dgm:pt modelId="{C5F3CA53-0AFA-4B38-8A60-F6D850F76C8F}" type="pres">
      <dgm:prSet presAssocID="{9D4FBB9B-B651-41BF-85C5-FC7250D812A8}" presName="root" presStyleCnt="0">
        <dgm:presLayoutVars>
          <dgm:dir/>
          <dgm:resizeHandles val="exact"/>
        </dgm:presLayoutVars>
      </dgm:prSet>
      <dgm:spPr/>
    </dgm:pt>
    <dgm:pt modelId="{E2786765-4A0D-4A3F-8188-952F4EC697EE}" type="pres">
      <dgm:prSet presAssocID="{9504E3AE-4376-4122-8EE0-2E598A418F95}" presName="compNode" presStyleCnt="0"/>
      <dgm:spPr/>
    </dgm:pt>
    <dgm:pt modelId="{8783E262-5DC4-406F-A0EB-2ADC464D9F80}" type="pres">
      <dgm:prSet presAssocID="{9504E3AE-4376-4122-8EE0-2E598A418F9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970B280B-D152-447F-849E-578A0DE5E3B9}" type="pres">
      <dgm:prSet presAssocID="{9504E3AE-4376-4122-8EE0-2E598A418F95}" presName="iconSpace" presStyleCnt="0"/>
      <dgm:spPr/>
    </dgm:pt>
    <dgm:pt modelId="{B6DCD32F-A439-4C56-98F2-72B1D3CC4318}" type="pres">
      <dgm:prSet presAssocID="{9504E3AE-4376-4122-8EE0-2E598A418F95}" presName="parTx" presStyleLbl="revTx" presStyleIdx="0" presStyleCnt="6">
        <dgm:presLayoutVars>
          <dgm:chMax val="0"/>
          <dgm:chPref val="0"/>
        </dgm:presLayoutVars>
      </dgm:prSet>
      <dgm:spPr/>
    </dgm:pt>
    <dgm:pt modelId="{76105CB5-9365-4363-BDBE-50AB0BD1B02C}" type="pres">
      <dgm:prSet presAssocID="{9504E3AE-4376-4122-8EE0-2E598A418F95}" presName="txSpace" presStyleCnt="0"/>
      <dgm:spPr/>
    </dgm:pt>
    <dgm:pt modelId="{64331922-F66A-4F1C-912B-AF64B94687CC}" type="pres">
      <dgm:prSet presAssocID="{9504E3AE-4376-4122-8EE0-2E598A418F95}" presName="desTx" presStyleLbl="revTx" presStyleIdx="1" presStyleCnt="6">
        <dgm:presLayoutVars/>
      </dgm:prSet>
      <dgm:spPr/>
    </dgm:pt>
    <dgm:pt modelId="{5D0A95D8-3B80-47DD-8F33-82FF175AFE88}" type="pres">
      <dgm:prSet presAssocID="{64B1FF23-9EE9-469A-8D89-03105FC344F6}" presName="sibTrans" presStyleCnt="0"/>
      <dgm:spPr/>
    </dgm:pt>
    <dgm:pt modelId="{DDE7640D-C026-429E-A103-F794A41FF14B}" type="pres">
      <dgm:prSet presAssocID="{F958C7F1-7CDE-4B99-A140-B4438F8256FA}" presName="compNode" presStyleCnt="0"/>
      <dgm:spPr/>
    </dgm:pt>
    <dgm:pt modelId="{58930618-C386-4AD4-8616-D8AD12909E6C}" type="pres">
      <dgm:prSet presAssocID="{F958C7F1-7CDE-4B99-A140-B4438F8256F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3D108205-DFD0-4CF6-93DD-257D02043350}" type="pres">
      <dgm:prSet presAssocID="{F958C7F1-7CDE-4B99-A140-B4438F8256FA}" presName="iconSpace" presStyleCnt="0"/>
      <dgm:spPr/>
    </dgm:pt>
    <dgm:pt modelId="{27F8D252-5B01-41F2-B87C-D2D0B9B15B83}" type="pres">
      <dgm:prSet presAssocID="{F958C7F1-7CDE-4B99-A140-B4438F8256FA}" presName="parTx" presStyleLbl="revTx" presStyleIdx="2" presStyleCnt="6">
        <dgm:presLayoutVars>
          <dgm:chMax val="0"/>
          <dgm:chPref val="0"/>
        </dgm:presLayoutVars>
      </dgm:prSet>
      <dgm:spPr/>
    </dgm:pt>
    <dgm:pt modelId="{18AFA543-90F4-4C91-B0C6-CC87BC11B9D1}" type="pres">
      <dgm:prSet presAssocID="{F958C7F1-7CDE-4B99-A140-B4438F8256FA}" presName="txSpace" presStyleCnt="0"/>
      <dgm:spPr/>
    </dgm:pt>
    <dgm:pt modelId="{2E40BAD1-48D5-4A7D-8140-937A01B8ABA3}" type="pres">
      <dgm:prSet presAssocID="{F958C7F1-7CDE-4B99-A140-B4438F8256FA}" presName="desTx" presStyleLbl="revTx" presStyleIdx="3" presStyleCnt="6">
        <dgm:presLayoutVars/>
      </dgm:prSet>
      <dgm:spPr/>
    </dgm:pt>
    <dgm:pt modelId="{82D9A04F-C924-46D4-95FD-F7E577A43FDD}" type="pres">
      <dgm:prSet presAssocID="{3D863432-1CC9-474E-B644-396D36F6F60F}" presName="sibTrans" presStyleCnt="0"/>
      <dgm:spPr/>
    </dgm:pt>
    <dgm:pt modelId="{65E48DAF-7168-4B07-AB0C-6A54E78F439A}" type="pres">
      <dgm:prSet presAssocID="{D790E8BA-80B2-4B78-95A4-C2029C1FCC3A}" presName="compNode" presStyleCnt="0"/>
      <dgm:spPr/>
    </dgm:pt>
    <dgm:pt modelId="{07EA2952-2B03-41FB-BD9A-716591744080}" type="pres">
      <dgm:prSet presAssocID="{D790E8BA-80B2-4B78-95A4-C2029C1FCC3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sconnected"/>
        </a:ext>
      </dgm:extLst>
    </dgm:pt>
    <dgm:pt modelId="{536799FA-DF46-4CB9-8B1F-330438E09501}" type="pres">
      <dgm:prSet presAssocID="{D790E8BA-80B2-4B78-95A4-C2029C1FCC3A}" presName="iconSpace" presStyleCnt="0"/>
      <dgm:spPr/>
    </dgm:pt>
    <dgm:pt modelId="{583F3504-722F-4DF1-9028-1B504B1BF511}" type="pres">
      <dgm:prSet presAssocID="{D790E8BA-80B2-4B78-95A4-C2029C1FCC3A}" presName="parTx" presStyleLbl="revTx" presStyleIdx="4" presStyleCnt="6">
        <dgm:presLayoutVars>
          <dgm:chMax val="0"/>
          <dgm:chPref val="0"/>
        </dgm:presLayoutVars>
      </dgm:prSet>
      <dgm:spPr/>
    </dgm:pt>
    <dgm:pt modelId="{C9DBBEB7-2B26-43E3-9112-77CC5BEE128C}" type="pres">
      <dgm:prSet presAssocID="{D790E8BA-80B2-4B78-95A4-C2029C1FCC3A}" presName="txSpace" presStyleCnt="0"/>
      <dgm:spPr/>
    </dgm:pt>
    <dgm:pt modelId="{89AF4127-4817-4F6F-A5C2-B67D398B70E2}" type="pres">
      <dgm:prSet presAssocID="{D790E8BA-80B2-4B78-95A4-C2029C1FCC3A}" presName="desTx" presStyleLbl="revTx" presStyleIdx="5" presStyleCnt="6">
        <dgm:presLayoutVars/>
      </dgm:prSet>
      <dgm:spPr/>
    </dgm:pt>
  </dgm:ptLst>
  <dgm:cxnLst>
    <dgm:cxn modelId="{AC832701-CB4E-4D86-820F-FF91AE35497A}" srcId="{D790E8BA-80B2-4B78-95A4-C2029C1FCC3A}" destId="{583003BC-9ED7-40B9-8D2A-E0A3119E82E7}" srcOrd="0" destOrd="0" parTransId="{73DF664F-1511-486D-9D30-317E3BC03DC0}" sibTransId="{6A2599A8-3906-4F03-B5FD-AD809EA14EAB}"/>
    <dgm:cxn modelId="{A60F461E-F18D-4B0C-A014-AFCD0A44FC37}" type="presOf" srcId="{9D4FBB9B-B651-41BF-85C5-FC7250D812A8}" destId="{C5F3CA53-0AFA-4B38-8A60-F6D850F76C8F}" srcOrd="0" destOrd="0" presId="urn:microsoft.com/office/officeart/2018/2/layout/IconLabelDescriptionList"/>
    <dgm:cxn modelId="{67EF3F25-97E5-42A4-87A0-B171900C4048}" srcId="{9504E3AE-4376-4122-8EE0-2E598A418F95}" destId="{EBC93208-BA69-4840-9C95-B608D94867F1}" srcOrd="0" destOrd="0" parTransId="{9E0CECD4-475D-4ED0-BD94-116333E4B15D}" sibTransId="{B30769E2-AFC3-4D92-9945-5F3B5F29C144}"/>
    <dgm:cxn modelId="{D9E6605C-BBDB-4919-9091-88152AA79CFC}" type="presOf" srcId="{EBC93208-BA69-4840-9C95-B608D94867F1}" destId="{64331922-F66A-4F1C-912B-AF64B94687CC}" srcOrd="0" destOrd="0" presId="urn:microsoft.com/office/officeart/2018/2/layout/IconLabelDescriptionList"/>
    <dgm:cxn modelId="{55FA4864-72DA-4321-9AA0-0AA0CE00305C}" type="presOf" srcId="{583003BC-9ED7-40B9-8D2A-E0A3119E82E7}" destId="{89AF4127-4817-4F6F-A5C2-B67D398B70E2}" srcOrd="0" destOrd="0" presId="urn:microsoft.com/office/officeart/2018/2/layout/IconLabelDescriptionList"/>
    <dgm:cxn modelId="{684C264A-A71F-46CD-B035-ED3B225A15FD}" type="presOf" srcId="{F958C7F1-7CDE-4B99-A140-B4438F8256FA}" destId="{27F8D252-5B01-41F2-B87C-D2D0B9B15B83}" srcOrd="0" destOrd="0" presId="urn:microsoft.com/office/officeart/2018/2/layout/IconLabelDescriptionList"/>
    <dgm:cxn modelId="{65EE0E7B-4159-4E6B-96F8-B417E990C6D1}" srcId="{D790E8BA-80B2-4B78-95A4-C2029C1FCC3A}" destId="{5D819E0E-2E79-42C9-B716-21E92692A0B0}" srcOrd="1" destOrd="0" parTransId="{D917C1D7-7D2F-4334-9611-0B0866BB76AC}" sibTransId="{252F5C08-8C23-466B-B96C-24E0032B9408}"/>
    <dgm:cxn modelId="{28C8AD85-02A5-4BC2-83B7-B6186FDA4D4A}" srcId="{9D4FBB9B-B651-41BF-85C5-FC7250D812A8}" destId="{F958C7F1-7CDE-4B99-A140-B4438F8256FA}" srcOrd="1" destOrd="0" parTransId="{183F7334-DA15-41CE-AD7C-6B97E4471F0B}" sibTransId="{3D863432-1CC9-474E-B644-396D36F6F60F}"/>
    <dgm:cxn modelId="{5E4F91B6-9834-44BF-8DC7-15DB11840B66}" srcId="{9D4FBB9B-B651-41BF-85C5-FC7250D812A8}" destId="{D790E8BA-80B2-4B78-95A4-C2029C1FCC3A}" srcOrd="2" destOrd="0" parTransId="{A22698C1-8486-4D9E-916D-5822A623D5E4}" sibTransId="{887923D6-3B61-49FF-B357-352B598833FE}"/>
    <dgm:cxn modelId="{CFB85DB7-88D7-4D36-BFBC-2DC9FE7907B7}" type="presOf" srcId="{9504E3AE-4376-4122-8EE0-2E598A418F95}" destId="{B6DCD32F-A439-4C56-98F2-72B1D3CC4318}" srcOrd="0" destOrd="0" presId="urn:microsoft.com/office/officeart/2018/2/layout/IconLabelDescriptionList"/>
    <dgm:cxn modelId="{A011E9C6-9F1C-4578-B467-67C9E96D73E7}" type="presOf" srcId="{5D819E0E-2E79-42C9-B716-21E92692A0B0}" destId="{89AF4127-4817-4F6F-A5C2-B67D398B70E2}" srcOrd="0" destOrd="1" presId="urn:microsoft.com/office/officeart/2018/2/layout/IconLabelDescriptionList"/>
    <dgm:cxn modelId="{309F40D7-C234-4D40-8476-019A7CDD27E3}" srcId="{F958C7F1-7CDE-4B99-A140-B4438F8256FA}" destId="{08EFFD1C-B606-422C-9AD2-33E34FCDCE70}" srcOrd="0" destOrd="0" parTransId="{C411036B-65F0-4BAB-8E10-5C79B2283CB1}" sibTransId="{8601A13F-0793-40F8-9432-BBA1BABE0980}"/>
    <dgm:cxn modelId="{7CB673E1-77FD-4477-8385-EC5D1666FB72}" type="presOf" srcId="{D790E8BA-80B2-4B78-95A4-C2029C1FCC3A}" destId="{583F3504-722F-4DF1-9028-1B504B1BF511}" srcOrd="0" destOrd="0" presId="urn:microsoft.com/office/officeart/2018/2/layout/IconLabelDescriptionList"/>
    <dgm:cxn modelId="{D6C72BE2-D940-4633-97C2-B7545A0B9A7F}" srcId="{9D4FBB9B-B651-41BF-85C5-FC7250D812A8}" destId="{9504E3AE-4376-4122-8EE0-2E598A418F95}" srcOrd="0" destOrd="0" parTransId="{A8F3A9F5-F708-4F78-BDFE-DD9B461F7F1A}" sibTransId="{64B1FF23-9EE9-469A-8D89-03105FC344F6}"/>
    <dgm:cxn modelId="{0F7A58E5-0D3D-4070-8FC6-F95DA1C64D31}" type="presOf" srcId="{08EFFD1C-B606-422C-9AD2-33E34FCDCE70}" destId="{2E40BAD1-48D5-4A7D-8140-937A01B8ABA3}" srcOrd="0" destOrd="0" presId="urn:microsoft.com/office/officeart/2018/2/layout/IconLabelDescriptionList"/>
    <dgm:cxn modelId="{7404B221-AFD1-476F-8922-E6FEF87B183A}" type="presParOf" srcId="{C5F3CA53-0AFA-4B38-8A60-F6D850F76C8F}" destId="{E2786765-4A0D-4A3F-8188-952F4EC697EE}" srcOrd="0" destOrd="0" presId="urn:microsoft.com/office/officeart/2018/2/layout/IconLabelDescriptionList"/>
    <dgm:cxn modelId="{854E9A5E-FED7-4BCB-B13F-9A67DF711A08}" type="presParOf" srcId="{E2786765-4A0D-4A3F-8188-952F4EC697EE}" destId="{8783E262-5DC4-406F-A0EB-2ADC464D9F80}" srcOrd="0" destOrd="0" presId="urn:microsoft.com/office/officeart/2018/2/layout/IconLabelDescriptionList"/>
    <dgm:cxn modelId="{FF9A39BF-73E8-49DA-BE4D-D1CC7C0D72A9}" type="presParOf" srcId="{E2786765-4A0D-4A3F-8188-952F4EC697EE}" destId="{970B280B-D152-447F-849E-578A0DE5E3B9}" srcOrd="1" destOrd="0" presId="urn:microsoft.com/office/officeart/2018/2/layout/IconLabelDescriptionList"/>
    <dgm:cxn modelId="{FE9B4B04-F785-4F01-8619-53A2BF8489E9}" type="presParOf" srcId="{E2786765-4A0D-4A3F-8188-952F4EC697EE}" destId="{B6DCD32F-A439-4C56-98F2-72B1D3CC4318}" srcOrd="2" destOrd="0" presId="urn:microsoft.com/office/officeart/2018/2/layout/IconLabelDescriptionList"/>
    <dgm:cxn modelId="{3B2CA086-F577-49A2-A4EE-0641F6166912}" type="presParOf" srcId="{E2786765-4A0D-4A3F-8188-952F4EC697EE}" destId="{76105CB5-9365-4363-BDBE-50AB0BD1B02C}" srcOrd="3" destOrd="0" presId="urn:microsoft.com/office/officeart/2018/2/layout/IconLabelDescriptionList"/>
    <dgm:cxn modelId="{096137E7-E280-422A-B038-A52982A49C11}" type="presParOf" srcId="{E2786765-4A0D-4A3F-8188-952F4EC697EE}" destId="{64331922-F66A-4F1C-912B-AF64B94687CC}" srcOrd="4" destOrd="0" presId="urn:microsoft.com/office/officeart/2018/2/layout/IconLabelDescriptionList"/>
    <dgm:cxn modelId="{FB3A1A29-3441-4935-9A5B-F0A17996FD44}" type="presParOf" srcId="{C5F3CA53-0AFA-4B38-8A60-F6D850F76C8F}" destId="{5D0A95D8-3B80-47DD-8F33-82FF175AFE88}" srcOrd="1" destOrd="0" presId="urn:microsoft.com/office/officeart/2018/2/layout/IconLabelDescriptionList"/>
    <dgm:cxn modelId="{F4230021-4CE8-448E-97B6-7C6919AA1AF7}" type="presParOf" srcId="{C5F3CA53-0AFA-4B38-8A60-F6D850F76C8F}" destId="{DDE7640D-C026-429E-A103-F794A41FF14B}" srcOrd="2" destOrd="0" presId="urn:microsoft.com/office/officeart/2018/2/layout/IconLabelDescriptionList"/>
    <dgm:cxn modelId="{D38B9114-F269-452F-9690-76CA41851E6A}" type="presParOf" srcId="{DDE7640D-C026-429E-A103-F794A41FF14B}" destId="{58930618-C386-4AD4-8616-D8AD12909E6C}" srcOrd="0" destOrd="0" presId="urn:microsoft.com/office/officeart/2018/2/layout/IconLabelDescriptionList"/>
    <dgm:cxn modelId="{5EF891E9-8A6E-4DEB-A2C1-9725150B2B38}" type="presParOf" srcId="{DDE7640D-C026-429E-A103-F794A41FF14B}" destId="{3D108205-DFD0-4CF6-93DD-257D02043350}" srcOrd="1" destOrd="0" presId="urn:microsoft.com/office/officeart/2018/2/layout/IconLabelDescriptionList"/>
    <dgm:cxn modelId="{99698047-E8E3-45AC-87FF-A1784E47019E}" type="presParOf" srcId="{DDE7640D-C026-429E-A103-F794A41FF14B}" destId="{27F8D252-5B01-41F2-B87C-D2D0B9B15B83}" srcOrd="2" destOrd="0" presId="urn:microsoft.com/office/officeart/2018/2/layout/IconLabelDescriptionList"/>
    <dgm:cxn modelId="{FA4968C0-FDF8-48CD-9069-9B5299534253}" type="presParOf" srcId="{DDE7640D-C026-429E-A103-F794A41FF14B}" destId="{18AFA543-90F4-4C91-B0C6-CC87BC11B9D1}" srcOrd="3" destOrd="0" presId="urn:microsoft.com/office/officeart/2018/2/layout/IconLabelDescriptionList"/>
    <dgm:cxn modelId="{0A869ADE-FC1C-4C0B-90A1-4403B3CACA29}" type="presParOf" srcId="{DDE7640D-C026-429E-A103-F794A41FF14B}" destId="{2E40BAD1-48D5-4A7D-8140-937A01B8ABA3}" srcOrd="4" destOrd="0" presId="urn:microsoft.com/office/officeart/2018/2/layout/IconLabelDescriptionList"/>
    <dgm:cxn modelId="{5D47BA0D-42BF-41C4-B384-430A1E768596}" type="presParOf" srcId="{C5F3CA53-0AFA-4B38-8A60-F6D850F76C8F}" destId="{82D9A04F-C924-46D4-95FD-F7E577A43FDD}" srcOrd="3" destOrd="0" presId="urn:microsoft.com/office/officeart/2018/2/layout/IconLabelDescriptionList"/>
    <dgm:cxn modelId="{CFDA96FA-3096-4DF2-ABAF-4AA36CCC4D22}" type="presParOf" srcId="{C5F3CA53-0AFA-4B38-8A60-F6D850F76C8F}" destId="{65E48DAF-7168-4B07-AB0C-6A54E78F439A}" srcOrd="4" destOrd="0" presId="urn:microsoft.com/office/officeart/2018/2/layout/IconLabelDescriptionList"/>
    <dgm:cxn modelId="{F1402F2C-54E0-48F7-90D3-62B3EBDF49F9}" type="presParOf" srcId="{65E48DAF-7168-4B07-AB0C-6A54E78F439A}" destId="{07EA2952-2B03-41FB-BD9A-716591744080}" srcOrd="0" destOrd="0" presId="urn:microsoft.com/office/officeart/2018/2/layout/IconLabelDescriptionList"/>
    <dgm:cxn modelId="{DE125C66-04CA-4DE1-8FB4-F224474007C2}" type="presParOf" srcId="{65E48DAF-7168-4B07-AB0C-6A54E78F439A}" destId="{536799FA-DF46-4CB9-8B1F-330438E09501}" srcOrd="1" destOrd="0" presId="urn:microsoft.com/office/officeart/2018/2/layout/IconLabelDescriptionList"/>
    <dgm:cxn modelId="{EDE11E2D-6034-450E-BA09-33FED46EB34C}" type="presParOf" srcId="{65E48DAF-7168-4B07-AB0C-6A54E78F439A}" destId="{583F3504-722F-4DF1-9028-1B504B1BF511}" srcOrd="2" destOrd="0" presId="urn:microsoft.com/office/officeart/2018/2/layout/IconLabelDescriptionList"/>
    <dgm:cxn modelId="{C1DB0049-E3A6-4649-A35B-C03FA8130BC1}" type="presParOf" srcId="{65E48DAF-7168-4B07-AB0C-6A54E78F439A}" destId="{C9DBBEB7-2B26-43E3-9112-77CC5BEE128C}" srcOrd="3" destOrd="0" presId="urn:microsoft.com/office/officeart/2018/2/layout/IconLabelDescriptionList"/>
    <dgm:cxn modelId="{F075AFE6-6D74-4012-B44A-87A64A2FAACA}" type="presParOf" srcId="{65E48DAF-7168-4B07-AB0C-6A54E78F439A}" destId="{89AF4127-4817-4F6F-A5C2-B67D398B70E2}"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0171BA-218C-4C99-B69A-58C52E5A482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24037F8-FC9D-482B-B0F5-D8556455C36B}">
      <dgm:prSet/>
      <dgm:spPr/>
      <dgm:t>
        <a:bodyPr/>
        <a:lstStyle/>
        <a:p>
          <a:r>
            <a:rPr lang="pl-PL"/>
            <a:t>Czas stosowania środków zapobiegawczych jest limitowany </a:t>
          </a:r>
          <a:endParaRPr lang="en-US"/>
        </a:p>
      </dgm:t>
    </dgm:pt>
    <dgm:pt modelId="{956C174B-41C3-4B4D-B9D2-C8FE7F875CE0}" type="parTrans" cxnId="{40DB71A5-A56C-48CE-9046-E0842A4E7CD7}">
      <dgm:prSet/>
      <dgm:spPr/>
      <dgm:t>
        <a:bodyPr/>
        <a:lstStyle/>
        <a:p>
          <a:endParaRPr lang="en-US"/>
        </a:p>
      </dgm:t>
    </dgm:pt>
    <dgm:pt modelId="{12E6AA08-37D6-409B-9F02-58AFC853E043}" type="sibTrans" cxnId="{40DB71A5-A56C-48CE-9046-E0842A4E7CD7}">
      <dgm:prSet/>
      <dgm:spPr/>
      <dgm:t>
        <a:bodyPr/>
        <a:lstStyle/>
        <a:p>
          <a:endParaRPr lang="en-US"/>
        </a:p>
      </dgm:t>
    </dgm:pt>
    <dgm:pt modelId="{A4695092-8AF9-4388-B531-B035403E5CB3}">
      <dgm:prSet/>
      <dgm:spPr/>
      <dgm:t>
        <a:bodyPr/>
        <a:lstStyle/>
        <a:p>
          <a:r>
            <a:rPr lang="pl-PL"/>
            <a:t>1.</a:t>
          </a:r>
          <a:r>
            <a:rPr lang="pl-PL" b="1"/>
            <a:t> celem ich stosowania. </a:t>
          </a:r>
          <a:endParaRPr lang="en-US"/>
        </a:p>
      </dgm:t>
    </dgm:pt>
    <dgm:pt modelId="{2AAF96F0-77B2-410E-880B-D2ED88D3E571}" type="parTrans" cxnId="{EDC58980-B551-4B47-8503-D06D2D93C1AC}">
      <dgm:prSet/>
      <dgm:spPr/>
      <dgm:t>
        <a:bodyPr/>
        <a:lstStyle/>
        <a:p>
          <a:endParaRPr lang="en-US"/>
        </a:p>
      </dgm:t>
    </dgm:pt>
    <dgm:pt modelId="{BAAA5887-4796-4A73-8630-31212EB7AA9D}" type="sibTrans" cxnId="{EDC58980-B551-4B47-8503-D06D2D93C1AC}">
      <dgm:prSet/>
      <dgm:spPr/>
      <dgm:t>
        <a:bodyPr/>
        <a:lstStyle/>
        <a:p>
          <a:endParaRPr lang="en-US"/>
        </a:p>
      </dgm:t>
    </dgm:pt>
    <dgm:pt modelId="{3B371AC0-1548-43C3-9076-FA1F3A91289A}">
      <dgm:prSet/>
      <dgm:spPr/>
      <dgm:t>
        <a:bodyPr/>
        <a:lstStyle/>
        <a:p>
          <a:r>
            <a:rPr lang="pl-PL"/>
            <a:t>art. 249 § 1 – jeżeli istnieją obawy bezprawnego utrudniania postępowania lub popełnienia przez oskarżonego nowego, ciężkiego przestępstwa. </a:t>
          </a:r>
          <a:endParaRPr lang="en-US"/>
        </a:p>
      </dgm:t>
    </dgm:pt>
    <dgm:pt modelId="{D916DB5C-772B-4B8B-AE60-0D8E12C6CA71}" type="parTrans" cxnId="{EC767913-20E4-4501-84C9-DA580149CB2E}">
      <dgm:prSet/>
      <dgm:spPr/>
      <dgm:t>
        <a:bodyPr/>
        <a:lstStyle/>
        <a:p>
          <a:endParaRPr lang="en-US"/>
        </a:p>
      </dgm:t>
    </dgm:pt>
    <dgm:pt modelId="{267FE6A6-6B6A-41C0-AB89-90E53D5EDC5B}" type="sibTrans" cxnId="{EC767913-20E4-4501-84C9-DA580149CB2E}">
      <dgm:prSet/>
      <dgm:spPr/>
      <dgm:t>
        <a:bodyPr/>
        <a:lstStyle/>
        <a:p>
          <a:endParaRPr lang="en-US"/>
        </a:p>
      </dgm:t>
    </dgm:pt>
    <dgm:pt modelId="{8CB1E581-31B6-496B-8A89-C5AC5837AFB1}">
      <dgm:prSet/>
      <dgm:spPr/>
      <dgm:t>
        <a:bodyPr/>
        <a:lstStyle/>
        <a:p>
          <a:r>
            <a:rPr lang="pl-PL"/>
            <a:t>2. </a:t>
          </a:r>
          <a:r>
            <a:rPr lang="pl-PL" b="1"/>
            <a:t>przesłankami stosowania </a:t>
          </a:r>
          <a:endParaRPr lang="en-US"/>
        </a:p>
      </dgm:t>
    </dgm:pt>
    <dgm:pt modelId="{754BC9DB-4D1D-4A06-9FFE-6F76DF7D1B9C}" type="parTrans" cxnId="{033320BE-A910-495F-B09A-1D310B166ADA}">
      <dgm:prSet/>
      <dgm:spPr/>
      <dgm:t>
        <a:bodyPr/>
        <a:lstStyle/>
        <a:p>
          <a:endParaRPr lang="en-US"/>
        </a:p>
      </dgm:t>
    </dgm:pt>
    <dgm:pt modelId="{2DADDCDF-693A-4026-9CFC-DB56C42D5B7B}" type="sibTrans" cxnId="{033320BE-A910-495F-B09A-1D310B166ADA}">
      <dgm:prSet/>
      <dgm:spPr/>
      <dgm:t>
        <a:bodyPr/>
        <a:lstStyle/>
        <a:p>
          <a:endParaRPr lang="en-US"/>
        </a:p>
      </dgm:t>
    </dgm:pt>
    <dgm:pt modelId="{A24C13A9-DC9E-4F87-AB3A-64B97C4FB088}">
      <dgm:prSet/>
      <dgm:spPr/>
      <dgm:t>
        <a:bodyPr/>
        <a:lstStyle/>
        <a:p>
          <a:r>
            <a:rPr lang="pl-PL"/>
            <a:t>art. 253 § 1 – środek zapobiegawczy należy uchylić lub zmienić, jeżeli ustaną przyczyny dla których został on zastosowany lub powstaną przyczyny uzasadniające jego uchylenie lub zmianę. </a:t>
          </a:r>
          <a:endParaRPr lang="en-US"/>
        </a:p>
      </dgm:t>
    </dgm:pt>
    <dgm:pt modelId="{C6D57108-88A1-42DD-AFC2-28376CDB7DF2}" type="parTrans" cxnId="{D7655B7A-A1F8-4464-92E0-95FEA330958B}">
      <dgm:prSet/>
      <dgm:spPr/>
      <dgm:t>
        <a:bodyPr/>
        <a:lstStyle/>
        <a:p>
          <a:endParaRPr lang="en-US"/>
        </a:p>
      </dgm:t>
    </dgm:pt>
    <dgm:pt modelId="{49576B9B-3F6E-408E-BC17-F586113036E0}" type="sibTrans" cxnId="{D7655B7A-A1F8-4464-92E0-95FEA330958B}">
      <dgm:prSet/>
      <dgm:spPr/>
      <dgm:t>
        <a:bodyPr/>
        <a:lstStyle/>
        <a:p>
          <a:endParaRPr lang="en-US"/>
        </a:p>
      </dgm:t>
    </dgm:pt>
    <dgm:pt modelId="{C91E7A03-D277-4BBA-ABB7-9A0075D1CCA3}">
      <dgm:prSet/>
      <dgm:spPr/>
      <dgm:t>
        <a:bodyPr/>
        <a:lstStyle/>
        <a:p>
          <a:r>
            <a:rPr lang="pl-PL"/>
            <a:t>3. </a:t>
          </a:r>
          <a:r>
            <a:rPr lang="pl-PL" b="1"/>
            <a:t>dyrektywami stosowania środków zapobiegawczych </a:t>
          </a:r>
          <a:endParaRPr lang="en-US"/>
        </a:p>
      </dgm:t>
    </dgm:pt>
    <dgm:pt modelId="{16C28DF9-B51D-4D86-8ADF-7F0530CF103A}" type="parTrans" cxnId="{2B2C832B-F154-488D-B542-336C1DB9C87C}">
      <dgm:prSet/>
      <dgm:spPr/>
      <dgm:t>
        <a:bodyPr/>
        <a:lstStyle/>
        <a:p>
          <a:endParaRPr lang="en-US"/>
        </a:p>
      </dgm:t>
    </dgm:pt>
    <dgm:pt modelId="{0BC171B9-76B2-4779-AA72-19B08D666078}" type="sibTrans" cxnId="{2B2C832B-F154-488D-B542-336C1DB9C87C}">
      <dgm:prSet/>
      <dgm:spPr/>
      <dgm:t>
        <a:bodyPr/>
        <a:lstStyle/>
        <a:p>
          <a:endParaRPr lang="en-US"/>
        </a:p>
      </dgm:t>
    </dgm:pt>
    <dgm:pt modelId="{70F11EFA-540F-4DC3-AA82-5105411871C8}">
      <dgm:prSet/>
      <dgm:spPr/>
      <dgm:t>
        <a:bodyPr/>
        <a:lstStyle/>
        <a:p>
          <a:r>
            <a:rPr lang="pl-PL"/>
            <a:t>4. Ustawowym </a:t>
          </a:r>
          <a:r>
            <a:rPr lang="pl-PL" b="1"/>
            <a:t>ograniczeniem stosowania środków zapobiegawczych </a:t>
          </a:r>
          <a:endParaRPr lang="en-US"/>
        </a:p>
      </dgm:t>
    </dgm:pt>
    <dgm:pt modelId="{19CBD8DD-7118-4DA0-8609-5C8C2605A4B2}" type="parTrans" cxnId="{8190C547-9C79-4CE3-A4D1-AC0BBCAD4ACF}">
      <dgm:prSet/>
      <dgm:spPr/>
      <dgm:t>
        <a:bodyPr/>
        <a:lstStyle/>
        <a:p>
          <a:endParaRPr lang="en-US"/>
        </a:p>
      </dgm:t>
    </dgm:pt>
    <dgm:pt modelId="{28E04E67-7C84-4CF7-BBE4-2D99D1F95EE6}" type="sibTrans" cxnId="{8190C547-9C79-4CE3-A4D1-AC0BBCAD4ACF}">
      <dgm:prSet/>
      <dgm:spPr/>
      <dgm:t>
        <a:bodyPr/>
        <a:lstStyle/>
        <a:p>
          <a:endParaRPr lang="en-US"/>
        </a:p>
      </dgm:t>
    </dgm:pt>
    <dgm:pt modelId="{FAFD88EA-0329-4E7E-AD4F-7255C8DCCE4A}">
      <dgm:prSet/>
      <dgm:spPr/>
      <dgm:t>
        <a:bodyPr/>
        <a:lstStyle/>
        <a:p>
          <a:r>
            <a:rPr lang="pl-PL"/>
            <a:t>Ustawowo określone terminy stosowania tymczasowego aresztowania - art. </a:t>
          </a:r>
          <a:r>
            <a:rPr lang="pl-PL" b="1"/>
            <a:t>263</a:t>
          </a:r>
          <a:r>
            <a:rPr lang="pl-PL"/>
            <a:t>. Ważne: ze względu na treść art. 263 § 4 czas trwania tymczasowego aresztowania nie jest precyzyjnie określony </a:t>
          </a:r>
          <a:endParaRPr lang="en-US"/>
        </a:p>
      </dgm:t>
    </dgm:pt>
    <dgm:pt modelId="{0B819F56-ADAC-4B76-B84C-2889AAFD6660}" type="parTrans" cxnId="{4CDD4F7C-5B45-45BB-813E-230E7A038EE3}">
      <dgm:prSet/>
      <dgm:spPr/>
      <dgm:t>
        <a:bodyPr/>
        <a:lstStyle/>
        <a:p>
          <a:endParaRPr lang="en-US"/>
        </a:p>
      </dgm:t>
    </dgm:pt>
    <dgm:pt modelId="{7C2DE0F0-35CD-48F3-963E-019A5E36249B}" type="sibTrans" cxnId="{4CDD4F7C-5B45-45BB-813E-230E7A038EE3}">
      <dgm:prSet/>
      <dgm:spPr/>
      <dgm:t>
        <a:bodyPr/>
        <a:lstStyle/>
        <a:p>
          <a:endParaRPr lang="en-US"/>
        </a:p>
      </dgm:t>
    </dgm:pt>
    <dgm:pt modelId="{CC37D244-0EE0-4B62-B4FC-C6FCFE018B3B}">
      <dgm:prSet/>
      <dgm:spPr/>
      <dgm:t>
        <a:bodyPr/>
        <a:lstStyle/>
        <a:p>
          <a:r>
            <a:rPr lang="pl-PL" b="1"/>
            <a:t>art. 275a § 4 </a:t>
          </a:r>
          <a:r>
            <a:rPr lang="pl-PL"/>
            <a:t>– nakaz opuszczenia lokalu zajmowanego wspólnie z pokrzywdzonym </a:t>
          </a:r>
          <a:endParaRPr lang="en-US"/>
        </a:p>
      </dgm:t>
    </dgm:pt>
    <dgm:pt modelId="{765A8D38-F22E-4294-8C2C-AB8D8E931B87}" type="parTrans" cxnId="{A15A8999-5772-44D2-8171-0A2040B7F5AC}">
      <dgm:prSet/>
      <dgm:spPr/>
      <dgm:t>
        <a:bodyPr/>
        <a:lstStyle/>
        <a:p>
          <a:endParaRPr lang="en-US"/>
        </a:p>
      </dgm:t>
    </dgm:pt>
    <dgm:pt modelId="{F5BDE70B-72AE-4D23-BC7B-31C028EB95B0}" type="sibTrans" cxnId="{A15A8999-5772-44D2-8171-0A2040B7F5AC}">
      <dgm:prSet/>
      <dgm:spPr/>
      <dgm:t>
        <a:bodyPr/>
        <a:lstStyle/>
        <a:p>
          <a:endParaRPr lang="en-US"/>
        </a:p>
      </dgm:t>
    </dgm:pt>
    <dgm:pt modelId="{93F14FA9-5BB2-49FF-96DB-D7AC9BF191B0}">
      <dgm:prSet/>
      <dgm:spPr/>
      <dgm:t>
        <a:bodyPr/>
        <a:lstStyle/>
        <a:p>
          <a:r>
            <a:rPr lang="pl-PL"/>
            <a:t>Nieozolacyjne środki zapobiegawcze stosowane bezterminowo. Prokurator wydając postanowienie o zastosowaniu np. dozoru Policji nie określa czasu stosowania tego środka zapobiegawczego. Por. jednak art. 339 § 3 pkt 6 – prezes sądu, po wpłynięciu aktu oskarżenia kieruje sprawę na posiedzenie, jeżeli zachodzi potrzeba wydania postanowienia w przedmiocie tymczasowego aresztowania lub innego środka przymusu </a:t>
          </a:r>
          <a:endParaRPr lang="en-US"/>
        </a:p>
      </dgm:t>
    </dgm:pt>
    <dgm:pt modelId="{48C0ED95-5711-4541-82FD-382CFCD046EE}" type="parTrans" cxnId="{8AD7B6B1-1A23-4D22-AD5A-0FD317C216D0}">
      <dgm:prSet/>
      <dgm:spPr/>
      <dgm:t>
        <a:bodyPr/>
        <a:lstStyle/>
        <a:p>
          <a:endParaRPr lang="en-US"/>
        </a:p>
      </dgm:t>
    </dgm:pt>
    <dgm:pt modelId="{2D27705C-8E82-4D47-A4C4-B485B8C7F344}" type="sibTrans" cxnId="{8AD7B6B1-1A23-4D22-AD5A-0FD317C216D0}">
      <dgm:prSet/>
      <dgm:spPr/>
      <dgm:t>
        <a:bodyPr/>
        <a:lstStyle/>
        <a:p>
          <a:endParaRPr lang="en-US"/>
        </a:p>
      </dgm:t>
    </dgm:pt>
    <dgm:pt modelId="{05FC1DFF-FF6C-4818-ADE3-969AF279528E}" type="pres">
      <dgm:prSet presAssocID="{CB0171BA-218C-4C99-B69A-58C52E5A4823}" presName="linear" presStyleCnt="0">
        <dgm:presLayoutVars>
          <dgm:animLvl val="lvl"/>
          <dgm:resizeHandles val="exact"/>
        </dgm:presLayoutVars>
      </dgm:prSet>
      <dgm:spPr/>
    </dgm:pt>
    <dgm:pt modelId="{3A15BABD-E371-4A21-8D75-994151039AC1}" type="pres">
      <dgm:prSet presAssocID="{024037F8-FC9D-482B-B0F5-D8556455C36B}" presName="parentText" presStyleLbl="node1" presStyleIdx="0" presStyleCnt="5">
        <dgm:presLayoutVars>
          <dgm:chMax val="0"/>
          <dgm:bulletEnabled val="1"/>
        </dgm:presLayoutVars>
      </dgm:prSet>
      <dgm:spPr/>
    </dgm:pt>
    <dgm:pt modelId="{15B3F80E-6CE4-4415-8E77-5923D65C923A}" type="pres">
      <dgm:prSet presAssocID="{12E6AA08-37D6-409B-9F02-58AFC853E043}" presName="spacer" presStyleCnt="0"/>
      <dgm:spPr/>
    </dgm:pt>
    <dgm:pt modelId="{EFECD605-F17A-41E6-AF46-F3E88F85BABA}" type="pres">
      <dgm:prSet presAssocID="{A4695092-8AF9-4388-B531-B035403E5CB3}" presName="parentText" presStyleLbl="node1" presStyleIdx="1" presStyleCnt="5">
        <dgm:presLayoutVars>
          <dgm:chMax val="0"/>
          <dgm:bulletEnabled val="1"/>
        </dgm:presLayoutVars>
      </dgm:prSet>
      <dgm:spPr/>
    </dgm:pt>
    <dgm:pt modelId="{C3B2A887-29F5-4C70-B03F-5E739B81E791}" type="pres">
      <dgm:prSet presAssocID="{A4695092-8AF9-4388-B531-B035403E5CB3}" presName="childText" presStyleLbl="revTx" presStyleIdx="0" presStyleCnt="3">
        <dgm:presLayoutVars>
          <dgm:bulletEnabled val="1"/>
        </dgm:presLayoutVars>
      </dgm:prSet>
      <dgm:spPr/>
    </dgm:pt>
    <dgm:pt modelId="{2C94691B-4518-4D16-97A4-3808C5A8E3C7}" type="pres">
      <dgm:prSet presAssocID="{8CB1E581-31B6-496B-8A89-C5AC5837AFB1}" presName="parentText" presStyleLbl="node1" presStyleIdx="2" presStyleCnt="5">
        <dgm:presLayoutVars>
          <dgm:chMax val="0"/>
          <dgm:bulletEnabled val="1"/>
        </dgm:presLayoutVars>
      </dgm:prSet>
      <dgm:spPr/>
    </dgm:pt>
    <dgm:pt modelId="{82FB0EFF-2E3A-4A46-B486-4D699A102134}" type="pres">
      <dgm:prSet presAssocID="{8CB1E581-31B6-496B-8A89-C5AC5837AFB1}" presName="childText" presStyleLbl="revTx" presStyleIdx="1" presStyleCnt="3">
        <dgm:presLayoutVars>
          <dgm:bulletEnabled val="1"/>
        </dgm:presLayoutVars>
      </dgm:prSet>
      <dgm:spPr/>
    </dgm:pt>
    <dgm:pt modelId="{E4CC48B1-C308-4B21-9B57-F838272EDF1D}" type="pres">
      <dgm:prSet presAssocID="{C91E7A03-D277-4BBA-ABB7-9A0075D1CCA3}" presName="parentText" presStyleLbl="node1" presStyleIdx="3" presStyleCnt="5">
        <dgm:presLayoutVars>
          <dgm:chMax val="0"/>
          <dgm:bulletEnabled val="1"/>
        </dgm:presLayoutVars>
      </dgm:prSet>
      <dgm:spPr/>
    </dgm:pt>
    <dgm:pt modelId="{02FDC86C-524F-4C5A-81B8-A3662867841D}" type="pres">
      <dgm:prSet presAssocID="{0BC171B9-76B2-4779-AA72-19B08D666078}" presName="spacer" presStyleCnt="0"/>
      <dgm:spPr/>
    </dgm:pt>
    <dgm:pt modelId="{B50F3901-2000-4019-9B85-14234098BAFD}" type="pres">
      <dgm:prSet presAssocID="{70F11EFA-540F-4DC3-AA82-5105411871C8}" presName="parentText" presStyleLbl="node1" presStyleIdx="4" presStyleCnt="5">
        <dgm:presLayoutVars>
          <dgm:chMax val="0"/>
          <dgm:bulletEnabled val="1"/>
        </dgm:presLayoutVars>
      </dgm:prSet>
      <dgm:spPr/>
    </dgm:pt>
    <dgm:pt modelId="{4B6ACE6A-DBCC-41CB-A4F7-55690222DC60}" type="pres">
      <dgm:prSet presAssocID="{70F11EFA-540F-4DC3-AA82-5105411871C8}" presName="childText" presStyleLbl="revTx" presStyleIdx="2" presStyleCnt="3">
        <dgm:presLayoutVars>
          <dgm:bulletEnabled val="1"/>
        </dgm:presLayoutVars>
      </dgm:prSet>
      <dgm:spPr/>
    </dgm:pt>
  </dgm:ptLst>
  <dgm:cxnLst>
    <dgm:cxn modelId="{EC767913-20E4-4501-84C9-DA580149CB2E}" srcId="{A4695092-8AF9-4388-B531-B035403E5CB3}" destId="{3B371AC0-1548-43C3-9076-FA1F3A91289A}" srcOrd="0" destOrd="0" parTransId="{D916DB5C-772B-4B8B-AE60-0D8E12C6CA71}" sibTransId="{267FE6A6-6B6A-41C0-AB89-90E53D5EDC5B}"/>
    <dgm:cxn modelId="{65F1ED1D-4049-48A7-A350-15B4B13CDCA4}" type="presOf" srcId="{CC37D244-0EE0-4B62-B4FC-C6FCFE018B3B}" destId="{4B6ACE6A-DBCC-41CB-A4F7-55690222DC60}" srcOrd="0" destOrd="1" presId="urn:microsoft.com/office/officeart/2005/8/layout/vList2"/>
    <dgm:cxn modelId="{4DC6962A-F98A-4D93-A623-25B26FDF777D}" type="presOf" srcId="{3B371AC0-1548-43C3-9076-FA1F3A91289A}" destId="{C3B2A887-29F5-4C70-B03F-5E739B81E791}" srcOrd="0" destOrd="0" presId="urn:microsoft.com/office/officeart/2005/8/layout/vList2"/>
    <dgm:cxn modelId="{2B2C832B-F154-488D-B542-336C1DB9C87C}" srcId="{CB0171BA-218C-4C99-B69A-58C52E5A4823}" destId="{C91E7A03-D277-4BBA-ABB7-9A0075D1CCA3}" srcOrd="3" destOrd="0" parTransId="{16C28DF9-B51D-4D86-8ADF-7F0530CF103A}" sibTransId="{0BC171B9-76B2-4779-AA72-19B08D666078}"/>
    <dgm:cxn modelId="{4857AC30-E4C5-458F-8035-C21A98BDACBF}" type="presOf" srcId="{8CB1E581-31B6-496B-8A89-C5AC5837AFB1}" destId="{2C94691B-4518-4D16-97A4-3808C5A8E3C7}" srcOrd="0" destOrd="0" presId="urn:microsoft.com/office/officeart/2005/8/layout/vList2"/>
    <dgm:cxn modelId="{5C634E3F-E96A-4B4D-AD09-3DC139404C8C}" type="presOf" srcId="{70F11EFA-540F-4DC3-AA82-5105411871C8}" destId="{B50F3901-2000-4019-9B85-14234098BAFD}" srcOrd="0" destOrd="0" presId="urn:microsoft.com/office/officeart/2005/8/layout/vList2"/>
    <dgm:cxn modelId="{9B72AB66-1FEC-4541-86C3-5AEB7CE51F1F}" type="presOf" srcId="{FAFD88EA-0329-4E7E-AD4F-7255C8DCCE4A}" destId="{4B6ACE6A-DBCC-41CB-A4F7-55690222DC60}" srcOrd="0" destOrd="0" presId="urn:microsoft.com/office/officeart/2005/8/layout/vList2"/>
    <dgm:cxn modelId="{8190C547-9C79-4CE3-A4D1-AC0BBCAD4ACF}" srcId="{CB0171BA-218C-4C99-B69A-58C52E5A4823}" destId="{70F11EFA-540F-4DC3-AA82-5105411871C8}" srcOrd="4" destOrd="0" parTransId="{19CBD8DD-7118-4DA0-8609-5C8C2605A4B2}" sibTransId="{28E04E67-7C84-4CF7-BBE4-2D99D1F95EE6}"/>
    <dgm:cxn modelId="{9D9C1852-A982-41D3-9C4B-60C949BE0519}" type="presOf" srcId="{A4695092-8AF9-4388-B531-B035403E5CB3}" destId="{EFECD605-F17A-41E6-AF46-F3E88F85BABA}" srcOrd="0" destOrd="0" presId="urn:microsoft.com/office/officeart/2005/8/layout/vList2"/>
    <dgm:cxn modelId="{EAADF175-918A-43FF-8B54-3325C198F786}" type="presOf" srcId="{93F14FA9-5BB2-49FF-96DB-D7AC9BF191B0}" destId="{4B6ACE6A-DBCC-41CB-A4F7-55690222DC60}" srcOrd="0" destOrd="2" presId="urn:microsoft.com/office/officeart/2005/8/layout/vList2"/>
    <dgm:cxn modelId="{E26A8057-E6A4-4FC6-9B92-C658E64F9FEC}" type="presOf" srcId="{C91E7A03-D277-4BBA-ABB7-9A0075D1CCA3}" destId="{E4CC48B1-C308-4B21-9B57-F838272EDF1D}" srcOrd="0" destOrd="0" presId="urn:microsoft.com/office/officeart/2005/8/layout/vList2"/>
    <dgm:cxn modelId="{D7655B7A-A1F8-4464-92E0-95FEA330958B}" srcId="{8CB1E581-31B6-496B-8A89-C5AC5837AFB1}" destId="{A24C13A9-DC9E-4F87-AB3A-64B97C4FB088}" srcOrd="0" destOrd="0" parTransId="{C6D57108-88A1-42DD-AFC2-28376CDB7DF2}" sibTransId="{49576B9B-3F6E-408E-BC17-F586113036E0}"/>
    <dgm:cxn modelId="{4CDD4F7C-5B45-45BB-813E-230E7A038EE3}" srcId="{70F11EFA-540F-4DC3-AA82-5105411871C8}" destId="{FAFD88EA-0329-4E7E-AD4F-7255C8DCCE4A}" srcOrd="0" destOrd="0" parTransId="{0B819F56-ADAC-4B76-B84C-2889AAFD6660}" sibTransId="{7C2DE0F0-35CD-48F3-963E-019A5E36249B}"/>
    <dgm:cxn modelId="{EDC58980-B551-4B47-8503-D06D2D93C1AC}" srcId="{CB0171BA-218C-4C99-B69A-58C52E5A4823}" destId="{A4695092-8AF9-4388-B531-B035403E5CB3}" srcOrd="1" destOrd="0" parTransId="{2AAF96F0-77B2-410E-880B-D2ED88D3E571}" sibTransId="{BAAA5887-4796-4A73-8630-31212EB7AA9D}"/>
    <dgm:cxn modelId="{A15A8999-5772-44D2-8171-0A2040B7F5AC}" srcId="{70F11EFA-540F-4DC3-AA82-5105411871C8}" destId="{CC37D244-0EE0-4B62-B4FC-C6FCFE018B3B}" srcOrd="1" destOrd="0" parTransId="{765A8D38-F22E-4294-8C2C-AB8D8E931B87}" sibTransId="{F5BDE70B-72AE-4D23-BC7B-31C028EB95B0}"/>
    <dgm:cxn modelId="{5B460DA3-DFB3-40F7-B005-E2B6ED6B1EA6}" type="presOf" srcId="{CB0171BA-218C-4C99-B69A-58C52E5A4823}" destId="{05FC1DFF-FF6C-4818-ADE3-969AF279528E}" srcOrd="0" destOrd="0" presId="urn:microsoft.com/office/officeart/2005/8/layout/vList2"/>
    <dgm:cxn modelId="{40DB71A5-A56C-48CE-9046-E0842A4E7CD7}" srcId="{CB0171BA-218C-4C99-B69A-58C52E5A4823}" destId="{024037F8-FC9D-482B-B0F5-D8556455C36B}" srcOrd="0" destOrd="0" parTransId="{956C174B-41C3-4B4D-B9D2-C8FE7F875CE0}" sibTransId="{12E6AA08-37D6-409B-9F02-58AFC853E043}"/>
    <dgm:cxn modelId="{8AD7B6B1-1A23-4D22-AD5A-0FD317C216D0}" srcId="{70F11EFA-540F-4DC3-AA82-5105411871C8}" destId="{93F14FA9-5BB2-49FF-96DB-D7AC9BF191B0}" srcOrd="2" destOrd="0" parTransId="{48C0ED95-5711-4541-82FD-382CFCD046EE}" sibTransId="{2D27705C-8E82-4D47-A4C4-B485B8C7F344}"/>
    <dgm:cxn modelId="{1F4592B2-42F4-4D17-8B88-FFDBB1BEBBFA}" type="presOf" srcId="{A24C13A9-DC9E-4F87-AB3A-64B97C4FB088}" destId="{82FB0EFF-2E3A-4A46-B486-4D699A102134}" srcOrd="0" destOrd="0" presId="urn:microsoft.com/office/officeart/2005/8/layout/vList2"/>
    <dgm:cxn modelId="{033320BE-A910-495F-B09A-1D310B166ADA}" srcId="{CB0171BA-218C-4C99-B69A-58C52E5A4823}" destId="{8CB1E581-31B6-496B-8A89-C5AC5837AFB1}" srcOrd="2" destOrd="0" parTransId="{754BC9DB-4D1D-4A06-9FFE-6F76DF7D1B9C}" sibTransId="{2DADDCDF-693A-4026-9CFC-DB56C42D5B7B}"/>
    <dgm:cxn modelId="{E0CEE1BF-915A-4098-A0F1-B7FB2DC14807}" type="presOf" srcId="{024037F8-FC9D-482B-B0F5-D8556455C36B}" destId="{3A15BABD-E371-4A21-8D75-994151039AC1}" srcOrd="0" destOrd="0" presId="urn:microsoft.com/office/officeart/2005/8/layout/vList2"/>
    <dgm:cxn modelId="{88095E08-B548-4059-9F16-BD45F8107486}" type="presParOf" srcId="{05FC1DFF-FF6C-4818-ADE3-969AF279528E}" destId="{3A15BABD-E371-4A21-8D75-994151039AC1}" srcOrd="0" destOrd="0" presId="urn:microsoft.com/office/officeart/2005/8/layout/vList2"/>
    <dgm:cxn modelId="{C8A5650D-C70B-4AF6-82F5-648B8D6EA7B4}" type="presParOf" srcId="{05FC1DFF-FF6C-4818-ADE3-969AF279528E}" destId="{15B3F80E-6CE4-4415-8E77-5923D65C923A}" srcOrd="1" destOrd="0" presId="urn:microsoft.com/office/officeart/2005/8/layout/vList2"/>
    <dgm:cxn modelId="{9E895121-3AD2-42DA-9458-9DA5D4DE23FC}" type="presParOf" srcId="{05FC1DFF-FF6C-4818-ADE3-969AF279528E}" destId="{EFECD605-F17A-41E6-AF46-F3E88F85BABA}" srcOrd="2" destOrd="0" presId="urn:microsoft.com/office/officeart/2005/8/layout/vList2"/>
    <dgm:cxn modelId="{0E4A35E1-7841-4CDF-AD14-94F807D5E1A0}" type="presParOf" srcId="{05FC1DFF-FF6C-4818-ADE3-969AF279528E}" destId="{C3B2A887-29F5-4C70-B03F-5E739B81E791}" srcOrd="3" destOrd="0" presId="urn:microsoft.com/office/officeart/2005/8/layout/vList2"/>
    <dgm:cxn modelId="{B47C1CA1-0672-4DF3-A2BE-CF302F411EF3}" type="presParOf" srcId="{05FC1DFF-FF6C-4818-ADE3-969AF279528E}" destId="{2C94691B-4518-4D16-97A4-3808C5A8E3C7}" srcOrd="4" destOrd="0" presId="urn:microsoft.com/office/officeart/2005/8/layout/vList2"/>
    <dgm:cxn modelId="{55A03201-2C8E-4F41-887B-1C62F329B39E}" type="presParOf" srcId="{05FC1DFF-FF6C-4818-ADE3-969AF279528E}" destId="{82FB0EFF-2E3A-4A46-B486-4D699A102134}" srcOrd="5" destOrd="0" presId="urn:microsoft.com/office/officeart/2005/8/layout/vList2"/>
    <dgm:cxn modelId="{7A982DD1-F364-4D26-A35D-A9DB6F2D6F82}" type="presParOf" srcId="{05FC1DFF-FF6C-4818-ADE3-969AF279528E}" destId="{E4CC48B1-C308-4B21-9B57-F838272EDF1D}" srcOrd="6" destOrd="0" presId="urn:microsoft.com/office/officeart/2005/8/layout/vList2"/>
    <dgm:cxn modelId="{A668DEF4-BE4B-48FA-9B2F-61EFF62B794A}" type="presParOf" srcId="{05FC1DFF-FF6C-4818-ADE3-969AF279528E}" destId="{02FDC86C-524F-4C5A-81B8-A3662867841D}" srcOrd="7" destOrd="0" presId="urn:microsoft.com/office/officeart/2005/8/layout/vList2"/>
    <dgm:cxn modelId="{ECC65156-4BFB-4C4D-80B6-4375A6D49E24}" type="presParOf" srcId="{05FC1DFF-FF6C-4818-ADE3-969AF279528E}" destId="{B50F3901-2000-4019-9B85-14234098BAFD}" srcOrd="8" destOrd="0" presId="urn:microsoft.com/office/officeart/2005/8/layout/vList2"/>
    <dgm:cxn modelId="{E5D8A922-B1B6-4A5D-9700-92D423DBEB0B}" type="presParOf" srcId="{05FC1DFF-FF6C-4818-ADE3-969AF279528E}" destId="{4B6ACE6A-DBCC-41CB-A4F7-55690222DC60}" srcOrd="9"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5E29EC-4ABF-4C59-B4D8-EE87D93A186B}"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pl-PL"/>
        </a:p>
      </dgm:t>
    </dgm:pt>
    <dgm:pt modelId="{F41E09F3-005D-4473-862F-C424E819842D}">
      <dgm:prSet/>
      <dgm:spPr/>
      <dgm:t>
        <a:bodyPr/>
        <a:lstStyle/>
        <a:p>
          <a:pPr>
            <a:lnSpc>
              <a:spcPct val="100000"/>
            </a:lnSpc>
            <a:defRPr b="1"/>
          </a:pPr>
          <a:r>
            <a:rPr lang="pl-PL"/>
            <a:t>Z urzędu (art. 253 § 1i 2) tzw. dyrektywa adaptacji środka zapobiegawczego do sytuacji procesowej oskarżonego  </a:t>
          </a:r>
        </a:p>
      </dgm:t>
    </dgm:pt>
    <dgm:pt modelId="{BEB585DE-E48B-4149-8A2B-75A5D83B6673}" type="parTrans" cxnId="{EB5CAC8E-423C-4F5F-B5F8-DF46FE5D744B}">
      <dgm:prSet/>
      <dgm:spPr/>
      <dgm:t>
        <a:bodyPr/>
        <a:lstStyle/>
        <a:p>
          <a:endParaRPr lang="pl-PL"/>
        </a:p>
      </dgm:t>
    </dgm:pt>
    <dgm:pt modelId="{71CC2C24-59A5-4463-AAF3-FDFCBD3D69C8}" type="sibTrans" cxnId="{EB5CAC8E-423C-4F5F-B5F8-DF46FE5D744B}">
      <dgm:prSet/>
      <dgm:spPr/>
      <dgm:t>
        <a:bodyPr/>
        <a:lstStyle/>
        <a:p>
          <a:endParaRPr lang="pl-PL"/>
        </a:p>
      </dgm:t>
    </dgm:pt>
    <dgm:pt modelId="{F6DD896C-2E80-4DBE-B24A-47ECA84B1428}">
      <dgm:prSet/>
      <dgm:spPr/>
      <dgm:t>
        <a:bodyPr/>
        <a:lstStyle/>
        <a:p>
          <a:pPr>
            <a:lnSpc>
              <a:spcPct val="100000"/>
            </a:lnSpc>
          </a:pPr>
          <a:r>
            <a:rPr lang="pl-PL"/>
            <a:t>§ 1. Środek zapobiegawczy należy niezwłocznie uchylić lub zmienić, jeżeli ustaną przyczyny, wskutek których został on zastosowany, lub powstaną przyczyny uzasadniające jego uchylenie albo zmianę.</a:t>
          </a:r>
        </a:p>
      </dgm:t>
    </dgm:pt>
    <dgm:pt modelId="{6FC8B9A8-F483-4A04-B8E0-83F0C4E4F153}" type="parTrans" cxnId="{C41DAA7A-9CD7-47A8-87C6-FDB12D1E2C6D}">
      <dgm:prSet/>
      <dgm:spPr/>
      <dgm:t>
        <a:bodyPr/>
        <a:lstStyle/>
        <a:p>
          <a:endParaRPr lang="pl-PL"/>
        </a:p>
      </dgm:t>
    </dgm:pt>
    <dgm:pt modelId="{7DB81EF0-BF5F-4DD8-88A7-149899C4DA71}" type="sibTrans" cxnId="{C41DAA7A-9CD7-47A8-87C6-FDB12D1E2C6D}">
      <dgm:prSet/>
      <dgm:spPr/>
      <dgm:t>
        <a:bodyPr/>
        <a:lstStyle/>
        <a:p>
          <a:endParaRPr lang="pl-PL"/>
        </a:p>
      </dgm:t>
    </dgm:pt>
    <dgm:pt modelId="{978A011D-B379-48E7-B7D9-D7AA8376A588}">
      <dgm:prSet/>
      <dgm:spPr/>
      <dgm:t>
        <a:bodyPr/>
        <a:lstStyle/>
        <a:p>
          <a:pPr>
            <a:lnSpc>
              <a:spcPct val="100000"/>
            </a:lnSpc>
          </a:pPr>
          <a:r>
            <a:rPr lang="pl-PL"/>
            <a:t>§ 2. Zastosowany przez sąd środek zapobiegawczy może być w postępowaniu przygotowawczym uchylony lub zmieniony na łagodniejszy również przez prokuratora.</a:t>
          </a:r>
        </a:p>
      </dgm:t>
    </dgm:pt>
    <dgm:pt modelId="{747EF9D8-C2C9-4682-986D-8F130FBB1223}" type="parTrans" cxnId="{9F30491D-285E-4346-B5F1-E44430C77CFD}">
      <dgm:prSet/>
      <dgm:spPr/>
      <dgm:t>
        <a:bodyPr/>
        <a:lstStyle/>
        <a:p>
          <a:endParaRPr lang="pl-PL"/>
        </a:p>
      </dgm:t>
    </dgm:pt>
    <dgm:pt modelId="{35067BE5-896E-4B93-BD2B-EB081977684D}" type="sibTrans" cxnId="{9F30491D-285E-4346-B5F1-E44430C77CFD}">
      <dgm:prSet/>
      <dgm:spPr/>
      <dgm:t>
        <a:bodyPr/>
        <a:lstStyle/>
        <a:p>
          <a:endParaRPr lang="pl-PL"/>
        </a:p>
      </dgm:t>
    </dgm:pt>
    <dgm:pt modelId="{0922FFE7-EE5E-4381-B0BC-7AA99E17544F}">
      <dgm:prSet/>
      <dgm:spPr/>
      <dgm:t>
        <a:bodyPr/>
        <a:lstStyle/>
        <a:p>
          <a:pPr>
            <a:lnSpc>
              <a:spcPct val="100000"/>
            </a:lnSpc>
          </a:pPr>
          <a:endParaRPr lang="pl-PL" dirty="0"/>
        </a:p>
      </dgm:t>
    </dgm:pt>
    <dgm:pt modelId="{20FFF023-FBCB-4C29-93F7-B37B3E526D47}" type="parTrans" cxnId="{E86684AB-76CC-449C-A17C-26246A5CFA6A}">
      <dgm:prSet/>
      <dgm:spPr/>
      <dgm:t>
        <a:bodyPr/>
        <a:lstStyle/>
        <a:p>
          <a:endParaRPr lang="pl-PL"/>
        </a:p>
      </dgm:t>
    </dgm:pt>
    <dgm:pt modelId="{C1654392-8F98-4BF2-BC3C-705A5606D637}" type="sibTrans" cxnId="{E86684AB-76CC-449C-A17C-26246A5CFA6A}">
      <dgm:prSet/>
      <dgm:spPr/>
      <dgm:t>
        <a:bodyPr/>
        <a:lstStyle/>
        <a:p>
          <a:endParaRPr lang="pl-PL"/>
        </a:p>
      </dgm:t>
    </dgm:pt>
    <dgm:pt modelId="{E251C027-1373-4691-B4D2-8600D0CCCB5F}">
      <dgm:prSet/>
      <dgm:spPr/>
      <dgm:t>
        <a:bodyPr/>
        <a:lstStyle/>
        <a:p>
          <a:pPr>
            <a:lnSpc>
              <a:spcPct val="100000"/>
            </a:lnSpc>
            <a:defRPr b="1"/>
          </a:pPr>
          <a:r>
            <a:rPr lang="pl-PL"/>
            <a:t>W trybie zażalenia (art. 252)</a:t>
          </a:r>
        </a:p>
      </dgm:t>
    </dgm:pt>
    <dgm:pt modelId="{55050B85-56A0-4E53-951C-67D40E7D9856}" type="parTrans" cxnId="{804B6986-8181-4586-8319-2C3693A9EFA7}">
      <dgm:prSet/>
      <dgm:spPr/>
      <dgm:t>
        <a:bodyPr/>
        <a:lstStyle/>
        <a:p>
          <a:endParaRPr lang="pl-PL"/>
        </a:p>
      </dgm:t>
    </dgm:pt>
    <dgm:pt modelId="{A5D4E388-E24F-41E3-BA41-B927166C8809}" type="sibTrans" cxnId="{804B6986-8181-4586-8319-2C3693A9EFA7}">
      <dgm:prSet/>
      <dgm:spPr/>
      <dgm:t>
        <a:bodyPr/>
        <a:lstStyle/>
        <a:p>
          <a:endParaRPr lang="pl-PL"/>
        </a:p>
      </dgm:t>
    </dgm:pt>
    <dgm:pt modelId="{010616B0-845B-4E19-A39A-2E193EED8536}">
      <dgm:prSet/>
      <dgm:spPr/>
      <dgm:t>
        <a:bodyPr/>
        <a:lstStyle/>
        <a:p>
          <a:pPr>
            <a:lnSpc>
              <a:spcPct val="100000"/>
            </a:lnSpc>
          </a:pPr>
          <a:r>
            <a:rPr lang="pl-PL" dirty="0"/>
            <a:t>§ 1. Na postanowienie w przedmiocie środka zapobiegawczego przysługuje zażalenie na zasadach ogólnych, chyba że ustawa stanowi inaczej.</a:t>
          </a:r>
        </a:p>
      </dgm:t>
    </dgm:pt>
    <dgm:pt modelId="{820A858D-3CCB-4980-B03A-65AEF826F57F}" type="parTrans" cxnId="{6F347ECA-6210-4EF2-A1C8-C027247BA7EC}">
      <dgm:prSet/>
      <dgm:spPr/>
      <dgm:t>
        <a:bodyPr/>
        <a:lstStyle/>
        <a:p>
          <a:endParaRPr lang="pl-PL"/>
        </a:p>
      </dgm:t>
    </dgm:pt>
    <dgm:pt modelId="{F36D051E-A9D1-4214-A758-5FD61D986243}" type="sibTrans" cxnId="{6F347ECA-6210-4EF2-A1C8-C027247BA7EC}">
      <dgm:prSet/>
      <dgm:spPr/>
      <dgm:t>
        <a:bodyPr/>
        <a:lstStyle/>
        <a:p>
          <a:endParaRPr lang="pl-PL"/>
        </a:p>
      </dgm:t>
    </dgm:pt>
    <dgm:pt modelId="{F7655D0D-2389-4D26-B56E-D595A7A197AB}">
      <dgm:prSet/>
      <dgm:spPr/>
      <dgm:t>
        <a:bodyPr/>
        <a:lstStyle/>
        <a:p>
          <a:pPr>
            <a:lnSpc>
              <a:spcPct val="100000"/>
            </a:lnSpc>
          </a:pPr>
          <a:r>
            <a:rPr lang="pl-PL"/>
            <a:t>§ 2. Na postanowienie </a:t>
          </a:r>
          <a:r>
            <a:rPr lang="pl-PL" b="1"/>
            <a:t>prokuratora</a:t>
          </a:r>
          <a:r>
            <a:rPr lang="pl-PL"/>
            <a:t> w przedmiocie środka zapobiegawczego zażalenie przysługuje </a:t>
          </a:r>
          <a:r>
            <a:rPr lang="pl-PL" b="1"/>
            <a:t>do sądu rejonowego, w którego okręgu prowadzi się postępowanie.</a:t>
          </a:r>
          <a:endParaRPr lang="pl-PL"/>
        </a:p>
      </dgm:t>
    </dgm:pt>
    <dgm:pt modelId="{DE342A13-75C2-4F95-A33D-DE4F5E653B7C}" type="parTrans" cxnId="{E6B5BD35-37C0-4CFC-8057-DE215D5F3028}">
      <dgm:prSet/>
      <dgm:spPr/>
      <dgm:t>
        <a:bodyPr/>
        <a:lstStyle/>
        <a:p>
          <a:endParaRPr lang="pl-PL"/>
        </a:p>
      </dgm:t>
    </dgm:pt>
    <dgm:pt modelId="{C2997D19-0DD1-4202-8531-F0552E0C9E83}" type="sibTrans" cxnId="{E6B5BD35-37C0-4CFC-8057-DE215D5F3028}">
      <dgm:prSet/>
      <dgm:spPr/>
      <dgm:t>
        <a:bodyPr/>
        <a:lstStyle/>
        <a:p>
          <a:endParaRPr lang="pl-PL"/>
        </a:p>
      </dgm:t>
    </dgm:pt>
    <dgm:pt modelId="{0A425E29-3389-4190-9B15-DB1754BA1FB3}">
      <dgm:prSet/>
      <dgm:spPr/>
      <dgm:t>
        <a:bodyPr/>
        <a:lstStyle/>
        <a:p>
          <a:pPr>
            <a:lnSpc>
              <a:spcPct val="100000"/>
            </a:lnSpc>
          </a:pPr>
          <a:r>
            <a:rPr lang="pl-PL"/>
            <a:t>§ 3. Zażalenie na postanowienie w przedmiocie środka zapobiegawczego sąd rozpoznaje niezwłocznie, z tym że zażalenie na postanowienie w przedmiocie tymczasowego aresztowania nie później niż przed upływem 7 dni od przekazania sądowi zażalenia wraz z niezbędnymi aktami.</a:t>
          </a:r>
        </a:p>
      </dgm:t>
    </dgm:pt>
    <dgm:pt modelId="{A1E5FEBB-1ED2-44C0-8915-036E8B5CEC7E}" type="parTrans" cxnId="{76126963-257D-45A8-A4DC-4847A38F25E2}">
      <dgm:prSet/>
      <dgm:spPr/>
      <dgm:t>
        <a:bodyPr/>
        <a:lstStyle/>
        <a:p>
          <a:endParaRPr lang="pl-PL"/>
        </a:p>
      </dgm:t>
    </dgm:pt>
    <dgm:pt modelId="{0E6C269D-044A-44AE-8F80-E1B72A928F4F}" type="sibTrans" cxnId="{76126963-257D-45A8-A4DC-4847A38F25E2}">
      <dgm:prSet/>
      <dgm:spPr/>
      <dgm:t>
        <a:bodyPr/>
        <a:lstStyle/>
        <a:p>
          <a:endParaRPr lang="pl-PL"/>
        </a:p>
      </dgm:t>
    </dgm:pt>
    <dgm:pt modelId="{DF26FAD1-F73E-408E-948B-465DA2160228}">
      <dgm:prSet/>
      <dgm:spPr/>
      <dgm:t>
        <a:bodyPr/>
        <a:lstStyle/>
        <a:p>
          <a:pPr>
            <a:lnSpc>
              <a:spcPct val="100000"/>
            </a:lnSpc>
            <a:defRPr b="1"/>
          </a:pPr>
          <a:r>
            <a:rPr lang="pl-PL"/>
            <a:t>Wniosek o zmianę lub uchylenie środka zapobiegawczego (art. 254) – szerzej na następnym slajdzie </a:t>
          </a:r>
        </a:p>
      </dgm:t>
    </dgm:pt>
    <dgm:pt modelId="{3825E4D6-7A65-4CC1-B8F4-C585A3FB5643}" type="parTrans" cxnId="{6B600446-5A29-4643-9E30-BD8E1DF4ED37}">
      <dgm:prSet/>
      <dgm:spPr/>
      <dgm:t>
        <a:bodyPr/>
        <a:lstStyle/>
        <a:p>
          <a:endParaRPr lang="pl-PL"/>
        </a:p>
      </dgm:t>
    </dgm:pt>
    <dgm:pt modelId="{044CFC7E-1D60-4D3D-A0DD-2C1C69E4C56D}" type="sibTrans" cxnId="{6B600446-5A29-4643-9E30-BD8E1DF4ED37}">
      <dgm:prSet/>
      <dgm:spPr/>
      <dgm:t>
        <a:bodyPr/>
        <a:lstStyle/>
        <a:p>
          <a:endParaRPr lang="pl-PL"/>
        </a:p>
      </dgm:t>
    </dgm:pt>
    <dgm:pt modelId="{A033EF58-3D4A-4B3C-8832-00588F2FCD3E}">
      <dgm:prSet/>
      <dgm:spPr/>
      <dgm:t>
        <a:bodyPr/>
        <a:lstStyle/>
        <a:p>
          <a:pPr>
            <a:lnSpc>
              <a:spcPct val="100000"/>
            </a:lnSpc>
          </a:pPr>
          <a:r>
            <a:rPr lang="pl-PL"/>
            <a:t>§ 1. Oskarżony może składać w każdym czasie wniosek o uchylenie lub zmianę środka zapobiegawczego; w przedmiocie wniosku rozstrzyga, najpóźniej w ciągu 3 dni, prokurator, a po wniesieniu aktu oskarżenia do sądu - sąd, przed którym sprawa się toczy.</a:t>
          </a:r>
        </a:p>
      </dgm:t>
    </dgm:pt>
    <dgm:pt modelId="{699D9659-5765-440D-BEFC-6175B519C603}" type="parTrans" cxnId="{EA5AC1D0-C889-496A-A7A4-A3C8FE6A5363}">
      <dgm:prSet/>
      <dgm:spPr/>
      <dgm:t>
        <a:bodyPr/>
        <a:lstStyle/>
        <a:p>
          <a:endParaRPr lang="pl-PL"/>
        </a:p>
      </dgm:t>
    </dgm:pt>
    <dgm:pt modelId="{9438BCC8-9EB7-45B7-AD85-7F220D9D9657}" type="sibTrans" cxnId="{EA5AC1D0-C889-496A-A7A4-A3C8FE6A5363}">
      <dgm:prSet/>
      <dgm:spPr/>
      <dgm:t>
        <a:bodyPr/>
        <a:lstStyle/>
        <a:p>
          <a:endParaRPr lang="pl-PL"/>
        </a:p>
      </dgm:t>
    </dgm:pt>
    <dgm:pt modelId="{CD3D791A-4C3B-4A30-AA7A-96637DAE29AE}">
      <dgm:prSet/>
      <dgm:spPr/>
      <dgm:t>
        <a:bodyPr/>
        <a:lstStyle/>
        <a:p>
          <a:pPr>
            <a:lnSpc>
              <a:spcPct val="100000"/>
            </a:lnSpc>
          </a:pPr>
          <a:r>
            <a:rPr lang="pl-PL"/>
            <a:t>§ 2. </a:t>
          </a:r>
          <a:r>
            <a:rPr lang="pl-PL">
              <a:effectLst/>
            </a:rPr>
            <a:t>Na postanowienie w przedmiocie wniosku oskarżonemu zażalenie przysługuje tylko wtedy, gdy wniosek został złożony po upływie co najmniej 3 miesięcy od dnia wydania postanowienia w przedmiocie środka zapobiegawczego.</a:t>
          </a:r>
          <a:endParaRPr lang="pl-PL"/>
        </a:p>
      </dgm:t>
    </dgm:pt>
    <dgm:pt modelId="{D34F1BF9-1B2C-4390-BCFD-DC6EA232A0A2}" type="parTrans" cxnId="{25CF44B1-2D56-4CAB-8053-FF17BE037C96}">
      <dgm:prSet/>
      <dgm:spPr/>
      <dgm:t>
        <a:bodyPr/>
        <a:lstStyle/>
        <a:p>
          <a:endParaRPr lang="pl-PL"/>
        </a:p>
      </dgm:t>
    </dgm:pt>
    <dgm:pt modelId="{F99714FD-A9F1-4300-9582-DD8E49BB50ED}" type="sibTrans" cxnId="{25CF44B1-2D56-4CAB-8053-FF17BE037C96}">
      <dgm:prSet/>
      <dgm:spPr/>
      <dgm:t>
        <a:bodyPr/>
        <a:lstStyle/>
        <a:p>
          <a:endParaRPr lang="pl-PL"/>
        </a:p>
      </dgm:t>
    </dgm:pt>
    <dgm:pt modelId="{8146A1BF-70D6-4640-9C10-D4940CD3B0AA}">
      <dgm:prSet/>
      <dgm:spPr/>
      <dgm:t>
        <a:bodyPr/>
        <a:lstStyle/>
        <a:p>
          <a:pPr>
            <a:lnSpc>
              <a:spcPct val="100000"/>
            </a:lnSpc>
          </a:pPr>
          <a:r>
            <a:rPr lang="pl-PL"/>
            <a:t>§ 3. Zażalenie na postanowienie sądu rozpoznaje ten sam sąd w składzie trzech sędziów.</a:t>
          </a:r>
        </a:p>
      </dgm:t>
    </dgm:pt>
    <dgm:pt modelId="{6B4371BE-93D9-44D8-AC5F-0ADA97E324BC}" type="parTrans" cxnId="{5EB98F72-60B2-40A7-BBE8-739F3378F983}">
      <dgm:prSet/>
      <dgm:spPr/>
      <dgm:t>
        <a:bodyPr/>
        <a:lstStyle/>
        <a:p>
          <a:endParaRPr lang="pl-PL"/>
        </a:p>
      </dgm:t>
    </dgm:pt>
    <dgm:pt modelId="{FD91F95E-180B-478A-8FCC-EA52905E1439}" type="sibTrans" cxnId="{5EB98F72-60B2-40A7-BBE8-739F3378F983}">
      <dgm:prSet/>
      <dgm:spPr/>
      <dgm:t>
        <a:bodyPr/>
        <a:lstStyle/>
        <a:p>
          <a:endParaRPr lang="pl-PL"/>
        </a:p>
      </dgm:t>
    </dgm:pt>
    <dgm:pt modelId="{B4B3D5B5-16F5-4B0A-87F6-2A1717DBE12F}" type="pres">
      <dgm:prSet presAssocID="{5A5E29EC-4ABF-4C59-B4D8-EE87D93A186B}" presName="root" presStyleCnt="0">
        <dgm:presLayoutVars>
          <dgm:dir/>
          <dgm:resizeHandles val="exact"/>
        </dgm:presLayoutVars>
      </dgm:prSet>
      <dgm:spPr/>
    </dgm:pt>
    <dgm:pt modelId="{CBFEA4D2-0BDE-46B3-8D06-C830E95E5152}" type="pres">
      <dgm:prSet presAssocID="{F41E09F3-005D-4473-862F-C424E819842D}" presName="compNode" presStyleCnt="0"/>
      <dgm:spPr/>
    </dgm:pt>
    <dgm:pt modelId="{D1D679EC-AD2F-4A98-9852-10DD9BAAFCB8}" type="pres">
      <dgm:prSet presAssocID="{F41E09F3-005D-4473-862F-C424E819842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18A28B00-4D3A-49DA-BE5D-13DBD2ADDA95}" type="pres">
      <dgm:prSet presAssocID="{F41E09F3-005D-4473-862F-C424E819842D}" presName="iconSpace" presStyleCnt="0"/>
      <dgm:spPr/>
    </dgm:pt>
    <dgm:pt modelId="{CC02CE21-4DA1-4985-BB46-5DB3F37EAF40}" type="pres">
      <dgm:prSet presAssocID="{F41E09F3-005D-4473-862F-C424E819842D}" presName="parTx" presStyleLbl="revTx" presStyleIdx="0" presStyleCnt="6">
        <dgm:presLayoutVars>
          <dgm:chMax val="0"/>
          <dgm:chPref val="0"/>
        </dgm:presLayoutVars>
      </dgm:prSet>
      <dgm:spPr/>
    </dgm:pt>
    <dgm:pt modelId="{CE73C19A-AA8B-47DD-92C9-23742DB79BD9}" type="pres">
      <dgm:prSet presAssocID="{F41E09F3-005D-4473-862F-C424E819842D}" presName="txSpace" presStyleCnt="0"/>
      <dgm:spPr/>
    </dgm:pt>
    <dgm:pt modelId="{34B7F89A-33B1-4163-89BD-7207DC5F3F39}" type="pres">
      <dgm:prSet presAssocID="{F41E09F3-005D-4473-862F-C424E819842D}" presName="desTx" presStyleLbl="revTx" presStyleIdx="1" presStyleCnt="6">
        <dgm:presLayoutVars/>
      </dgm:prSet>
      <dgm:spPr/>
    </dgm:pt>
    <dgm:pt modelId="{4281BF1B-4BBD-40CD-92F5-A7D9757E0FDA}" type="pres">
      <dgm:prSet presAssocID="{71CC2C24-59A5-4463-AAF3-FDFCBD3D69C8}" presName="sibTrans" presStyleCnt="0"/>
      <dgm:spPr/>
    </dgm:pt>
    <dgm:pt modelId="{5C5102FB-F063-4FCC-8CF3-4B44EEE38E35}" type="pres">
      <dgm:prSet presAssocID="{E251C027-1373-4691-B4D2-8600D0CCCB5F}" presName="compNode" presStyleCnt="0"/>
      <dgm:spPr/>
    </dgm:pt>
    <dgm:pt modelId="{EB6012F9-E0CC-42DD-8465-2B7D41D039FC}" type="pres">
      <dgm:prSet presAssocID="{E251C027-1373-4691-B4D2-8600D0CCCB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nnected"/>
        </a:ext>
      </dgm:extLst>
    </dgm:pt>
    <dgm:pt modelId="{4F846110-CA30-4456-9C35-EA2F5D4DFD3D}" type="pres">
      <dgm:prSet presAssocID="{E251C027-1373-4691-B4D2-8600D0CCCB5F}" presName="iconSpace" presStyleCnt="0"/>
      <dgm:spPr/>
    </dgm:pt>
    <dgm:pt modelId="{B03E9016-5767-41D4-8145-6838BB15A471}" type="pres">
      <dgm:prSet presAssocID="{E251C027-1373-4691-B4D2-8600D0CCCB5F}" presName="parTx" presStyleLbl="revTx" presStyleIdx="2" presStyleCnt="6">
        <dgm:presLayoutVars>
          <dgm:chMax val="0"/>
          <dgm:chPref val="0"/>
        </dgm:presLayoutVars>
      </dgm:prSet>
      <dgm:spPr/>
    </dgm:pt>
    <dgm:pt modelId="{5CEDBC99-2646-4131-B870-2CCE8462A2FB}" type="pres">
      <dgm:prSet presAssocID="{E251C027-1373-4691-B4D2-8600D0CCCB5F}" presName="txSpace" presStyleCnt="0"/>
      <dgm:spPr/>
    </dgm:pt>
    <dgm:pt modelId="{0CDB720C-281A-42CA-8544-22398E3EA511}" type="pres">
      <dgm:prSet presAssocID="{E251C027-1373-4691-B4D2-8600D0CCCB5F}" presName="desTx" presStyleLbl="revTx" presStyleIdx="3" presStyleCnt="6">
        <dgm:presLayoutVars/>
      </dgm:prSet>
      <dgm:spPr/>
    </dgm:pt>
    <dgm:pt modelId="{BC234B32-FF7F-4BC9-85E2-8105AC36B51E}" type="pres">
      <dgm:prSet presAssocID="{A5D4E388-E24F-41E3-BA41-B927166C8809}" presName="sibTrans" presStyleCnt="0"/>
      <dgm:spPr/>
    </dgm:pt>
    <dgm:pt modelId="{E2EA71DF-2432-4C39-98E8-F6B288D47756}" type="pres">
      <dgm:prSet presAssocID="{DF26FAD1-F73E-408E-948B-465DA2160228}" presName="compNode" presStyleCnt="0"/>
      <dgm:spPr/>
    </dgm:pt>
    <dgm:pt modelId="{D31E2BA6-665D-4215-96C0-17F2E6C41FE2}" type="pres">
      <dgm:prSet presAssocID="{DF26FAD1-F73E-408E-948B-465DA216022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C3E1CA99-D218-4463-886C-60D71B6CDB21}" type="pres">
      <dgm:prSet presAssocID="{DF26FAD1-F73E-408E-948B-465DA2160228}" presName="iconSpace" presStyleCnt="0"/>
      <dgm:spPr/>
    </dgm:pt>
    <dgm:pt modelId="{D6E828A0-77C8-432D-ADDC-BEE7404E01F6}" type="pres">
      <dgm:prSet presAssocID="{DF26FAD1-F73E-408E-948B-465DA2160228}" presName="parTx" presStyleLbl="revTx" presStyleIdx="4" presStyleCnt="6">
        <dgm:presLayoutVars>
          <dgm:chMax val="0"/>
          <dgm:chPref val="0"/>
        </dgm:presLayoutVars>
      </dgm:prSet>
      <dgm:spPr/>
    </dgm:pt>
    <dgm:pt modelId="{35538B9B-E120-4497-A2DF-56AA9E6DC8D1}" type="pres">
      <dgm:prSet presAssocID="{DF26FAD1-F73E-408E-948B-465DA2160228}" presName="txSpace" presStyleCnt="0"/>
      <dgm:spPr/>
    </dgm:pt>
    <dgm:pt modelId="{E640422A-F3D3-45FC-9954-EACC1ECEDE71}" type="pres">
      <dgm:prSet presAssocID="{DF26FAD1-F73E-408E-948B-465DA2160228}" presName="desTx" presStyleLbl="revTx" presStyleIdx="5" presStyleCnt="6">
        <dgm:presLayoutVars/>
      </dgm:prSet>
      <dgm:spPr/>
    </dgm:pt>
  </dgm:ptLst>
  <dgm:cxnLst>
    <dgm:cxn modelId="{2D208A14-0DA6-48AA-A3C0-6C22A70D3209}" type="presOf" srcId="{DF26FAD1-F73E-408E-948B-465DA2160228}" destId="{D6E828A0-77C8-432D-ADDC-BEE7404E01F6}" srcOrd="0" destOrd="0" presId="urn:microsoft.com/office/officeart/2018/5/layout/CenteredIconLabelDescriptionList"/>
    <dgm:cxn modelId="{9F30491D-285E-4346-B5F1-E44430C77CFD}" srcId="{F41E09F3-005D-4473-862F-C424E819842D}" destId="{978A011D-B379-48E7-B7D9-D7AA8376A588}" srcOrd="1" destOrd="0" parTransId="{747EF9D8-C2C9-4682-986D-8F130FBB1223}" sibTransId="{35067BE5-896E-4B93-BD2B-EB081977684D}"/>
    <dgm:cxn modelId="{CC526C1D-EC16-49C4-8822-EB904FE0BAEC}" type="presOf" srcId="{0922FFE7-EE5E-4381-B0BC-7AA99E17544F}" destId="{34B7F89A-33B1-4163-89BD-7207DC5F3F39}" srcOrd="0" destOrd="2" presId="urn:microsoft.com/office/officeart/2018/5/layout/CenteredIconLabelDescriptionList"/>
    <dgm:cxn modelId="{A140ED2C-1F0B-4D3D-8786-8583ACA99F99}" type="presOf" srcId="{8146A1BF-70D6-4640-9C10-D4940CD3B0AA}" destId="{E640422A-F3D3-45FC-9954-EACC1ECEDE71}" srcOrd="0" destOrd="2" presId="urn:microsoft.com/office/officeart/2018/5/layout/CenteredIconLabelDescriptionList"/>
    <dgm:cxn modelId="{E6B5BD35-37C0-4CFC-8057-DE215D5F3028}" srcId="{E251C027-1373-4691-B4D2-8600D0CCCB5F}" destId="{F7655D0D-2389-4D26-B56E-D595A7A197AB}" srcOrd="1" destOrd="0" parTransId="{DE342A13-75C2-4F95-A33D-DE4F5E653B7C}" sibTransId="{C2997D19-0DD1-4202-8531-F0552E0C9E83}"/>
    <dgm:cxn modelId="{76126963-257D-45A8-A4DC-4847A38F25E2}" srcId="{E251C027-1373-4691-B4D2-8600D0CCCB5F}" destId="{0A425E29-3389-4190-9B15-DB1754BA1FB3}" srcOrd="2" destOrd="0" parTransId="{A1E5FEBB-1ED2-44C0-8915-036E8B5CEC7E}" sibTransId="{0E6C269D-044A-44AE-8F80-E1B72A928F4F}"/>
    <dgm:cxn modelId="{6B600446-5A29-4643-9E30-BD8E1DF4ED37}" srcId="{5A5E29EC-4ABF-4C59-B4D8-EE87D93A186B}" destId="{DF26FAD1-F73E-408E-948B-465DA2160228}" srcOrd="2" destOrd="0" parTransId="{3825E4D6-7A65-4CC1-B8F4-C585A3FB5643}" sibTransId="{044CFC7E-1D60-4D3D-A0DD-2C1C69E4C56D}"/>
    <dgm:cxn modelId="{D0B60766-D87C-4376-9895-6214E3F9D898}" type="presOf" srcId="{010616B0-845B-4E19-A39A-2E193EED8536}" destId="{0CDB720C-281A-42CA-8544-22398E3EA511}" srcOrd="0" destOrd="0" presId="urn:microsoft.com/office/officeart/2018/5/layout/CenteredIconLabelDescriptionList"/>
    <dgm:cxn modelId="{70B18846-5108-4A45-8D2C-6FD1ECF523DE}" type="presOf" srcId="{F6DD896C-2E80-4DBE-B24A-47ECA84B1428}" destId="{34B7F89A-33B1-4163-89BD-7207DC5F3F39}" srcOrd="0" destOrd="0" presId="urn:microsoft.com/office/officeart/2018/5/layout/CenteredIconLabelDescriptionList"/>
    <dgm:cxn modelId="{5EB98F72-60B2-40A7-BBE8-739F3378F983}" srcId="{DF26FAD1-F73E-408E-948B-465DA2160228}" destId="{8146A1BF-70D6-4640-9C10-D4940CD3B0AA}" srcOrd="2" destOrd="0" parTransId="{6B4371BE-93D9-44D8-AC5F-0ADA97E324BC}" sibTransId="{FD91F95E-180B-478A-8FCC-EA52905E1439}"/>
    <dgm:cxn modelId="{F7C4C372-79D5-4768-A222-EC6F71A9E1DE}" type="presOf" srcId="{CD3D791A-4C3B-4A30-AA7A-96637DAE29AE}" destId="{E640422A-F3D3-45FC-9954-EACC1ECEDE71}" srcOrd="0" destOrd="1" presId="urn:microsoft.com/office/officeart/2018/5/layout/CenteredIconLabelDescriptionList"/>
    <dgm:cxn modelId="{FF4C7379-738C-4982-BAF8-CA36F3F2785F}" type="presOf" srcId="{F41E09F3-005D-4473-862F-C424E819842D}" destId="{CC02CE21-4DA1-4985-BB46-5DB3F37EAF40}" srcOrd="0" destOrd="0" presId="urn:microsoft.com/office/officeart/2018/5/layout/CenteredIconLabelDescriptionList"/>
    <dgm:cxn modelId="{C41DAA7A-9CD7-47A8-87C6-FDB12D1E2C6D}" srcId="{F41E09F3-005D-4473-862F-C424E819842D}" destId="{F6DD896C-2E80-4DBE-B24A-47ECA84B1428}" srcOrd="0" destOrd="0" parTransId="{6FC8B9A8-F483-4A04-B8E0-83F0C4E4F153}" sibTransId="{7DB81EF0-BF5F-4DD8-88A7-149899C4DA71}"/>
    <dgm:cxn modelId="{39C2887B-CD9D-457E-890D-CE4D7E3D334E}" type="presOf" srcId="{E251C027-1373-4691-B4D2-8600D0CCCB5F}" destId="{B03E9016-5767-41D4-8145-6838BB15A471}" srcOrd="0" destOrd="0" presId="urn:microsoft.com/office/officeart/2018/5/layout/CenteredIconLabelDescriptionList"/>
    <dgm:cxn modelId="{804B6986-8181-4586-8319-2C3693A9EFA7}" srcId="{5A5E29EC-4ABF-4C59-B4D8-EE87D93A186B}" destId="{E251C027-1373-4691-B4D2-8600D0CCCB5F}" srcOrd="1" destOrd="0" parTransId="{55050B85-56A0-4E53-951C-67D40E7D9856}" sibTransId="{A5D4E388-E24F-41E3-BA41-B927166C8809}"/>
    <dgm:cxn modelId="{3167A98B-E90F-462C-8726-62CCD40CC6B4}" type="presOf" srcId="{A033EF58-3D4A-4B3C-8832-00588F2FCD3E}" destId="{E640422A-F3D3-45FC-9954-EACC1ECEDE71}" srcOrd="0" destOrd="0" presId="urn:microsoft.com/office/officeart/2018/5/layout/CenteredIconLabelDescriptionList"/>
    <dgm:cxn modelId="{D023EA8D-9B2F-469C-B57C-9887C702194C}" type="presOf" srcId="{978A011D-B379-48E7-B7D9-D7AA8376A588}" destId="{34B7F89A-33B1-4163-89BD-7207DC5F3F39}" srcOrd="0" destOrd="1" presId="urn:microsoft.com/office/officeart/2018/5/layout/CenteredIconLabelDescriptionList"/>
    <dgm:cxn modelId="{EB5CAC8E-423C-4F5F-B5F8-DF46FE5D744B}" srcId="{5A5E29EC-4ABF-4C59-B4D8-EE87D93A186B}" destId="{F41E09F3-005D-4473-862F-C424E819842D}" srcOrd="0" destOrd="0" parTransId="{BEB585DE-E48B-4149-8A2B-75A5D83B6673}" sibTransId="{71CC2C24-59A5-4463-AAF3-FDFCBD3D69C8}"/>
    <dgm:cxn modelId="{0E980F94-6F70-4885-B486-3106DADAA1F3}" type="presOf" srcId="{0A425E29-3389-4190-9B15-DB1754BA1FB3}" destId="{0CDB720C-281A-42CA-8544-22398E3EA511}" srcOrd="0" destOrd="2" presId="urn:microsoft.com/office/officeart/2018/5/layout/CenteredIconLabelDescriptionList"/>
    <dgm:cxn modelId="{E86684AB-76CC-449C-A17C-26246A5CFA6A}" srcId="{F41E09F3-005D-4473-862F-C424E819842D}" destId="{0922FFE7-EE5E-4381-B0BC-7AA99E17544F}" srcOrd="2" destOrd="0" parTransId="{20FFF023-FBCB-4C29-93F7-B37B3E526D47}" sibTransId="{C1654392-8F98-4BF2-BC3C-705A5606D637}"/>
    <dgm:cxn modelId="{25CF44B1-2D56-4CAB-8053-FF17BE037C96}" srcId="{DF26FAD1-F73E-408E-948B-465DA2160228}" destId="{CD3D791A-4C3B-4A30-AA7A-96637DAE29AE}" srcOrd="1" destOrd="0" parTransId="{D34F1BF9-1B2C-4390-BCFD-DC6EA232A0A2}" sibTransId="{F99714FD-A9F1-4300-9582-DD8E49BB50ED}"/>
    <dgm:cxn modelId="{6F347ECA-6210-4EF2-A1C8-C027247BA7EC}" srcId="{E251C027-1373-4691-B4D2-8600D0CCCB5F}" destId="{010616B0-845B-4E19-A39A-2E193EED8536}" srcOrd="0" destOrd="0" parTransId="{820A858D-3CCB-4980-B03A-65AEF826F57F}" sibTransId="{F36D051E-A9D1-4214-A758-5FD61D986243}"/>
    <dgm:cxn modelId="{EA5AC1D0-C889-496A-A7A4-A3C8FE6A5363}" srcId="{DF26FAD1-F73E-408E-948B-465DA2160228}" destId="{A033EF58-3D4A-4B3C-8832-00588F2FCD3E}" srcOrd="0" destOrd="0" parTransId="{699D9659-5765-440D-BEFC-6175B519C603}" sibTransId="{9438BCC8-9EB7-45B7-AD85-7F220D9D9657}"/>
    <dgm:cxn modelId="{BB880DDF-F766-4775-8819-DA0A1013DD08}" type="presOf" srcId="{F7655D0D-2389-4D26-B56E-D595A7A197AB}" destId="{0CDB720C-281A-42CA-8544-22398E3EA511}" srcOrd="0" destOrd="1" presId="urn:microsoft.com/office/officeart/2018/5/layout/CenteredIconLabelDescriptionList"/>
    <dgm:cxn modelId="{2C845FF4-BEA8-4A69-A8A8-D2A5E378A11B}" type="presOf" srcId="{5A5E29EC-4ABF-4C59-B4D8-EE87D93A186B}" destId="{B4B3D5B5-16F5-4B0A-87F6-2A1717DBE12F}" srcOrd="0" destOrd="0" presId="urn:microsoft.com/office/officeart/2018/5/layout/CenteredIconLabelDescriptionList"/>
    <dgm:cxn modelId="{2B89B4A1-4061-471D-9AE7-551C53C290B2}" type="presParOf" srcId="{B4B3D5B5-16F5-4B0A-87F6-2A1717DBE12F}" destId="{CBFEA4D2-0BDE-46B3-8D06-C830E95E5152}" srcOrd="0" destOrd="0" presId="urn:microsoft.com/office/officeart/2018/5/layout/CenteredIconLabelDescriptionList"/>
    <dgm:cxn modelId="{0A474D8F-7B1B-49E7-8208-F7345FCDAA4B}" type="presParOf" srcId="{CBFEA4D2-0BDE-46B3-8D06-C830E95E5152}" destId="{D1D679EC-AD2F-4A98-9852-10DD9BAAFCB8}" srcOrd="0" destOrd="0" presId="urn:microsoft.com/office/officeart/2018/5/layout/CenteredIconLabelDescriptionList"/>
    <dgm:cxn modelId="{901295E7-4C18-4801-B69E-F40A1666D6E7}" type="presParOf" srcId="{CBFEA4D2-0BDE-46B3-8D06-C830E95E5152}" destId="{18A28B00-4D3A-49DA-BE5D-13DBD2ADDA95}" srcOrd="1" destOrd="0" presId="urn:microsoft.com/office/officeart/2018/5/layout/CenteredIconLabelDescriptionList"/>
    <dgm:cxn modelId="{26B5A371-7E23-476A-8881-A04C423B5802}" type="presParOf" srcId="{CBFEA4D2-0BDE-46B3-8D06-C830E95E5152}" destId="{CC02CE21-4DA1-4985-BB46-5DB3F37EAF40}" srcOrd="2" destOrd="0" presId="urn:microsoft.com/office/officeart/2018/5/layout/CenteredIconLabelDescriptionList"/>
    <dgm:cxn modelId="{46BBDA63-DA5D-47CA-B3AA-48928F16284A}" type="presParOf" srcId="{CBFEA4D2-0BDE-46B3-8D06-C830E95E5152}" destId="{CE73C19A-AA8B-47DD-92C9-23742DB79BD9}" srcOrd="3" destOrd="0" presId="urn:microsoft.com/office/officeart/2018/5/layout/CenteredIconLabelDescriptionList"/>
    <dgm:cxn modelId="{F97A196A-EA14-47BE-B14B-CA7E4E054915}" type="presParOf" srcId="{CBFEA4D2-0BDE-46B3-8D06-C830E95E5152}" destId="{34B7F89A-33B1-4163-89BD-7207DC5F3F39}" srcOrd="4" destOrd="0" presId="urn:microsoft.com/office/officeart/2018/5/layout/CenteredIconLabelDescriptionList"/>
    <dgm:cxn modelId="{0C944218-7591-4D07-B5F9-CF32964E281C}" type="presParOf" srcId="{B4B3D5B5-16F5-4B0A-87F6-2A1717DBE12F}" destId="{4281BF1B-4BBD-40CD-92F5-A7D9757E0FDA}" srcOrd="1" destOrd="0" presId="urn:microsoft.com/office/officeart/2018/5/layout/CenteredIconLabelDescriptionList"/>
    <dgm:cxn modelId="{6880996D-D9C8-4134-97C6-2CA671326869}" type="presParOf" srcId="{B4B3D5B5-16F5-4B0A-87F6-2A1717DBE12F}" destId="{5C5102FB-F063-4FCC-8CF3-4B44EEE38E35}" srcOrd="2" destOrd="0" presId="urn:microsoft.com/office/officeart/2018/5/layout/CenteredIconLabelDescriptionList"/>
    <dgm:cxn modelId="{0418A207-CBBA-45C6-8744-82F16253B12B}" type="presParOf" srcId="{5C5102FB-F063-4FCC-8CF3-4B44EEE38E35}" destId="{EB6012F9-E0CC-42DD-8465-2B7D41D039FC}" srcOrd="0" destOrd="0" presId="urn:microsoft.com/office/officeart/2018/5/layout/CenteredIconLabelDescriptionList"/>
    <dgm:cxn modelId="{66DE8097-1CBB-432D-98C9-6847C7CE275D}" type="presParOf" srcId="{5C5102FB-F063-4FCC-8CF3-4B44EEE38E35}" destId="{4F846110-CA30-4456-9C35-EA2F5D4DFD3D}" srcOrd="1" destOrd="0" presId="urn:microsoft.com/office/officeart/2018/5/layout/CenteredIconLabelDescriptionList"/>
    <dgm:cxn modelId="{EE367FBD-EE45-4C6F-A93A-0084B9706C5F}" type="presParOf" srcId="{5C5102FB-F063-4FCC-8CF3-4B44EEE38E35}" destId="{B03E9016-5767-41D4-8145-6838BB15A471}" srcOrd="2" destOrd="0" presId="urn:microsoft.com/office/officeart/2018/5/layout/CenteredIconLabelDescriptionList"/>
    <dgm:cxn modelId="{837F7AEF-646B-4DD1-848C-5213CF4517DE}" type="presParOf" srcId="{5C5102FB-F063-4FCC-8CF3-4B44EEE38E35}" destId="{5CEDBC99-2646-4131-B870-2CCE8462A2FB}" srcOrd="3" destOrd="0" presId="urn:microsoft.com/office/officeart/2018/5/layout/CenteredIconLabelDescriptionList"/>
    <dgm:cxn modelId="{50023C36-552A-4B2B-B710-1A144D524E01}" type="presParOf" srcId="{5C5102FB-F063-4FCC-8CF3-4B44EEE38E35}" destId="{0CDB720C-281A-42CA-8544-22398E3EA511}" srcOrd="4" destOrd="0" presId="urn:microsoft.com/office/officeart/2018/5/layout/CenteredIconLabelDescriptionList"/>
    <dgm:cxn modelId="{94E0D770-26E0-4035-9975-79113FF670D1}" type="presParOf" srcId="{B4B3D5B5-16F5-4B0A-87F6-2A1717DBE12F}" destId="{BC234B32-FF7F-4BC9-85E2-8105AC36B51E}" srcOrd="3" destOrd="0" presId="urn:microsoft.com/office/officeart/2018/5/layout/CenteredIconLabelDescriptionList"/>
    <dgm:cxn modelId="{D9671FD9-A9D4-41DC-932E-51F7E23C8154}" type="presParOf" srcId="{B4B3D5B5-16F5-4B0A-87F6-2A1717DBE12F}" destId="{E2EA71DF-2432-4C39-98E8-F6B288D47756}" srcOrd="4" destOrd="0" presId="urn:microsoft.com/office/officeart/2018/5/layout/CenteredIconLabelDescriptionList"/>
    <dgm:cxn modelId="{54F3ACA1-4190-4181-A395-BB399E69EE1F}" type="presParOf" srcId="{E2EA71DF-2432-4C39-98E8-F6B288D47756}" destId="{D31E2BA6-665D-4215-96C0-17F2E6C41FE2}" srcOrd="0" destOrd="0" presId="urn:microsoft.com/office/officeart/2018/5/layout/CenteredIconLabelDescriptionList"/>
    <dgm:cxn modelId="{8F05AA00-3ADE-414E-BA05-BA80F197E33D}" type="presParOf" srcId="{E2EA71DF-2432-4C39-98E8-F6B288D47756}" destId="{C3E1CA99-D218-4463-886C-60D71B6CDB21}" srcOrd="1" destOrd="0" presId="urn:microsoft.com/office/officeart/2018/5/layout/CenteredIconLabelDescriptionList"/>
    <dgm:cxn modelId="{C493D1A8-D65E-479F-B254-4F9534AE3049}" type="presParOf" srcId="{E2EA71DF-2432-4C39-98E8-F6B288D47756}" destId="{D6E828A0-77C8-432D-ADDC-BEE7404E01F6}" srcOrd="2" destOrd="0" presId="urn:microsoft.com/office/officeart/2018/5/layout/CenteredIconLabelDescriptionList"/>
    <dgm:cxn modelId="{5819AF87-F7AF-430F-8836-DFCC9228B26B}" type="presParOf" srcId="{E2EA71DF-2432-4C39-98E8-F6B288D47756}" destId="{35538B9B-E120-4497-A2DF-56AA9E6DC8D1}" srcOrd="3" destOrd="0" presId="urn:microsoft.com/office/officeart/2018/5/layout/CenteredIconLabelDescriptionList"/>
    <dgm:cxn modelId="{729FB73B-50C1-49E4-B3C9-5F1BAED865DB}" type="presParOf" srcId="{E2EA71DF-2432-4C39-98E8-F6B288D47756}" destId="{E640422A-F3D3-45FC-9954-EACC1ECEDE71}"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812F01-95D9-4C1C-AC90-C7023C42379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C6B3B19-95FF-450B-B6F2-CA0B2FB1AB7D}">
      <dgm:prSet/>
      <dgm:spPr/>
      <dgm:t>
        <a:bodyPr/>
        <a:lstStyle/>
        <a:p>
          <a:r>
            <a:rPr lang="pl-PL"/>
            <a:t>W postępowaniu przygotowawczym wniosek o uchylenie środka zapobiegawczego – izolacyjnego i nie izolacyjnego – jest zawsze rozpatrywany przez prokuratora, natomiast po wniesieniu aktu oskarżenia – przez sąd, przed którym sprawa się toczy. Sąd lub prokurator wydają </a:t>
          </a:r>
          <a:r>
            <a:rPr lang="pl-PL" b="1"/>
            <a:t>postanowienie </a:t>
          </a:r>
          <a:r>
            <a:rPr lang="pl-PL"/>
            <a:t>w przedmiocie wniosku o uchylenie lub zmianę środka zapobiegawczego. Na postanowienie to, co to zasady przysługuje zażalenie. </a:t>
          </a:r>
          <a:endParaRPr lang="en-US"/>
        </a:p>
      </dgm:t>
    </dgm:pt>
    <dgm:pt modelId="{7A85C344-9BF2-4C79-AFD8-D4B72B47959C}" type="parTrans" cxnId="{D99CCDDD-B888-41B0-B758-0B28116C6DD5}">
      <dgm:prSet/>
      <dgm:spPr/>
      <dgm:t>
        <a:bodyPr/>
        <a:lstStyle/>
        <a:p>
          <a:endParaRPr lang="en-US"/>
        </a:p>
      </dgm:t>
    </dgm:pt>
    <dgm:pt modelId="{E6E701D9-06D4-46E4-B114-64BA4973CDDD}" type="sibTrans" cxnId="{D99CCDDD-B888-41B0-B758-0B28116C6DD5}">
      <dgm:prSet/>
      <dgm:spPr/>
      <dgm:t>
        <a:bodyPr/>
        <a:lstStyle/>
        <a:p>
          <a:endParaRPr lang="en-US"/>
        </a:p>
      </dgm:t>
    </dgm:pt>
    <dgm:pt modelId="{236C2C99-27CA-48D1-936D-EB17475ACC11}">
      <dgm:prSet/>
      <dgm:spPr/>
      <dgm:t>
        <a:bodyPr/>
        <a:lstStyle/>
        <a:p>
          <a:r>
            <a:rPr lang="pl-PL"/>
            <a:t>Przepis art. 254 § 2 ogranicza możliwość zaskarżenia postanowienia w przedmiocie wniosku o zmianę lub uchylenie środka zapobiegawczego. Na postanowienie zażalenie przysługuje tylko wtedy, gdy wniosek został złożony po upływie co najmniej 3 miesięcy od dnia wydania postanowienia w przedmiocie zastosowania danego środka zapobiegawczego. </a:t>
          </a:r>
          <a:endParaRPr lang="en-US"/>
        </a:p>
      </dgm:t>
    </dgm:pt>
    <dgm:pt modelId="{AF2DC6A9-3023-4318-A063-60191D6DB52E}" type="parTrans" cxnId="{FD68461E-3F5E-44E8-B142-0DB13461007E}">
      <dgm:prSet/>
      <dgm:spPr/>
      <dgm:t>
        <a:bodyPr/>
        <a:lstStyle/>
        <a:p>
          <a:endParaRPr lang="en-US"/>
        </a:p>
      </dgm:t>
    </dgm:pt>
    <dgm:pt modelId="{B69DF9C5-44E7-486D-87C7-E64EA4BA67F7}" type="sibTrans" cxnId="{FD68461E-3F5E-44E8-B142-0DB13461007E}">
      <dgm:prSet/>
      <dgm:spPr/>
      <dgm:t>
        <a:bodyPr/>
        <a:lstStyle/>
        <a:p>
          <a:endParaRPr lang="en-US"/>
        </a:p>
      </dgm:t>
    </dgm:pt>
    <dgm:pt modelId="{9B9C493C-9D5D-46E8-99D7-063407342231}">
      <dgm:prSet/>
      <dgm:spPr/>
      <dgm:t>
        <a:bodyPr/>
        <a:lstStyle/>
        <a:p>
          <a:r>
            <a:rPr lang="pl-PL"/>
            <a:t>Zażalenie na postanowienie sądu rozpoznaje ten sam sąd w składzie trzech sędziów, natomiast zażalenie na postanowienie wydane przez prokuratora będzie rozstrzygał sąd rejonowy, w którego okręgu prowadzi się postępowanie (art. 252 § 2). Gdy w przedmiocie wniosku o zmianę lub uchylenie środka zapobiegawczego orzekał sąd odwoławczy, zażalenie przysługuje do innego równorzędnego składu sądu odwoławczego (art. 426 § 2)</a:t>
          </a:r>
          <a:endParaRPr lang="en-US"/>
        </a:p>
      </dgm:t>
    </dgm:pt>
    <dgm:pt modelId="{45A1C93B-DFE1-483D-8217-4FF6569F28EE}" type="parTrans" cxnId="{B6FF0E53-A4B5-4BCD-B581-B224955A3B1B}">
      <dgm:prSet/>
      <dgm:spPr/>
      <dgm:t>
        <a:bodyPr/>
        <a:lstStyle/>
        <a:p>
          <a:endParaRPr lang="en-US"/>
        </a:p>
      </dgm:t>
    </dgm:pt>
    <dgm:pt modelId="{FA3D8843-C113-40CE-8F7D-AF71590323BF}" type="sibTrans" cxnId="{B6FF0E53-A4B5-4BCD-B581-B224955A3B1B}">
      <dgm:prSet/>
      <dgm:spPr/>
      <dgm:t>
        <a:bodyPr/>
        <a:lstStyle/>
        <a:p>
          <a:endParaRPr lang="en-US"/>
        </a:p>
      </dgm:t>
    </dgm:pt>
    <dgm:pt modelId="{99A668AA-6EAE-4E43-9AFB-D72125D77F05}" type="pres">
      <dgm:prSet presAssocID="{20812F01-95D9-4C1C-AC90-C7023C423798}" presName="root" presStyleCnt="0">
        <dgm:presLayoutVars>
          <dgm:dir/>
          <dgm:resizeHandles val="exact"/>
        </dgm:presLayoutVars>
      </dgm:prSet>
      <dgm:spPr/>
    </dgm:pt>
    <dgm:pt modelId="{8FD78822-A48B-4F13-8918-6A40ED35CFE1}" type="pres">
      <dgm:prSet presAssocID="{FC6B3B19-95FF-450B-B6F2-CA0B2FB1AB7D}" presName="compNode" presStyleCnt="0"/>
      <dgm:spPr/>
    </dgm:pt>
    <dgm:pt modelId="{8615FD77-2AE7-4A0C-AB6F-77E7809BDBB4}" type="pres">
      <dgm:prSet presAssocID="{FC6B3B19-95FF-450B-B6F2-CA0B2FB1AB7D}" presName="bgRect" presStyleLbl="bgShp" presStyleIdx="0" presStyleCnt="3"/>
      <dgm:spPr/>
    </dgm:pt>
    <dgm:pt modelId="{1F295FC9-92AD-4142-A597-37378F3DE6C6}" type="pres">
      <dgm:prSet presAssocID="{FC6B3B19-95FF-450B-B6F2-CA0B2FB1AB7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4048DA57-9549-4D74-821C-65689439B4FA}" type="pres">
      <dgm:prSet presAssocID="{FC6B3B19-95FF-450B-B6F2-CA0B2FB1AB7D}" presName="spaceRect" presStyleCnt="0"/>
      <dgm:spPr/>
    </dgm:pt>
    <dgm:pt modelId="{F8E62224-B05F-4A0B-AA29-4A99EC622174}" type="pres">
      <dgm:prSet presAssocID="{FC6B3B19-95FF-450B-B6F2-CA0B2FB1AB7D}" presName="parTx" presStyleLbl="revTx" presStyleIdx="0" presStyleCnt="3">
        <dgm:presLayoutVars>
          <dgm:chMax val="0"/>
          <dgm:chPref val="0"/>
        </dgm:presLayoutVars>
      </dgm:prSet>
      <dgm:spPr/>
    </dgm:pt>
    <dgm:pt modelId="{B796CB46-7A55-438B-A3AE-190CB55D0DEC}" type="pres">
      <dgm:prSet presAssocID="{E6E701D9-06D4-46E4-B114-64BA4973CDDD}" presName="sibTrans" presStyleCnt="0"/>
      <dgm:spPr/>
    </dgm:pt>
    <dgm:pt modelId="{829110D0-4D9D-4377-AACB-8E07AEE4F757}" type="pres">
      <dgm:prSet presAssocID="{236C2C99-27CA-48D1-936D-EB17475ACC11}" presName="compNode" presStyleCnt="0"/>
      <dgm:spPr/>
    </dgm:pt>
    <dgm:pt modelId="{EBF9B85D-663D-4DDE-BFA5-09819397431D}" type="pres">
      <dgm:prSet presAssocID="{236C2C99-27CA-48D1-936D-EB17475ACC11}" presName="bgRect" presStyleLbl="bgShp" presStyleIdx="1" presStyleCnt="3"/>
      <dgm:spPr/>
    </dgm:pt>
    <dgm:pt modelId="{43A707A5-5CA1-48CB-B986-000F27E7367C}" type="pres">
      <dgm:prSet presAssocID="{236C2C99-27CA-48D1-936D-EB17475ACC1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EE684BA6-820B-4633-827F-4289EFE09034}" type="pres">
      <dgm:prSet presAssocID="{236C2C99-27CA-48D1-936D-EB17475ACC11}" presName="spaceRect" presStyleCnt="0"/>
      <dgm:spPr/>
    </dgm:pt>
    <dgm:pt modelId="{2709305E-65D5-47A5-A91C-8009E0BA200D}" type="pres">
      <dgm:prSet presAssocID="{236C2C99-27CA-48D1-936D-EB17475ACC11}" presName="parTx" presStyleLbl="revTx" presStyleIdx="1" presStyleCnt="3">
        <dgm:presLayoutVars>
          <dgm:chMax val="0"/>
          <dgm:chPref val="0"/>
        </dgm:presLayoutVars>
      </dgm:prSet>
      <dgm:spPr/>
    </dgm:pt>
    <dgm:pt modelId="{B4D13357-D7F1-48A5-B2D1-8930455B2B38}" type="pres">
      <dgm:prSet presAssocID="{B69DF9C5-44E7-486D-87C7-E64EA4BA67F7}" presName="sibTrans" presStyleCnt="0"/>
      <dgm:spPr/>
    </dgm:pt>
    <dgm:pt modelId="{EEC6FD0E-95BC-4769-9597-4D8EA9F11EFD}" type="pres">
      <dgm:prSet presAssocID="{9B9C493C-9D5D-46E8-99D7-063407342231}" presName="compNode" presStyleCnt="0"/>
      <dgm:spPr/>
    </dgm:pt>
    <dgm:pt modelId="{EB02D7B3-1F44-4731-B67F-57D37929E9F2}" type="pres">
      <dgm:prSet presAssocID="{9B9C493C-9D5D-46E8-99D7-063407342231}" presName="bgRect" presStyleLbl="bgShp" presStyleIdx="2" presStyleCnt="3"/>
      <dgm:spPr/>
    </dgm:pt>
    <dgm:pt modelId="{9A2471FA-322D-4679-8342-94426E6881E2}" type="pres">
      <dgm:prSet presAssocID="{9B9C493C-9D5D-46E8-99D7-06340734223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FA0B10D8-1742-4D80-8317-47C19B428C4A}" type="pres">
      <dgm:prSet presAssocID="{9B9C493C-9D5D-46E8-99D7-063407342231}" presName="spaceRect" presStyleCnt="0"/>
      <dgm:spPr/>
    </dgm:pt>
    <dgm:pt modelId="{D388913C-4426-4E34-B023-7C495CADDD66}" type="pres">
      <dgm:prSet presAssocID="{9B9C493C-9D5D-46E8-99D7-063407342231}" presName="parTx" presStyleLbl="revTx" presStyleIdx="2" presStyleCnt="3">
        <dgm:presLayoutVars>
          <dgm:chMax val="0"/>
          <dgm:chPref val="0"/>
        </dgm:presLayoutVars>
      </dgm:prSet>
      <dgm:spPr/>
    </dgm:pt>
  </dgm:ptLst>
  <dgm:cxnLst>
    <dgm:cxn modelId="{EE41240E-E360-4C85-9863-FB548F70F043}" type="presOf" srcId="{20812F01-95D9-4C1C-AC90-C7023C423798}" destId="{99A668AA-6EAE-4E43-9AFB-D72125D77F05}" srcOrd="0" destOrd="0" presId="urn:microsoft.com/office/officeart/2018/2/layout/IconVerticalSolidList"/>
    <dgm:cxn modelId="{FD68461E-3F5E-44E8-B142-0DB13461007E}" srcId="{20812F01-95D9-4C1C-AC90-C7023C423798}" destId="{236C2C99-27CA-48D1-936D-EB17475ACC11}" srcOrd="1" destOrd="0" parTransId="{AF2DC6A9-3023-4318-A063-60191D6DB52E}" sibTransId="{B69DF9C5-44E7-486D-87C7-E64EA4BA67F7}"/>
    <dgm:cxn modelId="{C3F24D6B-F8DC-4AAF-88FB-51DF70B70A8E}" type="presOf" srcId="{FC6B3B19-95FF-450B-B6F2-CA0B2FB1AB7D}" destId="{F8E62224-B05F-4A0B-AA29-4A99EC622174}" srcOrd="0" destOrd="0" presId="urn:microsoft.com/office/officeart/2018/2/layout/IconVerticalSolidList"/>
    <dgm:cxn modelId="{03EE5151-B934-4285-9C73-35C7A919915E}" type="presOf" srcId="{9B9C493C-9D5D-46E8-99D7-063407342231}" destId="{D388913C-4426-4E34-B023-7C495CADDD66}" srcOrd="0" destOrd="0" presId="urn:microsoft.com/office/officeart/2018/2/layout/IconVerticalSolidList"/>
    <dgm:cxn modelId="{F546C571-6763-4DFC-BCC7-DD9A5B5E18E4}" type="presOf" srcId="{236C2C99-27CA-48D1-936D-EB17475ACC11}" destId="{2709305E-65D5-47A5-A91C-8009E0BA200D}" srcOrd="0" destOrd="0" presId="urn:microsoft.com/office/officeart/2018/2/layout/IconVerticalSolidList"/>
    <dgm:cxn modelId="{B6FF0E53-A4B5-4BCD-B581-B224955A3B1B}" srcId="{20812F01-95D9-4C1C-AC90-C7023C423798}" destId="{9B9C493C-9D5D-46E8-99D7-063407342231}" srcOrd="2" destOrd="0" parTransId="{45A1C93B-DFE1-483D-8217-4FF6569F28EE}" sibTransId="{FA3D8843-C113-40CE-8F7D-AF71590323BF}"/>
    <dgm:cxn modelId="{D99CCDDD-B888-41B0-B758-0B28116C6DD5}" srcId="{20812F01-95D9-4C1C-AC90-C7023C423798}" destId="{FC6B3B19-95FF-450B-B6F2-CA0B2FB1AB7D}" srcOrd="0" destOrd="0" parTransId="{7A85C344-9BF2-4C79-AFD8-D4B72B47959C}" sibTransId="{E6E701D9-06D4-46E4-B114-64BA4973CDDD}"/>
    <dgm:cxn modelId="{FB038383-2E83-4CB8-B8DB-E56BC6BFCEFB}" type="presParOf" srcId="{99A668AA-6EAE-4E43-9AFB-D72125D77F05}" destId="{8FD78822-A48B-4F13-8918-6A40ED35CFE1}" srcOrd="0" destOrd="0" presId="urn:microsoft.com/office/officeart/2018/2/layout/IconVerticalSolidList"/>
    <dgm:cxn modelId="{9C4EBAE4-25A9-41F8-8C96-A4F69103D672}" type="presParOf" srcId="{8FD78822-A48B-4F13-8918-6A40ED35CFE1}" destId="{8615FD77-2AE7-4A0C-AB6F-77E7809BDBB4}" srcOrd="0" destOrd="0" presId="urn:microsoft.com/office/officeart/2018/2/layout/IconVerticalSolidList"/>
    <dgm:cxn modelId="{DECCE048-BBE3-48CE-B808-F6E3F5AE5061}" type="presParOf" srcId="{8FD78822-A48B-4F13-8918-6A40ED35CFE1}" destId="{1F295FC9-92AD-4142-A597-37378F3DE6C6}" srcOrd="1" destOrd="0" presId="urn:microsoft.com/office/officeart/2018/2/layout/IconVerticalSolidList"/>
    <dgm:cxn modelId="{055DE6C0-B6AA-4038-A5C4-1DED2211A88F}" type="presParOf" srcId="{8FD78822-A48B-4F13-8918-6A40ED35CFE1}" destId="{4048DA57-9549-4D74-821C-65689439B4FA}" srcOrd="2" destOrd="0" presId="urn:microsoft.com/office/officeart/2018/2/layout/IconVerticalSolidList"/>
    <dgm:cxn modelId="{C7A7F8F5-220E-450E-B755-A0713300943A}" type="presParOf" srcId="{8FD78822-A48B-4F13-8918-6A40ED35CFE1}" destId="{F8E62224-B05F-4A0B-AA29-4A99EC622174}" srcOrd="3" destOrd="0" presId="urn:microsoft.com/office/officeart/2018/2/layout/IconVerticalSolidList"/>
    <dgm:cxn modelId="{290F622C-F099-43E2-A98D-19828B80FFAA}" type="presParOf" srcId="{99A668AA-6EAE-4E43-9AFB-D72125D77F05}" destId="{B796CB46-7A55-438B-A3AE-190CB55D0DEC}" srcOrd="1" destOrd="0" presId="urn:microsoft.com/office/officeart/2018/2/layout/IconVerticalSolidList"/>
    <dgm:cxn modelId="{215FE0D8-E99C-4CF9-BD2F-5E71C79E82E9}" type="presParOf" srcId="{99A668AA-6EAE-4E43-9AFB-D72125D77F05}" destId="{829110D0-4D9D-4377-AACB-8E07AEE4F757}" srcOrd="2" destOrd="0" presId="urn:microsoft.com/office/officeart/2018/2/layout/IconVerticalSolidList"/>
    <dgm:cxn modelId="{DE332671-EEE7-47DD-A4F5-EA61F71DDEEF}" type="presParOf" srcId="{829110D0-4D9D-4377-AACB-8E07AEE4F757}" destId="{EBF9B85D-663D-4DDE-BFA5-09819397431D}" srcOrd="0" destOrd="0" presId="urn:microsoft.com/office/officeart/2018/2/layout/IconVerticalSolidList"/>
    <dgm:cxn modelId="{D5A61AA1-D6B9-4091-B505-7A185DD88CDA}" type="presParOf" srcId="{829110D0-4D9D-4377-AACB-8E07AEE4F757}" destId="{43A707A5-5CA1-48CB-B986-000F27E7367C}" srcOrd="1" destOrd="0" presId="urn:microsoft.com/office/officeart/2018/2/layout/IconVerticalSolidList"/>
    <dgm:cxn modelId="{5738D4FD-30A0-415D-9EAF-0CC8167A0B00}" type="presParOf" srcId="{829110D0-4D9D-4377-AACB-8E07AEE4F757}" destId="{EE684BA6-820B-4633-827F-4289EFE09034}" srcOrd="2" destOrd="0" presId="urn:microsoft.com/office/officeart/2018/2/layout/IconVerticalSolidList"/>
    <dgm:cxn modelId="{0C7EA7F3-D129-44FD-994D-8BBC4E59774E}" type="presParOf" srcId="{829110D0-4D9D-4377-AACB-8E07AEE4F757}" destId="{2709305E-65D5-47A5-A91C-8009E0BA200D}" srcOrd="3" destOrd="0" presId="urn:microsoft.com/office/officeart/2018/2/layout/IconVerticalSolidList"/>
    <dgm:cxn modelId="{DE07F876-2935-4B57-A557-2098D894E744}" type="presParOf" srcId="{99A668AA-6EAE-4E43-9AFB-D72125D77F05}" destId="{B4D13357-D7F1-48A5-B2D1-8930455B2B38}" srcOrd="3" destOrd="0" presId="urn:microsoft.com/office/officeart/2018/2/layout/IconVerticalSolidList"/>
    <dgm:cxn modelId="{596221D5-FF73-4C13-A91B-BB92FEBE5B55}" type="presParOf" srcId="{99A668AA-6EAE-4E43-9AFB-D72125D77F05}" destId="{EEC6FD0E-95BC-4769-9597-4D8EA9F11EFD}" srcOrd="4" destOrd="0" presId="urn:microsoft.com/office/officeart/2018/2/layout/IconVerticalSolidList"/>
    <dgm:cxn modelId="{4B7E5022-00DD-41D9-8686-D27BAD38E149}" type="presParOf" srcId="{EEC6FD0E-95BC-4769-9597-4D8EA9F11EFD}" destId="{EB02D7B3-1F44-4731-B67F-57D37929E9F2}" srcOrd="0" destOrd="0" presId="urn:microsoft.com/office/officeart/2018/2/layout/IconVerticalSolidList"/>
    <dgm:cxn modelId="{2C7E24F0-F6E9-4B96-9A49-ADA7D997DCF2}" type="presParOf" srcId="{EEC6FD0E-95BC-4769-9597-4D8EA9F11EFD}" destId="{9A2471FA-322D-4679-8342-94426E6881E2}" srcOrd="1" destOrd="0" presId="urn:microsoft.com/office/officeart/2018/2/layout/IconVerticalSolidList"/>
    <dgm:cxn modelId="{C2CE9F70-BD1F-4BBF-B130-86B59D180ED2}" type="presParOf" srcId="{EEC6FD0E-95BC-4769-9597-4D8EA9F11EFD}" destId="{FA0B10D8-1742-4D80-8317-47C19B428C4A}" srcOrd="2" destOrd="0" presId="urn:microsoft.com/office/officeart/2018/2/layout/IconVerticalSolidList"/>
    <dgm:cxn modelId="{13B6244E-E008-4FDD-B3A0-4F29116DAA1C}" type="presParOf" srcId="{EEC6FD0E-95BC-4769-9597-4D8EA9F11EFD}" destId="{D388913C-4426-4E34-B023-7C495CADDD6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24FB4-189A-46B7-A046-C06C241A3F8C}">
      <dsp:nvSpPr>
        <dsp:cNvPr id="0" name=""/>
        <dsp:cNvSpPr/>
      </dsp:nvSpPr>
      <dsp:spPr>
        <a:xfrm rot="5400000">
          <a:off x="3378815" y="-740158"/>
          <a:ext cx="2180629" cy="420624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pl-PL" sz="1100" kern="1200"/>
            <a:t>Tymczasowe aresztowanie </a:t>
          </a:r>
        </a:p>
      </dsp:txBody>
      <dsp:txXfrm rot="-5400000">
        <a:off x="2366010" y="379097"/>
        <a:ext cx="4099790" cy="1967729"/>
      </dsp:txXfrm>
    </dsp:sp>
    <dsp:sp modelId="{D78E2C58-220C-4C79-A031-CF2F734E7A7A}">
      <dsp:nvSpPr>
        <dsp:cNvPr id="0" name=""/>
        <dsp:cNvSpPr/>
      </dsp:nvSpPr>
      <dsp:spPr>
        <a:xfrm>
          <a:off x="0" y="68"/>
          <a:ext cx="2366010" cy="272578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pl-PL" sz="2800" kern="1200"/>
            <a:t>Izolacyjne </a:t>
          </a:r>
        </a:p>
      </dsp:txBody>
      <dsp:txXfrm>
        <a:off x="115499" y="115567"/>
        <a:ext cx="2135012" cy="2494789"/>
      </dsp:txXfrm>
    </dsp:sp>
    <dsp:sp modelId="{8F1186AD-D64D-408A-B0C8-AE48FDEE4C1A}">
      <dsp:nvSpPr>
        <dsp:cNvPr id="0" name=""/>
        <dsp:cNvSpPr/>
      </dsp:nvSpPr>
      <dsp:spPr>
        <a:xfrm rot="5400000">
          <a:off x="3378815" y="2121918"/>
          <a:ext cx="2180629" cy="4206240"/>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pl-PL" sz="1100" kern="1200"/>
            <a:t>poręczenie majątkowe</a:t>
          </a:r>
        </a:p>
        <a:p>
          <a:pPr marL="57150" lvl="1" indent="-57150" algn="l" defTabSz="488950" rtl="0">
            <a:lnSpc>
              <a:spcPct val="90000"/>
            </a:lnSpc>
            <a:spcBef>
              <a:spcPct val="0"/>
            </a:spcBef>
            <a:spcAft>
              <a:spcPct val="15000"/>
            </a:spcAft>
            <a:buChar char="•"/>
          </a:pPr>
          <a:r>
            <a:rPr lang="pl-PL" sz="1100" kern="1200"/>
            <a:t>poręczenie społeczne </a:t>
          </a:r>
        </a:p>
        <a:p>
          <a:pPr marL="57150" lvl="1" indent="-57150" algn="l" defTabSz="488950" rtl="0">
            <a:lnSpc>
              <a:spcPct val="90000"/>
            </a:lnSpc>
            <a:spcBef>
              <a:spcPct val="0"/>
            </a:spcBef>
            <a:spcAft>
              <a:spcPct val="15000"/>
            </a:spcAft>
            <a:buChar char="•"/>
          </a:pPr>
          <a:r>
            <a:rPr lang="pl-PL" sz="1100" kern="1200"/>
            <a:t>poręczenie osoby godnej zaufania</a:t>
          </a:r>
        </a:p>
        <a:p>
          <a:pPr marL="57150" lvl="1" indent="-57150" algn="l" defTabSz="488950" rtl="0">
            <a:lnSpc>
              <a:spcPct val="90000"/>
            </a:lnSpc>
            <a:spcBef>
              <a:spcPct val="0"/>
            </a:spcBef>
            <a:spcAft>
              <a:spcPct val="15000"/>
            </a:spcAft>
            <a:buChar char="•"/>
          </a:pPr>
          <a:r>
            <a:rPr lang="pl-PL" sz="1100" kern="1200"/>
            <a:t>dozór policji</a:t>
          </a:r>
        </a:p>
        <a:p>
          <a:pPr marL="57150" lvl="1" indent="-57150" algn="l" defTabSz="488950" rtl="0">
            <a:lnSpc>
              <a:spcPct val="90000"/>
            </a:lnSpc>
            <a:spcBef>
              <a:spcPct val="0"/>
            </a:spcBef>
            <a:spcAft>
              <a:spcPct val="15000"/>
            </a:spcAft>
            <a:buChar char="•"/>
          </a:pPr>
          <a:r>
            <a:rPr lang="pl-PL" sz="1100" kern="1200"/>
            <a:t>dozór warunkowy policji </a:t>
          </a:r>
        </a:p>
        <a:p>
          <a:pPr marL="57150" lvl="1" indent="-57150" algn="l" defTabSz="488950" rtl="0">
            <a:lnSpc>
              <a:spcPct val="90000"/>
            </a:lnSpc>
            <a:spcBef>
              <a:spcPct val="0"/>
            </a:spcBef>
            <a:spcAft>
              <a:spcPct val="15000"/>
            </a:spcAft>
            <a:buChar char="•"/>
          </a:pPr>
          <a:r>
            <a:rPr lang="pl-PL" sz="1100" kern="1200"/>
            <a:t>nakaz opuszczenia lokalu zajmowanego wspólnie z pokrzywdzonym </a:t>
          </a:r>
        </a:p>
        <a:p>
          <a:pPr marL="57150" lvl="1" indent="-57150" algn="l" defTabSz="488950" rtl="0">
            <a:lnSpc>
              <a:spcPct val="90000"/>
            </a:lnSpc>
            <a:spcBef>
              <a:spcPct val="0"/>
            </a:spcBef>
            <a:spcAft>
              <a:spcPct val="15000"/>
            </a:spcAft>
            <a:buChar char="•"/>
          </a:pPr>
          <a:r>
            <a:rPr lang="pl-PL" sz="1100" kern="1200"/>
            <a:t>zawieszenie w wykonywaniu czynności służbowych lub wykonywaniu zawodu, nakaz powstrzymania się od prowadzenia określonej działalności, zakaz ubiegania się o zamówienia publiczne </a:t>
          </a:r>
        </a:p>
        <a:p>
          <a:pPr marL="57150" lvl="1" indent="-57150" algn="l" defTabSz="488950" rtl="0">
            <a:lnSpc>
              <a:spcPct val="90000"/>
            </a:lnSpc>
            <a:spcBef>
              <a:spcPct val="0"/>
            </a:spcBef>
            <a:spcAft>
              <a:spcPct val="15000"/>
            </a:spcAft>
            <a:buChar char="•"/>
          </a:pPr>
          <a:r>
            <a:rPr lang="pl-PL" sz="1100" kern="1200"/>
            <a:t>zakaz opuszczania kraju</a:t>
          </a:r>
        </a:p>
      </dsp:txBody>
      <dsp:txXfrm rot="-5400000">
        <a:off x="2366010" y="3241173"/>
        <a:ext cx="4099790" cy="1967729"/>
      </dsp:txXfrm>
    </dsp:sp>
    <dsp:sp modelId="{6A44AC62-43B2-4FB9-9093-1F1C61B5E3FE}">
      <dsp:nvSpPr>
        <dsp:cNvPr id="0" name=""/>
        <dsp:cNvSpPr/>
      </dsp:nvSpPr>
      <dsp:spPr>
        <a:xfrm>
          <a:off x="0" y="2862144"/>
          <a:ext cx="2366010" cy="272578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pl-PL" sz="2800" kern="1200" dirty="0" err="1"/>
            <a:t>Nieizolacyjne</a:t>
          </a:r>
          <a:r>
            <a:rPr lang="pl-PL" sz="2800" kern="1200" dirty="0"/>
            <a:t> </a:t>
          </a:r>
        </a:p>
      </dsp:txBody>
      <dsp:txXfrm>
        <a:off x="115499" y="2977643"/>
        <a:ext cx="2135012" cy="24947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905F8-7772-43C6-BD57-9DD2C79FB52F}">
      <dsp:nvSpPr>
        <dsp:cNvPr id="0" name=""/>
        <dsp:cNvSpPr/>
      </dsp:nvSpPr>
      <dsp:spPr>
        <a:xfrm>
          <a:off x="0" y="1932365"/>
          <a:ext cx="545146" cy="5451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7ECB88-A392-4BFD-921A-8A5BB02AF402}">
      <dsp:nvSpPr>
        <dsp:cNvPr id="0" name=""/>
        <dsp:cNvSpPr/>
      </dsp:nvSpPr>
      <dsp:spPr>
        <a:xfrm>
          <a:off x="1376965" y="2077374"/>
          <a:ext cx="316185" cy="3161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1F98C6-B314-42FC-8B1F-F12BA313B9C3}">
      <dsp:nvSpPr>
        <dsp:cNvPr id="0" name=""/>
        <dsp:cNvSpPr/>
      </dsp:nvSpPr>
      <dsp:spPr>
        <a:xfrm>
          <a:off x="471639" y="1235572"/>
          <a:ext cx="3100447" cy="1786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pl-PL" sz="1600" b="1" kern="1200" dirty="0"/>
            <a:t>Cele stosowania tymczasowego aresztowania</a:t>
          </a:r>
          <a:r>
            <a:rPr lang="pl-PL" sz="1600" kern="1200" dirty="0"/>
            <a:t> - środki zapobiegawcze można stosować w celu zabezpieczenia prawidłowego toku postępowania, a wyjątkowo także w celu zapobiegnięcia popełnieniu przez oskarżonego nowego, ciężkiego przestępstwa. Podstawą ogólną stosowania tymczasowego aresztowania art. 249 § 1 k.p.k. - jest wykazanie, że zebrane dowody wskazują na duże prawdopodobieństwo, że oskarżony popełnił przestępstwo.</a:t>
          </a:r>
          <a:endParaRPr lang="en-US" sz="1600" kern="1200" dirty="0"/>
        </a:p>
      </dsp:txBody>
      <dsp:txXfrm>
        <a:off x="471639" y="1235572"/>
        <a:ext cx="3100447" cy="1786931"/>
      </dsp:txXfrm>
    </dsp:sp>
    <dsp:sp modelId="{CBA4F532-F66F-4EE3-B6DB-57A6F4F30A8B}">
      <dsp:nvSpPr>
        <dsp:cNvPr id="0" name=""/>
        <dsp:cNvSpPr/>
      </dsp:nvSpPr>
      <dsp:spPr>
        <a:xfrm>
          <a:off x="3621770" y="1942538"/>
          <a:ext cx="545146" cy="5451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F3516F-AA6C-40B4-9EF7-0197A1037C15}">
      <dsp:nvSpPr>
        <dsp:cNvPr id="0" name=""/>
        <dsp:cNvSpPr/>
      </dsp:nvSpPr>
      <dsp:spPr>
        <a:xfrm>
          <a:off x="4604860" y="2077374"/>
          <a:ext cx="316185" cy="3161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921490-08A8-41D4-B516-6DE25685BB6B}">
      <dsp:nvSpPr>
        <dsp:cNvPr id="0" name=""/>
        <dsp:cNvSpPr/>
      </dsp:nvSpPr>
      <dsp:spPr>
        <a:xfrm>
          <a:off x="4347555" y="1398448"/>
          <a:ext cx="2907544" cy="145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pl-PL" sz="1600" kern="1200" dirty="0"/>
            <a:t>Podstawę orzeczenia o zastosowaniu albo przedłużeniu tymczasowego aresztowania powinny stanowić jedynie ustalenia poczynione na podstawie dowodów jawnych dla oskarżonego i jego obrońcy. Sąd uwzględnia z urzędu także okoliczności, których prokurator nie ujawnił, po ich ujawnieniu na posiedzeniu, jeżeli są one korzystne dla oskarżonego.</a:t>
          </a:r>
          <a:endParaRPr lang="en-US" sz="1600" kern="1200" dirty="0"/>
        </a:p>
      </dsp:txBody>
      <dsp:txXfrm>
        <a:off x="4347555" y="1398448"/>
        <a:ext cx="2907544" cy="1450156"/>
      </dsp:txXfrm>
    </dsp:sp>
    <dsp:sp modelId="{897317D2-E36A-4AFB-BE56-70FE8DE3D91A}">
      <dsp:nvSpPr>
        <dsp:cNvPr id="0" name=""/>
        <dsp:cNvSpPr/>
      </dsp:nvSpPr>
      <dsp:spPr>
        <a:xfrm>
          <a:off x="7621593" y="1962894"/>
          <a:ext cx="545146" cy="5451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406961-A188-4EBE-9C5A-B55704BB1CE0}">
      <dsp:nvSpPr>
        <dsp:cNvPr id="0" name=""/>
        <dsp:cNvSpPr/>
      </dsp:nvSpPr>
      <dsp:spPr>
        <a:xfrm>
          <a:off x="7736073" y="2077374"/>
          <a:ext cx="316185" cy="3161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422D32-EC88-4BD7-A7F8-65018A398D7A}">
      <dsp:nvSpPr>
        <dsp:cNvPr id="0" name=""/>
        <dsp:cNvSpPr/>
      </dsp:nvSpPr>
      <dsp:spPr>
        <a:xfrm>
          <a:off x="8489229" y="1922187"/>
          <a:ext cx="2907082" cy="545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pl-PL" sz="1800" kern="1200" dirty="0"/>
            <a:t>Stopień prawdopodobieństwa oceniany jest przez organ procesowy w oparciu o materiał dowodowy zgromadzony </a:t>
          </a:r>
          <a:r>
            <a:rPr lang="pl-PL" sz="1800" b="1" kern="1200" dirty="0"/>
            <a:t>w chwili stosowania środka zapobiegawczego</a:t>
          </a:r>
          <a:r>
            <a:rPr lang="pl-PL" sz="1800" kern="1200" dirty="0"/>
            <a:t>, który to daje podstawę do uznania, że oskarżony popełnił przestępstwo. </a:t>
          </a:r>
          <a:br>
            <a:rPr lang="pl-PL" sz="1800" kern="1200" dirty="0"/>
          </a:br>
          <a:r>
            <a:rPr lang="pl-PL" sz="1800" kern="1200" dirty="0"/>
            <a:t>Musi to być prawdopodobieństwo graniczące z pewnością. </a:t>
          </a:r>
          <a:endParaRPr lang="en-US" sz="1800" kern="1200" dirty="0"/>
        </a:p>
      </dsp:txBody>
      <dsp:txXfrm>
        <a:off x="8489229" y="1922187"/>
        <a:ext cx="2907082" cy="5451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0EB32-99D7-49EB-8C56-4D34E80C7876}">
      <dsp:nvSpPr>
        <dsp:cNvPr id="0" name=""/>
        <dsp:cNvSpPr/>
      </dsp:nvSpPr>
      <dsp:spPr>
        <a:xfrm>
          <a:off x="0" y="189287"/>
          <a:ext cx="6572250" cy="11255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l-PL" sz="1300" b="1" kern="1200"/>
            <a:t>Zasadniczą (prewencyjna, procesowa)</a:t>
          </a:r>
          <a:r>
            <a:rPr lang="pl-PL" sz="1300" kern="1200"/>
            <a:t> – wyraźnie ją wymienia art. 249 § 1 KPK, stwierdzając, że środki zapobiegawcze można stosować w celu zabezpieczenia prawidłowego toku postępowania, zarówno etapu postępowania przygotowawczego, jak i jurysdykcyjnego; również postępowania dowodowego oraz etapu realizowanego w związku z przystąpieniem do wykonania kary. Zabezpieczenie to polega na tym, że: </a:t>
          </a:r>
          <a:endParaRPr lang="en-US" sz="1300" kern="1200"/>
        </a:p>
      </dsp:txBody>
      <dsp:txXfrm>
        <a:off x="54944" y="244231"/>
        <a:ext cx="6462362" cy="1015652"/>
      </dsp:txXfrm>
    </dsp:sp>
    <dsp:sp modelId="{35B0778F-AB28-485C-BAAA-041DE433F7B9}">
      <dsp:nvSpPr>
        <dsp:cNvPr id="0" name=""/>
        <dsp:cNvSpPr/>
      </dsp:nvSpPr>
      <dsp:spPr>
        <a:xfrm>
          <a:off x="0" y="1314827"/>
          <a:ext cx="6572250"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669" tIns="16510" rIns="92456" bIns="16510" numCol="1" spcCol="1270" anchor="t" anchorCtr="0">
          <a:noAutofit/>
        </a:bodyPr>
        <a:lstStyle/>
        <a:p>
          <a:pPr marL="57150" lvl="1" indent="-57150" algn="l" defTabSz="444500">
            <a:lnSpc>
              <a:spcPct val="90000"/>
            </a:lnSpc>
            <a:spcBef>
              <a:spcPct val="0"/>
            </a:spcBef>
            <a:spcAft>
              <a:spcPct val="20000"/>
            </a:spcAft>
            <a:buChar char="•"/>
          </a:pPr>
          <a:r>
            <a:rPr lang="pl-PL" sz="1000" kern="1200"/>
            <a:t>„zabezpiecza” się osobę oskarżonego do dyspozycji organów procesowych, gwarantując jego uczestnictwo w czynnościach, w których jest ono obowiązkowe</a:t>
          </a:r>
          <a:endParaRPr lang="en-US" sz="1000" kern="1200"/>
        </a:p>
        <a:p>
          <a:pPr marL="57150" lvl="1" indent="-57150" algn="l" defTabSz="444500">
            <a:lnSpc>
              <a:spcPct val="90000"/>
            </a:lnSpc>
            <a:spcBef>
              <a:spcPct val="0"/>
            </a:spcBef>
            <a:spcAft>
              <a:spcPct val="20000"/>
            </a:spcAft>
            <a:buChar char="•"/>
          </a:pPr>
          <a:r>
            <a:rPr lang="pl-PL" sz="1000" kern="1200"/>
            <a:t>pozbawia się oskarżonego, bądź utrudnia się mu naruszenie prawidłowego toku procesu, np. poprzez wpływanie na zeznania świadków, ukrywanie lub niszczenie dowodów. </a:t>
          </a:r>
          <a:endParaRPr lang="en-US" sz="1000" kern="1200"/>
        </a:p>
      </dsp:txBody>
      <dsp:txXfrm>
        <a:off x="0" y="1314827"/>
        <a:ext cx="6572250" cy="632385"/>
      </dsp:txXfrm>
    </dsp:sp>
    <dsp:sp modelId="{5271BD63-9A2D-4170-A040-D1F1682C9381}">
      <dsp:nvSpPr>
        <dsp:cNvPr id="0" name=""/>
        <dsp:cNvSpPr/>
      </dsp:nvSpPr>
      <dsp:spPr>
        <a:xfrm>
          <a:off x="0" y="1947212"/>
          <a:ext cx="6572250" cy="1125540"/>
        </a:xfrm>
        <a:prstGeom prst="roundRect">
          <a:avLst/>
        </a:prstGeom>
        <a:solidFill>
          <a:schemeClr val="accent2">
            <a:hueOff val="915447"/>
            <a:satOff val="-16269"/>
            <a:lumOff val="5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l-PL" sz="1300" kern="1200"/>
            <a:t>Zastosowanie tymczasowego aresztowania jako najostrzejszego środka zapobiegawczego, nie obala zasady domniemania niewinności, choć niewątpliwie jest wskazówką, że obalenie jej jest wysoce prawdopodobne. Powołanie się na zasadę domniemania niewinności nie udaremnia stosowania środków zapobiegawczych. </a:t>
          </a:r>
          <a:endParaRPr lang="en-US" sz="1300" kern="1200"/>
        </a:p>
      </dsp:txBody>
      <dsp:txXfrm>
        <a:off x="54944" y="2002156"/>
        <a:ext cx="6462362" cy="1015652"/>
      </dsp:txXfrm>
    </dsp:sp>
    <dsp:sp modelId="{1DBECB7B-8486-42CD-A041-DEC3357C6D38}">
      <dsp:nvSpPr>
        <dsp:cNvPr id="0" name=""/>
        <dsp:cNvSpPr/>
      </dsp:nvSpPr>
      <dsp:spPr>
        <a:xfrm>
          <a:off x="0" y="3110192"/>
          <a:ext cx="6572250" cy="1125540"/>
        </a:xfrm>
        <a:prstGeom prst="roundRect">
          <a:avLst/>
        </a:prstGeom>
        <a:solidFill>
          <a:schemeClr val="accent2">
            <a:hueOff val="1830893"/>
            <a:satOff val="-32539"/>
            <a:lumOff val="10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l-PL" sz="1300" b="1" kern="1200"/>
            <a:t>akcesoryjną (ochronna, pozaprocesowa)</a:t>
          </a:r>
          <a:r>
            <a:rPr lang="pl-PL" sz="1300" kern="1200"/>
            <a:t> -  polega na zapobieganiu popełnieniu nowego, ciężkiego przestępstwa przez oskarżonego. Kodeks podkreśla, że z tego powodu środki zapobiegawcze wolno stosować jedynie wyjątkowo </a:t>
          </a:r>
          <a:endParaRPr lang="en-US" sz="1300" kern="1200"/>
        </a:p>
      </dsp:txBody>
      <dsp:txXfrm>
        <a:off x="54944" y="3165136"/>
        <a:ext cx="6462362" cy="1015652"/>
      </dsp:txXfrm>
    </dsp:sp>
    <dsp:sp modelId="{BAF6647A-1A44-4212-8AA2-910305B845F0}">
      <dsp:nvSpPr>
        <dsp:cNvPr id="0" name=""/>
        <dsp:cNvSpPr/>
      </dsp:nvSpPr>
      <dsp:spPr>
        <a:xfrm>
          <a:off x="0" y="4273172"/>
          <a:ext cx="6572250" cy="1125540"/>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l-PL" sz="1300" kern="1200"/>
            <a:t>+ pamiętać o problemie funkcji represynej środków zapobiegawczych </a:t>
          </a:r>
          <a:endParaRPr lang="en-US" sz="1300" kern="1200"/>
        </a:p>
      </dsp:txBody>
      <dsp:txXfrm>
        <a:off x="54944" y="4328116"/>
        <a:ext cx="6462362" cy="10156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8B0F9-A2C6-4782-9EAD-0C76FA0B0791}">
      <dsp:nvSpPr>
        <dsp:cNvPr id="0" name=""/>
        <dsp:cNvSpPr/>
      </dsp:nvSpPr>
      <dsp:spPr>
        <a:xfrm>
          <a:off x="9136" y="685738"/>
          <a:ext cx="2730704" cy="163842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3 miesiące (zastosowanie TA przez SR)</a:t>
          </a:r>
        </a:p>
      </dsp:txBody>
      <dsp:txXfrm>
        <a:off x="57124" y="733726"/>
        <a:ext cx="2634728" cy="1542446"/>
      </dsp:txXfrm>
    </dsp:sp>
    <dsp:sp modelId="{435E3A35-0688-43F6-9A7C-1CEA7FA2881A}">
      <dsp:nvSpPr>
        <dsp:cNvPr id="0" name=""/>
        <dsp:cNvSpPr/>
      </dsp:nvSpPr>
      <dsp:spPr>
        <a:xfrm>
          <a:off x="3012911" y="1166342"/>
          <a:ext cx="578909" cy="67721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a:off x="3012911" y="1301785"/>
        <a:ext cx="405236" cy="406328"/>
      </dsp:txXfrm>
    </dsp:sp>
    <dsp:sp modelId="{5151C689-B077-4209-A2DF-D65993EAA480}">
      <dsp:nvSpPr>
        <dsp:cNvPr id="0" name=""/>
        <dsp:cNvSpPr/>
      </dsp:nvSpPr>
      <dsp:spPr>
        <a:xfrm>
          <a:off x="3832122" y="685738"/>
          <a:ext cx="2730704" cy="1638422"/>
        </a:xfrm>
        <a:prstGeom prst="roundRect">
          <a:avLst>
            <a:gd name="adj" fmla="val 10000"/>
          </a:avLst>
        </a:prstGeom>
        <a:solidFill>
          <a:schemeClr val="accent4">
            <a:hueOff val="3742489"/>
            <a:satOff val="-20694"/>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3 - 12 miesięcy (przedłuża TA sąd właściwy do rozpoznania sprawy w I instancji)</a:t>
          </a:r>
        </a:p>
      </dsp:txBody>
      <dsp:txXfrm>
        <a:off x="3880110" y="733726"/>
        <a:ext cx="2634728" cy="1542446"/>
      </dsp:txXfrm>
    </dsp:sp>
    <dsp:sp modelId="{346F037C-9288-4FD5-BC4A-F5C6AB01B01B}">
      <dsp:nvSpPr>
        <dsp:cNvPr id="0" name=""/>
        <dsp:cNvSpPr/>
      </dsp:nvSpPr>
      <dsp:spPr>
        <a:xfrm>
          <a:off x="6835897" y="1166342"/>
          <a:ext cx="578909" cy="677214"/>
        </a:xfrm>
        <a:prstGeom prst="rightArrow">
          <a:avLst>
            <a:gd name="adj1" fmla="val 60000"/>
            <a:gd name="adj2" fmla="val 50000"/>
          </a:avLst>
        </a:prstGeom>
        <a:solidFill>
          <a:schemeClr val="accent4">
            <a:hueOff val="7484979"/>
            <a:satOff val="-41387"/>
            <a:lumOff val="-35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a:off x="6835897" y="1301785"/>
        <a:ext cx="405236" cy="406328"/>
      </dsp:txXfrm>
    </dsp:sp>
    <dsp:sp modelId="{27BEB582-9212-41BE-B8DE-DC07B96F9491}">
      <dsp:nvSpPr>
        <dsp:cNvPr id="0" name=""/>
        <dsp:cNvSpPr/>
      </dsp:nvSpPr>
      <dsp:spPr>
        <a:xfrm>
          <a:off x="7655109" y="685738"/>
          <a:ext cx="2730704" cy="1638422"/>
        </a:xfrm>
        <a:prstGeom prst="roundRect">
          <a:avLst>
            <a:gd name="adj" fmla="val 10000"/>
          </a:avLst>
        </a:prstGeom>
        <a:solidFill>
          <a:schemeClr val="accent4">
            <a:hueOff val="7484979"/>
            <a:satOff val="-41387"/>
            <a:lumOff val="-35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Ponad 12 miesięcy w postępowaniu przygotowawczym – przedłuża SA </a:t>
          </a:r>
        </a:p>
      </dsp:txBody>
      <dsp:txXfrm>
        <a:off x="7703097" y="733726"/>
        <a:ext cx="2634728" cy="15424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AA5CB-0812-4269-B898-942B26ED5CFB}">
      <dsp:nvSpPr>
        <dsp:cNvPr id="0" name=""/>
        <dsp:cNvSpPr/>
      </dsp:nvSpPr>
      <dsp:spPr>
        <a:xfrm>
          <a:off x="1286" y="1098606"/>
          <a:ext cx="2742657" cy="16455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Do 2 lat w postępowaniu sądowym przedłuża TA sąd, który rozpoznaje sprawę w I instancji </a:t>
          </a:r>
        </a:p>
      </dsp:txBody>
      <dsp:txXfrm>
        <a:off x="49484" y="1146804"/>
        <a:ext cx="2646261" cy="1549198"/>
      </dsp:txXfrm>
    </dsp:sp>
    <dsp:sp modelId="{5DC2DFC4-A6BA-4B65-8F75-317D52805159}">
      <dsp:nvSpPr>
        <dsp:cNvPr id="0" name=""/>
        <dsp:cNvSpPr/>
      </dsp:nvSpPr>
      <dsp:spPr>
        <a:xfrm>
          <a:off x="3018209" y="1581314"/>
          <a:ext cx="581443" cy="68017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pl-PL" sz="1600" kern="1200"/>
        </a:p>
      </dsp:txBody>
      <dsp:txXfrm>
        <a:off x="3018209" y="1717350"/>
        <a:ext cx="407010" cy="408107"/>
      </dsp:txXfrm>
    </dsp:sp>
    <dsp:sp modelId="{E3F89D45-BC01-4B88-B601-7B2999DC299A}">
      <dsp:nvSpPr>
        <dsp:cNvPr id="0" name=""/>
        <dsp:cNvSpPr/>
      </dsp:nvSpPr>
      <dsp:spPr>
        <a:xfrm>
          <a:off x="3841006" y="1098606"/>
          <a:ext cx="2742657" cy="1645594"/>
        </a:xfrm>
        <a:prstGeom prst="roundRect">
          <a:avLst>
            <a:gd name="adj" fmla="val 10000"/>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Ponad 2 lata w postępowaniu sądowym – TA przedłuża SA </a:t>
          </a:r>
        </a:p>
      </dsp:txBody>
      <dsp:txXfrm>
        <a:off x="3889204" y="1146804"/>
        <a:ext cx="2646261" cy="154919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DFE7B-406B-439F-9A26-1A725A58C276}">
      <dsp:nvSpPr>
        <dsp:cNvPr id="0" name=""/>
        <dsp:cNvSpPr/>
      </dsp:nvSpPr>
      <dsp:spPr>
        <a:xfrm>
          <a:off x="223465" y="1928"/>
          <a:ext cx="2529333" cy="15176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pl-PL" sz="1300" b="1" kern="1200" dirty="0"/>
            <a:t>wydanie postanowienia o przedstawieniu zarzutów</a:t>
          </a:r>
        </a:p>
      </dsp:txBody>
      <dsp:txXfrm>
        <a:off x="267914" y="46377"/>
        <a:ext cx="2440435" cy="1428702"/>
      </dsp:txXfrm>
    </dsp:sp>
    <dsp:sp modelId="{09AC8E1F-EB3A-4C62-9216-D0966D33CB8E}">
      <dsp:nvSpPr>
        <dsp:cNvPr id="0" name=""/>
        <dsp:cNvSpPr/>
      </dsp:nvSpPr>
      <dsp:spPr>
        <a:xfrm>
          <a:off x="2975380" y="447091"/>
          <a:ext cx="536218" cy="62727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a:off x="2975380" y="572546"/>
        <a:ext cx="375353" cy="376364"/>
      </dsp:txXfrm>
    </dsp:sp>
    <dsp:sp modelId="{25EF1C17-13E1-491E-A71F-44DE695A4D99}">
      <dsp:nvSpPr>
        <dsp:cNvPr id="0" name=""/>
        <dsp:cNvSpPr/>
      </dsp:nvSpPr>
      <dsp:spPr>
        <a:xfrm>
          <a:off x="3764533" y="1928"/>
          <a:ext cx="2529333" cy="15176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pl-PL" sz="1300" b="1" kern="1200" dirty="0"/>
            <a:t>przesłuchanie podejrzanego przez prokuratora</a:t>
          </a:r>
        </a:p>
        <a:p>
          <a:pPr marL="0" lvl="0" indent="0" algn="ctr" defTabSz="577850" rtl="0">
            <a:lnSpc>
              <a:spcPct val="90000"/>
            </a:lnSpc>
            <a:spcBef>
              <a:spcPct val="0"/>
            </a:spcBef>
            <a:spcAft>
              <a:spcPct val="35000"/>
            </a:spcAft>
            <a:buNone/>
          </a:pPr>
          <a:r>
            <a:rPr lang="pl-PL" sz="1300" b="1" kern="1200" dirty="0"/>
            <a:t>(art. 249 § 3)</a:t>
          </a:r>
        </a:p>
      </dsp:txBody>
      <dsp:txXfrm>
        <a:off x="3808982" y="46377"/>
        <a:ext cx="2440435" cy="1428702"/>
      </dsp:txXfrm>
    </dsp:sp>
    <dsp:sp modelId="{A8325110-4B1F-48C9-91B0-942ACD5176ED}">
      <dsp:nvSpPr>
        <dsp:cNvPr id="0" name=""/>
        <dsp:cNvSpPr/>
      </dsp:nvSpPr>
      <dsp:spPr>
        <a:xfrm>
          <a:off x="6516448" y="447091"/>
          <a:ext cx="536218" cy="62727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a:off x="6516448" y="572546"/>
        <a:ext cx="375353" cy="376364"/>
      </dsp:txXfrm>
    </dsp:sp>
    <dsp:sp modelId="{0E820F0C-9546-4B25-92A6-B490EC1AAC29}">
      <dsp:nvSpPr>
        <dsp:cNvPr id="0" name=""/>
        <dsp:cNvSpPr/>
      </dsp:nvSpPr>
      <dsp:spPr>
        <a:xfrm>
          <a:off x="7305600" y="1928"/>
          <a:ext cx="2529333" cy="15176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pl-PL" sz="1300" b="1" kern="1200" dirty="0"/>
            <a:t>skierowanie wniosku o zastosowanie środka zapobiegawczego w postaci tymczasowego aresztowania do właściwego sądu wraz z dowodami na poparcie tego wniosku (art. 250 § 2 i 2a)</a:t>
          </a:r>
        </a:p>
      </dsp:txBody>
      <dsp:txXfrm>
        <a:off x="7350049" y="46377"/>
        <a:ext cx="2440435" cy="1428702"/>
      </dsp:txXfrm>
    </dsp:sp>
    <dsp:sp modelId="{E9C3B0DD-A81A-4418-996B-712D5FA73B15}">
      <dsp:nvSpPr>
        <dsp:cNvPr id="0" name=""/>
        <dsp:cNvSpPr/>
      </dsp:nvSpPr>
      <dsp:spPr>
        <a:xfrm rot="5400000">
          <a:off x="8302158" y="1696582"/>
          <a:ext cx="536218" cy="62727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rot="-5400000">
        <a:off x="8382086" y="1742110"/>
        <a:ext cx="376364" cy="375353"/>
      </dsp:txXfrm>
    </dsp:sp>
    <dsp:sp modelId="{3B00AADB-D50D-4913-B165-D6E3EA2C8A85}">
      <dsp:nvSpPr>
        <dsp:cNvPr id="0" name=""/>
        <dsp:cNvSpPr/>
      </dsp:nvSpPr>
      <dsp:spPr>
        <a:xfrm>
          <a:off x="7305600" y="2531262"/>
          <a:ext cx="2529333" cy="15176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pl-PL" sz="1300" b="1" kern="1200" dirty="0"/>
            <a:t>Prokurator jednocześnie z wnioskiem o zastosowanie tymczasowego aresztowania wydaje zarządzenie o doprowadzeniu podejrzanego do sądu i poucza go o jego prawach i obowiązkach (art. 250 § 3 i 3a)</a:t>
          </a:r>
        </a:p>
      </dsp:txBody>
      <dsp:txXfrm>
        <a:off x="7350049" y="2575711"/>
        <a:ext cx="2440435" cy="1428702"/>
      </dsp:txXfrm>
    </dsp:sp>
    <dsp:sp modelId="{A6BC4ABD-8AEB-473D-B0E0-CBE498298474}">
      <dsp:nvSpPr>
        <dsp:cNvPr id="0" name=""/>
        <dsp:cNvSpPr/>
      </dsp:nvSpPr>
      <dsp:spPr>
        <a:xfrm rot="10800000">
          <a:off x="6546800" y="2976425"/>
          <a:ext cx="536218" cy="62727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rot="10800000">
        <a:off x="6707665" y="3101880"/>
        <a:ext cx="375353" cy="376364"/>
      </dsp:txXfrm>
    </dsp:sp>
    <dsp:sp modelId="{75DFDAB6-C95D-488C-8C5C-A2CA1D972E8E}">
      <dsp:nvSpPr>
        <dsp:cNvPr id="0" name=""/>
        <dsp:cNvSpPr/>
      </dsp:nvSpPr>
      <dsp:spPr>
        <a:xfrm>
          <a:off x="3764533" y="2531262"/>
          <a:ext cx="2529333" cy="15176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pl-PL" sz="1300" b="1" kern="1200" dirty="0"/>
            <a:t>posiedzenie sądu w przedmiocie tymczasowego aresztowania – sąd przesłuchuje podejrzanego </a:t>
          </a:r>
        </a:p>
      </dsp:txBody>
      <dsp:txXfrm>
        <a:off x="3808982" y="2575711"/>
        <a:ext cx="2440435" cy="1428702"/>
      </dsp:txXfrm>
    </dsp:sp>
    <dsp:sp modelId="{8EF58AEB-9559-434B-A2EF-C85BDFC34879}">
      <dsp:nvSpPr>
        <dsp:cNvPr id="0" name=""/>
        <dsp:cNvSpPr/>
      </dsp:nvSpPr>
      <dsp:spPr>
        <a:xfrm rot="10800000">
          <a:off x="3005732" y="2976425"/>
          <a:ext cx="536218" cy="62727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rot="10800000">
        <a:off x="3166597" y="3101880"/>
        <a:ext cx="375353" cy="376364"/>
      </dsp:txXfrm>
    </dsp:sp>
    <dsp:sp modelId="{060CD182-ABCA-4916-B526-3193425028D0}">
      <dsp:nvSpPr>
        <dsp:cNvPr id="0" name=""/>
        <dsp:cNvSpPr/>
      </dsp:nvSpPr>
      <dsp:spPr>
        <a:xfrm>
          <a:off x="223465" y="2531262"/>
          <a:ext cx="2529333" cy="15176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pl-PL" sz="1300" b="1" kern="1200" dirty="0"/>
            <a:t>Wydanie postanowienia o zastosowaniu tymczasowego aresztowania</a:t>
          </a:r>
        </a:p>
      </dsp:txBody>
      <dsp:txXfrm>
        <a:off x="267914" y="2575711"/>
        <a:ext cx="2440435" cy="14287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258BB-80DB-4F6E-A9F5-1B24E120FBD5}">
      <dsp:nvSpPr>
        <dsp:cNvPr id="0" name=""/>
        <dsp:cNvSpPr/>
      </dsp:nvSpPr>
      <dsp:spPr>
        <a:xfrm>
          <a:off x="14793" y="239175"/>
          <a:ext cx="1047786" cy="910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8EB573-1FC6-4AA2-BC67-315E2F87A958}">
      <dsp:nvSpPr>
        <dsp:cNvPr id="0" name=""/>
        <dsp:cNvSpPr/>
      </dsp:nvSpPr>
      <dsp:spPr>
        <a:xfrm>
          <a:off x="14793" y="1284310"/>
          <a:ext cx="2993675" cy="85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kern="1200"/>
            <a:t>Należy wymienić osobę, zarzucany jej czyn wraz z kwalifikacją prawną oraz podstawę prawną zastosowania środka zapobiegawczego </a:t>
          </a:r>
          <a:endParaRPr lang="en-US" sz="1400" kern="1200"/>
        </a:p>
      </dsp:txBody>
      <dsp:txXfrm>
        <a:off x="14793" y="1284310"/>
        <a:ext cx="2993675" cy="854087"/>
      </dsp:txXfrm>
    </dsp:sp>
    <dsp:sp modelId="{1BD9BA1E-3544-46C5-B700-B9A8793AFA33}">
      <dsp:nvSpPr>
        <dsp:cNvPr id="0" name=""/>
        <dsp:cNvSpPr/>
      </dsp:nvSpPr>
      <dsp:spPr>
        <a:xfrm>
          <a:off x="14793" y="2201188"/>
          <a:ext cx="2993675" cy="1177480"/>
        </a:xfrm>
        <a:prstGeom prst="rect">
          <a:avLst/>
        </a:prstGeom>
        <a:noFill/>
        <a:ln>
          <a:noFill/>
        </a:ln>
        <a:effectLst/>
      </dsp:spPr>
      <dsp:style>
        <a:lnRef idx="0">
          <a:scrgbClr r="0" g="0" b="0"/>
        </a:lnRef>
        <a:fillRef idx="0">
          <a:scrgbClr r="0" g="0" b="0"/>
        </a:fillRef>
        <a:effectRef idx="0">
          <a:scrgbClr r="0" g="0" b="0"/>
        </a:effectRef>
        <a:fontRef idx="minor"/>
      </dsp:style>
    </dsp:sp>
    <dsp:sp modelId="{D1A9F70B-0C6B-4E08-8A04-C53226ABE989}">
      <dsp:nvSpPr>
        <dsp:cNvPr id="0" name=""/>
        <dsp:cNvSpPr/>
      </dsp:nvSpPr>
      <dsp:spPr>
        <a:xfrm>
          <a:off x="3532362" y="239175"/>
          <a:ext cx="1047786" cy="910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FE19A7-44A9-4388-91FD-0A56477EDA0F}">
      <dsp:nvSpPr>
        <dsp:cNvPr id="0" name=""/>
        <dsp:cNvSpPr/>
      </dsp:nvSpPr>
      <dsp:spPr>
        <a:xfrm>
          <a:off x="3532362" y="1284310"/>
          <a:ext cx="2993675" cy="85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kern="1200"/>
            <a:t>W postanowieniu o zastosowaniu tymczasowego aresztowania należy określić czas jego trwania, a ponadto oznaczyć termin, do którego aresztowanie ma trwać.</a:t>
          </a:r>
          <a:endParaRPr lang="en-US" sz="1400" kern="1200"/>
        </a:p>
      </dsp:txBody>
      <dsp:txXfrm>
        <a:off x="3532362" y="1284310"/>
        <a:ext cx="2993675" cy="854087"/>
      </dsp:txXfrm>
    </dsp:sp>
    <dsp:sp modelId="{D4125FA1-8700-4B93-BB9C-1D1CA3546820}">
      <dsp:nvSpPr>
        <dsp:cNvPr id="0" name=""/>
        <dsp:cNvSpPr/>
      </dsp:nvSpPr>
      <dsp:spPr>
        <a:xfrm>
          <a:off x="3532362" y="2201188"/>
          <a:ext cx="2993675" cy="1177480"/>
        </a:xfrm>
        <a:prstGeom prst="rect">
          <a:avLst/>
        </a:prstGeom>
        <a:noFill/>
        <a:ln>
          <a:noFill/>
        </a:ln>
        <a:effectLst/>
      </dsp:spPr>
      <dsp:style>
        <a:lnRef idx="0">
          <a:scrgbClr r="0" g="0" b="0"/>
        </a:lnRef>
        <a:fillRef idx="0">
          <a:scrgbClr r="0" g="0" b="0"/>
        </a:fillRef>
        <a:effectRef idx="0">
          <a:scrgbClr r="0" g="0" b="0"/>
        </a:effectRef>
        <a:fontRef idx="minor"/>
      </dsp:style>
    </dsp:sp>
    <dsp:sp modelId="{B8564147-7C86-472C-B832-4614DB3ACC98}">
      <dsp:nvSpPr>
        <dsp:cNvPr id="0" name=""/>
        <dsp:cNvSpPr/>
      </dsp:nvSpPr>
      <dsp:spPr>
        <a:xfrm>
          <a:off x="7049931" y="239175"/>
          <a:ext cx="1047786" cy="910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C71186-F57A-43DC-8AF2-9FF9701AC20F}">
      <dsp:nvSpPr>
        <dsp:cNvPr id="0" name=""/>
        <dsp:cNvSpPr/>
      </dsp:nvSpPr>
      <dsp:spPr>
        <a:xfrm>
          <a:off x="7049931" y="1284310"/>
          <a:ext cx="2993675" cy="85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kern="1200"/>
            <a:t>Uzasadnienie postanowienia o zastosowaniu środka zapobiegawczego powinno zawierać</a:t>
          </a:r>
          <a:endParaRPr lang="en-US" sz="1400" kern="1200"/>
        </a:p>
      </dsp:txBody>
      <dsp:txXfrm>
        <a:off x="7049931" y="1284310"/>
        <a:ext cx="2993675" cy="854087"/>
      </dsp:txXfrm>
    </dsp:sp>
    <dsp:sp modelId="{41D0246F-18DE-4722-8106-237EC2DBC484}">
      <dsp:nvSpPr>
        <dsp:cNvPr id="0" name=""/>
        <dsp:cNvSpPr/>
      </dsp:nvSpPr>
      <dsp:spPr>
        <a:xfrm>
          <a:off x="7049931" y="2201188"/>
          <a:ext cx="2993675" cy="1177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pl-PL" sz="1100" kern="1200"/>
            <a:t>przedstawienie dowodów świadczących o popełnieniu przez oskarżonego przestępstwa</a:t>
          </a:r>
          <a:endParaRPr lang="en-US" sz="1100" kern="1200"/>
        </a:p>
        <a:p>
          <a:pPr marL="0" lvl="0" indent="0" algn="l" defTabSz="488950">
            <a:lnSpc>
              <a:spcPct val="90000"/>
            </a:lnSpc>
            <a:spcBef>
              <a:spcPct val="0"/>
            </a:spcBef>
            <a:spcAft>
              <a:spcPct val="35000"/>
            </a:spcAft>
            <a:buNone/>
          </a:pPr>
          <a:r>
            <a:rPr lang="pl-PL" sz="1100" kern="1200"/>
            <a:t>wykazanie okoliczności wskazujących na istnienie zagrożeń dla prawidłowego toku postępowania lub możliwości popełnienia przez oskarżonego nowego, ciężkiego przestępstwa w razie niezastosowania środka zapobiegawczego </a:t>
          </a:r>
          <a:endParaRPr lang="en-US" sz="1100" kern="1200"/>
        </a:p>
        <a:p>
          <a:pPr marL="0" lvl="0" indent="0" algn="l" defTabSz="488950">
            <a:lnSpc>
              <a:spcPct val="90000"/>
            </a:lnSpc>
            <a:spcBef>
              <a:spcPct val="0"/>
            </a:spcBef>
            <a:spcAft>
              <a:spcPct val="35000"/>
            </a:spcAft>
            <a:buNone/>
          </a:pPr>
          <a:r>
            <a:rPr lang="pl-PL" sz="1100" kern="1200"/>
            <a:t>wykazanie podstawy zastosowania i potrzeby zastosowania danego środka. </a:t>
          </a:r>
          <a:endParaRPr lang="en-US" sz="1100" kern="1200"/>
        </a:p>
        <a:p>
          <a:pPr marL="0" lvl="0" indent="0" algn="l" defTabSz="488950">
            <a:lnSpc>
              <a:spcPct val="90000"/>
            </a:lnSpc>
            <a:spcBef>
              <a:spcPct val="0"/>
            </a:spcBef>
            <a:spcAft>
              <a:spcPct val="35000"/>
            </a:spcAft>
            <a:buNone/>
          </a:pPr>
          <a:r>
            <a:rPr lang="pl-PL" sz="1100" kern="1200"/>
            <a:t>wyjaśnienie, dlaczego nie uznano za wystarczające zastosowanie innego środka zapobiegawczego</a:t>
          </a:r>
          <a:endParaRPr lang="en-US" sz="1100" kern="1200"/>
        </a:p>
      </dsp:txBody>
      <dsp:txXfrm>
        <a:off x="7049931" y="2201188"/>
        <a:ext cx="2993675" cy="11774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B4D4B-0EFB-4D64-AB0A-AB0EE236B017}">
      <dsp:nvSpPr>
        <dsp:cNvPr id="0" name=""/>
        <dsp:cNvSpPr/>
      </dsp:nvSpPr>
      <dsp:spPr>
        <a:xfrm>
          <a:off x="743555" y="79355"/>
          <a:ext cx="743022" cy="74302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54C1B2-8C62-4831-943B-C04BD4B54D39}">
      <dsp:nvSpPr>
        <dsp:cNvPr id="0" name=""/>
        <dsp:cNvSpPr/>
      </dsp:nvSpPr>
      <dsp:spPr>
        <a:xfrm>
          <a:off x="899589" y="235390"/>
          <a:ext cx="430952" cy="4309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3EC51F-252A-4E29-BCCD-AC5C3F6BAB1D}">
      <dsp:nvSpPr>
        <dsp:cNvPr id="0" name=""/>
        <dsp:cNvSpPr/>
      </dsp:nvSpPr>
      <dsp:spPr>
        <a:xfrm>
          <a:off x="1645796" y="79355"/>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pl-PL" sz="1100" kern="1200"/>
            <a:t>Liczba wniosków o tymczasowe aresztowanie – 9412 </a:t>
          </a:r>
          <a:endParaRPr lang="en-US" sz="1100" kern="1200"/>
        </a:p>
      </dsp:txBody>
      <dsp:txXfrm>
        <a:off x="1645796" y="79355"/>
        <a:ext cx="1751409" cy="743022"/>
      </dsp:txXfrm>
    </dsp:sp>
    <dsp:sp modelId="{AEE964B7-8EB0-4AC9-9B40-52B2665C4EAC}">
      <dsp:nvSpPr>
        <dsp:cNvPr id="0" name=""/>
        <dsp:cNvSpPr/>
      </dsp:nvSpPr>
      <dsp:spPr>
        <a:xfrm>
          <a:off x="3702374" y="79355"/>
          <a:ext cx="743022" cy="74302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3A9A0E-1B02-42D5-9BEC-1A748ABF6D73}">
      <dsp:nvSpPr>
        <dsp:cNvPr id="0" name=""/>
        <dsp:cNvSpPr/>
      </dsp:nvSpPr>
      <dsp:spPr>
        <a:xfrm>
          <a:off x="3858409" y="235390"/>
          <a:ext cx="430952" cy="4309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D1B9B3-341D-460B-8F2A-A43A32904BF2}">
      <dsp:nvSpPr>
        <dsp:cNvPr id="0" name=""/>
        <dsp:cNvSpPr/>
      </dsp:nvSpPr>
      <dsp:spPr>
        <a:xfrm>
          <a:off x="4604616" y="79355"/>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pl-PL" sz="1100" kern="1200"/>
            <a:t>Sąd uwzględnił wniosek o TA – 8525 </a:t>
          </a:r>
          <a:endParaRPr lang="en-US" sz="1100" kern="1200"/>
        </a:p>
      </dsp:txBody>
      <dsp:txXfrm>
        <a:off x="4604616" y="79355"/>
        <a:ext cx="1751409" cy="743022"/>
      </dsp:txXfrm>
    </dsp:sp>
    <dsp:sp modelId="{CE39FB61-B9A0-4627-8456-0ED736FF6EA8}">
      <dsp:nvSpPr>
        <dsp:cNvPr id="0" name=""/>
        <dsp:cNvSpPr/>
      </dsp:nvSpPr>
      <dsp:spPr>
        <a:xfrm>
          <a:off x="6661194" y="79355"/>
          <a:ext cx="743022" cy="74302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371D46-22E3-45E3-B8D2-BA34D7774FC9}">
      <dsp:nvSpPr>
        <dsp:cNvPr id="0" name=""/>
        <dsp:cNvSpPr/>
      </dsp:nvSpPr>
      <dsp:spPr>
        <a:xfrm>
          <a:off x="6817229" y="235390"/>
          <a:ext cx="430952" cy="4309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AC26F7-E18E-453B-9ECE-56B889947F53}">
      <dsp:nvSpPr>
        <dsp:cNvPr id="0" name=""/>
        <dsp:cNvSpPr/>
      </dsp:nvSpPr>
      <dsp:spPr>
        <a:xfrm>
          <a:off x="7563435" y="79355"/>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pl-PL" sz="1100" kern="1200"/>
            <a:t>Czyli skuteczność wniosku o TA to </a:t>
          </a:r>
          <a:r>
            <a:rPr lang="pl-PL" sz="1100" b="1" u="sng" kern="1200"/>
            <a:t>90,6%</a:t>
          </a:r>
          <a:endParaRPr lang="en-US" sz="1100" kern="1200"/>
        </a:p>
      </dsp:txBody>
      <dsp:txXfrm>
        <a:off x="7563435" y="79355"/>
        <a:ext cx="1751409" cy="743022"/>
      </dsp:txXfrm>
    </dsp:sp>
    <dsp:sp modelId="{6003B7B7-0E23-4B77-833F-3E422D3B799B}">
      <dsp:nvSpPr>
        <dsp:cNvPr id="0" name=""/>
        <dsp:cNvSpPr/>
      </dsp:nvSpPr>
      <dsp:spPr>
        <a:xfrm>
          <a:off x="743555" y="1437411"/>
          <a:ext cx="743022" cy="74302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FE3B02-3B47-478D-8644-9EA3B625A946}">
      <dsp:nvSpPr>
        <dsp:cNvPr id="0" name=""/>
        <dsp:cNvSpPr/>
      </dsp:nvSpPr>
      <dsp:spPr>
        <a:xfrm>
          <a:off x="899589" y="1593446"/>
          <a:ext cx="430952" cy="4309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10866E-91C7-4CBD-8FE5-7C7A85485F0E}">
      <dsp:nvSpPr>
        <dsp:cNvPr id="0" name=""/>
        <dsp:cNvSpPr/>
      </dsp:nvSpPr>
      <dsp:spPr>
        <a:xfrm>
          <a:off x="1645796" y="1437411"/>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pl-PL" sz="1100" kern="1200"/>
            <a:t>Liczba zażaleń na postanowienie w przedmiocie tymczasowego aresztowania – 3136 </a:t>
          </a:r>
          <a:endParaRPr lang="en-US" sz="1100" kern="1200"/>
        </a:p>
      </dsp:txBody>
      <dsp:txXfrm>
        <a:off x="1645796" y="1437411"/>
        <a:ext cx="1751409" cy="743022"/>
      </dsp:txXfrm>
    </dsp:sp>
    <dsp:sp modelId="{B3789316-5071-4A1E-8650-7CB49EF33E68}">
      <dsp:nvSpPr>
        <dsp:cNvPr id="0" name=""/>
        <dsp:cNvSpPr/>
      </dsp:nvSpPr>
      <dsp:spPr>
        <a:xfrm>
          <a:off x="3702374" y="1437411"/>
          <a:ext cx="743022" cy="74302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E623F2-9B40-4F18-9499-762B0C678583}">
      <dsp:nvSpPr>
        <dsp:cNvPr id="0" name=""/>
        <dsp:cNvSpPr/>
      </dsp:nvSpPr>
      <dsp:spPr>
        <a:xfrm>
          <a:off x="3858409" y="1593446"/>
          <a:ext cx="430952" cy="4309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DCDD9B-C9FC-4404-8821-645BA62E98AC}">
      <dsp:nvSpPr>
        <dsp:cNvPr id="0" name=""/>
        <dsp:cNvSpPr/>
      </dsp:nvSpPr>
      <dsp:spPr>
        <a:xfrm>
          <a:off x="4604616" y="1437411"/>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pl-PL" sz="1100" kern="1200"/>
            <a:t>Sądy przychyliły się do zażalenia – 198 </a:t>
          </a:r>
          <a:endParaRPr lang="en-US" sz="1100" kern="1200"/>
        </a:p>
      </dsp:txBody>
      <dsp:txXfrm>
        <a:off x="4604616" y="1437411"/>
        <a:ext cx="1751409" cy="743022"/>
      </dsp:txXfrm>
    </dsp:sp>
    <dsp:sp modelId="{61255E5E-DAB6-459B-91F9-0C80F548F0FD}">
      <dsp:nvSpPr>
        <dsp:cNvPr id="0" name=""/>
        <dsp:cNvSpPr/>
      </dsp:nvSpPr>
      <dsp:spPr>
        <a:xfrm>
          <a:off x="6661194" y="1437411"/>
          <a:ext cx="743022" cy="74302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912EF6-CBF4-485E-AEB6-A5FB2C0730E1}">
      <dsp:nvSpPr>
        <dsp:cNvPr id="0" name=""/>
        <dsp:cNvSpPr/>
      </dsp:nvSpPr>
      <dsp:spPr>
        <a:xfrm>
          <a:off x="6817229" y="1593446"/>
          <a:ext cx="430952" cy="43095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CF6156-6B63-40BD-980B-81D5562B2CE3}">
      <dsp:nvSpPr>
        <dsp:cNvPr id="0" name=""/>
        <dsp:cNvSpPr/>
      </dsp:nvSpPr>
      <dsp:spPr>
        <a:xfrm>
          <a:off x="7563435" y="1437411"/>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pl-PL" sz="1100" kern="1200"/>
            <a:t>Skuteczność zażalenia – </a:t>
          </a:r>
          <a:r>
            <a:rPr lang="pl-PL" sz="1100" b="1" u="sng" kern="1200"/>
            <a:t>6% </a:t>
          </a:r>
          <a:endParaRPr lang="en-US" sz="1100" kern="1200"/>
        </a:p>
      </dsp:txBody>
      <dsp:txXfrm>
        <a:off x="7563435" y="1437411"/>
        <a:ext cx="1751409" cy="743022"/>
      </dsp:txXfrm>
    </dsp:sp>
    <dsp:sp modelId="{48EBC28D-E417-429C-B112-2ED97275BD4C}">
      <dsp:nvSpPr>
        <dsp:cNvPr id="0" name=""/>
        <dsp:cNvSpPr/>
      </dsp:nvSpPr>
      <dsp:spPr>
        <a:xfrm>
          <a:off x="743555" y="2795467"/>
          <a:ext cx="743022" cy="74302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E79C4A-DE58-45BC-8F3C-0D229A87FBD4}">
      <dsp:nvSpPr>
        <dsp:cNvPr id="0" name=""/>
        <dsp:cNvSpPr/>
      </dsp:nvSpPr>
      <dsp:spPr>
        <a:xfrm>
          <a:off x="899589" y="2951501"/>
          <a:ext cx="430952" cy="43095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610B3B-B47A-488C-8081-EFC120FC0BEF}">
      <dsp:nvSpPr>
        <dsp:cNvPr id="0" name=""/>
        <dsp:cNvSpPr/>
      </dsp:nvSpPr>
      <dsp:spPr>
        <a:xfrm>
          <a:off x="1645796" y="2795467"/>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pl-PL" sz="1100" kern="1200"/>
            <a:t>Prokurator uchylił/zmienił tymczasowe aresztowanie na inny środek zapobiegawczy – 2267 </a:t>
          </a:r>
          <a:endParaRPr lang="en-US" sz="1100" kern="1200"/>
        </a:p>
      </dsp:txBody>
      <dsp:txXfrm>
        <a:off x="1645796" y="2795467"/>
        <a:ext cx="1751409" cy="743022"/>
      </dsp:txXfrm>
    </dsp:sp>
    <dsp:sp modelId="{C9A5AFE0-86A6-46A2-8510-ED62186A9054}">
      <dsp:nvSpPr>
        <dsp:cNvPr id="0" name=""/>
        <dsp:cNvSpPr/>
      </dsp:nvSpPr>
      <dsp:spPr>
        <a:xfrm>
          <a:off x="3702374" y="2795467"/>
          <a:ext cx="743022" cy="74302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ECBD02-E353-4B4F-AD80-591777F621CC}">
      <dsp:nvSpPr>
        <dsp:cNvPr id="0" name=""/>
        <dsp:cNvSpPr/>
      </dsp:nvSpPr>
      <dsp:spPr>
        <a:xfrm>
          <a:off x="3858409" y="2951501"/>
          <a:ext cx="430952" cy="43095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EB8443-B2F2-4CA4-9E93-92C8C26B16B2}">
      <dsp:nvSpPr>
        <dsp:cNvPr id="0" name=""/>
        <dsp:cNvSpPr/>
      </dsp:nvSpPr>
      <dsp:spPr>
        <a:xfrm>
          <a:off x="4604616" y="2795467"/>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pl-PL" sz="1100" kern="1200">
              <a:hlinkClick xmlns:r="http://schemas.openxmlformats.org/officeDocument/2006/relationships" r:id="rId17"/>
            </a:rPr>
            <a:t>https://pk.gov.pl/wp-content/uploads/2017/08/0f5ed2eeffdd52317924eb454b8d3a67.pdf</a:t>
          </a:r>
          <a:r>
            <a:rPr lang="pl-PL" sz="1100" kern="1200"/>
            <a:t> </a:t>
          </a:r>
          <a:endParaRPr lang="en-US" sz="1100" kern="1200"/>
        </a:p>
      </dsp:txBody>
      <dsp:txXfrm>
        <a:off x="4604616" y="2795467"/>
        <a:ext cx="1751409" cy="74302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EB434-EB1A-4982-9A1F-5631A53A0265}">
      <dsp:nvSpPr>
        <dsp:cNvPr id="0" name=""/>
        <dsp:cNvSpPr/>
      </dsp:nvSpPr>
      <dsp:spPr>
        <a:xfrm>
          <a:off x="0" y="446192"/>
          <a:ext cx="6572250" cy="8874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l-PL" sz="1600" kern="1200"/>
            <a:t>Zażalenie przysługuje na zasadach ogólnych </a:t>
          </a:r>
          <a:endParaRPr lang="en-US" sz="1600" kern="1200"/>
        </a:p>
      </dsp:txBody>
      <dsp:txXfrm>
        <a:off x="43321" y="489513"/>
        <a:ext cx="6485608" cy="800803"/>
      </dsp:txXfrm>
    </dsp:sp>
    <dsp:sp modelId="{2259A0CA-245F-48FF-9613-7DDDD4829E4F}">
      <dsp:nvSpPr>
        <dsp:cNvPr id="0" name=""/>
        <dsp:cNvSpPr/>
      </dsp:nvSpPr>
      <dsp:spPr>
        <a:xfrm>
          <a:off x="0" y="1333637"/>
          <a:ext cx="657225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669"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pl-PL" sz="1200" kern="1200"/>
            <a:t>Termin – 7 dni od daty doręczenia postanowienia </a:t>
          </a:r>
          <a:endParaRPr lang="en-US" sz="1200" kern="1200"/>
        </a:p>
        <a:p>
          <a:pPr marL="114300" lvl="1" indent="-114300" algn="l" defTabSz="533400">
            <a:lnSpc>
              <a:spcPct val="90000"/>
            </a:lnSpc>
            <a:spcBef>
              <a:spcPct val="0"/>
            </a:spcBef>
            <a:spcAft>
              <a:spcPct val="20000"/>
            </a:spcAft>
            <a:buChar char="•"/>
          </a:pPr>
          <a:r>
            <a:rPr lang="pl-PL" sz="1200" kern="1200"/>
            <a:t>konsekwencje jego wniesienia i możliwości uwzględnienia przez sąd (art. 462 i 463)</a:t>
          </a:r>
          <a:endParaRPr lang="en-US" sz="1200" kern="1200"/>
        </a:p>
        <a:p>
          <a:pPr marL="114300" lvl="1" indent="-114300" algn="l" defTabSz="533400">
            <a:lnSpc>
              <a:spcPct val="90000"/>
            </a:lnSpc>
            <a:spcBef>
              <a:spcPct val="0"/>
            </a:spcBef>
            <a:spcAft>
              <a:spcPct val="20000"/>
            </a:spcAft>
            <a:buChar char="•"/>
          </a:pPr>
          <a:r>
            <a:rPr lang="pl-PL" sz="1200" kern="1200"/>
            <a:t>tryb rozpoznania art. 464</a:t>
          </a:r>
          <a:endParaRPr lang="en-US" sz="1200" kern="1200"/>
        </a:p>
        <a:p>
          <a:pPr marL="114300" lvl="1" indent="-114300" algn="l" defTabSz="533400">
            <a:lnSpc>
              <a:spcPct val="90000"/>
            </a:lnSpc>
            <a:spcBef>
              <a:spcPct val="0"/>
            </a:spcBef>
            <a:spcAft>
              <a:spcPct val="20000"/>
            </a:spcAft>
            <a:buChar char="•"/>
          </a:pPr>
          <a:r>
            <a:rPr lang="pl-PL" sz="1200" kern="1200"/>
            <a:t>warunki formalne i tryb wnoszenia środka odwoławczego, zagadnienia zakresu kontroli, problem podstaw i rodzajów decyzji podejmowanych przez sąd drugiej instancji – art. 425 – 443</a:t>
          </a:r>
          <a:endParaRPr lang="en-US" sz="1200" kern="1200"/>
        </a:p>
      </dsp:txBody>
      <dsp:txXfrm>
        <a:off x="0" y="1333637"/>
        <a:ext cx="6572250" cy="993600"/>
      </dsp:txXfrm>
    </dsp:sp>
    <dsp:sp modelId="{B840E2D5-E3BC-49E4-BA0F-DB36E5EB2FF3}">
      <dsp:nvSpPr>
        <dsp:cNvPr id="0" name=""/>
        <dsp:cNvSpPr/>
      </dsp:nvSpPr>
      <dsp:spPr>
        <a:xfrm>
          <a:off x="0" y="2327237"/>
          <a:ext cx="6572250" cy="887445"/>
        </a:xfrm>
        <a:prstGeom prst="roundRect">
          <a:avLst/>
        </a:prstGeom>
        <a:solidFill>
          <a:schemeClr val="accent2">
            <a:hueOff val="1373170"/>
            <a:satOff val="-24404"/>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l-PL" sz="1600" kern="1200"/>
            <a:t>Jakie postanowienia mogą być przedmiotem zaskarżenia w drodze zażalenia? </a:t>
          </a:r>
          <a:endParaRPr lang="en-US" sz="1600" kern="1200"/>
        </a:p>
      </dsp:txBody>
      <dsp:txXfrm>
        <a:off x="43321" y="2370558"/>
        <a:ext cx="6485608" cy="800803"/>
      </dsp:txXfrm>
    </dsp:sp>
    <dsp:sp modelId="{D7506E2F-3CB0-4FE2-B89B-759EFE765CE3}">
      <dsp:nvSpPr>
        <dsp:cNvPr id="0" name=""/>
        <dsp:cNvSpPr/>
      </dsp:nvSpPr>
      <dsp:spPr>
        <a:xfrm>
          <a:off x="0" y="3260762"/>
          <a:ext cx="6572250" cy="887445"/>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l-PL" sz="1600" kern="1200"/>
            <a:t>Te, które z uwagi na treść rozstrzygnięcia wywierają bezpośredni, w momencie jego wydania, wpływ na stosowanie środka zapobiegawczego lub na czas jego trwania. Zażalenie przysługuje zatem na postanowienie o:</a:t>
          </a:r>
          <a:endParaRPr lang="en-US" sz="1600" kern="1200"/>
        </a:p>
      </dsp:txBody>
      <dsp:txXfrm>
        <a:off x="43321" y="3304083"/>
        <a:ext cx="6485608" cy="800803"/>
      </dsp:txXfrm>
    </dsp:sp>
    <dsp:sp modelId="{8C195BB9-4600-483D-A182-3A8A431EE1A1}">
      <dsp:nvSpPr>
        <dsp:cNvPr id="0" name=""/>
        <dsp:cNvSpPr/>
      </dsp:nvSpPr>
      <dsp:spPr>
        <a:xfrm>
          <a:off x="0" y="4148207"/>
          <a:ext cx="657225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669"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pl-PL" sz="1200" kern="1200"/>
            <a:t>Zastosowaniu; przez zastosowanie tymczasowego aresztowania należy rozumieć także jego przedłużenie oraz ponowne stosowanie po uprzednim uchyleniu.</a:t>
          </a:r>
          <a:endParaRPr lang="en-US" sz="1200" kern="1200"/>
        </a:p>
        <a:p>
          <a:pPr marL="114300" lvl="1" indent="-114300" algn="l" defTabSz="533400">
            <a:lnSpc>
              <a:spcPct val="90000"/>
            </a:lnSpc>
            <a:spcBef>
              <a:spcPct val="0"/>
            </a:spcBef>
            <a:spcAft>
              <a:spcPct val="20000"/>
            </a:spcAft>
            <a:buChar char="•"/>
          </a:pPr>
          <a:r>
            <a:rPr lang="pl-PL" sz="1200" kern="1200"/>
            <a:t>przedłużeniu stosowania tymczasowego aresztowania, </a:t>
          </a:r>
          <a:endParaRPr lang="en-US" sz="1200" kern="1200"/>
        </a:p>
        <a:p>
          <a:pPr marL="114300" lvl="1" indent="-114300" algn="l" defTabSz="533400">
            <a:lnSpc>
              <a:spcPct val="90000"/>
            </a:lnSpc>
            <a:spcBef>
              <a:spcPct val="0"/>
            </a:spcBef>
            <a:spcAft>
              <a:spcPct val="20000"/>
            </a:spcAft>
            <a:buChar char="•"/>
          </a:pPr>
          <a:r>
            <a:rPr lang="pl-PL" sz="1200" kern="1200"/>
            <a:t>odmowie zastosowania lub przedłużenia stosowania tymczasowego aresztowania, </a:t>
          </a:r>
          <a:endParaRPr lang="en-US" sz="1200" kern="1200"/>
        </a:p>
        <a:p>
          <a:pPr marL="114300" lvl="1" indent="-114300" algn="l" defTabSz="533400">
            <a:lnSpc>
              <a:spcPct val="90000"/>
            </a:lnSpc>
            <a:spcBef>
              <a:spcPct val="0"/>
            </a:spcBef>
            <a:spcAft>
              <a:spcPct val="20000"/>
            </a:spcAft>
            <a:buChar char="•"/>
          </a:pPr>
          <a:r>
            <a:rPr lang="pl-PL" sz="1200" kern="1200"/>
            <a:t>zmiany na łagodniejszy środek lub uchylenia tymczasowego aresztowania</a:t>
          </a:r>
          <a:endParaRPr lang="en-US" sz="1200" kern="1200"/>
        </a:p>
      </dsp:txBody>
      <dsp:txXfrm>
        <a:off x="0" y="4148207"/>
        <a:ext cx="6572250" cy="9936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36174-75FC-4D1E-82DB-E90C825D063A}">
      <dsp:nvSpPr>
        <dsp:cNvPr id="0" name=""/>
        <dsp:cNvSpPr/>
      </dsp:nvSpPr>
      <dsp:spPr>
        <a:xfrm>
          <a:off x="0" y="1501"/>
          <a:ext cx="10058399" cy="7610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3CA3F7-1E1E-455E-A785-912291067BCD}">
      <dsp:nvSpPr>
        <dsp:cNvPr id="0" name=""/>
        <dsp:cNvSpPr/>
      </dsp:nvSpPr>
      <dsp:spPr>
        <a:xfrm>
          <a:off x="230208" y="172730"/>
          <a:ext cx="418560" cy="418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0E97DF-8B87-4A5F-A707-7E644FA7FB4E}">
      <dsp:nvSpPr>
        <dsp:cNvPr id="0" name=""/>
        <dsp:cNvSpPr/>
      </dsp:nvSpPr>
      <dsp:spPr>
        <a:xfrm>
          <a:off x="878977" y="1501"/>
          <a:ext cx="91794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622300">
            <a:lnSpc>
              <a:spcPct val="90000"/>
            </a:lnSpc>
            <a:spcBef>
              <a:spcPct val="0"/>
            </a:spcBef>
            <a:spcAft>
              <a:spcPct val="35000"/>
            </a:spcAft>
            <a:buNone/>
          </a:pPr>
          <a:r>
            <a:rPr lang="pl-PL" sz="1400" kern="1200"/>
            <a:t>art. 257 § 2 </a:t>
          </a:r>
          <a:endParaRPr lang="en-US" sz="1400" kern="1200"/>
        </a:p>
      </dsp:txBody>
      <dsp:txXfrm>
        <a:off x="878977" y="1501"/>
        <a:ext cx="9179422" cy="761019"/>
      </dsp:txXfrm>
    </dsp:sp>
    <dsp:sp modelId="{5C46EAB6-A675-4A78-88BC-72BC68F6ED53}">
      <dsp:nvSpPr>
        <dsp:cNvPr id="0" name=""/>
        <dsp:cNvSpPr/>
      </dsp:nvSpPr>
      <dsp:spPr>
        <a:xfrm>
          <a:off x="0" y="952775"/>
          <a:ext cx="10058399" cy="7610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2B9A4-BCC1-4A16-8215-11665FE400B5}">
      <dsp:nvSpPr>
        <dsp:cNvPr id="0" name=""/>
        <dsp:cNvSpPr/>
      </dsp:nvSpPr>
      <dsp:spPr>
        <a:xfrm>
          <a:off x="230208" y="1124005"/>
          <a:ext cx="418560" cy="418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8A4010-3257-4F33-8E14-1695AAE07531}">
      <dsp:nvSpPr>
        <dsp:cNvPr id="0" name=""/>
        <dsp:cNvSpPr/>
      </dsp:nvSpPr>
      <dsp:spPr>
        <a:xfrm>
          <a:off x="878977" y="952775"/>
          <a:ext cx="91794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622300">
            <a:lnSpc>
              <a:spcPct val="90000"/>
            </a:lnSpc>
            <a:spcBef>
              <a:spcPct val="0"/>
            </a:spcBef>
            <a:spcAft>
              <a:spcPct val="35000"/>
            </a:spcAft>
            <a:buNone/>
          </a:pPr>
          <a:r>
            <a:rPr lang="pl-PL" sz="1400" kern="1200"/>
            <a:t>Stosując tymczasowe aresztowanie, sąd może zastrzec, że środek ten ulegnie zmianie z chwilą złożenia, nie później niż w wyznaczonym terminie, określonego poręczenia majątkowego; na uzasadniony wniosek oskarżonego lub jego obrońcy, złożony najpóźniej w ostatnim dniu wyznaczonego terminu, sąd może przedłużyć termin złożenia poręczenia.</a:t>
          </a:r>
          <a:endParaRPr lang="en-US" sz="1400" kern="1200"/>
        </a:p>
      </dsp:txBody>
      <dsp:txXfrm>
        <a:off x="878977" y="952775"/>
        <a:ext cx="9179422" cy="761019"/>
      </dsp:txXfrm>
    </dsp:sp>
    <dsp:sp modelId="{02457AB5-F4C4-4844-8820-1B20DEB8396E}">
      <dsp:nvSpPr>
        <dsp:cNvPr id="0" name=""/>
        <dsp:cNvSpPr/>
      </dsp:nvSpPr>
      <dsp:spPr>
        <a:xfrm>
          <a:off x="0" y="1904049"/>
          <a:ext cx="10058399" cy="7610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4FA065-BCA7-49F8-B64A-C561D0420E4A}">
      <dsp:nvSpPr>
        <dsp:cNvPr id="0" name=""/>
        <dsp:cNvSpPr/>
      </dsp:nvSpPr>
      <dsp:spPr>
        <a:xfrm>
          <a:off x="230208" y="2075279"/>
          <a:ext cx="418560" cy="418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8FA2A4-0BC6-44CA-B407-FB6F4B46C73B}">
      <dsp:nvSpPr>
        <dsp:cNvPr id="0" name=""/>
        <dsp:cNvSpPr/>
      </dsp:nvSpPr>
      <dsp:spPr>
        <a:xfrm>
          <a:off x="878977" y="1904049"/>
          <a:ext cx="91794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622300">
            <a:lnSpc>
              <a:spcPct val="90000"/>
            </a:lnSpc>
            <a:spcBef>
              <a:spcPct val="0"/>
            </a:spcBef>
            <a:spcAft>
              <a:spcPct val="35000"/>
            </a:spcAft>
            <a:buNone/>
          </a:pPr>
          <a:r>
            <a:rPr lang="pl-PL" sz="1400" kern="1200"/>
            <a:t>Sąd orzeka o zastosowaniu tymczasowego aresztowania, ale jednocześnie daje oskarżonemu szansę w postaci zastosowania nie izolacyjnego środka zapobiegawczego, jeżeli w wyznaczonym przez sąd okresie wpłaci przez niego określoną sumę poręczenia majątkowego. </a:t>
          </a:r>
          <a:endParaRPr lang="en-US" sz="1400" kern="1200"/>
        </a:p>
      </dsp:txBody>
      <dsp:txXfrm>
        <a:off x="878977" y="1904049"/>
        <a:ext cx="9179422" cy="761019"/>
      </dsp:txXfrm>
    </dsp:sp>
    <dsp:sp modelId="{778536FA-0839-4330-BCC1-F4F537C91131}">
      <dsp:nvSpPr>
        <dsp:cNvPr id="0" name=""/>
        <dsp:cNvSpPr/>
      </dsp:nvSpPr>
      <dsp:spPr>
        <a:xfrm>
          <a:off x="0" y="2855324"/>
          <a:ext cx="10058399" cy="7610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DBC4EB-F823-4729-BCD9-FF3F812AE03F}">
      <dsp:nvSpPr>
        <dsp:cNvPr id="0" name=""/>
        <dsp:cNvSpPr/>
      </dsp:nvSpPr>
      <dsp:spPr>
        <a:xfrm>
          <a:off x="230208" y="3026553"/>
          <a:ext cx="418560" cy="418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257F34-7CD0-464C-853B-08C5260A6C1C}">
      <dsp:nvSpPr>
        <dsp:cNvPr id="0" name=""/>
        <dsp:cNvSpPr/>
      </dsp:nvSpPr>
      <dsp:spPr>
        <a:xfrm>
          <a:off x="878977" y="2855324"/>
          <a:ext cx="91794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622300">
            <a:lnSpc>
              <a:spcPct val="90000"/>
            </a:lnSpc>
            <a:spcBef>
              <a:spcPct val="0"/>
            </a:spcBef>
            <a:spcAft>
              <a:spcPct val="35000"/>
            </a:spcAft>
            <a:buNone/>
          </a:pPr>
          <a:r>
            <a:rPr lang="pl-PL" sz="1400" kern="1200"/>
            <a:t>Jeżeli poręczenie nie zostanie wpłacone – areszt zmienia się w bezwarunkowy.  </a:t>
          </a:r>
          <a:endParaRPr lang="en-US" sz="1400" kern="1200"/>
        </a:p>
      </dsp:txBody>
      <dsp:txXfrm>
        <a:off x="878977" y="2855324"/>
        <a:ext cx="9179422" cy="76101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6E51D-A20B-42B3-AD5D-EC7BF985BCAD}">
      <dsp:nvSpPr>
        <dsp:cNvPr id="0" name=""/>
        <dsp:cNvSpPr/>
      </dsp:nvSpPr>
      <dsp:spPr>
        <a:xfrm>
          <a:off x="3437" y="599016"/>
          <a:ext cx="1861393" cy="11168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pl-PL" sz="1400" kern="1200"/>
            <a:t>poręczenie majątkowe</a:t>
          </a:r>
        </a:p>
      </dsp:txBody>
      <dsp:txXfrm>
        <a:off x="3437" y="599016"/>
        <a:ext cx="1861393" cy="1116836"/>
      </dsp:txXfrm>
    </dsp:sp>
    <dsp:sp modelId="{E678121A-1B2D-488D-BBC7-A8C3A38B9530}">
      <dsp:nvSpPr>
        <dsp:cNvPr id="0" name=""/>
        <dsp:cNvSpPr/>
      </dsp:nvSpPr>
      <dsp:spPr>
        <a:xfrm>
          <a:off x="2050970" y="599016"/>
          <a:ext cx="1861393" cy="1116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pl-PL" sz="1400" kern="1200"/>
            <a:t>poręczenie społeczne </a:t>
          </a:r>
        </a:p>
      </dsp:txBody>
      <dsp:txXfrm>
        <a:off x="2050970" y="599016"/>
        <a:ext cx="1861393" cy="1116836"/>
      </dsp:txXfrm>
    </dsp:sp>
    <dsp:sp modelId="{243DDC79-E819-4F76-8F1A-99B7E9B1469A}">
      <dsp:nvSpPr>
        <dsp:cNvPr id="0" name=""/>
        <dsp:cNvSpPr/>
      </dsp:nvSpPr>
      <dsp:spPr>
        <a:xfrm>
          <a:off x="4098503" y="599016"/>
          <a:ext cx="1861393" cy="11168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pl-PL" sz="1400" kern="1200" dirty="0"/>
            <a:t>poręczenie osoby godnej zaufania</a:t>
          </a:r>
        </a:p>
      </dsp:txBody>
      <dsp:txXfrm>
        <a:off x="4098503" y="599016"/>
        <a:ext cx="1861393" cy="1116836"/>
      </dsp:txXfrm>
    </dsp:sp>
    <dsp:sp modelId="{A67EECD1-576D-448F-B7DE-E2310A0297FB}">
      <dsp:nvSpPr>
        <dsp:cNvPr id="0" name=""/>
        <dsp:cNvSpPr/>
      </dsp:nvSpPr>
      <dsp:spPr>
        <a:xfrm>
          <a:off x="6146036" y="599016"/>
          <a:ext cx="1861393" cy="111683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pl-PL" sz="1400" kern="1200"/>
            <a:t>dozór policji</a:t>
          </a:r>
        </a:p>
      </dsp:txBody>
      <dsp:txXfrm>
        <a:off x="6146036" y="599016"/>
        <a:ext cx="1861393" cy="1116836"/>
      </dsp:txXfrm>
    </dsp:sp>
    <dsp:sp modelId="{E6203619-F29A-47EA-91C6-84A5495DCFB0}">
      <dsp:nvSpPr>
        <dsp:cNvPr id="0" name=""/>
        <dsp:cNvSpPr/>
      </dsp:nvSpPr>
      <dsp:spPr>
        <a:xfrm>
          <a:off x="8193568" y="599016"/>
          <a:ext cx="1861393" cy="111683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pl-PL" sz="1400" kern="1200"/>
            <a:t>dozór warunkowy policji </a:t>
          </a:r>
        </a:p>
      </dsp:txBody>
      <dsp:txXfrm>
        <a:off x="8193568" y="599016"/>
        <a:ext cx="1861393" cy="1116836"/>
      </dsp:txXfrm>
    </dsp:sp>
    <dsp:sp modelId="{16B86522-CE84-4511-BCDD-5150379D8BED}">
      <dsp:nvSpPr>
        <dsp:cNvPr id="0" name=""/>
        <dsp:cNvSpPr/>
      </dsp:nvSpPr>
      <dsp:spPr>
        <a:xfrm>
          <a:off x="1027204" y="1901992"/>
          <a:ext cx="1861393" cy="11168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pl-PL" sz="1400" kern="1200" dirty="0"/>
            <a:t>nakaz opuszczenia lokalu zajmowanego wspólnie z pokrzywdzonym </a:t>
          </a:r>
        </a:p>
      </dsp:txBody>
      <dsp:txXfrm>
        <a:off x="1027204" y="1901992"/>
        <a:ext cx="1861393" cy="1116836"/>
      </dsp:txXfrm>
    </dsp:sp>
    <dsp:sp modelId="{DE57A8A3-F543-47D8-8D6D-EE6AE3EA1E79}">
      <dsp:nvSpPr>
        <dsp:cNvPr id="0" name=""/>
        <dsp:cNvSpPr/>
      </dsp:nvSpPr>
      <dsp:spPr>
        <a:xfrm>
          <a:off x="3074736" y="1901992"/>
          <a:ext cx="1861393" cy="11168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pl-PL" sz="1400" kern="1200" dirty="0"/>
            <a:t>zawieszenie w wykonywaniu czynności służbowych lub wykonywaniu zawodu, </a:t>
          </a:r>
        </a:p>
      </dsp:txBody>
      <dsp:txXfrm>
        <a:off x="3074736" y="1901992"/>
        <a:ext cx="1861393" cy="1116836"/>
      </dsp:txXfrm>
    </dsp:sp>
    <dsp:sp modelId="{3F3E6728-2D17-4113-8028-937303EB41C4}">
      <dsp:nvSpPr>
        <dsp:cNvPr id="0" name=""/>
        <dsp:cNvSpPr/>
      </dsp:nvSpPr>
      <dsp:spPr>
        <a:xfrm>
          <a:off x="5122269" y="1901992"/>
          <a:ext cx="1861393" cy="11168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zakaz  ubiegania się o zamówienia publiczne na czas trwania postępowania</a:t>
          </a:r>
        </a:p>
      </dsp:txBody>
      <dsp:txXfrm>
        <a:off x="5122269" y="1901992"/>
        <a:ext cx="1861393" cy="1116836"/>
      </dsp:txXfrm>
    </dsp:sp>
    <dsp:sp modelId="{907CEB13-8554-4F40-9B16-09202136BDBD}">
      <dsp:nvSpPr>
        <dsp:cNvPr id="0" name=""/>
        <dsp:cNvSpPr/>
      </dsp:nvSpPr>
      <dsp:spPr>
        <a:xfrm>
          <a:off x="7169802" y="1901992"/>
          <a:ext cx="1861393" cy="111683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pl-PL" sz="1400" kern="1200"/>
            <a:t>zakaz opuszczania kraju</a:t>
          </a:r>
        </a:p>
      </dsp:txBody>
      <dsp:txXfrm>
        <a:off x="7169802" y="1901992"/>
        <a:ext cx="1861393" cy="1116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EADE9-9F56-42B1-89AA-E0FEDCD0A1BC}">
      <dsp:nvSpPr>
        <dsp:cNvPr id="0" name=""/>
        <dsp:cNvSpPr/>
      </dsp:nvSpPr>
      <dsp:spPr>
        <a:xfrm>
          <a:off x="0" y="2101"/>
          <a:ext cx="6743845" cy="11777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00C1B3-8B3F-4E1D-9CDA-D4F8FA1B113C}">
      <dsp:nvSpPr>
        <dsp:cNvPr id="0" name=""/>
        <dsp:cNvSpPr/>
      </dsp:nvSpPr>
      <dsp:spPr>
        <a:xfrm>
          <a:off x="356277" y="267101"/>
          <a:ext cx="648410" cy="6477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1E360E-C3ED-43A9-9C79-00757A18709D}">
      <dsp:nvSpPr>
        <dsp:cNvPr id="0" name=""/>
        <dsp:cNvSpPr/>
      </dsp:nvSpPr>
      <dsp:spPr>
        <a:xfrm>
          <a:off x="1360964" y="2101"/>
          <a:ext cx="3034730" cy="117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770" tIns="124770" rIns="124770" bIns="124770" numCol="1" spcCol="1270" anchor="ctr" anchorCtr="0">
          <a:noAutofit/>
        </a:bodyPr>
        <a:lstStyle/>
        <a:p>
          <a:pPr marL="0" lvl="0" indent="0" algn="l" defTabSz="622300">
            <a:lnSpc>
              <a:spcPct val="100000"/>
            </a:lnSpc>
            <a:spcBef>
              <a:spcPct val="0"/>
            </a:spcBef>
            <a:spcAft>
              <a:spcPct val="35000"/>
            </a:spcAft>
            <a:buNone/>
          </a:pPr>
          <a:r>
            <a:rPr lang="pl-PL" sz="1400" kern="1200"/>
            <a:t>Stosowanie wyłącznie w realizacji dwóch celów (art. 249 § 1)</a:t>
          </a:r>
          <a:endParaRPr lang="en-US" sz="1400" kern="1200"/>
        </a:p>
      </dsp:txBody>
      <dsp:txXfrm>
        <a:off x="1360964" y="2101"/>
        <a:ext cx="3034730" cy="1178927"/>
      </dsp:txXfrm>
    </dsp:sp>
    <dsp:sp modelId="{12C90CE4-584D-4729-9475-F6D8277C8E57}">
      <dsp:nvSpPr>
        <dsp:cNvPr id="0" name=""/>
        <dsp:cNvSpPr/>
      </dsp:nvSpPr>
      <dsp:spPr>
        <a:xfrm>
          <a:off x="4395695" y="2101"/>
          <a:ext cx="2222351" cy="991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90" tIns="104890" rIns="104890" bIns="104890" numCol="1" spcCol="1270" anchor="ctr" anchorCtr="0">
          <a:noAutofit/>
        </a:bodyPr>
        <a:lstStyle/>
        <a:p>
          <a:pPr marL="0" lvl="0" indent="0" algn="l" defTabSz="488950">
            <a:lnSpc>
              <a:spcPct val="100000"/>
            </a:lnSpc>
            <a:spcBef>
              <a:spcPct val="0"/>
            </a:spcBef>
            <a:spcAft>
              <a:spcPct val="35000"/>
            </a:spcAft>
            <a:buNone/>
          </a:pPr>
          <a:r>
            <a:rPr lang="pl-PL" sz="1100" kern="1200"/>
            <a:t>1. zabezpieczenie prawidłowego toku postępowania (cel zasadniczy)</a:t>
          </a:r>
          <a:endParaRPr lang="en-US" sz="1100" kern="1200"/>
        </a:p>
        <a:p>
          <a:pPr marL="0" lvl="0" indent="0" algn="l" defTabSz="488950">
            <a:lnSpc>
              <a:spcPct val="100000"/>
            </a:lnSpc>
            <a:spcBef>
              <a:spcPct val="0"/>
            </a:spcBef>
            <a:spcAft>
              <a:spcPct val="35000"/>
            </a:spcAft>
            <a:buNone/>
          </a:pPr>
          <a:r>
            <a:rPr lang="pl-PL" sz="1100" kern="1200"/>
            <a:t>2. zapobieżenie popełnieniu przez oskarżonego nowego, ciężkiego przestępstwa (cel akcesoryjny)</a:t>
          </a:r>
          <a:endParaRPr lang="en-US" sz="1100" kern="1200"/>
        </a:p>
      </dsp:txBody>
      <dsp:txXfrm>
        <a:off x="4395695" y="2101"/>
        <a:ext cx="2222351" cy="991082"/>
      </dsp:txXfrm>
    </dsp:sp>
    <dsp:sp modelId="{7C6291AD-0120-4B55-8303-848BDDC585D5}">
      <dsp:nvSpPr>
        <dsp:cNvPr id="0" name=""/>
        <dsp:cNvSpPr/>
      </dsp:nvSpPr>
      <dsp:spPr>
        <a:xfrm>
          <a:off x="0" y="1435932"/>
          <a:ext cx="6743845" cy="11777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B5C2BA-6205-4F37-B3B6-E26F065C2EA5}">
      <dsp:nvSpPr>
        <dsp:cNvPr id="0" name=""/>
        <dsp:cNvSpPr/>
      </dsp:nvSpPr>
      <dsp:spPr>
        <a:xfrm>
          <a:off x="356277" y="1700931"/>
          <a:ext cx="648410" cy="6477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A7A5FC-7958-4CFB-A756-FCF18547DDC2}">
      <dsp:nvSpPr>
        <dsp:cNvPr id="0" name=""/>
        <dsp:cNvSpPr/>
      </dsp:nvSpPr>
      <dsp:spPr>
        <a:xfrm>
          <a:off x="1360964" y="1435932"/>
          <a:ext cx="5257081" cy="117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770" tIns="124770" rIns="124770" bIns="124770" numCol="1" spcCol="1270" anchor="ctr" anchorCtr="0">
          <a:noAutofit/>
        </a:bodyPr>
        <a:lstStyle/>
        <a:p>
          <a:pPr marL="0" lvl="0" indent="0" algn="l" defTabSz="622300">
            <a:lnSpc>
              <a:spcPct val="100000"/>
            </a:lnSpc>
            <a:spcBef>
              <a:spcPct val="0"/>
            </a:spcBef>
            <a:spcAft>
              <a:spcPct val="35000"/>
            </a:spcAft>
            <a:buNone/>
          </a:pPr>
          <a:r>
            <a:rPr lang="pl-PL" sz="1400" kern="1200"/>
            <a:t>Niedopuszczalne stosowanie środków zapobiegawczych celem ułatwienia pracy organom procesowym, jako formę kary za nieprzyznanie się do winy przez oskarżonego, czy tzw. areszt wydobywczy – czyli skłonienie oskarżonego do złożenie wyjaśnień poprzez zastosowanie tymczasowego aresztowania. </a:t>
          </a:r>
          <a:endParaRPr lang="en-US" sz="1400" kern="1200"/>
        </a:p>
      </dsp:txBody>
      <dsp:txXfrm>
        <a:off x="1360964" y="1435932"/>
        <a:ext cx="5257081" cy="1178927"/>
      </dsp:txXfrm>
    </dsp:sp>
    <dsp:sp modelId="{41AD6069-A322-48E2-A981-638FFFF45134}">
      <dsp:nvSpPr>
        <dsp:cNvPr id="0" name=""/>
        <dsp:cNvSpPr/>
      </dsp:nvSpPr>
      <dsp:spPr>
        <a:xfrm>
          <a:off x="0" y="2869763"/>
          <a:ext cx="6743845" cy="11777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1836E3-A560-41E2-AEB0-CAB35E638927}">
      <dsp:nvSpPr>
        <dsp:cNvPr id="0" name=""/>
        <dsp:cNvSpPr/>
      </dsp:nvSpPr>
      <dsp:spPr>
        <a:xfrm>
          <a:off x="356277" y="3134762"/>
          <a:ext cx="648410" cy="6477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7604B1-0927-4FD3-BE32-17A8EA1B95E6}">
      <dsp:nvSpPr>
        <dsp:cNvPr id="0" name=""/>
        <dsp:cNvSpPr/>
      </dsp:nvSpPr>
      <dsp:spPr>
        <a:xfrm>
          <a:off x="1360964" y="2869763"/>
          <a:ext cx="5257081" cy="117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770" tIns="124770" rIns="124770" bIns="124770" numCol="1" spcCol="1270" anchor="ctr" anchorCtr="0">
          <a:noAutofit/>
        </a:bodyPr>
        <a:lstStyle/>
        <a:p>
          <a:pPr marL="0" lvl="0" indent="0" algn="l" defTabSz="622300">
            <a:lnSpc>
              <a:spcPct val="100000"/>
            </a:lnSpc>
            <a:spcBef>
              <a:spcPct val="0"/>
            </a:spcBef>
            <a:spcAft>
              <a:spcPct val="35000"/>
            </a:spcAft>
            <a:buNone/>
          </a:pPr>
          <a:r>
            <a:rPr lang="pl-PL" sz="1400" kern="1200"/>
            <a:t>Środków zapobiegawczych nie można stosować „dla wygody” organów procesowych ani tym bardziej  ze względu na presję społeczną lub dla realizacji celów politycznych (zob. wyrok ETPC z 30.04.2013 r. w sprawie Julia Tymoshenko p. Ukrainie, skarga nr 49872/11).  </a:t>
          </a:r>
          <a:endParaRPr lang="en-US" sz="1400" kern="1200"/>
        </a:p>
      </dsp:txBody>
      <dsp:txXfrm>
        <a:off x="1360964" y="2869763"/>
        <a:ext cx="5257081" cy="117892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BA4CE-36AE-430A-BB9D-30B71D671019}">
      <dsp:nvSpPr>
        <dsp:cNvPr id="0" name=""/>
        <dsp:cNvSpPr/>
      </dsp:nvSpPr>
      <dsp:spPr>
        <a:xfrm>
          <a:off x="331199" y="26920"/>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5CA5FA-512D-4459-B8EB-E04BD452EB32}">
      <dsp:nvSpPr>
        <dsp:cNvPr id="0" name=""/>
        <dsp:cNvSpPr/>
      </dsp:nvSpPr>
      <dsp:spPr>
        <a:xfrm>
          <a:off x="331199" y="1692172"/>
          <a:ext cx="4320000" cy="99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kern="1200"/>
            <a:t>Dozór zwykły – ograniczenie wolności (osobistej, komunikowania się, poruszania się) oskarżonego w sposób określony w postanowieniu organu procesowego. </a:t>
          </a:r>
          <a:endParaRPr lang="en-US" sz="1400" kern="1200"/>
        </a:p>
      </dsp:txBody>
      <dsp:txXfrm>
        <a:off x="331199" y="1692172"/>
        <a:ext cx="4320000" cy="992250"/>
      </dsp:txXfrm>
    </dsp:sp>
    <dsp:sp modelId="{CB5E4180-AC67-4698-885A-60BAE17E1572}">
      <dsp:nvSpPr>
        <dsp:cNvPr id="0" name=""/>
        <dsp:cNvSpPr/>
      </dsp:nvSpPr>
      <dsp:spPr>
        <a:xfrm>
          <a:off x="331199" y="2755702"/>
          <a:ext cx="4320000" cy="835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pl-PL" sz="1100" kern="1200"/>
            <a:t>ważne – dozór zwykły nie jest ograniczony temporalnie!</a:t>
          </a:r>
          <a:endParaRPr lang="en-US" sz="1100" kern="1200"/>
        </a:p>
      </dsp:txBody>
      <dsp:txXfrm>
        <a:off x="331199" y="2755702"/>
        <a:ext cx="4320000" cy="835221"/>
      </dsp:txXfrm>
    </dsp:sp>
    <dsp:sp modelId="{538075FE-7495-48E9-A652-E31C391498F4}">
      <dsp:nvSpPr>
        <dsp:cNvPr id="0" name=""/>
        <dsp:cNvSpPr/>
      </dsp:nvSpPr>
      <dsp:spPr>
        <a:xfrm>
          <a:off x="5407199" y="26920"/>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DB8933-D509-45F9-9585-8241768E89EB}">
      <dsp:nvSpPr>
        <dsp:cNvPr id="0" name=""/>
        <dsp:cNvSpPr/>
      </dsp:nvSpPr>
      <dsp:spPr>
        <a:xfrm>
          <a:off x="5407199" y="1692172"/>
          <a:ext cx="4320000" cy="99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kern="1200"/>
            <a:t>Dozór warunkowy - opuszczenie w wyznaczonym terminie przez oskarżonego lokalu zajmowanego wspólnie z pokrzywdzonym oraz określenie miejsca swojego pobytu, dzięki czemu można odstąpić od tymczasowego aresztowania.</a:t>
          </a:r>
          <a:endParaRPr lang="en-US" sz="1400" kern="1200"/>
        </a:p>
      </dsp:txBody>
      <dsp:txXfrm>
        <a:off x="5407199" y="1692172"/>
        <a:ext cx="4320000" cy="992250"/>
      </dsp:txXfrm>
    </dsp:sp>
    <dsp:sp modelId="{106E0A23-6CC1-4C8F-8AFF-722374BA9102}">
      <dsp:nvSpPr>
        <dsp:cNvPr id="0" name=""/>
        <dsp:cNvSpPr/>
      </dsp:nvSpPr>
      <dsp:spPr>
        <a:xfrm>
          <a:off x="5407199" y="2755702"/>
          <a:ext cx="4320000" cy="835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pl-PL" sz="1100" kern="1200"/>
            <a:t>stosowany </a:t>
          </a:r>
          <a:r>
            <a:rPr lang="pl-PL" sz="1100" b="1" kern="1200"/>
            <a:t>zamiast tymczasowego aresztowania </a:t>
          </a:r>
          <a:endParaRPr lang="en-US" sz="1100" kern="1200"/>
        </a:p>
        <a:p>
          <a:pPr marL="0" lvl="0" indent="0" algn="l" defTabSz="488950">
            <a:lnSpc>
              <a:spcPct val="90000"/>
            </a:lnSpc>
            <a:spcBef>
              <a:spcPct val="0"/>
            </a:spcBef>
            <a:spcAft>
              <a:spcPct val="35000"/>
            </a:spcAft>
            <a:buNone/>
          </a:pPr>
          <a:r>
            <a:rPr lang="pl-PL" sz="1100" kern="1200"/>
            <a:t>występują przesłanki pozwalające na zastosowanie tymczasowego aresztowania, ale organ odstępuje od stosowania tego środka zapobiegawczego (podkreślenie klauzuli </a:t>
          </a:r>
          <a:r>
            <a:rPr lang="pl-PL" sz="1100" i="1" kern="1200"/>
            <a:t>ultima ratio </a:t>
          </a:r>
          <a:r>
            <a:rPr lang="pl-PL" sz="1100" kern="1200"/>
            <a:t>tymczasowego aresztowania) </a:t>
          </a:r>
          <a:endParaRPr lang="en-US" sz="1100" kern="1200"/>
        </a:p>
      </dsp:txBody>
      <dsp:txXfrm>
        <a:off x="5407199" y="2755702"/>
        <a:ext cx="4320000" cy="83522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DDE16-9241-4543-B6B1-0B4E8B435790}">
      <dsp:nvSpPr>
        <dsp:cNvPr id="0" name=""/>
        <dsp:cNvSpPr/>
      </dsp:nvSpPr>
      <dsp:spPr>
        <a:xfrm>
          <a:off x="0" y="1876"/>
          <a:ext cx="10058399" cy="105189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F6DFA6-ABF2-43FF-9A83-CCEA4A691F21}">
      <dsp:nvSpPr>
        <dsp:cNvPr id="0" name=""/>
        <dsp:cNvSpPr/>
      </dsp:nvSpPr>
      <dsp:spPr>
        <a:xfrm>
          <a:off x="318198" y="238553"/>
          <a:ext cx="579108" cy="5785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2AFC48-EAB4-4911-819D-218B24323AFC}">
      <dsp:nvSpPr>
        <dsp:cNvPr id="0" name=""/>
        <dsp:cNvSpPr/>
      </dsp:nvSpPr>
      <dsp:spPr>
        <a:xfrm>
          <a:off x="1215505" y="1876"/>
          <a:ext cx="8730541" cy="1052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34" tIns="111434" rIns="111434" bIns="111434" numCol="1" spcCol="1270" anchor="ctr" anchorCtr="0">
          <a:noAutofit/>
        </a:bodyPr>
        <a:lstStyle/>
        <a:p>
          <a:pPr marL="0" lvl="0" indent="0" algn="l" defTabSz="622300">
            <a:lnSpc>
              <a:spcPct val="90000"/>
            </a:lnSpc>
            <a:spcBef>
              <a:spcPct val="0"/>
            </a:spcBef>
            <a:spcAft>
              <a:spcPct val="35000"/>
            </a:spcAft>
            <a:buNone/>
          </a:pPr>
          <a:r>
            <a:rPr lang="pl-PL" sz="1400" kern="1200"/>
            <a:t>Dozór może być połączony z innym nieizolacyjnym środkiem zapobiegawczym, np. poręczeniem. Może być stosowany zarówno w postępowaniu przygotowawczym, jak i sądowym. Nie jest ograniczony terminami, trwa zatem do jego odwołania lub do prawomocnego zakończenia postępowania. </a:t>
          </a:r>
          <a:endParaRPr lang="en-US" sz="1400" kern="1200"/>
        </a:p>
      </dsp:txBody>
      <dsp:txXfrm>
        <a:off x="1215505" y="1876"/>
        <a:ext cx="8730541" cy="1052924"/>
      </dsp:txXfrm>
    </dsp:sp>
    <dsp:sp modelId="{C10C944C-F812-48D4-8937-121B57963C0C}">
      <dsp:nvSpPr>
        <dsp:cNvPr id="0" name=""/>
        <dsp:cNvSpPr/>
      </dsp:nvSpPr>
      <dsp:spPr>
        <a:xfrm>
          <a:off x="0" y="1282460"/>
          <a:ext cx="10058399" cy="105189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3A2CAC-E35C-4413-A3D2-6496D089D713}">
      <dsp:nvSpPr>
        <dsp:cNvPr id="0" name=""/>
        <dsp:cNvSpPr/>
      </dsp:nvSpPr>
      <dsp:spPr>
        <a:xfrm>
          <a:off x="318198" y="1519136"/>
          <a:ext cx="579108" cy="5785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63A335-05B5-4C18-88A1-6FE19089E44C}">
      <dsp:nvSpPr>
        <dsp:cNvPr id="0" name=""/>
        <dsp:cNvSpPr/>
      </dsp:nvSpPr>
      <dsp:spPr>
        <a:xfrm>
          <a:off x="1215505" y="1282460"/>
          <a:ext cx="8730541" cy="1052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34" tIns="111434" rIns="111434" bIns="111434" numCol="1" spcCol="1270" anchor="ctr" anchorCtr="0">
          <a:noAutofit/>
        </a:bodyPr>
        <a:lstStyle/>
        <a:p>
          <a:pPr marL="0" lvl="0" indent="0" algn="l" defTabSz="622300">
            <a:lnSpc>
              <a:spcPct val="90000"/>
            </a:lnSpc>
            <a:spcBef>
              <a:spcPct val="0"/>
            </a:spcBef>
            <a:spcAft>
              <a:spcPct val="35000"/>
            </a:spcAft>
            <a:buNone/>
          </a:pPr>
          <a:r>
            <a:rPr lang="pl-PL" sz="1400" kern="1200"/>
            <a:t>Na oskarżonego należy nałożyć co najmniej jeden z obowiązków wskazanych w art. 275 § , ale możliwa jest ich kumulacja tzn. można orzec zakaz przebywania w określonych miejscach wraz z obowiązkiem zgłaszania się jednostce Policji w określonych odstępach czasu. Konieczne jest nałożenie co najmniej jednego z takich obowiązków, ale możliwa i zasadna jest ich kumulacja. Możliwe jest też dokonywanie zmian tych obowiązków w trakcie wykonywania dozoru, co wymaga stosownego nowego postanowienia. </a:t>
          </a:r>
          <a:endParaRPr lang="en-US" sz="1400" kern="1200"/>
        </a:p>
      </dsp:txBody>
      <dsp:txXfrm>
        <a:off x="1215505" y="1282460"/>
        <a:ext cx="8730541" cy="1052924"/>
      </dsp:txXfrm>
    </dsp:sp>
    <dsp:sp modelId="{F5A6F5C0-61AA-4CB3-985C-28748CB1BF80}">
      <dsp:nvSpPr>
        <dsp:cNvPr id="0" name=""/>
        <dsp:cNvSpPr/>
      </dsp:nvSpPr>
      <dsp:spPr>
        <a:xfrm>
          <a:off x="0" y="2563043"/>
          <a:ext cx="10058399" cy="105189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5F220B-032F-4D02-8F00-8300136E43E7}">
      <dsp:nvSpPr>
        <dsp:cNvPr id="0" name=""/>
        <dsp:cNvSpPr/>
      </dsp:nvSpPr>
      <dsp:spPr>
        <a:xfrm>
          <a:off x="318198" y="2799720"/>
          <a:ext cx="579108" cy="5785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B2B886-B026-4DBA-A59C-983011819E1F}">
      <dsp:nvSpPr>
        <dsp:cNvPr id="0" name=""/>
        <dsp:cNvSpPr/>
      </dsp:nvSpPr>
      <dsp:spPr>
        <a:xfrm>
          <a:off x="1215505" y="2563043"/>
          <a:ext cx="8730541" cy="1052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34" tIns="111434" rIns="111434" bIns="111434" numCol="1" spcCol="1270" anchor="ctr" anchorCtr="0">
          <a:noAutofit/>
        </a:bodyPr>
        <a:lstStyle/>
        <a:p>
          <a:pPr marL="0" lvl="0" indent="0" algn="l" defTabSz="622300">
            <a:lnSpc>
              <a:spcPct val="90000"/>
            </a:lnSpc>
            <a:spcBef>
              <a:spcPct val="0"/>
            </a:spcBef>
            <a:spcAft>
              <a:spcPct val="35000"/>
            </a:spcAft>
            <a:buNone/>
          </a:pPr>
          <a:r>
            <a:rPr lang="pl-PL" sz="1400" kern="1200"/>
            <a:t>Katalog obowiązków wskazany w art. 275 § 2 nie jest zamknięty z uwagi na stwierdzenie, że możliwe są "inne ograniczenia swobody oskarżonego, niezbędne do wykonywania dozoru". </a:t>
          </a:r>
          <a:endParaRPr lang="en-US" sz="1400" kern="1200"/>
        </a:p>
      </dsp:txBody>
      <dsp:txXfrm>
        <a:off x="1215505" y="2563043"/>
        <a:ext cx="8730541" cy="105292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33FEA-7D19-403B-BA4C-95CB3006474E}">
      <dsp:nvSpPr>
        <dsp:cNvPr id="0" name=""/>
        <dsp:cNvSpPr/>
      </dsp:nvSpPr>
      <dsp:spPr>
        <a:xfrm>
          <a:off x="0" y="4590"/>
          <a:ext cx="10058399" cy="6014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590B33-8C05-484B-BBE2-1CFEEE134FB3}">
      <dsp:nvSpPr>
        <dsp:cNvPr id="0" name=""/>
        <dsp:cNvSpPr/>
      </dsp:nvSpPr>
      <dsp:spPr>
        <a:xfrm>
          <a:off x="181936" y="139915"/>
          <a:ext cx="330794" cy="3307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8F3723-08C0-4AAE-BEE3-B51F3EC8E622}">
      <dsp:nvSpPr>
        <dsp:cNvPr id="0" name=""/>
        <dsp:cNvSpPr/>
      </dsp:nvSpPr>
      <dsp:spPr>
        <a:xfrm>
          <a:off x="694667" y="4590"/>
          <a:ext cx="9363053" cy="60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53" tIns="63653" rIns="63653" bIns="63653" numCol="1" spcCol="1270" anchor="ctr" anchorCtr="0">
          <a:noAutofit/>
        </a:bodyPr>
        <a:lstStyle/>
        <a:p>
          <a:pPr marL="0" lvl="0" indent="0" algn="l" defTabSz="711200">
            <a:lnSpc>
              <a:spcPct val="90000"/>
            </a:lnSpc>
            <a:spcBef>
              <a:spcPct val="0"/>
            </a:spcBef>
            <a:spcAft>
              <a:spcPct val="35000"/>
            </a:spcAft>
            <a:buNone/>
          </a:pPr>
          <a:r>
            <a:rPr lang="pl-PL" sz="1600" kern="1200"/>
            <a:t>Środek ten może być stosowany w związku z podejrzeniem popełnienia przestępstwa na szkodę osoby wspólnie zamieszkującej. Nie musi być to członek rodziny. </a:t>
          </a:r>
          <a:endParaRPr lang="en-US" sz="1600" kern="1200"/>
        </a:p>
      </dsp:txBody>
      <dsp:txXfrm>
        <a:off x="694667" y="4590"/>
        <a:ext cx="9363053" cy="601444"/>
      </dsp:txXfrm>
    </dsp:sp>
    <dsp:sp modelId="{388072A8-B883-4D71-8B16-289B95CCF636}">
      <dsp:nvSpPr>
        <dsp:cNvPr id="0" name=""/>
        <dsp:cNvSpPr/>
      </dsp:nvSpPr>
      <dsp:spPr>
        <a:xfrm>
          <a:off x="0" y="756395"/>
          <a:ext cx="10058399" cy="6014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FECB04-96CB-40CA-85FC-50EF8543B6B2}">
      <dsp:nvSpPr>
        <dsp:cNvPr id="0" name=""/>
        <dsp:cNvSpPr/>
      </dsp:nvSpPr>
      <dsp:spPr>
        <a:xfrm>
          <a:off x="181936" y="891720"/>
          <a:ext cx="330794" cy="3307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8C1F14-8AC6-4061-B8FF-023E5E5763EB}">
      <dsp:nvSpPr>
        <dsp:cNvPr id="0" name=""/>
        <dsp:cNvSpPr/>
      </dsp:nvSpPr>
      <dsp:spPr>
        <a:xfrm>
          <a:off x="694667" y="756395"/>
          <a:ext cx="9363053" cy="60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53" tIns="63653" rIns="63653" bIns="63653" numCol="1" spcCol="1270" anchor="ctr" anchorCtr="0">
          <a:noAutofit/>
        </a:bodyPr>
        <a:lstStyle/>
        <a:p>
          <a:pPr marL="0" lvl="0" indent="0" algn="l" defTabSz="711200">
            <a:lnSpc>
              <a:spcPct val="90000"/>
            </a:lnSpc>
            <a:spcBef>
              <a:spcPct val="0"/>
            </a:spcBef>
            <a:spcAft>
              <a:spcPct val="35000"/>
            </a:spcAft>
            <a:buNone/>
          </a:pPr>
          <a:r>
            <a:rPr lang="pl-PL" sz="1600" kern="1200"/>
            <a:t>Zakres nakazu opuszczenia lokalu mieszkalnego częściowo pokrywa się z innym środkiem zapobiegawczym – dozorem warunkowym Policji. </a:t>
          </a:r>
          <a:endParaRPr lang="en-US" sz="1600" kern="1200"/>
        </a:p>
      </dsp:txBody>
      <dsp:txXfrm>
        <a:off x="694667" y="756395"/>
        <a:ext cx="9363053" cy="601444"/>
      </dsp:txXfrm>
    </dsp:sp>
    <dsp:sp modelId="{BB86E7F8-86E4-4173-8AF6-DC5588AEF67B}">
      <dsp:nvSpPr>
        <dsp:cNvPr id="0" name=""/>
        <dsp:cNvSpPr/>
      </dsp:nvSpPr>
      <dsp:spPr>
        <a:xfrm>
          <a:off x="0" y="1508200"/>
          <a:ext cx="10058399" cy="60144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414E1F-B0D9-4EF7-89BC-13717CFC2F24}">
      <dsp:nvSpPr>
        <dsp:cNvPr id="0" name=""/>
        <dsp:cNvSpPr/>
      </dsp:nvSpPr>
      <dsp:spPr>
        <a:xfrm>
          <a:off x="181936" y="1643525"/>
          <a:ext cx="330794" cy="3307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520C21-F035-4500-8CAD-F0EB623E419F}">
      <dsp:nvSpPr>
        <dsp:cNvPr id="0" name=""/>
        <dsp:cNvSpPr/>
      </dsp:nvSpPr>
      <dsp:spPr>
        <a:xfrm>
          <a:off x="694667" y="1508200"/>
          <a:ext cx="9363053" cy="60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53" tIns="63653" rIns="63653" bIns="63653" numCol="1" spcCol="1270" anchor="ctr" anchorCtr="0">
          <a:noAutofit/>
        </a:bodyPr>
        <a:lstStyle/>
        <a:p>
          <a:pPr marL="0" lvl="0" indent="0" algn="l" defTabSz="711200">
            <a:lnSpc>
              <a:spcPct val="90000"/>
            </a:lnSpc>
            <a:spcBef>
              <a:spcPct val="0"/>
            </a:spcBef>
            <a:spcAft>
              <a:spcPct val="35000"/>
            </a:spcAft>
            <a:buNone/>
          </a:pPr>
          <a:r>
            <a:rPr lang="pl-PL" sz="1600" kern="1200"/>
            <a:t>Krytycznie o unormowaniu środków zapobiegawczych: J. Kosonoga, </a:t>
          </a:r>
          <a:r>
            <a:rPr lang="pl-PL" sz="1600" i="1" kern="1200"/>
            <a:t>System nie izolacyjnych środków zapobiegawczych, </a:t>
          </a:r>
          <a:r>
            <a:rPr lang="pl-PL" sz="1600" kern="1200"/>
            <a:t>Ius Novum 2014 (numer specjalny). </a:t>
          </a:r>
          <a:endParaRPr lang="en-US" sz="1600" kern="1200"/>
        </a:p>
      </dsp:txBody>
      <dsp:txXfrm>
        <a:off x="694667" y="1508200"/>
        <a:ext cx="9363053" cy="601444"/>
      </dsp:txXfrm>
    </dsp:sp>
    <dsp:sp modelId="{A7787BFA-AB35-470C-BE85-E7E63AE98393}">
      <dsp:nvSpPr>
        <dsp:cNvPr id="0" name=""/>
        <dsp:cNvSpPr/>
      </dsp:nvSpPr>
      <dsp:spPr>
        <a:xfrm>
          <a:off x="0" y="2260005"/>
          <a:ext cx="10058399" cy="60144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C69DC1-DB43-4B2D-9503-06CE5D3ABD5A}">
      <dsp:nvSpPr>
        <dsp:cNvPr id="0" name=""/>
        <dsp:cNvSpPr/>
      </dsp:nvSpPr>
      <dsp:spPr>
        <a:xfrm>
          <a:off x="181936" y="2395330"/>
          <a:ext cx="330794" cy="3307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DE2AEA-77B6-43BF-88BA-762EDEB671D6}">
      <dsp:nvSpPr>
        <dsp:cNvPr id="0" name=""/>
        <dsp:cNvSpPr/>
      </dsp:nvSpPr>
      <dsp:spPr>
        <a:xfrm>
          <a:off x="694667" y="2260005"/>
          <a:ext cx="4526280" cy="60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53" tIns="63653" rIns="63653" bIns="63653" numCol="1" spcCol="1270" anchor="ctr" anchorCtr="0">
          <a:noAutofit/>
        </a:bodyPr>
        <a:lstStyle/>
        <a:p>
          <a:pPr marL="0" lvl="0" indent="0" algn="l" defTabSz="711200">
            <a:lnSpc>
              <a:spcPct val="90000"/>
            </a:lnSpc>
            <a:spcBef>
              <a:spcPct val="0"/>
            </a:spcBef>
            <a:spcAft>
              <a:spcPct val="35000"/>
            </a:spcAft>
            <a:buNone/>
          </a:pPr>
          <a:r>
            <a:rPr lang="pl-PL" sz="1600" kern="1200"/>
            <a:t>Przesłanki stosowania:</a:t>
          </a:r>
          <a:endParaRPr lang="en-US" sz="1600" kern="1200"/>
        </a:p>
      </dsp:txBody>
      <dsp:txXfrm>
        <a:off x="694667" y="2260005"/>
        <a:ext cx="4526280" cy="601444"/>
      </dsp:txXfrm>
    </dsp:sp>
    <dsp:sp modelId="{7277660F-70C3-4FC1-82D1-F2DBB6C00281}">
      <dsp:nvSpPr>
        <dsp:cNvPr id="0" name=""/>
        <dsp:cNvSpPr/>
      </dsp:nvSpPr>
      <dsp:spPr>
        <a:xfrm>
          <a:off x="5220947" y="2260005"/>
          <a:ext cx="4836773" cy="60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53" tIns="63653" rIns="63653" bIns="63653" numCol="1" spcCol="1270" anchor="ctr" anchorCtr="0">
          <a:noAutofit/>
        </a:bodyPr>
        <a:lstStyle/>
        <a:p>
          <a:pPr marL="0" lvl="0" indent="0" algn="l" defTabSz="488950">
            <a:lnSpc>
              <a:spcPct val="90000"/>
            </a:lnSpc>
            <a:spcBef>
              <a:spcPct val="0"/>
            </a:spcBef>
            <a:spcAft>
              <a:spcPct val="35000"/>
            </a:spcAft>
            <a:buNone/>
          </a:pPr>
          <a:r>
            <a:rPr lang="pl-PL" sz="1100" kern="1200"/>
            <a:t>zarzut popełnienia przestępstwa z użyciem przemocy na szkodę osoby wspólnie zamieszkującej </a:t>
          </a:r>
          <a:endParaRPr lang="en-US" sz="1100" kern="1200"/>
        </a:p>
        <a:p>
          <a:pPr marL="0" lvl="0" indent="0" algn="l" defTabSz="488950">
            <a:lnSpc>
              <a:spcPct val="90000"/>
            </a:lnSpc>
            <a:spcBef>
              <a:spcPct val="0"/>
            </a:spcBef>
            <a:spcAft>
              <a:spcPct val="35000"/>
            </a:spcAft>
            <a:buNone/>
          </a:pPr>
          <a:r>
            <a:rPr lang="pl-PL" sz="1100" kern="1200"/>
            <a:t>uzasadniona obawa ponownego popełnienia przestępstwa </a:t>
          </a:r>
          <a:endParaRPr lang="en-US" sz="1100" kern="1200"/>
        </a:p>
      </dsp:txBody>
      <dsp:txXfrm>
        <a:off x="5220947" y="2260005"/>
        <a:ext cx="4836773" cy="601444"/>
      </dsp:txXfrm>
    </dsp:sp>
    <dsp:sp modelId="{0CF2643B-F37C-44C6-8C26-A8D8D71792C1}">
      <dsp:nvSpPr>
        <dsp:cNvPr id="0" name=""/>
        <dsp:cNvSpPr/>
      </dsp:nvSpPr>
      <dsp:spPr>
        <a:xfrm>
          <a:off x="0" y="3011810"/>
          <a:ext cx="10058399" cy="60144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16F33-B5A7-4BEE-B553-90F4A596076D}">
      <dsp:nvSpPr>
        <dsp:cNvPr id="0" name=""/>
        <dsp:cNvSpPr/>
      </dsp:nvSpPr>
      <dsp:spPr>
        <a:xfrm>
          <a:off x="181936" y="3147135"/>
          <a:ext cx="330794" cy="3307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E6EF31-011A-4982-8D3A-BA4E5F6BF1FB}">
      <dsp:nvSpPr>
        <dsp:cNvPr id="0" name=""/>
        <dsp:cNvSpPr/>
      </dsp:nvSpPr>
      <dsp:spPr>
        <a:xfrm>
          <a:off x="694667" y="3011810"/>
          <a:ext cx="9363053" cy="60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53" tIns="63653" rIns="63653" bIns="63653" numCol="1" spcCol="1270" anchor="ctr" anchorCtr="0">
          <a:noAutofit/>
        </a:bodyPr>
        <a:lstStyle/>
        <a:p>
          <a:pPr marL="0" lvl="0" indent="0" algn="l" defTabSz="711200">
            <a:lnSpc>
              <a:spcPct val="90000"/>
            </a:lnSpc>
            <a:spcBef>
              <a:spcPct val="0"/>
            </a:spcBef>
            <a:spcAft>
              <a:spcPct val="35000"/>
            </a:spcAft>
            <a:buNone/>
          </a:pPr>
          <a:r>
            <a:rPr lang="pl-PL" sz="1600" kern="1200"/>
            <a:t>Organ stosujący – w postępowaniu przygotowawczym przez pierwsze 3 miesiące – prokurator, na dalsze okresy oraz w postępowaniu sądowym – sąd. </a:t>
          </a:r>
          <a:endParaRPr lang="en-US" sz="1600" kern="1200"/>
        </a:p>
      </dsp:txBody>
      <dsp:txXfrm>
        <a:off x="694667" y="3011810"/>
        <a:ext cx="9363053" cy="601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1203D-95BD-47DB-877E-7AF31EB19D17}">
      <dsp:nvSpPr>
        <dsp:cNvPr id="0" name=""/>
        <dsp:cNvSpPr/>
      </dsp:nvSpPr>
      <dsp:spPr>
        <a:xfrm>
          <a:off x="0" y="3372654"/>
          <a:ext cx="6572250" cy="22128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pl-PL" sz="1900" kern="1200" dirty="0"/>
            <a:t>Przesłanki stosowania środków </a:t>
          </a:r>
          <a:r>
            <a:rPr lang="pl-PL" sz="1900" b="1" kern="1200" dirty="0"/>
            <a:t>zapobiegawczych można podzielić na pozytywne i negatywne. Przesłanki negatywne to brak dowodów wskazujących na istnienie przesłanek ogólnej lub szczególnej.</a:t>
          </a:r>
          <a:r>
            <a:rPr lang="pl-PL" sz="1900" kern="1200" dirty="0"/>
            <a:t> Np. brak dowodów pozwalających na przyjęcie, że istnieje duże prawdopodobieństwo popełnienia czynu przez oskarżonego lub brak dowodów wskazujących na obawę ucieczki lub ukrycia się oskarżonego. </a:t>
          </a:r>
          <a:endParaRPr lang="en-US" sz="1900" kern="1200" dirty="0"/>
        </a:p>
      </dsp:txBody>
      <dsp:txXfrm>
        <a:off x="0" y="3372654"/>
        <a:ext cx="6572250" cy="2212826"/>
      </dsp:txXfrm>
    </dsp:sp>
    <dsp:sp modelId="{0293B144-42F7-4BA7-A454-831D6E8218A7}">
      <dsp:nvSpPr>
        <dsp:cNvPr id="0" name=""/>
        <dsp:cNvSpPr/>
      </dsp:nvSpPr>
      <dsp:spPr>
        <a:xfrm rot="10800000">
          <a:off x="0" y="2519"/>
          <a:ext cx="6572250" cy="3403326"/>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pl-PL" sz="1900" kern="1200"/>
            <a:t>Wyróżnia się dwie przesłanki stosowania środków zapobiegawczych:</a:t>
          </a:r>
          <a:endParaRPr lang="en-US" sz="1900" kern="1200"/>
        </a:p>
      </dsp:txBody>
      <dsp:txXfrm rot="-10800000">
        <a:off x="0" y="2519"/>
        <a:ext cx="6572250" cy="1194567"/>
      </dsp:txXfrm>
    </dsp:sp>
    <dsp:sp modelId="{C5D6AB91-D6D3-45AC-831C-B4ED866DB5F6}">
      <dsp:nvSpPr>
        <dsp:cNvPr id="0" name=""/>
        <dsp:cNvSpPr/>
      </dsp:nvSpPr>
      <dsp:spPr>
        <a:xfrm>
          <a:off x="0" y="1197087"/>
          <a:ext cx="3286125" cy="101759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pl-PL" sz="1400" b="1" kern="1200" dirty="0"/>
            <a:t>ogólna – art. 249 § 1</a:t>
          </a:r>
          <a:endParaRPr lang="en-US" sz="1400" b="1" kern="1200" dirty="0"/>
        </a:p>
      </dsp:txBody>
      <dsp:txXfrm>
        <a:off x="0" y="1197087"/>
        <a:ext cx="3286125" cy="1017594"/>
      </dsp:txXfrm>
    </dsp:sp>
    <dsp:sp modelId="{E966C52C-0323-45FE-9B1D-C8C7490D9C2D}">
      <dsp:nvSpPr>
        <dsp:cNvPr id="0" name=""/>
        <dsp:cNvSpPr/>
      </dsp:nvSpPr>
      <dsp:spPr>
        <a:xfrm>
          <a:off x="3286125" y="1197087"/>
          <a:ext cx="3286125" cy="101759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pl-PL" sz="1400" b="1" kern="1200" dirty="0"/>
            <a:t>szczególne – art. 258 Aby w konkretnej sytuacji można było stosować środki zapobiegawcze, konieczne jest zaistnienie przesłanki ogólnej i co najmniej jednej przesłanki szczególnej.</a:t>
          </a:r>
          <a:endParaRPr lang="en-US" sz="1400" b="1" kern="1200" dirty="0"/>
        </a:p>
      </dsp:txBody>
      <dsp:txXfrm>
        <a:off x="3286125" y="1197087"/>
        <a:ext cx="3286125" cy="10175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6BB7E-F208-4497-8C6C-84F3DBFB7DC9}">
      <dsp:nvSpPr>
        <dsp:cNvPr id="0" name=""/>
        <dsp:cNvSpPr/>
      </dsp:nvSpPr>
      <dsp:spPr>
        <a:xfrm>
          <a:off x="20394" y="685269"/>
          <a:ext cx="894523" cy="894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6D0A7A-B9B4-495F-AF62-F7F87DE58C02}">
      <dsp:nvSpPr>
        <dsp:cNvPr id="0" name=""/>
        <dsp:cNvSpPr/>
      </dsp:nvSpPr>
      <dsp:spPr>
        <a:xfrm>
          <a:off x="20394" y="1728686"/>
          <a:ext cx="2555782" cy="223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pl-PL" sz="1400" kern="1200"/>
            <a:t>Art. 249 § 1 stanowi, że środki zapobiegawcze można stosować:</a:t>
          </a:r>
          <a:endParaRPr lang="en-US" sz="1400" kern="1200"/>
        </a:p>
      </dsp:txBody>
      <dsp:txXfrm>
        <a:off x="20394" y="1728686"/>
        <a:ext cx="2555782" cy="2232244"/>
      </dsp:txXfrm>
    </dsp:sp>
    <dsp:sp modelId="{1CEE3838-1229-4BF8-92B7-26C520E40B8E}">
      <dsp:nvSpPr>
        <dsp:cNvPr id="0" name=""/>
        <dsp:cNvSpPr/>
      </dsp:nvSpPr>
      <dsp:spPr>
        <a:xfrm>
          <a:off x="20394" y="4030183"/>
          <a:ext cx="2555782" cy="116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pl-PL" sz="1100" kern="1200"/>
            <a:t>W celu zabezpieczenia prawidłowego toku postępowania </a:t>
          </a:r>
          <a:endParaRPr lang="en-US" sz="1100" kern="1200"/>
        </a:p>
        <a:p>
          <a:pPr marL="0" lvl="0" indent="0" algn="l" defTabSz="488950">
            <a:lnSpc>
              <a:spcPct val="100000"/>
            </a:lnSpc>
            <a:spcBef>
              <a:spcPct val="0"/>
            </a:spcBef>
            <a:spcAft>
              <a:spcPct val="35000"/>
            </a:spcAft>
            <a:buNone/>
          </a:pPr>
          <a:r>
            <a:rPr lang="pl-PL" sz="1100" kern="1200"/>
            <a:t>Wyjątkowo w celu zapobiegnięcia popełnieniu przez oskarżonego nowego, ciężkiego przestępstwa </a:t>
          </a:r>
          <a:endParaRPr lang="en-US" sz="1100" kern="1200"/>
        </a:p>
      </dsp:txBody>
      <dsp:txXfrm>
        <a:off x="20394" y="4030183"/>
        <a:ext cx="2555782" cy="116207"/>
      </dsp:txXfrm>
    </dsp:sp>
    <dsp:sp modelId="{9B4AC43B-2AA3-41DB-9C4C-C6161763C0AC}">
      <dsp:nvSpPr>
        <dsp:cNvPr id="0" name=""/>
        <dsp:cNvSpPr/>
      </dsp:nvSpPr>
      <dsp:spPr>
        <a:xfrm>
          <a:off x="3316586" y="685269"/>
          <a:ext cx="894523" cy="894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F143CA-88E0-4807-A048-14B64D431847}">
      <dsp:nvSpPr>
        <dsp:cNvPr id="0" name=""/>
        <dsp:cNvSpPr/>
      </dsp:nvSpPr>
      <dsp:spPr>
        <a:xfrm>
          <a:off x="3023438" y="1728686"/>
          <a:ext cx="3142078" cy="223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pl-PL" sz="1400" kern="1200" dirty="0"/>
            <a:t>Cel w postaci zabezpieczenia prawidłowego toku postępowania karnego można osiągnąć nie tylko poprzez stosowanie izolacyjnego środka zapobiegawczego, ale w zależności od realiów konkretnej Zastosowany środek musi być odpowiedni, aby uniemożliwić zakłócenie przebiegu postępowania karnego, ale zakłócenie to musi być realne (wynikające z materiału dowodowego), a nie tylko hipotetyczne. Jeżeli środek zapobiegawczy stosuje się w celu zapobiegnięcia popełnieniu przez oskarżonego nowego ciężkiego przestępstwa, okoliczność ta musi być odpowiednio prawdopodobna, a nie tylko zakładana przez organy ścigania. </a:t>
          </a:r>
          <a:endParaRPr lang="en-US" sz="1400" kern="1200" dirty="0"/>
        </a:p>
      </dsp:txBody>
      <dsp:txXfrm>
        <a:off x="3023438" y="1728686"/>
        <a:ext cx="3142078" cy="2232244"/>
      </dsp:txXfrm>
    </dsp:sp>
    <dsp:sp modelId="{418A8887-098A-4484-906B-AC76D4709C23}">
      <dsp:nvSpPr>
        <dsp:cNvPr id="0" name=""/>
        <dsp:cNvSpPr/>
      </dsp:nvSpPr>
      <dsp:spPr>
        <a:xfrm>
          <a:off x="3316586" y="4030183"/>
          <a:ext cx="2555782" cy="116207"/>
        </a:xfrm>
        <a:prstGeom prst="rect">
          <a:avLst/>
        </a:prstGeom>
        <a:noFill/>
        <a:ln>
          <a:noFill/>
        </a:ln>
        <a:effectLst/>
      </dsp:spPr>
      <dsp:style>
        <a:lnRef idx="0">
          <a:scrgbClr r="0" g="0" b="0"/>
        </a:lnRef>
        <a:fillRef idx="0">
          <a:scrgbClr r="0" g="0" b="0"/>
        </a:fillRef>
        <a:effectRef idx="0">
          <a:scrgbClr r="0" g="0" b="0"/>
        </a:effectRef>
        <a:fontRef idx="minor"/>
      </dsp:style>
    </dsp:sp>
    <dsp:sp modelId="{BA3CA10A-9E39-4CED-87C3-50FCCA6237CF}">
      <dsp:nvSpPr>
        <dsp:cNvPr id="0" name=""/>
        <dsp:cNvSpPr/>
      </dsp:nvSpPr>
      <dsp:spPr>
        <a:xfrm>
          <a:off x="6612779" y="685269"/>
          <a:ext cx="894523" cy="8945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0BFCFC-63A0-48EA-947E-045C8962E386}">
      <dsp:nvSpPr>
        <dsp:cNvPr id="0" name=""/>
        <dsp:cNvSpPr/>
      </dsp:nvSpPr>
      <dsp:spPr>
        <a:xfrm>
          <a:off x="6612779" y="1728686"/>
          <a:ext cx="2555782" cy="223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pl-PL" sz="1400" b="1" kern="1200" dirty="0"/>
            <a:t>ŚRODKI ZAPOBIEGAWCZE MOŻNA STOSOWAĆ TYLKO WTEDY, GDY ZEBRANE DOWODY WSKAZUJĄ NA </a:t>
          </a:r>
          <a:r>
            <a:rPr lang="pl-PL" sz="1400" b="1" u="sng" kern="1200" dirty="0"/>
            <a:t>DUŻE PRAWDOPODOBIEŃSTWO</a:t>
          </a:r>
          <a:r>
            <a:rPr lang="pl-PL" sz="1400" b="1" kern="1200" dirty="0"/>
            <a:t>, ŻE OSKARŻONY POPEŁNIŁ PRZESTĘPSTWO! </a:t>
          </a:r>
          <a:endParaRPr lang="en-US" sz="1400" kern="1200" dirty="0"/>
        </a:p>
      </dsp:txBody>
      <dsp:txXfrm>
        <a:off x="6612779" y="1728686"/>
        <a:ext cx="2555782" cy="2232244"/>
      </dsp:txXfrm>
    </dsp:sp>
    <dsp:sp modelId="{D661A16F-21B7-42F3-AB9B-5F161063CB52}">
      <dsp:nvSpPr>
        <dsp:cNvPr id="0" name=""/>
        <dsp:cNvSpPr/>
      </dsp:nvSpPr>
      <dsp:spPr>
        <a:xfrm>
          <a:off x="6612779" y="4030183"/>
          <a:ext cx="2555782" cy="116207"/>
        </a:xfrm>
        <a:prstGeom prst="rect">
          <a:avLst/>
        </a:prstGeom>
        <a:noFill/>
        <a:ln>
          <a:noFill/>
        </a:ln>
        <a:effectLst/>
      </dsp:spPr>
      <dsp:style>
        <a:lnRef idx="0">
          <a:scrgbClr r="0" g="0" b="0"/>
        </a:lnRef>
        <a:fillRef idx="0">
          <a:scrgbClr r="0" g="0" b="0"/>
        </a:fillRef>
        <a:effectRef idx="0">
          <a:scrgbClr r="0" g="0" b="0"/>
        </a:effectRef>
        <a:fontRef idx="minor"/>
      </dsp:style>
    </dsp:sp>
    <dsp:sp modelId="{20AEDBDD-78B5-4393-AA98-FD71D8DD746F}">
      <dsp:nvSpPr>
        <dsp:cNvPr id="0" name=""/>
        <dsp:cNvSpPr/>
      </dsp:nvSpPr>
      <dsp:spPr>
        <a:xfrm>
          <a:off x="9615823" y="685269"/>
          <a:ext cx="894523" cy="8945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C470A1-81D8-4C54-9F99-AA182C76BE8F}">
      <dsp:nvSpPr>
        <dsp:cNvPr id="0" name=""/>
        <dsp:cNvSpPr/>
      </dsp:nvSpPr>
      <dsp:spPr>
        <a:xfrm>
          <a:off x="9615823" y="1728686"/>
          <a:ext cx="2555782" cy="223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pl-PL" sz="1400" kern="1200" dirty="0">
              <a:solidFill>
                <a:srgbClr val="FF0000"/>
              </a:solidFill>
            </a:rPr>
            <a:t>Przesłanka ogólna stosowania środków zapobiegawczych to </a:t>
          </a:r>
          <a:r>
            <a:rPr lang="pl-PL" sz="1400" b="1" kern="1200" dirty="0">
              <a:solidFill>
                <a:srgbClr val="FF0000"/>
              </a:solidFill>
            </a:rPr>
            <a:t>DUŻE PRAWDOPODOBIEŃSTWO </a:t>
          </a:r>
          <a:r>
            <a:rPr lang="pl-PL" sz="1400" kern="1200" dirty="0">
              <a:solidFill>
                <a:srgbClr val="FF0000"/>
              </a:solidFill>
            </a:rPr>
            <a:t>popełnienia przestępstwa przez oskarżonego. </a:t>
          </a:r>
          <a:endParaRPr lang="en-US" sz="1400" kern="1200" dirty="0">
            <a:solidFill>
              <a:srgbClr val="FF0000"/>
            </a:solidFill>
          </a:endParaRPr>
        </a:p>
      </dsp:txBody>
      <dsp:txXfrm>
        <a:off x="9615823" y="1728686"/>
        <a:ext cx="2555782" cy="2232244"/>
      </dsp:txXfrm>
    </dsp:sp>
    <dsp:sp modelId="{5129B302-ACCD-48FE-90F9-B507E09DE291}">
      <dsp:nvSpPr>
        <dsp:cNvPr id="0" name=""/>
        <dsp:cNvSpPr/>
      </dsp:nvSpPr>
      <dsp:spPr>
        <a:xfrm>
          <a:off x="9615823" y="4030183"/>
          <a:ext cx="2555782" cy="11620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467E4-D6E4-4E28-A730-67910DF06CBA}">
      <dsp:nvSpPr>
        <dsp:cNvPr id="0" name=""/>
        <dsp:cNvSpPr/>
      </dsp:nvSpPr>
      <dsp:spPr>
        <a:xfrm>
          <a:off x="4701883" y="472"/>
          <a:ext cx="2447872" cy="2447872"/>
        </a:xfrm>
        <a:prstGeom prst="downArrow">
          <a:avLst>
            <a:gd name="adj1" fmla="val 50000"/>
            <a:gd name="adj2" fmla="val 3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l-PL" sz="2000" kern="1200" dirty="0"/>
            <a:t>adaptacji (253 § 1)</a:t>
          </a:r>
        </a:p>
      </dsp:txBody>
      <dsp:txXfrm>
        <a:off x="5313851" y="472"/>
        <a:ext cx="1223936" cy="2019494"/>
      </dsp:txXfrm>
    </dsp:sp>
    <dsp:sp modelId="{8EB9EA2F-DA85-43F1-983A-56312DC053FC}">
      <dsp:nvSpPr>
        <dsp:cNvPr id="0" name=""/>
        <dsp:cNvSpPr/>
      </dsp:nvSpPr>
      <dsp:spPr>
        <a:xfrm rot="7200000">
          <a:off x="6117757" y="2452838"/>
          <a:ext cx="2447872" cy="2447872"/>
        </a:xfrm>
        <a:prstGeom prst="downArrow">
          <a:avLst>
            <a:gd name="adj1" fmla="val 50000"/>
            <a:gd name="adj2" fmla="val 35000"/>
          </a:avLst>
        </a:prstGeom>
        <a:solidFill>
          <a:schemeClr val="accent3">
            <a:hueOff val="-808782"/>
            <a:satOff val="20694"/>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l-PL" sz="2000" kern="1200" dirty="0"/>
            <a:t>minimalizacji (257 § 1)</a:t>
          </a:r>
        </a:p>
      </dsp:txBody>
      <dsp:txXfrm rot="-5400000">
        <a:off x="6517439" y="3171901"/>
        <a:ext cx="2019494" cy="1223936"/>
      </dsp:txXfrm>
    </dsp:sp>
    <dsp:sp modelId="{81099B47-621E-48B4-A956-1B869BD934F1}">
      <dsp:nvSpPr>
        <dsp:cNvPr id="0" name=""/>
        <dsp:cNvSpPr/>
      </dsp:nvSpPr>
      <dsp:spPr>
        <a:xfrm rot="14400000">
          <a:off x="3286009" y="2452838"/>
          <a:ext cx="2447872" cy="2447872"/>
        </a:xfrm>
        <a:prstGeom prst="downArrow">
          <a:avLst>
            <a:gd name="adj1" fmla="val 50000"/>
            <a:gd name="adj2" fmla="val 35000"/>
          </a:avLst>
        </a:prstGeom>
        <a:solidFill>
          <a:schemeClr val="accent3">
            <a:hueOff val="-1617565"/>
            <a:satOff val="41387"/>
            <a:lumOff val="156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l-PL" sz="2000" kern="1200" dirty="0"/>
            <a:t>adekwatności </a:t>
          </a:r>
        </a:p>
      </dsp:txBody>
      <dsp:txXfrm rot="5400000">
        <a:off x="3314705" y="3171901"/>
        <a:ext cx="2019494" cy="12239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3E262-5DC4-406F-A0EB-2ADC464D9F80}">
      <dsp:nvSpPr>
        <dsp:cNvPr id="0" name=""/>
        <dsp:cNvSpPr/>
      </dsp:nvSpPr>
      <dsp:spPr>
        <a:xfrm>
          <a:off x="10706" y="614041"/>
          <a:ext cx="1271553" cy="9437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DCD32F-A439-4C56-98F2-72B1D3CC4318}">
      <dsp:nvSpPr>
        <dsp:cNvPr id="0" name=""/>
        <dsp:cNvSpPr/>
      </dsp:nvSpPr>
      <dsp:spPr>
        <a:xfrm>
          <a:off x="10706" y="1709856"/>
          <a:ext cx="3633011" cy="40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b="1" kern="1200"/>
            <a:t>Postanowienie SA w Krakowie z dnia 21 czerwca 2000 r., II AKz 123/00</a:t>
          </a:r>
          <a:endParaRPr lang="en-US" sz="1400" kern="1200"/>
        </a:p>
      </dsp:txBody>
      <dsp:txXfrm>
        <a:off x="10706" y="1709856"/>
        <a:ext cx="3633011" cy="404472"/>
      </dsp:txXfrm>
    </dsp:sp>
    <dsp:sp modelId="{64331922-F66A-4F1C-912B-AF64B94687CC}">
      <dsp:nvSpPr>
        <dsp:cNvPr id="0" name=""/>
        <dsp:cNvSpPr/>
      </dsp:nvSpPr>
      <dsp:spPr>
        <a:xfrm>
          <a:off x="10706" y="2185047"/>
          <a:ext cx="3633011" cy="1964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pl-PL" sz="1100" kern="1200"/>
            <a:t>Gdy obrońca oferujący obok adresu pocztowego także adres telefoniczny (numer swego telefonu) nie odbiera rozmowy telefonicznej w godzinach urzędowania, a wyłącza urządzenie nagrywające rozmowy (lub go nie posiada), można wtedy uznać, że uniemożliwia zawiadomienie go tą drogą, podjęte w sprawie nie cierpiącej zwłoki, a to o terminie posiedzenia co do stosowania aresztowania, wyznaczonego wskutek jego zażalenia.</a:t>
          </a:r>
          <a:endParaRPr lang="en-US" sz="1100" kern="1200"/>
        </a:p>
      </dsp:txBody>
      <dsp:txXfrm>
        <a:off x="10706" y="2185047"/>
        <a:ext cx="3633011" cy="1964934"/>
      </dsp:txXfrm>
    </dsp:sp>
    <dsp:sp modelId="{58930618-C386-4AD4-8616-D8AD12909E6C}">
      <dsp:nvSpPr>
        <dsp:cNvPr id="0" name=""/>
        <dsp:cNvSpPr/>
      </dsp:nvSpPr>
      <dsp:spPr>
        <a:xfrm>
          <a:off x="4279494" y="614041"/>
          <a:ext cx="1271553" cy="943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F8D252-5B01-41F2-B87C-D2D0B9B15B83}">
      <dsp:nvSpPr>
        <dsp:cNvPr id="0" name=""/>
        <dsp:cNvSpPr/>
      </dsp:nvSpPr>
      <dsp:spPr>
        <a:xfrm>
          <a:off x="4279494" y="1709856"/>
          <a:ext cx="3633011" cy="40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b="1" kern="1200"/>
            <a:t>Postanowienie SA w Krakowie z dnia 20 stycznia 1999 r., III AKz 13/99</a:t>
          </a:r>
          <a:endParaRPr lang="en-US" sz="1400" kern="1200"/>
        </a:p>
      </dsp:txBody>
      <dsp:txXfrm>
        <a:off x="4279494" y="1709856"/>
        <a:ext cx="3633011" cy="404472"/>
      </dsp:txXfrm>
    </dsp:sp>
    <dsp:sp modelId="{2E40BAD1-48D5-4A7D-8140-937A01B8ABA3}">
      <dsp:nvSpPr>
        <dsp:cNvPr id="0" name=""/>
        <dsp:cNvSpPr/>
      </dsp:nvSpPr>
      <dsp:spPr>
        <a:xfrm>
          <a:off x="4279494" y="2185047"/>
          <a:ext cx="3633011" cy="1964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pl-PL" sz="1100" kern="1200"/>
            <a:t>Zawiadomienie obrońcy o miejscu i terminie posiedzenia sądu w sprawie tyczącej tymczasowego aresztowania może być dokonane również telefonicznie i będzie skuteczne, gdy osoba upoważniona przyjmie wiadomość bądź utrwali się ją na odpowiednim urządzeniu nagrywającym, tzw. automatycznej sekretarce. Sprawy o aresztowanie należą do nie cierpiących zwłoki (art. 137 k.p.k.), a praktyka dokonywania doręczeń pisemnych i zwracania sądom dowodów dokonania doręczenia świadczy o zawodności tej formy doręczeń, być może i nadużyciach dla osiągnięcia upływu terminów, skutkującego konieczność uchylenia aresztowania. Organizacja obiegu wiadomości w obrębie biura osoby zawiadamianej o czynnościach procesowych należy do tej osoby, a organy procesowe ani nie powinny, ani nie mogą w to ingerować. Adres dla doręczeń pisemnych, numer telefonu czy adres elektroniczny dla zawiadomień w tych formach są ofertą dla sądu, by korzystał z każdej z tych form przekazywania wiadomości.</a:t>
          </a:r>
          <a:endParaRPr lang="en-US" sz="1100" kern="1200"/>
        </a:p>
      </dsp:txBody>
      <dsp:txXfrm>
        <a:off x="4279494" y="2185047"/>
        <a:ext cx="3633011" cy="1964934"/>
      </dsp:txXfrm>
    </dsp:sp>
    <dsp:sp modelId="{07EA2952-2B03-41FB-BD9A-716591744080}">
      <dsp:nvSpPr>
        <dsp:cNvPr id="0" name=""/>
        <dsp:cNvSpPr/>
      </dsp:nvSpPr>
      <dsp:spPr>
        <a:xfrm>
          <a:off x="8548282" y="614041"/>
          <a:ext cx="1271553" cy="9437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3F3504-722F-4DF1-9028-1B504B1BF511}">
      <dsp:nvSpPr>
        <dsp:cNvPr id="0" name=""/>
        <dsp:cNvSpPr/>
      </dsp:nvSpPr>
      <dsp:spPr>
        <a:xfrm>
          <a:off x="8548282" y="1709856"/>
          <a:ext cx="3633011" cy="40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b="1" kern="1200"/>
            <a:t>Postanowienie SA w Warszawie z dnia 29 maja 2001 r., II AKz 350/01</a:t>
          </a:r>
          <a:endParaRPr lang="en-US" sz="1400" kern="1200"/>
        </a:p>
      </dsp:txBody>
      <dsp:txXfrm>
        <a:off x="8548282" y="1709856"/>
        <a:ext cx="3633011" cy="404472"/>
      </dsp:txXfrm>
    </dsp:sp>
    <dsp:sp modelId="{89AF4127-4817-4F6F-A5C2-B67D398B70E2}">
      <dsp:nvSpPr>
        <dsp:cNvPr id="0" name=""/>
        <dsp:cNvSpPr/>
      </dsp:nvSpPr>
      <dsp:spPr>
        <a:xfrm>
          <a:off x="8548282" y="2185047"/>
          <a:ext cx="3633011" cy="1964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pl-PL" sz="1100" kern="1200"/>
            <a:t>Za wypadek nie cierpiący zwłoki w rozumieniu art. 137 k.p.k. nie można uznać sytuacji wynikającej z błędnego zaplanowania terminu posiedzenia, czy z zaniedbania sądu.</a:t>
          </a:r>
          <a:endParaRPr lang="en-US" sz="1100" kern="1200"/>
        </a:p>
        <a:p>
          <a:pPr marL="0" lvl="0" indent="0" algn="l" defTabSz="488950">
            <a:lnSpc>
              <a:spcPct val="90000"/>
            </a:lnSpc>
            <a:spcBef>
              <a:spcPct val="0"/>
            </a:spcBef>
            <a:spcAft>
              <a:spcPct val="35000"/>
            </a:spcAft>
            <a:buNone/>
          </a:pPr>
          <a:r>
            <a:rPr lang="pl-PL" sz="1100" kern="1200"/>
            <a:t>Jeżeli postanowienie o przedłużeniu stosowania tymczasowego aresztowania zapadło z obrazą art. 249 § 5 k.p.k., lecz w dacie rozpoznawania zażalenia, podstawą pozbawienia wolności podejrzanego jest już inna decyzja procesowa, to sąd odwoławczy rozpoznając to zażalenie nie może wprawdzie uchylić tymczasowego aresztowania, ale powinien stwierdzić w części dyspozytywnej postanowienia, iż zaskarżone postanowienie zapadło z obrazą art. 249 § 5 k.p.k.</a:t>
          </a:r>
          <a:endParaRPr lang="en-US" sz="1100" kern="1200"/>
        </a:p>
      </dsp:txBody>
      <dsp:txXfrm>
        <a:off x="8548282" y="2185047"/>
        <a:ext cx="3633011" cy="19649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5BABD-E371-4A21-8D75-994151039AC1}">
      <dsp:nvSpPr>
        <dsp:cNvPr id="0" name=""/>
        <dsp:cNvSpPr/>
      </dsp:nvSpPr>
      <dsp:spPr>
        <a:xfrm>
          <a:off x="0" y="340071"/>
          <a:ext cx="6572250" cy="4077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a:t>Czas stosowania środków zapobiegawczych jest limitowany </a:t>
          </a:r>
          <a:endParaRPr lang="en-US" sz="1700" kern="1200"/>
        </a:p>
      </dsp:txBody>
      <dsp:txXfrm>
        <a:off x="19904" y="359975"/>
        <a:ext cx="6532442" cy="367937"/>
      </dsp:txXfrm>
    </dsp:sp>
    <dsp:sp modelId="{EFECD605-F17A-41E6-AF46-F3E88F85BABA}">
      <dsp:nvSpPr>
        <dsp:cNvPr id="0" name=""/>
        <dsp:cNvSpPr/>
      </dsp:nvSpPr>
      <dsp:spPr>
        <a:xfrm>
          <a:off x="0" y="796776"/>
          <a:ext cx="6572250" cy="407745"/>
        </a:xfrm>
        <a:prstGeom prst="roundRect">
          <a:avLst/>
        </a:prstGeom>
        <a:solidFill>
          <a:schemeClr val="accent2">
            <a:hueOff val="686585"/>
            <a:satOff val="-12202"/>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a:t>1.</a:t>
          </a:r>
          <a:r>
            <a:rPr lang="pl-PL" sz="1700" b="1" kern="1200"/>
            <a:t> celem ich stosowania. </a:t>
          </a:r>
          <a:endParaRPr lang="en-US" sz="1700" kern="1200"/>
        </a:p>
      </dsp:txBody>
      <dsp:txXfrm>
        <a:off x="19904" y="816680"/>
        <a:ext cx="6532442" cy="367937"/>
      </dsp:txXfrm>
    </dsp:sp>
    <dsp:sp modelId="{C3B2A887-29F5-4C70-B03F-5E739B81E791}">
      <dsp:nvSpPr>
        <dsp:cNvPr id="0" name=""/>
        <dsp:cNvSpPr/>
      </dsp:nvSpPr>
      <dsp:spPr>
        <a:xfrm>
          <a:off x="0" y="1204521"/>
          <a:ext cx="6572250"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66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pl-PL" sz="1300" kern="1200"/>
            <a:t>art. 249 § 1 – jeżeli istnieją obawy bezprawnego utrudniania postępowania lub popełnienia przez oskarżonego nowego, ciężkiego przestępstwa. </a:t>
          </a:r>
          <a:endParaRPr lang="en-US" sz="1300" kern="1200"/>
        </a:p>
      </dsp:txBody>
      <dsp:txXfrm>
        <a:off x="0" y="1204521"/>
        <a:ext cx="6572250" cy="413482"/>
      </dsp:txXfrm>
    </dsp:sp>
    <dsp:sp modelId="{2C94691B-4518-4D16-97A4-3808C5A8E3C7}">
      <dsp:nvSpPr>
        <dsp:cNvPr id="0" name=""/>
        <dsp:cNvSpPr/>
      </dsp:nvSpPr>
      <dsp:spPr>
        <a:xfrm>
          <a:off x="0" y="1618003"/>
          <a:ext cx="6572250" cy="407745"/>
        </a:xfrm>
        <a:prstGeom prst="roundRect">
          <a:avLst/>
        </a:prstGeom>
        <a:solidFill>
          <a:schemeClr val="accent2">
            <a:hueOff val="1373170"/>
            <a:satOff val="-24404"/>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a:t>2. </a:t>
          </a:r>
          <a:r>
            <a:rPr lang="pl-PL" sz="1700" b="1" kern="1200"/>
            <a:t>przesłankami stosowania </a:t>
          </a:r>
          <a:endParaRPr lang="en-US" sz="1700" kern="1200"/>
        </a:p>
      </dsp:txBody>
      <dsp:txXfrm>
        <a:off x="19904" y="1637907"/>
        <a:ext cx="6532442" cy="367937"/>
      </dsp:txXfrm>
    </dsp:sp>
    <dsp:sp modelId="{82FB0EFF-2E3A-4A46-B486-4D699A102134}">
      <dsp:nvSpPr>
        <dsp:cNvPr id="0" name=""/>
        <dsp:cNvSpPr/>
      </dsp:nvSpPr>
      <dsp:spPr>
        <a:xfrm>
          <a:off x="0" y="2025748"/>
          <a:ext cx="6572250" cy="59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66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pl-PL" sz="1300" kern="1200"/>
            <a:t>art. 253 § 1 – środek zapobiegawczy należy uchylić lub zmienić, jeżeli ustaną przyczyny dla których został on zastosowany lub powstaną przyczyny uzasadniające jego uchylenie lub zmianę. </a:t>
          </a:r>
          <a:endParaRPr lang="en-US" sz="1300" kern="1200"/>
        </a:p>
      </dsp:txBody>
      <dsp:txXfrm>
        <a:off x="0" y="2025748"/>
        <a:ext cx="6572250" cy="598230"/>
      </dsp:txXfrm>
    </dsp:sp>
    <dsp:sp modelId="{E4CC48B1-C308-4B21-9B57-F838272EDF1D}">
      <dsp:nvSpPr>
        <dsp:cNvPr id="0" name=""/>
        <dsp:cNvSpPr/>
      </dsp:nvSpPr>
      <dsp:spPr>
        <a:xfrm>
          <a:off x="0" y="2623978"/>
          <a:ext cx="6572250" cy="407745"/>
        </a:xfrm>
        <a:prstGeom prst="roundRect">
          <a:avLst/>
        </a:prstGeom>
        <a:solidFill>
          <a:schemeClr val="accent2">
            <a:hueOff val="2059755"/>
            <a:satOff val="-36606"/>
            <a:lumOff val="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a:t>3. </a:t>
          </a:r>
          <a:r>
            <a:rPr lang="pl-PL" sz="1700" b="1" kern="1200"/>
            <a:t>dyrektywami stosowania środków zapobiegawczych </a:t>
          </a:r>
          <a:endParaRPr lang="en-US" sz="1700" kern="1200"/>
        </a:p>
      </dsp:txBody>
      <dsp:txXfrm>
        <a:off x="19904" y="2643882"/>
        <a:ext cx="6532442" cy="367937"/>
      </dsp:txXfrm>
    </dsp:sp>
    <dsp:sp modelId="{B50F3901-2000-4019-9B85-14234098BAFD}">
      <dsp:nvSpPr>
        <dsp:cNvPr id="0" name=""/>
        <dsp:cNvSpPr/>
      </dsp:nvSpPr>
      <dsp:spPr>
        <a:xfrm>
          <a:off x="0" y="3080683"/>
          <a:ext cx="6572250" cy="407745"/>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a:t>4. Ustawowym </a:t>
          </a:r>
          <a:r>
            <a:rPr lang="pl-PL" sz="1700" b="1" kern="1200"/>
            <a:t>ograniczeniem stosowania środków zapobiegawczych </a:t>
          </a:r>
          <a:endParaRPr lang="en-US" sz="1700" kern="1200"/>
        </a:p>
      </dsp:txBody>
      <dsp:txXfrm>
        <a:off x="19904" y="3100587"/>
        <a:ext cx="6532442" cy="367937"/>
      </dsp:txXfrm>
    </dsp:sp>
    <dsp:sp modelId="{4B6ACE6A-DBCC-41CB-A4F7-55690222DC60}">
      <dsp:nvSpPr>
        <dsp:cNvPr id="0" name=""/>
        <dsp:cNvSpPr/>
      </dsp:nvSpPr>
      <dsp:spPr>
        <a:xfrm>
          <a:off x="0" y="3488428"/>
          <a:ext cx="6572250" cy="175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66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pl-PL" sz="1300" kern="1200"/>
            <a:t>Ustawowo określone terminy stosowania tymczasowego aresztowania - art. </a:t>
          </a:r>
          <a:r>
            <a:rPr lang="pl-PL" sz="1300" b="1" kern="1200"/>
            <a:t>263</a:t>
          </a:r>
          <a:r>
            <a:rPr lang="pl-PL" sz="1300" kern="1200"/>
            <a:t>. Ważne: ze względu na treść art. 263 § 4 czas trwania tymczasowego aresztowania nie jest precyzyjnie określony </a:t>
          </a:r>
          <a:endParaRPr lang="en-US" sz="1300" kern="1200"/>
        </a:p>
        <a:p>
          <a:pPr marL="114300" lvl="1" indent="-114300" algn="l" defTabSz="577850">
            <a:lnSpc>
              <a:spcPct val="90000"/>
            </a:lnSpc>
            <a:spcBef>
              <a:spcPct val="0"/>
            </a:spcBef>
            <a:spcAft>
              <a:spcPct val="20000"/>
            </a:spcAft>
            <a:buChar char="•"/>
          </a:pPr>
          <a:r>
            <a:rPr lang="pl-PL" sz="1300" b="1" kern="1200"/>
            <a:t>art. 275a § 4 </a:t>
          </a:r>
          <a:r>
            <a:rPr lang="pl-PL" sz="1300" kern="1200"/>
            <a:t>– nakaz opuszczenia lokalu zajmowanego wspólnie z pokrzywdzonym </a:t>
          </a:r>
          <a:endParaRPr lang="en-US" sz="1300" kern="1200"/>
        </a:p>
        <a:p>
          <a:pPr marL="114300" lvl="1" indent="-114300" algn="l" defTabSz="577850">
            <a:lnSpc>
              <a:spcPct val="90000"/>
            </a:lnSpc>
            <a:spcBef>
              <a:spcPct val="0"/>
            </a:spcBef>
            <a:spcAft>
              <a:spcPct val="20000"/>
            </a:spcAft>
            <a:buChar char="•"/>
          </a:pPr>
          <a:r>
            <a:rPr lang="pl-PL" sz="1300" kern="1200"/>
            <a:t>Nieozolacyjne środki zapobiegawcze stosowane bezterminowo. Prokurator wydając postanowienie o zastosowaniu np. dozoru Policji nie określa czasu stosowania tego środka zapobiegawczego. Por. jednak art. 339 § 3 pkt 6 – prezes sądu, po wpłynięciu aktu oskarżenia kieruje sprawę na posiedzenie, jeżeli zachodzi potrzeba wydania postanowienia w przedmiocie tymczasowego aresztowania lub innego środka przymusu </a:t>
          </a:r>
          <a:endParaRPr lang="en-US" sz="1300" kern="1200"/>
        </a:p>
      </dsp:txBody>
      <dsp:txXfrm>
        <a:off x="0" y="3488428"/>
        <a:ext cx="6572250" cy="1759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679EC-AD2F-4A98-9852-10DD9BAAFCB8}">
      <dsp:nvSpPr>
        <dsp:cNvPr id="0" name=""/>
        <dsp:cNvSpPr/>
      </dsp:nvSpPr>
      <dsp:spPr>
        <a:xfrm>
          <a:off x="1186640" y="40337"/>
          <a:ext cx="1272796" cy="12727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02CE21-4DA1-4985-BB46-5DB3F37EAF40}">
      <dsp:nvSpPr>
        <dsp:cNvPr id="0" name=""/>
        <dsp:cNvSpPr/>
      </dsp:nvSpPr>
      <dsp:spPr>
        <a:xfrm>
          <a:off x="4757" y="1493679"/>
          <a:ext cx="3636562" cy="664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pl-PL" sz="1400" kern="1200"/>
            <a:t>Z urzędu (art. 253 § 1i 2) tzw. dyrektywa adaptacji środka zapobiegawczego do sytuacji procesowej oskarżonego  </a:t>
          </a:r>
        </a:p>
      </dsp:txBody>
      <dsp:txXfrm>
        <a:off x="4757" y="1493679"/>
        <a:ext cx="3636562" cy="664809"/>
      </dsp:txXfrm>
    </dsp:sp>
    <dsp:sp modelId="{34B7F89A-33B1-4163-89BD-7207DC5F3F39}">
      <dsp:nvSpPr>
        <dsp:cNvPr id="0" name=""/>
        <dsp:cNvSpPr/>
      </dsp:nvSpPr>
      <dsp:spPr>
        <a:xfrm>
          <a:off x="4757" y="2242462"/>
          <a:ext cx="3636562" cy="1996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pl-PL" sz="1100" kern="1200"/>
            <a:t>§ 1. Środek zapobiegawczy należy niezwłocznie uchylić lub zmienić, jeżeli ustaną przyczyny, wskutek których został on zastosowany, lub powstaną przyczyny uzasadniające jego uchylenie albo zmianę.</a:t>
          </a:r>
        </a:p>
        <a:p>
          <a:pPr marL="0" lvl="0" indent="0" algn="ctr" defTabSz="488950">
            <a:lnSpc>
              <a:spcPct val="100000"/>
            </a:lnSpc>
            <a:spcBef>
              <a:spcPct val="0"/>
            </a:spcBef>
            <a:spcAft>
              <a:spcPct val="35000"/>
            </a:spcAft>
            <a:buNone/>
          </a:pPr>
          <a:r>
            <a:rPr lang="pl-PL" sz="1100" kern="1200"/>
            <a:t>§ 2. Zastosowany przez sąd środek zapobiegawczy może być w postępowaniu przygotowawczym uchylony lub zmieniony na łagodniejszy również przez prokuratora.</a:t>
          </a:r>
        </a:p>
        <a:p>
          <a:pPr marL="0" lvl="0" indent="0" algn="ctr" defTabSz="488950">
            <a:lnSpc>
              <a:spcPct val="100000"/>
            </a:lnSpc>
            <a:spcBef>
              <a:spcPct val="0"/>
            </a:spcBef>
            <a:spcAft>
              <a:spcPct val="35000"/>
            </a:spcAft>
            <a:buNone/>
          </a:pPr>
          <a:endParaRPr lang="pl-PL" sz="1100" kern="1200" dirty="0"/>
        </a:p>
      </dsp:txBody>
      <dsp:txXfrm>
        <a:off x="4757" y="2242462"/>
        <a:ext cx="3636562" cy="1996591"/>
      </dsp:txXfrm>
    </dsp:sp>
    <dsp:sp modelId="{EB6012F9-E0CC-42DD-8465-2B7D41D039FC}">
      <dsp:nvSpPr>
        <dsp:cNvPr id="0" name=""/>
        <dsp:cNvSpPr/>
      </dsp:nvSpPr>
      <dsp:spPr>
        <a:xfrm>
          <a:off x="5459601" y="40337"/>
          <a:ext cx="1272796" cy="12727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3E9016-5767-41D4-8145-6838BB15A471}">
      <dsp:nvSpPr>
        <dsp:cNvPr id="0" name=""/>
        <dsp:cNvSpPr/>
      </dsp:nvSpPr>
      <dsp:spPr>
        <a:xfrm>
          <a:off x="4277718" y="1493679"/>
          <a:ext cx="3636562" cy="664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pl-PL" sz="1400" kern="1200"/>
            <a:t>W trybie zażalenia (art. 252)</a:t>
          </a:r>
        </a:p>
      </dsp:txBody>
      <dsp:txXfrm>
        <a:off x="4277718" y="1493679"/>
        <a:ext cx="3636562" cy="664809"/>
      </dsp:txXfrm>
    </dsp:sp>
    <dsp:sp modelId="{0CDB720C-281A-42CA-8544-22398E3EA511}">
      <dsp:nvSpPr>
        <dsp:cNvPr id="0" name=""/>
        <dsp:cNvSpPr/>
      </dsp:nvSpPr>
      <dsp:spPr>
        <a:xfrm>
          <a:off x="4277718" y="2242462"/>
          <a:ext cx="3636562" cy="1996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pl-PL" sz="1100" kern="1200" dirty="0"/>
            <a:t>§ 1. Na postanowienie w przedmiocie środka zapobiegawczego przysługuje zażalenie na zasadach ogólnych, chyba że ustawa stanowi inaczej.</a:t>
          </a:r>
        </a:p>
        <a:p>
          <a:pPr marL="0" lvl="0" indent="0" algn="ctr" defTabSz="488950">
            <a:lnSpc>
              <a:spcPct val="100000"/>
            </a:lnSpc>
            <a:spcBef>
              <a:spcPct val="0"/>
            </a:spcBef>
            <a:spcAft>
              <a:spcPct val="35000"/>
            </a:spcAft>
            <a:buNone/>
          </a:pPr>
          <a:r>
            <a:rPr lang="pl-PL" sz="1100" kern="1200"/>
            <a:t>§ 2. Na postanowienie </a:t>
          </a:r>
          <a:r>
            <a:rPr lang="pl-PL" sz="1100" b="1" kern="1200"/>
            <a:t>prokuratora</a:t>
          </a:r>
          <a:r>
            <a:rPr lang="pl-PL" sz="1100" kern="1200"/>
            <a:t> w przedmiocie środka zapobiegawczego zażalenie przysługuje </a:t>
          </a:r>
          <a:r>
            <a:rPr lang="pl-PL" sz="1100" b="1" kern="1200"/>
            <a:t>do sądu rejonowego, w którego okręgu prowadzi się postępowanie.</a:t>
          </a:r>
          <a:endParaRPr lang="pl-PL" sz="1100" kern="1200"/>
        </a:p>
        <a:p>
          <a:pPr marL="0" lvl="0" indent="0" algn="ctr" defTabSz="488950">
            <a:lnSpc>
              <a:spcPct val="100000"/>
            </a:lnSpc>
            <a:spcBef>
              <a:spcPct val="0"/>
            </a:spcBef>
            <a:spcAft>
              <a:spcPct val="35000"/>
            </a:spcAft>
            <a:buNone/>
          </a:pPr>
          <a:r>
            <a:rPr lang="pl-PL" sz="1100" kern="1200"/>
            <a:t>§ 3. Zażalenie na postanowienie w przedmiocie środka zapobiegawczego sąd rozpoznaje niezwłocznie, z tym że zażalenie na postanowienie w przedmiocie tymczasowego aresztowania nie później niż przed upływem 7 dni od przekazania sądowi zażalenia wraz z niezbędnymi aktami.</a:t>
          </a:r>
        </a:p>
      </dsp:txBody>
      <dsp:txXfrm>
        <a:off x="4277718" y="2242462"/>
        <a:ext cx="3636562" cy="1996591"/>
      </dsp:txXfrm>
    </dsp:sp>
    <dsp:sp modelId="{D31E2BA6-665D-4215-96C0-17F2E6C41FE2}">
      <dsp:nvSpPr>
        <dsp:cNvPr id="0" name=""/>
        <dsp:cNvSpPr/>
      </dsp:nvSpPr>
      <dsp:spPr>
        <a:xfrm>
          <a:off x="9732562" y="40337"/>
          <a:ext cx="1272796" cy="12727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E828A0-77C8-432D-ADDC-BEE7404E01F6}">
      <dsp:nvSpPr>
        <dsp:cNvPr id="0" name=""/>
        <dsp:cNvSpPr/>
      </dsp:nvSpPr>
      <dsp:spPr>
        <a:xfrm>
          <a:off x="8550679" y="1493679"/>
          <a:ext cx="3636562" cy="664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pl-PL" sz="1400" kern="1200"/>
            <a:t>Wniosek o zmianę lub uchylenie środka zapobiegawczego (art. 254) – szerzej na następnym slajdzie </a:t>
          </a:r>
        </a:p>
      </dsp:txBody>
      <dsp:txXfrm>
        <a:off x="8550679" y="1493679"/>
        <a:ext cx="3636562" cy="664809"/>
      </dsp:txXfrm>
    </dsp:sp>
    <dsp:sp modelId="{E640422A-F3D3-45FC-9954-EACC1ECEDE71}">
      <dsp:nvSpPr>
        <dsp:cNvPr id="0" name=""/>
        <dsp:cNvSpPr/>
      </dsp:nvSpPr>
      <dsp:spPr>
        <a:xfrm>
          <a:off x="8550679" y="2242462"/>
          <a:ext cx="3636562" cy="1996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pl-PL" sz="1100" kern="1200"/>
            <a:t>§ 1. Oskarżony może składać w każdym czasie wniosek o uchylenie lub zmianę środka zapobiegawczego; w przedmiocie wniosku rozstrzyga, najpóźniej w ciągu 3 dni, prokurator, a po wniesieniu aktu oskarżenia do sądu - sąd, przed którym sprawa się toczy.</a:t>
          </a:r>
        </a:p>
        <a:p>
          <a:pPr marL="0" lvl="0" indent="0" algn="ctr" defTabSz="488950">
            <a:lnSpc>
              <a:spcPct val="100000"/>
            </a:lnSpc>
            <a:spcBef>
              <a:spcPct val="0"/>
            </a:spcBef>
            <a:spcAft>
              <a:spcPct val="35000"/>
            </a:spcAft>
            <a:buNone/>
          </a:pPr>
          <a:r>
            <a:rPr lang="pl-PL" sz="1100" kern="1200"/>
            <a:t>§ 2. </a:t>
          </a:r>
          <a:r>
            <a:rPr lang="pl-PL" sz="1100" kern="1200">
              <a:effectLst/>
            </a:rPr>
            <a:t>Na postanowienie w przedmiocie wniosku oskarżonemu zażalenie przysługuje tylko wtedy, gdy wniosek został złożony po upływie co najmniej 3 miesięcy od dnia wydania postanowienia w przedmiocie środka zapobiegawczego.</a:t>
          </a:r>
          <a:endParaRPr lang="pl-PL" sz="1100" kern="1200"/>
        </a:p>
        <a:p>
          <a:pPr marL="0" lvl="0" indent="0" algn="ctr" defTabSz="488950">
            <a:lnSpc>
              <a:spcPct val="100000"/>
            </a:lnSpc>
            <a:spcBef>
              <a:spcPct val="0"/>
            </a:spcBef>
            <a:spcAft>
              <a:spcPct val="35000"/>
            </a:spcAft>
            <a:buNone/>
          </a:pPr>
          <a:r>
            <a:rPr lang="pl-PL" sz="1100" kern="1200"/>
            <a:t>§ 3. Zażalenie na postanowienie sądu rozpoznaje ten sam sąd w składzie trzech sędziów.</a:t>
          </a:r>
        </a:p>
      </dsp:txBody>
      <dsp:txXfrm>
        <a:off x="8550679" y="2242462"/>
        <a:ext cx="3636562" cy="19965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FD77-2AE7-4A0C-AB6F-77E7809BDBB4}">
      <dsp:nvSpPr>
        <dsp:cNvPr id="0" name=""/>
        <dsp:cNvSpPr/>
      </dsp:nvSpPr>
      <dsp:spPr>
        <a:xfrm>
          <a:off x="0" y="441"/>
          <a:ext cx="10058399" cy="10334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295FC9-92AD-4142-A597-37378F3DE6C6}">
      <dsp:nvSpPr>
        <dsp:cNvPr id="0" name=""/>
        <dsp:cNvSpPr/>
      </dsp:nvSpPr>
      <dsp:spPr>
        <a:xfrm>
          <a:off x="312608" y="232960"/>
          <a:ext cx="568379" cy="5683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E62224-B05F-4A0B-AA29-4A99EC622174}">
      <dsp:nvSpPr>
        <dsp:cNvPr id="0" name=""/>
        <dsp:cNvSpPr/>
      </dsp:nvSpPr>
      <dsp:spPr>
        <a:xfrm>
          <a:off x="1193597" y="441"/>
          <a:ext cx="8864802" cy="10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70" tIns="109370" rIns="109370" bIns="109370" numCol="1" spcCol="1270" anchor="ctr" anchorCtr="0">
          <a:noAutofit/>
        </a:bodyPr>
        <a:lstStyle/>
        <a:p>
          <a:pPr marL="0" lvl="0" indent="0" algn="l" defTabSz="622300">
            <a:lnSpc>
              <a:spcPct val="90000"/>
            </a:lnSpc>
            <a:spcBef>
              <a:spcPct val="0"/>
            </a:spcBef>
            <a:spcAft>
              <a:spcPct val="35000"/>
            </a:spcAft>
            <a:buNone/>
          </a:pPr>
          <a:r>
            <a:rPr lang="pl-PL" sz="1400" kern="1200"/>
            <a:t>W postępowaniu przygotowawczym wniosek o uchylenie środka zapobiegawczego – izolacyjnego i nie izolacyjnego – jest zawsze rozpatrywany przez prokuratora, natomiast po wniesieniu aktu oskarżenia – przez sąd, przed którym sprawa się toczy. Sąd lub prokurator wydają </a:t>
          </a:r>
          <a:r>
            <a:rPr lang="pl-PL" sz="1400" b="1" kern="1200"/>
            <a:t>postanowienie </a:t>
          </a:r>
          <a:r>
            <a:rPr lang="pl-PL" sz="1400" kern="1200"/>
            <a:t>w przedmiocie wniosku o uchylenie lub zmianę środka zapobiegawczego. Na postanowienie to, co to zasady przysługuje zażalenie. </a:t>
          </a:r>
          <a:endParaRPr lang="en-US" sz="1400" kern="1200"/>
        </a:p>
      </dsp:txBody>
      <dsp:txXfrm>
        <a:off x="1193597" y="441"/>
        <a:ext cx="8864802" cy="1033417"/>
      </dsp:txXfrm>
    </dsp:sp>
    <dsp:sp modelId="{EBF9B85D-663D-4DDE-BFA5-09819397431D}">
      <dsp:nvSpPr>
        <dsp:cNvPr id="0" name=""/>
        <dsp:cNvSpPr/>
      </dsp:nvSpPr>
      <dsp:spPr>
        <a:xfrm>
          <a:off x="0" y="1292213"/>
          <a:ext cx="10058399" cy="10334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A707A5-5CA1-48CB-B986-000F27E7367C}">
      <dsp:nvSpPr>
        <dsp:cNvPr id="0" name=""/>
        <dsp:cNvSpPr/>
      </dsp:nvSpPr>
      <dsp:spPr>
        <a:xfrm>
          <a:off x="312608" y="1524732"/>
          <a:ext cx="568379" cy="5683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09305E-65D5-47A5-A91C-8009E0BA200D}">
      <dsp:nvSpPr>
        <dsp:cNvPr id="0" name=""/>
        <dsp:cNvSpPr/>
      </dsp:nvSpPr>
      <dsp:spPr>
        <a:xfrm>
          <a:off x="1193597" y="1292213"/>
          <a:ext cx="8864802" cy="10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70" tIns="109370" rIns="109370" bIns="109370" numCol="1" spcCol="1270" anchor="ctr" anchorCtr="0">
          <a:noAutofit/>
        </a:bodyPr>
        <a:lstStyle/>
        <a:p>
          <a:pPr marL="0" lvl="0" indent="0" algn="l" defTabSz="622300">
            <a:lnSpc>
              <a:spcPct val="90000"/>
            </a:lnSpc>
            <a:spcBef>
              <a:spcPct val="0"/>
            </a:spcBef>
            <a:spcAft>
              <a:spcPct val="35000"/>
            </a:spcAft>
            <a:buNone/>
          </a:pPr>
          <a:r>
            <a:rPr lang="pl-PL" sz="1400" kern="1200"/>
            <a:t>Przepis art. 254 § 2 ogranicza możliwość zaskarżenia postanowienia w przedmiocie wniosku o zmianę lub uchylenie środka zapobiegawczego. Na postanowienie zażalenie przysługuje tylko wtedy, gdy wniosek został złożony po upływie co najmniej 3 miesięcy od dnia wydania postanowienia w przedmiocie zastosowania danego środka zapobiegawczego. </a:t>
          </a:r>
          <a:endParaRPr lang="en-US" sz="1400" kern="1200"/>
        </a:p>
      </dsp:txBody>
      <dsp:txXfrm>
        <a:off x="1193597" y="1292213"/>
        <a:ext cx="8864802" cy="1033417"/>
      </dsp:txXfrm>
    </dsp:sp>
    <dsp:sp modelId="{EB02D7B3-1F44-4731-B67F-57D37929E9F2}">
      <dsp:nvSpPr>
        <dsp:cNvPr id="0" name=""/>
        <dsp:cNvSpPr/>
      </dsp:nvSpPr>
      <dsp:spPr>
        <a:xfrm>
          <a:off x="0" y="2583985"/>
          <a:ext cx="10058399" cy="10334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2471FA-322D-4679-8342-94426E6881E2}">
      <dsp:nvSpPr>
        <dsp:cNvPr id="0" name=""/>
        <dsp:cNvSpPr/>
      </dsp:nvSpPr>
      <dsp:spPr>
        <a:xfrm>
          <a:off x="312608" y="2816504"/>
          <a:ext cx="568379" cy="5683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88913C-4426-4E34-B023-7C495CADDD66}">
      <dsp:nvSpPr>
        <dsp:cNvPr id="0" name=""/>
        <dsp:cNvSpPr/>
      </dsp:nvSpPr>
      <dsp:spPr>
        <a:xfrm>
          <a:off x="1193597" y="2583985"/>
          <a:ext cx="8864802" cy="10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70" tIns="109370" rIns="109370" bIns="109370" numCol="1" spcCol="1270" anchor="ctr" anchorCtr="0">
          <a:noAutofit/>
        </a:bodyPr>
        <a:lstStyle/>
        <a:p>
          <a:pPr marL="0" lvl="0" indent="0" algn="l" defTabSz="622300">
            <a:lnSpc>
              <a:spcPct val="90000"/>
            </a:lnSpc>
            <a:spcBef>
              <a:spcPct val="0"/>
            </a:spcBef>
            <a:spcAft>
              <a:spcPct val="35000"/>
            </a:spcAft>
            <a:buNone/>
          </a:pPr>
          <a:r>
            <a:rPr lang="pl-PL" sz="1400" kern="1200"/>
            <a:t>Zażalenie na postanowienie sądu rozpoznaje ten sam sąd w składzie trzech sędziów, natomiast zażalenie na postanowienie wydane przez prokuratora będzie rozstrzygał sąd rejonowy, w którego okręgu prowadzi się postępowanie (art. 252 § 2). Gdy w przedmiocie wniosku o zmianę lub uchylenie środka zapobiegawczego orzekał sąd odwoławczy, zażalenie przysługuje do innego równorzędnego składu sądu odwoławczego (art. 426 § 2)</a:t>
          </a:r>
          <a:endParaRPr lang="en-US" sz="1400" kern="1200"/>
        </a:p>
      </dsp:txBody>
      <dsp:txXfrm>
        <a:off x="1193597" y="2583985"/>
        <a:ext cx="8864802" cy="103341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CDB0B-5920-4289-BED6-889E1849C335}" type="datetimeFigureOut">
              <a:rPr lang="en-GB" smtClean="0"/>
              <a:t>29/11/2021</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8251A-BE4C-42D6-A1A6-74E91933A019}" type="slidenum">
              <a:rPr lang="en-GB" smtClean="0"/>
              <a:t>‹#›</a:t>
            </a:fld>
            <a:endParaRPr lang="en-GB"/>
          </a:p>
        </p:txBody>
      </p:sp>
    </p:spTree>
    <p:extLst>
      <p:ext uri="{BB962C8B-B14F-4D97-AF65-F5344CB8AC3E}">
        <p14:creationId xmlns:p14="http://schemas.microsoft.com/office/powerpoint/2010/main" val="92540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1E888E6B-C317-43D2-9B33-EE3908C9D002}" type="datetimeFigureOut">
              <a:rPr lang="pl-PL" smtClean="0"/>
              <a:t>29.11.2021</a:t>
            </a:fld>
            <a:endParaRPr lang="pl-PL"/>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5450DCB5-EA2E-495B-A70C-BECC2931DDD4}" type="slidenum">
              <a:rPr lang="pl-PL" smtClean="0"/>
              <a:t>‹#›</a:t>
            </a:fld>
            <a:endParaRPr lang="pl-PL"/>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50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userDrawn="1"/>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405737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88936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191787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617356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428045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pl-PL"/>
              <a:t>Kliknij, aby edytować styl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14FC13E-6209-444D-A5C0-BBE9DD313479}" type="datetimeFigureOut">
              <a:rPr lang="en-GB" smtClean="0"/>
              <a:t>29/11/2021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12069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pl-PL"/>
              <a:t>Kliknij, aby edytować styl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C14FC13E-6209-444D-A5C0-BBE9DD313479}" type="datetimeFigureOut">
              <a:rPr lang="en-GB" smtClean="0"/>
              <a:t>29/11/2021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6540B9A0-1912-46B6-9448-9AE6521A2D08}" type="slidenum">
              <a:rPr lang="en-GB" smtClean="0"/>
              <a:t>‹#›</a:t>
            </a:fld>
            <a:endParaRPr lang="en-GB"/>
          </a:p>
        </p:txBody>
      </p:sp>
    </p:spTree>
    <p:extLst>
      <p:ext uri="{BB962C8B-B14F-4D97-AF65-F5344CB8AC3E}">
        <p14:creationId xmlns:p14="http://schemas.microsoft.com/office/powerpoint/2010/main" val="3676895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14FC13E-6209-444D-A5C0-BBE9DD313479}" type="datetimeFigureOut">
              <a:rPr lang="en-GB" smtClean="0"/>
              <a:t>29/11/2021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1782175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pl-PL"/>
              <a:t>Kliknij, aby edytować styl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8593667" y="6272784"/>
            <a:ext cx="2644309" cy="365125"/>
          </a:xfrm>
        </p:spPr>
        <p:txBody>
          <a:bodyPr/>
          <a:lstStyle/>
          <a:p>
            <a:fld id="{C14FC13E-6209-444D-A5C0-BBE9DD313479}" type="datetimeFigureOut">
              <a:rPr lang="en-GB" smtClean="0"/>
              <a:t>29/11/2021</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540B9A0-1912-46B6-9448-9AE6521A2D08}" type="slidenum">
              <a:rPr lang="en-GB" smtClean="0"/>
              <a:t>‹#›</a:t>
            </a:fld>
            <a:endParaRPr lang="en-GB"/>
          </a:p>
        </p:txBody>
      </p:sp>
    </p:spTree>
    <p:extLst>
      <p:ext uri="{BB962C8B-B14F-4D97-AF65-F5344CB8AC3E}">
        <p14:creationId xmlns:p14="http://schemas.microsoft.com/office/powerpoint/2010/main" val="1586493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C14FC13E-6209-444D-A5C0-BBE9DD313479}" type="datetimeFigureOut">
              <a:rPr lang="en-GB" smtClean="0"/>
              <a:t>29/11/2021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1158520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1977780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C14FC13E-6209-444D-A5C0-BBE9DD313479}" type="datetimeFigureOut">
              <a:rPr lang="en-GB" smtClean="0"/>
              <a:t>29/11/2021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1440269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C14FC13E-6209-444D-A5C0-BBE9DD313479}" type="datetimeFigureOut">
              <a:rPr lang="en-GB" smtClean="0"/>
              <a:t>29/11/2021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1021758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FC13E-6209-444D-A5C0-BBE9DD313479}" type="datetimeFigureOut">
              <a:rPr lang="en-GB" smtClean="0"/>
              <a:t>29/11/2021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3750264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l-PL"/>
              <a:t>Kliknij, aby edytować styl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14FC13E-6209-444D-A5C0-BBE9DD313479}" type="datetimeFigureOut">
              <a:rPr lang="en-GB" smtClean="0"/>
              <a:t>29/11/2021</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653583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l-PL"/>
              <a:t>Kliknij, aby edytować styl</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14FC13E-6209-444D-A5C0-BBE9DD313479}" type="datetimeFigureOut">
              <a:rPr lang="en-GB" smtClean="0"/>
              <a:t>29/11/2021</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897600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14FC13E-6209-444D-A5C0-BBE9DD313479}" type="datetimeFigureOut">
              <a:rPr lang="en-GB" smtClean="0"/>
              <a:t>29/11/2021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3423794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14FC13E-6209-444D-A5C0-BBE9DD313479}" type="datetimeFigureOut">
              <a:rPr lang="en-GB" smtClean="0"/>
              <a:t>29/11/2021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3295976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563664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49466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112092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31465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337232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158335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48140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6.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88E6B-C317-43D2-9B33-EE3908C9D002}" type="datetimeFigureOut">
              <a:rPr lang="pl-PL" smtClean="0"/>
              <a:t>29.11.2021</a:t>
            </a:fld>
            <a:endParaRPr lang="pl-PL"/>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0DCB5-EA2E-495B-A70C-BECC2931DDD4}" type="slidenum">
              <a:rPr lang="pl-PL" smtClean="0"/>
              <a:t>‹#›</a:t>
            </a:fld>
            <a:endParaRPr lang="pl-PL"/>
          </a:p>
        </p:txBody>
      </p:sp>
      <p:pic>
        <p:nvPicPr>
          <p:cNvPr id="10" name="Obraz 9">
            <a:extLst>
              <a:ext uri="{FF2B5EF4-FFF2-40B4-BE49-F238E27FC236}">
                <a16:creationId xmlns:a16="http://schemas.microsoft.com/office/drawing/2014/main" id="{4342DFC4-EC08-485E-9B3F-3517B579D68D}"/>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148511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0" r:id="rId14"/>
    <p:sldLayoutId id="214748367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14FC13E-6209-444D-A5C0-BBE9DD313479}" type="datetimeFigureOut">
              <a:rPr lang="en-GB" smtClean="0"/>
              <a:t>29/11/2021</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6540B9A0-1912-46B6-9448-9AE6521A2D08}" type="slidenum">
              <a:rPr lang="en-GB" smtClean="0"/>
              <a:t>‹#›</a:t>
            </a:fld>
            <a:endParaRPr lang="en-GB"/>
          </a:p>
        </p:txBody>
      </p:sp>
    </p:spTree>
    <p:extLst>
      <p:ext uri="{BB962C8B-B14F-4D97-AF65-F5344CB8AC3E}">
        <p14:creationId xmlns:p14="http://schemas.microsoft.com/office/powerpoint/2010/main" val="20925709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microsoft.com/office/2007/relationships/hdphoto" Target="../media/hdphoto2.wdp"/><Relationship Id="rId7" Type="http://schemas.openxmlformats.org/officeDocument/2006/relationships/diagramQuickStyle" Target="../diagrams/quickStyle3.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pn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2.wdp"/><Relationship Id="rId7" Type="http://schemas.openxmlformats.org/officeDocument/2006/relationships/diagramColors" Target="../diagrams/colors4.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32.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2.wdp"/><Relationship Id="rId7" Type="http://schemas.openxmlformats.org/officeDocument/2006/relationships/diagramQuickStyle" Target="../diagrams/quickStyle1.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2.wdp"/><Relationship Id="rId7" Type="http://schemas.openxmlformats.org/officeDocument/2006/relationships/diagramColors" Target="../diagrams/colors6.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7.xml"/><Relationship Id="rId3" Type="http://schemas.microsoft.com/office/2007/relationships/hdphoto" Target="../media/hdphoto2.wdp"/><Relationship Id="rId7" Type="http://schemas.openxmlformats.org/officeDocument/2006/relationships/diagramQuickStyle" Target="../diagrams/quickStyle7.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5.png"/><Relationship Id="rId9" Type="http://schemas.microsoft.com/office/2007/relationships/diagramDrawing" Target="../diagrams/drawing7.xml"/></Relationships>
</file>

<file path=ppt/slides/_rels/slide25.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2.wdp"/><Relationship Id="rId7" Type="http://schemas.openxmlformats.org/officeDocument/2006/relationships/diagramColors" Target="../diagrams/colors8.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6.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07/relationships/hdphoto" Target="../media/hdphoto2.wdp"/><Relationship Id="rId7" Type="http://schemas.openxmlformats.org/officeDocument/2006/relationships/diagramColors" Target="../diagrams/colors9.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16.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8" Type="http://schemas.microsoft.com/office/2007/relationships/diagramDrawing" Target="../diagrams/drawing10.xml"/><Relationship Id="rId3" Type="http://schemas.microsoft.com/office/2007/relationships/hdphoto" Target="../media/hdphoto2.wdp"/><Relationship Id="rId7" Type="http://schemas.openxmlformats.org/officeDocument/2006/relationships/diagramColors" Target="../diagrams/colors10.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1.xml"/><Relationship Id="rId3" Type="http://schemas.microsoft.com/office/2007/relationships/hdphoto" Target="../media/hdphoto2.wdp"/><Relationship Id="rId7" Type="http://schemas.openxmlformats.org/officeDocument/2006/relationships/diagramQuickStyle" Target="../diagrams/quickStyle11.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5.png"/><Relationship Id="rId9" Type="http://schemas.microsoft.com/office/2007/relationships/diagramDrawing" Target="../diagrams/drawing11.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5" Type="http://schemas.microsoft.com/office/2007/relationships/hdphoto" Target="../media/hdphoto3.wdp"/><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63.sv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5" Type="http://schemas.microsoft.com/office/2007/relationships/hdphoto" Target="../media/hdphoto3.wdp"/><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17.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5" Type="http://schemas.openxmlformats.org/officeDocument/2006/relationships/chart" Target="../charts/chart5.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hyperlink" Target="http://www.hfhr.pl/czy-tymczasowe-aresztowanie-moze-trwac-prawie-8-lat-opinia-hfpc/" TargetMode="External"/><Relationship Id="rId2" Type="http://schemas.openxmlformats.org/officeDocument/2006/relationships/hyperlink" Target="https://dziennikpolski24.pl/automatyczne-areszty-tymczasowe/ar/3198678" TargetMode="External"/><Relationship Id="rId1" Type="http://schemas.openxmlformats.org/officeDocument/2006/relationships/slideLayout" Target="../slideLayouts/slideLayout17.xml"/><Relationship Id="rId4" Type="http://schemas.openxmlformats.org/officeDocument/2006/relationships/hyperlink" Target="https://www.fairtrials.org/wp-content/uploads/2016/08/HFPC_raport_tymczasowe-aresztowanie_2016.pdf" TargetMode="Externa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5" Type="http://schemas.microsoft.com/office/2007/relationships/hdphoto" Target="../media/hdphoto3.wdp"/><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5.png"/><Relationship Id="rId7" Type="http://schemas.openxmlformats.org/officeDocument/2006/relationships/diagramColors" Target="../diagrams/colors14.xml"/><Relationship Id="rId2" Type="http://schemas.openxmlformats.org/officeDocument/2006/relationships/image" Target="../media/image64.png"/><Relationship Id="rId1" Type="http://schemas.openxmlformats.org/officeDocument/2006/relationships/slideLayout" Target="../slideLayouts/slideLayout1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9.xml.rels><?xml version="1.0" encoding="UTF-8" standalone="yes"?>
<Relationships xmlns="http://schemas.openxmlformats.org/package/2006/relationships"><Relationship Id="rId8" Type="http://schemas.microsoft.com/office/2007/relationships/diagramDrawing" Target="../diagrams/drawing15.xml"/><Relationship Id="rId3" Type="http://schemas.microsoft.com/office/2007/relationships/hdphoto" Target="../media/hdphoto2.wdp"/><Relationship Id="rId7" Type="http://schemas.openxmlformats.org/officeDocument/2006/relationships/diagramColors" Target="../diagrams/colors15.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8" Type="http://schemas.microsoft.com/office/2007/relationships/diagramDrawing" Target="../diagrams/drawing16.xml"/><Relationship Id="rId3" Type="http://schemas.microsoft.com/office/2007/relationships/hdphoto" Target="../media/hdphoto2.wdp"/><Relationship Id="rId7" Type="http://schemas.openxmlformats.org/officeDocument/2006/relationships/diagramColors" Target="../diagrams/colors16.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17.xml"/><Relationship Id="rId3" Type="http://schemas.microsoft.com/office/2007/relationships/hdphoto" Target="../media/hdphoto2.wdp"/><Relationship Id="rId7" Type="http://schemas.openxmlformats.org/officeDocument/2006/relationships/diagramQuickStyle" Target="../diagrams/quickStyle17.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5.png"/><Relationship Id="rId9" Type="http://schemas.microsoft.com/office/2007/relationships/diagramDrawing" Target="../diagrams/drawing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8" Type="http://schemas.microsoft.com/office/2007/relationships/diagramDrawing" Target="../diagrams/drawing18.xml"/><Relationship Id="rId3" Type="http://schemas.microsoft.com/office/2007/relationships/hdphoto" Target="../media/hdphoto2.wdp"/><Relationship Id="rId7" Type="http://schemas.openxmlformats.org/officeDocument/2006/relationships/diagramColors" Target="../diagrams/colors18.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8" Type="http://schemas.microsoft.com/office/2007/relationships/diagramDrawing" Target="../diagrams/drawing19.xml"/><Relationship Id="rId3" Type="http://schemas.microsoft.com/office/2007/relationships/hdphoto" Target="../media/hdphoto2.wdp"/><Relationship Id="rId7" Type="http://schemas.openxmlformats.org/officeDocument/2006/relationships/diagramColors" Target="../diagrams/colors19.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prawo.pl/prawnicy-sady/aresztowania-w-polsce-dane-za-maj-wrzesien-2020-r,503087.html" TargetMode="External"/><Relationship Id="rId2" Type="http://schemas.openxmlformats.org/officeDocument/2006/relationships/hyperlink" Target="https://for.org.pl/pliki/artykuly/7904_komunikat-232020tymczasowe-aresztowania-oslabianie-prawa-do-obrony.pdf" TargetMode="External"/><Relationship Id="rId1" Type="http://schemas.openxmlformats.org/officeDocument/2006/relationships/slideLayout" Target="../slideLayouts/slideLayout17.xml"/><Relationship Id="rId4" Type="http://schemas.openxmlformats.org/officeDocument/2006/relationships/hyperlink" Target="https://courtwatch.pl/wp-content/uploads/2019/12/tymczasowe_aresztowania_FCWP.pdf"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7.jpeg"/><Relationship Id="rId1" Type="http://schemas.openxmlformats.org/officeDocument/2006/relationships/slideLayout" Target="../slideLayouts/slideLayout17.xml"/><Relationship Id="rId5" Type="http://schemas.openxmlformats.org/officeDocument/2006/relationships/image" Target="../media/image5.png"/><Relationship Id="rId4" Type="http://schemas.microsoft.com/office/2007/relationships/hdphoto" Target="../media/hdphoto2.wdp"/></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7.jpeg"/><Relationship Id="rId1" Type="http://schemas.openxmlformats.org/officeDocument/2006/relationships/slideLayout" Target="../slideLayouts/slideLayout17.xml"/><Relationship Id="rId5" Type="http://schemas.openxmlformats.org/officeDocument/2006/relationships/image" Target="../media/image5.png"/><Relationship Id="rId4" Type="http://schemas.microsoft.com/office/2007/relationships/hdphoto" Target="../media/hdphoto2.wdp"/></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7.jpeg"/><Relationship Id="rId1" Type="http://schemas.openxmlformats.org/officeDocument/2006/relationships/slideLayout" Target="../slideLayouts/slideLayout17.xml"/><Relationship Id="rId5" Type="http://schemas.openxmlformats.org/officeDocument/2006/relationships/image" Target="../media/image5.png"/><Relationship Id="rId4" Type="http://schemas.microsoft.com/office/2007/relationships/hdphoto" Target="../media/hdphoto2.wdp"/></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7.jpeg"/><Relationship Id="rId1" Type="http://schemas.openxmlformats.org/officeDocument/2006/relationships/slideLayout" Target="../slideLayouts/slideLayout17.xml"/><Relationship Id="rId5" Type="http://schemas.openxmlformats.org/officeDocument/2006/relationships/image" Target="../media/image5.png"/><Relationship Id="rId4" Type="http://schemas.microsoft.com/office/2007/relationships/hdphoto" Target="../media/hdphoto2.wdp"/></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7.jpeg"/><Relationship Id="rId1" Type="http://schemas.openxmlformats.org/officeDocument/2006/relationships/slideLayout" Target="../slideLayouts/slideLayout17.xml"/><Relationship Id="rId5" Type="http://schemas.openxmlformats.org/officeDocument/2006/relationships/image" Target="../media/image5.png"/><Relationship Id="rId4" Type="http://schemas.microsoft.com/office/2007/relationships/hdphoto" Target="../media/hdphoto2.wdp"/></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7.jpeg"/><Relationship Id="rId1" Type="http://schemas.openxmlformats.org/officeDocument/2006/relationships/slideLayout" Target="../slideLayouts/slideLayout17.xml"/><Relationship Id="rId5" Type="http://schemas.openxmlformats.org/officeDocument/2006/relationships/image" Target="../media/image5.png"/><Relationship Id="rId4" Type="http://schemas.microsoft.com/office/2007/relationships/hdphoto" Target="../media/hdphoto2.wdp"/></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7.jpeg"/><Relationship Id="rId1" Type="http://schemas.openxmlformats.org/officeDocument/2006/relationships/slideLayout" Target="../slideLayouts/slideLayout17.xml"/><Relationship Id="rId5" Type="http://schemas.openxmlformats.org/officeDocument/2006/relationships/image" Target="../media/image5.png"/><Relationship Id="rId4" Type="http://schemas.microsoft.com/office/2007/relationships/hdphoto" Target="../media/hdphoto2.wdp"/></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7.xml"/><Relationship Id="rId5" Type="http://schemas.openxmlformats.org/officeDocument/2006/relationships/image" Target="../media/image5.png"/><Relationship Id="rId4" Type="http://schemas.microsoft.com/office/2007/relationships/hdphoto" Target="../media/hdphoto2.wdp"/></Relationships>
</file>

<file path=ppt/slides/_rels/slide7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8" Type="http://schemas.microsoft.com/office/2007/relationships/diagramDrawing" Target="../diagrams/drawing20.xml"/><Relationship Id="rId3" Type="http://schemas.microsoft.com/office/2007/relationships/hdphoto" Target="../media/hdphoto2.wdp"/><Relationship Id="rId7" Type="http://schemas.openxmlformats.org/officeDocument/2006/relationships/diagramColors" Target="../diagrams/colors20.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8" Type="http://schemas.microsoft.com/office/2007/relationships/diagramDrawing" Target="../diagrams/drawing21.xml"/><Relationship Id="rId3" Type="http://schemas.microsoft.com/office/2007/relationships/hdphoto" Target="../media/hdphoto2.wdp"/><Relationship Id="rId7" Type="http://schemas.openxmlformats.org/officeDocument/2006/relationships/diagramColors" Target="../diagrams/colors21.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8" Type="http://schemas.microsoft.com/office/2007/relationships/diagramDrawing" Target="../diagrams/drawing22.xml"/><Relationship Id="rId3" Type="http://schemas.microsoft.com/office/2007/relationships/hdphoto" Target="../media/hdphoto2.wdp"/><Relationship Id="rId7" Type="http://schemas.openxmlformats.org/officeDocument/2006/relationships/diagramColors" Target="../diagrams/colors22.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microsoft.com/office/2007/relationships/hdphoto" Target="../media/hdphoto2.wdp"/><Relationship Id="rId7" Type="http://schemas.openxmlformats.org/officeDocument/2006/relationships/diagramLayout" Target="../diagrams/layout2.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Data" Target="../diagrams/data2.xml"/><Relationship Id="rId5" Type="http://schemas.openxmlformats.org/officeDocument/2006/relationships/image" Target="../media/image5.png"/><Relationship Id="rId10" Type="http://schemas.microsoft.com/office/2007/relationships/diagramDrawing" Target="../diagrams/drawing2.xml"/><Relationship Id="rId4" Type="http://schemas.openxmlformats.org/officeDocument/2006/relationships/image" Target="../media/image8.png"/><Relationship Id="rId9" Type="http://schemas.openxmlformats.org/officeDocument/2006/relationships/diagramColors" Target="../diagrams/colors2.xml"/></Relationships>
</file>

<file path=ppt/slides/_rels/slide8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608B47-3953-48EB-ABAF-4806B261E543}"/>
              </a:ext>
            </a:extLst>
          </p:cNvPr>
          <p:cNvSpPr>
            <a:spLocks noGrp="1"/>
          </p:cNvSpPr>
          <p:nvPr>
            <p:ph type="ctrTitle"/>
          </p:nvPr>
        </p:nvSpPr>
        <p:spPr/>
        <p:txBody>
          <a:bodyPr/>
          <a:lstStyle/>
          <a:p>
            <a:r>
              <a:rPr lang="pl-PL" dirty="0"/>
              <a:t>Wykład 6</a:t>
            </a:r>
          </a:p>
        </p:txBody>
      </p:sp>
      <p:sp>
        <p:nvSpPr>
          <p:cNvPr id="3" name="Podtytuł 2">
            <a:extLst>
              <a:ext uri="{FF2B5EF4-FFF2-40B4-BE49-F238E27FC236}">
                <a16:creationId xmlns:a16="http://schemas.microsoft.com/office/drawing/2014/main" id="{E8041438-EE5E-4926-8B35-3356F15F453B}"/>
              </a:ext>
            </a:extLst>
          </p:cNvPr>
          <p:cNvSpPr>
            <a:spLocks noGrp="1"/>
          </p:cNvSpPr>
          <p:nvPr>
            <p:ph type="subTitle" idx="1"/>
          </p:nvPr>
        </p:nvSpPr>
        <p:spPr/>
        <p:txBody>
          <a:bodyPr>
            <a:normAutofit lnSpcReduction="10000"/>
          </a:bodyPr>
          <a:lstStyle/>
          <a:p>
            <a:pPr lvl="0"/>
            <a:r>
              <a:rPr lang="pl-PL" dirty="0"/>
              <a:t>Stosowanie środków zapobiegawczych w postępowaniu przygotowawczym. Przesłanki stosowania środków zapobiegawczych. Katalog środków zapobiegawczych. Dyrektywy stosowania środków zapobiegawczych. Kontrola z urzędu stosowania środków zapobiegawczych. </a:t>
            </a:r>
            <a:endParaRPr lang="en-GB" dirty="0"/>
          </a:p>
        </p:txBody>
      </p:sp>
    </p:spTree>
    <p:extLst>
      <p:ext uri="{BB962C8B-B14F-4D97-AF65-F5344CB8AC3E}">
        <p14:creationId xmlns:p14="http://schemas.microsoft.com/office/powerpoint/2010/main" val="806976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70">
            <a:extLst>
              <a:ext uri="{FF2B5EF4-FFF2-40B4-BE49-F238E27FC236}">
                <a16:creationId xmlns:a16="http://schemas.microsoft.com/office/drawing/2014/main" id="{06A34260-5B8F-475C-82B7-2D4257A02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6400800" y="484632"/>
            <a:ext cx="5299586" cy="1609344"/>
          </a:xfrm>
          <a:ln>
            <a:noFill/>
          </a:ln>
        </p:spPr>
        <p:txBody>
          <a:bodyPr>
            <a:normAutofit/>
          </a:bodyPr>
          <a:lstStyle/>
          <a:p>
            <a:r>
              <a:rPr lang="pl-PL" sz="4000"/>
              <a:t>Funkcje środków zapobiegawczych </a:t>
            </a:r>
          </a:p>
        </p:txBody>
      </p:sp>
      <p:pic>
        <p:nvPicPr>
          <p:cNvPr id="5122" name="Picture 2" descr="Is the definition of racism racist? |">
            <a:extLst>
              <a:ext uri="{FF2B5EF4-FFF2-40B4-BE49-F238E27FC236}">
                <a16:creationId xmlns:a16="http://schemas.microsoft.com/office/drawing/2014/main" id="{5C3C1848-5E33-408C-8FC9-1492461125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963" r="28139" b="-2"/>
          <a:stretch/>
        </p:blipFill>
        <p:spPr bwMode="auto">
          <a:xfrm>
            <a:off x="633999" y="640080"/>
            <a:ext cx="4794199"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1"/>
          </p:nvPr>
        </p:nvSpPr>
        <p:spPr>
          <a:xfrm>
            <a:off x="6400799" y="2121408"/>
            <a:ext cx="5299585" cy="4050792"/>
          </a:xfrm>
        </p:spPr>
        <p:txBody>
          <a:bodyPr>
            <a:normAutofit/>
          </a:bodyPr>
          <a:lstStyle/>
          <a:p>
            <a:pPr marL="0" indent="0">
              <a:buNone/>
            </a:pPr>
            <a:r>
              <a:rPr lang="pl-PL" sz="1500" b="1"/>
              <a:t>Procesowa </a:t>
            </a:r>
            <a:r>
              <a:rPr lang="pl-PL" sz="1500"/>
              <a:t>(zasadnicza)</a:t>
            </a:r>
          </a:p>
          <a:p>
            <a:pPr marL="516636" lvl="1" indent="-342900"/>
            <a:r>
              <a:rPr lang="pl-PL" sz="1500" b="1" u="sng"/>
              <a:t>Funkcja prewencyjna </a:t>
            </a:r>
            <a:r>
              <a:rPr lang="pl-PL" sz="1500"/>
              <a:t>– wynika wprost z art. 249 § 1 k.p.k. Chronią postępowanie karne przed jego bezprawnym utrudnianiem. </a:t>
            </a:r>
          </a:p>
          <a:p>
            <a:pPr marL="516636" lvl="1" indent="-342900"/>
            <a:r>
              <a:rPr lang="pl-PL" sz="1500" b="1" u="sng"/>
              <a:t>Funkcja zabezpieczająca</a:t>
            </a:r>
            <a:r>
              <a:rPr lang="pl-PL" sz="1500"/>
              <a:t> - Środki zapobiegawcze można stosować </a:t>
            </a:r>
            <a:r>
              <a:rPr lang="pl-PL" sz="1500" b="1"/>
              <a:t>w celu zabezpieczenia prawidłowego toku postepowania</a:t>
            </a:r>
            <a:r>
              <a:rPr lang="pl-PL" sz="1500"/>
              <a:t>. Zabezpieczenie to polega na uniemożliwieniu oskarżonemu ucieczki i pozbawieniu go (lub co najmniej utrudnieniu) naruszenia prawidłowego toku procesu. </a:t>
            </a:r>
          </a:p>
          <a:p>
            <a:pPr marL="0" indent="0">
              <a:buNone/>
            </a:pPr>
            <a:r>
              <a:rPr lang="pl-PL" sz="1500"/>
              <a:t>Akcesoryjna (ochronna) – zapobiegnięcie popełnieniu przez oskarżonego nowego przestępstwa. </a:t>
            </a:r>
          </a:p>
          <a:p>
            <a:pPr marL="0" indent="0">
              <a:buNone/>
            </a:pPr>
            <a:endParaRPr lang="pl-PL" sz="1500"/>
          </a:p>
          <a:p>
            <a:pPr marL="0" indent="0">
              <a:buNone/>
            </a:pPr>
            <a:r>
              <a:rPr lang="pl-PL" sz="1500"/>
              <a:t>Zob. J. Skorupka, [w:] J. Skorupka (red.), </a:t>
            </a:r>
            <a:r>
              <a:rPr lang="pl-PL" sz="1500" i="1"/>
              <a:t>Proces karny, </a:t>
            </a:r>
            <a:r>
              <a:rPr lang="pl-PL" sz="1500"/>
              <a:t>Warszawa 2018, s. 500.</a:t>
            </a:r>
          </a:p>
          <a:p>
            <a:pPr marL="173736" lvl="1" indent="0">
              <a:buNone/>
            </a:pPr>
            <a:endParaRPr lang="pl-PL" sz="1500" b="1" u="sng"/>
          </a:p>
        </p:txBody>
      </p:sp>
      <p:grpSp>
        <p:nvGrpSpPr>
          <p:cNvPr id="5125" name="Group 72">
            <a:extLst>
              <a:ext uri="{FF2B5EF4-FFF2-40B4-BE49-F238E27FC236}">
                <a16:creationId xmlns:a16="http://schemas.microsoft.com/office/drawing/2014/main" id="{A27DB3B6-A2D5-48D2-A788-91160F479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126" name="Oval 73">
              <a:extLst>
                <a:ext uri="{FF2B5EF4-FFF2-40B4-BE49-F238E27FC236}">
                  <a16:creationId xmlns:a16="http://schemas.microsoft.com/office/drawing/2014/main" id="{1417360B-59C7-4B4B-90F5-168C7076E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127" name="Oval 74">
              <a:extLst>
                <a:ext uri="{FF2B5EF4-FFF2-40B4-BE49-F238E27FC236}">
                  <a16:creationId xmlns:a16="http://schemas.microsoft.com/office/drawing/2014/main" id="{84401733-5996-467C-9FAB-20D38417F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11151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hade val="97000"/>
            <a:satMod val="15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BA17954-54E0-419C-92D3-4C4775A81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23C5163-DFEA-4D68-AF8F-A6BD6B674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07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p:cNvSpPr>
            <a:spLocks noGrp="1"/>
          </p:cNvSpPr>
          <p:nvPr>
            <p:ph idx="1"/>
          </p:nvPr>
        </p:nvSpPr>
        <p:spPr>
          <a:xfrm>
            <a:off x="643467" y="643467"/>
            <a:ext cx="6322709" cy="5528733"/>
          </a:xfrm>
        </p:spPr>
        <p:txBody>
          <a:bodyPr anchor="ctr">
            <a:normAutofit lnSpcReduction="10000"/>
          </a:bodyPr>
          <a:lstStyle/>
          <a:p>
            <a:pPr marL="0" indent="0">
              <a:buNone/>
            </a:pPr>
            <a:r>
              <a:rPr lang="pl-PL" sz="1400" b="1">
                <a:solidFill>
                  <a:srgbClr val="FFFFFF"/>
                </a:solidFill>
              </a:rPr>
              <a:t>Pozaprocesowe</a:t>
            </a:r>
            <a:r>
              <a:rPr lang="pl-PL" sz="1400">
                <a:solidFill>
                  <a:srgbClr val="FFFFFF"/>
                </a:solidFill>
              </a:rPr>
              <a:t> (akcesoryjne)</a:t>
            </a:r>
          </a:p>
          <a:p>
            <a:pPr lvl="1"/>
            <a:r>
              <a:rPr lang="pl-PL" sz="1400" b="1" u="sng">
                <a:solidFill>
                  <a:srgbClr val="FFFFFF"/>
                </a:solidFill>
              </a:rPr>
              <a:t>Funkcja ochronna </a:t>
            </a:r>
            <a:r>
              <a:rPr lang="pl-PL" sz="1400">
                <a:solidFill>
                  <a:srgbClr val="FFFFFF"/>
                </a:solidFill>
              </a:rPr>
              <a:t> - </a:t>
            </a:r>
            <a:r>
              <a:rPr lang="pl-PL" sz="1400" b="1">
                <a:solidFill>
                  <a:srgbClr val="FFFFFF"/>
                </a:solidFill>
              </a:rPr>
              <a:t>zapobieżenie popełnienia nowego, ciężkiego przestępstwa przez oskarżonego </a:t>
            </a:r>
            <a:r>
              <a:rPr lang="pl-PL" sz="1400">
                <a:solidFill>
                  <a:srgbClr val="FFFFFF"/>
                </a:solidFill>
              </a:rPr>
              <a:t>(art. 249 §1) . Prof. Waltoś wyróżnia dwie sytuacje:</a:t>
            </a:r>
          </a:p>
          <a:p>
            <a:pPr lvl="2"/>
            <a:r>
              <a:rPr lang="pl-PL" sz="1400">
                <a:solidFill>
                  <a:srgbClr val="FFFFFF"/>
                </a:solidFill>
              </a:rPr>
              <a:t>oskarżonemu zarzuca się przestępstwo x a ponadto zachodzi obawa, że w razie pozostawania na wolności popełni przestępstwo y; aresztuje się go z powodu obawy, że popełni przestępstwo y (tymczasowe aresztowanie</a:t>
            </a:r>
            <a:r>
              <a:rPr lang="pl-PL" sz="1400" b="1">
                <a:solidFill>
                  <a:srgbClr val="FFFFFF"/>
                </a:solidFill>
              </a:rPr>
              <a:t> </a:t>
            </a:r>
            <a:r>
              <a:rPr lang="pl-PL" sz="1400" u="sng">
                <a:solidFill>
                  <a:srgbClr val="FFFFFF"/>
                </a:solidFill>
              </a:rPr>
              <a:t>względnie predelikualne</a:t>
            </a:r>
            <a:r>
              <a:rPr lang="pl-PL" sz="1400">
                <a:solidFill>
                  <a:srgbClr val="FFFFFF"/>
                </a:solidFill>
              </a:rPr>
              <a:t>)</a:t>
            </a:r>
          </a:p>
          <a:p>
            <a:pPr lvl="2"/>
            <a:r>
              <a:rPr lang="pl-PL" sz="1400">
                <a:solidFill>
                  <a:srgbClr val="FFFFFF"/>
                </a:solidFill>
              </a:rPr>
              <a:t>oskarżonemu nie zarzuca się popełnienia przestępstwa x, ale zachodzi obawa, że w razie dalszego pozostawania na wolności popełni przestępstwo y; aresztuje się go z powodu obawy, że popełni przestępstwo (tymczasowe aresztowanie </a:t>
            </a:r>
            <a:r>
              <a:rPr lang="pl-PL" sz="1400" u="sng">
                <a:solidFill>
                  <a:srgbClr val="FFFFFF"/>
                </a:solidFill>
              </a:rPr>
              <a:t>bezwzględnie predelikualne</a:t>
            </a:r>
            <a:r>
              <a:rPr lang="pl-PL" sz="1400">
                <a:solidFill>
                  <a:srgbClr val="FFFFFF"/>
                </a:solidFill>
              </a:rPr>
              <a:t>). </a:t>
            </a:r>
          </a:p>
          <a:p>
            <a:pPr marL="310896" lvl="2" indent="0">
              <a:buNone/>
            </a:pPr>
            <a:r>
              <a:rPr lang="pl-PL" sz="1400">
                <a:solidFill>
                  <a:srgbClr val="FFFFFF"/>
                </a:solidFill>
              </a:rPr>
              <a:t>Tymczasowe aresztowanie bezwzględnie predelikutalne jest </a:t>
            </a:r>
            <a:r>
              <a:rPr lang="pl-PL" sz="1400" b="1">
                <a:solidFill>
                  <a:srgbClr val="FFFFFF"/>
                </a:solidFill>
              </a:rPr>
              <a:t>niedopuszczalne</a:t>
            </a:r>
            <a:r>
              <a:rPr lang="pl-PL" sz="1400">
                <a:solidFill>
                  <a:srgbClr val="FFFFFF"/>
                </a:solidFill>
              </a:rPr>
              <a:t>. Na względnie predelikutalny areszt tymczasowy zezwala natomiast zarówno art. 5 ust. 1 lit. c EKPC jak również art. 249 § 1 k.p.k. (środki zapobiegawcze wolno stosować wyjątkowo także </a:t>
            </a:r>
            <a:r>
              <a:rPr lang="pl-PL" sz="1400" b="1">
                <a:solidFill>
                  <a:srgbClr val="FFFFFF"/>
                </a:solidFill>
              </a:rPr>
              <a:t>w celu zapobiegnięcia popełnienia przez oskarżonego nowego, ciężkiego przestępstwa</a:t>
            </a:r>
            <a:r>
              <a:rPr lang="pl-PL" sz="1400">
                <a:solidFill>
                  <a:srgbClr val="FFFFFF"/>
                </a:solidFill>
              </a:rPr>
              <a:t>). Konkretyzacją art. 249 § 1 k.p.k. jest art. 258 § 3 k.p.k., który stwierdza, że tymczasowe aresztowanie może wyjątkowo nastąpić także wtedy gdy zachodzi uzasadniona obawa, że oskarżonemu któremu zarzucono popełnienie zbrodni lub umyślnego występku przeciwko życiu, zdrowi lub bezpieczeństwu powszechnemu, zwłaszcza jeżeli popełnieniem takiego przestępstwa groził. Środki zapobiegawcze w celu zapobieżenia popełnienia przez oskarżonego nowego, ciężkiego przestępstwa można stosować tylko </a:t>
            </a:r>
            <a:r>
              <a:rPr lang="pl-PL" sz="1400" b="1">
                <a:solidFill>
                  <a:srgbClr val="FFFFFF"/>
                </a:solidFill>
              </a:rPr>
              <a:t>wyjątkowo</a:t>
            </a:r>
            <a:r>
              <a:rPr lang="pl-PL" sz="1400">
                <a:solidFill>
                  <a:srgbClr val="FFFFFF"/>
                </a:solidFill>
              </a:rPr>
              <a:t>. Ponadto, najpierw należy przedstawić oskarżonemu zarzut popełnienia zbrodni lub umyślnego występku a dopiero potem można rozważyć konieczność stosowania środka zapobiegawczego ze względu na obawę nowego przestępstwa.</a:t>
            </a:r>
            <a:endParaRPr lang="pl-PL" sz="1400" b="1" u="sng">
              <a:solidFill>
                <a:srgbClr val="FFFFFF"/>
              </a:solidFill>
            </a:endParaRPr>
          </a:p>
          <a:p>
            <a:pPr marL="0" indent="0">
              <a:buNone/>
            </a:pPr>
            <a:r>
              <a:rPr lang="pl-PL" sz="1400" b="1" u="sng">
                <a:solidFill>
                  <a:srgbClr val="FFFFFF"/>
                </a:solidFill>
              </a:rPr>
              <a:t>Funkcja represyjna</a:t>
            </a:r>
            <a:r>
              <a:rPr lang="pl-PL" sz="1400">
                <a:solidFill>
                  <a:srgbClr val="FFFFFF"/>
                </a:solidFill>
              </a:rPr>
              <a:t> – </a:t>
            </a:r>
            <a:r>
              <a:rPr lang="pl-PL" sz="1400" b="1" i="1" u="sng">
                <a:solidFill>
                  <a:srgbClr val="FFFFFF"/>
                </a:solidFill>
              </a:rPr>
              <a:t>bardzo kontrowersyjne zagadnienie; czy środki zapobiegawcze mogą stać się antycypacją kary</a:t>
            </a:r>
            <a:r>
              <a:rPr lang="pl-PL" sz="1400">
                <a:solidFill>
                  <a:srgbClr val="FFFFFF"/>
                </a:solidFill>
              </a:rPr>
              <a:t>? </a:t>
            </a:r>
            <a:endParaRPr lang="pl-PL" sz="1400" b="1" u="sng">
              <a:solidFill>
                <a:srgbClr val="FFFFFF"/>
              </a:solidFill>
            </a:endParaRPr>
          </a:p>
          <a:p>
            <a:endParaRPr lang="pl-PL" sz="1400">
              <a:solidFill>
                <a:srgbClr val="FFFFFF"/>
              </a:solidFill>
            </a:endParaRPr>
          </a:p>
        </p:txBody>
      </p:sp>
      <p:sp>
        <p:nvSpPr>
          <p:cNvPr id="23" name="Rectangle 22">
            <a:extLst>
              <a:ext uri="{FF2B5EF4-FFF2-40B4-BE49-F238E27FC236}">
                <a16:creationId xmlns:a16="http://schemas.microsoft.com/office/drawing/2014/main" id="{51DD55B3-5910-4D84-8A2E-B22ED5224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7995" y="0"/>
            <a:ext cx="4584003"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7928085" y="643466"/>
            <a:ext cx="3786120" cy="5528734"/>
          </a:xfrm>
        </p:spPr>
        <p:txBody>
          <a:bodyPr>
            <a:normAutofit/>
          </a:bodyPr>
          <a:lstStyle/>
          <a:p>
            <a:r>
              <a:rPr lang="pl-PL" sz="3400"/>
              <a:t>Funkcje stosowania środków zapobiegawczych </a:t>
            </a:r>
          </a:p>
        </p:txBody>
      </p:sp>
      <p:grpSp>
        <p:nvGrpSpPr>
          <p:cNvPr id="25" name="Group 24">
            <a:extLst>
              <a:ext uri="{FF2B5EF4-FFF2-40B4-BE49-F238E27FC236}">
                <a16:creationId xmlns:a16="http://schemas.microsoft.com/office/drawing/2014/main" id="{1392CA3D-5152-407E-8F49-7BEFB33851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26" name="Oval 25">
              <a:extLst>
                <a:ext uri="{FF2B5EF4-FFF2-40B4-BE49-F238E27FC236}">
                  <a16:creationId xmlns:a16="http://schemas.microsoft.com/office/drawing/2014/main" id="{ADB604F7-477D-4337-9D86-3CAD381620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B4736A5E-48AC-496F-AB60-5F0FBB31B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7429364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ytuł 1"/>
          <p:cNvSpPr>
            <a:spLocks noGrp="1"/>
          </p:cNvSpPr>
          <p:nvPr>
            <p:ph type="title"/>
          </p:nvPr>
        </p:nvSpPr>
        <p:spPr>
          <a:xfrm>
            <a:off x="643468" y="643466"/>
            <a:ext cx="3686312" cy="5528734"/>
          </a:xfrm>
        </p:spPr>
        <p:txBody>
          <a:bodyPr>
            <a:normAutofit/>
          </a:bodyPr>
          <a:lstStyle/>
          <a:p>
            <a:pPr algn="ctr"/>
            <a:r>
              <a:rPr lang="pl-PL" sz="3400" dirty="0">
                <a:solidFill>
                  <a:srgbClr val="FFFFFF"/>
                </a:solidFill>
              </a:rPr>
              <a:t>Funkcje środków zapobiegawczych</a:t>
            </a:r>
            <a:br>
              <a:rPr lang="pl-PL" sz="3400" dirty="0">
                <a:solidFill>
                  <a:srgbClr val="FFFFFF"/>
                </a:solidFill>
              </a:rPr>
            </a:br>
            <a:br>
              <a:rPr lang="pl-PL" sz="3400" dirty="0">
                <a:solidFill>
                  <a:srgbClr val="FFFFFF"/>
                </a:solidFill>
              </a:rPr>
            </a:br>
            <a:r>
              <a:rPr lang="pl-PL" sz="2800" dirty="0">
                <a:solidFill>
                  <a:schemeClr val="accent4"/>
                </a:solidFill>
              </a:rPr>
              <a:t>Środki zapobiegawcze, a zwłaszcza tymczasowe aresztowanie, nie mogą spełniać takich samych funkcji jak kara</a:t>
            </a:r>
            <a:r>
              <a:rPr lang="pl-PL" sz="3600" dirty="0">
                <a:solidFill>
                  <a:schemeClr val="accent4"/>
                </a:solidFill>
              </a:rPr>
              <a:t>. </a:t>
            </a:r>
            <a:br>
              <a:rPr lang="pl-PL" sz="3600" dirty="0">
                <a:solidFill>
                  <a:schemeClr val="accent4"/>
                </a:solidFill>
              </a:rPr>
            </a:br>
            <a:endParaRPr lang="pl-PL" sz="3400" dirty="0">
              <a:solidFill>
                <a:schemeClr val="accent4"/>
              </a:solidFill>
            </a:endParaRPr>
          </a:p>
        </p:txBody>
      </p:sp>
      <p:sp>
        <p:nvSpPr>
          <p:cNvPr id="3" name="Symbol zastępczy zawartości 2"/>
          <p:cNvSpPr>
            <a:spLocks noGrp="1"/>
          </p:cNvSpPr>
          <p:nvPr>
            <p:ph idx="1"/>
          </p:nvPr>
        </p:nvSpPr>
        <p:spPr>
          <a:xfrm>
            <a:off x="5053780" y="599768"/>
            <a:ext cx="6074467" cy="5572432"/>
          </a:xfrm>
        </p:spPr>
        <p:txBody>
          <a:bodyPr anchor="ctr">
            <a:normAutofit/>
          </a:bodyPr>
          <a:lstStyle/>
          <a:p>
            <a:r>
              <a:rPr lang="pl-PL" b="1" dirty="0"/>
              <a:t>Postanowienie SA w Katowicach, 9 lipca 2008 r., II </a:t>
            </a:r>
            <a:r>
              <a:rPr lang="pl-PL" b="1" dirty="0" err="1"/>
              <a:t>Akz</a:t>
            </a:r>
            <a:r>
              <a:rPr lang="pl-PL" b="1" dirty="0"/>
              <a:t> 480/08</a:t>
            </a:r>
          </a:p>
          <a:p>
            <a:r>
              <a:rPr lang="pl-PL" i="1" dirty="0"/>
              <a:t>Tymczasowe aresztowanie ma na celu prawidłowe zabezpieczenie toku postępowania na czas gromadzenia istotnych dowodów w sprawie i nie może spełniać funkcji kary. Nawet najbardziej dowodowo skomplikowana sprawa, szczególnie o charakterze gospodarczym czy majątkowym, nie może wydłużać go do nie akceptowanych rozmiarów.</a:t>
            </a:r>
          </a:p>
          <a:p>
            <a:r>
              <a:rPr lang="pl-PL" dirty="0"/>
              <a:t>por. również: wyrok TK z 7.10.2008 r., P 30/07</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78658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4C5769-E723-4A1E-B4F6-F6BB27AE7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9">
            <a:extLst>
              <a:ext uri="{FF2B5EF4-FFF2-40B4-BE49-F238E27FC236}">
                <a16:creationId xmlns:a16="http://schemas.microsoft.com/office/drawing/2014/main" id="{E878380D-0E99-4278-9939-702074B8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77ECFC94-8F85-485B-8B22-86B280A2497B}"/>
              </a:ext>
            </a:extLst>
          </p:cNvPr>
          <p:cNvSpPr>
            <a:spLocks noGrp="1"/>
          </p:cNvSpPr>
          <p:nvPr>
            <p:ph type="title"/>
          </p:nvPr>
        </p:nvSpPr>
        <p:spPr>
          <a:xfrm>
            <a:off x="643466" y="643466"/>
            <a:ext cx="3682727" cy="5571067"/>
          </a:xfrm>
        </p:spPr>
        <p:txBody>
          <a:bodyPr>
            <a:normAutofit/>
          </a:bodyPr>
          <a:lstStyle/>
          <a:p>
            <a:pPr algn="r"/>
            <a:r>
              <a:rPr lang="pl-PL" sz="3400">
                <a:solidFill>
                  <a:srgbClr val="FFFFFF"/>
                </a:solidFill>
              </a:rPr>
              <a:t>Funkcje środków zapobiegawczych</a:t>
            </a:r>
          </a:p>
        </p:txBody>
      </p:sp>
      <p:sp>
        <p:nvSpPr>
          <p:cNvPr id="17" name="Oval 11">
            <a:extLst>
              <a:ext uri="{FF2B5EF4-FFF2-40B4-BE49-F238E27FC236}">
                <a16:creationId xmlns:a16="http://schemas.microsoft.com/office/drawing/2014/main" id="{75A92D53-A461-451B-87E6-8746F6FC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 name="Symbol zastępczy zawartości 2">
            <a:extLst>
              <a:ext uri="{FF2B5EF4-FFF2-40B4-BE49-F238E27FC236}">
                <a16:creationId xmlns:a16="http://schemas.microsoft.com/office/drawing/2014/main" id="{B45C9E63-7629-4B6E-AB85-5F46ABC86B21}"/>
              </a:ext>
            </a:extLst>
          </p:cNvPr>
          <p:cNvSpPr>
            <a:spLocks noGrp="1"/>
          </p:cNvSpPr>
          <p:nvPr>
            <p:ph idx="1"/>
          </p:nvPr>
        </p:nvSpPr>
        <p:spPr>
          <a:xfrm>
            <a:off x="4932557" y="643465"/>
            <a:ext cx="6469168" cy="5586215"/>
          </a:xfrm>
        </p:spPr>
        <p:txBody>
          <a:bodyPr anchor="ctr">
            <a:normAutofit/>
          </a:bodyPr>
          <a:lstStyle/>
          <a:p>
            <a:pPr marL="0" indent="0">
              <a:buNone/>
            </a:pPr>
            <a:r>
              <a:rPr lang="pl-PL" b="1" dirty="0"/>
              <a:t>Postanowienie SA w Krakowie z 10.04.2013 r., </a:t>
            </a:r>
          </a:p>
          <a:p>
            <a:pPr marL="0" indent="0">
              <a:buNone/>
            </a:pPr>
            <a:r>
              <a:rPr lang="pl-PL" b="1" dirty="0"/>
              <a:t>II </a:t>
            </a:r>
            <a:r>
              <a:rPr lang="pl-PL" b="1" dirty="0" err="1"/>
              <a:t>AKz</a:t>
            </a:r>
            <a:r>
              <a:rPr lang="pl-PL" b="1" dirty="0"/>
              <a:t> 116/13</a:t>
            </a:r>
          </a:p>
          <a:p>
            <a:endParaRPr lang="pl-PL" dirty="0"/>
          </a:p>
          <a:p>
            <a:r>
              <a:rPr lang="pl-PL" dirty="0"/>
              <a:t>Funkcja tymczasowego aresztowania jako środka zapobiegawczego nie jest ograniczona do zabezpieczenia dowodów, dla stosowania tego środka nie jest istotny określony etap procesu, chodzi bowiem o zabezpieczenie prawidłowego toku całego postępowania, całego jego przebiegu aż do rozpoczęcia wykonywania kary.</a:t>
            </a:r>
          </a:p>
          <a:p>
            <a:endParaRPr lang="pl-PL" dirty="0"/>
          </a:p>
        </p:txBody>
      </p:sp>
      <p:sp>
        <p:nvSpPr>
          <p:cNvPr id="18" name="Oval 13">
            <a:extLst>
              <a:ext uri="{FF2B5EF4-FFF2-40B4-BE49-F238E27FC236}">
                <a16:creationId xmlns:a16="http://schemas.microsoft.com/office/drawing/2014/main" id="{F003ABC2-0D2A-42E5-9778-D9E8DBB5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20031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9DD6D25-73D7-4E21-A25F-56BC6E3B3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8479777" y="639763"/>
            <a:ext cx="3046073" cy="5177377"/>
          </a:xfrm>
          <a:ln>
            <a:noFill/>
          </a:ln>
        </p:spPr>
        <p:txBody>
          <a:bodyPr>
            <a:normAutofit/>
          </a:bodyPr>
          <a:lstStyle/>
          <a:p>
            <a:r>
              <a:rPr lang="pl-PL" sz="2800"/>
              <a:t>Stosowanie środków zapobiegawczych </a:t>
            </a:r>
          </a:p>
        </p:txBody>
      </p:sp>
      <p:grpSp>
        <p:nvGrpSpPr>
          <p:cNvPr id="20" name="Group 19">
            <a:extLst>
              <a:ext uri="{FF2B5EF4-FFF2-40B4-BE49-F238E27FC236}">
                <a16:creationId xmlns:a16="http://schemas.microsoft.com/office/drawing/2014/main" id="{35B8894B-4A72-427A-B1D1-C5AF5CBB23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1" name="Oval 20">
              <a:extLst>
                <a:ext uri="{FF2B5EF4-FFF2-40B4-BE49-F238E27FC236}">
                  <a16:creationId xmlns:a16="http://schemas.microsoft.com/office/drawing/2014/main" id="{A3E574B9-86C7-4F7B-B550-D02C32ECB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84338354-6A9B-4F69-AE40-C4443BD98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3" name="Symbol zastępczy zawartości 2">
            <a:extLst>
              <a:ext uri="{FF2B5EF4-FFF2-40B4-BE49-F238E27FC236}">
                <a16:creationId xmlns:a16="http://schemas.microsoft.com/office/drawing/2014/main" id="{BE09E548-CE05-436F-901F-EA5C7938F7AC}"/>
              </a:ext>
            </a:extLst>
          </p:cNvPr>
          <p:cNvGraphicFramePr>
            <a:graphicFrameLocks noGrp="1"/>
          </p:cNvGraphicFramePr>
          <p:nvPr>
            <p:ph idx="1"/>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274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0" y="-13291"/>
            <a:ext cx="12192000" cy="1609344"/>
          </a:xfrm>
        </p:spPr>
        <p:txBody>
          <a:bodyPr>
            <a:normAutofit/>
          </a:bodyPr>
          <a:lstStyle/>
          <a:p>
            <a:r>
              <a:rPr lang="pl-PL" dirty="0"/>
              <a:t>Stosowanie środków zapobiegawczych </a:t>
            </a:r>
          </a:p>
        </p:txBody>
      </p:sp>
      <p:sp>
        <p:nvSpPr>
          <p:cNvPr id="17" name="Rectangle 14">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Symbol zastępczy zawartości 2">
            <a:extLst>
              <a:ext uri="{FF2B5EF4-FFF2-40B4-BE49-F238E27FC236}">
                <a16:creationId xmlns:a16="http://schemas.microsoft.com/office/drawing/2014/main" id="{BC93EF9A-1D51-4CB5-87BF-6948AD98D3B9}"/>
              </a:ext>
            </a:extLst>
          </p:cNvPr>
          <p:cNvGraphicFramePr>
            <a:graphicFrameLocks noGrp="1"/>
          </p:cNvGraphicFramePr>
          <p:nvPr>
            <p:ph idx="1"/>
          </p:nvPr>
        </p:nvGraphicFramePr>
        <p:xfrm>
          <a:off x="0" y="1171575"/>
          <a:ext cx="12192000" cy="48316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0489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Stosowanie środków zapobiegawczych cd. </a:t>
            </a:r>
          </a:p>
        </p:txBody>
      </p:sp>
      <p:sp>
        <p:nvSpPr>
          <p:cNvPr id="3" name="Symbol zastępczy zawartości 2"/>
          <p:cNvSpPr>
            <a:spLocks noGrp="1"/>
          </p:cNvSpPr>
          <p:nvPr>
            <p:ph idx="1"/>
          </p:nvPr>
        </p:nvSpPr>
        <p:spPr/>
        <p:txBody>
          <a:bodyPr>
            <a:normAutofit fontScale="85000" lnSpcReduction="10000"/>
          </a:bodyPr>
          <a:lstStyle/>
          <a:p>
            <a:pPr algn="just"/>
            <a:r>
              <a:rPr lang="pl-PL" dirty="0"/>
              <a:t>Aby można było stosować środki zapobiegawcze konieczne jest istnienie </a:t>
            </a:r>
            <a:r>
              <a:rPr lang="pl-PL" b="1" dirty="0"/>
              <a:t>odpowiedniej podstawy dowodowej</a:t>
            </a:r>
            <a:r>
              <a:rPr lang="pl-PL" dirty="0"/>
              <a:t>, tzn. zebrane w sprawie dowody muszą wskazywać na „</a:t>
            </a:r>
            <a:r>
              <a:rPr lang="pl-PL" b="1" dirty="0"/>
              <a:t>duże </a:t>
            </a:r>
            <a:r>
              <a:rPr lang="pl-PL" dirty="0"/>
              <a:t>prawdopodobieństwo”, że oskarżony popełnił przestępstwo. Muszą to być takie </a:t>
            </a:r>
            <a:r>
              <a:rPr lang="pl-PL" b="1" dirty="0"/>
              <a:t>dane, które stwarzają stan uprawdopodobnienia zbliżony do pewności</a:t>
            </a:r>
            <a:r>
              <a:rPr lang="pl-PL" dirty="0"/>
              <a:t> ("duże prawdopodobieństwo") </a:t>
            </a:r>
            <a:r>
              <a:rPr lang="pl-PL" b="1" dirty="0"/>
              <a:t>odnośnie do sprawstwa i winy danej osoby</a:t>
            </a:r>
            <a:r>
              <a:rPr lang="pl-PL" dirty="0"/>
              <a:t>.</a:t>
            </a:r>
          </a:p>
          <a:p>
            <a:pPr marL="0" indent="0" algn="ctr">
              <a:buNone/>
            </a:pPr>
            <a:r>
              <a:rPr lang="pl-PL" b="1" dirty="0">
                <a:solidFill>
                  <a:srgbClr val="FF0000"/>
                </a:solidFill>
              </a:rPr>
              <a:t>Podstawa dowodowa stosowania tymczasowego aresztowania – </a:t>
            </a:r>
          </a:p>
          <a:p>
            <a:pPr marL="0" indent="0" algn="ctr">
              <a:buNone/>
            </a:pPr>
            <a:r>
              <a:rPr lang="pl-PL" b="1" dirty="0">
                <a:solidFill>
                  <a:srgbClr val="FF0000"/>
                </a:solidFill>
              </a:rPr>
              <a:t>por. art. 156 § 5a, 249a i 250 § 2b</a:t>
            </a:r>
          </a:p>
          <a:p>
            <a:pPr algn="just"/>
            <a:r>
              <a:rPr lang="pl-PL" dirty="0"/>
              <a:t>Przy stosowaniu środka zapobiegawczego nie chodzi jednak o merytoryczną ocenę poszczególnych zgromadzonych w sprawie dowodów, ale jedynie o rozważenie, czy dowody te stwarzają stan prawdopodobieństwa, o jakim mowa w art. 249 § 1. Sąd nie ustala, czy podejrzany dopuścił się zarzucanego mu czynu, ani nie bada, czy są ku temu "niezbite" dowody, ale jedynie ocenia czy istnieje wymagane prawdopodobieństwo popełnienia przez niego czynu. </a:t>
            </a:r>
          </a:p>
          <a:p>
            <a:pPr algn="just"/>
            <a:r>
              <a:rPr lang="pl-PL" b="1" dirty="0"/>
              <a:t>Środki zapobiegawcze można stosować </a:t>
            </a:r>
            <a:r>
              <a:rPr lang="pl-PL" b="1" u="sng" dirty="0"/>
              <a:t>wyłącznie </a:t>
            </a:r>
            <a:r>
              <a:rPr lang="pl-PL" b="1" dirty="0"/>
              <a:t>względem podejrzanego lub oskarżonego. </a:t>
            </a:r>
            <a:r>
              <a:rPr lang="pl-PL" dirty="0"/>
              <a:t>Konieczne jest co najmniej wydanie postanowienia o przedstawieniu zarzutów (art. 313)</a:t>
            </a:r>
          </a:p>
          <a:p>
            <a:pPr algn="just"/>
            <a:r>
              <a:rPr lang="pl-PL" dirty="0"/>
              <a:t>Zgodnie z art. 249 § § 4 środki zapobiegawcze mogą być stosowane aż do chwili rozpoczęcia wykonania kary, przy czym tymczasowe aresztowanie tylko w razie orzeczenia kary pozbawienia wolności.</a:t>
            </a:r>
          </a:p>
          <a:p>
            <a:pPr algn="just"/>
            <a:endParaRPr lang="pl-PL" b="1" dirty="0"/>
          </a:p>
        </p:txBody>
      </p:sp>
    </p:spTree>
    <p:extLst>
      <p:ext uri="{BB962C8B-B14F-4D97-AF65-F5344CB8AC3E}">
        <p14:creationId xmlns:p14="http://schemas.microsoft.com/office/powerpoint/2010/main" val="1852991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2D7B7EA-B235-4664-A3CC-3670637C7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D1DC62D1-EE02-472A-979F-5CF518330DE7}"/>
              </a:ext>
            </a:extLst>
          </p:cNvPr>
          <p:cNvSpPr>
            <a:spLocks noGrp="1"/>
          </p:cNvSpPr>
          <p:nvPr>
            <p:ph type="title"/>
          </p:nvPr>
        </p:nvSpPr>
        <p:spPr>
          <a:xfrm>
            <a:off x="4970109" y="484632"/>
            <a:ext cx="6730277" cy="1609344"/>
          </a:xfrm>
          <a:ln>
            <a:noFill/>
          </a:ln>
        </p:spPr>
        <p:txBody>
          <a:bodyPr>
            <a:normAutofit/>
          </a:bodyPr>
          <a:lstStyle/>
          <a:p>
            <a:r>
              <a:rPr lang="pl-PL" sz="4400"/>
              <a:t>Art. 258a </a:t>
            </a:r>
            <a:endParaRPr lang="en-US" sz="4400"/>
          </a:p>
        </p:txBody>
      </p:sp>
      <p:pic>
        <p:nvPicPr>
          <p:cNvPr id="1026" name="Picture 2" descr="Slogan i have no idea light bulb creative crisis Vector Image">
            <a:extLst>
              <a:ext uri="{FF2B5EF4-FFF2-40B4-BE49-F238E27FC236}">
                <a16:creationId xmlns:a16="http://schemas.microsoft.com/office/drawing/2014/main" id="{88FA3131-2DBC-414F-B4E2-92E3B758492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999" y="861788"/>
            <a:ext cx="3722101" cy="5144684"/>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582F80DD-0B55-40AE-9BA1-7450FD7933A0}"/>
              </a:ext>
            </a:extLst>
          </p:cNvPr>
          <p:cNvSpPr>
            <a:spLocks noGrp="1"/>
          </p:cNvSpPr>
          <p:nvPr>
            <p:ph idx="1"/>
          </p:nvPr>
        </p:nvSpPr>
        <p:spPr>
          <a:xfrm>
            <a:off x="4970109" y="2121408"/>
            <a:ext cx="6730276" cy="4050792"/>
          </a:xfrm>
        </p:spPr>
        <p:txBody>
          <a:bodyPr>
            <a:normAutofit/>
          </a:bodyPr>
          <a:lstStyle/>
          <a:p>
            <a:r>
              <a:rPr lang="pl-PL" dirty="0"/>
              <a:t>Jeżeli oskarżony uniemożliwia lub utrudnia wykonywanie zastosowanego wobec niego środka zapobiegawczego lub umyślnie naruszył obowiązek lub zakaz związany ze stosowaniem takiego środka, sąd lub prokurator jest zobowiązany zastosować środek zapobiegawczy gwarantujący skuteczną realizację celów jego stosowania. </a:t>
            </a:r>
            <a:endParaRPr lang="en-US"/>
          </a:p>
        </p:txBody>
      </p:sp>
      <p:grpSp>
        <p:nvGrpSpPr>
          <p:cNvPr id="73" name="Group 72">
            <a:extLst>
              <a:ext uri="{FF2B5EF4-FFF2-40B4-BE49-F238E27FC236}">
                <a16:creationId xmlns:a16="http://schemas.microsoft.com/office/drawing/2014/main" id="{2E294CAC-35CA-441F-B151-F4CB2FC3A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EE7A93FA-692C-4722-9FF8-93558F519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39CE3E14-4DB8-422C-B234-F4E1EDF8C4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64131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27FBD6-67FF-4164-92AB-71B7A3514080}"/>
              </a:ext>
            </a:extLst>
          </p:cNvPr>
          <p:cNvSpPr>
            <a:spLocks noGrp="1"/>
          </p:cNvSpPr>
          <p:nvPr>
            <p:ph type="title"/>
          </p:nvPr>
        </p:nvSpPr>
        <p:spPr>
          <a:xfrm>
            <a:off x="1069848" y="484632"/>
            <a:ext cx="10058400" cy="1609344"/>
          </a:xfrm>
        </p:spPr>
        <p:txBody>
          <a:bodyPr>
            <a:normAutofit/>
          </a:bodyPr>
          <a:lstStyle/>
          <a:p>
            <a:r>
              <a:rPr lang="pl-PL" dirty="0"/>
              <a:t>Z komentarza Profesora o art. </a:t>
            </a:r>
            <a:r>
              <a:rPr lang="pl-PL"/>
              <a:t>258a…</a:t>
            </a:r>
            <a:endParaRPr lang="en-US" dirty="0"/>
          </a:p>
        </p:txBody>
      </p:sp>
      <p:sp>
        <p:nvSpPr>
          <p:cNvPr id="3" name="Symbol zastępczy zawartości 2">
            <a:extLst>
              <a:ext uri="{FF2B5EF4-FFF2-40B4-BE49-F238E27FC236}">
                <a16:creationId xmlns:a16="http://schemas.microsoft.com/office/drawing/2014/main" id="{23A59B95-B3E6-4B21-AAA7-2F52ACC7BFD3}"/>
              </a:ext>
            </a:extLst>
          </p:cNvPr>
          <p:cNvSpPr>
            <a:spLocks noGrp="1"/>
          </p:cNvSpPr>
          <p:nvPr>
            <p:ph idx="1"/>
          </p:nvPr>
        </p:nvSpPr>
        <p:spPr>
          <a:xfrm>
            <a:off x="451413" y="2121407"/>
            <a:ext cx="8846354" cy="4337265"/>
          </a:xfrm>
        </p:spPr>
        <p:txBody>
          <a:bodyPr>
            <a:normAutofit fontScale="92500" lnSpcReduction="10000"/>
          </a:bodyPr>
          <a:lstStyle/>
          <a:p>
            <a:pPr algn="just"/>
            <a:r>
              <a:rPr lang="pl-PL" sz="1800" dirty="0"/>
              <a:t>1. Przepis art. 258a został dodany art. 14 ustawy z 31.3.2020 r. o zmianie ustawy o szczególnych rozwiązaniach związanych z zapobieganiem, przeciwdziałaniem i zwalczaniem COVID-19, innych chorób zakaźnych oraz wywołanych nimi sytuacji kryzysowych oraz niektórych innych ustaw (Dz.U. z 2020 r. poz. 568 ze zm.).</a:t>
            </a:r>
          </a:p>
          <a:p>
            <a:pPr algn="just"/>
            <a:r>
              <a:rPr lang="pl-PL" sz="1800" dirty="0"/>
              <a:t>2. Nieznane są motywy wprowadzenia komentowanego przepisu, gdyż w uzasadnieniu wymienionej ustawy nie podano ich. Przepis jest zaś zupełnie zbędny, gdyż określa obowiązki prokuratora i sądu, które wynikają z art. 249 § 1 i art. 253 § 1 KPK. Z pierwszego z tych przepisów wynika, że jeżeli zachodzi potrzeba zabezpieczenia prawidłowego toku postępowania, sąd lub prokurator mogą zastosować środki zapobiegawcze. Zastosowane środki zapobiegawcze muszą być adekwatne do rodzaju i charakteru obaw wskazanych w art. 258 § 1–3 KPK oraz nasilenia ich zagrożenia dla prawidłowego przebiegu postępowania w określonym jego stadium (art. 258 § 4 KPK). Jeżeli zaś powstaną przyczyny uzasadniające zmianę zastosowanego środka zapobiegawczego wskutek tego, że oskarżony uniemożliwia lub utrudnia jego wykonanie lub umyślnie zakruszył obowiązek lub zakaz związany ze stosowaniem takiego środka, zastosowany środek zapobiegawczy należy zmienić na taki, który realnie zabezpieczy prawidłowy tok postępowania, zgodnie z dyrektywą adaptacji wyrażona w art. 253 § 1 KPK.</a:t>
            </a:r>
          </a:p>
          <a:p>
            <a:pPr algn="just"/>
            <a:r>
              <a:rPr lang="pl-PL" sz="1800" dirty="0"/>
              <a:t>3. Wprowadzenie wymienionego przepisu świadczy o inflacji wiedzy projektodawców o ustawowym modelu środków zapobiegawczych.</a:t>
            </a:r>
            <a:endParaRPr lang="en-US" sz="1800" dirty="0"/>
          </a:p>
        </p:txBody>
      </p:sp>
      <p:pic>
        <p:nvPicPr>
          <p:cNvPr id="2050" name="Picture 2" descr="Slogan i have no idea light bulb creative crisis Vector Image">
            <a:extLst>
              <a:ext uri="{FF2B5EF4-FFF2-40B4-BE49-F238E27FC236}">
                <a16:creationId xmlns:a16="http://schemas.microsoft.com/office/drawing/2014/main" id="{46805E30-339C-4300-A410-EDA04998E4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97767" y="1124153"/>
            <a:ext cx="2633392" cy="363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804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9B68D6-C6CC-4D1D-92F1-5FE2522D5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336A18E2-8599-4435-AC6F-E1853E1BCF4E}"/>
              </a:ext>
            </a:extLst>
          </p:cNvPr>
          <p:cNvSpPr>
            <a:spLocks noGrp="1"/>
          </p:cNvSpPr>
          <p:nvPr>
            <p:ph type="title"/>
          </p:nvPr>
        </p:nvSpPr>
        <p:spPr>
          <a:xfrm>
            <a:off x="382280" y="484632"/>
            <a:ext cx="6743844" cy="1609344"/>
          </a:xfrm>
        </p:spPr>
        <p:txBody>
          <a:bodyPr>
            <a:normAutofit/>
          </a:bodyPr>
          <a:lstStyle/>
          <a:p>
            <a:r>
              <a:rPr lang="pl-PL" dirty="0"/>
              <a:t>Stosowanie środków zapobiegawczych cd. </a:t>
            </a:r>
          </a:p>
        </p:txBody>
      </p:sp>
      <p:sp>
        <p:nvSpPr>
          <p:cNvPr id="3" name="Symbol zastępczy zawartości 2">
            <a:extLst>
              <a:ext uri="{FF2B5EF4-FFF2-40B4-BE49-F238E27FC236}">
                <a16:creationId xmlns:a16="http://schemas.microsoft.com/office/drawing/2014/main" id="{83B1C2DF-F2FB-4D6E-827A-425C16A65B1B}"/>
              </a:ext>
            </a:extLst>
          </p:cNvPr>
          <p:cNvSpPr>
            <a:spLocks noGrp="1"/>
          </p:cNvSpPr>
          <p:nvPr>
            <p:ph idx="1"/>
          </p:nvPr>
        </p:nvSpPr>
        <p:spPr>
          <a:xfrm>
            <a:off x="382279" y="2121408"/>
            <a:ext cx="6743845" cy="4050792"/>
          </a:xfrm>
        </p:spPr>
        <p:txBody>
          <a:bodyPr>
            <a:normAutofit/>
          </a:bodyPr>
          <a:lstStyle/>
          <a:p>
            <a:pPr marL="0" indent="0">
              <a:buNone/>
            </a:pPr>
            <a:r>
              <a:rPr lang="pl-PL" sz="1100" b="1"/>
              <a:t>Wyrok SA w Łodzi z 25.03.2014 r., II Aka 6/14</a:t>
            </a:r>
          </a:p>
          <a:p>
            <a:r>
              <a:rPr lang="pl-PL" sz="1100"/>
              <a:t>Brak spełnienia warunków z art. 249 § 1 k.p.k. musi pociągać za sobą nie tylko brak możliwości zastosowania tymczasowego aresztowania, ale również jakiegokolwiek innego środka zapobiegawczego.</a:t>
            </a:r>
          </a:p>
          <a:p>
            <a:pPr marL="0" indent="0">
              <a:buNone/>
            </a:pPr>
            <a:r>
              <a:rPr lang="pl-PL" sz="1100" b="1"/>
              <a:t>Wyrok SA w Katowicach z 6.02.2014 r., I ACa 950/13 </a:t>
            </a:r>
          </a:p>
          <a:p>
            <a:r>
              <a:rPr lang="pl-PL" sz="1100"/>
              <a:t>Ocena stopnia prawdopodobieństwa popełnienia przestępstwa jako duże (w rozumieniu art. 249 § 1 k.p.k.) powinna odnosić się do wszystkich znamion czynu określonego w kodeksie karnym, a nie tylko do wskazania, że wypełnia część tych znamion.</a:t>
            </a:r>
          </a:p>
          <a:p>
            <a:pPr marL="0" indent="0">
              <a:buNone/>
            </a:pPr>
            <a:r>
              <a:rPr lang="pl-PL" sz="1100" b="1"/>
              <a:t>Postanowienie SA we Wrocławiu z 5.01.2012 r., II Akz 13/12</a:t>
            </a:r>
          </a:p>
          <a:p>
            <a:pPr marL="0" indent="0">
              <a:buNone/>
            </a:pPr>
            <a:r>
              <a:rPr lang="pl-PL" sz="1100"/>
              <a:t>1. Analiza dowodów w aspekcie zasadności i konieczności stosowania środków zapobiegawczych ma szczególną postać i nie wymaga przedstawienia drobiazgowej oceny poszczególnych dowodów, tak jak czynione jest to w fazie wyrokowania.</a:t>
            </a:r>
          </a:p>
          <a:p>
            <a:pPr marL="0" indent="0">
              <a:buNone/>
            </a:pPr>
            <a:r>
              <a:rPr lang="pl-PL" sz="1100"/>
              <a:t>2. Obawa, a zarazem prognoza orzeczenia wobec każdego z podejrzanych surowej kary nie jest rezultatem jedynie ustawowego, a więc hipotetycznego zagrożenia karami pozbawienia wolności za przestępstwa, których sprawstwo podejrzanym zarzucono, ale efektem oceny okoliczności ich dokonania.</a:t>
            </a:r>
          </a:p>
          <a:p>
            <a:pPr marL="0" indent="0">
              <a:buNone/>
            </a:pPr>
            <a:r>
              <a:rPr lang="pl-PL" sz="1100"/>
              <a:t>3. Gdy podstawą stosowania tymczasowego aresztowania jest art. 258 § 2 k.p.k. nie jest konieczne uzasadnianie negatywnej okoliczności, dlaczego nie uznano za wystarczające zastosowanie innego środka zapobiegawczego.</a:t>
            </a:r>
          </a:p>
          <a:p>
            <a:pPr marL="0" indent="0">
              <a:buNone/>
            </a:pPr>
            <a:endParaRPr lang="pl-PL" sz="1100"/>
          </a:p>
        </p:txBody>
      </p:sp>
      <p:pic>
        <p:nvPicPr>
          <p:cNvPr id="7" name="Graphic 6">
            <a:extLst>
              <a:ext uri="{FF2B5EF4-FFF2-40B4-BE49-F238E27FC236}">
                <a16:creationId xmlns:a16="http://schemas.microsoft.com/office/drawing/2014/main" id="{45B24420-3B83-45CD-9540-0FF3D1ADEF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3460" y="1595727"/>
            <a:ext cx="3369177" cy="3369177"/>
          </a:xfrm>
          <a:prstGeom prst="rect">
            <a:avLst/>
          </a:prstGeom>
        </p:spPr>
      </p:pic>
      <p:grpSp>
        <p:nvGrpSpPr>
          <p:cNvPr id="12" name="Group 11">
            <a:extLst>
              <a:ext uri="{FF2B5EF4-FFF2-40B4-BE49-F238E27FC236}">
                <a16:creationId xmlns:a16="http://schemas.microsoft.com/office/drawing/2014/main" id="{4732A386-7C2A-439A-BB1D-5CC2440E65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A1CD6A5D-4173-44ED-B98B-3F6324222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89485095-E900-493D-BBC5-801B7384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4971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E9DD6D25-73D7-4E21-A25F-56BC6E3B3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8479777" y="639763"/>
            <a:ext cx="3046073" cy="5177377"/>
          </a:xfrm>
          <a:ln>
            <a:noFill/>
          </a:ln>
        </p:spPr>
        <p:txBody>
          <a:bodyPr>
            <a:normAutofit/>
          </a:bodyPr>
          <a:lstStyle/>
          <a:p>
            <a:r>
              <a:rPr lang="pl-PL" sz="2800"/>
              <a:t>Katalog środków zapobiegawczych</a:t>
            </a:r>
          </a:p>
        </p:txBody>
      </p:sp>
      <p:grpSp>
        <p:nvGrpSpPr>
          <p:cNvPr id="16" name="Group 10">
            <a:extLst>
              <a:ext uri="{FF2B5EF4-FFF2-40B4-BE49-F238E27FC236}">
                <a16:creationId xmlns:a16="http://schemas.microsoft.com/office/drawing/2014/main" id="{35B8894B-4A72-427A-B1D1-C5AF5CBB23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1">
              <a:extLst>
                <a:ext uri="{FF2B5EF4-FFF2-40B4-BE49-F238E27FC236}">
                  <a16:creationId xmlns:a16="http://schemas.microsoft.com/office/drawing/2014/main" id="{A3E574B9-86C7-4F7B-B550-D02C32ECB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2">
              <a:extLst>
                <a:ext uri="{FF2B5EF4-FFF2-40B4-BE49-F238E27FC236}">
                  <a16:creationId xmlns:a16="http://schemas.microsoft.com/office/drawing/2014/main" id="{84338354-6A9B-4F69-AE40-C4443BD98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4" name="Symbol zastępczy zawartości 3"/>
          <p:cNvGraphicFramePr>
            <a:graphicFrameLocks noGrp="1"/>
          </p:cNvGraphicFramePr>
          <p:nvPr>
            <p:ph idx="1"/>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44296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Dyrektywy stosowania środków zapobiegawczych </a:t>
            </a:r>
          </a:p>
        </p:txBody>
      </p:sp>
      <p:sp>
        <p:nvSpPr>
          <p:cNvPr id="3" name="Symbol zastępczy zawartości 2"/>
          <p:cNvSpPr>
            <a:spLocks noGrp="1"/>
          </p:cNvSpPr>
          <p:nvPr>
            <p:ph sz="half" idx="1"/>
          </p:nvPr>
        </p:nvSpPr>
        <p:spPr/>
        <p:txBody>
          <a:bodyPr>
            <a:normAutofit/>
          </a:bodyPr>
          <a:lstStyle/>
          <a:p>
            <a:pPr algn="just"/>
            <a:r>
              <a:rPr lang="pl-PL" dirty="0"/>
              <a:t>Dyrektywy stosowania środków zapobiegawczych – normy gwarancyjne, które muszą być uwzględnione podczas orzekania o stosowaniu środków zapobiegawczych.</a:t>
            </a:r>
          </a:p>
          <a:p>
            <a:pPr algn="just"/>
            <a:r>
              <a:rPr lang="pl-PL" dirty="0"/>
              <a:t>Wyraz respektowania konstytucyjnej klauzuli proporcjonalności.  </a:t>
            </a:r>
          </a:p>
          <a:p>
            <a:pPr algn="just"/>
            <a:endParaRPr lang="pl-PL" dirty="0"/>
          </a:p>
          <a:p>
            <a:pPr algn="just"/>
            <a:endParaRPr lang="pl-PL" dirty="0"/>
          </a:p>
        </p:txBody>
      </p:sp>
      <p:graphicFrame>
        <p:nvGraphicFramePr>
          <p:cNvPr id="4" name="Diagram 3"/>
          <p:cNvGraphicFramePr/>
          <p:nvPr/>
        </p:nvGraphicFramePr>
        <p:xfrm>
          <a:off x="3145536" y="1252728"/>
          <a:ext cx="11851640" cy="4901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6143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4C5769-E723-4A1E-B4F6-F6BB27AE7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878380D-0E99-4278-9939-702074B8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643466" y="643466"/>
            <a:ext cx="3682727" cy="5571067"/>
          </a:xfrm>
        </p:spPr>
        <p:txBody>
          <a:bodyPr>
            <a:normAutofit/>
          </a:bodyPr>
          <a:lstStyle/>
          <a:p>
            <a:pPr algn="r"/>
            <a:r>
              <a:rPr lang="pl-PL" sz="3400">
                <a:solidFill>
                  <a:srgbClr val="FFFFFF"/>
                </a:solidFill>
              </a:rPr>
              <a:t>Stosowanie środków zapobiegawczych – wymogi formalne </a:t>
            </a:r>
          </a:p>
        </p:txBody>
      </p:sp>
      <p:sp>
        <p:nvSpPr>
          <p:cNvPr id="12" name="Oval 11">
            <a:extLst>
              <a:ext uri="{FF2B5EF4-FFF2-40B4-BE49-F238E27FC236}">
                <a16:creationId xmlns:a16="http://schemas.microsoft.com/office/drawing/2014/main" id="{75A92D53-A461-451B-87E6-8746F6FC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 name="Symbol zastępczy zawartości 2"/>
          <p:cNvSpPr>
            <a:spLocks noGrp="1"/>
          </p:cNvSpPr>
          <p:nvPr>
            <p:ph idx="1"/>
          </p:nvPr>
        </p:nvSpPr>
        <p:spPr>
          <a:xfrm>
            <a:off x="4932557" y="643465"/>
            <a:ext cx="6469168" cy="5586215"/>
          </a:xfrm>
        </p:spPr>
        <p:txBody>
          <a:bodyPr anchor="ctr">
            <a:normAutofit/>
          </a:bodyPr>
          <a:lstStyle/>
          <a:p>
            <a:r>
              <a:rPr lang="pl-PL" sz="1000" b="1" u="sng" dirty="0"/>
              <a:t>1. Wydanie postanowienia o przestawieniu zarzutów </a:t>
            </a:r>
          </a:p>
          <a:p>
            <a:pPr lvl="1"/>
            <a:r>
              <a:rPr lang="pl-PL" sz="1000" dirty="0"/>
              <a:t>Art. 249 § 2 – w postępowaniu przygotowawczym środki zapobiegawcze można stosować </a:t>
            </a:r>
            <a:r>
              <a:rPr lang="pl-PL" sz="1000" b="1" dirty="0"/>
              <a:t>względem osoby, wobec której wydano postanowienie o przedstawieniu zarzutów</a:t>
            </a:r>
            <a:r>
              <a:rPr lang="pl-PL" sz="1000" dirty="0"/>
              <a:t>.  </a:t>
            </a:r>
          </a:p>
          <a:p>
            <a:pPr lvl="1"/>
            <a:r>
              <a:rPr lang="pl-PL" sz="1000" dirty="0"/>
              <a:t>Nie można stosować środków zapobiegawczych wyłącznie po ustnym przedstawieniu zarzutów</a:t>
            </a:r>
          </a:p>
          <a:p>
            <a:pPr lvl="1"/>
            <a:r>
              <a:rPr lang="pl-PL" sz="1000" dirty="0"/>
              <a:t>Jeżeli podejrzany ukrywa się i nie można ogłosić mu postanowienia o przedstawieniu zarzutów oraz przesłuchać go, wystarczające jest samo wydanie postanowienia o przedstawieniu zarzutów co w konsekwencji stwarza możliwość wydania postanowienia o tymczasowym aresztowaniu, jako warunku niezbędnego dla wystawienia listu gończego</a:t>
            </a:r>
          </a:p>
          <a:p>
            <a:r>
              <a:rPr lang="pl-PL" sz="1000" b="1" u="sng" dirty="0"/>
              <a:t>2. Przesłuchanie podejrzanego </a:t>
            </a:r>
          </a:p>
          <a:p>
            <a:pPr lvl="1"/>
            <a:r>
              <a:rPr lang="pl-PL" sz="1000" dirty="0"/>
              <a:t>Art. 249 § 3 – przed zastosowaniem środka zapobiegawczego </a:t>
            </a:r>
            <a:r>
              <a:rPr lang="pl-PL" sz="1000" b="1" dirty="0"/>
              <a:t>sąd albo prokurator stosujący środek </a:t>
            </a:r>
            <a:r>
              <a:rPr lang="pl-PL" sz="1000" b="1" u="sng" dirty="0"/>
              <a:t>przesłuchuje oskarżonego</a:t>
            </a:r>
            <a:r>
              <a:rPr lang="pl-PL" sz="1000" dirty="0"/>
              <a:t>, chyba że jest to niemożliwe z powodu jego ukrywania się lub nieobecności w kraju. Jeżeli sąd przesłuchuje oskarżonego o terminie przesłuchania zawiadamia się prokuratora </a:t>
            </a:r>
          </a:p>
          <a:p>
            <a:pPr lvl="1"/>
            <a:r>
              <a:rPr lang="pl-PL" sz="1000" dirty="0"/>
              <a:t>Ciekawe rozwiązanie – w przesłuchaniu może wziąć udział obrońca oskarżonego, ale o terminie przesłuchania nie trzeba go zawiadomić, chyba że oskarżony o to wnosi a obecność obrońcy nie utrudni przeprowadzenia czynności.</a:t>
            </a:r>
          </a:p>
          <a:p>
            <a:r>
              <a:rPr lang="pl-PL" sz="1000" b="1" u="sng" dirty="0"/>
              <a:t>3. Doręczenie postanowienia  </a:t>
            </a:r>
          </a:p>
          <a:p>
            <a:pPr lvl="1"/>
            <a:r>
              <a:rPr lang="pl-PL" sz="1000" dirty="0"/>
              <a:t>Po przesłuchaniu podejrzanego i ogłoszeniu przez sąd postanowienia o zastosowaniu tymczasowego aresztowania sąd doręcza podejrzanemu, za pokwitowaniem, odpis tego postanowienia, ze wskazaniem daty i godziny doręczenia, wraz z pouczeniem o terminie i sposobie zaskarżenia oraz o prawach i obowiązkach osoby tymczasowo aresztowanej stosownie do art. 263 § 8. W razie odmowy złożenia podpisu lub przeszkody w jego złożeniu należy uczynić o tym stosowną wzmiankę na postanowieniu. Odpis postanowienia o zastosowaniu tymczasowego aresztowania wraz z nakazem przyjęcia należy doręczyć funkcjonariuszom konwojującym zatrzymanego, z poleceniem doprowadzenia go do aresztu śledczego. W nakazie przyjęcia sąd zaznacza, że aresztowany pozostaje do dyspozycji prokuratora prowadzącego lub nadzorującego postępowanie przygotowawcze. </a:t>
            </a:r>
          </a:p>
          <a:p>
            <a:r>
              <a:rPr lang="pl-PL" sz="1000" b="1" u="sng" dirty="0"/>
              <a:t>4. Udział obrońcy w posiedzeniu w przedmiocie przedłużenia tymczasowego aresztowania </a:t>
            </a:r>
          </a:p>
          <a:p>
            <a:pPr lvl="1"/>
            <a:r>
              <a:rPr lang="pl-PL" sz="1000" dirty="0"/>
              <a:t>Prokurator i obrońca mają prawo wziąć udział w posiedzeniu sądu dotyczącym </a:t>
            </a:r>
            <a:r>
              <a:rPr lang="pl-PL" sz="1000" b="1" dirty="0"/>
              <a:t>przedłużenia stosowania tymczasowego aresztowania</a:t>
            </a:r>
            <a:r>
              <a:rPr lang="pl-PL" sz="1000" dirty="0"/>
              <a:t> oraz rozpoznania </a:t>
            </a:r>
            <a:r>
              <a:rPr lang="pl-PL" sz="1000" b="1" dirty="0"/>
              <a:t>zażalenia na zastosowanie lub przedłużenie tego środka zapobiegawczego.</a:t>
            </a:r>
            <a:r>
              <a:rPr lang="pl-PL" sz="1000" dirty="0"/>
              <a:t> Na żądanie oskarżonego, który nie ma obrońcy, wyznacza się do tej czynności obrońcę z urzędu. Zarządzenie może wydać także referendarz sądowy. Niestawiennictwo obrońcy lub prokuratora należycie zawiadomionych o terminie nie tamuje rozpoznania sprawy (art. 249 § 5)</a:t>
            </a:r>
          </a:p>
        </p:txBody>
      </p:sp>
      <p:sp>
        <p:nvSpPr>
          <p:cNvPr id="14" name="Oval 13">
            <a:extLst>
              <a:ext uri="{FF2B5EF4-FFF2-40B4-BE49-F238E27FC236}">
                <a16:creationId xmlns:a16="http://schemas.microsoft.com/office/drawing/2014/main" id="{F003ABC2-0D2A-42E5-9778-D9E8DBB5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62590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69848" y="484632"/>
            <a:ext cx="10058400" cy="1609344"/>
          </a:xfrm>
        </p:spPr>
        <p:txBody>
          <a:bodyPr>
            <a:normAutofit/>
          </a:bodyPr>
          <a:lstStyle/>
          <a:p>
            <a:r>
              <a:rPr lang="pl-PL" sz="3000"/>
              <a:t>Udział obrońcy w przesłuchaniu podejrzanego/oskarżonego przed wydaniem postanowienia o zastosowaniu środka zapobiegawczego </a:t>
            </a:r>
          </a:p>
        </p:txBody>
      </p:sp>
      <p:sp>
        <p:nvSpPr>
          <p:cNvPr id="10" name="Rectangle 9">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Symbol zastępczy zawartości 2">
            <a:extLst>
              <a:ext uri="{FF2B5EF4-FFF2-40B4-BE49-F238E27FC236}">
                <a16:creationId xmlns:a16="http://schemas.microsoft.com/office/drawing/2014/main" id="{8AC44087-3527-487E-AEA0-43B3FB61ABFA}"/>
              </a:ext>
            </a:extLst>
          </p:cNvPr>
          <p:cNvGraphicFramePr>
            <a:graphicFrameLocks noGrp="1"/>
          </p:cNvGraphicFramePr>
          <p:nvPr>
            <p:ph idx="1"/>
          </p:nvPr>
        </p:nvGraphicFramePr>
        <p:xfrm>
          <a:off x="0" y="2093976"/>
          <a:ext cx="12192000" cy="4764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723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1286934" y="1465790"/>
            <a:ext cx="3860798" cy="3941345"/>
          </a:xfrm>
        </p:spPr>
        <p:txBody>
          <a:bodyPr>
            <a:normAutofit/>
          </a:bodyPr>
          <a:lstStyle/>
          <a:p>
            <a:r>
              <a:rPr lang="pl-PL" sz="4200"/>
              <a:t>Organy, które stosują środki zapobiegawcze </a:t>
            </a:r>
          </a:p>
        </p:txBody>
      </p:sp>
      <p:sp>
        <p:nvSpPr>
          <p:cNvPr id="3" name="Symbol zastępczy zawartości 2"/>
          <p:cNvSpPr>
            <a:spLocks noGrp="1"/>
          </p:cNvSpPr>
          <p:nvPr>
            <p:ph idx="1"/>
          </p:nvPr>
        </p:nvSpPr>
        <p:spPr>
          <a:xfrm>
            <a:off x="6417733" y="1359090"/>
            <a:ext cx="5132665" cy="4048046"/>
          </a:xfrm>
        </p:spPr>
        <p:txBody>
          <a:bodyPr anchor="ctr">
            <a:normAutofit/>
          </a:bodyPr>
          <a:lstStyle/>
          <a:p>
            <a:r>
              <a:rPr lang="pl-PL" sz="1100" b="1"/>
              <a:t>Sąd</a:t>
            </a:r>
            <a:r>
              <a:rPr lang="pl-PL" sz="1100"/>
              <a:t> a w postępowaniu przygotowawczym także </a:t>
            </a:r>
            <a:r>
              <a:rPr lang="pl-PL" sz="1100" b="1"/>
              <a:t>prokurator</a:t>
            </a:r>
            <a:r>
              <a:rPr lang="pl-PL" sz="1100"/>
              <a:t>. </a:t>
            </a:r>
          </a:p>
          <a:p>
            <a:r>
              <a:rPr lang="pl-PL" sz="1100"/>
              <a:t>Tymczasowe aresztowanie może nastąpić </a:t>
            </a:r>
            <a:r>
              <a:rPr lang="pl-PL" sz="1100" b="1"/>
              <a:t>tylko na mocy postanowienia sądu</a:t>
            </a:r>
            <a:r>
              <a:rPr lang="pl-PL" sz="1100"/>
              <a:t> (art. 250 § ). W postępowaniu przygotowawczym, prokurator składa wniosek do odpowiedniego sądu </a:t>
            </a:r>
          </a:p>
          <a:p>
            <a:r>
              <a:rPr lang="pl-PL" sz="1100"/>
              <a:t>Także jeżeli zastosowano środek zapobiegawczy w postaci nakazu opuszczenia lokalu zajmowanego wspólnie z pokrzywdzonym (art. 275a) </a:t>
            </a:r>
            <a:r>
              <a:rPr lang="pl-PL" sz="1100" b="1"/>
              <a:t>o jego przedłużeniu na okres dłuższy niż 3 miesiące decyduje sąd właściwy do rozpoznania sprawy na wniosek prokuratora </a:t>
            </a:r>
            <a:r>
              <a:rPr lang="pl-PL" sz="1100"/>
              <a:t>(art. 275a § 4) </a:t>
            </a:r>
          </a:p>
          <a:p>
            <a:r>
              <a:rPr lang="pl-PL" sz="1100"/>
              <a:t>Prokurator </a:t>
            </a:r>
            <a:r>
              <a:rPr lang="pl-PL" sz="1100" b="1" u="sng"/>
              <a:t>w postępowaniu przygotowawczym </a:t>
            </a:r>
            <a:r>
              <a:rPr lang="pl-PL" sz="1100"/>
              <a:t>może podejmować decyzję o zastosowaniu wszystkich </a:t>
            </a:r>
            <a:r>
              <a:rPr lang="pl-PL" sz="1100" err="1"/>
              <a:t>nieizolacyjnych</a:t>
            </a:r>
            <a:r>
              <a:rPr lang="pl-PL" sz="1100"/>
              <a:t> środków zapobiegawczych. Ponadto, zgodnie z art. 253 § 2 zastosowany przez sąd środek zapobiegawczy może być w postępowaniu przygotowawczym uchylony lub zmieniony na łagodniejszy również przez prokuratora. Np. prokurator może zmieć tymczasowe aresztowanie na dozór Policji, jeżeli uzna, że jest to wystarczające dla zapewnienia prawidłowego toku postępowania. </a:t>
            </a:r>
          </a:p>
          <a:p>
            <a:pPr lvl="1"/>
            <a:r>
              <a:rPr lang="pl-PL" sz="1100"/>
              <a:t>Uprawnienia do stosowania środków zapobiegawczych czy te z art. 253 § 2 nie przysługują prokuratorowi – co oczywiste – w postępowaniu sądowym! </a:t>
            </a:r>
          </a:p>
        </p:txBody>
      </p:sp>
      <p:sp>
        <p:nvSpPr>
          <p:cNvPr id="14" name="Rectangle 13">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013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E9DD6D25-73D7-4E21-A25F-56BC6E3B3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8479777" y="639763"/>
            <a:ext cx="3046073" cy="5177377"/>
          </a:xfrm>
          <a:ln>
            <a:noFill/>
          </a:ln>
        </p:spPr>
        <p:txBody>
          <a:bodyPr>
            <a:normAutofit/>
          </a:bodyPr>
          <a:lstStyle/>
          <a:p>
            <a:r>
              <a:rPr lang="pl-PL" sz="2800"/>
              <a:t>Czas stosowania środków zapobiegawczych 	</a:t>
            </a:r>
          </a:p>
        </p:txBody>
      </p:sp>
      <p:grpSp>
        <p:nvGrpSpPr>
          <p:cNvPr id="12" name="Group 11">
            <a:extLst>
              <a:ext uri="{FF2B5EF4-FFF2-40B4-BE49-F238E27FC236}">
                <a16:creationId xmlns:a16="http://schemas.microsoft.com/office/drawing/2014/main" id="{35B8894B-4A72-427A-B1D1-C5AF5CBB23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A3E574B9-86C7-4F7B-B550-D02C32ECB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84338354-6A9B-4F69-AE40-C4443BD98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6" name="Symbol zastępczy zawartości 2">
            <a:extLst>
              <a:ext uri="{FF2B5EF4-FFF2-40B4-BE49-F238E27FC236}">
                <a16:creationId xmlns:a16="http://schemas.microsoft.com/office/drawing/2014/main" id="{2A5922FB-25D6-4970-B790-B3B6000D1420}"/>
              </a:ext>
            </a:extLst>
          </p:cNvPr>
          <p:cNvGraphicFramePr>
            <a:graphicFrameLocks noGrp="1"/>
          </p:cNvGraphicFramePr>
          <p:nvPr>
            <p:ph idx="1"/>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96920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69848" y="484632"/>
            <a:ext cx="10058400" cy="1609344"/>
          </a:xfrm>
        </p:spPr>
        <p:txBody>
          <a:bodyPr>
            <a:normAutofit/>
          </a:bodyPr>
          <a:lstStyle/>
          <a:p>
            <a:r>
              <a:rPr lang="pl-PL"/>
              <a:t>Tryb kontroli stosowania środków zapobiegawczych</a:t>
            </a:r>
          </a:p>
        </p:txBody>
      </p:sp>
      <p:sp>
        <p:nvSpPr>
          <p:cNvPr id="10" name="Rectangle 9">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Symbol zastępczy zawartości 4"/>
          <p:cNvGraphicFramePr>
            <a:graphicFrameLocks noGrp="1"/>
          </p:cNvGraphicFramePr>
          <p:nvPr>
            <p:ph idx="1"/>
          </p:nvPr>
        </p:nvGraphicFramePr>
        <p:xfrm>
          <a:off x="0" y="2093977"/>
          <a:ext cx="12191999" cy="4279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4051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69848" y="484632"/>
            <a:ext cx="10058400" cy="1609344"/>
          </a:xfrm>
        </p:spPr>
        <p:txBody>
          <a:bodyPr>
            <a:normAutofit/>
          </a:bodyPr>
          <a:lstStyle/>
          <a:p>
            <a:r>
              <a:rPr lang="pl-PL"/>
              <a:t>Wniosek o zmianę lub uchylenie środka zapobiegawczego </a:t>
            </a:r>
          </a:p>
        </p:txBody>
      </p:sp>
      <p:sp>
        <p:nvSpPr>
          <p:cNvPr id="10" name="Rectangle 9">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Symbol zastępczy zawartości 2">
            <a:extLst>
              <a:ext uri="{FF2B5EF4-FFF2-40B4-BE49-F238E27FC236}">
                <a16:creationId xmlns:a16="http://schemas.microsoft.com/office/drawing/2014/main" id="{06812805-5314-4B0C-A6E8-339EA4A7ADBA}"/>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2874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CPT visited immigration detention facilities in Turkey and Poland ...">
            <a:extLst>
              <a:ext uri="{FF2B5EF4-FFF2-40B4-BE49-F238E27FC236}">
                <a16:creationId xmlns:a16="http://schemas.microsoft.com/office/drawing/2014/main" id="{E7EB45DC-4BE0-4B8A-B0FF-A347263808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ytuł 3"/>
          <p:cNvSpPr>
            <a:spLocks noGrp="1"/>
          </p:cNvSpPr>
          <p:nvPr>
            <p:ph type="ctrTitle"/>
          </p:nvPr>
        </p:nvSpPr>
        <p:spPr>
          <a:xfrm>
            <a:off x="1051560" y="1432223"/>
            <a:ext cx="9966960" cy="3035808"/>
          </a:xfrm>
        </p:spPr>
        <p:txBody>
          <a:bodyPr anchor="b">
            <a:normAutofit/>
          </a:bodyPr>
          <a:lstStyle/>
          <a:p>
            <a:r>
              <a:rPr lang="pl-PL">
                <a:solidFill>
                  <a:srgbClr val="FFFFFF"/>
                </a:solidFill>
              </a:rPr>
              <a:t>Tymczasowe aresztowanie </a:t>
            </a:r>
          </a:p>
        </p:txBody>
      </p:sp>
      <p:sp>
        <p:nvSpPr>
          <p:cNvPr id="5" name="Podtytuł 4"/>
          <p:cNvSpPr>
            <a:spLocks noGrp="1"/>
          </p:cNvSpPr>
          <p:nvPr>
            <p:ph type="subTitle" idx="1"/>
          </p:nvPr>
        </p:nvSpPr>
        <p:spPr>
          <a:xfrm>
            <a:off x="1069848" y="4389120"/>
            <a:ext cx="7891272" cy="1069848"/>
          </a:xfrm>
        </p:spPr>
        <p:txBody>
          <a:bodyPr>
            <a:normAutofit/>
          </a:bodyPr>
          <a:lstStyle/>
          <a:p>
            <a:endParaRPr lang="pl-PL">
              <a:solidFill>
                <a:srgbClr val="FFFFFF"/>
              </a:solidFill>
            </a:endParaRPr>
          </a:p>
        </p:txBody>
      </p:sp>
    </p:spTree>
    <p:extLst>
      <p:ext uri="{BB962C8B-B14F-4D97-AF65-F5344CB8AC3E}">
        <p14:creationId xmlns:p14="http://schemas.microsoft.com/office/powerpoint/2010/main" val="2613105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2D7B7EA-B235-4664-A3CC-3670637C7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4970109" y="484632"/>
            <a:ext cx="6730277" cy="1609344"/>
          </a:xfrm>
          <a:ln>
            <a:noFill/>
          </a:ln>
        </p:spPr>
        <p:txBody>
          <a:bodyPr>
            <a:normAutofit/>
          </a:bodyPr>
          <a:lstStyle/>
          <a:p>
            <a:r>
              <a:rPr lang="pl-PL" sz="4400" dirty="0"/>
              <a:t>Tymczasowe aresztowanie – pojęcie</a:t>
            </a:r>
          </a:p>
        </p:txBody>
      </p:sp>
      <p:pic>
        <p:nvPicPr>
          <p:cNvPr id="7170" name="Picture 2" descr="Definition Images, Stock Photos &amp; Vectors | Shutterstock">
            <a:extLst>
              <a:ext uri="{FF2B5EF4-FFF2-40B4-BE49-F238E27FC236}">
                <a16:creationId xmlns:a16="http://schemas.microsoft.com/office/drawing/2014/main" id="{BF144390-E3AB-47ED-A6D3-DBE4C352096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999" y="2097993"/>
            <a:ext cx="3722101" cy="2672275"/>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1"/>
          </p:nvPr>
        </p:nvSpPr>
        <p:spPr>
          <a:xfrm>
            <a:off x="4970109" y="2121408"/>
            <a:ext cx="6730276" cy="4050792"/>
          </a:xfrm>
        </p:spPr>
        <p:txBody>
          <a:bodyPr>
            <a:normAutofit/>
          </a:bodyPr>
          <a:lstStyle/>
          <a:p>
            <a:pPr marL="0" indent="0">
              <a:buNone/>
            </a:pPr>
            <a:r>
              <a:rPr lang="pl-PL" sz="1300"/>
              <a:t>Tymczasowe aresztowanie to </a:t>
            </a:r>
            <a:r>
              <a:rPr lang="pl-PL" sz="1300" b="1"/>
              <a:t>prowizoryczne pozbawienie wolności oskarżonego</a:t>
            </a:r>
            <a:r>
              <a:rPr lang="pl-PL" sz="1300"/>
              <a:t>, </a:t>
            </a:r>
            <a:r>
              <a:rPr lang="pl-PL" sz="1300" b="1"/>
              <a:t>celem zabezpieczenia warunków prawidłowego toku postępowania.</a:t>
            </a:r>
            <a:r>
              <a:rPr lang="pl-PL" sz="1300"/>
              <a:t> Może nastąpić gdy – zgodnie z art. 249 § 1 k.p.k. zachodzi duże prawdopodobieństwo popełnienia przez niego czynu zabronionego. Oprócz przesłanki ogólnej, muszą zostać spełnione dodatkowe warunki:</a:t>
            </a:r>
          </a:p>
          <a:p>
            <a:pPr marL="457200" lvl="0" indent="-457200">
              <a:buFont typeface="+mj-lt"/>
              <a:buAutoNum type="arabicPeriod"/>
            </a:pPr>
            <a:r>
              <a:rPr lang="pl-PL" sz="1300" b="1"/>
              <a:t>zachodzi uzasadniona obawa ucieczki lub ukrywania się oskarżonego</a:t>
            </a:r>
            <a:r>
              <a:rPr lang="pl-PL" sz="1300"/>
              <a:t>, zwłaszcza wtedy, gdy </a:t>
            </a:r>
            <a:r>
              <a:rPr lang="pl-PL" sz="1300" u="sng"/>
              <a:t>nie można ustalić jego tożsamości albo nie ma on w kraju stałego miejsca pobytu</a:t>
            </a:r>
            <a:r>
              <a:rPr lang="pl-PL" sz="1300">
                <a:sym typeface="Wingdings" panose="05000000000000000000" pitchFamily="2" charset="2"/>
              </a:rPr>
              <a:t>; </a:t>
            </a:r>
            <a:endParaRPr lang="pl-PL" sz="1300"/>
          </a:p>
          <a:p>
            <a:pPr marL="457200" lvl="0" indent="-457200">
              <a:buFont typeface="+mj-lt"/>
              <a:buAutoNum type="arabicPeriod"/>
            </a:pPr>
            <a:r>
              <a:rPr lang="pl-PL" sz="1300"/>
              <a:t>zachodzi uzasadniona obawa, że oskarżony będzie nakłaniał do składania fałszywych zeznań lub wyjaśnień albo w inny bezprawny sposób utrudniał postępowanie karne – </a:t>
            </a:r>
            <a:r>
              <a:rPr lang="pl-PL" sz="1300" b="1"/>
              <a:t>obawa matactwa </a:t>
            </a:r>
          </a:p>
          <a:p>
            <a:pPr marL="457200" indent="-457200">
              <a:buFont typeface="+mj-lt"/>
              <a:buAutoNum type="arabicPeriod"/>
            </a:pPr>
            <a:r>
              <a:rPr lang="pl-PL" sz="1300"/>
              <a:t>oskarżonemu zarzucono popełnienie zbrodni lub występku zagrożonego karą pozbawienia wolności, której górna granica wynosi co najmniej 8 lat, albo którego sąd pierwszej instancji skazał na karę pozbawienia wolności nie niższą niż 3 lata; </a:t>
            </a:r>
          </a:p>
          <a:p>
            <a:pPr marL="457200" indent="-457200">
              <a:buFont typeface="+mj-lt"/>
              <a:buAutoNum type="arabicPeriod"/>
            </a:pPr>
            <a:r>
              <a:rPr lang="pl-PL" sz="1300"/>
              <a:t>wyjątkowo, można stosować tymczasowe aresztowanie, gdy zachodzi </a:t>
            </a:r>
            <a:r>
              <a:rPr lang="pl-PL" sz="1300" b="1"/>
              <a:t>uzasadniona obawa, że oskarżony, któremu zarzucono popełnienie zbrodni lub umyślnego występku popełni przestępstwo przeciwko życiu, zdrowiu lub bezpieczeństwu powszechnemu, zwłaszcza gdy popełnieniem takiego przestępstwa groził </a:t>
            </a:r>
            <a:r>
              <a:rPr lang="pl-PL" sz="1300"/>
              <a:t>tzw. areszt prewencyjny </a:t>
            </a:r>
            <a:endParaRPr lang="pl-PL" sz="1300" b="1"/>
          </a:p>
        </p:txBody>
      </p:sp>
      <p:grpSp>
        <p:nvGrpSpPr>
          <p:cNvPr id="73" name="Group 72">
            <a:extLst>
              <a:ext uri="{FF2B5EF4-FFF2-40B4-BE49-F238E27FC236}">
                <a16:creationId xmlns:a16="http://schemas.microsoft.com/office/drawing/2014/main" id="{2E294CAC-35CA-441F-B151-F4CB2FC3A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EE7A93FA-692C-4722-9FF8-93558F519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39CE3E14-4DB8-422C-B234-F4E1EDF8C4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15285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69848" y="484632"/>
            <a:ext cx="10058400" cy="1609344"/>
          </a:xfrm>
        </p:spPr>
        <p:txBody>
          <a:bodyPr>
            <a:normAutofit/>
          </a:bodyPr>
          <a:lstStyle/>
          <a:p>
            <a:r>
              <a:rPr lang="pl-PL" sz="4100"/>
              <a:t>Cele stosowania i podstawa dowodowa orzeczenia o tymczasowym aresztowaniu</a:t>
            </a:r>
          </a:p>
        </p:txBody>
      </p:sp>
      <p:sp>
        <p:nvSpPr>
          <p:cNvPr id="10" name="Rectangle 9">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Symbol zastępczy zawartości 2">
            <a:extLst>
              <a:ext uri="{FF2B5EF4-FFF2-40B4-BE49-F238E27FC236}">
                <a16:creationId xmlns:a16="http://schemas.microsoft.com/office/drawing/2014/main" id="{FC9E7BEB-749B-4959-99A9-306D1550D235}"/>
              </a:ext>
            </a:extLst>
          </p:cNvPr>
          <p:cNvGraphicFramePr>
            <a:graphicFrameLocks noGrp="1"/>
          </p:cNvGraphicFramePr>
          <p:nvPr>
            <p:ph idx="1"/>
            <p:extLst>
              <p:ext uri="{D42A27DB-BD31-4B8C-83A1-F6EECF244321}">
                <p14:modId xmlns:p14="http://schemas.microsoft.com/office/powerpoint/2010/main" val="922459878"/>
              </p:ext>
            </p:extLst>
          </p:nvPr>
        </p:nvGraphicFramePr>
        <p:xfrm>
          <a:off x="125128" y="2387064"/>
          <a:ext cx="11396312" cy="44709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922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02AEFD-0027-45EF-B2A4-D36B776EAF91}"/>
              </a:ext>
            </a:extLst>
          </p:cNvPr>
          <p:cNvSpPr>
            <a:spLocks noGrp="1"/>
          </p:cNvSpPr>
          <p:nvPr>
            <p:ph type="title"/>
          </p:nvPr>
        </p:nvSpPr>
        <p:spPr>
          <a:xfrm>
            <a:off x="1069848" y="484632"/>
            <a:ext cx="10058400" cy="1609344"/>
          </a:xfrm>
        </p:spPr>
        <p:txBody>
          <a:bodyPr>
            <a:normAutofit/>
          </a:bodyPr>
          <a:lstStyle/>
          <a:p>
            <a:r>
              <a:rPr lang="pl-PL"/>
              <a:t>„Popularność” środków zapobiegawczych w 2017 roku </a:t>
            </a:r>
          </a:p>
        </p:txBody>
      </p:sp>
      <p:sp>
        <p:nvSpPr>
          <p:cNvPr id="8" name="Rectangle 10">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Symbol zastępczy zawartości 5">
            <a:extLst>
              <a:ext uri="{FF2B5EF4-FFF2-40B4-BE49-F238E27FC236}">
                <a16:creationId xmlns:a16="http://schemas.microsoft.com/office/drawing/2014/main" id="{6E65C539-A290-4E66-87FE-2F772C2BBD39}"/>
              </a:ext>
            </a:extLst>
          </p:cNvPr>
          <p:cNvGraphicFramePr>
            <a:graphicFrameLocks noGrp="1"/>
          </p:cNvGraphicFramePr>
          <p:nvPr>
            <p:ph idx="1"/>
          </p:nvPr>
        </p:nvGraphicFramePr>
        <p:xfrm>
          <a:off x="1069975" y="2385390"/>
          <a:ext cx="10058400" cy="36178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2997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DD6D25-73D7-4E21-A25F-56BC6E3B3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8479777" y="639763"/>
            <a:ext cx="3046073" cy="5177377"/>
          </a:xfrm>
          <a:ln>
            <a:noFill/>
          </a:ln>
        </p:spPr>
        <p:txBody>
          <a:bodyPr>
            <a:normAutofit/>
          </a:bodyPr>
          <a:lstStyle/>
          <a:p>
            <a:r>
              <a:rPr lang="pl-PL" sz="3100"/>
              <a:t>Funkcje tymczasowego aresztowania </a:t>
            </a:r>
          </a:p>
        </p:txBody>
      </p:sp>
      <p:grpSp>
        <p:nvGrpSpPr>
          <p:cNvPr id="12" name="Group 11">
            <a:extLst>
              <a:ext uri="{FF2B5EF4-FFF2-40B4-BE49-F238E27FC236}">
                <a16:creationId xmlns:a16="http://schemas.microsoft.com/office/drawing/2014/main" id="{35B8894B-4A72-427A-B1D1-C5AF5CBB23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A3E574B9-86C7-4F7B-B550-D02C32ECB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84338354-6A9B-4F69-AE40-C4443BD98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Symbol zastępczy zawartości 2">
            <a:extLst>
              <a:ext uri="{FF2B5EF4-FFF2-40B4-BE49-F238E27FC236}">
                <a16:creationId xmlns:a16="http://schemas.microsoft.com/office/drawing/2014/main" id="{E7A0469B-B60C-4299-B873-58573D217D49}"/>
              </a:ext>
            </a:extLst>
          </p:cNvPr>
          <p:cNvGraphicFramePr>
            <a:graphicFrameLocks noGrp="1"/>
          </p:cNvGraphicFramePr>
          <p:nvPr>
            <p:ph idx="1"/>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88151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p:cNvSpPr>
            <a:spLocks noGrp="1"/>
          </p:cNvSpPr>
          <p:nvPr>
            <p:ph idx="1"/>
          </p:nvPr>
        </p:nvSpPr>
        <p:spPr>
          <a:xfrm>
            <a:off x="1069850" y="844902"/>
            <a:ext cx="5818858" cy="5681026"/>
          </a:xfrm>
        </p:spPr>
        <p:txBody>
          <a:bodyPr anchor="ctr">
            <a:normAutofit lnSpcReduction="10000"/>
          </a:bodyPr>
          <a:lstStyle/>
          <a:p>
            <a:pPr marL="457200" lvl="0" indent="-457200">
              <a:buFont typeface="+mj-lt"/>
              <a:buAutoNum type="arabicPeriod"/>
            </a:pPr>
            <a:r>
              <a:rPr lang="pl-PL" sz="1600" b="1" dirty="0"/>
              <a:t>subsydiarności</a:t>
            </a:r>
            <a:r>
              <a:rPr lang="pl-PL" sz="1600" dirty="0"/>
              <a:t> (nazywanej również zasadą proporcjonalności) - zasada ta wynika z art. 257 k.p.k.; według tej zasady, tymczasowego aresztowania nie stosuje się, jeżeli wystarczający jest inny środek zapobiegawczy; stosowanie tymczasowego aresztowania oparte jest za </a:t>
            </a:r>
            <a:r>
              <a:rPr lang="pl-PL" sz="1600" b="1" dirty="0"/>
              <a:t>klauzuli </a:t>
            </a:r>
            <a:r>
              <a:rPr lang="pl-PL" sz="1600" b="1" i="1" dirty="0"/>
              <a:t>ultima ratio</a:t>
            </a:r>
            <a:r>
              <a:rPr lang="pl-PL" sz="1600" b="1" dirty="0"/>
              <a:t>. </a:t>
            </a:r>
            <a:r>
              <a:rPr lang="pl-PL" sz="1600" dirty="0"/>
              <a:t>Dodatkowo, zgodnie z art. 257 § 2 sąd, stosując tymczasowe aresztowanie, może zastrzec, że środek ten ulegnie zmianie z chwilą złożenia, nie później niż w wyznaczonym terminie, określonego poręczenia majątkowego; </a:t>
            </a:r>
            <a:r>
              <a:rPr lang="pl-PL" sz="1600" u="sng" dirty="0"/>
              <a:t>na uzasadniony wniosek oskarżonego lub jego obrońcy sąd może przedłużyć termin złożenia poręczenia</a:t>
            </a:r>
            <a:r>
              <a:rPr lang="pl-PL" sz="1600" dirty="0"/>
              <a:t>  - tzw. aresztowanie warunkowe</a:t>
            </a:r>
          </a:p>
          <a:p>
            <a:pPr marL="457200" lvl="0" indent="-457200">
              <a:buFont typeface="+mj-lt"/>
              <a:buAutoNum type="arabicPeriod"/>
            </a:pPr>
            <a:r>
              <a:rPr lang="pl-PL" sz="1600" b="1" dirty="0"/>
              <a:t>fakultatywności</a:t>
            </a:r>
            <a:r>
              <a:rPr lang="pl-PL" sz="1600" dirty="0"/>
              <a:t> – musi wystąpić </a:t>
            </a:r>
            <a:r>
              <a:rPr lang="pl-PL" sz="1600" b="1" dirty="0"/>
              <a:t>przesłanki z art. 249 § 1 </a:t>
            </a:r>
            <a:r>
              <a:rPr lang="pl-PL" sz="1600" dirty="0"/>
              <a:t>(konieczność zabezpieczenia prawidłowego toku postępowania lub zapobieżenie nowemu, ciężkiemu przestępstwu + duże prawdopodobieństwo, że oskarżony popełnił przestępstwo) oraz </a:t>
            </a:r>
            <a:r>
              <a:rPr lang="pl-PL" sz="1600" b="1" dirty="0"/>
              <a:t>co najmniej jedna z art. 258 § 1 – 3 </a:t>
            </a:r>
            <a:r>
              <a:rPr lang="pl-PL" sz="1600" dirty="0"/>
              <a:t>(obawa ucieczki lub ukrywania się oskarżonego, obawa matactwa, możliwość wymierzenia surowej kary (co najmniej 8 lat pozbawienia wolności) lub zapobieżenie popełnieniu przez oskarżonego, któremu zarzucono zbrodnię lub umyślny występek, nowego przestępstwo przeciwko życiu, zdrowiu lub bezpieczeństwu powszechnemu) a także </a:t>
            </a:r>
            <a:r>
              <a:rPr lang="pl-PL" sz="1600" b="1" dirty="0"/>
              <a:t>nie występuje żadna z przesłanek negatywnych z art. 259 </a:t>
            </a:r>
          </a:p>
          <a:p>
            <a:pPr marL="457200" lvl="0" indent="-457200">
              <a:buFont typeface="+mj-lt"/>
              <a:buAutoNum type="arabicPeriod"/>
            </a:pPr>
            <a:r>
              <a:rPr lang="pl-PL" sz="1600" b="1" dirty="0"/>
              <a:t>humanitaryzmu </a:t>
            </a:r>
            <a:r>
              <a:rPr lang="pl-PL" sz="1600" dirty="0"/>
              <a:t>– art. 259 § 1</a:t>
            </a:r>
            <a:endParaRPr lang="pl-PL" sz="1600" b="1" dirty="0"/>
          </a:p>
          <a:p>
            <a:endParaRPr lang="pl-PL" sz="1600" dirty="0"/>
          </a:p>
        </p:txBody>
      </p:sp>
      <p:sp>
        <p:nvSpPr>
          <p:cNvPr id="10" name="Rectangle 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1">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19" name="Oval 12">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ytuł 1"/>
          <p:cNvSpPr>
            <a:spLocks noGrp="1"/>
          </p:cNvSpPr>
          <p:nvPr>
            <p:ph type="title"/>
          </p:nvPr>
        </p:nvSpPr>
        <p:spPr>
          <a:xfrm>
            <a:off x="8371968" y="2376862"/>
            <a:ext cx="2640646" cy="2104273"/>
          </a:xfrm>
          <a:noFill/>
        </p:spPr>
        <p:txBody>
          <a:bodyPr>
            <a:normAutofit/>
          </a:bodyPr>
          <a:lstStyle/>
          <a:p>
            <a:pPr algn="ctr"/>
            <a:r>
              <a:rPr lang="pl-PL" sz="2800">
                <a:solidFill>
                  <a:schemeClr val="bg1">
                    <a:shade val="97000"/>
                    <a:satMod val="150000"/>
                  </a:schemeClr>
                </a:solidFill>
              </a:rPr>
              <a:t>Zasady stosowania tymczasowego aresztowania </a:t>
            </a:r>
          </a:p>
        </p:txBody>
      </p:sp>
    </p:spTree>
    <p:extLst>
      <p:ext uri="{BB962C8B-B14F-4D97-AF65-F5344CB8AC3E}">
        <p14:creationId xmlns:p14="http://schemas.microsoft.com/office/powerpoint/2010/main" val="3801777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ytuł 1"/>
          <p:cNvSpPr>
            <a:spLocks noGrp="1"/>
          </p:cNvSpPr>
          <p:nvPr>
            <p:ph type="title"/>
          </p:nvPr>
        </p:nvSpPr>
        <p:spPr>
          <a:xfrm>
            <a:off x="643468" y="643466"/>
            <a:ext cx="3686312" cy="5528734"/>
          </a:xfrm>
        </p:spPr>
        <p:txBody>
          <a:bodyPr>
            <a:normAutofit/>
          </a:bodyPr>
          <a:lstStyle/>
          <a:p>
            <a:pPr algn="r"/>
            <a:r>
              <a:rPr lang="pl-PL" sz="4400">
                <a:solidFill>
                  <a:srgbClr val="FFFFFF"/>
                </a:solidFill>
              </a:rPr>
              <a:t>Tymczasowe aresztowanie – organ stosujący</a:t>
            </a:r>
          </a:p>
        </p:txBody>
      </p:sp>
      <p:sp>
        <p:nvSpPr>
          <p:cNvPr id="3" name="Symbol zastępczy zawartości 2"/>
          <p:cNvSpPr>
            <a:spLocks noGrp="1"/>
          </p:cNvSpPr>
          <p:nvPr>
            <p:ph idx="1"/>
          </p:nvPr>
        </p:nvSpPr>
        <p:spPr>
          <a:xfrm>
            <a:off x="5053780" y="599768"/>
            <a:ext cx="6074467" cy="5572432"/>
          </a:xfrm>
        </p:spPr>
        <p:txBody>
          <a:bodyPr anchor="ctr">
            <a:normAutofit/>
          </a:bodyPr>
          <a:lstStyle/>
          <a:p>
            <a:r>
              <a:rPr lang="pl-PL" sz="1300"/>
              <a:t>Stosowanie tymczasowego aresztowania należy do </a:t>
            </a:r>
            <a:r>
              <a:rPr lang="pl-PL" sz="1300" u="sng"/>
              <a:t>wyłącznej</a:t>
            </a:r>
            <a:r>
              <a:rPr lang="pl-PL" sz="1300"/>
              <a:t> kompetencji sądu oraz może nastąpić </a:t>
            </a:r>
            <a:r>
              <a:rPr lang="pl-PL" sz="1300" u="sng"/>
              <a:t>tylko na mocy jego postanowienia</a:t>
            </a:r>
            <a:r>
              <a:rPr lang="pl-PL" sz="1300"/>
              <a:t>. </a:t>
            </a:r>
          </a:p>
          <a:p>
            <a:r>
              <a:rPr lang="pl-PL" sz="1300"/>
              <a:t>W postępowaniu przygotowawczym, tymczasowe aresztowanie stosuje, na wniosek prokuratora, </a:t>
            </a:r>
            <a:r>
              <a:rPr lang="pl-PL" sz="1300" b="1"/>
              <a:t>sąd rejonowy, w którego okręgu prowadzi się postępowanie, a w wypadkach niecierpiących zwłoki również inny sąd rejonowy</a:t>
            </a:r>
            <a:r>
              <a:rPr lang="pl-PL" sz="1300"/>
              <a:t>. Prokurator, przesyłając wraz z aktami sprawy wniosek, zarządza jednocześnie doprowadzenie podejrzanego do sądu. Wniosek prokuratora nie jest dla sądu wiążący. </a:t>
            </a:r>
            <a:r>
              <a:rPr lang="pl-PL" sz="1300" b="1"/>
              <a:t>W sytuacji podjęcia decyzji o zastosowaniu tymczasowego aresztowania, sąd rejonowy stosuje tymczasowe aresztowanie bez względu na właściwość rzeczową sądu, przed którym będzie się później toczyć sprawa</a:t>
            </a:r>
            <a:r>
              <a:rPr lang="pl-PL" sz="1300"/>
              <a:t>. </a:t>
            </a:r>
          </a:p>
          <a:p>
            <a:pPr lvl="1"/>
            <a:r>
              <a:rPr lang="pl-PL" sz="1300"/>
              <a:t>Czyli w postępowaniu przygotowawczym w sprawie o zbrodnię, tymczasowe aresztowanie stosuje się na mocy postanowienia sądu rejonowego </a:t>
            </a:r>
          </a:p>
          <a:p>
            <a:r>
              <a:rPr lang="pl-PL" sz="1300"/>
              <a:t>Po wniesieniu aktu oskarżenia tymczasowe aresztowanie stosuje sąd, przed którym toczy się proces. Prawo do zastosowania tymczasowego aresztowania ma również sąd odwoławczy, na skutek wniesionego zażalenia - art. 252 § 1 KPK. </a:t>
            </a:r>
          </a:p>
          <a:p>
            <a:r>
              <a:rPr lang="pl-PL" sz="1300"/>
              <a:t>Prawo do zastosowania tymczasowego aresztowania będzie miał również Sąd Najwyższy w postępowaniu kasacyjnym oraz w przypadku wznowienia postępowania. </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61053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ytuł 1"/>
          <p:cNvSpPr>
            <a:spLocks noGrp="1"/>
          </p:cNvSpPr>
          <p:nvPr>
            <p:ph type="title"/>
          </p:nvPr>
        </p:nvSpPr>
        <p:spPr>
          <a:xfrm>
            <a:off x="1490145" y="2376862"/>
            <a:ext cx="2640646" cy="2104273"/>
          </a:xfrm>
          <a:noFill/>
        </p:spPr>
        <p:txBody>
          <a:bodyPr>
            <a:normAutofit/>
          </a:bodyPr>
          <a:lstStyle/>
          <a:p>
            <a:pPr algn="ctr"/>
            <a:r>
              <a:rPr lang="pl-PL" sz="2800">
                <a:solidFill>
                  <a:srgbClr val="FFFFFF"/>
                </a:solidFill>
              </a:rPr>
              <a:t>Pozytywne przesłanki stosowania tymczasowego aresztowania </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p:cNvSpPr>
            <a:spLocks noGrp="1"/>
          </p:cNvSpPr>
          <p:nvPr>
            <p:ph idx="1"/>
          </p:nvPr>
        </p:nvSpPr>
        <p:spPr>
          <a:xfrm>
            <a:off x="5371418" y="298383"/>
            <a:ext cx="6820581" cy="6559617"/>
          </a:xfrm>
        </p:spPr>
        <p:txBody>
          <a:bodyPr anchor="ctr">
            <a:normAutofit lnSpcReduction="10000"/>
          </a:bodyPr>
          <a:lstStyle/>
          <a:p>
            <a:r>
              <a:rPr lang="pl-PL" sz="1600" b="1" dirty="0">
                <a:solidFill>
                  <a:srgbClr val="FF0000"/>
                </a:solidFill>
              </a:rPr>
              <a:t>Pozytywne (muszą wystąpić łącznie żeby można było stosować tymczasowe aresztowanie)</a:t>
            </a:r>
          </a:p>
          <a:p>
            <a:pPr lvl="1"/>
            <a:r>
              <a:rPr lang="pl-PL" sz="1600" dirty="0"/>
              <a:t>Ogólne – art. 249 § 1 Środki zapobiegawcze można stosować </a:t>
            </a:r>
            <a:r>
              <a:rPr lang="pl-PL" sz="1600" b="1" dirty="0"/>
              <a:t>w celu zabezpieczenia prawidłowego toku postępowania, a wyjątkowo także w celu zapobiegnięcia popełnieniu przez oskarżonego nowego, ciężkiego przestępstwa</a:t>
            </a:r>
            <a:r>
              <a:rPr lang="pl-PL" sz="1600" dirty="0"/>
              <a:t>; można je stosować tylko wtedy, gdy zebrane dowody wskazują </a:t>
            </a:r>
            <a:r>
              <a:rPr lang="pl-PL" sz="1600" b="1" dirty="0"/>
              <a:t>na duże prawdopodobieństwo</a:t>
            </a:r>
            <a:r>
              <a:rPr lang="pl-PL" sz="1600" dirty="0"/>
              <a:t>, że oskarżony popełnił przestępstwo.</a:t>
            </a:r>
          </a:p>
          <a:p>
            <a:pPr lvl="1"/>
            <a:r>
              <a:rPr lang="pl-PL" sz="1600" dirty="0"/>
              <a:t>Szczególne – art. 258 § 1 – 3: </a:t>
            </a:r>
          </a:p>
          <a:p>
            <a:pPr marL="470916" lvl="1" indent="-342900">
              <a:buFont typeface="+mj-lt"/>
              <a:buAutoNum type="arabicPeriod"/>
            </a:pPr>
            <a:r>
              <a:rPr lang="pl-PL" sz="1600" dirty="0"/>
              <a:t>Tymczasowe aresztowanie i pozostałe środki zapobiegawcze można stosować, jeżeli zachodzi:</a:t>
            </a:r>
          </a:p>
          <a:p>
            <a:pPr marL="653796" lvl="2" indent="-342900">
              <a:buFont typeface="+mj-lt"/>
              <a:buAutoNum type="alphaLcParenR"/>
            </a:pPr>
            <a:r>
              <a:rPr lang="pl-PL" dirty="0"/>
              <a:t>uzasadniona </a:t>
            </a:r>
            <a:r>
              <a:rPr lang="pl-PL" b="1" dirty="0"/>
              <a:t>obawa ucieczki lub ukrycia się oskarżonego</a:t>
            </a:r>
            <a:r>
              <a:rPr lang="pl-PL" dirty="0"/>
              <a:t>, zwłaszcza wtedy, gdy nie można ustalić jego tożsamości albo nie ma on w kraju stałego miejsca pobytu</a:t>
            </a:r>
          </a:p>
          <a:p>
            <a:pPr marL="653796" lvl="2" indent="-342900">
              <a:buFont typeface="+mj-lt"/>
              <a:buAutoNum type="alphaLcParenR"/>
            </a:pPr>
            <a:r>
              <a:rPr lang="pl-PL" dirty="0"/>
              <a:t>uzasadniona obawa, że oskarżony będzie nakłaniał do składania fałszywych zeznań lub wyjaśnień albo w inny bezprawny sposób utrudniał postępowanie karne.</a:t>
            </a:r>
          </a:p>
          <a:p>
            <a:pPr marL="470916" lvl="1" indent="-342900">
              <a:buFont typeface="+mj-lt"/>
              <a:buAutoNum type="arabicPeriod"/>
            </a:pPr>
            <a:r>
              <a:rPr lang="pl-PL" sz="1600" dirty="0"/>
              <a:t>Oskarżonemu </a:t>
            </a:r>
            <a:r>
              <a:rPr lang="pl-PL" sz="1600" b="1" dirty="0"/>
              <a:t>zarzucono popełnienie zbrodni lub występku zagrożonego karą pozbawienia wolności, której górna granica wynosi co najmniej 8 lat, albo którego sąd pierwszej instancji skazał na karę pozbawienia wolności wyższą niż 3 lata</a:t>
            </a:r>
            <a:r>
              <a:rPr lang="pl-PL" sz="1600" dirty="0"/>
              <a:t>, obawy utrudniania prawidłowego toku postępowania , o których mowa w § 1, uzasadniające stosowanie środka zapobiegawczego, mogą wynikać także z surowości grożącej oskarżonemu kary</a:t>
            </a:r>
          </a:p>
          <a:p>
            <a:pPr marL="470916" lvl="1" indent="-342900">
              <a:buFont typeface="+mj-lt"/>
              <a:buAutoNum type="arabicPeriod"/>
            </a:pPr>
            <a:r>
              <a:rPr lang="pl-PL" sz="1600" dirty="0"/>
              <a:t>Środek zapobiegawczy można wyjątkowo zastosować także wtedy, gdy zachodzi uzasadniona obawa, że oskarżony, któremu zarzucono popełnienie zbrodni lub umyślnego występku, popełni przestępstwo przeciwko życiu, zdrowiu lub bezpieczeństwu powszechnemu, zwłaszcza gdy popełnieniem takiego przestępstwa groził</a:t>
            </a:r>
          </a:p>
        </p:txBody>
      </p:sp>
    </p:spTree>
    <p:extLst>
      <p:ext uri="{BB962C8B-B14F-4D97-AF65-F5344CB8AC3E}">
        <p14:creationId xmlns:p14="http://schemas.microsoft.com/office/powerpoint/2010/main" val="3455485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Problem art. 258 § 2 </a:t>
            </a:r>
            <a:r>
              <a:rPr lang="pl-PL" dirty="0" err="1"/>
              <a:t>kpk</a:t>
            </a:r>
            <a:endParaRPr lang="pl-PL" dirty="0"/>
          </a:p>
        </p:txBody>
      </p:sp>
      <p:sp>
        <p:nvSpPr>
          <p:cNvPr id="3" name="Symbol zastępczy zawartości 2"/>
          <p:cNvSpPr>
            <a:spLocks noGrp="1"/>
          </p:cNvSpPr>
          <p:nvPr>
            <p:ph idx="1"/>
          </p:nvPr>
        </p:nvSpPr>
        <p:spPr/>
        <p:txBody>
          <a:bodyPr>
            <a:normAutofit/>
          </a:bodyPr>
          <a:lstStyle/>
          <a:p>
            <a:pPr algn="just"/>
            <a:r>
              <a:rPr lang="pl-PL" dirty="0"/>
              <a:t>Domniemanie bezprawnego utrudniania postępowania wynikające z surowości kary grożącej oskarżonemu. </a:t>
            </a:r>
          </a:p>
          <a:p>
            <a:pPr algn="just"/>
            <a:r>
              <a:rPr lang="pl-PL" dirty="0"/>
              <a:t>Problem – czy jest to samoistna przesłanka stosowania tymczasowego aresztowania</a:t>
            </a:r>
          </a:p>
          <a:p>
            <a:pPr algn="ctr"/>
            <a:r>
              <a:rPr lang="pl-PL" b="1" dirty="0"/>
              <a:t>Uchwała SN (7) z dnia 19 stycznia 2012 r., I KZP 18/11 </a:t>
            </a:r>
          </a:p>
          <a:p>
            <a:pPr algn="just"/>
            <a:r>
              <a:rPr lang="pl-PL" dirty="0"/>
              <a:t>Podstawy stosowania tymczasowego aresztowania, określone w art. 258 § 2 k.p.k., przy spełnieniu przesłanek wskazanych w art. 249 § 1 i art. 257 § 1 k.p.k. i przy braku przesłanek negatywnych określonych w art. 259 § 1 i 2 k.p.k., stanowią </a:t>
            </a:r>
            <a:r>
              <a:rPr lang="pl-PL" b="1" dirty="0"/>
              <a:t>samodzielne przesłanki szczególne stosowania tego środka zapobiegawczego</a:t>
            </a:r>
          </a:p>
          <a:p>
            <a:pPr lvl="1" algn="just"/>
            <a:r>
              <a:rPr lang="pl-PL" dirty="0"/>
              <a:t>Por. glosę krytyczną prof. Skorupki: OSP 2012, nr 7 – 8. </a:t>
            </a:r>
          </a:p>
          <a:p>
            <a:pPr algn="just"/>
            <a:endParaRPr lang="pl-PL" dirty="0"/>
          </a:p>
        </p:txBody>
      </p:sp>
    </p:spTree>
    <p:extLst>
      <p:ext uri="{BB962C8B-B14F-4D97-AF65-F5344CB8AC3E}">
        <p14:creationId xmlns:p14="http://schemas.microsoft.com/office/powerpoint/2010/main" val="160867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7FD053B9-FC1F-4294-B801-FC8D6831D1B3}"/>
              </a:ext>
            </a:extLst>
          </p:cNvPr>
          <p:cNvSpPr>
            <a:spLocks noGrp="1"/>
          </p:cNvSpPr>
          <p:nvPr>
            <p:ph type="title"/>
          </p:nvPr>
        </p:nvSpPr>
        <p:spPr/>
        <p:txBody>
          <a:bodyPr/>
          <a:lstStyle/>
          <a:p>
            <a:r>
              <a:rPr lang="pl-PL" dirty="0"/>
              <a:t>Problem art. 258 § 2 </a:t>
            </a:r>
            <a:r>
              <a:rPr lang="pl-PL" dirty="0" err="1"/>
              <a:t>kpk</a:t>
            </a:r>
            <a:endParaRPr lang="pl-PL" dirty="0"/>
          </a:p>
        </p:txBody>
      </p:sp>
      <p:sp>
        <p:nvSpPr>
          <p:cNvPr id="5" name="Symbol zastępczy tekstu 4">
            <a:extLst>
              <a:ext uri="{FF2B5EF4-FFF2-40B4-BE49-F238E27FC236}">
                <a16:creationId xmlns:a16="http://schemas.microsoft.com/office/drawing/2014/main" id="{47474385-7FC4-46F5-9679-E8ACB99F2D37}"/>
              </a:ext>
            </a:extLst>
          </p:cNvPr>
          <p:cNvSpPr>
            <a:spLocks noGrp="1"/>
          </p:cNvSpPr>
          <p:nvPr>
            <p:ph type="body" idx="1"/>
          </p:nvPr>
        </p:nvSpPr>
        <p:spPr/>
        <p:txBody>
          <a:bodyPr>
            <a:normAutofit/>
          </a:bodyPr>
          <a:lstStyle/>
          <a:p>
            <a:r>
              <a:rPr lang="pl-PL" dirty="0"/>
              <a:t>Postanowienie SA w Krakowie z 11.10.2017 r., II </a:t>
            </a:r>
            <a:r>
              <a:rPr lang="pl-PL" dirty="0" err="1"/>
              <a:t>AKz</a:t>
            </a:r>
            <a:r>
              <a:rPr lang="pl-PL" dirty="0"/>
              <a:t> 389/17,</a:t>
            </a:r>
          </a:p>
        </p:txBody>
      </p:sp>
      <p:sp>
        <p:nvSpPr>
          <p:cNvPr id="6" name="Symbol zastępczy zawartości 5">
            <a:extLst>
              <a:ext uri="{FF2B5EF4-FFF2-40B4-BE49-F238E27FC236}">
                <a16:creationId xmlns:a16="http://schemas.microsoft.com/office/drawing/2014/main" id="{46B9AA30-B23F-4F76-A85D-73810F6E42A0}"/>
              </a:ext>
            </a:extLst>
          </p:cNvPr>
          <p:cNvSpPr>
            <a:spLocks noGrp="1"/>
          </p:cNvSpPr>
          <p:nvPr>
            <p:ph sz="half" idx="2"/>
          </p:nvPr>
        </p:nvSpPr>
        <p:spPr/>
        <p:txBody>
          <a:bodyPr>
            <a:normAutofit fontScale="92500" lnSpcReduction="10000"/>
          </a:bodyPr>
          <a:lstStyle/>
          <a:p>
            <a:pPr marL="0" indent="0" algn="just">
              <a:buNone/>
            </a:pPr>
            <a:r>
              <a:rPr lang="pl-PL" dirty="0"/>
              <a:t>Zgodnie z poglądem dominującym w orzecznictwie, przesłanka szczególna z art. 258 § 2 k.p.k. może stanowić samodzielną podstawę stosowania izolacyjnego środka zapobiegawczego. Podkreśla się przy tym, że to nie sama możliwość skazania na surową karę uzasadnia tymczasowe aresztowanie oskarżonego, ale wynikająca stąd obawa, że przewidując, iż zostanie mu wymierzona taka kara, oskarżony może podjąć działania w celu zdestabilizowania prawidłowego toku postępowania. Temu zapobiec może wyłącznie stosowanie tymczasowego aresztowania.</a:t>
            </a:r>
          </a:p>
        </p:txBody>
      </p:sp>
      <p:sp>
        <p:nvSpPr>
          <p:cNvPr id="7" name="Symbol zastępczy tekstu 6">
            <a:extLst>
              <a:ext uri="{FF2B5EF4-FFF2-40B4-BE49-F238E27FC236}">
                <a16:creationId xmlns:a16="http://schemas.microsoft.com/office/drawing/2014/main" id="{A258A943-DBBD-4428-BE9B-27CA5B0E0B60}"/>
              </a:ext>
            </a:extLst>
          </p:cNvPr>
          <p:cNvSpPr>
            <a:spLocks noGrp="1"/>
          </p:cNvSpPr>
          <p:nvPr>
            <p:ph type="body" sz="quarter" idx="3"/>
          </p:nvPr>
        </p:nvSpPr>
        <p:spPr/>
        <p:txBody>
          <a:bodyPr>
            <a:normAutofit/>
          </a:bodyPr>
          <a:lstStyle/>
          <a:p>
            <a:r>
              <a:rPr lang="pl-PL" dirty="0"/>
              <a:t>Postanowienie SA w Krakowie z 19.05.2016 r., II </a:t>
            </a:r>
            <a:r>
              <a:rPr lang="pl-PL" dirty="0" err="1"/>
              <a:t>AKz</a:t>
            </a:r>
            <a:r>
              <a:rPr lang="pl-PL" dirty="0"/>
              <a:t> 168/16</a:t>
            </a:r>
          </a:p>
        </p:txBody>
      </p:sp>
      <p:sp>
        <p:nvSpPr>
          <p:cNvPr id="8" name="Symbol zastępczy zawartości 7">
            <a:extLst>
              <a:ext uri="{FF2B5EF4-FFF2-40B4-BE49-F238E27FC236}">
                <a16:creationId xmlns:a16="http://schemas.microsoft.com/office/drawing/2014/main" id="{E1DB054B-5EE0-4EAD-B2EA-9877713295A9}"/>
              </a:ext>
            </a:extLst>
          </p:cNvPr>
          <p:cNvSpPr>
            <a:spLocks noGrp="1"/>
          </p:cNvSpPr>
          <p:nvPr>
            <p:ph sz="quarter" idx="4"/>
          </p:nvPr>
        </p:nvSpPr>
        <p:spPr/>
        <p:txBody>
          <a:bodyPr>
            <a:normAutofit fontScale="92500" lnSpcReduction="10000"/>
          </a:bodyPr>
          <a:lstStyle/>
          <a:p>
            <a:pPr marL="0" indent="0" algn="just">
              <a:buNone/>
            </a:pPr>
            <a:r>
              <a:rPr lang="pl-PL" dirty="0"/>
              <a:t>Nie sama możliwość skazania na surową karę uzasadnia tymczasowe aresztowanie oskarżonego, ale wynikająca stąd obawa, że przewidując, iż zostanie mu wymierzona taka kara, oskarżony może podjąć działania w celu zdestabilizowania prawidłowego toku postępowania, czemu zapobiec może wyłącznie stosowanie tymczasowego aresztowania.</a:t>
            </a:r>
          </a:p>
        </p:txBody>
      </p:sp>
    </p:spTree>
    <p:extLst>
      <p:ext uri="{BB962C8B-B14F-4D97-AF65-F5344CB8AC3E}">
        <p14:creationId xmlns:p14="http://schemas.microsoft.com/office/powerpoint/2010/main" val="1534615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a:t>Zakazy stosowania tymczasowego aresztowania</a:t>
            </a:r>
          </a:p>
        </p:txBody>
      </p:sp>
      <p:sp>
        <p:nvSpPr>
          <p:cNvPr id="4" name="Symbol zastępczy tekstu 3"/>
          <p:cNvSpPr>
            <a:spLocks noGrp="1"/>
          </p:cNvSpPr>
          <p:nvPr>
            <p:ph type="body" idx="1"/>
          </p:nvPr>
        </p:nvSpPr>
        <p:spPr/>
        <p:txBody>
          <a:bodyPr>
            <a:normAutofit fontScale="92500"/>
          </a:bodyPr>
          <a:lstStyle/>
          <a:p>
            <a:r>
              <a:rPr lang="pl-PL" dirty="0"/>
              <a:t>I grupa ograniczeń – oparta na zasadzie humanitaryzmu</a:t>
            </a:r>
          </a:p>
        </p:txBody>
      </p:sp>
      <p:sp>
        <p:nvSpPr>
          <p:cNvPr id="3" name="Symbol zastępczy zawartości 2"/>
          <p:cNvSpPr>
            <a:spLocks noGrp="1"/>
          </p:cNvSpPr>
          <p:nvPr>
            <p:ph sz="half" idx="2"/>
          </p:nvPr>
        </p:nvSpPr>
        <p:spPr/>
        <p:txBody>
          <a:bodyPr>
            <a:normAutofit fontScale="70000" lnSpcReduction="20000"/>
          </a:bodyPr>
          <a:lstStyle/>
          <a:p>
            <a:pPr algn="just"/>
            <a:r>
              <a:rPr lang="pl-PL" b="1" dirty="0"/>
              <a:t>jeżeli szczególne względy nie stoją temu na przeszkodzie, należy odstąpić od tymczasowego aresztowania, zwłaszcza gdy pozbawienie oskarżonego wolności</a:t>
            </a:r>
            <a:r>
              <a:rPr lang="pl-PL" dirty="0"/>
              <a:t>:</a:t>
            </a:r>
          </a:p>
          <a:p>
            <a:pPr lvl="1" algn="just"/>
            <a:r>
              <a:rPr lang="pl-PL" dirty="0"/>
              <a:t>spowodowałoby dla jego życia lub zdrowia poważne niebezpieczeństwo, </a:t>
            </a:r>
          </a:p>
          <a:p>
            <a:pPr lvl="1" algn="just"/>
            <a:r>
              <a:rPr lang="pl-PL" dirty="0"/>
              <a:t>pociągałoby wyjątkowo ciężkie skutki dla oskarżonego lub jego najbliższej rodziny. </a:t>
            </a:r>
          </a:p>
          <a:p>
            <a:pPr algn="just"/>
            <a:r>
              <a:rPr lang="pl-PL" dirty="0"/>
              <a:t>W sytuacjach, gdy zastosowanie tymczasowego aresztowania jest konieczne, a stan zdrowia oskarżonego tego wymaga, na podstawie art. 260 k.p.k. tymczasowe aresztowanie może być wykonywane tylko w postaci umieszczenia oskarżonego w odpowiednim zakładzie leczniczym.</a:t>
            </a:r>
          </a:p>
        </p:txBody>
      </p:sp>
      <p:sp>
        <p:nvSpPr>
          <p:cNvPr id="5" name="Symbol zastępczy tekstu 4"/>
          <p:cNvSpPr>
            <a:spLocks noGrp="1"/>
          </p:cNvSpPr>
          <p:nvPr>
            <p:ph type="body" sz="quarter" idx="3"/>
          </p:nvPr>
        </p:nvSpPr>
        <p:spPr/>
        <p:txBody>
          <a:bodyPr>
            <a:normAutofit fontScale="92500"/>
          </a:bodyPr>
          <a:lstStyle/>
          <a:p>
            <a:r>
              <a:rPr lang="pl-PL" dirty="0"/>
              <a:t>II grupa ograniczeń –zagrożenie łagodną karą lub przewidywany jest łagodny wymiar kary</a:t>
            </a:r>
          </a:p>
        </p:txBody>
      </p:sp>
      <p:sp>
        <p:nvSpPr>
          <p:cNvPr id="6" name="Symbol zastępczy zawartości 5"/>
          <p:cNvSpPr>
            <a:spLocks noGrp="1"/>
          </p:cNvSpPr>
          <p:nvPr>
            <p:ph sz="quarter" idx="4"/>
          </p:nvPr>
        </p:nvSpPr>
        <p:spPr/>
        <p:txBody>
          <a:bodyPr>
            <a:normAutofit fontScale="70000" lnSpcReduction="20000"/>
          </a:bodyPr>
          <a:lstStyle/>
          <a:p>
            <a:pPr algn="just"/>
            <a:r>
              <a:rPr lang="pl-PL" dirty="0"/>
              <a:t>tymczasowego aresztowania nie stosuje się gdy: </a:t>
            </a:r>
          </a:p>
          <a:p>
            <a:pPr marL="457200" indent="-457200" algn="just">
              <a:buFont typeface="+mj-lt"/>
              <a:buAutoNum type="arabicPeriod"/>
            </a:pPr>
            <a:r>
              <a:rPr lang="pl-PL" dirty="0"/>
              <a:t>na podstawie okoliczności sprawy można przewidywać, że sąd orzeknie w stosunku do oskarżonego karę pozbawienia wolności z warunkowym zawieszeniem jej wykonania lub karę łagodniejszą albo że okres tymczasowego aresztowania przekroczy przewidywany wymiar kary pozbawienia wolności bez warunkowego zawieszenia, (art. 259 § 2)</a:t>
            </a:r>
          </a:p>
          <a:p>
            <a:pPr marL="457200" indent="-457200" algn="just">
              <a:buFont typeface="+mj-lt"/>
              <a:buAutoNum type="arabicPeriod"/>
            </a:pPr>
            <a:r>
              <a:rPr lang="pl-PL" dirty="0"/>
              <a:t>przestępstwo zagrożone jest karą pozbawienia wolności </a:t>
            </a:r>
            <a:r>
              <a:rPr lang="pl-PL"/>
              <a:t>nieprzekraczającą 1 roku (</a:t>
            </a:r>
            <a:r>
              <a:rPr lang="pl-PL" dirty="0"/>
              <a:t>art. 259 § 3)</a:t>
            </a:r>
          </a:p>
          <a:p>
            <a:pPr algn="just"/>
            <a:r>
              <a:rPr lang="pl-PL" dirty="0"/>
              <a:t>Ograniczenia przewidziane w § 2 i 3 nie mają zastosowania, gdy oskarżony ukrywa się, uporczywie nie stawia się na wezwania lub w inny bezprawny sposób utrudnia postępowanie albo nie można ustalić jego tożsamości. Ograniczenie przewidziane w § 2 nie ma również zastosowania, gdy zachodzi wysokie prawdopodobieństwo orzeczenia środka zabezpieczającego polegającego na umieszczeniu sprawcy w zakładzie zamkniętym.</a:t>
            </a:r>
          </a:p>
        </p:txBody>
      </p:sp>
    </p:spTree>
    <p:extLst>
      <p:ext uri="{BB962C8B-B14F-4D97-AF65-F5344CB8AC3E}">
        <p14:creationId xmlns:p14="http://schemas.microsoft.com/office/powerpoint/2010/main" val="3620297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9B68D6-C6CC-4D1D-92F1-5FE2522D5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ytuł 6"/>
          <p:cNvSpPr>
            <a:spLocks noGrp="1"/>
          </p:cNvSpPr>
          <p:nvPr>
            <p:ph type="title"/>
          </p:nvPr>
        </p:nvSpPr>
        <p:spPr>
          <a:xfrm>
            <a:off x="382280" y="484632"/>
            <a:ext cx="6743844" cy="1609344"/>
          </a:xfrm>
        </p:spPr>
        <p:txBody>
          <a:bodyPr>
            <a:normAutofit/>
          </a:bodyPr>
          <a:lstStyle/>
          <a:p>
            <a:r>
              <a:rPr lang="pl-PL" sz="3400"/>
              <a:t>Obowiązki sądu w przypadku stosowania tymczasowego aresztowania </a:t>
            </a:r>
          </a:p>
        </p:txBody>
      </p:sp>
      <p:sp>
        <p:nvSpPr>
          <p:cNvPr id="8" name="Symbol zastępczy zawartości 7"/>
          <p:cNvSpPr>
            <a:spLocks noGrp="1"/>
          </p:cNvSpPr>
          <p:nvPr>
            <p:ph idx="1"/>
          </p:nvPr>
        </p:nvSpPr>
        <p:spPr>
          <a:xfrm>
            <a:off x="382279" y="2121408"/>
            <a:ext cx="6743845" cy="4050792"/>
          </a:xfrm>
        </p:spPr>
        <p:txBody>
          <a:bodyPr>
            <a:normAutofit/>
          </a:bodyPr>
          <a:lstStyle/>
          <a:p>
            <a:r>
              <a:rPr lang="pl-PL" sz="1500" dirty="0"/>
              <a:t>Obowiązki sądu w przypadku zastosowania tymczasowego aresztowania -  art. 261 i 262 KPK: </a:t>
            </a:r>
          </a:p>
          <a:p>
            <a:pPr marL="457200" indent="-457200">
              <a:buFont typeface="+mj-lt"/>
              <a:buAutoNum type="arabicPeriod"/>
            </a:pPr>
            <a:r>
              <a:rPr lang="pl-PL" sz="1500" b="1" dirty="0"/>
              <a:t>obligatoryjnie sąd musi bezzwłocznie zawiadomić</a:t>
            </a:r>
            <a:r>
              <a:rPr lang="pl-PL" sz="1500" dirty="0"/>
              <a:t>: </a:t>
            </a:r>
          </a:p>
          <a:p>
            <a:pPr marL="630936" lvl="1" indent="-457200"/>
            <a:r>
              <a:rPr lang="pl-PL" sz="1500" b="1" dirty="0"/>
              <a:t>osobę najbliższą </a:t>
            </a:r>
            <a:r>
              <a:rPr lang="pl-PL" sz="1500" dirty="0"/>
              <a:t>dla oskarżonego lub osobę przez niego wskazaną, pracodawcę, szkołę lub uczelnię, w stosunku do żołnierza - jego dowódcę, a w przypadku, gdy oskarżonym jest przedsiębiorca lub niebędący pracownikiem członek organu zarządzającego przedsiębiorcy, na jego wniosek - zarządzającego przedsiębiorstwem, </a:t>
            </a:r>
          </a:p>
          <a:p>
            <a:pPr marL="630936" lvl="1" indent="-457200"/>
            <a:r>
              <a:rPr lang="pl-PL" sz="1500" b="1" dirty="0"/>
              <a:t>sąd opiekuńczy</a:t>
            </a:r>
            <a:r>
              <a:rPr lang="pl-PL" sz="1500" dirty="0"/>
              <a:t>, jeżeli zachodzi potrzeba zapewnienia opieki nad dziećmi aresztowanego, organ opieki społecznej, jeżeli zachodzi potrzeba roztoczenia opieki nad osobą niedołężną lub chorą, którą aresztowany się opiekował; </a:t>
            </a:r>
          </a:p>
          <a:p>
            <a:pPr marL="457200" indent="-457200">
              <a:buFont typeface="+mj-lt"/>
              <a:buAutoNum type="arabicPeriod"/>
            </a:pPr>
            <a:r>
              <a:rPr lang="pl-PL" sz="1500" dirty="0"/>
              <a:t>sąd obowiązany jest przedsięwziąć </a:t>
            </a:r>
            <a:r>
              <a:rPr lang="pl-PL" sz="1500" b="1" dirty="0"/>
              <a:t>czynności niezbędne do ochrony mienia i mieszkania aresztowanego</a:t>
            </a:r>
            <a:r>
              <a:rPr lang="pl-PL" sz="1500" dirty="0"/>
              <a:t>. O poczynionych wystąpieniach i wydanych zarządzeniach należy powiadomić tymczasowo aresztowanego. </a:t>
            </a:r>
          </a:p>
          <a:p>
            <a:endParaRPr lang="pl-PL" sz="1500" dirty="0"/>
          </a:p>
        </p:txBody>
      </p:sp>
      <p:pic>
        <p:nvPicPr>
          <p:cNvPr id="12" name="Graphic 11">
            <a:extLst>
              <a:ext uri="{FF2B5EF4-FFF2-40B4-BE49-F238E27FC236}">
                <a16:creationId xmlns:a16="http://schemas.microsoft.com/office/drawing/2014/main" id="{F2C6CB6E-31EB-4194-B9CA-36D1E6DF22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3460" y="1595727"/>
            <a:ext cx="3369177" cy="3369177"/>
          </a:xfrm>
          <a:prstGeom prst="rect">
            <a:avLst/>
          </a:prstGeom>
        </p:spPr>
      </p:pic>
      <p:grpSp>
        <p:nvGrpSpPr>
          <p:cNvPr id="17" name="Group 16">
            <a:extLst>
              <a:ext uri="{FF2B5EF4-FFF2-40B4-BE49-F238E27FC236}">
                <a16:creationId xmlns:a16="http://schemas.microsoft.com/office/drawing/2014/main" id="{4732A386-7C2A-439A-BB1D-5CC2440E65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8" name="Oval 17">
              <a:extLst>
                <a:ext uri="{FF2B5EF4-FFF2-40B4-BE49-F238E27FC236}">
                  <a16:creationId xmlns:a16="http://schemas.microsoft.com/office/drawing/2014/main" id="{A1CD6A5D-4173-44ED-B98B-3F6324222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89485095-E900-493D-BBC5-801B7384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182866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p:cNvSpPr>
            <a:spLocks noGrp="1"/>
          </p:cNvSpPr>
          <p:nvPr>
            <p:ph idx="1"/>
          </p:nvPr>
        </p:nvSpPr>
        <p:spPr>
          <a:xfrm>
            <a:off x="-1" y="81023"/>
            <a:ext cx="7375441" cy="6776977"/>
          </a:xfrm>
        </p:spPr>
        <p:txBody>
          <a:bodyPr anchor="ctr">
            <a:normAutofit lnSpcReduction="10000"/>
          </a:bodyPr>
          <a:lstStyle/>
          <a:p>
            <a:r>
              <a:rPr lang="pl-PL" sz="1600" b="1" dirty="0"/>
              <a:t>Trzy podstawowe reguły stosowania tymczasowego aresztowania:</a:t>
            </a:r>
          </a:p>
          <a:p>
            <a:pPr marL="457200" indent="-457200">
              <a:buFont typeface="+mj-lt"/>
              <a:buAutoNum type="arabicPeriod"/>
            </a:pPr>
            <a:r>
              <a:rPr lang="pl-PL" sz="1600" dirty="0"/>
              <a:t>każde postanowienie o zastosowaniu tymczasowego aresztowania musi wskazywać czas jego trwania i jego termin końcowy (dokładna data), </a:t>
            </a:r>
          </a:p>
          <a:p>
            <a:pPr marL="457200" indent="-457200">
              <a:buFont typeface="+mj-lt"/>
              <a:buAutoNum type="arabicPeriod"/>
            </a:pPr>
            <a:r>
              <a:rPr lang="pl-PL" sz="1600" dirty="0"/>
              <a:t>po wniesieniu aktu oskarżenia do sądu, a przed upływem uprzednio oznaczonego okresu tymczasowego aresztowania, sąd ma obowiązek rozważenia potrzeby dalszego stosowania tymczasowego aresztowania i wydania stosownej decyzji w tej materii (por. art. 339 § 3 pkt. 6), </a:t>
            </a:r>
          </a:p>
          <a:p>
            <a:pPr marL="457200" indent="-457200">
              <a:buFont typeface="+mj-lt"/>
              <a:buAutoNum type="arabicPeriod"/>
            </a:pPr>
            <a:r>
              <a:rPr lang="pl-PL" sz="1600" dirty="0"/>
              <a:t>niedopuszczalne jest stosowanie tymczasowego aresztowania poza granicami maksymalnych terminów zakreślonych przez kodeks. </a:t>
            </a:r>
          </a:p>
          <a:p>
            <a:pPr marL="0" indent="0">
              <a:buNone/>
            </a:pPr>
            <a:r>
              <a:rPr lang="pl-PL" sz="1600" b="1" dirty="0"/>
              <a:t>Okres tymczasowego aresztowania liczy się od dnia zatrzymania. </a:t>
            </a:r>
          </a:p>
          <a:p>
            <a:pPr marL="0" indent="0">
              <a:buNone/>
            </a:pPr>
            <a:r>
              <a:rPr lang="pl-PL" sz="1600" b="1" dirty="0"/>
              <a:t>Sąd zarządza niezwłoczne zwolnienie aresztowanego, jeżeli nie jest on pozbawiony wolności w innej sprawie następuje w przypadku: </a:t>
            </a:r>
          </a:p>
          <a:p>
            <a:pPr marL="516636" lvl="1" indent="-342900">
              <a:buFont typeface="+mj-lt"/>
              <a:buAutoNum type="arabicPeriod"/>
            </a:pPr>
            <a:r>
              <a:rPr lang="pl-PL" sz="1600" dirty="0"/>
              <a:t>uniewinnienia oskarżonego, </a:t>
            </a:r>
          </a:p>
          <a:p>
            <a:pPr marL="516636" lvl="1" indent="-342900">
              <a:buFont typeface="+mj-lt"/>
              <a:buAutoNum type="arabicPeriod"/>
            </a:pPr>
            <a:r>
              <a:rPr lang="pl-PL" sz="1600" dirty="0"/>
              <a:t>umorzenia lub warunkowego umorzenia postępowania, warunkowego zawieszenia wykonania kary, </a:t>
            </a:r>
          </a:p>
          <a:p>
            <a:pPr marL="516636" lvl="1" indent="-342900">
              <a:buFont typeface="+mj-lt"/>
              <a:buAutoNum type="arabicPeriod"/>
            </a:pPr>
            <a:r>
              <a:rPr lang="pl-PL" sz="1600" dirty="0"/>
              <a:t>wymierzenia kary pozbawienia wolności odpowiadającej co najwyżej okresowi tymczasowego aresztowania, </a:t>
            </a:r>
          </a:p>
          <a:p>
            <a:pPr marL="516636" lvl="1" indent="-342900">
              <a:buFont typeface="+mj-lt"/>
              <a:buAutoNum type="arabicPeriod"/>
            </a:pPr>
            <a:r>
              <a:rPr lang="pl-PL" sz="1600" dirty="0"/>
              <a:t>skazania na karę łagodniejszą niż pozbawienie wolności, </a:t>
            </a:r>
          </a:p>
          <a:p>
            <a:pPr marL="516636" lvl="1" indent="-342900">
              <a:buFont typeface="+mj-lt"/>
              <a:buAutoNum type="arabicPeriod"/>
            </a:pPr>
            <a:r>
              <a:rPr lang="pl-PL" sz="1600" dirty="0"/>
              <a:t>odstąpienia od wymierzenia kary. </a:t>
            </a:r>
          </a:p>
          <a:p>
            <a:r>
              <a:rPr lang="pl-PL" sz="1600" b="1" dirty="0"/>
              <a:t>W razie skazania oskarżonego tymczasowo aresztowanego na karę inną, sąd, po wysłuchaniu obecnych stron, wydaje postanowienie co do dalszego stosowania aresztu.</a:t>
            </a:r>
          </a:p>
          <a:p>
            <a:r>
              <a:rPr lang="pl-PL" sz="1600" b="1" dirty="0"/>
              <a:t>Jeżeli umorzenie postępowania następuje z powodu niepoczytalności oskarżonego, można utrzymać tymczasowe aresztowanie do czasu rozpoczęcia wykonywania środka zabezpieczającego.</a:t>
            </a:r>
          </a:p>
        </p:txBody>
      </p:sp>
      <p:sp>
        <p:nvSpPr>
          <p:cNvPr id="17" name="Rectangle 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1">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13" name="Oval 12">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ytuł 1"/>
          <p:cNvSpPr>
            <a:spLocks noGrp="1"/>
          </p:cNvSpPr>
          <p:nvPr>
            <p:ph type="title"/>
          </p:nvPr>
        </p:nvSpPr>
        <p:spPr>
          <a:xfrm>
            <a:off x="8371968" y="2376862"/>
            <a:ext cx="2640646" cy="2104273"/>
          </a:xfrm>
          <a:noFill/>
        </p:spPr>
        <p:txBody>
          <a:bodyPr>
            <a:normAutofit/>
          </a:bodyPr>
          <a:lstStyle/>
          <a:p>
            <a:pPr algn="ctr"/>
            <a:r>
              <a:rPr lang="pl-PL" sz="3000">
                <a:solidFill>
                  <a:schemeClr val="bg1">
                    <a:shade val="97000"/>
                    <a:satMod val="150000"/>
                  </a:schemeClr>
                </a:solidFill>
              </a:rPr>
              <a:t>Tymczasowe aresztowanie </a:t>
            </a:r>
            <a:br>
              <a:rPr lang="pl-PL" sz="3000">
                <a:solidFill>
                  <a:schemeClr val="bg1">
                    <a:shade val="97000"/>
                    <a:satMod val="150000"/>
                  </a:schemeClr>
                </a:solidFill>
              </a:rPr>
            </a:br>
            <a:r>
              <a:rPr lang="pl-PL" sz="3000">
                <a:solidFill>
                  <a:schemeClr val="bg1">
                    <a:shade val="97000"/>
                    <a:satMod val="150000"/>
                  </a:schemeClr>
                </a:solidFill>
              </a:rPr>
              <a:t>– czas trwania </a:t>
            </a:r>
          </a:p>
        </p:txBody>
      </p:sp>
    </p:spTree>
    <p:extLst>
      <p:ext uri="{BB962C8B-B14F-4D97-AF65-F5344CB8AC3E}">
        <p14:creationId xmlns:p14="http://schemas.microsoft.com/office/powerpoint/2010/main" val="1673406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Tymczasowe aresztowanie – czas trwania </a:t>
            </a:r>
          </a:p>
        </p:txBody>
      </p:sp>
      <p:sp>
        <p:nvSpPr>
          <p:cNvPr id="3" name="Symbol zastępczy zawartości 2"/>
          <p:cNvSpPr>
            <a:spLocks noGrp="1"/>
          </p:cNvSpPr>
          <p:nvPr>
            <p:ph idx="1"/>
          </p:nvPr>
        </p:nvSpPr>
        <p:spPr/>
        <p:txBody>
          <a:bodyPr>
            <a:normAutofit fontScale="85000" lnSpcReduction="20000"/>
          </a:bodyPr>
          <a:lstStyle/>
          <a:p>
            <a:pPr lvl="0" algn="just">
              <a:buFont typeface="Arial" panose="020B0604020202020204" pitchFamily="34" charset="0"/>
              <a:buChar char="•"/>
            </a:pPr>
            <a:r>
              <a:rPr lang="pl-PL" dirty="0"/>
              <a:t>w postępowaniu przygotowawczym </a:t>
            </a:r>
            <a:r>
              <a:rPr lang="pl-PL" b="1" dirty="0"/>
              <a:t>sąd rejonowy miejsca prowadzenia postępowania lub w wypadkach niecierpiących zwłoki inny sąd rejonowy</a:t>
            </a:r>
            <a:r>
              <a:rPr lang="pl-PL" dirty="0"/>
              <a:t> może zastosować tymczasowe aresztowanie na okres nie dłuższy niż 3 miesiące - art. 263 § 1 k.p.k., </a:t>
            </a:r>
          </a:p>
          <a:p>
            <a:pPr lvl="0" algn="just">
              <a:buFont typeface="Arial" panose="020B0604020202020204" pitchFamily="34" charset="0"/>
              <a:buChar char="•"/>
            </a:pPr>
            <a:r>
              <a:rPr lang="pl-PL" dirty="0"/>
              <a:t>w przypadku zastosowania tymczasowego aresztowania na okres krótszy, sąd ten jest uprawniony do przedłużenia czasu trwania tymczasowego aresztowania  na kolejne okresy w granicach 3 miesięcy</a:t>
            </a:r>
          </a:p>
          <a:p>
            <a:pPr algn="just"/>
            <a:r>
              <a:rPr lang="pl-PL" b="1" dirty="0"/>
              <a:t>Przedłużenie okresu stosowania tymczasowego aresztowania: </a:t>
            </a:r>
            <a:endParaRPr lang="pl-PL" dirty="0"/>
          </a:p>
          <a:p>
            <a:pPr lvl="1" algn="just"/>
            <a:r>
              <a:rPr lang="pl-PL" dirty="0"/>
              <a:t>łączny okres stosowania tymczasowego aresztowania do chwili wydania pierwszego wyroku przez sąd I instancji nie może przekroczyć 2 lat - art. 263 § 3 k.p.k., </a:t>
            </a:r>
          </a:p>
          <a:p>
            <a:pPr lvl="1" algn="just"/>
            <a:r>
              <a:rPr lang="pl-PL" dirty="0"/>
              <a:t>w toku </a:t>
            </a:r>
            <a:r>
              <a:rPr lang="pl-PL" b="1" dirty="0"/>
              <a:t>postępowania przygotowawczego</a:t>
            </a:r>
            <a:r>
              <a:rPr lang="pl-PL" dirty="0"/>
              <a:t> uprawnienie do przedłużania tymczasowego aresztowania na okres, który </a:t>
            </a:r>
            <a:r>
              <a:rPr lang="pl-PL" b="1" dirty="0"/>
              <a:t>łącznie nie może przekroczyć 12 miesięcy</a:t>
            </a:r>
            <a:r>
              <a:rPr lang="pl-PL" dirty="0"/>
              <a:t>, przysługuje, na wniosek prokuratora, </a:t>
            </a:r>
            <a:r>
              <a:rPr lang="pl-PL" b="1" dirty="0"/>
              <a:t>sądowi właściwemu do rozpoznania sprawy</a:t>
            </a:r>
            <a:r>
              <a:rPr lang="pl-PL" dirty="0"/>
              <a:t> - art. 263 § 2 k.p.k., </a:t>
            </a:r>
          </a:p>
          <a:p>
            <a:pPr lvl="0" algn="just"/>
            <a:r>
              <a:rPr lang="pl-PL" dirty="0"/>
              <a:t>w sytuacji gdy oskarżony jest skazany w innej sprawie i odbywa karę pozbawienia wolności w zakładzie penitencjarnym i równolegle zastosowane jest tymczasowe aresztowanie, to na poczet 12 miesięcy w postępowaniu przygotowawczym oraz na poczet 2 lat w postępowaniu sądowym zalicza się okres odbywania przez tymczasowo aresztowanego kary pozbawienia wolności - art. 263 § 3a </a:t>
            </a:r>
            <a:r>
              <a:rPr lang="pl-PL" dirty="0" err="1"/>
              <a:t>k.p.k</a:t>
            </a:r>
            <a:r>
              <a:rPr lang="pl-PL" dirty="0"/>
              <a:t>, </a:t>
            </a:r>
          </a:p>
          <a:p>
            <a:pPr lvl="0" algn="just"/>
            <a:r>
              <a:rPr lang="pl-PL" dirty="0"/>
              <a:t>jeżeli zachodzi potrzeba stosowania tymczasowego aresztowania </a:t>
            </a:r>
            <a:r>
              <a:rPr lang="pl-PL" b="1" dirty="0"/>
              <a:t>po wydaniu pierwszego wyroku przez sąd pierwszej instancji, każdorazowe jego przedłużenie może następować na okres nie dłuższy niż</a:t>
            </a:r>
            <a:r>
              <a:rPr lang="pl-PL" dirty="0"/>
              <a:t> </a:t>
            </a:r>
            <a:r>
              <a:rPr lang="pl-PL" b="1" dirty="0"/>
              <a:t>6 miesięcy</a:t>
            </a:r>
            <a:r>
              <a:rPr lang="pl-PL" dirty="0"/>
              <a:t> art. 263 § 7 k.p.k.</a:t>
            </a:r>
          </a:p>
        </p:txBody>
      </p:sp>
    </p:spTree>
    <p:extLst>
      <p:ext uri="{BB962C8B-B14F-4D97-AF65-F5344CB8AC3E}">
        <p14:creationId xmlns:p14="http://schemas.microsoft.com/office/powerpoint/2010/main" val="2893455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9D6541-02DC-46CE-A0F9-B9B6A6AFF644}"/>
              </a:ext>
            </a:extLst>
          </p:cNvPr>
          <p:cNvSpPr>
            <a:spLocks noGrp="1"/>
          </p:cNvSpPr>
          <p:nvPr>
            <p:ph type="title"/>
          </p:nvPr>
        </p:nvSpPr>
        <p:spPr/>
        <p:txBody>
          <a:bodyPr/>
          <a:lstStyle/>
          <a:p>
            <a:r>
              <a:rPr lang="pl-PL" dirty="0"/>
              <a:t>„Popularność” środków zapobiegawczych w 2018 roku</a:t>
            </a:r>
          </a:p>
        </p:txBody>
      </p:sp>
      <p:graphicFrame>
        <p:nvGraphicFramePr>
          <p:cNvPr id="6" name="Symbol zastępczy zawartości 5">
            <a:extLst>
              <a:ext uri="{FF2B5EF4-FFF2-40B4-BE49-F238E27FC236}">
                <a16:creationId xmlns:a16="http://schemas.microsoft.com/office/drawing/2014/main" id="{C8034F6C-88E3-4889-B3B1-F3A54B60257E}"/>
              </a:ext>
            </a:extLst>
          </p:cNvPr>
          <p:cNvGraphicFramePr>
            <a:graphicFrameLocks noGrp="1"/>
          </p:cNvGraphicFramePr>
          <p:nvPr>
            <p:ph idx="1"/>
          </p:nvPr>
        </p:nvGraphicFramePr>
        <p:xfrm>
          <a:off x="659758" y="2120900"/>
          <a:ext cx="11088546" cy="4048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6073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ytuł 1"/>
          <p:cNvSpPr>
            <a:spLocks noGrp="1"/>
          </p:cNvSpPr>
          <p:nvPr>
            <p:ph type="title"/>
          </p:nvPr>
        </p:nvSpPr>
        <p:spPr>
          <a:xfrm>
            <a:off x="1490145" y="2376862"/>
            <a:ext cx="2640646" cy="2104273"/>
          </a:xfrm>
          <a:noFill/>
        </p:spPr>
        <p:txBody>
          <a:bodyPr>
            <a:normAutofit/>
          </a:bodyPr>
          <a:lstStyle/>
          <a:p>
            <a:pPr algn="ctr"/>
            <a:r>
              <a:rPr lang="pl-PL" sz="3000">
                <a:solidFill>
                  <a:srgbClr val="FFFFFF"/>
                </a:solidFill>
              </a:rPr>
              <a:t>Tymczasowe aresztowanie – czas trwania </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p:cNvSpPr>
            <a:spLocks noGrp="1"/>
          </p:cNvSpPr>
          <p:nvPr>
            <p:ph idx="1"/>
          </p:nvPr>
        </p:nvSpPr>
        <p:spPr>
          <a:xfrm>
            <a:off x="5371418" y="0"/>
            <a:ext cx="6820581" cy="6858000"/>
          </a:xfrm>
        </p:spPr>
        <p:txBody>
          <a:bodyPr anchor="ctr">
            <a:normAutofit lnSpcReduction="10000"/>
          </a:bodyPr>
          <a:lstStyle/>
          <a:p>
            <a:r>
              <a:rPr lang="pl-PL" sz="1400" b="1" dirty="0"/>
              <a:t>Przedłużenie czasu trwania tymczasowego aresztowania ponad okresy wskazane w art. 263 § 2 i 3 k.p.k. (uregulowane w art. 263 § 4 KPK):</a:t>
            </a:r>
          </a:p>
          <a:p>
            <a:pPr marL="516636" lvl="1" indent="-342900">
              <a:buFont typeface="+mj-lt"/>
              <a:buAutoNum type="arabicPeriod"/>
            </a:pPr>
            <a:r>
              <a:rPr lang="pl-PL" sz="1400" dirty="0"/>
              <a:t>decyzję o przedłużeniu czasu tymczasowego aresztowania może podjąć </a:t>
            </a:r>
            <a:r>
              <a:rPr lang="pl-PL" sz="1400" b="1" dirty="0"/>
              <a:t>wyłącznie sąd apelacyjny</a:t>
            </a:r>
            <a:r>
              <a:rPr lang="pl-PL" sz="1400" dirty="0"/>
              <a:t>, w okręgu którego prowadzi się postępowanie, </a:t>
            </a:r>
          </a:p>
          <a:p>
            <a:pPr marL="516636" lvl="1" indent="-342900">
              <a:buFont typeface="+mj-lt"/>
              <a:buAutoNum type="arabicPeriod"/>
            </a:pPr>
            <a:r>
              <a:rPr lang="pl-PL" sz="1400" dirty="0"/>
              <a:t>przedłużenie stosowania tymczasowego aresztowania może nastąpić na czas oznaczony: w postępowaniu przygotowawczym - przekraczający 12 miesięcy, w postępowaniu przed sądem pierwszej instancji - przekraczający 2 lata, </a:t>
            </a:r>
          </a:p>
          <a:p>
            <a:pPr marL="516636" lvl="1" indent="-342900">
              <a:buFont typeface="+mj-lt"/>
              <a:buAutoNum type="arabicPeriod"/>
            </a:pPr>
            <a:r>
              <a:rPr lang="pl-PL" sz="1400" dirty="0"/>
              <a:t>Przedłużenia stosowania tymczasowego aresztowania, o którym mowa w § 4, nie stosuje się w odniesieniu do terminu określonego w § 2 ( 12 miesięcy), gdy kara realnie grożąca oskarżonemu za zarzucane mu przestępstwo nie przekroczy 3 lat pozbawienia wolności, a w stosunku do terminu wskazanego w § 3 ( 2 lata), gdy nie przekroczy ona 5 lat pozbawienia wolności, chyba że konieczność takiego przedłużenia jest spowodowana celowym przewlekaniem postępowania przez oskarżonego.”</a:t>
            </a:r>
          </a:p>
          <a:p>
            <a:pPr marL="0" indent="0">
              <a:buNone/>
            </a:pPr>
            <a:r>
              <a:rPr lang="pl-PL" sz="1400" dirty="0"/>
              <a:t>Sąd apelacyjny może przedłużyć stosowanie tymczasowego aresztowania: </a:t>
            </a:r>
          </a:p>
          <a:p>
            <a:pPr marL="516636" lvl="1" indent="-342900">
              <a:buFont typeface="+mj-lt"/>
              <a:buAutoNum type="arabicPeriod"/>
            </a:pPr>
            <a:r>
              <a:rPr lang="pl-PL" sz="1400" dirty="0"/>
              <a:t>na wniosek sądu, przed którym sprawa się toczy, </a:t>
            </a:r>
          </a:p>
          <a:p>
            <a:pPr marL="516636" lvl="1" indent="-342900">
              <a:buFont typeface="+mj-lt"/>
              <a:buAutoNum type="arabicPeriod"/>
            </a:pPr>
            <a:r>
              <a:rPr lang="pl-PL" sz="1400" dirty="0"/>
              <a:t>w postępowaniu przygotowawczym na wniosek właściwego prokuratora bezpośrednio przełożonego wobec prokuratora prowadzącego lub nadzorującego śledztwo, </a:t>
            </a:r>
          </a:p>
          <a:p>
            <a:r>
              <a:rPr lang="pl-PL" sz="1400" dirty="0"/>
              <a:t>Podstawy przedłużenia stanowią obecnie zamknięty katalog i są to: </a:t>
            </a:r>
          </a:p>
          <a:p>
            <a:pPr marL="630936" lvl="1" indent="-457200">
              <a:buFont typeface="+mj-lt"/>
              <a:buAutoNum type="arabicPeriod"/>
            </a:pPr>
            <a:r>
              <a:rPr lang="pl-PL" sz="1400" dirty="0"/>
              <a:t>zawieszenie postępowania karnego,</a:t>
            </a:r>
          </a:p>
          <a:p>
            <a:pPr marL="630936" lvl="1" indent="-457200">
              <a:buFont typeface="+mj-lt"/>
              <a:buAutoNum type="arabicPeriod"/>
            </a:pPr>
            <a:r>
              <a:rPr lang="pl-PL" sz="1400" dirty="0"/>
              <a:t>czynności zmierzającego do ustalenia lub potwierdzenia tożsamości oskarżonego, </a:t>
            </a:r>
          </a:p>
          <a:p>
            <a:pPr marL="630936" lvl="1" indent="-457200">
              <a:buFont typeface="+mj-lt"/>
              <a:buAutoNum type="arabicPeriod"/>
            </a:pPr>
            <a:r>
              <a:rPr lang="pl-PL" sz="1400" dirty="0"/>
              <a:t>wykonywanie czynności dowodowych w sprawie o szczególnej zawisłości lub poza granicami kraju, </a:t>
            </a:r>
          </a:p>
          <a:p>
            <a:pPr marL="630936" lvl="1" indent="-457200">
              <a:buFont typeface="+mj-lt"/>
              <a:buAutoNum type="arabicPeriod"/>
            </a:pPr>
            <a:r>
              <a:rPr lang="pl-PL" sz="1400" dirty="0"/>
              <a:t>celowe przewlekanie postępowania przez oskarżonego. </a:t>
            </a:r>
          </a:p>
          <a:p>
            <a:r>
              <a:rPr lang="pl-PL" sz="1400" dirty="0"/>
              <a:t>Z wnioskiem o przedłużenie okresu tymczasowego aresztowania należy wystąpić, z jednoczesnym przesłaniem właściwemu sądowi akt sprawy, nie później niż 14 dni przed upływem dotychczas określonego terminu stosowania tego środka - art. 263 § 6 k.p.k.,</a:t>
            </a:r>
          </a:p>
          <a:p>
            <a:pPr marL="0" indent="0">
              <a:buNone/>
            </a:pPr>
            <a:r>
              <a:rPr lang="pl-PL" sz="1400" dirty="0"/>
              <a:t>Na postanowienie sądu apelacyjnego w przedmiocie przedłużenia tymczasowego aresztowania, przysługuje zażalenie do sądu apelacyjnego orzekającego w składzie trzech sędziów, w ramach tzw. instancji poziomej - art. 263 § 5 k.p.k.,</a:t>
            </a:r>
          </a:p>
        </p:txBody>
      </p:sp>
    </p:spTree>
    <p:extLst>
      <p:ext uri="{BB962C8B-B14F-4D97-AF65-F5344CB8AC3E}">
        <p14:creationId xmlns:p14="http://schemas.microsoft.com/office/powerpoint/2010/main" val="495299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79A1F1-B0C6-42D9-8433-A8B2E294086B}"/>
              </a:ext>
            </a:extLst>
          </p:cNvPr>
          <p:cNvSpPr>
            <a:spLocks noGrp="1"/>
          </p:cNvSpPr>
          <p:nvPr>
            <p:ph type="title"/>
          </p:nvPr>
        </p:nvSpPr>
        <p:spPr/>
        <p:txBody>
          <a:bodyPr>
            <a:normAutofit/>
          </a:bodyPr>
          <a:lstStyle/>
          <a:p>
            <a:r>
              <a:rPr lang="pl-PL" dirty="0"/>
              <a:t>Czas trwania tymczasowego aresztowania</a:t>
            </a:r>
          </a:p>
        </p:txBody>
      </p:sp>
      <p:graphicFrame>
        <p:nvGraphicFramePr>
          <p:cNvPr id="4" name="Symbol zastępczy zawartości 3">
            <a:extLst>
              <a:ext uri="{FF2B5EF4-FFF2-40B4-BE49-F238E27FC236}">
                <a16:creationId xmlns:a16="http://schemas.microsoft.com/office/drawing/2014/main" id="{A9483474-CF54-4627-B13D-708EAB648812}"/>
              </a:ext>
            </a:extLst>
          </p:cNvPr>
          <p:cNvGraphicFramePr>
            <a:graphicFrameLocks noGrp="1"/>
          </p:cNvGraphicFramePr>
          <p:nvPr>
            <p:ph idx="1"/>
          </p:nvPr>
        </p:nvGraphicFramePr>
        <p:xfrm>
          <a:off x="1533525" y="1754125"/>
          <a:ext cx="10394950" cy="3009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F7C58BE1-2E8F-4989-8844-C7384A3259D2}"/>
              </a:ext>
            </a:extLst>
          </p:cNvPr>
          <p:cNvGraphicFramePr/>
          <p:nvPr/>
        </p:nvGraphicFramePr>
        <p:xfrm>
          <a:off x="5343525" y="3577795"/>
          <a:ext cx="6584950" cy="38428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pole tekstowe 5">
            <a:extLst>
              <a:ext uri="{FF2B5EF4-FFF2-40B4-BE49-F238E27FC236}">
                <a16:creationId xmlns:a16="http://schemas.microsoft.com/office/drawing/2014/main" id="{2C69E896-279C-4EBC-8928-29F8BAE94B30}"/>
              </a:ext>
            </a:extLst>
          </p:cNvPr>
          <p:cNvSpPr txBox="1"/>
          <p:nvPr/>
        </p:nvSpPr>
        <p:spPr>
          <a:xfrm>
            <a:off x="1533525" y="4345037"/>
            <a:ext cx="405765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W postępowaniu przygotowawczym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W postępowaniu sądowym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831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53FC8E-0929-4541-A909-C709939C76CF}"/>
              </a:ext>
            </a:extLst>
          </p:cNvPr>
          <p:cNvSpPr>
            <a:spLocks noGrp="1"/>
          </p:cNvSpPr>
          <p:nvPr>
            <p:ph type="title"/>
          </p:nvPr>
        </p:nvSpPr>
        <p:spPr/>
        <p:txBody>
          <a:bodyPr>
            <a:normAutofit fontScale="90000"/>
          </a:bodyPr>
          <a:lstStyle/>
          <a:p>
            <a:r>
              <a:rPr lang="pl-PL" dirty="0"/>
              <a:t>Czas trwania tymczasowego aresztowania w statystkach PG - 2017</a:t>
            </a:r>
          </a:p>
        </p:txBody>
      </p:sp>
      <p:graphicFrame>
        <p:nvGraphicFramePr>
          <p:cNvPr id="6" name="Symbol zastępczy zawartości 5">
            <a:extLst>
              <a:ext uri="{FF2B5EF4-FFF2-40B4-BE49-F238E27FC236}">
                <a16:creationId xmlns:a16="http://schemas.microsoft.com/office/drawing/2014/main" id="{480B5E89-FCDF-4DE5-A36E-F01A14AB0456}"/>
              </a:ext>
            </a:extLst>
          </p:cNvPr>
          <p:cNvGraphicFramePr>
            <a:graphicFrameLocks noGrp="1"/>
          </p:cNvGraphicFramePr>
          <p:nvPr>
            <p:ph idx="1"/>
          </p:nvPr>
        </p:nvGraphicFramePr>
        <p:xfrm>
          <a:off x="1069975" y="2120900"/>
          <a:ext cx="10058400" cy="4051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5482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DD6D25-73D7-4E21-A25F-56BC6E3B3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CFF8473C-A48C-47A2-869F-53041F16F474}"/>
              </a:ext>
            </a:extLst>
          </p:cNvPr>
          <p:cNvSpPr>
            <a:spLocks noGrp="1"/>
          </p:cNvSpPr>
          <p:nvPr>
            <p:ph type="title"/>
          </p:nvPr>
        </p:nvSpPr>
        <p:spPr>
          <a:xfrm>
            <a:off x="8479777" y="639763"/>
            <a:ext cx="3046073" cy="5177377"/>
          </a:xfrm>
          <a:ln>
            <a:noFill/>
          </a:ln>
        </p:spPr>
        <p:txBody>
          <a:bodyPr>
            <a:normAutofit/>
          </a:bodyPr>
          <a:lstStyle/>
          <a:p>
            <a:r>
              <a:rPr lang="pl-PL" sz="3100" dirty="0"/>
              <a:t>Czas trwania tymczasowego aresztowania w statystkach PG - 2018</a:t>
            </a:r>
          </a:p>
        </p:txBody>
      </p:sp>
      <p:grpSp>
        <p:nvGrpSpPr>
          <p:cNvPr id="17" name="Group 16">
            <a:extLst>
              <a:ext uri="{FF2B5EF4-FFF2-40B4-BE49-F238E27FC236}">
                <a16:creationId xmlns:a16="http://schemas.microsoft.com/office/drawing/2014/main" id="{35B8894B-4A72-427A-B1D1-C5AF5CBB23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8" name="Oval 17">
              <a:extLst>
                <a:ext uri="{FF2B5EF4-FFF2-40B4-BE49-F238E27FC236}">
                  <a16:creationId xmlns:a16="http://schemas.microsoft.com/office/drawing/2014/main" id="{A3E574B9-86C7-4F7B-B550-D02C32ECB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84338354-6A9B-4F69-AE40-C4443BD98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2" name="Wykres 6">
            <a:extLst>
              <a:ext uri="{FF2B5EF4-FFF2-40B4-BE49-F238E27FC236}">
                <a16:creationId xmlns:a16="http://schemas.microsoft.com/office/drawing/2014/main" id="{2BC11204-39B0-4AE2-BBF1-06934BEA7416}"/>
              </a:ext>
            </a:extLst>
          </p:cNvPr>
          <p:cNvGraphicFramePr>
            <a:graphicFrameLocks noGrp="1"/>
          </p:cNvGraphicFramePr>
          <p:nvPr>
            <p:ph idx="1"/>
            <p:extLst>
              <p:ext uri="{D42A27DB-BD31-4B8C-83A1-F6EECF244321}">
                <p14:modId xmlns:p14="http://schemas.microsoft.com/office/powerpoint/2010/main" val="3298005984"/>
              </p:ext>
            </p:extLst>
          </p:nvPr>
        </p:nvGraphicFramePr>
        <p:xfrm>
          <a:off x="622300" y="639763"/>
          <a:ext cx="6572250" cy="5588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05777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D998BE-D4A5-4927-8306-1654942B0BA9}"/>
              </a:ext>
            </a:extLst>
          </p:cNvPr>
          <p:cNvSpPr>
            <a:spLocks noGrp="1"/>
          </p:cNvSpPr>
          <p:nvPr>
            <p:ph type="title"/>
          </p:nvPr>
        </p:nvSpPr>
        <p:spPr/>
        <p:txBody>
          <a:bodyPr>
            <a:normAutofit fontScale="90000"/>
          </a:bodyPr>
          <a:lstStyle/>
          <a:p>
            <a:r>
              <a:rPr lang="pl-PL" dirty="0"/>
              <a:t>Czas trwania tymczasowego aresztowania w statystkach PG - 2020</a:t>
            </a:r>
            <a:endParaRPr lang="en-GB" dirty="0"/>
          </a:p>
        </p:txBody>
      </p:sp>
      <p:graphicFrame>
        <p:nvGraphicFramePr>
          <p:cNvPr id="4" name="Symbol zastępczy zawartości 5">
            <a:extLst>
              <a:ext uri="{FF2B5EF4-FFF2-40B4-BE49-F238E27FC236}">
                <a16:creationId xmlns:a16="http://schemas.microsoft.com/office/drawing/2014/main" id="{E692FD1E-E149-44E8-A28E-10900FE73117}"/>
              </a:ext>
            </a:extLst>
          </p:cNvPr>
          <p:cNvGraphicFramePr>
            <a:graphicFrameLocks noGrp="1"/>
          </p:cNvGraphicFramePr>
          <p:nvPr>
            <p:ph idx="1"/>
            <p:extLst>
              <p:ext uri="{D42A27DB-BD31-4B8C-83A1-F6EECF244321}">
                <p14:modId xmlns:p14="http://schemas.microsoft.com/office/powerpoint/2010/main" val="1006760819"/>
              </p:ext>
            </p:extLst>
          </p:nvPr>
        </p:nvGraphicFramePr>
        <p:xfrm>
          <a:off x="1069975" y="2120900"/>
          <a:ext cx="10058400" cy="4051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0963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96D2CA-4EBD-4AB6-A3C7-7AB34055D8E6}"/>
              </a:ext>
            </a:extLst>
          </p:cNvPr>
          <p:cNvSpPr>
            <a:spLocks noGrp="1"/>
          </p:cNvSpPr>
          <p:nvPr>
            <p:ph type="title"/>
          </p:nvPr>
        </p:nvSpPr>
        <p:spPr/>
        <p:txBody>
          <a:bodyPr/>
          <a:lstStyle/>
          <a:p>
            <a:r>
              <a:rPr lang="pl-PL" dirty="0"/>
              <a:t>Najdłuższe tymczasowe aresztowania</a:t>
            </a:r>
          </a:p>
        </p:txBody>
      </p:sp>
      <p:sp>
        <p:nvSpPr>
          <p:cNvPr id="3" name="Symbol zastępczy zawartości 2">
            <a:extLst>
              <a:ext uri="{FF2B5EF4-FFF2-40B4-BE49-F238E27FC236}">
                <a16:creationId xmlns:a16="http://schemas.microsoft.com/office/drawing/2014/main" id="{59D452B8-3CD3-4E43-BB85-FC4BE0E765C1}"/>
              </a:ext>
            </a:extLst>
          </p:cNvPr>
          <p:cNvSpPr>
            <a:spLocks noGrp="1"/>
          </p:cNvSpPr>
          <p:nvPr>
            <p:ph idx="1"/>
          </p:nvPr>
        </p:nvSpPr>
        <p:spPr/>
        <p:txBody>
          <a:bodyPr/>
          <a:lstStyle/>
          <a:p>
            <a:r>
              <a:rPr lang="pl-PL" dirty="0"/>
              <a:t>Rekordzista – 12 lat i 3 miesiące: </a:t>
            </a:r>
            <a:r>
              <a:rPr lang="pl-PL" dirty="0">
                <a:hlinkClick r:id="rId2"/>
              </a:rPr>
              <a:t>https://dziennikpolski24.pl/automatyczne-areszty-tymczasowe/ar/3198678</a:t>
            </a:r>
            <a:r>
              <a:rPr lang="pl-PL" dirty="0"/>
              <a:t> </a:t>
            </a:r>
          </a:p>
          <a:p>
            <a:r>
              <a:rPr lang="pl-PL" dirty="0"/>
              <a:t>Interwencja HFPC: </a:t>
            </a:r>
            <a:r>
              <a:rPr lang="pl-PL" dirty="0">
                <a:hlinkClick r:id="rId3"/>
              </a:rPr>
              <a:t>http://www.hfhr.pl/czy-tymczasowe-aresztowanie-moze-trwac-prawie-8-lat-opinia-hfpc/</a:t>
            </a:r>
            <a:r>
              <a:rPr lang="pl-PL" dirty="0"/>
              <a:t> </a:t>
            </a:r>
            <a:r>
              <a:rPr lang="pl-PL" dirty="0">
                <a:sym typeface="Wingdings" panose="05000000000000000000" pitchFamily="2" charset="2"/>
              </a:rPr>
              <a:t> tymczasowe aresztowanie trwa już 8 lat </a:t>
            </a:r>
          </a:p>
          <a:p>
            <a:endParaRPr lang="pl-PL" dirty="0">
              <a:sym typeface="Wingdings" panose="05000000000000000000" pitchFamily="2" charset="2"/>
            </a:endParaRPr>
          </a:p>
          <a:p>
            <a:r>
              <a:rPr lang="pl-PL" dirty="0">
                <a:sym typeface="Wingdings" panose="05000000000000000000" pitchFamily="2" charset="2"/>
              </a:rPr>
              <a:t>Opinia HFPC: </a:t>
            </a:r>
            <a:r>
              <a:rPr lang="pl-PL" dirty="0">
                <a:sym typeface="Wingdings" panose="05000000000000000000" pitchFamily="2" charset="2"/>
                <a:hlinkClick r:id="rId4"/>
              </a:rPr>
              <a:t>https://www.fairtrials.org/wp-content/uploads/2016/08/HFPC_raport_tymczasowe-aresztowanie_2016.pdf</a:t>
            </a:r>
            <a:r>
              <a:rPr lang="pl-PL" dirty="0">
                <a:sym typeface="Wingdings" panose="05000000000000000000" pitchFamily="2" charset="2"/>
              </a:rPr>
              <a:t> </a:t>
            </a:r>
          </a:p>
          <a:p>
            <a:endParaRPr lang="pl-PL" dirty="0"/>
          </a:p>
        </p:txBody>
      </p:sp>
    </p:spTree>
    <p:extLst>
      <p:ext uri="{BB962C8B-B14F-4D97-AF65-F5344CB8AC3E}">
        <p14:creationId xmlns:p14="http://schemas.microsoft.com/office/powerpoint/2010/main" val="1333844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hade val="97000"/>
            <a:satMod val="15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A17954-54E0-419C-92D3-4C4775A81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23C5163-DFEA-4D68-AF8F-A6BD6B674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07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p:cNvSpPr>
            <a:spLocks noGrp="1"/>
          </p:cNvSpPr>
          <p:nvPr>
            <p:ph idx="1"/>
          </p:nvPr>
        </p:nvSpPr>
        <p:spPr>
          <a:xfrm>
            <a:off x="643467" y="643467"/>
            <a:ext cx="6322709" cy="5528733"/>
          </a:xfrm>
        </p:spPr>
        <p:txBody>
          <a:bodyPr anchor="ctr">
            <a:normAutofit/>
          </a:bodyPr>
          <a:lstStyle/>
          <a:p>
            <a:r>
              <a:rPr lang="pl-PL" sz="1500">
                <a:solidFill>
                  <a:srgbClr val="FFFFFF"/>
                </a:solidFill>
              </a:rPr>
              <a:t>Postępowanie w przedmiocie zastosowania/przedłużenia stosowania tymczasowego aresztowania musi odpowiadać standardom ukształtowanym na gruncie art. 6 EKPC. Fundamentalne znaczenie ma zasada równości broni i jawność wewnętrzna, zwłaszcza dostęp do dowodów stanowiących podstawę orzekania o tymczasowym aresztowaniu. </a:t>
            </a:r>
          </a:p>
          <a:p>
            <a:r>
              <a:rPr lang="pl-PL" sz="1500">
                <a:solidFill>
                  <a:srgbClr val="FFFFFF"/>
                </a:solidFill>
              </a:rPr>
              <a:t>Równość broni – żadna ze stron nie może być w pozycji znacząco gorszej w porównaniu ze stroną przeciwną. </a:t>
            </a:r>
          </a:p>
          <a:p>
            <a:r>
              <a:rPr lang="pl-PL" sz="1500">
                <a:solidFill>
                  <a:srgbClr val="FFFFFF"/>
                </a:solidFill>
              </a:rPr>
              <a:t>art. 249a </a:t>
            </a:r>
          </a:p>
          <a:p>
            <a:pPr marL="128016" lvl="1" indent="0">
              <a:buNone/>
            </a:pPr>
            <a:r>
              <a:rPr lang="pl-PL" sz="1500">
                <a:solidFill>
                  <a:srgbClr val="FFFFFF"/>
                </a:solidFill>
              </a:rPr>
              <a:t>§ 1.Podstawę orzeczenia o zastosowaniu lub przedłużeniu tymczasowego aresztowania mogą stanowić ustalenia poczynione na podstawie:</a:t>
            </a:r>
          </a:p>
          <a:p>
            <a:pPr marL="310896" lvl="2" indent="0">
              <a:buNone/>
            </a:pPr>
            <a:r>
              <a:rPr lang="pl-PL" sz="1500">
                <a:solidFill>
                  <a:srgbClr val="FFFFFF"/>
                </a:solidFill>
              </a:rPr>
              <a:t>1)dowodów jawnych dla oskarżonego i jego obrońcy,</a:t>
            </a:r>
          </a:p>
          <a:p>
            <a:pPr marL="310896" lvl="2" indent="0">
              <a:buNone/>
            </a:pPr>
            <a:r>
              <a:rPr lang="pl-PL" sz="1500">
                <a:solidFill>
                  <a:srgbClr val="FFFFFF"/>
                </a:solidFill>
              </a:rPr>
              <a:t>2)dowodów z zeznań świadków, o których mowa w art. 250 § 2b.</a:t>
            </a:r>
          </a:p>
          <a:p>
            <a:pPr marL="128016" lvl="1" indent="0">
              <a:buNone/>
            </a:pPr>
            <a:r>
              <a:rPr lang="pl-PL" sz="1500">
                <a:solidFill>
                  <a:srgbClr val="FFFFFF"/>
                </a:solidFill>
              </a:rPr>
              <a:t>§ 2.Sąd, uprzedzając o tym prokuratora, uwzględnia z urzędu także okoliczności, których prokurator nie ujawnił, po ich ujawnieniu na posiedzeniu, jeżeli są one korzystne dla oskarżonego.</a:t>
            </a:r>
          </a:p>
          <a:p>
            <a:r>
              <a:rPr lang="pl-PL" sz="1500">
                <a:solidFill>
                  <a:srgbClr val="FFFFFF"/>
                </a:solidFill>
              </a:rPr>
              <a:t>Problematyczna kwestia odmowy dostępu do dowodów w związku ze stosowaniem tymczasowego aresztowania (por. prezentacja o czynnościach procesowych i dostępie do akt postępowania przygotowawczego) . </a:t>
            </a:r>
          </a:p>
        </p:txBody>
      </p:sp>
      <p:sp>
        <p:nvSpPr>
          <p:cNvPr id="12" name="Rectangle 11">
            <a:extLst>
              <a:ext uri="{FF2B5EF4-FFF2-40B4-BE49-F238E27FC236}">
                <a16:creationId xmlns:a16="http://schemas.microsoft.com/office/drawing/2014/main" id="{51DD55B3-5910-4D84-8A2E-B22ED5224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7995" y="0"/>
            <a:ext cx="4584003"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7928085" y="643466"/>
            <a:ext cx="3786120" cy="5528734"/>
          </a:xfrm>
        </p:spPr>
        <p:txBody>
          <a:bodyPr>
            <a:normAutofit/>
          </a:bodyPr>
          <a:lstStyle/>
          <a:p>
            <a:r>
              <a:rPr lang="pl-PL" dirty="0"/>
              <a:t>Posiedzenie </a:t>
            </a:r>
            <a:r>
              <a:rPr lang="pl-PL" dirty="0" err="1"/>
              <a:t>aresztowe</a:t>
            </a:r>
            <a:r>
              <a:rPr lang="pl-PL" dirty="0"/>
              <a:t>  </a:t>
            </a:r>
          </a:p>
        </p:txBody>
      </p:sp>
      <p:grpSp>
        <p:nvGrpSpPr>
          <p:cNvPr id="14" name="Group 13">
            <a:extLst>
              <a:ext uri="{FF2B5EF4-FFF2-40B4-BE49-F238E27FC236}">
                <a16:creationId xmlns:a16="http://schemas.microsoft.com/office/drawing/2014/main" id="{1392CA3D-5152-407E-8F49-7BEFB33851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5" name="Oval 14">
              <a:extLst>
                <a:ext uri="{FF2B5EF4-FFF2-40B4-BE49-F238E27FC236}">
                  <a16:creationId xmlns:a16="http://schemas.microsoft.com/office/drawing/2014/main" id="{ADB604F7-477D-4337-9D86-3CAD381620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B4736A5E-48AC-496F-AB60-5F0FBB31B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80864677"/>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B9DC4E48-B834-4FCB-A395-538F316193FC}"/>
              </a:ext>
            </a:extLst>
          </p:cNvPr>
          <p:cNvSpPr>
            <a:spLocks noGrp="1"/>
          </p:cNvSpPr>
          <p:nvPr>
            <p:ph idx="1"/>
          </p:nvPr>
        </p:nvSpPr>
        <p:spPr>
          <a:xfrm>
            <a:off x="80683" y="0"/>
            <a:ext cx="7375441" cy="6858000"/>
          </a:xfrm>
        </p:spPr>
        <p:txBody>
          <a:bodyPr anchor="ctr">
            <a:normAutofit/>
          </a:bodyPr>
          <a:lstStyle/>
          <a:p>
            <a:pPr algn="just"/>
            <a:r>
              <a:rPr lang="pl-PL" dirty="0"/>
              <a:t>W postępowaniu w przedmiocie tymczasowego aresztowania prokurator ma wykazać występowanie ogólnej i szczególnej przesłanki środków zapobiegawczych, co wynika ze skargowego charakteru tego postępowania. Na prokuratorze spoczywa więc ciężar wykazania, że zebrane w sprawie dowody wskazują na duże prawdopodobieństwo, że podejrzany popełnił zarzucane mu przestępstwo (art. 249 § 1 KPK) oraz, że zachodzi uzasadniona obawa bezprawnego utrudniania przez podejrzanego prawidłowego toku postępowania (art. 258 § 1 i 2 KPK). Dlatego we wniosku w przedmiocie tymczasowego aresztowania prokurator obowiązany jest podać dowody wskazujące na duże prawdopodobieństwo popełnienia przez podejrzanego zarzuconego mu przestępstwa oraz okoliczności przemawiające za istnieniem zagrożeń dla prawidłowego toku postępowania (art. 250 § 2a KPK). Ciężar wykazania przesłanki ogólnej i szczególnej tymczasowego aresztowania oraz dalszych środków zapobiegawczych odnosi się nie tylko do wniosku o zastosowanie tymczasowego aresztowania, ale także do każdego kolejnego wniosku o przedłużenie tego środka, co wynika z dyrektywy adaptacji środków zapobiegawczych do sytuacji procesowej oskarżonego, o której mowa w art. 253 § 1 KPK. Stosownie do tej dyrektywy, obowiązkiem prokuratora jest baczenie, czy w sprawie nadal występują przyczyny, dla których środek zapobiegawczy został zastosowany lub wystąpiły przyczyny uzasadniające jego uchylenie albo zmianę.</a:t>
            </a:r>
          </a:p>
          <a:p>
            <a:endParaRPr lang="pl-PL" sz="1400" dirty="0"/>
          </a:p>
        </p:txBody>
      </p:sp>
      <p:sp>
        <p:nvSpPr>
          <p:cNvPr id="10" name="Rectangle 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2" name="Group 11">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13" name="Oval 12">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ytuł 1">
            <a:extLst>
              <a:ext uri="{FF2B5EF4-FFF2-40B4-BE49-F238E27FC236}">
                <a16:creationId xmlns:a16="http://schemas.microsoft.com/office/drawing/2014/main" id="{5331FAE5-2B23-4860-91DC-7AF87372CCBD}"/>
              </a:ext>
            </a:extLst>
          </p:cNvPr>
          <p:cNvSpPr>
            <a:spLocks noGrp="1"/>
          </p:cNvSpPr>
          <p:nvPr>
            <p:ph type="title"/>
          </p:nvPr>
        </p:nvSpPr>
        <p:spPr>
          <a:xfrm>
            <a:off x="8371968" y="2376862"/>
            <a:ext cx="2640646" cy="2104273"/>
          </a:xfrm>
          <a:noFill/>
        </p:spPr>
        <p:txBody>
          <a:bodyPr>
            <a:normAutofit/>
          </a:bodyPr>
          <a:lstStyle/>
          <a:p>
            <a:pPr algn="ctr"/>
            <a:r>
              <a:rPr lang="pl-PL" sz="2800">
                <a:solidFill>
                  <a:schemeClr val="bg1">
                    <a:shade val="97000"/>
                    <a:satMod val="150000"/>
                  </a:schemeClr>
                </a:solidFill>
              </a:rPr>
              <a:t>Postanowienie SA we Wrocławiu z 16.05.2018 r., II AKz 307/18</a:t>
            </a:r>
          </a:p>
        </p:txBody>
      </p:sp>
    </p:spTree>
    <p:extLst>
      <p:ext uri="{BB962C8B-B14F-4D97-AF65-F5344CB8AC3E}">
        <p14:creationId xmlns:p14="http://schemas.microsoft.com/office/powerpoint/2010/main" val="3734866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 y="0"/>
            <a:ext cx="12188952" cy="6858000"/>
          </a:xfrm>
          <a:prstGeom prst="rect">
            <a:avLst/>
          </a:prstGeom>
          <a:blipFill dpi="0" rotWithShape="1">
            <a:blip r:embed="rId2">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1069848" y="484632"/>
            <a:ext cx="10058400" cy="1609344"/>
          </a:xfrm>
        </p:spPr>
        <p:txBody>
          <a:bodyPr>
            <a:normAutofit/>
          </a:bodyPr>
          <a:lstStyle/>
          <a:p>
            <a:r>
              <a:rPr lang="pl-PL"/>
              <a:t>Tymczasowe aresztowanie – tryb stosowania</a:t>
            </a:r>
          </a:p>
        </p:txBody>
      </p:sp>
      <p:grpSp>
        <p:nvGrpSpPr>
          <p:cNvPr id="13" name="Group 12">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4" name="Symbol zastępczy zawartości 3"/>
          <p:cNvGraphicFramePr>
            <a:graphicFrameLocks noGrp="1"/>
          </p:cNvGraphicFramePr>
          <p:nvPr>
            <p:ph idx="1"/>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89211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69848" y="484632"/>
            <a:ext cx="10058400" cy="1609344"/>
          </a:xfrm>
        </p:spPr>
        <p:txBody>
          <a:bodyPr>
            <a:normAutofit/>
          </a:bodyPr>
          <a:lstStyle/>
          <a:p>
            <a:r>
              <a:rPr lang="pl-PL" sz="3700"/>
              <a:t>Wymogi formalne postanowienia o zastosowaniu tymczasowego aresztowania </a:t>
            </a:r>
          </a:p>
        </p:txBody>
      </p:sp>
      <p:sp>
        <p:nvSpPr>
          <p:cNvPr id="12" name="Rectangle 9">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Symbol zastępczy zawartości 2">
            <a:extLst>
              <a:ext uri="{FF2B5EF4-FFF2-40B4-BE49-F238E27FC236}">
                <a16:creationId xmlns:a16="http://schemas.microsoft.com/office/drawing/2014/main" id="{BD5A7EDF-056E-4066-9828-0D1848D7FBD7}"/>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67063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591CDC-D8C5-4811-9875-14E94B022207}"/>
              </a:ext>
            </a:extLst>
          </p:cNvPr>
          <p:cNvSpPr>
            <a:spLocks noGrp="1"/>
          </p:cNvSpPr>
          <p:nvPr>
            <p:ph type="title"/>
          </p:nvPr>
        </p:nvSpPr>
        <p:spPr/>
        <p:txBody>
          <a:bodyPr/>
          <a:lstStyle/>
          <a:p>
            <a:r>
              <a:rPr lang="pl-PL" dirty="0"/>
              <a:t>„Popularność” środków zapobiegawczych w 2020 roku</a:t>
            </a:r>
            <a:endParaRPr lang="en-GB" dirty="0"/>
          </a:p>
        </p:txBody>
      </p:sp>
      <p:graphicFrame>
        <p:nvGraphicFramePr>
          <p:cNvPr id="4" name="Symbol zastępczy zawartości 5">
            <a:extLst>
              <a:ext uri="{FF2B5EF4-FFF2-40B4-BE49-F238E27FC236}">
                <a16:creationId xmlns:a16="http://schemas.microsoft.com/office/drawing/2014/main" id="{BBC15C19-6B28-43FE-9A73-680FFB6CAE78}"/>
              </a:ext>
            </a:extLst>
          </p:cNvPr>
          <p:cNvGraphicFramePr>
            <a:graphicFrameLocks noGrp="1"/>
          </p:cNvGraphicFramePr>
          <p:nvPr>
            <p:ph idx="1"/>
            <p:extLst>
              <p:ext uri="{D42A27DB-BD31-4B8C-83A1-F6EECF244321}">
                <p14:modId xmlns:p14="http://schemas.microsoft.com/office/powerpoint/2010/main" val="3080040356"/>
              </p:ext>
            </p:extLst>
          </p:nvPr>
        </p:nvGraphicFramePr>
        <p:xfrm>
          <a:off x="1069975" y="2120900"/>
          <a:ext cx="10058400" cy="4051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024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3AB17C-3148-4944-ABE2-29F3257BAFF4}"/>
              </a:ext>
            </a:extLst>
          </p:cNvPr>
          <p:cNvSpPr>
            <a:spLocks noGrp="1"/>
          </p:cNvSpPr>
          <p:nvPr>
            <p:ph type="title"/>
          </p:nvPr>
        </p:nvSpPr>
        <p:spPr>
          <a:xfrm>
            <a:off x="1069848" y="484632"/>
            <a:ext cx="10058400" cy="1609344"/>
          </a:xfrm>
        </p:spPr>
        <p:txBody>
          <a:bodyPr>
            <a:normAutofit fontScale="90000"/>
          </a:bodyPr>
          <a:lstStyle/>
          <a:p>
            <a:r>
              <a:rPr lang="pl-PL" dirty="0"/>
              <a:t>Statystki dotyczące stosowania tymczasowego aresztowania – z raportu HFPC</a:t>
            </a:r>
          </a:p>
        </p:txBody>
      </p:sp>
      <p:sp>
        <p:nvSpPr>
          <p:cNvPr id="10" name="Rectangle 9">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Symbol zastępczy zawartości 2">
            <a:extLst>
              <a:ext uri="{FF2B5EF4-FFF2-40B4-BE49-F238E27FC236}">
                <a16:creationId xmlns:a16="http://schemas.microsoft.com/office/drawing/2014/main" id="{8C32A1C8-8EB0-42AB-98B9-A14DFEE4CB92}"/>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499664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71750" y="0"/>
            <a:ext cx="9620250" cy="952500"/>
          </a:xfrm>
        </p:spPr>
        <p:txBody>
          <a:bodyPr>
            <a:normAutofit fontScale="90000"/>
          </a:bodyPr>
          <a:lstStyle/>
          <a:p>
            <a:r>
              <a:rPr lang="pl-PL" sz="4400" dirty="0"/>
              <a:t>Tymczasowe aresztowanie – zaskarżalność postanowień</a:t>
            </a:r>
          </a:p>
        </p:txBody>
      </p:sp>
      <p:sp>
        <p:nvSpPr>
          <p:cNvPr id="3" name="Symbol zastępczy zawartości 2"/>
          <p:cNvSpPr>
            <a:spLocks noGrp="1"/>
          </p:cNvSpPr>
          <p:nvPr>
            <p:ph idx="1"/>
          </p:nvPr>
        </p:nvSpPr>
        <p:spPr>
          <a:xfrm>
            <a:off x="150126" y="1323833"/>
            <a:ext cx="11832608" cy="4995080"/>
          </a:xfrm>
        </p:spPr>
        <p:txBody>
          <a:bodyPr/>
          <a:lstStyle/>
          <a:p>
            <a:pPr marL="0" indent="0">
              <a:buNone/>
            </a:pPr>
            <a:r>
              <a:rPr lang="pl-PL" sz="2000" dirty="0"/>
              <a:t>Zażalenie na postanowienie o zastosowaniu tymczasowego aresztowania w postępowaniu przygotowawczym </a:t>
            </a:r>
          </a:p>
          <a:p>
            <a:pPr marL="0" indent="0">
              <a:buNone/>
            </a:pPr>
            <a:endParaRPr lang="pl-PL" dirty="0"/>
          </a:p>
        </p:txBody>
      </p:sp>
      <p:graphicFrame>
        <p:nvGraphicFramePr>
          <p:cNvPr id="4" name="Tabela 3"/>
          <p:cNvGraphicFramePr>
            <a:graphicFrameLocks noGrp="1"/>
          </p:cNvGraphicFramePr>
          <p:nvPr/>
        </p:nvGraphicFramePr>
        <p:xfrm>
          <a:off x="191067" y="2074951"/>
          <a:ext cx="11764372" cy="4033573"/>
        </p:xfrm>
        <a:graphic>
          <a:graphicData uri="http://schemas.openxmlformats.org/drawingml/2006/table">
            <a:tbl>
              <a:tblPr>
                <a:tableStyleId>{8799B23B-EC83-4686-B30A-512413B5E67A}</a:tableStyleId>
              </a:tblPr>
              <a:tblGrid>
                <a:gridCol w="5882186">
                  <a:extLst>
                    <a:ext uri="{9D8B030D-6E8A-4147-A177-3AD203B41FA5}">
                      <a16:colId xmlns:a16="http://schemas.microsoft.com/office/drawing/2014/main" val="20000"/>
                    </a:ext>
                  </a:extLst>
                </a:gridCol>
                <a:gridCol w="5882186">
                  <a:extLst>
                    <a:ext uri="{9D8B030D-6E8A-4147-A177-3AD203B41FA5}">
                      <a16:colId xmlns:a16="http://schemas.microsoft.com/office/drawing/2014/main" val="20001"/>
                    </a:ext>
                  </a:extLst>
                </a:gridCol>
              </a:tblGrid>
              <a:tr h="542580">
                <a:tc>
                  <a:txBody>
                    <a:bodyPr/>
                    <a:lstStyle/>
                    <a:p>
                      <a:r>
                        <a:rPr lang="pl-PL" sz="1700" dirty="0"/>
                        <a:t>PODMIOT KTÓRY</a:t>
                      </a:r>
                      <a:r>
                        <a:rPr lang="pl-PL" sz="1700" baseline="0" dirty="0"/>
                        <a:t> ROZPOZNAJE ZAŻALENIE </a:t>
                      </a:r>
                      <a:endParaRPr lang="pl-PL" sz="1700" dirty="0"/>
                    </a:p>
                  </a:txBody>
                  <a:tcPr marL="87451" marR="87451" marT="43725" marB="437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700" dirty="0"/>
                        <a:t>Sąd wyższego rzędu nad sądem, który zastosował tymczasowe aresztowanie lub na podstawie</a:t>
                      </a:r>
                      <a:r>
                        <a:rPr lang="pl-PL" sz="1700" baseline="0" dirty="0"/>
                        <a:t> art. 426 </a:t>
                      </a:r>
                      <a:r>
                        <a:rPr lang="pl-PL" sz="1700" dirty="0"/>
                        <a:t>§ 2 inny równorzędny</a:t>
                      </a:r>
                      <a:r>
                        <a:rPr lang="pl-PL" sz="1700" baseline="0" dirty="0"/>
                        <a:t> skład sądu odwoławczego </a:t>
                      </a:r>
                      <a:endParaRPr lang="pl-PL" sz="1700" dirty="0"/>
                    </a:p>
                  </a:txBody>
                  <a:tcPr marL="87451" marR="87451" marT="43725" marB="43725" anchor="ctr"/>
                </a:tc>
                <a:extLst>
                  <a:ext uri="{0D108BD9-81ED-4DB2-BD59-A6C34878D82A}">
                    <a16:rowId xmlns:a16="http://schemas.microsoft.com/office/drawing/2014/main" val="10000"/>
                  </a:ext>
                </a:extLst>
              </a:tr>
              <a:tr h="542580">
                <a:tc>
                  <a:txBody>
                    <a:bodyPr/>
                    <a:lstStyle/>
                    <a:p>
                      <a:r>
                        <a:rPr lang="pl-PL" sz="1700" dirty="0"/>
                        <a:t>PODMIOTY UPRAWNIONE DO WNIESIENIA ZAŻALENIA</a:t>
                      </a:r>
                    </a:p>
                  </a:txBody>
                  <a:tcPr marL="87451" marR="87451" marT="43725" marB="43725" anchor="ctr"/>
                </a:tc>
                <a:tc>
                  <a:txBody>
                    <a:bodyPr/>
                    <a:lstStyle/>
                    <a:p>
                      <a:r>
                        <a:rPr lang="pl-PL" sz="1700" dirty="0"/>
                        <a:t>Strony</a:t>
                      </a:r>
                    </a:p>
                  </a:txBody>
                  <a:tcPr marL="87451" marR="87451" marT="43725" marB="43725" anchor="ctr"/>
                </a:tc>
                <a:extLst>
                  <a:ext uri="{0D108BD9-81ED-4DB2-BD59-A6C34878D82A}">
                    <a16:rowId xmlns:a16="http://schemas.microsoft.com/office/drawing/2014/main" val="10001"/>
                  </a:ext>
                </a:extLst>
              </a:tr>
              <a:tr h="310045">
                <a:tc>
                  <a:txBody>
                    <a:bodyPr/>
                    <a:lstStyle/>
                    <a:p>
                      <a:r>
                        <a:rPr lang="pl-PL" sz="1700"/>
                        <a:t>PRZYMUS ADWOKACKO-RADCOWSKI</a:t>
                      </a:r>
                    </a:p>
                  </a:txBody>
                  <a:tcPr marL="87451" marR="87451" marT="43725" marB="43725" anchor="ctr"/>
                </a:tc>
                <a:tc>
                  <a:txBody>
                    <a:bodyPr/>
                    <a:lstStyle/>
                    <a:p>
                      <a:r>
                        <a:rPr lang="pl-PL" sz="1700" dirty="0"/>
                        <a:t>Nie</a:t>
                      </a:r>
                    </a:p>
                  </a:txBody>
                  <a:tcPr marL="87451" marR="87451" marT="43725" marB="43725" anchor="ctr"/>
                </a:tc>
                <a:extLst>
                  <a:ext uri="{0D108BD9-81ED-4DB2-BD59-A6C34878D82A}">
                    <a16:rowId xmlns:a16="http://schemas.microsoft.com/office/drawing/2014/main" val="10002"/>
                  </a:ext>
                </a:extLst>
              </a:tr>
              <a:tr h="310045">
                <a:tc>
                  <a:txBody>
                    <a:bodyPr/>
                    <a:lstStyle/>
                    <a:p>
                      <a:r>
                        <a:rPr lang="pl-PL" sz="1700"/>
                        <a:t>FORUM</a:t>
                      </a:r>
                    </a:p>
                  </a:txBody>
                  <a:tcPr marL="87451" marR="87451" marT="43725" marB="43725" anchor="ctr"/>
                </a:tc>
                <a:tc>
                  <a:txBody>
                    <a:bodyPr/>
                    <a:lstStyle/>
                    <a:p>
                      <a:r>
                        <a:rPr lang="pl-PL" sz="1700"/>
                        <a:t>Posiedzenie</a:t>
                      </a:r>
                    </a:p>
                  </a:txBody>
                  <a:tcPr marL="87451" marR="87451" marT="43725" marB="43725" anchor="ctr"/>
                </a:tc>
                <a:extLst>
                  <a:ext uri="{0D108BD9-81ED-4DB2-BD59-A6C34878D82A}">
                    <a16:rowId xmlns:a16="http://schemas.microsoft.com/office/drawing/2014/main" val="10003"/>
                  </a:ext>
                </a:extLst>
              </a:tr>
              <a:tr h="310045">
                <a:tc>
                  <a:txBody>
                    <a:bodyPr/>
                    <a:lstStyle/>
                    <a:p>
                      <a:r>
                        <a:rPr lang="pl-PL" sz="1700" dirty="0"/>
                        <a:t>SKŁAD SĄDU</a:t>
                      </a:r>
                    </a:p>
                  </a:txBody>
                  <a:tcPr marL="87451" marR="87451" marT="43725" marB="43725" anchor="ctr"/>
                </a:tc>
                <a:tc>
                  <a:txBody>
                    <a:bodyPr/>
                    <a:lstStyle/>
                    <a:p>
                      <a:r>
                        <a:rPr lang="pl-PL" sz="1700"/>
                        <a:t>Trzech sędziów</a:t>
                      </a:r>
                    </a:p>
                  </a:txBody>
                  <a:tcPr marL="87451" marR="87451" marT="43725" marB="43725" anchor="ctr"/>
                </a:tc>
                <a:extLst>
                  <a:ext uri="{0D108BD9-81ED-4DB2-BD59-A6C34878D82A}">
                    <a16:rowId xmlns:a16="http://schemas.microsoft.com/office/drawing/2014/main" val="10004"/>
                  </a:ext>
                </a:extLst>
              </a:tr>
              <a:tr h="310045">
                <a:tc>
                  <a:txBody>
                    <a:bodyPr/>
                    <a:lstStyle/>
                    <a:p>
                      <a:r>
                        <a:rPr lang="pl-PL" sz="1700"/>
                        <a:t>FORMA ORZECZENIA</a:t>
                      </a:r>
                    </a:p>
                  </a:txBody>
                  <a:tcPr marL="87451" marR="87451" marT="43725" marB="43725" anchor="ctr"/>
                </a:tc>
                <a:tc>
                  <a:txBody>
                    <a:bodyPr/>
                    <a:lstStyle/>
                    <a:p>
                      <a:r>
                        <a:rPr lang="pl-PL" sz="1700"/>
                        <a:t>Postanowienie</a:t>
                      </a:r>
                    </a:p>
                  </a:txBody>
                  <a:tcPr marL="87451" marR="87451" marT="43725" marB="43725" anchor="ctr"/>
                </a:tc>
                <a:extLst>
                  <a:ext uri="{0D108BD9-81ED-4DB2-BD59-A6C34878D82A}">
                    <a16:rowId xmlns:a16="http://schemas.microsoft.com/office/drawing/2014/main" val="10005"/>
                  </a:ext>
                </a:extLst>
              </a:tr>
              <a:tr h="1240183">
                <a:tc>
                  <a:txBody>
                    <a:bodyPr/>
                    <a:lstStyle/>
                    <a:p>
                      <a:r>
                        <a:rPr lang="pl-PL" sz="1700" dirty="0"/>
                        <a:t>MOŻLIWE ROZSTRZYGNIĘCIA</a:t>
                      </a:r>
                    </a:p>
                  </a:txBody>
                  <a:tcPr marL="87451" marR="87451" marT="43725" marB="43725" anchor="ctr"/>
                </a:tc>
                <a:tc>
                  <a:txBody>
                    <a:bodyPr/>
                    <a:lstStyle/>
                    <a:p>
                      <a:r>
                        <a:rPr lang="pl-PL" sz="1700" dirty="0"/>
                        <a:t>Utrzymanie w mocy, zmiana, uchylenie postanowienia sądu pierwszej instancji. W wypadku zmiany możliwe jest zastosowanie innego środka zapobiegawczego w miejsce tymczasowego aresztowania </a:t>
                      </a:r>
                    </a:p>
                  </a:txBody>
                  <a:tcPr marL="87451" marR="87451" marT="43725" marB="43725" anchor="ctr"/>
                </a:tc>
                <a:extLst>
                  <a:ext uri="{0D108BD9-81ED-4DB2-BD59-A6C34878D82A}">
                    <a16:rowId xmlns:a16="http://schemas.microsoft.com/office/drawing/2014/main" val="10006"/>
                  </a:ext>
                </a:extLst>
              </a:tr>
            </a:tbl>
          </a:graphicData>
        </a:graphic>
      </p:graphicFrame>
      <p:sp>
        <p:nvSpPr>
          <p:cNvPr id="5" name="pole tekstowe 4"/>
          <p:cNvSpPr txBox="1"/>
          <p:nvPr/>
        </p:nvSpPr>
        <p:spPr>
          <a:xfrm>
            <a:off x="2010769" y="6327507"/>
            <a:ext cx="101812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P. Hofmański, S. Zabłocki, </a:t>
            </a:r>
            <a:r>
              <a:rPr kumimoji="0" lang="pl-PL" sz="1800" b="0" i="1" u="none" strike="noStrike" kern="1200" cap="none" spc="0" normalizeH="0" baseline="0" noProof="0" dirty="0">
                <a:ln>
                  <a:noFill/>
                </a:ln>
                <a:solidFill>
                  <a:prstClr val="black"/>
                </a:solidFill>
                <a:effectLst/>
                <a:uLnTx/>
                <a:uFillTx/>
                <a:latin typeface="Calibri" panose="020F0502020204030204"/>
                <a:ea typeface="+mn-ea"/>
                <a:cs typeface="+mn-cs"/>
              </a:rPr>
              <a:t>Elementy metodyki pracy sędziego w sprawach karnych</a:t>
            </a: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 Kraków 2006</a:t>
            </a:r>
          </a:p>
        </p:txBody>
      </p:sp>
    </p:spTree>
    <p:extLst>
      <p:ext uri="{BB962C8B-B14F-4D97-AF65-F5344CB8AC3E}">
        <p14:creationId xmlns:p14="http://schemas.microsoft.com/office/powerpoint/2010/main" val="63661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E9DD6D25-73D7-4E21-A25F-56BC6E3B3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8479777" y="639763"/>
            <a:ext cx="3046073" cy="5177377"/>
          </a:xfrm>
          <a:ln>
            <a:noFill/>
          </a:ln>
        </p:spPr>
        <p:txBody>
          <a:bodyPr>
            <a:normAutofit/>
          </a:bodyPr>
          <a:lstStyle/>
          <a:p>
            <a:r>
              <a:rPr lang="pl-PL" sz="3400"/>
              <a:t>Tymczasowe aresztowanie – zaskarżalność postanowień</a:t>
            </a:r>
          </a:p>
        </p:txBody>
      </p:sp>
      <p:grpSp>
        <p:nvGrpSpPr>
          <p:cNvPr id="12" name="Group 11">
            <a:extLst>
              <a:ext uri="{FF2B5EF4-FFF2-40B4-BE49-F238E27FC236}">
                <a16:creationId xmlns:a16="http://schemas.microsoft.com/office/drawing/2014/main" id="{35B8894B-4A72-427A-B1D1-C5AF5CBB23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A3E574B9-86C7-4F7B-B550-D02C32ECB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3">
              <a:extLst>
                <a:ext uri="{FF2B5EF4-FFF2-40B4-BE49-F238E27FC236}">
                  <a16:creationId xmlns:a16="http://schemas.microsoft.com/office/drawing/2014/main" id="{84338354-6A9B-4F69-AE40-C4443BD98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20" name="Symbol zastępczy zawartości 2">
            <a:extLst>
              <a:ext uri="{FF2B5EF4-FFF2-40B4-BE49-F238E27FC236}">
                <a16:creationId xmlns:a16="http://schemas.microsoft.com/office/drawing/2014/main" id="{1BC20B73-06D7-4013-8609-9AE037C9293F}"/>
              </a:ext>
            </a:extLst>
          </p:cNvPr>
          <p:cNvGraphicFramePr>
            <a:graphicFrameLocks noGrp="1"/>
          </p:cNvGraphicFramePr>
          <p:nvPr>
            <p:ph idx="1"/>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685843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400" dirty="0"/>
              <a:t>Tymczasowe aresztowanie – zaskarżalność postanowień</a:t>
            </a:r>
          </a:p>
        </p:txBody>
      </p:sp>
      <p:sp>
        <p:nvSpPr>
          <p:cNvPr id="4" name="Symbol zastępczy tekstu 3"/>
          <p:cNvSpPr>
            <a:spLocks noGrp="1"/>
          </p:cNvSpPr>
          <p:nvPr>
            <p:ph type="body" idx="1"/>
          </p:nvPr>
        </p:nvSpPr>
        <p:spPr/>
        <p:txBody>
          <a:bodyPr/>
          <a:lstStyle/>
          <a:p>
            <a:r>
              <a:rPr lang="pl-PL" b="1" dirty="0"/>
              <a:t>Sąd, który wydał postanowienie w I instancji </a:t>
            </a:r>
          </a:p>
        </p:txBody>
      </p:sp>
      <p:sp>
        <p:nvSpPr>
          <p:cNvPr id="3" name="Symbol zastępczy zawartości 2"/>
          <p:cNvSpPr>
            <a:spLocks noGrp="1"/>
          </p:cNvSpPr>
          <p:nvPr>
            <p:ph sz="half" idx="2"/>
          </p:nvPr>
        </p:nvSpPr>
        <p:spPr/>
        <p:txBody>
          <a:bodyPr>
            <a:normAutofit fontScale="92500" lnSpcReduction="20000"/>
          </a:bodyPr>
          <a:lstStyle/>
          <a:p>
            <a:pPr marL="457200" indent="-457200">
              <a:buFont typeface="+mj-lt"/>
              <a:buAutoNum type="arabicPeriod"/>
            </a:pPr>
            <a:r>
              <a:rPr lang="pl-PL" dirty="0"/>
              <a:t>Sąd rejonowy </a:t>
            </a:r>
          </a:p>
          <a:p>
            <a:pPr marL="457200" indent="-457200">
              <a:buFont typeface="+mj-lt"/>
              <a:buAutoNum type="arabicPeriod"/>
            </a:pPr>
            <a:r>
              <a:rPr lang="pl-PL" dirty="0"/>
              <a:t>Sąd okręgowy</a:t>
            </a:r>
          </a:p>
          <a:p>
            <a:pPr marL="457200" indent="-457200">
              <a:buFont typeface="+mj-lt"/>
              <a:buAutoNum type="arabicPeriod"/>
            </a:pPr>
            <a:r>
              <a:rPr lang="pl-PL" dirty="0"/>
              <a:t>Sąd apelacyjny (jeżeli przedłuża okresy stosowania tymczasowego aresztowania ponad terminy wskazane w art. 263 § 4) </a:t>
            </a:r>
          </a:p>
          <a:p>
            <a:pPr marL="457200" indent="-457200">
              <a:buFont typeface="+mj-lt"/>
              <a:buAutoNum type="arabicPeriod"/>
            </a:pPr>
            <a:r>
              <a:rPr lang="pl-PL" dirty="0"/>
              <a:t>Sąd Najwyższy  </a:t>
            </a:r>
          </a:p>
        </p:txBody>
      </p:sp>
      <p:sp>
        <p:nvSpPr>
          <p:cNvPr id="5" name="Symbol zastępczy tekstu 4"/>
          <p:cNvSpPr>
            <a:spLocks noGrp="1"/>
          </p:cNvSpPr>
          <p:nvPr>
            <p:ph type="body" sz="quarter" idx="3"/>
          </p:nvPr>
        </p:nvSpPr>
        <p:spPr/>
        <p:txBody>
          <a:bodyPr/>
          <a:lstStyle/>
          <a:p>
            <a:pPr algn="ctr"/>
            <a:r>
              <a:rPr lang="pl-PL" b="1" dirty="0"/>
              <a:t>Sąd, który rozpoznaje zażalenie </a:t>
            </a:r>
          </a:p>
        </p:txBody>
      </p:sp>
      <p:sp>
        <p:nvSpPr>
          <p:cNvPr id="6" name="Symbol zastępczy zawartości 5"/>
          <p:cNvSpPr>
            <a:spLocks noGrp="1"/>
          </p:cNvSpPr>
          <p:nvPr>
            <p:ph sz="quarter" idx="4"/>
          </p:nvPr>
        </p:nvSpPr>
        <p:spPr/>
        <p:txBody>
          <a:bodyPr>
            <a:normAutofit fontScale="92500" lnSpcReduction="20000"/>
          </a:bodyPr>
          <a:lstStyle/>
          <a:p>
            <a:pPr marL="457200" indent="-457200">
              <a:buFont typeface="+mj-lt"/>
              <a:buAutoNum type="arabicPeriod"/>
            </a:pPr>
            <a:r>
              <a:rPr lang="pl-PL" dirty="0"/>
              <a:t>Sąd okręgowy </a:t>
            </a:r>
          </a:p>
          <a:p>
            <a:pPr marL="457200" indent="-457200">
              <a:buFont typeface="+mj-lt"/>
              <a:buAutoNum type="arabicPeriod"/>
            </a:pPr>
            <a:r>
              <a:rPr lang="pl-PL" dirty="0"/>
              <a:t>Sąd apelacyjny </a:t>
            </a:r>
          </a:p>
          <a:p>
            <a:pPr marL="457200" indent="-457200">
              <a:buFont typeface="+mj-lt"/>
              <a:buAutoNum type="arabicPeriod"/>
            </a:pPr>
            <a:r>
              <a:rPr lang="pl-PL" dirty="0"/>
              <a:t>Sąd apelacyjny w składzie 3 sędziów (art. 263 § 5)  </a:t>
            </a:r>
          </a:p>
          <a:p>
            <a:pPr marL="457200" indent="-457200">
              <a:buFont typeface="+mj-lt"/>
              <a:buAutoNum type="arabicPeriod"/>
            </a:pPr>
            <a:endParaRPr lang="pl-PL" dirty="0"/>
          </a:p>
          <a:p>
            <a:pPr marL="457200" indent="-457200">
              <a:buFont typeface="+mj-lt"/>
              <a:buAutoNum type="arabicPeriod"/>
            </a:pPr>
            <a:r>
              <a:rPr lang="pl-PL" dirty="0"/>
              <a:t>Inny równorzędny skład SN </a:t>
            </a:r>
          </a:p>
          <a:p>
            <a:pPr marL="0" indent="0">
              <a:buNone/>
            </a:pPr>
            <a:r>
              <a:rPr lang="pl-PL" dirty="0"/>
              <a:t>Postanowienie SN (7) z dnia 20 października 2009 r., I KZP 1/09</a:t>
            </a:r>
          </a:p>
          <a:p>
            <a:pPr marL="173736" lvl="1" indent="0">
              <a:buNone/>
            </a:pPr>
            <a:r>
              <a:rPr lang="pl-PL" dirty="0"/>
              <a:t>Dopuszczalne jest zażalenie na postanowienie Sądu Najwyższego, wydane na podstawie art. 538 § 2 k.p.k.; rozpoznaje je równorzędny skład Sądu Najwyższego.</a:t>
            </a:r>
          </a:p>
          <a:p>
            <a:pPr marL="457200" indent="-457200">
              <a:buFont typeface="+mj-lt"/>
              <a:buAutoNum type="arabicPeriod"/>
            </a:pPr>
            <a:endParaRPr lang="pl-PL" dirty="0"/>
          </a:p>
          <a:p>
            <a:pPr marL="457200" indent="-457200">
              <a:buFont typeface="+mj-lt"/>
              <a:buAutoNum type="arabicPeriod"/>
            </a:pPr>
            <a:endParaRPr lang="pl-PL" dirty="0"/>
          </a:p>
        </p:txBody>
      </p:sp>
      <p:sp>
        <p:nvSpPr>
          <p:cNvPr id="9" name="Strzałka w prawo 8"/>
          <p:cNvSpPr/>
          <p:nvPr/>
        </p:nvSpPr>
        <p:spPr>
          <a:xfrm>
            <a:off x="5145206" y="2395183"/>
            <a:ext cx="1091821" cy="232011"/>
          </a:xfrm>
          <a:prstGeom prst="rightArrow">
            <a:avLst>
              <a:gd name="adj1" fmla="val 18470"/>
              <a:gd name="adj2" fmla="val 59459"/>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trzałka w prawo 9"/>
          <p:cNvSpPr/>
          <p:nvPr/>
        </p:nvSpPr>
        <p:spPr>
          <a:xfrm>
            <a:off x="5145206" y="2870679"/>
            <a:ext cx="1091821" cy="232011"/>
          </a:xfrm>
          <a:prstGeom prst="rightArrow">
            <a:avLst>
              <a:gd name="adj1" fmla="val 18470"/>
              <a:gd name="adj2" fmla="val 59459"/>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trzałka w prawo 10"/>
          <p:cNvSpPr/>
          <p:nvPr/>
        </p:nvSpPr>
        <p:spPr>
          <a:xfrm rot="19648016">
            <a:off x="5811579" y="3647415"/>
            <a:ext cx="1091821" cy="232011"/>
          </a:xfrm>
          <a:prstGeom prst="rightArrow">
            <a:avLst>
              <a:gd name="adj1" fmla="val 18470"/>
              <a:gd name="adj2" fmla="val 59459"/>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trzałka w prawo 11"/>
          <p:cNvSpPr/>
          <p:nvPr/>
        </p:nvSpPr>
        <p:spPr>
          <a:xfrm>
            <a:off x="5145206" y="4540156"/>
            <a:ext cx="1091821" cy="232011"/>
          </a:xfrm>
          <a:prstGeom prst="rightArrow">
            <a:avLst>
              <a:gd name="adj1" fmla="val 18470"/>
              <a:gd name="adj2" fmla="val 59459"/>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5062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a:xfrm>
            <a:off x="1069848" y="484632"/>
            <a:ext cx="10058400" cy="1609344"/>
          </a:xfrm>
        </p:spPr>
        <p:txBody>
          <a:bodyPr>
            <a:normAutofit/>
          </a:bodyPr>
          <a:lstStyle/>
          <a:p>
            <a:r>
              <a:rPr lang="pl-PL" sz="3400"/>
              <a:t>Zaskarżalność postanowienia o tymczasowym aresztowaniu wydanego na skutek wniesienia zażalenia </a:t>
            </a:r>
          </a:p>
        </p:txBody>
      </p:sp>
      <p:sp>
        <p:nvSpPr>
          <p:cNvPr id="3" name="Symbol zastępczy zawartości 2"/>
          <p:cNvSpPr>
            <a:spLocks noGrp="1"/>
          </p:cNvSpPr>
          <p:nvPr>
            <p:ph idx="1"/>
          </p:nvPr>
        </p:nvSpPr>
        <p:spPr>
          <a:xfrm>
            <a:off x="1069848" y="2320412"/>
            <a:ext cx="10058400" cy="3851787"/>
          </a:xfrm>
        </p:spPr>
        <p:txBody>
          <a:bodyPr>
            <a:normAutofit/>
          </a:bodyPr>
          <a:lstStyle/>
          <a:p>
            <a:r>
              <a:rPr lang="pl-PL" sz="1300"/>
              <a:t>426 § 2 Od postanowienia o zastosowaniu tymczasowego aresztowania </a:t>
            </a:r>
            <a:r>
              <a:rPr lang="pl-PL" sz="1300" b="1"/>
              <a:t>wydanego na skutek zażalenia</a:t>
            </a:r>
            <a:r>
              <a:rPr lang="pl-PL" sz="1300"/>
              <a:t>, a także od wydanego </a:t>
            </a:r>
            <a:r>
              <a:rPr lang="pl-PL" sz="1300" b="1"/>
              <a:t>w toku postępowania odwoławczego</a:t>
            </a:r>
            <a:r>
              <a:rPr lang="pl-PL" sz="1300"/>
              <a:t> postanowienia o przeprowadzeniu obserwacji, o zastosowaniu środka zapobiegawczego lub nałożeniu kary porządkowej przysługuje </a:t>
            </a:r>
            <a:r>
              <a:rPr lang="pl-PL" sz="1300" b="1"/>
              <a:t>zażalenie do innego równorzędnego składu sądu odwoławczego.</a:t>
            </a:r>
          </a:p>
          <a:p>
            <a:r>
              <a:rPr lang="pl-PL" sz="1300"/>
              <a:t>Zaskarżalność </a:t>
            </a:r>
            <a:r>
              <a:rPr lang="pl-PL" sz="1300" b="1"/>
              <a:t>postanowień sądu odwoławczego </a:t>
            </a:r>
            <a:r>
              <a:rPr lang="pl-PL" sz="1300"/>
              <a:t>o zastosowaniu tymczasowego aresztowania na skutek zażalenia będzie dotyczyć następujących sytuacji procesowych: </a:t>
            </a:r>
          </a:p>
          <a:p>
            <a:pPr marL="457200" indent="-457200">
              <a:buFont typeface="+mj-lt"/>
              <a:buAutoNum type="arabicPeriod"/>
            </a:pPr>
            <a:r>
              <a:rPr lang="pl-PL" sz="1300"/>
              <a:t>w postępowaniu przygotowawczym, gdy sąd nie uwzględnił wniosku prokuratora o zastosowanie lub przedłużenie tymczasowego aresztowania; </a:t>
            </a:r>
          </a:p>
          <a:p>
            <a:pPr marL="457200" indent="-457200">
              <a:buFont typeface="+mj-lt"/>
              <a:buAutoNum type="arabicPeriod"/>
            </a:pPr>
            <a:r>
              <a:rPr lang="pl-PL" sz="1300"/>
              <a:t>w postępowaniu sądowym, gdy sąd pierwszej instancji uchylił tymczasowe aresztowanie albo nie uwzględnił wniosku o zastosowanie tymczasowego aresztowania lub nie przedłużył stosowania tego środka zapobiegawczego</a:t>
            </a:r>
          </a:p>
          <a:p>
            <a:pPr marL="0" indent="0">
              <a:buNone/>
            </a:pPr>
            <a:r>
              <a:rPr lang="pl-PL" sz="1300"/>
              <a:t>W § 2 ustawodawca, dopuszczając zaskarżalność postanowienia sądu odwoławczego o zastosowaniu tymczasowego aresztowania wydanego na skutek zażalenia, wprowadził</a:t>
            </a:r>
            <a:r>
              <a:rPr lang="pl-PL" sz="1300" i="1"/>
              <a:t> de facto </a:t>
            </a:r>
            <a:r>
              <a:rPr lang="pl-PL" sz="1300"/>
              <a:t>trzecią instancję mającą charakter tzw. instancji poziomej. Natomiast omawiana nowelizacja nie wprowadziła zmian odnośnie do zaskarżalności postanowień sądu odwoławczego wydawanych </a:t>
            </a:r>
            <a:r>
              <a:rPr lang="pl-PL" sz="1300" b="1"/>
              <a:t>w toku </a:t>
            </a:r>
            <a:r>
              <a:rPr lang="pl-PL" sz="1300"/>
              <a:t>postępowania odwoławczego, gdyż nadal, zgodnie z § 2, zażalenie przysługuje na postanowienie o przeprowadzeniu obserwacji, o zastosowaniu środka zapobiegawczego lub o nałożeniu kary porządkowej.</a:t>
            </a:r>
          </a:p>
          <a:p>
            <a:pPr marL="0" indent="0">
              <a:buNone/>
            </a:pPr>
            <a:r>
              <a:rPr lang="pl-PL" sz="1300"/>
              <a:t>Nie ma zastosowania w wypadku wydania przez sąd odwoławczy postanowienia o zmianie postanowienia sądu pierwszej instancji w przedmiocie tzw. warunkowego tymczasowego aresztowania, o którym mowa w art. 257 § 2. Na to postanowienie sądu odwoławczego zażalenie nie przysługuje (postanowienie SA we Wrocławiu z 1 czerwca 2011 r., II AKZ 214/11).</a:t>
            </a:r>
            <a:endParaRPr lang="pl-PL" sz="1300" b="1"/>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887078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69848" y="484632"/>
            <a:ext cx="10058400" cy="1609344"/>
          </a:xfrm>
        </p:spPr>
        <p:txBody>
          <a:bodyPr>
            <a:normAutofit/>
          </a:bodyPr>
          <a:lstStyle/>
          <a:p>
            <a:r>
              <a:rPr lang="pl-PL" dirty="0"/>
              <a:t>Warunkowe tymczasowe aresztowanie </a:t>
            </a:r>
          </a:p>
        </p:txBody>
      </p:sp>
      <p:sp>
        <p:nvSpPr>
          <p:cNvPr id="10" name="Rectangle 9">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Symbol zastępczy zawartości 2">
            <a:extLst>
              <a:ext uri="{FF2B5EF4-FFF2-40B4-BE49-F238E27FC236}">
                <a16:creationId xmlns:a16="http://schemas.microsoft.com/office/drawing/2014/main" id="{559D6E2D-D6AB-4A45-A8BA-1CA0B037A5DD}"/>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141115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0C5F14-163E-4AE1-978E-0069A9A78672}"/>
              </a:ext>
            </a:extLst>
          </p:cNvPr>
          <p:cNvSpPr>
            <a:spLocks noGrp="1"/>
          </p:cNvSpPr>
          <p:nvPr>
            <p:ph type="title"/>
          </p:nvPr>
        </p:nvSpPr>
        <p:spPr/>
        <p:txBody>
          <a:bodyPr>
            <a:normAutofit fontScale="90000"/>
          </a:bodyPr>
          <a:lstStyle/>
          <a:p>
            <a:r>
              <a:rPr lang="pl-PL" dirty="0"/>
              <a:t>Warunkowe tymczasowe aresztowanie – zmiany wprowadzone 5.10.2019 r.</a:t>
            </a:r>
          </a:p>
        </p:txBody>
      </p:sp>
      <p:sp>
        <p:nvSpPr>
          <p:cNvPr id="3" name="Symbol zastępczy zawartości 2">
            <a:extLst>
              <a:ext uri="{FF2B5EF4-FFF2-40B4-BE49-F238E27FC236}">
                <a16:creationId xmlns:a16="http://schemas.microsoft.com/office/drawing/2014/main" id="{0E4D951A-CB30-4D65-9060-DFC1FFE6639A}"/>
              </a:ext>
            </a:extLst>
          </p:cNvPr>
          <p:cNvSpPr>
            <a:spLocks noGrp="1"/>
          </p:cNvSpPr>
          <p:nvPr>
            <p:ph idx="1"/>
          </p:nvPr>
        </p:nvSpPr>
        <p:spPr/>
        <p:txBody>
          <a:bodyPr/>
          <a:lstStyle/>
          <a:p>
            <a:r>
              <a:rPr lang="pl-PL" dirty="0"/>
              <a:t>§  2. Stosując tymczasowe aresztowanie, sąd może zastrzec, że środek ten ulegnie zmianie pod warunkiem złożenia, nie później niż w wyznaczonym terminie, określonego poręczenia majątkowego; na uzasadniony wniosek oskarżonego lub jego obrońcy, złożony najpóźniej w ostatnim dniu wyznaczonego terminu, sąd może przedłużyć termin złożenia poręczenia.</a:t>
            </a:r>
          </a:p>
          <a:p>
            <a:r>
              <a:rPr lang="pl-PL" dirty="0"/>
              <a:t>§  3.  </a:t>
            </a:r>
            <a:r>
              <a:rPr lang="pl-PL" b="1" dirty="0">
                <a:solidFill>
                  <a:srgbClr val="FF0000"/>
                </a:solidFill>
              </a:rPr>
              <a:t>Jeżeli prokurator oświadczy, najpóźniej na posiedzeniu po ogłoszeniu postanowienia wydanego na podstawie § 2, że sprzeciwia się zmianie środka zapobiegawczego, postanowienie to, w zakresie dotyczącym zmiany tymczasowego aresztowania na poręczenie majątkowe, staje się wykonalne z dniem uprawomocnienia.</a:t>
            </a:r>
          </a:p>
        </p:txBody>
      </p:sp>
    </p:spTree>
    <p:extLst>
      <p:ext uri="{BB962C8B-B14F-4D97-AF65-F5344CB8AC3E}">
        <p14:creationId xmlns:p14="http://schemas.microsoft.com/office/powerpoint/2010/main" val="14126267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dirty="0" err="1"/>
              <a:t>Nieizolacyjne</a:t>
            </a:r>
            <a:r>
              <a:rPr lang="pl-PL" dirty="0"/>
              <a:t> środki zapobiegawcze </a:t>
            </a:r>
          </a:p>
        </p:txBody>
      </p:sp>
      <p:sp>
        <p:nvSpPr>
          <p:cNvPr id="5" name="Symbol zastępczy tekstu 4"/>
          <p:cNvSpPr>
            <a:spLocks noGrp="1"/>
          </p:cNvSpPr>
          <p:nvPr>
            <p:ph type="body" idx="1"/>
          </p:nvPr>
        </p:nvSpPr>
        <p:spPr/>
        <p:txBody>
          <a:bodyPr/>
          <a:lstStyle/>
          <a:p>
            <a:endParaRPr lang="pl-PL"/>
          </a:p>
        </p:txBody>
      </p:sp>
    </p:spTree>
    <p:extLst>
      <p:ext uri="{BB962C8B-B14F-4D97-AF65-F5344CB8AC3E}">
        <p14:creationId xmlns:p14="http://schemas.microsoft.com/office/powerpoint/2010/main" val="25603875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69848" y="484632"/>
            <a:ext cx="10058400" cy="1609344"/>
          </a:xfrm>
        </p:spPr>
        <p:txBody>
          <a:bodyPr>
            <a:normAutofit/>
          </a:bodyPr>
          <a:lstStyle/>
          <a:p>
            <a:r>
              <a:rPr lang="pl-PL" dirty="0" err="1"/>
              <a:t>Nieizolacyjne</a:t>
            </a:r>
            <a:r>
              <a:rPr lang="pl-PL" dirty="0"/>
              <a:t> środki zapobiegawcze – katalog </a:t>
            </a:r>
          </a:p>
        </p:txBody>
      </p:sp>
      <p:sp>
        <p:nvSpPr>
          <p:cNvPr id="9" name="Rectangle 8">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Symbol zastępczy zawartości 3"/>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71903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t>Nieizolacyjne</a:t>
            </a:r>
            <a:r>
              <a:rPr lang="pl-PL" sz="4000" dirty="0"/>
              <a:t> środki zapobiegawcze </a:t>
            </a:r>
          </a:p>
        </p:txBody>
      </p:sp>
      <p:sp>
        <p:nvSpPr>
          <p:cNvPr id="3" name="Symbol zastępczy zawartości 2"/>
          <p:cNvSpPr>
            <a:spLocks noGrp="1"/>
          </p:cNvSpPr>
          <p:nvPr>
            <p:ph idx="1"/>
          </p:nvPr>
        </p:nvSpPr>
        <p:spPr/>
        <p:txBody>
          <a:bodyPr>
            <a:normAutofit fontScale="77500" lnSpcReduction="20000"/>
          </a:bodyPr>
          <a:lstStyle/>
          <a:p>
            <a:pPr algn="just"/>
            <a:r>
              <a:rPr lang="pl-PL" dirty="0"/>
              <a:t>Do </a:t>
            </a:r>
            <a:r>
              <a:rPr lang="pl-PL" dirty="0" err="1"/>
              <a:t>nieizolacyjnych</a:t>
            </a:r>
            <a:r>
              <a:rPr lang="pl-PL" dirty="0"/>
              <a:t> środków zapobiegawczych – szczegółowo por. uwagi na slajdach </a:t>
            </a:r>
            <a:r>
              <a:rPr lang="pl-PL" b="1" dirty="0"/>
              <a:t>2 – 21 </a:t>
            </a:r>
            <a:r>
              <a:rPr lang="pl-PL" dirty="0"/>
              <a:t>– co do celów, zasad i funkcji stosowania  </a:t>
            </a:r>
          </a:p>
          <a:p>
            <a:pPr algn="just"/>
            <a:r>
              <a:rPr lang="pl-PL" dirty="0"/>
              <a:t>Przesłanki stosowania – art. 249 § 1 oraz 258 k.p.k. </a:t>
            </a:r>
          </a:p>
          <a:p>
            <a:pPr algn="just"/>
            <a:r>
              <a:rPr lang="pl-PL" dirty="0"/>
              <a:t>Art. 249 § 1</a:t>
            </a:r>
          </a:p>
          <a:p>
            <a:pPr lvl="1" algn="just"/>
            <a:r>
              <a:rPr lang="pl-PL" dirty="0"/>
              <a:t>Środki zapobiegawcze można stosować </a:t>
            </a:r>
            <a:r>
              <a:rPr lang="pl-PL" b="1" dirty="0"/>
              <a:t>w celu zabezpieczenia prawidłowego toku postępowania</a:t>
            </a:r>
            <a:r>
              <a:rPr lang="pl-PL" dirty="0"/>
              <a:t>, a wyjątkowo także </a:t>
            </a:r>
            <a:r>
              <a:rPr lang="pl-PL" b="1" dirty="0"/>
              <a:t>w celu zapobiegnięcia popełnieniu przez oskarżonego nowego, ciężkiego przestępstwa</a:t>
            </a:r>
            <a:r>
              <a:rPr lang="pl-PL" dirty="0"/>
              <a:t>; można je stosować tylko wtedy, gdy zebrane dowody wskazują na </a:t>
            </a:r>
            <a:r>
              <a:rPr lang="pl-PL" b="1" dirty="0"/>
              <a:t>duże prawdopodobieństwo</a:t>
            </a:r>
            <a:r>
              <a:rPr lang="pl-PL" dirty="0"/>
              <a:t>, że oskarżony popełnił przestępstwo.</a:t>
            </a:r>
          </a:p>
          <a:p>
            <a:pPr algn="just"/>
            <a:r>
              <a:rPr lang="pl-PL" dirty="0"/>
              <a:t>Art. 258 § 1 – 3 Tymczasowe aresztowanie i </a:t>
            </a:r>
            <a:r>
              <a:rPr lang="pl-PL" b="1" u="sng" dirty="0">
                <a:solidFill>
                  <a:srgbClr val="FF0000"/>
                </a:solidFill>
              </a:rPr>
              <a:t>pozostałe środki zapobiegawcze</a:t>
            </a:r>
            <a:r>
              <a:rPr lang="pl-PL" dirty="0"/>
              <a:t> można stosować jeżeli: zachodzi: </a:t>
            </a:r>
          </a:p>
          <a:p>
            <a:pPr marL="630936" lvl="1" indent="-457200" algn="just">
              <a:buFont typeface="+mj-lt"/>
              <a:buAutoNum type="arabicPeriod"/>
            </a:pPr>
            <a:r>
              <a:rPr lang="pl-PL" dirty="0"/>
              <a:t>uzasadniona obawa ucieczki lub ukrycia się oskarżonego, zwłaszcza wtedy, gdy nie można ustalić jego tożsamości albo nie ma on w kraju stałego miejsca pobytu,</a:t>
            </a:r>
          </a:p>
          <a:p>
            <a:pPr marL="630936" lvl="1" indent="-457200" algn="just">
              <a:buFont typeface="+mj-lt"/>
              <a:buAutoNum type="arabicPeriod"/>
            </a:pPr>
            <a:r>
              <a:rPr lang="pl-PL" dirty="0"/>
              <a:t>uzasadniona obawa, że oskarżony będzie nakłaniał do składania fałszywych zeznań lub wyjaśnień albo w inny bezprawny sposób utrudniał postępowanie karne.</a:t>
            </a:r>
          </a:p>
          <a:p>
            <a:pPr marL="128016" lvl="1" indent="0" algn="just">
              <a:buNone/>
            </a:pPr>
            <a:r>
              <a:rPr lang="pl-PL" dirty="0"/>
              <a:t>Wobec oskarżonego, któremu zarzucono popełnienie zbrodni lub występku zagrożonego karą pozbawienia wolności, której górna granica wynosi co najmniej 8 lat, albo którego sąd pierwszej instancji skazał na karę pozbawienia wolności nie niższą niż 3 lata, obawy utrudniania prawidłowego toku postępowania , o których mowa w § 1, uzasadniające stosowanie środka zapobiegawczego, mogą wynikać także z surowości grożącej oskarżonemu kary.</a:t>
            </a:r>
          </a:p>
          <a:p>
            <a:pPr marL="128016" lvl="1" indent="0" algn="just">
              <a:buNone/>
            </a:pPr>
            <a:r>
              <a:rPr lang="pl-PL" dirty="0"/>
              <a:t>Środek zapobiegawczy można wyjątkowo zastosować także wtedy, gdy zachodzi uzasadniona obawa, że oskarżony, któremu zarzucono popełnienie zbrodni lub umyślnego występku, popełni przestępstwo przeciwko życiu, zdrowiu lub bezpieczeństwu powszechnemu, zwłaszcza gdy popełnieniem takiego przestępstwa groził.</a:t>
            </a:r>
          </a:p>
        </p:txBody>
      </p:sp>
    </p:spTree>
    <p:extLst>
      <p:ext uri="{BB962C8B-B14F-4D97-AF65-F5344CB8AC3E}">
        <p14:creationId xmlns:p14="http://schemas.microsoft.com/office/powerpoint/2010/main" val="3321465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54EC66-AA4B-4F6B-ABA7-B37774BA1553}"/>
              </a:ext>
            </a:extLst>
          </p:cNvPr>
          <p:cNvSpPr>
            <a:spLocks noGrp="1"/>
          </p:cNvSpPr>
          <p:nvPr>
            <p:ph type="title"/>
          </p:nvPr>
        </p:nvSpPr>
        <p:spPr/>
        <p:txBody>
          <a:bodyPr/>
          <a:lstStyle/>
          <a:p>
            <a:r>
              <a:rPr lang="pl-PL" dirty="0"/>
              <a:t>Zob. też publikacje prasowe dot. 2020 r. </a:t>
            </a:r>
            <a:endParaRPr lang="en-US" dirty="0"/>
          </a:p>
        </p:txBody>
      </p:sp>
      <p:sp>
        <p:nvSpPr>
          <p:cNvPr id="3" name="Symbol zastępczy zawartości 2">
            <a:extLst>
              <a:ext uri="{FF2B5EF4-FFF2-40B4-BE49-F238E27FC236}">
                <a16:creationId xmlns:a16="http://schemas.microsoft.com/office/drawing/2014/main" id="{58DD6660-5C21-44D5-A876-D4B529FDE2F3}"/>
              </a:ext>
            </a:extLst>
          </p:cNvPr>
          <p:cNvSpPr>
            <a:spLocks noGrp="1"/>
          </p:cNvSpPr>
          <p:nvPr>
            <p:ph idx="1"/>
          </p:nvPr>
        </p:nvSpPr>
        <p:spPr/>
        <p:txBody>
          <a:bodyPr/>
          <a:lstStyle/>
          <a:p>
            <a:r>
              <a:rPr lang="en-US" dirty="0">
                <a:hlinkClick r:id="rId2"/>
              </a:rPr>
              <a:t>https://for.org.pl/pliki/artykuly/7904_komunikat-232020tymczasowe-aresztowania-oslabianie-prawa-do-obrony.pdf</a:t>
            </a:r>
            <a:endParaRPr lang="pl-PL" dirty="0"/>
          </a:p>
          <a:p>
            <a:r>
              <a:rPr lang="en-US" dirty="0">
                <a:hlinkClick r:id="rId3"/>
              </a:rPr>
              <a:t>https://www.prawo.pl/prawnicy-sady/aresztowania-w-polsce-dane-za-maj-wrzesien-2020-r,503087.html</a:t>
            </a:r>
            <a:endParaRPr lang="pl-PL" dirty="0"/>
          </a:p>
          <a:p>
            <a:pPr lvl="1"/>
            <a:r>
              <a:rPr lang="pl-PL" dirty="0"/>
              <a:t>We wrześniu 2020 w aresztach osadzone było 9232 osoby.</a:t>
            </a:r>
          </a:p>
          <a:p>
            <a:r>
              <a:rPr lang="pl-PL" dirty="0">
                <a:hlinkClick r:id="rId4"/>
              </a:rPr>
              <a:t>https://courtwatch.pl/wp-content/uploads/2019/12/tymczasowe_aresztowania_FCWP.pdf</a:t>
            </a:r>
            <a:r>
              <a:rPr lang="pl-PL" dirty="0"/>
              <a:t> raport o stosowaniu TA z 2019 fundacji </a:t>
            </a:r>
            <a:r>
              <a:rPr lang="pl-PL" dirty="0" err="1"/>
              <a:t>CourtWatch</a:t>
            </a:r>
            <a:br>
              <a:rPr lang="pl-PL" dirty="0"/>
            </a:br>
            <a:br>
              <a:rPr lang="pl-PL" dirty="0"/>
            </a:br>
            <a:br>
              <a:rPr lang="pl-PL" dirty="0"/>
            </a:br>
            <a:endParaRPr lang="en-US" dirty="0"/>
          </a:p>
        </p:txBody>
      </p:sp>
    </p:spTree>
    <p:extLst>
      <p:ext uri="{BB962C8B-B14F-4D97-AF65-F5344CB8AC3E}">
        <p14:creationId xmlns:p14="http://schemas.microsoft.com/office/powerpoint/2010/main" val="33242345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400" dirty="0" err="1"/>
              <a:t>Nieizolacyjne</a:t>
            </a:r>
            <a:r>
              <a:rPr lang="pl-PL" sz="4400" dirty="0"/>
              <a:t> środki zapobiegawcze </a:t>
            </a:r>
            <a:endParaRPr lang="pl-PL" sz="2800" dirty="0"/>
          </a:p>
        </p:txBody>
      </p:sp>
      <p:sp>
        <p:nvSpPr>
          <p:cNvPr id="3" name="Symbol zastępczy zawartości 2"/>
          <p:cNvSpPr>
            <a:spLocks noGrp="1"/>
          </p:cNvSpPr>
          <p:nvPr>
            <p:ph idx="1"/>
          </p:nvPr>
        </p:nvSpPr>
        <p:spPr/>
        <p:txBody>
          <a:bodyPr/>
          <a:lstStyle/>
          <a:p>
            <a:pPr marL="0" indent="-45720" algn="just">
              <a:buNone/>
            </a:pPr>
            <a:r>
              <a:rPr lang="pl-PL" dirty="0"/>
              <a:t>Kontrola stosowania środków zapobiegawczych - z urzędu, w trybie zażalenia, wniosek o zmianę lub uchylenie środka zapobiegawczego </a:t>
            </a:r>
          </a:p>
          <a:p>
            <a:pPr marL="0" indent="-45720" algn="just">
              <a:buNone/>
            </a:pPr>
            <a:r>
              <a:rPr lang="pl-PL" dirty="0" err="1"/>
              <a:t>Nieizolacyjne</a:t>
            </a:r>
            <a:r>
              <a:rPr lang="pl-PL" dirty="0"/>
              <a:t> środki zapobiegawcze można łączyć tzn. jednocześnie może być stosowane przykładowo poręczenie majątkowe i dozór policji, jeżeli tylko łączne stosowanie zabezpieczy prawidłowy tok postępowania. </a:t>
            </a:r>
          </a:p>
          <a:p>
            <a:pPr marL="0" indent="-45720" algn="just">
              <a:buNone/>
            </a:pPr>
            <a:r>
              <a:rPr lang="pl-PL" u="sng" dirty="0"/>
              <a:t>W toku postępowania przygotowawczego stosowanie </a:t>
            </a:r>
            <a:r>
              <a:rPr lang="pl-PL" u="sng" dirty="0" err="1"/>
              <a:t>nieizolacyjnych</a:t>
            </a:r>
            <a:r>
              <a:rPr lang="pl-PL" u="sng" dirty="0"/>
              <a:t> środków zapobiegawczych znajduje się w gestii prokuratora. </a:t>
            </a:r>
            <a:endParaRPr lang="pl-PL" b="1" u="sng" dirty="0">
              <a:solidFill>
                <a:srgbClr val="FF0000"/>
              </a:solidFill>
            </a:endParaRPr>
          </a:p>
          <a:p>
            <a:endParaRPr lang="pl-PL" dirty="0"/>
          </a:p>
        </p:txBody>
      </p:sp>
    </p:spTree>
    <p:extLst>
      <p:ext uri="{BB962C8B-B14F-4D97-AF65-F5344CB8AC3E}">
        <p14:creationId xmlns:p14="http://schemas.microsoft.com/office/powerpoint/2010/main" val="16948908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How Bail Bonds Payment Plans Work - Eight Ball Bail Bonds">
            <a:extLst>
              <a:ext uri="{FF2B5EF4-FFF2-40B4-BE49-F238E27FC236}">
                <a16:creationId xmlns:a16="http://schemas.microsoft.com/office/drawing/2014/main" id="{84138CAB-E41C-4980-BA85-B424827696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33" r="27639" b="-1"/>
          <a:stretch/>
        </p:blipFill>
        <p:spPr bwMode="auto">
          <a:xfrm>
            <a:off x="3344" y="10"/>
            <a:ext cx="4646726"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7A9FF011-88A5-4B89-AD4A-E08820CEE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4970109" y="484632"/>
            <a:ext cx="6730277" cy="1609344"/>
          </a:xfrm>
          <a:ln>
            <a:noFill/>
          </a:ln>
        </p:spPr>
        <p:txBody>
          <a:bodyPr>
            <a:normAutofit/>
          </a:bodyPr>
          <a:lstStyle/>
          <a:p>
            <a:r>
              <a:rPr lang="pl-PL" dirty="0"/>
              <a:t>Poręczenie majątkowe </a:t>
            </a:r>
          </a:p>
        </p:txBody>
      </p:sp>
      <p:sp>
        <p:nvSpPr>
          <p:cNvPr id="3" name="Symbol zastępczy zawartości 2"/>
          <p:cNvSpPr>
            <a:spLocks noGrp="1"/>
          </p:cNvSpPr>
          <p:nvPr>
            <p:ph idx="1"/>
          </p:nvPr>
        </p:nvSpPr>
        <p:spPr>
          <a:xfrm>
            <a:off x="4970109" y="2121408"/>
            <a:ext cx="6730276" cy="4050792"/>
          </a:xfrm>
        </p:spPr>
        <p:txBody>
          <a:bodyPr>
            <a:normAutofit/>
          </a:bodyPr>
          <a:lstStyle/>
          <a:p>
            <a:r>
              <a:rPr lang="pl-PL" sz="1300" i="1"/>
              <a:t>Poręczenie majątkowe polega na zabezpieczeniu prawidłowego toku postępowania przez zapewnienie udziału oskarżonego w procesie za pomocą wartości majątkowych złożonych przez oskarżonego lub inną osobę oraz groźby ich przepadku w razie ucieczki lub ukrycia się oskarżonego albo utrudniania postępowania w inny sposób.</a:t>
            </a:r>
          </a:p>
          <a:p>
            <a:r>
              <a:rPr lang="pl-PL" sz="1300"/>
              <a:t>J. Skorupka [w:] J. Skorupka (red.), </a:t>
            </a:r>
            <a:r>
              <a:rPr lang="pl-PL" sz="1300" i="1"/>
              <a:t>Proces karny, </a:t>
            </a:r>
            <a:r>
              <a:rPr lang="pl-PL" sz="1300"/>
              <a:t>Warszawa 2016, s. 510</a:t>
            </a:r>
          </a:p>
          <a:p>
            <a:pPr marL="0" indent="0">
              <a:buNone/>
            </a:pPr>
            <a:r>
              <a:rPr lang="pl-PL" sz="1300"/>
              <a:t>Przedmiot poręczenia majątkowego:</a:t>
            </a:r>
          </a:p>
          <a:p>
            <a:pPr marL="470916" lvl="1" indent="-342900">
              <a:buFont typeface="+mj-lt"/>
              <a:buAutoNum type="arabicPeriod"/>
            </a:pPr>
            <a:r>
              <a:rPr lang="pl-PL" sz="1300"/>
              <a:t>pieniądze (polskie lub obce)</a:t>
            </a:r>
          </a:p>
          <a:p>
            <a:pPr marL="470916" lvl="1" indent="-342900">
              <a:buFont typeface="+mj-lt"/>
              <a:buAutoNum type="arabicPeriod"/>
            </a:pPr>
            <a:r>
              <a:rPr lang="pl-PL" sz="1300"/>
              <a:t>papiery wartościowe (np. akcje, obligacje, bankowe papiery wartościowe);</a:t>
            </a:r>
          </a:p>
          <a:p>
            <a:pPr marL="470916" lvl="1" indent="-342900">
              <a:buFont typeface="+mj-lt"/>
              <a:buAutoNum type="arabicPeriod"/>
            </a:pPr>
            <a:r>
              <a:rPr lang="pl-PL" sz="1300"/>
              <a:t>zastaw</a:t>
            </a:r>
          </a:p>
          <a:p>
            <a:pPr marL="470916" lvl="1" indent="-342900">
              <a:buFont typeface="+mj-lt"/>
              <a:buAutoNum type="arabicPeriod"/>
            </a:pPr>
            <a:r>
              <a:rPr lang="pl-PL" sz="1300"/>
              <a:t>hipoteka </a:t>
            </a:r>
          </a:p>
          <a:p>
            <a:r>
              <a:rPr lang="pl-PL" sz="1300"/>
              <a:t>Poręczenie może wystąpić jako: </a:t>
            </a:r>
          </a:p>
          <a:p>
            <a:pPr marL="470916" lvl="1" indent="-342900">
              <a:buFont typeface="+mj-lt"/>
              <a:buAutoNum type="arabicPeriod"/>
            </a:pPr>
            <a:r>
              <a:rPr lang="pl-PL" sz="1300"/>
              <a:t>złożenie pieniędzy lub papierów wartościowych do depozytu albo ustanowienie zastawu bądź hipoteki lub też jako</a:t>
            </a:r>
          </a:p>
          <a:p>
            <a:pPr marL="470916" lvl="1" indent="-342900">
              <a:buFont typeface="+mj-lt"/>
              <a:buAutoNum type="arabicPeriod"/>
            </a:pPr>
            <a:r>
              <a:rPr lang="pl-PL" sz="1300"/>
              <a:t>zadeklarowanie poręczenia w powyższych postaciach w określonym czasie.</a:t>
            </a:r>
          </a:p>
          <a:p>
            <a:r>
              <a:rPr lang="pl-PL" sz="1300"/>
              <a:t>W związku z poręczeniem majątkowym należy pamiętać o: areszcie warunkowym (art. 257 § 2) i liście żelaznym (art. 283 § 1). </a:t>
            </a:r>
          </a:p>
          <a:p>
            <a:endParaRPr lang="pl-PL" sz="1300"/>
          </a:p>
        </p:txBody>
      </p:sp>
      <p:grpSp>
        <p:nvGrpSpPr>
          <p:cNvPr id="73" name="Group 72">
            <a:extLst>
              <a:ext uri="{FF2B5EF4-FFF2-40B4-BE49-F238E27FC236}">
                <a16:creationId xmlns:a16="http://schemas.microsoft.com/office/drawing/2014/main" id="{6BAEAFFD-C82E-4805-8EFA-403C6D826E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EDC28443-F61D-4568-A939-A57CC8BE6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3662A386-B011-43D7-945D-36EB3CBC3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236902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How Bail Bonds Payment Plans Work - Eight Ball Bail Bonds">
            <a:extLst>
              <a:ext uri="{FF2B5EF4-FFF2-40B4-BE49-F238E27FC236}">
                <a16:creationId xmlns:a16="http://schemas.microsoft.com/office/drawing/2014/main" id="{3DE6FC7F-A975-4D5B-AFD8-FB98A59198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33" r="27639" b="-1"/>
          <a:stretch/>
        </p:blipFill>
        <p:spPr bwMode="auto">
          <a:xfrm>
            <a:off x="3344" y="10"/>
            <a:ext cx="4646726"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7A9FF011-88A5-4B89-AD4A-E08820CEE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4970109" y="484632"/>
            <a:ext cx="6730277" cy="1609344"/>
          </a:xfrm>
          <a:ln>
            <a:noFill/>
          </a:ln>
        </p:spPr>
        <p:txBody>
          <a:bodyPr>
            <a:normAutofit/>
          </a:bodyPr>
          <a:lstStyle/>
          <a:p>
            <a:r>
              <a:rPr lang="pl-PL" dirty="0"/>
              <a:t>Poręczenie majątkowe </a:t>
            </a:r>
          </a:p>
        </p:txBody>
      </p:sp>
      <p:sp>
        <p:nvSpPr>
          <p:cNvPr id="3" name="Symbol zastępczy zawartości 2"/>
          <p:cNvSpPr>
            <a:spLocks noGrp="1"/>
          </p:cNvSpPr>
          <p:nvPr>
            <p:ph idx="1"/>
          </p:nvPr>
        </p:nvSpPr>
        <p:spPr>
          <a:xfrm>
            <a:off x="4970109" y="2121408"/>
            <a:ext cx="6730276" cy="4050792"/>
          </a:xfrm>
        </p:spPr>
        <p:txBody>
          <a:bodyPr>
            <a:normAutofit/>
          </a:bodyPr>
          <a:lstStyle/>
          <a:p>
            <a:r>
              <a:rPr lang="pl-PL" sz="1800"/>
              <a:t>Poręczenie majątkowe to samodzielny, nieizolacyjny środek zapobiegawczy. Stosuje go sąd a w postępowaniu przygotowawczym – także prokurator. Celem jego stosowania jest przede wszystkim zapewnienie prawidłowego toku postępowania. Nie można zatem poręczenia majątkowego utożsamiać z kaucją tzn. zwolnieniem oskarżonego z aresztu w zamian za uiszczenie określonej sumy pieniężnej. </a:t>
            </a:r>
          </a:p>
          <a:p>
            <a:pPr marL="0" indent="0">
              <a:buNone/>
            </a:pPr>
            <a:r>
              <a:rPr lang="pl-PL" sz="1800"/>
              <a:t>Poręczenia może udzielić oskarżony lub inna osoba. Nie jest wykluczone przyjęcie poręczenia od kilku osób. Poręczycielem może być też współoskarżony. </a:t>
            </a:r>
          </a:p>
          <a:p>
            <a:pPr lvl="1"/>
            <a:r>
              <a:rPr lang="pl-PL" dirty="0"/>
              <a:t>Sporne zagadnienie – czy poręczającym może być tylko osoba fizyczna czy także osoba prawna? Prof. Grzegorczyk – </a:t>
            </a:r>
            <a:r>
              <a:rPr lang="pl-PL" b="1" dirty="0"/>
              <a:t>tylko osoba fizyczna</a:t>
            </a:r>
            <a:r>
              <a:rPr lang="pl-PL" dirty="0"/>
              <a:t>, chociaż przydatna byłaby możliwość udzielenia poręczenia przez osobę prawną. Niemniej dopuszczenie takiej możliwości wymagałoby zmiany w k.p.k. </a:t>
            </a:r>
            <a:endParaRPr lang="pl-PL"/>
          </a:p>
          <a:p>
            <a:endParaRPr lang="pl-PL" sz="1800"/>
          </a:p>
          <a:p>
            <a:endParaRPr lang="pl-PL" sz="1800"/>
          </a:p>
        </p:txBody>
      </p:sp>
      <p:grpSp>
        <p:nvGrpSpPr>
          <p:cNvPr id="73" name="Group 72">
            <a:extLst>
              <a:ext uri="{FF2B5EF4-FFF2-40B4-BE49-F238E27FC236}">
                <a16:creationId xmlns:a16="http://schemas.microsoft.com/office/drawing/2014/main" id="{6BAEAFFD-C82E-4805-8EFA-403C6D826E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EDC28443-F61D-4568-A939-A57CC8BE6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3662A386-B011-43D7-945D-36EB3CBC3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299229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How Bail Bonds Payment Plans Work - Eight Ball Bail Bonds">
            <a:extLst>
              <a:ext uri="{FF2B5EF4-FFF2-40B4-BE49-F238E27FC236}">
                <a16:creationId xmlns:a16="http://schemas.microsoft.com/office/drawing/2014/main" id="{C2BDC3EF-386D-4434-AFA2-D9C67BF22E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33" r="27639" b="-1"/>
          <a:stretch/>
        </p:blipFill>
        <p:spPr bwMode="auto">
          <a:xfrm>
            <a:off x="3344" y="10"/>
            <a:ext cx="4646726"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7A9FF011-88A5-4B89-AD4A-E08820CEE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4970109" y="484632"/>
            <a:ext cx="6730277" cy="1609344"/>
          </a:xfrm>
          <a:ln>
            <a:noFill/>
          </a:ln>
        </p:spPr>
        <p:txBody>
          <a:bodyPr>
            <a:normAutofit/>
          </a:bodyPr>
          <a:lstStyle/>
          <a:p>
            <a:r>
              <a:rPr lang="pl-PL"/>
              <a:t>Poręczenie majątkowe </a:t>
            </a:r>
          </a:p>
        </p:txBody>
      </p:sp>
      <p:sp>
        <p:nvSpPr>
          <p:cNvPr id="3" name="Symbol zastępczy zawartości 2"/>
          <p:cNvSpPr>
            <a:spLocks noGrp="1"/>
          </p:cNvSpPr>
          <p:nvPr>
            <p:ph idx="1"/>
          </p:nvPr>
        </p:nvSpPr>
        <p:spPr>
          <a:xfrm>
            <a:off x="4970109" y="2121408"/>
            <a:ext cx="6730276" cy="4050792"/>
          </a:xfrm>
        </p:spPr>
        <p:txBody>
          <a:bodyPr>
            <a:normAutofit/>
          </a:bodyPr>
          <a:lstStyle/>
          <a:p>
            <a:r>
              <a:rPr lang="pl-PL" sz="1000"/>
              <a:t>Art. 266. </a:t>
            </a:r>
          </a:p>
          <a:p>
            <a:pPr marL="128016" lvl="1" indent="0">
              <a:buNone/>
            </a:pPr>
            <a:r>
              <a:rPr lang="pl-PL" sz="1000"/>
              <a:t>§ 1. Poręczenie majątkowe w postaci </a:t>
            </a:r>
            <a:r>
              <a:rPr lang="pl-PL" sz="1000" b="1"/>
              <a:t>pieniędzy, papierów wartościowych, zastawu lub hipoteki</a:t>
            </a:r>
            <a:r>
              <a:rPr lang="pl-PL" sz="1000"/>
              <a:t> może złożyć oskarżony albo inna osoba.</a:t>
            </a:r>
          </a:p>
          <a:p>
            <a:pPr marL="128016" lvl="1" indent="0">
              <a:buNone/>
            </a:pPr>
            <a:r>
              <a:rPr lang="pl-PL" sz="1000"/>
              <a:t>§ 2. Wysokość, rodzaj i warunki poręczenia majątkowego, a w szczególności termin złożenia przedmiotu poręczenia, należy </a:t>
            </a:r>
            <a:r>
              <a:rPr lang="pl-PL" sz="1000" b="1"/>
              <a:t>określić w postanowieniu</a:t>
            </a:r>
            <a:r>
              <a:rPr lang="pl-PL" sz="1000"/>
              <a:t>, mając na względzie sytuację materialną oskarżonego i składającego poręczenie majątkowe, wysokość wyrządzonej szkody oraz charakter popełnionego czynu.</a:t>
            </a:r>
          </a:p>
          <a:p>
            <a:r>
              <a:rPr lang="pl-PL" sz="1000"/>
              <a:t>Art. 267. </a:t>
            </a:r>
          </a:p>
          <a:p>
            <a:pPr marL="128016" lvl="1" indent="0">
              <a:buNone/>
            </a:pPr>
            <a:r>
              <a:rPr lang="pl-PL" sz="1000"/>
              <a:t>Osobę składającą poręczenie majątkowe zawiadamia się o każdorazowym wezwaniu oskarżonego do stawiennictwa; do osoby składającej poręczenie majątkowe za oskarżonego stosuje się odpowiednio art. 138 i 139 § 1. (wskazanie pełnomocnika do doręczeń w kraju jeżeli poręczający przebywa za granicą </a:t>
            </a:r>
          </a:p>
          <a:p>
            <a:pPr marL="128016" lvl="1" indent="0">
              <a:buNone/>
            </a:pPr>
            <a:r>
              <a:rPr lang="pl-PL" sz="1000"/>
              <a:t>Organy procesowe muszą zawiadamiać poręczającego, gdy jest nim osoba inna niż sam oskarżony, o wszelkich wezwaniach kierowanych do oskarżonego, aby mógł on dopilnować, by wezwany stawił się na żądanie organu i nie utrudniał postępowania.</a:t>
            </a:r>
          </a:p>
          <a:p>
            <a:r>
              <a:rPr lang="pl-PL" sz="1000"/>
              <a:t>Art. 268 </a:t>
            </a:r>
          </a:p>
          <a:p>
            <a:pPr marL="128016" lvl="1" indent="0">
              <a:buNone/>
            </a:pPr>
            <a:r>
              <a:rPr lang="pl-PL" sz="1000"/>
              <a:t>§ 1. Stanowiące przedmiot poręczenia wartości majątkowe lub zobowiązania </a:t>
            </a:r>
            <a:r>
              <a:rPr lang="pl-PL" sz="1000" b="1"/>
              <a:t>ulegają przepadkowi </a:t>
            </a:r>
            <a:r>
              <a:rPr lang="pl-PL" sz="1000"/>
              <a:t>albo ściągnięciu w razie </a:t>
            </a:r>
            <a:r>
              <a:rPr lang="pl-PL" sz="1000" b="1"/>
              <a:t>ucieczki lub ukrycia się oskarżonego</a:t>
            </a:r>
            <a:r>
              <a:rPr lang="pl-PL" sz="1000"/>
              <a:t>. W </a:t>
            </a:r>
            <a:r>
              <a:rPr lang="pl-PL" sz="1000" u="sng"/>
              <a:t>wypadku utrudniania w inny sposób </a:t>
            </a:r>
            <a:r>
              <a:rPr lang="pl-PL" sz="1000"/>
              <a:t>postępowania </a:t>
            </a:r>
            <a:r>
              <a:rPr lang="pl-PL" sz="1000" u="sng"/>
              <a:t>karnego można orzec przepadek lub ściągnięcie tych wartości.</a:t>
            </a:r>
          </a:p>
          <a:p>
            <a:pPr marL="128016" lvl="1" indent="0">
              <a:buNone/>
            </a:pPr>
            <a:r>
              <a:rPr lang="pl-PL" sz="1000"/>
              <a:t>§ 1a. Orzekając w przedmiocie przepadku lub ściągnięcia wartości majątkowych stanowiących przedmiot poręczenia, sąd może orzec częściowy przepadek lub ściągnięcie tych wartości, stosując wówczas wobec oskarżonego ponadto inny jeszcze środek zapobiegawczy, z uwzględnieniem wymogów art. 258 § 4, z wyjątkiem tymczasowego aresztowania.</a:t>
            </a:r>
          </a:p>
          <a:p>
            <a:pPr marL="128016" lvl="1" indent="0">
              <a:buNone/>
            </a:pPr>
            <a:r>
              <a:rPr lang="pl-PL" sz="1000"/>
              <a:t>§ 2. O treści § 1 oraz art. 269 należy uprzedzić osobę składającą poręczenie majątkowe.</a:t>
            </a:r>
          </a:p>
        </p:txBody>
      </p:sp>
      <p:grpSp>
        <p:nvGrpSpPr>
          <p:cNvPr id="73" name="Group 72">
            <a:extLst>
              <a:ext uri="{FF2B5EF4-FFF2-40B4-BE49-F238E27FC236}">
                <a16:creationId xmlns:a16="http://schemas.microsoft.com/office/drawing/2014/main" id="{6BAEAFFD-C82E-4805-8EFA-403C6D826E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EDC28443-F61D-4568-A939-A57CC8BE6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3662A386-B011-43D7-945D-36EB3CBC3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5719647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How Bail Bonds Payment Plans Work - Eight Ball Bail Bonds">
            <a:extLst>
              <a:ext uri="{FF2B5EF4-FFF2-40B4-BE49-F238E27FC236}">
                <a16:creationId xmlns:a16="http://schemas.microsoft.com/office/drawing/2014/main" id="{11E51421-DA4F-4D71-B7C1-387C5BC43B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33" r="27639" b="-1"/>
          <a:stretch/>
        </p:blipFill>
        <p:spPr bwMode="auto">
          <a:xfrm>
            <a:off x="3344" y="10"/>
            <a:ext cx="4646726"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7A9FF011-88A5-4B89-AD4A-E08820CEE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4970109" y="484632"/>
            <a:ext cx="6730277" cy="1609344"/>
          </a:xfrm>
          <a:ln>
            <a:noFill/>
          </a:ln>
        </p:spPr>
        <p:txBody>
          <a:bodyPr>
            <a:normAutofit/>
          </a:bodyPr>
          <a:lstStyle/>
          <a:p>
            <a:r>
              <a:rPr lang="pl-PL"/>
              <a:t>Poręczenie majątkowe </a:t>
            </a:r>
          </a:p>
        </p:txBody>
      </p:sp>
      <p:sp>
        <p:nvSpPr>
          <p:cNvPr id="3" name="Symbol zastępczy zawartości 2"/>
          <p:cNvSpPr>
            <a:spLocks noGrp="1"/>
          </p:cNvSpPr>
          <p:nvPr>
            <p:ph idx="1"/>
          </p:nvPr>
        </p:nvSpPr>
        <p:spPr>
          <a:xfrm>
            <a:off x="4970109" y="2121408"/>
            <a:ext cx="6730276" cy="4050792"/>
          </a:xfrm>
        </p:spPr>
        <p:txBody>
          <a:bodyPr>
            <a:normAutofit/>
          </a:bodyPr>
          <a:lstStyle/>
          <a:p>
            <a:pPr marL="0" indent="0">
              <a:buNone/>
            </a:pPr>
            <a:r>
              <a:rPr lang="pl-PL" sz="1100"/>
              <a:t>Art. 269. </a:t>
            </a:r>
          </a:p>
          <a:p>
            <a:pPr marL="173736" lvl="1" indent="0">
              <a:buNone/>
            </a:pPr>
            <a:r>
              <a:rPr lang="pl-PL" sz="1100"/>
              <a:t>§ 1. Ulegające przepadkowi przedmioty poręczenia lub ściągnięte sumy poręczenia majątkowego </a:t>
            </a:r>
            <a:r>
              <a:rPr lang="pl-PL" sz="1100" b="1"/>
              <a:t>przekazuje się lub przelewa na rzecz Skarbu Państwa</a:t>
            </a:r>
            <a:r>
              <a:rPr lang="pl-PL" sz="1100"/>
              <a:t>; pokrzywdzony ma wówczas pierwszeństwo zaspokojenia na nich swoich roszczeń wynikających z przestępstwa, jeżeli w inny sposób nie można uzyskać naprawienia szkody.</a:t>
            </a:r>
          </a:p>
          <a:p>
            <a:pPr marL="173736" lvl="1" indent="0">
              <a:buNone/>
            </a:pPr>
            <a:r>
              <a:rPr lang="pl-PL" sz="1100"/>
              <a:t>§ 2. </a:t>
            </a:r>
            <a:r>
              <a:rPr lang="pl-PL" sz="1100" b="1"/>
              <a:t>Z chwilą ustania poręczenia majątkowego przedmiot poręczenia zwraca się, a sumę poręczenia zwalnia się, pod tym jednak warunkiem, że w razie prawomocnego skazania oskarżonego na karę pozbawienia wolności następuje to z chwilą rozpoczęcia odbywania przez niego kary. </a:t>
            </a:r>
            <a:r>
              <a:rPr lang="pl-PL" sz="1100" u="sng"/>
              <a:t>W razie niezgłoszenia się na wezwanie do odbycia kary stosuje się art. 268 § 1.</a:t>
            </a:r>
          </a:p>
          <a:p>
            <a:pPr marL="356616" lvl="2" indent="0">
              <a:buNone/>
            </a:pPr>
            <a:r>
              <a:rPr lang="pl-PL" sz="1100"/>
              <a:t>Przepadek przedmiotu poręczenia</a:t>
            </a:r>
          </a:p>
          <a:p>
            <a:pPr marL="173736" lvl="1" indent="0">
              <a:buNone/>
            </a:pPr>
            <a:r>
              <a:rPr lang="pl-PL" sz="1100"/>
              <a:t>§ 3. Cofnięcie poręczenia majątkowego staje się skuteczne dopiero z chwilą przyjęcia nowego poręczenia majątkowego, zastosowania innego środka zapobiegawczego lub odstąpienia od stosowania tego środka.</a:t>
            </a:r>
          </a:p>
          <a:p>
            <a:pPr marL="173736" lvl="1" indent="0">
              <a:buNone/>
            </a:pPr>
            <a:r>
              <a:rPr lang="pl-PL" sz="1100"/>
              <a:t>§ 4. Przepisy § 2 i 3 nie dotyczą cofnięcia poręczenia majątkowego i zwrotu przedmiotów, jeżeli już zapadło postanowienie o jego przepadku lub o ściągnięciu sumy poręczenia.</a:t>
            </a:r>
          </a:p>
          <a:p>
            <a:pPr marL="0" indent="0">
              <a:buNone/>
            </a:pPr>
            <a:r>
              <a:rPr lang="pl-PL" sz="1100"/>
              <a:t>Art. 270. </a:t>
            </a:r>
          </a:p>
          <a:p>
            <a:pPr marL="173736" lvl="1" indent="0">
              <a:buNone/>
            </a:pPr>
            <a:r>
              <a:rPr lang="pl-PL" sz="1100"/>
              <a:t>§ 1. O przepadku przedmiotu poręczenia lub ściągnięciu sumy poręczenia orzeka z urzędu sąd, przed którym postępowanie się toczy, a w postępowaniu przygotowawczym na wniosek prokuratora - sąd właściwy do rozpoznania sprawy.</a:t>
            </a:r>
          </a:p>
          <a:p>
            <a:pPr marL="173736" lvl="1" indent="0">
              <a:buNone/>
            </a:pPr>
            <a:r>
              <a:rPr lang="pl-PL" sz="1100"/>
              <a:t>§ 2. Oskarżony, poręczający i prokurator mają prawo wziąć udział w posiedzeniu sądowym lub złożyć wyjaśnienia na piśmie. Oskarżonego pozbawionego wolności sprowadza się na posiedzenie, jeżeli prezes sądu lub sąd uzna to za potrzebne.</a:t>
            </a:r>
          </a:p>
          <a:p>
            <a:pPr marL="173736" lvl="1" indent="0">
              <a:buNone/>
            </a:pPr>
            <a:r>
              <a:rPr lang="pl-PL" sz="1100"/>
              <a:t>§ 3. Na postanowienie określone w § 1 przysługuje zażalenie.</a:t>
            </a:r>
          </a:p>
        </p:txBody>
      </p:sp>
      <p:grpSp>
        <p:nvGrpSpPr>
          <p:cNvPr id="73" name="Group 72">
            <a:extLst>
              <a:ext uri="{FF2B5EF4-FFF2-40B4-BE49-F238E27FC236}">
                <a16:creationId xmlns:a16="http://schemas.microsoft.com/office/drawing/2014/main" id="{6BAEAFFD-C82E-4805-8EFA-403C6D826E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EDC28443-F61D-4568-A939-A57CC8BE6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3662A386-B011-43D7-945D-36EB3CBC3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2444251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descr="How Bail Bonds Payment Plans Work - Eight Ball Bail Bonds">
            <a:extLst>
              <a:ext uri="{FF2B5EF4-FFF2-40B4-BE49-F238E27FC236}">
                <a16:creationId xmlns:a16="http://schemas.microsoft.com/office/drawing/2014/main" id="{1945F565-3CEB-42FA-9664-2050DCC876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33" r="27639" b="-1"/>
          <a:stretch/>
        </p:blipFill>
        <p:spPr bwMode="auto">
          <a:xfrm>
            <a:off x="3344" y="10"/>
            <a:ext cx="4646726"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7A9FF011-88A5-4B89-AD4A-E08820CEE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4970109" y="484632"/>
            <a:ext cx="6730277" cy="1609344"/>
          </a:xfrm>
          <a:ln>
            <a:noFill/>
          </a:ln>
        </p:spPr>
        <p:txBody>
          <a:bodyPr>
            <a:normAutofit/>
          </a:bodyPr>
          <a:lstStyle/>
          <a:p>
            <a:r>
              <a:rPr lang="pl-PL"/>
              <a:t>Poręczenie majątkowe </a:t>
            </a:r>
          </a:p>
        </p:txBody>
      </p:sp>
      <p:sp>
        <p:nvSpPr>
          <p:cNvPr id="3" name="Symbol zastępczy zawartości 2"/>
          <p:cNvSpPr>
            <a:spLocks noGrp="1"/>
          </p:cNvSpPr>
          <p:nvPr>
            <p:ph idx="1"/>
          </p:nvPr>
        </p:nvSpPr>
        <p:spPr>
          <a:xfrm>
            <a:off x="4970109" y="2121408"/>
            <a:ext cx="6730276" cy="4050792"/>
          </a:xfrm>
        </p:spPr>
        <p:txBody>
          <a:bodyPr>
            <a:normAutofit/>
          </a:bodyPr>
          <a:lstStyle/>
          <a:p>
            <a:r>
              <a:rPr lang="pl-PL" sz="1300"/>
              <a:t>Poręczeniem poręczyciel gwarantuje, że oskarżony (podejrzany) nie będzie uchylał się od postępowania ani utrudniał go. Jeżeli poręczenie składa sam oskarżony, gwarancją ma być suma poręczenia, którą zapewnia on podporządkowanie się rygorom procesowym. Poręczenie jest zatem swoistą umową między organem stosującym ten środek a poręczycielem z możliwością negocjacji zarówno co do przedmiotu poręczenia, jak i co do jego wartości. </a:t>
            </a:r>
          </a:p>
          <a:p>
            <a:r>
              <a:rPr lang="pl-PL" sz="1300"/>
              <a:t>Przedmiot poręczenia pozostaje własnością poręczającego, a ograniczeniu podlega jedynie jego władztwo nad nim. </a:t>
            </a:r>
          </a:p>
          <a:p>
            <a:r>
              <a:rPr lang="pl-PL" sz="1300"/>
              <a:t>Wysokość, rodzaj, warunki termin złożenia poręczenia określa organ procesowy przy uwzględnieniu sytuacji majątkowej oskarżonego lub składającego poręczenie oraz charakteru zarzucanego czynu oraz wysokość wyrządzonej szkody. Prof. Grzegorczyk – </a:t>
            </a:r>
            <a:r>
              <a:rPr lang="pl-PL" sz="1300" b="1"/>
              <a:t>szczególne znaczenie powinno się przypisać temu, jaki charakter miało przestępstwo popełnione przez oskarżonego. Im poważniejsze tym wyższa powinna być suma poręczenia. </a:t>
            </a:r>
            <a:r>
              <a:rPr lang="pl-PL" sz="1300"/>
              <a:t>Jednocześnie nie chodzi jednak o to, poręczenie majątkowe było środkiem zapobiegawczym jedynie dla zamożnych, ale żeby jego rozmiar był z jednej strony realny do uiszczenia, ale z drugiej miał tak istotny wpływ na sytuację materialną danej osoby, że stworzona zostanie potencjalna gwarancja powstrzymania się oskarżonego od bezprawnego utrudniania postępowania, zaś w przypadku poręczyciela, gdy jest nim osoba trzecia, czuwania przez niego nad tym, aby oskarżony, za którego poręczył, nie podejmował bezprawnych działań godzących w prawidłowy tok procesu</a:t>
            </a:r>
          </a:p>
          <a:p>
            <a:endParaRPr lang="pl-PL" sz="1300"/>
          </a:p>
        </p:txBody>
      </p:sp>
      <p:grpSp>
        <p:nvGrpSpPr>
          <p:cNvPr id="73" name="Group 72">
            <a:extLst>
              <a:ext uri="{FF2B5EF4-FFF2-40B4-BE49-F238E27FC236}">
                <a16:creationId xmlns:a16="http://schemas.microsoft.com/office/drawing/2014/main" id="{6BAEAFFD-C82E-4805-8EFA-403C6D826E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EDC28443-F61D-4568-A939-A57CC8BE6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3662A386-B011-43D7-945D-36EB3CBC3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353806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a:t>przepadek przedmiotu poręczenia</a:t>
            </a:r>
          </a:p>
        </p:txBody>
      </p:sp>
      <p:sp>
        <p:nvSpPr>
          <p:cNvPr id="3" name="Symbol zastępczy zawartości 2"/>
          <p:cNvSpPr>
            <a:spLocks noGrp="1"/>
          </p:cNvSpPr>
          <p:nvPr>
            <p:ph idx="1"/>
          </p:nvPr>
        </p:nvSpPr>
        <p:spPr/>
        <p:txBody>
          <a:bodyPr>
            <a:normAutofit fontScale="77500" lnSpcReduction="20000"/>
          </a:bodyPr>
          <a:lstStyle/>
          <a:p>
            <a:pPr marL="0" indent="0" algn="just">
              <a:lnSpc>
                <a:spcPct val="120000"/>
              </a:lnSpc>
              <a:buNone/>
            </a:pPr>
            <a:r>
              <a:rPr lang="pl-PL" sz="2400" dirty="0"/>
              <a:t>Jeżeli oskarżony utrudnia postępowanie organ procesowy wydaje postanowienie o przepadku przedmiotu poręczenia: </a:t>
            </a:r>
          </a:p>
          <a:p>
            <a:pPr marL="361950" indent="-361950" algn="just">
              <a:lnSpc>
                <a:spcPct val="120000"/>
              </a:lnSpc>
              <a:buFont typeface="Wingdings" panose="05000000000000000000" pitchFamily="2" charset="2"/>
              <a:buChar char="Ø"/>
            </a:pPr>
            <a:r>
              <a:rPr lang="pl-PL" sz="2000" b="1" dirty="0"/>
              <a:t>Obligatoryjnie</a:t>
            </a:r>
            <a:r>
              <a:rPr lang="pl-PL" sz="2000" dirty="0"/>
              <a:t> – w razie ucieczki lub ukrycia się oskarżonego </a:t>
            </a:r>
          </a:p>
          <a:p>
            <a:pPr marL="361950" indent="-361950" algn="just">
              <a:lnSpc>
                <a:spcPct val="120000"/>
              </a:lnSpc>
              <a:buFont typeface="Wingdings" panose="05000000000000000000" pitchFamily="2" charset="2"/>
              <a:buChar char="Ø"/>
            </a:pPr>
            <a:r>
              <a:rPr lang="pl-PL" sz="2000" b="1" dirty="0"/>
              <a:t>Fakultatywnie</a:t>
            </a:r>
            <a:r>
              <a:rPr lang="pl-PL" sz="2000" dirty="0"/>
              <a:t> – jeżeli w inny sposób niż ucieczka czy ukrycie się utrudnia on postępowanie.</a:t>
            </a:r>
          </a:p>
          <a:p>
            <a:pPr marL="361950" indent="-361950" algn="just">
              <a:lnSpc>
                <a:spcPct val="120000"/>
              </a:lnSpc>
              <a:buFont typeface="Wingdings" panose="05000000000000000000" pitchFamily="2" charset="2"/>
              <a:buChar char="Ø"/>
            </a:pPr>
            <a:r>
              <a:rPr lang="pl-PL" sz="2000" b="1" dirty="0"/>
              <a:t>Całego przedmiotu poręczenia </a:t>
            </a:r>
          </a:p>
          <a:p>
            <a:pPr marL="361950" indent="-361950" algn="just">
              <a:lnSpc>
                <a:spcPct val="120000"/>
              </a:lnSpc>
              <a:buFont typeface="Wingdings" panose="05000000000000000000" pitchFamily="2" charset="2"/>
              <a:buChar char="Ø"/>
            </a:pPr>
            <a:r>
              <a:rPr lang="pl-PL" sz="2000" b="1" dirty="0"/>
              <a:t>Częściowy przepadek poręczenia </a:t>
            </a:r>
            <a:r>
              <a:rPr lang="pl-PL" sz="2000" dirty="0"/>
              <a:t>(lub ściągnięcie jego sum) – jednocześnie stosuje się </a:t>
            </a:r>
            <a:r>
              <a:rPr lang="pl-PL" sz="2200" dirty="0"/>
              <a:t>wobec oskarżonego dodatkowy nieizolacyjny środek zapobiegawczy, z uwzględnieniem potrzeby zabezpieczenia prawidłowego toku procesu. Celem tej regulacji jest uniknięcie zbyt częstego stosowania tymczasowego aresztowania w związku z przepadkiem poręczenia, przy jednoczesnym utrzymaniu tego środka zapobiegawczego i wymuszeniu albo na poręczającym lepszego wywiązywania się ze swoich obowiązków albo na oskarżonym – poprzez zastosowanie dodatkowego </a:t>
            </a:r>
            <a:r>
              <a:rPr lang="pl-PL" sz="2200" dirty="0" err="1"/>
              <a:t>nieizolacyjnego</a:t>
            </a:r>
            <a:r>
              <a:rPr lang="pl-PL" sz="2200" dirty="0"/>
              <a:t> środka – zaniechania utrudniania postępowania. </a:t>
            </a:r>
          </a:p>
        </p:txBody>
      </p:sp>
      <p:cxnSp>
        <p:nvCxnSpPr>
          <p:cNvPr id="5" name="Łącznik prosty 4"/>
          <p:cNvCxnSpPr/>
          <p:nvPr/>
        </p:nvCxnSpPr>
        <p:spPr>
          <a:xfrm>
            <a:off x="0" y="3508822"/>
            <a:ext cx="12192000" cy="9525"/>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5819140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descr="How Bail Bonds Payment Plans Work - Eight Ball Bail Bonds">
            <a:extLst>
              <a:ext uri="{FF2B5EF4-FFF2-40B4-BE49-F238E27FC236}">
                <a16:creationId xmlns:a16="http://schemas.microsoft.com/office/drawing/2014/main" id="{8AE7DC7B-B7BA-44F3-BC6C-325DF18F6E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09" r="13515" b="-1"/>
          <a:stretch/>
        </p:blipFill>
        <p:spPr bwMode="auto">
          <a:xfrm>
            <a:off x="3343" y="10"/>
            <a:ext cx="7548923"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04015B9C-179F-43A5-894D-58193B6A8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266" y="0"/>
            <a:ext cx="463973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7883612" y="484632"/>
            <a:ext cx="3816774" cy="1609344"/>
          </a:xfrm>
          <a:ln>
            <a:noFill/>
          </a:ln>
        </p:spPr>
        <p:txBody>
          <a:bodyPr>
            <a:normAutofit/>
          </a:bodyPr>
          <a:lstStyle/>
          <a:p>
            <a:r>
              <a:rPr lang="pl-PL" sz="3200"/>
              <a:t>Przepadek przedmiotu poręczenia</a:t>
            </a:r>
          </a:p>
        </p:txBody>
      </p:sp>
      <p:sp>
        <p:nvSpPr>
          <p:cNvPr id="3" name="Symbol zastępczy zawartości 2"/>
          <p:cNvSpPr>
            <a:spLocks noGrp="1"/>
          </p:cNvSpPr>
          <p:nvPr>
            <p:ph idx="1"/>
          </p:nvPr>
        </p:nvSpPr>
        <p:spPr>
          <a:xfrm>
            <a:off x="7883611" y="2121408"/>
            <a:ext cx="3816774" cy="4050792"/>
          </a:xfrm>
        </p:spPr>
        <p:txBody>
          <a:bodyPr>
            <a:normAutofit/>
          </a:bodyPr>
          <a:lstStyle/>
          <a:p>
            <a:r>
              <a:rPr lang="pl-PL" sz="900"/>
              <a:t>Organ procesowy ma obowiązek uprzedzić składającego poręczenie (czyli oskarżonego lub inną osobę o możliwości przepadku tego poręczenia i warunkach jego orzeczenia, a także o uregulowanym w art. 269 postępowaniu z jego przedmiotami i sumami w razie przepadku oraz postępowaniu w razie ustania poręczenia, a także o zasadach jego cofania. Brak uprzedzenia o treści art. 268 § 1 i art. 269 nie pozwala na orzeczenie przepadku poręczenia lub ściągnięcie sumy poręczenia nawet wówczas, gdy istnieje podstawa do przyjęcia, że poręczyciel znał treść odnośnych przepisów (por. art. 16 §  1 oraz uchwałę SN z dnia 20 maja 1992, I KZP 17/92) W razie orzeczenia przepadku poręczenia lub ściągnięciu jego sum przekazywane są na rzecz Skarbu Państwa. Na skutek prawomocnego orzeczenia przepadku Skarb Państwa staje się więc właścicielem pieniędzy lub papierów wartościowych, gdy to one były przedmiotem poręczenia, albo podmiotem uprawnionym do uzyskania sum zabezpieczonych zastawem lub hipoteką, które powinny być teraz ściągnięte i przekazane na jego rachunek.</a:t>
            </a:r>
          </a:p>
          <a:p>
            <a:r>
              <a:rPr lang="pl-PL" sz="900"/>
              <a:t>Pokrzywdzonemu gwarantuje się, że na przedmiotach lub sumach poręczenia, które uległy przepadkowi, będzie miał pierwszeństwo zaspokojenia swoich roszczeń majątkowych, jeżeli w inny sposób nie może uzyskać naprawienia wyrządzonej mu szkody.  </a:t>
            </a:r>
          </a:p>
          <a:p>
            <a:r>
              <a:rPr lang="pl-PL" sz="900"/>
              <a:t>Procedowanie w przedmiocie przepadku poręczenia -  orzeka z urzędu sąd, przed którym toczy się postępowanie. W postępowaniu przygotowawczym, na wniosek prokuratora, orzeka sąd właściwy do rozpoznania sprawy. Prawo do udziału posiedzeniu mają oskarżony (oraz obrońca), poręczyciel i prokurator.</a:t>
            </a:r>
          </a:p>
          <a:p>
            <a:endParaRPr lang="pl-PL" sz="900"/>
          </a:p>
        </p:txBody>
      </p:sp>
      <p:grpSp>
        <p:nvGrpSpPr>
          <p:cNvPr id="73" name="Group 72">
            <a:extLst>
              <a:ext uri="{FF2B5EF4-FFF2-40B4-BE49-F238E27FC236}">
                <a16:creationId xmlns:a16="http://schemas.microsoft.com/office/drawing/2014/main" id="{66F85F57-956F-40FF-BE22-C6EB6E36C9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5AA35EF8-94F7-4A24-AA24-845DB2A1F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A38E4383-DE91-4221-BD38-50EFE3891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067942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How Bail Bonds Payment Plans Work - Eight Ball Bail Bonds">
            <a:extLst>
              <a:ext uri="{FF2B5EF4-FFF2-40B4-BE49-F238E27FC236}">
                <a16:creationId xmlns:a16="http://schemas.microsoft.com/office/drawing/2014/main" id="{5C1E11DE-5242-495E-A08F-10F9DCCC10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33" r="27639" b="-1"/>
          <a:stretch/>
        </p:blipFill>
        <p:spPr bwMode="auto">
          <a:xfrm>
            <a:off x="3344" y="10"/>
            <a:ext cx="4646726"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7A9FF011-88A5-4B89-AD4A-E08820CEE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4970109" y="484632"/>
            <a:ext cx="6730277" cy="1609344"/>
          </a:xfrm>
          <a:ln>
            <a:noFill/>
          </a:ln>
        </p:spPr>
        <p:txBody>
          <a:bodyPr>
            <a:normAutofit/>
          </a:bodyPr>
          <a:lstStyle/>
          <a:p>
            <a:r>
              <a:rPr lang="pl-PL"/>
              <a:t>Ustanie i cofnięcie poręczenia </a:t>
            </a:r>
          </a:p>
        </p:txBody>
      </p:sp>
      <p:sp>
        <p:nvSpPr>
          <p:cNvPr id="3" name="Symbol zastępczy zawartości 2"/>
          <p:cNvSpPr>
            <a:spLocks noGrp="1"/>
          </p:cNvSpPr>
          <p:nvPr>
            <p:ph idx="1"/>
          </p:nvPr>
        </p:nvSpPr>
        <p:spPr>
          <a:xfrm>
            <a:off x="4970109" y="2121408"/>
            <a:ext cx="6730276" cy="4050792"/>
          </a:xfrm>
        </p:spPr>
        <p:txBody>
          <a:bodyPr>
            <a:normAutofit/>
          </a:bodyPr>
          <a:lstStyle/>
          <a:p>
            <a:pPr marL="0" indent="0">
              <a:buNone/>
            </a:pPr>
            <a:r>
              <a:rPr lang="pl-PL" sz="1000" b="1"/>
              <a:t>Ustanie poręczenia</a:t>
            </a:r>
          </a:p>
          <a:p>
            <a:pPr lvl="1">
              <a:buFontTx/>
              <a:buChar char="-"/>
            </a:pPr>
            <a:r>
              <a:rPr lang="pl-PL" sz="1000"/>
              <a:t>Z momentem rozpoczęcia wykonywania kary, chyba że w postanowienie o przyjęciu poręczenia ustalono inaczej</a:t>
            </a:r>
          </a:p>
          <a:p>
            <a:pPr lvl="1">
              <a:buFontTx/>
              <a:buChar char="-"/>
            </a:pPr>
            <a:r>
              <a:rPr lang="pl-PL" sz="1000"/>
              <a:t>- gdy proces zakończono prawomocnie w sposób nieprzewidujący wykonywania kary (uniewinnienie, warunkowe umorzenie, skazanie z warunkowym zawieszeniem wykonania kary, odstąpienie od wymierzenia kary), poręczenie ustaje z momentem uprawomocnienia się wyroku. </a:t>
            </a:r>
          </a:p>
          <a:p>
            <a:pPr lvl="1">
              <a:buFontTx/>
              <a:buChar char="-"/>
            </a:pPr>
            <a:r>
              <a:rPr lang="pl-PL" sz="1000"/>
              <a:t>W razie skazania na karę pozbawienia wolności bezwarunkowo wykonywaną poręczenie ustaje dopiero z chwilą rozpoczęcia odbywania kary przez skazanego, czyli stawienia się go do jej odbycia. W razie niezgłoszenia się skazanego do odbycia kary wchodzi – przepadek poręczenia</a:t>
            </a:r>
          </a:p>
          <a:p>
            <a:pPr lvl="1">
              <a:buFontTx/>
              <a:buChar char="-"/>
            </a:pPr>
            <a:r>
              <a:rPr lang="pl-PL" sz="1000"/>
              <a:t>Uchwala SN (7) z 22 stycznia 2003 r., I KZP 36/02 </a:t>
            </a:r>
            <a:r>
              <a:rPr lang="pl-PL" sz="1000" b="1"/>
              <a:t>– </a:t>
            </a:r>
            <a:r>
              <a:rPr lang="pl-PL" sz="1000"/>
              <a:t>w razie zastosowania wobec oskarżonego, względem którego jest już stosowane poręczenie majątkowe, tymczasowego aresztowania bez zawarcia w postanowieniu o zastosowaniu tego środka wzmianki o uchyleniu poręczenia albo o jego zamianie na tymczasowe aresztowanie, poręczenie to ustaje z chwilą rozpoczęcia efektywnego wykonywania tymczasowego aresztowania, czyli z momentem osadzenia oskarżonego, a nie z chwilą wydania czy uprawomocnienia się postanowienia o zastosowaniu tego środka zapobiegawczego.</a:t>
            </a:r>
          </a:p>
          <a:p>
            <a:pPr marL="0" indent="0">
              <a:buNone/>
            </a:pPr>
            <a:r>
              <a:rPr lang="pl-PL" sz="1000" b="1"/>
              <a:t>Cofnięcie poręczenia</a:t>
            </a:r>
            <a:endParaRPr lang="pl-PL" sz="1000"/>
          </a:p>
          <a:p>
            <a:pPr marL="459486" lvl="1" indent="-285750">
              <a:buFontTx/>
              <a:buChar char="-"/>
            </a:pPr>
            <a:r>
              <a:rPr lang="pl-PL" sz="1000"/>
              <a:t>Ustawodawca dopuszcza możliwość cofnięcia poręczenia majątkowego, ale tylko wtedy, gdy nie został jeszcze orzeczony przepadek przedmiotu poręczenia, czyli do momentu wydania  postanowienia o przepadku przedmiotu poręczenia (ściągnięciu sum poręczenia. </a:t>
            </a:r>
          </a:p>
          <a:p>
            <a:pPr marL="459486" lvl="1" indent="-285750">
              <a:buFontTx/>
              <a:buChar char="-"/>
            </a:pPr>
            <a:r>
              <a:rPr lang="pl-PL" sz="1000"/>
              <a:t>Cofnięcie wywołuje skutek dopiero z chwilą przyjęcia nowego poręczenia lub zastosowania innego środka zapobiegawczego albo odstąpienia od stosowania takiego środka </a:t>
            </a:r>
          </a:p>
          <a:p>
            <a:pPr marL="0" indent="0">
              <a:buNone/>
            </a:pPr>
            <a:r>
              <a:rPr lang="pl-PL" sz="1000" b="1"/>
              <a:t>Zwrot przedmiotu poręczenia</a:t>
            </a:r>
            <a:r>
              <a:rPr lang="pl-PL" sz="1000"/>
              <a:t> </a:t>
            </a:r>
          </a:p>
          <a:p>
            <a:pPr marL="173736" lvl="1" indent="0">
              <a:buNone/>
            </a:pPr>
            <a:r>
              <a:rPr lang="pl-PL" sz="1000"/>
              <a:t>W wyniku jego ustania lub skutecznego cofnięcia. </a:t>
            </a:r>
          </a:p>
        </p:txBody>
      </p:sp>
      <p:grpSp>
        <p:nvGrpSpPr>
          <p:cNvPr id="73" name="Group 72">
            <a:extLst>
              <a:ext uri="{FF2B5EF4-FFF2-40B4-BE49-F238E27FC236}">
                <a16:creationId xmlns:a16="http://schemas.microsoft.com/office/drawing/2014/main" id="{6BAEAFFD-C82E-4805-8EFA-403C6D826E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EDC28443-F61D-4568-A939-A57CC8BE6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3662A386-B011-43D7-945D-36EB3CBC3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3577574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a:t>Poręczenie społeczne i osoby godnej zaufania</a:t>
            </a:r>
          </a:p>
        </p:txBody>
      </p:sp>
      <p:sp>
        <p:nvSpPr>
          <p:cNvPr id="4" name="Symbol zastępczy tekstu 3"/>
          <p:cNvSpPr>
            <a:spLocks noGrp="1"/>
          </p:cNvSpPr>
          <p:nvPr>
            <p:ph type="body" idx="1"/>
          </p:nvPr>
        </p:nvSpPr>
        <p:spPr/>
        <p:txBody>
          <a:bodyPr/>
          <a:lstStyle/>
          <a:p>
            <a:pPr algn="ctr"/>
            <a:r>
              <a:rPr lang="pl-PL" dirty="0"/>
              <a:t>Poręczenie społeczne – art. 271 </a:t>
            </a:r>
          </a:p>
        </p:txBody>
      </p:sp>
      <p:sp>
        <p:nvSpPr>
          <p:cNvPr id="5" name="Symbol zastępczy zawartości 4"/>
          <p:cNvSpPr>
            <a:spLocks noGrp="1"/>
          </p:cNvSpPr>
          <p:nvPr>
            <p:ph sz="half" idx="2"/>
          </p:nvPr>
        </p:nvSpPr>
        <p:spPr/>
        <p:txBody>
          <a:bodyPr>
            <a:normAutofit fontScale="85000" lnSpcReduction="20000"/>
          </a:bodyPr>
          <a:lstStyle/>
          <a:p>
            <a:pPr algn="just"/>
            <a:r>
              <a:rPr lang="pl-PL" sz="1800" dirty="0"/>
              <a:t>§ 1. Od </a:t>
            </a:r>
            <a:r>
              <a:rPr lang="pl-PL" sz="1800" b="1" dirty="0"/>
              <a:t>pracodawcy</a:t>
            </a:r>
            <a:r>
              <a:rPr lang="pl-PL" sz="1800" dirty="0"/>
              <a:t>, u którego oskarżony jest zatrudniony, od </a:t>
            </a:r>
            <a:r>
              <a:rPr lang="pl-PL" sz="1800" b="1" dirty="0"/>
              <a:t>kierownictwa szkoły lub uczelni</a:t>
            </a:r>
            <a:r>
              <a:rPr lang="pl-PL" sz="1800" dirty="0"/>
              <a:t>, których oskarżony jest uczniem lub studentem, od zespołu, w którym oskarżony pracuje lub uczy się, albo od </a:t>
            </a:r>
            <a:r>
              <a:rPr lang="pl-PL" sz="1800" b="1" dirty="0"/>
              <a:t>organizacji społecznej</a:t>
            </a:r>
            <a:r>
              <a:rPr lang="pl-PL" sz="1800" dirty="0"/>
              <a:t>, której oskarżony jest członkiem, można, na ich wniosek, przyjąć poręczenie, że </a:t>
            </a:r>
            <a:r>
              <a:rPr lang="pl-PL" sz="1800" u="sng" dirty="0"/>
              <a:t>oskarżony stawi się na każde wezwanie i nie będzie w sposób bezprawny utrudniał postępowania; jeżeli oskarżony jest żołnierzem, można przyjąć poręczenie od zespołu żołnierskiego, zgłoszone za pośrednictwem właściwego dowódcy.</a:t>
            </a:r>
          </a:p>
          <a:p>
            <a:pPr algn="just"/>
            <a:r>
              <a:rPr lang="pl-PL" sz="1800" dirty="0"/>
              <a:t>§ 2. Do wniosku o przyjęcie poręczenia zespół lub organizacja społeczna dołącza wyciąg z protokołu zawierającego uchwałę o podjęciu się poręczenia.</a:t>
            </a:r>
          </a:p>
          <a:p>
            <a:pPr algn="just"/>
            <a:r>
              <a:rPr lang="pl-PL" sz="1800" dirty="0"/>
              <a:t>§ 3. We wniosku o przyjęcie poręczenia należy wskazać osobę, która ma wykonywać obowiązki poręczającego; osoba ta składa oświadczenie o przyjęciu tych obowiązków.</a:t>
            </a:r>
          </a:p>
        </p:txBody>
      </p:sp>
      <p:sp>
        <p:nvSpPr>
          <p:cNvPr id="6" name="Symbol zastępczy tekstu 5"/>
          <p:cNvSpPr>
            <a:spLocks noGrp="1"/>
          </p:cNvSpPr>
          <p:nvPr>
            <p:ph type="body" sz="quarter" idx="3"/>
          </p:nvPr>
        </p:nvSpPr>
        <p:spPr/>
        <p:txBody>
          <a:bodyPr/>
          <a:lstStyle/>
          <a:p>
            <a:pPr algn="ctr"/>
            <a:r>
              <a:rPr lang="pl-PL" dirty="0"/>
              <a:t>Poręczenie osoby godnej zaufania – art. 272  </a:t>
            </a:r>
          </a:p>
        </p:txBody>
      </p:sp>
      <p:sp>
        <p:nvSpPr>
          <p:cNvPr id="7" name="Symbol zastępczy zawartości 6"/>
          <p:cNvSpPr>
            <a:spLocks noGrp="1"/>
          </p:cNvSpPr>
          <p:nvPr>
            <p:ph sz="quarter" idx="4"/>
          </p:nvPr>
        </p:nvSpPr>
        <p:spPr>
          <a:xfrm>
            <a:off x="6289796" y="2688336"/>
            <a:ext cx="5746260" cy="4169664"/>
          </a:xfrm>
        </p:spPr>
        <p:txBody>
          <a:bodyPr>
            <a:normAutofit fontScale="85000" lnSpcReduction="20000"/>
          </a:bodyPr>
          <a:lstStyle/>
          <a:p>
            <a:pPr algn="just"/>
            <a:r>
              <a:rPr lang="pl-PL" sz="2000" dirty="0"/>
              <a:t>Poręczenie, że oskarżony stawi się na każde wezwanie i nie będzie w sposób bezprawny utrudniał postępowania, można także przyjąć od </a:t>
            </a:r>
            <a:r>
              <a:rPr lang="pl-PL" sz="2000" b="1" dirty="0"/>
              <a:t>osoby godnej zaufania</a:t>
            </a:r>
            <a:r>
              <a:rPr lang="pl-PL" sz="2000" dirty="0"/>
              <a:t>. Przepis art. 275 § 2 stosuje się odpowiednio</a:t>
            </a:r>
          </a:p>
          <a:p>
            <a:pPr algn="just"/>
            <a:r>
              <a:rPr lang="pl-PL" sz="2000" dirty="0"/>
              <a:t>- art. 275 § 2 to obowiązki nakładane na oskarżonego przy dozorze </a:t>
            </a:r>
          </a:p>
          <a:p>
            <a:pPr marL="630936" lvl="1" indent="-457200" algn="just">
              <a:buFont typeface="+mj-lt"/>
              <a:buAutoNum type="arabicPeriod"/>
            </a:pPr>
            <a:r>
              <a:rPr lang="pl-PL" sz="1600" dirty="0"/>
              <a:t>zakazie opuszczania określonego miejsca pobytu, </a:t>
            </a:r>
          </a:p>
          <a:p>
            <a:pPr marL="630936" lvl="1" indent="-457200" algn="just">
              <a:buFont typeface="+mj-lt"/>
              <a:buAutoNum type="arabicPeriod"/>
            </a:pPr>
            <a:r>
              <a:rPr lang="pl-PL" sz="1600" dirty="0"/>
              <a:t>zgłaszaniu się do organu dozorującego w określonych odstępach czasu, </a:t>
            </a:r>
          </a:p>
          <a:p>
            <a:pPr marL="630936" lvl="1" indent="-457200" algn="just">
              <a:buFont typeface="+mj-lt"/>
              <a:buAutoNum type="arabicPeriod"/>
            </a:pPr>
            <a:r>
              <a:rPr lang="pl-PL" sz="1600" dirty="0"/>
              <a:t>zawiadamianiu go o zamierzonym wyjeździe oraz o terminie powrotu, </a:t>
            </a:r>
          </a:p>
          <a:p>
            <a:pPr marL="630936" lvl="1" indent="-457200" algn="just">
              <a:buFont typeface="+mj-lt"/>
              <a:buAutoNum type="arabicPeriod"/>
            </a:pPr>
            <a:r>
              <a:rPr lang="pl-PL" sz="1600" dirty="0"/>
              <a:t>zakazie kontaktowania się z pokrzywdzonym lub z innymi osobami, </a:t>
            </a:r>
          </a:p>
          <a:p>
            <a:pPr marL="630936" lvl="1" indent="-457200" algn="just">
              <a:buFont typeface="+mj-lt"/>
              <a:buAutoNum type="arabicPeriod"/>
            </a:pPr>
            <a:r>
              <a:rPr lang="pl-PL" sz="1600" dirty="0"/>
              <a:t>zakazie zbliżania się do określonych osób na wskazaną odległość,</a:t>
            </a:r>
          </a:p>
          <a:p>
            <a:pPr marL="630936" lvl="1" indent="-457200" algn="just">
              <a:buFont typeface="+mj-lt"/>
              <a:buAutoNum type="arabicPeriod"/>
            </a:pPr>
            <a:r>
              <a:rPr lang="pl-PL" sz="1600" dirty="0"/>
              <a:t>zakazie przebywania w określonych miejscach, </a:t>
            </a:r>
          </a:p>
          <a:p>
            <a:pPr marL="630936" lvl="1" indent="-457200" algn="just">
              <a:buFont typeface="+mj-lt"/>
              <a:buAutoNum type="arabicPeriod"/>
            </a:pPr>
            <a:r>
              <a:rPr lang="pl-PL" sz="1600" dirty="0"/>
              <a:t>a także na innych ograniczeniach swobody oskarżonego, niezbędnych do wykonywania dozoru</a:t>
            </a:r>
          </a:p>
        </p:txBody>
      </p:sp>
    </p:spTree>
    <p:extLst>
      <p:ext uri="{BB962C8B-B14F-4D97-AF65-F5344CB8AC3E}">
        <p14:creationId xmlns:p14="http://schemas.microsoft.com/office/powerpoint/2010/main" val="171853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s the definition of racism racist? |">
            <a:extLst>
              <a:ext uri="{FF2B5EF4-FFF2-40B4-BE49-F238E27FC236}">
                <a16:creationId xmlns:a16="http://schemas.microsoft.com/office/drawing/2014/main" id="{9111BD26-04F4-48DF-B705-B9576896BF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470" r="32653" b="4"/>
          <a:stretch/>
        </p:blipFill>
        <p:spPr bwMode="auto">
          <a:xfrm>
            <a:off x="3344" y="10"/>
            <a:ext cx="4646726"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7A9FF011-88A5-4B89-AD4A-E08820CEE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4970109" y="484632"/>
            <a:ext cx="6730277" cy="1609344"/>
          </a:xfrm>
          <a:ln>
            <a:noFill/>
          </a:ln>
        </p:spPr>
        <p:txBody>
          <a:bodyPr>
            <a:normAutofit/>
          </a:bodyPr>
          <a:lstStyle/>
          <a:p>
            <a:r>
              <a:rPr lang="pl-PL" dirty="0"/>
              <a:t>Pojęcie środków zapobiegawczych </a:t>
            </a:r>
          </a:p>
        </p:txBody>
      </p:sp>
      <p:sp>
        <p:nvSpPr>
          <p:cNvPr id="3" name="Symbol zastępczy zawartości 2"/>
          <p:cNvSpPr>
            <a:spLocks noGrp="1"/>
          </p:cNvSpPr>
          <p:nvPr>
            <p:ph idx="1"/>
          </p:nvPr>
        </p:nvSpPr>
        <p:spPr>
          <a:xfrm>
            <a:off x="4970109" y="2121408"/>
            <a:ext cx="6730276" cy="4050792"/>
          </a:xfrm>
        </p:spPr>
        <p:txBody>
          <a:bodyPr>
            <a:normAutofit/>
          </a:bodyPr>
          <a:lstStyle/>
          <a:p>
            <a:r>
              <a:rPr lang="pl-PL" sz="1500"/>
              <a:t>Środki zapobiegawcze to rodzaj środków przymusu, których zasadniczym zadaniem jest zabezpieczenie prawidłowego toku postępowania. „Zabezpieczają” proces karny przed </a:t>
            </a:r>
            <a:r>
              <a:rPr lang="pl-PL" sz="1500" b="1"/>
              <a:t>zdarzeniami, do których jeszcze nie doszło </a:t>
            </a:r>
            <a:r>
              <a:rPr lang="pl-PL" sz="1500"/>
              <a:t>np. przed bezprawnym utrudnianiem postępowania przez oskarżonego. </a:t>
            </a:r>
          </a:p>
          <a:p>
            <a:r>
              <a:rPr lang="pl-PL" sz="1500"/>
              <a:t>Prawidłowość stosowania środków zapobiegawczych zależy od spełnienia następujących reguł: </a:t>
            </a:r>
          </a:p>
          <a:p>
            <a:pPr marL="630936" lvl="1" indent="-457200">
              <a:buFont typeface="+mj-lt"/>
              <a:buAutoNum type="arabicPeriod"/>
            </a:pPr>
            <a:r>
              <a:rPr lang="pl-PL" sz="1500"/>
              <a:t>Wyłączność ustawowej regulacji stosowania środków zapobiegawczych </a:t>
            </a:r>
          </a:p>
          <a:p>
            <a:pPr marL="630936" lvl="1" indent="-457200">
              <a:buFont typeface="+mj-lt"/>
              <a:buAutoNum type="arabicPeriod"/>
            </a:pPr>
            <a:r>
              <a:rPr lang="pl-PL" sz="1500"/>
              <a:t>Niezbędność stosowania środka zapobiegawczego</a:t>
            </a:r>
          </a:p>
          <a:p>
            <a:pPr marL="630936" lvl="1" indent="-457200">
              <a:buFont typeface="+mj-lt"/>
              <a:buAutoNum type="arabicPeriod"/>
            </a:pPr>
            <a:r>
              <a:rPr lang="pl-PL" sz="1500"/>
              <a:t>Zastosowania reguły minimalizacji dolegliwości wynikającej z zastosowania określonego środka </a:t>
            </a:r>
          </a:p>
          <a:p>
            <a:pPr marL="630936" lvl="1" indent="-457200">
              <a:buFont typeface="+mj-lt"/>
              <a:buAutoNum type="arabicPeriod"/>
            </a:pPr>
            <a:r>
              <a:rPr lang="pl-PL" sz="1500"/>
              <a:t>Zakaz naruszania czci oraz niedopuszczalność poniżającego traktowania w toku stosowania środków zapobiegawczych </a:t>
            </a:r>
          </a:p>
          <a:p>
            <a:pPr marL="630936" lvl="1" indent="-457200">
              <a:buFont typeface="+mj-lt"/>
              <a:buAutoNum type="arabicPeriod"/>
            </a:pPr>
            <a:r>
              <a:rPr lang="pl-PL" sz="1500"/>
              <a:t>Dyrektywy adaptacji środka zapobiegawczego do sytuacji procesowej </a:t>
            </a:r>
          </a:p>
          <a:p>
            <a:pPr marL="0" indent="0">
              <a:buNone/>
            </a:pPr>
            <a:r>
              <a:rPr lang="pl-PL" sz="1500" b="1"/>
              <a:t>Należy pamiętać, że środki zapobiegawcze stosuje się </a:t>
            </a:r>
            <a:r>
              <a:rPr lang="pl-PL" sz="1500" b="1" u="sng"/>
              <a:t>wyłącznie </a:t>
            </a:r>
            <a:r>
              <a:rPr lang="pl-PL" sz="1500" b="1"/>
              <a:t>względem podejrzanego lub oskarżonego! </a:t>
            </a:r>
            <a:endParaRPr lang="pl-PL" sz="1500" b="1" u="sng"/>
          </a:p>
        </p:txBody>
      </p:sp>
      <p:grpSp>
        <p:nvGrpSpPr>
          <p:cNvPr id="73" name="Group 72">
            <a:extLst>
              <a:ext uri="{FF2B5EF4-FFF2-40B4-BE49-F238E27FC236}">
                <a16:creationId xmlns:a16="http://schemas.microsoft.com/office/drawing/2014/main" id="{6BAEAFFD-C82E-4805-8EFA-403C6D826E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EDC28443-F61D-4568-A939-A57CC8BE6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3662A386-B011-43D7-945D-36EB3CBC3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08537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6" name="Oval 15">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Tytuł 6"/>
          <p:cNvSpPr>
            <a:spLocks noGrp="1"/>
          </p:cNvSpPr>
          <p:nvPr>
            <p:ph type="title"/>
          </p:nvPr>
        </p:nvSpPr>
        <p:spPr>
          <a:xfrm>
            <a:off x="1490145" y="2376862"/>
            <a:ext cx="2640646" cy="2104273"/>
          </a:xfrm>
          <a:noFill/>
        </p:spPr>
        <p:txBody>
          <a:bodyPr>
            <a:normAutofit/>
          </a:bodyPr>
          <a:lstStyle/>
          <a:p>
            <a:pPr algn="ctr"/>
            <a:r>
              <a:rPr lang="pl-PL" sz="3000">
                <a:solidFill>
                  <a:srgbClr val="FFFFFF"/>
                </a:solidFill>
              </a:rPr>
              <a:t>Poręczenie społeczne i osoby godnej zaufania</a:t>
            </a:r>
          </a:p>
        </p:txBody>
      </p:sp>
      <p:sp>
        <p:nvSpPr>
          <p:cNvPr id="19" name="Rectangle 18">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Symbol zastępczy zawartości 7"/>
          <p:cNvSpPr>
            <a:spLocks noGrp="1"/>
          </p:cNvSpPr>
          <p:nvPr>
            <p:ph idx="1"/>
          </p:nvPr>
        </p:nvSpPr>
        <p:spPr>
          <a:xfrm>
            <a:off x="6081089" y="725394"/>
            <a:ext cx="5142658" cy="5407212"/>
          </a:xfrm>
        </p:spPr>
        <p:txBody>
          <a:bodyPr anchor="ctr">
            <a:normAutofit/>
          </a:bodyPr>
          <a:lstStyle/>
          <a:p>
            <a:r>
              <a:rPr lang="pl-PL" sz="1500"/>
              <a:t>Art. 273. </a:t>
            </a:r>
          </a:p>
          <a:p>
            <a:pPr marL="128016" lvl="1" indent="0">
              <a:buNone/>
            </a:pPr>
            <a:r>
              <a:rPr lang="pl-PL" sz="1500"/>
              <a:t>§ 1. Przy odbieraniu poręczenia zawiadamia się udzielającego poręczenia lub wykonującego obowiązki poręczającego o treści zarzutu stawianego oskarżonemu oraz o obowiązkach wynikających z poręczenia i skutkach ich niedotrzymania.</a:t>
            </a:r>
          </a:p>
          <a:p>
            <a:pPr marL="128016" lvl="1" indent="0">
              <a:buNone/>
            </a:pPr>
            <a:r>
              <a:rPr lang="pl-PL" sz="1500"/>
              <a:t>§ 2. Poręczający jest obowiązany niezwłocznie powiadomić sąd lub prokuratora o wiadomych mu poczynaniach oskarżonego, zmierzających do uchylenia się od obowiązku stawienia się na wezwanie lub do utrudniania w inny bezprawny sposób postępowania.</a:t>
            </a:r>
          </a:p>
          <a:p>
            <a:r>
              <a:rPr lang="pl-PL" sz="1500"/>
              <a:t>Art. 274. </a:t>
            </a:r>
          </a:p>
          <a:p>
            <a:pPr marL="128016" lvl="1" indent="0">
              <a:buNone/>
            </a:pPr>
            <a:r>
              <a:rPr lang="pl-PL" sz="1500"/>
              <a:t>Jeżeli mimo poręczenia oskarżony nie stawi się na wezwanie lub w inny bezprawny sposób będzie utrudniał postępowanie, organ stosujący środek zapobiegawczy zawiadomi o tym udzielającego poręczenia, a ponadto może zawiadomić bezpośredniego przełożonego osoby, która złożyła poręczenie, i organizację społeczną, do której należy, a także statutowy organ nadrzędny nad poręczającą organizacją społeczną, jeżeli zostanie stwierdzone zaniedbanie obowiązków wynikających z poręczenia. Przed zawiadomieniem należy osobę, która złożyła poręczenie, wezwać w celu złożenia wyjaśnień.</a:t>
            </a:r>
          </a:p>
        </p:txBody>
      </p:sp>
    </p:spTree>
    <p:extLst>
      <p:ext uri="{BB962C8B-B14F-4D97-AF65-F5344CB8AC3E}">
        <p14:creationId xmlns:p14="http://schemas.microsoft.com/office/powerpoint/2010/main" val="2548310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6" name="Oval 15">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Tytuł 6"/>
          <p:cNvSpPr>
            <a:spLocks noGrp="1"/>
          </p:cNvSpPr>
          <p:nvPr>
            <p:ph type="title"/>
          </p:nvPr>
        </p:nvSpPr>
        <p:spPr>
          <a:xfrm>
            <a:off x="1490145" y="2376862"/>
            <a:ext cx="2640646" cy="2104273"/>
          </a:xfrm>
          <a:noFill/>
        </p:spPr>
        <p:txBody>
          <a:bodyPr>
            <a:normAutofit/>
          </a:bodyPr>
          <a:lstStyle/>
          <a:p>
            <a:pPr algn="ctr"/>
            <a:r>
              <a:rPr lang="pl-PL" sz="3000">
                <a:solidFill>
                  <a:srgbClr val="FFFFFF"/>
                </a:solidFill>
              </a:rPr>
              <a:t>Poręczenie społeczne i osoby godnej zaufania</a:t>
            </a:r>
          </a:p>
        </p:txBody>
      </p:sp>
      <p:sp>
        <p:nvSpPr>
          <p:cNvPr id="19" name="Rectangle 18">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Symbol zastępczy zawartości 7"/>
          <p:cNvSpPr>
            <a:spLocks noGrp="1"/>
          </p:cNvSpPr>
          <p:nvPr>
            <p:ph idx="1"/>
          </p:nvPr>
        </p:nvSpPr>
        <p:spPr>
          <a:xfrm>
            <a:off x="6081089" y="725394"/>
            <a:ext cx="5142658" cy="5407212"/>
          </a:xfrm>
        </p:spPr>
        <p:txBody>
          <a:bodyPr anchor="ctr">
            <a:normAutofit/>
          </a:bodyPr>
          <a:lstStyle/>
          <a:p>
            <a:pPr marL="0" indent="0">
              <a:buNone/>
            </a:pPr>
            <a:r>
              <a:rPr lang="pl-PL" sz="1100"/>
              <a:t>Na organie przyjmującym poręczenie – w obu przypadkach – ciąży obowiązek poinformowania poręczającego o:</a:t>
            </a:r>
          </a:p>
          <a:p>
            <a:pPr marL="630936" lvl="1" indent="-457200">
              <a:buFont typeface="+mj-lt"/>
              <a:buAutoNum type="arabicPeriod"/>
            </a:pPr>
            <a:r>
              <a:rPr lang="pl-PL" sz="1100"/>
              <a:t>treści zarzutu stawianego oskarżonemu;</a:t>
            </a:r>
          </a:p>
          <a:p>
            <a:pPr marL="630936" lvl="1" indent="-457200">
              <a:buFont typeface="+mj-lt"/>
              <a:buAutoNum type="arabicPeriod"/>
            </a:pPr>
            <a:r>
              <a:rPr lang="pl-PL" sz="1100"/>
              <a:t>obowiązkach, jakie ciążą na poręczycielu w związku z poręczeniem:</a:t>
            </a:r>
          </a:p>
          <a:p>
            <a:pPr marL="542925" lvl="2" indent="-187325"/>
            <a:r>
              <a:rPr lang="pl-PL" sz="1100"/>
              <a:t> zapewnienie, że oskarżony będzie stawiał się na każde wezwanie i nie będzie bezprawnie utrudniał postępowania </a:t>
            </a:r>
          </a:p>
          <a:p>
            <a:pPr marL="542925" lvl="2" indent="-187325"/>
            <a:r>
              <a:rPr lang="pl-PL" sz="1100"/>
              <a:t>Zapewnienie, że oskarżony będzie w należyty sposób wywiązywał się z nałożonych na niego obowiązków </a:t>
            </a:r>
          </a:p>
          <a:p>
            <a:pPr marL="542925" lvl="2" indent="-187325"/>
            <a:r>
              <a:rPr lang="pl-PL" sz="1100"/>
              <a:t>Niezwłocznego powiadomienia sądu lub prokuratora o wiadomych mu poczynaniach oskarżonego, zmierzających do uchylenia się od obowiązku stawienia się na wezwanie lub do utrudniania w inny bezprawny sposób postępowania</a:t>
            </a:r>
          </a:p>
          <a:p>
            <a:pPr marL="515620" lvl="1" indent="-342900">
              <a:buFont typeface="+mj-lt"/>
              <a:buAutoNum type="arabicPeriod"/>
            </a:pPr>
            <a:r>
              <a:rPr lang="pl-PL" sz="1100"/>
              <a:t>skutkach ich niedotrzymania obowiązków związanych z poręczaniem tj. konsekwencjach określonych w art. 274 oraz 287 § 1 (kary pieniężne); niepouczenie o obowiązkach i konsekwencjach ich niedopełnienia nie może wywoływać wobec poręczającego negatywnych skutków (por. art. 16 § 1)</a:t>
            </a:r>
          </a:p>
          <a:p>
            <a:pPr marL="0" indent="0">
              <a:buNone/>
            </a:pPr>
            <a:r>
              <a:rPr lang="pl-PL" sz="1100"/>
              <a:t>Na poręczającym i osobie wykonującej obowiązki poręczyciela przy poręczeniu zbiorowym ciąży obowiązek oddziaływania na oskarżonego, tak aby stawiał się on na każde wezwanie organu i nie utrudniał w bezprawny sposób oraz niezwłocznego powiadomienia sądu lub prokuratora o wiadomych mu poczynaniach oskarżonego zmierzających do uchylenia się od stawiennictwa lub bezprawnego utrudniania postępowania. Wymóg powiadomienia odnosi się jedynie do działań oskarżonego zmierzających "do uchylenia się" od stawiennictwa, a więc tylko takich, które nie usprawiedliwiają jego niestawienia się na wezwanie.</a:t>
            </a:r>
          </a:p>
        </p:txBody>
      </p:sp>
    </p:spTree>
    <p:extLst>
      <p:ext uri="{BB962C8B-B14F-4D97-AF65-F5344CB8AC3E}">
        <p14:creationId xmlns:p14="http://schemas.microsoft.com/office/powerpoint/2010/main" val="35939011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69848" y="484632"/>
            <a:ext cx="10058400" cy="1609344"/>
          </a:xfrm>
        </p:spPr>
        <p:txBody>
          <a:bodyPr>
            <a:normAutofit/>
          </a:bodyPr>
          <a:lstStyle/>
          <a:p>
            <a:r>
              <a:rPr lang="pl-PL" dirty="0"/>
              <a:t>Dozór Policji </a:t>
            </a:r>
          </a:p>
        </p:txBody>
      </p:sp>
      <p:sp>
        <p:nvSpPr>
          <p:cNvPr id="10" name="Rectangle 9">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Symbol zastępczy zawartości 2">
            <a:extLst>
              <a:ext uri="{FF2B5EF4-FFF2-40B4-BE49-F238E27FC236}">
                <a16:creationId xmlns:a16="http://schemas.microsoft.com/office/drawing/2014/main" id="{909C269E-86F7-4B05-970F-902316D9C458}"/>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40545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Dozór policji – art. 275</a:t>
            </a:r>
          </a:p>
        </p:txBody>
      </p:sp>
      <p:sp>
        <p:nvSpPr>
          <p:cNvPr id="3" name="Symbol zastępczy zawartości 2"/>
          <p:cNvSpPr>
            <a:spLocks noGrp="1"/>
          </p:cNvSpPr>
          <p:nvPr>
            <p:ph idx="1"/>
          </p:nvPr>
        </p:nvSpPr>
        <p:spPr/>
        <p:txBody>
          <a:bodyPr>
            <a:normAutofit fontScale="77500" lnSpcReduction="20000"/>
          </a:bodyPr>
          <a:lstStyle/>
          <a:p>
            <a:pPr algn="just"/>
            <a:r>
              <a:rPr lang="pl-PL" dirty="0"/>
              <a:t>§ 1 Tytułem środka zapobiegawczego można oddać </a:t>
            </a:r>
            <a:r>
              <a:rPr lang="pl-PL" b="1" u="sng" dirty="0"/>
              <a:t>oskarżonego pod dozór Policji</a:t>
            </a:r>
            <a:r>
              <a:rPr lang="pl-PL" dirty="0"/>
              <a:t>, a oskarżonego żołnierza - pod dozór przełożonego wojskowego.</a:t>
            </a:r>
          </a:p>
          <a:p>
            <a:pPr algn="just"/>
            <a:r>
              <a:rPr lang="pl-PL" dirty="0"/>
              <a:t>§ 2 Oddany pod dozór ma obowiązek stosowania się do wymagań zawartych w postanowieniu sądu lub prokuratora. Obowiązek ten może polegać na: </a:t>
            </a:r>
          </a:p>
          <a:p>
            <a:pPr marL="630936" lvl="1" indent="-457200" algn="just">
              <a:buFont typeface="+mj-lt"/>
              <a:buAutoNum type="arabicPeriod"/>
            </a:pPr>
            <a:r>
              <a:rPr lang="pl-PL" dirty="0"/>
              <a:t>zakazie opuszczania określonego miejsca pobytu, </a:t>
            </a:r>
          </a:p>
          <a:p>
            <a:pPr marL="630936" lvl="1" indent="-457200" algn="just">
              <a:buFont typeface="+mj-lt"/>
              <a:buAutoNum type="arabicPeriod"/>
            </a:pPr>
            <a:r>
              <a:rPr lang="pl-PL" dirty="0"/>
              <a:t>zgłaszaniu się do organu dozorującego w określonych odstępach czasu, </a:t>
            </a:r>
          </a:p>
          <a:p>
            <a:pPr marL="630936" lvl="1" indent="-457200" algn="just">
              <a:buFont typeface="+mj-lt"/>
              <a:buAutoNum type="arabicPeriod"/>
            </a:pPr>
            <a:r>
              <a:rPr lang="pl-PL" dirty="0"/>
              <a:t>zawiadamianiu go o zamierzonym wyjeździe oraz o terminie powrotu, </a:t>
            </a:r>
          </a:p>
          <a:p>
            <a:pPr marL="630936" lvl="1" indent="-457200" algn="just">
              <a:buFont typeface="+mj-lt"/>
              <a:buAutoNum type="arabicPeriod"/>
            </a:pPr>
            <a:r>
              <a:rPr lang="pl-PL" dirty="0"/>
              <a:t>zakazie kontaktowania się z pokrzywdzonym lub z innymi osobami, </a:t>
            </a:r>
          </a:p>
          <a:p>
            <a:pPr marL="630936" lvl="1" indent="-457200" algn="just">
              <a:buFont typeface="+mj-lt"/>
              <a:buAutoNum type="arabicPeriod"/>
            </a:pPr>
            <a:r>
              <a:rPr lang="pl-PL" dirty="0"/>
              <a:t>zakazie zbliżania się do określonych osób na wskazaną odległość,</a:t>
            </a:r>
          </a:p>
          <a:p>
            <a:pPr marL="630936" lvl="1" indent="-457200" algn="just">
              <a:buFont typeface="+mj-lt"/>
              <a:buAutoNum type="arabicPeriod"/>
            </a:pPr>
            <a:r>
              <a:rPr lang="pl-PL" dirty="0"/>
              <a:t>zakazie przebywania w określonych miejscach, </a:t>
            </a:r>
          </a:p>
          <a:p>
            <a:pPr marL="630936" lvl="1" indent="-457200" algn="just">
              <a:buFont typeface="+mj-lt"/>
              <a:buAutoNum type="arabicPeriod"/>
            </a:pPr>
            <a:r>
              <a:rPr lang="pl-PL" dirty="0"/>
              <a:t>a także na innych ograniczeniach swobody oskarżonego, niezbędnych do wykonywania dozoru.</a:t>
            </a:r>
          </a:p>
          <a:p>
            <a:pPr algn="just"/>
            <a:r>
              <a:rPr lang="pl-PL" dirty="0"/>
              <a:t>§ 4. Oddany pod dozór Policji ma obowiązek stawiania się we wskazanej jednostce organizacyjnej Policji z dokumentem stwierdzającym tożsamość, wykonywania poleceń mających na celu dokumentowanie przebiegu dozoru oraz udzielania informacji koniecznych dla ustalenia, czy stosuje się on do wymagań nałożonych w postanowieniu sądu lub prokuratora. W celu uzyskania takich informacji można wzywać oskarżonego do stawiennictwa w wyznaczonym terminie.</a:t>
            </a:r>
          </a:p>
          <a:p>
            <a:pPr algn="just"/>
            <a:r>
              <a:rPr lang="pl-PL" dirty="0"/>
              <a:t>§ 5. W wypadku niestosowania się przez oddanego pod dozór do wymagań określonych w postanowieniu organ dozorujący niezwłocznie zawiadamia o tym sąd lub prokuratora, który wydał postanowienie.</a:t>
            </a:r>
          </a:p>
        </p:txBody>
      </p:sp>
      <p:sp>
        <p:nvSpPr>
          <p:cNvPr id="4" name="Nawias klamrowy zamykający 3"/>
          <p:cNvSpPr/>
          <p:nvPr/>
        </p:nvSpPr>
        <p:spPr>
          <a:xfrm>
            <a:off x="8924543" y="3103644"/>
            <a:ext cx="411479" cy="1370153"/>
          </a:xfrm>
          <a:prstGeom prst="rightBrace">
            <a:avLst>
              <a:gd name="adj1" fmla="val 8388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ole tekstowe 4"/>
          <p:cNvSpPr txBox="1"/>
          <p:nvPr/>
        </p:nvSpPr>
        <p:spPr>
          <a:xfrm>
            <a:off x="9581635" y="3465554"/>
            <a:ext cx="22037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katalog obowiązków przy dozorze </a:t>
            </a:r>
          </a:p>
        </p:txBody>
      </p:sp>
    </p:spTree>
    <p:extLst>
      <p:ext uri="{BB962C8B-B14F-4D97-AF65-F5344CB8AC3E}">
        <p14:creationId xmlns:p14="http://schemas.microsoft.com/office/powerpoint/2010/main" val="21249025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69848" y="484632"/>
            <a:ext cx="10058400" cy="1609344"/>
          </a:xfrm>
        </p:spPr>
        <p:txBody>
          <a:bodyPr>
            <a:normAutofit/>
          </a:bodyPr>
          <a:lstStyle/>
          <a:p>
            <a:r>
              <a:rPr lang="pl-PL" dirty="0"/>
              <a:t>Dozór policji – art. 275</a:t>
            </a:r>
          </a:p>
        </p:txBody>
      </p:sp>
      <p:sp>
        <p:nvSpPr>
          <p:cNvPr id="10" name="Rectangle 9">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Symbol zastępczy zawartości 2">
            <a:extLst>
              <a:ext uri="{FF2B5EF4-FFF2-40B4-BE49-F238E27FC236}">
                <a16:creationId xmlns:a16="http://schemas.microsoft.com/office/drawing/2014/main" id="{69325887-2863-448E-A34C-711380FDC5AE}"/>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16233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Dozór warunkowy policji – art. 275 § 3</a:t>
            </a:r>
          </a:p>
        </p:txBody>
      </p:sp>
      <p:sp>
        <p:nvSpPr>
          <p:cNvPr id="3" name="Symbol zastępczy zawartości 2"/>
          <p:cNvSpPr>
            <a:spLocks noGrp="1"/>
          </p:cNvSpPr>
          <p:nvPr>
            <p:ph idx="1"/>
          </p:nvPr>
        </p:nvSpPr>
        <p:spPr/>
        <p:txBody>
          <a:bodyPr>
            <a:normAutofit fontScale="77500" lnSpcReduction="20000"/>
          </a:bodyPr>
          <a:lstStyle/>
          <a:p>
            <a:pPr marL="0" indent="0" algn="just">
              <a:buNone/>
            </a:pPr>
            <a:r>
              <a:rPr lang="pl-PL" dirty="0"/>
              <a:t>Jeżeli zachodzą </a:t>
            </a:r>
            <a:r>
              <a:rPr lang="pl-PL" b="1" dirty="0"/>
              <a:t>przesłanki zastosowania tymczasowego aresztowania </a:t>
            </a:r>
            <a:r>
              <a:rPr lang="pl-PL" dirty="0"/>
              <a:t>wobec oskarżonego o przestępstwo popełnione z użyciem przemocy lub groźby bezprawnej na szkodę osoby najbliższej albo innej osoby zamieszkującej wspólnie ze sprawcą, zamiast tymczasowego aresztowania można zastosować dozór, pod warunkiem że oskarżony w wyznaczonym terminie opuści lokal zajmowany wspólnie z pokrzywdzonym oraz określi miejsce swojego pobytu.</a:t>
            </a:r>
          </a:p>
          <a:p>
            <a:pPr marL="0" indent="0" algn="just">
              <a:buNone/>
            </a:pPr>
            <a:r>
              <a:rPr lang="pl-PL" dirty="0"/>
              <a:t>Dozór warunkowy Policji tzn. zamiast tymczasowego aresztowania stosujemy dozór Policji </a:t>
            </a:r>
            <a:r>
              <a:rPr lang="pl-PL" b="1" dirty="0"/>
              <a:t>pod warunkiem</a:t>
            </a:r>
            <a:r>
              <a:rPr lang="pl-PL" dirty="0"/>
              <a:t>, że oskarżony zachowa się w określony sposób. </a:t>
            </a:r>
          </a:p>
          <a:p>
            <a:pPr marL="0" indent="0" algn="just">
              <a:buNone/>
            </a:pPr>
            <a:r>
              <a:rPr lang="pl-PL" dirty="0"/>
              <a:t>Prokurator - przy istnieniu obaw uzasadniających wystąpienie do sądu z wnioskiem o zastosowania środka izolacyjnego - musi i może wstępnie rozważyć, czy obawy te (wskazane w art. 258 § 1-3), w razie opuszczenia przez podejrzanego lokalu, w którym miało miejsce zarzucane mu przestępstwo z użyciem przemocy lub groźby bezprawnej wobec współmieszkańca i wskazanie przez niego nowego swego miejsca pobytu, zmniejszy wagę tych obaw na tyle, że wystarczające będzie - dla zapewnienia prawidłowego toku procesu, jak i zapobiegnięcia ponownemu popełnieniu przez podejrzanego przestępstwa - zastosowanie jedynie dozoru ze stosownymi obowiązkami wskazanymi w art. 275 § 2.</a:t>
            </a:r>
          </a:p>
          <a:p>
            <a:pPr marL="0" lvl="0" indent="0" algn="just">
              <a:buNone/>
            </a:pPr>
            <a:r>
              <a:rPr lang="pl-PL" dirty="0"/>
              <a:t>Należy mieć na uwadze, czy opuszczenie przez podejrzanego dotychczasowego i znalezienie nowego miejsca pobytu jest in concreto realne i w jakim czasie może do tego. W razie niedostosowania się oskarżonego do wymogów dozoru warunkowego Policji możliwe jest sięgnięcie po tymczasowe aresztowanie, ale jedynie wówczas, gdy niedostosowanie się jest istotne (a więc już nie np. wtedy, gdy podejrzany wyprowadził się wprawdzie z lokalu, ale z naruszeniem terminu) i nie uległy w tym czasie zmianie wymogi oraz potrzeba stosowania środków zapobiegawczych (nadal istnieją duże prawdopodobieństwo popełnienia przez niego zarzuconego mu czynu oraz obawy uzasadniające stosowanie środków zapobiegawczych, w tym tymczasowego aresztowania, które mogą odpaść w wyniku kolejnych czynności dowodowych przeprowadzonych po orzeczeniu warunkowego dozoru). </a:t>
            </a:r>
          </a:p>
        </p:txBody>
      </p:sp>
    </p:spTree>
    <p:extLst>
      <p:ext uri="{BB962C8B-B14F-4D97-AF65-F5344CB8AC3E}">
        <p14:creationId xmlns:p14="http://schemas.microsoft.com/office/powerpoint/2010/main" val="36691317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69848" y="484632"/>
            <a:ext cx="10058400" cy="1609344"/>
          </a:xfrm>
        </p:spPr>
        <p:txBody>
          <a:bodyPr>
            <a:normAutofit/>
          </a:bodyPr>
          <a:lstStyle/>
          <a:p>
            <a:r>
              <a:rPr lang="pl-PL" dirty="0"/>
              <a:t>Nakaz opuszczenia lokalu mieszkalnego</a:t>
            </a:r>
          </a:p>
        </p:txBody>
      </p:sp>
      <p:sp>
        <p:nvSpPr>
          <p:cNvPr id="10" name="Rectangle 9">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Symbol zastępczy zawartości 2">
            <a:extLst>
              <a:ext uri="{FF2B5EF4-FFF2-40B4-BE49-F238E27FC236}">
                <a16:creationId xmlns:a16="http://schemas.microsoft.com/office/drawing/2014/main" id="{8A9386DD-B886-451C-B904-3BC98CBD6773}"/>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21927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400" dirty="0"/>
              <a:t>Nakaz opuszczenia lokalu mieszkalnego</a:t>
            </a:r>
          </a:p>
        </p:txBody>
      </p:sp>
      <p:sp>
        <p:nvSpPr>
          <p:cNvPr id="3" name="Symbol zastępczy zawartości 2"/>
          <p:cNvSpPr>
            <a:spLocks noGrp="1"/>
          </p:cNvSpPr>
          <p:nvPr>
            <p:ph idx="1"/>
          </p:nvPr>
        </p:nvSpPr>
        <p:spPr/>
        <p:txBody>
          <a:bodyPr>
            <a:normAutofit fontScale="85000" lnSpcReduction="20000"/>
          </a:bodyPr>
          <a:lstStyle/>
          <a:p>
            <a:pPr algn="just"/>
            <a:r>
              <a:rPr lang="pl-PL" dirty="0"/>
              <a:t>Art. 275a. § 1. Tytułem środka zapobiegawczego można nakazać oskarżonemu o przestępstwo popełnione z użyciem przemocy na szkodę osoby wspólnie zamieszkującej okresowe opuszczenie lokalu zajmowanego wspólnie z pokrzywdzonym, jeżeli zachodzi uzasadniona obawa, że oskarżony ponownie popełni przestępstwo z użyciem przemocy wobec tej osoby, zwłaszcza gdy popełnieniem takiego przestępstwa groził.</a:t>
            </a:r>
          </a:p>
          <a:p>
            <a:pPr algn="just"/>
            <a:r>
              <a:rPr lang="pl-PL" dirty="0"/>
              <a:t>§ 2. W postępowaniu przygotowawczym środek przewidziany w § 1 stosuje się na wniosek Policji albo z urzędu.</a:t>
            </a:r>
          </a:p>
          <a:p>
            <a:pPr algn="just"/>
            <a:r>
              <a:rPr lang="pl-PL" dirty="0"/>
              <a:t>§ 3. Jeżeli wobec oskarżonego, zatrzymanego na podstawie art. 244 § 1a lub 1b, zachodzą podstawy do zastosowania środka zapobiegawczego przewidzianego w § 1, </a:t>
            </a:r>
            <a:r>
              <a:rPr lang="pl-PL" b="1" dirty="0"/>
              <a:t>Policja niezwłocznie, nie później niż przed upływem 24 godzin od chwili zatrzymania, występuje z wnioskiem do prokuratora o zastosowanie tego środka zapobiegawczego; wniosek powinien być rozpoznany przed upływem 48 godzin od chwili zatrzymania oskarżonego</a:t>
            </a:r>
            <a:r>
              <a:rPr lang="pl-PL" dirty="0"/>
              <a:t>.</a:t>
            </a:r>
          </a:p>
          <a:p>
            <a:pPr algn="just"/>
            <a:r>
              <a:rPr lang="pl-PL" dirty="0"/>
              <a:t>§ 4. Środek przewidziany w § 1 </a:t>
            </a:r>
            <a:r>
              <a:rPr lang="pl-PL" b="1" dirty="0">
                <a:solidFill>
                  <a:srgbClr val="FF0000"/>
                </a:solidFill>
              </a:rPr>
              <a:t>stosuje się na okres nie dłuższy niż 3 miesiące</a:t>
            </a:r>
            <a:r>
              <a:rPr lang="pl-PL" dirty="0"/>
              <a:t>. Jeżeli </a:t>
            </a:r>
            <a:r>
              <a:rPr lang="pl-PL" b="1" u="sng" dirty="0">
                <a:solidFill>
                  <a:srgbClr val="00B050"/>
                </a:solidFill>
              </a:rPr>
              <a:t>nie ustały przesłanki </a:t>
            </a:r>
            <a:r>
              <a:rPr lang="pl-PL" dirty="0"/>
              <a:t>jego stosowania </a:t>
            </a:r>
            <a:r>
              <a:rPr lang="pl-PL" b="1" u="sng" dirty="0">
                <a:solidFill>
                  <a:srgbClr val="00B050"/>
                </a:solidFill>
              </a:rPr>
              <a:t>sąd pierwszej instancji właściwy do rozpoznania sprawy</a:t>
            </a:r>
            <a:r>
              <a:rPr lang="pl-PL" dirty="0"/>
              <a:t>, na wniosek prokuratora, może przedłużyć jego stosowanie na dalsze okresy, nie dłuższe niż 3 miesiące.</a:t>
            </a:r>
          </a:p>
          <a:p>
            <a:pPr algn="just"/>
            <a:r>
              <a:rPr lang="pl-PL" dirty="0"/>
              <a:t>§ 5. Wydając postanowienie o nakazie okresowego opuszczenia przez oskarżonego lokalu zajmowanego wspólnie z pokrzywdzonym, można, na wniosek oskarżonego, wskazać mu miejsce pobytu w placówkach zapewniających miejsca noclegowe. Placówkami wskazanymi do umieszczenia oskarżonego nie mogą być placówki pobytu ofiar przemocy w rodzinie.</a:t>
            </a:r>
          </a:p>
        </p:txBody>
      </p:sp>
    </p:spTree>
    <p:extLst>
      <p:ext uri="{BB962C8B-B14F-4D97-AF65-F5344CB8AC3E}">
        <p14:creationId xmlns:p14="http://schemas.microsoft.com/office/powerpoint/2010/main" val="2810578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ytuł 1"/>
          <p:cNvSpPr>
            <a:spLocks noGrp="1"/>
          </p:cNvSpPr>
          <p:nvPr>
            <p:ph type="title"/>
          </p:nvPr>
        </p:nvSpPr>
        <p:spPr>
          <a:xfrm>
            <a:off x="1490145" y="2376862"/>
            <a:ext cx="2640646" cy="2104273"/>
          </a:xfrm>
          <a:noFill/>
        </p:spPr>
        <p:txBody>
          <a:bodyPr>
            <a:normAutofit/>
          </a:bodyPr>
          <a:lstStyle/>
          <a:p>
            <a:pPr algn="ctr"/>
            <a:r>
              <a:rPr lang="pl-PL" sz="3000">
                <a:solidFill>
                  <a:srgbClr val="FFFFFF"/>
                </a:solidFill>
              </a:rPr>
              <a:t>Art. 276 – zawieszenie w czynnościach</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p:cNvSpPr>
            <a:spLocks noGrp="1"/>
          </p:cNvSpPr>
          <p:nvPr>
            <p:ph idx="1"/>
          </p:nvPr>
        </p:nvSpPr>
        <p:spPr>
          <a:xfrm>
            <a:off x="6081089" y="725394"/>
            <a:ext cx="5142658" cy="5407212"/>
          </a:xfrm>
        </p:spPr>
        <p:txBody>
          <a:bodyPr anchor="ctr">
            <a:normAutofit/>
          </a:bodyPr>
          <a:lstStyle/>
          <a:p>
            <a:r>
              <a:rPr lang="pl-PL" sz="1300"/>
              <a:t>Tytułem środka zapobiegawczego można zawiesić oskarżonego w </a:t>
            </a:r>
            <a:r>
              <a:rPr lang="pl-PL" sz="1300" b="1"/>
              <a:t>czynnościach służbowych </a:t>
            </a:r>
            <a:r>
              <a:rPr lang="pl-PL" sz="1300"/>
              <a:t>lub w </a:t>
            </a:r>
            <a:r>
              <a:rPr lang="pl-PL" sz="1300" b="1"/>
              <a:t>wykonywaniu zawodu </a:t>
            </a:r>
            <a:r>
              <a:rPr lang="pl-PL" sz="1300"/>
              <a:t>albo </a:t>
            </a:r>
            <a:r>
              <a:rPr lang="pl-PL" sz="1300" b="1"/>
              <a:t>nakazać powstrzymanie się od określonej działalności </a:t>
            </a:r>
            <a:r>
              <a:rPr lang="pl-PL" sz="1300"/>
              <a:t>lub </a:t>
            </a:r>
            <a:r>
              <a:rPr lang="pl-PL" sz="1300" b="1"/>
              <a:t>od prowadzenia określonego rodzaju pojazdów.</a:t>
            </a:r>
          </a:p>
          <a:p>
            <a:pPr marL="0" indent="0">
              <a:buNone/>
            </a:pPr>
            <a:r>
              <a:rPr lang="pl-PL" sz="1300"/>
              <a:t>Art. 276 to w zasadzie 4 środki zapobiegawcze: </a:t>
            </a:r>
          </a:p>
          <a:p>
            <a:pPr marL="630936" lvl="1" indent="-457200">
              <a:buFont typeface="+mj-lt"/>
              <a:buAutoNum type="arabicPeriod"/>
            </a:pPr>
            <a:r>
              <a:rPr lang="pl-PL" sz="1300"/>
              <a:t>Zawieszenie w czynnościach służbowych </a:t>
            </a:r>
          </a:p>
          <a:p>
            <a:pPr marL="630936" lvl="1" indent="-457200">
              <a:buFont typeface="+mj-lt"/>
              <a:buAutoNum type="arabicPeriod"/>
            </a:pPr>
            <a:r>
              <a:rPr lang="pl-PL" sz="1300"/>
              <a:t>Zawieszenie w wykonywaniu zawodu</a:t>
            </a:r>
          </a:p>
          <a:p>
            <a:pPr marL="630936" lvl="1" indent="-457200">
              <a:buFont typeface="+mj-lt"/>
              <a:buAutoNum type="arabicPeriod"/>
            </a:pPr>
            <a:r>
              <a:rPr lang="pl-PL" sz="1300"/>
              <a:t>Nakaz powstrzymywania się od określonej działalności </a:t>
            </a:r>
          </a:p>
          <a:p>
            <a:pPr marL="630936" lvl="1" indent="-457200">
              <a:buFont typeface="+mj-lt"/>
              <a:buAutoNum type="arabicPeriod"/>
            </a:pPr>
            <a:r>
              <a:rPr lang="pl-PL" sz="1300"/>
              <a:t>Nakaz powstrzymania się od prowadzenia określonego rodzaju pojazdów </a:t>
            </a:r>
          </a:p>
          <a:p>
            <a:pPr marL="630936" lvl="1" indent="-457200">
              <a:buFont typeface="+mj-lt"/>
              <a:buAutoNum type="arabicPeriod"/>
            </a:pPr>
            <a:r>
              <a:rPr lang="pl-PL" sz="1300"/>
              <a:t>Zakaz ubiegania się o zamówienia publiczne na czas trwania postępowania.</a:t>
            </a:r>
          </a:p>
          <a:p>
            <a:r>
              <a:rPr lang="pl-PL" sz="1300"/>
              <a:t>Ciekawe zagadnienie – czy środki zapobiegawcze z art. 276 realizują funkcje procesowe (służą zabezpieczeniu prawidłowego toku postępowania) czy </a:t>
            </a:r>
            <a:r>
              <a:rPr lang="pl-PL" sz="1300" err="1"/>
              <a:t>pozaprocesowe</a:t>
            </a:r>
            <a:r>
              <a:rPr lang="pl-PL" sz="1300"/>
              <a:t> (w szczególności funkcję represyjną). W jaki sposób nakaz powstrzymania się od prowadzenia określonego rodzaju pojazdów będzie chronił prawidłowy tok postępowania? </a:t>
            </a:r>
          </a:p>
          <a:p>
            <a:pPr lvl="0"/>
            <a:r>
              <a:rPr lang="pl-PL" sz="1300"/>
              <a:t>Środki zapobiegawcze wskazane w art. 276 zalicza się następnie na poczet orzeczonych środków karnych określonych w art. 39 pkt 2 i 3 k.k. </a:t>
            </a:r>
          </a:p>
          <a:p>
            <a:endParaRPr lang="pl-PL" sz="1300"/>
          </a:p>
        </p:txBody>
      </p:sp>
    </p:spTree>
    <p:extLst>
      <p:ext uri="{BB962C8B-B14F-4D97-AF65-F5344CB8AC3E}">
        <p14:creationId xmlns:p14="http://schemas.microsoft.com/office/powerpoint/2010/main" val="32332660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ytuł 1"/>
          <p:cNvSpPr>
            <a:spLocks noGrp="1"/>
          </p:cNvSpPr>
          <p:nvPr>
            <p:ph type="title"/>
          </p:nvPr>
        </p:nvSpPr>
        <p:spPr>
          <a:xfrm>
            <a:off x="1490145" y="2376862"/>
            <a:ext cx="2640646" cy="2104273"/>
          </a:xfrm>
          <a:noFill/>
        </p:spPr>
        <p:txBody>
          <a:bodyPr>
            <a:normAutofit/>
          </a:bodyPr>
          <a:lstStyle/>
          <a:p>
            <a:pPr algn="ctr"/>
            <a:r>
              <a:rPr lang="pl-PL" sz="3000">
                <a:solidFill>
                  <a:srgbClr val="FFFFFF"/>
                </a:solidFill>
              </a:rPr>
              <a:t>Zakaz opuszczania kraju</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p:cNvSpPr>
            <a:spLocks noGrp="1"/>
          </p:cNvSpPr>
          <p:nvPr>
            <p:ph idx="1"/>
          </p:nvPr>
        </p:nvSpPr>
        <p:spPr>
          <a:xfrm>
            <a:off x="6081089" y="725394"/>
            <a:ext cx="5142658" cy="5407212"/>
          </a:xfrm>
        </p:spPr>
        <p:txBody>
          <a:bodyPr anchor="ctr">
            <a:normAutofit/>
          </a:bodyPr>
          <a:lstStyle/>
          <a:p>
            <a:pPr marL="0" indent="0">
              <a:buNone/>
            </a:pPr>
            <a:r>
              <a:rPr lang="pl-PL" sz="1500"/>
              <a:t>Art. 277. </a:t>
            </a:r>
          </a:p>
          <a:p>
            <a:pPr marL="128016" lvl="1" indent="0">
              <a:buNone/>
            </a:pPr>
            <a:r>
              <a:rPr lang="pl-PL" sz="1500"/>
              <a:t>§ 1. W razie uzasadnionej obawy ucieczki można zastosować w charakterze środka zapobiegawczego </a:t>
            </a:r>
            <a:r>
              <a:rPr lang="pl-PL" sz="1500" b="1"/>
              <a:t>zakaz opuszczania przez oskarżonego kraju</a:t>
            </a:r>
            <a:r>
              <a:rPr lang="pl-PL" sz="1500"/>
              <a:t>, który może być połączony z </a:t>
            </a:r>
            <a:r>
              <a:rPr lang="pl-PL" sz="1500" b="1"/>
              <a:t>zatrzymaniem mu paszportu lub innego dokumentu uprawniającego do przekroczenia granicy albo z zakazem wydania takiego dokumentu.</a:t>
            </a:r>
          </a:p>
          <a:p>
            <a:pPr marL="128016" lvl="1" indent="0">
              <a:buNone/>
            </a:pPr>
            <a:r>
              <a:rPr lang="pl-PL" sz="1500"/>
              <a:t>§ 2. Do czasu wydania postanowienia w przedmiocie, o którym mowa w § 1, organ prowadzący postępowanie </a:t>
            </a:r>
            <a:r>
              <a:rPr lang="pl-PL" sz="1500" b="1"/>
              <a:t>może zatrzymać dokument, jednakże na czas nie dłuższy niż 7 dni</a:t>
            </a:r>
            <a:r>
              <a:rPr lang="pl-PL" sz="1500"/>
              <a:t>. Do odebrania dokumentów stosuje się odpowiednio przepisy rozdziału 25.</a:t>
            </a:r>
          </a:p>
          <a:p>
            <a:pPr marL="0" indent="0">
              <a:buNone/>
            </a:pPr>
            <a:r>
              <a:rPr lang="pl-PL" sz="1500"/>
              <a:t>Postanowienie Sądu Apelacyjnego w Katowicach z dnia 2 kwietnia 2008 r., II </a:t>
            </a:r>
            <a:r>
              <a:rPr lang="pl-PL" sz="1500" err="1"/>
              <a:t>AKz</a:t>
            </a:r>
            <a:r>
              <a:rPr lang="pl-PL" sz="1500"/>
              <a:t> 238/08</a:t>
            </a:r>
          </a:p>
          <a:p>
            <a:pPr marL="173736" lvl="1" indent="0">
              <a:buNone/>
            </a:pPr>
            <a:r>
              <a:rPr lang="pl-PL" sz="1500"/>
              <a:t>Brak kontroli granicznej nie jest równoznaczny z wolnością opuszczenia przez oskarżonego wbrew ciążącemu na nim zakazowi opuszczania kraju. Naruszenie tego zakazu zawsze może zrodzić dla oskarżonego ujemne skutki i to zarówno w postaci zamiany stosowanego środka na surowszy, jak i poprzez konieczność zastosowania i poszukiwania go za pośrednictwem ENA połączonego z zastosowaniem tymczasowego aresztowania.</a:t>
            </a:r>
          </a:p>
        </p:txBody>
      </p:sp>
    </p:spTree>
    <p:extLst>
      <p:ext uri="{BB962C8B-B14F-4D97-AF65-F5344CB8AC3E}">
        <p14:creationId xmlns:p14="http://schemas.microsoft.com/office/powerpoint/2010/main" val="2710970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8CE2A87-DBA0-4B0D-98B6-FA36B850B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382280" y="484632"/>
            <a:ext cx="6743844" cy="1609344"/>
          </a:xfrm>
        </p:spPr>
        <p:txBody>
          <a:bodyPr>
            <a:normAutofit/>
          </a:bodyPr>
          <a:lstStyle/>
          <a:p>
            <a:r>
              <a:rPr lang="pl-PL" sz="4400"/>
              <a:t>Cele stosowania środków zapobiegawczych</a:t>
            </a:r>
          </a:p>
        </p:txBody>
      </p:sp>
      <p:pic>
        <p:nvPicPr>
          <p:cNvPr id="4098" name="Picture 2" descr="Is the definition of racism racist? |">
            <a:extLst>
              <a:ext uri="{FF2B5EF4-FFF2-40B4-BE49-F238E27FC236}">
                <a16:creationId xmlns:a16="http://schemas.microsoft.com/office/drawing/2014/main" id="{E33D9AC9-F6CD-4F40-84EB-95E72B1945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470" r="32653" b="4"/>
          <a:stretch/>
        </p:blipFill>
        <p:spPr bwMode="auto">
          <a:xfrm>
            <a:off x="7545274" y="10"/>
            <a:ext cx="4646726"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3F4FDEC5-B98A-4D9F-BB63-FA5A1ED9D3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104" name="Oval 73">
              <a:extLst>
                <a:ext uri="{FF2B5EF4-FFF2-40B4-BE49-F238E27FC236}">
                  <a16:creationId xmlns:a16="http://schemas.microsoft.com/office/drawing/2014/main" id="{D779EAC7-1067-454B-8145-AE5BF6ECB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8BEA0E4E-FF8C-4EBC-87F8-743D03BEBF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3" name="Symbol zastępczy zawartości 2">
            <a:extLst>
              <a:ext uri="{FF2B5EF4-FFF2-40B4-BE49-F238E27FC236}">
                <a16:creationId xmlns:a16="http://schemas.microsoft.com/office/drawing/2014/main" id="{788E50F2-7ED2-4309-8602-F6B8E20CA0A5}"/>
              </a:ext>
            </a:extLst>
          </p:cNvPr>
          <p:cNvGraphicFramePr>
            <a:graphicFrameLocks noGrp="1"/>
          </p:cNvGraphicFramePr>
          <p:nvPr>
            <p:ph idx="1"/>
          </p:nvPr>
        </p:nvGraphicFramePr>
        <p:xfrm>
          <a:off x="382279" y="2121408"/>
          <a:ext cx="6743845" cy="40507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826976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ytuł 1"/>
          <p:cNvSpPr>
            <a:spLocks noGrp="1"/>
          </p:cNvSpPr>
          <p:nvPr>
            <p:ph type="title"/>
          </p:nvPr>
        </p:nvSpPr>
        <p:spPr>
          <a:xfrm>
            <a:off x="1490145" y="2376862"/>
            <a:ext cx="2640646" cy="2104273"/>
          </a:xfrm>
          <a:noFill/>
        </p:spPr>
        <p:txBody>
          <a:bodyPr>
            <a:normAutofit/>
          </a:bodyPr>
          <a:lstStyle/>
          <a:p>
            <a:pPr algn="ctr"/>
            <a:r>
              <a:rPr lang="pl-PL" sz="3000">
                <a:solidFill>
                  <a:srgbClr val="FFFFFF"/>
                </a:solidFill>
              </a:rPr>
              <a:t>Zakaz opuszczania kraju </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p:cNvSpPr>
            <a:spLocks noGrp="1"/>
          </p:cNvSpPr>
          <p:nvPr>
            <p:ph idx="1"/>
          </p:nvPr>
        </p:nvSpPr>
        <p:spPr>
          <a:xfrm>
            <a:off x="6081089" y="725394"/>
            <a:ext cx="5142658" cy="5407212"/>
          </a:xfrm>
        </p:spPr>
        <p:txBody>
          <a:bodyPr anchor="ctr">
            <a:normAutofit/>
          </a:bodyPr>
          <a:lstStyle/>
          <a:p>
            <a:pPr marL="0" lvl="0" indent="0">
              <a:buNone/>
            </a:pPr>
            <a:r>
              <a:rPr lang="pl-PL" sz="1400"/>
              <a:t>Skoro zastosowano wobec oskarżonego taki zakaz, to powinien uzyskać zezwolenie na opuszczenie kraju. . W razie ustalenia, że doszło do naruszenia przez oskarżonego nałożonego na niego zakazu, możliwe jest tym samym sięgnięcie po surowsze reakcje zapobiegawcze i - w zależności od sytuacji - np. podniesienie wysokości poręczenia majątkowego, jakie towarzyszyło temu zakazowi, lub orzeczenie przepadku takiego poręczenia i zastosowanie tymczasowego aresztowania.</a:t>
            </a:r>
          </a:p>
          <a:p>
            <a:pPr marL="0" lvl="0" indent="0">
              <a:buNone/>
            </a:pPr>
            <a:r>
              <a:rPr lang="pl-PL" sz="1400"/>
              <a:t>Od zakazu opuszczania kraju należy odróżnić </a:t>
            </a:r>
            <a:r>
              <a:rPr lang="pl-PL" sz="1400" b="1"/>
              <a:t>tymczasowe zatrzymanie paszportu. </a:t>
            </a:r>
            <a:r>
              <a:rPr lang="pl-PL" sz="1400"/>
              <a:t>Zakaz opuszczania kraju stosuje jedynie sąd lub prokurator, natomiast tymczasowe zatrzymanie paszportu może zastosować organ prowadzący postępowanie w tym Policja, z tym że jedynie: </a:t>
            </a:r>
          </a:p>
          <a:p>
            <a:pPr marL="630936" lvl="1" indent="-457200">
              <a:buFont typeface="+mj-lt"/>
              <a:buAutoNum type="arabicPeriod"/>
            </a:pPr>
            <a:r>
              <a:rPr lang="pl-PL" sz="1400"/>
              <a:t>gdy zachodzą warunki do zastosowania zakazu opuszczania kraju,</a:t>
            </a:r>
          </a:p>
          <a:p>
            <a:pPr marL="630936" lvl="1" indent="-457200">
              <a:buFont typeface="+mj-lt"/>
              <a:buAutoNum type="arabicPeriod"/>
            </a:pPr>
            <a:r>
              <a:rPr lang="pl-PL" sz="1400"/>
              <a:t>do czasu wydania w tym zakresie postanowienia i</a:t>
            </a:r>
          </a:p>
          <a:p>
            <a:pPr marL="630936" lvl="1" indent="-457200">
              <a:buFont typeface="+mj-lt"/>
              <a:buAutoNum type="arabicPeriod"/>
            </a:pPr>
            <a:r>
              <a:rPr lang="pl-PL" sz="1400"/>
              <a:t>nie dłużej niż na 7 dni.</a:t>
            </a:r>
          </a:p>
          <a:p>
            <a:pPr lvl="0"/>
            <a:r>
              <a:rPr lang="pl-PL" sz="1400"/>
              <a:t>Gdyby w tym czasie nie zapadła decyzja o zastosowaniu zakazu opuszczania kraju, zatrzymany dokument powinien być niezwłocznie zwrócony</a:t>
            </a:r>
          </a:p>
          <a:p>
            <a:endParaRPr lang="pl-PL" sz="1400"/>
          </a:p>
        </p:txBody>
      </p:sp>
    </p:spTree>
    <p:extLst>
      <p:ext uri="{BB962C8B-B14F-4D97-AF65-F5344CB8AC3E}">
        <p14:creationId xmlns:p14="http://schemas.microsoft.com/office/powerpoint/2010/main" val="458454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4C5769-E723-4A1E-B4F6-F6BB27AE7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878380D-0E99-4278-9939-702074B8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36BF7337-6BFF-4504-A476-1E39FC23CBEB}"/>
              </a:ext>
            </a:extLst>
          </p:cNvPr>
          <p:cNvSpPr>
            <a:spLocks noGrp="1"/>
          </p:cNvSpPr>
          <p:nvPr>
            <p:ph type="title"/>
          </p:nvPr>
        </p:nvSpPr>
        <p:spPr>
          <a:xfrm>
            <a:off x="643466" y="643466"/>
            <a:ext cx="3682727" cy="5571067"/>
          </a:xfrm>
        </p:spPr>
        <p:txBody>
          <a:bodyPr>
            <a:normAutofit/>
          </a:bodyPr>
          <a:lstStyle/>
          <a:p>
            <a:pPr algn="r"/>
            <a:r>
              <a:rPr lang="pl-PL" sz="4400" b="1">
                <a:solidFill>
                  <a:srgbClr val="FFFFFF"/>
                </a:solidFill>
              </a:rPr>
              <a:t>Wyrok ETPC z 30.04.2013 r. w sprawie Julia Tymoshenko p. Ukrainie, skarga nr 49872/11</a:t>
            </a:r>
          </a:p>
        </p:txBody>
      </p:sp>
      <p:sp>
        <p:nvSpPr>
          <p:cNvPr id="12" name="Oval 11">
            <a:extLst>
              <a:ext uri="{FF2B5EF4-FFF2-40B4-BE49-F238E27FC236}">
                <a16:creationId xmlns:a16="http://schemas.microsoft.com/office/drawing/2014/main" id="{75A92D53-A461-451B-87E6-8746F6FC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 name="Symbol zastępczy zawartości 2">
            <a:extLst>
              <a:ext uri="{FF2B5EF4-FFF2-40B4-BE49-F238E27FC236}">
                <a16:creationId xmlns:a16="http://schemas.microsoft.com/office/drawing/2014/main" id="{5CF956D1-7560-4E3F-BA37-22676D134084}"/>
              </a:ext>
            </a:extLst>
          </p:cNvPr>
          <p:cNvSpPr>
            <a:spLocks noGrp="1"/>
          </p:cNvSpPr>
          <p:nvPr>
            <p:ph idx="1"/>
          </p:nvPr>
        </p:nvSpPr>
        <p:spPr>
          <a:xfrm>
            <a:off x="4932557" y="643465"/>
            <a:ext cx="6469168" cy="5586215"/>
          </a:xfrm>
        </p:spPr>
        <p:txBody>
          <a:bodyPr anchor="ctr">
            <a:normAutofit/>
          </a:bodyPr>
          <a:lstStyle/>
          <a:p>
            <a:pPr algn="just"/>
            <a:r>
              <a:rPr lang="pl-PL" sz="1600" dirty="0"/>
              <a:t>Wówczas, gdy dochodzi do podniesienia zarzutów dotyczących politycznych lub innych motywów prowadzenia postępowania karnego, trudno jest rozdzielić tymczasowe aresztowanie w postępowaniu przygotowawczym od postępowania karnego, w ramach którego aresztowanie takie zostało zastosowane. Trybunał jednakże dostrzega szereg szczególnych przymiotów w tymczasowym aresztowaniu skarżącej, które pozwalają spojrzeć na tę kwestię w oderwaniu od bardziej ogólnego kontekstu zarzucanej politycznej motywacji oskarżenia skarżącej - jako przywódczyni opozycji - wobec postawienie jej szeregu zarzutów karnych po zmianie władzy i przed wyborami parlamentarnymi.</a:t>
            </a:r>
          </a:p>
          <a:p>
            <a:pPr algn="just"/>
            <a:r>
              <a:rPr lang="pl-PL" sz="1600" dirty="0"/>
              <a:t>(...) Mimo iż pozbawienie skarżącej wolności zostało formalnie przeprowadzone dla celów wskazanych w art. 5 ust. 1 lit. c) Konwencji, zarówno faktyczny kontekst sprawy jak i uzasadnienie przedstawione przez władze sugerują, że rzeczywistym celem zastosowania tego środka było ukaranie skarżącej za brak szacunku dla sądu, który - jak twierdzono - manifestował się jej zachowaniem w toku postępowania.</a:t>
            </a:r>
          </a:p>
          <a:p>
            <a:pPr algn="just"/>
            <a:r>
              <a:rPr lang="pl-PL" sz="1600" dirty="0"/>
              <a:t>W świetle tych okoliczności Trybunał może jedynie stwierdzić, iż ograniczenie wolności skarżącej dozwolone na podstawie art. 5 ust. 1 lit. c) zostało zastosowane nie w celu postawienia jej przed właściwym organem w przypadku zaistnienia uzasadnionego podejrzenia popełnienia czynu zagrożonego karą, lecz z innych powodów.</a:t>
            </a:r>
          </a:p>
        </p:txBody>
      </p:sp>
      <p:sp>
        <p:nvSpPr>
          <p:cNvPr id="14" name="Oval 13">
            <a:extLst>
              <a:ext uri="{FF2B5EF4-FFF2-40B4-BE49-F238E27FC236}">
                <a16:creationId xmlns:a16="http://schemas.microsoft.com/office/drawing/2014/main" id="{F003ABC2-0D2A-42E5-9778-D9E8DBB5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858455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 2_wzór_gotowe_Dominika" id="{81152B84-FA29-4A86-80E3-7D4678A21B37}" vid="{CF4DD382-5600-4961-8264-520594C30080}"/>
    </a:ext>
  </a:extLst>
</a:theme>
</file>

<file path=ppt/theme/theme2.xml><?xml version="1.0" encoding="utf-8"?>
<a:theme xmlns:a="http://schemas.openxmlformats.org/drawingml/2006/main" name="Drewniana czcionka">
  <a:themeElements>
    <a:clrScheme name="Drewniana czcionk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rewniana czcionk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46BED8FE1D28040827F23E4E919BC40" ma:contentTypeVersion="12" ma:contentTypeDescription="Utwórz nowy dokument." ma:contentTypeScope="" ma:versionID="073c261890061722328af46045f433bd">
  <xsd:schema xmlns:xsd="http://www.w3.org/2001/XMLSchema" xmlns:xs="http://www.w3.org/2001/XMLSchema" xmlns:p="http://schemas.microsoft.com/office/2006/metadata/properties" xmlns:ns3="0b432be1-f4d8-41a7-ad6d-68c8ff8a2c7d" xmlns:ns4="983dda8e-7067-4a22-bb77-bf72cab3dd14" targetNamespace="http://schemas.microsoft.com/office/2006/metadata/properties" ma:root="true" ma:fieldsID="3b2249332f3b5729c51d6b38beb0a8b6" ns3:_="" ns4:_="">
    <xsd:import namespace="0b432be1-f4d8-41a7-ad6d-68c8ff8a2c7d"/>
    <xsd:import namespace="983dda8e-7067-4a22-bb77-bf72cab3dd1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2be1-f4d8-41a7-ad6d-68c8ff8a2c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3dda8e-7067-4a22-bb77-bf72cab3dd14"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SharingHintHash" ma:index="12"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C19CC6-FEAD-46C7-A74A-15EDA4178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2be1-f4d8-41a7-ad6d-68c8ff8a2c7d"/>
    <ds:schemaRef ds:uri="983dda8e-7067-4a22-bb77-bf72cab3d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539969-9CA8-4366-8AE4-B0F9F5740B9F}">
  <ds:schemaRefs>
    <ds:schemaRef ds:uri="http://schemas.microsoft.com/sharepoint/v3/contenttype/forms"/>
  </ds:schemaRefs>
</ds:datastoreItem>
</file>

<file path=customXml/itemProps3.xml><?xml version="1.0" encoding="utf-8"?>
<ds:datastoreItem xmlns:ds="http://schemas.openxmlformats.org/officeDocument/2006/customXml" ds:itemID="{3333A54D-AFC7-46BB-B78F-051D15BAE852}">
  <ds:schemaRefs>
    <ds:schemaRef ds:uri="http://schemas.microsoft.com/office/2006/documentManagement/types"/>
    <ds:schemaRef ds:uri="http://schemas.openxmlformats.org/package/2006/metadata/core-properties"/>
    <ds:schemaRef ds:uri="983dda8e-7067-4a22-bb77-bf72cab3dd14"/>
    <ds:schemaRef ds:uri="http://purl.org/dc/elements/1.1/"/>
    <ds:schemaRef ds:uri="http://schemas.microsoft.com/office/2006/metadata/properties"/>
    <ds:schemaRef ds:uri="http://purl.org/dc/terms/"/>
    <ds:schemaRef ds:uri="http://schemas.microsoft.com/office/infopath/2007/PartnerControls"/>
    <ds:schemaRef ds:uri="0b432be1-f4d8-41a7-ad6d-68c8ff8a2c7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126</TotalTime>
  <Words>12332</Words>
  <Application>Microsoft Office PowerPoint</Application>
  <PresentationFormat>Panoramiczny</PresentationFormat>
  <Paragraphs>559</Paragraphs>
  <Slides>80</Slides>
  <Notes>0</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80</vt:i4>
      </vt:variant>
    </vt:vector>
  </HeadingPairs>
  <TitlesOfParts>
    <vt:vector size="89" baseType="lpstr">
      <vt:lpstr>Arial</vt:lpstr>
      <vt:lpstr>Arial Black</vt:lpstr>
      <vt:lpstr>Calibri</vt:lpstr>
      <vt:lpstr>Calibri Light</vt:lpstr>
      <vt:lpstr>Cambria</vt:lpstr>
      <vt:lpstr>Rockwell Extra Bold</vt:lpstr>
      <vt:lpstr>Wingdings</vt:lpstr>
      <vt:lpstr>Motyw pakietu Office</vt:lpstr>
      <vt:lpstr>Drewniana czcionka</vt:lpstr>
      <vt:lpstr>Wykład 6</vt:lpstr>
      <vt:lpstr>Katalog środków zapobiegawczych</vt:lpstr>
      <vt:lpstr>„Popularność” środków zapobiegawczych w 2017 roku </vt:lpstr>
      <vt:lpstr>„Popularność” środków zapobiegawczych w 2018 roku</vt:lpstr>
      <vt:lpstr>„Popularność” środków zapobiegawczych w 2020 roku</vt:lpstr>
      <vt:lpstr>Zob. też publikacje prasowe dot. 2020 r. </vt:lpstr>
      <vt:lpstr>Pojęcie środków zapobiegawczych </vt:lpstr>
      <vt:lpstr>Cele stosowania środków zapobiegawczych</vt:lpstr>
      <vt:lpstr>Wyrok ETPC z 30.04.2013 r. w sprawie Julia Tymoshenko p. Ukrainie, skarga nr 49872/11</vt:lpstr>
      <vt:lpstr>Funkcje środków zapobiegawczych </vt:lpstr>
      <vt:lpstr>Funkcje stosowania środków zapobiegawczych </vt:lpstr>
      <vt:lpstr>Funkcje środków zapobiegawczych  Środki zapobiegawcze, a zwłaszcza tymczasowe aresztowanie, nie mogą spełniać takich samych funkcji jak kara.  </vt:lpstr>
      <vt:lpstr>Funkcje środków zapobiegawczych</vt:lpstr>
      <vt:lpstr>Stosowanie środków zapobiegawczych </vt:lpstr>
      <vt:lpstr>Stosowanie środków zapobiegawczych </vt:lpstr>
      <vt:lpstr>Stosowanie środków zapobiegawczych cd. </vt:lpstr>
      <vt:lpstr>Art. 258a </vt:lpstr>
      <vt:lpstr>Z komentarza Profesora o art. 258a…</vt:lpstr>
      <vt:lpstr>Stosowanie środków zapobiegawczych cd. </vt:lpstr>
      <vt:lpstr>Dyrektywy stosowania środków zapobiegawczych </vt:lpstr>
      <vt:lpstr>Stosowanie środków zapobiegawczych – wymogi formalne </vt:lpstr>
      <vt:lpstr>Udział obrońcy w przesłuchaniu podejrzanego/oskarżonego przed wydaniem postanowienia o zastosowaniu środka zapobiegawczego </vt:lpstr>
      <vt:lpstr>Organy, które stosują środki zapobiegawcze </vt:lpstr>
      <vt:lpstr>Czas stosowania środków zapobiegawczych  </vt:lpstr>
      <vt:lpstr>Tryb kontroli stosowania środków zapobiegawczych</vt:lpstr>
      <vt:lpstr>Wniosek o zmianę lub uchylenie środka zapobiegawczego </vt:lpstr>
      <vt:lpstr>Tymczasowe aresztowanie </vt:lpstr>
      <vt:lpstr>Tymczasowe aresztowanie – pojęcie</vt:lpstr>
      <vt:lpstr>Cele stosowania i podstawa dowodowa orzeczenia o tymczasowym aresztowaniu</vt:lpstr>
      <vt:lpstr>Funkcje tymczasowego aresztowania </vt:lpstr>
      <vt:lpstr>Zasady stosowania tymczasowego aresztowania </vt:lpstr>
      <vt:lpstr>Tymczasowe aresztowanie – organ stosujący</vt:lpstr>
      <vt:lpstr>Pozytywne przesłanki stosowania tymczasowego aresztowania </vt:lpstr>
      <vt:lpstr>Problem art. 258 § 2 kpk</vt:lpstr>
      <vt:lpstr>Problem art. 258 § 2 kpk</vt:lpstr>
      <vt:lpstr>Zakazy stosowania tymczasowego aresztowania</vt:lpstr>
      <vt:lpstr>Obowiązki sądu w przypadku stosowania tymczasowego aresztowania </vt:lpstr>
      <vt:lpstr>Tymczasowe aresztowanie  – czas trwania </vt:lpstr>
      <vt:lpstr>Tymczasowe aresztowanie – czas trwania </vt:lpstr>
      <vt:lpstr>Tymczasowe aresztowanie – czas trwania </vt:lpstr>
      <vt:lpstr>Czas trwania tymczasowego aresztowania</vt:lpstr>
      <vt:lpstr>Czas trwania tymczasowego aresztowania w statystkach PG - 2017</vt:lpstr>
      <vt:lpstr>Czas trwania tymczasowego aresztowania w statystkach PG - 2018</vt:lpstr>
      <vt:lpstr>Czas trwania tymczasowego aresztowania w statystkach PG - 2020</vt:lpstr>
      <vt:lpstr>Najdłuższe tymczasowe aresztowania</vt:lpstr>
      <vt:lpstr>Posiedzenie aresztowe  </vt:lpstr>
      <vt:lpstr>Postanowienie SA we Wrocławiu z 16.05.2018 r., II AKz 307/18</vt:lpstr>
      <vt:lpstr>Tymczasowe aresztowanie – tryb stosowania</vt:lpstr>
      <vt:lpstr>Wymogi formalne postanowienia o zastosowaniu tymczasowego aresztowania </vt:lpstr>
      <vt:lpstr>Statystki dotyczące stosowania tymczasowego aresztowania – z raportu HFPC</vt:lpstr>
      <vt:lpstr>Tymczasowe aresztowanie – zaskarżalność postanowień</vt:lpstr>
      <vt:lpstr>Tymczasowe aresztowanie – zaskarżalność postanowień</vt:lpstr>
      <vt:lpstr>Tymczasowe aresztowanie – zaskarżalność postanowień</vt:lpstr>
      <vt:lpstr>Zaskarżalność postanowienia o tymczasowym aresztowaniu wydanego na skutek wniesienia zażalenia </vt:lpstr>
      <vt:lpstr>Warunkowe tymczasowe aresztowanie </vt:lpstr>
      <vt:lpstr>Warunkowe tymczasowe aresztowanie – zmiany wprowadzone 5.10.2019 r.</vt:lpstr>
      <vt:lpstr>Nieizolacyjne środki zapobiegawcze </vt:lpstr>
      <vt:lpstr>Nieizolacyjne środki zapobiegawcze – katalog </vt:lpstr>
      <vt:lpstr>Nieizolacyjne środki zapobiegawcze </vt:lpstr>
      <vt:lpstr>Nieizolacyjne środki zapobiegawcze </vt:lpstr>
      <vt:lpstr>Poręczenie majątkowe </vt:lpstr>
      <vt:lpstr>Poręczenie majątkowe </vt:lpstr>
      <vt:lpstr>Poręczenie majątkowe </vt:lpstr>
      <vt:lpstr>Poręczenie majątkowe </vt:lpstr>
      <vt:lpstr>Poręczenie majątkowe </vt:lpstr>
      <vt:lpstr>przepadek przedmiotu poręczenia</vt:lpstr>
      <vt:lpstr>Przepadek przedmiotu poręczenia</vt:lpstr>
      <vt:lpstr>Ustanie i cofnięcie poręczenia </vt:lpstr>
      <vt:lpstr>Poręczenie społeczne i osoby godnej zaufania</vt:lpstr>
      <vt:lpstr>Poręczenie społeczne i osoby godnej zaufania</vt:lpstr>
      <vt:lpstr>Poręczenie społeczne i osoby godnej zaufania</vt:lpstr>
      <vt:lpstr>Dozór Policji </vt:lpstr>
      <vt:lpstr>Dozór policji – art. 275</vt:lpstr>
      <vt:lpstr>Dozór policji – art. 275</vt:lpstr>
      <vt:lpstr>Dozór warunkowy policji – art. 275 § 3</vt:lpstr>
      <vt:lpstr>Nakaz opuszczenia lokalu mieszkalnego</vt:lpstr>
      <vt:lpstr>Nakaz opuszczenia lokalu mieszkalnego</vt:lpstr>
      <vt:lpstr>Art. 276 – zawieszenie w czynnościach</vt:lpstr>
      <vt:lpstr>Zakaz opuszczania kraju</vt:lpstr>
      <vt:lpstr>Zakaz opuszczania kraju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Wykład 5</dc:title>
  <dc:creator>Dominika Czerniak</dc:creator>
  <cp:lastModifiedBy>Dominika Czerniak</cp:lastModifiedBy>
  <cp:revision>4</cp:revision>
  <dcterms:created xsi:type="dcterms:W3CDTF">2021-11-22T15:38:26Z</dcterms:created>
  <dcterms:modified xsi:type="dcterms:W3CDTF">2021-11-29T17:12:01Z</dcterms:modified>
</cp:coreProperties>
</file>