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74" r:id="rId7"/>
    <p:sldId id="264" r:id="rId8"/>
    <p:sldId id="268" r:id="rId9"/>
    <p:sldId id="275" r:id="rId10"/>
    <p:sldId id="265" r:id="rId11"/>
    <p:sldId id="266" r:id="rId12"/>
    <p:sldId id="267" r:id="rId13"/>
    <p:sldId id="269" r:id="rId14"/>
    <p:sldId id="363" r:id="rId15"/>
    <p:sldId id="276" r:id="rId16"/>
    <p:sldId id="277" r:id="rId17"/>
    <p:sldId id="278" r:id="rId18"/>
    <p:sldId id="279" r:id="rId19"/>
    <p:sldId id="352" r:id="rId20"/>
    <p:sldId id="353" r:id="rId21"/>
    <p:sldId id="354" r:id="rId22"/>
    <p:sldId id="355" r:id="rId23"/>
    <p:sldId id="309" r:id="rId24"/>
    <p:sldId id="356" r:id="rId25"/>
    <p:sldId id="263" r:id="rId26"/>
    <p:sldId id="270" r:id="rId27"/>
    <p:sldId id="357" r:id="rId28"/>
    <p:sldId id="360" r:id="rId29"/>
    <p:sldId id="362" r:id="rId30"/>
    <p:sldId id="361" r:id="rId31"/>
    <p:sldId id="271" r:id="rId32"/>
    <p:sldId id="364" r:id="rId33"/>
    <p:sldId id="365" r:id="rId34"/>
    <p:sldId id="366" r:id="rId35"/>
    <p:sldId id="27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98C6E-325F-4BEF-A1CA-C26AB4E6D388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F0B7C6FB-8187-4E46-89DB-2A0B57C9BAA5}">
      <dgm:prSet phldrT="[Tekst]"/>
      <dgm:spPr/>
      <dgm:t>
        <a:bodyPr/>
        <a:lstStyle/>
        <a:p>
          <a:r>
            <a:rPr lang="pl-PL" dirty="0"/>
            <a:t>Pierwotne i pochodne</a:t>
          </a:r>
        </a:p>
      </dgm:t>
    </dgm:pt>
    <dgm:pt modelId="{ED3A6663-4B73-45E1-ACE8-A64EE676BC88}" type="parTrans" cxnId="{47817C36-17CA-4F18-83F8-96662EEACF33}">
      <dgm:prSet/>
      <dgm:spPr/>
      <dgm:t>
        <a:bodyPr/>
        <a:lstStyle/>
        <a:p>
          <a:endParaRPr lang="pl-PL"/>
        </a:p>
      </dgm:t>
    </dgm:pt>
    <dgm:pt modelId="{15E92172-638D-49C3-A624-FD2C971025D9}" type="sibTrans" cxnId="{47817C36-17CA-4F18-83F8-96662EEACF33}">
      <dgm:prSet/>
      <dgm:spPr/>
      <dgm:t>
        <a:bodyPr/>
        <a:lstStyle/>
        <a:p>
          <a:endParaRPr lang="pl-PL"/>
        </a:p>
      </dgm:t>
    </dgm:pt>
    <dgm:pt modelId="{B2DB9580-3862-4AC4-96EA-13F08AF2447E}">
      <dgm:prSet phldrT="[Tekst]"/>
      <dgm:spPr/>
      <dgm:t>
        <a:bodyPr/>
        <a:lstStyle/>
        <a:p>
          <a:r>
            <a:rPr lang="pl-PL" dirty="0"/>
            <a:t>pojęciowe i zmysłowe</a:t>
          </a:r>
        </a:p>
      </dgm:t>
    </dgm:pt>
    <dgm:pt modelId="{B32F0D35-B160-44FA-8993-5DC3970F8DA8}" type="parTrans" cxnId="{263A0F02-AEF7-4791-B5F9-FC0F5BE75514}">
      <dgm:prSet/>
      <dgm:spPr/>
      <dgm:t>
        <a:bodyPr/>
        <a:lstStyle/>
        <a:p>
          <a:endParaRPr lang="pl-PL"/>
        </a:p>
      </dgm:t>
    </dgm:pt>
    <dgm:pt modelId="{05B4B048-3DB2-4A43-97BD-3B2783EE617F}" type="sibTrans" cxnId="{263A0F02-AEF7-4791-B5F9-FC0F5BE75514}">
      <dgm:prSet/>
      <dgm:spPr/>
      <dgm:t>
        <a:bodyPr/>
        <a:lstStyle/>
        <a:p>
          <a:endParaRPr lang="pl-PL"/>
        </a:p>
      </dgm:t>
    </dgm:pt>
    <dgm:pt modelId="{1D6329F3-F9E3-4F2B-9EDF-CD4B9EBA1665}">
      <dgm:prSet phldrT="[Tekst]"/>
      <dgm:spPr/>
      <dgm:t>
        <a:bodyPr/>
        <a:lstStyle/>
        <a:p>
          <a:r>
            <a:rPr lang="pl-PL" dirty="0"/>
            <a:t>obciążające i odciążające </a:t>
          </a:r>
        </a:p>
      </dgm:t>
    </dgm:pt>
    <dgm:pt modelId="{47CD9A86-0D15-4FB9-8FF7-AC3DA0CF078F}" type="parTrans" cxnId="{270FC964-26AD-4F77-8953-AF5C982DA4E9}">
      <dgm:prSet/>
      <dgm:spPr/>
      <dgm:t>
        <a:bodyPr/>
        <a:lstStyle/>
        <a:p>
          <a:endParaRPr lang="pl-PL"/>
        </a:p>
      </dgm:t>
    </dgm:pt>
    <dgm:pt modelId="{BA526806-8189-41C7-8AF3-0CA33DE6E22B}" type="sibTrans" cxnId="{270FC964-26AD-4F77-8953-AF5C982DA4E9}">
      <dgm:prSet/>
      <dgm:spPr/>
      <dgm:t>
        <a:bodyPr/>
        <a:lstStyle/>
        <a:p>
          <a:endParaRPr lang="pl-PL"/>
        </a:p>
      </dgm:t>
    </dgm:pt>
    <dgm:pt modelId="{EC7B50E7-F798-493B-A03C-509E94E3D654}">
      <dgm:prSet phldrT="[Tekst]"/>
      <dgm:spPr/>
      <dgm:t>
        <a:bodyPr/>
        <a:lstStyle/>
        <a:p>
          <a:r>
            <a:rPr lang="pl-PL" dirty="0"/>
            <a:t>Pośrednie i bezpośrednie </a:t>
          </a:r>
        </a:p>
      </dgm:t>
    </dgm:pt>
    <dgm:pt modelId="{D59BF10D-E8B2-43A0-9296-38007154185A}" type="parTrans" cxnId="{44D39DFF-2B71-4193-9678-2DC5B97ED79F}">
      <dgm:prSet/>
      <dgm:spPr/>
      <dgm:t>
        <a:bodyPr/>
        <a:lstStyle/>
        <a:p>
          <a:endParaRPr lang="pl-PL"/>
        </a:p>
      </dgm:t>
    </dgm:pt>
    <dgm:pt modelId="{2CA80211-B7F9-4C97-A47A-46FEF069F2CC}" type="sibTrans" cxnId="{44D39DFF-2B71-4193-9678-2DC5B97ED79F}">
      <dgm:prSet/>
      <dgm:spPr/>
      <dgm:t>
        <a:bodyPr/>
        <a:lstStyle/>
        <a:p>
          <a:endParaRPr lang="pl-PL"/>
        </a:p>
      </dgm:t>
    </dgm:pt>
    <dgm:pt modelId="{1893C2AB-F643-44BB-A39D-C0052929242B}">
      <dgm:prSet phldrT="[Tekst]"/>
      <dgm:spPr/>
      <dgm:t>
        <a:bodyPr/>
        <a:lstStyle/>
        <a:p>
          <a:r>
            <a:rPr lang="pl-PL" dirty="0"/>
            <a:t>ścisłe i swobodne </a:t>
          </a:r>
        </a:p>
      </dgm:t>
    </dgm:pt>
    <dgm:pt modelId="{DD3583AB-B880-4B2D-8F5C-20AE083667A8}" type="parTrans" cxnId="{91D009A5-4A1B-41F1-B761-DB0E7A046787}">
      <dgm:prSet/>
      <dgm:spPr/>
      <dgm:t>
        <a:bodyPr/>
        <a:lstStyle/>
        <a:p>
          <a:endParaRPr lang="pl-PL"/>
        </a:p>
      </dgm:t>
    </dgm:pt>
    <dgm:pt modelId="{2786774D-3213-48CC-B6F0-027AF6867772}" type="sibTrans" cxnId="{91D009A5-4A1B-41F1-B761-DB0E7A046787}">
      <dgm:prSet/>
      <dgm:spPr/>
      <dgm:t>
        <a:bodyPr/>
        <a:lstStyle/>
        <a:p>
          <a:endParaRPr lang="pl-PL"/>
        </a:p>
      </dgm:t>
    </dgm:pt>
    <dgm:pt modelId="{2A624BCA-436F-4EF9-97AA-204775E146C4}">
      <dgm:prSet phldrT="[Tekst]"/>
      <dgm:spPr/>
      <dgm:t>
        <a:bodyPr/>
        <a:lstStyle/>
        <a:p>
          <a:r>
            <a:rPr lang="pl-PL" dirty="0"/>
            <a:t>z przypadku i przeznaczenia </a:t>
          </a:r>
        </a:p>
      </dgm:t>
    </dgm:pt>
    <dgm:pt modelId="{58C73E1B-4AB3-4D3C-B822-67303C3E7D09}" type="parTrans" cxnId="{55E6A955-B4AE-41AB-8E93-5B661FC42317}">
      <dgm:prSet/>
      <dgm:spPr/>
      <dgm:t>
        <a:bodyPr/>
        <a:lstStyle/>
        <a:p>
          <a:endParaRPr lang="pl-PL"/>
        </a:p>
      </dgm:t>
    </dgm:pt>
    <dgm:pt modelId="{44F85E4A-CD69-444C-B440-6D0CD0265949}" type="sibTrans" cxnId="{55E6A955-B4AE-41AB-8E93-5B661FC42317}">
      <dgm:prSet/>
      <dgm:spPr/>
      <dgm:t>
        <a:bodyPr/>
        <a:lstStyle/>
        <a:p>
          <a:endParaRPr lang="pl-PL"/>
        </a:p>
      </dgm:t>
    </dgm:pt>
    <dgm:pt modelId="{50FB02D9-D9EF-424F-B91C-409843E567AD}">
      <dgm:prSet phldrT="[Tekst]"/>
      <dgm:spPr/>
      <dgm:t>
        <a:bodyPr/>
        <a:lstStyle/>
        <a:p>
          <a:r>
            <a:rPr lang="pl-PL" dirty="0"/>
            <a:t>osobowe i rzeczowe </a:t>
          </a:r>
        </a:p>
      </dgm:t>
    </dgm:pt>
    <dgm:pt modelId="{B02D4CF5-AE5C-4117-AF9B-5A00EE73C8FA}" type="parTrans" cxnId="{14AD5A1E-EA89-444B-81F6-697D75FAD951}">
      <dgm:prSet/>
      <dgm:spPr/>
      <dgm:t>
        <a:bodyPr/>
        <a:lstStyle/>
        <a:p>
          <a:endParaRPr lang="pl-PL"/>
        </a:p>
      </dgm:t>
    </dgm:pt>
    <dgm:pt modelId="{07D52107-D83B-486A-AFBF-E65579ACB8E2}" type="sibTrans" cxnId="{14AD5A1E-EA89-444B-81F6-697D75FAD951}">
      <dgm:prSet/>
      <dgm:spPr/>
      <dgm:t>
        <a:bodyPr/>
        <a:lstStyle/>
        <a:p>
          <a:endParaRPr lang="pl-PL"/>
        </a:p>
      </dgm:t>
    </dgm:pt>
    <dgm:pt modelId="{8EAD884E-6E70-4170-9424-860C8E33BCCA}">
      <dgm:prSet phldrT="[Tekst]"/>
      <dgm:spPr/>
      <dgm:t>
        <a:bodyPr/>
        <a:lstStyle/>
        <a:p>
          <a:endParaRPr lang="pl-PL"/>
        </a:p>
      </dgm:t>
    </dgm:pt>
    <dgm:pt modelId="{E1B8AF9D-9DD8-4EC7-8A07-5B07B70A2B03}" type="parTrans" cxnId="{2FF028A9-33AF-4BF0-85F5-AFB267B2DB10}">
      <dgm:prSet/>
      <dgm:spPr/>
      <dgm:t>
        <a:bodyPr/>
        <a:lstStyle/>
        <a:p>
          <a:endParaRPr lang="pl-PL"/>
        </a:p>
      </dgm:t>
    </dgm:pt>
    <dgm:pt modelId="{0DF17F89-E942-43E1-8EA7-91094F56BD91}" type="sibTrans" cxnId="{2FF028A9-33AF-4BF0-85F5-AFB267B2DB10}">
      <dgm:prSet/>
      <dgm:spPr/>
      <dgm:t>
        <a:bodyPr/>
        <a:lstStyle/>
        <a:p>
          <a:endParaRPr lang="pl-PL"/>
        </a:p>
      </dgm:t>
    </dgm:pt>
    <dgm:pt modelId="{5949D4F4-A18F-4C01-BD3B-E87D898620B5}">
      <dgm:prSet phldrT="[Tekst]"/>
      <dgm:spPr/>
      <dgm:t>
        <a:bodyPr/>
        <a:lstStyle/>
        <a:p>
          <a:endParaRPr lang="pl-PL"/>
        </a:p>
      </dgm:t>
    </dgm:pt>
    <dgm:pt modelId="{15046B54-1986-46C4-9823-6C944FCA7836}" type="parTrans" cxnId="{1C5161CC-ADF6-4048-BFB7-A570CFE813E5}">
      <dgm:prSet/>
      <dgm:spPr/>
      <dgm:t>
        <a:bodyPr/>
        <a:lstStyle/>
        <a:p>
          <a:endParaRPr lang="pl-PL"/>
        </a:p>
      </dgm:t>
    </dgm:pt>
    <dgm:pt modelId="{4C7B6DB0-F355-466E-AE9C-3B54B4D1F5D3}" type="sibTrans" cxnId="{1C5161CC-ADF6-4048-BFB7-A570CFE813E5}">
      <dgm:prSet/>
      <dgm:spPr/>
      <dgm:t>
        <a:bodyPr/>
        <a:lstStyle/>
        <a:p>
          <a:endParaRPr lang="pl-PL"/>
        </a:p>
      </dgm:t>
    </dgm:pt>
    <dgm:pt modelId="{EF7DC2DC-F66D-47E4-BD05-2352D4641704}">
      <dgm:prSet phldrT="[Tekst]"/>
      <dgm:spPr/>
      <dgm:t>
        <a:bodyPr/>
        <a:lstStyle/>
        <a:p>
          <a:endParaRPr lang="pl-PL"/>
        </a:p>
      </dgm:t>
    </dgm:pt>
    <dgm:pt modelId="{8739C813-8C12-4629-A12F-79126BE8EF9B}" type="parTrans" cxnId="{D128F420-1E32-4106-A5D2-06DA618791EB}">
      <dgm:prSet/>
      <dgm:spPr/>
      <dgm:t>
        <a:bodyPr/>
        <a:lstStyle/>
        <a:p>
          <a:endParaRPr lang="pl-PL"/>
        </a:p>
      </dgm:t>
    </dgm:pt>
    <dgm:pt modelId="{FCE65A61-C70D-4E58-9BB4-C43D37EE2D60}" type="sibTrans" cxnId="{D128F420-1E32-4106-A5D2-06DA618791EB}">
      <dgm:prSet/>
      <dgm:spPr/>
      <dgm:t>
        <a:bodyPr/>
        <a:lstStyle/>
        <a:p>
          <a:endParaRPr lang="pl-PL"/>
        </a:p>
      </dgm:t>
    </dgm:pt>
    <dgm:pt modelId="{2A563FFA-3B0D-4845-BD74-3F0B4D45CD27}">
      <dgm:prSet phldrT="[Tekst]"/>
      <dgm:spPr/>
      <dgm:t>
        <a:bodyPr/>
        <a:lstStyle/>
        <a:p>
          <a:endParaRPr lang="pl-PL"/>
        </a:p>
      </dgm:t>
    </dgm:pt>
    <dgm:pt modelId="{3F02E2C5-8E60-4727-B4EF-7661B66FF431}" type="parTrans" cxnId="{05530B54-1327-4DDB-A232-19D449ECF93D}">
      <dgm:prSet/>
      <dgm:spPr/>
      <dgm:t>
        <a:bodyPr/>
        <a:lstStyle/>
        <a:p>
          <a:endParaRPr lang="pl-PL"/>
        </a:p>
      </dgm:t>
    </dgm:pt>
    <dgm:pt modelId="{33C2E3A4-5D5C-4279-BE66-45073A11459F}" type="sibTrans" cxnId="{05530B54-1327-4DDB-A232-19D449ECF93D}">
      <dgm:prSet/>
      <dgm:spPr/>
      <dgm:t>
        <a:bodyPr/>
        <a:lstStyle/>
        <a:p>
          <a:endParaRPr lang="pl-PL"/>
        </a:p>
      </dgm:t>
    </dgm:pt>
    <dgm:pt modelId="{A2196FB0-F065-4E3B-9C72-D3D800E506D2}">
      <dgm:prSet phldrT="[Tekst]"/>
      <dgm:spPr/>
      <dgm:t>
        <a:bodyPr/>
        <a:lstStyle/>
        <a:p>
          <a:endParaRPr lang="pl-PL"/>
        </a:p>
      </dgm:t>
    </dgm:pt>
    <dgm:pt modelId="{8B7A4C78-F14B-49CD-A949-9E6BD5121D7E}" type="parTrans" cxnId="{06F0BAFB-0AF9-4733-8574-397DBD5F7419}">
      <dgm:prSet/>
      <dgm:spPr/>
      <dgm:t>
        <a:bodyPr/>
        <a:lstStyle/>
        <a:p>
          <a:endParaRPr lang="pl-PL"/>
        </a:p>
      </dgm:t>
    </dgm:pt>
    <dgm:pt modelId="{F23C5D79-2FDD-4FDA-B10C-C915E999AEA5}" type="sibTrans" cxnId="{06F0BAFB-0AF9-4733-8574-397DBD5F7419}">
      <dgm:prSet/>
      <dgm:spPr/>
      <dgm:t>
        <a:bodyPr/>
        <a:lstStyle/>
        <a:p>
          <a:endParaRPr lang="pl-PL"/>
        </a:p>
      </dgm:t>
    </dgm:pt>
    <dgm:pt modelId="{4214C3B1-00C2-4F8F-B3BF-AE34E0FD30D5}" type="pres">
      <dgm:prSet presAssocID="{D0C98C6E-325F-4BEF-A1CA-C26AB4E6D38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6BEFA2B-835A-4EDF-95D9-E9790EE797B1}" type="pres">
      <dgm:prSet presAssocID="{D0C98C6E-325F-4BEF-A1CA-C26AB4E6D388}" presName="dummyMaxCanvas" presStyleCnt="0"/>
      <dgm:spPr/>
    </dgm:pt>
    <dgm:pt modelId="{9E339DF5-4EBB-4BE4-877E-FB1049B31B10}" type="pres">
      <dgm:prSet presAssocID="{D0C98C6E-325F-4BEF-A1CA-C26AB4E6D388}" presName="parentComposite" presStyleCnt="0"/>
      <dgm:spPr/>
    </dgm:pt>
    <dgm:pt modelId="{FEAFC4DB-78EE-43F6-8CF0-8948F73CBBE9}" type="pres">
      <dgm:prSet presAssocID="{D0C98C6E-325F-4BEF-A1CA-C26AB4E6D388}" presName="parent1" presStyleLbl="alignAccFollowNode1" presStyleIdx="0" presStyleCnt="4">
        <dgm:presLayoutVars>
          <dgm:chMax val="4"/>
        </dgm:presLayoutVars>
      </dgm:prSet>
      <dgm:spPr/>
    </dgm:pt>
    <dgm:pt modelId="{650026A9-A228-400C-BE0B-49765C2C3B89}" type="pres">
      <dgm:prSet presAssocID="{D0C98C6E-325F-4BEF-A1CA-C26AB4E6D388}" presName="parent2" presStyleLbl="alignAccFollowNode1" presStyleIdx="1" presStyleCnt="4">
        <dgm:presLayoutVars>
          <dgm:chMax val="4"/>
        </dgm:presLayoutVars>
      </dgm:prSet>
      <dgm:spPr/>
    </dgm:pt>
    <dgm:pt modelId="{0615A724-317F-4279-A535-F5FC18AAF924}" type="pres">
      <dgm:prSet presAssocID="{D0C98C6E-325F-4BEF-A1CA-C26AB4E6D388}" presName="childrenComposite" presStyleCnt="0"/>
      <dgm:spPr/>
    </dgm:pt>
    <dgm:pt modelId="{7BDDFC86-D267-4C9F-A1C8-2B994DB58CD2}" type="pres">
      <dgm:prSet presAssocID="{D0C98C6E-325F-4BEF-A1CA-C26AB4E6D388}" presName="dummyMaxCanvas_ChildArea" presStyleCnt="0"/>
      <dgm:spPr/>
    </dgm:pt>
    <dgm:pt modelId="{530D5A1A-B046-4434-A213-4800B0C5A650}" type="pres">
      <dgm:prSet presAssocID="{D0C98C6E-325F-4BEF-A1CA-C26AB4E6D388}" presName="fulcrum" presStyleLbl="alignAccFollowNode1" presStyleIdx="2" presStyleCnt="4"/>
      <dgm:spPr/>
    </dgm:pt>
    <dgm:pt modelId="{9A6655EE-F333-4A05-BDD0-8AEB21914C10}" type="pres">
      <dgm:prSet presAssocID="{D0C98C6E-325F-4BEF-A1CA-C26AB4E6D388}" presName="balance_32" presStyleLbl="alignAccFollowNode1" presStyleIdx="3" presStyleCnt="4">
        <dgm:presLayoutVars>
          <dgm:bulletEnabled val="1"/>
        </dgm:presLayoutVars>
      </dgm:prSet>
      <dgm:spPr/>
    </dgm:pt>
    <dgm:pt modelId="{ADDEBF91-C9AF-436C-BC85-A245F185327F}" type="pres">
      <dgm:prSet presAssocID="{D0C98C6E-325F-4BEF-A1CA-C26AB4E6D388}" presName="left_32_1" presStyleLbl="node1" presStyleIdx="0" presStyleCnt="5">
        <dgm:presLayoutVars>
          <dgm:bulletEnabled val="1"/>
        </dgm:presLayoutVars>
      </dgm:prSet>
      <dgm:spPr/>
    </dgm:pt>
    <dgm:pt modelId="{606A1280-6AB5-49B2-865C-3452B19C85C3}" type="pres">
      <dgm:prSet presAssocID="{D0C98C6E-325F-4BEF-A1CA-C26AB4E6D388}" presName="left_32_2" presStyleLbl="node1" presStyleIdx="1" presStyleCnt="5">
        <dgm:presLayoutVars>
          <dgm:bulletEnabled val="1"/>
        </dgm:presLayoutVars>
      </dgm:prSet>
      <dgm:spPr/>
    </dgm:pt>
    <dgm:pt modelId="{50EC910D-E5C3-4CA8-BC5B-F1052784945A}" type="pres">
      <dgm:prSet presAssocID="{D0C98C6E-325F-4BEF-A1CA-C26AB4E6D388}" presName="left_32_3" presStyleLbl="node1" presStyleIdx="2" presStyleCnt="5">
        <dgm:presLayoutVars>
          <dgm:bulletEnabled val="1"/>
        </dgm:presLayoutVars>
      </dgm:prSet>
      <dgm:spPr/>
    </dgm:pt>
    <dgm:pt modelId="{8141B22F-2860-4BA3-A8BC-A3B0AA905686}" type="pres">
      <dgm:prSet presAssocID="{D0C98C6E-325F-4BEF-A1CA-C26AB4E6D388}" presName="right_32_1" presStyleLbl="node1" presStyleIdx="3" presStyleCnt="5">
        <dgm:presLayoutVars>
          <dgm:bulletEnabled val="1"/>
        </dgm:presLayoutVars>
      </dgm:prSet>
      <dgm:spPr/>
    </dgm:pt>
    <dgm:pt modelId="{0FEF355A-58E7-4F46-8D14-195E51B82A16}" type="pres">
      <dgm:prSet presAssocID="{D0C98C6E-325F-4BEF-A1CA-C26AB4E6D388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263A0F02-AEF7-4791-B5F9-FC0F5BE75514}" srcId="{F0B7C6FB-8187-4E46-89DB-2A0B57C9BAA5}" destId="{B2DB9580-3862-4AC4-96EA-13F08AF2447E}" srcOrd="0" destOrd="0" parTransId="{B32F0D35-B160-44FA-8993-5DC3970F8DA8}" sibTransId="{05B4B048-3DB2-4A43-97BD-3B2783EE617F}"/>
    <dgm:cxn modelId="{14AD5A1E-EA89-444B-81F6-697D75FAD951}" srcId="{F0B7C6FB-8187-4E46-89DB-2A0B57C9BAA5}" destId="{50FB02D9-D9EF-424F-B91C-409843E567AD}" srcOrd="2" destOrd="0" parTransId="{B02D4CF5-AE5C-4117-AF9B-5A00EE73C8FA}" sibTransId="{07D52107-D83B-486A-AFBF-E65579ACB8E2}"/>
    <dgm:cxn modelId="{D128F420-1E32-4106-A5D2-06DA618791EB}" srcId="{D0C98C6E-325F-4BEF-A1CA-C26AB4E6D388}" destId="{EF7DC2DC-F66D-47E4-BD05-2352D4641704}" srcOrd="4" destOrd="0" parTransId="{8739C813-8C12-4629-A12F-79126BE8EF9B}" sibTransId="{FCE65A61-C70D-4E58-9BB4-C43D37EE2D60}"/>
    <dgm:cxn modelId="{20E9902F-0AF9-40E7-8185-EA463F335774}" type="presOf" srcId="{50FB02D9-D9EF-424F-B91C-409843E567AD}" destId="{50EC910D-E5C3-4CA8-BC5B-F1052784945A}" srcOrd="0" destOrd="0" presId="urn:microsoft.com/office/officeart/2005/8/layout/balance1"/>
    <dgm:cxn modelId="{47817C36-17CA-4F18-83F8-96662EEACF33}" srcId="{D0C98C6E-325F-4BEF-A1CA-C26AB4E6D388}" destId="{F0B7C6FB-8187-4E46-89DB-2A0B57C9BAA5}" srcOrd="0" destOrd="0" parTransId="{ED3A6663-4B73-45E1-ACE8-A64EE676BC88}" sibTransId="{15E92172-638D-49C3-A624-FD2C971025D9}"/>
    <dgm:cxn modelId="{270FC964-26AD-4F77-8953-AF5C982DA4E9}" srcId="{F0B7C6FB-8187-4E46-89DB-2A0B57C9BAA5}" destId="{1D6329F3-F9E3-4F2B-9EDF-CD4B9EBA1665}" srcOrd="1" destOrd="0" parTransId="{47CD9A86-0D15-4FB9-8FF7-AC3DA0CF078F}" sibTransId="{BA526806-8189-41C7-8AF3-0CA33DE6E22B}"/>
    <dgm:cxn modelId="{306AD368-700B-4CCF-A28C-DD9552ADDEDE}" type="presOf" srcId="{F0B7C6FB-8187-4E46-89DB-2A0B57C9BAA5}" destId="{FEAFC4DB-78EE-43F6-8CF0-8948F73CBBE9}" srcOrd="0" destOrd="0" presId="urn:microsoft.com/office/officeart/2005/8/layout/balance1"/>
    <dgm:cxn modelId="{05530B54-1327-4DDB-A232-19D449ECF93D}" srcId="{D0C98C6E-325F-4BEF-A1CA-C26AB4E6D388}" destId="{2A563FFA-3B0D-4845-BD74-3F0B4D45CD27}" srcOrd="5" destOrd="0" parTransId="{3F02E2C5-8E60-4727-B4EF-7661B66FF431}" sibTransId="{33C2E3A4-5D5C-4279-BE66-45073A11459F}"/>
    <dgm:cxn modelId="{E270C354-7509-4E62-B78E-75AD4C0A4EAD}" type="presOf" srcId="{D0C98C6E-325F-4BEF-A1CA-C26AB4E6D388}" destId="{4214C3B1-00C2-4F8F-B3BF-AE34E0FD30D5}" srcOrd="0" destOrd="0" presId="urn:microsoft.com/office/officeart/2005/8/layout/balance1"/>
    <dgm:cxn modelId="{55E6A955-B4AE-41AB-8E93-5B661FC42317}" srcId="{EC7B50E7-F798-493B-A03C-509E94E3D654}" destId="{2A624BCA-436F-4EF9-97AA-204775E146C4}" srcOrd="1" destOrd="0" parTransId="{58C73E1B-4AB3-4D3C-B822-67303C3E7D09}" sibTransId="{44F85E4A-CD69-444C-B440-6D0CD0265949}"/>
    <dgm:cxn modelId="{FF7DDFA2-8B8D-49FF-A071-E8C2C28D3850}" type="presOf" srcId="{EC7B50E7-F798-493B-A03C-509E94E3D654}" destId="{650026A9-A228-400C-BE0B-49765C2C3B89}" srcOrd="0" destOrd="0" presId="urn:microsoft.com/office/officeart/2005/8/layout/balance1"/>
    <dgm:cxn modelId="{91D009A5-4A1B-41F1-B761-DB0E7A046787}" srcId="{EC7B50E7-F798-493B-A03C-509E94E3D654}" destId="{1893C2AB-F643-44BB-A39D-C0052929242B}" srcOrd="0" destOrd="0" parTransId="{DD3583AB-B880-4B2D-8F5C-20AE083667A8}" sibTransId="{2786774D-3213-48CC-B6F0-027AF6867772}"/>
    <dgm:cxn modelId="{2FF028A9-33AF-4BF0-85F5-AFB267B2DB10}" srcId="{D0C98C6E-325F-4BEF-A1CA-C26AB4E6D388}" destId="{8EAD884E-6E70-4170-9424-860C8E33BCCA}" srcOrd="2" destOrd="0" parTransId="{E1B8AF9D-9DD8-4EC7-8A07-5B07B70A2B03}" sibTransId="{0DF17F89-E942-43E1-8EA7-91094F56BD91}"/>
    <dgm:cxn modelId="{27599AAB-ADAA-4A94-A7E5-071FFE2636E6}" type="presOf" srcId="{1D6329F3-F9E3-4F2B-9EDF-CD4B9EBA1665}" destId="{606A1280-6AB5-49B2-865C-3452B19C85C3}" srcOrd="0" destOrd="0" presId="urn:microsoft.com/office/officeart/2005/8/layout/balance1"/>
    <dgm:cxn modelId="{C32CB1C2-088F-408F-84EF-0A3E6F55F895}" type="presOf" srcId="{1893C2AB-F643-44BB-A39D-C0052929242B}" destId="{8141B22F-2860-4BA3-A8BC-A3B0AA905686}" srcOrd="0" destOrd="0" presId="urn:microsoft.com/office/officeart/2005/8/layout/balance1"/>
    <dgm:cxn modelId="{1C5161CC-ADF6-4048-BFB7-A570CFE813E5}" srcId="{D0C98C6E-325F-4BEF-A1CA-C26AB4E6D388}" destId="{5949D4F4-A18F-4C01-BD3B-E87D898620B5}" srcOrd="3" destOrd="0" parTransId="{15046B54-1986-46C4-9823-6C944FCA7836}" sibTransId="{4C7B6DB0-F355-466E-AE9C-3B54B4D1F5D3}"/>
    <dgm:cxn modelId="{F8EE18DD-5964-4865-AB5F-5BB35EA5BB50}" type="presOf" srcId="{B2DB9580-3862-4AC4-96EA-13F08AF2447E}" destId="{ADDEBF91-C9AF-436C-BC85-A245F185327F}" srcOrd="0" destOrd="0" presId="urn:microsoft.com/office/officeart/2005/8/layout/balance1"/>
    <dgm:cxn modelId="{E7ED92EB-BD10-46AF-B2AC-D018AA6676A1}" type="presOf" srcId="{2A624BCA-436F-4EF9-97AA-204775E146C4}" destId="{0FEF355A-58E7-4F46-8D14-195E51B82A16}" srcOrd="0" destOrd="0" presId="urn:microsoft.com/office/officeart/2005/8/layout/balance1"/>
    <dgm:cxn modelId="{06F0BAFB-0AF9-4733-8574-397DBD5F7419}" srcId="{D0C98C6E-325F-4BEF-A1CA-C26AB4E6D388}" destId="{A2196FB0-F065-4E3B-9C72-D3D800E506D2}" srcOrd="6" destOrd="0" parTransId="{8B7A4C78-F14B-49CD-A949-9E6BD5121D7E}" sibTransId="{F23C5D79-2FDD-4FDA-B10C-C915E999AEA5}"/>
    <dgm:cxn modelId="{44D39DFF-2B71-4193-9678-2DC5B97ED79F}" srcId="{D0C98C6E-325F-4BEF-A1CA-C26AB4E6D388}" destId="{EC7B50E7-F798-493B-A03C-509E94E3D654}" srcOrd="1" destOrd="0" parTransId="{D59BF10D-E8B2-43A0-9296-38007154185A}" sibTransId="{2CA80211-B7F9-4C97-A47A-46FEF069F2CC}"/>
    <dgm:cxn modelId="{C6BE603C-6A00-46AB-B0C8-47BDDFAA0FBA}" type="presParOf" srcId="{4214C3B1-00C2-4F8F-B3BF-AE34E0FD30D5}" destId="{96BEFA2B-835A-4EDF-95D9-E9790EE797B1}" srcOrd="0" destOrd="0" presId="urn:microsoft.com/office/officeart/2005/8/layout/balance1"/>
    <dgm:cxn modelId="{402914B4-DF44-467A-914C-1EF537781048}" type="presParOf" srcId="{4214C3B1-00C2-4F8F-B3BF-AE34E0FD30D5}" destId="{9E339DF5-4EBB-4BE4-877E-FB1049B31B10}" srcOrd="1" destOrd="0" presId="urn:microsoft.com/office/officeart/2005/8/layout/balance1"/>
    <dgm:cxn modelId="{25CC3787-249C-42AA-91C4-B12EF62F9826}" type="presParOf" srcId="{9E339DF5-4EBB-4BE4-877E-FB1049B31B10}" destId="{FEAFC4DB-78EE-43F6-8CF0-8948F73CBBE9}" srcOrd="0" destOrd="0" presId="urn:microsoft.com/office/officeart/2005/8/layout/balance1"/>
    <dgm:cxn modelId="{3F4621CE-A808-4CE3-9A81-C3E02E7A2DA8}" type="presParOf" srcId="{9E339DF5-4EBB-4BE4-877E-FB1049B31B10}" destId="{650026A9-A228-400C-BE0B-49765C2C3B89}" srcOrd="1" destOrd="0" presId="urn:microsoft.com/office/officeart/2005/8/layout/balance1"/>
    <dgm:cxn modelId="{EC2A21F6-1A38-4EE2-A1C3-0EDD8A0D154B}" type="presParOf" srcId="{4214C3B1-00C2-4F8F-B3BF-AE34E0FD30D5}" destId="{0615A724-317F-4279-A535-F5FC18AAF924}" srcOrd="2" destOrd="0" presId="urn:microsoft.com/office/officeart/2005/8/layout/balance1"/>
    <dgm:cxn modelId="{80992C53-82D4-4B14-B345-00218162B81E}" type="presParOf" srcId="{0615A724-317F-4279-A535-F5FC18AAF924}" destId="{7BDDFC86-D267-4C9F-A1C8-2B994DB58CD2}" srcOrd="0" destOrd="0" presId="urn:microsoft.com/office/officeart/2005/8/layout/balance1"/>
    <dgm:cxn modelId="{2A51D637-7518-43FD-BCA4-9C818A1D23E5}" type="presParOf" srcId="{0615A724-317F-4279-A535-F5FC18AAF924}" destId="{530D5A1A-B046-4434-A213-4800B0C5A650}" srcOrd="1" destOrd="0" presId="urn:microsoft.com/office/officeart/2005/8/layout/balance1"/>
    <dgm:cxn modelId="{C9C55C2D-2C10-46F7-9110-9F0CCD1C448B}" type="presParOf" srcId="{0615A724-317F-4279-A535-F5FC18AAF924}" destId="{9A6655EE-F333-4A05-BDD0-8AEB21914C10}" srcOrd="2" destOrd="0" presId="urn:microsoft.com/office/officeart/2005/8/layout/balance1"/>
    <dgm:cxn modelId="{CEA9DD6D-ECCD-4C89-8DDF-B527D626AC6A}" type="presParOf" srcId="{0615A724-317F-4279-A535-F5FC18AAF924}" destId="{ADDEBF91-C9AF-436C-BC85-A245F185327F}" srcOrd="3" destOrd="0" presId="urn:microsoft.com/office/officeart/2005/8/layout/balance1"/>
    <dgm:cxn modelId="{D0EA8400-3278-442D-BFBE-6849265B3DBE}" type="presParOf" srcId="{0615A724-317F-4279-A535-F5FC18AAF924}" destId="{606A1280-6AB5-49B2-865C-3452B19C85C3}" srcOrd="4" destOrd="0" presId="urn:microsoft.com/office/officeart/2005/8/layout/balance1"/>
    <dgm:cxn modelId="{9C007929-A528-4F03-928B-E626DCD4585D}" type="presParOf" srcId="{0615A724-317F-4279-A535-F5FC18AAF924}" destId="{50EC910D-E5C3-4CA8-BC5B-F1052784945A}" srcOrd="5" destOrd="0" presId="urn:microsoft.com/office/officeart/2005/8/layout/balance1"/>
    <dgm:cxn modelId="{DA6409B9-3C13-4795-BB08-B6D0AF98EC89}" type="presParOf" srcId="{0615A724-317F-4279-A535-F5FC18AAF924}" destId="{8141B22F-2860-4BA3-A8BC-A3B0AA905686}" srcOrd="6" destOrd="0" presId="urn:microsoft.com/office/officeart/2005/8/layout/balance1"/>
    <dgm:cxn modelId="{62902D1E-AD07-4C03-9265-F741273F66E0}" type="presParOf" srcId="{0615A724-317F-4279-A535-F5FC18AAF924}" destId="{0FEF355A-58E7-4F46-8D14-195E51B82A1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9515C-B9E8-4A2B-AAA3-BC08270F900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5763DF1-7D21-4346-9FF2-46F22119C9AD}">
      <dgm:prSet phldrT="[Tekst]" custT="1"/>
      <dgm:spPr/>
      <dgm:t>
        <a:bodyPr/>
        <a:lstStyle/>
        <a:p>
          <a:r>
            <a:rPr lang="pl-PL" sz="2000" b="1" dirty="0"/>
            <a:t>Czynności poszukiwawcze </a:t>
          </a:r>
        </a:p>
      </dgm:t>
    </dgm:pt>
    <dgm:pt modelId="{C916FBA9-A59B-4A28-B7E3-17E1BDAF76AC}" type="parTrans" cxnId="{F85D0DFC-DF94-40B7-8FC6-BBCA46C45740}">
      <dgm:prSet/>
      <dgm:spPr/>
      <dgm:t>
        <a:bodyPr/>
        <a:lstStyle/>
        <a:p>
          <a:endParaRPr lang="pl-PL"/>
        </a:p>
      </dgm:t>
    </dgm:pt>
    <dgm:pt modelId="{9A896418-0E9A-4876-A161-EE98F49A6337}" type="sibTrans" cxnId="{F85D0DFC-DF94-40B7-8FC6-BBCA46C45740}">
      <dgm:prSet/>
      <dgm:spPr/>
      <dgm:t>
        <a:bodyPr/>
        <a:lstStyle/>
        <a:p>
          <a:endParaRPr lang="pl-PL"/>
        </a:p>
      </dgm:t>
    </dgm:pt>
    <dgm:pt modelId="{39F5AA8B-92FB-47D6-B99B-F4200BCD7358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Zatrzymanie rzeczy i przeszukanie (art. 217, 219 – 231 k.p.k.)</a:t>
          </a:r>
        </a:p>
      </dgm:t>
    </dgm:pt>
    <dgm:pt modelId="{8B17F04A-1E84-44E7-9AAF-F236C520AC8B}" type="parTrans" cxnId="{CDFB748B-C4FF-4EB8-899B-D1AB65CD0251}">
      <dgm:prSet/>
      <dgm:spPr/>
      <dgm:t>
        <a:bodyPr/>
        <a:lstStyle/>
        <a:p>
          <a:endParaRPr lang="pl-PL"/>
        </a:p>
      </dgm:t>
    </dgm:pt>
    <dgm:pt modelId="{5C0E8085-6B2F-4B42-AEEC-BADCAF1B4E27}" type="sibTrans" cxnId="{CDFB748B-C4FF-4EB8-899B-D1AB65CD0251}">
      <dgm:prSet/>
      <dgm:spPr/>
      <dgm:t>
        <a:bodyPr/>
        <a:lstStyle/>
        <a:p>
          <a:endParaRPr lang="pl-PL"/>
        </a:p>
      </dgm:t>
    </dgm:pt>
    <dgm:pt modelId="{C56E6AFE-1ABB-4895-BFC6-5C8ED6559CA5}">
      <dgm:prSet phldrT="[Tekst]" custT="1"/>
      <dgm:spPr/>
      <dgm:t>
        <a:bodyPr/>
        <a:lstStyle/>
        <a:p>
          <a:r>
            <a:rPr lang="pl-PL" sz="2000" b="1" dirty="0"/>
            <a:t>Czynności ujawniające </a:t>
          </a:r>
        </a:p>
      </dgm:t>
    </dgm:pt>
    <dgm:pt modelId="{446A1BC7-0662-48A5-985B-50EC187385A5}" type="parTrans" cxnId="{399E7888-48DD-428E-B639-5644621FDCB6}">
      <dgm:prSet/>
      <dgm:spPr/>
      <dgm:t>
        <a:bodyPr/>
        <a:lstStyle/>
        <a:p>
          <a:endParaRPr lang="pl-PL"/>
        </a:p>
      </dgm:t>
    </dgm:pt>
    <dgm:pt modelId="{C0AD9675-5859-411A-81B4-0C68BDF2176D}" type="sibTrans" cxnId="{399E7888-48DD-428E-B639-5644621FDCB6}">
      <dgm:prSet/>
      <dgm:spPr/>
      <dgm:t>
        <a:bodyPr/>
        <a:lstStyle/>
        <a:p>
          <a:endParaRPr lang="pl-PL"/>
        </a:p>
      </dgm:t>
    </dgm:pt>
    <dgm:pt modelId="{779FEFFF-FA10-41CB-B130-C1BF78FF7C89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Przesłuchanie – świadków, oskarżonego, biegłych </a:t>
          </a:r>
        </a:p>
      </dgm:t>
    </dgm:pt>
    <dgm:pt modelId="{B788A4EA-48F2-4EDA-BC9D-C784C7398271}" type="parTrans" cxnId="{041A2B8B-8ED9-49CD-85E0-D1473950A720}">
      <dgm:prSet/>
      <dgm:spPr/>
      <dgm:t>
        <a:bodyPr/>
        <a:lstStyle/>
        <a:p>
          <a:endParaRPr lang="pl-PL"/>
        </a:p>
      </dgm:t>
    </dgm:pt>
    <dgm:pt modelId="{7DC86062-8198-47F8-8F85-6412239515FB}" type="sibTrans" cxnId="{041A2B8B-8ED9-49CD-85E0-D1473950A720}">
      <dgm:prSet/>
      <dgm:spPr/>
      <dgm:t>
        <a:bodyPr/>
        <a:lstStyle/>
        <a:p>
          <a:endParaRPr lang="pl-PL"/>
        </a:p>
      </dgm:t>
    </dgm:pt>
    <dgm:pt modelId="{4097EBCE-F3FC-4044-BA01-8EC98958B2EC}">
      <dgm:prSet phldrT="[Tekst]" custT="1"/>
      <dgm:spPr/>
      <dgm:t>
        <a:bodyPr/>
        <a:lstStyle/>
        <a:p>
          <a:r>
            <a:rPr lang="pl-PL" sz="2000" b="1" dirty="0"/>
            <a:t>Czynności kontrolujące </a:t>
          </a:r>
        </a:p>
      </dgm:t>
    </dgm:pt>
    <dgm:pt modelId="{F646C099-6FC1-4520-9418-C74E7B845FF9}" type="parTrans" cxnId="{5BE40478-5E5F-4A64-B841-AC9FD6D6925E}">
      <dgm:prSet/>
      <dgm:spPr/>
      <dgm:t>
        <a:bodyPr/>
        <a:lstStyle/>
        <a:p>
          <a:endParaRPr lang="pl-PL"/>
        </a:p>
      </dgm:t>
    </dgm:pt>
    <dgm:pt modelId="{35C6DE98-2D4C-4B07-8029-EEA8D82A864A}" type="sibTrans" cxnId="{5BE40478-5E5F-4A64-B841-AC9FD6D6925E}">
      <dgm:prSet/>
      <dgm:spPr/>
      <dgm:t>
        <a:bodyPr/>
        <a:lstStyle/>
        <a:p>
          <a:endParaRPr lang="pl-PL"/>
        </a:p>
      </dgm:t>
    </dgm:pt>
    <dgm:pt modelId="{757F26E0-C97D-495A-9B6B-28738285243E}">
      <dgm:prSet phldrT="[Tekst]"/>
      <dgm:spPr/>
      <dgm:t>
        <a:bodyPr/>
        <a:lstStyle/>
        <a:p>
          <a:pPr algn="just"/>
          <a:r>
            <a:rPr lang="pl-PL" dirty="0"/>
            <a:t>Konfrontacja  (art. 172 k.p.k.) </a:t>
          </a:r>
        </a:p>
      </dgm:t>
    </dgm:pt>
    <dgm:pt modelId="{7115B545-F934-4458-BEE0-0BA066304F33}" type="parTrans" cxnId="{AC4087EA-9221-4510-81AE-FCDD0F4F9AE3}">
      <dgm:prSet/>
      <dgm:spPr/>
      <dgm:t>
        <a:bodyPr/>
        <a:lstStyle/>
        <a:p>
          <a:endParaRPr lang="pl-PL"/>
        </a:p>
      </dgm:t>
    </dgm:pt>
    <dgm:pt modelId="{AC70E709-A23C-4C06-A252-D09E6FBC93A9}" type="sibTrans" cxnId="{AC4087EA-9221-4510-81AE-FCDD0F4F9AE3}">
      <dgm:prSet/>
      <dgm:spPr/>
      <dgm:t>
        <a:bodyPr/>
        <a:lstStyle/>
        <a:p>
          <a:endParaRPr lang="pl-PL"/>
        </a:p>
      </dgm:t>
    </dgm:pt>
    <dgm:pt modelId="{B81BA39F-F13B-434D-B45F-EE6E42E7C931}">
      <dgm:prSet/>
      <dgm:spPr/>
      <dgm:t>
        <a:bodyPr/>
        <a:lstStyle/>
        <a:p>
          <a:pPr algn="just"/>
          <a:r>
            <a:rPr lang="pl-PL" dirty="0"/>
            <a:t>Kontrola korespondencji, przekazu informacji i przesyłek (art. 218 i 218a k.p.k.)</a:t>
          </a:r>
        </a:p>
      </dgm:t>
    </dgm:pt>
    <dgm:pt modelId="{54AD88F9-BECD-47FF-A12B-180D3927DD1A}" type="parTrans" cxnId="{B9EC4FCE-53FF-46DF-BC7E-F031B15D3B35}">
      <dgm:prSet/>
      <dgm:spPr/>
      <dgm:t>
        <a:bodyPr/>
        <a:lstStyle/>
        <a:p>
          <a:endParaRPr lang="pl-PL"/>
        </a:p>
      </dgm:t>
    </dgm:pt>
    <dgm:pt modelId="{A729800A-BD1F-4942-85A6-E1D238F1952F}" type="sibTrans" cxnId="{B9EC4FCE-53FF-46DF-BC7E-F031B15D3B35}">
      <dgm:prSet/>
      <dgm:spPr/>
      <dgm:t>
        <a:bodyPr/>
        <a:lstStyle/>
        <a:p>
          <a:endParaRPr lang="pl-PL"/>
        </a:p>
      </dgm:t>
    </dgm:pt>
    <dgm:pt modelId="{E6F49593-B65B-47B4-A0A8-97A7A91F7875}">
      <dgm:prSet/>
      <dgm:spPr/>
      <dgm:t>
        <a:bodyPr/>
        <a:lstStyle/>
        <a:p>
          <a:pPr algn="just"/>
          <a:r>
            <a:rPr lang="pl-PL" dirty="0"/>
            <a:t>Kontrola i utrwalanie rozmów (art. 237 – 242 k.p.k.)</a:t>
          </a:r>
        </a:p>
      </dgm:t>
    </dgm:pt>
    <dgm:pt modelId="{D59B6708-2CA5-40DB-A5FC-159BA8F59D12}" type="parTrans" cxnId="{E3EBE3DC-FF54-4C32-82E6-C4ED814EC4AF}">
      <dgm:prSet/>
      <dgm:spPr/>
      <dgm:t>
        <a:bodyPr/>
        <a:lstStyle/>
        <a:p>
          <a:endParaRPr lang="pl-PL"/>
        </a:p>
      </dgm:t>
    </dgm:pt>
    <dgm:pt modelId="{A0FA62E1-E578-4B46-8752-949390A45B7C}" type="sibTrans" cxnId="{E3EBE3DC-FF54-4C32-82E6-C4ED814EC4AF}">
      <dgm:prSet/>
      <dgm:spPr/>
      <dgm:t>
        <a:bodyPr/>
        <a:lstStyle/>
        <a:p>
          <a:endParaRPr lang="pl-PL"/>
        </a:p>
      </dgm:t>
    </dgm:pt>
    <dgm:pt modelId="{12BEB422-7AF9-429F-9E49-0210F2D01020}">
      <dgm:prSet/>
      <dgm:spPr/>
      <dgm:t>
        <a:bodyPr/>
        <a:lstStyle/>
        <a:p>
          <a:pPr algn="just"/>
          <a:r>
            <a:rPr lang="pl-PL" dirty="0"/>
            <a:t>Poszukiwanie oskarżonego </a:t>
          </a:r>
          <a:r>
            <a:rPr lang="pl-PL" dirty="0">
              <a:sym typeface="Wingdings" pitchFamily="2" charset="2"/>
            </a:rPr>
            <a:t> uregulowane w rozdziale dot. środków przymusu! (art. 278 k.p.k.)</a:t>
          </a:r>
          <a:endParaRPr lang="pl-PL" dirty="0"/>
        </a:p>
      </dgm:t>
    </dgm:pt>
    <dgm:pt modelId="{99027726-2988-4A41-89EA-4CABBD87F460}" type="parTrans" cxnId="{9C252136-3E3B-4CC8-B6CA-4CA33C6E3ABA}">
      <dgm:prSet/>
      <dgm:spPr/>
      <dgm:t>
        <a:bodyPr/>
        <a:lstStyle/>
        <a:p>
          <a:endParaRPr lang="pl-PL"/>
        </a:p>
      </dgm:t>
    </dgm:pt>
    <dgm:pt modelId="{3165088A-694B-42AB-ADBF-BCBD39F1C418}" type="sibTrans" cxnId="{9C252136-3E3B-4CC8-B6CA-4CA33C6E3ABA}">
      <dgm:prSet/>
      <dgm:spPr/>
      <dgm:t>
        <a:bodyPr/>
        <a:lstStyle/>
        <a:p>
          <a:endParaRPr lang="pl-PL"/>
        </a:p>
      </dgm:t>
    </dgm:pt>
    <dgm:pt modelId="{92333454-D65D-4F89-90C6-C8EF2406F904}">
      <dgm:prSet/>
      <dgm:spPr/>
      <dgm:t>
        <a:bodyPr/>
        <a:lstStyle/>
        <a:p>
          <a:pPr algn="just"/>
          <a:r>
            <a:rPr lang="pl-PL" dirty="0"/>
            <a:t>Okazanie i rozpoznanie – szczególna forma przesłuchania (art. 173 k.p.k.)</a:t>
          </a:r>
        </a:p>
      </dgm:t>
    </dgm:pt>
    <dgm:pt modelId="{03387BA2-E5D8-4478-B39E-36A60046573D}" type="parTrans" cxnId="{07C1A13E-8C10-476B-A691-9999BBC1DCE3}">
      <dgm:prSet/>
      <dgm:spPr/>
      <dgm:t>
        <a:bodyPr/>
        <a:lstStyle/>
        <a:p>
          <a:endParaRPr lang="pl-PL"/>
        </a:p>
      </dgm:t>
    </dgm:pt>
    <dgm:pt modelId="{DCE4D8EA-BAEE-407E-B167-1191F4F09EE2}" type="sibTrans" cxnId="{07C1A13E-8C10-476B-A691-9999BBC1DCE3}">
      <dgm:prSet/>
      <dgm:spPr/>
      <dgm:t>
        <a:bodyPr/>
        <a:lstStyle/>
        <a:p>
          <a:endParaRPr lang="pl-PL"/>
        </a:p>
      </dgm:t>
    </dgm:pt>
    <dgm:pt modelId="{A4470F2D-8615-4352-BC9E-6C55260A13A7}">
      <dgm:prSet/>
      <dgm:spPr/>
      <dgm:t>
        <a:bodyPr/>
        <a:lstStyle/>
        <a:p>
          <a:pPr algn="just"/>
          <a:r>
            <a:rPr lang="pl-PL" dirty="0"/>
            <a:t>Ekspertyza </a:t>
          </a:r>
        </a:p>
      </dgm:t>
    </dgm:pt>
    <dgm:pt modelId="{3C7152E5-A4F7-4682-9E79-03C2377D3EBE}" type="parTrans" cxnId="{6F09103A-F57B-4F87-9DC7-3B8DE2BD47E7}">
      <dgm:prSet/>
      <dgm:spPr/>
      <dgm:t>
        <a:bodyPr/>
        <a:lstStyle/>
        <a:p>
          <a:endParaRPr lang="pl-PL"/>
        </a:p>
      </dgm:t>
    </dgm:pt>
    <dgm:pt modelId="{8C58832B-4D45-4687-8094-EF883220CBC2}" type="sibTrans" cxnId="{6F09103A-F57B-4F87-9DC7-3B8DE2BD47E7}">
      <dgm:prSet/>
      <dgm:spPr/>
      <dgm:t>
        <a:bodyPr/>
        <a:lstStyle/>
        <a:p>
          <a:endParaRPr lang="pl-PL"/>
        </a:p>
      </dgm:t>
    </dgm:pt>
    <dgm:pt modelId="{225F735B-E4BD-430A-8856-7DF063E44120}">
      <dgm:prSet/>
      <dgm:spPr/>
      <dgm:t>
        <a:bodyPr/>
        <a:lstStyle/>
        <a:p>
          <a:pPr algn="just"/>
          <a:r>
            <a:rPr lang="pl-PL" dirty="0"/>
            <a:t>Oględziny (art. 207 – 208 k.p.k.)</a:t>
          </a:r>
        </a:p>
      </dgm:t>
    </dgm:pt>
    <dgm:pt modelId="{F21E2E98-76F6-4611-B8E5-8BF975F90DE7}" type="parTrans" cxnId="{1D8AD941-CE8C-4984-9236-8A8D85B8E0E8}">
      <dgm:prSet/>
      <dgm:spPr/>
      <dgm:t>
        <a:bodyPr/>
        <a:lstStyle/>
        <a:p>
          <a:endParaRPr lang="pl-PL"/>
        </a:p>
      </dgm:t>
    </dgm:pt>
    <dgm:pt modelId="{AD6CECE2-F929-401B-88E5-8B93DB954629}" type="sibTrans" cxnId="{1D8AD941-CE8C-4984-9236-8A8D85B8E0E8}">
      <dgm:prSet/>
      <dgm:spPr/>
      <dgm:t>
        <a:bodyPr/>
        <a:lstStyle/>
        <a:p>
          <a:endParaRPr lang="pl-PL"/>
        </a:p>
      </dgm:t>
    </dgm:pt>
    <dgm:pt modelId="{A5C1B659-A3FD-416C-87F6-0AC729EF5ABA}">
      <dgm:prSet/>
      <dgm:spPr/>
      <dgm:t>
        <a:bodyPr/>
        <a:lstStyle/>
        <a:p>
          <a:pPr algn="just"/>
          <a:r>
            <a:rPr lang="pl-PL" dirty="0"/>
            <a:t>Oględziny i otwarcie zwłok (art. 209 – 210 k.p.k.) </a:t>
          </a:r>
        </a:p>
      </dgm:t>
    </dgm:pt>
    <dgm:pt modelId="{4FF24591-FD18-4762-8802-66029EC6C8A9}" type="parTrans" cxnId="{4B4AD95F-F038-404B-9043-B3B11B195213}">
      <dgm:prSet/>
      <dgm:spPr/>
      <dgm:t>
        <a:bodyPr/>
        <a:lstStyle/>
        <a:p>
          <a:endParaRPr lang="pl-PL"/>
        </a:p>
      </dgm:t>
    </dgm:pt>
    <dgm:pt modelId="{234DE332-DB5B-4537-BAA0-28D2FF5A942D}" type="sibTrans" cxnId="{4B4AD95F-F038-404B-9043-B3B11B195213}">
      <dgm:prSet/>
      <dgm:spPr/>
      <dgm:t>
        <a:bodyPr/>
        <a:lstStyle/>
        <a:p>
          <a:endParaRPr lang="pl-PL"/>
        </a:p>
      </dgm:t>
    </dgm:pt>
    <dgm:pt modelId="{EFA07B0C-DE97-4D14-99F5-CAFE8ADFEC25}">
      <dgm:prSet/>
      <dgm:spPr/>
      <dgm:t>
        <a:bodyPr/>
        <a:lstStyle/>
        <a:p>
          <a:pPr algn="just"/>
          <a:r>
            <a:rPr lang="pl-PL" dirty="0"/>
            <a:t>Odczytanie (art. 389, 391, 393 k.p.k.)</a:t>
          </a:r>
        </a:p>
      </dgm:t>
    </dgm:pt>
    <dgm:pt modelId="{E308A92C-7A2D-4604-B084-AC9AFEB1A937}" type="parTrans" cxnId="{73DEA552-D704-46FF-8A5E-583DAFDBB5E1}">
      <dgm:prSet/>
      <dgm:spPr/>
      <dgm:t>
        <a:bodyPr/>
        <a:lstStyle/>
        <a:p>
          <a:endParaRPr lang="pl-PL"/>
        </a:p>
      </dgm:t>
    </dgm:pt>
    <dgm:pt modelId="{A275AC0A-AA2F-44AD-BDC3-339BB1973EE1}" type="sibTrans" cxnId="{73DEA552-D704-46FF-8A5E-583DAFDBB5E1}">
      <dgm:prSet/>
      <dgm:spPr/>
      <dgm:t>
        <a:bodyPr/>
        <a:lstStyle/>
        <a:p>
          <a:endParaRPr lang="pl-PL"/>
        </a:p>
      </dgm:t>
    </dgm:pt>
    <dgm:pt modelId="{CAFF8037-8F33-4F99-A473-2B5E97D5A3A6}">
      <dgm:prSet/>
      <dgm:spPr/>
      <dgm:t>
        <a:bodyPr/>
        <a:lstStyle/>
        <a:p>
          <a:pPr algn="just"/>
          <a:r>
            <a:rPr lang="pl-PL" dirty="0"/>
            <a:t>Eksperyment procesowy (art. 211 k.p.k.)</a:t>
          </a:r>
        </a:p>
      </dgm:t>
    </dgm:pt>
    <dgm:pt modelId="{64ADF78E-D83F-4DAB-9E14-6A72C989F10A}" type="parTrans" cxnId="{76BC3A35-245A-4A89-AC00-D5D049F56BB5}">
      <dgm:prSet/>
      <dgm:spPr/>
      <dgm:t>
        <a:bodyPr/>
        <a:lstStyle/>
        <a:p>
          <a:endParaRPr lang="pl-PL"/>
        </a:p>
      </dgm:t>
    </dgm:pt>
    <dgm:pt modelId="{44B2401B-500E-4D95-9B7B-22BFE17C04B1}" type="sibTrans" cxnId="{76BC3A35-245A-4A89-AC00-D5D049F56BB5}">
      <dgm:prSet/>
      <dgm:spPr/>
      <dgm:t>
        <a:bodyPr/>
        <a:lstStyle/>
        <a:p>
          <a:endParaRPr lang="pl-PL"/>
        </a:p>
      </dgm:t>
    </dgm:pt>
    <dgm:pt modelId="{3EAFD385-7BC2-46D1-A3E7-5ED34D37BCE6}">
      <dgm:prSet/>
      <dgm:spPr/>
      <dgm:t>
        <a:bodyPr/>
        <a:lstStyle/>
        <a:p>
          <a:pPr algn="just"/>
          <a:r>
            <a:rPr lang="pl-PL" dirty="0"/>
            <a:t>Badanie osoby oskarżonego i wywiad środowiskowy (art. 213 i 214 k.p.k.)</a:t>
          </a:r>
        </a:p>
      </dgm:t>
    </dgm:pt>
    <dgm:pt modelId="{112BE64A-446C-47B4-B110-639B989DE46E}" type="parTrans" cxnId="{D5441AF7-5EA9-43C0-9A3A-DEE3C5CA7947}">
      <dgm:prSet/>
      <dgm:spPr/>
      <dgm:t>
        <a:bodyPr/>
        <a:lstStyle/>
        <a:p>
          <a:endParaRPr lang="pl-PL"/>
        </a:p>
      </dgm:t>
    </dgm:pt>
    <dgm:pt modelId="{BB1009E5-E721-41DC-BC9B-8B31A7BB5BFA}" type="sibTrans" cxnId="{D5441AF7-5EA9-43C0-9A3A-DEE3C5CA7947}">
      <dgm:prSet/>
      <dgm:spPr/>
      <dgm:t>
        <a:bodyPr/>
        <a:lstStyle/>
        <a:p>
          <a:endParaRPr lang="pl-PL"/>
        </a:p>
      </dgm:t>
    </dgm:pt>
    <dgm:pt modelId="{36BA6F62-8690-49F9-9802-590D558D5A98}">
      <dgm:prSet/>
      <dgm:spPr/>
      <dgm:t>
        <a:bodyPr/>
        <a:lstStyle/>
        <a:p>
          <a:pPr algn="just"/>
          <a:r>
            <a:rPr lang="pl-PL" dirty="0"/>
            <a:t>Przesłuchanie świadka koronnego </a:t>
          </a:r>
        </a:p>
      </dgm:t>
    </dgm:pt>
    <dgm:pt modelId="{6F7A0370-BA39-4861-980E-071C3106CB74}" type="parTrans" cxnId="{D53F5C58-2B52-4393-AFBD-D680F77A0744}">
      <dgm:prSet/>
      <dgm:spPr/>
      <dgm:t>
        <a:bodyPr/>
        <a:lstStyle/>
        <a:p>
          <a:endParaRPr lang="pl-PL"/>
        </a:p>
      </dgm:t>
    </dgm:pt>
    <dgm:pt modelId="{54B1F3E0-453B-4252-8EA8-99BC68C77ED3}" type="sibTrans" cxnId="{D53F5C58-2B52-4393-AFBD-D680F77A0744}">
      <dgm:prSet/>
      <dgm:spPr/>
      <dgm:t>
        <a:bodyPr/>
        <a:lstStyle/>
        <a:p>
          <a:endParaRPr lang="pl-PL"/>
        </a:p>
      </dgm:t>
    </dgm:pt>
    <dgm:pt modelId="{B99FF9EA-9E06-4F6E-B9C6-D168A907EE35}">
      <dgm:prSet/>
      <dgm:spPr/>
      <dgm:t>
        <a:bodyPr/>
        <a:lstStyle/>
        <a:p>
          <a:pPr algn="just"/>
          <a:r>
            <a:rPr lang="pl-PL" dirty="0"/>
            <a:t>Porównywanie oryginałów dowodów rzeczowych z kopiami </a:t>
          </a:r>
        </a:p>
      </dgm:t>
    </dgm:pt>
    <dgm:pt modelId="{5ACCBC65-237E-426B-8CFE-CFBDC946BA20}" type="parTrans" cxnId="{B70D8B33-34ED-4736-8728-8E7F296F8962}">
      <dgm:prSet/>
      <dgm:spPr/>
      <dgm:t>
        <a:bodyPr/>
        <a:lstStyle/>
        <a:p>
          <a:endParaRPr lang="pl-PL"/>
        </a:p>
      </dgm:t>
    </dgm:pt>
    <dgm:pt modelId="{78A820AA-332F-4F86-BA55-6B7774627E25}" type="sibTrans" cxnId="{B70D8B33-34ED-4736-8728-8E7F296F8962}">
      <dgm:prSet/>
      <dgm:spPr/>
      <dgm:t>
        <a:bodyPr/>
        <a:lstStyle/>
        <a:p>
          <a:endParaRPr lang="pl-PL"/>
        </a:p>
      </dgm:t>
    </dgm:pt>
    <dgm:pt modelId="{9A7CDBE8-0F31-42CD-A7EF-68D290699C00}">
      <dgm:prSet/>
      <dgm:spPr/>
      <dgm:t>
        <a:bodyPr/>
        <a:lstStyle/>
        <a:p>
          <a:pPr algn="just"/>
          <a:r>
            <a:rPr lang="pl-PL" dirty="0"/>
            <a:t>Ponowienie tej samej czynności dowodowej </a:t>
          </a:r>
        </a:p>
      </dgm:t>
    </dgm:pt>
    <dgm:pt modelId="{BE7650F8-EBC6-4CDA-A0FC-2723133E326F}" type="parTrans" cxnId="{719D667B-C675-4367-A4A8-3828FD0445C4}">
      <dgm:prSet/>
      <dgm:spPr/>
      <dgm:t>
        <a:bodyPr/>
        <a:lstStyle/>
        <a:p>
          <a:endParaRPr lang="pl-PL"/>
        </a:p>
      </dgm:t>
    </dgm:pt>
    <dgm:pt modelId="{90C4F58D-B5BE-4DC7-AD1E-DD4AD936D9CC}" type="sibTrans" cxnId="{719D667B-C675-4367-A4A8-3828FD0445C4}">
      <dgm:prSet/>
      <dgm:spPr/>
      <dgm:t>
        <a:bodyPr/>
        <a:lstStyle/>
        <a:p>
          <a:endParaRPr lang="pl-PL"/>
        </a:p>
      </dgm:t>
    </dgm:pt>
    <dgm:pt modelId="{258730D2-CF02-45AB-9D25-1F75FEEBC6F1}" type="pres">
      <dgm:prSet presAssocID="{1859515C-B9E8-4A2B-AAA3-BC08270F9001}" presName="Name0" presStyleCnt="0">
        <dgm:presLayoutVars>
          <dgm:dir/>
          <dgm:animLvl val="lvl"/>
          <dgm:resizeHandles val="exact"/>
        </dgm:presLayoutVars>
      </dgm:prSet>
      <dgm:spPr/>
    </dgm:pt>
    <dgm:pt modelId="{9116219E-6890-4A55-B26A-17F0FDB81CEE}" type="pres">
      <dgm:prSet presAssocID="{B5763DF1-7D21-4346-9FF2-46F22119C9AD}" presName="composite" presStyleCnt="0"/>
      <dgm:spPr/>
    </dgm:pt>
    <dgm:pt modelId="{A0DB257F-F9FD-42ED-AF3A-5379E7D5DC73}" type="pres">
      <dgm:prSet presAssocID="{B5763DF1-7D21-4346-9FF2-46F22119C9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C2E1D6-3E45-4CF4-9CDD-CBCFFE00A01B}" type="pres">
      <dgm:prSet presAssocID="{B5763DF1-7D21-4346-9FF2-46F22119C9AD}" presName="desTx" presStyleLbl="alignAccFollowNode1" presStyleIdx="0" presStyleCnt="3">
        <dgm:presLayoutVars>
          <dgm:bulletEnabled val="1"/>
        </dgm:presLayoutVars>
      </dgm:prSet>
      <dgm:spPr/>
    </dgm:pt>
    <dgm:pt modelId="{184C9D7F-26B7-41D4-9632-374E59F3FAF3}" type="pres">
      <dgm:prSet presAssocID="{9A896418-0E9A-4876-A161-EE98F49A6337}" presName="space" presStyleCnt="0"/>
      <dgm:spPr/>
    </dgm:pt>
    <dgm:pt modelId="{2F22BF79-3AF3-499F-BFAA-806D8E58756E}" type="pres">
      <dgm:prSet presAssocID="{C56E6AFE-1ABB-4895-BFC6-5C8ED6559CA5}" presName="composite" presStyleCnt="0"/>
      <dgm:spPr/>
    </dgm:pt>
    <dgm:pt modelId="{EAF566DA-CF3F-4F15-A416-858F8BF05B1A}" type="pres">
      <dgm:prSet presAssocID="{C56E6AFE-1ABB-4895-BFC6-5C8ED6559CA5}" presName="parTx" presStyleLbl="alignNode1" presStyleIdx="1" presStyleCnt="3" custScaleX="130583">
        <dgm:presLayoutVars>
          <dgm:chMax val="0"/>
          <dgm:chPref val="0"/>
          <dgm:bulletEnabled val="1"/>
        </dgm:presLayoutVars>
      </dgm:prSet>
      <dgm:spPr/>
    </dgm:pt>
    <dgm:pt modelId="{686CDD0D-05A3-4117-9A5D-2AB577EAF3D6}" type="pres">
      <dgm:prSet presAssocID="{C56E6AFE-1ABB-4895-BFC6-5C8ED6559CA5}" presName="desTx" presStyleLbl="alignAccFollowNode1" presStyleIdx="1" presStyleCnt="3" custScaleX="128723">
        <dgm:presLayoutVars>
          <dgm:bulletEnabled val="1"/>
        </dgm:presLayoutVars>
      </dgm:prSet>
      <dgm:spPr/>
    </dgm:pt>
    <dgm:pt modelId="{14D7B4E1-2FAB-43AA-AD0F-C13A2EB8FD4E}" type="pres">
      <dgm:prSet presAssocID="{C0AD9675-5859-411A-81B4-0C68BDF2176D}" presName="space" presStyleCnt="0"/>
      <dgm:spPr/>
    </dgm:pt>
    <dgm:pt modelId="{E0C6FD9A-0C86-45A8-B55B-F20BCBBD1518}" type="pres">
      <dgm:prSet presAssocID="{4097EBCE-F3FC-4044-BA01-8EC98958B2EC}" presName="composite" presStyleCnt="0"/>
      <dgm:spPr/>
    </dgm:pt>
    <dgm:pt modelId="{45EBCD7E-5E72-4270-B761-C90177848AE8}" type="pres">
      <dgm:prSet presAssocID="{4097EBCE-F3FC-4044-BA01-8EC98958B2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F86DE1-436F-4DB3-B845-18B1A9481C88}" type="pres">
      <dgm:prSet presAssocID="{4097EBCE-F3FC-4044-BA01-8EC98958B2E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4045013-8F4E-4C1C-8A94-5B943A1DE79F}" type="presOf" srcId="{757F26E0-C97D-495A-9B6B-28738285243E}" destId="{4AF86DE1-436F-4DB3-B845-18B1A9481C88}" srcOrd="0" destOrd="0" presId="urn:microsoft.com/office/officeart/2005/8/layout/hList1"/>
    <dgm:cxn modelId="{4B560B2C-84E2-4EFC-93FA-D4F564961882}" type="presOf" srcId="{A4470F2D-8615-4352-BC9E-6C55260A13A7}" destId="{686CDD0D-05A3-4117-9A5D-2AB577EAF3D6}" srcOrd="0" destOrd="2" presId="urn:microsoft.com/office/officeart/2005/8/layout/hList1"/>
    <dgm:cxn modelId="{B70D8B33-34ED-4736-8728-8E7F296F8962}" srcId="{4097EBCE-F3FC-4044-BA01-8EC98958B2EC}" destId="{B99FF9EA-9E06-4F6E-B9C6-D168A907EE35}" srcOrd="1" destOrd="0" parTransId="{5ACCBC65-237E-426B-8CFE-CFBDC946BA20}" sibTransId="{78A820AA-332F-4F86-BA55-6B7774627E25}"/>
    <dgm:cxn modelId="{76BC3A35-245A-4A89-AC00-D5D049F56BB5}" srcId="{C56E6AFE-1ABB-4895-BFC6-5C8ED6559CA5}" destId="{CAFF8037-8F33-4F99-A473-2B5E97D5A3A6}" srcOrd="6" destOrd="0" parTransId="{64ADF78E-D83F-4DAB-9E14-6A72C989F10A}" sibTransId="{44B2401B-500E-4D95-9B7B-22BFE17C04B1}"/>
    <dgm:cxn modelId="{9C252136-3E3B-4CC8-B6CA-4CA33C6E3ABA}" srcId="{B5763DF1-7D21-4346-9FF2-46F22119C9AD}" destId="{12BEB422-7AF9-429F-9E49-0210F2D01020}" srcOrd="3" destOrd="0" parTransId="{99027726-2988-4A41-89EA-4CABBD87F460}" sibTransId="{3165088A-694B-42AB-ADBF-BCBD39F1C418}"/>
    <dgm:cxn modelId="{6F09103A-F57B-4F87-9DC7-3B8DE2BD47E7}" srcId="{C56E6AFE-1ABB-4895-BFC6-5C8ED6559CA5}" destId="{A4470F2D-8615-4352-BC9E-6C55260A13A7}" srcOrd="2" destOrd="0" parTransId="{3C7152E5-A4F7-4682-9E79-03C2377D3EBE}" sibTransId="{8C58832B-4D45-4687-8094-EF883220CBC2}"/>
    <dgm:cxn modelId="{07C1A13E-8C10-476B-A691-9999BBC1DCE3}" srcId="{C56E6AFE-1ABB-4895-BFC6-5C8ED6559CA5}" destId="{92333454-D65D-4F89-90C6-C8EF2406F904}" srcOrd="1" destOrd="0" parTransId="{03387BA2-E5D8-4478-B39E-36A60046573D}" sibTransId="{DCE4D8EA-BAEE-407E-B167-1191F4F09EE2}"/>
    <dgm:cxn modelId="{4B4AD95F-F038-404B-9043-B3B11B195213}" srcId="{C56E6AFE-1ABB-4895-BFC6-5C8ED6559CA5}" destId="{A5C1B659-A3FD-416C-87F6-0AC729EF5ABA}" srcOrd="4" destOrd="0" parTransId="{4FF24591-FD18-4762-8802-66029EC6C8A9}" sibTransId="{234DE332-DB5B-4537-BAA0-28D2FF5A942D}"/>
    <dgm:cxn modelId="{1D8AD941-CE8C-4984-9236-8A8D85B8E0E8}" srcId="{C56E6AFE-1ABB-4895-BFC6-5C8ED6559CA5}" destId="{225F735B-E4BD-430A-8856-7DF063E44120}" srcOrd="3" destOrd="0" parTransId="{F21E2E98-76F6-4611-B8E5-8BF975F90DE7}" sibTransId="{AD6CECE2-F929-401B-88E5-8B93DB954629}"/>
    <dgm:cxn modelId="{88DBA245-1F8B-4527-B16A-6878098EE812}" type="presOf" srcId="{39F5AA8B-92FB-47D6-B99B-F4200BCD7358}" destId="{54C2E1D6-3E45-4CF4-9CDD-CBCFFE00A01B}" srcOrd="0" destOrd="0" presId="urn:microsoft.com/office/officeart/2005/8/layout/hList1"/>
    <dgm:cxn modelId="{5EA08C66-5510-4F90-90E0-BB1726EB272F}" type="presOf" srcId="{C56E6AFE-1ABB-4895-BFC6-5C8ED6559CA5}" destId="{EAF566DA-CF3F-4F15-A416-858F8BF05B1A}" srcOrd="0" destOrd="0" presId="urn:microsoft.com/office/officeart/2005/8/layout/hList1"/>
    <dgm:cxn modelId="{129D1C49-4FD0-4CA8-8372-8DC70751CF58}" type="presOf" srcId="{E6F49593-B65B-47B4-A0A8-97A7A91F7875}" destId="{54C2E1D6-3E45-4CF4-9CDD-CBCFFE00A01B}" srcOrd="0" destOrd="2" presId="urn:microsoft.com/office/officeart/2005/8/layout/hList1"/>
    <dgm:cxn modelId="{00D23E6D-5A75-434F-8EB4-77172BA7A31C}" type="presOf" srcId="{92333454-D65D-4F89-90C6-C8EF2406F904}" destId="{686CDD0D-05A3-4117-9A5D-2AB577EAF3D6}" srcOrd="0" destOrd="1" presId="urn:microsoft.com/office/officeart/2005/8/layout/hList1"/>
    <dgm:cxn modelId="{7D604370-7162-4BC4-BEAD-DF4C1778C7B5}" type="presOf" srcId="{B5763DF1-7D21-4346-9FF2-46F22119C9AD}" destId="{A0DB257F-F9FD-42ED-AF3A-5379E7D5DC73}" srcOrd="0" destOrd="0" presId="urn:microsoft.com/office/officeart/2005/8/layout/hList1"/>
    <dgm:cxn modelId="{73DEA552-D704-46FF-8A5E-583DAFDBB5E1}" srcId="{C56E6AFE-1ABB-4895-BFC6-5C8ED6559CA5}" destId="{EFA07B0C-DE97-4D14-99F5-CAFE8ADFEC25}" srcOrd="5" destOrd="0" parTransId="{E308A92C-7A2D-4604-B084-AC9AFEB1A937}" sibTransId="{A275AC0A-AA2F-44AD-BDC3-339BB1973EE1}"/>
    <dgm:cxn modelId="{B5A2B954-C864-48B7-ACD0-B085F8A3C5B9}" type="presOf" srcId="{779FEFFF-FA10-41CB-B130-C1BF78FF7C89}" destId="{686CDD0D-05A3-4117-9A5D-2AB577EAF3D6}" srcOrd="0" destOrd="0" presId="urn:microsoft.com/office/officeart/2005/8/layout/hList1"/>
    <dgm:cxn modelId="{5BE40478-5E5F-4A64-B841-AC9FD6D6925E}" srcId="{1859515C-B9E8-4A2B-AAA3-BC08270F9001}" destId="{4097EBCE-F3FC-4044-BA01-8EC98958B2EC}" srcOrd="2" destOrd="0" parTransId="{F646C099-6FC1-4520-9418-C74E7B845FF9}" sibTransId="{35C6DE98-2D4C-4B07-8029-EEA8D82A864A}"/>
    <dgm:cxn modelId="{D53F5C58-2B52-4393-AFBD-D680F77A0744}" srcId="{C56E6AFE-1ABB-4895-BFC6-5C8ED6559CA5}" destId="{36BA6F62-8690-49F9-9802-590D558D5A98}" srcOrd="8" destOrd="0" parTransId="{6F7A0370-BA39-4861-980E-071C3106CB74}" sibTransId="{54B1F3E0-453B-4252-8EA8-99BC68C77ED3}"/>
    <dgm:cxn modelId="{553C9E79-C184-4B77-A53E-0E662D35F9BC}" type="presOf" srcId="{EFA07B0C-DE97-4D14-99F5-CAFE8ADFEC25}" destId="{686CDD0D-05A3-4117-9A5D-2AB577EAF3D6}" srcOrd="0" destOrd="5" presId="urn:microsoft.com/office/officeart/2005/8/layout/hList1"/>
    <dgm:cxn modelId="{719D667B-C675-4367-A4A8-3828FD0445C4}" srcId="{4097EBCE-F3FC-4044-BA01-8EC98958B2EC}" destId="{9A7CDBE8-0F31-42CD-A7EF-68D290699C00}" srcOrd="2" destOrd="0" parTransId="{BE7650F8-EBC6-4CDA-A0FC-2723133E326F}" sibTransId="{90C4F58D-B5BE-4DC7-AD1E-DD4AD936D9CC}"/>
    <dgm:cxn modelId="{B753A37B-1074-49EC-A6B9-6BE3B0B8841F}" type="presOf" srcId="{225F735B-E4BD-430A-8856-7DF063E44120}" destId="{686CDD0D-05A3-4117-9A5D-2AB577EAF3D6}" srcOrd="0" destOrd="3" presId="urn:microsoft.com/office/officeart/2005/8/layout/hList1"/>
    <dgm:cxn modelId="{558F0582-C887-4D42-86DA-2EC509F8EE3E}" type="presOf" srcId="{12BEB422-7AF9-429F-9E49-0210F2D01020}" destId="{54C2E1D6-3E45-4CF4-9CDD-CBCFFE00A01B}" srcOrd="0" destOrd="3" presId="urn:microsoft.com/office/officeart/2005/8/layout/hList1"/>
    <dgm:cxn modelId="{399E7888-48DD-428E-B639-5644621FDCB6}" srcId="{1859515C-B9E8-4A2B-AAA3-BC08270F9001}" destId="{C56E6AFE-1ABB-4895-BFC6-5C8ED6559CA5}" srcOrd="1" destOrd="0" parTransId="{446A1BC7-0662-48A5-985B-50EC187385A5}" sibTransId="{C0AD9675-5859-411A-81B4-0C68BDF2176D}"/>
    <dgm:cxn modelId="{041A2B8B-8ED9-49CD-85E0-D1473950A720}" srcId="{C56E6AFE-1ABB-4895-BFC6-5C8ED6559CA5}" destId="{779FEFFF-FA10-41CB-B130-C1BF78FF7C89}" srcOrd="0" destOrd="0" parTransId="{B788A4EA-48F2-4EDA-BC9D-C784C7398271}" sibTransId="{7DC86062-8198-47F8-8F85-6412239515FB}"/>
    <dgm:cxn modelId="{CDFB748B-C4FF-4EB8-899B-D1AB65CD0251}" srcId="{B5763DF1-7D21-4346-9FF2-46F22119C9AD}" destId="{39F5AA8B-92FB-47D6-B99B-F4200BCD7358}" srcOrd="0" destOrd="0" parTransId="{8B17F04A-1E84-44E7-9AAF-F236C520AC8B}" sibTransId="{5C0E8085-6B2F-4B42-AEEC-BADCAF1B4E27}"/>
    <dgm:cxn modelId="{496BFE95-38AD-4BBE-A3A4-E94D9E9DA176}" type="presOf" srcId="{A5C1B659-A3FD-416C-87F6-0AC729EF5ABA}" destId="{686CDD0D-05A3-4117-9A5D-2AB577EAF3D6}" srcOrd="0" destOrd="4" presId="urn:microsoft.com/office/officeart/2005/8/layout/hList1"/>
    <dgm:cxn modelId="{A5CAEA9C-60E2-4FFB-8D48-1E68DB06CD4E}" type="presOf" srcId="{CAFF8037-8F33-4F99-A473-2B5E97D5A3A6}" destId="{686CDD0D-05A3-4117-9A5D-2AB577EAF3D6}" srcOrd="0" destOrd="6" presId="urn:microsoft.com/office/officeart/2005/8/layout/hList1"/>
    <dgm:cxn modelId="{A1A511BB-FB18-4F80-A443-74ED05EF5005}" type="presOf" srcId="{B99FF9EA-9E06-4F6E-B9C6-D168A907EE35}" destId="{4AF86DE1-436F-4DB3-B845-18B1A9481C88}" srcOrd="0" destOrd="1" presId="urn:microsoft.com/office/officeart/2005/8/layout/hList1"/>
    <dgm:cxn modelId="{BFBD94C0-AFD8-46B0-922F-725A6AC79FA1}" type="presOf" srcId="{36BA6F62-8690-49F9-9802-590D558D5A98}" destId="{686CDD0D-05A3-4117-9A5D-2AB577EAF3D6}" srcOrd="0" destOrd="8" presId="urn:microsoft.com/office/officeart/2005/8/layout/hList1"/>
    <dgm:cxn modelId="{3C5C8EC4-3802-4CEA-9B34-BFFA6805EABE}" type="presOf" srcId="{B81BA39F-F13B-434D-B45F-EE6E42E7C931}" destId="{54C2E1D6-3E45-4CF4-9CDD-CBCFFE00A01B}" srcOrd="0" destOrd="1" presId="urn:microsoft.com/office/officeart/2005/8/layout/hList1"/>
    <dgm:cxn modelId="{B9EC4FCE-53FF-46DF-BC7E-F031B15D3B35}" srcId="{B5763DF1-7D21-4346-9FF2-46F22119C9AD}" destId="{B81BA39F-F13B-434D-B45F-EE6E42E7C931}" srcOrd="1" destOrd="0" parTransId="{54AD88F9-BECD-47FF-A12B-180D3927DD1A}" sibTransId="{A729800A-BD1F-4942-85A6-E1D238F1952F}"/>
    <dgm:cxn modelId="{16DEB7D6-D20D-4CA4-8ACF-A67092BF7E75}" type="presOf" srcId="{1859515C-B9E8-4A2B-AAA3-BC08270F9001}" destId="{258730D2-CF02-45AB-9D25-1F75FEEBC6F1}" srcOrd="0" destOrd="0" presId="urn:microsoft.com/office/officeart/2005/8/layout/hList1"/>
    <dgm:cxn modelId="{0C81FEDB-DC3C-45A5-8687-CB7ED248B55A}" type="presOf" srcId="{9A7CDBE8-0F31-42CD-A7EF-68D290699C00}" destId="{4AF86DE1-436F-4DB3-B845-18B1A9481C88}" srcOrd="0" destOrd="2" presId="urn:microsoft.com/office/officeart/2005/8/layout/hList1"/>
    <dgm:cxn modelId="{E3EBE3DC-FF54-4C32-82E6-C4ED814EC4AF}" srcId="{B5763DF1-7D21-4346-9FF2-46F22119C9AD}" destId="{E6F49593-B65B-47B4-A0A8-97A7A91F7875}" srcOrd="2" destOrd="0" parTransId="{D59B6708-2CA5-40DB-A5FC-159BA8F59D12}" sibTransId="{A0FA62E1-E578-4B46-8752-949390A45B7C}"/>
    <dgm:cxn modelId="{D036A4E4-4124-4A53-BA3E-02315EF318E1}" type="presOf" srcId="{4097EBCE-F3FC-4044-BA01-8EC98958B2EC}" destId="{45EBCD7E-5E72-4270-B761-C90177848AE8}" srcOrd="0" destOrd="0" presId="urn:microsoft.com/office/officeart/2005/8/layout/hList1"/>
    <dgm:cxn modelId="{AC4087EA-9221-4510-81AE-FCDD0F4F9AE3}" srcId="{4097EBCE-F3FC-4044-BA01-8EC98958B2EC}" destId="{757F26E0-C97D-495A-9B6B-28738285243E}" srcOrd="0" destOrd="0" parTransId="{7115B545-F934-4458-BEE0-0BA066304F33}" sibTransId="{AC70E709-A23C-4C06-A252-D09E6FBC93A9}"/>
    <dgm:cxn modelId="{DFBECBEB-4009-4DA5-B684-2FB4A767AE82}" type="presOf" srcId="{3EAFD385-7BC2-46D1-A3E7-5ED34D37BCE6}" destId="{686CDD0D-05A3-4117-9A5D-2AB577EAF3D6}" srcOrd="0" destOrd="7" presId="urn:microsoft.com/office/officeart/2005/8/layout/hList1"/>
    <dgm:cxn modelId="{D5441AF7-5EA9-43C0-9A3A-DEE3C5CA7947}" srcId="{C56E6AFE-1ABB-4895-BFC6-5C8ED6559CA5}" destId="{3EAFD385-7BC2-46D1-A3E7-5ED34D37BCE6}" srcOrd="7" destOrd="0" parTransId="{112BE64A-446C-47B4-B110-639B989DE46E}" sibTransId="{BB1009E5-E721-41DC-BC9B-8B31A7BB5BFA}"/>
    <dgm:cxn modelId="{F85D0DFC-DF94-40B7-8FC6-BBCA46C45740}" srcId="{1859515C-B9E8-4A2B-AAA3-BC08270F9001}" destId="{B5763DF1-7D21-4346-9FF2-46F22119C9AD}" srcOrd="0" destOrd="0" parTransId="{C916FBA9-A59B-4A28-B7E3-17E1BDAF76AC}" sibTransId="{9A896418-0E9A-4876-A161-EE98F49A6337}"/>
    <dgm:cxn modelId="{4FAD3540-AD15-4E83-9624-1E22F78639CE}" type="presParOf" srcId="{258730D2-CF02-45AB-9D25-1F75FEEBC6F1}" destId="{9116219E-6890-4A55-B26A-17F0FDB81CEE}" srcOrd="0" destOrd="0" presId="urn:microsoft.com/office/officeart/2005/8/layout/hList1"/>
    <dgm:cxn modelId="{2C41CD1B-4A19-4E47-B0AE-7771482406BF}" type="presParOf" srcId="{9116219E-6890-4A55-B26A-17F0FDB81CEE}" destId="{A0DB257F-F9FD-42ED-AF3A-5379E7D5DC73}" srcOrd="0" destOrd="0" presId="urn:microsoft.com/office/officeart/2005/8/layout/hList1"/>
    <dgm:cxn modelId="{9B1FA392-D487-4889-B5FE-B091E6814256}" type="presParOf" srcId="{9116219E-6890-4A55-B26A-17F0FDB81CEE}" destId="{54C2E1D6-3E45-4CF4-9CDD-CBCFFE00A01B}" srcOrd="1" destOrd="0" presId="urn:microsoft.com/office/officeart/2005/8/layout/hList1"/>
    <dgm:cxn modelId="{51BB96A2-A2FA-4894-BD97-DF229326529E}" type="presParOf" srcId="{258730D2-CF02-45AB-9D25-1F75FEEBC6F1}" destId="{184C9D7F-26B7-41D4-9632-374E59F3FAF3}" srcOrd="1" destOrd="0" presId="urn:microsoft.com/office/officeart/2005/8/layout/hList1"/>
    <dgm:cxn modelId="{B6EC2B1C-A27D-485F-AD8F-11534D2F9D7A}" type="presParOf" srcId="{258730D2-CF02-45AB-9D25-1F75FEEBC6F1}" destId="{2F22BF79-3AF3-499F-BFAA-806D8E58756E}" srcOrd="2" destOrd="0" presId="urn:microsoft.com/office/officeart/2005/8/layout/hList1"/>
    <dgm:cxn modelId="{E633E975-13F5-4342-AE15-ACA512D105F7}" type="presParOf" srcId="{2F22BF79-3AF3-499F-BFAA-806D8E58756E}" destId="{EAF566DA-CF3F-4F15-A416-858F8BF05B1A}" srcOrd="0" destOrd="0" presId="urn:microsoft.com/office/officeart/2005/8/layout/hList1"/>
    <dgm:cxn modelId="{80D10C3C-0BA7-4C31-82F1-CC54CEC3543C}" type="presParOf" srcId="{2F22BF79-3AF3-499F-BFAA-806D8E58756E}" destId="{686CDD0D-05A3-4117-9A5D-2AB577EAF3D6}" srcOrd="1" destOrd="0" presId="urn:microsoft.com/office/officeart/2005/8/layout/hList1"/>
    <dgm:cxn modelId="{0AEDAAD7-54DB-4E45-A2E1-F4783C3DEFFE}" type="presParOf" srcId="{258730D2-CF02-45AB-9D25-1F75FEEBC6F1}" destId="{14D7B4E1-2FAB-43AA-AD0F-C13A2EB8FD4E}" srcOrd="3" destOrd="0" presId="urn:microsoft.com/office/officeart/2005/8/layout/hList1"/>
    <dgm:cxn modelId="{26700F1E-F599-450F-8DF4-63330FE8651B}" type="presParOf" srcId="{258730D2-CF02-45AB-9D25-1F75FEEBC6F1}" destId="{E0C6FD9A-0C86-45A8-B55B-F20BCBBD1518}" srcOrd="4" destOrd="0" presId="urn:microsoft.com/office/officeart/2005/8/layout/hList1"/>
    <dgm:cxn modelId="{F4A5D7D1-56B0-46B7-9FE9-55BB01317473}" type="presParOf" srcId="{E0C6FD9A-0C86-45A8-B55B-F20BCBBD1518}" destId="{45EBCD7E-5E72-4270-B761-C90177848AE8}" srcOrd="0" destOrd="0" presId="urn:microsoft.com/office/officeart/2005/8/layout/hList1"/>
    <dgm:cxn modelId="{E03F2AAC-C8AB-4848-B8BA-49798C1E0DA3}" type="presParOf" srcId="{E0C6FD9A-0C86-45A8-B55B-F20BCBBD1518}" destId="{4AF86DE1-436F-4DB3-B845-18B1A9481C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C4DB-78EE-43F6-8CF0-8948F73CBBE9}">
      <dsp:nvSpPr>
        <dsp:cNvPr id="0" name=""/>
        <dsp:cNvSpPr/>
      </dsp:nvSpPr>
      <dsp:spPr>
        <a:xfrm>
          <a:off x="297942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Pierwotne i pochodne</a:t>
          </a:r>
        </a:p>
      </dsp:txBody>
      <dsp:txXfrm>
        <a:off x="3006202" y="26782"/>
        <a:ext cx="1592356" cy="860836"/>
      </dsp:txXfrm>
    </dsp:sp>
    <dsp:sp modelId="{650026A9-A228-400C-BE0B-49765C2C3B89}">
      <dsp:nvSpPr>
        <dsp:cNvPr id="0" name=""/>
        <dsp:cNvSpPr/>
      </dsp:nvSpPr>
      <dsp:spPr>
        <a:xfrm>
          <a:off x="535686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Pośrednie i bezpośrednie </a:t>
          </a:r>
        </a:p>
      </dsp:txBody>
      <dsp:txXfrm>
        <a:off x="5383642" y="26782"/>
        <a:ext cx="1592356" cy="860836"/>
      </dsp:txXfrm>
    </dsp:sp>
    <dsp:sp modelId="{530D5A1A-B046-4434-A213-4800B0C5A650}">
      <dsp:nvSpPr>
        <dsp:cNvPr id="0" name=""/>
        <dsp:cNvSpPr/>
      </dsp:nvSpPr>
      <dsp:spPr>
        <a:xfrm>
          <a:off x="4648200" y="3886200"/>
          <a:ext cx="685800" cy="685800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655EE-F333-4A05-BDD0-8AEB21914C10}">
      <dsp:nvSpPr>
        <dsp:cNvPr id="0" name=""/>
        <dsp:cNvSpPr/>
      </dsp:nvSpPr>
      <dsp:spPr>
        <a:xfrm rot="21360000">
          <a:off x="2933071" y="3592327"/>
          <a:ext cx="4116056" cy="2878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BF91-C9AF-436C-BC85-A245F185327F}">
      <dsp:nvSpPr>
        <dsp:cNvPr id="0" name=""/>
        <dsp:cNvSpPr/>
      </dsp:nvSpPr>
      <dsp:spPr>
        <a:xfrm rot="21360000">
          <a:off x="2935526" y="287269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pojęciowe i zmysłowe</a:t>
          </a:r>
        </a:p>
      </dsp:txBody>
      <dsp:txXfrm>
        <a:off x="2972877" y="2910050"/>
        <a:ext cx="1567565" cy="690427"/>
      </dsp:txXfrm>
    </dsp:sp>
    <dsp:sp modelId="{606A1280-6AB5-49B2-865C-3452B19C85C3}">
      <dsp:nvSpPr>
        <dsp:cNvPr id="0" name=""/>
        <dsp:cNvSpPr/>
      </dsp:nvSpPr>
      <dsp:spPr>
        <a:xfrm rot="21360000">
          <a:off x="2876090" y="204973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obciążające i odciążające </a:t>
          </a:r>
        </a:p>
      </dsp:txBody>
      <dsp:txXfrm>
        <a:off x="2913441" y="2087090"/>
        <a:ext cx="1567565" cy="690427"/>
      </dsp:txXfrm>
    </dsp:sp>
    <dsp:sp modelId="{50EC910D-E5C3-4CA8-BC5B-F1052784945A}">
      <dsp:nvSpPr>
        <dsp:cNvPr id="0" name=""/>
        <dsp:cNvSpPr/>
      </dsp:nvSpPr>
      <dsp:spPr>
        <a:xfrm rot="21360000">
          <a:off x="2816654" y="124506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osobowe i rzeczowe </a:t>
          </a:r>
        </a:p>
      </dsp:txBody>
      <dsp:txXfrm>
        <a:off x="2854005" y="1282418"/>
        <a:ext cx="1567565" cy="690427"/>
      </dsp:txXfrm>
    </dsp:sp>
    <dsp:sp modelId="{8141B22F-2860-4BA3-A8BC-A3B0AA905686}">
      <dsp:nvSpPr>
        <dsp:cNvPr id="0" name=""/>
        <dsp:cNvSpPr/>
      </dsp:nvSpPr>
      <dsp:spPr>
        <a:xfrm rot="21360000">
          <a:off x="5290106" y="270810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ścisłe i swobodne </a:t>
          </a:r>
        </a:p>
      </dsp:txBody>
      <dsp:txXfrm>
        <a:off x="5327457" y="2745458"/>
        <a:ext cx="1567565" cy="690427"/>
      </dsp:txXfrm>
    </dsp:sp>
    <dsp:sp modelId="{0FEF355A-58E7-4F46-8D14-195E51B82A16}">
      <dsp:nvSpPr>
        <dsp:cNvPr id="0" name=""/>
        <dsp:cNvSpPr/>
      </dsp:nvSpPr>
      <dsp:spPr>
        <a:xfrm rot="21360000">
          <a:off x="5230670" y="188514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 przypadku i przeznaczenia </a:t>
          </a:r>
        </a:p>
      </dsp:txBody>
      <dsp:txXfrm>
        <a:off x="5268021" y="1922498"/>
        <a:ext cx="1567565" cy="690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57F-F9FD-42ED-AF3A-5379E7D5DC73}">
      <dsp:nvSpPr>
        <dsp:cNvPr id="0" name=""/>
        <dsp:cNvSpPr/>
      </dsp:nvSpPr>
      <dsp:spPr>
        <a:xfrm>
          <a:off x="1299" y="84073"/>
          <a:ext cx="3021884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poszukiwawcze </a:t>
          </a:r>
        </a:p>
      </dsp:txBody>
      <dsp:txXfrm>
        <a:off x="1299" y="84073"/>
        <a:ext cx="3021884" cy="460800"/>
      </dsp:txXfrm>
    </dsp:sp>
    <dsp:sp modelId="{54C2E1D6-3E45-4CF4-9CDD-CBCFFE00A01B}">
      <dsp:nvSpPr>
        <dsp:cNvPr id="0" name=""/>
        <dsp:cNvSpPr/>
      </dsp:nvSpPr>
      <dsp:spPr>
        <a:xfrm>
          <a:off x="1299" y="544873"/>
          <a:ext cx="3021884" cy="46235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/>
            <a:t>Zatrzymanie rzeczy i przeszukanie (art. 217, 219 – 231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Kontrola korespondencji, przekazu informacji i przesyłek (art. 218 i 218a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Kontrola i utrwalanie rozmów (art. 237 – 242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Poszukiwanie oskarżonego </a:t>
          </a:r>
          <a:r>
            <a:rPr lang="pl-PL" sz="1600" kern="1200" dirty="0">
              <a:sym typeface="Wingdings" pitchFamily="2" charset="2"/>
            </a:rPr>
            <a:t> uregulowane w rozdziale dot. środków przymusu! (art. 278 k.p.k.)</a:t>
          </a:r>
          <a:endParaRPr lang="pl-PL" sz="1600" kern="1200" dirty="0"/>
        </a:p>
      </dsp:txBody>
      <dsp:txXfrm>
        <a:off x="1299" y="544873"/>
        <a:ext cx="3021884" cy="4623537"/>
      </dsp:txXfrm>
    </dsp:sp>
    <dsp:sp modelId="{EAF566DA-CF3F-4F15-A416-858F8BF05B1A}">
      <dsp:nvSpPr>
        <dsp:cNvPr id="0" name=""/>
        <dsp:cNvSpPr/>
      </dsp:nvSpPr>
      <dsp:spPr>
        <a:xfrm>
          <a:off x="3446247" y="84073"/>
          <a:ext cx="3946067" cy="460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ujawniające </a:t>
          </a:r>
        </a:p>
      </dsp:txBody>
      <dsp:txXfrm>
        <a:off x="3446247" y="84073"/>
        <a:ext cx="3946067" cy="460800"/>
      </dsp:txXfrm>
    </dsp:sp>
    <dsp:sp modelId="{686CDD0D-05A3-4117-9A5D-2AB577EAF3D6}">
      <dsp:nvSpPr>
        <dsp:cNvPr id="0" name=""/>
        <dsp:cNvSpPr/>
      </dsp:nvSpPr>
      <dsp:spPr>
        <a:xfrm>
          <a:off x="3474351" y="544873"/>
          <a:ext cx="3889860" cy="4623537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/>
            <a:t>Przesłuchanie – świadków, oskarżonego, biegłych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Okazanie i rozpoznanie – szczególna forma przesłuchania (art. 173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Ekspertyza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Oględziny (art. 207 – 208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Oględziny i otwarcie zwłok (art. 209 – 210 k.p.k.)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Odczytanie (art. 389, 391, 393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Eksperyment procesowy (art. 211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Badanie osoby oskarżonego i wywiad środowiskowy (art. 213 i 214 k.p.k.)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Przesłuchanie świadka koronnego </a:t>
          </a:r>
        </a:p>
      </dsp:txBody>
      <dsp:txXfrm>
        <a:off x="3474351" y="544873"/>
        <a:ext cx="3889860" cy="4623537"/>
      </dsp:txXfrm>
    </dsp:sp>
    <dsp:sp modelId="{45EBCD7E-5E72-4270-B761-C90177848AE8}">
      <dsp:nvSpPr>
        <dsp:cNvPr id="0" name=""/>
        <dsp:cNvSpPr/>
      </dsp:nvSpPr>
      <dsp:spPr>
        <a:xfrm>
          <a:off x="7815379" y="84073"/>
          <a:ext cx="3021884" cy="460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Czynności kontrolujące </a:t>
          </a:r>
        </a:p>
      </dsp:txBody>
      <dsp:txXfrm>
        <a:off x="7815379" y="84073"/>
        <a:ext cx="3021884" cy="460800"/>
      </dsp:txXfrm>
    </dsp:sp>
    <dsp:sp modelId="{4AF86DE1-436F-4DB3-B845-18B1A9481C88}">
      <dsp:nvSpPr>
        <dsp:cNvPr id="0" name=""/>
        <dsp:cNvSpPr/>
      </dsp:nvSpPr>
      <dsp:spPr>
        <a:xfrm>
          <a:off x="7815379" y="544873"/>
          <a:ext cx="3021884" cy="462353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Konfrontacja  (art. 172 k.p.k.)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Porównywanie oryginałów dowodów rzeczowych z kopiami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Ponowienie tej samej czynności dowodowej </a:t>
          </a:r>
        </a:p>
      </dsp:txBody>
      <dsp:txXfrm>
        <a:off x="7815379" y="544873"/>
        <a:ext cx="3021884" cy="462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96159-C851-4136-8984-4BBFAA90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954F6A-F765-4D0B-97D8-60B942F0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B724C3-3B39-41A5-9471-F09D9F68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E80511-4E6A-40B0-A91A-A54C7CA1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A7386E-13A2-4E30-A14B-60D2A6A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3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polska/krystian-bala-autor-amoku-skazany-za-morderstwo-ra728148-2480729" TargetMode="External"/><Relationship Id="rId2" Type="http://schemas.openxmlformats.org/officeDocument/2006/relationships/hyperlink" Target="https://www.youtube.com/watch?v=Rg30Nvp0PYQ&amp;t=26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poznan/kuria-nie-wydala-dokumentow-dotyczacych-pedofilii-prokuratura-zwroci-sie-do-watykanu-ra948346-2293166" TargetMode="External"/><Relationship Id="rId2" Type="http://schemas.openxmlformats.org/officeDocument/2006/relationships/hyperlink" Target="https://tvn24.pl/poznan/chodziez-sprawa-bylego-ksiedza-krzysztofa-g-poznanska-kuria-dostala-dwa-tygodnie-na-wydanie-akt-twierdzi-ze-juz-ich-nie-ma-5495584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polska/slawomir-nowak-zabezpieczony-w-sledztwie-samochod-trafi-do-strazy-granicznej-na-podstawie-tzw-ustawy-covidowej-5439593" TargetMode="External"/><Relationship Id="rId2" Type="http://schemas.openxmlformats.org/officeDocument/2006/relationships/hyperlink" Target="https://www.polsatnews.pl/wiadomosc/2021-10-05/samochod-slawomira-nowaka-trafi-do-strazy-granicznej-pozwala-na-to-ustawa-covidow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iadomosci.onet.pl/tylko-w-onecie/zatrzymany-przez-cba-biznesmen-przemyslaw-krych-ujawnia-ze-dostal-oferte-wolnosc-za/h9lcb2d" TargetMode="External"/><Relationship Id="rId4" Type="http://schemas.openxmlformats.org/officeDocument/2006/relationships/hyperlink" Target="https://tvn24.pl/polska/pegasus-prokurator-ewa-wrzosek-przekazano-mi-ze-bylam-poddana-dzialaniu-pegasusa-zawiadomienie-o-przestepstwie-55023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BE7DF-0814-4403-BC6A-EE3EED950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8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5BD1E4-0C4F-4FED-9AEB-9C0B309F9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Dowody w postępowaniu przygotowawczym. Pojęcie dowodu. Dowody ścisłe i swobodne, pierwotne i pochodne. Zatrzymanie rzeczy i przeszukanie. Kontrola i utrwalanie rozmów. Kontrola korespondencji.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747B5E3-207D-4593-989F-8368825EC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Poszlaki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840333-E091-4B72-A950-4E6C3BE94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93985" cy="5584825"/>
          </a:xfrm>
        </p:spPr>
        <p:txBody>
          <a:bodyPr/>
          <a:lstStyle/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marL="800100" lvl="1" indent="-342900" algn="just"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marL="800100" lvl="1" indent="-342900" algn="just"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marL="800100" lvl="1" indent="-342900" algn="just"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r>
              <a:rPr lang="pl-PL" dirty="0"/>
              <a:t>O zgodności ustaleń z rzeczywistym stanem rzeczy nie świadczy wielość poszlak, ale logiczne powiązanie całokształtu tych poszlak, wykluczające inne wersje danego zdarzenia</a:t>
            </a:r>
          </a:p>
          <a:p>
            <a:endParaRPr lang="pl-PL" dirty="0"/>
          </a:p>
          <a:p>
            <a:r>
              <a:rPr lang="en-GB" dirty="0">
                <a:hlinkClick r:id="rId2"/>
              </a:rPr>
              <a:t>https://www.youtube.com/watch?v=Rg30Nvp0PYQ&amp;t=26s</a:t>
            </a:r>
            <a:r>
              <a:rPr lang="pl-PL" dirty="0"/>
              <a:t> </a:t>
            </a:r>
          </a:p>
          <a:p>
            <a:r>
              <a:rPr lang="en-GB" dirty="0">
                <a:hlinkClick r:id="rId3"/>
              </a:rPr>
              <a:t>https://tvn24.pl/polska/krystian-bala-autor-amoku-skazany-za-morderstwo-ra728148-2480729</a:t>
            </a:r>
            <a:r>
              <a:rPr lang="pl-P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2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29B3467-79C6-45FC-B28C-5344875B5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Poszlaki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DF93BC-44E9-4726-9C86-E6853463D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29587" cy="558482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Wyrok Sądu Apelacyjnego w Katowicach z dnia 13 maja 2016 r., </a:t>
            </a:r>
          </a:p>
          <a:p>
            <a:pPr marL="0" indent="0" algn="ctr">
              <a:buNone/>
            </a:pPr>
            <a:r>
              <a:rPr lang="pl-PL" dirty="0"/>
              <a:t>II </a:t>
            </a:r>
            <a:r>
              <a:rPr lang="pl-PL" dirty="0" err="1"/>
              <a:t>AKa</a:t>
            </a:r>
            <a:r>
              <a:rPr lang="pl-PL" dirty="0"/>
              <a:t> 163/16</a:t>
            </a:r>
          </a:p>
          <a:p>
            <a:r>
              <a:rPr lang="pl-PL" dirty="0"/>
              <a:t>O dowodzie z </a:t>
            </a:r>
            <a:r>
              <a:rPr lang="pl-PL" i="1" dirty="0"/>
              <a:t>poszlak</a:t>
            </a:r>
            <a:r>
              <a:rPr lang="pl-PL" dirty="0"/>
              <a:t> jako pełnowartościowym dowodzie winy oskarżonego można mówić dopiero wówczas, gdy zespół (łańcuch) </a:t>
            </a:r>
            <a:r>
              <a:rPr lang="pl-PL" i="1" dirty="0"/>
              <a:t>poszlak</a:t>
            </a:r>
            <a:r>
              <a:rPr lang="pl-PL" dirty="0"/>
              <a:t> rozumianych jako udowodnione fakty uboczne prowadzi pośrednio do stwierdzenia jednej tylko wersji zdarzenia (fakt główny), z której wynika, że oskarżony dopuścił się zarzucanego mu czynu.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92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A7ABCE8-6FF1-47BF-93F5-0783F8A40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niekonwencjonalne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5CD335-A5C0-49F9-805A-F1A6DE65F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44242" cy="55848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Dowody kontrowersyjne, pozyskiwane w wyniku działalności </a:t>
            </a:r>
            <a:r>
              <a:rPr lang="pl-PL" dirty="0" err="1"/>
              <a:t>operacyjno</a:t>
            </a:r>
            <a:r>
              <a:rPr lang="pl-PL" dirty="0"/>
              <a:t> – rozpoznawczej Policji i innych uprawnionych służb (np. CBA, ABW)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Zakup kontrolowany</a:t>
            </a:r>
            <a:r>
              <a:rPr lang="pl-PL" dirty="0"/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Tajny agent policji </a:t>
            </a:r>
            <a:r>
              <a:rPr lang="pl-PL" dirty="0"/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/>
              <a:t>nie jest sprawcą przestępstwa. </a:t>
            </a:r>
            <a:r>
              <a:rPr lang="pl-PL" dirty="0"/>
              <a:t>To osoba z zewnątrz, która wchodzi w środowisko przestępcze. Jego rola z założenia ma być podrzędna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Świadek koronny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Kontrola operacyjna </a:t>
            </a:r>
            <a:r>
              <a:rPr lang="pl-PL" dirty="0"/>
              <a:t>– podsłuch i obserwacja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Tajne pozyskiwanie informacji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/>
              <a:t>Komputerowa analiza danych osobowych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74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C494CBA-6DF0-48F9-93B1-D810DBE64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niekonwencjonalne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60BF0-E1E5-4C68-8279-35A90B2AE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15366" cy="558482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Przestrzeganie </a:t>
            </a:r>
            <a:r>
              <a:rPr lang="pl-PL" b="1" dirty="0"/>
              <a:t>reguły subsydiarności </a:t>
            </a:r>
          </a:p>
          <a:p>
            <a:pPr marL="457200" indent="-457200" algn="just">
              <a:buAutoNum type="arabicPeriod"/>
            </a:pPr>
            <a:r>
              <a:rPr lang="pl-PL" dirty="0"/>
              <a:t>Dopuszczalność ograniczona </a:t>
            </a:r>
            <a:r>
              <a:rPr lang="pl-PL" b="1" dirty="0"/>
              <a:t>tylko do ściśle określonego kręgu przestępstw</a:t>
            </a:r>
          </a:p>
          <a:p>
            <a:pPr marL="457200" indent="-457200" algn="just">
              <a:buAutoNum type="arabicPeriod"/>
            </a:pPr>
            <a:r>
              <a:rPr lang="pl-PL" dirty="0"/>
              <a:t>Sąd powinien mieć wyłączną kompetencję do wyrażenia zgody na te dowody, które szczególnie intensywnie naruszają sferę prywatności</a:t>
            </a:r>
          </a:p>
          <a:p>
            <a:pPr marL="457200" indent="-457200" algn="just">
              <a:buAutoNum type="arabicPeriod"/>
            </a:pPr>
            <a:r>
              <a:rPr lang="pl-PL" dirty="0"/>
              <a:t>Ustawa powinna przewidywać </a:t>
            </a:r>
            <a:r>
              <a:rPr lang="pl-PL" b="1" dirty="0"/>
              <a:t>obowiązek niszczenia materiałów uzyskanych wbrew ustawie</a:t>
            </a:r>
          </a:p>
          <a:p>
            <a:pPr marL="457200" indent="-457200" algn="just">
              <a:buAutoNum type="arabicPeriod"/>
            </a:pPr>
            <a:r>
              <a:rPr lang="pl-PL" dirty="0"/>
              <a:t>Zgoda na przeprowadzenie dowodów niekonwencjonalnych powinna zakreślać </a:t>
            </a:r>
            <a:r>
              <a:rPr lang="pl-PL" b="1" dirty="0"/>
              <a:t>granice czasowe oraz osobowe i przedmiotowe tych czynności</a:t>
            </a:r>
          </a:p>
          <a:p>
            <a:pPr marL="457200" indent="-457200" algn="just">
              <a:buAutoNum type="arabicPeriod"/>
            </a:pPr>
            <a:r>
              <a:rPr lang="pl-PL" dirty="0"/>
              <a:t>Zbyt mało rygorystyczne są regulacje pozwalające na odtworzenie na rozprawie materiałów uzyskanych w wyniku kontroli operacyjnej (art. 393 § 1 k.p.k.). Konieczne jest zbadanie warunków legalności uzyskanego dowodu.</a:t>
            </a:r>
          </a:p>
          <a:p>
            <a:pPr marL="457200" indent="-457200" algn="just">
              <a:buAutoNum type="arabicPeriod"/>
            </a:pPr>
            <a:r>
              <a:rPr lang="pl-PL" dirty="0"/>
              <a:t>W niektórych wypadkach należy dopuszczać składanie zeznań przez funkcjonariuszy Policji jako świadka </a:t>
            </a:r>
            <a:r>
              <a:rPr lang="pl-PL" i="1" dirty="0"/>
              <a:t>incognito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00"/>
                </a:solidFill>
              </a:rPr>
              <a:t>BARDZO WAŻNE!!!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</a:t>
            </a:r>
            <a:r>
              <a:rPr lang="pl-PL" b="1" dirty="0">
                <a:sym typeface="Wingdings" pitchFamily="2" charset="2"/>
              </a:rPr>
              <a:t>Wyrok TK z dnia 30 lipca 2014 r. (K 23/11)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09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7BF3B5-F8B2-4DDC-A583-60F9287BC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prywatne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D0E37C-9D62-4CE2-9171-496FF0CE9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99863" cy="5584825"/>
          </a:xfrm>
        </p:spPr>
        <p:txBody>
          <a:bodyPr/>
          <a:lstStyle/>
          <a:p>
            <a:pPr algn="just"/>
            <a:r>
              <a:rPr lang="pl-PL" dirty="0"/>
              <a:t>Dowód prywatny – każdy środek dowodowy zgromadzony, wyszukany, zebrany, utrwalony, stworzony, zamówiony lub zabezpieczony przez podmiot prywatny (taki, który nie jest i nie był na wcześniejszym etapie organem prowadzącym postępowanie karne) dla celów postępowania karnego, niezależnie od tego, czy w czasie, kiedy dany dowód został zebrany, toczyło się postępowanie karne, co do czynu, którego dotyczy dowód </a:t>
            </a:r>
          </a:p>
          <a:p>
            <a:pPr marL="0" indent="0" algn="r">
              <a:buNone/>
            </a:pPr>
            <a:r>
              <a:rPr lang="pl-PL" i="1" dirty="0"/>
              <a:t>A. Bojańczyk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15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F81AE3A-EEA1-495C-9825-8950EFA6D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Postanowienie SN z 20.10.2016 r., III KK 127/16 </a:t>
            </a:r>
          </a:p>
          <a:p>
            <a:endParaRPr lang="pl-PL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3F765D-904E-47F9-81E8-EB06F88A4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738877" cy="55848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Nagranie rozmowy przez jednego z jej uczestników (niezależnie od tego, czy za wiedzą i zgodą drugiego uczestnika) nie może być żadną miarą porównywane z dokonywaniem czynności operacyjno-rozpoznawczych, czy też procesowych, w postaci kontroli i utrwalania rozmów przez odpowiednie organy państwa. Działania tych ostatnich musiały zostać uregulowane w sposób pełny i wyczerpujący z uwagi na funkcjonującą w polskim systemie prawa zasadę legalizmu, określoną w art. 7 Konstytucji, zgodnie z którą organy władzy publicznej działają na podstawie i w granicach prawa. Z kolei, z faktu, że taka specyficzna regulacja funkcjonuje w porządku prawnym w odniesieniu do </a:t>
            </a:r>
            <a:r>
              <a:rPr lang="pl-PL" b="1" dirty="0"/>
              <a:t>organów państwowych, nie wynika, iż osoby </a:t>
            </a:r>
            <a:r>
              <a:rPr lang="pl-PL" b="1" i="1" dirty="0"/>
              <a:t>prywatne</a:t>
            </a:r>
            <a:r>
              <a:rPr lang="pl-PL" b="1" dirty="0"/>
              <a:t> wyłączone są w zupełności z poszukiwania i utrwalania </a:t>
            </a:r>
            <a:r>
              <a:rPr lang="pl-PL" b="1" i="1" dirty="0"/>
              <a:t>dowodów</a:t>
            </a:r>
            <a:r>
              <a:rPr lang="pl-PL" b="1" dirty="0"/>
              <a:t>. Wolność "tajemnicy komunikowania się", określona w art. 49 Konstytucji, nie chroni więc przed nagrywaniem treści rozmów przez osoby </a:t>
            </a:r>
            <a:r>
              <a:rPr lang="pl-PL" b="1" i="1" dirty="0"/>
              <a:t>prywatne</a:t>
            </a:r>
            <a:r>
              <a:rPr lang="pl-PL" b="1" dirty="0"/>
              <a:t> biorące udział w rozmowie. Późniejsza niedyskrecja jednego z uczestników rozmowy nie stanowi naruszenia tajemnicy komunikowania się, a jedynie ewentualnie naruszenie prawa do prywatności.</a:t>
            </a:r>
          </a:p>
          <a:p>
            <a:pPr marL="0" indent="0" algn="just">
              <a:buNone/>
            </a:pPr>
            <a:r>
              <a:rPr lang="pl-PL" dirty="0"/>
              <a:t> Przepisy rozdziału 26 k.p.k., odnoszące się do kontroli i utrwalania rozmów przy użyciu środków technicznych, nie dotyczą </a:t>
            </a:r>
            <a:r>
              <a:rPr lang="pl-PL" i="1" dirty="0"/>
              <a:t>prywatnego</a:t>
            </a:r>
            <a:r>
              <a:rPr lang="pl-PL" dirty="0"/>
              <a:t> gromadzenia w ten sposób </a:t>
            </a:r>
            <a:r>
              <a:rPr lang="pl-PL" i="1" dirty="0"/>
              <a:t>dowodów</a:t>
            </a:r>
            <a:r>
              <a:rPr lang="pl-PL" dirty="0"/>
              <a:t>; </a:t>
            </a:r>
            <a:r>
              <a:rPr lang="pl-PL" b="1" u="sng" dirty="0"/>
              <a:t>dlatego taśma magnetofonowa z utrwaloną na niej przez pokrzywdzonego rozmową z oskarżonym może stanowić </a:t>
            </a:r>
            <a:r>
              <a:rPr lang="pl-PL" b="1" i="1" u="sng" dirty="0"/>
              <a:t>dowód</a:t>
            </a:r>
            <a:r>
              <a:rPr lang="pl-PL" b="1" u="sng" dirty="0"/>
              <a:t> w sprawie karnej, który podlega ocenie na zasadach ogólnych.</a:t>
            </a:r>
          </a:p>
          <a:p>
            <a:pPr marL="0" indent="0" algn="just">
              <a:buNone/>
            </a:pPr>
            <a:r>
              <a:rPr lang="pl-PL" dirty="0"/>
              <a:t>Ewentualne naruszenia przez osoby </a:t>
            </a:r>
            <a:r>
              <a:rPr lang="pl-PL" i="1" dirty="0"/>
              <a:t>prywatne</a:t>
            </a:r>
            <a:r>
              <a:rPr lang="pl-PL" dirty="0"/>
              <a:t>, w ramach uzyskiwania różnych informacji, wolności określonych w powyższych przepisach </a:t>
            </a:r>
            <a:r>
              <a:rPr lang="pl-PL" i="1" u="sng" dirty="0"/>
              <a:t>nie mają bezpośredniego przełożenia na którykolwiek z funkcjonujących w procesie karnym zakazów dowodowych; nie można więc niejako a priori zakładać niedopuszczalności takich dowodów</a:t>
            </a:r>
            <a:r>
              <a:rPr lang="pl-PL" i="1" dirty="0"/>
              <a:t>. </a:t>
            </a:r>
            <a:r>
              <a:rPr lang="pl-PL" b="1" dirty="0"/>
              <a:t>Kwestią odrębną jest natomiast szczególna wnikliwość, jaką organy procesowe powinny się wykazywać przy ocenie tego rodzaju </a:t>
            </a:r>
            <a:r>
              <a:rPr lang="pl-PL" b="1" i="1" dirty="0"/>
              <a:t>dowodu</a:t>
            </a:r>
            <a:r>
              <a:rPr lang="pl-PL" b="1" dirty="0"/>
              <a:t>, zwłaszcza w sytuacji, gdy nagranie nie ma charakteru przypadkowego, a jest dokonywane przez jednego z rozmówców celowo, a zatem stanowi tzw. </a:t>
            </a:r>
            <a:r>
              <a:rPr lang="pl-PL" b="1" i="1" dirty="0"/>
              <a:t>dowód</a:t>
            </a:r>
            <a:r>
              <a:rPr lang="pl-PL" b="1" dirty="0"/>
              <a:t> intencjonalny</a:t>
            </a:r>
            <a:r>
              <a:rPr lang="pl-PL" dirty="0"/>
              <a:t>. Wówczas utrwalone w taki sposób wypowiedzi powinny być oceniane pod kątem ewentualnych prowokacji lub sugestii stosowanych w toku rozmowy przez nagrywającego, a ocena taka powinna też uwzględniać stan, w jakim znajdował się nieświadomy nagrywania rozmówca. Zawsze, niezależnie od przypadkowego czy celowego nagrania, powinno się pamiętać także i o tym, że wypowiedzi takie udzielane są w warunkach braku pouczenia o odpowiedzialności karnej za składanie fałszywych zeznań, a więc w warunkach, gdy bezwzględna szczerość nie jest gwarantowana groźbą reakcji karnej ze strony państwa. Kwestii wiarygodności </a:t>
            </a:r>
            <a:r>
              <a:rPr lang="pl-PL" i="1" dirty="0"/>
              <a:t>dowodu</a:t>
            </a:r>
            <a:r>
              <a:rPr lang="pl-PL" dirty="0"/>
              <a:t> nie można jednak mylić, czy choćby tylko łączyć z kwestią jego dopuszczalności.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97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839" y="875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242" y="1297172"/>
            <a:ext cx="11738344" cy="5486399"/>
          </a:xfrm>
          <a:ln w="19050">
            <a:noFill/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W postępowaniu przygotowawczym ze względu na dominującą zasadę inkwizycyjności – regułą przeprowadzanie dowodów z urzędu. W postępowaniu sądowym, ze względu na zasadę kontradyktoryjności – przeprowadzanie dowodów na wniosek stron, przy subsydiarnej inicjatywie dowodowej sądu. </a:t>
            </a:r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5224128" y="1735129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>
            <a:off x="8127481" y="2366223"/>
            <a:ext cx="1109553" cy="55922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24693" y="3203442"/>
            <a:ext cx="53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Przejaw kontradyktoryjności postępowania, a w odniesieniu do oskarżonego jedna z gwarancji prawa do obrony.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237034" y="3030058"/>
            <a:ext cx="249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tradycyjnie uznaje się za jedną z gwarancji realizacji zasady prawdy materialnej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3" y="2466975"/>
            <a:ext cx="2678122" cy="15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C71EFCA-38DF-4A81-A657-8CC52C118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Wprowadzanie dowodów do procesu – postępowanie przygotowawcze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73A86A-891A-46C0-8FF5-BDF808B4C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0869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Art. 167 należy interpretować przy uwzględnieniu zasad dominujących na danym etapie postępowania karnego, roli organów procesowych i funkcji stadium procesu. </a:t>
            </a:r>
          </a:p>
          <a:p>
            <a:pPr algn="just"/>
            <a:r>
              <a:rPr lang="pl-PL" b="1" dirty="0"/>
              <a:t>W postępowaniu przygotowawczym</a:t>
            </a:r>
            <a:r>
              <a:rPr lang="pl-PL" dirty="0"/>
              <a:t> dominujące znaczenie ma zasada inkwizycyjności i działania z urzędu, a organ procesowy (prokurator lub Policja) dąży do realizacji celów z art. 2 § 1 oraz art. 297 </a:t>
            </a:r>
          </a:p>
          <a:p>
            <a:pPr marL="742950" lvl="1" indent="-285750" algn="just"/>
            <a:r>
              <a:rPr lang="pl-PL" dirty="0"/>
              <a:t>regułą będzie inicjatywa dowodowa organów procesowych, przy subsydiarnej inicjatywie stron postępowania przygotowawczego (podejrzanego i pokrzywdzonego)</a:t>
            </a:r>
          </a:p>
          <a:p>
            <a:pPr marL="742950" lvl="1" indent="-285750" algn="just"/>
            <a:r>
              <a:rPr lang="pl-PL" dirty="0"/>
              <a:t>inicjatywa dowodowa stron jest przejawem kontradyktoryjności postępowania przygotowawczego i gwarancją realizacji prawa do obrony </a:t>
            </a:r>
          </a:p>
          <a:p>
            <a:pPr marL="742950" lvl="1" indent="-285750" algn="just"/>
            <a:r>
              <a:rPr lang="pl-PL" dirty="0"/>
              <a:t>pozwala na pełniejsze zbadanie okoliczności faktycznych przez organ procesowy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5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Rodzaje czynności dowodowych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6210" y="1953384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Poszukiwawcze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367807" y="2961496"/>
            <a:ext cx="317685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Ujawniające 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833792" y="1953384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Kontrolujące</a:t>
            </a:r>
            <a:r>
              <a:rPr lang="pl-PL" dirty="0"/>
              <a:t> 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1622354" y="317752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10129936" y="3251691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5627948" y="4187795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26210" y="4402850"/>
            <a:ext cx="3570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/>
              <a:t>Poszukiwanie źródeł dowodu.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36525" y="5238637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/>
              <a:t>Wydobywanie ze źródeł dowodu środków dowodowych oraz ich zabezpieczenie w formie przewidzianej w k.p.k.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833792" y="4187795"/>
            <a:ext cx="3123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/>
              <a:t>Sprawdzenie wiarygodności zebranych dowodów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4" y="1246632"/>
            <a:ext cx="1371600" cy="98145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05" y="2925594"/>
            <a:ext cx="1132148" cy="10998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55" y="1939494"/>
            <a:ext cx="1186833" cy="11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49279"/>
            <a:ext cx="12192000" cy="1450757"/>
          </a:xfrm>
        </p:spPr>
        <p:txBody>
          <a:bodyPr/>
          <a:lstStyle/>
          <a:p>
            <a:pPr algn="ctr"/>
            <a:r>
              <a:rPr lang="pl-PL" dirty="0"/>
              <a:t>Rodzaje czynności dowodowych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90625" y="1201478"/>
          <a:ext cx="10838563" cy="525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0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7805DF-C07F-4887-94F7-FAB3F45ED8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w postępowaniu przygotowawczym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2AAA5DE-4B92-4E4A-A041-62A539F06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0490" cy="5584825"/>
          </a:xfrm>
        </p:spPr>
        <p:txBody>
          <a:bodyPr/>
          <a:lstStyle/>
          <a:p>
            <a:pPr algn="just"/>
            <a:r>
              <a:rPr lang="pl-PL" dirty="0"/>
              <a:t>DOWÓD – pojęcie wieloznaczne, używanie niejednolicie w KPK także przez ustawodawcę. W KPK „dowodem” są nazywane: wyjaśnienia oskarżonego (tytuł rozdziału 20), osoba świadka (tytuły rozdziałów 20 i 21), otwarcie i oględziny zwłok (tytuł rozdziału 23) ciało człowieka (art. 208 k.p.k.), przesłuchanie (art. 171 k.p.k.).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Dowód to </a:t>
            </a:r>
            <a:r>
              <a:rPr lang="pl-PL" b="1" dirty="0">
                <a:solidFill>
                  <a:srgbClr val="FF0000"/>
                </a:solidFill>
              </a:rPr>
              <a:t>każdy dopuszczalny przez prawo karne procesowe środek służący ustaleniu okoliczności mających znaczenie dla rozstrzygnięcia. 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Definicja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wskazana wyżej jest jedną z wielu występujących w doktrynie. Jest najbardziej ogólna i pojemna. Zwykle myśląc o „dowodzie” myślimy o środku dowodowym. 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45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Wrażliwe czynności dowodowe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Czynności dowodowe, które wiążą się ze znaczną ingerencją w konstytucyjnie zagwarantowane prawa i wolności jednostki. </a:t>
            </a:r>
          </a:p>
          <a:p>
            <a:pPr algn="just"/>
            <a:r>
              <a:rPr lang="pl-PL" dirty="0"/>
              <a:t>Wrażliwe czynności dowodowe to:</a:t>
            </a:r>
          </a:p>
          <a:p>
            <a:pPr marL="201168" lvl="1" indent="0" algn="just">
              <a:buNone/>
            </a:pPr>
            <a:r>
              <a:rPr lang="pl-PL" dirty="0"/>
              <a:t>1. zatrzymanie rzeczy (art. 217)</a:t>
            </a:r>
          </a:p>
          <a:p>
            <a:pPr marL="201168" lvl="1" indent="0" algn="just">
              <a:buNone/>
            </a:pPr>
            <a:r>
              <a:rPr lang="pl-PL" dirty="0"/>
              <a:t>2. kontrola korespondencji i przesyłek (art. 218)</a:t>
            </a:r>
          </a:p>
          <a:p>
            <a:pPr marL="201168" lvl="1" indent="0" algn="just">
              <a:buNone/>
            </a:pPr>
            <a:r>
              <a:rPr lang="pl-PL" dirty="0"/>
              <a:t>3. zabezpieczenie danych informatycznych (art. 218a)</a:t>
            </a:r>
          </a:p>
          <a:p>
            <a:pPr marL="201168" lvl="1" indent="0" algn="just">
              <a:buNone/>
            </a:pPr>
            <a:r>
              <a:rPr lang="pl-PL" dirty="0"/>
              <a:t>4. przeszukanie (art. 219 – 229)</a:t>
            </a:r>
          </a:p>
          <a:p>
            <a:pPr marL="201168" lvl="1" indent="0" algn="just">
              <a:buNone/>
            </a:pPr>
            <a:r>
              <a:rPr lang="pl-PL" dirty="0"/>
              <a:t>5. kontrola i utrwalanie rozmów (art. 237)</a:t>
            </a:r>
          </a:p>
          <a:p>
            <a:pPr marL="201168" lvl="1" indent="0" algn="just">
              <a:buNone/>
            </a:pPr>
            <a:r>
              <a:rPr lang="pl-PL" dirty="0"/>
              <a:t>6. kontra korespondencji i innych rozmów lub przekazów informacji przekazywanych w formie elektronicznej </a:t>
            </a:r>
          </a:p>
          <a:p>
            <a:pPr marL="0" algn="just">
              <a:buNone/>
            </a:pPr>
            <a:r>
              <a:rPr lang="pl-PL" dirty="0"/>
              <a:t>Konieczne przestrzeganie klauzuli proporcjonalności i subsydiarności. </a:t>
            </a:r>
          </a:p>
          <a:p>
            <a:pPr marL="0" algn="just">
              <a:buNone/>
            </a:pPr>
            <a:r>
              <a:rPr lang="pl-PL" dirty="0"/>
              <a:t>Konstytucyjna klauzula proporcjonalności: art. 31 ust. 3 </a:t>
            </a:r>
          </a:p>
        </p:txBody>
      </p:sp>
    </p:spTree>
    <p:extLst>
      <p:ext uri="{BB962C8B-B14F-4D97-AF65-F5344CB8AC3E}">
        <p14:creationId xmlns:p14="http://schemas.microsoft.com/office/powerpoint/2010/main" val="360101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491EF44-450E-4120-B489-B2BD85096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Zatrzymanie rzeczy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904361-0D68-4D39-8C45-D69ED56903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0738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Art.  217.  </a:t>
            </a:r>
          </a:p>
          <a:p>
            <a:pPr algn="just"/>
            <a:r>
              <a:rPr lang="pl-PL" dirty="0"/>
              <a:t>§  1. Rzeczy mogące stanowić </a:t>
            </a:r>
            <a:r>
              <a:rPr lang="pl-PL" b="1" dirty="0">
                <a:solidFill>
                  <a:srgbClr val="00B050"/>
                </a:solidFill>
              </a:rPr>
              <a:t>dowód w sprawie </a:t>
            </a:r>
            <a:r>
              <a:rPr lang="pl-PL" dirty="0"/>
              <a:t>lub </a:t>
            </a:r>
            <a:r>
              <a:rPr lang="pl-PL" b="1" dirty="0">
                <a:solidFill>
                  <a:srgbClr val="00B050"/>
                </a:solidFill>
              </a:rPr>
              <a:t>podlegające zajęciu w celu zabezpieczenia kar majątkowych, środków karnych o charakterze majątkowym, przepadku, środków kompensacyjnych albo roszczeń o naprawienie szkody </a:t>
            </a:r>
            <a:r>
              <a:rPr lang="pl-PL" dirty="0"/>
              <a:t>należy wydać na żądanie sądu lub prokuratora, a </a:t>
            </a:r>
            <a:r>
              <a:rPr lang="pl-PL" b="1" u="sng" dirty="0">
                <a:solidFill>
                  <a:srgbClr val="C00000"/>
                </a:solidFill>
              </a:rPr>
              <a:t>w wypadkach niecierpiących zwłoki </a:t>
            </a:r>
            <a:r>
              <a:rPr lang="pl-PL" dirty="0"/>
              <a:t>- także na żądanie Policji lub innego uprawnionego organu.</a:t>
            </a:r>
          </a:p>
          <a:p>
            <a:pPr algn="just"/>
            <a:r>
              <a:rPr lang="pl-PL" dirty="0"/>
              <a:t>§  2. Osobę mającą rzecz podlegającą wydaniu wzywa się do wydania jej </a:t>
            </a:r>
            <a:r>
              <a:rPr lang="pl-PL" b="1" dirty="0">
                <a:solidFill>
                  <a:srgbClr val="C00000"/>
                </a:solidFill>
              </a:rPr>
              <a:t>dobrowolnie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§  3. W razie zatrzymania rzeczy stosuje się odpowiednio przepis art. 228. Protokołu można nie sporządzać, jeżeli rzecz załącza się do akt sprawy.</a:t>
            </a:r>
          </a:p>
          <a:p>
            <a:pPr algn="just"/>
            <a:r>
              <a:rPr lang="pl-PL" dirty="0"/>
              <a:t>§  4. Jeżeli wydania żąda Policja albo inny uprawniony organ działający we własnym zakresie, </a:t>
            </a:r>
            <a:r>
              <a:rPr lang="pl-PL" dirty="0">
                <a:solidFill>
                  <a:srgbClr val="C00000"/>
                </a:solidFill>
              </a:rPr>
              <a:t>osoba, która rzecz wyda, ma prawo niezwłocznie złożyć wniosek o sporządzenie i doręczenie jej postanowienia sądu lub prokuratora o zatwierdzeniu zatrzymania, o czym należy ją pouczyć</a:t>
            </a:r>
            <a:r>
              <a:rPr lang="pl-PL" dirty="0"/>
              <a:t>. Doręczenie powinno nastąpić w terminie 14 dni od zatrzymania rzeczy.</a:t>
            </a:r>
          </a:p>
          <a:p>
            <a:pPr algn="just"/>
            <a:r>
              <a:rPr lang="pl-PL" dirty="0"/>
              <a:t>§  5. W razie odmowy dobrowolnego wydania rzeczy można </a:t>
            </a:r>
            <a:r>
              <a:rPr lang="pl-PL" b="1" dirty="0">
                <a:solidFill>
                  <a:srgbClr val="7030A0"/>
                </a:solidFill>
              </a:rPr>
              <a:t>przeprowadzić jej odebranie</a:t>
            </a:r>
            <a:r>
              <a:rPr lang="pl-PL" dirty="0"/>
              <a:t>. Przepisy art. 220 § 3 i art. 229 stosuje się odpowiednio.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2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40E9E91-4F9C-42D9-A50F-A8D16C990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Zatrzymanie rzeczy i przeszukanie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CBD48A-D162-4154-A948-244F742CF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3830" cy="5584825"/>
          </a:xfrm>
        </p:spPr>
        <p:txBody>
          <a:bodyPr/>
          <a:lstStyle/>
          <a:p>
            <a:pPr marL="571500" indent="-457200" algn="just">
              <a:buAutoNum type="arabicPeriod"/>
            </a:pPr>
            <a:r>
              <a:rPr lang="pl-PL" sz="2000" dirty="0"/>
              <a:t>mogących stanowić </a:t>
            </a:r>
            <a:r>
              <a:rPr lang="pl-PL" sz="2000" b="1" dirty="0"/>
              <a:t>dowód</a:t>
            </a:r>
            <a:r>
              <a:rPr lang="pl-PL" sz="2000" dirty="0"/>
              <a:t> w sprawie </a:t>
            </a:r>
          </a:p>
          <a:p>
            <a:pPr marL="571500" indent="-457200" algn="just">
              <a:buAutoNum type="arabicPeriod"/>
            </a:pPr>
            <a:r>
              <a:rPr lang="pl-PL" sz="2000" b="1" dirty="0"/>
              <a:t>podlegających zajęciu </a:t>
            </a:r>
            <a:r>
              <a:rPr lang="pl-PL" sz="2000" dirty="0"/>
              <a:t>w celu zabezpieczenia kar  majątkowych, środków karnych o charakterze majątkowym, przepadku, środków kompensacyjnych albo roszczeń o naprawienie szkody (art. 217 § 1 k.p.k.)</a:t>
            </a:r>
          </a:p>
          <a:p>
            <a:pPr algn="just"/>
            <a:r>
              <a:rPr lang="pl-PL" sz="2000" dirty="0"/>
              <a:t>Rzeczy należy wydać na </a:t>
            </a:r>
            <a:r>
              <a:rPr lang="pl-PL" sz="2000" b="1" dirty="0"/>
              <a:t>żądanie sądu lub prokuratora</a:t>
            </a:r>
            <a:r>
              <a:rPr lang="pl-PL" sz="2000" dirty="0"/>
              <a:t> </a:t>
            </a:r>
            <a:r>
              <a:rPr lang="pl-PL" sz="2000" dirty="0">
                <a:sym typeface="Wingdings" pitchFamily="2" charset="2"/>
              </a:rPr>
              <a:t> konieczne wydanie postanowienia, w którym określono o jaką rzecz chodzi</a:t>
            </a:r>
            <a:endParaRPr lang="pl-PL" sz="2000" dirty="0"/>
          </a:p>
          <a:p>
            <a:pPr algn="just"/>
            <a:r>
              <a:rPr lang="pl-PL" sz="2000" dirty="0"/>
              <a:t>W </a:t>
            </a:r>
            <a:r>
              <a:rPr lang="pl-PL" sz="2000" b="1" dirty="0"/>
              <a:t>wypadkach niecierpiących zwłoki </a:t>
            </a:r>
            <a:r>
              <a:rPr lang="pl-PL" sz="2000" dirty="0"/>
              <a:t>rzeczy należy wydać na żądanie Policji </a:t>
            </a:r>
            <a:r>
              <a:rPr lang="pl-PL" sz="2000" dirty="0">
                <a:sym typeface="Wingdings" pitchFamily="2" charset="2"/>
              </a:rPr>
              <a:t> należy okazać </a:t>
            </a:r>
            <a:r>
              <a:rPr lang="pl-PL" sz="2000" b="1" dirty="0">
                <a:sym typeface="Wingdings" pitchFamily="2" charset="2"/>
              </a:rPr>
              <a:t>nakaz kierownika jednostki </a:t>
            </a:r>
            <a:r>
              <a:rPr lang="pl-PL" sz="2000" dirty="0">
                <a:sym typeface="Wingdings" pitchFamily="2" charset="2"/>
              </a:rPr>
              <a:t>albo </a:t>
            </a:r>
            <a:r>
              <a:rPr lang="pl-PL" sz="2000" b="1" dirty="0">
                <a:sym typeface="Wingdings" pitchFamily="2" charset="2"/>
              </a:rPr>
              <a:t>legitymację służbową </a:t>
            </a:r>
            <a:r>
              <a:rPr lang="pl-PL" sz="2000" dirty="0">
                <a:sym typeface="Wingdings" pitchFamily="2" charset="2"/>
              </a:rPr>
              <a:t>i określić jaka rzecz ma zostać zatrzymana. </a:t>
            </a:r>
            <a:endParaRPr lang="pl-PL" sz="2000" dirty="0"/>
          </a:p>
          <a:p>
            <a:pPr algn="just"/>
            <a:r>
              <a:rPr lang="pl-PL" sz="2000" dirty="0"/>
              <a:t>Osobę wzywa się do wydania rzeczy dobrowolnie, a w razie odmowy można przymusowo odebrać rzecz. 3 etapy zatrzymania rzeczy: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okazanie postanowienia/ nakazu kierownika jednostki 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wezwanie do dobrowolnego wydania rzeczy </a:t>
            </a:r>
          </a:p>
          <a:p>
            <a:pPr marL="544068" lvl="1" indent="-342900" algn="just">
              <a:buFont typeface="+mj-lt"/>
              <a:buAutoNum type="arabicPeriod"/>
            </a:pPr>
            <a:r>
              <a:rPr lang="pl-PL" sz="2000" dirty="0"/>
              <a:t>przymusowe odebranie, gdy osoba odmówi dobrowolnego wydania </a:t>
            </a:r>
          </a:p>
          <a:p>
            <a:pPr algn="just"/>
            <a:r>
              <a:rPr lang="pl-PL" sz="2000" dirty="0"/>
              <a:t>Zatrzymanie rzeczy (odebrania) należy dokonywać z umiarem i poszanowaniem godności osób, których ta czynność dotyczy.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9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0DC2901-E34D-4EAE-A870-090CF1036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Kontrola korespondencji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97BAFA-DC03-47A2-816A-EF5F1E554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4982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Art.  218.  </a:t>
            </a:r>
          </a:p>
          <a:p>
            <a:pPr algn="just"/>
            <a:r>
              <a:rPr lang="pl-PL" dirty="0"/>
              <a:t>§  1. Urzędy, instytucje i podmioty prowadzące działalność w dziedzinie poczty lub działalność telekomunikacyjną, urzędy celno-skarbowe oraz instytucje i przedsiębiorstwa transportowe </a:t>
            </a:r>
            <a:r>
              <a:rPr lang="pl-PL" b="1" dirty="0">
                <a:solidFill>
                  <a:srgbClr val="FF0000"/>
                </a:solidFill>
              </a:rPr>
              <a:t>obowiązane są wydać sądowi lub prokuratorowi, na żądanie zawarte w postanowieniu,</a:t>
            </a:r>
            <a:r>
              <a:rPr lang="pl-PL" dirty="0"/>
              <a:t> korespondencję i przesyłki oraz dane, o których mowa w art. 180c i art. 180d ustawy z dnia 16 lipca 2004 r. - Prawo telekomunikacyjne (Dz. U. z 2019 r. poz. 2460 oraz z 2020 r. poz. 374, 695 i 875), jeżeli mają znaczenie dla toczącego się postępowania. </a:t>
            </a:r>
            <a:r>
              <a:rPr lang="pl-PL" b="1" dirty="0">
                <a:solidFill>
                  <a:srgbClr val="FF0000"/>
                </a:solidFill>
              </a:rPr>
              <a:t>Tylko sąd lub prokurator mają prawo je otwierać lub zarządzić ich otwarcie.</a:t>
            </a:r>
          </a:p>
          <a:p>
            <a:pPr algn="just"/>
            <a:r>
              <a:rPr lang="pl-PL" dirty="0"/>
              <a:t>§  2. Postanowienie, o którym mowa w § 1, doręcza się adresatom korespondencji oraz abonentowi telefonu lub nadawcy, którego wykaz połączeń lub innych przekazów informacji został wydany. </a:t>
            </a:r>
            <a:r>
              <a:rPr lang="pl-PL" b="1" dirty="0">
                <a:solidFill>
                  <a:srgbClr val="00B050"/>
                </a:solidFill>
              </a:rPr>
              <a:t>Doręczenie postanowienia może być odroczone na czas oznaczony, niezbędny ze względu na dobro sprawy, lecz nie później niż do czasu prawomocnego zakończenia postępowania.</a:t>
            </a:r>
          </a:p>
          <a:p>
            <a:pPr algn="just"/>
            <a:r>
              <a:rPr lang="pl-PL" dirty="0"/>
              <a:t>§  3. Pozbawioną znaczenia dla postępowania karnego korespondencję i przesyłki należy niezwłocznie zwrócić właściwym urzędom, instytucjom lub przedsiębiorstwom wymienionym w § 1.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232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3D2FF7E-B4DF-4F9D-8936-BAD812008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Dane informatyczne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12C63-CC29-46B8-8735-CC1A13065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28865" cy="55848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Art.  218a.  §  1.   Urzędy, instytucje i podmioty prowadzące działalność telekomunikacyjną lub świadczące usługi drogą elektroniczną oraz dostawcy usług cyfrowych obowiązani są niezwłocznie zabezpieczyć, na żądanie sądu lub prokuratora zawarte w postanowieniu, </a:t>
            </a:r>
            <a:r>
              <a:rPr lang="pl-PL" b="1" dirty="0">
                <a:solidFill>
                  <a:srgbClr val="FF0000"/>
                </a:solidFill>
              </a:rPr>
              <a:t>na czas określony, nieprzekraczający jednak 90 dni, dane informatyczne przechowywane w urządzeniach zawierających te dane na nośniku lub w systemie informatycznym</a:t>
            </a:r>
            <a:r>
              <a:rPr lang="pl-PL" dirty="0"/>
              <a:t>. W sprawach o przestępstwa określone w art. 200b, art. 202 § 3, 4, 4a, 4b lub art. 255a Kodeksu karnego oraz w rozdziale 7 ustawy z dnia 29 lipca 2005 r. o przeciwdziałaniu narkomanii (Dz. U. z 2020 r. poz. 2050) </a:t>
            </a:r>
            <a:r>
              <a:rPr lang="pl-PL" dirty="0">
                <a:solidFill>
                  <a:srgbClr val="FF0000"/>
                </a:solidFill>
              </a:rPr>
              <a:t>zabezpieczenie może być połączone z obowiązkiem uniemożliwienia dostępu do tych danych</a:t>
            </a:r>
            <a:r>
              <a:rPr lang="pl-PL" dirty="0"/>
              <a:t>. Przepis art. 218 § 2 zdanie drugie stosuje się odpowiednio.</a:t>
            </a:r>
          </a:p>
          <a:p>
            <a:pPr algn="just"/>
            <a:r>
              <a:rPr lang="pl-PL" dirty="0"/>
              <a:t>§  2. Pozbawione znaczenia dla postępowania karnego dane informatyczne, o których mowa w § 1, należy niezwłocznie zwolnić spod zabezpieczenia.</a:t>
            </a:r>
          </a:p>
          <a:p>
            <a:pPr algn="just"/>
            <a:r>
              <a:rPr lang="pl-PL" dirty="0"/>
              <a:t>§  3. Przepisy § 1 i 2 stosuje się odpowiednio do zabezpieczania treści publikowanych lub udostępnianych drogą elektroniczną, przy czym podmiotem obowiązanym do wykonania żądania sądu lub prokuratora może być również administrator treści.</a:t>
            </a:r>
          </a:p>
          <a:p>
            <a:pPr algn="just"/>
            <a:r>
              <a:rPr lang="pl-PL" dirty="0"/>
              <a:t>§  4. Jeżeli publikacja lub udostępnienie treści, o których mowa w § 3, stanowiło czyn zabroniony, o którym mowa w § 1, </a:t>
            </a:r>
            <a:r>
              <a:rPr lang="pl-PL" b="1" dirty="0">
                <a:solidFill>
                  <a:srgbClr val="00B050"/>
                </a:solidFill>
              </a:rPr>
              <a:t>sąd lub prokurator może zarządzić usunięcie tych treści, nakładając obowiązek wykonania postanowienia na podmioty, o których mowa w § 1 lub 3.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5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2" indent="0" algn="just"/>
            <a:r>
              <a:rPr lang="pl-PL" sz="1600" dirty="0">
                <a:sym typeface="Wingdings" pitchFamily="2" charset="2"/>
              </a:rPr>
              <a:t>Przeszukanie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38A515-7582-408A-A2A0-6E7DC2179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5343" cy="5584825"/>
          </a:xfrm>
        </p:spPr>
        <p:txBody>
          <a:bodyPr>
            <a:normAutofit/>
          </a:bodyPr>
          <a:lstStyle/>
          <a:p>
            <a:pPr algn="just"/>
            <a:r>
              <a:rPr lang="pl-PL" sz="2200" dirty="0"/>
              <a:t>Poszukiwawcza (</a:t>
            </a:r>
            <a:r>
              <a:rPr lang="pl-PL" sz="2200" dirty="0" err="1"/>
              <a:t>wykrywcza</a:t>
            </a:r>
            <a:r>
              <a:rPr lang="pl-PL" sz="2200" dirty="0"/>
              <a:t>) czynność dowodowa i jednocześnie środek przymusu (art.  219 – 231 </a:t>
            </a:r>
            <a:r>
              <a:rPr lang="pl-PL" sz="2200" dirty="0" err="1"/>
              <a:t>k.p.k</a:t>
            </a:r>
            <a:r>
              <a:rPr lang="pl-PL" sz="2200" dirty="0"/>
              <a:t>)</a:t>
            </a:r>
          </a:p>
          <a:p>
            <a:pPr algn="just"/>
            <a:r>
              <a:rPr lang="pl-PL" sz="2200" dirty="0"/>
              <a:t>Wkroczenie w konstytucyjnie chronione prawa jednostki:</a:t>
            </a:r>
          </a:p>
          <a:p>
            <a:pPr lvl="1" algn="just"/>
            <a:r>
              <a:rPr lang="pl-PL" sz="1900" dirty="0"/>
              <a:t>nietykalność osobistą (art. 41 ust. 1 Konstytucji) </a:t>
            </a:r>
          </a:p>
          <a:p>
            <a:pPr lvl="1" algn="just"/>
            <a:r>
              <a:rPr lang="pl-PL" sz="1900" dirty="0"/>
              <a:t>nienaruszalność mieszkania (art. 50 Konstytucji) </a:t>
            </a: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Podmioty uprawnione do dokonania przeszukania (art. 220 k.p.k.):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prokurator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Policja (lub inny uprawniony organ) na polecenie prokuratora lub sądu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/>
              <a:t>Policja z własnej inicjatywy, w </a:t>
            </a:r>
            <a:r>
              <a:rPr lang="pl-PL" sz="2200" u="sng" dirty="0"/>
              <a:t>wypadkach niecierpiących zwłoki</a:t>
            </a:r>
            <a:r>
              <a:rPr lang="pl-PL" sz="2200" dirty="0"/>
              <a:t> za okazaniem nakazu kierownika jednostki albo legitymacji służbowej </a:t>
            </a:r>
          </a:p>
          <a:p>
            <a:pPr lvl="1" algn="just">
              <a:buFontTx/>
              <a:buChar char="-"/>
            </a:pPr>
            <a:r>
              <a:rPr lang="pl-PL" sz="2000" dirty="0"/>
              <a:t>koniczne zatwierdzenie czynności przez sąd lub prokuratora </a:t>
            </a:r>
          </a:p>
          <a:p>
            <a:pPr lvl="1" algn="just">
              <a:buFontTx/>
              <a:buChar char="-"/>
            </a:pPr>
            <a:r>
              <a:rPr lang="pl-PL" sz="2000" dirty="0"/>
              <a:t>postanowienie sądu lub prokuratora należy doręczyć osobie, u której dokonano przeszukania na jej żądanie  </a:t>
            </a:r>
            <a:r>
              <a:rPr lang="pl-PL" sz="2000" dirty="0">
                <a:sym typeface="Wingdings" pitchFamily="2" charset="2"/>
              </a:rPr>
              <a:t> obowiązek pouczenia o tym uprawnieniu </a:t>
            </a:r>
          </a:p>
          <a:p>
            <a:pPr marL="0" indent="0" algn="just">
              <a:buNone/>
            </a:pPr>
            <a:endParaRPr lang="pl-PL" sz="2400" dirty="0">
              <a:sym typeface="Wingdings" pitchFamily="2" charset="2"/>
            </a:endParaRPr>
          </a:p>
          <a:p>
            <a:pPr marL="0" lvl="2" indent="0" algn="just">
              <a:buFontTx/>
              <a:buChar char="-"/>
            </a:pPr>
            <a:endParaRPr lang="pl-PL" sz="1600" dirty="0">
              <a:sym typeface="Wingdings" pitchFamily="2" charset="2"/>
            </a:endParaRPr>
          </a:p>
          <a:p>
            <a:pPr marL="0" lvl="2" indent="0" algn="just">
              <a:buFontTx/>
              <a:buChar char="-"/>
            </a:pPr>
            <a:endParaRPr lang="pl-PL" sz="1600" dirty="0">
              <a:sym typeface="Wingdings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22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EEDC94F-4039-4C86-A42D-DB9293A23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Przeszukanie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500D2F-1B6A-4ACF-BD5F-BB58F8893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8426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Art.  219.  §  1. W celu wykrycia lub zatrzymania albo przymusowego doprowadzenia osoby podejrzanej, a także w celu znalezienia rzeczy mogących stanowić dowód w sprawie lub podlegających zajęciu w postępowaniu karnym, można dokonać przeszukania pomieszczeń i innych miejsc, jeżeli istnieją uzasadnione podstawy do przypuszczenia, że osoba podejrzana lub wymienione rzeczy tam się znajdują.</a:t>
            </a:r>
          </a:p>
          <a:p>
            <a:pPr algn="just"/>
            <a:r>
              <a:rPr lang="pl-PL" dirty="0"/>
              <a:t>§  2. W celu znalezienia rzeczy wymienionych w § 1 i pod warunkiem określonym w tym przepisie oraz z uwzględnieniem zasad i granic określonych w art. 227 można też dokonać przeszukania osoby, jej odzieży i podręcznych przedmiotów.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71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AC8D94F-0F12-4FC0-B7DB-6B4EC238E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Przeszukanie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408FAD-4904-4846-9916-85236985F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 algn="just"/>
            <a:r>
              <a:rPr lang="pl-PL" sz="3000" dirty="0"/>
              <a:t>Cele przeszukania: 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900" dirty="0"/>
              <a:t>wykrycie, zatrzymanie lub przymusowe doprowadzenie osoby podejrzanej;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900" dirty="0"/>
              <a:t>znalezienie rzeczy mogących stanowić dowód w sprawie;</a:t>
            </a:r>
          </a:p>
          <a:p>
            <a:pPr marL="708660" lvl="2" indent="-342900" algn="just">
              <a:buFont typeface="+mj-lt"/>
              <a:buAutoNum type="arabicPeriod"/>
            </a:pPr>
            <a:r>
              <a:rPr lang="pl-PL" sz="1900" dirty="0"/>
              <a:t>znalezienie rzeczy  podlegających zajęciu w postępowaniu karnym </a:t>
            </a:r>
          </a:p>
          <a:p>
            <a:endParaRPr lang="pl-PL" dirty="0"/>
          </a:p>
          <a:p>
            <a:pPr marL="0" indent="-914400" algn="ctr">
              <a:buNone/>
            </a:pPr>
            <a:r>
              <a:rPr lang="pl-PL" sz="2600" b="1" dirty="0"/>
              <a:t>Przeszukanie jest dopuszczalne jeżeli istnieją </a:t>
            </a:r>
            <a:r>
              <a:rPr lang="pl-PL" sz="2600" b="1" u="sng" dirty="0"/>
              <a:t>uzasadnione podstawy do przypuszczania, że osoba podejrzana lub rzeczy znajdują się w określonym miejscu! </a:t>
            </a:r>
          </a:p>
          <a:p>
            <a:pPr marL="0" indent="-914400" algn="just">
              <a:buNone/>
            </a:pPr>
            <a:endParaRPr lang="pl-PL" sz="2600" b="1" u="sng" dirty="0"/>
          </a:p>
          <a:p>
            <a:pPr marL="0" indent="-914400" algn="just">
              <a:buNone/>
            </a:pPr>
            <a:r>
              <a:rPr lang="pl-PL" sz="2200" dirty="0"/>
              <a:t>Co można przeszukać?</a:t>
            </a:r>
          </a:p>
          <a:p>
            <a:pPr lvl="1" algn="just"/>
            <a:r>
              <a:rPr lang="pl-PL" sz="2000" dirty="0"/>
              <a:t>pomieszczenia (mieszkania i inne lokale)</a:t>
            </a:r>
          </a:p>
          <a:p>
            <a:pPr lvl="1" algn="just"/>
            <a:r>
              <a:rPr lang="pl-PL" sz="2000" dirty="0"/>
              <a:t>inne miejsca (np. środki transportu) </a:t>
            </a:r>
          </a:p>
          <a:p>
            <a:pPr lvl="1" algn="just"/>
            <a:r>
              <a:rPr lang="pl-PL" sz="2000" dirty="0"/>
              <a:t>osobę, odzież itp.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94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sz="2400" dirty="0"/>
              <a:t>Przeszukanie – zasady i tryb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680FC0-CEFF-4B6D-9901-0D63138D1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4982" cy="5584825"/>
          </a:xfrm>
        </p:spPr>
        <p:txBody>
          <a:bodyPr>
            <a:normAutofit fontScale="92500" lnSpcReduction="20000"/>
          </a:bodyPr>
          <a:lstStyle/>
          <a:p>
            <a:pPr marL="0" lvl="2" indent="0" algn="just">
              <a:buNone/>
            </a:pPr>
            <a:r>
              <a:rPr lang="pl-PL" sz="2800" dirty="0">
                <a:sym typeface="Wingdings" pitchFamily="2" charset="2"/>
              </a:rPr>
              <a:t>Zasady dokonywania przeszukania:</a:t>
            </a:r>
          </a:p>
          <a:p>
            <a:pPr marL="617220" lvl="3" indent="-342900" algn="just">
              <a:buFont typeface="+mj-lt"/>
              <a:buAutoNum type="arabicPeriod"/>
            </a:pPr>
            <a:r>
              <a:rPr lang="pl-PL" sz="2400" dirty="0">
                <a:sym typeface="Wingdings" pitchFamily="2" charset="2"/>
              </a:rPr>
              <a:t>art. 223 k.p.k. – przeszukania osoby i jej odzieży powinna (w miarę możliwości) dokonywać osoba tej samej płci</a:t>
            </a:r>
          </a:p>
          <a:p>
            <a:pPr marL="617220" lvl="3" indent="-342900" algn="just">
              <a:buFont typeface="+mj-lt"/>
              <a:buAutoNum type="arabicPeriod"/>
            </a:pPr>
            <a:r>
              <a:rPr lang="pl-PL" sz="2400" dirty="0">
                <a:sym typeface="Wingdings" pitchFamily="2" charset="2"/>
              </a:rPr>
              <a:t>art. 221 § 1 i 2 k.p.k. – pomieszczeń zamieszkałych co do zasady nie wolno przeszukiwać w porze nocnej (od 22 do 6 rano); chyba że:</a:t>
            </a:r>
          </a:p>
          <a:p>
            <a:pPr marL="548640" lvl="4" indent="0" algn="just">
              <a:buNone/>
            </a:pPr>
            <a:r>
              <a:rPr lang="pl-PL" sz="2400" dirty="0">
                <a:sym typeface="Wingdings" pitchFamily="2" charset="2"/>
              </a:rPr>
              <a:t>	- zachodzi wypadek niecierpiący zwłoki </a:t>
            </a:r>
          </a:p>
          <a:p>
            <a:pPr marL="548640" lvl="4" indent="0" algn="just">
              <a:buNone/>
            </a:pPr>
            <a:r>
              <a:rPr lang="pl-PL" sz="2400" dirty="0">
                <a:sym typeface="Wingdings" pitchFamily="2" charset="2"/>
              </a:rPr>
              <a:t>	- kontynuowane jest przeszukanie rozpoczęte w porze dziennej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221 § 3 k.p.k. – w porze nocnej można przeszukać lokale dostępne dla nieograniczonej liczby osób albo służące do przechowywania przedmiotów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222 § 1 k.p.k. – przeszukanie miejsc zamkniętych albo należących do instytucji państwowej lub samorządowej wymaga uprzedniego zawiadomienia kierownika tej instytucji  (jego zastępcę) albo organ nadrzędny </a:t>
            </a:r>
          </a:p>
          <a:p>
            <a:pPr marL="611188" lvl="4" indent="-342900" algn="just">
              <a:buFont typeface="+mj-lt"/>
              <a:buAutoNum type="arabicPeriod" startAt="3"/>
            </a:pPr>
            <a:r>
              <a:rPr lang="pl-PL" sz="2400" dirty="0">
                <a:sym typeface="Wingdings" pitchFamily="2" charset="2"/>
              </a:rPr>
              <a:t>art. 222 § 2 k.p.k. – przeszukanie miejsc zajętych przez wojsko może nastąpić w obecności dowódcy jednostki (albo osoby przez niego wyznaczonej</a:t>
            </a:r>
          </a:p>
          <a:p>
            <a:pPr marL="268288" lvl="4" indent="0" algn="just">
              <a:buNone/>
            </a:pPr>
            <a:endParaRPr lang="pl-PL" sz="2400" dirty="0">
              <a:sym typeface="Wingdings" pitchFamily="2" charset="2"/>
            </a:endParaRPr>
          </a:p>
          <a:p>
            <a:pPr marL="268288" lvl="4" indent="0" algn="just">
              <a:buNone/>
            </a:pPr>
            <a:r>
              <a:rPr lang="pl-PL" sz="2400" dirty="0">
                <a:sym typeface="Wingdings" pitchFamily="2" charset="2"/>
              </a:rPr>
              <a:t>Tryb przeszukania – art. 224 – 226 k.p.k. </a:t>
            </a:r>
          </a:p>
          <a:p>
            <a:pPr marL="268288" lvl="4" indent="0" algn="just">
              <a:buNone/>
            </a:pPr>
            <a:r>
              <a:rPr lang="pl-PL" sz="2400" dirty="0">
                <a:sym typeface="Wingdings" pitchFamily="2" charset="2"/>
              </a:rPr>
              <a:t>Ważne!  dopuszczalność wykorzystania jako dowodów dokumentów znalezionych podczas przeszukania, zawierających informacje niejawne lub objęte tajemnicą zawodową </a:t>
            </a:r>
            <a:r>
              <a:rPr lang="pl-PL" sz="2400" b="1" dirty="0">
                <a:sym typeface="Wingdings" pitchFamily="2" charset="2"/>
              </a:rPr>
              <a:t>art. 226 k.p.k. i art. 179 i 180 k.p.k. </a:t>
            </a:r>
            <a:endParaRPr lang="pl-PL" sz="2400" dirty="0">
              <a:sym typeface="Wingdings" pitchFamily="2" charset="2"/>
            </a:endParaRPr>
          </a:p>
          <a:p>
            <a:pPr marL="611188" lvl="4" indent="-342900" algn="just">
              <a:buFont typeface="+mj-lt"/>
              <a:buAutoNum type="arabicPeriod" startAt="3"/>
            </a:pPr>
            <a:endParaRPr lang="pl-PL" sz="2000" dirty="0">
              <a:sym typeface="Wingdings" pitchFamily="2" charset="2"/>
            </a:endParaRPr>
          </a:p>
          <a:p>
            <a:pPr algn="just"/>
            <a:endParaRPr lang="pl-PL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12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149F3DA-42D2-4BBA-97BA-8691E0C81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Zatwierdzenie przeszukania/zatrzymania rzeczy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6F0331-350F-44B0-B6F3-01EEBC2DC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18074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  230.  §  1. Jeżeli zatrzymanie rzeczy lub przeszukanie nastąpiło </a:t>
            </a:r>
            <a:r>
              <a:rPr lang="pl-PL" b="1" dirty="0">
                <a:solidFill>
                  <a:srgbClr val="00B050"/>
                </a:solidFill>
              </a:rPr>
              <a:t>bez uprzedniego polecenia sądu lub prokuratora, a w ciągu 7 dni od dnia czynności nie nastąpiło jej zatwierdzenie, należy niezwłocznie zwrócić zatrzymane rzeczy osobie uprawnionej, chyba że nastąpiło dobrowolne wydanie</a:t>
            </a:r>
            <a:r>
              <a:rPr lang="pl-PL" dirty="0"/>
              <a:t>, a osoba ta nie złożyła wniosku, o którym mowa w art. 217 § 4.</a:t>
            </a:r>
          </a:p>
          <a:p>
            <a:pPr algn="just"/>
            <a:r>
              <a:rPr lang="pl-PL" dirty="0"/>
              <a:t>§  2. Należy również zwrócić osobie uprawnionej zatrzymane rzeczy niezwłocznie po stwierdzeniu ich zbędności dla postępowania karnego. Jeżeli wyniknie spór co do własności rzeczy, a nie ma dostatecznych danych do niezwłocznego rozstrzygnięcia, odsyła się osoby zainteresowane na drogę procesu cywilnego.</a:t>
            </a:r>
          </a:p>
          <a:p>
            <a:pPr algn="just"/>
            <a:r>
              <a:rPr lang="pl-PL" dirty="0"/>
              <a:t>§  3. Rzeczy, których posiadanie jest zabronione, przekazuje się właściwemu urzędowi lub instytucji. Jeżeli rzeczy mają wartość naukową, artystyczną lub historyczną, na wniosek lub za zgodą muzeum, można je przekazać temu muzeum.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1958007-D11E-476F-AD74-42FDF2AF9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w postępowaniu przygotowawczym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9C3DB2-FDE5-4BF3-A461-E59D27AC4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3867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Trzy podstawowe – najczęściej pojawiające się – rozumienia pojęcia „dowód” to: </a:t>
            </a:r>
          </a:p>
          <a:p>
            <a:pPr marL="914400" lvl="1" indent="-457200" algn="just">
              <a:buAutoNum type="arabicPeriod"/>
            </a:pPr>
            <a:r>
              <a:rPr lang="pl-PL" b="1" dirty="0"/>
              <a:t>Źródło dowodowe – </a:t>
            </a:r>
            <a:r>
              <a:rPr lang="pl-PL" dirty="0"/>
              <a:t>źródło informacji o faktach; np. świadek (osoba, od której pochodzą informacje potrzebne w procesie).</a:t>
            </a:r>
          </a:p>
          <a:p>
            <a:pPr marL="914400" lvl="1" indent="-457200" algn="just">
              <a:buAutoNum type="arabicPeriod"/>
            </a:pPr>
            <a:r>
              <a:rPr lang="pl-PL" b="1" dirty="0"/>
              <a:t>Środek dowodowy </a:t>
            </a:r>
            <a:r>
              <a:rPr lang="pl-PL" dirty="0"/>
              <a:t>– informacje płynące ze źródła dowodowego; np. zeznania świadka.</a:t>
            </a:r>
          </a:p>
          <a:p>
            <a:pPr marL="914400" lvl="1" indent="-457200" algn="just">
              <a:buAutoNum type="arabicPeriod"/>
            </a:pPr>
            <a:r>
              <a:rPr lang="pl-PL" b="1" dirty="0"/>
              <a:t>Fakt dowodowy</a:t>
            </a:r>
            <a:r>
              <a:rPr lang="pl-PL" dirty="0"/>
              <a:t> – okoliczność udowodniona za pomocą określonych źródeł i środków dowodowych, która sama w sobie stanowi teraz dowód na istnienie lub nieistnienie innej dowodzonej okoliczności np. alibi oskarżonego.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Specyfika postępowania dowodowego w postępowaniu przygotowawczym przemawia za odrębnym omówieniem tego zagadnienia. Postępowanie dowodowe, dowody są przeprowadzane w ciągu całego procesu, nie w jednym jego stadium. </a:t>
            </a:r>
            <a:r>
              <a:rPr lang="pl-PL" dirty="0">
                <a:solidFill>
                  <a:srgbClr val="FF0000"/>
                </a:solidFill>
              </a:rPr>
              <a:t>Postępowanie dowodowe nie ma wydzielonego etapu</a:t>
            </a:r>
            <a:r>
              <a:rPr lang="pl-PL" dirty="0"/>
              <a:t>! Cały czas organy dążą do poczynienia prawdziwych ustaleń faktycznych ze względu na obowiązującą w procesie karnym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zasadę prawdy materialnej</a:t>
            </a:r>
            <a:r>
              <a:rPr lang="pl-PL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56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02C183D-2CC0-4B5E-8A32-C60F06B6D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Wykorzystanie rzeczy zatrzymanych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7EE56D-2763-4DAE-90EE-825A73CA8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5343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  232b.  §  1. W stanie zagrożenia epidemicznego lub stanie epidemii zajęte przedmioty mające znaczenie dla zdrowia lub bezpieczeństwa publicznego, </a:t>
            </a:r>
            <a:r>
              <a:rPr lang="pl-PL" b="1" dirty="0">
                <a:solidFill>
                  <a:srgbClr val="00B050"/>
                </a:solidFill>
              </a:rPr>
              <a:t>można nieodpłatnie przekazać podmiotom leczniczym, Państwowej Straży Pożarnej, Siłom Zbrojnym Rzeczypospolitej Polskiej, Policji, Straży Granicznej oraz instytucjom państwowym i samorządowym</a:t>
            </a:r>
            <a:r>
              <a:rPr lang="pl-PL" dirty="0"/>
              <a:t>. Art. 192 Kodeksu karnego wykonawczego stosuje się odpowiednio.</a:t>
            </a:r>
          </a:p>
          <a:p>
            <a:pPr algn="just"/>
            <a:r>
              <a:rPr lang="pl-PL" dirty="0"/>
              <a:t>§  2. Postanowienie o nieodpłatnym przekazaniu przedmiotów wydaje w postępowaniu przygotowawczym prokurator, a po wniesieniu aktu oskarżenia sąd właściwy do rozpoznania sprawy.</a:t>
            </a:r>
          </a:p>
          <a:p>
            <a:pPr algn="just"/>
            <a:r>
              <a:rPr lang="pl-PL" dirty="0"/>
              <a:t>§  3. Na postanowienie, o którym mowa w ust. 2, przysługuje zażalenie. Wniesienie zażalenia nie wstrzymuje wykonania zaskarżonego postanowienia.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Zażalenie wnosi się do sądu właściwego do rozpoznania sprawy – art. 465 par.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30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DAEBC10-0DBC-4080-9C51-B46042409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Przeszukanie kurii – </a:t>
            </a:r>
            <a:r>
              <a:rPr lang="pl-PL" dirty="0" err="1"/>
              <a:t>mission</a:t>
            </a:r>
            <a:r>
              <a:rPr lang="pl-PL" dirty="0"/>
              <a:t> </a:t>
            </a:r>
            <a:r>
              <a:rPr lang="pl-PL" dirty="0" err="1"/>
              <a:t>impossible</a:t>
            </a:r>
            <a:r>
              <a:rPr lang="pl-PL" dirty="0"/>
              <a:t>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6872D1-72D3-4840-A292-BA1AC264A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6133" cy="5584825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https://tvn24.pl/poznan/chodziez-sprawa-bylego-ksiedza-krzysztofa-g-poznanska-kuria-dostala-dwa-tygodnie-na-wydanie-akt-twierdzi-ze-juz-ich-nie-ma-5495584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r>
              <a:rPr lang="en-GB" dirty="0">
                <a:hlinkClick r:id="rId3"/>
              </a:rPr>
              <a:t>https://tvn24.pl/poznan/kuria-nie-wydala-dokumentow-dotyczacych-pedofilii-prokuratura-zwroci-sie-do-watykanu-ra948346-2293166</a:t>
            </a:r>
            <a:r>
              <a:rPr lang="pl-PL" dirty="0"/>
              <a:t> </a:t>
            </a:r>
          </a:p>
          <a:p>
            <a:endParaRPr lang="pl-PL" dirty="0"/>
          </a:p>
          <a:p>
            <a:pPr algn="just"/>
            <a:r>
              <a:rPr lang="pl-PL" dirty="0"/>
              <a:t>Art.  239 KK §  1. Kto utrudnia lub udaremnia postępowanie karne, pomagając sprawcy przestępstwa, w tym i przestępstwa skarbowego uniknąć odpowiedzialności karnej, w szczególności kto sprawcę ukrywa, zaciera ślady przestępstwa, w tym i przestępstwa skarbowego albo odbywa za skazanego </a:t>
            </a:r>
            <a:r>
              <a:rPr lang="pl-PL" err="1"/>
              <a:t>karę</a:t>
            </a:r>
            <a:r>
              <a:rPr lang="pl-PL"/>
              <a:t>, podlega </a:t>
            </a:r>
            <a:r>
              <a:rPr lang="pl-PL" dirty="0"/>
              <a:t>karze pozbawienia wolności od 3 miesięcy do lat 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0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1F70687-EB3B-4D25-8B1F-CF2717B2E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przeczytania: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F9ACB0-2A86-40BD-9E77-E604C46C4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2318679" cy="5584825"/>
          </a:xfrm>
        </p:spPr>
        <p:txBody>
          <a:bodyPr>
            <a:normAutofit/>
          </a:bodyPr>
          <a:lstStyle/>
          <a:p>
            <a:r>
              <a:rPr lang="pl-PL" sz="2400" dirty="0"/>
              <a:t>Rozdział II </a:t>
            </a:r>
          </a:p>
          <a:p>
            <a:pPr lvl="1"/>
            <a:r>
              <a:rPr lang="pl-PL" sz="2000" dirty="0"/>
              <a:t>3.2.</a:t>
            </a:r>
          </a:p>
          <a:p>
            <a:r>
              <a:rPr lang="pl-PL" sz="2400" dirty="0"/>
              <a:t>Rozdział VI </a:t>
            </a:r>
          </a:p>
          <a:p>
            <a:pPr lvl="1"/>
            <a:r>
              <a:rPr lang="pl-PL" sz="2000" dirty="0"/>
              <a:t>1-3</a:t>
            </a:r>
          </a:p>
          <a:p>
            <a:pPr lvl="1"/>
            <a:r>
              <a:rPr lang="pl-PL" sz="2000" dirty="0"/>
              <a:t>5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91B89F4-7C33-4166-AAFC-4CC9CC900762}"/>
              </a:ext>
            </a:extLst>
          </p:cNvPr>
          <p:cNvSpPr/>
          <p:nvPr/>
        </p:nvSpPr>
        <p:spPr>
          <a:xfrm>
            <a:off x="2141034" y="977900"/>
            <a:ext cx="9816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Stosowanie art. 232b w praktyce:</a:t>
            </a:r>
          </a:p>
          <a:p>
            <a:endParaRPr lang="en-GB" sz="2000" b="1" dirty="0"/>
          </a:p>
          <a:p>
            <a:r>
              <a:rPr lang="en-GB" sz="2000" dirty="0">
                <a:hlinkClick r:id="rId2"/>
              </a:rPr>
              <a:t>https://www.polsatnews.pl/wiadomosc/2021-10-05/samochod-slawomira-nowaka-trafi-do-strazy-granicznej-pozwala-na-to-ustawa-covidowa/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>
                <a:hlinkClick r:id="rId3"/>
              </a:rPr>
              <a:t>https://tvn24.pl/polska/slawomir-nowak-zabezpieczony-w-sledztwie-samochod-trafi-do-strazy-granicznej-na-podstawie-tzw-ustawy-covidowej-5439593</a:t>
            </a:r>
            <a:r>
              <a:rPr lang="pl-PL" sz="2000" dirty="0"/>
              <a:t> </a:t>
            </a:r>
          </a:p>
          <a:p>
            <a:endParaRPr lang="pl-PL" sz="2000" b="1" dirty="0"/>
          </a:p>
          <a:p>
            <a:endParaRPr lang="pl-PL" sz="2000" b="1" dirty="0"/>
          </a:p>
          <a:p>
            <a:r>
              <a:rPr lang="pl-PL" sz="2000" b="1" dirty="0" err="1"/>
              <a:t>Pegasus</a:t>
            </a:r>
            <a:r>
              <a:rPr lang="pl-PL" sz="2000" b="1" dirty="0"/>
              <a:t>: (czy to dopuszczalne granice kontroli </a:t>
            </a:r>
            <a:r>
              <a:rPr lang="pl-PL" sz="2000" b="1" dirty="0" err="1"/>
              <a:t>koresponencji</a:t>
            </a:r>
            <a:r>
              <a:rPr lang="pl-PL" sz="2000" b="1" dirty="0"/>
              <a:t>/rozmów?)</a:t>
            </a:r>
          </a:p>
          <a:p>
            <a:endParaRPr lang="pl-PL" sz="2000" b="1" dirty="0"/>
          </a:p>
          <a:p>
            <a:r>
              <a:rPr lang="pl-PL" sz="2000" dirty="0">
                <a:hlinkClick r:id="rId4"/>
              </a:rPr>
              <a:t>https://tvn24.pl/polska/pegasus-prokurator-ewa-wrzosek-przekazano-mi-ze-bylam-poddana-dzialaniu-pegasusa-zawiadomienie-o-przestepstwie-5502315</a:t>
            </a:r>
            <a:r>
              <a:rPr lang="pl-PL" sz="2000" dirty="0"/>
              <a:t> </a:t>
            </a:r>
          </a:p>
          <a:p>
            <a:endParaRPr lang="pl-PL" sz="2000" dirty="0"/>
          </a:p>
          <a:p>
            <a:r>
              <a:rPr lang="pl-PL" sz="2000" b="1" dirty="0"/>
              <a:t>W kontekście aresztu i niedopuszczalnych celów tymczasowego aresztowania:</a:t>
            </a:r>
          </a:p>
          <a:p>
            <a:r>
              <a:rPr lang="pl-PL" sz="2000" dirty="0">
                <a:hlinkClick r:id="rId5"/>
              </a:rPr>
              <a:t>https://wiadomosci.onet.pl/tylko-w-onecie/zatrzymany-przez-cba-biznesmen-przemyslaw-krych-ujawnia-ze-dostal-oferte-wolnosc-za/h9lcb2d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66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0802344-6F4D-44E4-8511-BC3DB5311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Rodzaje dowodów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03DCAA-4535-49AA-8D77-926715FE7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71501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Każdy z autorów podręczników wprowadza własne podziały i typologie dowodów. Poniższy schemat nie wyczerpuje wszystkich możliwych podziałów rodzajów dowodów, ma charakter przykładowy.  </a:t>
            </a:r>
            <a:endParaRPr lang="en-GB" sz="2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8A754CB-4C06-49AC-89C7-801346509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39260"/>
              </p:ext>
            </p:extLst>
          </p:nvPr>
        </p:nvGraphicFramePr>
        <p:xfrm>
          <a:off x="1445348" y="2216217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AD54F2A0-2F98-44A6-9F00-0D61A1D8B6CD}"/>
              </a:ext>
            </a:extLst>
          </p:cNvPr>
          <p:cNvGrpSpPr/>
          <p:nvPr/>
        </p:nvGrpSpPr>
        <p:grpSpPr>
          <a:xfrm rot="424715">
            <a:off x="9345417" y="2423161"/>
            <a:ext cx="1805600" cy="2343882"/>
            <a:chOff x="2876090" y="2049739"/>
            <a:chExt cx="1805600" cy="2343882"/>
          </a:xfrm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1C94F338-086C-4359-9F62-64FCD16A5C1C}"/>
                </a:ext>
              </a:extLst>
            </p:cNvPr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dirty="0"/>
                <a:t>prywatne </a:t>
              </a:r>
            </a:p>
          </p:txBody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A1A2F98E-3E44-466D-959D-CDEE67CA8F01}"/>
                </a:ext>
              </a:extLst>
            </p:cNvPr>
            <p:cNvSpPr txBox="1"/>
            <p:nvPr/>
          </p:nvSpPr>
          <p:spPr>
            <a:xfrm rot="21175285">
              <a:off x="3114125" y="3703194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prywatne 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A2D76025-B320-4253-BD9B-B31EB3BF9789}"/>
              </a:ext>
            </a:extLst>
          </p:cNvPr>
          <p:cNvGrpSpPr/>
          <p:nvPr/>
        </p:nvGrpSpPr>
        <p:grpSpPr>
          <a:xfrm>
            <a:off x="1087057" y="2845226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B53D1285-D52A-4744-89D1-D2971C367767}"/>
                </a:ext>
              </a:extLst>
            </p:cNvPr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3D34D994-BD09-48AF-A26E-9054E632F2C1}"/>
                </a:ext>
              </a:extLst>
            </p:cNvPr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niekonwencjonalne 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E3A18B9-C2E8-4DA3-AD96-0E848E341CE2}"/>
              </a:ext>
            </a:extLst>
          </p:cNvPr>
          <p:cNvGrpSpPr/>
          <p:nvPr/>
        </p:nvGrpSpPr>
        <p:grpSpPr>
          <a:xfrm>
            <a:off x="8741080" y="4392843"/>
            <a:ext cx="2571962" cy="765129"/>
            <a:chOff x="2876090" y="2049739"/>
            <a:chExt cx="1642267" cy="765129"/>
          </a:xfrm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9B29EF02-D919-42BB-9C2F-0ACA1F1C1FF8}"/>
                </a:ext>
              </a:extLst>
            </p:cNvPr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355B993E-5F0D-445F-B8F2-36DBD2FAC413}"/>
                </a:ext>
              </a:extLst>
            </p:cNvPr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nielegalne i zebrane w sposób sprzeczny z ustawą </a:t>
              </a:r>
              <a:endParaRPr lang="pl-PL" sz="1800" kern="1200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1FC123D-E69A-4449-AD3C-ADB6CC05681B}"/>
              </a:ext>
            </a:extLst>
          </p:cNvPr>
          <p:cNvGrpSpPr/>
          <p:nvPr/>
        </p:nvGrpSpPr>
        <p:grpSpPr>
          <a:xfrm rot="2826466">
            <a:off x="1404144" y="4855381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665F49AE-24A3-4D55-94C0-077F2F2A1830}"/>
                </a:ext>
              </a:extLst>
            </p:cNvPr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A4EBEE04-F92F-4013-B814-ED947DB0533A}"/>
                </a:ext>
              </a:extLst>
            </p:cNvPr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naukowe </a:t>
              </a:r>
              <a:endParaRPr lang="pl-PL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878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40522AB-3D19-493C-B6BB-60F2512C5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Fakt główny i fakty uboczne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99214F-3CCF-4455-AB0A-4B9100279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92368" cy="5584825"/>
          </a:xfrm>
        </p:spPr>
        <p:txBody>
          <a:bodyPr/>
          <a:lstStyle/>
          <a:p>
            <a:pPr algn="just"/>
            <a:r>
              <a:rPr lang="pl-PL" dirty="0"/>
              <a:t>W procesie dowody przeprowadza się po to, by udowodnić określone fakty. Najważniejszy jest </a:t>
            </a:r>
            <a:r>
              <a:rPr lang="pl-PL" b="1" dirty="0"/>
              <a:t>fakt główny</a:t>
            </a:r>
            <a:r>
              <a:rPr lang="pl-PL" dirty="0"/>
              <a:t>, tj. zespół znamion czynu zabronionego, będący przedmiotem procesu. Wyróżnia się także </a:t>
            </a:r>
            <a:r>
              <a:rPr lang="pl-PL" b="1" dirty="0"/>
              <a:t>fakty uboczne – okoliczności istotne dla rozstrzygnięcia, ale nie dotyczące fakt głównego. </a:t>
            </a:r>
            <a:endParaRPr lang="pl-PL" dirty="0"/>
          </a:p>
          <a:p>
            <a:pPr algn="just"/>
            <a:endParaRPr lang="pl-PL" b="1" dirty="0"/>
          </a:p>
          <a:p>
            <a:pPr algn="just"/>
            <a:r>
              <a:rPr lang="pl-PL" dirty="0"/>
              <a:t>Nie</a:t>
            </a:r>
            <a:r>
              <a:rPr lang="pl-PL" b="1" dirty="0"/>
              <a:t> </a:t>
            </a:r>
            <a:r>
              <a:rPr lang="pl-PL" dirty="0"/>
              <a:t>zawsze w procesie karnym wszystkie okoliczności muszą być udowadniane. Udowodnienie zastępowane jest wówczas np. uprawdopodobnieniem lub określonymi domniemaniami prawnymi/faktycznymi. </a:t>
            </a:r>
            <a:r>
              <a:rPr lang="pl-PL" b="1" dirty="0"/>
              <a:t> </a:t>
            </a:r>
          </a:p>
          <a:p>
            <a:pPr algn="just"/>
            <a:r>
              <a:rPr lang="pl-PL" b="1" dirty="0"/>
              <a:t>Tzw. surogaty dowodzenia – szerzej w podręczniku, rozdział VI 5.2 i 5.3.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351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4403D2B-4F2B-4D8F-A753-67699CEE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Przedmiot dowodu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C8B74E-B089-4506-BC41-7351B6547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63492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  <a:r>
              <a:rPr lang="pl-PL" i="1" dirty="0"/>
              <a:t>(</a:t>
            </a:r>
            <a:r>
              <a:rPr lang="pl-PL" i="1" dirty="0" err="1"/>
              <a:t>iura</a:t>
            </a:r>
            <a:r>
              <a:rPr lang="pl-PL" i="1" dirty="0"/>
              <a:t> </a:t>
            </a:r>
            <a:r>
              <a:rPr lang="pl-PL" i="1" dirty="0" err="1"/>
              <a:t>novit</a:t>
            </a:r>
            <a:r>
              <a:rPr lang="pl-PL" i="1" dirty="0"/>
              <a:t> </a:t>
            </a:r>
            <a:r>
              <a:rPr lang="pl-PL" i="1" dirty="0" err="1"/>
              <a:t>curia</a:t>
            </a:r>
            <a:r>
              <a:rPr lang="pl-PL" dirty="0"/>
              <a:t>)</a:t>
            </a:r>
          </a:p>
          <a:p>
            <a:pPr algn="just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717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530B4C5-7328-447E-8478-5C47FC4C0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ścisłe i swobodne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72CA0A-7570-4DC8-B4CA-74997C747B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27122" cy="55848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Podział ze względu na kryterium sposobu utrwalenia dowodu </a:t>
            </a:r>
          </a:p>
          <a:p>
            <a:r>
              <a:rPr lang="pl-PL" sz="2400" b="1" u="sng" dirty="0"/>
              <a:t>Dowody ścisłe</a:t>
            </a:r>
            <a:r>
              <a:rPr lang="pl-PL" sz="2400" dirty="0"/>
              <a:t> - przeprowadzane w ściśle określony sposób i w ściśle określonej formie; bezwzględnie wymagany jako podstawa rozstrzygnięcia o winie i karze </a:t>
            </a:r>
          </a:p>
          <a:p>
            <a:pPr marL="0" indent="0">
              <a:buNone/>
            </a:pPr>
            <a:endParaRPr lang="pl-PL" sz="2400" dirty="0"/>
          </a:p>
          <a:p>
            <a:pPr algn="just"/>
            <a:r>
              <a:rPr lang="pl-PL" sz="2400" b="1" u="sng" dirty="0"/>
              <a:t>Dowody swobodne </a:t>
            </a:r>
            <a:r>
              <a:rPr lang="pl-PL" sz="2400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sz="2100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sz="2100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sz="2100" dirty="0"/>
              <a:t>w postępowaniach incydentalnych </a:t>
            </a:r>
          </a:p>
          <a:p>
            <a:endParaRPr lang="pl-PL" dirty="0"/>
          </a:p>
          <a:p>
            <a:r>
              <a:rPr lang="pl-PL" dirty="0"/>
              <a:t>Gwarancyjne znaczenie podziału dowodów na ścisłe i swobodne a wprowadzanie do procesu informacji z czynności </a:t>
            </a:r>
            <a:r>
              <a:rPr lang="pl-PL" dirty="0" err="1"/>
              <a:t>operacyjno</a:t>
            </a:r>
            <a:r>
              <a:rPr lang="pl-PL" dirty="0"/>
              <a:t> – rozpoznawczych na podstawie art. 393 § 1 k.p.k. – osłabienie gwarancji poczynienia ustaleń faktycznych na podstawie dowodów ścisłych. </a:t>
            </a:r>
          </a:p>
          <a:p>
            <a:r>
              <a:rPr lang="pl-PL" dirty="0"/>
              <a:t>Problem art. 168a i 168b KPK.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3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A07A180-D33D-428A-A7EA-1299FB118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pierwotne i pochodne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67C486-F390-4BA5-97FB-F4DE69E0A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5997" cy="5584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dirty="0"/>
              <a:t>Odległość od źródła dowodowego od dowodzonego faktu </a:t>
            </a:r>
          </a:p>
          <a:p>
            <a:pPr marL="0" indent="0" algn="ctr">
              <a:buNone/>
            </a:pPr>
            <a:r>
              <a:rPr lang="pl-PL" sz="2600" dirty="0"/>
              <a:t>(podstawa dla konstruowania/wyróżnienia zasady bezpośredniości)</a:t>
            </a:r>
          </a:p>
          <a:p>
            <a:pPr algn="just"/>
            <a:r>
              <a:rPr lang="pl-PL" sz="2600" b="1" dirty="0"/>
              <a:t>Dowód pierwotny </a:t>
            </a:r>
          </a:p>
          <a:p>
            <a:pPr marL="800100" lvl="1" indent="-342900"/>
            <a:r>
              <a:rPr lang="pl-PL" sz="2200" dirty="0"/>
              <a:t>Tzw. dowód z pierwszej ręki</a:t>
            </a:r>
          </a:p>
          <a:p>
            <a:pPr marL="800100" lvl="1" indent="-342900" algn="just"/>
            <a:r>
              <a:rPr lang="pl-PL" sz="2200" b="1" dirty="0"/>
              <a:t>Źródło dowodowe zetknęło się bezpośrednio z udowadnianym faktem </a:t>
            </a:r>
          </a:p>
          <a:p>
            <a:pPr marL="800100" lvl="1" indent="-342900"/>
            <a:r>
              <a:rPr lang="pl-PL" sz="2200" dirty="0"/>
              <a:t>Np. świadek naoczny, oryginał dokumentu</a:t>
            </a:r>
          </a:p>
          <a:p>
            <a:pPr marL="342900" indent="-342900"/>
            <a:endParaRPr lang="pl-PL" sz="2600" dirty="0"/>
          </a:p>
          <a:p>
            <a:pPr marL="342900" indent="-342900"/>
            <a:r>
              <a:rPr lang="pl-PL" sz="2600" dirty="0"/>
              <a:t>Dowód pochodny </a:t>
            </a:r>
          </a:p>
          <a:p>
            <a:pPr marL="800100" lvl="1" indent="-342900"/>
            <a:r>
              <a:rPr lang="pl-PL" sz="2200" dirty="0"/>
              <a:t>Dowód z dalszego źródła</a:t>
            </a:r>
          </a:p>
          <a:p>
            <a:pPr marL="800100" lvl="1" indent="-342900" algn="just"/>
            <a:r>
              <a:rPr lang="pl-PL" sz="2200" b="1" dirty="0"/>
              <a:t>Źródło dowodowe jest ogniwem pośrednim między źródłem pierwotnym a faktem dowodzonym </a:t>
            </a:r>
          </a:p>
          <a:p>
            <a:pPr marL="800100" lvl="1" indent="-342900"/>
            <a:r>
              <a:rPr lang="pl-PL" sz="2200" dirty="0"/>
              <a:t>Np. świadek ze słyszenia, protokoły zeznań, kopia dokumentu. </a:t>
            </a:r>
          </a:p>
          <a:p>
            <a:pPr marL="800100" lvl="1" indent="-342900"/>
            <a:endParaRPr lang="pl-PL" sz="2200" dirty="0"/>
          </a:p>
          <a:p>
            <a:pPr marL="342900" indent="-342900"/>
            <a:endParaRPr lang="pl-PL" sz="2600" dirty="0"/>
          </a:p>
          <a:p>
            <a:pPr lvl="1" algn="just"/>
            <a:endParaRPr lang="pl-PL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0102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B1FBBF7-7439-474E-957F-F1C279A8D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Dowody pośrednie i bezpośrednie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1678EF-B7FD-446D-9B45-CE1C7E325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51736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u="sng" dirty="0"/>
              <a:t>Dowody pośrednie </a:t>
            </a:r>
            <a:r>
              <a:rPr lang="pl-PL" dirty="0"/>
              <a:t>- tzw. dowody poszlakowe; dotyczą faktów ubocznych (dowodowych)</a:t>
            </a:r>
          </a:p>
          <a:p>
            <a:pPr lvl="1" algn="just"/>
            <a:r>
              <a:rPr lang="pl-PL" dirty="0"/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dirty="0"/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i="1" dirty="0"/>
              <a:t>dowodów bezpośrednich </a:t>
            </a:r>
            <a:r>
              <a:rPr lang="pl-PL" dirty="0"/>
              <a:t>(por. wyrok SN z 14.12.2016 r., III KK 152/16)</a:t>
            </a:r>
          </a:p>
          <a:p>
            <a:pPr algn="just"/>
            <a:r>
              <a:rPr lang="pl-PL" b="1" u="sng" dirty="0"/>
              <a:t>Dowody bezpośrednie </a:t>
            </a:r>
            <a:r>
              <a:rPr lang="pl-PL" dirty="0"/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dirty="0"/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dirty="0"/>
              <a:t>znamiona czynu z art. 279 k.k. – „kto kradnie z włamaniem…”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67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4280</Words>
  <Application>Microsoft Office PowerPoint</Application>
  <PresentationFormat>Panoramiczny</PresentationFormat>
  <Paragraphs>274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Wingdings</vt:lpstr>
      <vt:lpstr>Motyw pakietu Office</vt:lpstr>
      <vt:lpstr>Wykład 8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Wprowadzanie dowodów do procesu </vt:lpstr>
      <vt:lpstr>Prezentacja programu PowerPoint</vt:lpstr>
      <vt:lpstr>Rodzaje czynności dowodowych</vt:lpstr>
      <vt:lpstr>Rodzaje czynności dowodowych </vt:lpstr>
      <vt:lpstr>Wrażliwe czynności dowodowe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7</dc:title>
  <dc:creator>Dominika Czerniak</dc:creator>
  <cp:lastModifiedBy>Dominika Czerniak</cp:lastModifiedBy>
  <cp:revision>2</cp:revision>
  <dcterms:created xsi:type="dcterms:W3CDTF">2021-12-06T14:03:43Z</dcterms:created>
  <dcterms:modified xsi:type="dcterms:W3CDTF">2021-12-13T15:51:07Z</dcterms:modified>
</cp:coreProperties>
</file>