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drawing4.xml" ContentType="application/vnd.ms-office.drawingml.diagramDrawing+xml"/>
  <Override PartName="/ppt/diagrams/drawing5.xml" ContentType="application/vnd.ms-office.drawingml.diagramDrawing+xml"/>
  <Override PartName="/ppt/diagrams/quickStyle6.xml" ContentType="application/vnd.openxmlformats-officedocument.drawingml.diagramStyl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diagrams/drawing6.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8" r:id="rId4"/>
    <p:sldId id="279" r:id="rId5"/>
    <p:sldId id="280" r:id="rId6"/>
    <p:sldId id="281" r:id="rId7"/>
    <p:sldId id="282" r:id="rId8"/>
    <p:sldId id="283" r:id="rId9"/>
    <p:sldId id="284" r:id="rId10"/>
    <p:sldId id="285" r:id="rId11"/>
    <p:sldId id="286" r:id="rId12"/>
    <p:sldId id="287" r:id="rId13"/>
    <p:sldId id="288" r:id="rId14"/>
    <p:sldId id="289" r:id="rId15"/>
    <p:sldId id="291" r:id="rId16"/>
    <p:sldId id="292" r:id="rId17"/>
    <p:sldId id="293" r:id="rId18"/>
    <p:sldId id="294" r:id="rId19"/>
    <p:sldId id="295" r:id="rId20"/>
    <p:sldId id="296" r:id="rId21"/>
    <p:sldId id="297" r:id="rId22"/>
    <p:sldId id="298" r:id="rId23"/>
    <p:sldId id="299" r:id="rId24"/>
    <p:sldId id="300" r:id="rId25"/>
    <p:sldId id="301" r:id="rId26"/>
    <p:sldId id="302" r:id="rId27"/>
    <p:sldId id="303" r:id="rId28"/>
    <p:sldId id="304" r:id="rId29"/>
    <p:sldId id="305" r:id="rId30"/>
    <p:sldId id="306" r:id="rId31"/>
    <p:sldId id="307" r:id="rId32"/>
    <p:sldId id="308" r:id="rId33"/>
    <p:sldId id="309" r:id="rId34"/>
    <p:sldId id="310" r:id="rId35"/>
    <p:sldId id="311" r:id="rId36"/>
    <p:sldId id="277" r:id="rId37"/>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0" d="100"/>
          <a:sy n="80" d="100"/>
        </p:scale>
        <p:origin x="-1445"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ADF2DE6-CAF3-4514-B90E-6868293CB8ED}"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pl-PL"/>
        </a:p>
      </dgm:t>
    </dgm:pt>
    <dgm:pt modelId="{470805E1-B0FC-47A6-A981-48B3FC964A68}">
      <dgm:prSet phldrT="[Tekst]"/>
      <dgm:spPr/>
      <dgm:t>
        <a:bodyPr/>
        <a:lstStyle/>
        <a:p>
          <a:r>
            <a:rPr lang="pl-PL" dirty="0" smtClean="0"/>
            <a:t>Dyrektywy językowe</a:t>
          </a:r>
          <a:endParaRPr lang="pl-PL" dirty="0"/>
        </a:p>
      </dgm:t>
    </dgm:pt>
    <dgm:pt modelId="{08FD06B1-29B5-4195-8FAB-71A975AF6898}" type="parTrans" cxnId="{D9C5FC32-0998-4B92-AA57-3724760FD711}">
      <dgm:prSet/>
      <dgm:spPr/>
      <dgm:t>
        <a:bodyPr/>
        <a:lstStyle/>
        <a:p>
          <a:endParaRPr lang="pl-PL"/>
        </a:p>
      </dgm:t>
    </dgm:pt>
    <dgm:pt modelId="{78CFF2E3-5A6F-42BE-8CE2-D6FA1B6DBFD3}" type="sibTrans" cxnId="{D9C5FC32-0998-4B92-AA57-3724760FD711}">
      <dgm:prSet/>
      <dgm:spPr/>
      <dgm:t>
        <a:bodyPr/>
        <a:lstStyle/>
        <a:p>
          <a:endParaRPr lang="pl-PL"/>
        </a:p>
      </dgm:t>
    </dgm:pt>
    <dgm:pt modelId="{5C008565-EC5F-4799-A3E6-44376EA19EB2}">
      <dgm:prSet phldrT="[Tekst]"/>
      <dgm:spPr/>
      <dgm:t>
        <a:bodyPr/>
        <a:lstStyle/>
        <a:p>
          <a:r>
            <a:rPr lang="pl-PL" dirty="0" smtClean="0"/>
            <a:t>Dyrektywy systemowe</a:t>
          </a:r>
          <a:endParaRPr lang="pl-PL" dirty="0"/>
        </a:p>
      </dgm:t>
    </dgm:pt>
    <dgm:pt modelId="{A0EA7162-D5F7-4837-BACD-92DEEB2697B1}" type="parTrans" cxnId="{831895F5-82A7-48ED-81C4-C9B2D679FB4E}">
      <dgm:prSet/>
      <dgm:spPr/>
      <dgm:t>
        <a:bodyPr/>
        <a:lstStyle/>
        <a:p>
          <a:endParaRPr lang="pl-PL"/>
        </a:p>
      </dgm:t>
    </dgm:pt>
    <dgm:pt modelId="{F60C0B1F-4170-4AB7-94CF-44F1686967B5}" type="sibTrans" cxnId="{831895F5-82A7-48ED-81C4-C9B2D679FB4E}">
      <dgm:prSet/>
      <dgm:spPr/>
      <dgm:t>
        <a:bodyPr/>
        <a:lstStyle/>
        <a:p>
          <a:endParaRPr lang="pl-PL"/>
        </a:p>
      </dgm:t>
    </dgm:pt>
    <dgm:pt modelId="{098357DB-F513-4A43-8A94-3C70FA1D07A7}">
      <dgm:prSet phldrT="[Tekst]"/>
      <dgm:spPr/>
      <dgm:t>
        <a:bodyPr/>
        <a:lstStyle/>
        <a:p>
          <a:r>
            <a:rPr lang="pl-PL" dirty="0" smtClean="0"/>
            <a:t>Dyrektywy funkcjonalne</a:t>
          </a:r>
          <a:endParaRPr lang="pl-PL" dirty="0"/>
        </a:p>
      </dgm:t>
    </dgm:pt>
    <dgm:pt modelId="{593013F7-2405-48D5-B944-B75527E5B9C0}" type="parTrans" cxnId="{57C8A420-E0D1-40B6-9112-F3D3B241860A}">
      <dgm:prSet/>
      <dgm:spPr/>
      <dgm:t>
        <a:bodyPr/>
        <a:lstStyle/>
        <a:p>
          <a:endParaRPr lang="pl-PL"/>
        </a:p>
      </dgm:t>
    </dgm:pt>
    <dgm:pt modelId="{E756433D-5A35-4FED-89F8-729BD4EA9A17}" type="sibTrans" cxnId="{57C8A420-E0D1-40B6-9112-F3D3B241860A}">
      <dgm:prSet/>
      <dgm:spPr/>
      <dgm:t>
        <a:bodyPr/>
        <a:lstStyle/>
        <a:p>
          <a:endParaRPr lang="pl-PL"/>
        </a:p>
      </dgm:t>
    </dgm:pt>
    <dgm:pt modelId="{9B7110EF-5609-4231-AD8E-79662ED6070E}" type="pres">
      <dgm:prSet presAssocID="{3ADF2DE6-CAF3-4514-B90E-6868293CB8ED}" presName="diagram" presStyleCnt="0">
        <dgm:presLayoutVars>
          <dgm:dir/>
          <dgm:resizeHandles val="exact"/>
        </dgm:presLayoutVars>
      </dgm:prSet>
      <dgm:spPr/>
      <dgm:t>
        <a:bodyPr/>
        <a:lstStyle/>
        <a:p>
          <a:endParaRPr lang="pl-PL"/>
        </a:p>
      </dgm:t>
    </dgm:pt>
    <dgm:pt modelId="{C856B71E-513E-46D1-BE6F-8F0062E568FA}" type="pres">
      <dgm:prSet presAssocID="{470805E1-B0FC-47A6-A981-48B3FC964A68}" presName="node" presStyleLbl="node1" presStyleIdx="0" presStyleCnt="3">
        <dgm:presLayoutVars>
          <dgm:bulletEnabled val="1"/>
        </dgm:presLayoutVars>
      </dgm:prSet>
      <dgm:spPr/>
      <dgm:t>
        <a:bodyPr/>
        <a:lstStyle/>
        <a:p>
          <a:endParaRPr lang="pl-PL"/>
        </a:p>
      </dgm:t>
    </dgm:pt>
    <dgm:pt modelId="{AA16B5CF-91E7-4F86-ADB4-2C88D0D88358}" type="pres">
      <dgm:prSet presAssocID="{78CFF2E3-5A6F-42BE-8CE2-D6FA1B6DBFD3}" presName="sibTrans" presStyleCnt="0"/>
      <dgm:spPr/>
    </dgm:pt>
    <dgm:pt modelId="{8B9098D0-29AD-469E-BD27-F5BD18B526A0}" type="pres">
      <dgm:prSet presAssocID="{5C008565-EC5F-4799-A3E6-44376EA19EB2}" presName="node" presStyleLbl="node1" presStyleIdx="1" presStyleCnt="3">
        <dgm:presLayoutVars>
          <dgm:bulletEnabled val="1"/>
        </dgm:presLayoutVars>
      </dgm:prSet>
      <dgm:spPr/>
      <dgm:t>
        <a:bodyPr/>
        <a:lstStyle/>
        <a:p>
          <a:endParaRPr lang="pl-PL"/>
        </a:p>
      </dgm:t>
    </dgm:pt>
    <dgm:pt modelId="{6B61DB1C-27E5-405B-9E94-98F06B08A6BB}" type="pres">
      <dgm:prSet presAssocID="{F60C0B1F-4170-4AB7-94CF-44F1686967B5}" presName="sibTrans" presStyleCnt="0"/>
      <dgm:spPr/>
    </dgm:pt>
    <dgm:pt modelId="{B8C11179-D64F-4826-9CBF-5578954EECC2}" type="pres">
      <dgm:prSet presAssocID="{098357DB-F513-4A43-8A94-3C70FA1D07A7}" presName="node" presStyleLbl="node1" presStyleIdx="2" presStyleCnt="3">
        <dgm:presLayoutVars>
          <dgm:bulletEnabled val="1"/>
        </dgm:presLayoutVars>
      </dgm:prSet>
      <dgm:spPr/>
      <dgm:t>
        <a:bodyPr/>
        <a:lstStyle/>
        <a:p>
          <a:endParaRPr lang="pl-PL"/>
        </a:p>
      </dgm:t>
    </dgm:pt>
  </dgm:ptLst>
  <dgm:cxnLst>
    <dgm:cxn modelId="{88DFDA28-81F4-4885-8706-27EF2D73714C}" type="presOf" srcId="{5C008565-EC5F-4799-A3E6-44376EA19EB2}" destId="{8B9098D0-29AD-469E-BD27-F5BD18B526A0}" srcOrd="0" destOrd="0" presId="urn:microsoft.com/office/officeart/2005/8/layout/default"/>
    <dgm:cxn modelId="{57C8A420-E0D1-40B6-9112-F3D3B241860A}" srcId="{3ADF2DE6-CAF3-4514-B90E-6868293CB8ED}" destId="{098357DB-F513-4A43-8A94-3C70FA1D07A7}" srcOrd="2" destOrd="0" parTransId="{593013F7-2405-48D5-B944-B75527E5B9C0}" sibTransId="{E756433D-5A35-4FED-89F8-729BD4EA9A17}"/>
    <dgm:cxn modelId="{831895F5-82A7-48ED-81C4-C9B2D679FB4E}" srcId="{3ADF2DE6-CAF3-4514-B90E-6868293CB8ED}" destId="{5C008565-EC5F-4799-A3E6-44376EA19EB2}" srcOrd="1" destOrd="0" parTransId="{A0EA7162-D5F7-4837-BACD-92DEEB2697B1}" sibTransId="{F60C0B1F-4170-4AB7-94CF-44F1686967B5}"/>
    <dgm:cxn modelId="{2F815584-1ECB-4775-A496-C17AFDC5524D}" type="presOf" srcId="{470805E1-B0FC-47A6-A981-48B3FC964A68}" destId="{C856B71E-513E-46D1-BE6F-8F0062E568FA}" srcOrd="0" destOrd="0" presId="urn:microsoft.com/office/officeart/2005/8/layout/default"/>
    <dgm:cxn modelId="{2ED9671A-CE00-4A49-A98C-9D6B7307321F}" type="presOf" srcId="{098357DB-F513-4A43-8A94-3C70FA1D07A7}" destId="{B8C11179-D64F-4826-9CBF-5578954EECC2}" srcOrd="0" destOrd="0" presId="urn:microsoft.com/office/officeart/2005/8/layout/default"/>
    <dgm:cxn modelId="{D9C5FC32-0998-4B92-AA57-3724760FD711}" srcId="{3ADF2DE6-CAF3-4514-B90E-6868293CB8ED}" destId="{470805E1-B0FC-47A6-A981-48B3FC964A68}" srcOrd="0" destOrd="0" parTransId="{08FD06B1-29B5-4195-8FAB-71A975AF6898}" sibTransId="{78CFF2E3-5A6F-42BE-8CE2-D6FA1B6DBFD3}"/>
    <dgm:cxn modelId="{9D20A46C-8786-42B9-91FD-C4F39106B5E4}" type="presOf" srcId="{3ADF2DE6-CAF3-4514-B90E-6868293CB8ED}" destId="{9B7110EF-5609-4231-AD8E-79662ED6070E}" srcOrd="0" destOrd="0" presId="urn:microsoft.com/office/officeart/2005/8/layout/default"/>
    <dgm:cxn modelId="{7F512534-505F-48A0-96BB-3FB513BD05A4}" type="presParOf" srcId="{9B7110EF-5609-4231-AD8E-79662ED6070E}" destId="{C856B71E-513E-46D1-BE6F-8F0062E568FA}" srcOrd="0" destOrd="0" presId="urn:microsoft.com/office/officeart/2005/8/layout/default"/>
    <dgm:cxn modelId="{938C1AF7-7908-4BB7-AD5C-DED18A2FBCBA}" type="presParOf" srcId="{9B7110EF-5609-4231-AD8E-79662ED6070E}" destId="{AA16B5CF-91E7-4F86-ADB4-2C88D0D88358}" srcOrd="1" destOrd="0" presId="urn:microsoft.com/office/officeart/2005/8/layout/default"/>
    <dgm:cxn modelId="{B7C52246-2205-477A-8A0E-D3E6E9B267AA}" type="presParOf" srcId="{9B7110EF-5609-4231-AD8E-79662ED6070E}" destId="{8B9098D0-29AD-469E-BD27-F5BD18B526A0}" srcOrd="2" destOrd="0" presId="urn:microsoft.com/office/officeart/2005/8/layout/default"/>
    <dgm:cxn modelId="{AA35DAE3-4B22-4DE6-809C-656C148887FA}" type="presParOf" srcId="{9B7110EF-5609-4231-AD8E-79662ED6070E}" destId="{6B61DB1C-27E5-405B-9E94-98F06B08A6BB}" srcOrd="3" destOrd="0" presId="urn:microsoft.com/office/officeart/2005/8/layout/default"/>
    <dgm:cxn modelId="{8CD70392-0AC9-44E8-8E17-3B75D8690DA3}" type="presParOf" srcId="{9B7110EF-5609-4231-AD8E-79662ED6070E}" destId="{B8C11179-D64F-4826-9CBF-5578954EECC2}" srcOrd="4" destOrd="0" presId="urn:microsoft.com/office/officeart/2005/8/layout/defaul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492E94E-326B-459B-9C47-45D0832836AA}"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pl-PL"/>
        </a:p>
      </dgm:t>
    </dgm:pt>
    <dgm:pt modelId="{304EADC8-371E-4A90-ABFC-E89F200D7E24}">
      <dgm:prSet phldrT="[Tekst]"/>
      <dgm:spPr/>
      <dgm:t>
        <a:bodyPr/>
        <a:lstStyle/>
        <a:p>
          <a:r>
            <a:rPr lang="pl-PL" dirty="0" smtClean="0"/>
            <a:t>Wartości konstytucyjne</a:t>
          </a:r>
          <a:endParaRPr lang="pl-PL" dirty="0"/>
        </a:p>
      </dgm:t>
    </dgm:pt>
    <dgm:pt modelId="{DCDD352B-944C-4FDC-8159-7EE684A9CE84}" type="parTrans" cxnId="{E85529CC-4652-4D62-AAB6-9C4050E5DE13}">
      <dgm:prSet/>
      <dgm:spPr/>
      <dgm:t>
        <a:bodyPr/>
        <a:lstStyle/>
        <a:p>
          <a:endParaRPr lang="pl-PL"/>
        </a:p>
      </dgm:t>
    </dgm:pt>
    <dgm:pt modelId="{45715716-1B5F-4774-82D0-780C72736447}" type="sibTrans" cxnId="{E85529CC-4652-4D62-AAB6-9C4050E5DE13}">
      <dgm:prSet/>
      <dgm:spPr/>
      <dgm:t>
        <a:bodyPr/>
        <a:lstStyle/>
        <a:p>
          <a:endParaRPr lang="pl-PL"/>
        </a:p>
      </dgm:t>
    </dgm:pt>
    <dgm:pt modelId="{1F49DBF0-052B-47F9-B153-0146338CF1C0}">
      <dgm:prSet phldrT="[Tekst]"/>
      <dgm:spPr/>
      <dgm:t>
        <a:bodyPr/>
        <a:lstStyle/>
        <a:p>
          <a:r>
            <a:rPr lang="pl-PL" dirty="0" smtClean="0"/>
            <a:t>Wartości i cele wskazane w ratyfikowanych przez RP umowach międzynarodowych</a:t>
          </a:r>
          <a:endParaRPr lang="pl-PL" dirty="0"/>
        </a:p>
      </dgm:t>
    </dgm:pt>
    <dgm:pt modelId="{364C7DAF-2B1E-4258-9710-BE84D470DB7D}" type="parTrans" cxnId="{9D014205-D0FE-4EE4-B94C-AE365C1831FD}">
      <dgm:prSet/>
      <dgm:spPr/>
      <dgm:t>
        <a:bodyPr/>
        <a:lstStyle/>
        <a:p>
          <a:endParaRPr lang="pl-PL"/>
        </a:p>
      </dgm:t>
    </dgm:pt>
    <dgm:pt modelId="{7E2301B0-F12D-4EE3-98C0-51615665E0C6}" type="sibTrans" cxnId="{9D014205-D0FE-4EE4-B94C-AE365C1831FD}">
      <dgm:prSet/>
      <dgm:spPr/>
      <dgm:t>
        <a:bodyPr/>
        <a:lstStyle/>
        <a:p>
          <a:endParaRPr lang="pl-PL"/>
        </a:p>
      </dgm:t>
    </dgm:pt>
    <dgm:pt modelId="{FA119E0B-9D1F-4B66-9B6F-0E92A7035700}" type="pres">
      <dgm:prSet presAssocID="{5492E94E-326B-459B-9C47-45D0832836AA}" presName="diagram" presStyleCnt="0">
        <dgm:presLayoutVars>
          <dgm:dir/>
          <dgm:resizeHandles val="exact"/>
        </dgm:presLayoutVars>
      </dgm:prSet>
      <dgm:spPr/>
      <dgm:t>
        <a:bodyPr/>
        <a:lstStyle/>
        <a:p>
          <a:endParaRPr lang="pl-PL"/>
        </a:p>
      </dgm:t>
    </dgm:pt>
    <dgm:pt modelId="{15259633-4345-4C92-BDDA-EF62A79EF788}" type="pres">
      <dgm:prSet presAssocID="{304EADC8-371E-4A90-ABFC-E89F200D7E24}" presName="node" presStyleLbl="node1" presStyleIdx="0" presStyleCnt="2">
        <dgm:presLayoutVars>
          <dgm:bulletEnabled val="1"/>
        </dgm:presLayoutVars>
      </dgm:prSet>
      <dgm:spPr/>
      <dgm:t>
        <a:bodyPr/>
        <a:lstStyle/>
        <a:p>
          <a:endParaRPr lang="pl-PL"/>
        </a:p>
      </dgm:t>
    </dgm:pt>
    <dgm:pt modelId="{396D769A-46E6-4B9A-938F-8038220A174D}" type="pres">
      <dgm:prSet presAssocID="{45715716-1B5F-4774-82D0-780C72736447}" presName="sibTrans" presStyleCnt="0"/>
      <dgm:spPr/>
    </dgm:pt>
    <dgm:pt modelId="{B0D32DC5-30AC-4081-AA0B-9CF025AB1F9C}" type="pres">
      <dgm:prSet presAssocID="{1F49DBF0-052B-47F9-B153-0146338CF1C0}" presName="node" presStyleLbl="node1" presStyleIdx="1" presStyleCnt="2">
        <dgm:presLayoutVars>
          <dgm:bulletEnabled val="1"/>
        </dgm:presLayoutVars>
      </dgm:prSet>
      <dgm:spPr/>
      <dgm:t>
        <a:bodyPr/>
        <a:lstStyle/>
        <a:p>
          <a:endParaRPr lang="pl-PL"/>
        </a:p>
      </dgm:t>
    </dgm:pt>
  </dgm:ptLst>
  <dgm:cxnLst>
    <dgm:cxn modelId="{0ECFBCA5-841C-40EF-A501-DA11904F8AD3}" type="presOf" srcId="{5492E94E-326B-459B-9C47-45D0832836AA}" destId="{FA119E0B-9D1F-4B66-9B6F-0E92A7035700}" srcOrd="0" destOrd="0" presId="urn:microsoft.com/office/officeart/2005/8/layout/default"/>
    <dgm:cxn modelId="{C6536D61-BBA0-4D1D-B074-DD7916F76DD0}" type="presOf" srcId="{304EADC8-371E-4A90-ABFC-E89F200D7E24}" destId="{15259633-4345-4C92-BDDA-EF62A79EF788}" srcOrd="0" destOrd="0" presId="urn:microsoft.com/office/officeart/2005/8/layout/default"/>
    <dgm:cxn modelId="{9D014205-D0FE-4EE4-B94C-AE365C1831FD}" srcId="{5492E94E-326B-459B-9C47-45D0832836AA}" destId="{1F49DBF0-052B-47F9-B153-0146338CF1C0}" srcOrd="1" destOrd="0" parTransId="{364C7DAF-2B1E-4258-9710-BE84D470DB7D}" sibTransId="{7E2301B0-F12D-4EE3-98C0-51615665E0C6}"/>
    <dgm:cxn modelId="{63799ACE-560E-4A35-910C-C534EBBC7E0E}" type="presOf" srcId="{1F49DBF0-052B-47F9-B153-0146338CF1C0}" destId="{B0D32DC5-30AC-4081-AA0B-9CF025AB1F9C}" srcOrd="0" destOrd="0" presId="urn:microsoft.com/office/officeart/2005/8/layout/default"/>
    <dgm:cxn modelId="{E85529CC-4652-4D62-AAB6-9C4050E5DE13}" srcId="{5492E94E-326B-459B-9C47-45D0832836AA}" destId="{304EADC8-371E-4A90-ABFC-E89F200D7E24}" srcOrd="0" destOrd="0" parTransId="{DCDD352B-944C-4FDC-8159-7EE684A9CE84}" sibTransId="{45715716-1B5F-4774-82D0-780C72736447}"/>
    <dgm:cxn modelId="{2B8EC40B-F10A-4004-B2AF-D47179BD62A5}" type="presParOf" srcId="{FA119E0B-9D1F-4B66-9B6F-0E92A7035700}" destId="{15259633-4345-4C92-BDDA-EF62A79EF788}" srcOrd="0" destOrd="0" presId="urn:microsoft.com/office/officeart/2005/8/layout/default"/>
    <dgm:cxn modelId="{FD122178-EE01-4548-B280-47DC51DFA613}" type="presParOf" srcId="{FA119E0B-9D1F-4B66-9B6F-0E92A7035700}" destId="{396D769A-46E6-4B9A-938F-8038220A174D}" srcOrd="1" destOrd="0" presId="urn:microsoft.com/office/officeart/2005/8/layout/default"/>
    <dgm:cxn modelId="{D328A318-8002-406E-B99B-4229C9BE2C20}" type="presParOf" srcId="{FA119E0B-9D1F-4B66-9B6F-0E92A7035700}" destId="{B0D32DC5-30AC-4081-AA0B-9CF025AB1F9C}" srcOrd="2" destOrd="0" presId="urn:microsoft.com/office/officeart/2005/8/layout/defaul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4AEF4A4-95BF-4EAA-86B7-626A25D5194E}"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pl-PL"/>
        </a:p>
      </dgm:t>
    </dgm:pt>
    <dgm:pt modelId="{7180C623-3CD1-4CB0-8DEB-FD1E15F366B7}">
      <dgm:prSet phldrT="[Tekst]"/>
      <dgm:spPr/>
      <dgm:t>
        <a:bodyPr/>
        <a:lstStyle/>
        <a:p>
          <a:r>
            <a:rPr lang="pl-PL" dirty="0" smtClean="0"/>
            <a:t>Reguły instrumentalnego nakazu i zakazu</a:t>
          </a:r>
          <a:endParaRPr lang="pl-PL" dirty="0"/>
        </a:p>
      </dgm:t>
    </dgm:pt>
    <dgm:pt modelId="{6A447928-25C1-42B5-AE53-6648BAB5AEB2}" type="parTrans" cxnId="{268FE257-F006-441A-9CE9-C71FC89A444D}">
      <dgm:prSet/>
      <dgm:spPr/>
      <dgm:t>
        <a:bodyPr/>
        <a:lstStyle/>
        <a:p>
          <a:endParaRPr lang="pl-PL"/>
        </a:p>
      </dgm:t>
    </dgm:pt>
    <dgm:pt modelId="{55D08475-D67D-46E0-857C-8293982DDF6C}" type="sibTrans" cxnId="{268FE257-F006-441A-9CE9-C71FC89A444D}">
      <dgm:prSet/>
      <dgm:spPr/>
      <dgm:t>
        <a:bodyPr/>
        <a:lstStyle/>
        <a:p>
          <a:endParaRPr lang="pl-PL"/>
        </a:p>
      </dgm:t>
    </dgm:pt>
    <dgm:pt modelId="{14574A4B-4409-4A2E-9304-5357F7A41BAF}">
      <dgm:prSet phldrT="[Tekst]"/>
      <dgm:spPr/>
      <dgm:t>
        <a:bodyPr/>
        <a:lstStyle/>
        <a:p>
          <a:r>
            <a:rPr lang="pl-PL" dirty="0" smtClean="0"/>
            <a:t>Wnioskowanie a </a:t>
          </a:r>
          <a:r>
            <a:rPr lang="pl-PL" dirty="0" err="1" smtClean="0"/>
            <a:t>fortiori</a:t>
          </a:r>
          <a:endParaRPr lang="pl-PL" dirty="0"/>
        </a:p>
      </dgm:t>
    </dgm:pt>
    <dgm:pt modelId="{B46F3E62-74BE-4254-BBAA-FCAEAD235FCC}" type="parTrans" cxnId="{CE903CFA-1070-49C1-BEE5-D6277CDB12B7}">
      <dgm:prSet/>
      <dgm:spPr/>
      <dgm:t>
        <a:bodyPr/>
        <a:lstStyle/>
        <a:p>
          <a:endParaRPr lang="pl-PL"/>
        </a:p>
      </dgm:t>
    </dgm:pt>
    <dgm:pt modelId="{FB7C3FF7-77EB-41B1-8D23-4AE0132B4FD7}" type="sibTrans" cxnId="{CE903CFA-1070-49C1-BEE5-D6277CDB12B7}">
      <dgm:prSet/>
      <dgm:spPr/>
      <dgm:t>
        <a:bodyPr/>
        <a:lstStyle/>
        <a:p>
          <a:endParaRPr lang="pl-PL"/>
        </a:p>
      </dgm:t>
    </dgm:pt>
    <dgm:pt modelId="{1D340941-7D0B-43D0-838B-028109F6A49C}">
      <dgm:prSet phldrT="[Tekst]"/>
      <dgm:spPr/>
      <dgm:t>
        <a:bodyPr/>
        <a:lstStyle/>
        <a:p>
          <a:r>
            <a:rPr lang="pl-PL" dirty="0" smtClean="0"/>
            <a:t>Analogia z ustawy</a:t>
          </a:r>
          <a:endParaRPr lang="pl-PL" dirty="0"/>
        </a:p>
      </dgm:t>
    </dgm:pt>
    <dgm:pt modelId="{951244F6-AB9E-4B70-8C6A-6131FD23C5BE}" type="parTrans" cxnId="{FA3AC5BF-DEA4-4156-BED1-2BD47510ADEA}">
      <dgm:prSet/>
      <dgm:spPr/>
      <dgm:t>
        <a:bodyPr/>
        <a:lstStyle/>
        <a:p>
          <a:endParaRPr lang="pl-PL"/>
        </a:p>
      </dgm:t>
    </dgm:pt>
    <dgm:pt modelId="{D9EADA76-E8AF-4A37-8942-9C9E08B7DFB1}" type="sibTrans" cxnId="{FA3AC5BF-DEA4-4156-BED1-2BD47510ADEA}">
      <dgm:prSet/>
      <dgm:spPr/>
      <dgm:t>
        <a:bodyPr/>
        <a:lstStyle/>
        <a:p>
          <a:endParaRPr lang="pl-PL"/>
        </a:p>
      </dgm:t>
    </dgm:pt>
    <dgm:pt modelId="{6AF5C673-82BE-4CDA-A73C-D2C459935791}">
      <dgm:prSet phldrT="[Tekst]"/>
      <dgm:spPr/>
      <dgm:t>
        <a:bodyPr/>
        <a:lstStyle/>
        <a:p>
          <a:r>
            <a:rPr lang="pl-PL" dirty="0" smtClean="0"/>
            <a:t>Analogia z prawa</a:t>
          </a:r>
          <a:endParaRPr lang="pl-PL" dirty="0"/>
        </a:p>
      </dgm:t>
    </dgm:pt>
    <dgm:pt modelId="{AAB7603A-48BC-49F4-8C58-E5AEFC7E41E2}" type="parTrans" cxnId="{2496AC0D-4E39-4BD6-A1F0-116B64B24328}">
      <dgm:prSet/>
      <dgm:spPr/>
      <dgm:t>
        <a:bodyPr/>
        <a:lstStyle/>
        <a:p>
          <a:endParaRPr lang="pl-PL"/>
        </a:p>
      </dgm:t>
    </dgm:pt>
    <dgm:pt modelId="{4FA49581-7CE3-4D32-B14B-BF0D4EBB807F}" type="sibTrans" cxnId="{2496AC0D-4E39-4BD6-A1F0-116B64B24328}">
      <dgm:prSet/>
      <dgm:spPr/>
      <dgm:t>
        <a:bodyPr/>
        <a:lstStyle/>
        <a:p>
          <a:endParaRPr lang="pl-PL"/>
        </a:p>
      </dgm:t>
    </dgm:pt>
    <dgm:pt modelId="{71D22C8E-5775-465B-8D22-873885C819D1}" type="pres">
      <dgm:prSet presAssocID="{24AEF4A4-95BF-4EAA-86B7-626A25D5194E}" presName="diagram" presStyleCnt="0">
        <dgm:presLayoutVars>
          <dgm:dir/>
          <dgm:resizeHandles val="exact"/>
        </dgm:presLayoutVars>
      </dgm:prSet>
      <dgm:spPr/>
      <dgm:t>
        <a:bodyPr/>
        <a:lstStyle/>
        <a:p>
          <a:endParaRPr lang="pl-PL"/>
        </a:p>
      </dgm:t>
    </dgm:pt>
    <dgm:pt modelId="{B0A39B38-3D86-4169-881A-56C8D51C8676}" type="pres">
      <dgm:prSet presAssocID="{7180C623-3CD1-4CB0-8DEB-FD1E15F366B7}" presName="node" presStyleLbl="node1" presStyleIdx="0" presStyleCnt="4">
        <dgm:presLayoutVars>
          <dgm:bulletEnabled val="1"/>
        </dgm:presLayoutVars>
      </dgm:prSet>
      <dgm:spPr/>
      <dgm:t>
        <a:bodyPr/>
        <a:lstStyle/>
        <a:p>
          <a:endParaRPr lang="pl-PL"/>
        </a:p>
      </dgm:t>
    </dgm:pt>
    <dgm:pt modelId="{1727F4D1-C9F2-4F0D-A483-13AB5BB922FA}" type="pres">
      <dgm:prSet presAssocID="{55D08475-D67D-46E0-857C-8293982DDF6C}" presName="sibTrans" presStyleCnt="0"/>
      <dgm:spPr/>
    </dgm:pt>
    <dgm:pt modelId="{94F751F7-5835-47D0-A1B2-6577CBD84AB1}" type="pres">
      <dgm:prSet presAssocID="{14574A4B-4409-4A2E-9304-5357F7A41BAF}" presName="node" presStyleLbl="node1" presStyleIdx="1" presStyleCnt="4">
        <dgm:presLayoutVars>
          <dgm:bulletEnabled val="1"/>
        </dgm:presLayoutVars>
      </dgm:prSet>
      <dgm:spPr/>
      <dgm:t>
        <a:bodyPr/>
        <a:lstStyle/>
        <a:p>
          <a:endParaRPr lang="pl-PL"/>
        </a:p>
      </dgm:t>
    </dgm:pt>
    <dgm:pt modelId="{3AC5D95B-7F9F-480E-9766-44F604CDCB5E}" type="pres">
      <dgm:prSet presAssocID="{FB7C3FF7-77EB-41B1-8D23-4AE0132B4FD7}" presName="sibTrans" presStyleCnt="0"/>
      <dgm:spPr/>
    </dgm:pt>
    <dgm:pt modelId="{62712F7B-293A-46F5-B4BE-58A904529DC3}" type="pres">
      <dgm:prSet presAssocID="{1D340941-7D0B-43D0-838B-028109F6A49C}" presName="node" presStyleLbl="node1" presStyleIdx="2" presStyleCnt="4">
        <dgm:presLayoutVars>
          <dgm:bulletEnabled val="1"/>
        </dgm:presLayoutVars>
      </dgm:prSet>
      <dgm:spPr/>
      <dgm:t>
        <a:bodyPr/>
        <a:lstStyle/>
        <a:p>
          <a:endParaRPr lang="pl-PL"/>
        </a:p>
      </dgm:t>
    </dgm:pt>
    <dgm:pt modelId="{238E8E09-3EFC-42A6-ACAC-CB34FC28DDDB}" type="pres">
      <dgm:prSet presAssocID="{D9EADA76-E8AF-4A37-8942-9C9E08B7DFB1}" presName="sibTrans" presStyleCnt="0"/>
      <dgm:spPr/>
    </dgm:pt>
    <dgm:pt modelId="{5DB3130C-C051-49BC-A255-AEE54A31FC58}" type="pres">
      <dgm:prSet presAssocID="{6AF5C673-82BE-4CDA-A73C-D2C459935791}" presName="node" presStyleLbl="node1" presStyleIdx="3" presStyleCnt="4">
        <dgm:presLayoutVars>
          <dgm:bulletEnabled val="1"/>
        </dgm:presLayoutVars>
      </dgm:prSet>
      <dgm:spPr/>
      <dgm:t>
        <a:bodyPr/>
        <a:lstStyle/>
        <a:p>
          <a:endParaRPr lang="pl-PL"/>
        </a:p>
      </dgm:t>
    </dgm:pt>
  </dgm:ptLst>
  <dgm:cxnLst>
    <dgm:cxn modelId="{33515730-061D-4013-AF73-C78AD9277EE2}" type="presOf" srcId="{24AEF4A4-95BF-4EAA-86B7-626A25D5194E}" destId="{71D22C8E-5775-465B-8D22-873885C819D1}" srcOrd="0" destOrd="0" presId="urn:microsoft.com/office/officeart/2005/8/layout/default"/>
    <dgm:cxn modelId="{FA3AC5BF-DEA4-4156-BED1-2BD47510ADEA}" srcId="{24AEF4A4-95BF-4EAA-86B7-626A25D5194E}" destId="{1D340941-7D0B-43D0-838B-028109F6A49C}" srcOrd="2" destOrd="0" parTransId="{951244F6-AB9E-4B70-8C6A-6131FD23C5BE}" sibTransId="{D9EADA76-E8AF-4A37-8942-9C9E08B7DFB1}"/>
    <dgm:cxn modelId="{F6F7C06C-61A2-4F7B-B393-5F77CB6A4FA5}" type="presOf" srcId="{1D340941-7D0B-43D0-838B-028109F6A49C}" destId="{62712F7B-293A-46F5-B4BE-58A904529DC3}" srcOrd="0" destOrd="0" presId="urn:microsoft.com/office/officeart/2005/8/layout/default"/>
    <dgm:cxn modelId="{52B2DE10-E064-42E1-AD7D-B977A86253BC}" type="presOf" srcId="{6AF5C673-82BE-4CDA-A73C-D2C459935791}" destId="{5DB3130C-C051-49BC-A255-AEE54A31FC58}" srcOrd="0" destOrd="0" presId="urn:microsoft.com/office/officeart/2005/8/layout/default"/>
    <dgm:cxn modelId="{F2D35165-C3CC-4903-8C96-1C4C508427B6}" type="presOf" srcId="{14574A4B-4409-4A2E-9304-5357F7A41BAF}" destId="{94F751F7-5835-47D0-A1B2-6577CBD84AB1}" srcOrd="0" destOrd="0" presId="urn:microsoft.com/office/officeart/2005/8/layout/default"/>
    <dgm:cxn modelId="{F58F479D-669D-414A-9E78-601C9272FD65}" type="presOf" srcId="{7180C623-3CD1-4CB0-8DEB-FD1E15F366B7}" destId="{B0A39B38-3D86-4169-881A-56C8D51C8676}" srcOrd="0" destOrd="0" presId="urn:microsoft.com/office/officeart/2005/8/layout/default"/>
    <dgm:cxn modelId="{268FE257-F006-441A-9CE9-C71FC89A444D}" srcId="{24AEF4A4-95BF-4EAA-86B7-626A25D5194E}" destId="{7180C623-3CD1-4CB0-8DEB-FD1E15F366B7}" srcOrd="0" destOrd="0" parTransId="{6A447928-25C1-42B5-AE53-6648BAB5AEB2}" sibTransId="{55D08475-D67D-46E0-857C-8293982DDF6C}"/>
    <dgm:cxn modelId="{CE903CFA-1070-49C1-BEE5-D6277CDB12B7}" srcId="{24AEF4A4-95BF-4EAA-86B7-626A25D5194E}" destId="{14574A4B-4409-4A2E-9304-5357F7A41BAF}" srcOrd="1" destOrd="0" parTransId="{B46F3E62-74BE-4254-BBAA-FCAEAD235FCC}" sibTransId="{FB7C3FF7-77EB-41B1-8D23-4AE0132B4FD7}"/>
    <dgm:cxn modelId="{2496AC0D-4E39-4BD6-A1F0-116B64B24328}" srcId="{24AEF4A4-95BF-4EAA-86B7-626A25D5194E}" destId="{6AF5C673-82BE-4CDA-A73C-D2C459935791}" srcOrd="3" destOrd="0" parTransId="{AAB7603A-48BC-49F4-8C58-E5AEFC7E41E2}" sibTransId="{4FA49581-7CE3-4D32-B14B-BF0D4EBB807F}"/>
    <dgm:cxn modelId="{500E2B30-CE6B-405D-8410-71B01E260C5A}" type="presParOf" srcId="{71D22C8E-5775-465B-8D22-873885C819D1}" destId="{B0A39B38-3D86-4169-881A-56C8D51C8676}" srcOrd="0" destOrd="0" presId="urn:microsoft.com/office/officeart/2005/8/layout/default"/>
    <dgm:cxn modelId="{848C9155-77BE-404D-9C5D-ECAB0FA1B546}" type="presParOf" srcId="{71D22C8E-5775-465B-8D22-873885C819D1}" destId="{1727F4D1-C9F2-4F0D-A483-13AB5BB922FA}" srcOrd="1" destOrd="0" presId="urn:microsoft.com/office/officeart/2005/8/layout/default"/>
    <dgm:cxn modelId="{FF0EEE24-CF67-42CA-A8F7-684A6C057B7C}" type="presParOf" srcId="{71D22C8E-5775-465B-8D22-873885C819D1}" destId="{94F751F7-5835-47D0-A1B2-6577CBD84AB1}" srcOrd="2" destOrd="0" presId="urn:microsoft.com/office/officeart/2005/8/layout/default"/>
    <dgm:cxn modelId="{4EA176EC-3D87-43B9-B535-8C5005EBECE5}" type="presParOf" srcId="{71D22C8E-5775-465B-8D22-873885C819D1}" destId="{3AC5D95B-7F9F-480E-9766-44F604CDCB5E}" srcOrd="3" destOrd="0" presId="urn:microsoft.com/office/officeart/2005/8/layout/default"/>
    <dgm:cxn modelId="{78EC6F99-201C-4919-8FBE-CE02D635C1CF}" type="presParOf" srcId="{71D22C8E-5775-465B-8D22-873885C819D1}" destId="{62712F7B-293A-46F5-B4BE-58A904529DC3}" srcOrd="4" destOrd="0" presId="urn:microsoft.com/office/officeart/2005/8/layout/default"/>
    <dgm:cxn modelId="{217961C2-2B82-4082-A57D-050BEEE92130}" type="presParOf" srcId="{71D22C8E-5775-465B-8D22-873885C819D1}" destId="{238E8E09-3EFC-42A6-ACAC-CB34FC28DDDB}" srcOrd="5" destOrd="0" presId="urn:microsoft.com/office/officeart/2005/8/layout/default"/>
    <dgm:cxn modelId="{313B4A54-8DEB-48AB-A27E-18201268B9D3}" type="presParOf" srcId="{71D22C8E-5775-465B-8D22-873885C819D1}" destId="{5DB3130C-C051-49BC-A255-AEE54A31FC58}" srcOrd="6" destOrd="0" presId="urn:microsoft.com/office/officeart/2005/8/layout/defaul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EBEAC41-C267-4494-AE10-AFEE2B35A3BD}"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pl-PL"/>
        </a:p>
      </dgm:t>
    </dgm:pt>
    <dgm:pt modelId="{C3F9FF89-A1C9-4691-A00F-B640913F85EC}">
      <dgm:prSet phldrT="[Tekst]"/>
      <dgm:spPr/>
      <dgm:t>
        <a:bodyPr/>
        <a:lstStyle/>
        <a:p>
          <a:r>
            <a:rPr lang="pl-PL" dirty="0" smtClean="0"/>
            <a:t>Nakaz czynienia wszystkiego, co w świetle aktualnej wiedzy o związkach przyczynowych jest warunkiem koniecznym zrealizowania tego stanu rzeczy.</a:t>
          </a:r>
          <a:endParaRPr lang="pl-PL" dirty="0"/>
        </a:p>
      </dgm:t>
    </dgm:pt>
    <dgm:pt modelId="{AEDC89AD-F767-4DC8-BF2A-BF2D709E6A72}" type="parTrans" cxnId="{D374ADA7-5857-4AF7-A125-070D33F8CC3B}">
      <dgm:prSet/>
      <dgm:spPr/>
      <dgm:t>
        <a:bodyPr/>
        <a:lstStyle/>
        <a:p>
          <a:endParaRPr lang="pl-PL"/>
        </a:p>
      </dgm:t>
    </dgm:pt>
    <dgm:pt modelId="{F3E2843F-7A2D-4169-8BFE-2C4B31A43FE6}" type="sibTrans" cxnId="{D374ADA7-5857-4AF7-A125-070D33F8CC3B}">
      <dgm:prSet/>
      <dgm:spPr/>
      <dgm:t>
        <a:bodyPr/>
        <a:lstStyle/>
        <a:p>
          <a:endParaRPr lang="pl-PL"/>
        </a:p>
      </dgm:t>
    </dgm:pt>
    <dgm:pt modelId="{9019C43E-4BC1-41B7-99C8-C99E7D22EF4C}">
      <dgm:prSet phldrT="[Tekst]"/>
      <dgm:spPr/>
      <dgm:t>
        <a:bodyPr/>
        <a:lstStyle/>
        <a:p>
          <a:r>
            <a:rPr lang="pl-PL" dirty="0" smtClean="0"/>
            <a:t>Zakaz czynienia czegokolwiek, co w świetle wiedzy aktualnej jest warunkiem wystarczającym niezrealizowania tego stanu rzeczy.</a:t>
          </a:r>
          <a:endParaRPr lang="pl-PL" dirty="0"/>
        </a:p>
      </dgm:t>
    </dgm:pt>
    <dgm:pt modelId="{2DCFCBBB-C917-4F11-BD1B-211F57D7738E}" type="parTrans" cxnId="{595D773A-BD79-4975-806F-C3AF96951F74}">
      <dgm:prSet/>
      <dgm:spPr/>
      <dgm:t>
        <a:bodyPr/>
        <a:lstStyle/>
        <a:p>
          <a:endParaRPr lang="pl-PL"/>
        </a:p>
      </dgm:t>
    </dgm:pt>
    <dgm:pt modelId="{7FCCCCA7-BA5A-4EE0-9B03-3F336BA64176}" type="sibTrans" cxnId="{595D773A-BD79-4975-806F-C3AF96951F74}">
      <dgm:prSet/>
      <dgm:spPr/>
      <dgm:t>
        <a:bodyPr/>
        <a:lstStyle/>
        <a:p>
          <a:endParaRPr lang="pl-PL"/>
        </a:p>
      </dgm:t>
    </dgm:pt>
    <dgm:pt modelId="{B4C01280-8B19-424B-BD51-CA5DC71F3572}" type="pres">
      <dgm:prSet presAssocID="{BEBEAC41-C267-4494-AE10-AFEE2B35A3BD}" presName="diagram" presStyleCnt="0">
        <dgm:presLayoutVars>
          <dgm:dir/>
          <dgm:resizeHandles val="exact"/>
        </dgm:presLayoutVars>
      </dgm:prSet>
      <dgm:spPr/>
      <dgm:t>
        <a:bodyPr/>
        <a:lstStyle/>
        <a:p>
          <a:endParaRPr lang="pl-PL"/>
        </a:p>
      </dgm:t>
    </dgm:pt>
    <dgm:pt modelId="{A0581A18-0478-4D67-BFAE-9D14A12C7E41}" type="pres">
      <dgm:prSet presAssocID="{C3F9FF89-A1C9-4691-A00F-B640913F85EC}" presName="node" presStyleLbl="node1" presStyleIdx="0" presStyleCnt="2" custLinFactNeighborX="-26" custLinFactNeighborY="26659">
        <dgm:presLayoutVars>
          <dgm:bulletEnabled val="1"/>
        </dgm:presLayoutVars>
      </dgm:prSet>
      <dgm:spPr/>
      <dgm:t>
        <a:bodyPr/>
        <a:lstStyle/>
        <a:p>
          <a:endParaRPr lang="pl-PL"/>
        </a:p>
      </dgm:t>
    </dgm:pt>
    <dgm:pt modelId="{CC920632-D18C-4943-99C3-4F4CAA4221EF}" type="pres">
      <dgm:prSet presAssocID="{F3E2843F-7A2D-4169-8BFE-2C4B31A43FE6}" presName="sibTrans" presStyleCnt="0"/>
      <dgm:spPr/>
    </dgm:pt>
    <dgm:pt modelId="{FB52C685-797C-4F40-BD0F-BEC1789D14BB}" type="pres">
      <dgm:prSet presAssocID="{9019C43E-4BC1-41B7-99C8-C99E7D22EF4C}" presName="node" presStyleLbl="node1" presStyleIdx="1" presStyleCnt="2" custLinFactNeighborX="-2161" custLinFactNeighborY="26659">
        <dgm:presLayoutVars>
          <dgm:bulletEnabled val="1"/>
        </dgm:presLayoutVars>
      </dgm:prSet>
      <dgm:spPr/>
      <dgm:t>
        <a:bodyPr/>
        <a:lstStyle/>
        <a:p>
          <a:endParaRPr lang="pl-PL"/>
        </a:p>
      </dgm:t>
    </dgm:pt>
  </dgm:ptLst>
  <dgm:cxnLst>
    <dgm:cxn modelId="{F29998C7-000B-4B42-B1CC-8E2696080B9C}" type="presOf" srcId="{9019C43E-4BC1-41B7-99C8-C99E7D22EF4C}" destId="{FB52C685-797C-4F40-BD0F-BEC1789D14BB}" srcOrd="0" destOrd="0" presId="urn:microsoft.com/office/officeart/2005/8/layout/default"/>
    <dgm:cxn modelId="{582E928E-EE11-420F-AB15-E77B4ACA11D2}" type="presOf" srcId="{C3F9FF89-A1C9-4691-A00F-B640913F85EC}" destId="{A0581A18-0478-4D67-BFAE-9D14A12C7E41}" srcOrd="0" destOrd="0" presId="urn:microsoft.com/office/officeart/2005/8/layout/default"/>
    <dgm:cxn modelId="{67DEFA7B-16C8-4F1F-9B20-E650569FD907}" type="presOf" srcId="{BEBEAC41-C267-4494-AE10-AFEE2B35A3BD}" destId="{B4C01280-8B19-424B-BD51-CA5DC71F3572}" srcOrd="0" destOrd="0" presId="urn:microsoft.com/office/officeart/2005/8/layout/default"/>
    <dgm:cxn modelId="{D374ADA7-5857-4AF7-A125-070D33F8CC3B}" srcId="{BEBEAC41-C267-4494-AE10-AFEE2B35A3BD}" destId="{C3F9FF89-A1C9-4691-A00F-B640913F85EC}" srcOrd="0" destOrd="0" parTransId="{AEDC89AD-F767-4DC8-BF2A-BF2D709E6A72}" sibTransId="{F3E2843F-7A2D-4169-8BFE-2C4B31A43FE6}"/>
    <dgm:cxn modelId="{595D773A-BD79-4975-806F-C3AF96951F74}" srcId="{BEBEAC41-C267-4494-AE10-AFEE2B35A3BD}" destId="{9019C43E-4BC1-41B7-99C8-C99E7D22EF4C}" srcOrd="1" destOrd="0" parTransId="{2DCFCBBB-C917-4F11-BD1B-211F57D7738E}" sibTransId="{7FCCCCA7-BA5A-4EE0-9B03-3F336BA64176}"/>
    <dgm:cxn modelId="{EC9DF5C7-87C9-41B9-9DA5-E3010223BE4C}" type="presParOf" srcId="{B4C01280-8B19-424B-BD51-CA5DC71F3572}" destId="{A0581A18-0478-4D67-BFAE-9D14A12C7E41}" srcOrd="0" destOrd="0" presId="urn:microsoft.com/office/officeart/2005/8/layout/default"/>
    <dgm:cxn modelId="{04087DD2-F45B-4922-9EA5-72F2853D58B8}" type="presParOf" srcId="{B4C01280-8B19-424B-BD51-CA5DC71F3572}" destId="{CC920632-D18C-4943-99C3-4F4CAA4221EF}" srcOrd="1" destOrd="0" presId="urn:microsoft.com/office/officeart/2005/8/layout/default"/>
    <dgm:cxn modelId="{A07775DA-692B-4DED-AA2D-3EB443A055B9}" type="presParOf" srcId="{B4C01280-8B19-424B-BD51-CA5DC71F3572}" destId="{FB52C685-797C-4F40-BD0F-BEC1789D14BB}" srcOrd="2" destOrd="0" presId="urn:microsoft.com/office/officeart/2005/8/layout/defaul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5F33754-F3CD-4E72-BB1C-6CFBAB3054A1}"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pl-PL"/>
        </a:p>
      </dgm:t>
    </dgm:pt>
    <dgm:pt modelId="{A464E695-09D1-4B15-91FB-EC20524F979F}">
      <dgm:prSet phldrT="[Tekst]"/>
      <dgm:spPr/>
      <dgm:t>
        <a:bodyPr/>
        <a:lstStyle/>
        <a:p>
          <a:r>
            <a:rPr lang="pl-PL" dirty="0" smtClean="0"/>
            <a:t>W toku nadzoru judykacyjnego</a:t>
          </a:r>
          <a:endParaRPr lang="pl-PL" dirty="0"/>
        </a:p>
      </dgm:t>
    </dgm:pt>
    <dgm:pt modelId="{1D4081C1-DCBF-4E47-9300-D790E37F1E2B}" type="parTrans" cxnId="{60D4FE2B-D5C1-432E-84C8-B49FF98FA4AC}">
      <dgm:prSet/>
      <dgm:spPr/>
      <dgm:t>
        <a:bodyPr/>
        <a:lstStyle/>
        <a:p>
          <a:endParaRPr lang="pl-PL"/>
        </a:p>
      </dgm:t>
    </dgm:pt>
    <dgm:pt modelId="{883414F4-B652-47C5-A67A-BBC1EDC78DF7}" type="sibTrans" cxnId="{60D4FE2B-D5C1-432E-84C8-B49FF98FA4AC}">
      <dgm:prSet/>
      <dgm:spPr/>
      <dgm:t>
        <a:bodyPr/>
        <a:lstStyle/>
        <a:p>
          <a:endParaRPr lang="pl-PL"/>
        </a:p>
      </dgm:t>
    </dgm:pt>
    <dgm:pt modelId="{3AF75F3E-3B07-4202-9304-5CA876310FAE}">
      <dgm:prSet phldrT="[Tekst]"/>
      <dgm:spPr/>
      <dgm:t>
        <a:bodyPr/>
        <a:lstStyle/>
        <a:p>
          <a:r>
            <a:rPr lang="pl-PL" dirty="0" smtClean="0"/>
            <a:t>Przez zasady prawne</a:t>
          </a:r>
          <a:endParaRPr lang="pl-PL" dirty="0"/>
        </a:p>
      </dgm:t>
    </dgm:pt>
    <dgm:pt modelId="{5415B50F-1FA7-49CE-9D3B-CA2F89C76F65}" type="parTrans" cxnId="{1B367BB7-E91A-4AAF-965F-6EE1AB03A4BB}">
      <dgm:prSet/>
      <dgm:spPr/>
      <dgm:t>
        <a:bodyPr/>
        <a:lstStyle/>
        <a:p>
          <a:endParaRPr lang="pl-PL"/>
        </a:p>
      </dgm:t>
    </dgm:pt>
    <dgm:pt modelId="{95EB9C0C-C409-4C9A-BF98-8D82500A368E}" type="sibTrans" cxnId="{1B367BB7-E91A-4AAF-965F-6EE1AB03A4BB}">
      <dgm:prSet/>
      <dgm:spPr/>
      <dgm:t>
        <a:bodyPr/>
        <a:lstStyle/>
        <a:p>
          <a:endParaRPr lang="pl-PL"/>
        </a:p>
      </dgm:t>
    </dgm:pt>
    <dgm:pt modelId="{1DEA0488-98FA-4757-BFC6-63649BEB1669}">
      <dgm:prSet phldrT="[Tekst]"/>
      <dgm:spPr/>
      <dgm:t>
        <a:bodyPr/>
        <a:lstStyle/>
        <a:p>
          <a:r>
            <a:rPr lang="pl-PL" dirty="0" smtClean="0"/>
            <a:t>Na skutek uchwalenia powszechnie obowiązującej wykładni ustaw</a:t>
          </a:r>
          <a:endParaRPr lang="pl-PL" dirty="0"/>
        </a:p>
      </dgm:t>
    </dgm:pt>
    <dgm:pt modelId="{1B623AF0-5D85-4A00-A4F8-1AD5E7967C47}" type="parTrans" cxnId="{2B25F67C-4B83-4570-ABE4-03C84E35B4D7}">
      <dgm:prSet/>
      <dgm:spPr/>
      <dgm:t>
        <a:bodyPr/>
        <a:lstStyle/>
        <a:p>
          <a:endParaRPr lang="pl-PL"/>
        </a:p>
      </dgm:t>
    </dgm:pt>
    <dgm:pt modelId="{B600E4A0-9A9A-455F-83C2-F8413354E566}" type="sibTrans" cxnId="{2B25F67C-4B83-4570-ABE4-03C84E35B4D7}">
      <dgm:prSet/>
      <dgm:spPr/>
      <dgm:t>
        <a:bodyPr/>
        <a:lstStyle/>
        <a:p>
          <a:endParaRPr lang="pl-PL"/>
        </a:p>
      </dgm:t>
    </dgm:pt>
    <dgm:pt modelId="{5BE9668B-9060-404C-9FC7-869D5148A2AF}" type="pres">
      <dgm:prSet presAssocID="{35F33754-F3CD-4E72-BB1C-6CFBAB3054A1}" presName="diagram" presStyleCnt="0">
        <dgm:presLayoutVars>
          <dgm:dir/>
          <dgm:resizeHandles val="exact"/>
        </dgm:presLayoutVars>
      </dgm:prSet>
      <dgm:spPr/>
      <dgm:t>
        <a:bodyPr/>
        <a:lstStyle/>
        <a:p>
          <a:endParaRPr lang="pl-PL"/>
        </a:p>
      </dgm:t>
    </dgm:pt>
    <dgm:pt modelId="{F2580C6C-0B06-4BE2-8BDC-D4727541B54C}" type="pres">
      <dgm:prSet presAssocID="{A464E695-09D1-4B15-91FB-EC20524F979F}" presName="node" presStyleLbl="node1" presStyleIdx="0" presStyleCnt="3">
        <dgm:presLayoutVars>
          <dgm:bulletEnabled val="1"/>
        </dgm:presLayoutVars>
      </dgm:prSet>
      <dgm:spPr/>
      <dgm:t>
        <a:bodyPr/>
        <a:lstStyle/>
        <a:p>
          <a:endParaRPr lang="pl-PL"/>
        </a:p>
      </dgm:t>
    </dgm:pt>
    <dgm:pt modelId="{C5405EA1-076E-4C4C-B544-0725321726C6}" type="pres">
      <dgm:prSet presAssocID="{883414F4-B652-47C5-A67A-BBC1EDC78DF7}" presName="sibTrans" presStyleCnt="0"/>
      <dgm:spPr/>
    </dgm:pt>
    <dgm:pt modelId="{1BED0DFC-9184-46B4-AAC2-25EA488B3BDE}" type="pres">
      <dgm:prSet presAssocID="{3AF75F3E-3B07-4202-9304-5CA876310FAE}" presName="node" presStyleLbl="node1" presStyleIdx="1" presStyleCnt="3">
        <dgm:presLayoutVars>
          <dgm:bulletEnabled val="1"/>
        </dgm:presLayoutVars>
      </dgm:prSet>
      <dgm:spPr/>
      <dgm:t>
        <a:bodyPr/>
        <a:lstStyle/>
        <a:p>
          <a:endParaRPr lang="pl-PL"/>
        </a:p>
      </dgm:t>
    </dgm:pt>
    <dgm:pt modelId="{3F726275-19BF-4135-9CC0-306CCA42B726}" type="pres">
      <dgm:prSet presAssocID="{95EB9C0C-C409-4C9A-BF98-8D82500A368E}" presName="sibTrans" presStyleCnt="0"/>
      <dgm:spPr/>
    </dgm:pt>
    <dgm:pt modelId="{99B6CA5E-2BCF-4072-BC5B-B93DE11AA8DE}" type="pres">
      <dgm:prSet presAssocID="{1DEA0488-98FA-4757-BFC6-63649BEB1669}" presName="node" presStyleLbl="node1" presStyleIdx="2" presStyleCnt="3">
        <dgm:presLayoutVars>
          <dgm:bulletEnabled val="1"/>
        </dgm:presLayoutVars>
      </dgm:prSet>
      <dgm:spPr/>
      <dgm:t>
        <a:bodyPr/>
        <a:lstStyle/>
        <a:p>
          <a:endParaRPr lang="pl-PL"/>
        </a:p>
      </dgm:t>
    </dgm:pt>
  </dgm:ptLst>
  <dgm:cxnLst>
    <dgm:cxn modelId="{2B25F67C-4B83-4570-ABE4-03C84E35B4D7}" srcId="{35F33754-F3CD-4E72-BB1C-6CFBAB3054A1}" destId="{1DEA0488-98FA-4757-BFC6-63649BEB1669}" srcOrd="2" destOrd="0" parTransId="{1B623AF0-5D85-4A00-A4F8-1AD5E7967C47}" sibTransId="{B600E4A0-9A9A-455F-83C2-F8413354E566}"/>
    <dgm:cxn modelId="{E8365D41-A5E5-453F-A60C-6D36919B8B3D}" type="presOf" srcId="{3AF75F3E-3B07-4202-9304-5CA876310FAE}" destId="{1BED0DFC-9184-46B4-AAC2-25EA488B3BDE}" srcOrd="0" destOrd="0" presId="urn:microsoft.com/office/officeart/2005/8/layout/default"/>
    <dgm:cxn modelId="{60D4FE2B-D5C1-432E-84C8-B49FF98FA4AC}" srcId="{35F33754-F3CD-4E72-BB1C-6CFBAB3054A1}" destId="{A464E695-09D1-4B15-91FB-EC20524F979F}" srcOrd="0" destOrd="0" parTransId="{1D4081C1-DCBF-4E47-9300-D790E37F1E2B}" sibTransId="{883414F4-B652-47C5-A67A-BBC1EDC78DF7}"/>
    <dgm:cxn modelId="{05B74744-B406-413C-9A4B-DE5194887E43}" type="presOf" srcId="{A464E695-09D1-4B15-91FB-EC20524F979F}" destId="{F2580C6C-0B06-4BE2-8BDC-D4727541B54C}" srcOrd="0" destOrd="0" presId="urn:microsoft.com/office/officeart/2005/8/layout/default"/>
    <dgm:cxn modelId="{AB05102C-8D91-4F30-AE2A-28AD59040EA5}" type="presOf" srcId="{1DEA0488-98FA-4757-BFC6-63649BEB1669}" destId="{99B6CA5E-2BCF-4072-BC5B-B93DE11AA8DE}" srcOrd="0" destOrd="0" presId="urn:microsoft.com/office/officeart/2005/8/layout/default"/>
    <dgm:cxn modelId="{0C36C377-03A6-4D6A-BE3D-391682890258}" type="presOf" srcId="{35F33754-F3CD-4E72-BB1C-6CFBAB3054A1}" destId="{5BE9668B-9060-404C-9FC7-869D5148A2AF}" srcOrd="0" destOrd="0" presId="urn:microsoft.com/office/officeart/2005/8/layout/default"/>
    <dgm:cxn modelId="{1B367BB7-E91A-4AAF-965F-6EE1AB03A4BB}" srcId="{35F33754-F3CD-4E72-BB1C-6CFBAB3054A1}" destId="{3AF75F3E-3B07-4202-9304-5CA876310FAE}" srcOrd="1" destOrd="0" parTransId="{5415B50F-1FA7-49CE-9D3B-CA2F89C76F65}" sibTransId="{95EB9C0C-C409-4C9A-BF98-8D82500A368E}"/>
    <dgm:cxn modelId="{5F1D5B8A-E121-4522-AC54-E3EE076061F9}" type="presParOf" srcId="{5BE9668B-9060-404C-9FC7-869D5148A2AF}" destId="{F2580C6C-0B06-4BE2-8BDC-D4727541B54C}" srcOrd="0" destOrd="0" presId="urn:microsoft.com/office/officeart/2005/8/layout/default"/>
    <dgm:cxn modelId="{0748FD8A-76B9-473A-9413-528F6B8F14B7}" type="presParOf" srcId="{5BE9668B-9060-404C-9FC7-869D5148A2AF}" destId="{C5405EA1-076E-4C4C-B544-0725321726C6}" srcOrd="1" destOrd="0" presId="urn:microsoft.com/office/officeart/2005/8/layout/default"/>
    <dgm:cxn modelId="{66E462AB-5515-4F52-8595-1D6EADF86864}" type="presParOf" srcId="{5BE9668B-9060-404C-9FC7-869D5148A2AF}" destId="{1BED0DFC-9184-46B4-AAC2-25EA488B3BDE}" srcOrd="2" destOrd="0" presId="urn:microsoft.com/office/officeart/2005/8/layout/default"/>
    <dgm:cxn modelId="{6BBD1717-E569-440D-9F01-26C30E3A3DF5}" type="presParOf" srcId="{5BE9668B-9060-404C-9FC7-869D5148A2AF}" destId="{3F726275-19BF-4135-9CC0-306CCA42B726}" srcOrd="3" destOrd="0" presId="urn:microsoft.com/office/officeart/2005/8/layout/default"/>
    <dgm:cxn modelId="{771F1E73-9B38-48EB-BEB2-A5E8268448A0}" type="presParOf" srcId="{5BE9668B-9060-404C-9FC7-869D5148A2AF}" destId="{99B6CA5E-2BCF-4072-BC5B-B93DE11AA8DE}" srcOrd="4" destOrd="0" presId="urn:microsoft.com/office/officeart/2005/8/layout/defaul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013BC26-22DE-4EBD-937F-931A4707DE62}"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pl-PL"/>
        </a:p>
      </dgm:t>
    </dgm:pt>
    <dgm:pt modelId="{F555E878-9321-4C01-A3A0-12A24CCC889C}">
      <dgm:prSet phldrT="[Tekst]"/>
      <dgm:spPr/>
      <dgm:t>
        <a:bodyPr/>
        <a:lstStyle/>
        <a:p>
          <a:r>
            <a:rPr lang="pl-PL" dirty="0" smtClean="0"/>
            <a:t>W pełnym składzie SN</a:t>
          </a:r>
          <a:endParaRPr lang="pl-PL" dirty="0"/>
        </a:p>
      </dgm:t>
    </dgm:pt>
    <dgm:pt modelId="{2AFBD76E-3238-414C-85B4-EA942D190D1D}" type="parTrans" cxnId="{C0966723-63FA-4DF7-90E3-350759941871}">
      <dgm:prSet/>
      <dgm:spPr/>
      <dgm:t>
        <a:bodyPr/>
        <a:lstStyle/>
        <a:p>
          <a:endParaRPr lang="pl-PL"/>
        </a:p>
      </dgm:t>
    </dgm:pt>
    <dgm:pt modelId="{5A07795F-9EA7-4276-9696-EA944C7866BF}" type="sibTrans" cxnId="{C0966723-63FA-4DF7-90E3-350759941871}">
      <dgm:prSet/>
      <dgm:spPr/>
      <dgm:t>
        <a:bodyPr/>
        <a:lstStyle/>
        <a:p>
          <a:endParaRPr lang="pl-PL"/>
        </a:p>
      </dgm:t>
    </dgm:pt>
    <dgm:pt modelId="{EE63171A-21D2-482F-ACD3-3013DA017DFF}">
      <dgm:prSet phldrT="[Tekst]"/>
      <dgm:spPr/>
      <dgm:t>
        <a:bodyPr/>
        <a:lstStyle/>
        <a:p>
          <a:r>
            <a:rPr lang="pl-PL" dirty="0" smtClean="0"/>
            <a:t>W składzie połączonych izb</a:t>
          </a:r>
          <a:endParaRPr lang="pl-PL" dirty="0"/>
        </a:p>
      </dgm:t>
    </dgm:pt>
    <dgm:pt modelId="{B6316C65-DBFD-457D-ADE8-3C2C6DD4B03D}" type="parTrans" cxnId="{B8AB14AE-D049-48C1-A92B-22AD4812BBDF}">
      <dgm:prSet/>
      <dgm:spPr/>
      <dgm:t>
        <a:bodyPr/>
        <a:lstStyle/>
        <a:p>
          <a:endParaRPr lang="pl-PL"/>
        </a:p>
      </dgm:t>
    </dgm:pt>
    <dgm:pt modelId="{180133EA-87E2-45AB-A40A-928BEE8020E3}" type="sibTrans" cxnId="{B8AB14AE-D049-48C1-A92B-22AD4812BBDF}">
      <dgm:prSet/>
      <dgm:spPr/>
      <dgm:t>
        <a:bodyPr/>
        <a:lstStyle/>
        <a:p>
          <a:endParaRPr lang="pl-PL"/>
        </a:p>
      </dgm:t>
    </dgm:pt>
    <dgm:pt modelId="{B6669EBB-62D9-4763-BD3F-387B634C304E}">
      <dgm:prSet phldrT="[Tekst]"/>
      <dgm:spPr/>
      <dgm:t>
        <a:bodyPr/>
        <a:lstStyle/>
        <a:p>
          <a:r>
            <a:rPr lang="pl-PL" dirty="0" smtClean="0"/>
            <a:t>W składzie całej izby</a:t>
          </a:r>
          <a:endParaRPr lang="pl-PL" dirty="0"/>
        </a:p>
      </dgm:t>
    </dgm:pt>
    <dgm:pt modelId="{79270316-6BC4-4101-A778-00EC476F064A}" type="parTrans" cxnId="{00B05208-7ECB-420E-9E87-CDB636D8BDD3}">
      <dgm:prSet/>
      <dgm:spPr/>
      <dgm:t>
        <a:bodyPr/>
        <a:lstStyle/>
        <a:p>
          <a:endParaRPr lang="pl-PL"/>
        </a:p>
      </dgm:t>
    </dgm:pt>
    <dgm:pt modelId="{11AC49FC-678C-450F-864A-7EB5825F7344}" type="sibTrans" cxnId="{00B05208-7ECB-420E-9E87-CDB636D8BDD3}">
      <dgm:prSet/>
      <dgm:spPr/>
      <dgm:t>
        <a:bodyPr/>
        <a:lstStyle/>
        <a:p>
          <a:endParaRPr lang="pl-PL"/>
        </a:p>
      </dgm:t>
    </dgm:pt>
    <dgm:pt modelId="{5A1E5EFC-2EDC-46B6-A09B-82F5E9E6F662}">
      <dgm:prSet phldrT="[Tekst]"/>
      <dgm:spPr/>
      <dgm:t>
        <a:bodyPr/>
        <a:lstStyle/>
        <a:p>
          <a:r>
            <a:rPr lang="pl-PL" dirty="0" smtClean="0"/>
            <a:t>W składzie 7 sędziów – uchwała zyskuje moc zasady prawnej tylko wtedy, gdy wyraźnie tak postanowi skład orzekający</a:t>
          </a:r>
          <a:endParaRPr lang="pl-PL" dirty="0"/>
        </a:p>
      </dgm:t>
    </dgm:pt>
    <dgm:pt modelId="{79CC03DF-6325-43C5-8020-2EF0C23FA5A0}" type="parTrans" cxnId="{428DBF37-95B6-48CF-AC41-76B607F65150}">
      <dgm:prSet/>
      <dgm:spPr/>
      <dgm:t>
        <a:bodyPr/>
        <a:lstStyle/>
        <a:p>
          <a:endParaRPr lang="pl-PL"/>
        </a:p>
      </dgm:t>
    </dgm:pt>
    <dgm:pt modelId="{9D03660F-986E-47F4-A23F-288EA9A47623}" type="sibTrans" cxnId="{428DBF37-95B6-48CF-AC41-76B607F65150}">
      <dgm:prSet/>
      <dgm:spPr/>
      <dgm:t>
        <a:bodyPr/>
        <a:lstStyle/>
        <a:p>
          <a:endParaRPr lang="pl-PL"/>
        </a:p>
      </dgm:t>
    </dgm:pt>
    <dgm:pt modelId="{AA837741-ED5D-4D4C-8B1A-B1F8368EEB74}" type="pres">
      <dgm:prSet presAssocID="{C013BC26-22DE-4EBD-937F-931A4707DE62}" presName="diagram" presStyleCnt="0">
        <dgm:presLayoutVars>
          <dgm:dir/>
          <dgm:resizeHandles val="exact"/>
        </dgm:presLayoutVars>
      </dgm:prSet>
      <dgm:spPr/>
      <dgm:t>
        <a:bodyPr/>
        <a:lstStyle/>
        <a:p>
          <a:endParaRPr lang="pl-PL"/>
        </a:p>
      </dgm:t>
    </dgm:pt>
    <dgm:pt modelId="{305E4AA4-115F-45BB-A9E1-EE692BD46806}" type="pres">
      <dgm:prSet presAssocID="{F555E878-9321-4C01-A3A0-12A24CCC889C}" presName="node" presStyleLbl="node1" presStyleIdx="0" presStyleCnt="4">
        <dgm:presLayoutVars>
          <dgm:bulletEnabled val="1"/>
        </dgm:presLayoutVars>
      </dgm:prSet>
      <dgm:spPr/>
      <dgm:t>
        <a:bodyPr/>
        <a:lstStyle/>
        <a:p>
          <a:endParaRPr lang="pl-PL"/>
        </a:p>
      </dgm:t>
    </dgm:pt>
    <dgm:pt modelId="{8730E2CC-9604-4075-BE64-29C49A0CD377}" type="pres">
      <dgm:prSet presAssocID="{5A07795F-9EA7-4276-9696-EA944C7866BF}" presName="sibTrans" presStyleCnt="0"/>
      <dgm:spPr/>
    </dgm:pt>
    <dgm:pt modelId="{06732806-DC9D-461C-BC26-404AF6516334}" type="pres">
      <dgm:prSet presAssocID="{EE63171A-21D2-482F-ACD3-3013DA017DFF}" presName="node" presStyleLbl="node1" presStyleIdx="1" presStyleCnt="4">
        <dgm:presLayoutVars>
          <dgm:bulletEnabled val="1"/>
        </dgm:presLayoutVars>
      </dgm:prSet>
      <dgm:spPr/>
      <dgm:t>
        <a:bodyPr/>
        <a:lstStyle/>
        <a:p>
          <a:endParaRPr lang="pl-PL"/>
        </a:p>
      </dgm:t>
    </dgm:pt>
    <dgm:pt modelId="{5B89A1DA-BD3F-4DD6-9819-101333E262A1}" type="pres">
      <dgm:prSet presAssocID="{180133EA-87E2-45AB-A40A-928BEE8020E3}" presName="sibTrans" presStyleCnt="0"/>
      <dgm:spPr/>
    </dgm:pt>
    <dgm:pt modelId="{C426B774-F9A4-44A6-9778-F6670B2479B2}" type="pres">
      <dgm:prSet presAssocID="{B6669EBB-62D9-4763-BD3F-387B634C304E}" presName="node" presStyleLbl="node1" presStyleIdx="2" presStyleCnt="4">
        <dgm:presLayoutVars>
          <dgm:bulletEnabled val="1"/>
        </dgm:presLayoutVars>
      </dgm:prSet>
      <dgm:spPr/>
      <dgm:t>
        <a:bodyPr/>
        <a:lstStyle/>
        <a:p>
          <a:endParaRPr lang="pl-PL"/>
        </a:p>
      </dgm:t>
    </dgm:pt>
    <dgm:pt modelId="{4D8BC231-636E-4609-A7CD-EC6469E1C4B5}" type="pres">
      <dgm:prSet presAssocID="{11AC49FC-678C-450F-864A-7EB5825F7344}" presName="sibTrans" presStyleCnt="0"/>
      <dgm:spPr/>
    </dgm:pt>
    <dgm:pt modelId="{4E7FCFCD-E7E3-48F4-A67D-64F8D3B345CA}" type="pres">
      <dgm:prSet presAssocID="{5A1E5EFC-2EDC-46B6-A09B-82F5E9E6F662}" presName="node" presStyleLbl="node1" presStyleIdx="3" presStyleCnt="4">
        <dgm:presLayoutVars>
          <dgm:bulletEnabled val="1"/>
        </dgm:presLayoutVars>
      </dgm:prSet>
      <dgm:spPr/>
      <dgm:t>
        <a:bodyPr/>
        <a:lstStyle/>
        <a:p>
          <a:endParaRPr lang="pl-PL"/>
        </a:p>
      </dgm:t>
    </dgm:pt>
  </dgm:ptLst>
  <dgm:cxnLst>
    <dgm:cxn modelId="{A37984E8-B47C-48E7-A057-690752CB8F75}" type="presOf" srcId="{EE63171A-21D2-482F-ACD3-3013DA017DFF}" destId="{06732806-DC9D-461C-BC26-404AF6516334}" srcOrd="0" destOrd="0" presId="urn:microsoft.com/office/officeart/2005/8/layout/default"/>
    <dgm:cxn modelId="{C0966723-63FA-4DF7-90E3-350759941871}" srcId="{C013BC26-22DE-4EBD-937F-931A4707DE62}" destId="{F555E878-9321-4C01-A3A0-12A24CCC889C}" srcOrd="0" destOrd="0" parTransId="{2AFBD76E-3238-414C-85B4-EA942D190D1D}" sibTransId="{5A07795F-9EA7-4276-9696-EA944C7866BF}"/>
    <dgm:cxn modelId="{B8AB14AE-D049-48C1-A92B-22AD4812BBDF}" srcId="{C013BC26-22DE-4EBD-937F-931A4707DE62}" destId="{EE63171A-21D2-482F-ACD3-3013DA017DFF}" srcOrd="1" destOrd="0" parTransId="{B6316C65-DBFD-457D-ADE8-3C2C6DD4B03D}" sibTransId="{180133EA-87E2-45AB-A40A-928BEE8020E3}"/>
    <dgm:cxn modelId="{625728CF-11FC-4804-BD54-5CEB1C080756}" type="presOf" srcId="{B6669EBB-62D9-4763-BD3F-387B634C304E}" destId="{C426B774-F9A4-44A6-9778-F6670B2479B2}" srcOrd="0" destOrd="0" presId="urn:microsoft.com/office/officeart/2005/8/layout/default"/>
    <dgm:cxn modelId="{6AF4820C-C664-4958-929D-D39C8688C283}" type="presOf" srcId="{F555E878-9321-4C01-A3A0-12A24CCC889C}" destId="{305E4AA4-115F-45BB-A9E1-EE692BD46806}" srcOrd="0" destOrd="0" presId="urn:microsoft.com/office/officeart/2005/8/layout/default"/>
    <dgm:cxn modelId="{35938031-9AAA-4E4D-8114-AC7B5DDDA325}" type="presOf" srcId="{5A1E5EFC-2EDC-46B6-A09B-82F5E9E6F662}" destId="{4E7FCFCD-E7E3-48F4-A67D-64F8D3B345CA}" srcOrd="0" destOrd="0" presId="urn:microsoft.com/office/officeart/2005/8/layout/default"/>
    <dgm:cxn modelId="{3DB27AAC-02B4-4E31-B444-1C426DE427DA}" type="presOf" srcId="{C013BC26-22DE-4EBD-937F-931A4707DE62}" destId="{AA837741-ED5D-4D4C-8B1A-B1F8368EEB74}" srcOrd="0" destOrd="0" presId="urn:microsoft.com/office/officeart/2005/8/layout/default"/>
    <dgm:cxn modelId="{00B05208-7ECB-420E-9E87-CDB636D8BDD3}" srcId="{C013BC26-22DE-4EBD-937F-931A4707DE62}" destId="{B6669EBB-62D9-4763-BD3F-387B634C304E}" srcOrd="2" destOrd="0" parTransId="{79270316-6BC4-4101-A778-00EC476F064A}" sibTransId="{11AC49FC-678C-450F-864A-7EB5825F7344}"/>
    <dgm:cxn modelId="{428DBF37-95B6-48CF-AC41-76B607F65150}" srcId="{C013BC26-22DE-4EBD-937F-931A4707DE62}" destId="{5A1E5EFC-2EDC-46B6-A09B-82F5E9E6F662}" srcOrd="3" destOrd="0" parTransId="{79CC03DF-6325-43C5-8020-2EF0C23FA5A0}" sibTransId="{9D03660F-986E-47F4-A23F-288EA9A47623}"/>
    <dgm:cxn modelId="{EB464407-F533-4E3A-A395-BA687CA26A1B}" type="presParOf" srcId="{AA837741-ED5D-4D4C-8B1A-B1F8368EEB74}" destId="{305E4AA4-115F-45BB-A9E1-EE692BD46806}" srcOrd="0" destOrd="0" presId="urn:microsoft.com/office/officeart/2005/8/layout/default"/>
    <dgm:cxn modelId="{416ECB2B-94BA-4DC0-BB62-7F08470B3D43}" type="presParOf" srcId="{AA837741-ED5D-4D4C-8B1A-B1F8368EEB74}" destId="{8730E2CC-9604-4075-BE64-29C49A0CD377}" srcOrd="1" destOrd="0" presId="urn:microsoft.com/office/officeart/2005/8/layout/default"/>
    <dgm:cxn modelId="{FA1962E6-24F8-4436-B937-381C06E7B1E2}" type="presParOf" srcId="{AA837741-ED5D-4D4C-8B1A-B1F8368EEB74}" destId="{06732806-DC9D-461C-BC26-404AF6516334}" srcOrd="2" destOrd="0" presId="urn:microsoft.com/office/officeart/2005/8/layout/default"/>
    <dgm:cxn modelId="{10E7E318-4029-4613-A2C1-EDD227CBD548}" type="presParOf" srcId="{AA837741-ED5D-4D4C-8B1A-B1F8368EEB74}" destId="{5B89A1DA-BD3F-4DD6-9819-101333E262A1}" srcOrd="3" destOrd="0" presId="urn:microsoft.com/office/officeart/2005/8/layout/default"/>
    <dgm:cxn modelId="{5ED9C4B5-8FCC-46C6-9691-376E82713EB4}" type="presParOf" srcId="{AA837741-ED5D-4D4C-8B1A-B1F8368EEB74}" destId="{C426B774-F9A4-44A6-9778-F6670B2479B2}" srcOrd="4" destOrd="0" presId="urn:microsoft.com/office/officeart/2005/8/layout/default"/>
    <dgm:cxn modelId="{AD8BE45C-4E62-41F3-8029-0788224214A6}" type="presParOf" srcId="{AA837741-ED5D-4D4C-8B1A-B1F8368EEB74}" destId="{4D8BC231-636E-4609-A7CD-EC6469E1C4B5}" srcOrd="5" destOrd="0" presId="urn:microsoft.com/office/officeart/2005/8/layout/default"/>
    <dgm:cxn modelId="{A136E2A0-8293-497C-985F-178034761636}" type="presParOf" srcId="{AA837741-ED5D-4D4C-8B1A-B1F8368EEB74}" destId="{4E7FCFCD-E7E3-48F4-A67D-64F8D3B345CA}" srcOrd="6" destOrd="0" presId="urn:microsoft.com/office/officeart/2005/8/layout/defaul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856B71E-513E-46D1-BE6F-8F0062E568FA}">
      <dsp:nvSpPr>
        <dsp:cNvPr id="0" name=""/>
        <dsp:cNvSpPr/>
      </dsp:nvSpPr>
      <dsp:spPr>
        <a:xfrm>
          <a:off x="980600" y="2174"/>
          <a:ext cx="2735073" cy="164104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pl-PL" sz="3600" kern="1200" dirty="0" smtClean="0"/>
            <a:t>Dyrektywy językowe</a:t>
          </a:r>
          <a:endParaRPr lang="pl-PL" sz="3600" kern="1200" dirty="0"/>
        </a:p>
      </dsp:txBody>
      <dsp:txXfrm>
        <a:off x="980600" y="2174"/>
        <a:ext cx="2735073" cy="1641044"/>
      </dsp:txXfrm>
    </dsp:sp>
    <dsp:sp modelId="{8B9098D0-29AD-469E-BD27-F5BD18B526A0}">
      <dsp:nvSpPr>
        <dsp:cNvPr id="0" name=""/>
        <dsp:cNvSpPr/>
      </dsp:nvSpPr>
      <dsp:spPr>
        <a:xfrm>
          <a:off x="3989181" y="2174"/>
          <a:ext cx="2735073" cy="164104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pl-PL" sz="3600" kern="1200" dirty="0" smtClean="0"/>
            <a:t>Dyrektywy systemowe</a:t>
          </a:r>
          <a:endParaRPr lang="pl-PL" sz="3600" kern="1200" dirty="0"/>
        </a:p>
      </dsp:txBody>
      <dsp:txXfrm>
        <a:off x="3989181" y="2174"/>
        <a:ext cx="2735073" cy="1641044"/>
      </dsp:txXfrm>
    </dsp:sp>
    <dsp:sp modelId="{B8C11179-D64F-4826-9CBF-5578954EECC2}">
      <dsp:nvSpPr>
        <dsp:cNvPr id="0" name=""/>
        <dsp:cNvSpPr/>
      </dsp:nvSpPr>
      <dsp:spPr>
        <a:xfrm>
          <a:off x="2484891" y="1916725"/>
          <a:ext cx="2735073" cy="164104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pl-PL" sz="3600" kern="1200" dirty="0" smtClean="0"/>
            <a:t>Dyrektywy funkcjonalne</a:t>
          </a:r>
          <a:endParaRPr lang="pl-PL" sz="3600" kern="1200" dirty="0"/>
        </a:p>
      </dsp:txBody>
      <dsp:txXfrm>
        <a:off x="2484891" y="1916725"/>
        <a:ext cx="2735073" cy="1641044"/>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5259633-4345-4C92-BDDA-EF62A79EF788}">
      <dsp:nvSpPr>
        <dsp:cNvPr id="0" name=""/>
        <dsp:cNvSpPr/>
      </dsp:nvSpPr>
      <dsp:spPr>
        <a:xfrm>
          <a:off x="949" y="819814"/>
          <a:ext cx="3702364" cy="222141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pl-PL" sz="2800" kern="1200" dirty="0" smtClean="0"/>
            <a:t>Wartości konstytucyjne</a:t>
          </a:r>
          <a:endParaRPr lang="pl-PL" sz="2800" kern="1200" dirty="0"/>
        </a:p>
      </dsp:txBody>
      <dsp:txXfrm>
        <a:off x="949" y="819814"/>
        <a:ext cx="3702364" cy="2221418"/>
      </dsp:txXfrm>
    </dsp:sp>
    <dsp:sp modelId="{B0D32DC5-30AC-4081-AA0B-9CF025AB1F9C}">
      <dsp:nvSpPr>
        <dsp:cNvPr id="0" name=""/>
        <dsp:cNvSpPr/>
      </dsp:nvSpPr>
      <dsp:spPr>
        <a:xfrm>
          <a:off x="4073550" y="819814"/>
          <a:ext cx="3702364" cy="222141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pl-PL" sz="2800" kern="1200" dirty="0" smtClean="0"/>
            <a:t>Wartości i cele wskazane w ratyfikowanych przez RP umowach międzynarodowych</a:t>
          </a:r>
          <a:endParaRPr lang="pl-PL" sz="2800" kern="1200" dirty="0"/>
        </a:p>
      </dsp:txBody>
      <dsp:txXfrm>
        <a:off x="4073550" y="819814"/>
        <a:ext cx="3702364" cy="2221418"/>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0A39B38-3D86-4169-881A-56C8D51C8676}">
      <dsp:nvSpPr>
        <dsp:cNvPr id="0" name=""/>
        <dsp:cNvSpPr/>
      </dsp:nvSpPr>
      <dsp:spPr>
        <a:xfrm>
          <a:off x="590303" y="266"/>
          <a:ext cx="2969626" cy="178177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pl-PL" sz="2900" kern="1200" dirty="0" smtClean="0"/>
            <a:t>Reguły instrumentalnego nakazu i zakazu</a:t>
          </a:r>
          <a:endParaRPr lang="pl-PL" sz="2900" kern="1200" dirty="0"/>
        </a:p>
      </dsp:txBody>
      <dsp:txXfrm>
        <a:off x="590303" y="266"/>
        <a:ext cx="2969626" cy="1781776"/>
      </dsp:txXfrm>
    </dsp:sp>
    <dsp:sp modelId="{94F751F7-5835-47D0-A1B2-6577CBD84AB1}">
      <dsp:nvSpPr>
        <dsp:cNvPr id="0" name=""/>
        <dsp:cNvSpPr/>
      </dsp:nvSpPr>
      <dsp:spPr>
        <a:xfrm>
          <a:off x="3856893" y="266"/>
          <a:ext cx="2969626" cy="178177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pl-PL" sz="2900" kern="1200" dirty="0" smtClean="0"/>
            <a:t>Wnioskowanie a </a:t>
          </a:r>
          <a:r>
            <a:rPr lang="pl-PL" sz="2900" kern="1200" dirty="0" err="1" smtClean="0"/>
            <a:t>fortiori</a:t>
          </a:r>
          <a:endParaRPr lang="pl-PL" sz="2900" kern="1200" dirty="0"/>
        </a:p>
      </dsp:txBody>
      <dsp:txXfrm>
        <a:off x="3856893" y="266"/>
        <a:ext cx="2969626" cy="1781776"/>
      </dsp:txXfrm>
    </dsp:sp>
    <dsp:sp modelId="{62712F7B-293A-46F5-B4BE-58A904529DC3}">
      <dsp:nvSpPr>
        <dsp:cNvPr id="0" name=""/>
        <dsp:cNvSpPr/>
      </dsp:nvSpPr>
      <dsp:spPr>
        <a:xfrm>
          <a:off x="590303" y="2079005"/>
          <a:ext cx="2969626" cy="178177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pl-PL" sz="2900" kern="1200" dirty="0" smtClean="0"/>
            <a:t>Analogia z ustawy</a:t>
          </a:r>
          <a:endParaRPr lang="pl-PL" sz="2900" kern="1200" dirty="0"/>
        </a:p>
      </dsp:txBody>
      <dsp:txXfrm>
        <a:off x="590303" y="2079005"/>
        <a:ext cx="2969626" cy="1781776"/>
      </dsp:txXfrm>
    </dsp:sp>
    <dsp:sp modelId="{5DB3130C-C051-49BC-A255-AEE54A31FC58}">
      <dsp:nvSpPr>
        <dsp:cNvPr id="0" name=""/>
        <dsp:cNvSpPr/>
      </dsp:nvSpPr>
      <dsp:spPr>
        <a:xfrm>
          <a:off x="3856893" y="2079005"/>
          <a:ext cx="2969626" cy="178177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pl-PL" sz="2900" kern="1200" dirty="0" smtClean="0"/>
            <a:t>Analogia z prawa</a:t>
          </a:r>
          <a:endParaRPr lang="pl-PL" sz="2900" kern="1200" dirty="0"/>
        </a:p>
      </dsp:txBody>
      <dsp:txXfrm>
        <a:off x="3856893" y="2079005"/>
        <a:ext cx="2969626" cy="1781776"/>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0581A18-0478-4D67-BFAE-9D14A12C7E41}">
      <dsp:nvSpPr>
        <dsp:cNvPr id="0" name=""/>
        <dsp:cNvSpPr/>
      </dsp:nvSpPr>
      <dsp:spPr>
        <a:xfrm>
          <a:off x="0" y="1499095"/>
          <a:ext cx="3805207" cy="228312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pl-PL" sz="2300" kern="1200" dirty="0" smtClean="0"/>
            <a:t>Nakaz czynienia wszystkiego, co w świetle aktualnej wiedzy o związkach przyczynowych jest warunkiem koniecznym zrealizowania tego stanu rzeczy.</a:t>
          </a:r>
          <a:endParaRPr lang="pl-PL" sz="2300" kern="1200" dirty="0"/>
        </a:p>
      </dsp:txBody>
      <dsp:txXfrm>
        <a:off x="0" y="1499095"/>
        <a:ext cx="3805207" cy="2283124"/>
      </dsp:txXfrm>
    </dsp:sp>
    <dsp:sp modelId="{FB52C685-797C-4F40-BD0F-BEC1789D14BB}">
      <dsp:nvSpPr>
        <dsp:cNvPr id="0" name=""/>
        <dsp:cNvSpPr/>
      </dsp:nvSpPr>
      <dsp:spPr>
        <a:xfrm>
          <a:off x="4104473" y="1499095"/>
          <a:ext cx="3805207" cy="228312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pl-PL" sz="2300" kern="1200" dirty="0" smtClean="0"/>
            <a:t>Zakaz czynienia czegokolwiek, co w świetle wiedzy aktualnej jest warunkiem wystarczającym niezrealizowania tego stanu rzeczy.</a:t>
          </a:r>
          <a:endParaRPr lang="pl-PL" sz="2300" kern="1200" dirty="0"/>
        </a:p>
      </dsp:txBody>
      <dsp:txXfrm>
        <a:off x="4104473" y="1499095"/>
        <a:ext cx="3805207" cy="2283124"/>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2580C6C-0B06-4BE2-8BDC-D4727541B54C}">
      <dsp:nvSpPr>
        <dsp:cNvPr id="0" name=""/>
        <dsp:cNvSpPr/>
      </dsp:nvSpPr>
      <dsp:spPr>
        <a:xfrm>
          <a:off x="460905" y="1046"/>
          <a:ext cx="3479899" cy="208793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pl-PL" sz="2900" kern="1200" dirty="0" smtClean="0"/>
            <a:t>W toku nadzoru judykacyjnego</a:t>
          </a:r>
          <a:endParaRPr lang="pl-PL" sz="2900" kern="1200" dirty="0"/>
        </a:p>
      </dsp:txBody>
      <dsp:txXfrm>
        <a:off x="460905" y="1046"/>
        <a:ext cx="3479899" cy="2087939"/>
      </dsp:txXfrm>
    </dsp:sp>
    <dsp:sp modelId="{1BED0DFC-9184-46B4-AAC2-25EA488B3BDE}">
      <dsp:nvSpPr>
        <dsp:cNvPr id="0" name=""/>
        <dsp:cNvSpPr/>
      </dsp:nvSpPr>
      <dsp:spPr>
        <a:xfrm>
          <a:off x="4288794" y="1046"/>
          <a:ext cx="3479899" cy="208793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pl-PL" sz="2900" kern="1200" dirty="0" smtClean="0"/>
            <a:t>Przez zasady prawne</a:t>
          </a:r>
          <a:endParaRPr lang="pl-PL" sz="2900" kern="1200" dirty="0"/>
        </a:p>
      </dsp:txBody>
      <dsp:txXfrm>
        <a:off x="4288794" y="1046"/>
        <a:ext cx="3479899" cy="2087939"/>
      </dsp:txXfrm>
    </dsp:sp>
    <dsp:sp modelId="{99B6CA5E-2BCF-4072-BC5B-B93DE11AA8DE}">
      <dsp:nvSpPr>
        <dsp:cNvPr id="0" name=""/>
        <dsp:cNvSpPr/>
      </dsp:nvSpPr>
      <dsp:spPr>
        <a:xfrm>
          <a:off x="2374850" y="2436975"/>
          <a:ext cx="3479899" cy="208793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pl-PL" sz="2900" kern="1200" dirty="0" smtClean="0"/>
            <a:t>Na skutek uchwalenia powszechnie obowiązującej wykładni ustaw</a:t>
          </a:r>
          <a:endParaRPr lang="pl-PL" sz="2900" kern="1200" dirty="0"/>
        </a:p>
      </dsp:txBody>
      <dsp:txXfrm>
        <a:off x="2374850" y="2436975"/>
        <a:ext cx="3479899" cy="2087939"/>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05E4AA4-115F-45BB-A9E1-EE692BD46806}">
      <dsp:nvSpPr>
        <dsp:cNvPr id="0" name=""/>
        <dsp:cNvSpPr/>
      </dsp:nvSpPr>
      <dsp:spPr>
        <a:xfrm>
          <a:off x="898293" y="1634"/>
          <a:ext cx="2967522" cy="178051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pl-PL" sz="2000" kern="1200" dirty="0" smtClean="0"/>
            <a:t>W pełnym składzie SN</a:t>
          </a:r>
          <a:endParaRPr lang="pl-PL" sz="2000" kern="1200" dirty="0"/>
        </a:p>
      </dsp:txBody>
      <dsp:txXfrm>
        <a:off x="898293" y="1634"/>
        <a:ext cx="2967522" cy="1780513"/>
      </dsp:txXfrm>
    </dsp:sp>
    <dsp:sp modelId="{06732806-DC9D-461C-BC26-404AF6516334}">
      <dsp:nvSpPr>
        <dsp:cNvPr id="0" name=""/>
        <dsp:cNvSpPr/>
      </dsp:nvSpPr>
      <dsp:spPr>
        <a:xfrm>
          <a:off x="4162568" y="1634"/>
          <a:ext cx="2967522" cy="178051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pl-PL" sz="2000" kern="1200" dirty="0" smtClean="0"/>
            <a:t>W składzie połączonych izb</a:t>
          </a:r>
          <a:endParaRPr lang="pl-PL" sz="2000" kern="1200" dirty="0"/>
        </a:p>
      </dsp:txBody>
      <dsp:txXfrm>
        <a:off x="4162568" y="1634"/>
        <a:ext cx="2967522" cy="1780513"/>
      </dsp:txXfrm>
    </dsp:sp>
    <dsp:sp modelId="{C426B774-F9A4-44A6-9778-F6670B2479B2}">
      <dsp:nvSpPr>
        <dsp:cNvPr id="0" name=""/>
        <dsp:cNvSpPr/>
      </dsp:nvSpPr>
      <dsp:spPr>
        <a:xfrm>
          <a:off x="898293" y="2078900"/>
          <a:ext cx="2967522" cy="178051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pl-PL" sz="2000" kern="1200" dirty="0" smtClean="0"/>
            <a:t>W składzie całej izby</a:t>
          </a:r>
          <a:endParaRPr lang="pl-PL" sz="2000" kern="1200" dirty="0"/>
        </a:p>
      </dsp:txBody>
      <dsp:txXfrm>
        <a:off x="898293" y="2078900"/>
        <a:ext cx="2967522" cy="1780513"/>
      </dsp:txXfrm>
    </dsp:sp>
    <dsp:sp modelId="{4E7FCFCD-E7E3-48F4-A67D-64F8D3B345CA}">
      <dsp:nvSpPr>
        <dsp:cNvPr id="0" name=""/>
        <dsp:cNvSpPr/>
      </dsp:nvSpPr>
      <dsp:spPr>
        <a:xfrm>
          <a:off x="4162568" y="2078900"/>
          <a:ext cx="2967522" cy="178051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pl-PL" sz="2000" kern="1200" dirty="0" smtClean="0"/>
            <a:t>W składzie 7 sędziów – uchwała zyskuje moc zasady prawnej tylko wtedy, gdy wyraźnie tak postanowi skład orzekający</a:t>
          </a:r>
          <a:endParaRPr lang="pl-PL" sz="2000" kern="1200" dirty="0"/>
        </a:p>
      </dsp:txBody>
      <dsp:txXfrm>
        <a:off x="4162568" y="2078900"/>
        <a:ext cx="2967522" cy="1780513"/>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a:t>Kliknij, aby edytować styl</a:t>
            </a:r>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p>
        </p:txBody>
      </p:sp>
      <p:sp>
        <p:nvSpPr>
          <p:cNvPr id="4" name="Symbol zastępczy daty 3"/>
          <p:cNvSpPr>
            <a:spLocks noGrp="1"/>
          </p:cNvSpPr>
          <p:nvPr>
            <p:ph type="dt" sz="half" idx="10"/>
          </p:nvPr>
        </p:nvSpPr>
        <p:spPr/>
        <p:txBody>
          <a:bodyPr/>
          <a:lstStyle/>
          <a:p>
            <a:fld id="{EB45C34D-8B96-451B-ADEC-DE93B481BAD0}" type="datetimeFigureOut">
              <a:rPr lang="pl-PL" smtClean="0"/>
              <a:pPr/>
              <a:t>2021-04-24</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AAB5177-DDD5-4CE2-8594-9DBBAA829343}"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EB45C34D-8B96-451B-ADEC-DE93B481BAD0}" type="datetimeFigureOut">
              <a:rPr lang="pl-PL" smtClean="0"/>
              <a:pPr/>
              <a:t>2021-04-24</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AAB5177-DDD5-4CE2-8594-9DBBAA829343}"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EB45C34D-8B96-451B-ADEC-DE93B481BAD0}" type="datetimeFigureOut">
              <a:rPr lang="pl-PL" smtClean="0"/>
              <a:pPr/>
              <a:t>2021-04-24</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AAB5177-DDD5-4CE2-8594-9DBBAA829343}"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EB45C34D-8B96-451B-ADEC-DE93B481BAD0}" type="datetimeFigureOut">
              <a:rPr lang="pl-PL" smtClean="0"/>
              <a:pPr/>
              <a:t>2021-04-24</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AAB5177-DDD5-4CE2-8594-9DBBAA829343}"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EB45C34D-8B96-451B-ADEC-DE93B481BAD0}" type="datetimeFigureOut">
              <a:rPr lang="pl-PL" smtClean="0"/>
              <a:pPr/>
              <a:t>2021-04-24</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AAB5177-DDD5-4CE2-8594-9DBBAA829343}" type="slidenum">
              <a:rPr lang="pl-PL" smtClean="0"/>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EB45C34D-8B96-451B-ADEC-DE93B481BAD0}" type="datetimeFigureOut">
              <a:rPr lang="pl-PL" smtClean="0"/>
              <a:pPr/>
              <a:t>2021-04-24</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7AAB5177-DDD5-4CE2-8594-9DBBAA829343}"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EB45C34D-8B96-451B-ADEC-DE93B481BAD0}" type="datetimeFigureOut">
              <a:rPr lang="pl-PL" smtClean="0"/>
              <a:pPr/>
              <a:t>2021-04-24</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7AAB5177-DDD5-4CE2-8594-9DBBAA829343}"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EB45C34D-8B96-451B-ADEC-DE93B481BAD0}" type="datetimeFigureOut">
              <a:rPr lang="pl-PL" smtClean="0"/>
              <a:pPr/>
              <a:t>2021-04-24</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7AAB5177-DDD5-4CE2-8594-9DBBAA829343}"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EB45C34D-8B96-451B-ADEC-DE93B481BAD0}" type="datetimeFigureOut">
              <a:rPr lang="pl-PL" smtClean="0"/>
              <a:pPr/>
              <a:t>2021-04-24</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7AAB5177-DDD5-4CE2-8594-9DBBAA829343}"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EB45C34D-8B96-451B-ADEC-DE93B481BAD0}" type="datetimeFigureOut">
              <a:rPr lang="pl-PL" smtClean="0"/>
              <a:pPr/>
              <a:t>2021-04-24</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7AAB5177-DDD5-4CE2-8594-9DBBAA829343}"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EB45C34D-8B96-451B-ADEC-DE93B481BAD0}" type="datetimeFigureOut">
              <a:rPr lang="pl-PL" smtClean="0"/>
              <a:pPr/>
              <a:t>2021-04-24</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7AAB5177-DDD5-4CE2-8594-9DBBAA829343}"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45C34D-8B96-451B-ADEC-DE93B481BAD0}" type="datetimeFigureOut">
              <a:rPr lang="pl-PL" smtClean="0"/>
              <a:pPr/>
              <a:t>2021-04-24</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AB5177-DDD5-4CE2-8594-9DBBAA829343}"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ytuł 1"/>
          <p:cNvSpPr>
            <a:spLocks noGrp="1"/>
          </p:cNvSpPr>
          <p:nvPr>
            <p:ph type="ctrTitle"/>
          </p:nvPr>
        </p:nvSpPr>
        <p:spPr>
          <a:xfrm>
            <a:off x="3419872" y="2420888"/>
            <a:ext cx="5038328" cy="1470025"/>
          </a:xfrm>
        </p:spPr>
        <p:txBody>
          <a:bodyPr>
            <a:normAutofit fontScale="90000"/>
          </a:bodyPr>
          <a:lstStyle/>
          <a:p>
            <a:r>
              <a:rPr lang="pl-PL" b="1" dirty="0" smtClean="0"/>
              <a:t>Wykładnia i wnioskowania prawnicze</a:t>
            </a:r>
            <a:endParaRPr lang="pl-PL" b="1" dirty="0"/>
          </a:p>
        </p:txBody>
      </p:sp>
      <p:sp>
        <p:nvSpPr>
          <p:cNvPr id="3" name="Podtytuł 2"/>
          <p:cNvSpPr>
            <a:spLocks noGrp="1"/>
          </p:cNvSpPr>
          <p:nvPr>
            <p:ph type="subTitle" idx="1"/>
          </p:nvPr>
        </p:nvSpPr>
        <p:spPr>
          <a:xfrm>
            <a:off x="2743200" y="4725144"/>
            <a:ext cx="6400800" cy="1752600"/>
          </a:xfrm>
        </p:spPr>
        <p:txBody>
          <a:bodyPr>
            <a:normAutofit fontScale="70000" lnSpcReduction="20000"/>
          </a:bodyPr>
          <a:lstStyle/>
          <a:p>
            <a:r>
              <a:rPr lang="pl-PL" sz="2600" dirty="0">
                <a:solidFill>
                  <a:schemeClr val="tx1"/>
                </a:solidFill>
              </a:rPr>
              <a:t>Zakład Prawa Cywilnego </a:t>
            </a:r>
          </a:p>
          <a:p>
            <a:r>
              <a:rPr lang="pl-PL" sz="2600" dirty="0">
                <a:solidFill>
                  <a:schemeClr val="tx1"/>
                </a:solidFill>
              </a:rPr>
              <a:t>i Prawa Międzynarodowego Prywatnego</a:t>
            </a:r>
          </a:p>
          <a:p>
            <a:r>
              <a:rPr lang="pl-PL" sz="2600" dirty="0">
                <a:solidFill>
                  <a:schemeClr val="tx1"/>
                </a:solidFill>
              </a:rPr>
              <a:t>mgr Wojciech Lamik</a:t>
            </a:r>
          </a:p>
          <a:p>
            <a:endParaRPr lang="pl-PL" sz="2600" dirty="0">
              <a:solidFill>
                <a:schemeClr val="tx1"/>
              </a:solidFill>
            </a:endParaRPr>
          </a:p>
          <a:p>
            <a:r>
              <a:rPr lang="pl-PL" sz="2600" b="1" dirty="0">
                <a:solidFill>
                  <a:schemeClr val="tx1"/>
                </a:solidFill>
              </a:rPr>
              <a:t>Przedmiot: </a:t>
            </a:r>
            <a:endParaRPr lang="pl-PL" sz="2600" b="1" dirty="0" smtClean="0">
              <a:solidFill>
                <a:schemeClr val="tx1"/>
              </a:solidFill>
            </a:endParaRPr>
          </a:p>
          <a:p>
            <a:r>
              <a:rPr lang="pl-PL" sz="2600" b="1" dirty="0" smtClean="0">
                <a:solidFill>
                  <a:schemeClr val="tx1"/>
                </a:solidFill>
              </a:rPr>
              <a:t>Prawo cywilne – część ogólna i prawo zobowiązań</a:t>
            </a:r>
            <a:endParaRPr lang="pl-PL" sz="2600" b="1" dirty="0">
              <a:solidFill>
                <a:schemeClr val="tx1"/>
              </a:solidFill>
            </a:endParaRPr>
          </a:p>
          <a:p>
            <a:endParaRPr lang="pl-PL" sz="2800"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043608" y="836712"/>
            <a:ext cx="8100392" cy="6021288"/>
          </a:xfrm>
        </p:spPr>
        <p:txBody>
          <a:bodyPr>
            <a:normAutofit lnSpcReduction="10000"/>
          </a:bodyPr>
          <a:lstStyle/>
          <a:p>
            <a:r>
              <a:rPr lang="pl-PL" dirty="0" smtClean="0"/>
              <a:t>W myśl jednego z poglądów, jeżeli na podstawie wykładni językowej zostanie jednoznacznie ustalony sens przepisu, wówczas powinien zakończyć się cały proces wykładni (w tym nie ma potrzeby do sięgania m.in. do wykładni systemowej).</a:t>
            </a:r>
          </a:p>
          <a:p>
            <a:r>
              <a:rPr lang="pl-PL" b="1" dirty="0" smtClean="0"/>
              <a:t>Ale jest też pogląd przeciwny</a:t>
            </a:r>
            <a:r>
              <a:rPr lang="pl-PL" dirty="0" smtClean="0"/>
              <a:t> – w każdym przypadku przepis prawny powinien być poddany nie tylko wykładni językowej, ale również systemowej (tak np. TK). Może dojść do sytuacji, kiedy literalne (jasne?) brzmienie przepisu może być sprzeczne z innymi normami.</a:t>
            </a:r>
            <a:endParaRPr lang="pl-PL"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836712"/>
            <a:ext cx="8229600" cy="1143000"/>
          </a:xfrm>
        </p:spPr>
        <p:txBody>
          <a:bodyPr>
            <a:normAutofit fontScale="90000"/>
          </a:bodyPr>
          <a:lstStyle/>
          <a:p>
            <a:r>
              <a:rPr lang="pl-PL" b="1" dirty="0" smtClean="0"/>
              <a:t>Dyrektywy funkcjonalne (celowościowe)</a:t>
            </a:r>
            <a:endParaRPr lang="pl-PL" b="1" dirty="0"/>
          </a:p>
        </p:txBody>
      </p:sp>
      <p:sp>
        <p:nvSpPr>
          <p:cNvPr id="3" name="Symbol zastępczy zawartości 2"/>
          <p:cNvSpPr>
            <a:spLocks noGrp="1"/>
          </p:cNvSpPr>
          <p:nvPr>
            <p:ph idx="1"/>
          </p:nvPr>
        </p:nvSpPr>
        <p:spPr>
          <a:xfrm>
            <a:off x="914400" y="2060849"/>
            <a:ext cx="8229600" cy="4797152"/>
          </a:xfrm>
        </p:spPr>
        <p:txBody>
          <a:bodyPr>
            <a:normAutofit fontScale="85000" lnSpcReduction="20000"/>
          </a:bodyPr>
          <a:lstStyle/>
          <a:p>
            <a:r>
              <a:rPr lang="pl-PL" dirty="0" smtClean="0"/>
              <a:t>Odwołują się do założenia, że racjonalny prawodawca stanowi normy, aby w sposób maksymalnie sprawny realizować uznawane, a zwłaszcza preferowane przez siebie wartości.</a:t>
            </a:r>
          </a:p>
          <a:p>
            <a:r>
              <a:rPr lang="pl-PL" dirty="0" smtClean="0"/>
              <a:t>Ocena i wiedza aktualnego ustawodawcy, tj. z chwili dokonywania wykładni (tzw. </a:t>
            </a:r>
            <a:r>
              <a:rPr lang="pl-PL" b="1" dirty="0" smtClean="0"/>
              <a:t>dynamiczna wykładnia</a:t>
            </a:r>
            <a:r>
              <a:rPr lang="pl-PL" dirty="0" smtClean="0"/>
              <a:t>).</a:t>
            </a:r>
          </a:p>
          <a:p>
            <a:r>
              <a:rPr lang="pl-PL" dirty="0" smtClean="0"/>
              <a:t>Jest jeszcze </a:t>
            </a:r>
            <a:r>
              <a:rPr lang="pl-PL" b="1" dirty="0" smtClean="0"/>
              <a:t>wykładnia statyczna </a:t>
            </a:r>
            <a:r>
              <a:rPr lang="pl-PL" dirty="0" smtClean="0"/>
              <a:t>– cele rzeczywistego prawodawcy (np. projekty ustaw, uzasadnienia projektów, sprawozdania z sesji parlamentarnych – odtwarzamy proces legislacyjny - wykładnia historyczna). </a:t>
            </a:r>
          </a:p>
          <a:p>
            <a:r>
              <a:rPr lang="pl-PL" dirty="0" smtClean="0"/>
              <a:t>Wykładnia statyczna powinna mieć charakter pomocniczy.</a:t>
            </a:r>
            <a:endParaRPr lang="pl-PL"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836712"/>
            <a:ext cx="8229600" cy="1143000"/>
          </a:xfrm>
        </p:spPr>
        <p:txBody>
          <a:bodyPr/>
          <a:lstStyle/>
          <a:p>
            <a:r>
              <a:rPr lang="pl-PL" b="1" dirty="0" smtClean="0"/>
              <a:t>Źródła wartości ustawodawcy</a:t>
            </a:r>
            <a:endParaRPr lang="pl-PL" b="1" dirty="0"/>
          </a:p>
        </p:txBody>
      </p:sp>
      <p:graphicFrame>
        <p:nvGraphicFramePr>
          <p:cNvPr id="4" name="Symbol zastępczy zawartości 3"/>
          <p:cNvGraphicFramePr>
            <a:graphicFrameLocks noGrp="1"/>
          </p:cNvGraphicFramePr>
          <p:nvPr>
            <p:ph idx="1"/>
          </p:nvPr>
        </p:nvGraphicFramePr>
        <p:xfrm>
          <a:off x="1187624" y="2348880"/>
          <a:ext cx="7776864" cy="38610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043608" y="980728"/>
            <a:ext cx="8100392" cy="5877272"/>
          </a:xfrm>
        </p:spPr>
        <p:txBody>
          <a:bodyPr>
            <a:normAutofit fontScale="92500" lnSpcReduction="10000"/>
          </a:bodyPr>
          <a:lstStyle/>
          <a:p>
            <a:r>
              <a:rPr lang="pl-PL" dirty="0" smtClean="0"/>
              <a:t>Wykładnia funkcjonalna dopuszczalna jest wtedy, gdy na podstawie dyrektyw językowych nie można jednoznacznie ustalić treści lub mocy normy prawnej. Przepis dalej jest niejasny, nie wiadomo, czy ma charakter bezwzględnie wiążący albo dyspozytywny.</a:t>
            </a:r>
          </a:p>
          <a:p>
            <a:r>
              <a:rPr lang="pl-PL" dirty="0" smtClean="0"/>
              <a:t>Wykładnię funkcjonalną można zastosować także wtedy, gdy konieczne jest wyjaśnienie niejednoznacznych wyników wykładni systemowej.</a:t>
            </a:r>
          </a:p>
          <a:p>
            <a:r>
              <a:rPr lang="pl-PL" dirty="0" smtClean="0"/>
              <a:t>Dopuszczalne jest odejście od wykładni językowej, gdy przemawia za tym wykładnia systemowa i funkcjonalna. </a:t>
            </a:r>
          </a:p>
          <a:p>
            <a:endParaRPr lang="pl-PL"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971600" y="836712"/>
            <a:ext cx="8172400" cy="6021288"/>
          </a:xfrm>
        </p:spPr>
        <p:txBody>
          <a:bodyPr>
            <a:normAutofit lnSpcReduction="10000"/>
          </a:bodyPr>
          <a:lstStyle/>
          <a:p>
            <a:r>
              <a:rPr lang="pl-PL" dirty="0" smtClean="0"/>
              <a:t>Jeżeli na podstawie dyrektyw językowych i systemowych znaczenie przepisów będzie jasne (tj. nie będzie budzić wątpliwości), proces wykładni powinien się zakończyć. Nie powinno się wówczas sięgać do wykładni funkcjonalnej.</a:t>
            </a:r>
          </a:p>
          <a:p>
            <a:r>
              <a:rPr lang="pl-PL" dirty="0" smtClean="0"/>
              <a:t>W wyjątkowych sytuacjach, gdyby dwie pierwsze wykładnie doprowadziłyby do niedorzecznych rezultatów społecznych lub aksjologicznej niespójności systemu prawnego, co podważyłoby racjonalność ustawodawcy, trzeba sięgnąć po wykładnię funkcjonalną.</a:t>
            </a:r>
            <a:endParaRPr lang="pl-PL"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43608" y="836712"/>
            <a:ext cx="8100392" cy="1143000"/>
          </a:xfrm>
        </p:spPr>
        <p:txBody>
          <a:bodyPr/>
          <a:lstStyle/>
          <a:p>
            <a:r>
              <a:rPr lang="pl-PL" b="1" dirty="0" smtClean="0"/>
              <a:t>Wyniki wykładni</a:t>
            </a:r>
            <a:endParaRPr lang="pl-PL" dirty="0"/>
          </a:p>
        </p:txBody>
      </p:sp>
      <p:sp>
        <p:nvSpPr>
          <p:cNvPr id="3" name="Symbol zastępczy zawartości 2"/>
          <p:cNvSpPr>
            <a:spLocks noGrp="1"/>
          </p:cNvSpPr>
          <p:nvPr>
            <p:ph idx="1"/>
          </p:nvPr>
        </p:nvSpPr>
        <p:spPr>
          <a:xfrm>
            <a:off x="971600" y="1988841"/>
            <a:ext cx="8172400" cy="4869160"/>
          </a:xfrm>
        </p:spPr>
        <p:txBody>
          <a:bodyPr>
            <a:normAutofit fontScale="70000" lnSpcReduction="20000"/>
          </a:bodyPr>
          <a:lstStyle/>
          <a:p>
            <a:pPr lvl="0"/>
            <a:r>
              <a:rPr lang="pl-PL" b="1" dirty="0" smtClean="0"/>
              <a:t>Wykładnia stwierdzająca </a:t>
            </a:r>
            <a:r>
              <a:rPr lang="pl-PL" dirty="0" smtClean="0"/>
              <a:t>- ustalenie, że wykładnia językowa pozwala jednocześnie określić treść lun moc normy; nie ma podstaw do zakwestionowania ustalonego sensu normy;</a:t>
            </a:r>
          </a:p>
          <a:p>
            <a:pPr lvl="0"/>
            <a:r>
              <a:rPr lang="pl-PL" b="1" dirty="0" smtClean="0"/>
              <a:t>Wykładnia rozszerzająca </a:t>
            </a:r>
            <a:r>
              <a:rPr lang="pl-PL" dirty="0" smtClean="0"/>
              <a:t>- ustalenie, że ze względu na wykładnię systemową lub funkcjonalną należy przyjąć szerszy zakres normowania lub zastosowania normy, niż wynikałoby to z rezultatów na podstawie wykładni językowej;</a:t>
            </a:r>
          </a:p>
          <a:p>
            <a:pPr lvl="0"/>
            <a:r>
              <a:rPr lang="pl-PL" b="1" dirty="0" smtClean="0"/>
              <a:t>Wykładnia zwężająca </a:t>
            </a:r>
            <a:r>
              <a:rPr lang="pl-PL" dirty="0" smtClean="0"/>
              <a:t>- ustalenie, że ze względu na wykładnię systemową lub funkcjonalną należy przyjąć węższy zakres normowania lub zastosowania normy, niż wynikałoby to z rezultatów na podstawie wykładni językowej;</a:t>
            </a:r>
          </a:p>
          <a:p>
            <a:pPr lvl="0"/>
            <a:r>
              <a:rPr lang="pl-PL" b="1" dirty="0" smtClean="0"/>
              <a:t>Wykładnia derogująca</a:t>
            </a:r>
            <a:r>
              <a:rPr lang="pl-PL" dirty="0" smtClean="0"/>
              <a:t> – ustalenie, że ze względu na pozajęzykowe dyrektywy wykładni przepis nie ma doniosłości normatywnej, może że z perspektywy wykładni językowej należałoby mu takie znaczenie przypisać (kontrowersyjne?).</a:t>
            </a:r>
          </a:p>
          <a:p>
            <a:endParaRPr lang="pl-PL" dirty="0" smtClean="0"/>
          </a:p>
          <a:p>
            <a:endParaRPr lang="pl-PL" dirty="0" smtClean="0"/>
          </a:p>
          <a:p>
            <a:pPr lvl="0"/>
            <a:endParaRPr lang="pl-PL" dirty="0" smtClean="0"/>
          </a:p>
          <a:p>
            <a:pPr lvl="0"/>
            <a:endParaRPr lang="pl-PL" dirty="0" smtClean="0"/>
          </a:p>
          <a:p>
            <a:endParaRPr lang="pl-PL"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836712"/>
            <a:ext cx="8229600" cy="1143000"/>
          </a:xfrm>
        </p:spPr>
        <p:txBody>
          <a:bodyPr>
            <a:normAutofit/>
          </a:bodyPr>
          <a:lstStyle/>
          <a:p>
            <a:r>
              <a:rPr lang="pl-PL" b="1" dirty="0" smtClean="0"/>
              <a:t>Wnioskowanie z norm o normach</a:t>
            </a:r>
            <a:endParaRPr lang="pl-PL" b="1" dirty="0"/>
          </a:p>
        </p:txBody>
      </p:sp>
      <p:sp>
        <p:nvSpPr>
          <p:cNvPr id="3" name="Symbol zastępczy zawartości 2"/>
          <p:cNvSpPr>
            <a:spLocks noGrp="1"/>
          </p:cNvSpPr>
          <p:nvPr>
            <p:ph idx="1"/>
          </p:nvPr>
        </p:nvSpPr>
        <p:spPr>
          <a:xfrm>
            <a:off x="1043608" y="2060849"/>
            <a:ext cx="8100392" cy="4797152"/>
          </a:xfrm>
        </p:spPr>
        <p:txBody>
          <a:bodyPr/>
          <a:lstStyle/>
          <a:p>
            <a:r>
              <a:rPr lang="pl-PL" dirty="0" smtClean="0"/>
              <a:t>Bierzemy pod uwagę nie tylko normy, jakie wywnioskowaliśmy z przytoczonych dyrektyw interpretacyjnych.</a:t>
            </a:r>
          </a:p>
          <a:p>
            <a:r>
              <a:rPr lang="pl-PL" dirty="0" smtClean="0"/>
              <a:t>Także normy, które z powyższych zostały wywnioskowane. Nie zostały wyznaczone żadnymi przepisami prawnymi (jest to dorobek doktryny).</a:t>
            </a:r>
          </a:p>
          <a:p>
            <a:r>
              <a:rPr lang="pl-PL" dirty="0" smtClean="0"/>
              <a:t>To swego rodzaju prawotwórstwo ze strony </a:t>
            </a:r>
            <a:r>
              <a:rPr lang="pl-PL" dirty="0" smtClean="0"/>
              <a:t>interpretatora.</a:t>
            </a:r>
            <a:endParaRPr lang="pl-PL"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836712"/>
            <a:ext cx="8229600" cy="1143000"/>
          </a:xfrm>
        </p:spPr>
        <p:txBody>
          <a:bodyPr/>
          <a:lstStyle/>
          <a:p>
            <a:r>
              <a:rPr lang="pl-PL" b="1" dirty="0" smtClean="0"/>
              <a:t>Brzmi skomplikowanie? </a:t>
            </a:r>
            <a:r>
              <a:rPr lang="pl-PL" b="1" dirty="0" smtClean="0">
                <a:sym typeface="Wingdings" pitchFamily="2" charset="2"/>
              </a:rPr>
              <a:t></a:t>
            </a:r>
            <a:endParaRPr lang="pl-PL" b="1" dirty="0"/>
          </a:p>
        </p:txBody>
      </p:sp>
      <p:sp>
        <p:nvSpPr>
          <p:cNvPr id="3" name="Symbol zastępczy zawartości 2"/>
          <p:cNvSpPr>
            <a:spLocks noGrp="1"/>
          </p:cNvSpPr>
          <p:nvPr>
            <p:ph idx="1"/>
          </p:nvPr>
        </p:nvSpPr>
        <p:spPr>
          <a:xfrm>
            <a:off x="914400" y="1772817"/>
            <a:ext cx="8229600" cy="5085184"/>
          </a:xfrm>
        </p:spPr>
        <p:txBody>
          <a:bodyPr/>
          <a:lstStyle/>
          <a:p>
            <a:r>
              <a:rPr lang="pl-PL" sz="2500" dirty="0" smtClean="0"/>
              <a:t>To są wnioskowania prawnicze (reguły inferencyjne</a:t>
            </a:r>
            <a:r>
              <a:rPr lang="pl-PL" sz="2500" dirty="0" smtClean="0"/>
              <a:t>).</a:t>
            </a:r>
            <a:endParaRPr lang="pl-PL" sz="2500" dirty="0" smtClean="0"/>
          </a:p>
          <a:p>
            <a:r>
              <a:rPr lang="pl-PL" sz="2500" dirty="0" smtClean="0"/>
              <a:t>Jakimi regułami będziemy się posługiwać?</a:t>
            </a:r>
          </a:p>
          <a:p>
            <a:pPr>
              <a:buNone/>
            </a:pPr>
            <a:endParaRPr lang="pl-PL" dirty="0"/>
          </a:p>
        </p:txBody>
      </p:sp>
      <p:graphicFrame>
        <p:nvGraphicFramePr>
          <p:cNvPr id="4" name="Diagram 3"/>
          <p:cNvGraphicFramePr/>
          <p:nvPr/>
        </p:nvGraphicFramePr>
        <p:xfrm>
          <a:off x="1403648" y="2996952"/>
          <a:ext cx="7416824" cy="38610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836712"/>
            <a:ext cx="8229600" cy="1143000"/>
          </a:xfrm>
        </p:spPr>
        <p:txBody>
          <a:bodyPr>
            <a:normAutofit fontScale="90000"/>
          </a:bodyPr>
          <a:lstStyle/>
          <a:p>
            <a:r>
              <a:rPr lang="pl-PL" b="1" dirty="0" smtClean="0"/>
              <a:t>Reguły instrumentalnego nakazu i zakazu</a:t>
            </a:r>
            <a:endParaRPr lang="pl-PL" b="1" dirty="0"/>
          </a:p>
        </p:txBody>
      </p:sp>
      <p:sp>
        <p:nvSpPr>
          <p:cNvPr id="3" name="Symbol zastępczy zawartości 2"/>
          <p:cNvSpPr>
            <a:spLocks noGrp="1"/>
          </p:cNvSpPr>
          <p:nvPr>
            <p:ph idx="1"/>
          </p:nvPr>
        </p:nvSpPr>
        <p:spPr>
          <a:xfrm>
            <a:off x="914400" y="2332037"/>
            <a:ext cx="8229600" cy="4525963"/>
          </a:xfrm>
        </p:spPr>
        <p:txBody>
          <a:bodyPr/>
          <a:lstStyle/>
          <a:p>
            <a:r>
              <a:rPr lang="pl-PL" dirty="0" smtClean="0"/>
              <a:t>Jeżeli jakaś norma nakazuje adresatowi zrealizować określony stan rzeczy, to wynika z tej normy:</a:t>
            </a:r>
          </a:p>
          <a:p>
            <a:pPr>
              <a:buNone/>
            </a:pPr>
            <a:endParaRPr lang="pl-PL" dirty="0"/>
          </a:p>
        </p:txBody>
      </p:sp>
      <p:graphicFrame>
        <p:nvGraphicFramePr>
          <p:cNvPr id="4" name="Diagram 3"/>
          <p:cNvGraphicFramePr/>
          <p:nvPr/>
        </p:nvGraphicFramePr>
        <p:xfrm>
          <a:off x="1043608" y="2794000"/>
          <a:ext cx="7992888"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836712"/>
            <a:ext cx="8229600" cy="1143000"/>
          </a:xfrm>
        </p:spPr>
        <p:txBody>
          <a:bodyPr/>
          <a:lstStyle/>
          <a:p>
            <a:r>
              <a:rPr lang="pl-PL" b="1" dirty="0" smtClean="0"/>
              <a:t>Reguły a </a:t>
            </a:r>
            <a:r>
              <a:rPr lang="pl-PL" b="1" dirty="0" err="1" smtClean="0"/>
              <a:t>fortiori</a:t>
            </a:r>
            <a:r>
              <a:rPr lang="pl-PL" b="1" dirty="0" smtClean="0"/>
              <a:t> („tym bardziej”)</a:t>
            </a:r>
            <a:endParaRPr lang="pl-PL" b="1" dirty="0"/>
          </a:p>
        </p:txBody>
      </p:sp>
      <p:sp>
        <p:nvSpPr>
          <p:cNvPr id="3" name="Symbol zastępczy zawartości 2"/>
          <p:cNvSpPr>
            <a:spLocks noGrp="1"/>
          </p:cNvSpPr>
          <p:nvPr>
            <p:ph idx="1"/>
          </p:nvPr>
        </p:nvSpPr>
        <p:spPr>
          <a:xfrm>
            <a:off x="1043608" y="1988841"/>
            <a:ext cx="8100392" cy="4869160"/>
          </a:xfrm>
        </p:spPr>
        <p:txBody>
          <a:bodyPr/>
          <a:lstStyle/>
          <a:p>
            <a:r>
              <a:rPr lang="pl-PL" b="1" dirty="0" smtClean="0"/>
              <a:t>argumentum a </a:t>
            </a:r>
            <a:r>
              <a:rPr lang="pl-PL" b="1" dirty="0" err="1" smtClean="0"/>
              <a:t>maiori</a:t>
            </a:r>
            <a:r>
              <a:rPr lang="pl-PL" b="1" dirty="0" smtClean="0"/>
              <a:t> ad minus </a:t>
            </a:r>
            <a:r>
              <a:rPr lang="pl-PL" dirty="0" smtClean="0"/>
              <a:t>(„z większego na mniejsze”) – komu nakazane (dozwolone) jest czynić więcej, temu nakazane (dozwolone) jest także czynić mniej.</a:t>
            </a:r>
          </a:p>
          <a:p>
            <a:r>
              <a:rPr lang="pl-PL" b="1" dirty="0" smtClean="0"/>
              <a:t>argumentum a </a:t>
            </a:r>
            <a:r>
              <a:rPr lang="pl-PL" b="1" dirty="0" err="1" smtClean="0"/>
              <a:t>minori</a:t>
            </a:r>
            <a:r>
              <a:rPr lang="pl-PL" b="1" dirty="0" smtClean="0"/>
              <a:t> ad </a:t>
            </a:r>
            <a:r>
              <a:rPr lang="pl-PL" b="1" dirty="0" err="1" smtClean="0"/>
              <a:t>maius</a:t>
            </a:r>
            <a:r>
              <a:rPr lang="pl-PL" b="1" dirty="0" smtClean="0"/>
              <a:t> </a:t>
            </a:r>
            <a:r>
              <a:rPr lang="pl-PL" dirty="0" smtClean="0"/>
              <a:t>(„z mniejszego na większe”) – pewna norma </a:t>
            </a:r>
            <a:r>
              <a:rPr lang="pl-PL" dirty="0" smtClean="0"/>
              <a:t>zakazu </a:t>
            </a:r>
            <a:r>
              <a:rPr lang="pl-PL" dirty="0" smtClean="0"/>
              <a:t>określonego zachowania; wniosek, że tym bardziej zakazane jest czynić „coś więcej”.</a:t>
            </a:r>
            <a:endParaRPr lang="pl-PL"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1130" y="836712"/>
            <a:ext cx="8229600" cy="1143000"/>
          </a:xfrm>
        </p:spPr>
        <p:txBody>
          <a:bodyPr/>
          <a:lstStyle/>
          <a:p>
            <a:r>
              <a:rPr lang="pl-PL" b="1" dirty="0" smtClean="0"/>
              <a:t>Wprowadzenie</a:t>
            </a:r>
            <a:endParaRPr lang="pl-PL" b="1" dirty="0"/>
          </a:p>
        </p:txBody>
      </p:sp>
      <p:sp>
        <p:nvSpPr>
          <p:cNvPr id="3" name="Symbol zastępczy zawartości 2"/>
          <p:cNvSpPr>
            <a:spLocks noGrp="1"/>
          </p:cNvSpPr>
          <p:nvPr>
            <p:ph idx="1"/>
          </p:nvPr>
        </p:nvSpPr>
        <p:spPr>
          <a:xfrm>
            <a:off x="911130" y="2320174"/>
            <a:ext cx="8229600" cy="4525963"/>
          </a:xfrm>
        </p:spPr>
        <p:txBody>
          <a:bodyPr>
            <a:normAutofit lnSpcReduction="10000"/>
          </a:bodyPr>
          <a:lstStyle/>
          <a:p>
            <a:r>
              <a:rPr lang="pl-PL" dirty="0" smtClean="0"/>
              <a:t>Wykładnia prawa (właśc. przepisów prawa) służy ustaleniu, jaka norma jest właściwa do rozstrzygnięcia konkretnej sprawy.</a:t>
            </a:r>
          </a:p>
          <a:p>
            <a:r>
              <a:rPr lang="pl-PL" dirty="0" smtClean="0"/>
              <a:t>Sąd rozpoznający sprawę nie może odmówić zastosowania przepisu ustawy lub równorzędnego aktu normatywnego z powodu jego niezgodności z KRP. W przypadku poważnych wątpliwości powinien się zwrócić z pytaniem do TK (SN z 16.4.2004, I CK 291/03).</a:t>
            </a:r>
            <a:endParaRPr lang="pl-PL"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836712"/>
            <a:ext cx="8229600" cy="1143000"/>
          </a:xfrm>
        </p:spPr>
        <p:txBody>
          <a:bodyPr/>
          <a:lstStyle/>
          <a:p>
            <a:r>
              <a:rPr lang="pl-PL" b="1" dirty="0" smtClean="0"/>
              <a:t>Analogia z ustawy (analogia </a:t>
            </a:r>
            <a:r>
              <a:rPr lang="pl-PL" b="1" dirty="0" err="1" smtClean="0"/>
              <a:t>legis</a:t>
            </a:r>
            <a:r>
              <a:rPr lang="pl-PL" b="1" dirty="0" smtClean="0"/>
              <a:t>)</a:t>
            </a:r>
            <a:endParaRPr lang="pl-PL" b="1" dirty="0"/>
          </a:p>
        </p:txBody>
      </p:sp>
      <p:sp>
        <p:nvSpPr>
          <p:cNvPr id="3" name="Symbol zastępczy zawartości 2"/>
          <p:cNvSpPr>
            <a:spLocks noGrp="1"/>
          </p:cNvSpPr>
          <p:nvPr>
            <p:ph idx="1"/>
          </p:nvPr>
        </p:nvSpPr>
        <p:spPr>
          <a:xfrm>
            <a:off x="1043608" y="1988841"/>
            <a:ext cx="8100392" cy="4869160"/>
          </a:xfrm>
        </p:spPr>
        <p:txBody>
          <a:bodyPr>
            <a:normAutofit fontScale="92500" lnSpcReduction="10000"/>
          </a:bodyPr>
          <a:lstStyle/>
          <a:p>
            <a:r>
              <a:rPr lang="pl-PL" dirty="0" smtClean="0"/>
              <a:t>Tego typu zabieg – w przeciwieństwie do prawa karnego – jest dopuszczalny w prawie cywilnym.</a:t>
            </a:r>
          </a:p>
          <a:p>
            <a:r>
              <a:rPr lang="pl-PL" dirty="0" smtClean="0"/>
              <a:t>Do zastosowania, gdy dyrektywy językowe i systemowe jednoznacznie nie wskazują na to, że określony przepis dotyczy wyłącznie stanu faktycznego w nim wyznaczonego (a contrario), a równocześnie silna argumentacja funkcjonalna pozwala przyjąć, że ustanowiona w przepisie prawnym regulacja odnosi się także do okoliczności w istotny sposób podobnych do tej jaka została w nim opisana. </a:t>
            </a:r>
            <a:endParaRPr lang="pl-PL"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71600" y="836712"/>
            <a:ext cx="8172400" cy="1143000"/>
          </a:xfrm>
        </p:spPr>
        <p:txBody>
          <a:bodyPr/>
          <a:lstStyle/>
          <a:p>
            <a:r>
              <a:rPr lang="pl-PL" b="1" dirty="0" smtClean="0"/>
              <a:t>Analogia prawa (analogia iuris)</a:t>
            </a:r>
            <a:endParaRPr lang="pl-PL" b="1" dirty="0"/>
          </a:p>
        </p:txBody>
      </p:sp>
      <p:sp>
        <p:nvSpPr>
          <p:cNvPr id="3" name="Symbol zastępczy zawartości 2"/>
          <p:cNvSpPr>
            <a:spLocks noGrp="1"/>
          </p:cNvSpPr>
          <p:nvPr>
            <p:ph idx="1"/>
          </p:nvPr>
        </p:nvSpPr>
        <p:spPr>
          <a:xfrm>
            <a:off x="1043608" y="2332037"/>
            <a:ext cx="8100392" cy="4525963"/>
          </a:xfrm>
        </p:spPr>
        <p:txBody>
          <a:bodyPr>
            <a:normAutofit lnSpcReduction="10000"/>
          </a:bodyPr>
          <a:lstStyle/>
          <a:p>
            <a:r>
              <a:rPr lang="pl-PL" dirty="0" smtClean="0"/>
              <a:t>Bardzo niepewna, daleko idąca analogia.</a:t>
            </a:r>
          </a:p>
          <a:p>
            <a:r>
              <a:rPr lang="pl-PL" dirty="0" smtClean="0"/>
              <a:t>Wnioski o obowiązywaniu norm nieustanowionych w przepisach prawnych wyprowadza się tu z wielu rozstrzygnięć dotyczących innych, od rozważanej kwestii, stanów faktycznych, której jednak wskazują na określony system preferencji wartości, jakimi kieruje się w swych ocenach prawodawca. </a:t>
            </a:r>
            <a:endParaRPr lang="pl-PL"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836712"/>
            <a:ext cx="8229600" cy="1143000"/>
          </a:xfrm>
        </p:spPr>
        <p:txBody>
          <a:bodyPr>
            <a:normAutofit fontScale="90000"/>
          </a:bodyPr>
          <a:lstStyle/>
          <a:p>
            <a:r>
              <a:rPr lang="pl-PL" b="1" dirty="0" smtClean="0"/>
              <a:t>Związanie sądu w działaniach interpretacyjnych i inferencyjnych</a:t>
            </a:r>
            <a:endParaRPr lang="pl-PL" b="1" dirty="0"/>
          </a:p>
        </p:txBody>
      </p:sp>
      <p:sp>
        <p:nvSpPr>
          <p:cNvPr id="3" name="Symbol zastępczy zawartości 2"/>
          <p:cNvSpPr>
            <a:spLocks noGrp="1"/>
          </p:cNvSpPr>
          <p:nvPr>
            <p:ph idx="1"/>
          </p:nvPr>
        </p:nvSpPr>
        <p:spPr>
          <a:xfrm>
            <a:off x="914400" y="2332037"/>
            <a:ext cx="8229600" cy="4525963"/>
          </a:xfrm>
        </p:spPr>
        <p:txBody>
          <a:bodyPr>
            <a:normAutofit lnSpcReduction="10000"/>
          </a:bodyPr>
          <a:lstStyle/>
          <a:p>
            <a:r>
              <a:rPr lang="pl-PL" dirty="0" smtClean="0"/>
              <a:t>Sąd nie jest skrępowany w interpretacji przepisów prawa, czyli może posługiwać się także regułami inferencyjnymi.</a:t>
            </a:r>
          </a:p>
          <a:p>
            <a:r>
              <a:rPr lang="pl-PL" dirty="0" smtClean="0"/>
              <a:t>Może się jednak zdarzyć tak, że na mocy szczególnej normy kompetencyjnej sąd orzekający może być prawnie obowiązany do stosowania normy prawnej w znaczeniu ustalonym przez organ wskazany w tej normie kompetencyjnej.</a:t>
            </a:r>
            <a:endParaRPr lang="pl-PL"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836712"/>
            <a:ext cx="8229600" cy="1143000"/>
          </a:xfrm>
        </p:spPr>
        <p:txBody>
          <a:bodyPr>
            <a:normAutofit fontScale="90000"/>
          </a:bodyPr>
          <a:lstStyle/>
          <a:p>
            <a:r>
              <a:rPr lang="pl-PL" b="1" dirty="0" smtClean="0"/>
              <a:t>Trzy rodzaje wykładnie prawnie wiążącej</a:t>
            </a:r>
            <a:endParaRPr lang="pl-PL" b="1" dirty="0"/>
          </a:p>
        </p:txBody>
      </p:sp>
      <p:graphicFrame>
        <p:nvGraphicFramePr>
          <p:cNvPr id="4" name="Symbol zastępczy zawartości 3"/>
          <p:cNvGraphicFramePr>
            <a:graphicFrameLocks noGrp="1"/>
          </p:cNvGraphicFramePr>
          <p:nvPr>
            <p:ph idx="1"/>
          </p:nvPr>
        </p:nvGraphicFramePr>
        <p:xfrm>
          <a:off x="914400" y="23320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836712"/>
            <a:ext cx="8229600" cy="1143000"/>
          </a:xfrm>
        </p:spPr>
        <p:txBody>
          <a:bodyPr/>
          <a:lstStyle/>
          <a:p>
            <a:r>
              <a:rPr lang="pl-PL" b="1" dirty="0" smtClean="0"/>
              <a:t>Nadzór judykacyjny</a:t>
            </a:r>
            <a:endParaRPr lang="pl-PL" b="1" dirty="0"/>
          </a:p>
        </p:txBody>
      </p:sp>
      <p:sp>
        <p:nvSpPr>
          <p:cNvPr id="3" name="Symbol zastępczy zawartości 2"/>
          <p:cNvSpPr>
            <a:spLocks noGrp="1"/>
          </p:cNvSpPr>
          <p:nvPr>
            <p:ph idx="1"/>
          </p:nvPr>
        </p:nvSpPr>
        <p:spPr>
          <a:xfrm>
            <a:off x="1043608" y="2132857"/>
            <a:ext cx="8100392" cy="4725144"/>
          </a:xfrm>
        </p:spPr>
        <p:txBody>
          <a:bodyPr/>
          <a:lstStyle/>
          <a:p>
            <a:r>
              <a:rPr lang="pl-PL" dirty="0" smtClean="0"/>
              <a:t>Wykładnia wiążąca może być zorientowana na rozstrzygnięcie konkretnej sprawy.</a:t>
            </a:r>
          </a:p>
          <a:p>
            <a:r>
              <a:rPr lang="pl-PL" dirty="0" smtClean="0"/>
              <a:t>Dokonują jej sądy wyższych instancji (z SN na czele) w toku nadzoru judykacyjnego sprawowanego nad orzeczeniami niższych instancji. </a:t>
            </a:r>
            <a:endParaRPr lang="pl-PL"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43608" y="836712"/>
            <a:ext cx="8100392" cy="1143000"/>
          </a:xfrm>
        </p:spPr>
        <p:txBody>
          <a:bodyPr/>
          <a:lstStyle/>
          <a:p>
            <a:r>
              <a:rPr lang="pl-PL" b="1" dirty="0" smtClean="0"/>
              <a:t>Zasady prawne</a:t>
            </a:r>
            <a:endParaRPr lang="pl-PL" b="1" dirty="0"/>
          </a:p>
        </p:txBody>
      </p:sp>
      <p:sp>
        <p:nvSpPr>
          <p:cNvPr id="3" name="Symbol zastępczy zawartości 2"/>
          <p:cNvSpPr>
            <a:spLocks noGrp="1"/>
          </p:cNvSpPr>
          <p:nvPr>
            <p:ph idx="1"/>
          </p:nvPr>
        </p:nvSpPr>
        <p:spPr>
          <a:xfrm>
            <a:off x="1043608" y="1772816"/>
            <a:ext cx="8100392" cy="4958011"/>
          </a:xfrm>
        </p:spPr>
        <p:txBody>
          <a:bodyPr/>
          <a:lstStyle/>
          <a:p>
            <a:r>
              <a:rPr lang="pl-PL" dirty="0" smtClean="0"/>
              <a:t>Zasady prawne uchwala SN w składach powiększonych:</a:t>
            </a:r>
          </a:p>
          <a:p>
            <a:endParaRPr lang="pl-PL" dirty="0"/>
          </a:p>
        </p:txBody>
      </p:sp>
      <p:graphicFrame>
        <p:nvGraphicFramePr>
          <p:cNvPr id="4" name="Diagram 3"/>
          <p:cNvGraphicFramePr/>
          <p:nvPr/>
        </p:nvGraphicFramePr>
        <p:xfrm>
          <a:off x="1115616" y="2996952"/>
          <a:ext cx="8028384" cy="38610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971600" y="836712"/>
            <a:ext cx="8172400" cy="6021288"/>
          </a:xfrm>
        </p:spPr>
        <p:txBody>
          <a:bodyPr>
            <a:normAutofit fontScale="92500" lnSpcReduction="20000"/>
          </a:bodyPr>
          <a:lstStyle/>
          <a:p>
            <a:r>
              <a:rPr lang="pl-PL" dirty="0" smtClean="0"/>
              <a:t>Zasady prawne wiążą tylko składy orzekające SN, a więc wywierają jedynie skutek prawny wewnątrz.</a:t>
            </a:r>
          </a:p>
          <a:p>
            <a:r>
              <a:rPr lang="pl-PL" dirty="0" smtClean="0"/>
              <a:t>Zasady prawne nie wiążą sądów powszechnych, a tym samym orzeczenie wydane niezgodnie z zasadą prawną nie może być z tej tylko przyczyny traktowane jako naruszające prawo.</a:t>
            </a:r>
          </a:p>
          <a:p>
            <a:r>
              <a:rPr lang="pl-PL" dirty="0" smtClean="0"/>
              <a:t>Pomimo tego zasady prawne niewątpliwie oddziałują w istotnej mierze faktycznie na orzecznictwo sądów powszechnych, nie tylko na ich wysoki poziom merytoryczny. Sądu niższych instancji biorą pod uwagę, że SN rozpatrując sprawę w toku kontroli judykacyjnej nie odstąpi od zasady prawnej.</a:t>
            </a:r>
            <a:endParaRPr lang="pl-PL"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836712"/>
            <a:ext cx="8229600" cy="1143000"/>
          </a:xfrm>
        </p:spPr>
        <p:txBody>
          <a:bodyPr>
            <a:normAutofit fontScale="90000"/>
          </a:bodyPr>
          <a:lstStyle/>
          <a:p>
            <a:r>
              <a:rPr lang="pl-PL" b="1" dirty="0" smtClean="0"/>
              <a:t>Dlaczego SN uchwala zasady prawne?</a:t>
            </a:r>
            <a:endParaRPr lang="pl-PL" b="1" dirty="0"/>
          </a:p>
        </p:txBody>
      </p:sp>
      <p:sp>
        <p:nvSpPr>
          <p:cNvPr id="3" name="Symbol zastępczy zawartości 2"/>
          <p:cNvSpPr>
            <a:spLocks noGrp="1"/>
          </p:cNvSpPr>
          <p:nvPr>
            <p:ph idx="1"/>
          </p:nvPr>
        </p:nvSpPr>
        <p:spPr>
          <a:xfrm>
            <a:off x="914400" y="2332037"/>
            <a:ext cx="8229600" cy="4525963"/>
          </a:xfrm>
        </p:spPr>
        <p:txBody>
          <a:bodyPr/>
          <a:lstStyle/>
          <a:p>
            <a:r>
              <a:rPr lang="pl-PL" dirty="0" smtClean="0"/>
              <a:t>Wyjaśnienie przepisów prawnych budzących poważne wątpliwości w praktyce lub których stosowanie wywołało rozbieżności w orzecznictwie – </a:t>
            </a:r>
            <a:r>
              <a:rPr lang="pl-PL" b="1" dirty="0" smtClean="0"/>
              <a:t>charakter abstrakcyjny</a:t>
            </a:r>
            <a:r>
              <a:rPr lang="pl-PL" dirty="0" smtClean="0"/>
              <a:t>.</a:t>
            </a:r>
          </a:p>
          <a:p>
            <a:r>
              <a:rPr lang="pl-PL" dirty="0" smtClean="0"/>
              <a:t>Rozstrzygnięcia zagadnień prawnych budzących poważne wątpliwości w konkretnej sprawie – </a:t>
            </a:r>
            <a:r>
              <a:rPr lang="pl-PL" b="1" dirty="0" smtClean="0"/>
              <a:t>konkretna sprawa</a:t>
            </a:r>
            <a:r>
              <a:rPr lang="pl-PL" dirty="0" smtClean="0"/>
              <a:t>.</a:t>
            </a:r>
            <a:endParaRPr lang="pl-PL"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43608" y="836712"/>
            <a:ext cx="8100392" cy="1143000"/>
          </a:xfrm>
        </p:spPr>
        <p:txBody>
          <a:bodyPr>
            <a:normAutofit fontScale="90000"/>
          </a:bodyPr>
          <a:lstStyle/>
          <a:p>
            <a:r>
              <a:rPr lang="pl-PL" b="1" dirty="0" smtClean="0"/>
              <a:t>Powszechnie obowiązująca wykładnia</a:t>
            </a:r>
            <a:endParaRPr lang="pl-PL" b="1" dirty="0"/>
          </a:p>
        </p:txBody>
      </p:sp>
      <p:sp>
        <p:nvSpPr>
          <p:cNvPr id="3" name="Symbol zastępczy zawartości 2"/>
          <p:cNvSpPr>
            <a:spLocks noGrp="1"/>
          </p:cNvSpPr>
          <p:nvPr>
            <p:ph idx="1"/>
          </p:nvPr>
        </p:nvSpPr>
        <p:spPr>
          <a:xfrm>
            <a:off x="1043608" y="2132857"/>
            <a:ext cx="8100392" cy="4725144"/>
          </a:xfrm>
        </p:spPr>
        <p:txBody>
          <a:bodyPr>
            <a:normAutofit fontScale="70000" lnSpcReduction="20000"/>
          </a:bodyPr>
          <a:lstStyle/>
          <a:p>
            <a:r>
              <a:rPr lang="pl-PL" dirty="0" smtClean="0"/>
              <a:t>TK miał kompetencję do ustalania powszechnie obowiązującej wykładni ustaw. Utracił ją po wejściu w życie obecnie obowiązującej Konstytucji.</a:t>
            </a:r>
          </a:p>
          <a:p>
            <a:r>
              <a:rPr lang="pl-PL" dirty="0" smtClean="0"/>
              <a:t>Pomimo tego, TK orzekając o zgodności określonego przepisu prawnego z KRP, z konieczności logicznej musi wyjaśnić sens nie tylko właściwego przepisu KRP, ale także zaskarżonego przepisu aktu normatywnego.</a:t>
            </a:r>
          </a:p>
          <a:p>
            <a:r>
              <a:rPr lang="pl-PL" dirty="0" smtClean="0"/>
              <a:t>Dokonuje tego poprzez interpretację, która może polegać albo na zaakceptowaniu znaczenia poprzednio wskazanego, albo na ustaleniu nowego znaczenia. Jest to zawsze rozstrzygnięcie interpretacyjnie powszechnie obowiązujące.</a:t>
            </a:r>
          </a:p>
          <a:p>
            <a:r>
              <a:rPr lang="pl-PL" dirty="0" smtClean="0"/>
              <a:t>Posługiwanie się wykładnią autentyczną, z perspektywy podmiotu, który wydał interpretowany przepis. Jednak w istocie jest to już stanowienie nowego prawa.</a:t>
            </a:r>
            <a:endParaRPr lang="pl-PL"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764704"/>
            <a:ext cx="8229600" cy="1143000"/>
          </a:xfrm>
        </p:spPr>
        <p:txBody>
          <a:bodyPr/>
          <a:lstStyle/>
          <a:p>
            <a:r>
              <a:rPr lang="pl-PL" b="1" dirty="0" smtClean="0"/>
              <a:t>Wskazania wspomagające</a:t>
            </a:r>
            <a:endParaRPr lang="pl-PL" b="1" dirty="0"/>
          </a:p>
        </p:txBody>
      </p:sp>
      <p:sp>
        <p:nvSpPr>
          <p:cNvPr id="3" name="Symbol zastępczy zawartości 2"/>
          <p:cNvSpPr>
            <a:spLocks noGrp="1"/>
          </p:cNvSpPr>
          <p:nvPr>
            <p:ph idx="1"/>
          </p:nvPr>
        </p:nvSpPr>
        <p:spPr>
          <a:xfrm>
            <a:off x="1043608" y="1988841"/>
            <a:ext cx="8100392" cy="4869160"/>
          </a:xfrm>
        </p:spPr>
        <p:txBody>
          <a:bodyPr>
            <a:normAutofit fontScale="92500" lnSpcReduction="20000"/>
          </a:bodyPr>
          <a:lstStyle/>
          <a:p>
            <a:r>
              <a:rPr lang="pl-PL" dirty="0" smtClean="0"/>
              <a:t>Korzystanie z dorobku doktryny i judykatury.</a:t>
            </a:r>
          </a:p>
          <a:p>
            <a:r>
              <a:rPr lang="pl-PL" b="1" dirty="0" smtClean="0"/>
              <a:t>Doktryna</a:t>
            </a:r>
            <a:r>
              <a:rPr lang="pl-PL" dirty="0" smtClean="0"/>
              <a:t> – wykładnia doktrynalna; nie jest ona zdeterminowana koniecznością rozstrzygnięcia jakiejś konkretnej sprawy. Dorobek doktryny nie wiąże sądów. </a:t>
            </a:r>
          </a:p>
          <a:p>
            <a:r>
              <a:rPr lang="pl-PL" b="1" dirty="0" smtClean="0"/>
              <a:t>Orzecznictwo sądowe </a:t>
            </a:r>
            <a:r>
              <a:rPr lang="pl-PL" dirty="0" smtClean="0"/>
              <a:t>– przede wszystkim wyższe instancje; niezależnie od wykładni wiążącej. Powszechnie przywołuje się orzecznictwo SN w wyrokach. </a:t>
            </a:r>
          </a:p>
          <a:p>
            <a:r>
              <a:rPr lang="pl-PL" b="1" dirty="0" smtClean="0"/>
              <a:t>Można skorzystać z wykładni historycznej </a:t>
            </a:r>
            <a:r>
              <a:rPr lang="pl-PL" dirty="0" smtClean="0"/>
              <a:t>– odwołanie się do intencji ustawodawcy; jak wyglądały prace legislacyjne. </a:t>
            </a:r>
            <a:endParaRPr lang="pl-PL"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043608" y="836712"/>
            <a:ext cx="8100392" cy="6021288"/>
          </a:xfrm>
        </p:spPr>
        <p:txBody>
          <a:bodyPr>
            <a:normAutofit lnSpcReduction="10000"/>
          </a:bodyPr>
          <a:lstStyle/>
          <a:p>
            <a:r>
              <a:rPr lang="pl-PL" dirty="0" smtClean="0"/>
              <a:t>Ustaleń dokonuje sąd jedynie w zakresie koniecznym do rozstrzygnięcia konkretnej sprawy (tzw. wykładnia operacyjna).</a:t>
            </a:r>
          </a:p>
          <a:p>
            <a:r>
              <a:rPr lang="pl-PL" dirty="0" smtClean="0"/>
              <a:t>„</a:t>
            </a:r>
            <a:r>
              <a:rPr lang="pl-PL" b="1" dirty="0" err="1" smtClean="0"/>
              <a:t>Clara</a:t>
            </a:r>
            <a:r>
              <a:rPr lang="pl-PL" b="1" dirty="0" smtClean="0"/>
              <a:t> non sunt </a:t>
            </a:r>
            <a:r>
              <a:rPr lang="pl-PL" b="1" dirty="0" err="1" smtClean="0"/>
              <a:t>interpretanda</a:t>
            </a:r>
            <a:r>
              <a:rPr lang="pl-PL" dirty="0" smtClean="0"/>
              <a:t>” – „Co jasne, nie wymaga interpretacji”, wystarczy zapoznanie się z przepisem (ale czy na pewno? – czytanie jest już swego rodzaju wykładnią; problem subiektywizacji wykładni).</a:t>
            </a:r>
          </a:p>
          <a:p>
            <a:r>
              <a:rPr lang="pl-PL" dirty="0" smtClean="0"/>
              <a:t>To co jest jasne okazuje się dopiero po zastosowaniu wykładni. Należy stosować wszystkie dyrektywy wykładni. </a:t>
            </a:r>
            <a:endParaRPr lang="pl-PL"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43608" y="836712"/>
            <a:ext cx="8100392" cy="1143000"/>
          </a:xfrm>
        </p:spPr>
        <p:txBody>
          <a:bodyPr/>
          <a:lstStyle/>
          <a:p>
            <a:r>
              <a:rPr lang="pl-PL" b="1" dirty="0" smtClean="0"/>
              <a:t>Zbieg norm</a:t>
            </a:r>
            <a:endParaRPr lang="pl-PL" b="1" dirty="0"/>
          </a:p>
        </p:txBody>
      </p:sp>
      <p:sp>
        <p:nvSpPr>
          <p:cNvPr id="3" name="Symbol zastępczy zawartości 2"/>
          <p:cNvSpPr>
            <a:spLocks noGrp="1"/>
          </p:cNvSpPr>
          <p:nvPr>
            <p:ph idx="1"/>
          </p:nvPr>
        </p:nvSpPr>
        <p:spPr>
          <a:xfrm>
            <a:off x="1043607" y="2204864"/>
            <a:ext cx="8109917" cy="4645199"/>
          </a:xfrm>
        </p:spPr>
        <p:txBody>
          <a:bodyPr>
            <a:normAutofit fontScale="85000" lnSpcReduction="20000"/>
          </a:bodyPr>
          <a:lstStyle/>
          <a:p>
            <a:r>
              <a:rPr lang="pl-PL" dirty="0" smtClean="0"/>
              <a:t>W toku sprawy dla rozstrzygnięcia konkretnego stanu faktycznego może znaleźć zastosowanie kilku przepisów, które wyznaczają niezgodne ze sobą konsekwencje prawne (np. przepisy te mogą się wzajemnie wykluczać). </a:t>
            </a:r>
          </a:p>
          <a:p>
            <a:r>
              <a:rPr lang="pl-PL" dirty="0" smtClean="0"/>
              <a:t>Konkurencja kwalifikacji zdarzeń prawnych pod zrekonstruowane w drodze wykładni normy prawne.</a:t>
            </a:r>
          </a:p>
          <a:p>
            <a:r>
              <a:rPr lang="pl-PL" dirty="0" smtClean="0"/>
              <a:t>W przeciwieństwie do prawa karnego, w prawie cywilnym nie ma tego problemu generalnie unormowanego. Tym samym trzeba kierować się ogólnymi zasadami systemowymi (np. regułą, że przepis szczególny wyłącza przepis ogólny) oraz zasadami prawa cywilnego. </a:t>
            </a:r>
            <a:endParaRPr lang="pl-PL"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836712"/>
            <a:ext cx="8229600" cy="1143000"/>
          </a:xfrm>
        </p:spPr>
        <p:txBody>
          <a:bodyPr/>
          <a:lstStyle/>
          <a:p>
            <a:r>
              <a:rPr lang="pl-PL" b="1" dirty="0" smtClean="0"/>
              <a:t>Wykładnia prawa unijnego</a:t>
            </a:r>
            <a:endParaRPr lang="pl-PL" b="1" dirty="0"/>
          </a:p>
        </p:txBody>
      </p:sp>
      <p:sp>
        <p:nvSpPr>
          <p:cNvPr id="3" name="Symbol zastępczy zawartości 2"/>
          <p:cNvSpPr>
            <a:spLocks noGrp="1"/>
          </p:cNvSpPr>
          <p:nvPr>
            <p:ph idx="1"/>
          </p:nvPr>
        </p:nvSpPr>
        <p:spPr>
          <a:xfrm>
            <a:off x="914400" y="2332037"/>
            <a:ext cx="8229600" cy="4525963"/>
          </a:xfrm>
        </p:spPr>
        <p:txBody>
          <a:bodyPr>
            <a:normAutofit fontScale="70000" lnSpcReduction="20000"/>
          </a:bodyPr>
          <a:lstStyle/>
          <a:p>
            <a:r>
              <a:rPr lang="pl-PL" dirty="0" smtClean="0"/>
              <a:t>Trybunał Sprawiedliwości Unii Europejskiej z siedzibą w Luksemburgu.</a:t>
            </a:r>
          </a:p>
          <a:p>
            <a:r>
              <a:rPr lang="pl-PL" dirty="0" smtClean="0"/>
              <a:t>Nie ukształtował on szczególnych reguł wykładni, posługuje się akceptowalnymi w kulturze europejskiej wzorcami. </a:t>
            </a:r>
          </a:p>
          <a:p>
            <a:r>
              <a:rPr lang="pl-PL" dirty="0" smtClean="0"/>
              <a:t>Przepisy prawa unijnego są formułowane w wielu językach o tym samym walorze prawnym. Tym samym mamy istotne problemy w ustalaniu treści formułowanych norm prawnych.</a:t>
            </a:r>
          </a:p>
          <a:p>
            <a:r>
              <a:rPr lang="pl-PL" dirty="0" smtClean="0"/>
              <a:t>Wykładnia językowa nie ma przodującego znaczenia. Istotne znaczenie wykładni funkcjonalnej – realizacja celów i wartości UE.</a:t>
            </a:r>
          </a:p>
          <a:p>
            <a:r>
              <a:rPr lang="pl-PL" dirty="0" smtClean="0"/>
              <a:t>Tak samo duże znaczenie preambuł zamieszczonych przed aktami prawnymi UE. </a:t>
            </a:r>
          </a:p>
          <a:p>
            <a:r>
              <a:rPr lang="pl-PL" dirty="0" smtClean="0"/>
              <a:t>Wykładnia systemowa zmierza do zachowania spójności prawa wspólnotowego w razie pojawienia się sprzeczności między jego normami. Pierwszeństwo mają normy prawa pierwotnego przed prawem wtórnym. </a:t>
            </a:r>
            <a:endParaRPr lang="pl-PL"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43608" y="836712"/>
            <a:ext cx="8100392" cy="1143000"/>
          </a:xfrm>
        </p:spPr>
        <p:txBody>
          <a:bodyPr>
            <a:normAutofit fontScale="90000"/>
          </a:bodyPr>
          <a:lstStyle/>
          <a:p>
            <a:r>
              <a:rPr lang="pl-PL" b="1" dirty="0" smtClean="0"/>
              <a:t>Zasada pierwszeństwa prawa unijnego wobec prawa krajowego</a:t>
            </a:r>
            <a:endParaRPr lang="pl-PL" b="1" dirty="0"/>
          </a:p>
        </p:txBody>
      </p:sp>
      <p:sp>
        <p:nvSpPr>
          <p:cNvPr id="3" name="Symbol zastępczy zawartości 2"/>
          <p:cNvSpPr>
            <a:spLocks noGrp="1"/>
          </p:cNvSpPr>
          <p:nvPr>
            <p:ph idx="1"/>
          </p:nvPr>
        </p:nvSpPr>
        <p:spPr>
          <a:xfrm>
            <a:off x="1043608" y="2132857"/>
            <a:ext cx="8100392" cy="4725144"/>
          </a:xfrm>
        </p:spPr>
        <p:txBody>
          <a:bodyPr/>
          <a:lstStyle/>
          <a:p>
            <a:r>
              <a:rPr lang="pl-PL" dirty="0" smtClean="0"/>
              <a:t>Prawo unijne ma pierwszeństwo zastosowania względem niezgodnym z nim norm krajowych.</a:t>
            </a:r>
          </a:p>
          <a:p>
            <a:r>
              <a:rPr lang="pl-PL" dirty="0" smtClean="0"/>
              <a:t>Sądy krajowe mają obowiązek stosować interpretacje przepisów prawa krajowego zgodnie z prawem unijnym (tzw. </a:t>
            </a:r>
            <a:r>
              <a:rPr lang="pl-PL" dirty="0" smtClean="0"/>
              <a:t>interpretacja </a:t>
            </a:r>
            <a:r>
              <a:rPr lang="pl-PL" dirty="0" err="1" smtClean="0"/>
              <a:t>prounijna</a:t>
            </a:r>
            <a:r>
              <a:rPr lang="pl-PL" dirty="0" smtClean="0"/>
              <a:t>, zgodna).</a:t>
            </a:r>
          </a:p>
          <a:p>
            <a:r>
              <a:rPr lang="pl-PL" dirty="0" smtClean="0"/>
              <a:t>Powyższe wynika z orzecznictwa ETS/TSUE.</a:t>
            </a:r>
            <a:endParaRPr lang="pl-PL"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836712"/>
            <a:ext cx="8229600" cy="1143000"/>
          </a:xfrm>
        </p:spPr>
        <p:txBody>
          <a:bodyPr/>
          <a:lstStyle/>
          <a:p>
            <a:r>
              <a:rPr lang="pl-PL" b="1" dirty="0" smtClean="0"/>
              <a:t>Właściwość sądów</a:t>
            </a:r>
            <a:endParaRPr lang="pl-PL" b="1" dirty="0"/>
          </a:p>
        </p:txBody>
      </p:sp>
      <p:sp>
        <p:nvSpPr>
          <p:cNvPr id="3" name="Symbol zastępczy zawartości 2"/>
          <p:cNvSpPr>
            <a:spLocks noGrp="1"/>
          </p:cNvSpPr>
          <p:nvPr>
            <p:ph idx="1"/>
          </p:nvPr>
        </p:nvSpPr>
        <p:spPr>
          <a:xfrm>
            <a:off x="1043608" y="2060849"/>
            <a:ext cx="8100392" cy="4797152"/>
          </a:xfrm>
        </p:spPr>
        <p:txBody>
          <a:bodyPr>
            <a:normAutofit fontScale="92500" lnSpcReduction="20000"/>
          </a:bodyPr>
          <a:lstStyle/>
          <a:p>
            <a:r>
              <a:rPr lang="pl-PL" dirty="0" smtClean="0"/>
              <a:t>TSUE powoływany jest do wykładni prawa unijnego. Nie ma żadnych kompetencji interpretacyjnych do praw krajowych członków UE.</a:t>
            </a:r>
          </a:p>
          <a:p>
            <a:r>
              <a:rPr lang="pl-PL" dirty="0" smtClean="0"/>
              <a:t>Przy stosowaniu prawa unijnego na obszarze państw członkowskich funkcję interpretacyjną prawa unijnego wykonuje TSUE we współdziałaniu z sądami krajowymi. </a:t>
            </a:r>
          </a:p>
          <a:p>
            <a:r>
              <a:rPr lang="pl-PL" dirty="0" smtClean="0"/>
              <a:t>Jeżeli sądy krajowe mają wątpliwości co do znaczenia przepisów unijnych, mogą zwrócić się do TSUE o ich wykładnię, która jest wiążąca dla sądu krajowego. </a:t>
            </a:r>
            <a:endParaRPr lang="pl-PL"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43608" y="836712"/>
            <a:ext cx="8100392" cy="1143000"/>
          </a:xfrm>
        </p:spPr>
        <p:txBody>
          <a:bodyPr>
            <a:normAutofit fontScale="90000"/>
          </a:bodyPr>
          <a:lstStyle/>
          <a:p>
            <a:r>
              <a:rPr lang="pl-PL" b="1" dirty="0" smtClean="0"/>
              <a:t>Wiążące ustalenie konsekwencji prawnych stanu faktycznego</a:t>
            </a:r>
            <a:endParaRPr lang="pl-PL" b="1" dirty="0"/>
          </a:p>
        </p:txBody>
      </p:sp>
      <p:sp>
        <p:nvSpPr>
          <p:cNvPr id="3" name="Symbol zastępczy zawartości 2"/>
          <p:cNvSpPr>
            <a:spLocks noGrp="1"/>
          </p:cNvSpPr>
          <p:nvPr>
            <p:ph idx="1"/>
          </p:nvPr>
        </p:nvSpPr>
        <p:spPr>
          <a:xfrm>
            <a:off x="1043608" y="2132857"/>
            <a:ext cx="8100392" cy="4725144"/>
          </a:xfrm>
        </p:spPr>
        <p:txBody>
          <a:bodyPr/>
          <a:lstStyle/>
          <a:p>
            <a:r>
              <a:rPr lang="pl-PL" dirty="0" smtClean="0"/>
              <a:t>Końcowe orzeczenie sądu w postępowaniu – ustanowienie normy indywidualnej.</a:t>
            </a:r>
          </a:p>
          <a:p>
            <a:r>
              <a:rPr lang="pl-PL" dirty="0" smtClean="0"/>
              <a:t>Sąd dokonuje </a:t>
            </a:r>
            <a:r>
              <a:rPr lang="pl-PL" dirty="0" err="1" smtClean="0"/>
              <a:t>subsumpcji</a:t>
            </a:r>
            <a:r>
              <a:rPr lang="pl-PL" dirty="0" smtClean="0"/>
              <a:t> ustalonego stanu faktycznego pod właściwą normę prawną. Stwierdza, że rozpatrywany stan faktyczny stanowi szczególny przypadek należący do zakresu zastosowania tej normy. Dyspozycja zastosowanej normy wskazuje natomiast jej prawne konsekwencje.</a:t>
            </a:r>
            <a:endParaRPr lang="pl-PL"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043608" y="836712"/>
            <a:ext cx="8100392" cy="6021288"/>
          </a:xfrm>
        </p:spPr>
        <p:txBody>
          <a:bodyPr>
            <a:normAutofit lnSpcReduction="10000"/>
          </a:bodyPr>
          <a:lstStyle/>
          <a:p>
            <a:r>
              <a:rPr lang="pl-PL" dirty="0" smtClean="0"/>
              <a:t>Organ stosujący prawo jest związany jest związany dyspozycją normy prawnej. Wiele przepisów daje swego rodzaju luz decyzyjny. Sąd wówczas przy wydawaniu orzeczenia kieruje się np. względami efektywności społecznej oraz ocen moralnych. </a:t>
            </a:r>
          </a:p>
          <a:p>
            <a:r>
              <a:rPr lang="pl-PL" dirty="0" smtClean="0"/>
              <a:t>Jednym z przykładów jest sytuacja, kiedy przepisy poprzestają na celu, jaki ma być osiągnięty, a sąd ma dobrać ku temu odpowiednie środki (np. art. 24 KC).</a:t>
            </a:r>
          </a:p>
          <a:p>
            <a:r>
              <a:rPr lang="pl-PL" dirty="0" smtClean="0"/>
              <a:t>Inny przykład – wybór przez sąd jednego z alternatywnych wskazanych w ustawie sposobów rozwiązania problemu.</a:t>
            </a:r>
          </a:p>
          <a:p>
            <a:pPr>
              <a:buNone/>
            </a:pPr>
            <a:endParaRPr lang="pl-PL"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2924944"/>
            <a:ext cx="8229600" cy="1143000"/>
          </a:xfrm>
        </p:spPr>
        <p:txBody>
          <a:bodyPr/>
          <a:lstStyle/>
          <a:p>
            <a:r>
              <a:rPr lang="pl-PL" b="1" dirty="0"/>
              <a:t>Dziękuję za uwagę</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836712"/>
            <a:ext cx="8229600" cy="1143000"/>
          </a:xfrm>
        </p:spPr>
        <p:txBody>
          <a:bodyPr/>
          <a:lstStyle/>
          <a:p>
            <a:r>
              <a:rPr lang="pl-PL" b="1" dirty="0" smtClean="0"/>
              <a:t>Jakie mamy dyrektywy wykładni?</a:t>
            </a:r>
            <a:endParaRPr lang="pl-PL" b="1" dirty="0"/>
          </a:p>
        </p:txBody>
      </p:sp>
      <p:sp>
        <p:nvSpPr>
          <p:cNvPr id="3" name="Symbol zastępczy zawartości 2"/>
          <p:cNvSpPr>
            <a:spLocks noGrp="1"/>
          </p:cNvSpPr>
          <p:nvPr>
            <p:ph idx="1"/>
          </p:nvPr>
        </p:nvSpPr>
        <p:spPr>
          <a:xfrm>
            <a:off x="914400" y="2332037"/>
            <a:ext cx="8229600" cy="4525963"/>
          </a:xfrm>
        </p:spPr>
        <p:txBody>
          <a:bodyPr/>
          <a:lstStyle/>
          <a:p>
            <a:r>
              <a:rPr lang="pl-PL" dirty="0" smtClean="0"/>
              <a:t>(powtórka ze wstępu do prawoznawstwa) </a:t>
            </a:r>
          </a:p>
          <a:p>
            <a:pPr>
              <a:buNone/>
            </a:pPr>
            <a:endParaRPr lang="pl-PL" dirty="0"/>
          </a:p>
        </p:txBody>
      </p:sp>
      <p:graphicFrame>
        <p:nvGraphicFramePr>
          <p:cNvPr id="4" name="Diagram 3"/>
          <p:cNvGraphicFramePr/>
          <p:nvPr/>
        </p:nvGraphicFramePr>
        <p:xfrm>
          <a:off x="1187624" y="3068960"/>
          <a:ext cx="7704856" cy="35599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836712"/>
            <a:ext cx="8229600" cy="1143000"/>
          </a:xfrm>
        </p:spPr>
        <p:txBody>
          <a:bodyPr/>
          <a:lstStyle/>
          <a:p>
            <a:r>
              <a:rPr lang="pl-PL" b="1" dirty="0" smtClean="0"/>
              <a:t>Dyrektywy językowe</a:t>
            </a:r>
            <a:endParaRPr lang="pl-PL" b="1" dirty="0"/>
          </a:p>
        </p:txBody>
      </p:sp>
      <p:sp>
        <p:nvSpPr>
          <p:cNvPr id="3" name="Symbol zastępczy zawartości 2"/>
          <p:cNvSpPr>
            <a:spLocks noGrp="1"/>
          </p:cNvSpPr>
          <p:nvPr>
            <p:ph idx="1"/>
          </p:nvPr>
        </p:nvSpPr>
        <p:spPr>
          <a:xfrm>
            <a:off x="914400" y="2060848"/>
            <a:ext cx="8229600" cy="4525963"/>
          </a:xfrm>
        </p:spPr>
        <p:txBody>
          <a:bodyPr>
            <a:normAutofit lnSpcReduction="10000"/>
          </a:bodyPr>
          <a:lstStyle/>
          <a:p>
            <a:r>
              <a:rPr lang="pl-PL" dirty="0" smtClean="0"/>
              <a:t>Tzw. wykładnia językowa.</a:t>
            </a:r>
          </a:p>
          <a:p>
            <a:r>
              <a:rPr lang="pl-PL" dirty="0" smtClean="0"/>
              <a:t>Odwołanie się do reguł znaczeniowych i składniowych powszechnego języka etnicznego (w tym przypadku polskiego</a:t>
            </a:r>
            <a:r>
              <a:rPr lang="pl-PL" dirty="0" smtClean="0"/>
              <a:t>).</a:t>
            </a:r>
            <a:endParaRPr lang="pl-PL" dirty="0" smtClean="0"/>
          </a:p>
          <a:p>
            <a:r>
              <a:rPr lang="pl-PL" dirty="0" smtClean="0"/>
              <a:t>Przede wszystkim należy uwzględniać reguły języka, jakie wytworzyły się w środowisku prawniczym, głównie ustanowione w drodze przepisów prawnych (np. powód, pozwany, posiadanie, najemca, pożyczka).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043608" y="836712"/>
            <a:ext cx="8100392" cy="6021288"/>
          </a:xfrm>
        </p:spPr>
        <p:txBody>
          <a:bodyPr>
            <a:normAutofit fontScale="92500"/>
          </a:bodyPr>
          <a:lstStyle/>
          <a:p>
            <a:r>
              <a:rPr lang="pl-PL" dirty="0" smtClean="0"/>
              <a:t>Prawodawca posługuje się językiem, który wyraża normy prawne.</a:t>
            </a:r>
          </a:p>
          <a:p>
            <a:r>
              <a:rPr lang="pl-PL" dirty="0" smtClean="0"/>
              <a:t>Każde słowo użyte w tekście jest potrzebne, nie może być pominięte w toku wykładni.</a:t>
            </a:r>
          </a:p>
          <a:p>
            <a:r>
              <a:rPr lang="pl-PL" dirty="0" smtClean="0"/>
              <a:t>W razie braku szczególnych wskazań należy tym samym słowom przypisywać to samo znaczenie, a różnym określeniom odmienny sens (zakaz synonimów i homonimów). </a:t>
            </a:r>
          </a:p>
          <a:p>
            <a:r>
              <a:rPr lang="pl-PL" dirty="0" smtClean="0"/>
              <a:t>Nie skupiaj się wyłącznie </a:t>
            </a:r>
            <a:r>
              <a:rPr lang="pl-PL" dirty="0" smtClean="0"/>
              <a:t>na przepisie bazowym.</a:t>
            </a:r>
            <a:endParaRPr lang="pl-PL" dirty="0" smtClean="0"/>
          </a:p>
          <a:p>
            <a:r>
              <a:rPr lang="pl-PL" dirty="0" smtClean="0"/>
              <a:t>Sędzia przy wykładni językowej może opierać się nie tylko na swojej wiedzy, ale także korzystać ze słowników i biegłych.</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914400" y="836712"/>
            <a:ext cx="8229600" cy="6021288"/>
          </a:xfrm>
        </p:spPr>
        <p:txBody>
          <a:bodyPr/>
          <a:lstStyle/>
          <a:p>
            <a:r>
              <a:rPr lang="pl-PL" b="1" dirty="0" err="1" smtClean="0"/>
              <a:t>Paralingwistyczne</a:t>
            </a:r>
            <a:r>
              <a:rPr lang="pl-PL" b="1" dirty="0" smtClean="0"/>
              <a:t> środki wyrazu - </a:t>
            </a:r>
            <a:r>
              <a:rPr lang="pl-PL" dirty="0" smtClean="0"/>
              <a:t>pisemna postać aktów normatywnych, w szczególności: organizacja przestrzenna tekstu, tj. wyodrębnienie tytułów, nagłówków, podział na artykuły, paragrafy, punkty itd.</a:t>
            </a:r>
          </a:p>
          <a:p>
            <a:r>
              <a:rPr lang="pl-PL" dirty="0" smtClean="0"/>
              <a:t>Same napisy umieszczone jako tytuły pewnych części tekstu prawnego (tak jak wstępy czy preambuły) – nie stanowią dostatecznej podstawy do konstruowania norm prawnych.</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836712"/>
            <a:ext cx="8229600" cy="1143000"/>
          </a:xfrm>
        </p:spPr>
        <p:txBody>
          <a:bodyPr/>
          <a:lstStyle/>
          <a:p>
            <a:r>
              <a:rPr lang="pl-PL" b="1" dirty="0" smtClean="0"/>
              <a:t>Dyrektywy systemowe</a:t>
            </a:r>
            <a:endParaRPr lang="pl-PL" b="1" dirty="0"/>
          </a:p>
        </p:txBody>
      </p:sp>
      <p:sp>
        <p:nvSpPr>
          <p:cNvPr id="3" name="Symbol zastępczy zawartości 2"/>
          <p:cNvSpPr>
            <a:spLocks noGrp="1"/>
          </p:cNvSpPr>
          <p:nvPr>
            <p:ph idx="1"/>
          </p:nvPr>
        </p:nvSpPr>
        <p:spPr>
          <a:xfrm>
            <a:off x="914400" y="2332037"/>
            <a:ext cx="8229600" cy="4525963"/>
          </a:xfrm>
        </p:spPr>
        <p:txBody>
          <a:bodyPr>
            <a:normAutofit lnSpcReduction="10000"/>
          </a:bodyPr>
          <a:lstStyle/>
          <a:p>
            <a:r>
              <a:rPr lang="pl-PL" dirty="0" smtClean="0"/>
              <a:t>Założenie, że poszczególne normy prawne stanowią elementy spójnego systemu prawnego; nie dopuszczają do powstanie norm wzajemnie niezgodnych.</a:t>
            </a:r>
          </a:p>
          <a:p>
            <a:r>
              <a:rPr lang="pl-PL" dirty="0" smtClean="0"/>
              <a:t>„</a:t>
            </a:r>
            <a:r>
              <a:rPr lang="pl-PL" b="1" dirty="0" smtClean="0"/>
              <a:t>Lex superior derogat legi </a:t>
            </a:r>
            <a:r>
              <a:rPr lang="pl-PL" b="1" dirty="0" err="1" smtClean="0"/>
              <a:t>inferiori</a:t>
            </a:r>
            <a:r>
              <a:rPr lang="pl-PL" dirty="0" smtClean="0"/>
              <a:t>” - norma niższego rzędu (np. rozporządzenie, akt prawa miejscowego) nie może obowiązywać o treści niezgodnej z normą wyższego rzędu (np. ustawą).</a:t>
            </a:r>
            <a:endParaRPr lang="pl-PL"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043608" y="836712"/>
            <a:ext cx="8100392" cy="6021288"/>
          </a:xfrm>
        </p:spPr>
        <p:txBody>
          <a:bodyPr/>
          <a:lstStyle/>
          <a:p>
            <a:r>
              <a:rPr lang="pl-PL" dirty="0" smtClean="0"/>
              <a:t>„</a:t>
            </a:r>
            <a:r>
              <a:rPr lang="pl-PL" b="1" dirty="0" smtClean="0"/>
              <a:t>Lex specialis derogat legi </a:t>
            </a:r>
            <a:r>
              <a:rPr lang="pl-PL" b="1" dirty="0" err="1" smtClean="0"/>
              <a:t>generali</a:t>
            </a:r>
            <a:r>
              <a:rPr lang="pl-PL" dirty="0" smtClean="0"/>
              <a:t>” – należy dać pierwszeństwo </a:t>
            </a:r>
            <a:r>
              <a:rPr lang="pl-PL" dirty="0" err="1" smtClean="0"/>
              <a:t>normon</a:t>
            </a:r>
            <a:r>
              <a:rPr lang="pl-PL" dirty="0" smtClean="0"/>
              <a:t> szczególnym przed ogólnymi.</a:t>
            </a:r>
          </a:p>
          <a:p>
            <a:r>
              <a:rPr lang="pl-PL" dirty="0" smtClean="0"/>
              <a:t>„</a:t>
            </a:r>
            <a:r>
              <a:rPr lang="pl-PL" b="1" dirty="0" err="1" smtClean="0"/>
              <a:t>Exceptiones</a:t>
            </a:r>
            <a:r>
              <a:rPr lang="pl-PL" b="1" dirty="0" smtClean="0"/>
              <a:t> non sunt </a:t>
            </a:r>
            <a:r>
              <a:rPr lang="pl-PL" b="1" dirty="0" err="1" smtClean="0"/>
              <a:t>extendendae</a:t>
            </a:r>
            <a:r>
              <a:rPr lang="pl-PL" dirty="0" smtClean="0"/>
              <a:t>” – wyjątków nie należy interpretować rozszerzająco.</a:t>
            </a:r>
          </a:p>
          <a:p>
            <a:r>
              <a:rPr lang="pl-PL" dirty="0" smtClean="0"/>
              <a:t>„</a:t>
            </a:r>
            <a:r>
              <a:rPr lang="pl-PL" b="1" dirty="0" smtClean="0"/>
              <a:t>Lex </a:t>
            </a:r>
            <a:r>
              <a:rPr lang="pl-PL" b="1" dirty="0" err="1" smtClean="0"/>
              <a:t>posterior</a:t>
            </a:r>
            <a:r>
              <a:rPr lang="pl-PL" b="1" dirty="0" smtClean="0"/>
              <a:t> derogat legi </a:t>
            </a:r>
            <a:r>
              <a:rPr lang="pl-PL" b="1" dirty="0" err="1" smtClean="0"/>
              <a:t>anteriori</a:t>
            </a:r>
            <a:r>
              <a:rPr lang="pl-PL" dirty="0" smtClean="0"/>
              <a:t>” – norma późniejsza uchyla normę wcześniejszą.</a:t>
            </a:r>
          </a:p>
          <a:p>
            <a:r>
              <a:rPr lang="pl-PL" dirty="0" smtClean="0"/>
              <a:t>„</a:t>
            </a:r>
            <a:r>
              <a:rPr lang="pl-PL" b="1" dirty="0" smtClean="0"/>
              <a:t>Lex </a:t>
            </a:r>
            <a:r>
              <a:rPr lang="pl-PL" b="1" dirty="0" err="1" smtClean="0"/>
              <a:t>posterior</a:t>
            </a:r>
            <a:r>
              <a:rPr lang="pl-PL" b="1" dirty="0" smtClean="0"/>
              <a:t> </a:t>
            </a:r>
            <a:r>
              <a:rPr lang="pl-PL" b="1" dirty="0" err="1" smtClean="0"/>
              <a:t>generalis</a:t>
            </a:r>
            <a:r>
              <a:rPr lang="pl-PL" b="1" dirty="0" smtClean="0"/>
              <a:t> non derogat legi priori </a:t>
            </a:r>
            <a:r>
              <a:rPr lang="pl-PL" b="1" dirty="0" err="1" smtClean="0"/>
              <a:t>speciali</a:t>
            </a:r>
            <a:r>
              <a:rPr lang="pl-PL" b="1" dirty="0" smtClean="0"/>
              <a:t>” </a:t>
            </a:r>
            <a:r>
              <a:rPr lang="pl-PL" dirty="0" smtClean="0"/>
              <a:t>– późniejsza norma ogólna nie uchyla normy wcześniejszej szczególnej. </a:t>
            </a:r>
            <a:endParaRPr lang="pl-PL"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4202</TotalTime>
  <Words>2171</Words>
  <Application>Microsoft Office PowerPoint</Application>
  <PresentationFormat>Pokaz na ekranie (4:3)</PresentationFormat>
  <Paragraphs>141</Paragraphs>
  <Slides>36</Slides>
  <Notes>0</Notes>
  <HiddenSlides>0</HiddenSlides>
  <MMClips>0</MMClips>
  <ScaleCrop>false</ScaleCrop>
  <HeadingPairs>
    <vt:vector size="4" baseType="variant">
      <vt:variant>
        <vt:lpstr>Motyw</vt:lpstr>
      </vt:variant>
      <vt:variant>
        <vt:i4>1</vt:i4>
      </vt:variant>
      <vt:variant>
        <vt:lpstr>Tytuły slajdów</vt:lpstr>
      </vt:variant>
      <vt:variant>
        <vt:i4>36</vt:i4>
      </vt:variant>
    </vt:vector>
  </HeadingPairs>
  <TitlesOfParts>
    <vt:vector size="37" baseType="lpstr">
      <vt:lpstr>Motyw pakietu Office</vt:lpstr>
      <vt:lpstr>Wykładnia i wnioskowania prawnicze</vt:lpstr>
      <vt:lpstr>Wprowadzenie</vt:lpstr>
      <vt:lpstr>Slajd 3</vt:lpstr>
      <vt:lpstr>Jakie mamy dyrektywy wykładni?</vt:lpstr>
      <vt:lpstr>Dyrektywy językowe</vt:lpstr>
      <vt:lpstr>Slajd 6</vt:lpstr>
      <vt:lpstr>Slajd 7</vt:lpstr>
      <vt:lpstr>Dyrektywy systemowe</vt:lpstr>
      <vt:lpstr>Slajd 9</vt:lpstr>
      <vt:lpstr>Slajd 10</vt:lpstr>
      <vt:lpstr>Dyrektywy funkcjonalne (celowościowe)</vt:lpstr>
      <vt:lpstr>Źródła wartości ustawodawcy</vt:lpstr>
      <vt:lpstr>Slajd 13</vt:lpstr>
      <vt:lpstr>Slajd 14</vt:lpstr>
      <vt:lpstr>Wyniki wykładni</vt:lpstr>
      <vt:lpstr>Wnioskowanie z norm o normach</vt:lpstr>
      <vt:lpstr>Brzmi skomplikowanie? </vt:lpstr>
      <vt:lpstr>Reguły instrumentalnego nakazu i zakazu</vt:lpstr>
      <vt:lpstr>Reguły a fortiori („tym bardziej”)</vt:lpstr>
      <vt:lpstr>Analogia z ustawy (analogia legis)</vt:lpstr>
      <vt:lpstr>Analogia prawa (analogia iuris)</vt:lpstr>
      <vt:lpstr>Związanie sądu w działaniach interpretacyjnych i inferencyjnych</vt:lpstr>
      <vt:lpstr>Trzy rodzaje wykładnie prawnie wiążącej</vt:lpstr>
      <vt:lpstr>Nadzór judykacyjny</vt:lpstr>
      <vt:lpstr>Zasady prawne</vt:lpstr>
      <vt:lpstr>Slajd 26</vt:lpstr>
      <vt:lpstr>Dlaczego SN uchwala zasady prawne?</vt:lpstr>
      <vt:lpstr>Powszechnie obowiązująca wykładnia</vt:lpstr>
      <vt:lpstr>Wskazania wspomagające</vt:lpstr>
      <vt:lpstr>Zbieg norm</vt:lpstr>
      <vt:lpstr>Wykładnia prawa unijnego</vt:lpstr>
      <vt:lpstr>Zasada pierwszeństwa prawa unijnego wobec prawa krajowego</vt:lpstr>
      <vt:lpstr>Właściwość sądów</vt:lpstr>
      <vt:lpstr>Wiążące ustalenie konsekwencji prawnych stanu faktycznego</vt:lpstr>
      <vt:lpstr>Slajd 35</vt:lpstr>
      <vt:lpstr>Dziękuję za uwagę</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Prawo do bycia zapomnianym na gruncie polskiego prawa</dc:title>
  <dc:creator>Wojtek</dc:creator>
  <cp:lastModifiedBy>Wojtek</cp:lastModifiedBy>
  <cp:revision>201</cp:revision>
  <dcterms:created xsi:type="dcterms:W3CDTF">2016-05-10T21:23:03Z</dcterms:created>
  <dcterms:modified xsi:type="dcterms:W3CDTF">2021-04-24T14:43:15Z</dcterms:modified>
</cp:coreProperties>
</file>