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tiff" ContentType="image/tiff"/>
  <Override PartName="/ppt/diagrams/data5.xml" ContentType="application/vnd.openxmlformats-officedocument.drawingml.diagramData+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3" r:id="rId1"/>
  </p:sldMasterIdLst>
  <p:sldIdLst>
    <p:sldId id="266" r:id="rId2"/>
    <p:sldId id="257" r:id="rId3"/>
    <p:sldId id="258" r:id="rId4"/>
    <p:sldId id="259" r:id="rId5"/>
    <p:sldId id="262" r:id="rId6"/>
    <p:sldId id="261" r:id="rId7"/>
    <p:sldId id="260" r:id="rId8"/>
    <p:sldId id="334" r:id="rId9"/>
    <p:sldId id="335" r:id="rId10"/>
    <p:sldId id="336" r:id="rId11"/>
    <p:sldId id="314" r:id="rId12"/>
    <p:sldId id="337" r:id="rId13"/>
    <p:sldId id="338" r:id="rId14"/>
    <p:sldId id="340" r:id="rId15"/>
    <p:sldId id="263" r:id="rId16"/>
    <p:sldId id="271" r:id="rId17"/>
    <p:sldId id="264" r:id="rId18"/>
    <p:sldId id="272" r:id="rId19"/>
    <p:sldId id="343" r:id="rId20"/>
    <p:sldId id="278" r:id="rId21"/>
    <p:sldId id="342" r:id="rId22"/>
    <p:sldId id="279" r:id="rId23"/>
    <p:sldId id="280" r:id="rId24"/>
    <p:sldId id="267" r:id="rId25"/>
    <p:sldId id="281" r:id="rId26"/>
    <p:sldId id="298" r:id="rId27"/>
    <p:sldId id="282" r:id="rId28"/>
    <p:sldId id="269" r:id="rId29"/>
    <p:sldId id="347" r:id="rId30"/>
    <p:sldId id="270" r:id="rId31"/>
    <p:sldId id="310" r:id="rId32"/>
    <p:sldId id="283" r:id="rId33"/>
    <p:sldId id="273" r:id="rId34"/>
    <p:sldId id="284" r:id="rId35"/>
    <p:sldId id="285" r:id="rId36"/>
    <p:sldId id="286" r:id="rId37"/>
    <p:sldId id="287" r:id="rId38"/>
    <p:sldId id="288" r:id="rId39"/>
    <p:sldId id="274" r:id="rId40"/>
    <p:sldId id="289" r:id="rId41"/>
    <p:sldId id="290" r:id="rId42"/>
    <p:sldId id="291" r:id="rId43"/>
    <p:sldId id="300" r:id="rId44"/>
    <p:sldId id="292" r:id="rId45"/>
    <p:sldId id="344" r:id="rId46"/>
    <p:sldId id="345" r:id="rId47"/>
    <p:sldId id="293" r:id="rId48"/>
    <p:sldId id="301" r:id="rId49"/>
    <p:sldId id="294" r:id="rId50"/>
    <p:sldId id="302" r:id="rId51"/>
    <p:sldId id="295" r:id="rId52"/>
    <p:sldId id="304" r:id="rId53"/>
    <p:sldId id="307" r:id="rId54"/>
    <p:sldId id="333" r:id="rId55"/>
    <p:sldId id="341"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63468-5692-4D8D-95EE-14FFCC8C5EDF}"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pl-PL"/>
        </a:p>
      </dgm:t>
    </dgm:pt>
    <dgm:pt modelId="{1DF693A2-E6E6-4E7B-8F59-A0DEAEDF20DE}">
      <dgm:prSet/>
      <dgm:spPr>
        <a:solidFill>
          <a:schemeClr val="tx2">
            <a:lumMod val="50000"/>
          </a:schemeClr>
        </a:solidFill>
      </dgm:spPr>
      <dgm:t>
        <a:bodyPr/>
        <a:lstStyle/>
        <a:p>
          <a:pPr rtl="0"/>
          <a:r>
            <a:rPr lang="pl-PL" dirty="0"/>
            <a:t>Ze względu na cel czynności procesowej: </a:t>
          </a:r>
        </a:p>
      </dgm:t>
    </dgm:pt>
    <dgm:pt modelId="{3FE32DF5-D693-43AB-B50D-15B0DA1C70AE}" type="parTrans" cxnId="{BCAFE52C-A01D-4337-92DA-FCD54F14FF82}">
      <dgm:prSet/>
      <dgm:spPr/>
      <dgm:t>
        <a:bodyPr/>
        <a:lstStyle/>
        <a:p>
          <a:endParaRPr lang="pl-PL"/>
        </a:p>
      </dgm:t>
    </dgm:pt>
    <dgm:pt modelId="{56D4A831-E4F1-4F3D-885A-67FE24791891}" type="sibTrans" cxnId="{BCAFE52C-A01D-4337-92DA-FCD54F14FF82}">
      <dgm:prSet/>
      <dgm:spPr/>
      <dgm:t>
        <a:bodyPr/>
        <a:lstStyle/>
        <a:p>
          <a:endParaRPr lang="pl-PL"/>
        </a:p>
      </dgm:t>
    </dgm:pt>
    <dgm:pt modelId="{5BA99F70-84A7-4577-8195-B4DFE6D341D0}">
      <dgm:prSet custT="1"/>
      <dgm:spPr>
        <a:ln>
          <a:solidFill>
            <a:schemeClr val="tx2">
              <a:lumMod val="50000"/>
            </a:schemeClr>
          </a:solidFill>
        </a:ln>
      </dgm:spPr>
      <dgm:t>
        <a:bodyPr/>
        <a:lstStyle/>
        <a:p>
          <a:pPr rtl="0"/>
          <a:r>
            <a:rPr lang="pl-PL" sz="1400" b="1" dirty="0"/>
            <a:t>Rozpoznawcze</a:t>
          </a:r>
          <a:r>
            <a:rPr lang="pl-PL" sz="1400" dirty="0"/>
            <a:t> – zbadanie i rozstrzygnięcie kwestii w procesie </a:t>
          </a:r>
        </a:p>
      </dgm:t>
    </dgm:pt>
    <dgm:pt modelId="{EB34614B-F128-457E-BE62-3D9499D4458C}" type="parTrans" cxnId="{DA2BA386-979D-4FDB-8E61-5D92B90F5647}">
      <dgm:prSet/>
      <dgm:spPr/>
      <dgm:t>
        <a:bodyPr/>
        <a:lstStyle/>
        <a:p>
          <a:endParaRPr lang="pl-PL"/>
        </a:p>
      </dgm:t>
    </dgm:pt>
    <dgm:pt modelId="{446785AB-4336-4093-9E88-2ABE1892DB8A}" type="sibTrans" cxnId="{DA2BA386-979D-4FDB-8E61-5D92B90F5647}">
      <dgm:prSet/>
      <dgm:spPr/>
      <dgm:t>
        <a:bodyPr/>
        <a:lstStyle/>
        <a:p>
          <a:endParaRPr lang="pl-PL"/>
        </a:p>
      </dgm:t>
    </dgm:pt>
    <dgm:pt modelId="{8110EAC5-B957-433E-82AE-170E98665E15}">
      <dgm:prSet/>
      <dgm:spPr>
        <a:ln>
          <a:solidFill>
            <a:schemeClr val="tx2">
              <a:lumMod val="50000"/>
            </a:schemeClr>
          </a:solidFill>
        </a:ln>
      </dgm:spPr>
      <dgm:t>
        <a:bodyPr/>
        <a:lstStyle/>
        <a:p>
          <a:pPr rtl="0"/>
          <a:r>
            <a:rPr lang="pl-PL" b="1" dirty="0"/>
            <a:t>Wykonawcze</a:t>
          </a:r>
          <a:r>
            <a:rPr lang="pl-PL" dirty="0"/>
            <a:t> – wykonanie decyzji procesowej (np. zatrzymanie i przymusowe doprowadzenie oskarżonego)</a:t>
          </a:r>
        </a:p>
      </dgm:t>
    </dgm:pt>
    <dgm:pt modelId="{07F5DE31-7C8F-4DE5-BBE4-ACEAEAD3F42F}" type="parTrans" cxnId="{B5F35D27-99C3-482D-AEFC-FFB0D02B8582}">
      <dgm:prSet/>
      <dgm:spPr/>
      <dgm:t>
        <a:bodyPr/>
        <a:lstStyle/>
        <a:p>
          <a:endParaRPr lang="pl-PL"/>
        </a:p>
      </dgm:t>
    </dgm:pt>
    <dgm:pt modelId="{497E9889-57FF-4610-BC13-15D40EDD635F}" type="sibTrans" cxnId="{B5F35D27-99C3-482D-AEFC-FFB0D02B8582}">
      <dgm:prSet/>
      <dgm:spPr/>
      <dgm:t>
        <a:bodyPr/>
        <a:lstStyle/>
        <a:p>
          <a:endParaRPr lang="pl-PL"/>
        </a:p>
      </dgm:t>
    </dgm:pt>
    <dgm:pt modelId="{8F8E2134-0222-4C6E-996F-22CD659BC6B3}">
      <dgm:prSet/>
      <dgm:spPr>
        <a:solidFill>
          <a:schemeClr val="tx2">
            <a:lumMod val="75000"/>
          </a:schemeClr>
        </a:solidFill>
      </dgm:spPr>
      <dgm:t>
        <a:bodyPr/>
        <a:lstStyle/>
        <a:p>
          <a:pPr rtl="0"/>
          <a:r>
            <a:rPr lang="pl-PL" dirty="0"/>
            <a:t>Ze względu na sposób komunikowania:</a:t>
          </a:r>
        </a:p>
      </dgm:t>
    </dgm:pt>
    <dgm:pt modelId="{9645E5FC-6F2B-4100-8FA3-7E2E365999DA}" type="parTrans" cxnId="{48335184-0320-4EDA-9DE2-3CC99EC82698}">
      <dgm:prSet/>
      <dgm:spPr/>
      <dgm:t>
        <a:bodyPr/>
        <a:lstStyle/>
        <a:p>
          <a:endParaRPr lang="pl-PL"/>
        </a:p>
      </dgm:t>
    </dgm:pt>
    <dgm:pt modelId="{85D7FA9E-5FD8-402C-BE60-C63CA2FF8B45}" type="sibTrans" cxnId="{48335184-0320-4EDA-9DE2-3CC99EC82698}">
      <dgm:prSet/>
      <dgm:spPr/>
      <dgm:t>
        <a:bodyPr/>
        <a:lstStyle/>
        <a:p>
          <a:endParaRPr lang="pl-PL"/>
        </a:p>
      </dgm:t>
    </dgm:pt>
    <dgm:pt modelId="{E5365E99-A6FE-4758-95A8-FE1534F71781}">
      <dgm:prSet/>
      <dgm:spPr>
        <a:noFill/>
        <a:ln>
          <a:solidFill>
            <a:schemeClr val="tx2">
              <a:lumMod val="75000"/>
            </a:schemeClr>
          </a:solidFill>
        </a:ln>
      </dgm:spPr>
      <dgm:t>
        <a:bodyPr/>
        <a:lstStyle/>
        <a:p>
          <a:pPr rtl="0"/>
          <a:r>
            <a:rPr lang="pl-PL" b="1" dirty="0"/>
            <a:t>Wyraźne</a:t>
          </a:r>
          <a:r>
            <a:rPr lang="pl-PL" dirty="0"/>
            <a:t> – złożenie oświadczenia przez uczestnika postępowania w formie ustnej lub pisemnej (np. złożenie wniosku o ściganie)</a:t>
          </a:r>
        </a:p>
      </dgm:t>
    </dgm:pt>
    <dgm:pt modelId="{7F6B022F-90EC-4A12-ABB3-3F6886E45602}" type="parTrans" cxnId="{45811369-1B84-4A5C-BAF6-FFA4B02119C2}">
      <dgm:prSet/>
      <dgm:spPr/>
      <dgm:t>
        <a:bodyPr/>
        <a:lstStyle/>
        <a:p>
          <a:endParaRPr lang="pl-PL"/>
        </a:p>
      </dgm:t>
    </dgm:pt>
    <dgm:pt modelId="{1237EE11-53BA-4666-9AC4-B3AD4A8CD7BA}" type="sibTrans" cxnId="{45811369-1B84-4A5C-BAF6-FFA4B02119C2}">
      <dgm:prSet/>
      <dgm:spPr/>
      <dgm:t>
        <a:bodyPr/>
        <a:lstStyle/>
        <a:p>
          <a:endParaRPr lang="pl-PL"/>
        </a:p>
      </dgm:t>
    </dgm:pt>
    <dgm:pt modelId="{D7E70AD0-0BAA-4DDF-B337-8A5339CAFA48}">
      <dgm:prSet/>
      <dgm:spPr>
        <a:ln>
          <a:solidFill>
            <a:schemeClr val="tx2">
              <a:lumMod val="75000"/>
            </a:schemeClr>
          </a:solidFill>
        </a:ln>
      </dgm:spPr>
      <dgm:t>
        <a:bodyPr/>
        <a:lstStyle/>
        <a:p>
          <a:pPr rtl="0"/>
          <a:r>
            <a:rPr lang="pl-PL" b="1" dirty="0" err="1"/>
            <a:t>Konkludentne</a:t>
          </a:r>
          <a:r>
            <a:rPr lang="pl-PL" dirty="0"/>
            <a:t> (dorozumiane) – komunikowane przez samo zachowanie, które w konkretnej sytuacji wskazuje na istotę czynności </a:t>
          </a:r>
        </a:p>
      </dgm:t>
    </dgm:pt>
    <dgm:pt modelId="{464CCCFD-AEAD-4E77-9EF3-627A73B7049F}" type="parTrans" cxnId="{C9B5E85F-8A29-4E43-B8CF-46B30D0CA298}">
      <dgm:prSet/>
      <dgm:spPr/>
      <dgm:t>
        <a:bodyPr/>
        <a:lstStyle/>
        <a:p>
          <a:endParaRPr lang="pl-PL"/>
        </a:p>
      </dgm:t>
    </dgm:pt>
    <dgm:pt modelId="{626EE5D8-A3CC-4EC8-8AD1-406EA1615243}" type="sibTrans" cxnId="{C9B5E85F-8A29-4E43-B8CF-46B30D0CA298}">
      <dgm:prSet/>
      <dgm:spPr/>
      <dgm:t>
        <a:bodyPr/>
        <a:lstStyle/>
        <a:p>
          <a:endParaRPr lang="pl-PL"/>
        </a:p>
      </dgm:t>
    </dgm:pt>
    <dgm:pt modelId="{6B60BDA9-113A-44F3-A7CF-5F0EE2B2733F}">
      <dgm:prSet/>
      <dgm:spPr>
        <a:solidFill>
          <a:schemeClr val="accent1">
            <a:lumMod val="75000"/>
          </a:schemeClr>
        </a:solidFill>
      </dgm:spPr>
      <dgm:t>
        <a:bodyPr/>
        <a:lstStyle/>
        <a:p>
          <a:pPr rtl="0"/>
          <a:r>
            <a:rPr lang="pl-PL" b="0" dirty="0"/>
            <a:t>Ze względu na zgodność z przepisami prawa</a:t>
          </a:r>
        </a:p>
      </dgm:t>
    </dgm:pt>
    <dgm:pt modelId="{B2CB0A0B-7739-4D01-A039-183C4D8AA8A5}" type="parTrans" cxnId="{A5BD2D53-13FC-4A76-B597-CB03276FED97}">
      <dgm:prSet/>
      <dgm:spPr/>
      <dgm:t>
        <a:bodyPr/>
        <a:lstStyle/>
        <a:p>
          <a:endParaRPr lang="pl-PL"/>
        </a:p>
      </dgm:t>
    </dgm:pt>
    <dgm:pt modelId="{6372506E-4BE9-41C8-83B6-0A7B4EAD6D8F}" type="sibTrans" cxnId="{A5BD2D53-13FC-4A76-B597-CB03276FED97}">
      <dgm:prSet/>
      <dgm:spPr/>
      <dgm:t>
        <a:bodyPr/>
        <a:lstStyle/>
        <a:p>
          <a:endParaRPr lang="pl-PL"/>
        </a:p>
      </dgm:t>
    </dgm:pt>
    <dgm:pt modelId="{8C006F93-F7D5-4C73-97FB-274F6B17C284}">
      <dgm:prSet/>
      <dgm:spPr>
        <a:noFill/>
        <a:ln>
          <a:solidFill>
            <a:schemeClr val="accent1">
              <a:lumMod val="75000"/>
            </a:schemeClr>
          </a:solidFill>
        </a:ln>
      </dgm:spPr>
      <dgm:t>
        <a:bodyPr/>
        <a:lstStyle/>
        <a:p>
          <a:pPr rtl="0"/>
          <a:r>
            <a:rPr lang="pl-PL" b="1" dirty="0"/>
            <a:t>Wadliwe</a:t>
          </a:r>
        </a:p>
      </dgm:t>
    </dgm:pt>
    <dgm:pt modelId="{FACEAF2E-CABC-483E-BC1E-A0AA804D9441}" type="parTrans" cxnId="{645D4233-3226-4A15-B434-3E4929231DD7}">
      <dgm:prSet/>
      <dgm:spPr/>
      <dgm:t>
        <a:bodyPr/>
        <a:lstStyle/>
        <a:p>
          <a:endParaRPr lang="pl-PL"/>
        </a:p>
      </dgm:t>
    </dgm:pt>
    <dgm:pt modelId="{F7003C65-E40E-4B1C-9587-760E0E45754F}" type="sibTrans" cxnId="{645D4233-3226-4A15-B434-3E4929231DD7}">
      <dgm:prSet/>
      <dgm:spPr/>
      <dgm:t>
        <a:bodyPr/>
        <a:lstStyle/>
        <a:p>
          <a:endParaRPr lang="pl-PL"/>
        </a:p>
      </dgm:t>
    </dgm:pt>
    <dgm:pt modelId="{0F6962A3-E1D0-402F-B6DB-DEEC92478F38}">
      <dgm:prSet/>
      <dgm:spPr>
        <a:noFill/>
        <a:ln>
          <a:solidFill>
            <a:schemeClr val="accent1">
              <a:lumMod val="75000"/>
            </a:schemeClr>
          </a:solidFill>
        </a:ln>
      </dgm:spPr>
      <dgm:t>
        <a:bodyPr/>
        <a:lstStyle/>
        <a:p>
          <a:pPr rtl="0"/>
          <a:r>
            <a:rPr lang="pl-PL" b="1" dirty="0"/>
            <a:t>Niewadliwe</a:t>
          </a:r>
        </a:p>
      </dgm:t>
    </dgm:pt>
    <dgm:pt modelId="{86DEE6A6-EBEC-47CA-84C8-44FEBCC37F42}" type="parTrans" cxnId="{0FE5DA01-AF11-4A25-8A73-66FF9EDC19E0}">
      <dgm:prSet/>
      <dgm:spPr/>
      <dgm:t>
        <a:bodyPr/>
        <a:lstStyle/>
        <a:p>
          <a:endParaRPr lang="pl-PL"/>
        </a:p>
      </dgm:t>
    </dgm:pt>
    <dgm:pt modelId="{11A45845-2CCF-4F3D-81CC-A09ED6B342BF}" type="sibTrans" cxnId="{0FE5DA01-AF11-4A25-8A73-66FF9EDC19E0}">
      <dgm:prSet/>
      <dgm:spPr/>
      <dgm:t>
        <a:bodyPr/>
        <a:lstStyle/>
        <a:p>
          <a:endParaRPr lang="pl-PL"/>
        </a:p>
      </dgm:t>
    </dgm:pt>
    <dgm:pt modelId="{2E67999D-4914-4D1B-8F76-8FAC0E684A84}">
      <dgm:prSet/>
      <dgm:spPr/>
      <dgm:t>
        <a:bodyPr/>
        <a:lstStyle/>
        <a:p>
          <a:pPr rtl="0"/>
          <a:r>
            <a:rPr lang="pl-PL" dirty="0"/>
            <a:t>Czynności </a:t>
          </a:r>
          <a:r>
            <a:rPr lang="pl-PL" b="1" dirty="0"/>
            <a:t>organów procesowych </a:t>
          </a:r>
        </a:p>
      </dgm:t>
    </dgm:pt>
    <dgm:pt modelId="{063B984F-96F1-4AFE-8D09-61F1042309D2}" type="parTrans" cxnId="{F7CE5AF3-F673-4E61-9D89-F49476C84C5F}">
      <dgm:prSet/>
      <dgm:spPr/>
      <dgm:t>
        <a:bodyPr/>
        <a:lstStyle/>
        <a:p>
          <a:endParaRPr lang="pl-PL"/>
        </a:p>
      </dgm:t>
    </dgm:pt>
    <dgm:pt modelId="{7F470DA9-3FDE-48C9-A119-9CF1C9BB4B74}" type="sibTrans" cxnId="{F7CE5AF3-F673-4E61-9D89-F49476C84C5F}">
      <dgm:prSet/>
      <dgm:spPr/>
      <dgm:t>
        <a:bodyPr/>
        <a:lstStyle/>
        <a:p>
          <a:endParaRPr lang="pl-PL"/>
        </a:p>
      </dgm:t>
    </dgm:pt>
    <dgm:pt modelId="{7510E606-31EB-431B-9545-D9ACC12E421B}">
      <dgm:prSet/>
      <dgm:spPr/>
      <dgm:t>
        <a:bodyPr/>
        <a:lstStyle/>
        <a:p>
          <a:pPr rtl="0"/>
          <a:r>
            <a:rPr lang="pl-PL" b="1" dirty="0"/>
            <a:t>Stron procesowych </a:t>
          </a:r>
        </a:p>
      </dgm:t>
    </dgm:pt>
    <dgm:pt modelId="{A83D1AA0-282B-450A-B2F1-ED657C1BE296}" type="parTrans" cxnId="{9AF995FD-96C8-4B76-812F-43FBB1BE8E76}">
      <dgm:prSet/>
      <dgm:spPr/>
      <dgm:t>
        <a:bodyPr/>
        <a:lstStyle/>
        <a:p>
          <a:endParaRPr lang="pl-PL"/>
        </a:p>
      </dgm:t>
    </dgm:pt>
    <dgm:pt modelId="{E73251BE-9A95-4EA0-A8EC-4532B6480ADA}" type="sibTrans" cxnId="{9AF995FD-96C8-4B76-812F-43FBB1BE8E76}">
      <dgm:prSet/>
      <dgm:spPr/>
      <dgm:t>
        <a:bodyPr/>
        <a:lstStyle/>
        <a:p>
          <a:endParaRPr lang="pl-PL"/>
        </a:p>
      </dgm:t>
    </dgm:pt>
    <dgm:pt modelId="{28955705-6595-440F-9C3A-841CA15EA005}">
      <dgm:prSet/>
      <dgm:spPr/>
      <dgm:t>
        <a:bodyPr/>
        <a:lstStyle/>
        <a:p>
          <a:pPr rtl="0"/>
          <a:r>
            <a:rPr lang="pl-PL" b="1" dirty="0"/>
            <a:t>Innych uczestników postępowania</a:t>
          </a:r>
        </a:p>
      </dgm:t>
    </dgm:pt>
    <dgm:pt modelId="{2691806C-53C1-4753-9F22-2B37A835BBA1}" type="parTrans" cxnId="{803DEED4-2F8A-47ED-A995-B09E897715FF}">
      <dgm:prSet/>
      <dgm:spPr/>
      <dgm:t>
        <a:bodyPr/>
        <a:lstStyle/>
        <a:p>
          <a:endParaRPr lang="pl-PL"/>
        </a:p>
      </dgm:t>
    </dgm:pt>
    <dgm:pt modelId="{864853E5-2E5E-45DC-9F6B-CD35A925E2DC}" type="sibTrans" cxnId="{803DEED4-2F8A-47ED-A995-B09E897715FF}">
      <dgm:prSet/>
      <dgm:spPr/>
      <dgm:t>
        <a:bodyPr/>
        <a:lstStyle/>
        <a:p>
          <a:endParaRPr lang="pl-PL"/>
        </a:p>
      </dgm:t>
    </dgm:pt>
    <dgm:pt modelId="{A661DFEF-7570-46BC-8F66-59250F9E7059}">
      <dgm:prSet/>
      <dgm:spPr>
        <a:solidFill>
          <a:schemeClr val="tx2">
            <a:lumMod val="60000"/>
            <a:lumOff val="40000"/>
          </a:schemeClr>
        </a:solidFill>
      </dgm:spPr>
      <dgm:t>
        <a:bodyPr/>
        <a:lstStyle/>
        <a:p>
          <a:pPr rtl="0"/>
          <a:r>
            <a:rPr lang="pl-PL"/>
            <a:t>Ze </a:t>
          </a:r>
          <a:r>
            <a:rPr lang="pl-PL" dirty="0"/>
            <a:t>względu na podmiot</a:t>
          </a:r>
          <a:endParaRPr lang="pl-PL" b="1" dirty="0"/>
        </a:p>
      </dgm:t>
    </dgm:pt>
    <dgm:pt modelId="{0B5F1AB0-BCF7-44F8-A192-C38DDA382B56}" type="parTrans" cxnId="{FF2F4C12-FBD2-44FA-84E5-726C4DEF2218}">
      <dgm:prSet/>
      <dgm:spPr/>
      <dgm:t>
        <a:bodyPr/>
        <a:lstStyle/>
        <a:p>
          <a:endParaRPr lang="pl-PL"/>
        </a:p>
      </dgm:t>
    </dgm:pt>
    <dgm:pt modelId="{5D15564F-5CB5-40BA-95CE-5DA96AED6CD6}" type="sibTrans" cxnId="{FF2F4C12-FBD2-44FA-84E5-726C4DEF2218}">
      <dgm:prSet/>
      <dgm:spPr/>
      <dgm:t>
        <a:bodyPr/>
        <a:lstStyle/>
        <a:p>
          <a:endParaRPr lang="pl-PL"/>
        </a:p>
      </dgm:t>
    </dgm:pt>
    <dgm:pt modelId="{174FC88A-AA02-477E-ADE0-35D8E6F3BDE7}" type="pres">
      <dgm:prSet presAssocID="{DE063468-5692-4D8D-95EE-14FFCC8C5EDF}" presName="diagram" presStyleCnt="0">
        <dgm:presLayoutVars>
          <dgm:chPref val="1"/>
          <dgm:dir/>
          <dgm:animOne val="branch"/>
          <dgm:animLvl val="lvl"/>
          <dgm:resizeHandles/>
        </dgm:presLayoutVars>
      </dgm:prSet>
      <dgm:spPr/>
      <dgm:t>
        <a:bodyPr/>
        <a:lstStyle/>
        <a:p>
          <a:endParaRPr lang="pl-PL"/>
        </a:p>
      </dgm:t>
    </dgm:pt>
    <dgm:pt modelId="{3A8C631F-67B2-4669-ACDE-33DC5A3F2DEF}" type="pres">
      <dgm:prSet presAssocID="{1DF693A2-E6E6-4E7B-8F59-A0DEAEDF20DE}" presName="root" presStyleCnt="0"/>
      <dgm:spPr/>
    </dgm:pt>
    <dgm:pt modelId="{90F71202-BA99-4FC5-B6DA-609AA793A89E}" type="pres">
      <dgm:prSet presAssocID="{1DF693A2-E6E6-4E7B-8F59-A0DEAEDF20DE}" presName="rootComposite" presStyleCnt="0"/>
      <dgm:spPr/>
    </dgm:pt>
    <dgm:pt modelId="{C2A1EF24-9FD4-4CCA-BDDC-663DEFECDCB0}" type="pres">
      <dgm:prSet presAssocID="{1DF693A2-E6E6-4E7B-8F59-A0DEAEDF20DE}" presName="rootText" presStyleLbl="node1" presStyleIdx="0" presStyleCnt="4"/>
      <dgm:spPr/>
      <dgm:t>
        <a:bodyPr/>
        <a:lstStyle/>
        <a:p>
          <a:endParaRPr lang="pl-PL"/>
        </a:p>
      </dgm:t>
    </dgm:pt>
    <dgm:pt modelId="{8104DF76-7976-4056-8F07-628002FD4122}" type="pres">
      <dgm:prSet presAssocID="{1DF693A2-E6E6-4E7B-8F59-A0DEAEDF20DE}" presName="rootConnector" presStyleLbl="node1" presStyleIdx="0" presStyleCnt="4"/>
      <dgm:spPr/>
      <dgm:t>
        <a:bodyPr/>
        <a:lstStyle/>
        <a:p>
          <a:endParaRPr lang="pl-PL"/>
        </a:p>
      </dgm:t>
    </dgm:pt>
    <dgm:pt modelId="{4BA64475-1CC2-4DBC-ACEA-BF55B4C84CA6}" type="pres">
      <dgm:prSet presAssocID="{1DF693A2-E6E6-4E7B-8F59-A0DEAEDF20DE}" presName="childShape" presStyleCnt="0"/>
      <dgm:spPr/>
    </dgm:pt>
    <dgm:pt modelId="{FB6E5576-BF1C-4AAB-9DDE-A2A4CC6BD18C}" type="pres">
      <dgm:prSet presAssocID="{EB34614B-F128-457E-BE62-3D9499D4458C}" presName="Name13" presStyleLbl="parChTrans1D2" presStyleIdx="0" presStyleCnt="9"/>
      <dgm:spPr/>
      <dgm:t>
        <a:bodyPr/>
        <a:lstStyle/>
        <a:p>
          <a:endParaRPr lang="pl-PL"/>
        </a:p>
      </dgm:t>
    </dgm:pt>
    <dgm:pt modelId="{ADAC4839-C35F-4E58-8866-A8FDE7BCC35C}" type="pres">
      <dgm:prSet presAssocID="{5BA99F70-84A7-4577-8195-B4DFE6D341D0}" presName="childText" presStyleLbl="bgAcc1" presStyleIdx="0" presStyleCnt="9">
        <dgm:presLayoutVars>
          <dgm:bulletEnabled val="1"/>
        </dgm:presLayoutVars>
      </dgm:prSet>
      <dgm:spPr/>
      <dgm:t>
        <a:bodyPr/>
        <a:lstStyle/>
        <a:p>
          <a:endParaRPr lang="pl-PL"/>
        </a:p>
      </dgm:t>
    </dgm:pt>
    <dgm:pt modelId="{12D5A5E3-7DC5-4031-87CC-2127C0BD2849}" type="pres">
      <dgm:prSet presAssocID="{07F5DE31-7C8F-4DE5-BBE4-ACEAEAD3F42F}" presName="Name13" presStyleLbl="parChTrans1D2" presStyleIdx="1" presStyleCnt="9"/>
      <dgm:spPr/>
      <dgm:t>
        <a:bodyPr/>
        <a:lstStyle/>
        <a:p>
          <a:endParaRPr lang="pl-PL"/>
        </a:p>
      </dgm:t>
    </dgm:pt>
    <dgm:pt modelId="{2E21C873-CC63-4534-A285-B95750B1D273}" type="pres">
      <dgm:prSet presAssocID="{8110EAC5-B957-433E-82AE-170E98665E15}" presName="childText" presStyleLbl="bgAcc1" presStyleIdx="1" presStyleCnt="9">
        <dgm:presLayoutVars>
          <dgm:bulletEnabled val="1"/>
        </dgm:presLayoutVars>
      </dgm:prSet>
      <dgm:spPr/>
      <dgm:t>
        <a:bodyPr/>
        <a:lstStyle/>
        <a:p>
          <a:endParaRPr lang="pl-PL"/>
        </a:p>
      </dgm:t>
    </dgm:pt>
    <dgm:pt modelId="{A0A38C93-F3BD-4B08-9AA0-15894B084B6D}" type="pres">
      <dgm:prSet presAssocID="{8F8E2134-0222-4C6E-996F-22CD659BC6B3}" presName="root" presStyleCnt="0"/>
      <dgm:spPr/>
    </dgm:pt>
    <dgm:pt modelId="{9164BA74-6A6D-4B9B-9F2A-431D493FEF32}" type="pres">
      <dgm:prSet presAssocID="{8F8E2134-0222-4C6E-996F-22CD659BC6B3}" presName="rootComposite" presStyleCnt="0"/>
      <dgm:spPr/>
    </dgm:pt>
    <dgm:pt modelId="{461B8245-4955-4FD0-A4DD-3B35E604601E}" type="pres">
      <dgm:prSet presAssocID="{8F8E2134-0222-4C6E-996F-22CD659BC6B3}" presName="rootText" presStyleLbl="node1" presStyleIdx="1" presStyleCnt="4"/>
      <dgm:spPr/>
      <dgm:t>
        <a:bodyPr/>
        <a:lstStyle/>
        <a:p>
          <a:endParaRPr lang="pl-PL"/>
        </a:p>
      </dgm:t>
    </dgm:pt>
    <dgm:pt modelId="{D72145D9-3967-4687-8C15-A849F6D84A26}" type="pres">
      <dgm:prSet presAssocID="{8F8E2134-0222-4C6E-996F-22CD659BC6B3}" presName="rootConnector" presStyleLbl="node1" presStyleIdx="1" presStyleCnt="4"/>
      <dgm:spPr/>
      <dgm:t>
        <a:bodyPr/>
        <a:lstStyle/>
        <a:p>
          <a:endParaRPr lang="pl-PL"/>
        </a:p>
      </dgm:t>
    </dgm:pt>
    <dgm:pt modelId="{640788F1-5F30-458D-9D8D-452B7CF027ED}" type="pres">
      <dgm:prSet presAssocID="{8F8E2134-0222-4C6E-996F-22CD659BC6B3}" presName="childShape" presStyleCnt="0"/>
      <dgm:spPr/>
    </dgm:pt>
    <dgm:pt modelId="{A5B1951D-98C9-4929-9303-AE7A93BE4DBD}" type="pres">
      <dgm:prSet presAssocID="{7F6B022F-90EC-4A12-ABB3-3F6886E45602}" presName="Name13" presStyleLbl="parChTrans1D2" presStyleIdx="2" presStyleCnt="9"/>
      <dgm:spPr/>
      <dgm:t>
        <a:bodyPr/>
        <a:lstStyle/>
        <a:p>
          <a:endParaRPr lang="pl-PL"/>
        </a:p>
      </dgm:t>
    </dgm:pt>
    <dgm:pt modelId="{380A8497-16B5-4C60-A58B-C625C11F5B37}" type="pres">
      <dgm:prSet presAssocID="{E5365E99-A6FE-4758-95A8-FE1534F71781}" presName="childText" presStyleLbl="bgAcc1" presStyleIdx="2" presStyleCnt="9">
        <dgm:presLayoutVars>
          <dgm:bulletEnabled val="1"/>
        </dgm:presLayoutVars>
      </dgm:prSet>
      <dgm:spPr/>
      <dgm:t>
        <a:bodyPr/>
        <a:lstStyle/>
        <a:p>
          <a:endParaRPr lang="pl-PL"/>
        </a:p>
      </dgm:t>
    </dgm:pt>
    <dgm:pt modelId="{0AF76FF8-8028-4CC1-BA0C-37ABD9B151F7}" type="pres">
      <dgm:prSet presAssocID="{464CCCFD-AEAD-4E77-9EF3-627A73B7049F}" presName="Name13" presStyleLbl="parChTrans1D2" presStyleIdx="3" presStyleCnt="9"/>
      <dgm:spPr/>
      <dgm:t>
        <a:bodyPr/>
        <a:lstStyle/>
        <a:p>
          <a:endParaRPr lang="pl-PL"/>
        </a:p>
      </dgm:t>
    </dgm:pt>
    <dgm:pt modelId="{C3D8AE82-758B-4B3F-9397-6CDD536E880E}" type="pres">
      <dgm:prSet presAssocID="{D7E70AD0-0BAA-4DDF-B337-8A5339CAFA48}" presName="childText" presStyleLbl="bgAcc1" presStyleIdx="3" presStyleCnt="9">
        <dgm:presLayoutVars>
          <dgm:bulletEnabled val="1"/>
        </dgm:presLayoutVars>
      </dgm:prSet>
      <dgm:spPr/>
      <dgm:t>
        <a:bodyPr/>
        <a:lstStyle/>
        <a:p>
          <a:endParaRPr lang="pl-PL"/>
        </a:p>
      </dgm:t>
    </dgm:pt>
    <dgm:pt modelId="{4C35ED66-2DAD-4274-8AB4-696DE1BF5EB3}" type="pres">
      <dgm:prSet presAssocID="{6B60BDA9-113A-44F3-A7CF-5F0EE2B2733F}" presName="root" presStyleCnt="0"/>
      <dgm:spPr/>
    </dgm:pt>
    <dgm:pt modelId="{555CB566-085C-478C-B85F-0FA196871905}" type="pres">
      <dgm:prSet presAssocID="{6B60BDA9-113A-44F3-A7CF-5F0EE2B2733F}" presName="rootComposite" presStyleCnt="0"/>
      <dgm:spPr/>
    </dgm:pt>
    <dgm:pt modelId="{E3EEE3C8-66C2-474B-9E9B-B026844597D8}" type="pres">
      <dgm:prSet presAssocID="{6B60BDA9-113A-44F3-A7CF-5F0EE2B2733F}" presName="rootText" presStyleLbl="node1" presStyleIdx="2" presStyleCnt="4"/>
      <dgm:spPr/>
      <dgm:t>
        <a:bodyPr/>
        <a:lstStyle/>
        <a:p>
          <a:endParaRPr lang="pl-PL"/>
        </a:p>
      </dgm:t>
    </dgm:pt>
    <dgm:pt modelId="{D05CFA36-489B-4DF8-A5CB-BEBE1DDE7698}" type="pres">
      <dgm:prSet presAssocID="{6B60BDA9-113A-44F3-A7CF-5F0EE2B2733F}" presName="rootConnector" presStyleLbl="node1" presStyleIdx="2" presStyleCnt="4"/>
      <dgm:spPr/>
      <dgm:t>
        <a:bodyPr/>
        <a:lstStyle/>
        <a:p>
          <a:endParaRPr lang="pl-PL"/>
        </a:p>
      </dgm:t>
    </dgm:pt>
    <dgm:pt modelId="{673A99FD-ECFF-4F85-B8D5-8990FE06B08E}" type="pres">
      <dgm:prSet presAssocID="{6B60BDA9-113A-44F3-A7CF-5F0EE2B2733F}" presName="childShape" presStyleCnt="0"/>
      <dgm:spPr/>
    </dgm:pt>
    <dgm:pt modelId="{19218779-3A5E-4017-9800-91093AC038C4}" type="pres">
      <dgm:prSet presAssocID="{FACEAF2E-CABC-483E-BC1E-A0AA804D9441}" presName="Name13" presStyleLbl="parChTrans1D2" presStyleIdx="4" presStyleCnt="9"/>
      <dgm:spPr/>
      <dgm:t>
        <a:bodyPr/>
        <a:lstStyle/>
        <a:p>
          <a:endParaRPr lang="pl-PL"/>
        </a:p>
      </dgm:t>
    </dgm:pt>
    <dgm:pt modelId="{07A675CB-28C8-4A1F-A1DB-319493F98C0B}" type="pres">
      <dgm:prSet presAssocID="{8C006F93-F7D5-4C73-97FB-274F6B17C284}" presName="childText" presStyleLbl="bgAcc1" presStyleIdx="4" presStyleCnt="9">
        <dgm:presLayoutVars>
          <dgm:bulletEnabled val="1"/>
        </dgm:presLayoutVars>
      </dgm:prSet>
      <dgm:spPr/>
      <dgm:t>
        <a:bodyPr/>
        <a:lstStyle/>
        <a:p>
          <a:endParaRPr lang="pl-PL"/>
        </a:p>
      </dgm:t>
    </dgm:pt>
    <dgm:pt modelId="{6F5C3788-2414-4388-A58A-B7B8AF7656E0}" type="pres">
      <dgm:prSet presAssocID="{86DEE6A6-EBEC-47CA-84C8-44FEBCC37F42}" presName="Name13" presStyleLbl="parChTrans1D2" presStyleIdx="5" presStyleCnt="9"/>
      <dgm:spPr/>
      <dgm:t>
        <a:bodyPr/>
        <a:lstStyle/>
        <a:p>
          <a:endParaRPr lang="pl-PL"/>
        </a:p>
      </dgm:t>
    </dgm:pt>
    <dgm:pt modelId="{D30CD7B8-8CE2-493B-A4E7-A9924545A5C6}" type="pres">
      <dgm:prSet presAssocID="{0F6962A3-E1D0-402F-B6DB-DEEC92478F38}" presName="childText" presStyleLbl="bgAcc1" presStyleIdx="5" presStyleCnt="9">
        <dgm:presLayoutVars>
          <dgm:bulletEnabled val="1"/>
        </dgm:presLayoutVars>
      </dgm:prSet>
      <dgm:spPr/>
      <dgm:t>
        <a:bodyPr/>
        <a:lstStyle/>
        <a:p>
          <a:endParaRPr lang="pl-PL"/>
        </a:p>
      </dgm:t>
    </dgm:pt>
    <dgm:pt modelId="{515854A4-8B4F-4470-8502-038DCF93E708}" type="pres">
      <dgm:prSet presAssocID="{A661DFEF-7570-46BC-8F66-59250F9E7059}" presName="root" presStyleCnt="0"/>
      <dgm:spPr/>
    </dgm:pt>
    <dgm:pt modelId="{F058C58D-7A9C-422D-899B-C20A6A93FC5C}" type="pres">
      <dgm:prSet presAssocID="{A661DFEF-7570-46BC-8F66-59250F9E7059}" presName="rootComposite" presStyleCnt="0"/>
      <dgm:spPr/>
    </dgm:pt>
    <dgm:pt modelId="{4B196DFC-4476-4207-AA25-A9C8383ADAF4}" type="pres">
      <dgm:prSet presAssocID="{A661DFEF-7570-46BC-8F66-59250F9E7059}" presName="rootText" presStyleLbl="node1" presStyleIdx="3" presStyleCnt="4"/>
      <dgm:spPr/>
      <dgm:t>
        <a:bodyPr/>
        <a:lstStyle/>
        <a:p>
          <a:endParaRPr lang="pl-PL"/>
        </a:p>
      </dgm:t>
    </dgm:pt>
    <dgm:pt modelId="{A6F01D39-1759-4584-A509-8A9D232E28B5}" type="pres">
      <dgm:prSet presAssocID="{A661DFEF-7570-46BC-8F66-59250F9E7059}" presName="rootConnector" presStyleLbl="node1" presStyleIdx="3" presStyleCnt="4"/>
      <dgm:spPr/>
      <dgm:t>
        <a:bodyPr/>
        <a:lstStyle/>
        <a:p>
          <a:endParaRPr lang="pl-PL"/>
        </a:p>
      </dgm:t>
    </dgm:pt>
    <dgm:pt modelId="{EF90D7F3-0FE6-4EA9-A2AC-ECE2AE97A797}" type="pres">
      <dgm:prSet presAssocID="{A661DFEF-7570-46BC-8F66-59250F9E7059}" presName="childShape" presStyleCnt="0"/>
      <dgm:spPr/>
    </dgm:pt>
    <dgm:pt modelId="{4B7B38F4-07E3-45B2-91CB-ECF5C653A66B}" type="pres">
      <dgm:prSet presAssocID="{063B984F-96F1-4AFE-8D09-61F1042309D2}" presName="Name13" presStyleLbl="parChTrans1D2" presStyleIdx="6" presStyleCnt="9"/>
      <dgm:spPr/>
      <dgm:t>
        <a:bodyPr/>
        <a:lstStyle/>
        <a:p>
          <a:endParaRPr lang="pl-PL"/>
        </a:p>
      </dgm:t>
    </dgm:pt>
    <dgm:pt modelId="{BB4C49B1-570B-4D0D-B98A-BA33A92AEAEC}" type="pres">
      <dgm:prSet presAssocID="{2E67999D-4914-4D1B-8F76-8FAC0E684A84}" presName="childText" presStyleLbl="bgAcc1" presStyleIdx="6" presStyleCnt="9">
        <dgm:presLayoutVars>
          <dgm:bulletEnabled val="1"/>
        </dgm:presLayoutVars>
      </dgm:prSet>
      <dgm:spPr/>
      <dgm:t>
        <a:bodyPr/>
        <a:lstStyle/>
        <a:p>
          <a:endParaRPr lang="pl-PL"/>
        </a:p>
      </dgm:t>
    </dgm:pt>
    <dgm:pt modelId="{248F5897-6C34-42E1-9B48-7323304D7BCB}" type="pres">
      <dgm:prSet presAssocID="{A83D1AA0-282B-450A-B2F1-ED657C1BE296}" presName="Name13" presStyleLbl="parChTrans1D2" presStyleIdx="7" presStyleCnt="9"/>
      <dgm:spPr/>
      <dgm:t>
        <a:bodyPr/>
        <a:lstStyle/>
        <a:p>
          <a:endParaRPr lang="pl-PL"/>
        </a:p>
      </dgm:t>
    </dgm:pt>
    <dgm:pt modelId="{CA9F2B2A-25FC-4EE6-8A2E-5875E3AF2573}" type="pres">
      <dgm:prSet presAssocID="{7510E606-31EB-431B-9545-D9ACC12E421B}" presName="childText" presStyleLbl="bgAcc1" presStyleIdx="7" presStyleCnt="9">
        <dgm:presLayoutVars>
          <dgm:bulletEnabled val="1"/>
        </dgm:presLayoutVars>
      </dgm:prSet>
      <dgm:spPr/>
      <dgm:t>
        <a:bodyPr/>
        <a:lstStyle/>
        <a:p>
          <a:endParaRPr lang="pl-PL"/>
        </a:p>
      </dgm:t>
    </dgm:pt>
    <dgm:pt modelId="{CF64803F-47E1-48F6-8DED-50F92C2804D0}" type="pres">
      <dgm:prSet presAssocID="{2691806C-53C1-4753-9F22-2B37A835BBA1}" presName="Name13" presStyleLbl="parChTrans1D2" presStyleIdx="8" presStyleCnt="9"/>
      <dgm:spPr/>
      <dgm:t>
        <a:bodyPr/>
        <a:lstStyle/>
        <a:p>
          <a:endParaRPr lang="pl-PL"/>
        </a:p>
      </dgm:t>
    </dgm:pt>
    <dgm:pt modelId="{E62DDBE7-6CAD-4404-B312-523BED756A0E}" type="pres">
      <dgm:prSet presAssocID="{28955705-6595-440F-9C3A-841CA15EA005}" presName="childText" presStyleLbl="bgAcc1" presStyleIdx="8" presStyleCnt="9">
        <dgm:presLayoutVars>
          <dgm:bulletEnabled val="1"/>
        </dgm:presLayoutVars>
      </dgm:prSet>
      <dgm:spPr/>
      <dgm:t>
        <a:bodyPr/>
        <a:lstStyle/>
        <a:p>
          <a:endParaRPr lang="pl-PL"/>
        </a:p>
      </dgm:t>
    </dgm:pt>
  </dgm:ptLst>
  <dgm:cxnLst>
    <dgm:cxn modelId="{BCAFE52C-A01D-4337-92DA-FCD54F14FF82}" srcId="{DE063468-5692-4D8D-95EE-14FFCC8C5EDF}" destId="{1DF693A2-E6E6-4E7B-8F59-A0DEAEDF20DE}" srcOrd="0" destOrd="0" parTransId="{3FE32DF5-D693-43AB-B50D-15B0DA1C70AE}" sibTransId="{56D4A831-E4F1-4F3D-885A-67FE24791891}"/>
    <dgm:cxn modelId="{FF2F4C12-FBD2-44FA-84E5-726C4DEF2218}" srcId="{DE063468-5692-4D8D-95EE-14FFCC8C5EDF}" destId="{A661DFEF-7570-46BC-8F66-59250F9E7059}" srcOrd="3" destOrd="0" parTransId="{0B5F1AB0-BCF7-44F8-A192-C38DDA382B56}" sibTransId="{5D15564F-5CB5-40BA-95CE-5DA96AED6CD6}"/>
    <dgm:cxn modelId="{45811369-1B84-4A5C-BAF6-FFA4B02119C2}" srcId="{8F8E2134-0222-4C6E-996F-22CD659BC6B3}" destId="{E5365E99-A6FE-4758-95A8-FE1534F71781}" srcOrd="0" destOrd="0" parTransId="{7F6B022F-90EC-4A12-ABB3-3F6886E45602}" sibTransId="{1237EE11-53BA-4666-9AC4-B3AD4A8CD7BA}"/>
    <dgm:cxn modelId="{B5F35D27-99C3-482D-AEFC-FFB0D02B8582}" srcId="{1DF693A2-E6E6-4E7B-8F59-A0DEAEDF20DE}" destId="{8110EAC5-B957-433E-82AE-170E98665E15}" srcOrd="1" destOrd="0" parTransId="{07F5DE31-7C8F-4DE5-BBE4-ACEAEAD3F42F}" sibTransId="{497E9889-57FF-4610-BC13-15D40EDD635F}"/>
    <dgm:cxn modelId="{0FE5DA01-AF11-4A25-8A73-66FF9EDC19E0}" srcId="{6B60BDA9-113A-44F3-A7CF-5F0EE2B2733F}" destId="{0F6962A3-E1D0-402F-B6DB-DEEC92478F38}" srcOrd="1" destOrd="0" parTransId="{86DEE6A6-EBEC-47CA-84C8-44FEBCC37F42}" sibTransId="{11A45845-2CCF-4F3D-81CC-A09ED6B342BF}"/>
    <dgm:cxn modelId="{04C1B88C-1B48-457B-9D53-960553F4C29C}" type="presOf" srcId="{8C006F93-F7D5-4C73-97FB-274F6B17C284}" destId="{07A675CB-28C8-4A1F-A1DB-319493F98C0B}" srcOrd="0" destOrd="0" presId="urn:microsoft.com/office/officeart/2005/8/layout/hierarchy3"/>
    <dgm:cxn modelId="{E3590981-A0DE-464B-A622-290F91BC02B1}" type="presOf" srcId="{D7E70AD0-0BAA-4DDF-B337-8A5339CAFA48}" destId="{C3D8AE82-758B-4B3F-9397-6CDD536E880E}" srcOrd="0" destOrd="0" presId="urn:microsoft.com/office/officeart/2005/8/layout/hierarchy3"/>
    <dgm:cxn modelId="{A5BD2D53-13FC-4A76-B597-CB03276FED97}" srcId="{DE063468-5692-4D8D-95EE-14FFCC8C5EDF}" destId="{6B60BDA9-113A-44F3-A7CF-5F0EE2B2733F}" srcOrd="2" destOrd="0" parTransId="{B2CB0A0B-7739-4D01-A039-183C4D8AA8A5}" sibTransId="{6372506E-4BE9-41C8-83B6-0A7B4EAD6D8F}"/>
    <dgm:cxn modelId="{F7CE5AF3-F673-4E61-9D89-F49476C84C5F}" srcId="{A661DFEF-7570-46BC-8F66-59250F9E7059}" destId="{2E67999D-4914-4D1B-8F76-8FAC0E684A84}" srcOrd="0" destOrd="0" parTransId="{063B984F-96F1-4AFE-8D09-61F1042309D2}" sibTransId="{7F470DA9-3FDE-48C9-A119-9CF1C9BB4B74}"/>
    <dgm:cxn modelId="{29A6A6F5-4384-4452-A75E-237793C238CB}" type="presOf" srcId="{28955705-6595-440F-9C3A-841CA15EA005}" destId="{E62DDBE7-6CAD-4404-B312-523BED756A0E}" srcOrd="0" destOrd="0" presId="urn:microsoft.com/office/officeart/2005/8/layout/hierarchy3"/>
    <dgm:cxn modelId="{CF15D27A-A27F-40E3-9365-A944499BC3A8}" type="presOf" srcId="{7F6B022F-90EC-4A12-ABB3-3F6886E45602}" destId="{A5B1951D-98C9-4929-9303-AE7A93BE4DBD}" srcOrd="0" destOrd="0" presId="urn:microsoft.com/office/officeart/2005/8/layout/hierarchy3"/>
    <dgm:cxn modelId="{8C0DD43D-3343-4ECD-8BC4-B68F2489B469}" type="presOf" srcId="{6B60BDA9-113A-44F3-A7CF-5F0EE2B2733F}" destId="{E3EEE3C8-66C2-474B-9E9B-B026844597D8}" srcOrd="0" destOrd="0" presId="urn:microsoft.com/office/officeart/2005/8/layout/hierarchy3"/>
    <dgm:cxn modelId="{AFFBD1AD-437E-4CFF-8AC1-5C2EA6779B71}" type="presOf" srcId="{6B60BDA9-113A-44F3-A7CF-5F0EE2B2733F}" destId="{D05CFA36-489B-4DF8-A5CB-BEBE1DDE7698}" srcOrd="1" destOrd="0" presId="urn:microsoft.com/office/officeart/2005/8/layout/hierarchy3"/>
    <dgm:cxn modelId="{48335184-0320-4EDA-9DE2-3CC99EC82698}" srcId="{DE063468-5692-4D8D-95EE-14FFCC8C5EDF}" destId="{8F8E2134-0222-4C6E-996F-22CD659BC6B3}" srcOrd="1" destOrd="0" parTransId="{9645E5FC-6F2B-4100-8FA3-7E2E365999DA}" sibTransId="{85D7FA9E-5FD8-402C-BE60-C63CA2FF8B45}"/>
    <dgm:cxn modelId="{C4319B9E-29F2-4690-B787-CF2B66E43EF9}" type="presOf" srcId="{A83D1AA0-282B-450A-B2F1-ED657C1BE296}" destId="{248F5897-6C34-42E1-9B48-7323304D7BCB}" srcOrd="0" destOrd="0" presId="urn:microsoft.com/office/officeart/2005/8/layout/hierarchy3"/>
    <dgm:cxn modelId="{A7773127-9185-4269-8234-F766180C156A}" type="presOf" srcId="{1DF693A2-E6E6-4E7B-8F59-A0DEAEDF20DE}" destId="{C2A1EF24-9FD4-4CCA-BDDC-663DEFECDCB0}" srcOrd="0" destOrd="0" presId="urn:microsoft.com/office/officeart/2005/8/layout/hierarchy3"/>
    <dgm:cxn modelId="{C9B5E85F-8A29-4E43-B8CF-46B30D0CA298}" srcId="{8F8E2134-0222-4C6E-996F-22CD659BC6B3}" destId="{D7E70AD0-0BAA-4DDF-B337-8A5339CAFA48}" srcOrd="1" destOrd="0" parTransId="{464CCCFD-AEAD-4E77-9EF3-627A73B7049F}" sibTransId="{626EE5D8-A3CC-4EC8-8AD1-406EA1615243}"/>
    <dgm:cxn modelId="{942F5751-5B99-4707-8614-83E01CBDCD8D}" type="presOf" srcId="{2E67999D-4914-4D1B-8F76-8FAC0E684A84}" destId="{BB4C49B1-570B-4D0D-B98A-BA33A92AEAEC}" srcOrd="0" destOrd="0" presId="urn:microsoft.com/office/officeart/2005/8/layout/hierarchy3"/>
    <dgm:cxn modelId="{4D352015-CA3C-4956-A917-1FBECD6952FF}" type="presOf" srcId="{2691806C-53C1-4753-9F22-2B37A835BBA1}" destId="{CF64803F-47E1-48F6-8DED-50F92C2804D0}" srcOrd="0" destOrd="0" presId="urn:microsoft.com/office/officeart/2005/8/layout/hierarchy3"/>
    <dgm:cxn modelId="{3A1DF2A7-6F2C-4E7E-98A8-63C2F63C4C3B}" type="presOf" srcId="{7510E606-31EB-431B-9545-D9ACC12E421B}" destId="{CA9F2B2A-25FC-4EE6-8A2E-5875E3AF2573}" srcOrd="0" destOrd="0" presId="urn:microsoft.com/office/officeart/2005/8/layout/hierarchy3"/>
    <dgm:cxn modelId="{9AF995FD-96C8-4B76-812F-43FBB1BE8E76}" srcId="{A661DFEF-7570-46BC-8F66-59250F9E7059}" destId="{7510E606-31EB-431B-9545-D9ACC12E421B}" srcOrd="1" destOrd="0" parTransId="{A83D1AA0-282B-450A-B2F1-ED657C1BE296}" sibTransId="{E73251BE-9A95-4EA0-A8EC-4532B6480ADA}"/>
    <dgm:cxn modelId="{4739D4D7-528E-4DEA-AF26-79D27D2888A2}" type="presOf" srcId="{464CCCFD-AEAD-4E77-9EF3-627A73B7049F}" destId="{0AF76FF8-8028-4CC1-BA0C-37ABD9B151F7}" srcOrd="0" destOrd="0" presId="urn:microsoft.com/office/officeart/2005/8/layout/hierarchy3"/>
    <dgm:cxn modelId="{9822B30E-5A1E-4480-878F-0A223B383FED}" type="presOf" srcId="{8F8E2134-0222-4C6E-996F-22CD659BC6B3}" destId="{461B8245-4955-4FD0-A4DD-3B35E604601E}" srcOrd="0" destOrd="0" presId="urn:microsoft.com/office/officeart/2005/8/layout/hierarchy3"/>
    <dgm:cxn modelId="{96207F26-DB4D-4C28-BC68-E2ACDEB35B1E}" type="presOf" srcId="{0F6962A3-E1D0-402F-B6DB-DEEC92478F38}" destId="{D30CD7B8-8CE2-493B-A4E7-A9924545A5C6}" srcOrd="0" destOrd="0" presId="urn:microsoft.com/office/officeart/2005/8/layout/hierarchy3"/>
    <dgm:cxn modelId="{8742906D-9685-4822-9454-A364A40062B8}" type="presOf" srcId="{A661DFEF-7570-46BC-8F66-59250F9E7059}" destId="{A6F01D39-1759-4584-A509-8A9D232E28B5}" srcOrd="1" destOrd="0" presId="urn:microsoft.com/office/officeart/2005/8/layout/hierarchy3"/>
    <dgm:cxn modelId="{7C232541-B111-4CD3-A83B-5894D4DADA76}" type="presOf" srcId="{07F5DE31-7C8F-4DE5-BBE4-ACEAEAD3F42F}" destId="{12D5A5E3-7DC5-4031-87CC-2127C0BD2849}" srcOrd="0" destOrd="0" presId="urn:microsoft.com/office/officeart/2005/8/layout/hierarchy3"/>
    <dgm:cxn modelId="{1926C6E2-2653-473B-8CDD-3F375F5D2E73}" type="presOf" srcId="{8F8E2134-0222-4C6E-996F-22CD659BC6B3}" destId="{D72145D9-3967-4687-8C15-A849F6D84A26}" srcOrd="1" destOrd="0" presId="urn:microsoft.com/office/officeart/2005/8/layout/hierarchy3"/>
    <dgm:cxn modelId="{BD3AA5C4-BF29-4533-917E-AC7D5661533C}" type="presOf" srcId="{FACEAF2E-CABC-483E-BC1E-A0AA804D9441}" destId="{19218779-3A5E-4017-9800-91093AC038C4}" srcOrd="0" destOrd="0" presId="urn:microsoft.com/office/officeart/2005/8/layout/hierarchy3"/>
    <dgm:cxn modelId="{991AEFC9-389D-4E60-A311-279A560B4531}" type="presOf" srcId="{5BA99F70-84A7-4577-8195-B4DFE6D341D0}" destId="{ADAC4839-C35F-4E58-8866-A8FDE7BCC35C}" srcOrd="0" destOrd="0" presId="urn:microsoft.com/office/officeart/2005/8/layout/hierarchy3"/>
    <dgm:cxn modelId="{DA4C9C7B-BC34-456E-BEEB-A60683966721}" type="presOf" srcId="{1DF693A2-E6E6-4E7B-8F59-A0DEAEDF20DE}" destId="{8104DF76-7976-4056-8F07-628002FD4122}" srcOrd="1" destOrd="0" presId="urn:microsoft.com/office/officeart/2005/8/layout/hierarchy3"/>
    <dgm:cxn modelId="{DA2BA386-979D-4FDB-8E61-5D92B90F5647}" srcId="{1DF693A2-E6E6-4E7B-8F59-A0DEAEDF20DE}" destId="{5BA99F70-84A7-4577-8195-B4DFE6D341D0}" srcOrd="0" destOrd="0" parTransId="{EB34614B-F128-457E-BE62-3D9499D4458C}" sibTransId="{446785AB-4336-4093-9E88-2ABE1892DB8A}"/>
    <dgm:cxn modelId="{645D4233-3226-4A15-B434-3E4929231DD7}" srcId="{6B60BDA9-113A-44F3-A7CF-5F0EE2B2733F}" destId="{8C006F93-F7D5-4C73-97FB-274F6B17C284}" srcOrd="0" destOrd="0" parTransId="{FACEAF2E-CABC-483E-BC1E-A0AA804D9441}" sibTransId="{F7003C65-E40E-4B1C-9587-760E0E45754F}"/>
    <dgm:cxn modelId="{0B459932-8447-4E9A-BAA7-0885DE26F366}" type="presOf" srcId="{86DEE6A6-EBEC-47CA-84C8-44FEBCC37F42}" destId="{6F5C3788-2414-4388-A58A-B7B8AF7656E0}" srcOrd="0" destOrd="0" presId="urn:microsoft.com/office/officeart/2005/8/layout/hierarchy3"/>
    <dgm:cxn modelId="{CD09E9ED-D7F0-4D99-A517-BDE7560ADAEE}" type="presOf" srcId="{063B984F-96F1-4AFE-8D09-61F1042309D2}" destId="{4B7B38F4-07E3-45B2-91CB-ECF5C653A66B}" srcOrd="0" destOrd="0" presId="urn:microsoft.com/office/officeart/2005/8/layout/hierarchy3"/>
    <dgm:cxn modelId="{8D1C7188-03DD-48BC-A862-106244EE6DAF}" type="presOf" srcId="{A661DFEF-7570-46BC-8F66-59250F9E7059}" destId="{4B196DFC-4476-4207-AA25-A9C8383ADAF4}" srcOrd="0" destOrd="0" presId="urn:microsoft.com/office/officeart/2005/8/layout/hierarchy3"/>
    <dgm:cxn modelId="{9FB3F9FE-130D-492C-B901-8B50726C792D}" type="presOf" srcId="{EB34614B-F128-457E-BE62-3D9499D4458C}" destId="{FB6E5576-BF1C-4AAB-9DDE-A2A4CC6BD18C}" srcOrd="0" destOrd="0" presId="urn:microsoft.com/office/officeart/2005/8/layout/hierarchy3"/>
    <dgm:cxn modelId="{53E75530-20FB-4E4C-A1FD-BAA0A01BEAD0}" type="presOf" srcId="{DE063468-5692-4D8D-95EE-14FFCC8C5EDF}" destId="{174FC88A-AA02-477E-ADE0-35D8E6F3BDE7}" srcOrd="0" destOrd="0" presId="urn:microsoft.com/office/officeart/2005/8/layout/hierarchy3"/>
    <dgm:cxn modelId="{CA43D96D-404E-4BA5-9E9F-5333B6A94CB7}" type="presOf" srcId="{8110EAC5-B957-433E-82AE-170E98665E15}" destId="{2E21C873-CC63-4534-A285-B95750B1D273}" srcOrd="0" destOrd="0" presId="urn:microsoft.com/office/officeart/2005/8/layout/hierarchy3"/>
    <dgm:cxn modelId="{A2EFF0DF-B81F-4277-8086-C9FD048B2B9B}" type="presOf" srcId="{E5365E99-A6FE-4758-95A8-FE1534F71781}" destId="{380A8497-16B5-4C60-A58B-C625C11F5B37}" srcOrd="0" destOrd="0" presId="urn:microsoft.com/office/officeart/2005/8/layout/hierarchy3"/>
    <dgm:cxn modelId="{803DEED4-2F8A-47ED-A995-B09E897715FF}" srcId="{A661DFEF-7570-46BC-8F66-59250F9E7059}" destId="{28955705-6595-440F-9C3A-841CA15EA005}" srcOrd="2" destOrd="0" parTransId="{2691806C-53C1-4753-9F22-2B37A835BBA1}" sibTransId="{864853E5-2E5E-45DC-9F6B-CD35A925E2DC}"/>
    <dgm:cxn modelId="{72527C8F-4DF9-42A7-B945-E0E3852FD1CB}" type="presParOf" srcId="{174FC88A-AA02-477E-ADE0-35D8E6F3BDE7}" destId="{3A8C631F-67B2-4669-ACDE-33DC5A3F2DEF}" srcOrd="0" destOrd="0" presId="urn:microsoft.com/office/officeart/2005/8/layout/hierarchy3"/>
    <dgm:cxn modelId="{49890EDF-BF9A-4B59-932D-8F7FCB7F2AA0}" type="presParOf" srcId="{3A8C631F-67B2-4669-ACDE-33DC5A3F2DEF}" destId="{90F71202-BA99-4FC5-B6DA-609AA793A89E}" srcOrd="0" destOrd="0" presId="urn:microsoft.com/office/officeart/2005/8/layout/hierarchy3"/>
    <dgm:cxn modelId="{63D37877-1D17-40FB-8224-DE02BE8EC424}" type="presParOf" srcId="{90F71202-BA99-4FC5-B6DA-609AA793A89E}" destId="{C2A1EF24-9FD4-4CCA-BDDC-663DEFECDCB0}" srcOrd="0" destOrd="0" presId="urn:microsoft.com/office/officeart/2005/8/layout/hierarchy3"/>
    <dgm:cxn modelId="{76F8E606-F55E-4B86-893C-782595D63AC0}" type="presParOf" srcId="{90F71202-BA99-4FC5-B6DA-609AA793A89E}" destId="{8104DF76-7976-4056-8F07-628002FD4122}" srcOrd="1" destOrd="0" presId="urn:microsoft.com/office/officeart/2005/8/layout/hierarchy3"/>
    <dgm:cxn modelId="{A9A1563E-2CB2-4AC4-BB39-D9CE7671F24C}" type="presParOf" srcId="{3A8C631F-67B2-4669-ACDE-33DC5A3F2DEF}" destId="{4BA64475-1CC2-4DBC-ACEA-BF55B4C84CA6}" srcOrd="1" destOrd="0" presId="urn:microsoft.com/office/officeart/2005/8/layout/hierarchy3"/>
    <dgm:cxn modelId="{01D18D86-1ACF-4722-9EE6-2EBCB09B264A}" type="presParOf" srcId="{4BA64475-1CC2-4DBC-ACEA-BF55B4C84CA6}" destId="{FB6E5576-BF1C-4AAB-9DDE-A2A4CC6BD18C}" srcOrd="0" destOrd="0" presId="urn:microsoft.com/office/officeart/2005/8/layout/hierarchy3"/>
    <dgm:cxn modelId="{15A927A4-6153-4587-89DF-0A8C185326B0}" type="presParOf" srcId="{4BA64475-1CC2-4DBC-ACEA-BF55B4C84CA6}" destId="{ADAC4839-C35F-4E58-8866-A8FDE7BCC35C}" srcOrd="1" destOrd="0" presId="urn:microsoft.com/office/officeart/2005/8/layout/hierarchy3"/>
    <dgm:cxn modelId="{B8B5A04B-F69E-4BC9-86A6-778908F4A3F1}" type="presParOf" srcId="{4BA64475-1CC2-4DBC-ACEA-BF55B4C84CA6}" destId="{12D5A5E3-7DC5-4031-87CC-2127C0BD2849}" srcOrd="2" destOrd="0" presId="urn:microsoft.com/office/officeart/2005/8/layout/hierarchy3"/>
    <dgm:cxn modelId="{77FA3C9E-21F9-442E-86F7-EEFFB657B127}" type="presParOf" srcId="{4BA64475-1CC2-4DBC-ACEA-BF55B4C84CA6}" destId="{2E21C873-CC63-4534-A285-B95750B1D273}" srcOrd="3" destOrd="0" presId="urn:microsoft.com/office/officeart/2005/8/layout/hierarchy3"/>
    <dgm:cxn modelId="{69A9247A-8F59-4B19-B9C8-A323DECA6631}" type="presParOf" srcId="{174FC88A-AA02-477E-ADE0-35D8E6F3BDE7}" destId="{A0A38C93-F3BD-4B08-9AA0-15894B084B6D}" srcOrd="1" destOrd="0" presId="urn:microsoft.com/office/officeart/2005/8/layout/hierarchy3"/>
    <dgm:cxn modelId="{3BCA704D-9B79-4B49-99C0-D700C64A8B7D}" type="presParOf" srcId="{A0A38C93-F3BD-4B08-9AA0-15894B084B6D}" destId="{9164BA74-6A6D-4B9B-9F2A-431D493FEF32}" srcOrd="0" destOrd="0" presId="urn:microsoft.com/office/officeart/2005/8/layout/hierarchy3"/>
    <dgm:cxn modelId="{0E86D54E-AE89-41E2-905B-6C0CF45731AA}" type="presParOf" srcId="{9164BA74-6A6D-4B9B-9F2A-431D493FEF32}" destId="{461B8245-4955-4FD0-A4DD-3B35E604601E}" srcOrd="0" destOrd="0" presId="urn:microsoft.com/office/officeart/2005/8/layout/hierarchy3"/>
    <dgm:cxn modelId="{99682128-0777-43B5-99F2-04722FCA7781}" type="presParOf" srcId="{9164BA74-6A6D-4B9B-9F2A-431D493FEF32}" destId="{D72145D9-3967-4687-8C15-A849F6D84A26}" srcOrd="1" destOrd="0" presId="urn:microsoft.com/office/officeart/2005/8/layout/hierarchy3"/>
    <dgm:cxn modelId="{127F38B5-5DEA-4061-A421-8DF23B376C2B}" type="presParOf" srcId="{A0A38C93-F3BD-4B08-9AA0-15894B084B6D}" destId="{640788F1-5F30-458D-9D8D-452B7CF027ED}" srcOrd="1" destOrd="0" presId="urn:microsoft.com/office/officeart/2005/8/layout/hierarchy3"/>
    <dgm:cxn modelId="{B6164DA3-5EF1-4B65-9D07-711EB422431A}" type="presParOf" srcId="{640788F1-5F30-458D-9D8D-452B7CF027ED}" destId="{A5B1951D-98C9-4929-9303-AE7A93BE4DBD}" srcOrd="0" destOrd="0" presId="urn:microsoft.com/office/officeart/2005/8/layout/hierarchy3"/>
    <dgm:cxn modelId="{FD910139-ED48-4EF1-8F1F-B7862F61D262}" type="presParOf" srcId="{640788F1-5F30-458D-9D8D-452B7CF027ED}" destId="{380A8497-16B5-4C60-A58B-C625C11F5B37}" srcOrd="1" destOrd="0" presId="urn:microsoft.com/office/officeart/2005/8/layout/hierarchy3"/>
    <dgm:cxn modelId="{64C453A0-07C6-4438-9431-EF5226482ED2}" type="presParOf" srcId="{640788F1-5F30-458D-9D8D-452B7CF027ED}" destId="{0AF76FF8-8028-4CC1-BA0C-37ABD9B151F7}" srcOrd="2" destOrd="0" presId="urn:microsoft.com/office/officeart/2005/8/layout/hierarchy3"/>
    <dgm:cxn modelId="{7211A671-A01B-4D88-ACFA-6CC9409735E8}" type="presParOf" srcId="{640788F1-5F30-458D-9D8D-452B7CF027ED}" destId="{C3D8AE82-758B-4B3F-9397-6CDD536E880E}" srcOrd="3" destOrd="0" presId="urn:microsoft.com/office/officeart/2005/8/layout/hierarchy3"/>
    <dgm:cxn modelId="{C91D8625-B1C5-4A8D-A154-7EA7C33544F1}" type="presParOf" srcId="{174FC88A-AA02-477E-ADE0-35D8E6F3BDE7}" destId="{4C35ED66-2DAD-4274-8AB4-696DE1BF5EB3}" srcOrd="2" destOrd="0" presId="urn:microsoft.com/office/officeart/2005/8/layout/hierarchy3"/>
    <dgm:cxn modelId="{61D77D38-026F-42E4-ACD8-E517AF9655A0}" type="presParOf" srcId="{4C35ED66-2DAD-4274-8AB4-696DE1BF5EB3}" destId="{555CB566-085C-478C-B85F-0FA196871905}" srcOrd="0" destOrd="0" presId="urn:microsoft.com/office/officeart/2005/8/layout/hierarchy3"/>
    <dgm:cxn modelId="{91B02345-F46C-4E24-AAF9-29F7A0E2BE37}" type="presParOf" srcId="{555CB566-085C-478C-B85F-0FA196871905}" destId="{E3EEE3C8-66C2-474B-9E9B-B026844597D8}" srcOrd="0" destOrd="0" presId="urn:microsoft.com/office/officeart/2005/8/layout/hierarchy3"/>
    <dgm:cxn modelId="{FC4F2D97-28C4-432A-9CF4-69416A9DE347}" type="presParOf" srcId="{555CB566-085C-478C-B85F-0FA196871905}" destId="{D05CFA36-489B-4DF8-A5CB-BEBE1DDE7698}" srcOrd="1" destOrd="0" presId="urn:microsoft.com/office/officeart/2005/8/layout/hierarchy3"/>
    <dgm:cxn modelId="{20F09422-BDD4-479F-B3A1-01A60783AE53}" type="presParOf" srcId="{4C35ED66-2DAD-4274-8AB4-696DE1BF5EB3}" destId="{673A99FD-ECFF-4F85-B8D5-8990FE06B08E}" srcOrd="1" destOrd="0" presId="urn:microsoft.com/office/officeart/2005/8/layout/hierarchy3"/>
    <dgm:cxn modelId="{20DBB52C-4175-435E-8930-EB5B1221819C}" type="presParOf" srcId="{673A99FD-ECFF-4F85-B8D5-8990FE06B08E}" destId="{19218779-3A5E-4017-9800-91093AC038C4}" srcOrd="0" destOrd="0" presId="urn:microsoft.com/office/officeart/2005/8/layout/hierarchy3"/>
    <dgm:cxn modelId="{79D5824D-6A63-4204-9094-A44D7D2FE4D0}" type="presParOf" srcId="{673A99FD-ECFF-4F85-B8D5-8990FE06B08E}" destId="{07A675CB-28C8-4A1F-A1DB-319493F98C0B}" srcOrd="1" destOrd="0" presId="urn:microsoft.com/office/officeart/2005/8/layout/hierarchy3"/>
    <dgm:cxn modelId="{728D62E6-DBED-4953-8AF8-B56ACEAB7865}" type="presParOf" srcId="{673A99FD-ECFF-4F85-B8D5-8990FE06B08E}" destId="{6F5C3788-2414-4388-A58A-B7B8AF7656E0}" srcOrd="2" destOrd="0" presId="urn:microsoft.com/office/officeart/2005/8/layout/hierarchy3"/>
    <dgm:cxn modelId="{6514E4E0-1746-479E-8611-DC0A4C2FE571}" type="presParOf" srcId="{673A99FD-ECFF-4F85-B8D5-8990FE06B08E}" destId="{D30CD7B8-8CE2-493B-A4E7-A9924545A5C6}" srcOrd="3" destOrd="0" presId="urn:microsoft.com/office/officeart/2005/8/layout/hierarchy3"/>
    <dgm:cxn modelId="{C474A74E-AB15-47DA-88B9-494F0D55EF6E}" type="presParOf" srcId="{174FC88A-AA02-477E-ADE0-35D8E6F3BDE7}" destId="{515854A4-8B4F-4470-8502-038DCF93E708}" srcOrd="3" destOrd="0" presId="urn:microsoft.com/office/officeart/2005/8/layout/hierarchy3"/>
    <dgm:cxn modelId="{9A887C0E-16D5-431F-8228-F25CCDAF2CFD}" type="presParOf" srcId="{515854A4-8B4F-4470-8502-038DCF93E708}" destId="{F058C58D-7A9C-422D-899B-C20A6A93FC5C}" srcOrd="0" destOrd="0" presId="urn:microsoft.com/office/officeart/2005/8/layout/hierarchy3"/>
    <dgm:cxn modelId="{008976F6-C498-48DC-905A-0E737384669C}" type="presParOf" srcId="{F058C58D-7A9C-422D-899B-C20A6A93FC5C}" destId="{4B196DFC-4476-4207-AA25-A9C8383ADAF4}" srcOrd="0" destOrd="0" presId="urn:microsoft.com/office/officeart/2005/8/layout/hierarchy3"/>
    <dgm:cxn modelId="{55928A3D-B64B-4357-AEBA-2E455FE3F011}" type="presParOf" srcId="{F058C58D-7A9C-422D-899B-C20A6A93FC5C}" destId="{A6F01D39-1759-4584-A509-8A9D232E28B5}" srcOrd="1" destOrd="0" presId="urn:microsoft.com/office/officeart/2005/8/layout/hierarchy3"/>
    <dgm:cxn modelId="{F201E9E6-4D6D-450A-B243-4B6D2A461ACF}" type="presParOf" srcId="{515854A4-8B4F-4470-8502-038DCF93E708}" destId="{EF90D7F3-0FE6-4EA9-A2AC-ECE2AE97A797}" srcOrd="1" destOrd="0" presId="urn:microsoft.com/office/officeart/2005/8/layout/hierarchy3"/>
    <dgm:cxn modelId="{F4A3538A-44AF-470D-8957-2321CB273763}" type="presParOf" srcId="{EF90D7F3-0FE6-4EA9-A2AC-ECE2AE97A797}" destId="{4B7B38F4-07E3-45B2-91CB-ECF5C653A66B}" srcOrd="0" destOrd="0" presId="urn:microsoft.com/office/officeart/2005/8/layout/hierarchy3"/>
    <dgm:cxn modelId="{F08D221C-711E-445C-A601-6AC5E8EA65A8}" type="presParOf" srcId="{EF90D7F3-0FE6-4EA9-A2AC-ECE2AE97A797}" destId="{BB4C49B1-570B-4D0D-B98A-BA33A92AEAEC}" srcOrd="1" destOrd="0" presId="urn:microsoft.com/office/officeart/2005/8/layout/hierarchy3"/>
    <dgm:cxn modelId="{DC52F595-1136-4A33-B3B5-26C24C45A14C}" type="presParOf" srcId="{EF90D7F3-0FE6-4EA9-A2AC-ECE2AE97A797}" destId="{248F5897-6C34-42E1-9B48-7323304D7BCB}" srcOrd="2" destOrd="0" presId="urn:microsoft.com/office/officeart/2005/8/layout/hierarchy3"/>
    <dgm:cxn modelId="{8567FBE9-3877-403C-84C4-75B0CDAF675D}" type="presParOf" srcId="{EF90D7F3-0FE6-4EA9-A2AC-ECE2AE97A797}" destId="{CA9F2B2A-25FC-4EE6-8A2E-5875E3AF2573}" srcOrd="3" destOrd="0" presId="urn:microsoft.com/office/officeart/2005/8/layout/hierarchy3"/>
    <dgm:cxn modelId="{187BEE28-9971-4BE8-87A3-651C2ED37F03}" type="presParOf" srcId="{EF90D7F3-0FE6-4EA9-A2AC-ECE2AE97A797}" destId="{CF64803F-47E1-48F6-8DED-50F92C2804D0}" srcOrd="4" destOrd="0" presId="urn:microsoft.com/office/officeart/2005/8/layout/hierarchy3"/>
    <dgm:cxn modelId="{493650BA-2085-4FB6-BF18-6C9D9A3D1F6F}" type="presParOf" srcId="{EF90D7F3-0FE6-4EA9-A2AC-ECE2AE97A797}" destId="{E62DDBE7-6CAD-4404-B312-523BED756A0E}"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90E09-D2BE-4B0F-B8BA-E073E0AFC6D2}" type="doc">
      <dgm:prSet loTypeId="urn:microsoft.com/office/officeart/2009/3/layout/StepUpProcess" loCatId="process" qsTypeId="urn:microsoft.com/office/officeart/2005/8/quickstyle/simple1" qsCatId="simple" csTypeId="urn:microsoft.com/office/officeart/2005/8/colors/accent1_4" csCatId="accent1" phldr="1"/>
      <dgm:spPr/>
      <dgm:t>
        <a:bodyPr/>
        <a:lstStyle/>
        <a:p>
          <a:endParaRPr lang="pl-PL"/>
        </a:p>
      </dgm:t>
    </dgm:pt>
    <dgm:pt modelId="{393C70EF-46D5-4B5F-ACFD-2CD7348A3620}">
      <dgm:prSet/>
      <dgm:spPr/>
      <dgm:t>
        <a:bodyPr/>
        <a:lstStyle/>
        <a:p>
          <a:r>
            <a:rPr lang="pl-PL" b="1" dirty="0"/>
            <a:t>Niedopuszczalność</a:t>
          </a:r>
          <a:r>
            <a:rPr lang="pl-PL" dirty="0"/>
            <a:t> </a:t>
          </a:r>
        </a:p>
      </dgm:t>
    </dgm:pt>
    <dgm:pt modelId="{F2E960BA-53A8-4CA2-A68A-A6416AB46C8A}" type="parTrans" cxnId="{68FCBCC1-F234-4DD9-ADB4-1EF3F2272697}">
      <dgm:prSet/>
      <dgm:spPr/>
      <dgm:t>
        <a:bodyPr/>
        <a:lstStyle/>
        <a:p>
          <a:endParaRPr lang="pl-PL"/>
        </a:p>
      </dgm:t>
    </dgm:pt>
    <dgm:pt modelId="{6EC169F8-5340-4F33-A7C8-488E9BD4F98F}" type="sibTrans" cxnId="{68FCBCC1-F234-4DD9-ADB4-1EF3F2272697}">
      <dgm:prSet/>
      <dgm:spPr/>
      <dgm:t>
        <a:bodyPr/>
        <a:lstStyle/>
        <a:p>
          <a:endParaRPr lang="pl-PL"/>
        </a:p>
      </dgm:t>
    </dgm:pt>
    <dgm:pt modelId="{F9CD4478-B3F8-4292-BA28-0DECDFD9CEE3}">
      <dgm:prSet/>
      <dgm:spPr/>
      <dgm:t>
        <a:bodyPr/>
        <a:lstStyle/>
        <a:p>
          <a:r>
            <a:rPr lang="pl-PL" b="1" dirty="0"/>
            <a:t>Bezzasadność </a:t>
          </a:r>
          <a:endParaRPr lang="pl-PL" dirty="0"/>
        </a:p>
      </dgm:t>
    </dgm:pt>
    <dgm:pt modelId="{50CEA3CF-F0CF-4247-9641-EE8EF2181FE8}" type="parTrans" cxnId="{7EB57768-908C-4C65-B05E-D3C1542182F7}">
      <dgm:prSet/>
      <dgm:spPr/>
      <dgm:t>
        <a:bodyPr/>
        <a:lstStyle/>
        <a:p>
          <a:endParaRPr lang="pl-PL"/>
        </a:p>
      </dgm:t>
    </dgm:pt>
    <dgm:pt modelId="{AE9C36E6-C0DC-49D8-B965-F9D90ABF9304}" type="sibTrans" cxnId="{7EB57768-908C-4C65-B05E-D3C1542182F7}">
      <dgm:prSet/>
      <dgm:spPr/>
      <dgm:t>
        <a:bodyPr/>
        <a:lstStyle/>
        <a:p>
          <a:endParaRPr lang="pl-PL"/>
        </a:p>
      </dgm:t>
    </dgm:pt>
    <dgm:pt modelId="{1DE31809-0257-4322-9D98-569B804365E0}">
      <dgm:prSet/>
      <dgm:spPr/>
      <dgm:t>
        <a:bodyPr/>
        <a:lstStyle/>
        <a:p>
          <a:r>
            <a:rPr lang="pl-PL" b="1" dirty="0"/>
            <a:t>Bezskuteczność</a:t>
          </a:r>
          <a:r>
            <a:rPr lang="pl-PL" dirty="0"/>
            <a:t> </a:t>
          </a:r>
        </a:p>
      </dgm:t>
    </dgm:pt>
    <dgm:pt modelId="{F8F286D0-24C7-43DB-ADC5-D634A3297F01}" type="parTrans" cxnId="{A3E0816B-755A-40AF-B827-DC5873116B4F}">
      <dgm:prSet/>
      <dgm:spPr/>
      <dgm:t>
        <a:bodyPr/>
        <a:lstStyle/>
        <a:p>
          <a:endParaRPr lang="pl-PL"/>
        </a:p>
      </dgm:t>
    </dgm:pt>
    <dgm:pt modelId="{C4017A8D-4C65-493F-BE33-B8425F0EA98D}" type="sibTrans" cxnId="{A3E0816B-755A-40AF-B827-DC5873116B4F}">
      <dgm:prSet/>
      <dgm:spPr/>
      <dgm:t>
        <a:bodyPr/>
        <a:lstStyle/>
        <a:p>
          <a:endParaRPr lang="pl-PL"/>
        </a:p>
      </dgm:t>
    </dgm:pt>
    <dgm:pt modelId="{A6162668-E993-4997-8983-71816F000A6F}">
      <dgm:prSet/>
      <dgm:spPr/>
      <dgm:t>
        <a:bodyPr/>
        <a:lstStyle/>
        <a:p>
          <a:r>
            <a:rPr lang="pl-PL" b="1" dirty="0"/>
            <a:t>Wadliwość </a:t>
          </a:r>
          <a:endParaRPr lang="pl-PL" dirty="0"/>
        </a:p>
      </dgm:t>
    </dgm:pt>
    <dgm:pt modelId="{6B85C4EB-1AD7-4FF3-BEB0-B4DC475B2EFA}" type="parTrans" cxnId="{60B05CBC-DAFF-4E87-8710-EAD1958CEEF1}">
      <dgm:prSet/>
      <dgm:spPr/>
      <dgm:t>
        <a:bodyPr/>
        <a:lstStyle/>
        <a:p>
          <a:endParaRPr lang="pl-PL"/>
        </a:p>
      </dgm:t>
    </dgm:pt>
    <dgm:pt modelId="{6635FF6C-E4D1-4E7B-A4E9-CC086B857A23}" type="sibTrans" cxnId="{60B05CBC-DAFF-4E87-8710-EAD1958CEEF1}">
      <dgm:prSet/>
      <dgm:spPr/>
      <dgm:t>
        <a:bodyPr/>
        <a:lstStyle/>
        <a:p>
          <a:endParaRPr lang="pl-PL"/>
        </a:p>
      </dgm:t>
    </dgm:pt>
    <dgm:pt modelId="{9664B8C4-E124-4172-9305-6ECBC4250355}" type="pres">
      <dgm:prSet presAssocID="{18990E09-D2BE-4B0F-B8BA-E073E0AFC6D2}" presName="rootnode" presStyleCnt="0">
        <dgm:presLayoutVars>
          <dgm:chMax/>
          <dgm:chPref/>
          <dgm:dir/>
          <dgm:animLvl val="lvl"/>
        </dgm:presLayoutVars>
      </dgm:prSet>
      <dgm:spPr/>
      <dgm:t>
        <a:bodyPr/>
        <a:lstStyle/>
        <a:p>
          <a:endParaRPr lang="pl-PL"/>
        </a:p>
      </dgm:t>
    </dgm:pt>
    <dgm:pt modelId="{14FCFF94-89EB-4D6B-B0F2-10E0426CEB20}" type="pres">
      <dgm:prSet presAssocID="{393C70EF-46D5-4B5F-ACFD-2CD7348A3620}" presName="composite" presStyleCnt="0"/>
      <dgm:spPr/>
      <dgm:t>
        <a:bodyPr/>
        <a:lstStyle/>
        <a:p>
          <a:endParaRPr lang="pl-PL"/>
        </a:p>
      </dgm:t>
    </dgm:pt>
    <dgm:pt modelId="{FDDA5503-A589-4018-B409-607F501EAF86}" type="pres">
      <dgm:prSet presAssocID="{393C70EF-46D5-4B5F-ACFD-2CD7348A3620}" presName="LShape" presStyleLbl="alignNode1" presStyleIdx="0" presStyleCnt="7"/>
      <dgm:spPr/>
      <dgm:t>
        <a:bodyPr/>
        <a:lstStyle/>
        <a:p>
          <a:endParaRPr lang="pl-PL"/>
        </a:p>
      </dgm:t>
    </dgm:pt>
    <dgm:pt modelId="{C1D62C06-82B8-422B-9AFE-72948AF1093D}" type="pres">
      <dgm:prSet presAssocID="{393C70EF-46D5-4B5F-ACFD-2CD7348A3620}" presName="ParentText" presStyleLbl="revTx" presStyleIdx="0" presStyleCnt="4">
        <dgm:presLayoutVars>
          <dgm:chMax val="0"/>
          <dgm:chPref val="0"/>
          <dgm:bulletEnabled val="1"/>
        </dgm:presLayoutVars>
      </dgm:prSet>
      <dgm:spPr/>
      <dgm:t>
        <a:bodyPr/>
        <a:lstStyle/>
        <a:p>
          <a:endParaRPr lang="pl-PL"/>
        </a:p>
      </dgm:t>
    </dgm:pt>
    <dgm:pt modelId="{9A7B5FF1-9C4A-486C-98FF-043D56C51BD5}" type="pres">
      <dgm:prSet presAssocID="{393C70EF-46D5-4B5F-ACFD-2CD7348A3620}" presName="Triangle" presStyleLbl="alignNode1" presStyleIdx="1" presStyleCnt="7"/>
      <dgm:spPr/>
      <dgm:t>
        <a:bodyPr/>
        <a:lstStyle/>
        <a:p>
          <a:endParaRPr lang="pl-PL"/>
        </a:p>
      </dgm:t>
    </dgm:pt>
    <dgm:pt modelId="{7CF25C84-4C26-4FBB-B265-003934B07F82}" type="pres">
      <dgm:prSet presAssocID="{6EC169F8-5340-4F33-A7C8-488E9BD4F98F}" presName="sibTrans" presStyleCnt="0"/>
      <dgm:spPr/>
      <dgm:t>
        <a:bodyPr/>
        <a:lstStyle/>
        <a:p>
          <a:endParaRPr lang="pl-PL"/>
        </a:p>
      </dgm:t>
    </dgm:pt>
    <dgm:pt modelId="{AA091A6F-5C9F-48C1-B04C-838827511E94}" type="pres">
      <dgm:prSet presAssocID="{6EC169F8-5340-4F33-A7C8-488E9BD4F98F}" presName="space" presStyleCnt="0"/>
      <dgm:spPr/>
      <dgm:t>
        <a:bodyPr/>
        <a:lstStyle/>
        <a:p>
          <a:endParaRPr lang="pl-PL"/>
        </a:p>
      </dgm:t>
    </dgm:pt>
    <dgm:pt modelId="{E1E6BB30-4A19-45D2-937E-1F5E1E465870}" type="pres">
      <dgm:prSet presAssocID="{F9CD4478-B3F8-4292-BA28-0DECDFD9CEE3}" presName="composite" presStyleCnt="0"/>
      <dgm:spPr/>
      <dgm:t>
        <a:bodyPr/>
        <a:lstStyle/>
        <a:p>
          <a:endParaRPr lang="pl-PL"/>
        </a:p>
      </dgm:t>
    </dgm:pt>
    <dgm:pt modelId="{9513D756-06CA-4B10-AABA-5437E8B6AF40}" type="pres">
      <dgm:prSet presAssocID="{F9CD4478-B3F8-4292-BA28-0DECDFD9CEE3}" presName="LShape" presStyleLbl="alignNode1" presStyleIdx="2" presStyleCnt="7"/>
      <dgm:spPr/>
      <dgm:t>
        <a:bodyPr/>
        <a:lstStyle/>
        <a:p>
          <a:endParaRPr lang="pl-PL"/>
        </a:p>
      </dgm:t>
    </dgm:pt>
    <dgm:pt modelId="{0E633DA4-8F1E-48B9-B344-318A114711B5}" type="pres">
      <dgm:prSet presAssocID="{F9CD4478-B3F8-4292-BA28-0DECDFD9CEE3}" presName="ParentText" presStyleLbl="revTx" presStyleIdx="1" presStyleCnt="4">
        <dgm:presLayoutVars>
          <dgm:chMax val="0"/>
          <dgm:chPref val="0"/>
          <dgm:bulletEnabled val="1"/>
        </dgm:presLayoutVars>
      </dgm:prSet>
      <dgm:spPr/>
      <dgm:t>
        <a:bodyPr/>
        <a:lstStyle/>
        <a:p>
          <a:endParaRPr lang="pl-PL"/>
        </a:p>
      </dgm:t>
    </dgm:pt>
    <dgm:pt modelId="{3E61E9E5-5481-4A00-BE91-33D129B401CC}" type="pres">
      <dgm:prSet presAssocID="{F9CD4478-B3F8-4292-BA28-0DECDFD9CEE3}" presName="Triangle" presStyleLbl="alignNode1" presStyleIdx="3" presStyleCnt="7"/>
      <dgm:spPr/>
      <dgm:t>
        <a:bodyPr/>
        <a:lstStyle/>
        <a:p>
          <a:endParaRPr lang="pl-PL"/>
        </a:p>
      </dgm:t>
    </dgm:pt>
    <dgm:pt modelId="{A078C03A-0458-4519-AC89-153A8DFE5AB8}" type="pres">
      <dgm:prSet presAssocID="{AE9C36E6-C0DC-49D8-B965-F9D90ABF9304}" presName="sibTrans" presStyleCnt="0"/>
      <dgm:spPr/>
      <dgm:t>
        <a:bodyPr/>
        <a:lstStyle/>
        <a:p>
          <a:endParaRPr lang="pl-PL"/>
        </a:p>
      </dgm:t>
    </dgm:pt>
    <dgm:pt modelId="{DC9F3D8C-C145-4063-A5AF-F98105CA29E1}" type="pres">
      <dgm:prSet presAssocID="{AE9C36E6-C0DC-49D8-B965-F9D90ABF9304}" presName="space" presStyleCnt="0"/>
      <dgm:spPr/>
      <dgm:t>
        <a:bodyPr/>
        <a:lstStyle/>
        <a:p>
          <a:endParaRPr lang="pl-PL"/>
        </a:p>
      </dgm:t>
    </dgm:pt>
    <dgm:pt modelId="{12D581A8-0818-4448-A55E-36340A0BB47A}" type="pres">
      <dgm:prSet presAssocID="{1DE31809-0257-4322-9D98-569B804365E0}" presName="composite" presStyleCnt="0"/>
      <dgm:spPr/>
      <dgm:t>
        <a:bodyPr/>
        <a:lstStyle/>
        <a:p>
          <a:endParaRPr lang="pl-PL"/>
        </a:p>
      </dgm:t>
    </dgm:pt>
    <dgm:pt modelId="{E17E0A0D-D73E-404E-9421-85FBC5F7041E}" type="pres">
      <dgm:prSet presAssocID="{1DE31809-0257-4322-9D98-569B804365E0}" presName="LShape" presStyleLbl="alignNode1" presStyleIdx="4" presStyleCnt="7"/>
      <dgm:spPr/>
      <dgm:t>
        <a:bodyPr/>
        <a:lstStyle/>
        <a:p>
          <a:endParaRPr lang="pl-PL"/>
        </a:p>
      </dgm:t>
    </dgm:pt>
    <dgm:pt modelId="{61691186-9895-4D1D-9BD2-7D031D755E26}" type="pres">
      <dgm:prSet presAssocID="{1DE31809-0257-4322-9D98-569B804365E0}" presName="ParentText" presStyleLbl="revTx" presStyleIdx="2" presStyleCnt="4">
        <dgm:presLayoutVars>
          <dgm:chMax val="0"/>
          <dgm:chPref val="0"/>
          <dgm:bulletEnabled val="1"/>
        </dgm:presLayoutVars>
      </dgm:prSet>
      <dgm:spPr/>
      <dgm:t>
        <a:bodyPr/>
        <a:lstStyle/>
        <a:p>
          <a:endParaRPr lang="pl-PL"/>
        </a:p>
      </dgm:t>
    </dgm:pt>
    <dgm:pt modelId="{2C893FEA-9738-4753-B60E-2E20D9C26ECA}" type="pres">
      <dgm:prSet presAssocID="{1DE31809-0257-4322-9D98-569B804365E0}" presName="Triangle" presStyleLbl="alignNode1" presStyleIdx="5" presStyleCnt="7"/>
      <dgm:spPr/>
      <dgm:t>
        <a:bodyPr/>
        <a:lstStyle/>
        <a:p>
          <a:endParaRPr lang="pl-PL"/>
        </a:p>
      </dgm:t>
    </dgm:pt>
    <dgm:pt modelId="{F2CC5496-5BBB-408F-A523-7E7A57C8D55A}" type="pres">
      <dgm:prSet presAssocID="{C4017A8D-4C65-493F-BE33-B8425F0EA98D}" presName="sibTrans" presStyleCnt="0"/>
      <dgm:spPr/>
      <dgm:t>
        <a:bodyPr/>
        <a:lstStyle/>
        <a:p>
          <a:endParaRPr lang="pl-PL"/>
        </a:p>
      </dgm:t>
    </dgm:pt>
    <dgm:pt modelId="{79E75B55-1C7C-44EA-A49C-8F6B2D6E3FC9}" type="pres">
      <dgm:prSet presAssocID="{C4017A8D-4C65-493F-BE33-B8425F0EA98D}" presName="space" presStyleCnt="0"/>
      <dgm:spPr/>
      <dgm:t>
        <a:bodyPr/>
        <a:lstStyle/>
        <a:p>
          <a:endParaRPr lang="pl-PL"/>
        </a:p>
      </dgm:t>
    </dgm:pt>
    <dgm:pt modelId="{73A4C26B-298D-41BF-A931-F155055FEF79}" type="pres">
      <dgm:prSet presAssocID="{A6162668-E993-4997-8983-71816F000A6F}" presName="composite" presStyleCnt="0"/>
      <dgm:spPr/>
      <dgm:t>
        <a:bodyPr/>
        <a:lstStyle/>
        <a:p>
          <a:endParaRPr lang="pl-PL"/>
        </a:p>
      </dgm:t>
    </dgm:pt>
    <dgm:pt modelId="{37B62426-55C3-492A-AAE2-5ABA05B9178B}" type="pres">
      <dgm:prSet presAssocID="{A6162668-E993-4997-8983-71816F000A6F}" presName="LShape" presStyleLbl="alignNode1" presStyleIdx="6" presStyleCnt="7"/>
      <dgm:spPr/>
      <dgm:t>
        <a:bodyPr/>
        <a:lstStyle/>
        <a:p>
          <a:endParaRPr lang="pl-PL"/>
        </a:p>
      </dgm:t>
    </dgm:pt>
    <dgm:pt modelId="{2B6BDE18-47B4-495D-BEFC-F5B8D806523C}" type="pres">
      <dgm:prSet presAssocID="{A6162668-E993-4997-8983-71816F000A6F}" presName="ParentText" presStyleLbl="revTx" presStyleIdx="3" presStyleCnt="4">
        <dgm:presLayoutVars>
          <dgm:chMax val="0"/>
          <dgm:chPref val="0"/>
          <dgm:bulletEnabled val="1"/>
        </dgm:presLayoutVars>
      </dgm:prSet>
      <dgm:spPr/>
      <dgm:t>
        <a:bodyPr/>
        <a:lstStyle/>
        <a:p>
          <a:endParaRPr lang="pl-PL"/>
        </a:p>
      </dgm:t>
    </dgm:pt>
  </dgm:ptLst>
  <dgm:cxnLst>
    <dgm:cxn modelId="{A3E0816B-755A-40AF-B827-DC5873116B4F}" srcId="{18990E09-D2BE-4B0F-B8BA-E073E0AFC6D2}" destId="{1DE31809-0257-4322-9D98-569B804365E0}" srcOrd="2" destOrd="0" parTransId="{F8F286D0-24C7-43DB-ADC5-D634A3297F01}" sibTransId="{C4017A8D-4C65-493F-BE33-B8425F0EA98D}"/>
    <dgm:cxn modelId="{7EB57768-908C-4C65-B05E-D3C1542182F7}" srcId="{18990E09-D2BE-4B0F-B8BA-E073E0AFC6D2}" destId="{F9CD4478-B3F8-4292-BA28-0DECDFD9CEE3}" srcOrd="1" destOrd="0" parTransId="{50CEA3CF-F0CF-4247-9641-EE8EF2181FE8}" sibTransId="{AE9C36E6-C0DC-49D8-B965-F9D90ABF9304}"/>
    <dgm:cxn modelId="{D44E3492-3EAF-47F0-B497-AF3CF1048E19}" type="presOf" srcId="{A6162668-E993-4997-8983-71816F000A6F}" destId="{2B6BDE18-47B4-495D-BEFC-F5B8D806523C}" srcOrd="0" destOrd="0" presId="urn:microsoft.com/office/officeart/2009/3/layout/StepUpProcess"/>
    <dgm:cxn modelId="{744BF567-BAC9-4EC9-A29E-E0290FEF4C5E}" type="presOf" srcId="{393C70EF-46D5-4B5F-ACFD-2CD7348A3620}" destId="{C1D62C06-82B8-422B-9AFE-72948AF1093D}" srcOrd="0" destOrd="0" presId="urn:microsoft.com/office/officeart/2009/3/layout/StepUpProcess"/>
    <dgm:cxn modelId="{60B05CBC-DAFF-4E87-8710-EAD1958CEEF1}" srcId="{18990E09-D2BE-4B0F-B8BA-E073E0AFC6D2}" destId="{A6162668-E993-4997-8983-71816F000A6F}" srcOrd="3" destOrd="0" parTransId="{6B85C4EB-1AD7-4FF3-BEB0-B4DC475B2EFA}" sibTransId="{6635FF6C-E4D1-4E7B-A4E9-CC086B857A23}"/>
    <dgm:cxn modelId="{4D478B95-1474-45D8-9978-21B6EC7467C1}" type="presOf" srcId="{F9CD4478-B3F8-4292-BA28-0DECDFD9CEE3}" destId="{0E633DA4-8F1E-48B9-B344-318A114711B5}" srcOrd="0" destOrd="0" presId="urn:microsoft.com/office/officeart/2009/3/layout/StepUpProcess"/>
    <dgm:cxn modelId="{68FCBCC1-F234-4DD9-ADB4-1EF3F2272697}" srcId="{18990E09-D2BE-4B0F-B8BA-E073E0AFC6D2}" destId="{393C70EF-46D5-4B5F-ACFD-2CD7348A3620}" srcOrd="0" destOrd="0" parTransId="{F2E960BA-53A8-4CA2-A68A-A6416AB46C8A}" sibTransId="{6EC169F8-5340-4F33-A7C8-488E9BD4F98F}"/>
    <dgm:cxn modelId="{E87D365C-54BC-4E97-A82F-D4A93BE99E0C}" type="presOf" srcId="{18990E09-D2BE-4B0F-B8BA-E073E0AFC6D2}" destId="{9664B8C4-E124-4172-9305-6ECBC4250355}" srcOrd="0" destOrd="0" presId="urn:microsoft.com/office/officeart/2009/3/layout/StepUpProcess"/>
    <dgm:cxn modelId="{FDD98911-36F0-4E8E-962D-4DE28006760B}" type="presOf" srcId="{1DE31809-0257-4322-9D98-569B804365E0}" destId="{61691186-9895-4D1D-9BD2-7D031D755E26}" srcOrd="0" destOrd="0" presId="urn:microsoft.com/office/officeart/2009/3/layout/StepUpProcess"/>
    <dgm:cxn modelId="{056545C6-CA01-4A99-A765-8C2CEC51BB6A}" type="presParOf" srcId="{9664B8C4-E124-4172-9305-6ECBC4250355}" destId="{14FCFF94-89EB-4D6B-B0F2-10E0426CEB20}" srcOrd="0" destOrd="0" presId="urn:microsoft.com/office/officeart/2009/3/layout/StepUpProcess"/>
    <dgm:cxn modelId="{F4B7E888-EB26-4A53-BBAE-B9C43AD1EC7D}" type="presParOf" srcId="{14FCFF94-89EB-4D6B-B0F2-10E0426CEB20}" destId="{FDDA5503-A589-4018-B409-607F501EAF86}" srcOrd="0" destOrd="0" presId="urn:microsoft.com/office/officeart/2009/3/layout/StepUpProcess"/>
    <dgm:cxn modelId="{D0BB55B2-9743-4AEB-8250-9CC7A4698A45}" type="presParOf" srcId="{14FCFF94-89EB-4D6B-B0F2-10E0426CEB20}" destId="{C1D62C06-82B8-422B-9AFE-72948AF1093D}" srcOrd="1" destOrd="0" presId="urn:microsoft.com/office/officeart/2009/3/layout/StepUpProcess"/>
    <dgm:cxn modelId="{FC183D24-E4F8-4584-8D94-D90ABBF8BEE3}" type="presParOf" srcId="{14FCFF94-89EB-4D6B-B0F2-10E0426CEB20}" destId="{9A7B5FF1-9C4A-486C-98FF-043D56C51BD5}" srcOrd="2" destOrd="0" presId="urn:microsoft.com/office/officeart/2009/3/layout/StepUpProcess"/>
    <dgm:cxn modelId="{FE0E9235-255C-48D6-AD9B-944A9C6DCF92}" type="presParOf" srcId="{9664B8C4-E124-4172-9305-6ECBC4250355}" destId="{7CF25C84-4C26-4FBB-B265-003934B07F82}" srcOrd="1" destOrd="0" presId="urn:microsoft.com/office/officeart/2009/3/layout/StepUpProcess"/>
    <dgm:cxn modelId="{DFA943B4-BBF9-4496-8AF1-7EB776100AC0}" type="presParOf" srcId="{7CF25C84-4C26-4FBB-B265-003934B07F82}" destId="{AA091A6F-5C9F-48C1-B04C-838827511E94}" srcOrd="0" destOrd="0" presId="urn:microsoft.com/office/officeart/2009/3/layout/StepUpProcess"/>
    <dgm:cxn modelId="{78AB31E8-E70A-4746-B97D-A67939F20DC9}" type="presParOf" srcId="{9664B8C4-E124-4172-9305-6ECBC4250355}" destId="{E1E6BB30-4A19-45D2-937E-1F5E1E465870}" srcOrd="2" destOrd="0" presId="urn:microsoft.com/office/officeart/2009/3/layout/StepUpProcess"/>
    <dgm:cxn modelId="{8A7E080C-2880-4A68-967D-AA4BF1261066}" type="presParOf" srcId="{E1E6BB30-4A19-45D2-937E-1F5E1E465870}" destId="{9513D756-06CA-4B10-AABA-5437E8B6AF40}" srcOrd="0" destOrd="0" presId="urn:microsoft.com/office/officeart/2009/3/layout/StepUpProcess"/>
    <dgm:cxn modelId="{E3E890F5-B2C7-456F-9C80-854BC8BE577D}" type="presParOf" srcId="{E1E6BB30-4A19-45D2-937E-1F5E1E465870}" destId="{0E633DA4-8F1E-48B9-B344-318A114711B5}" srcOrd="1" destOrd="0" presId="urn:microsoft.com/office/officeart/2009/3/layout/StepUpProcess"/>
    <dgm:cxn modelId="{25F57552-A317-4F02-8923-6C869E9AD1A9}" type="presParOf" srcId="{E1E6BB30-4A19-45D2-937E-1F5E1E465870}" destId="{3E61E9E5-5481-4A00-BE91-33D129B401CC}" srcOrd="2" destOrd="0" presId="urn:microsoft.com/office/officeart/2009/3/layout/StepUpProcess"/>
    <dgm:cxn modelId="{C9AF3F02-2269-4CF3-98EF-D065DBFE45A0}" type="presParOf" srcId="{9664B8C4-E124-4172-9305-6ECBC4250355}" destId="{A078C03A-0458-4519-AC89-153A8DFE5AB8}" srcOrd="3" destOrd="0" presId="urn:microsoft.com/office/officeart/2009/3/layout/StepUpProcess"/>
    <dgm:cxn modelId="{4EB456C6-1885-4BFA-8F09-E5D7C1A73E00}" type="presParOf" srcId="{A078C03A-0458-4519-AC89-153A8DFE5AB8}" destId="{DC9F3D8C-C145-4063-A5AF-F98105CA29E1}" srcOrd="0" destOrd="0" presId="urn:microsoft.com/office/officeart/2009/3/layout/StepUpProcess"/>
    <dgm:cxn modelId="{9F7AAE4B-CEEC-4743-93E8-178EEE225E9E}" type="presParOf" srcId="{9664B8C4-E124-4172-9305-6ECBC4250355}" destId="{12D581A8-0818-4448-A55E-36340A0BB47A}" srcOrd="4" destOrd="0" presId="urn:microsoft.com/office/officeart/2009/3/layout/StepUpProcess"/>
    <dgm:cxn modelId="{B6ADEED6-A584-4190-8A9D-4B30DCF0DC8E}" type="presParOf" srcId="{12D581A8-0818-4448-A55E-36340A0BB47A}" destId="{E17E0A0D-D73E-404E-9421-85FBC5F7041E}" srcOrd="0" destOrd="0" presId="urn:microsoft.com/office/officeart/2009/3/layout/StepUpProcess"/>
    <dgm:cxn modelId="{C485E379-ACAC-48E3-957A-0B507B6A5772}" type="presParOf" srcId="{12D581A8-0818-4448-A55E-36340A0BB47A}" destId="{61691186-9895-4D1D-9BD2-7D031D755E26}" srcOrd="1" destOrd="0" presId="urn:microsoft.com/office/officeart/2009/3/layout/StepUpProcess"/>
    <dgm:cxn modelId="{133614C1-ECC2-4A73-B3D3-82ABF10E7184}" type="presParOf" srcId="{12D581A8-0818-4448-A55E-36340A0BB47A}" destId="{2C893FEA-9738-4753-B60E-2E20D9C26ECA}" srcOrd="2" destOrd="0" presId="urn:microsoft.com/office/officeart/2009/3/layout/StepUpProcess"/>
    <dgm:cxn modelId="{1DA651ED-575D-4DCB-B6FA-53FC97036E1F}" type="presParOf" srcId="{9664B8C4-E124-4172-9305-6ECBC4250355}" destId="{F2CC5496-5BBB-408F-A523-7E7A57C8D55A}" srcOrd="5" destOrd="0" presId="urn:microsoft.com/office/officeart/2009/3/layout/StepUpProcess"/>
    <dgm:cxn modelId="{D24DA4E3-CE07-4F9F-9E0A-66473422481E}" type="presParOf" srcId="{F2CC5496-5BBB-408F-A523-7E7A57C8D55A}" destId="{79E75B55-1C7C-44EA-A49C-8F6B2D6E3FC9}" srcOrd="0" destOrd="0" presId="urn:microsoft.com/office/officeart/2009/3/layout/StepUpProcess"/>
    <dgm:cxn modelId="{E9FD421F-8ECB-4E2B-97A7-34F7C545CE39}" type="presParOf" srcId="{9664B8C4-E124-4172-9305-6ECBC4250355}" destId="{73A4C26B-298D-41BF-A931-F155055FEF79}" srcOrd="6" destOrd="0" presId="urn:microsoft.com/office/officeart/2009/3/layout/StepUpProcess"/>
    <dgm:cxn modelId="{EB2BCD23-7FA0-4D40-9964-AA5ABAEFB443}" type="presParOf" srcId="{73A4C26B-298D-41BF-A931-F155055FEF79}" destId="{37B62426-55C3-492A-AAE2-5ABA05B9178B}" srcOrd="0" destOrd="0" presId="urn:microsoft.com/office/officeart/2009/3/layout/StepUpProcess"/>
    <dgm:cxn modelId="{5D7D81B6-090F-4829-A1A9-211ACB011B8F}" type="presParOf" srcId="{73A4C26B-298D-41BF-A931-F155055FEF79}" destId="{2B6BDE18-47B4-495D-BEFC-F5B8D806523C}" srcOrd="1" destOrd="0" presId="urn:microsoft.com/office/officeart/2009/3/layout/StepUp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53596322-74A5-4021-A100-161695749E15}">
      <dgm:prSet/>
      <dgm:spPr>
        <a:solidFill>
          <a:schemeClr val="tx2">
            <a:lumMod val="50000"/>
          </a:schemeClr>
        </a:solidFill>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a:solidFill>
          <a:schemeClr val="tx2">
            <a:lumMod val="75000"/>
            <a:alpha val="90000"/>
          </a:schemeClr>
        </a:solidFill>
      </dgm:spPr>
      <dgm:t>
        <a:bodyPr/>
        <a:lstStyle/>
        <a:p>
          <a:pPr algn="just" rtl="0"/>
          <a:r>
            <a:rPr lang="pl-PL" dirty="0" smtClean="0">
              <a:solidFill>
                <a:schemeClr val="bg1"/>
              </a:solidFill>
            </a:rPr>
            <a:t>uzasadnienie </a:t>
          </a:r>
          <a:r>
            <a:rPr lang="pl-PL" dirty="0">
              <a:solidFill>
                <a:schemeClr val="bg1"/>
              </a:solidFill>
            </a:rPr>
            <a:t>nie jest integralną częścią </a:t>
          </a:r>
          <a:r>
            <a:rPr lang="pl-PL" dirty="0" smtClean="0">
              <a:solidFill>
                <a:schemeClr val="bg1"/>
              </a:solidFill>
            </a:rPr>
            <a:t>wyroku</a:t>
          </a:r>
          <a:endParaRPr lang="pl-PL" dirty="0">
            <a:solidFill>
              <a:schemeClr val="bg1"/>
            </a:solidFill>
          </a:endParaRP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a:solidFill>
          <a:schemeClr val="tx2">
            <a:lumMod val="75000"/>
            <a:alpha val="90000"/>
          </a:schemeClr>
        </a:solidFill>
      </dgm:spPr>
      <dgm:t>
        <a:bodyPr/>
        <a:lstStyle/>
        <a:p>
          <a:pPr algn="just" rtl="0"/>
          <a:r>
            <a:rPr lang="pl-PL" dirty="0" smtClean="0">
              <a:solidFill>
                <a:schemeClr val="bg1"/>
              </a:solidFill>
            </a:rPr>
            <a:t>uzasadnienie </a:t>
          </a:r>
          <a:r>
            <a:rPr lang="pl-PL" dirty="0">
              <a:solidFill>
                <a:schemeClr val="bg1"/>
              </a:solidFill>
            </a:rPr>
            <a:t>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a:solidFill>
          <a:schemeClr val="tx2">
            <a:lumMod val="75000"/>
            <a:alpha val="90000"/>
          </a:schemeClr>
        </a:solidFill>
      </dgm:spPr>
      <dgm:t>
        <a:bodyPr/>
        <a:lstStyle/>
        <a:p>
          <a:pPr algn="just" rtl="0"/>
          <a:r>
            <a:rPr lang="pl-PL" dirty="0" smtClean="0">
              <a:solidFill>
                <a:schemeClr val="bg1"/>
              </a:solidFill>
            </a:rPr>
            <a:t>z </a:t>
          </a:r>
          <a:r>
            <a:rPr lang="pl-PL" dirty="0">
              <a:solidFill>
                <a:schemeClr val="bg1"/>
              </a:solidFill>
            </a:rPr>
            <a:t>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a:solidFill>
          <a:schemeClr val="tx2">
            <a:lumMod val="75000"/>
            <a:alpha val="90000"/>
          </a:schemeClr>
        </a:solidFill>
      </dgm:spPr>
      <dgm:t>
        <a:bodyPr/>
        <a:lstStyle/>
        <a:p>
          <a:pPr algn="just" rtl="0"/>
          <a:r>
            <a:rPr lang="pl-PL" dirty="0">
              <a:solidFill>
                <a:schemeClr val="bg1"/>
              </a:solidFill>
            </a:rPr>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a:solidFill>
          <a:schemeClr val="tx2">
            <a:lumMod val="75000"/>
            <a:alpha val="90000"/>
          </a:schemeClr>
        </a:solidFill>
      </dgm:spPr>
      <dgm:t>
        <a:bodyPr/>
        <a:lstStyle/>
        <a:p>
          <a:pPr algn="just" rtl="0"/>
          <a:r>
            <a:rPr lang="pl-PL" dirty="0" smtClean="0">
              <a:solidFill>
                <a:schemeClr val="bg1"/>
              </a:solidFill>
            </a:rPr>
            <a:t>wyroki </a:t>
          </a:r>
          <a:r>
            <a:rPr lang="pl-PL" dirty="0">
              <a:solidFill>
                <a:schemeClr val="bg1"/>
              </a:solidFill>
            </a:rPr>
            <a:t>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a:solidFill>
          <a:schemeClr val="tx2">
            <a:lumMod val="75000"/>
            <a:alpha val="90000"/>
          </a:schemeClr>
        </a:solidFill>
      </dgm:spPr>
      <dgm:t>
        <a:bodyPr/>
        <a:lstStyle/>
        <a:p>
          <a:pPr algn="just" rtl="0"/>
          <a:r>
            <a:rPr lang="pl-PL" dirty="0" smtClean="0">
              <a:solidFill>
                <a:schemeClr val="bg1"/>
              </a:solidFill>
            </a:rPr>
            <a:t>art. </a:t>
          </a:r>
          <a:r>
            <a:rPr lang="pl-PL" dirty="0">
              <a:solidFill>
                <a:schemeClr val="bg1"/>
              </a:solidFill>
            </a:rPr>
            <a:t>423 § </a:t>
          </a:r>
          <a:r>
            <a:rPr lang="pl-PL" dirty="0" smtClean="0">
              <a:solidFill>
                <a:schemeClr val="bg1"/>
              </a:solidFill>
            </a:rPr>
            <a:t>1 k.p.k.</a:t>
          </a:r>
          <a:endParaRPr lang="pl-PL" dirty="0">
            <a:solidFill>
              <a:schemeClr val="bg1"/>
            </a:solidFill>
          </a:endParaRP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a:solidFill>
          <a:schemeClr val="accent1">
            <a:lumMod val="75000"/>
          </a:schemeClr>
        </a:solidFill>
        <a:ln>
          <a:solidFill>
            <a:schemeClr val="accent1">
              <a:lumMod val="60000"/>
              <a:lumOff val="40000"/>
            </a:schemeClr>
          </a:solidFill>
        </a:ln>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a:solidFill>
          <a:schemeClr val="accent1">
            <a:lumMod val="60000"/>
            <a:lumOff val="40000"/>
            <a:alpha val="90000"/>
          </a:schemeClr>
        </a:solidFill>
      </dgm:spPr>
      <dgm:t>
        <a:bodyPr/>
        <a:lstStyle/>
        <a:p>
          <a:pPr algn="just" rtl="0"/>
          <a:r>
            <a:rPr lang="pl-PL" dirty="0" smtClean="0">
              <a:solidFill>
                <a:schemeClr val="bg1"/>
              </a:solidFill>
            </a:rPr>
            <a:t> uzasadnienie </a:t>
          </a:r>
          <a:r>
            <a:rPr lang="pl-PL" dirty="0">
              <a:solidFill>
                <a:schemeClr val="bg1"/>
              </a:solidFill>
            </a:rPr>
            <a:t>jest – co do zasady – </a:t>
          </a:r>
          <a:r>
            <a:rPr lang="pl-PL" dirty="0" smtClean="0">
              <a:solidFill>
                <a:schemeClr val="bg1"/>
              </a:solidFill>
            </a:rPr>
            <a:t>częścią </a:t>
          </a:r>
          <a:r>
            <a:rPr lang="pl-PL" dirty="0">
              <a:solidFill>
                <a:schemeClr val="bg1"/>
              </a:solidFill>
            </a:rPr>
            <a:t>składową postanowienia. Ustawa zwalnia z obowiązku sporządzenia m.in. postanowienia o przedstawienia za zarzutów (art. </a:t>
          </a:r>
          <a:r>
            <a:rPr lang="pl-PL" dirty="0" smtClean="0">
              <a:solidFill>
                <a:schemeClr val="bg1"/>
              </a:solidFill>
            </a:rPr>
            <a:t>313 k.p.k.), </a:t>
          </a:r>
          <a:r>
            <a:rPr lang="pl-PL" dirty="0">
              <a:solidFill>
                <a:schemeClr val="bg1"/>
              </a:solidFill>
            </a:rPr>
            <a:t>postanowienia o umorzeniu dochodzenia (art. 325e § </a:t>
          </a:r>
          <a:r>
            <a:rPr lang="pl-PL" dirty="0" smtClean="0">
              <a:solidFill>
                <a:schemeClr val="bg1"/>
              </a:solidFill>
            </a:rPr>
            <a:t>1 k.p.k.). </a:t>
          </a:r>
          <a:r>
            <a:rPr lang="pl-PL" dirty="0">
              <a:solidFill>
                <a:schemeClr val="bg1"/>
              </a:solidFill>
            </a:rPr>
            <a:t>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6F18F05C-B60F-4C6C-BE7A-02EA3CDDC170}">
      <dgm:prSet/>
      <dgm:spPr>
        <a:solidFill>
          <a:schemeClr val="accent1">
            <a:lumMod val="60000"/>
            <a:lumOff val="40000"/>
            <a:alpha val="90000"/>
          </a:schemeClr>
        </a:solidFill>
      </dgm:spPr>
      <dgm:t>
        <a:bodyPr/>
        <a:lstStyle/>
        <a:p>
          <a:pPr algn="just" rtl="0"/>
          <a:r>
            <a:rPr lang="pl-PL" dirty="0" smtClean="0">
              <a:solidFill>
                <a:schemeClr val="bg1"/>
              </a:solidFill>
            </a:rPr>
            <a:t>sporządzenie </a:t>
          </a:r>
          <a:r>
            <a:rPr lang="pl-PL" dirty="0">
              <a:solidFill>
                <a:schemeClr val="bg1"/>
              </a:solidFill>
            </a:rPr>
            <a:t>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a:solidFill>
          <a:schemeClr val="tx2">
            <a:lumMod val="60000"/>
            <a:lumOff val="40000"/>
          </a:schemeClr>
        </a:solidFill>
        <a:ln>
          <a:solidFill>
            <a:schemeClr val="tx2">
              <a:lumMod val="75000"/>
            </a:schemeClr>
          </a:solidFill>
        </a:ln>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a:solidFill>
          <a:schemeClr val="accent1">
            <a:lumMod val="20000"/>
            <a:lumOff val="80000"/>
            <a:alpha val="90000"/>
          </a:schemeClr>
        </a:solidFill>
      </dgm:spPr>
      <dgm:t>
        <a:bodyPr/>
        <a:lstStyle/>
        <a:p>
          <a:pPr algn="just" rtl="0"/>
          <a:r>
            <a:rPr lang="pl-PL" dirty="0" smtClean="0"/>
            <a:t>co do zasady </a:t>
          </a:r>
          <a:r>
            <a:rPr lang="pl-PL" dirty="0"/>
            <a:t>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t>
        <a:bodyPr/>
        <a:lstStyle/>
        <a:p>
          <a:endParaRPr lang="pl-PL"/>
        </a:p>
      </dgm:t>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t>
        <a:bodyPr/>
        <a:lstStyle/>
        <a:p>
          <a:endParaRPr lang="pl-PL"/>
        </a:p>
      </dgm:t>
    </dgm:pt>
    <dgm:pt modelId="{6BB63434-F00F-4AEF-8C60-1A74C2B64F9C}" type="pres">
      <dgm:prSet presAssocID="{53596322-74A5-4021-A100-161695749E15}" presName="desTx" presStyleLbl="alignAccFollowNode1" presStyleIdx="0" presStyleCnt="3">
        <dgm:presLayoutVars>
          <dgm:bulletEnabled val="1"/>
        </dgm:presLayoutVars>
      </dgm:prSet>
      <dgm:spPr/>
      <dgm:t>
        <a:bodyPr/>
        <a:lstStyle/>
        <a:p>
          <a:endParaRPr lang="pl-PL"/>
        </a:p>
      </dgm:t>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t>
        <a:bodyPr/>
        <a:lstStyle/>
        <a:p>
          <a:endParaRPr lang="pl-PL"/>
        </a:p>
      </dgm:t>
    </dgm:pt>
    <dgm:pt modelId="{9CCE69DC-72E0-428D-8314-0DE2C589CCB0}" type="pres">
      <dgm:prSet presAssocID="{D8ACCC4B-5FC1-4928-ABFE-EC1F5806E78C}" presName="desTx" presStyleLbl="alignAccFollowNode1" presStyleIdx="1" presStyleCnt="3">
        <dgm:presLayoutVars>
          <dgm:bulletEnabled val="1"/>
        </dgm:presLayoutVars>
      </dgm:prSet>
      <dgm:spPr/>
      <dgm:t>
        <a:bodyPr/>
        <a:lstStyle/>
        <a:p>
          <a:endParaRPr lang="pl-PL"/>
        </a:p>
      </dgm:t>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t>
        <a:bodyPr/>
        <a:lstStyle/>
        <a:p>
          <a:endParaRPr lang="pl-PL"/>
        </a:p>
      </dgm:t>
    </dgm:pt>
    <dgm:pt modelId="{4403CBB1-06E9-4C7A-8F36-4003F61D55C3}" type="pres">
      <dgm:prSet presAssocID="{2C1FE301-23E5-4159-92B9-2A5DA9B7BE72}" presName="desTx" presStyleLbl="alignAccFollowNode1" presStyleIdx="2" presStyleCnt="3">
        <dgm:presLayoutVars>
          <dgm:bulletEnabled val="1"/>
        </dgm:presLayoutVars>
      </dgm:prSet>
      <dgm:spPr/>
      <dgm:t>
        <a:bodyPr/>
        <a:lstStyle/>
        <a:p>
          <a:endParaRPr lang="pl-PL"/>
        </a:p>
      </dgm:t>
    </dgm:pt>
  </dgm:ptLst>
  <dgm:cxnLst>
    <dgm:cxn modelId="{E8B52127-2B00-4234-A35E-D8F17AC53B60}" type="presOf" srcId="{53596322-74A5-4021-A100-161695749E15}" destId="{85AA158C-F43B-436D-8CF4-9DF8476DB6BA}"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D56CEA8B-4D4D-426B-BFEF-0AFD14A4BFED}" type="presOf" srcId="{73624521-C467-415E-859F-C2AE5B9B6584}" destId="{6BB63434-F00F-4AEF-8C60-1A74C2B64F9C}" srcOrd="0" destOrd="2"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2FB44EC2-27F2-42E6-B172-3B733B064585}" srcId="{A243ACA5-5072-47B5-B5F1-02359CC208FE}" destId="{D8ACCC4B-5FC1-4928-ABFE-EC1F5806E78C}" srcOrd="1" destOrd="0" parTransId="{323D9A01-17FD-4CB2-B167-59EA745FA13A}" sibTransId="{754700E3-C4E9-4706-B4D6-E8E217D29D86}"/>
    <dgm:cxn modelId="{BF1CBF6F-1008-44FA-BFE5-9288E1F9B08B}" srcId="{D8ACCC4B-5FC1-4928-ABFE-EC1F5806E78C}" destId="{6FB7890E-DBDE-4488-9D7D-E20AA61D85C3}" srcOrd="0" destOrd="0" parTransId="{B2E74111-2103-4A67-966B-D0F74B66C998}" sibTransId="{966FA534-01DA-4894-A8A2-BA8C6AFAAD40}"/>
    <dgm:cxn modelId="{05DD791A-CDF6-4254-8FB5-0B370D894228}" srcId="{2C1FE301-23E5-4159-92B9-2A5DA9B7BE72}" destId="{941332F0-8E79-41E8-BE21-BD02CFCA8E7D}" srcOrd="0" destOrd="0" parTransId="{DA9AF00C-77B8-4DBE-8374-1CF89D3DBA4B}" sibTransId="{702B7B86-C011-477C-951E-19530A877C29}"/>
    <dgm:cxn modelId="{66F1D475-02B6-4AF4-A4F2-98865DA7D28A}" type="presOf" srcId="{941332F0-8E79-41E8-BE21-BD02CFCA8E7D}" destId="{4403CBB1-06E9-4C7A-8F36-4003F61D55C3}" srcOrd="0" destOrd="0" presId="urn:microsoft.com/office/officeart/2005/8/layout/hList1"/>
    <dgm:cxn modelId="{EAE070B0-7E44-4882-AA50-AB75F66D6079}" type="presOf" srcId="{6FB7890E-DBDE-4488-9D7D-E20AA61D85C3}" destId="{9CCE69DC-72E0-428D-8314-0DE2C589CCB0}" srcOrd="0" destOrd="0" presId="urn:microsoft.com/office/officeart/2005/8/layout/hList1"/>
    <dgm:cxn modelId="{59D885D8-F09F-4FD4-BA10-926C1CEEFDDB}" type="presOf" srcId="{6F18F05C-B60F-4C6C-BE7A-02EA3CDDC170}" destId="{9CCE69DC-72E0-428D-8314-0DE2C589CCB0}" srcOrd="0" destOrd="1" presId="urn:microsoft.com/office/officeart/2005/8/layout/hList1"/>
    <dgm:cxn modelId="{5012EDB2-CC35-44F4-A0BF-518C8741A395}" type="presOf" srcId="{2C1FE301-23E5-4159-92B9-2A5DA9B7BE72}" destId="{760A052A-6C82-46EB-A66F-6E4DC2C522E8}"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144F66D1-5DA4-4479-825D-F6131AFEF0B2}" type="presOf" srcId="{6867792D-2E03-4CE6-9FD2-A1A1E54D4F4E}" destId="{6BB63434-F00F-4AEF-8C60-1A74C2B64F9C}" srcOrd="0" destOrd="5"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9AF2B8F-E7FD-4A5C-BAAB-B76D19A0536D}" srcId="{A243ACA5-5072-47B5-B5F1-02359CC208FE}" destId="{53596322-74A5-4021-A100-161695749E15}" srcOrd="0" destOrd="0" parTransId="{86BCC134-A5FD-4930-83D9-96163081E3C9}" sibTransId="{D7828D47-616C-48F1-B972-7A0B369010C6}"/>
    <dgm:cxn modelId="{37AC6EEC-00AB-449F-B102-8B1CDF5EFB0B}" type="presOf" srcId="{D0E5FA42-4D12-4B37-ABDF-3FE4E68838F4}" destId="{6BB63434-F00F-4AEF-8C60-1A74C2B64F9C}" srcOrd="0" destOrd="1" presId="urn:microsoft.com/office/officeart/2005/8/layout/hList1"/>
    <dgm:cxn modelId="{AE932155-B6A4-4F42-86C3-22066C88014A}" type="presOf" srcId="{DBA56124-457F-4E1D-BDC4-CA41564CF90E}" destId="{6BB63434-F00F-4AEF-8C60-1A74C2B64F9C}" srcOrd="0" destOrd="3" presId="urn:microsoft.com/office/officeart/2005/8/layout/hList1"/>
    <dgm:cxn modelId="{3DC30766-0319-453B-AF0F-627DBAFC65F3}" type="presOf" srcId="{9C2E0902-133D-4685-A049-25DA5595A991}" destId="{6BB63434-F00F-4AEF-8C60-1A74C2B64F9C}" srcOrd="0" destOrd="0" presId="urn:microsoft.com/office/officeart/2005/8/layout/hList1"/>
    <dgm:cxn modelId="{04DD0693-21C0-4F18-80D9-506068702078}" srcId="{73624521-C467-415E-859F-C2AE5B9B6584}" destId="{DBA56124-457F-4E1D-BDC4-CA41564CF90E}" srcOrd="0" destOrd="0" parTransId="{77238BEF-7693-44D2-8862-C77F252F35DC}" sibTransId="{683CC6E3-EFA0-4B96-A238-DF0BCCC9985B}"/>
    <dgm:cxn modelId="{0F4604D2-FCA2-419E-A4CE-7B01B60467AD}" srcId="{D8ACCC4B-5FC1-4928-ABFE-EC1F5806E78C}" destId="{6F18F05C-B60F-4C6C-BE7A-02EA3CDDC170}" srcOrd="1" destOrd="0" parTransId="{55D83AC1-F3FD-49C6-B48A-E1C3E92AE62F}" sibTransId="{6EDD676D-B100-4FE9-9C8E-F2AD975FD003}"/>
    <dgm:cxn modelId="{35FADB4D-A190-4BE3-B0A1-ED892A5065DA}" type="presOf" srcId="{A243ACA5-5072-47B5-B5F1-02359CC208FE}" destId="{002323BE-8D9C-4433-8ABD-F3437F33C975}" srcOrd="0" destOrd="0" presId="urn:microsoft.com/office/officeart/2005/8/layout/hList1"/>
    <dgm:cxn modelId="{512404B5-35C2-4677-9999-2E306EE05C9C}" srcId="{73624521-C467-415E-859F-C2AE5B9B6584}" destId="{5C27CDC9-96DE-4AD4-862F-0196EE2379D4}" srcOrd="1" destOrd="0" parTransId="{C6F80A8B-83DF-4BCD-90EE-A89448AF767E}" sibTransId="{F4E2FBBC-F50D-46D7-8691-85F21CAD8F38}"/>
    <dgm:cxn modelId="{828B891C-CA95-4166-B7F7-174BD4F67A14}" srcId="{A243ACA5-5072-47B5-B5F1-02359CC208FE}" destId="{2C1FE301-23E5-4159-92B9-2A5DA9B7BE72}" srcOrd="2" destOrd="0" parTransId="{EF59FE1E-FDA8-408B-8501-462FC76BC6EB}" sibTransId="{A0568C28-2EF3-476E-86B9-3284772A3AE1}"/>
    <dgm:cxn modelId="{CD6BC0A6-6C28-4947-A2E4-5397C9227EB3}" srcId="{53596322-74A5-4021-A100-161695749E15}" destId="{73624521-C467-415E-859F-C2AE5B9B6584}" srcOrd="2" destOrd="0" parTransId="{5ABE37FA-87BA-4366-8318-2010C505F035}" sibTransId="{91BF537A-4AC9-4D28-BF07-16E2FBCC5014}"/>
    <dgm:cxn modelId="{EDFFD097-C5C9-4FB4-AC68-7D5D8375EF40}" srcId="{53596322-74A5-4021-A100-161695749E15}" destId="{D0E5FA42-4D12-4B37-ABDF-3FE4E68838F4}" srcOrd="1" destOrd="0" parTransId="{C0C12D3B-0B74-4990-8AC7-2DEEC8266920}" sibTransId="{A64C2C04-D357-433E-8DE0-1ABB3E6C0AD2}"/>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a:solidFill>
          <a:schemeClr val="tx2">
            <a:lumMod val="50000"/>
          </a:schemeClr>
        </a:solidFill>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a:solidFill>
          <a:schemeClr val="tx2">
            <a:lumMod val="75000"/>
          </a:schemeClr>
        </a:solidFill>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a:solidFill>
          <a:schemeClr val="accent1">
            <a:lumMod val="60000"/>
            <a:lumOff val="40000"/>
          </a:schemeClr>
        </a:solidFill>
      </dgm:spPr>
      <dgm:t>
        <a:bodyPr/>
        <a:lstStyle/>
        <a:p>
          <a:r>
            <a:rPr lang="pl-PL" sz="1400" b="0" dirty="0" smtClean="0"/>
            <a:t>przywrócenie </a:t>
          </a:r>
          <a:r>
            <a:rPr lang="pl-PL" sz="1400" b="0" dirty="0"/>
            <a:t>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a:solidFill>
          <a:schemeClr val="accent1">
            <a:lumMod val="75000"/>
          </a:schemeClr>
        </a:solidFill>
      </dgm:spPr>
      <dgm:t>
        <a:bodyPr/>
        <a:lstStyle/>
        <a:p>
          <a:r>
            <a:rPr lang="pl-PL" dirty="0"/>
            <a:t>dokonanie czynności procesowej wraz z wniosek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custLinFactNeighborX="-4432" custLinFactNeighborY="-541">
        <dgm:presLayoutVars>
          <dgm:bulletEnabled val="1"/>
        </dgm:presLayoutVars>
      </dgm:prSet>
      <dgm:spPr/>
      <dgm:t>
        <a:bodyPr/>
        <a:lstStyle/>
        <a:p>
          <a:endParaRPr lang="pl-PL"/>
        </a:p>
      </dgm:t>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t>
        <a:bodyPr/>
        <a:lstStyle/>
        <a:p>
          <a:endParaRPr lang="pl-PL"/>
        </a:p>
      </dgm:t>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t>
        <a:bodyPr/>
        <a:lstStyle/>
        <a:p>
          <a:endParaRPr lang="pl-PL"/>
        </a:p>
      </dgm:t>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t>
        <a:bodyPr/>
        <a:lstStyle/>
        <a:p>
          <a:endParaRPr lang="pl-PL"/>
        </a:p>
      </dgm:t>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t>
        <a:bodyPr/>
        <a:lstStyle/>
        <a:p>
          <a:endParaRPr lang="pl-PL"/>
        </a:p>
      </dgm:t>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t>
        <a:bodyPr/>
        <a:lstStyle/>
        <a:p>
          <a:endParaRPr lang="pl-PL"/>
        </a:p>
      </dgm:t>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t>
        <a:bodyPr/>
        <a:lstStyle/>
        <a:p>
          <a:endParaRPr lang="pl-PL"/>
        </a:p>
      </dgm:t>
    </dgm:pt>
  </dgm:ptLst>
  <dgm:cxnLst>
    <dgm:cxn modelId="{FB08534F-913E-440F-98AA-2614BC20A359}" type="presOf" srcId="{DC4556B3-67CA-4DD5-91A4-C7B01C37F553}" destId="{FAE24FA6-9D39-4FFF-AC8A-798B8587050C}" srcOrd="0" destOrd="0" presId="urn:microsoft.com/office/officeart/2005/8/layout/equation1"/>
    <dgm:cxn modelId="{4A0B5E9E-683A-4E8B-9245-2BE5267B044A}" type="presOf" srcId="{FEDB9B93-F98F-46E6-8CA1-CD9EBF6A74B5}" destId="{54FECA4B-3657-44EE-810E-7C632F08A33D}" srcOrd="0" destOrd="0" presId="urn:microsoft.com/office/officeart/2005/8/layout/equation1"/>
    <dgm:cxn modelId="{60B2B36B-9A1C-4245-9369-51E1C5912A58}" srcId="{E4CD59A1-6DBF-4643-AD6B-778AD149CE98}" destId="{CCA2B1EE-30D9-4EF2-A41C-A36D207EFF3A}" srcOrd="3" destOrd="0" parTransId="{FB50634F-0D81-4783-90B1-68C074A9E286}" sibTransId="{A0C3A3B4-5623-49E3-8881-6AB0C37D7028}"/>
    <dgm:cxn modelId="{56388B92-D137-4361-8E7D-C87839A245F8}" type="presOf" srcId="{B081C212-86A8-46AC-911D-7C13C55E54C8}" destId="{77D5AEFD-EA1C-4955-B499-2D7F45C2296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16454CB2-88CD-4D35-BEA3-5517B40DCECD}" type="presOf" srcId="{E4CD59A1-6DBF-4643-AD6B-778AD149CE98}" destId="{9E50FA1D-4EB2-4271-92BA-EF8703392124}"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22E54774-0A0E-4A5E-B387-9AF95489E8D1}" type="presOf" srcId="{EC11F98A-3F7F-41A1-85A8-7DDC890CB10E}" destId="{D00BE04B-B893-42FA-8C9C-6CB4CDE9CDB2}" srcOrd="0" destOrd="0" presId="urn:microsoft.com/office/officeart/2005/8/layout/equation1"/>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1" csCatId="colorful" phldr="1"/>
      <dgm:spPr/>
      <dgm:t>
        <a:bodyPr/>
        <a:lstStyle/>
        <a:p>
          <a:endParaRPr lang="pl-PL"/>
        </a:p>
      </dgm:t>
    </dgm:pt>
    <dgm:pt modelId="{B631EBC4-93B9-4B03-BEF7-49E6CF9444D4}">
      <dgm:prSet/>
      <dgm:spPr>
        <a:solidFill>
          <a:schemeClr val="accent1">
            <a:lumMod val="50000"/>
          </a:schemeClr>
        </a:solidFill>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a:solidFill>
          <a:schemeClr val="accent1">
            <a:lumMod val="75000"/>
          </a:schemeClr>
        </a:solidFill>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a:solidFill>
          <a:schemeClr val="accent1">
            <a:lumMod val="60000"/>
            <a:lumOff val="40000"/>
          </a:schemeClr>
        </a:solidFill>
      </dgm:spPr>
      <dgm:t>
        <a:bodyPr/>
        <a:lstStyle/>
        <a:p>
          <a:pPr rtl="0"/>
          <a:r>
            <a:rPr lang="pl-PL" dirty="0">
              <a:solidFill>
                <a:schemeClr val="accent1">
                  <a:lumMod val="50000"/>
                </a:schemeClr>
              </a:solidFill>
            </a:rPr>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t>
        <a:bodyPr/>
        <a:lstStyle/>
        <a:p>
          <a:endParaRPr lang="pl-PL"/>
        </a:p>
      </dgm:t>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t>
        <a:bodyPr/>
        <a:lstStyle/>
        <a:p>
          <a:endParaRPr lang="pl-PL"/>
        </a:p>
      </dgm:t>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t>
        <a:bodyPr/>
        <a:lstStyle/>
        <a:p>
          <a:endParaRPr lang="pl-PL"/>
        </a:p>
      </dgm:t>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t>
        <a:bodyPr/>
        <a:lstStyle/>
        <a:p>
          <a:endParaRPr lang="pl-PL"/>
        </a:p>
      </dgm:t>
    </dgm:pt>
  </dgm:ptLst>
  <dgm:cxnLst>
    <dgm:cxn modelId="{52807143-DB27-4D40-BFF9-AD3F72E8D281}" srcId="{449D519E-74CF-46D0-800D-C7A4B261F3AD}" destId="{B631EBC4-93B9-4B03-BEF7-49E6CF9444D4}" srcOrd="0" destOrd="0" parTransId="{B22A41A6-6A41-4095-A7BC-EBE3A9DF05AE}" sibTransId="{B2041915-023F-4C8C-9C07-F818EFBBA3FF}"/>
    <dgm:cxn modelId="{8AD9DF02-49FD-4B55-B629-32AEB397D7C3}" srcId="{449D519E-74CF-46D0-800D-C7A4B261F3AD}" destId="{BA00DF85-C1B6-4CE7-861D-F9D0519C7FFC}" srcOrd="2" destOrd="0" parTransId="{7AE1B8D0-5325-4D1F-A784-2FF899F42585}" sibTransId="{A4E3AE6E-4725-412C-8B92-B89B792A5247}"/>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9DCAEE66-7BD5-47EE-AF64-8A39D3E63CD1}" type="presOf" srcId="{BA00DF85-C1B6-4CE7-861D-F9D0519C7FFC}" destId="{D830B53C-4716-4068-AC10-056DA9ECD64D}" srcOrd="0" destOrd="0" presId="urn:microsoft.com/office/officeart/2005/8/layout/vList5"/>
    <dgm:cxn modelId="{04777213-2344-47C7-8C96-24A4C8360FDA}" srcId="{449D519E-74CF-46D0-800D-C7A4B261F3AD}" destId="{2EEAEA5A-5C4E-4EEB-92FE-81997AFA07A1}" srcOrd="1" destOrd="0" parTransId="{5CA7FB2A-2E25-410F-AE8C-AF946365CAA0}" sibTransId="{26FE348B-64B2-4F8F-9A9D-FB676A53D52E}"/>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pl-PL"/>
        </a:p>
      </dgm:t>
    </dgm:pt>
    <dgm:pt modelId="{BB63B3DF-20EE-4EF9-8A87-4BC5172DCB74}">
      <dgm:prSet/>
      <dgm:spPr>
        <a:solidFill>
          <a:schemeClr val="accent1">
            <a:lumMod val="50000"/>
          </a:schemeClr>
        </a:solidFill>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a:solidFill>
          <a:schemeClr val="accent1">
            <a:lumMod val="75000"/>
          </a:schemeClr>
        </a:solidFill>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a:solidFill>
          <a:schemeClr val="accent1">
            <a:lumMod val="60000"/>
            <a:lumOff val="40000"/>
          </a:schemeClr>
        </a:solidFill>
      </dgm:spPr>
      <dgm:t>
        <a:bodyPr/>
        <a:lstStyle/>
        <a:p>
          <a:pPr rtl="0"/>
          <a:r>
            <a:rPr lang="pl-PL" dirty="0">
              <a:solidFill>
                <a:schemeClr val="accent1">
                  <a:lumMod val="75000"/>
                </a:schemeClr>
              </a:solidFill>
            </a:rPr>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a:solidFill>
          <a:schemeClr val="accent1">
            <a:lumMod val="40000"/>
            <a:lumOff val="60000"/>
          </a:schemeClr>
        </a:solidFill>
      </dgm:spPr>
      <dgm:t>
        <a:bodyPr/>
        <a:lstStyle/>
        <a:p>
          <a:pPr rtl="0"/>
          <a:r>
            <a:rPr lang="pl-PL" dirty="0">
              <a:solidFill>
                <a:schemeClr val="accent1">
                  <a:lumMod val="75000"/>
                </a:schemeClr>
              </a:solidFill>
            </a:rPr>
            <a:t>Stenogram</a:t>
          </a:r>
          <a:r>
            <a:rPr lang="pl-PL" dirty="0"/>
            <a:t>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a:solidFill>
          <a:schemeClr val="accent1">
            <a:lumMod val="20000"/>
            <a:lumOff val="80000"/>
          </a:schemeClr>
        </a:solidFill>
      </dgm:spPr>
      <dgm:t>
        <a:bodyPr/>
        <a:lstStyle/>
        <a:p>
          <a:pPr rtl="0"/>
          <a:r>
            <a:rPr lang="pl-PL" dirty="0">
              <a:solidFill>
                <a:schemeClr val="accent1">
                  <a:lumMod val="50000"/>
                </a:schemeClr>
              </a:solidFill>
            </a:rPr>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t>
        <a:bodyPr/>
        <a:lstStyle/>
        <a:p>
          <a:endParaRPr lang="pl-PL"/>
        </a:p>
      </dgm:t>
    </dgm:pt>
    <dgm:pt modelId="{BD405BE6-2883-491B-8196-3F8E7B074D5F}" type="pres">
      <dgm:prSet presAssocID="{BB63B3DF-20EE-4EF9-8A87-4BC5172DCB74}" presName="parentText" presStyleLbl="node1" presStyleIdx="0" presStyleCnt="5">
        <dgm:presLayoutVars>
          <dgm:chMax val="0"/>
          <dgm:bulletEnabled val="1"/>
        </dgm:presLayoutVars>
      </dgm:prSet>
      <dgm:spPr/>
      <dgm:t>
        <a:bodyPr/>
        <a:lstStyle/>
        <a:p>
          <a:endParaRPr lang="pl-PL"/>
        </a:p>
      </dgm:t>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t>
        <a:bodyPr/>
        <a:lstStyle/>
        <a:p>
          <a:endParaRPr lang="pl-PL"/>
        </a:p>
      </dgm:t>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t>
        <a:bodyPr/>
        <a:lstStyle/>
        <a:p>
          <a:endParaRPr lang="pl-PL"/>
        </a:p>
      </dgm:t>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t>
        <a:bodyPr/>
        <a:lstStyle/>
        <a:p>
          <a:endParaRPr lang="pl-PL"/>
        </a:p>
      </dgm:t>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t>
        <a:bodyPr/>
        <a:lstStyle/>
        <a:p>
          <a:endParaRPr lang="pl-PL"/>
        </a:p>
      </dgm:t>
    </dgm:pt>
  </dgm:ptLst>
  <dgm:cxnLst>
    <dgm:cxn modelId="{17076AF0-8895-4BB5-B5F5-F1CAE130D0FC}" type="presOf" srcId="{71BDCFAB-2DA5-48F8-97D4-95DB0BCA9F3C}" destId="{DF331033-9037-496E-935B-B412B5001B4A}"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54DFAC40-ACF3-46F5-A412-8329389E74D6}" srcId="{71BDCFAB-2DA5-48F8-97D4-95DB0BCA9F3C}" destId="{44BC25EF-9678-4CB1-9B91-E59060B1F320}" srcOrd="3" destOrd="0" parTransId="{9A6061AE-4C48-45BF-8076-DD96C251218E}" sibTransId="{CE7EE2D9-408F-4175-8B00-DE15730EE1A1}"/>
    <dgm:cxn modelId="{025EC5BF-6F93-4A51-BCC7-2B3E827B307E}" srcId="{71BDCFAB-2DA5-48F8-97D4-95DB0BCA9F3C}" destId="{165E9C0A-F8DB-442F-AFCF-C57DF0BCA438}" srcOrd="2" destOrd="0" parTransId="{A63462FA-E4C8-4171-BDA6-53E2DB306742}" sibTransId="{4B25E4B1-87C0-4690-A253-4A89B3BC8C1C}"/>
    <dgm:cxn modelId="{C0EB9353-250E-4952-BB4A-C746964C4BF9}" type="presOf" srcId="{BB63B3DF-20EE-4EF9-8A87-4BC5172DCB74}" destId="{BD405BE6-2883-491B-8196-3F8E7B074D5F}"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6E2FC5D1-FF12-49D8-961D-AE1DEE6CD6A2}" type="presOf" srcId="{F34B0957-8A2B-4824-8E2E-4F678D603EAD}" destId="{115C9862-CEC1-4FDC-85B4-AAA4CA164A5D}" srcOrd="0" destOrd="0" presId="urn:microsoft.com/office/officeart/2005/8/layout/vList2"/>
    <dgm:cxn modelId="{A38ED231-82DE-467D-B0EB-0E24368AAF7D}" type="presOf" srcId="{13E98DC3-DD14-478A-992C-3A5B6BB81D3B}" destId="{FC3D4039-C1A1-4B57-B9F2-5FB7E7F2C8C7}" srcOrd="0" destOrd="0" presId="urn:microsoft.com/office/officeart/2005/8/layout/vList2"/>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18BAA0A4-3671-4408-9B80-9B7C1996967A}" type="presOf" srcId="{165E9C0A-F8DB-442F-AFCF-C57DF0BCA438}" destId="{E31D2F71-0D42-4348-9C56-623029300D47}"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1EF24-9FD4-4CCA-BDDC-663DEFECDCB0}">
      <dsp:nvSpPr>
        <dsp:cNvPr id="0" name=""/>
        <dsp:cNvSpPr/>
      </dsp:nvSpPr>
      <dsp:spPr>
        <a:xfrm>
          <a:off x="638985" y="2786"/>
          <a:ext cx="2271621" cy="113581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cel czynności procesowej: </a:t>
          </a:r>
        </a:p>
      </dsp:txBody>
      <dsp:txXfrm>
        <a:off x="672252" y="36053"/>
        <a:ext cx="2205087" cy="1069276"/>
      </dsp:txXfrm>
    </dsp:sp>
    <dsp:sp modelId="{FB6E5576-BF1C-4AAB-9DDE-A2A4CC6BD18C}">
      <dsp:nvSpPr>
        <dsp:cNvPr id="0" name=""/>
        <dsp:cNvSpPr/>
      </dsp:nvSpPr>
      <dsp:spPr>
        <a:xfrm>
          <a:off x="866147"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AC4839-C35F-4E58-8866-A8FDE7BCC35C}">
      <dsp:nvSpPr>
        <dsp:cNvPr id="0" name=""/>
        <dsp:cNvSpPr/>
      </dsp:nvSpPr>
      <dsp:spPr>
        <a:xfrm>
          <a:off x="1093310"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Rozpoznawcze</a:t>
          </a:r>
          <a:r>
            <a:rPr lang="pl-PL" sz="1000" kern="1200" dirty="0"/>
            <a:t> – zbadanie i rozstrzygnięcie kwestii w procesie </a:t>
          </a:r>
        </a:p>
      </dsp:txBody>
      <dsp:txXfrm>
        <a:off x="1126577" y="1455817"/>
        <a:ext cx="1750763" cy="1069276"/>
      </dsp:txXfrm>
    </dsp:sp>
    <dsp:sp modelId="{12D5A5E3-7DC5-4031-87CC-2127C0BD2849}">
      <dsp:nvSpPr>
        <dsp:cNvPr id="0" name=""/>
        <dsp:cNvSpPr/>
      </dsp:nvSpPr>
      <dsp:spPr>
        <a:xfrm>
          <a:off x="866147"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21C873-CC63-4534-A285-B95750B1D273}">
      <dsp:nvSpPr>
        <dsp:cNvPr id="0" name=""/>
        <dsp:cNvSpPr/>
      </dsp:nvSpPr>
      <dsp:spPr>
        <a:xfrm>
          <a:off x="1093310"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207520"/>
              <a:satOff val="-167"/>
              <a:lumOff val="3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Wykonawcze</a:t>
          </a:r>
          <a:r>
            <a:rPr lang="pl-PL" sz="1000" kern="1200" dirty="0"/>
            <a:t> – wykonanie decyzji procesowej (np. zatrzymanie i przymusowe doprowadzenie oskarżonego)</a:t>
          </a:r>
        </a:p>
      </dsp:txBody>
      <dsp:txXfrm>
        <a:off x="1126577" y="2875580"/>
        <a:ext cx="1750763" cy="1069276"/>
      </dsp:txXfrm>
    </dsp:sp>
    <dsp:sp modelId="{461B8245-4955-4FD0-A4DD-3B35E604601E}">
      <dsp:nvSpPr>
        <dsp:cNvPr id="0" name=""/>
        <dsp:cNvSpPr/>
      </dsp:nvSpPr>
      <dsp:spPr>
        <a:xfrm>
          <a:off x="3478512" y="2786"/>
          <a:ext cx="2271621" cy="1135810"/>
        </a:xfrm>
        <a:prstGeom prst="roundRect">
          <a:avLst>
            <a:gd name="adj" fmla="val 10000"/>
          </a:avLst>
        </a:prstGeom>
        <a:solidFill>
          <a:schemeClr val="accent4">
            <a:hueOff val="-553386"/>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sposób komunikowania:</a:t>
          </a:r>
        </a:p>
      </dsp:txBody>
      <dsp:txXfrm>
        <a:off x="3511779" y="36053"/>
        <a:ext cx="2205087" cy="1069276"/>
      </dsp:txXfrm>
    </dsp:sp>
    <dsp:sp modelId="{A5B1951D-98C9-4929-9303-AE7A93BE4DBD}">
      <dsp:nvSpPr>
        <dsp:cNvPr id="0" name=""/>
        <dsp:cNvSpPr/>
      </dsp:nvSpPr>
      <dsp:spPr>
        <a:xfrm>
          <a:off x="3705675"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0A8497-16B5-4C60-A58B-C625C11F5B37}">
      <dsp:nvSpPr>
        <dsp:cNvPr id="0" name=""/>
        <dsp:cNvSpPr/>
      </dsp:nvSpPr>
      <dsp:spPr>
        <a:xfrm>
          <a:off x="3932837"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415039"/>
              <a:satOff val="-335"/>
              <a:lumOff val="6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Wyraźne</a:t>
          </a:r>
          <a:r>
            <a:rPr lang="pl-PL" sz="1000" kern="1200" dirty="0"/>
            <a:t> – złożenie oświadczenia przez uczestnika postępowania w formie ustnej lub pisemnej (np. złożenie wniosku o ściganie)</a:t>
          </a:r>
        </a:p>
      </dsp:txBody>
      <dsp:txXfrm>
        <a:off x="3966104" y="1455817"/>
        <a:ext cx="1750763" cy="1069276"/>
      </dsp:txXfrm>
    </dsp:sp>
    <dsp:sp modelId="{0AF76FF8-8028-4CC1-BA0C-37ABD9B151F7}">
      <dsp:nvSpPr>
        <dsp:cNvPr id="0" name=""/>
        <dsp:cNvSpPr/>
      </dsp:nvSpPr>
      <dsp:spPr>
        <a:xfrm>
          <a:off x="3705675"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8AE82-758B-4B3F-9397-6CDD536E880E}">
      <dsp:nvSpPr>
        <dsp:cNvPr id="0" name=""/>
        <dsp:cNvSpPr/>
      </dsp:nvSpPr>
      <dsp:spPr>
        <a:xfrm>
          <a:off x="3932837"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622559"/>
              <a:satOff val="-502"/>
              <a:lumOff val="10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err="1"/>
            <a:t>Konkludentne</a:t>
          </a:r>
          <a:r>
            <a:rPr lang="pl-PL" sz="1000" kern="1200" dirty="0"/>
            <a:t> (dorozumiane) – komunikowane przez samo zachowanie, które w konkretnej sytuacji wskazuje na istotę czynności </a:t>
          </a:r>
        </a:p>
      </dsp:txBody>
      <dsp:txXfrm>
        <a:off x="3966104" y="2875580"/>
        <a:ext cx="1750763" cy="1069276"/>
      </dsp:txXfrm>
    </dsp:sp>
    <dsp:sp modelId="{E3EEE3C8-66C2-474B-9E9B-B026844597D8}">
      <dsp:nvSpPr>
        <dsp:cNvPr id="0" name=""/>
        <dsp:cNvSpPr/>
      </dsp:nvSpPr>
      <dsp:spPr>
        <a:xfrm>
          <a:off x="6318040" y="2786"/>
          <a:ext cx="2271621" cy="1135810"/>
        </a:xfrm>
        <a:prstGeom prst="roundRect">
          <a:avLst>
            <a:gd name="adj" fmla="val 10000"/>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b="0" kern="1200" dirty="0"/>
            <a:t>Ze względu na zgodność z przepisami prawa</a:t>
          </a:r>
        </a:p>
      </dsp:txBody>
      <dsp:txXfrm>
        <a:off x="6351307" y="36053"/>
        <a:ext cx="2205087" cy="1069276"/>
      </dsp:txXfrm>
    </dsp:sp>
    <dsp:sp modelId="{19218779-3A5E-4017-9800-91093AC038C4}">
      <dsp:nvSpPr>
        <dsp:cNvPr id="0" name=""/>
        <dsp:cNvSpPr/>
      </dsp:nvSpPr>
      <dsp:spPr>
        <a:xfrm>
          <a:off x="6545202"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A675CB-28C8-4A1F-A1DB-319493F98C0B}">
      <dsp:nvSpPr>
        <dsp:cNvPr id="0" name=""/>
        <dsp:cNvSpPr/>
      </dsp:nvSpPr>
      <dsp:spPr>
        <a:xfrm>
          <a:off x="6772364"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Wadliwe</a:t>
          </a:r>
        </a:p>
      </dsp:txBody>
      <dsp:txXfrm>
        <a:off x="6805631" y="1455817"/>
        <a:ext cx="1750763" cy="1069276"/>
      </dsp:txXfrm>
    </dsp:sp>
    <dsp:sp modelId="{6F5C3788-2414-4388-A58A-B7B8AF7656E0}">
      <dsp:nvSpPr>
        <dsp:cNvPr id="0" name=""/>
        <dsp:cNvSpPr/>
      </dsp:nvSpPr>
      <dsp:spPr>
        <a:xfrm>
          <a:off x="6545202"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CD7B8-8CE2-493B-A4E7-A9924545A5C6}">
      <dsp:nvSpPr>
        <dsp:cNvPr id="0" name=""/>
        <dsp:cNvSpPr/>
      </dsp:nvSpPr>
      <dsp:spPr>
        <a:xfrm>
          <a:off x="6772364"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037598"/>
              <a:satOff val="-837"/>
              <a:lumOff val="1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Niewadliwe</a:t>
          </a:r>
        </a:p>
      </dsp:txBody>
      <dsp:txXfrm>
        <a:off x="6805631" y="2875580"/>
        <a:ext cx="1750763" cy="1069276"/>
      </dsp:txXfrm>
    </dsp:sp>
    <dsp:sp modelId="{4B196DFC-4476-4207-AA25-A9C8383ADAF4}">
      <dsp:nvSpPr>
        <dsp:cNvPr id="0" name=""/>
        <dsp:cNvSpPr/>
      </dsp:nvSpPr>
      <dsp:spPr>
        <a:xfrm>
          <a:off x="9157567" y="2786"/>
          <a:ext cx="2271621" cy="1135810"/>
        </a:xfrm>
        <a:prstGeom prst="roundRect">
          <a:avLst>
            <a:gd name="adj" fmla="val 10000"/>
          </a:avLst>
        </a:prstGeom>
        <a:solidFill>
          <a:schemeClr val="accent4">
            <a:hueOff val="-1660157"/>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a:t>Ze </a:t>
          </a:r>
          <a:r>
            <a:rPr lang="pl-PL" sz="1900" kern="1200" dirty="0"/>
            <a:t>względu na podmiot</a:t>
          </a:r>
          <a:endParaRPr lang="pl-PL" sz="1900" b="1" kern="1200" dirty="0"/>
        </a:p>
      </dsp:txBody>
      <dsp:txXfrm>
        <a:off x="9190834" y="36053"/>
        <a:ext cx="2205087" cy="1069276"/>
      </dsp:txXfrm>
    </dsp:sp>
    <dsp:sp modelId="{4B7B38F4-07E3-45B2-91CB-ECF5C653A66B}">
      <dsp:nvSpPr>
        <dsp:cNvPr id="0" name=""/>
        <dsp:cNvSpPr/>
      </dsp:nvSpPr>
      <dsp:spPr>
        <a:xfrm>
          <a:off x="9384729"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4C49B1-570B-4D0D-B98A-BA33A92AEAEC}">
      <dsp:nvSpPr>
        <dsp:cNvPr id="0" name=""/>
        <dsp:cNvSpPr/>
      </dsp:nvSpPr>
      <dsp:spPr>
        <a:xfrm>
          <a:off x="9611891"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245118"/>
              <a:satOff val="-1005"/>
              <a:lumOff val="20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kern="1200" dirty="0"/>
            <a:t>Czynności </a:t>
          </a:r>
          <a:r>
            <a:rPr lang="pl-PL" sz="1000" b="1" kern="1200" dirty="0"/>
            <a:t>organów procesowych </a:t>
          </a:r>
        </a:p>
      </dsp:txBody>
      <dsp:txXfrm>
        <a:off x="9645158" y="1455817"/>
        <a:ext cx="1750763" cy="1069276"/>
      </dsp:txXfrm>
    </dsp:sp>
    <dsp:sp modelId="{248F5897-6C34-42E1-9B48-7323304D7BCB}">
      <dsp:nvSpPr>
        <dsp:cNvPr id="0" name=""/>
        <dsp:cNvSpPr/>
      </dsp:nvSpPr>
      <dsp:spPr>
        <a:xfrm>
          <a:off x="9384729"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9F2B2A-25FC-4EE6-8A2E-5875E3AF2573}">
      <dsp:nvSpPr>
        <dsp:cNvPr id="0" name=""/>
        <dsp:cNvSpPr/>
      </dsp:nvSpPr>
      <dsp:spPr>
        <a:xfrm>
          <a:off x="9611891"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452637"/>
              <a:satOff val="-1172"/>
              <a:lumOff val="24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Stron procesowych </a:t>
          </a:r>
        </a:p>
      </dsp:txBody>
      <dsp:txXfrm>
        <a:off x="9645158" y="2875580"/>
        <a:ext cx="1750763" cy="1069276"/>
      </dsp:txXfrm>
    </dsp:sp>
    <dsp:sp modelId="{CF64803F-47E1-48F6-8DED-50F92C2804D0}">
      <dsp:nvSpPr>
        <dsp:cNvPr id="0" name=""/>
        <dsp:cNvSpPr/>
      </dsp:nvSpPr>
      <dsp:spPr>
        <a:xfrm>
          <a:off x="9384729" y="1138597"/>
          <a:ext cx="227162" cy="3691385"/>
        </a:xfrm>
        <a:custGeom>
          <a:avLst/>
          <a:gdLst/>
          <a:ahLst/>
          <a:cxnLst/>
          <a:rect l="0" t="0" r="0" b="0"/>
          <a:pathLst>
            <a:path>
              <a:moveTo>
                <a:pt x="0" y="0"/>
              </a:moveTo>
              <a:lnTo>
                <a:pt x="0" y="3691385"/>
              </a:lnTo>
              <a:lnTo>
                <a:pt x="227162" y="369138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DDBE7-6CAD-4404-B312-523BED756A0E}">
      <dsp:nvSpPr>
        <dsp:cNvPr id="0" name=""/>
        <dsp:cNvSpPr/>
      </dsp:nvSpPr>
      <dsp:spPr>
        <a:xfrm>
          <a:off x="9611891" y="4262077"/>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Innych uczestników postępowania</a:t>
          </a:r>
        </a:p>
      </dsp:txBody>
      <dsp:txXfrm>
        <a:off x="9645158" y="4295344"/>
        <a:ext cx="1750763" cy="1069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A5503-A589-4018-B409-607F501EAF86}">
      <dsp:nvSpPr>
        <dsp:cNvPr id="0" name=""/>
        <dsp:cNvSpPr/>
      </dsp:nvSpPr>
      <dsp:spPr>
        <a:xfrm rot="5400000">
          <a:off x="537837" y="1716700"/>
          <a:ext cx="1594983" cy="2654017"/>
        </a:xfrm>
        <a:prstGeom prst="corner">
          <a:avLst>
            <a:gd name="adj1" fmla="val 16120"/>
            <a:gd name="adj2" fmla="val 16110"/>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D62C06-82B8-422B-9AFE-72948AF1093D}">
      <dsp:nvSpPr>
        <dsp:cNvPr id="0" name=""/>
        <dsp:cNvSpPr/>
      </dsp:nvSpPr>
      <dsp:spPr>
        <a:xfrm>
          <a:off x="271594" y="250967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Niedopuszczalność</a:t>
          </a:r>
          <a:r>
            <a:rPr lang="pl-PL" sz="1800" kern="1200" dirty="0"/>
            <a:t> </a:t>
          </a:r>
        </a:p>
      </dsp:txBody>
      <dsp:txXfrm>
        <a:off x="271594" y="2509679"/>
        <a:ext cx="2396061" cy="2100288"/>
      </dsp:txXfrm>
    </dsp:sp>
    <dsp:sp modelId="{9A7B5FF1-9C4A-486C-98FF-043D56C51BD5}">
      <dsp:nvSpPr>
        <dsp:cNvPr id="0" name=""/>
        <dsp:cNvSpPr/>
      </dsp:nvSpPr>
      <dsp:spPr>
        <a:xfrm>
          <a:off x="2215569" y="1521308"/>
          <a:ext cx="452087" cy="452087"/>
        </a:xfrm>
        <a:prstGeom prst="triangle">
          <a:avLst>
            <a:gd name="adj" fmla="val 100000"/>
          </a:avLst>
        </a:prstGeom>
        <a:solidFill>
          <a:schemeClr val="accent4">
            <a:hueOff val="-276693"/>
            <a:satOff val="-223"/>
            <a:lumOff val="458"/>
            <a:alphaOff val="0"/>
          </a:schemeClr>
        </a:solidFill>
        <a:ln w="15875" cap="rnd" cmpd="sng" algn="ctr">
          <a:solidFill>
            <a:schemeClr val="accent4">
              <a:hueOff val="-276693"/>
              <a:satOff val="-223"/>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13D756-06CA-4B10-AABA-5437E8B6AF40}">
      <dsp:nvSpPr>
        <dsp:cNvPr id="0" name=""/>
        <dsp:cNvSpPr/>
      </dsp:nvSpPr>
      <dsp:spPr>
        <a:xfrm rot="5400000">
          <a:off x="3471084" y="990865"/>
          <a:ext cx="1594983" cy="2654017"/>
        </a:xfrm>
        <a:prstGeom prst="corner">
          <a:avLst>
            <a:gd name="adj1" fmla="val 16120"/>
            <a:gd name="adj2" fmla="val 16110"/>
          </a:avLst>
        </a:prstGeom>
        <a:solidFill>
          <a:schemeClr val="accent4">
            <a:hueOff val="-553386"/>
            <a:satOff val="-447"/>
            <a:lumOff val="915"/>
            <a:alphaOff val="0"/>
          </a:schemeClr>
        </a:solidFill>
        <a:ln w="15875" cap="rnd" cmpd="sng" algn="ctr">
          <a:solidFill>
            <a:schemeClr val="accent4">
              <a:hueOff val="-553386"/>
              <a:satOff val="-44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33DA4-8F1E-48B9-B344-318A114711B5}">
      <dsp:nvSpPr>
        <dsp:cNvPr id="0" name=""/>
        <dsp:cNvSpPr/>
      </dsp:nvSpPr>
      <dsp:spPr>
        <a:xfrm>
          <a:off x="3204842" y="178384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Bezzasadność </a:t>
          </a:r>
          <a:endParaRPr lang="pl-PL" sz="1800" kern="1200" dirty="0"/>
        </a:p>
      </dsp:txBody>
      <dsp:txXfrm>
        <a:off x="3204842" y="1783844"/>
        <a:ext cx="2396061" cy="2100288"/>
      </dsp:txXfrm>
    </dsp:sp>
    <dsp:sp modelId="{3E61E9E5-5481-4A00-BE91-33D129B401CC}">
      <dsp:nvSpPr>
        <dsp:cNvPr id="0" name=""/>
        <dsp:cNvSpPr/>
      </dsp:nvSpPr>
      <dsp:spPr>
        <a:xfrm>
          <a:off x="5148817" y="795473"/>
          <a:ext cx="452087" cy="452087"/>
        </a:xfrm>
        <a:prstGeom prst="triangle">
          <a:avLst>
            <a:gd name="adj" fmla="val 100000"/>
          </a:avLst>
        </a:prstGeom>
        <a:solidFill>
          <a:schemeClr val="accent4">
            <a:hueOff val="-830079"/>
            <a:satOff val="-670"/>
            <a:lumOff val="1373"/>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E0A0D-D73E-404E-9421-85FBC5F7041E}">
      <dsp:nvSpPr>
        <dsp:cNvPr id="0" name=""/>
        <dsp:cNvSpPr/>
      </dsp:nvSpPr>
      <dsp:spPr>
        <a:xfrm rot="5400000">
          <a:off x="6404332" y="265030"/>
          <a:ext cx="1594983" cy="2654017"/>
        </a:xfrm>
        <a:prstGeom prst="corner">
          <a:avLst>
            <a:gd name="adj1" fmla="val 16120"/>
            <a:gd name="adj2" fmla="val 16110"/>
          </a:avLst>
        </a:prstGeom>
        <a:solidFill>
          <a:schemeClr val="accent4">
            <a:hueOff val="-1106771"/>
            <a:satOff val="-893"/>
            <a:lumOff val="1831"/>
            <a:alphaOff val="0"/>
          </a:schemeClr>
        </a:solidFill>
        <a:ln w="15875" cap="rnd" cmpd="sng" algn="ctr">
          <a:solidFill>
            <a:schemeClr val="accent4">
              <a:hueOff val="-1106771"/>
              <a:satOff val="-893"/>
              <a:lumOff val="18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91186-9895-4D1D-9BD2-7D031D755E26}">
      <dsp:nvSpPr>
        <dsp:cNvPr id="0" name=""/>
        <dsp:cNvSpPr/>
      </dsp:nvSpPr>
      <dsp:spPr>
        <a:xfrm>
          <a:off x="6138090" y="105800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Bezskuteczność</a:t>
          </a:r>
          <a:r>
            <a:rPr lang="pl-PL" sz="1800" kern="1200" dirty="0"/>
            <a:t> </a:t>
          </a:r>
        </a:p>
      </dsp:txBody>
      <dsp:txXfrm>
        <a:off x="6138090" y="1058009"/>
        <a:ext cx="2396061" cy="2100288"/>
      </dsp:txXfrm>
    </dsp:sp>
    <dsp:sp modelId="{2C893FEA-9738-4753-B60E-2E20D9C26ECA}">
      <dsp:nvSpPr>
        <dsp:cNvPr id="0" name=""/>
        <dsp:cNvSpPr/>
      </dsp:nvSpPr>
      <dsp:spPr>
        <a:xfrm>
          <a:off x="8082064" y="69638"/>
          <a:ext cx="452087" cy="452087"/>
        </a:xfrm>
        <a:prstGeom prst="triangle">
          <a:avLst>
            <a:gd name="adj" fmla="val 100000"/>
          </a:avLst>
        </a:prstGeom>
        <a:solidFill>
          <a:schemeClr val="accent4">
            <a:hueOff val="-1383464"/>
            <a:satOff val="-1117"/>
            <a:lumOff val="2288"/>
            <a:alphaOff val="0"/>
          </a:schemeClr>
        </a:solidFill>
        <a:ln w="15875" cap="rnd" cmpd="sng" algn="ctr">
          <a:solidFill>
            <a:schemeClr val="accent4">
              <a:hueOff val="-1383464"/>
              <a:satOff val="-1117"/>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62426-55C3-492A-AAE2-5ABA05B9178B}">
      <dsp:nvSpPr>
        <dsp:cNvPr id="0" name=""/>
        <dsp:cNvSpPr/>
      </dsp:nvSpPr>
      <dsp:spPr>
        <a:xfrm rot="5400000">
          <a:off x="9337580" y="-460805"/>
          <a:ext cx="1594983" cy="2654017"/>
        </a:xfrm>
        <a:prstGeom prst="corner">
          <a:avLst>
            <a:gd name="adj1" fmla="val 16120"/>
            <a:gd name="adj2" fmla="val 16110"/>
          </a:avLst>
        </a:prstGeom>
        <a:solidFill>
          <a:schemeClr val="accent4">
            <a:hueOff val="-1660157"/>
            <a:satOff val="-1340"/>
            <a:lumOff val="2746"/>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BDE18-47B4-495D-BEFC-F5B8D806523C}">
      <dsp:nvSpPr>
        <dsp:cNvPr id="0" name=""/>
        <dsp:cNvSpPr/>
      </dsp:nvSpPr>
      <dsp:spPr>
        <a:xfrm>
          <a:off x="9071337" y="33217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Wadliwość </a:t>
          </a:r>
          <a:endParaRPr lang="pl-PL" sz="1800" kern="1200" dirty="0"/>
        </a:p>
      </dsp:txBody>
      <dsp:txXfrm>
        <a:off x="9071337" y="332174"/>
        <a:ext cx="2396061" cy="2100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80329"/>
          <a:ext cx="3714749" cy="374400"/>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Wyrok</a:t>
          </a:r>
        </a:p>
      </dsp:txBody>
      <dsp:txXfrm>
        <a:off x="3810" y="180329"/>
        <a:ext cx="3714749" cy="374400"/>
      </dsp:txXfrm>
    </dsp:sp>
    <dsp:sp modelId="{6BB63434-F00F-4AEF-8C60-1A74C2B64F9C}">
      <dsp:nvSpPr>
        <dsp:cNvPr id="0" name=""/>
        <dsp:cNvSpPr/>
      </dsp:nvSpPr>
      <dsp:spPr>
        <a:xfrm>
          <a:off x="3810" y="554729"/>
          <a:ext cx="3714749" cy="4246515"/>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a:t>Uzasadnienie nie jest integralną częścią wyroku. </a:t>
          </a:r>
        </a:p>
        <a:p>
          <a:pPr marL="114300" lvl="1" indent="-114300" algn="just" defTabSz="577850" rtl="0">
            <a:lnSpc>
              <a:spcPct val="90000"/>
            </a:lnSpc>
            <a:spcBef>
              <a:spcPct val="0"/>
            </a:spcBef>
            <a:spcAft>
              <a:spcPct val="15000"/>
            </a:spcAft>
            <a:buChar char="••"/>
          </a:pPr>
          <a:r>
            <a:rPr lang="pl-PL" sz="1300" kern="1200"/>
            <a:t>Zasada – uzasadnienie sporządza się na wniosek uprawnionego podmiotu</a:t>
          </a:r>
        </a:p>
        <a:p>
          <a:pPr marL="114300" lvl="1" indent="-114300" algn="just" defTabSz="577850" rtl="0">
            <a:lnSpc>
              <a:spcPct val="90000"/>
            </a:lnSpc>
            <a:spcBef>
              <a:spcPct val="0"/>
            </a:spcBef>
            <a:spcAft>
              <a:spcPct val="15000"/>
            </a:spcAft>
            <a:buChar char="••"/>
          </a:pPr>
          <a:r>
            <a:rPr lang="pl-PL" sz="1300" kern="1200"/>
            <a:t>Z urzędu uzasadnia się: </a:t>
          </a:r>
        </a:p>
        <a:p>
          <a:pPr marL="228600" lvl="2" indent="-114300" algn="just" defTabSz="577850" rtl="0">
            <a:lnSpc>
              <a:spcPct val="90000"/>
            </a:lnSpc>
            <a:spcBef>
              <a:spcPct val="0"/>
            </a:spcBef>
            <a:spcAft>
              <a:spcPct val="15000"/>
            </a:spcAft>
            <a:buChar char="••"/>
          </a:pPr>
          <a:r>
            <a:rPr lang="pl-PL" sz="1300" kern="1200" dirty="0"/>
            <a:t>wyrok co do którego zgłoszono zdanie odrębne </a:t>
          </a:r>
        </a:p>
        <a:p>
          <a:pPr marL="228600" lvl="2" indent="-114300" algn="just" defTabSz="577850" rtl="0">
            <a:lnSpc>
              <a:spcPct val="90000"/>
            </a:lnSpc>
            <a:spcBef>
              <a:spcPct val="0"/>
            </a:spcBef>
            <a:spcAft>
              <a:spcPct val="15000"/>
            </a:spcAft>
            <a:buChar char="••"/>
          </a:pPr>
          <a:r>
            <a:rPr lang="pl-PL" sz="1300" kern="1200" dirty="0"/>
            <a:t>Wyroki sądu II instancji, chyba że sąd zmienia lub utrzymuje w mocy zaskarżony wyrok </a:t>
          </a:r>
        </a:p>
        <a:p>
          <a:pPr marL="114300" lvl="1" indent="-114300" algn="just" defTabSz="577850" rtl="0">
            <a:lnSpc>
              <a:spcPct val="90000"/>
            </a:lnSpc>
            <a:spcBef>
              <a:spcPct val="0"/>
            </a:spcBef>
            <a:spcAft>
              <a:spcPct val="15000"/>
            </a:spcAft>
            <a:buChar char="••"/>
          </a:pPr>
          <a:r>
            <a:rPr lang="pl-PL" sz="1300" kern="1200"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sp:txBody>
      <dsp:txXfrm>
        <a:off x="3810" y="554729"/>
        <a:ext cx="3714749" cy="4246515"/>
      </dsp:txXfrm>
    </dsp:sp>
    <dsp:sp modelId="{EE72648D-7655-4FF5-9C52-555EF21149DF}">
      <dsp:nvSpPr>
        <dsp:cNvPr id="0" name=""/>
        <dsp:cNvSpPr/>
      </dsp:nvSpPr>
      <dsp:spPr>
        <a:xfrm>
          <a:off x="4238625" y="180329"/>
          <a:ext cx="3714749" cy="374400"/>
        </a:xfrm>
        <a:prstGeom prst="rect">
          <a:avLst/>
        </a:prstGeom>
        <a:solidFill>
          <a:schemeClr val="accent5">
            <a:hueOff val="10398092"/>
            <a:satOff val="-284"/>
            <a:lumOff val="-1569"/>
            <a:alphaOff val="0"/>
          </a:schemeClr>
        </a:solidFill>
        <a:ln w="15875" cap="rnd" cmpd="sng" algn="ctr">
          <a:solidFill>
            <a:schemeClr val="accent5">
              <a:hueOff val="10398092"/>
              <a:satOff val="-284"/>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Postanowienie </a:t>
          </a:r>
        </a:p>
      </dsp:txBody>
      <dsp:txXfrm>
        <a:off x="4238625" y="180329"/>
        <a:ext cx="3714749" cy="374400"/>
      </dsp:txXfrm>
    </dsp:sp>
    <dsp:sp modelId="{9CCE69DC-72E0-428D-8314-0DE2C589CCB0}">
      <dsp:nvSpPr>
        <dsp:cNvPr id="0" name=""/>
        <dsp:cNvSpPr/>
      </dsp:nvSpPr>
      <dsp:spPr>
        <a:xfrm>
          <a:off x="4238625" y="554729"/>
          <a:ext cx="3714749" cy="4246515"/>
        </a:xfrm>
        <a:prstGeom prst="rect">
          <a:avLst/>
        </a:prstGeom>
        <a:solidFill>
          <a:schemeClr val="accent5">
            <a:tint val="40000"/>
            <a:alpha val="90000"/>
            <a:hueOff val="10565179"/>
            <a:satOff val="-809"/>
            <a:lumOff val="-258"/>
            <a:alphaOff val="0"/>
          </a:schemeClr>
        </a:solidFill>
        <a:ln w="15875" cap="rnd" cmpd="sng" algn="ctr">
          <a:solidFill>
            <a:schemeClr val="accent5">
              <a:tint val="40000"/>
              <a:alpha val="90000"/>
              <a:hueOff val="10565179"/>
              <a:satOff val="-809"/>
              <a:lumOff val="-2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a:p>
          <a:pPr marL="114300" lvl="1" indent="-114300" algn="just" defTabSz="577850" rtl="0">
            <a:lnSpc>
              <a:spcPct val="90000"/>
            </a:lnSpc>
            <a:spcBef>
              <a:spcPct val="0"/>
            </a:spcBef>
            <a:spcAft>
              <a:spcPct val="15000"/>
            </a:spcAft>
            <a:buChar char="••"/>
          </a:pPr>
          <a:r>
            <a:rPr lang="pl-PL" sz="1300" kern="1200"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a:p>
          <a:pPr marL="114300" lvl="1" indent="-114300" algn="just" defTabSz="577850" rtl="0">
            <a:lnSpc>
              <a:spcPct val="90000"/>
            </a:lnSpc>
            <a:spcBef>
              <a:spcPct val="0"/>
            </a:spcBef>
            <a:spcAft>
              <a:spcPct val="15000"/>
            </a:spcAft>
            <a:buChar char="••"/>
          </a:pPr>
          <a:r>
            <a:rPr lang="pl-PL" sz="1300" kern="1200" dirty="0"/>
            <a:t>Sporządzenie uzasadnienia w sprawie zawiłej lub z innych ważnych przyczyn można odroczyć na czas do 7 dni</a:t>
          </a:r>
        </a:p>
      </dsp:txBody>
      <dsp:txXfrm>
        <a:off x="4238625" y="554729"/>
        <a:ext cx="3714749" cy="4246515"/>
      </dsp:txXfrm>
    </dsp:sp>
    <dsp:sp modelId="{760A052A-6C82-46EB-A66F-6E4DC2C522E8}">
      <dsp:nvSpPr>
        <dsp:cNvPr id="0" name=""/>
        <dsp:cNvSpPr/>
      </dsp:nvSpPr>
      <dsp:spPr>
        <a:xfrm>
          <a:off x="8473439" y="180329"/>
          <a:ext cx="3714749" cy="374400"/>
        </a:xfrm>
        <a:prstGeom prst="rect">
          <a:avLst/>
        </a:prstGeom>
        <a:solidFill>
          <a:schemeClr val="accent5">
            <a:hueOff val="20796183"/>
            <a:satOff val="-568"/>
            <a:lumOff val="-3138"/>
            <a:alphaOff val="0"/>
          </a:schemeClr>
        </a:solidFill>
        <a:ln w="15875" cap="rnd" cmpd="sng" algn="ctr">
          <a:solidFill>
            <a:schemeClr val="accent5">
              <a:hueOff val="20796183"/>
              <a:satOff val="-568"/>
              <a:lumOff val="-31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pl-PL" sz="1300" kern="1200"/>
            <a:t>Zarządzenie </a:t>
          </a:r>
        </a:p>
      </dsp:txBody>
      <dsp:txXfrm>
        <a:off x="8473439" y="180329"/>
        <a:ext cx="3714749" cy="374400"/>
      </dsp:txXfrm>
    </dsp:sp>
    <dsp:sp modelId="{4403CBB1-06E9-4C7A-8F36-4003F61D55C3}">
      <dsp:nvSpPr>
        <dsp:cNvPr id="0" name=""/>
        <dsp:cNvSpPr/>
      </dsp:nvSpPr>
      <dsp:spPr>
        <a:xfrm>
          <a:off x="8473439" y="554729"/>
          <a:ext cx="3714749" cy="4246515"/>
        </a:xfrm>
        <a:prstGeom prst="rect">
          <a:avLst/>
        </a:prstGeom>
        <a:solidFill>
          <a:schemeClr val="accent5">
            <a:tint val="40000"/>
            <a:alpha val="90000"/>
            <a:hueOff val="21130358"/>
            <a:satOff val="-1619"/>
            <a:lumOff val="-515"/>
            <a:alphaOff val="0"/>
          </a:schemeClr>
        </a:solidFill>
        <a:ln w="15875" cap="rnd" cmpd="sng" algn="ctr">
          <a:solidFill>
            <a:schemeClr val="accent5">
              <a:tint val="40000"/>
              <a:alpha val="90000"/>
              <a:hueOff val="21130358"/>
              <a:satOff val="-1619"/>
              <a:lumOff val="-5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Zasadniczo nie sporządza się uzasadnienia zarządzenia, chyba że zarządzenie jest zaskarżalne </a:t>
          </a:r>
        </a:p>
      </dsp:txBody>
      <dsp:txXfrm>
        <a:off x="8473439" y="554729"/>
        <a:ext cx="3714749" cy="42465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553386"/>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830079"/>
            <a:satOff val="-67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pl-PL" sz="1300" kern="1200" dirty="0"/>
            <a:t>dokonanie czynności procesowej wraz z wniosek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1660157"/>
            <a:satOff val="-1340"/>
            <a:lumOff val="274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1660157"/>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pl-PL" sz="1200" b="1" kern="1200" dirty="0"/>
            <a:t>Przywrócenie terminu</a:t>
          </a:r>
        </a:p>
      </dsp:txBody>
      <dsp:txXfrm>
        <a:off x="10439426" y="1235815"/>
        <a:ext cx="1372783" cy="13727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pl-PL" sz="3300" kern="1200"/>
            <a:t>Doręczenie zastępcze </a:t>
          </a:r>
        </a:p>
      </dsp:txBody>
      <dsp:txXfrm>
        <a:off x="3434400" y="2520334"/>
        <a:ext cx="3684900" cy="10576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43973"/>
          <a:ext cx="10553700" cy="64759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Protokół </a:t>
          </a:r>
        </a:p>
      </dsp:txBody>
      <dsp:txXfrm>
        <a:off x="31613" y="75586"/>
        <a:ext cx="10490474" cy="584369"/>
      </dsp:txXfrm>
    </dsp:sp>
    <dsp:sp modelId="{FC3D4039-C1A1-4B57-B9F2-5FB7E7F2C8C7}">
      <dsp:nvSpPr>
        <dsp:cNvPr id="0" name=""/>
        <dsp:cNvSpPr/>
      </dsp:nvSpPr>
      <dsp:spPr>
        <a:xfrm>
          <a:off x="0" y="769328"/>
          <a:ext cx="10553700" cy="64759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Protokół ograniczony </a:t>
          </a:r>
        </a:p>
      </dsp:txBody>
      <dsp:txXfrm>
        <a:off x="31613" y="800941"/>
        <a:ext cx="10490474" cy="584369"/>
      </dsp:txXfrm>
    </dsp:sp>
    <dsp:sp modelId="{E31D2F71-0D42-4348-9C56-623029300D47}">
      <dsp:nvSpPr>
        <dsp:cNvPr id="0" name=""/>
        <dsp:cNvSpPr/>
      </dsp:nvSpPr>
      <dsp:spPr>
        <a:xfrm>
          <a:off x="0" y="1494684"/>
          <a:ext cx="10553700" cy="64759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Notatka urzędowa </a:t>
          </a:r>
        </a:p>
      </dsp:txBody>
      <dsp:txXfrm>
        <a:off x="31613" y="1526297"/>
        <a:ext cx="10490474" cy="584369"/>
      </dsp:txXfrm>
    </dsp:sp>
    <dsp:sp modelId="{E2546EE5-5A53-4AA6-91E5-A78CA356FD83}">
      <dsp:nvSpPr>
        <dsp:cNvPr id="0" name=""/>
        <dsp:cNvSpPr/>
      </dsp:nvSpPr>
      <dsp:spPr>
        <a:xfrm>
          <a:off x="0" y="2220039"/>
          <a:ext cx="10553700" cy="64759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Stenogram </a:t>
          </a:r>
        </a:p>
      </dsp:txBody>
      <dsp:txXfrm>
        <a:off x="31613" y="2251652"/>
        <a:ext cx="10490474" cy="584369"/>
      </dsp:txXfrm>
    </dsp:sp>
    <dsp:sp modelId="{115C9862-CEC1-4FDC-85B4-AAA4CA164A5D}">
      <dsp:nvSpPr>
        <dsp:cNvPr id="0" name=""/>
        <dsp:cNvSpPr/>
      </dsp:nvSpPr>
      <dsp:spPr>
        <a:xfrm>
          <a:off x="0" y="2945394"/>
          <a:ext cx="10553700" cy="64759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pl-PL" sz="2700" kern="1200"/>
            <a:t>Rejestracja obrazu lub dźwięku</a:t>
          </a:r>
        </a:p>
      </dsp:txBody>
      <dsp:txXfrm>
        <a:off x="31613" y="2977007"/>
        <a:ext cx="104904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2130428"/>
            <a:ext cx="103632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76EB9D5-7E1A-4433-8B21-2237CC26FA2C}" type="datetimeFigureOut">
              <a:rPr lang="en-US" smtClean="0"/>
              <a:pPr/>
              <a:t>11/20/2020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2598A19-B9D6-4696-A74D-9FEF900C8B6A}" type="datetimeFigureOut">
              <a:rPr lang="en-US" smtClean="0"/>
              <a:pPr/>
              <a:t>11/20/2020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11785600" y="274641"/>
            <a:ext cx="36576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12800" y="274641"/>
            <a:ext cx="107696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A205100-39B0-4914-BBD6-34F267582565}" type="datetimeFigureOut">
              <a:rPr lang="en-US" smtClean="0"/>
              <a:pPr/>
              <a:t>11/20/2020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39EF837-FEDB-44F2-8FB5-4F56FC548A33}" type="datetimeFigureOut">
              <a:rPr lang="en-US" smtClean="0"/>
              <a:pPr/>
              <a:t>11/20/2020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3"/>
            <a:ext cx="103632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EC2AB55-62C0-407E-B706-C907B44B0BFC}" type="datetimeFigureOut">
              <a:rPr lang="en-US" smtClean="0"/>
              <a:pPr/>
              <a:t>11/20/2020</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9FBB33F-FEF5-4E73-A5F9-307689FE77C6}" type="datetimeFigureOut">
              <a:rPr lang="en-US" smtClean="0"/>
              <a:pPr/>
              <a:t>11/20/2020</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109728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64B5FA4-F0B8-4D71-BC92-932E3A1502F8}" type="datetimeFigureOut">
              <a:rPr lang="en-US" smtClean="0"/>
              <a:pPr/>
              <a:t>11/20/2020</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FD89F80-C2CE-4D6A-80E4-D3515AD92BC6}" type="datetimeFigureOut">
              <a:rPr lang="en-US" smtClean="0"/>
              <a:pPr/>
              <a:t>11/20/2020</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3E4220E-EF40-477E-B84C-637FC7CE78DB}" type="datetimeFigureOut">
              <a:rPr lang="en-US" smtClean="0"/>
              <a:pPr/>
              <a:t>11/20/2020</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2" y="273050"/>
            <a:ext cx="4011084"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0B8D63-E026-4E54-B301-C824E1BD14F3}" type="datetimeFigureOut">
              <a:rPr lang="en-US" smtClean="0"/>
              <a:pPr/>
              <a:t>11/20/2020</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C423185-9573-406A-8068-0AB4F2335019}" type="datetimeFigureOut">
              <a:rPr lang="en-US" smtClean="0"/>
              <a:pPr/>
              <a:t>11/20/2020</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516DA-9D86-4E1E-A623-C11F9F74EB59}" type="datetimeFigureOut">
              <a:rPr lang="en-US" smtClean="0"/>
              <a:pPr/>
              <a:t>11/20/2020</a:t>
            </a:fld>
            <a:endParaRPr lang="en-US" dirty="0"/>
          </a:p>
        </p:txBody>
      </p:sp>
      <p:sp>
        <p:nvSpPr>
          <p:cNvPr id="5" name="Symbol zastępczy stopki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Znalezione obrazy dla zapytania PARAGRAF"/>
          <p:cNvPicPr>
            <a:picLocks noChangeAspect="1" noChangeArrowheads="1"/>
          </p:cNvPicPr>
          <p:nvPr/>
        </p:nvPicPr>
        <p:blipFill>
          <a:blip r:embed="rId2"/>
          <a:srcRect/>
          <a:stretch>
            <a:fillRect/>
          </a:stretch>
        </p:blipFill>
        <p:spPr bwMode="auto">
          <a:xfrm>
            <a:off x="7115504" y="0"/>
            <a:ext cx="4740165" cy="6292255"/>
          </a:xfrm>
          <a:prstGeom prst="rect">
            <a:avLst/>
          </a:prstGeom>
          <a:noFill/>
        </p:spPr>
      </p:pic>
      <p:sp>
        <p:nvSpPr>
          <p:cNvPr id="6" name="Prostokąt zaokrąglony 5"/>
          <p:cNvSpPr/>
          <p:nvPr/>
        </p:nvSpPr>
        <p:spPr>
          <a:xfrm>
            <a:off x="0" y="1072054"/>
            <a:ext cx="6810703" cy="3846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CZYNNOŚCI PROCESOWE</a:t>
            </a:r>
            <a:endParaRPr lang="pl-PL" sz="4400" dirty="0"/>
          </a:p>
        </p:txBody>
      </p:sp>
      <p:sp>
        <p:nvSpPr>
          <p:cNvPr id="7" name="Prostokąt 6"/>
          <p:cNvSpPr/>
          <p:nvPr/>
        </p:nvSpPr>
        <p:spPr>
          <a:xfrm>
            <a:off x="3741682" y="5457975"/>
            <a:ext cx="4046483" cy="1200329"/>
          </a:xfrm>
          <a:prstGeom prst="rect">
            <a:avLst/>
          </a:prstGeom>
        </p:spPr>
        <p:txBody>
          <a:bodyPr wrap="square">
            <a:spAutoFit/>
          </a:bodyPr>
          <a:lstStyle/>
          <a:p>
            <a:pPr algn="just"/>
            <a:r>
              <a:rPr lang="pl-PL" dirty="0" smtClean="0"/>
              <a:t>Anna Dzięciołowska</a:t>
            </a:r>
          </a:p>
          <a:p>
            <a:pPr algn="just"/>
            <a:r>
              <a:rPr lang="pl-PL" dirty="0" smtClean="0"/>
              <a:t>Katedra Postępowania Karnego</a:t>
            </a:r>
          </a:p>
          <a:p>
            <a:pPr algn="just"/>
            <a:r>
              <a:rPr lang="pl-PL" dirty="0" smtClean="0"/>
              <a:t>Wydział Prawa, Administracji i Ekonomii</a:t>
            </a:r>
          </a:p>
          <a:p>
            <a:pPr algn="just"/>
            <a:r>
              <a:rPr lang="pl-PL" dirty="0" smtClean="0"/>
              <a:t>Uniwersytet Wrocławski</a:t>
            </a:r>
          </a:p>
        </p:txBody>
      </p:sp>
    </p:spTree>
    <p:extLst>
      <p:ext uri="{BB962C8B-B14F-4D97-AF65-F5344CB8AC3E}">
        <p14:creationId xmlns:p14="http://schemas.microsoft.com/office/powerpoint/2010/main" xmlns="" val="3685197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USTAWA</a:t>
            </a:r>
          </a:p>
          <a:p>
            <a:pPr algn="ctr"/>
            <a:r>
              <a:rPr lang="pl-PL" sz="2800" dirty="0" smtClean="0"/>
              <a:t>z dnia 8 grudnia 2017 r.</a:t>
            </a:r>
          </a:p>
          <a:p>
            <a:pPr algn="ctr"/>
            <a:endParaRPr lang="pl-PL" sz="2800" b="1" dirty="0" smtClean="0"/>
          </a:p>
          <a:p>
            <a:pPr algn="ctr"/>
            <a:r>
              <a:rPr lang="pl-PL" sz="2800" b="1" dirty="0" smtClean="0"/>
              <a:t>o Sądzie Najwyższym</a:t>
            </a:r>
            <a:endParaRPr lang="pl-PL" sz="2800" b="1" dirty="0"/>
          </a:p>
        </p:txBody>
      </p:sp>
      <p:sp>
        <p:nvSpPr>
          <p:cNvPr id="5" name="Prostokąt zaokrąglony 4"/>
          <p:cNvSpPr/>
          <p:nvPr/>
        </p:nvSpPr>
        <p:spPr>
          <a:xfrm>
            <a:off x="283780" y="3657600"/>
            <a:ext cx="6863254" cy="2690648"/>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651642" y="3855625"/>
            <a:ext cx="6096000" cy="2308324"/>
          </a:xfrm>
          <a:prstGeom prst="rect">
            <a:avLst/>
          </a:prstGeom>
        </p:spPr>
        <p:txBody>
          <a:bodyPr>
            <a:spAutoFit/>
          </a:bodyPr>
          <a:lstStyle/>
          <a:p>
            <a:pPr algn="just"/>
            <a:r>
              <a:rPr lang="pl-PL" b="1" dirty="0" smtClean="0"/>
              <a:t>Art.  96. </a:t>
            </a:r>
          </a:p>
          <a:p>
            <a:pPr algn="just"/>
            <a:r>
              <a:rPr lang="pl-PL" b="1" dirty="0" smtClean="0"/>
              <a:t>§  1 </a:t>
            </a:r>
            <a:r>
              <a:rPr lang="pl-PL" dirty="0" smtClean="0"/>
              <a:t>Sąd Najwyższy na wniosek Prokuratora Generalnego unieważnia prawomocne orzeczenie wydane w sprawie, która w chwili orzekania ze względu na osobę nie podlegała orzecznictwu sądów polskich lub w której w chwili orzekania droga sądowa była niedopuszczalna, jeżeli orzeczenie to nie może być wzruszone w trybie przewidzianym w ustawach </a:t>
            </a:r>
          </a:p>
          <a:p>
            <a:pPr algn="just"/>
            <a:r>
              <a:rPr lang="pl-PL" dirty="0" smtClean="0"/>
              <a:t>o postępowaniach sądowych.</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4800" b="1" dirty="0">
                <a:solidFill>
                  <a:schemeClr val="bg1"/>
                </a:solidFill>
              </a:rPr>
              <a:t>Niedopuszczalność</a:t>
            </a:r>
          </a:p>
          <a:p>
            <a:pPr marL="0" indent="0" algn="ctr">
              <a:buNone/>
            </a:pPr>
            <a:endParaRPr lang="pl-PL" sz="2800" b="1" dirty="0">
              <a:solidFill>
                <a:schemeClr val="bg1"/>
              </a:solidFill>
            </a:endParaRPr>
          </a:p>
          <a:p>
            <a:pPr algn="just"/>
            <a:r>
              <a:rPr lang="pl-PL" sz="2800" dirty="0">
                <a:solidFill>
                  <a:schemeClr val="bg1"/>
                </a:solidFill>
              </a:rPr>
              <a:t>c</a:t>
            </a:r>
            <a:r>
              <a:rPr lang="pl-PL" sz="2800" dirty="0" smtClean="0">
                <a:solidFill>
                  <a:schemeClr val="bg1"/>
                </a:solidFill>
              </a:rPr>
              <a:t>zynność </a:t>
            </a:r>
            <a:r>
              <a:rPr lang="pl-PL" sz="2800" dirty="0">
                <a:solidFill>
                  <a:schemeClr val="bg1"/>
                </a:solidFill>
              </a:rPr>
              <a:t>została przeprowadzona mimo braku jej ustawowych warunków (np. niedopuszczalne jest zastępowanie dowodu z wyjaśnień oskarżonego lub zeznań świadków treścią pism, zapisków lub notatek urzędowych) albo gdy ustawa zakazuje dokonania </a:t>
            </a:r>
            <a:r>
              <a:rPr lang="pl-PL" sz="2800" dirty="0" smtClean="0">
                <a:solidFill>
                  <a:schemeClr val="bg1"/>
                </a:solidFill>
              </a:rPr>
              <a:t>czynności</a:t>
            </a:r>
          </a:p>
          <a:p>
            <a:pPr algn="just">
              <a:buNone/>
            </a:pPr>
            <a:endParaRPr lang="pl-PL" sz="2800" dirty="0">
              <a:solidFill>
                <a:schemeClr val="bg1"/>
              </a:solidFill>
            </a:endParaRPr>
          </a:p>
          <a:p>
            <a:pPr algn="just"/>
            <a:endParaRPr lang="pl-PL" sz="2800" dirty="0" smtClean="0">
              <a:solidFill>
                <a:schemeClr val="bg1"/>
              </a:solidFill>
            </a:endParaRPr>
          </a:p>
          <a:p>
            <a:pPr algn="just"/>
            <a:r>
              <a:rPr lang="pl-PL" sz="2800" dirty="0" smtClean="0">
                <a:solidFill>
                  <a:schemeClr val="bg1"/>
                </a:solidFill>
              </a:rPr>
              <a:t>czynności </a:t>
            </a:r>
            <a:r>
              <a:rPr lang="pl-PL" sz="2800" dirty="0">
                <a:solidFill>
                  <a:schemeClr val="bg1"/>
                </a:solidFill>
              </a:rPr>
              <a:t>niedopuszczalne nie wywołują skutków prawnych </a:t>
            </a:r>
            <a:endParaRPr lang="pl-PL" sz="2800" dirty="0" smtClean="0">
              <a:solidFill>
                <a:schemeClr val="bg1"/>
              </a:solidFill>
            </a:endParaRPr>
          </a:p>
          <a:p>
            <a:pPr algn="just">
              <a:buNone/>
            </a:pPr>
            <a:endParaRPr lang="pl-PL" sz="28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6200" b="1" dirty="0" smtClean="0">
                <a:solidFill>
                  <a:schemeClr val="bg1"/>
                </a:solidFill>
              </a:rPr>
              <a:t>Bezzasadność</a:t>
            </a:r>
          </a:p>
          <a:p>
            <a:pPr marL="0" indent="0" algn="ctr">
              <a:buNone/>
            </a:pPr>
            <a:endParaRPr lang="pl-PL" sz="4800" b="1" dirty="0" smtClean="0">
              <a:solidFill>
                <a:schemeClr val="bg1"/>
              </a:solidFill>
            </a:endParaRPr>
          </a:p>
          <a:p>
            <a:r>
              <a:rPr lang="pl-PL" sz="2800" dirty="0" smtClean="0">
                <a:solidFill>
                  <a:schemeClr val="bg1"/>
                </a:solidFill>
              </a:rPr>
              <a:t>po dokonaniu merytorycznej oceny czynności procesowej</a:t>
            </a:r>
          </a:p>
          <a:p>
            <a:endParaRPr lang="pl-PL" sz="2800" dirty="0" smtClean="0">
              <a:solidFill>
                <a:schemeClr val="bg1"/>
              </a:solidFill>
            </a:endParaRPr>
          </a:p>
          <a:p>
            <a:pPr>
              <a:buNone/>
            </a:pPr>
            <a:endParaRPr lang="pl-PL" sz="2800" dirty="0" smtClean="0">
              <a:solidFill>
                <a:schemeClr val="bg1"/>
              </a:solidFill>
            </a:endParaRPr>
          </a:p>
          <a:p>
            <a:r>
              <a:rPr lang="pl-PL" sz="2800" dirty="0" smtClean="0">
                <a:solidFill>
                  <a:schemeClr val="bg1"/>
                </a:solidFill>
              </a:rPr>
              <a:t>np. sąd po rozpoznaniu apelacji uznał ją za bezzasadną (art. 437 § 1)</a:t>
            </a:r>
          </a:p>
          <a:p>
            <a:pPr algn="just">
              <a:buNone/>
            </a:pPr>
            <a:endParaRPr lang="pl-PL" sz="28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5200" b="1" dirty="0" smtClean="0">
                <a:solidFill>
                  <a:schemeClr val="bg1"/>
                </a:solidFill>
              </a:rPr>
              <a:t>Bezskuteczność</a:t>
            </a:r>
            <a:r>
              <a:rPr lang="pl-PL" sz="5200" dirty="0" smtClean="0">
                <a:solidFill>
                  <a:schemeClr val="bg1"/>
                </a:solidFill>
              </a:rPr>
              <a:t> </a:t>
            </a:r>
          </a:p>
          <a:p>
            <a:pPr marL="0" indent="0" algn="ctr">
              <a:buNone/>
            </a:pPr>
            <a:endParaRPr lang="pl-PL" sz="4800" dirty="0" smtClean="0">
              <a:solidFill>
                <a:schemeClr val="bg1"/>
              </a:solidFill>
            </a:endParaRPr>
          </a:p>
          <a:p>
            <a:pPr algn="just"/>
            <a:r>
              <a:rPr lang="pl-PL" sz="3000" dirty="0">
                <a:solidFill>
                  <a:schemeClr val="bg1"/>
                </a:solidFill>
              </a:rPr>
              <a:t>s</a:t>
            </a:r>
            <a:r>
              <a:rPr lang="pl-PL" sz="3000" dirty="0" smtClean="0">
                <a:solidFill>
                  <a:schemeClr val="bg1"/>
                </a:solidFill>
              </a:rPr>
              <a:t>ankcja procesowa za niedopełnienie obowiązków procesowych lub przesłanek czynności procesowej (np. niedopełnienie warunków formalnych pisma procesowego)</a:t>
            </a:r>
          </a:p>
          <a:p>
            <a:pPr algn="just"/>
            <a:endParaRPr lang="pl-PL" sz="3000" dirty="0" smtClean="0">
              <a:solidFill>
                <a:schemeClr val="bg1"/>
              </a:solidFill>
            </a:endParaRPr>
          </a:p>
          <a:p>
            <a:pPr algn="just"/>
            <a:r>
              <a:rPr lang="pl-PL" sz="3000" dirty="0" smtClean="0">
                <a:solidFill>
                  <a:schemeClr val="bg1"/>
                </a:solidFill>
              </a:rPr>
              <a:t>tylko czynność dopuszczalna może okazać się bezskuteczna. </a:t>
            </a:r>
            <a:endParaRPr lang="pl-PL" sz="30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fontScale="85000" lnSpcReduction="20000"/>
          </a:bodyPr>
          <a:lstStyle/>
          <a:p>
            <a:pPr marL="0" indent="0" algn="ctr">
              <a:buNone/>
            </a:pPr>
            <a:r>
              <a:rPr lang="pl-PL" sz="5200" b="1" dirty="0" smtClean="0">
                <a:solidFill>
                  <a:schemeClr val="bg1"/>
                </a:solidFill>
              </a:rPr>
              <a:t>Wadliwość</a:t>
            </a:r>
          </a:p>
          <a:p>
            <a:pPr marL="0" indent="0" algn="ctr">
              <a:buNone/>
            </a:pPr>
            <a:endParaRPr lang="pl-PL" b="1" dirty="0" smtClean="0">
              <a:solidFill>
                <a:schemeClr val="bg1"/>
              </a:solidFill>
            </a:endParaRPr>
          </a:p>
          <a:p>
            <a:pPr algn="just"/>
            <a:r>
              <a:rPr lang="pl-PL" sz="3000" dirty="0">
                <a:solidFill>
                  <a:schemeClr val="bg1"/>
                </a:solidFill>
              </a:rPr>
              <a:t>c</a:t>
            </a:r>
            <a:r>
              <a:rPr lang="pl-PL" sz="3000" dirty="0" smtClean="0">
                <a:solidFill>
                  <a:schemeClr val="bg1"/>
                </a:solidFill>
              </a:rPr>
              <a:t>zynność jest wadliwa, gdy w toku postępowania popełniono uchybienie, które mogło mieć wpływ na jej treść (błąd podczas procesowania – </a:t>
            </a:r>
            <a:r>
              <a:rPr lang="pl-PL" sz="3000" i="1" dirty="0" err="1" smtClean="0">
                <a:solidFill>
                  <a:schemeClr val="bg1"/>
                </a:solidFill>
              </a:rPr>
              <a:t>error</a:t>
            </a:r>
            <a:r>
              <a:rPr lang="pl-PL" sz="3000" i="1" dirty="0" smtClean="0">
                <a:solidFill>
                  <a:schemeClr val="bg1"/>
                </a:solidFill>
              </a:rPr>
              <a:t> </a:t>
            </a:r>
            <a:r>
              <a:rPr lang="pl-PL" sz="3000" i="1" dirty="0" err="1" smtClean="0">
                <a:solidFill>
                  <a:schemeClr val="bg1"/>
                </a:solidFill>
              </a:rPr>
              <a:t>procedendi</a:t>
            </a:r>
            <a:r>
              <a:rPr lang="pl-PL" sz="3000" i="1" dirty="0" smtClean="0">
                <a:solidFill>
                  <a:schemeClr val="bg1"/>
                </a:solidFill>
              </a:rPr>
              <a:t> </a:t>
            </a:r>
            <a:r>
              <a:rPr lang="pl-PL" sz="3000" dirty="0" smtClean="0">
                <a:solidFill>
                  <a:schemeClr val="bg1"/>
                </a:solidFill>
              </a:rPr>
              <a:t>) lub gdy tylko decyzja jest błędna (</a:t>
            </a:r>
            <a:r>
              <a:rPr lang="pl-PL" sz="3000" i="1" dirty="0" err="1" smtClean="0">
                <a:solidFill>
                  <a:schemeClr val="bg1"/>
                </a:solidFill>
              </a:rPr>
              <a:t>error</a:t>
            </a:r>
            <a:r>
              <a:rPr lang="pl-PL" sz="3000" i="1" dirty="0" smtClean="0">
                <a:solidFill>
                  <a:schemeClr val="bg1"/>
                </a:solidFill>
              </a:rPr>
              <a:t> </a:t>
            </a:r>
            <a:r>
              <a:rPr lang="pl-PL" sz="3000" i="1" dirty="0" err="1" smtClean="0">
                <a:solidFill>
                  <a:schemeClr val="bg1"/>
                </a:solidFill>
              </a:rPr>
              <a:t>decedendi</a:t>
            </a:r>
            <a:r>
              <a:rPr lang="pl-PL" sz="3000" i="1" dirty="0" smtClean="0">
                <a:solidFill>
                  <a:schemeClr val="bg1"/>
                </a:solidFill>
              </a:rPr>
              <a:t>)</a:t>
            </a:r>
            <a:endParaRPr lang="pl-PL" sz="3000" i="1" dirty="0">
              <a:solidFill>
                <a:schemeClr val="bg1"/>
              </a:solidFill>
            </a:endParaRPr>
          </a:p>
          <a:p>
            <a:pPr algn="just">
              <a:buNone/>
            </a:pPr>
            <a:endParaRPr lang="pl-PL" sz="3000" dirty="0" smtClean="0">
              <a:solidFill>
                <a:schemeClr val="bg1"/>
              </a:solidFill>
            </a:endParaRPr>
          </a:p>
          <a:p>
            <a:pPr algn="just"/>
            <a:r>
              <a:rPr lang="pl-PL" sz="3000" dirty="0">
                <a:solidFill>
                  <a:schemeClr val="bg1"/>
                </a:solidFill>
              </a:rPr>
              <a:t>w</a:t>
            </a:r>
            <a:r>
              <a:rPr lang="pl-PL" sz="3000" dirty="0" smtClean="0">
                <a:solidFill>
                  <a:schemeClr val="bg1"/>
                </a:solidFill>
              </a:rPr>
              <a:t>adliwość względna (art. 438 k.p.k.) i bezwzględna (art. 439 k.p.k.)</a:t>
            </a:r>
          </a:p>
          <a:p>
            <a:pPr algn="just"/>
            <a:endParaRPr lang="pl-PL" sz="3000" dirty="0" smtClean="0">
              <a:solidFill>
                <a:schemeClr val="bg1"/>
              </a:solidFill>
            </a:endParaRPr>
          </a:p>
          <a:p>
            <a:pPr algn="just"/>
            <a:r>
              <a:rPr lang="pl-PL" sz="3000" dirty="0">
                <a:solidFill>
                  <a:schemeClr val="bg1"/>
                </a:solidFill>
              </a:rPr>
              <a:t>w</a:t>
            </a:r>
            <a:r>
              <a:rPr lang="pl-PL" sz="3000" dirty="0" smtClean="0">
                <a:solidFill>
                  <a:schemeClr val="bg1"/>
                </a:solidFill>
              </a:rPr>
              <a:t>adliwa czynność procesowa może być </a:t>
            </a:r>
            <a:r>
              <a:rPr lang="pl-PL" sz="3000" dirty="0" err="1" smtClean="0">
                <a:solidFill>
                  <a:schemeClr val="bg1"/>
                </a:solidFill>
              </a:rPr>
              <a:t>konwalidowana</a:t>
            </a:r>
            <a:r>
              <a:rPr lang="pl-PL" sz="3000" dirty="0" smtClean="0">
                <a:solidFill>
                  <a:schemeClr val="bg1"/>
                </a:solidFill>
              </a:rPr>
              <a:t>:</a:t>
            </a:r>
          </a:p>
          <a:p>
            <a:pPr lvl="1" algn="just"/>
            <a:r>
              <a:rPr lang="pl-PL" sz="3000" b="1" dirty="0" smtClean="0">
                <a:solidFill>
                  <a:schemeClr val="bg1"/>
                </a:solidFill>
              </a:rPr>
              <a:t>z mocy prawa </a:t>
            </a:r>
            <a:endParaRPr lang="pl-PL" sz="3000" dirty="0" smtClean="0">
              <a:solidFill>
                <a:schemeClr val="bg1"/>
              </a:solidFill>
            </a:endParaRPr>
          </a:p>
          <a:p>
            <a:pPr lvl="1" algn="just"/>
            <a:r>
              <a:rPr lang="pl-PL" sz="3000" b="1" dirty="0" smtClean="0">
                <a:solidFill>
                  <a:schemeClr val="bg1"/>
                </a:solidFill>
              </a:rPr>
              <a:t>z inicjatywy organów procesowych </a:t>
            </a:r>
            <a:r>
              <a:rPr lang="pl-PL" sz="3000" dirty="0" smtClean="0">
                <a:solidFill>
                  <a:schemeClr val="bg1"/>
                </a:solidFill>
              </a:rPr>
              <a:t>i </a:t>
            </a:r>
            <a:r>
              <a:rPr lang="pl-PL" sz="3000" b="1" dirty="0" smtClean="0">
                <a:solidFill>
                  <a:schemeClr val="bg1"/>
                </a:solidFill>
              </a:rPr>
              <a:t>stron </a:t>
            </a:r>
            <a:r>
              <a:rPr lang="pl-PL" sz="3000" dirty="0" smtClean="0">
                <a:solidFill>
                  <a:schemeClr val="bg1"/>
                </a:solidFill>
              </a:rPr>
              <a:t>– powtórzenie wadliwej czynności lub jej korektura (art. 420 k.p.k.)</a:t>
            </a:r>
          </a:p>
          <a:p>
            <a:pPr lvl="1" algn="just"/>
            <a:r>
              <a:rPr lang="pl-PL" sz="3000" dirty="0">
                <a:solidFill>
                  <a:schemeClr val="bg1"/>
                </a:solidFill>
              </a:rPr>
              <a:t>k</a:t>
            </a:r>
            <a:r>
              <a:rPr lang="pl-PL" sz="3000" dirty="0" smtClean="0">
                <a:solidFill>
                  <a:schemeClr val="bg1"/>
                </a:solidFill>
              </a:rPr>
              <a:t>onwalidacja jest niedopuszczalna, gdy powstał stan nieodwracalny</a:t>
            </a:r>
            <a:endParaRPr lang="pl-PL" sz="3000" dirty="0">
              <a:solidFill>
                <a:schemeClr val="bg1"/>
              </a:solidFill>
            </a:endParaRPr>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 y="3815255"/>
            <a:ext cx="11824138" cy="3042745"/>
          </a:xfrm>
        </p:spPr>
        <p:txBody>
          <a:bodyPr>
            <a:normAutofit/>
          </a:bodyPr>
          <a:lstStyle/>
          <a:p>
            <a:pPr algn="just">
              <a:buNone/>
            </a:pPr>
            <a:r>
              <a:rPr lang="pl-PL" sz="2400" dirty="0" smtClean="0"/>
              <a:t>	</a:t>
            </a:r>
            <a:r>
              <a:rPr lang="pl-PL" sz="2400" dirty="0" smtClean="0">
                <a:solidFill>
                  <a:schemeClr val="tx2">
                    <a:lumMod val="50000"/>
                  </a:schemeClr>
                </a:solidFill>
              </a:rPr>
              <a:t>Decyzje </a:t>
            </a:r>
            <a:r>
              <a:rPr lang="pl-PL" sz="2400" dirty="0">
                <a:solidFill>
                  <a:schemeClr val="tx2">
                    <a:lumMod val="50000"/>
                  </a:schemeClr>
                </a:solidFill>
              </a:rPr>
              <a:t>procesowe dzielą się na: </a:t>
            </a:r>
          </a:p>
          <a:p>
            <a:pPr lvl="1" algn="just"/>
            <a:r>
              <a:rPr lang="pl-PL" sz="2000" b="1" dirty="0">
                <a:solidFill>
                  <a:schemeClr val="tx2">
                    <a:lumMod val="50000"/>
                  </a:schemeClr>
                </a:solidFill>
              </a:rPr>
              <a:t>Zarządzenia</a:t>
            </a:r>
            <a:r>
              <a:rPr lang="pl-PL" sz="2000" dirty="0">
                <a:solidFill>
                  <a:schemeClr val="tx2">
                    <a:lumMod val="50000"/>
                  </a:schemeClr>
                </a:solidFill>
              </a:rPr>
              <a:t> – wydawane wtedy, gdy nie zachodzi konieczność wydania </a:t>
            </a:r>
            <a:r>
              <a:rPr lang="pl-PL" sz="2000" dirty="0" smtClean="0">
                <a:solidFill>
                  <a:schemeClr val="tx2">
                    <a:lumMod val="50000"/>
                  </a:schemeClr>
                </a:solidFill>
              </a:rPr>
              <a:t>postanowienia</a:t>
            </a:r>
          </a:p>
          <a:p>
            <a:pPr lvl="1" algn="just">
              <a:buNone/>
            </a:pPr>
            <a:r>
              <a:rPr lang="pl-PL" sz="2000" dirty="0">
                <a:solidFill>
                  <a:schemeClr val="tx2">
                    <a:lumMod val="50000"/>
                  </a:schemeClr>
                </a:solidFill>
              </a:rPr>
              <a:t>	</a:t>
            </a:r>
            <a:r>
              <a:rPr lang="pl-PL" sz="2000" dirty="0" smtClean="0">
                <a:solidFill>
                  <a:schemeClr val="tx2">
                    <a:lumMod val="50000"/>
                  </a:schemeClr>
                </a:solidFill>
              </a:rPr>
              <a:t>Podmioty uprawnione </a:t>
            </a:r>
            <a:r>
              <a:rPr lang="pl-PL" sz="2000" dirty="0">
                <a:solidFill>
                  <a:schemeClr val="tx2">
                    <a:lumMod val="50000"/>
                  </a:schemeClr>
                </a:solidFill>
              </a:rPr>
              <a:t>to: prezes sądu, przewodniczący wydziału, przewodniczący składu orzekającego, referendarz sądowy a w postępowaniu przygotowawczym prokurator i inne organy prowadzące postępowanie przygotowawcze (art. 93 § 2 i </a:t>
            </a:r>
            <a:r>
              <a:rPr lang="pl-PL" sz="2000" dirty="0" smtClean="0">
                <a:solidFill>
                  <a:schemeClr val="tx2">
                    <a:lumMod val="50000"/>
                  </a:schemeClr>
                </a:solidFill>
              </a:rPr>
              <a:t>3 k.p.k., </a:t>
            </a:r>
            <a:r>
              <a:rPr lang="pl-PL" sz="2000" dirty="0">
                <a:solidFill>
                  <a:schemeClr val="tx2">
                    <a:lumMod val="50000"/>
                  </a:schemeClr>
                </a:solidFill>
              </a:rPr>
              <a:t>art. 93a § </a:t>
            </a:r>
            <a:r>
              <a:rPr lang="pl-PL" sz="2000" dirty="0" smtClean="0">
                <a:solidFill>
                  <a:schemeClr val="tx2">
                    <a:lumMod val="50000"/>
                  </a:schemeClr>
                </a:solidFill>
              </a:rPr>
              <a:t>1 k.p.k.)</a:t>
            </a:r>
            <a:endParaRPr lang="pl-PL" sz="2000" dirty="0">
              <a:solidFill>
                <a:schemeClr val="tx2">
                  <a:lumMod val="50000"/>
                </a:schemeClr>
              </a:solidFill>
            </a:endParaRPr>
          </a:p>
          <a:p>
            <a:pPr lvl="1" algn="just"/>
            <a:r>
              <a:rPr lang="pl-PL" sz="2000" b="1" dirty="0">
                <a:solidFill>
                  <a:schemeClr val="tx2">
                    <a:lumMod val="50000"/>
                  </a:schemeClr>
                </a:solidFill>
              </a:rPr>
              <a:t>Orzeczenia</a:t>
            </a:r>
          </a:p>
          <a:p>
            <a:pPr lvl="2" algn="just"/>
            <a:r>
              <a:rPr lang="pl-PL" sz="1600" b="1" dirty="0">
                <a:solidFill>
                  <a:schemeClr val="tx2">
                    <a:lumMod val="50000"/>
                  </a:schemeClr>
                </a:solidFill>
              </a:rPr>
              <a:t>Wyroki</a:t>
            </a:r>
            <a:r>
              <a:rPr lang="pl-PL" sz="1600" dirty="0">
                <a:solidFill>
                  <a:schemeClr val="tx2">
                    <a:lumMod val="50000"/>
                  </a:schemeClr>
                </a:solidFill>
              </a:rPr>
              <a:t> – wyrok wydaje </a:t>
            </a:r>
            <a:r>
              <a:rPr lang="pl-PL" sz="1600" b="1" dirty="0">
                <a:solidFill>
                  <a:schemeClr val="tx2">
                    <a:lumMod val="50000"/>
                  </a:schemeClr>
                </a:solidFill>
              </a:rPr>
              <a:t>wyłącznie sąd! </a:t>
            </a:r>
            <a:endParaRPr lang="pl-PL" sz="1600" dirty="0">
              <a:solidFill>
                <a:schemeClr val="tx2">
                  <a:lumMod val="50000"/>
                </a:schemeClr>
              </a:solidFill>
            </a:endParaRPr>
          </a:p>
          <a:p>
            <a:pPr lvl="2" algn="just"/>
            <a:r>
              <a:rPr lang="pl-PL" sz="1600" b="1" dirty="0">
                <a:solidFill>
                  <a:schemeClr val="tx2">
                    <a:lumMod val="50000"/>
                  </a:schemeClr>
                </a:solidFill>
              </a:rPr>
              <a:t>Postanowienia</a:t>
            </a:r>
            <a:r>
              <a:rPr lang="pl-PL" sz="1600" dirty="0">
                <a:solidFill>
                  <a:schemeClr val="tx2">
                    <a:lumMod val="50000"/>
                  </a:schemeClr>
                </a:solidFill>
              </a:rPr>
              <a:t> – art. </a:t>
            </a:r>
            <a:r>
              <a:rPr lang="pl-PL" sz="1600" dirty="0" smtClean="0">
                <a:solidFill>
                  <a:schemeClr val="tx2">
                    <a:lumMod val="50000"/>
                  </a:schemeClr>
                </a:solidFill>
              </a:rPr>
              <a:t>93 § 1 k.p.k.</a:t>
            </a:r>
            <a:endParaRPr lang="pl-PL" sz="1600" dirty="0">
              <a:solidFill>
                <a:schemeClr val="tx2">
                  <a:lumMod val="50000"/>
                </a:schemeClr>
              </a:solidFill>
            </a:endParaRPr>
          </a:p>
        </p:txBody>
      </p:sp>
      <p:sp>
        <p:nvSpPr>
          <p:cNvPr id="4" name="Prostokąt zaokrąglony 3"/>
          <p:cNvSpPr/>
          <p:nvPr/>
        </p:nvSpPr>
        <p:spPr>
          <a:xfrm>
            <a:off x="578070" y="231228"/>
            <a:ext cx="11298620" cy="324769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dirty="0" smtClean="0"/>
          </a:p>
          <a:p>
            <a:pPr algn="ctr"/>
            <a:endParaRPr lang="pl-PL" sz="2400" dirty="0" smtClean="0"/>
          </a:p>
          <a:p>
            <a:r>
              <a:rPr lang="pl-PL" sz="2400" dirty="0" smtClean="0"/>
              <a:t>Decyzje procesowe wiążą uczestników procesu. </a:t>
            </a:r>
          </a:p>
          <a:p>
            <a:endParaRPr lang="pl-PL" sz="2400" dirty="0" smtClean="0"/>
          </a:p>
          <a:p>
            <a:r>
              <a:rPr lang="pl-PL" sz="2400" dirty="0" smtClean="0"/>
              <a:t>Inne organy lub instytucje są zobowiązane do wykonania określonej decyzji procesowej lub brania za podstawę własnych rozstrzygnięć.</a:t>
            </a:r>
          </a:p>
          <a:p>
            <a:pPr>
              <a:buFontTx/>
              <a:buChar char="-"/>
            </a:pPr>
            <a:r>
              <a:rPr lang="pl-PL" sz="2400" dirty="0" smtClean="0"/>
              <a:t>np. sąd cywilny jest związany ustaleniami zawartymi w prawomocnym wyroku skazującym (art. 11 k.p.c.)</a:t>
            </a:r>
          </a:p>
          <a:p>
            <a:pPr>
              <a:buFontTx/>
              <a:buChar char="-"/>
            </a:pPr>
            <a:r>
              <a:rPr lang="pl-PL" sz="2400" dirty="0" smtClean="0"/>
              <a:t> art. 8 k.p.k.</a:t>
            </a:r>
          </a:p>
          <a:p>
            <a:pPr algn="ctr"/>
            <a:endParaRPr lang="pl-PL" sz="4800" dirty="0" smtClean="0"/>
          </a:p>
          <a:p>
            <a:pPr algn="ctr"/>
            <a:endParaRPr lang="pl-PL" dirty="0"/>
          </a:p>
        </p:txBody>
      </p:sp>
    </p:spTree>
    <p:extLst>
      <p:ext uri="{BB962C8B-B14F-4D97-AF65-F5344CB8AC3E}">
        <p14:creationId xmlns:p14="http://schemas.microsoft.com/office/powerpoint/2010/main" xmlns="" val="2788005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8208579" y="378370"/>
            <a:ext cx="3983421" cy="553895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Warunki formalne wyroku – art. 413 k.p.k.</a:t>
            </a:r>
            <a:r>
              <a:rPr lang="pl-PL" dirty="0" smtClean="0"/>
              <a:t> </a:t>
            </a:r>
          </a:p>
          <a:p>
            <a:pPr algn="ctr"/>
            <a:endParaRPr lang="pl-PL" dirty="0"/>
          </a:p>
        </p:txBody>
      </p:sp>
      <p:pic>
        <p:nvPicPr>
          <p:cNvPr id="6" name="Obraz 5" descr="pargraph02.jpg"/>
          <p:cNvPicPr>
            <a:picLocks noChangeAspect="1"/>
          </p:cNvPicPr>
          <p:nvPr/>
        </p:nvPicPr>
        <p:blipFill>
          <a:blip r:embed="rId2" cstate="print"/>
          <a:stretch>
            <a:fillRect/>
          </a:stretch>
        </p:blipFill>
        <p:spPr>
          <a:xfrm rot="408461">
            <a:off x="1163706" y="198729"/>
            <a:ext cx="6169320" cy="6169320"/>
          </a:xfrm>
          <a:prstGeom prst="rect">
            <a:avLst/>
          </a:prstGeom>
        </p:spPr>
      </p:pic>
    </p:spTree>
    <p:extLst>
      <p:ext uri="{BB962C8B-B14F-4D97-AF65-F5344CB8AC3E}">
        <p14:creationId xmlns:p14="http://schemas.microsoft.com/office/powerpoint/2010/main" xmlns="" val="41318957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96645" y="1664208"/>
            <a:ext cx="11772851" cy="5193792"/>
          </a:xfrm>
        </p:spPr>
        <p:txBody>
          <a:bodyPr>
            <a:normAutofit fontScale="77500" lnSpcReduction="20000"/>
          </a:bodyPr>
          <a:lstStyle/>
          <a:p>
            <a:pPr algn="just">
              <a:buNone/>
            </a:pPr>
            <a:r>
              <a:rPr lang="pl-PL" dirty="0">
                <a:solidFill>
                  <a:schemeClr val="tx2">
                    <a:lumMod val="50000"/>
                  </a:schemeClr>
                </a:solidFill>
              </a:rPr>
              <a:t>Z</a:t>
            </a:r>
            <a:r>
              <a:rPr lang="pl-PL" dirty="0" smtClean="0">
                <a:solidFill>
                  <a:schemeClr val="tx2">
                    <a:lumMod val="50000"/>
                  </a:schemeClr>
                </a:solidFill>
              </a:rPr>
              <a:t>amknięty </a:t>
            </a:r>
            <a:r>
              <a:rPr lang="pl-PL" dirty="0">
                <a:solidFill>
                  <a:schemeClr val="tx2">
                    <a:lumMod val="50000"/>
                  </a:schemeClr>
                </a:solidFill>
              </a:rPr>
              <a:t>katalog </a:t>
            </a:r>
            <a:r>
              <a:rPr lang="pl-PL" dirty="0" smtClean="0">
                <a:solidFill>
                  <a:schemeClr val="tx2">
                    <a:lumMod val="50000"/>
                  </a:schemeClr>
                </a:solidFill>
              </a:rPr>
              <a:t>wyroków:</a:t>
            </a:r>
            <a:endParaRPr lang="pl-PL" dirty="0">
              <a:solidFill>
                <a:schemeClr val="tx2">
                  <a:lumMod val="50000"/>
                </a:schemeClr>
              </a:solidFill>
            </a:endParaRPr>
          </a:p>
          <a:p>
            <a:pPr lvl="1" algn="just"/>
            <a:r>
              <a:rPr lang="pl-PL" dirty="0">
                <a:solidFill>
                  <a:schemeClr val="tx2">
                    <a:lumMod val="50000"/>
                  </a:schemeClr>
                </a:solidFill>
              </a:rPr>
              <a:t>w</a:t>
            </a:r>
            <a:r>
              <a:rPr lang="pl-PL" dirty="0" smtClean="0">
                <a:solidFill>
                  <a:schemeClr val="tx2">
                    <a:lumMod val="50000"/>
                  </a:schemeClr>
                </a:solidFill>
              </a:rPr>
              <a:t>arunkowe umorzenie postępowania </a:t>
            </a:r>
            <a:r>
              <a:rPr lang="pl-PL" dirty="0">
                <a:solidFill>
                  <a:schemeClr val="tx2">
                    <a:lumMod val="50000"/>
                  </a:schemeClr>
                </a:solidFill>
              </a:rPr>
              <a:t>(art. 414 § </a:t>
            </a:r>
            <a:r>
              <a:rPr lang="pl-PL" dirty="0" smtClean="0">
                <a:solidFill>
                  <a:schemeClr val="tx2">
                    <a:lumMod val="50000"/>
                  </a:schemeClr>
                </a:solidFill>
              </a:rPr>
              <a:t>1 k.p.k.)</a:t>
            </a:r>
            <a:endParaRPr lang="pl-PL" dirty="0">
              <a:solidFill>
                <a:schemeClr val="tx2">
                  <a:lumMod val="50000"/>
                </a:schemeClr>
              </a:solidFill>
            </a:endParaRPr>
          </a:p>
          <a:p>
            <a:pPr lvl="1" algn="just"/>
            <a:r>
              <a:rPr lang="pl-PL" dirty="0">
                <a:solidFill>
                  <a:schemeClr val="tx2">
                    <a:lumMod val="50000"/>
                  </a:schemeClr>
                </a:solidFill>
              </a:rPr>
              <a:t>u</a:t>
            </a:r>
            <a:r>
              <a:rPr lang="pl-PL" dirty="0" smtClean="0">
                <a:solidFill>
                  <a:schemeClr val="tx2">
                    <a:lumMod val="50000"/>
                  </a:schemeClr>
                </a:solidFill>
              </a:rPr>
              <a:t>morzenie postępowania </a:t>
            </a:r>
            <a:r>
              <a:rPr lang="pl-PL" dirty="0">
                <a:solidFill>
                  <a:schemeClr val="tx2">
                    <a:lumMod val="50000"/>
                  </a:schemeClr>
                </a:solidFill>
              </a:rPr>
              <a:t>(art. 414 § </a:t>
            </a:r>
            <a:r>
              <a:rPr lang="pl-PL" dirty="0" smtClean="0">
                <a:solidFill>
                  <a:schemeClr val="tx2">
                    <a:lumMod val="50000"/>
                  </a:schemeClr>
                </a:solidFill>
              </a:rPr>
              <a:t>1 k.p.k.)</a:t>
            </a:r>
            <a:endParaRPr lang="pl-PL" dirty="0">
              <a:solidFill>
                <a:schemeClr val="tx2">
                  <a:lumMod val="50000"/>
                </a:schemeClr>
              </a:solidFill>
            </a:endParaRPr>
          </a:p>
          <a:p>
            <a:pPr lvl="1" algn="just"/>
            <a:r>
              <a:rPr lang="pl-PL" dirty="0">
                <a:solidFill>
                  <a:schemeClr val="tx2">
                    <a:lumMod val="50000"/>
                  </a:schemeClr>
                </a:solidFill>
              </a:rPr>
              <a:t>r</a:t>
            </a:r>
            <a:r>
              <a:rPr lang="pl-PL" dirty="0" smtClean="0">
                <a:solidFill>
                  <a:schemeClr val="tx2">
                    <a:lumMod val="50000"/>
                  </a:schemeClr>
                </a:solidFill>
              </a:rPr>
              <a:t>ozstrzyganie zarzutów </a:t>
            </a:r>
            <a:r>
              <a:rPr lang="pl-PL" dirty="0">
                <a:solidFill>
                  <a:schemeClr val="tx2">
                    <a:lumMod val="50000"/>
                  </a:schemeClr>
                </a:solidFill>
              </a:rPr>
              <a:t>formułowanych wobec oskarżonego przed sądem I instancji (wyroki uniewinniające i skazujące)</a:t>
            </a:r>
          </a:p>
          <a:p>
            <a:pPr lvl="1" algn="just"/>
            <a:r>
              <a:rPr lang="pl-PL" dirty="0" smtClean="0">
                <a:solidFill>
                  <a:schemeClr val="tx2">
                    <a:lumMod val="50000"/>
                  </a:schemeClr>
                </a:solidFill>
              </a:rPr>
              <a:t>rozstrzyganie o </a:t>
            </a:r>
            <a:r>
              <a:rPr lang="pl-PL" dirty="0">
                <a:solidFill>
                  <a:schemeClr val="tx2">
                    <a:lumMod val="50000"/>
                  </a:schemeClr>
                </a:solidFill>
              </a:rPr>
              <a:t>zasadności roszczeń majątkowych w razie skazania oskarżonego (art. 415)</a:t>
            </a:r>
          </a:p>
          <a:p>
            <a:pPr lvl="1" algn="just"/>
            <a:r>
              <a:rPr lang="pl-PL" dirty="0" smtClean="0">
                <a:solidFill>
                  <a:schemeClr val="tx2">
                    <a:lumMod val="50000"/>
                  </a:schemeClr>
                </a:solidFill>
              </a:rPr>
              <a:t>rozstrzyganie o zasadności zarzutów </a:t>
            </a:r>
            <a:r>
              <a:rPr lang="pl-PL" dirty="0">
                <a:solidFill>
                  <a:schemeClr val="tx2">
                    <a:lumMod val="50000"/>
                  </a:schemeClr>
                </a:solidFill>
              </a:rPr>
              <a:t>apelacyjnych (utrzymanie w mocy orzeczenia sądu I instancji, uchylenie go i przekazanie sprawy do ponownego rozpoznania, uchylenie go i umorzenie postępowanie, zmiana wyroku I instancji)</a:t>
            </a:r>
          </a:p>
          <a:p>
            <a:pPr lvl="1" algn="just"/>
            <a:r>
              <a:rPr lang="pl-PL" dirty="0" smtClean="0">
                <a:solidFill>
                  <a:schemeClr val="tx2">
                    <a:lumMod val="50000"/>
                  </a:schemeClr>
                </a:solidFill>
              </a:rPr>
              <a:t>rozstrzyganie o zasadności </a:t>
            </a:r>
            <a:r>
              <a:rPr lang="pl-PL" dirty="0">
                <a:solidFill>
                  <a:schemeClr val="tx2">
                    <a:lumMod val="50000"/>
                  </a:schemeClr>
                </a:solidFill>
              </a:rPr>
              <a:t>zarzutów kasacyjnych (oddalenie kasacji, uchylenie wyroku i przekazanie sprawy do ponownego rozpoznania sądowi II instancji, uchylenie go i umorzenie postepowania, zmiana orzeczenia i uniewinnienie oskarżonego)</a:t>
            </a:r>
          </a:p>
          <a:p>
            <a:pPr lvl="1" algn="just"/>
            <a:r>
              <a:rPr lang="pl-PL" dirty="0" smtClean="0">
                <a:solidFill>
                  <a:schemeClr val="tx2">
                    <a:lumMod val="50000"/>
                  </a:schemeClr>
                </a:solidFill>
              </a:rPr>
              <a:t>rozstrzyganie wniosku </a:t>
            </a:r>
            <a:r>
              <a:rPr lang="pl-PL" dirty="0">
                <a:solidFill>
                  <a:schemeClr val="tx2">
                    <a:lumMod val="50000"/>
                  </a:schemeClr>
                </a:solidFill>
              </a:rPr>
              <a:t>o odszkodowanie za niesłuszne skazanie lub stosowanie środków </a:t>
            </a:r>
            <a:r>
              <a:rPr lang="pl-PL" dirty="0" smtClean="0">
                <a:solidFill>
                  <a:schemeClr val="tx2">
                    <a:lumMod val="50000"/>
                  </a:schemeClr>
                </a:solidFill>
              </a:rPr>
              <a:t>przymusu</a:t>
            </a:r>
            <a:endParaRPr lang="pl-PL" dirty="0">
              <a:solidFill>
                <a:schemeClr val="tx2">
                  <a:lumMod val="50000"/>
                </a:schemeClr>
              </a:solidFill>
            </a:endParaRPr>
          </a:p>
          <a:p>
            <a:pPr lvl="1" algn="just"/>
            <a:r>
              <a:rPr lang="pl-PL" dirty="0" smtClean="0">
                <a:solidFill>
                  <a:schemeClr val="tx2">
                    <a:lumMod val="50000"/>
                  </a:schemeClr>
                </a:solidFill>
              </a:rPr>
              <a:t>rozstrzyganie </a:t>
            </a:r>
            <a:r>
              <a:rPr lang="pl-PL" dirty="0">
                <a:solidFill>
                  <a:schemeClr val="tx2">
                    <a:lumMod val="50000"/>
                  </a:schemeClr>
                </a:solidFill>
              </a:rPr>
              <a:t>o zasadności wniosku o wydanie wyroku </a:t>
            </a:r>
            <a:r>
              <a:rPr lang="pl-PL" dirty="0" smtClean="0">
                <a:solidFill>
                  <a:schemeClr val="tx2">
                    <a:lumMod val="50000"/>
                  </a:schemeClr>
                </a:solidFill>
              </a:rPr>
              <a:t>łącznego</a:t>
            </a:r>
            <a:endParaRPr lang="pl-PL" dirty="0">
              <a:solidFill>
                <a:schemeClr val="tx2">
                  <a:lumMod val="50000"/>
                </a:schemeClr>
              </a:solidFill>
            </a:endParaRPr>
          </a:p>
        </p:txBody>
      </p:sp>
      <p:sp>
        <p:nvSpPr>
          <p:cNvPr id="4" name="Prostokąt zaokrąglony 3"/>
          <p:cNvSpPr/>
          <p:nvPr/>
        </p:nvSpPr>
        <p:spPr>
          <a:xfrm>
            <a:off x="1545020" y="262759"/>
            <a:ext cx="898634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Rodzaje wyroków </a:t>
            </a:r>
            <a:endParaRPr lang="pl-PL" sz="4800" dirty="0"/>
          </a:p>
        </p:txBody>
      </p:sp>
    </p:spTree>
    <p:extLst>
      <p:ext uri="{BB962C8B-B14F-4D97-AF65-F5344CB8AC3E}">
        <p14:creationId xmlns:p14="http://schemas.microsoft.com/office/powerpoint/2010/main" xmlns="" val="3606010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Warunki formalne postanowień i zarządzeń  </a:t>
            </a:r>
          </a:p>
          <a:p>
            <a:pPr algn="ctr"/>
            <a:endParaRPr lang="pl-PL" dirty="0"/>
          </a:p>
        </p:txBody>
      </p:sp>
      <p:sp>
        <p:nvSpPr>
          <p:cNvPr id="5" name="Pięciokąt 4"/>
          <p:cNvSpPr/>
          <p:nvPr/>
        </p:nvSpPr>
        <p:spPr>
          <a:xfrm>
            <a:off x="0" y="2217683"/>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art. 94 k.p.k.</a:t>
            </a:r>
            <a:endParaRPr lang="pl-PL" sz="2800" dirty="0"/>
          </a:p>
        </p:txBody>
      </p:sp>
      <p:sp>
        <p:nvSpPr>
          <p:cNvPr id="6" name="Pięciokąt 5"/>
          <p:cNvSpPr/>
          <p:nvPr/>
        </p:nvSpPr>
        <p:spPr>
          <a:xfrm>
            <a:off x="2979682" y="3873062"/>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smtClean="0"/>
          </a:p>
          <a:p>
            <a:pPr algn="ctr"/>
            <a:r>
              <a:rPr lang="pl-PL" sz="2800" dirty="0" smtClean="0"/>
              <a:t>uzasadnienie zarządzenia sporządza się tylko wówczas, gdy podlega ono zaskarżeniu (art. 99 § 2 k.p.k.)</a:t>
            </a:r>
          </a:p>
          <a:p>
            <a:pPr algn="ctr"/>
            <a:endParaRPr lang="pl-PL" dirty="0"/>
          </a:p>
        </p:txBody>
      </p:sp>
    </p:spTree>
    <p:extLst>
      <p:ext uri="{BB962C8B-B14F-4D97-AF65-F5344CB8AC3E}">
        <p14:creationId xmlns:p14="http://schemas.microsoft.com/office/powerpoint/2010/main" xmlns="" val="3591042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Postanowienie zanonimizowane.tif"/>
          <p:cNvPicPr>
            <a:picLocks noChangeAspect="1"/>
          </p:cNvPicPr>
          <p:nvPr/>
        </p:nvPicPr>
        <p:blipFill>
          <a:blip r:embed="rId2"/>
          <a:stretch>
            <a:fillRect/>
          </a:stretch>
        </p:blipFill>
        <p:spPr>
          <a:xfrm>
            <a:off x="2890345" y="0"/>
            <a:ext cx="6968358" cy="985531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4800" y="1030014"/>
            <a:ext cx="11571890" cy="173420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3600" dirty="0" smtClean="0"/>
              <a:t>Czynność procesowa to każde zachowanie uczestnika postępowania wywołujące skutki przewidziane przez prawo procesowe. </a:t>
            </a:r>
            <a:endParaRPr lang="pl-PL" sz="3600" dirty="0"/>
          </a:p>
        </p:txBody>
      </p:sp>
      <p:sp>
        <p:nvSpPr>
          <p:cNvPr id="5" name="Prostokąt zaokrąglony 4"/>
          <p:cNvSpPr/>
          <p:nvPr/>
        </p:nvSpPr>
        <p:spPr>
          <a:xfrm>
            <a:off x="5749159" y="4078013"/>
            <a:ext cx="6442841" cy="179726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Czy czynności </a:t>
            </a:r>
            <a:r>
              <a:rPr lang="pl-PL" sz="3600" dirty="0" err="1" smtClean="0"/>
              <a:t>pozaprocesowe</a:t>
            </a:r>
            <a:r>
              <a:rPr lang="pl-PL" sz="3600" dirty="0" smtClean="0"/>
              <a:t> mogą wywoływać skutki </a:t>
            </a:r>
          </a:p>
          <a:p>
            <a:pPr algn="ctr"/>
            <a:r>
              <a:rPr lang="pl-PL" sz="3600" dirty="0" smtClean="0"/>
              <a:t>w postępowaniu karnym?</a:t>
            </a:r>
            <a:endParaRPr lang="pl-PL" sz="3600" dirty="0"/>
          </a:p>
        </p:txBody>
      </p:sp>
      <p:pic>
        <p:nvPicPr>
          <p:cNvPr id="6" name="Obraz 5" descr="paragraf.png"/>
          <p:cNvPicPr>
            <a:picLocks noChangeAspect="1"/>
          </p:cNvPicPr>
          <p:nvPr/>
        </p:nvPicPr>
        <p:blipFill>
          <a:blip r:embed="rId2" cstate="print"/>
          <a:stretch>
            <a:fillRect/>
          </a:stretch>
        </p:blipFill>
        <p:spPr>
          <a:xfrm>
            <a:off x="1389045" y="2648606"/>
            <a:ext cx="4377559" cy="4377559"/>
          </a:xfrm>
          <a:prstGeom prst="rect">
            <a:avLst/>
          </a:prstGeom>
        </p:spPr>
      </p:pic>
    </p:spTree>
    <p:extLst>
      <p:ext uri="{BB962C8B-B14F-4D97-AF65-F5344CB8AC3E}">
        <p14:creationId xmlns:p14="http://schemas.microsoft.com/office/powerpoint/2010/main" xmlns="" val="12213003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ymbol zastępczy zawartości 7"/>
          <p:cNvGraphicFramePr>
            <a:graphicFrameLocks noGrp="1"/>
          </p:cNvGraphicFramePr>
          <p:nvPr>
            <p:ph idx="1"/>
            <p:extLst>
              <p:ext uri="{D42A27DB-BD31-4B8C-83A1-F6EECF244321}">
                <p14:modId xmlns:p14="http://schemas.microsoft.com/office/powerpoint/2010/main" xmlns=""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rostokąt zaokrąglony 3"/>
          <p:cNvSpPr/>
          <p:nvPr/>
        </p:nvSpPr>
        <p:spPr>
          <a:xfrm>
            <a:off x="1534510" y="315310"/>
            <a:ext cx="8650013" cy="150298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solidFill>
                  <a:schemeClr val="bg1"/>
                </a:solidFill>
              </a:rPr>
              <a:t>Uzasadnienie decyzji procesowych </a:t>
            </a:r>
          </a:p>
          <a:p>
            <a:pPr algn="ctr"/>
            <a:endParaRPr lang="pl-PL" dirty="0"/>
          </a:p>
        </p:txBody>
      </p:sp>
    </p:spTree>
    <p:extLst>
      <p:ext uri="{BB962C8B-B14F-4D97-AF65-F5344CB8AC3E}">
        <p14:creationId xmlns:p14="http://schemas.microsoft.com/office/powerpoint/2010/main" xmlns="" val="4033397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Zaskarżalność decyzji procesowych</a:t>
            </a:r>
          </a:p>
          <a:p>
            <a:pPr algn="ctr"/>
            <a:endParaRPr lang="pl-PL" dirty="0"/>
          </a:p>
        </p:txBody>
      </p:sp>
      <p:sp>
        <p:nvSpPr>
          <p:cNvPr id="5" name="Pięciokąt 4"/>
          <p:cNvSpPr/>
          <p:nvPr/>
        </p:nvSpPr>
        <p:spPr>
          <a:xfrm>
            <a:off x="1" y="1807779"/>
            <a:ext cx="5864772" cy="620111"/>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smtClean="0"/>
              <a:t>wyrok -&gt; apelacja</a:t>
            </a:r>
            <a:endParaRPr lang="pl-PL" sz="3200" dirty="0"/>
          </a:p>
        </p:txBody>
      </p:sp>
      <p:sp>
        <p:nvSpPr>
          <p:cNvPr id="6" name="Pięciokąt 5"/>
          <p:cNvSpPr/>
          <p:nvPr/>
        </p:nvSpPr>
        <p:spPr>
          <a:xfrm>
            <a:off x="2191406" y="2506716"/>
            <a:ext cx="6805449" cy="614855"/>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p</a:t>
            </a:r>
            <a:r>
              <a:rPr lang="pl-PL" sz="3200" dirty="0" smtClean="0"/>
              <a:t>ostanowienie -&gt; zażalenie, sprzeciw</a:t>
            </a:r>
            <a:endParaRPr lang="pl-PL" sz="3200" dirty="0"/>
          </a:p>
        </p:txBody>
      </p:sp>
      <p:sp>
        <p:nvSpPr>
          <p:cNvPr id="7" name="Pięciokąt 6"/>
          <p:cNvSpPr/>
          <p:nvPr/>
        </p:nvSpPr>
        <p:spPr>
          <a:xfrm>
            <a:off x="5570483" y="3168871"/>
            <a:ext cx="6621517" cy="604344"/>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smtClean="0"/>
              <a:t>zarządzenie -&gt; zażalenie, sprzeciw</a:t>
            </a:r>
            <a:endParaRPr lang="pl-PL" sz="3200" dirty="0"/>
          </a:p>
        </p:txBody>
      </p:sp>
      <p:pic>
        <p:nvPicPr>
          <p:cNvPr id="8" name="Obraz 7" descr="paragraf.png"/>
          <p:cNvPicPr>
            <a:picLocks noChangeAspect="1"/>
          </p:cNvPicPr>
          <p:nvPr/>
        </p:nvPicPr>
        <p:blipFill>
          <a:blip r:embed="rId2" cstate="print"/>
          <a:stretch>
            <a:fillRect/>
          </a:stretch>
        </p:blipFill>
        <p:spPr>
          <a:xfrm>
            <a:off x="1399559" y="3202081"/>
            <a:ext cx="3813574" cy="3813574"/>
          </a:xfrm>
          <a:prstGeom prst="rect">
            <a:avLst/>
          </a:prstGeom>
        </p:spPr>
      </p:pic>
    </p:spTree>
    <p:extLst>
      <p:ext uri="{BB962C8B-B14F-4D97-AF65-F5344CB8AC3E}">
        <p14:creationId xmlns:p14="http://schemas.microsoft.com/office/powerpoint/2010/main" xmlns="" val="35910423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166648" y="493986"/>
            <a:ext cx="10300138" cy="11351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55302" y="270584"/>
            <a:ext cx="10774582" cy="1499616"/>
          </a:xfrm>
        </p:spPr>
        <p:txBody>
          <a:bodyPr>
            <a:normAutofit/>
          </a:bodyPr>
          <a:lstStyle/>
          <a:p>
            <a:r>
              <a:rPr lang="pl-PL" sz="4400" dirty="0">
                <a:solidFill>
                  <a:schemeClr val="bg1"/>
                </a:solidFill>
              </a:rPr>
              <a:t>Forum podejmowania decyzji procesowych </a:t>
            </a:r>
          </a:p>
        </p:txBody>
      </p:sp>
      <p:sp>
        <p:nvSpPr>
          <p:cNvPr id="3" name="Symbol zastępczy zawartości 2"/>
          <p:cNvSpPr>
            <a:spLocks noGrp="1"/>
          </p:cNvSpPr>
          <p:nvPr>
            <p:ph idx="1"/>
          </p:nvPr>
        </p:nvSpPr>
        <p:spPr>
          <a:xfrm>
            <a:off x="0" y="1755228"/>
            <a:ext cx="12192000" cy="4929036"/>
          </a:xfrm>
        </p:spPr>
        <p:txBody>
          <a:bodyPr>
            <a:normAutofit fontScale="40000" lnSpcReduction="20000"/>
          </a:bodyPr>
          <a:lstStyle/>
          <a:p>
            <a:pPr algn="just">
              <a:buNone/>
            </a:pPr>
            <a:r>
              <a:rPr lang="pl-PL" dirty="0" smtClean="0">
                <a:solidFill>
                  <a:schemeClr val="tx2">
                    <a:lumMod val="50000"/>
                  </a:schemeClr>
                </a:solidFill>
              </a:rPr>
              <a:t>	</a:t>
            </a:r>
            <a:r>
              <a:rPr lang="pl-PL" sz="4500" dirty="0" smtClean="0">
                <a:solidFill>
                  <a:schemeClr val="tx2">
                    <a:lumMod val="50000"/>
                  </a:schemeClr>
                </a:solidFill>
              </a:rPr>
              <a:t>Sąd </a:t>
            </a:r>
            <a:r>
              <a:rPr lang="pl-PL" sz="4500" dirty="0">
                <a:solidFill>
                  <a:schemeClr val="tx2">
                    <a:lumMod val="50000"/>
                  </a:schemeClr>
                </a:solidFill>
              </a:rPr>
              <a:t>podejmuje decyzje procesowe w sposób sformalizowany. Zgodnie z art. 95 orzeka on na posiedzeniu a na rozprawie, tylko wtedy, gdy ustawa tego wymaga. Orzeczenia, które zapadają na posiedzeniu, mogą zostać również wydane na rozprawie. </a:t>
            </a:r>
          </a:p>
          <a:p>
            <a:pPr lvl="1" algn="just"/>
            <a:r>
              <a:rPr lang="pl-PL" sz="4500" dirty="0" smtClean="0">
                <a:solidFill>
                  <a:schemeClr val="tx2">
                    <a:lumMod val="50000"/>
                  </a:schemeClr>
                </a:solidFill>
              </a:rPr>
              <a:t>orzeczenia </a:t>
            </a:r>
            <a:r>
              <a:rPr lang="pl-PL" sz="4500" dirty="0">
                <a:solidFill>
                  <a:schemeClr val="tx2">
                    <a:lumMod val="50000"/>
                  </a:schemeClr>
                </a:solidFill>
              </a:rPr>
              <a:t>które zapadają na rozprawie, nie mogą zostać wydane na posiedzeniu </a:t>
            </a:r>
            <a:endParaRPr lang="pl-PL" sz="4500" dirty="0" smtClean="0">
              <a:solidFill>
                <a:schemeClr val="tx2">
                  <a:lumMod val="50000"/>
                </a:schemeClr>
              </a:solidFill>
            </a:endParaRPr>
          </a:p>
          <a:p>
            <a:pPr lvl="1" algn="just">
              <a:buNone/>
            </a:pPr>
            <a:endParaRPr lang="pl-PL" sz="4500" dirty="0">
              <a:solidFill>
                <a:schemeClr val="tx2">
                  <a:lumMod val="50000"/>
                </a:schemeClr>
              </a:solidFill>
            </a:endParaRPr>
          </a:p>
          <a:p>
            <a:pPr algn="just">
              <a:buNone/>
            </a:pPr>
            <a:r>
              <a:rPr lang="pl-PL" sz="4500" dirty="0" smtClean="0">
                <a:solidFill>
                  <a:schemeClr val="tx2">
                    <a:lumMod val="50000"/>
                  </a:schemeClr>
                </a:solidFill>
              </a:rPr>
              <a:t>	Przeprowadzenia </a:t>
            </a:r>
            <a:r>
              <a:rPr lang="pl-PL" sz="4500" dirty="0">
                <a:solidFill>
                  <a:schemeClr val="tx2">
                    <a:lumMod val="50000"/>
                  </a:schemeClr>
                </a:solidFill>
              </a:rPr>
              <a:t>rozprawy wymaga: </a:t>
            </a:r>
          </a:p>
          <a:p>
            <a:pPr lvl="1" algn="just"/>
            <a:r>
              <a:rPr lang="pl-PL" sz="4500" dirty="0">
                <a:solidFill>
                  <a:schemeClr val="tx2">
                    <a:lumMod val="50000"/>
                  </a:schemeClr>
                </a:solidFill>
              </a:rPr>
              <a:t>Merytoryczne rozpoznanie zarzutów wobec oskarżonego zawartych w akcie oskarżenia przed sądem I instancji w postępowaniu zwyczajnym, przyspieszonym i prywatnoskargowym </a:t>
            </a:r>
          </a:p>
          <a:p>
            <a:pPr lvl="1" algn="just"/>
            <a:r>
              <a:rPr lang="pl-PL" sz="4500" dirty="0">
                <a:solidFill>
                  <a:schemeClr val="tx2">
                    <a:lumMod val="50000"/>
                  </a:schemeClr>
                </a:solidFill>
              </a:rPr>
              <a:t>Wniosek prokuratora o umorzenie postępowania z powodu niepoczytalności sprawcy i zastosowanie środków zabezpieczających </a:t>
            </a:r>
          </a:p>
          <a:p>
            <a:pPr lvl="1" algn="just"/>
            <a:r>
              <a:rPr lang="pl-PL" sz="4500" dirty="0">
                <a:solidFill>
                  <a:schemeClr val="tx2">
                    <a:lumMod val="50000"/>
                  </a:schemeClr>
                </a:solidFill>
              </a:rPr>
              <a:t>Wniosek o dobrowolne poddanie się karze (art. </a:t>
            </a:r>
            <a:r>
              <a:rPr lang="pl-PL" sz="4500" dirty="0" smtClean="0">
                <a:solidFill>
                  <a:schemeClr val="tx2">
                    <a:lumMod val="50000"/>
                  </a:schemeClr>
                </a:solidFill>
              </a:rPr>
              <a:t>387 k.p.k.), </a:t>
            </a:r>
            <a:r>
              <a:rPr lang="pl-PL" sz="4500" dirty="0">
                <a:solidFill>
                  <a:schemeClr val="tx2">
                    <a:lumMod val="50000"/>
                  </a:schemeClr>
                </a:solidFill>
              </a:rPr>
              <a:t>chyba że został złożony przed wyznaczenie terminu rozprawy (art. </a:t>
            </a:r>
            <a:r>
              <a:rPr lang="pl-PL" sz="4500" dirty="0" smtClean="0">
                <a:solidFill>
                  <a:schemeClr val="tx2">
                    <a:lumMod val="50000"/>
                  </a:schemeClr>
                </a:solidFill>
              </a:rPr>
              <a:t>338a k.p.k.)</a:t>
            </a:r>
            <a:endParaRPr lang="pl-PL" sz="4500" dirty="0">
              <a:solidFill>
                <a:schemeClr val="tx2">
                  <a:lumMod val="50000"/>
                </a:schemeClr>
              </a:solidFill>
            </a:endParaRPr>
          </a:p>
          <a:p>
            <a:pPr lvl="1" algn="just"/>
            <a:r>
              <a:rPr lang="pl-PL" sz="4500" dirty="0">
                <a:solidFill>
                  <a:schemeClr val="tx2">
                    <a:lumMod val="50000"/>
                  </a:schemeClr>
                </a:solidFill>
              </a:rPr>
              <a:t>Rozpoznanie apelacji (art. 449 § </a:t>
            </a:r>
            <a:r>
              <a:rPr lang="pl-PL" sz="4500" dirty="0" smtClean="0">
                <a:solidFill>
                  <a:schemeClr val="tx2">
                    <a:lumMod val="50000"/>
                  </a:schemeClr>
                </a:solidFill>
              </a:rPr>
              <a:t>1 k.p.k.), </a:t>
            </a:r>
            <a:r>
              <a:rPr lang="pl-PL" sz="4500" dirty="0">
                <a:solidFill>
                  <a:schemeClr val="tx2">
                    <a:lumMod val="50000"/>
                  </a:schemeClr>
                </a:solidFill>
              </a:rPr>
              <a:t>chyba że zachodzą tzw. bezwzględne przyczyny odwoławcze (art. 439 § </a:t>
            </a:r>
            <a:r>
              <a:rPr lang="pl-PL" sz="4500" dirty="0" smtClean="0">
                <a:solidFill>
                  <a:schemeClr val="tx2">
                    <a:lumMod val="50000"/>
                  </a:schemeClr>
                </a:solidFill>
              </a:rPr>
              <a:t>1 k.p.k.)</a:t>
            </a:r>
            <a:endParaRPr lang="pl-PL" sz="4500" dirty="0">
              <a:solidFill>
                <a:schemeClr val="tx2">
                  <a:lumMod val="50000"/>
                </a:schemeClr>
              </a:solidFill>
            </a:endParaRPr>
          </a:p>
          <a:p>
            <a:pPr lvl="1" algn="just"/>
            <a:r>
              <a:rPr lang="pl-PL" sz="4500" dirty="0">
                <a:solidFill>
                  <a:schemeClr val="tx2">
                    <a:lumMod val="50000"/>
                  </a:schemeClr>
                </a:solidFill>
              </a:rPr>
              <a:t>Rozpoznanie kasacji </a:t>
            </a:r>
          </a:p>
          <a:p>
            <a:pPr lvl="1" algn="just"/>
            <a:r>
              <a:rPr lang="pl-PL" sz="4500" dirty="0">
                <a:solidFill>
                  <a:schemeClr val="tx2">
                    <a:lumMod val="50000"/>
                  </a:schemeClr>
                </a:solidFill>
              </a:rPr>
              <a:t>Wydanie wyroku łącznego (art. 573 § </a:t>
            </a:r>
            <a:r>
              <a:rPr lang="pl-PL" sz="4500" dirty="0" smtClean="0">
                <a:solidFill>
                  <a:schemeClr val="tx2">
                    <a:lumMod val="50000"/>
                  </a:schemeClr>
                </a:solidFill>
              </a:rPr>
              <a:t>1 k.p.k.) </a:t>
            </a:r>
          </a:p>
          <a:p>
            <a:pPr lvl="1" algn="just">
              <a:buNone/>
            </a:pPr>
            <a:endParaRPr lang="pl-PL" sz="4500" dirty="0">
              <a:solidFill>
                <a:schemeClr val="tx2">
                  <a:lumMod val="50000"/>
                </a:schemeClr>
              </a:solidFill>
            </a:endParaRPr>
          </a:p>
          <a:p>
            <a:pPr lvl="0" algn="just">
              <a:buNone/>
            </a:pPr>
            <a:r>
              <a:rPr lang="pl-PL" sz="4500" dirty="0" smtClean="0">
                <a:solidFill>
                  <a:schemeClr val="tx2">
                    <a:lumMod val="50000"/>
                  </a:schemeClr>
                </a:solidFill>
              </a:rPr>
              <a:t>	Posiedzenia </a:t>
            </a:r>
            <a:r>
              <a:rPr lang="pl-PL" sz="4500" dirty="0">
                <a:solidFill>
                  <a:schemeClr val="tx2">
                    <a:lumMod val="50000"/>
                  </a:schemeClr>
                </a:solidFill>
              </a:rPr>
              <a:t>wyrokowe – sąd rozstrzyga o zasadności zarzutów zawartych w akcie oskarżenia, wniosku z art. 335 § 1 i 2, wniosku o warunkowe umorzenie postępowania lub wniosku z art. 338a. </a:t>
            </a:r>
            <a:r>
              <a:rPr lang="pl-PL" sz="4500" b="1" dirty="0">
                <a:solidFill>
                  <a:schemeClr val="tx2">
                    <a:lumMod val="50000"/>
                  </a:schemeClr>
                </a:solidFill>
              </a:rPr>
              <a:t>Wyrok zapada na </a:t>
            </a:r>
            <a:r>
              <a:rPr lang="pl-PL" sz="4500" b="1" dirty="0" smtClean="0">
                <a:solidFill>
                  <a:schemeClr val="tx2">
                    <a:lumMod val="50000"/>
                  </a:schemeClr>
                </a:solidFill>
              </a:rPr>
              <a:t>posiedzeniu.</a:t>
            </a:r>
          </a:p>
          <a:p>
            <a:pPr lvl="0" algn="just">
              <a:buNone/>
            </a:pPr>
            <a:r>
              <a:rPr lang="pl-PL" sz="4500" b="1" dirty="0">
                <a:solidFill>
                  <a:schemeClr val="tx2">
                    <a:lumMod val="50000"/>
                  </a:schemeClr>
                </a:solidFill>
              </a:rPr>
              <a:t>	</a:t>
            </a:r>
            <a:r>
              <a:rPr lang="pl-PL" sz="4500" dirty="0" smtClean="0">
                <a:solidFill>
                  <a:schemeClr val="tx2">
                    <a:lumMod val="50000"/>
                  </a:schemeClr>
                </a:solidFill>
              </a:rPr>
              <a:t>Do </a:t>
            </a:r>
            <a:r>
              <a:rPr lang="pl-PL" sz="4500" dirty="0">
                <a:solidFill>
                  <a:schemeClr val="tx2">
                    <a:lumMod val="50000"/>
                  </a:schemeClr>
                </a:solidFill>
              </a:rPr>
              <a:t>posiedzeń wyrokowych stosuje się odpowiednio przepisy regulujące przebieg rozprawy</a:t>
            </a:r>
          </a:p>
        </p:txBody>
      </p:sp>
    </p:spTree>
    <p:extLst>
      <p:ext uri="{BB962C8B-B14F-4D97-AF65-F5344CB8AC3E}">
        <p14:creationId xmlns:p14="http://schemas.microsoft.com/office/powerpoint/2010/main" xmlns="" val="2883751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6589986" y="1600203"/>
            <a:ext cx="4992414" cy="4525963"/>
          </a:xfrm>
        </p:spPr>
        <p:txBody>
          <a:bodyPr>
            <a:normAutofit/>
          </a:bodyPr>
          <a:lstStyle/>
          <a:p>
            <a:pPr algn="just">
              <a:buNone/>
            </a:pPr>
            <a:r>
              <a:rPr lang="pl-PL" b="1" dirty="0" smtClean="0">
                <a:solidFill>
                  <a:schemeClr val="tx2">
                    <a:lumMod val="50000"/>
                  </a:schemeClr>
                </a:solidFill>
              </a:rPr>
              <a:t>1. skład sądu</a:t>
            </a:r>
            <a:endParaRPr lang="pl-PL" dirty="0">
              <a:solidFill>
                <a:schemeClr val="tx2">
                  <a:lumMod val="50000"/>
                </a:schemeClr>
              </a:solidFill>
            </a:endParaRPr>
          </a:p>
          <a:p>
            <a:pPr algn="just">
              <a:buNone/>
            </a:pPr>
            <a:r>
              <a:rPr lang="pl-PL" b="1" dirty="0" smtClean="0">
                <a:solidFill>
                  <a:schemeClr val="tx2">
                    <a:lumMod val="50000"/>
                  </a:schemeClr>
                </a:solidFill>
              </a:rPr>
              <a:t>2. jawność wewnętrzna </a:t>
            </a:r>
          </a:p>
          <a:p>
            <a:pPr algn="just">
              <a:buNone/>
            </a:pPr>
            <a:r>
              <a:rPr lang="pl-PL" b="1" dirty="0" smtClean="0">
                <a:solidFill>
                  <a:schemeClr val="tx2">
                    <a:lumMod val="50000"/>
                  </a:schemeClr>
                </a:solidFill>
              </a:rPr>
              <a:t>i zewnętrzna</a:t>
            </a:r>
            <a:endParaRPr lang="pl-PL" b="1" dirty="0">
              <a:solidFill>
                <a:schemeClr val="tx2">
                  <a:lumMod val="50000"/>
                </a:schemeClr>
              </a:solidFill>
            </a:endParaRPr>
          </a:p>
          <a:p>
            <a:pPr algn="just">
              <a:buNone/>
            </a:pPr>
            <a:r>
              <a:rPr lang="pl-PL" dirty="0" smtClean="0">
                <a:solidFill>
                  <a:schemeClr val="tx2">
                    <a:lumMod val="50000"/>
                  </a:schemeClr>
                </a:solidFill>
              </a:rPr>
              <a:t>- niektóre </a:t>
            </a:r>
            <a:r>
              <a:rPr lang="pl-PL" dirty="0">
                <a:solidFill>
                  <a:schemeClr val="tx2">
                    <a:lumMod val="50000"/>
                  </a:schemeClr>
                </a:solidFill>
              </a:rPr>
              <a:t>posiedzenia są jawne </a:t>
            </a:r>
            <a:r>
              <a:rPr lang="pl-PL" dirty="0" smtClean="0">
                <a:solidFill>
                  <a:schemeClr val="tx2">
                    <a:lumMod val="50000"/>
                  </a:schemeClr>
                </a:solidFill>
              </a:rPr>
              <a:t>zewnętrznie – </a:t>
            </a:r>
            <a:r>
              <a:rPr lang="pl-PL" dirty="0">
                <a:solidFill>
                  <a:schemeClr val="tx2">
                    <a:lumMod val="50000"/>
                  </a:schemeClr>
                </a:solidFill>
              </a:rPr>
              <a:t>art. 95b § 2 </a:t>
            </a:r>
            <a:r>
              <a:rPr lang="pl-PL" dirty="0" smtClean="0">
                <a:solidFill>
                  <a:schemeClr val="tx2">
                    <a:lumMod val="50000"/>
                  </a:schemeClr>
                </a:solidFill>
              </a:rPr>
              <a:t>k.p.k.</a:t>
            </a:r>
            <a:endParaRPr lang="pl-PL" dirty="0">
              <a:solidFill>
                <a:schemeClr val="tx2">
                  <a:lumMod val="50000"/>
                </a:schemeClr>
              </a:solidFill>
            </a:endParaRPr>
          </a:p>
          <a:p>
            <a:pPr marL="0" indent="-45720" algn="just">
              <a:buNone/>
            </a:pPr>
            <a:r>
              <a:rPr lang="pl-PL" b="1" dirty="0" smtClean="0">
                <a:solidFill>
                  <a:schemeClr val="tx2">
                    <a:lumMod val="50000"/>
                  </a:schemeClr>
                </a:solidFill>
              </a:rPr>
              <a:t>3. postępowanie dowodowe</a:t>
            </a:r>
            <a:endParaRPr lang="pl-PL" b="1" dirty="0">
              <a:solidFill>
                <a:schemeClr val="tx2">
                  <a:lumMod val="50000"/>
                </a:schemeClr>
              </a:solidFill>
            </a:endParaRPr>
          </a:p>
          <a:p>
            <a:pPr marL="0" indent="-45720" algn="just">
              <a:buNone/>
            </a:pPr>
            <a:r>
              <a:rPr lang="pl-PL" dirty="0" smtClean="0">
                <a:solidFill>
                  <a:schemeClr val="tx2">
                    <a:lumMod val="50000"/>
                  </a:schemeClr>
                </a:solidFill>
              </a:rPr>
              <a:t>- art. 97 k.p.k.</a:t>
            </a:r>
          </a:p>
        </p:txBody>
      </p:sp>
      <p:sp>
        <p:nvSpPr>
          <p:cNvPr id="4" name="Prostokąt zaokrąglony 3"/>
          <p:cNvSpPr/>
          <p:nvPr/>
        </p:nvSpPr>
        <p:spPr>
          <a:xfrm>
            <a:off x="945930" y="1345324"/>
            <a:ext cx="4645573"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Posiedzenie </a:t>
            </a:r>
          </a:p>
          <a:p>
            <a:pPr algn="ctr"/>
            <a:r>
              <a:rPr lang="pl-PL" sz="4800" dirty="0" smtClean="0"/>
              <a:t>a</a:t>
            </a:r>
          </a:p>
          <a:p>
            <a:pPr algn="ctr"/>
            <a:r>
              <a:rPr lang="pl-PL" sz="4800" dirty="0" smtClean="0"/>
              <a:t>rozprawa</a:t>
            </a:r>
          </a:p>
          <a:p>
            <a:pPr algn="ctr"/>
            <a:endParaRPr lang="pl-PL" dirty="0"/>
          </a:p>
        </p:txBody>
      </p:sp>
    </p:spTree>
    <p:extLst>
      <p:ext uri="{BB962C8B-B14F-4D97-AF65-F5344CB8AC3E}">
        <p14:creationId xmlns:p14="http://schemas.microsoft.com/office/powerpoint/2010/main" xmlns="" val="2816906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672662" y="199697"/>
            <a:ext cx="10836166" cy="13032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fontScale="90000"/>
          </a:bodyPr>
          <a:lstStyle/>
          <a:p>
            <a:r>
              <a:rPr lang="pl-PL" dirty="0">
                <a:solidFill>
                  <a:schemeClr val="bg1"/>
                </a:solidFill>
              </a:rPr>
              <a:t>Zasady udziału stron i innych podmiotów </a:t>
            </a:r>
            <a:r>
              <a:rPr lang="pl-PL" dirty="0" smtClean="0">
                <a:solidFill>
                  <a:schemeClr val="bg1"/>
                </a:solidFill>
              </a:rPr>
              <a:t/>
            </a:r>
            <a:br>
              <a:rPr lang="pl-PL" dirty="0" smtClean="0">
                <a:solidFill>
                  <a:schemeClr val="bg1"/>
                </a:solidFill>
              </a:rPr>
            </a:br>
            <a:r>
              <a:rPr lang="pl-PL" dirty="0" smtClean="0">
                <a:solidFill>
                  <a:schemeClr val="bg1"/>
                </a:solidFill>
              </a:rPr>
              <a:t>w </a:t>
            </a:r>
            <a:r>
              <a:rPr lang="pl-PL" dirty="0">
                <a:solidFill>
                  <a:schemeClr val="bg1"/>
                </a:solidFill>
              </a:rPr>
              <a:t>posiedzeniach sądu</a:t>
            </a:r>
          </a:p>
        </p:txBody>
      </p:sp>
      <p:sp>
        <p:nvSpPr>
          <p:cNvPr id="8" name="Symbol zastępczy zawartości 7"/>
          <p:cNvSpPr>
            <a:spLocks noGrp="1"/>
          </p:cNvSpPr>
          <p:nvPr>
            <p:ph idx="1"/>
          </p:nvPr>
        </p:nvSpPr>
        <p:spPr/>
        <p:txBody>
          <a:bodyPr>
            <a:normAutofit lnSpcReduction="10000"/>
          </a:bodyPr>
          <a:lstStyle/>
          <a:p>
            <a:pPr algn="just"/>
            <a:r>
              <a:rPr lang="pl-PL" dirty="0"/>
              <a:t>a</a:t>
            </a:r>
            <a:r>
              <a:rPr lang="pl-PL" dirty="0" smtClean="0"/>
              <a:t>rt</a:t>
            </a:r>
            <a:r>
              <a:rPr lang="pl-PL" dirty="0"/>
              <a:t>. 96 </a:t>
            </a:r>
            <a:r>
              <a:rPr lang="pl-PL" dirty="0" smtClean="0"/>
              <a:t>k.p.k.</a:t>
            </a:r>
            <a:endParaRPr lang="pl-PL" dirty="0"/>
          </a:p>
          <a:p>
            <a:pPr algn="just"/>
            <a:r>
              <a:rPr lang="pl-PL" dirty="0"/>
              <a:t>s</a:t>
            </a:r>
            <a:r>
              <a:rPr lang="pl-PL" dirty="0" smtClean="0"/>
              <a:t>trony </a:t>
            </a:r>
            <a:r>
              <a:rPr lang="pl-PL" dirty="0"/>
              <a:t>oraz osoby niebędące stronami, jeżeli </a:t>
            </a:r>
            <a:r>
              <a:rPr lang="pl-PL" dirty="0" smtClean="0"/>
              <a:t>wykażą interes prawny w rozstrzygnięciu, </a:t>
            </a:r>
            <a:r>
              <a:rPr lang="pl-PL" dirty="0"/>
              <a:t>mają prawo wziąć udział w posiedzeniu wówczas, gdy ustawa tak stanowi, chyba że ich udział jest obowiązkowy </a:t>
            </a:r>
          </a:p>
          <a:p>
            <a:pPr algn="just"/>
            <a:r>
              <a:rPr lang="pl-PL" dirty="0"/>
              <a:t>w</a:t>
            </a:r>
            <a:r>
              <a:rPr lang="pl-PL" dirty="0" smtClean="0"/>
              <a:t> </a:t>
            </a:r>
            <a:r>
              <a:rPr lang="pl-PL" dirty="0"/>
              <a:t>pozostałych wypadkach mają prawo wziąć udział jeżeli się stawią, chyba że ustawa stanowi inaczej </a:t>
            </a:r>
          </a:p>
          <a:p>
            <a:pPr lvl="1" algn="just"/>
            <a:r>
              <a:rPr lang="pl-PL" dirty="0"/>
              <a:t>n</a:t>
            </a:r>
            <a:r>
              <a:rPr lang="pl-PL" dirty="0" smtClean="0"/>
              <a:t>p</a:t>
            </a:r>
            <a:r>
              <a:rPr lang="pl-PL" dirty="0"/>
              <a:t>. niejawne dla stron i publiczności jest posiedzenie, na którym sąd wydaje wyrok nakazowy  </a:t>
            </a:r>
          </a:p>
        </p:txBody>
      </p:sp>
      <p:sp>
        <p:nvSpPr>
          <p:cNvPr id="5" name="Prostokąt zaokrąglony 4"/>
          <p:cNvSpPr/>
          <p:nvPr/>
        </p:nvSpPr>
        <p:spPr>
          <a:xfrm>
            <a:off x="441434" y="1555531"/>
            <a:ext cx="11382704" cy="4351283"/>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111115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sz="half" idx="2"/>
          </p:nvPr>
        </p:nvSpPr>
        <p:spPr>
          <a:xfrm>
            <a:off x="457200" y="1200372"/>
            <a:ext cx="11356428" cy="5572568"/>
          </a:xfrm>
        </p:spPr>
        <p:txBody>
          <a:bodyPr>
            <a:normAutofit/>
          </a:bodyPr>
          <a:lstStyle/>
          <a:p>
            <a:pPr marL="0" indent="0" algn="just">
              <a:buNone/>
            </a:pPr>
            <a:r>
              <a:rPr lang="pl-PL" dirty="0"/>
              <a:t>a</a:t>
            </a:r>
            <a:r>
              <a:rPr lang="pl-PL" dirty="0" smtClean="0"/>
              <a:t>rt. </a:t>
            </a:r>
            <a:r>
              <a:rPr lang="pl-PL" dirty="0"/>
              <a:t>339 § 5 </a:t>
            </a:r>
            <a:r>
              <a:rPr lang="pl-PL" dirty="0" smtClean="0"/>
              <a:t>k.p.k.</a:t>
            </a:r>
            <a:endParaRPr lang="pl-PL" dirty="0"/>
          </a:p>
          <a:p>
            <a:pPr marL="0" indent="0" algn="just">
              <a:buNone/>
            </a:pPr>
            <a:r>
              <a:rPr lang="pl-PL" dirty="0"/>
              <a:t>S</a:t>
            </a:r>
            <a:r>
              <a:rPr lang="pl-PL" dirty="0" smtClean="0"/>
              <a:t>trony</a:t>
            </a:r>
            <a:r>
              <a:rPr lang="pl-PL" dirty="0"/>
              <a:t>,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t>
            </a:r>
            <a:r>
              <a:rPr lang="pl-PL" dirty="0" smtClean="0"/>
              <a:t>achodzi </a:t>
            </a:r>
            <a:r>
              <a:rPr lang="pl-PL" dirty="0"/>
              <a:t>potrzeba rozstrzygnięcia, w przedmiocie umorzenia postępowania z przyczyn wskazanych </a:t>
            </a:r>
            <a:r>
              <a:rPr lang="pl-PL" dirty="0" smtClean="0"/>
              <a:t>w </a:t>
            </a:r>
            <a:r>
              <a:rPr lang="pl-PL" dirty="0"/>
              <a:t>art. 17 § 1 pkt. 2 – 11</a:t>
            </a:r>
          </a:p>
          <a:p>
            <a:pPr marL="361950" lvl="1" indent="-276225" algn="just">
              <a:buFont typeface="+mj-lt"/>
              <a:buAutoNum type="arabicPeriod"/>
            </a:pPr>
            <a:r>
              <a:rPr lang="pl-PL" dirty="0"/>
              <a:t>w</a:t>
            </a:r>
            <a:r>
              <a:rPr lang="pl-PL" dirty="0" smtClean="0"/>
              <a:t> </a:t>
            </a:r>
            <a:r>
              <a:rPr lang="pl-PL" dirty="0"/>
              <a:t>przedmiocie umorzenia postępowania z powodu oczywistego braku podstaw faktycznych oskarżenia</a:t>
            </a:r>
          </a:p>
          <a:p>
            <a:pPr marL="361950" lvl="1" indent="-276225" algn="just">
              <a:buFont typeface="+mj-lt"/>
              <a:buAutoNum type="arabicPeriod"/>
            </a:pPr>
            <a:r>
              <a:rPr lang="pl-PL" dirty="0"/>
              <a:t>s</a:t>
            </a:r>
            <a:r>
              <a:rPr lang="pl-PL" dirty="0" smtClean="0"/>
              <a:t>ąd </a:t>
            </a:r>
            <a:r>
              <a:rPr lang="pl-PL" dirty="0"/>
              <a:t>wydaje postanowienie w przedmiocie tymczasowego aresztowania lub innego środka przymusu</a:t>
            </a:r>
          </a:p>
        </p:txBody>
      </p:sp>
      <p:sp>
        <p:nvSpPr>
          <p:cNvPr id="17" name="Prostokąt zaokrąglony 16"/>
          <p:cNvSpPr/>
          <p:nvPr/>
        </p:nvSpPr>
        <p:spPr>
          <a:xfrm>
            <a:off x="336332" y="998482"/>
            <a:ext cx="11466786" cy="5129048"/>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42368406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072055" y="210207"/>
            <a:ext cx="3699642" cy="15870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35637" y="-19666"/>
            <a:ext cx="3888611" cy="1922037"/>
          </a:xfrm>
        </p:spPr>
        <p:txBody>
          <a:bodyPr>
            <a:normAutofit/>
          </a:bodyPr>
          <a:lstStyle/>
          <a:p>
            <a:r>
              <a:rPr lang="pl-PL" dirty="0">
                <a:solidFill>
                  <a:schemeClr val="bg1"/>
                </a:solidFill>
              </a:rPr>
              <a:t>D</a:t>
            </a:r>
            <a:r>
              <a:rPr lang="pl-PL" sz="4400" dirty="0" smtClean="0">
                <a:solidFill>
                  <a:schemeClr val="bg1"/>
                </a:solidFill>
              </a:rPr>
              <a:t>oręczanie </a:t>
            </a:r>
            <a:r>
              <a:rPr lang="pl-PL" sz="4400" dirty="0">
                <a:solidFill>
                  <a:schemeClr val="bg1"/>
                </a:solidFill>
              </a:rPr>
              <a:t>wyroków </a:t>
            </a:r>
          </a:p>
        </p:txBody>
      </p:sp>
      <p:sp>
        <p:nvSpPr>
          <p:cNvPr id="3" name="Symbol zastępczy zawartości 2"/>
          <p:cNvSpPr>
            <a:spLocks noGrp="1"/>
          </p:cNvSpPr>
          <p:nvPr>
            <p:ph idx="1"/>
          </p:nvPr>
        </p:nvSpPr>
        <p:spPr>
          <a:xfrm>
            <a:off x="6043448" y="1345325"/>
            <a:ext cx="5728138" cy="5261952"/>
          </a:xfrm>
        </p:spPr>
        <p:txBody>
          <a:bodyPr>
            <a:normAutofit fontScale="70000" lnSpcReduction="20000"/>
          </a:bodyPr>
          <a:lstStyle/>
          <a:p>
            <a:pPr algn="just">
              <a:buNone/>
            </a:pPr>
            <a:r>
              <a:rPr lang="pl-PL" dirty="0" smtClean="0"/>
              <a:t>	Wyrok </a:t>
            </a:r>
            <a:r>
              <a:rPr lang="pl-PL" dirty="0"/>
              <a:t>doręcza się podmiotom </a:t>
            </a:r>
            <a:r>
              <a:rPr lang="pl-PL" dirty="0" smtClean="0"/>
              <a:t>uprawnionym do </a:t>
            </a:r>
            <a:r>
              <a:rPr lang="pl-PL" dirty="0"/>
              <a:t>wniesienia środka odwoławczego, jeżeli ustawa tak stanowi</a:t>
            </a:r>
            <a:r>
              <a:rPr lang="pl-PL" dirty="0" smtClean="0"/>
              <a:t>.</a:t>
            </a:r>
          </a:p>
          <a:p>
            <a:pPr algn="just">
              <a:buNone/>
            </a:pPr>
            <a:r>
              <a:rPr lang="pl-PL" dirty="0" smtClean="0"/>
              <a:t> </a:t>
            </a:r>
            <a:endParaRPr lang="pl-PL" dirty="0"/>
          </a:p>
          <a:p>
            <a:pPr marL="0" indent="0" algn="just">
              <a:buNone/>
            </a:pPr>
            <a:r>
              <a:rPr lang="pl-PL" dirty="0" smtClean="0"/>
              <a:t>- wyrok </a:t>
            </a:r>
            <a:r>
              <a:rPr lang="pl-PL" dirty="0"/>
              <a:t>doręcza się jeżeli zostały spełnione łącznie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a:t>
            </a:r>
            <a:r>
              <a:rPr lang="pl-PL" dirty="0" smtClean="0"/>
              <a:t>obrońcy</a:t>
            </a:r>
            <a:endParaRPr lang="pl-PL" dirty="0"/>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a:t>
            </a:r>
            <a:r>
              <a:rPr lang="pl-PL" dirty="0" smtClean="0"/>
              <a:t>wyroku</a:t>
            </a:r>
          </a:p>
          <a:p>
            <a:pPr marL="470916" lvl="1" indent="-342900" algn="just">
              <a:buNone/>
            </a:pPr>
            <a:endParaRPr lang="pl-PL" dirty="0"/>
          </a:p>
          <a:p>
            <a:pPr marL="0" indent="0" algn="just">
              <a:buNone/>
            </a:pPr>
            <a:r>
              <a:rPr lang="pl-PL" dirty="0" smtClean="0"/>
              <a:t>- art</a:t>
            </a:r>
            <a:r>
              <a:rPr lang="pl-PL" dirty="0"/>
              <a:t>. 505 </a:t>
            </a:r>
            <a:r>
              <a:rPr lang="pl-PL" dirty="0" smtClean="0"/>
              <a:t>k.p.k. – </a:t>
            </a:r>
            <a:r>
              <a:rPr lang="pl-PL" dirty="0"/>
              <a:t>wyrok nakazowy doręcza się </a:t>
            </a:r>
            <a:r>
              <a:rPr lang="pl-PL" dirty="0" smtClean="0"/>
              <a:t>oskarżycielowi, pokrzywdzonemu, oskarżonemu </a:t>
            </a:r>
            <a:r>
              <a:rPr lang="pl-PL" dirty="0"/>
              <a:t>i jego obrońcy</a:t>
            </a:r>
          </a:p>
        </p:txBody>
      </p:sp>
      <p:pic>
        <p:nvPicPr>
          <p:cNvPr id="5" name="Obraz 4" descr="Verzweifelt_Paragraf_524714.jpg"/>
          <p:cNvPicPr>
            <a:picLocks noChangeAspect="1"/>
          </p:cNvPicPr>
          <p:nvPr/>
        </p:nvPicPr>
        <p:blipFill>
          <a:blip r:embed="rId2" cstate="print"/>
          <a:stretch>
            <a:fillRect/>
          </a:stretch>
        </p:blipFill>
        <p:spPr>
          <a:xfrm>
            <a:off x="1000443" y="1874350"/>
            <a:ext cx="4896544" cy="4231630"/>
          </a:xfrm>
          <a:prstGeom prst="rect">
            <a:avLst/>
          </a:prstGeom>
        </p:spPr>
      </p:pic>
    </p:spTree>
    <p:extLst>
      <p:ext uri="{BB962C8B-B14F-4D97-AF65-F5344CB8AC3E}">
        <p14:creationId xmlns:p14="http://schemas.microsoft.com/office/powerpoint/2010/main" xmlns="" val="14303737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648607" y="872359"/>
            <a:ext cx="6978869" cy="9144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820702" y="519781"/>
            <a:ext cx="10824972" cy="1499616"/>
          </a:xfrm>
        </p:spPr>
        <p:txBody>
          <a:bodyPr/>
          <a:lstStyle/>
          <a:p>
            <a:r>
              <a:rPr lang="pl-PL" dirty="0" smtClean="0">
                <a:solidFill>
                  <a:schemeClr val="bg1"/>
                </a:solidFill>
              </a:rPr>
              <a:t>Prawomocność orzeczenia</a:t>
            </a:r>
            <a:endParaRPr lang="pl-PL" dirty="0">
              <a:solidFill>
                <a:schemeClr val="bg1"/>
              </a:solidFill>
            </a:endParaRPr>
          </a:p>
        </p:txBody>
      </p:sp>
      <p:sp>
        <p:nvSpPr>
          <p:cNvPr id="3" name="Symbol zastępczy zawartości 2"/>
          <p:cNvSpPr>
            <a:spLocks noGrp="1"/>
          </p:cNvSpPr>
          <p:nvPr>
            <p:ph idx="1"/>
          </p:nvPr>
        </p:nvSpPr>
        <p:spPr>
          <a:xfrm>
            <a:off x="1271752" y="2159876"/>
            <a:ext cx="9848193" cy="4023360"/>
          </a:xfrm>
        </p:spPr>
        <p:txBody>
          <a:bodyPr>
            <a:normAutofit fontScale="70000" lnSpcReduction="20000"/>
          </a:bodyPr>
          <a:lstStyle/>
          <a:p>
            <a:pPr marL="457200" indent="-457200" algn="just">
              <a:buFont typeface="+mj-lt"/>
              <a:buAutoNum type="arabicPeriod"/>
            </a:pPr>
            <a:r>
              <a:rPr lang="pl-PL" dirty="0">
                <a:solidFill>
                  <a:schemeClr val="accent1">
                    <a:lumMod val="50000"/>
                  </a:schemeClr>
                </a:solidFill>
              </a:rPr>
              <a:t>upłynął termin do wniesienia środka odwoławczego (art. 445 </a:t>
            </a:r>
            <a:r>
              <a:rPr lang="pl-PL" dirty="0" smtClean="0">
                <a:solidFill>
                  <a:schemeClr val="accent1">
                    <a:lumMod val="50000"/>
                  </a:schemeClr>
                </a:solidFill>
              </a:rPr>
              <a:t>k.p.k., art. 460 k.p.k.) i </a:t>
            </a:r>
            <a:r>
              <a:rPr lang="pl-PL" dirty="0">
                <a:solidFill>
                  <a:schemeClr val="accent1">
                    <a:lumMod val="50000"/>
                  </a:schemeClr>
                </a:solidFill>
              </a:rPr>
              <a:t>strona nie wniosła w tym terminie tego środka</a:t>
            </a:r>
          </a:p>
          <a:p>
            <a:pPr marL="457200" indent="-457200" algn="just">
              <a:buFont typeface="+mj-lt"/>
              <a:buAutoNum type="arabicPeriod"/>
            </a:pPr>
            <a:r>
              <a:rPr lang="pl-PL" dirty="0">
                <a:solidFill>
                  <a:schemeClr val="accent1">
                    <a:lumMod val="50000"/>
                  </a:schemeClr>
                </a:solidFill>
              </a:rPr>
              <a:t>upłynął termin do złożenia wniosku o uzasadnienie orzeczenia </a:t>
            </a:r>
          </a:p>
          <a:p>
            <a:pPr marL="457200" indent="-457200" algn="just">
              <a:buFont typeface="+mj-lt"/>
              <a:buAutoNum type="arabicPeriod"/>
            </a:pPr>
            <a:r>
              <a:rPr lang="pl-PL" dirty="0">
                <a:solidFill>
                  <a:schemeClr val="accent1">
                    <a:lumMod val="50000"/>
                  </a:schemeClr>
                </a:solidFill>
              </a:rPr>
              <a:t>stronie odmówiono przyjęcia środka odwoławczego (art. </a:t>
            </a:r>
            <a:r>
              <a:rPr lang="pl-PL" dirty="0" smtClean="0">
                <a:solidFill>
                  <a:schemeClr val="accent1">
                    <a:lumMod val="50000"/>
                  </a:schemeClr>
                </a:solidFill>
              </a:rPr>
              <a:t>429 k.p.k.), </a:t>
            </a:r>
            <a:r>
              <a:rPr lang="pl-PL" dirty="0">
                <a:solidFill>
                  <a:schemeClr val="accent1">
                    <a:lumMod val="50000"/>
                  </a:schemeClr>
                </a:solidFill>
              </a:rPr>
              <a:t>a nie zaskarżyła tego zarządzenia lub zaskarżyła, ale zostało ono utrzymane w mocy </a:t>
            </a:r>
          </a:p>
          <a:p>
            <a:pPr marL="457200" indent="-457200" algn="just">
              <a:buFont typeface="+mj-lt"/>
              <a:buAutoNum type="arabicPeriod"/>
            </a:pPr>
            <a:r>
              <a:rPr lang="pl-PL" dirty="0">
                <a:solidFill>
                  <a:schemeClr val="accent1">
                    <a:lumMod val="50000"/>
                  </a:schemeClr>
                </a:solidFill>
              </a:rPr>
              <a:t>strona cofnęła środek odwoławczy, a brak jest podstaw do rozpoznania go mimo cofnięcia (art. </a:t>
            </a:r>
            <a:r>
              <a:rPr lang="pl-PL" dirty="0" smtClean="0">
                <a:solidFill>
                  <a:schemeClr val="accent1">
                    <a:lumMod val="50000"/>
                  </a:schemeClr>
                </a:solidFill>
              </a:rPr>
              <a:t>432 k.p.k.) </a:t>
            </a:r>
            <a:endParaRPr lang="pl-PL" dirty="0">
              <a:solidFill>
                <a:schemeClr val="accent1">
                  <a:lumMod val="50000"/>
                </a:schemeClr>
              </a:solidFill>
            </a:endParaRPr>
          </a:p>
          <a:p>
            <a:pPr marL="457200" indent="-457200" algn="just">
              <a:buFont typeface="+mj-lt"/>
              <a:buAutoNum type="arabicPeriod"/>
            </a:pPr>
            <a:r>
              <a:rPr lang="pl-PL" dirty="0">
                <a:solidFill>
                  <a:schemeClr val="accent1">
                    <a:lumMod val="50000"/>
                  </a:schemeClr>
                </a:solidFill>
              </a:rPr>
              <a:t>orzeczenie zostało wydane przez sąd odwoławczy w wyniku wniesienia środka odwoławczego </a:t>
            </a:r>
          </a:p>
          <a:p>
            <a:pPr marL="457200" indent="-457200" algn="just">
              <a:buFont typeface="+mj-lt"/>
              <a:buAutoNum type="arabicPeriod"/>
            </a:pPr>
            <a:r>
              <a:rPr lang="pl-PL" dirty="0">
                <a:solidFill>
                  <a:schemeClr val="accent1">
                    <a:lumMod val="50000"/>
                  </a:schemeClr>
                </a:solidFill>
              </a:rPr>
              <a:t>wyrok nakazowy staje się prawomocny, jeżeli oskarżony lub oskarżyciel nie wniosą sprzeciwu w ciągu 7 dni od daty doręczenia wyroku lub cofną sprzeciw (art. </a:t>
            </a:r>
            <a:r>
              <a:rPr lang="pl-PL" dirty="0" smtClean="0">
                <a:solidFill>
                  <a:schemeClr val="accent1">
                    <a:lumMod val="50000"/>
                  </a:schemeClr>
                </a:solidFill>
              </a:rPr>
              <a:t>507 k.p.k.)</a:t>
            </a:r>
            <a:endParaRPr lang="pl-PL" dirty="0">
              <a:solidFill>
                <a:schemeClr val="accent1">
                  <a:lumMod val="50000"/>
                </a:schemeClr>
              </a:solidFill>
            </a:endParaRPr>
          </a:p>
          <a:p>
            <a:pPr marL="457200" indent="-457200" algn="just">
              <a:buFont typeface="+mj-lt"/>
              <a:buAutoNum type="arabicPeriod"/>
            </a:pPr>
            <a:endParaRPr lang="pl-PL" dirty="0"/>
          </a:p>
        </p:txBody>
      </p:sp>
    </p:spTree>
    <p:extLst>
      <p:ext uri="{BB962C8B-B14F-4D97-AF65-F5344CB8AC3E}">
        <p14:creationId xmlns:p14="http://schemas.microsoft.com/office/powerpoint/2010/main" xmlns="" val="1526241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zaokrąglony 7"/>
          <p:cNvSpPr/>
          <p:nvPr/>
        </p:nvSpPr>
        <p:spPr>
          <a:xfrm>
            <a:off x="1481959" y="357352"/>
            <a:ext cx="9165020" cy="75674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0" y="220716"/>
            <a:ext cx="12192000" cy="945932"/>
          </a:xfrm>
        </p:spPr>
        <p:txBody>
          <a:bodyPr>
            <a:normAutofit/>
          </a:bodyPr>
          <a:lstStyle/>
          <a:p>
            <a:r>
              <a:rPr lang="pl-PL" sz="3200" dirty="0">
                <a:solidFill>
                  <a:schemeClr val="bg1"/>
                </a:solidFill>
              </a:rPr>
              <a:t>Sposoby komunikowania się </a:t>
            </a:r>
            <a:r>
              <a:rPr lang="pl-PL" sz="3200" dirty="0" smtClean="0">
                <a:solidFill>
                  <a:schemeClr val="bg1"/>
                </a:solidFill>
              </a:rPr>
              <a:t>z </a:t>
            </a:r>
            <a:r>
              <a:rPr lang="pl-PL" sz="3200" dirty="0">
                <a:solidFill>
                  <a:schemeClr val="bg1"/>
                </a:solidFill>
              </a:rPr>
              <a:t>organami procesowymi</a:t>
            </a:r>
          </a:p>
        </p:txBody>
      </p:sp>
      <p:sp>
        <p:nvSpPr>
          <p:cNvPr id="4" name="Symbol zastępczy tekstu 3"/>
          <p:cNvSpPr>
            <a:spLocks noGrp="1"/>
          </p:cNvSpPr>
          <p:nvPr>
            <p:ph type="body" idx="1"/>
          </p:nvPr>
        </p:nvSpPr>
        <p:spPr>
          <a:xfrm>
            <a:off x="347472" y="992036"/>
            <a:ext cx="5431536" cy="822960"/>
          </a:xfrm>
        </p:spPr>
        <p:txBody>
          <a:bodyPr>
            <a:normAutofit/>
          </a:bodyPr>
          <a:lstStyle/>
          <a:p>
            <a:pPr algn="ctr"/>
            <a:r>
              <a:rPr lang="pl-PL" dirty="0">
                <a:solidFill>
                  <a:schemeClr val="accent1">
                    <a:lumMod val="50000"/>
                  </a:schemeClr>
                </a:solidFill>
              </a:rPr>
              <a:t>Ustnie do </a:t>
            </a:r>
            <a:r>
              <a:rPr lang="pl-PL" dirty="0" smtClean="0">
                <a:solidFill>
                  <a:schemeClr val="accent1">
                    <a:lumMod val="50000"/>
                  </a:schemeClr>
                </a:solidFill>
              </a:rPr>
              <a:t>protokołu</a:t>
            </a:r>
            <a:endParaRPr lang="pl-PL" dirty="0">
              <a:solidFill>
                <a:schemeClr val="accent1">
                  <a:lumMod val="50000"/>
                </a:schemeClr>
              </a:solidFill>
            </a:endParaRPr>
          </a:p>
        </p:txBody>
      </p:sp>
      <p:sp>
        <p:nvSpPr>
          <p:cNvPr id="3" name="Symbol zastępczy zawartości 2"/>
          <p:cNvSpPr>
            <a:spLocks noGrp="1"/>
          </p:cNvSpPr>
          <p:nvPr>
            <p:ph sz="half" idx="2"/>
          </p:nvPr>
        </p:nvSpPr>
        <p:spPr>
          <a:xfrm>
            <a:off x="217976" y="1786831"/>
            <a:ext cx="5431536" cy="4656010"/>
          </a:xfrm>
        </p:spPr>
        <p:txBody>
          <a:bodyPr>
            <a:noAutofit/>
          </a:bodyPr>
          <a:lstStyle/>
          <a:p>
            <a:pPr algn="just"/>
            <a:r>
              <a:rPr lang="pl-PL" sz="1600" dirty="0">
                <a:solidFill>
                  <a:schemeClr val="accent1">
                    <a:lumMod val="50000"/>
                  </a:schemeClr>
                </a:solidFill>
              </a:rPr>
              <a:t>o</a:t>
            </a:r>
            <a:r>
              <a:rPr lang="pl-PL" sz="1600" dirty="0" smtClean="0">
                <a:solidFill>
                  <a:schemeClr val="accent1">
                    <a:lumMod val="50000"/>
                  </a:schemeClr>
                </a:solidFill>
              </a:rPr>
              <a:t>sobę </a:t>
            </a:r>
            <a:r>
              <a:rPr lang="pl-PL" sz="1600" dirty="0">
                <a:solidFill>
                  <a:schemeClr val="accent1">
                    <a:lumMod val="50000"/>
                  </a:schemeClr>
                </a:solidFill>
              </a:rPr>
              <a:t>uprawnioną do udziału w czynności zawiadamia się o jej czasie i miejscu, chyba że ustawa stanowi inaczej (art. 117 § </a:t>
            </a:r>
            <a:r>
              <a:rPr lang="pl-PL" sz="1600" dirty="0" smtClean="0">
                <a:solidFill>
                  <a:schemeClr val="accent1">
                    <a:lumMod val="50000"/>
                  </a:schemeClr>
                </a:solidFill>
              </a:rPr>
              <a:t>1 k.p.k.)</a:t>
            </a:r>
            <a:endParaRPr lang="pl-PL" sz="1600" dirty="0">
              <a:solidFill>
                <a:schemeClr val="accent1">
                  <a:lumMod val="50000"/>
                </a:schemeClr>
              </a:solidFill>
            </a:endParaRPr>
          </a:p>
          <a:p>
            <a:pPr algn="just"/>
            <a:r>
              <a:rPr lang="pl-PL" sz="1600" dirty="0">
                <a:solidFill>
                  <a:schemeClr val="accent1">
                    <a:lumMod val="50000"/>
                  </a:schemeClr>
                </a:solidFill>
              </a:rPr>
              <a:t>o</a:t>
            </a:r>
            <a:r>
              <a:rPr lang="pl-PL" sz="1600" dirty="0" smtClean="0">
                <a:solidFill>
                  <a:schemeClr val="accent1">
                    <a:lumMod val="50000"/>
                  </a:schemeClr>
                </a:solidFill>
              </a:rPr>
              <a:t>sobę </a:t>
            </a:r>
            <a:r>
              <a:rPr lang="pl-PL" sz="1600" dirty="0">
                <a:solidFill>
                  <a:schemeClr val="accent1">
                    <a:lumMod val="50000"/>
                  </a:schemeClr>
                </a:solidFill>
              </a:rPr>
              <a:t>zobowiązaną do udziału w czynności wzywa się do udziału w niej, wskazują w jakiej sprawie i w jakim charakterze, miejscu i czasie ma się stawić oraz należy pouczyć o skutkach niestawiennictwa </a:t>
            </a:r>
          </a:p>
          <a:p>
            <a:pPr algn="just"/>
            <a:r>
              <a:rPr lang="pl-PL" sz="1600" dirty="0" smtClean="0">
                <a:solidFill>
                  <a:schemeClr val="accent1">
                    <a:lumMod val="50000"/>
                  </a:schemeClr>
                </a:solidFill>
              </a:rPr>
              <a:t>czynności </a:t>
            </a:r>
            <a:r>
              <a:rPr lang="pl-PL" sz="1600" dirty="0">
                <a:solidFill>
                  <a:schemeClr val="accent1">
                    <a:lumMod val="50000"/>
                  </a:schemeClr>
                </a:solidFill>
              </a:rPr>
              <a:t>nie przeprowadza się jeżeli osoba uprawniona do udziału w niej:</a:t>
            </a:r>
          </a:p>
          <a:p>
            <a:pPr marL="470916" lvl="1" indent="-342900" algn="just">
              <a:buFont typeface="+mj-lt"/>
              <a:buAutoNum type="arabicPeriod"/>
            </a:pPr>
            <a:r>
              <a:rPr lang="pl-PL" sz="1600" dirty="0">
                <a:solidFill>
                  <a:schemeClr val="accent1">
                    <a:lumMod val="50000"/>
                  </a:schemeClr>
                </a:solidFill>
              </a:rPr>
              <a:t>Nie stawiła się a brak dowodu, że została o niej powiadomiona </a:t>
            </a:r>
          </a:p>
          <a:p>
            <a:pPr marL="470916" lvl="1" indent="-342900" algn="just">
              <a:buFont typeface="+mj-lt"/>
              <a:buAutoNum type="arabicPeriod"/>
            </a:pPr>
            <a:r>
              <a:rPr lang="pl-PL" sz="1600" dirty="0">
                <a:solidFill>
                  <a:schemeClr val="accent1">
                    <a:lumMod val="50000"/>
                  </a:schemeClr>
                </a:solidFill>
              </a:rPr>
              <a:t>Zachodzi uzasadnione przypuszczenie, że niestawiennictwo wynika z powodu przeszkód żywiołowych lub innych wyjątkowych przyczyn </a:t>
            </a:r>
          </a:p>
          <a:p>
            <a:pPr marL="470916" lvl="1" indent="-342900" algn="just">
              <a:buFont typeface="+mj-lt"/>
              <a:buAutoNum type="arabicPeriod"/>
            </a:pPr>
            <a:r>
              <a:rPr lang="pl-PL" sz="1600" dirty="0">
                <a:solidFill>
                  <a:schemeClr val="accent1">
                    <a:lumMod val="50000"/>
                  </a:schemeClr>
                </a:solidFill>
              </a:rPr>
              <a:t>Usprawiedliwiła swoje niestawiennictwo i wnosi o nieprzeprowadzanie czynności bez jej udziału </a:t>
            </a:r>
          </a:p>
          <a:p>
            <a:pPr marL="0" indent="0" algn="just">
              <a:buNone/>
            </a:pPr>
            <a:r>
              <a:rPr lang="pl-PL" sz="1600" dirty="0">
                <a:solidFill>
                  <a:schemeClr val="accent1">
                    <a:lumMod val="50000"/>
                  </a:schemeClr>
                </a:solidFill>
              </a:rPr>
              <a:t>Czynności nie przeprowadza się jeżeli nie stawił się pełnomocnik lub obrońca zobowiązany do udziału w </a:t>
            </a:r>
            <a:r>
              <a:rPr lang="pl-PL" sz="1600" dirty="0" smtClean="0">
                <a:solidFill>
                  <a:schemeClr val="accent1">
                    <a:lumMod val="50000"/>
                  </a:schemeClr>
                </a:solidFill>
              </a:rPr>
              <a:t>czynności</a:t>
            </a:r>
            <a:endParaRPr lang="pl-PL" sz="1600" dirty="0">
              <a:solidFill>
                <a:schemeClr val="accent1">
                  <a:lumMod val="50000"/>
                </a:schemeClr>
              </a:solidFill>
            </a:endParaRPr>
          </a:p>
          <a:p>
            <a:pPr marL="0" indent="0" algn="just">
              <a:buNone/>
            </a:pPr>
            <a:r>
              <a:rPr lang="pl-PL" sz="1600" dirty="0" smtClean="0">
                <a:solidFill>
                  <a:schemeClr val="accent1">
                    <a:lumMod val="50000"/>
                  </a:schemeClr>
                </a:solidFill>
              </a:rPr>
              <a:t>- art</a:t>
            </a:r>
            <a:r>
              <a:rPr lang="pl-PL" sz="1600" dirty="0">
                <a:solidFill>
                  <a:schemeClr val="accent1">
                    <a:lumMod val="50000"/>
                  </a:schemeClr>
                </a:solidFill>
              </a:rPr>
              <a:t>. 117a </a:t>
            </a:r>
            <a:r>
              <a:rPr lang="pl-PL" sz="1600" dirty="0" smtClean="0">
                <a:solidFill>
                  <a:schemeClr val="accent1">
                    <a:lumMod val="50000"/>
                  </a:schemeClr>
                </a:solidFill>
              </a:rPr>
              <a:t>k.p.k.</a:t>
            </a:r>
            <a:endParaRPr lang="pl-PL" sz="1600" dirty="0">
              <a:solidFill>
                <a:schemeClr val="accent1">
                  <a:lumMod val="50000"/>
                </a:schemeClr>
              </a:solidFill>
            </a:endParaRPr>
          </a:p>
        </p:txBody>
      </p:sp>
      <p:sp>
        <p:nvSpPr>
          <p:cNvPr id="5" name="Symbol zastępczy tekstu 4"/>
          <p:cNvSpPr>
            <a:spLocks noGrp="1"/>
          </p:cNvSpPr>
          <p:nvPr>
            <p:ph type="body" sz="quarter" idx="3"/>
          </p:nvPr>
        </p:nvSpPr>
        <p:spPr>
          <a:xfrm>
            <a:off x="5990888" y="981526"/>
            <a:ext cx="5859736" cy="822960"/>
          </a:xfrm>
        </p:spPr>
        <p:txBody>
          <a:bodyPr>
            <a:normAutofit/>
          </a:bodyPr>
          <a:lstStyle/>
          <a:p>
            <a:pPr algn="ctr"/>
            <a:r>
              <a:rPr lang="pl-PL" dirty="0" smtClean="0">
                <a:solidFill>
                  <a:schemeClr val="accent1">
                    <a:lumMod val="50000"/>
                  </a:schemeClr>
                </a:solidFill>
              </a:rPr>
              <a:t>Pismo procesowe</a:t>
            </a:r>
            <a:endParaRPr lang="pl-PL" dirty="0">
              <a:solidFill>
                <a:schemeClr val="accent1">
                  <a:lumMod val="50000"/>
                </a:schemeClr>
              </a:solidFill>
            </a:endParaRPr>
          </a:p>
        </p:txBody>
      </p:sp>
      <p:sp>
        <p:nvSpPr>
          <p:cNvPr id="6" name="Symbol zastępczy zawartości 5"/>
          <p:cNvSpPr>
            <a:spLocks noGrp="1"/>
          </p:cNvSpPr>
          <p:nvPr>
            <p:ph sz="quarter" idx="4"/>
          </p:nvPr>
        </p:nvSpPr>
        <p:spPr>
          <a:xfrm>
            <a:off x="5990888" y="1775420"/>
            <a:ext cx="6043796" cy="4241122"/>
          </a:xfrm>
        </p:spPr>
        <p:txBody>
          <a:bodyPr>
            <a:noAutofit/>
          </a:bodyPr>
          <a:lstStyle/>
          <a:p>
            <a:pPr algn="just"/>
            <a:r>
              <a:rPr lang="pl-PL" sz="1600" dirty="0" smtClean="0">
                <a:solidFill>
                  <a:schemeClr val="accent1">
                    <a:lumMod val="50000"/>
                  </a:schemeClr>
                </a:solidFill>
              </a:rPr>
              <a:t>Każde </a:t>
            </a:r>
            <a:r>
              <a:rPr lang="pl-PL" sz="1600" dirty="0">
                <a:solidFill>
                  <a:schemeClr val="accent1">
                    <a:lumMod val="50000"/>
                  </a:schemeClr>
                </a:solidFill>
              </a:rPr>
              <a:t>pismo procesowe musi zawierać (art. </a:t>
            </a:r>
            <a:r>
              <a:rPr lang="pl-PL" sz="1600" dirty="0" smtClean="0">
                <a:solidFill>
                  <a:schemeClr val="accent1">
                    <a:lumMod val="50000"/>
                  </a:schemeClr>
                </a:solidFill>
              </a:rPr>
              <a:t>119 k.p.k.):</a:t>
            </a:r>
            <a:endParaRPr lang="pl-PL" sz="1600" dirty="0">
              <a:solidFill>
                <a:schemeClr val="accent1">
                  <a:lumMod val="50000"/>
                </a:schemeClr>
              </a:solidFill>
            </a:endParaRPr>
          </a:p>
          <a:p>
            <a:pPr marL="128016" lvl="1" indent="0" algn="just">
              <a:buNone/>
            </a:pPr>
            <a:r>
              <a:rPr lang="pl-PL" sz="1600" dirty="0">
                <a:solidFill>
                  <a:schemeClr val="accent1">
                    <a:lumMod val="50000"/>
                  </a:schemeClr>
                </a:solidFill>
              </a:rPr>
              <a:t>1. oznaczenie organu do którego jest skierowane oraz sprawy, której dotyczy </a:t>
            </a:r>
          </a:p>
          <a:p>
            <a:pPr marL="128016" lvl="1" indent="0" algn="just">
              <a:buNone/>
            </a:pPr>
            <a:r>
              <a:rPr lang="pl-PL" sz="1600" dirty="0">
                <a:solidFill>
                  <a:schemeClr val="accent1">
                    <a:lumMod val="50000"/>
                  </a:schemeClr>
                </a:solidFill>
              </a:rPr>
              <a:t>2. Oznaczenie oraz adres wnoszącego </a:t>
            </a:r>
            <a:r>
              <a:rPr lang="pl-PL" sz="1600" dirty="0" smtClean="0">
                <a:solidFill>
                  <a:schemeClr val="accent1">
                    <a:lumMod val="50000"/>
                  </a:schemeClr>
                </a:solidFill>
              </a:rPr>
              <a:t>pismo, numer telefonu, telefaksu, adres poczty elektronicznej</a:t>
            </a:r>
            <a:endParaRPr lang="pl-PL" sz="1600" dirty="0">
              <a:solidFill>
                <a:schemeClr val="accent1">
                  <a:lumMod val="50000"/>
                </a:schemeClr>
              </a:solidFill>
            </a:endParaRPr>
          </a:p>
          <a:p>
            <a:pPr marL="128016" lvl="1" indent="0" algn="just">
              <a:buNone/>
            </a:pPr>
            <a:r>
              <a:rPr lang="pl-PL" sz="1600" dirty="0">
                <a:solidFill>
                  <a:schemeClr val="accent1">
                    <a:lumMod val="50000"/>
                  </a:schemeClr>
                </a:solidFill>
              </a:rPr>
              <a:t>3. Treść wniosku, w miarę potrzeby z uzasadnieniem </a:t>
            </a:r>
          </a:p>
          <a:p>
            <a:pPr marL="128016" lvl="1" indent="0" algn="just">
              <a:buNone/>
            </a:pPr>
            <a:r>
              <a:rPr lang="pl-PL" sz="1600" dirty="0">
                <a:solidFill>
                  <a:schemeClr val="accent1">
                    <a:lumMod val="50000"/>
                  </a:schemeClr>
                </a:solidFill>
              </a:rPr>
              <a:t>4. Datę i podpis składającego piso (za osobę która nie może się podpisać, pismo podpisuje osoba przez nią upoważniona)</a:t>
            </a:r>
          </a:p>
          <a:p>
            <a:pPr marL="0" indent="-45720" algn="just"/>
            <a:r>
              <a:rPr lang="pl-PL" sz="1600" dirty="0" smtClean="0">
                <a:solidFill>
                  <a:schemeClr val="accent1">
                    <a:lumMod val="50000"/>
                  </a:schemeClr>
                </a:solidFill>
              </a:rPr>
              <a:t> k.p.k. </a:t>
            </a:r>
            <a:r>
              <a:rPr lang="pl-PL" sz="1600" dirty="0">
                <a:solidFill>
                  <a:schemeClr val="accent1">
                    <a:lumMod val="50000"/>
                  </a:schemeClr>
                </a:solidFill>
              </a:rPr>
              <a:t>obok warunków ogólnych z art. </a:t>
            </a:r>
            <a:r>
              <a:rPr lang="pl-PL" sz="1600" dirty="0" smtClean="0">
                <a:solidFill>
                  <a:schemeClr val="accent1">
                    <a:lumMod val="50000"/>
                  </a:schemeClr>
                </a:solidFill>
              </a:rPr>
              <a:t>119 wprowadza </a:t>
            </a:r>
            <a:r>
              <a:rPr lang="pl-PL" sz="1600" dirty="0">
                <a:solidFill>
                  <a:schemeClr val="accent1">
                    <a:lumMod val="50000"/>
                  </a:schemeClr>
                </a:solidFill>
              </a:rPr>
              <a:t>szczególne warunki formalne pism procesowych np. przymus adwokacko – radcowski w przypadku wnoszenia subsydiarnego aktu oskarżenia czy konieczność dokonania opłat </a:t>
            </a:r>
            <a:endParaRPr lang="pl-PL" sz="1600" dirty="0" smtClean="0">
              <a:solidFill>
                <a:schemeClr val="accent1">
                  <a:lumMod val="50000"/>
                </a:schemeClr>
              </a:solidFill>
            </a:endParaRPr>
          </a:p>
          <a:p>
            <a:pPr marL="0" indent="-45720" algn="just"/>
            <a:r>
              <a:rPr lang="pl-PL" sz="1600" dirty="0">
                <a:solidFill>
                  <a:schemeClr val="accent1">
                    <a:lumMod val="50000"/>
                  </a:schemeClr>
                </a:solidFill>
              </a:rPr>
              <a:t> </a:t>
            </a:r>
            <a:r>
              <a:rPr lang="pl-PL" sz="1600" dirty="0" smtClean="0">
                <a:solidFill>
                  <a:schemeClr val="accent1">
                    <a:lumMod val="50000"/>
                  </a:schemeClr>
                </a:solidFill>
              </a:rPr>
              <a:t>jeżeli </a:t>
            </a:r>
            <a:r>
              <a:rPr lang="pl-PL" sz="1600" dirty="0">
                <a:solidFill>
                  <a:schemeClr val="accent1">
                    <a:lumMod val="50000"/>
                  </a:schemeClr>
                </a:solidFill>
              </a:rPr>
              <a:t>pismo nie odpowiada wymaganiom formalnym, a brak jest tego rodzaju, że pismo nie może otrzymać biegu albo nie uiszczono należnych opłat lub nie dołączono upoważnienia do czynności procesowej wzywa się osobę od której pismo pochodzi do usunięcia braków w terminie 7 dni, pod rygorem uznania pisma za bezskuteczne. </a:t>
            </a:r>
            <a:endParaRPr lang="pl-PL" sz="1600" dirty="0" smtClean="0">
              <a:solidFill>
                <a:schemeClr val="accent1">
                  <a:lumMod val="50000"/>
                </a:schemeClr>
              </a:solidFill>
            </a:endParaRPr>
          </a:p>
          <a:p>
            <a:pPr marL="0" indent="-45720" algn="just"/>
            <a:r>
              <a:rPr lang="pl-PL" sz="1600" dirty="0" smtClean="0">
                <a:solidFill>
                  <a:schemeClr val="accent1">
                    <a:lumMod val="50000"/>
                  </a:schemeClr>
                </a:solidFill>
              </a:rPr>
              <a:t> </a:t>
            </a:r>
            <a:r>
              <a:rPr lang="pl-PL" sz="1600" dirty="0">
                <a:solidFill>
                  <a:schemeClr val="accent1">
                    <a:lumMod val="50000"/>
                  </a:schemeClr>
                </a:solidFill>
              </a:rPr>
              <a:t>przypadku uzupełnienia braków pismo wywołuje skutki prawne od dnia jego </a:t>
            </a:r>
            <a:r>
              <a:rPr lang="pl-PL" sz="1600" dirty="0" smtClean="0">
                <a:solidFill>
                  <a:schemeClr val="accent1">
                    <a:lumMod val="50000"/>
                  </a:schemeClr>
                </a:solidFill>
              </a:rPr>
              <a:t>wniesienia</a:t>
            </a:r>
          </a:p>
        </p:txBody>
      </p:sp>
    </p:spTree>
    <p:extLst>
      <p:ext uri="{BB962C8B-B14F-4D97-AF65-F5344CB8AC3E}">
        <p14:creationId xmlns:p14="http://schemas.microsoft.com/office/powerpoint/2010/main" xmlns="" val="6399425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33904" y="2228193"/>
            <a:ext cx="7746124" cy="3046988"/>
          </a:xfrm>
          <a:prstGeom prst="rect">
            <a:avLst/>
          </a:prstGeom>
          <a:solidFill>
            <a:schemeClr val="bg1"/>
          </a:solidFill>
          <a:ln>
            <a:solidFill>
              <a:schemeClr val="accent1">
                <a:lumMod val="50000"/>
              </a:schemeClr>
            </a:solidFill>
          </a:ln>
        </p:spPr>
        <p:txBody>
          <a:bodyPr wrap="square" rtlCol="0">
            <a:spAutoFit/>
          </a:bodyPr>
          <a:lstStyle/>
          <a:p>
            <a:pPr algn="just"/>
            <a:r>
              <a:rPr lang="pl-PL" sz="2400" dirty="0" smtClean="0">
                <a:solidFill>
                  <a:schemeClr val="accent1">
                    <a:lumMod val="50000"/>
                  </a:schemeClr>
                </a:solidFill>
              </a:rPr>
              <a:t>Znaczenie </a:t>
            </a:r>
            <a:r>
              <a:rPr lang="pl-PL" sz="2400" dirty="0">
                <a:solidFill>
                  <a:schemeClr val="accent1">
                    <a:lumMod val="50000"/>
                  </a:schemeClr>
                </a:solidFill>
              </a:rPr>
              <a:t>czynności procesowej ocenia się według treści złożonego </a:t>
            </a:r>
            <a:r>
              <a:rPr lang="pl-PL" sz="2400" dirty="0" smtClean="0">
                <a:solidFill>
                  <a:schemeClr val="accent1">
                    <a:lumMod val="50000"/>
                  </a:schemeClr>
                </a:solidFill>
              </a:rPr>
              <a:t>oświadczenia.</a:t>
            </a:r>
          </a:p>
          <a:p>
            <a:pPr algn="just"/>
            <a:endParaRPr lang="pl-PL" sz="2400" dirty="0" smtClean="0">
              <a:solidFill>
                <a:schemeClr val="accent1">
                  <a:lumMod val="50000"/>
                </a:schemeClr>
              </a:solidFill>
            </a:endParaRPr>
          </a:p>
          <a:p>
            <a:pPr algn="just"/>
            <a:r>
              <a:rPr lang="pl-PL" sz="2400" dirty="0" smtClean="0">
                <a:solidFill>
                  <a:schemeClr val="accent1">
                    <a:lumMod val="50000"/>
                  </a:schemeClr>
                </a:solidFill>
              </a:rPr>
              <a:t>Niewłaściwe </a:t>
            </a:r>
            <a:r>
              <a:rPr lang="pl-PL" sz="2400" dirty="0">
                <a:solidFill>
                  <a:schemeClr val="accent1">
                    <a:lumMod val="50000"/>
                  </a:schemeClr>
                </a:solidFill>
              </a:rPr>
              <a:t>oznaczenie czynności procesowej, a zwłaszcza środka odwoławczego, nie pozbawia jej znaczenia </a:t>
            </a:r>
            <a:r>
              <a:rPr lang="pl-PL" sz="2400" dirty="0" smtClean="0">
                <a:solidFill>
                  <a:schemeClr val="accent1">
                    <a:lumMod val="50000"/>
                  </a:schemeClr>
                </a:solidFill>
              </a:rPr>
              <a:t>prawnego.</a:t>
            </a:r>
          </a:p>
          <a:p>
            <a:pPr algn="just"/>
            <a:endParaRPr lang="pl-PL" sz="2400" b="1" dirty="0" smtClean="0">
              <a:solidFill>
                <a:schemeClr val="accent1">
                  <a:lumMod val="50000"/>
                </a:schemeClr>
              </a:solidFill>
            </a:endParaRPr>
          </a:p>
          <a:p>
            <a:pPr algn="just"/>
            <a:r>
              <a:rPr lang="pl-PL" sz="2400" dirty="0" smtClean="0">
                <a:solidFill>
                  <a:schemeClr val="accent1">
                    <a:lumMod val="50000"/>
                  </a:schemeClr>
                </a:solidFill>
              </a:rPr>
              <a:t>Pismo </a:t>
            </a:r>
            <a:r>
              <a:rPr lang="pl-PL" sz="2400" dirty="0">
                <a:solidFill>
                  <a:schemeClr val="accent1">
                    <a:lumMod val="50000"/>
                  </a:schemeClr>
                </a:solidFill>
              </a:rPr>
              <a:t>procesowe omyłkowo wniesione do niewłaściwego organu, organ ten przekazuje odpowiedniej instytucji</a:t>
            </a:r>
            <a:endParaRPr lang="pl-PL" sz="2400" b="1" dirty="0">
              <a:solidFill>
                <a:schemeClr val="accent1">
                  <a:lumMod val="50000"/>
                </a:schemeClr>
              </a:solidFill>
            </a:endParaRPr>
          </a:p>
        </p:txBody>
      </p:sp>
      <p:sp>
        <p:nvSpPr>
          <p:cNvPr id="3" name="Prostokąt zaokrąglony 2"/>
          <p:cNvSpPr/>
          <p:nvPr/>
        </p:nvSpPr>
        <p:spPr>
          <a:xfrm>
            <a:off x="2638097" y="620110"/>
            <a:ext cx="6390289" cy="143991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art. 118 k.p.k. </a:t>
            </a:r>
            <a:endParaRPr lang="pl-PL"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588580" y="756746"/>
            <a:ext cx="5990896"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Czynność procesowa </a:t>
            </a:r>
          </a:p>
          <a:p>
            <a:pPr algn="ctr"/>
            <a:r>
              <a:rPr lang="pl-PL" sz="4400" dirty="0" smtClean="0"/>
              <a:t>a </a:t>
            </a:r>
          </a:p>
          <a:p>
            <a:pPr algn="ctr"/>
            <a:r>
              <a:rPr lang="pl-PL" sz="4400" dirty="0" smtClean="0"/>
              <a:t>zdarzenie procesowe </a:t>
            </a:r>
            <a:endParaRPr lang="pl-PL" sz="4400" dirty="0"/>
          </a:p>
        </p:txBody>
      </p:sp>
      <p:pic>
        <p:nvPicPr>
          <p:cNvPr id="13" name="Obraz 12" descr="20939-zakon-sud-paragraf-nestandard2.jpg"/>
          <p:cNvPicPr>
            <a:picLocks noChangeAspect="1"/>
          </p:cNvPicPr>
          <p:nvPr/>
        </p:nvPicPr>
        <p:blipFill>
          <a:blip r:embed="rId2" cstate="print"/>
          <a:stretch>
            <a:fillRect/>
          </a:stretch>
        </p:blipFill>
        <p:spPr>
          <a:xfrm>
            <a:off x="7233123" y="2344051"/>
            <a:ext cx="4601525" cy="3451144"/>
          </a:xfrm>
          <a:prstGeom prst="rect">
            <a:avLst/>
          </a:prstGeom>
        </p:spPr>
      </p:pic>
    </p:spTree>
    <p:extLst>
      <p:ext uri="{BB962C8B-B14F-4D97-AF65-F5344CB8AC3E}">
        <p14:creationId xmlns:p14="http://schemas.microsoft.com/office/powerpoint/2010/main" xmlns="" val="3704863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7693572" y="1418897"/>
            <a:ext cx="4498428" cy="71470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7609490" y="1334813"/>
            <a:ext cx="4582510" cy="797528"/>
          </a:xfrm>
        </p:spPr>
        <p:txBody>
          <a:bodyPr>
            <a:normAutofit fontScale="90000"/>
          </a:bodyPr>
          <a:lstStyle/>
          <a:p>
            <a:r>
              <a:rPr lang="pl-PL" dirty="0" smtClean="0">
                <a:solidFill>
                  <a:schemeClr val="bg1"/>
                </a:solidFill>
              </a:rPr>
              <a:t>Terminy </a:t>
            </a:r>
            <a:r>
              <a:rPr lang="pl-PL" dirty="0">
                <a:solidFill>
                  <a:schemeClr val="bg1"/>
                </a:solidFill>
              </a:rPr>
              <a:t>procesowe </a:t>
            </a:r>
          </a:p>
        </p:txBody>
      </p:sp>
      <p:pic>
        <p:nvPicPr>
          <p:cNvPr id="48130" name="Picture 2" descr="Znalezione obrazy dla zapytania czas"/>
          <p:cNvPicPr>
            <a:picLocks noChangeAspect="1" noChangeArrowheads="1"/>
          </p:cNvPicPr>
          <p:nvPr/>
        </p:nvPicPr>
        <p:blipFill>
          <a:blip r:embed="rId2"/>
          <a:srcRect/>
          <a:stretch>
            <a:fillRect/>
          </a:stretch>
        </p:blipFill>
        <p:spPr bwMode="auto">
          <a:xfrm>
            <a:off x="6441062" y="2583136"/>
            <a:ext cx="5750938" cy="4274864"/>
          </a:xfrm>
          <a:prstGeom prst="rect">
            <a:avLst/>
          </a:prstGeom>
          <a:noFill/>
        </p:spPr>
      </p:pic>
      <p:sp>
        <p:nvSpPr>
          <p:cNvPr id="6" name="Elipsa 5"/>
          <p:cNvSpPr/>
          <p:nvPr/>
        </p:nvSpPr>
        <p:spPr>
          <a:xfrm>
            <a:off x="1103586" y="54653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zawite</a:t>
            </a:r>
            <a:endParaRPr lang="pl-PL" sz="2400" dirty="0"/>
          </a:p>
        </p:txBody>
      </p:sp>
      <p:sp>
        <p:nvSpPr>
          <p:cNvPr id="7" name="Elipsa 6"/>
          <p:cNvSpPr/>
          <p:nvPr/>
        </p:nvSpPr>
        <p:spPr>
          <a:xfrm>
            <a:off x="2138855" y="3631324"/>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prekluzyjne</a:t>
            </a:r>
            <a:endParaRPr lang="pl-PL" sz="2400" dirty="0"/>
          </a:p>
        </p:txBody>
      </p:sp>
      <p:sp>
        <p:nvSpPr>
          <p:cNvPr id="8" name="Elipsa 7"/>
          <p:cNvSpPr/>
          <p:nvPr/>
        </p:nvSpPr>
        <p:spPr>
          <a:xfrm>
            <a:off x="3316014" y="163435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instrukcyjne</a:t>
            </a:r>
            <a:endParaRPr lang="pl-PL" sz="2400" dirty="0"/>
          </a:p>
        </p:txBody>
      </p:sp>
    </p:spTree>
    <p:extLst>
      <p:ext uri="{BB962C8B-B14F-4D97-AF65-F5344CB8AC3E}">
        <p14:creationId xmlns:p14="http://schemas.microsoft.com/office/powerpoint/2010/main" xmlns="" val="6738043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ostokąt zaokrąglony 9"/>
          <p:cNvSpPr/>
          <p:nvPr/>
        </p:nvSpPr>
        <p:spPr>
          <a:xfrm>
            <a:off x="1376855" y="430924"/>
            <a:ext cx="9438290" cy="9564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749517896"/>
              </p:ext>
            </p:extLst>
          </p:nvPr>
        </p:nvGraphicFramePr>
        <p:xfrm>
          <a:off x="0" y="872359"/>
          <a:ext cx="12103510" cy="4622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Prostokąt zaokrąglony 10"/>
          <p:cNvSpPr/>
          <p:nvPr/>
        </p:nvSpPr>
        <p:spPr>
          <a:xfrm>
            <a:off x="1734207" y="5023945"/>
            <a:ext cx="899685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smtClean="0"/>
              <a:t>Czy można złożyć wniosek o przywrócenie terminu do przywrócenia terminu?</a:t>
            </a:r>
            <a:endParaRPr lang="pl-PL" sz="2000" dirty="0"/>
          </a:p>
        </p:txBody>
      </p:sp>
    </p:spTree>
    <p:extLst>
      <p:ext uri="{BB962C8B-B14F-4D97-AF65-F5344CB8AC3E}">
        <p14:creationId xmlns:p14="http://schemas.microsoft.com/office/powerpoint/2010/main" xmlns="" val="3806040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1132" y="304801"/>
            <a:ext cx="10972800" cy="6085490"/>
          </a:xfrm>
        </p:spPr>
        <p:txBody>
          <a:bodyPr>
            <a:normAutofit fontScale="77500" lnSpcReduction="20000"/>
          </a:bodyPr>
          <a:lstStyle/>
          <a:p>
            <a:pPr algn="just">
              <a:buNone/>
            </a:pPr>
            <a:r>
              <a:rPr lang="pl-PL" dirty="0" smtClean="0"/>
              <a:t>	</a:t>
            </a:r>
            <a:r>
              <a:rPr lang="pl-PL" sz="3100" dirty="0" smtClean="0"/>
              <a:t>W k.p.k. </a:t>
            </a:r>
            <a:r>
              <a:rPr lang="pl-PL" sz="3100" dirty="0"/>
              <a:t>występują również inne rodzaje terminów, np.:</a:t>
            </a:r>
          </a:p>
          <a:p>
            <a:pPr lvl="1" algn="just"/>
            <a:r>
              <a:rPr lang="pl-PL" sz="3100" dirty="0"/>
              <a:t>terminy przedawnienia </a:t>
            </a:r>
          </a:p>
          <a:p>
            <a:pPr lvl="2" algn="just"/>
            <a:r>
              <a:rPr lang="pl-PL" sz="3100" dirty="0" smtClean="0"/>
              <a:t>materialne </a:t>
            </a:r>
            <a:r>
              <a:rPr lang="pl-PL" sz="3100" dirty="0"/>
              <a:t>– przedawnienie karalności przestępstwa </a:t>
            </a:r>
          </a:p>
          <a:p>
            <a:pPr lvl="2" algn="just"/>
            <a:r>
              <a:rPr lang="pl-PL" sz="3100" dirty="0"/>
              <a:t>Cywilnoprawne – roczny termin przedawnienia dochodzenia roszczeń odszkodowawczych za niesłuszne skazanie, tymczasowe aresztowanie lub zatrzymanie (art. 555</a:t>
            </a:r>
            <a:r>
              <a:rPr lang="pl-PL" sz="3100" dirty="0" smtClean="0"/>
              <a:t>)</a:t>
            </a:r>
          </a:p>
          <a:p>
            <a:pPr lvl="2" algn="just">
              <a:buNone/>
            </a:pPr>
            <a:endParaRPr lang="pl-PL" sz="3100" dirty="0"/>
          </a:p>
          <a:p>
            <a:pPr algn="just">
              <a:buNone/>
            </a:pPr>
            <a:r>
              <a:rPr lang="pl-PL" sz="3100" dirty="0" smtClean="0"/>
              <a:t>	Zawieszenie </a:t>
            </a:r>
            <a:r>
              <a:rPr lang="pl-PL" sz="3100" dirty="0"/>
              <a:t>terminu</a:t>
            </a:r>
          </a:p>
          <a:p>
            <a:pPr lvl="1" algn="just"/>
            <a:r>
              <a:rPr lang="pl-PL" sz="3100" dirty="0"/>
              <a:t>a</a:t>
            </a:r>
            <a:r>
              <a:rPr lang="pl-PL" sz="3100" dirty="0" smtClean="0"/>
              <a:t>rt</a:t>
            </a:r>
            <a:r>
              <a:rPr lang="pl-PL" sz="3100" dirty="0"/>
              <a:t>. </a:t>
            </a:r>
            <a:r>
              <a:rPr lang="pl-PL" sz="3100" dirty="0" smtClean="0"/>
              <a:t>127a k.p.k.</a:t>
            </a:r>
            <a:endParaRPr lang="pl-PL" sz="3100" dirty="0"/>
          </a:p>
          <a:p>
            <a:pPr lvl="1" algn="just"/>
            <a:r>
              <a:rPr lang="pl-PL" sz="3100" dirty="0"/>
              <a:t>j</a:t>
            </a:r>
            <a:r>
              <a:rPr lang="pl-PL" sz="3100" dirty="0" smtClean="0"/>
              <a:t>eżeli </a:t>
            </a:r>
            <a:r>
              <a:rPr lang="pl-PL" sz="3100" dirty="0"/>
              <a:t>warunkiem skuteczności czynności procesowej jest jej dokonanie przez obrońcę lub pełnomocnika, termin do jej dokonania ulega zawieszeniu dla strony postępowania na czas rozpoznania wniosku o przyznanie pomocy prawnej w tym </a:t>
            </a:r>
            <a:r>
              <a:rPr lang="pl-PL" sz="3100" dirty="0" smtClean="0"/>
              <a:t>zakresie </a:t>
            </a:r>
            <a:endParaRPr lang="pl-PL" sz="3100" dirty="0"/>
          </a:p>
          <a:p>
            <a:pPr lvl="1" algn="just"/>
            <a:r>
              <a:rPr lang="pl-PL" sz="3100" dirty="0"/>
              <a:t>w</a:t>
            </a:r>
            <a:r>
              <a:rPr lang="pl-PL" sz="3100" dirty="0" smtClean="0"/>
              <a:t> </a:t>
            </a:r>
            <a:r>
              <a:rPr lang="pl-PL" sz="3100" dirty="0"/>
              <a:t>przypadku wyznaczenia obrońcy lub pełnomocnika z urzędu termin do dokonania czynności przez wyznaczonego przedstawiciela procesowego rozpoczyna bieg od daty doręczenia mu postanowienia lub zarządzenia o tym wyznaczeniu </a:t>
            </a:r>
          </a:p>
        </p:txBody>
      </p:sp>
      <p:sp>
        <p:nvSpPr>
          <p:cNvPr id="4" name="Prostokąt zaokrąglony 3"/>
          <p:cNvSpPr/>
          <p:nvPr/>
        </p:nvSpPr>
        <p:spPr>
          <a:xfrm>
            <a:off x="451945" y="231228"/>
            <a:ext cx="11372193" cy="2280744"/>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zaokrąglony 4"/>
          <p:cNvSpPr/>
          <p:nvPr/>
        </p:nvSpPr>
        <p:spPr>
          <a:xfrm>
            <a:off x="446690" y="2664372"/>
            <a:ext cx="11372193" cy="3442137"/>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37212375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351283" y="588579"/>
            <a:ext cx="3447393" cy="798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609599" y="274638"/>
            <a:ext cx="10825655" cy="1322934"/>
          </a:xfrm>
        </p:spPr>
        <p:txBody>
          <a:bodyPr/>
          <a:lstStyle/>
          <a:p>
            <a:r>
              <a:rPr lang="pl-PL" dirty="0">
                <a:solidFill>
                  <a:schemeClr val="bg1"/>
                </a:solidFill>
              </a:rPr>
              <a:t>Doręczenia</a:t>
            </a:r>
            <a:r>
              <a:rPr lang="pl-PL" dirty="0"/>
              <a:t> </a:t>
            </a:r>
          </a:p>
        </p:txBody>
      </p:sp>
      <p:sp>
        <p:nvSpPr>
          <p:cNvPr id="3" name="Symbol zastępczy zawartości 2"/>
          <p:cNvSpPr>
            <a:spLocks noGrp="1"/>
          </p:cNvSpPr>
          <p:nvPr>
            <p:ph idx="1"/>
          </p:nvPr>
        </p:nvSpPr>
        <p:spPr>
          <a:xfrm>
            <a:off x="310896" y="1682496"/>
            <a:ext cx="11558016" cy="4626864"/>
          </a:xfrm>
        </p:spPr>
        <p:txBody>
          <a:bodyPr>
            <a:normAutofit fontScale="85000" lnSpcReduction="20000"/>
          </a:bodyPr>
          <a:lstStyle/>
          <a:p>
            <a:pPr algn="just"/>
            <a:r>
              <a:rPr lang="pl-PL" dirty="0" smtClean="0"/>
              <a:t>Art</a:t>
            </a:r>
            <a:r>
              <a:rPr lang="pl-PL" dirty="0"/>
              <a:t>. 131 – wezwania, zawiadomienia oraz inne pisma, od których daty doręczenia biegną terminy procesowe, doręcza się przez operatora pocztowego </a:t>
            </a:r>
            <a:r>
              <a:rPr lang="pl-PL" dirty="0" smtClean="0"/>
              <a:t>pracownika </a:t>
            </a:r>
            <a:r>
              <a:rPr lang="pl-PL" dirty="0"/>
              <a:t>organu </a:t>
            </a:r>
            <a:r>
              <a:rPr lang="pl-PL" dirty="0" smtClean="0"/>
              <a:t>wysyłającego, organu procesowego dokonującego czynności, </a:t>
            </a:r>
            <a:r>
              <a:rPr lang="pl-PL" dirty="0"/>
              <a:t>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a:t>
            </a:r>
            <a:r>
              <a:rPr lang="pl-PL" dirty="0" smtClean="0"/>
              <a:t>doręczone.</a:t>
            </a:r>
          </a:p>
          <a:p>
            <a:pPr algn="just"/>
            <a:r>
              <a:rPr lang="pl-PL" dirty="0" smtClean="0"/>
              <a:t>Strona</a:t>
            </a:r>
            <a:r>
              <a:rPr lang="pl-PL" dirty="0"/>
              <a:t>, która nie ma miejsca zamieszkania w Polsce, ma obowiązek wskazać pełnomocnika do doręczeń (osobę uprawnioną do odbioru pism) w kraju. W przeciwnym razie pisma pozostawia się w aktach sprawy ze skutkiem doręczenia. </a:t>
            </a:r>
          </a:p>
        </p:txBody>
      </p:sp>
    </p:spTree>
    <p:extLst>
      <p:ext uri="{BB962C8B-B14F-4D97-AF65-F5344CB8AC3E}">
        <p14:creationId xmlns:p14="http://schemas.microsoft.com/office/powerpoint/2010/main" xmlns="" val="22021110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289739" y="388881"/>
            <a:ext cx="5602014" cy="97746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329262201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8642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890344" y="536028"/>
            <a:ext cx="6264165" cy="75674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bezpośrednie </a:t>
            </a:r>
          </a:p>
        </p:txBody>
      </p:sp>
      <p:sp>
        <p:nvSpPr>
          <p:cNvPr id="3" name="Symbol zastępczy zawartości 2"/>
          <p:cNvSpPr>
            <a:spLocks noGrp="1"/>
          </p:cNvSpPr>
          <p:nvPr>
            <p:ph idx="1"/>
          </p:nvPr>
        </p:nvSpPr>
        <p:spPr/>
        <p:txBody>
          <a:bodyPr>
            <a:normAutofit fontScale="85000" lnSpcReduction="10000"/>
          </a:bodyPr>
          <a:lstStyle/>
          <a:p>
            <a:pPr algn="just"/>
            <a:r>
              <a:rPr lang="pl-PL" dirty="0">
                <a:solidFill>
                  <a:schemeClr val="accent1">
                    <a:lumMod val="50000"/>
                  </a:schemeClr>
                </a:solidFill>
              </a:rPr>
              <a:t>Art. 132 § 1 </a:t>
            </a:r>
            <a:r>
              <a:rPr lang="pl-PL" dirty="0" smtClean="0">
                <a:solidFill>
                  <a:schemeClr val="accent1">
                    <a:lumMod val="50000"/>
                  </a:schemeClr>
                </a:solidFill>
              </a:rPr>
              <a:t>k.p.k.– </a:t>
            </a:r>
            <a:r>
              <a:rPr lang="pl-PL" dirty="0">
                <a:solidFill>
                  <a:schemeClr val="accent1">
                    <a:lumMod val="50000"/>
                  </a:schemeClr>
                </a:solidFill>
              </a:rPr>
              <a:t>pisma doręcza się adresatowi osobiście. </a:t>
            </a:r>
          </a:p>
          <a:p>
            <a:pPr algn="just"/>
            <a:r>
              <a:rPr lang="pl-PL" dirty="0">
                <a:solidFill>
                  <a:schemeClr val="accent1">
                    <a:lumMod val="50000"/>
                  </a:schemeClr>
                </a:solidFill>
              </a:rPr>
              <a:t>Art. 132 § 3 </a:t>
            </a:r>
            <a:r>
              <a:rPr lang="pl-PL" dirty="0" smtClean="0">
                <a:solidFill>
                  <a:schemeClr val="accent1">
                    <a:lumMod val="50000"/>
                  </a:schemeClr>
                </a:solidFill>
              </a:rPr>
              <a:t>k.p.k. – </a:t>
            </a:r>
            <a:r>
              <a:rPr lang="pl-PL" dirty="0">
                <a:solidFill>
                  <a:schemeClr val="accent1">
                    <a:lumMod val="50000"/>
                  </a:schemeClr>
                </a:solidFill>
              </a:rPr>
              <a:t>bezpośrednim doręczeniem jest również doręczenie pisma za pomocą telefaksu lub poczty elektronicznej </a:t>
            </a:r>
          </a:p>
          <a:p>
            <a:pPr algn="just"/>
            <a:r>
              <a:rPr lang="pl-PL" dirty="0">
                <a:solidFill>
                  <a:schemeClr val="accent1">
                    <a:lumMod val="50000"/>
                  </a:schemeClr>
                </a:solidFill>
              </a:rPr>
              <a:t>Art. 134 § 3 </a:t>
            </a:r>
            <a:r>
              <a:rPr lang="pl-PL" dirty="0" smtClean="0">
                <a:solidFill>
                  <a:schemeClr val="accent1">
                    <a:lumMod val="50000"/>
                  </a:schemeClr>
                </a:solidFill>
              </a:rPr>
              <a:t>k.p.k. – </a:t>
            </a:r>
            <a:r>
              <a:rPr lang="pl-PL" dirty="0">
                <a:solidFill>
                  <a:schemeClr val="accent1">
                    <a:lumMod val="50000"/>
                  </a:schemeClr>
                </a:solidFill>
              </a:rPr>
              <a:t>doręczenie pisma dla adresata niebędącego osobą fizyczną albo obrońcy poprzez przekazanie go osobie zatrudnionej w biurze </a:t>
            </a:r>
          </a:p>
          <a:p>
            <a:pPr algn="just"/>
            <a:r>
              <a:rPr lang="pl-PL" dirty="0">
                <a:solidFill>
                  <a:schemeClr val="accent1">
                    <a:lumMod val="50000"/>
                  </a:schemeClr>
                </a:solidFill>
              </a:rPr>
              <a:t>Art. 135 </a:t>
            </a:r>
            <a:r>
              <a:rPr lang="pl-PL" dirty="0" smtClean="0">
                <a:solidFill>
                  <a:schemeClr val="accent1">
                    <a:lumMod val="50000"/>
                  </a:schemeClr>
                </a:solidFill>
              </a:rPr>
              <a:t>k.p.k. – </a:t>
            </a:r>
            <a:r>
              <a:rPr lang="pl-PL" dirty="0">
                <a:solidFill>
                  <a:schemeClr val="accent1">
                    <a:lumMod val="50000"/>
                  </a:schemeClr>
                </a:solidFill>
              </a:rPr>
              <a:t>prokuratora zawiadamia się o rozprawach i posiedzenia przez doręczenie wykazu spraw, które mają być w danym dniu rozpoznane </a:t>
            </a:r>
          </a:p>
          <a:p>
            <a:pPr algn="just"/>
            <a:r>
              <a:rPr lang="pl-PL" dirty="0">
                <a:solidFill>
                  <a:schemeClr val="accent1">
                    <a:lumMod val="50000"/>
                  </a:schemeClr>
                </a:solidFill>
              </a:rPr>
              <a:t>Art. 137 </a:t>
            </a:r>
            <a:r>
              <a:rPr lang="pl-PL" dirty="0" smtClean="0">
                <a:solidFill>
                  <a:schemeClr val="accent1">
                    <a:lumMod val="50000"/>
                  </a:schemeClr>
                </a:solidFill>
              </a:rPr>
              <a:t>k.p.k. – </a:t>
            </a:r>
            <a:r>
              <a:rPr lang="pl-PL" dirty="0">
                <a:solidFill>
                  <a:schemeClr val="accent1">
                    <a:lumMod val="50000"/>
                  </a:schemeClr>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xmlns="" val="5610007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660634" y="557048"/>
            <a:ext cx="8881242" cy="72521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a:bodyPr>
          <a:lstStyle/>
          <a:p>
            <a:r>
              <a:rPr lang="pl-PL" dirty="0">
                <a:solidFill>
                  <a:schemeClr val="bg1"/>
                </a:solidFill>
              </a:rPr>
              <a:t>Doręczenie </a:t>
            </a:r>
            <a:r>
              <a:rPr lang="pl-PL" dirty="0" smtClean="0">
                <a:solidFill>
                  <a:schemeClr val="bg1"/>
                </a:solidFill>
              </a:rPr>
              <a:t>bezpośrednio </a:t>
            </a:r>
            <a:r>
              <a:rPr lang="pl-PL" dirty="0">
                <a:solidFill>
                  <a:schemeClr val="bg1"/>
                </a:solidFill>
              </a:rPr>
              <a:t>do odbiorcy </a:t>
            </a:r>
          </a:p>
        </p:txBody>
      </p:sp>
      <p:sp>
        <p:nvSpPr>
          <p:cNvPr id="3" name="Symbol zastępczy zawartości 2"/>
          <p:cNvSpPr>
            <a:spLocks noGrp="1"/>
          </p:cNvSpPr>
          <p:nvPr>
            <p:ph idx="1"/>
          </p:nvPr>
        </p:nvSpPr>
        <p:spPr/>
        <p:txBody>
          <a:bodyPr>
            <a:normAutofit lnSpcReduction="10000"/>
          </a:bodyPr>
          <a:lstStyle/>
          <a:p>
            <a:pPr algn="just">
              <a:buNone/>
            </a:pPr>
            <a:r>
              <a:rPr lang="pl-PL" dirty="0" smtClean="0"/>
              <a:t>	</a:t>
            </a:r>
            <a:r>
              <a:rPr lang="pl-PL" dirty="0" smtClean="0">
                <a:solidFill>
                  <a:schemeClr val="tx2"/>
                </a:solidFill>
              </a:rPr>
              <a:t>Oskarżonemu </a:t>
            </a:r>
            <a:r>
              <a:rPr lang="pl-PL" dirty="0">
                <a:solidFill>
                  <a:schemeClr val="tx2"/>
                </a:solidFill>
              </a:rPr>
              <a:t>należy doręczyć </a:t>
            </a:r>
            <a:r>
              <a:rPr lang="pl-PL" dirty="0" smtClean="0">
                <a:solidFill>
                  <a:schemeClr val="tx2"/>
                </a:solidFill>
              </a:rPr>
              <a:t>osobiście: </a:t>
            </a:r>
            <a:endParaRPr lang="pl-PL" dirty="0">
              <a:solidFill>
                <a:schemeClr val="tx2"/>
              </a:solidFill>
            </a:endParaRPr>
          </a:p>
          <a:p>
            <a:pPr lvl="1" algn="just"/>
            <a:r>
              <a:rPr lang="pl-PL" dirty="0">
                <a:solidFill>
                  <a:schemeClr val="tx2"/>
                </a:solidFill>
              </a:rPr>
              <a:t>z</a:t>
            </a:r>
            <a:r>
              <a:rPr lang="pl-PL" dirty="0" smtClean="0">
                <a:solidFill>
                  <a:schemeClr val="tx2"/>
                </a:solidFill>
              </a:rPr>
              <a:t>awiadomienie </a:t>
            </a:r>
            <a:r>
              <a:rPr lang="pl-PL" dirty="0">
                <a:solidFill>
                  <a:schemeClr val="tx2"/>
                </a:solidFill>
              </a:rPr>
              <a:t>o terminie pierwszej rozprawy głównej </a:t>
            </a:r>
          </a:p>
          <a:p>
            <a:pPr lvl="1" algn="just"/>
            <a:r>
              <a:rPr lang="pl-PL" dirty="0">
                <a:solidFill>
                  <a:schemeClr val="tx2"/>
                </a:solidFill>
              </a:rPr>
              <a:t>z</a:t>
            </a:r>
            <a:r>
              <a:rPr lang="pl-PL" dirty="0" smtClean="0">
                <a:solidFill>
                  <a:schemeClr val="tx2"/>
                </a:solidFill>
              </a:rPr>
              <a:t>awiadomienie </a:t>
            </a:r>
            <a:r>
              <a:rPr lang="pl-PL" dirty="0">
                <a:solidFill>
                  <a:schemeClr val="tx2"/>
                </a:solidFill>
              </a:rPr>
              <a:t>o terminie posiedzenia, na którym rozpoznawany będzie wniosek o warunkowe umorzenie postępowania, wniosek o skazanie bez rozprawy (art. 335 § 1 i </a:t>
            </a:r>
            <a:r>
              <a:rPr lang="pl-PL" dirty="0" smtClean="0">
                <a:solidFill>
                  <a:schemeClr val="tx2"/>
                </a:solidFill>
              </a:rPr>
              <a:t>2 k.p.k.), </a:t>
            </a:r>
            <a:r>
              <a:rPr lang="pl-PL" dirty="0">
                <a:solidFill>
                  <a:schemeClr val="tx2"/>
                </a:solidFill>
              </a:rPr>
              <a:t>wniosek z </a:t>
            </a:r>
            <a:r>
              <a:rPr lang="pl-PL" dirty="0" smtClean="0">
                <a:solidFill>
                  <a:schemeClr val="tx2"/>
                </a:solidFill>
              </a:rPr>
              <a:t>338a k.p.k., </a:t>
            </a:r>
            <a:r>
              <a:rPr lang="pl-PL" dirty="0">
                <a:solidFill>
                  <a:schemeClr val="tx2"/>
                </a:solidFill>
              </a:rPr>
              <a:t>posiedzeniu na którym sąd będzie rozstrzygał w przedmiocie uzupełnienia wyroku (art. 420 § </a:t>
            </a:r>
            <a:r>
              <a:rPr lang="pl-PL" dirty="0" smtClean="0">
                <a:solidFill>
                  <a:schemeClr val="tx2"/>
                </a:solidFill>
              </a:rPr>
              <a:t>1 k.p.k.)</a:t>
            </a:r>
            <a:endParaRPr lang="pl-PL" dirty="0">
              <a:solidFill>
                <a:schemeClr val="tx2"/>
              </a:solidFill>
            </a:endParaRPr>
          </a:p>
          <a:p>
            <a:pPr lvl="1" algn="just"/>
            <a:r>
              <a:rPr lang="pl-PL" dirty="0">
                <a:solidFill>
                  <a:schemeClr val="tx2"/>
                </a:solidFill>
              </a:rPr>
              <a:t>w</a:t>
            </a:r>
            <a:r>
              <a:rPr lang="pl-PL" dirty="0" smtClean="0">
                <a:solidFill>
                  <a:schemeClr val="tx2"/>
                </a:solidFill>
              </a:rPr>
              <a:t>yrok </a:t>
            </a:r>
            <a:r>
              <a:rPr lang="pl-PL" dirty="0">
                <a:solidFill>
                  <a:schemeClr val="tx2"/>
                </a:solidFill>
              </a:rPr>
              <a:t>wydany na posiedzeniu (warunkowo umarzający postępowanie lub skazujący wydany w trybach konsensualnych) oraz wyrok nakazowy </a:t>
            </a:r>
          </a:p>
        </p:txBody>
      </p:sp>
    </p:spTree>
    <p:extLst>
      <p:ext uri="{BB962C8B-B14F-4D97-AF65-F5344CB8AC3E}">
        <p14:creationId xmlns:p14="http://schemas.microsoft.com/office/powerpoint/2010/main" xmlns="" val="3833389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37490" y="536028"/>
            <a:ext cx="6053958" cy="72521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pośrednie </a:t>
            </a:r>
          </a:p>
        </p:txBody>
      </p:sp>
      <p:sp>
        <p:nvSpPr>
          <p:cNvPr id="3" name="Symbol zastępczy zawartości 2"/>
          <p:cNvSpPr>
            <a:spLocks noGrp="1"/>
          </p:cNvSpPr>
          <p:nvPr>
            <p:ph idx="1"/>
          </p:nvPr>
        </p:nvSpPr>
        <p:spPr/>
        <p:txBody>
          <a:bodyPr>
            <a:normAutofit fontScale="92500" lnSpcReduction="20000"/>
          </a:bodyPr>
          <a:lstStyle/>
          <a:p>
            <a:pPr algn="just">
              <a:buNone/>
            </a:pPr>
            <a:r>
              <a:rPr lang="pl-PL" dirty="0" smtClean="0"/>
              <a:t>	art</a:t>
            </a:r>
            <a:r>
              <a:rPr lang="pl-PL" dirty="0"/>
              <a:t>. 132 § 2 </a:t>
            </a:r>
            <a:r>
              <a:rPr lang="pl-PL" dirty="0" smtClean="0"/>
              <a:t>k.p.k. – </a:t>
            </a:r>
            <a:r>
              <a:rPr lang="pl-PL" dirty="0"/>
              <a:t>w razie chwilowej nieobecności adresata w jego mieszkaniu pismo doręcza się dorosłemu domownikowi, a gdyby go nie było – administracji domu, dozorcy domu lub sołtysowi, jeże podejmą się oddać pismo adresatowi </a:t>
            </a:r>
            <a:endParaRPr lang="pl-PL" dirty="0" smtClean="0"/>
          </a:p>
          <a:p>
            <a:pPr algn="just">
              <a:buNone/>
            </a:pPr>
            <a:endParaRPr lang="pl-PL" dirty="0"/>
          </a:p>
          <a:p>
            <a:pPr algn="just">
              <a:buNone/>
            </a:pPr>
            <a:r>
              <a:rPr lang="pl-PL" dirty="0" smtClean="0"/>
              <a:t>	art</a:t>
            </a:r>
            <a:r>
              <a:rPr lang="pl-PL" dirty="0"/>
              <a:t>. 134 § </a:t>
            </a:r>
            <a:r>
              <a:rPr lang="pl-PL" dirty="0" smtClean="0"/>
              <a:t>1 k.p.k. </a:t>
            </a:r>
            <a:r>
              <a:rPr lang="pl-PL" dirty="0"/>
              <a:t>– pisma dla żołnierzy, funkcjonariuszy Policji, ABW, AW, SKW, SWW, CBA, SG, S.C., SW można doręczyć za pośrednictwem ich przełożonych </a:t>
            </a:r>
            <a:endParaRPr lang="pl-PL" dirty="0" smtClean="0"/>
          </a:p>
          <a:p>
            <a:pPr algn="just">
              <a:buNone/>
            </a:pPr>
            <a:endParaRPr lang="pl-PL" dirty="0"/>
          </a:p>
          <a:p>
            <a:pPr algn="just">
              <a:buNone/>
            </a:pPr>
            <a:r>
              <a:rPr lang="pl-PL" dirty="0"/>
              <a:t>	</a:t>
            </a:r>
            <a:r>
              <a:rPr lang="pl-PL" dirty="0" smtClean="0"/>
              <a:t>art</a:t>
            </a:r>
            <a:r>
              <a:rPr lang="pl-PL" dirty="0"/>
              <a:t>. 134 § 2 </a:t>
            </a:r>
            <a:r>
              <a:rPr lang="pl-PL" dirty="0" smtClean="0"/>
              <a:t>k.p.k.– </a:t>
            </a:r>
            <a:r>
              <a:rPr lang="pl-PL" dirty="0"/>
              <a:t>pisma dla osób pozbawionych wolności doręcza się za pośrednictwem administracji odpowiedniego zakładu </a:t>
            </a:r>
          </a:p>
        </p:txBody>
      </p:sp>
    </p:spTree>
    <p:extLst>
      <p:ext uri="{BB962C8B-B14F-4D97-AF65-F5344CB8AC3E}">
        <p14:creationId xmlns:p14="http://schemas.microsoft.com/office/powerpoint/2010/main" xmlns="" val="29709365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268717" y="536028"/>
            <a:ext cx="5559972" cy="830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zastępcze </a:t>
            </a:r>
          </a:p>
        </p:txBody>
      </p:sp>
      <p:sp>
        <p:nvSpPr>
          <p:cNvPr id="3" name="Symbol zastępczy zawartości 2"/>
          <p:cNvSpPr>
            <a:spLocks noGrp="1"/>
          </p:cNvSpPr>
          <p:nvPr>
            <p:ph idx="1"/>
          </p:nvPr>
        </p:nvSpPr>
        <p:spPr/>
        <p:txBody>
          <a:bodyPr>
            <a:normAutofit fontScale="92500"/>
          </a:bodyPr>
          <a:lstStyle/>
          <a:p>
            <a:pPr algn="just">
              <a:buNone/>
            </a:pPr>
            <a:r>
              <a:rPr lang="pl-PL" dirty="0"/>
              <a:t> </a:t>
            </a:r>
            <a:r>
              <a:rPr lang="pl-PL" dirty="0" smtClean="0"/>
              <a:t>	art</a:t>
            </a:r>
            <a:r>
              <a:rPr lang="pl-PL" dirty="0"/>
              <a:t>. 133 § </a:t>
            </a:r>
            <a:r>
              <a:rPr lang="pl-PL" dirty="0" smtClean="0"/>
              <a:t>1 k.p.k. </a:t>
            </a:r>
            <a:r>
              <a:rPr lang="pl-PL" dirty="0"/>
              <a:t>– pismo można pozostawić w najbliższej placówce pocztowej albo jednostce Policji lub urzędzie gminy </a:t>
            </a:r>
          </a:p>
          <a:p>
            <a:pPr algn="just">
              <a:buNone/>
            </a:pPr>
            <a:r>
              <a:rPr lang="pl-PL" dirty="0"/>
              <a:t>	a</a:t>
            </a:r>
            <a:r>
              <a:rPr lang="pl-PL" dirty="0" smtClean="0"/>
              <a:t>rt</a:t>
            </a:r>
            <a:r>
              <a:rPr lang="pl-PL" dirty="0"/>
              <a:t>. 133 § 2 </a:t>
            </a:r>
            <a:r>
              <a:rPr lang="pl-PL" dirty="0" smtClean="0"/>
              <a:t>k.p.k. – </a:t>
            </a:r>
            <a:r>
              <a:rPr lang="pl-PL" dirty="0"/>
              <a:t>o</a:t>
            </a:r>
            <a:r>
              <a:rPr lang="pl-PL" dirty="0" smtClean="0"/>
              <a:t> </a:t>
            </a:r>
            <a:r>
              <a:rPr lang="pl-PL" dirty="0"/>
              <a:t>pozostawieniu pisma </a:t>
            </a:r>
            <a:r>
              <a:rPr lang="pl-PL" dirty="0" smtClean="0"/>
              <a:t>doręczający </a:t>
            </a:r>
            <a:r>
              <a:rPr lang="pl-PL" dirty="0"/>
              <a:t>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xmlns="" val="23954280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174233318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ostokąt zaokrąglony 4"/>
          <p:cNvSpPr/>
          <p:nvPr/>
        </p:nvSpPr>
        <p:spPr>
          <a:xfrm>
            <a:off x="672661" y="126124"/>
            <a:ext cx="10762594" cy="13348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Dokumentowanie czynności procesowych </a:t>
            </a:r>
          </a:p>
          <a:p>
            <a:pPr algn="ctr"/>
            <a:endParaRPr lang="pl-PL" dirty="0"/>
          </a:p>
        </p:txBody>
      </p:sp>
    </p:spTree>
    <p:extLst>
      <p:ext uri="{BB962C8B-B14F-4D97-AF65-F5344CB8AC3E}">
        <p14:creationId xmlns:p14="http://schemas.microsoft.com/office/powerpoint/2010/main" xmlns="" val="2794190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511278" y="-353961"/>
            <a:ext cx="10877132" cy="1499616"/>
          </a:xfrm>
        </p:spPr>
        <p:txBody>
          <a:bodyPr>
            <a:normAutofit/>
          </a:bodyPr>
          <a:lstStyle/>
          <a:p>
            <a:endParaRPr lang="pl-PL" sz="4000" dirty="0"/>
          </a:p>
        </p:txBody>
      </p:sp>
      <p:graphicFrame>
        <p:nvGraphicFramePr>
          <p:cNvPr id="9" name="Symbol zastępczy zawartości 8"/>
          <p:cNvGraphicFramePr>
            <a:graphicFrameLocks noGrp="1"/>
          </p:cNvGraphicFramePr>
          <p:nvPr>
            <p:ph idx="1"/>
            <p:extLst>
              <p:ext uri="{D42A27DB-BD31-4B8C-83A1-F6EECF244321}">
                <p14:modId xmlns:p14="http://schemas.microsoft.com/office/powerpoint/2010/main" xmlns="" val="3286319363"/>
              </p:ext>
            </p:extLst>
          </p:nvPr>
        </p:nvGraphicFramePr>
        <p:xfrm>
          <a:off x="-84244" y="977462"/>
          <a:ext cx="12068175" cy="5870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pole tekstowe 9"/>
          <p:cNvSpPr txBox="1"/>
          <p:nvPr/>
        </p:nvSpPr>
        <p:spPr>
          <a:xfrm>
            <a:off x="1200150" y="5380672"/>
            <a:ext cx="8001000" cy="1477328"/>
          </a:xfrm>
          <a:prstGeom prst="rect">
            <a:avLst/>
          </a:prstGeom>
          <a:noFill/>
        </p:spPr>
        <p:txBody>
          <a:bodyPr wrap="square" rtlCol="0">
            <a:spAutoFit/>
          </a:bodyPr>
          <a:lstStyle/>
          <a:p>
            <a:r>
              <a:rPr lang="pl-PL" dirty="0"/>
              <a:t>Przykładowo można wskazać na dodatkowe kategorie: </a:t>
            </a:r>
          </a:p>
          <a:p>
            <a:pPr marL="285750" indent="-285750">
              <a:buFontTx/>
              <a:buChar char="-"/>
            </a:pPr>
            <a:r>
              <a:rPr lang="pl-PL" dirty="0"/>
              <a:t>Skuteczne i bezskuteczne </a:t>
            </a:r>
          </a:p>
          <a:p>
            <a:pPr marL="285750" indent="-285750">
              <a:buFontTx/>
              <a:buChar char="-"/>
            </a:pPr>
            <a:r>
              <a:rPr lang="pl-PL" dirty="0"/>
              <a:t>Odwoływalne i nieodwoływalne </a:t>
            </a:r>
          </a:p>
          <a:p>
            <a:pPr marL="285750" indent="-285750">
              <a:buFontTx/>
              <a:buChar char="-"/>
            </a:pPr>
            <a:r>
              <a:rPr lang="pl-PL" dirty="0"/>
              <a:t>Dopuszczane i niedopuszczalne </a:t>
            </a:r>
          </a:p>
          <a:p>
            <a:pPr marL="285750" indent="-285750">
              <a:buFontTx/>
              <a:buChar char="-"/>
            </a:pPr>
            <a:r>
              <a:rPr lang="pl-PL" dirty="0"/>
              <a:t>Zasadne i bezzasadne </a:t>
            </a:r>
          </a:p>
        </p:txBody>
      </p:sp>
      <p:sp>
        <p:nvSpPr>
          <p:cNvPr id="5" name="Prostokąt zaokrąglony 4"/>
          <p:cNvSpPr/>
          <p:nvPr/>
        </p:nvSpPr>
        <p:spPr>
          <a:xfrm>
            <a:off x="1439918" y="157654"/>
            <a:ext cx="8797159" cy="7672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Kategorie czynności procesowych </a:t>
            </a:r>
            <a:endParaRPr lang="pl-PL" sz="3600" dirty="0"/>
          </a:p>
        </p:txBody>
      </p:sp>
    </p:spTree>
    <p:extLst>
      <p:ext uri="{BB962C8B-B14F-4D97-AF65-F5344CB8AC3E}">
        <p14:creationId xmlns:p14="http://schemas.microsoft.com/office/powerpoint/2010/main" xmlns="" val="2474051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229710"/>
            <a:ext cx="12260826" cy="5443628"/>
          </a:xfrm>
        </p:spPr>
        <p:txBody>
          <a:bodyPr>
            <a:normAutofit/>
          </a:bodyPr>
          <a:lstStyle/>
          <a:p>
            <a:pPr algn="just">
              <a:buNone/>
            </a:pPr>
            <a:r>
              <a:rPr lang="pl-PL" b="1" dirty="0" smtClean="0">
                <a:solidFill>
                  <a:schemeClr val="accent1">
                    <a:lumMod val="50000"/>
                  </a:schemeClr>
                </a:solidFill>
              </a:rPr>
              <a:t>	</a:t>
            </a:r>
            <a:r>
              <a:rPr lang="pl-PL" sz="2800" b="1" dirty="0" smtClean="0">
                <a:solidFill>
                  <a:schemeClr val="accent1">
                    <a:lumMod val="50000"/>
                  </a:schemeClr>
                </a:solidFill>
              </a:rPr>
              <a:t>Dokument </a:t>
            </a:r>
            <a:r>
              <a:rPr lang="pl-PL" sz="2800" b="1" dirty="0">
                <a:solidFill>
                  <a:schemeClr val="accent1">
                    <a:lumMod val="50000"/>
                  </a:schemeClr>
                </a:solidFill>
              </a:rPr>
              <a:t>pisemny stwierdzający formę i treść czynności procesowej, sporządzony w formie nakazanej przez prawo i podpisany przez prowadzącego czynność oraz przez co najmniej drugą osobę w niej </a:t>
            </a:r>
            <a:r>
              <a:rPr lang="pl-PL" sz="2800" b="1" dirty="0" smtClean="0">
                <a:solidFill>
                  <a:schemeClr val="accent1">
                    <a:lumMod val="50000"/>
                  </a:schemeClr>
                </a:solidFill>
              </a:rPr>
              <a:t>uczestniczącą</a:t>
            </a:r>
            <a:endParaRPr lang="pl-PL" b="1" dirty="0">
              <a:solidFill>
                <a:schemeClr val="accent1">
                  <a:lumMod val="50000"/>
                </a:schemeClr>
              </a:solidFill>
            </a:endParaRPr>
          </a:p>
        </p:txBody>
      </p:sp>
      <p:sp>
        <p:nvSpPr>
          <p:cNvPr id="4" name="Prostokąt zaokrąglony 3"/>
          <p:cNvSpPr/>
          <p:nvPr/>
        </p:nvSpPr>
        <p:spPr>
          <a:xfrm>
            <a:off x="4141076" y="168166"/>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
        <p:nvSpPr>
          <p:cNvPr id="5" name="Prostokąt zaokrąglony 4"/>
          <p:cNvSpPr/>
          <p:nvPr/>
        </p:nvSpPr>
        <p:spPr>
          <a:xfrm>
            <a:off x="301088" y="2606565"/>
            <a:ext cx="11596622" cy="4109545"/>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1600" dirty="0" smtClean="0">
                <a:solidFill>
                  <a:schemeClr val="accent1">
                    <a:lumMod val="50000"/>
                  </a:schemeClr>
                </a:solidFill>
              </a:rPr>
              <a:t>art. 143 </a:t>
            </a:r>
          </a:p>
          <a:p>
            <a:pPr algn="just"/>
            <a:r>
              <a:rPr lang="pl-PL" sz="1600" dirty="0" smtClean="0">
                <a:solidFill>
                  <a:schemeClr val="accent1">
                    <a:lumMod val="50000"/>
                  </a:schemeClr>
                </a:solidFill>
              </a:rPr>
              <a:t>§ 1 Spisania protokołu wymagają:</a:t>
            </a:r>
          </a:p>
          <a:p>
            <a:pPr marL="310896" lvl="2" indent="0" algn="just">
              <a:buNone/>
            </a:pPr>
            <a:r>
              <a:rPr lang="pl-PL" sz="1600" dirty="0" smtClean="0">
                <a:solidFill>
                  <a:schemeClr val="accent1">
                    <a:lumMod val="50000"/>
                  </a:schemeClr>
                </a:solidFill>
              </a:rPr>
              <a:t>1)przyjęcie ustnego zawiadomienia o przestępstwie, wniosku o ściganie i jego cofnięcie,</a:t>
            </a:r>
          </a:p>
          <a:p>
            <a:pPr marL="310896" lvl="2" indent="0" algn="just">
              <a:buNone/>
            </a:pPr>
            <a:r>
              <a:rPr lang="pl-PL" sz="1600" dirty="0" smtClean="0">
                <a:solidFill>
                  <a:schemeClr val="accent1">
                    <a:lumMod val="50000"/>
                  </a:schemeClr>
                </a:solidFill>
              </a:rPr>
              <a:t>2)przesłuchanie oskarżonego, świadka, biegłego i kuratora,</a:t>
            </a:r>
          </a:p>
          <a:p>
            <a:pPr marL="310896" lvl="2" indent="0" algn="just">
              <a:buNone/>
            </a:pPr>
            <a:r>
              <a:rPr lang="pl-PL" sz="1600" dirty="0" smtClean="0">
                <a:solidFill>
                  <a:schemeClr val="accent1">
                    <a:lumMod val="50000"/>
                  </a:schemeClr>
                </a:solidFill>
              </a:rPr>
              <a:t>3)dokonanie oględzin,</a:t>
            </a:r>
          </a:p>
          <a:p>
            <a:pPr marL="310896" lvl="2" indent="0" algn="just">
              <a:buNone/>
            </a:pPr>
            <a:r>
              <a:rPr lang="pl-PL" sz="1600" dirty="0" smtClean="0">
                <a:solidFill>
                  <a:schemeClr val="accent1">
                    <a:lumMod val="50000"/>
                  </a:schemeClr>
                </a:solidFill>
              </a:rPr>
              <a:t>4)dokonanie otwarcia zwłok oraz wyjęcie zwłok z grobu,</a:t>
            </a:r>
          </a:p>
          <a:p>
            <a:pPr marL="310896" lvl="2" indent="0" algn="just">
              <a:buNone/>
            </a:pPr>
            <a:r>
              <a:rPr lang="pl-PL" sz="1600" dirty="0" smtClean="0">
                <a:solidFill>
                  <a:schemeClr val="accent1">
                    <a:lumMod val="50000"/>
                  </a:schemeClr>
                </a:solidFill>
              </a:rPr>
              <a:t>5)przeprowadzenie eksperymentu, konfrontacji oraz okazania,</a:t>
            </a:r>
          </a:p>
          <a:p>
            <a:pPr marL="310896" lvl="2" indent="0" algn="just">
              <a:buNone/>
            </a:pPr>
            <a:r>
              <a:rPr lang="pl-PL" sz="1600" dirty="0" smtClean="0">
                <a:solidFill>
                  <a:schemeClr val="accent1">
                    <a:lumMod val="50000"/>
                  </a:schemeClr>
                </a:solidFill>
              </a:rPr>
              <a:t>6)przeszukanie osoby, miejsca, rzeczy i systemu informatycznego oraz zatrzymanie rzeczy i danych informatycznych,</a:t>
            </a:r>
          </a:p>
          <a:p>
            <a:pPr marL="310896" lvl="2" indent="0" algn="just">
              <a:buNone/>
            </a:pPr>
            <a:r>
              <a:rPr lang="pl-PL" sz="1600" dirty="0" smtClean="0">
                <a:solidFill>
                  <a:schemeClr val="accent1">
                    <a:lumMod val="50000"/>
                  </a:schemeClr>
                </a:solidFill>
              </a:rPr>
              <a:t>7)otwarcie korespondencji i przesyłki oraz odtworzenie utrwalonych zapisów,</a:t>
            </a:r>
          </a:p>
          <a:p>
            <a:pPr marL="310896" lvl="2" indent="0" algn="just">
              <a:buNone/>
            </a:pPr>
            <a:r>
              <a:rPr lang="pl-PL" sz="1600" dirty="0" smtClean="0">
                <a:solidFill>
                  <a:schemeClr val="accent1">
                    <a:lumMod val="50000"/>
                  </a:schemeClr>
                </a:solidFill>
              </a:rPr>
              <a:t>8)końcowe zaznajomienie się podejrzanego z materiałami postępowania przygotowawczego,</a:t>
            </a:r>
          </a:p>
          <a:p>
            <a:pPr marL="310896" lvl="2" indent="0" algn="just">
              <a:buNone/>
            </a:pPr>
            <a:r>
              <a:rPr lang="pl-PL" sz="1600" dirty="0" smtClean="0">
                <a:solidFill>
                  <a:schemeClr val="accent1">
                    <a:lumMod val="50000"/>
                  </a:schemeClr>
                </a:solidFill>
              </a:rPr>
              <a:t>9)przyjęcie poręczenia,</a:t>
            </a:r>
          </a:p>
          <a:p>
            <a:pPr marL="310896" lvl="2" indent="0" algn="just">
              <a:buNone/>
            </a:pPr>
            <a:r>
              <a:rPr lang="pl-PL" sz="1600" dirty="0" smtClean="0">
                <a:solidFill>
                  <a:schemeClr val="accent1">
                    <a:lumMod val="50000"/>
                  </a:schemeClr>
                </a:solidFill>
              </a:rPr>
              <a:t>10)przebieg posiedzenia sądu, jeżeli stawią się na nim uprawnione osoby albo ich obecność jest obowiązkowa,</a:t>
            </a:r>
          </a:p>
          <a:p>
            <a:pPr marL="310896" lvl="2" indent="0" algn="just">
              <a:buNone/>
            </a:pPr>
            <a:r>
              <a:rPr lang="pl-PL" sz="1600" dirty="0" smtClean="0">
                <a:solidFill>
                  <a:schemeClr val="accent1">
                    <a:lumMod val="50000"/>
                  </a:schemeClr>
                </a:solidFill>
              </a:rPr>
              <a:t>11)przebieg rozprawy.</a:t>
            </a:r>
          </a:p>
          <a:p>
            <a:pPr indent="-45720" algn="just"/>
            <a:r>
              <a:rPr lang="pl-PL" sz="1600" dirty="0" smtClean="0">
                <a:solidFill>
                  <a:schemeClr val="accent1">
                    <a:lumMod val="50000"/>
                  </a:schemeClr>
                </a:solidFill>
              </a:rPr>
              <a:t>§ 2 Z innych czynności spisuje się protokół, </a:t>
            </a:r>
            <a:r>
              <a:rPr lang="pl-PL" sz="1600" b="1" dirty="0" smtClean="0">
                <a:solidFill>
                  <a:schemeClr val="accent1">
                    <a:lumMod val="50000"/>
                  </a:schemeClr>
                </a:solidFill>
              </a:rPr>
              <a:t>jeżeli przepis szczególny tego wymaga </a:t>
            </a:r>
            <a:r>
              <a:rPr lang="pl-PL" sz="1600" dirty="0" smtClean="0">
                <a:solidFill>
                  <a:schemeClr val="accent1">
                    <a:lumMod val="50000"/>
                  </a:schemeClr>
                </a:solidFill>
              </a:rPr>
              <a:t>albo </a:t>
            </a:r>
            <a:r>
              <a:rPr lang="pl-PL" sz="1600" b="1" dirty="0" smtClean="0">
                <a:solidFill>
                  <a:schemeClr val="accent1">
                    <a:lumMod val="50000"/>
                  </a:schemeClr>
                </a:solidFill>
              </a:rPr>
              <a:t>przeprowadzający czynność uzna to za potrzebne</a:t>
            </a:r>
            <a:r>
              <a:rPr lang="pl-PL" sz="1600" dirty="0" smtClean="0">
                <a:solidFill>
                  <a:schemeClr val="accent1">
                    <a:lumMod val="50000"/>
                  </a:schemeClr>
                </a:solidFill>
              </a:rPr>
              <a:t>. W innych wypadkach można ograniczyć się do sporządzenia notatki urzędowej.</a:t>
            </a:r>
          </a:p>
          <a:p>
            <a:pPr algn="ctr"/>
            <a:endParaRPr lang="pl-PL" dirty="0">
              <a:solidFill>
                <a:schemeClr val="accent1">
                  <a:lumMod val="50000"/>
                </a:schemeClr>
              </a:solidFill>
            </a:endParaRPr>
          </a:p>
        </p:txBody>
      </p:sp>
    </p:spTree>
    <p:extLst>
      <p:ext uri="{BB962C8B-B14F-4D97-AF65-F5344CB8AC3E}">
        <p14:creationId xmlns:p14="http://schemas.microsoft.com/office/powerpoint/2010/main" xmlns="" val="13679363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rostokąt zaokrąglony 10"/>
          <p:cNvSpPr/>
          <p:nvPr/>
        </p:nvSpPr>
        <p:spPr>
          <a:xfrm>
            <a:off x="6017172" y="1734208"/>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893379" y="1723697"/>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tekstu 3"/>
          <p:cNvSpPr>
            <a:spLocks noGrp="1"/>
          </p:cNvSpPr>
          <p:nvPr>
            <p:ph type="body" idx="1"/>
          </p:nvPr>
        </p:nvSpPr>
        <p:spPr>
          <a:xfrm>
            <a:off x="1024128" y="1768156"/>
            <a:ext cx="4754880" cy="822960"/>
          </a:xfrm>
        </p:spPr>
        <p:txBody>
          <a:bodyPr>
            <a:normAutofit/>
          </a:bodyPr>
          <a:lstStyle/>
          <a:p>
            <a:r>
              <a:rPr lang="pl-PL" sz="2100"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fontScale="92500" lnSpcReduction="2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przewodniczący i protokolant.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normAutofit fontScale="47500" lnSpcReduction="20000"/>
          </a:bodyPr>
          <a:lstStyle/>
          <a:p>
            <a:endParaRPr lang="pl-PL" dirty="0" smtClean="0"/>
          </a:p>
          <a:p>
            <a:r>
              <a:rPr lang="pl-PL" sz="4400" dirty="0" smtClean="0"/>
              <a:t>Protokoły </a:t>
            </a:r>
            <a:r>
              <a:rPr lang="pl-PL" sz="4400" dirty="0"/>
              <a:t>innych czynności procesowych </a:t>
            </a:r>
          </a:p>
        </p:txBody>
      </p:sp>
      <p:sp>
        <p:nvSpPr>
          <p:cNvPr id="7" name="Symbol zastępczy zawartości 6"/>
          <p:cNvSpPr>
            <a:spLocks noGrp="1"/>
          </p:cNvSpPr>
          <p:nvPr>
            <p:ph sz="quarter" idx="4"/>
          </p:nvPr>
        </p:nvSpPr>
        <p:spPr>
          <a:xfrm>
            <a:off x="6001398" y="2265294"/>
            <a:ext cx="4754880" cy="3893767"/>
          </a:xfrm>
        </p:spPr>
        <p:txBody>
          <a:bodyPr>
            <a:normAutofit fontScale="92500" lnSpcReduction="20000"/>
          </a:bodyPr>
          <a:lstStyle/>
          <a:p>
            <a:pPr algn="just"/>
            <a:endParaRPr lang="pl-PL" dirty="0" smtClean="0"/>
          </a:p>
          <a:p>
            <a:pPr algn="just"/>
            <a:r>
              <a:rPr lang="pl-PL" dirty="0" smtClean="0"/>
              <a:t>art</a:t>
            </a:r>
            <a:r>
              <a:rPr lang="pl-PL" dirty="0"/>
              <a: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9" name="Tytuł 8"/>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Tree>
    <p:extLst>
      <p:ext uri="{BB962C8B-B14F-4D97-AF65-F5344CB8AC3E}">
        <p14:creationId xmlns:p14="http://schemas.microsoft.com/office/powerpoint/2010/main" xmlns="" val="15398630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5791200" y="0"/>
            <a:ext cx="6274676" cy="6243145"/>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y 7"/>
          <p:cNvSpPr/>
          <p:nvPr/>
        </p:nvSpPr>
        <p:spPr>
          <a:xfrm>
            <a:off x="126124" y="1313793"/>
            <a:ext cx="5538952" cy="4929352"/>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sz="half" idx="1"/>
          </p:nvPr>
        </p:nvSpPr>
        <p:spPr>
          <a:xfrm>
            <a:off x="226314" y="1789557"/>
            <a:ext cx="5376673" cy="5068443"/>
          </a:xfrm>
        </p:spPr>
        <p:txBody>
          <a:bodyPr>
            <a:normAutofit fontScale="70000" lnSpcReduction="20000"/>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fontScale="70000" lnSpcReduction="20000"/>
          </a:bodyPr>
          <a:lstStyle/>
          <a:p>
            <a:pPr algn="just">
              <a:buNone/>
            </a:pPr>
            <a:r>
              <a:rPr lang="pl-PL" dirty="0" smtClean="0"/>
              <a:t>	Protokół </a:t>
            </a:r>
            <a:r>
              <a:rPr lang="pl-PL" dirty="0"/>
              <a:t>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algn="just"/>
            <a:r>
              <a:rPr lang="pl-PL" dirty="0"/>
              <a:t>Prawa uczestników czynności protokołowanej (i tego, że jej przebieg został dokładnie opisany w protokole) gwarantuje:</a:t>
            </a:r>
          </a:p>
          <a:p>
            <a:pPr marL="630936" lvl="1" indent="-457200" algn="just">
              <a:buFont typeface="+mj-lt"/>
              <a:buAutoNum type="arabicPeriod"/>
            </a:pPr>
            <a:r>
              <a:rPr lang="pl-PL" dirty="0"/>
              <a:t>konieczność odczytania protokołu przed podpisaniem i zamieszczenie o tym odpowiedniej wzmianki (por. art. 150 § 1)</a:t>
            </a:r>
          </a:p>
          <a:p>
            <a:pPr marL="630936" lvl="1" indent="-457200" algn="just">
              <a:buFont typeface="+mj-lt"/>
              <a:buAutoNum type="arabicPeriod"/>
            </a:pPr>
            <a:r>
              <a:rPr lang="pl-PL" dirty="0"/>
              <a:t>możliwość zgłoszenia zarzutów do protokołu, które zamieszcza się w protokole (art. 150 § 2) </a:t>
            </a:r>
          </a:p>
          <a:p>
            <a:pPr marL="630936" lvl="1" indent="-457200" algn="just">
              <a:buFont typeface="+mj-lt"/>
              <a:buAutoNum type="arabicPeriod"/>
            </a:pPr>
            <a:r>
              <a:rPr lang="pl-PL" dirty="0"/>
              <a:t>prawo do żądania zamieszczenia określonych informacji w protokole (art. 148 § 2) </a:t>
            </a:r>
          </a:p>
          <a:p>
            <a:pPr marL="630936" lvl="1" indent="-457200" algn="just">
              <a:buFont typeface="+mj-lt"/>
              <a:buAutoNum type="arabicPeriod"/>
            </a:pPr>
            <a:r>
              <a:rPr lang="pl-PL" dirty="0"/>
              <a:t>możliwość złożenia wniosku o sprostowanie protokołu rozprawy lub posiedzenia (art. 152) </a:t>
            </a:r>
          </a:p>
          <a:p>
            <a:pPr marL="630936" lvl="1" indent="-457200" algn="just">
              <a:buFont typeface="+mj-lt"/>
              <a:buAutoNum type="arabicPeriod"/>
            </a:pPr>
            <a:r>
              <a:rPr lang="pl-PL" dirty="0"/>
              <a:t>osoby biorące udział w czynności mają prawo żądać odczytania fragmentów ich wypowiedzi wciągniętych do protokołu (art. 148 § 4)</a:t>
            </a:r>
          </a:p>
          <a:p>
            <a:pPr marL="173736" lvl="1" indent="0" algn="just">
              <a:buNone/>
            </a:pPr>
            <a:endParaRPr lang="pl-PL" dirty="0"/>
          </a:p>
          <a:p>
            <a:pPr algn="just"/>
            <a:endParaRPr lang="pl-PL" dirty="0"/>
          </a:p>
        </p:txBody>
      </p:sp>
      <p:sp>
        <p:nvSpPr>
          <p:cNvPr id="5" name="pole tekstowe 4"/>
          <p:cNvSpPr txBox="1"/>
          <p:nvPr/>
        </p:nvSpPr>
        <p:spPr>
          <a:xfrm>
            <a:off x="133350" y="6286749"/>
            <a:ext cx="12058650" cy="400110"/>
          </a:xfrm>
          <a:prstGeom prst="rect">
            <a:avLst/>
          </a:prstGeom>
          <a:noFill/>
        </p:spPr>
        <p:txBody>
          <a:bodyPr wrap="square" rtlCol="0">
            <a:spAutoFit/>
          </a:bodyPr>
          <a:lstStyle/>
          <a:p>
            <a:r>
              <a:rPr lang="pl-PL" sz="2000" b="1" dirty="0">
                <a:solidFill>
                  <a:schemeClr val="accent1">
                    <a:lumMod val="50000"/>
                  </a:schemeClr>
                </a:solidFill>
              </a:rPr>
              <a:t>W protokole nie wolno zastępować zapisu treści zeznań lub wyjaśnień odwoływaniem się do innych protokołów.</a:t>
            </a:r>
          </a:p>
        </p:txBody>
      </p:sp>
      <p:sp>
        <p:nvSpPr>
          <p:cNvPr id="7" name="Prostokąt zaokrąglony 6"/>
          <p:cNvSpPr/>
          <p:nvPr/>
        </p:nvSpPr>
        <p:spPr>
          <a:xfrm>
            <a:off x="1198180" y="262759"/>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Protokół</a:t>
            </a:r>
            <a:endParaRPr lang="pl-PL" sz="4400" dirty="0"/>
          </a:p>
        </p:txBody>
      </p:sp>
    </p:spTree>
    <p:extLst>
      <p:ext uri="{BB962C8B-B14F-4D97-AF65-F5344CB8AC3E}">
        <p14:creationId xmlns:p14="http://schemas.microsoft.com/office/powerpoint/2010/main" xmlns="" val="25896535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6831725" y="809298"/>
            <a:ext cx="4624551" cy="389933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Dane niezamieszczane w protokole </a:t>
            </a:r>
          </a:p>
          <a:p>
            <a:pPr algn="ctr"/>
            <a:r>
              <a:rPr lang="pl-PL" sz="4400" dirty="0" smtClean="0"/>
              <a:t>- art. 148a</a:t>
            </a:r>
          </a:p>
          <a:p>
            <a:pPr algn="ctr"/>
            <a:endParaRPr lang="pl-PL" sz="4400" dirty="0"/>
          </a:p>
        </p:txBody>
      </p:sp>
      <p:pic>
        <p:nvPicPr>
          <p:cNvPr id="8" name="Obraz 7" descr="20939-zakon-sud-paragraf-nestandard2.jpg"/>
          <p:cNvPicPr>
            <a:picLocks noChangeAspect="1"/>
          </p:cNvPicPr>
          <p:nvPr/>
        </p:nvPicPr>
        <p:blipFill>
          <a:blip r:embed="rId2" cstate="print"/>
          <a:stretch>
            <a:fillRect/>
          </a:stretch>
        </p:blipFill>
        <p:spPr>
          <a:xfrm>
            <a:off x="716707" y="2091558"/>
            <a:ext cx="5499725" cy="4124794"/>
          </a:xfrm>
          <a:prstGeom prst="rect">
            <a:avLst/>
          </a:prstGeom>
        </p:spPr>
      </p:pic>
    </p:spTree>
    <p:extLst>
      <p:ext uri="{BB962C8B-B14F-4D97-AF65-F5344CB8AC3E}">
        <p14:creationId xmlns:p14="http://schemas.microsoft.com/office/powerpoint/2010/main" xmlns="" val="25523336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96066" y="3442447"/>
            <a:ext cx="10327341" cy="3189328"/>
          </a:xfrm>
        </p:spPr>
        <p:txBody>
          <a:bodyPr/>
          <a:lstStyle/>
          <a:p>
            <a:pPr algn="just"/>
            <a:r>
              <a:rPr lang="pl-PL" dirty="0"/>
              <a:t>U</a:t>
            </a:r>
            <a:r>
              <a:rPr lang="pl-PL" dirty="0" smtClean="0"/>
              <a:t>trwalanie </a:t>
            </a:r>
            <a:r>
              <a:rPr lang="pl-PL" dirty="0"/>
              <a:t>przesłuchania świadków przez Policję </a:t>
            </a:r>
            <a:r>
              <a:rPr lang="pl-PL" dirty="0" smtClean="0"/>
              <a:t>następuje w </a:t>
            </a:r>
            <a:r>
              <a:rPr lang="pl-PL" dirty="0"/>
              <a:t>formie protokołu ograniczonego do zapisu najbardziej istotnych oświadczeń osób biorących udział w czynności. </a:t>
            </a:r>
            <a:endParaRPr lang="pl-PL" dirty="0" smtClean="0"/>
          </a:p>
          <a:p>
            <a:pPr algn="just"/>
            <a:r>
              <a:rPr lang="pl-PL" dirty="0" smtClean="0"/>
              <a:t>Przepisu </a:t>
            </a:r>
            <a:r>
              <a:rPr lang="pl-PL" dirty="0"/>
              <a:t>art. 148 § 2 zdanie pierwsze nie stosuje </a:t>
            </a:r>
            <a:r>
              <a:rPr lang="pl-PL" dirty="0" smtClean="0"/>
              <a:t>się</a:t>
            </a:r>
            <a:endParaRPr lang="pl-PL" dirty="0"/>
          </a:p>
          <a:p>
            <a:pPr algn="just"/>
            <a:endParaRPr lang="pl-PL" dirty="0"/>
          </a:p>
          <a:p>
            <a:pPr marL="0" indent="0" algn="just">
              <a:buNone/>
            </a:pPr>
            <a:endParaRPr lang="pl-PL" dirty="0"/>
          </a:p>
        </p:txBody>
      </p:sp>
      <p:sp>
        <p:nvSpPr>
          <p:cNvPr id="4" name="Prostokąt zaokrąglony 3"/>
          <p:cNvSpPr/>
          <p:nvPr/>
        </p:nvSpPr>
        <p:spPr>
          <a:xfrm>
            <a:off x="1974338" y="272280"/>
            <a:ext cx="7882759" cy="247091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smtClean="0"/>
          </a:p>
          <a:p>
            <a:pPr algn="ctr"/>
            <a:r>
              <a:rPr lang="pl-PL" sz="4800" dirty="0" smtClean="0"/>
              <a:t>Protokół ograniczony</a:t>
            </a:r>
          </a:p>
          <a:p>
            <a:pPr algn="ctr"/>
            <a:r>
              <a:rPr lang="pl-PL" sz="4800" dirty="0" smtClean="0"/>
              <a:t>art. 325h </a:t>
            </a:r>
          </a:p>
          <a:p>
            <a:pPr algn="ctr"/>
            <a:r>
              <a:rPr lang="pl-PL" sz="4800" dirty="0" smtClean="0"/>
              <a:t> </a:t>
            </a:r>
          </a:p>
          <a:p>
            <a:pPr algn="ctr"/>
            <a:endParaRPr lang="pl-PL" dirty="0"/>
          </a:p>
        </p:txBody>
      </p:sp>
    </p:spTree>
    <p:extLst>
      <p:ext uri="{BB962C8B-B14F-4D97-AF65-F5344CB8AC3E}">
        <p14:creationId xmlns:p14="http://schemas.microsoft.com/office/powerpoint/2010/main" xmlns="" val="31306751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67862" y="231229"/>
            <a:ext cx="4771697" cy="544435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294290" y="515006"/>
            <a:ext cx="4876800" cy="5127683"/>
          </a:xfrm>
        </p:spPr>
        <p:txBody>
          <a:bodyPr>
            <a:normAutofit/>
          </a:bodyPr>
          <a:lstStyle/>
          <a:p>
            <a:pPr marL="0" indent="0" algn="ctr">
              <a:buNone/>
            </a:pPr>
            <a:r>
              <a:rPr lang="pl-PL" sz="5200" b="1" dirty="0" smtClean="0">
                <a:solidFill>
                  <a:schemeClr val="bg1"/>
                </a:solidFill>
              </a:rPr>
              <a:t>Sprostowanie oczywistej omyłki</a:t>
            </a:r>
          </a:p>
          <a:p>
            <a:pPr marL="0" indent="0" algn="ctr">
              <a:buNone/>
            </a:pPr>
            <a:endParaRPr lang="pl-PL" sz="5200" b="1" dirty="0">
              <a:solidFill>
                <a:schemeClr val="bg1"/>
              </a:solidFill>
            </a:endParaRPr>
          </a:p>
          <a:p>
            <a:pPr marL="0" indent="0">
              <a:buFontTx/>
              <a:buChar char="-"/>
            </a:pPr>
            <a:r>
              <a:rPr lang="pl-PL" b="1" dirty="0" smtClean="0">
                <a:solidFill>
                  <a:schemeClr val="bg1"/>
                </a:solidFill>
              </a:rPr>
              <a:t>art. 105 k.p.k.</a:t>
            </a:r>
          </a:p>
          <a:p>
            <a:pPr marL="0" indent="0">
              <a:buFontTx/>
              <a:buChar char="-"/>
            </a:pPr>
            <a:r>
              <a:rPr lang="pl-PL" b="1" dirty="0">
                <a:solidFill>
                  <a:schemeClr val="bg1"/>
                </a:solidFill>
              </a:rPr>
              <a:t>a</a:t>
            </a:r>
            <a:r>
              <a:rPr lang="pl-PL" b="1" dirty="0" smtClean="0">
                <a:solidFill>
                  <a:schemeClr val="bg1"/>
                </a:solidFill>
              </a:rPr>
              <a:t>rt. 152-155 k.p.k.</a:t>
            </a:r>
          </a:p>
        </p:txBody>
      </p:sp>
      <p:sp>
        <p:nvSpPr>
          <p:cNvPr id="5" name="Prostokąt zaokrąglony 4"/>
          <p:cNvSpPr/>
          <p:nvPr/>
        </p:nvSpPr>
        <p:spPr>
          <a:xfrm>
            <a:off x="5465380" y="2575034"/>
            <a:ext cx="6579475" cy="380474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Niedopuszczalne jest sprostowanie w trybie art. 92 k.p.k. </a:t>
            </a:r>
            <a:r>
              <a:rPr lang="pl-PL" sz="2400" i="1" dirty="0" smtClean="0"/>
              <a:t>(obecnie art. 105 k.p.k.) </a:t>
            </a:r>
            <a:r>
              <a:rPr lang="pl-PL" sz="2400" dirty="0" smtClean="0"/>
              <a:t>elementów dotyczących merytorycznej treści wyroku, jak orzeczenia co do winy i kary, powództwa cywilnego, zasądzonego z urzędu odszkodowania itp. Wady dotyczące merytorycznej (materialnej) strony wyroku nie mogą być traktowane jako "oczywiste omyłki pisarskie" i usunięcie ich może nastąpić jedynie w drodze toku instancji.</a:t>
            </a:r>
            <a:endParaRPr lang="pl-PL" sz="2400" dirty="0"/>
          </a:p>
        </p:txBody>
      </p:sp>
      <p:sp>
        <p:nvSpPr>
          <p:cNvPr id="7" name="Prostokąt zaokrąglony 6"/>
          <p:cNvSpPr/>
          <p:nvPr/>
        </p:nvSpPr>
        <p:spPr>
          <a:xfrm>
            <a:off x="5644056" y="178677"/>
            <a:ext cx="6295696" cy="236482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b="1" dirty="0" smtClean="0"/>
          </a:p>
          <a:p>
            <a:pPr algn="ctr"/>
            <a:r>
              <a:rPr lang="pl-PL" sz="2800" b="1" dirty="0" smtClean="0"/>
              <a:t>Wyrok</a:t>
            </a:r>
          </a:p>
          <a:p>
            <a:pPr algn="ctr"/>
            <a:r>
              <a:rPr lang="pl-PL" sz="2800" dirty="0" smtClean="0"/>
              <a:t>Sądu Najwyższego</a:t>
            </a:r>
          </a:p>
          <a:p>
            <a:pPr algn="ctr"/>
            <a:r>
              <a:rPr lang="pl-PL" sz="2800" dirty="0" smtClean="0"/>
              <a:t>z dnia 25 marca 1975 r.</a:t>
            </a:r>
          </a:p>
          <a:p>
            <a:pPr algn="ctr"/>
            <a:endParaRPr lang="pl-PL" sz="2800" dirty="0" smtClean="0"/>
          </a:p>
          <a:p>
            <a:pPr algn="ctr"/>
            <a:r>
              <a:rPr lang="pl-PL" sz="2800" b="1" dirty="0" smtClean="0"/>
              <a:t>IV KR 15/75</a:t>
            </a:r>
            <a:endParaRPr lang="pl-PL" b="1" dirty="0" smtClean="0"/>
          </a:p>
          <a:p>
            <a:pPr algn="ctr"/>
            <a:endParaRPr lang="pl-PL" dirty="0"/>
          </a:p>
        </p:txBody>
      </p:sp>
    </p:spTree>
    <p:extLst>
      <p:ext uri="{BB962C8B-B14F-4D97-AF65-F5344CB8AC3E}">
        <p14:creationId xmlns:p14="http://schemas.microsoft.com/office/powerpoint/2010/main" xmlns="" val="35910791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descr="omyłka pisarska.png"/>
          <p:cNvPicPr>
            <a:picLocks noChangeAspect="1"/>
          </p:cNvPicPr>
          <p:nvPr/>
        </p:nvPicPr>
        <p:blipFill>
          <a:blip r:embed="rId2"/>
          <a:stretch>
            <a:fillRect/>
          </a:stretch>
        </p:blipFill>
        <p:spPr>
          <a:xfrm>
            <a:off x="3510455" y="0"/>
            <a:ext cx="5160580" cy="6858000"/>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dirty="0">
                <a:solidFill>
                  <a:schemeClr val="accent1">
                    <a:lumMod val="50000"/>
                  </a:schemeClr>
                </a:solidFill>
              </a:rPr>
              <a:t>Dokument relacjonujący treść i formę czynności niebędący protokołem. Spisuje się ją jeżeli nie jest wymagane sporządzenie protokołu. </a:t>
            </a:r>
          </a:p>
          <a:p>
            <a:pPr algn="just"/>
            <a:r>
              <a:rPr lang="pl-PL" dirty="0" smtClean="0">
                <a:solidFill>
                  <a:schemeClr val="accent1">
                    <a:lumMod val="50000"/>
                  </a:schemeClr>
                </a:solidFill>
              </a:rPr>
              <a:t>art</a:t>
            </a:r>
            <a:r>
              <a:rPr lang="pl-PL" dirty="0">
                <a:solidFill>
                  <a:schemeClr val="accent1">
                    <a:lumMod val="50000"/>
                  </a:schemeClr>
                </a:solidFill>
              </a:rPr>
              <a:t>. 393 § 1 </a:t>
            </a:r>
            <a:r>
              <a:rPr lang="pl-PL" dirty="0" err="1">
                <a:solidFill>
                  <a:schemeClr val="accent1">
                    <a:lumMod val="50000"/>
                  </a:schemeClr>
                </a:solidFill>
              </a:rPr>
              <a:t>zd</a:t>
            </a:r>
            <a:r>
              <a:rPr lang="pl-PL" dirty="0">
                <a:solidFill>
                  <a:schemeClr val="accent1">
                    <a:lumMod val="50000"/>
                  </a:schemeClr>
                </a:solidFill>
              </a:rPr>
              <a:t>. 2 </a:t>
            </a:r>
            <a:endParaRPr lang="pl-PL" dirty="0" smtClean="0">
              <a:solidFill>
                <a:schemeClr val="accent1">
                  <a:lumMod val="50000"/>
                </a:schemeClr>
              </a:solidFill>
            </a:endParaRPr>
          </a:p>
          <a:p>
            <a:pPr algn="just">
              <a:buNone/>
            </a:pPr>
            <a:r>
              <a:rPr lang="pl-PL" dirty="0">
                <a:solidFill>
                  <a:schemeClr val="accent1">
                    <a:lumMod val="50000"/>
                  </a:schemeClr>
                </a:solidFill>
              </a:rPr>
              <a:t>	</a:t>
            </a:r>
            <a:r>
              <a:rPr lang="pl-PL" dirty="0" smtClean="0">
                <a:solidFill>
                  <a:schemeClr val="accent1">
                    <a:lumMod val="50000"/>
                  </a:schemeClr>
                </a:solidFill>
              </a:rPr>
              <a:t>Nie </a:t>
            </a:r>
            <a:r>
              <a:rPr lang="pl-PL" dirty="0">
                <a:solidFill>
                  <a:schemeClr val="accent1">
                    <a:lumMod val="50000"/>
                  </a:schemeClr>
                </a:solidFill>
              </a:rPr>
              <a:t>wolno jednak odczytywać notatek dotyczących czynności, z których wymagane jest sporządzenie protokołu. </a:t>
            </a:r>
          </a:p>
        </p:txBody>
      </p:sp>
      <p:sp>
        <p:nvSpPr>
          <p:cNvPr id="4" name="Prostokąt zaokrąglony 3"/>
          <p:cNvSpPr/>
          <p:nvPr/>
        </p:nvSpPr>
        <p:spPr>
          <a:xfrm>
            <a:off x="1688950" y="344244"/>
            <a:ext cx="8208085" cy="96818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Notatka urzędowa </a:t>
            </a:r>
            <a:endParaRPr lang="pl-PL" sz="4400" dirty="0"/>
          </a:p>
        </p:txBody>
      </p:sp>
    </p:spTree>
    <p:extLst>
      <p:ext uri="{BB962C8B-B14F-4D97-AF65-F5344CB8AC3E}">
        <p14:creationId xmlns:p14="http://schemas.microsoft.com/office/powerpoint/2010/main" xmlns="" val="23187446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7923" y="0"/>
            <a:ext cx="11670890" cy="1499616"/>
          </a:xfrm>
        </p:spPr>
        <p:txBody>
          <a:bodyPr>
            <a:noAutofit/>
          </a:bodyPr>
          <a:lstStyle/>
          <a:p>
            <a:endParaRPr lang="pl-PL" sz="4000" cap="none" dirty="0"/>
          </a:p>
        </p:txBody>
      </p:sp>
      <p:sp>
        <p:nvSpPr>
          <p:cNvPr id="4" name="Prostokąt zaokrąglony 3"/>
          <p:cNvSpPr/>
          <p:nvPr/>
        </p:nvSpPr>
        <p:spPr>
          <a:xfrm>
            <a:off x="1839558" y="150606"/>
            <a:ext cx="8003689" cy="171046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400" dirty="0" smtClean="0"/>
          </a:p>
          <a:p>
            <a:pPr algn="ctr"/>
            <a:r>
              <a:rPr lang="pl-PL" sz="4400" dirty="0" smtClean="0"/>
              <a:t>Postanowienie SN z 22.02.2007 r., V KK 183/06</a:t>
            </a:r>
          </a:p>
          <a:p>
            <a:pPr algn="ctr"/>
            <a:endParaRPr lang="pl-PL" sz="4400" dirty="0"/>
          </a:p>
        </p:txBody>
      </p:sp>
      <p:sp>
        <p:nvSpPr>
          <p:cNvPr id="5" name="Prostokąt zaokrąglony 4"/>
          <p:cNvSpPr/>
          <p:nvPr/>
        </p:nvSpPr>
        <p:spPr>
          <a:xfrm>
            <a:off x="763793" y="1936376"/>
            <a:ext cx="10607039" cy="4765638"/>
          </a:xfrm>
          <a:prstGeom prst="roundRect">
            <a:avLst/>
          </a:prstGeom>
          <a:solidFill>
            <a:schemeClr val="tx2">
              <a:lumMod val="7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Nie ma natomiast procesowych przeszkód, by treść notatki urzędowej, czy zeznania osoby ją sporządzającej wykorzystać dowodowo obok wyjaśnień oskarżonego lub zeznań świadka w celu potwierdzenia i uzupełnienia oryginalnych zeznań i wyjaśnień, jeśli tym zeznaniom lub wyjaśnieniom nie przeczą albo w celu weryfikacji tych wyjaśnień lub zeznań, gdy zachodzi konieczność wyjaśnienia różnic między treścią wyjaśnień lub zeznań, ale z tym zastrzeżeniem, że nie można odmówić wiary wyjaśnieniom lub zeznaniom i dokonać ustaleń faktycznych w oparciu o treść notatki urzędowej lub na podstawie dowodu z zeznań osoby sporządzającej notatkę urzędową.</a:t>
            </a:r>
          </a:p>
          <a:p>
            <a:pPr algn="ctr"/>
            <a:endParaRPr lang="pl-PL" sz="2000" dirty="0"/>
          </a:p>
        </p:txBody>
      </p:sp>
    </p:spTree>
    <p:extLst>
      <p:ext uri="{BB962C8B-B14F-4D97-AF65-F5344CB8AC3E}">
        <p14:creationId xmlns:p14="http://schemas.microsoft.com/office/powerpoint/2010/main" xmlns="" val="2451993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405340" y="384230"/>
            <a:ext cx="4754880" cy="822960"/>
          </a:xfrm>
        </p:spPr>
        <p:txBody>
          <a:bodyPr>
            <a:normAutofit/>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normAutofit lnSpcReduction="10000"/>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85000" lnSpcReduction="20000"/>
          </a:bodyPr>
          <a:lstStyle/>
          <a:p>
            <a:pPr algn="just">
              <a:buNone/>
            </a:pPr>
            <a:r>
              <a:rPr lang="pl-PL" dirty="0" smtClean="0"/>
              <a:t>	§ 1 Przebieg </a:t>
            </a:r>
            <a:r>
              <a:rPr lang="pl-PL" dirty="0"/>
              <a:t>czynności protokołowanych może być utrwalony ponadto za pomocą urządzenia rejestrującego obraz lub dźwięk, o czym należy przed uruchomieniem urządzenia uprzedzić osoby uczestniczące w czynności.</a:t>
            </a:r>
          </a:p>
          <a:p>
            <a:pPr algn="just">
              <a:buNone/>
            </a:pPr>
            <a:r>
              <a:rPr lang="pl-PL" dirty="0" smtClean="0"/>
              <a:t>	§ 2 Przesłuchanie </a:t>
            </a:r>
            <a:r>
              <a:rPr lang="pl-PL" dirty="0"/>
              <a:t>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buNone/>
            </a:pPr>
            <a:r>
              <a:rPr lang="pl-PL" dirty="0" smtClean="0"/>
              <a:t>	§ </a:t>
            </a:r>
            <a:r>
              <a:rPr lang="pl-PL" dirty="0"/>
              <a:t>2a.Przesłuchanie pokrzywdzonego, o którym mowa w art. 185a i art. 185c, oraz świadka, o którym mowa w art. 185b, utrwala się za pomocą urządzenia rejestrującego obraz i dźwięk.</a:t>
            </a:r>
          </a:p>
          <a:p>
            <a:pPr algn="just">
              <a:buNone/>
            </a:pPr>
            <a:r>
              <a:rPr lang="pl-PL" dirty="0" smtClean="0"/>
              <a:t>	§ </a:t>
            </a:r>
            <a:r>
              <a:rPr lang="pl-PL" dirty="0"/>
              <a:t>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
        <p:nvSpPr>
          <p:cNvPr id="9" name="Prostokąt zaokrąglony 8"/>
          <p:cNvSpPr/>
          <p:nvPr/>
        </p:nvSpPr>
        <p:spPr>
          <a:xfrm>
            <a:off x="311972" y="172122"/>
            <a:ext cx="5023821" cy="6529892"/>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5400339" y="172122"/>
            <a:ext cx="6791661" cy="6551407"/>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3428878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38806" y="1098002"/>
            <a:ext cx="11534775" cy="5555046"/>
          </a:xfrm>
        </p:spPr>
        <p:txBody>
          <a:bodyPr>
            <a:normAutofit fontScale="85000" lnSpcReduction="10000"/>
          </a:bodyPr>
          <a:lstStyle/>
          <a:p>
            <a:pPr algn="just"/>
            <a:r>
              <a:rPr lang="pl-PL" dirty="0">
                <a:latin typeface="+mj-lt"/>
              </a:rPr>
              <a:t>Oświadczenia procesowe – wyrażenie określonej treści przez uczestnika postępowania </a:t>
            </a:r>
          </a:p>
          <a:p>
            <a:pPr lvl="1" algn="just"/>
            <a:r>
              <a:rPr lang="pl-PL" dirty="0" smtClean="0">
                <a:latin typeface="+mj-lt"/>
              </a:rPr>
              <a:t>wiedzy </a:t>
            </a:r>
            <a:r>
              <a:rPr lang="pl-PL" dirty="0">
                <a:latin typeface="+mj-lt"/>
              </a:rPr>
              <a:t>– komunikowanie wiadomości przez uczestników </a:t>
            </a:r>
            <a:r>
              <a:rPr lang="pl-PL" dirty="0" smtClean="0">
                <a:latin typeface="+mj-lt"/>
              </a:rPr>
              <a:t>postępowania</a:t>
            </a:r>
            <a:endParaRPr lang="pl-PL" dirty="0">
              <a:latin typeface="+mj-lt"/>
            </a:endParaRPr>
          </a:p>
          <a:p>
            <a:pPr lvl="1" algn="just"/>
            <a:r>
              <a:rPr lang="pl-PL" dirty="0" smtClean="0">
                <a:latin typeface="+mj-lt"/>
              </a:rPr>
              <a:t>woli</a:t>
            </a:r>
            <a:r>
              <a:rPr lang="pl-PL" dirty="0">
                <a:latin typeface="+mj-lt"/>
              </a:rPr>
              <a:t>:</a:t>
            </a:r>
          </a:p>
          <a:p>
            <a:pPr lvl="2" algn="just"/>
            <a:r>
              <a:rPr lang="pl-PL" dirty="0">
                <a:latin typeface="+mj-lt"/>
              </a:rPr>
              <a:t>p</a:t>
            </a:r>
            <a:r>
              <a:rPr lang="pl-PL" dirty="0" smtClean="0">
                <a:latin typeface="+mj-lt"/>
              </a:rPr>
              <a:t>ostulujące </a:t>
            </a:r>
            <a:r>
              <a:rPr lang="pl-PL" dirty="0">
                <a:latin typeface="+mj-lt"/>
              </a:rPr>
              <a:t>– wnioski, podania, prośby </a:t>
            </a:r>
          </a:p>
          <a:p>
            <a:pPr lvl="2" algn="just"/>
            <a:r>
              <a:rPr lang="pl-PL" dirty="0">
                <a:latin typeface="+mj-lt"/>
              </a:rPr>
              <a:t>i</a:t>
            </a:r>
            <a:r>
              <a:rPr lang="pl-PL" dirty="0" smtClean="0">
                <a:latin typeface="+mj-lt"/>
              </a:rPr>
              <a:t>mperatywne </a:t>
            </a:r>
            <a:r>
              <a:rPr lang="pl-PL" dirty="0">
                <a:latin typeface="+mj-lt"/>
              </a:rPr>
              <a:t>– władcze </a:t>
            </a:r>
          </a:p>
          <a:p>
            <a:pPr lvl="3" algn="just"/>
            <a:r>
              <a:rPr lang="pl-PL" dirty="0">
                <a:latin typeface="+mj-lt"/>
              </a:rPr>
              <a:t>p</a:t>
            </a:r>
            <a:r>
              <a:rPr lang="pl-PL" dirty="0" smtClean="0">
                <a:latin typeface="+mj-lt"/>
              </a:rPr>
              <a:t>olecenia </a:t>
            </a:r>
            <a:r>
              <a:rPr lang="pl-PL" dirty="0">
                <a:latin typeface="+mj-lt"/>
              </a:rPr>
              <a:t>– </a:t>
            </a:r>
            <a:r>
              <a:rPr lang="pl-PL" dirty="0" smtClean="0">
                <a:latin typeface="+mj-lt"/>
              </a:rPr>
              <a:t>np</a:t>
            </a:r>
            <a:r>
              <a:rPr lang="pl-PL" dirty="0">
                <a:latin typeface="+mj-lt"/>
              </a:rPr>
              <a:t>. art. 15 </a:t>
            </a:r>
            <a:r>
              <a:rPr lang="pl-PL" dirty="0">
                <a:latin typeface="+mj-lt"/>
                <a:ea typeface="Yu Mincho Demibold" panose="02020600000000000000" pitchFamily="18" charset="-128"/>
              </a:rPr>
              <a:t>§1 k.p.k. </a:t>
            </a:r>
            <a:endParaRPr lang="pl-PL" dirty="0">
              <a:latin typeface="+mj-lt"/>
            </a:endParaRPr>
          </a:p>
          <a:p>
            <a:pPr lvl="3" algn="just"/>
            <a:r>
              <a:rPr lang="pl-PL" dirty="0">
                <a:latin typeface="+mj-lt"/>
              </a:rPr>
              <a:t>d</a:t>
            </a:r>
            <a:r>
              <a:rPr lang="pl-PL" dirty="0" smtClean="0">
                <a:latin typeface="+mj-lt"/>
              </a:rPr>
              <a:t>ecyzje </a:t>
            </a:r>
            <a:r>
              <a:rPr lang="pl-PL" dirty="0">
                <a:latin typeface="+mj-lt"/>
              </a:rPr>
              <a:t>procesowe – rozstrzygnięcia </a:t>
            </a:r>
          </a:p>
          <a:p>
            <a:pPr lvl="4" algn="just"/>
            <a:r>
              <a:rPr lang="pl-PL" dirty="0">
                <a:latin typeface="+mj-lt"/>
              </a:rPr>
              <a:t>o</a:t>
            </a:r>
            <a:r>
              <a:rPr lang="pl-PL" dirty="0" smtClean="0">
                <a:latin typeface="+mj-lt"/>
              </a:rPr>
              <a:t>rzeczenia </a:t>
            </a:r>
            <a:endParaRPr lang="pl-PL" dirty="0">
              <a:latin typeface="+mj-lt"/>
            </a:endParaRPr>
          </a:p>
          <a:p>
            <a:pPr lvl="5" algn="just"/>
            <a:r>
              <a:rPr lang="pl-PL" dirty="0">
                <a:latin typeface="+mj-lt"/>
              </a:rPr>
              <a:t>w</a:t>
            </a:r>
            <a:r>
              <a:rPr lang="pl-PL" dirty="0" smtClean="0">
                <a:latin typeface="+mj-lt"/>
              </a:rPr>
              <a:t>yroki </a:t>
            </a:r>
            <a:endParaRPr lang="pl-PL" dirty="0">
              <a:latin typeface="+mj-lt"/>
            </a:endParaRPr>
          </a:p>
          <a:p>
            <a:pPr lvl="5" algn="just"/>
            <a:r>
              <a:rPr lang="pl-PL" dirty="0">
                <a:latin typeface="+mj-lt"/>
              </a:rPr>
              <a:t>p</a:t>
            </a:r>
            <a:r>
              <a:rPr lang="pl-PL" dirty="0" smtClean="0">
                <a:latin typeface="+mj-lt"/>
              </a:rPr>
              <a:t>ostanowienia </a:t>
            </a:r>
            <a:endParaRPr lang="pl-PL" dirty="0">
              <a:latin typeface="+mj-lt"/>
            </a:endParaRPr>
          </a:p>
          <a:p>
            <a:pPr lvl="5" algn="just"/>
            <a:r>
              <a:rPr lang="pl-PL" dirty="0">
                <a:latin typeface="+mj-lt"/>
              </a:rPr>
              <a:t>u</a:t>
            </a:r>
            <a:r>
              <a:rPr lang="pl-PL" dirty="0" smtClean="0">
                <a:latin typeface="+mj-lt"/>
              </a:rPr>
              <a:t>chwały </a:t>
            </a:r>
            <a:r>
              <a:rPr lang="pl-PL" dirty="0">
                <a:latin typeface="+mj-lt"/>
              </a:rPr>
              <a:t>SN</a:t>
            </a:r>
          </a:p>
          <a:p>
            <a:pPr lvl="4" algn="just"/>
            <a:r>
              <a:rPr lang="pl-PL" dirty="0">
                <a:latin typeface="+mj-lt"/>
              </a:rPr>
              <a:t>z</a:t>
            </a:r>
            <a:r>
              <a:rPr lang="pl-PL" dirty="0" smtClean="0">
                <a:latin typeface="+mj-lt"/>
              </a:rPr>
              <a:t>arządzenia </a:t>
            </a:r>
            <a:endParaRPr lang="pl-PL" dirty="0">
              <a:latin typeface="+mj-lt"/>
            </a:endParaRPr>
          </a:p>
          <a:p>
            <a:pPr algn="just"/>
            <a:r>
              <a:rPr lang="pl-PL" dirty="0">
                <a:latin typeface="+mj-lt"/>
              </a:rPr>
              <a:t>s</a:t>
            </a:r>
            <a:r>
              <a:rPr lang="pl-PL" dirty="0" smtClean="0">
                <a:latin typeface="+mj-lt"/>
              </a:rPr>
              <a:t>postrzeżenia procesowe – pojmowanie wyrażeń zmysłowych</a:t>
            </a:r>
            <a:endParaRPr lang="pl-PL" dirty="0">
              <a:latin typeface="+mj-lt"/>
            </a:endParaRPr>
          </a:p>
          <a:p>
            <a:pPr algn="just"/>
            <a:r>
              <a:rPr lang="pl-PL" dirty="0">
                <a:latin typeface="+mj-lt"/>
              </a:rPr>
              <a:t>c</a:t>
            </a:r>
            <a:r>
              <a:rPr lang="pl-PL" dirty="0" smtClean="0">
                <a:latin typeface="+mj-lt"/>
              </a:rPr>
              <a:t>zynności </a:t>
            </a:r>
            <a:r>
              <a:rPr lang="pl-PL" dirty="0">
                <a:latin typeface="+mj-lt"/>
              </a:rPr>
              <a:t>realne – stwarzanie lub zmiana sytuacji faktycznych np. przeszukanie </a:t>
            </a:r>
          </a:p>
        </p:txBody>
      </p:sp>
      <p:sp>
        <p:nvSpPr>
          <p:cNvPr id="7" name="Prostokąt zaokrąglony 6"/>
          <p:cNvSpPr/>
          <p:nvPr/>
        </p:nvSpPr>
        <p:spPr>
          <a:xfrm>
            <a:off x="1524000" y="199697"/>
            <a:ext cx="9175531" cy="6621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Podział czynności ze względu na ich charakter</a:t>
            </a:r>
            <a:endParaRPr lang="pl-PL" sz="3600" dirty="0"/>
          </a:p>
        </p:txBody>
      </p:sp>
      <p:pic>
        <p:nvPicPr>
          <p:cNvPr id="9" name="Obraz 8" descr="Verzweifelt_Paragraf_524714.jpg"/>
          <p:cNvPicPr>
            <a:picLocks noChangeAspect="1"/>
          </p:cNvPicPr>
          <p:nvPr/>
        </p:nvPicPr>
        <p:blipFill>
          <a:blip r:embed="rId2" cstate="print"/>
          <a:stretch>
            <a:fillRect/>
          </a:stretch>
        </p:blipFill>
        <p:spPr>
          <a:xfrm>
            <a:off x="6995946" y="2331611"/>
            <a:ext cx="3566951" cy="3082586"/>
          </a:xfrm>
          <a:prstGeom prst="rect">
            <a:avLst/>
          </a:prstGeom>
        </p:spPr>
      </p:pic>
    </p:spTree>
    <p:extLst>
      <p:ext uri="{BB962C8B-B14F-4D97-AF65-F5344CB8AC3E}">
        <p14:creationId xmlns:p14="http://schemas.microsoft.com/office/powerpoint/2010/main" xmlns="" val="11254665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endParaRPr lang="pl-PL" sz="4800" dirty="0"/>
          </a:p>
        </p:txBody>
      </p:sp>
      <p:sp>
        <p:nvSpPr>
          <p:cNvPr id="3" name="Symbol zastępczy tekstu 2"/>
          <p:cNvSpPr>
            <a:spLocks noGrp="1"/>
          </p:cNvSpPr>
          <p:nvPr>
            <p:ph type="body" idx="1"/>
          </p:nvPr>
        </p:nvSpPr>
        <p:spPr>
          <a:xfrm>
            <a:off x="1056401" y="1394096"/>
            <a:ext cx="4754880" cy="822960"/>
          </a:xfrm>
        </p:spPr>
        <p:txBody>
          <a:bodyPr/>
          <a:lstStyle/>
          <a:p>
            <a:r>
              <a:rPr lang="pl-PL" dirty="0">
                <a:solidFill>
                  <a:schemeClr val="accent1">
                    <a:lumMod val="50000"/>
                  </a:schemeClr>
                </a:solidFill>
              </a:rPr>
              <a:t>Postępowanie przygotowawcze</a:t>
            </a:r>
            <a:r>
              <a:rPr lang="pl-PL" dirty="0"/>
              <a:t>	</a:t>
            </a:r>
          </a:p>
        </p:txBody>
      </p:sp>
      <p:sp>
        <p:nvSpPr>
          <p:cNvPr id="4" name="Symbol zastępczy zawartości 3"/>
          <p:cNvSpPr>
            <a:spLocks noGrp="1"/>
          </p:cNvSpPr>
          <p:nvPr>
            <p:ph sz="half" idx="2"/>
          </p:nvPr>
        </p:nvSpPr>
        <p:spPr>
          <a:xfrm>
            <a:off x="275302" y="2776453"/>
            <a:ext cx="6744929" cy="3932367"/>
          </a:xfrm>
        </p:spPr>
        <p:txBody>
          <a:bodyPr>
            <a:noAutofit/>
          </a:bodyPr>
          <a:lstStyle/>
          <a:p>
            <a:pPr algn="just"/>
            <a:r>
              <a:rPr lang="pl-PL" sz="1600" dirty="0">
                <a:solidFill>
                  <a:schemeClr val="accent1">
                    <a:lumMod val="50000"/>
                  </a:schemeClr>
                </a:solidFill>
              </a:rPr>
              <a:t>a</a:t>
            </a:r>
            <a:r>
              <a:rPr lang="pl-PL" sz="1600" dirty="0" smtClean="0">
                <a:solidFill>
                  <a:schemeClr val="accent1">
                    <a:lumMod val="50000"/>
                  </a:schemeClr>
                </a:solidFill>
              </a:rPr>
              <a:t>rt. 156 § 5 k.p.k.</a:t>
            </a:r>
          </a:p>
          <a:p>
            <a:pPr algn="just"/>
            <a:r>
              <a:rPr lang="pl-PL" sz="1600" dirty="0" smtClean="0">
                <a:solidFill>
                  <a:schemeClr val="accent1">
                    <a:lumMod val="50000"/>
                  </a:schemeClr>
                </a:solidFill>
              </a:rPr>
              <a:t>Można </a:t>
            </a:r>
            <a:r>
              <a:rPr lang="pl-PL" sz="1600" dirty="0">
                <a:solidFill>
                  <a:schemeClr val="accent1">
                    <a:lumMod val="50000"/>
                  </a:schemeClr>
                </a:solidFill>
              </a:rPr>
              <a:t>odmówić dostępu do akt:</a:t>
            </a:r>
          </a:p>
          <a:p>
            <a:pPr lvl="1" algn="just"/>
            <a:r>
              <a:rPr lang="pl-PL" sz="1400" dirty="0">
                <a:solidFill>
                  <a:schemeClr val="accent1">
                    <a:lumMod val="50000"/>
                  </a:schemeClr>
                </a:solidFill>
              </a:rPr>
              <a:t>gdy zachodzi potrzeba zabezpieczenia prawidłowego toku postępowania </a:t>
            </a:r>
          </a:p>
          <a:p>
            <a:pPr lvl="1" algn="just"/>
            <a:r>
              <a:rPr lang="pl-PL" sz="1400" dirty="0">
                <a:solidFill>
                  <a:schemeClr val="accent1">
                    <a:lumMod val="50000"/>
                  </a:schemeClr>
                </a:solidFill>
              </a:rPr>
              <a:t>konieczność ochrony ważnego interesu państwa </a:t>
            </a:r>
          </a:p>
          <a:p>
            <a:pPr algn="just"/>
            <a:r>
              <a:rPr lang="pl-PL" sz="1600" dirty="0">
                <a:solidFill>
                  <a:schemeClr val="accent1">
                    <a:lumMod val="50000"/>
                  </a:schemeClr>
                </a:solidFill>
              </a:rPr>
              <a:t>p</a:t>
            </a:r>
            <a:r>
              <a:rPr lang="pl-PL" sz="1600" dirty="0" smtClean="0">
                <a:solidFill>
                  <a:schemeClr val="accent1">
                    <a:lumMod val="50000"/>
                  </a:schemeClr>
                </a:solidFill>
              </a:rPr>
              <a:t>o </a:t>
            </a:r>
            <a:r>
              <a:rPr lang="pl-PL" sz="1600" dirty="0">
                <a:solidFill>
                  <a:schemeClr val="accent1">
                    <a:lumMod val="50000"/>
                  </a:schemeClr>
                </a:solidFill>
              </a:rPr>
              <a:t>wydaniu postanowienia o umorzeniu/odmowie wszczęcia postępowania przygotowawczego osoby, które mogą złożyć zażalenie mogą również zapoznać się z aktami – art. 306 § 1b</a:t>
            </a:r>
          </a:p>
          <a:p>
            <a:pPr algn="just"/>
            <a:r>
              <a:rPr lang="pl-PL" sz="1600" dirty="0">
                <a:solidFill>
                  <a:schemeClr val="accent1">
                    <a:lumMod val="50000"/>
                  </a:schemeClr>
                </a:solidFill>
              </a:rPr>
              <a:t>p</a:t>
            </a:r>
            <a:r>
              <a:rPr lang="pl-PL" sz="1600" dirty="0" smtClean="0">
                <a:solidFill>
                  <a:schemeClr val="accent1">
                    <a:lumMod val="50000"/>
                  </a:schemeClr>
                </a:solidFill>
              </a:rPr>
              <a:t>okrzywdzonemu </a:t>
            </a:r>
            <a:r>
              <a:rPr lang="pl-PL" sz="1600" dirty="0">
                <a:solidFill>
                  <a:schemeClr val="accent1">
                    <a:lumMod val="50000"/>
                  </a:schemeClr>
                </a:solidFill>
              </a:rPr>
              <a:t>nie można odmówić dostępu do akt postępowania, gdy wyznaczono termin końcowego zaznajomienia podejrzanego z aktami sprawy – por. art. 321 </a:t>
            </a:r>
          </a:p>
          <a:p>
            <a:pPr algn="just"/>
            <a:r>
              <a:rPr lang="pl-PL" sz="1600" dirty="0" smtClean="0">
                <a:solidFill>
                  <a:schemeClr val="accent1">
                    <a:lumMod val="50000"/>
                  </a:schemeClr>
                </a:solidFill>
              </a:rPr>
              <a:t>art</a:t>
            </a:r>
            <a:r>
              <a:rPr lang="pl-PL" sz="1600" dirty="0">
                <a:solidFill>
                  <a:schemeClr val="accent1">
                    <a:lumMod val="50000"/>
                  </a:schemeClr>
                </a:solidFill>
              </a:rPr>
              <a: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034611" y="1394097"/>
            <a:ext cx="4754880" cy="822960"/>
          </a:xfrm>
        </p:spPr>
        <p:txBody>
          <a:bodyPr/>
          <a:lstStyle/>
          <a:p>
            <a:r>
              <a:rPr lang="pl-PL" dirty="0">
                <a:solidFill>
                  <a:schemeClr val="accent1">
                    <a:lumMod val="50000"/>
                  </a:schemeClr>
                </a:solidFill>
              </a:rPr>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sz="1600" dirty="0">
                <a:solidFill>
                  <a:schemeClr val="accent1">
                    <a:lumMod val="50000"/>
                  </a:schemeClr>
                </a:solidFill>
              </a:rPr>
              <a:t>a</a:t>
            </a:r>
            <a:r>
              <a:rPr lang="pl-PL" sz="1600" dirty="0" smtClean="0">
                <a:solidFill>
                  <a:schemeClr val="accent1">
                    <a:lumMod val="50000"/>
                  </a:schemeClr>
                </a:solidFill>
              </a:rPr>
              <a:t>rt.156 § 1 k.p.k. </a:t>
            </a:r>
          </a:p>
          <a:p>
            <a:pPr algn="just"/>
            <a:r>
              <a:rPr lang="pl-PL" sz="1600" dirty="0" smtClean="0">
                <a:solidFill>
                  <a:schemeClr val="accent1">
                    <a:lumMod val="50000"/>
                  </a:schemeClr>
                </a:solidFill>
              </a:rPr>
              <a:t>Zasadą jest </a:t>
            </a:r>
            <a:r>
              <a:rPr lang="pl-PL" sz="1600" dirty="0">
                <a:solidFill>
                  <a:schemeClr val="accent1">
                    <a:lumMod val="50000"/>
                  </a:schemeClr>
                </a:solidFill>
              </a:rPr>
              <a:t>udostępnianie akt</a:t>
            </a:r>
          </a:p>
          <a:p>
            <a:pPr algn="just"/>
            <a:r>
              <a:rPr lang="pl-PL" sz="1600" dirty="0">
                <a:solidFill>
                  <a:schemeClr val="accent1">
                    <a:lumMod val="50000"/>
                  </a:schemeClr>
                </a:solidFill>
              </a:rPr>
              <a:t>Jawność wewnętrzna postępowania</a:t>
            </a:r>
          </a:p>
          <a:p>
            <a:pPr algn="just"/>
            <a:r>
              <a:rPr lang="pl-PL" sz="1600" dirty="0">
                <a:solidFill>
                  <a:schemeClr val="accent1">
                    <a:lumMod val="50000"/>
                  </a:schemeClr>
                </a:solidFill>
              </a:rPr>
              <a:t>Nie można odmówić stronom dostępu do akt sprawy </a:t>
            </a:r>
            <a:r>
              <a:rPr lang="pl-PL" sz="1600" dirty="0" smtClean="0">
                <a:solidFill>
                  <a:schemeClr val="accent1">
                    <a:lumMod val="50000"/>
                  </a:schemeClr>
                </a:solidFill>
              </a:rPr>
              <a:t>sądowej</a:t>
            </a:r>
            <a:endParaRPr lang="pl-PL" dirty="0">
              <a:solidFill>
                <a:schemeClr val="accent1">
                  <a:lumMod val="50000"/>
                </a:schemeClr>
              </a:solidFill>
            </a:endParaRPr>
          </a:p>
        </p:txBody>
      </p:sp>
      <p:sp>
        <p:nvSpPr>
          <p:cNvPr id="8" name="pole tekstowe 7"/>
          <p:cNvSpPr txBox="1"/>
          <p:nvPr/>
        </p:nvSpPr>
        <p:spPr>
          <a:xfrm>
            <a:off x="7374194" y="5231493"/>
            <a:ext cx="4623315" cy="1200329"/>
          </a:xfrm>
          <a:prstGeom prst="rect">
            <a:avLst/>
          </a:prstGeom>
          <a:ln>
            <a:solidFill>
              <a:schemeClr val="tx2">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solidFill>
                  <a:schemeClr val="accent1">
                    <a:lumMod val="50000"/>
                  </a:schemeClr>
                </a:solidFill>
              </a:rPr>
              <a:t>Art.159.Na odmowę udostępnienia akt w postępowaniu przygotowawczym przysługuje stronom zażalenie; na zarządzenie prokuratora </a:t>
            </a:r>
            <a:r>
              <a:rPr lang="pl-PL" b="1" dirty="0">
                <a:solidFill>
                  <a:schemeClr val="accent1">
                    <a:lumMod val="50000"/>
                  </a:schemeClr>
                </a:solidFill>
              </a:rPr>
              <a:t>zażalenie przysługuje do </a:t>
            </a:r>
            <a:r>
              <a:rPr lang="pl-PL" b="1" dirty="0" smtClean="0">
                <a:solidFill>
                  <a:schemeClr val="accent1">
                    <a:lumMod val="50000"/>
                  </a:schemeClr>
                </a:solidFill>
              </a:rPr>
              <a:t>sądu</a:t>
            </a:r>
            <a:endParaRPr lang="pl-PL" u="sng" dirty="0"/>
          </a:p>
        </p:txBody>
      </p:sp>
      <p:sp>
        <p:nvSpPr>
          <p:cNvPr id="9" name="Prostokąt zaokrąglony 8"/>
          <p:cNvSpPr/>
          <p:nvPr/>
        </p:nvSpPr>
        <p:spPr>
          <a:xfrm>
            <a:off x="2571077" y="441064"/>
            <a:ext cx="7153835" cy="9359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smtClean="0"/>
              <a:t>Dostęp do akt postępowania</a:t>
            </a:r>
            <a:endParaRPr lang="pl-PL" sz="4400" dirty="0"/>
          </a:p>
        </p:txBody>
      </p:sp>
    </p:spTree>
    <p:extLst>
      <p:ext uri="{BB962C8B-B14F-4D97-AF65-F5344CB8AC3E}">
        <p14:creationId xmlns:p14="http://schemas.microsoft.com/office/powerpoint/2010/main" xmlns="" val="326415883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258677" y="1734207"/>
            <a:ext cx="11775668" cy="492551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ytuł 6"/>
          <p:cNvSpPr>
            <a:spLocks noGrp="1"/>
          </p:cNvSpPr>
          <p:nvPr>
            <p:ph type="title"/>
          </p:nvPr>
        </p:nvSpPr>
        <p:spPr/>
        <p:txBody>
          <a:bodyPr>
            <a:normAutofit/>
          </a:bodyPr>
          <a:lstStyle/>
          <a:p>
            <a:endParaRPr lang="pl-PL" dirty="0"/>
          </a:p>
        </p:txBody>
      </p:sp>
      <p:sp>
        <p:nvSpPr>
          <p:cNvPr id="8" name="Symbol zastępczy zawartości 7"/>
          <p:cNvSpPr>
            <a:spLocks noGrp="1"/>
          </p:cNvSpPr>
          <p:nvPr>
            <p:ph idx="1"/>
          </p:nvPr>
        </p:nvSpPr>
        <p:spPr>
          <a:xfrm>
            <a:off x="353961" y="1914861"/>
            <a:ext cx="11602065" cy="4790739"/>
          </a:xfrm>
        </p:spPr>
        <p:txBody>
          <a:bodyPr>
            <a:normAutofit fontScale="62500" lnSpcReduction="20000"/>
          </a:bodyPr>
          <a:lstStyle/>
          <a:p>
            <a:pPr algn="just"/>
            <a:r>
              <a:rPr lang="pl-PL" dirty="0" smtClean="0">
                <a:solidFill>
                  <a:schemeClr val="bg1"/>
                </a:solidFill>
              </a:rPr>
              <a:t>art</a:t>
            </a:r>
            <a:r>
              <a:rPr lang="pl-PL" dirty="0">
                <a:solidFill>
                  <a:schemeClr val="bg1"/>
                </a:solidFill>
              </a:rPr>
              <a: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endParaRPr lang="pl-PL" dirty="0">
              <a:solidFill>
                <a:schemeClr val="bg1"/>
              </a:solidFill>
            </a:endParaRPr>
          </a:p>
          <a:p>
            <a:pPr algn="just"/>
            <a:r>
              <a:rPr lang="pl-PL" dirty="0" smtClean="0">
                <a:solidFill>
                  <a:schemeClr val="bg1"/>
                </a:solidFill>
              </a:rPr>
              <a:t>art</a:t>
            </a:r>
            <a:r>
              <a:rPr lang="pl-PL" dirty="0">
                <a:solidFill>
                  <a:schemeClr val="bg1"/>
                </a:solidFill>
              </a:rPr>
              <a:t>. 249a § 1 Podstawę orzeczenia o zastosowaniu lub przedłużeniu tymczasowego aresztowania mogą stanowić ustalenia poczynione na podstawie:</a:t>
            </a:r>
          </a:p>
          <a:p>
            <a:pPr lvl="1" algn="just"/>
            <a:r>
              <a:rPr lang="pl-PL" dirty="0">
                <a:solidFill>
                  <a:schemeClr val="bg1"/>
                </a:solidFill>
              </a:rPr>
              <a:t>1)dowodów jawnych dla oskarżonego i jego obrońcy,</a:t>
            </a:r>
          </a:p>
          <a:p>
            <a:pPr lvl="1" algn="just"/>
            <a:r>
              <a:rPr lang="pl-PL" dirty="0">
                <a:solidFill>
                  <a:schemeClr val="bg1"/>
                </a:solidFill>
              </a:rPr>
              <a:t>2)dowodów z zeznań świadków, o których mowa w art. 250 § 2b.</a:t>
            </a:r>
          </a:p>
          <a:p>
            <a:pPr algn="just"/>
            <a:r>
              <a:rPr lang="pl-PL" dirty="0">
                <a:solidFill>
                  <a:schemeClr val="bg1"/>
                </a:solidFill>
              </a:rPr>
              <a:t>§ 2. Sąd, uprzedzając o tym prokuratora, uwzględnia z urzędu także okoliczności, których prokurator nie ujawnił, po ich ujawnieniu na posiedzeniu, jeżeli są one korzystne dla oskarżonego.</a:t>
            </a:r>
          </a:p>
          <a:p>
            <a:pPr algn="just"/>
            <a:endParaRPr lang="pl-PL" dirty="0">
              <a:solidFill>
                <a:schemeClr val="bg1"/>
              </a:solidFill>
            </a:endParaRPr>
          </a:p>
          <a:p>
            <a:pPr algn="just"/>
            <a:r>
              <a:rPr lang="pl-PL" dirty="0" smtClean="0">
                <a:solidFill>
                  <a:schemeClr val="bg1"/>
                </a:solidFill>
              </a:rPr>
              <a:t>art</a:t>
            </a:r>
            <a:r>
              <a:rPr lang="pl-PL" dirty="0">
                <a:solidFill>
                  <a:schemeClr val="bg1"/>
                </a:solidFill>
              </a:rPr>
              <a: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
        <p:nvSpPr>
          <p:cNvPr id="4" name="Prostokąt zaokrąglony 3"/>
          <p:cNvSpPr/>
          <p:nvPr/>
        </p:nvSpPr>
        <p:spPr>
          <a:xfrm>
            <a:off x="1377227" y="126124"/>
            <a:ext cx="9767943" cy="152758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Dostęp do akt postępowania aresztowego</a:t>
            </a:r>
          </a:p>
          <a:p>
            <a:pPr algn="ctr"/>
            <a:endParaRPr lang="pl-PL" dirty="0"/>
          </a:p>
        </p:txBody>
      </p:sp>
    </p:spTree>
    <p:extLst>
      <p:ext uri="{BB962C8B-B14F-4D97-AF65-F5344CB8AC3E}">
        <p14:creationId xmlns:p14="http://schemas.microsoft.com/office/powerpoint/2010/main" xmlns="" val="449623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409904" y="1460938"/>
            <a:ext cx="11477296" cy="503445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p:txBody>
          <a:bodyPr>
            <a:normAutofit fontScale="62500" lnSpcReduction="20000"/>
          </a:bodyPr>
          <a:lstStyle/>
          <a:p>
            <a:pPr algn="just">
              <a:buNone/>
            </a:pPr>
            <a:r>
              <a:rPr lang="pl-PL" b="1" dirty="0" smtClean="0"/>
              <a:t>	Trybunał </a:t>
            </a:r>
            <a:r>
              <a:rPr lang="pl-PL" b="1" dirty="0"/>
              <a:t>Konstytucyjny wielokrotnie podkreślał, że konstytucyjne prawo do obrony jest nie tylko fundamentalną zasadą procesu karnego, ale także elementarnym standardem demokratycznego państwa prawnego </a:t>
            </a:r>
            <a:r>
              <a:rPr lang="pl-PL" dirty="0"/>
              <a:t>(por. wyroki TK z: 6 grudnia 2004 r., sygn. SK 29/04, OTK ZU nr 11/A/2004, poz. 114 oraz 19 marca 2007 r., sygn. K 47/05, OTK ZU nr 3/A/2007, poz. 27</a:t>
            </a:r>
            <a:r>
              <a:rPr lang="pl-PL" dirty="0" smtClean="0"/>
              <a:t>).</a:t>
            </a:r>
          </a:p>
          <a:p>
            <a:pPr algn="just">
              <a:buNone/>
            </a:pPr>
            <a:endParaRPr lang="pl-PL" b="1" dirty="0"/>
          </a:p>
          <a:p>
            <a:pPr algn="just">
              <a:buNone/>
            </a:pPr>
            <a:r>
              <a:rPr lang="pl-PL" b="1" dirty="0" smtClean="0"/>
              <a:t>	Zakorzenienie </a:t>
            </a:r>
            <a:r>
              <a:rPr lang="pl-PL" b="1" dirty="0"/>
              <a:t>prawa do obrony w konstytucyjnej zasadzie demokratycznego państwa prawnego powoduje, że odnosi się ono nie tylko do postępowania karnego, ale także innych postępowań toczących się w przedmiocie odpowiedzialności o charakterze represyjnym</a:t>
            </a:r>
            <a:r>
              <a:rPr lang="pl-PL" dirty="0"/>
              <a:t> (por. wyroki TK z: 4 lipca 2002 r., sygn. P 12/01, OTK ZU nr 4/A/2002, poz. 50; 3 listopada 2004, sygn. K 18/03, OTK ZU nr 10/A/2004, poz. 103; 19 marca 2007, sygn. K 47/05, OTK ZU nr 3/A/2007, poz. 27</a:t>
            </a:r>
            <a:r>
              <a:rPr lang="pl-PL" dirty="0" smtClean="0"/>
              <a:t>).</a:t>
            </a:r>
          </a:p>
          <a:p>
            <a:pPr algn="just">
              <a:buNone/>
            </a:pPr>
            <a:r>
              <a:rPr lang="pl-PL" dirty="0"/>
              <a:t>	</a:t>
            </a:r>
            <a:endParaRPr lang="pl-PL" dirty="0" smtClean="0"/>
          </a:p>
          <a:p>
            <a:pPr algn="just">
              <a:buNone/>
            </a:pPr>
            <a:r>
              <a:rPr lang="pl-PL" dirty="0"/>
              <a:t>	</a:t>
            </a:r>
            <a:r>
              <a:rPr lang="pl-PL" dirty="0" smtClean="0"/>
              <a:t>Prawo </a:t>
            </a:r>
            <a:r>
              <a:rPr lang="pl-PL" dirty="0"/>
              <a:t>to należy więc rozumieć szeroko: jako przysługujące każdemu od chwili wszczęcia przeciwko niemu postępowania karnego (w praktyce od chwili przedstawienia zarzutów) aż do wydania prawomocnego wyroku i jego wykonania. Jeszcze dalej idą najnowsze orzeczenia Sądu Najwyższego, wedle których </a:t>
            </a:r>
            <a:r>
              <a:rPr lang="pl-PL" b="1" dirty="0" smtClean="0"/>
              <a:t>nie </a:t>
            </a:r>
            <a:r>
              <a:rPr lang="pl-PL" b="1" dirty="0"/>
              <a:t>formalne postawienie zarzutu popełnienia przestępstwa, lecz już pierwsza czynność organów procesowych skierowana na ściganie określonej osoby czyni ją podmiotem prawa do obrony.</a:t>
            </a:r>
            <a:endParaRPr lang="pl-PL" dirty="0"/>
          </a:p>
        </p:txBody>
      </p:sp>
      <p:sp>
        <p:nvSpPr>
          <p:cNvPr id="4" name="Prostokąt zaokrąglony 3"/>
          <p:cNvSpPr/>
          <p:nvPr/>
        </p:nvSpPr>
        <p:spPr>
          <a:xfrm>
            <a:off x="662152" y="147146"/>
            <a:ext cx="11014842" cy="125073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smtClean="0"/>
              <a:t>Wyrok TK z 3.06.2007 r., sygn. akt K 42/07</a:t>
            </a:r>
          </a:p>
          <a:p>
            <a:pPr algn="ctr"/>
            <a:endParaRPr lang="pl-PL" dirty="0"/>
          </a:p>
        </p:txBody>
      </p:sp>
    </p:spTree>
    <p:extLst>
      <p:ext uri="{BB962C8B-B14F-4D97-AF65-F5344CB8AC3E}">
        <p14:creationId xmlns:p14="http://schemas.microsoft.com/office/powerpoint/2010/main" xmlns="" val="11917324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504497" y="1723696"/>
            <a:ext cx="11361683" cy="456149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41129" y="1831430"/>
            <a:ext cx="10941269" cy="4432735"/>
          </a:xfrm>
        </p:spPr>
        <p:txBody>
          <a:bodyPr>
            <a:normAutofit lnSpcReduction="10000"/>
          </a:bodyPr>
          <a:lstStyle/>
          <a:p>
            <a:pPr algn="just">
              <a:buNone/>
            </a:pPr>
            <a:r>
              <a:rPr lang="pl-PL" sz="3200" dirty="0" smtClean="0">
                <a:solidFill>
                  <a:schemeClr val="accent1">
                    <a:lumMod val="50000"/>
                  </a:schemeClr>
                </a:solidFill>
              </a:rPr>
              <a:t>	Zakres </a:t>
            </a:r>
            <a:r>
              <a:rPr lang="pl-PL" sz="3200" dirty="0">
                <a:solidFill>
                  <a:schemeClr val="accent1">
                    <a:lumMod val="50000"/>
                  </a:schemeClr>
                </a:solidFill>
              </a:rPr>
              <a:t>akt, które powinny być udostępnione aresztowanemu </a:t>
            </a:r>
            <a:endParaRPr lang="pl-PL" sz="3200" dirty="0" smtClean="0">
              <a:solidFill>
                <a:schemeClr val="accent1">
                  <a:lumMod val="50000"/>
                </a:schemeClr>
              </a:solidFill>
            </a:endParaRPr>
          </a:p>
          <a:p>
            <a:pPr algn="just">
              <a:buNone/>
            </a:pPr>
            <a:r>
              <a:rPr lang="pl-PL" dirty="0">
                <a:solidFill>
                  <a:schemeClr val="accent1">
                    <a:lumMod val="50000"/>
                  </a:schemeClr>
                </a:solidFill>
              </a:rPr>
              <a:t>	</a:t>
            </a:r>
            <a:r>
              <a:rPr lang="pl-PL" sz="3200" dirty="0" smtClean="0">
                <a:solidFill>
                  <a:schemeClr val="accent1">
                    <a:lumMod val="50000"/>
                  </a:schemeClr>
                </a:solidFill>
              </a:rPr>
              <a:t>i </a:t>
            </a:r>
            <a:r>
              <a:rPr lang="pl-PL" sz="3200" dirty="0">
                <a:solidFill>
                  <a:schemeClr val="accent1">
                    <a:lumMod val="50000"/>
                  </a:schemeClr>
                </a:solidFill>
              </a:rPr>
              <a:t>jego obrońcy, powinien być wyznaczany przez efektywność </a:t>
            </a:r>
            <a:endParaRPr lang="pl-PL" dirty="0">
              <a:solidFill>
                <a:schemeClr val="accent1">
                  <a:lumMod val="50000"/>
                </a:schemeClr>
              </a:solidFill>
            </a:endParaRPr>
          </a:p>
          <a:p>
            <a:pPr algn="just">
              <a:buNone/>
            </a:pPr>
            <a:r>
              <a:rPr lang="pl-PL" sz="3200" dirty="0" smtClean="0">
                <a:solidFill>
                  <a:schemeClr val="accent1">
                    <a:lumMod val="50000"/>
                  </a:schemeClr>
                </a:solidFill>
              </a:rPr>
              <a:t>	prawa </a:t>
            </a:r>
            <a:r>
              <a:rPr lang="pl-PL" sz="3200" dirty="0">
                <a:solidFill>
                  <a:schemeClr val="accent1">
                    <a:lumMod val="50000"/>
                  </a:schemeClr>
                </a:solidFill>
              </a:rPr>
              <a:t>do </a:t>
            </a:r>
            <a:r>
              <a:rPr lang="pl-PL" sz="3200" dirty="0" smtClean="0">
                <a:solidFill>
                  <a:schemeClr val="accent1">
                    <a:lumMod val="50000"/>
                  </a:schemeClr>
                </a:solidFill>
              </a:rPr>
              <a:t>obrony.</a:t>
            </a:r>
          </a:p>
          <a:p>
            <a:pPr algn="just">
              <a:buNone/>
            </a:pPr>
            <a:r>
              <a:rPr lang="pl-PL" dirty="0">
                <a:solidFill>
                  <a:schemeClr val="accent1">
                    <a:lumMod val="50000"/>
                  </a:schemeClr>
                </a:solidFill>
              </a:rPr>
              <a:t>	</a:t>
            </a:r>
            <a:endParaRPr lang="pl-PL" dirty="0" smtClean="0">
              <a:solidFill>
                <a:schemeClr val="accent1">
                  <a:lumMod val="50000"/>
                </a:schemeClr>
              </a:solidFill>
            </a:endParaRPr>
          </a:p>
          <a:p>
            <a:pPr algn="just">
              <a:buNone/>
            </a:pPr>
            <a:r>
              <a:rPr lang="pl-PL" sz="3600" dirty="0">
                <a:solidFill>
                  <a:schemeClr val="accent1">
                    <a:lumMod val="50000"/>
                  </a:schemeClr>
                </a:solidFill>
              </a:rPr>
              <a:t>	</a:t>
            </a:r>
            <a:r>
              <a:rPr lang="pl-PL" sz="3600" dirty="0" smtClean="0">
                <a:solidFill>
                  <a:schemeClr val="accent1">
                    <a:lumMod val="50000"/>
                  </a:schemeClr>
                </a:solidFill>
              </a:rPr>
              <a:t>Jawne </a:t>
            </a:r>
            <a:r>
              <a:rPr lang="pl-PL" sz="3600" dirty="0">
                <a:solidFill>
                  <a:schemeClr val="accent1">
                    <a:lumMod val="50000"/>
                  </a:schemeClr>
                </a:solidFill>
              </a:rPr>
              <a:t>muszą być więc wszystkie te materiały postępowania przygotowawczego, które uzasadniają wniosek prokuratora o zastosowanie lub przedłużenie tymczasowego aresztowania.</a:t>
            </a:r>
            <a:endParaRPr lang="pl-PL" sz="3200" dirty="0">
              <a:solidFill>
                <a:schemeClr val="accent1">
                  <a:lumMod val="50000"/>
                </a:schemeClr>
              </a:solidFill>
            </a:endParaRPr>
          </a:p>
        </p:txBody>
      </p:sp>
      <p:sp>
        <p:nvSpPr>
          <p:cNvPr id="4" name="Tytuł 3"/>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pl-PL" sz="4800" dirty="0" smtClean="0"/>
              <a:t/>
            </a:r>
            <a:br>
              <a:rPr lang="pl-PL" sz="4800" dirty="0" smtClean="0"/>
            </a:br>
            <a:r>
              <a:rPr lang="pl-PL" sz="4800" dirty="0" smtClean="0"/>
              <a:t>Wyrok TK z 3.06.2007 r., sygn. akt K 42/07</a:t>
            </a:r>
          </a:p>
          <a:p>
            <a:pPr algn="ctr"/>
            <a:endParaRPr lang="pl-PL" dirty="0"/>
          </a:p>
        </p:txBody>
      </p:sp>
    </p:spTree>
    <p:extLst>
      <p:ext uri="{BB962C8B-B14F-4D97-AF65-F5344CB8AC3E}">
        <p14:creationId xmlns:p14="http://schemas.microsoft.com/office/powerpoint/2010/main" xmlns="" val="24497696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935422" y="1303283"/>
            <a:ext cx="10815145" cy="3878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Odtwarzanie zaginionych lub zniszczonych akt</a:t>
            </a:r>
          </a:p>
          <a:p>
            <a:pPr algn="ctr"/>
            <a:endParaRPr lang="pl-PL" sz="4000" dirty="0" smtClean="0"/>
          </a:p>
          <a:p>
            <a:pPr algn="ctr"/>
            <a:r>
              <a:rPr lang="pl-PL" sz="4000" dirty="0" smtClean="0"/>
              <a:t>- art. 160-166 k.p.k.</a:t>
            </a:r>
          </a:p>
          <a:p>
            <a:pPr algn="ctr"/>
            <a:endParaRPr lang="pl-PL" dirty="0"/>
          </a:p>
        </p:txBody>
      </p:sp>
    </p:spTree>
    <p:extLst>
      <p:ext uri="{BB962C8B-B14F-4D97-AF65-F5344CB8AC3E}">
        <p14:creationId xmlns:p14="http://schemas.microsoft.com/office/powerpoint/2010/main" xmlns="" val="42484480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0" y="1524001"/>
            <a:ext cx="12192000" cy="352096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smtClean="0"/>
          </a:p>
          <a:p>
            <a:pPr algn="ctr"/>
            <a:endParaRPr lang="pl-PL" sz="4800" dirty="0" smtClean="0"/>
          </a:p>
          <a:p>
            <a:pPr algn="ctr"/>
            <a:r>
              <a:rPr lang="pl-PL" sz="4800" dirty="0" smtClean="0"/>
              <a:t>Dziękuję za uwagę</a:t>
            </a:r>
          </a:p>
          <a:p>
            <a:pPr algn="ctr"/>
            <a:r>
              <a:rPr lang="pl-PL" sz="4800" dirty="0" smtClean="0">
                <a:sym typeface="Wingdings" pitchFamily="2" charset="2"/>
              </a:rPr>
              <a:t></a:t>
            </a:r>
          </a:p>
          <a:p>
            <a:pPr algn="ctr"/>
            <a:endParaRPr lang="pl-PL" sz="4800" dirty="0" smtClean="0">
              <a:sym typeface="Wingdings" pitchFamily="2" charset="2"/>
            </a:endParaRPr>
          </a:p>
          <a:p>
            <a:pPr algn="ctr"/>
            <a:endParaRPr lang="pl-PL"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0" y="387276"/>
            <a:ext cx="3259567" cy="492700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Wadliwość czynności procesowych </a:t>
            </a:r>
            <a:endParaRPr lang="pl-PL" sz="3600" dirty="0"/>
          </a:p>
        </p:txBody>
      </p:sp>
      <p:sp>
        <p:nvSpPr>
          <p:cNvPr id="5" name="Prostokąt zaokrąglony 4"/>
          <p:cNvSpPr/>
          <p:nvPr/>
        </p:nvSpPr>
        <p:spPr>
          <a:xfrm>
            <a:off x="4023360" y="365760"/>
            <a:ext cx="7982174" cy="1699708"/>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smtClean="0"/>
              <a:t>czynność wadliwa = czynność, która nie została podjęta zgodnie ze wszystkimi warunkami określonymi w ustawie procesowej</a:t>
            </a:r>
            <a:endParaRPr lang="pl-PL" sz="2800" dirty="0"/>
          </a:p>
        </p:txBody>
      </p:sp>
      <p:sp>
        <p:nvSpPr>
          <p:cNvPr id="6" name="Prostokąt zaokrąglony 5"/>
          <p:cNvSpPr/>
          <p:nvPr/>
        </p:nvSpPr>
        <p:spPr>
          <a:xfrm>
            <a:off x="4087906" y="2431228"/>
            <a:ext cx="7853082" cy="4044876"/>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smtClean="0"/>
              <a:t>Aby czynność procesowa był niewadliwa muszą być łącznie spełnione następujące warunki:</a:t>
            </a:r>
          </a:p>
          <a:p>
            <a:pPr marL="342900" indent="-342900">
              <a:buAutoNum type="arabicPeriod"/>
            </a:pPr>
            <a:r>
              <a:rPr lang="pl-PL" sz="2400" dirty="0" smtClean="0"/>
              <a:t>pozytywne przesłanki czynności procesowej (brak negatywnych przesłanek)</a:t>
            </a:r>
          </a:p>
          <a:p>
            <a:pPr marL="342900" indent="-342900">
              <a:buAutoNum type="arabicPeriod"/>
            </a:pPr>
            <a:r>
              <a:rPr lang="pl-PL" sz="2400" dirty="0" smtClean="0"/>
              <a:t>uczestnik postępowania ma zdolność do dokonania danej czynności procesowej</a:t>
            </a:r>
          </a:p>
          <a:p>
            <a:pPr marL="342900" indent="-342900">
              <a:buAutoNum type="arabicPeriod"/>
            </a:pPr>
            <a:r>
              <a:rPr lang="pl-PL" sz="2400" dirty="0" smtClean="0"/>
              <a:t> czynność przeprowadzona w odpowiedniej formie, miejscu, terminie</a:t>
            </a:r>
            <a:endParaRPr lang="pl-PL" sz="2400" dirty="0"/>
          </a:p>
        </p:txBody>
      </p:sp>
    </p:spTree>
    <p:extLst>
      <p:ext uri="{BB962C8B-B14F-4D97-AF65-F5344CB8AC3E}">
        <p14:creationId xmlns:p14="http://schemas.microsoft.com/office/powerpoint/2010/main" xmlns="" val="208556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t>Konsekwencje naruszenia warunków niewadliwości czynności procesowych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xmlns="" val="1060469442"/>
              </p:ext>
            </p:extLst>
          </p:nvPr>
        </p:nvGraphicFramePr>
        <p:xfrm>
          <a:off x="466344" y="2014728"/>
          <a:ext cx="11475720" cy="467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32007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472966" y="1450428"/>
            <a:ext cx="11193517" cy="511853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1600203"/>
            <a:ext cx="10972800" cy="4958252"/>
          </a:xfrm>
        </p:spPr>
        <p:txBody>
          <a:bodyPr>
            <a:normAutofit fontScale="62500" lnSpcReduction="20000"/>
          </a:bodyPr>
          <a:lstStyle/>
          <a:p>
            <a:pPr>
              <a:buNone/>
            </a:pPr>
            <a:r>
              <a:rPr lang="pl-PL" b="1" dirty="0">
                <a:solidFill>
                  <a:schemeClr val="bg1"/>
                </a:solidFill>
              </a:rPr>
              <a:t>Art.  101. </a:t>
            </a:r>
            <a:endParaRPr lang="pl-PL" b="1" dirty="0" smtClean="0">
              <a:solidFill>
                <a:schemeClr val="bg1"/>
              </a:solidFill>
            </a:endParaRPr>
          </a:p>
          <a:p>
            <a:pPr>
              <a:buNone/>
            </a:pPr>
            <a:r>
              <a:rPr lang="pl-PL" b="1" dirty="0" smtClean="0">
                <a:solidFill>
                  <a:schemeClr val="bg1"/>
                </a:solidFill>
              </a:rPr>
              <a:t>§</a:t>
            </a:r>
            <a:r>
              <a:rPr lang="pl-PL" b="1" dirty="0">
                <a:solidFill>
                  <a:schemeClr val="bg1"/>
                </a:solidFill>
              </a:rPr>
              <a:t>  1.  </a:t>
            </a:r>
            <a:r>
              <a:rPr lang="pl-PL" dirty="0" smtClean="0">
                <a:solidFill>
                  <a:schemeClr val="bg1"/>
                </a:solidFill>
              </a:rPr>
              <a:t>Wyrok</a:t>
            </a:r>
            <a:r>
              <a:rPr lang="pl-PL" dirty="0">
                <a:solidFill>
                  <a:schemeClr val="bg1"/>
                </a:solidFill>
              </a:rPr>
              <a:t>, nakaz karny, a także postanowienie zamykające drogę do wydania wyroku, w przedmiocie warunkowego umorzenia postępowania albo środka zabezpieczającego, oddalające wniosek o wznowienie postępowania oraz wydane na podstawie art. 420 § 1 lub 2, są nieważne z mocy samego prawa, jeżeli</a:t>
            </a:r>
            <a:r>
              <a:rPr lang="pl-PL" dirty="0" smtClean="0">
                <a:solidFill>
                  <a:schemeClr val="bg1"/>
                </a:solidFill>
              </a:rPr>
              <a:t>:</a:t>
            </a:r>
          </a:p>
          <a:p>
            <a:pPr>
              <a:buNone/>
            </a:pPr>
            <a:r>
              <a:rPr lang="pl-PL" dirty="0" smtClean="0">
                <a:solidFill>
                  <a:schemeClr val="bg1"/>
                </a:solidFill>
              </a:rPr>
              <a:t>	1)oskarżony </a:t>
            </a:r>
            <a:r>
              <a:rPr lang="pl-PL" dirty="0">
                <a:solidFill>
                  <a:schemeClr val="bg1"/>
                </a:solidFill>
              </a:rPr>
              <a:t>nie podlegał orzecznictwu polskich sądów karnych,</a:t>
            </a:r>
          </a:p>
          <a:p>
            <a:pPr>
              <a:buNone/>
            </a:pPr>
            <a:r>
              <a:rPr lang="pl-PL" dirty="0" smtClean="0">
                <a:solidFill>
                  <a:schemeClr val="bg1"/>
                </a:solidFill>
              </a:rPr>
              <a:t>	2)w </a:t>
            </a:r>
            <a:r>
              <a:rPr lang="pl-PL" dirty="0">
                <a:solidFill>
                  <a:schemeClr val="bg1"/>
                </a:solidFill>
              </a:rPr>
              <a:t>wydaniu orzeczenia brała udział osoba nieuprawniona albo niezdolna do orzekania bądź podlegająca wyłączeniu na podstawie art. 40 § 1 </a:t>
            </a:r>
            <a:r>
              <a:rPr lang="pl-PL" dirty="0" err="1">
                <a:solidFill>
                  <a:schemeClr val="bg1"/>
                </a:solidFill>
              </a:rPr>
              <a:t>pkt</a:t>
            </a:r>
            <a:r>
              <a:rPr lang="pl-PL" dirty="0">
                <a:solidFill>
                  <a:schemeClr val="bg1"/>
                </a:solidFill>
              </a:rPr>
              <a:t> 1-3 lub 6 oraz § 2 i 3,</a:t>
            </a:r>
          </a:p>
          <a:p>
            <a:pPr>
              <a:buNone/>
            </a:pPr>
            <a:r>
              <a:rPr lang="pl-PL" dirty="0" smtClean="0">
                <a:solidFill>
                  <a:schemeClr val="bg1"/>
                </a:solidFill>
              </a:rPr>
              <a:t>	3)orzeczenie </a:t>
            </a:r>
            <a:r>
              <a:rPr lang="pl-PL" dirty="0">
                <a:solidFill>
                  <a:schemeClr val="bg1"/>
                </a:solidFill>
              </a:rPr>
              <a:t>zostało wydane pomimo to, że inne postępowanie karne co do tego samego czynu tej samej osoby zostało już prawomocnie ukończone,</a:t>
            </a:r>
          </a:p>
          <a:p>
            <a:pPr>
              <a:buNone/>
            </a:pPr>
            <a:r>
              <a:rPr lang="pl-PL" dirty="0" smtClean="0">
                <a:solidFill>
                  <a:schemeClr val="bg1"/>
                </a:solidFill>
              </a:rPr>
              <a:t>	4)orzeczono </a:t>
            </a:r>
            <a:r>
              <a:rPr lang="pl-PL" dirty="0">
                <a:solidFill>
                  <a:schemeClr val="bg1"/>
                </a:solidFill>
              </a:rPr>
              <a:t>karę, środek karny lub środek zabezpieczający nie znane ustawie,</a:t>
            </a:r>
          </a:p>
          <a:p>
            <a:pPr>
              <a:buNone/>
            </a:pPr>
            <a:r>
              <a:rPr lang="pl-PL" dirty="0" smtClean="0">
                <a:solidFill>
                  <a:schemeClr val="bg1"/>
                </a:solidFill>
              </a:rPr>
              <a:t>	5)orzeczenie </a:t>
            </a:r>
            <a:r>
              <a:rPr lang="pl-PL" dirty="0">
                <a:solidFill>
                  <a:schemeClr val="bg1"/>
                </a:solidFill>
              </a:rPr>
              <a:t>zapadło z naruszeniem zasady większości głosów lub nie zostało podpisane przez którąkolwiek z osób biorących udział w jego </a:t>
            </a:r>
            <a:r>
              <a:rPr lang="pl-PL" dirty="0" smtClean="0">
                <a:solidFill>
                  <a:schemeClr val="bg1"/>
                </a:solidFill>
              </a:rPr>
              <a:t>wydaniu,</a:t>
            </a:r>
          </a:p>
          <a:p>
            <a:pPr>
              <a:buNone/>
            </a:pPr>
            <a:r>
              <a:rPr lang="pl-PL" dirty="0">
                <a:solidFill>
                  <a:schemeClr val="bg1"/>
                </a:solidFill>
              </a:rPr>
              <a:t>	</a:t>
            </a:r>
            <a:r>
              <a:rPr lang="pl-PL" dirty="0" smtClean="0">
                <a:solidFill>
                  <a:schemeClr val="bg1"/>
                </a:solidFill>
              </a:rPr>
              <a:t>6)sąd </a:t>
            </a:r>
            <a:r>
              <a:rPr lang="pl-PL" dirty="0">
                <a:solidFill>
                  <a:schemeClr val="bg1"/>
                </a:solidFill>
              </a:rPr>
              <a:t>orzekł w składzie nie znanym ustawie,</a:t>
            </a:r>
          </a:p>
          <a:p>
            <a:pPr>
              <a:buNone/>
            </a:pPr>
            <a:r>
              <a:rPr lang="pl-PL" dirty="0" smtClean="0">
                <a:solidFill>
                  <a:schemeClr val="bg1"/>
                </a:solidFill>
              </a:rPr>
              <a:t>	7)zachodzi </a:t>
            </a:r>
            <a:r>
              <a:rPr lang="pl-PL" dirty="0">
                <a:solidFill>
                  <a:schemeClr val="bg1"/>
                </a:solidFill>
              </a:rPr>
              <a:t>sprzeczność w treści orzeczenia, uniemożliwiająca jego wykonanie.</a:t>
            </a:r>
          </a:p>
          <a:p>
            <a:pPr>
              <a:buNone/>
            </a:pPr>
            <a:r>
              <a:rPr lang="pl-PL" b="1" dirty="0">
                <a:solidFill>
                  <a:schemeClr val="bg1"/>
                </a:solidFill>
              </a:rPr>
              <a:t>§  2.  </a:t>
            </a:r>
            <a:r>
              <a:rPr lang="pl-PL" dirty="0" smtClean="0">
                <a:solidFill>
                  <a:schemeClr val="bg1"/>
                </a:solidFill>
              </a:rPr>
              <a:t>Orzeczenie </a:t>
            </a:r>
            <a:r>
              <a:rPr lang="pl-PL" dirty="0">
                <a:solidFill>
                  <a:schemeClr val="bg1"/>
                </a:solidFill>
              </a:rPr>
              <a:t>wydane przez sąd w sprawie o wykroczenie, pomimo braku podstaw do rozpoznania sprawy w postępowaniu </a:t>
            </a:r>
            <a:r>
              <a:rPr lang="pl-PL" dirty="0" smtClean="0">
                <a:solidFill>
                  <a:schemeClr val="bg1"/>
                </a:solidFill>
              </a:rPr>
              <a:t>karnym</a:t>
            </a:r>
            <a:r>
              <a:rPr lang="pl-PL" dirty="0">
                <a:solidFill>
                  <a:schemeClr val="bg1"/>
                </a:solidFill>
              </a:rPr>
              <a:t>, nie jest z tego powodu nieważne.</a:t>
            </a:r>
          </a:p>
          <a:p>
            <a:endParaRPr lang="pl-PL" dirty="0"/>
          </a:p>
        </p:txBody>
      </p:sp>
      <p:sp>
        <p:nvSpPr>
          <p:cNvPr id="4" name="Prostokąt zaokrąglony 3"/>
          <p:cNvSpPr/>
          <p:nvPr/>
        </p:nvSpPr>
        <p:spPr>
          <a:xfrm>
            <a:off x="756746" y="168166"/>
            <a:ext cx="10615448" cy="10720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smtClean="0"/>
              <a:t>Nieważność</a:t>
            </a:r>
            <a:endParaRPr lang="pl-PL"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smtClean="0"/>
              <a:t>USTAWA</a:t>
            </a:r>
          </a:p>
          <a:p>
            <a:pPr algn="ctr"/>
            <a:r>
              <a:rPr lang="pl-PL" sz="2800" dirty="0" smtClean="0"/>
              <a:t>z dnia 23 lutego 1991 r.</a:t>
            </a:r>
          </a:p>
          <a:p>
            <a:pPr algn="ctr"/>
            <a:endParaRPr lang="pl-PL" sz="2800" b="1" dirty="0" smtClean="0"/>
          </a:p>
          <a:p>
            <a:pPr algn="ctr"/>
            <a:r>
              <a:rPr lang="pl-PL" sz="2800" b="1" dirty="0" smtClean="0"/>
              <a:t>o uznaniu za nieważne </a:t>
            </a:r>
          </a:p>
          <a:p>
            <a:pPr algn="ctr"/>
            <a:r>
              <a:rPr lang="pl-PL" sz="2800" b="1" dirty="0" smtClean="0"/>
              <a:t>orzeczeń wydanych wobec osób represjonowanych za działalność na rzecz niepodległego bytu Państwa Polskiego</a:t>
            </a:r>
            <a:endParaRPr lang="pl-PL" sz="2800" b="1" dirty="0"/>
          </a:p>
        </p:txBody>
      </p:sp>
      <p:sp>
        <p:nvSpPr>
          <p:cNvPr id="5" name="Prostokąt zaokrąglony 4"/>
          <p:cNvSpPr/>
          <p:nvPr/>
        </p:nvSpPr>
        <p:spPr>
          <a:xfrm>
            <a:off x="283780" y="525518"/>
            <a:ext cx="6863254" cy="5822730"/>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725214" y="597418"/>
            <a:ext cx="6096000" cy="5632311"/>
          </a:xfrm>
          <a:prstGeom prst="rect">
            <a:avLst/>
          </a:prstGeom>
        </p:spPr>
        <p:txBody>
          <a:bodyPr>
            <a:spAutoFit/>
          </a:bodyPr>
          <a:lstStyle/>
          <a:p>
            <a:pPr algn="just"/>
            <a:r>
              <a:rPr lang="pl-PL" b="1" dirty="0" smtClean="0"/>
              <a:t>Art.  1. </a:t>
            </a:r>
          </a:p>
          <a:p>
            <a:pPr algn="just"/>
            <a:r>
              <a:rPr lang="pl-PL" dirty="0" smtClean="0"/>
              <a:t>1. Uznaje się za nieważne orzeczenia wydane przez polskie organy ścigania i wymiaru sprawiedliwości lub przez organy pozasądowe w okresie od rozpoczęcia ich działalności na ziemiach polskich, począwszy od 1 stycznia 1944 r. do 31 grudnia 1989 r., jeżeli czyn zarzucony lub przypisany był związany z działalnością na rzecz niepodległego bytu Państwa Polskiego albo orzeczenie wydano z powodu takiej działalności, jak również orzeczenia wydane za opór przeciwko kolektywizacji wsi oraz obowiązkowym dostawom.</a:t>
            </a:r>
          </a:p>
          <a:p>
            <a:pPr algn="just"/>
            <a:endParaRPr lang="pl-PL" dirty="0" smtClean="0"/>
          </a:p>
          <a:p>
            <a:pPr algn="just"/>
            <a:r>
              <a:rPr lang="pl-PL" dirty="0" smtClean="0"/>
              <a:t>2. Przepis ust. 1 stosuje się również, jeżeli czyn został popełniony w celu uniknięcia w stosunku do siebie lub innej osoby represji za działalność, o której mowa w tym przepisie.</a:t>
            </a:r>
          </a:p>
          <a:p>
            <a:pPr algn="just"/>
            <a:endParaRPr lang="pl-PL" dirty="0" smtClean="0"/>
          </a:p>
          <a:p>
            <a:pPr algn="just"/>
            <a:r>
              <a:rPr lang="pl-PL" dirty="0" smtClean="0"/>
              <a:t>3. Przepisów ust. 1 i 2 nie stosuje się, jeżeli dobro poświęcone pozostawało w rażącej dysproporcji do dobra, które uzyskano lub zamierzano uzyskać, albo sposób działania lub zastosowany środek były rażąco niewspółmierne do zamierzonego lub osiągniętego skutku.</a:t>
            </a:r>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2471</TotalTime>
  <Words>3035</Words>
  <Application>Microsoft Office PowerPoint</Application>
  <PresentationFormat>Niestandardowy</PresentationFormat>
  <Paragraphs>409</Paragraphs>
  <Slides>55</Slides>
  <Notes>0</Notes>
  <HiddenSlides>0</HiddenSlides>
  <MMClips>0</MMClips>
  <ScaleCrop>false</ScaleCrop>
  <HeadingPairs>
    <vt:vector size="4" baseType="variant">
      <vt:variant>
        <vt:lpstr>Motyw</vt:lpstr>
      </vt:variant>
      <vt:variant>
        <vt:i4>1</vt:i4>
      </vt:variant>
      <vt:variant>
        <vt:lpstr>Tytuły slajdów</vt:lpstr>
      </vt:variant>
      <vt:variant>
        <vt:i4>55</vt:i4>
      </vt:variant>
    </vt:vector>
  </HeadingPairs>
  <TitlesOfParts>
    <vt:vector size="56" baseType="lpstr">
      <vt:lpstr>Motyw pakietu Office</vt:lpstr>
      <vt:lpstr>Slajd 1</vt:lpstr>
      <vt:lpstr>Slajd 2</vt:lpstr>
      <vt:lpstr>Slajd 3</vt:lpstr>
      <vt:lpstr>Slajd 4</vt:lpstr>
      <vt:lpstr>Slajd 5</vt:lpstr>
      <vt:lpstr>Slajd 6</vt:lpstr>
      <vt:lpstr>Konsekwencje naruszenia warunków niewadliwości czynności procesowych  </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Forum podejmowania decyzji procesowych </vt:lpstr>
      <vt:lpstr>Slajd 23</vt:lpstr>
      <vt:lpstr>Zasady udziału stron i innych podmiotów  w posiedzeniach sądu</vt:lpstr>
      <vt:lpstr>Slajd 25</vt:lpstr>
      <vt:lpstr>Doręczanie wyroków </vt:lpstr>
      <vt:lpstr>Prawomocność orzeczenia</vt:lpstr>
      <vt:lpstr>Sposoby komunikowania się z organami procesowymi</vt:lpstr>
      <vt:lpstr>Slajd 29</vt:lpstr>
      <vt:lpstr>Terminy procesowe </vt:lpstr>
      <vt:lpstr>Przywrócenie terminu zawitego</vt:lpstr>
      <vt:lpstr>Slajd 32</vt:lpstr>
      <vt:lpstr>Doręczenia </vt:lpstr>
      <vt:lpstr>Rodzaje doręczeń </vt:lpstr>
      <vt:lpstr>Doręczenie bezpośrednie </vt:lpstr>
      <vt:lpstr>Doręczenie bezpośrednio do odbiorcy </vt:lpstr>
      <vt:lpstr>Doręczenie pośrednie </vt:lpstr>
      <vt:lpstr>Doręczenie zastępcze </vt:lpstr>
      <vt:lpstr>Slajd 39</vt:lpstr>
      <vt:lpstr>Slajd 40</vt:lpstr>
      <vt:lpstr>Protokół</vt:lpstr>
      <vt:lpstr>Slajd 42</vt:lpstr>
      <vt:lpstr>Slajd 43</vt:lpstr>
      <vt:lpstr>Slajd 44</vt:lpstr>
      <vt:lpstr>Slajd 45</vt:lpstr>
      <vt:lpstr>Slajd 46</vt:lpstr>
      <vt:lpstr>Slajd 47</vt:lpstr>
      <vt:lpstr>Slajd 48</vt:lpstr>
      <vt:lpstr>Slajd 49</vt:lpstr>
      <vt:lpstr>Slajd 50</vt:lpstr>
      <vt:lpstr>Slajd 51</vt:lpstr>
      <vt:lpstr>Slajd 52</vt:lpstr>
      <vt:lpstr> Wyrok TK z 3.06.2007 r., sygn. akt K 42/07 </vt:lpstr>
      <vt:lpstr>Slajd 54</vt:lpstr>
      <vt:lpstr>Slajd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ANIA</cp:lastModifiedBy>
  <cp:revision>163</cp:revision>
  <dcterms:created xsi:type="dcterms:W3CDTF">2015-10-01T18:59:00Z</dcterms:created>
  <dcterms:modified xsi:type="dcterms:W3CDTF">2020-11-20T21:16:07Z</dcterms:modified>
</cp:coreProperties>
</file>