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67" r:id="rId4"/>
    <p:sldId id="268" r:id="rId5"/>
    <p:sldId id="271" r:id="rId6"/>
    <p:sldId id="272" r:id="rId7"/>
    <p:sldId id="278" r:id="rId8"/>
    <p:sldId id="270" r:id="rId9"/>
    <p:sldId id="274" r:id="rId10"/>
    <p:sldId id="275" r:id="rId11"/>
    <p:sldId id="279" r:id="rId12"/>
    <p:sldId id="280" r:id="rId13"/>
    <p:sldId id="281" r:id="rId14"/>
    <p:sldId id="282" r:id="rId15"/>
    <p:sldId id="283" r:id="rId16"/>
    <p:sldId id="284" r:id="rId17"/>
    <p:sldId id="285" r:id="rId18"/>
    <p:sldId id="286" r:id="rId19"/>
    <p:sldId id="287" r:id="rId20"/>
    <p:sldId id="288" r:id="rId21"/>
    <p:sldId id="293" r:id="rId22"/>
    <p:sldId id="294" r:id="rId23"/>
    <p:sldId id="290" r:id="rId24"/>
    <p:sldId id="295" r:id="rId25"/>
    <p:sldId id="292" r:id="rId26"/>
    <p:sldId id="296" r:id="rId27"/>
    <p:sldId id="297" r:id="rId28"/>
    <p:sldId id="299" r:id="rId29"/>
    <p:sldId id="356" r:id="rId30"/>
    <p:sldId id="357" r:id="rId31"/>
    <p:sldId id="300" r:id="rId32"/>
    <p:sldId id="353" r:id="rId33"/>
    <p:sldId id="354" r:id="rId34"/>
    <p:sldId id="355" r:id="rId35"/>
    <p:sldId id="298" r:id="rId36"/>
    <p:sldId id="318" r:id="rId37"/>
    <p:sldId id="319" r:id="rId38"/>
    <p:sldId id="320" r:id="rId39"/>
    <p:sldId id="321" r:id="rId40"/>
    <p:sldId id="322" r:id="rId41"/>
    <p:sldId id="323" r:id="rId42"/>
    <p:sldId id="328" r:id="rId43"/>
    <p:sldId id="329" r:id="rId44"/>
    <p:sldId id="340" r:id="rId45"/>
    <p:sldId id="341" r:id="rId46"/>
    <p:sldId id="342" r:id="rId47"/>
    <p:sldId id="343" r:id="rId48"/>
    <p:sldId id="344" r:id="rId49"/>
    <p:sldId id="345" r:id="rId50"/>
    <p:sldId id="346" r:id="rId51"/>
    <p:sldId id="347" r:id="rId52"/>
    <p:sldId id="348" r:id="rId53"/>
    <p:sldId id="349" r:id="rId54"/>
    <p:sldId id="350" r:id="rId55"/>
    <p:sldId id="351" r:id="rId56"/>
    <p:sldId id="352" r:id="rId57"/>
    <p:sldId id="330" r:id="rId58"/>
    <p:sldId id="358" r:id="rId59"/>
    <p:sldId id="361" r:id="rId60"/>
    <p:sldId id="362" r:id="rId61"/>
    <p:sldId id="363" r:id="rId62"/>
    <p:sldId id="364" r:id="rId63"/>
    <p:sldId id="365" r:id="rId64"/>
    <p:sldId id="366" r:id="rId65"/>
    <p:sldId id="331" r:id="rId66"/>
    <p:sldId id="332" r:id="rId67"/>
    <p:sldId id="333" r:id="rId68"/>
    <p:sldId id="334" r:id="rId69"/>
    <p:sldId id="335" r:id="rId70"/>
    <p:sldId id="336" r:id="rId71"/>
    <p:sldId id="337" r:id="rId72"/>
    <p:sldId id="338" r:id="rId73"/>
    <p:sldId id="269" r:id="rId74"/>
    <p:sldId id="339" r:id="rId75"/>
    <p:sldId id="371" r:id="rId76"/>
    <p:sldId id="367" r:id="rId77"/>
    <p:sldId id="368" r:id="rId78"/>
    <p:sldId id="370" r:id="rId79"/>
    <p:sldId id="369" r:id="rId80"/>
    <p:sldId id="327" r:id="rId81"/>
    <p:sldId id="374" r:id="rId82"/>
    <p:sldId id="373" r:id="rId83"/>
    <p:sldId id="375" r:id="rId84"/>
    <p:sldId id="376" r:id="rId85"/>
    <p:sldId id="377" r:id="rId86"/>
    <p:sldId id="379" r:id="rId87"/>
    <p:sldId id="380" r:id="rId88"/>
    <p:sldId id="381" r:id="rId89"/>
    <p:sldId id="382" r:id="rId90"/>
    <p:sldId id="378" r:id="rId91"/>
    <p:sldId id="395" r:id="rId92"/>
    <p:sldId id="396" r:id="rId93"/>
    <p:sldId id="397" r:id="rId94"/>
    <p:sldId id="383" r:id="rId95"/>
    <p:sldId id="384" r:id="rId96"/>
    <p:sldId id="385" r:id="rId97"/>
    <p:sldId id="386" r:id="rId98"/>
    <p:sldId id="387" r:id="rId99"/>
    <p:sldId id="388" r:id="rId100"/>
    <p:sldId id="389" r:id="rId101"/>
    <p:sldId id="390" r:id="rId102"/>
    <p:sldId id="391" r:id="rId103"/>
    <p:sldId id="392" r:id="rId104"/>
    <p:sldId id="393" r:id="rId105"/>
    <p:sldId id="394" r:id="rId10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p:cViewPr varScale="1">
        <p:scale>
          <a:sx n="63" d="100"/>
          <a:sy n="63" d="100"/>
        </p:scale>
        <p:origin x="157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D8D913-5B88-4C37-AF07-0D82994D2C76}"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D03B3DC0-21C6-4482-9E56-DB448D84C1B5}">
      <dgm:prSet phldrT="[Text]"/>
      <dgm:spPr/>
      <dgm:t>
        <a:bodyPr/>
        <a:lstStyle/>
        <a:p>
          <a:r>
            <a:rPr lang="pl-PL" b="1" dirty="0"/>
            <a:t>OSKARŻYCIEL</a:t>
          </a:r>
        </a:p>
      </dgm:t>
    </dgm:pt>
    <dgm:pt modelId="{2E2FBAAE-C180-464E-9376-33926B1E2EB0}" type="parTrans" cxnId="{828C62EA-E83D-4D6D-9392-51E6A8EFC853}">
      <dgm:prSet/>
      <dgm:spPr/>
      <dgm:t>
        <a:bodyPr/>
        <a:lstStyle/>
        <a:p>
          <a:endParaRPr lang="pl-PL"/>
        </a:p>
      </dgm:t>
    </dgm:pt>
    <dgm:pt modelId="{CD22029C-24A4-41C7-9563-9785A1208DD0}" type="sibTrans" cxnId="{828C62EA-E83D-4D6D-9392-51E6A8EFC853}">
      <dgm:prSet/>
      <dgm:spPr/>
      <dgm:t>
        <a:bodyPr/>
        <a:lstStyle/>
        <a:p>
          <a:endParaRPr lang="pl-PL"/>
        </a:p>
      </dgm:t>
    </dgm:pt>
    <dgm:pt modelId="{645A82DE-37B7-4042-9E8A-7D81568580E0}">
      <dgm:prSet phldrT="[Text]"/>
      <dgm:spPr/>
      <dgm:t>
        <a:bodyPr/>
        <a:lstStyle/>
        <a:p>
          <a:r>
            <a:rPr lang="pl-PL" dirty="0"/>
            <a:t>PUBLICZNY</a:t>
          </a:r>
        </a:p>
      </dgm:t>
    </dgm:pt>
    <dgm:pt modelId="{CF6C112B-5A1B-4CF0-8D18-8BB28206E513}" type="parTrans" cxnId="{EE091D90-5D2A-4A99-98F1-210F9D468E8D}">
      <dgm:prSet/>
      <dgm:spPr/>
      <dgm:t>
        <a:bodyPr/>
        <a:lstStyle/>
        <a:p>
          <a:endParaRPr lang="pl-PL"/>
        </a:p>
      </dgm:t>
    </dgm:pt>
    <dgm:pt modelId="{846D2A79-5801-47B3-8A3F-9DE3CF4728DB}" type="sibTrans" cxnId="{EE091D90-5D2A-4A99-98F1-210F9D468E8D}">
      <dgm:prSet/>
      <dgm:spPr/>
      <dgm:t>
        <a:bodyPr/>
        <a:lstStyle/>
        <a:p>
          <a:endParaRPr lang="pl-PL"/>
        </a:p>
      </dgm:t>
    </dgm:pt>
    <dgm:pt modelId="{81D8C9CF-3F70-4A8E-BAE4-648D2D414B2F}">
      <dgm:prSet phldrT="[Text]"/>
      <dgm:spPr/>
      <dgm:t>
        <a:bodyPr/>
        <a:lstStyle/>
        <a:p>
          <a:r>
            <a:rPr lang="pl-PL" dirty="0"/>
            <a:t>POSIŁKOWY</a:t>
          </a:r>
        </a:p>
      </dgm:t>
    </dgm:pt>
    <dgm:pt modelId="{69C1943B-3747-4039-96A1-207DC959EEFD}" type="parTrans" cxnId="{8327CDC5-40B6-4B0A-9B5B-FFAE99DFB7BF}">
      <dgm:prSet/>
      <dgm:spPr/>
      <dgm:t>
        <a:bodyPr/>
        <a:lstStyle/>
        <a:p>
          <a:endParaRPr lang="pl-PL"/>
        </a:p>
      </dgm:t>
    </dgm:pt>
    <dgm:pt modelId="{B06184F9-8BD7-4B83-A124-4093AD24454F}" type="sibTrans" cxnId="{8327CDC5-40B6-4B0A-9B5B-FFAE99DFB7BF}">
      <dgm:prSet/>
      <dgm:spPr/>
      <dgm:t>
        <a:bodyPr/>
        <a:lstStyle/>
        <a:p>
          <a:endParaRPr lang="pl-PL"/>
        </a:p>
      </dgm:t>
    </dgm:pt>
    <dgm:pt modelId="{522CAA5A-92E5-4EA1-8599-E3E86AB752DD}">
      <dgm:prSet phldrT="[Text]"/>
      <dgm:spPr/>
      <dgm:t>
        <a:bodyPr/>
        <a:lstStyle/>
        <a:p>
          <a:r>
            <a:rPr lang="pl-PL" dirty="0"/>
            <a:t>PRYWATNY</a:t>
          </a:r>
        </a:p>
      </dgm:t>
    </dgm:pt>
    <dgm:pt modelId="{F1DA8A1D-E9D2-4B5C-98B2-21186D917FD2}" type="parTrans" cxnId="{516F8997-6C84-4853-8F8C-DFAF595713E5}">
      <dgm:prSet/>
      <dgm:spPr/>
      <dgm:t>
        <a:bodyPr/>
        <a:lstStyle/>
        <a:p>
          <a:endParaRPr lang="pl-PL"/>
        </a:p>
      </dgm:t>
    </dgm:pt>
    <dgm:pt modelId="{F439AAF9-491A-4F0C-B792-23D7A96E6AD2}" type="sibTrans" cxnId="{516F8997-6C84-4853-8F8C-DFAF595713E5}">
      <dgm:prSet/>
      <dgm:spPr/>
      <dgm:t>
        <a:bodyPr/>
        <a:lstStyle/>
        <a:p>
          <a:endParaRPr lang="pl-PL"/>
        </a:p>
      </dgm:t>
    </dgm:pt>
    <dgm:pt modelId="{1D1D86A2-18A8-432E-B3F0-474113747634}" type="pres">
      <dgm:prSet presAssocID="{F1D8D913-5B88-4C37-AF07-0D82994D2C76}" presName="diagram" presStyleCnt="0">
        <dgm:presLayoutVars>
          <dgm:chPref val="1"/>
          <dgm:dir/>
          <dgm:animOne val="branch"/>
          <dgm:animLvl val="lvl"/>
          <dgm:resizeHandles val="exact"/>
        </dgm:presLayoutVars>
      </dgm:prSet>
      <dgm:spPr/>
    </dgm:pt>
    <dgm:pt modelId="{AE9814CF-339E-4633-BA1A-3FABE034CA70}" type="pres">
      <dgm:prSet presAssocID="{D03B3DC0-21C6-4482-9E56-DB448D84C1B5}" presName="root1" presStyleCnt="0"/>
      <dgm:spPr/>
    </dgm:pt>
    <dgm:pt modelId="{F0ABB39D-A395-46F3-9855-ABBC8A5A9269}" type="pres">
      <dgm:prSet presAssocID="{D03B3DC0-21C6-4482-9E56-DB448D84C1B5}" presName="LevelOneTextNode" presStyleLbl="node0" presStyleIdx="0" presStyleCnt="1" custLinFactNeighborX="-33637" custLinFactNeighborY="1895">
        <dgm:presLayoutVars>
          <dgm:chPref val="3"/>
        </dgm:presLayoutVars>
      </dgm:prSet>
      <dgm:spPr/>
    </dgm:pt>
    <dgm:pt modelId="{22823C5A-3AC5-4A9B-9E80-E251E9CDD643}" type="pres">
      <dgm:prSet presAssocID="{D03B3DC0-21C6-4482-9E56-DB448D84C1B5}" presName="level2hierChild" presStyleCnt="0"/>
      <dgm:spPr/>
    </dgm:pt>
    <dgm:pt modelId="{696C574F-2FAF-4F6E-9A18-2EB3FDB40FC1}" type="pres">
      <dgm:prSet presAssocID="{CF6C112B-5A1B-4CF0-8D18-8BB28206E513}" presName="conn2-1" presStyleLbl="parChTrans1D2" presStyleIdx="0" presStyleCnt="3"/>
      <dgm:spPr/>
    </dgm:pt>
    <dgm:pt modelId="{FD3AE330-B660-4CFB-9498-020E5B4C50F9}" type="pres">
      <dgm:prSet presAssocID="{CF6C112B-5A1B-4CF0-8D18-8BB28206E513}" presName="connTx" presStyleLbl="parChTrans1D2" presStyleIdx="0" presStyleCnt="3"/>
      <dgm:spPr/>
    </dgm:pt>
    <dgm:pt modelId="{C56DEEDD-3CB8-47FD-BA92-1FB876D7B1F7}" type="pres">
      <dgm:prSet presAssocID="{645A82DE-37B7-4042-9E8A-7D81568580E0}" presName="root2" presStyleCnt="0"/>
      <dgm:spPr/>
    </dgm:pt>
    <dgm:pt modelId="{7DFE301B-157E-4C52-9076-19044195C47F}" type="pres">
      <dgm:prSet presAssocID="{645A82DE-37B7-4042-9E8A-7D81568580E0}" presName="LevelTwoTextNode" presStyleLbl="node2" presStyleIdx="0" presStyleCnt="3" custLinFactNeighborX="-41948" custLinFactNeighborY="11544">
        <dgm:presLayoutVars>
          <dgm:chPref val="3"/>
        </dgm:presLayoutVars>
      </dgm:prSet>
      <dgm:spPr/>
    </dgm:pt>
    <dgm:pt modelId="{425872E5-A001-4D53-AF8F-F49C671030C4}" type="pres">
      <dgm:prSet presAssocID="{645A82DE-37B7-4042-9E8A-7D81568580E0}" presName="level3hierChild" presStyleCnt="0"/>
      <dgm:spPr/>
    </dgm:pt>
    <dgm:pt modelId="{B43C18C3-8FF1-45DF-BF20-3017B568A641}" type="pres">
      <dgm:prSet presAssocID="{69C1943B-3747-4039-96A1-207DC959EEFD}" presName="conn2-1" presStyleLbl="parChTrans1D2" presStyleIdx="1" presStyleCnt="3"/>
      <dgm:spPr/>
    </dgm:pt>
    <dgm:pt modelId="{3958FF55-7C70-4ABC-8598-2836421C029E}" type="pres">
      <dgm:prSet presAssocID="{69C1943B-3747-4039-96A1-207DC959EEFD}" presName="connTx" presStyleLbl="parChTrans1D2" presStyleIdx="1" presStyleCnt="3"/>
      <dgm:spPr/>
    </dgm:pt>
    <dgm:pt modelId="{5AD742DB-3179-4487-8E8D-A71E3C6BA9CC}" type="pres">
      <dgm:prSet presAssocID="{81D8C9CF-3F70-4A8E-BAE4-648D2D414B2F}" presName="root2" presStyleCnt="0"/>
      <dgm:spPr/>
    </dgm:pt>
    <dgm:pt modelId="{F3871BEB-2571-4CE8-8C7A-25B34C5B1948}" type="pres">
      <dgm:prSet presAssocID="{81D8C9CF-3F70-4A8E-BAE4-648D2D414B2F}" presName="LevelTwoTextNode" presStyleLbl="node2" presStyleIdx="1" presStyleCnt="3" custLinFactNeighborX="-41271" custLinFactNeighborY="3210">
        <dgm:presLayoutVars>
          <dgm:chPref val="3"/>
        </dgm:presLayoutVars>
      </dgm:prSet>
      <dgm:spPr/>
    </dgm:pt>
    <dgm:pt modelId="{C507B0E1-97E5-401E-9945-F6D0FF9EA21A}" type="pres">
      <dgm:prSet presAssocID="{81D8C9CF-3F70-4A8E-BAE4-648D2D414B2F}" presName="level3hierChild" presStyleCnt="0"/>
      <dgm:spPr/>
    </dgm:pt>
    <dgm:pt modelId="{C71FEFAE-D9C5-4F67-921D-DC1A5B64C724}" type="pres">
      <dgm:prSet presAssocID="{F1DA8A1D-E9D2-4B5C-98B2-21186D917FD2}" presName="conn2-1" presStyleLbl="parChTrans1D2" presStyleIdx="2" presStyleCnt="3"/>
      <dgm:spPr/>
    </dgm:pt>
    <dgm:pt modelId="{B23459BD-6686-432B-80F0-8D2012A77300}" type="pres">
      <dgm:prSet presAssocID="{F1DA8A1D-E9D2-4B5C-98B2-21186D917FD2}" presName="connTx" presStyleLbl="parChTrans1D2" presStyleIdx="2" presStyleCnt="3"/>
      <dgm:spPr/>
    </dgm:pt>
    <dgm:pt modelId="{880AC556-0A28-42A6-8635-36976F14285F}" type="pres">
      <dgm:prSet presAssocID="{522CAA5A-92E5-4EA1-8599-E3E86AB752DD}" presName="root2" presStyleCnt="0"/>
      <dgm:spPr/>
    </dgm:pt>
    <dgm:pt modelId="{20056DB1-97BB-4BCE-8F47-FF7A460D3A3E}" type="pres">
      <dgm:prSet presAssocID="{522CAA5A-92E5-4EA1-8599-E3E86AB752DD}" presName="LevelTwoTextNode" presStyleLbl="node2" presStyleIdx="2" presStyleCnt="3" custLinFactNeighborX="-41361" custLinFactNeighborY="318">
        <dgm:presLayoutVars>
          <dgm:chPref val="3"/>
        </dgm:presLayoutVars>
      </dgm:prSet>
      <dgm:spPr/>
    </dgm:pt>
    <dgm:pt modelId="{3E250B64-8BE2-445A-986A-B60E9EBADF4A}" type="pres">
      <dgm:prSet presAssocID="{522CAA5A-92E5-4EA1-8599-E3E86AB752DD}" presName="level3hierChild" presStyleCnt="0"/>
      <dgm:spPr/>
    </dgm:pt>
  </dgm:ptLst>
  <dgm:cxnLst>
    <dgm:cxn modelId="{89220003-59DB-4F5A-B7FF-1E587DF0C1AB}" type="presOf" srcId="{CF6C112B-5A1B-4CF0-8D18-8BB28206E513}" destId="{FD3AE330-B660-4CFB-9498-020E5B4C50F9}" srcOrd="1" destOrd="0" presId="urn:microsoft.com/office/officeart/2005/8/layout/hierarchy2"/>
    <dgm:cxn modelId="{C716BA2E-0B35-4360-A2E9-B7BB2CE4D0DE}" type="presOf" srcId="{645A82DE-37B7-4042-9E8A-7D81568580E0}" destId="{7DFE301B-157E-4C52-9076-19044195C47F}" srcOrd="0" destOrd="0" presId="urn:microsoft.com/office/officeart/2005/8/layout/hierarchy2"/>
    <dgm:cxn modelId="{7C1EF448-916E-4AD3-B215-971F7E3FED67}" type="presOf" srcId="{81D8C9CF-3F70-4A8E-BAE4-648D2D414B2F}" destId="{F3871BEB-2571-4CE8-8C7A-25B34C5B1948}" srcOrd="0" destOrd="0" presId="urn:microsoft.com/office/officeart/2005/8/layout/hierarchy2"/>
    <dgm:cxn modelId="{EBD87449-FF4D-483E-B56B-2C54FEA8CF45}" type="presOf" srcId="{F1DA8A1D-E9D2-4B5C-98B2-21186D917FD2}" destId="{B23459BD-6686-432B-80F0-8D2012A77300}" srcOrd="1" destOrd="0" presId="urn:microsoft.com/office/officeart/2005/8/layout/hierarchy2"/>
    <dgm:cxn modelId="{0419D652-6BE1-4F6B-808E-52DB4B16D29A}" type="presOf" srcId="{CF6C112B-5A1B-4CF0-8D18-8BB28206E513}" destId="{696C574F-2FAF-4F6E-9A18-2EB3FDB40FC1}" srcOrd="0" destOrd="0" presId="urn:microsoft.com/office/officeart/2005/8/layout/hierarchy2"/>
    <dgm:cxn modelId="{1A95A88E-1445-4CE3-AC7A-28255EF8355E}" type="presOf" srcId="{69C1943B-3747-4039-96A1-207DC959EEFD}" destId="{3958FF55-7C70-4ABC-8598-2836421C029E}" srcOrd="1" destOrd="0" presId="urn:microsoft.com/office/officeart/2005/8/layout/hierarchy2"/>
    <dgm:cxn modelId="{ED7E578F-3244-4DC1-890E-9DB79E3207E2}" type="presOf" srcId="{522CAA5A-92E5-4EA1-8599-E3E86AB752DD}" destId="{20056DB1-97BB-4BCE-8F47-FF7A460D3A3E}" srcOrd="0" destOrd="0" presId="urn:microsoft.com/office/officeart/2005/8/layout/hierarchy2"/>
    <dgm:cxn modelId="{EE091D90-5D2A-4A99-98F1-210F9D468E8D}" srcId="{D03B3DC0-21C6-4482-9E56-DB448D84C1B5}" destId="{645A82DE-37B7-4042-9E8A-7D81568580E0}" srcOrd="0" destOrd="0" parTransId="{CF6C112B-5A1B-4CF0-8D18-8BB28206E513}" sibTransId="{846D2A79-5801-47B3-8A3F-9DE3CF4728DB}"/>
    <dgm:cxn modelId="{360B9294-11D7-413F-A02B-B3DE63FEAC6E}" type="presOf" srcId="{F1D8D913-5B88-4C37-AF07-0D82994D2C76}" destId="{1D1D86A2-18A8-432E-B3F0-474113747634}" srcOrd="0" destOrd="0" presId="urn:microsoft.com/office/officeart/2005/8/layout/hierarchy2"/>
    <dgm:cxn modelId="{516F8997-6C84-4853-8F8C-DFAF595713E5}" srcId="{D03B3DC0-21C6-4482-9E56-DB448D84C1B5}" destId="{522CAA5A-92E5-4EA1-8599-E3E86AB752DD}" srcOrd="2" destOrd="0" parTransId="{F1DA8A1D-E9D2-4B5C-98B2-21186D917FD2}" sibTransId="{F439AAF9-491A-4F0C-B792-23D7A96E6AD2}"/>
    <dgm:cxn modelId="{38CD4D9A-7FB6-4806-AA14-292B3CE1E8F0}" type="presOf" srcId="{D03B3DC0-21C6-4482-9E56-DB448D84C1B5}" destId="{F0ABB39D-A395-46F3-9855-ABBC8A5A9269}" srcOrd="0" destOrd="0" presId="urn:microsoft.com/office/officeart/2005/8/layout/hierarchy2"/>
    <dgm:cxn modelId="{8327CDC5-40B6-4B0A-9B5B-FFAE99DFB7BF}" srcId="{D03B3DC0-21C6-4482-9E56-DB448D84C1B5}" destId="{81D8C9CF-3F70-4A8E-BAE4-648D2D414B2F}" srcOrd="1" destOrd="0" parTransId="{69C1943B-3747-4039-96A1-207DC959EEFD}" sibTransId="{B06184F9-8BD7-4B83-A124-4093AD24454F}"/>
    <dgm:cxn modelId="{ECB0FCE9-5DA1-42AE-9D00-E4CBAB4024DE}" type="presOf" srcId="{69C1943B-3747-4039-96A1-207DC959EEFD}" destId="{B43C18C3-8FF1-45DF-BF20-3017B568A641}" srcOrd="0" destOrd="0" presId="urn:microsoft.com/office/officeart/2005/8/layout/hierarchy2"/>
    <dgm:cxn modelId="{828C62EA-E83D-4D6D-9392-51E6A8EFC853}" srcId="{F1D8D913-5B88-4C37-AF07-0D82994D2C76}" destId="{D03B3DC0-21C6-4482-9E56-DB448D84C1B5}" srcOrd="0" destOrd="0" parTransId="{2E2FBAAE-C180-464E-9376-33926B1E2EB0}" sibTransId="{CD22029C-24A4-41C7-9563-9785A1208DD0}"/>
    <dgm:cxn modelId="{376D21F9-84E5-4670-A20B-3FB8A32D73B3}" type="presOf" srcId="{F1DA8A1D-E9D2-4B5C-98B2-21186D917FD2}" destId="{C71FEFAE-D9C5-4F67-921D-DC1A5B64C724}" srcOrd="0" destOrd="0" presId="urn:microsoft.com/office/officeart/2005/8/layout/hierarchy2"/>
    <dgm:cxn modelId="{DA1F311B-3391-44E9-BBB6-1713287BF334}" type="presParOf" srcId="{1D1D86A2-18A8-432E-B3F0-474113747634}" destId="{AE9814CF-339E-4633-BA1A-3FABE034CA70}" srcOrd="0" destOrd="0" presId="urn:microsoft.com/office/officeart/2005/8/layout/hierarchy2"/>
    <dgm:cxn modelId="{2D089E6A-6DBC-402B-BE51-84A68606C29B}" type="presParOf" srcId="{AE9814CF-339E-4633-BA1A-3FABE034CA70}" destId="{F0ABB39D-A395-46F3-9855-ABBC8A5A9269}" srcOrd="0" destOrd="0" presId="urn:microsoft.com/office/officeart/2005/8/layout/hierarchy2"/>
    <dgm:cxn modelId="{5CB903A3-E3F6-49B2-837B-66DD5AE8C4E3}" type="presParOf" srcId="{AE9814CF-339E-4633-BA1A-3FABE034CA70}" destId="{22823C5A-3AC5-4A9B-9E80-E251E9CDD643}" srcOrd="1" destOrd="0" presId="urn:microsoft.com/office/officeart/2005/8/layout/hierarchy2"/>
    <dgm:cxn modelId="{4A3326EC-2BF7-4190-A737-DFC002A3C09B}" type="presParOf" srcId="{22823C5A-3AC5-4A9B-9E80-E251E9CDD643}" destId="{696C574F-2FAF-4F6E-9A18-2EB3FDB40FC1}" srcOrd="0" destOrd="0" presId="urn:microsoft.com/office/officeart/2005/8/layout/hierarchy2"/>
    <dgm:cxn modelId="{59EFA793-38BD-47AA-BF6F-643DB54262D9}" type="presParOf" srcId="{696C574F-2FAF-4F6E-9A18-2EB3FDB40FC1}" destId="{FD3AE330-B660-4CFB-9498-020E5B4C50F9}" srcOrd="0" destOrd="0" presId="urn:microsoft.com/office/officeart/2005/8/layout/hierarchy2"/>
    <dgm:cxn modelId="{5278C859-523A-4D03-9510-475C8E08623E}" type="presParOf" srcId="{22823C5A-3AC5-4A9B-9E80-E251E9CDD643}" destId="{C56DEEDD-3CB8-47FD-BA92-1FB876D7B1F7}" srcOrd="1" destOrd="0" presId="urn:microsoft.com/office/officeart/2005/8/layout/hierarchy2"/>
    <dgm:cxn modelId="{1EABD10A-CB6E-4244-9F85-4B80D0A5F227}" type="presParOf" srcId="{C56DEEDD-3CB8-47FD-BA92-1FB876D7B1F7}" destId="{7DFE301B-157E-4C52-9076-19044195C47F}" srcOrd="0" destOrd="0" presId="urn:microsoft.com/office/officeart/2005/8/layout/hierarchy2"/>
    <dgm:cxn modelId="{F360B0FA-FE0F-4C72-BD9B-1F1438803242}" type="presParOf" srcId="{C56DEEDD-3CB8-47FD-BA92-1FB876D7B1F7}" destId="{425872E5-A001-4D53-AF8F-F49C671030C4}" srcOrd="1" destOrd="0" presId="urn:microsoft.com/office/officeart/2005/8/layout/hierarchy2"/>
    <dgm:cxn modelId="{5A17FFD0-8738-4801-8A06-B40EFCDA5119}" type="presParOf" srcId="{22823C5A-3AC5-4A9B-9E80-E251E9CDD643}" destId="{B43C18C3-8FF1-45DF-BF20-3017B568A641}" srcOrd="2" destOrd="0" presId="urn:microsoft.com/office/officeart/2005/8/layout/hierarchy2"/>
    <dgm:cxn modelId="{5CC6DADF-FFF3-486D-8338-25B5F965D703}" type="presParOf" srcId="{B43C18C3-8FF1-45DF-BF20-3017B568A641}" destId="{3958FF55-7C70-4ABC-8598-2836421C029E}" srcOrd="0" destOrd="0" presId="urn:microsoft.com/office/officeart/2005/8/layout/hierarchy2"/>
    <dgm:cxn modelId="{2E2320C3-6DC4-453E-A24D-D81010230BF4}" type="presParOf" srcId="{22823C5A-3AC5-4A9B-9E80-E251E9CDD643}" destId="{5AD742DB-3179-4487-8E8D-A71E3C6BA9CC}" srcOrd="3" destOrd="0" presId="urn:microsoft.com/office/officeart/2005/8/layout/hierarchy2"/>
    <dgm:cxn modelId="{098593FE-3DAB-452E-857D-9C8A2854865C}" type="presParOf" srcId="{5AD742DB-3179-4487-8E8D-A71E3C6BA9CC}" destId="{F3871BEB-2571-4CE8-8C7A-25B34C5B1948}" srcOrd="0" destOrd="0" presId="urn:microsoft.com/office/officeart/2005/8/layout/hierarchy2"/>
    <dgm:cxn modelId="{8AD6F1C2-2E0A-4A41-962D-684FB40DD40E}" type="presParOf" srcId="{5AD742DB-3179-4487-8E8D-A71E3C6BA9CC}" destId="{C507B0E1-97E5-401E-9945-F6D0FF9EA21A}" srcOrd="1" destOrd="0" presId="urn:microsoft.com/office/officeart/2005/8/layout/hierarchy2"/>
    <dgm:cxn modelId="{BD08F7E4-0F38-41EC-8B31-FEF30725F949}" type="presParOf" srcId="{22823C5A-3AC5-4A9B-9E80-E251E9CDD643}" destId="{C71FEFAE-D9C5-4F67-921D-DC1A5B64C724}" srcOrd="4" destOrd="0" presId="urn:microsoft.com/office/officeart/2005/8/layout/hierarchy2"/>
    <dgm:cxn modelId="{05E20FC7-4ED7-4B63-B322-E0BAAC7D0D69}" type="presParOf" srcId="{C71FEFAE-D9C5-4F67-921D-DC1A5B64C724}" destId="{B23459BD-6686-432B-80F0-8D2012A77300}" srcOrd="0" destOrd="0" presId="urn:microsoft.com/office/officeart/2005/8/layout/hierarchy2"/>
    <dgm:cxn modelId="{2EF01F41-7F7E-4F3D-A59F-367E70FC6682}" type="presParOf" srcId="{22823C5A-3AC5-4A9B-9E80-E251E9CDD643}" destId="{880AC556-0A28-42A6-8635-36976F14285F}" srcOrd="5" destOrd="0" presId="urn:microsoft.com/office/officeart/2005/8/layout/hierarchy2"/>
    <dgm:cxn modelId="{335501FC-3BCB-4A8E-AA54-38B7E6AB983D}" type="presParOf" srcId="{880AC556-0A28-42A6-8635-36976F14285F}" destId="{20056DB1-97BB-4BCE-8F47-FF7A460D3A3E}" srcOrd="0" destOrd="0" presId="urn:microsoft.com/office/officeart/2005/8/layout/hierarchy2"/>
    <dgm:cxn modelId="{46699199-634D-4AE2-AE9A-ABCBB6F3C3C1}" type="presParOf" srcId="{880AC556-0A28-42A6-8635-36976F14285F}" destId="{3E250B64-8BE2-445A-986A-B60E9EBADF4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5072448-983E-469C-96FB-615F4B5D47D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72BA3307-A5ED-4B82-995C-DE77B8F7EBA7}">
      <dgm:prSet phldrT="[Text]"/>
      <dgm:spPr/>
      <dgm:t>
        <a:bodyPr/>
        <a:lstStyle/>
        <a:p>
          <a:r>
            <a:rPr lang="pl-PL" dirty="0"/>
            <a:t>Prokurator</a:t>
          </a:r>
        </a:p>
      </dgm:t>
    </dgm:pt>
    <dgm:pt modelId="{762DDFCC-601B-48DE-8265-A143DB70AD48}" type="parTrans" cxnId="{4F15051F-EF12-4974-BC73-3D222A99B832}">
      <dgm:prSet/>
      <dgm:spPr/>
      <dgm:t>
        <a:bodyPr/>
        <a:lstStyle/>
        <a:p>
          <a:endParaRPr lang="pl-PL"/>
        </a:p>
      </dgm:t>
    </dgm:pt>
    <dgm:pt modelId="{3F318275-2CA6-41F8-9DB4-080CF7A4B45D}" type="sibTrans" cxnId="{4F15051F-EF12-4974-BC73-3D222A99B832}">
      <dgm:prSet/>
      <dgm:spPr/>
      <dgm:t>
        <a:bodyPr/>
        <a:lstStyle/>
        <a:p>
          <a:endParaRPr lang="pl-PL"/>
        </a:p>
      </dgm:t>
    </dgm:pt>
    <dgm:pt modelId="{60A5283A-7CF0-4DAD-8E01-CBE3D1B379CC}">
      <dgm:prSet phldrT="[Text]"/>
      <dgm:spPr/>
      <dgm:t>
        <a:bodyPr/>
        <a:lstStyle/>
        <a:p>
          <a:r>
            <a:rPr lang="pl-PL" dirty="0"/>
            <a:t>Organ postępowania przygotowawczego</a:t>
          </a:r>
        </a:p>
      </dgm:t>
    </dgm:pt>
    <dgm:pt modelId="{1F053215-2E57-45CA-A61F-B322F24ABB7A}" type="parTrans" cxnId="{328165B7-F777-4CE1-BF9C-3F2729448C5E}">
      <dgm:prSet/>
      <dgm:spPr/>
      <dgm:t>
        <a:bodyPr/>
        <a:lstStyle/>
        <a:p>
          <a:endParaRPr lang="pl-PL"/>
        </a:p>
      </dgm:t>
    </dgm:pt>
    <dgm:pt modelId="{E74BB218-435B-483A-BC76-2F2331E68297}" type="sibTrans" cxnId="{328165B7-F777-4CE1-BF9C-3F2729448C5E}">
      <dgm:prSet/>
      <dgm:spPr/>
      <dgm:t>
        <a:bodyPr/>
        <a:lstStyle/>
        <a:p>
          <a:endParaRPr lang="pl-PL"/>
        </a:p>
      </dgm:t>
    </dgm:pt>
    <dgm:pt modelId="{B1D3ECA0-8207-436E-A147-C5FAA933B4A8}">
      <dgm:prSet phldrT="[Text]"/>
      <dgm:spPr/>
      <dgm:t>
        <a:bodyPr/>
        <a:lstStyle/>
        <a:p>
          <a:r>
            <a:rPr lang="pl-PL" dirty="0"/>
            <a:t>Rzecznik interesu społecznego</a:t>
          </a:r>
        </a:p>
      </dgm:t>
    </dgm:pt>
    <dgm:pt modelId="{DAA373B6-AC60-41B6-8742-C658898E4922}" type="parTrans" cxnId="{B5523107-AE60-4EEF-B1A9-7B8A7FFB4160}">
      <dgm:prSet/>
      <dgm:spPr/>
      <dgm:t>
        <a:bodyPr/>
        <a:lstStyle/>
        <a:p>
          <a:endParaRPr lang="pl-PL"/>
        </a:p>
      </dgm:t>
    </dgm:pt>
    <dgm:pt modelId="{95F1B686-900A-4A7B-B58F-775F937F6DA5}" type="sibTrans" cxnId="{B5523107-AE60-4EEF-B1A9-7B8A7FFB4160}">
      <dgm:prSet/>
      <dgm:spPr/>
      <dgm:t>
        <a:bodyPr/>
        <a:lstStyle/>
        <a:p>
          <a:endParaRPr lang="pl-PL"/>
        </a:p>
      </dgm:t>
    </dgm:pt>
    <dgm:pt modelId="{30D91371-F6CE-4DCC-9FB4-869E648CDC4B}">
      <dgm:prSet phldrT="[Text]"/>
      <dgm:spPr/>
      <dgm:t>
        <a:bodyPr/>
        <a:lstStyle/>
        <a:p>
          <a:r>
            <a:rPr lang="pl-PL" dirty="0"/>
            <a:t>Oskarżyciel publiczny</a:t>
          </a:r>
        </a:p>
      </dgm:t>
    </dgm:pt>
    <dgm:pt modelId="{74DEC9DF-292B-4698-BB18-1568C4D38796}" type="parTrans" cxnId="{555FFED4-80FD-4835-8DE4-75A14D555309}">
      <dgm:prSet/>
      <dgm:spPr/>
      <dgm:t>
        <a:bodyPr/>
        <a:lstStyle/>
        <a:p>
          <a:endParaRPr lang="pl-PL"/>
        </a:p>
      </dgm:t>
    </dgm:pt>
    <dgm:pt modelId="{408B346B-09E5-4AF1-BCE5-828FBD3ED3F0}" type="sibTrans" cxnId="{555FFED4-80FD-4835-8DE4-75A14D555309}">
      <dgm:prSet/>
      <dgm:spPr/>
      <dgm:t>
        <a:bodyPr/>
        <a:lstStyle/>
        <a:p>
          <a:endParaRPr lang="pl-PL"/>
        </a:p>
      </dgm:t>
    </dgm:pt>
    <dgm:pt modelId="{CBABFFE8-BCEB-4FEC-937A-16282520974A}" type="pres">
      <dgm:prSet presAssocID="{55072448-983E-469C-96FB-615F4B5D47D2}" presName="composite" presStyleCnt="0">
        <dgm:presLayoutVars>
          <dgm:chMax val="1"/>
          <dgm:dir/>
          <dgm:resizeHandles val="exact"/>
        </dgm:presLayoutVars>
      </dgm:prSet>
      <dgm:spPr/>
    </dgm:pt>
    <dgm:pt modelId="{5B0F055D-A843-43F5-87A4-F568E5EE1F8A}" type="pres">
      <dgm:prSet presAssocID="{72BA3307-A5ED-4B82-995C-DE77B8F7EBA7}" presName="roof" presStyleLbl="dkBgShp" presStyleIdx="0" presStyleCnt="2"/>
      <dgm:spPr/>
    </dgm:pt>
    <dgm:pt modelId="{216F0496-9558-459B-B9C7-29F935E40CC5}" type="pres">
      <dgm:prSet presAssocID="{72BA3307-A5ED-4B82-995C-DE77B8F7EBA7}" presName="pillars" presStyleCnt="0"/>
      <dgm:spPr/>
    </dgm:pt>
    <dgm:pt modelId="{B5C5E892-AA55-43DA-BAB7-167EAE8D50AA}" type="pres">
      <dgm:prSet presAssocID="{72BA3307-A5ED-4B82-995C-DE77B8F7EBA7}" presName="pillar1" presStyleLbl="node1" presStyleIdx="0" presStyleCnt="3">
        <dgm:presLayoutVars>
          <dgm:bulletEnabled val="1"/>
        </dgm:presLayoutVars>
      </dgm:prSet>
      <dgm:spPr/>
    </dgm:pt>
    <dgm:pt modelId="{1F005497-C478-4B27-8DCB-8CB41AF97BF9}" type="pres">
      <dgm:prSet presAssocID="{B1D3ECA0-8207-436E-A147-C5FAA933B4A8}" presName="pillarX" presStyleLbl="node1" presStyleIdx="1" presStyleCnt="3">
        <dgm:presLayoutVars>
          <dgm:bulletEnabled val="1"/>
        </dgm:presLayoutVars>
      </dgm:prSet>
      <dgm:spPr/>
    </dgm:pt>
    <dgm:pt modelId="{6447A299-B2C1-4D3C-B7D5-36DBBE0A1CB7}" type="pres">
      <dgm:prSet presAssocID="{30D91371-F6CE-4DCC-9FB4-869E648CDC4B}" presName="pillarX" presStyleLbl="node1" presStyleIdx="2" presStyleCnt="3">
        <dgm:presLayoutVars>
          <dgm:bulletEnabled val="1"/>
        </dgm:presLayoutVars>
      </dgm:prSet>
      <dgm:spPr/>
    </dgm:pt>
    <dgm:pt modelId="{2FE78649-AF93-44A5-B727-F212B64E1F7A}" type="pres">
      <dgm:prSet presAssocID="{72BA3307-A5ED-4B82-995C-DE77B8F7EBA7}" presName="base" presStyleLbl="dkBgShp" presStyleIdx="1" presStyleCnt="2"/>
      <dgm:spPr/>
    </dgm:pt>
  </dgm:ptLst>
  <dgm:cxnLst>
    <dgm:cxn modelId="{B5523107-AE60-4EEF-B1A9-7B8A7FFB4160}" srcId="{72BA3307-A5ED-4B82-995C-DE77B8F7EBA7}" destId="{B1D3ECA0-8207-436E-A147-C5FAA933B4A8}" srcOrd="1" destOrd="0" parTransId="{DAA373B6-AC60-41B6-8742-C658898E4922}" sibTransId="{95F1B686-900A-4A7B-B58F-775F937F6DA5}"/>
    <dgm:cxn modelId="{4F15051F-EF12-4974-BC73-3D222A99B832}" srcId="{55072448-983E-469C-96FB-615F4B5D47D2}" destId="{72BA3307-A5ED-4B82-995C-DE77B8F7EBA7}" srcOrd="0" destOrd="0" parTransId="{762DDFCC-601B-48DE-8265-A143DB70AD48}" sibTransId="{3F318275-2CA6-41F8-9DB4-080CF7A4B45D}"/>
    <dgm:cxn modelId="{9E3BE058-202E-4ACB-A388-117B0C35BD15}" type="presOf" srcId="{72BA3307-A5ED-4B82-995C-DE77B8F7EBA7}" destId="{5B0F055D-A843-43F5-87A4-F568E5EE1F8A}" srcOrd="0" destOrd="0" presId="urn:microsoft.com/office/officeart/2005/8/layout/hList3"/>
    <dgm:cxn modelId="{6014827C-EA04-4347-8AA0-517A26BB0B10}" type="presOf" srcId="{60A5283A-7CF0-4DAD-8E01-CBE3D1B379CC}" destId="{B5C5E892-AA55-43DA-BAB7-167EAE8D50AA}" srcOrd="0" destOrd="0" presId="urn:microsoft.com/office/officeart/2005/8/layout/hList3"/>
    <dgm:cxn modelId="{774AC97D-694A-4100-A777-7AB4C1B2F66A}" type="presOf" srcId="{30D91371-F6CE-4DCC-9FB4-869E648CDC4B}" destId="{6447A299-B2C1-4D3C-B7D5-36DBBE0A1CB7}" srcOrd="0" destOrd="0" presId="urn:microsoft.com/office/officeart/2005/8/layout/hList3"/>
    <dgm:cxn modelId="{328165B7-F777-4CE1-BF9C-3F2729448C5E}" srcId="{72BA3307-A5ED-4B82-995C-DE77B8F7EBA7}" destId="{60A5283A-7CF0-4DAD-8E01-CBE3D1B379CC}" srcOrd="0" destOrd="0" parTransId="{1F053215-2E57-45CA-A61F-B322F24ABB7A}" sibTransId="{E74BB218-435B-483A-BC76-2F2331E68297}"/>
    <dgm:cxn modelId="{0C8CA4C8-7F5A-42C9-990A-05B3E1A586BB}" type="presOf" srcId="{55072448-983E-469C-96FB-615F4B5D47D2}" destId="{CBABFFE8-BCEB-4FEC-937A-16282520974A}" srcOrd="0" destOrd="0" presId="urn:microsoft.com/office/officeart/2005/8/layout/hList3"/>
    <dgm:cxn modelId="{555FFED4-80FD-4835-8DE4-75A14D555309}" srcId="{72BA3307-A5ED-4B82-995C-DE77B8F7EBA7}" destId="{30D91371-F6CE-4DCC-9FB4-869E648CDC4B}" srcOrd="2" destOrd="0" parTransId="{74DEC9DF-292B-4698-BB18-1568C4D38796}" sibTransId="{408B346B-09E5-4AF1-BCE5-828FBD3ED3F0}"/>
    <dgm:cxn modelId="{3EACB0E7-046F-40E1-BA93-AF2D1753547D}" type="presOf" srcId="{B1D3ECA0-8207-436E-A147-C5FAA933B4A8}" destId="{1F005497-C478-4B27-8DCB-8CB41AF97BF9}" srcOrd="0" destOrd="0" presId="urn:microsoft.com/office/officeart/2005/8/layout/hList3"/>
    <dgm:cxn modelId="{CC3CC1AF-69D7-4740-8E34-DCF8DF56C0D5}" type="presParOf" srcId="{CBABFFE8-BCEB-4FEC-937A-16282520974A}" destId="{5B0F055D-A843-43F5-87A4-F568E5EE1F8A}" srcOrd="0" destOrd="0" presId="urn:microsoft.com/office/officeart/2005/8/layout/hList3"/>
    <dgm:cxn modelId="{11414DDD-D2AE-434C-8D69-138ED558059B}" type="presParOf" srcId="{CBABFFE8-BCEB-4FEC-937A-16282520974A}" destId="{216F0496-9558-459B-B9C7-29F935E40CC5}" srcOrd="1" destOrd="0" presId="urn:microsoft.com/office/officeart/2005/8/layout/hList3"/>
    <dgm:cxn modelId="{402CE266-5CF0-48F4-A201-0399CEE3F054}" type="presParOf" srcId="{216F0496-9558-459B-B9C7-29F935E40CC5}" destId="{B5C5E892-AA55-43DA-BAB7-167EAE8D50AA}" srcOrd="0" destOrd="0" presId="urn:microsoft.com/office/officeart/2005/8/layout/hList3"/>
    <dgm:cxn modelId="{C93BDE50-51FD-4500-818F-08D59284EB09}" type="presParOf" srcId="{216F0496-9558-459B-B9C7-29F935E40CC5}" destId="{1F005497-C478-4B27-8DCB-8CB41AF97BF9}" srcOrd="1" destOrd="0" presId="urn:microsoft.com/office/officeart/2005/8/layout/hList3"/>
    <dgm:cxn modelId="{50C49CC9-BA5C-4E95-B85C-8A84879B5FF8}" type="presParOf" srcId="{216F0496-9558-459B-B9C7-29F935E40CC5}" destId="{6447A299-B2C1-4D3C-B7D5-36DBBE0A1CB7}" srcOrd="2" destOrd="0" presId="urn:microsoft.com/office/officeart/2005/8/layout/hList3"/>
    <dgm:cxn modelId="{F12FB049-3EFC-480A-9DCC-AA807E53612B}" type="presParOf" srcId="{CBABFFE8-BCEB-4FEC-937A-16282520974A}" destId="{2FE78649-AF93-44A5-B727-F212B64E1F7A}"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BB39D-A395-46F3-9855-ABBC8A5A9269}">
      <dsp:nvSpPr>
        <dsp:cNvPr id="0" name=""/>
        <dsp:cNvSpPr/>
      </dsp:nvSpPr>
      <dsp:spPr>
        <a:xfrm>
          <a:off x="31640" y="155548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b="1" kern="1200" dirty="0"/>
            <a:t>OSKARŻYCIEL</a:t>
          </a:r>
        </a:p>
      </dsp:txBody>
      <dsp:txXfrm>
        <a:off x="70560" y="1594403"/>
        <a:ext cx="2579826" cy="1250993"/>
      </dsp:txXfrm>
    </dsp:sp>
    <dsp:sp modelId="{696C574F-2FAF-4F6E-9A18-2EB3FDB40FC1}">
      <dsp:nvSpPr>
        <dsp:cNvPr id="0" name=""/>
        <dsp:cNvSpPr/>
      </dsp:nvSpPr>
      <dsp:spPr>
        <a:xfrm rot="18061839">
          <a:off x="2293530" y="1492684"/>
          <a:ext cx="1633741" cy="54492"/>
        </a:xfrm>
        <a:custGeom>
          <a:avLst/>
          <a:gdLst/>
          <a:ahLst/>
          <a:cxnLst/>
          <a:rect l="0" t="0" r="0" b="0"/>
          <a:pathLst>
            <a:path>
              <a:moveTo>
                <a:pt x="0" y="27246"/>
              </a:moveTo>
              <a:lnTo>
                <a:pt x="1633741"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69557" y="1479086"/>
        <a:ext cx="81687" cy="81687"/>
      </dsp:txXfrm>
    </dsp:sp>
    <dsp:sp modelId="{7DFE301B-157E-4C52-9076-19044195C47F}">
      <dsp:nvSpPr>
        <dsp:cNvPr id="0" name=""/>
        <dsp:cNvSpPr/>
      </dsp:nvSpPr>
      <dsp:spPr>
        <a:xfrm>
          <a:off x="3531495" y="15554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PUBLICZNY</a:t>
          </a:r>
        </a:p>
      </dsp:txBody>
      <dsp:txXfrm>
        <a:off x="3570415" y="194463"/>
        <a:ext cx="2579826" cy="1250993"/>
      </dsp:txXfrm>
    </dsp:sp>
    <dsp:sp modelId="{B43C18C3-8FF1-45DF-BF20-3017B568A641}">
      <dsp:nvSpPr>
        <dsp:cNvPr id="0" name=""/>
        <dsp:cNvSpPr/>
      </dsp:nvSpPr>
      <dsp:spPr>
        <a:xfrm rot="69827">
          <a:off x="2689218" y="2201390"/>
          <a:ext cx="860357" cy="54492"/>
        </a:xfrm>
        <a:custGeom>
          <a:avLst/>
          <a:gdLst/>
          <a:ahLst/>
          <a:cxnLst/>
          <a:rect l="0" t="0" r="0" b="0"/>
          <a:pathLst>
            <a:path>
              <a:moveTo>
                <a:pt x="0" y="27246"/>
              </a:moveTo>
              <a:lnTo>
                <a:pt x="860357"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pl-PL" sz="500" kern="1200"/>
        </a:p>
      </dsp:txBody>
      <dsp:txXfrm>
        <a:off x="3097888" y="2207128"/>
        <a:ext cx="43017" cy="43017"/>
      </dsp:txXfrm>
    </dsp:sp>
    <dsp:sp modelId="{F3871BEB-2571-4CE8-8C7A-25B34C5B1948}">
      <dsp:nvSpPr>
        <dsp:cNvPr id="0" name=""/>
        <dsp:cNvSpPr/>
      </dsp:nvSpPr>
      <dsp:spPr>
        <a:xfrm>
          <a:off x="3549487" y="1572957"/>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POSIŁKOWY</a:t>
          </a:r>
        </a:p>
      </dsp:txBody>
      <dsp:txXfrm>
        <a:off x="3588407" y="1611877"/>
        <a:ext cx="2579826" cy="1250993"/>
      </dsp:txXfrm>
    </dsp:sp>
    <dsp:sp modelId="{C71FEFAE-D9C5-4F67-921D-DC1A5B64C724}">
      <dsp:nvSpPr>
        <dsp:cNvPr id="0" name=""/>
        <dsp:cNvSpPr/>
      </dsp:nvSpPr>
      <dsp:spPr>
        <a:xfrm rot="3619236">
          <a:off x="2252004" y="2945213"/>
          <a:ext cx="1732393" cy="54492"/>
        </a:xfrm>
        <a:custGeom>
          <a:avLst/>
          <a:gdLst/>
          <a:ahLst/>
          <a:cxnLst/>
          <a:rect l="0" t="0" r="0" b="0"/>
          <a:pathLst>
            <a:path>
              <a:moveTo>
                <a:pt x="0" y="27246"/>
              </a:moveTo>
              <a:lnTo>
                <a:pt x="1732393" y="2724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pl-PL" sz="600" kern="1200"/>
        </a:p>
      </dsp:txBody>
      <dsp:txXfrm>
        <a:off x="3074891" y="2929150"/>
        <a:ext cx="86619" cy="86619"/>
      </dsp:txXfrm>
    </dsp:sp>
    <dsp:sp modelId="{20056DB1-97BB-4BCE-8F47-FF7A460D3A3E}">
      <dsp:nvSpPr>
        <dsp:cNvPr id="0" name=""/>
        <dsp:cNvSpPr/>
      </dsp:nvSpPr>
      <dsp:spPr>
        <a:xfrm>
          <a:off x="3547095" y="3060603"/>
          <a:ext cx="2657666" cy="132883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a:lnSpc>
              <a:spcPct val="90000"/>
            </a:lnSpc>
            <a:spcBef>
              <a:spcPct val="0"/>
            </a:spcBef>
            <a:spcAft>
              <a:spcPct val="35000"/>
            </a:spcAft>
            <a:buNone/>
          </a:pPr>
          <a:r>
            <a:rPr lang="pl-PL" sz="2900" kern="1200" dirty="0"/>
            <a:t>PRYWATNY</a:t>
          </a:r>
        </a:p>
      </dsp:txBody>
      <dsp:txXfrm>
        <a:off x="3586015" y="3099523"/>
        <a:ext cx="2579826" cy="12509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F055D-A843-43F5-87A4-F568E5EE1F8A}">
      <dsp:nvSpPr>
        <dsp:cNvPr id="0" name=""/>
        <dsp:cNvSpPr/>
      </dsp:nvSpPr>
      <dsp:spPr>
        <a:xfrm>
          <a:off x="0" y="0"/>
          <a:ext cx="8291264" cy="1529514"/>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pl-PL" sz="6500" kern="1200" dirty="0"/>
            <a:t>Prokurator</a:t>
          </a:r>
        </a:p>
      </dsp:txBody>
      <dsp:txXfrm>
        <a:off x="0" y="0"/>
        <a:ext cx="8291264" cy="1529514"/>
      </dsp:txXfrm>
    </dsp:sp>
    <dsp:sp modelId="{B5C5E892-AA55-43DA-BAB7-167EAE8D50AA}">
      <dsp:nvSpPr>
        <dsp:cNvPr id="0" name=""/>
        <dsp:cNvSpPr/>
      </dsp:nvSpPr>
      <dsp:spPr>
        <a:xfrm>
          <a:off x="4048" y="1529514"/>
          <a:ext cx="2761055" cy="32119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Organ postępowania przygotowawczego</a:t>
          </a:r>
        </a:p>
      </dsp:txBody>
      <dsp:txXfrm>
        <a:off x="4048" y="1529514"/>
        <a:ext cx="2761055" cy="3211979"/>
      </dsp:txXfrm>
    </dsp:sp>
    <dsp:sp modelId="{1F005497-C478-4B27-8DCB-8CB41AF97BF9}">
      <dsp:nvSpPr>
        <dsp:cNvPr id="0" name=""/>
        <dsp:cNvSpPr/>
      </dsp:nvSpPr>
      <dsp:spPr>
        <a:xfrm>
          <a:off x="2765104" y="1529514"/>
          <a:ext cx="2761055" cy="32119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Rzecznik interesu społecznego</a:t>
          </a:r>
        </a:p>
      </dsp:txBody>
      <dsp:txXfrm>
        <a:off x="2765104" y="1529514"/>
        <a:ext cx="2761055" cy="3211979"/>
      </dsp:txXfrm>
    </dsp:sp>
    <dsp:sp modelId="{6447A299-B2C1-4D3C-B7D5-36DBBE0A1CB7}">
      <dsp:nvSpPr>
        <dsp:cNvPr id="0" name=""/>
        <dsp:cNvSpPr/>
      </dsp:nvSpPr>
      <dsp:spPr>
        <a:xfrm>
          <a:off x="5526159" y="1529514"/>
          <a:ext cx="2761055" cy="32119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pl-PL" sz="2500" kern="1200" dirty="0"/>
            <a:t>Oskarżyciel publiczny</a:t>
          </a:r>
        </a:p>
      </dsp:txBody>
      <dsp:txXfrm>
        <a:off x="5526159" y="1529514"/>
        <a:ext cx="2761055" cy="3211979"/>
      </dsp:txXfrm>
    </dsp:sp>
    <dsp:sp modelId="{2FE78649-AF93-44A5-B727-F212B64E1F7A}">
      <dsp:nvSpPr>
        <dsp:cNvPr id="0" name=""/>
        <dsp:cNvSpPr/>
      </dsp:nvSpPr>
      <dsp:spPr>
        <a:xfrm>
          <a:off x="0" y="4741493"/>
          <a:ext cx="8291264" cy="35688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1667FA0-9385-44FA-9E29-1F4CBD0CE166}" type="datetimeFigureOut">
              <a:rPr lang="pl-PL" smtClean="0"/>
              <a:t>13.12.2020</a:t>
            </a:fld>
            <a:endParaRPr lang="pl-PL"/>
          </a:p>
        </p:txBody>
      </p:sp>
      <p:sp>
        <p:nvSpPr>
          <p:cNvPr id="19" name="Footer Placeholder 18"/>
          <p:cNvSpPr>
            <a:spLocks noGrp="1"/>
          </p:cNvSpPr>
          <p:nvPr>
            <p:ph type="ftr" sz="quarter" idx="11"/>
          </p:nvPr>
        </p:nvSpPr>
        <p:spPr/>
        <p:txBody>
          <a:bodyPr/>
          <a:lstStyle/>
          <a:p>
            <a:endParaRPr lang="pl-PL"/>
          </a:p>
        </p:txBody>
      </p:sp>
      <p:sp>
        <p:nvSpPr>
          <p:cNvPr id="27" name="Slide Number Placeholder 26"/>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13.12.2020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13.12.2020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1667FA0-9385-44FA-9E29-1F4CBD0CE166}" type="datetimeFigureOut">
              <a:rPr lang="pl-PL" smtClean="0"/>
              <a:t>13.12.2020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1667FA0-9385-44FA-9E29-1F4CBD0CE166}" type="datetimeFigureOut">
              <a:rPr lang="pl-PL" smtClean="0"/>
              <a:t>13.12.2020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69AC0F08-6F9D-4E55-913C-0E984C71FC4A}"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13.12.2020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1667FA0-9385-44FA-9E29-1F4CBD0CE166}" type="datetimeFigureOut">
              <a:rPr lang="pl-PL" smtClean="0"/>
              <a:t>13.12.2020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1667FA0-9385-44FA-9E29-1F4CBD0CE166}" type="datetimeFigureOut">
              <a:rPr lang="pl-PL" smtClean="0"/>
              <a:t>13.12.2020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67FA0-9385-44FA-9E29-1F4CBD0CE166}" type="datetimeFigureOut">
              <a:rPr lang="pl-PL" smtClean="0"/>
              <a:t>13.12.2020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1667FA0-9385-44FA-9E29-1F4CBD0CE166}" type="datetimeFigureOut">
              <a:rPr lang="pl-PL" smtClean="0"/>
              <a:t>13.12.2020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69AC0F08-6F9D-4E55-913C-0E984C71FC4A}"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1667FA0-9385-44FA-9E29-1F4CBD0CE166}" type="datetimeFigureOut">
              <a:rPr lang="pl-PL" smtClean="0"/>
              <a:t>13.12.2020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077200" y="6356350"/>
            <a:ext cx="609600" cy="365125"/>
          </a:xfrm>
        </p:spPr>
        <p:txBody>
          <a:bodyPr/>
          <a:lstStyle/>
          <a:p>
            <a:fld id="{69AC0F08-6F9D-4E55-913C-0E984C71FC4A}" type="slidenum">
              <a:rPr lang="pl-PL" smtClean="0"/>
              <a:t>‹#›</a:t>
            </a:fld>
            <a:endParaRPr lang="pl-PL"/>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667FA0-9385-44FA-9E29-1F4CBD0CE166}" type="datetimeFigureOut">
              <a:rPr lang="pl-PL" smtClean="0"/>
              <a:t>13.12.2020</a:t>
            </a:fld>
            <a:endParaRPr lang="pl-PL"/>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l-PL"/>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AC0F08-6F9D-4E55-913C-0E984C71FC4A}" type="slidenum">
              <a:rPr lang="pl-PL" smtClean="0"/>
              <a:t>‹#›</a:t>
            </a:fld>
            <a:endParaRPr lang="pl-PL"/>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pl-PL" sz="4400" dirty="0"/>
              <a:t>Uczestnicy postępowania</a:t>
            </a:r>
          </a:p>
        </p:txBody>
      </p:sp>
      <p:sp>
        <p:nvSpPr>
          <p:cNvPr id="3" name="Subtitle 2"/>
          <p:cNvSpPr>
            <a:spLocks noGrp="1"/>
          </p:cNvSpPr>
          <p:nvPr>
            <p:ph type="subTitle" idx="1"/>
          </p:nvPr>
        </p:nvSpPr>
        <p:spPr/>
        <p:txBody>
          <a:bodyPr/>
          <a:lstStyle/>
          <a:p>
            <a:pPr algn="ctr"/>
            <a:endParaRPr lang="pl-PL" dirty="0"/>
          </a:p>
        </p:txBody>
      </p:sp>
    </p:spTree>
    <p:extLst>
      <p:ext uri="{BB962C8B-B14F-4D97-AF65-F5344CB8AC3E}">
        <p14:creationId xmlns:p14="http://schemas.microsoft.com/office/powerpoint/2010/main" val="3269436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268760"/>
            <a:ext cx="8229600" cy="4389120"/>
          </a:xfrm>
        </p:spPr>
        <p:txBody>
          <a:bodyPr/>
          <a:lstStyle/>
          <a:p>
            <a:endParaRPr lang="pl-PL" b="1" dirty="0"/>
          </a:p>
          <a:p>
            <a:endParaRPr lang="pl-PL" b="1" dirty="0"/>
          </a:p>
          <a:p>
            <a:r>
              <a:rPr lang="pl-PL" b="1" dirty="0"/>
              <a:t>Art. 179 Konstytucji RP</a:t>
            </a:r>
          </a:p>
          <a:p>
            <a:pPr marL="109728" indent="0">
              <a:buNone/>
            </a:pPr>
            <a:r>
              <a:rPr lang="pl-PL" dirty="0"/>
              <a:t>„Sędziowie są powoływani </a:t>
            </a:r>
            <a:r>
              <a:rPr lang="pl-PL" b="1" dirty="0"/>
              <a:t>przez Prezydenta Rzeczypospolitej, na wniosek Krajowej Rady Sądownictwa</a:t>
            </a:r>
            <a:r>
              <a:rPr lang="pl-PL" dirty="0"/>
              <a:t>, na czas nieoznaczony.”</a:t>
            </a:r>
          </a:p>
          <a:p>
            <a:pPr marL="109728" indent="0">
              <a:buNone/>
            </a:pPr>
            <a:endParaRPr lang="pl-PL" dirty="0"/>
          </a:p>
          <a:p>
            <a:endParaRPr lang="pl-PL" dirty="0"/>
          </a:p>
        </p:txBody>
      </p:sp>
    </p:spTree>
    <p:extLst>
      <p:ext uri="{BB962C8B-B14F-4D97-AF65-F5344CB8AC3E}">
        <p14:creationId xmlns:p14="http://schemas.microsoft.com/office/powerpoint/2010/main" val="306792478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pPr algn="ctr"/>
            <a:r>
              <a:rPr lang="pl-PL" dirty="0"/>
              <a:t>Podmiot zobowiązany z art. 91a </a:t>
            </a:r>
          </a:p>
        </p:txBody>
      </p:sp>
      <p:sp>
        <p:nvSpPr>
          <p:cNvPr id="3" name="Content Placeholder 2"/>
          <p:cNvSpPr>
            <a:spLocks noGrp="1"/>
          </p:cNvSpPr>
          <p:nvPr>
            <p:ph idx="1"/>
          </p:nvPr>
        </p:nvSpPr>
        <p:spPr>
          <a:xfrm>
            <a:off x="457200" y="1556792"/>
            <a:ext cx="8229600" cy="4968552"/>
          </a:xfrm>
        </p:spPr>
        <p:txBody>
          <a:bodyPr>
            <a:normAutofit fontScale="85000" lnSpcReduction="20000"/>
          </a:bodyPr>
          <a:lstStyle/>
          <a:p>
            <a:r>
              <a:rPr lang="pl-PL" dirty="0"/>
              <a:t>osoba fizyczna, osoba prawna lub jednostka organizacyjna niemająca osobowości prawnej, której odrębne przepisy przyznają osobowość prawną,</a:t>
            </a:r>
          </a:p>
          <a:p>
            <a:pPr marL="0" indent="0">
              <a:buNone/>
            </a:pPr>
            <a:endParaRPr lang="pl-PL" dirty="0"/>
          </a:p>
          <a:p>
            <a:r>
              <a:rPr lang="pl-PL" dirty="0"/>
              <a:t>która </a:t>
            </a:r>
            <a:r>
              <a:rPr lang="pl-PL" b="1" dirty="0"/>
              <a:t>uzyskała korzyść majątkową lub świadczenie </a:t>
            </a:r>
            <a:r>
              <a:rPr lang="pl-PL" dirty="0"/>
              <a:t>z art. 405-407 kc, 410 kc lub 412 kc od:</a:t>
            </a:r>
          </a:p>
          <a:p>
            <a:pPr>
              <a:buFontTx/>
              <a:buChar char="-"/>
            </a:pPr>
            <a:r>
              <a:rPr lang="pl-PL" dirty="0"/>
              <a:t>Skarbu Państwa, </a:t>
            </a:r>
          </a:p>
          <a:p>
            <a:pPr>
              <a:buFontTx/>
              <a:buChar char="-"/>
            </a:pPr>
            <a:r>
              <a:rPr lang="pl-PL" dirty="0"/>
              <a:t>jednostki samorządowej, państwowej lub samorządowej jednostki organizacyjnej</a:t>
            </a:r>
          </a:p>
          <a:p>
            <a:pPr>
              <a:buFontTx/>
              <a:buChar char="-"/>
            </a:pPr>
            <a:r>
              <a:rPr lang="pl-PL" dirty="0"/>
              <a:t>podmiotu, dla którego organ samorządu jest organem założycielskim</a:t>
            </a:r>
          </a:p>
          <a:p>
            <a:pPr>
              <a:buFontTx/>
              <a:buChar char="-"/>
            </a:pPr>
            <a:r>
              <a:rPr lang="pl-PL" dirty="0"/>
              <a:t>spółki prawa handlowego z większościowym udziałem SP lub jednostki samorządowej</a:t>
            </a:r>
          </a:p>
          <a:p>
            <a:pPr marL="0" indent="0">
              <a:buNone/>
            </a:pPr>
            <a:endParaRPr lang="pl-PL" dirty="0"/>
          </a:p>
          <a:p>
            <a:r>
              <a:rPr lang="pl-PL" dirty="0"/>
              <a:t>korzyść została uzyskana </a:t>
            </a:r>
            <a:r>
              <a:rPr lang="pl-PL" b="1" dirty="0"/>
              <a:t>w związku z popełnieniem czynu zabronionego</a:t>
            </a:r>
          </a:p>
        </p:txBody>
      </p:sp>
    </p:spTree>
    <p:extLst>
      <p:ext uri="{BB962C8B-B14F-4D97-AF65-F5344CB8AC3E}">
        <p14:creationId xmlns:p14="http://schemas.microsoft.com/office/powerpoint/2010/main" val="348390117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Podmiot zobowiązany z art. 91a</a:t>
            </a:r>
          </a:p>
        </p:txBody>
      </p:sp>
      <p:sp>
        <p:nvSpPr>
          <p:cNvPr id="3" name="Content Placeholder 2"/>
          <p:cNvSpPr>
            <a:spLocks noGrp="1"/>
          </p:cNvSpPr>
          <p:nvPr>
            <p:ph idx="1"/>
          </p:nvPr>
        </p:nvSpPr>
        <p:spPr/>
        <p:txBody>
          <a:bodyPr/>
          <a:lstStyle/>
          <a:p>
            <a:r>
              <a:rPr lang="pl-PL" dirty="0"/>
              <a:t>wniosek prokuratora</a:t>
            </a:r>
          </a:p>
          <a:p>
            <a:r>
              <a:rPr lang="pl-PL" dirty="0"/>
              <a:t>sąd zobowiązuje ją do:</a:t>
            </a:r>
          </a:p>
          <a:p>
            <a:pPr>
              <a:buFontTx/>
              <a:buChar char="-"/>
            </a:pPr>
            <a:r>
              <a:rPr lang="pl-PL" dirty="0"/>
              <a:t>zwrotu korzyści lub jej równowartości uprawnionemu podmiotowi; lub</a:t>
            </a:r>
          </a:p>
          <a:p>
            <a:pPr>
              <a:buFontTx/>
              <a:buChar char="-"/>
            </a:pPr>
            <a:r>
              <a:rPr lang="pl-PL" dirty="0"/>
              <a:t> orzeka przepadek świadczenia lub jego równowartości na rzecz SP</a:t>
            </a:r>
          </a:p>
          <a:p>
            <a:r>
              <a:rPr lang="pl-PL" dirty="0"/>
              <a:t> stosuje w tym wypadku przepisy prawa cywilnego</a:t>
            </a:r>
          </a:p>
        </p:txBody>
      </p:sp>
    </p:spTree>
    <p:extLst>
      <p:ext uri="{BB962C8B-B14F-4D97-AF65-F5344CB8AC3E}">
        <p14:creationId xmlns:p14="http://schemas.microsoft.com/office/powerpoint/2010/main" val="18169830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Podmiot zobowiązany z art. 91a</a:t>
            </a:r>
          </a:p>
        </p:txBody>
      </p:sp>
      <p:sp>
        <p:nvSpPr>
          <p:cNvPr id="3" name="Content Placeholder 2"/>
          <p:cNvSpPr>
            <a:spLocks noGrp="1"/>
          </p:cNvSpPr>
          <p:nvPr>
            <p:ph idx="1"/>
          </p:nvPr>
        </p:nvSpPr>
        <p:spPr/>
        <p:txBody>
          <a:bodyPr>
            <a:normAutofit fontScale="92500" lnSpcReduction="10000"/>
          </a:bodyPr>
          <a:lstStyle/>
          <a:p>
            <a:r>
              <a:rPr lang="pl-PL" dirty="0"/>
              <a:t>jest przesłuchiwany w postępowaniu karnym w charakterze </a:t>
            </a:r>
            <a:r>
              <a:rPr lang="pl-PL" b="1" dirty="0"/>
              <a:t>świadka</a:t>
            </a:r>
          </a:p>
          <a:p>
            <a:pPr marL="0" indent="0">
              <a:buNone/>
            </a:pPr>
            <a:r>
              <a:rPr lang="pl-PL" b="1" dirty="0"/>
              <a:t>Uprawnienia:</a:t>
            </a:r>
          </a:p>
          <a:p>
            <a:r>
              <a:rPr lang="pl-PL" b="1" dirty="0"/>
              <a:t>może odmówić złożenia zeznań!</a:t>
            </a:r>
          </a:p>
          <a:p>
            <a:r>
              <a:rPr lang="pl-PL" dirty="0"/>
              <a:t>prawo do pomocy tłumacza</a:t>
            </a:r>
          </a:p>
          <a:p>
            <a:r>
              <a:rPr lang="pl-PL" dirty="0"/>
              <a:t>prawo do pomocy pełnomocnika</a:t>
            </a:r>
          </a:p>
          <a:p>
            <a:r>
              <a:rPr lang="pl-PL" dirty="0"/>
              <a:t>prawo dostępu do akt postępowania</a:t>
            </a:r>
          </a:p>
          <a:p>
            <a:r>
              <a:rPr lang="pl-PL" dirty="0"/>
              <a:t>inicjatywa  dowodowa</a:t>
            </a:r>
          </a:p>
          <a:p>
            <a:r>
              <a:rPr lang="pl-PL" dirty="0"/>
              <a:t>prawo zadawania pytań osobie przesłuchiwanej</a:t>
            </a:r>
          </a:p>
          <a:p>
            <a:r>
              <a:rPr lang="pl-PL" dirty="0"/>
              <a:t>prawo zabierania głosu końcowego przed obrońcą oskarżonego i oskarżonym</a:t>
            </a:r>
          </a:p>
          <a:p>
            <a:endParaRPr lang="pl-PL" b="1" dirty="0"/>
          </a:p>
        </p:txBody>
      </p:sp>
    </p:spTree>
    <p:extLst>
      <p:ext uri="{BB962C8B-B14F-4D97-AF65-F5344CB8AC3E}">
        <p14:creationId xmlns:p14="http://schemas.microsoft.com/office/powerpoint/2010/main" val="15508949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Podmiot zobowiązany z art. 91a</a:t>
            </a:r>
          </a:p>
        </p:txBody>
      </p:sp>
      <p:sp>
        <p:nvSpPr>
          <p:cNvPr id="3" name="Content Placeholder 2"/>
          <p:cNvSpPr>
            <a:spLocks noGrp="1"/>
          </p:cNvSpPr>
          <p:nvPr>
            <p:ph idx="1"/>
          </p:nvPr>
        </p:nvSpPr>
        <p:spPr/>
        <p:txBody>
          <a:bodyPr/>
          <a:lstStyle/>
          <a:p>
            <a:pPr marL="0" indent="0">
              <a:buNone/>
            </a:pPr>
            <a:r>
              <a:rPr lang="pl-PL" b="1" dirty="0"/>
              <a:t>Obowiązki:</a:t>
            </a:r>
          </a:p>
          <a:p>
            <a:r>
              <a:rPr lang="pl-PL" dirty="0"/>
              <a:t>obowiązek stawiennictwa na wezwanie organu</a:t>
            </a:r>
          </a:p>
          <a:p>
            <a:r>
              <a:rPr lang="pl-PL" dirty="0"/>
              <a:t>obowiązek zawiadamiania o każdej zmianie miejsca swojego zamieszkania lub pobytu trwającego dłużej niż 7 dni, także z powodu pozbawienia wolności w innej sprawie , oraz o każdej zmianie danych umożliwiających kontaktowanie z art. 213 § 1 k.p.k.</a:t>
            </a:r>
          </a:p>
        </p:txBody>
      </p:sp>
    </p:spTree>
    <p:extLst>
      <p:ext uri="{BB962C8B-B14F-4D97-AF65-F5344CB8AC3E}">
        <p14:creationId xmlns:p14="http://schemas.microsoft.com/office/powerpoint/2010/main" val="116257596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Kumulacja ról procesowych</a:t>
            </a:r>
          </a:p>
        </p:txBody>
      </p:sp>
      <p:sp>
        <p:nvSpPr>
          <p:cNvPr id="3" name="Content Placeholder 2"/>
          <p:cNvSpPr>
            <a:spLocks noGrp="1"/>
          </p:cNvSpPr>
          <p:nvPr>
            <p:ph idx="1"/>
          </p:nvPr>
        </p:nvSpPr>
        <p:spPr>
          <a:xfrm>
            <a:off x="467544" y="2564904"/>
            <a:ext cx="8229600" cy="2213600"/>
          </a:xfrm>
        </p:spPr>
        <p:txBody>
          <a:bodyPr/>
          <a:lstStyle/>
          <a:p>
            <a:r>
              <a:rPr lang="pl-PL" dirty="0"/>
              <a:t>zmiana roli w zależności od stadium procesu</a:t>
            </a:r>
          </a:p>
          <a:p>
            <a:pPr marL="0" indent="0">
              <a:buNone/>
            </a:pPr>
            <a:endParaRPr lang="pl-PL" dirty="0"/>
          </a:p>
          <a:p>
            <a:r>
              <a:rPr lang="pl-PL" dirty="0"/>
              <a:t>kumulacja w jednej osobie kilku kategorii uczestników procesu</a:t>
            </a:r>
          </a:p>
        </p:txBody>
      </p:sp>
    </p:spTree>
    <p:extLst>
      <p:ext uri="{BB962C8B-B14F-4D97-AF65-F5344CB8AC3E}">
        <p14:creationId xmlns:p14="http://schemas.microsoft.com/office/powerpoint/2010/main" val="27908969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Kumulacja ról procesowych</a:t>
            </a:r>
          </a:p>
        </p:txBody>
      </p:sp>
      <p:sp>
        <p:nvSpPr>
          <p:cNvPr id="3" name="Content Placeholder 2"/>
          <p:cNvSpPr>
            <a:spLocks noGrp="1"/>
          </p:cNvSpPr>
          <p:nvPr>
            <p:ph idx="1"/>
          </p:nvPr>
        </p:nvSpPr>
        <p:spPr/>
        <p:txBody>
          <a:bodyPr>
            <a:normAutofit lnSpcReduction="10000"/>
          </a:bodyPr>
          <a:lstStyle/>
          <a:p>
            <a:pPr marL="0" indent="0">
              <a:buNone/>
            </a:pPr>
            <a:r>
              <a:rPr lang="pl-PL" b="1" dirty="0"/>
              <a:t>Zakaz kumulacji:</a:t>
            </a:r>
          </a:p>
          <a:p>
            <a:r>
              <a:rPr lang="pl-PL" dirty="0"/>
              <a:t>organ procesowy nie może spełniać żadnej innej roli</a:t>
            </a:r>
          </a:p>
          <a:p>
            <a:pPr marL="0" indent="0">
              <a:buNone/>
            </a:pPr>
            <a:endParaRPr lang="pl-PL" dirty="0"/>
          </a:p>
          <a:p>
            <a:r>
              <a:rPr lang="pl-PL" dirty="0"/>
              <a:t>sprzeczność róluczestników procesu uniemożliwia łączenie ich przez jedną osobę (</a:t>
            </a:r>
            <a:r>
              <a:rPr lang="pl-PL" u="sng" dirty="0"/>
              <a:t>uwaga</a:t>
            </a:r>
            <a:r>
              <a:rPr lang="pl-PL" dirty="0"/>
              <a:t>: art. 50 k.p.k. i 497-498 k.p.k.)</a:t>
            </a:r>
          </a:p>
          <a:p>
            <a:endParaRPr lang="pl-PL" dirty="0"/>
          </a:p>
          <a:p>
            <a:r>
              <a:rPr lang="pl-PL" dirty="0"/>
              <a:t>łączne spełnianie niektórych ról uczestników procesu przez jedną osobę spowodowałoby nienależyte wykonanie jednej z ról</a:t>
            </a:r>
          </a:p>
        </p:txBody>
      </p:sp>
    </p:spTree>
    <p:extLst>
      <p:ext uri="{BB962C8B-B14F-4D97-AF65-F5344CB8AC3E}">
        <p14:creationId xmlns:p14="http://schemas.microsoft.com/office/powerpoint/2010/main" val="3080353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pl-PL" b="1" dirty="0"/>
              <a:t>Właściwość sądu- </a:t>
            </a:r>
            <a:r>
              <a:rPr lang="pl-PL" dirty="0"/>
              <a:t>obowiązek i zarazem uprawnienie sądu do dokonania określonej czynności procesowej lub zespołu czynności procesowych.</a:t>
            </a:r>
          </a:p>
          <a:p>
            <a:pPr marL="109728" indent="0">
              <a:buNone/>
            </a:pPr>
            <a:endParaRPr lang="pl-PL" dirty="0"/>
          </a:p>
          <a:p>
            <a:r>
              <a:rPr lang="pl-PL" dirty="0"/>
              <a:t>Właściwość rzeczowa</a:t>
            </a:r>
          </a:p>
          <a:p>
            <a:r>
              <a:rPr lang="pl-PL" dirty="0"/>
              <a:t>Właściwość miejscowa</a:t>
            </a:r>
          </a:p>
          <a:p>
            <a:r>
              <a:rPr lang="pl-PL" dirty="0"/>
              <a:t>Właściwość funkcjonalna</a:t>
            </a:r>
          </a:p>
          <a:p>
            <a:r>
              <a:rPr lang="pl-PL" dirty="0"/>
              <a:t>Właściwość z delegacji</a:t>
            </a:r>
          </a:p>
          <a:p>
            <a:r>
              <a:rPr lang="pl-PL" dirty="0"/>
              <a:t>Właściwość z łączności spraw</a:t>
            </a:r>
          </a:p>
          <a:p>
            <a:endParaRPr lang="pl-PL" dirty="0"/>
          </a:p>
        </p:txBody>
      </p:sp>
      <p:sp>
        <p:nvSpPr>
          <p:cNvPr id="3" name="Title 2"/>
          <p:cNvSpPr>
            <a:spLocks noGrp="1"/>
          </p:cNvSpPr>
          <p:nvPr>
            <p:ph type="title"/>
          </p:nvPr>
        </p:nvSpPr>
        <p:spPr>
          <a:xfrm>
            <a:off x="395536" y="548680"/>
            <a:ext cx="8229600" cy="1143000"/>
          </a:xfrm>
        </p:spPr>
        <p:txBody>
          <a:bodyPr>
            <a:normAutofit/>
          </a:bodyPr>
          <a:lstStyle/>
          <a:p>
            <a:pPr algn="ctr"/>
            <a:r>
              <a:rPr lang="pl-PL" dirty="0"/>
              <a:t>Właściwość sądu</a:t>
            </a:r>
          </a:p>
        </p:txBody>
      </p:sp>
    </p:spTree>
    <p:extLst>
      <p:ext uri="{BB962C8B-B14F-4D97-AF65-F5344CB8AC3E}">
        <p14:creationId xmlns:p14="http://schemas.microsoft.com/office/powerpoint/2010/main" val="1500143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lstStyle/>
          <a:p>
            <a:r>
              <a:rPr lang="pl-PL" b="1" dirty="0"/>
              <a:t>Właściwość rzeczowa- </a:t>
            </a:r>
            <a:r>
              <a:rPr lang="pl-PL" dirty="0"/>
              <a:t>kompetencja sądu do rozpoznawania sprawy w pierwszej instancji.</a:t>
            </a:r>
          </a:p>
          <a:p>
            <a:endParaRPr lang="pl-PL" dirty="0"/>
          </a:p>
          <a:p>
            <a:r>
              <a:rPr lang="pl-PL" dirty="0"/>
              <a:t>Kryterium: rodzaj przestępstwa.</a:t>
            </a:r>
          </a:p>
          <a:p>
            <a:endParaRPr lang="pl-PL" dirty="0"/>
          </a:p>
          <a:p>
            <a:r>
              <a:rPr lang="pl-PL" dirty="0"/>
              <a:t>Sąd rejonowy rozstrzyga w pierwszej instancji w sprawach dotyczących wszystkich kategorii przestępstw z wyjątkiem tych, które zostały przekazane rozpoznawania sądowi okręgowemu (art. 24 k.p.k.)</a:t>
            </a:r>
          </a:p>
        </p:txBody>
      </p:sp>
    </p:spTree>
    <p:extLst>
      <p:ext uri="{BB962C8B-B14F-4D97-AF65-F5344CB8AC3E}">
        <p14:creationId xmlns:p14="http://schemas.microsoft.com/office/powerpoint/2010/main" val="3628872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11968"/>
          </a:xfrm>
        </p:spPr>
        <p:txBody>
          <a:bodyPr>
            <a:normAutofit fontScale="85000" lnSpcReduction="10000"/>
          </a:bodyPr>
          <a:lstStyle/>
          <a:p>
            <a:r>
              <a:rPr lang="pl-PL" b="1" dirty="0"/>
              <a:t>Art. 25. §  1</a:t>
            </a:r>
            <a:r>
              <a:rPr lang="pl-PL" dirty="0"/>
              <a:t>.  Sąd  okręgowy  orzeka  w  pierwszej  instancji  w  sprawach  o następujące przestępstwa: </a:t>
            </a:r>
          </a:p>
          <a:p>
            <a:pPr marL="109728" indent="0">
              <a:buNone/>
            </a:pPr>
            <a:r>
              <a:rPr lang="pl-PL" dirty="0"/>
              <a:t>1)  o zbrodnie określone w Kodeksie karnym oraz w ustawach szczególnych;</a:t>
            </a:r>
          </a:p>
          <a:p>
            <a:pPr marL="109728" indent="0">
              <a:buNone/>
            </a:pPr>
            <a:r>
              <a:rPr lang="pl-PL" dirty="0"/>
              <a:t>2)  o występki określone w rozdziałach XVI i XVII oraz w art. 140–142, art. 148 </a:t>
            </a:r>
          </a:p>
          <a:p>
            <a:pPr marL="109728" indent="0">
              <a:buNone/>
            </a:pPr>
            <a:r>
              <a:rPr lang="pl-PL" dirty="0"/>
              <a:t>§ 4, art. 149, art. 150 § 1, art. 151–154, art. 156 § 3, art. 158 § 3, art. 163 § 3 i 4, art. 165 § 1, 3 i 4, art. 166 § 1, art. 173 § 3 i 4, art. 185 § 2, art. 189a § 2, art. 210 § 2, art. 211a, art. 252 § 3, art. 258 § 1–3, art. 265 § 1 i 2, art. 269, art. 278 § 1 i 2 w zw. z art. 294, art. 284 § 1 i 2 w zw. z art. 294, art. 286 § 1 w zw. z art. 294, art. 287 § 1 w zw. z art. 294, art. 296 § 3 oraz art. 299 Kodeksu  karnego;</a:t>
            </a:r>
          </a:p>
          <a:p>
            <a:pPr marL="109728" indent="0">
              <a:buNone/>
            </a:pPr>
            <a:r>
              <a:rPr lang="pl-PL" dirty="0"/>
              <a:t>3)  o występki, które z mocy przepisu szczególnego należą do właściwości sądu okręgowego.</a:t>
            </a:r>
          </a:p>
        </p:txBody>
      </p:sp>
    </p:spTree>
    <p:extLst>
      <p:ext uri="{BB962C8B-B14F-4D97-AF65-F5344CB8AC3E}">
        <p14:creationId xmlns:p14="http://schemas.microsoft.com/office/powerpoint/2010/main" val="3338470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4389120"/>
          </a:xfrm>
        </p:spPr>
        <p:txBody>
          <a:bodyPr/>
          <a:lstStyle/>
          <a:p>
            <a:r>
              <a:rPr lang="pl-PL" b="1" dirty="0"/>
              <a:t>Właściwość miejscowa- </a:t>
            </a:r>
            <a:r>
              <a:rPr lang="pl-PL" dirty="0"/>
              <a:t>pozwala na stwierdzenie, który z sądów tego samego rzędu posiada kompetencje do rozpoznania konkretnej sprawy.</a:t>
            </a:r>
          </a:p>
          <a:p>
            <a:pPr marL="109728" indent="0">
              <a:buNone/>
            </a:pPr>
            <a:endParaRPr lang="pl-PL" dirty="0"/>
          </a:p>
          <a:p>
            <a:r>
              <a:rPr lang="pl-PL" dirty="0"/>
              <a:t>Podstawowe kryterium: miejsce popełnienia przestępstwa.</a:t>
            </a:r>
          </a:p>
          <a:p>
            <a:endParaRPr lang="pl-PL" dirty="0"/>
          </a:p>
        </p:txBody>
      </p:sp>
    </p:spTree>
    <p:extLst>
      <p:ext uri="{BB962C8B-B14F-4D97-AF65-F5344CB8AC3E}">
        <p14:creationId xmlns:p14="http://schemas.microsoft.com/office/powerpoint/2010/main" val="2696861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98764" y="1381299"/>
            <a:ext cx="8229600" cy="4389120"/>
          </a:xfrm>
        </p:spPr>
        <p:txBody>
          <a:bodyPr>
            <a:normAutofit/>
          </a:bodyPr>
          <a:lstStyle/>
          <a:p>
            <a:r>
              <a:rPr lang="pl-PL" dirty="0"/>
              <a:t>Art. 31 § 1 k.p.k.</a:t>
            </a:r>
          </a:p>
          <a:p>
            <a:pPr marL="109728" indent="0">
              <a:buNone/>
            </a:pPr>
            <a:r>
              <a:rPr lang="pl-PL" dirty="0"/>
              <a:t>Miejscowo właściwy do rozpoznania sprawy jest sąd, w którego okręgu popełniono przestępstwo.</a:t>
            </a:r>
          </a:p>
          <a:p>
            <a:pPr marL="109728" indent="0">
              <a:buNone/>
            </a:pPr>
            <a:endParaRPr lang="pl-PL" dirty="0"/>
          </a:p>
          <a:p>
            <a:r>
              <a:rPr lang="pl-PL" dirty="0"/>
              <a:t>Art. 31 § 2 k.p.k.</a:t>
            </a:r>
          </a:p>
          <a:p>
            <a:pPr marL="109728" indent="0">
              <a:buNone/>
            </a:pPr>
            <a:r>
              <a:rPr lang="pl-PL" dirty="0"/>
              <a:t>Jeżeli  przestępstwo  popełniono  na  polskim  statku  wodnym  lub powietrznym, </a:t>
            </a:r>
            <a:r>
              <a:rPr lang="pl-PL" b="1" dirty="0"/>
              <a:t>a § 1 nie może mieć zastosowania</a:t>
            </a:r>
            <a:r>
              <a:rPr lang="pl-PL" dirty="0"/>
              <a:t>, właściwy jest sąd macierzystego portu statku.</a:t>
            </a:r>
          </a:p>
        </p:txBody>
      </p:sp>
    </p:spTree>
    <p:extLst>
      <p:ext uri="{BB962C8B-B14F-4D97-AF65-F5344CB8AC3E}">
        <p14:creationId xmlns:p14="http://schemas.microsoft.com/office/powerpoint/2010/main" val="734437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412776"/>
            <a:ext cx="8229600" cy="4389120"/>
          </a:xfrm>
        </p:spPr>
        <p:txBody>
          <a:bodyPr>
            <a:normAutofit fontScale="92500" lnSpcReduction="10000"/>
          </a:bodyPr>
          <a:lstStyle/>
          <a:p>
            <a:r>
              <a:rPr lang="pl-PL" dirty="0"/>
              <a:t>Art. 31 § 3 k.p.k.</a:t>
            </a:r>
          </a:p>
          <a:p>
            <a:pPr marL="109728" indent="0">
              <a:buNone/>
            </a:pPr>
            <a:r>
              <a:rPr lang="pl-PL" dirty="0"/>
              <a:t>Jeżeli przestępstwo popełniono w okręgu kilku sądów, właściwy jest ten sąd, </a:t>
            </a:r>
            <a:r>
              <a:rPr lang="pl-PL" b="1" dirty="0"/>
              <a:t>w którego okręgu najpierw wszczęto postępowanie przygotowawcze</a:t>
            </a:r>
            <a:r>
              <a:rPr lang="pl-PL" dirty="0"/>
              <a:t>.</a:t>
            </a:r>
          </a:p>
          <a:p>
            <a:endParaRPr lang="pl-PL" dirty="0"/>
          </a:p>
          <a:p>
            <a:r>
              <a:rPr lang="pl-PL" dirty="0"/>
              <a:t>Miejsce popełnienia przestępstwa- art. 6 § 2 k.k.</a:t>
            </a:r>
          </a:p>
          <a:p>
            <a:pPr marL="109728" indent="0">
              <a:buNone/>
            </a:pPr>
            <a:endParaRPr lang="pl-PL" dirty="0"/>
          </a:p>
          <a:p>
            <a:pPr marL="109728" indent="0">
              <a:buNone/>
            </a:pPr>
            <a:r>
              <a:rPr lang="pl-PL" b="1" dirty="0"/>
              <a:t>Miejscem popełnienia </a:t>
            </a:r>
            <a:r>
              <a:rPr lang="pl-PL" dirty="0"/>
              <a:t>przestępstwa jest miejsce, gdzie sprawca </a:t>
            </a:r>
            <a:r>
              <a:rPr lang="pl-PL" b="1" dirty="0"/>
              <a:t>działał lub zaniechał </a:t>
            </a:r>
            <a:r>
              <a:rPr lang="pl-PL" dirty="0"/>
              <a:t>działania, do którego był zobowiązany, albo gdzie </a:t>
            </a:r>
            <a:r>
              <a:rPr lang="pl-PL" b="1" dirty="0"/>
              <a:t>skutek</a:t>
            </a:r>
            <a:r>
              <a:rPr lang="pl-PL" dirty="0"/>
              <a:t> przestępny </a:t>
            </a:r>
            <a:r>
              <a:rPr lang="pl-PL" b="1" dirty="0"/>
              <a:t>nastąpił lub miał nastąpić</a:t>
            </a:r>
            <a:r>
              <a:rPr lang="pl-PL" dirty="0"/>
              <a:t>.</a:t>
            </a:r>
          </a:p>
          <a:p>
            <a:endParaRPr lang="pl-PL" dirty="0"/>
          </a:p>
        </p:txBody>
      </p:sp>
    </p:spTree>
    <p:extLst>
      <p:ext uri="{BB962C8B-B14F-4D97-AF65-F5344CB8AC3E}">
        <p14:creationId xmlns:p14="http://schemas.microsoft.com/office/powerpoint/2010/main" val="308683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04208"/>
            <a:ext cx="8229600" cy="4389120"/>
          </a:xfrm>
        </p:spPr>
        <p:txBody>
          <a:bodyPr>
            <a:normAutofit fontScale="92500" lnSpcReduction="10000"/>
          </a:bodyPr>
          <a:lstStyle/>
          <a:p>
            <a:r>
              <a:rPr lang="pl-PL" dirty="0"/>
              <a:t>Jeżeli nie można ustalić miejsca popełnienia przestępstwa, czyli nie znajdują zastosowania reguły z art. 31 k.p.k., właściwość należy ustalić na podstawie art. 32 § 1 k.p.k.</a:t>
            </a:r>
          </a:p>
          <a:p>
            <a:endParaRPr lang="pl-PL" dirty="0"/>
          </a:p>
          <a:p>
            <a:r>
              <a:rPr lang="pl-PL" dirty="0"/>
              <a:t>Właściwy jest sąd, w okręgu którego:</a:t>
            </a:r>
          </a:p>
          <a:p>
            <a:pPr marL="109728" indent="0">
              <a:buNone/>
            </a:pPr>
            <a:r>
              <a:rPr lang="pl-PL" dirty="0"/>
              <a:t>1)  </a:t>
            </a:r>
            <a:r>
              <a:rPr lang="pl-PL" b="1" dirty="0"/>
              <a:t>ujawniono</a:t>
            </a:r>
            <a:r>
              <a:rPr lang="pl-PL" dirty="0"/>
              <a:t> przestępstwo,</a:t>
            </a:r>
          </a:p>
          <a:p>
            <a:pPr marL="109728" indent="0">
              <a:buNone/>
            </a:pPr>
            <a:r>
              <a:rPr lang="pl-PL" dirty="0"/>
              <a:t>2)  </a:t>
            </a:r>
            <a:r>
              <a:rPr lang="pl-PL" b="1" dirty="0"/>
              <a:t>ujęto</a:t>
            </a:r>
            <a:r>
              <a:rPr lang="pl-PL" dirty="0"/>
              <a:t> oskarżonego,</a:t>
            </a:r>
          </a:p>
          <a:p>
            <a:pPr marL="109728" indent="0">
              <a:buNone/>
            </a:pPr>
            <a:r>
              <a:rPr lang="pl-PL" dirty="0"/>
              <a:t>3)  oskarżony  przed  popełnieniem  przestępstwa  </a:t>
            </a:r>
            <a:r>
              <a:rPr lang="pl-PL" b="1" dirty="0"/>
              <a:t>stale  mieszkał  lub  czasowo przebywał</a:t>
            </a:r>
          </a:p>
          <a:p>
            <a:pPr marL="109728" indent="0">
              <a:buNone/>
            </a:pPr>
            <a:r>
              <a:rPr lang="pl-PL" dirty="0"/>
              <a:t>– zależnie od tego, gdzie najpierw wszczęto postępowanie przygotowawcze.</a:t>
            </a:r>
          </a:p>
        </p:txBody>
      </p:sp>
    </p:spTree>
    <p:extLst>
      <p:ext uri="{BB962C8B-B14F-4D97-AF65-F5344CB8AC3E}">
        <p14:creationId xmlns:p14="http://schemas.microsoft.com/office/powerpoint/2010/main" val="1049166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556792"/>
            <a:ext cx="8229600" cy="3456384"/>
          </a:xfrm>
        </p:spPr>
        <p:txBody>
          <a:bodyPr/>
          <a:lstStyle/>
          <a:p>
            <a:r>
              <a:rPr lang="pl-PL" dirty="0"/>
              <a:t>Jeżeli jednak ustalenie właściwości miejscowej na podstawie reguł z art. 31 i 32 § 1 k.p.k. jest niemożliwe, sprawę rozpoznaje </a:t>
            </a:r>
            <a:r>
              <a:rPr lang="pl-PL" b="1" dirty="0"/>
              <a:t>sąd właściwy dla dzielnicy  Śródmieście miasta stołecznego Warszawy </a:t>
            </a:r>
            <a:r>
              <a:rPr lang="pl-PL" dirty="0"/>
              <a:t>(art. 32 § 3 k.p.k.).</a:t>
            </a:r>
          </a:p>
        </p:txBody>
      </p:sp>
    </p:spTree>
    <p:extLst>
      <p:ext uri="{BB962C8B-B14F-4D97-AF65-F5344CB8AC3E}">
        <p14:creationId xmlns:p14="http://schemas.microsoft.com/office/powerpoint/2010/main" val="60749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29600" cy="2523736"/>
          </a:xfrm>
        </p:spPr>
        <p:txBody>
          <a:bodyPr/>
          <a:lstStyle/>
          <a:p>
            <a:r>
              <a:rPr lang="pl-PL" b="1" dirty="0"/>
              <a:t>Właściwość funkcjonalna- </a:t>
            </a:r>
            <a:r>
              <a:rPr lang="pl-PL" dirty="0"/>
              <a:t>wskazuje do dokonywania jakich czynności jest uprawniony dany sąd.</a:t>
            </a:r>
          </a:p>
          <a:p>
            <a:endParaRPr lang="pl-PL" dirty="0"/>
          </a:p>
          <a:p>
            <a:pPr marL="109728" indent="0">
              <a:buNone/>
            </a:pPr>
            <a:endParaRPr lang="pl-PL" i="1" dirty="0"/>
          </a:p>
        </p:txBody>
      </p:sp>
    </p:spTree>
    <p:extLst>
      <p:ext uri="{BB962C8B-B14F-4D97-AF65-F5344CB8AC3E}">
        <p14:creationId xmlns:p14="http://schemas.microsoft.com/office/powerpoint/2010/main" val="109957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69776"/>
            <a:ext cx="2952328" cy="3575248"/>
          </a:xfrm>
        </p:spPr>
        <p:txBody>
          <a:bodyPr>
            <a:normAutofit/>
          </a:bodyPr>
          <a:lstStyle/>
          <a:p>
            <a:pPr algn="ctr"/>
            <a:r>
              <a:rPr lang="pl-PL" dirty="0"/>
              <a:t>Uczestnicy </a:t>
            </a:r>
            <a:r>
              <a:rPr lang="pl-PL" dirty="0">
                <a:latin typeface="+mn-lt"/>
              </a:rPr>
              <a:t>procesu</a:t>
            </a:r>
            <a:r>
              <a:rPr lang="pl-PL" dirty="0"/>
              <a:t> karnego</a:t>
            </a:r>
          </a:p>
        </p:txBody>
      </p:sp>
      <p:sp>
        <p:nvSpPr>
          <p:cNvPr id="5" name="Rectangle 4"/>
          <p:cNvSpPr/>
          <p:nvPr/>
        </p:nvSpPr>
        <p:spPr>
          <a:xfrm>
            <a:off x="3851920" y="112474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 PROCESOWE</a:t>
            </a:r>
          </a:p>
        </p:txBody>
      </p:sp>
      <p:sp>
        <p:nvSpPr>
          <p:cNvPr id="7" name="Rectangle 6"/>
          <p:cNvSpPr/>
          <p:nvPr/>
        </p:nvSpPr>
        <p:spPr>
          <a:xfrm>
            <a:off x="3851920" y="2204864"/>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PRZEDSTAWICIELE PROCESOWI STRON</a:t>
            </a:r>
          </a:p>
        </p:txBody>
      </p:sp>
      <p:sp>
        <p:nvSpPr>
          <p:cNvPr id="8" name="Rectangle 7"/>
          <p:cNvSpPr/>
          <p:nvPr/>
        </p:nvSpPr>
        <p:spPr>
          <a:xfrm>
            <a:off x="3851920" y="337063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PRZEDSTAWICIEL SPOŁECZNY</a:t>
            </a:r>
          </a:p>
        </p:txBody>
      </p:sp>
      <p:sp>
        <p:nvSpPr>
          <p:cNvPr id="9" name="Rectangle 8"/>
          <p:cNvSpPr/>
          <p:nvPr/>
        </p:nvSpPr>
        <p:spPr>
          <a:xfrm>
            <a:off x="3817493" y="4562547"/>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OSOBOWE ŹRÓDŁA DOWODOWE</a:t>
            </a:r>
          </a:p>
        </p:txBody>
      </p:sp>
      <p:sp>
        <p:nvSpPr>
          <p:cNvPr id="10" name="Rectangle 9"/>
          <p:cNvSpPr/>
          <p:nvPr/>
        </p:nvSpPr>
        <p:spPr>
          <a:xfrm>
            <a:off x="3817493" y="5733256"/>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PRACOWNICY ORGANÓW PROCESOWYCH</a:t>
            </a:r>
          </a:p>
        </p:txBody>
      </p:sp>
      <p:sp>
        <p:nvSpPr>
          <p:cNvPr id="11" name="Rectangle 10"/>
          <p:cNvSpPr/>
          <p:nvPr/>
        </p:nvSpPr>
        <p:spPr>
          <a:xfrm>
            <a:off x="3817671" y="0"/>
            <a:ext cx="446449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ORGANY PROCESOWE</a:t>
            </a:r>
          </a:p>
        </p:txBody>
      </p:sp>
      <p:sp>
        <p:nvSpPr>
          <p:cNvPr id="13" name="Frame 12"/>
          <p:cNvSpPr/>
          <p:nvPr/>
        </p:nvSpPr>
        <p:spPr>
          <a:xfrm>
            <a:off x="323528" y="3660870"/>
            <a:ext cx="3096344" cy="3193504"/>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14" name="TextBox 13"/>
          <p:cNvSpPr txBox="1"/>
          <p:nvPr/>
        </p:nvSpPr>
        <p:spPr>
          <a:xfrm>
            <a:off x="791580" y="4159131"/>
            <a:ext cx="2160240" cy="2031325"/>
          </a:xfrm>
          <a:prstGeom prst="rect">
            <a:avLst/>
          </a:prstGeom>
          <a:noFill/>
        </p:spPr>
        <p:txBody>
          <a:bodyPr wrap="square" rtlCol="0">
            <a:spAutoFit/>
          </a:bodyPr>
          <a:lstStyle/>
          <a:p>
            <a:r>
              <a:rPr lang="pl-PL" b="1" dirty="0"/>
              <a:t>Uczestnik procesu- </a:t>
            </a:r>
            <a:r>
              <a:rPr lang="pl-PL" dirty="0"/>
              <a:t>osoba biorąca udział w postępowaniu karnym w roli określonej przez przepisy prawa.</a:t>
            </a:r>
          </a:p>
        </p:txBody>
      </p:sp>
    </p:spTree>
    <p:extLst>
      <p:ext uri="{BB962C8B-B14F-4D97-AF65-F5344CB8AC3E}">
        <p14:creationId xmlns:p14="http://schemas.microsoft.com/office/powerpoint/2010/main" val="35213628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6827873"/>
              </p:ext>
            </p:extLst>
          </p:nvPr>
        </p:nvGraphicFramePr>
        <p:xfrm>
          <a:off x="107504" y="1772816"/>
          <a:ext cx="9036496" cy="4851400"/>
        </p:xfrm>
        <a:graphic>
          <a:graphicData uri="http://schemas.openxmlformats.org/drawingml/2006/table">
            <a:tbl>
              <a:tblPr firstRow="1" bandRow="1">
                <a:tableStyleId>{5C22544A-7EE6-4342-B048-85BDC9FD1C3A}</a:tableStyleId>
              </a:tblPr>
              <a:tblGrid>
                <a:gridCol w="2259124">
                  <a:extLst>
                    <a:ext uri="{9D8B030D-6E8A-4147-A177-3AD203B41FA5}">
                      <a16:colId xmlns:a16="http://schemas.microsoft.com/office/drawing/2014/main" val="20000"/>
                    </a:ext>
                  </a:extLst>
                </a:gridCol>
                <a:gridCol w="2259124">
                  <a:extLst>
                    <a:ext uri="{9D8B030D-6E8A-4147-A177-3AD203B41FA5}">
                      <a16:colId xmlns:a16="http://schemas.microsoft.com/office/drawing/2014/main" val="20001"/>
                    </a:ext>
                  </a:extLst>
                </a:gridCol>
                <a:gridCol w="2259124">
                  <a:extLst>
                    <a:ext uri="{9D8B030D-6E8A-4147-A177-3AD203B41FA5}">
                      <a16:colId xmlns:a16="http://schemas.microsoft.com/office/drawing/2014/main" val="20002"/>
                    </a:ext>
                  </a:extLst>
                </a:gridCol>
                <a:gridCol w="2259124">
                  <a:extLst>
                    <a:ext uri="{9D8B030D-6E8A-4147-A177-3AD203B41FA5}">
                      <a16:colId xmlns:a16="http://schemas.microsoft.com/office/drawing/2014/main" val="20003"/>
                    </a:ext>
                  </a:extLst>
                </a:gridCol>
              </a:tblGrid>
              <a:tr h="370840">
                <a:tc>
                  <a:txBody>
                    <a:bodyPr/>
                    <a:lstStyle/>
                    <a:p>
                      <a:pPr algn="ctr"/>
                      <a:r>
                        <a:rPr lang="pl-PL" dirty="0"/>
                        <a:t>Sąd rejonowy</a:t>
                      </a:r>
                    </a:p>
                  </a:txBody>
                  <a:tcPr/>
                </a:tc>
                <a:tc>
                  <a:txBody>
                    <a:bodyPr/>
                    <a:lstStyle/>
                    <a:p>
                      <a:pPr algn="ctr"/>
                      <a:r>
                        <a:rPr lang="pl-PL" dirty="0"/>
                        <a:t>Sąd okręgowy</a:t>
                      </a:r>
                    </a:p>
                  </a:txBody>
                  <a:tcPr/>
                </a:tc>
                <a:tc>
                  <a:txBody>
                    <a:bodyPr/>
                    <a:lstStyle/>
                    <a:p>
                      <a:pPr algn="ctr"/>
                      <a:r>
                        <a:rPr lang="pl-PL" dirty="0"/>
                        <a:t>Sąd apelacyjny</a:t>
                      </a:r>
                    </a:p>
                  </a:txBody>
                  <a:tcPr/>
                </a:tc>
                <a:tc>
                  <a:txBody>
                    <a:bodyPr/>
                    <a:lstStyle/>
                    <a:p>
                      <a:pPr algn="ctr"/>
                      <a:r>
                        <a:rPr lang="pl-PL" dirty="0"/>
                        <a:t>Sąd Najwyższy</a:t>
                      </a:r>
                    </a:p>
                  </a:txBody>
                  <a:tcPr/>
                </a:tc>
                <a:extLst>
                  <a:ext uri="{0D108BD9-81ED-4DB2-BD59-A6C34878D82A}">
                    <a16:rowId xmlns:a16="http://schemas.microsoft.com/office/drawing/2014/main" val="10000"/>
                  </a:ext>
                </a:extLst>
              </a:tr>
              <a:tr h="370840">
                <a:tc>
                  <a:txBody>
                    <a:bodyPr/>
                    <a:lstStyle/>
                    <a:p>
                      <a:pPr marL="285750" indent="-285750">
                        <a:buFont typeface="Arial" pitchFamily="34" charset="0"/>
                        <a:buChar char="•"/>
                      </a:pPr>
                      <a:r>
                        <a:rPr lang="pl-PL" dirty="0"/>
                        <a:t>Stosowanie tymczasowego</a:t>
                      </a:r>
                      <a:r>
                        <a:rPr lang="pl-PL" baseline="0" dirty="0"/>
                        <a:t> aresztowania na okres do 3 miesięcy (art. 250 </a:t>
                      </a:r>
                      <a:r>
                        <a:rPr lang="pl-PL" dirty="0"/>
                        <a:t>§ 1 i 2 k.p.k.),</a:t>
                      </a:r>
                      <a:endParaRPr lang="pl-PL" baseline="0" dirty="0"/>
                    </a:p>
                    <a:p>
                      <a:pPr marL="285750" indent="-285750">
                        <a:buFont typeface="Arial" pitchFamily="34" charset="0"/>
                        <a:buChar char="•"/>
                      </a:pPr>
                      <a:endParaRPr lang="pl-PL" baseline="0" dirty="0"/>
                    </a:p>
                    <a:p>
                      <a:pPr marL="285750" indent="-285750">
                        <a:buFont typeface="Arial" pitchFamily="34" charset="0"/>
                        <a:buChar char="•"/>
                      </a:pPr>
                      <a:r>
                        <a:rPr lang="pl-PL" baseline="0" dirty="0"/>
                        <a:t>Rozpatrywanie zażaleń na zatrzymanie (art. 246 </a:t>
                      </a:r>
                      <a:r>
                        <a:rPr lang="pl-PL" dirty="0"/>
                        <a:t>§ 1 i 2 k.p.k.).</a:t>
                      </a:r>
                    </a:p>
                  </a:txBody>
                  <a:tcPr/>
                </a:tc>
                <a:tc>
                  <a:txBody>
                    <a:bodyPr/>
                    <a:lstStyle/>
                    <a:p>
                      <a:pPr marL="285750" indent="-285750">
                        <a:buFont typeface="Arial" pitchFamily="34" charset="0"/>
                        <a:buChar char="•"/>
                      </a:pPr>
                      <a:r>
                        <a:rPr lang="pl-PL" dirty="0"/>
                        <a:t>Rozpoznawanie środków odwoławczych od orzeczeń i zarządzeń wydanych przez sąd rejonowy jako sąd pierwszej instancji</a:t>
                      </a:r>
                      <a:r>
                        <a:rPr lang="pl-PL" baseline="0" dirty="0"/>
                        <a:t> (art. 25 </a:t>
                      </a:r>
                      <a:r>
                        <a:rPr lang="pl-PL" dirty="0"/>
                        <a:t>§ 3 k.p.k.),</a:t>
                      </a:r>
                    </a:p>
                    <a:p>
                      <a:pPr marL="285750" indent="-285750">
                        <a:buFont typeface="Arial" pitchFamily="34" charset="0"/>
                        <a:buChar char="•"/>
                      </a:pPr>
                      <a:r>
                        <a:rPr lang="pl-PL" dirty="0"/>
                        <a:t>Orzekanie w przedmiocie nadanie statusu świadka</a:t>
                      </a:r>
                      <a:r>
                        <a:rPr lang="pl-PL" baseline="0" dirty="0"/>
                        <a:t> koronnego.</a:t>
                      </a:r>
                      <a:endParaRPr lang="pl-PL" dirty="0"/>
                    </a:p>
                  </a:txBody>
                  <a:tcPr/>
                </a:tc>
                <a:tc>
                  <a:txBody>
                    <a:bodyPr/>
                    <a:lstStyle/>
                    <a:p>
                      <a:pPr marL="285750" indent="-285750">
                        <a:buFont typeface="Arial" pitchFamily="34" charset="0"/>
                        <a:buChar char="•"/>
                      </a:pPr>
                      <a:r>
                        <a:rPr lang="pl-PL" dirty="0"/>
                        <a:t>Rozpoznawanie środków odwoławczych od orzeczeń i zarządzeń wydanych przez sąd okręgowy jako sąd pierwszej instancji</a:t>
                      </a:r>
                      <a:r>
                        <a:rPr lang="pl-PL" baseline="0" dirty="0"/>
                        <a:t> (art. 26 </a:t>
                      </a:r>
                      <a:r>
                        <a:rPr lang="pl-PL" dirty="0"/>
                        <a:t>§ 1 k.p.k.),</a:t>
                      </a:r>
                    </a:p>
                    <a:p>
                      <a:pPr marL="285750" indent="-285750">
                        <a:buFont typeface="Arial" pitchFamily="34" charset="0"/>
                        <a:buChar char="•"/>
                      </a:pPr>
                      <a:r>
                        <a:rPr lang="pl-PL" dirty="0"/>
                        <a:t>Rozstrzyganie sporów o właściwość</a:t>
                      </a:r>
                      <a:r>
                        <a:rPr lang="pl-PL" baseline="0" dirty="0"/>
                        <a:t> między sądami okręgowymi (art. 38 k.p.k.).</a:t>
                      </a:r>
                      <a:endParaRPr lang="pl-PL" dirty="0"/>
                    </a:p>
                  </a:txBody>
                  <a:tcPr/>
                </a:tc>
                <a:tc>
                  <a:txBody>
                    <a:bodyPr/>
                    <a:lstStyle/>
                    <a:p>
                      <a:pPr marL="285750" indent="-285750">
                        <a:buFont typeface="Arial" pitchFamily="34" charset="0"/>
                        <a:buChar char="•"/>
                      </a:pPr>
                      <a:r>
                        <a:rPr lang="pl-PL" dirty="0"/>
                        <a:t>Rozpoznawanie kasacji (art. 525 k.p.k.),</a:t>
                      </a:r>
                    </a:p>
                    <a:p>
                      <a:pPr marL="285750" indent="-285750">
                        <a:buFont typeface="Arial" pitchFamily="34" charset="0"/>
                        <a:buChar char="•"/>
                      </a:pPr>
                      <a:endParaRPr lang="pl-PL" dirty="0"/>
                    </a:p>
                    <a:p>
                      <a:pPr marL="285750" indent="-285750">
                        <a:buFont typeface="Arial" pitchFamily="34" charset="0"/>
                        <a:buChar char="•"/>
                      </a:pPr>
                      <a:r>
                        <a:rPr lang="pl-PL" dirty="0"/>
                        <a:t>Przekazywanie</a:t>
                      </a:r>
                      <a:r>
                        <a:rPr lang="pl-PL" baseline="0" dirty="0"/>
                        <a:t> sprawy innemu sądowi równorzędnemu, gdy wymaga tego dobro wymiaru sprawiedliwości (art. 37 k.p.k.)</a:t>
                      </a:r>
                      <a:endParaRPr lang="pl-PL" dirty="0"/>
                    </a:p>
                    <a:p>
                      <a:pPr marL="285750" indent="-285750">
                        <a:buFont typeface="Arial" pitchFamily="34" charset="0"/>
                        <a:buChar char="•"/>
                      </a:pPr>
                      <a:endParaRPr lang="pl-PL" dirty="0"/>
                    </a:p>
                  </a:txBody>
                  <a:tcPr/>
                </a:tc>
                <a:extLst>
                  <a:ext uri="{0D108BD9-81ED-4DB2-BD59-A6C34878D82A}">
                    <a16:rowId xmlns:a16="http://schemas.microsoft.com/office/drawing/2014/main" val="10001"/>
                  </a:ext>
                </a:extLst>
              </a:tr>
            </a:tbl>
          </a:graphicData>
        </a:graphic>
      </p:graphicFrame>
      <p:sp>
        <p:nvSpPr>
          <p:cNvPr id="3" name="Title 2"/>
          <p:cNvSpPr>
            <a:spLocks noGrp="1"/>
          </p:cNvSpPr>
          <p:nvPr>
            <p:ph type="title"/>
          </p:nvPr>
        </p:nvSpPr>
        <p:spPr/>
        <p:txBody>
          <a:bodyPr>
            <a:normAutofit/>
          </a:bodyPr>
          <a:lstStyle/>
          <a:p>
            <a:pPr algn="ctr"/>
            <a:r>
              <a:rPr lang="pl-PL" sz="2500" dirty="0"/>
              <a:t>Przykłady czynności podejmowanych przez dany sąd w ramach właściwości funkcjonalnej</a:t>
            </a:r>
          </a:p>
        </p:txBody>
      </p:sp>
    </p:spTree>
    <p:extLst>
      <p:ext uri="{BB962C8B-B14F-4D97-AF65-F5344CB8AC3E}">
        <p14:creationId xmlns:p14="http://schemas.microsoft.com/office/powerpoint/2010/main" val="1813651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226820" y="274638"/>
            <a:ext cx="6172200" cy="1143000"/>
          </a:xfrm>
        </p:spPr>
        <p:txBody>
          <a:bodyPr>
            <a:normAutofit fontScale="90000"/>
          </a:bodyPr>
          <a:lstStyle/>
          <a:p>
            <a:pPr algn="ctr"/>
            <a:r>
              <a:rPr lang="pl-PL" dirty="0"/>
              <a:t>Ruchoma właściwość sądów tradycyjna</a:t>
            </a:r>
          </a:p>
        </p:txBody>
      </p:sp>
      <p:sp>
        <p:nvSpPr>
          <p:cNvPr id="5" name="Symbol zastępczy zawartości 2"/>
          <p:cNvSpPr>
            <a:spLocks noGrp="1"/>
          </p:cNvSpPr>
          <p:nvPr>
            <p:ph idx="1"/>
          </p:nvPr>
        </p:nvSpPr>
        <p:spPr>
          <a:xfrm>
            <a:off x="179512" y="1484784"/>
            <a:ext cx="8964488" cy="5132040"/>
          </a:xfrm>
        </p:spPr>
        <p:txBody>
          <a:bodyPr>
            <a:normAutofit fontScale="77500" lnSpcReduction="20000"/>
          </a:bodyPr>
          <a:lstStyle/>
          <a:p>
            <a:pPr marL="0" indent="0">
              <a:buNone/>
            </a:pPr>
            <a:r>
              <a:rPr lang="pl-PL" dirty="0"/>
              <a:t>K.p.k. zezwala tradycyjnie (podobne przepisy były już w k.p.k. z 1928r.) na zmianę właściwości sądów okręgowych i rejonowych w następujących przypadkach:</a:t>
            </a:r>
          </a:p>
          <a:p>
            <a:pPr marL="514350" indent="-514350">
              <a:buAutoNum type="arabicParenR"/>
            </a:pPr>
            <a:r>
              <a:rPr lang="pl-PL" b="1" dirty="0"/>
              <a:t>łączności spraw karnych</a:t>
            </a:r>
            <a:r>
              <a:rPr lang="pl-PL" dirty="0"/>
              <a:t>;</a:t>
            </a:r>
          </a:p>
          <a:p>
            <a:pPr marL="514350" indent="-514350">
              <a:buAutoNum type="arabicParenR"/>
            </a:pPr>
            <a:r>
              <a:rPr lang="pl-PL" b="1" dirty="0"/>
              <a:t>postulatu oszczędności procesu;</a:t>
            </a:r>
          </a:p>
          <a:p>
            <a:pPr marL="514350" indent="-514350">
              <a:buAutoNum type="arabicParenR"/>
            </a:pPr>
            <a:r>
              <a:rPr lang="pl-PL" b="1" dirty="0"/>
              <a:t>delegacji.</a:t>
            </a:r>
          </a:p>
          <a:p>
            <a:r>
              <a:rPr lang="pl-PL" b="1" dirty="0"/>
              <a:t>Łączność podmiotowa </a:t>
            </a:r>
            <a:r>
              <a:rPr lang="pl-PL" dirty="0"/>
              <a:t>występuje wtedy, gdy ta sama osoba oskarżona jest o kilka przestępstw, a sprawy te należą do właściwości różnych sądów tego samego rzędu – wówczas właściwy jest </a:t>
            </a:r>
            <a:r>
              <a:rPr lang="pl-PL" b="1" dirty="0"/>
              <a:t>sąd, w którym najpierw wszczęto postępowanie</a:t>
            </a:r>
            <a:r>
              <a:rPr lang="pl-PL" dirty="0"/>
              <a:t>.</a:t>
            </a:r>
          </a:p>
          <a:p>
            <a:pPr marL="0" indent="0">
              <a:buNone/>
            </a:pPr>
            <a:r>
              <a:rPr lang="pl-PL" dirty="0"/>
              <a:t>Jeżeli sprawy należą do właściwości sądów różnego rzędu (rejonowy i okręgowy), to sprawę rozpoznaje sąd wyższego rzędu (art. 33 § 1 i 2 k.p.k.)</a:t>
            </a:r>
          </a:p>
          <a:p>
            <a:r>
              <a:rPr lang="pl-PL" b="1" dirty="0"/>
              <a:t>Łączność przedmiotowa </a:t>
            </a:r>
            <a:r>
              <a:rPr lang="pl-PL" dirty="0"/>
              <a:t>ma miejsce wtedy, gdy postępowanie toczy się jednocześnie przeciwko sprawcom, pomocnikom, podżegaczom i innym osobom, których przestępstwo pozostaje w ścisłym związku z przestępstwem sprawcy – wówczas jeden i ten sam sąd jest właściwy dla wszystkich tych osób (art. 34 § 1 k.p.k.)</a:t>
            </a:r>
            <a:endParaRPr lang="pl-PL" b="1" dirty="0"/>
          </a:p>
          <a:p>
            <a:pPr marL="0" indent="0">
              <a:buNone/>
            </a:pPr>
            <a:endParaRPr lang="pl-PL" b="1" dirty="0"/>
          </a:p>
        </p:txBody>
      </p:sp>
    </p:spTree>
    <p:extLst>
      <p:ext uri="{BB962C8B-B14F-4D97-AF65-F5344CB8AC3E}">
        <p14:creationId xmlns:p14="http://schemas.microsoft.com/office/powerpoint/2010/main" val="13903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83921" y="833120"/>
            <a:ext cx="7174229" cy="5476240"/>
          </a:xfrm>
        </p:spPr>
        <p:txBody>
          <a:bodyPr>
            <a:normAutofit fontScale="77500" lnSpcReduction="20000"/>
          </a:bodyPr>
          <a:lstStyle/>
          <a:p>
            <a:pPr algn="just"/>
            <a:r>
              <a:rPr lang="pl-PL" b="1" dirty="0"/>
              <a:t>Łączność podmiotowo-przedmiotowa </a:t>
            </a:r>
            <a:r>
              <a:rPr lang="pl-PL" dirty="0"/>
              <a:t>ma miejsce wtedy, gdy występuje łączność spraw podmiotowa, jak i przedmiotowa.</a:t>
            </a:r>
          </a:p>
          <a:p>
            <a:pPr marL="0" indent="0" algn="just">
              <a:buNone/>
            </a:pPr>
            <a:r>
              <a:rPr lang="pl-PL" dirty="0"/>
              <a:t>Niekiedy może jednak okazać się, że połączenie spraw i oskarżonych w jednym procesie utrudnia postępowanie oraz ogranicza możliwość dotarcia do prawdy materialnej. W takim przypadku można </a:t>
            </a:r>
            <a:r>
              <a:rPr lang="pl-PL" b="1" dirty="0"/>
              <a:t>wyłączyć i odrębnie rozpoznać</a:t>
            </a:r>
            <a:r>
              <a:rPr lang="pl-PL" dirty="0"/>
              <a:t> sprawę poszczególnych osób lub o poszczególne czyny (art. 34 § 3 k.p.k.)</a:t>
            </a:r>
          </a:p>
          <a:p>
            <a:pPr marL="0" indent="0" algn="just">
              <a:buNone/>
            </a:pPr>
            <a:endParaRPr lang="pl-PL" dirty="0"/>
          </a:p>
          <a:p>
            <a:pPr marL="0" indent="0" algn="just">
              <a:buNone/>
            </a:pPr>
            <a:r>
              <a:rPr lang="pl-PL" b="1" dirty="0"/>
              <a:t>Postulat oszczędności procesu - </a:t>
            </a:r>
            <a:r>
              <a:rPr lang="pl-PL" dirty="0"/>
              <a:t>art. 36 k.p.k. – sąd wyższego rzędu nad sądem właściwym może przekazać sprawę innemu sądowi równorzędnemu, jeżeli większość osób, które należy wezwać na rozprawę zamieszkuje blisko sądu, a z dala od sądu właściwego.</a:t>
            </a:r>
          </a:p>
          <a:p>
            <a:pPr marL="0" indent="0" algn="just">
              <a:buNone/>
            </a:pPr>
            <a:endParaRPr lang="pl-PL" dirty="0"/>
          </a:p>
          <a:p>
            <a:pPr marL="0" indent="0" algn="just">
              <a:buNone/>
            </a:pPr>
            <a:r>
              <a:rPr lang="pl-PL" b="1" dirty="0"/>
              <a:t>Delegacja właściwości – </a:t>
            </a:r>
            <a:r>
              <a:rPr lang="pl-PL" dirty="0"/>
              <a:t>art. 37 k.p.k. - Sąd Najwyższy może z inicjatywy właściwego sądu przekazać sprawę do rozpoznania innemu sądowi równorzędnemu.</a:t>
            </a:r>
          </a:p>
          <a:p>
            <a:pPr marL="0" indent="0" algn="just">
              <a:buNone/>
            </a:pPr>
            <a:endParaRPr lang="pl-PL" b="1" dirty="0"/>
          </a:p>
          <a:p>
            <a:pPr marL="0" indent="0" algn="just">
              <a:buNone/>
            </a:pPr>
            <a:endParaRPr lang="pl-PL" b="1" dirty="0"/>
          </a:p>
          <a:p>
            <a:pPr algn="just"/>
            <a:endParaRPr lang="pl-PL" dirty="0"/>
          </a:p>
        </p:txBody>
      </p:sp>
    </p:spTree>
    <p:extLst>
      <p:ext uri="{BB962C8B-B14F-4D97-AF65-F5344CB8AC3E}">
        <p14:creationId xmlns:p14="http://schemas.microsoft.com/office/powerpoint/2010/main" val="3155603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96752"/>
            <a:ext cx="8229600" cy="4389120"/>
          </a:xfrm>
        </p:spPr>
        <p:txBody>
          <a:bodyPr>
            <a:normAutofit/>
          </a:bodyPr>
          <a:lstStyle/>
          <a:p>
            <a:r>
              <a:rPr lang="pl-PL" dirty="0"/>
              <a:t>Łączność </a:t>
            </a:r>
            <a:r>
              <a:rPr lang="pl-PL" b="1" dirty="0"/>
              <a:t>podmiotowa</a:t>
            </a:r>
            <a:r>
              <a:rPr lang="pl-PL" dirty="0"/>
              <a:t>→ art. 33 § 1 k.p.k.; łączne rozpoznanie co najmniej </a:t>
            </a:r>
            <a:r>
              <a:rPr lang="pl-PL" b="1" dirty="0"/>
              <a:t>dwóch spraw </a:t>
            </a:r>
            <a:r>
              <a:rPr lang="pl-PL" dirty="0"/>
              <a:t>spraw o różne przestępstwa </a:t>
            </a:r>
            <a:r>
              <a:rPr lang="pl-PL" b="1" dirty="0"/>
              <a:t>jednego oskarżonego</a:t>
            </a:r>
          </a:p>
          <a:p>
            <a:endParaRPr lang="pl-PL" dirty="0"/>
          </a:p>
          <a:p>
            <a:r>
              <a:rPr lang="pl-PL" dirty="0"/>
              <a:t>Łączność </a:t>
            </a:r>
            <a:r>
              <a:rPr lang="pl-PL" b="1" dirty="0"/>
              <a:t>przedmiotowa</a:t>
            </a:r>
            <a:r>
              <a:rPr lang="pl-PL" dirty="0"/>
              <a:t>→ art. 34 § 1 k.p.k.; łączne rozpoznanie spraw przynajmniej </a:t>
            </a:r>
            <a:r>
              <a:rPr lang="pl-PL" b="1" dirty="0"/>
              <a:t>dwóch oskarżonych</a:t>
            </a:r>
          </a:p>
          <a:p>
            <a:pPr marL="109728" indent="0">
              <a:buNone/>
            </a:pPr>
            <a:endParaRPr lang="pl-PL" dirty="0"/>
          </a:p>
          <a:p>
            <a:r>
              <a:rPr lang="pl-PL" dirty="0"/>
              <a:t>Łączność </a:t>
            </a:r>
            <a:r>
              <a:rPr lang="pl-PL" b="1" dirty="0"/>
              <a:t>przedmiotowo-podmiotowa</a:t>
            </a:r>
            <a:r>
              <a:rPr lang="pl-PL" dirty="0"/>
              <a:t> (mieszana) → połączenie spraw na podstawie kryteriów podmiotowych i przedmiotowych.</a:t>
            </a:r>
          </a:p>
        </p:txBody>
      </p:sp>
    </p:spTree>
    <p:extLst>
      <p:ext uri="{BB962C8B-B14F-4D97-AF65-F5344CB8AC3E}">
        <p14:creationId xmlns:p14="http://schemas.microsoft.com/office/powerpoint/2010/main" val="35469724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145780" cy="1191831"/>
          </a:xfrm>
        </p:spPr>
        <p:txBody>
          <a:bodyPr>
            <a:normAutofit fontScale="90000"/>
          </a:bodyPr>
          <a:lstStyle/>
          <a:p>
            <a:pPr algn="ctr"/>
            <a:r>
              <a:rPr lang="pl-PL" b="1" dirty="0"/>
              <a:t>Ruchoma właściwość nadzwyczajna</a:t>
            </a:r>
          </a:p>
        </p:txBody>
      </p:sp>
      <p:sp>
        <p:nvSpPr>
          <p:cNvPr id="5" name="Symbol zastępczy zawartości 2"/>
          <p:cNvSpPr>
            <a:spLocks noGrp="1"/>
          </p:cNvSpPr>
          <p:nvPr>
            <p:ph idx="1"/>
          </p:nvPr>
        </p:nvSpPr>
        <p:spPr>
          <a:xfrm>
            <a:off x="731520" y="1483360"/>
            <a:ext cx="7757160" cy="4836160"/>
          </a:xfrm>
        </p:spPr>
        <p:txBody>
          <a:bodyPr>
            <a:normAutofit fontScale="85000" lnSpcReduction="10000"/>
          </a:bodyPr>
          <a:lstStyle/>
          <a:p>
            <a:pPr marL="0" indent="0" algn="just">
              <a:lnSpc>
                <a:spcPct val="150000"/>
              </a:lnSpc>
              <a:buNone/>
            </a:pPr>
            <a:r>
              <a:rPr lang="pl-PL" dirty="0"/>
              <a:t>Art. 25 § 2 k.p.k.: </a:t>
            </a:r>
            <a:r>
              <a:rPr lang="pl-PL" b="1" dirty="0"/>
              <a:t>sąd apelacyjny, na wniosek sądu rejonowego, może przekazać do rozpoznania sądowi okręgowemu, sprawę o każde przestępstwo ze względu na szczególną wagę lub zawiłość sprawy.</a:t>
            </a:r>
          </a:p>
          <a:p>
            <a:pPr marL="0" indent="0" algn="just">
              <a:lnSpc>
                <a:spcPct val="150000"/>
              </a:lnSpc>
              <a:buNone/>
            </a:pPr>
            <a:r>
              <a:rPr lang="pl-PL" dirty="0"/>
              <a:t>Art. 11a przepisów wprowadzających k.p.k. – jeżeli rozpoznanie sprawy w sądzie miejscowo właściwym nie jest możliwe w terminie zabezpieczającym przedawnienie karalności przestępstw określonych w art. 101 k.k., to na wniosek właściwego sądu sąd apelacyjny może przekazać taką sprawę do rozpoznania innemu sądowi równorzędnemu.</a:t>
            </a:r>
          </a:p>
        </p:txBody>
      </p:sp>
    </p:spTree>
    <p:extLst>
      <p:ext uri="{BB962C8B-B14F-4D97-AF65-F5344CB8AC3E}">
        <p14:creationId xmlns:p14="http://schemas.microsoft.com/office/powerpoint/2010/main" val="3496715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12776"/>
            <a:ext cx="8229600" cy="4389120"/>
          </a:xfrm>
        </p:spPr>
        <p:txBody>
          <a:bodyPr>
            <a:normAutofit fontScale="85000" lnSpcReduction="20000"/>
          </a:bodyPr>
          <a:lstStyle/>
          <a:p>
            <a:pPr marL="109728" indent="0">
              <a:buNone/>
            </a:pPr>
            <a:r>
              <a:rPr lang="pl-PL" dirty="0"/>
              <a:t>Następstwa naruszenia właściwości mogą byd różnorakie w zależności od charakteru naruszenia. </a:t>
            </a:r>
          </a:p>
          <a:p>
            <a:pPr marL="109728" indent="0">
              <a:buNone/>
            </a:pPr>
            <a:endParaRPr lang="pl-PL" dirty="0"/>
          </a:p>
          <a:p>
            <a:pPr marL="109728" indent="0">
              <a:buNone/>
            </a:pPr>
            <a:r>
              <a:rPr lang="pl-PL" dirty="0"/>
              <a:t>Z rygorystycznymi następstwami mamy do czynienia, gdy:</a:t>
            </a:r>
          </a:p>
          <a:p>
            <a:pPr marL="109728" indent="0">
              <a:buNone/>
            </a:pPr>
            <a:r>
              <a:rPr lang="pl-PL" dirty="0"/>
              <a:t> 1) sąd rozpozna sprawę oskarżonego, który nie podlegał orzecznictwu polskich sądów karnych;</a:t>
            </a:r>
          </a:p>
          <a:p>
            <a:pPr marL="109728" indent="0">
              <a:buNone/>
            </a:pPr>
            <a:r>
              <a:rPr lang="pl-PL" dirty="0"/>
              <a:t> 2) sąd powszechny orzeknie w sprawie, gdzie właściwy jest sąd szczególny lub odwrotnie;</a:t>
            </a:r>
          </a:p>
          <a:p>
            <a:pPr marL="109728" indent="0">
              <a:buNone/>
            </a:pPr>
            <a:r>
              <a:rPr lang="pl-PL" dirty="0"/>
              <a:t> 3) sąd niższego rzędu orzeknie w sprawie należącej do sądu wyższego rzędu. </a:t>
            </a:r>
          </a:p>
          <a:p>
            <a:pPr marL="109728" indent="0">
              <a:buNone/>
            </a:pPr>
            <a:endParaRPr lang="pl-PL" dirty="0"/>
          </a:p>
          <a:p>
            <a:pPr marL="109728" indent="0">
              <a:buNone/>
            </a:pPr>
            <a:r>
              <a:rPr lang="pl-PL" dirty="0"/>
              <a:t>Takie naruszenia mogą stanowić tzw. </a:t>
            </a:r>
            <a:r>
              <a:rPr lang="pl-PL" b="1" dirty="0"/>
              <a:t>bezwzględne przyczyny odwoławcze</a:t>
            </a:r>
            <a:r>
              <a:rPr lang="pl-PL" dirty="0"/>
              <a:t> (art. 439 k.p.k.).</a:t>
            </a:r>
          </a:p>
        </p:txBody>
      </p:sp>
    </p:spTree>
    <p:extLst>
      <p:ext uri="{BB962C8B-B14F-4D97-AF65-F5344CB8AC3E}">
        <p14:creationId xmlns:p14="http://schemas.microsoft.com/office/powerpoint/2010/main" val="5378175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Zasada </a:t>
            </a:r>
            <a:r>
              <a:rPr lang="pl-PL" b="1" dirty="0"/>
              <a:t>obiektywizmu</a:t>
            </a:r>
          </a:p>
          <a:p>
            <a:pPr marL="109728" indent="0">
              <a:buNone/>
            </a:pPr>
            <a:endParaRPr lang="pl-PL" dirty="0"/>
          </a:p>
          <a:p>
            <a:r>
              <a:rPr lang="pl-PL" dirty="0"/>
              <a:t>art. 40 k.p.k.→ wyłączenie </a:t>
            </a:r>
            <a:r>
              <a:rPr lang="pl-PL" b="1" dirty="0"/>
              <a:t>z mocy prawa</a:t>
            </a:r>
            <a:r>
              <a:rPr lang="pl-PL" dirty="0"/>
              <a:t>; iudex inhabilis.</a:t>
            </a:r>
          </a:p>
          <a:p>
            <a:endParaRPr lang="pl-PL" dirty="0"/>
          </a:p>
          <a:p>
            <a:r>
              <a:rPr lang="pl-PL" dirty="0"/>
              <a:t>art. 41k.p.k.→ </a:t>
            </a:r>
            <a:r>
              <a:rPr lang="pl-PL" b="1" dirty="0"/>
              <a:t>na wniosek</a:t>
            </a:r>
            <a:r>
              <a:rPr lang="pl-PL" dirty="0"/>
              <a:t>; iudex suspectus.</a:t>
            </a:r>
          </a:p>
          <a:p>
            <a:endParaRPr lang="pl-PL" dirty="0"/>
          </a:p>
          <a:p>
            <a:r>
              <a:rPr lang="pl-PL" dirty="0"/>
              <a:t>art. 42 k.p.k. → procedura wyłączenia sędziego</a:t>
            </a:r>
          </a:p>
        </p:txBody>
      </p:sp>
      <p:sp>
        <p:nvSpPr>
          <p:cNvPr id="3" name="Title 2"/>
          <p:cNvSpPr>
            <a:spLocks noGrp="1"/>
          </p:cNvSpPr>
          <p:nvPr>
            <p:ph type="title"/>
          </p:nvPr>
        </p:nvSpPr>
        <p:spPr/>
        <p:txBody>
          <a:bodyPr/>
          <a:lstStyle/>
          <a:p>
            <a:pPr algn="ctr"/>
            <a:r>
              <a:rPr lang="pl-PL" dirty="0"/>
              <a:t>Wyłączenie sędziego</a:t>
            </a:r>
          </a:p>
        </p:txBody>
      </p:sp>
    </p:spTree>
    <p:extLst>
      <p:ext uri="{BB962C8B-B14F-4D97-AF65-F5344CB8AC3E}">
        <p14:creationId xmlns:p14="http://schemas.microsoft.com/office/powerpoint/2010/main" val="39828485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342900" y="274638"/>
            <a:ext cx="8298180" cy="1227753"/>
          </a:xfrm>
        </p:spPr>
        <p:txBody>
          <a:bodyPr>
            <a:normAutofit fontScale="90000"/>
          </a:bodyPr>
          <a:lstStyle/>
          <a:p>
            <a:r>
              <a:rPr lang="pl-PL" b="1" dirty="0"/>
              <a:t>Zasada niezawisłości sędziowskiej</a:t>
            </a:r>
          </a:p>
        </p:txBody>
      </p:sp>
      <p:sp>
        <p:nvSpPr>
          <p:cNvPr id="5" name="Symbol zastępczy zawartości 2"/>
          <p:cNvSpPr>
            <a:spLocks noGrp="1"/>
          </p:cNvSpPr>
          <p:nvPr>
            <p:ph idx="1"/>
          </p:nvPr>
        </p:nvSpPr>
        <p:spPr>
          <a:xfrm>
            <a:off x="342900" y="1600200"/>
            <a:ext cx="8298180" cy="4861560"/>
          </a:xfrm>
        </p:spPr>
        <p:txBody>
          <a:bodyPr>
            <a:noAutofit/>
          </a:bodyPr>
          <a:lstStyle/>
          <a:p>
            <a:r>
              <a:rPr lang="pl-PL" sz="2400" dirty="0"/>
              <a:t>Jest to dyrektywa, w myśl której sąd powinien posiadać swobodę podejmowania decyzji procesowych w granicach zakreślonych przez Konstytucję i ustawy (art. 178 ust. 1 Konstytucji RP).</a:t>
            </a:r>
          </a:p>
          <a:p>
            <a:r>
              <a:rPr lang="pl-PL" sz="2400" dirty="0"/>
              <a:t>Jest to zasada ustrojowa organów wymiaru sprawiedliwości.</a:t>
            </a:r>
          </a:p>
          <a:p>
            <a:r>
              <a:rPr lang="pl-PL" sz="2400" dirty="0"/>
              <a:t>Mamy wiele </a:t>
            </a:r>
            <a:r>
              <a:rPr lang="pl-PL" sz="2400" b="1" dirty="0"/>
              <a:t>gwarancji ustrojowych </a:t>
            </a:r>
            <a:r>
              <a:rPr lang="pl-PL" sz="2400" dirty="0"/>
              <a:t>niezawisłości, np. pełnia praw publicznych, nieskazitelny charakter, złożenie egzaminu sędziowskiego, zakaz przynależności do partii politycznych, immunitet sędziowski, etc.</a:t>
            </a:r>
          </a:p>
          <a:p>
            <a:r>
              <a:rPr lang="pl-PL" sz="2400" b="1" dirty="0"/>
              <a:t>Gwarancje procesowe </a:t>
            </a:r>
            <a:r>
              <a:rPr lang="pl-PL" sz="2400" dirty="0"/>
              <a:t>zapewniają szczególną pozycję sądu wobec innych uczestników procesu. Wyraża się to m. in. w </a:t>
            </a:r>
            <a:r>
              <a:rPr lang="pl-PL" sz="2400" b="1" dirty="0"/>
              <a:t>nadrzędnością</a:t>
            </a:r>
            <a:r>
              <a:rPr lang="pl-PL" sz="2400" dirty="0"/>
              <a:t> </a:t>
            </a:r>
            <a:r>
              <a:rPr lang="pl-PL" sz="2400" b="1" dirty="0"/>
              <a:t>sądu</a:t>
            </a:r>
            <a:r>
              <a:rPr lang="pl-PL" sz="2400" dirty="0"/>
              <a:t> wobec innych stron procesowych oraz </a:t>
            </a:r>
            <a:r>
              <a:rPr lang="pl-PL" sz="2400" b="1" dirty="0"/>
              <a:t>kolegialnością</a:t>
            </a:r>
            <a:r>
              <a:rPr lang="pl-PL" sz="2400" dirty="0"/>
              <a:t> </a:t>
            </a:r>
            <a:r>
              <a:rPr lang="pl-PL" sz="2400" b="1" dirty="0"/>
              <a:t>orzekania</a:t>
            </a:r>
            <a:r>
              <a:rPr lang="pl-PL" sz="2400" dirty="0"/>
              <a:t>, która powinna być regułą.</a:t>
            </a:r>
            <a:endParaRPr lang="pl-PL" sz="2400" b="1" dirty="0"/>
          </a:p>
        </p:txBody>
      </p:sp>
    </p:spTree>
    <p:extLst>
      <p:ext uri="{BB962C8B-B14F-4D97-AF65-F5344CB8AC3E}">
        <p14:creationId xmlns:p14="http://schemas.microsoft.com/office/powerpoint/2010/main" val="3748361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960120" y="294958"/>
            <a:ext cx="7338060" cy="1155909"/>
          </a:xfrm>
        </p:spPr>
        <p:txBody>
          <a:bodyPr>
            <a:normAutofit fontScale="90000"/>
          </a:bodyPr>
          <a:lstStyle/>
          <a:p>
            <a:pPr algn="ctr"/>
            <a:r>
              <a:rPr lang="pl-PL" dirty="0"/>
              <a:t>Inne gwarancje procesowe niezawisłości</a:t>
            </a:r>
          </a:p>
        </p:txBody>
      </p:sp>
      <p:sp>
        <p:nvSpPr>
          <p:cNvPr id="5" name="Symbol zastępczy zawartości 2"/>
          <p:cNvSpPr>
            <a:spLocks noGrp="1"/>
          </p:cNvSpPr>
          <p:nvPr>
            <p:ph idx="1"/>
          </p:nvPr>
        </p:nvSpPr>
        <p:spPr>
          <a:xfrm>
            <a:off x="960120" y="1620520"/>
            <a:ext cx="7338060" cy="4577079"/>
          </a:xfrm>
        </p:spPr>
        <p:txBody>
          <a:bodyPr>
            <a:normAutofit/>
          </a:bodyPr>
          <a:lstStyle/>
          <a:p>
            <a:r>
              <a:rPr lang="pl-PL" dirty="0"/>
              <a:t>zasada obiektywizmu (art. 4 k.p.k.)</a:t>
            </a:r>
          </a:p>
          <a:p>
            <a:r>
              <a:rPr lang="pl-PL" dirty="0"/>
              <a:t>zapewnienie tajności narady i głosowania nad orzeczeniem (art. 108 k.p.k.)</a:t>
            </a:r>
          </a:p>
          <a:p>
            <a:r>
              <a:rPr lang="pl-PL" b="1" dirty="0"/>
              <a:t>Zasada samodzielności jurysdykcyjnej sądu</a:t>
            </a:r>
            <a:r>
              <a:rPr lang="pl-PL" dirty="0"/>
              <a:t> – autonomia orzekania.</a:t>
            </a:r>
          </a:p>
          <a:p>
            <a:pPr marL="0" indent="0">
              <a:buNone/>
            </a:pPr>
            <a:r>
              <a:rPr lang="pl-PL" dirty="0"/>
              <a:t>Ale! Art. 8 § 2 k.p.k.</a:t>
            </a:r>
          </a:p>
          <a:p>
            <a:pPr marL="0" indent="0">
              <a:buNone/>
            </a:pPr>
            <a:r>
              <a:rPr lang="pl-PL" b="1" dirty="0"/>
              <a:t>Ważne przepisy: </a:t>
            </a:r>
            <a:r>
              <a:rPr lang="pl-PL" dirty="0"/>
              <a:t>art. 442 §</a:t>
            </a:r>
            <a:r>
              <a:rPr lang="pl-PL" b="1" dirty="0"/>
              <a:t> </a:t>
            </a:r>
            <a:r>
              <a:rPr lang="pl-PL" dirty="0"/>
              <a:t>3 k.p.k., 441 § 3 k.p.k., art. 190 ust. 1 Konstytucji RP oraz art. 9 Konstytucji RP (ETPC, TSUE, ENA).</a:t>
            </a:r>
            <a:endParaRPr lang="pl-PL" b="1" dirty="0"/>
          </a:p>
        </p:txBody>
      </p:sp>
    </p:spTree>
    <p:extLst>
      <p:ext uri="{BB962C8B-B14F-4D97-AF65-F5344CB8AC3E}">
        <p14:creationId xmlns:p14="http://schemas.microsoft.com/office/powerpoint/2010/main" val="2984482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Zasada prawnie zdefiniowana (art. 8 k.p.k.)</a:t>
            </a:r>
          </a:p>
          <a:p>
            <a:pPr marL="109728" indent="0">
              <a:buNone/>
            </a:pPr>
            <a:endParaRPr lang="pl-PL" dirty="0"/>
          </a:p>
          <a:p>
            <a:r>
              <a:rPr lang="pl-PL" dirty="0"/>
              <a:t>Zasada pozakonstytucyjna</a:t>
            </a:r>
          </a:p>
          <a:p>
            <a:pPr marL="109728" indent="0">
              <a:buNone/>
            </a:pPr>
            <a:endParaRPr lang="pl-PL" dirty="0"/>
          </a:p>
          <a:p>
            <a:r>
              <a:rPr lang="pl-PL" dirty="0"/>
              <a:t>Wyraża dyrektywę, w myśl której sąd karny samodzielnie kształtuje zarówno faktyczną, jak i prawną podstawę każdego rozstrzygnięcia.</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291250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883776"/>
          </a:xfrm>
        </p:spPr>
        <p:txBody>
          <a:bodyPr/>
          <a:lstStyle/>
          <a:p>
            <a:pPr marL="109728" indent="0">
              <a:buNone/>
            </a:pPr>
            <a:r>
              <a:rPr lang="pl-PL" b="1" dirty="0"/>
              <a:t>Organ procesowy</a:t>
            </a:r>
            <a:r>
              <a:rPr lang="pl-PL" dirty="0"/>
              <a:t>- uczestnik postępowania, organ państwowy o strukturze organizacyjnej określonej przez przepisy prawa oraz wyposażony przez te przepisy w określone uprawnienia i obowiązki.</a:t>
            </a:r>
          </a:p>
        </p:txBody>
      </p:sp>
    </p:spTree>
    <p:extLst>
      <p:ext uri="{BB962C8B-B14F-4D97-AF65-F5344CB8AC3E}">
        <p14:creationId xmlns:p14="http://schemas.microsoft.com/office/powerpoint/2010/main" val="1618017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pl-PL" dirty="0"/>
              <a:t>wyjątek→ art. 8 § 2 k.p.k.</a:t>
            </a:r>
          </a:p>
          <a:p>
            <a:endParaRPr lang="pl-PL" dirty="0"/>
          </a:p>
          <a:p>
            <a:r>
              <a:rPr lang="pl-PL" dirty="0"/>
              <a:t>Sąd karny jest związany tylko prawomocnymi rozstrzygnięciami sądu kształtującymi prawo albo stosunek prawny.</a:t>
            </a:r>
          </a:p>
          <a:p>
            <a:endParaRPr lang="pl-PL" dirty="0"/>
          </a:p>
          <a:p>
            <a:r>
              <a:rPr lang="pl-PL" dirty="0"/>
              <a:t>Np. z zakresu prawa rodzinnego i opiekuńczego- orzeczenie o przysposobieniu całkowitym; z zakresu prawa administracyjnego- wygaśnięcie mandatu radnego na podstawie uchwały rady lub zarządzenia zastępczego wojewody.</a:t>
            </a:r>
          </a:p>
        </p:txBody>
      </p:sp>
      <p:sp>
        <p:nvSpPr>
          <p:cNvPr id="3" name="Title 2"/>
          <p:cNvSpPr>
            <a:spLocks noGrp="1"/>
          </p:cNvSpPr>
          <p:nvPr>
            <p:ph type="title"/>
          </p:nvPr>
        </p:nvSpPr>
        <p:spPr/>
        <p:txBody>
          <a:bodyPr>
            <a:normAutofit fontScale="90000"/>
          </a:bodyPr>
          <a:lstStyle/>
          <a:p>
            <a:pPr algn="ctr"/>
            <a:r>
              <a:rPr lang="pl-PL" dirty="0"/>
              <a:t>Zasada samodzielności jurysdykcyjnej sądu karnego</a:t>
            </a:r>
          </a:p>
        </p:txBody>
      </p:sp>
    </p:spTree>
    <p:extLst>
      <p:ext uri="{BB962C8B-B14F-4D97-AF65-F5344CB8AC3E}">
        <p14:creationId xmlns:p14="http://schemas.microsoft.com/office/powerpoint/2010/main" val="7919220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716280" y="477838"/>
            <a:ext cx="7741920" cy="1181567"/>
          </a:xfrm>
        </p:spPr>
        <p:txBody>
          <a:bodyPr/>
          <a:lstStyle/>
          <a:p>
            <a:r>
              <a:rPr lang="pl-PL" dirty="0"/>
              <a:t>Ławnicy i referendarze</a:t>
            </a:r>
          </a:p>
        </p:txBody>
      </p:sp>
      <p:sp>
        <p:nvSpPr>
          <p:cNvPr id="5" name="Symbol zastępczy zawartości 2"/>
          <p:cNvSpPr>
            <a:spLocks noGrp="1"/>
          </p:cNvSpPr>
          <p:nvPr>
            <p:ph idx="1"/>
          </p:nvPr>
        </p:nvSpPr>
        <p:spPr>
          <a:xfrm>
            <a:off x="683568" y="1700808"/>
            <a:ext cx="7741920" cy="4678680"/>
          </a:xfrm>
        </p:spPr>
        <p:txBody>
          <a:bodyPr>
            <a:normAutofit fontScale="92500" lnSpcReduction="10000"/>
          </a:bodyPr>
          <a:lstStyle/>
          <a:p>
            <a:r>
              <a:rPr lang="pl-PL" dirty="0"/>
              <a:t>Ławnicy również korzystają z atrybutu niezawisłości – art. 169 § 1 </a:t>
            </a:r>
            <a:r>
              <a:rPr lang="pl-PL" dirty="0" err="1"/>
              <a:t>PrUSP</a:t>
            </a:r>
            <a:r>
              <a:rPr lang="pl-PL" dirty="0"/>
              <a:t>.</a:t>
            </a:r>
          </a:p>
          <a:p>
            <a:pPr marL="0" indent="0">
              <a:buNone/>
            </a:pPr>
            <a:r>
              <a:rPr lang="pl-PL" b="1" dirty="0"/>
              <a:t>Instytucja ławnika jest </a:t>
            </a:r>
            <a:r>
              <a:rPr lang="pl-PL" dirty="0"/>
              <a:t>wyrazem realizacji </a:t>
            </a:r>
            <a:r>
              <a:rPr lang="pl-PL" b="1" dirty="0"/>
              <a:t>zasady współdziałania ze społeczeństwem i instytucjami w ściganiu przestępstw.</a:t>
            </a:r>
          </a:p>
          <a:p>
            <a:r>
              <a:rPr lang="pl-PL" dirty="0"/>
              <a:t>Referendarze sądowi nie korzystają z atrybutu niezawisłości, a w zakresie wykonywanych obowiązków są niezależni co do treści wydawanych orzeczeń i zarządzeń - art. 151 § 1 </a:t>
            </a:r>
            <a:r>
              <a:rPr lang="pl-PL" dirty="0" err="1"/>
              <a:t>PrUSP</a:t>
            </a:r>
            <a:r>
              <a:rPr lang="pl-PL" dirty="0"/>
              <a:t>.</a:t>
            </a:r>
          </a:p>
          <a:p>
            <a:pPr marL="0" indent="0">
              <a:buNone/>
            </a:pPr>
            <a:r>
              <a:rPr lang="pl-PL" dirty="0"/>
              <a:t>Uprawnienie referendarza określone są w różnorakich przepisach, np. art. 60 § 4 k.p.k., 81, art. 231 § 1 k.p.k.</a:t>
            </a:r>
          </a:p>
          <a:p>
            <a:pPr marL="0" indent="0">
              <a:buNone/>
            </a:pPr>
            <a:r>
              <a:rPr lang="pl-PL" dirty="0"/>
              <a:t>Postanowienia i zarządzenia referendarza sądowego </a:t>
            </a:r>
            <a:r>
              <a:rPr lang="pl-PL" b="1" dirty="0"/>
              <a:t>można zaskarżyć sprzeciwem</a:t>
            </a:r>
            <a:r>
              <a:rPr lang="pl-PL" dirty="0"/>
              <a:t> – art. 93a k.p.k.</a:t>
            </a:r>
          </a:p>
          <a:p>
            <a:endParaRPr lang="pl-PL" dirty="0"/>
          </a:p>
        </p:txBody>
      </p:sp>
    </p:spTree>
    <p:extLst>
      <p:ext uri="{BB962C8B-B14F-4D97-AF65-F5344CB8AC3E}">
        <p14:creationId xmlns:p14="http://schemas.microsoft.com/office/powerpoint/2010/main" val="2683832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pl-PL" dirty="0"/>
              <a:t>Ławnicy, obok sędziów zawodowych, </a:t>
            </a:r>
            <a:r>
              <a:rPr lang="pl-PL" b="1" dirty="0"/>
              <a:t>decydują, o kwestii o najwyższym znaczeniu w procesie karnym- </a:t>
            </a:r>
            <a:r>
              <a:rPr lang="pl-PL" dirty="0"/>
              <a:t>kwestii odpowiedzialności karnej oskarżonego. W ten sposób ustawodawca zapewnia </a:t>
            </a:r>
            <a:r>
              <a:rPr lang="pl-PL" b="1" dirty="0"/>
              <a:t>bezpośredni wpływ czynnika społecznego na orzecznictwo</a:t>
            </a:r>
            <a:r>
              <a:rPr lang="pl-PL" dirty="0"/>
              <a:t> sądowe.</a:t>
            </a:r>
          </a:p>
          <a:p>
            <a:pPr marL="109728" indent="0">
              <a:buNone/>
            </a:pPr>
            <a:endParaRPr lang="pl-PL" dirty="0"/>
          </a:p>
          <a:p>
            <a:r>
              <a:rPr lang="pl-PL" u="sng" dirty="0"/>
              <a:t>Zalety</a:t>
            </a:r>
            <a:r>
              <a:rPr lang="pl-PL" dirty="0"/>
              <a:t>: ławnicy </a:t>
            </a:r>
            <a:r>
              <a:rPr lang="pl-PL" b="1" dirty="0"/>
              <a:t>reprezentują poczucie sprawiedliwości </a:t>
            </a:r>
            <a:r>
              <a:rPr lang="pl-PL" dirty="0"/>
              <a:t>i opinię publiczną, w szczególności środowiska, z którego się wywodzą, wnosządo orzekania własne doświadczenie życiowe i wiedzę zawodową oraz przyczyniają się do kształtowania poglądów prawnych społeczeństwa.</a:t>
            </a:r>
          </a:p>
          <a:p>
            <a:pPr marL="109728" indent="0">
              <a:buNone/>
            </a:pPr>
            <a:endParaRPr lang="pl-PL" dirty="0"/>
          </a:p>
          <a:p>
            <a:r>
              <a:rPr lang="pl-PL" u="sng" dirty="0"/>
              <a:t>Wady</a:t>
            </a:r>
            <a:r>
              <a:rPr lang="pl-PL" dirty="0"/>
              <a:t>: uczestnictwo ławników powoduje niejednokrotnie przewlekłość postępowania, związanąz niestawiennictwem, nieobowiązkowością, a także biernością przy orzekaniu, </a:t>
            </a:r>
            <a:r>
              <a:rPr lang="pl-PL" b="1" dirty="0"/>
              <a:t>fikcja kolegialnego orzekania</a:t>
            </a:r>
            <a:r>
              <a:rPr lang="pl-PL" dirty="0"/>
              <a:t>.</a:t>
            </a:r>
          </a:p>
          <a:p>
            <a:endParaRPr lang="pl-PL" dirty="0"/>
          </a:p>
        </p:txBody>
      </p:sp>
      <p:sp>
        <p:nvSpPr>
          <p:cNvPr id="3" name="Title 2"/>
          <p:cNvSpPr>
            <a:spLocks noGrp="1"/>
          </p:cNvSpPr>
          <p:nvPr>
            <p:ph type="title"/>
          </p:nvPr>
        </p:nvSpPr>
        <p:spPr/>
        <p:txBody>
          <a:bodyPr/>
          <a:lstStyle/>
          <a:p>
            <a:pPr algn="ctr"/>
            <a:r>
              <a:rPr lang="pl-PL" dirty="0"/>
              <a:t>Udział w składzie orzekającym</a:t>
            </a:r>
          </a:p>
        </p:txBody>
      </p:sp>
    </p:spTree>
    <p:extLst>
      <p:ext uri="{BB962C8B-B14F-4D97-AF65-F5344CB8AC3E}">
        <p14:creationId xmlns:p14="http://schemas.microsoft.com/office/powerpoint/2010/main" val="3626425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marL="109728" indent="0">
              <a:buNone/>
            </a:pPr>
            <a:r>
              <a:rPr lang="pl-PL" dirty="0"/>
              <a:t>§ 1. W postępowaniu sądowym udział w postępowaniu może zgłosić organizacja społeczna, jeżeli zachodzi </a:t>
            </a:r>
            <a:r>
              <a:rPr lang="pl-PL" b="1" dirty="0"/>
              <a:t>potrzeba ochrony interesu społecznego lub interesu indywidualnego</a:t>
            </a:r>
            <a:r>
              <a:rPr lang="pl-PL" dirty="0"/>
              <a:t>, objętego zadaniami statutowymi tej organizacji, w szczególności ochrony wolności i praw człowieka.</a:t>
            </a:r>
          </a:p>
          <a:p>
            <a:pPr marL="109728" indent="0">
              <a:buNone/>
            </a:pPr>
            <a:br>
              <a:rPr lang="pl-PL" dirty="0"/>
            </a:br>
            <a:r>
              <a:rPr lang="pl-PL" dirty="0"/>
              <a:t>§ 2. W zgłoszeniu organizacja społeczna wskazuje interes społeczny lub indywidualny, objęty zadaniami statutowymi tej organizacji, oraz przedstawiciela, który ma reprezentować tę organizację. Do zgłoszenia dołącza się odpis statutu lub innego dokumentu regulującego działalność tej organizacji. Przedstawiciel organizacji społecznej przedkłada sądowi pisemne upoważnienie.</a:t>
            </a:r>
          </a:p>
          <a:p>
            <a:pPr marL="109728" indent="0">
              <a:buNone/>
            </a:pPr>
            <a:br>
              <a:rPr lang="pl-PL" dirty="0"/>
            </a:br>
            <a:r>
              <a:rPr lang="pl-PL" dirty="0"/>
              <a:t>§ 3. Sąd dopuszcza przedstawiciela organizacji społecznej do występowania w sprawie, jeżeli </a:t>
            </a:r>
            <a:r>
              <a:rPr lang="pl-PL" b="1" dirty="0">
                <a:highlight>
                  <a:srgbClr val="FFFF00"/>
                </a:highlight>
              </a:rPr>
              <a:t>przynajmniej jedna ze stron wyrazi na to zgodę</a:t>
            </a:r>
            <a:r>
              <a:rPr lang="pl-PL" dirty="0">
                <a:highlight>
                  <a:srgbClr val="FFFF00"/>
                </a:highlight>
              </a:rPr>
              <a:t>. </a:t>
            </a:r>
            <a:r>
              <a:rPr lang="pl-PL" dirty="0"/>
              <a:t>Strona może w każdym czasie cofnąć wyrażoną zgodę. W wypadku braku zgody choćby jednej ze stron na występowanie w sprawie przedstawiciela organizacji społecznej sąd wyłącza tego przedstawiciela od udziału w sprawie, </a:t>
            </a:r>
            <a:r>
              <a:rPr lang="pl-PL" b="1" dirty="0"/>
              <a:t>chyba że jego udział leży w interesie wymiaru sprawiedliwości.</a:t>
            </a:r>
            <a:br>
              <a:rPr lang="pl-PL" dirty="0"/>
            </a:br>
            <a:endParaRPr lang="pl-PL" dirty="0"/>
          </a:p>
        </p:txBody>
      </p:sp>
      <p:sp>
        <p:nvSpPr>
          <p:cNvPr id="3" name="Title 2"/>
          <p:cNvSpPr>
            <a:spLocks noGrp="1"/>
          </p:cNvSpPr>
          <p:nvPr>
            <p:ph type="title"/>
          </p:nvPr>
        </p:nvSpPr>
        <p:spPr/>
        <p:txBody>
          <a:bodyPr/>
          <a:lstStyle/>
          <a:p>
            <a:pPr algn="ctr"/>
            <a:r>
              <a:rPr lang="pl-PL" dirty="0"/>
              <a:t>Art. 90 k.p.k.</a:t>
            </a:r>
          </a:p>
        </p:txBody>
      </p:sp>
    </p:spTree>
    <p:extLst>
      <p:ext uri="{BB962C8B-B14F-4D97-AF65-F5344CB8AC3E}">
        <p14:creationId xmlns:p14="http://schemas.microsoft.com/office/powerpoint/2010/main" val="6635723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pPr marL="109728" indent="0">
              <a:buNone/>
            </a:pPr>
            <a:r>
              <a:rPr lang="pl-PL" dirty="0"/>
              <a:t>§ 4. Sąd dopuszcza przedstawiciela organizacji społecznej do występowania w sprawie pomimo </a:t>
            </a:r>
            <a:r>
              <a:rPr lang="pl-PL" b="1" dirty="0"/>
              <a:t>braku zgody stron</a:t>
            </a:r>
            <a:r>
              <a:rPr lang="pl-PL" dirty="0"/>
              <a:t>, jeżeli leży to w </a:t>
            </a:r>
            <a:r>
              <a:rPr lang="pl-PL" b="1" dirty="0"/>
              <a:t>interesie wymiaru sprawiedliwości</a:t>
            </a:r>
            <a:r>
              <a:rPr lang="pl-PL" dirty="0"/>
              <a:t>.</a:t>
            </a:r>
          </a:p>
          <a:p>
            <a:pPr marL="109728" indent="0">
              <a:buNone/>
            </a:pPr>
            <a:br>
              <a:rPr lang="pl-PL" dirty="0"/>
            </a:br>
            <a:r>
              <a:rPr lang="pl-PL" dirty="0"/>
              <a:t>§ 5. Sąd odmawia dopuszczenia przedstawiciela organizacji społecznej do występowania w sprawie, jeżeli stwierdzi, że wskazany w zgłoszeniu interes społeczny lub indywidualny nie jest objęty zadaniami statutowymi tej organizacji lub nie jest związany z rozpoznawaną sprawą.</a:t>
            </a:r>
          </a:p>
          <a:p>
            <a:pPr marL="109728" indent="0">
              <a:buNone/>
            </a:pPr>
            <a:br>
              <a:rPr lang="pl-PL" dirty="0"/>
            </a:br>
            <a:r>
              <a:rPr lang="pl-PL" dirty="0"/>
              <a:t>§ 6. Sąd </a:t>
            </a:r>
            <a:r>
              <a:rPr lang="pl-PL" b="1" dirty="0"/>
              <a:t>może ograniczyć liczbę </a:t>
            </a:r>
            <a:r>
              <a:rPr lang="pl-PL" dirty="0"/>
              <a:t>przedstawicieli organizacji społecznych występujących w sprawie, jeżeli jest to konieczne dla zabezpieczenia prawidłowego toku postępowania. Sąd wzywa wówczas oskarżyciela i oskarżonego do wskazania nie więcej niż dwóch przedstawicieli organizacji społecznych, którzy będą mogli występować w sprawie. Jeżeli w sprawie występuje więcej niż jeden oskarżony lub więcej niż jeden oskarżyciel, każdy z nich może wskazać jednego przedstawiciela. Niewskazanie przedstawiciela uznaje się za cofnięcie zgody na jego występowanie w sprawie. Niezależnie od stanowisk stron sąd może postanowić o dalszym udziale poszczególnych przedstawicieli organizacji społecznych, jeżeli ich udział leży w interesie wymiaru sprawiedliwości.</a:t>
            </a:r>
          </a:p>
          <a:p>
            <a:pPr marL="109728" indent="0">
              <a:buNone/>
            </a:pPr>
            <a:endParaRPr lang="pl-PL" dirty="0"/>
          </a:p>
        </p:txBody>
      </p:sp>
      <p:sp>
        <p:nvSpPr>
          <p:cNvPr id="3" name="Title 2"/>
          <p:cNvSpPr>
            <a:spLocks noGrp="1"/>
          </p:cNvSpPr>
          <p:nvPr>
            <p:ph type="title"/>
          </p:nvPr>
        </p:nvSpPr>
        <p:spPr/>
        <p:txBody>
          <a:bodyPr/>
          <a:lstStyle/>
          <a:p>
            <a:pPr algn="ctr"/>
            <a:r>
              <a:rPr lang="pl-PL" dirty="0"/>
              <a:t>Art. 90 k.p.k.</a:t>
            </a:r>
          </a:p>
        </p:txBody>
      </p:sp>
    </p:spTree>
    <p:extLst>
      <p:ext uri="{BB962C8B-B14F-4D97-AF65-F5344CB8AC3E}">
        <p14:creationId xmlns:p14="http://schemas.microsoft.com/office/powerpoint/2010/main" val="20190480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pl-PL" dirty="0"/>
              <a:t> </a:t>
            </a:r>
            <a:r>
              <a:rPr lang="pl-PL" b="1" dirty="0"/>
              <a:t>Jednoosobowy</a:t>
            </a:r>
            <a:r>
              <a:rPr lang="pl-PL" dirty="0"/>
              <a:t> – art. 28 § 1, 30 § 1 i § 2, 449 § 2, 534 § 1 k.p.k. • </a:t>
            </a:r>
          </a:p>
          <a:p>
            <a:endParaRPr lang="pl-PL" dirty="0"/>
          </a:p>
          <a:p>
            <a:r>
              <a:rPr lang="pl-PL" b="1" dirty="0"/>
              <a:t>Kolegialny</a:t>
            </a:r>
            <a:r>
              <a:rPr lang="pl-PL" dirty="0"/>
              <a:t> – art. 28 § 2, 28 § 4, 28 § 3, 29 § 1, 29 § 2, 30 § 1, 30 § 2, 534 § 2, 441 § 2 k.p.k.</a:t>
            </a:r>
          </a:p>
          <a:p>
            <a:endParaRPr lang="pl-PL" dirty="0"/>
          </a:p>
          <a:p>
            <a:r>
              <a:rPr lang="pl-PL" dirty="0"/>
              <a:t>Zasada </a:t>
            </a:r>
            <a:r>
              <a:rPr lang="pl-PL" b="1" dirty="0"/>
              <a:t>udziału czynnika społecznego</a:t>
            </a:r>
          </a:p>
          <a:p>
            <a:endParaRPr lang="pl-PL" b="1" dirty="0"/>
          </a:p>
          <a:p>
            <a:r>
              <a:rPr lang="pl-PL" b="1" dirty="0"/>
              <a:t>Wyznaczanie</a:t>
            </a:r>
            <a:r>
              <a:rPr lang="pl-PL" dirty="0"/>
              <a:t> </a:t>
            </a:r>
            <a:r>
              <a:rPr lang="pl-PL" b="1" dirty="0"/>
              <a:t>składu- System Losowego Przydziału Spraw</a:t>
            </a:r>
            <a:r>
              <a:rPr lang="pl-PL" dirty="0"/>
              <a:t>- zob. Regulamin urzędowania sądów powszechnych Dział III Rozdział I Oddział I</a:t>
            </a:r>
          </a:p>
        </p:txBody>
      </p:sp>
      <p:sp>
        <p:nvSpPr>
          <p:cNvPr id="3" name="Title 2"/>
          <p:cNvSpPr>
            <a:spLocks noGrp="1"/>
          </p:cNvSpPr>
          <p:nvPr>
            <p:ph type="title"/>
          </p:nvPr>
        </p:nvSpPr>
        <p:spPr/>
        <p:txBody>
          <a:bodyPr/>
          <a:lstStyle/>
          <a:p>
            <a:pPr algn="ctr"/>
            <a:r>
              <a:rPr lang="pl-PL" dirty="0"/>
              <a:t>Skład sądu</a:t>
            </a:r>
          </a:p>
        </p:txBody>
      </p:sp>
    </p:spTree>
    <p:extLst>
      <p:ext uri="{BB962C8B-B14F-4D97-AF65-F5344CB8AC3E}">
        <p14:creationId xmlns:p14="http://schemas.microsoft.com/office/powerpoint/2010/main" val="1567598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b="1" dirty="0"/>
          </a:p>
          <a:p>
            <a:pPr marL="109728" indent="0">
              <a:buNone/>
            </a:pPr>
            <a:endParaRPr lang="pl-PL" b="1" dirty="0"/>
          </a:p>
          <a:p>
            <a:r>
              <a:rPr lang="pl-PL" b="1" dirty="0"/>
              <a:t>Strona postępowania- </a:t>
            </a:r>
            <a:r>
              <a:rPr lang="pl-PL" dirty="0"/>
              <a:t>uczestnik procesu działający w postępowaniu karnym we własnym imieniu, posiadający </a:t>
            </a:r>
            <a:r>
              <a:rPr lang="pl-PL" b="1" dirty="0"/>
              <a:t>interes prawny </a:t>
            </a:r>
            <a:r>
              <a:rPr lang="pl-PL" dirty="0"/>
              <a:t>w określonym rozstrzygnięciu w przedmiocie procesu.</a:t>
            </a:r>
          </a:p>
          <a:p>
            <a:pPr marL="109728" indent="0">
              <a:buNone/>
            </a:pPr>
            <a:endParaRPr lang="pl-PL" dirty="0"/>
          </a:p>
          <a:p>
            <a:pPr marL="109728" indent="0">
              <a:buNone/>
            </a:pPr>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496920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43608" y="980728"/>
            <a:ext cx="6833732" cy="5125299"/>
          </a:xfrm>
        </p:spPr>
      </p:pic>
      <p:sp>
        <p:nvSpPr>
          <p:cNvPr id="3" name="Title 2"/>
          <p:cNvSpPr>
            <a:spLocks noGrp="1"/>
          </p:cNvSpPr>
          <p:nvPr>
            <p:ph type="title"/>
          </p:nvPr>
        </p:nvSpPr>
        <p:spPr>
          <a:xfrm>
            <a:off x="467544" y="116632"/>
            <a:ext cx="8229600" cy="922114"/>
          </a:xfrm>
        </p:spPr>
        <p:txBody>
          <a:bodyPr/>
          <a:lstStyle/>
          <a:p>
            <a:pPr algn="ctr"/>
            <a:r>
              <a:rPr lang="pl-PL" dirty="0"/>
              <a:t>Strony procesowe</a:t>
            </a:r>
          </a:p>
        </p:txBody>
      </p:sp>
      <p:sp>
        <p:nvSpPr>
          <p:cNvPr id="5" name="TextBox 4"/>
          <p:cNvSpPr txBox="1"/>
          <p:nvPr/>
        </p:nvSpPr>
        <p:spPr>
          <a:xfrm>
            <a:off x="3995936" y="6165304"/>
            <a:ext cx="5148064" cy="523220"/>
          </a:xfrm>
          <a:prstGeom prst="rect">
            <a:avLst/>
          </a:prstGeom>
          <a:noFill/>
        </p:spPr>
        <p:txBody>
          <a:bodyPr wrap="square" rtlCol="0">
            <a:spAutoFit/>
          </a:bodyPr>
          <a:lstStyle/>
          <a:p>
            <a:r>
              <a:rPr lang="pl-PL" sz="1400" dirty="0"/>
              <a:t>Źródło: S. Waltoś, P. Hofmański, </a:t>
            </a:r>
            <a:r>
              <a:rPr lang="pl-PL" sz="1400" i="1" dirty="0"/>
              <a:t>Proces karny. Zarys systemu, </a:t>
            </a:r>
            <a:r>
              <a:rPr lang="pl-PL" sz="1400" dirty="0"/>
              <a:t>Warszawa 2016, s. 184.</a:t>
            </a:r>
          </a:p>
        </p:txBody>
      </p:sp>
    </p:spTree>
    <p:extLst>
      <p:ext uri="{BB962C8B-B14F-4D97-AF65-F5344CB8AC3E}">
        <p14:creationId xmlns:p14="http://schemas.microsoft.com/office/powerpoint/2010/main" val="42058109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43000"/>
          </a:xfrm>
        </p:spPr>
        <p:txBody>
          <a:bodyPr/>
          <a:lstStyle/>
          <a:p>
            <a:pPr algn="ctr"/>
            <a:r>
              <a:rPr lang="pl-PL" dirty="0"/>
              <a:t>Strony procesowe</a:t>
            </a:r>
          </a:p>
        </p:txBody>
      </p:sp>
      <p:sp>
        <p:nvSpPr>
          <p:cNvPr id="5" name="Content Placeholder 4"/>
          <p:cNvSpPr>
            <a:spLocks noGrp="1"/>
          </p:cNvSpPr>
          <p:nvPr>
            <p:ph sz="quarter" idx="2"/>
          </p:nvPr>
        </p:nvSpPr>
        <p:spPr>
          <a:xfrm>
            <a:off x="467544" y="2420888"/>
            <a:ext cx="4040188" cy="3845720"/>
          </a:xfrm>
        </p:spPr>
        <p:txBody>
          <a:bodyPr/>
          <a:lstStyle/>
          <a:p>
            <a:pPr marL="109728" indent="0" algn="ctr">
              <a:buNone/>
            </a:pPr>
            <a:r>
              <a:rPr lang="pl-PL" b="1" dirty="0"/>
              <a:t>ZASADNICZA</a:t>
            </a:r>
          </a:p>
          <a:p>
            <a:endParaRPr lang="pl-PL" dirty="0"/>
          </a:p>
          <a:p>
            <a:r>
              <a:rPr lang="pl-PL" dirty="0"/>
              <a:t>Występuje w trybie zwyczajnym</a:t>
            </a:r>
          </a:p>
          <a:p>
            <a:endParaRPr lang="pl-PL" dirty="0"/>
          </a:p>
        </p:txBody>
      </p:sp>
      <p:sp>
        <p:nvSpPr>
          <p:cNvPr id="6" name="Content Placeholder 5"/>
          <p:cNvSpPr>
            <a:spLocks noGrp="1"/>
          </p:cNvSpPr>
          <p:nvPr>
            <p:ph sz="quarter" idx="4"/>
          </p:nvPr>
        </p:nvSpPr>
        <p:spPr>
          <a:xfrm>
            <a:off x="4644008" y="2420888"/>
            <a:ext cx="4041775" cy="3856914"/>
          </a:xfrm>
        </p:spPr>
        <p:txBody>
          <a:bodyPr>
            <a:normAutofit lnSpcReduction="10000"/>
          </a:bodyPr>
          <a:lstStyle/>
          <a:p>
            <a:pPr marL="109728" indent="0" algn="ctr">
              <a:buNone/>
            </a:pPr>
            <a:r>
              <a:rPr lang="pl-PL" b="1" dirty="0"/>
              <a:t>SZCZEGÓLNA</a:t>
            </a:r>
          </a:p>
          <a:p>
            <a:pPr marL="109728" indent="0" algn="ctr">
              <a:buNone/>
            </a:pPr>
            <a:endParaRPr lang="pl-PL" b="1" dirty="0"/>
          </a:p>
          <a:p>
            <a:r>
              <a:rPr lang="pl-PL" dirty="0"/>
              <a:t>Występuje jedynie w trybach szczególnych</a:t>
            </a:r>
          </a:p>
          <a:p>
            <a:endParaRPr lang="pl-PL" dirty="0"/>
          </a:p>
          <a:p>
            <a:r>
              <a:rPr lang="pl-PL" dirty="0"/>
              <a:t>Np. rodzic lub opiekun nieleteniego w postępowaniach w sprawach nieletnich (art. 30 § 1 pkt 2 ustawy o postępowaniu w sprawach nieletnich)</a:t>
            </a:r>
          </a:p>
        </p:txBody>
      </p:sp>
    </p:spTree>
    <p:extLst>
      <p:ext uri="{BB962C8B-B14F-4D97-AF65-F5344CB8AC3E}">
        <p14:creationId xmlns:p14="http://schemas.microsoft.com/office/powerpoint/2010/main" val="22570154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normAutofit/>
          </a:bodyPr>
          <a:lstStyle/>
          <a:p>
            <a:pPr marL="109728" indent="0" algn="ctr">
              <a:buNone/>
            </a:pPr>
            <a:r>
              <a:rPr lang="pl-PL" b="1" dirty="0"/>
              <a:t>CZYNNA</a:t>
            </a:r>
          </a:p>
          <a:p>
            <a:endParaRPr lang="pl-PL" dirty="0"/>
          </a:p>
          <a:p>
            <a:r>
              <a:rPr lang="pl-PL" dirty="0"/>
              <a:t>Występuje z żądaniem rozstrzygnięcia odpowiedzialności prawnej zgodnie z jej interesem prawnym</a:t>
            </a:r>
          </a:p>
          <a:p>
            <a:endParaRPr lang="pl-PL" dirty="0"/>
          </a:p>
          <a:p>
            <a:r>
              <a:rPr lang="pl-PL" dirty="0"/>
              <a:t>Np. oskarżyciel publiczny</a:t>
            </a:r>
          </a:p>
        </p:txBody>
      </p:sp>
      <p:sp>
        <p:nvSpPr>
          <p:cNvPr id="6" name="Content Placeholder 5"/>
          <p:cNvSpPr>
            <a:spLocks noGrp="1"/>
          </p:cNvSpPr>
          <p:nvPr>
            <p:ph sz="quarter" idx="4"/>
          </p:nvPr>
        </p:nvSpPr>
        <p:spPr/>
        <p:txBody>
          <a:bodyPr/>
          <a:lstStyle/>
          <a:p>
            <a:pPr marL="109728" indent="0" algn="ctr">
              <a:buNone/>
            </a:pPr>
            <a:r>
              <a:rPr lang="pl-PL" b="1" dirty="0"/>
              <a:t>BIERNA</a:t>
            </a:r>
          </a:p>
          <a:p>
            <a:endParaRPr lang="pl-PL" dirty="0"/>
          </a:p>
          <a:p>
            <a:r>
              <a:rPr lang="pl-PL" dirty="0"/>
              <a:t>Przeciwko niej kierowane jest żądanie</a:t>
            </a:r>
          </a:p>
          <a:p>
            <a:endParaRPr lang="pl-PL" dirty="0"/>
          </a:p>
          <a:p>
            <a:r>
              <a:rPr lang="pl-PL" dirty="0"/>
              <a:t>Np. oskarżony</a:t>
            </a:r>
          </a:p>
        </p:txBody>
      </p:sp>
    </p:spTree>
    <p:extLst>
      <p:ext uri="{BB962C8B-B14F-4D97-AF65-F5344CB8AC3E}">
        <p14:creationId xmlns:p14="http://schemas.microsoft.com/office/powerpoint/2010/main" val="3926754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pl-PL" b="1" dirty="0"/>
              <a:t>Centralne miejsce sądu w procesie karnym</a:t>
            </a:r>
            <a:r>
              <a:rPr lang="pl-PL" dirty="0"/>
              <a:t>, który m.in. </a:t>
            </a:r>
            <a:r>
              <a:rPr lang="pl-PL" b="1" dirty="0"/>
              <a:t>rozstrzyga o odpowiedzialności karnej oskarżonego </a:t>
            </a:r>
            <a:r>
              <a:rPr lang="pl-PL" dirty="0"/>
              <a:t>oraz dokonuje wielu innych czynności związanych z zagwarantowaniem praw i wolności uczestników postępowania.</a:t>
            </a:r>
          </a:p>
          <a:p>
            <a:endParaRPr lang="pl-PL" dirty="0"/>
          </a:p>
          <a:p>
            <a:r>
              <a:rPr lang="pl-PL" b="1" dirty="0"/>
              <a:t>Prawo do sądu </a:t>
            </a:r>
            <a:r>
              <a:rPr lang="pl-PL" dirty="0"/>
              <a:t>to jedno z podstawowych praw człowieka, które jest zagwarantowane nie tylko na gruncie konstytucyjnym, ale także konwencyjnym (art. 6 EKPCz, art. 14 MPPOiP, art., 45 ust. 1 Konstytucji RP). </a:t>
            </a:r>
          </a:p>
        </p:txBody>
      </p:sp>
      <p:sp>
        <p:nvSpPr>
          <p:cNvPr id="3" name="Title 2"/>
          <p:cNvSpPr>
            <a:spLocks noGrp="1"/>
          </p:cNvSpPr>
          <p:nvPr>
            <p:ph type="title"/>
          </p:nvPr>
        </p:nvSpPr>
        <p:spPr/>
        <p:txBody>
          <a:bodyPr>
            <a:normAutofit fontScale="90000"/>
          </a:bodyPr>
          <a:lstStyle/>
          <a:p>
            <a:pPr algn="ctr"/>
            <a:r>
              <a:rPr lang="pl-PL" dirty="0">
                <a:latin typeface="+mn-lt"/>
              </a:rPr>
              <a:t>Sąd jako organ postępowania karnego</a:t>
            </a:r>
          </a:p>
        </p:txBody>
      </p:sp>
    </p:spTree>
    <p:extLst>
      <p:ext uri="{BB962C8B-B14F-4D97-AF65-F5344CB8AC3E}">
        <p14:creationId xmlns:p14="http://schemas.microsoft.com/office/powerpoint/2010/main" val="24095030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ZASTĘPCZA</a:t>
            </a:r>
          </a:p>
          <a:p>
            <a:pPr marL="109728" indent="0" algn="ctr">
              <a:buNone/>
            </a:pPr>
            <a:endParaRPr lang="pl-PL" b="1" dirty="0"/>
          </a:p>
          <a:p>
            <a:r>
              <a:rPr lang="pl-PL" dirty="0"/>
              <a:t>podmiot wchodzący w prawa pokrzywdzonego w razie jego śmierci jeszcze </a:t>
            </a:r>
            <a:r>
              <a:rPr lang="pl-PL" b="1" dirty="0"/>
              <a:t>przed </a:t>
            </a:r>
            <a:r>
              <a:rPr lang="pl-PL" dirty="0"/>
              <a:t>rozpoczęciem przewodu sądowego</a:t>
            </a:r>
          </a:p>
        </p:txBody>
      </p:sp>
      <p:sp>
        <p:nvSpPr>
          <p:cNvPr id="6" name="Content Placeholder 5"/>
          <p:cNvSpPr>
            <a:spLocks noGrp="1"/>
          </p:cNvSpPr>
          <p:nvPr>
            <p:ph sz="quarter" idx="4"/>
          </p:nvPr>
        </p:nvSpPr>
        <p:spPr/>
        <p:txBody>
          <a:bodyPr>
            <a:normAutofit/>
          </a:bodyPr>
          <a:lstStyle/>
          <a:p>
            <a:pPr marL="109728" indent="0" algn="ctr">
              <a:buNone/>
            </a:pPr>
            <a:r>
              <a:rPr lang="pl-PL" b="1" dirty="0"/>
              <a:t>NOWA</a:t>
            </a:r>
          </a:p>
          <a:p>
            <a:endParaRPr lang="pl-PL" dirty="0"/>
          </a:p>
          <a:p>
            <a:r>
              <a:rPr lang="pl-PL" dirty="0"/>
              <a:t>podmiot wchodzący w prawa pokrzywdzonego mającego status strony postępowania sądowego w razie jego śmierci już </a:t>
            </a:r>
            <a:r>
              <a:rPr lang="pl-PL" b="1" dirty="0"/>
              <a:t>po</a:t>
            </a:r>
            <a:r>
              <a:rPr lang="pl-PL" dirty="0"/>
              <a:t> rozpoczęciu przewodu sądowego</a:t>
            </a:r>
          </a:p>
        </p:txBody>
      </p:sp>
    </p:spTree>
    <p:extLst>
      <p:ext uri="{BB962C8B-B14F-4D97-AF65-F5344CB8AC3E}">
        <p14:creationId xmlns:p14="http://schemas.microsoft.com/office/powerpoint/2010/main" val="1497057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Strony procesowe</a:t>
            </a:r>
          </a:p>
        </p:txBody>
      </p:sp>
      <p:sp>
        <p:nvSpPr>
          <p:cNvPr id="5" name="Content Placeholder 4"/>
          <p:cNvSpPr>
            <a:spLocks noGrp="1"/>
          </p:cNvSpPr>
          <p:nvPr>
            <p:ph sz="quarter" idx="2"/>
          </p:nvPr>
        </p:nvSpPr>
        <p:spPr/>
        <p:txBody>
          <a:bodyPr/>
          <a:lstStyle/>
          <a:p>
            <a:pPr marL="109728" indent="0" algn="ctr">
              <a:buNone/>
            </a:pPr>
            <a:r>
              <a:rPr lang="pl-PL" b="1" dirty="0"/>
              <a:t>POSTĘPOWANIA PRZYGOTOWAWCZEGO</a:t>
            </a:r>
          </a:p>
          <a:p>
            <a:pPr marL="109728" indent="0">
              <a:buNone/>
            </a:pPr>
            <a:endParaRPr lang="pl-PL" dirty="0"/>
          </a:p>
          <a:p>
            <a:r>
              <a:rPr lang="pl-PL" dirty="0"/>
              <a:t>pokrzywdzony</a:t>
            </a:r>
          </a:p>
          <a:p>
            <a:endParaRPr lang="pl-PL" dirty="0"/>
          </a:p>
          <a:p>
            <a:r>
              <a:rPr lang="pl-PL" dirty="0"/>
              <a:t>podejrzany</a:t>
            </a:r>
          </a:p>
        </p:txBody>
      </p:sp>
      <p:sp>
        <p:nvSpPr>
          <p:cNvPr id="6" name="Content Placeholder 5"/>
          <p:cNvSpPr>
            <a:spLocks noGrp="1"/>
          </p:cNvSpPr>
          <p:nvPr>
            <p:ph sz="quarter" idx="4"/>
          </p:nvPr>
        </p:nvSpPr>
        <p:spPr/>
        <p:txBody>
          <a:bodyPr/>
          <a:lstStyle/>
          <a:p>
            <a:pPr marL="109728" indent="0" algn="ctr">
              <a:buNone/>
            </a:pPr>
            <a:r>
              <a:rPr lang="pl-PL" b="1" dirty="0"/>
              <a:t>POSTĘPOWANIA SĄDOWEGO</a:t>
            </a:r>
          </a:p>
          <a:p>
            <a:pPr marL="109728" indent="0">
              <a:buNone/>
            </a:pPr>
            <a:endParaRPr lang="pl-PL" b="1" dirty="0"/>
          </a:p>
          <a:p>
            <a:r>
              <a:rPr lang="pl-PL" dirty="0"/>
              <a:t>Oskarżyciel publiczny, posiłkowy, prywatny</a:t>
            </a:r>
          </a:p>
          <a:p>
            <a:endParaRPr lang="pl-PL" dirty="0"/>
          </a:p>
          <a:p>
            <a:r>
              <a:rPr lang="pl-PL" dirty="0"/>
              <a:t>oskarżony</a:t>
            </a:r>
          </a:p>
        </p:txBody>
      </p:sp>
    </p:spTree>
    <p:extLst>
      <p:ext uri="{BB962C8B-B14F-4D97-AF65-F5344CB8AC3E}">
        <p14:creationId xmlns:p14="http://schemas.microsoft.com/office/powerpoint/2010/main" val="1196458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pl-PL" dirty="0"/>
              <a:t>Strony procesowe</a:t>
            </a:r>
          </a:p>
        </p:txBody>
      </p:sp>
      <p:grpSp>
        <p:nvGrpSpPr>
          <p:cNvPr id="5" name="Group 4"/>
          <p:cNvGrpSpPr/>
          <p:nvPr/>
        </p:nvGrpSpPr>
        <p:grpSpPr>
          <a:xfrm>
            <a:off x="6683958" y="2615802"/>
            <a:ext cx="2262306" cy="1223073"/>
            <a:chOff x="5916711" y="2745073"/>
            <a:chExt cx="2117082" cy="1048514"/>
          </a:xfrm>
        </p:grpSpPr>
        <p:sp>
          <p:nvSpPr>
            <p:cNvPr id="6" name="Rounded Rectangle 5"/>
            <p:cNvSpPr/>
            <p:nvPr/>
          </p:nvSpPr>
          <p:spPr>
            <a:xfrm>
              <a:off x="5934325" y="2880510"/>
              <a:ext cx="2099468" cy="913077"/>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UBOCZNY</a:t>
              </a:r>
            </a:p>
          </p:txBody>
        </p:sp>
        <p:sp>
          <p:nvSpPr>
            <p:cNvPr id="7"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8" name="Group 7"/>
          <p:cNvGrpSpPr/>
          <p:nvPr/>
        </p:nvGrpSpPr>
        <p:grpSpPr>
          <a:xfrm>
            <a:off x="6651104" y="4365103"/>
            <a:ext cx="2243484" cy="1231148"/>
            <a:chOff x="5885965" y="2714327"/>
            <a:chExt cx="2099468" cy="1018988"/>
          </a:xfrm>
        </p:grpSpPr>
        <p:sp>
          <p:nvSpPr>
            <p:cNvPr id="9" name="Rounded Rectangle 8"/>
            <p:cNvSpPr/>
            <p:nvPr/>
          </p:nvSpPr>
          <p:spPr>
            <a:xfrm>
              <a:off x="5885965" y="2714327"/>
              <a:ext cx="2099468" cy="8939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b="1" dirty="0"/>
            </a:p>
            <a:p>
              <a:pPr algn="ctr"/>
              <a:r>
                <a:rPr lang="pl-PL" b="1" dirty="0"/>
                <a:t>SUBSYDIARNY</a:t>
              </a:r>
            </a:p>
            <a:p>
              <a:pPr algn="ctr"/>
              <a:endParaRPr lang="pl-PL" b="1" dirty="0"/>
            </a:p>
            <a:p>
              <a:pPr algn="ctr"/>
              <a:endParaRPr lang="pl-PL" b="1" dirty="0"/>
            </a:p>
          </p:txBody>
        </p:sp>
        <p:sp>
          <p:nvSpPr>
            <p:cNvPr id="10" name="Rounded Rectangle 4"/>
            <p:cNvSpPr/>
            <p:nvPr/>
          </p:nvSpPr>
          <p:spPr>
            <a:xfrm>
              <a:off x="5916711" y="2745073"/>
              <a:ext cx="2037976" cy="98824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2385" tIns="32385" rIns="32385" bIns="32385" numCol="1" spcCol="1270" anchor="ctr" anchorCtr="0">
              <a:noAutofit/>
            </a:bodyPr>
            <a:lstStyle/>
            <a:p>
              <a:pPr lvl="0" algn="ctr" defTabSz="2266950">
                <a:lnSpc>
                  <a:spcPct val="90000"/>
                </a:lnSpc>
                <a:spcBef>
                  <a:spcPct val="0"/>
                </a:spcBef>
                <a:spcAft>
                  <a:spcPct val="35000"/>
                </a:spcAft>
              </a:pPr>
              <a:endParaRPr lang="pl-PL" sz="5100" kern="1200" dirty="0"/>
            </a:p>
          </p:txBody>
        </p:sp>
      </p:grpSp>
      <p:grpSp>
        <p:nvGrpSpPr>
          <p:cNvPr id="11" name="Group 10"/>
          <p:cNvGrpSpPr/>
          <p:nvPr/>
        </p:nvGrpSpPr>
        <p:grpSpPr>
          <a:xfrm rot="1082976">
            <a:off x="6296722" y="4270376"/>
            <a:ext cx="774472" cy="90323"/>
            <a:chOff x="2572217" y="2129819"/>
            <a:chExt cx="722008" cy="54492"/>
          </a:xfrm>
        </p:grpSpPr>
        <p:sp>
          <p:nvSpPr>
            <p:cNvPr id="12"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3"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pSp>
        <p:nvGrpSpPr>
          <p:cNvPr id="14" name="Group 13"/>
          <p:cNvGrpSpPr/>
          <p:nvPr/>
        </p:nvGrpSpPr>
        <p:grpSpPr>
          <a:xfrm rot="19939874">
            <a:off x="6351152" y="3965448"/>
            <a:ext cx="722008" cy="54492"/>
            <a:chOff x="2572217" y="2129819"/>
            <a:chExt cx="722008" cy="54492"/>
          </a:xfrm>
        </p:grpSpPr>
        <p:sp>
          <p:nvSpPr>
            <p:cNvPr id="15" name="Straight Connector 3"/>
            <p:cNvSpPr/>
            <p:nvPr/>
          </p:nvSpPr>
          <p:spPr>
            <a:xfrm rot="80536">
              <a:off x="2572217" y="2129819"/>
              <a:ext cx="722008" cy="54492"/>
            </a:xfrm>
            <a:custGeom>
              <a:avLst/>
              <a:gdLst/>
              <a:ahLst/>
              <a:cxnLst/>
              <a:rect l="0" t="0" r="0" b="0"/>
              <a:pathLst>
                <a:path>
                  <a:moveTo>
                    <a:pt x="0" y="27246"/>
                  </a:moveTo>
                  <a:lnTo>
                    <a:pt x="722008" y="27246"/>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Straight Connector 4"/>
            <p:cNvSpPr/>
            <p:nvPr/>
          </p:nvSpPr>
          <p:spPr>
            <a:xfrm rot="80536">
              <a:off x="2915171" y="2139014"/>
              <a:ext cx="36100" cy="3610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p:txBody>
        </p:sp>
      </p:grpSp>
      <p:graphicFrame>
        <p:nvGraphicFramePr>
          <p:cNvPr id="17" name="Content Placeholder 16"/>
          <p:cNvGraphicFramePr>
            <a:graphicFrameLocks noGrp="1"/>
          </p:cNvGraphicFramePr>
          <p:nvPr>
            <p:ph idx="1"/>
            <p:extLst>
              <p:ext uri="{D42A27DB-BD31-4B8C-83A1-F6EECF244321}">
                <p14:modId xmlns:p14="http://schemas.microsoft.com/office/powerpoint/2010/main" val="3452054373"/>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03565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pl-PL" b="1" dirty="0"/>
              <a:t>Oskarżyciel publiczny- </a:t>
            </a:r>
            <a:r>
              <a:rPr lang="pl-PL" dirty="0"/>
              <a:t>organ państwowy wnoszący i popierający oskarżenie w sprawach o przestępstwa publicznoskargowe.</a:t>
            </a:r>
          </a:p>
          <a:p>
            <a:endParaRPr lang="pl-PL" dirty="0"/>
          </a:p>
          <a:p>
            <a:r>
              <a:rPr lang="pl-PL" dirty="0"/>
              <a:t>Najczęściej </a:t>
            </a:r>
            <a:r>
              <a:rPr lang="pl-PL" b="1" dirty="0"/>
              <a:t>prokurator</a:t>
            </a:r>
            <a:r>
              <a:rPr lang="pl-PL" dirty="0"/>
              <a:t>→ art. 45 § 1 k.p.k. </a:t>
            </a:r>
          </a:p>
          <a:p>
            <a:endParaRPr lang="pl-PL" dirty="0"/>
          </a:p>
          <a:p>
            <a:r>
              <a:rPr lang="pl-PL" dirty="0"/>
              <a:t>Nieprokuratorscy oskarżyciele publiczni→ art. 45 § 2 k.p.k., np. organy Inspekcji Handlowej, Straży Granicznej, strażnicy leśni.</a:t>
            </a:r>
          </a:p>
          <a:p>
            <a:endParaRPr lang="pl-PL" dirty="0"/>
          </a:p>
          <a:p>
            <a:r>
              <a:rPr lang="pl-PL" dirty="0"/>
              <a:t>Podstawowym obowiązkiem oskarżyciela publicznego jest </a:t>
            </a:r>
            <a:r>
              <a:rPr lang="pl-PL" b="1" dirty="0"/>
              <a:t>wniesienie i popieranie aktu oskarżenia </a:t>
            </a:r>
            <a:r>
              <a:rPr lang="pl-PL" dirty="0"/>
              <a:t>przed sądem o czyn ścigany z urzędu→ art. 10 § 1 k.p.k. (zasada </a:t>
            </a:r>
            <a:r>
              <a:rPr lang="pl-PL" b="1" dirty="0"/>
              <a:t>legalizmu</a:t>
            </a:r>
            <a:r>
              <a:rPr lang="pl-PL" dirty="0"/>
              <a:t>).</a:t>
            </a:r>
          </a:p>
          <a:p>
            <a:endParaRPr lang="pl-PL" b="1"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6612083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60500388"/>
              </p:ext>
            </p:extLst>
          </p:nvPr>
        </p:nvGraphicFramePr>
        <p:xfrm>
          <a:off x="467544" y="692696"/>
          <a:ext cx="8291264" cy="50983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97194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496944" cy="5256584"/>
          </a:xfrm>
        </p:spPr>
        <p:txBody>
          <a:bodyPr>
            <a:normAutofit fontScale="85000" lnSpcReduction="20000"/>
          </a:bodyPr>
          <a:lstStyle/>
          <a:p>
            <a:r>
              <a:rPr lang="pl-PL" dirty="0"/>
              <a:t>Jako </a:t>
            </a:r>
            <a:r>
              <a:rPr lang="pl-PL" b="1" dirty="0"/>
              <a:t>organ</a:t>
            </a:r>
            <a:r>
              <a:rPr lang="pl-PL" dirty="0"/>
              <a:t> postępowania przygotowawczego- prokurator jest przede wszystkim </a:t>
            </a:r>
            <a:r>
              <a:rPr lang="pl-PL" i="1" dirty="0"/>
              <a:t>dominus litis </a:t>
            </a:r>
            <a:r>
              <a:rPr lang="pl-PL" dirty="0"/>
              <a:t>tego etapu procesu i występuje  jako organ kierowniczy postępowania przygotowawczego i z tego względu ustawa wyposaża go w szereg kompetencji.</a:t>
            </a:r>
          </a:p>
          <a:p>
            <a:pPr marL="109728" indent="0">
              <a:buNone/>
            </a:pPr>
            <a:endParaRPr lang="pl-PL" dirty="0"/>
          </a:p>
          <a:p>
            <a:r>
              <a:rPr lang="pl-PL" b="1" dirty="0"/>
              <a:t>Oskarżyciel publiczny </a:t>
            </a:r>
            <a:r>
              <a:rPr lang="pl-PL" dirty="0"/>
              <a:t>jest stroną postępowania, która nie reprezentuje w nim swojego prywatnego interesu, ale interes publiczny, który z uwagi na rozdział kompetencji między organami państwowymi staje się jakby „własnym” interesem prawnym oskarżyciela</a:t>
            </a:r>
          </a:p>
          <a:p>
            <a:pPr marL="109728" indent="0">
              <a:buNone/>
            </a:pPr>
            <a:endParaRPr lang="pl-PL" dirty="0"/>
          </a:p>
          <a:p>
            <a:r>
              <a:rPr lang="pl-PL" b="1" dirty="0"/>
              <a:t>Rzecznik interesu społecznego- </a:t>
            </a:r>
            <a:r>
              <a:rPr lang="pl-PL" dirty="0"/>
              <a:t>to pewna kategoria pośrednia między stronami, a przedstawicielami procesowymi stron. Podobnie jak strona, dysponuje on przewidzianą przez prawo sumą uprawnień do procesowej obrony interesów, która to tworzy swoistą rolę procesową.  Nie jest to jego własny interes, ale zawsze jest z nim w odpowiedni sposób związany. </a:t>
            </a:r>
          </a:p>
        </p:txBody>
      </p:sp>
      <p:sp>
        <p:nvSpPr>
          <p:cNvPr id="3" name="Title 2"/>
          <p:cNvSpPr>
            <a:spLocks noGrp="1"/>
          </p:cNvSpPr>
          <p:nvPr>
            <p:ph type="title"/>
          </p:nvPr>
        </p:nvSpPr>
        <p:spPr>
          <a:xfrm>
            <a:off x="457200" y="274638"/>
            <a:ext cx="8229600" cy="850106"/>
          </a:xfrm>
        </p:spPr>
        <p:txBody>
          <a:bodyPr/>
          <a:lstStyle/>
          <a:p>
            <a:pPr algn="ctr"/>
            <a:r>
              <a:rPr lang="pl-PL" dirty="0"/>
              <a:t>Prokurator</a:t>
            </a:r>
          </a:p>
        </p:txBody>
      </p:sp>
    </p:spTree>
    <p:extLst>
      <p:ext uri="{BB962C8B-B14F-4D97-AF65-F5344CB8AC3E}">
        <p14:creationId xmlns:p14="http://schemas.microsoft.com/office/powerpoint/2010/main" val="1703271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endParaRPr lang="pl-PL" b="1" dirty="0"/>
          </a:p>
          <a:p>
            <a:pPr marL="109728" indent="0" algn="ctr">
              <a:buNone/>
            </a:pPr>
            <a:r>
              <a:rPr lang="pl-PL" b="1" dirty="0"/>
              <a:t>Zasady działania prokuratury</a:t>
            </a:r>
          </a:p>
          <a:p>
            <a:pPr marL="109728" indent="0" algn="ctr">
              <a:buNone/>
            </a:pPr>
            <a:endParaRPr lang="pl-PL" b="1" dirty="0"/>
          </a:p>
          <a:p>
            <a:r>
              <a:rPr lang="pl-PL" dirty="0"/>
              <a:t>Zasada jednolitości</a:t>
            </a:r>
          </a:p>
          <a:p>
            <a:r>
              <a:rPr lang="pl-PL" dirty="0"/>
              <a:t>Zasada centralizmu</a:t>
            </a:r>
          </a:p>
          <a:p>
            <a:r>
              <a:rPr lang="pl-PL" dirty="0"/>
              <a:t>Zasada hierarchicznego podporządkowania</a:t>
            </a:r>
          </a:p>
          <a:p>
            <a:r>
              <a:rPr lang="pl-PL" dirty="0"/>
              <a:t>Zasada dewolucji</a:t>
            </a:r>
          </a:p>
          <a:p>
            <a:r>
              <a:rPr lang="pl-PL" dirty="0"/>
              <a:t>Zasada substytucji</a:t>
            </a:r>
          </a:p>
          <a:p>
            <a:r>
              <a:rPr lang="pl-PL" dirty="0"/>
              <a:t>Zasada indyferencji</a:t>
            </a:r>
          </a:p>
          <a:p>
            <a:r>
              <a:rPr lang="pl-PL" dirty="0"/>
              <a:t>Zasada niezależności</a:t>
            </a:r>
          </a:p>
          <a:p>
            <a:r>
              <a:rPr lang="pl-PL" dirty="0"/>
              <a:t>Zasada samodzielności</a:t>
            </a:r>
          </a:p>
        </p:txBody>
      </p:sp>
      <p:sp>
        <p:nvSpPr>
          <p:cNvPr id="3" name="Title 2"/>
          <p:cNvSpPr>
            <a:spLocks noGrp="1"/>
          </p:cNvSpPr>
          <p:nvPr>
            <p:ph type="title"/>
          </p:nvPr>
        </p:nvSpPr>
        <p:spPr>
          <a:xfrm>
            <a:off x="467544" y="548680"/>
            <a:ext cx="8229600" cy="1143000"/>
          </a:xfrm>
        </p:spPr>
        <p:txBody>
          <a:bodyPr>
            <a:normAutofit/>
          </a:bodyPr>
          <a:lstStyle/>
          <a:p>
            <a:pPr algn="ctr"/>
            <a:r>
              <a:rPr lang="pl-PL" dirty="0"/>
              <a:t>Prokurator</a:t>
            </a:r>
          </a:p>
        </p:txBody>
      </p:sp>
    </p:spTree>
    <p:extLst>
      <p:ext uri="{BB962C8B-B14F-4D97-AF65-F5344CB8AC3E}">
        <p14:creationId xmlns:p14="http://schemas.microsoft.com/office/powerpoint/2010/main" val="16717213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pl-PL" dirty="0"/>
          </a:p>
          <a:p>
            <a:r>
              <a:rPr lang="pl-PL" dirty="0"/>
              <a:t>Zasada </a:t>
            </a:r>
            <a:r>
              <a:rPr lang="pl-PL" b="1" dirty="0"/>
              <a:t>jednolitości</a:t>
            </a:r>
          </a:p>
          <a:p>
            <a:endParaRPr lang="pl-PL" b="1" dirty="0"/>
          </a:p>
          <a:p>
            <a:pPr marL="109728" indent="0">
              <a:buNone/>
            </a:pPr>
            <a:r>
              <a:rPr lang="pl-PL" dirty="0"/>
              <a:t>Prokuratura jest jednolitym organem państwa, a działania prokuratorów na zewnątrz są jednoznaczne z działaniem prokuratury.</a:t>
            </a:r>
          </a:p>
          <a:p>
            <a:pPr marL="109728" indent="0">
              <a:buNone/>
            </a:pPr>
            <a:endParaRPr lang="pl-PL" dirty="0"/>
          </a:p>
        </p:txBody>
      </p:sp>
    </p:spTree>
    <p:extLst>
      <p:ext uri="{BB962C8B-B14F-4D97-AF65-F5344CB8AC3E}">
        <p14:creationId xmlns:p14="http://schemas.microsoft.com/office/powerpoint/2010/main" val="29534761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12776"/>
            <a:ext cx="8229600" cy="4389120"/>
          </a:xfrm>
        </p:spPr>
        <p:txBody>
          <a:bodyPr/>
          <a:lstStyle/>
          <a:p>
            <a:endParaRPr lang="pl-PL" dirty="0"/>
          </a:p>
          <a:p>
            <a:r>
              <a:rPr lang="pl-PL" dirty="0"/>
              <a:t>Zasada </a:t>
            </a:r>
            <a:r>
              <a:rPr lang="pl-PL" b="1" dirty="0"/>
              <a:t>centralizmu</a:t>
            </a:r>
          </a:p>
          <a:p>
            <a:endParaRPr lang="pl-PL" b="1" dirty="0"/>
          </a:p>
          <a:p>
            <a:pPr marL="109728" indent="0">
              <a:buNone/>
            </a:pPr>
            <a:r>
              <a:rPr lang="pl-PL" dirty="0"/>
              <a:t>Dotyczy kompetencji Prokuratora Generalnego, któremu podporządkowana jest cała prokuratura.</a:t>
            </a:r>
          </a:p>
          <a:p>
            <a:pPr marL="109728" indent="0">
              <a:buNone/>
            </a:pPr>
            <a:r>
              <a:rPr lang="pl-PL" dirty="0"/>
              <a:t>Kieruje on jej działalnością osobiście lub przez swoich zastępców. Ponadto wydaje zarządzenia, wytyczne i polecenia.</a:t>
            </a:r>
          </a:p>
        </p:txBody>
      </p:sp>
    </p:spTree>
    <p:extLst>
      <p:ext uri="{BB962C8B-B14F-4D97-AF65-F5344CB8AC3E}">
        <p14:creationId xmlns:p14="http://schemas.microsoft.com/office/powerpoint/2010/main" val="28929688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1055" y="1436716"/>
            <a:ext cx="8229600" cy="4389120"/>
          </a:xfrm>
        </p:spPr>
        <p:txBody>
          <a:bodyPr/>
          <a:lstStyle/>
          <a:p>
            <a:endParaRPr lang="pl-PL" dirty="0"/>
          </a:p>
          <a:p>
            <a:r>
              <a:rPr lang="pl-PL" dirty="0"/>
              <a:t>Zasada </a:t>
            </a:r>
            <a:r>
              <a:rPr lang="pl-PL" b="1" dirty="0"/>
              <a:t>hierarchicznego podporządkowania</a:t>
            </a:r>
          </a:p>
          <a:p>
            <a:endParaRPr lang="pl-PL" b="1" dirty="0"/>
          </a:p>
          <a:p>
            <a:pPr marL="109728" indent="0">
              <a:buNone/>
            </a:pPr>
            <a:r>
              <a:rPr lang="pl-PL" dirty="0"/>
              <a:t>Polega na podporządkowaniu prokuratorów niższego szczebla prokuratorom nadrzędnym oraz na podporządkowaniu prokuratorów w ramach poszczególnych jednostek prokuratury bezpośredniemu przełożonemu.</a:t>
            </a:r>
          </a:p>
        </p:txBody>
      </p:sp>
    </p:spTree>
    <p:extLst>
      <p:ext uri="{BB962C8B-B14F-4D97-AF65-F5344CB8AC3E}">
        <p14:creationId xmlns:p14="http://schemas.microsoft.com/office/powerpoint/2010/main" val="898291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731520" y="213678"/>
            <a:ext cx="7528560" cy="1304727"/>
          </a:xfrm>
        </p:spPr>
        <p:txBody>
          <a:bodyPr/>
          <a:lstStyle/>
          <a:p>
            <a:pPr algn="ctr"/>
            <a:r>
              <a:rPr lang="pl-PL" dirty="0"/>
              <a:t>Pojęcie sądu</a:t>
            </a:r>
          </a:p>
        </p:txBody>
      </p:sp>
      <p:sp>
        <p:nvSpPr>
          <p:cNvPr id="5" name="Symbol zastępczy zawartości 2"/>
          <p:cNvSpPr>
            <a:spLocks noGrp="1"/>
          </p:cNvSpPr>
          <p:nvPr>
            <p:ph idx="1"/>
          </p:nvPr>
        </p:nvSpPr>
        <p:spPr>
          <a:xfrm>
            <a:off x="731520" y="1539240"/>
            <a:ext cx="7528560" cy="5166360"/>
          </a:xfrm>
        </p:spPr>
        <p:txBody>
          <a:bodyPr>
            <a:normAutofit/>
          </a:bodyPr>
          <a:lstStyle/>
          <a:p>
            <a:pPr marL="0" indent="0">
              <a:buNone/>
            </a:pPr>
            <a:r>
              <a:rPr lang="pl-PL" sz="2800" dirty="0"/>
              <a:t>Nazwa „sąd” występuje także w następujących znaczeniach:</a:t>
            </a:r>
          </a:p>
          <a:p>
            <a:pPr marL="514350" indent="-514350">
              <a:buAutoNum type="arabicParenR"/>
            </a:pPr>
            <a:r>
              <a:rPr lang="pl-PL" sz="2800" dirty="0"/>
              <a:t>jako jednostka organizacyjna w systemie sądownictwa (sąd rejonowy, Sąd Najwyższy, etc.);</a:t>
            </a:r>
          </a:p>
          <a:p>
            <a:pPr marL="514350" indent="-514350">
              <a:buAutoNum type="arabicParenR"/>
            </a:pPr>
            <a:r>
              <a:rPr lang="pl-PL" sz="2800" dirty="0"/>
              <a:t>jako budynek będący siedzibą sądu;</a:t>
            </a:r>
          </a:p>
          <a:p>
            <a:pPr marL="514350" indent="-514350">
              <a:buAutoNum type="arabicParenR"/>
            </a:pPr>
            <a:r>
              <a:rPr lang="pl-PL" sz="2800" dirty="0"/>
              <a:t>w zdaniach oceniających, np. „Jan Kowalski wyraził taki a taki sąd o swoim koledze”.</a:t>
            </a:r>
          </a:p>
        </p:txBody>
      </p:sp>
    </p:spTree>
    <p:extLst>
      <p:ext uri="{BB962C8B-B14F-4D97-AF65-F5344CB8AC3E}">
        <p14:creationId xmlns:p14="http://schemas.microsoft.com/office/powerpoint/2010/main" val="34696663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4389120"/>
          </a:xfrm>
        </p:spPr>
        <p:txBody>
          <a:bodyPr/>
          <a:lstStyle/>
          <a:p>
            <a:endParaRPr lang="pl-PL" dirty="0"/>
          </a:p>
          <a:p>
            <a:r>
              <a:rPr lang="pl-PL" dirty="0"/>
              <a:t>Zasada </a:t>
            </a:r>
            <a:r>
              <a:rPr lang="pl-PL" b="1" dirty="0"/>
              <a:t>dewolucji</a:t>
            </a:r>
          </a:p>
          <a:p>
            <a:endParaRPr lang="pl-PL" b="1" dirty="0"/>
          </a:p>
          <a:p>
            <a:pPr marL="109728" indent="0">
              <a:buNone/>
            </a:pPr>
            <a:r>
              <a:rPr lang="pl-PL" dirty="0"/>
              <a:t>Możliwość przejęcia czynności postępowania przez prokuratora przełożonego od prokuratora podwładnego do własnego prowadzenia.</a:t>
            </a:r>
          </a:p>
        </p:txBody>
      </p:sp>
    </p:spTree>
    <p:extLst>
      <p:ext uri="{BB962C8B-B14F-4D97-AF65-F5344CB8AC3E}">
        <p14:creationId xmlns:p14="http://schemas.microsoft.com/office/powerpoint/2010/main" val="24361862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268760"/>
            <a:ext cx="8229600" cy="4389120"/>
          </a:xfrm>
        </p:spPr>
        <p:txBody>
          <a:bodyPr/>
          <a:lstStyle/>
          <a:p>
            <a:endParaRPr lang="pl-PL" dirty="0"/>
          </a:p>
          <a:p>
            <a:r>
              <a:rPr lang="pl-PL" dirty="0"/>
              <a:t>Zasada </a:t>
            </a:r>
            <a:r>
              <a:rPr lang="pl-PL" b="1" dirty="0"/>
              <a:t>substytucji</a:t>
            </a:r>
          </a:p>
          <a:p>
            <a:endParaRPr lang="pl-PL" b="1" dirty="0"/>
          </a:p>
          <a:p>
            <a:pPr marL="109728" indent="0">
              <a:buNone/>
            </a:pPr>
            <a:r>
              <a:rPr lang="pl-PL" dirty="0"/>
              <a:t>Pozwala na zlecanie podległym prokuratorom wykonania czynności będących w kompetencji prokuratora zlecającego, chyba że ustawa zastrzega daną czynność do jego właściwości.</a:t>
            </a:r>
          </a:p>
        </p:txBody>
      </p:sp>
    </p:spTree>
    <p:extLst>
      <p:ext uri="{BB962C8B-B14F-4D97-AF65-F5344CB8AC3E}">
        <p14:creationId xmlns:p14="http://schemas.microsoft.com/office/powerpoint/2010/main" val="16269000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124744"/>
            <a:ext cx="8229600" cy="4389120"/>
          </a:xfrm>
        </p:spPr>
        <p:txBody>
          <a:bodyPr>
            <a:normAutofit lnSpcReduction="10000"/>
          </a:bodyPr>
          <a:lstStyle/>
          <a:p>
            <a:endParaRPr lang="pl-PL" dirty="0"/>
          </a:p>
          <a:p>
            <a:r>
              <a:rPr lang="pl-PL" dirty="0"/>
              <a:t>Zasada </a:t>
            </a:r>
            <a:r>
              <a:rPr lang="pl-PL" b="1" dirty="0"/>
              <a:t>indyferencji</a:t>
            </a:r>
          </a:p>
          <a:p>
            <a:endParaRPr lang="pl-PL" b="1" dirty="0"/>
          </a:p>
          <a:p>
            <a:pPr marL="109728" indent="0">
              <a:buNone/>
            </a:pPr>
            <a:r>
              <a:rPr lang="pl-PL" dirty="0"/>
              <a:t>Polega na tym, że bez względu na to, który prokurator dokonał danej czynności, jeśli nastąpiła jego zmiana na innego prokuratora w toku postępowania, to z prawnego punktu widzenia nie wpływa to na ważność, czy skuteczność czynności.</a:t>
            </a:r>
          </a:p>
          <a:p>
            <a:pPr marL="109728" indent="0">
              <a:buNone/>
            </a:pPr>
            <a:r>
              <a:rPr lang="pl-PL" dirty="0"/>
              <a:t>Wyjątkiem jest brak możliwości zastępstwa w czynnościach powierzonych prokuratorowi określonego szczebla.</a:t>
            </a:r>
          </a:p>
          <a:p>
            <a:pPr marL="109728" indent="0">
              <a:buNone/>
            </a:pPr>
            <a:endParaRPr lang="pl-PL" dirty="0"/>
          </a:p>
        </p:txBody>
      </p:sp>
    </p:spTree>
    <p:extLst>
      <p:ext uri="{BB962C8B-B14F-4D97-AF65-F5344CB8AC3E}">
        <p14:creationId xmlns:p14="http://schemas.microsoft.com/office/powerpoint/2010/main" val="33433531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027903"/>
            <a:ext cx="8229600" cy="4389120"/>
          </a:xfrm>
        </p:spPr>
        <p:txBody>
          <a:bodyPr>
            <a:normAutofit/>
          </a:bodyPr>
          <a:lstStyle/>
          <a:p>
            <a:endParaRPr lang="pl-PL" dirty="0"/>
          </a:p>
          <a:p>
            <a:r>
              <a:rPr lang="pl-PL" dirty="0"/>
              <a:t>Zasada </a:t>
            </a:r>
            <a:r>
              <a:rPr lang="pl-PL" b="1" dirty="0"/>
              <a:t>niezależności</a:t>
            </a:r>
          </a:p>
          <a:p>
            <a:endParaRPr lang="pl-PL" b="1" dirty="0"/>
          </a:p>
          <a:p>
            <a:pPr marL="109728" indent="0">
              <a:buNone/>
            </a:pPr>
            <a:r>
              <a:rPr lang="pl-PL" dirty="0"/>
              <a:t>Art. 7. § 1. Prokurator </a:t>
            </a:r>
            <a:r>
              <a:rPr lang="pl-PL" b="1" dirty="0"/>
              <a:t>przy wykonywaniu czynności określonych w ustawach </a:t>
            </a:r>
          </a:p>
          <a:p>
            <a:pPr marL="109728" indent="0">
              <a:buNone/>
            </a:pPr>
            <a:r>
              <a:rPr lang="pl-PL" b="1" dirty="0"/>
              <a:t>jest niezależny</a:t>
            </a:r>
            <a:r>
              <a:rPr lang="pl-PL" dirty="0"/>
              <a:t>, z zastrzeżeniem § 2–6 oraz art. 8 i art. 9.</a:t>
            </a:r>
          </a:p>
          <a:p>
            <a:pPr marL="109728" indent="0">
              <a:buNone/>
            </a:pPr>
            <a:endParaRPr lang="pl-PL" b="1" dirty="0"/>
          </a:p>
          <a:p>
            <a:pPr marL="109728" indent="0">
              <a:buNone/>
            </a:pPr>
            <a:endParaRPr lang="pl-PL" b="1" dirty="0"/>
          </a:p>
        </p:txBody>
      </p:sp>
      <p:sp>
        <p:nvSpPr>
          <p:cNvPr id="4" name="Cloud Callout 3"/>
          <p:cNvSpPr/>
          <p:nvPr/>
        </p:nvSpPr>
        <p:spPr>
          <a:xfrm>
            <a:off x="2771800" y="4509120"/>
            <a:ext cx="5557580" cy="177281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Uwaga!</a:t>
            </a:r>
          </a:p>
          <a:p>
            <a:pPr algn="ctr"/>
            <a:r>
              <a:rPr lang="pl-PL" dirty="0"/>
              <a:t>Prokurator </a:t>
            </a:r>
            <a:r>
              <a:rPr lang="pl-PL" b="1" dirty="0"/>
              <a:t>nie jest </a:t>
            </a:r>
            <a:r>
              <a:rPr lang="pl-PL" dirty="0"/>
              <a:t>niezawisły jak sędzia.</a:t>
            </a:r>
          </a:p>
          <a:p>
            <a:pPr algn="ctr"/>
            <a:r>
              <a:rPr lang="pl-PL" dirty="0"/>
              <a:t>Prokurator jest </a:t>
            </a:r>
            <a:r>
              <a:rPr lang="pl-PL" b="1" dirty="0"/>
              <a:t>niezależny</a:t>
            </a:r>
            <a:r>
              <a:rPr lang="pl-PL" dirty="0"/>
              <a:t>.</a:t>
            </a:r>
          </a:p>
        </p:txBody>
      </p:sp>
    </p:spTree>
    <p:extLst>
      <p:ext uri="{BB962C8B-B14F-4D97-AF65-F5344CB8AC3E}">
        <p14:creationId xmlns:p14="http://schemas.microsoft.com/office/powerpoint/2010/main" val="23446234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764704"/>
            <a:ext cx="8640960" cy="5904656"/>
          </a:xfrm>
        </p:spPr>
        <p:txBody>
          <a:bodyPr>
            <a:normAutofit fontScale="70000" lnSpcReduction="20000"/>
          </a:bodyPr>
          <a:lstStyle/>
          <a:p>
            <a:endParaRPr lang="pl-PL" dirty="0"/>
          </a:p>
          <a:p>
            <a:pPr marL="109728" indent="0">
              <a:buNone/>
            </a:pPr>
            <a:r>
              <a:rPr lang="pl-PL" dirty="0"/>
              <a:t>§ 2. Prokurator  jest  obowiązany  wykonywać  zarządzenia,  wytyczne </a:t>
            </a:r>
          </a:p>
          <a:p>
            <a:pPr marL="109728" indent="0">
              <a:buNone/>
            </a:pPr>
            <a:r>
              <a:rPr lang="pl-PL" dirty="0"/>
              <a:t>i polecenia prokuratora przełożonego.</a:t>
            </a:r>
          </a:p>
          <a:p>
            <a:pPr marL="109728" indent="0">
              <a:buNone/>
            </a:pPr>
            <a:r>
              <a:rPr lang="pl-PL" dirty="0"/>
              <a:t>§ 3. Polecenie dotyczące treści czynności procesowej prokurator przełożony </a:t>
            </a:r>
          </a:p>
          <a:p>
            <a:pPr marL="109728" indent="0">
              <a:buNone/>
            </a:pPr>
            <a:r>
              <a:rPr lang="pl-PL" dirty="0"/>
              <a:t>wydaje  na  piśmie,  a na  żądanie  prokuratora  –  wraz  z uzasadnieniem.  W razie </a:t>
            </a:r>
          </a:p>
          <a:p>
            <a:pPr marL="109728" indent="0">
              <a:buNone/>
            </a:pPr>
            <a:r>
              <a:rPr lang="pl-PL" dirty="0"/>
              <a:t>przeszkody  w doręczeniu  polecenia  w formie  pisemnej  dopuszczalne  jest </a:t>
            </a:r>
          </a:p>
          <a:p>
            <a:pPr marL="109728" indent="0">
              <a:buNone/>
            </a:pPr>
            <a:r>
              <a:rPr lang="pl-PL" dirty="0"/>
              <a:t>przekazanie polecenia ustnie, z tym że przełożony jest obowiązany niezwłocznie </a:t>
            </a:r>
          </a:p>
          <a:p>
            <a:pPr marL="109728" indent="0">
              <a:buNone/>
            </a:pPr>
            <a:r>
              <a:rPr lang="pl-PL" dirty="0"/>
              <a:t>potwierdzić je na piśmie. Polecenie włącza się do akt podręcznych sprawy.</a:t>
            </a:r>
          </a:p>
          <a:p>
            <a:pPr marL="109728" indent="0">
              <a:buNone/>
            </a:pPr>
            <a:r>
              <a:rPr lang="pl-PL" dirty="0"/>
              <a:t>§ 4. Jeżeli  prokurator  nie  zgadza  się  z poleceniem  dotyczącym  treści </a:t>
            </a:r>
          </a:p>
          <a:p>
            <a:pPr marL="109728" indent="0">
              <a:buNone/>
            </a:pPr>
            <a:r>
              <a:rPr lang="pl-PL" dirty="0"/>
              <a:t>czynności  procesowej,  może  żądać  zmiany  polecenia  lub  wyłączenia  go  od </a:t>
            </a:r>
          </a:p>
          <a:p>
            <a:pPr marL="109728" indent="0">
              <a:buNone/>
            </a:pPr>
            <a:r>
              <a:rPr lang="pl-PL" dirty="0"/>
              <a:t>wykonania  czynności  albo  od  udziału  w sprawie.  O wyłączeniu  rozstrzyga </a:t>
            </a:r>
          </a:p>
          <a:p>
            <a:pPr marL="109728" indent="0">
              <a:buNone/>
            </a:pPr>
            <a:r>
              <a:rPr lang="pl-PL" dirty="0"/>
              <a:t>ostatecznie  prokurator  bezpośrednio  przełożony  nad  prokuratorem,  który  wydał </a:t>
            </a:r>
          </a:p>
          <a:p>
            <a:pPr marL="109728" indent="0">
              <a:buNone/>
            </a:pPr>
            <a:r>
              <a:rPr lang="pl-PL" dirty="0"/>
              <a:t>polecenie.</a:t>
            </a:r>
          </a:p>
          <a:p>
            <a:pPr marL="109728" indent="0">
              <a:buNone/>
            </a:pPr>
            <a:r>
              <a:rPr lang="pl-PL" dirty="0"/>
              <a:t>§ 5. Żądanie,  o którym  mowa  w § 4,  prokurator  zgłasza  na  piśmie  wraz </a:t>
            </a:r>
          </a:p>
          <a:p>
            <a:pPr marL="109728" indent="0">
              <a:buNone/>
            </a:pPr>
            <a:r>
              <a:rPr lang="pl-PL" dirty="0"/>
              <a:t>z uzasadnieniem przełożonemu, który wydał polecenie.</a:t>
            </a:r>
          </a:p>
          <a:p>
            <a:pPr marL="109728" indent="0">
              <a:buNone/>
            </a:pPr>
            <a:r>
              <a:rPr lang="pl-PL" dirty="0"/>
              <a:t>§ 6. W przypadku  gdy  w postępowaniu  sądowym  ujawnią  się  nowe </a:t>
            </a:r>
          </a:p>
          <a:p>
            <a:pPr marL="109728" indent="0">
              <a:buNone/>
            </a:pPr>
            <a:r>
              <a:rPr lang="pl-PL" dirty="0"/>
              <a:t>okoliczności,  prokurator  samodzielnie  podejmuje  decyzje  związane  z dalszym </a:t>
            </a:r>
          </a:p>
          <a:p>
            <a:pPr marL="109728" indent="0">
              <a:buNone/>
            </a:pPr>
            <a:r>
              <a:rPr lang="pl-PL" dirty="0"/>
              <a:t>tokiem  tego  postępowania.  Jeżeli  następstwem  decyzji  może  być  konieczność </a:t>
            </a:r>
          </a:p>
          <a:p>
            <a:pPr marL="109728" indent="0">
              <a:buNone/>
            </a:pPr>
            <a:r>
              <a:rPr lang="pl-PL" dirty="0"/>
              <a:t>dokonania wydatku przewyższającego kwotę ustaloną przez kierownika jednostki </a:t>
            </a:r>
          </a:p>
          <a:p>
            <a:pPr marL="109728" indent="0">
              <a:buNone/>
            </a:pPr>
            <a:r>
              <a:rPr lang="pl-PL" dirty="0"/>
              <a:t>organizacyjnej, prokurator może podjąć decyzję po uzyskaniu zgody kierownika </a:t>
            </a:r>
          </a:p>
          <a:p>
            <a:pPr marL="109728" indent="0">
              <a:buNone/>
            </a:pPr>
            <a:r>
              <a:rPr lang="pl-PL" dirty="0"/>
              <a:t>jednostki organizacyjnej. </a:t>
            </a:r>
          </a:p>
        </p:txBody>
      </p:sp>
    </p:spTree>
    <p:extLst>
      <p:ext uri="{BB962C8B-B14F-4D97-AF65-F5344CB8AC3E}">
        <p14:creationId xmlns:p14="http://schemas.microsoft.com/office/powerpoint/2010/main" val="23008819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fontScale="85000" lnSpcReduction="20000"/>
          </a:bodyPr>
          <a:lstStyle/>
          <a:p>
            <a:pPr marL="109728" indent="0">
              <a:buNone/>
            </a:pPr>
            <a:r>
              <a:rPr lang="pl-PL" b="1" dirty="0"/>
              <a:t>Art. 8. </a:t>
            </a:r>
            <a:r>
              <a:rPr lang="pl-PL" dirty="0"/>
              <a:t>§ 1.  Prokurator  przełożony  uprawniony  jest  do  zmiany  lub  uchylenia decyzji  prokuratora  podległego.  Zmiana  lub  uchylenie  decyzji  wymagają  formy pisemnej i są włączane do akt sprawy.</a:t>
            </a:r>
          </a:p>
          <a:p>
            <a:pPr marL="109728" indent="0">
              <a:buNone/>
            </a:pPr>
            <a:r>
              <a:rPr lang="pl-PL" dirty="0"/>
              <a:t>§ 2. Zmiana  lub  uchylenie  decyzji  doręczonej  stronom,  ich  pełnomocnikom lub  obrońcom  oraz  innym  uprawnionym  podmiotom  może  nastąpić  wyłącznie z zachowaniem trybu i zasad określonych w ustawie.</a:t>
            </a:r>
          </a:p>
          <a:p>
            <a:pPr marL="109728" indent="0">
              <a:buNone/>
            </a:pPr>
            <a:endParaRPr lang="pl-PL" dirty="0"/>
          </a:p>
          <a:p>
            <a:pPr marL="109728" indent="0">
              <a:buNone/>
            </a:pPr>
            <a:r>
              <a:rPr lang="pl-PL" b="1" dirty="0"/>
              <a:t>Art. 9. </a:t>
            </a:r>
            <a:r>
              <a:rPr lang="pl-PL" dirty="0"/>
              <a:t>§ 1. Prokurator przełożony może powierzyć podległym prokuratorom wykonywanie  czynności  należących  do  jego  zakresu  działania,  chyba  że  ustawa zastrzega określoną czynność wyłącznie do jego właściwości.</a:t>
            </a:r>
          </a:p>
          <a:p>
            <a:pPr marL="109728" indent="0">
              <a:buNone/>
            </a:pPr>
            <a:r>
              <a:rPr lang="pl-PL" dirty="0"/>
              <a:t>§ 2. Prokurator  przełożony  może  przejmować  sprawy  prowadzone  przez prokuratorów  podległych  i wykonywać  ich  czynności,  chyba  że  przepisy  ustawy stanowią inaczej.</a:t>
            </a:r>
          </a:p>
        </p:txBody>
      </p:sp>
    </p:spTree>
    <p:extLst>
      <p:ext uri="{BB962C8B-B14F-4D97-AF65-F5344CB8AC3E}">
        <p14:creationId xmlns:p14="http://schemas.microsoft.com/office/powerpoint/2010/main" val="31156005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268760"/>
            <a:ext cx="8229600" cy="4389120"/>
          </a:xfrm>
        </p:spPr>
        <p:txBody>
          <a:bodyPr>
            <a:normAutofit fontScale="85000" lnSpcReduction="20000"/>
          </a:bodyPr>
          <a:lstStyle/>
          <a:p>
            <a:endParaRPr lang="pl-PL" dirty="0"/>
          </a:p>
          <a:p>
            <a:r>
              <a:rPr lang="pl-PL" dirty="0"/>
              <a:t>Zasada </a:t>
            </a:r>
            <a:r>
              <a:rPr lang="pl-PL" b="1" dirty="0"/>
              <a:t>samodzielności</a:t>
            </a:r>
          </a:p>
          <a:p>
            <a:endParaRPr lang="pl-PL" b="1" dirty="0"/>
          </a:p>
          <a:p>
            <a:pPr marL="109728" indent="0">
              <a:buNone/>
            </a:pPr>
            <a:r>
              <a:rPr lang="pl-PL" dirty="0"/>
              <a:t>W przypadku ujawnienia się </a:t>
            </a:r>
            <a:r>
              <a:rPr lang="pl-PL" b="1" dirty="0"/>
              <a:t>nowych okoliczności w postępowaniu sądowym </a:t>
            </a:r>
            <a:r>
              <a:rPr lang="pl-PL" dirty="0"/>
              <a:t>prokurator samodzielnie podejmuje decyzje związane z dalszym tokiem tego postępowania.</a:t>
            </a:r>
          </a:p>
          <a:p>
            <a:pPr marL="109728" indent="0">
              <a:buNone/>
            </a:pPr>
            <a:endParaRPr lang="pl-PL" dirty="0"/>
          </a:p>
          <a:p>
            <a:pPr marL="109728" indent="0">
              <a:buNone/>
            </a:pPr>
            <a:r>
              <a:rPr lang="pl-PL" b="1" dirty="0"/>
              <a:t>Art. 7 § 6. </a:t>
            </a:r>
            <a:r>
              <a:rPr lang="pl-PL" dirty="0"/>
              <a:t>W przypadku  gdy  w postępowaniu  sądowym  ujawnią  się  nowe okoliczności,  prokurator  samodzielnie  podejmuje  decyzje  związane  z dalszym tokiem  tego  postępowania.  Jeżeli  następstwem  decyzji  może  być  konieczność dokonania wydatku przewyższającego kwotę ustaloną przez kierownika jednostki organizacyjnej, prokurator może podjąć decyzję po uzyskaniu zgody kierownika jednostki organizacyjnej. </a:t>
            </a:r>
          </a:p>
          <a:p>
            <a:pPr marL="109728" indent="0">
              <a:buNone/>
            </a:pPr>
            <a:endParaRPr lang="pl-PL" dirty="0"/>
          </a:p>
          <a:p>
            <a:pPr marL="109728" indent="0">
              <a:buNone/>
            </a:pPr>
            <a:endParaRPr lang="pl-PL" dirty="0"/>
          </a:p>
          <a:p>
            <a:pPr marL="109728" indent="0">
              <a:buNone/>
            </a:pPr>
            <a:endParaRPr lang="pl-PL" dirty="0"/>
          </a:p>
        </p:txBody>
      </p:sp>
    </p:spTree>
    <p:extLst>
      <p:ext uri="{BB962C8B-B14F-4D97-AF65-F5344CB8AC3E}">
        <p14:creationId xmlns:p14="http://schemas.microsoft.com/office/powerpoint/2010/main" val="19628979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Wyłączenie</a:t>
            </a:r>
            <a:r>
              <a:rPr lang="pl-PL" dirty="0"/>
              <a:t> oskarżyciela publicznego→ art. 47 i 48 k.p.k.</a:t>
            </a:r>
          </a:p>
          <a:p>
            <a:endParaRPr lang="pl-PL" dirty="0"/>
          </a:p>
          <a:p>
            <a:r>
              <a:rPr lang="pl-PL" dirty="0"/>
              <a:t>Odesłanie do przepisów o wyłączeniu sędziego.</a:t>
            </a:r>
          </a:p>
          <a:p>
            <a:endParaRPr lang="pl-PL" dirty="0"/>
          </a:p>
          <a:p>
            <a:r>
              <a:rPr lang="pl-PL" dirty="0"/>
              <a:t>Zasada </a:t>
            </a:r>
            <a:r>
              <a:rPr lang="pl-PL" b="1" dirty="0"/>
              <a:t>obiektywizmu </a:t>
            </a:r>
            <a:r>
              <a:rPr lang="pl-PL" dirty="0"/>
              <a:t>(art. 4 k.p.k.)</a:t>
            </a:r>
          </a:p>
          <a:p>
            <a:endParaRPr lang="pl-PL" b="1" dirty="0"/>
          </a:p>
          <a:p>
            <a:endParaRPr lang="pl-PL" b="1" dirty="0"/>
          </a:p>
        </p:txBody>
      </p:sp>
    </p:spTree>
    <p:extLst>
      <p:ext uri="{BB962C8B-B14F-4D97-AF65-F5344CB8AC3E}">
        <p14:creationId xmlns:p14="http://schemas.microsoft.com/office/powerpoint/2010/main" val="6238708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204864"/>
            <a:ext cx="8229600" cy="2883776"/>
          </a:xfrm>
        </p:spPr>
        <p:txBody>
          <a:bodyPr/>
          <a:lstStyle/>
          <a:p>
            <a:pPr marL="109728" indent="0">
              <a:buNone/>
            </a:pPr>
            <a:r>
              <a:rPr lang="pl-PL" b="1" dirty="0"/>
              <a:t>Zasada obiektywizmu</a:t>
            </a:r>
            <a:r>
              <a:rPr lang="pl-PL" dirty="0"/>
              <a:t>- dyrektywa, zgodnie z którą organ procesowy powinien mieć bezstronny stosunek do stron i innych uczestników procesu oraz nie powinien kierunkowo nastawiać się do samej sprawy.</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42087889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20249"/>
            <a:ext cx="8229600" cy="5112568"/>
          </a:xfrm>
        </p:spPr>
        <p:txBody>
          <a:bodyPr>
            <a:normAutofit fontScale="77500" lnSpcReduction="20000"/>
          </a:bodyPr>
          <a:lstStyle/>
          <a:p>
            <a:r>
              <a:rPr lang="pl-PL" dirty="0"/>
              <a:t>Art. 4 k.p.k.→ dotyczy wszystkich organów procesowych.</a:t>
            </a:r>
          </a:p>
          <a:p>
            <a:endParaRPr lang="pl-PL" dirty="0"/>
          </a:p>
          <a:p>
            <a:r>
              <a:rPr lang="pl-PL" dirty="0"/>
              <a:t>Obowiązywanie tej zasady, w aspekcie bezstronności, można również wywieść z przepisów o wyłączeniu uczestników procesu</a:t>
            </a:r>
          </a:p>
          <a:p>
            <a:pPr>
              <a:buFontTx/>
              <a:buChar char="-"/>
            </a:pPr>
            <a:r>
              <a:rPr lang="pl-PL" dirty="0"/>
              <a:t>wyłączenie sędziego (art. 40-41 k.p.k.),</a:t>
            </a:r>
          </a:p>
          <a:p>
            <a:pPr>
              <a:buFontTx/>
              <a:buChar char="-"/>
            </a:pPr>
            <a:r>
              <a:rPr lang="pl-PL" dirty="0"/>
              <a:t>wyłączenie mediatora (art. 23a § 3 k.p.k.),</a:t>
            </a:r>
          </a:p>
          <a:p>
            <a:pPr>
              <a:buFontTx/>
              <a:buChar char="-"/>
            </a:pPr>
            <a:r>
              <a:rPr lang="pl-PL" dirty="0"/>
              <a:t>wyłączenie ławnika i referendarza sądowego (art. 44 k.p.k.),</a:t>
            </a:r>
          </a:p>
          <a:p>
            <a:pPr>
              <a:buFontTx/>
              <a:buChar char="-"/>
            </a:pPr>
            <a:r>
              <a:rPr lang="pl-PL" dirty="0"/>
              <a:t>wyłączenie prokuratora i innych organów prowadzących postępowanie przygotowawcze lub będących oskarżycielem publicznym przed sądem (art. 47 § 1 k.p.k.),</a:t>
            </a:r>
          </a:p>
          <a:p>
            <a:pPr>
              <a:buFontTx/>
              <a:buChar char="-"/>
            </a:pPr>
            <a:r>
              <a:rPr lang="pl-PL" dirty="0"/>
              <a:t>wyłączenie biegłego (art. 196 § 3 k.p.k.),</a:t>
            </a:r>
          </a:p>
          <a:p>
            <a:pPr>
              <a:buFontTx/>
              <a:buChar char="-"/>
            </a:pPr>
            <a:r>
              <a:rPr lang="pl-PL" dirty="0"/>
              <a:t>wyłączenie tłumacza (art. 204 § 3 k.p.k.),</a:t>
            </a:r>
          </a:p>
          <a:p>
            <a:pPr>
              <a:buFontTx/>
              <a:buChar char="-"/>
            </a:pPr>
            <a:r>
              <a:rPr lang="pl-PL" dirty="0"/>
              <a:t>wyłączenie specjalisty (art. 206 § 1 k.p.k.),</a:t>
            </a:r>
          </a:p>
          <a:p>
            <a:pPr>
              <a:buFontTx/>
              <a:buChar char="-"/>
            </a:pPr>
            <a:r>
              <a:rPr lang="pl-PL" dirty="0"/>
              <a:t>wyłączenie protokolanta i stenografa (art. 146 § 1 k.p.k.),</a:t>
            </a:r>
          </a:p>
          <a:p>
            <a:pPr>
              <a:buFontTx/>
              <a:buChar char="-"/>
            </a:pPr>
            <a:r>
              <a:rPr lang="pl-PL" dirty="0"/>
              <a:t>wyłączenie osoby przeprowadzającej wywiad środowiskowy (art. 214 § 8 k.p.k.).</a:t>
            </a:r>
          </a:p>
        </p:txBody>
      </p:sp>
      <p:sp>
        <p:nvSpPr>
          <p:cNvPr id="3" name="Title 2"/>
          <p:cNvSpPr>
            <a:spLocks noGrp="1"/>
          </p:cNvSpPr>
          <p:nvPr>
            <p:ph type="title"/>
          </p:nvPr>
        </p:nvSpPr>
        <p:spPr>
          <a:xfrm>
            <a:off x="395536"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72502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853440" y="426720"/>
            <a:ext cx="6682740" cy="1112838"/>
          </a:xfrm>
        </p:spPr>
        <p:txBody>
          <a:bodyPr>
            <a:normAutofit fontScale="90000"/>
          </a:bodyPr>
          <a:lstStyle/>
          <a:p>
            <a:pPr algn="ctr"/>
            <a:r>
              <a:rPr lang="pl-PL" dirty="0"/>
              <a:t>Znaczenie procesowe pojęcia „sąd”</a:t>
            </a:r>
          </a:p>
        </p:txBody>
      </p:sp>
      <p:sp>
        <p:nvSpPr>
          <p:cNvPr id="5" name="Symbol zastępczy zawartości 2"/>
          <p:cNvSpPr>
            <a:spLocks noGrp="1"/>
          </p:cNvSpPr>
          <p:nvPr>
            <p:ph idx="1"/>
          </p:nvPr>
        </p:nvSpPr>
        <p:spPr>
          <a:xfrm>
            <a:off x="853440" y="1841553"/>
            <a:ext cx="6682740" cy="4406530"/>
          </a:xfrm>
        </p:spPr>
        <p:txBody>
          <a:bodyPr>
            <a:normAutofit lnSpcReduction="10000"/>
          </a:bodyPr>
          <a:lstStyle/>
          <a:p>
            <a:pPr algn="just"/>
            <a:r>
              <a:rPr lang="pl-PL" sz="2800" b="1" dirty="0"/>
              <a:t>Sąd </a:t>
            </a:r>
            <a:r>
              <a:rPr lang="pl-PL" sz="2800" dirty="0"/>
              <a:t>to </a:t>
            </a:r>
            <a:r>
              <a:rPr lang="pl-PL" sz="2800" u="sng" dirty="0"/>
              <a:t>zespół osób lub osoba wyposażeni w atrybut niezawisłości, powołani do sprawowania wymiaru sprawiedliwości w imieniu Rzeczypospolitej Polskiej oraz w szczególnej procesowej formie.</a:t>
            </a:r>
          </a:p>
          <a:p>
            <a:pPr algn="just"/>
            <a:r>
              <a:rPr lang="pl-PL" sz="2800" dirty="0"/>
              <a:t>Procesowe znaczenie pojęcia „sąd” jest synonimem takich nazw jak „skład orzekający” czy też „sędzia orzekający jednoosobowo”.</a:t>
            </a:r>
          </a:p>
        </p:txBody>
      </p:sp>
    </p:spTree>
    <p:extLst>
      <p:ext uri="{BB962C8B-B14F-4D97-AF65-F5344CB8AC3E}">
        <p14:creationId xmlns:p14="http://schemas.microsoft.com/office/powerpoint/2010/main" val="17572915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pl-PL" dirty="0"/>
          </a:p>
          <a:p>
            <a:pPr marL="109728" indent="0" algn="ctr">
              <a:buNone/>
            </a:pPr>
            <a:endParaRPr lang="pl-PL" dirty="0"/>
          </a:p>
        </p:txBody>
      </p:sp>
      <p:sp>
        <p:nvSpPr>
          <p:cNvPr id="3" name="Title 2"/>
          <p:cNvSpPr>
            <a:spLocks noGrp="1"/>
          </p:cNvSpPr>
          <p:nvPr>
            <p:ph type="title"/>
          </p:nvPr>
        </p:nvSpPr>
        <p:spPr>
          <a:xfrm>
            <a:off x="469384" y="351554"/>
            <a:ext cx="8229600" cy="1143000"/>
          </a:xfrm>
        </p:spPr>
        <p:txBody>
          <a:bodyPr/>
          <a:lstStyle/>
          <a:p>
            <a:pPr algn="ctr"/>
            <a:r>
              <a:rPr lang="pl-PL" dirty="0"/>
              <a:t>Zasada obiektywizmu</a:t>
            </a:r>
          </a:p>
        </p:txBody>
      </p:sp>
      <p:sp>
        <p:nvSpPr>
          <p:cNvPr id="6" name="Down Arrow 5"/>
          <p:cNvSpPr/>
          <p:nvPr/>
        </p:nvSpPr>
        <p:spPr>
          <a:xfrm>
            <a:off x="1979712"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Down Arrow 6"/>
          <p:cNvSpPr/>
          <p:nvPr/>
        </p:nvSpPr>
        <p:spPr>
          <a:xfrm>
            <a:off x="6610791" y="26013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TextBox 7"/>
          <p:cNvSpPr txBox="1"/>
          <p:nvPr/>
        </p:nvSpPr>
        <p:spPr>
          <a:xfrm>
            <a:off x="3275856" y="2780928"/>
            <a:ext cx="2592288" cy="369332"/>
          </a:xfrm>
          <a:prstGeom prst="rect">
            <a:avLst/>
          </a:prstGeom>
          <a:noFill/>
        </p:spPr>
        <p:txBody>
          <a:bodyPr wrap="square" rtlCol="0">
            <a:spAutoFit/>
          </a:bodyPr>
          <a:lstStyle/>
          <a:p>
            <a:pPr algn="ctr"/>
            <a:r>
              <a:rPr lang="pl-PL" b="1" dirty="0"/>
              <a:t>NEUTRALNOŚĆ</a:t>
            </a:r>
          </a:p>
        </p:txBody>
      </p:sp>
      <p:sp>
        <p:nvSpPr>
          <p:cNvPr id="9" name="Flowchart: Process 8"/>
          <p:cNvSpPr/>
          <p:nvPr/>
        </p:nvSpPr>
        <p:spPr>
          <a:xfrm>
            <a:off x="2339751" y="1700808"/>
            <a:ext cx="4392489"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ORGAN PROCESOWY</a:t>
            </a:r>
          </a:p>
        </p:txBody>
      </p:sp>
      <p:sp>
        <p:nvSpPr>
          <p:cNvPr id="10" name="Flowchart: Connector 9"/>
          <p:cNvSpPr/>
          <p:nvPr/>
        </p:nvSpPr>
        <p:spPr>
          <a:xfrm>
            <a:off x="1115616"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STRONY</a:t>
            </a:r>
          </a:p>
        </p:txBody>
      </p:sp>
      <p:sp>
        <p:nvSpPr>
          <p:cNvPr id="11" name="Flowchart: Connector 10"/>
          <p:cNvSpPr/>
          <p:nvPr/>
        </p:nvSpPr>
        <p:spPr>
          <a:xfrm>
            <a:off x="5772987" y="4149080"/>
            <a:ext cx="2160240" cy="165618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dirty="0"/>
              <a:t>SPRAWA</a:t>
            </a:r>
          </a:p>
        </p:txBody>
      </p:sp>
    </p:spTree>
    <p:extLst>
      <p:ext uri="{BB962C8B-B14F-4D97-AF65-F5344CB8AC3E}">
        <p14:creationId xmlns:p14="http://schemas.microsoft.com/office/powerpoint/2010/main" val="516896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Nakazuje organom dokonującym czynności procesowych podejście do uczestników procesu oraz do samej sprawy bez uprzedzeń oraz bez uprzedniego nastawienia.</a:t>
            </a:r>
          </a:p>
          <a:p>
            <a:endParaRPr lang="pl-PL" dirty="0"/>
          </a:p>
          <a:p>
            <a:r>
              <a:rPr lang="pl-PL" dirty="0"/>
              <a:t>Organy procesowe zobowiązane są do wyzbycia się czysto subiektywnej perspektywy oraz wszechstronnego przeanalizowania sprawy i poświęcenia szczególnej uwagi stanowisku stron.</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27082519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pl-PL" dirty="0"/>
              <a:t>Obiektywizm jest realny, gdy zostaną spełnione następujące warunki:</a:t>
            </a:r>
          </a:p>
          <a:p>
            <a:pPr marL="624078" indent="-514350">
              <a:buAutoNum type="arabicParenR"/>
            </a:pPr>
            <a:r>
              <a:rPr lang="pl-PL" dirty="0"/>
              <a:t>niezawisłość,</a:t>
            </a:r>
          </a:p>
          <a:p>
            <a:pPr marL="624078" indent="-514350">
              <a:buAutoNum type="arabicParenR"/>
            </a:pPr>
            <a:endParaRPr lang="pl-PL" dirty="0"/>
          </a:p>
          <a:p>
            <a:pPr marL="624078" indent="-514350">
              <a:buAutoNum type="arabicParenR"/>
            </a:pPr>
            <a:r>
              <a:rPr lang="pl-PL" dirty="0"/>
              <a:t>przestrzeganie reguły </a:t>
            </a:r>
            <a:r>
              <a:rPr lang="pl-PL" i="1" dirty="0"/>
              <a:t>audiatur et altera pars,</a:t>
            </a:r>
          </a:p>
          <a:p>
            <a:pPr marL="624078" indent="-514350">
              <a:buAutoNum type="arabicParenR"/>
            </a:pPr>
            <a:endParaRPr lang="pl-PL" i="1" dirty="0"/>
          </a:p>
          <a:p>
            <a:pPr marL="624078" indent="-514350">
              <a:buAutoNum type="arabicParenR"/>
            </a:pPr>
            <a:r>
              <a:rPr lang="pl-PL" dirty="0"/>
              <a:t>minimalne działanie czynników irracjonalnych, wpływających na podejmowanie decyzji.</a:t>
            </a:r>
          </a:p>
        </p:txBody>
      </p:sp>
      <p:sp>
        <p:nvSpPr>
          <p:cNvPr id="3" name="Title 2"/>
          <p:cNvSpPr>
            <a:spLocks noGrp="1"/>
          </p:cNvSpPr>
          <p:nvPr>
            <p:ph type="title"/>
          </p:nvPr>
        </p:nvSpPr>
        <p:spPr/>
        <p:txBody>
          <a:bodyPr/>
          <a:lstStyle/>
          <a:p>
            <a:pPr algn="ctr"/>
            <a:r>
              <a:rPr lang="pl-PL" dirty="0"/>
              <a:t>Zasada obiektywizmu</a:t>
            </a:r>
          </a:p>
        </p:txBody>
      </p:sp>
    </p:spTree>
    <p:extLst>
      <p:ext uri="{BB962C8B-B14F-4D97-AF65-F5344CB8AC3E}">
        <p14:creationId xmlns:p14="http://schemas.microsoft.com/office/powerpoint/2010/main" val="40696849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pl-PL" b="1" dirty="0"/>
              <a:t>niezawisłość</a:t>
            </a:r>
          </a:p>
          <a:p>
            <a:pPr marL="109728" indent="0">
              <a:buNone/>
            </a:pPr>
            <a:r>
              <a:rPr lang="pl-PL" dirty="0"/>
              <a:t>Niezawisłość nie tylko od stron procesowych, ale także od środowiska, oraz niepodległość sposobu myślenia.</a:t>
            </a:r>
          </a:p>
          <a:p>
            <a:pPr marL="109728" indent="0">
              <a:buNone/>
            </a:pPr>
            <a:endParaRPr lang="pl-PL" dirty="0"/>
          </a:p>
          <a:p>
            <a:r>
              <a:rPr lang="pl-PL" b="1" i="1" dirty="0"/>
              <a:t>audiatur et altera pars</a:t>
            </a:r>
          </a:p>
          <a:p>
            <a:pPr marL="109728" indent="0">
              <a:buNone/>
            </a:pPr>
            <a:r>
              <a:rPr lang="pl-PL" dirty="0"/>
              <a:t>Należy wziąć pod uwagę cały materiał dowodowy, świadczący na rzecz, jak i przeciw każdej ze stron, oraz wysłuchać argumentów wszystkich stron procesowych.</a:t>
            </a:r>
          </a:p>
          <a:p>
            <a:pPr marL="109728" indent="0">
              <a:buNone/>
            </a:pPr>
            <a:endParaRPr lang="pl-PL" dirty="0"/>
          </a:p>
          <a:p>
            <a:r>
              <a:rPr lang="pl-PL" b="1" dirty="0"/>
              <a:t>minimalne działanie czynników irracjonalnych</a:t>
            </a:r>
          </a:p>
          <a:p>
            <a:pPr marL="109728" indent="0">
              <a:buNone/>
            </a:pPr>
            <a:r>
              <a:rPr lang="pl-PL" dirty="0"/>
              <a:t>Warunek ten nie sprowadza się do żądania, by sędzia stał się automatem. Chodzi o to, aby poziom irracjonalizmu został zredukowany do minimum. Służy temu doświadczenie życiowe i charakter sędziego, jego wiedza i kolektywność orzekania.</a:t>
            </a:r>
          </a:p>
        </p:txBody>
      </p:sp>
      <p:sp>
        <p:nvSpPr>
          <p:cNvPr id="3" name="Title 2"/>
          <p:cNvSpPr>
            <a:spLocks noGrp="1"/>
          </p:cNvSpPr>
          <p:nvPr>
            <p:ph type="title"/>
          </p:nvPr>
        </p:nvSpPr>
        <p:spPr/>
        <p:txBody>
          <a:bodyPr/>
          <a:lstStyle/>
          <a:p>
            <a:pPr algn="ctr"/>
            <a:r>
              <a:rPr lang="pl-PL" dirty="0"/>
              <a:t>Zasada obiektywzimu</a:t>
            </a:r>
          </a:p>
        </p:txBody>
      </p:sp>
    </p:spTree>
    <p:extLst>
      <p:ext uri="{BB962C8B-B14F-4D97-AF65-F5344CB8AC3E}">
        <p14:creationId xmlns:p14="http://schemas.microsoft.com/office/powerpoint/2010/main" val="22709622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484784"/>
            <a:ext cx="8229600" cy="4968552"/>
          </a:xfrm>
        </p:spPr>
        <p:txBody>
          <a:bodyPr>
            <a:normAutofit fontScale="92500" lnSpcReduction="10000"/>
          </a:bodyPr>
          <a:lstStyle/>
          <a:p>
            <a:pPr marL="109728" indent="0" algn="ctr">
              <a:buNone/>
            </a:pPr>
            <a:r>
              <a:rPr lang="pl-PL" b="1" dirty="0"/>
              <a:t>Gwarancje zasady obiektywizmu</a:t>
            </a:r>
          </a:p>
          <a:p>
            <a:pPr marL="109728" indent="0" algn="ctr">
              <a:buNone/>
            </a:pPr>
            <a:endParaRPr lang="pl-PL" b="1" dirty="0"/>
          </a:p>
          <a:p>
            <a:r>
              <a:rPr lang="pl-PL" dirty="0"/>
              <a:t>niezależność sądownictwa,</a:t>
            </a:r>
          </a:p>
          <a:p>
            <a:r>
              <a:rPr lang="pl-PL" dirty="0"/>
              <a:t>niezawisłość sędziowska,</a:t>
            </a:r>
          </a:p>
          <a:p>
            <a:r>
              <a:rPr lang="pl-PL" dirty="0"/>
              <a:t>ustawowo określona właściwość sądów,</a:t>
            </a:r>
          </a:p>
          <a:p>
            <a:r>
              <a:rPr lang="pl-PL" dirty="0"/>
              <a:t>ustawowe regulacje dotyczące wyznaczania składów orzekających,</a:t>
            </a:r>
          </a:p>
          <a:p>
            <a:r>
              <a:rPr lang="pl-PL" dirty="0"/>
              <a:t>kolegialność składu orzekającego,</a:t>
            </a:r>
          </a:p>
          <a:p>
            <a:r>
              <a:rPr lang="pl-PL" dirty="0"/>
              <a:t>instytucja wyłączenia uczestników postępowania,</a:t>
            </a:r>
          </a:p>
          <a:p>
            <a:r>
              <a:rPr lang="pl-PL" dirty="0"/>
              <a:t>jawność postępowania,</a:t>
            </a:r>
          </a:p>
          <a:p>
            <a:r>
              <a:rPr lang="pl-PL" dirty="0"/>
              <a:t>obowiązek uzasadniania rozstrzygnięć procesowych,</a:t>
            </a:r>
          </a:p>
          <a:p>
            <a:r>
              <a:rPr lang="pl-PL" dirty="0"/>
              <a:t>kontrola instancyjna.</a:t>
            </a:r>
          </a:p>
        </p:txBody>
      </p:sp>
      <p:sp>
        <p:nvSpPr>
          <p:cNvPr id="3" name="Title 2"/>
          <p:cNvSpPr>
            <a:spLocks noGrp="1"/>
          </p:cNvSpPr>
          <p:nvPr>
            <p:ph type="title"/>
          </p:nvPr>
        </p:nvSpPr>
        <p:spPr>
          <a:xfrm>
            <a:off x="467544" y="332656"/>
            <a:ext cx="8229600" cy="1143000"/>
          </a:xfrm>
        </p:spPr>
        <p:txBody>
          <a:bodyPr/>
          <a:lstStyle/>
          <a:p>
            <a:pPr algn="ctr"/>
            <a:r>
              <a:rPr lang="pl-PL" dirty="0"/>
              <a:t>Zasada obiektywizmu</a:t>
            </a:r>
          </a:p>
        </p:txBody>
      </p:sp>
    </p:spTree>
    <p:extLst>
      <p:ext uri="{BB962C8B-B14F-4D97-AF65-F5344CB8AC3E}">
        <p14:creationId xmlns:p14="http://schemas.microsoft.com/office/powerpoint/2010/main" val="25690183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pl-PL" b="1" dirty="0"/>
              <a:t>Oskarżyciel posiłkowy- </a:t>
            </a:r>
            <a:r>
              <a:rPr lang="pl-PL" dirty="0"/>
              <a:t>pokrzywdzony działający jako strona </a:t>
            </a:r>
            <a:r>
              <a:rPr lang="pl-PL" b="1" dirty="0"/>
              <a:t>obok</a:t>
            </a:r>
            <a:r>
              <a:rPr lang="pl-PL" dirty="0"/>
              <a:t> lub </a:t>
            </a:r>
            <a:r>
              <a:rPr lang="pl-PL" b="1" dirty="0"/>
              <a:t>zamiast</a:t>
            </a:r>
            <a:r>
              <a:rPr lang="pl-PL" dirty="0"/>
              <a:t> oskarżyciela publicznego w sprawach o przestępstwa ścigane z oskarżenia publicznego. </a:t>
            </a:r>
          </a:p>
          <a:p>
            <a:endParaRPr lang="pl-PL" b="1" dirty="0"/>
          </a:p>
          <a:p>
            <a:r>
              <a:rPr lang="pl-PL" b="1" dirty="0"/>
              <a:t>Oskarżyciel posiłkowy uboczny- </a:t>
            </a:r>
            <a:r>
              <a:rPr lang="pl-PL" dirty="0"/>
              <a:t>pokrzywdzony, który w toku postępowania sądowego występuje jako strona obok oskarżyciela publicznego (art. 53 k.p.k.)</a:t>
            </a:r>
          </a:p>
          <a:p>
            <a:endParaRPr lang="pl-PL" b="1" dirty="0"/>
          </a:p>
          <a:p>
            <a:r>
              <a:rPr lang="pl-PL" b="1" dirty="0"/>
              <a:t>Oskarżyciel posiłkowy subsydiarny- </a:t>
            </a:r>
            <a:r>
              <a:rPr lang="pl-PL" dirty="0"/>
              <a:t>pokrzywdzony kierujący do sądu subsydiarny akt oskarżenia w sytuacji, gdy dwukrotnie umorzono postępowanie przygotowawcze w jego sprawie na skutek złożonego przez niego zażalenia albo gdy dwukrotnie odmówiono w niej wszczęcia postępowania (art. 55 k.p.k.)</a:t>
            </a:r>
            <a:r>
              <a:rPr lang="pl-PL" b="1" dirty="0"/>
              <a:t> </a:t>
            </a:r>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22237595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060848"/>
            <a:ext cx="4328220" cy="4797152"/>
          </a:xfrm>
        </p:spPr>
        <p:txBody>
          <a:bodyPr>
            <a:normAutofit fontScale="92500" lnSpcReduction="20000"/>
          </a:bodyPr>
          <a:lstStyle/>
          <a:p>
            <a:r>
              <a:rPr lang="pl-PL" dirty="0"/>
              <a:t>Złożenie </a:t>
            </a:r>
            <a:r>
              <a:rPr lang="pl-PL" b="1" dirty="0"/>
              <a:t>oświadczenia</a:t>
            </a:r>
            <a:r>
              <a:rPr lang="pl-PL" dirty="0"/>
              <a:t>, że będzie działał w charakterze oskarżyciela posiłkowego.</a:t>
            </a:r>
          </a:p>
          <a:p>
            <a:pPr marL="109728" indent="0">
              <a:buNone/>
            </a:pPr>
            <a:endParaRPr lang="pl-PL" dirty="0"/>
          </a:p>
          <a:p>
            <a:r>
              <a:rPr lang="pl-PL" dirty="0"/>
              <a:t>Termin: </a:t>
            </a:r>
            <a:r>
              <a:rPr lang="pl-PL" b="1" dirty="0"/>
              <a:t>do czasu rozpoczęcia przewodu </a:t>
            </a:r>
            <a:r>
              <a:rPr lang="pl-PL" dirty="0"/>
              <a:t>sądowego na pierwszej rozprawie głównej.</a:t>
            </a:r>
          </a:p>
          <a:p>
            <a:pPr marL="109728" indent="0">
              <a:buNone/>
            </a:pPr>
            <a:endParaRPr lang="pl-PL" dirty="0"/>
          </a:p>
          <a:p>
            <a:r>
              <a:rPr lang="pl-PL" b="1" dirty="0"/>
              <a:t>Cofnięcie</a:t>
            </a:r>
            <a:r>
              <a:rPr lang="pl-PL" dirty="0"/>
              <a:t> aktu oskarżenia przez oskarżyciela publicznego→ złożenie oświadczenia w terminie </a:t>
            </a:r>
            <a:r>
              <a:rPr lang="pl-PL" b="1" dirty="0"/>
              <a:t>14 dni od powiadomienia</a:t>
            </a:r>
            <a:r>
              <a:rPr lang="pl-PL" dirty="0"/>
              <a:t> go o cofnięciu (art. 54 § 2 k.p.k.) </a:t>
            </a:r>
          </a:p>
          <a:p>
            <a:endParaRPr lang="pl-PL" dirty="0"/>
          </a:p>
        </p:txBody>
      </p:sp>
      <p:sp>
        <p:nvSpPr>
          <p:cNvPr id="6" name="Content Placeholder 5"/>
          <p:cNvSpPr>
            <a:spLocks noGrp="1"/>
          </p:cNvSpPr>
          <p:nvPr>
            <p:ph sz="quarter" idx="4"/>
          </p:nvPr>
        </p:nvSpPr>
        <p:spPr>
          <a:xfrm>
            <a:off x="4644008" y="2060848"/>
            <a:ext cx="4392488" cy="4797152"/>
          </a:xfrm>
        </p:spPr>
        <p:txBody>
          <a:bodyPr>
            <a:normAutofit fontScale="92500" lnSpcReduction="20000"/>
          </a:bodyPr>
          <a:lstStyle/>
          <a:p>
            <a:r>
              <a:rPr lang="pl-PL" b="1" dirty="0"/>
              <a:t>Dwukrotne uzyskanie decyzji</a:t>
            </a:r>
            <a:r>
              <a:rPr lang="pl-PL" dirty="0"/>
              <a:t> o umorzeniu postępowania przygotowawczego (lub o odmowie wszczęcia).</a:t>
            </a:r>
          </a:p>
          <a:p>
            <a:pPr marL="109728" indent="0">
              <a:buNone/>
            </a:pPr>
            <a:endParaRPr lang="pl-PL" dirty="0"/>
          </a:p>
          <a:p>
            <a:r>
              <a:rPr lang="pl-PL" dirty="0"/>
              <a:t>Termin: </a:t>
            </a:r>
            <a:r>
              <a:rPr lang="pl-PL" b="1" dirty="0"/>
              <a:t>miesiąc od doręczenia </a:t>
            </a:r>
            <a:r>
              <a:rPr lang="pl-PL" b="0" i="0" dirty="0">
                <a:effectLst/>
              </a:rPr>
              <a:t>zawiadomienia o postanowieniu prokuratora nadrzędnego o utrzymaniu w mocy zaskarżonego postanowienia</a:t>
            </a:r>
            <a:endParaRPr lang="pl-PL" dirty="0"/>
          </a:p>
          <a:p>
            <a:endParaRPr lang="pl-PL" dirty="0"/>
          </a:p>
          <a:p>
            <a:r>
              <a:rPr lang="pl-PL" b="1" dirty="0"/>
              <a:t>Przymus adwokacko-radcowski</a:t>
            </a:r>
            <a:r>
              <a:rPr lang="pl-PL" dirty="0"/>
              <a:t>→ sporządzenie i podpisanie subsydiarnego aktu oskarżenia przez profesjonalnego reprezentanta procesowego (art. 55 § 2 k.p.k.).</a:t>
            </a:r>
          </a:p>
        </p:txBody>
      </p:sp>
    </p:spTree>
    <p:extLst>
      <p:ext uri="{BB962C8B-B14F-4D97-AF65-F5344CB8AC3E}">
        <p14:creationId xmlns:p14="http://schemas.microsoft.com/office/powerpoint/2010/main" val="65927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179512" y="2132856"/>
            <a:ext cx="4328220" cy="5184576"/>
          </a:xfrm>
        </p:spPr>
        <p:txBody>
          <a:bodyPr>
            <a:normAutofit fontScale="85000" lnSpcReduction="20000"/>
          </a:bodyPr>
          <a:lstStyle/>
          <a:p>
            <a:r>
              <a:rPr lang="pl-PL" dirty="0"/>
              <a:t>Sąd może </a:t>
            </a:r>
            <a:r>
              <a:rPr lang="pl-PL" b="1" dirty="0"/>
              <a:t>ograniczyć liczbę oskarżycieli posiłkowych </a:t>
            </a:r>
            <a:r>
              <a:rPr lang="pl-PL" dirty="0"/>
              <a:t>występujących w sprawie, jeżeli jest to konieczne dla zabezpieczenia prawidłowego toku postępowania (art. 56 § 1 k.p.k.).</a:t>
            </a:r>
          </a:p>
          <a:p>
            <a:endParaRPr lang="pl-PL" dirty="0"/>
          </a:p>
          <a:p>
            <a:r>
              <a:rPr lang="pl-PL" dirty="0"/>
              <a:t>Na postanowienie o odmówieniu oskarżycielowi posiłkowemu udziału w postępowaniu sądowym ze względu na zbyt dużą liczbę oskarżycieli </a:t>
            </a:r>
            <a:r>
              <a:rPr lang="pl-PL" b="1" dirty="0"/>
              <a:t>zażalenie nie przysługuje</a:t>
            </a:r>
            <a:r>
              <a:rPr lang="pl-PL" dirty="0"/>
              <a:t>. </a:t>
            </a:r>
          </a:p>
          <a:p>
            <a:endParaRPr lang="pl-PL" dirty="0"/>
          </a:p>
          <a:p>
            <a:r>
              <a:rPr lang="pl-PL" dirty="0"/>
              <a:t>Osobie, której </a:t>
            </a:r>
            <a:r>
              <a:rPr lang="pl-PL" b="1" dirty="0"/>
              <a:t>odmówiono</a:t>
            </a:r>
            <a:r>
              <a:rPr lang="pl-PL" dirty="0"/>
              <a:t>, przysługuje jednak prawo złożenia sądowi </a:t>
            </a:r>
            <a:r>
              <a:rPr lang="pl-PL" b="1" dirty="0"/>
              <a:t>pisma wyrażającego jej stanowisko w terminie 7 dni </a:t>
            </a:r>
            <a:r>
              <a:rPr lang="pl-PL" dirty="0"/>
              <a:t>od doręczenia postanowienia.</a:t>
            </a:r>
          </a:p>
        </p:txBody>
      </p:sp>
      <p:sp>
        <p:nvSpPr>
          <p:cNvPr id="6" name="Content Placeholder 5"/>
          <p:cNvSpPr>
            <a:spLocks noGrp="1"/>
          </p:cNvSpPr>
          <p:nvPr>
            <p:ph sz="quarter" idx="4"/>
          </p:nvPr>
        </p:nvSpPr>
        <p:spPr>
          <a:xfrm>
            <a:off x="4644008" y="2060848"/>
            <a:ext cx="4392488" cy="4797152"/>
          </a:xfrm>
        </p:spPr>
        <p:txBody>
          <a:bodyPr>
            <a:normAutofit fontScale="92500" lnSpcReduction="20000"/>
          </a:bodyPr>
          <a:lstStyle/>
          <a:p>
            <a:r>
              <a:rPr lang="pl-PL" b="1" dirty="0"/>
              <a:t>Inny pokrzywdzony tym samym czynem </a:t>
            </a:r>
            <a:r>
              <a:rPr lang="pl-PL" dirty="0"/>
              <a:t>może aż do rozpoczęcia przwodu sądowego na rozprawie głównej przyłączyć się do postępowania wszczętego na skutek wniesienia subsydiarnego aktu oskarżenia (art. 55 § 3 k.p.k.), ale sąd może ograniczyć ich liczbę (zob. art. 56 § 1 k.p.k.)</a:t>
            </a:r>
          </a:p>
          <a:p>
            <a:endParaRPr lang="pl-PL" dirty="0"/>
          </a:p>
          <a:p>
            <a:r>
              <a:rPr lang="pl-PL" dirty="0"/>
              <a:t>Do postępowania wszczętego na skutek wniesienia subsydiarnego aktu oskarżenia </a:t>
            </a:r>
            <a:r>
              <a:rPr lang="pl-PL" b="1" dirty="0"/>
              <a:t>może wstąpić w każdym czasie prokurator</a:t>
            </a:r>
            <a:r>
              <a:rPr lang="pl-PL" dirty="0"/>
              <a:t>, który staje się oskarżycielem publicznym, a oskarżyciel posiłkowy subsydiarny staje się oskarżycielem posiłkowym ubocznym.</a:t>
            </a:r>
          </a:p>
        </p:txBody>
      </p:sp>
    </p:spTree>
    <p:extLst>
      <p:ext uri="{BB962C8B-B14F-4D97-AF65-F5344CB8AC3E}">
        <p14:creationId xmlns:p14="http://schemas.microsoft.com/office/powerpoint/2010/main" val="697948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Oskarżyciel posiłkowy</a:t>
            </a:r>
          </a:p>
        </p:txBody>
      </p:sp>
      <p:sp>
        <p:nvSpPr>
          <p:cNvPr id="3" name="Text Placeholder 2"/>
          <p:cNvSpPr>
            <a:spLocks noGrp="1"/>
          </p:cNvSpPr>
          <p:nvPr>
            <p:ph type="body" idx="1"/>
          </p:nvPr>
        </p:nvSpPr>
        <p:spPr>
          <a:xfrm>
            <a:off x="467544" y="1196752"/>
            <a:ext cx="4040188" cy="762000"/>
          </a:xfrm>
        </p:spPr>
        <p:txBody>
          <a:bodyPr/>
          <a:lstStyle/>
          <a:p>
            <a:pPr algn="ctr"/>
            <a:r>
              <a:rPr lang="pl-PL" b="1" dirty="0"/>
              <a:t>UBOCZNY</a:t>
            </a:r>
          </a:p>
        </p:txBody>
      </p:sp>
      <p:sp>
        <p:nvSpPr>
          <p:cNvPr id="4" name="Text Placeholder 3"/>
          <p:cNvSpPr>
            <a:spLocks noGrp="1"/>
          </p:cNvSpPr>
          <p:nvPr>
            <p:ph type="body" sz="half" idx="3"/>
          </p:nvPr>
        </p:nvSpPr>
        <p:spPr>
          <a:xfrm>
            <a:off x="4644008" y="1196752"/>
            <a:ext cx="4041775" cy="762000"/>
          </a:xfrm>
        </p:spPr>
        <p:txBody>
          <a:bodyPr/>
          <a:lstStyle/>
          <a:p>
            <a:pPr algn="ctr"/>
            <a:r>
              <a:rPr lang="pl-PL" b="1" dirty="0"/>
              <a:t>SUBSYDIARNY</a:t>
            </a:r>
          </a:p>
        </p:txBody>
      </p:sp>
      <p:sp>
        <p:nvSpPr>
          <p:cNvPr id="5" name="Content Placeholder 4"/>
          <p:cNvSpPr>
            <a:spLocks noGrp="1"/>
          </p:cNvSpPr>
          <p:nvPr>
            <p:ph sz="quarter" idx="2"/>
          </p:nvPr>
        </p:nvSpPr>
        <p:spPr>
          <a:xfrm>
            <a:off x="0" y="2060848"/>
            <a:ext cx="4579740" cy="4797152"/>
          </a:xfrm>
        </p:spPr>
        <p:txBody>
          <a:bodyPr>
            <a:normAutofit/>
          </a:bodyPr>
          <a:lstStyle/>
          <a:p>
            <a:r>
              <a:rPr lang="pl-PL" b="1" dirty="0"/>
              <a:t>Śmierć </a:t>
            </a:r>
            <a:r>
              <a:rPr lang="pl-PL" dirty="0"/>
              <a:t>oskarżyciela ubocznego:</a:t>
            </a:r>
          </a:p>
          <a:p>
            <a:pPr marL="109728" indent="0">
              <a:buNone/>
            </a:pPr>
            <a:endParaRPr lang="pl-PL" dirty="0"/>
          </a:p>
          <a:p>
            <a:pPr>
              <a:buFont typeface="Arial" pitchFamily="34" charset="0"/>
              <a:buChar char="•"/>
            </a:pPr>
            <a:r>
              <a:rPr lang="pl-PL" b="1" dirty="0"/>
              <a:t>Nie tamuje biegu </a:t>
            </a:r>
            <a:r>
              <a:rPr lang="pl-PL" dirty="0"/>
              <a:t>postępowania (art. 58 § 1 k.p.k.)</a:t>
            </a:r>
          </a:p>
          <a:p>
            <a:pPr>
              <a:buFont typeface="Arial" pitchFamily="34" charset="0"/>
              <a:buChar char="•"/>
            </a:pPr>
            <a:r>
              <a:rPr lang="pl-PL" dirty="0"/>
              <a:t>Osoby najbliższe, a także osoby pozostające na jego otrzymaniu mogą przystąpić do postępowania w charakterze oskarżyciela posiłkowego </a:t>
            </a:r>
            <a:r>
              <a:rPr lang="pl-PL" b="1" dirty="0"/>
              <a:t>w każdym stadium</a:t>
            </a:r>
            <a:r>
              <a:rPr lang="pl-PL" dirty="0"/>
              <a:t> postępowania.</a:t>
            </a:r>
          </a:p>
        </p:txBody>
      </p:sp>
      <p:sp>
        <p:nvSpPr>
          <p:cNvPr id="6" name="Content Placeholder 5"/>
          <p:cNvSpPr>
            <a:spLocks noGrp="1"/>
          </p:cNvSpPr>
          <p:nvPr>
            <p:ph sz="quarter" idx="4"/>
          </p:nvPr>
        </p:nvSpPr>
        <p:spPr>
          <a:xfrm>
            <a:off x="4644008" y="2060848"/>
            <a:ext cx="4392488" cy="4797152"/>
          </a:xfrm>
        </p:spPr>
        <p:txBody>
          <a:bodyPr>
            <a:normAutofit/>
          </a:bodyPr>
          <a:lstStyle/>
          <a:p>
            <a:r>
              <a:rPr lang="pl-PL" dirty="0"/>
              <a:t>Śmierć oskarżyciela subsydiarnego:</a:t>
            </a:r>
          </a:p>
          <a:p>
            <a:endParaRPr lang="pl-PL" dirty="0"/>
          </a:p>
          <a:p>
            <a:pPr>
              <a:buFont typeface="Arial" pitchFamily="34" charset="0"/>
              <a:buChar char="•"/>
            </a:pPr>
            <a:r>
              <a:rPr lang="pl-PL" dirty="0"/>
              <a:t>Postępowanie </a:t>
            </a:r>
            <a:r>
              <a:rPr lang="pl-PL" b="1" dirty="0"/>
              <a:t>zawiesza się</a:t>
            </a:r>
            <a:r>
              <a:rPr lang="pl-PL" dirty="0"/>
              <a:t> (art. 61 § 1 k.p.k. w zw. z art. 58 § 2 k.p.k.)</a:t>
            </a:r>
          </a:p>
          <a:p>
            <a:pPr>
              <a:buFont typeface="Arial" pitchFamily="34" charset="0"/>
              <a:buChar char="•"/>
            </a:pPr>
            <a:r>
              <a:rPr lang="pl-PL" dirty="0"/>
              <a:t>Osoby najbliższe lub osoby pozostające na utrzymaniu zmarłego mogą wstąpić w jego prawa w terminie </a:t>
            </a:r>
            <a:r>
              <a:rPr lang="pl-PL" b="1" dirty="0"/>
              <a:t>3 miesiecy od dnia śmierci</a:t>
            </a:r>
            <a:r>
              <a:rPr lang="pl-PL" dirty="0"/>
              <a:t>.</a:t>
            </a:r>
          </a:p>
          <a:p>
            <a:pPr>
              <a:buFont typeface="Arial" pitchFamily="34" charset="0"/>
              <a:buChar char="•"/>
            </a:pPr>
            <a:r>
              <a:rPr lang="pl-PL" dirty="0"/>
              <a:t>Żadna z osób nie wstąpi→ umorzenie (art. 61 § 2 k.p.k.).</a:t>
            </a:r>
          </a:p>
        </p:txBody>
      </p:sp>
    </p:spTree>
    <p:extLst>
      <p:ext uri="{BB962C8B-B14F-4D97-AF65-F5344CB8AC3E}">
        <p14:creationId xmlns:p14="http://schemas.microsoft.com/office/powerpoint/2010/main" val="283224286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pl-PL" dirty="0"/>
              <a:t>Odstąpienie oskarżyciela posiłkowego od oskarżenia- </a:t>
            </a:r>
            <a:r>
              <a:rPr lang="pl-PL" b="1" dirty="0"/>
              <a:t>art. 57 k.p.k.</a:t>
            </a:r>
          </a:p>
          <a:p>
            <a:endParaRPr lang="pl-PL" dirty="0"/>
          </a:p>
          <a:p>
            <a:r>
              <a:rPr lang="pl-PL" dirty="0"/>
              <a:t>W razie odstąpienia </a:t>
            </a:r>
            <a:r>
              <a:rPr lang="pl-PL" b="1" dirty="0"/>
              <a:t>nie może on ponownie przyłączyć </a:t>
            </a:r>
            <a:r>
              <a:rPr lang="pl-PL" dirty="0"/>
              <a:t>się do postępowania.</a:t>
            </a:r>
          </a:p>
          <a:p>
            <a:endParaRPr lang="pl-PL" dirty="0"/>
          </a:p>
          <a:p>
            <a:r>
              <a:rPr lang="pl-PL" dirty="0"/>
              <a:t>O odstąpieniu oskarżyciela posiłkowego od oskarżenia w sprawie, w której oskarżyciel publiczny nie bierze udziału, </a:t>
            </a:r>
            <a:r>
              <a:rPr lang="pl-PL" b="1" dirty="0"/>
              <a:t>sąd zawiadamia prokuratora</a:t>
            </a:r>
            <a:r>
              <a:rPr lang="pl-PL" dirty="0"/>
              <a:t>. Może on wstąpić do postępowania w terminie </a:t>
            </a:r>
            <a:r>
              <a:rPr lang="pl-PL" b="1" dirty="0"/>
              <a:t>14 dni od doręczenia</a:t>
            </a:r>
            <a:r>
              <a:rPr lang="pl-PL" dirty="0"/>
              <a:t> mu zawiadomienia.</a:t>
            </a:r>
          </a:p>
          <a:p>
            <a:endParaRPr lang="pl-PL" dirty="0"/>
          </a:p>
          <a:p>
            <a:r>
              <a:rPr lang="pl-PL" b="1" dirty="0"/>
              <a:t>Nieprzystąpienie</a:t>
            </a:r>
            <a:r>
              <a:rPr lang="pl-PL" dirty="0"/>
              <a:t> w terminie 14 dni</a:t>
            </a:r>
            <a:r>
              <a:rPr lang="pl-PL" b="1" dirty="0"/>
              <a:t>→ umorzenie</a:t>
            </a:r>
            <a:r>
              <a:rPr lang="pl-PL" dirty="0"/>
              <a:t>.</a:t>
            </a:r>
          </a:p>
        </p:txBody>
      </p:sp>
    </p:spTree>
    <p:extLst>
      <p:ext uri="{BB962C8B-B14F-4D97-AF65-F5344CB8AC3E}">
        <p14:creationId xmlns:p14="http://schemas.microsoft.com/office/powerpoint/2010/main" val="3289123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485900" y="437198"/>
            <a:ext cx="6172200" cy="1143000"/>
          </a:xfrm>
        </p:spPr>
        <p:txBody>
          <a:bodyPr/>
          <a:lstStyle/>
          <a:p>
            <a:pPr algn="ctr"/>
            <a:r>
              <a:rPr lang="pl-PL" dirty="0"/>
              <a:t>Prawo do sądu</a:t>
            </a:r>
          </a:p>
        </p:txBody>
      </p:sp>
      <p:sp>
        <p:nvSpPr>
          <p:cNvPr id="5" name="Symbol zastępczy zawartości 2"/>
          <p:cNvSpPr>
            <a:spLocks noGrp="1"/>
          </p:cNvSpPr>
          <p:nvPr>
            <p:ph idx="1"/>
          </p:nvPr>
        </p:nvSpPr>
        <p:spPr>
          <a:xfrm>
            <a:off x="467544" y="1719354"/>
            <a:ext cx="7929696" cy="4356327"/>
          </a:xfrm>
        </p:spPr>
        <p:txBody>
          <a:bodyPr>
            <a:normAutofit lnSpcReduction="10000"/>
          </a:bodyPr>
          <a:lstStyle/>
          <a:p>
            <a:pPr marL="0" indent="0" algn="ctr">
              <a:buNone/>
            </a:pPr>
            <a:r>
              <a:rPr lang="pl-PL" sz="2400" b="1" dirty="0">
                <a:solidFill>
                  <a:srgbClr val="FF0000"/>
                </a:solidFill>
              </a:rPr>
              <a:t>Art. 45 § 1 Konstytucji RP</a:t>
            </a:r>
          </a:p>
          <a:p>
            <a:pPr marL="0" indent="0" algn="ctr">
              <a:buNone/>
            </a:pPr>
            <a:r>
              <a:rPr lang="pl-PL" sz="4400" dirty="0"/>
              <a:t>Każdy ma prawo do sprawiedliwego i jawnego rozpatrzenia sprawy bez nieuzasadnionej zwłoki przez </a:t>
            </a:r>
            <a:r>
              <a:rPr lang="pl-PL" sz="4400" b="1" dirty="0"/>
              <a:t>właściwy</a:t>
            </a:r>
            <a:r>
              <a:rPr lang="pl-PL" sz="4400" dirty="0"/>
              <a:t>, niezależny, bezstronny i niezawisły sąd</a:t>
            </a:r>
            <a:r>
              <a:rPr lang="pl-PL" sz="4000" dirty="0"/>
              <a:t>.</a:t>
            </a:r>
          </a:p>
        </p:txBody>
      </p:sp>
    </p:spTree>
    <p:extLst>
      <p:ext uri="{BB962C8B-B14F-4D97-AF65-F5344CB8AC3E}">
        <p14:creationId xmlns:p14="http://schemas.microsoft.com/office/powerpoint/2010/main" val="35288145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Oskarżyciel prywatny- </a:t>
            </a:r>
            <a:r>
              <a:rPr lang="pl-PL" dirty="0"/>
              <a:t>pokrzywdzony, który wnosi i popiera oskarżenie o przestępstwo ścigane z oskarżenia prywatnego.</a:t>
            </a:r>
          </a:p>
          <a:p>
            <a:endParaRPr lang="pl-PL" dirty="0"/>
          </a:p>
          <a:p>
            <a:r>
              <a:rPr lang="pl-PL" dirty="0"/>
              <a:t>Art. 59 § 1 k.p.k.</a:t>
            </a:r>
          </a:p>
          <a:p>
            <a:endParaRPr lang="pl-PL" dirty="0"/>
          </a:p>
          <a:p>
            <a:r>
              <a:rPr lang="pl-PL" dirty="0"/>
              <a:t>Odrębny tryb postępowania: art. 485-499 k.p.k.</a:t>
            </a:r>
          </a:p>
          <a:p>
            <a:endParaRPr lang="pl-PL" dirty="0"/>
          </a:p>
          <a:p>
            <a:endParaRPr lang="pl-PL" dirty="0"/>
          </a:p>
        </p:txBody>
      </p:sp>
      <p:sp>
        <p:nvSpPr>
          <p:cNvPr id="3" name="Title 2"/>
          <p:cNvSpPr>
            <a:spLocks noGrp="1"/>
          </p:cNvSpPr>
          <p:nvPr>
            <p:ph type="title"/>
          </p:nvPr>
        </p:nvSpPr>
        <p:spPr/>
        <p:txBody>
          <a:bodyPr/>
          <a:lstStyle/>
          <a:p>
            <a:pPr algn="ctr"/>
            <a:r>
              <a:rPr lang="pl-PL" dirty="0"/>
              <a:t>Strony procesowe</a:t>
            </a:r>
          </a:p>
        </p:txBody>
      </p:sp>
    </p:spTree>
    <p:extLst>
      <p:ext uri="{BB962C8B-B14F-4D97-AF65-F5344CB8AC3E}">
        <p14:creationId xmlns:p14="http://schemas.microsoft.com/office/powerpoint/2010/main" val="18557982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109728" indent="0">
              <a:buNone/>
            </a:pPr>
            <a:r>
              <a:rPr lang="pl-PL" dirty="0"/>
              <a:t>Obecnie temu trybowi postępowania podlegają:</a:t>
            </a:r>
          </a:p>
          <a:p>
            <a:pPr marL="624078" indent="-514350">
              <a:lnSpc>
                <a:spcPct val="120000"/>
              </a:lnSpc>
              <a:buFont typeface="+mj-lt"/>
              <a:buAutoNum type="arabicParenR"/>
            </a:pPr>
            <a:r>
              <a:rPr lang="pl-PL" dirty="0"/>
              <a:t>1) Zniesławienie (art. 212 § 4 k.k.),</a:t>
            </a:r>
          </a:p>
          <a:p>
            <a:pPr marL="624078" indent="-514350">
              <a:lnSpc>
                <a:spcPct val="120000"/>
              </a:lnSpc>
              <a:buFont typeface="+mj-lt"/>
              <a:buAutoNum type="arabicParenR"/>
            </a:pPr>
            <a:r>
              <a:rPr lang="pl-PL" dirty="0"/>
              <a:t>2) Zniewaga (art. 216 § 5 k.k.),</a:t>
            </a:r>
          </a:p>
          <a:p>
            <a:pPr marL="624078" indent="-514350">
              <a:lnSpc>
                <a:spcPct val="120000"/>
              </a:lnSpc>
              <a:buFont typeface="+mj-lt"/>
              <a:buAutoNum type="arabicParenR"/>
            </a:pPr>
            <a:r>
              <a:rPr lang="pl-PL" dirty="0"/>
              <a:t>3) Naruszenie nietykalności cielesnej (art. 217 § 3 k.k.),</a:t>
            </a:r>
          </a:p>
          <a:p>
            <a:pPr marL="624078" indent="-514350">
              <a:lnSpc>
                <a:spcPct val="120000"/>
              </a:lnSpc>
              <a:buFont typeface="+mj-lt"/>
              <a:buAutoNum type="arabicParenR"/>
            </a:pPr>
            <a:r>
              <a:rPr lang="pl-PL" dirty="0"/>
              <a:t>4) Naruszenie narządów ciała lub rozstrój zdrowia, trwające nie dłużej niż 7 dni, chyba że pokrzywdzonym jest osoba najbliższa zamieszkująca wspólnie ze sprawcą (art. 157 § 2 i 4 k.k.),</a:t>
            </a:r>
          </a:p>
          <a:p>
            <a:pPr marL="624078" indent="-514350">
              <a:lnSpc>
                <a:spcPct val="120000"/>
              </a:lnSpc>
              <a:buFont typeface="+mj-lt"/>
              <a:buAutoNum type="arabicParenR"/>
            </a:pPr>
            <a:r>
              <a:rPr lang="pl-PL" dirty="0"/>
              <a:t>5) Nieumyślne uszkodzenie ciała inne niż powodujące ciężki uszczerbek na zdrowiu, trwające nie dłużej niż 7 dni, chyba że pokrzywdzonym jest osoba najbliższa zamieszkująca wspólnie ze sprawcą (art. 157 § 3 i 4 k.k.).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36555460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Śmierć</a:t>
            </a:r>
            <a:r>
              <a:rPr lang="pl-PL" dirty="0"/>
              <a:t> oskarżyciela prywatnego→ art. 61 k.p.k.</a:t>
            </a:r>
          </a:p>
          <a:p>
            <a:pPr marL="109728" indent="0">
              <a:buNone/>
            </a:pPr>
            <a:endParaRPr lang="pl-PL" dirty="0"/>
          </a:p>
          <a:p>
            <a:pPr>
              <a:buFont typeface="Arial" pitchFamily="34" charset="0"/>
              <a:buChar char="•"/>
            </a:pPr>
            <a:r>
              <a:rPr lang="pl-PL" b="1" dirty="0"/>
              <a:t>Zawieszenie</a:t>
            </a:r>
            <a:r>
              <a:rPr lang="pl-PL" dirty="0"/>
              <a:t> postępowania.</a:t>
            </a:r>
          </a:p>
          <a:p>
            <a:pPr>
              <a:buFont typeface="Arial" pitchFamily="34" charset="0"/>
              <a:buChar char="•"/>
            </a:pPr>
            <a:r>
              <a:rPr lang="pl-PL" dirty="0"/>
              <a:t>Osoby najbliższe lub pozostające na utrzymaniu zmarłego mogą wstąpić w jego prawa.</a:t>
            </a:r>
          </a:p>
          <a:p>
            <a:pPr>
              <a:buFont typeface="Arial" pitchFamily="34" charset="0"/>
              <a:buChar char="•"/>
            </a:pPr>
            <a:r>
              <a:rPr lang="pl-PL" dirty="0"/>
              <a:t>Termin: </a:t>
            </a:r>
            <a:r>
              <a:rPr lang="pl-PL" b="1" dirty="0"/>
              <a:t>3 miesiące od dnia śmierci</a:t>
            </a:r>
          </a:p>
          <a:p>
            <a:pPr>
              <a:buFont typeface="Arial" pitchFamily="34" charset="0"/>
              <a:buChar char="•"/>
            </a:pPr>
            <a:r>
              <a:rPr lang="pl-PL" b="1" dirty="0"/>
              <a:t>Niewstąpienie</a:t>
            </a:r>
            <a:r>
              <a:rPr lang="pl-PL" dirty="0"/>
              <a:t> w terminie 3 miesięcy→ </a:t>
            </a:r>
            <a:r>
              <a:rPr lang="pl-PL" b="1" dirty="0"/>
              <a:t>umorzenie</a:t>
            </a:r>
            <a:r>
              <a:rPr lang="pl-PL" dirty="0"/>
              <a:t>.</a:t>
            </a:r>
          </a:p>
        </p:txBody>
      </p:sp>
    </p:spTree>
    <p:extLst>
      <p:ext uri="{BB962C8B-B14F-4D97-AF65-F5344CB8AC3E}">
        <p14:creationId xmlns:p14="http://schemas.microsoft.com/office/powerpoint/2010/main" val="155712162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52519" y="228480"/>
            <a:ext cx="7886700" cy="1096280"/>
          </a:xfrm>
        </p:spPr>
        <p:txBody>
          <a:bodyPr>
            <a:noAutofit/>
          </a:bodyPr>
          <a:lstStyle/>
          <a:p>
            <a:pPr algn="ctr"/>
            <a:r>
              <a:rPr lang="pl-PL" dirty="0"/>
              <a:t>Tryby ścigania w procesie karnym</a:t>
            </a:r>
          </a:p>
        </p:txBody>
      </p:sp>
      <p:sp>
        <p:nvSpPr>
          <p:cNvPr id="4" name="pole tekstowe 3"/>
          <p:cNvSpPr txBox="1"/>
          <p:nvPr/>
        </p:nvSpPr>
        <p:spPr>
          <a:xfrm>
            <a:off x="1060949" y="2075645"/>
            <a:ext cx="3459786"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1200" cap="none" spc="0" normalizeH="0" baseline="0" noProof="0" dirty="0">
                <a:ln>
                  <a:noFill/>
                </a:ln>
                <a:solidFill>
                  <a:prstClr val="black"/>
                </a:solidFill>
                <a:effectLst/>
                <a:uLnTx/>
                <a:uFillTx/>
                <a:latin typeface="Lucida Sans Unicode"/>
                <a:ea typeface="+mn-ea"/>
                <a:cs typeface="+mn-cs"/>
              </a:rPr>
              <a:t>PUBLICZNOSKARGOWY</a:t>
            </a:r>
          </a:p>
        </p:txBody>
      </p:sp>
      <p:sp>
        <p:nvSpPr>
          <p:cNvPr id="5" name="pole tekstowe 4"/>
          <p:cNvSpPr txBox="1"/>
          <p:nvPr/>
        </p:nvSpPr>
        <p:spPr>
          <a:xfrm>
            <a:off x="5310219" y="2075644"/>
            <a:ext cx="3630706" cy="43088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2200" b="0" i="0" u="none" strike="noStrike" kern="1200" cap="none" spc="0" normalizeH="0" baseline="0" noProof="0" dirty="0">
                <a:ln>
                  <a:noFill/>
                </a:ln>
                <a:solidFill>
                  <a:prstClr val="black"/>
                </a:solidFill>
                <a:effectLst/>
                <a:uLnTx/>
                <a:uFillTx/>
                <a:latin typeface="Lucida Sans Unicode"/>
                <a:ea typeface="+mn-ea"/>
                <a:cs typeface="+mn-cs"/>
              </a:rPr>
              <a:t>PRYWATNOSKARGOWY</a:t>
            </a:r>
          </a:p>
        </p:txBody>
      </p:sp>
      <p:cxnSp>
        <p:nvCxnSpPr>
          <p:cNvPr id="7" name="Łącznik: łamany 6"/>
          <p:cNvCxnSpPr/>
          <p:nvPr/>
        </p:nvCxnSpPr>
        <p:spPr>
          <a:xfrm rot="5400000">
            <a:off x="3324117" y="442528"/>
            <a:ext cx="675994" cy="2267510"/>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14" name="Łącznik: łamany 13"/>
          <p:cNvCxnSpPr/>
          <p:nvPr/>
        </p:nvCxnSpPr>
        <p:spPr>
          <a:xfrm rot="16200000" flipH="1">
            <a:off x="5632810" y="401345"/>
            <a:ext cx="675993" cy="2349874"/>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sp>
        <p:nvSpPr>
          <p:cNvPr id="17" name="pole tekstowe 16"/>
          <p:cNvSpPr txBox="1"/>
          <p:nvPr/>
        </p:nvSpPr>
        <p:spPr>
          <a:xfrm>
            <a:off x="393328" y="4127287"/>
            <a:ext cx="2030544"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black"/>
                </a:solidFill>
                <a:effectLst/>
                <a:uLnTx/>
                <a:uFillTx/>
                <a:latin typeface="Lucida Sans Unicode"/>
                <a:ea typeface="+mn-ea"/>
                <a:cs typeface="+mn-cs"/>
              </a:rPr>
              <a:t>bezwarunkowy</a:t>
            </a:r>
          </a:p>
        </p:txBody>
      </p:sp>
      <p:sp>
        <p:nvSpPr>
          <p:cNvPr id="18" name="pole tekstowe 17"/>
          <p:cNvSpPr txBox="1"/>
          <p:nvPr/>
        </p:nvSpPr>
        <p:spPr>
          <a:xfrm>
            <a:off x="3273520" y="4127287"/>
            <a:ext cx="165852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black"/>
                </a:solidFill>
                <a:effectLst/>
                <a:uLnTx/>
                <a:uFillTx/>
                <a:latin typeface="Lucida Sans Unicode"/>
                <a:ea typeface="+mn-ea"/>
                <a:cs typeface="+mn-cs"/>
              </a:rPr>
              <a:t>warunkowy</a:t>
            </a:r>
          </a:p>
        </p:txBody>
      </p:sp>
      <p:cxnSp>
        <p:nvCxnSpPr>
          <p:cNvPr id="20" name="Łącznik: łamany 19"/>
          <p:cNvCxnSpPr/>
          <p:nvPr/>
        </p:nvCxnSpPr>
        <p:spPr>
          <a:xfrm rot="5400000">
            <a:off x="1397554" y="2752116"/>
            <a:ext cx="675994" cy="1376642"/>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40" name="Łącznik: łamany 39"/>
          <p:cNvCxnSpPr/>
          <p:nvPr/>
        </p:nvCxnSpPr>
        <p:spPr>
          <a:xfrm rot="16200000" flipH="1">
            <a:off x="2812818" y="2761849"/>
            <a:ext cx="675994" cy="1369920"/>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45" name="Łącznik: łamany 44"/>
          <p:cNvCxnSpPr/>
          <p:nvPr/>
        </p:nvCxnSpPr>
        <p:spPr>
          <a:xfrm rot="5400000">
            <a:off x="2820169" y="4200836"/>
            <a:ext cx="675994" cy="1268225"/>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cxnSp>
        <p:nvCxnSpPr>
          <p:cNvPr id="46" name="Łącznik: łamany 45"/>
          <p:cNvCxnSpPr/>
          <p:nvPr/>
        </p:nvCxnSpPr>
        <p:spPr>
          <a:xfrm rot="16200000" flipH="1">
            <a:off x="4139242" y="4149656"/>
            <a:ext cx="675994" cy="1369920"/>
          </a:xfrm>
          <a:prstGeom prst="bentConnector3">
            <a:avLst>
              <a:gd name="adj1" fmla="val 50000"/>
            </a:avLst>
          </a:prstGeom>
          <a:ln>
            <a:tailEnd type="triangle"/>
          </a:ln>
        </p:spPr>
        <p:style>
          <a:lnRef idx="2">
            <a:schemeClr val="dk1"/>
          </a:lnRef>
          <a:fillRef idx="0">
            <a:schemeClr val="dk1"/>
          </a:fillRef>
          <a:effectRef idx="1">
            <a:schemeClr val="dk1"/>
          </a:effectRef>
          <a:fontRef idx="minor">
            <a:schemeClr val="tx1"/>
          </a:fontRef>
        </p:style>
      </p:cxnSp>
      <p:sp>
        <p:nvSpPr>
          <p:cNvPr id="49" name="pole tekstowe 48"/>
          <p:cNvSpPr txBox="1"/>
          <p:nvPr/>
        </p:nvSpPr>
        <p:spPr>
          <a:xfrm>
            <a:off x="627940" y="5182128"/>
            <a:ext cx="3207835" cy="12464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sng" strike="noStrike" kern="1200" cap="none" spc="0" normalizeH="0" baseline="0" noProof="0" dirty="0">
                <a:ln>
                  <a:noFill/>
                </a:ln>
                <a:solidFill>
                  <a:prstClr val="black"/>
                </a:solidFill>
                <a:effectLst/>
                <a:uLnTx/>
                <a:uFillTx/>
                <a:latin typeface="Lucida Sans Unicode"/>
                <a:ea typeface="+mn-ea"/>
                <a:cs typeface="+mn-cs"/>
              </a:rPr>
              <a:t>uzależniony od </a:t>
            </a:r>
            <a:r>
              <a:rPr kumimoji="0" lang="pl-PL" sz="1500" b="1" i="0" u="sng" strike="noStrike" kern="1200" cap="none" spc="0" normalizeH="0" baseline="0" noProof="0" dirty="0">
                <a:ln>
                  <a:noFill/>
                </a:ln>
                <a:solidFill>
                  <a:prstClr val="black"/>
                </a:solidFill>
                <a:effectLst/>
                <a:uLnTx/>
                <a:uFillTx/>
                <a:latin typeface="Lucida Sans Unicode"/>
                <a:ea typeface="+mn-ea"/>
                <a:cs typeface="+mn-cs"/>
              </a:rPr>
              <a:t>wniosku </a:t>
            </a:r>
            <a:r>
              <a:rPr kumimoji="0" lang="pl-PL" sz="1500" b="0" i="0" u="sng" strike="noStrike" kern="1200" cap="none" spc="0" normalizeH="0" baseline="0" noProof="0" dirty="0">
                <a:ln>
                  <a:noFill/>
                </a:ln>
                <a:solidFill>
                  <a:prstClr val="black"/>
                </a:solidFill>
                <a:effectLst/>
                <a:uLnTx/>
                <a:uFillTx/>
                <a:latin typeface="Lucida Sans Unicode"/>
                <a:ea typeface="+mn-ea"/>
                <a:cs typeface="+mn-cs"/>
              </a:rPr>
              <a:t>pokrzywdzonego</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(z chwilą złożenia wniosku postępowanie toczy się z urzędu)</a:t>
            </a:r>
          </a:p>
        </p:txBody>
      </p:sp>
      <p:sp>
        <p:nvSpPr>
          <p:cNvPr id="54" name="pole tekstowe 53"/>
          <p:cNvSpPr txBox="1"/>
          <p:nvPr/>
        </p:nvSpPr>
        <p:spPr>
          <a:xfrm>
            <a:off x="3835774" y="5182128"/>
            <a:ext cx="2733115"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sng" strike="noStrike" kern="1200" cap="none" spc="0" normalizeH="0" baseline="0" noProof="0" dirty="0">
                <a:ln>
                  <a:noFill/>
                </a:ln>
                <a:solidFill>
                  <a:prstClr val="black"/>
                </a:solidFill>
                <a:effectLst/>
                <a:uLnTx/>
                <a:uFillTx/>
                <a:latin typeface="Lucida Sans Unicode"/>
                <a:ea typeface="+mn-ea"/>
                <a:cs typeface="+mn-cs"/>
              </a:rPr>
              <a:t>uzależniony od </a:t>
            </a:r>
            <a:r>
              <a:rPr kumimoji="0" lang="pl-PL" sz="1500" b="1" i="0" u="sng" strike="noStrike" kern="1200" cap="none" spc="0" normalizeH="0" baseline="0" noProof="0" dirty="0">
                <a:ln>
                  <a:noFill/>
                </a:ln>
                <a:solidFill>
                  <a:prstClr val="black"/>
                </a:solidFill>
                <a:effectLst/>
                <a:uLnTx/>
                <a:uFillTx/>
                <a:latin typeface="Lucida Sans Unicode"/>
                <a:ea typeface="+mn-ea"/>
                <a:cs typeface="+mn-cs"/>
              </a:rPr>
              <a:t>zezwolenia</a:t>
            </a:r>
            <a:r>
              <a:rPr kumimoji="0" lang="pl-PL" sz="1500" b="0" i="0" u="sng" strike="noStrike" kern="1200" cap="none" spc="0" normalizeH="0" baseline="0" noProof="0" dirty="0">
                <a:ln>
                  <a:noFill/>
                </a:ln>
                <a:solidFill>
                  <a:prstClr val="black"/>
                </a:solidFill>
                <a:effectLst/>
                <a:uLnTx/>
                <a:uFillTx/>
                <a:latin typeface="Lucida Sans Unicode"/>
                <a:ea typeface="+mn-ea"/>
                <a:cs typeface="+mn-cs"/>
              </a:rPr>
              <a:t>  właściwego organu</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500" b="0" i="0" u="sng" strike="noStrike" kern="1200" cap="none" spc="0" normalizeH="0" baseline="0" noProof="0" dirty="0">
              <a:ln>
                <a:noFill/>
              </a:ln>
              <a:solidFill>
                <a:prstClr val="black"/>
              </a:solidFill>
              <a:effectLst/>
              <a:uLnTx/>
              <a:uFillTx/>
              <a:latin typeface="Lucida Sans Unicode"/>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wszystkie przypadki uchylenia immunitetów procesowych</a:t>
            </a:r>
            <a:endParaRPr kumimoji="0" lang="pl-PL" sz="1800" b="0" i="0" u="none" strike="noStrike" kern="1200" cap="none" spc="0" normalizeH="0" baseline="0" noProof="0" dirty="0">
              <a:ln>
                <a:noFill/>
              </a:ln>
              <a:solidFill>
                <a:prstClr val="black"/>
              </a:solidFill>
              <a:effectLst/>
              <a:uLnTx/>
              <a:uFillTx/>
              <a:latin typeface="Lucida Sans Unicode"/>
              <a:ea typeface="+mn-ea"/>
              <a:cs typeface="+mn-cs"/>
            </a:endParaRPr>
          </a:p>
        </p:txBody>
      </p:sp>
      <p:sp>
        <p:nvSpPr>
          <p:cNvPr id="55" name="pole tekstowe 54"/>
          <p:cNvSpPr txBox="1"/>
          <p:nvPr/>
        </p:nvSpPr>
        <p:spPr>
          <a:xfrm>
            <a:off x="5097029" y="2485773"/>
            <a:ext cx="3903163"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1) Postępowanie prowadzone na skutek </a:t>
            </a:r>
            <a:r>
              <a:rPr kumimoji="0" lang="pl-PL" sz="1500" b="1" i="0" u="none" strike="noStrike" kern="1200" cap="none" spc="0" normalizeH="0" baseline="0" noProof="0" dirty="0">
                <a:ln>
                  <a:noFill/>
                </a:ln>
                <a:solidFill>
                  <a:prstClr val="black"/>
                </a:solidFill>
                <a:effectLst/>
                <a:uLnTx/>
                <a:uFillTx/>
                <a:latin typeface="Lucida Sans Unicode"/>
                <a:ea typeface="+mn-ea"/>
                <a:cs typeface="+mn-cs"/>
              </a:rPr>
              <a:t>prywatnego aktu oskarżenia</a:t>
            </a: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  wniesionego przez pokrzywdzonego, który staje się oskarżycielem prywatnym.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2) Oskarżyciel publiczny może wszcząć lub wstąpić do postępowania, jeżeli wymaga tego interes społeczny.</a:t>
            </a:r>
          </a:p>
        </p:txBody>
      </p:sp>
      <p:sp>
        <p:nvSpPr>
          <p:cNvPr id="16" name="pole tekstowe 15"/>
          <p:cNvSpPr txBox="1"/>
          <p:nvPr/>
        </p:nvSpPr>
        <p:spPr>
          <a:xfrm>
            <a:off x="189789" y="2485773"/>
            <a:ext cx="4847974" cy="5539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l-PL" sz="1500" b="0" i="0" u="none" strike="noStrike" kern="1200" cap="none" spc="0" normalizeH="0" baseline="0" noProof="0" dirty="0">
                <a:ln>
                  <a:noFill/>
                </a:ln>
                <a:solidFill>
                  <a:prstClr val="black"/>
                </a:solidFill>
                <a:effectLst/>
                <a:uLnTx/>
                <a:uFillTx/>
                <a:latin typeface="Lucida Sans Unicode"/>
                <a:ea typeface="+mn-ea"/>
                <a:cs typeface="+mn-cs"/>
              </a:rPr>
              <a:t>Postępowanie prowadzone z własnej inicjatywy organu ścigania</a:t>
            </a:r>
          </a:p>
        </p:txBody>
      </p:sp>
    </p:spTree>
    <p:extLst>
      <p:ext uri="{BB962C8B-B14F-4D97-AF65-F5344CB8AC3E}">
        <p14:creationId xmlns:p14="http://schemas.microsoft.com/office/powerpoint/2010/main" val="207132398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pl-PL" sz="2300" dirty="0"/>
              <a:t>Zakres przestępstw ściganych z oskarżenia prywatnego jest podyktowany </a:t>
            </a:r>
            <a:r>
              <a:rPr lang="pl-PL" sz="2300" b="1" dirty="0"/>
              <a:t>szczególnym rodzajem dóbr prawnych o ściśle osobistym charakterze</a:t>
            </a:r>
            <a:r>
              <a:rPr lang="pl-PL" sz="2300" dirty="0"/>
              <a:t>.</a:t>
            </a:r>
          </a:p>
          <a:p>
            <a:pPr marL="109728" indent="0">
              <a:buNone/>
            </a:pPr>
            <a:endParaRPr lang="pl-PL" sz="2300" dirty="0"/>
          </a:p>
          <a:p>
            <a:r>
              <a:rPr lang="pl-PL" sz="2300" b="1" dirty="0"/>
              <a:t>Karalność jest uzależniona od woli dysponenta </a:t>
            </a:r>
            <a:r>
              <a:rPr lang="pl-PL" sz="2300" dirty="0"/>
              <a:t>danego dobra i leży przede wszystkim w jego interesie, a tylko pośrednio w interesie społecznym.</a:t>
            </a:r>
          </a:p>
          <a:p>
            <a:endParaRPr lang="pl-PL" sz="2300" dirty="0"/>
          </a:p>
          <a:p>
            <a:r>
              <a:rPr lang="pl-PL" sz="2300" dirty="0"/>
              <a:t>Jeżeli </a:t>
            </a:r>
            <a:r>
              <a:rPr lang="pl-PL" sz="2300" b="1" dirty="0"/>
              <a:t>prokurator zauważa interes społeczny </a:t>
            </a:r>
            <a:r>
              <a:rPr lang="pl-PL" sz="2300" dirty="0"/>
              <a:t>w ściganiu takich przestępstw z urzędu, może wszcząć postępowanie lub wstąpić do postępowania już wszczętego→ </a:t>
            </a:r>
            <a:r>
              <a:rPr lang="pl-PL" sz="2300" b="1" dirty="0"/>
              <a:t>art. 60 k.p.k.</a:t>
            </a:r>
          </a:p>
        </p:txBody>
      </p:sp>
      <p:sp>
        <p:nvSpPr>
          <p:cNvPr id="3" name="Title 2"/>
          <p:cNvSpPr>
            <a:spLocks noGrp="1"/>
          </p:cNvSpPr>
          <p:nvPr>
            <p:ph type="title"/>
          </p:nvPr>
        </p:nvSpPr>
        <p:spPr/>
        <p:txBody>
          <a:bodyPr/>
          <a:lstStyle/>
          <a:p>
            <a:pPr algn="ctr"/>
            <a:r>
              <a:rPr lang="pl-PL" dirty="0"/>
              <a:t>Tryb prywatnoskargowy</a:t>
            </a:r>
          </a:p>
        </p:txBody>
      </p:sp>
    </p:spTree>
    <p:extLst>
      <p:ext uri="{BB962C8B-B14F-4D97-AF65-F5344CB8AC3E}">
        <p14:creationId xmlns:p14="http://schemas.microsoft.com/office/powerpoint/2010/main" val="10678274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Strony postępowania sądowego</a:t>
            </a:r>
          </a:p>
        </p:txBody>
      </p:sp>
      <p:sp>
        <p:nvSpPr>
          <p:cNvPr id="3" name="Title 2"/>
          <p:cNvSpPr>
            <a:spLocks noGrp="1"/>
          </p:cNvSpPr>
          <p:nvPr>
            <p:ph type="title"/>
          </p:nvPr>
        </p:nvSpPr>
        <p:spPr>
          <a:xfrm>
            <a:off x="439612" y="476672"/>
            <a:ext cx="8229600" cy="1143000"/>
          </a:xfrm>
        </p:spPr>
        <p:txBody>
          <a:bodyPr/>
          <a:lstStyle/>
          <a:p>
            <a:pPr algn="ctr"/>
            <a:r>
              <a:rPr lang="pl-PL" dirty="0"/>
              <a:t>Strony procesowe</a:t>
            </a:r>
          </a:p>
        </p:txBody>
      </p:sp>
      <p:sp>
        <p:nvSpPr>
          <p:cNvPr id="4" name="Down Arrow 3"/>
          <p:cNvSpPr/>
          <p:nvPr/>
        </p:nvSpPr>
        <p:spPr>
          <a:xfrm>
            <a:off x="1423080" y="263242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Down Arrow 5"/>
          <p:cNvSpPr/>
          <p:nvPr/>
        </p:nvSpPr>
        <p:spPr>
          <a:xfrm>
            <a:off x="6968621" y="256325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extBox 6"/>
          <p:cNvSpPr txBox="1"/>
          <p:nvPr/>
        </p:nvSpPr>
        <p:spPr>
          <a:xfrm>
            <a:off x="215516" y="3726324"/>
            <a:ext cx="2952328" cy="369332"/>
          </a:xfrm>
          <a:prstGeom prst="rect">
            <a:avLst/>
          </a:prstGeom>
          <a:noFill/>
        </p:spPr>
        <p:txBody>
          <a:bodyPr wrap="square" rtlCol="0">
            <a:spAutoFit/>
          </a:bodyPr>
          <a:lstStyle/>
          <a:p>
            <a:pPr algn="ctr"/>
            <a:r>
              <a:rPr lang="pl-PL" b="1" dirty="0"/>
              <a:t>OSKARŻYCIEL</a:t>
            </a:r>
          </a:p>
        </p:txBody>
      </p:sp>
      <p:sp>
        <p:nvSpPr>
          <p:cNvPr id="8" name="TextBox 7"/>
          <p:cNvSpPr txBox="1"/>
          <p:nvPr/>
        </p:nvSpPr>
        <p:spPr>
          <a:xfrm>
            <a:off x="6876256" y="3356992"/>
            <a:ext cx="184731" cy="369332"/>
          </a:xfrm>
          <a:prstGeom prst="rect">
            <a:avLst/>
          </a:prstGeom>
          <a:noFill/>
        </p:spPr>
        <p:txBody>
          <a:bodyPr wrap="none" rtlCol="0">
            <a:spAutoFit/>
          </a:bodyPr>
          <a:lstStyle/>
          <a:p>
            <a:endParaRPr lang="pl-PL" dirty="0"/>
          </a:p>
        </p:txBody>
      </p:sp>
      <p:sp>
        <p:nvSpPr>
          <p:cNvPr id="10" name="TextBox 9"/>
          <p:cNvSpPr txBox="1"/>
          <p:nvPr/>
        </p:nvSpPr>
        <p:spPr>
          <a:xfrm>
            <a:off x="5534396" y="3541658"/>
            <a:ext cx="3168352" cy="369332"/>
          </a:xfrm>
          <a:prstGeom prst="rect">
            <a:avLst/>
          </a:prstGeom>
          <a:noFill/>
        </p:spPr>
        <p:txBody>
          <a:bodyPr wrap="square" rtlCol="0">
            <a:spAutoFit/>
          </a:bodyPr>
          <a:lstStyle/>
          <a:p>
            <a:endParaRPr lang="pl-PL" dirty="0"/>
          </a:p>
        </p:txBody>
      </p:sp>
      <p:sp>
        <p:nvSpPr>
          <p:cNvPr id="11" name="TextBox 10"/>
          <p:cNvSpPr txBox="1"/>
          <p:nvPr/>
        </p:nvSpPr>
        <p:spPr>
          <a:xfrm>
            <a:off x="5690879" y="3716661"/>
            <a:ext cx="3050628" cy="369332"/>
          </a:xfrm>
          <a:prstGeom prst="rect">
            <a:avLst/>
          </a:prstGeom>
          <a:noFill/>
        </p:spPr>
        <p:txBody>
          <a:bodyPr wrap="square" rtlCol="0">
            <a:spAutoFit/>
          </a:bodyPr>
          <a:lstStyle/>
          <a:p>
            <a:pPr algn="ctr"/>
            <a:r>
              <a:rPr lang="pl-PL" b="1" dirty="0"/>
              <a:t>OSKARŻONY</a:t>
            </a:r>
          </a:p>
        </p:txBody>
      </p:sp>
    </p:spTree>
    <p:extLst>
      <p:ext uri="{BB962C8B-B14F-4D97-AF65-F5344CB8AC3E}">
        <p14:creationId xmlns:p14="http://schemas.microsoft.com/office/powerpoint/2010/main" val="241536694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340768"/>
            <a:ext cx="8229600" cy="5040560"/>
          </a:xfrm>
        </p:spPr>
        <p:txBody>
          <a:bodyPr>
            <a:normAutofit fontScale="85000" lnSpcReduction="20000"/>
          </a:bodyPr>
          <a:lstStyle/>
          <a:p>
            <a:r>
              <a:rPr lang="pl-PL" b="1" dirty="0"/>
              <a:t>Oskarżony</a:t>
            </a:r>
            <a:r>
              <a:rPr lang="pl-PL" dirty="0"/>
              <a:t>- osoba, przeciwko której wniesiono </a:t>
            </a:r>
            <a:r>
              <a:rPr lang="pl-PL" b="1" dirty="0"/>
              <a:t>oskarżenie do sądu</a:t>
            </a:r>
            <a:r>
              <a:rPr lang="pl-PL" dirty="0"/>
              <a:t>, a także osoba, co do której prokurator złożył </a:t>
            </a:r>
            <a:r>
              <a:rPr lang="pl-PL" b="1" dirty="0"/>
              <a:t>wniosek o skazanie bez przeprowadzenia rozprawy </a:t>
            </a:r>
            <a:r>
              <a:rPr lang="pl-PL" dirty="0"/>
              <a:t>(art. 335 § 1 k.p.k.) lub </a:t>
            </a:r>
            <a:r>
              <a:rPr lang="pl-PL" b="1" dirty="0"/>
              <a:t>wniosek o warunkowe umorzenie postępowania </a:t>
            </a:r>
            <a:r>
              <a:rPr lang="pl-PL" dirty="0"/>
              <a:t>(art. 71 § 2 k.p.k.).</a:t>
            </a:r>
          </a:p>
          <a:p>
            <a:pPr marL="0" indent="0">
              <a:buNone/>
            </a:pPr>
            <a:endParaRPr lang="pl-PL" dirty="0"/>
          </a:p>
          <a:p>
            <a:r>
              <a:rPr lang="pl-PL" dirty="0"/>
              <a:t>Pojęcie oskarżenia obejmuje oskarżenie publiczne, oskarżenie subsydiarne i prywatne. </a:t>
            </a:r>
          </a:p>
          <a:p>
            <a:pPr marL="0" indent="0">
              <a:buNone/>
            </a:pPr>
            <a:endParaRPr lang="pl-PL" dirty="0"/>
          </a:p>
          <a:p>
            <a:r>
              <a:rPr lang="pl-PL" b="1" dirty="0"/>
              <a:t>W szerokim ujęciu (</a:t>
            </a:r>
            <a:r>
              <a:rPr lang="pl-PL" b="1" i="1" dirty="0"/>
              <a:t>sensu largo</a:t>
            </a:r>
            <a:r>
              <a:rPr lang="pl-PL" b="1" dirty="0"/>
              <a:t>)</a:t>
            </a:r>
            <a:r>
              <a:rPr lang="pl-PL" dirty="0"/>
              <a:t>, za oskarżonego uznaje się także </a:t>
            </a:r>
            <a:r>
              <a:rPr lang="pl-PL" b="1" dirty="0"/>
              <a:t>podejrzanego</a:t>
            </a:r>
            <a:r>
              <a:rPr lang="pl-PL" dirty="0"/>
              <a:t>, którym jest </a:t>
            </a:r>
          </a:p>
          <a:p>
            <a:pPr>
              <a:buFontTx/>
              <a:buChar char="-"/>
            </a:pPr>
            <a:r>
              <a:rPr lang="pl-PL" dirty="0"/>
              <a:t>osoba, co do której wydano postanowienie o przedstawieniu zarzutów albo </a:t>
            </a:r>
          </a:p>
          <a:p>
            <a:pPr>
              <a:buFontTx/>
              <a:buChar char="-"/>
            </a:pPr>
            <a:r>
              <a:rPr lang="pl-PL" dirty="0"/>
              <a:t>której bez wydania takiego postanowienia postawiono zarzut w związku z przystąpieniem do przesłuchania w charakterze podejrzanego.</a:t>
            </a:r>
          </a:p>
          <a:p>
            <a:endParaRPr lang="pl-PL" dirty="0"/>
          </a:p>
          <a:p>
            <a:pPr marL="109728" indent="0">
              <a:buNone/>
            </a:pPr>
            <a:endParaRPr lang="pl-PL" dirty="0"/>
          </a:p>
        </p:txBody>
      </p:sp>
      <p:sp>
        <p:nvSpPr>
          <p:cNvPr id="3" name="Title 2"/>
          <p:cNvSpPr>
            <a:spLocks noGrp="1"/>
          </p:cNvSpPr>
          <p:nvPr>
            <p:ph type="title"/>
          </p:nvPr>
        </p:nvSpPr>
        <p:spPr>
          <a:xfrm>
            <a:off x="467544" y="116632"/>
            <a:ext cx="8229600" cy="1143000"/>
          </a:xfrm>
        </p:spPr>
        <p:txBody>
          <a:bodyPr/>
          <a:lstStyle/>
          <a:p>
            <a:pPr algn="ctr"/>
            <a:r>
              <a:rPr lang="pl-PL" dirty="0"/>
              <a:t>Strony procesowe</a:t>
            </a:r>
          </a:p>
        </p:txBody>
      </p:sp>
    </p:spTree>
    <p:extLst>
      <p:ext uri="{BB962C8B-B14F-4D97-AF65-F5344CB8AC3E}">
        <p14:creationId xmlns:p14="http://schemas.microsoft.com/office/powerpoint/2010/main" val="204367620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3823"/>
            <a:ext cx="8229600" cy="1143000"/>
          </a:xfrm>
        </p:spPr>
        <p:txBody>
          <a:bodyPr/>
          <a:lstStyle/>
          <a:p>
            <a:pPr algn="ctr"/>
            <a:r>
              <a:rPr lang="pl-PL" dirty="0"/>
              <a:t>Obowiązki oskarżonego</a:t>
            </a:r>
          </a:p>
        </p:txBody>
      </p:sp>
      <p:sp>
        <p:nvSpPr>
          <p:cNvPr id="3" name="Content Placeholder 2"/>
          <p:cNvSpPr>
            <a:spLocks noGrp="1"/>
          </p:cNvSpPr>
          <p:nvPr>
            <p:ph idx="1"/>
          </p:nvPr>
        </p:nvSpPr>
        <p:spPr>
          <a:xfrm>
            <a:off x="457200" y="1196752"/>
            <a:ext cx="8229600" cy="5400600"/>
          </a:xfrm>
        </p:spPr>
        <p:txBody>
          <a:bodyPr>
            <a:normAutofit fontScale="70000" lnSpcReduction="20000"/>
          </a:bodyPr>
          <a:lstStyle/>
          <a:p>
            <a:r>
              <a:rPr lang="pl-PL" dirty="0"/>
              <a:t>Oskarżony </a:t>
            </a:r>
            <a:r>
              <a:rPr lang="pl-PL" b="1" dirty="0"/>
              <a:t>nie ma obowiązku dowodzenia swojej niewinności</a:t>
            </a:r>
            <a:r>
              <a:rPr lang="pl-PL" dirty="0"/>
              <a:t>, ani obowiązku dostarczania dowodów na swoją niekorzyść (art. 74 § 1 k.p.k.). </a:t>
            </a:r>
          </a:p>
          <a:p>
            <a:pPr marL="0" indent="0">
              <a:buNone/>
            </a:pPr>
            <a:endParaRPr lang="pl-PL" dirty="0"/>
          </a:p>
          <a:p>
            <a:r>
              <a:rPr lang="pl-PL" dirty="0"/>
              <a:t>Pomimo to, oskarżony obowiązany jest znosić </a:t>
            </a:r>
            <a:r>
              <a:rPr lang="pl-PL" b="1" dirty="0"/>
              <a:t>pewne działania organów postępowania</a:t>
            </a:r>
            <a:r>
              <a:rPr lang="pl-PL" dirty="0"/>
              <a:t>. Oskarżony jest obowiązany poddać się:</a:t>
            </a:r>
          </a:p>
          <a:p>
            <a:pPr marL="0" indent="0">
              <a:buNone/>
            </a:pPr>
            <a:endParaRPr lang="pl-PL" dirty="0"/>
          </a:p>
          <a:p>
            <a:pPr marL="0" lvl="0" indent="0">
              <a:buNone/>
            </a:pPr>
            <a:r>
              <a:rPr lang="pl-PL" dirty="0"/>
              <a:t>1. oględzinom zewnętrznym ciała oraz innym badaniom niepołączonym z naruszeniem integralności ciała; wolno także w szczególności od oskarżonego pobrać odciski, fotografować go oraz okazać w celach rozpoznawczych innym osobom,</a:t>
            </a:r>
          </a:p>
          <a:p>
            <a:pPr marL="0" lvl="0" indent="0">
              <a:buNone/>
            </a:pPr>
            <a:r>
              <a:rPr lang="pl-PL" dirty="0"/>
              <a:t>2. badaniom psychologicznym i psychiatrycznym oraz badaniom połączonym z dokonaniem zabiegów na jego ciele, z wyjątkiem chirurgicznych, pod warunkiem, że dokonywane są przez uprawnionego do tego pracownika służby zdrowia z zachowaniem wskazań wiedzy lekarskiej i nie zagrażają zdrowiu oskarżonego, jeżeli przeprowadzenie tych badań jest nieodzowne; w szczególności oskarżony jest obowiązany przy zachowaniu tych warunków poddać się pobraniu krwi, włosów lub wydzielin organizmu z zastrzeżeniem pkt 3,</a:t>
            </a:r>
          </a:p>
          <a:p>
            <a:pPr marL="0" lvl="0" indent="0">
              <a:buNone/>
            </a:pPr>
            <a:r>
              <a:rPr lang="pl-PL" dirty="0"/>
              <a:t>3. pobraniu przez funkcjonariusza Policji wymazu ze śluzówki policzków, jeżeli jest to nieodzowne i nie zachodzi obawa, że zagrażałoby to zdrowiu oskarżonego lub innych osób (art. 74 § 2 k.p.k.).</a:t>
            </a:r>
          </a:p>
          <a:p>
            <a:endParaRPr lang="pl-PL" dirty="0"/>
          </a:p>
        </p:txBody>
      </p:sp>
    </p:spTree>
    <p:extLst>
      <p:ext uri="{BB962C8B-B14F-4D97-AF65-F5344CB8AC3E}">
        <p14:creationId xmlns:p14="http://schemas.microsoft.com/office/powerpoint/2010/main" val="12603565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Obowiązki oskarżonego</a:t>
            </a:r>
          </a:p>
        </p:txBody>
      </p:sp>
      <p:sp>
        <p:nvSpPr>
          <p:cNvPr id="3" name="Content Placeholder 2"/>
          <p:cNvSpPr>
            <a:spLocks noGrp="1"/>
          </p:cNvSpPr>
          <p:nvPr>
            <p:ph idx="1"/>
          </p:nvPr>
        </p:nvSpPr>
        <p:spPr/>
        <p:txBody>
          <a:bodyPr/>
          <a:lstStyle/>
          <a:p>
            <a:r>
              <a:rPr lang="pl-PL" b="1" dirty="0"/>
              <a:t>Obowiązek stawiennictwa </a:t>
            </a:r>
            <a:r>
              <a:rPr lang="pl-PL" dirty="0"/>
              <a:t>na każde wezwanie (art. 75 </a:t>
            </a:r>
            <a:r>
              <a:rPr lang="pl-PL" sz="2800" dirty="0"/>
              <a:t>§ 1 k.p.k.)</a:t>
            </a:r>
          </a:p>
          <a:p>
            <a:r>
              <a:rPr lang="pl-PL" b="1" dirty="0"/>
              <a:t>Obowiązek zawiadamiania o każdej zmianie swojego miejsca zamieszkania lub pobytu trwającego dłużej niż 7 dni</a:t>
            </a:r>
            <a:r>
              <a:rPr lang="pl-PL" dirty="0"/>
              <a:t>, w tym także z powodu pozbawienia wolności w innej sprawie, jak również o każdej zmianie danych umożliwiających kontaktowanie się, wskazanych w art. 213 § 1 k.p.k., o których wie, że są znane organowi prowadzącemu postępowanie.</a:t>
            </a:r>
          </a:p>
        </p:txBody>
      </p:sp>
    </p:spTree>
    <p:extLst>
      <p:ext uri="{BB962C8B-B14F-4D97-AF65-F5344CB8AC3E}">
        <p14:creationId xmlns:p14="http://schemas.microsoft.com/office/powerpoint/2010/main" val="24077844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484784"/>
            <a:ext cx="8892480" cy="3308598"/>
          </a:xfrm>
          <a:prstGeom prst="rect">
            <a:avLst/>
          </a:prstGeom>
          <a:noFill/>
        </p:spPr>
        <p:txBody>
          <a:bodyPr wrap="square" rtlCol="0">
            <a:spAutoFit/>
          </a:bodyPr>
          <a:lstStyle/>
          <a:p>
            <a:r>
              <a:rPr lang="pl-PL" sz="2300" b="1" dirty="0"/>
              <a:t>Odmowa poddania się czynnościom</a:t>
            </a:r>
            <a:r>
              <a:rPr lang="pl-PL" sz="2300" dirty="0"/>
              <a:t>                      może skutkować zatrzymaniem i przymusowym doprowadzeniem oskarżonego, nawet z zastosowaniem siły fizycznej lub środków technicznych służących obezwładnieniu, w zakresie niezbędnym do wykonania danej czynności (art. 75 § 3a k.p.k.).</a:t>
            </a:r>
          </a:p>
          <a:p>
            <a:endParaRPr lang="pl-PL" sz="2300" dirty="0"/>
          </a:p>
          <a:p>
            <a:r>
              <a:rPr lang="pl-PL" sz="2300" b="1" dirty="0"/>
              <a:t>Nieusprawiedliwione niestawiennictwo                  </a:t>
            </a:r>
            <a:r>
              <a:rPr lang="pl-PL" sz="2300" dirty="0"/>
              <a:t>może skutkować </a:t>
            </a:r>
            <a:r>
              <a:rPr lang="pl-PL" sz="2400" dirty="0"/>
              <a:t>jego zatrzymaniem i przymusowym doprowadzeniem do organu wzywającego. </a:t>
            </a:r>
            <a:endParaRPr lang="pl-PL" sz="2300" dirty="0"/>
          </a:p>
        </p:txBody>
      </p:sp>
      <p:sp>
        <p:nvSpPr>
          <p:cNvPr id="3" name="Right Arrow 2"/>
          <p:cNvSpPr/>
          <p:nvPr/>
        </p:nvSpPr>
        <p:spPr>
          <a:xfrm>
            <a:off x="5652120" y="146882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Right Arrow 3"/>
          <p:cNvSpPr/>
          <p:nvPr/>
        </p:nvSpPr>
        <p:spPr>
          <a:xfrm>
            <a:off x="5796136" y="354477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41005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628800"/>
            <a:ext cx="8229600" cy="4896544"/>
          </a:xfrm>
        </p:spPr>
        <p:txBody>
          <a:bodyPr>
            <a:normAutofit fontScale="92500" lnSpcReduction="10000"/>
          </a:bodyPr>
          <a:lstStyle/>
          <a:p>
            <a:r>
              <a:rPr lang="pl-PL" b="1" dirty="0"/>
              <a:t>Art. 10 Konstytucji RP</a:t>
            </a:r>
          </a:p>
          <a:p>
            <a:pPr marL="109728" indent="0">
              <a:buNone/>
            </a:pPr>
            <a:endParaRPr lang="pl-PL" b="1" dirty="0"/>
          </a:p>
          <a:p>
            <a:pPr marL="624078" indent="-514350">
              <a:buAutoNum type="arabicPeriod"/>
            </a:pPr>
            <a:r>
              <a:rPr lang="pl-PL" dirty="0"/>
              <a:t>Ustrój Rzeczypospolitej Polskiej opiera się na </a:t>
            </a:r>
            <a:r>
              <a:rPr lang="pl-PL" b="1" dirty="0"/>
              <a:t>podziale i równowadze</a:t>
            </a:r>
            <a:r>
              <a:rPr lang="pl-PL" dirty="0"/>
              <a:t> władzy ustawodawczej, władzy wykonawczej i władzy </a:t>
            </a:r>
            <a:r>
              <a:rPr lang="pl-PL" b="1" dirty="0"/>
              <a:t>sądowniczej</a:t>
            </a:r>
            <a:r>
              <a:rPr lang="pl-PL" dirty="0"/>
              <a:t>.</a:t>
            </a:r>
          </a:p>
          <a:p>
            <a:pPr marL="624078" indent="-514350">
              <a:buAutoNum type="arabicPeriod"/>
            </a:pPr>
            <a:endParaRPr lang="pl-PL" dirty="0"/>
          </a:p>
          <a:p>
            <a:pPr marL="624078" indent="-514350">
              <a:buFont typeface="Wingdings 3"/>
              <a:buAutoNum type="arabicPeriod"/>
            </a:pPr>
            <a:r>
              <a:rPr lang="pl-PL" dirty="0"/>
              <a:t>Władzę ustawodawczą sprawują Sejm i Senat, władzę wykonawczą Prezydent Rzeczypospolitej Polskiej i Rada Ministrów, a </a:t>
            </a:r>
            <a:r>
              <a:rPr lang="pl-PL" b="1" dirty="0"/>
              <a:t>władzę sądowniczą sądy i trybunały</a:t>
            </a:r>
            <a:r>
              <a:rPr lang="pl-PL" dirty="0"/>
              <a:t>.</a:t>
            </a:r>
          </a:p>
          <a:p>
            <a:pPr marL="109728" indent="0">
              <a:buNone/>
            </a:pPr>
            <a:endParaRPr lang="pl-PL" dirty="0"/>
          </a:p>
          <a:p>
            <a:pPr marL="109728" indent="0">
              <a:buNone/>
            </a:pPr>
            <a:br>
              <a:rPr lang="pl-PL" b="1" dirty="0"/>
            </a:br>
            <a:endParaRPr lang="pl-PL" dirty="0"/>
          </a:p>
        </p:txBody>
      </p:sp>
    </p:spTree>
    <p:extLst>
      <p:ext uri="{BB962C8B-B14F-4D97-AF65-F5344CB8AC3E}">
        <p14:creationId xmlns:p14="http://schemas.microsoft.com/office/powerpoint/2010/main" val="203514431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Strony postępowania przygotowawczego</a:t>
            </a:r>
          </a:p>
        </p:txBody>
      </p:sp>
      <p:sp>
        <p:nvSpPr>
          <p:cNvPr id="3" name="Title 2"/>
          <p:cNvSpPr>
            <a:spLocks noGrp="1"/>
          </p:cNvSpPr>
          <p:nvPr>
            <p:ph type="title"/>
          </p:nvPr>
        </p:nvSpPr>
        <p:spPr/>
        <p:txBody>
          <a:bodyPr/>
          <a:lstStyle/>
          <a:p>
            <a:pPr algn="ctr"/>
            <a:r>
              <a:rPr lang="pl-PL" dirty="0"/>
              <a:t>Strony procesowe</a:t>
            </a:r>
          </a:p>
        </p:txBody>
      </p:sp>
      <p:sp>
        <p:nvSpPr>
          <p:cNvPr id="4" name="Down Arrow 3"/>
          <p:cNvSpPr/>
          <p:nvPr/>
        </p:nvSpPr>
        <p:spPr>
          <a:xfrm>
            <a:off x="1423080" y="27479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Down Arrow 5"/>
          <p:cNvSpPr/>
          <p:nvPr/>
        </p:nvSpPr>
        <p:spPr>
          <a:xfrm>
            <a:off x="6876256" y="274791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extBox 6"/>
          <p:cNvSpPr txBox="1"/>
          <p:nvPr/>
        </p:nvSpPr>
        <p:spPr>
          <a:xfrm>
            <a:off x="215516" y="4005067"/>
            <a:ext cx="2952328" cy="369332"/>
          </a:xfrm>
          <a:prstGeom prst="rect">
            <a:avLst/>
          </a:prstGeom>
          <a:noFill/>
        </p:spPr>
        <p:txBody>
          <a:bodyPr wrap="square" rtlCol="0">
            <a:spAutoFit/>
          </a:bodyPr>
          <a:lstStyle/>
          <a:p>
            <a:pPr algn="ctr"/>
            <a:r>
              <a:rPr lang="pl-PL" b="1" dirty="0"/>
              <a:t>POKRZYWDZONY</a:t>
            </a:r>
          </a:p>
        </p:txBody>
      </p:sp>
      <p:sp>
        <p:nvSpPr>
          <p:cNvPr id="8" name="TextBox 7"/>
          <p:cNvSpPr txBox="1"/>
          <p:nvPr/>
        </p:nvSpPr>
        <p:spPr>
          <a:xfrm>
            <a:off x="6876256" y="3356992"/>
            <a:ext cx="184731" cy="369332"/>
          </a:xfrm>
          <a:prstGeom prst="rect">
            <a:avLst/>
          </a:prstGeom>
          <a:noFill/>
        </p:spPr>
        <p:txBody>
          <a:bodyPr wrap="none" rtlCol="0">
            <a:spAutoFit/>
          </a:bodyPr>
          <a:lstStyle/>
          <a:p>
            <a:endParaRPr lang="pl-PL" dirty="0"/>
          </a:p>
        </p:txBody>
      </p:sp>
      <p:sp>
        <p:nvSpPr>
          <p:cNvPr id="10" name="TextBox 9"/>
          <p:cNvSpPr txBox="1"/>
          <p:nvPr/>
        </p:nvSpPr>
        <p:spPr>
          <a:xfrm>
            <a:off x="5534396" y="3541658"/>
            <a:ext cx="3168352" cy="369332"/>
          </a:xfrm>
          <a:prstGeom prst="rect">
            <a:avLst/>
          </a:prstGeom>
          <a:noFill/>
        </p:spPr>
        <p:txBody>
          <a:bodyPr wrap="square" rtlCol="0">
            <a:spAutoFit/>
          </a:bodyPr>
          <a:lstStyle/>
          <a:p>
            <a:endParaRPr lang="pl-PL" dirty="0"/>
          </a:p>
        </p:txBody>
      </p:sp>
      <p:sp>
        <p:nvSpPr>
          <p:cNvPr id="11" name="TextBox 10"/>
          <p:cNvSpPr txBox="1"/>
          <p:nvPr/>
        </p:nvSpPr>
        <p:spPr>
          <a:xfrm>
            <a:off x="5580084" y="4034982"/>
            <a:ext cx="3050628" cy="369332"/>
          </a:xfrm>
          <a:prstGeom prst="rect">
            <a:avLst/>
          </a:prstGeom>
          <a:noFill/>
        </p:spPr>
        <p:txBody>
          <a:bodyPr wrap="square" rtlCol="0">
            <a:spAutoFit/>
          </a:bodyPr>
          <a:lstStyle/>
          <a:p>
            <a:pPr algn="ctr"/>
            <a:r>
              <a:rPr lang="pl-PL" b="1" dirty="0"/>
              <a:t>PODEJRZANY</a:t>
            </a:r>
          </a:p>
        </p:txBody>
      </p:sp>
    </p:spTree>
    <p:extLst>
      <p:ext uri="{BB962C8B-B14F-4D97-AF65-F5344CB8AC3E}">
        <p14:creationId xmlns:p14="http://schemas.microsoft.com/office/powerpoint/2010/main" val="16972426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Podejrzany</a:t>
            </a:r>
          </a:p>
        </p:txBody>
      </p:sp>
      <p:sp>
        <p:nvSpPr>
          <p:cNvPr id="3" name="Content Placeholder 2"/>
          <p:cNvSpPr>
            <a:spLocks noGrp="1"/>
          </p:cNvSpPr>
          <p:nvPr>
            <p:ph idx="1"/>
          </p:nvPr>
        </p:nvSpPr>
        <p:spPr>
          <a:xfrm>
            <a:off x="467544" y="2348880"/>
            <a:ext cx="8229600" cy="2357616"/>
          </a:xfrm>
        </p:spPr>
        <p:txBody>
          <a:bodyPr/>
          <a:lstStyle/>
          <a:p>
            <a:pPr marL="0" indent="0">
              <a:buNone/>
            </a:pPr>
            <a:r>
              <a:rPr lang="pl-PL" sz="2800" dirty="0"/>
              <a:t>Osoba, co do której wydano </a:t>
            </a:r>
            <a:r>
              <a:rPr lang="pl-PL" sz="2800" b="1" dirty="0"/>
              <a:t>postanowienie o przedstawieniu zarzutów</a:t>
            </a:r>
            <a:r>
              <a:rPr lang="pl-PL" sz="2800" dirty="0"/>
              <a:t>, albo której bez wydania takiego postanowienia postawiono zarzut w związku z przystąpieniem do </a:t>
            </a:r>
            <a:r>
              <a:rPr lang="pl-PL" sz="2800" b="1" dirty="0"/>
              <a:t>przesłuchania w charakterze podejrzanego</a:t>
            </a:r>
          </a:p>
          <a:p>
            <a:pPr marL="0" indent="0">
              <a:buNone/>
            </a:pPr>
            <a:endParaRPr lang="pl-PL" dirty="0"/>
          </a:p>
        </p:txBody>
      </p:sp>
    </p:spTree>
    <p:extLst>
      <p:ext uri="{BB962C8B-B14F-4D97-AF65-F5344CB8AC3E}">
        <p14:creationId xmlns:p14="http://schemas.microsoft.com/office/powerpoint/2010/main" val="13628934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Osoba podejrzana</a:t>
            </a:r>
          </a:p>
        </p:txBody>
      </p:sp>
      <p:sp>
        <p:nvSpPr>
          <p:cNvPr id="3" name="Content Placeholder 2"/>
          <p:cNvSpPr>
            <a:spLocks noGrp="1"/>
          </p:cNvSpPr>
          <p:nvPr>
            <p:ph idx="1"/>
          </p:nvPr>
        </p:nvSpPr>
        <p:spPr>
          <a:xfrm>
            <a:off x="467544" y="2492896"/>
            <a:ext cx="8229600" cy="2429624"/>
          </a:xfrm>
        </p:spPr>
        <p:txBody>
          <a:bodyPr>
            <a:normAutofit/>
          </a:bodyPr>
          <a:lstStyle/>
          <a:p>
            <a:pPr marL="0" indent="0">
              <a:buNone/>
            </a:pPr>
            <a:r>
              <a:rPr lang="pl-PL" dirty="0"/>
              <a:t>osoba, co do której organy posiadają informacje typujące ją na sprawcę przestępstwa i wobec której kierują postępowanie, pomimo że nie postawiono jej żadnych zarzutów. Osoba podejrzana nie posiada statusu strony, ale przysługują jej nieliczne uprawnienia</a:t>
            </a:r>
          </a:p>
        </p:txBody>
      </p:sp>
    </p:spTree>
    <p:extLst>
      <p:ext uri="{BB962C8B-B14F-4D97-AF65-F5344CB8AC3E}">
        <p14:creationId xmlns:p14="http://schemas.microsoft.com/office/powerpoint/2010/main" val="25211403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1143000"/>
          </a:xfrm>
        </p:spPr>
        <p:txBody>
          <a:bodyPr/>
          <a:lstStyle/>
          <a:p>
            <a:pPr algn="ctr"/>
            <a:r>
              <a:rPr lang="pl-PL" dirty="0"/>
              <a:t>Pokrzywdzony</a:t>
            </a:r>
          </a:p>
        </p:txBody>
      </p:sp>
      <p:sp>
        <p:nvSpPr>
          <p:cNvPr id="3" name="Content Placeholder 2"/>
          <p:cNvSpPr>
            <a:spLocks noGrp="1"/>
          </p:cNvSpPr>
          <p:nvPr>
            <p:ph idx="1"/>
          </p:nvPr>
        </p:nvSpPr>
        <p:spPr>
          <a:xfrm>
            <a:off x="467544" y="2348880"/>
            <a:ext cx="8229600" cy="1637536"/>
          </a:xfrm>
        </p:spPr>
        <p:txBody>
          <a:bodyPr/>
          <a:lstStyle/>
          <a:p>
            <a:r>
              <a:rPr lang="pl-PL" dirty="0"/>
              <a:t>Osoba fizyczna lub prawna, której dobro prawne zostało bezpośrednio naruszone lub zagrożone przez przestępstwo.</a:t>
            </a:r>
          </a:p>
        </p:txBody>
      </p:sp>
    </p:spTree>
    <p:extLst>
      <p:ext uri="{BB962C8B-B14F-4D97-AF65-F5344CB8AC3E}">
        <p14:creationId xmlns:p14="http://schemas.microsoft.com/office/powerpoint/2010/main" val="241513267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p:txBody>
          <a:bodyPr>
            <a:normAutofit fontScale="77500" lnSpcReduction="20000"/>
          </a:bodyPr>
          <a:lstStyle/>
          <a:p>
            <a:r>
              <a:rPr lang="pl-PL" dirty="0"/>
              <a:t>Za pokrzywdzonego uważa się także </a:t>
            </a:r>
            <a:r>
              <a:rPr lang="pl-PL" b="1" dirty="0"/>
              <a:t>zakład ubezpieczeń</a:t>
            </a:r>
            <a:r>
              <a:rPr lang="pl-PL" dirty="0"/>
              <a:t> w zakresie w jakim pokrył szkodę wyrządzoną pokrzywdzonemu przez przestępstwo lub jest zobowiązany do jej pokrycia (art. 49 § 3 k.p.k.).</a:t>
            </a:r>
          </a:p>
          <a:p>
            <a:r>
              <a:rPr lang="pl-PL" dirty="0"/>
              <a:t>Prawa pokrzywdzonego mogą zaś wykonywać: </a:t>
            </a:r>
          </a:p>
          <a:p>
            <a:pPr marL="514350" lvl="0" indent="-514350">
              <a:buAutoNum type="arabicPeriod"/>
            </a:pPr>
            <a:r>
              <a:rPr lang="pl-PL" b="1" dirty="0"/>
              <a:t>organy Państwowej Inspekcji Pracy</a:t>
            </a:r>
            <a:r>
              <a:rPr lang="pl-PL" dirty="0"/>
              <a:t>, w sprawach o przestępstwa przeciwko prawom osób wykonujących pracę zarobkową, o których mowa w art. 218-221 oraz w art. 225 § 2 k.k., jeżeli w zakresie swego działania ujawniły przestępstwo lub wystąpiły o wszczęcie postępowania (art. 49 § 3a k.p.k.),</a:t>
            </a:r>
          </a:p>
          <a:p>
            <a:pPr marL="514350" lvl="0" indent="-514350">
              <a:buAutoNum type="arabicPeriod"/>
            </a:pPr>
            <a:r>
              <a:rPr lang="pl-PL" b="1" dirty="0"/>
              <a:t>organy kontroli państwowej</a:t>
            </a:r>
            <a:r>
              <a:rPr lang="pl-PL" dirty="0"/>
              <a:t> w sprawach o przestępstwa, którymi wyrządzono szkodę w mieniu instytucji lub jednostki organizacyjnej, o której mowa w art. 49 § 2 k.p.k., jeżeli nie działa organ pokrzywdzonej instytucji lub jednostki organizacyjnej, ale jedynie wówczas gdy organy kontroli państwowej w zakresie swojego działania ujawniły przestępstwo lub wystąpiły o wszczęcie postępowania.</a:t>
            </a:r>
          </a:p>
          <a:p>
            <a:endParaRPr lang="pl-PL" dirty="0"/>
          </a:p>
        </p:txBody>
      </p:sp>
    </p:spTree>
    <p:extLst>
      <p:ext uri="{BB962C8B-B14F-4D97-AF65-F5344CB8AC3E}">
        <p14:creationId xmlns:p14="http://schemas.microsoft.com/office/powerpoint/2010/main" val="7461827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Pokrzywdzony</a:t>
            </a:r>
          </a:p>
        </p:txBody>
      </p:sp>
      <p:sp>
        <p:nvSpPr>
          <p:cNvPr id="3" name="Content Placeholder 2"/>
          <p:cNvSpPr>
            <a:spLocks noGrp="1"/>
          </p:cNvSpPr>
          <p:nvPr>
            <p:ph idx="1"/>
          </p:nvPr>
        </p:nvSpPr>
        <p:spPr>
          <a:xfrm>
            <a:off x="457200" y="1935480"/>
            <a:ext cx="8229600" cy="4517856"/>
          </a:xfrm>
        </p:spPr>
        <p:txBody>
          <a:bodyPr>
            <a:normAutofit fontScale="92500" lnSpcReduction="10000"/>
          </a:bodyPr>
          <a:lstStyle/>
          <a:p>
            <a:r>
              <a:rPr lang="pl-PL" dirty="0"/>
              <a:t>Posiada status strony postępowania przygotowawczego i ze względu na to przysługuje mu szereg uprawnień na tym etapie postępowania, o czym jest pouczany przed pierwszym przesłuchaniem</a:t>
            </a:r>
          </a:p>
          <a:p>
            <a:r>
              <a:rPr lang="pl-PL" dirty="0"/>
              <a:t>Przykładowe uprawnienia:</a:t>
            </a:r>
          </a:p>
          <a:p>
            <a:pPr>
              <a:buFontTx/>
              <a:buChar char="-"/>
            </a:pPr>
            <a:r>
              <a:rPr lang="pl-PL" dirty="0"/>
              <a:t>składanie wniosków o dokonanie czynności śledztwa,</a:t>
            </a:r>
          </a:p>
          <a:p>
            <a:pPr>
              <a:buFontTx/>
              <a:buChar char="-"/>
            </a:pPr>
            <a:r>
              <a:rPr lang="pl-PL" dirty="0"/>
              <a:t>korzystania z pomocy pełnomocnika,</a:t>
            </a:r>
          </a:p>
          <a:p>
            <a:pPr>
              <a:buFontTx/>
              <a:buChar char="-"/>
            </a:pPr>
            <a:r>
              <a:rPr lang="pl-PL" dirty="0"/>
              <a:t>wyrażenie zgody na skierowanie sprawy do mediacji,</a:t>
            </a:r>
          </a:p>
          <a:p>
            <a:pPr>
              <a:buFontTx/>
              <a:buChar char="-"/>
            </a:pPr>
            <a:r>
              <a:rPr lang="pl-PL" dirty="0"/>
              <a:t>złożenie zażalenia na odmowę wszczęcia śledztwa lub dochodzenia oraz na umorzenie postępowania przygotowawczego.</a:t>
            </a:r>
          </a:p>
          <a:p>
            <a:r>
              <a:rPr lang="pl-PL" dirty="0"/>
              <a:t>Zob. art. 300 § 2 k.p.k.</a:t>
            </a:r>
          </a:p>
          <a:p>
            <a:pPr>
              <a:buFontTx/>
              <a:buChar char="-"/>
            </a:pPr>
            <a:endParaRPr lang="pl-PL" dirty="0"/>
          </a:p>
          <a:p>
            <a:pPr>
              <a:buFontTx/>
              <a:buChar char="-"/>
            </a:pPr>
            <a:endParaRPr lang="pl-PL" dirty="0"/>
          </a:p>
          <a:p>
            <a:endParaRPr lang="pl-PL" dirty="0"/>
          </a:p>
          <a:p>
            <a:endParaRPr lang="pl-PL" dirty="0"/>
          </a:p>
          <a:p>
            <a:pPr marL="0" indent="0">
              <a:buNone/>
            </a:pPr>
            <a:endParaRPr lang="pl-PL" dirty="0"/>
          </a:p>
        </p:txBody>
      </p:sp>
    </p:spTree>
    <p:extLst>
      <p:ext uri="{BB962C8B-B14F-4D97-AF65-F5344CB8AC3E}">
        <p14:creationId xmlns:p14="http://schemas.microsoft.com/office/powerpoint/2010/main" val="75913757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548680"/>
            <a:ext cx="8229600" cy="1143000"/>
          </a:xfrm>
        </p:spPr>
        <p:txBody>
          <a:bodyPr>
            <a:normAutofit fontScale="90000"/>
          </a:bodyPr>
          <a:lstStyle/>
          <a:p>
            <a:pPr algn="ctr"/>
            <a:r>
              <a:rPr lang="pl-PL" sz="3300" dirty="0">
                <a:latin typeface="+mn-lt"/>
              </a:rPr>
              <a:t>Prawo do złożenia wniosku o przeprowadzenie czynności w postępowaniu przygotowawczym </a:t>
            </a:r>
          </a:p>
        </p:txBody>
      </p:sp>
      <p:sp>
        <p:nvSpPr>
          <p:cNvPr id="3" name="Symbol zastępczy zawartości 2"/>
          <p:cNvSpPr>
            <a:spLocks noGrp="1"/>
          </p:cNvSpPr>
          <p:nvPr>
            <p:ph idx="1"/>
          </p:nvPr>
        </p:nvSpPr>
        <p:spPr/>
        <p:txBody>
          <a:bodyPr>
            <a:normAutofit fontScale="92500"/>
          </a:bodyPr>
          <a:lstStyle/>
          <a:p>
            <a:pPr algn="just"/>
            <a:r>
              <a:rPr lang="pl-PL" dirty="0"/>
              <a:t>Inkwizycyjny charakter postępowania przygotowawczego nie wyłącza prawa stron do złożenia wniosku dowodowego. Zastosowanie ma art. 167 – dowody przeprowadza się na wniosek stron lub z urzędu. </a:t>
            </a:r>
          </a:p>
          <a:p>
            <a:pPr algn="just"/>
            <a:r>
              <a:rPr lang="pl-PL" dirty="0"/>
              <a:t>Art. 315 § 1 k.p.k. – Podejrzany i jego obrońca oraz pokrzywdzony i jego pełnomocnik mogą składać wnioski o dokonanie czynności śledztwa (dot. także dochodzenia).  </a:t>
            </a:r>
          </a:p>
          <a:p>
            <a:pPr algn="just"/>
            <a:r>
              <a:rPr lang="pl-PL" dirty="0"/>
              <a:t>Art. 316 § 3 k.p.k. – prawo do żądania przesłuchania świadka przez sąd, jeżeli istnieje niebezpieczeństwo, że nie będzie można go przesłuchać na rozprawie. </a:t>
            </a:r>
          </a:p>
          <a:p>
            <a:pPr algn="just"/>
            <a:endParaRPr lang="pl-PL" dirty="0"/>
          </a:p>
          <a:p>
            <a:pPr algn="just"/>
            <a:endParaRPr lang="pl-PL" dirty="0"/>
          </a:p>
        </p:txBody>
      </p:sp>
    </p:spTree>
    <p:extLst>
      <p:ext uri="{BB962C8B-B14F-4D97-AF65-F5344CB8AC3E}">
        <p14:creationId xmlns:p14="http://schemas.microsoft.com/office/powerpoint/2010/main" val="189589166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251520" y="1556792"/>
            <a:ext cx="8784976" cy="5184576"/>
          </a:xfrm>
        </p:spPr>
        <p:txBody>
          <a:bodyPr>
            <a:normAutofit fontScale="70000" lnSpcReduction="20000"/>
          </a:bodyPr>
          <a:lstStyle/>
          <a:p>
            <a:pPr marL="514350" indent="-514350" algn="just">
              <a:lnSpc>
                <a:spcPct val="120000"/>
              </a:lnSpc>
              <a:buFont typeface="+mj-lt"/>
              <a:buAutoNum type="arabicPeriod"/>
            </a:pPr>
            <a:r>
              <a:rPr lang="pl-PL" sz="2200" dirty="0"/>
              <a:t>Art. 315 </a:t>
            </a:r>
            <a:r>
              <a:rPr lang="pl-PL" dirty="0"/>
              <a:t>§ 2 k.p.k. – „</a:t>
            </a:r>
            <a:r>
              <a:rPr lang="pl-PL" b="1" dirty="0"/>
              <a:t>czynności wnioskowe</a:t>
            </a:r>
            <a:r>
              <a:rPr lang="pl-PL" dirty="0"/>
              <a:t>” stronie, która złożyła wniosek oraz jej obrońcy lub pełnomocnikowi nie można odmówić wzięcia udziału w czynności, jeżeli tego żądają. Można jednak nie sprowadzać podejrzanego pozbawionego wolności, jeżeli spowodowałoby to poważne trudności. </a:t>
            </a:r>
          </a:p>
          <a:p>
            <a:pPr lvl="1" algn="just">
              <a:lnSpc>
                <a:spcPct val="120000"/>
              </a:lnSpc>
            </a:pPr>
            <a:r>
              <a:rPr lang="pl-PL" dirty="0"/>
              <a:t>uprawniony do udziału w czynności powinien zostać o niej powiadomiony zgodnie z art. 117 k.p.k. </a:t>
            </a:r>
          </a:p>
          <a:p>
            <a:pPr lvl="1" algn="just">
              <a:lnSpc>
                <a:spcPct val="120000"/>
              </a:lnSpc>
            </a:pPr>
            <a:r>
              <a:rPr lang="pl-PL" dirty="0"/>
              <a:t>„Poważne trudności” to np. znaczna odległość między miejscem, gdzie przebywa podejrzany a miejscem przeprowadzenia czynności. </a:t>
            </a:r>
          </a:p>
          <a:p>
            <a:pPr lvl="1" algn="just">
              <a:lnSpc>
                <a:spcPct val="120000"/>
              </a:lnSpc>
            </a:pPr>
            <a:r>
              <a:rPr lang="pl-PL" dirty="0"/>
              <a:t>Jeżeli strona złożyła wniosek, ale nie uczestniczyła w czynności nie można jej odmówić udostępnienia akt w tym zakresie (np. protokołu przesłuchania – por. art. 157 § 3)</a:t>
            </a:r>
          </a:p>
          <a:p>
            <a:pPr marL="514350" indent="-514350" algn="just">
              <a:lnSpc>
                <a:spcPct val="120000"/>
              </a:lnSpc>
              <a:buFont typeface="+mj-lt"/>
              <a:buAutoNum type="arabicPeriod"/>
            </a:pPr>
            <a:r>
              <a:rPr lang="pl-PL" dirty="0"/>
              <a:t>Art. 316  §  1 – prawo do udziału w </a:t>
            </a:r>
            <a:r>
              <a:rPr lang="pl-PL" b="1" u="sng" dirty="0"/>
              <a:t>czynnościach niepowtarzalnych </a:t>
            </a:r>
            <a:r>
              <a:rPr lang="pl-PL" dirty="0"/>
              <a:t>(chyba że zachodzi niebezpieczeństwo utraty lub zniekształcenia dowodu)</a:t>
            </a:r>
          </a:p>
          <a:p>
            <a:pPr lvl="1" algn="just">
              <a:lnSpc>
                <a:spcPct val="120000"/>
              </a:lnSpc>
            </a:pPr>
            <a:r>
              <a:rPr lang="pl-PL" dirty="0"/>
              <a:t>art. 316 § 2 – podejrzanego pozbawionego wolności nie sprowadza się, wtedy gdy zwłoka grozi utratą lub zniekształceniem dowodu. </a:t>
            </a:r>
          </a:p>
        </p:txBody>
      </p:sp>
    </p:spTree>
    <p:extLst>
      <p:ext uri="{BB962C8B-B14F-4D97-AF65-F5344CB8AC3E}">
        <p14:creationId xmlns:p14="http://schemas.microsoft.com/office/powerpoint/2010/main" val="248682927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60648"/>
            <a:ext cx="8229600" cy="1143000"/>
          </a:xfrm>
        </p:spPr>
        <p:txBody>
          <a:bodyPr>
            <a:normAutofit/>
          </a:bodyPr>
          <a:lstStyle/>
          <a:p>
            <a:pPr algn="ctr"/>
            <a:r>
              <a:rPr lang="pl-PL" sz="3300" dirty="0">
                <a:latin typeface="+mn-lt"/>
              </a:rPr>
              <a:t>Prawo do udziału w czynnościach postępowania przygotowawczego </a:t>
            </a:r>
          </a:p>
        </p:txBody>
      </p:sp>
      <p:sp>
        <p:nvSpPr>
          <p:cNvPr id="3" name="Symbol zastępczy zawartości 2"/>
          <p:cNvSpPr>
            <a:spLocks noGrp="1"/>
          </p:cNvSpPr>
          <p:nvPr>
            <p:ph idx="1"/>
          </p:nvPr>
        </p:nvSpPr>
        <p:spPr>
          <a:xfrm>
            <a:off x="457200" y="1628800"/>
            <a:ext cx="8229600" cy="4695800"/>
          </a:xfrm>
        </p:spPr>
        <p:txBody>
          <a:bodyPr>
            <a:normAutofit fontScale="77500" lnSpcReduction="20000"/>
          </a:bodyPr>
          <a:lstStyle/>
          <a:p>
            <a:pPr marL="514350" indent="-514350" algn="just">
              <a:lnSpc>
                <a:spcPct val="120000"/>
              </a:lnSpc>
              <a:buFont typeface="+mj-lt"/>
              <a:buAutoNum type="arabicPeriod" startAt="3"/>
            </a:pPr>
            <a:r>
              <a:rPr lang="pl-PL" dirty="0"/>
              <a:t>Art. 317 </a:t>
            </a:r>
            <a:r>
              <a:rPr lang="pl-PL" sz="2400" dirty="0"/>
              <a:t>§ 1 – prawo do udziału w innych czynnościach niż powyższe, jeżeli strony zgłosiły takie żądanie</a:t>
            </a:r>
          </a:p>
          <a:p>
            <a:pPr lvl="1" algn="just">
              <a:lnSpc>
                <a:spcPct val="120000"/>
              </a:lnSpc>
            </a:pPr>
            <a:r>
              <a:rPr lang="pl-PL" dirty="0"/>
              <a:t>w szczególnie uzasadnionym wypadku prokurator może odmówić dopuszczenia do udziału w czynności ze względu na interes śledztwa albo może odmówić sprowadzenia podejrzanego pozbawionego wolności gdy spowodowałoby to poważne trudności. </a:t>
            </a:r>
          </a:p>
          <a:p>
            <a:pPr marL="514350" indent="-514350" algn="just">
              <a:lnSpc>
                <a:spcPct val="120000"/>
              </a:lnSpc>
              <a:buFont typeface="+mj-lt"/>
              <a:buAutoNum type="arabicPeriod" startAt="3"/>
            </a:pPr>
            <a:r>
              <a:rPr lang="pl-PL" dirty="0"/>
              <a:t>Art. 318 – prawo do zapoznania się z opinią biegłego i uczestniczeniu w przesłuchaniu biegłego. </a:t>
            </a:r>
          </a:p>
          <a:p>
            <a:pPr marL="514350" indent="-514350" algn="just">
              <a:lnSpc>
                <a:spcPct val="120000"/>
              </a:lnSpc>
              <a:buFont typeface="+mj-lt"/>
              <a:buAutoNum type="arabicPeriod" startAt="3"/>
            </a:pPr>
            <a:r>
              <a:rPr lang="pl-PL" dirty="0"/>
              <a:t>Art. 185a, 185b, 185c, 316 </a:t>
            </a:r>
            <a:r>
              <a:rPr lang="pl-PL" sz="2400" dirty="0"/>
              <a:t>§ 3 – uprawnienie do wzięcia udziału w sądowym przesłuchaniu świadka w toku postępowania przygotowawczego </a:t>
            </a:r>
          </a:p>
          <a:p>
            <a:pPr lvl="1" algn="just">
              <a:lnSpc>
                <a:spcPct val="120000"/>
              </a:lnSpc>
            </a:pPr>
            <a:r>
              <a:rPr lang="pl-PL" dirty="0"/>
              <a:t>w przypadku sądowego przesłuchania świadka z art. 185a – 185c </a:t>
            </a:r>
            <a:r>
              <a:rPr lang="pl-PL" b="1" dirty="0"/>
              <a:t>podejrzany nie ma prawa do wzięcia udziału w czynności! Uczestnicy w niej obrońca podejrzanego </a:t>
            </a:r>
            <a:endParaRPr lang="pl-PL" dirty="0"/>
          </a:p>
          <a:p>
            <a:endParaRPr lang="pl-PL" dirty="0"/>
          </a:p>
        </p:txBody>
      </p:sp>
    </p:spTree>
    <p:extLst>
      <p:ext uri="{BB962C8B-B14F-4D97-AF65-F5344CB8AC3E}">
        <p14:creationId xmlns:p14="http://schemas.microsoft.com/office/powerpoint/2010/main" val="406417808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548680"/>
            <a:ext cx="8229600" cy="1143000"/>
          </a:xfrm>
        </p:spPr>
        <p:txBody>
          <a:bodyPr>
            <a:normAutofit fontScale="90000"/>
          </a:bodyPr>
          <a:lstStyle/>
          <a:p>
            <a:pPr algn="ctr"/>
            <a:r>
              <a:rPr lang="pl-PL" sz="3300" dirty="0">
                <a:latin typeface="+mn-lt"/>
              </a:rPr>
              <a:t>Prawo do zaskarżenia rozstrzygnięć wydawanych w postępowaniu przygotowawczym </a:t>
            </a:r>
          </a:p>
        </p:txBody>
      </p:sp>
      <p:sp>
        <p:nvSpPr>
          <p:cNvPr id="3" name="Symbol zastępczy zawartości 2"/>
          <p:cNvSpPr>
            <a:spLocks noGrp="1"/>
          </p:cNvSpPr>
          <p:nvPr>
            <p:ph idx="1"/>
          </p:nvPr>
        </p:nvSpPr>
        <p:spPr/>
        <p:txBody>
          <a:bodyPr>
            <a:normAutofit fontScale="77500" lnSpcReduction="20000"/>
          </a:bodyPr>
          <a:lstStyle/>
          <a:p>
            <a:pPr algn="just"/>
            <a:r>
              <a:rPr lang="pl-PL" dirty="0"/>
              <a:t>Uprawnienie, które przysługuje również podmiotom, które nie są stroną w postępowaniu przygotowawczym. </a:t>
            </a:r>
          </a:p>
          <a:p>
            <a:pPr lvl="1" algn="just"/>
            <a:r>
              <a:rPr lang="pl-PL" dirty="0"/>
              <a:t>Art. 302 § 1 – osobom nie będącym stronami przysługuje zażalenie na postanowienia i zarządzenia naruszające ich prawa. </a:t>
            </a:r>
          </a:p>
          <a:p>
            <a:pPr lvl="1" algn="just"/>
            <a:r>
              <a:rPr lang="pl-PL" dirty="0"/>
              <a:t>Art. 302 § 2 – Stronom oraz osobom nie będącym stronami służy zażalenie na czynności inne niż postanowienia i zarządzenia naruszające ich prawa. </a:t>
            </a:r>
          </a:p>
          <a:p>
            <a:pPr algn="just"/>
            <a:r>
              <a:rPr lang="pl-PL" dirty="0"/>
              <a:t>Ponadto, osoba, która złożyła zawiadomienie o możliwości popełnienia przestępstwa może złożyć zażalenie na odmowę wszczęcia postępowania przygotowawczego lub na umorzenie śledztwa (dochodzenia) – art. 306 § 1 i 1a. </a:t>
            </a:r>
          </a:p>
          <a:p>
            <a:pPr algn="just"/>
            <a:r>
              <a:rPr lang="pl-PL" dirty="0"/>
              <a:t>Zasada – zażalenie na postanowienia prokuratora składa się do sądu (albo właściwego do rozpoznania sprawy albo zgodnie z przepisami szczególnymi, np. art. 252 § 2). </a:t>
            </a:r>
          </a:p>
          <a:p>
            <a:pPr algn="just"/>
            <a:r>
              <a:rPr lang="pl-PL" dirty="0"/>
              <a:t>Postanowienia nieprokuratorskich organów prowadzących postępowanie przygotowawcze rozpoznaje prokurator. </a:t>
            </a:r>
          </a:p>
        </p:txBody>
      </p:sp>
    </p:spTree>
    <p:extLst>
      <p:ext uri="{BB962C8B-B14F-4D97-AF65-F5344CB8AC3E}">
        <p14:creationId xmlns:p14="http://schemas.microsoft.com/office/powerpoint/2010/main" val="2453458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268760"/>
            <a:ext cx="8229600" cy="5044016"/>
          </a:xfrm>
        </p:spPr>
        <p:txBody>
          <a:bodyPr>
            <a:normAutofit fontScale="77500" lnSpcReduction="20000"/>
          </a:bodyPr>
          <a:lstStyle/>
          <a:p>
            <a:r>
              <a:rPr lang="pl-PL" b="1" dirty="0"/>
              <a:t>Art. 173 Konstytucji RP</a:t>
            </a:r>
          </a:p>
          <a:p>
            <a:pPr marL="109728" indent="0">
              <a:buNone/>
            </a:pPr>
            <a:r>
              <a:rPr lang="pl-PL" dirty="0"/>
              <a:t>Sądy i Trybunały są władzą </a:t>
            </a:r>
            <a:r>
              <a:rPr lang="pl-PL" b="1" dirty="0"/>
              <a:t>odrębną i niezależną </a:t>
            </a:r>
            <a:r>
              <a:rPr lang="pl-PL" dirty="0"/>
              <a:t>od innych władz.</a:t>
            </a:r>
          </a:p>
          <a:p>
            <a:pPr marL="109728" indent="0">
              <a:buNone/>
            </a:pPr>
            <a:endParaRPr lang="pl-PL" dirty="0"/>
          </a:p>
          <a:p>
            <a:r>
              <a:rPr lang="pl-PL" b="1" dirty="0"/>
              <a:t>Art. 178 ust. 1 Konstytucji RP</a:t>
            </a:r>
          </a:p>
          <a:p>
            <a:pPr marL="109728" indent="0">
              <a:buNone/>
            </a:pPr>
            <a:r>
              <a:rPr lang="pl-PL" dirty="0"/>
              <a:t>Sędziowie w sprawowaniu swojego urzędu są </a:t>
            </a:r>
            <a:r>
              <a:rPr lang="pl-PL" b="1" dirty="0"/>
              <a:t>niezawiśli</a:t>
            </a:r>
            <a:r>
              <a:rPr lang="pl-PL" dirty="0"/>
              <a:t> i podlegają tylko Konstytucji oraz ustawom.</a:t>
            </a:r>
          </a:p>
          <a:p>
            <a:pPr marL="109728" indent="0">
              <a:buNone/>
            </a:pPr>
            <a:endParaRPr lang="pl-PL" dirty="0"/>
          </a:p>
          <a:p>
            <a:r>
              <a:rPr lang="pl-PL" b="1" dirty="0"/>
              <a:t>Art. 175 ust. 1 Konstytucji RP</a:t>
            </a:r>
          </a:p>
          <a:p>
            <a:pPr marL="109728" indent="0">
              <a:buNone/>
            </a:pPr>
            <a:r>
              <a:rPr lang="pl-PL" dirty="0"/>
              <a:t>Wymiar sprawiedliwości w Rzeczypospolitej Polskiej sprawują Sąd Najwyższy, </a:t>
            </a:r>
            <a:r>
              <a:rPr lang="pl-PL" b="1" dirty="0"/>
              <a:t>sądy powszechne</a:t>
            </a:r>
            <a:r>
              <a:rPr lang="pl-PL" dirty="0"/>
              <a:t>, sądy administracyjne oraz sądy wojskowe.</a:t>
            </a:r>
          </a:p>
          <a:p>
            <a:pPr marL="109728" indent="0">
              <a:buNone/>
            </a:pPr>
            <a:endParaRPr lang="pl-PL" dirty="0"/>
          </a:p>
          <a:p>
            <a:r>
              <a:rPr lang="pl-PL" b="1" dirty="0"/>
              <a:t>Art. 177 Konstytucji RP</a:t>
            </a:r>
          </a:p>
          <a:p>
            <a:pPr marL="109728" indent="0">
              <a:buNone/>
            </a:pPr>
            <a:r>
              <a:rPr lang="pl-PL" b="1" dirty="0"/>
              <a:t>Sądy powszechne</a:t>
            </a:r>
            <a:r>
              <a:rPr lang="pl-PL" dirty="0"/>
              <a:t> sprawują wymiar sprawiedliwości we wszystkich sprawach z wyjątkiem spraw ustawowo zastrzeżonych dla właściwości innych sądów.</a:t>
            </a:r>
          </a:p>
          <a:p>
            <a:pPr marL="109728" indent="0">
              <a:buNone/>
            </a:pPr>
            <a:endParaRPr lang="pl-PL" dirty="0"/>
          </a:p>
          <a:p>
            <a:endParaRPr lang="pl-PL" dirty="0"/>
          </a:p>
          <a:p>
            <a:pPr marL="109728" indent="0">
              <a:buNone/>
            </a:pPr>
            <a:endParaRPr lang="pl-PL" dirty="0"/>
          </a:p>
          <a:p>
            <a:endParaRPr lang="pl-PL" dirty="0"/>
          </a:p>
        </p:txBody>
      </p:sp>
    </p:spTree>
    <p:extLst>
      <p:ext uri="{BB962C8B-B14F-4D97-AF65-F5344CB8AC3E}">
        <p14:creationId xmlns:p14="http://schemas.microsoft.com/office/powerpoint/2010/main" val="143124105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pPr algn="ctr"/>
            <a:r>
              <a:rPr lang="pl-PL" dirty="0"/>
              <a:t>Uprawnienia pokrzywdzonego</a:t>
            </a:r>
          </a:p>
        </p:txBody>
      </p:sp>
      <p:sp>
        <p:nvSpPr>
          <p:cNvPr id="3" name="Content Placeholder 2"/>
          <p:cNvSpPr>
            <a:spLocks noGrp="1"/>
          </p:cNvSpPr>
          <p:nvPr>
            <p:ph idx="1"/>
          </p:nvPr>
        </p:nvSpPr>
        <p:spPr>
          <a:xfrm>
            <a:off x="457200" y="1196752"/>
            <a:ext cx="8435280" cy="5472608"/>
          </a:xfrm>
        </p:spPr>
        <p:txBody>
          <a:bodyPr>
            <a:normAutofit fontScale="70000" lnSpcReduction="20000"/>
          </a:bodyPr>
          <a:lstStyle/>
          <a:p>
            <a:r>
              <a:rPr lang="pl-PL" dirty="0"/>
              <a:t>Jeżeli pokrzywdzony złoży oświadczenie o występowaniu w roli oskarżyciela posiłkowego, przysługują mu uprawnienia strony. </a:t>
            </a:r>
          </a:p>
          <a:p>
            <a:r>
              <a:rPr lang="pl-PL" dirty="0"/>
              <a:t>Jeżeli nie złoży takiego oświadczenia, w postępowaniu sądowym przysługują mu uprawnienia do:</a:t>
            </a:r>
          </a:p>
          <a:p>
            <a:pPr marL="0" indent="0">
              <a:buNone/>
            </a:pPr>
            <a:endParaRPr lang="pl-PL" dirty="0"/>
          </a:p>
          <a:p>
            <a:pPr marL="514350" lvl="0" indent="-514350">
              <a:buFont typeface="+mj-lt"/>
              <a:buAutoNum type="arabicPeriod"/>
            </a:pPr>
            <a:r>
              <a:rPr lang="pl-PL" dirty="0"/>
              <a:t>udziału w posiedzeniu w przedmiocie warunkowego umorzenia postępowania (art. 341 § 1 k.p.k.),</a:t>
            </a:r>
          </a:p>
          <a:p>
            <a:pPr marL="514350" lvl="0" indent="-514350">
              <a:buFont typeface="+mj-lt"/>
              <a:buAutoNum type="arabicPeriod"/>
            </a:pPr>
            <a:r>
              <a:rPr lang="pl-PL" dirty="0"/>
              <a:t>udziału w posiedzeniu w przedmiocie skazania bez przeprowadzania rozprawy w wyniku złożenia wniosku w trybie art. 335 § 1 k.p.k. oraz aktu oskarżenia wraz z wnioskiem w trybie art. 335 § 2 k.p.k. (art. 343 § 5 k.p.k.),</a:t>
            </a:r>
          </a:p>
          <a:p>
            <a:pPr marL="514350" lvl="0" indent="-514350">
              <a:buFont typeface="+mj-lt"/>
              <a:buAutoNum type="arabicPeriod"/>
            </a:pPr>
            <a:r>
              <a:rPr lang="pl-PL" dirty="0"/>
              <a:t>udział w posiedzeniu w przedmiocie wniosku oskarżonego skierowanego w trybie art. 338a k.p.k. (art. 343a § 2 k.p.k. w zw. z art. 343 § 5 k.p.k.),</a:t>
            </a:r>
          </a:p>
          <a:p>
            <a:pPr marL="514350" lvl="0" indent="-514350">
              <a:buFont typeface="+mj-lt"/>
              <a:buAutoNum type="arabicPeriod"/>
            </a:pPr>
            <a:r>
              <a:rPr lang="pl-PL" dirty="0"/>
              <a:t>sprzeciwienia się wnioskowi o skazanie bez przeprowadzania rozprawy (art. 343 § 2 k.p.k.),</a:t>
            </a:r>
          </a:p>
          <a:p>
            <a:pPr marL="514350" lvl="0" indent="-514350">
              <a:buFont typeface="+mj-lt"/>
              <a:buAutoNum type="arabicPeriod"/>
            </a:pPr>
            <a:r>
              <a:rPr lang="pl-PL" dirty="0"/>
              <a:t>udział w rozprawie, jeżeli się stawi i pozostawania na sali rozpraw, choćby miał składać zeznania jako świadek (art. 384 § 2 k.p.k.),</a:t>
            </a:r>
          </a:p>
          <a:p>
            <a:pPr marL="514350" lvl="0" indent="-514350">
              <a:buFont typeface="+mj-lt"/>
              <a:buAutoNum type="arabicPeriod"/>
            </a:pPr>
            <a:r>
              <a:rPr lang="pl-PL" dirty="0"/>
              <a:t>sprzeciwienia się wnioskowi o dobrowolne poddanie się odpowiedzialności karnej (art. 387 § 2 k.p.k.), </a:t>
            </a:r>
          </a:p>
          <a:p>
            <a:pPr marL="514350" lvl="0" indent="-514350">
              <a:buFont typeface="+mj-lt"/>
              <a:buAutoNum type="arabicPeriod"/>
            </a:pPr>
            <a:r>
              <a:rPr lang="pl-PL" dirty="0"/>
              <a:t>wniesienia apelacji od wyroku warunkowo umarzającego postępowanie (art. 444 k.p.k.).</a:t>
            </a:r>
          </a:p>
          <a:p>
            <a:endParaRPr lang="pl-PL" dirty="0"/>
          </a:p>
        </p:txBody>
      </p:sp>
    </p:spTree>
    <p:extLst>
      <p:ext uri="{BB962C8B-B14F-4D97-AF65-F5344CB8AC3E}">
        <p14:creationId xmlns:p14="http://schemas.microsoft.com/office/powerpoint/2010/main" val="23555789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b="1" dirty="0"/>
              <a:t>Zasada prawa do obrony</a:t>
            </a:r>
            <a:r>
              <a:rPr lang="pl-PL" dirty="0"/>
              <a:t>- dyrektywa, w myśl której oskarżony ma prawo bronić swoich interesów w procesie i korzystać z pomocy obrońcy.</a:t>
            </a:r>
          </a:p>
          <a:p>
            <a:endParaRPr lang="pl-PL" dirty="0"/>
          </a:p>
          <a:p>
            <a:r>
              <a:rPr lang="pl-PL" dirty="0"/>
              <a:t>art. 42 ust. 2 Konstytucji</a:t>
            </a:r>
          </a:p>
          <a:p>
            <a:endParaRPr lang="pl-PL" dirty="0"/>
          </a:p>
          <a:p>
            <a:r>
              <a:rPr lang="pl-PL" dirty="0"/>
              <a:t>Art. 6 k.p.k.</a:t>
            </a:r>
          </a:p>
          <a:p>
            <a:endParaRPr lang="pl-PL" dirty="0"/>
          </a:p>
          <a:p>
            <a:r>
              <a:rPr lang="pl-PL" dirty="0"/>
              <a:t>Art. 6 ust. 3 lit. </a:t>
            </a:r>
            <a:r>
              <a:rPr lang="pl-PL"/>
              <a:t>c EKPCz</a:t>
            </a:r>
            <a:endParaRPr lang="pl-PL" dirty="0"/>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26579569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pl-PL" dirty="0"/>
              <a:t>Na prawo do obrony składa się zespół uprawnień procesowych pozwalających dokonać czynności zmierzających do odparcia oskarżenia lub złagodzenia odpowiedzialności.</a:t>
            </a:r>
          </a:p>
          <a:p>
            <a:endParaRPr lang="pl-PL" dirty="0"/>
          </a:p>
          <a:p>
            <a:r>
              <a:rPr lang="pl-PL" dirty="0"/>
              <a:t>Art. 6 k.p.k. zapewnia prawo do obrony w znaczeniu materialnym i formalnym, prawo do zachowania biernego oraz aktywnego.</a:t>
            </a:r>
          </a:p>
        </p:txBody>
      </p:sp>
      <p:sp>
        <p:nvSpPr>
          <p:cNvPr id="3" name="Title 2"/>
          <p:cNvSpPr>
            <a:spLocks noGrp="1"/>
          </p:cNvSpPr>
          <p:nvPr>
            <p:ph type="title"/>
          </p:nvPr>
        </p:nvSpPr>
        <p:spPr/>
        <p:txBody>
          <a:bodyPr/>
          <a:lstStyle/>
          <a:p>
            <a:pPr algn="ctr"/>
            <a:r>
              <a:rPr lang="pl-PL" dirty="0"/>
              <a:t>Zasada prawa do obrony</a:t>
            </a:r>
          </a:p>
        </p:txBody>
      </p:sp>
    </p:spTree>
    <p:extLst>
      <p:ext uri="{BB962C8B-B14F-4D97-AF65-F5344CB8AC3E}">
        <p14:creationId xmlns:p14="http://schemas.microsoft.com/office/powerpoint/2010/main" val="127930663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Zasada prawa do obrony</a:t>
            </a:r>
          </a:p>
        </p:txBody>
      </p:sp>
      <p:sp>
        <p:nvSpPr>
          <p:cNvPr id="5" name="Content Placeholder 4"/>
          <p:cNvSpPr>
            <a:spLocks noGrp="1"/>
          </p:cNvSpPr>
          <p:nvPr>
            <p:ph sz="quarter" idx="2"/>
          </p:nvPr>
        </p:nvSpPr>
        <p:spPr/>
        <p:txBody>
          <a:bodyPr>
            <a:normAutofit/>
          </a:bodyPr>
          <a:lstStyle/>
          <a:p>
            <a:pPr marL="109728" indent="0" algn="ctr">
              <a:buNone/>
            </a:pPr>
            <a:r>
              <a:rPr lang="pl-PL" b="1" dirty="0"/>
              <a:t>OBRONA MATERIALNA</a:t>
            </a:r>
          </a:p>
          <a:p>
            <a:pPr marL="109728" indent="0" algn="ctr">
              <a:buNone/>
            </a:pPr>
            <a:endParaRPr lang="pl-PL" dirty="0"/>
          </a:p>
          <a:p>
            <a:pPr marL="109728" indent="0" algn="ctr">
              <a:buNone/>
            </a:pPr>
            <a:r>
              <a:rPr lang="pl-PL" dirty="0"/>
              <a:t>podejmowanie przez jakąkolwiek osobę wszelkich czynności procesowych w celu ochrony interesów oskarżonego w procesie.</a:t>
            </a:r>
          </a:p>
          <a:p>
            <a:pPr marL="109728" indent="0" algn="ctr">
              <a:buNone/>
            </a:pPr>
            <a:endParaRPr lang="pl-PL" dirty="0"/>
          </a:p>
          <a:p>
            <a:r>
              <a:rPr lang="pl-PL" dirty="0"/>
              <a:t>Art. 74 § 1 k.p.k.</a:t>
            </a:r>
          </a:p>
          <a:p>
            <a:endParaRPr lang="pl-PL" dirty="0"/>
          </a:p>
          <a:p>
            <a:endParaRPr lang="pl-PL" dirty="0"/>
          </a:p>
        </p:txBody>
      </p:sp>
      <p:sp>
        <p:nvSpPr>
          <p:cNvPr id="6" name="Content Placeholder 5"/>
          <p:cNvSpPr>
            <a:spLocks noGrp="1"/>
          </p:cNvSpPr>
          <p:nvPr>
            <p:ph sz="quarter" idx="4"/>
          </p:nvPr>
        </p:nvSpPr>
        <p:spPr/>
        <p:txBody>
          <a:bodyPr>
            <a:normAutofit fontScale="77500" lnSpcReduction="20000"/>
          </a:bodyPr>
          <a:lstStyle/>
          <a:p>
            <a:pPr marL="109728" indent="0" algn="ctr">
              <a:buNone/>
            </a:pPr>
            <a:r>
              <a:rPr lang="pl-PL" b="1" dirty="0"/>
              <a:t>OBRONA FORMALNA</a:t>
            </a:r>
          </a:p>
          <a:p>
            <a:pPr marL="109728" indent="0" algn="ctr">
              <a:buNone/>
            </a:pPr>
            <a:endParaRPr lang="pl-PL" b="1" dirty="0"/>
          </a:p>
          <a:p>
            <a:pPr marL="109728" indent="0" algn="ctr">
              <a:buNone/>
            </a:pPr>
            <a:endParaRPr lang="pl-PL" dirty="0"/>
          </a:p>
          <a:p>
            <a:pPr marL="109728" indent="0" algn="ctr">
              <a:buNone/>
            </a:pPr>
            <a:r>
              <a:rPr lang="pl-PL" dirty="0"/>
              <a:t>korzystanie z pomocy obrońcy przez oskarżonego</a:t>
            </a:r>
          </a:p>
          <a:p>
            <a:pPr marL="109728" indent="0" algn="ctr">
              <a:buNone/>
            </a:pPr>
            <a:endParaRPr lang="pl-PL" dirty="0"/>
          </a:p>
          <a:p>
            <a:r>
              <a:rPr lang="pl-PL" dirty="0"/>
              <a:t>Uprawnienie do wyboru obrońcy (art. 83 § 1 k.p.k.)</a:t>
            </a:r>
          </a:p>
          <a:p>
            <a:endParaRPr lang="pl-PL" dirty="0"/>
          </a:p>
          <a:p>
            <a:r>
              <a:rPr lang="pl-PL" dirty="0"/>
              <a:t>Uprawnienie do korzystania z pomocy obrońcy z urzędu (art. 78-81 k.p.k.)</a:t>
            </a:r>
          </a:p>
          <a:p>
            <a:endParaRPr lang="pl-PL" dirty="0"/>
          </a:p>
          <a:p>
            <a:r>
              <a:rPr lang="pl-PL" dirty="0"/>
              <a:t>Obrona obligatoryjna (art. 79, 80, 451, 548 k.p.k.). </a:t>
            </a:r>
          </a:p>
        </p:txBody>
      </p:sp>
    </p:spTree>
    <p:extLst>
      <p:ext uri="{BB962C8B-B14F-4D97-AF65-F5344CB8AC3E}">
        <p14:creationId xmlns:p14="http://schemas.microsoft.com/office/powerpoint/2010/main" val="222789853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endParaRPr lang="pl-PL" b="1" dirty="0"/>
          </a:p>
          <a:p>
            <a:r>
              <a:rPr lang="pl-PL" b="1" dirty="0"/>
              <a:t>Obrońca</a:t>
            </a:r>
            <a:r>
              <a:rPr lang="pl-PL" dirty="0"/>
              <a:t>- przedstawiciel procesowy </a:t>
            </a:r>
            <a:r>
              <a:rPr lang="pl-PL" b="1" dirty="0"/>
              <a:t>oskarżonego</a:t>
            </a:r>
            <a:r>
              <a:rPr lang="pl-PL" dirty="0"/>
              <a:t>, reprezentujący go w toku postępowania karnego i działający w jego imieniu i na jego rzecz; obrońcą może być jedynie adwokat lub radca prawny.</a:t>
            </a:r>
          </a:p>
          <a:p>
            <a:endParaRPr lang="pl-PL" dirty="0"/>
          </a:p>
          <a:p>
            <a:pPr marL="109728" indent="0">
              <a:buNone/>
            </a:pPr>
            <a:endParaRPr lang="pl-PL" dirty="0"/>
          </a:p>
          <a:p>
            <a:r>
              <a:rPr lang="pl-PL" b="1" dirty="0"/>
              <a:t>Pełnomocnik-</a:t>
            </a:r>
            <a:r>
              <a:rPr lang="pl-PL" dirty="0"/>
              <a:t>reprezentant procesowy (radca prawny lub adwokat) </a:t>
            </a:r>
            <a:r>
              <a:rPr lang="pl-PL" b="1" dirty="0"/>
              <a:t>strony innej niż oskarżony </a:t>
            </a:r>
            <a:r>
              <a:rPr lang="pl-PL" dirty="0"/>
              <a:t>(np. pokrzywdzonego), a także </a:t>
            </a:r>
            <a:r>
              <a:rPr lang="pl-PL" b="1" dirty="0"/>
              <a:t>osoby niebędącej stroną </a:t>
            </a:r>
            <a:r>
              <a:rPr lang="pl-PL" dirty="0"/>
              <a:t>(np. świadka).</a:t>
            </a:r>
          </a:p>
          <a:p>
            <a:endParaRPr lang="pl-PL" dirty="0"/>
          </a:p>
          <a:p>
            <a:r>
              <a:rPr lang="pl-PL" b="1" dirty="0"/>
              <a:t>Przedstawiciele ustawowi</a:t>
            </a:r>
          </a:p>
          <a:p>
            <a:pPr marL="109728" indent="0">
              <a:buNone/>
            </a:pPr>
            <a:endParaRPr lang="pl-PL" dirty="0"/>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125943850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pl-PL" b="1" dirty="0"/>
              <a:t>OBROŃCA</a:t>
            </a:r>
          </a:p>
          <a:p>
            <a:endParaRPr lang="pl-PL" b="1" dirty="0"/>
          </a:p>
          <a:p>
            <a:r>
              <a:rPr lang="pl-PL" dirty="0"/>
              <a:t>Art. 83 k.p.k.</a:t>
            </a:r>
          </a:p>
          <a:p>
            <a:r>
              <a:rPr lang="pl-PL" dirty="0"/>
              <a:t>Obrońcę ustanawia </a:t>
            </a:r>
            <a:r>
              <a:rPr lang="pl-PL" b="1" dirty="0"/>
              <a:t>oskarżony!</a:t>
            </a:r>
          </a:p>
          <a:p>
            <a:r>
              <a:rPr lang="pl-PL" dirty="0"/>
              <a:t>Do czasu ustanowienia obrońcy przez </a:t>
            </a:r>
            <a:r>
              <a:rPr lang="pl-PL" b="1" dirty="0"/>
              <a:t>oskarżonego pozbawionego wolności</a:t>
            </a:r>
            <a:r>
              <a:rPr lang="pl-PL" dirty="0"/>
              <a:t>, obrońcę może ustanowić </a:t>
            </a:r>
            <a:r>
              <a:rPr lang="pl-PL" b="1" dirty="0"/>
              <a:t>inna osoba</a:t>
            </a:r>
            <a:r>
              <a:rPr lang="pl-PL" dirty="0"/>
              <a:t>, o czym niezwłocznie zawiadamia się oskarżonego.</a:t>
            </a:r>
          </a:p>
        </p:txBody>
      </p:sp>
      <p:sp>
        <p:nvSpPr>
          <p:cNvPr id="3" name="Title 2"/>
          <p:cNvSpPr>
            <a:spLocks noGrp="1"/>
          </p:cNvSpPr>
          <p:nvPr>
            <p:ph type="title"/>
          </p:nvPr>
        </p:nvSpPr>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4033766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196752"/>
            <a:ext cx="8229600" cy="5188032"/>
          </a:xfrm>
        </p:spPr>
        <p:txBody>
          <a:bodyPr>
            <a:normAutofit fontScale="92500" lnSpcReduction="10000"/>
          </a:bodyPr>
          <a:lstStyle/>
          <a:p>
            <a:r>
              <a:rPr lang="pl-PL" dirty="0"/>
              <a:t>Obrońca może przedsiębrać czynności procesowe </a:t>
            </a:r>
            <a:r>
              <a:rPr lang="pl-PL" b="1" dirty="0"/>
              <a:t>jedynie na korzyść </a:t>
            </a:r>
            <a:r>
              <a:rPr lang="pl-PL" dirty="0"/>
              <a:t>oskarżonego(art. 86 § 1 k.p.k.).</a:t>
            </a:r>
          </a:p>
          <a:p>
            <a:pPr marL="109728" indent="0">
              <a:buNone/>
            </a:pPr>
            <a:endParaRPr lang="pl-PL" dirty="0"/>
          </a:p>
          <a:p>
            <a:r>
              <a:rPr lang="pl-PL" b="1" dirty="0"/>
              <a:t>Udział obrońcy </a:t>
            </a:r>
            <a:r>
              <a:rPr lang="pl-PL" dirty="0"/>
              <a:t>w postępowaniu </a:t>
            </a:r>
            <a:r>
              <a:rPr lang="pl-PL" b="1" dirty="0"/>
              <a:t>nie wyłącza osobistego działania w nim oskarżonego </a:t>
            </a:r>
            <a:r>
              <a:rPr lang="pl-PL" dirty="0"/>
              <a:t>(art. 86 § 2 k.p.k.). </a:t>
            </a:r>
          </a:p>
          <a:p>
            <a:endParaRPr lang="pl-PL" dirty="0"/>
          </a:p>
          <a:p>
            <a:r>
              <a:rPr lang="pl-PL" dirty="0"/>
              <a:t>Obrońca </a:t>
            </a:r>
            <a:r>
              <a:rPr lang="pl-PL" b="1" dirty="0"/>
              <a:t>może bronić kilku oskarżonych</a:t>
            </a:r>
            <a:r>
              <a:rPr lang="pl-PL" dirty="0"/>
              <a:t>, jeżeli ich </a:t>
            </a:r>
            <a:r>
              <a:rPr lang="pl-PL" b="1" dirty="0"/>
              <a:t>interesy nie pozostają w sprzeczności </a:t>
            </a:r>
            <a:r>
              <a:rPr lang="pl-PL" dirty="0"/>
              <a:t>(art. 85 §  1 k.p.k.).</a:t>
            </a:r>
          </a:p>
          <a:p>
            <a:endParaRPr lang="pl-PL" dirty="0"/>
          </a:p>
          <a:p>
            <a:r>
              <a:rPr lang="pl-PL" dirty="0"/>
              <a:t>W razie </a:t>
            </a:r>
            <a:r>
              <a:rPr lang="pl-PL" b="1" dirty="0"/>
              <a:t>rażącego naruszenia przez obrońcę jego obowiązków procesowych </a:t>
            </a:r>
            <a:r>
              <a:rPr lang="pl-PL" dirty="0"/>
              <a:t>sąd, a w postępowaniu przygotowawczym prokurator, zawiadamia o tym właściwą </a:t>
            </a:r>
            <a:r>
              <a:rPr lang="pl-PL" b="1" dirty="0"/>
              <a:t>okręgową radę adwokacką </a:t>
            </a:r>
            <a:r>
              <a:rPr lang="pl-PL" dirty="0"/>
              <a:t>(art. 20 § 1 k.p.k.).</a:t>
            </a:r>
          </a:p>
        </p:txBody>
      </p:sp>
      <p:sp>
        <p:nvSpPr>
          <p:cNvPr id="3" name="Title 2"/>
          <p:cNvSpPr>
            <a:spLocks noGrp="1"/>
          </p:cNvSpPr>
          <p:nvPr>
            <p:ph type="title"/>
          </p:nvPr>
        </p:nvSpPr>
        <p:spPr>
          <a:xfrm>
            <a:off x="611560" y="0"/>
            <a:ext cx="8229600" cy="1143000"/>
          </a:xfrm>
        </p:spPr>
        <p:txBody>
          <a:bodyPr>
            <a:normAutofit fontScale="90000"/>
          </a:bodyPr>
          <a:lstStyle/>
          <a:p>
            <a:pPr algn="ctr"/>
            <a:r>
              <a:rPr lang="pl-PL" dirty="0"/>
              <a:t>Przedstawiciele procesowi stron</a:t>
            </a:r>
          </a:p>
        </p:txBody>
      </p:sp>
    </p:spTree>
    <p:extLst>
      <p:ext uri="{BB962C8B-B14F-4D97-AF65-F5344CB8AC3E}">
        <p14:creationId xmlns:p14="http://schemas.microsoft.com/office/powerpoint/2010/main" val="228508495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Rzecznicy interesu społecznego</a:t>
            </a:r>
          </a:p>
        </p:txBody>
      </p:sp>
      <p:sp>
        <p:nvSpPr>
          <p:cNvPr id="3" name="Content Placeholder 2"/>
          <p:cNvSpPr>
            <a:spLocks noGrp="1"/>
          </p:cNvSpPr>
          <p:nvPr>
            <p:ph idx="1"/>
          </p:nvPr>
        </p:nvSpPr>
        <p:spPr/>
        <p:txBody>
          <a:bodyPr/>
          <a:lstStyle/>
          <a:p>
            <a:r>
              <a:rPr lang="pl-PL" dirty="0"/>
              <a:t>osoba </a:t>
            </a:r>
            <a:r>
              <a:rPr lang="pl-PL" b="1" dirty="0"/>
              <a:t>niezależna od stron </a:t>
            </a:r>
            <a:r>
              <a:rPr lang="pl-PL" dirty="0"/>
              <a:t>procesowych, działająca na rzecz </a:t>
            </a:r>
            <a:r>
              <a:rPr lang="pl-PL" b="1" dirty="0"/>
              <a:t>interesu społecznego</a:t>
            </a:r>
          </a:p>
          <a:p>
            <a:pPr marL="0" indent="0">
              <a:buNone/>
            </a:pPr>
            <a:endParaRPr lang="pl-PL" b="1" dirty="0"/>
          </a:p>
          <a:p>
            <a:r>
              <a:rPr lang="pl-PL" dirty="0"/>
              <a:t>Rzecznik Praw Obywatelskich</a:t>
            </a:r>
          </a:p>
          <a:p>
            <a:r>
              <a:rPr lang="pl-PL" dirty="0"/>
              <a:t>Rzecznik Praw Dziecka</a:t>
            </a:r>
          </a:p>
          <a:p>
            <a:r>
              <a:rPr lang="pl-PL" dirty="0"/>
              <a:t>Przedstawiciel organizacji społecznej- art. 90 k.p.k.</a:t>
            </a:r>
          </a:p>
        </p:txBody>
      </p:sp>
    </p:spTree>
    <p:extLst>
      <p:ext uri="{BB962C8B-B14F-4D97-AF65-F5344CB8AC3E}">
        <p14:creationId xmlns:p14="http://schemas.microsoft.com/office/powerpoint/2010/main" val="363295060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pl-PL" dirty="0"/>
              <a:t>Osobowe źródła dowodowe</a:t>
            </a:r>
          </a:p>
        </p:txBody>
      </p:sp>
      <p:sp>
        <p:nvSpPr>
          <p:cNvPr id="3" name="Content Placeholder 2"/>
          <p:cNvSpPr>
            <a:spLocks noGrp="1"/>
          </p:cNvSpPr>
          <p:nvPr>
            <p:ph idx="1"/>
          </p:nvPr>
        </p:nvSpPr>
        <p:spPr/>
        <p:txBody>
          <a:bodyPr>
            <a:normAutofit fontScale="92500"/>
          </a:bodyPr>
          <a:lstStyle/>
          <a:p>
            <a:r>
              <a:rPr lang="pl-PL" dirty="0"/>
              <a:t>osoba wezwana przez organ procesowy do dostarczenia środka dowodowego</a:t>
            </a:r>
          </a:p>
          <a:p>
            <a:r>
              <a:rPr lang="pl-PL" dirty="0"/>
              <a:t>Kategorie:</a:t>
            </a:r>
          </a:p>
          <a:p>
            <a:pPr marL="514350" indent="-514350">
              <a:buAutoNum type="arabicPeriod"/>
            </a:pPr>
            <a:r>
              <a:rPr lang="pl-PL" b="1" dirty="0"/>
              <a:t>oskarżony</a:t>
            </a:r>
          </a:p>
          <a:p>
            <a:pPr marL="514350" indent="-514350">
              <a:buAutoNum type="arabicPeriod"/>
            </a:pPr>
            <a:r>
              <a:rPr lang="pl-PL" b="1" dirty="0"/>
              <a:t>świadek</a:t>
            </a:r>
          </a:p>
          <a:p>
            <a:pPr marL="514350" indent="-514350">
              <a:buAutoNum type="arabicPeriod"/>
            </a:pPr>
            <a:r>
              <a:rPr lang="pl-PL" b="1" dirty="0"/>
              <a:t>biegły</a:t>
            </a:r>
          </a:p>
          <a:p>
            <a:pPr marL="514350" indent="-514350">
              <a:buAutoNum type="arabicPeriod"/>
            </a:pPr>
            <a:r>
              <a:rPr lang="pl-PL" b="1" dirty="0"/>
              <a:t>osoba poddana oględzinom lub badaniom ciała </a:t>
            </a:r>
            <a:r>
              <a:rPr lang="pl-PL" dirty="0"/>
              <a:t>(z reguły oskarżony lub osoba podejrzana, czasem także świadek, zwłaszcza pokrzywdzony)</a:t>
            </a:r>
          </a:p>
          <a:p>
            <a:pPr marL="514350" indent="-514350">
              <a:buAutoNum type="arabicPeriod"/>
            </a:pPr>
            <a:r>
              <a:rPr lang="pl-PL" b="1" dirty="0"/>
              <a:t>zawodowy kurator sądowy lub funcjonariusz Policji</a:t>
            </a:r>
          </a:p>
        </p:txBody>
      </p:sp>
    </p:spTree>
    <p:extLst>
      <p:ext uri="{BB962C8B-B14F-4D97-AF65-F5344CB8AC3E}">
        <p14:creationId xmlns:p14="http://schemas.microsoft.com/office/powerpoint/2010/main" val="91739341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pl-PL" dirty="0"/>
              <a:t>Pomocnicy organów procesowych</a:t>
            </a:r>
          </a:p>
        </p:txBody>
      </p:sp>
      <p:sp>
        <p:nvSpPr>
          <p:cNvPr id="3" name="Content Placeholder 2"/>
          <p:cNvSpPr>
            <a:spLocks noGrp="1"/>
          </p:cNvSpPr>
          <p:nvPr>
            <p:ph idx="1"/>
          </p:nvPr>
        </p:nvSpPr>
        <p:spPr>
          <a:xfrm>
            <a:off x="457200" y="1935480"/>
            <a:ext cx="8229600" cy="3941792"/>
          </a:xfrm>
        </p:spPr>
        <p:txBody>
          <a:bodyPr/>
          <a:lstStyle/>
          <a:p>
            <a:r>
              <a:rPr lang="pl-PL" dirty="0"/>
              <a:t>osoba ułatwiająca organowi procesowemu wykonywanie jego funkcji</a:t>
            </a:r>
          </a:p>
          <a:p>
            <a:r>
              <a:rPr lang="pl-PL" dirty="0"/>
              <a:t>specjaliści</a:t>
            </a:r>
          </a:p>
          <a:p>
            <a:r>
              <a:rPr lang="pl-PL" dirty="0"/>
              <a:t>protokolanci</a:t>
            </a:r>
          </a:p>
          <a:p>
            <a:r>
              <a:rPr lang="pl-PL" dirty="0"/>
              <a:t>stenografowie</a:t>
            </a:r>
          </a:p>
          <a:p>
            <a:r>
              <a:rPr lang="pl-PL" dirty="0"/>
              <a:t>tłumacze</a:t>
            </a:r>
          </a:p>
          <a:p>
            <a:r>
              <a:rPr lang="pl-PL" dirty="0"/>
              <a:t>konwojenci</a:t>
            </a:r>
          </a:p>
        </p:txBody>
      </p:sp>
    </p:spTree>
    <p:extLst>
      <p:ext uri="{BB962C8B-B14F-4D97-AF65-F5344CB8AC3E}">
        <p14:creationId xmlns:p14="http://schemas.microsoft.com/office/powerpoint/2010/main" val="504990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435</TotalTime>
  <Words>7582</Words>
  <Application>Microsoft Office PowerPoint</Application>
  <PresentationFormat>Pokaz na ekranie (4:3)</PresentationFormat>
  <Paragraphs>688</Paragraphs>
  <Slides>105</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105</vt:i4>
      </vt:variant>
    </vt:vector>
  </HeadingPairs>
  <TitlesOfParts>
    <vt:vector size="112" baseType="lpstr">
      <vt:lpstr>Arial</vt:lpstr>
      <vt:lpstr>Calibri</vt:lpstr>
      <vt:lpstr>Constantia</vt:lpstr>
      <vt:lpstr>Lucida Sans Unicode</vt:lpstr>
      <vt:lpstr>Wingdings 2</vt:lpstr>
      <vt:lpstr>Wingdings 3</vt:lpstr>
      <vt:lpstr>Flow</vt:lpstr>
      <vt:lpstr>Uczestnicy postępowania</vt:lpstr>
      <vt:lpstr>Uczestnicy procesu karnego</vt:lpstr>
      <vt:lpstr>Prezentacja programu PowerPoint</vt:lpstr>
      <vt:lpstr>Sąd jako organ postępowania karnego</vt:lpstr>
      <vt:lpstr>Pojęcie sądu</vt:lpstr>
      <vt:lpstr>Znaczenie procesowe pojęcia „sąd”</vt:lpstr>
      <vt:lpstr>Prawo do sądu</vt:lpstr>
      <vt:lpstr>Prezentacja programu PowerPoint</vt:lpstr>
      <vt:lpstr>Prezentacja programu PowerPoint</vt:lpstr>
      <vt:lpstr>Prezentacja programu PowerPoint</vt:lpstr>
      <vt:lpstr>Właściwość sądu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Przykłady czynności podejmowanych przez dany sąd w ramach właściwości funkcjonalnej</vt:lpstr>
      <vt:lpstr>Ruchoma właściwość sądów tradycyjna</vt:lpstr>
      <vt:lpstr>Prezentacja programu PowerPoint</vt:lpstr>
      <vt:lpstr>Prezentacja programu PowerPoint</vt:lpstr>
      <vt:lpstr>Ruchoma właściwość nadzwyczajna</vt:lpstr>
      <vt:lpstr>Prezentacja programu PowerPoint</vt:lpstr>
      <vt:lpstr>Wyłączenie sędziego</vt:lpstr>
      <vt:lpstr>Zasada niezawisłości sędziowskiej</vt:lpstr>
      <vt:lpstr>Inne gwarancje procesowe niezawisłości</vt:lpstr>
      <vt:lpstr>Zasada samodzielności jurysdykcyjnej sądu karnego</vt:lpstr>
      <vt:lpstr>Zasada samodzielności jurysdykcyjnej sądu karnego</vt:lpstr>
      <vt:lpstr>Ławnicy i referendarze</vt:lpstr>
      <vt:lpstr>Udział w składzie orzekającym</vt:lpstr>
      <vt:lpstr>Art. 90 k.p.k.</vt:lpstr>
      <vt:lpstr>Art. 90 k.p.k.</vt:lpstr>
      <vt:lpstr>Skład sądu</vt:lpstr>
      <vt:lpstr>Strony procesowe</vt:lpstr>
      <vt:lpstr>Strony procesowe</vt:lpstr>
      <vt:lpstr>Strony procesowe</vt:lpstr>
      <vt:lpstr>Strony procesowe</vt:lpstr>
      <vt:lpstr>Strony procesowe</vt:lpstr>
      <vt:lpstr>Strony procesowe</vt:lpstr>
      <vt:lpstr>Strony procesowe</vt:lpstr>
      <vt:lpstr>Strony procesowe</vt:lpstr>
      <vt:lpstr>Prezentacja programu PowerPoint</vt:lpstr>
      <vt:lpstr>Prokurator</vt:lpstr>
      <vt:lpstr>Prokurator</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Zasada obiektywizmu</vt:lpstr>
      <vt:lpstr>Zasada obiektywizmu</vt:lpstr>
      <vt:lpstr>Zasada obiektywizmu</vt:lpstr>
      <vt:lpstr>Zasada obiektywizmu</vt:lpstr>
      <vt:lpstr>Zasada obiektywizmu</vt:lpstr>
      <vt:lpstr>Zasada obiektywzimu</vt:lpstr>
      <vt:lpstr>Zasada obiektywizmu</vt:lpstr>
      <vt:lpstr>Strony procesowe</vt:lpstr>
      <vt:lpstr>Oskarżyciel posiłkowy</vt:lpstr>
      <vt:lpstr>Oskarżyciel posiłkowy</vt:lpstr>
      <vt:lpstr>Oskarżyciel posiłkowy</vt:lpstr>
      <vt:lpstr>Prezentacja programu PowerPoint</vt:lpstr>
      <vt:lpstr>Strony procesowe</vt:lpstr>
      <vt:lpstr>Tryb prywatnoskargowy</vt:lpstr>
      <vt:lpstr>Prezentacja programu PowerPoint</vt:lpstr>
      <vt:lpstr>Tryby ścigania w procesie karnym</vt:lpstr>
      <vt:lpstr>Tryb prywatnoskargowy</vt:lpstr>
      <vt:lpstr>Strony procesowe</vt:lpstr>
      <vt:lpstr>Strony procesowe</vt:lpstr>
      <vt:lpstr>Obowiązki oskarżonego</vt:lpstr>
      <vt:lpstr>Obowiązki oskarżonego</vt:lpstr>
      <vt:lpstr>Prezentacja programu PowerPoint</vt:lpstr>
      <vt:lpstr>Strony procesowe</vt:lpstr>
      <vt:lpstr>Podejrzany</vt:lpstr>
      <vt:lpstr>Osoba podejrzana</vt:lpstr>
      <vt:lpstr>Pokrzywdzony</vt:lpstr>
      <vt:lpstr>Pokrzywdzony</vt:lpstr>
      <vt:lpstr>Pokrzywdzony</vt:lpstr>
      <vt:lpstr>Prawo do złożenia wniosku o przeprowadzenie czynności w postępowaniu przygotowawczym </vt:lpstr>
      <vt:lpstr>Prawo do udziału w czynnościach postępowania przygotowawczego </vt:lpstr>
      <vt:lpstr>Prawo do udziału w czynnościach postępowania przygotowawczego </vt:lpstr>
      <vt:lpstr>Prawo do zaskarżenia rozstrzygnięć wydawanych w postępowaniu przygotowawczym </vt:lpstr>
      <vt:lpstr>Uprawnienia pokrzywdzonego</vt:lpstr>
      <vt:lpstr>Zasada prawa do obrony</vt:lpstr>
      <vt:lpstr>Zasada prawa do obrony</vt:lpstr>
      <vt:lpstr>Zasada prawa do obrony</vt:lpstr>
      <vt:lpstr>Przedstawiciele procesowi stron</vt:lpstr>
      <vt:lpstr>Przedstawiciele procesowi stron</vt:lpstr>
      <vt:lpstr>Przedstawiciele procesowi stron</vt:lpstr>
      <vt:lpstr>Rzecznicy interesu społecznego</vt:lpstr>
      <vt:lpstr>Osobowe źródła dowodowe</vt:lpstr>
      <vt:lpstr>Pomocnicy organów procesowych</vt:lpstr>
      <vt:lpstr>Podmiot zobowiązany z art. 91a </vt:lpstr>
      <vt:lpstr>Podmiot zobowiązany z art. 91a</vt:lpstr>
      <vt:lpstr>Podmiot zobowiązany z art. 91a</vt:lpstr>
      <vt:lpstr>Podmiot zobowiązany z art. 91a</vt:lpstr>
      <vt:lpstr>Kumulacja ról procesowych</vt:lpstr>
      <vt:lpstr>Kumulacja ról procesowych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karne ZSP  zajęcia 2 i 3</dc:title>
  <dc:creator>Asus</dc:creator>
  <cp:lastModifiedBy>Monika</cp:lastModifiedBy>
  <cp:revision>59</cp:revision>
  <dcterms:created xsi:type="dcterms:W3CDTF">2017-10-26T08:53:43Z</dcterms:created>
  <dcterms:modified xsi:type="dcterms:W3CDTF">2020-12-13T11:34:46Z</dcterms:modified>
</cp:coreProperties>
</file>