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308" r:id="rId2"/>
    <p:sldId id="309" r:id="rId3"/>
    <p:sldId id="314" r:id="rId4"/>
    <p:sldId id="315" r:id="rId5"/>
    <p:sldId id="325" r:id="rId6"/>
    <p:sldId id="326" r:id="rId7"/>
    <p:sldId id="256" r:id="rId8"/>
    <p:sldId id="276" r:id="rId9"/>
    <p:sldId id="257" r:id="rId10"/>
    <p:sldId id="258" r:id="rId11"/>
    <p:sldId id="259" r:id="rId12"/>
    <p:sldId id="260" r:id="rId13"/>
    <p:sldId id="261" r:id="rId14"/>
    <p:sldId id="266" r:id="rId15"/>
    <p:sldId id="267" r:id="rId16"/>
    <p:sldId id="328" r:id="rId17"/>
    <p:sldId id="268" r:id="rId18"/>
    <p:sldId id="269" r:id="rId19"/>
    <p:sldId id="277" r:id="rId20"/>
    <p:sldId id="270" r:id="rId21"/>
    <p:sldId id="327" r:id="rId22"/>
    <p:sldId id="271" r:id="rId23"/>
    <p:sldId id="272" r:id="rId24"/>
    <p:sldId id="273" r:id="rId25"/>
    <p:sldId id="279" r:id="rId26"/>
    <p:sldId id="278" r:id="rId27"/>
    <p:sldId id="280" r:id="rId28"/>
    <p:sldId id="274" r:id="rId29"/>
    <p:sldId id="275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34" autoAdjust="0"/>
    <p:restoredTop sz="94624" autoAdjust="0"/>
  </p:normalViewPr>
  <p:slideViewPr>
    <p:cSldViewPr>
      <p:cViewPr varScale="1">
        <p:scale>
          <a:sx n="54" d="100"/>
          <a:sy n="54" d="100"/>
        </p:scale>
        <p:origin x="-10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80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2021-01-08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2021-01-08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2021-01-08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2021-01-08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2021-01-08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2021-01-08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2021-01-08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nna.dzieciolowska@uwr.edu.p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7031480" cy="1697865"/>
          </a:xfrm>
        </p:spPr>
        <p:txBody>
          <a:bodyPr>
            <a:normAutofit/>
          </a:bodyPr>
          <a:lstStyle/>
          <a:p>
            <a:endParaRPr lang="pl-PL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Obraz 3" descr="pargraph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08461">
            <a:off x="3941644" y="512628"/>
            <a:ext cx="5351992" cy="5351992"/>
          </a:xfrm>
          <a:prstGeom prst="rect">
            <a:avLst/>
          </a:prstGeom>
        </p:spPr>
      </p:pic>
      <p:sp>
        <p:nvSpPr>
          <p:cNvPr id="5" name="Prostokąt: zaokrąglone rogi 3">
            <a:extLst>
              <a:ext uri="{FF2B5EF4-FFF2-40B4-BE49-F238E27FC236}">
                <a16:creationId xmlns:a16="http://schemas.microsoft.com/office/drawing/2014/main" xmlns="" id="{240C302E-EDB6-4512-94A7-5812A3A57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57166"/>
            <a:ext cx="4071934" cy="559754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 smtClean="0"/>
              <a:t>POSTĘPOWANIE KARNE</a:t>
            </a:r>
            <a:endParaRPr lang="pl-PL" sz="4000" dirty="0"/>
          </a:p>
          <a:p>
            <a:pPr algn="ctr"/>
            <a:endParaRPr lang="pl-PL" sz="4000" dirty="0"/>
          </a:p>
          <a:p>
            <a:pPr algn="ctr"/>
            <a:r>
              <a:rPr lang="pl-PL" sz="4000" dirty="0" smtClean="0"/>
              <a:t>ZAGADNIENIA WSTĘPNE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xmlns="" val="141869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r>
              <a:rPr lang="pl-PL" sz="3600" dirty="0" smtClean="0"/>
              <a:t>Odpowiedzialność karna opiera się na dwóch podstawach:</a:t>
            </a:r>
            <a:br>
              <a:rPr lang="pl-PL" sz="3600" dirty="0" smtClean="0"/>
            </a:br>
            <a:r>
              <a:rPr lang="pl-PL" sz="3600" dirty="0" smtClean="0"/>
              <a:t> faktycznej i normatywnej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• podstawą faktyczną jest czyn zarzucany oskarżonemu, który w sytuacji udowodnienia jego popełnienia przypisuje się oskarżonemu w wyroku </a:t>
            </a:r>
          </a:p>
          <a:p>
            <a:pPr>
              <a:buNone/>
            </a:pPr>
            <a:r>
              <a:rPr lang="pl-PL" dirty="0" smtClean="0"/>
              <a:t>          - zasadą jest, że między czynem zarzucanym, a więc tym umieszczonym w akcie oskarżenia, a czynem przypisanym, czyli tym, za który oskarżony zostaje skazany, powinna zachodzić tożsamość; oznacza to, że podstawy faktycznej nie można w sposób istotny zmieniać w toku postępowania karnego (zasada niezmienności przedmiotu procesu)</a:t>
            </a:r>
          </a:p>
          <a:p>
            <a:r>
              <a:rPr lang="pl-PL" dirty="0" smtClean="0"/>
              <a:t>podstawa normatywna to kwalifikacja prawna czynu zarzucanego oskarżonemu; w odróżnieniu od podstawy faktycznej może ona zmieniać się w toku postępowania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Podstawowe pojęcie procesu karnego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l-PL" dirty="0" smtClean="0"/>
              <a:t>postępowanie karne – pojęcie wieloznaczne – może być równoważne procesowi karnemu; samo </a:t>
            </a:r>
            <a:r>
              <a:rPr lang="pl-PL" i="1" dirty="0" smtClean="0"/>
              <a:t>postępowanie </a:t>
            </a:r>
            <a:r>
              <a:rPr lang="pl-PL" dirty="0" smtClean="0"/>
              <a:t>może też określać poszczególne etapy całego postępowania (np. postępowanie przygotowawcze) lub postępowania szczególne (np. nakazowe)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również kodeks używa tego pojęcia w różnych znaczeniach – zob. art. 2, art. 160, art. 297 k.p.k.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dirty="0" smtClean="0"/>
              <a:t>Podstawowe pojęcia procesu karnego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pl-PL" dirty="0" smtClean="0"/>
              <a:t>postępowanie karne można także rozumieć jako postępowanie zasadnicze, zwyczajne (dotyczące głównego przedmiotu procesu) w odróżnieniu od postępowań dodatkowych, wśród których wyróżniamy:</a:t>
            </a:r>
          </a:p>
          <a:p>
            <a:pPr lvl="1"/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incydentalne (dot. kwestii wpadkowych) – np. kwestia tymczasowego aresztowania</a:t>
            </a:r>
          </a:p>
          <a:p>
            <a:pPr lvl="1"/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pomocnicze (usuwają szczególne trudności) – np. pomoc prawna, postępowanie renowacyjne</a:t>
            </a:r>
          </a:p>
          <a:p>
            <a:pPr lvl="1"/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następcze (toczą się po uprawomocnieniu wyroku) – np. o ułaskawienie</a:t>
            </a:r>
          </a:p>
          <a:p>
            <a:pPr lvl="1"/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uzupełniające prowadzone na podstawie art. 420 k.p.k.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dirty="0" smtClean="0"/>
              <a:t>Podstawowe pojęcia procesu karnego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pl-PL" dirty="0" smtClean="0"/>
              <a:t>procedura karna – potocznie traktowana jako synonim prawa karnego procesowego – to błąd!</a:t>
            </a:r>
          </a:p>
          <a:p>
            <a:pPr lvl="1">
              <a:buFont typeface="Arial" pitchFamily="34" charset="0"/>
              <a:buChar char="•"/>
            </a:pPr>
            <a:r>
              <a:rPr lang="pl-PL" dirty="0" smtClean="0"/>
              <a:t>procedura to pierwotny przedmiot regulacji prawa karnego procesowego (przedmiotem wtórnym jest proces karny)</a:t>
            </a:r>
          </a:p>
          <a:p>
            <a:pPr lvl="1">
              <a:buFont typeface="Arial" pitchFamily="34" charset="0"/>
              <a:buChar char="•"/>
            </a:pPr>
            <a:r>
              <a:rPr lang="pl-PL" dirty="0" smtClean="0"/>
              <a:t>procedura karna wyznacza wzorzec postępowania przed sądami karnymi; obejmuje nie tylko normy k.p.k., ale również zwyczaje i orzecznictwo sądowe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CELE PROCESU KARNEGO - ART. 2 § 1 KPK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§ 1. Przepisy niniejszego kodeksu mają na celu takie ukształtowanie postępowania karnego, aby:</a:t>
            </a:r>
          </a:p>
          <a:p>
            <a:pPr algn="just"/>
            <a:r>
              <a:rPr lang="pl-PL" dirty="0" smtClean="0"/>
              <a:t>1) sprawca przestępstwa został wykryty i pociągnięty do odpowiedzialności karnej, a osoba niewinna nie poniosła tej odpowiedzialności,</a:t>
            </a:r>
          </a:p>
          <a:p>
            <a:pPr algn="just"/>
            <a:r>
              <a:rPr lang="pl-PL" dirty="0" smtClean="0"/>
              <a:t> 2) przez trafne zastosowanie środków przewidzianych w prawie karnym oraz ujawnienie okoliczności sprzyjających popełnieniu przestępstwa osiągnięte zostały zadania postępowania karnego nie tylko w zwalczaniu przestępstw, lecz również w zapobieganiu im oraz w umacnianiu poszanowania prawa i zasad współżycia społecznego, </a:t>
            </a:r>
          </a:p>
          <a:p>
            <a:pPr algn="just"/>
            <a:r>
              <a:rPr lang="pl-PL" dirty="0" smtClean="0"/>
              <a:t>3) zostały uwzględnione prawnie chronione interesy pokrzywdzonego przy jednoczesnym poszanowaniu jego godności, 4) rozstrzygnięcie sprawy nastąpiło w rozsądnym terminie.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CELE PROCESU KARNEGO - ART. 2 § 1 KPK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art. 2 § 1 </a:t>
            </a:r>
            <a:r>
              <a:rPr lang="pl-PL" dirty="0" err="1" smtClean="0"/>
              <a:t>pkt</a:t>
            </a:r>
            <a:r>
              <a:rPr lang="pl-PL" dirty="0" smtClean="0"/>
              <a:t> 1 i 2 k.p.k. - dyrektywa trafnej represji karnej</a:t>
            </a:r>
          </a:p>
          <a:p>
            <a:r>
              <a:rPr lang="pl-PL" dirty="0" smtClean="0"/>
              <a:t> art. 2 § 1 </a:t>
            </a:r>
            <a:r>
              <a:rPr lang="pl-PL" dirty="0" err="1" smtClean="0"/>
              <a:t>pkt</a:t>
            </a:r>
            <a:r>
              <a:rPr lang="pl-PL" dirty="0" smtClean="0"/>
              <a:t> 2 k.p.k. - prewencja ogólna i szczególna </a:t>
            </a:r>
          </a:p>
          <a:p>
            <a:r>
              <a:rPr lang="pl-PL" dirty="0" smtClean="0"/>
              <a:t>art. 2 § 1 </a:t>
            </a:r>
            <a:r>
              <a:rPr lang="pl-PL" dirty="0" err="1" smtClean="0"/>
              <a:t>pkt</a:t>
            </a:r>
            <a:r>
              <a:rPr lang="pl-PL" dirty="0" smtClean="0"/>
              <a:t> 3 k.p.k. - dyrektywa ochrony interesu i godności pokrzywdzonego </a:t>
            </a:r>
          </a:p>
          <a:p>
            <a:r>
              <a:rPr lang="pl-PL" dirty="0" smtClean="0"/>
              <a:t>art. 2 § 1 </a:t>
            </a:r>
            <a:r>
              <a:rPr lang="pl-PL" dirty="0" err="1" smtClean="0"/>
              <a:t>pkt</a:t>
            </a:r>
            <a:r>
              <a:rPr lang="pl-PL" dirty="0" smtClean="0"/>
              <a:t> 4 k.p.k. - dyrektywa rozstrzygnięcia sprawy w rozsądnym terminie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Dyrektywa trafnej represji karnej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Art. 2 § 1 k.p.k. wyraża cele procesu karnego, w tym m. in. </a:t>
            </a:r>
            <a:r>
              <a:rPr lang="pl-PL" b="1" dirty="0" smtClean="0"/>
              <a:t>dyrektywę trafnej reakcji karnej</a:t>
            </a:r>
          </a:p>
          <a:p>
            <a:r>
              <a:rPr lang="pl-PL" dirty="0" smtClean="0"/>
              <a:t>Dyrektywę trafnej reakcji karnej sprowadza się do następujących postulatów:</a:t>
            </a:r>
          </a:p>
          <a:p>
            <a:pPr lvl="1"/>
            <a:r>
              <a:rPr lang="pl-PL" sz="2400" dirty="0" smtClean="0"/>
              <a:t>nikt niewinny nie poniesie odpowiedzialności;</a:t>
            </a:r>
          </a:p>
          <a:p>
            <a:pPr lvl="1"/>
            <a:r>
              <a:rPr lang="pl-PL" sz="2400" dirty="0" smtClean="0"/>
              <a:t>nikt winny nie powinien ponieść odpowiedzialności większej, niż na to zasłużył;</a:t>
            </a:r>
          </a:p>
          <a:p>
            <a:pPr lvl="1"/>
            <a:r>
              <a:rPr lang="pl-PL" sz="2400" dirty="0" smtClean="0"/>
              <a:t>nikt winny nie powinien uniknąć odpowiedzialności;</a:t>
            </a:r>
          </a:p>
          <a:p>
            <a:pPr lvl="1"/>
            <a:r>
              <a:rPr lang="pl-PL" sz="2400" dirty="0" smtClean="0"/>
              <a:t>nikt winny nie powinien ponieść odpowiedzialności mniejszej, niż na to zasłużył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325150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DOKTRYNALNE CELE PROCESU KARNEGO - S. WALTOŚ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1. Osiągnięcie </a:t>
            </a:r>
            <a:r>
              <a:rPr lang="pl-PL" b="1" dirty="0" smtClean="0"/>
              <a:t>stanu sprawiedliwości </a:t>
            </a:r>
            <a:r>
              <a:rPr lang="pl-PL" b="1" dirty="0" err="1" smtClean="0"/>
              <a:t>prawnomaterialnej</a:t>
            </a:r>
            <a:r>
              <a:rPr lang="pl-PL" dirty="0" smtClean="0"/>
              <a:t>, czyli doprowadzenie do słusznego zastosowania normy prawa karnego materialnego.</a:t>
            </a:r>
          </a:p>
          <a:p>
            <a:pPr algn="just"/>
            <a:r>
              <a:rPr lang="pl-PL" dirty="0" smtClean="0"/>
              <a:t> 2. Osiągnięcie </a:t>
            </a:r>
            <a:r>
              <a:rPr lang="pl-PL" b="1" dirty="0" smtClean="0"/>
              <a:t>stanu sprawiedliwości proceduralnej</a:t>
            </a:r>
            <a:r>
              <a:rPr lang="pl-PL" dirty="0" smtClean="0"/>
              <a:t>. Sprawiedliwość w tym znaczeniu to sytuacja, w której osoba, przeciwko której lub na rzecz której proces się toczy, nabiera przekonania, że organy procesowe zrobiły wszystko, aby prawu stało się zadość, postępując w stosunku do niej zgodnie z prawem, sumiennie i z najlepszą wolą. W literaturze przedmiotu pojęcie sprawiedliwości proceduralnej łączy się z zasadą uczciwego (rzetelnego) procesu.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CELE PROCESU KARNEGO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„Zadaniem procesu karnego jest nie tylko implementacja norm prawa karnego materialnego. Równorzędnym zadaniem jest wszak takie zorganizowanie postępowania karnego (…), aby toczyło się ono rzetelnie i uczciwie w stosunku do stron, względnie innych uczestników. (…) Oba cele procesu karnego, a mianowicie sprawiedliwość </a:t>
            </a:r>
            <a:r>
              <a:rPr lang="pl-PL" dirty="0" err="1" smtClean="0"/>
              <a:t>karnomaterialna</a:t>
            </a:r>
            <a:r>
              <a:rPr lang="pl-PL" dirty="0" smtClean="0"/>
              <a:t> i sprawiedliwość proceduralna są zatem komplementarne.”</a:t>
            </a:r>
            <a:endParaRPr lang="pl-PL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FUNKCJE PROCESU KARNEGO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1) porządkująca – stwarza podstawy prawne i ramy działania w toku procesu</a:t>
            </a:r>
          </a:p>
          <a:p>
            <a:pPr marL="0" indent="0" algn="just">
              <a:buNone/>
            </a:pPr>
            <a:r>
              <a:rPr lang="pl-PL" dirty="0" smtClean="0"/>
              <a:t>2) instrumentalna – kreuje taki kształt procesu, który najlepiej pozwoli realizować jego cele</a:t>
            </a:r>
          </a:p>
          <a:p>
            <a:pPr marL="0" indent="0" algn="just">
              <a:buNone/>
            </a:pPr>
            <a:r>
              <a:rPr lang="pl-PL" dirty="0" smtClean="0"/>
              <a:t>3) gwarancyjna – wyznacza ramy ingerencji w prawa i wolności jednostki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Zasady uczestniczenia w zajęciach.</a:t>
            </a:r>
            <a:br>
              <a:rPr lang="pl-PL" dirty="0" smtClean="0"/>
            </a:br>
            <a:r>
              <a:rPr lang="pl-PL" dirty="0" smtClean="0"/>
              <a:t>Zaliczanie przedmiotu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kontakt: </a:t>
            </a:r>
            <a:r>
              <a:rPr lang="pl-PL" dirty="0" err="1" smtClean="0">
                <a:hlinkClick r:id="rId2"/>
              </a:rPr>
              <a:t>anna.dzieciolowska@uwr.edu.pl</a:t>
            </a:r>
            <a:endParaRPr lang="pl-PL" dirty="0" smtClean="0"/>
          </a:p>
          <a:p>
            <a:pPr algn="just"/>
            <a:r>
              <a:rPr lang="pl-PL" dirty="0" smtClean="0"/>
              <a:t>konsultacje: w trybie zdalnym w aplikacji MS </a:t>
            </a:r>
            <a:r>
              <a:rPr lang="pl-PL" dirty="0" err="1" smtClean="0"/>
              <a:t>Teams</a:t>
            </a:r>
            <a:r>
              <a:rPr lang="pl-PL" dirty="0" smtClean="0"/>
              <a:t>, link do grupy oraz terminy są podane na stronie osobistej.</a:t>
            </a:r>
          </a:p>
          <a:p>
            <a:pPr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3558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STADIA PROCESU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1472" y="150017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postępowanie przygotowawcze </a:t>
            </a:r>
          </a:p>
          <a:p>
            <a:pPr>
              <a:buNone/>
            </a:pPr>
            <a:r>
              <a:rPr lang="pl-PL" dirty="0" smtClean="0"/>
              <a:t>      - śledztwo </a:t>
            </a:r>
          </a:p>
          <a:p>
            <a:pPr>
              <a:buNone/>
            </a:pPr>
            <a:r>
              <a:rPr lang="pl-PL" dirty="0" smtClean="0"/>
              <a:t>      - dochodzenie  </a:t>
            </a:r>
          </a:p>
          <a:p>
            <a:r>
              <a:rPr lang="pl-PL" dirty="0" smtClean="0"/>
              <a:t>postępowanie główne (przed sądem I instancji)</a:t>
            </a:r>
          </a:p>
          <a:p>
            <a:r>
              <a:rPr lang="pl-PL" dirty="0" smtClean="0"/>
              <a:t> postępowanie odwoławcze </a:t>
            </a:r>
          </a:p>
          <a:p>
            <a:r>
              <a:rPr lang="pl-PL" dirty="0" smtClean="0"/>
              <a:t>postępowanie wykonawcze (uregulowane w Kodeksie karnym wykonawczym)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postępowanie główne + postępowanie odwoławcze = postępowanie jurysdykcyjne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Przebieg procesu karnego</a:t>
            </a:r>
            <a:endParaRPr lang="pl-PL" dirty="0"/>
          </a:p>
        </p:txBody>
      </p:sp>
      <p:sp>
        <p:nvSpPr>
          <p:cNvPr id="4" name="Strzałka: w prawo 5"/>
          <p:cNvSpPr/>
          <p:nvPr/>
        </p:nvSpPr>
        <p:spPr>
          <a:xfrm>
            <a:off x="4250266" y="3044136"/>
            <a:ext cx="3564467" cy="677333"/>
          </a:xfrm>
          <a:prstGeom prst="rightArrow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Zwój: pionowy 7"/>
          <p:cNvSpPr/>
          <p:nvPr/>
        </p:nvSpPr>
        <p:spPr>
          <a:xfrm>
            <a:off x="7919710" y="2576214"/>
            <a:ext cx="1121259" cy="1557905"/>
          </a:xfrm>
          <a:prstGeom prst="verticalScroll">
            <a:avLst/>
          </a:prstGeom>
          <a:solidFill>
            <a:srgbClr val="F1DD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596496" y="3213467"/>
            <a:ext cx="97367" cy="338666"/>
          </a:xfrm>
          <a:prstGeom prst="rect">
            <a:avLst/>
          </a:prstGeom>
          <a:solidFill>
            <a:srgbClr val="D91D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431926" y="3213467"/>
            <a:ext cx="97367" cy="338666"/>
          </a:xfrm>
          <a:prstGeom prst="rect">
            <a:avLst/>
          </a:prstGeom>
          <a:solidFill>
            <a:srgbClr val="D91D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1264707" y="3213467"/>
            <a:ext cx="97367" cy="338666"/>
          </a:xfrm>
          <a:prstGeom prst="rect">
            <a:avLst/>
          </a:prstGeom>
          <a:solidFill>
            <a:srgbClr val="D91D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1094311" y="3213466"/>
            <a:ext cx="97367" cy="338666"/>
          </a:xfrm>
          <a:prstGeom prst="rect">
            <a:avLst/>
          </a:prstGeom>
          <a:solidFill>
            <a:srgbClr val="D91D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 flipH="1">
            <a:off x="1761066" y="3216288"/>
            <a:ext cx="2489200" cy="335844"/>
          </a:xfrm>
          <a:prstGeom prst="rect">
            <a:avLst/>
          </a:prstGeom>
          <a:solidFill>
            <a:srgbClr val="D91D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>
            <a:off x="4250266" y="2265202"/>
            <a:ext cx="0" cy="1286931"/>
          </a:xfrm>
          <a:prstGeom prst="line">
            <a:avLst/>
          </a:prstGeom>
          <a:ln w="19050">
            <a:headEnd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524924" y="2645317"/>
            <a:ext cx="4847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w Cen MT Condensed Extra Bold" panose="020B0803020202020204" pitchFamily="34" charset="-18"/>
              </a:rPr>
              <a:t>§</a:t>
            </a:r>
            <a:r>
              <a:rPr lang="pl-PL" sz="7200" dirty="0">
                <a:latin typeface="Tw Cen MT Condensed Extra Bold" panose="020B0803020202020204" pitchFamily="34" charset="-18"/>
              </a:rPr>
              <a:t> 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1080459" y="2230202"/>
            <a:ext cx="2556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Postępowanie przygotowawcze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410706" y="2388656"/>
            <a:ext cx="33485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Postępowanie sądowe (jurysdykcyjne)</a:t>
            </a:r>
          </a:p>
        </p:txBody>
      </p:sp>
      <p:sp>
        <p:nvSpPr>
          <p:cNvPr id="15" name="Trójkąt równoramienny 14"/>
          <p:cNvSpPr/>
          <p:nvPr/>
        </p:nvSpPr>
        <p:spPr>
          <a:xfrm>
            <a:off x="2280772" y="4470581"/>
            <a:ext cx="1143000" cy="1272077"/>
          </a:xfrm>
          <a:prstGeom prst="triangle">
            <a:avLst/>
          </a:prstGeom>
          <a:solidFill>
            <a:srgbClr val="D91D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Trójkąt równoramienny 15"/>
          <p:cNvSpPr/>
          <p:nvPr/>
        </p:nvSpPr>
        <p:spPr>
          <a:xfrm>
            <a:off x="5461000" y="4438810"/>
            <a:ext cx="1143000" cy="1272077"/>
          </a:xfrm>
          <a:prstGeom prst="triangle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ole tekstowe 16"/>
          <p:cNvSpPr txBox="1"/>
          <p:nvPr/>
        </p:nvSpPr>
        <p:spPr>
          <a:xfrm>
            <a:off x="2314373" y="3893621"/>
            <a:ext cx="1500993" cy="369331"/>
          </a:xfrm>
          <a:prstGeom prst="rect">
            <a:avLst/>
          </a:prstGeom>
          <a:solidFill>
            <a:srgbClr val="D91D1D"/>
          </a:solidFill>
        </p:spPr>
        <p:txBody>
          <a:bodyPr wrap="square" rtlCol="0">
            <a:spAutoFit/>
          </a:bodyPr>
          <a:lstStyle/>
          <a:p>
            <a:r>
              <a:rPr lang="pl-PL" b="1" dirty="0"/>
              <a:t>PROKURATOR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5825067" y="3889761"/>
            <a:ext cx="878387" cy="373192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r>
              <a:rPr lang="pl-PL" b="1" dirty="0"/>
              <a:t>SĄD</a:t>
            </a:r>
          </a:p>
        </p:txBody>
      </p:sp>
      <p:sp>
        <p:nvSpPr>
          <p:cNvPr id="19" name="pole tekstowe 18"/>
          <p:cNvSpPr txBox="1"/>
          <p:nvPr/>
        </p:nvSpPr>
        <p:spPr>
          <a:xfrm>
            <a:off x="889253" y="5950284"/>
            <a:ext cx="1430288" cy="369332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PODEJRZANY</a:t>
            </a:r>
          </a:p>
        </p:txBody>
      </p:sp>
      <p:sp>
        <p:nvSpPr>
          <p:cNvPr id="20" name="pole tekstowe 19"/>
          <p:cNvSpPr txBox="1"/>
          <p:nvPr/>
        </p:nvSpPr>
        <p:spPr>
          <a:xfrm>
            <a:off x="2947258" y="5862083"/>
            <a:ext cx="1768758" cy="369332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POKRZYWDZONY</a:t>
            </a:r>
          </a:p>
        </p:txBody>
      </p:sp>
      <p:sp>
        <p:nvSpPr>
          <p:cNvPr id="21" name="pole tekstowe 20"/>
          <p:cNvSpPr txBox="1"/>
          <p:nvPr/>
        </p:nvSpPr>
        <p:spPr>
          <a:xfrm>
            <a:off x="4853020" y="5862084"/>
            <a:ext cx="1411240" cy="369332"/>
          </a:xfrm>
          <a:prstGeom prst="rect">
            <a:avLst/>
          </a:prstGeom>
          <a:solidFill>
            <a:schemeClr val="bg1"/>
          </a:solidFill>
          <a:ln>
            <a:solidFill>
              <a:srgbClr val="9966FF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OSKARŻONY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6443871" y="5862083"/>
            <a:ext cx="2597098" cy="861774"/>
          </a:xfrm>
          <a:prstGeom prst="rect">
            <a:avLst/>
          </a:prstGeom>
          <a:solidFill>
            <a:schemeClr val="bg1"/>
          </a:solidFill>
          <a:ln>
            <a:solidFill>
              <a:srgbClr val="99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OSKARŻYCIEL</a:t>
            </a:r>
          </a:p>
          <a:p>
            <a:pPr algn="ctr"/>
            <a:r>
              <a:rPr lang="pl-PL" sz="1600" dirty="0"/>
              <a:t>publiczny / prywatny / posiłkowy 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8004377" y="3133776"/>
            <a:ext cx="939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i="1" dirty="0"/>
              <a:t>WYROK</a:t>
            </a:r>
          </a:p>
        </p:txBody>
      </p:sp>
      <p:sp>
        <p:nvSpPr>
          <p:cNvPr id="24" name="pole tekstowe 23"/>
          <p:cNvSpPr txBox="1"/>
          <p:nvPr/>
        </p:nvSpPr>
        <p:spPr>
          <a:xfrm>
            <a:off x="1979712" y="2890247"/>
            <a:ext cx="1999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śledztwo/dochodzenie</a:t>
            </a:r>
          </a:p>
        </p:txBody>
      </p:sp>
    </p:spTree>
    <p:extLst>
      <p:ext uri="{BB962C8B-B14F-4D97-AF65-F5344CB8AC3E}">
        <p14:creationId xmlns:p14="http://schemas.microsoft.com/office/powerpoint/2010/main" xmlns="" val="65171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POSTĘPOWANIE PRZYGOTOWAWCZE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57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394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śledztwo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dochodzenie</a:t>
                      </a:r>
                      <a:endParaRPr lang="pl-PL" dirty="0"/>
                    </a:p>
                  </a:txBody>
                  <a:tcPr/>
                </a:tc>
              </a:tr>
              <a:tr h="9394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sprawy o większym ciężarze gatunkowym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sprawy o mniejszym ciężarze gatunkowym</a:t>
                      </a:r>
                      <a:endParaRPr lang="pl-PL" dirty="0"/>
                    </a:p>
                  </a:txBody>
                  <a:tcPr/>
                </a:tc>
              </a:tr>
              <a:tr h="9394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zwiększony formalizm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mniejszy formalizm</a:t>
                      </a:r>
                      <a:endParaRPr lang="pl-PL" dirty="0"/>
                    </a:p>
                  </a:txBody>
                  <a:tcPr/>
                </a:tc>
              </a:tr>
              <a:tr h="9394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prowadzone co do zasady przez prokuratora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prowadzone co do zasady przez Policję pod nadzorem prokurator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POSTĘPOWANIE PRZYGOTOWAWCZE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prowadzone przez Policję (lub inne organy ścigania) lub prokuratora </a:t>
            </a:r>
          </a:p>
          <a:p>
            <a:r>
              <a:rPr lang="pl-PL" dirty="0" smtClean="0"/>
              <a:t>strony: podejrzany i pokrzywdzony</a:t>
            </a:r>
          </a:p>
          <a:p>
            <a:r>
              <a:rPr lang="pl-PL" dirty="0" smtClean="0"/>
              <a:t> prokurator - </a:t>
            </a:r>
            <a:r>
              <a:rPr lang="pl-PL" i="1" dirty="0" err="1" smtClean="0"/>
              <a:t>dominus</a:t>
            </a:r>
            <a:r>
              <a:rPr lang="pl-PL" i="1" dirty="0" smtClean="0"/>
              <a:t> </a:t>
            </a:r>
            <a:r>
              <a:rPr lang="pl-PL" i="1" dirty="0" err="1" smtClean="0"/>
              <a:t>litis</a:t>
            </a:r>
            <a:r>
              <a:rPr lang="pl-PL" i="1" dirty="0" smtClean="0"/>
              <a:t> </a:t>
            </a:r>
            <a:r>
              <a:rPr lang="pl-PL" dirty="0" smtClean="0"/>
              <a:t>postępowania przygotowawczego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POSTĘPOWANIE JURYSDYKCYJNE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prowadzone przez sąd </a:t>
            </a:r>
          </a:p>
          <a:p>
            <a:endParaRPr lang="pl-PL" dirty="0" smtClean="0"/>
          </a:p>
          <a:p>
            <a:r>
              <a:rPr lang="pl-PL" dirty="0" smtClean="0"/>
              <a:t>strony: oskarżyciel (publiczny, posiłkowy, subsydiarny, prywatny) i oskarżony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PROCES INKWIZYCYJNY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Proces inkwizycyjny ukształtowany w średniowieczu kumulował w jednej osobie – sędziego – funkcje oskarżenia, obrony i orzekania (proces inkwizycyjny </a:t>
            </a:r>
            <a:r>
              <a:rPr lang="pl-PL" smtClean="0"/>
              <a:t>zwany jest </a:t>
            </a:r>
            <a:r>
              <a:rPr lang="pl-PL" dirty="0" smtClean="0"/>
              <a:t>również jednopodmiotowym). </a:t>
            </a:r>
          </a:p>
          <a:p>
            <a:pPr algn="just"/>
            <a:r>
              <a:rPr lang="pl-PL" dirty="0" smtClean="0"/>
              <a:t>Proces inkwizycyjny zakłada, że najlepszym sposobem dojścia do prawdziwych ustaleń faktycznych jest przeprowadzanie dowodów przez sędziego, który ma obowiązek wyjaśnić wszystkie istotne okoliczności oraz powinien przejawiać w niezbędnym zakresie inicjatywę dowodową.</a:t>
            </a: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PROCES KONTRADYKTORYJNY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Role oskarżyciela, sędziego i obrońcy pełnią różne osoby, stąd nazwa „proces trójpodmiotowy”. </a:t>
            </a:r>
          </a:p>
          <a:p>
            <a:pPr algn="just"/>
            <a:r>
              <a:rPr lang="pl-PL" dirty="0" smtClean="0"/>
              <a:t>Założeniem idealnym procesu kontradyktoryjnego jest przekonanie, iż skuteczniejszym sposobem osiągnięcia prawdy jest spór pomiędzy równymi stronami odbywający się przed neutralnym sędzią. Model kontradyktoryjny wykształcił się w systemie anglosaskim, a na kontynencie europejskim dominuje model z przeważającymi cechami inkwizycyjności.</a:t>
            </a: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ŹRÓDŁA PRAWA KARNEGO PROCESOWEGO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 smtClean="0"/>
              <a:t>Konstytucja RP </a:t>
            </a:r>
            <a:r>
              <a:rPr lang="pl-PL" dirty="0" smtClean="0"/>
              <a:t>(zob. m.in. art. 41-45),</a:t>
            </a:r>
          </a:p>
          <a:p>
            <a:r>
              <a:rPr lang="pl-PL" dirty="0" smtClean="0"/>
              <a:t>Europejska Konwencja Praw Człowieka i Podstawowych Wolności z 4 XI 1950 r. (</a:t>
            </a:r>
            <a:r>
              <a:rPr lang="pl-PL" b="1" dirty="0" smtClean="0"/>
              <a:t>EKPCZ</a:t>
            </a:r>
            <a:r>
              <a:rPr lang="pl-PL" dirty="0" smtClean="0"/>
              <a:t>) i inne akty prawa międzynarodowego,</a:t>
            </a:r>
          </a:p>
          <a:p>
            <a:r>
              <a:rPr lang="pl-PL" b="1" dirty="0" smtClean="0"/>
              <a:t>Ustawa z dnia 6 czerwca 1997 r. – Kodeks Postępowania Karnego,</a:t>
            </a:r>
          </a:p>
          <a:p>
            <a:r>
              <a:rPr lang="pl-PL" dirty="0" smtClean="0"/>
              <a:t>Inne ustawy (np. ustawa o świadku koronnym, ustawa o postępowaniu w sprawach nieletnich),</a:t>
            </a:r>
          </a:p>
          <a:p>
            <a:r>
              <a:rPr lang="pl-PL" dirty="0" smtClean="0"/>
              <a:t>Akty ustrojowe organów procesowych i innych uczestników procesu (np. prawo o ustroju sądów powszechnych, ustawa o Policji).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TRYBY ŚCIGANIA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przestępstwa ścigane z oskarżenia publicznego </a:t>
            </a:r>
          </a:p>
          <a:p>
            <a:pPr>
              <a:buNone/>
            </a:pPr>
            <a:r>
              <a:rPr lang="pl-PL" dirty="0" smtClean="0"/>
              <a:t>     - przestępstwa ścigane z urzędu</a:t>
            </a:r>
          </a:p>
          <a:p>
            <a:pPr>
              <a:buNone/>
            </a:pPr>
            <a:r>
              <a:rPr lang="pl-PL" dirty="0" smtClean="0"/>
              <a:t>     - przestępstwa ścigane na wniosek</a:t>
            </a:r>
          </a:p>
          <a:p>
            <a:pPr>
              <a:buNone/>
            </a:pPr>
            <a:r>
              <a:rPr lang="pl-PL" dirty="0" smtClean="0"/>
              <a:t>		    • przestępstwa bezwzględnie wnioskowe </a:t>
            </a:r>
          </a:p>
          <a:p>
            <a:pPr>
              <a:buNone/>
            </a:pPr>
            <a:r>
              <a:rPr lang="pl-PL" dirty="0" smtClean="0"/>
              <a:t>		    • przestępstwa względnie wnioskowe	</a:t>
            </a:r>
          </a:p>
          <a:p>
            <a:r>
              <a:rPr lang="pl-PL" dirty="0" smtClean="0"/>
              <a:t> przestępstwa ścigane z oskarżenia prywatnego</a:t>
            </a: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TRYB PUBLICZNOSKARGOWY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Postępowanie prowadzone z własnej inicjatywy przez organy ścigania, które w razie podejrzenia popełnienia przestępstwa mają obowiązek podjąć wszelkie działania w celu wykrycia sprawcy. </a:t>
            </a:r>
          </a:p>
          <a:p>
            <a:pPr algn="just"/>
            <a:r>
              <a:rPr lang="pl-PL" dirty="0" smtClean="0"/>
              <a:t>BEZWARUNKOWY-gdy w k.k. brak informacji co do trybu,</a:t>
            </a:r>
          </a:p>
          <a:p>
            <a:pPr algn="just"/>
            <a:r>
              <a:rPr lang="pl-PL" dirty="0" smtClean="0"/>
              <a:t>WARUNKOWY – uzależniony od </a:t>
            </a:r>
            <a:r>
              <a:rPr lang="pl-PL" u="sng" dirty="0" smtClean="0"/>
              <a:t>wniosku o ściganie </a:t>
            </a:r>
            <a:r>
              <a:rPr lang="pl-PL" dirty="0" smtClean="0"/>
              <a:t>właściwego podmiotu (art. 12 k.p.k.) lub </a:t>
            </a:r>
            <a:r>
              <a:rPr lang="pl-PL" u="sng" dirty="0" smtClean="0"/>
              <a:t>zezwolenia na ściganie</a:t>
            </a:r>
            <a:r>
              <a:rPr lang="pl-PL" dirty="0" smtClean="0"/>
              <a:t> właściwego organu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836712"/>
            <a:ext cx="8136904" cy="504056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Proszę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uwzględnić w toku nauki,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że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znajomość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wyłącznie przepisów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kodeksu nie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jest wystarczająca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dla zaliczenia przedmiotu tak na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ćwiczeniach, jak i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na egzaminie.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Bezwzględnie konieczne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jest zapoznanie się z podręcznikami,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komentarzami.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164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TRYB PRYWATNOSKARGOWY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Postępowanie prowadzone na skutek </a:t>
            </a:r>
            <a:r>
              <a:rPr lang="pl-PL" b="1" dirty="0" smtClean="0"/>
              <a:t>prywatnego aktu oskarżenia</a:t>
            </a:r>
            <a:r>
              <a:rPr lang="pl-PL" dirty="0" smtClean="0"/>
              <a:t> wniesionego przez pokrzywdzonego, który staje się oskarżycielem prywatnym.</a:t>
            </a:r>
          </a:p>
          <a:p>
            <a:pPr algn="just"/>
            <a:r>
              <a:rPr lang="pl-PL" dirty="0" smtClean="0"/>
              <a:t>Oskarżyciel publiczny może wszcząć lub wstąpić, gdy zachodzi przesłanka interesu społecznego</a:t>
            </a:r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Przestępstwa ścigane z oskarżenia publicznego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Przestępstwa ścigane z urzędu</a:t>
            </a:r>
          </a:p>
          <a:p>
            <a:pPr marL="0" indent="0" algn="just">
              <a:buNone/>
            </a:pPr>
            <a:r>
              <a:rPr lang="pl-PL" dirty="0" smtClean="0"/>
              <a:t>- znakomita większość spraw karnych jest inicjowana w tym trybie</a:t>
            </a:r>
          </a:p>
          <a:p>
            <a:pPr marL="0" indent="0" algn="just">
              <a:buNone/>
            </a:pPr>
            <a:r>
              <a:rPr lang="pl-PL" dirty="0" smtClean="0"/>
              <a:t>- prawo nakazuje odpowiednim organom państwowym, aby niezależnie od źródła informacji dającej podstawę do podejrzenia, że mogło mieć miejsce</a:t>
            </a:r>
          </a:p>
          <a:p>
            <a:pPr marL="0" indent="0" algn="just">
              <a:buNone/>
            </a:pPr>
            <a:r>
              <a:rPr lang="pl-PL" dirty="0" smtClean="0"/>
              <a:t>zachowanie przestępne, i bez oczekiwania na reakcję podmiotu dotkniętego takim zachowaniem, podjęły czynności zmierzające do realizacji ścigania karnego</a:t>
            </a:r>
          </a:p>
          <a:p>
            <a:pPr marL="0" indent="0" algn="just">
              <a:buNone/>
            </a:pPr>
            <a:r>
              <a:rPr lang="pl-PL" dirty="0" smtClean="0"/>
              <a:t>- przestępstwa ścigane niezależnie od woli pokrzywdzonego (interes społeczny w ich ściganiu)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Przestępstwa ścigane z oskarżenia publicznego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Przestępstwa ścigane na wniosek (art. 12 k.p.k.)</a:t>
            </a:r>
          </a:p>
          <a:p>
            <a:pPr marL="0" indent="0" algn="just">
              <a:buNone/>
            </a:pPr>
            <a:r>
              <a:rPr lang="pl-PL" dirty="0" smtClean="0"/>
              <a:t>- w sprawach o przestępstwa ścigane na wniosek postępowanie z chwilą złożenia</a:t>
            </a:r>
          </a:p>
          <a:p>
            <a:pPr marL="0" indent="0" algn="just">
              <a:buNone/>
            </a:pPr>
            <a:r>
              <a:rPr lang="pl-PL" dirty="0" smtClean="0"/>
              <a:t>wniosku toczy się z urzędu, czyli jest </a:t>
            </a:r>
            <a:r>
              <a:rPr lang="pl-PL" dirty="0" err="1" smtClean="0"/>
              <a:t>publicznoskargowe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- przestępstwa bezwzględnie wnioskowe - ścigane dopiero po złożeniu wniosku</a:t>
            </a:r>
          </a:p>
          <a:p>
            <a:pPr marL="0" indent="0" algn="just">
              <a:buNone/>
            </a:pPr>
            <a:r>
              <a:rPr lang="pl-PL" dirty="0" smtClean="0"/>
              <a:t>przez pokrzywdzonego, niezależnie od relacji łączącej pokrzywdzonego z</a:t>
            </a:r>
          </a:p>
          <a:p>
            <a:pPr marL="0" indent="0" algn="just">
              <a:buNone/>
            </a:pPr>
            <a:r>
              <a:rPr lang="pl-PL" dirty="0" smtClean="0"/>
              <a:t>podejrzanym (np. art. 190 k.k. - groźba karalna, art. 192 k.k. - zabieg leczniczy bez</a:t>
            </a:r>
          </a:p>
          <a:p>
            <a:pPr marL="0" indent="0" algn="just">
              <a:buNone/>
            </a:pPr>
            <a:r>
              <a:rPr lang="pl-PL" dirty="0" smtClean="0"/>
              <a:t>zgody pacjenta)</a:t>
            </a:r>
          </a:p>
          <a:p>
            <a:pPr marL="0" indent="0" algn="just">
              <a:buNone/>
            </a:pPr>
            <a:r>
              <a:rPr lang="pl-PL" dirty="0" smtClean="0"/>
              <a:t>- przestępstwa względnie wnioskowe - wniosek jest wymagany z powodu osobistego stosunku łączącego sprawcę z pokrzywdzonym (np. art. 278 § 4 k.k. - kradzież na szkodę osoby najbliższej, art. 279 § 2 k.k. - kradzież z włamaniem na szkodę osoby najbliższej)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WNIOSEK O ŚCIGANIE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Wniosek o ściganie przestępstwa stanowi wyraz woli uprawnionego podmiotu i wywiera skutki prawne niezwłocznie po jego złożeniu (wyrok SA w Krakowie z 14.7.2005 r., II </a:t>
            </a:r>
            <a:r>
              <a:rPr lang="pl-PL" dirty="0" err="1" smtClean="0"/>
              <a:t>AKa</a:t>
            </a:r>
            <a:r>
              <a:rPr lang="pl-PL" dirty="0" smtClean="0"/>
              <a:t> 140/05). Wniosek powinien stanowić jednoznaczny wyraz woli ścigania (wyrok SA w Katowicach z 4.2.2010 r., II AKA 406/09). Wniosek nie musi zawierać imiennego wskazania sprawców.</a:t>
            </a:r>
          </a:p>
          <a:p>
            <a:pPr marL="0" indent="0" algn="just">
              <a:buNone/>
            </a:pPr>
            <a:r>
              <a:rPr lang="pl-PL" dirty="0" smtClean="0"/>
              <a:t>Art. 12 § 3 k.p.k.: Wniosek może być cofnięty w postępowaniu przygotowawczym za zgodą prokuratora, a w postępowaniu sądowym za zgodą sądu - do rozpoczęcia przewodu sądowego na pierwszej rozprawie głównej. Ponowne złożenie wniosku jest niedopuszczalne.</a:t>
            </a:r>
          </a:p>
          <a:p>
            <a:pPr marL="0" indent="0" algn="just">
              <a:buNone/>
            </a:pPr>
            <a:r>
              <a:rPr lang="pl-PL" dirty="0" smtClean="0"/>
              <a:t>Cofnięcie wniosku jest definitywne i wymaga:</a:t>
            </a:r>
          </a:p>
          <a:p>
            <a:pPr marL="0" indent="0" algn="just">
              <a:buNone/>
            </a:pPr>
            <a:r>
              <a:rPr lang="pl-PL" dirty="0" smtClean="0"/>
              <a:t>- zgody prokuratora lub sądu</a:t>
            </a:r>
          </a:p>
          <a:p>
            <a:pPr marL="0" indent="0" algn="just">
              <a:buNone/>
            </a:pPr>
            <a:r>
              <a:rPr lang="pl-PL" dirty="0" smtClean="0"/>
              <a:t>- zachowania terminu - do rozpoczęcia przewodu sądowego na pierwszej</a:t>
            </a:r>
          </a:p>
          <a:p>
            <a:pPr marL="0" indent="0" algn="just">
              <a:buNone/>
            </a:pPr>
            <a:r>
              <a:rPr lang="pl-PL" dirty="0" smtClean="0"/>
              <a:t>rozprawie głównej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Przestępstwa ścigane z oskarżenia prywatnego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Postępowanie w sprawach z oskarżenia prywatnego jest wszczynane i popierane przez samego pokrzywdzonego będącego „kreatorem” tego postępowania.</a:t>
            </a:r>
          </a:p>
          <a:p>
            <a:pPr marL="0" indent="0" algn="just">
              <a:buNone/>
            </a:pPr>
            <a:r>
              <a:rPr lang="pl-PL" dirty="0" smtClean="0"/>
              <a:t>„W konkretnych przypadkach wstępna ocena danego czynu zależy i musi zależeć od tej osoby [pokrzywdzonego], zdecydowanie niewskazane byłoby uszczęśliwianie na siłę w sytuacjach, gdy pokrzywdzony nie jest zainteresowany ściganiem albo zgoła nie dopatruje się jakiegokolwiek przestępstwa i własnego pokrzywdzenia.” (dr hab. Andrzej Światłowski, prof. UJ)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SĄDY W POLSCE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Ustawa – Prawo o ustroju sądów powszechnych</a:t>
            </a:r>
          </a:p>
          <a:p>
            <a:pPr marL="0" indent="0" algn="just">
              <a:buNone/>
            </a:pPr>
            <a:r>
              <a:rPr lang="pl-PL" dirty="0" smtClean="0"/>
              <a:t>§ 1. Sądami powszechnymi są sądy rejonowe, sądy okręgowe oraz sądy</a:t>
            </a:r>
          </a:p>
          <a:p>
            <a:pPr marL="0" indent="0" algn="just">
              <a:buNone/>
            </a:pPr>
            <a:r>
              <a:rPr lang="pl-PL" dirty="0" smtClean="0"/>
              <a:t>apelacyjne.</a:t>
            </a:r>
          </a:p>
          <a:p>
            <a:pPr marL="0" indent="0" algn="just">
              <a:buNone/>
            </a:pPr>
            <a:r>
              <a:rPr lang="pl-PL" dirty="0" smtClean="0"/>
              <a:t>§ 2. Sądy powszechne sprawują wymiar sprawiedliwości w zakresie</a:t>
            </a:r>
          </a:p>
          <a:p>
            <a:pPr marL="0" indent="0" algn="just">
              <a:buNone/>
            </a:pPr>
            <a:r>
              <a:rPr lang="pl-PL" dirty="0" smtClean="0"/>
              <a:t>nienależącym do sądów administracyjnych, sądów wojskowych oraz Sądu Najwyższego.</a:t>
            </a:r>
          </a:p>
          <a:p>
            <a:pPr marL="0" indent="0" algn="just">
              <a:buNone/>
            </a:pPr>
            <a:r>
              <a:rPr lang="pl-PL" dirty="0" smtClean="0"/>
              <a:t>§ 3. Sądy powszechne wykonują również inne zadania z zakresu ochrony</a:t>
            </a:r>
          </a:p>
          <a:p>
            <a:pPr marL="0" indent="0" algn="just">
              <a:buNone/>
            </a:pPr>
            <a:r>
              <a:rPr lang="pl-PL" dirty="0" smtClean="0"/>
              <a:t>prawnej, powierzone w drodze ustaw.</a:t>
            </a:r>
          </a:p>
          <a:p>
            <a:pPr marL="0" indent="0" algn="just">
              <a:buNone/>
            </a:pPr>
            <a:r>
              <a:rPr lang="pl-PL" dirty="0" smtClean="0"/>
              <a:t>§ 4. Ilekroć w dalszych przepisach jest mowa o sądach bez bliższego ich</a:t>
            </a:r>
          </a:p>
          <a:p>
            <a:pPr marL="0" indent="0" algn="just">
              <a:buNone/>
            </a:pPr>
            <a:r>
              <a:rPr lang="pl-PL" dirty="0" smtClean="0"/>
              <a:t>określenia, rozumie się przez to sądy powszechne.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KONSTYTUCJA RP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Art. 173. Sądy i Trybunały są władzą odrębną i niezależną od innych</a:t>
            </a:r>
          </a:p>
          <a:p>
            <a:pPr marL="0" indent="0" algn="just">
              <a:buNone/>
            </a:pPr>
            <a:r>
              <a:rPr lang="pl-PL" dirty="0" smtClean="0"/>
              <a:t>władz.</a:t>
            </a:r>
          </a:p>
          <a:p>
            <a:pPr marL="0" indent="0" algn="just">
              <a:buNone/>
            </a:pPr>
            <a:r>
              <a:rPr lang="pl-PL" dirty="0" smtClean="0"/>
              <a:t>Art. 174. Sądy i Trybunały wydają wyroki w imieniu Rzeczypospolitej</a:t>
            </a:r>
          </a:p>
          <a:p>
            <a:pPr marL="0" indent="0" algn="just">
              <a:buNone/>
            </a:pPr>
            <a:r>
              <a:rPr lang="pl-PL" dirty="0" smtClean="0"/>
              <a:t>Polskiej.</a:t>
            </a:r>
          </a:p>
          <a:p>
            <a:pPr marL="0" indent="0" algn="just">
              <a:buNone/>
            </a:pPr>
            <a:r>
              <a:rPr lang="pl-PL" dirty="0" smtClean="0"/>
              <a:t>Art. 175</a:t>
            </a:r>
          </a:p>
          <a:p>
            <a:pPr marL="0" indent="0" algn="just">
              <a:buNone/>
            </a:pPr>
            <a:r>
              <a:rPr lang="pl-PL" dirty="0" smtClean="0"/>
              <a:t>1. Wymiar sprawiedliwości w Rzeczypospolitej Polskiej sprawują Sąd Najwyższy, sądy</a:t>
            </a:r>
          </a:p>
          <a:p>
            <a:pPr marL="0" indent="0" algn="just">
              <a:buNone/>
            </a:pPr>
            <a:r>
              <a:rPr lang="pl-PL" dirty="0" smtClean="0"/>
              <a:t>powszechne, sądy administracyjne oraz sądy wojskowe.</a:t>
            </a:r>
          </a:p>
          <a:p>
            <a:pPr marL="0" indent="0" algn="just">
              <a:buNone/>
            </a:pPr>
            <a:r>
              <a:rPr lang="pl-PL" dirty="0" smtClean="0"/>
              <a:t>2. Sąd wyjątkowy lub tryb doraźny może być ustanowiony tylko na czas wojny.</a:t>
            </a:r>
          </a:p>
          <a:p>
            <a:pPr marL="0" indent="0" algn="just">
              <a:buNone/>
            </a:pPr>
            <a:r>
              <a:rPr lang="pl-PL" dirty="0" smtClean="0"/>
              <a:t>Art. 176</a:t>
            </a:r>
          </a:p>
          <a:p>
            <a:pPr marL="0" indent="0" algn="just">
              <a:buNone/>
            </a:pPr>
            <a:r>
              <a:rPr lang="pl-PL" dirty="0" smtClean="0"/>
              <a:t>1. Postępowanie sądowe jest co najmniej dwuinstancyjne.</a:t>
            </a:r>
          </a:p>
          <a:p>
            <a:pPr marL="0" indent="0" algn="just">
              <a:buNone/>
            </a:pPr>
            <a:r>
              <a:rPr lang="pl-PL" dirty="0" smtClean="0"/>
              <a:t>2. Ustrój i właściwość sądów oraz postępowanie przed sądami określają ustawy.</a:t>
            </a:r>
          </a:p>
          <a:p>
            <a:pPr marL="0" indent="0" algn="just">
              <a:buNone/>
            </a:pPr>
            <a:r>
              <a:rPr lang="pl-PL" dirty="0" smtClean="0"/>
              <a:t>Art. 177</a:t>
            </a:r>
          </a:p>
          <a:p>
            <a:pPr marL="0" indent="0" algn="just">
              <a:buNone/>
            </a:pPr>
            <a:r>
              <a:rPr lang="pl-PL" dirty="0" smtClean="0"/>
              <a:t>Sądy powszechne sprawują wymiar sprawiedliwości we wszystkich sprawach, z wyjątkiem</a:t>
            </a:r>
          </a:p>
          <a:p>
            <a:pPr marL="0" indent="0" algn="just">
              <a:buNone/>
            </a:pPr>
            <a:r>
              <a:rPr lang="pl-PL" dirty="0" smtClean="0"/>
              <a:t>spraw ustawowo zastrzeżonych dla właściwości innych sądów.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KONSTYTUCJA RP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Art. 178</a:t>
            </a:r>
          </a:p>
          <a:p>
            <a:pPr marL="0" indent="0" algn="just">
              <a:buNone/>
            </a:pPr>
            <a:r>
              <a:rPr lang="pl-PL" dirty="0" smtClean="0"/>
              <a:t>1. Sędziowie w sprawowaniu swojego urzędu są niezawiśli i podlegają tylko Konstytucji oraz ustawom.</a:t>
            </a:r>
          </a:p>
          <a:p>
            <a:pPr marL="0" indent="0" algn="just">
              <a:buNone/>
            </a:pPr>
            <a:r>
              <a:rPr lang="pl-PL" dirty="0" smtClean="0"/>
              <a:t>2. Sędziom zapewnia się warunki pracy i wynagrodzenie odpowiadające godności urzędu oraz zakresowi ich obowiązków.</a:t>
            </a:r>
          </a:p>
          <a:p>
            <a:pPr marL="0" indent="0" algn="just">
              <a:buNone/>
            </a:pPr>
            <a:r>
              <a:rPr lang="pl-PL" dirty="0" smtClean="0"/>
              <a:t>3. Sędzia nie może należeć do partii politycznej, związku zawodowego ani prowadzić działalności publicznej nie dającej się pogodzić z zasadami niezależności sądów i niezawisłości sędziów.</a:t>
            </a:r>
          </a:p>
          <a:p>
            <a:pPr marL="0" indent="0" algn="just">
              <a:buNone/>
            </a:pPr>
            <a:r>
              <a:rPr lang="pl-PL" dirty="0" smtClean="0"/>
              <a:t>Art. 179</a:t>
            </a:r>
          </a:p>
          <a:p>
            <a:pPr marL="0" indent="0" algn="just">
              <a:buNone/>
            </a:pPr>
            <a:r>
              <a:rPr lang="pl-PL" dirty="0" smtClean="0"/>
              <a:t>Sędziowie są powoływani przez Prezydenta Rzeczypospolitej, na wniosek Krajowej Rady Sądownictwa, na czas nieoznaczony.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PROKURATURY W POLSCE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l-PL" sz="3800" dirty="0" smtClean="0"/>
              <a:t>USTAWA - PRAWO O PROKURATURZE</a:t>
            </a:r>
          </a:p>
          <a:p>
            <a:pPr marL="0" indent="0" algn="just">
              <a:buNone/>
            </a:pPr>
            <a:r>
              <a:rPr lang="pl-PL" sz="3800" dirty="0" smtClean="0"/>
              <a:t>Art. 1</a:t>
            </a:r>
          </a:p>
          <a:p>
            <a:pPr marL="0" indent="0" algn="just">
              <a:buNone/>
            </a:pPr>
            <a:r>
              <a:rPr lang="pl-PL" sz="3800" dirty="0" smtClean="0"/>
              <a:t>§ 1. Prokuraturę stanowią Prokurator Generalny, Prokurator Krajowy, pozostali zastępcy</a:t>
            </a:r>
          </a:p>
          <a:p>
            <a:pPr marL="0" indent="0" algn="just">
              <a:buNone/>
            </a:pPr>
            <a:r>
              <a:rPr lang="pl-PL" sz="3800" dirty="0" smtClean="0"/>
              <a:t>Prokuratora Generalnego oraz prokuratorzy powszechnych jednostek organizacyjnych</a:t>
            </a:r>
          </a:p>
          <a:p>
            <a:pPr marL="0" indent="0" algn="just">
              <a:buNone/>
            </a:pPr>
            <a:r>
              <a:rPr lang="pl-PL" sz="3800" dirty="0" smtClean="0"/>
              <a:t>prokuratury i prokuratorzy Instytutu Pamięci Narodowej - Komisji Ścigania Zbrodni przeciwko</a:t>
            </a:r>
          </a:p>
          <a:p>
            <a:pPr marL="0" indent="0" algn="just">
              <a:buNone/>
            </a:pPr>
            <a:r>
              <a:rPr lang="pl-PL" sz="3800" dirty="0" smtClean="0"/>
              <a:t>Narodowi Polskiemu, zwanego dalej „Instytutem Pamięci Narodowej”.</a:t>
            </a:r>
          </a:p>
          <a:p>
            <a:pPr marL="0" indent="0" algn="just">
              <a:buNone/>
            </a:pPr>
            <a:r>
              <a:rPr lang="pl-PL" sz="3800" dirty="0" smtClean="0"/>
              <a:t>§ 2. Prokurator Generalny jest naczelnym organem prokuratury. Urząd Prokuratora Generalnego</a:t>
            </a:r>
          </a:p>
          <a:p>
            <a:pPr marL="0" indent="0" algn="just">
              <a:buNone/>
            </a:pPr>
            <a:r>
              <a:rPr lang="pl-PL" sz="3800" dirty="0" smtClean="0"/>
              <a:t>sprawuje Minister Sprawiedliwości. Prokurator Generalny musi spełniać warunki określone w art.</a:t>
            </a:r>
          </a:p>
          <a:p>
            <a:pPr marL="0" indent="0" algn="just">
              <a:buNone/>
            </a:pPr>
            <a:r>
              <a:rPr lang="pl-PL" sz="3800" dirty="0" smtClean="0"/>
              <a:t>75 § 1 </a:t>
            </a:r>
            <a:r>
              <a:rPr lang="pl-PL" sz="3800" dirty="0" err="1" smtClean="0"/>
              <a:t>pkt</a:t>
            </a:r>
            <a:r>
              <a:rPr lang="pl-PL" sz="3800" dirty="0" smtClean="0"/>
              <a:t> 1-3 i 8.</a:t>
            </a:r>
          </a:p>
          <a:p>
            <a:pPr marL="0" indent="0" algn="just">
              <a:buNone/>
            </a:pPr>
            <a:r>
              <a:rPr lang="pl-PL" sz="3800" dirty="0" smtClean="0"/>
              <a:t>§ 3. Prokuratorami powszechnych jednostek organizacyjnych prokuratury są prokuratorzy</a:t>
            </a:r>
          </a:p>
          <a:p>
            <a:pPr marL="0" indent="0" algn="just">
              <a:buNone/>
            </a:pPr>
            <a:r>
              <a:rPr lang="pl-PL" sz="3800" dirty="0" smtClean="0"/>
              <a:t>Prokuratury Krajowej, prokuratur regionalnych, prokuratur okręgowych i prokuratur rejonowych.</a:t>
            </a:r>
          </a:p>
          <a:p>
            <a:pPr marL="0" indent="0" algn="just">
              <a:buNone/>
            </a:pPr>
            <a:r>
              <a:rPr lang="pl-PL" sz="3800" dirty="0" smtClean="0"/>
              <a:t>§ 4. Prokuratorami Instytutu Pamięci Narodowej są prokuratorzy Głównej Komisji Ścigania Zbrodni</a:t>
            </a:r>
          </a:p>
          <a:p>
            <a:pPr marL="0" indent="0" algn="just">
              <a:buNone/>
            </a:pPr>
            <a:r>
              <a:rPr lang="pl-PL" sz="3800" dirty="0" smtClean="0"/>
              <a:t>przeciwko Narodowi Polskiemu, zwanej dalej „Główną Komisją”, prokuratorzy oddziałowych</a:t>
            </a:r>
          </a:p>
          <a:p>
            <a:pPr marL="0" indent="0" algn="just">
              <a:buNone/>
            </a:pPr>
            <a:r>
              <a:rPr lang="pl-PL" sz="3800" dirty="0" smtClean="0"/>
              <a:t>komisji ścigania zbrodni przeciwko Narodowi Polskiemu, zwanych dalej „oddziałowymi</a:t>
            </a:r>
          </a:p>
          <a:p>
            <a:pPr marL="0" indent="0" algn="just">
              <a:buNone/>
            </a:pPr>
            <a:r>
              <a:rPr lang="pl-PL" sz="3800" dirty="0" smtClean="0"/>
              <a:t>komisjami”, prokuratorzy Biura Lustracyjnego oraz prokuratorzy oddziałowych biur lustracyjnych.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PROKURATURY W POLSCE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Art. 16</a:t>
            </a:r>
          </a:p>
          <a:p>
            <a:pPr marL="0" indent="0" algn="just">
              <a:buNone/>
            </a:pPr>
            <a:r>
              <a:rPr lang="pl-PL" dirty="0" smtClean="0"/>
              <a:t>Powszechnymi jednostkami organizacyjnymi prokuratury są:</a:t>
            </a:r>
          </a:p>
          <a:p>
            <a:pPr marL="0" indent="0" algn="just">
              <a:buNone/>
            </a:pPr>
            <a:r>
              <a:rPr lang="pl-PL" dirty="0" smtClean="0"/>
              <a:t>Prokuratura Krajowa, prokuratury regionalne, prokuratury okręgowe i</a:t>
            </a:r>
          </a:p>
          <a:p>
            <a:pPr marL="0" indent="0" algn="just">
              <a:buNone/>
            </a:pPr>
            <a:r>
              <a:rPr lang="pl-PL" dirty="0" smtClean="0"/>
              <a:t>prokuratury rejonowe.</a:t>
            </a:r>
          </a:p>
          <a:p>
            <a:pPr marL="0" indent="0" algn="just">
              <a:buNone/>
            </a:pPr>
            <a:r>
              <a:rPr lang="pl-PL" dirty="0" smtClean="0"/>
              <a:t>Art. 74</a:t>
            </a:r>
          </a:p>
          <a:p>
            <a:pPr marL="0" indent="0" algn="just">
              <a:buNone/>
            </a:pPr>
            <a:r>
              <a:rPr lang="pl-PL" dirty="0" smtClean="0"/>
              <a:t>§ 1. Prokuratorów powszechnych jednostek organizacyjnych</a:t>
            </a:r>
          </a:p>
          <a:p>
            <a:pPr marL="0" indent="0" algn="just">
              <a:buNone/>
            </a:pPr>
            <a:r>
              <a:rPr lang="pl-PL" dirty="0" smtClean="0"/>
              <a:t>prokuratury na stanowisko prokuratorskie powołuje Prokurator</a:t>
            </a:r>
          </a:p>
          <a:p>
            <a:pPr marL="0" indent="0" algn="just">
              <a:buNone/>
            </a:pPr>
            <a:r>
              <a:rPr lang="pl-PL" dirty="0" smtClean="0"/>
              <a:t>Generalny na wniosek Prokuratora Krajowego.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Ramowy harmonogram ćwiczeń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2071678"/>
            <a:ext cx="9144000" cy="27146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400" dirty="0" smtClean="0"/>
              <a:t>	1) Zajęcia organizacyjne. Pojęcie i przebieg procesu karnego.</a:t>
            </a:r>
          </a:p>
          <a:p>
            <a:pPr>
              <a:buNone/>
            </a:pPr>
            <a:r>
              <a:rPr lang="pl-PL" sz="2400" dirty="0" smtClean="0"/>
              <a:t>	2) Uczestnicy postępowania karnego.</a:t>
            </a:r>
          </a:p>
          <a:p>
            <a:pPr>
              <a:buNone/>
            </a:pPr>
            <a:r>
              <a:rPr lang="pl-PL" sz="2400" dirty="0" smtClean="0"/>
              <a:t>	3) Przesłanki procesowe.</a:t>
            </a:r>
          </a:p>
          <a:p>
            <a:pPr>
              <a:buNone/>
            </a:pPr>
            <a:r>
              <a:rPr lang="pl-PL" sz="2400" dirty="0" smtClean="0"/>
              <a:t>	4) Czynności procesowe.</a:t>
            </a:r>
          </a:p>
          <a:p>
            <a:pPr>
              <a:buNone/>
            </a:pPr>
            <a:r>
              <a:rPr lang="pl-PL" sz="2400" dirty="0" smtClean="0"/>
              <a:t>	5) Dowody – zagadnienia wstępne.</a:t>
            </a:r>
          </a:p>
          <a:p>
            <a:pPr>
              <a:buNone/>
            </a:pPr>
            <a:r>
              <a:rPr lang="pl-PL" sz="2400" dirty="0" smtClean="0"/>
              <a:t>	6) Kolokwium zaliczeniowe</a:t>
            </a:r>
          </a:p>
          <a:p>
            <a:pPr marL="0" indent="0"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907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ZASADA PRAWA A ZASADA PROCESOWA</a:t>
            </a:r>
            <a:br>
              <a:rPr lang="pl-PL" sz="2800" dirty="0" smtClean="0"/>
            </a:br>
            <a:r>
              <a:rPr lang="pl-PL" sz="2800" dirty="0" smtClean="0"/>
              <a:t>- ZASADA PRAWA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Norma prawna o szczególnym znaczeniu w systemie prawa. </a:t>
            </a:r>
          </a:p>
          <a:p>
            <a:pPr algn="just"/>
            <a:r>
              <a:rPr lang="pl-PL" dirty="0" smtClean="0"/>
              <a:t>Wyróżnia się zasady </a:t>
            </a:r>
            <a:r>
              <a:rPr lang="pl-PL" b="1" u="sng" dirty="0" smtClean="0"/>
              <a:t>uniwersalne (</a:t>
            </a:r>
            <a:r>
              <a:rPr lang="pl-PL" b="1" u="sng" dirty="0" err="1" smtClean="0"/>
              <a:t>ogólnoprawne</a:t>
            </a:r>
            <a:r>
              <a:rPr lang="pl-PL" b="1" u="sng" dirty="0" smtClean="0"/>
              <a:t>) </a:t>
            </a:r>
            <a:r>
              <a:rPr lang="pl-PL" dirty="0" smtClean="0"/>
              <a:t>odnoszące się do całego systemu prawa oraz te, które dotyczą jego </a:t>
            </a:r>
            <a:r>
              <a:rPr lang="pl-PL" b="1" u="sng" dirty="0" smtClean="0"/>
              <a:t>poszczególnych części</a:t>
            </a:r>
            <a:r>
              <a:rPr lang="pl-PL" dirty="0" smtClean="0"/>
              <a:t> (np. zasady prawa cywilnego, zasady procesu karnego). </a:t>
            </a:r>
          </a:p>
          <a:p>
            <a:pPr algn="r"/>
            <a:r>
              <a:rPr lang="pl-PL" sz="2400" dirty="0" smtClean="0"/>
              <a:t>Z. Pulka [w:] A. Bator (red.), </a:t>
            </a:r>
            <a:r>
              <a:rPr lang="pl-PL" sz="2400" i="1" dirty="0" smtClean="0"/>
              <a:t>Wprowadzenie do nauk prawnych. Leksykon tematyczny</a:t>
            </a:r>
            <a:r>
              <a:rPr lang="pl-PL" sz="2400" dirty="0" smtClean="0"/>
              <a:t>, Warszawa 2008, s.150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ZASADA PRAWA A ZASADA PROCESOWA</a:t>
            </a:r>
            <a:br>
              <a:rPr lang="pl-PL" sz="2800" dirty="0" smtClean="0"/>
            </a:br>
            <a:r>
              <a:rPr lang="pl-PL" sz="2800" dirty="0" smtClean="0"/>
              <a:t>- ZASADA PROCESOWA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b="1" u="sng" dirty="0" smtClean="0"/>
              <a:t>Ogólna dyrektywa wyrażające to, co w procesie zasadnicze i typowe oraz podkreślające jego ogólne cechy lub prawidłowości. </a:t>
            </a:r>
          </a:p>
          <a:p>
            <a:pPr algn="just"/>
            <a:r>
              <a:rPr lang="pl-PL" dirty="0" smtClean="0"/>
              <a:t>Ma podstawowe znaczenie w dziedzinie postępowania karnego, kształtuje jego model i stanowi dyrektywę postępowania wiążącą ustawodawcę, organy wymiaru sprawiedliwości oraz uczestników procesu.</a:t>
            </a:r>
          </a:p>
          <a:p>
            <a:pPr algn="r"/>
            <a:r>
              <a:rPr lang="pl-PL" sz="2400" dirty="0" smtClean="0"/>
              <a:t>M. Cieślak, </a:t>
            </a:r>
            <a:r>
              <a:rPr lang="pl-PL" sz="2400" i="1" dirty="0" smtClean="0"/>
              <a:t>Polska procedura karna</a:t>
            </a:r>
            <a:r>
              <a:rPr lang="pl-PL" sz="2400" dirty="0" smtClean="0"/>
              <a:t>, Warszawa 1973, s. 202.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ZASADY PRAWA A NORMY PRAWNE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Zasady prawa różnią się od zwykłych norm prawnych tym, że </a:t>
            </a:r>
            <a:r>
              <a:rPr lang="pl-PL" b="1" dirty="0" smtClean="0"/>
              <a:t>zasady prawa mają optymalizacyjny charakter. </a:t>
            </a:r>
          </a:p>
          <a:p>
            <a:pPr lvl="0" algn="just"/>
            <a:r>
              <a:rPr lang="pl-PL" b="1" u="sng" dirty="0" smtClean="0"/>
              <a:t>Szczególna rola przejawia się w tym, że:</a:t>
            </a:r>
          </a:p>
          <a:p>
            <a:pPr lvl="1" algn="just"/>
            <a:r>
              <a:rPr lang="pl-PL" dirty="0" smtClean="0"/>
              <a:t>wyznaczają kierunek działań prawodawczych</a:t>
            </a:r>
          </a:p>
          <a:p>
            <a:pPr lvl="1" algn="just"/>
            <a:r>
              <a:rPr lang="pl-PL" dirty="0" smtClean="0"/>
              <a:t>wskazują kierunek interpretacji przepisów prawa,</a:t>
            </a:r>
          </a:p>
          <a:p>
            <a:pPr lvl="1" algn="just"/>
            <a:r>
              <a:rPr lang="pl-PL" dirty="0" smtClean="0"/>
              <a:t>wskazują kierunki stosowania prawa (zwłaszcza przy tzw. luzach decyzyjnych)</a:t>
            </a:r>
          </a:p>
          <a:p>
            <a:pPr lvl="1" algn="just"/>
            <a:r>
              <a:rPr lang="pl-PL" dirty="0" smtClean="0"/>
              <a:t>ukierunkowują sposób korzystania z przyznanych uprawnień przez różne podmioty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ZASADY PROCESOWE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Zagadnienia systematyki zasad procesowych, ich hierarchii oraz liczby są w piśmiennictwie kwestiami spornymi. Przedstawiciele doktryny wyróżniają różną liczbę zasad oraz odmiennie je porządkują. Wiąże się to z faktem, że zasady procesowe dotyczą zagadnień różnej wagi, a tym samym posiadają odmienny stopień ogólności </a:t>
            </a:r>
          </a:p>
          <a:p>
            <a:pPr algn="just"/>
            <a:r>
              <a:rPr lang="pl-PL" sz="2400" dirty="0" smtClean="0"/>
              <a:t>S. Waltoś, </a:t>
            </a:r>
            <a:r>
              <a:rPr lang="pl-PL" sz="2400" i="1" dirty="0" smtClean="0"/>
              <a:t>Naczelne zasady procesu karnego</a:t>
            </a:r>
            <a:r>
              <a:rPr lang="pl-PL" sz="2400" dirty="0" smtClean="0"/>
              <a:t>, Warszawa 1999, s. 4. </a:t>
            </a:r>
          </a:p>
          <a:p>
            <a:pPr algn="just"/>
            <a:r>
              <a:rPr lang="pl-PL" dirty="0" smtClean="0"/>
              <a:t>Niemniej </a:t>
            </a:r>
            <a:r>
              <a:rPr lang="pl-PL" b="1" u="sng" dirty="0" smtClean="0"/>
              <a:t>przez pryzmat zasad procesowych można uzyskać w sposób syntetyczny ogólny obraz modelu procesu</a:t>
            </a:r>
            <a:r>
              <a:rPr lang="pl-PL" dirty="0" smtClean="0"/>
              <a:t> i są użyteczne w praktyce stosowania prawa, jako nieodzowna dyrektywa postępowania dla organów procesowych i wskazówka interpretacyjna.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ZASADY ABSTRAKCYJNE I KONKRETNE-</a:t>
            </a:r>
            <a:br>
              <a:rPr lang="pl-PL" sz="2400" dirty="0" smtClean="0"/>
            </a:br>
            <a:r>
              <a:rPr lang="pl-PL" sz="2400" dirty="0" smtClean="0"/>
              <a:t>ZASADY ABSTRAKCYJNE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 smtClean="0"/>
              <a:t>Koncepcje teoretyczne, wskazujące sposób rozwiązania określonego zagadnienia procesowego, niezwiązane z konkretnym ustawodawstwem. </a:t>
            </a:r>
          </a:p>
          <a:p>
            <a:pPr algn="just"/>
            <a:r>
              <a:rPr lang="pl-PL" dirty="0" smtClean="0"/>
              <a:t>Ich cechą charakterystyczną jest </a:t>
            </a:r>
            <a:r>
              <a:rPr lang="pl-PL" b="1" u="sng" dirty="0" smtClean="0"/>
              <a:t>absolutyzm oraz krańcowość </a:t>
            </a:r>
            <a:r>
              <a:rPr lang="pl-PL" dirty="0" smtClean="0"/>
              <a:t>– nie dopuszcza się od nich wyjątków. </a:t>
            </a:r>
          </a:p>
          <a:p>
            <a:pPr algn="just"/>
            <a:r>
              <a:rPr lang="pl-PL" dirty="0" smtClean="0"/>
              <a:t>Zasad abstrakcyjnych nie można naruszyć w toku procesu – są one jedynie wytworem </a:t>
            </a:r>
            <a:r>
              <a:rPr lang="pl-PL" b="1" dirty="0" smtClean="0"/>
              <a:t>teorii, „założeniem modelowym” i nie obowiązują w praktyce</a:t>
            </a:r>
            <a:r>
              <a:rPr lang="pl-PL" dirty="0" smtClean="0"/>
              <a:t>. Wyznaczają one jednak kierunek wykładni prawa i stanowią wskazówkę dla ustawodawcy, w jaki sposób można unormować daną problematykę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ZASADY ABSTRAKCYJNE I KONRETNE</a:t>
            </a:r>
            <a:br>
              <a:rPr lang="pl-PL" sz="2400" dirty="0" smtClean="0"/>
            </a:br>
            <a:r>
              <a:rPr lang="pl-PL" sz="2400" dirty="0" smtClean="0"/>
              <a:t>- ZASADY KONKRETNE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Ustawowy wyraz odpowiednich zasad abstrakcyjnych, przyjęty w danym systemie procesowym i ściśle z nim związany. </a:t>
            </a:r>
          </a:p>
          <a:p>
            <a:pPr algn="just"/>
            <a:r>
              <a:rPr lang="pl-PL" dirty="0" smtClean="0"/>
              <a:t>Zwykle dopuszczalne są od nich wyjątki na rzecz zasad przeciwstawnych i klauzule ograniczające ich stosowanie, ponieważ </a:t>
            </a:r>
            <a:r>
              <a:rPr lang="pl-PL" b="1" u="sng" dirty="0" smtClean="0"/>
              <a:t>ustawodawca pierwotną koncepcję teoretyczną przystosowuje do realnych możliwości jej realizacji</a:t>
            </a:r>
            <a:r>
              <a:rPr lang="pl-PL" dirty="0" smtClean="0"/>
              <a:t>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PODZIAŁ ZASAD PROCESOWYCH (KONKRETNYCH)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dirty="0" smtClean="0"/>
              <a:t>1. </a:t>
            </a:r>
            <a:r>
              <a:rPr lang="pl-PL" b="1" u="sng" dirty="0" smtClean="0"/>
              <a:t>Ze względu na moc obowiązywania</a:t>
            </a:r>
            <a:r>
              <a:rPr lang="pl-PL" dirty="0" smtClean="0"/>
              <a:t>:</a:t>
            </a:r>
          </a:p>
          <a:p>
            <a:pPr lvl="1" algn="just"/>
            <a:r>
              <a:rPr lang="pl-PL" dirty="0" smtClean="0"/>
              <a:t>zasady dyrektywy </a:t>
            </a:r>
          </a:p>
          <a:p>
            <a:pPr lvl="1" algn="just"/>
            <a:r>
              <a:rPr lang="pl-PL" dirty="0" smtClean="0"/>
              <a:t>zasady reguły </a:t>
            </a:r>
          </a:p>
          <a:p>
            <a:pPr algn="just"/>
            <a:r>
              <a:rPr lang="pl-PL" dirty="0" smtClean="0"/>
              <a:t>2. </a:t>
            </a:r>
            <a:r>
              <a:rPr lang="pl-PL" b="1" u="sng" dirty="0" smtClean="0"/>
              <a:t>Ze względu na sposób ujęcia w obowiązującym prawie</a:t>
            </a:r>
            <a:r>
              <a:rPr lang="pl-PL" dirty="0" smtClean="0"/>
              <a:t>:</a:t>
            </a:r>
          </a:p>
          <a:p>
            <a:pPr lvl="1" algn="just"/>
            <a:r>
              <a:rPr lang="pl-PL" dirty="0" smtClean="0"/>
              <a:t>zasady skodyfikowane (prawnie zdefiniowane) – ich definicja, choćby częściowa znajduje się w </a:t>
            </a:r>
            <a:r>
              <a:rPr lang="pl-PL" dirty="0" err="1" smtClean="0"/>
              <a:t>kpk</a:t>
            </a:r>
            <a:r>
              <a:rPr lang="pl-PL" dirty="0" smtClean="0"/>
              <a:t>; np. zasada legalizmu (art. 10)</a:t>
            </a:r>
          </a:p>
          <a:p>
            <a:pPr lvl="1" algn="just"/>
            <a:r>
              <a:rPr lang="pl-PL" dirty="0" smtClean="0"/>
              <a:t>zasady nieskodyfikowane (prawnie niezdefiniowane) - obowiązywanie wynika pośrednio z szeregu przepisów, a ich zakres precyzowany jest w doktrynie i orzecznictwie (np. zasada bezpośredniości)</a:t>
            </a:r>
          </a:p>
          <a:p>
            <a:pPr algn="just"/>
            <a:r>
              <a:rPr lang="pl-PL" dirty="0" smtClean="0"/>
              <a:t>3. </a:t>
            </a:r>
            <a:r>
              <a:rPr lang="pl-PL" b="1" u="sng" dirty="0" smtClean="0"/>
              <a:t>Ze względu na miejsce unormowania konkretnej zasady procesowej:</a:t>
            </a:r>
          </a:p>
          <a:p>
            <a:pPr lvl="1" algn="just"/>
            <a:r>
              <a:rPr lang="pl-PL" dirty="0" smtClean="0"/>
              <a:t>zasady konstytucyjne (np. zasada domniemania niewinności – art. 41 ust. 2 Konstytucji) </a:t>
            </a:r>
          </a:p>
          <a:p>
            <a:pPr lvl="1" algn="just"/>
            <a:r>
              <a:rPr lang="pl-PL" dirty="0" smtClean="0"/>
              <a:t>zasady </a:t>
            </a:r>
            <a:r>
              <a:rPr lang="pl-PL" dirty="0" err="1" smtClean="0"/>
              <a:t>pozakonstytucyjne</a:t>
            </a:r>
            <a:r>
              <a:rPr lang="pl-PL" dirty="0" smtClean="0"/>
              <a:t> </a:t>
            </a:r>
          </a:p>
          <a:p>
            <a:pPr lvl="2" algn="just"/>
            <a:r>
              <a:rPr lang="pl-PL" dirty="0" smtClean="0"/>
              <a:t>ustawowe (np. zasada skargowości – art. 14)</a:t>
            </a:r>
          </a:p>
          <a:p>
            <a:pPr lvl="2" algn="just"/>
            <a:r>
              <a:rPr lang="pl-PL" dirty="0" smtClean="0"/>
              <a:t>konwencyjne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ZASADY DYREKTYWY I ZASADY REGUŁY</a:t>
            </a:r>
            <a:br>
              <a:rPr lang="pl-PL" sz="2400" dirty="0" smtClean="0"/>
            </a:br>
            <a:r>
              <a:rPr lang="pl-PL" sz="2400" dirty="0" smtClean="0"/>
              <a:t>- ZASADY DYREKTYWY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Nie obowiązują w procesie karnym w sposób absolutny, ponieważ: </a:t>
            </a:r>
          </a:p>
          <a:p>
            <a:pPr algn="just"/>
            <a:r>
              <a:rPr lang="pl-PL" dirty="0" smtClean="0"/>
              <a:t>- w określonych ustawą sytuacjach nie muszą być w pełni zrealizowane (por. art. 389 i zasadę bezpośredniości);</a:t>
            </a:r>
          </a:p>
          <a:p>
            <a:pPr algn="just"/>
            <a:r>
              <a:rPr lang="pl-PL" dirty="0" smtClean="0"/>
              <a:t>- dopuszczalne są wyjątki na rzecz zasad przeciwstawnych (por. art. 10 – zasada legalizmu i art. 11 – umorzenie absorpcyjne)</a:t>
            </a:r>
          </a:p>
          <a:p>
            <a:pPr algn="just"/>
            <a:r>
              <a:rPr lang="pl-PL" dirty="0" smtClean="0"/>
              <a:t>- miedzy zasadami dyrektywami może dochodzić do kolizji. O pierwszeństwie jednej z nich decyduje organ prowadzący postępowanie, co nie oznacza, że druga jest automatycznie nie ma zastosowania (np. zasada ustności i pisemności w postępowaniu sądowym)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ZASADY DYREKTYWY I ZASADY REGUŁY</a:t>
            </a:r>
            <a:br>
              <a:rPr lang="pl-PL" sz="2400" dirty="0" smtClean="0"/>
            </a:br>
            <a:r>
              <a:rPr lang="pl-PL" sz="2400" dirty="0" smtClean="0"/>
              <a:t>- ZASADY REGUŁY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Odwrotności zasad dyrektyw. </a:t>
            </a:r>
          </a:p>
          <a:p>
            <a:pPr algn="just"/>
            <a:r>
              <a:rPr lang="pl-PL" dirty="0" smtClean="0"/>
              <a:t>Muszą zostać w pełni zrealizowane, co oznacza, że niedopuszczalne są żadne klauzule ograniczające ich stosowanie czy wyjątki na rzecz zasad przeciwstawnych. </a:t>
            </a:r>
          </a:p>
          <a:p>
            <a:pPr algn="just"/>
            <a:r>
              <a:rPr lang="pl-PL" dirty="0" smtClean="0"/>
              <a:t>Między zasadami regułami nie może dojść do kolizji, ponieważ obowiązywanie jednej reguły automatycznie wyłącza obowiązywanie drugiej.</a:t>
            </a:r>
          </a:p>
          <a:p>
            <a:pPr algn="just"/>
            <a:r>
              <a:rPr lang="pl-PL" dirty="0" smtClean="0"/>
              <a:t>Np. zasada domniemania niewinności (art. 5 § 1)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ZASADY NACZELNE WG PROF. WALTOSIA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i="1" dirty="0" smtClean="0"/>
              <a:t>Podstawowe, swoiste normy, określające główne cechy procesu, wskazujące i podkreślające to, co na tle całokształtu przepisów jest najważniejsze i ogólniejsze w stosunku do szczegółów mniej istotnych. Wyodrębnienie pojęcia naczelnych zasad na tle „zwykłych” miało zapobiec wyróżnianiu zbyt dużej ilości zasad procesu karnego.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UCZCIWOŚĆ w UZYSKIWANIU ZALICZENIA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49685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800" b="1" dirty="0">
                <a:latin typeface="Times New Roman" pitchFamily="18" charset="0"/>
                <a:cs typeface="Times New Roman" pitchFamily="18" charset="0"/>
              </a:rPr>
              <a:t>Zarządzenie Dziekana nr 1/2010 Wydziału Prawa, Administracji i Ekonomii Uniwersytetu</a:t>
            </a:r>
          </a:p>
          <a:p>
            <a:pPr marL="0" indent="0" algn="just">
              <a:buNone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Wrocławskiego z dnia 29 stycznia 2010 r. w sprawie warunków przeprowadzania egzaminów</a:t>
            </a:r>
          </a:p>
          <a:p>
            <a:pPr marL="0" indent="0" algn="just">
              <a:buNone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(zaliczania ćwiczeń) – fragment:</a:t>
            </a:r>
          </a:p>
          <a:p>
            <a:pPr marL="0" indent="0" algn="just">
              <a:buNone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1. W czasie egzaminu (zaliczania ćwiczeń) zakazuje się studentom korzystania z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cudzej pomocy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, posługiwania się niedozwolonymi materiałami pomocniczymi i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środkami technicznymi 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oraz zakłócania przebiegu egzaminu (zaliczania ćwiczeń) w inny sposób.</a:t>
            </a:r>
          </a:p>
          <a:p>
            <a:pPr marL="0" indent="0" algn="just">
              <a:buNone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2. W przypadku stwierdzenia naruszenia zakazów określonych w pkt 1, student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nie otrzymuje 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żadnej oceny i traci prawo do tego terminu egzaminu (zaliczania ćwiczeń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), podczas 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którego doszło do naruszenia wspomnianych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zakazów. Konsekwencją 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naruszenia zarządzenia Dziekana może być także złożenie zawiadomienia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do Rektora 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UWr celem przeprowadzenia postępowania dyscyplinarnego wobec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studenta naruszającego 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zarządzenie. Proszę o poważne potraktowanie swoich obowiązków studenckich i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nie podejmowanie 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działań, które naruszałyby przepisy obowiązujące na uczelni lub nie licujące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z godnością 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studenta.</a:t>
            </a:r>
          </a:p>
        </p:txBody>
      </p:sp>
    </p:spTree>
    <p:extLst>
      <p:ext uri="{BB962C8B-B14F-4D97-AF65-F5344CB8AC3E}">
        <p14:creationId xmlns:p14="http://schemas.microsoft.com/office/powerpoint/2010/main" xmlns="" val="151653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ZASADY NACZELNE WG PROF. WALTOSIA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6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pl-PL" dirty="0" smtClean="0"/>
              <a:t>Aby zasada procesowa mogła zostać uznana za zasadę naczelna konieczne jest spełnienie następujących warunków:</a:t>
            </a:r>
          </a:p>
          <a:p>
            <a:pPr lvl="0" algn="just"/>
            <a:r>
              <a:rPr lang="pl-PL" b="1" u="sng" dirty="0" smtClean="0"/>
              <a:t>1. Zasada posiada węzłowe znaczenie w procesie i jej brak utrudniałby określenie jego modelu; przy czym:</a:t>
            </a:r>
          </a:p>
          <a:p>
            <a:pPr lvl="1" algn="just"/>
            <a:r>
              <a:rPr lang="pl-PL" dirty="0" smtClean="0"/>
              <a:t>a) nie należy wyróżniać zbyt dużej liczby zasad, </a:t>
            </a:r>
          </a:p>
          <a:p>
            <a:pPr lvl="1" algn="just"/>
            <a:r>
              <a:rPr lang="pl-PL" dirty="0" smtClean="0"/>
              <a:t>b) nie może wyrażać prawd banalnych,</a:t>
            </a:r>
          </a:p>
          <a:p>
            <a:pPr lvl="1" algn="just"/>
            <a:r>
              <a:rPr lang="pl-PL" dirty="0" smtClean="0"/>
              <a:t>c) zasada zasługuje na taką nazwę, jeżeli jest co najmniej jedną z dwóch idei możliwych do pomyślenia (postulat ten nie odnosi się do zasad </a:t>
            </a:r>
            <a:r>
              <a:rPr lang="pl-PL" dirty="0" err="1" smtClean="0"/>
              <a:t>ogólnoprawnych</a:t>
            </a:r>
            <a:r>
              <a:rPr lang="pl-PL" dirty="0" smtClean="0"/>
              <a:t> np. zasady humanitaryzmu);</a:t>
            </a:r>
          </a:p>
          <a:p>
            <a:pPr lvl="0" algn="just"/>
            <a:r>
              <a:rPr lang="pl-PL" b="1" dirty="0" smtClean="0"/>
              <a:t>2. zawiera określoną treść ideologiczną i społeczną, </a:t>
            </a:r>
            <a:r>
              <a:rPr lang="pl-PL" dirty="0" smtClean="0"/>
              <a:t>ponieważ system zasad procesowych jest zawsze związany z układem stosunków społecznych i politycznych;</a:t>
            </a:r>
          </a:p>
          <a:p>
            <a:pPr lvl="0" algn="just"/>
            <a:r>
              <a:rPr lang="pl-PL" b="1" dirty="0" smtClean="0"/>
              <a:t>3. dotyczy bezpośrednio postępowania karnego i wprost wpływa na jego model </a:t>
            </a:r>
            <a:r>
              <a:rPr lang="pl-PL" dirty="0" smtClean="0"/>
              <a:t>(zasadami naczelnymi nie są więc zasady dotyczące wszystkich dziedzin prawa);</a:t>
            </a:r>
          </a:p>
          <a:p>
            <a:pPr lvl="0" algn="just"/>
            <a:r>
              <a:rPr lang="pl-PL" dirty="0" smtClean="0"/>
              <a:t>4. </a:t>
            </a:r>
            <a:r>
              <a:rPr lang="pl-PL" b="1" u="sng" dirty="0" smtClean="0"/>
              <a:t>powinna mieć charakter dyrektywny</a:t>
            </a:r>
            <a:r>
              <a:rPr lang="pl-PL" dirty="0" smtClean="0"/>
              <a:t>, to znaczy być regułą rozwiązania organizacyjnego lub zachowania, które w ten sposób powinno stać się prawidłowością.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KLASYFIKACJA ZASAD WG PROF. SKORUPKI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pl-PL" sz="2200" b="1" dirty="0" smtClean="0"/>
              <a:t>I. Zasady procesu karnego:</a:t>
            </a:r>
          </a:p>
          <a:p>
            <a:pPr lvl="0"/>
            <a:r>
              <a:rPr lang="pl-PL" sz="1800" dirty="0" smtClean="0"/>
              <a:t>1. zasady </a:t>
            </a:r>
            <a:r>
              <a:rPr lang="pl-PL" sz="1800" dirty="0" err="1" smtClean="0"/>
              <a:t>ogólnoprawne</a:t>
            </a:r>
            <a:r>
              <a:rPr lang="pl-PL" sz="1800" dirty="0" smtClean="0"/>
              <a:t> (II stopnia),</a:t>
            </a:r>
          </a:p>
          <a:p>
            <a:pPr lvl="0"/>
            <a:r>
              <a:rPr lang="pl-PL" sz="1800" dirty="0" smtClean="0"/>
              <a:t>2. zasady ściśle procesowe (I stopnia).</a:t>
            </a:r>
          </a:p>
          <a:p>
            <a:pPr lvl="1">
              <a:buNone/>
            </a:pPr>
            <a:r>
              <a:rPr lang="pl-PL" sz="2200" b="1" dirty="0" smtClean="0"/>
              <a:t>II. Zasady ściśle procesowe:</a:t>
            </a:r>
          </a:p>
          <a:p>
            <a:pPr lvl="2">
              <a:buNone/>
            </a:pPr>
            <a:r>
              <a:rPr lang="pl-PL" sz="1800" dirty="0" smtClean="0"/>
              <a:t>1. zasady naczelne,</a:t>
            </a:r>
          </a:p>
          <a:p>
            <a:pPr lvl="2">
              <a:buNone/>
            </a:pPr>
            <a:r>
              <a:rPr lang="pl-PL" sz="1800" dirty="0" smtClean="0"/>
              <a:t>2. pozostałe zasady procesu</a:t>
            </a:r>
          </a:p>
          <a:p>
            <a:pPr lvl="0"/>
            <a:r>
              <a:rPr lang="pl-PL" sz="2200" b="1" dirty="0" smtClean="0"/>
              <a:t>III. Zasady naczelne:</a:t>
            </a:r>
          </a:p>
          <a:p>
            <a:pPr lvl="0"/>
            <a:r>
              <a:rPr lang="pl-PL" sz="2000" dirty="0" smtClean="0"/>
              <a:t>1</a:t>
            </a:r>
            <a:r>
              <a:rPr lang="pl-PL" sz="1800" dirty="0" smtClean="0"/>
              <a:t>. prawie zdefiniowane (skodyfikowane),</a:t>
            </a:r>
          </a:p>
          <a:p>
            <a:pPr lvl="0"/>
            <a:r>
              <a:rPr lang="pl-PL" sz="1800" dirty="0" smtClean="0"/>
              <a:t>2. prawnie niezdefiniowane (nieskodyfikowane).</a:t>
            </a:r>
          </a:p>
          <a:p>
            <a:pPr lvl="1">
              <a:buNone/>
            </a:pPr>
            <a:r>
              <a:rPr lang="pl-PL" sz="2200" b="1" dirty="0" smtClean="0"/>
              <a:t>IV. Zasady prawnie zdefiniowane:</a:t>
            </a:r>
          </a:p>
          <a:p>
            <a:pPr lvl="2">
              <a:buNone/>
            </a:pPr>
            <a:r>
              <a:rPr lang="pl-PL" sz="1800" dirty="0" smtClean="0"/>
              <a:t>1. konstytucyjne,</a:t>
            </a:r>
          </a:p>
          <a:p>
            <a:pPr lvl="2">
              <a:buNone/>
            </a:pPr>
            <a:r>
              <a:rPr lang="pl-PL" sz="1800" dirty="0" smtClean="0"/>
              <a:t>2. </a:t>
            </a:r>
            <a:r>
              <a:rPr lang="pl-PL" sz="1800" dirty="0" err="1" smtClean="0"/>
              <a:t>pozakonstytucyjne</a:t>
            </a:r>
            <a:r>
              <a:rPr lang="pl-PL" sz="1800" dirty="0" smtClean="0"/>
              <a:t>. </a:t>
            </a:r>
          </a:p>
          <a:p>
            <a:pPr lvl="0"/>
            <a:r>
              <a:rPr lang="pl-PL" sz="2200" b="1" dirty="0" smtClean="0"/>
              <a:t>V. Zasady </a:t>
            </a:r>
            <a:r>
              <a:rPr lang="pl-PL" sz="2200" b="1" dirty="0" err="1" smtClean="0"/>
              <a:t>pozakonstytucyjne</a:t>
            </a:r>
            <a:r>
              <a:rPr lang="pl-PL" sz="2200" b="1" dirty="0" smtClean="0"/>
              <a:t>: </a:t>
            </a:r>
          </a:p>
          <a:p>
            <a:pPr lvl="0"/>
            <a:r>
              <a:rPr lang="pl-PL" sz="1800" b="0" dirty="0" smtClean="0"/>
              <a:t>1. ustawowe </a:t>
            </a:r>
          </a:p>
          <a:p>
            <a:pPr lvl="0"/>
            <a:r>
              <a:rPr lang="pl-PL" sz="1800" b="0" dirty="0" smtClean="0"/>
              <a:t>2. konwencyjne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ZASADY PROCESOWE WG PROF. SKORUPKI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I. ZASADY WSZCZĘCIA PROCESU:</a:t>
            </a:r>
          </a:p>
          <a:p>
            <a:r>
              <a:rPr lang="pl-PL" dirty="0" smtClean="0"/>
              <a:t>- legalizmu i oportunizmu, działania z urzędu, skargowości</a:t>
            </a:r>
          </a:p>
          <a:p>
            <a:r>
              <a:rPr lang="pl-PL" dirty="0" smtClean="0"/>
              <a:t>II. ZASADY PROWADZENIA PROCESU KARNEGO:</a:t>
            </a:r>
          </a:p>
          <a:p>
            <a:pPr lvl="0" algn="just"/>
            <a:r>
              <a:rPr lang="pl-PL" dirty="0" smtClean="0"/>
              <a:t>udziału czynnika społecznego ; samodzielności jurysdykcyjnej sądu karnego; obiektywizmu; działania z urzędu, szybkości, kontradyktoryjności oraz inkwizycyjności, jawności i tajności, ustności i pisemności, instancyjności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III. ZASADY POSTĘPOWANIA DOWODOWEGO:</a:t>
            </a:r>
          </a:p>
          <a:p>
            <a:pPr lvl="0"/>
            <a:r>
              <a:rPr lang="pl-PL" dirty="0" smtClean="0"/>
              <a:t>prawdy materialnej, bezpośredniości, swobodnej oceny dowodów),</a:t>
            </a:r>
          </a:p>
          <a:p>
            <a:r>
              <a:rPr lang="pl-PL" dirty="0" smtClean="0"/>
              <a:t>IV. ZASADY GWARANCYJNE OSKARŻONEGO:</a:t>
            </a:r>
          </a:p>
          <a:p>
            <a:r>
              <a:rPr lang="pl-PL" dirty="0"/>
              <a:t>d</a:t>
            </a:r>
            <a:r>
              <a:rPr lang="pl-PL" dirty="0" smtClean="0"/>
              <a:t>omniemanie niewinności,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dubio</a:t>
            </a:r>
            <a:r>
              <a:rPr lang="pl-PL" dirty="0" smtClean="0"/>
              <a:t> pro </a:t>
            </a:r>
            <a:r>
              <a:rPr lang="pl-PL" dirty="0" err="1" smtClean="0"/>
              <a:t>reo</a:t>
            </a:r>
            <a:r>
              <a:rPr lang="pl-PL" dirty="0" smtClean="0"/>
              <a:t>, prawo do obrony</a:t>
            </a:r>
            <a:endParaRPr lang="pl-PL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ZASADA PRAWDY MATERIALNEJ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b="1" dirty="0" smtClean="0"/>
              <a:t>Art. 2 § </a:t>
            </a:r>
            <a:r>
              <a:rPr lang="pl-PL" b="1" dirty="0" err="1" smtClean="0"/>
              <a:t>2</a:t>
            </a:r>
            <a:r>
              <a:rPr lang="pl-PL" b="1" dirty="0" smtClean="0"/>
              <a:t> k.p.k.: </a:t>
            </a:r>
            <a:r>
              <a:rPr lang="pl-PL" b="1" i="1" u="sng" dirty="0" smtClean="0"/>
              <a:t>Podstawę wszelkich rozstrzygnięć powinny stanowić prawdziwe ustalenia faktyczne</a:t>
            </a:r>
            <a:r>
              <a:rPr lang="pl-PL" i="1" dirty="0" smtClean="0"/>
              <a:t> – </a:t>
            </a:r>
            <a:r>
              <a:rPr lang="pl-PL" dirty="0" smtClean="0"/>
              <a:t>jest to </a:t>
            </a:r>
            <a:r>
              <a:rPr lang="pl-PL" b="1" dirty="0" smtClean="0"/>
              <a:t>zasada prawnie zdefiniowana.</a:t>
            </a:r>
          </a:p>
          <a:p>
            <a:pPr algn="just"/>
            <a:r>
              <a:rPr lang="pl-PL" dirty="0" smtClean="0"/>
              <a:t>Brak oparcia w Konstytucji RP (choć są różne stanowiska).</a:t>
            </a:r>
          </a:p>
          <a:p>
            <a:pPr algn="just"/>
            <a:r>
              <a:rPr lang="pl-PL" dirty="0" smtClean="0"/>
              <a:t>Dyrektywa wynikająca z art. 2 § </a:t>
            </a:r>
            <a:r>
              <a:rPr lang="pl-PL" dirty="0" err="1" smtClean="0"/>
              <a:t>2</a:t>
            </a:r>
            <a:r>
              <a:rPr lang="pl-PL" dirty="0" smtClean="0"/>
              <a:t> k.p.k. adresowana jest do wszystkich organów procesowych, które w toku procesu podejmują jakiekolwiek rozstrzygnięcia</a:t>
            </a:r>
          </a:p>
          <a:p>
            <a:pPr algn="just"/>
            <a:r>
              <a:rPr lang="pl-PL" dirty="0" smtClean="0"/>
              <a:t>Prawda materialna a prawda formalna (sądowa).</a:t>
            </a:r>
          </a:p>
          <a:p>
            <a:pPr algn="just"/>
            <a:r>
              <a:rPr lang="pl-PL" dirty="0" smtClean="0"/>
              <a:t>Niekiedy uznawana za najważniejszą zasadę procesową.</a:t>
            </a:r>
          </a:p>
          <a:p>
            <a:pPr algn="just"/>
            <a:r>
              <a:rPr lang="pl-PL" dirty="0" smtClean="0"/>
              <a:t>Czy stanowi cel procesu karnego?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ZASADA KONTRADYKTORYJNOŚCI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b="1" dirty="0" smtClean="0"/>
              <a:t>Zasada kontradyktoryjności </a:t>
            </a:r>
            <a:r>
              <a:rPr lang="pl-PL" dirty="0" smtClean="0"/>
              <a:t>to dyrektywa, zgodnie z którą strony mają prawo do walki o korzystne dla siebie rozstrzygnięcie.</a:t>
            </a:r>
          </a:p>
          <a:p>
            <a:pPr algn="just"/>
            <a:r>
              <a:rPr lang="pl-PL" b="1" dirty="0" smtClean="0"/>
              <a:t>Zasada inkwizycyjności (śledcza) </a:t>
            </a:r>
            <a:r>
              <a:rPr lang="pl-PL" dirty="0" smtClean="0"/>
              <a:t>to dyrektywa głosząca, że w procesie nie ma miejsca dla stron procesowych i że badanie sprawy należy wyłącznie do organu procesowego.</a:t>
            </a:r>
            <a:endParaRPr lang="pl-PL" b="1" dirty="0" smtClean="0"/>
          </a:p>
          <a:p>
            <a:pPr marL="430213" indent="-323850" algn="just">
              <a:buClr>
                <a:srgbClr val="FF388C"/>
              </a:buClr>
              <a:buSzPct val="45000"/>
              <a:buFont typeface="Wingdings" charset="2"/>
              <a:buChar char=""/>
              <a:tabLst>
                <a:tab pos="430213" algn="l"/>
                <a:tab pos="1271588" algn="l"/>
                <a:tab pos="2185988" algn="l"/>
                <a:tab pos="3100388" algn="l"/>
                <a:tab pos="4014788" algn="l"/>
                <a:tab pos="4929188" algn="l"/>
                <a:tab pos="5843588" algn="l"/>
                <a:tab pos="6757988" algn="l"/>
                <a:tab pos="7672388" algn="l"/>
                <a:tab pos="8586788" algn="l"/>
                <a:tab pos="9501188" algn="l"/>
                <a:tab pos="10415588" algn="l"/>
              </a:tabLst>
            </a:pPr>
            <a:r>
              <a:rPr lang="pl-PL" dirty="0" smtClean="0"/>
              <a:t>Kontradyktoryjność - proces jako walka równouprawnionych stron przed bezstronnym arbitrem.</a:t>
            </a:r>
          </a:p>
          <a:p>
            <a:pPr marL="430213" indent="-323850" algn="just">
              <a:buClr>
                <a:srgbClr val="FF388C"/>
              </a:buClr>
              <a:buSzPct val="45000"/>
              <a:buFont typeface="Wingdings" charset="2"/>
              <a:buChar char=""/>
              <a:tabLst>
                <a:tab pos="430213" algn="l"/>
                <a:tab pos="1271588" algn="l"/>
                <a:tab pos="2185988" algn="l"/>
                <a:tab pos="3100388" algn="l"/>
                <a:tab pos="4014788" algn="l"/>
                <a:tab pos="4929188" algn="l"/>
                <a:tab pos="5843588" algn="l"/>
                <a:tab pos="6757988" algn="l"/>
                <a:tab pos="7672388" algn="l"/>
                <a:tab pos="8586788" algn="l"/>
                <a:tab pos="9501188" algn="l"/>
                <a:tab pos="10415588" algn="l"/>
              </a:tabLst>
            </a:pPr>
            <a:r>
              <a:rPr lang="pl-PL" dirty="0" smtClean="0"/>
              <a:t>Inkwizycyjność - proces, w którym strony mają ograniczone uprawnienia, a gospodarzem i aktywnym uczestnikiem jest sąd.</a:t>
            </a:r>
          </a:p>
          <a:p>
            <a:pPr marL="430213" indent="-323850" algn="just">
              <a:buClr>
                <a:srgbClr val="FF388C"/>
              </a:buClr>
              <a:buSzPct val="45000"/>
              <a:buFont typeface="Wingdings" charset="2"/>
              <a:buChar char=""/>
              <a:tabLst>
                <a:tab pos="430213" algn="l"/>
                <a:tab pos="1271588" algn="l"/>
                <a:tab pos="2185988" algn="l"/>
                <a:tab pos="3100388" algn="l"/>
                <a:tab pos="4014788" algn="l"/>
                <a:tab pos="4929188" algn="l"/>
                <a:tab pos="5843588" algn="l"/>
                <a:tab pos="6757988" algn="l"/>
                <a:tab pos="7672388" algn="l"/>
                <a:tab pos="8586788" algn="l"/>
                <a:tab pos="9501188" algn="l"/>
                <a:tab pos="10415588" algn="l"/>
              </a:tabLst>
            </a:pPr>
            <a:r>
              <a:rPr lang="pl-PL" i="1" dirty="0" smtClean="0"/>
              <a:t>De </a:t>
            </a:r>
            <a:r>
              <a:rPr lang="pl-PL" i="1" dirty="0" err="1" smtClean="0"/>
              <a:t>lege</a:t>
            </a:r>
            <a:r>
              <a:rPr lang="pl-PL" i="1" dirty="0" smtClean="0"/>
              <a:t> lata </a:t>
            </a:r>
            <a:r>
              <a:rPr lang="pl-PL" dirty="0" smtClean="0"/>
              <a:t>mamy do czynienia z inkwizycyjnym postępowaniem przygotowawczym i względnie inkwizycyjną rozprawą główną (w teorii kontradyktoryjną).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OBECNOŚCI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484" y="2052918"/>
            <a:ext cx="7182660" cy="42564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800" dirty="0" smtClean="0"/>
              <a:t>Należy zapoznać się z treścią zarządzenia Dziekana WPAiE nr 18/2017 z dnia 27 lipca 2017r. (jest dostępne w materiałach dydaktycznych).</a:t>
            </a:r>
          </a:p>
        </p:txBody>
      </p:sp>
    </p:spTree>
    <p:extLst>
      <p:ext uri="{BB962C8B-B14F-4D97-AF65-F5344CB8AC3E}">
        <p14:creationId xmlns:p14="http://schemas.microsoft.com/office/powerpoint/2010/main" xmlns="" val="79486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928693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Historyczny rozwój procesu karnego w Polsce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00034" y="1714488"/>
            <a:ext cx="8215370" cy="435771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sz="2800" b="1" dirty="0" smtClean="0">
                <a:solidFill>
                  <a:schemeClr val="tx1"/>
                </a:solidFill>
              </a:rPr>
              <a:t>Po 1918 r. </a:t>
            </a:r>
            <a:r>
              <a:rPr lang="pl-PL" sz="2800" dirty="0" smtClean="0">
                <a:solidFill>
                  <a:schemeClr val="tx1"/>
                </a:solidFill>
              </a:rPr>
              <a:t>– różne kodyfikacje w zależności od dzielnicy.</a:t>
            </a:r>
          </a:p>
          <a:p>
            <a:pPr algn="just"/>
            <a:r>
              <a:rPr lang="pl-PL" sz="2800" b="1" dirty="0" smtClean="0">
                <a:solidFill>
                  <a:schemeClr val="tx1"/>
                </a:solidFill>
              </a:rPr>
              <a:t>1928 r. </a:t>
            </a:r>
            <a:r>
              <a:rPr lang="pl-PL" sz="2800" dirty="0" smtClean="0">
                <a:solidFill>
                  <a:schemeClr val="tx1"/>
                </a:solidFill>
              </a:rPr>
              <a:t>– pierwszy polski k.p.k., wszedł w życie 1 I 1929 r. Wzorowany   na kodyfikacji francuskiej. Regulacja uznawana za dość liberalną.</a:t>
            </a:r>
          </a:p>
          <a:p>
            <a:pPr algn="just"/>
            <a:r>
              <a:rPr lang="pl-PL" sz="2800" b="1" dirty="0" smtClean="0">
                <a:solidFill>
                  <a:schemeClr val="tx1"/>
                </a:solidFill>
              </a:rPr>
              <a:t>Lata 30. </a:t>
            </a:r>
            <a:r>
              <a:rPr lang="pl-PL" sz="2800" dirty="0" smtClean="0">
                <a:solidFill>
                  <a:schemeClr val="tx1"/>
                </a:solidFill>
              </a:rPr>
              <a:t>– rządy autorytarne sanacji, ustawy szczególne</a:t>
            </a:r>
          </a:p>
          <a:p>
            <a:pPr algn="just"/>
            <a:r>
              <a:rPr lang="pl-PL" sz="2800" b="1" dirty="0" smtClean="0">
                <a:solidFill>
                  <a:schemeClr val="tx1"/>
                </a:solidFill>
              </a:rPr>
              <a:t>Po II wojnie światowej </a:t>
            </a:r>
            <a:r>
              <a:rPr lang="pl-PL" sz="2800" dirty="0" smtClean="0">
                <a:solidFill>
                  <a:schemeClr val="tx1"/>
                </a:solidFill>
              </a:rPr>
              <a:t>tryby szczególne, proces karny instrumentem represji wobec przeciwników władzy, liczne nadużycia włącznie z mordami sądowymi w okresie stalinowskim (zwł. w latach 1948-55).</a:t>
            </a:r>
          </a:p>
          <a:p>
            <a:pPr algn="just"/>
            <a:r>
              <a:rPr lang="pl-PL" sz="2800" b="1" dirty="0" smtClean="0">
                <a:solidFill>
                  <a:schemeClr val="tx1"/>
                </a:solidFill>
              </a:rPr>
              <a:t>1969 r. </a:t>
            </a:r>
            <a:r>
              <a:rPr lang="pl-PL" sz="2800" dirty="0" smtClean="0">
                <a:solidFill>
                  <a:schemeClr val="tx1"/>
                </a:solidFill>
              </a:rPr>
              <a:t>–  k.p.k. wzorowany na systemie radzieckim, z silną pozycją prokuratora i dominującym znaczeniem postępowania przygotowawczego. </a:t>
            </a:r>
          </a:p>
          <a:p>
            <a:pPr algn="just"/>
            <a:r>
              <a:rPr lang="pl-PL" sz="2800" b="1" dirty="0" smtClean="0">
                <a:solidFill>
                  <a:schemeClr val="tx1"/>
                </a:solidFill>
              </a:rPr>
              <a:t>1997 r. </a:t>
            </a:r>
            <a:r>
              <a:rPr lang="pl-PL" sz="2800" dirty="0" smtClean="0">
                <a:solidFill>
                  <a:schemeClr val="tx1"/>
                </a:solidFill>
              </a:rPr>
              <a:t>– obowiązujący k.p.k. Eliminacja rozwiązań charakterystycznych dla państwa autorytarnego, jednak model nadal bardziej podobny do   kodyfikacji z 1969 r. niż do tej z okresu międzywojennego.</a:t>
            </a:r>
          </a:p>
          <a:p>
            <a:pPr algn="just"/>
            <a:r>
              <a:rPr lang="pl-PL" sz="2800" b="1" dirty="0" smtClean="0">
                <a:solidFill>
                  <a:schemeClr val="tx1"/>
                </a:solidFill>
              </a:rPr>
              <a:t>2013 i 2015 r. </a:t>
            </a:r>
            <a:r>
              <a:rPr lang="pl-PL" sz="2800" dirty="0" smtClean="0">
                <a:solidFill>
                  <a:schemeClr val="tx1"/>
                </a:solidFill>
              </a:rPr>
              <a:t>– Wielka nowelizacja k.p.k., nowy model postępowania z kluczową rolą kontradyktoryjności, w przeważającej mierze skasowany nowelą k.p.k. z </a:t>
            </a:r>
            <a:r>
              <a:rPr lang="pl-PL" sz="2800" b="1" dirty="0" smtClean="0">
                <a:solidFill>
                  <a:schemeClr val="tx1"/>
                </a:solidFill>
              </a:rPr>
              <a:t>marca 2016 r.</a:t>
            </a:r>
            <a:endParaRPr lang="pl-PL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PROCES KARNY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zespół prawnie uregulowanych czynności, których celem jest wykrycie przestępstwa i jego sprawcy, osądzenie go za to przestępstwo i ewentualne wykonanie kary, środków karnych oraz środków zabezpieczających (prof. Stanisław Waltoś)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 prawnie uregulowana działalność zmierzająca do realizacji prawa karnego materialnego (prof. Tomasz Grzegorczyk, prof. Janusz Tylman)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PRZEDMIOT PROCESU KARNEGO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r>
              <a:rPr lang="pl-PL" dirty="0" smtClean="0"/>
              <a:t>przedmiotem procesu jest kwestia odpowiedzialności karnej oskarżonego za zarzucane mu przestępstwo</a:t>
            </a:r>
          </a:p>
          <a:p>
            <a:endParaRPr lang="pl-PL" dirty="0" smtClean="0"/>
          </a:p>
          <a:p>
            <a:r>
              <a:rPr lang="pl-PL" dirty="0" smtClean="0"/>
              <a:t>odpowiedzialnością karną jest tutaj powinność poniesienia przez konkretną osobę konsekwencji określonych w prawie karnym za konkretne przestępstwo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1681</TotalTime>
  <Words>3516</Words>
  <Application>Microsoft Office PowerPoint</Application>
  <PresentationFormat>Pokaz na ekranie (4:3)</PresentationFormat>
  <Paragraphs>328</Paragraphs>
  <Slides>55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55</vt:i4>
      </vt:variant>
    </vt:vector>
  </HeadingPairs>
  <TitlesOfParts>
    <vt:vector size="56" baseType="lpstr">
      <vt:lpstr>Motyw pakietu Office</vt:lpstr>
      <vt:lpstr>POSTĘPOWANIE KARNE  ZAGADNIENIA WSTĘPNE</vt:lpstr>
      <vt:lpstr>Zasady uczestniczenia w zajęciach. Zaliczanie przedmiotu</vt:lpstr>
      <vt:lpstr>Slajd 3</vt:lpstr>
      <vt:lpstr>Ramowy harmonogram ćwiczeń</vt:lpstr>
      <vt:lpstr>UCZCIWOŚĆ w UZYSKIWANIU ZALICZENIA</vt:lpstr>
      <vt:lpstr>OBECNOŚCI</vt:lpstr>
      <vt:lpstr>Historyczny rozwój procesu karnego w Polsce</vt:lpstr>
      <vt:lpstr>PROCES KARNY</vt:lpstr>
      <vt:lpstr>PRZEDMIOT PROCESU KARNEGO</vt:lpstr>
      <vt:lpstr>Odpowiedzialność karna opiera się na dwóch podstawach:  faktycznej i normatywnej</vt:lpstr>
      <vt:lpstr>Podstawowe pojęcie procesu karnego</vt:lpstr>
      <vt:lpstr>Podstawowe pojęcia procesu karnego </vt:lpstr>
      <vt:lpstr>Podstawowe pojęcia procesu karnego </vt:lpstr>
      <vt:lpstr>CELE PROCESU KARNEGO - ART. 2 § 1 KPK</vt:lpstr>
      <vt:lpstr>CELE PROCESU KARNEGO - ART. 2 § 1 KPK</vt:lpstr>
      <vt:lpstr>Dyrektywa trafnej represji karnej</vt:lpstr>
      <vt:lpstr>DOKTRYNALNE CELE PROCESU KARNEGO - S. WALTOŚ</vt:lpstr>
      <vt:lpstr>CELE PROCESU KARNEGO</vt:lpstr>
      <vt:lpstr>FUNKCJE PROCESU KARNEGO</vt:lpstr>
      <vt:lpstr>STADIA PROCESU</vt:lpstr>
      <vt:lpstr>Przebieg procesu karnego</vt:lpstr>
      <vt:lpstr>POSTĘPOWANIE PRZYGOTOWAWCZE</vt:lpstr>
      <vt:lpstr>POSTĘPOWANIE PRZYGOTOWAWCZE</vt:lpstr>
      <vt:lpstr>POSTĘPOWANIE JURYSDYKCYJNE</vt:lpstr>
      <vt:lpstr>PROCES INKWIZYCYJNY</vt:lpstr>
      <vt:lpstr>PROCES KONTRADYKTORYJNY</vt:lpstr>
      <vt:lpstr>ŹRÓDŁA PRAWA KARNEGO PROCESOWEGO</vt:lpstr>
      <vt:lpstr>TRYBY ŚCIGANIA</vt:lpstr>
      <vt:lpstr>TRYB PUBLICZNOSKARGOWY</vt:lpstr>
      <vt:lpstr>TRYB PRYWATNOSKARGOWY</vt:lpstr>
      <vt:lpstr>Przestępstwa ścigane z oskarżenia publicznego</vt:lpstr>
      <vt:lpstr>Przestępstwa ścigane z oskarżenia publicznego</vt:lpstr>
      <vt:lpstr>WNIOSEK O ŚCIGANIE</vt:lpstr>
      <vt:lpstr>Przestępstwa ścigane z oskarżenia prywatnego</vt:lpstr>
      <vt:lpstr>SĄDY W POLSCE</vt:lpstr>
      <vt:lpstr>KONSTYTUCJA RP</vt:lpstr>
      <vt:lpstr>KONSTYTUCJA RP</vt:lpstr>
      <vt:lpstr>PROKURATURY W POLSCE</vt:lpstr>
      <vt:lpstr>PROKURATURY W POLSCE</vt:lpstr>
      <vt:lpstr>ZASADA PRAWA A ZASADA PROCESOWA - ZASADA PRAWA</vt:lpstr>
      <vt:lpstr>ZASADA PRAWA A ZASADA PROCESOWA - ZASADA PROCESOWA</vt:lpstr>
      <vt:lpstr>ZASADY PRAWA A NORMY PRAWNE</vt:lpstr>
      <vt:lpstr>ZASADY PROCESOWE</vt:lpstr>
      <vt:lpstr>ZASADY ABSTRAKCYJNE I KONKRETNE- ZASADY ABSTRAKCYJNE</vt:lpstr>
      <vt:lpstr>ZASADY ABSTRAKCYJNE I KONRETNE - ZASADY KONKRETNE</vt:lpstr>
      <vt:lpstr>PODZIAŁ ZASAD PROCESOWYCH (KONKRETNYCH)</vt:lpstr>
      <vt:lpstr>ZASADY DYREKTYWY I ZASADY REGUŁY - ZASADY DYREKTYWY</vt:lpstr>
      <vt:lpstr>ZASADY DYREKTYWY I ZASADY REGUŁY - ZASADY REGUŁY</vt:lpstr>
      <vt:lpstr>ZASADY NACZELNE WG PROF. WALTOSIA</vt:lpstr>
      <vt:lpstr>ZASADY NACZELNE WG PROF. WALTOSIA</vt:lpstr>
      <vt:lpstr>KLASYFIKACJA ZASAD WG PROF. SKORUPKI</vt:lpstr>
      <vt:lpstr>ZASADY PROCESOWE WG PROF. SKORUPKI</vt:lpstr>
      <vt:lpstr>C.D.</vt:lpstr>
      <vt:lpstr>ZASADA PRAWDY MATERIALNEJ</vt:lpstr>
      <vt:lpstr>ZASADA KONTRADYKTORYJNOŚCI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KARNY</dc:title>
  <dc:creator>MATI</dc:creator>
  <cp:lastModifiedBy>ANIA</cp:lastModifiedBy>
  <cp:revision>34</cp:revision>
  <dcterms:created xsi:type="dcterms:W3CDTF">2017-10-01T08:36:13Z</dcterms:created>
  <dcterms:modified xsi:type="dcterms:W3CDTF">2021-01-08T12:24:30Z</dcterms:modified>
</cp:coreProperties>
</file>