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6" r:id="rId2"/>
    <p:sldId id="257" r:id="rId3"/>
    <p:sldId id="258" r:id="rId4"/>
    <p:sldId id="259" r:id="rId5"/>
    <p:sldId id="260" r:id="rId6"/>
    <p:sldId id="291" r:id="rId7"/>
    <p:sldId id="261" r:id="rId8"/>
    <p:sldId id="262" r:id="rId9"/>
    <p:sldId id="266" r:id="rId10"/>
    <p:sldId id="267" r:id="rId11"/>
    <p:sldId id="268" r:id="rId12"/>
    <p:sldId id="269" r:id="rId13"/>
    <p:sldId id="277" r:id="rId14"/>
    <p:sldId id="263" r:id="rId15"/>
    <p:sldId id="264" r:id="rId16"/>
    <p:sldId id="265" r:id="rId17"/>
    <p:sldId id="270" r:id="rId18"/>
    <p:sldId id="271" r:id="rId19"/>
    <p:sldId id="272" r:id="rId20"/>
    <p:sldId id="273" r:id="rId21"/>
    <p:sldId id="279" r:id="rId22"/>
    <p:sldId id="278" r:id="rId23"/>
    <p:sldId id="280" r:id="rId24"/>
    <p:sldId id="274" r:id="rId25"/>
    <p:sldId id="275"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63" d="100"/>
          <a:sy n="63" d="100"/>
        </p:scale>
        <p:origin x="1590" y="66"/>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6048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757714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1769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184300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514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50034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82742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9027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7840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918959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pl-PL"/>
              <a:t>Kliknij, aby edytować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89301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0000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51599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57241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Edytuj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119127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10.11.2020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63265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6221E02-25CB-4963-84BC-0813985E7D90}" type="datetimeFigureOut">
              <a:rPr lang="pl-PL" smtClean="0"/>
              <a:pPr/>
              <a:t>10.11.2020</a:t>
            </a:fld>
            <a:endParaRPr lang="pl-P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104094627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DOKTRYNALNE CELE PROCESU KARNEGO - S. WALTOŚ</a:t>
            </a:r>
          </a:p>
        </p:txBody>
      </p:sp>
      <p:sp>
        <p:nvSpPr>
          <p:cNvPr id="3" name="Symbol zastępczy zawartości 2"/>
          <p:cNvSpPr>
            <a:spLocks noGrp="1"/>
          </p:cNvSpPr>
          <p:nvPr>
            <p:ph idx="1"/>
          </p:nvPr>
        </p:nvSpPr>
        <p:spPr/>
        <p:txBody>
          <a:bodyPr>
            <a:normAutofit/>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CELE PROCESU KARNEGO</a:t>
            </a:r>
          </a:p>
        </p:txBody>
      </p:sp>
      <p:sp>
        <p:nvSpPr>
          <p:cNvPr id="3" name="Symbol zastępczy zawartości 2"/>
          <p:cNvSpPr>
            <a:spLocks noGrp="1"/>
          </p:cNvSpPr>
          <p:nvPr>
            <p:ph idx="1"/>
          </p:nvPr>
        </p:nvSpPr>
        <p:spPr/>
        <p:txBody>
          <a:bodyPr>
            <a:normAutofit/>
          </a:bodyPr>
          <a:lstStyle/>
          <a:p>
            <a:pPr algn="just"/>
            <a:r>
              <a:rPr lang="pl-PL" dirty="0"/>
              <a:t>„Zadaniem procesu karnego jest nie tylko implementacja norm prawa karnego materialnego. Równorzędnym zadaniem jest wszak takie zorganizowanie postępowania karnego (…), aby toczyło się ono rzetelnie i uczciwie w stosunku do stron, względnie innych uczestników. (…) Oba cele procesu karnego, a mianowicie sprawiedliwość </a:t>
            </a:r>
            <a:r>
              <a:rPr lang="pl-PL" dirty="0" err="1"/>
              <a:t>karnomaterialna</a:t>
            </a:r>
            <a:r>
              <a:rPr lang="pl-PL" dirty="0"/>
              <a:t> i sprawiedliwość proceduralna są zatem komplementarne.” </a:t>
            </a:r>
            <a:r>
              <a:rPr lang="pl-PL" dirty="0">
                <a:latin typeface="Arial Narrow" pitchFamily="34" charset="0"/>
              </a:rPr>
              <a:t>(prof. dr </a:t>
            </a:r>
            <a:r>
              <a:rPr lang="pl-PL" dirty="0" err="1">
                <a:latin typeface="Arial Narrow" pitchFamily="34" charset="0"/>
              </a:rPr>
              <a:t>hab</a:t>
            </a:r>
            <a:r>
              <a:rPr lang="pl-PL" dirty="0">
                <a:latin typeface="Arial Narrow" pitchFamily="34" charset="0"/>
              </a:rPr>
              <a:t> Jerzy Skorupka)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PROCESU KARNEGO</a:t>
            </a:r>
          </a:p>
        </p:txBody>
      </p:sp>
      <p:sp>
        <p:nvSpPr>
          <p:cNvPr id="3" name="Symbol zastępczy zawartości 2"/>
          <p:cNvSpPr>
            <a:spLocks noGrp="1"/>
          </p:cNvSpPr>
          <p:nvPr>
            <p:ph idx="1"/>
          </p:nvPr>
        </p:nvSpPr>
        <p:spPr/>
        <p:txBody>
          <a:bodyPr/>
          <a:lstStyle/>
          <a:p>
            <a:pPr marL="0" indent="0" algn="just">
              <a:buNone/>
            </a:pPr>
            <a:r>
              <a:rPr lang="pl-PL" dirty="0"/>
              <a:t>1) porządkująca – stwarza podstawy prawne i ramy działania w toku procesu</a:t>
            </a:r>
          </a:p>
          <a:p>
            <a:pPr marL="0" indent="0" algn="just">
              <a:buNone/>
            </a:pPr>
            <a:r>
              <a:rPr lang="pl-PL" dirty="0"/>
              <a:t>2) instrumentalna – kreuje taki kształt procesu, który najlepiej pozwoli realizować jego cele</a:t>
            </a:r>
          </a:p>
          <a:p>
            <a:pPr marL="0" indent="0" algn="just">
              <a:buNone/>
            </a:pPr>
            <a:r>
              <a:rPr lang="pl-PL" dirty="0"/>
              <a:t>3) gwarancyjna – wyznacza ramy ingerencji w prawa i wolności jednostki</a:t>
            </a:r>
          </a:p>
          <a:p>
            <a:endParaRPr lang="pl-PL" dirty="0"/>
          </a:p>
          <a:p>
            <a:r>
              <a:rPr lang="pl-PL" dirty="0"/>
              <a:t>Odróżnić pojęcie funkcji procesowych!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p:txBody>
          <a:bodyPr>
            <a:normAutofit/>
          </a:bodyPr>
          <a:lstStyle/>
          <a:p>
            <a:pPr lvl="0"/>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r>
              <a:rPr lang="pl-PL" dirty="0"/>
              <a:t>ze względu na osobę oskarżonego: postępowanie w sprawach osób pełnoletnich, nieletnich i wobec osób wojskowych</a:t>
            </a:r>
          </a:p>
          <a:p>
            <a:pPr lvl="0"/>
            <a:r>
              <a:rPr lang="pl-PL" dirty="0"/>
              <a:t>postępowanie podstawowe w trybie zwyczajnym i postępowania w trybach szczególnych</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939916"/>
          </a:xfrm>
        </p:spPr>
        <p:txBody>
          <a:bodyPr>
            <a:normAutofit fontScale="90000"/>
          </a:bodyPr>
          <a:lstStyle/>
          <a:p>
            <a:pPr lvl="0"/>
            <a:r>
              <a:rPr lang="pl-PL" dirty="0"/>
              <a:t>Postępowanie zwyczajne i postępowania szczególne </a:t>
            </a:r>
            <a:r>
              <a:rPr lang="pl-PL" dirty="0">
                <a:latin typeface="Baskerville Old Face" pitchFamily="18" charset="0"/>
              </a:rPr>
              <a:t>  </a:t>
            </a:r>
            <a:r>
              <a:rPr lang="pl-PL" b="1" dirty="0">
                <a:latin typeface="Baskerville Old Face" pitchFamily="18" charset="0"/>
              </a:rPr>
              <a:t>TRYBY PROCESU KARNEGO</a:t>
            </a:r>
            <a:br>
              <a:rPr lang="pl-PL" dirty="0"/>
            </a:br>
            <a:endParaRPr lang="pl-PL" dirty="0"/>
          </a:p>
        </p:txBody>
      </p:sp>
      <p:sp>
        <p:nvSpPr>
          <p:cNvPr id="3" name="Symbol zastępczy zawartości 2"/>
          <p:cNvSpPr>
            <a:spLocks noGrp="1"/>
          </p:cNvSpPr>
          <p:nvPr>
            <p:ph idx="1"/>
          </p:nvPr>
        </p:nvSpPr>
        <p:spPr>
          <a:xfrm>
            <a:off x="457200" y="1857364"/>
            <a:ext cx="8229600" cy="4268799"/>
          </a:xfrm>
        </p:spPr>
        <p:txBody>
          <a:bodyPr>
            <a:normAutofit fontScale="85000" lnSpcReduction="10000"/>
          </a:bodyPr>
          <a:lstStyle/>
          <a:p>
            <a:pPr lvl="0"/>
            <a:r>
              <a:rPr lang="pl-PL" sz="2800" dirty="0"/>
              <a:t>postępowanie szczególne – tak jak zwyczajne – zmierza do rozstrzygnięcia o głównym przedmiocie procesu, ale istotnie różni się od postępowania zwyczajnego w sposób z góry przewidziany przez prawo procesowe</a:t>
            </a:r>
          </a:p>
          <a:p>
            <a:pPr lvl="0"/>
            <a:endParaRPr lang="pl-PL" sz="3000" dirty="0"/>
          </a:p>
          <a:p>
            <a:pPr lvl="0"/>
            <a:r>
              <a:rPr lang="pl-PL" sz="3000" dirty="0"/>
              <a:t>postępowanie szczególne mogą się toczyć: obligatoryjnie i fakultatywnie, w sprawach wielkiej wagi i o drobne czyny zabronione, przed sądem powszechnym lub szczególnym, na podstawie k.p.k. lub innych aktów ustawodawczych </a:t>
            </a:r>
          </a:p>
          <a:p>
            <a:endParaRPr lang="pl-PL" dirty="0"/>
          </a:p>
        </p:txBody>
      </p:sp>
      <p:sp>
        <p:nvSpPr>
          <p:cNvPr id="4" name="Strzałka w prawo 3"/>
          <p:cNvSpPr/>
          <p:nvPr/>
        </p:nvSpPr>
        <p:spPr>
          <a:xfrm>
            <a:off x="2555776" y="923125"/>
            <a:ext cx="28575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71480"/>
            <a:ext cx="8229600" cy="1071570"/>
          </a:xfrm>
        </p:spPr>
        <p:txBody>
          <a:bodyPr>
            <a:normAutofit fontScale="90000"/>
          </a:bodyPr>
          <a:lstStyle/>
          <a:p>
            <a:pPr lvl="0"/>
            <a:r>
              <a:rPr lang="pl-PL" dirty="0"/>
              <a:t>Postępowanie zwyczajne i postępowania szczególne</a:t>
            </a:r>
            <a:br>
              <a:rPr lang="pl-PL" dirty="0"/>
            </a:br>
            <a:endParaRPr lang="pl-PL" dirty="0"/>
          </a:p>
        </p:txBody>
      </p:sp>
      <p:sp>
        <p:nvSpPr>
          <p:cNvPr id="3" name="Symbol zastępczy zawartości 2"/>
          <p:cNvSpPr>
            <a:spLocks noGrp="1"/>
          </p:cNvSpPr>
          <p:nvPr>
            <p:ph idx="1"/>
          </p:nvPr>
        </p:nvSpPr>
        <p:spPr/>
        <p:txBody>
          <a:bodyPr>
            <a:normAutofit/>
          </a:bodyPr>
          <a:lstStyle/>
          <a:p>
            <a:pPr lvl="0"/>
            <a:r>
              <a:rPr lang="pl-PL" sz="2800" dirty="0"/>
              <a:t>ze względu na stosunek postępowań szczególnych do formalizmu procesowego mogą być one:</a:t>
            </a:r>
          </a:p>
          <a:p>
            <a:pPr lvl="1"/>
            <a:r>
              <a:rPr lang="pl-PL" b="1" dirty="0"/>
              <a:t>ekwiwalentne</a:t>
            </a:r>
            <a:r>
              <a:rPr lang="pl-PL" dirty="0"/>
              <a:t> – postępowanie karne skarbowe zwyczajne, postępowanie poprawcze w sprawach nieletnich</a:t>
            </a:r>
          </a:p>
          <a:p>
            <a:pPr lvl="1"/>
            <a:r>
              <a:rPr lang="pl-PL" b="1" dirty="0"/>
              <a:t>wzbogacone</a:t>
            </a:r>
            <a:r>
              <a:rPr lang="pl-PL" dirty="0"/>
              <a:t> – obecnie nie występuje, do 1928 r. - postępowanie o zbrodnie przed sądami przysięgłych</a:t>
            </a:r>
          </a:p>
          <a:p>
            <a:pPr lvl="1"/>
            <a:r>
              <a:rPr lang="pl-PL" b="1" dirty="0"/>
              <a:t>zredukowane</a:t>
            </a:r>
            <a:r>
              <a:rPr lang="pl-PL" dirty="0"/>
              <a:t> – przyspieszone, nakazowe i z oskarżenia prywatnego (to ostatnie jest i trybem ścigania, i postępowaniem szczególnym!)</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609600" y="2160588"/>
          <a:ext cx="6348412" cy="3757628"/>
        </p:xfrm>
        <a:graphic>
          <a:graphicData uri="http://schemas.openxmlformats.org/drawingml/2006/table">
            <a:tbl>
              <a:tblPr firstRow="1" bandRow="1">
                <a:tableStyleId>{5C22544A-7EE6-4342-B048-85BDC9FD1C3A}</a:tableStyleId>
              </a:tblPr>
              <a:tblGrid>
                <a:gridCol w="3174206">
                  <a:extLst>
                    <a:ext uri="{9D8B030D-6E8A-4147-A177-3AD203B41FA5}">
                      <a16:colId xmlns:a16="http://schemas.microsoft.com/office/drawing/2014/main" val="20000"/>
                    </a:ext>
                  </a:extLst>
                </a:gridCol>
                <a:gridCol w="3174206">
                  <a:extLst>
                    <a:ext uri="{9D8B030D-6E8A-4147-A177-3AD203B41FA5}">
                      <a16:colId xmlns:a16="http://schemas.microsoft.com/office/drawing/2014/main" val="20001"/>
                    </a:ext>
                  </a:extLst>
                </a:gridCol>
              </a:tblGrid>
              <a:tr h="939407">
                <a:tc>
                  <a:txBody>
                    <a:bodyPr/>
                    <a:lstStyle/>
                    <a:p>
                      <a:pPr algn="ctr"/>
                      <a:r>
                        <a:rPr lang="pl-PL" dirty="0"/>
                        <a:t>śledztwo</a:t>
                      </a:r>
                    </a:p>
                  </a:txBody>
                  <a:tcPr marL="70538" marR="70538"/>
                </a:tc>
                <a:tc>
                  <a:txBody>
                    <a:bodyPr/>
                    <a:lstStyle/>
                    <a:p>
                      <a:pPr algn="ctr"/>
                      <a:r>
                        <a:rPr lang="pl-PL" dirty="0"/>
                        <a:t>dochodzenie</a:t>
                      </a:r>
                    </a:p>
                  </a:txBody>
                  <a:tcPr marL="70538" marR="70538"/>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70538" marR="70538"/>
                </a:tc>
                <a:tc>
                  <a:txBody>
                    <a:bodyPr/>
                    <a:lstStyle/>
                    <a:p>
                      <a:pPr algn="ctr"/>
                      <a:r>
                        <a:rPr lang="pl-PL" dirty="0"/>
                        <a:t>- sprawy o mniejszym ciężarze gatunkowym</a:t>
                      </a:r>
                    </a:p>
                  </a:txBody>
                  <a:tcPr marL="70538" marR="70538"/>
                </a:tc>
                <a:extLst>
                  <a:ext uri="{0D108BD9-81ED-4DB2-BD59-A6C34878D82A}">
                    <a16:rowId xmlns:a16="http://schemas.microsoft.com/office/drawing/2014/main" val="10001"/>
                  </a:ext>
                </a:extLst>
              </a:tr>
              <a:tr h="939407">
                <a:tc>
                  <a:txBody>
                    <a:bodyPr/>
                    <a:lstStyle/>
                    <a:p>
                      <a:pPr algn="ctr"/>
                      <a:r>
                        <a:rPr lang="pl-PL" dirty="0"/>
                        <a:t>zwiększony formalizm</a:t>
                      </a:r>
                    </a:p>
                  </a:txBody>
                  <a:tcPr marL="70538" marR="70538"/>
                </a:tc>
                <a:tc>
                  <a:txBody>
                    <a:bodyPr/>
                    <a:lstStyle/>
                    <a:p>
                      <a:pPr algn="ctr"/>
                      <a:r>
                        <a:rPr lang="pl-PL" dirty="0"/>
                        <a:t>mniejszy formalizm</a:t>
                      </a:r>
                    </a:p>
                  </a:txBody>
                  <a:tcPr marL="70538" marR="70538"/>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70538" marR="70538"/>
                </a:tc>
                <a:tc>
                  <a:txBody>
                    <a:bodyPr/>
                    <a:lstStyle/>
                    <a:p>
                      <a:pPr algn="ctr"/>
                      <a:r>
                        <a:rPr lang="pl-PL" dirty="0"/>
                        <a:t>prowadzone co do zasady przez Policję pod nadzorem prokurator</a:t>
                      </a:r>
                    </a:p>
                  </a:txBody>
                  <a:tcPr marL="70538" marR="70538"/>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sp>
        <p:nvSpPr>
          <p:cNvPr id="3" name="Symbol zastępczy zawartości 2"/>
          <p:cNvSpPr>
            <a:spLocks noGrp="1"/>
          </p:cNvSpPr>
          <p:nvPr>
            <p:ph idx="1"/>
          </p:nvPr>
        </p:nvSpPr>
        <p:spPr/>
        <p:txBody>
          <a:bodyPr/>
          <a:lstStyle/>
          <a:p>
            <a:r>
              <a:rPr lang="pl-PL" dirty="0"/>
              <a:t>prowadzone przez Policję (lub inne organy ścigania) lub prokuratora </a:t>
            </a:r>
          </a:p>
          <a:p>
            <a:r>
              <a:rPr lang="pl-PL" dirty="0"/>
              <a:t>strony: podejrzany i pokrzywdzony</a:t>
            </a:r>
          </a:p>
          <a:p>
            <a:r>
              <a:rPr lang="pl-PL" dirty="0"/>
              <a:t> prokurator - </a:t>
            </a:r>
            <a:r>
              <a:rPr lang="pl-PL" dirty="0" err="1"/>
              <a:t>dominus</a:t>
            </a:r>
            <a:r>
              <a:rPr lang="pl-PL" dirty="0"/>
              <a:t> </a:t>
            </a:r>
            <a:r>
              <a:rPr lang="pl-PL" dirty="0" err="1"/>
              <a:t>litis</a:t>
            </a:r>
            <a:r>
              <a:rPr lang="pl-PL" dirty="0"/>
              <a:t> postępowania przygotowawczego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JURYSDYKCYJNE</a:t>
            </a:r>
          </a:p>
        </p:txBody>
      </p:sp>
      <p:sp>
        <p:nvSpPr>
          <p:cNvPr id="3" name="Symbol zastępczy zawartości 2"/>
          <p:cNvSpPr>
            <a:spLocks noGrp="1"/>
          </p:cNvSpPr>
          <p:nvPr>
            <p:ph idx="1"/>
          </p:nvPr>
        </p:nvSpPr>
        <p:spPr/>
        <p:txBody>
          <a:bodyPr/>
          <a:lstStyle/>
          <a:p>
            <a:r>
              <a:rPr lang="pl-PL" dirty="0"/>
              <a:t>prowadzone przez sąd </a:t>
            </a:r>
          </a:p>
          <a:p>
            <a:endParaRPr lang="pl-PL" dirty="0"/>
          </a:p>
          <a:p>
            <a:r>
              <a:rPr lang="pl-PL" dirty="0"/>
              <a:t>strony: oskarżyciel (publiczny, posiłkowy, subsydiarny, prywatny) i oskarżony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a:bodyPr>
          <a:lstStyle/>
          <a:p>
            <a:pPr algn="just"/>
            <a:r>
              <a:rPr lang="pl-PL" dirty="0"/>
              <a:t>Proces inkwizycyjny ukształtowany w średniowieczu kumulował w jednej osobie – sędziego – funkcje oskarżenia, obrony i orzekania (proces inkwizycyjny zwany jest 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ŹRÓDŁA PRAWA KARNEGO PROCESOWEGO</a:t>
            </a:r>
          </a:p>
        </p:txBody>
      </p:sp>
      <p:sp>
        <p:nvSpPr>
          <p:cNvPr id="3" name="Symbol zastępczy zawartości 2"/>
          <p:cNvSpPr>
            <a:spLocks noGrp="1"/>
          </p:cNvSpPr>
          <p:nvPr>
            <p:ph idx="1"/>
          </p:nvPr>
        </p:nvSpPr>
        <p:spPr/>
        <p:txBody>
          <a:bodyPr>
            <a:normAutofit/>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TRYBY ŚCIGANIA</a:t>
            </a:r>
          </a:p>
        </p:txBody>
      </p:sp>
      <p:sp>
        <p:nvSpPr>
          <p:cNvPr id="3" name="Symbol zastępczy zawartości 2"/>
          <p:cNvSpPr>
            <a:spLocks noGrp="1"/>
          </p:cNvSpPr>
          <p:nvPr>
            <p:ph idx="1"/>
          </p:nvPr>
        </p:nvSpPr>
        <p:spPr/>
        <p:txBody>
          <a:bodyPr>
            <a:normAutofit/>
          </a:bodyPr>
          <a:lstStyle/>
          <a:p>
            <a:r>
              <a:rPr lang="pl-PL" dirty="0"/>
              <a:t>przestępstwa ścigane z oskarżenia publicznego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ścigane z oskarżenia prywatnego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PUBLICZNOSKARGOWY</a:t>
            </a:r>
          </a:p>
        </p:txBody>
      </p:sp>
      <p:sp>
        <p:nvSpPr>
          <p:cNvPr id="3" name="Symbol zastępczy zawartości 2"/>
          <p:cNvSpPr>
            <a:spLocks noGrp="1"/>
          </p:cNvSpPr>
          <p:nvPr>
            <p:ph idx="1"/>
          </p:nvPr>
        </p:nvSpPr>
        <p:spPr/>
        <p:txBody>
          <a:bodyPr>
            <a:normAutofit/>
          </a:bodyPr>
          <a:lstStyle/>
          <a:p>
            <a:pPr algn="just"/>
            <a:r>
              <a:rPr lang="pl-PL" dirty="0"/>
              <a:t>Postępowanie prowadzone z własnej inicjatywy przez organy ścigania, które w razie podejrzenia popełnienia przestępstwa mają obowiązek podjąć wszelkie działania w celu wykrycia sprawcy. </a:t>
            </a:r>
          </a:p>
          <a:p>
            <a:pPr algn="just"/>
            <a:r>
              <a:rPr lang="pl-PL" dirty="0"/>
              <a:t>BEZWARUNKOWY-gdy w k.k. brak informacji co do trybu,</a:t>
            </a:r>
          </a:p>
          <a:p>
            <a:pPr algn="just"/>
            <a:r>
              <a:rPr lang="pl-PL" dirty="0"/>
              <a:t>WARUNKOWY – uzależniony od </a:t>
            </a:r>
            <a:r>
              <a:rPr lang="pl-PL" u="sng" dirty="0"/>
              <a:t>wniosku o ściganie </a:t>
            </a:r>
            <a:r>
              <a:rPr lang="pl-PL" dirty="0"/>
              <a:t>właściwego podmiotu (art. 12 k.p.k.) lub </a:t>
            </a:r>
            <a:r>
              <a:rPr lang="pl-PL" u="sng" dirty="0"/>
              <a:t>zezwolenia na ściganie</a:t>
            </a:r>
            <a:r>
              <a:rPr lang="pl-PL" dirty="0"/>
              <a:t> właściwego organu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lstStyle/>
          <a:p>
            <a:pPr algn="just"/>
            <a:r>
              <a:rPr lang="pl-PL" dirty="0"/>
              <a:t>Postępowanie prowadzone na skutek </a:t>
            </a:r>
            <a:r>
              <a:rPr lang="pl-PL" b="1" dirty="0"/>
              <a:t>prywatnego aktu oskarżenia</a:t>
            </a:r>
            <a:r>
              <a:rPr lang="pl-PL" dirty="0"/>
              <a:t> wniesionego przez pokrzywdzonego, który staje się oskarżycielem prywatnym.</a:t>
            </a:r>
          </a:p>
          <a:p>
            <a:pPr algn="just"/>
            <a:r>
              <a:rPr lang="pl-PL" dirty="0"/>
              <a:t>Oskarżyciel publiczny może wszcząć lub wstąpić, gdy zachodzi przesłanka interesu społecznego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a:bodyPr>
          <a:lstStyle/>
          <a:p>
            <a:pPr marL="0" indent="0" algn="just">
              <a:buNone/>
            </a:pPr>
            <a:r>
              <a:rPr lang="pl-PL"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a:t>
            </a:r>
          </a:p>
          <a:p>
            <a:pPr marL="0" indent="0" algn="just">
              <a:buNone/>
            </a:pPr>
            <a:r>
              <a:rPr lang="pl-PL" dirty="0"/>
              <a:t>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przestępstwa bezwzględnie wnioskowe -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przestępstwa względnie wnioskowe - wniosek jest wymagany z powodu osobistego stosunku łączącego sprawcę z pokrzywdzonym (np. art. 278 § 4 k.k. - kradzież na szkodę osoby najbliższej, art. 279 § 2 k.k. - kradzież z włamaniem na szkodę osoby najbliższej)</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WNIOSEK O ŚCIGANIE</a:t>
            </a:r>
          </a:p>
        </p:txBody>
      </p:sp>
      <p:sp>
        <p:nvSpPr>
          <p:cNvPr id="3" name="Symbol zastępczy zawartości 2"/>
          <p:cNvSpPr>
            <a:spLocks noGrp="1"/>
          </p:cNvSpPr>
          <p:nvPr>
            <p:ph idx="1"/>
          </p:nvPr>
        </p:nvSpPr>
        <p:spPr>
          <a:xfrm>
            <a:off x="609599" y="1628800"/>
            <a:ext cx="6347714" cy="4412563"/>
          </a:xfrm>
        </p:spPr>
        <p:txBody>
          <a:bodyPr>
            <a:normAutofit fontScale="92500"/>
          </a:bodyPr>
          <a:lstStyle/>
          <a:p>
            <a:pPr marL="0" indent="0" algn="just">
              <a:buNone/>
            </a:pPr>
            <a:r>
              <a:rPr lang="pl-PL" dirty="0"/>
              <a:t>Wniosek o ściganie przestępstwa stanowi wyraz woli uprawnionego podmiotu i wywiera skutki prawne niezwłocznie po jego złożeniu (wyrok SA w Krakowie z 14.7.2005 r., II AKA 140/05). Wniosek powinien stanowić jednoznaczny wyraz woli ścigania (wyrok SA w Katowicach z 4.2.2010 r., II AKA 406/09). Wniosek nie musi zawierać imiennego wskazania sprawców.</a:t>
            </a:r>
          </a:p>
          <a:p>
            <a:pPr marL="0" indent="0" algn="just">
              <a:buNone/>
            </a:pPr>
            <a:r>
              <a:rPr lang="pl-PL" dirty="0"/>
              <a:t>Art. 12 § 3 k.p.k.: Wniosek może być cofnięty w postępowaniu </a:t>
            </a:r>
            <a:r>
              <a:rPr lang="pl-PL" b="1" dirty="0"/>
              <a:t>przygotowawczym</a:t>
            </a:r>
            <a:r>
              <a:rPr lang="pl-PL" dirty="0"/>
              <a:t> </a:t>
            </a:r>
            <a:r>
              <a:rPr lang="pl-PL" b="1" dirty="0"/>
              <a:t>za zgodą prokurat</a:t>
            </a:r>
            <a:r>
              <a:rPr lang="pl-PL" dirty="0"/>
              <a:t>ora, a w postępowaniu </a:t>
            </a:r>
            <a:r>
              <a:rPr lang="pl-PL" b="1" dirty="0"/>
              <a:t>sądowym za zgodą sądu </a:t>
            </a:r>
            <a:r>
              <a:rPr lang="pl-PL" dirty="0"/>
              <a:t>– </a:t>
            </a:r>
            <a:r>
              <a:rPr lang="pl-PL" b="1" dirty="0"/>
              <a:t>aż do zamknięcia przewodu sądowego na pierwszej rozprawie głównej</a:t>
            </a:r>
            <a:r>
              <a:rPr lang="pl-PL" dirty="0"/>
              <a:t>. W sprawach, w których akt oskarżenia wniósł oskarżyciel publiczny, cofnięcie wniosku </a:t>
            </a:r>
            <a:r>
              <a:rPr lang="pl-PL" b="1" dirty="0"/>
              <a:t>po rozpoczęciu przewodu sądowego jest skuteczne</a:t>
            </a:r>
            <a:r>
              <a:rPr lang="pl-PL" dirty="0"/>
              <a:t>, jeżeli </a:t>
            </a:r>
            <a:r>
              <a:rPr lang="pl-PL" b="1" dirty="0"/>
              <a:t>nie sprzeciwi się temu oskarżyciel publiczny </a:t>
            </a:r>
            <a:r>
              <a:rPr lang="pl-PL" dirty="0"/>
              <a:t>obecny na rozprawie lub posiedzeniu. Ponowne złożenie wniosku jest niedopuszczalne.</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a:bodyPr>
          <a:lstStyle/>
          <a:p>
            <a:pPr>
              <a:buNone/>
            </a:pPr>
            <a:r>
              <a:rPr lang="pl-PL" b="1" dirty="0"/>
              <a:t>podstawą faktyczną </a:t>
            </a:r>
            <a:r>
              <a:rPr lang="pl-PL" dirty="0"/>
              <a:t>jest czyn zarzucany oskarżonemu, który w sytuacji udowodnienia jego popełnienia przypisuje się oskarżonemu w wyroku </a:t>
            </a:r>
          </a:p>
          <a:p>
            <a:pPr>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marL="0" indent="0">
              <a:buNone/>
            </a:pPr>
            <a:r>
              <a:rPr lang="pl-PL" b="1" dirty="0"/>
              <a:t>podstawa normatywna </a:t>
            </a:r>
            <a:r>
              <a:rPr lang="pl-PL" dirty="0"/>
              <a:t>to kwalifikacja prawna czynu zarzucanego oskarżonemu; w odróżnieniu od podstawy faktycznej może ona zmieniać się w toku postępowania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prywatnego</a:t>
            </a:r>
          </a:p>
        </p:txBody>
      </p:sp>
      <p:sp>
        <p:nvSpPr>
          <p:cNvPr id="3" name="Symbol zastępczy zawartości 2"/>
          <p:cNvSpPr>
            <a:spLocks noGrp="1"/>
          </p:cNvSpPr>
          <p:nvPr>
            <p:ph idx="1"/>
          </p:nvPr>
        </p:nvSpPr>
        <p:spPr/>
        <p:txBody>
          <a:bodyPr>
            <a:normAutofit/>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SĄDY W POLSCE</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Ustawa – Prawo o ustroju sądów powszechnych</a:t>
            </a:r>
          </a:p>
          <a:p>
            <a:pPr marL="0" indent="0" algn="just">
              <a:buNone/>
            </a:pPr>
            <a:r>
              <a:rPr lang="pl-PL" dirty="0"/>
              <a:t>§ 1. Sądami powszechnymi są sądy rejonowe, sądy okręgowe oraz sądy</a:t>
            </a:r>
          </a:p>
          <a:p>
            <a:pPr marL="0" indent="0" algn="just">
              <a:buNone/>
            </a:pPr>
            <a:r>
              <a:rPr lang="pl-PL" dirty="0"/>
              <a:t>apelacyjne.</a:t>
            </a:r>
          </a:p>
          <a:p>
            <a:pPr marL="0" indent="0" algn="just">
              <a:buNone/>
            </a:pPr>
            <a:r>
              <a:rPr lang="pl-PL" dirty="0"/>
              <a:t>§ 2. Sądy powszechne sprawują wymiar sprawiedliwości w zakresie nienależącym do sądów administracyjnych, sądów wojskowych oraz Sądu Najwyższego.</a:t>
            </a:r>
          </a:p>
          <a:p>
            <a:pPr marL="0" indent="0" algn="just">
              <a:buNone/>
            </a:pPr>
            <a:r>
              <a:rPr lang="pl-PL" dirty="0"/>
              <a:t>§ 3. Sądy powszechne wykonują również inne zadania z zakresu ochrony prawnej, powierzone w drodze ustaw.</a:t>
            </a:r>
          </a:p>
          <a:p>
            <a:pPr marL="0" indent="0" algn="just">
              <a:buNone/>
            </a:pPr>
            <a:r>
              <a:rPr lang="pl-PL" dirty="0"/>
              <a:t>§ 4. Ilekroć w dalszych przepisach jest mowa o sądach bez bliższego ich określenia, rozumie się przez to sądy powszechne.</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a:xfrm>
            <a:off x="609599" y="1412776"/>
            <a:ext cx="6347714" cy="5112568"/>
          </a:xfrm>
        </p:spPr>
        <p:txBody>
          <a:bodyPr>
            <a:normAutofit fontScale="85000" lnSpcReduction="20000"/>
          </a:bodyPr>
          <a:lstStyle/>
          <a:p>
            <a:pPr marL="0" indent="0" algn="just">
              <a:buNone/>
            </a:pPr>
            <a:r>
              <a:rPr lang="pl-PL" dirty="0"/>
              <a:t>Art. 173. Sądy i Trybunały są władzą odrębną i niezależną od innych</a:t>
            </a:r>
          </a:p>
          <a:p>
            <a:pPr marL="0" indent="0" algn="just">
              <a:buNone/>
            </a:pPr>
            <a:r>
              <a:rPr lang="pl-PL" dirty="0"/>
              <a:t>władz.</a:t>
            </a:r>
          </a:p>
          <a:p>
            <a:pPr marL="0" indent="0" algn="just">
              <a:buNone/>
            </a:pPr>
            <a:r>
              <a:rPr lang="pl-PL" dirty="0"/>
              <a:t>Art. 174. Sądy i Trybunały wydają wyroki w imieniu Rzeczypospolitej</a:t>
            </a:r>
          </a:p>
          <a:p>
            <a:pPr marL="0" indent="0" algn="just">
              <a:buNone/>
            </a:pPr>
            <a:r>
              <a:rPr lang="pl-PL" dirty="0"/>
              <a:t>Polskiej.</a:t>
            </a:r>
          </a:p>
          <a:p>
            <a:pPr marL="0" indent="0" algn="just">
              <a:buNone/>
            </a:pPr>
            <a:r>
              <a:rPr lang="pl-PL" dirty="0"/>
              <a:t>Art. 175</a:t>
            </a:r>
          </a:p>
          <a:p>
            <a:pPr marL="0" indent="0" algn="just">
              <a:buNone/>
            </a:pPr>
            <a:r>
              <a:rPr lang="pl-PL" dirty="0"/>
              <a:t>1. Wymiar sprawiedliwości w Rzeczypospolitej Polskiej sprawują Sąd Najwyższy, sądy powszechne, sądy administracyjne oraz sądy wojskowe.</a:t>
            </a:r>
          </a:p>
          <a:p>
            <a:pPr marL="0" indent="0" algn="just">
              <a:buNone/>
            </a:pPr>
            <a:r>
              <a:rPr lang="pl-PL" dirty="0"/>
              <a:t>2. Sąd wyjątkowy lub tryb doraźny może być ustanowiony tylko na czas wojny.</a:t>
            </a:r>
          </a:p>
          <a:p>
            <a:pPr marL="0" indent="0" algn="just">
              <a:buNone/>
            </a:pPr>
            <a:r>
              <a:rPr lang="pl-PL" dirty="0"/>
              <a:t>Art. 176</a:t>
            </a:r>
          </a:p>
          <a:p>
            <a:pPr marL="0" indent="0" algn="just">
              <a:buNone/>
            </a:pPr>
            <a:r>
              <a:rPr lang="pl-PL" dirty="0"/>
              <a:t>1. Postępowanie sądowe jest co najmniej dwuinstancyjne.</a:t>
            </a:r>
          </a:p>
          <a:p>
            <a:pPr marL="0" indent="0" algn="just">
              <a:buNone/>
            </a:pPr>
            <a:r>
              <a:rPr lang="pl-PL" dirty="0"/>
              <a:t>2. Ustrój i właściwość sądów oraz postępowanie przed sądami określają ustawy.</a:t>
            </a:r>
          </a:p>
          <a:p>
            <a:pPr marL="0" indent="0" algn="just">
              <a:buNone/>
            </a:pPr>
            <a:r>
              <a:rPr lang="pl-PL" dirty="0"/>
              <a:t>Art. 177</a:t>
            </a:r>
          </a:p>
          <a:p>
            <a:pPr marL="0" indent="0" algn="just">
              <a:buNone/>
            </a:pPr>
            <a:r>
              <a:rPr lang="pl-PL" dirty="0"/>
              <a:t>Sądy powszechne sprawują wymiar sprawiedliwości we wszystkich sprawach, z wyjątkiem spraw ustawowo zastrzeżonych dla właściwości innych sądów.</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Art. 178</a:t>
            </a:r>
          </a:p>
          <a:p>
            <a:pPr marL="0" indent="0" algn="just">
              <a:buNone/>
            </a:pPr>
            <a:r>
              <a:rPr lang="pl-PL" dirty="0"/>
              <a:t>1. Sędziowie w sprawowaniu swojego urzędu są niezawiśli i podlegają tylko Konstytucji oraz ustawom.</a:t>
            </a:r>
          </a:p>
          <a:p>
            <a:pPr marL="0" indent="0" algn="just">
              <a:buNone/>
            </a:pPr>
            <a:r>
              <a:rPr lang="pl-PL" dirty="0"/>
              <a:t>2. Sędziom zapewnia się warunki pracy i wynagrodzenie odpowiadające godności urzędu oraz zakresowi ich obowiązków.</a:t>
            </a:r>
          </a:p>
          <a:p>
            <a:pPr marL="0" indent="0" algn="just">
              <a:buNone/>
            </a:pPr>
            <a:r>
              <a:rPr lang="pl-PL" dirty="0"/>
              <a:t>3. Sędzia nie może należeć do partii politycznej, związku zawodowego ani prowadzić działalności publicznej nie dającej się pogodzić z zasadami niezależności sądów i niezawisłości sędziów.</a:t>
            </a:r>
          </a:p>
          <a:p>
            <a:pPr marL="0" indent="0" algn="just">
              <a:buNone/>
            </a:pPr>
            <a:r>
              <a:rPr lang="pl-PL" dirty="0"/>
              <a:t>Art. 179</a:t>
            </a:r>
          </a:p>
          <a:p>
            <a:pPr marL="0" indent="0" algn="just">
              <a:buNone/>
            </a:pPr>
            <a:r>
              <a:rPr lang="pl-PL" dirty="0"/>
              <a:t>Sędziowie są powoływani przez Prezydenta Rzeczypospolitej, na wniosek Krajowej Rady Sądownictwa, na czas nieoznaczony.</a:t>
            </a:r>
          </a:p>
          <a:p>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a:xfrm>
            <a:off x="609599" y="1196752"/>
            <a:ext cx="6347714" cy="5544616"/>
          </a:xfrm>
        </p:spPr>
        <p:txBody>
          <a:bodyPr>
            <a:normAutofit fontScale="40000" lnSpcReduction="20000"/>
          </a:bodyPr>
          <a:lstStyle/>
          <a:p>
            <a:pPr marL="0" indent="0" algn="just">
              <a:buNone/>
            </a:pPr>
            <a:r>
              <a:rPr lang="pl-PL" sz="3800" dirty="0"/>
              <a:t>USTAWA - PRAWO O PROKURATURZE</a:t>
            </a:r>
          </a:p>
          <a:p>
            <a:pPr marL="0" indent="0" algn="just">
              <a:buNone/>
            </a:pPr>
            <a:r>
              <a:rPr lang="pl-PL" sz="3800" dirty="0"/>
              <a:t>Art. 1</a:t>
            </a:r>
          </a:p>
          <a:p>
            <a:pPr marL="0" indent="0" algn="just">
              <a:buNone/>
            </a:pPr>
            <a:r>
              <a:rPr lang="pl-PL" sz="3800" dirty="0"/>
              <a:t>§ 1. Prokuraturę stanowią Prokurator Generalny, Prokurator Krajowy, pozostali zastępcy Prokuratora Generalnego oraz prokuratorzy powszechnych jednostek organizacyjnych prokuratury i prokuratorzy Instytutu Pamięci Narodowej - Komisji Ścigania Zbrodni przeciwko Narodowi Polskiemu, zwanego dalej „Instytutem Pamięci Narodowej”.</a:t>
            </a:r>
          </a:p>
          <a:p>
            <a:pPr marL="0" indent="0" algn="just">
              <a:buNone/>
            </a:pPr>
            <a:r>
              <a:rPr lang="pl-PL" sz="3800" dirty="0"/>
              <a:t>§ 2. Prokurator Generalny jest naczelnym organem prokuratury. Urząd Prokuratora Generalnego sprawuje Minister Sprawiedliwości. Prokurator Generalny musi spełniać warunki określone w art. 75 § 1 pkt 1-3 i 8.</a:t>
            </a:r>
          </a:p>
          <a:p>
            <a:pPr marL="0" indent="0" algn="just">
              <a:buNone/>
            </a:pPr>
            <a:r>
              <a:rPr lang="pl-PL" sz="3800" dirty="0"/>
              <a:t>§ 3. Prokuratorami powszechnych jednostek organizacyjnych prokuratury są prokuratorzy Prokuratury Krajowej, prokuratur regionalnych, prokuratur okręgowych i prokuratur rejonowych.</a:t>
            </a:r>
          </a:p>
          <a:p>
            <a:pPr marL="0" indent="0" algn="just">
              <a:buNone/>
            </a:pPr>
            <a:r>
              <a:rPr lang="pl-PL" sz="3800" dirty="0"/>
              <a:t>§ 4. Prokuratorami Instytutu Pamięci Narodowej są prokuratorzy Głównej Komisji Ścigania Zbrodni przeciwko Narodowi Polskiemu, zwanej dalej „Główną Komisją”, prokuratorzy oddziałowych komisji ścigania zbrodni przeciwko Narodowi Polskiemu, zwanych dalej „oddziałowymi komisjami”, prokuratorzy Biura Lustracyjnego oraz prokuratorzy oddziałowych biur lustracyjnych.</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p:txBody>
          <a:bodyPr>
            <a:normAutofit/>
          </a:bodyPr>
          <a:lstStyle/>
          <a:p>
            <a:pPr marL="0" indent="0" algn="just">
              <a:buNone/>
            </a:pPr>
            <a:r>
              <a:rPr lang="pl-PL" dirty="0"/>
              <a:t>Art. 16</a:t>
            </a:r>
          </a:p>
          <a:p>
            <a:pPr marL="0" indent="0" algn="just">
              <a:buNone/>
            </a:pPr>
            <a:r>
              <a:rPr lang="pl-PL" dirty="0"/>
              <a:t>Powszechnymi jednostkami organizacyjnymi prokuratury są:</a:t>
            </a:r>
          </a:p>
          <a:p>
            <a:pPr marL="0" indent="0" algn="just">
              <a:buNone/>
            </a:pPr>
            <a:r>
              <a:rPr lang="pl-PL" dirty="0"/>
              <a:t>Prokuratura Krajowa, prokuratury regionalne, prokuratury okręgowe i prokuratury rejonowe.</a:t>
            </a:r>
          </a:p>
          <a:p>
            <a:pPr marL="0" indent="0" algn="just">
              <a:buNone/>
            </a:pPr>
            <a:r>
              <a:rPr lang="pl-PL" dirty="0"/>
              <a:t>Art. 74</a:t>
            </a:r>
          </a:p>
          <a:p>
            <a:pPr marL="0" indent="0" algn="just">
              <a:buNone/>
            </a:pPr>
            <a:r>
              <a:rPr lang="pl-PL" dirty="0"/>
              <a:t>§ 1. Prokuratorów powszechnych jednostek organizacyjnych</a:t>
            </a:r>
          </a:p>
          <a:p>
            <a:pPr marL="0" indent="0" algn="just">
              <a:buNone/>
            </a:pPr>
            <a:r>
              <a:rPr lang="pl-PL" dirty="0"/>
              <a:t>prokuratury na stanowisko prokuratorskie powołuje Prokurator Generalny na wniosek Prokuratora Krajowego.</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Podstawowe pojęcie procesu karnego</a:t>
            </a:r>
          </a:p>
        </p:txBody>
      </p:sp>
      <p:sp>
        <p:nvSpPr>
          <p:cNvPr id="3" name="Symbol zastępczy zawartości 2"/>
          <p:cNvSpPr>
            <a:spLocks noGrp="1"/>
          </p:cNvSpPr>
          <p:nvPr>
            <p:ph idx="1"/>
          </p:nvPr>
        </p:nvSpPr>
        <p:spPr/>
        <p:txBody>
          <a:bodyPr>
            <a:normAutofit/>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a:xfrm>
            <a:off x="609599" y="1930400"/>
            <a:ext cx="6347714" cy="4110963"/>
          </a:xfrm>
        </p:spPr>
        <p:txBody>
          <a:bodyPr>
            <a:normAutofit fontScale="92500" lnSpcReduction="20000"/>
          </a:bodyPr>
          <a:lstStyle/>
          <a:p>
            <a:pPr lvl="0"/>
            <a:r>
              <a:rPr lang="pl-PL" sz="2400" dirty="0"/>
              <a:t>postępowanie karne można także rozumieć jako postępowanie zasadnicze, zwyczajne (dotyczące głównego przedmiotu procesu) w odróżnieniu od postępowań dodatkowych, wśród których wyróżniamy:</a:t>
            </a:r>
          </a:p>
          <a:p>
            <a:pPr lvl="1"/>
            <a:r>
              <a:rPr lang="pl-PL" sz="2400" dirty="0">
                <a:latin typeface="Arabic Typesetting" pitchFamily="66" charset="-78"/>
                <a:cs typeface="Arabic Typesetting" pitchFamily="66" charset="-78"/>
              </a:rPr>
              <a:t>incydentalne (dot. kwestii wpadkowych) – np. kwestia tymczasowego aresztowania</a:t>
            </a:r>
          </a:p>
          <a:p>
            <a:pPr lvl="1"/>
            <a:r>
              <a:rPr lang="pl-PL" sz="2400" dirty="0">
                <a:latin typeface="Arabic Typesetting" pitchFamily="66" charset="-78"/>
                <a:cs typeface="Arabic Typesetting" pitchFamily="66" charset="-78"/>
              </a:rPr>
              <a:t>pomocnicze (usuwają szczególne trudności) – np. pomoc prawna, postępowanie renowacyjne</a:t>
            </a:r>
          </a:p>
          <a:p>
            <a:pPr lvl="1"/>
            <a:r>
              <a:rPr lang="pl-PL" sz="2400" dirty="0">
                <a:latin typeface="Arabic Typesetting" pitchFamily="66" charset="-78"/>
                <a:cs typeface="Arabic Typesetting" pitchFamily="66" charset="-78"/>
              </a:rPr>
              <a:t>następcze (toczą się po uprawomocnieniu wyroku) – np. o ułaskawienie</a:t>
            </a:r>
          </a:p>
          <a:p>
            <a:pPr lvl="1"/>
            <a:r>
              <a:rPr lang="pl-PL" sz="2400" dirty="0">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B010893-E546-478B-ABD9-FC2A299C857F}"/>
              </a:ext>
            </a:extLst>
          </p:cNvPr>
          <p:cNvSpPr>
            <a:spLocks noGrp="1"/>
          </p:cNvSpPr>
          <p:nvPr>
            <p:ph idx="1"/>
          </p:nvPr>
        </p:nvSpPr>
        <p:spPr>
          <a:xfrm>
            <a:off x="609598" y="764704"/>
            <a:ext cx="7130753" cy="5276659"/>
          </a:xfrm>
        </p:spPr>
        <p:txBody>
          <a:bodyPr/>
          <a:lstStyle/>
          <a:p>
            <a:pPr marL="0" indent="0">
              <a:buNone/>
            </a:pPr>
            <a:r>
              <a:rPr lang="pl-PL" sz="2300" dirty="0"/>
              <a:t>W zależności od rodzaju odpowiedzialności prawnej będącej przedmiotem procesu karnego rozróżnia się:</a:t>
            </a:r>
          </a:p>
          <a:p>
            <a:pPr lvl="0"/>
            <a:r>
              <a:rPr lang="pl-PL" sz="2300" b="1" dirty="0"/>
              <a:t>proces zasadniczy</a:t>
            </a:r>
            <a:r>
              <a:rPr lang="pl-PL" sz="2300" dirty="0"/>
              <a:t>, w którym rozpatruje się główną kwestię odpowiedzialności, czyli odpowiedzialność karną,</a:t>
            </a:r>
          </a:p>
          <a:p>
            <a:pPr lvl="0"/>
            <a:r>
              <a:rPr lang="pl-PL" sz="2300" b="1" dirty="0"/>
              <a:t>akcję cywilną</a:t>
            </a:r>
            <a:r>
              <a:rPr lang="pl-PL" sz="2300" dirty="0"/>
              <a:t> w procesie karnym, czyli postępowanie zmierzające do załatwienia kwestii odpowiedzialności cywilnej oskarżonego.</a:t>
            </a:r>
          </a:p>
          <a:p>
            <a:pPr marL="0" indent="0">
              <a:buNone/>
            </a:pPr>
            <a:endParaRPr lang="pl-PL" dirty="0"/>
          </a:p>
        </p:txBody>
      </p:sp>
      <p:graphicFrame>
        <p:nvGraphicFramePr>
          <p:cNvPr id="4" name="Tabela 3">
            <a:extLst>
              <a:ext uri="{FF2B5EF4-FFF2-40B4-BE49-F238E27FC236}">
                <a16:creationId xmlns:a16="http://schemas.microsoft.com/office/drawing/2014/main" id="{22285933-6713-4BD4-BEDC-372ADA742B47}"/>
              </a:ext>
            </a:extLst>
          </p:cNvPr>
          <p:cNvGraphicFramePr>
            <a:graphicFrameLocks noGrp="1"/>
          </p:cNvGraphicFramePr>
          <p:nvPr/>
        </p:nvGraphicFramePr>
        <p:xfrm>
          <a:off x="755576" y="4422630"/>
          <a:ext cx="5849620" cy="335280"/>
        </p:xfrm>
        <a:graphic>
          <a:graphicData uri="http://schemas.openxmlformats.org/drawingml/2006/table">
            <a:tbl>
              <a:tblPr firstRow="1" firstCol="1" bandRow="1">
                <a:tableStyleId>{5C22544A-7EE6-4342-B048-85BDC9FD1C3A}</a:tableStyleId>
              </a:tblPr>
              <a:tblGrid>
                <a:gridCol w="5849620">
                  <a:extLst>
                    <a:ext uri="{9D8B030D-6E8A-4147-A177-3AD203B41FA5}">
                      <a16:colId xmlns:a16="http://schemas.microsoft.com/office/drawing/2014/main" val="3023278716"/>
                    </a:ext>
                  </a:extLst>
                </a:gridCol>
              </a:tblGrid>
              <a:tr h="0">
                <a:tc>
                  <a:txBody>
                    <a:bodyPr/>
                    <a:lstStyle/>
                    <a:p>
                      <a:pPr algn="just">
                        <a:lnSpc>
                          <a:spcPct val="150000"/>
                        </a:lnSpc>
                        <a:spcAft>
                          <a:spcPts val="0"/>
                        </a:spcAft>
                      </a:pPr>
                      <a:r>
                        <a:rPr lang="pl-PL" sz="400" dirty="0">
                          <a:effectLst/>
                        </a:rPr>
                        <a:t> </a:t>
                      </a:r>
                      <a:endParaRPr lang="pl-PL" sz="1100" dirty="0">
                        <a:effectLst/>
                      </a:endParaRPr>
                    </a:p>
                    <a:p>
                      <a:pPr algn="ctr">
                        <a:spcAft>
                          <a:spcPts val="0"/>
                        </a:spcAft>
                      </a:pPr>
                      <a:r>
                        <a:rPr lang="pl-PL" sz="1200" dirty="0">
                          <a:effectLst/>
                        </a:rPr>
                        <a:t>W procesie karnym występują następujące formy akcji cywilnej:</a:t>
                      </a:r>
                      <a:endParaRPr lang="pl-PL" sz="1100" dirty="0">
                        <a:effectLst/>
                      </a:endParaRPr>
                    </a:p>
                    <a:p>
                      <a:pPr algn="ctr">
                        <a:spcAft>
                          <a:spcPts val="0"/>
                        </a:spcAft>
                      </a:pPr>
                      <a:r>
                        <a:rPr lang="pl-PL" sz="4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0209536"/>
                  </a:ext>
                </a:extLst>
              </a:tr>
            </a:tbl>
          </a:graphicData>
        </a:graphic>
      </p:graphicFrame>
      <p:graphicFrame>
        <p:nvGraphicFramePr>
          <p:cNvPr id="5" name="Tabela 4">
            <a:extLst>
              <a:ext uri="{FF2B5EF4-FFF2-40B4-BE49-F238E27FC236}">
                <a16:creationId xmlns:a16="http://schemas.microsoft.com/office/drawing/2014/main" id="{E8D347EC-D4D6-4284-829E-2CB6FF143FDD}"/>
              </a:ext>
            </a:extLst>
          </p:cNvPr>
          <p:cNvGraphicFramePr>
            <a:graphicFrameLocks noGrp="1"/>
          </p:cNvGraphicFramePr>
          <p:nvPr/>
        </p:nvGraphicFramePr>
        <p:xfrm>
          <a:off x="1619672" y="4925787"/>
          <a:ext cx="3600450" cy="1097280"/>
        </p:xfrm>
        <a:graphic>
          <a:graphicData uri="http://schemas.openxmlformats.org/drawingml/2006/table">
            <a:tbl>
              <a:tblPr firstRow="1" firstCol="1" bandRow="1">
                <a:tableStyleId>{5C22544A-7EE6-4342-B048-85BDC9FD1C3A}</a:tableStyleId>
              </a:tblPr>
              <a:tblGrid>
                <a:gridCol w="3600450">
                  <a:extLst>
                    <a:ext uri="{9D8B030D-6E8A-4147-A177-3AD203B41FA5}">
                      <a16:colId xmlns:a16="http://schemas.microsoft.com/office/drawing/2014/main" val="97096349"/>
                    </a:ext>
                  </a:extLst>
                </a:gridCol>
              </a:tblGrid>
              <a:tr h="716280">
                <a:tc>
                  <a:txBody>
                    <a:bodyPr/>
                    <a:lstStyle/>
                    <a:p>
                      <a:pPr algn="just">
                        <a:spcAft>
                          <a:spcPts val="0"/>
                        </a:spcAft>
                      </a:pPr>
                      <a:r>
                        <a:rPr lang="pl-PL" sz="1200" dirty="0">
                          <a:effectLst/>
                        </a:rPr>
                        <a:t>1.	obowiązek naprawienia wyrządzonej szkody, </a:t>
                      </a:r>
                      <a:endParaRPr lang="pl-PL" sz="1100" dirty="0">
                        <a:effectLst/>
                      </a:endParaRPr>
                    </a:p>
                    <a:p>
                      <a:pPr algn="just">
                        <a:spcAft>
                          <a:spcPts val="0"/>
                        </a:spcAft>
                      </a:pPr>
                      <a:r>
                        <a:rPr lang="pl-PL" sz="1200" dirty="0">
                          <a:effectLst/>
                        </a:rPr>
                        <a:t>2.	odszkodowanie lub zadośćuczynienie z urzędu, </a:t>
                      </a:r>
                      <a:endParaRPr lang="pl-PL" sz="1100" dirty="0">
                        <a:effectLst/>
                      </a:endParaRPr>
                    </a:p>
                    <a:p>
                      <a:pPr algn="just">
                        <a:spcAft>
                          <a:spcPts val="0"/>
                        </a:spcAft>
                      </a:pPr>
                      <a:r>
                        <a:rPr lang="pl-PL" sz="1200" dirty="0">
                          <a:effectLst/>
                        </a:rPr>
                        <a:t>3.	nawiązka, </a:t>
                      </a:r>
                      <a:endParaRPr lang="pl-PL" sz="1100" dirty="0">
                        <a:effectLst/>
                      </a:endParaRPr>
                    </a:p>
                    <a:p>
                      <a:pPr algn="just">
                        <a:spcAft>
                          <a:spcPts val="0"/>
                        </a:spcAft>
                      </a:pPr>
                      <a:r>
                        <a:rPr lang="pl-PL" sz="1200" dirty="0">
                          <a:effectLst/>
                        </a:rPr>
                        <a:t>4.	świadczenie pieniężne.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483975"/>
                  </a:ext>
                </a:extLst>
              </a:tr>
            </a:tbl>
          </a:graphicData>
        </a:graphic>
      </p:graphicFrame>
      <p:sp>
        <p:nvSpPr>
          <p:cNvPr id="6" name="Rectangle 1">
            <a:extLst>
              <a:ext uri="{FF2B5EF4-FFF2-40B4-BE49-F238E27FC236}">
                <a16:creationId xmlns:a16="http://schemas.microsoft.com/office/drawing/2014/main" id="{0AC4FB3D-E1AA-4B17-9C88-89F6CDFCB184}"/>
              </a:ext>
            </a:extLst>
          </p:cNvPr>
          <p:cNvSpPr>
            <a:spLocks noChangeArrowheads="1"/>
          </p:cNvSpPr>
          <p:nvPr/>
        </p:nvSpPr>
        <p:spPr bwMode="auto">
          <a:xfrm>
            <a:off x="1618879" y="492562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Tree>
    <p:extLst>
      <p:ext uri="{BB962C8B-B14F-4D97-AF65-F5344CB8AC3E}">
        <p14:creationId xmlns:p14="http://schemas.microsoft.com/office/powerpoint/2010/main" val="2548439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p:txBody>
          <a:bodyPr/>
          <a:lstStyle/>
          <a:p>
            <a:pPr lvl="1">
              <a:buFont typeface="Arial" pitchFamily="34" charset="0"/>
              <a:buChar char="•"/>
            </a:pPr>
            <a:r>
              <a:rPr lang="pl-PL" dirty="0"/>
              <a:t>procedura karna – potocznie traktowana jako synonim prawa karnego procesowego – to błąd!</a:t>
            </a:r>
          </a:p>
          <a:p>
            <a:pPr lvl="1">
              <a:buFont typeface="Arial" pitchFamily="34" charset="0"/>
              <a:buChar char="•"/>
            </a:pPr>
            <a:r>
              <a:rPr lang="pl-PL" dirty="0"/>
              <a:t>procedura to pierwotny przedmiot regulacji prawa karnego procesowego (przedmiotem wtórnym jest proces karny)</a:t>
            </a:r>
          </a:p>
          <a:p>
            <a:pPr lvl="1">
              <a:buFont typeface="Arial" pitchFamily="34" charset="0"/>
              <a:buChar char="•"/>
            </a:pPr>
            <a:r>
              <a:rPr lang="pl-PL" dirty="0"/>
              <a:t>procedura karna wyznacza wzorzec postępowania przed sądami karnymi; obejmuje nie tylko normy k.p.k., ale również zwyczaje i orzecznictwo sądowe</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1"/>
            <a:r>
              <a:rPr lang="pl-PL" sz="4000" dirty="0"/>
              <a:t>Zjawisko </a:t>
            </a:r>
            <a:r>
              <a:rPr lang="pl-PL" sz="4000" dirty="0" err="1"/>
              <a:t>proceduralizacji</a:t>
            </a:r>
            <a:r>
              <a:rPr lang="pl-PL" sz="4000" dirty="0"/>
              <a:t> prawa</a:t>
            </a:r>
          </a:p>
        </p:txBody>
      </p:sp>
      <p:sp>
        <p:nvSpPr>
          <p:cNvPr id="3" name="Symbol zastępczy zawartości 2"/>
          <p:cNvSpPr>
            <a:spLocks noGrp="1"/>
          </p:cNvSpPr>
          <p:nvPr>
            <p:ph idx="1"/>
          </p:nvPr>
        </p:nvSpPr>
        <p:spPr/>
        <p:txBody>
          <a:bodyPr>
            <a:normAutofit/>
          </a:bodyPr>
          <a:lstStyle/>
          <a:p>
            <a:pPr lvl="0"/>
            <a:r>
              <a:rPr lang="pl-PL" dirty="0"/>
              <a:t>obserwuje się współcześnie wzrost znaczenia procedur, które kiedyś były traktowane jedynie jako środek realizacji norm prawa materialnego,  a obecnie zyskują samoistne znaczenia dla sprawiedliwości decyzji</a:t>
            </a:r>
          </a:p>
          <a:p>
            <a:pPr lvl="0"/>
            <a:r>
              <a:rPr lang="pl-PL" dirty="0" err="1"/>
              <a:t>proceduralizacja</a:t>
            </a:r>
            <a:r>
              <a:rPr lang="pl-PL" dirty="0"/>
              <a:t> oznacza również większe uwzględnianie skutków wydawanych rozstrzygnięć i szersze możliwości odstępstwa od norm prawa materialnego</a:t>
            </a:r>
          </a:p>
          <a:p>
            <a:pPr lvl="0"/>
            <a:r>
              <a:rPr lang="pl-PL" dirty="0"/>
              <a:t>zjawisko </a:t>
            </a:r>
            <a:r>
              <a:rPr lang="pl-PL" dirty="0" err="1"/>
              <a:t>proceduralizacji</a:t>
            </a:r>
            <a:r>
              <a:rPr lang="pl-PL" dirty="0"/>
              <a:t> ma związek z pojęciem </a:t>
            </a:r>
            <a:r>
              <a:rPr lang="pl-PL" b="1" dirty="0"/>
              <a:t>rzetelnego procesu</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a:bodyPr>
          <a:lstStyle/>
          <a:p>
            <a:r>
              <a:rPr lang="pl-PL" dirty="0"/>
              <a:t>CELE PROCESU KARNEGO - ART. 2 § 1 KPK</a:t>
            </a:r>
          </a:p>
        </p:txBody>
      </p:sp>
      <p:sp>
        <p:nvSpPr>
          <p:cNvPr id="3" name="Symbol zastępczy zawartości 2"/>
          <p:cNvSpPr>
            <a:spLocks noGrp="1"/>
          </p:cNvSpPr>
          <p:nvPr>
            <p:ph idx="1"/>
          </p:nvPr>
        </p:nvSpPr>
        <p:spPr>
          <a:xfrm>
            <a:off x="457200" y="1600200"/>
            <a:ext cx="8229600" cy="4614881"/>
          </a:xfrm>
        </p:spPr>
        <p:txBody>
          <a:bodyPr>
            <a:normAutofit/>
          </a:bodyPr>
          <a:lstStyle/>
          <a:p>
            <a:r>
              <a:rPr lang="pl-PL" dirty="0"/>
              <a:t>§ 1. Przepisy niniejszego kodeksu mają na celu takie ukształtowanie postępowania karnego, aby: </a:t>
            </a:r>
          </a:p>
          <a:p>
            <a:r>
              <a:rPr lang="pl-PL" dirty="0"/>
              <a:t>1) sprawca przestępstwa został wykryty i pociągnięty do odpowiedzialności karnej, a osoba niewinna nie poniosła tej odpowiedzialności,</a:t>
            </a:r>
          </a:p>
          <a:p>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r>
              <a:rPr lang="pl-PL" dirty="0"/>
              <a:t>3) zostały uwzględnione prawnie chronione interesy pokrzywdzonego przy jednoczesnym poszanowaniu jego godności, </a:t>
            </a:r>
          </a:p>
          <a:p>
            <a:r>
              <a:rPr lang="pl-PL" dirty="0"/>
              <a:t>4) rozstrzygnięcie sprawy nastąpiło w rozsądnym terminie.</a:t>
            </a:r>
          </a:p>
        </p:txBody>
      </p:sp>
    </p:spTree>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146</TotalTime>
  <Words>2543</Words>
  <Application>Microsoft Office PowerPoint</Application>
  <PresentationFormat>Pokaz na ekranie (4:3)</PresentationFormat>
  <Paragraphs>186</Paragraphs>
  <Slides>35</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35</vt:i4>
      </vt:variant>
    </vt:vector>
  </HeadingPairs>
  <TitlesOfParts>
    <vt:vector size="43" baseType="lpstr">
      <vt:lpstr>Arabic Typesetting</vt:lpstr>
      <vt:lpstr>Arial</vt:lpstr>
      <vt:lpstr>Arial Narrow</vt:lpstr>
      <vt:lpstr>Baskerville Old Face</vt:lpstr>
      <vt:lpstr>Calibri</vt:lpstr>
      <vt:lpstr>Trebuchet MS</vt:lpstr>
      <vt:lpstr>Wingdings 3</vt:lpstr>
      <vt:lpstr>Faseta</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Prezentacja programu PowerPoint</vt:lpstr>
      <vt:lpstr>Podstawowe pojęcia procesu karnego </vt:lpstr>
      <vt:lpstr>Zjawisko proceduralizacji prawa</vt:lpstr>
      <vt:lpstr>CELE PROCESU KARNEGO - ART. 2 § 1 KPK</vt:lpstr>
      <vt:lpstr>CELE PROCESU KARNEGO - ART. 2 § 1 KPK</vt:lpstr>
      <vt:lpstr>DOKTRYNALNE CELE PROCESU KARNEGO - S. WALTOŚ</vt:lpstr>
      <vt:lpstr>CELE PROCESU KARNEGO</vt:lpstr>
      <vt:lpstr>FUNKCJE PROCESU KARNEGO</vt:lpstr>
      <vt:lpstr>Odmiany procesu karnego </vt:lpstr>
      <vt:lpstr>Postępowanie zwyczajne i postępowania szczególne   TRYBY PROCESU KARNEGO </vt:lpstr>
      <vt:lpstr>Postępowanie zwyczajne i postępowania szczególne </vt:lpstr>
      <vt:lpstr>STADIA PROCESU</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Przestępstwa ścigane z oskarżenia prywatnego</vt:lpstr>
      <vt:lpstr>SĄDY W POLSCE</vt:lpstr>
      <vt:lpstr>KONSTYTUCJA RP</vt:lpstr>
      <vt:lpstr>KONSTYTUCJA RP</vt:lpstr>
      <vt:lpstr>PROKURATURY W POLSCE</vt:lpstr>
      <vt:lpstr>PROKURATURY W POLSCE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Monika</cp:lastModifiedBy>
  <cp:revision>27</cp:revision>
  <dcterms:created xsi:type="dcterms:W3CDTF">2017-10-01T08:36:13Z</dcterms:created>
  <dcterms:modified xsi:type="dcterms:W3CDTF">2020-11-10T22:16:48Z</dcterms:modified>
</cp:coreProperties>
</file>