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80" r:id="rId25"/>
    <p:sldId id="278" r:id="rId26"/>
    <p:sldId id="281" r:id="rId27"/>
    <p:sldId id="282" r:id="rId28"/>
    <p:sldId id="283" r:id="rId29"/>
    <p:sldId id="284" r:id="rId30"/>
    <p:sldId id="285" r:id="rId31"/>
    <p:sldId id="286" r:id="rId32"/>
    <p:sldId id="287" r:id="rId33"/>
    <p:sldId id="288" r:id="rId34"/>
    <p:sldId id="289" r:id="rId35"/>
    <p:sldId id="290"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7FEB26E-CEE0-2648-BCA8-001FB6424CF6}">
          <p14:sldIdLst>
            <p14:sldId id="256"/>
            <p14:sldId id="257"/>
          </p14:sldIdLst>
        </p14:section>
        <p14:section name="Untitled Section" id="{CDD8AE39-188D-A649-8E53-3204197A86C0}">
          <p14:sldIdLst>
            <p14:sldId id="258"/>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9"/>
            <p14:sldId id="280"/>
            <p14:sldId id="278"/>
            <p14:sldId id="281"/>
            <p14:sldId id="282"/>
            <p14:sldId id="283"/>
            <p14:sldId id="284"/>
            <p14:sldId id="285"/>
            <p14:sldId id="286"/>
            <p14:sldId id="287"/>
            <p14:sldId id="288"/>
            <p14:sldId id="289"/>
            <p14:sldId id="29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9"/>
    <p:restoredTop sz="95859"/>
  </p:normalViewPr>
  <p:slideViewPr>
    <p:cSldViewPr snapToGrid="0" snapToObjects="1">
      <p:cViewPr varScale="1">
        <p:scale>
          <a:sx n="113" d="100"/>
          <a:sy n="113" d="100"/>
        </p:scale>
        <p:origin x="44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6BF03D-D1DC-9E45-86F8-EBBA023E7D27}" type="doc">
      <dgm:prSet loTypeId="urn:microsoft.com/office/officeart/2005/8/layout/orgChart1" loCatId="" qsTypeId="urn:microsoft.com/office/officeart/2005/8/quickstyle/simple3" qsCatId="simple" csTypeId="urn:microsoft.com/office/officeart/2005/8/colors/accent1_2" csCatId="accent1" phldr="1"/>
      <dgm:spPr/>
      <dgm:t>
        <a:bodyPr/>
        <a:lstStyle/>
        <a:p>
          <a:endParaRPr lang="en-US"/>
        </a:p>
      </dgm:t>
    </dgm:pt>
    <dgm:pt modelId="{1CAC0EBD-EC30-C445-BE30-8AE410AA1A8A}">
      <dgm:prSet phldrT="[Text]"/>
      <dgm:spPr/>
      <dgm:t>
        <a:bodyPr/>
        <a:lstStyle/>
        <a:p>
          <a:pPr algn="just"/>
          <a:r>
            <a:rPr lang="en-US" dirty="0" err="1"/>
            <a:t>Dziedzina</a:t>
          </a:r>
          <a:r>
            <a:rPr lang="en-US" dirty="0"/>
            <a:t> </a:t>
          </a:r>
          <a:r>
            <a:rPr lang="en-US" dirty="0" err="1"/>
            <a:t>prawa</a:t>
          </a:r>
          <a:r>
            <a:rPr lang="en-US" dirty="0"/>
            <a:t> </a:t>
          </a:r>
          <a:r>
            <a:rPr lang="en-US" dirty="0" err="1"/>
            <a:t>stanowionego</a:t>
          </a:r>
          <a:r>
            <a:rPr lang="en-US" dirty="0"/>
            <a:t> </a:t>
          </a:r>
          <a:r>
            <a:rPr lang="en-US" dirty="0" err="1"/>
            <a:t>przez</a:t>
          </a:r>
          <a:r>
            <a:rPr lang="en-US" dirty="0"/>
            <a:t> </a:t>
          </a:r>
          <a:r>
            <a:rPr lang="en-US" dirty="0" err="1"/>
            <a:t>powołaną</a:t>
          </a:r>
          <a:r>
            <a:rPr lang="en-US" dirty="0"/>
            <a:t> do </a:t>
          </a:r>
          <a:r>
            <a:rPr lang="en-US" dirty="0" err="1"/>
            <a:t>tego</a:t>
          </a:r>
          <a:r>
            <a:rPr lang="en-US" dirty="0"/>
            <a:t> </a:t>
          </a:r>
          <a:r>
            <a:rPr lang="en-US" dirty="0" err="1"/>
            <a:t>władzę</a:t>
          </a:r>
          <a:r>
            <a:rPr lang="en-US" dirty="0"/>
            <a:t> </a:t>
          </a:r>
          <a:r>
            <a:rPr lang="en-US" dirty="0" err="1"/>
            <a:t>państwową</a:t>
          </a:r>
          <a:r>
            <a:rPr lang="en-US" dirty="0"/>
            <a:t>, </a:t>
          </a:r>
          <a:r>
            <a:rPr lang="en-US" dirty="0" err="1"/>
            <a:t>która</a:t>
          </a:r>
          <a:r>
            <a:rPr lang="en-US" dirty="0"/>
            <a:t> </a:t>
          </a:r>
          <a:r>
            <a:rPr lang="en-US" dirty="0" err="1"/>
            <a:t>określa</a:t>
          </a:r>
          <a:r>
            <a:rPr lang="en-US" dirty="0"/>
            <a:t>, </a:t>
          </a:r>
          <a:r>
            <a:rPr lang="en-US" dirty="0" err="1"/>
            <a:t>jakie</a:t>
          </a:r>
          <a:r>
            <a:rPr lang="en-US" dirty="0"/>
            <a:t> </a:t>
          </a:r>
          <a:r>
            <a:rPr lang="en-US" dirty="0" err="1"/>
            <a:t>zachowania</a:t>
          </a:r>
          <a:r>
            <a:rPr lang="en-US" dirty="0"/>
            <a:t> </a:t>
          </a:r>
          <a:r>
            <a:rPr lang="en-US" dirty="0" err="1"/>
            <a:t>naruszające</a:t>
          </a:r>
          <a:r>
            <a:rPr lang="en-US" dirty="0"/>
            <a:t> </a:t>
          </a:r>
          <a:r>
            <a:rPr lang="en-US" dirty="0" err="1"/>
            <a:t>normy</a:t>
          </a:r>
          <a:r>
            <a:rPr lang="en-US" dirty="0"/>
            <a:t> </a:t>
          </a:r>
          <a:r>
            <a:rPr lang="en-US" dirty="0" err="1"/>
            <a:t>postępowania</a:t>
          </a:r>
          <a:r>
            <a:rPr lang="en-US" dirty="0"/>
            <a:t> </a:t>
          </a:r>
          <a:r>
            <a:rPr lang="en-US" dirty="0" err="1"/>
            <a:t>zostają</a:t>
          </a:r>
          <a:r>
            <a:rPr lang="en-US" dirty="0"/>
            <a:t> </a:t>
          </a:r>
          <a:r>
            <a:rPr lang="en-US" dirty="0" err="1"/>
            <a:t>uznane</a:t>
          </a:r>
          <a:r>
            <a:rPr lang="en-US" dirty="0"/>
            <a:t> </a:t>
          </a:r>
          <a:r>
            <a:rPr lang="en-US" dirty="0" err="1"/>
            <a:t>za</a:t>
          </a:r>
          <a:r>
            <a:rPr lang="en-US" dirty="0"/>
            <a:t> </a:t>
          </a:r>
          <a:r>
            <a:rPr lang="en-US" dirty="0" err="1"/>
            <a:t>czyny</a:t>
          </a:r>
          <a:r>
            <a:rPr lang="en-US" dirty="0"/>
            <a:t> </a:t>
          </a:r>
          <a:r>
            <a:rPr lang="en-US" dirty="0" err="1"/>
            <a:t>karalne</a:t>
          </a:r>
          <a:r>
            <a:rPr lang="en-US" dirty="0"/>
            <a:t>, </a:t>
          </a:r>
          <a:r>
            <a:rPr lang="en-US" dirty="0" err="1"/>
            <a:t>jakie</a:t>
          </a:r>
          <a:r>
            <a:rPr lang="en-US" dirty="0"/>
            <a:t> </a:t>
          </a:r>
          <a:r>
            <a:rPr lang="en-US" dirty="0" err="1"/>
            <a:t>są</a:t>
          </a:r>
          <a:r>
            <a:rPr lang="en-US" dirty="0"/>
            <a:t> </a:t>
          </a:r>
          <a:r>
            <a:rPr lang="en-US" dirty="0" err="1"/>
            <a:t>zasady</a:t>
          </a:r>
          <a:r>
            <a:rPr lang="en-US" dirty="0"/>
            <a:t> </a:t>
          </a:r>
          <a:r>
            <a:rPr lang="en-US" dirty="0" err="1"/>
            <a:t>pociągania</a:t>
          </a:r>
          <a:r>
            <a:rPr lang="en-US" dirty="0"/>
            <a:t> </a:t>
          </a:r>
          <a:r>
            <a:rPr lang="en-US" dirty="0" err="1"/>
            <a:t>sprawców</a:t>
          </a:r>
          <a:r>
            <a:rPr lang="en-US" dirty="0"/>
            <a:t> </a:t>
          </a:r>
          <a:r>
            <a:rPr lang="en-US" dirty="0" err="1"/>
            <a:t>takich</a:t>
          </a:r>
          <a:r>
            <a:rPr lang="en-US" dirty="0"/>
            <a:t> </a:t>
          </a:r>
          <a:r>
            <a:rPr lang="en-US" dirty="0" err="1"/>
            <a:t>czynów</a:t>
          </a:r>
          <a:r>
            <a:rPr lang="en-US" dirty="0"/>
            <a:t> do </a:t>
          </a:r>
          <a:r>
            <a:rPr lang="en-US" dirty="0" err="1"/>
            <a:t>odpowiedzialności</a:t>
          </a:r>
          <a:r>
            <a:rPr lang="en-US" dirty="0"/>
            <a:t> </a:t>
          </a:r>
          <a:r>
            <a:rPr lang="en-US" dirty="0" err="1"/>
            <a:t>karnej</a:t>
          </a:r>
          <a:r>
            <a:rPr lang="en-US" dirty="0"/>
            <a:t> </a:t>
          </a:r>
          <a:r>
            <a:rPr lang="en-US"/>
            <a:t>i </a:t>
          </a:r>
          <a:r>
            <a:rPr lang="en-US" dirty="0" err="1"/>
            <a:t>jakie</a:t>
          </a:r>
          <a:r>
            <a:rPr lang="en-US" dirty="0"/>
            <a:t> </a:t>
          </a:r>
          <a:r>
            <a:rPr lang="en-US" dirty="0" err="1"/>
            <a:t>kary</a:t>
          </a:r>
          <a:r>
            <a:rPr lang="en-US" dirty="0"/>
            <a:t> </a:t>
          </a:r>
          <a:r>
            <a:rPr lang="en-US" dirty="0" err="1"/>
            <a:t>lub</a:t>
          </a:r>
          <a:r>
            <a:rPr lang="en-US" dirty="0"/>
            <a:t> </a:t>
          </a:r>
          <a:r>
            <a:rPr lang="en-US" dirty="0" err="1"/>
            <a:t>inne</a:t>
          </a:r>
          <a:r>
            <a:rPr lang="en-US" dirty="0"/>
            <a:t> </a:t>
          </a:r>
          <a:r>
            <a:rPr lang="en-US" dirty="0" err="1"/>
            <a:t>środki</a:t>
          </a:r>
          <a:r>
            <a:rPr lang="en-US" dirty="0"/>
            <a:t> </a:t>
          </a:r>
          <a:r>
            <a:rPr lang="en-US" dirty="0" err="1"/>
            <a:t>mają</a:t>
          </a:r>
          <a:r>
            <a:rPr lang="en-US" dirty="0"/>
            <a:t> </a:t>
          </a:r>
          <a:r>
            <a:rPr lang="en-US" dirty="0" err="1"/>
            <a:t>być</a:t>
          </a:r>
          <a:r>
            <a:rPr lang="en-US" dirty="0"/>
            <a:t> </a:t>
          </a:r>
          <a:r>
            <a:rPr lang="en-US" dirty="0" err="1"/>
            <a:t>stosowane</a:t>
          </a:r>
          <a:r>
            <a:rPr lang="en-US" dirty="0"/>
            <a:t> </a:t>
          </a:r>
          <a:r>
            <a:rPr lang="en-US" dirty="0" err="1"/>
            <a:t>wobec</a:t>
          </a:r>
          <a:r>
            <a:rPr lang="en-US" dirty="0"/>
            <a:t> </a:t>
          </a:r>
          <a:r>
            <a:rPr lang="en-US" dirty="0" err="1"/>
            <a:t>sprawców</a:t>
          </a:r>
          <a:r>
            <a:rPr lang="en-US" dirty="0"/>
            <a:t> </a:t>
          </a:r>
          <a:r>
            <a:rPr lang="en-US" dirty="0" err="1"/>
            <a:t>czynów</a:t>
          </a:r>
          <a:r>
            <a:rPr lang="en-US" dirty="0"/>
            <a:t> </a:t>
          </a:r>
          <a:r>
            <a:rPr lang="en-US" dirty="0" err="1"/>
            <a:t>karalnych</a:t>
          </a:r>
          <a:r>
            <a:rPr lang="en-US" dirty="0"/>
            <a:t>. </a:t>
          </a:r>
        </a:p>
        <a:p>
          <a:pPr algn="just"/>
          <a:r>
            <a:rPr lang="en-US" dirty="0"/>
            <a:t>(J. </a:t>
          </a:r>
          <a:r>
            <a:rPr lang="en-US" dirty="0" err="1"/>
            <a:t>Giezek</a:t>
          </a:r>
          <a:r>
            <a:rPr lang="en-US" dirty="0"/>
            <a:t>)</a:t>
          </a:r>
        </a:p>
      </dgm:t>
    </dgm:pt>
    <dgm:pt modelId="{4E5E29E2-4C41-BB4C-B662-D1D41719D287}" type="parTrans" cxnId="{B59BDC07-C051-6448-89E6-9ECF4AF00CC6}">
      <dgm:prSet/>
      <dgm:spPr/>
      <dgm:t>
        <a:bodyPr/>
        <a:lstStyle/>
        <a:p>
          <a:endParaRPr lang="en-US"/>
        </a:p>
      </dgm:t>
    </dgm:pt>
    <dgm:pt modelId="{358D9EC0-E183-9348-8E1B-72C4D51B8332}" type="sibTrans" cxnId="{B59BDC07-C051-6448-89E6-9ECF4AF00CC6}">
      <dgm:prSet/>
      <dgm:spPr/>
      <dgm:t>
        <a:bodyPr/>
        <a:lstStyle/>
        <a:p>
          <a:endParaRPr lang="en-US"/>
        </a:p>
      </dgm:t>
    </dgm:pt>
    <dgm:pt modelId="{190D02A4-C90E-774D-839E-F9C95B80F5C0}">
      <dgm:prSet custT="1"/>
      <dgm:spPr/>
      <dgm:t>
        <a:bodyPr/>
        <a:lstStyle/>
        <a:p>
          <a:r>
            <a:rPr lang="en-US" sz="3600" dirty="0" err="1"/>
            <a:t>Prawo</a:t>
          </a:r>
          <a:r>
            <a:rPr lang="en-US" sz="3600" dirty="0"/>
            <a:t> </a:t>
          </a:r>
          <a:r>
            <a:rPr lang="en-US" sz="3600" dirty="0" err="1"/>
            <a:t>karne</a:t>
          </a:r>
          <a:endParaRPr lang="en-US" sz="3600" dirty="0"/>
        </a:p>
      </dgm:t>
    </dgm:pt>
    <dgm:pt modelId="{6A0317B6-F04B-6F4A-913C-B481FCAB3588}" type="parTrans" cxnId="{A3601CAD-6008-EB40-974E-B4C00074A694}">
      <dgm:prSet/>
      <dgm:spPr/>
      <dgm:t>
        <a:bodyPr/>
        <a:lstStyle/>
        <a:p>
          <a:endParaRPr lang="en-US"/>
        </a:p>
      </dgm:t>
    </dgm:pt>
    <dgm:pt modelId="{D90DB3BD-6473-C743-B595-AAF0B924FF7B}" type="sibTrans" cxnId="{A3601CAD-6008-EB40-974E-B4C00074A694}">
      <dgm:prSet/>
      <dgm:spPr/>
      <dgm:t>
        <a:bodyPr/>
        <a:lstStyle/>
        <a:p>
          <a:endParaRPr lang="en-US"/>
        </a:p>
      </dgm:t>
    </dgm:pt>
    <dgm:pt modelId="{A8D22D2A-BAFA-9741-AE11-ED4258EDAD26}">
      <dgm:prSet phldrT="[Text]"/>
      <dgm:spPr/>
      <dgm:t>
        <a:bodyPr/>
        <a:lstStyle/>
        <a:p>
          <a:pPr algn="just"/>
          <a:r>
            <a:rPr lang="en-US" dirty="0" err="1"/>
            <a:t>zespół</a:t>
          </a:r>
          <a:r>
            <a:rPr lang="en-US" dirty="0"/>
            <a:t> norm </a:t>
          </a:r>
          <a:r>
            <a:rPr lang="en-US" dirty="0" err="1"/>
            <a:t>służący</a:t>
          </a:r>
          <a:r>
            <a:rPr lang="en-US" dirty="0"/>
            <a:t> do </a:t>
          </a:r>
          <a:r>
            <a:rPr lang="en-US" dirty="0" err="1"/>
            <a:t>zwalczania</a:t>
          </a:r>
          <a:r>
            <a:rPr lang="en-US" dirty="0"/>
            <a:t> </a:t>
          </a:r>
          <a:r>
            <a:rPr lang="en-US" dirty="0" err="1"/>
            <a:t>czynów</a:t>
          </a:r>
          <a:r>
            <a:rPr lang="en-US" dirty="0"/>
            <a:t> </a:t>
          </a:r>
          <a:r>
            <a:rPr lang="en-US" dirty="0" err="1"/>
            <a:t>zwanych</a:t>
          </a:r>
          <a:r>
            <a:rPr lang="en-US" dirty="0"/>
            <a:t> </a:t>
          </a:r>
          <a:r>
            <a:rPr lang="en-US" dirty="0" err="1"/>
            <a:t>przestępstwami</a:t>
          </a:r>
          <a:r>
            <a:rPr lang="en-US" dirty="0"/>
            <a:t> </a:t>
          </a:r>
          <a:r>
            <a:rPr lang="en-US" dirty="0" err="1"/>
            <a:t>za</a:t>
          </a:r>
          <a:r>
            <a:rPr lang="en-US" dirty="0"/>
            <a:t> </a:t>
          </a:r>
          <a:r>
            <a:rPr lang="en-US" dirty="0" err="1"/>
            <a:t>pomocą</a:t>
          </a:r>
          <a:r>
            <a:rPr lang="en-US" dirty="0"/>
            <a:t> </a:t>
          </a:r>
          <a:r>
            <a:rPr lang="en-US" dirty="0" err="1"/>
            <a:t>kar</a:t>
          </a:r>
          <a:r>
            <a:rPr lang="en-US" dirty="0"/>
            <a:t> (</a:t>
          </a:r>
          <a:r>
            <a:rPr lang="en-US" dirty="0" err="1"/>
            <a:t>środków</a:t>
          </a:r>
          <a:r>
            <a:rPr lang="en-US" dirty="0"/>
            <a:t> </a:t>
          </a:r>
          <a:r>
            <a:rPr lang="en-US" dirty="0" err="1"/>
            <a:t>karnych</a:t>
          </a:r>
          <a:r>
            <a:rPr lang="en-US" dirty="0"/>
            <a:t>) </a:t>
          </a:r>
          <a:r>
            <a:rPr lang="en-US" dirty="0" err="1"/>
            <a:t>oraz</a:t>
          </a:r>
          <a:r>
            <a:rPr lang="en-US" dirty="0"/>
            <a:t> </a:t>
          </a:r>
          <a:r>
            <a:rPr lang="en-US" dirty="0" err="1"/>
            <a:t>tzw</a:t>
          </a:r>
          <a:r>
            <a:rPr lang="en-US" dirty="0"/>
            <a:t>. </a:t>
          </a:r>
          <a:r>
            <a:rPr lang="en-US" dirty="0" err="1"/>
            <a:t>środków</a:t>
          </a:r>
          <a:r>
            <a:rPr lang="en-US" dirty="0"/>
            <a:t> </a:t>
          </a:r>
          <a:r>
            <a:rPr lang="en-US" dirty="0" err="1"/>
            <a:t>zabezpieczających</a:t>
          </a:r>
          <a:r>
            <a:rPr lang="en-US" dirty="0"/>
            <a:t>. (J. </a:t>
          </a:r>
          <a:r>
            <a:rPr lang="en-US" dirty="0" err="1"/>
            <a:t>Giezek</a:t>
          </a:r>
          <a:r>
            <a:rPr lang="en-US" dirty="0"/>
            <a:t>)</a:t>
          </a:r>
        </a:p>
      </dgm:t>
    </dgm:pt>
    <dgm:pt modelId="{05B4FF73-FFC0-F442-85FC-B96360FB676D}" type="parTrans" cxnId="{7E1E6BC1-60C7-274F-A95B-C4AB1DE7E11F}">
      <dgm:prSet/>
      <dgm:spPr/>
      <dgm:t>
        <a:bodyPr/>
        <a:lstStyle/>
        <a:p>
          <a:endParaRPr lang="en-US"/>
        </a:p>
      </dgm:t>
    </dgm:pt>
    <dgm:pt modelId="{4A36AEE3-A341-524D-93F3-63A4FCE5CD61}" type="sibTrans" cxnId="{7E1E6BC1-60C7-274F-A95B-C4AB1DE7E11F}">
      <dgm:prSet/>
      <dgm:spPr/>
      <dgm:t>
        <a:bodyPr/>
        <a:lstStyle/>
        <a:p>
          <a:endParaRPr lang="en-US"/>
        </a:p>
      </dgm:t>
    </dgm:pt>
    <dgm:pt modelId="{E2C9D8C4-8C06-B044-94E4-F6998548A190}">
      <dgm:prSet phldrT="[Text]"/>
      <dgm:spPr/>
      <dgm:t>
        <a:bodyPr/>
        <a:lstStyle/>
        <a:p>
          <a:r>
            <a:rPr lang="en-US" dirty="0" err="1"/>
            <a:t>Prawo</a:t>
          </a:r>
          <a:r>
            <a:rPr lang="en-US" dirty="0"/>
            <a:t> </a:t>
          </a:r>
          <a:r>
            <a:rPr lang="en-US" dirty="0" err="1"/>
            <a:t>karania</a:t>
          </a:r>
          <a:r>
            <a:rPr lang="en-US" dirty="0"/>
            <a:t>, </a:t>
          </a:r>
          <a:r>
            <a:rPr lang="en-US" dirty="0" err="1"/>
            <a:t>którego</a:t>
          </a:r>
          <a:r>
            <a:rPr lang="en-US" dirty="0"/>
            <a:t> </a:t>
          </a:r>
          <a:r>
            <a:rPr lang="en-US" dirty="0" err="1"/>
            <a:t>głównym</a:t>
          </a:r>
          <a:r>
            <a:rPr lang="en-US" dirty="0"/>
            <a:t> </a:t>
          </a:r>
          <a:r>
            <a:rPr lang="en-US" dirty="0" err="1"/>
            <a:t>elementem</a:t>
          </a:r>
          <a:r>
            <a:rPr lang="en-US" dirty="0"/>
            <a:t> </a:t>
          </a:r>
          <a:r>
            <a:rPr lang="en-US" dirty="0" err="1"/>
            <a:t>są</a:t>
          </a:r>
          <a:r>
            <a:rPr lang="en-US" dirty="0"/>
            <a:t> </a:t>
          </a:r>
          <a:r>
            <a:rPr lang="en-US" dirty="0" err="1"/>
            <a:t>normy</a:t>
          </a:r>
          <a:r>
            <a:rPr lang="en-US" dirty="0"/>
            <a:t> </a:t>
          </a:r>
          <a:r>
            <a:rPr lang="en-US" dirty="0" err="1"/>
            <a:t>sankcjonujące</a:t>
          </a:r>
          <a:r>
            <a:rPr lang="en-US" dirty="0"/>
            <a:t>, </a:t>
          </a:r>
          <a:r>
            <a:rPr lang="en-US" dirty="0" err="1"/>
            <a:t>nakładające</a:t>
          </a:r>
          <a:r>
            <a:rPr lang="en-US" dirty="0"/>
            <a:t> </a:t>
          </a:r>
          <a:r>
            <a:rPr lang="en-US" dirty="0" err="1"/>
            <a:t>na</a:t>
          </a:r>
          <a:r>
            <a:rPr lang="en-US" dirty="0"/>
            <a:t> </a:t>
          </a:r>
          <a:r>
            <a:rPr lang="en-US" dirty="0" err="1"/>
            <a:t>organy</a:t>
          </a:r>
          <a:r>
            <a:rPr lang="en-US" dirty="0"/>
            <a:t> </a:t>
          </a:r>
          <a:r>
            <a:rPr lang="en-US" dirty="0" err="1"/>
            <a:t>państwowe</a:t>
          </a:r>
          <a:r>
            <a:rPr lang="en-US" dirty="0"/>
            <a:t> </a:t>
          </a:r>
          <a:r>
            <a:rPr lang="en-US" dirty="0" err="1"/>
            <a:t>obowiązek</a:t>
          </a:r>
          <a:r>
            <a:rPr lang="en-US" dirty="0"/>
            <a:t> </a:t>
          </a:r>
          <a:r>
            <a:rPr lang="en-US" dirty="0" err="1"/>
            <a:t>stosowania</a:t>
          </a:r>
          <a:r>
            <a:rPr lang="en-US" dirty="0"/>
            <a:t> </a:t>
          </a:r>
          <a:r>
            <a:rPr lang="en-US" dirty="0" err="1"/>
            <a:t>kar</a:t>
          </a:r>
          <a:r>
            <a:rPr lang="en-US" dirty="0"/>
            <a:t> </a:t>
          </a:r>
          <a:r>
            <a:rPr lang="en-US" dirty="0" err="1"/>
            <a:t>wobec</a:t>
          </a:r>
          <a:r>
            <a:rPr lang="en-US" dirty="0"/>
            <a:t> </a:t>
          </a:r>
          <a:r>
            <a:rPr lang="en-US" dirty="0" err="1"/>
            <a:t>tych</a:t>
          </a:r>
          <a:r>
            <a:rPr lang="en-US" dirty="0"/>
            <a:t>, </a:t>
          </a:r>
          <a:r>
            <a:rPr lang="en-US" dirty="0" err="1"/>
            <a:t>którzy</a:t>
          </a:r>
          <a:r>
            <a:rPr lang="en-US" dirty="0"/>
            <a:t> </a:t>
          </a:r>
          <a:r>
            <a:rPr lang="en-US" dirty="0" err="1"/>
            <a:t>dopuścili</a:t>
          </a:r>
          <a:r>
            <a:rPr lang="en-US" dirty="0"/>
            <a:t> </a:t>
          </a:r>
          <a:r>
            <a:rPr lang="en-US" dirty="0" err="1"/>
            <a:t>się</a:t>
          </a:r>
          <a:r>
            <a:rPr lang="en-US" dirty="0"/>
            <a:t> </a:t>
          </a:r>
          <a:r>
            <a:rPr lang="en-US" dirty="0" err="1"/>
            <a:t>zabronionego</a:t>
          </a:r>
          <a:r>
            <a:rPr lang="en-US" dirty="0"/>
            <a:t> </a:t>
          </a:r>
          <a:r>
            <a:rPr lang="en-US" dirty="0" err="1"/>
            <a:t>zachowania</a:t>
          </a:r>
          <a:r>
            <a:rPr lang="en-US" dirty="0"/>
            <a:t>, </a:t>
          </a:r>
          <a:r>
            <a:rPr lang="en-US" dirty="0" err="1"/>
            <a:t>stanowiącego</a:t>
          </a:r>
          <a:r>
            <a:rPr lang="en-US" dirty="0"/>
            <a:t> w </a:t>
          </a:r>
          <a:r>
            <a:rPr lang="en-US" dirty="0" err="1"/>
            <a:t>świetle</a:t>
          </a:r>
          <a:r>
            <a:rPr lang="en-US" dirty="0"/>
            <a:t> norm </a:t>
          </a:r>
          <a:r>
            <a:rPr lang="en-US" dirty="0" err="1"/>
            <a:t>tego</a:t>
          </a:r>
          <a:r>
            <a:rPr lang="en-US" dirty="0"/>
            <a:t> </a:t>
          </a:r>
          <a:r>
            <a:rPr lang="en-US" dirty="0" err="1"/>
            <a:t>prawa</a:t>
          </a:r>
          <a:r>
            <a:rPr lang="en-US" dirty="0"/>
            <a:t> </a:t>
          </a:r>
          <a:r>
            <a:rPr lang="en-US" dirty="0" err="1"/>
            <a:t>przestępstwo</a:t>
          </a:r>
          <a:r>
            <a:rPr lang="en-US" dirty="0"/>
            <a:t>. (A. </a:t>
          </a:r>
          <a:r>
            <a:rPr lang="en-US" dirty="0" err="1"/>
            <a:t>Zoll</a:t>
          </a:r>
          <a:r>
            <a:rPr lang="en-US" dirty="0"/>
            <a:t>, W. </a:t>
          </a:r>
          <a:r>
            <a:rPr lang="en-US" dirty="0" err="1"/>
            <a:t>Wróbel</a:t>
          </a:r>
          <a:r>
            <a:rPr lang="en-US" dirty="0"/>
            <a:t>)</a:t>
          </a:r>
        </a:p>
      </dgm:t>
    </dgm:pt>
    <dgm:pt modelId="{A5AD41C8-2EE4-A14D-AB56-E2A589F16CFC}" type="parTrans" cxnId="{A126BFDC-FAE0-154E-B6F9-CC69EE32E9F7}">
      <dgm:prSet/>
      <dgm:spPr/>
      <dgm:t>
        <a:bodyPr/>
        <a:lstStyle/>
        <a:p>
          <a:endParaRPr lang="en-US"/>
        </a:p>
      </dgm:t>
    </dgm:pt>
    <dgm:pt modelId="{418E2180-3FB1-E041-B1A8-D7166C200D7F}" type="sibTrans" cxnId="{A126BFDC-FAE0-154E-B6F9-CC69EE32E9F7}">
      <dgm:prSet/>
      <dgm:spPr/>
      <dgm:t>
        <a:bodyPr/>
        <a:lstStyle/>
        <a:p>
          <a:endParaRPr lang="en-US"/>
        </a:p>
      </dgm:t>
    </dgm:pt>
    <dgm:pt modelId="{14E96DD3-9E7F-B94C-B983-236A70D86BBE}" type="pres">
      <dgm:prSet presAssocID="{D16BF03D-D1DC-9E45-86F8-EBBA023E7D27}" presName="hierChild1" presStyleCnt="0">
        <dgm:presLayoutVars>
          <dgm:orgChart val="1"/>
          <dgm:chPref val="1"/>
          <dgm:dir/>
          <dgm:animOne val="branch"/>
          <dgm:animLvl val="lvl"/>
          <dgm:resizeHandles/>
        </dgm:presLayoutVars>
      </dgm:prSet>
      <dgm:spPr/>
    </dgm:pt>
    <dgm:pt modelId="{F1F40E56-14F4-1F4A-8EC0-499F52669409}" type="pres">
      <dgm:prSet presAssocID="{190D02A4-C90E-774D-839E-F9C95B80F5C0}" presName="hierRoot1" presStyleCnt="0">
        <dgm:presLayoutVars>
          <dgm:hierBranch val="init"/>
        </dgm:presLayoutVars>
      </dgm:prSet>
      <dgm:spPr/>
    </dgm:pt>
    <dgm:pt modelId="{A6E80FC2-32A2-9144-8055-F1624662491E}" type="pres">
      <dgm:prSet presAssocID="{190D02A4-C90E-774D-839E-F9C95B80F5C0}" presName="rootComposite1" presStyleCnt="0"/>
      <dgm:spPr/>
    </dgm:pt>
    <dgm:pt modelId="{C6030366-C117-4042-A677-CE486B90B39F}" type="pres">
      <dgm:prSet presAssocID="{190D02A4-C90E-774D-839E-F9C95B80F5C0}" presName="rootText1" presStyleLbl="node0" presStyleIdx="0" presStyleCnt="1">
        <dgm:presLayoutVars>
          <dgm:chPref val="3"/>
        </dgm:presLayoutVars>
      </dgm:prSet>
      <dgm:spPr/>
    </dgm:pt>
    <dgm:pt modelId="{B619C5F8-668B-8445-A5D9-4A1D3CDE3D9A}" type="pres">
      <dgm:prSet presAssocID="{190D02A4-C90E-774D-839E-F9C95B80F5C0}" presName="rootConnector1" presStyleLbl="node1" presStyleIdx="0" presStyleCnt="0"/>
      <dgm:spPr/>
    </dgm:pt>
    <dgm:pt modelId="{AACCC9AA-0715-7749-B4F3-9052597FF1D7}" type="pres">
      <dgm:prSet presAssocID="{190D02A4-C90E-774D-839E-F9C95B80F5C0}" presName="hierChild2" presStyleCnt="0"/>
      <dgm:spPr/>
    </dgm:pt>
    <dgm:pt modelId="{406E15DA-832B-2B46-8EE9-06F873A64A60}" type="pres">
      <dgm:prSet presAssocID="{4E5E29E2-4C41-BB4C-B662-D1D41719D287}" presName="Name37" presStyleLbl="parChTrans1D2" presStyleIdx="0" presStyleCnt="3"/>
      <dgm:spPr/>
    </dgm:pt>
    <dgm:pt modelId="{2C47FE60-3277-964A-AB8E-802DD26F9ABE}" type="pres">
      <dgm:prSet presAssocID="{1CAC0EBD-EC30-C445-BE30-8AE410AA1A8A}" presName="hierRoot2" presStyleCnt="0">
        <dgm:presLayoutVars>
          <dgm:hierBranch val="init"/>
        </dgm:presLayoutVars>
      </dgm:prSet>
      <dgm:spPr/>
    </dgm:pt>
    <dgm:pt modelId="{18754AB8-DFA4-E44E-9AC5-A09D04A0B784}" type="pres">
      <dgm:prSet presAssocID="{1CAC0EBD-EC30-C445-BE30-8AE410AA1A8A}" presName="rootComposite" presStyleCnt="0"/>
      <dgm:spPr/>
    </dgm:pt>
    <dgm:pt modelId="{4AA42CA1-DFBE-CA41-9703-6954F3ACB785}" type="pres">
      <dgm:prSet presAssocID="{1CAC0EBD-EC30-C445-BE30-8AE410AA1A8A}" presName="rootText" presStyleLbl="node2" presStyleIdx="0" presStyleCnt="3">
        <dgm:presLayoutVars>
          <dgm:chPref val="3"/>
        </dgm:presLayoutVars>
      </dgm:prSet>
      <dgm:spPr/>
    </dgm:pt>
    <dgm:pt modelId="{8275D636-525B-3A48-9E57-2CE7AD1AA875}" type="pres">
      <dgm:prSet presAssocID="{1CAC0EBD-EC30-C445-BE30-8AE410AA1A8A}" presName="rootConnector" presStyleLbl="node2" presStyleIdx="0" presStyleCnt="3"/>
      <dgm:spPr/>
    </dgm:pt>
    <dgm:pt modelId="{AFCC4FC1-3E5F-B244-B019-8BF11C15863E}" type="pres">
      <dgm:prSet presAssocID="{1CAC0EBD-EC30-C445-BE30-8AE410AA1A8A}" presName="hierChild4" presStyleCnt="0"/>
      <dgm:spPr/>
    </dgm:pt>
    <dgm:pt modelId="{F4786AF1-E0A1-B440-8E1B-B6E7E85300E6}" type="pres">
      <dgm:prSet presAssocID="{1CAC0EBD-EC30-C445-BE30-8AE410AA1A8A}" presName="hierChild5" presStyleCnt="0"/>
      <dgm:spPr/>
    </dgm:pt>
    <dgm:pt modelId="{63D0934F-9D67-984D-B5E6-44339A660176}" type="pres">
      <dgm:prSet presAssocID="{05B4FF73-FFC0-F442-85FC-B96360FB676D}" presName="Name37" presStyleLbl="parChTrans1D2" presStyleIdx="1" presStyleCnt="3"/>
      <dgm:spPr/>
    </dgm:pt>
    <dgm:pt modelId="{2BDA3951-925E-2F4B-9A55-2E668775409A}" type="pres">
      <dgm:prSet presAssocID="{A8D22D2A-BAFA-9741-AE11-ED4258EDAD26}" presName="hierRoot2" presStyleCnt="0">
        <dgm:presLayoutVars>
          <dgm:hierBranch val="init"/>
        </dgm:presLayoutVars>
      </dgm:prSet>
      <dgm:spPr/>
    </dgm:pt>
    <dgm:pt modelId="{1448C690-C842-034A-9F75-BF4D95AD2AE8}" type="pres">
      <dgm:prSet presAssocID="{A8D22D2A-BAFA-9741-AE11-ED4258EDAD26}" presName="rootComposite" presStyleCnt="0"/>
      <dgm:spPr/>
    </dgm:pt>
    <dgm:pt modelId="{996E97EF-38B5-8344-96B5-5C7588D64DD6}" type="pres">
      <dgm:prSet presAssocID="{A8D22D2A-BAFA-9741-AE11-ED4258EDAD26}" presName="rootText" presStyleLbl="node2" presStyleIdx="1" presStyleCnt="3">
        <dgm:presLayoutVars>
          <dgm:chPref val="3"/>
        </dgm:presLayoutVars>
      </dgm:prSet>
      <dgm:spPr/>
    </dgm:pt>
    <dgm:pt modelId="{542F1C1B-35FA-2F43-AE2D-CC2891EDCD08}" type="pres">
      <dgm:prSet presAssocID="{A8D22D2A-BAFA-9741-AE11-ED4258EDAD26}" presName="rootConnector" presStyleLbl="node2" presStyleIdx="1" presStyleCnt="3"/>
      <dgm:spPr/>
    </dgm:pt>
    <dgm:pt modelId="{C1392003-DD93-3F4F-B746-4474D9042025}" type="pres">
      <dgm:prSet presAssocID="{A8D22D2A-BAFA-9741-AE11-ED4258EDAD26}" presName="hierChild4" presStyleCnt="0"/>
      <dgm:spPr/>
    </dgm:pt>
    <dgm:pt modelId="{C6A46D46-7D42-D34A-9DDD-19C32F1DA3BF}" type="pres">
      <dgm:prSet presAssocID="{A8D22D2A-BAFA-9741-AE11-ED4258EDAD26}" presName="hierChild5" presStyleCnt="0"/>
      <dgm:spPr/>
    </dgm:pt>
    <dgm:pt modelId="{7607816A-557A-7843-BA28-ABBE81B09CD0}" type="pres">
      <dgm:prSet presAssocID="{A5AD41C8-2EE4-A14D-AB56-E2A589F16CFC}" presName="Name37" presStyleLbl="parChTrans1D2" presStyleIdx="2" presStyleCnt="3"/>
      <dgm:spPr/>
    </dgm:pt>
    <dgm:pt modelId="{97D1B6AF-86F6-484E-9791-71C9AC83985F}" type="pres">
      <dgm:prSet presAssocID="{E2C9D8C4-8C06-B044-94E4-F6998548A190}" presName="hierRoot2" presStyleCnt="0">
        <dgm:presLayoutVars>
          <dgm:hierBranch val="init"/>
        </dgm:presLayoutVars>
      </dgm:prSet>
      <dgm:spPr/>
    </dgm:pt>
    <dgm:pt modelId="{0C27AFC1-EA3A-9845-8AC0-9D08CFB2A85A}" type="pres">
      <dgm:prSet presAssocID="{E2C9D8C4-8C06-B044-94E4-F6998548A190}" presName="rootComposite" presStyleCnt="0"/>
      <dgm:spPr/>
    </dgm:pt>
    <dgm:pt modelId="{6E67B8D7-2BC3-5644-8B81-E828228AFE18}" type="pres">
      <dgm:prSet presAssocID="{E2C9D8C4-8C06-B044-94E4-F6998548A190}" presName="rootText" presStyleLbl="node2" presStyleIdx="2" presStyleCnt="3">
        <dgm:presLayoutVars>
          <dgm:chPref val="3"/>
        </dgm:presLayoutVars>
      </dgm:prSet>
      <dgm:spPr/>
    </dgm:pt>
    <dgm:pt modelId="{0F4BD4F0-362E-E04A-977E-31C46CDFA319}" type="pres">
      <dgm:prSet presAssocID="{E2C9D8C4-8C06-B044-94E4-F6998548A190}" presName="rootConnector" presStyleLbl="node2" presStyleIdx="2" presStyleCnt="3"/>
      <dgm:spPr/>
    </dgm:pt>
    <dgm:pt modelId="{8381049A-E604-FE40-96F7-E6F90BDAF58B}" type="pres">
      <dgm:prSet presAssocID="{E2C9D8C4-8C06-B044-94E4-F6998548A190}" presName="hierChild4" presStyleCnt="0"/>
      <dgm:spPr/>
    </dgm:pt>
    <dgm:pt modelId="{0DDAB3FF-DA13-C24C-BDFD-6F60F30426DB}" type="pres">
      <dgm:prSet presAssocID="{E2C9D8C4-8C06-B044-94E4-F6998548A190}" presName="hierChild5" presStyleCnt="0"/>
      <dgm:spPr/>
    </dgm:pt>
    <dgm:pt modelId="{EEC1D60C-0D9B-F54E-8FA5-216B8E420E82}" type="pres">
      <dgm:prSet presAssocID="{190D02A4-C90E-774D-839E-F9C95B80F5C0}" presName="hierChild3" presStyleCnt="0"/>
      <dgm:spPr/>
    </dgm:pt>
  </dgm:ptLst>
  <dgm:cxnLst>
    <dgm:cxn modelId="{B59BDC07-C051-6448-89E6-9ECF4AF00CC6}" srcId="{190D02A4-C90E-774D-839E-F9C95B80F5C0}" destId="{1CAC0EBD-EC30-C445-BE30-8AE410AA1A8A}" srcOrd="0" destOrd="0" parTransId="{4E5E29E2-4C41-BB4C-B662-D1D41719D287}" sibTransId="{358D9EC0-E183-9348-8E1B-72C4D51B8332}"/>
    <dgm:cxn modelId="{7AB4D508-0A04-D543-891B-CB6FB41A6A2E}" type="presOf" srcId="{E2C9D8C4-8C06-B044-94E4-F6998548A190}" destId="{6E67B8D7-2BC3-5644-8B81-E828228AFE18}" srcOrd="0" destOrd="0" presId="urn:microsoft.com/office/officeart/2005/8/layout/orgChart1"/>
    <dgm:cxn modelId="{33801820-35F6-3F46-8B3D-BD7194414F4B}" type="presOf" srcId="{D16BF03D-D1DC-9E45-86F8-EBBA023E7D27}" destId="{14E96DD3-9E7F-B94C-B983-236A70D86BBE}" srcOrd="0" destOrd="0" presId="urn:microsoft.com/office/officeart/2005/8/layout/orgChart1"/>
    <dgm:cxn modelId="{BF724540-29DE-1049-B3D1-1BC28683AD45}" type="presOf" srcId="{1CAC0EBD-EC30-C445-BE30-8AE410AA1A8A}" destId="{8275D636-525B-3A48-9E57-2CE7AD1AA875}" srcOrd="1" destOrd="0" presId="urn:microsoft.com/office/officeart/2005/8/layout/orgChart1"/>
    <dgm:cxn modelId="{7DB45C56-C369-514D-836F-CF71684F1A8C}" type="presOf" srcId="{1CAC0EBD-EC30-C445-BE30-8AE410AA1A8A}" destId="{4AA42CA1-DFBE-CA41-9703-6954F3ACB785}" srcOrd="0" destOrd="0" presId="urn:microsoft.com/office/officeart/2005/8/layout/orgChart1"/>
    <dgm:cxn modelId="{11707A5F-0024-DF47-8471-06914D7D8E6B}" type="presOf" srcId="{E2C9D8C4-8C06-B044-94E4-F6998548A190}" destId="{0F4BD4F0-362E-E04A-977E-31C46CDFA319}" srcOrd="1" destOrd="0" presId="urn:microsoft.com/office/officeart/2005/8/layout/orgChart1"/>
    <dgm:cxn modelId="{D6B3636B-0B6E-D34A-AEF7-2F01EB70126A}" type="presOf" srcId="{A5AD41C8-2EE4-A14D-AB56-E2A589F16CFC}" destId="{7607816A-557A-7843-BA28-ABBE81B09CD0}" srcOrd="0" destOrd="0" presId="urn:microsoft.com/office/officeart/2005/8/layout/orgChart1"/>
    <dgm:cxn modelId="{78F7F576-7E25-D249-8C79-36B7A2602CC1}" type="presOf" srcId="{190D02A4-C90E-774D-839E-F9C95B80F5C0}" destId="{B619C5F8-668B-8445-A5D9-4A1D3CDE3D9A}" srcOrd="1" destOrd="0" presId="urn:microsoft.com/office/officeart/2005/8/layout/orgChart1"/>
    <dgm:cxn modelId="{D29C747E-16DA-734D-A8F3-494C6BF9AD1F}" type="presOf" srcId="{05B4FF73-FFC0-F442-85FC-B96360FB676D}" destId="{63D0934F-9D67-984D-B5E6-44339A660176}" srcOrd="0" destOrd="0" presId="urn:microsoft.com/office/officeart/2005/8/layout/orgChart1"/>
    <dgm:cxn modelId="{DB83AB9D-2286-E04E-B300-822D9B6C8B46}" type="presOf" srcId="{A8D22D2A-BAFA-9741-AE11-ED4258EDAD26}" destId="{542F1C1B-35FA-2F43-AE2D-CC2891EDCD08}" srcOrd="1" destOrd="0" presId="urn:microsoft.com/office/officeart/2005/8/layout/orgChart1"/>
    <dgm:cxn modelId="{A3601CAD-6008-EB40-974E-B4C00074A694}" srcId="{D16BF03D-D1DC-9E45-86F8-EBBA023E7D27}" destId="{190D02A4-C90E-774D-839E-F9C95B80F5C0}" srcOrd="0" destOrd="0" parTransId="{6A0317B6-F04B-6F4A-913C-B481FCAB3588}" sibTransId="{D90DB3BD-6473-C743-B595-AAF0B924FF7B}"/>
    <dgm:cxn modelId="{7E1E6BC1-60C7-274F-A95B-C4AB1DE7E11F}" srcId="{190D02A4-C90E-774D-839E-F9C95B80F5C0}" destId="{A8D22D2A-BAFA-9741-AE11-ED4258EDAD26}" srcOrd="1" destOrd="0" parTransId="{05B4FF73-FFC0-F442-85FC-B96360FB676D}" sibTransId="{4A36AEE3-A341-524D-93F3-63A4FCE5CD61}"/>
    <dgm:cxn modelId="{CEAC32C7-C009-904F-9001-4215B8340A7F}" type="presOf" srcId="{4E5E29E2-4C41-BB4C-B662-D1D41719D287}" destId="{406E15DA-832B-2B46-8EE9-06F873A64A60}" srcOrd="0" destOrd="0" presId="urn:microsoft.com/office/officeart/2005/8/layout/orgChart1"/>
    <dgm:cxn modelId="{040510C8-EFA2-0141-A446-E508CECAE38E}" type="presOf" srcId="{190D02A4-C90E-774D-839E-F9C95B80F5C0}" destId="{C6030366-C117-4042-A677-CE486B90B39F}" srcOrd="0" destOrd="0" presId="urn:microsoft.com/office/officeart/2005/8/layout/orgChart1"/>
    <dgm:cxn modelId="{A126BFDC-FAE0-154E-B6F9-CC69EE32E9F7}" srcId="{190D02A4-C90E-774D-839E-F9C95B80F5C0}" destId="{E2C9D8C4-8C06-B044-94E4-F6998548A190}" srcOrd="2" destOrd="0" parTransId="{A5AD41C8-2EE4-A14D-AB56-E2A589F16CFC}" sibTransId="{418E2180-3FB1-E041-B1A8-D7166C200D7F}"/>
    <dgm:cxn modelId="{6EC45BE7-38E8-CD4F-A862-56D75B7A1FAB}" type="presOf" srcId="{A8D22D2A-BAFA-9741-AE11-ED4258EDAD26}" destId="{996E97EF-38B5-8344-96B5-5C7588D64DD6}" srcOrd="0" destOrd="0" presId="urn:microsoft.com/office/officeart/2005/8/layout/orgChart1"/>
    <dgm:cxn modelId="{3F3FFE92-9D98-BD41-A954-F2597EC58817}" type="presParOf" srcId="{14E96DD3-9E7F-B94C-B983-236A70D86BBE}" destId="{F1F40E56-14F4-1F4A-8EC0-499F52669409}" srcOrd="0" destOrd="0" presId="urn:microsoft.com/office/officeart/2005/8/layout/orgChart1"/>
    <dgm:cxn modelId="{7606D50E-F513-2E47-8AF8-350FF59782D2}" type="presParOf" srcId="{F1F40E56-14F4-1F4A-8EC0-499F52669409}" destId="{A6E80FC2-32A2-9144-8055-F1624662491E}" srcOrd="0" destOrd="0" presId="urn:microsoft.com/office/officeart/2005/8/layout/orgChart1"/>
    <dgm:cxn modelId="{AC148C23-3D79-7F4B-A9FB-46C2E8F98B6F}" type="presParOf" srcId="{A6E80FC2-32A2-9144-8055-F1624662491E}" destId="{C6030366-C117-4042-A677-CE486B90B39F}" srcOrd="0" destOrd="0" presId="urn:microsoft.com/office/officeart/2005/8/layout/orgChart1"/>
    <dgm:cxn modelId="{D9554532-B316-7045-9849-B60D2AD7DF22}" type="presParOf" srcId="{A6E80FC2-32A2-9144-8055-F1624662491E}" destId="{B619C5F8-668B-8445-A5D9-4A1D3CDE3D9A}" srcOrd="1" destOrd="0" presId="urn:microsoft.com/office/officeart/2005/8/layout/orgChart1"/>
    <dgm:cxn modelId="{1910518E-3541-1944-8E0F-3D03FAEB0B0E}" type="presParOf" srcId="{F1F40E56-14F4-1F4A-8EC0-499F52669409}" destId="{AACCC9AA-0715-7749-B4F3-9052597FF1D7}" srcOrd="1" destOrd="0" presId="urn:microsoft.com/office/officeart/2005/8/layout/orgChart1"/>
    <dgm:cxn modelId="{9C288115-015F-D044-A0BE-79E6FDB809C4}" type="presParOf" srcId="{AACCC9AA-0715-7749-B4F3-9052597FF1D7}" destId="{406E15DA-832B-2B46-8EE9-06F873A64A60}" srcOrd="0" destOrd="0" presId="urn:microsoft.com/office/officeart/2005/8/layout/orgChart1"/>
    <dgm:cxn modelId="{6AFF7DDA-74F4-674D-8213-49E45DE45FA1}" type="presParOf" srcId="{AACCC9AA-0715-7749-B4F3-9052597FF1D7}" destId="{2C47FE60-3277-964A-AB8E-802DD26F9ABE}" srcOrd="1" destOrd="0" presId="urn:microsoft.com/office/officeart/2005/8/layout/orgChart1"/>
    <dgm:cxn modelId="{8EE6810D-B715-C24F-9671-2562AEFC50ED}" type="presParOf" srcId="{2C47FE60-3277-964A-AB8E-802DD26F9ABE}" destId="{18754AB8-DFA4-E44E-9AC5-A09D04A0B784}" srcOrd="0" destOrd="0" presId="urn:microsoft.com/office/officeart/2005/8/layout/orgChart1"/>
    <dgm:cxn modelId="{AA310662-13D1-7B41-9587-292C9D54686A}" type="presParOf" srcId="{18754AB8-DFA4-E44E-9AC5-A09D04A0B784}" destId="{4AA42CA1-DFBE-CA41-9703-6954F3ACB785}" srcOrd="0" destOrd="0" presId="urn:microsoft.com/office/officeart/2005/8/layout/orgChart1"/>
    <dgm:cxn modelId="{7712D8E5-0813-CB45-B736-528D50DCE5D5}" type="presParOf" srcId="{18754AB8-DFA4-E44E-9AC5-A09D04A0B784}" destId="{8275D636-525B-3A48-9E57-2CE7AD1AA875}" srcOrd="1" destOrd="0" presId="urn:microsoft.com/office/officeart/2005/8/layout/orgChart1"/>
    <dgm:cxn modelId="{AE80C853-66DF-794D-BDBD-FAAE5AD685BF}" type="presParOf" srcId="{2C47FE60-3277-964A-AB8E-802DD26F9ABE}" destId="{AFCC4FC1-3E5F-B244-B019-8BF11C15863E}" srcOrd="1" destOrd="0" presId="urn:microsoft.com/office/officeart/2005/8/layout/orgChart1"/>
    <dgm:cxn modelId="{A8B5B558-73C0-DB49-9C4F-60F3DE0B1C39}" type="presParOf" srcId="{2C47FE60-3277-964A-AB8E-802DD26F9ABE}" destId="{F4786AF1-E0A1-B440-8E1B-B6E7E85300E6}" srcOrd="2" destOrd="0" presId="urn:microsoft.com/office/officeart/2005/8/layout/orgChart1"/>
    <dgm:cxn modelId="{F3933B7A-38F1-3B4F-AEAD-CD8D7A39C8AA}" type="presParOf" srcId="{AACCC9AA-0715-7749-B4F3-9052597FF1D7}" destId="{63D0934F-9D67-984D-B5E6-44339A660176}" srcOrd="2" destOrd="0" presId="urn:microsoft.com/office/officeart/2005/8/layout/orgChart1"/>
    <dgm:cxn modelId="{9219D4DC-BAE5-6244-8BA9-11F70ADBEF48}" type="presParOf" srcId="{AACCC9AA-0715-7749-B4F3-9052597FF1D7}" destId="{2BDA3951-925E-2F4B-9A55-2E668775409A}" srcOrd="3" destOrd="0" presId="urn:microsoft.com/office/officeart/2005/8/layout/orgChart1"/>
    <dgm:cxn modelId="{D01A4D85-DE7B-3142-9BFE-9CF67418FB8A}" type="presParOf" srcId="{2BDA3951-925E-2F4B-9A55-2E668775409A}" destId="{1448C690-C842-034A-9F75-BF4D95AD2AE8}" srcOrd="0" destOrd="0" presId="urn:microsoft.com/office/officeart/2005/8/layout/orgChart1"/>
    <dgm:cxn modelId="{82D4ED01-BFA5-D646-86A3-3E47626FC0E9}" type="presParOf" srcId="{1448C690-C842-034A-9F75-BF4D95AD2AE8}" destId="{996E97EF-38B5-8344-96B5-5C7588D64DD6}" srcOrd="0" destOrd="0" presId="urn:microsoft.com/office/officeart/2005/8/layout/orgChart1"/>
    <dgm:cxn modelId="{CFEF82F1-4F1B-F34F-BAC3-73809F42025A}" type="presParOf" srcId="{1448C690-C842-034A-9F75-BF4D95AD2AE8}" destId="{542F1C1B-35FA-2F43-AE2D-CC2891EDCD08}" srcOrd="1" destOrd="0" presId="urn:microsoft.com/office/officeart/2005/8/layout/orgChart1"/>
    <dgm:cxn modelId="{C4C3F67F-3C11-274A-A165-975266B58299}" type="presParOf" srcId="{2BDA3951-925E-2F4B-9A55-2E668775409A}" destId="{C1392003-DD93-3F4F-B746-4474D9042025}" srcOrd="1" destOrd="0" presId="urn:microsoft.com/office/officeart/2005/8/layout/orgChart1"/>
    <dgm:cxn modelId="{28B7F834-199F-D348-A6A6-713CD910A368}" type="presParOf" srcId="{2BDA3951-925E-2F4B-9A55-2E668775409A}" destId="{C6A46D46-7D42-D34A-9DDD-19C32F1DA3BF}" srcOrd="2" destOrd="0" presId="urn:microsoft.com/office/officeart/2005/8/layout/orgChart1"/>
    <dgm:cxn modelId="{C15EB241-9C72-6A40-8ED2-491A7EE71834}" type="presParOf" srcId="{AACCC9AA-0715-7749-B4F3-9052597FF1D7}" destId="{7607816A-557A-7843-BA28-ABBE81B09CD0}" srcOrd="4" destOrd="0" presId="urn:microsoft.com/office/officeart/2005/8/layout/orgChart1"/>
    <dgm:cxn modelId="{FF5207DD-F2F2-9D4B-BB6A-A7BF9A7490AE}" type="presParOf" srcId="{AACCC9AA-0715-7749-B4F3-9052597FF1D7}" destId="{97D1B6AF-86F6-484E-9791-71C9AC83985F}" srcOrd="5" destOrd="0" presId="urn:microsoft.com/office/officeart/2005/8/layout/orgChart1"/>
    <dgm:cxn modelId="{CFB7EDF4-7C95-5648-B790-E999F9931445}" type="presParOf" srcId="{97D1B6AF-86F6-484E-9791-71C9AC83985F}" destId="{0C27AFC1-EA3A-9845-8AC0-9D08CFB2A85A}" srcOrd="0" destOrd="0" presId="urn:microsoft.com/office/officeart/2005/8/layout/orgChart1"/>
    <dgm:cxn modelId="{034A9BCF-09E9-1348-9C18-2264F015A47E}" type="presParOf" srcId="{0C27AFC1-EA3A-9845-8AC0-9D08CFB2A85A}" destId="{6E67B8D7-2BC3-5644-8B81-E828228AFE18}" srcOrd="0" destOrd="0" presId="urn:microsoft.com/office/officeart/2005/8/layout/orgChart1"/>
    <dgm:cxn modelId="{CE0F0800-49A9-4643-AFA2-4A709652ADE4}" type="presParOf" srcId="{0C27AFC1-EA3A-9845-8AC0-9D08CFB2A85A}" destId="{0F4BD4F0-362E-E04A-977E-31C46CDFA319}" srcOrd="1" destOrd="0" presId="urn:microsoft.com/office/officeart/2005/8/layout/orgChart1"/>
    <dgm:cxn modelId="{EA13C73B-7F48-BC4A-A360-9FA4257411E6}" type="presParOf" srcId="{97D1B6AF-86F6-484E-9791-71C9AC83985F}" destId="{8381049A-E604-FE40-96F7-E6F90BDAF58B}" srcOrd="1" destOrd="0" presId="urn:microsoft.com/office/officeart/2005/8/layout/orgChart1"/>
    <dgm:cxn modelId="{0AD08A42-C54A-2D40-8466-E74245F51EDC}" type="presParOf" srcId="{97D1B6AF-86F6-484E-9791-71C9AC83985F}" destId="{0DDAB3FF-DA13-C24C-BDFD-6F60F30426DB}" srcOrd="2" destOrd="0" presId="urn:microsoft.com/office/officeart/2005/8/layout/orgChart1"/>
    <dgm:cxn modelId="{AEB27A0D-78A0-9947-86B5-EA03CE7EE1AA}" type="presParOf" srcId="{F1F40E56-14F4-1F4A-8EC0-499F52669409}" destId="{EEC1D60C-0D9B-F54E-8FA5-216B8E420E8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9EA20E-3177-934C-BC00-6582C59A5C6D}"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n-US"/>
        </a:p>
      </dgm:t>
    </dgm:pt>
    <dgm:pt modelId="{2CA154C8-20F1-6A4E-80EB-A26E2C3DB6F0}">
      <dgm:prSet phldrT="[Text]"/>
      <dgm:spPr/>
      <dgm:t>
        <a:bodyPr/>
        <a:lstStyle/>
        <a:p>
          <a:r>
            <a:rPr lang="en-US" dirty="0" err="1"/>
            <a:t>ochronna</a:t>
          </a:r>
          <a:endParaRPr lang="en-US" dirty="0"/>
        </a:p>
      </dgm:t>
    </dgm:pt>
    <dgm:pt modelId="{BE076CD8-3D29-564E-88CF-7D2BE660147F}" type="parTrans" cxnId="{EA323E99-FEE3-6949-93AF-E58E8A6A4048}">
      <dgm:prSet/>
      <dgm:spPr/>
      <dgm:t>
        <a:bodyPr/>
        <a:lstStyle/>
        <a:p>
          <a:endParaRPr lang="en-US"/>
        </a:p>
      </dgm:t>
    </dgm:pt>
    <dgm:pt modelId="{DA643826-47C2-7949-95BF-81C0388F1497}" type="sibTrans" cxnId="{EA323E99-FEE3-6949-93AF-E58E8A6A4048}">
      <dgm:prSet/>
      <dgm:spPr/>
      <dgm:t>
        <a:bodyPr/>
        <a:lstStyle/>
        <a:p>
          <a:endParaRPr lang="en-US"/>
        </a:p>
      </dgm:t>
    </dgm:pt>
    <dgm:pt modelId="{AB8659C5-FC9E-D046-A1BB-270EE035A1CE}">
      <dgm:prSet phldrT="[Text]"/>
      <dgm:spPr/>
      <dgm:t>
        <a:bodyPr/>
        <a:lstStyle/>
        <a:p>
          <a:r>
            <a:rPr lang="en-US" dirty="0" err="1"/>
            <a:t>gwarancyjna</a:t>
          </a:r>
          <a:endParaRPr lang="en-US" dirty="0"/>
        </a:p>
      </dgm:t>
    </dgm:pt>
    <dgm:pt modelId="{EC4F000B-4312-3449-B7D7-1B0E5DC15235}" type="parTrans" cxnId="{6AA549B2-E7D8-DC45-8519-D8F85897CB07}">
      <dgm:prSet/>
      <dgm:spPr/>
      <dgm:t>
        <a:bodyPr/>
        <a:lstStyle/>
        <a:p>
          <a:endParaRPr lang="en-US"/>
        </a:p>
      </dgm:t>
    </dgm:pt>
    <dgm:pt modelId="{6A7DAF7E-1983-E346-850E-6684EBA46A9C}" type="sibTrans" cxnId="{6AA549B2-E7D8-DC45-8519-D8F85897CB07}">
      <dgm:prSet/>
      <dgm:spPr/>
      <dgm:t>
        <a:bodyPr/>
        <a:lstStyle/>
        <a:p>
          <a:endParaRPr lang="en-US"/>
        </a:p>
      </dgm:t>
    </dgm:pt>
    <dgm:pt modelId="{99D2FB87-E18C-5F45-8FE2-5919AD1C1FA1}">
      <dgm:prSet phldrT="[Text]"/>
      <dgm:spPr/>
      <dgm:t>
        <a:bodyPr/>
        <a:lstStyle/>
        <a:p>
          <a:r>
            <a:rPr lang="en-US" dirty="0" err="1"/>
            <a:t>restytucyjna</a:t>
          </a:r>
          <a:r>
            <a:rPr lang="en-US" dirty="0"/>
            <a:t> (</a:t>
          </a:r>
          <a:r>
            <a:rPr lang="en-US" dirty="0" err="1"/>
            <a:t>kompensacyjna</a:t>
          </a:r>
          <a:r>
            <a:rPr lang="en-US" dirty="0"/>
            <a:t>)</a:t>
          </a:r>
        </a:p>
      </dgm:t>
    </dgm:pt>
    <dgm:pt modelId="{BFD5348E-0BF9-3444-B611-DB56E43C509E}" type="parTrans" cxnId="{8DB7EC25-33BB-CD40-836C-BEFF7A152DFE}">
      <dgm:prSet/>
      <dgm:spPr/>
      <dgm:t>
        <a:bodyPr/>
        <a:lstStyle/>
        <a:p>
          <a:endParaRPr lang="en-US"/>
        </a:p>
      </dgm:t>
    </dgm:pt>
    <dgm:pt modelId="{72416EAD-5849-7544-BAF9-48B2DAA7241B}" type="sibTrans" cxnId="{8DB7EC25-33BB-CD40-836C-BEFF7A152DFE}">
      <dgm:prSet/>
      <dgm:spPr/>
      <dgm:t>
        <a:bodyPr/>
        <a:lstStyle/>
        <a:p>
          <a:endParaRPr lang="en-US"/>
        </a:p>
      </dgm:t>
    </dgm:pt>
    <dgm:pt modelId="{B83D975A-34B4-824A-B8C9-CED7C0B98C90}">
      <dgm:prSet/>
      <dgm:spPr/>
      <dgm:t>
        <a:bodyPr/>
        <a:lstStyle/>
        <a:p>
          <a:r>
            <a:rPr lang="en-US" dirty="0" err="1"/>
            <a:t>ochrona</a:t>
          </a:r>
          <a:r>
            <a:rPr lang="en-US" dirty="0"/>
            <a:t> </a:t>
          </a:r>
          <a:r>
            <a:rPr lang="en-US" dirty="0" err="1"/>
            <a:t>dóbr</a:t>
          </a:r>
          <a:r>
            <a:rPr lang="en-US" dirty="0"/>
            <a:t> </a:t>
          </a:r>
          <a:r>
            <a:rPr lang="en-US" dirty="0" err="1"/>
            <a:t>przedstawiających</a:t>
          </a:r>
          <a:r>
            <a:rPr lang="en-US" dirty="0"/>
            <a:t> </a:t>
          </a:r>
          <a:r>
            <a:rPr lang="en-US" dirty="0" err="1"/>
            <a:t>wartość</a:t>
          </a:r>
          <a:r>
            <a:rPr lang="en-US" dirty="0"/>
            <a:t> </a:t>
          </a:r>
          <a:r>
            <a:rPr lang="en-US" dirty="0" err="1"/>
            <a:t>społeczną</a:t>
          </a:r>
          <a:r>
            <a:rPr lang="en-US" dirty="0"/>
            <a:t> </a:t>
          </a:r>
          <a:r>
            <a:rPr lang="en-US" dirty="0" err="1"/>
            <a:t>przed</a:t>
          </a:r>
          <a:r>
            <a:rPr lang="en-US" dirty="0"/>
            <a:t> </a:t>
          </a:r>
          <a:r>
            <a:rPr lang="en-US" dirty="0" err="1"/>
            <a:t>atakmi</a:t>
          </a:r>
          <a:r>
            <a:rPr lang="en-US" dirty="0"/>
            <a:t> </a:t>
          </a:r>
          <a:r>
            <a:rPr lang="en-US" dirty="0" err="1"/>
            <a:t>prowadzącymi</a:t>
          </a:r>
          <a:r>
            <a:rPr lang="en-US" dirty="0"/>
            <a:t> do </a:t>
          </a:r>
          <a:r>
            <a:rPr lang="en-US" dirty="0" err="1"/>
            <a:t>ich</a:t>
          </a:r>
          <a:r>
            <a:rPr lang="en-US" dirty="0"/>
            <a:t> </a:t>
          </a:r>
          <a:r>
            <a:rPr lang="en-US" dirty="0" err="1"/>
            <a:t>naruszenia</a:t>
          </a:r>
          <a:r>
            <a:rPr lang="en-US" dirty="0"/>
            <a:t> </a:t>
          </a:r>
          <a:r>
            <a:rPr lang="en-US" dirty="0" err="1"/>
            <a:t>lub</a:t>
          </a:r>
          <a:r>
            <a:rPr lang="en-US" dirty="0"/>
            <a:t> </a:t>
          </a:r>
          <a:r>
            <a:rPr lang="en-US" dirty="0" err="1"/>
            <a:t>narażenia</a:t>
          </a:r>
          <a:r>
            <a:rPr lang="en-US" dirty="0"/>
            <a:t> </a:t>
          </a:r>
          <a:r>
            <a:rPr lang="en-US" dirty="0" err="1"/>
            <a:t>na</a:t>
          </a:r>
          <a:r>
            <a:rPr lang="en-US" dirty="0"/>
            <a:t> </a:t>
          </a:r>
          <a:r>
            <a:rPr lang="en-US" dirty="0" err="1"/>
            <a:t>niebezpieczeństwo</a:t>
          </a:r>
          <a:endParaRPr lang="en-US" dirty="0"/>
        </a:p>
      </dgm:t>
    </dgm:pt>
    <dgm:pt modelId="{1FB93F0B-E1B4-9E45-8BF5-F5788EEBFFE9}" type="parTrans" cxnId="{D4CB80F6-B51A-564B-AF21-C31258141747}">
      <dgm:prSet/>
      <dgm:spPr/>
    </dgm:pt>
    <dgm:pt modelId="{E85A6979-A7F2-F248-8D7A-610756EE1559}" type="sibTrans" cxnId="{D4CB80F6-B51A-564B-AF21-C31258141747}">
      <dgm:prSet/>
      <dgm:spPr/>
    </dgm:pt>
    <dgm:pt modelId="{2B0AE316-6093-2148-8D28-C94FE3B9E879}">
      <dgm:prSet/>
      <dgm:spPr/>
      <dgm:t>
        <a:bodyPr/>
        <a:lstStyle/>
        <a:p>
          <a:r>
            <a:rPr lang="en-US" dirty="0" err="1"/>
            <a:t>Chroni</a:t>
          </a:r>
          <a:r>
            <a:rPr lang="en-US" dirty="0"/>
            <a:t> dobra </a:t>
          </a:r>
          <a:r>
            <a:rPr lang="en-US" dirty="0" err="1"/>
            <a:t>prawne</a:t>
          </a:r>
          <a:r>
            <a:rPr lang="en-US" dirty="0"/>
            <a:t> </a:t>
          </a:r>
          <a:r>
            <a:rPr lang="en-US" dirty="0" err="1"/>
            <a:t>osób</a:t>
          </a:r>
          <a:r>
            <a:rPr lang="en-US" dirty="0"/>
            <a:t>, </a:t>
          </a:r>
          <a:r>
            <a:rPr lang="en-US" dirty="0" err="1"/>
            <a:t>którym</a:t>
          </a:r>
          <a:r>
            <a:rPr lang="en-US" dirty="0"/>
            <a:t> </a:t>
          </a:r>
          <a:r>
            <a:rPr lang="en-US" dirty="0" err="1"/>
            <a:t>przestępstwo</a:t>
          </a:r>
          <a:r>
            <a:rPr lang="en-US" dirty="0"/>
            <a:t> </a:t>
          </a:r>
          <a:r>
            <a:rPr lang="en-US" dirty="0" err="1"/>
            <a:t>miałoby</a:t>
          </a:r>
          <a:r>
            <a:rPr lang="en-US" dirty="0"/>
            <a:t> </a:t>
          </a:r>
          <a:r>
            <a:rPr lang="en-US" dirty="0" err="1"/>
            <a:t>zostać</a:t>
          </a:r>
          <a:r>
            <a:rPr lang="en-US" dirty="0"/>
            <a:t> </a:t>
          </a:r>
          <a:r>
            <a:rPr lang="en-US" dirty="0" err="1"/>
            <a:t>przypisane</a:t>
          </a:r>
          <a:endParaRPr lang="en-US" dirty="0"/>
        </a:p>
      </dgm:t>
    </dgm:pt>
    <dgm:pt modelId="{DAF79B52-2990-454C-8BE5-CEE314A417E3}" type="parTrans" cxnId="{FA3757F6-4D29-DA4F-881C-D01EF0FFAA26}">
      <dgm:prSet/>
      <dgm:spPr/>
    </dgm:pt>
    <dgm:pt modelId="{36143F6B-B1A7-DA4F-8774-8D611DC7A91C}" type="sibTrans" cxnId="{FA3757F6-4D29-DA4F-881C-D01EF0FFAA26}">
      <dgm:prSet/>
      <dgm:spPr/>
    </dgm:pt>
    <dgm:pt modelId="{FC586819-05D3-F64D-B398-52AB5390BBCA}">
      <dgm:prSet/>
      <dgm:spPr/>
      <dgm:t>
        <a:bodyPr/>
        <a:lstStyle/>
        <a:p>
          <a:r>
            <a:rPr lang="en-US" dirty="0" err="1"/>
            <a:t>wzmocnienie</a:t>
          </a:r>
          <a:r>
            <a:rPr lang="en-US" dirty="0"/>
            <a:t> </a:t>
          </a:r>
          <a:r>
            <a:rPr lang="en-US" dirty="0" err="1"/>
            <a:t>roli</a:t>
          </a:r>
          <a:r>
            <a:rPr lang="en-US" dirty="0"/>
            <a:t> </a:t>
          </a:r>
          <a:r>
            <a:rPr lang="en-US" dirty="0" err="1"/>
            <a:t>i</a:t>
          </a:r>
          <a:r>
            <a:rPr lang="en-US" dirty="0"/>
            <a:t> </a:t>
          </a:r>
          <a:r>
            <a:rPr lang="en-US" dirty="0" err="1"/>
            <a:t>pozycji</a:t>
          </a:r>
          <a:r>
            <a:rPr lang="en-US" dirty="0"/>
            <a:t> </a:t>
          </a:r>
          <a:r>
            <a:rPr lang="en-US" dirty="0" err="1"/>
            <a:t>pokrzywdzonego</a:t>
          </a:r>
          <a:endParaRPr lang="en-US" dirty="0"/>
        </a:p>
      </dgm:t>
    </dgm:pt>
    <dgm:pt modelId="{298ABD8A-AACD-AE48-B83D-932B92E0D49A}" type="parTrans" cxnId="{87641257-8E1A-5448-8C72-1BA10627BDB2}">
      <dgm:prSet/>
      <dgm:spPr/>
    </dgm:pt>
    <dgm:pt modelId="{977A281D-5072-7D43-B8D7-EDD360E7E5AC}" type="sibTrans" cxnId="{87641257-8E1A-5448-8C72-1BA10627BDB2}">
      <dgm:prSet/>
      <dgm:spPr/>
    </dgm:pt>
    <dgm:pt modelId="{F809E254-B009-8F49-B8BD-53AEBE8C6D4E}" type="pres">
      <dgm:prSet presAssocID="{889EA20E-3177-934C-BC00-6582C59A5C6D}" presName="hierChild1" presStyleCnt="0">
        <dgm:presLayoutVars>
          <dgm:orgChart val="1"/>
          <dgm:chPref val="1"/>
          <dgm:dir/>
          <dgm:animOne val="branch"/>
          <dgm:animLvl val="lvl"/>
          <dgm:resizeHandles/>
        </dgm:presLayoutVars>
      </dgm:prSet>
      <dgm:spPr/>
    </dgm:pt>
    <dgm:pt modelId="{2C0EF4EA-ED37-D448-BB91-1C1B693236F4}" type="pres">
      <dgm:prSet presAssocID="{2CA154C8-20F1-6A4E-80EB-A26E2C3DB6F0}" presName="hierRoot1" presStyleCnt="0">
        <dgm:presLayoutVars>
          <dgm:hierBranch val="init"/>
        </dgm:presLayoutVars>
      </dgm:prSet>
      <dgm:spPr/>
    </dgm:pt>
    <dgm:pt modelId="{9FDCE90F-AC51-A44C-8C46-9AE862687E87}" type="pres">
      <dgm:prSet presAssocID="{2CA154C8-20F1-6A4E-80EB-A26E2C3DB6F0}" presName="rootComposite1" presStyleCnt="0"/>
      <dgm:spPr/>
    </dgm:pt>
    <dgm:pt modelId="{E37FA50D-12CE-144B-9C97-689B10A7488B}" type="pres">
      <dgm:prSet presAssocID="{2CA154C8-20F1-6A4E-80EB-A26E2C3DB6F0}" presName="rootText1" presStyleLbl="node0" presStyleIdx="0" presStyleCnt="3">
        <dgm:presLayoutVars>
          <dgm:chPref val="3"/>
        </dgm:presLayoutVars>
      </dgm:prSet>
      <dgm:spPr/>
    </dgm:pt>
    <dgm:pt modelId="{801F0B7A-D383-D743-A8E5-5E6F0FCCE412}" type="pres">
      <dgm:prSet presAssocID="{2CA154C8-20F1-6A4E-80EB-A26E2C3DB6F0}" presName="rootConnector1" presStyleLbl="node1" presStyleIdx="0" presStyleCnt="0"/>
      <dgm:spPr/>
    </dgm:pt>
    <dgm:pt modelId="{D2C093B8-9D84-DB41-9F43-45D1F873EFDD}" type="pres">
      <dgm:prSet presAssocID="{2CA154C8-20F1-6A4E-80EB-A26E2C3DB6F0}" presName="hierChild2" presStyleCnt="0"/>
      <dgm:spPr/>
    </dgm:pt>
    <dgm:pt modelId="{727238E8-95A7-D84C-AED1-801262B57ADF}" type="pres">
      <dgm:prSet presAssocID="{1FB93F0B-E1B4-9E45-8BF5-F5788EEBFFE9}" presName="Name37" presStyleLbl="parChTrans1D2" presStyleIdx="0" presStyleCnt="3"/>
      <dgm:spPr/>
    </dgm:pt>
    <dgm:pt modelId="{66EA17C4-B25F-BA4E-B315-3DD7A198D1D6}" type="pres">
      <dgm:prSet presAssocID="{B83D975A-34B4-824A-B8C9-CED7C0B98C90}" presName="hierRoot2" presStyleCnt="0">
        <dgm:presLayoutVars>
          <dgm:hierBranch val="init"/>
        </dgm:presLayoutVars>
      </dgm:prSet>
      <dgm:spPr/>
    </dgm:pt>
    <dgm:pt modelId="{93CBE156-AE66-D247-90B7-5C1D251185A5}" type="pres">
      <dgm:prSet presAssocID="{B83D975A-34B4-824A-B8C9-CED7C0B98C90}" presName="rootComposite" presStyleCnt="0"/>
      <dgm:spPr/>
    </dgm:pt>
    <dgm:pt modelId="{CE8309A3-7421-034C-A8A2-E850EC3779BB}" type="pres">
      <dgm:prSet presAssocID="{B83D975A-34B4-824A-B8C9-CED7C0B98C90}" presName="rootText" presStyleLbl="node2" presStyleIdx="0" presStyleCnt="3">
        <dgm:presLayoutVars>
          <dgm:chPref val="3"/>
        </dgm:presLayoutVars>
      </dgm:prSet>
      <dgm:spPr/>
    </dgm:pt>
    <dgm:pt modelId="{8FB237CF-B720-ED49-84A8-FBA6A4B50B62}" type="pres">
      <dgm:prSet presAssocID="{B83D975A-34B4-824A-B8C9-CED7C0B98C90}" presName="rootConnector" presStyleLbl="node2" presStyleIdx="0" presStyleCnt="3"/>
      <dgm:spPr/>
    </dgm:pt>
    <dgm:pt modelId="{1A0CF709-0A96-8F46-82D3-28E4FA39B64C}" type="pres">
      <dgm:prSet presAssocID="{B83D975A-34B4-824A-B8C9-CED7C0B98C90}" presName="hierChild4" presStyleCnt="0"/>
      <dgm:spPr/>
    </dgm:pt>
    <dgm:pt modelId="{B6BE4D14-88F8-614C-B708-C0A0857B3EC5}" type="pres">
      <dgm:prSet presAssocID="{B83D975A-34B4-824A-B8C9-CED7C0B98C90}" presName="hierChild5" presStyleCnt="0"/>
      <dgm:spPr/>
    </dgm:pt>
    <dgm:pt modelId="{697E9C3D-3B73-2F4D-BF45-2AE57C1AFE76}" type="pres">
      <dgm:prSet presAssocID="{2CA154C8-20F1-6A4E-80EB-A26E2C3DB6F0}" presName="hierChild3" presStyleCnt="0"/>
      <dgm:spPr/>
    </dgm:pt>
    <dgm:pt modelId="{10BC71FE-3945-E442-BB8E-9F89E5E0704B}" type="pres">
      <dgm:prSet presAssocID="{AB8659C5-FC9E-D046-A1BB-270EE035A1CE}" presName="hierRoot1" presStyleCnt="0">
        <dgm:presLayoutVars>
          <dgm:hierBranch val="init"/>
        </dgm:presLayoutVars>
      </dgm:prSet>
      <dgm:spPr/>
    </dgm:pt>
    <dgm:pt modelId="{0693F8AC-9160-C14B-B6FF-29973A493A2B}" type="pres">
      <dgm:prSet presAssocID="{AB8659C5-FC9E-D046-A1BB-270EE035A1CE}" presName="rootComposite1" presStyleCnt="0"/>
      <dgm:spPr/>
    </dgm:pt>
    <dgm:pt modelId="{DFD8A02E-011F-5945-9EEF-6AF035F18D2A}" type="pres">
      <dgm:prSet presAssocID="{AB8659C5-FC9E-D046-A1BB-270EE035A1CE}" presName="rootText1" presStyleLbl="node0" presStyleIdx="1" presStyleCnt="3">
        <dgm:presLayoutVars>
          <dgm:chPref val="3"/>
        </dgm:presLayoutVars>
      </dgm:prSet>
      <dgm:spPr/>
    </dgm:pt>
    <dgm:pt modelId="{58147D29-D2E5-6D4C-AE83-EF69BB6EAE3C}" type="pres">
      <dgm:prSet presAssocID="{AB8659C5-FC9E-D046-A1BB-270EE035A1CE}" presName="rootConnector1" presStyleLbl="node1" presStyleIdx="0" presStyleCnt="0"/>
      <dgm:spPr/>
    </dgm:pt>
    <dgm:pt modelId="{1FF4231B-64A0-8D4A-87DE-41DBC2079B4B}" type="pres">
      <dgm:prSet presAssocID="{AB8659C5-FC9E-D046-A1BB-270EE035A1CE}" presName="hierChild2" presStyleCnt="0"/>
      <dgm:spPr/>
    </dgm:pt>
    <dgm:pt modelId="{27BBE1C8-EE0E-EC4A-B878-2620468825B2}" type="pres">
      <dgm:prSet presAssocID="{DAF79B52-2990-454C-8BE5-CEE314A417E3}" presName="Name37" presStyleLbl="parChTrans1D2" presStyleIdx="1" presStyleCnt="3"/>
      <dgm:spPr/>
    </dgm:pt>
    <dgm:pt modelId="{9A1F87CA-C61C-B748-BFA0-6FC0E846AF05}" type="pres">
      <dgm:prSet presAssocID="{2B0AE316-6093-2148-8D28-C94FE3B9E879}" presName="hierRoot2" presStyleCnt="0">
        <dgm:presLayoutVars>
          <dgm:hierBranch val="init"/>
        </dgm:presLayoutVars>
      </dgm:prSet>
      <dgm:spPr/>
    </dgm:pt>
    <dgm:pt modelId="{45639D0F-3AF3-1247-B2C6-A43B9A70058D}" type="pres">
      <dgm:prSet presAssocID="{2B0AE316-6093-2148-8D28-C94FE3B9E879}" presName="rootComposite" presStyleCnt="0"/>
      <dgm:spPr/>
    </dgm:pt>
    <dgm:pt modelId="{41815CCC-6C8D-594D-8293-EBE5E64E415F}" type="pres">
      <dgm:prSet presAssocID="{2B0AE316-6093-2148-8D28-C94FE3B9E879}" presName="rootText" presStyleLbl="node2" presStyleIdx="1" presStyleCnt="3">
        <dgm:presLayoutVars>
          <dgm:chPref val="3"/>
        </dgm:presLayoutVars>
      </dgm:prSet>
      <dgm:spPr/>
    </dgm:pt>
    <dgm:pt modelId="{A69CE72C-88B5-744B-94EC-D02821C2699F}" type="pres">
      <dgm:prSet presAssocID="{2B0AE316-6093-2148-8D28-C94FE3B9E879}" presName="rootConnector" presStyleLbl="node2" presStyleIdx="1" presStyleCnt="3"/>
      <dgm:spPr/>
    </dgm:pt>
    <dgm:pt modelId="{2F43C8A2-2A96-8E46-820A-0A60AD1EE243}" type="pres">
      <dgm:prSet presAssocID="{2B0AE316-6093-2148-8D28-C94FE3B9E879}" presName="hierChild4" presStyleCnt="0"/>
      <dgm:spPr/>
    </dgm:pt>
    <dgm:pt modelId="{19D5487C-E89D-9746-87E6-D54A9C6FD0E4}" type="pres">
      <dgm:prSet presAssocID="{2B0AE316-6093-2148-8D28-C94FE3B9E879}" presName="hierChild5" presStyleCnt="0"/>
      <dgm:spPr/>
    </dgm:pt>
    <dgm:pt modelId="{9E7017F3-0300-6544-8C11-2B52B9321BB3}" type="pres">
      <dgm:prSet presAssocID="{AB8659C5-FC9E-D046-A1BB-270EE035A1CE}" presName="hierChild3" presStyleCnt="0"/>
      <dgm:spPr/>
    </dgm:pt>
    <dgm:pt modelId="{13A1E713-D14A-5E4C-BEE5-AFC7EB99E345}" type="pres">
      <dgm:prSet presAssocID="{99D2FB87-E18C-5F45-8FE2-5919AD1C1FA1}" presName="hierRoot1" presStyleCnt="0">
        <dgm:presLayoutVars>
          <dgm:hierBranch val="init"/>
        </dgm:presLayoutVars>
      </dgm:prSet>
      <dgm:spPr/>
    </dgm:pt>
    <dgm:pt modelId="{DAE2619A-F5EE-E54C-82D2-1AD544F269A5}" type="pres">
      <dgm:prSet presAssocID="{99D2FB87-E18C-5F45-8FE2-5919AD1C1FA1}" presName="rootComposite1" presStyleCnt="0"/>
      <dgm:spPr/>
    </dgm:pt>
    <dgm:pt modelId="{D96BC5A5-B5E3-F741-8C54-A8CE13BFA37B}" type="pres">
      <dgm:prSet presAssocID="{99D2FB87-E18C-5F45-8FE2-5919AD1C1FA1}" presName="rootText1" presStyleLbl="node0" presStyleIdx="2" presStyleCnt="3">
        <dgm:presLayoutVars>
          <dgm:chPref val="3"/>
        </dgm:presLayoutVars>
      </dgm:prSet>
      <dgm:spPr/>
    </dgm:pt>
    <dgm:pt modelId="{BBCF9D4D-3075-FE4E-8F14-3A9532962EC8}" type="pres">
      <dgm:prSet presAssocID="{99D2FB87-E18C-5F45-8FE2-5919AD1C1FA1}" presName="rootConnector1" presStyleLbl="node1" presStyleIdx="0" presStyleCnt="0"/>
      <dgm:spPr/>
    </dgm:pt>
    <dgm:pt modelId="{6BDE4E29-A67C-2146-A7FE-B58555D22629}" type="pres">
      <dgm:prSet presAssocID="{99D2FB87-E18C-5F45-8FE2-5919AD1C1FA1}" presName="hierChild2" presStyleCnt="0"/>
      <dgm:spPr/>
    </dgm:pt>
    <dgm:pt modelId="{AAE0BFBC-1519-ED44-9D6A-B79ED314AE52}" type="pres">
      <dgm:prSet presAssocID="{298ABD8A-AACD-AE48-B83D-932B92E0D49A}" presName="Name37" presStyleLbl="parChTrans1D2" presStyleIdx="2" presStyleCnt="3"/>
      <dgm:spPr/>
    </dgm:pt>
    <dgm:pt modelId="{7F62A522-D438-AE4E-B34E-5E5A17026D5D}" type="pres">
      <dgm:prSet presAssocID="{FC586819-05D3-F64D-B398-52AB5390BBCA}" presName="hierRoot2" presStyleCnt="0">
        <dgm:presLayoutVars>
          <dgm:hierBranch val="init"/>
        </dgm:presLayoutVars>
      </dgm:prSet>
      <dgm:spPr/>
    </dgm:pt>
    <dgm:pt modelId="{92CECA82-A9D0-D241-B0EF-004869F96B6D}" type="pres">
      <dgm:prSet presAssocID="{FC586819-05D3-F64D-B398-52AB5390BBCA}" presName="rootComposite" presStyleCnt="0"/>
      <dgm:spPr/>
    </dgm:pt>
    <dgm:pt modelId="{55C4E98D-7C9E-9A4D-94B3-7817A58D66A0}" type="pres">
      <dgm:prSet presAssocID="{FC586819-05D3-F64D-B398-52AB5390BBCA}" presName="rootText" presStyleLbl="node2" presStyleIdx="2" presStyleCnt="3">
        <dgm:presLayoutVars>
          <dgm:chPref val="3"/>
        </dgm:presLayoutVars>
      </dgm:prSet>
      <dgm:spPr/>
    </dgm:pt>
    <dgm:pt modelId="{8CB45FB4-59D4-B240-A428-617CA66AC0E2}" type="pres">
      <dgm:prSet presAssocID="{FC586819-05D3-F64D-B398-52AB5390BBCA}" presName="rootConnector" presStyleLbl="node2" presStyleIdx="2" presStyleCnt="3"/>
      <dgm:spPr/>
    </dgm:pt>
    <dgm:pt modelId="{C1B53F68-183A-9D4B-886C-074EC31DDC7A}" type="pres">
      <dgm:prSet presAssocID="{FC586819-05D3-F64D-B398-52AB5390BBCA}" presName="hierChild4" presStyleCnt="0"/>
      <dgm:spPr/>
    </dgm:pt>
    <dgm:pt modelId="{A33CCEA0-91C7-604F-9239-1B296DA75000}" type="pres">
      <dgm:prSet presAssocID="{FC586819-05D3-F64D-B398-52AB5390BBCA}" presName="hierChild5" presStyleCnt="0"/>
      <dgm:spPr/>
    </dgm:pt>
    <dgm:pt modelId="{7B735A1A-7770-7943-86AE-80BD9C9374DA}" type="pres">
      <dgm:prSet presAssocID="{99D2FB87-E18C-5F45-8FE2-5919AD1C1FA1}" presName="hierChild3" presStyleCnt="0"/>
      <dgm:spPr/>
    </dgm:pt>
  </dgm:ptLst>
  <dgm:cxnLst>
    <dgm:cxn modelId="{E66C980F-CB49-3F41-8D7E-4483CFC86279}" type="presOf" srcId="{1FB93F0B-E1B4-9E45-8BF5-F5788EEBFFE9}" destId="{727238E8-95A7-D84C-AED1-801262B57ADF}" srcOrd="0" destOrd="0" presId="urn:microsoft.com/office/officeart/2005/8/layout/orgChart1"/>
    <dgm:cxn modelId="{5E5F3F22-C999-034E-9695-94CA5C21497F}" type="presOf" srcId="{B83D975A-34B4-824A-B8C9-CED7C0B98C90}" destId="{CE8309A3-7421-034C-A8A2-E850EC3779BB}" srcOrd="0" destOrd="0" presId="urn:microsoft.com/office/officeart/2005/8/layout/orgChart1"/>
    <dgm:cxn modelId="{8DB7EC25-33BB-CD40-836C-BEFF7A152DFE}" srcId="{889EA20E-3177-934C-BC00-6582C59A5C6D}" destId="{99D2FB87-E18C-5F45-8FE2-5919AD1C1FA1}" srcOrd="2" destOrd="0" parTransId="{BFD5348E-0BF9-3444-B611-DB56E43C509E}" sibTransId="{72416EAD-5849-7544-BAF9-48B2DAA7241B}"/>
    <dgm:cxn modelId="{139BE229-2745-D747-8EDB-F4AA62891848}" type="presOf" srcId="{2CA154C8-20F1-6A4E-80EB-A26E2C3DB6F0}" destId="{801F0B7A-D383-D743-A8E5-5E6F0FCCE412}" srcOrd="1" destOrd="0" presId="urn:microsoft.com/office/officeart/2005/8/layout/orgChart1"/>
    <dgm:cxn modelId="{EFE6E933-E8DF-E540-ADE1-F88A5FC8D2D4}" type="presOf" srcId="{AB8659C5-FC9E-D046-A1BB-270EE035A1CE}" destId="{DFD8A02E-011F-5945-9EEF-6AF035F18D2A}" srcOrd="0" destOrd="0" presId="urn:microsoft.com/office/officeart/2005/8/layout/orgChart1"/>
    <dgm:cxn modelId="{0A01E142-B31B-CA40-B1B1-2384E65F1124}" type="presOf" srcId="{FC586819-05D3-F64D-B398-52AB5390BBCA}" destId="{8CB45FB4-59D4-B240-A428-617CA66AC0E2}" srcOrd="1" destOrd="0" presId="urn:microsoft.com/office/officeart/2005/8/layout/orgChart1"/>
    <dgm:cxn modelId="{87641257-8E1A-5448-8C72-1BA10627BDB2}" srcId="{99D2FB87-E18C-5F45-8FE2-5919AD1C1FA1}" destId="{FC586819-05D3-F64D-B398-52AB5390BBCA}" srcOrd="0" destOrd="0" parTransId="{298ABD8A-AACD-AE48-B83D-932B92E0D49A}" sibTransId="{977A281D-5072-7D43-B8D7-EDD360E7E5AC}"/>
    <dgm:cxn modelId="{8A5F9E66-B95E-BD46-95BF-D82FB31139C0}" type="presOf" srcId="{298ABD8A-AACD-AE48-B83D-932B92E0D49A}" destId="{AAE0BFBC-1519-ED44-9D6A-B79ED314AE52}" srcOrd="0" destOrd="0" presId="urn:microsoft.com/office/officeart/2005/8/layout/orgChart1"/>
    <dgm:cxn modelId="{1337EE8E-0D9D-934E-8032-8F8C0902FEE8}" type="presOf" srcId="{FC586819-05D3-F64D-B398-52AB5390BBCA}" destId="{55C4E98D-7C9E-9A4D-94B3-7817A58D66A0}" srcOrd="0" destOrd="0" presId="urn:microsoft.com/office/officeart/2005/8/layout/orgChart1"/>
    <dgm:cxn modelId="{EA323E99-FEE3-6949-93AF-E58E8A6A4048}" srcId="{889EA20E-3177-934C-BC00-6582C59A5C6D}" destId="{2CA154C8-20F1-6A4E-80EB-A26E2C3DB6F0}" srcOrd="0" destOrd="0" parTransId="{BE076CD8-3D29-564E-88CF-7D2BE660147F}" sibTransId="{DA643826-47C2-7949-95BF-81C0388F1497}"/>
    <dgm:cxn modelId="{16F32D9E-18E4-B34E-9159-EFE36C8D18D1}" type="presOf" srcId="{DAF79B52-2990-454C-8BE5-CEE314A417E3}" destId="{27BBE1C8-EE0E-EC4A-B878-2620468825B2}" srcOrd="0" destOrd="0" presId="urn:microsoft.com/office/officeart/2005/8/layout/orgChart1"/>
    <dgm:cxn modelId="{7BE9239F-5B11-7942-850F-2D62E3AD4766}" type="presOf" srcId="{2CA154C8-20F1-6A4E-80EB-A26E2C3DB6F0}" destId="{E37FA50D-12CE-144B-9C97-689B10A7488B}" srcOrd="0" destOrd="0" presId="urn:microsoft.com/office/officeart/2005/8/layout/orgChart1"/>
    <dgm:cxn modelId="{F3B7F6A5-FA21-0B48-9D34-1E60648C7038}" type="presOf" srcId="{2B0AE316-6093-2148-8D28-C94FE3B9E879}" destId="{A69CE72C-88B5-744B-94EC-D02821C2699F}" srcOrd="1" destOrd="0" presId="urn:microsoft.com/office/officeart/2005/8/layout/orgChart1"/>
    <dgm:cxn modelId="{0CA0FBAB-62A1-624C-A4EB-0617138A1BF9}" type="presOf" srcId="{2B0AE316-6093-2148-8D28-C94FE3B9E879}" destId="{41815CCC-6C8D-594D-8293-EBE5E64E415F}" srcOrd="0" destOrd="0" presId="urn:microsoft.com/office/officeart/2005/8/layout/orgChart1"/>
    <dgm:cxn modelId="{C44D74AF-23A7-584A-82EB-4D5D5F2C4F32}" type="presOf" srcId="{99D2FB87-E18C-5F45-8FE2-5919AD1C1FA1}" destId="{BBCF9D4D-3075-FE4E-8F14-3A9532962EC8}" srcOrd="1" destOrd="0" presId="urn:microsoft.com/office/officeart/2005/8/layout/orgChart1"/>
    <dgm:cxn modelId="{6AA549B2-E7D8-DC45-8519-D8F85897CB07}" srcId="{889EA20E-3177-934C-BC00-6582C59A5C6D}" destId="{AB8659C5-FC9E-D046-A1BB-270EE035A1CE}" srcOrd="1" destOrd="0" parTransId="{EC4F000B-4312-3449-B7D7-1B0E5DC15235}" sibTransId="{6A7DAF7E-1983-E346-850E-6684EBA46A9C}"/>
    <dgm:cxn modelId="{C562C5B4-63E7-214C-AE67-F6FF56C08434}" type="presOf" srcId="{889EA20E-3177-934C-BC00-6582C59A5C6D}" destId="{F809E254-B009-8F49-B8BD-53AEBE8C6D4E}" srcOrd="0" destOrd="0" presId="urn:microsoft.com/office/officeart/2005/8/layout/orgChart1"/>
    <dgm:cxn modelId="{52F182BF-292F-3F4A-B751-5DFD3D942C19}" type="presOf" srcId="{AB8659C5-FC9E-D046-A1BB-270EE035A1CE}" destId="{58147D29-D2E5-6D4C-AE83-EF69BB6EAE3C}" srcOrd="1" destOrd="0" presId="urn:microsoft.com/office/officeart/2005/8/layout/orgChart1"/>
    <dgm:cxn modelId="{0B1B00D8-204F-7D46-B3EA-47979586AB6D}" type="presOf" srcId="{B83D975A-34B4-824A-B8C9-CED7C0B98C90}" destId="{8FB237CF-B720-ED49-84A8-FBA6A4B50B62}" srcOrd="1" destOrd="0" presId="urn:microsoft.com/office/officeart/2005/8/layout/orgChart1"/>
    <dgm:cxn modelId="{EE27C1F5-E64A-254E-BDD2-8B806FBDB38E}" type="presOf" srcId="{99D2FB87-E18C-5F45-8FE2-5919AD1C1FA1}" destId="{D96BC5A5-B5E3-F741-8C54-A8CE13BFA37B}" srcOrd="0" destOrd="0" presId="urn:microsoft.com/office/officeart/2005/8/layout/orgChart1"/>
    <dgm:cxn modelId="{FA3757F6-4D29-DA4F-881C-D01EF0FFAA26}" srcId="{AB8659C5-FC9E-D046-A1BB-270EE035A1CE}" destId="{2B0AE316-6093-2148-8D28-C94FE3B9E879}" srcOrd="0" destOrd="0" parTransId="{DAF79B52-2990-454C-8BE5-CEE314A417E3}" sibTransId="{36143F6B-B1A7-DA4F-8774-8D611DC7A91C}"/>
    <dgm:cxn modelId="{D4CB80F6-B51A-564B-AF21-C31258141747}" srcId="{2CA154C8-20F1-6A4E-80EB-A26E2C3DB6F0}" destId="{B83D975A-34B4-824A-B8C9-CED7C0B98C90}" srcOrd="0" destOrd="0" parTransId="{1FB93F0B-E1B4-9E45-8BF5-F5788EEBFFE9}" sibTransId="{E85A6979-A7F2-F248-8D7A-610756EE1559}"/>
    <dgm:cxn modelId="{329014A2-E7A7-2441-9459-72ABA71D9DB5}" type="presParOf" srcId="{F809E254-B009-8F49-B8BD-53AEBE8C6D4E}" destId="{2C0EF4EA-ED37-D448-BB91-1C1B693236F4}" srcOrd="0" destOrd="0" presId="urn:microsoft.com/office/officeart/2005/8/layout/orgChart1"/>
    <dgm:cxn modelId="{E9183A01-7DC4-2246-9C96-A3DD5E2E58A1}" type="presParOf" srcId="{2C0EF4EA-ED37-D448-BB91-1C1B693236F4}" destId="{9FDCE90F-AC51-A44C-8C46-9AE862687E87}" srcOrd="0" destOrd="0" presId="urn:microsoft.com/office/officeart/2005/8/layout/orgChart1"/>
    <dgm:cxn modelId="{7E6DF315-729A-BA42-9A6B-EB292C5706F6}" type="presParOf" srcId="{9FDCE90F-AC51-A44C-8C46-9AE862687E87}" destId="{E37FA50D-12CE-144B-9C97-689B10A7488B}" srcOrd="0" destOrd="0" presId="urn:microsoft.com/office/officeart/2005/8/layout/orgChart1"/>
    <dgm:cxn modelId="{85812EF9-3970-7140-A6C8-48B7CCE1F94D}" type="presParOf" srcId="{9FDCE90F-AC51-A44C-8C46-9AE862687E87}" destId="{801F0B7A-D383-D743-A8E5-5E6F0FCCE412}" srcOrd="1" destOrd="0" presId="urn:microsoft.com/office/officeart/2005/8/layout/orgChart1"/>
    <dgm:cxn modelId="{E5A10273-1837-164B-931E-1AFC13749FBB}" type="presParOf" srcId="{2C0EF4EA-ED37-D448-BB91-1C1B693236F4}" destId="{D2C093B8-9D84-DB41-9F43-45D1F873EFDD}" srcOrd="1" destOrd="0" presId="urn:microsoft.com/office/officeart/2005/8/layout/orgChart1"/>
    <dgm:cxn modelId="{D1E21E87-F064-5247-85F2-D3D138C74D27}" type="presParOf" srcId="{D2C093B8-9D84-DB41-9F43-45D1F873EFDD}" destId="{727238E8-95A7-D84C-AED1-801262B57ADF}" srcOrd="0" destOrd="0" presId="urn:microsoft.com/office/officeart/2005/8/layout/orgChart1"/>
    <dgm:cxn modelId="{064903E9-9A13-B745-A88A-47D5D57BDF4B}" type="presParOf" srcId="{D2C093B8-9D84-DB41-9F43-45D1F873EFDD}" destId="{66EA17C4-B25F-BA4E-B315-3DD7A198D1D6}" srcOrd="1" destOrd="0" presId="urn:microsoft.com/office/officeart/2005/8/layout/orgChart1"/>
    <dgm:cxn modelId="{94507D4D-4AE1-8145-B53D-5A81129632AB}" type="presParOf" srcId="{66EA17C4-B25F-BA4E-B315-3DD7A198D1D6}" destId="{93CBE156-AE66-D247-90B7-5C1D251185A5}" srcOrd="0" destOrd="0" presId="urn:microsoft.com/office/officeart/2005/8/layout/orgChart1"/>
    <dgm:cxn modelId="{2F569144-9DBC-A247-872C-924275CCA318}" type="presParOf" srcId="{93CBE156-AE66-D247-90B7-5C1D251185A5}" destId="{CE8309A3-7421-034C-A8A2-E850EC3779BB}" srcOrd="0" destOrd="0" presId="urn:microsoft.com/office/officeart/2005/8/layout/orgChart1"/>
    <dgm:cxn modelId="{6761088A-7756-3E4D-9E4F-32B4EB602914}" type="presParOf" srcId="{93CBE156-AE66-D247-90B7-5C1D251185A5}" destId="{8FB237CF-B720-ED49-84A8-FBA6A4B50B62}" srcOrd="1" destOrd="0" presId="urn:microsoft.com/office/officeart/2005/8/layout/orgChart1"/>
    <dgm:cxn modelId="{D821E2AA-8944-D749-80F3-F0349C8536D4}" type="presParOf" srcId="{66EA17C4-B25F-BA4E-B315-3DD7A198D1D6}" destId="{1A0CF709-0A96-8F46-82D3-28E4FA39B64C}" srcOrd="1" destOrd="0" presId="urn:microsoft.com/office/officeart/2005/8/layout/orgChart1"/>
    <dgm:cxn modelId="{9058D60C-7513-8A47-9B69-9A314273EAFC}" type="presParOf" srcId="{66EA17C4-B25F-BA4E-B315-3DD7A198D1D6}" destId="{B6BE4D14-88F8-614C-B708-C0A0857B3EC5}" srcOrd="2" destOrd="0" presId="urn:microsoft.com/office/officeart/2005/8/layout/orgChart1"/>
    <dgm:cxn modelId="{C2B08082-5ED4-BF42-9E40-2EC4B0665859}" type="presParOf" srcId="{2C0EF4EA-ED37-D448-BB91-1C1B693236F4}" destId="{697E9C3D-3B73-2F4D-BF45-2AE57C1AFE76}" srcOrd="2" destOrd="0" presId="urn:microsoft.com/office/officeart/2005/8/layout/orgChart1"/>
    <dgm:cxn modelId="{83587E2D-33E3-8047-A80C-363ADF46DAC0}" type="presParOf" srcId="{F809E254-B009-8F49-B8BD-53AEBE8C6D4E}" destId="{10BC71FE-3945-E442-BB8E-9F89E5E0704B}" srcOrd="1" destOrd="0" presId="urn:microsoft.com/office/officeart/2005/8/layout/orgChart1"/>
    <dgm:cxn modelId="{9F5A9510-287B-CB43-B85F-9C1336168168}" type="presParOf" srcId="{10BC71FE-3945-E442-BB8E-9F89E5E0704B}" destId="{0693F8AC-9160-C14B-B6FF-29973A493A2B}" srcOrd="0" destOrd="0" presId="urn:microsoft.com/office/officeart/2005/8/layout/orgChart1"/>
    <dgm:cxn modelId="{E16B319B-9CAD-744A-ABC9-FA1E9BC30D67}" type="presParOf" srcId="{0693F8AC-9160-C14B-B6FF-29973A493A2B}" destId="{DFD8A02E-011F-5945-9EEF-6AF035F18D2A}" srcOrd="0" destOrd="0" presId="urn:microsoft.com/office/officeart/2005/8/layout/orgChart1"/>
    <dgm:cxn modelId="{E889CFA9-E7FB-1A44-AC83-B0E10B4BA950}" type="presParOf" srcId="{0693F8AC-9160-C14B-B6FF-29973A493A2B}" destId="{58147D29-D2E5-6D4C-AE83-EF69BB6EAE3C}" srcOrd="1" destOrd="0" presId="urn:microsoft.com/office/officeart/2005/8/layout/orgChart1"/>
    <dgm:cxn modelId="{2466F65D-C6A3-5D40-887F-72013D6FB7D2}" type="presParOf" srcId="{10BC71FE-3945-E442-BB8E-9F89E5E0704B}" destId="{1FF4231B-64A0-8D4A-87DE-41DBC2079B4B}" srcOrd="1" destOrd="0" presId="urn:microsoft.com/office/officeart/2005/8/layout/orgChart1"/>
    <dgm:cxn modelId="{5B82CCA0-3D08-004D-80CE-3586436CC34B}" type="presParOf" srcId="{1FF4231B-64A0-8D4A-87DE-41DBC2079B4B}" destId="{27BBE1C8-EE0E-EC4A-B878-2620468825B2}" srcOrd="0" destOrd="0" presId="urn:microsoft.com/office/officeart/2005/8/layout/orgChart1"/>
    <dgm:cxn modelId="{59E5300F-5606-D746-B196-F9C8B06F9641}" type="presParOf" srcId="{1FF4231B-64A0-8D4A-87DE-41DBC2079B4B}" destId="{9A1F87CA-C61C-B748-BFA0-6FC0E846AF05}" srcOrd="1" destOrd="0" presId="urn:microsoft.com/office/officeart/2005/8/layout/orgChart1"/>
    <dgm:cxn modelId="{28CFFF57-E55C-DF45-B377-87626D94D1C0}" type="presParOf" srcId="{9A1F87CA-C61C-B748-BFA0-6FC0E846AF05}" destId="{45639D0F-3AF3-1247-B2C6-A43B9A70058D}" srcOrd="0" destOrd="0" presId="urn:microsoft.com/office/officeart/2005/8/layout/orgChart1"/>
    <dgm:cxn modelId="{6F42A7F6-C814-C244-B758-443B3BE9FF72}" type="presParOf" srcId="{45639D0F-3AF3-1247-B2C6-A43B9A70058D}" destId="{41815CCC-6C8D-594D-8293-EBE5E64E415F}" srcOrd="0" destOrd="0" presId="urn:microsoft.com/office/officeart/2005/8/layout/orgChart1"/>
    <dgm:cxn modelId="{1D476BBE-47F2-9A4F-BD5E-2E527CBF56F6}" type="presParOf" srcId="{45639D0F-3AF3-1247-B2C6-A43B9A70058D}" destId="{A69CE72C-88B5-744B-94EC-D02821C2699F}" srcOrd="1" destOrd="0" presId="urn:microsoft.com/office/officeart/2005/8/layout/orgChart1"/>
    <dgm:cxn modelId="{BAF10C22-FF32-9B42-BE82-934D36F9A707}" type="presParOf" srcId="{9A1F87CA-C61C-B748-BFA0-6FC0E846AF05}" destId="{2F43C8A2-2A96-8E46-820A-0A60AD1EE243}" srcOrd="1" destOrd="0" presId="urn:microsoft.com/office/officeart/2005/8/layout/orgChart1"/>
    <dgm:cxn modelId="{AC9A07D9-5644-C946-84E6-C530AADA73DC}" type="presParOf" srcId="{9A1F87CA-C61C-B748-BFA0-6FC0E846AF05}" destId="{19D5487C-E89D-9746-87E6-D54A9C6FD0E4}" srcOrd="2" destOrd="0" presId="urn:microsoft.com/office/officeart/2005/8/layout/orgChart1"/>
    <dgm:cxn modelId="{251CBCB7-57A6-DE4E-AB41-49157C1621C7}" type="presParOf" srcId="{10BC71FE-3945-E442-BB8E-9F89E5E0704B}" destId="{9E7017F3-0300-6544-8C11-2B52B9321BB3}" srcOrd="2" destOrd="0" presId="urn:microsoft.com/office/officeart/2005/8/layout/orgChart1"/>
    <dgm:cxn modelId="{08C882A1-2B02-E54C-9B2A-65C665BBD064}" type="presParOf" srcId="{F809E254-B009-8F49-B8BD-53AEBE8C6D4E}" destId="{13A1E713-D14A-5E4C-BEE5-AFC7EB99E345}" srcOrd="2" destOrd="0" presId="urn:microsoft.com/office/officeart/2005/8/layout/orgChart1"/>
    <dgm:cxn modelId="{0044F671-F210-8D4F-8979-9541F8B6ACB7}" type="presParOf" srcId="{13A1E713-D14A-5E4C-BEE5-AFC7EB99E345}" destId="{DAE2619A-F5EE-E54C-82D2-1AD544F269A5}" srcOrd="0" destOrd="0" presId="urn:microsoft.com/office/officeart/2005/8/layout/orgChart1"/>
    <dgm:cxn modelId="{18065120-BE4B-D148-995C-F572BFD2699C}" type="presParOf" srcId="{DAE2619A-F5EE-E54C-82D2-1AD544F269A5}" destId="{D96BC5A5-B5E3-F741-8C54-A8CE13BFA37B}" srcOrd="0" destOrd="0" presId="urn:microsoft.com/office/officeart/2005/8/layout/orgChart1"/>
    <dgm:cxn modelId="{F1B1DBC4-F521-C846-810F-986AB93F5549}" type="presParOf" srcId="{DAE2619A-F5EE-E54C-82D2-1AD544F269A5}" destId="{BBCF9D4D-3075-FE4E-8F14-3A9532962EC8}" srcOrd="1" destOrd="0" presId="urn:microsoft.com/office/officeart/2005/8/layout/orgChart1"/>
    <dgm:cxn modelId="{852CC82D-7C6D-8D44-93BE-4EA53D113468}" type="presParOf" srcId="{13A1E713-D14A-5E4C-BEE5-AFC7EB99E345}" destId="{6BDE4E29-A67C-2146-A7FE-B58555D22629}" srcOrd="1" destOrd="0" presId="urn:microsoft.com/office/officeart/2005/8/layout/orgChart1"/>
    <dgm:cxn modelId="{9156B8A4-4561-414E-B829-0F3B14950B4A}" type="presParOf" srcId="{6BDE4E29-A67C-2146-A7FE-B58555D22629}" destId="{AAE0BFBC-1519-ED44-9D6A-B79ED314AE52}" srcOrd="0" destOrd="0" presId="urn:microsoft.com/office/officeart/2005/8/layout/orgChart1"/>
    <dgm:cxn modelId="{196708F5-0928-114A-9DF6-A2C67F7D2A2A}" type="presParOf" srcId="{6BDE4E29-A67C-2146-A7FE-B58555D22629}" destId="{7F62A522-D438-AE4E-B34E-5E5A17026D5D}" srcOrd="1" destOrd="0" presId="urn:microsoft.com/office/officeart/2005/8/layout/orgChart1"/>
    <dgm:cxn modelId="{28A448C8-8FA7-5B40-A4DA-16AE2D9471D6}" type="presParOf" srcId="{7F62A522-D438-AE4E-B34E-5E5A17026D5D}" destId="{92CECA82-A9D0-D241-B0EF-004869F96B6D}" srcOrd="0" destOrd="0" presId="urn:microsoft.com/office/officeart/2005/8/layout/orgChart1"/>
    <dgm:cxn modelId="{B79060B8-939F-BD4C-8057-8A468DC20A83}" type="presParOf" srcId="{92CECA82-A9D0-D241-B0EF-004869F96B6D}" destId="{55C4E98D-7C9E-9A4D-94B3-7817A58D66A0}" srcOrd="0" destOrd="0" presId="urn:microsoft.com/office/officeart/2005/8/layout/orgChart1"/>
    <dgm:cxn modelId="{BE586484-434E-0C46-8977-7DAFDD2A6478}" type="presParOf" srcId="{92CECA82-A9D0-D241-B0EF-004869F96B6D}" destId="{8CB45FB4-59D4-B240-A428-617CA66AC0E2}" srcOrd="1" destOrd="0" presId="urn:microsoft.com/office/officeart/2005/8/layout/orgChart1"/>
    <dgm:cxn modelId="{AADB7D9E-91CA-754B-8F5B-DD864A59A5BD}" type="presParOf" srcId="{7F62A522-D438-AE4E-B34E-5E5A17026D5D}" destId="{C1B53F68-183A-9D4B-886C-074EC31DDC7A}" srcOrd="1" destOrd="0" presId="urn:microsoft.com/office/officeart/2005/8/layout/orgChart1"/>
    <dgm:cxn modelId="{10707AC6-4DC6-714B-8CA9-032A22A3CDB2}" type="presParOf" srcId="{7F62A522-D438-AE4E-B34E-5E5A17026D5D}" destId="{A33CCEA0-91C7-604F-9239-1B296DA75000}" srcOrd="2" destOrd="0" presId="urn:microsoft.com/office/officeart/2005/8/layout/orgChart1"/>
    <dgm:cxn modelId="{BAD8EB36-672D-3140-8EA9-66323FB5A650}" type="presParOf" srcId="{13A1E713-D14A-5E4C-BEE5-AFC7EB99E345}" destId="{7B735A1A-7770-7943-86AE-80BD9C9374D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49260D3-9B75-6F45-B27A-31EB6FE93ADE}" type="doc">
      <dgm:prSet loTypeId="urn:microsoft.com/office/officeart/2005/8/layout/process3" loCatId="" qsTypeId="urn:microsoft.com/office/officeart/2005/8/quickstyle/simple1" qsCatId="simple" csTypeId="urn:microsoft.com/office/officeart/2005/8/colors/accent1_2" csCatId="accent1" phldr="1"/>
      <dgm:spPr/>
      <dgm:t>
        <a:bodyPr/>
        <a:lstStyle/>
        <a:p>
          <a:endParaRPr lang="en-US"/>
        </a:p>
      </dgm:t>
    </dgm:pt>
    <dgm:pt modelId="{96ACB5A7-A3D7-614B-BCB3-E714DB633187}">
      <dgm:prSet phldrT="[Text]"/>
      <dgm:spPr/>
      <dgm:t>
        <a:bodyPr/>
        <a:lstStyle/>
        <a:p>
          <a:r>
            <a:rPr lang="en-US" dirty="0" err="1"/>
            <a:t>Konstytucja</a:t>
          </a:r>
          <a:r>
            <a:rPr lang="en-US" dirty="0"/>
            <a:t> RP</a:t>
          </a:r>
        </a:p>
      </dgm:t>
    </dgm:pt>
    <dgm:pt modelId="{8985D0F3-B9BE-8B4E-80C3-19349EE66E3A}" type="parTrans" cxnId="{B9EF0C51-DA88-C74A-A2C2-BB1A0446DE5B}">
      <dgm:prSet/>
      <dgm:spPr/>
      <dgm:t>
        <a:bodyPr/>
        <a:lstStyle/>
        <a:p>
          <a:endParaRPr lang="en-US"/>
        </a:p>
      </dgm:t>
    </dgm:pt>
    <dgm:pt modelId="{C62461F0-5828-CE4C-A757-05E0B0EB868D}" type="sibTrans" cxnId="{B9EF0C51-DA88-C74A-A2C2-BB1A0446DE5B}">
      <dgm:prSet/>
      <dgm:spPr/>
      <dgm:t>
        <a:bodyPr/>
        <a:lstStyle/>
        <a:p>
          <a:endParaRPr lang="en-US"/>
        </a:p>
      </dgm:t>
    </dgm:pt>
    <dgm:pt modelId="{779FB249-3DEC-204D-9801-9741C272DBFD}">
      <dgm:prSet phldrT="[Text]"/>
      <dgm:spPr/>
      <dgm:t>
        <a:bodyPr/>
        <a:lstStyle/>
        <a:p>
          <a:r>
            <a:rPr lang="en-US" dirty="0" err="1"/>
            <a:t>Zasady</a:t>
          </a:r>
          <a:r>
            <a:rPr lang="en-US" dirty="0"/>
            <a:t> </a:t>
          </a:r>
          <a:r>
            <a:rPr lang="en-US" dirty="0" err="1"/>
            <a:t>prawa</a:t>
          </a:r>
          <a:r>
            <a:rPr lang="en-US" dirty="0"/>
            <a:t> </a:t>
          </a:r>
          <a:r>
            <a:rPr lang="en-US" dirty="0" err="1"/>
            <a:t>karnego</a:t>
          </a:r>
          <a:endParaRPr lang="en-US" dirty="0"/>
        </a:p>
      </dgm:t>
    </dgm:pt>
    <dgm:pt modelId="{266BB959-06EE-AF44-9DE8-63772B3B6C43}" type="parTrans" cxnId="{DCA7C5C1-767B-3F42-9F70-795D46B94B34}">
      <dgm:prSet/>
      <dgm:spPr/>
      <dgm:t>
        <a:bodyPr/>
        <a:lstStyle/>
        <a:p>
          <a:endParaRPr lang="en-US"/>
        </a:p>
      </dgm:t>
    </dgm:pt>
    <dgm:pt modelId="{5E23040A-07CC-9C43-B13D-E0D52698AF97}" type="sibTrans" cxnId="{DCA7C5C1-767B-3F42-9F70-795D46B94B34}">
      <dgm:prSet/>
      <dgm:spPr/>
      <dgm:t>
        <a:bodyPr/>
        <a:lstStyle/>
        <a:p>
          <a:endParaRPr lang="en-US"/>
        </a:p>
      </dgm:t>
    </dgm:pt>
    <dgm:pt modelId="{D4FC7681-CF29-6F41-B1FF-B563B899FD49}">
      <dgm:prSet phldrT="[Text]"/>
      <dgm:spPr/>
      <dgm:t>
        <a:bodyPr/>
        <a:lstStyle/>
        <a:p>
          <a:r>
            <a:rPr lang="en-US" dirty="0" err="1"/>
            <a:t>Akty</a:t>
          </a:r>
          <a:r>
            <a:rPr lang="en-US" dirty="0"/>
            <a:t> </a:t>
          </a:r>
          <a:r>
            <a:rPr lang="en-US" dirty="0" err="1"/>
            <a:t>prawa</a:t>
          </a:r>
          <a:r>
            <a:rPr lang="en-US" dirty="0"/>
            <a:t> </a:t>
          </a:r>
          <a:r>
            <a:rPr lang="en-US" dirty="0" err="1"/>
            <a:t>międzynarodowego</a:t>
          </a:r>
          <a:endParaRPr lang="en-US" dirty="0"/>
        </a:p>
      </dgm:t>
    </dgm:pt>
    <dgm:pt modelId="{360EE5EE-DA47-574F-95A8-08EEAA07650E}" type="parTrans" cxnId="{03BE0EE4-DD33-5A4F-962D-530F88D3B31C}">
      <dgm:prSet/>
      <dgm:spPr/>
      <dgm:t>
        <a:bodyPr/>
        <a:lstStyle/>
        <a:p>
          <a:endParaRPr lang="en-US"/>
        </a:p>
      </dgm:t>
    </dgm:pt>
    <dgm:pt modelId="{85BA4E36-A3A7-694B-A75E-24D08BB5DDAF}" type="sibTrans" cxnId="{03BE0EE4-DD33-5A4F-962D-530F88D3B31C}">
      <dgm:prSet/>
      <dgm:spPr/>
      <dgm:t>
        <a:bodyPr/>
        <a:lstStyle/>
        <a:p>
          <a:endParaRPr lang="en-US"/>
        </a:p>
      </dgm:t>
    </dgm:pt>
    <dgm:pt modelId="{7D9955DC-B837-7E4F-8583-E8E63C3F6305}">
      <dgm:prSet phldrT="[Text]"/>
      <dgm:spPr/>
      <dgm:t>
        <a:bodyPr/>
        <a:lstStyle/>
        <a:p>
          <a:r>
            <a:rPr lang="en-US" dirty="0"/>
            <a:t>Art. 91 </a:t>
          </a:r>
          <a:r>
            <a:rPr lang="en-US" dirty="0" err="1"/>
            <a:t>ust</a:t>
          </a:r>
          <a:r>
            <a:rPr lang="en-US" dirty="0"/>
            <a:t>. 1 </a:t>
          </a:r>
          <a:r>
            <a:rPr lang="en-US" dirty="0" err="1"/>
            <a:t>Konstytucji</a:t>
          </a:r>
          <a:r>
            <a:rPr lang="en-US" dirty="0"/>
            <a:t> RP</a:t>
          </a:r>
        </a:p>
      </dgm:t>
    </dgm:pt>
    <dgm:pt modelId="{55C8583B-D640-AB48-BA57-89A3166124A0}" type="parTrans" cxnId="{1E8F1BA4-A7D5-154A-81C1-C6B671160919}">
      <dgm:prSet/>
      <dgm:spPr/>
      <dgm:t>
        <a:bodyPr/>
        <a:lstStyle/>
        <a:p>
          <a:endParaRPr lang="en-US"/>
        </a:p>
      </dgm:t>
    </dgm:pt>
    <dgm:pt modelId="{616A56DF-9663-EA49-B74D-0C876C725452}" type="sibTrans" cxnId="{1E8F1BA4-A7D5-154A-81C1-C6B671160919}">
      <dgm:prSet/>
      <dgm:spPr/>
      <dgm:t>
        <a:bodyPr/>
        <a:lstStyle/>
        <a:p>
          <a:endParaRPr lang="en-US"/>
        </a:p>
      </dgm:t>
    </dgm:pt>
    <dgm:pt modelId="{5BC42917-E78C-A44E-9F0F-D2FEF89EEE52}">
      <dgm:prSet phldrT="[Text]"/>
      <dgm:spPr/>
      <dgm:t>
        <a:bodyPr/>
        <a:lstStyle/>
        <a:p>
          <a:r>
            <a:rPr lang="en-US" dirty="0" err="1"/>
            <a:t>Ustawa</a:t>
          </a:r>
          <a:endParaRPr lang="en-US" dirty="0"/>
        </a:p>
      </dgm:t>
    </dgm:pt>
    <dgm:pt modelId="{DF374603-487C-3B4A-8215-E3ED7DBBEFD9}" type="parTrans" cxnId="{530CCD81-AE2C-6A4B-AA3B-7ACED1289829}">
      <dgm:prSet/>
      <dgm:spPr/>
      <dgm:t>
        <a:bodyPr/>
        <a:lstStyle/>
        <a:p>
          <a:endParaRPr lang="en-US"/>
        </a:p>
      </dgm:t>
    </dgm:pt>
    <dgm:pt modelId="{4C457007-2E3D-C542-9C7E-3388E0ECCE38}" type="sibTrans" cxnId="{530CCD81-AE2C-6A4B-AA3B-7ACED1289829}">
      <dgm:prSet/>
      <dgm:spPr/>
      <dgm:t>
        <a:bodyPr/>
        <a:lstStyle/>
        <a:p>
          <a:endParaRPr lang="en-US"/>
        </a:p>
      </dgm:t>
    </dgm:pt>
    <dgm:pt modelId="{A870418E-892F-C94A-A928-94F255B92C79}">
      <dgm:prSet phldrT="[Text]"/>
      <dgm:spPr/>
      <dgm:t>
        <a:bodyPr/>
        <a:lstStyle/>
        <a:p>
          <a:r>
            <a:rPr lang="en-US" dirty="0"/>
            <a:t>art. 31 </a:t>
          </a:r>
          <a:r>
            <a:rPr lang="en-US" dirty="0" err="1"/>
            <a:t>ust</a:t>
          </a:r>
          <a:r>
            <a:rPr lang="en-US" dirty="0"/>
            <a:t>. 3</a:t>
          </a:r>
        </a:p>
      </dgm:t>
    </dgm:pt>
    <dgm:pt modelId="{19312660-5DE2-4943-81B7-7AC0F4BE807B}" type="parTrans" cxnId="{80D38392-21B6-AF47-87FB-22312352CD75}">
      <dgm:prSet/>
      <dgm:spPr/>
    </dgm:pt>
    <dgm:pt modelId="{50783F62-FCCD-554A-98B4-FB636EBD9296}" type="sibTrans" cxnId="{80D38392-21B6-AF47-87FB-22312352CD75}">
      <dgm:prSet/>
      <dgm:spPr/>
    </dgm:pt>
    <dgm:pt modelId="{CBE35F86-88CC-2C49-9CA1-FB064C564918}">
      <dgm:prSet phldrT="[Text]"/>
      <dgm:spPr/>
      <dgm:t>
        <a:bodyPr/>
        <a:lstStyle/>
        <a:p>
          <a:r>
            <a:rPr lang="en-US" dirty="0"/>
            <a:t>art. 8 </a:t>
          </a:r>
          <a:r>
            <a:rPr lang="en-US" dirty="0" err="1"/>
            <a:t>ust</a:t>
          </a:r>
          <a:r>
            <a:rPr lang="en-US" dirty="0"/>
            <a:t>. 2</a:t>
          </a:r>
        </a:p>
      </dgm:t>
    </dgm:pt>
    <dgm:pt modelId="{588489EF-C704-AF47-855B-400022551545}" type="parTrans" cxnId="{2DD8B26B-EFA7-EC42-AAA9-99CB5558F957}">
      <dgm:prSet/>
      <dgm:spPr/>
    </dgm:pt>
    <dgm:pt modelId="{ED6554B3-4BD4-6548-81F2-9F66392C2CAE}" type="sibTrans" cxnId="{2DD8B26B-EFA7-EC42-AAA9-99CB5558F957}">
      <dgm:prSet/>
      <dgm:spPr/>
    </dgm:pt>
    <dgm:pt modelId="{3D515570-6829-B247-80CB-62A9EEBEA02F}">
      <dgm:prSet phldrT="[Text]"/>
      <dgm:spPr/>
      <dgm:t>
        <a:bodyPr/>
        <a:lstStyle/>
        <a:p>
          <a:r>
            <a:rPr lang="en-US" dirty="0" err="1"/>
            <a:t>Kodeks</a:t>
          </a:r>
          <a:r>
            <a:rPr lang="en-US" dirty="0"/>
            <a:t> </a:t>
          </a:r>
          <a:r>
            <a:rPr lang="en-US" dirty="0" err="1"/>
            <a:t>karny</a:t>
          </a:r>
          <a:r>
            <a:rPr lang="en-US" dirty="0"/>
            <a:t> z 1997 r.</a:t>
          </a:r>
        </a:p>
      </dgm:t>
    </dgm:pt>
    <dgm:pt modelId="{920B66E4-83D6-B247-B3D8-3D45DCD2D465}" type="parTrans" cxnId="{79E4278F-9048-8746-BDD7-681ADD06021F}">
      <dgm:prSet/>
      <dgm:spPr/>
    </dgm:pt>
    <dgm:pt modelId="{562DD103-41F2-8746-BED8-556576E2EE8E}" type="sibTrans" cxnId="{79E4278F-9048-8746-BDD7-681ADD06021F}">
      <dgm:prSet/>
      <dgm:spPr/>
    </dgm:pt>
    <dgm:pt modelId="{7D805BAD-79DD-0149-B363-3DBF08FF4DAC}">
      <dgm:prSet phldrT="[Text]"/>
      <dgm:spPr/>
      <dgm:t>
        <a:bodyPr/>
        <a:lstStyle/>
        <a:p>
          <a:r>
            <a:rPr lang="en-US" dirty="0" err="1"/>
            <a:t>Pozakodeksowe</a:t>
          </a:r>
          <a:r>
            <a:rPr lang="en-US" dirty="0"/>
            <a:t> </a:t>
          </a:r>
          <a:r>
            <a:rPr lang="en-US" dirty="0" err="1"/>
            <a:t>prawo</a:t>
          </a:r>
          <a:r>
            <a:rPr lang="en-US" dirty="0"/>
            <a:t> </a:t>
          </a:r>
          <a:r>
            <a:rPr lang="en-US" dirty="0" err="1"/>
            <a:t>karne</a:t>
          </a:r>
          <a:endParaRPr lang="en-US" dirty="0"/>
        </a:p>
      </dgm:t>
    </dgm:pt>
    <dgm:pt modelId="{B8FBEB6F-EF1C-0842-BEA6-BC400522A60E}" type="parTrans" cxnId="{213D5994-32C0-CE44-ACDF-91D44582EA83}">
      <dgm:prSet/>
      <dgm:spPr/>
    </dgm:pt>
    <dgm:pt modelId="{8C75ECAF-A9F7-654A-BE1B-AD5F24B03AB3}" type="sibTrans" cxnId="{213D5994-32C0-CE44-ACDF-91D44582EA83}">
      <dgm:prSet/>
      <dgm:spPr/>
      <dgm:t>
        <a:bodyPr/>
        <a:lstStyle/>
        <a:p>
          <a:endParaRPr lang="en-US"/>
        </a:p>
      </dgm:t>
    </dgm:pt>
    <dgm:pt modelId="{94460281-C8D5-9141-A373-C0894B094971}">
      <dgm:prSet/>
      <dgm:spPr/>
      <dgm:t>
        <a:bodyPr/>
        <a:lstStyle/>
        <a:p>
          <a:r>
            <a:rPr lang="en-US" dirty="0"/>
            <a:t>np. </a:t>
          </a:r>
          <a:r>
            <a:rPr lang="en-US" dirty="0" err="1"/>
            <a:t>Kodeks</a:t>
          </a:r>
          <a:r>
            <a:rPr lang="en-US" dirty="0"/>
            <a:t> </a:t>
          </a:r>
          <a:r>
            <a:rPr lang="en-US" dirty="0" err="1"/>
            <a:t>spółek</a:t>
          </a:r>
          <a:r>
            <a:rPr lang="en-US" dirty="0"/>
            <a:t> </a:t>
          </a:r>
          <a:r>
            <a:rPr lang="en-US" dirty="0" err="1"/>
            <a:t>handlowych</a:t>
          </a:r>
          <a:endParaRPr lang="en-US" dirty="0"/>
        </a:p>
      </dgm:t>
    </dgm:pt>
    <dgm:pt modelId="{EC0E95BA-2839-944F-86AF-93A7B629CF7F}" type="parTrans" cxnId="{2B9A081E-5802-724F-AAA8-488B95037674}">
      <dgm:prSet/>
      <dgm:spPr/>
    </dgm:pt>
    <dgm:pt modelId="{1D78D420-A9CA-CD4D-85CC-CDC9B4F46970}" type="sibTrans" cxnId="{2B9A081E-5802-724F-AAA8-488B95037674}">
      <dgm:prSet/>
      <dgm:spPr/>
    </dgm:pt>
    <dgm:pt modelId="{AF363C31-CD82-7545-A934-0AE28F9CC3F4}" type="pres">
      <dgm:prSet presAssocID="{649260D3-9B75-6F45-B27A-31EB6FE93ADE}" presName="linearFlow" presStyleCnt="0">
        <dgm:presLayoutVars>
          <dgm:dir/>
          <dgm:animLvl val="lvl"/>
          <dgm:resizeHandles val="exact"/>
        </dgm:presLayoutVars>
      </dgm:prSet>
      <dgm:spPr/>
    </dgm:pt>
    <dgm:pt modelId="{11F4E3E3-7F45-7D4E-B4E8-C97AA14C5627}" type="pres">
      <dgm:prSet presAssocID="{96ACB5A7-A3D7-614B-BCB3-E714DB633187}" presName="composite" presStyleCnt="0"/>
      <dgm:spPr/>
    </dgm:pt>
    <dgm:pt modelId="{691642F4-5EBD-6846-B7B0-3182911B538E}" type="pres">
      <dgm:prSet presAssocID="{96ACB5A7-A3D7-614B-BCB3-E714DB633187}" presName="parTx" presStyleLbl="node1" presStyleIdx="0" presStyleCnt="4">
        <dgm:presLayoutVars>
          <dgm:chMax val="0"/>
          <dgm:chPref val="0"/>
          <dgm:bulletEnabled val="1"/>
        </dgm:presLayoutVars>
      </dgm:prSet>
      <dgm:spPr/>
    </dgm:pt>
    <dgm:pt modelId="{766C38E6-4A8F-0240-9A41-EAD460120EAF}" type="pres">
      <dgm:prSet presAssocID="{96ACB5A7-A3D7-614B-BCB3-E714DB633187}" presName="parSh" presStyleLbl="node1" presStyleIdx="0" presStyleCnt="4"/>
      <dgm:spPr/>
    </dgm:pt>
    <dgm:pt modelId="{7D82BE85-826B-B14B-934C-D2BFE61CA9D5}" type="pres">
      <dgm:prSet presAssocID="{96ACB5A7-A3D7-614B-BCB3-E714DB633187}" presName="desTx" presStyleLbl="fgAcc1" presStyleIdx="0" presStyleCnt="4">
        <dgm:presLayoutVars>
          <dgm:bulletEnabled val="1"/>
        </dgm:presLayoutVars>
      </dgm:prSet>
      <dgm:spPr/>
    </dgm:pt>
    <dgm:pt modelId="{D7A5D422-2DBC-C545-B4ED-04561A9B639E}" type="pres">
      <dgm:prSet presAssocID="{C62461F0-5828-CE4C-A757-05E0B0EB868D}" presName="sibTrans" presStyleLbl="sibTrans2D1" presStyleIdx="0" presStyleCnt="3"/>
      <dgm:spPr/>
    </dgm:pt>
    <dgm:pt modelId="{ECEA79F3-9A97-FC48-BB80-2728F701CD62}" type="pres">
      <dgm:prSet presAssocID="{C62461F0-5828-CE4C-A757-05E0B0EB868D}" presName="connTx" presStyleLbl="sibTrans2D1" presStyleIdx="0" presStyleCnt="3"/>
      <dgm:spPr/>
    </dgm:pt>
    <dgm:pt modelId="{6B4A36D7-BB12-2147-8E8C-63E7DC5807AA}" type="pres">
      <dgm:prSet presAssocID="{D4FC7681-CF29-6F41-B1FF-B563B899FD49}" presName="composite" presStyleCnt="0"/>
      <dgm:spPr/>
    </dgm:pt>
    <dgm:pt modelId="{D1C52608-6C41-5C49-B23D-9AE62827CE1E}" type="pres">
      <dgm:prSet presAssocID="{D4FC7681-CF29-6F41-B1FF-B563B899FD49}" presName="parTx" presStyleLbl="node1" presStyleIdx="0" presStyleCnt="4">
        <dgm:presLayoutVars>
          <dgm:chMax val="0"/>
          <dgm:chPref val="0"/>
          <dgm:bulletEnabled val="1"/>
        </dgm:presLayoutVars>
      </dgm:prSet>
      <dgm:spPr/>
    </dgm:pt>
    <dgm:pt modelId="{6B05A73C-9AFB-1A4B-ADAE-EB789222F7B2}" type="pres">
      <dgm:prSet presAssocID="{D4FC7681-CF29-6F41-B1FF-B563B899FD49}" presName="parSh" presStyleLbl="node1" presStyleIdx="1" presStyleCnt="4"/>
      <dgm:spPr/>
    </dgm:pt>
    <dgm:pt modelId="{19D8981F-1D28-B441-947A-5DDB58632A1F}" type="pres">
      <dgm:prSet presAssocID="{D4FC7681-CF29-6F41-B1FF-B563B899FD49}" presName="desTx" presStyleLbl="fgAcc1" presStyleIdx="1" presStyleCnt="4">
        <dgm:presLayoutVars>
          <dgm:bulletEnabled val="1"/>
        </dgm:presLayoutVars>
      </dgm:prSet>
      <dgm:spPr/>
    </dgm:pt>
    <dgm:pt modelId="{EE2B59B7-AFA6-9F42-A44D-8F61D6493FFF}" type="pres">
      <dgm:prSet presAssocID="{85BA4E36-A3A7-694B-A75E-24D08BB5DDAF}" presName="sibTrans" presStyleLbl="sibTrans2D1" presStyleIdx="1" presStyleCnt="3"/>
      <dgm:spPr/>
    </dgm:pt>
    <dgm:pt modelId="{5582F1C3-FBED-2140-8B2C-F0076E121728}" type="pres">
      <dgm:prSet presAssocID="{85BA4E36-A3A7-694B-A75E-24D08BB5DDAF}" presName="connTx" presStyleLbl="sibTrans2D1" presStyleIdx="1" presStyleCnt="3"/>
      <dgm:spPr/>
    </dgm:pt>
    <dgm:pt modelId="{A5F8B0BF-93FE-5840-997D-B49296E1AC55}" type="pres">
      <dgm:prSet presAssocID="{5BC42917-E78C-A44E-9F0F-D2FEF89EEE52}" presName="composite" presStyleCnt="0"/>
      <dgm:spPr/>
    </dgm:pt>
    <dgm:pt modelId="{B5DA60F3-E51F-4F4C-9D9D-3395D6D24895}" type="pres">
      <dgm:prSet presAssocID="{5BC42917-E78C-A44E-9F0F-D2FEF89EEE52}" presName="parTx" presStyleLbl="node1" presStyleIdx="1" presStyleCnt="4">
        <dgm:presLayoutVars>
          <dgm:chMax val="0"/>
          <dgm:chPref val="0"/>
          <dgm:bulletEnabled val="1"/>
        </dgm:presLayoutVars>
      </dgm:prSet>
      <dgm:spPr/>
    </dgm:pt>
    <dgm:pt modelId="{9F9D681E-8187-3542-924E-616BBD238E1F}" type="pres">
      <dgm:prSet presAssocID="{5BC42917-E78C-A44E-9F0F-D2FEF89EEE52}" presName="parSh" presStyleLbl="node1" presStyleIdx="2" presStyleCnt="4"/>
      <dgm:spPr/>
    </dgm:pt>
    <dgm:pt modelId="{D9371200-33E7-6045-8170-4A750E5ECB72}" type="pres">
      <dgm:prSet presAssocID="{5BC42917-E78C-A44E-9F0F-D2FEF89EEE52}" presName="desTx" presStyleLbl="fgAcc1" presStyleIdx="2" presStyleCnt="4" custAng="10800000" custFlipVert="1" custScaleY="57189" custLinFactNeighborX="180" custLinFactNeighborY="-18752">
        <dgm:presLayoutVars>
          <dgm:bulletEnabled val="1"/>
        </dgm:presLayoutVars>
      </dgm:prSet>
      <dgm:spPr/>
    </dgm:pt>
    <dgm:pt modelId="{3167ACF3-7539-0047-8EA2-124D2AA93E3F}" type="pres">
      <dgm:prSet presAssocID="{4C457007-2E3D-C542-9C7E-3388E0ECCE38}" presName="sibTrans" presStyleLbl="sibTrans2D1" presStyleIdx="2" presStyleCnt="3"/>
      <dgm:spPr/>
    </dgm:pt>
    <dgm:pt modelId="{971FC61E-DDAE-5F44-B7CB-E7CA0229737F}" type="pres">
      <dgm:prSet presAssocID="{4C457007-2E3D-C542-9C7E-3388E0ECCE38}" presName="connTx" presStyleLbl="sibTrans2D1" presStyleIdx="2" presStyleCnt="3"/>
      <dgm:spPr/>
    </dgm:pt>
    <dgm:pt modelId="{23AFD497-5784-1143-9CE5-80134DDE169B}" type="pres">
      <dgm:prSet presAssocID="{7D805BAD-79DD-0149-B363-3DBF08FF4DAC}" presName="composite" presStyleCnt="0"/>
      <dgm:spPr/>
    </dgm:pt>
    <dgm:pt modelId="{5177825B-52E2-9B46-B107-974A3219FD8F}" type="pres">
      <dgm:prSet presAssocID="{7D805BAD-79DD-0149-B363-3DBF08FF4DAC}" presName="parTx" presStyleLbl="node1" presStyleIdx="2" presStyleCnt="4">
        <dgm:presLayoutVars>
          <dgm:chMax val="0"/>
          <dgm:chPref val="0"/>
          <dgm:bulletEnabled val="1"/>
        </dgm:presLayoutVars>
      </dgm:prSet>
      <dgm:spPr/>
    </dgm:pt>
    <dgm:pt modelId="{F7AA1912-9A2C-0948-AA91-578211841937}" type="pres">
      <dgm:prSet presAssocID="{7D805BAD-79DD-0149-B363-3DBF08FF4DAC}" presName="parSh" presStyleLbl="node1" presStyleIdx="3" presStyleCnt="4"/>
      <dgm:spPr/>
    </dgm:pt>
    <dgm:pt modelId="{C53CF8CB-3701-4C41-8D37-15495F13F52F}" type="pres">
      <dgm:prSet presAssocID="{7D805BAD-79DD-0149-B363-3DBF08FF4DAC}" presName="desTx" presStyleLbl="fgAcc1" presStyleIdx="3" presStyleCnt="4" custScaleY="78205">
        <dgm:presLayoutVars>
          <dgm:bulletEnabled val="1"/>
        </dgm:presLayoutVars>
      </dgm:prSet>
      <dgm:spPr/>
    </dgm:pt>
  </dgm:ptLst>
  <dgm:cxnLst>
    <dgm:cxn modelId="{10342D08-5310-BB4C-8EF9-4C9C5DAE3EC8}" type="presOf" srcId="{A870418E-892F-C94A-A928-94F255B92C79}" destId="{7D82BE85-826B-B14B-934C-D2BFE61CA9D5}" srcOrd="0" destOrd="1" presId="urn:microsoft.com/office/officeart/2005/8/layout/process3"/>
    <dgm:cxn modelId="{2B9A081E-5802-724F-AAA8-488B95037674}" srcId="{7D805BAD-79DD-0149-B363-3DBF08FF4DAC}" destId="{94460281-C8D5-9141-A373-C0894B094971}" srcOrd="0" destOrd="0" parTransId="{EC0E95BA-2839-944F-86AF-93A7B629CF7F}" sibTransId="{1D78D420-A9CA-CD4D-85CC-CDC9B4F46970}"/>
    <dgm:cxn modelId="{27A1E330-7ABE-174C-AADC-2E6F551AF2A8}" type="presOf" srcId="{96ACB5A7-A3D7-614B-BCB3-E714DB633187}" destId="{691642F4-5EBD-6846-B7B0-3182911B538E}" srcOrd="0" destOrd="0" presId="urn:microsoft.com/office/officeart/2005/8/layout/process3"/>
    <dgm:cxn modelId="{02CC8D34-CC18-8540-8C50-8D2AA1F347E3}" type="presOf" srcId="{7D805BAD-79DD-0149-B363-3DBF08FF4DAC}" destId="{F7AA1912-9A2C-0948-AA91-578211841937}" srcOrd="1" destOrd="0" presId="urn:microsoft.com/office/officeart/2005/8/layout/process3"/>
    <dgm:cxn modelId="{6E6D383A-C476-BF4C-BD78-94DE45C6F886}" type="presOf" srcId="{85BA4E36-A3A7-694B-A75E-24D08BB5DDAF}" destId="{5582F1C3-FBED-2140-8B2C-F0076E121728}" srcOrd="1" destOrd="0" presId="urn:microsoft.com/office/officeart/2005/8/layout/process3"/>
    <dgm:cxn modelId="{8908CF3A-0559-E44D-BA78-1AD1FEBB829A}" type="presOf" srcId="{7D9955DC-B837-7E4F-8583-E8E63C3F6305}" destId="{19D8981F-1D28-B441-947A-5DDB58632A1F}" srcOrd="0" destOrd="0" presId="urn:microsoft.com/office/officeart/2005/8/layout/process3"/>
    <dgm:cxn modelId="{8F90DE3F-02E1-9143-A466-A5FCB505E9C2}" type="presOf" srcId="{D4FC7681-CF29-6F41-B1FF-B563B899FD49}" destId="{6B05A73C-9AFB-1A4B-ADAE-EB789222F7B2}" srcOrd="1" destOrd="0" presId="urn:microsoft.com/office/officeart/2005/8/layout/process3"/>
    <dgm:cxn modelId="{0A9F9540-D68E-8547-B8BE-A428C44F7BF5}" type="presOf" srcId="{94460281-C8D5-9141-A373-C0894B094971}" destId="{C53CF8CB-3701-4C41-8D37-15495F13F52F}" srcOrd="0" destOrd="0" presId="urn:microsoft.com/office/officeart/2005/8/layout/process3"/>
    <dgm:cxn modelId="{E6A9B84B-0FB8-CF4E-B38F-DFC7345CD2B4}" type="presOf" srcId="{D4FC7681-CF29-6F41-B1FF-B563B899FD49}" destId="{D1C52608-6C41-5C49-B23D-9AE62827CE1E}" srcOrd="0" destOrd="0" presId="urn:microsoft.com/office/officeart/2005/8/layout/process3"/>
    <dgm:cxn modelId="{B9EF0C51-DA88-C74A-A2C2-BB1A0446DE5B}" srcId="{649260D3-9B75-6F45-B27A-31EB6FE93ADE}" destId="{96ACB5A7-A3D7-614B-BCB3-E714DB633187}" srcOrd="0" destOrd="0" parTransId="{8985D0F3-B9BE-8B4E-80C3-19349EE66E3A}" sibTransId="{C62461F0-5828-CE4C-A757-05E0B0EB868D}"/>
    <dgm:cxn modelId="{56662756-2C3A-4A40-B411-FCB8A5ABA03E}" type="presOf" srcId="{C62461F0-5828-CE4C-A757-05E0B0EB868D}" destId="{ECEA79F3-9A97-FC48-BB80-2728F701CD62}" srcOrd="1" destOrd="0" presId="urn:microsoft.com/office/officeart/2005/8/layout/process3"/>
    <dgm:cxn modelId="{8FCE4756-ABAD-CD48-9988-C390445E7435}" type="presOf" srcId="{96ACB5A7-A3D7-614B-BCB3-E714DB633187}" destId="{766C38E6-4A8F-0240-9A41-EAD460120EAF}" srcOrd="1" destOrd="0" presId="urn:microsoft.com/office/officeart/2005/8/layout/process3"/>
    <dgm:cxn modelId="{861B565A-68BA-0E4A-A655-A7FFD5BA9C53}" type="presOf" srcId="{4C457007-2E3D-C542-9C7E-3388E0ECCE38}" destId="{3167ACF3-7539-0047-8EA2-124D2AA93E3F}" srcOrd="0" destOrd="0" presId="urn:microsoft.com/office/officeart/2005/8/layout/process3"/>
    <dgm:cxn modelId="{93A7925E-09EB-1A4E-8D5A-7D880F2F307F}" type="presOf" srcId="{3D515570-6829-B247-80CB-62A9EEBEA02F}" destId="{D9371200-33E7-6045-8170-4A750E5ECB72}" srcOrd="0" destOrd="0" presId="urn:microsoft.com/office/officeart/2005/8/layout/process3"/>
    <dgm:cxn modelId="{FF65A56A-F5C3-F049-80B3-431EC266F86C}" type="presOf" srcId="{CBE35F86-88CC-2C49-9CA1-FB064C564918}" destId="{7D82BE85-826B-B14B-934C-D2BFE61CA9D5}" srcOrd="0" destOrd="2" presId="urn:microsoft.com/office/officeart/2005/8/layout/process3"/>
    <dgm:cxn modelId="{2DD8B26B-EFA7-EC42-AAA9-99CB5558F957}" srcId="{96ACB5A7-A3D7-614B-BCB3-E714DB633187}" destId="{CBE35F86-88CC-2C49-9CA1-FB064C564918}" srcOrd="2" destOrd="0" parTransId="{588489EF-C704-AF47-855B-400022551545}" sibTransId="{ED6554B3-4BD4-6548-81F2-9F66392C2CAE}"/>
    <dgm:cxn modelId="{6F2CEA71-9FEC-CF4D-91E3-C74FBF8DCCA1}" type="presOf" srcId="{779FB249-3DEC-204D-9801-9741C272DBFD}" destId="{7D82BE85-826B-B14B-934C-D2BFE61CA9D5}" srcOrd="0" destOrd="0" presId="urn:microsoft.com/office/officeart/2005/8/layout/process3"/>
    <dgm:cxn modelId="{2BC0EF7B-37E3-A447-96B5-7F6A85DFF58A}" type="presOf" srcId="{C62461F0-5828-CE4C-A757-05E0B0EB868D}" destId="{D7A5D422-2DBC-C545-B4ED-04561A9B639E}" srcOrd="0" destOrd="0" presId="urn:microsoft.com/office/officeart/2005/8/layout/process3"/>
    <dgm:cxn modelId="{BD0B3781-8D46-4B41-A70B-0B13F898CF97}" type="presOf" srcId="{4C457007-2E3D-C542-9C7E-3388E0ECCE38}" destId="{971FC61E-DDAE-5F44-B7CB-E7CA0229737F}" srcOrd="1" destOrd="0" presId="urn:microsoft.com/office/officeart/2005/8/layout/process3"/>
    <dgm:cxn modelId="{530CCD81-AE2C-6A4B-AA3B-7ACED1289829}" srcId="{649260D3-9B75-6F45-B27A-31EB6FE93ADE}" destId="{5BC42917-E78C-A44E-9F0F-D2FEF89EEE52}" srcOrd="2" destOrd="0" parTransId="{DF374603-487C-3B4A-8215-E3ED7DBBEFD9}" sibTransId="{4C457007-2E3D-C542-9C7E-3388E0ECCE38}"/>
    <dgm:cxn modelId="{BCE2A682-4AD6-6844-AE32-7C5352118838}" type="presOf" srcId="{85BA4E36-A3A7-694B-A75E-24D08BB5DDAF}" destId="{EE2B59B7-AFA6-9F42-A44D-8F61D6493FFF}" srcOrd="0" destOrd="0" presId="urn:microsoft.com/office/officeart/2005/8/layout/process3"/>
    <dgm:cxn modelId="{79E4278F-9048-8746-BDD7-681ADD06021F}" srcId="{5BC42917-E78C-A44E-9F0F-D2FEF89EEE52}" destId="{3D515570-6829-B247-80CB-62A9EEBEA02F}" srcOrd="0" destOrd="0" parTransId="{920B66E4-83D6-B247-B3D8-3D45DCD2D465}" sibTransId="{562DD103-41F2-8746-BED8-556576E2EE8E}"/>
    <dgm:cxn modelId="{80D38392-21B6-AF47-87FB-22312352CD75}" srcId="{96ACB5A7-A3D7-614B-BCB3-E714DB633187}" destId="{A870418E-892F-C94A-A928-94F255B92C79}" srcOrd="1" destOrd="0" parTransId="{19312660-5DE2-4943-81B7-7AC0F4BE807B}" sibTransId="{50783F62-FCCD-554A-98B4-FB636EBD9296}"/>
    <dgm:cxn modelId="{213D5994-32C0-CE44-ACDF-91D44582EA83}" srcId="{649260D3-9B75-6F45-B27A-31EB6FE93ADE}" destId="{7D805BAD-79DD-0149-B363-3DBF08FF4DAC}" srcOrd="3" destOrd="0" parTransId="{B8FBEB6F-EF1C-0842-BEA6-BC400522A60E}" sibTransId="{8C75ECAF-A9F7-654A-BE1B-AD5F24B03AB3}"/>
    <dgm:cxn modelId="{1E8F1BA4-A7D5-154A-81C1-C6B671160919}" srcId="{D4FC7681-CF29-6F41-B1FF-B563B899FD49}" destId="{7D9955DC-B837-7E4F-8583-E8E63C3F6305}" srcOrd="0" destOrd="0" parTransId="{55C8583B-D640-AB48-BA57-89A3166124A0}" sibTransId="{616A56DF-9663-EA49-B74D-0C876C725452}"/>
    <dgm:cxn modelId="{8B1E65BF-6A7D-CB4A-8882-1166F81003DD}" type="presOf" srcId="{5BC42917-E78C-A44E-9F0F-D2FEF89EEE52}" destId="{B5DA60F3-E51F-4F4C-9D9D-3395D6D24895}" srcOrd="0" destOrd="0" presId="urn:microsoft.com/office/officeart/2005/8/layout/process3"/>
    <dgm:cxn modelId="{DCA7C5C1-767B-3F42-9F70-795D46B94B34}" srcId="{96ACB5A7-A3D7-614B-BCB3-E714DB633187}" destId="{779FB249-3DEC-204D-9801-9741C272DBFD}" srcOrd="0" destOrd="0" parTransId="{266BB959-06EE-AF44-9DE8-63772B3B6C43}" sibTransId="{5E23040A-07CC-9C43-B13D-E0D52698AF97}"/>
    <dgm:cxn modelId="{8D0EF5CB-A2D6-D64E-955F-B653A416882A}" type="presOf" srcId="{649260D3-9B75-6F45-B27A-31EB6FE93ADE}" destId="{AF363C31-CD82-7545-A934-0AE28F9CC3F4}" srcOrd="0" destOrd="0" presId="urn:microsoft.com/office/officeart/2005/8/layout/process3"/>
    <dgm:cxn modelId="{DE53FED1-626D-0D41-9F49-145E5259224F}" type="presOf" srcId="{7D805BAD-79DD-0149-B363-3DBF08FF4DAC}" destId="{5177825B-52E2-9B46-B107-974A3219FD8F}" srcOrd="0" destOrd="0" presId="urn:microsoft.com/office/officeart/2005/8/layout/process3"/>
    <dgm:cxn modelId="{03BE0EE4-DD33-5A4F-962D-530F88D3B31C}" srcId="{649260D3-9B75-6F45-B27A-31EB6FE93ADE}" destId="{D4FC7681-CF29-6F41-B1FF-B563B899FD49}" srcOrd="1" destOrd="0" parTransId="{360EE5EE-DA47-574F-95A8-08EEAA07650E}" sibTransId="{85BA4E36-A3A7-694B-A75E-24D08BB5DDAF}"/>
    <dgm:cxn modelId="{7EDFDEE8-28E3-734D-AC4A-A614C0DF78D3}" type="presOf" srcId="{5BC42917-E78C-A44E-9F0F-D2FEF89EEE52}" destId="{9F9D681E-8187-3542-924E-616BBD238E1F}" srcOrd="1" destOrd="0" presId="urn:microsoft.com/office/officeart/2005/8/layout/process3"/>
    <dgm:cxn modelId="{B33C8189-5A0E-5247-B8D9-9EDA410A1B39}" type="presParOf" srcId="{AF363C31-CD82-7545-A934-0AE28F9CC3F4}" destId="{11F4E3E3-7F45-7D4E-B4E8-C97AA14C5627}" srcOrd="0" destOrd="0" presId="urn:microsoft.com/office/officeart/2005/8/layout/process3"/>
    <dgm:cxn modelId="{ECF22CD2-BCE2-3149-A4E6-CA4CC7BD62F1}" type="presParOf" srcId="{11F4E3E3-7F45-7D4E-B4E8-C97AA14C5627}" destId="{691642F4-5EBD-6846-B7B0-3182911B538E}" srcOrd="0" destOrd="0" presId="urn:microsoft.com/office/officeart/2005/8/layout/process3"/>
    <dgm:cxn modelId="{B391D0F1-A5A0-5A4C-BA29-D240FE70A2A0}" type="presParOf" srcId="{11F4E3E3-7F45-7D4E-B4E8-C97AA14C5627}" destId="{766C38E6-4A8F-0240-9A41-EAD460120EAF}" srcOrd="1" destOrd="0" presId="urn:microsoft.com/office/officeart/2005/8/layout/process3"/>
    <dgm:cxn modelId="{37C9017F-B900-7242-9E1C-C3F4A290F5C9}" type="presParOf" srcId="{11F4E3E3-7F45-7D4E-B4E8-C97AA14C5627}" destId="{7D82BE85-826B-B14B-934C-D2BFE61CA9D5}" srcOrd="2" destOrd="0" presId="urn:microsoft.com/office/officeart/2005/8/layout/process3"/>
    <dgm:cxn modelId="{7D250B3D-5C3F-1B4F-97C8-F5E700BDF3B9}" type="presParOf" srcId="{AF363C31-CD82-7545-A934-0AE28F9CC3F4}" destId="{D7A5D422-2DBC-C545-B4ED-04561A9B639E}" srcOrd="1" destOrd="0" presId="urn:microsoft.com/office/officeart/2005/8/layout/process3"/>
    <dgm:cxn modelId="{5F73183B-59DE-8449-BFD3-A8561967E227}" type="presParOf" srcId="{D7A5D422-2DBC-C545-B4ED-04561A9B639E}" destId="{ECEA79F3-9A97-FC48-BB80-2728F701CD62}" srcOrd="0" destOrd="0" presId="urn:microsoft.com/office/officeart/2005/8/layout/process3"/>
    <dgm:cxn modelId="{56DCD43F-5B1D-D445-B39B-3743C370108C}" type="presParOf" srcId="{AF363C31-CD82-7545-A934-0AE28F9CC3F4}" destId="{6B4A36D7-BB12-2147-8E8C-63E7DC5807AA}" srcOrd="2" destOrd="0" presId="urn:microsoft.com/office/officeart/2005/8/layout/process3"/>
    <dgm:cxn modelId="{E33442EE-955F-F147-9F55-4A2B134B9658}" type="presParOf" srcId="{6B4A36D7-BB12-2147-8E8C-63E7DC5807AA}" destId="{D1C52608-6C41-5C49-B23D-9AE62827CE1E}" srcOrd="0" destOrd="0" presId="urn:microsoft.com/office/officeart/2005/8/layout/process3"/>
    <dgm:cxn modelId="{1D99992E-8827-8141-AAFD-549FDD7EDB53}" type="presParOf" srcId="{6B4A36D7-BB12-2147-8E8C-63E7DC5807AA}" destId="{6B05A73C-9AFB-1A4B-ADAE-EB789222F7B2}" srcOrd="1" destOrd="0" presId="urn:microsoft.com/office/officeart/2005/8/layout/process3"/>
    <dgm:cxn modelId="{F6899DD9-B0F5-0347-9048-4E730568B85A}" type="presParOf" srcId="{6B4A36D7-BB12-2147-8E8C-63E7DC5807AA}" destId="{19D8981F-1D28-B441-947A-5DDB58632A1F}" srcOrd="2" destOrd="0" presId="urn:microsoft.com/office/officeart/2005/8/layout/process3"/>
    <dgm:cxn modelId="{98B8B54A-19FE-C74A-AA2D-2DD44EDE8DDD}" type="presParOf" srcId="{AF363C31-CD82-7545-A934-0AE28F9CC3F4}" destId="{EE2B59B7-AFA6-9F42-A44D-8F61D6493FFF}" srcOrd="3" destOrd="0" presId="urn:microsoft.com/office/officeart/2005/8/layout/process3"/>
    <dgm:cxn modelId="{94A1AE58-AC26-B44C-AAE1-17E14D9C51A8}" type="presParOf" srcId="{EE2B59B7-AFA6-9F42-A44D-8F61D6493FFF}" destId="{5582F1C3-FBED-2140-8B2C-F0076E121728}" srcOrd="0" destOrd="0" presId="urn:microsoft.com/office/officeart/2005/8/layout/process3"/>
    <dgm:cxn modelId="{185BB313-6A2E-954C-A4E2-5BA3C0277CAD}" type="presParOf" srcId="{AF363C31-CD82-7545-A934-0AE28F9CC3F4}" destId="{A5F8B0BF-93FE-5840-997D-B49296E1AC55}" srcOrd="4" destOrd="0" presId="urn:microsoft.com/office/officeart/2005/8/layout/process3"/>
    <dgm:cxn modelId="{35213A0B-A3AC-E94D-B53E-0EB5AB1AD54D}" type="presParOf" srcId="{A5F8B0BF-93FE-5840-997D-B49296E1AC55}" destId="{B5DA60F3-E51F-4F4C-9D9D-3395D6D24895}" srcOrd="0" destOrd="0" presId="urn:microsoft.com/office/officeart/2005/8/layout/process3"/>
    <dgm:cxn modelId="{4FF5DB8D-F185-3A42-8A74-149415818AEC}" type="presParOf" srcId="{A5F8B0BF-93FE-5840-997D-B49296E1AC55}" destId="{9F9D681E-8187-3542-924E-616BBD238E1F}" srcOrd="1" destOrd="0" presId="urn:microsoft.com/office/officeart/2005/8/layout/process3"/>
    <dgm:cxn modelId="{55463CD0-BC00-7649-BAE6-93F250935A1B}" type="presParOf" srcId="{A5F8B0BF-93FE-5840-997D-B49296E1AC55}" destId="{D9371200-33E7-6045-8170-4A750E5ECB72}" srcOrd="2" destOrd="0" presId="urn:microsoft.com/office/officeart/2005/8/layout/process3"/>
    <dgm:cxn modelId="{FFD51EEA-3C62-8944-9F56-DADC30F3192D}" type="presParOf" srcId="{AF363C31-CD82-7545-A934-0AE28F9CC3F4}" destId="{3167ACF3-7539-0047-8EA2-124D2AA93E3F}" srcOrd="5" destOrd="0" presId="urn:microsoft.com/office/officeart/2005/8/layout/process3"/>
    <dgm:cxn modelId="{89C080D6-5739-4748-9918-2B6690AF5C00}" type="presParOf" srcId="{3167ACF3-7539-0047-8EA2-124D2AA93E3F}" destId="{971FC61E-DDAE-5F44-B7CB-E7CA0229737F}" srcOrd="0" destOrd="0" presId="urn:microsoft.com/office/officeart/2005/8/layout/process3"/>
    <dgm:cxn modelId="{F6B1D129-5B08-0B49-B332-33B5AEECD330}" type="presParOf" srcId="{AF363C31-CD82-7545-A934-0AE28F9CC3F4}" destId="{23AFD497-5784-1143-9CE5-80134DDE169B}" srcOrd="6" destOrd="0" presId="urn:microsoft.com/office/officeart/2005/8/layout/process3"/>
    <dgm:cxn modelId="{D2A49AE5-4ADC-4A41-A464-89F37D2860A7}" type="presParOf" srcId="{23AFD497-5784-1143-9CE5-80134DDE169B}" destId="{5177825B-52E2-9B46-B107-974A3219FD8F}" srcOrd="0" destOrd="0" presId="urn:microsoft.com/office/officeart/2005/8/layout/process3"/>
    <dgm:cxn modelId="{C8444A36-1C34-C64E-BB3E-061732CA61E4}" type="presParOf" srcId="{23AFD497-5784-1143-9CE5-80134DDE169B}" destId="{F7AA1912-9A2C-0948-AA91-578211841937}" srcOrd="1" destOrd="0" presId="urn:microsoft.com/office/officeart/2005/8/layout/process3"/>
    <dgm:cxn modelId="{24848137-6B2D-744A-B128-DA8289BE6DB7}" type="presParOf" srcId="{23AFD497-5784-1143-9CE5-80134DDE169B}" destId="{C53CF8CB-3701-4C41-8D37-15495F13F52F}"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9F01A9B-3E19-604E-8360-42BACF13259F}" type="doc">
      <dgm:prSet loTypeId="urn:microsoft.com/office/officeart/2005/8/layout/hChevron3" loCatId="" qsTypeId="urn:microsoft.com/office/officeart/2005/8/quickstyle/simple1" qsCatId="simple" csTypeId="urn:microsoft.com/office/officeart/2005/8/colors/accent1_2" csCatId="accent1" phldr="1"/>
      <dgm:spPr/>
    </dgm:pt>
    <dgm:pt modelId="{B39CCE4C-538F-F846-983F-51B55A34DCAB}">
      <dgm:prSet phldrT="[Text]"/>
      <dgm:spPr/>
      <dgm:t>
        <a:bodyPr/>
        <a:lstStyle/>
        <a:p>
          <a:r>
            <a:rPr lang="en-US" dirty="0"/>
            <a:t>Moment </a:t>
          </a:r>
          <a:r>
            <a:rPr lang="en-US" dirty="0" err="1"/>
            <a:t>popełnienia</a:t>
          </a:r>
          <a:r>
            <a:rPr lang="en-US" dirty="0"/>
            <a:t> </a:t>
          </a:r>
          <a:r>
            <a:rPr lang="en-US" dirty="0" err="1"/>
            <a:t>przestępstwa</a:t>
          </a:r>
          <a:endParaRPr lang="en-US" dirty="0"/>
        </a:p>
      </dgm:t>
    </dgm:pt>
    <dgm:pt modelId="{D2749A97-C2B1-BF45-9AD3-89FA408BB904}" type="parTrans" cxnId="{70A2BB84-2E4F-6941-AB9C-9B1F8A830D26}">
      <dgm:prSet/>
      <dgm:spPr/>
      <dgm:t>
        <a:bodyPr/>
        <a:lstStyle/>
        <a:p>
          <a:endParaRPr lang="en-US"/>
        </a:p>
      </dgm:t>
    </dgm:pt>
    <dgm:pt modelId="{07ECC5F0-311F-FB49-8E75-69A529153EFB}" type="sibTrans" cxnId="{70A2BB84-2E4F-6941-AB9C-9B1F8A830D26}">
      <dgm:prSet/>
      <dgm:spPr/>
      <dgm:t>
        <a:bodyPr/>
        <a:lstStyle/>
        <a:p>
          <a:endParaRPr lang="en-US"/>
        </a:p>
      </dgm:t>
    </dgm:pt>
    <dgm:pt modelId="{EFF93238-D5CD-A242-8E98-A3398D62222A}">
      <dgm:prSet phldrT="[Text]"/>
      <dgm:spPr/>
      <dgm:t>
        <a:bodyPr/>
        <a:lstStyle/>
        <a:p>
          <a:r>
            <a:rPr lang="en-US" dirty="0" err="1"/>
            <a:t>Zmiana</a:t>
          </a:r>
          <a:r>
            <a:rPr lang="en-US" dirty="0"/>
            <a:t> </a:t>
          </a:r>
          <a:r>
            <a:rPr lang="en-US" dirty="0" err="1"/>
            <a:t>ustawy</a:t>
          </a:r>
          <a:endParaRPr lang="en-US" dirty="0"/>
        </a:p>
      </dgm:t>
    </dgm:pt>
    <dgm:pt modelId="{E1F04345-7830-0F4D-B09B-A7B74494BC75}" type="parTrans" cxnId="{6D38BDE1-E3E9-6C43-8280-BF0C71B459DA}">
      <dgm:prSet/>
      <dgm:spPr/>
      <dgm:t>
        <a:bodyPr/>
        <a:lstStyle/>
        <a:p>
          <a:endParaRPr lang="en-US"/>
        </a:p>
      </dgm:t>
    </dgm:pt>
    <dgm:pt modelId="{701E8980-1ACB-0542-A40F-0D2E46436239}" type="sibTrans" cxnId="{6D38BDE1-E3E9-6C43-8280-BF0C71B459DA}">
      <dgm:prSet/>
      <dgm:spPr/>
      <dgm:t>
        <a:bodyPr/>
        <a:lstStyle/>
        <a:p>
          <a:endParaRPr lang="en-US"/>
        </a:p>
      </dgm:t>
    </dgm:pt>
    <dgm:pt modelId="{DAB06543-0846-294E-B01F-0BEC24F48BD0}">
      <dgm:prSet phldrT="[Text]"/>
      <dgm:spPr/>
      <dgm:t>
        <a:bodyPr/>
        <a:lstStyle/>
        <a:p>
          <a:r>
            <a:rPr lang="en-US" dirty="0"/>
            <a:t>Moment </a:t>
          </a:r>
          <a:r>
            <a:rPr lang="en-US" dirty="0" err="1"/>
            <a:t>orzekania</a:t>
          </a:r>
          <a:endParaRPr lang="en-US" dirty="0"/>
        </a:p>
      </dgm:t>
    </dgm:pt>
    <dgm:pt modelId="{34789AFB-8E7B-E44F-BC3C-C74DAD63BFE9}" type="parTrans" cxnId="{16872BC6-BD91-D44F-9232-3672C1C00938}">
      <dgm:prSet/>
      <dgm:spPr/>
      <dgm:t>
        <a:bodyPr/>
        <a:lstStyle/>
        <a:p>
          <a:endParaRPr lang="en-US"/>
        </a:p>
      </dgm:t>
    </dgm:pt>
    <dgm:pt modelId="{6C1E9CCD-2482-D247-9F4F-30E07FFA5BDD}" type="sibTrans" cxnId="{16872BC6-BD91-D44F-9232-3672C1C00938}">
      <dgm:prSet/>
      <dgm:spPr/>
      <dgm:t>
        <a:bodyPr/>
        <a:lstStyle/>
        <a:p>
          <a:endParaRPr lang="en-US"/>
        </a:p>
      </dgm:t>
    </dgm:pt>
    <dgm:pt modelId="{9FA946D0-4E1D-E84E-A20E-517F9B470371}" type="pres">
      <dgm:prSet presAssocID="{F9F01A9B-3E19-604E-8360-42BACF13259F}" presName="Name0" presStyleCnt="0">
        <dgm:presLayoutVars>
          <dgm:dir/>
          <dgm:resizeHandles val="exact"/>
        </dgm:presLayoutVars>
      </dgm:prSet>
      <dgm:spPr/>
    </dgm:pt>
    <dgm:pt modelId="{2DE68C5A-6E53-BF44-AB50-AB83FDB9969B}" type="pres">
      <dgm:prSet presAssocID="{B39CCE4C-538F-F846-983F-51B55A34DCAB}" presName="parTxOnly" presStyleLbl="node1" presStyleIdx="0" presStyleCnt="3">
        <dgm:presLayoutVars>
          <dgm:bulletEnabled val="1"/>
        </dgm:presLayoutVars>
      </dgm:prSet>
      <dgm:spPr/>
    </dgm:pt>
    <dgm:pt modelId="{2D9BEC78-1E92-EF4C-8F28-4BA5796B6421}" type="pres">
      <dgm:prSet presAssocID="{07ECC5F0-311F-FB49-8E75-69A529153EFB}" presName="parSpace" presStyleCnt="0"/>
      <dgm:spPr/>
    </dgm:pt>
    <dgm:pt modelId="{9B19286F-CE7C-3247-99FA-0EE5E408E80A}" type="pres">
      <dgm:prSet presAssocID="{EFF93238-D5CD-A242-8E98-A3398D62222A}" presName="parTxOnly" presStyleLbl="node1" presStyleIdx="1" presStyleCnt="3">
        <dgm:presLayoutVars>
          <dgm:bulletEnabled val="1"/>
        </dgm:presLayoutVars>
      </dgm:prSet>
      <dgm:spPr/>
    </dgm:pt>
    <dgm:pt modelId="{1E1922D1-B84A-3E44-99E0-CDDFB71285F7}" type="pres">
      <dgm:prSet presAssocID="{701E8980-1ACB-0542-A40F-0D2E46436239}" presName="parSpace" presStyleCnt="0"/>
      <dgm:spPr/>
    </dgm:pt>
    <dgm:pt modelId="{E9FDFE0A-ADB9-BC47-9E89-810942D6AD1B}" type="pres">
      <dgm:prSet presAssocID="{DAB06543-0846-294E-B01F-0BEC24F48BD0}" presName="parTxOnly" presStyleLbl="node1" presStyleIdx="2" presStyleCnt="3">
        <dgm:presLayoutVars>
          <dgm:bulletEnabled val="1"/>
        </dgm:presLayoutVars>
      </dgm:prSet>
      <dgm:spPr/>
    </dgm:pt>
  </dgm:ptLst>
  <dgm:cxnLst>
    <dgm:cxn modelId="{70A2BB84-2E4F-6941-AB9C-9B1F8A830D26}" srcId="{F9F01A9B-3E19-604E-8360-42BACF13259F}" destId="{B39CCE4C-538F-F846-983F-51B55A34DCAB}" srcOrd="0" destOrd="0" parTransId="{D2749A97-C2B1-BF45-9AD3-89FA408BB904}" sibTransId="{07ECC5F0-311F-FB49-8E75-69A529153EFB}"/>
    <dgm:cxn modelId="{A82B79B3-41E9-1045-A5D9-D682F2C799EC}" type="presOf" srcId="{EFF93238-D5CD-A242-8E98-A3398D62222A}" destId="{9B19286F-CE7C-3247-99FA-0EE5E408E80A}" srcOrd="0" destOrd="0" presId="urn:microsoft.com/office/officeart/2005/8/layout/hChevron3"/>
    <dgm:cxn modelId="{7EF515B8-DFB1-7E40-93A1-E17CBC046F1D}" type="presOf" srcId="{DAB06543-0846-294E-B01F-0BEC24F48BD0}" destId="{E9FDFE0A-ADB9-BC47-9E89-810942D6AD1B}" srcOrd="0" destOrd="0" presId="urn:microsoft.com/office/officeart/2005/8/layout/hChevron3"/>
    <dgm:cxn modelId="{16872BC6-BD91-D44F-9232-3672C1C00938}" srcId="{F9F01A9B-3E19-604E-8360-42BACF13259F}" destId="{DAB06543-0846-294E-B01F-0BEC24F48BD0}" srcOrd="2" destOrd="0" parTransId="{34789AFB-8E7B-E44F-BC3C-C74DAD63BFE9}" sibTransId="{6C1E9CCD-2482-D247-9F4F-30E07FFA5BDD}"/>
    <dgm:cxn modelId="{48865CC9-890F-D84A-AD09-D9B26B621340}" type="presOf" srcId="{F9F01A9B-3E19-604E-8360-42BACF13259F}" destId="{9FA946D0-4E1D-E84E-A20E-517F9B470371}" srcOrd="0" destOrd="0" presId="urn:microsoft.com/office/officeart/2005/8/layout/hChevron3"/>
    <dgm:cxn modelId="{6D38BDE1-E3E9-6C43-8280-BF0C71B459DA}" srcId="{F9F01A9B-3E19-604E-8360-42BACF13259F}" destId="{EFF93238-D5CD-A242-8E98-A3398D62222A}" srcOrd="1" destOrd="0" parTransId="{E1F04345-7830-0F4D-B09B-A7B74494BC75}" sibTransId="{701E8980-1ACB-0542-A40F-0D2E46436239}"/>
    <dgm:cxn modelId="{B2F874F6-B3AC-1042-ADF4-5C0993EF053D}" type="presOf" srcId="{B39CCE4C-538F-F846-983F-51B55A34DCAB}" destId="{2DE68C5A-6E53-BF44-AB50-AB83FDB9969B}" srcOrd="0" destOrd="0" presId="urn:microsoft.com/office/officeart/2005/8/layout/hChevron3"/>
    <dgm:cxn modelId="{7684D0AC-F1E8-AB4E-89E5-432EB6DD3555}" type="presParOf" srcId="{9FA946D0-4E1D-E84E-A20E-517F9B470371}" destId="{2DE68C5A-6E53-BF44-AB50-AB83FDB9969B}" srcOrd="0" destOrd="0" presId="urn:microsoft.com/office/officeart/2005/8/layout/hChevron3"/>
    <dgm:cxn modelId="{7A321BEA-72AE-1B40-B608-EB208C92C97A}" type="presParOf" srcId="{9FA946D0-4E1D-E84E-A20E-517F9B470371}" destId="{2D9BEC78-1E92-EF4C-8F28-4BA5796B6421}" srcOrd="1" destOrd="0" presId="urn:microsoft.com/office/officeart/2005/8/layout/hChevron3"/>
    <dgm:cxn modelId="{37ED67B2-BDE0-F944-A1AE-9AA9079EB0C8}" type="presParOf" srcId="{9FA946D0-4E1D-E84E-A20E-517F9B470371}" destId="{9B19286F-CE7C-3247-99FA-0EE5E408E80A}" srcOrd="2" destOrd="0" presId="urn:microsoft.com/office/officeart/2005/8/layout/hChevron3"/>
    <dgm:cxn modelId="{C1810849-2195-8C45-A4D8-7E4CCC95E95E}" type="presParOf" srcId="{9FA946D0-4E1D-E84E-A20E-517F9B470371}" destId="{1E1922D1-B84A-3E44-99E0-CDDFB71285F7}" srcOrd="3" destOrd="0" presId="urn:microsoft.com/office/officeart/2005/8/layout/hChevron3"/>
    <dgm:cxn modelId="{75D565E5-A616-8148-9D1D-C7419F3E18AA}" type="presParOf" srcId="{9FA946D0-4E1D-E84E-A20E-517F9B470371}" destId="{E9FDFE0A-ADB9-BC47-9E89-810942D6AD1B}"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07816A-557A-7843-BA28-ABBE81B09CD0}">
      <dsp:nvSpPr>
        <dsp:cNvPr id="0" name=""/>
        <dsp:cNvSpPr/>
      </dsp:nvSpPr>
      <dsp:spPr>
        <a:xfrm>
          <a:off x="5791200" y="3447191"/>
          <a:ext cx="4097316" cy="711104"/>
        </a:xfrm>
        <a:custGeom>
          <a:avLst/>
          <a:gdLst/>
          <a:ahLst/>
          <a:cxnLst/>
          <a:rect l="0" t="0" r="0" b="0"/>
          <a:pathLst>
            <a:path>
              <a:moveTo>
                <a:pt x="0" y="0"/>
              </a:moveTo>
              <a:lnTo>
                <a:pt x="0" y="355552"/>
              </a:lnTo>
              <a:lnTo>
                <a:pt x="4097316" y="355552"/>
              </a:lnTo>
              <a:lnTo>
                <a:pt x="4097316" y="711104"/>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3D0934F-9D67-984D-B5E6-44339A660176}">
      <dsp:nvSpPr>
        <dsp:cNvPr id="0" name=""/>
        <dsp:cNvSpPr/>
      </dsp:nvSpPr>
      <dsp:spPr>
        <a:xfrm>
          <a:off x="5745479" y="3447191"/>
          <a:ext cx="91440" cy="711104"/>
        </a:xfrm>
        <a:custGeom>
          <a:avLst/>
          <a:gdLst/>
          <a:ahLst/>
          <a:cxnLst/>
          <a:rect l="0" t="0" r="0" b="0"/>
          <a:pathLst>
            <a:path>
              <a:moveTo>
                <a:pt x="45720" y="0"/>
              </a:moveTo>
              <a:lnTo>
                <a:pt x="45720" y="711104"/>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6E15DA-832B-2B46-8EE9-06F873A64A60}">
      <dsp:nvSpPr>
        <dsp:cNvPr id="0" name=""/>
        <dsp:cNvSpPr/>
      </dsp:nvSpPr>
      <dsp:spPr>
        <a:xfrm>
          <a:off x="1693883" y="3447191"/>
          <a:ext cx="4097316" cy="711104"/>
        </a:xfrm>
        <a:custGeom>
          <a:avLst/>
          <a:gdLst/>
          <a:ahLst/>
          <a:cxnLst/>
          <a:rect l="0" t="0" r="0" b="0"/>
          <a:pathLst>
            <a:path>
              <a:moveTo>
                <a:pt x="4097316" y="0"/>
              </a:moveTo>
              <a:lnTo>
                <a:pt x="4097316" y="355552"/>
              </a:lnTo>
              <a:lnTo>
                <a:pt x="0" y="355552"/>
              </a:lnTo>
              <a:lnTo>
                <a:pt x="0" y="711104"/>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030366-C117-4042-A677-CE486B90B39F}">
      <dsp:nvSpPr>
        <dsp:cNvPr id="0" name=""/>
        <dsp:cNvSpPr/>
      </dsp:nvSpPr>
      <dsp:spPr>
        <a:xfrm>
          <a:off x="4098094" y="1754085"/>
          <a:ext cx="3386211" cy="1693105"/>
        </a:xfrm>
        <a:prstGeom prst="rect">
          <a:avLst/>
        </a:prstGeom>
        <a:gradFill rotWithShape="0">
          <a:gsLst>
            <a:gs pos="0">
              <a:schemeClr val="accent1">
                <a:hueOff val="0"/>
                <a:satOff val="0"/>
                <a:lumOff val="0"/>
                <a:alphaOff val="0"/>
                <a:tint val="80000"/>
                <a:satMod val="107000"/>
                <a:lumMod val="103000"/>
              </a:schemeClr>
            </a:gs>
            <a:gs pos="100000">
              <a:schemeClr val="accent1">
                <a:hueOff val="0"/>
                <a:satOff val="0"/>
                <a:lumOff val="0"/>
                <a:alphaOff val="0"/>
                <a:tint val="82000"/>
                <a:satMod val="109000"/>
                <a:lumMod val="103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US" sz="3600" kern="1200" dirty="0" err="1"/>
            <a:t>Prawo</a:t>
          </a:r>
          <a:r>
            <a:rPr lang="en-US" sz="3600" kern="1200" dirty="0"/>
            <a:t> </a:t>
          </a:r>
          <a:r>
            <a:rPr lang="en-US" sz="3600" kern="1200" dirty="0" err="1"/>
            <a:t>karne</a:t>
          </a:r>
          <a:endParaRPr lang="en-US" sz="3600" kern="1200" dirty="0"/>
        </a:p>
      </dsp:txBody>
      <dsp:txXfrm>
        <a:off x="4098094" y="1754085"/>
        <a:ext cx="3386211" cy="1693105"/>
      </dsp:txXfrm>
    </dsp:sp>
    <dsp:sp modelId="{4AA42CA1-DFBE-CA41-9703-6954F3ACB785}">
      <dsp:nvSpPr>
        <dsp:cNvPr id="0" name=""/>
        <dsp:cNvSpPr/>
      </dsp:nvSpPr>
      <dsp:spPr>
        <a:xfrm>
          <a:off x="777" y="4158295"/>
          <a:ext cx="3386211" cy="1693105"/>
        </a:xfrm>
        <a:prstGeom prst="rect">
          <a:avLst/>
        </a:prstGeom>
        <a:gradFill rotWithShape="0">
          <a:gsLst>
            <a:gs pos="0">
              <a:schemeClr val="accent1">
                <a:hueOff val="0"/>
                <a:satOff val="0"/>
                <a:lumOff val="0"/>
                <a:alphaOff val="0"/>
                <a:tint val="80000"/>
                <a:satMod val="107000"/>
                <a:lumMod val="103000"/>
              </a:schemeClr>
            </a:gs>
            <a:gs pos="100000">
              <a:schemeClr val="accent1">
                <a:hueOff val="0"/>
                <a:satOff val="0"/>
                <a:lumOff val="0"/>
                <a:alphaOff val="0"/>
                <a:tint val="82000"/>
                <a:satMod val="109000"/>
                <a:lumMod val="103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marL="0" lvl="0" indent="0" algn="just" defTabSz="577850">
            <a:lnSpc>
              <a:spcPct val="90000"/>
            </a:lnSpc>
            <a:spcBef>
              <a:spcPct val="0"/>
            </a:spcBef>
            <a:spcAft>
              <a:spcPct val="35000"/>
            </a:spcAft>
            <a:buNone/>
          </a:pPr>
          <a:r>
            <a:rPr lang="en-US" sz="1300" kern="1200" dirty="0" err="1"/>
            <a:t>Dziedzina</a:t>
          </a:r>
          <a:r>
            <a:rPr lang="en-US" sz="1300" kern="1200" dirty="0"/>
            <a:t> </a:t>
          </a:r>
          <a:r>
            <a:rPr lang="en-US" sz="1300" kern="1200" dirty="0" err="1"/>
            <a:t>prawa</a:t>
          </a:r>
          <a:r>
            <a:rPr lang="en-US" sz="1300" kern="1200" dirty="0"/>
            <a:t> </a:t>
          </a:r>
          <a:r>
            <a:rPr lang="en-US" sz="1300" kern="1200" dirty="0" err="1"/>
            <a:t>stanowionego</a:t>
          </a:r>
          <a:r>
            <a:rPr lang="en-US" sz="1300" kern="1200" dirty="0"/>
            <a:t> </a:t>
          </a:r>
          <a:r>
            <a:rPr lang="en-US" sz="1300" kern="1200" dirty="0" err="1"/>
            <a:t>przez</a:t>
          </a:r>
          <a:r>
            <a:rPr lang="en-US" sz="1300" kern="1200" dirty="0"/>
            <a:t> </a:t>
          </a:r>
          <a:r>
            <a:rPr lang="en-US" sz="1300" kern="1200" dirty="0" err="1"/>
            <a:t>powołaną</a:t>
          </a:r>
          <a:r>
            <a:rPr lang="en-US" sz="1300" kern="1200" dirty="0"/>
            <a:t> do </a:t>
          </a:r>
          <a:r>
            <a:rPr lang="en-US" sz="1300" kern="1200" dirty="0" err="1"/>
            <a:t>tego</a:t>
          </a:r>
          <a:r>
            <a:rPr lang="en-US" sz="1300" kern="1200" dirty="0"/>
            <a:t> </a:t>
          </a:r>
          <a:r>
            <a:rPr lang="en-US" sz="1300" kern="1200" dirty="0" err="1"/>
            <a:t>władzę</a:t>
          </a:r>
          <a:r>
            <a:rPr lang="en-US" sz="1300" kern="1200" dirty="0"/>
            <a:t> </a:t>
          </a:r>
          <a:r>
            <a:rPr lang="en-US" sz="1300" kern="1200" dirty="0" err="1"/>
            <a:t>państwową</a:t>
          </a:r>
          <a:r>
            <a:rPr lang="en-US" sz="1300" kern="1200" dirty="0"/>
            <a:t>, </a:t>
          </a:r>
          <a:r>
            <a:rPr lang="en-US" sz="1300" kern="1200" dirty="0" err="1"/>
            <a:t>która</a:t>
          </a:r>
          <a:r>
            <a:rPr lang="en-US" sz="1300" kern="1200" dirty="0"/>
            <a:t> </a:t>
          </a:r>
          <a:r>
            <a:rPr lang="en-US" sz="1300" kern="1200" dirty="0" err="1"/>
            <a:t>określa</a:t>
          </a:r>
          <a:r>
            <a:rPr lang="en-US" sz="1300" kern="1200" dirty="0"/>
            <a:t>, </a:t>
          </a:r>
          <a:r>
            <a:rPr lang="en-US" sz="1300" kern="1200" dirty="0" err="1"/>
            <a:t>jakie</a:t>
          </a:r>
          <a:r>
            <a:rPr lang="en-US" sz="1300" kern="1200" dirty="0"/>
            <a:t> </a:t>
          </a:r>
          <a:r>
            <a:rPr lang="en-US" sz="1300" kern="1200" dirty="0" err="1"/>
            <a:t>zachowania</a:t>
          </a:r>
          <a:r>
            <a:rPr lang="en-US" sz="1300" kern="1200" dirty="0"/>
            <a:t> </a:t>
          </a:r>
          <a:r>
            <a:rPr lang="en-US" sz="1300" kern="1200" dirty="0" err="1"/>
            <a:t>naruszające</a:t>
          </a:r>
          <a:r>
            <a:rPr lang="en-US" sz="1300" kern="1200" dirty="0"/>
            <a:t> </a:t>
          </a:r>
          <a:r>
            <a:rPr lang="en-US" sz="1300" kern="1200" dirty="0" err="1"/>
            <a:t>normy</a:t>
          </a:r>
          <a:r>
            <a:rPr lang="en-US" sz="1300" kern="1200" dirty="0"/>
            <a:t> </a:t>
          </a:r>
          <a:r>
            <a:rPr lang="en-US" sz="1300" kern="1200" dirty="0" err="1"/>
            <a:t>postępowania</a:t>
          </a:r>
          <a:r>
            <a:rPr lang="en-US" sz="1300" kern="1200" dirty="0"/>
            <a:t> </a:t>
          </a:r>
          <a:r>
            <a:rPr lang="en-US" sz="1300" kern="1200" dirty="0" err="1"/>
            <a:t>zostają</a:t>
          </a:r>
          <a:r>
            <a:rPr lang="en-US" sz="1300" kern="1200" dirty="0"/>
            <a:t> </a:t>
          </a:r>
          <a:r>
            <a:rPr lang="en-US" sz="1300" kern="1200" dirty="0" err="1"/>
            <a:t>uznane</a:t>
          </a:r>
          <a:r>
            <a:rPr lang="en-US" sz="1300" kern="1200" dirty="0"/>
            <a:t> </a:t>
          </a:r>
          <a:r>
            <a:rPr lang="en-US" sz="1300" kern="1200" dirty="0" err="1"/>
            <a:t>za</a:t>
          </a:r>
          <a:r>
            <a:rPr lang="en-US" sz="1300" kern="1200" dirty="0"/>
            <a:t> </a:t>
          </a:r>
          <a:r>
            <a:rPr lang="en-US" sz="1300" kern="1200" dirty="0" err="1"/>
            <a:t>czyny</a:t>
          </a:r>
          <a:r>
            <a:rPr lang="en-US" sz="1300" kern="1200" dirty="0"/>
            <a:t> </a:t>
          </a:r>
          <a:r>
            <a:rPr lang="en-US" sz="1300" kern="1200" dirty="0" err="1"/>
            <a:t>karalne</a:t>
          </a:r>
          <a:r>
            <a:rPr lang="en-US" sz="1300" kern="1200" dirty="0"/>
            <a:t>, </a:t>
          </a:r>
          <a:r>
            <a:rPr lang="en-US" sz="1300" kern="1200" dirty="0" err="1"/>
            <a:t>jakie</a:t>
          </a:r>
          <a:r>
            <a:rPr lang="en-US" sz="1300" kern="1200" dirty="0"/>
            <a:t> </a:t>
          </a:r>
          <a:r>
            <a:rPr lang="en-US" sz="1300" kern="1200" dirty="0" err="1"/>
            <a:t>są</a:t>
          </a:r>
          <a:r>
            <a:rPr lang="en-US" sz="1300" kern="1200" dirty="0"/>
            <a:t> </a:t>
          </a:r>
          <a:r>
            <a:rPr lang="en-US" sz="1300" kern="1200" dirty="0" err="1"/>
            <a:t>zasady</a:t>
          </a:r>
          <a:r>
            <a:rPr lang="en-US" sz="1300" kern="1200" dirty="0"/>
            <a:t> </a:t>
          </a:r>
          <a:r>
            <a:rPr lang="en-US" sz="1300" kern="1200" dirty="0" err="1"/>
            <a:t>pociągania</a:t>
          </a:r>
          <a:r>
            <a:rPr lang="en-US" sz="1300" kern="1200" dirty="0"/>
            <a:t> </a:t>
          </a:r>
          <a:r>
            <a:rPr lang="en-US" sz="1300" kern="1200" dirty="0" err="1"/>
            <a:t>sprawców</a:t>
          </a:r>
          <a:r>
            <a:rPr lang="en-US" sz="1300" kern="1200" dirty="0"/>
            <a:t> </a:t>
          </a:r>
          <a:r>
            <a:rPr lang="en-US" sz="1300" kern="1200" dirty="0" err="1"/>
            <a:t>takich</a:t>
          </a:r>
          <a:r>
            <a:rPr lang="en-US" sz="1300" kern="1200" dirty="0"/>
            <a:t> </a:t>
          </a:r>
          <a:r>
            <a:rPr lang="en-US" sz="1300" kern="1200" dirty="0" err="1"/>
            <a:t>czynów</a:t>
          </a:r>
          <a:r>
            <a:rPr lang="en-US" sz="1300" kern="1200" dirty="0"/>
            <a:t> do </a:t>
          </a:r>
          <a:r>
            <a:rPr lang="en-US" sz="1300" kern="1200" dirty="0" err="1"/>
            <a:t>odpowiedzialności</a:t>
          </a:r>
          <a:r>
            <a:rPr lang="en-US" sz="1300" kern="1200" dirty="0"/>
            <a:t> </a:t>
          </a:r>
          <a:r>
            <a:rPr lang="en-US" sz="1300" kern="1200" dirty="0" err="1"/>
            <a:t>karnej</a:t>
          </a:r>
          <a:r>
            <a:rPr lang="en-US" sz="1300" kern="1200" dirty="0"/>
            <a:t> </a:t>
          </a:r>
          <a:r>
            <a:rPr lang="en-US" sz="1300" kern="1200"/>
            <a:t>i </a:t>
          </a:r>
          <a:r>
            <a:rPr lang="en-US" sz="1300" kern="1200" dirty="0" err="1"/>
            <a:t>jakie</a:t>
          </a:r>
          <a:r>
            <a:rPr lang="en-US" sz="1300" kern="1200" dirty="0"/>
            <a:t> </a:t>
          </a:r>
          <a:r>
            <a:rPr lang="en-US" sz="1300" kern="1200" dirty="0" err="1"/>
            <a:t>kary</a:t>
          </a:r>
          <a:r>
            <a:rPr lang="en-US" sz="1300" kern="1200" dirty="0"/>
            <a:t> </a:t>
          </a:r>
          <a:r>
            <a:rPr lang="en-US" sz="1300" kern="1200" dirty="0" err="1"/>
            <a:t>lub</a:t>
          </a:r>
          <a:r>
            <a:rPr lang="en-US" sz="1300" kern="1200" dirty="0"/>
            <a:t> </a:t>
          </a:r>
          <a:r>
            <a:rPr lang="en-US" sz="1300" kern="1200" dirty="0" err="1"/>
            <a:t>inne</a:t>
          </a:r>
          <a:r>
            <a:rPr lang="en-US" sz="1300" kern="1200" dirty="0"/>
            <a:t> </a:t>
          </a:r>
          <a:r>
            <a:rPr lang="en-US" sz="1300" kern="1200" dirty="0" err="1"/>
            <a:t>środki</a:t>
          </a:r>
          <a:r>
            <a:rPr lang="en-US" sz="1300" kern="1200" dirty="0"/>
            <a:t> </a:t>
          </a:r>
          <a:r>
            <a:rPr lang="en-US" sz="1300" kern="1200" dirty="0" err="1"/>
            <a:t>mają</a:t>
          </a:r>
          <a:r>
            <a:rPr lang="en-US" sz="1300" kern="1200" dirty="0"/>
            <a:t> </a:t>
          </a:r>
          <a:r>
            <a:rPr lang="en-US" sz="1300" kern="1200" dirty="0" err="1"/>
            <a:t>być</a:t>
          </a:r>
          <a:r>
            <a:rPr lang="en-US" sz="1300" kern="1200" dirty="0"/>
            <a:t> </a:t>
          </a:r>
          <a:r>
            <a:rPr lang="en-US" sz="1300" kern="1200" dirty="0" err="1"/>
            <a:t>stosowane</a:t>
          </a:r>
          <a:r>
            <a:rPr lang="en-US" sz="1300" kern="1200" dirty="0"/>
            <a:t> </a:t>
          </a:r>
          <a:r>
            <a:rPr lang="en-US" sz="1300" kern="1200" dirty="0" err="1"/>
            <a:t>wobec</a:t>
          </a:r>
          <a:r>
            <a:rPr lang="en-US" sz="1300" kern="1200" dirty="0"/>
            <a:t> </a:t>
          </a:r>
          <a:r>
            <a:rPr lang="en-US" sz="1300" kern="1200" dirty="0" err="1"/>
            <a:t>sprawców</a:t>
          </a:r>
          <a:r>
            <a:rPr lang="en-US" sz="1300" kern="1200" dirty="0"/>
            <a:t> </a:t>
          </a:r>
          <a:r>
            <a:rPr lang="en-US" sz="1300" kern="1200" dirty="0" err="1"/>
            <a:t>czynów</a:t>
          </a:r>
          <a:r>
            <a:rPr lang="en-US" sz="1300" kern="1200" dirty="0"/>
            <a:t> </a:t>
          </a:r>
          <a:r>
            <a:rPr lang="en-US" sz="1300" kern="1200" dirty="0" err="1"/>
            <a:t>karalnych</a:t>
          </a:r>
          <a:r>
            <a:rPr lang="en-US" sz="1300" kern="1200" dirty="0"/>
            <a:t>. </a:t>
          </a:r>
        </a:p>
        <a:p>
          <a:pPr marL="0" lvl="0" indent="0" algn="just" defTabSz="577850">
            <a:lnSpc>
              <a:spcPct val="90000"/>
            </a:lnSpc>
            <a:spcBef>
              <a:spcPct val="0"/>
            </a:spcBef>
            <a:spcAft>
              <a:spcPct val="35000"/>
            </a:spcAft>
            <a:buNone/>
          </a:pPr>
          <a:r>
            <a:rPr lang="en-US" sz="1300" kern="1200" dirty="0"/>
            <a:t>(J. </a:t>
          </a:r>
          <a:r>
            <a:rPr lang="en-US" sz="1300" kern="1200" dirty="0" err="1"/>
            <a:t>Giezek</a:t>
          </a:r>
          <a:r>
            <a:rPr lang="en-US" sz="1300" kern="1200" dirty="0"/>
            <a:t>)</a:t>
          </a:r>
        </a:p>
      </dsp:txBody>
      <dsp:txXfrm>
        <a:off x="777" y="4158295"/>
        <a:ext cx="3386211" cy="1693105"/>
      </dsp:txXfrm>
    </dsp:sp>
    <dsp:sp modelId="{996E97EF-38B5-8344-96B5-5C7588D64DD6}">
      <dsp:nvSpPr>
        <dsp:cNvPr id="0" name=""/>
        <dsp:cNvSpPr/>
      </dsp:nvSpPr>
      <dsp:spPr>
        <a:xfrm>
          <a:off x="4098094" y="4158295"/>
          <a:ext cx="3386211" cy="1693105"/>
        </a:xfrm>
        <a:prstGeom prst="rect">
          <a:avLst/>
        </a:prstGeom>
        <a:gradFill rotWithShape="0">
          <a:gsLst>
            <a:gs pos="0">
              <a:schemeClr val="accent1">
                <a:hueOff val="0"/>
                <a:satOff val="0"/>
                <a:lumOff val="0"/>
                <a:alphaOff val="0"/>
                <a:tint val="80000"/>
                <a:satMod val="107000"/>
                <a:lumMod val="103000"/>
              </a:schemeClr>
            </a:gs>
            <a:gs pos="100000">
              <a:schemeClr val="accent1">
                <a:hueOff val="0"/>
                <a:satOff val="0"/>
                <a:lumOff val="0"/>
                <a:alphaOff val="0"/>
                <a:tint val="82000"/>
                <a:satMod val="109000"/>
                <a:lumMod val="103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marL="0" lvl="0" indent="0" algn="just" defTabSz="577850">
            <a:lnSpc>
              <a:spcPct val="90000"/>
            </a:lnSpc>
            <a:spcBef>
              <a:spcPct val="0"/>
            </a:spcBef>
            <a:spcAft>
              <a:spcPct val="35000"/>
            </a:spcAft>
            <a:buNone/>
          </a:pPr>
          <a:r>
            <a:rPr lang="en-US" sz="1300" kern="1200" dirty="0" err="1"/>
            <a:t>zespół</a:t>
          </a:r>
          <a:r>
            <a:rPr lang="en-US" sz="1300" kern="1200" dirty="0"/>
            <a:t> norm </a:t>
          </a:r>
          <a:r>
            <a:rPr lang="en-US" sz="1300" kern="1200" dirty="0" err="1"/>
            <a:t>służący</a:t>
          </a:r>
          <a:r>
            <a:rPr lang="en-US" sz="1300" kern="1200" dirty="0"/>
            <a:t> do </a:t>
          </a:r>
          <a:r>
            <a:rPr lang="en-US" sz="1300" kern="1200" dirty="0" err="1"/>
            <a:t>zwalczania</a:t>
          </a:r>
          <a:r>
            <a:rPr lang="en-US" sz="1300" kern="1200" dirty="0"/>
            <a:t> </a:t>
          </a:r>
          <a:r>
            <a:rPr lang="en-US" sz="1300" kern="1200" dirty="0" err="1"/>
            <a:t>czynów</a:t>
          </a:r>
          <a:r>
            <a:rPr lang="en-US" sz="1300" kern="1200" dirty="0"/>
            <a:t> </a:t>
          </a:r>
          <a:r>
            <a:rPr lang="en-US" sz="1300" kern="1200" dirty="0" err="1"/>
            <a:t>zwanych</a:t>
          </a:r>
          <a:r>
            <a:rPr lang="en-US" sz="1300" kern="1200" dirty="0"/>
            <a:t> </a:t>
          </a:r>
          <a:r>
            <a:rPr lang="en-US" sz="1300" kern="1200" dirty="0" err="1"/>
            <a:t>przestępstwami</a:t>
          </a:r>
          <a:r>
            <a:rPr lang="en-US" sz="1300" kern="1200" dirty="0"/>
            <a:t> </a:t>
          </a:r>
          <a:r>
            <a:rPr lang="en-US" sz="1300" kern="1200" dirty="0" err="1"/>
            <a:t>za</a:t>
          </a:r>
          <a:r>
            <a:rPr lang="en-US" sz="1300" kern="1200" dirty="0"/>
            <a:t> </a:t>
          </a:r>
          <a:r>
            <a:rPr lang="en-US" sz="1300" kern="1200" dirty="0" err="1"/>
            <a:t>pomocą</a:t>
          </a:r>
          <a:r>
            <a:rPr lang="en-US" sz="1300" kern="1200" dirty="0"/>
            <a:t> </a:t>
          </a:r>
          <a:r>
            <a:rPr lang="en-US" sz="1300" kern="1200" dirty="0" err="1"/>
            <a:t>kar</a:t>
          </a:r>
          <a:r>
            <a:rPr lang="en-US" sz="1300" kern="1200" dirty="0"/>
            <a:t> (</a:t>
          </a:r>
          <a:r>
            <a:rPr lang="en-US" sz="1300" kern="1200" dirty="0" err="1"/>
            <a:t>środków</a:t>
          </a:r>
          <a:r>
            <a:rPr lang="en-US" sz="1300" kern="1200" dirty="0"/>
            <a:t> </a:t>
          </a:r>
          <a:r>
            <a:rPr lang="en-US" sz="1300" kern="1200" dirty="0" err="1"/>
            <a:t>karnych</a:t>
          </a:r>
          <a:r>
            <a:rPr lang="en-US" sz="1300" kern="1200" dirty="0"/>
            <a:t>) </a:t>
          </a:r>
          <a:r>
            <a:rPr lang="en-US" sz="1300" kern="1200" dirty="0" err="1"/>
            <a:t>oraz</a:t>
          </a:r>
          <a:r>
            <a:rPr lang="en-US" sz="1300" kern="1200" dirty="0"/>
            <a:t> </a:t>
          </a:r>
          <a:r>
            <a:rPr lang="en-US" sz="1300" kern="1200" dirty="0" err="1"/>
            <a:t>tzw</a:t>
          </a:r>
          <a:r>
            <a:rPr lang="en-US" sz="1300" kern="1200" dirty="0"/>
            <a:t>. </a:t>
          </a:r>
          <a:r>
            <a:rPr lang="en-US" sz="1300" kern="1200" dirty="0" err="1"/>
            <a:t>środków</a:t>
          </a:r>
          <a:r>
            <a:rPr lang="en-US" sz="1300" kern="1200" dirty="0"/>
            <a:t> </a:t>
          </a:r>
          <a:r>
            <a:rPr lang="en-US" sz="1300" kern="1200" dirty="0" err="1"/>
            <a:t>zabezpieczających</a:t>
          </a:r>
          <a:r>
            <a:rPr lang="en-US" sz="1300" kern="1200" dirty="0"/>
            <a:t>. (J. </a:t>
          </a:r>
          <a:r>
            <a:rPr lang="en-US" sz="1300" kern="1200" dirty="0" err="1"/>
            <a:t>Giezek</a:t>
          </a:r>
          <a:r>
            <a:rPr lang="en-US" sz="1300" kern="1200" dirty="0"/>
            <a:t>)</a:t>
          </a:r>
        </a:p>
      </dsp:txBody>
      <dsp:txXfrm>
        <a:off x="4098094" y="4158295"/>
        <a:ext cx="3386211" cy="1693105"/>
      </dsp:txXfrm>
    </dsp:sp>
    <dsp:sp modelId="{6E67B8D7-2BC3-5644-8B81-E828228AFE18}">
      <dsp:nvSpPr>
        <dsp:cNvPr id="0" name=""/>
        <dsp:cNvSpPr/>
      </dsp:nvSpPr>
      <dsp:spPr>
        <a:xfrm>
          <a:off x="8195410" y="4158295"/>
          <a:ext cx="3386211" cy="1693105"/>
        </a:xfrm>
        <a:prstGeom prst="rect">
          <a:avLst/>
        </a:prstGeom>
        <a:gradFill rotWithShape="0">
          <a:gsLst>
            <a:gs pos="0">
              <a:schemeClr val="accent1">
                <a:hueOff val="0"/>
                <a:satOff val="0"/>
                <a:lumOff val="0"/>
                <a:alphaOff val="0"/>
                <a:tint val="80000"/>
                <a:satMod val="107000"/>
                <a:lumMod val="103000"/>
              </a:schemeClr>
            </a:gs>
            <a:gs pos="100000">
              <a:schemeClr val="accent1">
                <a:hueOff val="0"/>
                <a:satOff val="0"/>
                <a:lumOff val="0"/>
                <a:alphaOff val="0"/>
                <a:tint val="82000"/>
                <a:satMod val="109000"/>
                <a:lumMod val="103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Prawo</a:t>
          </a:r>
          <a:r>
            <a:rPr lang="en-US" sz="1300" kern="1200" dirty="0"/>
            <a:t> </a:t>
          </a:r>
          <a:r>
            <a:rPr lang="en-US" sz="1300" kern="1200" dirty="0" err="1"/>
            <a:t>karania</a:t>
          </a:r>
          <a:r>
            <a:rPr lang="en-US" sz="1300" kern="1200" dirty="0"/>
            <a:t>, </a:t>
          </a:r>
          <a:r>
            <a:rPr lang="en-US" sz="1300" kern="1200" dirty="0" err="1"/>
            <a:t>którego</a:t>
          </a:r>
          <a:r>
            <a:rPr lang="en-US" sz="1300" kern="1200" dirty="0"/>
            <a:t> </a:t>
          </a:r>
          <a:r>
            <a:rPr lang="en-US" sz="1300" kern="1200" dirty="0" err="1"/>
            <a:t>głównym</a:t>
          </a:r>
          <a:r>
            <a:rPr lang="en-US" sz="1300" kern="1200" dirty="0"/>
            <a:t> </a:t>
          </a:r>
          <a:r>
            <a:rPr lang="en-US" sz="1300" kern="1200" dirty="0" err="1"/>
            <a:t>elementem</a:t>
          </a:r>
          <a:r>
            <a:rPr lang="en-US" sz="1300" kern="1200" dirty="0"/>
            <a:t> </a:t>
          </a:r>
          <a:r>
            <a:rPr lang="en-US" sz="1300" kern="1200" dirty="0" err="1"/>
            <a:t>są</a:t>
          </a:r>
          <a:r>
            <a:rPr lang="en-US" sz="1300" kern="1200" dirty="0"/>
            <a:t> </a:t>
          </a:r>
          <a:r>
            <a:rPr lang="en-US" sz="1300" kern="1200" dirty="0" err="1"/>
            <a:t>normy</a:t>
          </a:r>
          <a:r>
            <a:rPr lang="en-US" sz="1300" kern="1200" dirty="0"/>
            <a:t> </a:t>
          </a:r>
          <a:r>
            <a:rPr lang="en-US" sz="1300" kern="1200" dirty="0" err="1"/>
            <a:t>sankcjonujące</a:t>
          </a:r>
          <a:r>
            <a:rPr lang="en-US" sz="1300" kern="1200" dirty="0"/>
            <a:t>, </a:t>
          </a:r>
          <a:r>
            <a:rPr lang="en-US" sz="1300" kern="1200" dirty="0" err="1"/>
            <a:t>nakładające</a:t>
          </a:r>
          <a:r>
            <a:rPr lang="en-US" sz="1300" kern="1200" dirty="0"/>
            <a:t> </a:t>
          </a:r>
          <a:r>
            <a:rPr lang="en-US" sz="1300" kern="1200" dirty="0" err="1"/>
            <a:t>na</a:t>
          </a:r>
          <a:r>
            <a:rPr lang="en-US" sz="1300" kern="1200" dirty="0"/>
            <a:t> </a:t>
          </a:r>
          <a:r>
            <a:rPr lang="en-US" sz="1300" kern="1200" dirty="0" err="1"/>
            <a:t>organy</a:t>
          </a:r>
          <a:r>
            <a:rPr lang="en-US" sz="1300" kern="1200" dirty="0"/>
            <a:t> </a:t>
          </a:r>
          <a:r>
            <a:rPr lang="en-US" sz="1300" kern="1200" dirty="0" err="1"/>
            <a:t>państwowe</a:t>
          </a:r>
          <a:r>
            <a:rPr lang="en-US" sz="1300" kern="1200" dirty="0"/>
            <a:t> </a:t>
          </a:r>
          <a:r>
            <a:rPr lang="en-US" sz="1300" kern="1200" dirty="0" err="1"/>
            <a:t>obowiązek</a:t>
          </a:r>
          <a:r>
            <a:rPr lang="en-US" sz="1300" kern="1200" dirty="0"/>
            <a:t> </a:t>
          </a:r>
          <a:r>
            <a:rPr lang="en-US" sz="1300" kern="1200" dirty="0" err="1"/>
            <a:t>stosowania</a:t>
          </a:r>
          <a:r>
            <a:rPr lang="en-US" sz="1300" kern="1200" dirty="0"/>
            <a:t> </a:t>
          </a:r>
          <a:r>
            <a:rPr lang="en-US" sz="1300" kern="1200" dirty="0" err="1"/>
            <a:t>kar</a:t>
          </a:r>
          <a:r>
            <a:rPr lang="en-US" sz="1300" kern="1200" dirty="0"/>
            <a:t> </a:t>
          </a:r>
          <a:r>
            <a:rPr lang="en-US" sz="1300" kern="1200" dirty="0" err="1"/>
            <a:t>wobec</a:t>
          </a:r>
          <a:r>
            <a:rPr lang="en-US" sz="1300" kern="1200" dirty="0"/>
            <a:t> </a:t>
          </a:r>
          <a:r>
            <a:rPr lang="en-US" sz="1300" kern="1200" dirty="0" err="1"/>
            <a:t>tych</a:t>
          </a:r>
          <a:r>
            <a:rPr lang="en-US" sz="1300" kern="1200" dirty="0"/>
            <a:t>, </a:t>
          </a:r>
          <a:r>
            <a:rPr lang="en-US" sz="1300" kern="1200" dirty="0" err="1"/>
            <a:t>którzy</a:t>
          </a:r>
          <a:r>
            <a:rPr lang="en-US" sz="1300" kern="1200" dirty="0"/>
            <a:t> </a:t>
          </a:r>
          <a:r>
            <a:rPr lang="en-US" sz="1300" kern="1200" dirty="0" err="1"/>
            <a:t>dopuścili</a:t>
          </a:r>
          <a:r>
            <a:rPr lang="en-US" sz="1300" kern="1200" dirty="0"/>
            <a:t> </a:t>
          </a:r>
          <a:r>
            <a:rPr lang="en-US" sz="1300" kern="1200" dirty="0" err="1"/>
            <a:t>się</a:t>
          </a:r>
          <a:r>
            <a:rPr lang="en-US" sz="1300" kern="1200" dirty="0"/>
            <a:t> </a:t>
          </a:r>
          <a:r>
            <a:rPr lang="en-US" sz="1300" kern="1200" dirty="0" err="1"/>
            <a:t>zabronionego</a:t>
          </a:r>
          <a:r>
            <a:rPr lang="en-US" sz="1300" kern="1200" dirty="0"/>
            <a:t> </a:t>
          </a:r>
          <a:r>
            <a:rPr lang="en-US" sz="1300" kern="1200" dirty="0" err="1"/>
            <a:t>zachowania</a:t>
          </a:r>
          <a:r>
            <a:rPr lang="en-US" sz="1300" kern="1200" dirty="0"/>
            <a:t>, </a:t>
          </a:r>
          <a:r>
            <a:rPr lang="en-US" sz="1300" kern="1200" dirty="0" err="1"/>
            <a:t>stanowiącego</a:t>
          </a:r>
          <a:r>
            <a:rPr lang="en-US" sz="1300" kern="1200" dirty="0"/>
            <a:t> w </a:t>
          </a:r>
          <a:r>
            <a:rPr lang="en-US" sz="1300" kern="1200" dirty="0" err="1"/>
            <a:t>świetle</a:t>
          </a:r>
          <a:r>
            <a:rPr lang="en-US" sz="1300" kern="1200" dirty="0"/>
            <a:t> norm </a:t>
          </a:r>
          <a:r>
            <a:rPr lang="en-US" sz="1300" kern="1200" dirty="0" err="1"/>
            <a:t>tego</a:t>
          </a:r>
          <a:r>
            <a:rPr lang="en-US" sz="1300" kern="1200" dirty="0"/>
            <a:t> </a:t>
          </a:r>
          <a:r>
            <a:rPr lang="en-US" sz="1300" kern="1200" dirty="0" err="1"/>
            <a:t>prawa</a:t>
          </a:r>
          <a:r>
            <a:rPr lang="en-US" sz="1300" kern="1200" dirty="0"/>
            <a:t> </a:t>
          </a:r>
          <a:r>
            <a:rPr lang="en-US" sz="1300" kern="1200" dirty="0" err="1"/>
            <a:t>przestępstwo</a:t>
          </a:r>
          <a:r>
            <a:rPr lang="en-US" sz="1300" kern="1200" dirty="0"/>
            <a:t>. (A. </a:t>
          </a:r>
          <a:r>
            <a:rPr lang="en-US" sz="1300" kern="1200" dirty="0" err="1"/>
            <a:t>Zoll</a:t>
          </a:r>
          <a:r>
            <a:rPr lang="en-US" sz="1300" kern="1200" dirty="0"/>
            <a:t>, W. </a:t>
          </a:r>
          <a:r>
            <a:rPr lang="en-US" sz="1300" kern="1200" dirty="0" err="1"/>
            <a:t>Wróbel</a:t>
          </a:r>
          <a:r>
            <a:rPr lang="en-US" sz="1300" kern="1200" dirty="0"/>
            <a:t>)</a:t>
          </a:r>
        </a:p>
      </dsp:txBody>
      <dsp:txXfrm>
        <a:off x="8195410" y="4158295"/>
        <a:ext cx="3386211" cy="16931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E0BFBC-1519-ED44-9D6A-B79ED314AE52}">
      <dsp:nvSpPr>
        <dsp:cNvPr id="0" name=""/>
        <dsp:cNvSpPr/>
      </dsp:nvSpPr>
      <dsp:spPr>
        <a:xfrm>
          <a:off x="6554756" y="1313660"/>
          <a:ext cx="91440" cy="474654"/>
        </a:xfrm>
        <a:custGeom>
          <a:avLst/>
          <a:gdLst/>
          <a:ahLst/>
          <a:cxnLst/>
          <a:rect l="0" t="0" r="0" b="0"/>
          <a:pathLst>
            <a:path>
              <a:moveTo>
                <a:pt x="45720" y="0"/>
              </a:moveTo>
              <a:lnTo>
                <a:pt x="45720" y="474654"/>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BBE1C8-EE0E-EC4A-B878-2620468825B2}">
      <dsp:nvSpPr>
        <dsp:cNvPr id="0" name=""/>
        <dsp:cNvSpPr/>
      </dsp:nvSpPr>
      <dsp:spPr>
        <a:xfrm>
          <a:off x="3819842" y="1313660"/>
          <a:ext cx="91440" cy="474654"/>
        </a:xfrm>
        <a:custGeom>
          <a:avLst/>
          <a:gdLst/>
          <a:ahLst/>
          <a:cxnLst/>
          <a:rect l="0" t="0" r="0" b="0"/>
          <a:pathLst>
            <a:path>
              <a:moveTo>
                <a:pt x="45720" y="0"/>
              </a:moveTo>
              <a:lnTo>
                <a:pt x="45720" y="474654"/>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7238E8-95A7-D84C-AED1-801262B57ADF}">
      <dsp:nvSpPr>
        <dsp:cNvPr id="0" name=""/>
        <dsp:cNvSpPr/>
      </dsp:nvSpPr>
      <dsp:spPr>
        <a:xfrm>
          <a:off x="1084928" y="1313660"/>
          <a:ext cx="91440" cy="474654"/>
        </a:xfrm>
        <a:custGeom>
          <a:avLst/>
          <a:gdLst/>
          <a:ahLst/>
          <a:cxnLst/>
          <a:rect l="0" t="0" r="0" b="0"/>
          <a:pathLst>
            <a:path>
              <a:moveTo>
                <a:pt x="45720" y="0"/>
              </a:moveTo>
              <a:lnTo>
                <a:pt x="45720" y="474654"/>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7FA50D-12CE-144B-9C97-689B10A7488B}">
      <dsp:nvSpPr>
        <dsp:cNvPr id="0" name=""/>
        <dsp:cNvSpPr/>
      </dsp:nvSpPr>
      <dsp:spPr>
        <a:xfrm>
          <a:off x="519" y="183530"/>
          <a:ext cx="2260259" cy="11301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ochronna</a:t>
          </a:r>
          <a:endParaRPr lang="en-US" sz="1300" kern="1200" dirty="0"/>
        </a:p>
      </dsp:txBody>
      <dsp:txXfrm>
        <a:off x="519" y="183530"/>
        <a:ext cx="2260259" cy="1130129"/>
      </dsp:txXfrm>
    </dsp:sp>
    <dsp:sp modelId="{CE8309A3-7421-034C-A8A2-E850EC3779BB}">
      <dsp:nvSpPr>
        <dsp:cNvPr id="0" name=""/>
        <dsp:cNvSpPr/>
      </dsp:nvSpPr>
      <dsp:spPr>
        <a:xfrm>
          <a:off x="519" y="1788314"/>
          <a:ext cx="2260259" cy="11301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ochrona</a:t>
          </a:r>
          <a:r>
            <a:rPr lang="en-US" sz="1300" kern="1200" dirty="0"/>
            <a:t> </a:t>
          </a:r>
          <a:r>
            <a:rPr lang="en-US" sz="1300" kern="1200" dirty="0" err="1"/>
            <a:t>dóbr</a:t>
          </a:r>
          <a:r>
            <a:rPr lang="en-US" sz="1300" kern="1200" dirty="0"/>
            <a:t> </a:t>
          </a:r>
          <a:r>
            <a:rPr lang="en-US" sz="1300" kern="1200" dirty="0" err="1"/>
            <a:t>przedstawiających</a:t>
          </a:r>
          <a:r>
            <a:rPr lang="en-US" sz="1300" kern="1200" dirty="0"/>
            <a:t> </a:t>
          </a:r>
          <a:r>
            <a:rPr lang="en-US" sz="1300" kern="1200" dirty="0" err="1"/>
            <a:t>wartość</a:t>
          </a:r>
          <a:r>
            <a:rPr lang="en-US" sz="1300" kern="1200" dirty="0"/>
            <a:t> </a:t>
          </a:r>
          <a:r>
            <a:rPr lang="en-US" sz="1300" kern="1200" dirty="0" err="1"/>
            <a:t>społeczną</a:t>
          </a:r>
          <a:r>
            <a:rPr lang="en-US" sz="1300" kern="1200" dirty="0"/>
            <a:t> </a:t>
          </a:r>
          <a:r>
            <a:rPr lang="en-US" sz="1300" kern="1200" dirty="0" err="1"/>
            <a:t>przed</a:t>
          </a:r>
          <a:r>
            <a:rPr lang="en-US" sz="1300" kern="1200" dirty="0"/>
            <a:t> </a:t>
          </a:r>
          <a:r>
            <a:rPr lang="en-US" sz="1300" kern="1200" dirty="0" err="1"/>
            <a:t>atakmi</a:t>
          </a:r>
          <a:r>
            <a:rPr lang="en-US" sz="1300" kern="1200" dirty="0"/>
            <a:t> </a:t>
          </a:r>
          <a:r>
            <a:rPr lang="en-US" sz="1300" kern="1200" dirty="0" err="1"/>
            <a:t>prowadzącymi</a:t>
          </a:r>
          <a:r>
            <a:rPr lang="en-US" sz="1300" kern="1200" dirty="0"/>
            <a:t> do </a:t>
          </a:r>
          <a:r>
            <a:rPr lang="en-US" sz="1300" kern="1200" dirty="0" err="1"/>
            <a:t>ich</a:t>
          </a:r>
          <a:r>
            <a:rPr lang="en-US" sz="1300" kern="1200" dirty="0"/>
            <a:t> </a:t>
          </a:r>
          <a:r>
            <a:rPr lang="en-US" sz="1300" kern="1200" dirty="0" err="1"/>
            <a:t>naruszenia</a:t>
          </a:r>
          <a:r>
            <a:rPr lang="en-US" sz="1300" kern="1200" dirty="0"/>
            <a:t> </a:t>
          </a:r>
          <a:r>
            <a:rPr lang="en-US" sz="1300" kern="1200" dirty="0" err="1"/>
            <a:t>lub</a:t>
          </a:r>
          <a:r>
            <a:rPr lang="en-US" sz="1300" kern="1200" dirty="0"/>
            <a:t> </a:t>
          </a:r>
          <a:r>
            <a:rPr lang="en-US" sz="1300" kern="1200" dirty="0" err="1"/>
            <a:t>narażenia</a:t>
          </a:r>
          <a:r>
            <a:rPr lang="en-US" sz="1300" kern="1200" dirty="0"/>
            <a:t> </a:t>
          </a:r>
          <a:r>
            <a:rPr lang="en-US" sz="1300" kern="1200" dirty="0" err="1"/>
            <a:t>na</a:t>
          </a:r>
          <a:r>
            <a:rPr lang="en-US" sz="1300" kern="1200" dirty="0"/>
            <a:t> </a:t>
          </a:r>
          <a:r>
            <a:rPr lang="en-US" sz="1300" kern="1200" dirty="0" err="1"/>
            <a:t>niebezpieczeństwo</a:t>
          </a:r>
          <a:endParaRPr lang="en-US" sz="1300" kern="1200" dirty="0"/>
        </a:p>
      </dsp:txBody>
      <dsp:txXfrm>
        <a:off x="519" y="1788314"/>
        <a:ext cx="2260259" cy="1130129"/>
      </dsp:txXfrm>
    </dsp:sp>
    <dsp:sp modelId="{DFD8A02E-011F-5945-9EEF-6AF035F18D2A}">
      <dsp:nvSpPr>
        <dsp:cNvPr id="0" name=""/>
        <dsp:cNvSpPr/>
      </dsp:nvSpPr>
      <dsp:spPr>
        <a:xfrm>
          <a:off x="2735432" y="183530"/>
          <a:ext cx="2260259" cy="11301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gwarancyjna</a:t>
          </a:r>
          <a:endParaRPr lang="en-US" sz="1300" kern="1200" dirty="0"/>
        </a:p>
      </dsp:txBody>
      <dsp:txXfrm>
        <a:off x="2735432" y="183530"/>
        <a:ext cx="2260259" cy="1130129"/>
      </dsp:txXfrm>
    </dsp:sp>
    <dsp:sp modelId="{41815CCC-6C8D-594D-8293-EBE5E64E415F}">
      <dsp:nvSpPr>
        <dsp:cNvPr id="0" name=""/>
        <dsp:cNvSpPr/>
      </dsp:nvSpPr>
      <dsp:spPr>
        <a:xfrm>
          <a:off x="2735432" y="1788314"/>
          <a:ext cx="2260259" cy="11301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Chroni</a:t>
          </a:r>
          <a:r>
            <a:rPr lang="en-US" sz="1300" kern="1200" dirty="0"/>
            <a:t> dobra </a:t>
          </a:r>
          <a:r>
            <a:rPr lang="en-US" sz="1300" kern="1200" dirty="0" err="1"/>
            <a:t>prawne</a:t>
          </a:r>
          <a:r>
            <a:rPr lang="en-US" sz="1300" kern="1200" dirty="0"/>
            <a:t> </a:t>
          </a:r>
          <a:r>
            <a:rPr lang="en-US" sz="1300" kern="1200" dirty="0" err="1"/>
            <a:t>osób</a:t>
          </a:r>
          <a:r>
            <a:rPr lang="en-US" sz="1300" kern="1200" dirty="0"/>
            <a:t>, </a:t>
          </a:r>
          <a:r>
            <a:rPr lang="en-US" sz="1300" kern="1200" dirty="0" err="1"/>
            <a:t>którym</a:t>
          </a:r>
          <a:r>
            <a:rPr lang="en-US" sz="1300" kern="1200" dirty="0"/>
            <a:t> </a:t>
          </a:r>
          <a:r>
            <a:rPr lang="en-US" sz="1300" kern="1200" dirty="0" err="1"/>
            <a:t>przestępstwo</a:t>
          </a:r>
          <a:r>
            <a:rPr lang="en-US" sz="1300" kern="1200" dirty="0"/>
            <a:t> </a:t>
          </a:r>
          <a:r>
            <a:rPr lang="en-US" sz="1300" kern="1200" dirty="0" err="1"/>
            <a:t>miałoby</a:t>
          </a:r>
          <a:r>
            <a:rPr lang="en-US" sz="1300" kern="1200" dirty="0"/>
            <a:t> </a:t>
          </a:r>
          <a:r>
            <a:rPr lang="en-US" sz="1300" kern="1200" dirty="0" err="1"/>
            <a:t>zostać</a:t>
          </a:r>
          <a:r>
            <a:rPr lang="en-US" sz="1300" kern="1200" dirty="0"/>
            <a:t> </a:t>
          </a:r>
          <a:r>
            <a:rPr lang="en-US" sz="1300" kern="1200" dirty="0" err="1"/>
            <a:t>przypisane</a:t>
          </a:r>
          <a:endParaRPr lang="en-US" sz="1300" kern="1200" dirty="0"/>
        </a:p>
      </dsp:txBody>
      <dsp:txXfrm>
        <a:off x="2735432" y="1788314"/>
        <a:ext cx="2260259" cy="1130129"/>
      </dsp:txXfrm>
    </dsp:sp>
    <dsp:sp modelId="{D96BC5A5-B5E3-F741-8C54-A8CE13BFA37B}">
      <dsp:nvSpPr>
        <dsp:cNvPr id="0" name=""/>
        <dsp:cNvSpPr/>
      </dsp:nvSpPr>
      <dsp:spPr>
        <a:xfrm>
          <a:off x="5470346" y="183530"/>
          <a:ext cx="2260259" cy="11301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restytucyjna</a:t>
          </a:r>
          <a:r>
            <a:rPr lang="en-US" sz="1300" kern="1200" dirty="0"/>
            <a:t> (</a:t>
          </a:r>
          <a:r>
            <a:rPr lang="en-US" sz="1300" kern="1200" dirty="0" err="1"/>
            <a:t>kompensacyjna</a:t>
          </a:r>
          <a:r>
            <a:rPr lang="en-US" sz="1300" kern="1200" dirty="0"/>
            <a:t>)</a:t>
          </a:r>
        </a:p>
      </dsp:txBody>
      <dsp:txXfrm>
        <a:off x="5470346" y="183530"/>
        <a:ext cx="2260259" cy="1130129"/>
      </dsp:txXfrm>
    </dsp:sp>
    <dsp:sp modelId="{55C4E98D-7C9E-9A4D-94B3-7817A58D66A0}">
      <dsp:nvSpPr>
        <dsp:cNvPr id="0" name=""/>
        <dsp:cNvSpPr/>
      </dsp:nvSpPr>
      <dsp:spPr>
        <a:xfrm>
          <a:off x="5470346" y="1788314"/>
          <a:ext cx="2260259" cy="11301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wzmocnienie</a:t>
          </a:r>
          <a:r>
            <a:rPr lang="en-US" sz="1300" kern="1200" dirty="0"/>
            <a:t> </a:t>
          </a:r>
          <a:r>
            <a:rPr lang="en-US" sz="1300" kern="1200" dirty="0" err="1"/>
            <a:t>roli</a:t>
          </a:r>
          <a:r>
            <a:rPr lang="en-US" sz="1300" kern="1200" dirty="0"/>
            <a:t> </a:t>
          </a:r>
          <a:r>
            <a:rPr lang="en-US" sz="1300" kern="1200" dirty="0" err="1"/>
            <a:t>i</a:t>
          </a:r>
          <a:r>
            <a:rPr lang="en-US" sz="1300" kern="1200" dirty="0"/>
            <a:t> </a:t>
          </a:r>
          <a:r>
            <a:rPr lang="en-US" sz="1300" kern="1200" dirty="0" err="1"/>
            <a:t>pozycji</a:t>
          </a:r>
          <a:r>
            <a:rPr lang="en-US" sz="1300" kern="1200" dirty="0"/>
            <a:t> </a:t>
          </a:r>
          <a:r>
            <a:rPr lang="en-US" sz="1300" kern="1200" dirty="0" err="1"/>
            <a:t>pokrzywdzonego</a:t>
          </a:r>
          <a:endParaRPr lang="en-US" sz="1300" kern="1200" dirty="0"/>
        </a:p>
      </dsp:txBody>
      <dsp:txXfrm>
        <a:off x="5470346" y="1788314"/>
        <a:ext cx="2260259" cy="113012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6C38E6-4A8F-0240-9A41-EAD460120EAF}">
      <dsp:nvSpPr>
        <dsp:cNvPr id="0" name=""/>
        <dsp:cNvSpPr/>
      </dsp:nvSpPr>
      <dsp:spPr>
        <a:xfrm>
          <a:off x="1021" y="917782"/>
          <a:ext cx="1283053" cy="6225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41910" numCol="1" spcCol="1270" anchor="t" anchorCtr="0">
          <a:noAutofit/>
        </a:bodyPr>
        <a:lstStyle/>
        <a:p>
          <a:pPr marL="0" lvl="0" indent="0" algn="l" defTabSz="488950">
            <a:lnSpc>
              <a:spcPct val="90000"/>
            </a:lnSpc>
            <a:spcBef>
              <a:spcPct val="0"/>
            </a:spcBef>
            <a:spcAft>
              <a:spcPct val="35000"/>
            </a:spcAft>
            <a:buNone/>
          </a:pPr>
          <a:r>
            <a:rPr lang="en-US" sz="1100" kern="1200" dirty="0" err="1"/>
            <a:t>Konstytucja</a:t>
          </a:r>
          <a:r>
            <a:rPr lang="en-US" sz="1100" kern="1200" dirty="0"/>
            <a:t> RP</a:t>
          </a:r>
        </a:p>
      </dsp:txBody>
      <dsp:txXfrm>
        <a:off x="1021" y="917782"/>
        <a:ext cx="1283053" cy="415010"/>
      </dsp:txXfrm>
    </dsp:sp>
    <dsp:sp modelId="{7D82BE85-826B-B14B-934C-D2BFE61CA9D5}">
      <dsp:nvSpPr>
        <dsp:cNvPr id="0" name=""/>
        <dsp:cNvSpPr/>
      </dsp:nvSpPr>
      <dsp:spPr>
        <a:xfrm>
          <a:off x="263815" y="1332792"/>
          <a:ext cx="1283053" cy="8514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78232" rIns="78232"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err="1"/>
            <a:t>Zasady</a:t>
          </a:r>
          <a:r>
            <a:rPr lang="en-US" sz="1100" kern="1200" dirty="0"/>
            <a:t> </a:t>
          </a:r>
          <a:r>
            <a:rPr lang="en-US" sz="1100" kern="1200" dirty="0" err="1"/>
            <a:t>prawa</a:t>
          </a:r>
          <a:r>
            <a:rPr lang="en-US" sz="1100" kern="1200" dirty="0"/>
            <a:t> </a:t>
          </a:r>
          <a:r>
            <a:rPr lang="en-US" sz="1100" kern="1200" dirty="0" err="1"/>
            <a:t>karnego</a:t>
          </a:r>
          <a:endParaRPr lang="en-US" sz="1100" kern="1200" dirty="0"/>
        </a:p>
        <a:p>
          <a:pPr marL="57150" lvl="1" indent="-57150" algn="l" defTabSz="488950">
            <a:lnSpc>
              <a:spcPct val="90000"/>
            </a:lnSpc>
            <a:spcBef>
              <a:spcPct val="0"/>
            </a:spcBef>
            <a:spcAft>
              <a:spcPct val="15000"/>
            </a:spcAft>
            <a:buChar char="•"/>
          </a:pPr>
          <a:r>
            <a:rPr lang="en-US" sz="1100" kern="1200" dirty="0"/>
            <a:t>art. 31 </a:t>
          </a:r>
          <a:r>
            <a:rPr lang="en-US" sz="1100" kern="1200" dirty="0" err="1"/>
            <a:t>ust</a:t>
          </a:r>
          <a:r>
            <a:rPr lang="en-US" sz="1100" kern="1200" dirty="0"/>
            <a:t>. 3</a:t>
          </a:r>
        </a:p>
        <a:p>
          <a:pPr marL="57150" lvl="1" indent="-57150" algn="l" defTabSz="488950">
            <a:lnSpc>
              <a:spcPct val="90000"/>
            </a:lnSpc>
            <a:spcBef>
              <a:spcPct val="0"/>
            </a:spcBef>
            <a:spcAft>
              <a:spcPct val="15000"/>
            </a:spcAft>
            <a:buChar char="•"/>
          </a:pPr>
          <a:r>
            <a:rPr lang="en-US" sz="1100" kern="1200" dirty="0"/>
            <a:t>art. 8 </a:t>
          </a:r>
          <a:r>
            <a:rPr lang="en-US" sz="1100" kern="1200" dirty="0" err="1"/>
            <a:t>ust</a:t>
          </a:r>
          <a:r>
            <a:rPr lang="en-US" sz="1100" kern="1200" dirty="0"/>
            <a:t>. 2</a:t>
          </a:r>
        </a:p>
      </dsp:txBody>
      <dsp:txXfrm>
        <a:off x="288752" y="1357729"/>
        <a:ext cx="1233179" cy="801526"/>
      </dsp:txXfrm>
    </dsp:sp>
    <dsp:sp modelId="{D7A5D422-2DBC-C545-B4ED-04561A9B639E}">
      <dsp:nvSpPr>
        <dsp:cNvPr id="0" name=""/>
        <dsp:cNvSpPr/>
      </dsp:nvSpPr>
      <dsp:spPr>
        <a:xfrm>
          <a:off x="1478580" y="965565"/>
          <a:ext cx="412353" cy="3194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1478580" y="1029454"/>
        <a:ext cx="316520" cy="191665"/>
      </dsp:txXfrm>
    </dsp:sp>
    <dsp:sp modelId="{6B05A73C-9AFB-1A4B-ADAE-EB789222F7B2}">
      <dsp:nvSpPr>
        <dsp:cNvPr id="0" name=""/>
        <dsp:cNvSpPr/>
      </dsp:nvSpPr>
      <dsp:spPr>
        <a:xfrm>
          <a:off x="2062099" y="917782"/>
          <a:ext cx="1283053" cy="6225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41910" numCol="1" spcCol="1270" anchor="t" anchorCtr="0">
          <a:noAutofit/>
        </a:bodyPr>
        <a:lstStyle/>
        <a:p>
          <a:pPr marL="0" lvl="0" indent="0" algn="l" defTabSz="488950">
            <a:lnSpc>
              <a:spcPct val="90000"/>
            </a:lnSpc>
            <a:spcBef>
              <a:spcPct val="0"/>
            </a:spcBef>
            <a:spcAft>
              <a:spcPct val="35000"/>
            </a:spcAft>
            <a:buNone/>
          </a:pPr>
          <a:r>
            <a:rPr lang="en-US" sz="1100" kern="1200" dirty="0" err="1"/>
            <a:t>Akty</a:t>
          </a:r>
          <a:r>
            <a:rPr lang="en-US" sz="1100" kern="1200" dirty="0"/>
            <a:t> </a:t>
          </a:r>
          <a:r>
            <a:rPr lang="en-US" sz="1100" kern="1200" dirty="0" err="1"/>
            <a:t>prawa</a:t>
          </a:r>
          <a:r>
            <a:rPr lang="en-US" sz="1100" kern="1200" dirty="0"/>
            <a:t> </a:t>
          </a:r>
          <a:r>
            <a:rPr lang="en-US" sz="1100" kern="1200" dirty="0" err="1"/>
            <a:t>międzynarodowego</a:t>
          </a:r>
          <a:endParaRPr lang="en-US" sz="1100" kern="1200" dirty="0"/>
        </a:p>
      </dsp:txBody>
      <dsp:txXfrm>
        <a:off x="2062099" y="917782"/>
        <a:ext cx="1283053" cy="415010"/>
      </dsp:txXfrm>
    </dsp:sp>
    <dsp:sp modelId="{19D8981F-1D28-B441-947A-5DDB58632A1F}">
      <dsp:nvSpPr>
        <dsp:cNvPr id="0" name=""/>
        <dsp:cNvSpPr/>
      </dsp:nvSpPr>
      <dsp:spPr>
        <a:xfrm>
          <a:off x="2324893" y="1332792"/>
          <a:ext cx="1283053" cy="8514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78232" rIns="78232"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a:t>Art. 91 </a:t>
          </a:r>
          <a:r>
            <a:rPr lang="en-US" sz="1100" kern="1200" dirty="0" err="1"/>
            <a:t>ust</a:t>
          </a:r>
          <a:r>
            <a:rPr lang="en-US" sz="1100" kern="1200" dirty="0"/>
            <a:t>. 1 </a:t>
          </a:r>
          <a:r>
            <a:rPr lang="en-US" sz="1100" kern="1200" dirty="0" err="1"/>
            <a:t>Konstytucji</a:t>
          </a:r>
          <a:r>
            <a:rPr lang="en-US" sz="1100" kern="1200" dirty="0"/>
            <a:t> RP</a:t>
          </a:r>
        </a:p>
      </dsp:txBody>
      <dsp:txXfrm>
        <a:off x="2349830" y="1357729"/>
        <a:ext cx="1233179" cy="801526"/>
      </dsp:txXfrm>
    </dsp:sp>
    <dsp:sp modelId="{EE2B59B7-AFA6-9F42-A44D-8F61D6493FFF}">
      <dsp:nvSpPr>
        <dsp:cNvPr id="0" name=""/>
        <dsp:cNvSpPr/>
      </dsp:nvSpPr>
      <dsp:spPr>
        <a:xfrm rot="151889">
          <a:off x="3539457" y="1011643"/>
          <a:ext cx="412756" cy="3194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3539504" y="1073416"/>
        <a:ext cx="316923" cy="191665"/>
      </dsp:txXfrm>
    </dsp:sp>
    <dsp:sp modelId="{9F9D681E-8187-3542-924E-616BBD238E1F}">
      <dsp:nvSpPr>
        <dsp:cNvPr id="0" name=""/>
        <dsp:cNvSpPr/>
      </dsp:nvSpPr>
      <dsp:spPr>
        <a:xfrm>
          <a:off x="4123177" y="1008905"/>
          <a:ext cx="1283053" cy="6225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41910" numCol="1" spcCol="1270" anchor="t" anchorCtr="0">
          <a:noAutofit/>
        </a:bodyPr>
        <a:lstStyle/>
        <a:p>
          <a:pPr marL="0" lvl="0" indent="0" algn="l" defTabSz="488950">
            <a:lnSpc>
              <a:spcPct val="90000"/>
            </a:lnSpc>
            <a:spcBef>
              <a:spcPct val="0"/>
            </a:spcBef>
            <a:spcAft>
              <a:spcPct val="35000"/>
            </a:spcAft>
            <a:buNone/>
          </a:pPr>
          <a:r>
            <a:rPr lang="en-US" sz="1100" kern="1200" dirty="0" err="1"/>
            <a:t>Ustawa</a:t>
          </a:r>
          <a:endParaRPr lang="en-US" sz="1100" kern="1200" dirty="0"/>
        </a:p>
      </dsp:txBody>
      <dsp:txXfrm>
        <a:off x="4123177" y="1008905"/>
        <a:ext cx="1283053" cy="415010"/>
      </dsp:txXfrm>
    </dsp:sp>
    <dsp:sp modelId="{D9371200-33E7-6045-8170-4A750E5ECB72}">
      <dsp:nvSpPr>
        <dsp:cNvPr id="0" name=""/>
        <dsp:cNvSpPr/>
      </dsp:nvSpPr>
      <dsp:spPr>
        <a:xfrm rot="10800000" flipV="1">
          <a:off x="4388281" y="1446507"/>
          <a:ext cx="1283053" cy="48690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78232" rIns="78232"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err="1"/>
            <a:t>Kodeks</a:t>
          </a:r>
          <a:r>
            <a:rPr lang="en-US" sz="1100" kern="1200" dirty="0"/>
            <a:t> </a:t>
          </a:r>
          <a:r>
            <a:rPr lang="en-US" sz="1100" kern="1200" dirty="0" err="1"/>
            <a:t>karny</a:t>
          </a:r>
          <a:r>
            <a:rPr lang="en-US" sz="1100" kern="1200" dirty="0"/>
            <a:t> z 1997 r.</a:t>
          </a:r>
        </a:p>
      </dsp:txBody>
      <dsp:txXfrm rot="-10800000">
        <a:off x="4402542" y="1460768"/>
        <a:ext cx="1254531" cy="458385"/>
      </dsp:txXfrm>
    </dsp:sp>
    <dsp:sp modelId="{3167ACF3-7539-0047-8EA2-124D2AA93E3F}">
      <dsp:nvSpPr>
        <dsp:cNvPr id="0" name=""/>
        <dsp:cNvSpPr/>
      </dsp:nvSpPr>
      <dsp:spPr>
        <a:xfrm rot="21525401">
          <a:off x="5600689" y="1034069"/>
          <a:ext cx="412450" cy="3194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5600700" y="1098998"/>
        <a:ext cx="316617" cy="191665"/>
      </dsp:txXfrm>
    </dsp:sp>
    <dsp:sp modelId="{F7AA1912-9A2C-0948-AA91-578211841937}">
      <dsp:nvSpPr>
        <dsp:cNvPr id="0" name=""/>
        <dsp:cNvSpPr/>
      </dsp:nvSpPr>
      <dsp:spPr>
        <a:xfrm>
          <a:off x="6184256" y="964172"/>
          <a:ext cx="1283053" cy="6225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41910" numCol="1" spcCol="1270" anchor="t" anchorCtr="0">
          <a:noAutofit/>
        </a:bodyPr>
        <a:lstStyle/>
        <a:p>
          <a:pPr marL="0" lvl="0" indent="0" algn="l" defTabSz="488950">
            <a:lnSpc>
              <a:spcPct val="90000"/>
            </a:lnSpc>
            <a:spcBef>
              <a:spcPct val="0"/>
            </a:spcBef>
            <a:spcAft>
              <a:spcPct val="35000"/>
            </a:spcAft>
            <a:buNone/>
          </a:pPr>
          <a:r>
            <a:rPr lang="en-US" sz="1100" kern="1200" dirty="0" err="1"/>
            <a:t>Pozakodeksowe</a:t>
          </a:r>
          <a:r>
            <a:rPr lang="en-US" sz="1100" kern="1200" dirty="0"/>
            <a:t> </a:t>
          </a:r>
          <a:r>
            <a:rPr lang="en-US" sz="1100" kern="1200" dirty="0" err="1"/>
            <a:t>prawo</a:t>
          </a:r>
          <a:r>
            <a:rPr lang="en-US" sz="1100" kern="1200" dirty="0"/>
            <a:t> </a:t>
          </a:r>
          <a:r>
            <a:rPr lang="en-US" sz="1100" kern="1200" dirty="0" err="1"/>
            <a:t>karne</a:t>
          </a:r>
          <a:endParaRPr lang="en-US" sz="1100" kern="1200" dirty="0"/>
        </a:p>
      </dsp:txBody>
      <dsp:txXfrm>
        <a:off x="6184256" y="964172"/>
        <a:ext cx="1283053" cy="415010"/>
      </dsp:txXfrm>
    </dsp:sp>
    <dsp:sp modelId="{C53CF8CB-3701-4C41-8D37-15495F13F52F}">
      <dsp:nvSpPr>
        <dsp:cNvPr id="0" name=""/>
        <dsp:cNvSpPr/>
      </dsp:nvSpPr>
      <dsp:spPr>
        <a:xfrm>
          <a:off x="6447050" y="1471964"/>
          <a:ext cx="1283053" cy="66583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78232" rIns="78232"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a:t>np. </a:t>
          </a:r>
          <a:r>
            <a:rPr lang="en-US" sz="1100" kern="1200" dirty="0" err="1"/>
            <a:t>Kodeks</a:t>
          </a:r>
          <a:r>
            <a:rPr lang="en-US" sz="1100" kern="1200" dirty="0"/>
            <a:t> </a:t>
          </a:r>
          <a:r>
            <a:rPr lang="en-US" sz="1100" kern="1200" dirty="0" err="1"/>
            <a:t>spółek</a:t>
          </a:r>
          <a:r>
            <a:rPr lang="en-US" sz="1100" kern="1200" dirty="0"/>
            <a:t> </a:t>
          </a:r>
          <a:r>
            <a:rPr lang="en-US" sz="1100" kern="1200" dirty="0" err="1"/>
            <a:t>handlowych</a:t>
          </a:r>
          <a:endParaRPr lang="en-US" sz="1100" kern="1200" dirty="0"/>
        </a:p>
      </dsp:txBody>
      <dsp:txXfrm>
        <a:off x="6466552" y="1491466"/>
        <a:ext cx="1244049" cy="6268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E68C5A-6E53-BF44-AB50-AB83FDB9969B}">
      <dsp:nvSpPr>
        <dsp:cNvPr id="0" name=""/>
        <dsp:cNvSpPr/>
      </dsp:nvSpPr>
      <dsp:spPr>
        <a:xfrm>
          <a:off x="3397" y="956808"/>
          <a:ext cx="2970896" cy="1188358"/>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8684" tIns="69342" rIns="34671" bIns="69342" numCol="1" spcCol="1270" anchor="ctr" anchorCtr="0">
          <a:noAutofit/>
        </a:bodyPr>
        <a:lstStyle/>
        <a:p>
          <a:pPr marL="0" lvl="0" indent="0" algn="ctr" defTabSz="1155700">
            <a:lnSpc>
              <a:spcPct val="90000"/>
            </a:lnSpc>
            <a:spcBef>
              <a:spcPct val="0"/>
            </a:spcBef>
            <a:spcAft>
              <a:spcPct val="35000"/>
            </a:spcAft>
            <a:buNone/>
          </a:pPr>
          <a:r>
            <a:rPr lang="en-US" sz="2600" kern="1200" dirty="0"/>
            <a:t>Moment </a:t>
          </a:r>
          <a:r>
            <a:rPr lang="en-US" sz="2600" kern="1200" dirty="0" err="1"/>
            <a:t>popełnienia</a:t>
          </a:r>
          <a:r>
            <a:rPr lang="en-US" sz="2600" kern="1200" dirty="0"/>
            <a:t> </a:t>
          </a:r>
          <a:r>
            <a:rPr lang="en-US" sz="2600" kern="1200" dirty="0" err="1"/>
            <a:t>przestępstwa</a:t>
          </a:r>
          <a:endParaRPr lang="en-US" sz="2600" kern="1200" dirty="0"/>
        </a:p>
      </dsp:txBody>
      <dsp:txXfrm>
        <a:off x="3397" y="956808"/>
        <a:ext cx="2673807" cy="1188358"/>
      </dsp:txXfrm>
    </dsp:sp>
    <dsp:sp modelId="{9B19286F-CE7C-3247-99FA-0EE5E408E80A}">
      <dsp:nvSpPr>
        <dsp:cNvPr id="0" name=""/>
        <dsp:cNvSpPr/>
      </dsp:nvSpPr>
      <dsp:spPr>
        <a:xfrm>
          <a:off x="2380114" y="956808"/>
          <a:ext cx="2970896" cy="118835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013" tIns="69342" rIns="34671" bIns="69342" numCol="1" spcCol="1270" anchor="ctr" anchorCtr="0">
          <a:noAutofit/>
        </a:bodyPr>
        <a:lstStyle/>
        <a:p>
          <a:pPr marL="0" lvl="0" indent="0" algn="ctr" defTabSz="1155700">
            <a:lnSpc>
              <a:spcPct val="90000"/>
            </a:lnSpc>
            <a:spcBef>
              <a:spcPct val="0"/>
            </a:spcBef>
            <a:spcAft>
              <a:spcPct val="35000"/>
            </a:spcAft>
            <a:buNone/>
          </a:pPr>
          <a:r>
            <a:rPr lang="en-US" sz="2600" kern="1200" dirty="0" err="1"/>
            <a:t>Zmiana</a:t>
          </a:r>
          <a:r>
            <a:rPr lang="en-US" sz="2600" kern="1200" dirty="0"/>
            <a:t> </a:t>
          </a:r>
          <a:r>
            <a:rPr lang="en-US" sz="2600" kern="1200" dirty="0" err="1"/>
            <a:t>ustawy</a:t>
          </a:r>
          <a:endParaRPr lang="en-US" sz="2600" kern="1200" dirty="0"/>
        </a:p>
      </dsp:txBody>
      <dsp:txXfrm>
        <a:off x="2974293" y="956808"/>
        <a:ext cx="1782538" cy="1188358"/>
      </dsp:txXfrm>
    </dsp:sp>
    <dsp:sp modelId="{E9FDFE0A-ADB9-BC47-9E89-810942D6AD1B}">
      <dsp:nvSpPr>
        <dsp:cNvPr id="0" name=""/>
        <dsp:cNvSpPr/>
      </dsp:nvSpPr>
      <dsp:spPr>
        <a:xfrm>
          <a:off x="4756831" y="956808"/>
          <a:ext cx="2970896" cy="118835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013" tIns="69342" rIns="34671" bIns="69342" numCol="1" spcCol="1270" anchor="ctr" anchorCtr="0">
          <a:noAutofit/>
        </a:bodyPr>
        <a:lstStyle/>
        <a:p>
          <a:pPr marL="0" lvl="0" indent="0" algn="ctr" defTabSz="1155700">
            <a:lnSpc>
              <a:spcPct val="90000"/>
            </a:lnSpc>
            <a:spcBef>
              <a:spcPct val="0"/>
            </a:spcBef>
            <a:spcAft>
              <a:spcPct val="35000"/>
            </a:spcAft>
            <a:buNone/>
          </a:pPr>
          <a:r>
            <a:rPr lang="en-US" sz="2600" kern="1200" dirty="0"/>
            <a:t>Moment </a:t>
          </a:r>
          <a:r>
            <a:rPr lang="en-US" sz="2600" kern="1200" dirty="0" err="1"/>
            <a:t>orzekania</a:t>
          </a:r>
          <a:endParaRPr lang="en-US" sz="2600" kern="1200" dirty="0"/>
        </a:p>
      </dsp:txBody>
      <dsp:txXfrm>
        <a:off x="5351010" y="956808"/>
        <a:ext cx="1782538" cy="118835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10/9/20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10/9/20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10/9/20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10/9/20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10/9/20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10/9/20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10/9/20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10/9/20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10/9/20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10/9/20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10/9/20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10/9/20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2767E-7F67-1049-A6D9-4B2079FABE61}"/>
              </a:ext>
            </a:extLst>
          </p:cNvPr>
          <p:cNvSpPr>
            <a:spLocks noGrp="1"/>
          </p:cNvSpPr>
          <p:nvPr>
            <p:ph type="ctrTitle"/>
          </p:nvPr>
        </p:nvSpPr>
        <p:spPr/>
        <p:txBody>
          <a:bodyPr/>
          <a:lstStyle/>
          <a:p>
            <a:r>
              <a:rPr lang="pl-PL" dirty="0"/>
              <a:t>Zagadnienia wstępne</a:t>
            </a:r>
          </a:p>
        </p:txBody>
      </p:sp>
      <p:sp>
        <p:nvSpPr>
          <p:cNvPr id="3" name="Subtitle 2">
            <a:extLst>
              <a:ext uri="{FF2B5EF4-FFF2-40B4-BE49-F238E27FC236}">
                <a16:creationId xmlns:a16="http://schemas.microsoft.com/office/drawing/2014/main" id="{A071F131-F70B-A542-84C5-B67DAB762EDC}"/>
              </a:ext>
            </a:extLst>
          </p:cNvPr>
          <p:cNvSpPr>
            <a:spLocks noGrp="1"/>
          </p:cNvSpPr>
          <p:nvPr>
            <p:ph type="subTitle" idx="1"/>
          </p:nvPr>
        </p:nvSpPr>
        <p:spPr/>
        <p:txBody>
          <a:bodyPr/>
          <a:lstStyle/>
          <a:p>
            <a:r>
              <a:rPr lang="pl-PL" dirty="0"/>
              <a:t>mgr Aleksandra Skotnicka</a:t>
            </a:r>
          </a:p>
        </p:txBody>
      </p:sp>
    </p:spTree>
    <p:extLst>
      <p:ext uri="{BB962C8B-B14F-4D97-AF65-F5344CB8AC3E}">
        <p14:creationId xmlns:p14="http://schemas.microsoft.com/office/powerpoint/2010/main" val="3147794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F5BFB-04FA-414F-BBC0-6BDD9F88A184}"/>
              </a:ext>
            </a:extLst>
          </p:cNvPr>
          <p:cNvSpPr>
            <a:spLocks noGrp="1"/>
          </p:cNvSpPr>
          <p:nvPr>
            <p:ph type="title"/>
          </p:nvPr>
        </p:nvSpPr>
        <p:spPr/>
        <p:txBody>
          <a:bodyPr/>
          <a:lstStyle/>
          <a:p>
            <a:r>
              <a:rPr lang="pl-PL" dirty="0" err="1"/>
              <a:t>Nullum</a:t>
            </a:r>
            <a:r>
              <a:rPr lang="pl-PL" dirty="0"/>
              <a:t> </a:t>
            </a:r>
            <a:r>
              <a:rPr lang="pl-PL" dirty="0" err="1"/>
              <a:t>crimen</a:t>
            </a:r>
            <a:r>
              <a:rPr lang="pl-PL" dirty="0"/>
              <a:t> sine </a:t>
            </a:r>
            <a:r>
              <a:rPr lang="pl-PL" dirty="0" err="1"/>
              <a:t>periculo</a:t>
            </a:r>
            <a:r>
              <a:rPr lang="pl-PL" dirty="0"/>
              <a:t> </a:t>
            </a:r>
            <a:r>
              <a:rPr lang="pl-PL" dirty="0" err="1"/>
              <a:t>sociali</a:t>
            </a:r>
            <a:endParaRPr lang="pl-PL" dirty="0"/>
          </a:p>
        </p:txBody>
      </p:sp>
      <p:sp>
        <p:nvSpPr>
          <p:cNvPr id="3" name="Content Placeholder 2">
            <a:extLst>
              <a:ext uri="{FF2B5EF4-FFF2-40B4-BE49-F238E27FC236}">
                <a16:creationId xmlns:a16="http://schemas.microsoft.com/office/drawing/2014/main" id="{EBE09880-B71C-4B46-943F-82AD5BC7395F}"/>
              </a:ext>
            </a:extLst>
          </p:cNvPr>
          <p:cNvSpPr>
            <a:spLocks noGrp="1"/>
          </p:cNvSpPr>
          <p:nvPr>
            <p:ph idx="1"/>
          </p:nvPr>
        </p:nvSpPr>
        <p:spPr/>
        <p:txBody>
          <a:bodyPr>
            <a:normAutofit lnSpcReduction="10000"/>
          </a:bodyPr>
          <a:lstStyle/>
          <a:p>
            <a:pPr marL="0" indent="0" algn="just">
              <a:buNone/>
            </a:pPr>
            <a:r>
              <a:rPr lang="pl-PL" dirty="0"/>
              <a:t>art. 1 § 2 k.k. ,,Nie stanowi przestępstwa czyn zabroniony, którego społeczna szkodliwość jest znikoma” </a:t>
            </a:r>
          </a:p>
          <a:p>
            <a:pPr marL="0" indent="0" algn="just">
              <a:buNone/>
            </a:pPr>
            <a:r>
              <a:rPr lang="pl-PL" dirty="0"/>
              <a:t>art. 115 § 2 k.k. ,, Przy ocenie stopnia społecznej szkodliwości czynu sąd bierze pod uwagę rodzaj i charakter naruszonego dobra, rozmiary wyrządzonej lub grożącej szkody, sposób i okoliczności popełnienia czynu, wagę naruszonych przez sprawcę obowiązków, jak również postać zamiaru, motywację sprawcy, rodzaj naruszonych reguł ostrożności i stopień ich naruszenia.” (charakter mieszany, przedmiotowo-podmiotowy) </a:t>
            </a:r>
          </a:p>
          <a:p>
            <a:pPr algn="just"/>
            <a:r>
              <a:rPr lang="pl-PL" dirty="0"/>
              <a:t>Postulat adresowany do ustawodawcy, ale pozostaje w szczególnym związku z podstawami wyłączania odpowiedzialności karnej</a:t>
            </a:r>
            <a:br>
              <a:rPr lang="pl-PL" dirty="0"/>
            </a:br>
            <a:endParaRPr lang="pl-PL" dirty="0"/>
          </a:p>
        </p:txBody>
      </p:sp>
    </p:spTree>
    <p:extLst>
      <p:ext uri="{BB962C8B-B14F-4D97-AF65-F5344CB8AC3E}">
        <p14:creationId xmlns:p14="http://schemas.microsoft.com/office/powerpoint/2010/main" val="790094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47FD5-F7F2-234F-935C-46F54BA41015}"/>
              </a:ext>
            </a:extLst>
          </p:cNvPr>
          <p:cNvSpPr>
            <a:spLocks noGrp="1"/>
          </p:cNvSpPr>
          <p:nvPr>
            <p:ph type="title"/>
          </p:nvPr>
        </p:nvSpPr>
        <p:spPr/>
        <p:txBody>
          <a:bodyPr/>
          <a:lstStyle/>
          <a:p>
            <a:r>
              <a:rPr lang="pl-PL" dirty="0" err="1"/>
              <a:t>Nullum</a:t>
            </a:r>
            <a:r>
              <a:rPr lang="pl-PL" dirty="0"/>
              <a:t> </a:t>
            </a:r>
            <a:r>
              <a:rPr lang="pl-PL" dirty="0" err="1"/>
              <a:t>crimen</a:t>
            </a:r>
            <a:r>
              <a:rPr lang="pl-PL" dirty="0"/>
              <a:t> sine culpa</a:t>
            </a:r>
          </a:p>
        </p:txBody>
      </p:sp>
      <p:sp>
        <p:nvSpPr>
          <p:cNvPr id="3" name="Content Placeholder 2">
            <a:extLst>
              <a:ext uri="{FF2B5EF4-FFF2-40B4-BE49-F238E27FC236}">
                <a16:creationId xmlns:a16="http://schemas.microsoft.com/office/drawing/2014/main" id="{C4CE1A16-602E-7B4E-9439-ADD0A75439D9}"/>
              </a:ext>
            </a:extLst>
          </p:cNvPr>
          <p:cNvSpPr>
            <a:spLocks noGrp="1"/>
          </p:cNvSpPr>
          <p:nvPr>
            <p:ph idx="1"/>
          </p:nvPr>
        </p:nvSpPr>
        <p:spPr>
          <a:xfrm>
            <a:off x="2231136" y="2638045"/>
            <a:ext cx="7729728" cy="3028978"/>
          </a:xfrm>
        </p:spPr>
        <p:txBody>
          <a:bodyPr>
            <a:normAutofit lnSpcReduction="10000"/>
          </a:bodyPr>
          <a:lstStyle/>
          <a:p>
            <a:r>
              <a:rPr lang="pl-PL" dirty="0"/>
              <a:t>art. 1 § 3 k.k. ,,Nie popełnia przestępstwa sprawca czynu zabronionego, jeżeli nie można mu przypisać winy w czasie czynu” </a:t>
            </a:r>
          </a:p>
          <a:p>
            <a:pPr marL="0" indent="0" algn="just">
              <a:buNone/>
            </a:pPr>
            <a:r>
              <a:rPr lang="pl-PL" dirty="0"/>
              <a:t>,,</a:t>
            </a:r>
            <a:r>
              <a:rPr lang="pl-PL" i="1" dirty="0"/>
              <a:t>Konieczne jest wyrażenie w kodeksie karnym wprost uzależnienia odpowiedzialności karnej od winy. Przemawia za tym także potrzeba wzmocnienia funkcji gwarancyjnej prawa karnego. Kierując się wskazaniami współczesnej doktryny prawa karnego, kodeks wyraźnie oddziela winę od podmiotowej strony czynu zabronionego (umyślności albo nieumyślności). Granice winy są precyzowane w przepisach rozdziału III. Nie wyłącza się jednak jeszcze innych sytuacji wyjątkowych, w których mimo popełnienia czynu zabronionego nie będzie można przypisać sprawcy winy. Kodeks wprowadza więc jednoznacznie zasadę odpowiedzialności tylko za czyn zawiniony.” </a:t>
            </a:r>
            <a:r>
              <a:rPr lang="pl-PL" dirty="0"/>
              <a:t>(Uzasadnienie do obowiązującego Kodeksu karnego). </a:t>
            </a:r>
          </a:p>
          <a:p>
            <a:pPr marL="0" indent="0">
              <a:buNone/>
            </a:pPr>
            <a:endParaRPr lang="pl-PL" dirty="0"/>
          </a:p>
        </p:txBody>
      </p:sp>
    </p:spTree>
    <p:extLst>
      <p:ext uri="{BB962C8B-B14F-4D97-AF65-F5344CB8AC3E}">
        <p14:creationId xmlns:p14="http://schemas.microsoft.com/office/powerpoint/2010/main" val="2874747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E4843-3A09-5B4A-9195-BAFD7CF7C7B8}"/>
              </a:ext>
            </a:extLst>
          </p:cNvPr>
          <p:cNvSpPr>
            <a:spLocks noGrp="1"/>
          </p:cNvSpPr>
          <p:nvPr>
            <p:ph type="title"/>
          </p:nvPr>
        </p:nvSpPr>
        <p:spPr/>
        <p:txBody>
          <a:bodyPr/>
          <a:lstStyle/>
          <a:p>
            <a:r>
              <a:rPr lang="pl-PL" dirty="0"/>
              <a:t>Nulla poena sine lege</a:t>
            </a:r>
          </a:p>
        </p:txBody>
      </p:sp>
      <p:sp>
        <p:nvSpPr>
          <p:cNvPr id="3" name="Content Placeholder 2">
            <a:extLst>
              <a:ext uri="{FF2B5EF4-FFF2-40B4-BE49-F238E27FC236}">
                <a16:creationId xmlns:a16="http://schemas.microsoft.com/office/drawing/2014/main" id="{7565D414-8445-E84C-99BC-ED4004E3FBF4}"/>
              </a:ext>
            </a:extLst>
          </p:cNvPr>
          <p:cNvSpPr>
            <a:spLocks noGrp="1"/>
          </p:cNvSpPr>
          <p:nvPr>
            <p:ph idx="1"/>
          </p:nvPr>
        </p:nvSpPr>
        <p:spPr/>
        <p:txBody>
          <a:bodyPr/>
          <a:lstStyle/>
          <a:p>
            <a:pPr marL="0" indent="0" algn="just">
              <a:buNone/>
            </a:pPr>
            <a:r>
              <a:rPr lang="pl-PL" dirty="0"/>
              <a:t>art. 1 § 1 k.k. ,,Odpowiedzialności karnej podlega ten tylko, kto popełnia czyn zabroniony pod groźbą kary przez ustawę obowiązującą w czasie jego popełnienia”</a:t>
            </a:r>
          </a:p>
          <a:p>
            <a:pPr algn="just"/>
            <a:r>
              <a:rPr lang="pl-PL" dirty="0"/>
              <a:t>Zagrożenie karą musi być ustawowo określone (system sankcji względnie oznaczonych) </a:t>
            </a:r>
          </a:p>
          <a:p>
            <a:pPr algn="just"/>
            <a:r>
              <a:rPr lang="pl-PL" dirty="0"/>
              <a:t>W ramach stosowania prawa sąd może wymierzyć tylko taką krę, jaka jest znana ustawie karnej oraz tylko w granicach ustawowo określonych</a:t>
            </a:r>
          </a:p>
        </p:txBody>
      </p:sp>
    </p:spTree>
    <p:extLst>
      <p:ext uri="{BB962C8B-B14F-4D97-AF65-F5344CB8AC3E}">
        <p14:creationId xmlns:p14="http://schemas.microsoft.com/office/powerpoint/2010/main" val="4223942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03899-0B93-564E-BB0F-2769C1B93358}"/>
              </a:ext>
            </a:extLst>
          </p:cNvPr>
          <p:cNvSpPr>
            <a:spLocks noGrp="1"/>
          </p:cNvSpPr>
          <p:nvPr>
            <p:ph type="title"/>
          </p:nvPr>
        </p:nvSpPr>
        <p:spPr/>
        <p:txBody>
          <a:bodyPr/>
          <a:lstStyle/>
          <a:p>
            <a:r>
              <a:rPr lang="pl-PL" dirty="0"/>
              <a:t>Lex retro non </a:t>
            </a:r>
            <a:r>
              <a:rPr lang="pl-PL" dirty="0" err="1"/>
              <a:t>agit</a:t>
            </a:r>
            <a:endParaRPr lang="pl-PL" dirty="0"/>
          </a:p>
        </p:txBody>
      </p:sp>
      <p:sp>
        <p:nvSpPr>
          <p:cNvPr id="3" name="Content Placeholder 2">
            <a:extLst>
              <a:ext uri="{FF2B5EF4-FFF2-40B4-BE49-F238E27FC236}">
                <a16:creationId xmlns:a16="http://schemas.microsoft.com/office/drawing/2014/main" id="{71F6E21F-8DB1-CC44-92B0-433559D2BB0B}"/>
              </a:ext>
            </a:extLst>
          </p:cNvPr>
          <p:cNvSpPr>
            <a:spLocks noGrp="1"/>
          </p:cNvSpPr>
          <p:nvPr>
            <p:ph idx="1"/>
          </p:nvPr>
        </p:nvSpPr>
        <p:spPr/>
        <p:txBody>
          <a:bodyPr/>
          <a:lstStyle/>
          <a:p>
            <a:pPr marL="0" indent="0" algn="just">
              <a:buNone/>
            </a:pPr>
            <a:r>
              <a:rPr lang="pl-PL" dirty="0"/>
              <a:t>art. 42 1. Konstytucji RP ,,Odpowiedzialności karnej podlega ten tylko, kto dopuścił się czynu zabronionego pod groźbą kary przez ustawę obowiązującą </a:t>
            </a:r>
            <a:r>
              <a:rPr lang="pl-PL" b="1" dirty="0"/>
              <a:t>w czasie jego popełnienia</a:t>
            </a:r>
            <a:r>
              <a:rPr lang="pl-PL" dirty="0"/>
              <a:t>. Zasada ta nie stoi na przeszkodzie ukaraniu za czyn, który w czasie jego popełnienia stanowił przestępstwo w myśl prawa międzynarodowego.”</a:t>
            </a:r>
          </a:p>
          <a:p>
            <a:r>
              <a:rPr lang="pl-PL" dirty="0"/>
              <a:t>tzw. ,,zasada lojalności państwa wobec obywatela” – zaufanie, że obowiązujący porządek prawny będzie stabilny, nie będzie on nieoczekiwanie zmieniony, powodując ujemne skutki dla obywatela związane ze zdarzeniami z przeszłości</a:t>
            </a:r>
          </a:p>
          <a:p>
            <a:r>
              <a:rPr lang="pl-PL" dirty="0"/>
              <a:t>Zasada nie wyklucza jakiegokolwiek działania prawa wstecz, a tylko takiego, które prowadziłoby do pogorszenia sytuacji sprawcy. </a:t>
            </a:r>
          </a:p>
        </p:txBody>
      </p:sp>
    </p:spTree>
    <p:extLst>
      <p:ext uri="{BB962C8B-B14F-4D97-AF65-F5344CB8AC3E}">
        <p14:creationId xmlns:p14="http://schemas.microsoft.com/office/powerpoint/2010/main" val="1126447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B91B-5EA4-AD46-9CEA-92F1524F1126}"/>
              </a:ext>
            </a:extLst>
          </p:cNvPr>
          <p:cNvSpPr>
            <a:spLocks noGrp="1"/>
          </p:cNvSpPr>
          <p:nvPr>
            <p:ph type="title"/>
          </p:nvPr>
        </p:nvSpPr>
        <p:spPr/>
        <p:txBody>
          <a:bodyPr/>
          <a:lstStyle/>
          <a:p>
            <a:r>
              <a:rPr lang="pl-PL" dirty="0"/>
              <a:t>Zasada humanitaryzmu</a:t>
            </a:r>
          </a:p>
        </p:txBody>
      </p:sp>
      <p:sp>
        <p:nvSpPr>
          <p:cNvPr id="3" name="Content Placeholder 2">
            <a:extLst>
              <a:ext uri="{FF2B5EF4-FFF2-40B4-BE49-F238E27FC236}">
                <a16:creationId xmlns:a16="http://schemas.microsoft.com/office/drawing/2014/main" id="{A7BE7AFB-83E5-F64A-8729-75ADC1B6D558}"/>
              </a:ext>
            </a:extLst>
          </p:cNvPr>
          <p:cNvSpPr>
            <a:spLocks noGrp="1"/>
          </p:cNvSpPr>
          <p:nvPr>
            <p:ph idx="1"/>
          </p:nvPr>
        </p:nvSpPr>
        <p:spPr>
          <a:xfrm>
            <a:off x="2231136" y="2638044"/>
            <a:ext cx="7729728" cy="3424089"/>
          </a:xfrm>
        </p:spPr>
        <p:txBody>
          <a:bodyPr>
            <a:noAutofit/>
          </a:bodyPr>
          <a:lstStyle/>
          <a:p>
            <a:pPr algn="just"/>
            <a:r>
              <a:rPr lang="pl-PL" sz="1200" dirty="0"/>
              <a:t>Art. 3 EKPC ,, Nikt nie może być poddany torturom ani nieludzkiemu lub poniżającemu traktowaniu albo karaniu.”</a:t>
            </a:r>
          </a:p>
          <a:p>
            <a:pPr algn="just"/>
            <a:r>
              <a:rPr lang="pl-PL" sz="1200" dirty="0"/>
              <a:t>Art. 40 Konstytucji RP ,, Nikt nie może być poddany torturom ani okrutnemu, nieludzkiemu lub poniżającemu traktowaniu i karaniu. Zakazuje się stosowania kar cielesnych.”</a:t>
            </a:r>
          </a:p>
          <a:p>
            <a:pPr algn="just"/>
            <a:r>
              <a:rPr lang="pl-PL" sz="1200" dirty="0"/>
              <a:t>Art. 41 ust. 4 Konstytucji RP ,, Każdy pozbawiony wolności powinien być traktowany w sposób humanitarny.” </a:t>
            </a:r>
          </a:p>
          <a:p>
            <a:pPr algn="just"/>
            <a:r>
              <a:rPr lang="pl-PL" sz="1200" dirty="0"/>
              <a:t>Art. 30 Konstytucji RP ,, Przyrodzona i niezbywalna godność człowieka stanowi źródło wolności i praw człowieka i obywatela. Jest ona nienaruszalna, a jej poszanowanie i ochrona jest obowiązkiem władz publicznych.”</a:t>
            </a:r>
          </a:p>
          <a:p>
            <a:pPr algn="just"/>
            <a:r>
              <a:rPr lang="pl-PL" sz="1200" dirty="0"/>
              <a:t>Konwencja w sprawie zakazu stosowania tortur oraz innego okrutnego, nieludzkiego lub poniżającego traktowania albo karania</a:t>
            </a:r>
            <a:br>
              <a:rPr lang="pl-PL" sz="1200" dirty="0"/>
            </a:br>
            <a:br>
              <a:rPr lang="pl-PL" sz="1200" dirty="0"/>
            </a:br>
            <a:r>
              <a:rPr lang="pl-PL" sz="1200" dirty="0"/>
              <a:t>art. 1 ust. 1 ,, W rozumieniu niniejszej konwencji określenie "tortury" oznacza każde działanie, którym jakiejkolwiek osobie umyślnie zadaje się ostry ból lub cierpienie, fizyczne bądź psychiczne, w celu uzyskania od niej lub od osoby trzeciej informacji lub wyznania, w celu ukarania jej za czyn popełniony przez nią lub osobę trzecią albo o którego dokonanie jest ona podejrzana, a także w celu zastraszenia lub wywarcia nacisku na nią lub trzecią osobę albo w jakimkolwiek innym celu wynikającym z wszelkiej formy dyskryminacji, gdy taki ból lub cierpienie powodowane są przez funkcjonariusza państwowego lub inną osobę występującą w charakterze urzędowym lub z ich polecenia albo za wyraźną lub milczącą zgodą. Określenie to nie obejmuje bólu lub cierpienia wynikających jedynie ze zgodnych z prawem sankcji, nieodłącznie związanych z tymi sankcjami lub wywołanych przez nie przypadkowo.”</a:t>
            </a:r>
          </a:p>
        </p:txBody>
      </p:sp>
    </p:spTree>
    <p:extLst>
      <p:ext uri="{BB962C8B-B14F-4D97-AF65-F5344CB8AC3E}">
        <p14:creationId xmlns:p14="http://schemas.microsoft.com/office/powerpoint/2010/main" val="2353638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096C3-477C-DC48-B17B-AE083B2E0E24}"/>
              </a:ext>
            </a:extLst>
          </p:cNvPr>
          <p:cNvSpPr>
            <a:spLocks noGrp="1"/>
          </p:cNvSpPr>
          <p:nvPr>
            <p:ph type="title"/>
          </p:nvPr>
        </p:nvSpPr>
        <p:spPr/>
        <p:txBody>
          <a:bodyPr/>
          <a:lstStyle/>
          <a:p>
            <a:r>
              <a:rPr lang="pl-PL" dirty="0"/>
              <a:t>Zasada humanitaryzmu</a:t>
            </a:r>
          </a:p>
        </p:txBody>
      </p:sp>
      <p:sp>
        <p:nvSpPr>
          <p:cNvPr id="3" name="Content Placeholder 2">
            <a:extLst>
              <a:ext uri="{FF2B5EF4-FFF2-40B4-BE49-F238E27FC236}">
                <a16:creationId xmlns:a16="http://schemas.microsoft.com/office/drawing/2014/main" id="{B0F8C585-3B98-4B43-AC08-B0C954F6D86F}"/>
              </a:ext>
            </a:extLst>
          </p:cNvPr>
          <p:cNvSpPr>
            <a:spLocks noGrp="1"/>
          </p:cNvSpPr>
          <p:nvPr>
            <p:ph idx="1"/>
          </p:nvPr>
        </p:nvSpPr>
        <p:spPr/>
        <p:txBody>
          <a:bodyPr>
            <a:normAutofit/>
          </a:bodyPr>
          <a:lstStyle/>
          <a:p>
            <a:pPr algn="just"/>
            <a:r>
              <a:rPr lang="pl-PL" dirty="0"/>
              <a:t>Dyrektywa minimalizowania cierpień, dolegliwości i innych niedogodności, zadawanych człowiekowi przy stosowaniu kar kryminalnych oraz ich wymierzania tylko wtedy i w takich granicach, w jakich jest to konieczne dla realizacji normy prawa karnego (A. Wąsek, Kodeks karny…, t. 1 s, 52) </a:t>
            </a:r>
          </a:p>
          <a:p>
            <a:pPr algn="just"/>
            <a:r>
              <a:rPr lang="pl-PL" dirty="0"/>
              <a:t>Adresowana do organu stosującego kary oraz inne środki przewidziane w Kodeksie karnym (w pierwszej kolejności do sądu orzekającego) </a:t>
            </a:r>
          </a:p>
          <a:p>
            <a:pPr algn="just"/>
            <a:r>
              <a:rPr lang="pl-PL" dirty="0"/>
              <a:t>Art. 4 </a:t>
            </a:r>
            <a:r>
              <a:rPr lang="pl-PL" dirty="0" err="1"/>
              <a:t>k.k.w</a:t>
            </a:r>
            <a:r>
              <a:rPr lang="pl-PL" dirty="0"/>
              <a:t>. ,, Kary, środki karne, środki kompensacyjne, przepadek, środki zabezpieczające i środki zapobiegawcze wykonuje się w sposób humanitarny, z poszanowaniem godności ludzkiej skazanego. Zakazuje się stosowania tortur lub nieludzkiego albo poniżającego traktowania i karania skazanego.”</a:t>
            </a:r>
          </a:p>
          <a:p>
            <a:pPr marL="0" indent="0" algn="just">
              <a:buNone/>
            </a:pPr>
            <a:endParaRPr lang="pl-PL" dirty="0"/>
          </a:p>
        </p:txBody>
      </p:sp>
    </p:spTree>
    <p:extLst>
      <p:ext uri="{BB962C8B-B14F-4D97-AF65-F5344CB8AC3E}">
        <p14:creationId xmlns:p14="http://schemas.microsoft.com/office/powerpoint/2010/main" val="1926750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5589F-F094-B747-99EB-C108A8B27AB6}"/>
              </a:ext>
            </a:extLst>
          </p:cNvPr>
          <p:cNvSpPr>
            <a:spLocks noGrp="1"/>
          </p:cNvSpPr>
          <p:nvPr>
            <p:ph type="title"/>
          </p:nvPr>
        </p:nvSpPr>
        <p:spPr/>
        <p:txBody>
          <a:bodyPr/>
          <a:lstStyle/>
          <a:p>
            <a:r>
              <a:rPr lang="pl-PL" dirty="0"/>
              <a:t>Źródła prawa karnego </a:t>
            </a:r>
          </a:p>
        </p:txBody>
      </p:sp>
      <p:graphicFrame>
        <p:nvGraphicFramePr>
          <p:cNvPr id="6" name="Content Placeholder 5">
            <a:extLst>
              <a:ext uri="{FF2B5EF4-FFF2-40B4-BE49-F238E27FC236}">
                <a16:creationId xmlns:a16="http://schemas.microsoft.com/office/drawing/2014/main" id="{7C20E55F-A5F2-1544-A792-F85F2B7452D2}"/>
              </a:ext>
            </a:extLst>
          </p:cNvPr>
          <p:cNvGraphicFramePr>
            <a:graphicFrameLocks noGrp="1"/>
          </p:cNvGraphicFramePr>
          <p:nvPr>
            <p:ph idx="1"/>
            <p:extLst>
              <p:ext uri="{D42A27DB-BD31-4B8C-83A1-F6EECF244321}">
                <p14:modId xmlns:p14="http://schemas.microsoft.com/office/powerpoint/2010/main" val="2514680626"/>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76485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2FA71-03C8-7F43-9A03-F2DDE687CE71}"/>
              </a:ext>
            </a:extLst>
          </p:cNvPr>
          <p:cNvSpPr>
            <a:spLocks noGrp="1"/>
          </p:cNvSpPr>
          <p:nvPr>
            <p:ph type="title"/>
          </p:nvPr>
        </p:nvSpPr>
        <p:spPr/>
        <p:txBody>
          <a:bodyPr/>
          <a:lstStyle/>
          <a:p>
            <a:r>
              <a:rPr lang="pl-PL" dirty="0"/>
              <a:t>Konstytucja </a:t>
            </a:r>
            <a:r>
              <a:rPr lang="pl-PL" dirty="0" err="1"/>
              <a:t>rp</a:t>
            </a:r>
            <a:r>
              <a:rPr lang="pl-PL" dirty="0"/>
              <a:t> jako źródło prawa karnego</a:t>
            </a:r>
          </a:p>
        </p:txBody>
      </p:sp>
      <p:sp>
        <p:nvSpPr>
          <p:cNvPr id="3" name="Content Placeholder 2">
            <a:extLst>
              <a:ext uri="{FF2B5EF4-FFF2-40B4-BE49-F238E27FC236}">
                <a16:creationId xmlns:a16="http://schemas.microsoft.com/office/drawing/2014/main" id="{5F4A2AC3-CCBE-A447-BE02-7F10C28CF2B9}"/>
              </a:ext>
            </a:extLst>
          </p:cNvPr>
          <p:cNvSpPr>
            <a:spLocks noGrp="1"/>
          </p:cNvSpPr>
          <p:nvPr>
            <p:ph idx="1"/>
          </p:nvPr>
        </p:nvSpPr>
        <p:spPr/>
        <p:txBody>
          <a:bodyPr/>
          <a:lstStyle/>
          <a:p>
            <a:pPr marL="0" indent="0" algn="just">
              <a:buNone/>
            </a:pPr>
            <a:r>
              <a:rPr lang="pl-PL" dirty="0"/>
              <a:t>art. 31 ust. 3  Ograniczenia w zakresie korzystania z konstytucyjnych wolności i praw mogą być ustanawiane tylko w ustawie i tylko wtedy, gdy są konieczne w demokratycznym państwie dla jego bezpieczeństwa lub porządku publicznego, bądź dla ochrony środowiska, zdrowia i moralności publicznej, albo wolności i praw innych osób. Ograniczenia te nie mogą naruszać istoty wolności i praw.</a:t>
            </a:r>
          </a:p>
          <a:p>
            <a:pPr marL="0" indent="0" algn="just">
              <a:buNone/>
            </a:pPr>
            <a:r>
              <a:rPr lang="pl-PL" dirty="0"/>
              <a:t>art. 8 § 2 Przepisy Konstytucji stosuje się bezpośrednio, chyba że Konstytucja stanowi inaczej.</a:t>
            </a:r>
          </a:p>
          <a:p>
            <a:pPr marL="0" indent="0" algn="just">
              <a:buNone/>
            </a:pPr>
            <a:br>
              <a:rPr lang="pl-PL" dirty="0"/>
            </a:br>
            <a:endParaRPr lang="pl-PL" dirty="0"/>
          </a:p>
        </p:txBody>
      </p:sp>
    </p:spTree>
    <p:extLst>
      <p:ext uri="{BB962C8B-B14F-4D97-AF65-F5344CB8AC3E}">
        <p14:creationId xmlns:p14="http://schemas.microsoft.com/office/powerpoint/2010/main" val="4064725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42C34-A972-E14F-96AB-442F1AE222C0}"/>
              </a:ext>
            </a:extLst>
          </p:cNvPr>
          <p:cNvSpPr>
            <a:spLocks noGrp="1"/>
          </p:cNvSpPr>
          <p:nvPr>
            <p:ph type="title"/>
          </p:nvPr>
        </p:nvSpPr>
        <p:spPr/>
        <p:txBody>
          <a:bodyPr/>
          <a:lstStyle/>
          <a:p>
            <a:r>
              <a:rPr lang="pl-PL" dirty="0"/>
              <a:t>Akty prawa międzynarodowego</a:t>
            </a:r>
          </a:p>
        </p:txBody>
      </p:sp>
      <p:sp>
        <p:nvSpPr>
          <p:cNvPr id="3" name="Content Placeholder 2">
            <a:extLst>
              <a:ext uri="{FF2B5EF4-FFF2-40B4-BE49-F238E27FC236}">
                <a16:creationId xmlns:a16="http://schemas.microsoft.com/office/drawing/2014/main" id="{9C0BA222-F790-4A46-A017-1B42896AA61D}"/>
              </a:ext>
            </a:extLst>
          </p:cNvPr>
          <p:cNvSpPr>
            <a:spLocks noGrp="1"/>
          </p:cNvSpPr>
          <p:nvPr>
            <p:ph idx="1"/>
          </p:nvPr>
        </p:nvSpPr>
        <p:spPr/>
        <p:txBody>
          <a:bodyPr>
            <a:normAutofit fontScale="92500"/>
          </a:bodyPr>
          <a:lstStyle/>
          <a:p>
            <a:pPr marL="0" indent="0">
              <a:buNone/>
            </a:pPr>
            <a:r>
              <a:rPr lang="pl-PL" dirty="0"/>
              <a:t>Art. 91 Konstytucji RP</a:t>
            </a:r>
          </a:p>
          <a:p>
            <a:pPr marL="0" indent="0">
              <a:buNone/>
            </a:pPr>
            <a:r>
              <a:rPr lang="pl-PL" dirty="0"/>
              <a:t>1.  Ratyfikowana umowa międzynarodowa, po jej ogłoszeniu w Dzienniku Ustaw Rzeczypospolitej Polskiej, stanowi część krajowego porządku prawnego i jest bezpośrednio stosowana, chyba że jej stosowanie jest uzależnione od wydania ustawy.</a:t>
            </a:r>
          </a:p>
          <a:p>
            <a:pPr marL="0" indent="0">
              <a:buNone/>
            </a:pPr>
            <a:r>
              <a:rPr lang="pl-PL" dirty="0"/>
              <a:t>2.  Umowa międzynarodowa ratyfikowana za uprzednią zgodą wyrażoną w ustawie ma pierwszeństwo przed ustawą, jeżeli ustawy tej nie da się pogodzić z umową.</a:t>
            </a:r>
          </a:p>
          <a:p>
            <a:pPr marL="0" indent="0">
              <a:buNone/>
            </a:pPr>
            <a:r>
              <a:rPr lang="pl-PL" dirty="0"/>
              <a:t>3.  Jeżeli wynika to z ratyfikowanej przez Rzeczpospolitą Polską umowy konstytuującej organizację międzynarodową, prawo przez nią stanowione jest stosowane bezpośrednio, mając pierwszeństwo w przypadku kolizji z ustawami.</a:t>
            </a:r>
          </a:p>
          <a:p>
            <a:pPr marL="0" indent="0">
              <a:buNone/>
            </a:pPr>
            <a:endParaRPr lang="pl-PL" dirty="0"/>
          </a:p>
        </p:txBody>
      </p:sp>
    </p:spTree>
    <p:extLst>
      <p:ext uri="{BB962C8B-B14F-4D97-AF65-F5344CB8AC3E}">
        <p14:creationId xmlns:p14="http://schemas.microsoft.com/office/powerpoint/2010/main" val="1879058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DAE0E-111E-3645-B5F6-8A2B420C2AB6}"/>
              </a:ext>
            </a:extLst>
          </p:cNvPr>
          <p:cNvSpPr>
            <a:spLocks noGrp="1"/>
          </p:cNvSpPr>
          <p:nvPr>
            <p:ph type="title"/>
          </p:nvPr>
        </p:nvSpPr>
        <p:spPr/>
        <p:txBody>
          <a:bodyPr/>
          <a:lstStyle/>
          <a:p>
            <a:r>
              <a:rPr lang="pl-PL" dirty="0"/>
              <a:t>Akty prawa międzynarodowego</a:t>
            </a:r>
          </a:p>
        </p:txBody>
      </p:sp>
      <p:sp>
        <p:nvSpPr>
          <p:cNvPr id="3" name="Content Placeholder 2">
            <a:extLst>
              <a:ext uri="{FF2B5EF4-FFF2-40B4-BE49-F238E27FC236}">
                <a16:creationId xmlns:a16="http://schemas.microsoft.com/office/drawing/2014/main" id="{FFA00D4C-3BA2-8146-BED2-535D73CE1EA9}"/>
              </a:ext>
            </a:extLst>
          </p:cNvPr>
          <p:cNvSpPr>
            <a:spLocks noGrp="1"/>
          </p:cNvSpPr>
          <p:nvPr>
            <p:ph idx="1"/>
          </p:nvPr>
        </p:nvSpPr>
        <p:spPr/>
        <p:txBody>
          <a:bodyPr/>
          <a:lstStyle/>
          <a:p>
            <a:pPr marL="0" indent="0">
              <a:buNone/>
            </a:pPr>
            <a:r>
              <a:rPr lang="pl-PL" dirty="0"/>
              <a:t>Domniemanie </a:t>
            </a:r>
            <a:r>
              <a:rPr lang="pl-PL" dirty="0" err="1"/>
              <a:t>samowykonalności</a:t>
            </a:r>
            <a:r>
              <a:rPr lang="pl-PL" dirty="0"/>
              <a:t> ratyfikowanych umów międzynarodowych: </a:t>
            </a:r>
          </a:p>
          <a:p>
            <a:r>
              <a:rPr lang="pl-PL" dirty="0"/>
              <a:t>Przepis musi regulować uprawnienia i obowiązki, których spełnienia może domagać się osoba, której one dotyczą</a:t>
            </a:r>
          </a:p>
          <a:p>
            <a:r>
              <a:rPr lang="pl-PL" dirty="0"/>
              <a:t>Dzięki odpowiedniemu stopniowi szczegółowości oraz wystarczającemu unormowaniu zakresu problematyki jest on w stanie stanowić samoistną podstawę orzeczenia sądowego</a:t>
            </a:r>
          </a:p>
        </p:txBody>
      </p:sp>
    </p:spTree>
    <p:extLst>
      <p:ext uri="{BB962C8B-B14F-4D97-AF65-F5344CB8AC3E}">
        <p14:creationId xmlns:p14="http://schemas.microsoft.com/office/powerpoint/2010/main" val="202552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7F915772-3BCA-C443-9A00-C38BF0065B7C}"/>
              </a:ext>
            </a:extLst>
          </p:cNvPr>
          <p:cNvGraphicFramePr>
            <a:graphicFrameLocks noGrp="1"/>
          </p:cNvGraphicFramePr>
          <p:nvPr>
            <p:ph idx="1"/>
            <p:extLst>
              <p:ext uri="{D42A27DB-BD31-4B8C-83A1-F6EECF244321}">
                <p14:modId xmlns:p14="http://schemas.microsoft.com/office/powerpoint/2010/main" val="1267940988"/>
              </p:ext>
            </p:extLst>
          </p:nvPr>
        </p:nvGraphicFramePr>
        <p:xfrm>
          <a:off x="319314" y="-914400"/>
          <a:ext cx="11582400" cy="76054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24007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48B58-3C05-2A4F-A244-4B5F77F051F5}"/>
              </a:ext>
            </a:extLst>
          </p:cNvPr>
          <p:cNvSpPr>
            <a:spLocks noGrp="1"/>
          </p:cNvSpPr>
          <p:nvPr>
            <p:ph type="title"/>
          </p:nvPr>
        </p:nvSpPr>
        <p:spPr/>
        <p:txBody>
          <a:bodyPr/>
          <a:lstStyle/>
          <a:p>
            <a:r>
              <a:rPr lang="pl-PL" dirty="0"/>
              <a:t>Ustawa karna</a:t>
            </a:r>
          </a:p>
        </p:txBody>
      </p:sp>
      <p:sp>
        <p:nvSpPr>
          <p:cNvPr id="3" name="Content Placeholder 2">
            <a:extLst>
              <a:ext uri="{FF2B5EF4-FFF2-40B4-BE49-F238E27FC236}">
                <a16:creationId xmlns:a16="http://schemas.microsoft.com/office/drawing/2014/main" id="{A72E3991-F685-4344-9285-D27E68206D45}"/>
              </a:ext>
            </a:extLst>
          </p:cNvPr>
          <p:cNvSpPr>
            <a:spLocks noGrp="1"/>
          </p:cNvSpPr>
          <p:nvPr>
            <p:ph idx="1"/>
          </p:nvPr>
        </p:nvSpPr>
        <p:spPr/>
        <p:txBody>
          <a:bodyPr/>
          <a:lstStyle/>
          <a:p>
            <a:pPr algn="just"/>
            <a:r>
              <a:rPr lang="pl-PL" dirty="0"/>
              <a:t>Część ogólna (art. 1 – 116) – zasady odpowiedzialności karnej, podstawy jej wyłączania, formy popełnienia przestępstwa, katalog kar i środków karnych</a:t>
            </a:r>
          </a:p>
          <a:p>
            <a:pPr algn="just"/>
            <a:r>
              <a:rPr lang="pl-PL" dirty="0"/>
              <a:t>Część szczególna (art. 117 – 316) – przepisy typizujące poszczególne przestępstwa ujęte w rozdziałach wyodrębnionych ze względu na ich rodzajowo wspólny lub zbliżony przedmiot ochrony. </a:t>
            </a:r>
          </a:p>
          <a:p>
            <a:pPr algn="just"/>
            <a:r>
              <a:rPr lang="pl-PL" dirty="0"/>
              <a:t>Część wojskowa (art. 317 – 363) – przepisy ogólne dotyczące żołnierzy, modyfikujące w pewnym zakresie przepisy części ogólnej kodeksu, ora sześć rozdziałów dotyczące przestępstw, których sprawcą może być tylko żołnierz </a:t>
            </a:r>
          </a:p>
        </p:txBody>
      </p:sp>
    </p:spTree>
    <p:extLst>
      <p:ext uri="{BB962C8B-B14F-4D97-AF65-F5344CB8AC3E}">
        <p14:creationId xmlns:p14="http://schemas.microsoft.com/office/powerpoint/2010/main" val="40819824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5FF13-643D-2C41-97D9-1172EB6219BE}"/>
              </a:ext>
            </a:extLst>
          </p:cNvPr>
          <p:cNvSpPr>
            <a:spLocks noGrp="1"/>
          </p:cNvSpPr>
          <p:nvPr>
            <p:ph type="title"/>
          </p:nvPr>
        </p:nvSpPr>
        <p:spPr/>
        <p:txBody>
          <a:bodyPr/>
          <a:lstStyle/>
          <a:p>
            <a:r>
              <a:rPr lang="pl-PL" dirty="0"/>
              <a:t>Obowiązywanie ustawy karnej w czasie</a:t>
            </a:r>
          </a:p>
        </p:txBody>
      </p:sp>
      <p:sp>
        <p:nvSpPr>
          <p:cNvPr id="3" name="Content Placeholder 2">
            <a:extLst>
              <a:ext uri="{FF2B5EF4-FFF2-40B4-BE49-F238E27FC236}">
                <a16:creationId xmlns:a16="http://schemas.microsoft.com/office/drawing/2014/main" id="{7F67568A-3A86-5D43-BF77-45523A948ECD}"/>
              </a:ext>
            </a:extLst>
          </p:cNvPr>
          <p:cNvSpPr>
            <a:spLocks noGrp="1"/>
          </p:cNvSpPr>
          <p:nvPr>
            <p:ph idx="1"/>
          </p:nvPr>
        </p:nvSpPr>
        <p:spPr/>
        <p:txBody>
          <a:bodyPr>
            <a:normAutofit fontScale="92500" lnSpcReduction="10000"/>
          </a:bodyPr>
          <a:lstStyle/>
          <a:p>
            <a:pPr algn="just"/>
            <a:r>
              <a:rPr lang="pl-PL" dirty="0"/>
              <a:t>Czas obowiązywania ustawy – przedział mieszczący się między dwoma zdarzeniami, z których jednym z nich jest wejście w życie, a drugim uchylenie ustawy (utrata mocy obowiązującej)</a:t>
            </a:r>
          </a:p>
          <a:p>
            <a:pPr algn="just"/>
            <a:r>
              <a:rPr lang="pl-PL" dirty="0"/>
              <a:t>Czas popełnienia przestępstwa – art. 6 § 1 k.k. – Czyn zabroniony uważa się za popełniony w czasie, w którym sprawca działał lub zaniechał działania, do którego był obowiązany.</a:t>
            </a:r>
          </a:p>
          <a:p>
            <a:pPr lvl="1" algn="just"/>
            <a:r>
              <a:rPr lang="pl-PL" dirty="0"/>
              <a:t>Przestępstwa z działania – czas czynu to chwila ostatniej dokonanej czynności</a:t>
            </a:r>
          </a:p>
          <a:p>
            <a:pPr lvl="1" algn="just"/>
            <a:r>
              <a:rPr lang="pl-PL" dirty="0"/>
              <a:t>Przestępstwa z zaniechania – ostatnia chwila, w której nakazane działanie mogło być skutecznie podjęte</a:t>
            </a:r>
          </a:p>
          <a:p>
            <a:pPr marL="228600" lvl="1" indent="0" algn="just">
              <a:buNone/>
            </a:pPr>
            <a:r>
              <a:rPr lang="pl-PL" dirty="0"/>
              <a:t>Przedawnienie (art. 101 § 2) – w przypadku przestępstw skutkowych, bieg rozpoczyna się od czasu, gdy skutek nastąpił.</a:t>
            </a:r>
          </a:p>
        </p:txBody>
      </p:sp>
    </p:spTree>
    <p:extLst>
      <p:ext uri="{BB962C8B-B14F-4D97-AF65-F5344CB8AC3E}">
        <p14:creationId xmlns:p14="http://schemas.microsoft.com/office/powerpoint/2010/main" val="42176613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CB3C9-8AD5-F740-BCEC-083CA9EDE972}"/>
              </a:ext>
            </a:extLst>
          </p:cNvPr>
          <p:cNvSpPr>
            <a:spLocks noGrp="1"/>
          </p:cNvSpPr>
          <p:nvPr>
            <p:ph type="title"/>
          </p:nvPr>
        </p:nvSpPr>
        <p:spPr/>
        <p:txBody>
          <a:bodyPr/>
          <a:lstStyle/>
          <a:p>
            <a:r>
              <a:rPr lang="pl-PL" dirty="0"/>
              <a:t>Obowiązywanie ustawy karnej w czasie</a:t>
            </a:r>
          </a:p>
        </p:txBody>
      </p:sp>
      <p:sp>
        <p:nvSpPr>
          <p:cNvPr id="3" name="Content Placeholder 2">
            <a:extLst>
              <a:ext uri="{FF2B5EF4-FFF2-40B4-BE49-F238E27FC236}">
                <a16:creationId xmlns:a16="http://schemas.microsoft.com/office/drawing/2014/main" id="{DF80385B-E68A-DA4A-A358-743ACD3A82CC}"/>
              </a:ext>
            </a:extLst>
          </p:cNvPr>
          <p:cNvSpPr>
            <a:spLocks noGrp="1"/>
          </p:cNvSpPr>
          <p:nvPr>
            <p:ph idx="1"/>
          </p:nvPr>
        </p:nvSpPr>
        <p:spPr/>
        <p:txBody>
          <a:bodyPr/>
          <a:lstStyle/>
          <a:p>
            <a:pPr marL="0" indent="0">
              <a:buNone/>
            </a:pPr>
            <a:r>
              <a:rPr lang="pl-PL" dirty="0"/>
              <a:t>Czyn ciągły (art. 12 k.k.): </a:t>
            </a:r>
          </a:p>
          <a:p>
            <a:r>
              <a:rPr lang="pl-PL" dirty="0"/>
              <a:t>Kilka działań – czas zakończenia ostatniego działania </a:t>
            </a:r>
          </a:p>
          <a:p>
            <a:r>
              <a:rPr lang="pl-PL" dirty="0"/>
              <a:t>Kilka zaniechań – pierwszy moment, w którym sprawca nie miał już możliwości wypełnienia ciążącego na nim obowiązku</a:t>
            </a:r>
          </a:p>
          <a:p>
            <a:pPr marL="0" indent="0">
              <a:buNone/>
            </a:pPr>
            <a:endParaRPr lang="pl-PL" dirty="0"/>
          </a:p>
        </p:txBody>
      </p:sp>
    </p:spTree>
    <p:extLst>
      <p:ext uri="{BB962C8B-B14F-4D97-AF65-F5344CB8AC3E}">
        <p14:creationId xmlns:p14="http://schemas.microsoft.com/office/powerpoint/2010/main" val="19957464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1B69D-EAB2-574F-9804-BB281BF79BAF}"/>
              </a:ext>
            </a:extLst>
          </p:cNvPr>
          <p:cNvSpPr>
            <a:spLocks noGrp="1"/>
          </p:cNvSpPr>
          <p:nvPr>
            <p:ph type="title"/>
          </p:nvPr>
        </p:nvSpPr>
        <p:spPr/>
        <p:txBody>
          <a:bodyPr/>
          <a:lstStyle/>
          <a:p>
            <a:r>
              <a:rPr lang="pl-PL" dirty="0"/>
              <a:t>Kolizja ustaw w czasie (prawo intertemporalne)</a:t>
            </a:r>
          </a:p>
        </p:txBody>
      </p:sp>
      <p:sp>
        <p:nvSpPr>
          <p:cNvPr id="3" name="Content Placeholder 2">
            <a:extLst>
              <a:ext uri="{FF2B5EF4-FFF2-40B4-BE49-F238E27FC236}">
                <a16:creationId xmlns:a16="http://schemas.microsoft.com/office/drawing/2014/main" id="{4E35A7EA-B6D6-A34E-AC7B-BA391E64CA2F}"/>
              </a:ext>
            </a:extLst>
          </p:cNvPr>
          <p:cNvSpPr>
            <a:spLocks noGrp="1"/>
          </p:cNvSpPr>
          <p:nvPr>
            <p:ph idx="1"/>
          </p:nvPr>
        </p:nvSpPr>
        <p:spPr/>
        <p:txBody>
          <a:bodyPr/>
          <a:lstStyle/>
          <a:p>
            <a:pPr marL="0" indent="0">
              <a:buNone/>
            </a:pPr>
            <a:r>
              <a:rPr lang="pl-PL" dirty="0"/>
              <a:t>Zmiana normatywna może polegać na: </a:t>
            </a:r>
          </a:p>
          <a:p>
            <a:pPr marL="342900" indent="-342900">
              <a:buFont typeface="+mj-lt"/>
              <a:buAutoNum type="arabicPeriod"/>
            </a:pPr>
            <a:r>
              <a:rPr lang="pl-PL" dirty="0"/>
              <a:t>Wprowadzeniu do zespołu norm nowej normy</a:t>
            </a:r>
          </a:p>
          <a:p>
            <a:pPr marL="342900" indent="-342900">
              <a:buFont typeface="+mj-lt"/>
              <a:buAutoNum type="arabicPeriod"/>
            </a:pPr>
            <a:r>
              <a:rPr lang="pl-PL" dirty="0"/>
              <a:t>Usunięciu z zespołu norm normy dotychczasowo obowiązującej</a:t>
            </a:r>
          </a:p>
          <a:p>
            <a:pPr marL="342900" indent="-342900">
              <a:buFont typeface="+mj-lt"/>
              <a:buAutoNum type="arabicPeriod"/>
            </a:pPr>
            <a:r>
              <a:rPr lang="pl-PL" dirty="0"/>
              <a:t>Modyfikacji treści normy</a:t>
            </a:r>
          </a:p>
          <a:p>
            <a:pPr marL="342900" indent="-342900">
              <a:buFont typeface="+mj-lt"/>
              <a:buAutoNum type="arabicPeriod"/>
            </a:pPr>
            <a:endParaRPr lang="pl-PL" dirty="0"/>
          </a:p>
          <a:p>
            <a:pPr marL="0" indent="0">
              <a:buNone/>
            </a:pPr>
            <a:r>
              <a:rPr lang="pl-PL" dirty="0"/>
              <a:t>Co jeśli czyn nie był zabroniony w chwili jego popełnienia, a stał się nim w świetle nowej ustawy? </a:t>
            </a:r>
          </a:p>
        </p:txBody>
      </p:sp>
    </p:spTree>
    <p:extLst>
      <p:ext uri="{BB962C8B-B14F-4D97-AF65-F5344CB8AC3E}">
        <p14:creationId xmlns:p14="http://schemas.microsoft.com/office/powerpoint/2010/main" val="5340504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E2428-CCA9-9E4E-B345-AB2699ECDA25}"/>
              </a:ext>
            </a:extLst>
          </p:cNvPr>
          <p:cNvSpPr>
            <a:spLocks noGrp="1"/>
          </p:cNvSpPr>
          <p:nvPr>
            <p:ph type="title"/>
          </p:nvPr>
        </p:nvSpPr>
        <p:spPr/>
        <p:txBody>
          <a:bodyPr/>
          <a:lstStyle/>
          <a:p>
            <a:r>
              <a:rPr lang="pl-PL" dirty="0"/>
              <a:t>Kolizja ustaw w czasie (prawo intertemporalne)</a:t>
            </a:r>
          </a:p>
        </p:txBody>
      </p:sp>
      <p:graphicFrame>
        <p:nvGraphicFramePr>
          <p:cNvPr id="4" name="Content Placeholder 3">
            <a:extLst>
              <a:ext uri="{FF2B5EF4-FFF2-40B4-BE49-F238E27FC236}">
                <a16:creationId xmlns:a16="http://schemas.microsoft.com/office/drawing/2014/main" id="{B22E5E70-7F8C-994E-A3BF-D544EA42B674}"/>
              </a:ext>
            </a:extLst>
          </p:cNvPr>
          <p:cNvGraphicFramePr>
            <a:graphicFrameLocks noGrp="1"/>
          </p:cNvGraphicFramePr>
          <p:nvPr>
            <p:ph idx="1"/>
            <p:extLst>
              <p:ext uri="{D42A27DB-BD31-4B8C-83A1-F6EECF244321}">
                <p14:modId xmlns:p14="http://schemas.microsoft.com/office/powerpoint/2010/main" val="1294897905"/>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91553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619E8-B3D5-4448-9F02-EF2325C166B5}"/>
              </a:ext>
            </a:extLst>
          </p:cNvPr>
          <p:cNvSpPr>
            <a:spLocks noGrp="1"/>
          </p:cNvSpPr>
          <p:nvPr>
            <p:ph type="title"/>
          </p:nvPr>
        </p:nvSpPr>
        <p:spPr/>
        <p:txBody>
          <a:bodyPr/>
          <a:lstStyle/>
          <a:p>
            <a:r>
              <a:rPr lang="pl-PL" dirty="0"/>
              <a:t>Kolizja ustaw w czasie (prawo intertemporalne)</a:t>
            </a:r>
          </a:p>
        </p:txBody>
      </p:sp>
      <p:sp>
        <p:nvSpPr>
          <p:cNvPr id="3" name="Content Placeholder 2">
            <a:extLst>
              <a:ext uri="{FF2B5EF4-FFF2-40B4-BE49-F238E27FC236}">
                <a16:creationId xmlns:a16="http://schemas.microsoft.com/office/drawing/2014/main" id="{CE113BF6-D3E8-7141-8428-FC87A8405554}"/>
              </a:ext>
            </a:extLst>
          </p:cNvPr>
          <p:cNvSpPr>
            <a:spLocks noGrp="1"/>
          </p:cNvSpPr>
          <p:nvPr>
            <p:ph idx="1"/>
          </p:nvPr>
        </p:nvSpPr>
        <p:spPr/>
        <p:txBody>
          <a:bodyPr>
            <a:normAutofit fontScale="85000" lnSpcReduction="20000"/>
          </a:bodyPr>
          <a:lstStyle/>
          <a:p>
            <a:pPr marL="0" indent="0" algn="just">
              <a:buNone/>
            </a:pPr>
            <a:r>
              <a:rPr lang="pl-PL" dirty="0"/>
              <a:t>Art. 4 Kodeksu karnego</a:t>
            </a:r>
          </a:p>
          <a:p>
            <a:pPr algn="just"/>
            <a:r>
              <a:rPr lang="pl-PL" b="1" dirty="0"/>
              <a:t>§  1.  </a:t>
            </a:r>
            <a:r>
              <a:rPr lang="pl-PL" dirty="0"/>
              <a:t>Jeżeli w czasie orzekania obowiązuje ustawa inna niż w czasie popełnienia przestępstwa, </a:t>
            </a:r>
            <a:r>
              <a:rPr lang="pl-PL" b="1" dirty="0"/>
              <a:t>stosuje się ustawę nową</a:t>
            </a:r>
            <a:r>
              <a:rPr lang="pl-PL" dirty="0"/>
              <a:t>, jednakże należy stosować ustawę obowiązującą, jeżeli jest względniejsza dla sprawcy. poprzednio</a:t>
            </a:r>
          </a:p>
          <a:p>
            <a:pPr algn="just"/>
            <a:r>
              <a:rPr lang="pl-PL" b="1" dirty="0"/>
              <a:t>§  2.  </a:t>
            </a:r>
            <a:r>
              <a:rPr lang="pl-PL" dirty="0"/>
              <a:t>Jeżeli według nowej ustawy za czyn objęty wyrokiem nie można orzec kary w wysokości kary orzeczonej, wymierzoną karę obniża się do wysokości najsurowszej kary możliwej do orzeczenia na podstawie nowej ustawy.</a:t>
            </a:r>
          </a:p>
          <a:p>
            <a:pPr algn="just"/>
            <a:r>
              <a:rPr lang="pl-PL" b="1" dirty="0"/>
              <a:t>§  3.  </a:t>
            </a:r>
            <a:r>
              <a:rPr lang="pl-PL" dirty="0"/>
              <a:t>Jeżeli według nowej ustawy czyn objęty wyrokiem nie jest już zagrożony karą pozbawienia wolności, wymierzoną karę pozbawienia wolności podlegającą wykonaniu zamienia się na grzywnę albo karę ograniczenia wolności, przyjmując że jeden miesiąc pozbawienia wolności równa się 60 stawkom dziennym grzywny albo 2 miesiącom ograniczenia wolności.</a:t>
            </a:r>
          </a:p>
          <a:p>
            <a:pPr algn="just"/>
            <a:r>
              <a:rPr lang="pl-PL" b="1" dirty="0"/>
              <a:t>§  4.  </a:t>
            </a:r>
            <a:r>
              <a:rPr lang="pl-PL" dirty="0"/>
              <a:t>Jeżeli według nowej ustawy czyn objęty wyrokiem nie jest już zabroniony pod groźbą kary, skazanie ulega zatarciu z mocy prawa.</a:t>
            </a:r>
          </a:p>
          <a:p>
            <a:pPr marL="0" indent="0" algn="just">
              <a:buNone/>
            </a:pPr>
            <a:endParaRPr lang="pl-PL" dirty="0"/>
          </a:p>
        </p:txBody>
      </p:sp>
    </p:spTree>
    <p:extLst>
      <p:ext uri="{BB962C8B-B14F-4D97-AF65-F5344CB8AC3E}">
        <p14:creationId xmlns:p14="http://schemas.microsoft.com/office/powerpoint/2010/main" val="19126807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4159-022F-5940-9C71-B5091241701D}"/>
              </a:ext>
            </a:extLst>
          </p:cNvPr>
          <p:cNvSpPr>
            <a:spLocks noGrp="1"/>
          </p:cNvSpPr>
          <p:nvPr>
            <p:ph type="title"/>
          </p:nvPr>
        </p:nvSpPr>
        <p:spPr/>
        <p:txBody>
          <a:bodyPr/>
          <a:lstStyle/>
          <a:p>
            <a:r>
              <a:rPr lang="pl-PL" dirty="0"/>
              <a:t>Kolizja ustaw w czasie (prawo intertemporalne)</a:t>
            </a:r>
          </a:p>
        </p:txBody>
      </p:sp>
      <p:sp>
        <p:nvSpPr>
          <p:cNvPr id="3" name="Content Placeholder 2">
            <a:extLst>
              <a:ext uri="{FF2B5EF4-FFF2-40B4-BE49-F238E27FC236}">
                <a16:creationId xmlns:a16="http://schemas.microsoft.com/office/drawing/2014/main" id="{ECF68D7F-733C-5347-BEF9-D7C2BF3C62E5}"/>
              </a:ext>
            </a:extLst>
          </p:cNvPr>
          <p:cNvSpPr>
            <a:spLocks noGrp="1"/>
          </p:cNvSpPr>
          <p:nvPr>
            <p:ph idx="1"/>
          </p:nvPr>
        </p:nvSpPr>
        <p:spPr/>
        <p:txBody>
          <a:bodyPr>
            <a:normAutofit/>
          </a:bodyPr>
          <a:lstStyle/>
          <a:p>
            <a:pPr algn="just"/>
            <a:r>
              <a:rPr lang="pl-PL" dirty="0"/>
              <a:t>Przy ustalaniu, czy stara ustawa jest względniejsza dla sprawcy, należy wziąć pod uwagę całość przepisów starej i nowej ustawy (oraz ustaw pośrednich), a więc cały stan prawny dotyczący konkretnego przestępstwa i jego sprawcy.</a:t>
            </a:r>
          </a:p>
          <a:p>
            <a:pPr algn="just"/>
            <a:r>
              <a:rPr lang="pl-PL" dirty="0"/>
              <a:t>Ocena, która z ustaw jest względniejsza dla sprawcy </a:t>
            </a:r>
            <a:r>
              <a:rPr lang="pl-PL" i="1" dirty="0"/>
              <a:t>in </a:t>
            </a:r>
            <a:r>
              <a:rPr lang="pl-PL" i="1" dirty="0" err="1"/>
              <a:t>abstracto</a:t>
            </a:r>
            <a:r>
              <a:rPr lang="pl-PL" i="1" dirty="0"/>
              <a:t> </a:t>
            </a:r>
            <a:r>
              <a:rPr lang="pl-PL" dirty="0"/>
              <a:t>nie jest w ogóle możliwa, lecz zawsze wymaga uwzględnienia okoliczności konkretnego przypadku. (uchwała SN z 24.11.1999 r., I KZP 38/99, OSNKW 2000/1-2 poz. 5) </a:t>
            </a:r>
          </a:p>
          <a:p>
            <a:pPr algn="just"/>
            <a:r>
              <a:rPr lang="pl-PL" b="1" dirty="0"/>
              <a:t>Nie można łączyć konkurujących ustaw</a:t>
            </a:r>
            <a:r>
              <a:rPr lang="pl-PL" dirty="0"/>
              <a:t>, należy jedną z nich wybrać w całości. </a:t>
            </a:r>
          </a:p>
        </p:txBody>
      </p:sp>
    </p:spTree>
    <p:extLst>
      <p:ext uri="{BB962C8B-B14F-4D97-AF65-F5344CB8AC3E}">
        <p14:creationId xmlns:p14="http://schemas.microsoft.com/office/powerpoint/2010/main" val="35403455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83A6B-C31F-8344-A6E5-A3116A0E8D19}"/>
              </a:ext>
            </a:extLst>
          </p:cNvPr>
          <p:cNvSpPr>
            <a:spLocks noGrp="1"/>
          </p:cNvSpPr>
          <p:nvPr>
            <p:ph type="title"/>
          </p:nvPr>
        </p:nvSpPr>
        <p:spPr/>
        <p:txBody>
          <a:bodyPr/>
          <a:lstStyle/>
          <a:p>
            <a:r>
              <a:rPr lang="pl-PL" dirty="0"/>
              <a:t>Miejsce popełnienia czynu zabronionego</a:t>
            </a:r>
          </a:p>
        </p:txBody>
      </p:sp>
      <p:sp>
        <p:nvSpPr>
          <p:cNvPr id="3" name="Content Placeholder 2">
            <a:extLst>
              <a:ext uri="{FF2B5EF4-FFF2-40B4-BE49-F238E27FC236}">
                <a16:creationId xmlns:a16="http://schemas.microsoft.com/office/drawing/2014/main" id="{58679853-6F12-344B-A604-B55A673092C1}"/>
              </a:ext>
            </a:extLst>
          </p:cNvPr>
          <p:cNvSpPr>
            <a:spLocks noGrp="1"/>
          </p:cNvSpPr>
          <p:nvPr>
            <p:ph idx="1"/>
          </p:nvPr>
        </p:nvSpPr>
        <p:spPr/>
        <p:txBody>
          <a:bodyPr/>
          <a:lstStyle/>
          <a:p>
            <a:pPr marL="0" indent="0" algn="just">
              <a:buNone/>
            </a:pPr>
            <a:r>
              <a:rPr lang="pl-PL" dirty="0"/>
              <a:t>art. 6 § 2 Czyn zabroniony uważa się za popełniony w miejscu, w którym sprawca działał lub zaniechał działania, do którego był obowiązany, albo gdzie skutek stanowiący znamię czynu zabronionego nastąpił lub według zamiaru sprawcy miał nastąpić. (koncepcja tzw. </a:t>
            </a:r>
            <a:r>
              <a:rPr lang="pl-PL" b="1" dirty="0" err="1"/>
              <a:t>wielomiejscowości</a:t>
            </a:r>
            <a:r>
              <a:rPr lang="pl-PL" dirty="0"/>
              <a:t>) </a:t>
            </a:r>
          </a:p>
          <a:p>
            <a:pPr marL="0" indent="0" algn="just">
              <a:buNone/>
            </a:pPr>
            <a:br>
              <a:rPr lang="pl-PL" dirty="0"/>
            </a:br>
            <a:r>
              <a:rPr lang="pl-PL" dirty="0"/>
              <a:t>określenie miejsca ma znaczenie dla ustalenia, czy zastosowanie znajdzie polski Kodeks karny (art. 5 k.k.) oraz dla ustalenia właściwości miejscowej (art. 31 k.p.k.)</a:t>
            </a:r>
          </a:p>
        </p:txBody>
      </p:sp>
    </p:spTree>
    <p:extLst>
      <p:ext uri="{BB962C8B-B14F-4D97-AF65-F5344CB8AC3E}">
        <p14:creationId xmlns:p14="http://schemas.microsoft.com/office/powerpoint/2010/main" val="24265132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B3BAA-48E0-8941-A667-D2761C6C9165}"/>
              </a:ext>
            </a:extLst>
          </p:cNvPr>
          <p:cNvSpPr>
            <a:spLocks noGrp="1"/>
          </p:cNvSpPr>
          <p:nvPr>
            <p:ph type="title"/>
          </p:nvPr>
        </p:nvSpPr>
        <p:spPr/>
        <p:txBody>
          <a:bodyPr/>
          <a:lstStyle/>
          <a:p>
            <a:r>
              <a:rPr lang="pl-PL" dirty="0"/>
              <a:t>Zasada terytorialności</a:t>
            </a:r>
          </a:p>
        </p:txBody>
      </p:sp>
      <p:sp>
        <p:nvSpPr>
          <p:cNvPr id="3" name="Content Placeholder 2">
            <a:extLst>
              <a:ext uri="{FF2B5EF4-FFF2-40B4-BE49-F238E27FC236}">
                <a16:creationId xmlns:a16="http://schemas.microsoft.com/office/drawing/2014/main" id="{29E1D626-C371-8547-A48E-9A503D1FDB1B}"/>
              </a:ext>
            </a:extLst>
          </p:cNvPr>
          <p:cNvSpPr>
            <a:spLocks noGrp="1"/>
          </p:cNvSpPr>
          <p:nvPr>
            <p:ph idx="1"/>
          </p:nvPr>
        </p:nvSpPr>
        <p:spPr/>
        <p:txBody>
          <a:bodyPr>
            <a:normAutofit fontScale="85000" lnSpcReduction="20000"/>
          </a:bodyPr>
          <a:lstStyle/>
          <a:p>
            <a:pPr marL="0" indent="0" algn="just">
              <a:buNone/>
            </a:pPr>
            <a:r>
              <a:rPr lang="pl-PL" dirty="0"/>
              <a:t>art. 5 k.k. Ustawę karną polską stosuje się do sprawcy, który popełnił czyn zabroniony na terytorium Rzeczypospolitej Polskiej, jak również na polskim statku wodnym lub powietrznym, chyba że umowa międzynarodowa, której Rzeczpospolita Polska jest stroną, stanowi inaczej.</a:t>
            </a:r>
          </a:p>
          <a:p>
            <a:pPr marL="0" indent="0" algn="ctr">
              <a:buNone/>
            </a:pPr>
            <a:r>
              <a:rPr lang="pl-PL" dirty="0"/>
              <a:t>ustawy o ochronie granicy państwowej</a:t>
            </a:r>
          </a:p>
          <a:p>
            <a:pPr marL="0" indent="0">
              <a:buNone/>
            </a:pPr>
            <a:r>
              <a:rPr lang="pl-PL" dirty="0"/>
              <a:t>art. 1 Granicą Rzeczypospolitej Polskiej, zwaną dalej "granicą państwową", jest powierzchnia pionowa przechodząca przez linię graniczną, oddzielająca terytorium państwa polskiego od terytoriów innych państw i od morza pełnego. Granica państwowa rozgranicza również przestrzeń powietrzną, wody i wnętrze ziemi.</a:t>
            </a:r>
          </a:p>
          <a:p>
            <a:pPr marL="0" indent="0">
              <a:buNone/>
            </a:pPr>
            <a:r>
              <a:rPr lang="pl-PL" dirty="0"/>
              <a:t>art. 3 Granica państwowa na morzu przebiega w odległości 12 mil morskich od linii podstawowej, określonej w odrębnych przepisach, lub po zewnętrznej granicy red włączonych do morza terytorialnego.</a:t>
            </a:r>
          </a:p>
          <a:p>
            <a:pPr marL="0" indent="0">
              <a:buNone/>
            </a:pPr>
            <a:r>
              <a:rPr lang="pl-PL" dirty="0"/>
              <a:t>W przypadku zasady terytorialności i zasady bandery polska ustawa karna obowiązuje </a:t>
            </a:r>
            <a:r>
              <a:rPr lang="pl-PL" b="1" dirty="0"/>
              <a:t>niezależnie od obywatelstwa sprawcy</a:t>
            </a:r>
            <a:r>
              <a:rPr lang="pl-PL" dirty="0"/>
              <a:t>.</a:t>
            </a:r>
          </a:p>
        </p:txBody>
      </p:sp>
    </p:spTree>
    <p:extLst>
      <p:ext uri="{BB962C8B-B14F-4D97-AF65-F5344CB8AC3E}">
        <p14:creationId xmlns:p14="http://schemas.microsoft.com/office/powerpoint/2010/main" val="26504147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79542-4CBF-684A-9980-5BDE4A7F581A}"/>
              </a:ext>
            </a:extLst>
          </p:cNvPr>
          <p:cNvSpPr>
            <a:spLocks noGrp="1"/>
          </p:cNvSpPr>
          <p:nvPr>
            <p:ph type="title"/>
          </p:nvPr>
        </p:nvSpPr>
        <p:spPr/>
        <p:txBody>
          <a:bodyPr>
            <a:normAutofit fontScale="90000"/>
          </a:bodyPr>
          <a:lstStyle/>
          <a:p>
            <a:r>
              <a:rPr lang="pl-PL" dirty="0"/>
              <a:t>Obowiązywanie polskiej ustawy karnej za przestępstwa popełnione za granicą</a:t>
            </a:r>
          </a:p>
        </p:txBody>
      </p:sp>
      <p:sp>
        <p:nvSpPr>
          <p:cNvPr id="3" name="Content Placeholder 2">
            <a:extLst>
              <a:ext uri="{FF2B5EF4-FFF2-40B4-BE49-F238E27FC236}">
                <a16:creationId xmlns:a16="http://schemas.microsoft.com/office/drawing/2014/main" id="{BA370C4B-1E1C-F54D-A565-D1023AF8DE8B}"/>
              </a:ext>
            </a:extLst>
          </p:cNvPr>
          <p:cNvSpPr>
            <a:spLocks noGrp="1"/>
          </p:cNvSpPr>
          <p:nvPr>
            <p:ph idx="1"/>
          </p:nvPr>
        </p:nvSpPr>
        <p:spPr/>
        <p:txBody>
          <a:bodyPr/>
          <a:lstStyle/>
          <a:p>
            <a:r>
              <a:rPr lang="pl-PL" dirty="0"/>
              <a:t>Zasada narodowości podmiotowej (art. 109 k.k.)</a:t>
            </a:r>
          </a:p>
          <a:p>
            <a:r>
              <a:rPr lang="pl-PL" dirty="0"/>
              <a:t>Zasada narodowości przedmiotowej ograniczona (art. 110 § 1 k.k.) </a:t>
            </a:r>
          </a:p>
          <a:p>
            <a:r>
              <a:rPr lang="pl-PL" dirty="0"/>
              <a:t>Zasada odpowiedzialności zastępczej (art. 110 § 2 k.k.) </a:t>
            </a:r>
          </a:p>
          <a:p>
            <a:r>
              <a:rPr lang="pl-PL" dirty="0"/>
              <a:t>Zasada odpowiedzialności przedmiotowej nieograniczona (art. 112 k.k.)</a:t>
            </a:r>
          </a:p>
          <a:p>
            <a:r>
              <a:rPr lang="pl-PL" dirty="0"/>
              <a:t>Zasada represji wszechświatowej (art. 113 k.k.) </a:t>
            </a:r>
          </a:p>
        </p:txBody>
      </p:sp>
    </p:spTree>
    <p:extLst>
      <p:ext uri="{BB962C8B-B14F-4D97-AF65-F5344CB8AC3E}">
        <p14:creationId xmlns:p14="http://schemas.microsoft.com/office/powerpoint/2010/main" val="2826181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31760-746D-0A47-9839-8ADC876279F0}"/>
              </a:ext>
            </a:extLst>
          </p:cNvPr>
          <p:cNvSpPr>
            <a:spLocks noGrp="1"/>
          </p:cNvSpPr>
          <p:nvPr>
            <p:ph type="title"/>
          </p:nvPr>
        </p:nvSpPr>
        <p:spPr/>
        <p:txBody>
          <a:bodyPr/>
          <a:lstStyle/>
          <a:p>
            <a:r>
              <a:rPr lang="pl-PL" dirty="0"/>
              <a:t>FUNKCJE PRAWA KARNEGO</a:t>
            </a:r>
          </a:p>
        </p:txBody>
      </p:sp>
      <p:graphicFrame>
        <p:nvGraphicFramePr>
          <p:cNvPr id="6" name="Content Placeholder 5">
            <a:extLst>
              <a:ext uri="{FF2B5EF4-FFF2-40B4-BE49-F238E27FC236}">
                <a16:creationId xmlns:a16="http://schemas.microsoft.com/office/drawing/2014/main" id="{E9A66409-5327-E143-843A-82F152AFE81A}"/>
              </a:ext>
            </a:extLst>
          </p:cNvPr>
          <p:cNvGraphicFramePr>
            <a:graphicFrameLocks noGrp="1"/>
          </p:cNvGraphicFramePr>
          <p:nvPr>
            <p:ph idx="1"/>
            <p:extLst>
              <p:ext uri="{D42A27DB-BD31-4B8C-83A1-F6EECF244321}">
                <p14:modId xmlns:p14="http://schemas.microsoft.com/office/powerpoint/2010/main" val="2191001953"/>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08113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C032D-7714-F049-BBF5-C8179E816151}"/>
              </a:ext>
            </a:extLst>
          </p:cNvPr>
          <p:cNvSpPr>
            <a:spLocks noGrp="1"/>
          </p:cNvSpPr>
          <p:nvPr>
            <p:ph type="title"/>
          </p:nvPr>
        </p:nvSpPr>
        <p:spPr/>
        <p:txBody>
          <a:bodyPr/>
          <a:lstStyle/>
          <a:p>
            <a:r>
              <a:rPr lang="pl-PL" dirty="0"/>
              <a:t>Zasada narodowości podmiotowej</a:t>
            </a:r>
          </a:p>
        </p:txBody>
      </p:sp>
      <p:sp>
        <p:nvSpPr>
          <p:cNvPr id="3" name="Content Placeholder 2">
            <a:extLst>
              <a:ext uri="{FF2B5EF4-FFF2-40B4-BE49-F238E27FC236}">
                <a16:creationId xmlns:a16="http://schemas.microsoft.com/office/drawing/2014/main" id="{CD6ABDEF-2CCB-8F4C-A66A-C313227D6C55}"/>
              </a:ext>
            </a:extLst>
          </p:cNvPr>
          <p:cNvSpPr>
            <a:spLocks noGrp="1"/>
          </p:cNvSpPr>
          <p:nvPr>
            <p:ph idx="1"/>
          </p:nvPr>
        </p:nvSpPr>
        <p:spPr/>
        <p:txBody>
          <a:bodyPr/>
          <a:lstStyle/>
          <a:p>
            <a:pPr marL="0" indent="0" algn="just">
              <a:buNone/>
            </a:pPr>
            <a:r>
              <a:rPr lang="pl-PL" dirty="0"/>
              <a:t>Ustawę karną polską stosuje się do obywatela polskiego, który popełnił przestępstwo za granicą, pod warunkiem uznania go za przestępstwo również przez ustawę obowiązującą w miejscu popełnienia. </a:t>
            </a:r>
          </a:p>
        </p:txBody>
      </p:sp>
    </p:spTree>
    <p:extLst>
      <p:ext uri="{BB962C8B-B14F-4D97-AF65-F5344CB8AC3E}">
        <p14:creationId xmlns:p14="http://schemas.microsoft.com/office/powerpoint/2010/main" val="25841599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6CA47-94AB-CE4E-B488-534403DF7BF0}"/>
              </a:ext>
            </a:extLst>
          </p:cNvPr>
          <p:cNvSpPr>
            <a:spLocks noGrp="1"/>
          </p:cNvSpPr>
          <p:nvPr>
            <p:ph type="title"/>
          </p:nvPr>
        </p:nvSpPr>
        <p:spPr/>
        <p:txBody>
          <a:bodyPr/>
          <a:lstStyle/>
          <a:p>
            <a:r>
              <a:rPr lang="pl-PL" dirty="0"/>
              <a:t>Zasada narodowości przedmiotowej ograniczona</a:t>
            </a:r>
          </a:p>
        </p:txBody>
      </p:sp>
      <p:sp>
        <p:nvSpPr>
          <p:cNvPr id="3" name="Content Placeholder 2">
            <a:extLst>
              <a:ext uri="{FF2B5EF4-FFF2-40B4-BE49-F238E27FC236}">
                <a16:creationId xmlns:a16="http://schemas.microsoft.com/office/drawing/2014/main" id="{8B7BBFC4-F76B-F440-A5A8-A49E4603179E}"/>
              </a:ext>
            </a:extLst>
          </p:cNvPr>
          <p:cNvSpPr>
            <a:spLocks noGrp="1"/>
          </p:cNvSpPr>
          <p:nvPr>
            <p:ph idx="1"/>
          </p:nvPr>
        </p:nvSpPr>
        <p:spPr/>
        <p:txBody>
          <a:bodyPr/>
          <a:lstStyle/>
          <a:p>
            <a:pPr marL="0" indent="0" algn="just">
              <a:buNone/>
            </a:pPr>
            <a:r>
              <a:rPr lang="pl-PL" dirty="0"/>
              <a:t>Ustawę karną polską stosuje się do cudzoziemca, który popełnił za granicą czyn zabroniony skierowany przeciwko interesom Rzeczypospolitej Polskiej, obywatela polskiego, polskiej osoby prawnej lub polskiej jednostki organizacyjnej niemającej osobowości prawnej oraz do cudzoziemca, który popełnił za granicą przestępstwo o charakterze terrorystycznym, pod warunkiem uznania go za przestępstwo również przez ustawę obowiązującą w miejscu popełnienia</a:t>
            </a:r>
          </a:p>
          <a:p>
            <a:pPr marL="0" indent="0">
              <a:buNone/>
            </a:pPr>
            <a:br>
              <a:rPr lang="pl-PL" dirty="0"/>
            </a:br>
            <a:endParaRPr lang="pl-PL" dirty="0"/>
          </a:p>
        </p:txBody>
      </p:sp>
    </p:spTree>
    <p:extLst>
      <p:ext uri="{BB962C8B-B14F-4D97-AF65-F5344CB8AC3E}">
        <p14:creationId xmlns:p14="http://schemas.microsoft.com/office/powerpoint/2010/main" val="23216105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28B36-2662-7345-B4F0-1A3F85A4405C}"/>
              </a:ext>
            </a:extLst>
          </p:cNvPr>
          <p:cNvSpPr>
            <a:spLocks noGrp="1"/>
          </p:cNvSpPr>
          <p:nvPr>
            <p:ph type="title"/>
          </p:nvPr>
        </p:nvSpPr>
        <p:spPr/>
        <p:txBody>
          <a:bodyPr/>
          <a:lstStyle/>
          <a:p>
            <a:r>
              <a:rPr lang="pl-PL" dirty="0"/>
              <a:t>Zasada odpowiedzialności zastępczej</a:t>
            </a:r>
          </a:p>
        </p:txBody>
      </p:sp>
      <p:sp>
        <p:nvSpPr>
          <p:cNvPr id="3" name="Content Placeholder 2">
            <a:extLst>
              <a:ext uri="{FF2B5EF4-FFF2-40B4-BE49-F238E27FC236}">
                <a16:creationId xmlns:a16="http://schemas.microsoft.com/office/drawing/2014/main" id="{29B632C2-BA82-5845-AB94-EAB186078FB6}"/>
              </a:ext>
            </a:extLst>
          </p:cNvPr>
          <p:cNvSpPr>
            <a:spLocks noGrp="1"/>
          </p:cNvSpPr>
          <p:nvPr>
            <p:ph idx="1"/>
          </p:nvPr>
        </p:nvSpPr>
        <p:spPr/>
        <p:txBody>
          <a:bodyPr/>
          <a:lstStyle/>
          <a:p>
            <a:pPr marL="0" indent="0" algn="just">
              <a:buNone/>
            </a:pPr>
            <a:r>
              <a:rPr lang="pl-PL" dirty="0"/>
              <a:t>Ustawę karną polską stosuje się w razie popełnienia przez cudzoziemca za granicą czynu zabronionego, będącego również w polskiej ustawie karnej czynem zabronionym zagrożonym karą przekraczającą 2 lata pozbawienia wolności, a sprawca przebywa na terytorium Rzeczypospolitej Polskiej i nie postanowiono go wydać.</a:t>
            </a:r>
          </a:p>
          <a:p>
            <a:pPr marL="0" indent="0">
              <a:buNone/>
            </a:pPr>
            <a:endParaRPr lang="pl-PL" dirty="0"/>
          </a:p>
        </p:txBody>
      </p:sp>
    </p:spTree>
    <p:extLst>
      <p:ext uri="{BB962C8B-B14F-4D97-AF65-F5344CB8AC3E}">
        <p14:creationId xmlns:p14="http://schemas.microsoft.com/office/powerpoint/2010/main" val="11805156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181D2-7DB0-6144-96D4-F627BBC1C384}"/>
              </a:ext>
            </a:extLst>
          </p:cNvPr>
          <p:cNvSpPr>
            <a:spLocks noGrp="1"/>
          </p:cNvSpPr>
          <p:nvPr>
            <p:ph type="title"/>
          </p:nvPr>
        </p:nvSpPr>
        <p:spPr/>
        <p:txBody>
          <a:bodyPr/>
          <a:lstStyle/>
          <a:p>
            <a:r>
              <a:rPr lang="pl-PL" dirty="0"/>
              <a:t>Zasada odpowiedzialności przedmiotowej nieograniczona</a:t>
            </a:r>
          </a:p>
        </p:txBody>
      </p:sp>
      <p:sp>
        <p:nvSpPr>
          <p:cNvPr id="3" name="Content Placeholder 2">
            <a:extLst>
              <a:ext uri="{FF2B5EF4-FFF2-40B4-BE49-F238E27FC236}">
                <a16:creationId xmlns:a16="http://schemas.microsoft.com/office/drawing/2014/main" id="{147C81ED-A91C-7144-8966-AF3A6678C375}"/>
              </a:ext>
            </a:extLst>
          </p:cNvPr>
          <p:cNvSpPr>
            <a:spLocks noGrp="1"/>
          </p:cNvSpPr>
          <p:nvPr>
            <p:ph idx="1"/>
          </p:nvPr>
        </p:nvSpPr>
        <p:spPr/>
        <p:txBody>
          <a:bodyPr>
            <a:normAutofit fontScale="70000" lnSpcReduction="20000"/>
          </a:bodyPr>
          <a:lstStyle/>
          <a:p>
            <a:pPr marL="0" indent="0" algn="just">
              <a:buNone/>
            </a:pPr>
            <a:r>
              <a:rPr lang="pl-PL" dirty="0"/>
              <a:t>Niezależnie od przepisów obowiązujących w miejscu popełnienia czynu zabronionego, ustawę karną polską stosuje się do obywatela polskiego oraz cudzoziemca w razie popełnienia:</a:t>
            </a:r>
          </a:p>
          <a:p>
            <a:pPr marL="0" indent="0" algn="just">
              <a:buNone/>
            </a:pPr>
            <a:r>
              <a:rPr lang="pl-PL" dirty="0"/>
              <a:t>1) przestępstwa przeciwko bezpieczeństwu wewnętrznemu lub zewnętrznemu Rzeczypospolitej Polskiej;</a:t>
            </a:r>
          </a:p>
          <a:p>
            <a:pPr marL="0" indent="0" algn="just">
              <a:buNone/>
            </a:pPr>
            <a:r>
              <a:rPr lang="pl-PL" dirty="0"/>
              <a:t>2) przestępstwa przeciwko polskim urzędom lub funkcjonariuszom publicznym oraz przestępstwa wyłudzenia poświadczenia nieprawdy od polskiego funkcjonariusza publicznego lub innej osoby uprawnionej na podstawie prawa polskiego do wystawienia dokumentu;</a:t>
            </a:r>
          </a:p>
          <a:p>
            <a:pPr marL="0" indent="0" algn="just">
              <a:buNone/>
            </a:pPr>
            <a:r>
              <a:rPr lang="pl-PL" dirty="0"/>
              <a:t>3) przestępstwa przeciwko istotnym polskim interesom gospodarczym;</a:t>
            </a:r>
          </a:p>
          <a:p>
            <a:pPr marL="0" indent="0" algn="just">
              <a:buNone/>
            </a:pPr>
            <a:r>
              <a:rPr lang="pl-PL" dirty="0"/>
              <a:t>4) przestępstwa fałszywych zeznań, złożenia fałszywego oświadczenia, opinii lub tłumaczenia, posłużenia się dokumentem stwierdzającym tożsamość innej osoby, poświadczającym nieprawdę lub fałszywym - wobec urzędu polskiego;</a:t>
            </a:r>
          </a:p>
          <a:p>
            <a:pPr marL="0" indent="0" algn="just">
              <a:buNone/>
            </a:pPr>
            <a:r>
              <a:rPr lang="pl-PL" dirty="0"/>
              <a:t>5) przestępstwa, z którego została osiągnięta, chociażby pośrednio, korzyść majątkowa na terytorium Rzeczypospolitej Polskiej.</a:t>
            </a:r>
          </a:p>
          <a:p>
            <a:pPr marL="0" indent="0" algn="just">
              <a:buNone/>
            </a:pPr>
            <a:br>
              <a:rPr lang="pl-PL" dirty="0"/>
            </a:br>
            <a:endParaRPr lang="pl-PL" dirty="0"/>
          </a:p>
          <a:p>
            <a:pPr marL="0" indent="0" algn="just">
              <a:buNone/>
            </a:pPr>
            <a:endParaRPr lang="pl-PL" dirty="0"/>
          </a:p>
        </p:txBody>
      </p:sp>
    </p:spTree>
    <p:extLst>
      <p:ext uri="{BB962C8B-B14F-4D97-AF65-F5344CB8AC3E}">
        <p14:creationId xmlns:p14="http://schemas.microsoft.com/office/powerpoint/2010/main" val="6393218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3ADB6-C5F5-3C42-B5CF-158EA7E9EA4F}"/>
              </a:ext>
            </a:extLst>
          </p:cNvPr>
          <p:cNvSpPr>
            <a:spLocks noGrp="1"/>
          </p:cNvSpPr>
          <p:nvPr>
            <p:ph type="title"/>
          </p:nvPr>
        </p:nvSpPr>
        <p:spPr/>
        <p:txBody>
          <a:bodyPr/>
          <a:lstStyle/>
          <a:p>
            <a:r>
              <a:rPr lang="pl-PL" dirty="0"/>
              <a:t>Zasada represji wszechświatowej</a:t>
            </a:r>
          </a:p>
        </p:txBody>
      </p:sp>
      <p:sp>
        <p:nvSpPr>
          <p:cNvPr id="3" name="Content Placeholder 2">
            <a:extLst>
              <a:ext uri="{FF2B5EF4-FFF2-40B4-BE49-F238E27FC236}">
                <a16:creationId xmlns:a16="http://schemas.microsoft.com/office/drawing/2014/main" id="{4FD290AA-A52C-D94F-92D3-7B16B25921CE}"/>
              </a:ext>
            </a:extLst>
          </p:cNvPr>
          <p:cNvSpPr>
            <a:spLocks noGrp="1"/>
          </p:cNvSpPr>
          <p:nvPr>
            <p:ph idx="1"/>
          </p:nvPr>
        </p:nvSpPr>
        <p:spPr/>
        <p:txBody>
          <a:bodyPr/>
          <a:lstStyle/>
          <a:p>
            <a:pPr marL="0" indent="0" algn="just">
              <a:buNone/>
            </a:pPr>
            <a:r>
              <a:rPr lang="pl-PL" dirty="0"/>
              <a:t>Niezależnie od przepisów obowiązujących w miejscu popełnienia przestępstwa, ustawę karną polską stosuje się do obywatela polskiego oraz cudzoziemca, którego nie postanowiono wydać, w razie popełnienia przez niego za granicą przestępstwa, do którego ścigania Rzeczpospolita Polska jest zobowiązana na mocy umowy międzynarodowej, lub przestępstwa określonego w Rzymskim Statucie Międzynarodowego Trybunału Karnego, sporządzonym w Rzymie dnia 17 lipca 1998 r. (Dz. U. z 2003 r. poz. 708 oraz z 2018 r. poz. 1753).</a:t>
            </a:r>
          </a:p>
        </p:txBody>
      </p:sp>
    </p:spTree>
    <p:extLst>
      <p:ext uri="{BB962C8B-B14F-4D97-AF65-F5344CB8AC3E}">
        <p14:creationId xmlns:p14="http://schemas.microsoft.com/office/powerpoint/2010/main" val="16349900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19D0C-3B5F-D741-9E0C-22A1F7C0E308}"/>
              </a:ext>
            </a:extLst>
          </p:cNvPr>
          <p:cNvSpPr>
            <a:spLocks noGrp="1"/>
          </p:cNvSpPr>
          <p:nvPr>
            <p:ph type="title"/>
          </p:nvPr>
        </p:nvSpPr>
        <p:spPr/>
        <p:txBody>
          <a:bodyPr/>
          <a:lstStyle/>
          <a:p>
            <a:r>
              <a:rPr lang="pl-PL" dirty="0"/>
              <a:t>Praca domowa</a:t>
            </a:r>
          </a:p>
        </p:txBody>
      </p:sp>
      <p:sp>
        <p:nvSpPr>
          <p:cNvPr id="3" name="Content Placeholder 2">
            <a:extLst>
              <a:ext uri="{FF2B5EF4-FFF2-40B4-BE49-F238E27FC236}">
                <a16:creationId xmlns:a16="http://schemas.microsoft.com/office/drawing/2014/main" id="{3EBEEE3D-44DE-5645-A46F-0D7767B348F6}"/>
              </a:ext>
            </a:extLst>
          </p:cNvPr>
          <p:cNvSpPr>
            <a:spLocks noGrp="1"/>
          </p:cNvSpPr>
          <p:nvPr>
            <p:ph idx="1"/>
          </p:nvPr>
        </p:nvSpPr>
        <p:spPr/>
        <p:txBody>
          <a:bodyPr/>
          <a:lstStyle/>
          <a:p>
            <a:pPr marL="0" indent="0" algn="just">
              <a:buNone/>
            </a:pPr>
            <a:r>
              <a:rPr lang="pl-PL" dirty="0"/>
              <a:t>Proszę wybrać dowolne orzeczenie Sądu Najwyższego lub Trybunału Konstytucyjnego dotyczące zasad prawa karnego lub obowiązywania ustawy w czasie lub miejscu, a następnie opracować stan faktyczny i najważniejsze postanowienia sądu. Objętość: maksymalnie 1 strona A4.</a:t>
            </a:r>
          </a:p>
          <a:p>
            <a:pPr marL="0" indent="0" algn="just">
              <a:buNone/>
            </a:pPr>
            <a:r>
              <a:rPr lang="pl-PL" dirty="0"/>
              <a:t>Termin: 8 listopada 2020 r. </a:t>
            </a:r>
          </a:p>
        </p:txBody>
      </p:sp>
    </p:spTree>
    <p:extLst>
      <p:ext uri="{BB962C8B-B14F-4D97-AF65-F5344CB8AC3E}">
        <p14:creationId xmlns:p14="http://schemas.microsoft.com/office/powerpoint/2010/main" val="2993691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D6C52-B06F-BE48-946E-991C9B31442E}"/>
              </a:ext>
            </a:extLst>
          </p:cNvPr>
          <p:cNvSpPr>
            <a:spLocks noGrp="1"/>
          </p:cNvSpPr>
          <p:nvPr>
            <p:ph type="title"/>
          </p:nvPr>
        </p:nvSpPr>
        <p:spPr/>
        <p:txBody>
          <a:bodyPr/>
          <a:lstStyle/>
          <a:p>
            <a:r>
              <a:rPr lang="pl-PL" dirty="0"/>
              <a:t>Funkcja ochronna</a:t>
            </a:r>
          </a:p>
        </p:txBody>
      </p:sp>
      <p:sp>
        <p:nvSpPr>
          <p:cNvPr id="3" name="Content Placeholder 2">
            <a:extLst>
              <a:ext uri="{FF2B5EF4-FFF2-40B4-BE49-F238E27FC236}">
                <a16:creationId xmlns:a16="http://schemas.microsoft.com/office/drawing/2014/main" id="{A6584302-BF06-3749-8D31-016BD52C07D2}"/>
              </a:ext>
            </a:extLst>
          </p:cNvPr>
          <p:cNvSpPr>
            <a:spLocks noGrp="1"/>
          </p:cNvSpPr>
          <p:nvPr>
            <p:ph idx="1"/>
          </p:nvPr>
        </p:nvSpPr>
        <p:spPr/>
        <p:txBody>
          <a:bodyPr>
            <a:normAutofit fontScale="92500" lnSpcReduction="10000"/>
          </a:bodyPr>
          <a:lstStyle/>
          <a:p>
            <a:pPr marL="0" indent="0" algn="just">
              <a:buNone/>
            </a:pPr>
            <a:r>
              <a:rPr lang="pl-PL" dirty="0"/>
              <a:t>Realizowana jest na trzech płaszczyznach: </a:t>
            </a:r>
          </a:p>
          <a:p>
            <a:pPr algn="just"/>
            <a:r>
              <a:rPr lang="pl-PL" b="1" dirty="0"/>
              <a:t>Represyjnej</a:t>
            </a:r>
            <a:r>
              <a:rPr lang="pl-PL" dirty="0"/>
              <a:t> – służy rozliczeniu sprawcy ze społeczeństwem oraz napiętnowaniu wyrządzonego przez niego zła, stanowi odpłatę za wyrządzoną szkodę</a:t>
            </a:r>
          </a:p>
          <a:p>
            <a:r>
              <a:rPr lang="pl-PL" b="1" dirty="0"/>
              <a:t>Prewencyjna</a:t>
            </a:r>
            <a:r>
              <a:rPr lang="pl-PL" dirty="0"/>
              <a:t> – jest zwrócona ku przyszłości</a:t>
            </a:r>
          </a:p>
          <a:p>
            <a:pPr lvl="1"/>
            <a:r>
              <a:rPr lang="pl-PL" u="sng" dirty="0"/>
              <a:t>Indywidualna</a:t>
            </a:r>
            <a:r>
              <a:rPr lang="pl-PL" dirty="0"/>
              <a:t> – ma doprowadzić do kształtowania odpowiedniej postawy sprawcy wobec obowiązującego prawa i chronionych prawem dóbr i wartości</a:t>
            </a:r>
          </a:p>
          <a:p>
            <a:pPr lvl="1"/>
            <a:r>
              <a:rPr lang="pl-PL" u="sng" dirty="0"/>
              <a:t>Ogólna</a:t>
            </a:r>
            <a:r>
              <a:rPr lang="pl-PL" dirty="0"/>
              <a:t> (generalna) – służy kształtowaniu odpowiednich postaw społecznych (świadomości prawnej), powstrzymując przed popełnianiem przestępstw innych, potencjalnych sprawców. </a:t>
            </a:r>
          </a:p>
          <a:p>
            <a:r>
              <a:rPr lang="pl-PL" b="1" dirty="0"/>
              <a:t>Zabezpieczająca</a:t>
            </a:r>
            <a:r>
              <a:rPr lang="pl-PL" dirty="0"/>
              <a:t> – zabezpieczenie społeczeństwa przed działaniami przestępców, co do których prognoza jest ewidentnie negatywna</a:t>
            </a:r>
          </a:p>
        </p:txBody>
      </p:sp>
    </p:spTree>
    <p:extLst>
      <p:ext uri="{BB962C8B-B14F-4D97-AF65-F5344CB8AC3E}">
        <p14:creationId xmlns:p14="http://schemas.microsoft.com/office/powerpoint/2010/main" val="373046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DE134-DC4E-BE48-B280-46A5786E74DF}"/>
              </a:ext>
            </a:extLst>
          </p:cNvPr>
          <p:cNvSpPr>
            <a:spLocks noGrp="1"/>
          </p:cNvSpPr>
          <p:nvPr>
            <p:ph type="title"/>
          </p:nvPr>
        </p:nvSpPr>
        <p:spPr/>
        <p:txBody>
          <a:bodyPr/>
          <a:lstStyle/>
          <a:p>
            <a:r>
              <a:rPr lang="pl-PL" dirty="0"/>
              <a:t>Funkcja gwarancyjna</a:t>
            </a:r>
          </a:p>
        </p:txBody>
      </p:sp>
      <p:sp>
        <p:nvSpPr>
          <p:cNvPr id="3" name="Content Placeholder 2">
            <a:extLst>
              <a:ext uri="{FF2B5EF4-FFF2-40B4-BE49-F238E27FC236}">
                <a16:creationId xmlns:a16="http://schemas.microsoft.com/office/drawing/2014/main" id="{0F007227-C7BA-0846-95C5-7EFAA7F6B69D}"/>
              </a:ext>
            </a:extLst>
          </p:cNvPr>
          <p:cNvSpPr>
            <a:spLocks noGrp="1"/>
          </p:cNvSpPr>
          <p:nvPr>
            <p:ph idx="1"/>
          </p:nvPr>
        </p:nvSpPr>
        <p:spPr/>
        <p:txBody>
          <a:bodyPr/>
          <a:lstStyle/>
          <a:p>
            <a:pPr algn="just"/>
            <a:r>
              <a:rPr lang="pl-PL" dirty="0"/>
              <a:t>Dopełnienie funkcji ochronnej, ale przed działaniami wymiaru sprawiedliwości, stanowiącymi rezultat nieprawidłowej interpretacji oraz stosowania prawa.</a:t>
            </a:r>
          </a:p>
          <a:p>
            <a:pPr algn="just"/>
            <a:r>
              <a:rPr lang="pl-PL" dirty="0"/>
              <a:t>Obywatel ma wynikającą z norm prawa karnego pewność, że nie zostanie pociągnięty do odpowiedzialności karnej za zachowanie, które w czasie jego popełnienia nie było określone przez ustawodawcę jako zabronione pod groźbą kary.</a:t>
            </a:r>
          </a:p>
          <a:p>
            <a:pPr algn="just"/>
            <a:r>
              <a:rPr lang="pl-PL" dirty="0"/>
              <a:t>Wyraża się w zasadach prawa karnego, m. in. </a:t>
            </a:r>
            <a:r>
              <a:rPr lang="pl-PL" i="1" dirty="0" err="1"/>
              <a:t>nullum</a:t>
            </a:r>
            <a:r>
              <a:rPr lang="pl-PL" i="1" dirty="0"/>
              <a:t> </a:t>
            </a:r>
            <a:r>
              <a:rPr lang="pl-PL" i="1" dirty="0" err="1"/>
              <a:t>crimen</a:t>
            </a:r>
            <a:r>
              <a:rPr lang="pl-PL" i="1" dirty="0"/>
              <a:t> sine lege, </a:t>
            </a:r>
            <a:r>
              <a:rPr lang="pl-PL" i="1" dirty="0" err="1"/>
              <a:t>nulla</a:t>
            </a:r>
            <a:r>
              <a:rPr lang="pl-PL" i="1" dirty="0"/>
              <a:t> poena sine lege, lex retro non </a:t>
            </a:r>
            <a:r>
              <a:rPr lang="pl-PL" i="1" dirty="0" err="1"/>
              <a:t>agit</a:t>
            </a:r>
            <a:r>
              <a:rPr lang="pl-PL" dirty="0"/>
              <a:t>.</a:t>
            </a:r>
          </a:p>
          <a:p>
            <a:pPr algn="just"/>
            <a:endParaRPr lang="pl-PL" dirty="0"/>
          </a:p>
        </p:txBody>
      </p:sp>
    </p:spTree>
    <p:extLst>
      <p:ext uri="{BB962C8B-B14F-4D97-AF65-F5344CB8AC3E}">
        <p14:creationId xmlns:p14="http://schemas.microsoft.com/office/powerpoint/2010/main" val="764921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F6EF4-9516-E948-AB68-034A5C865230}"/>
              </a:ext>
            </a:extLst>
          </p:cNvPr>
          <p:cNvSpPr>
            <a:spLocks noGrp="1"/>
          </p:cNvSpPr>
          <p:nvPr>
            <p:ph type="title"/>
          </p:nvPr>
        </p:nvSpPr>
        <p:spPr/>
        <p:txBody>
          <a:bodyPr/>
          <a:lstStyle/>
          <a:p>
            <a:r>
              <a:rPr lang="pl-PL" dirty="0"/>
              <a:t>Funkcja restytucyjna (kompensacyjna)</a:t>
            </a:r>
          </a:p>
        </p:txBody>
      </p:sp>
      <p:sp>
        <p:nvSpPr>
          <p:cNvPr id="3" name="Content Placeholder 2">
            <a:extLst>
              <a:ext uri="{FF2B5EF4-FFF2-40B4-BE49-F238E27FC236}">
                <a16:creationId xmlns:a16="http://schemas.microsoft.com/office/drawing/2014/main" id="{C838F389-68A9-264B-A073-44AC93CDCA6C}"/>
              </a:ext>
            </a:extLst>
          </p:cNvPr>
          <p:cNvSpPr>
            <a:spLocks noGrp="1"/>
          </p:cNvSpPr>
          <p:nvPr>
            <p:ph idx="1"/>
          </p:nvPr>
        </p:nvSpPr>
        <p:spPr/>
        <p:txBody>
          <a:bodyPr/>
          <a:lstStyle/>
          <a:p>
            <a:pPr algn="just"/>
            <a:r>
              <a:rPr lang="pl-PL" dirty="0"/>
              <a:t>Odejście od postrzegania przestępstwa tylko jako konflikt pomiędzy sprawcą a a społeczeństwem (państwem), dostrzeganie konfliktu pomiędzy sprawcą a ofiarą.</a:t>
            </a:r>
          </a:p>
          <a:p>
            <a:pPr algn="just"/>
            <a:r>
              <a:rPr lang="pl-PL" dirty="0"/>
              <a:t>Instytucje procesowe – mediacja, ugoda</a:t>
            </a:r>
          </a:p>
          <a:p>
            <a:pPr algn="just"/>
            <a:r>
              <a:rPr lang="pl-PL" dirty="0"/>
              <a:t>Instytucje materialne – środki kompensacyjne (obowiązek naprawienia szkody, nawiązka orzekana na rzecz pokrzywdzonego)</a:t>
            </a:r>
          </a:p>
          <a:p>
            <a:pPr algn="just"/>
            <a:r>
              <a:rPr lang="pl-PL" dirty="0"/>
              <a:t>Naprawienie lub wyrównanie szkody może być obowiązkiem skazanego przy stosowaniu środka probacyjnego lub orzekaniu kary </a:t>
            </a:r>
            <a:r>
              <a:rPr lang="pl-PL" dirty="0" err="1"/>
              <a:t>nieizolacyjnej</a:t>
            </a:r>
            <a:r>
              <a:rPr lang="pl-PL" dirty="0"/>
              <a:t> (ograniczenie wolności)</a:t>
            </a:r>
          </a:p>
        </p:txBody>
      </p:sp>
    </p:spTree>
    <p:extLst>
      <p:ext uri="{BB962C8B-B14F-4D97-AF65-F5344CB8AC3E}">
        <p14:creationId xmlns:p14="http://schemas.microsoft.com/office/powerpoint/2010/main" val="184596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F02C4-0DE5-D046-AD92-8F48125D1724}"/>
              </a:ext>
            </a:extLst>
          </p:cNvPr>
          <p:cNvSpPr>
            <a:spLocks noGrp="1"/>
          </p:cNvSpPr>
          <p:nvPr>
            <p:ph type="title"/>
          </p:nvPr>
        </p:nvSpPr>
        <p:spPr/>
        <p:txBody>
          <a:bodyPr/>
          <a:lstStyle/>
          <a:p>
            <a:r>
              <a:rPr lang="pl-PL" dirty="0"/>
              <a:t>Podstawowe zasady prawa karnego</a:t>
            </a:r>
          </a:p>
        </p:txBody>
      </p:sp>
      <p:sp>
        <p:nvSpPr>
          <p:cNvPr id="3" name="Content Placeholder 2">
            <a:extLst>
              <a:ext uri="{FF2B5EF4-FFF2-40B4-BE49-F238E27FC236}">
                <a16:creationId xmlns:a16="http://schemas.microsoft.com/office/drawing/2014/main" id="{008969EC-992B-5447-9AF3-2DE301675687}"/>
              </a:ext>
            </a:extLst>
          </p:cNvPr>
          <p:cNvSpPr>
            <a:spLocks noGrp="1"/>
          </p:cNvSpPr>
          <p:nvPr>
            <p:ph idx="1"/>
          </p:nvPr>
        </p:nvSpPr>
        <p:spPr/>
        <p:txBody>
          <a:bodyPr/>
          <a:lstStyle/>
          <a:p>
            <a:r>
              <a:rPr lang="pl-PL" dirty="0" err="1"/>
              <a:t>Nullum</a:t>
            </a:r>
            <a:r>
              <a:rPr lang="pl-PL" dirty="0"/>
              <a:t> </a:t>
            </a:r>
            <a:r>
              <a:rPr lang="pl-PL" dirty="0" err="1"/>
              <a:t>crimen</a:t>
            </a:r>
            <a:r>
              <a:rPr lang="pl-PL" dirty="0"/>
              <a:t> sine lege</a:t>
            </a:r>
          </a:p>
          <a:p>
            <a:r>
              <a:rPr lang="pl-PL" dirty="0" err="1"/>
              <a:t>Nullum</a:t>
            </a:r>
            <a:r>
              <a:rPr lang="pl-PL" dirty="0"/>
              <a:t> </a:t>
            </a:r>
            <a:r>
              <a:rPr lang="pl-PL" dirty="0" err="1"/>
              <a:t>crimen</a:t>
            </a:r>
            <a:r>
              <a:rPr lang="pl-PL" dirty="0"/>
              <a:t> sine </a:t>
            </a:r>
            <a:r>
              <a:rPr lang="pl-PL" dirty="0" err="1"/>
              <a:t>periculo</a:t>
            </a:r>
            <a:r>
              <a:rPr lang="pl-PL" dirty="0"/>
              <a:t> </a:t>
            </a:r>
            <a:r>
              <a:rPr lang="pl-PL" dirty="0" err="1"/>
              <a:t>sociali</a:t>
            </a:r>
            <a:endParaRPr lang="pl-PL" dirty="0"/>
          </a:p>
          <a:p>
            <a:r>
              <a:rPr lang="pl-PL" dirty="0" err="1"/>
              <a:t>Nullum</a:t>
            </a:r>
            <a:r>
              <a:rPr lang="pl-PL" dirty="0"/>
              <a:t> </a:t>
            </a:r>
            <a:r>
              <a:rPr lang="pl-PL" dirty="0" err="1"/>
              <a:t>crimen</a:t>
            </a:r>
            <a:r>
              <a:rPr lang="pl-PL" dirty="0"/>
              <a:t> sine culpa</a:t>
            </a:r>
          </a:p>
          <a:p>
            <a:r>
              <a:rPr lang="pl-PL" dirty="0"/>
              <a:t>Nulla poena sine lege</a:t>
            </a:r>
          </a:p>
          <a:p>
            <a:r>
              <a:rPr lang="pl-PL" dirty="0"/>
              <a:t>Lex retro non </a:t>
            </a:r>
            <a:r>
              <a:rPr lang="pl-PL" dirty="0" err="1"/>
              <a:t>agit</a:t>
            </a:r>
            <a:endParaRPr lang="pl-PL" dirty="0"/>
          </a:p>
          <a:p>
            <a:r>
              <a:rPr lang="pl-PL" dirty="0"/>
              <a:t>Zasada humanitaryzmu</a:t>
            </a:r>
          </a:p>
        </p:txBody>
      </p:sp>
    </p:spTree>
    <p:extLst>
      <p:ext uri="{BB962C8B-B14F-4D97-AF65-F5344CB8AC3E}">
        <p14:creationId xmlns:p14="http://schemas.microsoft.com/office/powerpoint/2010/main" val="3067344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1DEF6-CC04-5D40-80D0-582E46747695}"/>
              </a:ext>
            </a:extLst>
          </p:cNvPr>
          <p:cNvSpPr>
            <a:spLocks noGrp="1"/>
          </p:cNvSpPr>
          <p:nvPr>
            <p:ph type="title"/>
          </p:nvPr>
        </p:nvSpPr>
        <p:spPr/>
        <p:txBody>
          <a:bodyPr/>
          <a:lstStyle/>
          <a:p>
            <a:r>
              <a:rPr lang="pl-PL" dirty="0" err="1"/>
              <a:t>Nullum</a:t>
            </a:r>
            <a:r>
              <a:rPr lang="pl-PL" dirty="0"/>
              <a:t> </a:t>
            </a:r>
            <a:r>
              <a:rPr lang="pl-PL" dirty="0" err="1"/>
              <a:t>crimen</a:t>
            </a:r>
            <a:r>
              <a:rPr lang="pl-PL" dirty="0"/>
              <a:t> sine lege</a:t>
            </a:r>
          </a:p>
        </p:txBody>
      </p:sp>
      <p:sp>
        <p:nvSpPr>
          <p:cNvPr id="3" name="Content Placeholder 2">
            <a:extLst>
              <a:ext uri="{FF2B5EF4-FFF2-40B4-BE49-F238E27FC236}">
                <a16:creationId xmlns:a16="http://schemas.microsoft.com/office/drawing/2014/main" id="{071EF902-6072-1644-BD36-A54555EBC32B}"/>
              </a:ext>
            </a:extLst>
          </p:cNvPr>
          <p:cNvSpPr>
            <a:spLocks noGrp="1"/>
          </p:cNvSpPr>
          <p:nvPr>
            <p:ph idx="1"/>
          </p:nvPr>
        </p:nvSpPr>
        <p:spPr/>
        <p:txBody>
          <a:bodyPr>
            <a:normAutofit fontScale="92500" lnSpcReduction="10000"/>
          </a:bodyPr>
          <a:lstStyle/>
          <a:p>
            <a:pPr algn="just"/>
            <a:r>
              <a:rPr lang="pl-PL" dirty="0"/>
              <a:t>art. 7 ust. 1 EKPC ,,Nikt nie może być uznany za winnego popełnienia czynu polegającego na działaniu lub zaniechaniu działania, który według prawa wewnętrznego lub międzynarodowego nie stanowił czynu zagrożonego karą w czasie jego popełnienia. Nie będzie również wymierzona kara surowsza od tej, którą można było wymierzyć w czasie, gdy czyn zagrożony karą został popełniony.”</a:t>
            </a:r>
          </a:p>
          <a:p>
            <a:pPr algn="just"/>
            <a:r>
              <a:rPr lang="pl-PL" dirty="0"/>
              <a:t>art. 42 1. Konstytucji RP ,,Odpowiedzialności karnej podlega ten tylko, kto dopuścił się czynu zabronionego pod groźbą kary przez ustawę obowiązującą w czasie jego popełnienia. Zasada ta nie stoi na przeszkodzie ukaraniu za czyn, który w czasie jego popełnienia stanowił przestępstwo w myśl prawa międzynarodowego.”</a:t>
            </a:r>
          </a:p>
          <a:p>
            <a:pPr algn="just"/>
            <a:r>
              <a:rPr lang="pl-PL" dirty="0"/>
              <a:t>art. 1 § 1 k.k. ,,Odpowiedzialności karnej podlega ten tylko, kto popełnia czyn zabroniony pod groźbą kary przez ustawę obowiązującą w czasie jego popełnienia”</a:t>
            </a:r>
          </a:p>
        </p:txBody>
      </p:sp>
    </p:spTree>
    <p:extLst>
      <p:ext uri="{BB962C8B-B14F-4D97-AF65-F5344CB8AC3E}">
        <p14:creationId xmlns:p14="http://schemas.microsoft.com/office/powerpoint/2010/main" val="1305710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BA518-4F8D-0B44-B4C2-8E3107201590}"/>
              </a:ext>
            </a:extLst>
          </p:cNvPr>
          <p:cNvSpPr>
            <a:spLocks noGrp="1"/>
          </p:cNvSpPr>
          <p:nvPr>
            <p:ph type="title"/>
          </p:nvPr>
        </p:nvSpPr>
        <p:spPr/>
        <p:txBody>
          <a:bodyPr/>
          <a:lstStyle/>
          <a:p>
            <a:r>
              <a:rPr lang="pl-PL" dirty="0" err="1"/>
              <a:t>Nullum</a:t>
            </a:r>
            <a:r>
              <a:rPr lang="pl-PL" dirty="0"/>
              <a:t> </a:t>
            </a:r>
            <a:r>
              <a:rPr lang="pl-PL" dirty="0" err="1"/>
              <a:t>crimen</a:t>
            </a:r>
            <a:r>
              <a:rPr lang="pl-PL" dirty="0"/>
              <a:t> sine lege</a:t>
            </a:r>
          </a:p>
        </p:txBody>
      </p:sp>
      <p:sp>
        <p:nvSpPr>
          <p:cNvPr id="3" name="Content Placeholder 2">
            <a:extLst>
              <a:ext uri="{FF2B5EF4-FFF2-40B4-BE49-F238E27FC236}">
                <a16:creationId xmlns:a16="http://schemas.microsoft.com/office/drawing/2014/main" id="{3511180F-A76C-0940-AAB6-628DA439E3AA}"/>
              </a:ext>
            </a:extLst>
          </p:cNvPr>
          <p:cNvSpPr>
            <a:spLocks noGrp="1"/>
          </p:cNvSpPr>
          <p:nvPr>
            <p:ph idx="1"/>
          </p:nvPr>
        </p:nvSpPr>
        <p:spPr/>
        <p:txBody>
          <a:bodyPr>
            <a:normAutofit lnSpcReduction="10000"/>
          </a:bodyPr>
          <a:lstStyle/>
          <a:p>
            <a:pPr marL="0" indent="0" algn="just">
              <a:buNone/>
            </a:pPr>
            <a:r>
              <a:rPr lang="pl-PL" dirty="0"/>
              <a:t>Wynikają z niej postulaty (adresowane do organu stosującego prawo, ale i do ustawodawcy): </a:t>
            </a:r>
          </a:p>
          <a:p>
            <a:pPr algn="just"/>
            <a:r>
              <a:rPr lang="pl-PL" dirty="0"/>
              <a:t>Postulat wyłącznie ustawowej typizacji przestępstw (</a:t>
            </a:r>
            <a:r>
              <a:rPr lang="pl-PL" i="1" dirty="0" err="1"/>
              <a:t>nullum</a:t>
            </a:r>
            <a:r>
              <a:rPr lang="pl-PL" i="1" dirty="0"/>
              <a:t> </a:t>
            </a:r>
            <a:r>
              <a:rPr lang="pl-PL" i="1" dirty="0" err="1"/>
              <a:t>crimen</a:t>
            </a:r>
            <a:r>
              <a:rPr lang="pl-PL" i="1" dirty="0"/>
              <a:t> sine lege </a:t>
            </a:r>
            <a:r>
              <a:rPr lang="pl-PL" i="1" dirty="0" err="1"/>
              <a:t>scripta</a:t>
            </a:r>
            <a:r>
              <a:rPr lang="pl-PL" dirty="0"/>
              <a:t>)</a:t>
            </a:r>
          </a:p>
          <a:p>
            <a:pPr algn="just"/>
            <a:r>
              <a:rPr lang="pl-PL" dirty="0"/>
              <a:t>Postulat maksymalnej określoności tworzonych typów przestępstw (</a:t>
            </a:r>
            <a:r>
              <a:rPr lang="pl-PL" i="1" dirty="0" err="1"/>
              <a:t>nullum</a:t>
            </a:r>
            <a:r>
              <a:rPr lang="pl-PL" i="1" dirty="0"/>
              <a:t> </a:t>
            </a:r>
            <a:r>
              <a:rPr lang="pl-PL" i="1" dirty="0" err="1"/>
              <a:t>crimen</a:t>
            </a:r>
            <a:r>
              <a:rPr lang="pl-PL" i="1" dirty="0"/>
              <a:t> sine lege certa</a:t>
            </a:r>
            <a:r>
              <a:rPr lang="pl-PL" dirty="0"/>
              <a:t>) </a:t>
            </a:r>
          </a:p>
          <a:p>
            <a:pPr algn="just"/>
            <a:r>
              <a:rPr lang="pl-PL" dirty="0"/>
              <a:t>Postulat wykluczający wsteczne działanie ustawy w sposób pogarszający sytuację sprawcy (</a:t>
            </a:r>
            <a:r>
              <a:rPr lang="pl-PL" i="1" dirty="0" err="1"/>
              <a:t>nullum</a:t>
            </a:r>
            <a:r>
              <a:rPr lang="pl-PL" i="1" dirty="0"/>
              <a:t> </a:t>
            </a:r>
            <a:r>
              <a:rPr lang="pl-PL" i="1" dirty="0" err="1"/>
              <a:t>crimen</a:t>
            </a:r>
            <a:r>
              <a:rPr lang="pl-PL" i="1" dirty="0"/>
              <a:t> sine lege </a:t>
            </a:r>
            <a:r>
              <a:rPr lang="pl-PL" i="1" dirty="0" err="1"/>
              <a:t>praevia</a:t>
            </a:r>
            <a:r>
              <a:rPr lang="pl-PL" dirty="0"/>
              <a:t>)</a:t>
            </a:r>
          </a:p>
          <a:p>
            <a:pPr algn="just"/>
            <a:r>
              <a:rPr lang="pl-PL" dirty="0"/>
              <a:t>Postulat niestosowania niekorzystnej dla sprawcy analogii oraz wykładni rozszerzającej (</a:t>
            </a:r>
            <a:r>
              <a:rPr lang="pl-PL" i="1" dirty="0" err="1"/>
              <a:t>nullum</a:t>
            </a:r>
            <a:r>
              <a:rPr lang="pl-PL" i="1" dirty="0"/>
              <a:t> </a:t>
            </a:r>
            <a:r>
              <a:rPr lang="pl-PL" i="1" dirty="0" err="1"/>
              <a:t>crimen</a:t>
            </a:r>
            <a:r>
              <a:rPr lang="pl-PL" i="1" dirty="0"/>
              <a:t> sine lege </a:t>
            </a:r>
            <a:r>
              <a:rPr lang="pl-PL" i="1" dirty="0" err="1"/>
              <a:t>strict</a:t>
            </a:r>
            <a:r>
              <a:rPr lang="pl-PL" dirty="0" err="1"/>
              <a:t>a</a:t>
            </a:r>
            <a:r>
              <a:rPr lang="pl-PL" dirty="0"/>
              <a:t>) </a:t>
            </a:r>
          </a:p>
        </p:txBody>
      </p:sp>
    </p:spTree>
    <p:extLst>
      <p:ext uri="{BB962C8B-B14F-4D97-AF65-F5344CB8AC3E}">
        <p14:creationId xmlns:p14="http://schemas.microsoft.com/office/powerpoint/2010/main" val="1462401431"/>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611</TotalTime>
  <Words>3079</Words>
  <Application>Microsoft Macintosh PowerPoint</Application>
  <PresentationFormat>Widescreen</PresentationFormat>
  <Paragraphs>166</Paragraphs>
  <Slides>35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35</vt:i4>
      </vt:variant>
    </vt:vector>
  </HeadingPairs>
  <TitlesOfParts>
    <vt:vector size="38" baseType="lpstr">
      <vt:lpstr>Arial</vt:lpstr>
      <vt:lpstr>Gill Sans MT</vt:lpstr>
      <vt:lpstr>Parcel</vt:lpstr>
      <vt:lpstr>Zagadnienia wstępne</vt:lpstr>
      <vt:lpstr>PowerPoint Presentation</vt:lpstr>
      <vt:lpstr>FUNKCJE PRAWA KARNEGO</vt:lpstr>
      <vt:lpstr>Funkcja ochronna</vt:lpstr>
      <vt:lpstr>Funkcja gwarancyjna</vt:lpstr>
      <vt:lpstr>Funkcja restytucyjna (kompensacyjna)</vt:lpstr>
      <vt:lpstr>Podstawowe zasady prawa karnego</vt:lpstr>
      <vt:lpstr>Nullum crimen sine lege</vt:lpstr>
      <vt:lpstr>Nullum crimen sine lege</vt:lpstr>
      <vt:lpstr>Nullum crimen sine periculo sociali</vt:lpstr>
      <vt:lpstr>Nullum crimen sine culpa</vt:lpstr>
      <vt:lpstr>Nulla poena sine lege</vt:lpstr>
      <vt:lpstr>Lex retro non agit</vt:lpstr>
      <vt:lpstr>Zasada humanitaryzmu</vt:lpstr>
      <vt:lpstr>Zasada humanitaryzmu</vt:lpstr>
      <vt:lpstr>Źródła prawa karnego </vt:lpstr>
      <vt:lpstr>Konstytucja rp jako źródło prawa karnego</vt:lpstr>
      <vt:lpstr>Akty prawa międzynarodowego</vt:lpstr>
      <vt:lpstr>Akty prawa międzynarodowego</vt:lpstr>
      <vt:lpstr>Ustawa karna</vt:lpstr>
      <vt:lpstr>Obowiązywanie ustawy karnej w czasie</vt:lpstr>
      <vt:lpstr>Obowiązywanie ustawy karnej w czasie</vt:lpstr>
      <vt:lpstr>Kolizja ustaw w czasie (prawo intertemporalne)</vt:lpstr>
      <vt:lpstr>Kolizja ustaw w czasie (prawo intertemporalne)</vt:lpstr>
      <vt:lpstr>Kolizja ustaw w czasie (prawo intertemporalne)</vt:lpstr>
      <vt:lpstr>Kolizja ustaw w czasie (prawo intertemporalne)</vt:lpstr>
      <vt:lpstr>Miejsce popełnienia czynu zabronionego</vt:lpstr>
      <vt:lpstr>Zasada terytorialności</vt:lpstr>
      <vt:lpstr>Obowiązywanie polskiej ustawy karnej za przestępstwa popełnione za granicą</vt:lpstr>
      <vt:lpstr>Zasada narodowości podmiotowej</vt:lpstr>
      <vt:lpstr>Zasada narodowości przedmiotowej ograniczona</vt:lpstr>
      <vt:lpstr>Zasada odpowiedzialności zastępczej</vt:lpstr>
      <vt:lpstr>Zasada odpowiedzialności przedmiotowej nieograniczona</vt:lpstr>
      <vt:lpstr>Zasada represji wszechświatowej</vt:lpstr>
      <vt:lpstr>Praca domowa</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Zagadnienia wstępne</dc:title>
  <dc:creator>Microsoft Office User</dc:creator>
  <cp:lastModifiedBy>Microsoft Office User</cp:lastModifiedBy>
  <cp:revision>28</cp:revision>
  <dcterms:created xsi:type="dcterms:W3CDTF">2020-10-02T10:07:11Z</dcterms:created>
  <dcterms:modified xsi:type="dcterms:W3CDTF">2020-10-09T12:13:42Z</dcterms:modified>
</cp:coreProperties>
</file>