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99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919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9261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D8A20-4D97-4B2B-9847-3C7AA487C03F}" type="datetime1">
              <a:rPr lang="pl-PL" smtClean="0"/>
              <a:t>14.11.2020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5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807F9-BF64-477B-A5D3-A67082CF0A05}" type="datetime1">
              <a:rPr lang="pl-PL" smtClean="0"/>
              <a:t>14.11.2020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7006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0A92-0851-4DD6-BB4C-64A8288BEA48}" type="datetime1">
              <a:rPr lang="pl-PL" smtClean="0"/>
              <a:t>14.11.2020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7422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F177-5ED3-4904-89FA-95B71C1AAC4D}" type="datetime1">
              <a:rPr lang="pl-PL" smtClean="0"/>
              <a:t>14.11.2020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0498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AF4D6-5C8E-4FD7-9A12-EB2B74779F2F}" type="datetime1">
              <a:rPr lang="pl-PL" smtClean="0"/>
              <a:t>14.11.2020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6157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625B-A52D-4C5D-AB8A-24A0FFC12EEF}" type="datetime1">
              <a:rPr lang="pl-PL" smtClean="0"/>
              <a:t>14.11.2020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6313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60E9F-9565-4335-8757-F3CF193F0448}" type="datetime1">
              <a:rPr lang="pl-PL" smtClean="0"/>
              <a:t>14.11.2020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593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D253-1DEE-4D19-9C00-01C2D62E216A}" type="datetime1">
              <a:rPr lang="pl-PL" smtClean="0"/>
              <a:t>14.11.2020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72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271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701B-A125-48E3-A758-55B54EFBFFC6}" type="datetime1">
              <a:rPr lang="pl-PL" smtClean="0"/>
              <a:t>14.11.2020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196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693B6-BE36-4ED3-99B9-000B3D3215C7}" type="datetime1">
              <a:rPr lang="pl-PL" smtClean="0"/>
              <a:t>14.11.2020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87038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6040-B574-4497-B059-9D5B94796991}" type="datetime1">
              <a:rPr lang="pl-PL" smtClean="0"/>
              <a:t>14.11.2020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4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0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580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047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275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126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547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613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49DC8-9281-4F22-966C-2D5EA634F9E8}" type="datetimeFigureOut">
              <a:rPr lang="pl-PL" smtClean="0"/>
              <a:t>14.11.2020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5B5DD-F717-4D3D-A117-80696FF366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953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F9A1-1B49-4FAF-A680-C61195FB14E4}" type="datetime1">
              <a:rPr lang="pl-PL" smtClean="0"/>
              <a:t>14.11.2020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7C68-C597-4F96-854E-4978EBCB73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61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egzekucyjne w administracji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mgr Paweł Majczak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090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Kontrola wykonania decyzji przez stronę sprawowana przez organ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Organ </a:t>
            </a:r>
            <a:r>
              <a:rPr lang="pl-PL" b="1" dirty="0" smtClean="0"/>
              <a:t>stosuje</a:t>
            </a:r>
            <a:r>
              <a:rPr lang="pl-PL" dirty="0" smtClean="0"/>
              <a:t> środki przymusu w przypadku aktów nakładających obowiązki</a:t>
            </a:r>
          </a:p>
          <a:p>
            <a:pPr lvl="1"/>
            <a:r>
              <a:rPr lang="pl-PL" dirty="0" smtClean="0"/>
              <a:t>Przepisy szczególne mogą wyłączyć stosowanie sankcji egzekucji, np. nie egzekwuje się nie wniesienia opłaty legalizacyjnej samowoli budowlanej (art. 49 ust. 1 </a:t>
            </a:r>
            <a:r>
              <a:rPr lang="pl-PL" dirty="0" err="1" smtClean="0"/>
              <a:t>pr.bud</a:t>
            </a:r>
            <a:r>
              <a:rPr lang="pl-PL" dirty="0" smtClean="0"/>
              <a:t>.)</a:t>
            </a:r>
          </a:p>
          <a:p>
            <a:r>
              <a:rPr lang="pl-PL" dirty="0" smtClean="0"/>
              <a:t>Organ </a:t>
            </a:r>
            <a:r>
              <a:rPr lang="pl-PL" b="1" dirty="0" smtClean="0"/>
              <a:t>nie</a:t>
            </a:r>
            <a:r>
              <a:rPr lang="pl-PL" dirty="0" smtClean="0"/>
              <a:t> stosuje środków przymusu w przypadku: </a:t>
            </a:r>
          </a:p>
          <a:p>
            <a:pPr lvl="1"/>
            <a:r>
              <a:rPr lang="pl-PL" b="1" dirty="0" smtClean="0"/>
              <a:t>aktu ustanawiającego uprawnienia </a:t>
            </a:r>
            <a:r>
              <a:rPr lang="pl-PL" dirty="0" smtClean="0"/>
              <a:t>– organy mają kompetencję do kontroli ich realizacji. Gdy decyzja nie jest realizowana to art. 162 k.p.a. Gdy nie jest prawidłowo realizowana przez jednostkę to zmiana lub uchylenie. </a:t>
            </a:r>
            <a:r>
              <a:rPr lang="pl-PL" dirty="0" smtClean="0">
                <a:solidFill>
                  <a:srgbClr val="00B050"/>
                </a:solidFill>
              </a:rPr>
              <a:t>Co z decyzjami mieszanymi (zawierającymi jednocześnie uprawnienie i obowiązek)?</a:t>
            </a:r>
          </a:p>
          <a:p>
            <a:pPr lvl="1"/>
            <a:r>
              <a:rPr lang="pl-PL" b="1" dirty="0" smtClean="0"/>
              <a:t>aktu negatywnego – </a:t>
            </a:r>
            <a:r>
              <a:rPr lang="pl-PL" dirty="0" smtClean="0"/>
              <a:t>nie powstaje kwestia ich wykonalności, bo nie zmieniają prawnej sytuacji jednostki ani przez przyznanie uprawnienia ani nałożenie obowiązków.</a:t>
            </a:r>
            <a:endParaRPr lang="pl-PL" b="1" dirty="0" smtClean="0"/>
          </a:p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7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Zasięg obowiązywania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Kryterium podmiotowe:</a:t>
            </a:r>
          </a:p>
          <a:p>
            <a:pPr lvl="1"/>
            <a:r>
              <a:rPr lang="pl-PL" dirty="0" smtClean="0"/>
              <a:t>Określenie organów, przed którymi stosuje się przepisy ustawy – art. 1 w zw. z art. 1a pkt 7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Wskazanie podmiotów, wobec których może być prowadzona egzekucja – art. 1a pkt 20 </a:t>
            </a:r>
            <a:r>
              <a:rPr lang="pl-PL" dirty="0" err="1" smtClean="0"/>
              <a:t>u.p.e.a</a:t>
            </a:r>
            <a:r>
              <a:rPr lang="pl-PL" dirty="0" smtClean="0"/>
              <a:t>. Wyłączenie – art. 14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Kryterium przedmiotowe:</a:t>
            </a:r>
          </a:p>
          <a:p>
            <a:pPr lvl="1"/>
            <a:r>
              <a:rPr lang="pl-PL" dirty="0" smtClean="0"/>
              <a:t>Obowiązki pieniężne – art. 2 § 1 pkt 1 – 11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Obowiązki niepieniężne – art. 2 § 1 pkt 10 – 12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pPr lvl="1"/>
            <a:r>
              <a:rPr lang="pl-PL" dirty="0" smtClean="0"/>
              <a:t>Obowiązki o innym charakterze wynikające z przepisów szczególnych – zob. np. art. 2 § 3 </a:t>
            </a:r>
            <a:r>
              <a:rPr lang="pl-PL" dirty="0" err="1" smtClean="0"/>
              <a:t>u.p.e.a</a:t>
            </a:r>
            <a:r>
              <a:rPr lang="pl-PL" dirty="0" smtClean="0"/>
              <a:t>. i art. 3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8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Pojęcie i podział obowiązków publicznoprawnych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Obowiązek </a:t>
            </a:r>
            <a:r>
              <a:rPr lang="pl-PL" b="1" dirty="0"/>
              <a:t>publicznoprawny</a:t>
            </a:r>
            <a:r>
              <a:rPr lang="pl-PL" dirty="0"/>
              <a:t> – nakaz określonego zachowania się zgodnie z żądaniem zawartym w przepisie prawa.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Podział obowiązków publicznoprawnych:</a:t>
            </a:r>
          </a:p>
          <a:p>
            <a:r>
              <a:rPr lang="pl-PL" dirty="0" smtClean="0"/>
              <a:t>Zewnętrzne i wewnętrzne</a:t>
            </a:r>
          </a:p>
          <a:p>
            <a:r>
              <a:rPr lang="pl-PL" dirty="0" smtClean="0"/>
              <a:t>Materialne i formalne</a:t>
            </a:r>
          </a:p>
          <a:p>
            <a:r>
              <a:rPr lang="pl-PL" dirty="0" smtClean="0"/>
              <a:t>Osobiste i związane z rzeczą</a:t>
            </a:r>
          </a:p>
          <a:p>
            <a:r>
              <a:rPr lang="pl-PL" dirty="0" smtClean="0"/>
              <a:t>Jednorazowe, okresowe i stałe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804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Sankcje prawne zabezpieczające wykonanie obowiązku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Sankcja prawna – negatywne następstwa niewykonania obowiązku/konsekwencje prawne niewykonania obowiązku.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Podział sankcji:</a:t>
            </a:r>
          </a:p>
          <a:p>
            <a:r>
              <a:rPr lang="pl-PL" dirty="0" smtClean="0"/>
              <a:t>Sankcja karna</a:t>
            </a:r>
          </a:p>
          <a:p>
            <a:r>
              <a:rPr lang="pl-PL" dirty="0" smtClean="0"/>
              <a:t>Sankcja egzekucji – zob. art. 16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Kara administracyjna</a:t>
            </a:r>
          </a:p>
          <a:p>
            <a:r>
              <a:rPr lang="pl-PL" i="1" dirty="0" smtClean="0"/>
              <a:t>Sankcja nieważności (</a:t>
            </a:r>
            <a:r>
              <a:rPr lang="pl-PL" i="1" dirty="0"/>
              <a:t>Sankcja jest tutaj konsekwencją wadliwych </a:t>
            </a:r>
            <a:r>
              <a:rPr lang="pl-PL" i="1" dirty="0" smtClean="0"/>
              <a:t>działań)</a:t>
            </a:r>
            <a:r>
              <a:rPr lang="pl-PL" dirty="0" smtClean="0"/>
              <a:t> – </a:t>
            </a:r>
            <a:r>
              <a:rPr lang="pl-PL" i="1" dirty="0" smtClean="0"/>
              <a:t>nie będziemy jej rozpatrywać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1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egzekucyjne - pojęcie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Postępowanie egzekucyjne </a:t>
            </a:r>
            <a:r>
              <a:rPr lang="pl-PL" dirty="0" smtClean="0"/>
              <a:t>– uregulowany prawem procesowym egzekucyjnym ciąg czynności podejmowanych przez organy egzekucyjne i inne podmioty postępowania egzekucyjnego w celu wykonania, przez zastosowanie środków przymusu państwowego, obowiązków wynikających z aktów poddanych egzekucji administracyjnej.</a:t>
            </a:r>
          </a:p>
          <a:p>
            <a:pPr algn="just"/>
            <a:r>
              <a:rPr lang="pl-PL" dirty="0" smtClean="0"/>
              <a:t>Postępowanie egzekucyjne następuje po postępowaniu orzekającym i ma wobec niego charakter wykonawczy. Uwaga na:</a:t>
            </a:r>
          </a:p>
          <a:p>
            <a:pPr lvl="1" algn="just"/>
            <a:r>
              <a:rPr lang="pl-PL" dirty="0" smtClean="0"/>
              <a:t>Obowiązki wynikające z przepisu prawa materialnego – nie prowadzi się post. orzekającego tylko od razu post. egzekucyjne</a:t>
            </a:r>
          </a:p>
          <a:p>
            <a:pPr lvl="1" algn="just"/>
            <a:r>
              <a:rPr lang="pl-PL" dirty="0" smtClean="0"/>
              <a:t>Obowiązki wynikające z orzeczenia sądowego – post. orzekające prowadzi sąd a nie organ adm. </a:t>
            </a:r>
            <a:r>
              <a:rPr lang="pl-PL" dirty="0" err="1" smtClean="0"/>
              <a:t>publ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Postępowanie egzekucyjne może być niekiedy prowadzone razem z postępowaniem orzekającym. Kiedy?:</a:t>
            </a:r>
          </a:p>
          <a:p>
            <a:pPr lvl="1" algn="just"/>
            <a:r>
              <a:rPr lang="pl-PL" dirty="0" smtClean="0"/>
              <a:t>Rygor natychmiastowej wykonalności</a:t>
            </a:r>
          </a:p>
          <a:p>
            <a:pPr lvl="1" algn="just"/>
            <a:r>
              <a:rPr lang="pl-PL" dirty="0" smtClean="0"/>
              <a:t>Natychmiastowe wykonanie z mocy prawa</a:t>
            </a:r>
          </a:p>
          <a:p>
            <a:pPr lvl="1" algn="just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083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egzekucyjne </a:t>
            </a:r>
            <a:br>
              <a:rPr lang="pl-PL" dirty="0" smtClean="0"/>
            </a:br>
            <a:r>
              <a:rPr lang="pl-PL" dirty="0" smtClean="0"/>
              <a:t>a egzekucja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Wszczęcie postępowania egzekucyjnego następuje z chwilą złożenia wniosku przez wierzyciela i tytułu wykonawczego przez niego sporządzonego – art. 26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/>
              <a:t>Egzekucja administracyjna – ma znaczenie materialne. Jest to zastosowanie środków przymusu w celu wykonania obowiązku </a:t>
            </a:r>
            <a:r>
              <a:rPr lang="pl-PL" dirty="0" smtClean="0"/>
              <a:t>– art. 26 § 5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Może być egzekucja bez wcześniejszego trybu postępowania egzekucyjnego – np. art. 117, art. 150 § 3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Postępowanie egzekucyjne może istnieć bez egzekucji. Kiedy?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77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Kwestionowanie zasadności i wymagalności obowiązku objętego tytułem wykonawczym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86882"/>
            <a:ext cx="7886700" cy="4351338"/>
          </a:xfrm>
        </p:spPr>
        <p:txBody>
          <a:bodyPr/>
          <a:lstStyle/>
          <a:p>
            <a:r>
              <a:rPr lang="pl-PL" dirty="0" smtClean="0"/>
              <a:t>Organ egzekucyjny </a:t>
            </a:r>
            <a:r>
              <a:rPr lang="pl-PL" dirty="0"/>
              <a:t>nie jest </a:t>
            </a:r>
            <a:r>
              <a:rPr lang="pl-PL" dirty="0" smtClean="0"/>
              <a:t>uprawniony </a:t>
            </a:r>
            <a:r>
              <a:rPr lang="pl-PL" dirty="0"/>
              <a:t>do badania zasadności i wymagalności obowiązku objętego tytułem </a:t>
            </a:r>
            <a:r>
              <a:rPr lang="pl-PL" dirty="0" smtClean="0"/>
              <a:t>wykonawczym – art. 29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Zobowiązany kwestionujący prawidłowość konkretyzacji może żądać weryfikacji decyzji w postępowaniu orzekającym lub składając skargę do sądu administracyjnego.</a:t>
            </a:r>
          </a:p>
          <a:p>
            <a:r>
              <a:rPr lang="pl-PL" dirty="0" smtClean="0"/>
              <a:t>Skutek wszczęcia postępowania w sprawie istnienia lub wysokości dochodzonej należności pieniężnej – art. 32a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9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Odpowiednie stosowanie przepisów k.p.a. w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8688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Jeżeli przepisy niniejszej ustawy nie stanowią inaczej, w postępowaniu egzekucyjnym mają </a:t>
            </a:r>
            <a:r>
              <a:rPr lang="pl-PL" b="1" dirty="0"/>
              <a:t>odpowiednie</a:t>
            </a:r>
            <a:r>
              <a:rPr lang="pl-PL" dirty="0"/>
              <a:t> zastosowanie przepisy Kodeksu postępowania administracyjnego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smtClean="0"/>
              <a:t>Odpowiednie:</a:t>
            </a:r>
          </a:p>
          <a:p>
            <a:r>
              <a:rPr lang="pl-PL" dirty="0" smtClean="0"/>
              <a:t>Niemożność zastosowania przepisów o:</a:t>
            </a:r>
          </a:p>
          <a:p>
            <a:pPr lvl="1"/>
            <a:r>
              <a:rPr lang="pl-PL" dirty="0" smtClean="0"/>
              <a:t>Ugodzie, w tym zasady ugodowego załatwiania spraw</a:t>
            </a:r>
          </a:p>
          <a:p>
            <a:pPr lvl="1"/>
            <a:r>
              <a:rPr lang="pl-PL" dirty="0" smtClean="0"/>
              <a:t>Trybie współdziałania przy wydawaniu decyzji </a:t>
            </a:r>
          </a:p>
          <a:p>
            <a:pPr lvl="1"/>
            <a:endParaRPr lang="pl-PL" dirty="0" smtClean="0"/>
          </a:p>
          <a:p>
            <a:pPr lvl="1"/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7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Postępowanie zabezpieczające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Postępowanie zabezpieczające to ciąg czynności procesowych podejmowanych przez organy egzekucyjne i inne podmioty tego postępowania w celu zapewnienia realizacji obowiązków w trybie postępowania egzekucyjnego. </a:t>
            </a:r>
            <a:endParaRPr lang="pl-PL" dirty="0"/>
          </a:p>
          <a:p>
            <a:r>
              <a:rPr lang="pl-PL" dirty="0" smtClean="0"/>
              <a:t>W braku zabezpieczania egzekucja mogłaby być udaremniona lub utrudniona.</a:t>
            </a:r>
          </a:p>
          <a:p>
            <a:r>
              <a:rPr lang="pl-PL" dirty="0" smtClean="0"/>
              <a:t>Postępowanie zabezpieczające pełni wobec postępowania egzekucyjnego funkcję służebną</a:t>
            </a:r>
          </a:p>
          <a:p>
            <a:r>
              <a:rPr lang="pl-PL" dirty="0" smtClean="0"/>
              <a:t>Art. 160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</a:p>
          <a:p>
            <a:r>
              <a:rPr lang="pl-PL" dirty="0" smtClean="0"/>
              <a:t>Art. 154 § 3 </a:t>
            </a:r>
            <a:r>
              <a:rPr lang="pl-PL" dirty="0" err="1" smtClean="0"/>
              <a:t>u.p.e.a</a:t>
            </a:r>
            <a:r>
              <a:rPr lang="pl-PL" dirty="0" smtClean="0"/>
              <a:t>. – przykład, gdy postępowanie zabezpieczające może toczyć się równocześnie z postępowanie egzekucyjnym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035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Stosunek administracyjnego postępowania egzekucyjnego do sądowego postępowania egzekucyjnego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Są to odrębne postępowania od siebie niezależne. </a:t>
            </a:r>
          </a:p>
          <a:p>
            <a:r>
              <a:rPr lang="pl-PL" dirty="0" smtClean="0"/>
              <a:t>Wyjątki od powyższej reguły:</a:t>
            </a:r>
          </a:p>
          <a:p>
            <a:pPr lvl="1"/>
            <a:r>
              <a:rPr lang="pl-PL" dirty="0" smtClean="0"/>
              <a:t>Gdy przepis prawa tak stanowi – zob. art. 4, art. 71 § 1, art. 118</a:t>
            </a:r>
          </a:p>
          <a:p>
            <a:pPr lvl="1"/>
            <a:r>
              <a:rPr lang="pl-PL" dirty="0" smtClean="0"/>
              <a:t>Zbieg administracyjnego postępowania egzekucyjnego i sądowego postępowania egzekucyjnego – art. 62 – 63a </a:t>
            </a:r>
            <a:r>
              <a:rPr lang="pl-PL" dirty="0" err="1" smtClean="0"/>
              <a:t>u.p.e.a</a:t>
            </a:r>
            <a:r>
              <a:rPr lang="pl-PL" dirty="0" smtClean="0"/>
              <a:t>. </a:t>
            </a:r>
            <a:r>
              <a:rPr lang="pl-PL" dirty="0">
                <a:solidFill>
                  <a:srgbClr val="FF0000"/>
                </a:solidFill>
              </a:rPr>
              <a:t>(</a:t>
            </a:r>
            <a:r>
              <a:rPr lang="pl-PL" dirty="0" smtClean="0">
                <a:solidFill>
                  <a:srgbClr val="FF0000"/>
                </a:solidFill>
              </a:rPr>
              <a:t>uwaga na zmianę przepisów od 7 września 2016 r.)</a:t>
            </a:r>
          </a:p>
          <a:p>
            <a:pPr lvl="1"/>
            <a:r>
              <a:rPr lang="pl-PL" dirty="0" smtClean="0"/>
              <a:t>Związki pomiędzy administracyjnym i sądowym postępowaniem egzekucyjnym zajdą w przypadku skorzystania z powództwa </a:t>
            </a:r>
            <a:r>
              <a:rPr lang="pl-PL" dirty="0" err="1" smtClean="0"/>
              <a:t>przeciwegzekucyjnego</a:t>
            </a:r>
            <a:r>
              <a:rPr lang="pl-PL" dirty="0" smtClean="0"/>
              <a:t> – art. 35a </a:t>
            </a:r>
            <a:r>
              <a:rPr lang="pl-PL" dirty="0" err="1" smtClean="0"/>
              <a:t>u.p.e.a</a:t>
            </a:r>
            <a:r>
              <a:rPr lang="pl-PL" dirty="0" smtClean="0"/>
              <a:t>. i art. 41 § 1 </a:t>
            </a:r>
            <a:r>
              <a:rPr lang="pl-PL" dirty="0" err="1" smtClean="0"/>
              <a:t>u.p.e.a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817C68-C597-4F96-854E-4978EBCB7321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54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816</Words>
  <Application>Microsoft Office PowerPoint</Application>
  <PresentationFormat>Pokaz na ekranie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1_Motyw pakietu Office</vt:lpstr>
      <vt:lpstr>Postępowanie egzekucyjne w administracji</vt:lpstr>
      <vt:lpstr>Pojęcie i podział obowiązków publicznoprawnych</vt:lpstr>
      <vt:lpstr>Sankcje prawne zabezpieczające wykonanie obowiązku</vt:lpstr>
      <vt:lpstr>Postępowanie egzekucyjne - pojęcie</vt:lpstr>
      <vt:lpstr>Postępowanie egzekucyjne  a egzekucja</vt:lpstr>
      <vt:lpstr>Kwestionowanie zasadności i wymagalności obowiązku objętego tytułem wykonawczym</vt:lpstr>
      <vt:lpstr>Odpowiednie stosowanie przepisów k.p.a. w u.p.e.a.</vt:lpstr>
      <vt:lpstr>Postępowanie zabezpieczające</vt:lpstr>
      <vt:lpstr>Stosunek administracyjnego postępowania egzekucyjnego do sądowego postępowania egzekucyjnego</vt:lpstr>
      <vt:lpstr>Kontrola wykonania decyzji przez stronę sprawowana przez organ</vt:lpstr>
      <vt:lpstr>Zasięg obowiązywania u.p.e.a.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egzekucyjne w administracji</dc:title>
  <dc:creator>Paweł</dc:creator>
  <cp:lastModifiedBy>Paweł</cp:lastModifiedBy>
  <cp:revision>1</cp:revision>
  <dcterms:created xsi:type="dcterms:W3CDTF">2020-11-14T18:32:35Z</dcterms:created>
  <dcterms:modified xsi:type="dcterms:W3CDTF">2020-11-14T18:33:04Z</dcterms:modified>
</cp:coreProperties>
</file>