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307" r:id="rId2"/>
    <p:sldId id="30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34" r:id="rId12"/>
    <p:sldId id="335" r:id="rId13"/>
    <p:sldId id="362" r:id="rId14"/>
    <p:sldId id="363" r:id="rId15"/>
    <p:sldId id="337" r:id="rId16"/>
    <p:sldId id="338" r:id="rId17"/>
    <p:sldId id="339" r:id="rId18"/>
    <p:sldId id="355" r:id="rId19"/>
    <p:sldId id="356" r:id="rId20"/>
    <p:sldId id="358" r:id="rId21"/>
    <p:sldId id="357" r:id="rId22"/>
    <p:sldId id="359" r:id="rId23"/>
    <p:sldId id="360" r:id="rId24"/>
    <p:sldId id="361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yl jasny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Styl pośredn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0769" autoAdjust="0"/>
  </p:normalViewPr>
  <p:slideViewPr>
    <p:cSldViewPr snapToGrid="0">
      <p:cViewPr varScale="1">
        <p:scale>
          <a:sx n="93" d="100"/>
          <a:sy n="93" d="100"/>
        </p:scale>
        <p:origin x="21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7A049-0429-4129-806A-EE6490A89C03}" type="datetimeFigureOut">
              <a:rPr lang="pl-PL" smtClean="0"/>
              <a:t>2021-01-01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F00D33-F6B7-43D8-A628-53B4271588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1806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ip.lex.pl/#/document/16786731?unitId=art(64(c))par(4)&amp;cm=DOCUMENT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dirty="0" smtClean="0"/>
              <a:t>Koszty egzekucyjne stanowią dla zobowiązanego dodatkową dolegliwość finansową, a tym samym pogarszają jego sytuację majątkową.</a:t>
            </a:r>
          </a:p>
          <a:p>
            <a:r>
              <a:rPr lang="pl-P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 określonych warunkach mogą stanowić dodatkowy wydatek wierzyciela bez wyegzekwowania na jego rzecz dochodzonej należności.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F00D33-F6B7-43D8-A628-53B4271588B9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8944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Art. 64c § 3 (</a:t>
            </a:r>
            <a:r>
              <a:rPr lang="pl-PL" baseline="0" dirty="0" smtClean="0"/>
              <a:t>nie można obciążać zobowiązanego za nieprawidłowe działania organu egzekucyjnego) - </a:t>
            </a:r>
            <a:r>
              <a:rPr lang="pl-P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Nieuzasadnione wydatki egzekucyjne, koszty powstałe w wyniku nieprawidłowego działania organu egzekucyjnego nie mogą obciążać zobowiązanego czy też wierzyciela niebędącego organem egzekucyjnym. W wielu przypadkach poniesione wydatki z tego tytułu opłat za czynności egzekucyjne są niezależne od skuteczności dokonanej czynności egzekucyjnej, np. zajęcie wierzytelności z rachunku bankowego zobowiązanego, na którym stan środków na rachunku bankowym jest poniżej kwoty wolnej od zajęcia.</a:t>
            </a:r>
          </a:p>
          <a:p>
            <a:endParaRPr lang="pl-P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dirty="0" smtClean="0"/>
              <a:t>Art. 64 § 8 </a:t>
            </a:r>
            <a:r>
              <a:rPr lang="pl-PL" sz="1200" dirty="0" err="1" smtClean="0"/>
              <a:t>upea</a:t>
            </a:r>
            <a:r>
              <a:rPr lang="pl-PL" sz="1200" dirty="0" smtClean="0"/>
              <a:t> - 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Uregulowanie zaległości po doręczeniu organowi egzekucyjnemu przez wierzyciela wniosku o wszczęcie postępowania egzekucyjnego wraz z tytułem wykonawczym, a następnie zastosowaniu środków egzekucyjnych, bez sankcji w postaci kosztów egzekucyjnych oznaczałoby, że zobowiązany przesuwa ustawowy termin zapłaty należności dochodzonej w postępowaniu egzekucyjnym. Tym samym osiąga korzyści z tego tytułu w stosunku do osób wykonujących swoje obowiązki w terminie.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dirty="0" smtClean="0"/>
              <a:t>W razie braku możliwości ściągnięcia kosztów egzekucyjnych od zobowiązanego (art. 64c § 4 </a:t>
            </a:r>
            <a:r>
              <a:rPr lang="pl-PL" sz="1200" dirty="0" err="1" smtClean="0"/>
              <a:t>upea</a:t>
            </a:r>
            <a:r>
              <a:rPr lang="pl-PL" sz="1200" dirty="0" smtClean="0"/>
              <a:t>) - 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 podstawie </a:t>
            </a:r>
            <a:r>
              <a:rPr lang="pl-P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art. 64c § 4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pl-P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u.p.e.a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wierzyciel pokrywa koszty postępowania egzekucyjnego, jeżeli nie mogą być one ściągnięte od zobowiązanego zarówno z powodów faktycznych, jak i prawnych. Przepis ten znajdzie zastosowanie przede wszystkim w sytuacjach, gdy w toku postępowania egzekucyjnego nastąpi takie zubożenie zobowiązanego, że nie będzie faktycznej możliwości ściągnięcia od niego kosztów egzekucyjnych, ale także wówczas gdy koszty egzekucyjne są w rzeczywistości ściągalne od zobowiązanego, ale wierzyciel odstąpił od egzekucji</a:t>
            </a:r>
            <a:endParaRPr lang="pl-PL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F00D33-F6B7-43D8-A628-53B4271588B9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5729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F00D33-F6B7-43D8-A628-53B4271588B9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532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D8A20-4D97-4B2B-9847-3C7AA487C03F}" type="datetime1">
              <a:rPr lang="pl-PL" smtClean="0"/>
              <a:t>2021-01-01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882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693B6-BE36-4ED3-99B9-000B3D3215C7}" type="datetime1">
              <a:rPr lang="pl-PL" smtClean="0"/>
              <a:t>2021-01-01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9717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6040-B574-4497-B059-9D5B94796991}" type="datetime1">
              <a:rPr lang="pl-PL" smtClean="0"/>
              <a:t>2021-01-01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7703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807F9-BF64-477B-A5D3-A67082CF0A05}" type="datetime1">
              <a:rPr lang="pl-PL" smtClean="0"/>
              <a:t>2021-01-01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869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0A92-0851-4DD6-BB4C-64A8288BEA48}" type="datetime1">
              <a:rPr lang="pl-PL" smtClean="0"/>
              <a:t>2021-01-01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3569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F177-5ED3-4904-89FA-95B71C1AAC4D}" type="datetime1">
              <a:rPr lang="pl-PL" smtClean="0"/>
              <a:t>2021-01-01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7850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F4D6-5C8E-4FD7-9A12-EB2B74779F2F}" type="datetime1">
              <a:rPr lang="pl-PL" smtClean="0"/>
              <a:t>2021-01-01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7796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625B-A52D-4C5D-AB8A-24A0FFC12EEF}" type="datetime1">
              <a:rPr lang="pl-PL" smtClean="0"/>
              <a:t>2021-01-01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7767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60E9F-9565-4335-8757-F3CF193F0448}" type="datetime1">
              <a:rPr lang="pl-PL" smtClean="0"/>
              <a:t>2021-01-01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8618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D253-1DEE-4D19-9C00-01C2D62E216A}" type="datetime1">
              <a:rPr lang="pl-PL" smtClean="0"/>
              <a:t>2021-01-01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8358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701B-A125-48E3-A758-55B54EFBFFC6}" type="datetime1">
              <a:rPr lang="pl-PL" smtClean="0"/>
              <a:t>2021-01-01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8482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AF9A1-1B49-4FAF-A680-C61195FB14E4}" type="datetime1">
              <a:rPr lang="pl-PL" smtClean="0"/>
              <a:t>2021-01-01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0588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uniwroc-my.sharepoint.com/:v:/g/personal/pawel_majczak2_uwr_edu_pl/EW_SjuC5rTZDgAbwLi_l9YwBysP_xGsgZq8XHSNrEH2IEQ?e=WVWq9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320"/>
            <a:ext cx="9143999" cy="155448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Zasada prawnego obowiązku prowadzenia egzekucji </a:t>
            </a:r>
            <a:r>
              <a:rPr lang="pl-PL" dirty="0" smtClean="0"/>
              <a:t>administracyjnej</a:t>
            </a:r>
            <a:br>
              <a:rPr lang="pl-PL" dirty="0" smtClean="0"/>
            </a:br>
            <a:r>
              <a:rPr lang="pl-PL" dirty="0" smtClean="0"/>
              <a:t>(art. 6 </a:t>
            </a:r>
            <a:r>
              <a:rPr lang="pl-PL" dirty="0" err="1" smtClean="0"/>
              <a:t>u.p.e.a</a:t>
            </a:r>
            <a:r>
              <a:rPr lang="pl-PL" dirty="0" smtClean="0"/>
              <a:t>.)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2248168"/>
            <a:ext cx="9143999" cy="4609831"/>
          </a:xfrm>
        </p:spPr>
        <p:txBody>
          <a:bodyPr>
            <a:normAutofit/>
          </a:bodyPr>
          <a:lstStyle/>
          <a:p>
            <a:r>
              <a:rPr lang="pl-PL" dirty="0" smtClean="0"/>
              <a:t>Nakłada </a:t>
            </a:r>
            <a:r>
              <a:rPr lang="pl-PL" dirty="0"/>
              <a:t>ona na wierzyciela obowiązek podjęcia działań zmierzających do wszczęcia egzekucji i zastosowania środków egzekucyjnych w razie uchylania się zobowiązanego od wykonania obowiązku.</a:t>
            </a:r>
          </a:p>
          <a:p>
            <a:r>
              <a:rPr lang="pl-PL" dirty="0" smtClean="0"/>
              <a:t>Wierzyciel powinien podjąć środki zmierzające do zastosowania środków egzekucyjnych (art. 15 i art. 26 </a:t>
            </a:r>
            <a:r>
              <a:rPr lang="pl-PL" dirty="0" err="1" smtClean="0"/>
              <a:t>u.p.e.a</a:t>
            </a:r>
            <a:r>
              <a:rPr lang="pl-PL" dirty="0" smtClean="0"/>
              <a:t>.)</a:t>
            </a:r>
            <a:endParaRPr lang="pl-PL" dirty="0"/>
          </a:p>
          <a:p>
            <a:r>
              <a:rPr lang="pl-PL" dirty="0"/>
              <a:t>Obowiązkowi wierzyciela odpowiada obowiązek organu egzekucyjnego prowadzenia egzekucji, o ile tylko jest dopuszczalna.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120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Zachowanie pewnych względów zobowiązanego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2021567"/>
            <a:ext cx="7886700" cy="43513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Należy unikać sprawiania zobowiązanemu niepotrzebnych dolegliwości i wyrządzania szkód</a:t>
            </a:r>
          </a:p>
          <a:p>
            <a:pPr algn="just"/>
            <a:r>
              <a:rPr lang="pl-PL" dirty="0" smtClean="0"/>
              <a:t>Egzekucja administracyjna ma doprowadzić do wykonania ciążącego na zobowiązanym obowiązku, a nie na nakładaniu na niego niepotrzebnych dolegliwości lub wyrządzaniu szkód</a:t>
            </a:r>
          </a:p>
          <a:p>
            <a:pPr algn="just"/>
            <a:r>
              <a:rPr lang="pl-PL" dirty="0" smtClean="0"/>
              <a:t>Jedynie w wyjątkowych sytuacjach można dokonywać egzekucji w dni wolne od pracy lub w porze nocnej (21:00 – 7:00) – art. 52 § 1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Należy tak prowadzić postępowanie egzekucyjne, aby zobowiązany nie poniósł szkody z powodu niewłaściwego lub bezzasadnego prowadzenia egzekucji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248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Czynności postępowania egzekucyjnego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Wyróżnia się:</a:t>
            </a:r>
          </a:p>
          <a:p>
            <a:pPr lvl="1"/>
            <a:r>
              <a:rPr lang="pl-PL" dirty="0" smtClean="0"/>
              <a:t>Czynności procesowe, które wywierają podwójny skutek prawny</a:t>
            </a:r>
          </a:p>
          <a:p>
            <a:pPr lvl="2"/>
            <a:r>
              <a:rPr lang="pl-PL" dirty="0" smtClean="0"/>
              <a:t>Odnoszące się do wszczęcia postępowania</a:t>
            </a:r>
          </a:p>
          <a:p>
            <a:pPr lvl="2"/>
            <a:r>
              <a:rPr lang="pl-PL" dirty="0" smtClean="0"/>
              <a:t>Czynności procesowe dokonywane w toku (przebiegu postępowania i jego weryfikacji</a:t>
            </a:r>
          </a:p>
          <a:p>
            <a:pPr lvl="1"/>
            <a:r>
              <a:rPr lang="pl-PL" dirty="0" smtClean="0"/>
              <a:t>Czynności wykonawcze, które przez działania faktyczne prowadzą do wykonania obowiązku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810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Czynności procesowe wszczęcia postpowania egzekucyjnego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Wszczęcie postępowania następuje na wniosek wierzyciela i na podstawie wystawionego przez niego tytułu wykonawczego – </a:t>
            </a:r>
            <a:r>
              <a:rPr lang="pl-PL" b="1" dirty="0" smtClean="0"/>
              <a:t>wyjątek</a:t>
            </a:r>
            <a:r>
              <a:rPr lang="pl-PL" dirty="0" smtClean="0"/>
              <a:t>: egzekucja należności pieniężnych państwa członkowskiego i państwa trzeciego (zob. art. 26 § 1b </a:t>
            </a:r>
            <a:r>
              <a:rPr lang="pl-PL" dirty="0" err="1" smtClean="0"/>
              <a:t>u.p.e.a</a:t>
            </a:r>
            <a:r>
              <a:rPr lang="pl-PL" dirty="0" smtClean="0"/>
              <a:t>.)</a:t>
            </a:r>
          </a:p>
          <a:p>
            <a:r>
              <a:rPr lang="pl-PL" dirty="0" smtClean="0"/>
              <a:t>Wymogi formalne wniosku – reguła ograniczonego formalizmu (zob. art. 28, art. 26 § 1 </a:t>
            </a:r>
            <a:r>
              <a:rPr lang="pl-PL" dirty="0" err="1" smtClean="0"/>
              <a:t>u.p.e.a</a:t>
            </a:r>
            <a:r>
              <a:rPr lang="pl-PL" dirty="0" smtClean="0"/>
              <a:t>.)</a:t>
            </a:r>
          </a:p>
          <a:p>
            <a:r>
              <a:rPr lang="pl-PL" dirty="0" smtClean="0"/>
              <a:t>Podstawę do wszczęcia postępowania daje złożenie wniosku i tytułu wykonawczego (art. 27, art. 26 § 1b </a:t>
            </a:r>
            <a:r>
              <a:rPr lang="pl-PL" dirty="0" err="1" smtClean="0"/>
              <a:t>u.p.e.a</a:t>
            </a:r>
            <a:r>
              <a:rPr lang="pl-PL" dirty="0" smtClean="0"/>
              <a:t>.)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181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Moment wszczęcia postępowania egzekucyjnego </a:t>
            </a:r>
            <a:br>
              <a:rPr lang="pl-PL" dirty="0" smtClean="0"/>
            </a:br>
            <a:r>
              <a:rPr lang="pl-PL" sz="2700" dirty="0" smtClean="0"/>
              <a:t>(zob. szczegółowo na nagraniach </a:t>
            </a:r>
            <a:r>
              <a:rPr lang="pl-PL" sz="2700" dirty="0" smtClean="0">
                <a:hlinkClick r:id="rId2"/>
              </a:rPr>
              <a:t>wideo</a:t>
            </a:r>
            <a:r>
              <a:rPr lang="pl-PL" sz="2700" dirty="0" smtClean="0"/>
              <a:t>)</a:t>
            </a:r>
            <a:endParaRPr lang="pl-PL" sz="27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Przy tożsamości podmiotowej wierzyciela i organu egzekucyjnego</a:t>
            </a:r>
          </a:p>
          <a:p>
            <a:pPr lvl="1"/>
            <a:r>
              <a:rPr lang="pl-PL" dirty="0" smtClean="0"/>
              <a:t>Dzień wystawienia tytułu wykonawczego (przed nowelizacją)</a:t>
            </a:r>
          </a:p>
          <a:p>
            <a:pPr lvl="1"/>
            <a:r>
              <a:rPr lang="pl-PL" dirty="0" smtClean="0"/>
              <a:t>Dzień nadania tytułowi wykonawczemu klauzuli o skierowaniu go do egzekucji (art. 26 par. 1 w brzmieniu od 20.02.2021 r.)</a:t>
            </a:r>
          </a:p>
          <a:p>
            <a:r>
              <a:rPr lang="pl-PL" dirty="0" smtClean="0"/>
              <a:t>Przy braku </a:t>
            </a:r>
            <a:r>
              <a:rPr lang="pl-PL" dirty="0"/>
              <a:t>tożsamości podmiotowej wierzyciela i organu </a:t>
            </a:r>
            <a:r>
              <a:rPr lang="pl-PL" dirty="0" smtClean="0"/>
              <a:t>egzekucyjnego</a:t>
            </a:r>
          </a:p>
          <a:p>
            <a:pPr lvl="1"/>
            <a:r>
              <a:rPr lang="pl-PL" dirty="0" smtClean="0"/>
              <a:t>Dzień doręczenia organowi egzekucyjnemu wniosku wierzyciela o wszczęcie egzekucji administracyjnej oraz tytułu wykonawczego (przed i po nowelizacji tak samo – zob. art. 26 par. 1 </a:t>
            </a:r>
            <a:r>
              <a:rPr lang="pl-PL" dirty="0" err="1" smtClean="0"/>
              <a:t>upea</a:t>
            </a:r>
            <a:r>
              <a:rPr lang="pl-PL" dirty="0" smtClean="0"/>
              <a:t>)</a:t>
            </a:r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8762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Moment wszczęcia egzekucji</a:t>
            </a:r>
            <a:br>
              <a:rPr lang="pl-PL" dirty="0" smtClean="0"/>
            </a:br>
            <a:r>
              <a:rPr lang="pl-PL" dirty="0" smtClean="0"/>
              <a:t>(od 30.07.2020 r.)</a:t>
            </a:r>
            <a:endParaRPr lang="pl-PL" dirty="0"/>
          </a:p>
        </p:txBody>
      </p:sp>
      <p:pic>
        <p:nvPicPr>
          <p:cNvPr id="6" name="Symbol zastępczy zawartości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9637" y="2182019"/>
            <a:ext cx="7324725" cy="3638550"/>
          </a:xfrm>
          <a:prstGeom prst="rect">
            <a:avLst/>
          </a:prstGeom>
        </p:spPr>
      </p:pic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009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Przedmiot czynności wstępnych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Zbadanie przez organ egzekucyjny:</a:t>
            </a:r>
          </a:p>
          <a:p>
            <a:r>
              <a:rPr lang="pl-PL" dirty="0" smtClean="0"/>
              <a:t>Czy jest on właściwy do prowadzenia postępowania egzekucyjnego w sprawie wykonania danego obowiązku?</a:t>
            </a:r>
          </a:p>
          <a:p>
            <a:r>
              <a:rPr lang="pl-PL" dirty="0" smtClean="0"/>
              <a:t>Czy wniosek o wszczęcie postępowania egzekucyjnego i tytuł wykonawczy spełniają wymagania formalne?</a:t>
            </a:r>
          </a:p>
          <a:p>
            <a:r>
              <a:rPr lang="pl-PL" dirty="0" smtClean="0"/>
              <a:t>Czy egzekucja administracyjna jest dopuszczalna?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Zob. art. 29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64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 smtClean="0"/>
              <a:t>Czynności procesowe przebiegu postępowania egzekucyjnego i jego weryfikacji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Po stadium czynności wstępnych następuje stadium postępowania egzekucyjnego rozpoznawczego. Cel – ustalenie sytuacji majątkowej i faktycznej zobowiązanego. Jak to zrobić – zob. art. 168d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Na podstawie ustaleń, organ egzekucyjny wydaje postanowienie o zastosowaniu określonego środka egzekucyjnego, a przy egzekucji obowiązków pieniężnych – zawiadomienie o zajęciu prawa majątkowego albo protokół zajęcia.</a:t>
            </a:r>
          </a:p>
          <a:p>
            <a:r>
              <a:rPr lang="pl-PL" dirty="0" smtClean="0"/>
              <a:t>Art. 30 </a:t>
            </a:r>
            <a:r>
              <a:rPr lang="pl-PL" dirty="0" err="1" smtClean="0"/>
              <a:t>u.p.e.a</a:t>
            </a:r>
            <a:r>
              <a:rPr lang="pl-PL" dirty="0" smtClean="0"/>
              <a:t>. – zmiana środka egzekucyjnego</a:t>
            </a:r>
          </a:p>
          <a:p>
            <a:r>
              <a:rPr lang="pl-PL" dirty="0" smtClean="0"/>
              <a:t>Czynności procesowe:</a:t>
            </a:r>
          </a:p>
          <a:p>
            <a:pPr lvl="1"/>
            <a:r>
              <a:rPr lang="pl-PL" dirty="0" smtClean="0"/>
              <a:t>Dowodowe</a:t>
            </a:r>
          </a:p>
          <a:p>
            <a:pPr lvl="1"/>
            <a:r>
              <a:rPr lang="pl-PL" dirty="0" smtClean="0"/>
              <a:t>orzecznicze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581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Czynności wykonawcze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Prowadzi je organem egzekucyjny bądź egzekutor (poborca skarbowy)</a:t>
            </a:r>
          </a:p>
          <a:p>
            <a:r>
              <a:rPr lang="pl-PL" dirty="0" smtClean="0"/>
              <a:t>Art. 47 § 1 </a:t>
            </a:r>
            <a:r>
              <a:rPr lang="pl-PL" dirty="0" err="1" smtClean="0"/>
              <a:t>u.p.e.a</a:t>
            </a:r>
            <a:r>
              <a:rPr lang="pl-PL" dirty="0" smtClean="0"/>
              <a:t>. – otwarcie lokali i pomieszczeń</a:t>
            </a:r>
          </a:p>
          <a:p>
            <a:r>
              <a:rPr lang="pl-PL" dirty="0" smtClean="0"/>
              <a:t>Art. 47 § 2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Art. 48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/>
              <a:t>A</a:t>
            </a:r>
            <a:r>
              <a:rPr lang="pl-PL" dirty="0" smtClean="0"/>
              <a:t>rt. 53 </a:t>
            </a:r>
            <a:r>
              <a:rPr lang="pl-PL" dirty="0" err="1" smtClean="0"/>
              <a:t>u.p.e.a</a:t>
            </a:r>
            <a:r>
              <a:rPr lang="pl-PL" dirty="0" smtClean="0"/>
              <a:t>. – protokół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Ciąg dalszy w podręczniku.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998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Koszty egzekucyjne</a:t>
            </a:r>
            <a:br>
              <a:rPr lang="pl-PL" sz="2800" dirty="0" smtClean="0"/>
            </a:br>
            <a:r>
              <a:rPr lang="pl-PL" sz="2800" dirty="0" smtClean="0"/>
              <a:t>(przed nowelizacją)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000" dirty="0"/>
              <a:t>Koszty egzekucyjne to uiszczane </a:t>
            </a:r>
            <a:r>
              <a:rPr lang="pl-PL" sz="2000" dirty="0" smtClean="0"/>
              <a:t>przez zobowiązanego </a:t>
            </a:r>
            <a:r>
              <a:rPr lang="pl-PL" sz="2000" dirty="0"/>
              <a:t>opłaty za dokonane czynności </a:t>
            </a:r>
            <a:r>
              <a:rPr lang="pl-PL" sz="2000" dirty="0" smtClean="0"/>
              <a:t>egzekucyjne oraz </a:t>
            </a:r>
            <a:r>
              <a:rPr lang="pl-PL" sz="2000" dirty="0"/>
              <a:t>faktyczne wydatki ponoszone </a:t>
            </a:r>
            <a:r>
              <a:rPr lang="pl-PL" sz="2000" dirty="0" smtClean="0"/>
              <a:t>przez administracyjny </a:t>
            </a:r>
            <a:r>
              <a:rPr lang="pl-PL" sz="2000" dirty="0"/>
              <a:t>organ egzekucyjny w toku </a:t>
            </a:r>
            <a:r>
              <a:rPr lang="pl-PL" sz="2000" dirty="0" smtClean="0"/>
              <a:t>prowadzonego postępowania egzekucyjnego</a:t>
            </a:r>
          </a:p>
          <a:p>
            <a:pPr algn="just"/>
            <a:r>
              <a:rPr lang="pl-PL" sz="2000" dirty="0"/>
              <a:t>Koszty egzekucyjne stanowią dla </a:t>
            </a:r>
            <a:r>
              <a:rPr lang="pl-PL" sz="2000" dirty="0" smtClean="0"/>
              <a:t>zobowiązanego dodatkową </a:t>
            </a:r>
            <a:r>
              <a:rPr lang="pl-PL" sz="2000" dirty="0"/>
              <a:t>dolegliwość </a:t>
            </a:r>
            <a:r>
              <a:rPr lang="pl-PL" sz="2000" dirty="0" smtClean="0"/>
              <a:t>finansową, a </a:t>
            </a:r>
            <a:r>
              <a:rPr lang="pl-PL" sz="2000" dirty="0"/>
              <a:t>tym samym pogarszają jego sytuację majątkową.</a:t>
            </a:r>
          </a:p>
          <a:p>
            <a:pPr algn="just"/>
            <a:r>
              <a:rPr lang="pl-PL" sz="2000" dirty="0" smtClean="0"/>
              <a:t>Na koszty egzekucyjne składają się (art. 64c </a:t>
            </a:r>
            <a:r>
              <a:rPr lang="pl-PL" sz="2000" dirty="0" err="1" smtClean="0"/>
              <a:t>upea</a:t>
            </a:r>
            <a:r>
              <a:rPr lang="pl-PL" sz="2000"/>
              <a:t>)</a:t>
            </a:r>
            <a:r>
              <a:rPr lang="pl-PL" sz="2000" smtClean="0"/>
              <a:t>:</a:t>
            </a:r>
            <a:endParaRPr lang="pl-PL" sz="2000" dirty="0" smtClean="0"/>
          </a:p>
          <a:p>
            <a:pPr lvl="1" algn="just"/>
            <a:r>
              <a:rPr lang="pl-PL" sz="1800" dirty="0" smtClean="0"/>
              <a:t>Opłaty za dokonane czynności egzekucyjne </a:t>
            </a:r>
          </a:p>
          <a:p>
            <a:pPr lvl="2" algn="just"/>
            <a:r>
              <a:rPr lang="pl-PL" sz="1200" dirty="0" smtClean="0"/>
              <a:t>W egzekucji należności pieniężnych (art. 64 § 1 </a:t>
            </a:r>
            <a:r>
              <a:rPr lang="pl-PL" sz="1200" dirty="0" err="1" smtClean="0"/>
              <a:t>upea</a:t>
            </a:r>
            <a:r>
              <a:rPr lang="pl-PL" sz="1200" dirty="0" smtClean="0"/>
              <a:t>)</a:t>
            </a:r>
          </a:p>
          <a:p>
            <a:pPr lvl="2" algn="just"/>
            <a:r>
              <a:rPr lang="pl-PL" sz="1200" dirty="0" smtClean="0"/>
              <a:t>W egzekucji należności niepieniężnych (art. 64a </a:t>
            </a:r>
            <a:r>
              <a:rPr lang="pl-PL" sz="1200" dirty="0" err="1" smtClean="0"/>
              <a:t>upea</a:t>
            </a:r>
            <a:r>
              <a:rPr lang="pl-PL" sz="1100" dirty="0"/>
              <a:t>)</a:t>
            </a:r>
            <a:endParaRPr lang="pl-PL" sz="1100" dirty="0" smtClean="0"/>
          </a:p>
          <a:p>
            <a:pPr lvl="1" algn="just"/>
            <a:r>
              <a:rPr lang="pl-PL" sz="1800" dirty="0" smtClean="0"/>
              <a:t>Opłata manipulacyjna (art. 64 § 6 </a:t>
            </a:r>
            <a:r>
              <a:rPr lang="pl-PL" sz="1800" dirty="0" err="1" smtClean="0"/>
              <a:t>upea</a:t>
            </a:r>
            <a:r>
              <a:rPr lang="pl-PL" sz="1800" dirty="0" smtClean="0"/>
              <a:t>)</a:t>
            </a:r>
          </a:p>
          <a:p>
            <a:pPr lvl="1" algn="just"/>
            <a:r>
              <a:rPr lang="pl-PL" sz="1800" dirty="0" smtClean="0"/>
              <a:t>Wydatki egzekucyjne </a:t>
            </a:r>
          </a:p>
          <a:p>
            <a:pPr lvl="2" algn="just"/>
            <a:r>
              <a:rPr lang="pl-PL" sz="1200" dirty="0" smtClean="0"/>
              <a:t>Ponoszone przez organ egzekucyjny - (art. 64b </a:t>
            </a:r>
            <a:r>
              <a:rPr lang="pl-PL" sz="1200" dirty="0" err="1" smtClean="0"/>
              <a:t>upea</a:t>
            </a:r>
            <a:r>
              <a:rPr lang="pl-PL" sz="1200" dirty="0" smtClean="0"/>
              <a:t>)</a:t>
            </a:r>
          </a:p>
          <a:p>
            <a:pPr lvl="2" algn="just"/>
            <a:r>
              <a:rPr lang="pl-PL" sz="1200" dirty="0" smtClean="0"/>
              <a:t>Ponoszone przez wierzyciela – (art. 66  </a:t>
            </a:r>
            <a:r>
              <a:rPr lang="pl-PL" sz="1200" dirty="0" err="1" smtClean="0"/>
              <a:t>upea</a:t>
            </a:r>
            <a:r>
              <a:rPr lang="pl-PL" sz="1200" dirty="0" smtClean="0"/>
              <a:t>)</a:t>
            </a:r>
          </a:p>
          <a:p>
            <a:pPr lvl="3" algn="just"/>
            <a:r>
              <a:rPr lang="pl-PL" sz="1100" dirty="0"/>
              <a:t>m</a:t>
            </a:r>
            <a:r>
              <a:rPr lang="pl-PL" sz="1100" dirty="0" smtClean="0"/>
              <a:t>.in. opłata komornicza, stanowiąca (definicja - </a:t>
            </a:r>
            <a:r>
              <a:rPr lang="en-US" sz="1100" dirty="0"/>
              <a:t>art. 1a </a:t>
            </a:r>
            <a:r>
              <a:rPr lang="en-US" sz="1100" dirty="0" err="1"/>
              <a:t>pkt</a:t>
            </a:r>
            <a:r>
              <a:rPr lang="en-US" sz="1100" dirty="0"/>
              <a:t> 6 </a:t>
            </a:r>
            <a:r>
              <a:rPr lang="en-US" sz="1100" dirty="0" err="1"/>
              <a:t>u.p.e.a</a:t>
            </a:r>
            <a:r>
              <a:rPr lang="en-US" sz="1100" dirty="0"/>
              <a:t>.). </a:t>
            </a:r>
            <a:endParaRPr lang="pl-PL" sz="1100" dirty="0" smtClean="0"/>
          </a:p>
          <a:p>
            <a:pPr lvl="1"/>
            <a:endParaRPr lang="pl-PL" sz="1050" dirty="0" smtClean="0"/>
          </a:p>
          <a:p>
            <a:pPr marL="457200" lvl="1" indent="0">
              <a:buNone/>
            </a:pPr>
            <a:endParaRPr lang="pl-PL" sz="105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996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Zasady obciążania kosztami w postępowaniu egzekucyjnym w administracji</a:t>
            </a:r>
            <a:br>
              <a:rPr lang="pl-PL" sz="2800" dirty="0" smtClean="0"/>
            </a:br>
            <a:r>
              <a:rPr lang="pl-PL" sz="2800" dirty="0" smtClean="0"/>
              <a:t>(art. 64c </a:t>
            </a:r>
            <a:r>
              <a:rPr lang="pl-PL" sz="2800" dirty="0" err="1" smtClean="0"/>
              <a:t>upea</a:t>
            </a:r>
            <a:r>
              <a:rPr lang="pl-PL" sz="2800" dirty="0" smtClean="0"/>
              <a:t>)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1800" dirty="0"/>
              <a:t>Zasada </a:t>
            </a:r>
            <a:r>
              <a:rPr lang="pl-PL" sz="1800" dirty="0" smtClean="0"/>
              <a:t>ponoszenia przez </a:t>
            </a:r>
            <a:r>
              <a:rPr lang="pl-PL" sz="1800" dirty="0"/>
              <a:t>zobowiązanego kosztów </a:t>
            </a:r>
            <a:r>
              <a:rPr lang="pl-PL" sz="1800" dirty="0" smtClean="0"/>
              <a:t>egzekucyjnych - koszty </a:t>
            </a:r>
            <a:r>
              <a:rPr lang="pl-PL" sz="1800" dirty="0"/>
              <a:t>egzekucyjne co do zasady obciążają </a:t>
            </a:r>
            <a:r>
              <a:rPr lang="pl-PL" sz="1800" dirty="0" smtClean="0"/>
              <a:t>zobowiązanego (art. 64c § 1 </a:t>
            </a:r>
            <a:r>
              <a:rPr lang="pl-PL" sz="1800" dirty="0" err="1" smtClean="0"/>
              <a:t>upea</a:t>
            </a:r>
            <a:r>
              <a:rPr lang="pl-PL" sz="1800" dirty="0" smtClean="0"/>
              <a:t>) </a:t>
            </a:r>
            <a:r>
              <a:rPr lang="pl-PL" sz="1800" dirty="0"/>
              <a:t>– </a:t>
            </a:r>
            <a:r>
              <a:rPr lang="pl-PL" sz="1400" dirty="0"/>
              <a:t>Obciążenie zobowiązanego kosztami postępowania egzekucyjnego uzasadnione jest tylko wtedy, gdy egzekucja została wszczęta i była prowadzona zgodnie z prawem, tzn. gdy egzekucja była dopuszczalna”.</a:t>
            </a:r>
            <a:endParaRPr lang="pl-PL" sz="1400" dirty="0" smtClean="0"/>
          </a:p>
          <a:p>
            <a:r>
              <a:rPr lang="pl-PL" sz="1800" dirty="0" smtClean="0"/>
              <a:t>Obciążanie </a:t>
            </a:r>
            <a:r>
              <a:rPr lang="pl-PL" sz="1800" dirty="0"/>
              <a:t>kosztami egzekucyjnymi </a:t>
            </a:r>
            <a:r>
              <a:rPr lang="pl-PL" sz="1800" dirty="0" smtClean="0"/>
              <a:t>wierzyciela - </a:t>
            </a:r>
            <a:r>
              <a:rPr lang="pl-PL" sz="1400" dirty="0"/>
              <a:t>stosowane, jako wyjątek od zasady ponoszenia kosztów egzekucyjnych przez zobowiązanego</a:t>
            </a:r>
            <a:r>
              <a:rPr lang="pl-PL" sz="1400" dirty="0" smtClean="0"/>
              <a:t>:</a:t>
            </a:r>
          </a:p>
          <a:p>
            <a:pPr lvl="1"/>
            <a:r>
              <a:rPr lang="pl-PL" sz="1400" dirty="0" smtClean="0"/>
              <a:t>Zasada winy - w razie wszczęcia niezgodnego z prawem wszczęcia i prowadzenia egzekucji</a:t>
            </a:r>
          </a:p>
          <a:p>
            <a:pPr lvl="2"/>
            <a:r>
              <a:rPr lang="pl-PL" sz="1000" dirty="0"/>
              <a:t>Przez prawidłowe wszczęcie postępowania należy rozumieć taką sytuację, w której w momencie wszczynania postępowania nic nie wskazuje na niemożność poniesienia przez zobowiązanego kosztów postępowania. </a:t>
            </a:r>
            <a:endParaRPr lang="pl-PL" sz="1000" dirty="0" smtClean="0"/>
          </a:p>
          <a:p>
            <a:pPr lvl="2"/>
            <a:r>
              <a:rPr lang="pl-PL" sz="1000" dirty="0"/>
              <a:t>Art. 64c § 2 </a:t>
            </a:r>
            <a:r>
              <a:rPr lang="pl-PL" sz="1000" dirty="0" err="1" smtClean="0"/>
              <a:t>upea</a:t>
            </a:r>
            <a:endParaRPr lang="pl-PL" sz="1000" dirty="0" smtClean="0"/>
          </a:p>
          <a:p>
            <a:pPr lvl="2"/>
            <a:r>
              <a:rPr lang="pl-PL" sz="1000" dirty="0" smtClean="0"/>
              <a:t>Art. 64c § 3 </a:t>
            </a:r>
            <a:r>
              <a:rPr lang="pl-PL" sz="1000" dirty="0" err="1" smtClean="0"/>
              <a:t>upea</a:t>
            </a:r>
            <a:r>
              <a:rPr lang="pl-PL" sz="1000" dirty="0"/>
              <a:t> </a:t>
            </a:r>
            <a:r>
              <a:rPr lang="pl-PL" sz="1000" dirty="0" smtClean="0"/>
              <a:t>– chodzi o przypadki</a:t>
            </a:r>
            <a:r>
              <a:rPr lang="pl-PL" sz="1000" dirty="0"/>
              <a:t>, których niezgodność z prawem zostanie stwierdzona orzeczeniem właściwego </a:t>
            </a:r>
            <a:r>
              <a:rPr lang="pl-PL" sz="1000" dirty="0" smtClean="0"/>
              <a:t>organu (decyzją, wyrokiem)</a:t>
            </a:r>
          </a:p>
          <a:p>
            <a:pPr lvl="1"/>
            <a:r>
              <a:rPr lang="pl-PL" sz="1400" smtClean="0"/>
              <a:t>Zasada </a:t>
            </a:r>
            <a:r>
              <a:rPr lang="pl-PL" sz="1400" dirty="0" smtClean="0"/>
              <a:t>słuszności - w razie braku możliwości ściągnięcia kosztów egzekucyjnych od zobowiązanego (art. 64c § 4 </a:t>
            </a:r>
            <a:r>
              <a:rPr lang="pl-PL" sz="1400" dirty="0" err="1" smtClean="0"/>
              <a:t>upea</a:t>
            </a:r>
            <a:r>
              <a:rPr lang="pl-PL" sz="1400" dirty="0" smtClean="0"/>
              <a:t>)</a:t>
            </a:r>
          </a:p>
          <a:p>
            <a:r>
              <a:rPr lang="pl-PL" sz="1800" dirty="0" smtClean="0"/>
              <a:t>Obciążenie kosztami egzekucyjnymi organu egzekucyjnego </a:t>
            </a:r>
            <a:r>
              <a:rPr lang="pl-PL" sz="1800" dirty="0"/>
              <a:t>(art. 64 § 3 </a:t>
            </a:r>
            <a:r>
              <a:rPr lang="pl-PL" sz="1800" i="1" dirty="0"/>
              <a:t>in </a:t>
            </a:r>
            <a:r>
              <a:rPr lang="pl-PL" sz="1800" i="1" dirty="0" err="1"/>
              <a:t>principio</a:t>
            </a:r>
            <a:r>
              <a:rPr lang="pl-PL" sz="1800" dirty="0" smtClean="0"/>
              <a:t>) </a:t>
            </a:r>
            <a:r>
              <a:rPr lang="pl-PL" sz="1800" dirty="0"/>
              <a:t>- </a:t>
            </a:r>
            <a:r>
              <a:rPr lang="pl-PL" sz="1400" dirty="0"/>
              <a:t>Gdy niezgodne z prawem wszczęcie lub prowadzenie egzekucji spowodował organ egzekucyjny, ponosi on koszty w tym sensie, że nie wpłyną do niego dochody w postaci opłat za dokonane czynności egzekucyjne albo nie będzie on mógł ściągnąć od zobowiązanego i wierzyciela wydatków poniesionych w związku </a:t>
            </a:r>
            <a:r>
              <a:rPr lang="pl-PL" sz="1400" dirty="0" smtClean="0"/>
              <a:t>z postępowaniem </a:t>
            </a:r>
            <a:r>
              <a:rPr lang="pl-PL" sz="1400" dirty="0"/>
              <a:t>egzekucyjnym</a:t>
            </a:r>
            <a:endParaRPr lang="pl-PL" sz="1400" dirty="0" smtClean="0"/>
          </a:p>
          <a:p>
            <a:r>
              <a:rPr lang="pl-PL" sz="1800" dirty="0"/>
              <a:t>Art. </a:t>
            </a:r>
            <a:r>
              <a:rPr lang="pl-PL" sz="1800" dirty="0" smtClean="0"/>
              <a:t>64 </a:t>
            </a:r>
            <a:r>
              <a:rPr lang="pl-PL" sz="1800" dirty="0"/>
              <a:t>§ 8 </a:t>
            </a:r>
            <a:r>
              <a:rPr lang="pl-PL" sz="1800" dirty="0" err="1"/>
              <a:t>upea</a:t>
            </a:r>
            <a:r>
              <a:rPr lang="pl-PL" sz="1800" dirty="0"/>
              <a:t> – zapłata po dokonaniu czynności egzekucyjnych</a:t>
            </a:r>
          </a:p>
          <a:p>
            <a:endParaRPr lang="pl-PL" sz="26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971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2521132"/>
          </a:xfrm>
        </p:spPr>
        <p:txBody>
          <a:bodyPr>
            <a:noAutofit/>
          </a:bodyPr>
          <a:lstStyle/>
          <a:p>
            <a:pPr algn="ctr"/>
            <a:r>
              <a:rPr lang="pl-PL" sz="4000" dirty="0"/>
              <a:t>Zasada stosowania środków egzekucyjnych przewidzianych w </a:t>
            </a:r>
            <a:r>
              <a:rPr lang="pl-PL" sz="4000" smtClean="0"/>
              <a:t>ustawie </a:t>
            </a:r>
            <a:br>
              <a:rPr lang="pl-PL" sz="4000" smtClean="0"/>
            </a:br>
            <a:r>
              <a:rPr lang="pl-PL" sz="4000" smtClean="0"/>
              <a:t>(</a:t>
            </a:r>
            <a:r>
              <a:rPr lang="pl-PL" sz="4000" dirty="0" smtClean="0"/>
              <a:t>art. 7 § 1 </a:t>
            </a:r>
            <a:r>
              <a:rPr lang="pl-PL" sz="4000" dirty="0" err="1" smtClean="0"/>
              <a:t>u.p.e.a</a:t>
            </a:r>
            <a:r>
              <a:rPr lang="pl-PL" sz="4000" dirty="0" smtClean="0"/>
              <a:t>.)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" y="2305050"/>
            <a:ext cx="9144000" cy="4552949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Organ </a:t>
            </a:r>
            <a:r>
              <a:rPr lang="pl-PL" dirty="0"/>
              <a:t>egzekucyjny może stosować środki egzekucyjne wyłącznie wymienione w ustawie. Zasada ta stanowi niejako odbicie zasady praworządności działania organu administracji publicznej w postępowaniu administracyjnym.</a:t>
            </a:r>
          </a:p>
          <a:p>
            <a:r>
              <a:rPr lang="pl-PL" dirty="0"/>
              <a:t>Skutkiem </a:t>
            </a:r>
            <a:r>
              <a:rPr lang="pl-PL" dirty="0" smtClean="0"/>
              <a:t>zastosowania niedopuszczalnego </a:t>
            </a:r>
            <a:r>
              <a:rPr lang="pl-PL" dirty="0"/>
              <a:t>środka egzekucyjnego </a:t>
            </a:r>
            <a:r>
              <a:rPr lang="pl-PL" dirty="0" smtClean="0"/>
              <a:t>będzie umorzenie </a:t>
            </a:r>
            <a:r>
              <a:rPr lang="pl-PL" dirty="0"/>
              <a:t>postępowania </a:t>
            </a:r>
            <a:r>
              <a:rPr lang="pl-PL" dirty="0" smtClean="0"/>
              <a:t>egzekucyjnego – </a:t>
            </a:r>
            <a:r>
              <a:rPr lang="pl-PL" dirty="0"/>
              <a:t>art. 59 § 1 pkt 7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040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Forma zawiadomienia i postanowienia w sprawie kosztów egzekucyjnych</a:t>
            </a:r>
            <a:br>
              <a:rPr lang="pl-PL" sz="2800" dirty="0" smtClean="0"/>
            </a:br>
            <a:r>
              <a:rPr lang="pl-PL" sz="2800" dirty="0" smtClean="0"/>
              <a:t>(art. 64c § 6a i 7 </a:t>
            </a:r>
            <a:r>
              <a:rPr lang="pl-PL" sz="2800" dirty="0" err="1" smtClean="0"/>
              <a:t>upea</a:t>
            </a:r>
            <a:r>
              <a:rPr lang="pl-PL" sz="2800" dirty="0" smtClean="0"/>
              <a:t>)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b="1" dirty="0"/>
              <a:t>§  </a:t>
            </a:r>
            <a:r>
              <a:rPr lang="pl-PL" b="1" dirty="0" smtClean="0"/>
              <a:t>6a. </a:t>
            </a:r>
            <a:r>
              <a:rPr lang="pl-PL" dirty="0" smtClean="0"/>
              <a:t>Organ </a:t>
            </a:r>
            <a:r>
              <a:rPr lang="pl-PL" dirty="0"/>
              <a:t>egzekucyjny zawiadamia</a:t>
            </a:r>
            <a:r>
              <a:rPr lang="pl-PL" dirty="0" smtClean="0"/>
              <a:t>:</a:t>
            </a:r>
          </a:p>
          <a:p>
            <a:pPr lvl="1"/>
            <a:r>
              <a:rPr lang="pl-PL" dirty="0" smtClean="0"/>
              <a:t>1)zobowiązanego </a:t>
            </a:r>
            <a:r>
              <a:rPr lang="pl-PL" dirty="0"/>
              <a:t>o wysokości kosztów egzekucyjnych na wniosek złożony w terminie 6 miesięcy od dnia</a:t>
            </a:r>
            <a:r>
              <a:rPr lang="pl-PL" dirty="0" smtClean="0"/>
              <a:t>:</a:t>
            </a:r>
          </a:p>
          <a:p>
            <a:pPr lvl="2"/>
            <a:r>
              <a:rPr lang="pl-PL" dirty="0" smtClean="0"/>
              <a:t>a)wyegzekwowania </a:t>
            </a:r>
            <a:r>
              <a:rPr lang="pl-PL" dirty="0"/>
              <a:t>wykonania obowiązku, a w przypadku wyegzekwowania obowiązku w egzekucji z nieruchomości - od dnia, w którym postanowienie o przyznaniu własności nieruchomości stało się ostateczne,</a:t>
            </a:r>
          </a:p>
          <a:p>
            <a:pPr lvl="2"/>
            <a:r>
              <a:rPr lang="pl-PL" dirty="0"/>
              <a:t>b)w którym postanowienie o umorzeniu postępowania egzekucyjnego stało się ostateczne;</a:t>
            </a:r>
          </a:p>
          <a:p>
            <a:pPr lvl="1"/>
            <a:r>
              <a:rPr lang="pl-PL" dirty="0"/>
              <a:t>2)wierzyciela o wysokości kosztów egzekucyjnych w terminie miesiąca od dnia doręczenia wierzycielowi ostatecznego postanowienia umarzającego postępowanie egzekucyjne, jeżeli koszty egzekucyjne obciążają wierzyciela.</a:t>
            </a:r>
          </a:p>
          <a:p>
            <a:r>
              <a:rPr lang="pl-PL" b="1" dirty="0"/>
              <a:t>§  7. </a:t>
            </a:r>
            <a:r>
              <a:rPr lang="pl-PL" dirty="0"/>
              <a:t>Organ egzekucyjny wydaje postanowienie w sprawie kosztów egzekucyjnych na wniosek wierzyciela lub zobowiązanego, złożony w terminie 14 dni od dnia doręczenia zawiadomienia o wysokości kosztów egzekucyjnych, o którym mowa w § 6a. Na postanowienie to przysługuje zażalenie.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048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Kolejność zaspokajania należności</a:t>
            </a:r>
            <a:br>
              <a:rPr lang="pl-PL" sz="2800" dirty="0" smtClean="0"/>
            </a:br>
            <a:r>
              <a:rPr lang="pl-PL" sz="2800" dirty="0" smtClean="0"/>
              <a:t>(art. 115 </a:t>
            </a:r>
            <a:r>
              <a:rPr lang="pl-PL" sz="2800" dirty="0" err="1" smtClean="0"/>
              <a:t>upea</a:t>
            </a:r>
            <a:r>
              <a:rPr lang="pl-PL" sz="2800" dirty="0" smtClean="0"/>
              <a:t>)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b="1" dirty="0"/>
              <a:t>§  1. </a:t>
            </a:r>
            <a:r>
              <a:rPr lang="pl-PL" dirty="0"/>
              <a:t>Z kwoty uzyskanej z egzekucji zaspokaja się w następującej kolejności</a:t>
            </a:r>
            <a:r>
              <a:rPr lang="pl-PL" dirty="0" smtClean="0"/>
              <a:t>:</a:t>
            </a:r>
          </a:p>
          <a:p>
            <a:pPr algn="just"/>
            <a:r>
              <a:rPr lang="pl-PL" dirty="0" smtClean="0"/>
              <a:t>1)koszty </a:t>
            </a:r>
            <a:r>
              <a:rPr lang="pl-PL" dirty="0"/>
              <a:t>egzekucyjne i koszty upomnienia;</a:t>
            </a:r>
          </a:p>
          <a:p>
            <a:pPr algn="just"/>
            <a:r>
              <a:rPr lang="pl-PL" dirty="0"/>
              <a:t>2)należności zabezpieczone hipoteką morską lub przywilejem na statku morskim;</a:t>
            </a:r>
          </a:p>
          <a:p>
            <a:pPr algn="just"/>
            <a:r>
              <a:rPr lang="pl-PL" dirty="0"/>
              <a:t>3)należności zabezpieczone hipoteką, zastawem, zastawem rejestrowym i zastawem skarbowym albo korzystające z ustawowego pierwszeństwa oraz prawa, które ciążyły na nieruchomości przed dokonaniem w księdze wieczystej wpisu o wszczęciu egzekucji lub przed złożeniem do zbioru dokumentów wniosku o dokonanie takiego wpisu;</a:t>
            </a:r>
          </a:p>
          <a:p>
            <a:pPr algn="just"/>
            <a:r>
              <a:rPr lang="pl-PL" dirty="0"/>
              <a:t>4)należności, do których stosuje się przepisy działu III Ordynacji podatkowej, oraz należności z tytułu składek na ubezpieczenie społeczne, o ile nie zostały zaspokojone w trzeciej kolejności;</a:t>
            </a:r>
          </a:p>
          <a:p>
            <a:pPr algn="just"/>
            <a:r>
              <a:rPr lang="pl-PL" dirty="0"/>
              <a:t>5)(uchylony);</a:t>
            </a:r>
          </a:p>
          <a:p>
            <a:pPr algn="just"/>
            <a:r>
              <a:rPr lang="pl-PL" dirty="0"/>
              <a:t>6)inne należności i odsetki, z zastrzeżeniem § 2a i 3.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121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Koszty egzekucyjne po nowelizacji 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dirty="0" smtClean="0"/>
              <a:t>Na koszty egzekucyjne składają się (art. 64c </a:t>
            </a:r>
            <a:r>
              <a:rPr lang="pl-PL" sz="2000" dirty="0" err="1" smtClean="0"/>
              <a:t>upea</a:t>
            </a:r>
            <a:r>
              <a:rPr lang="pl-PL" sz="2000" dirty="0" smtClean="0"/>
              <a:t>):</a:t>
            </a:r>
          </a:p>
          <a:p>
            <a:pPr lvl="1"/>
            <a:r>
              <a:rPr lang="pl-PL" sz="1600" dirty="0" smtClean="0"/>
              <a:t>Opłata manipulacyjna (art. 64 § 1-3 </a:t>
            </a:r>
            <a:r>
              <a:rPr lang="pl-PL" sz="1600" dirty="0" err="1" smtClean="0"/>
              <a:t>upea</a:t>
            </a:r>
            <a:r>
              <a:rPr lang="pl-PL" sz="1600" dirty="0" smtClean="0"/>
              <a:t>)</a:t>
            </a:r>
          </a:p>
          <a:p>
            <a:pPr lvl="1"/>
            <a:r>
              <a:rPr lang="pl-PL" sz="1600" dirty="0" smtClean="0"/>
              <a:t>Opłata egzekucyjna (art. 64 § 4-9 </a:t>
            </a:r>
            <a:r>
              <a:rPr lang="pl-PL" sz="1600" dirty="0" err="1" smtClean="0"/>
              <a:t>upea</a:t>
            </a:r>
            <a:r>
              <a:rPr lang="pl-PL" sz="1600" dirty="0" smtClean="0"/>
              <a:t>)</a:t>
            </a:r>
          </a:p>
          <a:p>
            <a:pPr lvl="1"/>
            <a:r>
              <a:rPr lang="pl-PL" sz="1600" dirty="0" smtClean="0"/>
              <a:t>Opłata za czynności egzekucyjne </a:t>
            </a:r>
          </a:p>
          <a:p>
            <a:pPr lvl="2"/>
            <a:r>
              <a:rPr lang="pl-PL" sz="1200" dirty="0" smtClean="0"/>
              <a:t>W egzekucji należności pieniężnych (art. 64 § 10-12 </a:t>
            </a:r>
            <a:r>
              <a:rPr lang="pl-PL" sz="1200" dirty="0" err="1" smtClean="0"/>
              <a:t>upea</a:t>
            </a:r>
            <a:r>
              <a:rPr lang="pl-PL" sz="1200" dirty="0" smtClean="0"/>
              <a:t>)</a:t>
            </a:r>
          </a:p>
          <a:p>
            <a:pPr lvl="2"/>
            <a:r>
              <a:rPr lang="pl-PL" sz="1200" dirty="0" smtClean="0"/>
              <a:t>W egzekucji należności niepieniężnych (art. 64a </a:t>
            </a:r>
            <a:r>
              <a:rPr lang="pl-PL" sz="1200" dirty="0" err="1" smtClean="0"/>
              <a:t>upea</a:t>
            </a:r>
            <a:r>
              <a:rPr lang="pl-PL" sz="1200" dirty="0" smtClean="0"/>
              <a:t>)</a:t>
            </a:r>
          </a:p>
          <a:p>
            <a:pPr lvl="1"/>
            <a:r>
              <a:rPr lang="pl-PL" sz="1600" dirty="0" smtClean="0"/>
              <a:t>Wydatki egzekucyjne </a:t>
            </a:r>
          </a:p>
          <a:p>
            <a:pPr lvl="2"/>
            <a:r>
              <a:rPr lang="pl-PL" sz="1200" dirty="0"/>
              <a:t>Ponoszone przez organ egzekucyjny - (art. 64b </a:t>
            </a:r>
            <a:r>
              <a:rPr lang="pl-PL" sz="1200" dirty="0" err="1"/>
              <a:t>upea</a:t>
            </a:r>
            <a:r>
              <a:rPr lang="pl-PL" sz="1200" dirty="0"/>
              <a:t>)</a:t>
            </a:r>
          </a:p>
          <a:p>
            <a:pPr lvl="2" algn="just"/>
            <a:r>
              <a:rPr lang="pl-PL" sz="1200" dirty="0"/>
              <a:t>Ponoszone przez wierzyciela – (art. 66 </a:t>
            </a:r>
            <a:r>
              <a:rPr lang="pl-PL" sz="1200" dirty="0" err="1" smtClean="0"/>
              <a:t>upea</a:t>
            </a:r>
            <a:r>
              <a:rPr lang="pl-PL" sz="1200" dirty="0" smtClean="0"/>
              <a:t>)</a:t>
            </a:r>
          </a:p>
          <a:p>
            <a:pPr lvl="3" algn="just"/>
            <a:r>
              <a:rPr lang="pl-PL" sz="1000" dirty="0" smtClean="0"/>
              <a:t>Opłata komornicza przestaje obowiązywać od 01.01.2022 r.</a:t>
            </a:r>
          </a:p>
          <a:p>
            <a:pPr algn="just"/>
            <a:r>
              <a:rPr lang="pl-PL" sz="1800" dirty="0" smtClean="0"/>
              <a:t>Wejście w życie nowelizacji:</a:t>
            </a:r>
          </a:p>
          <a:p>
            <a:pPr lvl="1" algn="just"/>
            <a:r>
              <a:rPr lang="pl-PL" sz="1400" dirty="0" smtClean="0"/>
              <a:t>30.07.2020 r. – art. 66 § 1 </a:t>
            </a:r>
            <a:r>
              <a:rPr lang="pl-PL" sz="1400" dirty="0" err="1" smtClean="0"/>
              <a:t>upea</a:t>
            </a:r>
            <a:endParaRPr lang="pl-PL" sz="1400" dirty="0" smtClean="0"/>
          </a:p>
          <a:p>
            <a:pPr lvl="1" algn="just"/>
            <a:r>
              <a:rPr lang="pl-PL" sz="1400" dirty="0" smtClean="0"/>
              <a:t>20.02.2021 r. – art. 64, art. 64a, art. 64b, art. 64ba, art. 64c, art. 64ca-art. 64ce, uchylenie art. 64d </a:t>
            </a:r>
            <a:r>
              <a:rPr lang="pl-PL" sz="1400" dirty="0" err="1" smtClean="0"/>
              <a:t>upea</a:t>
            </a:r>
            <a:r>
              <a:rPr lang="pl-PL" sz="1400" dirty="0" smtClean="0"/>
              <a:t>, art. 64e, art. 64f, art. 65a </a:t>
            </a:r>
            <a:r>
              <a:rPr lang="pl-PL" sz="1400" dirty="0" err="1" smtClean="0"/>
              <a:t>upea</a:t>
            </a:r>
            <a:endParaRPr lang="pl-PL" sz="1400" dirty="0" smtClean="0"/>
          </a:p>
          <a:p>
            <a:pPr lvl="1" algn="just"/>
            <a:r>
              <a:rPr lang="pl-PL" sz="1400" dirty="0" smtClean="0"/>
              <a:t>01.01.2022 r. – uchylenie art. 66 § 3-7, nowe brzmienie art. 66 § 8 </a:t>
            </a:r>
            <a:r>
              <a:rPr lang="pl-PL" sz="1400" dirty="0" err="1" smtClean="0"/>
              <a:t>upea</a:t>
            </a:r>
            <a:endParaRPr lang="pl-PL" sz="1400" dirty="0" smtClean="0"/>
          </a:p>
          <a:p>
            <a:pPr lvl="1" algn="just"/>
            <a:endParaRPr lang="pl-PL" sz="1400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548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Zasady obciążania kosztami w postępowaniu egzekucyjnym w administracji po nowelizacji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sz="1800" dirty="0"/>
              <a:t>Zasada </a:t>
            </a:r>
            <a:r>
              <a:rPr lang="pl-PL" sz="1800" dirty="0" smtClean="0"/>
              <a:t>ponoszenia przez </a:t>
            </a:r>
            <a:r>
              <a:rPr lang="pl-PL" sz="1800" dirty="0"/>
              <a:t>zobowiązanego kosztów </a:t>
            </a:r>
            <a:r>
              <a:rPr lang="pl-PL" sz="1800" dirty="0" smtClean="0"/>
              <a:t>egzekucyjnych - koszty </a:t>
            </a:r>
            <a:r>
              <a:rPr lang="pl-PL" sz="1800" dirty="0"/>
              <a:t>egzekucyjne co do zasady obciążają </a:t>
            </a:r>
            <a:r>
              <a:rPr lang="pl-PL" sz="1800" dirty="0" smtClean="0"/>
              <a:t>zobowiązanego (art. 64c § 2 </a:t>
            </a:r>
            <a:r>
              <a:rPr lang="pl-PL" sz="1800" dirty="0" err="1" smtClean="0"/>
              <a:t>upea</a:t>
            </a:r>
            <a:r>
              <a:rPr lang="pl-PL" sz="1800" dirty="0" smtClean="0"/>
              <a:t>) </a:t>
            </a:r>
            <a:r>
              <a:rPr lang="pl-PL" sz="1800" dirty="0"/>
              <a:t>– </a:t>
            </a:r>
            <a:r>
              <a:rPr lang="pl-PL" sz="1400" dirty="0"/>
              <a:t>Obciążenie zobowiązanego kosztami postępowania egzekucyjnego uzasadnione jest tylko wtedy, gdy egzekucja została wszczęta i była prowadzona zgodnie z prawem, tzn. gdy egzekucja była dopuszczalna”.</a:t>
            </a:r>
            <a:endParaRPr lang="pl-PL" sz="1400" dirty="0" smtClean="0"/>
          </a:p>
          <a:p>
            <a:r>
              <a:rPr lang="pl-PL" sz="1800" dirty="0" smtClean="0"/>
              <a:t>Obciążanie </a:t>
            </a:r>
            <a:r>
              <a:rPr lang="pl-PL" sz="1800" dirty="0"/>
              <a:t>kosztami egzekucyjnymi </a:t>
            </a:r>
            <a:r>
              <a:rPr lang="pl-PL" sz="1800" dirty="0" smtClean="0"/>
              <a:t>wierzyciela - </a:t>
            </a:r>
            <a:r>
              <a:rPr lang="pl-PL" sz="1400" dirty="0"/>
              <a:t>stosowane, jako wyjątek od zasady ponoszenia kosztów egzekucyjnych przez zobowiązanego</a:t>
            </a:r>
            <a:r>
              <a:rPr lang="pl-PL" sz="1400" dirty="0" smtClean="0"/>
              <a:t>:</a:t>
            </a:r>
          </a:p>
          <a:p>
            <a:pPr lvl="1"/>
            <a:r>
              <a:rPr lang="pl-PL" sz="1000" dirty="0" smtClean="0"/>
              <a:t>W razie, gdy nie mogą być wyegzekwowane od zobowiązanego (art. 64c § 3 pkt 1 </a:t>
            </a:r>
            <a:r>
              <a:rPr lang="pl-PL" sz="1000" dirty="0" err="1" smtClean="0"/>
              <a:t>upea</a:t>
            </a:r>
            <a:r>
              <a:rPr lang="pl-PL" sz="1000" dirty="0" smtClean="0"/>
              <a:t>)</a:t>
            </a:r>
          </a:p>
          <a:p>
            <a:pPr lvl="1"/>
            <a:r>
              <a:rPr lang="pl-PL" sz="1000" dirty="0"/>
              <a:t>W razie, gdy wierzyciel spowodował niezgodne z prawem wszczęcie i prowadzenie egzekucji administracyjnej </a:t>
            </a:r>
            <a:r>
              <a:rPr lang="pl-PL" sz="1000" dirty="0" smtClean="0"/>
              <a:t>(art</a:t>
            </a:r>
            <a:r>
              <a:rPr lang="pl-PL" sz="1000" dirty="0"/>
              <a:t>. 64c § 3 pkt </a:t>
            </a:r>
            <a:r>
              <a:rPr lang="pl-PL" sz="1000" dirty="0" smtClean="0"/>
              <a:t>2, art. 64cd § 2 </a:t>
            </a:r>
            <a:r>
              <a:rPr lang="pl-PL" sz="1000" dirty="0" err="1" smtClean="0"/>
              <a:t>upea</a:t>
            </a:r>
            <a:r>
              <a:rPr lang="pl-PL" sz="1000" dirty="0" smtClean="0"/>
              <a:t>)</a:t>
            </a:r>
          </a:p>
          <a:p>
            <a:pPr lvl="1"/>
            <a:r>
              <a:rPr lang="pl-PL" sz="1000" dirty="0"/>
              <a:t>W razie, </a:t>
            </a:r>
            <a:r>
              <a:rPr lang="pl-PL" sz="1000" dirty="0" smtClean="0"/>
              <a:t>gdy organ </a:t>
            </a:r>
            <a:r>
              <a:rPr lang="pl-PL" sz="1000" dirty="0"/>
              <a:t>egzekucyjny nie przystąpił do egzekucji administracyjnej na podstawie art. 29 § 2 pkt 1 i </a:t>
            </a:r>
            <a:r>
              <a:rPr lang="pl-PL" sz="1000" dirty="0" smtClean="0"/>
              <a:t>3 (art. 64c § 3 pkt 3 </a:t>
            </a:r>
            <a:r>
              <a:rPr lang="pl-PL" sz="1000" dirty="0" err="1" smtClean="0"/>
              <a:t>upea</a:t>
            </a:r>
            <a:r>
              <a:rPr lang="pl-PL" sz="1000" dirty="0" smtClean="0"/>
              <a:t>)</a:t>
            </a:r>
          </a:p>
          <a:p>
            <a:r>
              <a:rPr lang="pl-PL" sz="1800" dirty="0" smtClean="0"/>
              <a:t>Obciążenie kosztami egzekucyjnymi organu egzekucyjnego </a:t>
            </a:r>
            <a:r>
              <a:rPr lang="pl-PL" sz="1800" dirty="0"/>
              <a:t>(art. 64cd § 1 </a:t>
            </a:r>
            <a:r>
              <a:rPr lang="pl-PL" sz="1800" dirty="0" err="1" smtClean="0"/>
              <a:t>upea</a:t>
            </a:r>
            <a:r>
              <a:rPr lang="pl-PL" sz="1800" dirty="0" smtClean="0"/>
              <a:t>) </a:t>
            </a:r>
            <a:r>
              <a:rPr lang="pl-PL" sz="1800" dirty="0"/>
              <a:t>- </a:t>
            </a:r>
            <a:r>
              <a:rPr lang="pl-PL" sz="1400" dirty="0"/>
              <a:t>Gdy niezgodne z prawem wszczęcie lub prowadzenie egzekucji spowodował organ egzekucyjny, ponosi on koszty w tym sensie, że nie wpłyną do niego dochody w postaci opłat za dokonane czynności egzekucyjne albo nie będzie on mógł ściągnąć od zobowiązanego i wierzyciela wydatków poniesionych w związku </a:t>
            </a:r>
            <a:r>
              <a:rPr lang="pl-PL" sz="1400" dirty="0" smtClean="0"/>
              <a:t>z postępowaniem </a:t>
            </a:r>
            <a:r>
              <a:rPr lang="pl-PL" sz="1400" dirty="0"/>
              <a:t>egzekucyjnym</a:t>
            </a:r>
            <a:endParaRPr lang="pl-PL" sz="1400" dirty="0" smtClean="0"/>
          </a:p>
          <a:p>
            <a:pPr algn="just"/>
            <a:r>
              <a:rPr lang="pl-PL" sz="1800" dirty="0"/>
              <a:t>Art. 64c § 8 </a:t>
            </a:r>
            <a:r>
              <a:rPr lang="pl-PL" sz="1800" dirty="0" err="1"/>
              <a:t>upea</a:t>
            </a:r>
            <a:r>
              <a:rPr lang="pl-PL" sz="1800" dirty="0"/>
              <a:t> </a:t>
            </a:r>
            <a:r>
              <a:rPr lang="pl-PL" sz="1800" dirty="0" smtClean="0"/>
              <a:t>przed nowelizacją, zob. art. 64 § 4 i 5 </a:t>
            </a:r>
            <a:r>
              <a:rPr lang="pl-PL" sz="1800" dirty="0" err="1" smtClean="0"/>
              <a:t>upea</a:t>
            </a:r>
            <a:r>
              <a:rPr lang="pl-PL" sz="1800" dirty="0" smtClean="0"/>
              <a:t> po nowelizacji – </a:t>
            </a:r>
            <a:r>
              <a:rPr lang="pl-PL" sz="1300" dirty="0" smtClean="0"/>
              <a:t>przepis częściowo </a:t>
            </a:r>
            <a:r>
              <a:rPr lang="pl-PL" sz="1300" dirty="0"/>
              <a:t>został uznany za niezgodny art. 2 Konstytucji RP w związku z art. 64 ust. 1 i art. 84 Konstytucji RP przez pkt 3 wyroku Trybunału Konstytucyjnego z dnia 28 czerwca 2016 r. sygn. akt SK 31/14 (Dz.U.2016.1244) z dniem 16 sierpnia 2016 r. Zgodnie z tym wyrokiem wymieniony wyżej przepis traci moc w zakresie, w jakim nie przewiduje możliwości obniżenia opłaty, o której mowa w art. 64 § 1 pkt 4 tej ustawy i opłaty manipulacyjnej w razie umorzenia postępowania z uwagi na dobrowolną zapłatę egzekwowanej należności po dokonaniu czynności egzekucyjnych.</a:t>
            </a:r>
            <a:endParaRPr lang="pl-PL" sz="13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120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Koszty egzekucyjne po nowelizacji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Rozliczenie kosztów egzekucyjnych – art. 64ca, art. 64cb, art. 64cc </a:t>
            </a:r>
            <a:r>
              <a:rPr lang="pl-PL" sz="2000" dirty="0" err="1" smtClean="0"/>
              <a:t>upea</a:t>
            </a:r>
            <a:endParaRPr lang="pl-PL" sz="2000" dirty="0" smtClean="0"/>
          </a:p>
          <a:p>
            <a:r>
              <a:rPr lang="pl-PL" sz="2000" dirty="0"/>
              <a:t>Zwrot wierzycielowi kosztów egzekucyjnych w przypadku ich wyegzekwowania od zobowiązanego w ponownie wszczętej </a:t>
            </a:r>
            <a:r>
              <a:rPr lang="pl-PL" sz="2000" dirty="0" smtClean="0"/>
              <a:t>egzekucji – art. 64 ce </a:t>
            </a:r>
            <a:r>
              <a:rPr lang="pl-PL" sz="2000" dirty="0" err="1" smtClean="0"/>
              <a:t>upea</a:t>
            </a:r>
            <a:endParaRPr lang="pl-PL" sz="2000" dirty="0" smtClean="0"/>
          </a:p>
          <a:p>
            <a:r>
              <a:rPr lang="pl-PL" sz="2000" dirty="0" smtClean="0"/>
              <a:t>Umorzenie kosztów egzekucyjnych – art. 64e </a:t>
            </a:r>
            <a:r>
              <a:rPr lang="pl-PL" sz="2000" dirty="0" err="1" smtClean="0"/>
              <a:t>upea</a:t>
            </a:r>
            <a:endParaRPr lang="pl-PL" sz="2000" dirty="0" smtClean="0"/>
          </a:p>
          <a:p>
            <a:r>
              <a:rPr lang="pl-PL" sz="2000" dirty="0" smtClean="0"/>
              <a:t>Rozłożenie na raty kosztów egzekucyjnych – art. 64f </a:t>
            </a:r>
            <a:r>
              <a:rPr lang="pl-PL" sz="2000" dirty="0" err="1" smtClean="0"/>
              <a:t>upea</a:t>
            </a:r>
            <a:endParaRPr lang="pl-PL" sz="2000" dirty="0" smtClean="0"/>
          </a:p>
          <a:p>
            <a:r>
              <a:rPr lang="pl-PL" sz="2000" dirty="0" smtClean="0"/>
              <a:t>Przedawnienie obowiązku zapłaty kosztów egzekucyjnych – art. 65a </a:t>
            </a:r>
            <a:r>
              <a:rPr lang="pl-PL" sz="2000" dirty="0" err="1" smtClean="0"/>
              <a:t>upea</a:t>
            </a:r>
            <a:endParaRPr lang="pl-PL" sz="2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977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" y="321672"/>
            <a:ext cx="9144000" cy="1207665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Zasada </a:t>
            </a:r>
            <a:r>
              <a:rPr lang="pl-PL" dirty="0" smtClean="0"/>
              <a:t>celowości</a:t>
            </a:r>
            <a:br>
              <a:rPr lang="pl-PL" dirty="0" smtClean="0"/>
            </a:br>
            <a:r>
              <a:rPr lang="pl-PL" dirty="0" smtClean="0"/>
              <a:t>(art. 7 § 2 </a:t>
            </a:r>
            <a:r>
              <a:rPr lang="pl-PL" dirty="0" err="1" smtClean="0"/>
              <a:t>u.p.e.a</a:t>
            </a:r>
            <a:r>
              <a:rPr lang="pl-PL" dirty="0" smtClean="0"/>
              <a:t>.)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61804"/>
            <a:ext cx="9143999" cy="4996196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endParaRPr lang="pl-PL" dirty="0"/>
          </a:p>
          <a:p>
            <a:r>
              <a:rPr lang="pl-PL" dirty="0" smtClean="0"/>
              <a:t>„Organ stosuje środki egzekucyjne, które prowadzą bezpośrednio do wykonania obowiązku” – art. 7 § 2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Wybór środków egzekucyjnych, które mają być zastosowane w konkretnym przypadku, powinien zostać dokonany w taki sposób, aby doprowadzić do wykonania obowiązku bez potrzeby stosowania kolejnych środków egzekucyjnych.</a:t>
            </a:r>
          </a:p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837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556805"/>
            <a:ext cx="9144000" cy="88542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stosowania środka najmniej uciążliwego dla zobowiązanego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2069244"/>
            <a:ext cx="9144000" cy="4788756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Z zasadą celowości związania jest zasada nakazująca wybór </a:t>
            </a:r>
            <a:r>
              <a:rPr lang="pl-PL" dirty="0"/>
              <a:t>spośród kilku środków egzekucyjnych, tego środka lub </a:t>
            </a:r>
            <a:r>
              <a:rPr lang="pl-PL" dirty="0" smtClean="0"/>
              <a:t>środków</a:t>
            </a:r>
            <a:r>
              <a:rPr lang="pl-PL" dirty="0"/>
              <a:t>, które są najmniej uciążliwe dla </a:t>
            </a:r>
            <a:r>
              <a:rPr lang="pl-PL" dirty="0" smtClean="0"/>
              <a:t>zobowiązanego</a:t>
            </a:r>
          </a:p>
          <a:p>
            <a:r>
              <a:rPr lang="pl-PL" dirty="0"/>
              <a:t>Z</a:t>
            </a:r>
            <a:r>
              <a:rPr lang="pl-PL" dirty="0" smtClean="0"/>
              <a:t>asada ta związania jest również z zasadą proporcjonalności, wedle której władza publiczna powinna stosować środki najmniej uciążliwe dla obywatela</a:t>
            </a:r>
          </a:p>
          <a:p>
            <a:r>
              <a:rPr lang="pl-PL" dirty="0" smtClean="0"/>
              <a:t>Organ </a:t>
            </a:r>
            <a:r>
              <a:rPr lang="pl-PL" dirty="0"/>
              <a:t>egzekucyjny </a:t>
            </a:r>
            <a:r>
              <a:rPr lang="pl-PL" dirty="0" smtClean="0"/>
              <a:t>jest związany wnioskami wierzyciela w zakresie wskazania środków egzekucyjnych (art. 28 </a:t>
            </a:r>
            <a:r>
              <a:rPr lang="pl-PL" dirty="0" err="1" smtClean="0"/>
              <a:t>u.p.e.a</a:t>
            </a:r>
            <a:r>
              <a:rPr lang="pl-PL" dirty="0" smtClean="0"/>
              <a:t>.) we </a:t>
            </a:r>
            <a:r>
              <a:rPr lang="pl-PL" dirty="0"/>
              <a:t>wniosku o wszczęcie </a:t>
            </a:r>
            <a:r>
              <a:rPr lang="pl-PL" dirty="0" smtClean="0"/>
              <a:t>egzekucji administracyjnej. Od wniosku wierzyciela może odstąpić i zastosować środek egzekucyjny inny niż proponowany przez wierzyciela, jedynie podczas egzekucji obowiązku o charakterze niepieniężnym (art. 30 </a:t>
            </a:r>
            <a:r>
              <a:rPr lang="pl-PL" dirty="0" err="1" smtClean="0"/>
              <a:t>u.pe.a</a:t>
            </a:r>
            <a:r>
              <a:rPr lang="pl-PL" dirty="0" smtClean="0"/>
              <a:t>.). </a:t>
            </a:r>
            <a:r>
              <a:rPr lang="pl-PL" dirty="0" smtClean="0">
                <a:solidFill>
                  <a:srgbClr val="7030A0"/>
                </a:solidFill>
              </a:rPr>
              <a:t>Gdzie wierzyciel wskazuje środek egzekucyjny z należności pieniężnych? – art. 27 § 1 pkt 11 </a:t>
            </a:r>
            <a:r>
              <a:rPr lang="pl-PL" dirty="0" err="1" smtClean="0">
                <a:solidFill>
                  <a:srgbClr val="7030A0"/>
                </a:solidFill>
              </a:rPr>
              <a:t>u.p.e.a</a:t>
            </a:r>
            <a:r>
              <a:rPr lang="pl-PL" dirty="0" smtClean="0">
                <a:solidFill>
                  <a:srgbClr val="7030A0"/>
                </a:solidFill>
              </a:rPr>
              <a:t>.</a:t>
            </a:r>
            <a:endParaRPr lang="pl-PL" dirty="0" smtClean="0"/>
          </a:p>
          <a:p>
            <a:r>
              <a:rPr lang="pl-PL" dirty="0" smtClean="0"/>
              <a:t>Ocena stopnia dolegliwości środków egzekucyjnych nie może być oparta wyłącznie na kryterium kolejności ich wymienia w ustawie (zob. art. 7 § 1 </a:t>
            </a:r>
            <a:r>
              <a:rPr lang="pl-PL" dirty="0" err="1" smtClean="0"/>
              <a:t>u.p.e.a</a:t>
            </a:r>
            <a:r>
              <a:rPr lang="pl-PL" dirty="0" smtClean="0"/>
              <a:t>.)</a:t>
            </a:r>
          </a:p>
          <a:p>
            <a:r>
              <a:rPr lang="pl-PL" dirty="0" smtClean="0"/>
              <a:t>Najmniej </a:t>
            </a:r>
            <a:r>
              <a:rPr lang="pl-PL" dirty="0"/>
              <a:t>uciążliwym środkiem jest egzekucja z pieniędzy a najbardziej uciążliwym egzekucja z </a:t>
            </a:r>
            <a:r>
              <a:rPr lang="pl-PL" dirty="0" smtClean="0"/>
              <a:t>nieruchomości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235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582931"/>
            <a:ext cx="9144000" cy="576329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niezbędności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760152"/>
            <a:ext cx="9144000" cy="496722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l-PL" dirty="0" smtClean="0"/>
              <a:t>„Stosowanie </a:t>
            </a:r>
            <a:r>
              <a:rPr lang="pl-PL" dirty="0"/>
              <a:t>środka egzekucyjnego jest niedopuszczalne, gdy egzekwowany obowiązek o charakterze pieniężnym lub niepieniężnym został wykonany albo stał się </a:t>
            </a:r>
            <a:r>
              <a:rPr lang="pl-PL" dirty="0" smtClean="0"/>
              <a:t>bezprzedmiotowy” – art. 7 § 3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Postępowanie egzekucyjne może stosowane wtedy, gdy niezbędne jest zastosowanie środków przymusu dla wykonania obowiązku</a:t>
            </a:r>
          </a:p>
          <a:p>
            <a:pPr algn="just"/>
            <a:r>
              <a:rPr lang="pl-PL" dirty="0" smtClean="0"/>
              <a:t>Z chwilą wykonania obowiązku przestaje istnieć podstawa do dalszego stosowania środków egzekucyjnych</a:t>
            </a:r>
          </a:p>
          <a:p>
            <a:pPr algn="just"/>
            <a:r>
              <a:rPr lang="pl-PL" dirty="0" smtClean="0"/>
              <a:t>Bezprzedmiotowość obowiązku – sytuacja, w której przestaje być aktualne zachowanie stanowiące przedmiot obowiązku, np. uległa zniszczeniu rzecz, która miała być wydana przez zobowiązanego. Bezprzedmiotowość może być również następstwem zmiany stanu prawnego, np. obowiązek wynikał z przepisu prawa a przepis ten przestał obowiązywać. Konsekwencja bezprzedmiotowości – zob. art. 59 </a:t>
            </a:r>
            <a:r>
              <a:rPr lang="pl-PL" dirty="0" err="1" smtClean="0"/>
              <a:t>u.p.e.a</a:t>
            </a:r>
            <a:r>
              <a:rPr lang="pl-PL" dirty="0" smtClean="0"/>
              <a:t>. (umorzenie)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132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" y="365126"/>
            <a:ext cx="9143999" cy="1325563"/>
          </a:xfrm>
        </p:spPr>
        <p:txBody>
          <a:bodyPr/>
          <a:lstStyle/>
          <a:p>
            <a:pPr algn="ctr"/>
            <a:r>
              <a:rPr lang="pl-PL" dirty="0" smtClean="0"/>
              <a:t>Zasada poszanowanie minimum egzystencji – (art. 8 – 10 </a:t>
            </a:r>
            <a:r>
              <a:rPr lang="pl-PL" dirty="0" err="1" smtClean="0"/>
              <a:t>u.p.e.a</a:t>
            </a:r>
            <a:r>
              <a:rPr lang="pl-PL" dirty="0" smtClean="0"/>
              <a:t>.)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" y="2103120"/>
            <a:ext cx="9144000" cy="4545873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Dopuszczalne jest prowadzenie egzekucji administracyjnej o tyle, o ile nie będzie przez to zagrożone minimum utrzymania osoby zobowiązanej oraz tych, których ona utrzymuje w wykonaniu ustawowego obowiązku</a:t>
            </a:r>
          </a:p>
          <a:p>
            <a:r>
              <a:rPr lang="pl-PL" dirty="0" smtClean="0"/>
              <a:t>Ustawa o postępowaniu egzekucyjnym w administracji </a:t>
            </a:r>
            <a:r>
              <a:rPr lang="pl-PL" dirty="0"/>
              <a:t>zawiera </a:t>
            </a:r>
            <a:r>
              <a:rPr lang="pl-PL" dirty="0" smtClean="0"/>
              <a:t>szczegółowe </a:t>
            </a:r>
            <a:r>
              <a:rPr lang="pl-PL" dirty="0"/>
              <a:t>wskazania przedmiotów lub praw, które nie podlegają egzekucji </a:t>
            </a:r>
            <a:r>
              <a:rPr lang="pl-PL" dirty="0" smtClean="0"/>
              <a:t>administracyjnej</a:t>
            </a:r>
          </a:p>
          <a:p>
            <a:r>
              <a:rPr lang="pl-PL" dirty="0" smtClean="0"/>
              <a:t>Wyłączenia spod egzekucji – </a:t>
            </a:r>
            <a:r>
              <a:rPr lang="pl-PL" dirty="0"/>
              <a:t>np. przedmioty urządzenia domowego, pościel, </a:t>
            </a:r>
            <a:r>
              <a:rPr lang="pl-PL" dirty="0" smtClean="0"/>
              <a:t>bielizna </a:t>
            </a:r>
            <a:r>
              <a:rPr lang="pl-PL" dirty="0"/>
              <a:t>i ubranie niezbędne dla zobowiązanego i pozostających na jego utrzymaniu członków </a:t>
            </a:r>
            <a:r>
              <a:rPr lang="pl-PL" dirty="0" smtClean="0"/>
              <a:t>rodziny, pieniądze w kwocie 760 zł. Szczególne </a:t>
            </a:r>
            <a:r>
              <a:rPr lang="pl-PL" dirty="0"/>
              <a:t>wyłączenia spod egzekucji dotyczą </a:t>
            </a:r>
            <a:r>
              <a:rPr lang="pl-PL" dirty="0" smtClean="0"/>
              <a:t>rolników – art. 8a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273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" y="452302"/>
            <a:ext cx="9052560" cy="576329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zagrożenia – art. 15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" y="1629523"/>
            <a:ext cx="9144000" cy="4967220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egzekucja administracyjne </a:t>
            </a:r>
            <a:r>
              <a:rPr lang="pl-PL" dirty="0"/>
              <a:t>jest dopuszczalna tylko wtedy, gdy uprzednio wierzyciel doręczył </a:t>
            </a:r>
            <a:r>
              <a:rPr lang="pl-PL" dirty="0" smtClean="0"/>
              <a:t>zobowiązanemu</a:t>
            </a:r>
            <a:r>
              <a:rPr lang="pl-PL" dirty="0"/>
              <a:t>, po upływie terminu do wykonania obowiązku, </a:t>
            </a:r>
            <a:r>
              <a:rPr lang="pl-PL" dirty="0" smtClean="0"/>
              <a:t>pisemne </a:t>
            </a:r>
            <a:r>
              <a:rPr lang="pl-PL" dirty="0"/>
              <a:t>upomnienie, chyba że przepisy </a:t>
            </a:r>
            <a:r>
              <a:rPr lang="pl-PL" dirty="0" smtClean="0"/>
              <a:t>szczególne stanowią inaczej (np. art. 150 § 3 </a:t>
            </a:r>
            <a:r>
              <a:rPr lang="pl-PL" dirty="0" err="1" smtClean="0"/>
              <a:t>u.p.e.a</a:t>
            </a:r>
            <a:r>
              <a:rPr lang="pl-PL" dirty="0" smtClean="0"/>
              <a:t>. – przymus natychmiastowy)</a:t>
            </a:r>
          </a:p>
          <a:p>
            <a:r>
              <a:rPr lang="pl-PL" dirty="0" smtClean="0"/>
              <a:t>brak </a:t>
            </a:r>
            <a:r>
              <a:rPr lang="pl-PL" dirty="0"/>
              <a:t>wymaganego przepisami skutecznego doręczenia </a:t>
            </a:r>
            <a:r>
              <a:rPr lang="pl-PL" dirty="0" smtClean="0"/>
              <a:t>pisemnego </a:t>
            </a:r>
            <a:r>
              <a:rPr lang="pl-PL" dirty="0"/>
              <a:t>upomnienia może być podstawą wnoszenia przez </a:t>
            </a:r>
            <a:r>
              <a:rPr lang="pl-PL" dirty="0" smtClean="0"/>
              <a:t>zobowiązanego zarzutu – art. 33 § 1 pkt 7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Celem zasady jest nakłonienie zobowiązanego do dobrowolnego wykonania obowiązku</a:t>
            </a:r>
            <a:r>
              <a:rPr lang="pl-PL" dirty="0"/>
              <a:t>,</a:t>
            </a:r>
            <a:r>
              <a:rPr lang="pl-PL" dirty="0" smtClean="0"/>
              <a:t> aby nie zachodziła konieczność stosowania środków przymusu</a:t>
            </a:r>
            <a:endParaRPr lang="pl-PL" dirty="0"/>
          </a:p>
          <a:p>
            <a:r>
              <a:rPr lang="pl-PL" dirty="0" smtClean="0"/>
              <a:t>zasada zagrożenia </a:t>
            </a:r>
            <a:r>
              <a:rPr lang="pl-PL" dirty="0"/>
              <a:t>pozwala zobowiązanemu dobrowolnie wykonać obowiązek, bez potrzeby narażenia się na chociażby koszty </a:t>
            </a:r>
            <a:r>
              <a:rPr lang="pl-PL" dirty="0" smtClean="0"/>
              <a:t>egzekucji</a:t>
            </a:r>
          </a:p>
          <a:p>
            <a:r>
              <a:rPr lang="pl-PL" dirty="0" smtClean="0"/>
              <a:t>Zasada zagrożenia nie ma zastosowania do egzekucji należności pieniężnych państwa członkowskiego lub państwa trzeciego (art. 15 § 3a </a:t>
            </a:r>
            <a:r>
              <a:rPr lang="pl-PL" dirty="0" err="1" smtClean="0"/>
              <a:t>u.p.e.a</a:t>
            </a:r>
            <a:r>
              <a:rPr lang="pl-PL" dirty="0" smtClean="0"/>
              <a:t>.)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128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440642"/>
            <a:ext cx="9144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niekonkurencyjności form przymusu państwowego – art. 16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25624"/>
            <a:ext cx="9144000" cy="4836433"/>
          </a:xfrm>
        </p:spPr>
        <p:txBody>
          <a:bodyPr>
            <a:noAutofit/>
          </a:bodyPr>
          <a:lstStyle/>
          <a:p>
            <a:pPr algn="just"/>
            <a:endParaRPr lang="pl-PL" sz="3200" dirty="0" smtClean="0"/>
          </a:p>
          <a:p>
            <a:pPr algn="just"/>
            <a:endParaRPr lang="pl-PL" sz="3200" dirty="0"/>
          </a:p>
          <a:p>
            <a:pPr marL="0" indent="0" algn="just">
              <a:buNone/>
            </a:pPr>
            <a:r>
              <a:rPr lang="pl-PL" sz="3200" dirty="0" smtClean="0"/>
              <a:t>Zastosowanie </a:t>
            </a:r>
            <a:r>
              <a:rPr lang="pl-PL" sz="3200" dirty="0"/>
              <a:t>środka egzekucyjnego w postępowaniu egzekucyjnym nie stoi na przeszkodzie wymierzeniu kary w postępowaniu karnym, w sprawach o wykroczenia lub dyscyplinarnym za niewykonanie </a:t>
            </a:r>
            <a:r>
              <a:rPr lang="pl-PL" sz="3200" dirty="0" smtClean="0"/>
              <a:t>obowiązku, jeżeli ma to znamiona czynu karalnego.</a:t>
            </a:r>
            <a:endParaRPr lang="pl-PL" sz="32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223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635183"/>
            <a:ext cx="9144000" cy="54735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Zasady prawdy obiektywnej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503" y="1725879"/>
            <a:ext cx="8934994" cy="481303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organ egzekucyjny powinien ustalić niezbędne dane do prowadzenie egzekucji administracyjnej</a:t>
            </a:r>
          </a:p>
          <a:p>
            <a:pPr algn="just"/>
            <a:r>
              <a:rPr lang="pl-PL" dirty="0" smtClean="0"/>
              <a:t>Organ egzekucyjny lub wierzyciel mogą </a:t>
            </a:r>
            <a:r>
              <a:rPr lang="pl-PL" dirty="0"/>
              <a:t>żądać od uczestników postępowania informacji i wyjaśnień, jak również zwracać się o udzielenie informacji do organów administracji publicznej oraz jednostek organizacyjnych im podległych lub podporządkowanych, a także innych </a:t>
            </a:r>
            <a:r>
              <a:rPr lang="pl-PL" dirty="0" smtClean="0"/>
              <a:t>podmiotów – art. 36 § 1 </a:t>
            </a:r>
            <a:r>
              <a:rPr lang="pl-PL" dirty="0" err="1" smtClean="0"/>
              <a:t>u.p.e.a</a:t>
            </a:r>
            <a:r>
              <a:rPr lang="pl-PL" dirty="0" smtClean="0"/>
              <a:t>. </a:t>
            </a:r>
          </a:p>
          <a:p>
            <a:pPr algn="just"/>
            <a:r>
              <a:rPr lang="pl-PL" dirty="0" smtClean="0"/>
              <a:t>Osoby, do których zwrócono się o informacje, mogą uchylić się od wykonania powyższego obowiązku, w tych przypadkach w których kpa przyznają prawo do odmowy zeznań lub prawdo do odpowiedzi na pytanie (art. 83 § 1 i 2 </a:t>
            </a:r>
            <a:r>
              <a:rPr lang="pl-PL" dirty="0" err="1" smtClean="0"/>
              <a:t>kp.a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Art. 36 § 1c </a:t>
            </a:r>
            <a:r>
              <a:rPr lang="pl-PL" dirty="0" err="1" smtClean="0"/>
              <a:t>u.p.e.a</a:t>
            </a:r>
            <a:r>
              <a:rPr lang="pl-PL" dirty="0" smtClean="0"/>
              <a:t>. – obowiązek przekazywania informacji dotyczących zobowiązanego oraz podmiotów, których dotyczy wzajemna pomoc.</a:t>
            </a:r>
          </a:p>
          <a:p>
            <a:pPr algn="just"/>
            <a:r>
              <a:rPr lang="pl-PL" dirty="0" smtClean="0"/>
              <a:t>Art. 168d </a:t>
            </a:r>
            <a:r>
              <a:rPr lang="pl-PL" dirty="0" err="1" smtClean="0"/>
              <a:t>u.p.e.a</a:t>
            </a:r>
            <a:r>
              <a:rPr lang="pl-PL" dirty="0" smtClean="0"/>
              <a:t>. – odpowiedzialność za odmowę udzielania informacji lub wyjaśnień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078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24730</TotalTime>
  <Words>2543</Words>
  <Application>Microsoft Office PowerPoint</Application>
  <PresentationFormat>Pokaz na ekranie (4:3)</PresentationFormat>
  <Paragraphs>188</Paragraphs>
  <Slides>24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Motyw pakietu Office</vt:lpstr>
      <vt:lpstr>Zasada prawnego obowiązku prowadzenia egzekucji administracyjnej (art. 6 u.p.e.a.)</vt:lpstr>
      <vt:lpstr>Zasada stosowania środków egzekucyjnych przewidzianych w ustawie  (art. 7 § 1 u.p.e.a.)</vt:lpstr>
      <vt:lpstr>Zasada celowości (art. 7 § 2 u.p.e.a.)</vt:lpstr>
      <vt:lpstr>Zasada stosowania środka najmniej uciążliwego dla zobowiązanego</vt:lpstr>
      <vt:lpstr>Zasada niezbędności</vt:lpstr>
      <vt:lpstr>Zasada poszanowanie minimum egzystencji – (art. 8 – 10 u.p.e.a.)</vt:lpstr>
      <vt:lpstr>Zasada zagrożenia – art. 15 u.p.e.a.</vt:lpstr>
      <vt:lpstr>Zasada niekonkurencyjności form przymusu państwowego – art. 16 u.p.e.a.</vt:lpstr>
      <vt:lpstr>Zasady prawdy obiektywnej</vt:lpstr>
      <vt:lpstr>Zachowanie pewnych względów zobowiązanego</vt:lpstr>
      <vt:lpstr>Czynności postępowania egzekucyjnego</vt:lpstr>
      <vt:lpstr>Czynności procesowe wszczęcia postpowania egzekucyjnego</vt:lpstr>
      <vt:lpstr>Moment wszczęcia postępowania egzekucyjnego  (zob. szczegółowo na nagraniach wideo)</vt:lpstr>
      <vt:lpstr>Moment wszczęcia egzekucji (od 30.07.2020 r.)</vt:lpstr>
      <vt:lpstr>Przedmiot czynności wstępnych</vt:lpstr>
      <vt:lpstr>Czynności procesowe przebiegu postępowania egzekucyjnego i jego weryfikacji</vt:lpstr>
      <vt:lpstr>Czynności wykonawcze</vt:lpstr>
      <vt:lpstr>Koszty egzekucyjne (przed nowelizacją)</vt:lpstr>
      <vt:lpstr>Zasady obciążania kosztami w postępowaniu egzekucyjnym w administracji (art. 64c upea)</vt:lpstr>
      <vt:lpstr>Forma zawiadomienia i postanowienia w sprawie kosztów egzekucyjnych (art. 64c § 6a i 7 upea)</vt:lpstr>
      <vt:lpstr>Kolejność zaspokajania należności (art. 115 upea)</vt:lpstr>
      <vt:lpstr>Koszty egzekucyjne po nowelizacji </vt:lpstr>
      <vt:lpstr>Zasady obciążania kosztami w postępowaniu egzekucyjnym w administracji po nowelizacji</vt:lpstr>
      <vt:lpstr>Koszty egzekucyjne po nowelizacji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Postępowanie egzekucyjne w administracji</dc:title>
  <dc:creator>Paweł Majczak</dc:creator>
  <cp:lastModifiedBy>Paweł Majczak</cp:lastModifiedBy>
  <cp:revision>146</cp:revision>
  <dcterms:created xsi:type="dcterms:W3CDTF">2016-12-30T19:18:32Z</dcterms:created>
  <dcterms:modified xsi:type="dcterms:W3CDTF">2021-01-01T21:30:21Z</dcterms:modified>
</cp:coreProperties>
</file>