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58" r:id="rId10"/>
    <p:sldId id="264" r:id="rId11"/>
    <p:sldId id="265" r:id="rId12"/>
    <p:sldId id="266" r:id="rId13"/>
    <p:sldId id="291" r:id="rId14"/>
    <p:sldId id="292" r:id="rId15"/>
    <p:sldId id="293" r:id="rId16"/>
    <p:sldId id="267" r:id="rId17"/>
    <p:sldId id="268" r:id="rId18"/>
    <p:sldId id="269" r:id="rId19"/>
    <p:sldId id="271" r:id="rId20"/>
    <p:sldId id="272" r:id="rId21"/>
    <p:sldId id="294" r:id="rId22"/>
    <p:sldId id="295" r:id="rId23"/>
    <p:sldId id="270" r:id="rId24"/>
    <p:sldId id="300" r:id="rId25"/>
    <p:sldId id="273" r:id="rId26"/>
    <p:sldId id="274" r:id="rId27"/>
    <p:sldId id="298" r:id="rId28"/>
    <p:sldId id="275" r:id="rId29"/>
    <p:sldId id="276" r:id="rId30"/>
    <p:sldId id="299" r:id="rId31"/>
    <p:sldId id="296" r:id="rId32"/>
    <p:sldId id="297" r:id="rId33"/>
    <p:sldId id="278" r:id="rId34"/>
    <p:sldId id="283" r:id="rId35"/>
    <p:sldId id="284" r:id="rId36"/>
    <p:sldId id="285" r:id="rId37"/>
    <p:sldId id="282" r:id="rId38"/>
    <p:sldId id="279" r:id="rId39"/>
    <p:sldId id="286" r:id="rId40"/>
    <p:sldId id="277" r:id="rId41"/>
    <p:sldId id="287" r:id="rId42"/>
    <p:sldId id="288" r:id="rId43"/>
    <p:sldId id="289" r:id="rId44"/>
    <p:sldId id="290" r:id="rId4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DA98C4"/>
    <a:srgbClr val="FF3399"/>
    <a:srgbClr val="66FFCC"/>
    <a:srgbClr val="3399FF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1A594-D6E8-40BC-9586-AA82FC556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152AE2-AD88-4E07-B28A-10A9EBCC2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B6B593-2FE0-46CD-8EDB-D6ABD830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4856C8-936B-45D7-88F0-D49C63FF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9774FB-9423-4EE2-9E39-3C735D28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23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33361-3724-46CC-B438-61DFD028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CBDF46E-6003-4819-B45B-CA4F6830F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DACC1E-B22D-4F57-B62A-A79C7937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6316A0-4498-4937-9C3E-8CDFAACA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520986-89C7-4854-82C7-E16ACD02A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2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E907413-F0CA-4A94-8C64-EA1221AD63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CB8BD4C-AAEF-42D7-B859-69EBBD2EA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09E31B-8103-4110-9A05-63A4C2A2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C5AAAA-2515-4537-B5A2-C611816C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3EFE04-97CA-4B1A-A9E8-03453F45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228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6C4635-BF4A-4E32-9749-524F4765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5C5A34-43AC-40F0-8285-12961B71F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BD32ED3-0D41-46AD-93D6-C7D4D2CE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BD26CB-BA89-45C4-929F-13042EDA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2BD365-1F64-4697-A12B-1136C00D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44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9A1037-DA11-428B-ACB1-6BEA516FF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DB162D-18D2-42CE-9BA2-02FBB036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8DD0394-BAB1-455F-9F17-80234C3D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81BD78-8BA9-4132-B3D4-AD3DE610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44399D-B557-49A8-8492-A6B2760B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77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2AB877-CD3E-4208-8AE4-FDD016A0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C56AD1-F3F4-4CFA-9DB5-86B4E02FC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6E86C1-BBA4-4E53-8164-99E04AAD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2C9163-81F4-4BDC-AB21-6A9681B6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51D91E-EA38-488E-8F04-23F7E17C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350974-E8D7-4AC1-8DB0-286D9D9E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35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3164EF-5A23-4ED0-BC2B-9C7F2EDA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903E2B-66E7-43AA-8C89-57C2855A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F4D7861-D495-435F-9B37-9910F1156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D16425B-C4B1-4E2F-A676-EB26CF907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9A35721-71E3-4478-BCB0-279169CE5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F1174D1-77FB-4C5D-A9EC-EFFF7321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83680AB-9F2B-4E1A-A493-B03A7EA2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B28E8F8-1D08-4D86-8FCB-8F2A4F0A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054388-42C8-496D-8C4D-E54D99F7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5A75FB8-9B95-4A44-8CA6-65A4F6A8C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B51E8A3-DE31-45AA-A19A-342AD437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C71B69D-EF79-4EE0-B839-0DB185C7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133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6205497-7B2E-40B7-8C53-7A0ECFBB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9FCBD3F-504A-41FF-BA55-3C44FBE9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99327C-7907-4493-A622-D76A6381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698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660D36-C9D5-4BA8-9BFF-50CDCBA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DC3D7D-9150-4E1E-91CD-640A2CD2A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AB7E1C-5533-4970-9190-2D6227321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EBB9F0-3D6E-4072-99D9-F63B83FB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F97496-4C9E-41FA-B8CB-167CFCFC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8607DF-35F4-4C9E-B46F-DC4CEE5A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09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CC6E59-2C06-4C28-98CD-DB5B65AE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EA74E9-CAD6-4AA5-AD7B-27F53DBD3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5CC67D-27AD-4D8B-A96C-6A258EE41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39F032-4C16-4F1D-8C08-F2D2802D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DB20DE-D541-4AC8-BEB5-CED5FE54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2B01B5-00D5-454D-BD5D-1E6FE5D11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9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C4BDE58-D02B-4667-8101-07499C813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163D6D-AF4F-4C60-A813-70CDD833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2685AC2-5860-4684-B42B-0BE056AF3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5212-375B-4B57-8B5E-69D9636FD183}" type="datetimeFigureOut">
              <a:rPr lang="pl-PL" smtClean="0"/>
              <a:t>08.04.2022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24ED4-D130-4814-8EBA-A1B21C4E4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E262E4-BD2B-4458-A044-9BB4F5114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932C8-4CF2-4E08-B06B-D821B04BDA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4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l/nuty-pi%C4%99ciolinia-klucz-wiolinowy-1840891/" TargetMode="External"/><Relationship Id="rId3" Type="http://schemas.openxmlformats.org/officeDocument/2006/relationships/hyperlink" Target="https://pixabay.com/fr/masques-ic%C3%B4ne-th%C3%A9%C3%A2tre-ic%C3%B4ne-teatro-1994570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librarygrits.blogspot.com/2014/07/goodreads-for-movies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e:Weatherlight_icon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Map_symbol_museum.svg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um.bydgoszcz.pl/sprawa/przyjecie-zawiadomienia-o-imprezie-artystycznej-lub-rozrywkowej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Odznaka_honorowa_%E2%80%9EZas%C5%82u%C5%BCony_dla_Kultury_Polskiej%E2%80%9D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pl.wikipedia.org/wiki/Medal_Zas%C5%82u%C5%BCony_Kulturze_Gloria_Artis" TargetMode="External"/><Relationship Id="rId7" Type="http://schemas.openxmlformats.org/officeDocument/2006/relationships/hyperlink" Target="https://pl.wikipedia.org/wiki/Gloria_Arti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en.wikipedia.org/wiki/Medal_for_Merit_to_Culture_%E2%80%93_Gloria_Artis" TargetMode="Externa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B5E83A-7B5C-4CC6-8FF1-8AC6522F3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7" y="2511508"/>
            <a:ext cx="9231086" cy="3977189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ORGANIZACJA I PROWADZENIE DZIAŁALNOŚCI KULTURALNEJ – </a:t>
            </a:r>
            <a:br>
              <a:rPr lang="pl-PL" b="1" dirty="0"/>
            </a:br>
            <a:r>
              <a:rPr lang="pl-PL" b="1" dirty="0"/>
              <a:t>WARSZTATY ZE STOSOWANIA PRAWA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4DD107-784C-4086-8D05-718CCA715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514" y="6422022"/>
            <a:ext cx="9144000" cy="1655762"/>
          </a:xfrm>
        </p:spPr>
        <p:txBody>
          <a:bodyPr/>
          <a:lstStyle/>
          <a:p>
            <a:r>
              <a:rPr lang="pl-PL" dirty="0"/>
              <a:t>mgr Karina Pilarz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8061513-9BA8-4A4F-BE53-28FB1AB5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02979" y="-541253"/>
            <a:ext cx="3764505" cy="3764505"/>
          </a:xfrm>
          <a:prstGeom prst="rect">
            <a:avLst/>
          </a:prstGeom>
        </p:spPr>
      </p:pic>
      <p:pic>
        <p:nvPicPr>
          <p:cNvPr id="7" name="Obraz 6" descr="Obraz zawierający rysunek&#10;&#10;Opis wygenerowany automatycznie">
            <a:extLst>
              <a:ext uri="{FF2B5EF4-FFF2-40B4-BE49-F238E27FC236}">
                <a16:creationId xmlns:a16="http://schemas.microsoft.com/office/drawing/2014/main" id="{63F317AA-D7FB-4FF2-B07E-28E164A3E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149679" y="4000500"/>
            <a:ext cx="2857500" cy="28575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2D94A2A-E658-4B06-ADE2-2D52EE63F8E8}"/>
              </a:ext>
            </a:extLst>
          </p:cNvPr>
          <p:cNvSpPr txBox="1"/>
          <p:nvPr/>
        </p:nvSpPr>
        <p:spPr>
          <a:xfrm>
            <a:off x="-149679" y="6858000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librarygrits.blogspot.com/2014/07/goodreads-for-movies.html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/3.0/"/>
              </a:rPr>
              <a:t>CC BY-NC</a:t>
            </a:r>
            <a:endParaRPr lang="pl-PL" sz="900"/>
          </a:p>
        </p:txBody>
      </p:sp>
      <p:pic>
        <p:nvPicPr>
          <p:cNvPr id="10" name="Obraz 9" descr="Obraz zawierający obiekt, siedzi, stół&#10;&#10;Opis wygenerowany automatycznie">
            <a:extLst>
              <a:ext uri="{FF2B5EF4-FFF2-40B4-BE49-F238E27FC236}">
                <a16:creationId xmlns:a16="http://schemas.microsoft.com/office/drawing/2014/main" id="{93208362-D897-4EFB-A682-DC31D0D00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0" y="-133350"/>
            <a:ext cx="5972175" cy="367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5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2CC73-1BC7-4D08-AEC9-2BCAC526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ORGANIZOWANIE DZIAŁALNOŚCI KULTURALNEJ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6ED55F-CFB0-430E-BF26-A7888A7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rgbClr val="7030A0"/>
                </a:solidFill>
              </a:rPr>
              <a:t>ORGANIZATOR</a:t>
            </a:r>
            <a:r>
              <a:rPr lang="pl-PL" dirty="0"/>
              <a:t> – PODMIOT TWORZĄCY INSTYTUCJĘ KULTURY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8. </a:t>
            </a:r>
            <a:r>
              <a:rPr lang="pl-PL" dirty="0">
                <a:solidFill>
                  <a:srgbClr val="92D050"/>
                </a:solidFill>
              </a:rPr>
              <a:t>Ministrowie oraz kierownicy urzędów centralnych </a:t>
            </a:r>
            <a:r>
              <a:rPr lang="pl-PL" dirty="0"/>
              <a:t>organizują działalność kulturalną, tworząc </a:t>
            </a:r>
            <a:r>
              <a:rPr lang="pl-PL" dirty="0">
                <a:solidFill>
                  <a:srgbClr val="FF3399"/>
                </a:solidFill>
              </a:rPr>
              <a:t>państwowe instytucje kultury</a:t>
            </a:r>
            <a:r>
              <a:rPr lang="pl-PL" dirty="0"/>
              <a:t>, dla których prowadzenie takiej działalności jest podstawowym celem statutowym. </a:t>
            </a:r>
          </a:p>
          <a:p>
            <a:pPr marL="0" indent="0" algn="just">
              <a:buNone/>
            </a:pPr>
            <a:r>
              <a:rPr lang="pl-PL" dirty="0"/>
              <a:t>Art. 9. 1. </a:t>
            </a:r>
            <a:r>
              <a:rPr lang="pl-PL" dirty="0">
                <a:solidFill>
                  <a:srgbClr val="92D050"/>
                </a:solidFill>
              </a:rPr>
              <a:t>Jednostki samorządu terytorialnego </a:t>
            </a:r>
            <a:r>
              <a:rPr lang="pl-PL" dirty="0"/>
              <a:t>organizują działalność kulturalną, tworząc </a:t>
            </a:r>
            <a:r>
              <a:rPr lang="pl-PL" dirty="0">
                <a:solidFill>
                  <a:srgbClr val="FF3399"/>
                </a:solidFill>
              </a:rPr>
              <a:t>samorządowe instytucje kultury</a:t>
            </a:r>
            <a:r>
              <a:rPr lang="pl-PL" dirty="0"/>
              <a:t>, dla których prowadzenie takiej działalności jest podstawowym celem statutowym. </a:t>
            </a:r>
            <a:br>
              <a:rPr lang="pl-PL" dirty="0"/>
            </a:br>
            <a:r>
              <a:rPr lang="pl-PL" dirty="0"/>
              <a:t>2. Prowadzenie działalności kulturalnej jest </a:t>
            </a:r>
            <a:r>
              <a:rPr lang="pl-PL" u="sng" dirty="0"/>
              <a:t>zadaniem własnym jednostek samorządu terytorialnego o charakterze obowiązkowym</a:t>
            </a:r>
            <a:r>
              <a:rPr lang="pl-PL"/>
              <a:t>. </a:t>
            </a:r>
            <a:endParaRPr lang="pl-PL" b="1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35E1CC-4DBF-43E8-ABC3-DF46109F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3" y="365125"/>
            <a:ext cx="11952514" cy="64928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u="sng" dirty="0"/>
              <a:t>Art. 7 ust. 1 pkt 9 usg</a:t>
            </a:r>
          </a:p>
          <a:p>
            <a:pPr marL="0" indent="0" algn="just">
              <a:buNone/>
            </a:pPr>
            <a:r>
              <a:rPr lang="pl-PL" dirty="0"/>
              <a:t>Zaspokajanie zbiorowych potrzeb wspólnoty należy do </a:t>
            </a:r>
            <a:r>
              <a:rPr lang="pl-PL" dirty="0">
                <a:solidFill>
                  <a:srgbClr val="00B050"/>
                </a:solidFill>
              </a:rPr>
              <a:t>zadań własnych gminy</a:t>
            </a:r>
            <a:r>
              <a:rPr lang="pl-PL" dirty="0"/>
              <a:t>. </a:t>
            </a:r>
            <a:br>
              <a:rPr lang="pl-PL" dirty="0"/>
            </a:br>
            <a:r>
              <a:rPr lang="pl-PL" dirty="0"/>
              <a:t>W szczególności zadania własne obejmują sprawy: </a:t>
            </a:r>
          </a:p>
          <a:p>
            <a:pPr marL="0" indent="0" algn="just">
              <a:buNone/>
            </a:pPr>
            <a:r>
              <a:rPr lang="pl-PL" dirty="0"/>
              <a:t>(…) </a:t>
            </a: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kultury, w tym bibliotek gminnych i innych instytucji kultury </a:t>
            </a:r>
            <a:r>
              <a:rPr lang="pl-PL" dirty="0"/>
              <a:t>oraz ochrony zabytków i opieki nad zabytkami.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u="sng" dirty="0"/>
              <a:t>Art. 4 ust. 1 pkt 7 usp </a:t>
            </a:r>
          </a:p>
          <a:p>
            <a:pPr marL="0" indent="0" algn="just">
              <a:buNone/>
            </a:pPr>
            <a:r>
              <a:rPr lang="pl-PL" dirty="0"/>
              <a:t>Powiat wykonuje określone ustawami </a:t>
            </a:r>
            <a:r>
              <a:rPr lang="pl-PL" dirty="0">
                <a:solidFill>
                  <a:srgbClr val="00B050"/>
                </a:solidFill>
              </a:rPr>
              <a:t>zadania publiczne o charakterze ponadgminnym</a:t>
            </a:r>
            <a:r>
              <a:rPr lang="pl-PL" dirty="0"/>
              <a:t> w zakresie: </a:t>
            </a:r>
          </a:p>
          <a:p>
            <a:pPr marL="0" indent="0" algn="just">
              <a:buNone/>
            </a:pPr>
            <a:r>
              <a:rPr lang="pl-PL" dirty="0"/>
              <a:t>(…) </a:t>
            </a: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kultury oraz ochrony zabytków i opieki nad zabytkami.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u="sng" dirty="0"/>
              <a:t>Art. 14 ust. 1 pkt 3 usw</a:t>
            </a:r>
          </a:p>
          <a:p>
            <a:pPr marL="0" indent="0" algn="just">
              <a:buNone/>
            </a:pPr>
            <a:r>
              <a:rPr lang="pl-PL" dirty="0"/>
              <a:t>Samorząd województwa wykonuje zadania o charakterze wojewódzkim określone ustawami, w szczególności w zakresie: </a:t>
            </a:r>
          </a:p>
          <a:p>
            <a:pPr marL="0" indent="0" algn="just">
              <a:buNone/>
            </a:pPr>
            <a:r>
              <a:rPr lang="pl-PL" dirty="0"/>
              <a:t>(…) </a:t>
            </a: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kultury oraz ochrony zabytków i opieki nad zabytkami </a:t>
            </a:r>
            <a:r>
              <a:rPr lang="pl-PL" dirty="0"/>
              <a:t>(…)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794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0F5A98-977F-444B-BE80-78869CB99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" y="298580"/>
            <a:ext cx="12036489" cy="648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11. 1. Organizator wydaje </a:t>
            </a:r>
            <a:r>
              <a:rPr lang="pl-PL" b="1" u="sng" dirty="0">
                <a:solidFill>
                  <a:schemeClr val="accent5">
                    <a:lumMod val="75000"/>
                  </a:schemeClr>
                </a:solidFill>
              </a:rPr>
              <a:t>akt o utworzeniu instytucji kultury</a:t>
            </a:r>
            <a:r>
              <a:rPr lang="pl-PL" dirty="0"/>
              <a:t>, w którym określa jej </a:t>
            </a:r>
            <a:r>
              <a:rPr lang="pl-PL" u="sng" dirty="0">
                <a:solidFill>
                  <a:schemeClr val="accent6"/>
                </a:solidFill>
              </a:rPr>
              <a:t>przedmiot działania, nazwę i siedzibę, a także określa czy dana instytucja kultury jest instytucją artystyczną</a:t>
            </a:r>
            <a:r>
              <a:rPr lang="pl-PL" dirty="0"/>
              <a:t> w rozumieniu ust. 2. (…)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rgbClr val="DA98C4"/>
                </a:solidFill>
              </a:rPr>
              <a:t>Instytucjami artystycznymi są instytucje kultury powołane do prowadzenia działalności artystycznej w dziedzinie teatru, muzyki, tańca, z udziałem twórców i wykonawców</a:t>
            </a:r>
            <a:r>
              <a:rPr lang="pl-PL" dirty="0"/>
              <a:t>, w szczególności: teatry, filharmonie, opery, operetki, orkiestry symfoniczne i kameralne, zespoły pieśni i tańca oraz zespoły chóralne. </a:t>
            </a:r>
          </a:p>
          <a:p>
            <a:pPr marL="0" indent="0" algn="just">
              <a:buNone/>
            </a:pPr>
            <a:r>
              <a:rPr lang="pl-PL" dirty="0"/>
              <a:t>Art. 11a. 1. Działalność kulturalna instytucji artystycznej organizowana jest </a:t>
            </a:r>
            <a:br>
              <a:rPr lang="pl-PL" dirty="0"/>
            </a:br>
            <a:r>
              <a:rPr lang="pl-PL" dirty="0"/>
              <a:t>w oparciu o 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sezony artystyczne</a:t>
            </a:r>
            <a:r>
              <a:rPr lang="pl-PL" dirty="0"/>
              <a:t>, na które ustala się plany repertuarowe. </a:t>
            </a:r>
          </a:p>
          <a:p>
            <a:pPr marL="0" indent="0" algn="just">
              <a:buNone/>
            </a:pPr>
            <a:r>
              <a:rPr lang="pl-PL" dirty="0"/>
              <a:t>2. Sezon artystyczny rozpoczyna się w dniu 1 września a kończy w dniu 31 sierpnia następnego roku. </a:t>
            </a:r>
          </a:p>
          <a:p>
            <a:pPr marL="0" indent="0" algn="just">
              <a:buNone/>
            </a:pPr>
            <a:r>
              <a:rPr lang="pl-PL" dirty="0"/>
              <a:t>Art. 12. Organizator </a:t>
            </a:r>
            <a:r>
              <a:rPr lang="pl-PL" u="sng" dirty="0">
                <a:solidFill>
                  <a:schemeClr val="accent2">
                    <a:lumMod val="75000"/>
                  </a:schemeClr>
                </a:solidFill>
              </a:rPr>
              <a:t>zapewnia instytucji kultury środki niezbędne do rozpoczęcia i prowadzenia działalności kulturalnej oraz do utrzymania obiektu</a:t>
            </a:r>
            <a:r>
              <a:rPr lang="pl-PL" dirty="0"/>
              <a:t>, w którym ta działalność jest prowadzona.</a:t>
            </a:r>
          </a:p>
        </p:txBody>
      </p:sp>
    </p:spTree>
    <p:extLst>
      <p:ext uri="{BB962C8B-B14F-4D97-AF65-F5344CB8AC3E}">
        <p14:creationId xmlns:p14="http://schemas.microsoft.com/office/powerpoint/2010/main" val="3892254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521FF1-C7F8-4735-98F8-77AE9CE9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bibliotekach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C5C71B-66B7-40BA-9A40-59A54FA0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Art. 8. 1. Biblioteki są organizowane i prowadzone przez podmioty zwane dalej „organizatorami”.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rgbClr val="00B0F0"/>
                </a:solidFill>
              </a:rPr>
              <a:t>Organizatorami bibliotek są: </a:t>
            </a:r>
          </a:p>
          <a:p>
            <a:pPr marL="1076325" indent="-533400" algn="just">
              <a:buAutoNum type="arabicParenR"/>
            </a:pPr>
            <a:r>
              <a:rPr lang="pl-PL" u="sng" dirty="0">
                <a:solidFill>
                  <a:schemeClr val="accent1">
                    <a:lumMod val="75000"/>
                  </a:schemeClr>
                </a:solidFill>
              </a:rPr>
              <a:t>ministrowie i kierownicy urzędów centralnych; </a:t>
            </a:r>
          </a:p>
          <a:p>
            <a:pPr marL="1076325" indent="-533400" algn="just">
              <a:buAutoNum type="arabicParenR"/>
            </a:pPr>
            <a:r>
              <a:rPr lang="pl-PL" u="sng" dirty="0">
                <a:solidFill>
                  <a:schemeClr val="accent1">
                    <a:lumMod val="75000"/>
                  </a:schemeClr>
                </a:solidFill>
              </a:rPr>
              <a:t>jednostki samorządu terytorialnego. </a:t>
            </a:r>
          </a:p>
          <a:p>
            <a:pPr marL="0" indent="0" algn="just">
              <a:buNone/>
            </a:pPr>
            <a:r>
              <a:rPr lang="pl-PL" dirty="0"/>
              <a:t>3. Organizatorami bibliotek mogą być także: </a:t>
            </a:r>
          </a:p>
          <a:p>
            <a:pPr marL="1076325" indent="-533400" algn="just">
              <a:buAutoNum type="arabicParenR"/>
            </a:pPr>
            <a:r>
              <a:rPr lang="pl-PL" dirty="0"/>
              <a:t>osoby fizyczne; </a:t>
            </a:r>
          </a:p>
          <a:p>
            <a:pPr marL="1076325" indent="-533400" algn="just">
              <a:buAutoNum type="arabicParenR"/>
            </a:pPr>
            <a:r>
              <a:rPr lang="pl-PL" dirty="0"/>
              <a:t>osoby prawne; </a:t>
            </a:r>
          </a:p>
          <a:p>
            <a:pPr marL="1076325" indent="-533400" algn="just">
              <a:buAutoNum type="arabicParenR"/>
            </a:pPr>
            <a:r>
              <a:rPr lang="pl-PL" dirty="0"/>
              <a:t>jednostki organizacyjne nieposiadające osobowości prawnej.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619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D71D37-ACCD-4FE2-82D6-09B0BC86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CF968C-4179-4C4D-B4A0-0EFC096C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49" y="1825625"/>
            <a:ext cx="11801475" cy="46672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9. 1. Organizator zapewnia warunki działalności i rozwoju biblioteki, odpowiadające jej zadaniom.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u="sng" dirty="0">
                <a:solidFill>
                  <a:srgbClr val="00B050"/>
                </a:solidFill>
              </a:rPr>
              <a:t>Organizator ma obowiązek zapewnić w szczególności</a:t>
            </a:r>
            <a:r>
              <a:rPr lang="pl-PL" dirty="0"/>
              <a:t>: </a:t>
            </a:r>
          </a:p>
          <a:p>
            <a:pPr marL="895350" indent="-514350" algn="just">
              <a:buAutoNum type="arabicParenR"/>
            </a:pPr>
            <a:r>
              <a:rPr lang="pl-PL" dirty="0"/>
              <a:t>lokal; </a:t>
            </a:r>
          </a:p>
          <a:p>
            <a:pPr marL="895350" indent="-514350" algn="just">
              <a:buAutoNum type="arabicParenR"/>
            </a:pPr>
            <a:r>
              <a:rPr lang="pl-PL" dirty="0"/>
              <a:t>środki na: </a:t>
            </a:r>
          </a:p>
          <a:p>
            <a:pPr marL="1257300" indent="-361950" algn="just">
              <a:buNone/>
            </a:pPr>
            <a:r>
              <a:rPr lang="pl-PL" dirty="0"/>
              <a:t>a) wyposażenie, </a:t>
            </a:r>
          </a:p>
          <a:p>
            <a:pPr marL="1257300" indent="-361950" algn="just">
              <a:buNone/>
            </a:pPr>
            <a:r>
              <a:rPr lang="pl-PL" dirty="0"/>
              <a:t>b) prowadzenie działalności bibliotecznej, zwłaszcza zakup materiałów bibliotecznych, </a:t>
            </a:r>
          </a:p>
          <a:p>
            <a:pPr marL="1257300" indent="-361950" algn="just">
              <a:buNone/>
            </a:pPr>
            <a:r>
              <a:rPr lang="pl-PL" dirty="0"/>
              <a:t>c) doskonalenie zawodowe pracowników. </a:t>
            </a:r>
          </a:p>
          <a:p>
            <a:pPr marL="0" indent="0" algn="just">
              <a:buNone/>
            </a:pPr>
            <a:r>
              <a:rPr lang="pl-PL" dirty="0"/>
              <a:t>Art. 10. </a:t>
            </a:r>
            <a:r>
              <a:rPr lang="pl-PL" b="1" u="sng" dirty="0">
                <a:solidFill>
                  <a:srgbClr val="009999"/>
                </a:solidFill>
              </a:rPr>
              <a:t>Biblioteka może stanowić samodzielną jednostkę organizacyjną albo wchodzić w skład innej jednostki. </a:t>
            </a:r>
            <a:endParaRPr lang="en-GB" b="1" u="sng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9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4A666-19D6-44D7-AD15-85BE7F68A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BE8CA-1925-4D5A-9C94-58755EFF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825624"/>
            <a:ext cx="11706225" cy="478472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Art. 11. 1. </a:t>
            </a:r>
            <a:r>
              <a:rPr lang="pl-PL" b="1" dirty="0">
                <a:solidFill>
                  <a:srgbClr val="FF3399"/>
                </a:solidFill>
              </a:rPr>
              <a:t>Biblioteka stanowiąca samodzielną jednostkę organizacyjną działa na podstawie aktu o utworzeniu biblioteki oraz statutu nadanego przez organizatora.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rgbClr val="00B050"/>
                </a:solidFill>
              </a:rPr>
              <a:t>Akt o utworzeniu biblioteki określa: </a:t>
            </a:r>
          </a:p>
          <a:p>
            <a:pPr marL="514350" indent="-514350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nazwę, siedzibę, teren i zakres działania biblioteki; </a:t>
            </a:r>
          </a:p>
          <a:p>
            <a:pPr marL="514350" indent="-514350" algn="just">
              <a:buAutoNum type="arabicParenR"/>
            </a:pPr>
            <a:r>
              <a:rPr lang="pl-PL" b="1" dirty="0">
                <a:solidFill>
                  <a:srgbClr val="00B050"/>
                </a:solidFill>
              </a:rPr>
              <a:t>źródła finansowania. </a:t>
            </a:r>
          </a:p>
          <a:p>
            <a:pPr marL="0" indent="0" algn="just">
              <a:buNone/>
            </a:pPr>
            <a:r>
              <a:rPr lang="pl-PL" dirty="0"/>
              <a:t>3. Statut określa w szczególności: </a:t>
            </a:r>
          </a:p>
          <a:p>
            <a:pPr marL="514350" indent="-514350" algn="just">
              <a:buAutoNum type="arabicParenR"/>
            </a:pPr>
            <a:r>
              <a:rPr lang="pl-PL" dirty="0"/>
              <a:t>cele i zadania biblioteki; </a:t>
            </a:r>
          </a:p>
          <a:p>
            <a:pPr marL="514350" indent="-514350" algn="just">
              <a:buAutoNum type="arabicParenR"/>
            </a:pPr>
            <a:r>
              <a:rPr lang="pl-PL" dirty="0"/>
              <a:t>organy biblioteki i jej organizację, w tym zakres działania i lokalizację filii oraz oddziałów; </a:t>
            </a:r>
          </a:p>
          <a:p>
            <a:pPr marL="514350" indent="-514350" algn="just">
              <a:buAutoNum type="arabicParenR"/>
            </a:pPr>
            <a:r>
              <a:rPr lang="pl-PL" dirty="0"/>
              <a:t>nazwę jednostki sprawującej nadzór merytoryczny nad działalnością biblioteki – w odniesieniu do biblioteki wchodzącej w skład ogólnokrajowej sieci bibliotecznej; </a:t>
            </a:r>
          </a:p>
          <a:p>
            <a:pPr marL="514350" indent="-514350" algn="just">
              <a:buAutoNum type="arabicParenR"/>
            </a:pPr>
            <a:r>
              <a:rPr lang="pl-PL" dirty="0"/>
              <a:t>źródła finansowania działalności biblioteki. </a:t>
            </a:r>
          </a:p>
          <a:p>
            <a:pPr marL="0" indent="0" algn="just">
              <a:buNone/>
            </a:pPr>
            <a:r>
              <a:rPr lang="pl-PL" dirty="0"/>
              <a:t>4. (uchylony)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6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EE074C-8E55-4CE9-86CC-06019E98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0CB623-E231-4B84-BF80-0B536A8D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u="sng" dirty="0"/>
              <a:t>1. KAZUS</a:t>
            </a:r>
          </a:p>
          <a:p>
            <a:pPr marL="0" indent="0" algn="just">
              <a:buNone/>
            </a:pPr>
            <a:r>
              <a:rPr lang="pl-PL" dirty="0"/>
              <a:t>W gminie W. mieszkańcy wnosili skargi z powodu braku biblioteki publicznej. Problem ten rozwiązany został przez radę powiatu, która 14 stycznia 2020 r. podjęła uchwałę o utworzeniu w miejscowości R, będącej siedzibą urzędu gminy W. gminnej biblioteki publicznej, nadając jej także statut.</a:t>
            </a:r>
          </a:p>
          <a:p>
            <a:pPr marL="0" indent="0" algn="just">
              <a:buNone/>
            </a:pPr>
            <a:r>
              <a:rPr lang="pl-PL" dirty="0"/>
              <a:t>Oceń poprawność przyjętego rozwiązania. 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u="sng" dirty="0"/>
              <a:t>2. OPRACOWANIE UCHWAŁY W SPRAWIE UTWORZENIA I NADANIA STATUTU GMINNEJ BIBLIOTEKI PUBLICZNEJ ORAZ JEJ AKTU UTWORZENIA</a:t>
            </a:r>
          </a:p>
        </p:txBody>
      </p:sp>
    </p:spTree>
    <p:extLst>
      <p:ext uri="{BB962C8B-B14F-4D97-AF65-F5344CB8AC3E}">
        <p14:creationId xmlns:p14="http://schemas.microsoft.com/office/powerpoint/2010/main" val="124825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E19D1A-0ACC-4A4E-AC5A-D3EA36C75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8376"/>
            <a:ext cx="12192000" cy="58596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Art. 13. 1. Instytucje kultury działają </a:t>
            </a:r>
            <a:r>
              <a:rPr lang="pl-PL" dirty="0">
                <a:solidFill>
                  <a:srgbClr val="FF3399"/>
                </a:solidFill>
              </a:rPr>
              <a:t>na podstawie aktu o ich utworzeniu oraz statutu nadanego przez organizatora.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u="sng" dirty="0"/>
              <a:t>Statut zawiera: </a:t>
            </a:r>
          </a:p>
          <a:p>
            <a:pPr marL="514350" indent="-514350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nazwę, teren działania i siedzibę instytucji kultury; </a:t>
            </a:r>
          </a:p>
          <a:p>
            <a:pPr marL="514350" indent="-514350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zakres działalności; </a:t>
            </a:r>
          </a:p>
          <a:p>
            <a:pPr marL="514350" indent="-514350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organy zarządzające i doradcze oraz sposób ich powoływania; </a:t>
            </a:r>
          </a:p>
          <a:p>
            <a:pPr marL="514350" indent="-514350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określenie źródeł finansowania; </a:t>
            </a:r>
          </a:p>
          <a:p>
            <a:pPr marL="514350" indent="-514350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zasady dokonywania zmian statutowych; </a:t>
            </a:r>
          </a:p>
          <a:p>
            <a:pPr marL="514350" indent="-514350" algn="just">
              <a:buAutoNum type="arabicParenR"/>
            </a:pPr>
            <a:r>
              <a:rPr lang="pl-PL" dirty="0">
                <a:solidFill>
                  <a:srgbClr val="00B050"/>
                </a:solidFill>
              </a:rPr>
              <a:t>postanowienia dotyczące prowadzenia działalności innej niż kulturalna, jeżeli instytucja zamierza działalność taką prowadzić.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b="1" dirty="0">
                <a:solidFill>
                  <a:srgbClr val="00B0F0"/>
                </a:solidFill>
              </a:rPr>
              <a:t>Organizację wewnętrzną instytucji kultury określa regulamin organizacyjny nadawany przez dyrektora tej instytucji</a:t>
            </a:r>
            <a:r>
              <a:rPr lang="pl-PL" dirty="0"/>
              <a:t>, po zasięgnięciu opinii organizatora oraz opinii działających w niej organizacji związkowych i stowarzyszeń twórców.</a:t>
            </a:r>
          </a:p>
        </p:txBody>
      </p:sp>
    </p:spTree>
    <p:extLst>
      <p:ext uri="{BB962C8B-B14F-4D97-AF65-F5344CB8AC3E}">
        <p14:creationId xmlns:p14="http://schemas.microsoft.com/office/powerpoint/2010/main" val="732338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E82EE7-C41A-406C-9F0B-8A3DF509F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DAA6EE-45C3-40E9-8B2E-FA751DD4A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14. 1. Instytucje kultury uzyskują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osobowość prawną</a:t>
            </a:r>
            <a:r>
              <a:rPr lang="pl-PL" dirty="0"/>
              <a:t> i mogą rozpocząć działalność z chwilą wpisu do rejestru prowadzonego przez organizatora.</a:t>
            </a:r>
          </a:p>
        </p:txBody>
      </p:sp>
    </p:spTree>
    <p:extLst>
      <p:ext uri="{BB962C8B-B14F-4D97-AF65-F5344CB8AC3E}">
        <p14:creationId xmlns:p14="http://schemas.microsoft.com/office/powerpoint/2010/main" val="389606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DD6AC2-35EE-46A1-A33E-CBEC547CF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DYREKTOR INSTYTUCJI KULTURY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F04C8A-916C-4C91-8CDF-6E9D4035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Art. 15. 1. Dyrektora instytucji kultury </a:t>
            </a:r>
            <a:r>
              <a:rPr lang="pl-PL" b="1" u="sng" dirty="0">
                <a:solidFill>
                  <a:srgbClr val="DA98C4"/>
                </a:solidFill>
              </a:rPr>
              <a:t>powołuje organizator </a:t>
            </a:r>
            <a:r>
              <a:rPr lang="pl-PL" dirty="0"/>
              <a:t>na czas określony (…)</a:t>
            </a:r>
          </a:p>
          <a:p>
            <a:pPr marL="0" indent="0" algn="just">
              <a:buNone/>
            </a:pPr>
            <a:r>
              <a:rPr lang="pl-PL" dirty="0"/>
              <a:t>2. Dyrektora instytucji artystycznej powołuje się na okres </a:t>
            </a:r>
            <a:r>
              <a:rPr lang="pl-PL" u="sng" dirty="0">
                <a:solidFill>
                  <a:schemeClr val="accent2">
                    <a:lumMod val="75000"/>
                  </a:schemeClr>
                </a:solidFill>
              </a:rPr>
              <a:t>od trzech do pięciu sezonów artystycznych</a:t>
            </a:r>
            <a:r>
              <a:rPr lang="pl-PL" dirty="0"/>
              <a:t>, o których mowa w art. 11a ust. 2. Dyrektora instytucji kultury innej niż instytucja artystyczna powołuje się na okres </a:t>
            </a:r>
            <a:r>
              <a:rPr lang="pl-PL" u="sng" dirty="0">
                <a:solidFill>
                  <a:schemeClr val="accent2">
                    <a:lumMod val="75000"/>
                  </a:schemeClr>
                </a:solidFill>
              </a:rPr>
              <a:t>od trzech do siedmiu lat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  <a:p>
            <a:pPr marL="0" indent="0" algn="just">
              <a:buNone/>
            </a:pPr>
            <a:r>
              <a:rPr lang="pl-PL" dirty="0"/>
              <a:t>8. Statut instytucji kultury może przewidywać </a:t>
            </a:r>
            <a:r>
              <a:rPr lang="pl-PL" dirty="0">
                <a:solidFill>
                  <a:srgbClr val="00B050"/>
                </a:solidFill>
              </a:rPr>
              <a:t>utworzenie stanowiska zastępcy dyrektora lub stanowisk zastępców dyrektora. </a:t>
            </a:r>
            <a:r>
              <a:rPr lang="pl-PL" dirty="0"/>
              <a:t>W takim przypadku statut określa liczbę stanowisk zastępców dyrektora oraz tryb ich powoływania i odwoływania.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389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B4678-FB30-4911-B715-69134B85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PODSTAWA PRAWNA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54D5C0-F22E-4BD5-A861-7085FAB72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pl-PL" sz="4800" b="1" dirty="0">
                <a:solidFill>
                  <a:srgbClr val="00B050"/>
                </a:solidFill>
              </a:rPr>
            </a:br>
            <a:r>
              <a:rPr lang="pl-PL" sz="4800" b="1" dirty="0">
                <a:solidFill>
                  <a:srgbClr val="00B050"/>
                </a:solidFill>
              </a:rPr>
              <a:t>Ustawa z dnia 25 października 1991 r. </a:t>
            </a:r>
            <a:br>
              <a:rPr lang="pl-PL" sz="4800" b="1" dirty="0">
                <a:solidFill>
                  <a:srgbClr val="00B050"/>
                </a:solidFill>
              </a:rPr>
            </a:br>
            <a:r>
              <a:rPr lang="pl-PL" sz="4800" b="1" dirty="0">
                <a:solidFill>
                  <a:srgbClr val="00B050"/>
                </a:solidFill>
              </a:rPr>
              <a:t>o organizowaniu i prowadzeniu działalności kulturalnej </a:t>
            </a:r>
            <a:br>
              <a:rPr lang="pl-PL" sz="4800" b="1" dirty="0">
                <a:solidFill>
                  <a:srgbClr val="00B050"/>
                </a:solidFill>
              </a:rPr>
            </a:br>
            <a:r>
              <a:rPr lang="pl-PL" dirty="0"/>
              <a:t>(Dz. U. z 2020 r., poz. 194),</a:t>
            </a:r>
            <a:br>
              <a:rPr lang="pl-PL" dirty="0"/>
            </a:br>
            <a:r>
              <a:rPr lang="pl-PL" dirty="0"/>
              <a:t>dalej: </a:t>
            </a:r>
            <a:r>
              <a:rPr lang="pl-PL" b="1" dirty="0" err="1"/>
              <a:t>uopdk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8797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DF379C-D166-4891-BB39-5233B64B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87ED11-2A09-4CF8-B7CD-AD712962A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16. 1. Kandydata na stanowisko dyrektora instytucji kultury </a:t>
            </a:r>
            <a:r>
              <a:rPr lang="pl-PL" i="1" u="sng" dirty="0"/>
              <a:t>można wyłonić</a:t>
            </a:r>
            <a:r>
              <a:rPr lang="pl-PL" dirty="0"/>
              <a:t> w drodze </a:t>
            </a:r>
            <a:r>
              <a:rPr lang="pl-PL" b="1" dirty="0">
                <a:solidFill>
                  <a:srgbClr val="FFC000"/>
                </a:solidFill>
              </a:rPr>
              <a:t>konkursu</a:t>
            </a:r>
            <a:r>
              <a:rPr lang="pl-PL" dirty="0"/>
              <a:t>, z zastrzeżeniem ust. 2. (…)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17. Dyrektor instytucji kultury </a:t>
            </a:r>
            <a:r>
              <a:rPr lang="pl-PL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zarządza instytucją i reprezentuje ją na zewnątrz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67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26355-A50F-4466-ABF7-46800D78A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muzeach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8E9F19-4C1B-4B8F-B8F6-8CA08D0C3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/>
              <a:t>Art. 5. 1.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Muzea mogą być tworzone przez ministrów i kierowników urzędów centralnych, jednostki samorządu terytorialnego, osoby fizyczne, osoby prawne lub jednostki organizacyjne nieposiadające osobowości prawnej. </a:t>
            </a:r>
          </a:p>
          <a:p>
            <a:pPr marL="0" indent="0" algn="just">
              <a:buNone/>
            </a:pPr>
            <a:r>
              <a:rPr lang="pl-PL" dirty="0"/>
              <a:t>2. Muzeami państwowymi są muzea utworzone przez organy administracji rządowej. </a:t>
            </a:r>
          </a:p>
          <a:p>
            <a:pPr marL="0" indent="0" algn="just">
              <a:buNone/>
            </a:pPr>
            <a:r>
              <a:rPr lang="pl-PL" dirty="0"/>
              <a:t>3. Muzeami samorządowymi są muzea utworzone albo przejęte przez jednostki samorządu terytorialnego. </a:t>
            </a:r>
          </a:p>
          <a:p>
            <a:pPr marL="0" indent="0" algn="just">
              <a:buNone/>
            </a:pPr>
            <a:r>
              <a:rPr lang="pl-PL" dirty="0"/>
              <a:t>4. Podmioty, o których mowa w ust. 1, tworzące muzea są obowiązane: </a:t>
            </a:r>
          </a:p>
          <a:p>
            <a:pPr marL="1076325" indent="-533400" algn="just">
              <a:buAutoNum type="arabicParenR"/>
            </a:pPr>
            <a:r>
              <a:rPr lang="pl-PL" dirty="0"/>
              <a:t>zapewnić środki potrzebne do utrzymania i rozwoju muzeum; </a:t>
            </a:r>
          </a:p>
          <a:p>
            <a:pPr marL="1076325" indent="-533400" algn="just">
              <a:buAutoNum type="arabicParenR"/>
            </a:pPr>
            <a:r>
              <a:rPr lang="pl-PL" dirty="0"/>
              <a:t>zapewnić bezpieczeństwo zgromadzonym zbiorom; </a:t>
            </a:r>
          </a:p>
          <a:p>
            <a:pPr marL="1076325" indent="-533400" algn="just">
              <a:buAutoNum type="arabicParenR"/>
            </a:pPr>
            <a:r>
              <a:rPr lang="pl-PL" dirty="0"/>
              <a:t>sprawować nadzór nad muzeum.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307092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684AE9-36FE-454B-8C09-FEBF6C259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C228A0-4411-4BAF-BD7A-1D3A6E24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1825624"/>
            <a:ext cx="11220450" cy="47847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000" dirty="0"/>
              <a:t>Art. 6. 1. </a:t>
            </a:r>
            <a:r>
              <a:rPr lang="pl-PL" sz="2000" b="1" u="sng" dirty="0">
                <a:solidFill>
                  <a:srgbClr val="00B0F0"/>
                </a:solidFill>
              </a:rPr>
              <a:t>Muzeum działa na podstawie statutu</a:t>
            </a:r>
            <a:r>
              <a:rPr lang="pl-PL" sz="2000" dirty="0"/>
              <a:t> nadanego przez podmiot, o którym mowa w art. 5 ust. 1, w uzgodnieniu z ministrem właściwym do spraw kultury i ochrony dziedzictwa narodowego, z zastrzeżeniem ust. 5. </a:t>
            </a:r>
          </a:p>
          <a:p>
            <a:pPr marL="0" indent="0" algn="just">
              <a:buNone/>
            </a:pPr>
            <a:r>
              <a:rPr lang="pl-PL" sz="2000" dirty="0"/>
              <a:t>2.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Statut określa </a:t>
            </a: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</a:rPr>
              <a:t>w szczególności: </a:t>
            </a:r>
          </a:p>
          <a:p>
            <a:pPr marL="895350" indent="-514350" algn="just">
              <a:buAutoNum type="arabicParenR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nazwę, teren działania i siedzibę muzeum; </a:t>
            </a:r>
          </a:p>
          <a:p>
            <a:pPr marL="895350" indent="-514350" algn="just">
              <a:buAutoNum type="arabicParenR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zakres działania; </a:t>
            </a:r>
          </a:p>
          <a:p>
            <a:pPr marL="895350" indent="-514350" algn="just">
              <a:buAutoNum type="arabicParenR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rodzaj i zakres gromadzonych zbiorów; </a:t>
            </a:r>
          </a:p>
          <a:p>
            <a:pPr marL="895350" indent="-514350" algn="just">
              <a:buAutoNum type="arabicParenR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organ zarządzający i nadzorujący oraz organy doradcze i sposób ich powoływania; </a:t>
            </a:r>
          </a:p>
          <a:p>
            <a:pPr marL="895350" indent="-514350" algn="just">
              <a:buAutoNum type="arabicParenR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źródła finansowania działalności muzeum; </a:t>
            </a:r>
          </a:p>
          <a:p>
            <a:pPr marL="895350" indent="-514350" algn="just">
              <a:buAutoNum type="arabicParenR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zasady dokonywania zmian w statucie; </a:t>
            </a:r>
          </a:p>
          <a:p>
            <a:pPr marL="895350" indent="-514350" algn="just">
              <a:buAutoNum type="arabicParenR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zasady prowadzenia działalności, o której mowa w art. 9, jeżeli muzeum zamierza taką działalność prowadzić. </a:t>
            </a:r>
          </a:p>
          <a:p>
            <a:pPr marL="0" indent="0" algn="just">
              <a:buNone/>
            </a:pPr>
            <a:r>
              <a:rPr lang="pl-PL" sz="2000" dirty="0"/>
              <a:t>3. Pierwszy statut nadany muzeum, statut muzeum w organizacji, zawiera postanowienia regulujące proces organizowania muzeum i obowiązuje do czasu jego zakończenia. Za dzień zakończenia organizowania muzeum przyjmuje się dzień otwarcia wystawy stałej.</a:t>
            </a:r>
          </a:p>
          <a:p>
            <a:pPr marL="0" indent="0" algn="just">
              <a:buNone/>
            </a:pPr>
            <a:r>
              <a:rPr lang="pl-PL" sz="2000" dirty="0"/>
              <a:t>(…)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65309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7C6703-FC8F-4250-8D9C-D1DD75EE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8CE4B-030F-4733-B707-FBC4A3099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endParaRPr lang="pl-PL" dirty="0"/>
          </a:p>
          <a:p>
            <a:pPr marL="514350" indent="-514350" algn="just">
              <a:buAutoNum type="arabicPeriod"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1. UDZIELENIE ODPOWIEDZI NA PONIŻSZE PYTANIA:</a:t>
            </a:r>
          </a:p>
          <a:p>
            <a:pPr algn="just"/>
            <a:r>
              <a:rPr lang="pl-PL" dirty="0"/>
              <a:t>Czy statut gminnego domu kultury musi przewidywać stanowisko zastępcy dyrektora?</a:t>
            </a:r>
          </a:p>
          <a:p>
            <a:pPr algn="just"/>
            <a:r>
              <a:rPr lang="pl-PL" dirty="0"/>
              <a:t>Czy dyrektor gminnej biblioteki publicznej może zostać powołany kilkakrotnie?</a:t>
            </a:r>
          </a:p>
          <a:p>
            <a:pPr algn="just"/>
            <a:r>
              <a:rPr lang="pl-PL" dirty="0"/>
              <a:t>Czy dyrektor gminnej biblioteki publicznej musi zostać wyłoniony w drodze konkursu? </a:t>
            </a:r>
          </a:p>
          <a:p>
            <a:pPr marL="0" indent="0" algn="just">
              <a:buNone/>
            </a:pPr>
            <a:endParaRPr lang="pl-PL" dirty="0"/>
          </a:p>
          <a:p>
            <a:pPr marL="625475" indent="-625475" algn="just">
              <a:buNone/>
            </a:pPr>
            <a:r>
              <a:rPr lang="pl-PL" dirty="0"/>
              <a:t>2. OPRACOWANIE STATUTU MUZEUM </a:t>
            </a:r>
          </a:p>
          <a:p>
            <a:pPr marL="625475" indent="-625475" algn="just">
              <a:buNone/>
            </a:pPr>
            <a:r>
              <a:rPr lang="pl-PL" dirty="0"/>
              <a:t>-&gt; PRZYKŁAD: http://ma.wroc.pl/pl/bip/wazne-dokumenty/</a:t>
            </a:r>
          </a:p>
        </p:txBody>
      </p:sp>
    </p:spTree>
    <p:extLst>
      <p:ext uri="{BB962C8B-B14F-4D97-AF65-F5344CB8AC3E}">
        <p14:creationId xmlns:p14="http://schemas.microsoft.com/office/powerpoint/2010/main" val="363349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9A750-EF6C-48AE-97BE-25449106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86F284-164A-498C-904A-51C7085B0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7200" dirty="0"/>
          </a:p>
          <a:p>
            <a:pPr marL="0" indent="0" algn="ctr">
              <a:buNone/>
            </a:pPr>
            <a:r>
              <a:rPr lang="pl-PL" sz="6000" b="1" dirty="0"/>
              <a:t>(Dz. U. z 2022 r., poz. 559 z późn. zm.)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676206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F824C9-FD3C-4EE5-A25D-4A5D8A54D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7583"/>
            <a:ext cx="12192000" cy="65220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Art. 18 </a:t>
            </a:r>
            <a:r>
              <a:rPr lang="pl-PL" dirty="0" err="1"/>
              <a:t>uopdk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1. </a:t>
            </a:r>
            <a:r>
              <a:rPr lang="pl-PL" dirty="0">
                <a:solidFill>
                  <a:srgbClr val="FF3399"/>
                </a:solidFill>
              </a:rPr>
              <a:t>Organizator może dokonać połączenia instytucji kultury</a:t>
            </a:r>
            <a:r>
              <a:rPr lang="pl-PL" dirty="0"/>
              <a:t>, w tym instytucji kultury prowadzących działalność w różnych formach, lub </a:t>
            </a:r>
            <a:r>
              <a:rPr lang="pl-PL" dirty="0">
                <a:solidFill>
                  <a:srgbClr val="00B0F0"/>
                </a:solidFill>
              </a:rPr>
              <a:t>podziału instytucji kultury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W przypadku połączenia instytucji artystycznej z instytucją kultury inną niż instytucja artystyczna, instytucja kultury powstała w wyniku takiego połączenia </a:t>
            </a:r>
            <a:r>
              <a:rPr lang="pl-PL" u="sng" dirty="0"/>
              <a:t>ma status instytucji artystycznej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Organizator jest obowiązany </a:t>
            </a:r>
            <a:r>
              <a:rPr lang="pl-PL" u="sng" dirty="0"/>
              <a:t>na 3 miesiące przed </a:t>
            </a:r>
            <a:r>
              <a:rPr lang="pl-PL" dirty="0"/>
              <a:t>wydaniem aktu o połączeniu lub podziale instytucji kultury </a:t>
            </a:r>
            <a:r>
              <a:rPr lang="pl-PL" b="1" dirty="0">
                <a:solidFill>
                  <a:srgbClr val="00B050"/>
                </a:solidFill>
              </a:rPr>
              <a:t>podać do publicznej wiadomości informację </a:t>
            </a:r>
            <a:br>
              <a:rPr lang="pl-PL" b="1" dirty="0">
                <a:solidFill>
                  <a:srgbClr val="00B05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o zamiarze i przyczynach takiej decyzji. </a:t>
            </a:r>
          </a:p>
        </p:txBody>
      </p:sp>
    </p:spTree>
    <p:extLst>
      <p:ext uri="{BB962C8B-B14F-4D97-AF65-F5344CB8AC3E}">
        <p14:creationId xmlns:p14="http://schemas.microsoft.com/office/powerpoint/2010/main" val="1345965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6E779-E264-4C90-8394-596C2CBD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421453-4637-4253-AE07-15F2BE88E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64" y="1825625"/>
            <a:ext cx="11847006" cy="48766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Art. 19. 1. Połączenie instytucji kultury </a:t>
            </a:r>
            <a:r>
              <a:rPr lang="pl-PL" dirty="0">
                <a:solidFill>
                  <a:srgbClr val="FF3399"/>
                </a:solidFill>
              </a:rPr>
              <a:t>polega na utworzeniu jednej instytucji, </a:t>
            </a:r>
            <a:br>
              <a:rPr lang="pl-PL" dirty="0">
                <a:solidFill>
                  <a:srgbClr val="FF3399"/>
                </a:solidFill>
              </a:rPr>
            </a:br>
            <a:r>
              <a:rPr lang="pl-PL" dirty="0">
                <a:solidFill>
                  <a:srgbClr val="FF3399"/>
                </a:solidFill>
              </a:rPr>
              <a:t>w której skład wchodzą załogi i mienie należące do instytucji podlegających połączeniu</a:t>
            </a:r>
            <a:r>
              <a:rPr lang="pl-PL" dirty="0"/>
              <a:t>. (…)</a:t>
            </a:r>
          </a:p>
          <a:p>
            <a:pPr marL="0" indent="0" algn="just">
              <a:buNone/>
            </a:pPr>
            <a:r>
              <a:rPr lang="pl-PL" dirty="0"/>
              <a:t>2. Połączenie instytucji kultury następuje </a:t>
            </a:r>
            <a:r>
              <a:rPr lang="pl-PL" dirty="0">
                <a:solidFill>
                  <a:srgbClr val="FF3399"/>
                </a:solidFill>
              </a:rPr>
              <a:t>w drodze aktu wydanego przez organizatora</a:t>
            </a:r>
            <a:r>
              <a:rPr lang="pl-PL" dirty="0"/>
              <a:t>, a także w trybie określonym w art. 21.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b="1" u="sng" dirty="0">
                <a:solidFill>
                  <a:srgbClr val="FF3399"/>
                </a:solidFill>
              </a:rPr>
              <a:t>Akt o połączeniu instytucji kultury zawiera: </a:t>
            </a:r>
          </a:p>
          <a:p>
            <a:pPr marL="514350" indent="-514350" algn="just">
              <a:buAutoNum type="arabicParenR"/>
            </a:pPr>
            <a:r>
              <a:rPr lang="pl-PL" dirty="0"/>
              <a:t>nazwy łączonych instytucji kultury; </a:t>
            </a:r>
          </a:p>
          <a:p>
            <a:pPr marL="514350" indent="-514350" algn="just">
              <a:buAutoNum type="arabicParenR"/>
            </a:pPr>
            <a:r>
              <a:rPr lang="pl-PL" dirty="0"/>
              <a:t>nazwę, rodzaj, siedzibę i przedmiot działania instytucji kultury, powstałej </a:t>
            </a:r>
            <a:br>
              <a:rPr lang="pl-PL" dirty="0"/>
            </a:br>
            <a:r>
              <a:rPr lang="pl-PL" dirty="0"/>
              <a:t>w wyniku połączenia; </a:t>
            </a:r>
          </a:p>
          <a:p>
            <a:pPr marL="514350" indent="-514350" algn="just">
              <a:buAutoNum type="arabicParenR"/>
            </a:pPr>
            <a:r>
              <a:rPr lang="pl-PL" dirty="0"/>
              <a:t>określenie terminu połączenia instytucji kultury; </a:t>
            </a:r>
          </a:p>
          <a:p>
            <a:pPr marL="514350" indent="-514350" algn="just">
              <a:buAutoNum type="arabicParenR"/>
            </a:pPr>
            <a:r>
              <a:rPr lang="pl-PL" dirty="0"/>
              <a:t>ustalenie zasad przejęcia zobowiązań i wierzytelności przez instytucję powstającą w wyniku połączenia.</a:t>
            </a:r>
          </a:p>
          <a:p>
            <a:pPr marL="0" indent="0" algn="just">
              <a:buNone/>
            </a:pPr>
            <a:r>
              <a:rPr lang="pl-PL" dirty="0"/>
              <a:t>4. Statut nowej instytucji kultury powstałej w wyniku połączenia nadaje organizator. Przepisy art. 13 ust. 2 stosuje się odpowiednio.</a:t>
            </a:r>
          </a:p>
          <a:p>
            <a:pPr marL="0" indent="0" algn="just">
              <a:buNone/>
            </a:pPr>
            <a:r>
              <a:rPr lang="pl-PL" dirty="0"/>
              <a:t>5. Z dniem wpisu do rejestru nowo utworzonej instytucji kultury organizator wykreśla z rejestru instytucje kultury, które uległy połączeniu.</a:t>
            </a:r>
          </a:p>
        </p:txBody>
      </p:sp>
    </p:spTree>
    <p:extLst>
      <p:ext uri="{BB962C8B-B14F-4D97-AF65-F5344CB8AC3E}">
        <p14:creationId xmlns:p14="http://schemas.microsoft.com/office/powerpoint/2010/main" val="770496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657F2A-8831-4792-A12A-6D226395B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B8486-2A5F-40A6-9EB4-A7C6050A8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i="0" u="none" strike="noStrike" baseline="0" dirty="0"/>
              <a:t>Art. 21. </a:t>
            </a:r>
            <a:r>
              <a:rPr lang="pl-PL" b="0" i="0" u="none" strike="noStrike" baseline="0" dirty="0"/>
              <a:t>1. Organizatorzy, o których mowa w art. 8 oraz w art. 9, mogą na podstawie umowy zawartej między sobą: </a:t>
            </a:r>
          </a:p>
          <a:p>
            <a:pPr marL="0" indent="0" algn="just">
              <a:buNone/>
            </a:pPr>
            <a:r>
              <a:rPr lang="pl-PL" b="0" i="0" u="none" strike="noStrike" baseline="0" dirty="0"/>
              <a:t>1) tworzyć lub łączyć prowadzone przez nich instytucje kultury; </a:t>
            </a:r>
          </a:p>
          <a:p>
            <a:pPr marL="0" indent="0" algn="just">
              <a:buNone/>
            </a:pPr>
            <a:r>
              <a:rPr lang="pl-PL" b="0" i="0" u="none" strike="noStrike" baseline="0" dirty="0"/>
              <a:t>2) prowadzić jako wspólną instytucję kultury prowadzoną przez jednego z organizatorów instytucji kultury. </a:t>
            </a:r>
          </a:p>
          <a:p>
            <a:pPr marL="0" indent="0" algn="just">
              <a:buNone/>
            </a:pPr>
            <a:r>
              <a:rPr lang="pl-PL" b="0" i="0" u="none" strike="noStrike" baseline="0" dirty="0"/>
              <a:t>1a. Instytucja kultury utworzona na zasadach określonych w ust. 1 pkt 1 jest wspólną instytucją kultury organizatorów, którzy ją utworzyli, chyba że umowa stanowi inaczej.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60609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B4306-C3CC-4BCA-9655-0E60CA61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B229DD-10E3-42F4-B561-FF681BDA5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78977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/>
              <a:t>Art. 20. 1. Podział instytucji kultury polega na </a:t>
            </a:r>
            <a:r>
              <a:rPr lang="pl-PL" dirty="0">
                <a:solidFill>
                  <a:srgbClr val="00B0F0"/>
                </a:solidFill>
              </a:rPr>
              <a:t>utworzeniu dwóch lub więcej instytucji kultury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w oparciu o załogę i mienie należące do instytucji kultury ulegającej podziałowi. </a:t>
            </a:r>
          </a:p>
          <a:p>
            <a:pPr marL="0" indent="0" algn="just">
              <a:buNone/>
            </a:pPr>
            <a:r>
              <a:rPr lang="pl-PL" dirty="0"/>
              <a:t>2. Podział instytucji kultury może również polegać na </a:t>
            </a:r>
            <a:r>
              <a:rPr lang="pl-PL" dirty="0">
                <a:solidFill>
                  <a:srgbClr val="00B0F0"/>
                </a:solidFill>
              </a:rPr>
              <a:t>wyłączeniu z instytucji kultury wyodrębnionej jednostki lub jednostek organizacyjnych w celu włączenia ich do innej instytucji kultury lub utworzenia nowej instytucji kultury w oparciu o pracowników i mienie tej jednostki lub jednostek</a:t>
            </a:r>
            <a:r>
              <a:rPr lang="pl-PL" dirty="0"/>
              <a:t>. Zasady przekazania składników majątkowych ujętych w bilansie wyłączonych jednostek określa organizator. </a:t>
            </a:r>
          </a:p>
          <a:p>
            <a:pPr marL="0" indent="0" algn="just">
              <a:buNone/>
            </a:pPr>
            <a:r>
              <a:rPr lang="pl-PL" dirty="0"/>
              <a:t>3. </a:t>
            </a:r>
            <a:r>
              <a:rPr lang="pl-PL" b="1" u="sng" dirty="0">
                <a:solidFill>
                  <a:srgbClr val="00B0F0"/>
                </a:solidFill>
              </a:rPr>
              <a:t>Akt o podziale instytucji kultury zawiera:</a:t>
            </a:r>
          </a:p>
          <a:p>
            <a:pPr marL="514350" indent="-514350" algn="just">
              <a:buAutoNum type="arabicParenR"/>
            </a:pPr>
            <a:r>
              <a:rPr lang="pl-PL" dirty="0"/>
              <a:t>nazwę dzielonej instytucji kultury; </a:t>
            </a:r>
          </a:p>
          <a:p>
            <a:pPr marL="514350" indent="-514350" algn="just">
              <a:buAutoNum type="arabicParenR"/>
            </a:pPr>
            <a:r>
              <a:rPr lang="pl-PL" dirty="0"/>
              <a:t>nazwę, rodzaj, siedzibę i przedmiot działania instytucji kultury powstałych w wyniku podziału; </a:t>
            </a:r>
          </a:p>
          <a:p>
            <a:pPr marL="514350" indent="-514350" algn="just">
              <a:buAutoNum type="arabicParenR"/>
            </a:pPr>
            <a:r>
              <a:rPr lang="pl-PL" dirty="0"/>
              <a:t>określenie jednostek organizacyjnych wyłączonych w celu utworzenia nowej instytucji kultury lub włączenia do instytucji tworzonych w wyniku podziału; </a:t>
            </a:r>
          </a:p>
          <a:p>
            <a:pPr marL="514350" indent="-514350" algn="just">
              <a:buAutoNum type="arabicParenR"/>
            </a:pPr>
            <a:r>
              <a:rPr lang="pl-PL" dirty="0"/>
              <a:t>ustalenie zasad przejęcia zobowiązań i wierzytelności przez instytucje powstające w wyniku podziału.</a:t>
            </a:r>
          </a:p>
          <a:p>
            <a:pPr marL="0" indent="0" algn="just">
              <a:buNone/>
            </a:pPr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533599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9DD76D-A1AC-4392-BA04-55BBF182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FC67D2-6707-4CF9-A8AD-4A8C9255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825625"/>
            <a:ext cx="11111204" cy="478044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22. 1. </a:t>
            </a:r>
            <a:r>
              <a:rPr lang="pl-PL" dirty="0">
                <a:solidFill>
                  <a:srgbClr val="C00000"/>
                </a:solidFill>
              </a:rPr>
              <a:t>W szczególnie uzasadnionych przypadkach organizator może zlikwidować instytucję kultury. </a:t>
            </a:r>
          </a:p>
          <a:p>
            <a:pPr marL="0" indent="0" algn="just">
              <a:buNone/>
            </a:pPr>
            <a:r>
              <a:rPr lang="pl-PL" dirty="0"/>
              <a:t>2. Organizator jest obowiązany na 6 miesięcy przed wydaniem aktu o likwidacji instytucji kultury </a:t>
            </a:r>
            <a:r>
              <a:rPr lang="pl-PL" dirty="0">
                <a:solidFill>
                  <a:srgbClr val="C00000"/>
                </a:solidFill>
              </a:rPr>
              <a:t>podać do publicznej wiadomości informację o zamiarze </a:t>
            </a:r>
            <a:br>
              <a:rPr lang="pl-PL" dirty="0">
                <a:solidFill>
                  <a:srgbClr val="C00000"/>
                </a:solidFill>
              </a:rPr>
            </a:br>
            <a:r>
              <a:rPr lang="pl-PL" dirty="0">
                <a:solidFill>
                  <a:srgbClr val="C00000"/>
                </a:solidFill>
              </a:rPr>
              <a:t>i przyczynach likwidacji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3. W przypadku likwidacji instytucji kultury z powodu braku środków finansowych, celem informacji, o której mowa w ust. 2, powinno być, między innymi, stworzenie możliwości podjęcia działań do zgromadzenia tych środków, które umożliwią dalsze funkcjonowanie instytucji. </a:t>
            </a:r>
          </a:p>
          <a:p>
            <a:pPr marL="0" indent="0" algn="just">
              <a:buNone/>
            </a:pPr>
            <a:r>
              <a:rPr lang="pl-PL" dirty="0"/>
              <a:t>Art. 23. Akt o likwidacji instytucji kultury stanowi podstawę do wykreślenia jej </a:t>
            </a:r>
            <a:br>
              <a:rPr lang="pl-PL" dirty="0"/>
            </a:br>
            <a:r>
              <a:rPr lang="pl-PL" dirty="0"/>
              <a:t>z rejestru. </a:t>
            </a:r>
          </a:p>
          <a:p>
            <a:pPr marL="0" indent="0" algn="just">
              <a:buNone/>
            </a:pPr>
            <a:r>
              <a:rPr lang="pl-PL" dirty="0"/>
              <a:t>Art. 24. Zobowiązania i wierzytelności likwidowanej instytucji kultury </a:t>
            </a:r>
            <a:r>
              <a:rPr lang="pl-PL" dirty="0">
                <a:solidFill>
                  <a:srgbClr val="C00000"/>
                </a:solidFill>
              </a:rPr>
              <a:t>przejmuje organizator.</a:t>
            </a:r>
          </a:p>
        </p:txBody>
      </p:sp>
    </p:spTree>
    <p:extLst>
      <p:ext uri="{BB962C8B-B14F-4D97-AF65-F5344CB8AC3E}">
        <p14:creationId xmlns:p14="http://schemas.microsoft.com/office/powerpoint/2010/main" val="257119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A386FC-29E5-4E7C-A5EF-720D137E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Przepisy </a:t>
            </a:r>
            <a:r>
              <a:rPr lang="pl-PL" i="1" dirty="0"/>
              <a:t>lex </a:t>
            </a:r>
            <a:r>
              <a:rPr lang="pl-PL" i="1" dirty="0" err="1"/>
              <a:t>specialis</a:t>
            </a:r>
            <a:r>
              <a:rPr lang="pl-PL" i="1" dirty="0"/>
              <a:t> - </a:t>
            </a:r>
            <a:r>
              <a:rPr lang="pl-PL" dirty="0"/>
              <a:t>przykłady</a:t>
            </a:r>
            <a:endParaRPr lang="pl-PL" i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E4CFDF-2E04-4CDE-9F9D-1357D9078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30695"/>
            <a:ext cx="12117355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Ustawa z dnia 21 listopada 1996 r. o muzeach (Dz. U. z 2022 r., poz. 385);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400" dirty="0"/>
              <a:t>Ustawa z dnia 27 czerwca 1997 r. o bibliotekach (Dz. U. z 2019 r., poz. 1479).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CDDA46-EA31-46B4-8BF7-55F3B9F4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62514" y="0"/>
            <a:ext cx="4629486" cy="316107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C3BA103-0BC0-42D5-BC4E-D0BC36645589}"/>
              </a:ext>
            </a:extLst>
          </p:cNvPr>
          <p:cNvSpPr txBox="1"/>
          <p:nvPr/>
        </p:nvSpPr>
        <p:spPr>
          <a:xfrm>
            <a:off x="8249265" y="6982434"/>
            <a:ext cx="2868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it.wikipedia.org/wiki/File:Weatherlight_icon.sv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  <p:pic>
        <p:nvPicPr>
          <p:cNvPr id="8" name="Obraz 7" descr="Obraz zawierający obiekt, rysunek&#10;&#10;Opis wygenerowany automatycznie">
            <a:extLst>
              <a:ext uri="{FF2B5EF4-FFF2-40B4-BE49-F238E27FC236}">
                <a16:creationId xmlns:a16="http://schemas.microsoft.com/office/drawing/2014/main" id="{ADBD5BEA-0ABD-4721-9591-B43535299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47966" y="4180213"/>
            <a:ext cx="2901820" cy="290182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2376622-0BDF-4411-A9D7-EE18FD01FC14}"/>
              </a:ext>
            </a:extLst>
          </p:cNvPr>
          <p:cNvSpPr txBox="1"/>
          <p:nvPr/>
        </p:nvSpPr>
        <p:spPr>
          <a:xfrm>
            <a:off x="1454020" y="7215193"/>
            <a:ext cx="2063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s://en.wikipedia.org/wiki/File:Map_symbol_museum.sv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411049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FAD435-3380-41EB-8DEC-59D86B7C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889F4-C2AC-4137-BFA1-2A7B74028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25a. 1. Instytucja kultury utworzona w trybie określonym w art. 18 ust. 1 albo art. 20 ust. 1 albo przekazana w trybie art. 21a ust. 2 albo ust. 2a, </a:t>
            </a:r>
            <a:r>
              <a:rPr lang="pl-PL" b="1" dirty="0"/>
              <a:t>wstępuje we wszystkie stosunki prawne, których podmiotem była łączona, dzielona albo przekazywana instytucja</a:t>
            </a:r>
            <a:r>
              <a:rPr lang="pl-PL" dirty="0"/>
              <a:t>, bez względu na charakter prawny tych stosunków, </a:t>
            </a:r>
            <a:r>
              <a:rPr lang="pl-PL" b="1" dirty="0">
                <a:solidFill>
                  <a:srgbClr val="009999"/>
                </a:solidFill>
              </a:rPr>
              <a:t>w szczególności pozostaje podmiotem zezwoleń, koncesji oraz ulg, które zostały przyznane tej instytucji przed jej przekształceniem</a:t>
            </a:r>
            <a:r>
              <a:rPr lang="pl-PL" dirty="0"/>
              <a:t>, chyba że ustawa lub decyzja o udzieleniu zezwolenia, koncesji albo ulgi stanowi inaczej.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641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82C0D0-CF00-4762-B17C-FAF330B6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bibliotekach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45B254-6415-4348-B746-61653FFEC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825625"/>
            <a:ext cx="11810999" cy="49657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400" dirty="0"/>
              <a:t>Art. 13. 1. </a:t>
            </a:r>
            <a:r>
              <a:rPr lang="pl-PL" sz="2400" b="1" dirty="0">
                <a:solidFill>
                  <a:srgbClr val="DA98C4"/>
                </a:solidFill>
              </a:rPr>
              <a:t>Organizator może dokonać połączenia, podziału lub likwidacji biblioteki. </a:t>
            </a:r>
          </a:p>
          <a:p>
            <a:pPr marL="0" indent="0" algn="just">
              <a:buNone/>
            </a:pPr>
            <a:r>
              <a:rPr lang="pl-PL" sz="2400" dirty="0"/>
              <a:t>2. </a:t>
            </a:r>
            <a:r>
              <a:rPr lang="pl-PL" sz="2400" b="1" dirty="0"/>
              <a:t>Organizator jest obowiązany na 6 miesięcy przed dniem wydania aktu o połączeniu, podziale lub likwidacji biblioteki podać do publicznej wiadomości informację o swoim zamiarze wraz z uzasadnieniem. </a:t>
            </a:r>
            <a:r>
              <a:rPr lang="pl-PL" sz="2400" dirty="0"/>
              <a:t>Obowiązek ten dotyczy również zmiany statutu biblioteki w części dotyczącej zakresu działania i lokalizacji filii oraz oddziałów. </a:t>
            </a:r>
          </a:p>
          <a:p>
            <a:pPr marL="0" indent="0" algn="just">
              <a:buNone/>
            </a:pPr>
            <a:r>
              <a:rPr lang="pl-PL" sz="2400" dirty="0"/>
              <a:t>3. (uchylony) </a:t>
            </a:r>
          </a:p>
          <a:p>
            <a:pPr marL="0" indent="0" algn="just">
              <a:buNone/>
            </a:pPr>
            <a:r>
              <a:rPr lang="pl-PL" sz="2400" dirty="0"/>
              <a:t>4. Połączenie, podział lub likwidacja biblioteki wchodzącej w skład ogólnokrajowej sieci bibliotecznej następuje po zasięgnięciu przez organizatora opinii jednostki sprawującej nadzór merytoryczny nad działalnością biblioteki. Przepis ten stosuje się odpowiednio do filii bibliotecznych. </a:t>
            </a:r>
          </a:p>
          <a:p>
            <a:pPr marL="0" indent="0" algn="just">
              <a:buNone/>
            </a:pPr>
            <a:r>
              <a:rPr lang="pl-PL" sz="2400" dirty="0"/>
              <a:t>5. Przepisów ust. 2–4 nie stosuje się do bibliotek wchodzących w skład innej jednostki organizacyjnej. </a:t>
            </a:r>
          </a:p>
          <a:p>
            <a:pPr marL="0" indent="0" algn="just">
              <a:buNone/>
            </a:pPr>
            <a:r>
              <a:rPr lang="pl-PL" sz="2400" dirty="0"/>
              <a:t>6. Przepisów ust. 1–4 nie stosuje się do bibliotek szkolnych i pedagogicznych. </a:t>
            </a:r>
          </a:p>
          <a:p>
            <a:pPr marL="0" indent="0" algn="just">
              <a:buNone/>
            </a:pPr>
            <a:r>
              <a:rPr lang="pl-PL" sz="2400" dirty="0"/>
              <a:t>7. Biblioteki publiczne mogą być, z zastrzeżeniem art. 19, łączone z innymi instytucjami kultury, jeżeli połączenie nie spowoduje uszczerbku w wykonywaniu dotychczasowych zadań. </a:t>
            </a:r>
          </a:p>
          <a:p>
            <a:pPr marL="0" indent="0" algn="just">
              <a:buNone/>
            </a:pPr>
            <a:r>
              <a:rPr lang="pl-PL" sz="2400" dirty="0"/>
              <a:t>8. Połączenie, o którym mowa w ust. 7, wymaga zasięgnięcia opinii Rady i właściwej wojewódzkiej biblioteki publicznej oraz wydania zgody przez ministra właściwego do spraw kultury i ochrony dziedzictwa narodowego.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63656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24E17D-F55F-4AE2-9B76-94556247F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muzeach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D54DFE-12ED-44C7-91D7-33489157A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5a. 1. </a:t>
            </a:r>
            <a:r>
              <a:rPr lang="pl-PL" b="1" dirty="0">
                <a:solidFill>
                  <a:srgbClr val="009999"/>
                </a:solidFill>
              </a:rPr>
              <a:t>Muzeum może być łączone z innymi instytucjami kultury </a:t>
            </a:r>
            <a:r>
              <a:rPr lang="pl-PL" dirty="0"/>
              <a:t>działającymi na podstawie przepisów o organizowaniu działalności kulturalnej, </a:t>
            </a:r>
            <a:r>
              <a:rPr lang="pl-PL" b="1" dirty="0">
                <a:solidFill>
                  <a:srgbClr val="009999"/>
                </a:solidFill>
              </a:rPr>
              <a:t>jeżeli połączenie nie spowoduje uszczerbku w wykonywaniu dotychczasowych zadań. </a:t>
            </a:r>
          </a:p>
          <a:p>
            <a:pPr marL="0" indent="0" algn="just">
              <a:buNone/>
            </a:pPr>
            <a:r>
              <a:rPr lang="pl-PL" dirty="0"/>
              <a:t>2. Połączenie, o którym mowa w ust. 1, może nastąpić po pozytywnym zaopiniowaniu przez Radę do Spraw Muzeów i Miejsc Pamięci Narodowej, zwaną dalej „Radą do Spraw Muzeów”.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089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48112A-C348-4F50-812C-BD7400A8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PRACOWNICY INSTYTUCJI KULTURY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1DD9BC-6941-4A14-9633-DE70F7AF8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215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26a </a:t>
            </a:r>
            <a:r>
              <a:rPr lang="pl-PL" dirty="0" err="1"/>
              <a:t>uopdk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1. </a:t>
            </a:r>
            <a:r>
              <a:rPr lang="pl-PL" u="sng" dirty="0"/>
              <a:t>W sprawach nieuregulowanych w ustawie </a:t>
            </a:r>
            <a:r>
              <a:rPr lang="pl-PL" dirty="0"/>
              <a:t>do pracowników instytucji kultury </a:t>
            </a:r>
            <a:r>
              <a:rPr lang="pl-PL" b="1" dirty="0">
                <a:solidFill>
                  <a:srgbClr val="66FFCC"/>
                </a:solidFill>
              </a:rPr>
              <a:t>stosuje się przepisy Kodeksu pracy. </a:t>
            </a:r>
          </a:p>
          <a:p>
            <a:pPr marL="0" indent="0" algn="just">
              <a:buNone/>
            </a:pPr>
            <a:r>
              <a:rPr lang="pl-PL" dirty="0"/>
              <a:t>2. Osoba zatrudniona w instytucji kultury do wykonywania pracy polegającej na tworzeniu, opracowywaniu lub artystycznym wykonywaniu utworów w dziedzinie teatru, muzyki, tańca, filmu lub innych sztuk audiowizualnych jest </a:t>
            </a:r>
            <a:r>
              <a:rPr lang="pl-PL" b="1" u="sng" dirty="0">
                <a:solidFill>
                  <a:srgbClr val="FFC000"/>
                </a:solidFill>
              </a:rPr>
              <a:t>pracownikiem artystycznym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818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DE6D66-652C-4129-9A81-D6CD910F7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C507BD-00FF-4183-A52A-51FBC48EA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216" y="2609396"/>
            <a:ext cx="11017898" cy="4351338"/>
          </a:xfrm>
        </p:spPr>
        <p:txBody>
          <a:bodyPr/>
          <a:lstStyle/>
          <a:p>
            <a:pPr algn="just"/>
            <a:r>
              <a:rPr lang="pl-PL" dirty="0"/>
              <a:t>PEWNE MODYFIKACJE WYNIKAJĄ ZE SPECYFIKI PRACY W INSTYTUCJACH KULTURY;</a:t>
            </a:r>
          </a:p>
          <a:p>
            <a:pPr algn="just"/>
            <a:r>
              <a:rPr lang="pl-PL" dirty="0"/>
              <a:t>BARDZIEJ ELASTYCZNY SPOSÓB PLANOWANIA SYSTEMU PRACY, ROZLICZANIA CZASU PRACY ITP.</a:t>
            </a:r>
          </a:p>
        </p:txBody>
      </p:sp>
    </p:spTree>
    <p:extLst>
      <p:ext uri="{BB962C8B-B14F-4D97-AF65-F5344CB8AC3E}">
        <p14:creationId xmlns:p14="http://schemas.microsoft.com/office/powerpoint/2010/main" val="3615221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9C63F5-9E61-4BC8-8D1D-56725B6A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1C6BA3-916F-4D1B-9488-922998D52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48830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/>
              <a:t>Art. 26b. 1. </a:t>
            </a:r>
            <a:r>
              <a:rPr lang="pl-PL" dirty="0">
                <a:solidFill>
                  <a:srgbClr val="3399FF"/>
                </a:solidFill>
              </a:rPr>
              <a:t>Okres rozliczeniowy czasu pracy w instytucji kultury</a:t>
            </a:r>
            <a:r>
              <a:rPr lang="pl-PL" dirty="0"/>
              <a:t> może, </a:t>
            </a:r>
            <a:br>
              <a:rPr lang="pl-PL" dirty="0"/>
            </a:br>
            <a:r>
              <a:rPr lang="pl-PL" dirty="0"/>
              <a:t>z uzasadnionych przyczyn dotyczących organizacji pracy oraz pod warunkiem przestrzegania ogólnych zasad dotyczących bezpieczeństwa i ochrony zdrowia pracowników, </a:t>
            </a:r>
            <a:r>
              <a:rPr lang="pl-PL" dirty="0">
                <a:solidFill>
                  <a:srgbClr val="3399FF"/>
                </a:solidFill>
              </a:rPr>
              <a:t>zostać przedłużony do 12 miesięcy.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r>
              <a:rPr lang="pl-PL" dirty="0"/>
              <a:t>2. Ustalenie przedłużonego okresu rozliczeniowego w zakresie i w granicach określonych w ust. 1 następuje na podstawie: </a:t>
            </a:r>
          </a:p>
          <a:p>
            <a:pPr marL="0" indent="0" algn="just">
              <a:buNone/>
            </a:pPr>
            <a:r>
              <a:rPr lang="pl-PL" dirty="0"/>
              <a:t>1) </a:t>
            </a:r>
            <a:r>
              <a:rPr lang="pl-PL" u="sng" dirty="0"/>
              <a:t>układu zbiorowego pracy</a:t>
            </a:r>
            <a:r>
              <a:rPr lang="pl-PL" dirty="0"/>
              <a:t>, jeżeli został zawarty w danej instytucji kultury, albo </a:t>
            </a:r>
          </a:p>
          <a:p>
            <a:pPr marL="0" indent="0" algn="just">
              <a:buNone/>
            </a:pPr>
            <a:r>
              <a:rPr lang="pl-PL" dirty="0"/>
              <a:t>2) </a:t>
            </a:r>
            <a:r>
              <a:rPr lang="pl-PL" u="sng" dirty="0"/>
              <a:t>porozumienia zawartego pomiędzy pracodawcą i pracownikami</a:t>
            </a:r>
            <a:r>
              <a:rPr lang="pl-PL" dirty="0"/>
              <a:t>, w trybie przyjętym u danego pracodawcy, po uprzednim zawiadomieniu właściwego inspektora pracy. </a:t>
            </a:r>
          </a:p>
          <a:p>
            <a:pPr marL="0" indent="0" algn="just">
              <a:buNone/>
            </a:pPr>
            <a:r>
              <a:rPr lang="pl-PL" dirty="0"/>
              <a:t>3. Rozkłady czasu pracy pracowników są ustalane na okresy nie krótsze niż 2 tygodnie.</a:t>
            </a:r>
          </a:p>
        </p:txBody>
      </p:sp>
    </p:spTree>
    <p:extLst>
      <p:ext uri="{BB962C8B-B14F-4D97-AF65-F5344CB8AC3E}">
        <p14:creationId xmlns:p14="http://schemas.microsoft.com/office/powerpoint/2010/main" val="249131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89A3BC-047D-47FA-94ED-381874C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9A5217-F04E-426D-8E44-F43D4774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Art. 129 § 1 KP</a:t>
            </a:r>
          </a:p>
          <a:p>
            <a:pPr marL="0" indent="0" algn="just">
              <a:buNone/>
            </a:pPr>
            <a:r>
              <a:rPr lang="pl-PL" dirty="0"/>
              <a:t>Czas pracy nie może przekraczać 8 godzin na dobę i przeciętnie 40 godzin w przeciętnie pięciodniowym tygodniu pracy </a:t>
            </a:r>
            <a:r>
              <a:rPr lang="pl-PL" b="1" u="sng" dirty="0">
                <a:solidFill>
                  <a:srgbClr val="66FFCC"/>
                </a:solidFill>
              </a:rPr>
              <a:t>w przyjętym okresie rozliczeniowym nieprzekraczającym 4 miesięcy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z zastrzeżeniem art. 135–138, 143 i 144.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(…)</a:t>
            </a:r>
          </a:p>
        </p:txBody>
      </p:sp>
    </p:spTree>
    <p:extLst>
      <p:ext uri="{BB962C8B-B14F-4D97-AF65-F5344CB8AC3E}">
        <p14:creationId xmlns:p14="http://schemas.microsoft.com/office/powerpoint/2010/main" val="2007350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A2B1FB-3A4C-44DF-85DF-B01B6C8B5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2D8B6D-EF2D-4827-85F6-651C0DAD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Art. 26e </a:t>
            </a:r>
            <a:r>
              <a:rPr lang="pl-PL" dirty="0" err="1"/>
              <a:t>uopdk</a:t>
            </a:r>
            <a:endParaRPr lang="pl-PL" dirty="0"/>
          </a:p>
          <a:p>
            <a:pPr marL="0" indent="0" algn="just">
              <a:buNone/>
            </a:pPr>
            <a:r>
              <a:rPr lang="pl-PL" dirty="0"/>
              <a:t>Do pracowników instytucji kultury </a:t>
            </a:r>
            <a:r>
              <a:rPr lang="pl-PL" dirty="0">
                <a:solidFill>
                  <a:srgbClr val="FF0000"/>
                </a:solidFill>
              </a:rPr>
              <a:t>nie stosuje się przepisu art. 151</a:t>
            </a:r>
            <a:r>
              <a:rPr lang="pl-PL" baseline="30000" dirty="0">
                <a:solidFill>
                  <a:srgbClr val="FF0000"/>
                </a:solidFill>
              </a:rPr>
              <a:t>12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zdanie pierwsze Kodeksu pracy.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 151</a:t>
            </a:r>
            <a:r>
              <a:rPr lang="pl-PL" baseline="30000" dirty="0"/>
              <a:t>12</a:t>
            </a:r>
            <a:r>
              <a:rPr lang="pl-PL" dirty="0"/>
              <a:t> KP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Pracownik pracujący w niedziele powinien korzystać co najmniej raz na 4 tygodnie z niedzieli wolnej od pracy. </a:t>
            </a:r>
            <a:r>
              <a:rPr lang="pl-PL" dirty="0"/>
              <a:t>Nie dotyczy to pracownika zatrudnionego w systemie czasu pracy, o którym mowa w art. 144. </a:t>
            </a:r>
          </a:p>
        </p:txBody>
      </p:sp>
    </p:spTree>
    <p:extLst>
      <p:ext uri="{BB962C8B-B14F-4D97-AF65-F5344CB8AC3E}">
        <p14:creationId xmlns:p14="http://schemas.microsoft.com/office/powerpoint/2010/main" val="2706334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4785E4-0AFF-457F-9C0A-D31C3981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ECE696-8E76-48C9-8F1B-C208721C9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788303"/>
            <a:ext cx="11167188" cy="463115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26c. 1. Jeżeli jest to </a:t>
            </a:r>
            <a:r>
              <a:rPr lang="pl-PL" u="sng" dirty="0"/>
              <a:t>uzasadnione rodzajem pracy lub jej organizacją</a:t>
            </a:r>
            <a:r>
              <a:rPr lang="pl-PL" dirty="0"/>
              <a:t>, do pracowników instytucji kultury </a:t>
            </a:r>
            <a:r>
              <a:rPr lang="pl-PL" dirty="0">
                <a:solidFill>
                  <a:srgbClr val="7030A0"/>
                </a:solidFill>
              </a:rPr>
              <a:t>może być stosowany przerywany czas pracy</a:t>
            </a:r>
            <a:r>
              <a:rPr lang="pl-PL" dirty="0"/>
              <a:t>, według z góry ustalonego rozkładu, przewidującego nie więcej niż jedną przerwę w pracy w ciągu doby, trwającą nie dłużej niż 5 godzin. </a:t>
            </a:r>
          </a:p>
          <a:p>
            <a:pPr marL="0" indent="0" algn="just">
              <a:buNone/>
            </a:pPr>
            <a:r>
              <a:rPr lang="pl-PL" dirty="0"/>
              <a:t>2. Przerwa, o której mowa w ust. 1, </a:t>
            </a:r>
            <a:r>
              <a:rPr lang="pl-PL" dirty="0">
                <a:solidFill>
                  <a:srgbClr val="FF0000"/>
                </a:solidFill>
              </a:rPr>
              <a:t>nie jest wliczana do czasu pracy</a:t>
            </a:r>
            <a:r>
              <a:rPr lang="pl-PL" dirty="0"/>
              <a:t>. (…)</a:t>
            </a:r>
          </a:p>
          <a:p>
            <a:pPr marL="0" indent="0" algn="just">
              <a:buNone/>
            </a:pPr>
            <a:r>
              <a:rPr lang="pl-PL" dirty="0"/>
              <a:t>Art. 26d. Pracownikom instytucji kultury mogą być udzielane dni wolne od pracy, wynikające z rozkładu czasu pracy w pięciodniowym tygodniu pracy, łącznie z urlopem wypoczynkowym.</a:t>
            </a:r>
          </a:p>
        </p:txBody>
      </p:sp>
    </p:spTree>
    <p:extLst>
      <p:ext uri="{BB962C8B-B14F-4D97-AF65-F5344CB8AC3E}">
        <p14:creationId xmlns:p14="http://schemas.microsoft.com/office/powerpoint/2010/main" val="15385976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0A66A-2C61-466F-87BD-79C3ACB8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FF1899-50F7-4FCD-BA5B-D76367BEB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Art. 31a </a:t>
            </a:r>
            <a:r>
              <a:rPr lang="pl-PL" b="1" dirty="0" err="1"/>
              <a:t>uopdk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4. </a:t>
            </a:r>
            <a:r>
              <a:rPr lang="pl-PL" u="sng" dirty="0">
                <a:solidFill>
                  <a:srgbClr val="00B0F0"/>
                </a:solidFill>
              </a:rPr>
              <a:t>Podjęcie przez pracownika artystycznego dodatkowego zatrudnienia lub zajęć na rzecz innego podmiotu</a:t>
            </a:r>
            <a:r>
              <a:rPr lang="pl-PL" dirty="0"/>
              <a:t> wymaga uzyskania </a:t>
            </a:r>
            <a:r>
              <a:rPr lang="pl-PL" b="1" dirty="0">
                <a:solidFill>
                  <a:srgbClr val="FF3399"/>
                </a:solidFill>
              </a:rPr>
              <a:t>zgody pracodawcy</a:t>
            </a:r>
            <a:r>
              <a:rPr lang="pl-PL" dirty="0"/>
              <a:t>, o ile dodatkowe zatrudnienie lub zajęcia mogłyby kolidować z wykonywaniem przez pracownika obowiązków wynikających ze stosunku pracy. </a:t>
            </a:r>
          </a:p>
          <a:p>
            <a:pPr marL="0" indent="0">
              <a:buNone/>
            </a:pPr>
            <a:r>
              <a:rPr lang="pl-PL" dirty="0"/>
              <a:t>5. Pracodawca może uzależnić udzielenie zgody na podjęcie przez pracownika artystycznego dodatkowego zatrudnienia lub zajęć na rzecz innego podmiotu od uzyskania zobowiązania tego podmiotu do pokrycia kosztów, które pracodawca poniesie w związku z wykonywaniem przez pracownika dodatkowego zatrudnienia lub zajęć, w szczególności z tytułu odwołania spektaklu lub koncertu, zaangażowania nowego wykonawcy lub przeprowadzenia dodatkowych prób. </a:t>
            </a:r>
          </a:p>
          <a:p>
            <a:pPr marL="0" indent="0" algn="just">
              <a:buNone/>
            </a:pPr>
            <a:r>
              <a:rPr lang="pl-PL" dirty="0"/>
              <a:t>6. Wykonywanie dodatkowego zatrudnienia lub innych zajęć </a:t>
            </a:r>
            <a:r>
              <a:rPr lang="pl-PL" dirty="0">
                <a:solidFill>
                  <a:srgbClr val="00B050"/>
                </a:solidFill>
              </a:rPr>
              <a:t>bez uzyskania zgody</a:t>
            </a:r>
            <a:r>
              <a:rPr lang="pl-PL" dirty="0"/>
              <a:t>, </a:t>
            </a:r>
            <a:br>
              <a:rPr lang="pl-PL" dirty="0"/>
            </a:br>
            <a:r>
              <a:rPr lang="pl-PL" dirty="0"/>
              <a:t>o której mowa w ust. 4, </a:t>
            </a:r>
            <a:r>
              <a:rPr lang="pl-PL" u="sng" dirty="0">
                <a:solidFill>
                  <a:srgbClr val="00B050"/>
                </a:solidFill>
              </a:rPr>
              <a:t>może stanowić podstawę do rozwiązania stosunku pracy bez wypowiedzenia z winy pracownika.</a:t>
            </a:r>
          </a:p>
        </p:txBody>
      </p:sp>
    </p:spTree>
    <p:extLst>
      <p:ext uri="{BB962C8B-B14F-4D97-AF65-F5344CB8AC3E}">
        <p14:creationId xmlns:p14="http://schemas.microsoft.com/office/powerpoint/2010/main" val="269160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8D0D1-5FDC-4150-9C65-CDD86DAF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LEGALNA DZIAŁALNOŚCI KULTURALNEJ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54B371-A507-4A5C-ABA5-2EADE1FE7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825625"/>
            <a:ext cx="11239500" cy="4667250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Art. 1 ust. 1 </a:t>
            </a:r>
            <a:r>
              <a:rPr lang="pl-PL" b="1" dirty="0" err="1"/>
              <a:t>uopdk</a:t>
            </a:r>
            <a:endParaRPr lang="pl-PL" b="1" dirty="0"/>
          </a:p>
          <a:p>
            <a:pPr marL="0" indent="0" algn="just">
              <a:buNone/>
            </a:pPr>
            <a:r>
              <a:rPr lang="pl-PL" dirty="0"/>
              <a:t>Działalność kulturalna w rozumieniu niniejszej ustawy polega na </a:t>
            </a:r>
            <a:r>
              <a:rPr lang="pl-PL" b="1" dirty="0">
                <a:solidFill>
                  <a:srgbClr val="FFC000"/>
                </a:solidFill>
              </a:rPr>
              <a:t>tworzeniu, upowszechnianiu i ochronie kultury.</a:t>
            </a:r>
          </a:p>
          <a:p>
            <a:pPr marL="0" indent="0" algn="just">
              <a:buNone/>
            </a:pPr>
            <a:endParaRPr lang="pl-PL" b="1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Ustawowa definicja działalności kulturalnej wiąże to pojęcie z celem, w jakim ta działalność jest podejmowana i realizowana.</a:t>
            </a: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DE001E6B-DFCC-466A-BF26-5F6BFC37C3FD}"/>
              </a:ext>
            </a:extLst>
          </p:cNvPr>
          <p:cNvSpPr/>
          <p:nvPr/>
        </p:nvSpPr>
        <p:spPr>
          <a:xfrm>
            <a:off x="4021494" y="3144416"/>
            <a:ext cx="307910" cy="1147666"/>
          </a:xfrm>
          <a:prstGeom prst="downArrow">
            <a:avLst/>
          </a:prstGeom>
          <a:solidFill>
            <a:srgbClr val="DA98C4"/>
          </a:solidFill>
          <a:ln w="762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A76B001-8932-4FEE-B992-0C852453CFE1}"/>
              </a:ext>
            </a:extLst>
          </p:cNvPr>
          <p:cNvSpPr txBox="1"/>
          <p:nvPr/>
        </p:nvSpPr>
        <p:spPr>
          <a:xfrm>
            <a:off x="1399592" y="4427019"/>
            <a:ext cx="6643396" cy="646331"/>
          </a:xfrm>
          <a:prstGeom prst="rect">
            <a:avLst/>
          </a:prstGeom>
          <a:noFill/>
          <a:ln w="444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Definicja legalna działalności kulturalnej ma charakter ogólny, użyto w niej niedookreślonego pojęcia „kultura” – charakter relatywny</a:t>
            </a:r>
          </a:p>
        </p:txBody>
      </p:sp>
    </p:spTree>
    <p:extLst>
      <p:ext uri="{BB962C8B-B14F-4D97-AF65-F5344CB8AC3E}">
        <p14:creationId xmlns:p14="http://schemas.microsoft.com/office/powerpoint/2010/main" val="356277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E703F-B2AC-402D-9D5C-D0DEBDE11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B5280A-D5B6-47F7-803A-7BA4ED632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1. Uchwała w sprawie zamiaru połączenia samorządowych instytucji kultury (1) oraz uchwała w sprawie połączenia samorządowych instytucji kultury (2) wraz z aktem o połączeniu instytucji kultury (3).</a:t>
            </a:r>
          </a:p>
        </p:txBody>
      </p:sp>
    </p:spTree>
    <p:extLst>
      <p:ext uri="{BB962C8B-B14F-4D97-AF65-F5344CB8AC3E}">
        <p14:creationId xmlns:p14="http://schemas.microsoft.com/office/powerpoint/2010/main" val="1331636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1570E8-1DEB-41DA-9E0F-41B28BA5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ORGANIZOWANIE IMPREZ ARTYSTYCZNYCH </a:t>
            </a:r>
            <a:br>
              <a:rPr lang="pl-PL" dirty="0"/>
            </a:br>
            <a:r>
              <a:rPr lang="pl-PL" dirty="0"/>
              <a:t>I ROZRYWKOWYCH</a:t>
            </a:r>
          </a:p>
        </p:txBody>
      </p:sp>
      <p:pic>
        <p:nvPicPr>
          <p:cNvPr id="5" name="Symbol zastępczy zawartości 4" descr="Balony">
            <a:extLst>
              <a:ext uri="{FF2B5EF4-FFF2-40B4-BE49-F238E27FC236}">
                <a16:creationId xmlns:a16="http://schemas.microsoft.com/office/drawing/2014/main" id="{F2B843B2-1544-4E94-948D-87BDF54FA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3423" y="239954"/>
            <a:ext cx="1860754" cy="1860754"/>
          </a:xfrm>
        </p:spPr>
      </p:pic>
      <p:pic>
        <p:nvPicPr>
          <p:cNvPr id="7" name="Grafika 6" descr="Taniec">
            <a:extLst>
              <a:ext uri="{FF2B5EF4-FFF2-40B4-BE49-F238E27FC236}">
                <a16:creationId xmlns:a16="http://schemas.microsoft.com/office/drawing/2014/main" id="{0660704E-E9A9-45DB-A97B-247B6DE6A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8698" y="857760"/>
            <a:ext cx="1459646" cy="1459646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DA8EBBC-F22D-439F-8CD3-E2B741EF46D9}"/>
              </a:ext>
            </a:extLst>
          </p:cNvPr>
          <p:cNvSpPr txBox="1"/>
          <p:nvPr/>
        </p:nvSpPr>
        <p:spPr>
          <a:xfrm>
            <a:off x="326572" y="2100708"/>
            <a:ext cx="1171924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Art. 34. 1. Imprezy artystyczne lub rozrywkowe organizowane w ramach działalności kulturalnej przez podmioty, o których mowa w art. 3, </a:t>
            </a:r>
            <a:r>
              <a:rPr lang="pl-PL" sz="2000" u="sng" dirty="0">
                <a:solidFill>
                  <a:srgbClr val="FF3399"/>
                </a:solidFill>
              </a:rPr>
              <a:t>odbywające się poza stałą siedzibą albo w sposób objazdowy</a:t>
            </a:r>
            <a:r>
              <a:rPr lang="pl-PL" sz="2000" dirty="0"/>
              <a:t>, wymagają </a:t>
            </a:r>
            <a:r>
              <a:rPr lang="pl-PL" sz="2000" b="1" dirty="0">
                <a:solidFill>
                  <a:srgbClr val="00B050"/>
                </a:solidFill>
              </a:rPr>
              <a:t>zawiadomienia organu gminy właściwej ze względu na miejsce imprezy</a:t>
            </a:r>
            <a:r>
              <a:rPr lang="pl-PL" sz="2000" dirty="0"/>
              <a:t>. </a:t>
            </a:r>
          </a:p>
          <a:p>
            <a:pPr algn="just"/>
            <a:r>
              <a:rPr lang="pl-PL" sz="2000" dirty="0"/>
              <a:t>2. </a:t>
            </a:r>
            <a:r>
              <a:rPr lang="pl-PL" sz="2000" u="sng" dirty="0"/>
              <a:t>Zawiadomienie powinno zawierać następujące dane: </a:t>
            </a:r>
          </a:p>
          <a:p>
            <a:pPr marL="342900" indent="-342900" algn="just">
              <a:buAutoNum type="arabicParenR"/>
            </a:pPr>
            <a:r>
              <a:rPr lang="pl-PL" sz="2000" dirty="0"/>
              <a:t>imię, nazwisko lub nazwę podmiotu organizującego imprezę artystyczną lub rozrywkową, siedzibę </a:t>
            </a:r>
            <a:br>
              <a:rPr lang="pl-PL" sz="2000" dirty="0"/>
            </a:br>
            <a:r>
              <a:rPr lang="pl-PL" sz="2000" dirty="0"/>
              <a:t>i adres do korespondencji; </a:t>
            </a:r>
          </a:p>
          <a:p>
            <a:pPr marL="342900" indent="-342900" algn="just">
              <a:buAutoNum type="arabicParenR"/>
            </a:pPr>
            <a:r>
              <a:rPr lang="pl-PL" sz="2000" dirty="0"/>
              <a:t>rodzaj i charakter imprezy; </a:t>
            </a:r>
          </a:p>
          <a:p>
            <a:pPr marL="342900" indent="-342900" algn="just">
              <a:buAutoNum type="arabicParenR"/>
            </a:pPr>
            <a:r>
              <a:rPr lang="pl-PL" sz="2000" dirty="0"/>
              <a:t>miejsce, datę, godzinę rozpoczęcia, planowany czas trwania, przewidywaną liczbę uczestników; </a:t>
            </a:r>
          </a:p>
          <a:p>
            <a:pPr marL="342900" indent="-342900" algn="just">
              <a:buAutoNum type="arabicParenR"/>
            </a:pPr>
            <a:r>
              <a:rPr lang="pl-PL" sz="2000" dirty="0"/>
              <a:t>określenie planowanych środków służących zapewnieniu bezpieczeństwa uczestników; </a:t>
            </a:r>
          </a:p>
          <a:p>
            <a:pPr marL="342900" indent="-342900" algn="just">
              <a:buAutoNum type="arabicParenR"/>
            </a:pPr>
            <a:r>
              <a:rPr lang="pl-PL" sz="2000" dirty="0"/>
              <a:t>określenie planowanych działań w zakresie dostosowania imprezy dla osób ze szczególnymi potrzebami, </a:t>
            </a:r>
            <a:br>
              <a:rPr lang="pl-PL" sz="2000" dirty="0"/>
            </a:br>
            <a:r>
              <a:rPr lang="pl-PL" sz="2000" dirty="0"/>
              <a:t>z uwzględnieniem, w razie potrzeby, racjonalnych usprawnień, o których mowa </a:t>
            </a:r>
            <a:br>
              <a:rPr lang="pl-PL" sz="2000" dirty="0"/>
            </a:br>
            <a:r>
              <a:rPr lang="pl-PL" sz="2000" dirty="0"/>
              <a:t>w art. 2 pkt 5 ustawy z dnia 19 lipca 2019 r. o zapewnianiu dostępności osobom ze szczególnymi potrzebami. </a:t>
            </a:r>
          </a:p>
          <a:p>
            <a:pPr algn="just"/>
            <a:r>
              <a:rPr lang="pl-PL" sz="2000" dirty="0"/>
              <a:t>(…)</a:t>
            </a:r>
          </a:p>
          <a:p>
            <a:pPr algn="just"/>
            <a:r>
              <a:rPr lang="pl-PL" sz="2000" dirty="0"/>
              <a:t>5. Zawiadomienie o imprezie powinno być </a:t>
            </a:r>
            <a:r>
              <a:rPr lang="pl-PL" sz="2000" u="sng" dirty="0">
                <a:solidFill>
                  <a:srgbClr val="00B0F0"/>
                </a:solidFill>
              </a:rPr>
              <a:t>złożone nie później niż 30 dni przed planowanym terminem</a:t>
            </a:r>
            <a:r>
              <a:rPr lang="pl-PL" sz="2000" dirty="0">
                <a:solidFill>
                  <a:srgbClr val="00B0F0"/>
                </a:solidFill>
              </a:rPr>
              <a:t> </a:t>
            </a:r>
            <a:r>
              <a:rPr lang="pl-PL" sz="2000" dirty="0"/>
              <a:t>jej rozpoczęcia.</a:t>
            </a:r>
          </a:p>
        </p:txBody>
      </p:sp>
    </p:spTree>
    <p:extLst>
      <p:ext uri="{BB962C8B-B14F-4D97-AF65-F5344CB8AC3E}">
        <p14:creationId xmlns:p14="http://schemas.microsoft.com/office/powerpoint/2010/main" val="2115698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08F96B-65D3-466E-AEF9-BEBAE442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D12F07-06CB-4D74-A078-A1FBEF771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7" y="1825625"/>
            <a:ext cx="11251163" cy="466725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Art. 35. Organ gminy wydaje decyzję o zakazie odbycia imprezy artystycznej lub rozrywkowej, </a:t>
            </a:r>
            <a:r>
              <a:rPr lang="pl-PL" dirty="0">
                <a:solidFill>
                  <a:srgbClr val="FF0000"/>
                </a:solidFill>
              </a:rPr>
              <a:t>jeżeli zagraża ona życiu lub zdrowiu ludzi, moralności publicznej albo mieniu w znacznych rozmiarach lub nie zostały spełnione wymagania</a:t>
            </a:r>
            <a:r>
              <a:rPr lang="pl-PL" dirty="0"/>
              <a:t>, o których mowa w art. 34 ust. 3.</a:t>
            </a:r>
          </a:p>
          <a:p>
            <a:pPr marL="0" indent="0" algn="just">
              <a:buNone/>
            </a:pPr>
            <a:r>
              <a:rPr lang="pl-PL" dirty="0"/>
              <a:t>Art. 36. 1. Decyzja o zakazie odbycia imprezy artystycznej lub rozrywkowej powinna być doręczona podmiotowi, który ją organizuje, w terminie 14 dni od dnia złożenia zawiadomienia, nie później jednak niż 10 dni przed planowanym terminem rozpoczęcia imprezy.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dirty="0">
                <a:solidFill>
                  <a:srgbClr val="00B050"/>
                </a:solidFill>
              </a:rPr>
              <a:t>Odwołanie od decyzji wnosi się w terminie 3 dni od dnia jej doręczenia. </a:t>
            </a:r>
          </a:p>
          <a:p>
            <a:pPr marL="0" indent="0" algn="just">
              <a:buNone/>
            </a:pPr>
            <a:r>
              <a:rPr lang="pl-PL" dirty="0"/>
              <a:t>3. Odwołanie od decyzji podlega rozpoznaniu w terminie 7 dni od dnia wniesienia odwołania. Niewydanie decyzji w tym terminie oznacza zgodę na odbycie imprezy. </a:t>
            </a:r>
          </a:p>
          <a:p>
            <a:pPr marL="0" indent="0" algn="just">
              <a:buNone/>
            </a:pPr>
            <a:r>
              <a:rPr lang="pl-PL" dirty="0"/>
              <a:t>4. Decyzję wydaną w wyniku wniesienia odwołania doręcza się w terminie 3 dni. </a:t>
            </a:r>
          </a:p>
        </p:txBody>
      </p:sp>
    </p:spTree>
    <p:extLst>
      <p:ext uri="{BB962C8B-B14F-4D97-AF65-F5344CB8AC3E}">
        <p14:creationId xmlns:p14="http://schemas.microsoft.com/office/powerpoint/2010/main" val="35002353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11580-D4CE-4DD4-9F88-1A35E06E4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393965-FE6B-41DA-8DFE-3FE14DC6C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Art. 37. 1. </a:t>
            </a:r>
            <a:r>
              <a:rPr lang="pl-PL" b="1" dirty="0">
                <a:solidFill>
                  <a:srgbClr val="FF3399"/>
                </a:solidFill>
              </a:rPr>
              <a:t>Prezes Rady Ministrów</a:t>
            </a:r>
            <a:r>
              <a:rPr lang="pl-PL" dirty="0"/>
              <a:t> </a:t>
            </a:r>
            <a:r>
              <a:rPr lang="pl-PL" i="1" u="sng" dirty="0"/>
              <a:t>może</a:t>
            </a:r>
            <a:r>
              <a:rPr lang="pl-PL" dirty="0"/>
              <a:t> </a:t>
            </a:r>
            <a:r>
              <a:rPr lang="pl-PL" b="1" u="sng" dirty="0"/>
              <a:t>z powodu żałoby narodowej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zarządzić, na czas jej trwania</a:t>
            </a:r>
            <a:r>
              <a:rPr lang="pl-PL" dirty="0"/>
              <a:t>, </a:t>
            </a:r>
            <a:r>
              <a:rPr lang="pl-PL" dirty="0">
                <a:solidFill>
                  <a:srgbClr val="0070C0"/>
                </a:solidFill>
              </a:rPr>
              <a:t>zawieszenie organizowania imprez artystycznych i rozrywkowych.</a:t>
            </a:r>
            <a:r>
              <a:rPr lang="pl-PL" dirty="0"/>
              <a:t> </a:t>
            </a:r>
          </a:p>
          <a:p>
            <a:pPr marL="0" indent="0" algn="just">
              <a:buNone/>
            </a:pPr>
            <a:r>
              <a:rPr lang="pl-PL" dirty="0"/>
              <a:t>2. </a:t>
            </a:r>
            <a:r>
              <a:rPr lang="pl-PL" b="1" dirty="0">
                <a:solidFill>
                  <a:srgbClr val="FF3399"/>
                </a:solidFill>
              </a:rPr>
              <a:t>Wojewoda</a:t>
            </a:r>
            <a:r>
              <a:rPr lang="pl-PL" dirty="0"/>
              <a:t> </a:t>
            </a:r>
            <a:r>
              <a:rPr lang="pl-PL" i="1" u="sng" dirty="0"/>
              <a:t>może</a:t>
            </a:r>
            <a:r>
              <a:rPr lang="pl-PL" dirty="0"/>
              <a:t> </a:t>
            </a:r>
            <a:r>
              <a:rPr lang="pl-PL" b="1" u="sng" dirty="0"/>
              <a:t>z powodu klęski żywiołowej lub w celu zapobieżenia epidemii albo ze względu na żałobę</a:t>
            </a:r>
            <a:r>
              <a:rPr lang="pl-PL" dirty="0"/>
              <a:t>,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na czas niezbędny, zarządzić</a:t>
            </a:r>
            <a:r>
              <a:rPr lang="pl-PL" dirty="0"/>
              <a:t> </a:t>
            </a:r>
            <a:r>
              <a:rPr lang="pl-PL" dirty="0">
                <a:solidFill>
                  <a:srgbClr val="0070C0"/>
                </a:solidFill>
              </a:rPr>
              <a:t>zawieszenie organizowania imprez określonych w ust. 1 na terenie województwa lub jego części.</a:t>
            </a:r>
          </a:p>
        </p:txBody>
      </p:sp>
    </p:spTree>
    <p:extLst>
      <p:ext uri="{BB962C8B-B14F-4D97-AF65-F5344CB8AC3E}">
        <p14:creationId xmlns:p14="http://schemas.microsoft.com/office/powerpoint/2010/main" val="1295834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3F4ABB-8C1C-4962-BC63-218128C19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11B5CC-C678-49F5-B069-7537082C8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514350" indent="-514350" algn="just">
              <a:buAutoNum type="arabicPeriod"/>
            </a:pPr>
            <a:r>
              <a:rPr lang="pl-PL" dirty="0"/>
              <a:t>OPRACOWANIE ZAWIADOMIENIA O IMPREZIE ARTYSTYCZNEJ LUB ROZRYWKOWEJ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-&gt; PRZYKŁADOWY WZÓR: </a:t>
            </a:r>
            <a:r>
              <a:rPr lang="pl-PL" dirty="0">
                <a:hlinkClick r:id="rId2"/>
              </a:rPr>
              <a:t>https://um.bydgoszcz.pl/sprawa/przyjecie-zawiadomienia-o-imprezie-artystycznej-lub-rozrywkowej/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77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C1975-8307-46AB-ACB7-F7EBDC3E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MECENAT NAD DZIAŁALNOŚCIĄ KULTURALNĄ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82E62-502F-4320-BE96-C68C8069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u="sng" dirty="0"/>
              <a:t>Art. 6. Konstytucji RP</a:t>
            </a:r>
          </a:p>
          <a:p>
            <a:pPr marL="0" indent="0" algn="just">
              <a:buNone/>
            </a:pPr>
            <a:r>
              <a:rPr lang="pl-PL" dirty="0"/>
              <a:t>1. Rzeczpospolita Polska </a:t>
            </a:r>
            <a:r>
              <a:rPr lang="pl-PL" b="1" dirty="0"/>
              <a:t>stwarza warunki upowszechniania i równego dostępu do </a:t>
            </a:r>
            <a:r>
              <a:rPr lang="pl-PL" b="1" dirty="0">
                <a:solidFill>
                  <a:srgbClr val="C00000"/>
                </a:solidFill>
              </a:rPr>
              <a:t>dóbr kultury</a:t>
            </a:r>
            <a:r>
              <a:rPr lang="pl-PL" b="1" dirty="0"/>
              <a:t>,</a:t>
            </a:r>
            <a:r>
              <a:rPr lang="pl-PL" dirty="0"/>
              <a:t> będącej źródłem tożsamości narodu polskiego, jego trwania i rozwoju. </a:t>
            </a:r>
          </a:p>
          <a:p>
            <a:pPr marL="0" indent="0" algn="just">
              <a:buNone/>
            </a:pPr>
            <a:r>
              <a:rPr lang="pl-PL" dirty="0"/>
              <a:t>2. Rzeczpospolita Polska udziela pomocy Polakom zamieszkałym za granicą w zachowaniu ich związków z narodowym dziedzictwem kulturalnym.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>
                <a:solidFill>
                  <a:srgbClr val="00B0F0"/>
                </a:solidFill>
              </a:rPr>
              <a:t>art. 1 ust. 2 i 3 </a:t>
            </a:r>
            <a:r>
              <a:rPr lang="pl-PL" b="1" dirty="0" err="1">
                <a:solidFill>
                  <a:srgbClr val="00B0F0"/>
                </a:solidFill>
              </a:rPr>
              <a:t>uopdk</a:t>
            </a:r>
            <a:r>
              <a:rPr lang="pl-PL" b="1" dirty="0">
                <a:solidFill>
                  <a:srgbClr val="00B0F0"/>
                </a:solidFill>
              </a:rPr>
              <a:t> – mecenat państwa </a:t>
            </a:r>
            <a:r>
              <a:rPr lang="pl-PL" dirty="0"/>
              <a:t>(państwo </a:t>
            </a:r>
            <a:r>
              <a:rPr lang="pl-PL" u="sng" dirty="0"/>
              <a:t>sprawuje</a:t>
            </a:r>
            <a:r>
              <a:rPr lang="pl-PL" dirty="0"/>
              <a:t>…)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00B0F0"/>
                </a:solidFill>
              </a:rPr>
              <a:t>art. 1 ust. 4 </a:t>
            </a:r>
            <a:r>
              <a:rPr lang="pl-PL" b="1" dirty="0" err="1">
                <a:solidFill>
                  <a:srgbClr val="00B0F0"/>
                </a:solidFill>
              </a:rPr>
              <a:t>uopdk</a:t>
            </a:r>
            <a:r>
              <a:rPr lang="pl-PL" b="1" dirty="0">
                <a:solidFill>
                  <a:srgbClr val="00B0F0"/>
                </a:solidFill>
              </a:rPr>
              <a:t> – mecenat organów jst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0BB67A94-6EE0-48E4-8212-E9C91D17DFBE}"/>
              </a:ext>
            </a:extLst>
          </p:cNvPr>
          <p:cNvCxnSpPr/>
          <p:nvPr/>
        </p:nvCxnSpPr>
        <p:spPr>
          <a:xfrm flipH="1">
            <a:off x="7837714" y="5542384"/>
            <a:ext cx="1343608" cy="802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EBD2F45-CC3F-40AF-BF27-1E39C244453A}"/>
              </a:ext>
            </a:extLst>
          </p:cNvPr>
          <p:cNvSpPr txBox="1"/>
          <p:nvPr/>
        </p:nvSpPr>
        <p:spPr>
          <a:xfrm>
            <a:off x="3918857" y="6055567"/>
            <a:ext cx="3713584" cy="646331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Obowiązek, dyrektywa kształtująca postępowanie organów</a:t>
            </a:r>
          </a:p>
        </p:txBody>
      </p:sp>
    </p:spTree>
    <p:extLst>
      <p:ext uri="{BB962C8B-B14F-4D97-AF65-F5344CB8AC3E}">
        <p14:creationId xmlns:p14="http://schemas.microsoft.com/office/powerpoint/2010/main" val="169500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89FD55-8847-4357-9C48-7EF999A0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FORMY ORGANIZACYJNE DZIAŁALNOŚCI KULTURALNEJ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78EA54-8C01-4B5E-9524-5FD1BA364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/>
              <a:t>art. 2 </a:t>
            </a:r>
            <a:r>
              <a:rPr lang="pl-PL" b="1" dirty="0" err="1"/>
              <a:t>uopdk</a:t>
            </a:r>
            <a:endParaRPr lang="pl-PL" b="1" dirty="0"/>
          </a:p>
          <a:p>
            <a:pPr marL="0" indent="0" algn="just">
              <a:buNone/>
            </a:pPr>
            <a:r>
              <a:rPr lang="pl-PL" dirty="0"/>
              <a:t>Formami organizacyjnymi działalności kulturalnej są </a:t>
            </a:r>
            <a:r>
              <a:rPr lang="pl-PL" i="1" u="sng" dirty="0"/>
              <a:t>w szczególności</a:t>
            </a:r>
            <a:r>
              <a:rPr lang="pl-PL" dirty="0"/>
              <a:t>: </a:t>
            </a:r>
            <a:r>
              <a:rPr lang="pl-PL" dirty="0">
                <a:solidFill>
                  <a:srgbClr val="FF3399"/>
                </a:solidFill>
              </a:rPr>
              <a:t>teatry, opery, operetki, filharmonie, orkiestry, instytucje filmowe, kina, muzea, biblioteki, domy kultury, ogniska artystyczne, galerie sztuki oraz ośrodki badań i dokumentacji</a:t>
            </a:r>
            <a:r>
              <a:rPr lang="pl-PL" dirty="0"/>
              <a:t> </a:t>
            </a:r>
            <a:r>
              <a:rPr lang="pl-PL" dirty="0">
                <a:solidFill>
                  <a:srgbClr val="FF3399"/>
                </a:solidFill>
              </a:rPr>
              <a:t>w różnych dziedzinach kultury.</a:t>
            </a:r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AA12ACBA-FF2D-420F-9B13-F2999F46D113}"/>
              </a:ext>
            </a:extLst>
          </p:cNvPr>
          <p:cNvSpPr/>
          <p:nvPr/>
        </p:nvSpPr>
        <p:spPr>
          <a:xfrm>
            <a:off x="838200" y="5667184"/>
            <a:ext cx="3872204" cy="37322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9EF0FF5-D826-4E7D-BE26-BDE8F9E6CD86}"/>
              </a:ext>
            </a:extLst>
          </p:cNvPr>
          <p:cNvSpPr txBox="1"/>
          <p:nvPr/>
        </p:nvSpPr>
        <p:spPr>
          <a:xfrm>
            <a:off x="6015912" y="5530632"/>
            <a:ext cx="5337888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Katalog OTWARTY form organizacyjnych;</a:t>
            </a:r>
          </a:p>
          <a:p>
            <a:pPr algn="just"/>
            <a:r>
              <a:rPr lang="pl-PL" dirty="0"/>
              <a:t>formy te mają charakter zinstytucjonalizowany i trwały </a:t>
            </a:r>
          </a:p>
        </p:txBody>
      </p:sp>
    </p:spTree>
    <p:extLst>
      <p:ext uri="{BB962C8B-B14F-4D97-AF65-F5344CB8AC3E}">
        <p14:creationId xmlns:p14="http://schemas.microsoft.com/office/powerpoint/2010/main" val="2433637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540CE3-FBC4-49FC-8BBF-742C149E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F27CF6-32E3-4F66-BCA0-0252C438C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/>
              <a:t>Art. 3 </a:t>
            </a:r>
            <a:r>
              <a:rPr lang="pl-PL" b="1" dirty="0" err="1"/>
              <a:t>uopdk</a:t>
            </a:r>
            <a:endParaRPr lang="pl-PL" b="1" dirty="0"/>
          </a:p>
          <a:p>
            <a:pPr marL="0" indent="0" algn="just">
              <a:buNone/>
            </a:pPr>
            <a:r>
              <a:rPr lang="pl-PL" dirty="0"/>
              <a:t>1. Działalność kulturalną mogą prowadzić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osoby prawne, osoby fizyczne oraz jednostki organizacyjne nieposiadające osobowości prawnej</a:t>
            </a:r>
            <a:r>
              <a:rPr lang="pl-PL" dirty="0"/>
              <a:t>. </a:t>
            </a:r>
          </a:p>
          <a:p>
            <a:pPr marL="0" indent="0" algn="just">
              <a:buNone/>
            </a:pPr>
            <a:r>
              <a:rPr lang="pl-PL" dirty="0"/>
              <a:t>2. Działalność kulturalna określona w art. 1 ust. 1 </a:t>
            </a:r>
            <a:r>
              <a:rPr lang="pl-PL" u="sng" dirty="0"/>
              <a:t>nie stanowi działalności gospodarczej w rozumieniu odrębnych przepisów</a:t>
            </a:r>
            <a:r>
              <a:rPr lang="pl-PL" dirty="0"/>
              <a:t>.</a:t>
            </a: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FF59B4E4-8681-47FC-A437-C4586BFCB5F1}"/>
              </a:ext>
            </a:extLst>
          </p:cNvPr>
          <p:cNvCxnSpPr/>
          <p:nvPr/>
        </p:nvCxnSpPr>
        <p:spPr>
          <a:xfrm>
            <a:off x="3368351" y="4618653"/>
            <a:ext cx="2323322" cy="989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8E9DE55-7261-41D6-8343-D7F016336D73}"/>
              </a:ext>
            </a:extLst>
          </p:cNvPr>
          <p:cNvSpPr txBox="1"/>
          <p:nvPr/>
        </p:nvSpPr>
        <p:spPr>
          <a:xfrm>
            <a:off x="6232849" y="5421086"/>
            <a:ext cx="4544008" cy="923330"/>
          </a:xfrm>
          <a:prstGeom prst="rect">
            <a:avLst/>
          </a:prstGeom>
          <a:noFill/>
          <a:ln w="69850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Może to być oczywiście działalność zarobkowa, ale wyłączone zostały prawne skutki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2037911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B57D9A5-B0E6-43E8-854F-D4931B715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6046"/>
            <a:ext cx="302150" cy="544586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0EFBE6-8B0F-4D1C-B2EE-D3AEDEA9E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FE8CB48-6FDC-4D4A-A60C-564D832D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2052" y="2292307"/>
            <a:ext cx="5227274" cy="2135867"/>
          </a:xfrm>
        </p:spPr>
        <p:txBody>
          <a:bodyPr anchor="b">
            <a:normAutofit fontScale="90000"/>
          </a:bodyPr>
          <a:lstStyle/>
          <a:p>
            <a:r>
              <a:rPr lang="pl-PL" sz="4100" b="1" dirty="0"/>
              <a:t>ODZNAKA HONOROWA „ZASŁUŻONY DLA KULTURY POLSKIEJ” – </a:t>
            </a:r>
            <a:br>
              <a:rPr lang="pl-PL" sz="4100" dirty="0"/>
            </a:br>
            <a:r>
              <a:rPr lang="pl-PL" sz="4100" dirty="0"/>
              <a:t>art. 6a </a:t>
            </a:r>
            <a:r>
              <a:rPr lang="pl-PL" sz="4100" dirty="0" err="1"/>
              <a:t>uopdk</a:t>
            </a:r>
            <a:endParaRPr lang="pl-PL" sz="4100" dirty="0"/>
          </a:p>
        </p:txBody>
      </p:sp>
      <p:pic>
        <p:nvPicPr>
          <p:cNvPr id="41" name="Symbol zastępczy zawartości 40" descr="Obraz zawierający rysunek&#10;&#10;Opis wygenerowany automatycznie">
            <a:extLst>
              <a:ext uri="{FF2B5EF4-FFF2-40B4-BE49-F238E27FC236}">
                <a16:creationId xmlns:a16="http://schemas.microsoft.com/office/drawing/2014/main" id="{5A8BF554-E8B8-4EA7-B7B0-456050FA76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479" y="881440"/>
            <a:ext cx="2112058" cy="4773253"/>
          </a:xfrm>
        </p:spPr>
      </p:pic>
      <p:sp>
        <p:nvSpPr>
          <p:cNvPr id="35" name="Date Placeholder 2">
            <a:extLst>
              <a:ext uri="{FF2B5EF4-FFF2-40B4-BE49-F238E27FC236}">
                <a16:creationId xmlns:a16="http://schemas.microsoft.com/office/drawing/2014/main" id="{869A8533-C880-450A-8B51-24EAD5DEF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087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F933840-2FE0-4C87-8152-BCD86E6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708F133-D5B7-4B08-9126-313FDF7DD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8CAC9ED-CF9C-4A8B-8A67-B9C812467A68}"/>
              </a:ext>
            </a:extLst>
          </p:cNvPr>
          <p:cNvSpPr txBox="1"/>
          <p:nvPr/>
        </p:nvSpPr>
        <p:spPr>
          <a:xfrm>
            <a:off x="10107775" y="6870700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ipedia.org/wiki/Odznaka_honorowa_%E2%80%9EZas%C5%82u%C5%BCony_dla_Kultury_Polskiej%E2%80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9F57668-9579-4B7A-A470-161EDC491346}"/>
              </a:ext>
            </a:extLst>
          </p:cNvPr>
          <p:cNvSpPr txBox="1"/>
          <p:nvPr/>
        </p:nvSpPr>
        <p:spPr>
          <a:xfrm>
            <a:off x="8010850" y="6870700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s://pl.wikipedia.org/wiki/Odznaka_honorowa_%E2%80%9EZas%C5%82u%C5%BCony_dla_Kultury_Polskiej%E2%80%9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AA8455F1-AB0E-45BC-AF2D-3CA95413D55C}"/>
              </a:ext>
            </a:extLst>
          </p:cNvPr>
          <p:cNvSpPr txBox="1"/>
          <p:nvPr/>
        </p:nvSpPr>
        <p:spPr>
          <a:xfrm>
            <a:off x="2733635" y="5610733"/>
            <a:ext cx="13697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3" tooltip="https://pl.wikipedia.org/wiki/Odznaka_honorowa_%E2%80%9EZas%C5%82u%C5%BCony_dla_Kultury_Polskiej%E2%80%9D"/>
              </a:rPr>
              <a:t>To zdjęcie</a:t>
            </a:r>
            <a:r>
              <a:rPr lang="pl-PL" sz="900" dirty="0"/>
              <a:t>, autor: Nieznany autor, licencja: </a:t>
            </a:r>
            <a:r>
              <a:rPr lang="pl-PL" sz="900" dirty="0">
                <a:hlinkClick r:id="rId4" tooltip="https://creativecommons.org/licenses/by-sa/3.0/"/>
              </a:rPr>
              <a:t>CC BY-SA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90545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362F293-6EF5-4CFD-9450-CCA2D8505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8" y="5547355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MEDAL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„ZASŁUŻONY KULTURZE GLORIA ARTIS” –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art. 7 </a:t>
            </a:r>
            <a:r>
              <a:rPr lang="pl-PL" dirty="0" err="1">
                <a:solidFill>
                  <a:srgbClr val="FF0000"/>
                </a:solidFill>
              </a:rPr>
              <a:t>uopdk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Obraz 10" descr="Obraz zawierający czerwony, czarny, stół, kapelusz&#10;&#10;Opis wygenerowany automatycznie">
            <a:extLst>
              <a:ext uri="{FF2B5EF4-FFF2-40B4-BE49-F238E27FC236}">
                <a16:creationId xmlns:a16="http://schemas.microsoft.com/office/drawing/2014/main" id="{79DD91F1-CE86-4A74-A711-E95651DFB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0299" y="307731"/>
            <a:ext cx="2665091" cy="3997637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C9CD6C6-B684-4191-81C4-27CF70119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85729" y="321969"/>
            <a:ext cx="3433324" cy="396916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>
            <a:extLst>
              <a:ext uri="{FF2B5EF4-FFF2-40B4-BE49-F238E27FC236}">
                <a16:creationId xmlns:a16="http://schemas.microsoft.com/office/drawing/2014/main" id="{7F52B4C0-B282-4BE9-916D-DC4148BF8C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38630" y="330045"/>
            <a:ext cx="2446106" cy="399763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353A569-B718-424D-9818-3111142E0EAE}"/>
              </a:ext>
            </a:extLst>
          </p:cNvPr>
          <p:cNvSpPr txBox="1"/>
          <p:nvPr/>
        </p:nvSpPr>
        <p:spPr>
          <a:xfrm>
            <a:off x="5734829" y="4091074"/>
            <a:ext cx="20842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5" tooltip="https://en.wikipedia.org/wiki/Medal_for_Merit_to_Culture_%E2%80%93_Gloria_Ar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65BE6E6-4030-4C1C-9BEA-DD3546EC3FB8}"/>
              </a:ext>
            </a:extLst>
          </p:cNvPr>
          <p:cNvSpPr txBox="1"/>
          <p:nvPr/>
        </p:nvSpPr>
        <p:spPr>
          <a:xfrm>
            <a:off x="9300511" y="4127627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7" tooltip="https://pl.wikipedia.org/wiki/Gloria_Ar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FA808E9-01A2-44D3-A408-63942EBC1416}"/>
              </a:ext>
            </a:extLst>
          </p:cNvPr>
          <p:cNvSpPr txBox="1"/>
          <p:nvPr/>
        </p:nvSpPr>
        <p:spPr>
          <a:xfrm>
            <a:off x="1281165" y="4105313"/>
            <a:ext cx="20842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700">
                <a:solidFill>
                  <a:srgbClr val="FFFFFF"/>
                </a:solidFill>
                <a:hlinkClick r:id="rId3" tooltip="http://pl.wikipedia.org/wiki/Medal_Zas%C5%82u%C5%BCony_Kulturze_Gloria_Ar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 zdjęcie</a:t>
            </a:r>
            <a:r>
              <a:rPr lang="pl-PL" sz="700">
                <a:solidFill>
                  <a:srgbClr val="FFFFFF"/>
                </a:solidFill>
              </a:rPr>
              <a:t>, autor: Nieznany autor, licencja: </a:t>
            </a:r>
            <a:r>
              <a:rPr lang="pl-PL" sz="700">
                <a:solidFill>
                  <a:srgbClr val="FFFFFF"/>
                </a:solidFill>
                <a:hlinkClick r:id="rId8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pl-P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1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3728</Words>
  <Application>Microsoft Office PowerPoint</Application>
  <PresentationFormat>Panoramiczny</PresentationFormat>
  <Paragraphs>253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Helvetica Neue Medium</vt:lpstr>
      <vt:lpstr>Motyw pakietu Office</vt:lpstr>
      <vt:lpstr>ORGANIZACJA I PROWADZENIE DZIAŁALNOŚCI KULTURALNEJ –  WARSZTATY ZE STOSOWANIA PRAWA </vt:lpstr>
      <vt:lpstr>PODSTAWA PRAWNA</vt:lpstr>
      <vt:lpstr>Przepisy lex specialis - przykłady</vt:lpstr>
      <vt:lpstr>DEFINICJA LEGALNA DZIAŁALNOŚCI KULTURALNEJ</vt:lpstr>
      <vt:lpstr>MECENAT NAD DZIAŁALNOŚCIĄ KULTURALNĄ</vt:lpstr>
      <vt:lpstr>FORMY ORGANIZACYJNE DZIAŁALNOŚCI KULTURALNEJ</vt:lpstr>
      <vt:lpstr>Prezentacja programu PowerPoint</vt:lpstr>
      <vt:lpstr>ODZNAKA HONOROWA „ZASŁUŻONY DLA KULTURY POLSKIEJ” –  art. 6a uopdk</vt:lpstr>
      <vt:lpstr>MEDAL „ZASŁUŻONY KULTURZE GLORIA ARTIS” – art. 7 uopdk</vt:lpstr>
      <vt:lpstr>ORGANIZOWANIE DZIAŁALNOŚCI KULTURALNEJ</vt:lpstr>
      <vt:lpstr>Prezentacja programu PowerPoint</vt:lpstr>
      <vt:lpstr>Prezentacja programu PowerPoint</vt:lpstr>
      <vt:lpstr>Ustawa o bibliotekach</vt:lpstr>
      <vt:lpstr>Prezentacja programu PowerPoint</vt:lpstr>
      <vt:lpstr>Prezentacja programu PowerPoint</vt:lpstr>
      <vt:lpstr>PRACA nr 1</vt:lpstr>
      <vt:lpstr>Prezentacja programu PowerPoint</vt:lpstr>
      <vt:lpstr>Prezentacja programu PowerPoint</vt:lpstr>
      <vt:lpstr>DYREKTOR INSTYTUCJI KULTURY</vt:lpstr>
      <vt:lpstr>Prezentacja programu PowerPoint</vt:lpstr>
      <vt:lpstr>Ustawa o muzeach</vt:lpstr>
      <vt:lpstr>Prezentacja programu PowerPoint</vt:lpstr>
      <vt:lpstr>PRACA nr 2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Ustawa o bibliotekach</vt:lpstr>
      <vt:lpstr>Ustawa o muzeach</vt:lpstr>
      <vt:lpstr>PRACOWNICY INSTYTUCJI KULTURY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PRACA nr 3</vt:lpstr>
      <vt:lpstr>ORGANIZOWANIE IMPREZ ARTYSTYCZNYCH  I ROZRYWKOWYCH</vt:lpstr>
      <vt:lpstr>Prezentacja programu PowerPoint</vt:lpstr>
      <vt:lpstr>Prezentacja programu PowerPoint</vt:lpstr>
      <vt:lpstr>PRACA nr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I PROWADZENIE DZIAŁALNOŚCI KULTURALNEJ –  WARSZTATY ZE STOSOWANIA PRAWA </dc:title>
  <dc:creator>Karina Pilarz</dc:creator>
  <cp:lastModifiedBy>Karina Pilarz</cp:lastModifiedBy>
  <cp:revision>37</cp:revision>
  <dcterms:created xsi:type="dcterms:W3CDTF">2020-02-15T09:00:15Z</dcterms:created>
  <dcterms:modified xsi:type="dcterms:W3CDTF">2022-04-08T10:53:54Z</dcterms:modified>
</cp:coreProperties>
</file>