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82" r:id="rId11"/>
    <p:sldId id="363" r:id="rId12"/>
    <p:sldId id="266" r:id="rId13"/>
    <p:sldId id="267" r:id="rId14"/>
    <p:sldId id="268" r:id="rId15"/>
    <p:sldId id="357" r:id="rId16"/>
    <p:sldId id="289" r:id="rId17"/>
    <p:sldId id="284" r:id="rId18"/>
    <p:sldId id="269" r:id="rId19"/>
    <p:sldId id="270" r:id="rId20"/>
    <p:sldId id="272" r:id="rId21"/>
    <p:sldId id="273" r:id="rId2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FE1AD6-17A3-45D9-A1BB-F0D33F5FE91E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DEF3AAA8-8765-4405-8B4C-72EB63745632}">
      <dgm:prSet custT="1"/>
      <dgm:spPr/>
      <dgm:t>
        <a:bodyPr/>
        <a:lstStyle/>
        <a:p>
          <a:pPr algn="ctr"/>
          <a:r>
            <a:rPr lang="pl-PL" sz="2400" b="1" dirty="0">
              <a:solidFill>
                <a:schemeClr val="tx1"/>
              </a:solidFill>
            </a:rPr>
            <a:t>„samorząd” -&gt; niem. </a:t>
          </a:r>
          <a:r>
            <a:rPr lang="pl-PL" sz="2400" b="1" i="1" dirty="0">
              <a:solidFill>
                <a:schemeClr val="tx1"/>
              </a:solidFill>
            </a:rPr>
            <a:t>Selbstverwaltung </a:t>
          </a:r>
          <a:r>
            <a:rPr lang="pl-PL" sz="2400" b="1" dirty="0">
              <a:solidFill>
                <a:schemeClr val="tx1"/>
              </a:solidFill>
            </a:rPr>
            <a:t>(</a:t>
          </a:r>
          <a:r>
            <a:rPr lang="pl-PL" sz="2400" b="1" i="1" dirty="0" err="1">
              <a:solidFill>
                <a:schemeClr val="tx1"/>
              </a:solidFill>
            </a:rPr>
            <a:t>selbst</a:t>
          </a:r>
          <a:r>
            <a:rPr lang="pl-PL" sz="2400" b="1" i="1" dirty="0">
              <a:solidFill>
                <a:schemeClr val="tx1"/>
              </a:solidFill>
            </a:rPr>
            <a:t> </a:t>
          </a:r>
          <a:r>
            <a:rPr lang="pl-PL" sz="2400" b="1" dirty="0">
              <a:solidFill>
                <a:schemeClr val="tx1"/>
              </a:solidFill>
            </a:rPr>
            <a:t>– samodzielny, </a:t>
          </a:r>
          <a:r>
            <a:rPr lang="pl-PL" sz="2400" b="1" i="1" dirty="0" err="1">
              <a:solidFill>
                <a:schemeClr val="tx1"/>
              </a:solidFill>
            </a:rPr>
            <a:t>verwaltung</a:t>
          </a:r>
          <a:r>
            <a:rPr lang="pl-PL" sz="2400" b="1" i="1" dirty="0">
              <a:solidFill>
                <a:schemeClr val="tx1"/>
              </a:solidFill>
            </a:rPr>
            <a:t> </a:t>
          </a:r>
          <a:r>
            <a:rPr lang="pl-PL" sz="2400" b="1" dirty="0">
              <a:solidFill>
                <a:schemeClr val="tx1"/>
              </a:solidFill>
            </a:rPr>
            <a:t>– zarząd)</a:t>
          </a:r>
          <a:endParaRPr lang="pl-PL" sz="2400" b="1" dirty="0">
            <a:solidFill>
              <a:srgbClr val="FF0000"/>
            </a:solidFill>
          </a:endParaRPr>
        </a:p>
      </dgm:t>
    </dgm:pt>
    <dgm:pt modelId="{466D77ED-887B-42A9-973C-3381F29FE46A}" type="parTrans" cxnId="{7779E798-D69E-45A6-98EA-C7764536944A}">
      <dgm:prSet/>
      <dgm:spPr/>
      <dgm:t>
        <a:bodyPr/>
        <a:lstStyle/>
        <a:p>
          <a:endParaRPr lang="pl-PL"/>
        </a:p>
      </dgm:t>
    </dgm:pt>
    <dgm:pt modelId="{921DAD78-8986-47FE-BBC0-F7A82C7E635D}" type="sibTrans" cxnId="{7779E798-D69E-45A6-98EA-C7764536944A}">
      <dgm:prSet/>
      <dgm:spPr/>
      <dgm:t>
        <a:bodyPr/>
        <a:lstStyle/>
        <a:p>
          <a:endParaRPr lang="pl-PL"/>
        </a:p>
      </dgm:t>
    </dgm:pt>
    <dgm:pt modelId="{95F3FEDA-6F55-4B5A-99DD-EEE22ACCC85A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l-PL" sz="1700" dirty="0">
              <a:solidFill>
                <a:schemeClr val="tx1"/>
              </a:solidFill>
            </a:rPr>
            <a:t>w doktrynie po raz pierwszy pojawiło się za sprawą J. A. </a:t>
          </a:r>
          <a:r>
            <a:rPr lang="pl-PL" sz="1700" dirty="0" err="1">
              <a:solidFill>
                <a:schemeClr val="tx1"/>
              </a:solidFill>
            </a:rPr>
            <a:t>Schlettweina</a:t>
          </a:r>
          <a:r>
            <a:rPr lang="pl-PL" sz="1700" dirty="0">
              <a:solidFill>
                <a:schemeClr val="tx1"/>
              </a:solidFill>
            </a:rPr>
            <a:t> – użył go w pracy z 1799 r. w odniesieniu do gospodarki państwowej, przeciwstawiając je merkantylistycznej formie gospodarowania; w tym samym czasie pojawiło się także pojęcie </a:t>
          </a:r>
          <a:r>
            <a:rPr lang="pl-PL" sz="1700" i="1" dirty="0" err="1">
              <a:solidFill>
                <a:schemeClr val="tx1"/>
              </a:solidFill>
            </a:rPr>
            <a:t>pouvoir</a:t>
          </a:r>
          <a:r>
            <a:rPr lang="pl-PL" sz="1700" i="1" dirty="0">
              <a:solidFill>
                <a:schemeClr val="tx1"/>
              </a:solidFill>
            </a:rPr>
            <a:t> </a:t>
          </a:r>
          <a:r>
            <a:rPr lang="pl-PL" sz="1700" i="1" dirty="0" err="1">
              <a:solidFill>
                <a:schemeClr val="tx1"/>
              </a:solidFill>
            </a:rPr>
            <a:t>municipial</a:t>
          </a:r>
          <a:r>
            <a:rPr lang="pl-PL" sz="1700" dirty="0">
              <a:solidFill>
                <a:schemeClr val="tx1"/>
              </a:solidFill>
            </a:rPr>
            <a:t>, które podkreślało samodzielność gmin wobec państwa</a:t>
          </a:r>
        </a:p>
        <a:p>
          <a:r>
            <a:rPr lang="pl-PL" sz="1400" dirty="0">
              <a:solidFill>
                <a:schemeClr val="tx1"/>
              </a:solidFill>
            </a:rPr>
            <a:t>S. </a:t>
          </a:r>
          <a:r>
            <a:rPr lang="pl-PL" sz="1400" dirty="0" err="1">
              <a:solidFill>
                <a:schemeClr val="tx1"/>
              </a:solidFill>
            </a:rPr>
            <a:t>Fundowicz</a:t>
          </a:r>
          <a:r>
            <a:rPr lang="pl-PL" sz="1400" dirty="0">
              <a:solidFill>
                <a:schemeClr val="tx1"/>
              </a:solidFill>
            </a:rPr>
            <a:t>, Decentralizacja administracji publicznej w Polsce, Lublin 2005, s. 93</a:t>
          </a:r>
        </a:p>
      </dgm:t>
    </dgm:pt>
    <dgm:pt modelId="{3FB59EF4-7B20-4123-80C6-57D2A3EA9A2C}" type="parTrans" cxnId="{5E1CC5CB-47B7-4A22-BCB1-590035DC0B40}">
      <dgm:prSet/>
      <dgm:spPr/>
      <dgm:t>
        <a:bodyPr/>
        <a:lstStyle/>
        <a:p>
          <a:endParaRPr lang="pl-PL"/>
        </a:p>
      </dgm:t>
    </dgm:pt>
    <dgm:pt modelId="{FCE5CCE6-DE82-4F24-A44F-649D5EB5165B}" type="sibTrans" cxnId="{5E1CC5CB-47B7-4A22-BCB1-590035DC0B40}">
      <dgm:prSet/>
      <dgm:spPr/>
      <dgm:t>
        <a:bodyPr/>
        <a:lstStyle/>
        <a:p>
          <a:endParaRPr lang="pl-PL"/>
        </a:p>
      </dgm:t>
    </dgm:pt>
    <dgm:pt modelId="{44699862-05FD-4C3C-9656-4D796431D4F6}">
      <dgm:prSet custT="1"/>
      <dgm:spPr>
        <a:solidFill>
          <a:srgbClr val="FC4A20"/>
        </a:solidFill>
      </dgm:spPr>
      <dgm:t>
        <a:bodyPr/>
        <a:lstStyle/>
        <a:p>
          <a:r>
            <a:rPr lang="pl-PL" sz="1800" dirty="0">
              <a:solidFill>
                <a:schemeClr val="tx1"/>
              </a:solidFill>
            </a:rPr>
            <a:t>obecnie pojęcie samorządu terytorialnego jest powszechnie znane i używane, zarówno w doktrynie, jak i w prawodawstwie;</a:t>
          </a:r>
        </a:p>
        <a:p>
          <a:r>
            <a:rPr lang="pl-PL" sz="1800" dirty="0">
              <a:solidFill>
                <a:schemeClr val="tx1"/>
              </a:solidFill>
            </a:rPr>
            <a:t>mimo to nie została sformułowana jedna, stosowana przez wszystkich definicja, co przyczynia się do wielości i niejednolitości funkcjonujących określeń </a:t>
          </a:r>
        </a:p>
      </dgm:t>
    </dgm:pt>
    <dgm:pt modelId="{0D66909F-C8BA-4E53-B9B2-D7B997E55153}" type="parTrans" cxnId="{90041921-C06A-4154-8615-334C4CBD4CF1}">
      <dgm:prSet/>
      <dgm:spPr/>
      <dgm:t>
        <a:bodyPr/>
        <a:lstStyle/>
        <a:p>
          <a:endParaRPr lang="pl-PL"/>
        </a:p>
      </dgm:t>
    </dgm:pt>
    <dgm:pt modelId="{53A460BD-1171-4E70-97A9-1B5047786173}" type="sibTrans" cxnId="{90041921-C06A-4154-8615-334C4CBD4CF1}">
      <dgm:prSet/>
      <dgm:spPr/>
      <dgm:t>
        <a:bodyPr/>
        <a:lstStyle/>
        <a:p>
          <a:endParaRPr lang="pl-PL"/>
        </a:p>
      </dgm:t>
    </dgm:pt>
    <dgm:pt modelId="{DAB1EE74-C220-431D-846F-1AD782EF2C7E}">
      <dgm:prSet/>
      <dgm:spPr/>
      <dgm:t>
        <a:bodyPr/>
        <a:lstStyle/>
        <a:p>
          <a:endParaRPr lang="pl-PL" dirty="0"/>
        </a:p>
      </dgm:t>
    </dgm:pt>
    <dgm:pt modelId="{4F2F1C11-454C-42C8-99E0-78933C2960A5}" type="parTrans" cxnId="{00B3BE72-3B9D-4E52-ADF2-DB60C6D814F2}">
      <dgm:prSet/>
      <dgm:spPr/>
      <dgm:t>
        <a:bodyPr/>
        <a:lstStyle/>
        <a:p>
          <a:endParaRPr lang="pl-PL"/>
        </a:p>
      </dgm:t>
    </dgm:pt>
    <dgm:pt modelId="{13E1AD68-AFBD-4D44-9EED-40570E8F48C2}" type="sibTrans" cxnId="{00B3BE72-3B9D-4E52-ADF2-DB60C6D814F2}">
      <dgm:prSet/>
      <dgm:spPr/>
      <dgm:t>
        <a:bodyPr/>
        <a:lstStyle/>
        <a:p>
          <a:endParaRPr lang="pl-PL"/>
        </a:p>
      </dgm:t>
    </dgm:pt>
    <dgm:pt modelId="{8696FE12-E8A6-40A0-90E6-C0B2FC0F8BCB}">
      <dgm:prSet/>
      <dgm:spPr/>
      <dgm:t>
        <a:bodyPr/>
        <a:lstStyle/>
        <a:p>
          <a:endParaRPr lang="pl-PL" dirty="0"/>
        </a:p>
      </dgm:t>
    </dgm:pt>
    <dgm:pt modelId="{BC179181-95A5-41BA-92D2-B05EA1EF1306}" type="parTrans" cxnId="{9EBC79DB-E4A9-41C8-8A65-D448B7B3C25B}">
      <dgm:prSet/>
      <dgm:spPr/>
      <dgm:t>
        <a:bodyPr/>
        <a:lstStyle/>
        <a:p>
          <a:endParaRPr lang="pl-PL"/>
        </a:p>
      </dgm:t>
    </dgm:pt>
    <dgm:pt modelId="{A5AA5AA0-B4F3-45B3-B301-194D2C067116}" type="sibTrans" cxnId="{9EBC79DB-E4A9-41C8-8A65-D448B7B3C25B}">
      <dgm:prSet/>
      <dgm:spPr/>
      <dgm:t>
        <a:bodyPr/>
        <a:lstStyle/>
        <a:p>
          <a:endParaRPr lang="pl-PL"/>
        </a:p>
      </dgm:t>
    </dgm:pt>
    <dgm:pt modelId="{770E9A16-7769-4C5B-96BF-B317EB6418AD}" type="pres">
      <dgm:prSet presAssocID="{62FE1AD6-17A3-45D9-A1BB-F0D33F5FE91E}" presName="linear" presStyleCnt="0">
        <dgm:presLayoutVars>
          <dgm:animLvl val="lvl"/>
          <dgm:resizeHandles val="exact"/>
        </dgm:presLayoutVars>
      </dgm:prSet>
      <dgm:spPr/>
    </dgm:pt>
    <dgm:pt modelId="{5498B5FF-8F2B-4773-AFF6-38E722148284}" type="pres">
      <dgm:prSet presAssocID="{DEF3AAA8-8765-4405-8B4C-72EB6374563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FBA641A-306E-4DB5-91F5-DA4543DD6711}" type="pres">
      <dgm:prSet presAssocID="{921DAD78-8986-47FE-BBC0-F7A82C7E635D}" presName="spacer" presStyleCnt="0"/>
      <dgm:spPr/>
    </dgm:pt>
    <dgm:pt modelId="{1599363B-4FC1-47D0-8AD7-BFC555495336}" type="pres">
      <dgm:prSet presAssocID="{95F3FEDA-6F55-4B5A-99DD-EEE22ACCC85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55D0EAF-6800-43C0-BAB3-AE05C169963A}" type="pres">
      <dgm:prSet presAssocID="{FCE5CCE6-DE82-4F24-A44F-649D5EB5165B}" presName="spacer" presStyleCnt="0"/>
      <dgm:spPr/>
    </dgm:pt>
    <dgm:pt modelId="{44DDBB0F-F9DA-4CC5-AD2D-5221758CE145}" type="pres">
      <dgm:prSet presAssocID="{44699862-05FD-4C3C-9656-4D796431D4F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AA50F88-11B5-4B3D-9182-AD6A68352506}" type="pres">
      <dgm:prSet presAssocID="{44699862-05FD-4C3C-9656-4D796431D4F6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0041921-C06A-4154-8615-334C4CBD4CF1}" srcId="{62FE1AD6-17A3-45D9-A1BB-F0D33F5FE91E}" destId="{44699862-05FD-4C3C-9656-4D796431D4F6}" srcOrd="2" destOrd="0" parTransId="{0D66909F-C8BA-4E53-B9B2-D7B997E55153}" sibTransId="{53A460BD-1171-4E70-97A9-1B5047786173}"/>
    <dgm:cxn modelId="{15C4022B-21CE-48CF-9E94-E34757F8C628}" type="presOf" srcId="{DEF3AAA8-8765-4405-8B4C-72EB63745632}" destId="{5498B5FF-8F2B-4773-AFF6-38E722148284}" srcOrd="0" destOrd="0" presId="urn:microsoft.com/office/officeart/2005/8/layout/vList2"/>
    <dgm:cxn modelId="{D46B4F3B-452A-4353-B5E1-43B0152CC143}" type="presOf" srcId="{95F3FEDA-6F55-4B5A-99DD-EEE22ACCC85A}" destId="{1599363B-4FC1-47D0-8AD7-BFC555495336}" srcOrd="0" destOrd="0" presId="urn:microsoft.com/office/officeart/2005/8/layout/vList2"/>
    <dgm:cxn modelId="{00B3BE72-3B9D-4E52-ADF2-DB60C6D814F2}" srcId="{44699862-05FD-4C3C-9656-4D796431D4F6}" destId="{DAB1EE74-C220-431D-846F-1AD782EF2C7E}" srcOrd="0" destOrd="0" parTransId="{4F2F1C11-454C-42C8-99E0-78933C2960A5}" sibTransId="{13E1AD68-AFBD-4D44-9EED-40570E8F48C2}"/>
    <dgm:cxn modelId="{425D0754-7B3E-48AD-B691-EEAA0A996CA3}" type="presOf" srcId="{8696FE12-E8A6-40A0-90E6-C0B2FC0F8BCB}" destId="{8AA50F88-11B5-4B3D-9182-AD6A68352506}" srcOrd="0" destOrd="1" presId="urn:microsoft.com/office/officeart/2005/8/layout/vList2"/>
    <dgm:cxn modelId="{8692EC56-F6B7-4551-BD9C-EC362EA8FDAD}" type="presOf" srcId="{62FE1AD6-17A3-45D9-A1BB-F0D33F5FE91E}" destId="{770E9A16-7769-4C5B-96BF-B317EB6418AD}" srcOrd="0" destOrd="0" presId="urn:microsoft.com/office/officeart/2005/8/layout/vList2"/>
    <dgm:cxn modelId="{36594791-D1D4-4F4C-A709-91CB9843D001}" type="presOf" srcId="{44699862-05FD-4C3C-9656-4D796431D4F6}" destId="{44DDBB0F-F9DA-4CC5-AD2D-5221758CE145}" srcOrd="0" destOrd="0" presId="urn:microsoft.com/office/officeart/2005/8/layout/vList2"/>
    <dgm:cxn modelId="{7779E798-D69E-45A6-98EA-C7764536944A}" srcId="{62FE1AD6-17A3-45D9-A1BB-F0D33F5FE91E}" destId="{DEF3AAA8-8765-4405-8B4C-72EB63745632}" srcOrd="0" destOrd="0" parTransId="{466D77ED-887B-42A9-973C-3381F29FE46A}" sibTransId="{921DAD78-8986-47FE-BBC0-F7A82C7E635D}"/>
    <dgm:cxn modelId="{0BDECCA7-F5B9-4AF5-82A3-5F25AC8A88F0}" type="presOf" srcId="{DAB1EE74-C220-431D-846F-1AD782EF2C7E}" destId="{8AA50F88-11B5-4B3D-9182-AD6A68352506}" srcOrd="0" destOrd="0" presId="urn:microsoft.com/office/officeart/2005/8/layout/vList2"/>
    <dgm:cxn modelId="{5E1CC5CB-47B7-4A22-BCB1-590035DC0B40}" srcId="{62FE1AD6-17A3-45D9-A1BB-F0D33F5FE91E}" destId="{95F3FEDA-6F55-4B5A-99DD-EEE22ACCC85A}" srcOrd="1" destOrd="0" parTransId="{3FB59EF4-7B20-4123-80C6-57D2A3EA9A2C}" sibTransId="{FCE5CCE6-DE82-4F24-A44F-649D5EB5165B}"/>
    <dgm:cxn modelId="{9EBC79DB-E4A9-41C8-8A65-D448B7B3C25B}" srcId="{44699862-05FD-4C3C-9656-4D796431D4F6}" destId="{8696FE12-E8A6-40A0-90E6-C0B2FC0F8BCB}" srcOrd="1" destOrd="0" parTransId="{BC179181-95A5-41BA-92D2-B05EA1EF1306}" sibTransId="{A5AA5AA0-B4F3-45B3-B301-194D2C067116}"/>
    <dgm:cxn modelId="{DC0A5C93-7EA0-4DE0-9059-BD1231689DA2}" type="presParOf" srcId="{770E9A16-7769-4C5B-96BF-B317EB6418AD}" destId="{5498B5FF-8F2B-4773-AFF6-38E722148284}" srcOrd="0" destOrd="0" presId="urn:microsoft.com/office/officeart/2005/8/layout/vList2"/>
    <dgm:cxn modelId="{5FDD6BF9-80E3-46D2-90C5-7AE9EAECAED7}" type="presParOf" srcId="{770E9A16-7769-4C5B-96BF-B317EB6418AD}" destId="{1FBA641A-306E-4DB5-91F5-DA4543DD6711}" srcOrd="1" destOrd="0" presId="urn:microsoft.com/office/officeart/2005/8/layout/vList2"/>
    <dgm:cxn modelId="{D72A7C8A-A3DE-4EEA-BCFA-41BCC84960B3}" type="presParOf" srcId="{770E9A16-7769-4C5B-96BF-B317EB6418AD}" destId="{1599363B-4FC1-47D0-8AD7-BFC555495336}" srcOrd="2" destOrd="0" presId="urn:microsoft.com/office/officeart/2005/8/layout/vList2"/>
    <dgm:cxn modelId="{8F5D12AD-DADC-4584-AF27-33C7E715149B}" type="presParOf" srcId="{770E9A16-7769-4C5B-96BF-B317EB6418AD}" destId="{055D0EAF-6800-43C0-BAB3-AE05C169963A}" srcOrd="3" destOrd="0" presId="urn:microsoft.com/office/officeart/2005/8/layout/vList2"/>
    <dgm:cxn modelId="{99D72215-5942-4C24-A159-813616439552}" type="presParOf" srcId="{770E9A16-7769-4C5B-96BF-B317EB6418AD}" destId="{44DDBB0F-F9DA-4CC5-AD2D-5221758CE145}" srcOrd="4" destOrd="0" presId="urn:microsoft.com/office/officeart/2005/8/layout/vList2"/>
    <dgm:cxn modelId="{DD0E223A-C7EE-4087-AA2E-ED63D917CFB9}" type="presParOf" srcId="{770E9A16-7769-4C5B-96BF-B317EB6418AD}" destId="{8AA50F88-11B5-4B3D-9182-AD6A6835250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D1404E-E8DE-4E1A-BD16-242C01D80B12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F31115FA-FE9A-4FCB-B914-A60048A83126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TEORIA NATURALISTYCZNA</a:t>
          </a:r>
        </a:p>
      </dgm:t>
    </dgm:pt>
    <dgm:pt modelId="{4CB4623A-E1AE-41F4-BBCD-3DCE84F2C68C}" type="parTrans" cxnId="{133B5CD9-1F22-4E6D-9069-2121B8DB3A6A}">
      <dgm:prSet/>
      <dgm:spPr/>
      <dgm:t>
        <a:bodyPr/>
        <a:lstStyle/>
        <a:p>
          <a:endParaRPr lang="pl-PL"/>
        </a:p>
      </dgm:t>
    </dgm:pt>
    <dgm:pt modelId="{ED30C60B-66E0-4C37-8256-69E2920831FB}" type="sibTrans" cxnId="{133B5CD9-1F22-4E6D-9069-2121B8DB3A6A}">
      <dgm:prSet/>
      <dgm:spPr/>
      <dgm:t>
        <a:bodyPr/>
        <a:lstStyle/>
        <a:p>
          <a:endParaRPr lang="pl-PL"/>
        </a:p>
      </dgm:t>
    </dgm:pt>
    <dgm:pt modelId="{05EC881F-1E5C-4687-9CCA-2EF00CE18FBA}">
      <dgm:prSet phldrT="[Tekst]"/>
      <dgm:spPr/>
      <dgm:t>
        <a:bodyPr/>
        <a:lstStyle/>
        <a:p>
          <a:pPr algn="just"/>
          <a:r>
            <a:rPr lang="pl-PL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całkowita niezależność samorządu od państwa; </a:t>
          </a:r>
          <a:endParaRPr lang="pl-PL" dirty="0">
            <a:latin typeface="+mn-lt"/>
          </a:endParaRPr>
        </a:p>
      </dgm:t>
    </dgm:pt>
    <dgm:pt modelId="{EE9491E0-CA56-4AD3-B8DB-3A999B68FF65}" type="parTrans" cxnId="{9989169F-6E18-426F-BBA1-E7A5B0E1E357}">
      <dgm:prSet/>
      <dgm:spPr/>
      <dgm:t>
        <a:bodyPr/>
        <a:lstStyle/>
        <a:p>
          <a:endParaRPr lang="pl-PL"/>
        </a:p>
      </dgm:t>
    </dgm:pt>
    <dgm:pt modelId="{39F44D78-EBEF-4AE8-AA74-82B9B787A4D8}" type="sibTrans" cxnId="{9989169F-6E18-426F-BBA1-E7A5B0E1E357}">
      <dgm:prSet/>
      <dgm:spPr/>
      <dgm:t>
        <a:bodyPr/>
        <a:lstStyle/>
        <a:p>
          <a:endParaRPr lang="pl-PL"/>
        </a:p>
      </dgm:t>
    </dgm:pt>
    <dgm:pt modelId="{4FDFB597-0ED9-4352-AEB5-ECFE0A52AF8E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TEORIA PAŃSTWOWA</a:t>
          </a:r>
        </a:p>
      </dgm:t>
    </dgm:pt>
    <dgm:pt modelId="{64AB1128-3254-447D-B4BC-C477DD371AD7}" type="parTrans" cxnId="{95F95B47-EB02-425F-8934-66C1355DCFDF}">
      <dgm:prSet/>
      <dgm:spPr/>
      <dgm:t>
        <a:bodyPr/>
        <a:lstStyle/>
        <a:p>
          <a:endParaRPr lang="pl-PL"/>
        </a:p>
      </dgm:t>
    </dgm:pt>
    <dgm:pt modelId="{50A15265-51B5-4B85-BF55-0D4E7C9D08EE}" type="sibTrans" cxnId="{95F95B47-EB02-425F-8934-66C1355DCFDF}">
      <dgm:prSet/>
      <dgm:spPr/>
      <dgm:t>
        <a:bodyPr/>
        <a:lstStyle/>
        <a:p>
          <a:endParaRPr lang="pl-PL"/>
        </a:p>
      </dgm:t>
    </dgm:pt>
    <dgm:pt modelId="{D0ED92E9-A2F6-4FF7-9A38-FCD5131B0883}">
      <dgm:prSet phldrT="[Tekst]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pl-PL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państwo wykonuje władzę przez swoje organy, ale część władzy może niejako odstąpić korporacjom samorządowym; </a:t>
          </a:r>
          <a:endParaRPr lang="pl-PL" dirty="0">
            <a:latin typeface="+mn-lt"/>
          </a:endParaRPr>
        </a:p>
      </dgm:t>
    </dgm:pt>
    <dgm:pt modelId="{2C847712-7B64-4D3E-A99A-81ABC0683403}" type="parTrans" cxnId="{55CD38C8-09A3-4069-9014-24EA056BA865}">
      <dgm:prSet/>
      <dgm:spPr/>
      <dgm:t>
        <a:bodyPr/>
        <a:lstStyle/>
        <a:p>
          <a:endParaRPr lang="pl-PL"/>
        </a:p>
      </dgm:t>
    </dgm:pt>
    <dgm:pt modelId="{24486487-CB89-42E0-BB80-B2864F4FD62C}" type="sibTrans" cxnId="{55CD38C8-09A3-4069-9014-24EA056BA865}">
      <dgm:prSet/>
      <dgm:spPr/>
      <dgm:t>
        <a:bodyPr/>
        <a:lstStyle/>
        <a:p>
          <a:endParaRPr lang="pl-PL"/>
        </a:p>
      </dgm:t>
    </dgm:pt>
    <dgm:pt modelId="{E16BBCD6-A702-47A7-9BFC-B3492B989BAF}">
      <dgm:prSet phldrT="[Tekst]"/>
      <dgm:spPr/>
      <dgm:t>
        <a:bodyPr/>
        <a:lstStyle/>
        <a:p>
          <a:pPr algn="just">
            <a:buFont typeface="Arial" panose="020B0604020202020204" pitchFamily="34" charset="0"/>
            <a:buChar char="•"/>
          </a:pPr>
          <a:r>
            <a:rPr lang="pl-PL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i</a:t>
          </a:r>
          <a:r>
            <a:rPr lang="pl-PL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stotą samorządu w tej koncepcji jest zatem wykonywanie praw zwierzchnich, przekazanych korporacjom przez państwo, co czynią poprzez wybrane przez siebie organy</a:t>
          </a:r>
          <a:endParaRPr lang="pl-PL" dirty="0">
            <a:latin typeface="+mn-lt"/>
          </a:endParaRPr>
        </a:p>
      </dgm:t>
    </dgm:pt>
    <dgm:pt modelId="{D819988D-2678-4AA5-AC86-A6FF787292FB}" type="parTrans" cxnId="{EAE38F80-731F-46AE-8C27-4AA8D5DB1690}">
      <dgm:prSet/>
      <dgm:spPr/>
      <dgm:t>
        <a:bodyPr/>
        <a:lstStyle/>
        <a:p>
          <a:endParaRPr lang="pl-PL"/>
        </a:p>
      </dgm:t>
    </dgm:pt>
    <dgm:pt modelId="{065F0633-A067-492B-AD54-6DABC7460AFF}" type="sibTrans" cxnId="{EAE38F80-731F-46AE-8C27-4AA8D5DB1690}">
      <dgm:prSet/>
      <dgm:spPr/>
      <dgm:t>
        <a:bodyPr/>
        <a:lstStyle/>
        <a:p>
          <a:endParaRPr lang="pl-PL"/>
        </a:p>
      </dgm:t>
    </dgm:pt>
    <dgm:pt modelId="{9C2B1DC8-1608-4C5B-8A45-EC77A37A6900}">
      <dgm:prSet phldrT="[Tekst]"/>
      <dgm:spPr/>
      <dgm:t>
        <a:bodyPr/>
        <a:lstStyle/>
        <a:p>
          <a:pPr algn="just"/>
          <a:r>
            <a:rPr lang="pl-PL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gmina jako instytucja równa państwu, stanowiącego federację gmin, z których to gmin państwo mogło wywodzić swoje prawa</a:t>
          </a:r>
          <a:endParaRPr lang="pl-PL" dirty="0">
            <a:latin typeface="+mn-lt"/>
          </a:endParaRPr>
        </a:p>
      </dgm:t>
    </dgm:pt>
    <dgm:pt modelId="{7A7E8B5B-B09F-4DD2-A88C-6667DAB45B20}" type="parTrans" cxnId="{1C103738-EFB6-456D-9547-7F21180B9D97}">
      <dgm:prSet/>
      <dgm:spPr/>
      <dgm:t>
        <a:bodyPr/>
        <a:lstStyle/>
        <a:p>
          <a:endParaRPr lang="pl-PL"/>
        </a:p>
      </dgm:t>
    </dgm:pt>
    <dgm:pt modelId="{619128FD-4F1D-4325-B889-8838F4E9A19D}" type="sibTrans" cxnId="{1C103738-EFB6-456D-9547-7F21180B9D97}">
      <dgm:prSet/>
      <dgm:spPr/>
      <dgm:t>
        <a:bodyPr/>
        <a:lstStyle/>
        <a:p>
          <a:endParaRPr lang="pl-PL"/>
        </a:p>
      </dgm:t>
    </dgm:pt>
    <dgm:pt modelId="{62B1CFB7-7352-4243-A8A4-C23D4E6C5DBA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UJĘCIE POLITYCZNE</a:t>
          </a:r>
        </a:p>
      </dgm:t>
    </dgm:pt>
    <dgm:pt modelId="{A685D1D4-2955-4111-A5C4-AD23593CF150}" type="parTrans" cxnId="{969215F8-ED3B-4DD5-B4D6-7FDC6C7CF6FA}">
      <dgm:prSet/>
      <dgm:spPr/>
      <dgm:t>
        <a:bodyPr/>
        <a:lstStyle/>
        <a:p>
          <a:endParaRPr lang="pl-PL"/>
        </a:p>
      </dgm:t>
    </dgm:pt>
    <dgm:pt modelId="{0B3334C5-A799-47B5-B392-B4CD889DCD4C}" type="sibTrans" cxnId="{969215F8-ED3B-4DD5-B4D6-7FDC6C7CF6FA}">
      <dgm:prSet/>
      <dgm:spPr/>
      <dgm:t>
        <a:bodyPr/>
        <a:lstStyle/>
        <a:p>
          <a:endParaRPr lang="pl-PL"/>
        </a:p>
      </dgm:t>
    </dgm:pt>
    <dgm:pt modelId="{FA10045D-2A08-4CF8-8A9E-6FD06E60A6F1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pl-PL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</a:t>
          </a:r>
          <a:r>
            <a:rPr lang="pl-PL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amorząd ogranicza się do samorządności personalnej i jest traktowany jako honorowy udział osób fizycznych w wykonywaniu zadań państwa</a:t>
          </a:r>
          <a:endParaRPr lang="pl-PL" dirty="0">
            <a:latin typeface="+mn-lt"/>
          </a:endParaRPr>
        </a:p>
      </dgm:t>
    </dgm:pt>
    <dgm:pt modelId="{67E46EFF-386A-4671-8057-EC2160A014C8}" type="parTrans" cxnId="{2736A468-9ABE-43AD-806C-B2123A49912C}">
      <dgm:prSet/>
      <dgm:spPr/>
      <dgm:t>
        <a:bodyPr/>
        <a:lstStyle/>
        <a:p>
          <a:endParaRPr lang="pl-PL"/>
        </a:p>
      </dgm:t>
    </dgm:pt>
    <dgm:pt modelId="{DA4CCF90-9BD6-406E-BE16-C7286F288F17}" type="sibTrans" cxnId="{2736A468-9ABE-43AD-806C-B2123A49912C}">
      <dgm:prSet/>
      <dgm:spPr/>
      <dgm:t>
        <a:bodyPr/>
        <a:lstStyle/>
        <a:p>
          <a:endParaRPr lang="pl-PL"/>
        </a:p>
      </dgm:t>
    </dgm:pt>
    <dgm:pt modelId="{655DC2E8-424A-4589-8DBA-7D4E614DAAF0}" type="pres">
      <dgm:prSet presAssocID="{0AD1404E-E8DE-4E1A-BD16-242C01D80B12}" presName="Name0" presStyleCnt="0">
        <dgm:presLayoutVars>
          <dgm:dir/>
          <dgm:animLvl val="lvl"/>
          <dgm:resizeHandles val="exact"/>
        </dgm:presLayoutVars>
      </dgm:prSet>
      <dgm:spPr/>
    </dgm:pt>
    <dgm:pt modelId="{248B4646-F885-4785-B5CE-251A6B7256EF}" type="pres">
      <dgm:prSet presAssocID="{F31115FA-FE9A-4FCB-B914-A60048A83126}" presName="composite" presStyleCnt="0"/>
      <dgm:spPr/>
    </dgm:pt>
    <dgm:pt modelId="{85CFB5FA-4474-42A3-8895-E831A26A37BC}" type="pres">
      <dgm:prSet presAssocID="{F31115FA-FE9A-4FCB-B914-A60048A8312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909243B5-E769-4C52-A481-AFA0CFF5E2B3}" type="pres">
      <dgm:prSet presAssocID="{F31115FA-FE9A-4FCB-B914-A60048A83126}" presName="desTx" presStyleLbl="alignAccFollowNode1" presStyleIdx="0" presStyleCnt="3">
        <dgm:presLayoutVars>
          <dgm:bulletEnabled val="1"/>
        </dgm:presLayoutVars>
      </dgm:prSet>
      <dgm:spPr/>
    </dgm:pt>
    <dgm:pt modelId="{3DBC4C81-8B4D-40D8-9E23-BABC8B0B7B21}" type="pres">
      <dgm:prSet presAssocID="{ED30C60B-66E0-4C37-8256-69E2920831FB}" presName="space" presStyleCnt="0"/>
      <dgm:spPr/>
    </dgm:pt>
    <dgm:pt modelId="{81B116CB-2995-4DB0-BA9D-B85FE686F092}" type="pres">
      <dgm:prSet presAssocID="{4FDFB597-0ED9-4352-AEB5-ECFE0A52AF8E}" presName="composite" presStyleCnt="0"/>
      <dgm:spPr/>
    </dgm:pt>
    <dgm:pt modelId="{E1C2E9D0-9E24-4876-B01A-0C72DEACCF01}" type="pres">
      <dgm:prSet presAssocID="{4FDFB597-0ED9-4352-AEB5-ECFE0A52AF8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7129412E-0DE6-4F5C-9671-D8AE9901627C}" type="pres">
      <dgm:prSet presAssocID="{4FDFB597-0ED9-4352-AEB5-ECFE0A52AF8E}" presName="desTx" presStyleLbl="alignAccFollowNode1" presStyleIdx="1" presStyleCnt="3">
        <dgm:presLayoutVars>
          <dgm:bulletEnabled val="1"/>
        </dgm:presLayoutVars>
      </dgm:prSet>
      <dgm:spPr/>
    </dgm:pt>
    <dgm:pt modelId="{7CA8956E-752F-4FB0-98C3-ED120E33E17D}" type="pres">
      <dgm:prSet presAssocID="{50A15265-51B5-4B85-BF55-0D4E7C9D08EE}" presName="space" presStyleCnt="0"/>
      <dgm:spPr/>
    </dgm:pt>
    <dgm:pt modelId="{435AC8C5-80D5-490C-BE6A-04247B5BE62E}" type="pres">
      <dgm:prSet presAssocID="{62B1CFB7-7352-4243-A8A4-C23D4E6C5DBA}" presName="composite" presStyleCnt="0"/>
      <dgm:spPr/>
    </dgm:pt>
    <dgm:pt modelId="{2197FC8B-ABF6-4B39-BB6C-10E9ABBBFCA4}" type="pres">
      <dgm:prSet presAssocID="{62B1CFB7-7352-4243-A8A4-C23D4E6C5DB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45B68EAE-9FA8-4C02-8D7A-65DAF5043E05}" type="pres">
      <dgm:prSet presAssocID="{62B1CFB7-7352-4243-A8A4-C23D4E6C5DBA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213842F-02C7-4588-9FA0-8954008369B7}" type="presOf" srcId="{62B1CFB7-7352-4243-A8A4-C23D4E6C5DBA}" destId="{2197FC8B-ABF6-4B39-BB6C-10E9ABBBFCA4}" srcOrd="0" destOrd="0" presId="urn:microsoft.com/office/officeart/2005/8/layout/hList1"/>
    <dgm:cxn modelId="{8C187335-A578-4226-B322-9D20118772BB}" type="presOf" srcId="{FA10045D-2A08-4CF8-8A9E-6FD06E60A6F1}" destId="{45B68EAE-9FA8-4C02-8D7A-65DAF5043E05}" srcOrd="0" destOrd="0" presId="urn:microsoft.com/office/officeart/2005/8/layout/hList1"/>
    <dgm:cxn modelId="{1C103738-EFB6-456D-9547-7F21180B9D97}" srcId="{F31115FA-FE9A-4FCB-B914-A60048A83126}" destId="{9C2B1DC8-1608-4C5B-8A45-EC77A37A6900}" srcOrd="1" destOrd="0" parTransId="{7A7E8B5B-B09F-4DD2-A88C-6667DAB45B20}" sibTransId="{619128FD-4F1D-4325-B889-8838F4E9A19D}"/>
    <dgm:cxn modelId="{9E10E443-8489-41C3-997D-1CE81D2E0C48}" type="presOf" srcId="{E16BBCD6-A702-47A7-9BFC-B3492B989BAF}" destId="{7129412E-0DE6-4F5C-9671-D8AE9901627C}" srcOrd="0" destOrd="1" presId="urn:microsoft.com/office/officeart/2005/8/layout/hList1"/>
    <dgm:cxn modelId="{23AE3266-3E0E-4027-A60D-AB0F4D6338E8}" type="presOf" srcId="{05EC881F-1E5C-4687-9CCA-2EF00CE18FBA}" destId="{909243B5-E769-4C52-A481-AFA0CFF5E2B3}" srcOrd="0" destOrd="0" presId="urn:microsoft.com/office/officeart/2005/8/layout/hList1"/>
    <dgm:cxn modelId="{95F95B47-EB02-425F-8934-66C1355DCFDF}" srcId="{0AD1404E-E8DE-4E1A-BD16-242C01D80B12}" destId="{4FDFB597-0ED9-4352-AEB5-ECFE0A52AF8E}" srcOrd="1" destOrd="0" parTransId="{64AB1128-3254-447D-B4BC-C477DD371AD7}" sibTransId="{50A15265-51B5-4B85-BF55-0D4E7C9D08EE}"/>
    <dgm:cxn modelId="{2736A468-9ABE-43AD-806C-B2123A49912C}" srcId="{62B1CFB7-7352-4243-A8A4-C23D4E6C5DBA}" destId="{FA10045D-2A08-4CF8-8A9E-6FD06E60A6F1}" srcOrd="0" destOrd="0" parTransId="{67E46EFF-386A-4671-8057-EC2160A014C8}" sibTransId="{DA4CCF90-9BD6-406E-BE16-C7286F288F17}"/>
    <dgm:cxn modelId="{7864826F-5106-43EF-A28D-6BA22319FA35}" type="presOf" srcId="{F31115FA-FE9A-4FCB-B914-A60048A83126}" destId="{85CFB5FA-4474-42A3-8895-E831A26A37BC}" srcOrd="0" destOrd="0" presId="urn:microsoft.com/office/officeart/2005/8/layout/hList1"/>
    <dgm:cxn modelId="{0080217A-19CD-4F5F-A159-1854C795160A}" type="presOf" srcId="{D0ED92E9-A2F6-4FF7-9A38-FCD5131B0883}" destId="{7129412E-0DE6-4F5C-9671-D8AE9901627C}" srcOrd="0" destOrd="0" presId="urn:microsoft.com/office/officeart/2005/8/layout/hList1"/>
    <dgm:cxn modelId="{EAE38F80-731F-46AE-8C27-4AA8D5DB1690}" srcId="{4FDFB597-0ED9-4352-AEB5-ECFE0A52AF8E}" destId="{E16BBCD6-A702-47A7-9BFC-B3492B989BAF}" srcOrd="1" destOrd="0" parTransId="{D819988D-2678-4AA5-AC86-A6FF787292FB}" sibTransId="{065F0633-A067-492B-AD54-6DABC7460AFF}"/>
    <dgm:cxn modelId="{F605CA87-1A1A-45C6-B446-593DCEE4A01B}" type="presOf" srcId="{4FDFB597-0ED9-4352-AEB5-ECFE0A52AF8E}" destId="{E1C2E9D0-9E24-4876-B01A-0C72DEACCF01}" srcOrd="0" destOrd="0" presId="urn:microsoft.com/office/officeart/2005/8/layout/hList1"/>
    <dgm:cxn modelId="{9989169F-6E18-426F-BBA1-E7A5B0E1E357}" srcId="{F31115FA-FE9A-4FCB-B914-A60048A83126}" destId="{05EC881F-1E5C-4687-9CCA-2EF00CE18FBA}" srcOrd="0" destOrd="0" parTransId="{EE9491E0-CA56-4AD3-B8DB-3A999B68FF65}" sibTransId="{39F44D78-EBEF-4AE8-AA74-82B9B787A4D8}"/>
    <dgm:cxn modelId="{55CD38C8-09A3-4069-9014-24EA056BA865}" srcId="{4FDFB597-0ED9-4352-AEB5-ECFE0A52AF8E}" destId="{D0ED92E9-A2F6-4FF7-9A38-FCD5131B0883}" srcOrd="0" destOrd="0" parTransId="{2C847712-7B64-4D3E-A99A-81ABC0683403}" sibTransId="{24486487-CB89-42E0-BB80-B2864F4FD62C}"/>
    <dgm:cxn modelId="{512619D0-7B94-4AD4-8545-065CFDFE65A4}" type="presOf" srcId="{9C2B1DC8-1608-4C5B-8A45-EC77A37A6900}" destId="{909243B5-E769-4C52-A481-AFA0CFF5E2B3}" srcOrd="0" destOrd="1" presId="urn:microsoft.com/office/officeart/2005/8/layout/hList1"/>
    <dgm:cxn modelId="{133B5CD9-1F22-4E6D-9069-2121B8DB3A6A}" srcId="{0AD1404E-E8DE-4E1A-BD16-242C01D80B12}" destId="{F31115FA-FE9A-4FCB-B914-A60048A83126}" srcOrd="0" destOrd="0" parTransId="{4CB4623A-E1AE-41F4-BBCD-3DCE84F2C68C}" sibTransId="{ED30C60B-66E0-4C37-8256-69E2920831FB}"/>
    <dgm:cxn modelId="{D81115E8-C41F-4783-82A4-5CBE7F6A7024}" type="presOf" srcId="{0AD1404E-E8DE-4E1A-BD16-242C01D80B12}" destId="{655DC2E8-424A-4589-8DBA-7D4E614DAAF0}" srcOrd="0" destOrd="0" presId="urn:microsoft.com/office/officeart/2005/8/layout/hList1"/>
    <dgm:cxn modelId="{969215F8-ED3B-4DD5-B4D6-7FDC6C7CF6FA}" srcId="{0AD1404E-E8DE-4E1A-BD16-242C01D80B12}" destId="{62B1CFB7-7352-4243-A8A4-C23D4E6C5DBA}" srcOrd="2" destOrd="0" parTransId="{A685D1D4-2955-4111-A5C4-AD23593CF150}" sibTransId="{0B3334C5-A799-47B5-B392-B4CD889DCD4C}"/>
    <dgm:cxn modelId="{71A2AE20-9422-4746-B260-3B48F0F396DC}" type="presParOf" srcId="{655DC2E8-424A-4589-8DBA-7D4E614DAAF0}" destId="{248B4646-F885-4785-B5CE-251A6B7256EF}" srcOrd="0" destOrd="0" presId="urn:microsoft.com/office/officeart/2005/8/layout/hList1"/>
    <dgm:cxn modelId="{FF6E048F-B8F2-4532-91D2-0D0C209C3B40}" type="presParOf" srcId="{248B4646-F885-4785-B5CE-251A6B7256EF}" destId="{85CFB5FA-4474-42A3-8895-E831A26A37BC}" srcOrd="0" destOrd="0" presId="urn:microsoft.com/office/officeart/2005/8/layout/hList1"/>
    <dgm:cxn modelId="{9D20F956-9C88-4682-8F0A-E45159AC0306}" type="presParOf" srcId="{248B4646-F885-4785-B5CE-251A6B7256EF}" destId="{909243B5-E769-4C52-A481-AFA0CFF5E2B3}" srcOrd="1" destOrd="0" presId="urn:microsoft.com/office/officeart/2005/8/layout/hList1"/>
    <dgm:cxn modelId="{6B8AB184-73FD-480A-9FEA-FFC77B8B81BA}" type="presParOf" srcId="{655DC2E8-424A-4589-8DBA-7D4E614DAAF0}" destId="{3DBC4C81-8B4D-40D8-9E23-BABC8B0B7B21}" srcOrd="1" destOrd="0" presId="urn:microsoft.com/office/officeart/2005/8/layout/hList1"/>
    <dgm:cxn modelId="{4E534499-7AE5-4230-B459-FB8662BBC2A0}" type="presParOf" srcId="{655DC2E8-424A-4589-8DBA-7D4E614DAAF0}" destId="{81B116CB-2995-4DB0-BA9D-B85FE686F092}" srcOrd="2" destOrd="0" presId="urn:microsoft.com/office/officeart/2005/8/layout/hList1"/>
    <dgm:cxn modelId="{7F821807-577E-4826-ACE5-7623E813C21D}" type="presParOf" srcId="{81B116CB-2995-4DB0-BA9D-B85FE686F092}" destId="{E1C2E9D0-9E24-4876-B01A-0C72DEACCF01}" srcOrd="0" destOrd="0" presId="urn:microsoft.com/office/officeart/2005/8/layout/hList1"/>
    <dgm:cxn modelId="{D212C290-A17E-4E5D-B19E-957B08E39DCF}" type="presParOf" srcId="{81B116CB-2995-4DB0-BA9D-B85FE686F092}" destId="{7129412E-0DE6-4F5C-9671-D8AE9901627C}" srcOrd="1" destOrd="0" presId="urn:microsoft.com/office/officeart/2005/8/layout/hList1"/>
    <dgm:cxn modelId="{F07EE538-4DAF-4D01-8F75-6E25A74F6435}" type="presParOf" srcId="{655DC2E8-424A-4589-8DBA-7D4E614DAAF0}" destId="{7CA8956E-752F-4FB0-98C3-ED120E33E17D}" srcOrd="3" destOrd="0" presId="urn:microsoft.com/office/officeart/2005/8/layout/hList1"/>
    <dgm:cxn modelId="{592C8393-2AB6-41E9-B42B-92F143E52D01}" type="presParOf" srcId="{655DC2E8-424A-4589-8DBA-7D4E614DAAF0}" destId="{435AC8C5-80D5-490C-BE6A-04247B5BE62E}" srcOrd="4" destOrd="0" presId="urn:microsoft.com/office/officeart/2005/8/layout/hList1"/>
    <dgm:cxn modelId="{211353CD-C835-407B-ABB1-317E71844AB9}" type="presParOf" srcId="{435AC8C5-80D5-490C-BE6A-04247B5BE62E}" destId="{2197FC8B-ABF6-4B39-BB6C-10E9ABBBFCA4}" srcOrd="0" destOrd="0" presId="urn:microsoft.com/office/officeart/2005/8/layout/hList1"/>
    <dgm:cxn modelId="{7050C2DB-F2E2-487C-A827-84B78B34D4F7}" type="presParOf" srcId="{435AC8C5-80D5-490C-BE6A-04247B5BE62E}" destId="{45B68EAE-9FA8-4C02-8D7A-65DAF5043E0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385B24-634A-47C7-AA48-2AFD585AA4C2}" type="doc">
      <dgm:prSet loTypeId="urn:microsoft.com/office/officeart/2005/8/layout/process1" loCatId="process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pl-PL"/>
        </a:p>
      </dgm:t>
    </dgm:pt>
    <dgm:pt modelId="{284471D6-93BC-42BD-B6CF-29ADCC10576C}">
      <dgm:prSet custT="1"/>
      <dgm:spPr/>
      <dgm:t>
        <a:bodyPr/>
        <a:lstStyle/>
        <a:p>
          <a:r>
            <a:rPr lang="pl-PL" sz="4000" b="1" i="0" u="none" dirty="0">
              <a:solidFill>
                <a:schemeClr val="tx1"/>
              </a:solidFill>
            </a:rPr>
            <a:t>SAMORZĄD</a:t>
          </a:r>
          <a:r>
            <a:rPr lang="pl-PL" sz="3600" b="0" i="0" u="none" dirty="0">
              <a:solidFill>
                <a:schemeClr val="tx1"/>
              </a:solidFill>
            </a:rPr>
            <a:t> </a:t>
          </a:r>
          <a:endParaRPr lang="pl-PL" sz="3600" u="none" dirty="0">
            <a:solidFill>
              <a:schemeClr val="tx1"/>
            </a:solidFill>
          </a:endParaRPr>
        </a:p>
      </dgm:t>
    </dgm:pt>
    <dgm:pt modelId="{3A078596-67E8-4FEC-997F-F1F6FEE2831E}" type="parTrans" cxnId="{189B9B03-BEB0-4078-BF26-42B365B0E39D}">
      <dgm:prSet/>
      <dgm:spPr/>
      <dgm:t>
        <a:bodyPr/>
        <a:lstStyle/>
        <a:p>
          <a:endParaRPr lang="pl-PL"/>
        </a:p>
      </dgm:t>
    </dgm:pt>
    <dgm:pt modelId="{9F606E10-4C25-457B-A90E-87606DEAF95E}" type="sibTrans" cxnId="{189B9B03-BEB0-4078-BF26-42B365B0E39D}">
      <dgm:prSet/>
      <dgm:spPr/>
      <dgm:t>
        <a:bodyPr/>
        <a:lstStyle/>
        <a:p>
          <a:endParaRPr lang="pl-PL"/>
        </a:p>
      </dgm:t>
    </dgm:pt>
    <dgm:pt modelId="{C944996C-E1B8-4893-AFA4-1F401CA796DD}">
      <dgm:prSet/>
      <dgm:spPr/>
      <dgm:t>
        <a:bodyPr/>
        <a:lstStyle/>
        <a:p>
          <a:r>
            <a:rPr lang="pl-PL" b="0" i="0" dirty="0">
              <a:solidFill>
                <a:schemeClr val="tx1"/>
              </a:solidFill>
            </a:rPr>
            <a:t>samodzielne i niezależne wykonywanie pewnych funkcji o charakterze administracyjnym przez grupę osób wybranych przez jakąś społeczność; </a:t>
          </a:r>
        </a:p>
        <a:p>
          <a:r>
            <a:rPr lang="pl-PL" b="0" i="0" dirty="0">
              <a:solidFill>
                <a:schemeClr val="tx1"/>
              </a:solidFill>
            </a:rPr>
            <a:t>grupa osób sprawujących takie funkcje</a:t>
          </a:r>
          <a:endParaRPr lang="pl-PL" dirty="0">
            <a:solidFill>
              <a:schemeClr val="tx1"/>
            </a:solidFill>
          </a:endParaRPr>
        </a:p>
      </dgm:t>
    </dgm:pt>
    <dgm:pt modelId="{07F28CE1-56B5-4964-94A9-CFDE9F9BF028}" type="parTrans" cxnId="{14A8194E-B535-4CD6-BD93-88DAC54B5B8E}">
      <dgm:prSet/>
      <dgm:spPr/>
      <dgm:t>
        <a:bodyPr/>
        <a:lstStyle/>
        <a:p>
          <a:endParaRPr lang="pl-PL"/>
        </a:p>
      </dgm:t>
    </dgm:pt>
    <dgm:pt modelId="{FF8D70D0-CD4D-44D4-BEAE-0CDA7C1A3633}" type="sibTrans" cxnId="{14A8194E-B535-4CD6-BD93-88DAC54B5B8E}">
      <dgm:prSet/>
      <dgm:spPr/>
      <dgm:t>
        <a:bodyPr/>
        <a:lstStyle/>
        <a:p>
          <a:endParaRPr lang="pl-PL"/>
        </a:p>
      </dgm:t>
    </dgm:pt>
    <dgm:pt modelId="{944E8746-BDA4-49D6-A2D7-3A858CBC41C0}" type="pres">
      <dgm:prSet presAssocID="{74385B24-634A-47C7-AA48-2AFD585AA4C2}" presName="Name0" presStyleCnt="0">
        <dgm:presLayoutVars>
          <dgm:dir/>
          <dgm:resizeHandles val="exact"/>
        </dgm:presLayoutVars>
      </dgm:prSet>
      <dgm:spPr/>
    </dgm:pt>
    <dgm:pt modelId="{43B5C6BE-AD25-46AD-BE38-F8DD45AF0A1E}" type="pres">
      <dgm:prSet presAssocID="{284471D6-93BC-42BD-B6CF-29ADCC10576C}" presName="node" presStyleLbl="node1" presStyleIdx="0" presStyleCnt="2">
        <dgm:presLayoutVars>
          <dgm:bulletEnabled val="1"/>
        </dgm:presLayoutVars>
      </dgm:prSet>
      <dgm:spPr/>
    </dgm:pt>
    <dgm:pt modelId="{294AB090-F6E6-401A-8594-87F236974569}" type="pres">
      <dgm:prSet presAssocID="{9F606E10-4C25-457B-A90E-87606DEAF95E}" presName="sibTrans" presStyleLbl="sibTrans2D1" presStyleIdx="0" presStyleCnt="1"/>
      <dgm:spPr/>
    </dgm:pt>
    <dgm:pt modelId="{6BFFC87E-BFC3-4180-99F1-28D35E53E235}" type="pres">
      <dgm:prSet presAssocID="{9F606E10-4C25-457B-A90E-87606DEAF95E}" presName="connectorText" presStyleLbl="sibTrans2D1" presStyleIdx="0" presStyleCnt="1"/>
      <dgm:spPr/>
    </dgm:pt>
    <dgm:pt modelId="{9F351C21-EF24-4ED2-8D43-BE5E7DBC4767}" type="pres">
      <dgm:prSet presAssocID="{C944996C-E1B8-4893-AFA4-1F401CA796DD}" presName="node" presStyleLbl="node1" presStyleIdx="1" presStyleCnt="2">
        <dgm:presLayoutVars>
          <dgm:bulletEnabled val="1"/>
        </dgm:presLayoutVars>
      </dgm:prSet>
      <dgm:spPr/>
    </dgm:pt>
  </dgm:ptLst>
  <dgm:cxnLst>
    <dgm:cxn modelId="{189B9B03-BEB0-4078-BF26-42B365B0E39D}" srcId="{74385B24-634A-47C7-AA48-2AFD585AA4C2}" destId="{284471D6-93BC-42BD-B6CF-29ADCC10576C}" srcOrd="0" destOrd="0" parTransId="{3A078596-67E8-4FEC-997F-F1F6FEE2831E}" sibTransId="{9F606E10-4C25-457B-A90E-87606DEAF95E}"/>
    <dgm:cxn modelId="{D6AB2E13-9141-4A00-911B-12F5CD0870B2}" type="presOf" srcId="{74385B24-634A-47C7-AA48-2AFD585AA4C2}" destId="{944E8746-BDA4-49D6-A2D7-3A858CBC41C0}" srcOrd="0" destOrd="0" presId="urn:microsoft.com/office/officeart/2005/8/layout/process1"/>
    <dgm:cxn modelId="{83AC5660-1B9F-4BB9-A919-0CC46208D1A5}" type="presOf" srcId="{9F606E10-4C25-457B-A90E-87606DEAF95E}" destId="{6BFFC87E-BFC3-4180-99F1-28D35E53E235}" srcOrd="1" destOrd="0" presId="urn:microsoft.com/office/officeart/2005/8/layout/process1"/>
    <dgm:cxn modelId="{14A8194E-B535-4CD6-BD93-88DAC54B5B8E}" srcId="{74385B24-634A-47C7-AA48-2AFD585AA4C2}" destId="{C944996C-E1B8-4893-AFA4-1F401CA796DD}" srcOrd="1" destOrd="0" parTransId="{07F28CE1-56B5-4964-94A9-CFDE9F9BF028}" sibTransId="{FF8D70D0-CD4D-44D4-BEAE-0CDA7C1A3633}"/>
    <dgm:cxn modelId="{010F7879-4A98-4BC2-8596-0DF9D5E453E9}" type="presOf" srcId="{9F606E10-4C25-457B-A90E-87606DEAF95E}" destId="{294AB090-F6E6-401A-8594-87F236974569}" srcOrd="0" destOrd="0" presId="urn:microsoft.com/office/officeart/2005/8/layout/process1"/>
    <dgm:cxn modelId="{80754DB2-E975-4AFF-878F-8E2283590276}" type="presOf" srcId="{284471D6-93BC-42BD-B6CF-29ADCC10576C}" destId="{43B5C6BE-AD25-46AD-BE38-F8DD45AF0A1E}" srcOrd="0" destOrd="0" presId="urn:microsoft.com/office/officeart/2005/8/layout/process1"/>
    <dgm:cxn modelId="{5A049BB4-AD96-4B72-ABE9-D555119DDFE1}" type="presOf" srcId="{C944996C-E1B8-4893-AFA4-1F401CA796DD}" destId="{9F351C21-EF24-4ED2-8D43-BE5E7DBC4767}" srcOrd="0" destOrd="0" presId="urn:microsoft.com/office/officeart/2005/8/layout/process1"/>
    <dgm:cxn modelId="{D0AB3C6F-DCBE-4004-B2A4-FAE658B99F04}" type="presParOf" srcId="{944E8746-BDA4-49D6-A2D7-3A858CBC41C0}" destId="{43B5C6BE-AD25-46AD-BE38-F8DD45AF0A1E}" srcOrd="0" destOrd="0" presId="urn:microsoft.com/office/officeart/2005/8/layout/process1"/>
    <dgm:cxn modelId="{BA46565B-0A0B-4E4A-A03B-DA24ECE158AE}" type="presParOf" srcId="{944E8746-BDA4-49D6-A2D7-3A858CBC41C0}" destId="{294AB090-F6E6-401A-8594-87F236974569}" srcOrd="1" destOrd="0" presId="urn:microsoft.com/office/officeart/2005/8/layout/process1"/>
    <dgm:cxn modelId="{21D87F41-B2AE-4B26-B2A2-7E3939F7D741}" type="presParOf" srcId="{294AB090-F6E6-401A-8594-87F236974569}" destId="{6BFFC87E-BFC3-4180-99F1-28D35E53E235}" srcOrd="0" destOrd="0" presId="urn:microsoft.com/office/officeart/2005/8/layout/process1"/>
    <dgm:cxn modelId="{AEB58F74-069C-4D51-876E-4A05823D91CB}" type="presParOf" srcId="{944E8746-BDA4-49D6-A2D7-3A858CBC41C0}" destId="{9F351C21-EF24-4ED2-8D43-BE5E7DBC476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977ED9-24D0-4547-A337-76BC7AA1D3FF}" type="doc">
      <dgm:prSet loTypeId="urn:microsoft.com/office/officeart/2005/8/layout/process1" loCatId="process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pl-PL"/>
        </a:p>
      </dgm:t>
    </dgm:pt>
    <dgm:pt modelId="{20BF6D23-4862-41CA-84BE-E365F31520A7}">
      <dgm:prSet custT="1"/>
      <dgm:spPr/>
      <dgm:t>
        <a:bodyPr/>
        <a:lstStyle/>
        <a:p>
          <a:r>
            <a:rPr lang="pl-PL" sz="4000" b="1" i="0" dirty="0">
              <a:solidFill>
                <a:schemeClr val="tx1"/>
              </a:solidFill>
            </a:rPr>
            <a:t>SAMORZĄDNY</a:t>
          </a:r>
          <a:r>
            <a:rPr lang="pl-PL" sz="3200" b="0" i="0" dirty="0"/>
            <a:t> </a:t>
          </a:r>
          <a:endParaRPr lang="pl-PL" sz="3200" dirty="0"/>
        </a:p>
      </dgm:t>
    </dgm:pt>
    <dgm:pt modelId="{DD52B9C2-67D1-40E5-BBAF-16C122C74692}" type="parTrans" cxnId="{D664F847-F890-4247-99E6-2CA4DC91F49B}">
      <dgm:prSet/>
      <dgm:spPr/>
      <dgm:t>
        <a:bodyPr/>
        <a:lstStyle/>
        <a:p>
          <a:endParaRPr lang="pl-PL"/>
        </a:p>
      </dgm:t>
    </dgm:pt>
    <dgm:pt modelId="{7BDFCEDC-1BC4-47CF-ACBE-E450ABEAF9E8}" type="sibTrans" cxnId="{D664F847-F890-4247-99E6-2CA4DC91F49B}">
      <dgm:prSet/>
      <dgm:spPr/>
      <dgm:t>
        <a:bodyPr/>
        <a:lstStyle/>
        <a:p>
          <a:endParaRPr lang="pl-PL"/>
        </a:p>
      </dgm:t>
    </dgm:pt>
    <dgm:pt modelId="{CD8666A3-B51A-49BF-BFA2-53321278C3C8}">
      <dgm:prSet/>
      <dgm:spPr/>
      <dgm:t>
        <a:bodyPr/>
        <a:lstStyle/>
        <a:p>
          <a:r>
            <a:rPr lang="pl-PL" b="0" i="0" dirty="0">
              <a:solidFill>
                <a:schemeClr val="tx1"/>
              </a:solidFill>
            </a:rPr>
            <a:t>samodzielnie kierujący swą działalnością</a:t>
          </a:r>
          <a:endParaRPr lang="pl-PL" dirty="0">
            <a:solidFill>
              <a:schemeClr val="tx1"/>
            </a:solidFill>
          </a:endParaRPr>
        </a:p>
      </dgm:t>
    </dgm:pt>
    <dgm:pt modelId="{A73CD2A3-6C4E-4047-86E0-74F6E2504A1D}" type="parTrans" cxnId="{6B0E97E0-5F87-4B53-919A-C4557E238C2F}">
      <dgm:prSet/>
      <dgm:spPr/>
      <dgm:t>
        <a:bodyPr/>
        <a:lstStyle/>
        <a:p>
          <a:endParaRPr lang="pl-PL"/>
        </a:p>
      </dgm:t>
    </dgm:pt>
    <dgm:pt modelId="{BE2D604F-B14B-4578-963D-ADFB00D6BD09}" type="sibTrans" cxnId="{6B0E97E0-5F87-4B53-919A-C4557E238C2F}">
      <dgm:prSet/>
      <dgm:spPr/>
      <dgm:t>
        <a:bodyPr/>
        <a:lstStyle/>
        <a:p>
          <a:endParaRPr lang="pl-PL"/>
        </a:p>
      </dgm:t>
    </dgm:pt>
    <dgm:pt modelId="{3E6C060A-525D-4066-9F78-21DFDA616E0C}" type="pres">
      <dgm:prSet presAssocID="{35977ED9-24D0-4547-A337-76BC7AA1D3FF}" presName="Name0" presStyleCnt="0">
        <dgm:presLayoutVars>
          <dgm:dir/>
          <dgm:resizeHandles val="exact"/>
        </dgm:presLayoutVars>
      </dgm:prSet>
      <dgm:spPr/>
    </dgm:pt>
    <dgm:pt modelId="{911ED5CF-1DF6-4A3F-9A3D-2C4A92528FC0}" type="pres">
      <dgm:prSet presAssocID="{20BF6D23-4862-41CA-84BE-E365F31520A7}" presName="node" presStyleLbl="node1" presStyleIdx="0" presStyleCnt="2" custLinFactNeighborX="-117" custLinFactNeighborY="-1272">
        <dgm:presLayoutVars>
          <dgm:bulletEnabled val="1"/>
        </dgm:presLayoutVars>
      </dgm:prSet>
      <dgm:spPr/>
    </dgm:pt>
    <dgm:pt modelId="{CD08561C-77B0-4EA1-A970-055449DF3DA0}" type="pres">
      <dgm:prSet presAssocID="{7BDFCEDC-1BC4-47CF-ACBE-E450ABEAF9E8}" presName="sibTrans" presStyleLbl="sibTrans2D1" presStyleIdx="0" presStyleCnt="1"/>
      <dgm:spPr/>
    </dgm:pt>
    <dgm:pt modelId="{08506412-3AB4-4267-81B3-E09E52F219DF}" type="pres">
      <dgm:prSet presAssocID="{7BDFCEDC-1BC4-47CF-ACBE-E450ABEAF9E8}" presName="connectorText" presStyleLbl="sibTrans2D1" presStyleIdx="0" presStyleCnt="1"/>
      <dgm:spPr/>
    </dgm:pt>
    <dgm:pt modelId="{B1FC3232-36CD-4C22-B4BE-27975D3EB85E}" type="pres">
      <dgm:prSet presAssocID="{CD8666A3-B51A-49BF-BFA2-53321278C3C8}" presName="node" presStyleLbl="node1" presStyleIdx="1" presStyleCnt="2">
        <dgm:presLayoutVars>
          <dgm:bulletEnabled val="1"/>
        </dgm:presLayoutVars>
      </dgm:prSet>
      <dgm:spPr/>
    </dgm:pt>
  </dgm:ptLst>
  <dgm:cxnLst>
    <dgm:cxn modelId="{5112C81C-9089-4229-88C2-16ED27786351}" type="presOf" srcId="{20BF6D23-4862-41CA-84BE-E365F31520A7}" destId="{911ED5CF-1DF6-4A3F-9A3D-2C4A92528FC0}" srcOrd="0" destOrd="0" presId="urn:microsoft.com/office/officeart/2005/8/layout/process1"/>
    <dgm:cxn modelId="{D664F847-F890-4247-99E6-2CA4DC91F49B}" srcId="{35977ED9-24D0-4547-A337-76BC7AA1D3FF}" destId="{20BF6D23-4862-41CA-84BE-E365F31520A7}" srcOrd="0" destOrd="0" parTransId="{DD52B9C2-67D1-40E5-BBAF-16C122C74692}" sibTransId="{7BDFCEDC-1BC4-47CF-ACBE-E450ABEAF9E8}"/>
    <dgm:cxn modelId="{4EFE617B-058B-416B-B221-781739531C30}" type="presOf" srcId="{7BDFCEDC-1BC4-47CF-ACBE-E450ABEAF9E8}" destId="{CD08561C-77B0-4EA1-A970-055449DF3DA0}" srcOrd="0" destOrd="0" presId="urn:microsoft.com/office/officeart/2005/8/layout/process1"/>
    <dgm:cxn modelId="{F729689D-F333-4E0C-9167-FF20A4E0B962}" type="presOf" srcId="{35977ED9-24D0-4547-A337-76BC7AA1D3FF}" destId="{3E6C060A-525D-4066-9F78-21DFDA616E0C}" srcOrd="0" destOrd="0" presId="urn:microsoft.com/office/officeart/2005/8/layout/process1"/>
    <dgm:cxn modelId="{1BEAF4CC-FAF7-44E6-A422-2B4FB514AD77}" type="presOf" srcId="{7BDFCEDC-1BC4-47CF-ACBE-E450ABEAF9E8}" destId="{08506412-3AB4-4267-81B3-E09E52F219DF}" srcOrd="1" destOrd="0" presId="urn:microsoft.com/office/officeart/2005/8/layout/process1"/>
    <dgm:cxn modelId="{778962DC-668A-480A-94C0-9015DF1DBB6F}" type="presOf" srcId="{CD8666A3-B51A-49BF-BFA2-53321278C3C8}" destId="{B1FC3232-36CD-4C22-B4BE-27975D3EB85E}" srcOrd="0" destOrd="0" presId="urn:microsoft.com/office/officeart/2005/8/layout/process1"/>
    <dgm:cxn modelId="{6B0E97E0-5F87-4B53-919A-C4557E238C2F}" srcId="{35977ED9-24D0-4547-A337-76BC7AA1D3FF}" destId="{CD8666A3-B51A-49BF-BFA2-53321278C3C8}" srcOrd="1" destOrd="0" parTransId="{A73CD2A3-6C4E-4047-86E0-74F6E2504A1D}" sibTransId="{BE2D604F-B14B-4578-963D-ADFB00D6BD09}"/>
    <dgm:cxn modelId="{CF3C0D43-7865-4232-99DB-3773B733D8BE}" type="presParOf" srcId="{3E6C060A-525D-4066-9F78-21DFDA616E0C}" destId="{911ED5CF-1DF6-4A3F-9A3D-2C4A92528FC0}" srcOrd="0" destOrd="0" presId="urn:microsoft.com/office/officeart/2005/8/layout/process1"/>
    <dgm:cxn modelId="{71D7FE09-9D88-4EAF-A8D9-4E19ABC2A703}" type="presParOf" srcId="{3E6C060A-525D-4066-9F78-21DFDA616E0C}" destId="{CD08561C-77B0-4EA1-A970-055449DF3DA0}" srcOrd="1" destOrd="0" presId="urn:microsoft.com/office/officeart/2005/8/layout/process1"/>
    <dgm:cxn modelId="{0BE5520D-77D3-48DD-8BAC-83274A8AE05A}" type="presParOf" srcId="{CD08561C-77B0-4EA1-A970-055449DF3DA0}" destId="{08506412-3AB4-4267-81B3-E09E52F219DF}" srcOrd="0" destOrd="0" presId="urn:microsoft.com/office/officeart/2005/8/layout/process1"/>
    <dgm:cxn modelId="{7DDB0EF3-A849-4650-A971-80F478BD5D40}" type="presParOf" srcId="{3E6C060A-525D-4066-9F78-21DFDA616E0C}" destId="{B1FC3232-36CD-4C22-B4BE-27975D3EB85E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98B5FF-8F2B-4773-AFF6-38E722148284}">
      <dsp:nvSpPr>
        <dsp:cNvPr id="0" name=""/>
        <dsp:cNvSpPr/>
      </dsp:nvSpPr>
      <dsp:spPr>
        <a:xfrm>
          <a:off x="0" y="37350"/>
          <a:ext cx="12192000" cy="126433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„samorząd” -&gt; niem. </a:t>
          </a:r>
          <a:r>
            <a:rPr lang="pl-PL" sz="2400" b="1" i="1" kern="1200" dirty="0">
              <a:solidFill>
                <a:schemeClr val="tx1"/>
              </a:solidFill>
            </a:rPr>
            <a:t>Selbstverwaltung </a:t>
          </a:r>
          <a:r>
            <a:rPr lang="pl-PL" sz="2400" b="1" kern="1200" dirty="0">
              <a:solidFill>
                <a:schemeClr val="tx1"/>
              </a:solidFill>
            </a:rPr>
            <a:t>(</a:t>
          </a:r>
          <a:r>
            <a:rPr lang="pl-PL" sz="2400" b="1" i="1" kern="1200" dirty="0" err="1">
              <a:solidFill>
                <a:schemeClr val="tx1"/>
              </a:solidFill>
            </a:rPr>
            <a:t>selbst</a:t>
          </a:r>
          <a:r>
            <a:rPr lang="pl-PL" sz="2400" b="1" i="1" kern="1200" dirty="0">
              <a:solidFill>
                <a:schemeClr val="tx1"/>
              </a:solidFill>
            </a:rPr>
            <a:t> </a:t>
          </a:r>
          <a:r>
            <a:rPr lang="pl-PL" sz="2400" b="1" kern="1200" dirty="0">
              <a:solidFill>
                <a:schemeClr val="tx1"/>
              </a:solidFill>
            </a:rPr>
            <a:t>– samodzielny, </a:t>
          </a:r>
          <a:r>
            <a:rPr lang="pl-PL" sz="2400" b="1" i="1" kern="1200" dirty="0" err="1">
              <a:solidFill>
                <a:schemeClr val="tx1"/>
              </a:solidFill>
            </a:rPr>
            <a:t>verwaltung</a:t>
          </a:r>
          <a:r>
            <a:rPr lang="pl-PL" sz="2400" b="1" i="1" kern="1200" dirty="0">
              <a:solidFill>
                <a:schemeClr val="tx1"/>
              </a:solidFill>
            </a:rPr>
            <a:t> </a:t>
          </a:r>
          <a:r>
            <a:rPr lang="pl-PL" sz="2400" b="1" kern="1200" dirty="0">
              <a:solidFill>
                <a:schemeClr val="tx1"/>
              </a:solidFill>
            </a:rPr>
            <a:t>– zarząd)</a:t>
          </a:r>
          <a:endParaRPr lang="pl-PL" sz="2400" b="1" kern="1200" dirty="0">
            <a:solidFill>
              <a:srgbClr val="FF0000"/>
            </a:solidFill>
          </a:endParaRPr>
        </a:p>
      </dsp:txBody>
      <dsp:txXfrm>
        <a:off x="61720" y="99070"/>
        <a:ext cx="12068560" cy="1140891"/>
      </dsp:txXfrm>
    </dsp:sp>
    <dsp:sp modelId="{1599363B-4FC1-47D0-8AD7-BFC555495336}">
      <dsp:nvSpPr>
        <dsp:cNvPr id="0" name=""/>
        <dsp:cNvSpPr/>
      </dsp:nvSpPr>
      <dsp:spPr>
        <a:xfrm>
          <a:off x="0" y="1356401"/>
          <a:ext cx="12192000" cy="1264331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solidFill>
                <a:schemeClr val="tx1"/>
              </a:solidFill>
            </a:rPr>
            <a:t>w doktrynie po raz pierwszy pojawiło się za sprawą J. A. </a:t>
          </a:r>
          <a:r>
            <a:rPr lang="pl-PL" sz="1700" kern="1200" dirty="0" err="1">
              <a:solidFill>
                <a:schemeClr val="tx1"/>
              </a:solidFill>
            </a:rPr>
            <a:t>Schlettweina</a:t>
          </a:r>
          <a:r>
            <a:rPr lang="pl-PL" sz="1700" kern="1200" dirty="0">
              <a:solidFill>
                <a:schemeClr val="tx1"/>
              </a:solidFill>
            </a:rPr>
            <a:t> – użył go w pracy z 1799 r. w odniesieniu do gospodarki państwowej, przeciwstawiając je merkantylistycznej formie gospodarowania; w tym samym czasie pojawiło się także pojęcie </a:t>
          </a:r>
          <a:r>
            <a:rPr lang="pl-PL" sz="1700" i="1" kern="1200" dirty="0" err="1">
              <a:solidFill>
                <a:schemeClr val="tx1"/>
              </a:solidFill>
            </a:rPr>
            <a:t>pouvoir</a:t>
          </a:r>
          <a:r>
            <a:rPr lang="pl-PL" sz="1700" i="1" kern="1200" dirty="0">
              <a:solidFill>
                <a:schemeClr val="tx1"/>
              </a:solidFill>
            </a:rPr>
            <a:t> </a:t>
          </a:r>
          <a:r>
            <a:rPr lang="pl-PL" sz="1700" i="1" kern="1200" dirty="0" err="1">
              <a:solidFill>
                <a:schemeClr val="tx1"/>
              </a:solidFill>
            </a:rPr>
            <a:t>municipial</a:t>
          </a:r>
          <a:r>
            <a:rPr lang="pl-PL" sz="1700" kern="1200" dirty="0">
              <a:solidFill>
                <a:schemeClr val="tx1"/>
              </a:solidFill>
            </a:rPr>
            <a:t>, które podkreślało samodzielność gmin wobec państwa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S. </a:t>
          </a:r>
          <a:r>
            <a:rPr lang="pl-PL" sz="1400" kern="1200" dirty="0" err="1">
              <a:solidFill>
                <a:schemeClr val="tx1"/>
              </a:solidFill>
            </a:rPr>
            <a:t>Fundowicz</a:t>
          </a:r>
          <a:r>
            <a:rPr lang="pl-PL" sz="1400" kern="1200" dirty="0">
              <a:solidFill>
                <a:schemeClr val="tx1"/>
              </a:solidFill>
            </a:rPr>
            <a:t>, Decentralizacja administracji publicznej w Polsce, Lublin 2005, s. 93</a:t>
          </a:r>
        </a:p>
      </dsp:txBody>
      <dsp:txXfrm>
        <a:off x="61720" y="1418121"/>
        <a:ext cx="12068560" cy="1140891"/>
      </dsp:txXfrm>
    </dsp:sp>
    <dsp:sp modelId="{44DDBB0F-F9DA-4CC5-AD2D-5221758CE145}">
      <dsp:nvSpPr>
        <dsp:cNvPr id="0" name=""/>
        <dsp:cNvSpPr/>
      </dsp:nvSpPr>
      <dsp:spPr>
        <a:xfrm>
          <a:off x="0" y="2675452"/>
          <a:ext cx="12192000" cy="1264331"/>
        </a:xfrm>
        <a:prstGeom prst="roundRect">
          <a:avLst/>
        </a:prstGeom>
        <a:solidFill>
          <a:srgbClr val="FC4A2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obecnie pojęcie samorządu terytorialnego jest powszechnie znane i używane, zarówno w doktrynie, jak i w prawodawstwie;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solidFill>
                <a:schemeClr val="tx1"/>
              </a:solidFill>
            </a:rPr>
            <a:t>mimo to nie została sformułowana jedna, stosowana przez wszystkich definicja, co przyczynia się do wielości i niejednolitości funkcjonujących określeń </a:t>
          </a:r>
        </a:p>
      </dsp:txBody>
      <dsp:txXfrm>
        <a:off x="61720" y="2737172"/>
        <a:ext cx="12068560" cy="1140891"/>
      </dsp:txXfrm>
    </dsp:sp>
    <dsp:sp modelId="{8AA50F88-11B5-4B3D-9182-AD6A68352506}">
      <dsp:nvSpPr>
        <dsp:cNvPr id="0" name=""/>
        <dsp:cNvSpPr/>
      </dsp:nvSpPr>
      <dsp:spPr>
        <a:xfrm>
          <a:off x="0" y="3939784"/>
          <a:ext cx="12192000" cy="521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7096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1500" kern="1200" dirty="0"/>
        </a:p>
      </dsp:txBody>
      <dsp:txXfrm>
        <a:off x="0" y="3939784"/>
        <a:ext cx="12192000" cy="5211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CFB5FA-4474-42A3-8895-E831A26A37BC}">
      <dsp:nvSpPr>
        <dsp:cNvPr id="0" name=""/>
        <dsp:cNvSpPr/>
      </dsp:nvSpPr>
      <dsp:spPr>
        <a:xfrm>
          <a:off x="3286" y="156506"/>
          <a:ext cx="3203971" cy="5472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TEORIA NATURALISTYCZNA</a:t>
          </a:r>
        </a:p>
      </dsp:txBody>
      <dsp:txXfrm>
        <a:off x="3286" y="156506"/>
        <a:ext cx="3203971" cy="547200"/>
      </dsp:txXfrm>
    </dsp:sp>
    <dsp:sp modelId="{909243B5-E769-4C52-A481-AFA0CFF5E2B3}">
      <dsp:nvSpPr>
        <dsp:cNvPr id="0" name=""/>
        <dsp:cNvSpPr/>
      </dsp:nvSpPr>
      <dsp:spPr>
        <a:xfrm>
          <a:off x="3286" y="703706"/>
          <a:ext cx="3203971" cy="349112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całkowita niezależność samorządu od państwa; </a:t>
          </a:r>
          <a:endParaRPr lang="pl-PL" sz="1900" kern="1200" dirty="0">
            <a:latin typeface="+mn-lt"/>
          </a:endParaRP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gmina jako instytucja równa państwu, stanowiącego federację gmin, z których to gmin państwo mogło wywodzić swoje prawa</a:t>
          </a:r>
          <a:endParaRPr lang="pl-PL" sz="1900" kern="1200" dirty="0">
            <a:latin typeface="+mn-lt"/>
          </a:endParaRPr>
        </a:p>
      </dsp:txBody>
      <dsp:txXfrm>
        <a:off x="3286" y="703706"/>
        <a:ext cx="3203971" cy="3491125"/>
      </dsp:txXfrm>
    </dsp:sp>
    <dsp:sp modelId="{E1C2E9D0-9E24-4876-B01A-0C72DEACCF01}">
      <dsp:nvSpPr>
        <dsp:cNvPr id="0" name=""/>
        <dsp:cNvSpPr/>
      </dsp:nvSpPr>
      <dsp:spPr>
        <a:xfrm>
          <a:off x="3655814" y="156506"/>
          <a:ext cx="3203971" cy="547200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TEORIA PAŃSTWOWA</a:t>
          </a:r>
        </a:p>
      </dsp:txBody>
      <dsp:txXfrm>
        <a:off x="3655814" y="156506"/>
        <a:ext cx="3203971" cy="547200"/>
      </dsp:txXfrm>
    </dsp:sp>
    <dsp:sp modelId="{7129412E-0DE6-4F5C-9671-D8AE9901627C}">
      <dsp:nvSpPr>
        <dsp:cNvPr id="0" name=""/>
        <dsp:cNvSpPr/>
      </dsp:nvSpPr>
      <dsp:spPr>
        <a:xfrm>
          <a:off x="3655814" y="703706"/>
          <a:ext cx="3203971" cy="3491125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pl-PL" sz="19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państwo wykonuje władzę przez swoje organy, ale część władzy może niejako odstąpić korporacjom samorządowym; </a:t>
          </a:r>
          <a:endParaRPr lang="pl-PL" sz="1900" kern="1200" dirty="0">
            <a:latin typeface="+mn-lt"/>
          </a:endParaRPr>
        </a:p>
        <a:p>
          <a:pPr marL="171450" lvl="1" indent="-171450" algn="just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pl-PL" sz="19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i</a:t>
          </a:r>
          <a:r>
            <a:rPr lang="pl-PL" sz="19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stotą samorządu w tej koncepcji jest zatem wykonywanie praw zwierzchnich, przekazanych korporacjom przez państwo, co czynią poprzez wybrane przez siebie organy</a:t>
          </a:r>
          <a:endParaRPr lang="pl-PL" sz="1900" kern="1200" dirty="0">
            <a:latin typeface="+mn-lt"/>
          </a:endParaRPr>
        </a:p>
      </dsp:txBody>
      <dsp:txXfrm>
        <a:off x="3655814" y="703706"/>
        <a:ext cx="3203971" cy="3491125"/>
      </dsp:txXfrm>
    </dsp:sp>
    <dsp:sp modelId="{2197FC8B-ABF6-4B39-BB6C-10E9ABBBFCA4}">
      <dsp:nvSpPr>
        <dsp:cNvPr id="0" name=""/>
        <dsp:cNvSpPr/>
      </dsp:nvSpPr>
      <dsp:spPr>
        <a:xfrm>
          <a:off x="7308342" y="156506"/>
          <a:ext cx="3203971" cy="54720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UJĘCIE POLITYCZNE</a:t>
          </a:r>
        </a:p>
      </dsp:txBody>
      <dsp:txXfrm>
        <a:off x="7308342" y="156506"/>
        <a:ext cx="3203971" cy="547200"/>
      </dsp:txXfrm>
    </dsp:sp>
    <dsp:sp modelId="{45B68EAE-9FA8-4C02-8D7A-65DAF5043E05}">
      <dsp:nvSpPr>
        <dsp:cNvPr id="0" name=""/>
        <dsp:cNvSpPr/>
      </dsp:nvSpPr>
      <dsp:spPr>
        <a:xfrm>
          <a:off x="7308342" y="703706"/>
          <a:ext cx="3203971" cy="3491125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pl-PL" sz="1900" kern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s</a:t>
          </a:r>
          <a:r>
            <a:rPr lang="pl-PL" sz="1900" kern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rPr>
            <a:t>amorząd ogranicza się do samorządności personalnej i jest traktowany jako honorowy udział osób fizycznych w wykonywaniu zadań państwa</a:t>
          </a:r>
          <a:endParaRPr lang="pl-PL" sz="1900" kern="1200" dirty="0">
            <a:latin typeface="+mn-lt"/>
          </a:endParaRPr>
        </a:p>
      </dsp:txBody>
      <dsp:txXfrm>
        <a:off x="7308342" y="703706"/>
        <a:ext cx="3203971" cy="34911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5C6BE-AD25-46AD-BE38-F8DD45AF0A1E}">
      <dsp:nvSpPr>
        <dsp:cNvPr id="0" name=""/>
        <dsp:cNvSpPr/>
      </dsp:nvSpPr>
      <dsp:spPr>
        <a:xfrm>
          <a:off x="2053" y="0"/>
          <a:ext cx="4379788" cy="1545969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i="0" u="none" kern="1200" dirty="0">
              <a:solidFill>
                <a:schemeClr val="tx1"/>
              </a:solidFill>
            </a:rPr>
            <a:t>SAMORZĄD</a:t>
          </a:r>
          <a:r>
            <a:rPr lang="pl-PL" sz="3600" b="0" i="0" u="none" kern="1200" dirty="0">
              <a:solidFill>
                <a:schemeClr val="tx1"/>
              </a:solidFill>
            </a:rPr>
            <a:t> </a:t>
          </a:r>
          <a:endParaRPr lang="pl-PL" sz="3600" u="none" kern="1200" dirty="0">
            <a:solidFill>
              <a:schemeClr val="tx1"/>
            </a:solidFill>
          </a:endParaRPr>
        </a:p>
      </dsp:txBody>
      <dsp:txXfrm>
        <a:off x="47333" y="45280"/>
        <a:ext cx="4289228" cy="1455409"/>
      </dsp:txXfrm>
    </dsp:sp>
    <dsp:sp modelId="{294AB090-F6E6-401A-8594-87F236974569}">
      <dsp:nvSpPr>
        <dsp:cNvPr id="0" name=""/>
        <dsp:cNvSpPr/>
      </dsp:nvSpPr>
      <dsp:spPr>
        <a:xfrm>
          <a:off x="4819821" y="229890"/>
          <a:ext cx="928515" cy="1086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4819821" y="447127"/>
        <a:ext cx="649961" cy="651713"/>
      </dsp:txXfrm>
    </dsp:sp>
    <dsp:sp modelId="{9F351C21-EF24-4ED2-8D43-BE5E7DBC4767}">
      <dsp:nvSpPr>
        <dsp:cNvPr id="0" name=""/>
        <dsp:cNvSpPr/>
      </dsp:nvSpPr>
      <dsp:spPr>
        <a:xfrm>
          <a:off x="6133757" y="0"/>
          <a:ext cx="4379788" cy="1545969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190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0" i="0" kern="1200" dirty="0">
              <a:solidFill>
                <a:schemeClr val="tx1"/>
              </a:solidFill>
            </a:rPr>
            <a:t>samodzielne i niezależne wykonywanie pewnych funkcji o charakterze administracyjnym przez grupę osób wybranych przez jakąś społeczność;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0" i="0" kern="1200" dirty="0">
              <a:solidFill>
                <a:schemeClr val="tx1"/>
              </a:solidFill>
            </a:rPr>
            <a:t>grupa osób sprawujących takie funkcje</a:t>
          </a:r>
          <a:endParaRPr lang="pl-PL" sz="1700" kern="1200" dirty="0">
            <a:solidFill>
              <a:schemeClr val="tx1"/>
            </a:solidFill>
          </a:endParaRPr>
        </a:p>
      </dsp:txBody>
      <dsp:txXfrm>
        <a:off x="6179037" y="45280"/>
        <a:ext cx="4289228" cy="14554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1ED5CF-1DF6-4A3F-9A3D-2C4A92528FC0}">
      <dsp:nvSpPr>
        <dsp:cNvPr id="0" name=""/>
        <dsp:cNvSpPr/>
      </dsp:nvSpPr>
      <dsp:spPr>
        <a:xfrm>
          <a:off x="4" y="0"/>
          <a:ext cx="4379788" cy="154596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i="0" kern="1200" dirty="0">
              <a:solidFill>
                <a:schemeClr val="tx1"/>
              </a:solidFill>
            </a:rPr>
            <a:t>SAMORZĄDNY</a:t>
          </a:r>
          <a:r>
            <a:rPr lang="pl-PL" sz="3200" b="0" i="0" kern="1200" dirty="0"/>
            <a:t> </a:t>
          </a:r>
          <a:endParaRPr lang="pl-PL" sz="3200" kern="1200" dirty="0"/>
        </a:p>
      </dsp:txBody>
      <dsp:txXfrm>
        <a:off x="45284" y="45280"/>
        <a:ext cx="4289228" cy="1455409"/>
      </dsp:txXfrm>
    </dsp:sp>
    <dsp:sp modelId="{CD08561C-77B0-4EA1-A970-055449DF3DA0}">
      <dsp:nvSpPr>
        <dsp:cNvPr id="0" name=""/>
        <dsp:cNvSpPr/>
      </dsp:nvSpPr>
      <dsp:spPr>
        <a:xfrm>
          <a:off x="4818283" y="229890"/>
          <a:ext cx="929601" cy="1086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700" kern="1200"/>
        </a:p>
      </dsp:txBody>
      <dsp:txXfrm>
        <a:off x="4818283" y="447127"/>
        <a:ext cx="650721" cy="651713"/>
      </dsp:txXfrm>
    </dsp:sp>
    <dsp:sp modelId="{B1FC3232-36CD-4C22-B4BE-27975D3EB85E}">
      <dsp:nvSpPr>
        <dsp:cNvPr id="0" name=""/>
        <dsp:cNvSpPr/>
      </dsp:nvSpPr>
      <dsp:spPr>
        <a:xfrm>
          <a:off x="6133757" y="0"/>
          <a:ext cx="4379788" cy="154596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b="0" i="0" kern="1200" dirty="0">
              <a:solidFill>
                <a:schemeClr val="tx1"/>
              </a:solidFill>
            </a:rPr>
            <a:t>samodzielnie kierujący swą działalnością</a:t>
          </a:r>
          <a:endParaRPr lang="pl-PL" sz="3400" kern="1200" dirty="0">
            <a:solidFill>
              <a:schemeClr val="tx1"/>
            </a:solidFill>
          </a:endParaRPr>
        </a:p>
      </dsp:txBody>
      <dsp:txXfrm>
        <a:off x="6179037" y="45280"/>
        <a:ext cx="4289228" cy="14554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9FC7EA-AADD-4688-8ECE-2BDF309ABA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386D125-5B06-452F-A4C2-94CC694246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D7BB8DD-A1D5-4C72-A28B-9AF3F4F21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06/03/2022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E24C87A-FC14-48F6-802D-733C74FAB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A705DAE-2B93-494F-814E-B17F92EEB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0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BE59D4-7FCA-4492-A467-E4F1F8158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8CC3E02-D145-4228-BCD1-1B27CCB7BC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D4D9769-9F1A-42B3-9AEB-832F4AE71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06/03/2022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2FC4E89-262F-4251-80C9-0CB212BEE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4FBEA82-62E8-4874-B127-70BC8A103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98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F06E670-5A76-46FD-8362-0DC1176ECA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8DC917C-3B58-4709-A3A1-83CB2F68A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8F4CE4E-6941-45FB-855E-8D324576C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06/03/2022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B3CDFF7-D374-43FB-9A86-7CA8AE7ED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AA5BED8-FB3F-4D1E-A415-185877F7E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90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358218-2380-4673-B7B1-6727CEC99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8B6E87-E564-4C99-BC17-61CBA3B0C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F1D3893-D1AB-4BD7-BA58-5A3538AC6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06/03/2022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BD0EA2F-995D-4F64-8B64-6023F02F1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E9A2C9A-4F70-4CCE-8077-38C02D816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473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3C3FB1-7954-4FBE-A5E5-156D542EB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9AF2E90-CE31-449B-BDC1-BDDC74B82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79D6427-D18F-4E7D-819B-12B8609BC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06/03/2022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234E1C7-BB21-4FA0-93AB-75B9A99FC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3AC118A-5BA6-4F67-A796-C748975F8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75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C59941-E9E1-4766-BE48-D4CB2D040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874CEF-6165-43DB-BDE8-E48BE699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4F118FB-A5DC-4773-97D7-3787676B9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B8B1FA5-7EEA-4212-B739-E0F77DC31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06/03/2022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2B84C37-FB28-4FCE-86EF-925650FC3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04EBD07-AE10-4BC1-98FB-039F558DA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93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64D213-3FF2-4C5E-91A1-1BB93EF96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5D3E316-BD2C-4D9A-B3CF-9F9B03972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0BF1938-7981-45DB-9EAE-40640EE8D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FFD917E-6B09-4438-9ABD-DA8F47FE5E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C925F97-4C19-4D84-8838-E751F5E157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707619C-C2C0-4A1A-890A-F205703DB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06/03/2022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648C67F-4013-4089-AA3F-2B7B49081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1708A66-416F-44D2-BE46-6E100CD41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997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B99263-68E6-4B04-BB9F-599202B11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91A7E3F-99F3-47CC-8D88-A8B938592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06/03/2022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64CB03E-FE08-4E6F-9711-910007EC2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62C6A57-3A51-4080-93FB-EAE6248F1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34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AFBA9D4-DA96-4405-998E-A282C7030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06/03/2022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4B0FE03-3ADF-4AEB-81BA-F142C57B1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465A5CD-E694-4B5B-8971-6725A8628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53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F2687-1889-497B-B5DB-75C334FC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257209-070B-4129-A21A-ECC43B1EE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9C24915-0E3B-4839-B381-E87E361A5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980735D-EC66-477B-85EF-6CFBBEE10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06/03/2022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61CB168-C352-4E86-A10F-04117D741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F358FA9-DF3F-469E-9CAF-EF388F884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37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2684D2-39D9-4883-911B-35FB090A7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493DFB6-996D-4794-A44F-D0266AD5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3F3DBC8-CAE1-49AA-B38D-C0D989A67A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FDA3358-C495-4E35-8073-491FA62D7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CCB8-F96D-4F60-AE3B-174D2415233F}" type="datetimeFigureOut">
              <a:rPr lang="en-GB" smtClean="0"/>
              <a:t>06/03/2022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491AB99-3E0E-4756-A276-55C02BBDB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9032A9A-64B3-4325-888B-EB54B68E8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81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686E24B-3782-4F9E-BAD5-0DF23D289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454F427-C525-4751-9F4F-49656C73B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B674516-F3D8-41E9-9F9F-4329798243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9CCB8-F96D-4F60-AE3B-174D2415233F}" type="datetimeFigureOut">
              <a:rPr lang="en-GB" smtClean="0"/>
              <a:t>06/03/2022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8F67A8B-4631-41E7-8914-A4DF1957FC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794116B-F0EA-479E-BD30-FC112EB0A4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6A776-2DAC-4CE4-9C34-08F74FED1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73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1B77E5-3B23-46E7-8168-CDCCCBDE9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20" y="1494503"/>
            <a:ext cx="5491534" cy="3118660"/>
          </a:xfrm>
        </p:spPr>
        <p:txBody>
          <a:bodyPr>
            <a:noAutofit/>
          </a:bodyPr>
          <a:lstStyle/>
          <a:p>
            <a:r>
              <a:rPr lang="pl-PL" sz="5400" dirty="0"/>
              <a:t>USTRÓJ SAMORZĄDU TERYTORIALNEGO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FDB7A94-5D95-4A6C-89F3-6EA796C0F4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609" y="6363008"/>
            <a:ext cx="3125337" cy="1136843"/>
          </a:xfrm>
        </p:spPr>
        <p:txBody>
          <a:bodyPr>
            <a:normAutofit/>
          </a:bodyPr>
          <a:lstStyle/>
          <a:p>
            <a:r>
              <a:rPr lang="pl-PL" sz="2800" dirty="0"/>
              <a:t>mgr KARINA PILARZ</a:t>
            </a:r>
          </a:p>
        </p:txBody>
      </p:sp>
      <p:pic>
        <p:nvPicPr>
          <p:cNvPr id="71" name="Obraz 70" descr="Obraz zawierający tekst, mapa&#10;&#10;Opis wygenerowany automatycznie">
            <a:extLst>
              <a:ext uri="{FF2B5EF4-FFF2-40B4-BE49-F238E27FC236}">
                <a16:creationId xmlns:a16="http://schemas.microsoft.com/office/drawing/2014/main" id="{AF43436B-C37B-467C-9469-6ED6C893BB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801" y="578738"/>
            <a:ext cx="5670549" cy="567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737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ADMINISTRACJA SAMORZĄDU TERYTORIALNEGO</a:t>
            </a:r>
          </a:p>
          <a:p>
            <a:pPr marL="0" indent="0">
              <a:buNone/>
            </a:pPr>
            <a:endParaRPr lang="pl-PL" dirty="0"/>
          </a:p>
          <a:p>
            <a:pPr algn="just"/>
            <a:r>
              <a:rPr lang="pl-PL" dirty="0"/>
              <a:t>KSZTAŁTOWANIE SAMORZĄDU W CZASIE ZABORÓW POD WPŁYWEM FRANCUSKIM I NIEMIECKIM;</a:t>
            </a:r>
          </a:p>
          <a:p>
            <a:pPr algn="just"/>
            <a:r>
              <a:rPr lang="pl-PL" dirty="0"/>
              <a:t>PO ODZYSKANIU NIEPODLEGŁOŚCI PRZYJĘCIE ROZWIĄZAŃ WŁAŚCIWYCH DLA PAŃSTW ZABORCZYCH;</a:t>
            </a:r>
          </a:p>
          <a:p>
            <a:pPr algn="just"/>
            <a:r>
              <a:rPr lang="pl-PL" dirty="0"/>
              <a:t>KONSTYTUCJA MARCOWA – UJEDNOLICONY, TRÓJSTOPNIOWY SYSTEM SAMORZĄDU TERYTORIALNEGO;</a:t>
            </a:r>
          </a:p>
          <a:p>
            <a:pPr algn="just"/>
            <a:r>
              <a:rPr lang="pl-PL" dirty="0"/>
              <a:t>USTAWA Z DNIA 20 MARCA 1950 R. O TERENOWYCH ORGANACH JEDNOLITEJ WŁADZY PAŃSTWOWEJ – LIKWIDACJA SAMORZĄDU TERYTORIALNEGO – RADY NARODOWE;</a:t>
            </a:r>
          </a:p>
          <a:p>
            <a:pPr algn="just"/>
            <a:r>
              <a:rPr lang="pl-PL" dirty="0"/>
              <a:t>PRZYWRÓCENIE SAMORZĄDU: 1990 – GMINY, 1998 – POWIAT I WOJEWÓDZTWO.</a:t>
            </a:r>
          </a:p>
        </p:txBody>
      </p:sp>
      <p:sp>
        <p:nvSpPr>
          <p:cNvPr id="4" name="Dymek mowy: owalny 3">
            <a:extLst>
              <a:ext uri="{FF2B5EF4-FFF2-40B4-BE49-F238E27FC236}">
                <a16:creationId xmlns:a16="http://schemas.microsoft.com/office/drawing/2014/main" id="{344E359D-615C-4B5E-A1B4-4C4769DA0997}"/>
              </a:ext>
            </a:extLst>
          </p:cNvPr>
          <p:cNvSpPr/>
          <p:nvPr/>
        </p:nvSpPr>
        <p:spPr>
          <a:xfrm>
            <a:off x="7240556" y="187843"/>
            <a:ext cx="4208106" cy="2128611"/>
          </a:xfrm>
          <a:prstGeom prst="wedgeEllipseCallo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6D21D349-C9FE-4060-8B45-5C69E28BFED1}"/>
              </a:ext>
            </a:extLst>
          </p:cNvPr>
          <p:cNvSpPr txBox="1"/>
          <p:nvPr/>
        </p:nvSpPr>
        <p:spPr>
          <a:xfrm>
            <a:off x="8173616" y="462411"/>
            <a:ext cx="281784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Państwo zawsze zostawi sobie pewien zakres władzy, która nigdy nie przejdzie całkowicie w ręce samorządu, jeśli, oczywiście, chce istnieć.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7016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7CE61F-4CDD-45B1-A20A-D7E69AAC6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Normatywne wyznaczenie podstaw organizacji </a:t>
            </a:r>
            <a:br>
              <a:rPr lang="pl-PL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funkcjonowania samorządu terytorialnego i jego jednostek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9F9B9A-CD91-47E1-9007-7385ACB1A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l-PL" b="1" i="0" u="sng" dirty="0">
              <a:solidFill>
                <a:srgbClr val="FF794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b="1" i="0" u="sng" dirty="0">
                <a:solidFill>
                  <a:srgbClr val="FF794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Konstytucja RP</a:t>
            </a:r>
          </a:p>
          <a:p>
            <a:pPr marL="0" indent="0" algn="just">
              <a:buNone/>
            </a:pPr>
            <a:r>
              <a:rPr lang="pl-PL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Art. 87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Źródłami powszechnie obowiązującego prawa Rzeczypospolitej Polskiej są: Konstytucja, ustawy, ratyfikowane umowy międzynarodowe oraz rozporządzenia.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Źródłami powszechnie obowiązującego prawa Rzeczypospolitej Polskiej są na obszarze działania organów, które je ustanowiły, akty prawa miejscowego.</a:t>
            </a:r>
          </a:p>
          <a:p>
            <a:pPr marL="0" indent="0" algn="just">
              <a:buNone/>
            </a:pPr>
            <a:endParaRPr lang="pl-PL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Art. 94</a:t>
            </a:r>
            <a:endParaRPr lang="pl-PL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Organy samorządu terytorialnego oraz terenowe organy administracji rządowej, na podstawie i w granicach upoważnień zawartych w ustawie, ustanawiają akty prawa miejscowego obowiązujące na obszarze działania tych organów. Zasady i tryb wydawania aktów prawa miejscowego określa ustawa.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106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B924BA-A8D6-4844-B148-7C96E2B6C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 sz="6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2275E2-D3A9-4FFC-BB1D-96C407103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620" y="1825625"/>
            <a:ext cx="11877870" cy="466725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pl-PL" dirty="0"/>
              <a:t>Źródła prawa międzynarodowego i europejskiego</a:t>
            </a:r>
          </a:p>
          <a:p>
            <a:pPr marL="514350" indent="-514350">
              <a:buAutoNum type="arabicPeriod"/>
            </a:pPr>
            <a:endParaRPr lang="pl-PL" dirty="0"/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Europejska Karta Samorządu Lokalnego, sporządzona w Strasburgu dnia 15 października 1985 r. (Dz. U. z 1994 r. Nr 124, poz. 607 ze </a:t>
            </a:r>
            <a:r>
              <a:rPr lang="pl-PL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sprost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.), dalej EKSL</a:t>
            </a:r>
          </a:p>
          <a:p>
            <a:pPr algn="just"/>
            <a:r>
              <a:rPr lang="pl-PL" sz="1800" dirty="0">
                <a:effectLst/>
                <a:ea typeface="Calibri" panose="020F0502020204030204" pitchFamily="34" charset="0"/>
              </a:rPr>
              <a:t>Europejska Karta Samorządu Regionalnego przyjęta na IV Sesji Kongresu Władz Lokalnych i Regionalnych w dniach 3-5 czerwca 1997 r. w Strasburgu</a:t>
            </a:r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</a:rPr>
              <a:t> (brak oficjalnego tekstu)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Traktat o funkcjonowaniu Unii Europejskiej, wersja skonsolidowana (Dz. Urz. UE z dnia 26 października 2012 r. C 326/01)</a:t>
            </a:r>
          </a:p>
          <a:p>
            <a:pPr algn="just"/>
            <a:r>
              <a:rPr lang="pl-PL" sz="1800" dirty="0">
                <a:ea typeface="Calibri" panose="020F0502020204030204" pitchFamily="34" charset="0"/>
              </a:rPr>
              <a:t>R</a:t>
            </a:r>
            <a:r>
              <a:rPr lang="pl-PL" sz="1800" dirty="0">
                <a:effectLst/>
                <a:ea typeface="Calibri" panose="020F0502020204030204" pitchFamily="34" charset="0"/>
              </a:rPr>
              <a:t>ozporządzenie (WE) nr 1059/2003 Parlamentu Europejskiego i Rady z dnia 26 maja 2003 r. w sprawie ustalenia wspólnej klasyfikacji Jednostek Terytorialnych do Celów Statystycznych (NUTS) (Dz. Urz. UE L 154/1)</a:t>
            </a:r>
            <a:endParaRPr lang="pl-PL" sz="18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Europejska konwencja ramowa o współpracy transgranicznej między wspólnotami i władzami terytorialnymi, sporządzona w Madrycie dnia 21 maja 1980 r. (Dz. U. z 1993 r. Nr 61, poz. 287)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0249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47F0AE-1789-4A2B-B32B-643864518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ea typeface="Calibri" panose="020F0502020204030204" pitchFamily="34" charset="0"/>
              </a:rPr>
              <a:t>P</a:t>
            </a:r>
            <a:r>
              <a:rPr lang="pl-PL" sz="3600" dirty="0">
                <a:effectLst/>
                <a:ea typeface="Calibri" panose="020F0502020204030204" pitchFamily="34" charset="0"/>
              </a:rPr>
              <a:t>rzykłady wyroków, w których Trybunał Konstytucyjny orzekał o zgodności aktów prawnych z EKSL</a:t>
            </a:r>
            <a:endParaRPr lang="pl-PL" sz="7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04B167-600C-467D-9002-9D91E49D5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Wyrok Trybunału Konstytucyjnego z dnia 21 października 2008 r., sygn. akt P 2/08 (OTK ZU 8A/2008, poz. 139)</a:t>
            </a: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Trybunał orzekł o niezgodności przepisu ustawy o komercjalizacji, restrukturyzacji i prywatyzacji przedsiębiorstwa państwowego „Polskie Koleje Państwowe” z art. 4 ust. 2 i 6 EKSL</a:t>
            </a:r>
            <a:endParaRPr lang="pl-PL" sz="1800" dirty="0">
              <a:solidFill>
                <a:srgbClr val="000000"/>
              </a:solidFill>
            </a:endParaRP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Wyrok Trybunału Konstytucyjnego z dnia 23 października 2012 r., sygn. akt U 1/10 (OTK ZU 9A/2012, poz. 108)</a:t>
            </a: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Trybunał orzekł, że badane przepisy rozporządzenia Ministra Edukacji Narodowej w sprawie placówek doskonalenia nauczycieli są zgodne z art. 16 ust. 2 Konstytucji oraz art. 4 ust. 2 EKSL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Wyrok Trybunału Konstytucyjnego z dnia 4 marca 2014 r., sygn. akt K 13/11 (OTK ZU3A/2014, poz. 28)</a:t>
            </a: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Trybunał orzekł, że badane przepisy ustawy o dochodach jednostek samorządu terytorialnego w zakresie, w jakim nie gwarantują województwom zachowania istotnej części dochodów własnych dla realizacji zadań własnych nie są niezgodne z art. 9 ust. 5 EKSL</a:t>
            </a:r>
            <a:endParaRPr lang="pl-PL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438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98220A-3B6B-440C-B456-5E140F9D8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59821C-110A-49D7-A399-F3F173BB6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2. Źródła prawa krajowego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sz="1800" b="1" dirty="0">
                <a:solidFill>
                  <a:srgbClr val="00B050"/>
                </a:solidFill>
                <a:effectLst/>
                <a:ea typeface="Calibri" panose="020F0502020204030204" pitchFamily="34" charset="0"/>
              </a:rPr>
              <a:t>Konstytucja Rzeczypospolitej Polskiej z dnia 2 kwietnia 1997 r. (Dz. U. Nr 78, poz. 483 z późn. zm.)</a:t>
            </a:r>
          </a:p>
          <a:p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z dnia 24 lipca 1998 r. o wprowadzeniu zasadniczego trójstopniowego podziału terytorialnego państwa (Dz. U. Nr 96, poz. 603 z późn. zm.)</a:t>
            </a:r>
            <a:endParaRPr lang="pl-PL" sz="18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8 marca 1990 r. o samorządzie gminnym (Dz. U. z 2021 r., poz. 1372), dalej usg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 dnia 5 czerwca 1998 r. o samorządzie powiatowym (Dz. U. z 2020 r., poz. 920 z późn.zm.), dalej usp</a:t>
            </a:r>
            <a:endParaRPr lang="pl-PL" sz="18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5 czerwca 1998 r. o samorządzie województwa (Dz. U. z 2020 r., poz. 1668 z późn. zm.), dalej usw</a:t>
            </a:r>
          </a:p>
          <a:p>
            <a:pPr algn="just"/>
            <a:r>
              <a:rPr lang="pl-PL" sz="1800" dirty="0">
                <a:effectLst/>
                <a:ea typeface="Calibri" panose="020F0502020204030204" pitchFamily="34" charset="0"/>
              </a:rPr>
              <a:t>ustawa z dnia 15 marca 2002 r. o ustroju miasta stołecznego Warszawy (Dz. U. z 2018 r., poz. 1817)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9 marca 2017 r. o związku metropolitalnym w województwie śląskim (Dz. U. z 2021 r., poz. 1277)</a:t>
            </a:r>
          </a:p>
          <a:p>
            <a:pPr algn="just"/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28 lipca 2005 r. o lecznictwie uzdrowiskowym, uzdrowiskach i obszarach ochrony uzdrowiskowej oraz o gminach uzdrowiskowych (Dz. U. z 2021 r., poz. 1301)</a:t>
            </a:r>
          </a:p>
          <a:p>
            <a:pPr algn="just"/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4318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703E03-0772-41E6-92D0-425A9F834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PODSTAWY PRAWNE – KONSTYTUCJA RP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68D733-C52A-4CE4-BB3E-F90FDE9B6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Art. 15. Konstytucji RP</a:t>
            </a:r>
          </a:p>
          <a:p>
            <a:pPr marL="0" indent="0" algn="just">
              <a:buNone/>
            </a:pPr>
            <a:r>
              <a:rPr lang="pl-PL" dirty="0"/>
              <a:t>1. Ustrój terytorialny Rzeczypospolitej Polskiej zapewnia </a:t>
            </a:r>
            <a:r>
              <a:rPr lang="pl-PL" dirty="0">
                <a:solidFill>
                  <a:srgbClr val="FF0000"/>
                </a:solidFill>
              </a:rPr>
              <a:t>decentralizację władzy publicznej. </a:t>
            </a:r>
          </a:p>
          <a:p>
            <a:pPr marL="0" indent="0" algn="just">
              <a:buNone/>
            </a:pPr>
            <a:r>
              <a:rPr lang="pl-PL" dirty="0"/>
              <a:t>2. Zasadniczy podział terytorialny państwa uwzględniający więzi społeczne, gospodarcze lub kulturowe i zapewniający jednostkom terytorialnym zdolność wykonywania zadań publicznych określa ustawa.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3343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B6CABC01-6C9F-498A-85A9-8AFB73B3DDB7}"/>
              </a:ext>
            </a:extLst>
          </p:cNvPr>
          <p:cNvSpPr/>
          <p:nvPr/>
        </p:nvSpPr>
        <p:spPr>
          <a:xfrm>
            <a:off x="838200" y="365125"/>
            <a:ext cx="9910665" cy="1460500"/>
          </a:xfrm>
          <a:prstGeom prst="rect">
            <a:avLst/>
          </a:prstGeom>
          <a:solidFill>
            <a:schemeClr val="bg2"/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b="1" i="1" dirty="0">
                <a:solidFill>
                  <a:srgbClr val="FF3399"/>
                </a:solidFill>
              </a:rPr>
              <a:t>Gmina to jedyny związek, który posiada tak bardzo naturalny charakter, że powstaje samorzutnie tam, gdzie gromadzą się ludzie </a:t>
            </a:r>
            <a:r>
              <a:rPr lang="pl-PL" sz="3200" b="1" dirty="0">
                <a:solidFill>
                  <a:srgbClr val="FF3399"/>
                </a:solidFill>
              </a:rPr>
              <a:t>-&gt; A. de </a:t>
            </a:r>
            <a:r>
              <a:rPr lang="pl-PL" sz="3200" b="1" dirty="0" err="1">
                <a:solidFill>
                  <a:srgbClr val="FF3399"/>
                </a:solidFill>
              </a:rPr>
              <a:t>Tocqueville</a:t>
            </a:r>
            <a:r>
              <a:rPr lang="pl-PL" sz="3200" b="1" dirty="0">
                <a:solidFill>
                  <a:srgbClr val="FF3399"/>
                </a:solidFill>
              </a:rPr>
              <a:t> „O demokracji w Ameryce”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13836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Art. 163. Samorząd terytorialny wykonuje zadania publiczne nie zastrzeżone przez Konstytucję lub ustawy dla organów innych władz publicznych. </a:t>
            </a:r>
            <a:r>
              <a:rPr lang="pl-PL" dirty="0">
                <a:solidFill>
                  <a:srgbClr val="FF0000"/>
                </a:solidFill>
              </a:rPr>
              <a:t>-&gt; DOMNIEMANIE KOMPETENCJI SAMORZĄDU</a:t>
            </a:r>
            <a:endParaRPr lang="pl-PL" dirty="0"/>
          </a:p>
          <a:p>
            <a:pPr marL="0" indent="0" algn="just">
              <a:buNone/>
            </a:pPr>
            <a:r>
              <a:rPr lang="pl-PL" dirty="0"/>
              <a:t>Art. 164. 1. Podstawową jednostką samorządu terytorialnego jest gmina. </a:t>
            </a:r>
          </a:p>
          <a:p>
            <a:pPr marL="0" indent="0" algn="just">
              <a:buNone/>
            </a:pPr>
            <a:r>
              <a:rPr lang="pl-PL" dirty="0"/>
              <a:t>2. Inne jednostki </a:t>
            </a:r>
            <a:r>
              <a:rPr lang="pl-PL" dirty="0">
                <a:solidFill>
                  <a:srgbClr val="00B0F0"/>
                </a:solidFill>
              </a:rPr>
              <a:t>samorządu regionalnego</a:t>
            </a:r>
            <a:r>
              <a:rPr lang="pl-PL" dirty="0"/>
              <a:t> albo </a:t>
            </a:r>
            <a:r>
              <a:rPr lang="pl-PL" dirty="0">
                <a:solidFill>
                  <a:srgbClr val="00B050"/>
                </a:solidFill>
              </a:rPr>
              <a:t>lokalnego i regionalnego</a:t>
            </a:r>
            <a:r>
              <a:rPr lang="pl-PL" dirty="0"/>
              <a:t> określa ustawa. </a:t>
            </a:r>
          </a:p>
          <a:p>
            <a:pPr marL="0" indent="0" algn="just">
              <a:buNone/>
            </a:pPr>
            <a:r>
              <a:rPr lang="pl-PL" dirty="0"/>
              <a:t>3. Gmina wykonuje wszystkie zadania samorządu terytorialnego nie zastrzeżone dla innych jednostek samorządu terytorialnego. </a:t>
            </a:r>
            <a:r>
              <a:rPr lang="pl-PL" dirty="0">
                <a:solidFill>
                  <a:srgbClr val="FF0000"/>
                </a:solidFill>
              </a:rPr>
              <a:t>-&gt; DOMNIEMANIE KOMPETECJI GMINY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2089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>
                <a:solidFill>
                  <a:srgbClr val="FF0000"/>
                </a:solidFill>
              </a:rPr>
              <a:t>NADZÓR WERYFIKACYJNY</a:t>
            </a:r>
            <a:r>
              <a:rPr lang="pl-PL" dirty="0"/>
              <a:t>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171. 1. Działalność samorządu terytorialnego podlega nadzorowi z punktu widzenia </a:t>
            </a:r>
            <a:r>
              <a:rPr lang="pl-PL" b="1" u="sng" dirty="0"/>
              <a:t>legalności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2. Organami nadzoru nad działalnością jednostek samorządu terytorialnego są </a:t>
            </a:r>
            <a:r>
              <a:rPr lang="pl-PL" u="sng" dirty="0"/>
              <a:t>Prezes Rady Ministrów i wojewodowie</a:t>
            </a:r>
            <a:r>
              <a:rPr lang="pl-PL" dirty="0"/>
              <a:t>, a w zakresie spraw finansowych </a:t>
            </a:r>
            <a:r>
              <a:rPr lang="pl-PL" u="sng" dirty="0"/>
              <a:t>regionalne izby obrachunkowe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3. </a:t>
            </a:r>
            <a:r>
              <a:rPr lang="pl-PL" u="sng" dirty="0"/>
              <a:t>Sejm</a:t>
            </a:r>
            <a:r>
              <a:rPr lang="pl-PL" dirty="0"/>
              <a:t>, na wniosek Prezesa Rady Ministrów, może rozwiązać organ stanowiący samorządu terytorialnego, jeżeli organ ten rażąco narusza Konstytucję lub ustawy. -&gt; </a:t>
            </a:r>
            <a:r>
              <a:rPr lang="pl-PL" b="1" dirty="0">
                <a:solidFill>
                  <a:srgbClr val="FF0000"/>
                </a:solidFill>
              </a:rPr>
              <a:t>środek o charakterze nadzorczym </a:t>
            </a:r>
            <a:r>
              <a:rPr lang="pl-PL" dirty="0"/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631608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94E4C2-4AF3-45F3-B540-0BC7410F9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580" y="727788"/>
            <a:ext cx="11055220" cy="5449175"/>
          </a:xfrm>
        </p:spPr>
        <p:txBody>
          <a:bodyPr>
            <a:noAutofit/>
          </a:bodyPr>
          <a:lstStyle/>
          <a:p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14 czerwca 1960 r. - Kodeks postępowania administracyjnego (Dz. U. z 2021 r., poz. 735 z późn. zm.)</a:t>
            </a:r>
          </a:p>
          <a:p>
            <a:r>
              <a:rPr lang="pl-PL" sz="1800" dirty="0">
                <a:effectLst/>
                <a:ea typeface="Calibri" panose="020F0502020204030204" pitchFamily="34" charset="0"/>
              </a:rPr>
              <a:t>ustawa z dnia 25 lipca 2002 r. - Prawo o ustroju sądów administracyjnych (Dz. U. z 2021 r., poz. 137)</a:t>
            </a:r>
          </a:p>
          <a:p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ustawa z dnia 30 sierpnia 2002 r. - Prawo o postępowaniu przed sądami administracyjnymi (Dz. U. z 2019 r., poz. 2325 z późn. zm.)</a:t>
            </a:r>
          </a:p>
          <a:p>
            <a:pPr marL="0" indent="0">
              <a:buNone/>
            </a:pPr>
            <a:endParaRPr lang="pl-PL" sz="1800" dirty="0"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pl-PL" sz="1800" dirty="0">
              <a:effectLst/>
              <a:ea typeface="Calibri" panose="020F0502020204030204" pitchFamily="34" charset="0"/>
            </a:endParaRPr>
          </a:p>
          <a:p>
            <a:pPr algn="just"/>
            <a:r>
              <a:rPr lang="pl-PL" sz="1800" dirty="0"/>
              <a:t>ustawa z dnia 27 sierpnia 2009 r. o finansach publicznych (Dz. U. z 2021 r., poz. 305 z późn. zm.)</a:t>
            </a:r>
          </a:p>
          <a:p>
            <a:pPr algn="just"/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12 stycznia 1991 r. o podatkach i opłatach lokalnych (Dz. U. z 2019 r., poz. 1170 z późn. zm.)</a:t>
            </a:r>
          </a:p>
          <a:p>
            <a:pPr algn="just"/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15 listopada 1984 r., o podatku rolnym (Dz. U. z 2020 r., poz. 333)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30 października 2002 r. o podatku leśnym (Dz. U. z 2019 r., poz. 888)</a:t>
            </a:r>
          </a:p>
          <a:p>
            <a:r>
              <a:rPr lang="pl-PL" sz="1800" dirty="0">
                <a:ea typeface="Calibri" panose="020F0502020204030204" pitchFamily="34" charset="0"/>
              </a:rPr>
              <a:t>u</a:t>
            </a:r>
            <a:r>
              <a:rPr lang="pl-PL" sz="1800" dirty="0">
                <a:effectLst/>
                <a:ea typeface="Calibri" panose="020F0502020204030204" pitchFamily="34" charset="0"/>
              </a:rPr>
              <a:t>stawa z dnia 29 września 1994 r. o rachunkowości (Dz. U. z 2021 r., poz. 217)</a:t>
            </a:r>
          </a:p>
          <a:p>
            <a:r>
              <a:rPr lang="pl-PL" sz="1800" dirty="0">
                <a:effectLst/>
                <a:ea typeface="Calibri" panose="020F0502020204030204" pitchFamily="34" charset="0"/>
              </a:rPr>
              <a:t>ustawa o odpowiedzialności za naruszenie dyscypliny finansów publicznych (Dz. U. z 2021 r., poz. 289)</a:t>
            </a:r>
          </a:p>
        </p:txBody>
      </p:sp>
    </p:spTree>
    <p:extLst>
      <p:ext uri="{BB962C8B-B14F-4D97-AF65-F5344CB8AC3E}">
        <p14:creationId xmlns:p14="http://schemas.microsoft.com/office/powerpoint/2010/main" val="1487473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132736-838D-44D4-BB9F-667A72A98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4106B1-A5F2-462F-B724-6BFC9FF79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910" y="1825625"/>
            <a:ext cx="11045890" cy="4808440"/>
          </a:xfrm>
        </p:spPr>
        <p:txBody>
          <a:bodyPr>
            <a:normAutofit/>
          </a:bodyPr>
          <a:lstStyle/>
          <a:p>
            <a:pPr algn="just"/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20 lipca 2000 r. o ogłaszaniu aktów normatywnych i niektórych innych aktów prawnych (Dz. U. z 2019 r., poz. 1461)</a:t>
            </a:r>
            <a:endParaRPr lang="pl-PL" sz="18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ustawa z dnia 7 października 1992 r. o regionalnych izbach obrachunkowych (Dz. U. z 2019 r., poz. 2137)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12 października 1994 r. o samorządowych kolegiach odwoławczych (Dz. U. z 2018 r., poz. 570)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ustawa z dnia 5 stycznia 2011 r. - Kodeks wyborczy (Dz. U. z 2020 r., poz. 1319 z późn. zm.)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21 sierpnia 1997 r. o ograniczeniu prowadzenia działalności gospodarczej przez osoby pełniące funkcje publiczne (Dz. U. z 2019 r., poz. 2399)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17 lutego 2005 r. o informatyzacji działalności podmiotów realizujących zadania publiczne (Dz. U. z 2021 r., poz. 670 z późn. zm.)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15 września 2000 r. o referendum lokalnym (Dz. U. z 2019 r., poz. 741)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6 września 2001 r. o dostępie do informacji publicznej (Dz. U. z 2020 r., poz. 2176)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ustawa z dnia 21 listopada 2008 r. o pracownikach samorządowych (Dz. U. z 2019 r., poz. 1282)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13 listopada 2003 r. o dochodach jednostek samorządu terytorialnego (Dz. U. z 2021 r., poz. 38 z późn. zm.)</a:t>
            </a: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5111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8685A3-A08F-44DE-96D2-50B2B11A2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SAMORZĄD TERYTORIALNY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58B71BC-61BD-44F6-A3C8-7E1B7B0058C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" y="2359742"/>
          <a:ext cx="12192000" cy="4498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8316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5CEBF6-57CE-4CE2-9998-CB291F6F2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60" y="454024"/>
            <a:ext cx="11279155" cy="6180041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pl-PL" sz="7200" i="0" dirty="0">
                <a:solidFill>
                  <a:srgbClr val="000000"/>
                </a:solidFill>
                <a:effectLst/>
              </a:rPr>
              <a:t>ustawa z dnia 6 stycznia 2005 r. o mniejszościach narodowych i etnicznych oraz o języku regionalnym (Dz. U. z 2017 r., poz. 823)</a:t>
            </a: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19 grudnia 2008 r. o partnerstwie publiczno-prywatnym (Dz. U. z 2020 r., poz. 711 z późn. zm.)</a:t>
            </a: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7 listopada 2008 r. o europejskim ugrupowaniu współpracy terytorialnej (Dz. U. z 2021 r., poz. 1219)</a:t>
            </a:r>
          </a:p>
          <a:p>
            <a:pPr algn="just"/>
            <a:r>
              <a:rPr lang="pl-PL" sz="7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15 września 2000 r. o zasadach przystępowania jednostek samorządu terytorialnego do międzynarodowych zrzeszeń społeczności lokalnych i regionalnych (Dz. U. Nr 91, poz. 1009 z późn. zm.)</a:t>
            </a:r>
            <a:endParaRPr lang="pl-PL" sz="72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6 grudnia 2006 r. o zasadach prowadzenia polityki rozwoju (Dz. U. z 2021 r., poz. 1057)</a:t>
            </a: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20 grudnia 1996 r. o gospodarce komunalnej (Dz. U. z 2020 r., poz. 679)</a:t>
            </a: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27 marca 2003 r. o planowaniu i zagospodarowaniu przestrzennym (Dz. U. z 2021 r., poz. 741 z późn. zm.)</a:t>
            </a: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9 października 2015 r. o rewitalizacji (Dz. U. z 2021 r., poz. 485) </a:t>
            </a: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21 sierpnia 1997 r. o gospodarce nieruchomościami (Dz. U. z 2020 r. poz. 1990 z późn. zm.) </a:t>
            </a:r>
          </a:p>
          <a:p>
            <a:pPr algn="just"/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7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3 października 2008 r. o udostępnianiu informacji o środowisku i jego ochronie, udziale społeczeństwa w ochronie środowiska oraz o ocenach oddziaływania na środowisko (Dz. U. z 2021 r., poz. 247 z późn. zm.)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Times New Roman" panose="02020603050405020304" pitchFamily="18" charset="0"/>
              <a:buAutoNum type="arabicPeriod"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Times New Roman" panose="02020603050405020304" pitchFamily="18" charset="0"/>
              <a:buAutoNum type="arabicPeriod"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endParaRPr lang="pl-PL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1001127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9D4831-F2F0-4A42-AF15-93DF94A4D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DD13CE-8589-46C9-8DF8-1B6F4A1C8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29 sierpnia 2002 r. o stanie wojennym oraz o kompetencjach Naczelnego Dowódcy Sił Zbrojnych i zasadach jego podległości konstytucyjnym organom Rzeczypospolitej Polskiej (Dz. U. z 2017 r., poz. 1932)</a:t>
            </a:r>
          </a:p>
          <a:p>
            <a:pPr algn="just">
              <a:lnSpc>
                <a:spcPct val="150000"/>
              </a:lnSpc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21 czerwca 2002 r. o stanie wyjątkowym (Dz. U. z 2017 r., poz. 1928)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stawa z dnia 18 kwietnia 2002 r. o stanie klęski żywiołowej (Dz. U. z 2017 r., poz. 1897)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6514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15594E-5AA6-4BF7-88C4-1496C5FA2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TEORIE SAMORZĄDU W DOKTRYNIE PRAWA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C3EDB08-9C97-41E1-863A-43531A59E78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pole tekstowe 6">
            <a:extLst>
              <a:ext uri="{FF2B5EF4-FFF2-40B4-BE49-F238E27FC236}">
                <a16:creationId xmlns:a16="http://schemas.microsoft.com/office/drawing/2014/main" id="{F838A753-3D62-4DA9-9818-7F156E1C9C3A}"/>
              </a:ext>
            </a:extLst>
          </p:cNvPr>
          <p:cNvSpPr txBox="1"/>
          <p:nvPr/>
        </p:nvSpPr>
        <p:spPr>
          <a:xfrm>
            <a:off x="838200" y="6311900"/>
            <a:ext cx="10515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J. </a:t>
            </a:r>
            <a:r>
              <a:rPr lang="pl-PL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Jendrośka</a:t>
            </a:r>
            <a:r>
              <a:rPr lang="pl-PL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Teorie samorządu terytorialnego, [w:] J. Boć (red.), Prawo administracyjne, Wrocław 2010, s. 182-183.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Dolnicki, Samorząd terytorialny, Warszawa 2016, s. 22.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6074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17ED63-95AC-4739-A4F0-938FED9B2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39096"/>
            <a:ext cx="12192000" cy="621890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pl-PL" sz="18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J. Panejko 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podkreślał, że istotą samorządu jest niezależność od władz centralnych, zaś samodzielność stanowi istotę decentralizacji;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amorząd definiował jako </a:t>
            </a: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„opartą na przepisach ustawy zdecentralizowaną administrację państwową, wykonywaną przez lokalne organy, niepodległe hierarchicznie innym organom i samodzielne w granicach ustawy i ogólnego porządku prawnego”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J. Panejko, Geneza i podstawy samorządu europejskiego, Warszawa 1990, s. 96-97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pl-PL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1800" b="1" u="sng" dirty="0">
                <a:effectLst/>
                <a:ea typeface="Calibri" panose="020F0502020204030204" pitchFamily="34" charset="0"/>
              </a:rPr>
              <a:t>T. Bigo </a:t>
            </a:r>
          </a:p>
          <a:p>
            <a:pPr algn="just">
              <a:lnSpc>
                <a:spcPct val="120000"/>
              </a:lnSpc>
            </a:pPr>
            <a:r>
              <a:rPr lang="pl-PL" sz="1800" dirty="0">
                <a:effectLst/>
                <a:ea typeface="Calibri" panose="020F0502020204030204" pitchFamily="34" charset="0"/>
              </a:rPr>
              <a:t>definiował samorząd jako „</a:t>
            </a:r>
            <a:r>
              <a:rPr lang="pl-PL" sz="1800" i="1" dirty="0">
                <a:effectLst/>
                <a:ea typeface="Calibri" panose="020F0502020204030204" pitchFamily="34" charset="0"/>
              </a:rPr>
              <a:t>decentralizację administracji publicznej, której samodzielnemi podmiotami są korporacje, powołane do tego przez ustawę</a:t>
            </a:r>
            <a:r>
              <a:rPr lang="pl-PL" sz="1800" dirty="0">
                <a:effectLst/>
                <a:ea typeface="Calibri" panose="020F0502020204030204" pitchFamily="34" charset="0"/>
              </a:rPr>
              <a:t>”;</a:t>
            </a:r>
          </a:p>
          <a:p>
            <a:pPr algn="just">
              <a:lnSpc>
                <a:spcPct val="120000"/>
              </a:lnSpc>
            </a:pPr>
            <a:r>
              <a:rPr lang="pl-PL" sz="1800" dirty="0">
                <a:ea typeface="Calibri" panose="020F0502020204030204" pitchFamily="34" charset="0"/>
              </a:rPr>
              <a:t>z</a:t>
            </a:r>
            <a:r>
              <a:rPr lang="pl-PL" sz="1800" dirty="0">
                <a:effectLst/>
                <a:ea typeface="Calibri" panose="020F0502020204030204" pitchFamily="34" charset="0"/>
              </a:rPr>
              <a:t>a element indywidualizujący samorząd i wyodrębniający go ze struktury administracyjnej uważał osobowość prawną jednostek samorządowych;</a:t>
            </a:r>
          </a:p>
          <a:p>
            <a:pPr algn="just">
              <a:lnSpc>
                <a:spcPct val="120000"/>
              </a:lnSpc>
            </a:pPr>
            <a:r>
              <a:rPr lang="pl-PL" sz="1800" dirty="0">
                <a:ea typeface="Calibri" panose="020F0502020204030204" pitchFamily="34" charset="0"/>
              </a:rPr>
              <a:t>k</a:t>
            </a:r>
            <a:r>
              <a:rPr lang="pl-PL" sz="1800" dirty="0">
                <a:effectLst/>
                <a:ea typeface="Calibri" panose="020F0502020204030204" pitchFamily="34" charset="0"/>
              </a:rPr>
              <a:t>orporacyjność osób prawnych, czyli podmiotów administracji, uznawał za istotną cechę samorządu, nie uważał z kolei za ważną cechę zdolności majątkowej, choć przyznawał, że z reguły jest ona atrybutem związków samorządowych;</a:t>
            </a:r>
          </a:p>
          <a:p>
            <a:pPr algn="just">
              <a:lnSpc>
                <a:spcPct val="120000"/>
              </a:lnSpc>
            </a:pPr>
            <a:r>
              <a:rPr lang="pl-PL" sz="1800" dirty="0">
                <a:effectLst/>
                <a:ea typeface="Calibri" panose="020F0502020204030204" pitchFamily="34" charset="0"/>
              </a:rPr>
              <a:t>odrzucał koncepcję prawa do </a:t>
            </a:r>
            <a:r>
              <a:rPr lang="pl-PL" sz="1800" i="1" dirty="0">
                <a:effectLst/>
                <a:ea typeface="Calibri" panose="020F0502020204030204" pitchFamily="34" charset="0"/>
              </a:rPr>
              <a:t>imperium</a:t>
            </a:r>
            <a:r>
              <a:rPr lang="pl-PL" sz="1800" dirty="0">
                <a:effectLst/>
                <a:ea typeface="Calibri" panose="020F0502020204030204" pitchFamily="34" charset="0"/>
              </a:rPr>
              <a:t> podmiotów samorządowych, co argumentował faktem braku w ustawodawstwie normy, na podstawie której takie prawo można skonstruować;</a:t>
            </a:r>
          </a:p>
          <a:p>
            <a:pPr algn="just">
              <a:lnSpc>
                <a:spcPct val="120000"/>
              </a:lnSpc>
            </a:pPr>
            <a:r>
              <a:rPr lang="pl-PL" sz="1800" dirty="0">
                <a:effectLst/>
                <a:ea typeface="Calibri" panose="020F0502020204030204" pitchFamily="34" charset="0"/>
              </a:rPr>
              <a:t>jego zdaniem podmioty samorządu nie panują nad nikim, są jedynie podmiotem praw, które realizowane są przy pomocy swoistych sankcji – bezpośredniego przymusu.</a:t>
            </a:r>
            <a:r>
              <a:rPr lang="pl-PL" sz="1200" dirty="0">
                <a:effectLst/>
              </a:rPr>
              <a:t>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pl-PL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l-PL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T. Bigo, Związki publiczno-prawne w świetle ustawodawstwa polskiego, Warszawa 1990, s. 141-142, 151-153.</a:t>
            </a:r>
          </a:p>
          <a:p>
            <a:pPr marL="0" indent="0" algn="just">
              <a:buNone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9084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3CCA3C-42A7-45C5-808A-FCBBD8112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SŁOWNIK JĘZYKA POLSKIEGO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1E4151B-BDC9-4B4D-981E-90C6CF7DF7E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300747"/>
          <a:ext cx="10515600" cy="1545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70AA802-8B3D-44AD-874D-A9731B64B4E1}"/>
              </a:ext>
            </a:extLst>
          </p:cNvPr>
          <p:cNvGraphicFramePr/>
          <p:nvPr/>
        </p:nvGraphicFramePr>
        <p:xfrm>
          <a:off x="838199" y="4111183"/>
          <a:ext cx="10515599" cy="1545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65098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795D42-91CA-4FA0-969A-539DEA768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DECENTRALIZACJA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2E191B-0F3A-4BE0-93DA-066807642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653" y="1825624"/>
            <a:ext cx="11897032" cy="481114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ystem organizacyjny administracji, w którym poszczególne podmioty administrujące posiadają określone w sposób precyzyjny kompetencje, ustalane lub przekazywane w drodze ustawowej z poziomu wyższych organów oraz realizowane w samodzielny sposób, podlegając w tym zakresie wyłącznie nadzorowi weryfikacyjnemu. Specyfika nadzoru weryfikacyjnego polega natomiast na fakcie, że jest on sprawowany z punktu widzenia tylko jednego kryterium, a mianowicie kryterium legalności (zgodności z prawem)</a:t>
            </a:r>
            <a:r>
              <a:rPr lang="pl-PL" sz="1800" baseline="30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endParaRPr lang="pl-PL" sz="18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endParaRPr lang="pl-PL" sz="18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l-PL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J. Boć (red.), Prawo administracyjne, Wrocław 2010, s. 236-237.</a:t>
            </a:r>
            <a:endParaRPr lang="pl-PL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8799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9677EF8F-20AB-4E8D-9D2B-866823690147}"/>
              </a:ext>
            </a:extLst>
          </p:cNvPr>
          <p:cNvSpPr/>
          <p:nvPr/>
        </p:nvSpPr>
        <p:spPr>
          <a:xfrm>
            <a:off x="717755" y="2605548"/>
            <a:ext cx="10746658" cy="2064775"/>
          </a:xfrm>
          <a:prstGeom prst="rect">
            <a:avLst/>
          </a:prstGeom>
          <a:solidFill>
            <a:srgbClr val="D830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F421C7E-6288-44DC-AB37-3849193D6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DEFINICJA AUTORSKA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117A7D-218B-401F-AFF2-FE7CF0501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10528"/>
            <a:ext cx="10515600" cy="435133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800" dirty="0">
                <a:effectLst/>
                <a:ea typeface="Calibri" panose="020F0502020204030204" pitchFamily="34" charset="0"/>
              </a:rPr>
              <a:t>Samorząd terytorialny to wyraz zasady decentralizacji władzy publicznej, w ramach której korporacja terytorialna wykonuje zadania publiczne w imieniu własnym i na własną odpowiedzialność, poprzez wybrane przez siebie organy, posiadając w tym zakresie prawnie chronioną samodzielność i brak hierarchicznego podporządkowania, a podlegając jedynie nadzorowi weryfikacyjnemu z punktu widzenia legalności.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92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1505BF-CE09-45BD-8469-BCC409006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JEDNOSTKA SAMORZĄDU TERYTORIALNEGO (JST)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27CA07-F6A2-409F-8019-65FC9AEA7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" y="1825625"/>
            <a:ext cx="10905931" cy="479911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podobnie jak samorząd terytorialny, funkcjonuje zarówno w języku prawnym, jak i prawniczym;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sformułowanie to stosowane jest w aktach normatywnych (również w ustawie zasadniczej) oraz w doktrynie;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nie została sformułowana jego definicja legalna, co jest przyczyną niejasności terminologicznych oraz częstego synonimicznego stosowania sformułowań samorząd terytorialny oraz jednostka samorządu terytorialnego – nie tylko w doktrynie, ale również w ustawodawstwie;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P. Lisowski – samorząd terytorialny to samozarządzanie czy też samoadministrowanie terytorialne, natomiast jednostka samorządu terytorialnego to jednostka samozarządzająca (samoadministrująca) się terytorialnie. </a:t>
            </a:r>
          </a:p>
          <a:p>
            <a:pPr marL="0" indent="0" algn="just">
              <a:buNone/>
            </a:pPr>
            <a:r>
              <a:rPr lang="pl-PL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P. Lisowski, Samorząd terytorialny a jednostka samorządu terytorialnego – rozważania semantyczne, [w:] J. </a:t>
            </a:r>
            <a:r>
              <a:rPr lang="pl-PL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Supernat (red.), Między tradycją a przyszłością w nauce prawa administracyjnego. Księga jubileuszowa dedykowana Profesorowi Janowi Bociowi, Wrocław 2009, s. 439-440; zob. wskazane przez Autora przykładowe nieścisłości w stosowaniu niniejszych pojęć w polskim prawodawstwie.</a:t>
            </a:r>
            <a:endParaRPr lang="pl-PL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P. Lisowski, Relacje strukturalne w polskim samorządzie terytorialnym, Wrocław 2013, s. 207-208.</a:t>
            </a:r>
            <a:endParaRPr lang="pl-PL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342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0EA143-DA0A-42A7-B1CC-52955903B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7B636D-D02D-457C-9377-8980D04E5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892416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Ustrój samorządu terytorialnego w Polsce zorganizowano na trzech poziomach – istnieją trzy kategorie jednostek samorządowych – gmina, powiat oraz województwo;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P. Lisowski zaznacza jednak, że mimo braku jakichkolwiek wątpliwości odnośnie do tego, że gmina i powiat są JST, samorządowe ustawy ustrojowe nie określają ich tym mianem w sposób bezpośredni; kwalifikują je do tej kategorii jedynie w sposób pośredni, na przykład w przepisach dotyczących form współdziałania;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yjątek stanowi ustawa samorządowa dotycząca samorządu regionalnego (województwa), która w art. 7 stanowi: „</a:t>
            </a: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Ustrój województwa jako jednostki samorządu terytorialnego określa statut województwa uchwalony po uzgodnieniu z Prezesem Rady Ministrów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 – </a:t>
            </a: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ym samym kwalifikuje województwo </a:t>
            </a: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expressis verbis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jako jednostkę samorządu terytorialnego;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ytuacja braku bezpośredniego określenia gminy i powiatu jako JST nie powinna mieć miejsca, zwłaszcza biorąc pod uwagę fakt, że jednostka samorządu terytorialnego to pojęcie używane przez ustawodawcę konstytucyjnego, a z treści art. 164 wprost wynika, że gmina (i pozostałe, nienazwane podmioty samorządowe), traktowane są przez ustawę zasadniczą jako jednostki samorządu terytorialnego. J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ak jednak zauważa P. Lisowski, również w Konstytucji RP nie uniknięto jednak pewnych nieścisłości terminologiczno-pojęciowych. Mowa o art. 171, który w ust. 1 stanowi, że działalność samorządu terytorialnego podlega nadzorowi z punktu widzenia legalności, natomiast w art. 171 ust. 2 wyliczone zostają organy nadzoru na działalnością jednostek samorządu terytorialnego.</a:t>
            </a: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27653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2977</Words>
  <Application>Microsoft Office PowerPoint</Application>
  <PresentationFormat>Panoramiczny</PresentationFormat>
  <Paragraphs>151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Helvetica Neue</vt:lpstr>
      <vt:lpstr>Times New Roman</vt:lpstr>
      <vt:lpstr>Motyw pakietu Office</vt:lpstr>
      <vt:lpstr>USTRÓJ SAMORZĄDU TERYTORIALNEGO</vt:lpstr>
      <vt:lpstr>SAMORZĄD TERYTORIALNY</vt:lpstr>
      <vt:lpstr>TEORIE SAMORZĄDU W DOKTRYNIE PRAWA</vt:lpstr>
      <vt:lpstr>Prezentacja programu PowerPoint</vt:lpstr>
      <vt:lpstr>SŁOWNIK JĘZYKA POLSKIEGO</vt:lpstr>
      <vt:lpstr>DECENTRALIZACJA</vt:lpstr>
      <vt:lpstr>DEFINICJA AUTORSKA</vt:lpstr>
      <vt:lpstr>JEDNOSTKA SAMORZĄDU TERYTORIALNEGO (JST)</vt:lpstr>
      <vt:lpstr>Prezentacja programu PowerPoint</vt:lpstr>
      <vt:lpstr> </vt:lpstr>
      <vt:lpstr>Normatywne wyznaczenie podstaw organizacji  i funkcjonowania samorządu terytorialnego i jego jednostek</vt:lpstr>
      <vt:lpstr>Prezentacja programu PowerPoint</vt:lpstr>
      <vt:lpstr>Przykłady wyroków, w których Trybunał Konstytucyjny orzekał o zgodności aktów prawnych z EKSL</vt:lpstr>
      <vt:lpstr>Prezentacja programu PowerPoint</vt:lpstr>
      <vt:lpstr>PODSTAWY PRAWNE – KONSTYTUCJA RP</vt:lpstr>
      <vt:lpstr>Gmina to jedyny związek, który posiada tak bardzo naturalny charakter, że powstaje samorzutnie tam, gdzie gromadzą się ludzie -&gt; A. de Tocqueville „O demokracji w Ameryce”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USTRÓJ SAMORZĄDU TERYTORIALNEGO</dc:title>
  <dc:creator>Karina Pilarz</dc:creator>
  <cp:lastModifiedBy>Karina Pilarz</cp:lastModifiedBy>
  <cp:revision>1</cp:revision>
  <dcterms:created xsi:type="dcterms:W3CDTF">2022-03-06T13:26:53Z</dcterms:created>
  <dcterms:modified xsi:type="dcterms:W3CDTF">2022-03-06T13:27:06Z</dcterms:modified>
</cp:coreProperties>
</file>