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83" r:id="rId4"/>
    <p:sldId id="285" r:id="rId5"/>
    <p:sldId id="394" r:id="rId6"/>
    <p:sldId id="395" r:id="rId7"/>
    <p:sldId id="396" r:id="rId8"/>
    <p:sldId id="397" r:id="rId9"/>
    <p:sldId id="398" r:id="rId10"/>
    <p:sldId id="399" r:id="rId11"/>
    <p:sldId id="317" r:id="rId12"/>
    <p:sldId id="382" r:id="rId13"/>
    <p:sldId id="401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2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B4A658-57A1-46FB-8E25-F536A89721A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AA8FF14-EB79-4BDC-A7CF-F11771878EFD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2000" dirty="0"/>
            <a:t>WÓJT</a:t>
          </a:r>
          <a:br>
            <a:rPr lang="pl-PL" sz="2000" dirty="0"/>
          </a:br>
          <a:r>
            <a:rPr lang="pl-PL" sz="2000" dirty="0"/>
            <a:t>-</a:t>
          </a:r>
          <a:br>
            <a:rPr lang="pl-PL" sz="2000" dirty="0"/>
          </a:br>
          <a:r>
            <a:rPr lang="pl-PL" sz="2000" dirty="0"/>
            <a:t>PROJEKT BUDŻETU GMINY</a:t>
          </a:r>
          <a:endParaRPr lang="en-GB" sz="2000" dirty="0"/>
        </a:p>
      </dgm:t>
    </dgm:pt>
    <dgm:pt modelId="{6F1FA811-4A1B-42D5-92B8-F0A2543102FA}" type="parTrans" cxnId="{667871E1-6FEF-40C7-8768-BC3815F10EFF}">
      <dgm:prSet/>
      <dgm:spPr/>
      <dgm:t>
        <a:bodyPr/>
        <a:lstStyle/>
        <a:p>
          <a:endParaRPr lang="en-GB"/>
        </a:p>
      </dgm:t>
    </dgm:pt>
    <dgm:pt modelId="{42464049-C394-4690-AEDE-E355194DB975}" type="sibTrans" cxnId="{667871E1-6FEF-40C7-8768-BC3815F10EFF}">
      <dgm:prSet/>
      <dgm:spPr/>
      <dgm:t>
        <a:bodyPr/>
        <a:lstStyle/>
        <a:p>
          <a:endParaRPr lang="en-GB"/>
        </a:p>
      </dgm:t>
    </dgm:pt>
    <dgm:pt modelId="{002DEFB8-8BEF-4956-BC4C-CEB011A02E62}">
      <dgm:prSet phldrT="[Tekst]" custT="1"/>
      <dgm:spPr>
        <a:solidFill>
          <a:srgbClr val="E32596"/>
        </a:solidFill>
      </dgm:spPr>
      <dgm:t>
        <a:bodyPr/>
        <a:lstStyle/>
        <a:p>
          <a:r>
            <a:rPr lang="pl-PL" sz="1600" dirty="0"/>
            <a:t>RADA GMINY</a:t>
          </a:r>
          <a:br>
            <a:rPr lang="pl-PL" sz="1600" dirty="0"/>
          </a:br>
          <a:r>
            <a:rPr lang="pl-PL" sz="1600" dirty="0"/>
            <a:t>-</a:t>
          </a:r>
          <a:br>
            <a:rPr lang="pl-PL" sz="1600" dirty="0"/>
          </a:br>
          <a:r>
            <a:rPr lang="pl-PL" sz="1600" dirty="0"/>
            <a:t>UCHWAŁA BUDŻETOWA </a:t>
          </a:r>
          <a:br>
            <a:rPr lang="pl-PL" sz="1600" dirty="0"/>
          </a:br>
          <a:r>
            <a:rPr lang="pl-PL" sz="1600" dirty="0"/>
            <a:t>(ART. 18. UST. 2 PKT 4)</a:t>
          </a:r>
          <a:endParaRPr lang="en-GB" sz="1600" dirty="0"/>
        </a:p>
      </dgm:t>
    </dgm:pt>
    <dgm:pt modelId="{00ACEC30-2F9E-4177-805D-BA670C403597}" type="parTrans" cxnId="{BD4913B2-18A4-4118-8C9B-CBDAA1A9E78B}">
      <dgm:prSet/>
      <dgm:spPr/>
      <dgm:t>
        <a:bodyPr/>
        <a:lstStyle/>
        <a:p>
          <a:endParaRPr lang="en-GB"/>
        </a:p>
      </dgm:t>
    </dgm:pt>
    <dgm:pt modelId="{BCCDA948-2B73-49E2-8951-DE65B8106B9A}" type="sibTrans" cxnId="{BD4913B2-18A4-4118-8C9B-CBDAA1A9E78B}">
      <dgm:prSet/>
      <dgm:spPr/>
      <dgm:t>
        <a:bodyPr/>
        <a:lstStyle/>
        <a:p>
          <a:endParaRPr lang="en-GB"/>
        </a:p>
      </dgm:t>
    </dgm:pt>
    <dgm:pt modelId="{1110EEFD-3E3E-4223-8BCA-CD5D4F63006F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400" dirty="0"/>
            <a:t>WÓJT</a:t>
          </a:r>
          <a:br>
            <a:rPr lang="pl-PL" sz="1400" dirty="0"/>
          </a:br>
          <a:r>
            <a:rPr lang="pl-PL" sz="1400" dirty="0"/>
            <a:t>-</a:t>
          </a:r>
          <a:br>
            <a:rPr lang="pl-PL" sz="1400" dirty="0"/>
          </a:br>
          <a:r>
            <a:rPr lang="pl-PL" sz="1400" dirty="0"/>
            <a:t>NIEZŁOWCZNIE OGŁASZA UCHWAŁĘ BUDŻETOWĄ</a:t>
          </a:r>
          <a:br>
            <a:rPr lang="pl-PL" sz="1400" dirty="0"/>
          </a:br>
          <a:r>
            <a:rPr lang="pl-PL" sz="1400" dirty="0"/>
            <a:t>(ART. 61 UST. 2)</a:t>
          </a:r>
          <a:endParaRPr lang="en-GB" sz="1400" dirty="0"/>
        </a:p>
      </dgm:t>
    </dgm:pt>
    <dgm:pt modelId="{BAF20A81-FE2B-4B8B-B866-CD8B2D0F58D8}" type="parTrans" cxnId="{886B30DE-42D9-437F-9BFA-D799192A7608}">
      <dgm:prSet/>
      <dgm:spPr/>
      <dgm:t>
        <a:bodyPr/>
        <a:lstStyle/>
        <a:p>
          <a:endParaRPr lang="en-GB"/>
        </a:p>
      </dgm:t>
    </dgm:pt>
    <dgm:pt modelId="{D6478EAB-A097-459E-A377-C9E27E6C7D8D}" type="sibTrans" cxnId="{886B30DE-42D9-437F-9BFA-D799192A7608}">
      <dgm:prSet/>
      <dgm:spPr/>
      <dgm:t>
        <a:bodyPr/>
        <a:lstStyle/>
        <a:p>
          <a:endParaRPr lang="en-GB"/>
        </a:p>
      </dgm:t>
    </dgm:pt>
    <dgm:pt modelId="{49C624E3-3ABD-4FB4-9BBB-FC6BD5F73854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400" dirty="0"/>
            <a:t>WÓJT</a:t>
          </a:r>
          <a:br>
            <a:rPr lang="pl-PL" sz="1400" dirty="0"/>
          </a:br>
          <a:r>
            <a:rPr lang="pl-PL" sz="1400" dirty="0"/>
            <a:t>-</a:t>
          </a:r>
          <a:br>
            <a:rPr lang="pl-PL" sz="1400" dirty="0"/>
          </a:br>
          <a:r>
            <a:rPr lang="pl-PL" sz="1400" dirty="0"/>
            <a:t>PRZEDKŁADA UCHWAŁĘ BUDŻETOWĄ REGIONALNEJ IZBIE OBRACHUNKOWEJ</a:t>
          </a:r>
          <a:br>
            <a:rPr lang="pl-PL" sz="1400" dirty="0"/>
          </a:br>
          <a:r>
            <a:rPr lang="pl-PL" sz="1400" dirty="0"/>
            <a:t>(ART. 90 UST. 2) </a:t>
          </a:r>
          <a:endParaRPr lang="en-GB" sz="1400" dirty="0"/>
        </a:p>
      </dgm:t>
    </dgm:pt>
    <dgm:pt modelId="{2830F5F6-F5CF-426E-9DA8-EF7D1BBC2DF8}" type="parTrans" cxnId="{90AC37EA-F5D5-4962-8269-238B5BB80265}">
      <dgm:prSet/>
      <dgm:spPr/>
      <dgm:t>
        <a:bodyPr/>
        <a:lstStyle/>
        <a:p>
          <a:endParaRPr lang="en-GB"/>
        </a:p>
      </dgm:t>
    </dgm:pt>
    <dgm:pt modelId="{D55FEADF-0D2C-459C-98C0-F320A90F1DD4}" type="sibTrans" cxnId="{90AC37EA-F5D5-4962-8269-238B5BB80265}">
      <dgm:prSet/>
      <dgm:spPr/>
      <dgm:t>
        <a:bodyPr/>
        <a:lstStyle/>
        <a:p>
          <a:endParaRPr lang="en-GB"/>
        </a:p>
      </dgm:t>
    </dgm:pt>
    <dgm:pt modelId="{DE5E6BFA-8013-4E27-BF0F-4FD306BDDDD2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600" dirty="0"/>
            <a:t>WÓJT</a:t>
          </a:r>
          <a:br>
            <a:rPr lang="pl-PL" sz="1600" dirty="0"/>
          </a:br>
          <a:r>
            <a:rPr lang="pl-PL" sz="1600" dirty="0"/>
            <a:t>-</a:t>
          </a:r>
          <a:br>
            <a:rPr lang="pl-PL" sz="1600" dirty="0"/>
          </a:br>
          <a:r>
            <a:rPr lang="pl-PL" sz="1600" dirty="0"/>
            <a:t>WYKONUJE BUDŻET</a:t>
          </a:r>
          <a:br>
            <a:rPr lang="pl-PL" sz="1600" dirty="0"/>
          </a:br>
          <a:r>
            <a:rPr lang="pl-PL" sz="1600" dirty="0"/>
            <a:t>(ART. 30 UST. 2 PKT 4)</a:t>
          </a:r>
          <a:endParaRPr lang="en-GB" sz="1600" dirty="0"/>
        </a:p>
      </dgm:t>
    </dgm:pt>
    <dgm:pt modelId="{1102095C-69BD-4982-88C9-3A619CE9B31D}" type="parTrans" cxnId="{2DA7D82D-F07D-4349-B151-702C0E42E68A}">
      <dgm:prSet/>
      <dgm:spPr/>
      <dgm:t>
        <a:bodyPr/>
        <a:lstStyle/>
        <a:p>
          <a:endParaRPr lang="en-GB"/>
        </a:p>
      </dgm:t>
    </dgm:pt>
    <dgm:pt modelId="{09D7C47E-B94A-4424-8A45-F5B6FB4B2312}" type="sibTrans" cxnId="{2DA7D82D-F07D-4349-B151-702C0E42E68A}">
      <dgm:prSet/>
      <dgm:spPr/>
      <dgm:t>
        <a:bodyPr/>
        <a:lstStyle/>
        <a:p>
          <a:endParaRPr lang="en-GB"/>
        </a:p>
      </dgm:t>
    </dgm:pt>
    <dgm:pt modelId="{A989B4C7-1A34-4C90-93E9-3959908553D1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800" dirty="0"/>
            <a:t>WÓJT</a:t>
          </a:r>
          <a:br>
            <a:rPr lang="pl-PL" sz="1800" dirty="0"/>
          </a:br>
          <a:r>
            <a:rPr lang="pl-PL" sz="1800" dirty="0"/>
            <a:t>-</a:t>
          </a:r>
          <a:br>
            <a:rPr lang="pl-PL" sz="1800" dirty="0"/>
          </a:br>
          <a:r>
            <a:rPr lang="pl-PL" sz="1800" dirty="0"/>
            <a:t>SPRAWOZDANIE Z WYKONANIA BUDŻETU</a:t>
          </a:r>
          <a:endParaRPr lang="en-GB" sz="1800" dirty="0"/>
        </a:p>
      </dgm:t>
    </dgm:pt>
    <dgm:pt modelId="{B59B56C9-39C3-4946-9541-EFE6DEEB3B3D}" type="parTrans" cxnId="{8561FF92-D6C2-4997-99A6-2EDA8250E06A}">
      <dgm:prSet/>
      <dgm:spPr/>
      <dgm:t>
        <a:bodyPr/>
        <a:lstStyle/>
        <a:p>
          <a:endParaRPr lang="en-GB"/>
        </a:p>
      </dgm:t>
    </dgm:pt>
    <dgm:pt modelId="{EB5B7897-2261-46AF-B939-7CCEBBFA5883}" type="sibTrans" cxnId="{8561FF92-D6C2-4997-99A6-2EDA8250E06A}">
      <dgm:prSet/>
      <dgm:spPr/>
      <dgm:t>
        <a:bodyPr/>
        <a:lstStyle/>
        <a:p>
          <a:endParaRPr lang="en-GB"/>
        </a:p>
      </dgm:t>
    </dgm:pt>
    <dgm:pt modelId="{10207759-0536-4C52-8A23-FB5CF9B01F6D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l-PL" sz="1000" dirty="0"/>
            <a:t>KOMISJA REWIZYJNA</a:t>
          </a:r>
          <a:br>
            <a:rPr lang="pl-PL" sz="1000" dirty="0"/>
          </a:br>
          <a:r>
            <a:rPr lang="pl-PL" sz="1000" dirty="0"/>
            <a:t>-</a:t>
          </a:r>
          <a:br>
            <a:rPr lang="pl-PL" sz="1000" dirty="0"/>
          </a:br>
          <a:r>
            <a:rPr lang="pl-PL" sz="1000" dirty="0"/>
            <a:t>OPINIUJE WYKONANIE BUDŻETU, </a:t>
          </a:r>
          <a:r>
            <a:rPr lang="en-GB" sz="1000" dirty="0"/>
            <a:t>I WYSTĘPUJE</a:t>
          </a:r>
          <a:r>
            <a:rPr lang="pl-PL" sz="1000" dirty="0"/>
            <a:t> Z WNIOSKIEM DO RADY GMINY W SPRAWIE UDZIELENIA LUB NIEUDZIELENIA ABSOLUTORIUM </a:t>
          </a:r>
          <a:r>
            <a:rPr lang="en-GB" sz="1000" dirty="0"/>
            <a:t>WÓJTOWI</a:t>
          </a:r>
          <a:r>
            <a:rPr lang="pl-PL" sz="1000" dirty="0"/>
            <a:t>, KTÓRY PODLEGA ZAOPINIOWANIU PRZEZ RIO</a:t>
          </a:r>
          <a:br>
            <a:rPr lang="pl-PL" sz="1000" dirty="0"/>
          </a:br>
          <a:r>
            <a:rPr lang="pl-PL" sz="1000" dirty="0"/>
            <a:t>(ART. 18A UST. 3)</a:t>
          </a:r>
          <a:endParaRPr lang="en-GB" sz="1000" dirty="0"/>
        </a:p>
      </dgm:t>
    </dgm:pt>
    <dgm:pt modelId="{C68EA243-41BD-44D7-AFC2-FE414B1DC021}" type="parTrans" cxnId="{C6FDB61E-7A74-47BA-987E-88C6D2EEFD3C}">
      <dgm:prSet/>
      <dgm:spPr/>
      <dgm:t>
        <a:bodyPr/>
        <a:lstStyle/>
        <a:p>
          <a:endParaRPr lang="en-GB"/>
        </a:p>
      </dgm:t>
    </dgm:pt>
    <dgm:pt modelId="{F5991449-48D3-46DD-8E30-8A270E49FEB1}" type="sibTrans" cxnId="{C6FDB61E-7A74-47BA-987E-88C6D2EEFD3C}">
      <dgm:prSet/>
      <dgm:spPr/>
      <dgm:t>
        <a:bodyPr/>
        <a:lstStyle/>
        <a:p>
          <a:endParaRPr lang="en-GB"/>
        </a:p>
      </dgm:t>
    </dgm:pt>
    <dgm:pt modelId="{5CF2095D-0844-4E14-909E-E5BBA184076A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200" dirty="0"/>
            <a:t>WÓJT</a:t>
          </a:r>
          <a:br>
            <a:rPr lang="pl-PL" sz="1200" dirty="0"/>
          </a:br>
          <a:r>
            <a:rPr lang="pl-PL" sz="1200" dirty="0"/>
            <a:t>-</a:t>
          </a:r>
          <a:br>
            <a:rPr lang="pl-PL" sz="1200" dirty="0"/>
          </a:br>
          <a:r>
            <a:rPr lang="pl-PL" sz="1200" dirty="0"/>
            <a:t>PRZEDKŁADA UCHWAŁĘ W SPRAWIE ABSOLUTORIUM REGIONALNEJ IZBIE OBRACHUNKOWEJ</a:t>
          </a:r>
          <a:br>
            <a:rPr lang="pl-PL" sz="1200" dirty="0"/>
          </a:br>
          <a:r>
            <a:rPr lang="pl-PL" sz="1200" dirty="0"/>
            <a:t>(ART. 90 UST. 2) </a:t>
          </a:r>
          <a:endParaRPr lang="en-GB" sz="1200" dirty="0"/>
        </a:p>
      </dgm:t>
    </dgm:pt>
    <dgm:pt modelId="{D6DB790D-3522-4F6B-A35E-EC5939DC6F72}" type="parTrans" cxnId="{3B80E2FD-9091-48CB-B9DB-DB80F20CA81E}">
      <dgm:prSet/>
      <dgm:spPr/>
      <dgm:t>
        <a:bodyPr/>
        <a:lstStyle/>
        <a:p>
          <a:endParaRPr lang="en-GB"/>
        </a:p>
      </dgm:t>
    </dgm:pt>
    <dgm:pt modelId="{02B35640-61E6-4B9F-AAAC-BDA1595DC02F}" type="sibTrans" cxnId="{3B80E2FD-9091-48CB-B9DB-DB80F20CA81E}">
      <dgm:prSet/>
      <dgm:spPr/>
      <dgm:t>
        <a:bodyPr/>
        <a:lstStyle/>
        <a:p>
          <a:endParaRPr lang="en-GB"/>
        </a:p>
      </dgm:t>
    </dgm:pt>
    <dgm:pt modelId="{E4795441-D798-4AC8-8F22-1CD2B0D15664}">
      <dgm:prSet custT="1"/>
      <dgm:spPr>
        <a:solidFill>
          <a:srgbClr val="E32596"/>
        </a:solidFill>
      </dgm:spPr>
      <dgm:t>
        <a:bodyPr/>
        <a:lstStyle/>
        <a:p>
          <a:r>
            <a:rPr lang="pl-PL" sz="1200" dirty="0"/>
            <a:t>RADA GMINY</a:t>
          </a:r>
          <a:br>
            <a:rPr lang="pl-PL" sz="1200" dirty="0"/>
          </a:br>
          <a:r>
            <a:rPr lang="pl-PL" sz="1200" dirty="0"/>
            <a:t>-</a:t>
          </a:r>
          <a:br>
            <a:rPr lang="pl-PL" sz="1200" dirty="0"/>
          </a:br>
          <a:r>
            <a:rPr lang="pl-PL" sz="1200" dirty="0"/>
            <a:t>ROZPATRUJE SPRAWOZDANIE I PODEJMUJEUCHWAŁĘ W SPRAWIE UDZIELENIA LUB NIEUDZIELENIA ABSOLUTORIUM </a:t>
          </a:r>
          <a:r>
            <a:rPr lang="en-GB" sz="1200" dirty="0"/>
            <a:t>WÓJTOWI</a:t>
          </a:r>
        </a:p>
      </dgm:t>
    </dgm:pt>
    <dgm:pt modelId="{4FEBDB94-D601-4AB9-BBC2-8E9FFB9ED2A7}" type="parTrans" cxnId="{B3846D3D-FCBD-4162-A5D2-C18947EE8755}">
      <dgm:prSet/>
      <dgm:spPr/>
      <dgm:t>
        <a:bodyPr/>
        <a:lstStyle/>
        <a:p>
          <a:endParaRPr lang="en-GB"/>
        </a:p>
      </dgm:t>
    </dgm:pt>
    <dgm:pt modelId="{2673E0EA-CC39-441E-BA88-8BC60D9EC9CC}" type="sibTrans" cxnId="{B3846D3D-FCBD-4162-A5D2-C18947EE8755}">
      <dgm:prSet/>
      <dgm:spPr/>
      <dgm:t>
        <a:bodyPr/>
        <a:lstStyle/>
        <a:p>
          <a:endParaRPr lang="en-GB"/>
        </a:p>
      </dgm:t>
    </dgm:pt>
    <dgm:pt modelId="{797CA6A1-4F4B-4BBA-9BCD-BD10AB1C3900}" type="pres">
      <dgm:prSet presAssocID="{F8B4A658-57A1-46FB-8E25-F536A89721AE}" presName="diagram" presStyleCnt="0">
        <dgm:presLayoutVars>
          <dgm:dir/>
          <dgm:resizeHandles val="exact"/>
        </dgm:presLayoutVars>
      </dgm:prSet>
      <dgm:spPr/>
    </dgm:pt>
    <dgm:pt modelId="{5416CD8D-1823-4172-AD9C-A8D51AA3C723}" type="pres">
      <dgm:prSet presAssocID="{9AA8FF14-EB79-4BDC-A7CF-F11771878EFD}" presName="node" presStyleLbl="node1" presStyleIdx="0" presStyleCnt="9">
        <dgm:presLayoutVars>
          <dgm:bulletEnabled val="1"/>
        </dgm:presLayoutVars>
      </dgm:prSet>
      <dgm:spPr/>
    </dgm:pt>
    <dgm:pt modelId="{0D5A7182-9B6B-4448-B669-115CB8929CB7}" type="pres">
      <dgm:prSet presAssocID="{42464049-C394-4690-AEDE-E355194DB975}" presName="sibTrans" presStyleLbl="sibTrans2D1" presStyleIdx="0" presStyleCnt="8"/>
      <dgm:spPr/>
    </dgm:pt>
    <dgm:pt modelId="{DBB3F15E-A1CF-4508-AB77-EA8548A75DED}" type="pres">
      <dgm:prSet presAssocID="{42464049-C394-4690-AEDE-E355194DB975}" presName="connectorText" presStyleLbl="sibTrans2D1" presStyleIdx="0" presStyleCnt="8"/>
      <dgm:spPr/>
    </dgm:pt>
    <dgm:pt modelId="{4DE5ADD9-C505-44A0-B6A6-7D3D6E5CDAEC}" type="pres">
      <dgm:prSet presAssocID="{002DEFB8-8BEF-4956-BC4C-CEB011A02E62}" presName="node" presStyleLbl="node1" presStyleIdx="1" presStyleCnt="9">
        <dgm:presLayoutVars>
          <dgm:bulletEnabled val="1"/>
        </dgm:presLayoutVars>
      </dgm:prSet>
      <dgm:spPr/>
    </dgm:pt>
    <dgm:pt modelId="{B0D015C4-5688-4B09-80E2-93BFD51F025E}" type="pres">
      <dgm:prSet presAssocID="{BCCDA948-2B73-49E2-8951-DE65B8106B9A}" presName="sibTrans" presStyleLbl="sibTrans2D1" presStyleIdx="1" presStyleCnt="8"/>
      <dgm:spPr/>
    </dgm:pt>
    <dgm:pt modelId="{51E1AA6C-A36A-491C-806B-D4D3E660EB70}" type="pres">
      <dgm:prSet presAssocID="{BCCDA948-2B73-49E2-8951-DE65B8106B9A}" presName="connectorText" presStyleLbl="sibTrans2D1" presStyleIdx="1" presStyleCnt="8"/>
      <dgm:spPr/>
    </dgm:pt>
    <dgm:pt modelId="{25A524ED-716F-4AE0-AC14-D89719081431}" type="pres">
      <dgm:prSet presAssocID="{1110EEFD-3E3E-4223-8BCA-CD5D4F63006F}" presName="node" presStyleLbl="node1" presStyleIdx="2" presStyleCnt="9">
        <dgm:presLayoutVars>
          <dgm:bulletEnabled val="1"/>
        </dgm:presLayoutVars>
      </dgm:prSet>
      <dgm:spPr/>
    </dgm:pt>
    <dgm:pt modelId="{70843B0C-7BDF-4B83-98C6-80DEF2442805}" type="pres">
      <dgm:prSet presAssocID="{D6478EAB-A097-459E-A377-C9E27E6C7D8D}" presName="sibTrans" presStyleLbl="sibTrans2D1" presStyleIdx="2" presStyleCnt="8"/>
      <dgm:spPr/>
    </dgm:pt>
    <dgm:pt modelId="{C92E3F41-FE3B-4A72-AFC5-6E0F804DAF99}" type="pres">
      <dgm:prSet presAssocID="{D6478EAB-A097-459E-A377-C9E27E6C7D8D}" presName="connectorText" presStyleLbl="sibTrans2D1" presStyleIdx="2" presStyleCnt="8"/>
      <dgm:spPr/>
    </dgm:pt>
    <dgm:pt modelId="{B4ADD596-558F-4A0F-9962-AA43BD6F4D57}" type="pres">
      <dgm:prSet presAssocID="{49C624E3-3ABD-4FB4-9BBB-FC6BD5F73854}" presName="node" presStyleLbl="node1" presStyleIdx="3" presStyleCnt="9">
        <dgm:presLayoutVars>
          <dgm:bulletEnabled val="1"/>
        </dgm:presLayoutVars>
      </dgm:prSet>
      <dgm:spPr/>
    </dgm:pt>
    <dgm:pt modelId="{3BBA6986-52ED-40D3-B2D8-9A2C54B8ED42}" type="pres">
      <dgm:prSet presAssocID="{D55FEADF-0D2C-459C-98C0-F320A90F1DD4}" presName="sibTrans" presStyleLbl="sibTrans2D1" presStyleIdx="3" presStyleCnt="8"/>
      <dgm:spPr/>
    </dgm:pt>
    <dgm:pt modelId="{8C4B7FC1-465F-4E8E-8829-C4967A8F4E73}" type="pres">
      <dgm:prSet presAssocID="{D55FEADF-0D2C-459C-98C0-F320A90F1DD4}" presName="connectorText" presStyleLbl="sibTrans2D1" presStyleIdx="3" presStyleCnt="8"/>
      <dgm:spPr/>
    </dgm:pt>
    <dgm:pt modelId="{716BAC33-EA4C-466B-896E-C4190C13D6C9}" type="pres">
      <dgm:prSet presAssocID="{DE5E6BFA-8013-4E27-BF0F-4FD306BDDDD2}" presName="node" presStyleLbl="node1" presStyleIdx="4" presStyleCnt="9">
        <dgm:presLayoutVars>
          <dgm:bulletEnabled val="1"/>
        </dgm:presLayoutVars>
      </dgm:prSet>
      <dgm:spPr/>
    </dgm:pt>
    <dgm:pt modelId="{4EAC2261-637D-4D08-97A2-86B55E84679C}" type="pres">
      <dgm:prSet presAssocID="{09D7C47E-B94A-4424-8A45-F5B6FB4B2312}" presName="sibTrans" presStyleLbl="sibTrans2D1" presStyleIdx="4" presStyleCnt="8"/>
      <dgm:spPr/>
    </dgm:pt>
    <dgm:pt modelId="{B9327544-8447-405C-B9E0-A57302052F81}" type="pres">
      <dgm:prSet presAssocID="{09D7C47E-B94A-4424-8A45-F5B6FB4B2312}" presName="connectorText" presStyleLbl="sibTrans2D1" presStyleIdx="4" presStyleCnt="8"/>
      <dgm:spPr/>
    </dgm:pt>
    <dgm:pt modelId="{4D196D27-51BA-45CD-BF2B-A8A707A1194C}" type="pres">
      <dgm:prSet presAssocID="{A989B4C7-1A34-4C90-93E9-3959908553D1}" presName="node" presStyleLbl="node1" presStyleIdx="5" presStyleCnt="9">
        <dgm:presLayoutVars>
          <dgm:bulletEnabled val="1"/>
        </dgm:presLayoutVars>
      </dgm:prSet>
      <dgm:spPr/>
    </dgm:pt>
    <dgm:pt modelId="{AEA137D7-2FBA-4755-B6DA-10ADDFBD81D4}" type="pres">
      <dgm:prSet presAssocID="{EB5B7897-2261-46AF-B939-7CCEBBFA5883}" presName="sibTrans" presStyleLbl="sibTrans2D1" presStyleIdx="5" presStyleCnt="8"/>
      <dgm:spPr/>
    </dgm:pt>
    <dgm:pt modelId="{60E18C10-0E2A-4017-8890-8EBCF17C07B1}" type="pres">
      <dgm:prSet presAssocID="{EB5B7897-2261-46AF-B939-7CCEBBFA5883}" presName="connectorText" presStyleLbl="sibTrans2D1" presStyleIdx="5" presStyleCnt="8"/>
      <dgm:spPr/>
    </dgm:pt>
    <dgm:pt modelId="{0334981E-801A-4ECF-A857-C36E1C9E9527}" type="pres">
      <dgm:prSet presAssocID="{10207759-0536-4C52-8A23-FB5CF9B01F6D}" presName="node" presStyleLbl="node1" presStyleIdx="6" presStyleCnt="9">
        <dgm:presLayoutVars>
          <dgm:bulletEnabled val="1"/>
        </dgm:presLayoutVars>
      </dgm:prSet>
      <dgm:spPr/>
    </dgm:pt>
    <dgm:pt modelId="{2057AD0D-AF8F-4323-B702-F5A5EB685865}" type="pres">
      <dgm:prSet presAssocID="{F5991449-48D3-46DD-8E30-8A270E49FEB1}" presName="sibTrans" presStyleLbl="sibTrans2D1" presStyleIdx="6" presStyleCnt="8"/>
      <dgm:spPr/>
    </dgm:pt>
    <dgm:pt modelId="{8A75500C-3AEB-4D2D-9359-802D7EA58367}" type="pres">
      <dgm:prSet presAssocID="{F5991449-48D3-46DD-8E30-8A270E49FEB1}" presName="connectorText" presStyleLbl="sibTrans2D1" presStyleIdx="6" presStyleCnt="8"/>
      <dgm:spPr/>
    </dgm:pt>
    <dgm:pt modelId="{591CE0F7-D7F9-4FA0-9C88-6EE104F65C60}" type="pres">
      <dgm:prSet presAssocID="{E4795441-D798-4AC8-8F22-1CD2B0D15664}" presName="node" presStyleLbl="node1" presStyleIdx="7" presStyleCnt="9">
        <dgm:presLayoutVars>
          <dgm:bulletEnabled val="1"/>
        </dgm:presLayoutVars>
      </dgm:prSet>
      <dgm:spPr/>
    </dgm:pt>
    <dgm:pt modelId="{5B5323FD-DDA2-4A9C-97D0-F9A0E6E1F367}" type="pres">
      <dgm:prSet presAssocID="{2673E0EA-CC39-441E-BA88-8BC60D9EC9CC}" presName="sibTrans" presStyleLbl="sibTrans2D1" presStyleIdx="7" presStyleCnt="8"/>
      <dgm:spPr/>
    </dgm:pt>
    <dgm:pt modelId="{A2EFBCE0-400E-49DF-9585-CFA85656C519}" type="pres">
      <dgm:prSet presAssocID="{2673E0EA-CC39-441E-BA88-8BC60D9EC9CC}" presName="connectorText" presStyleLbl="sibTrans2D1" presStyleIdx="7" presStyleCnt="8"/>
      <dgm:spPr/>
    </dgm:pt>
    <dgm:pt modelId="{00973EDA-29AF-4018-9022-9C4CB9E1EAB6}" type="pres">
      <dgm:prSet presAssocID="{5CF2095D-0844-4E14-909E-E5BBA184076A}" presName="node" presStyleLbl="node1" presStyleIdx="8" presStyleCnt="9">
        <dgm:presLayoutVars>
          <dgm:bulletEnabled val="1"/>
        </dgm:presLayoutVars>
      </dgm:prSet>
      <dgm:spPr/>
    </dgm:pt>
  </dgm:ptLst>
  <dgm:cxnLst>
    <dgm:cxn modelId="{F5F88601-F7D3-4070-8428-0647D88EAD3D}" type="presOf" srcId="{2673E0EA-CC39-441E-BA88-8BC60D9EC9CC}" destId="{5B5323FD-DDA2-4A9C-97D0-F9A0E6E1F367}" srcOrd="0" destOrd="0" presId="urn:microsoft.com/office/officeart/2005/8/layout/process5"/>
    <dgm:cxn modelId="{E296C607-E265-4F83-8876-4F2F8655B5DA}" type="presOf" srcId="{2673E0EA-CC39-441E-BA88-8BC60D9EC9CC}" destId="{A2EFBCE0-400E-49DF-9585-CFA85656C519}" srcOrd="1" destOrd="0" presId="urn:microsoft.com/office/officeart/2005/8/layout/process5"/>
    <dgm:cxn modelId="{F783D70B-25C6-4C66-B758-8D8FE4E8B24F}" type="presOf" srcId="{09D7C47E-B94A-4424-8A45-F5B6FB4B2312}" destId="{4EAC2261-637D-4D08-97A2-86B55E84679C}" srcOrd="0" destOrd="0" presId="urn:microsoft.com/office/officeart/2005/8/layout/process5"/>
    <dgm:cxn modelId="{F5055815-A83B-4F72-A613-B4F23458F5D1}" type="presOf" srcId="{1110EEFD-3E3E-4223-8BCA-CD5D4F63006F}" destId="{25A524ED-716F-4AE0-AC14-D89719081431}" srcOrd="0" destOrd="0" presId="urn:microsoft.com/office/officeart/2005/8/layout/process5"/>
    <dgm:cxn modelId="{54374016-E7FC-46BB-8FB3-4F88361BFA9A}" type="presOf" srcId="{D6478EAB-A097-459E-A377-C9E27E6C7D8D}" destId="{70843B0C-7BDF-4B83-98C6-80DEF2442805}" srcOrd="0" destOrd="0" presId="urn:microsoft.com/office/officeart/2005/8/layout/process5"/>
    <dgm:cxn modelId="{C6FDB61E-7A74-47BA-987E-88C6D2EEFD3C}" srcId="{F8B4A658-57A1-46FB-8E25-F536A89721AE}" destId="{10207759-0536-4C52-8A23-FB5CF9B01F6D}" srcOrd="6" destOrd="0" parTransId="{C68EA243-41BD-44D7-AFC2-FE414B1DC021}" sibTransId="{F5991449-48D3-46DD-8E30-8A270E49FEB1}"/>
    <dgm:cxn modelId="{2FE2DA21-CE4B-494F-9634-F0611C949488}" type="presOf" srcId="{BCCDA948-2B73-49E2-8951-DE65B8106B9A}" destId="{B0D015C4-5688-4B09-80E2-93BFD51F025E}" srcOrd="0" destOrd="0" presId="urn:microsoft.com/office/officeart/2005/8/layout/process5"/>
    <dgm:cxn modelId="{E5D27728-C823-4D65-A6D6-E18E0025FDCF}" type="presOf" srcId="{42464049-C394-4690-AEDE-E355194DB975}" destId="{0D5A7182-9B6B-4448-B669-115CB8929CB7}" srcOrd="0" destOrd="0" presId="urn:microsoft.com/office/officeart/2005/8/layout/process5"/>
    <dgm:cxn modelId="{9AECD12A-E78C-43EB-AC42-BF15ABFC5C4D}" type="presOf" srcId="{9AA8FF14-EB79-4BDC-A7CF-F11771878EFD}" destId="{5416CD8D-1823-4172-AD9C-A8D51AA3C723}" srcOrd="0" destOrd="0" presId="urn:microsoft.com/office/officeart/2005/8/layout/process5"/>
    <dgm:cxn modelId="{2DA7D82D-F07D-4349-B151-702C0E42E68A}" srcId="{F8B4A658-57A1-46FB-8E25-F536A89721AE}" destId="{DE5E6BFA-8013-4E27-BF0F-4FD306BDDDD2}" srcOrd="4" destOrd="0" parTransId="{1102095C-69BD-4982-88C9-3A619CE9B31D}" sibTransId="{09D7C47E-B94A-4424-8A45-F5B6FB4B2312}"/>
    <dgm:cxn modelId="{906DFD3C-EEBD-4FAC-8CD7-06E7CDD323B0}" type="presOf" srcId="{BCCDA948-2B73-49E2-8951-DE65B8106B9A}" destId="{51E1AA6C-A36A-491C-806B-D4D3E660EB70}" srcOrd="1" destOrd="0" presId="urn:microsoft.com/office/officeart/2005/8/layout/process5"/>
    <dgm:cxn modelId="{B3846D3D-FCBD-4162-A5D2-C18947EE8755}" srcId="{F8B4A658-57A1-46FB-8E25-F536A89721AE}" destId="{E4795441-D798-4AC8-8F22-1CD2B0D15664}" srcOrd="7" destOrd="0" parTransId="{4FEBDB94-D601-4AB9-BBC2-8E9FFB9ED2A7}" sibTransId="{2673E0EA-CC39-441E-BA88-8BC60D9EC9CC}"/>
    <dgm:cxn modelId="{767EE75E-7E5F-4BA2-98D7-68D02D3B43E5}" type="presOf" srcId="{A989B4C7-1A34-4C90-93E9-3959908553D1}" destId="{4D196D27-51BA-45CD-BF2B-A8A707A1194C}" srcOrd="0" destOrd="0" presId="urn:microsoft.com/office/officeart/2005/8/layout/process5"/>
    <dgm:cxn modelId="{72D08663-90FF-4659-A641-7758B0AD8FAF}" type="presOf" srcId="{F8B4A658-57A1-46FB-8E25-F536A89721AE}" destId="{797CA6A1-4F4B-4BBA-9BCD-BD10AB1C3900}" srcOrd="0" destOrd="0" presId="urn:microsoft.com/office/officeart/2005/8/layout/process5"/>
    <dgm:cxn modelId="{18D49E43-9AE4-4242-848A-2EDE8AA49E54}" type="presOf" srcId="{49C624E3-3ABD-4FB4-9BBB-FC6BD5F73854}" destId="{B4ADD596-558F-4A0F-9962-AA43BD6F4D57}" srcOrd="0" destOrd="0" presId="urn:microsoft.com/office/officeart/2005/8/layout/process5"/>
    <dgm:cxn modelId="{A545CC47-31A4-46B9-B00F-874999D1A3E0}" type="presOf" srcId="{DE5E6BFA-8013-4E27-BF0F-4FD306BDDDD2}" destId="{716BAC33-EA4C-466B-896E-C4190C13D6C9}" srcOrd="0" destOrd="0" presId="urn:microsoft.com/office/officeart/2005/8/layout/process5"/>
    <dgm:cxn modelId="{7777174A-B706-4DEC-AA5C-1578118866CC}" type="presOf" srcId="{D55FEADF-0D2C-459C-98C0-F320A90F1DD4}" destId="{3BBA6986-52ED-40D3-B2D8-9A2C54B8ED42}" srcOrd="0" destOrd="0" presId="urn:microsoft.com/office/officeart/2005/8/layout/process5"/>
    <dgm:cxn modelId="{418B1971-9165-439D-84A5-F51F2CA37891}" type="presOf" srcId="{10207759-0536-4C52-8A23-FB5CF9B01F6D}" destId="{0334981E-801A-4ECF-A857-C36E1C9E9527}" srcOrd="0" destOrd="0" presId="urn:microsoft.com/office/officeart/2005/8/layout/process5"/>
    <dgm:cxn modelId="{623F0654-FC34-4956-856C-7EEDCF3A7B79}" type="presOf" srcId="{D55FEADF-0D2C-459C-98C0-F320A90F1DD4}" destId="{8C4B7FC1-465F-4E8E-8829-C4967A8F4E73}" srcOrd="1" destOrd="0" presId="urn:microsoft.com/office/officeart/2005/8/layout/process5"/>
    <dgm:cxn modelId="{CE307688-44EA-4E2E-81EE-78B40B8E3FC1}" type="presOf" srcId="{42464049-C394-4690-AEDE-E355194DB975}" destId="{DBB3F15E-A1CF-4508-AB77-EA8548A75DED}" srcOrd="1" destOrd="0" presId="urn:microsoft.com/office/officeart/2005/8/layout/process5"/>
    <dgm:cxn modelId="{FEE4F58A-6BBD-4E8A-9802-9056914CADA0}" type="presOf" srcId="{F5991449-48D3-46DD-8E30-8A270E49FEB1}" destId="{2057AD0D-AF8F-4323-B702-F5A5EB685865}" srcOrd="0" destOrd="0" presId="urn:microsoft.com/office/officeart/2005/8/layout/process5"/>
    <dgm:cxn modelId="{8561FF92-D6C2-4997-99A6-2EDA8250E06A}" srcId="{F8B4A658-57A1-46FB-8E25-F536A89721AE}" destId="{A989B4C7-1A34-4C90-93E9-3959908553D1}" srcOrd="5" destOrd="0" parTransId="{B59B56C9-39C3-4946-9541-EFE6DEEB3B3D}" sibTransId="{EB5B7897-2261-46AF-B939-7CCEBBFA5883}"/>
    <dgm:cxn modelId="{FB61BF93-806A-4358-978C-01993520BE6B}" type="presOf" srcId="{D6478EAB-A097-459E-A377-C9E27E6C7D8D}" destId="{C92E3F41-FE3B-4A72-AFC5-6E0F804DAF99}" srcOrd="1" destOrd="0" presId="urn:microsoft.com/office/officeart/2005/8/layout/process5"/>
    <dgm:cxn modelId="{BD4913B2-18A4-4118-8C9B-CBDAA1A9E78B}" srcId="{F8B4A658-57A1-46FB-8E25-F536A89721AE}" destId="{002DEFB8-8BEF-4956-BC4C-CEB011A02E62}" srcOrd="1" destOrd="0" parTransId="{00ACEC30-2F9E-4177-805D-BA670C403597}" sibTransId="{BCCDA948-2B73-49E2-8951-DE65B8106B9A}"/>
    <dgm:cxn modelId="{61209CCD-828C-4533-A118-E9C27B206F00}" type="presOf" srcId="{09D7C47E-B94A-4424-8A45-F5B6FB4B2312}" destId="{B9327544-8447-405C-B9E0-A57302052F81}" srcOrd="1" destOrd="0" presId="urn:microsoft.com/office/officeart/2005/8/layout/process5"/>
    <dgm:cxn modelId="{7468B5D4-9663-444B-8D25-102429890FAE}" type="presOf" srcId="{002DEFB8-8BEF-4956-BC4C-CEB011A02E62}" destId="{4DE5ADD9-C505-44A0-B6A6-7D3D6E5CDAEC}" srcOrd="0" destOrd="0" presId="urn:microsoft.com/office/officeart/2005/8/layout/process5"/>
    <dgm:cxn modelId="{4549BEDC-2363-4639-A963-882CE38DB32F}" type="presOf" srcId="{5CF2095D-0844-4E14-909E-E5BBA184076A}" destId="{00973EDA-29AF-4018-9022-9C4CB9E1EAB6}" srcOrd="0" destOrd="0" presId="urn:microsoft.com/office/officeart/2005/8/layout/process5"/>
    <dgm:cxn modelId="{F48063DD-4C56-45B7-AB74-8E9B3795DA12}" type="presOf" srcId="{E4795441-D798-4AC8-8F22-1CD2B0D15664}" destId="{591CE0F7-D7F9-4FA0-9C88-6EE104F65C60}" srcOrd="0" destOrd="0" presId="urn:microsoft.com/office/officeart/2005/8/layout/process5"/>
    <dgm:cxn modelId="{886B30DE-42D9-437F-9BFA-D799192A7608}" srcId="{F8B4A658-57A1-46FB-8E25-F536A89721AE}" destId="{1110EEFD-3E3E-4223-8BCA-CD5D4F63006F}" srcOrd="2" destOrd="0" parTransId="{BAF20A81-FE2B-4B8B-B866-CD8B2D0F58D8}" sibTransId="{D6478EAB-A097-459E-A377-C9E27E6C7D8D}"/>
    <dgm:cxn modelId="{667871E1-6FEF-40C7-8768-BC3815F10EFF}" srcId="{F8B4A658-57A1-46FB-8E25-F536A89721AE}" destId="{9AA8FF14-EB79-4BDC-A7CF-F11771878EFD}" srcOrd="0" destOrd="0" parTransId="{6F1FA811-4A1B-42D5-92B8-F0A2543102FA}" sibTransId="{42464049-C394-4690-AEDE-E355194DB975}"/>
    <dgm:cxn modelId="{90AC37EA-F5D5-4962-8269-238B5BB80265}" srcId="{F8B4A658-57A1-46FB-8E25-F536A89721AE}" destId="{49C624E3-3ABD-4FB4-9BBB-FC6BD5F73854}" srcOrd="3" destOrd="0" parTransId="{2830F5F6-F5CF-426E-9DA8-EF7D1BBC2DF8}" sibTransId="{D55FEADF-0D2C-459C-98C0-F320A90F1DD4}"/>
    <dgm:cxn modelId="{CDD01CF0-E398-4FD2-9267-1AE72F9892D1}" type="presOf" srcId="{EB5B7897-2261-46AF-B939-7CCEBBFA5883}" destId="{AEA137D7-2FBA-4755-B6DA-10ADDFBD81D4}" srcOrd="0" destOrd="0" presId="urn:microsoft.com/office/officeart/2005/8/layout/process5"/>
    <dgm:cxn modelId="{AAD399F1-0A5A-4E23-BE9E-654E67175532}" type="presOf" srcId="{F5991449-48D3-46DD-8E30-8A270E49FEB1}" destId="{8A75500C-3AEB-4D2D-9359-802D7EA58367}" srcOrd="1" destOrd="0" presId="urn:microsoft.com/office/officeart/2005/8/layout/process5"/>
    <dgm:cxn modelId="{E6A009F9-B3ED-42B5-B9F4-84573CEE0A4B}" type="presOf" srcId="{EB5B7897-2261-46AF-B939-7CCEBBFA5883}" destId="{60E18C10-0E2A-4017-8890-8EBCF17C07B1}" srcOrd="1" destOrd="0" presId="urn:microsoft.com/office/officeart/2005/8/layout/process5"/>
    <dgm:cxn modelId="{3B80E2FD-9091-48CB-B9DB-DB80F20CA81E}" srcId="{F8B4A658-57A1-46FB-8E25-F536A89721AE}" destId="{5CF2095D-0844-4E14-909E-E5BBA184076A}" srcOrd="8" destOrd="0" parTransId="{D6DB790D-3522-4F6B-A35E-EC5939DC6F72}" sibTransId="{02B35640-61E6-4B9F-AAAC-BDA1595DC02F}"/>
    <dgm:cxn modelId="{71975FFD-7E2A-41DC-8614-DB832A5BB0F4}" type="presParOf" srcId="{797CA6A1-4F4B-4BBA-9BCD-BD10AB1C3900}" destId="{5416CD8D-1823-4172-AD9C-A8D51AA3C723}" srcOrd="0" destOrd="0" presId="urn:microsoft.com/office/officeart/2005/8/layout/process5"/>
    <dgm:cxn modelId="{6F680095-75E2-4608-8C37-EBFDE09ED8AE}" type="presParOf" srcId="{797CA6A1-4F4B-4BBA-9BCD-BD10AB1C3900}" destId="{0D5A7182-9B6B-4448-B669-115CB8929CB7}" srcOrd="1" destOrd="0" presId="urn:microsoft.com/office/officeart/2005/8/layout/process5"/>
    <dgm:cxn modelId="{2E9B71BD-8F9A-45B0-ACF8-0E493CFF7474}" type="presParOf" srcId="{0D5A7182-9B6B-4448-B669-115CB8929CB7}" destId="{DBB3F15E-A1CF-4508-AB77-EA8548A75DED}" srcOrd="0" destOrd="0" presId="urn:microsoft.com/office/officeart/2005/8/layout/process5"/>
    <dgm:cxn modelId="{1528C068-20BB-4D89-B52C-AB4A2D1F14A6}" type="presParOf" srcId="{797CA6A1-4F4B-4BBA-9BCD-BD10AB1C3900}" destId="{4DE5ADD9-C505-44A0-B6A6-7D3D6E5CDAEC}" srcOrd="2" destOrd="0" presId="urn:microsoft.com/office/officeart/2005/8/layout/process5"/>
    <dgm:cxn modelId="{CDCB2520-B5F3-4DDD-A0A8-36C3142F2B7D}" type="presParOf" srcId="{797CA6A1-4F4B-4BBA-9BCD-BD10AB1C3900}" destId="{B0D015C4-5688-4B09-80E2-93BFD51F025E}" srcOrd="3" destOrd="0" presId="urn:microsoft.com/office/officeart/2005/8/layout/process5"/>
    <dgm:cxn modelId="{28ADBA2C-EF10-43D6-9F66-AFA5FCA177E2}" type="presParOf" srcId="{B0D015C4-5688-4B09-80E2-93BFD51F025E}" destId="{51E1AA6C-A36A-491C-806B-D4D3E660EB70}" srcOrd="0" destOrd="0" presId="urn:microsoft.com/office/officeart/2005/8/layout/process5"/>
    <dgm:cxn modelId="{BF379A4D-BCA7-46AE-A2FF-8C78BC20ADF2}" type="presParOf" srcId="{797CA6A1-4F4B-4BBA-9BCD-BD10AB1C3900}" destId="{25A524ED-716F-4AE0-AC14-D89719081431}" srcOrd="4" destOrd="0" presId="urn:microsoft.com/office/officeart/2005/8/layout/process5"/>
    <dgm:cxn modelId="{4150407A-985C-4DE5-BB6C-28CB17D9CBCE}" type="presParOf" srcId="{797CA6A1-4F4B-4BBA-9BCD-BD10AB1C3900}" destId="{70843B0C-7BDF-4B83-98C6-80DEF2442805}" srcOrd="5" destOrd="0" presId="urn:microsoft.com/office/officeart/2005/8/layout/process5"/>
    <dgm:cxn modelId="{07B1FAEB-BAA7-4C65-92C6-5AA1EBE0F416}" type="presParOf" srcId="{70843B0C-7BDF-4B83-98C6-80DEF2442805}" destId="{C92E3F41-FE3B-4A72-AFC5-6E0F804DAF99}" srcOrd="0" destOrd="0" presId="urn:microsoft.com/office/officeart/2005/8/layout/process5"/>
    <dgm:cxn modelId="{AC422821-C6EF-4B56-90E1-4C9F2ED81F3E}" type="presParOf" srcId="{797CA6A1-4F4B-4BBA-9BCD-BD10AB1C3900}" destId="{B4ADD596-558F-4A0F-9962-AA43BD6F4D57}" srcOrd="6" destOrd="0" presId="urn:microsoft.com/office/officeart/2005/8/layout/process5"/>
    <dgm:cxn modelId="{5A4CEDCF-C049-4EBE-BCF9-2653D4CD98AC}" type="presParOf" srcId="{797CA6A1-4F4B-4BBA-9BCD-BD10AB1C3900}" destId="{3BBA6986-52ED-40D3-B2D8-9A2C54B8ED42}" srcOrd="7" destOrd="0" presId="urn:microsoft.com/office/officeart/2005/8/layout/process5"/>
    <dgm:cxn modelId="{983EB3CA-93C3-4184-8D44-9128D57D9788}" type="presParOf" srcId="{3BBA6986-52ED-40D3-B2D8-9A2C54B8ED42}" destId="{8C4B7FC1-465F-4E8E-8829-C4967A8F4E73}" srcOrd="0" destOrd="0" presId="urn:microsoft.com/office/officeart/2005/8/layout/process5"/>
    <dgm:cxn modelId="{B81611C6-6203-4F10-850D-E38E9DE7526C}" type="presParOf" srcId="{797CA6A1-4F4B-4BBA-9BCD-BD10AB1C3900}" destId="{716BAC33-EA4C-466B-896E-C4190C13D6C9}" srcOrd="8" destOrd="0" presId="urn:microsoft.com/office/officeart/2005/8/layout/process5"/>
    <dgm:cxn modelId="{72F8EAFC-42BD-43E9-817A-9A1C12394149}" type="presParOf" srcId="{797CA6A1-4F4B-4BBA-9BCD-BD10AB1C3900}" destId="{4EAC2261-637D-4D08-97A2-86B55E84679C}" srcOrd="9" destOrd="0" presId="urn:microsoft.com/office/officeart/2005/8/layout/process5"/>
    <dgm:cxn modelId="{FECA1754-D04B-43D6-BAFD-22F7F918A112}" type="presParOf" srcId="{4EAC2261-637D-4D08-97A2-86B55E84679C}" destId="{B9327544-8447-405C-B9E0-A57302052F81}" srcOrd="0" destOrd="0" presId="urn:microsoft.com/office/officeart/2005/8/layout/process5"/>
    <dgm:cxn modelId="{C3BC256A-1490-4F46-89BE-2C27A18611D5}" type="presParOf" srcId="{797CA6A1-4F4B-4BBA-9BCD-BD10AB1C3900}" destId="{4D196D27-51BA-45CD-BF2B-A8A707A1194C}" srcOrd="10" destOrd="0" presId="urn:microsoft.com/office/officeart/2005/8/layout/process5"/>
    <dgm:cxn modelId="{089DD6E6-D8F1-4B37-A92D-F93C2A080A9B}" type="presParOf" srcId="{797CA6A1-4F4B-4BBA-9BCD-BD10AB1C3900}" destId="{AEA137D7-2FBA-4755-B6DA-10ADDFBD81D4}" srcOrd="11" destOrd="0" presId="urn:microsoft.com/office/officeart/2005/8/layout/process5"/>
    <dgm:cxn modelId="{BDD24C65-3866-409E-998F-FCA78246F192}" type="presParOf" srcId="{AEA137D7-2FBA-4755-B6DA-10ADDFBD81D4}" destId="{60E18C10-0E2A-4017-8890-8EBCF17C07B1}" srcOrd="0" destOrd="0" presId="urn:microsoft.com/office/officeart/2005/8/layout/process5"/>
    <dgm:cxn modelId="{E2425E18-F799-4BF2-A767-BC1C20F571CB}" type="presParOf" srcId="{797CA6A1-4F4B-4BBA-9BCD-BD10AB1C3900}" destId="{0334981E-801A-4ECF-A857-C36E1C9E9527}" srcOrd="12" destOrd="0" presId="urn:microsoft.com/office/officeart/2005/8/layout/process5"/>
    <dgm:cxn modelId="{6FBBDBEA-24CB-48A4-9220-C743EE4CF71D}" type="presParOf" srcId="{797CA6A1-4F4B-4BBA-9BCD-BD10AB1C3900}" destId="{2057AD0D-AF8F-4323-B702-F5A5EB685865}" srcOrd="13" destOrd="0" presId="urn:microsoft.com/office/officeart/2005/8/layout/process5"/>
    <dgm:cxn modelId="{716460DE-36D6-4BAC-9531-FA76D2558395}" type="presParOf" srcId="{2057AD0D-AF8F-4323-B702-F5A5EB685865}" destId="{8A75500C-3AEB-4D2D-9359-802D7EA58367}" srcOrd="0" destOrd="0" presId="urn:microsoft.com/office/officeart/2005/8/layout/process5"/>
    <dgm:cxn modelId="{9086114D-C336-4DFC-ADB1-0105020E42E3}" type="presParOf" srcId="{797CA6A1-4F4B-4BBA-9BCD-BD10AB1C3900}" destId="{591CE0F7-D7F9-4FA0-9C88-6EE104F65C60}" srcOrd="14" destOrd="0" presId="urn:microsoft.com/office/officeart/2005/8/layout/process5"/>
    <dgm:cxn modelId="{94DE968E-F46F-4A42-993A-FD1925399AEA}" type="presParOf" srcId="{797CA6A1-4F4B-4BBA-9BCD-BD10AB1C3900}" destId="{5B5323FD-DDA2-4A9C-97D0-F9A0E6E1F367}" srcOrd="15" destOrd="0" presId="urn:microsoft.com/office/officeart/2005/8/layout/process5"/>
    <dgm:cxn modelId="{B1924A60-27D7-4EC4-B8F7-C63E1A7B703C}" type="presParOf" srcId="{5B5323FD-DDA2-4A9C-97D0-F9A0E6E1F367}" destId="{A2EFBCE0-400E-49DF-9585-CFA85656C519}" srcOrd="0" destOrd="0" presId="urn:microsoft.com/office/officeart/2005/8/layout/process5"/>
    <dgm:cxn modelId="{B748B967-979E-4A93-ABD5-C9CC7F105171}" type="presParOf" srcId="{797CA6A1-4F4B-4BBA-9BCD-BD10AB1C3900}" destId="{00973EDA-29AF-4018-9022-9C4CB9E1EAB6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6CD8D-1823-4172-AD9C-A8D51AA3C723}">
      <dsp:nvSpPr>
        <dsp:cNvPr id="0" name=""/>
        <dsp:cNvSpPr/>
      </dsp:nvSpPr>
      <dsp:spPr>
        <a:xfrm>
          <a:off x="345876" y="1488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WÓJT</a:t>
          </a:r>
          <a:br>
            <a:rPr lang="pl-PL" sz="2000" kern="1200" dirty="0"/>
          </a:br>
          <a:r>
            <a:rPr lang="pl-PL" sz="2000" kern="1200" dirty="0"/>
            <a:t>-</a:t>
          </a:r>
          <a:br>
            <a:rPr lang="pl-PL" sz="2000" kern="1200" dirty="0"/>
          </a:br>
          <a:r>
            <a:rPr lang="pl-PL" sz="2000" kern="1200" dirty="0"/>
            <a:t>PROJEKT BUDŻETU GMINY</a:t>
          </a:r>
          <a:endParaRPr lang="en-GB" sz="2000" kern="1200" dirty="0"/>
        </a:p>
      </dsp:txBody>
      <dsp:txXfrm>
        <a:off x="384741" y="40353"/>
        <a:ext cx="2133855" cy="1249221"/>
      </dsp:txXfrm>
    </dsp:sp>
    <dsp:sp modelId="{0D5A7182-9B6B-4448-B669-115CB8929CB7}">
      <dsp:nvSpPr>
        <dsp:cNvPr id="0" name=""/>
        <dsp:cNvSpPr/>
      </dsp:nvSpPr>
      <dsp:spPr>
        <a:xfrm>
          <a:off x="2752082" y="390727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2752082" y="500422"/>
        <a:ext cx="328199" cy="329083"/>
      </dsp:txXfrm>
    </dsp:sp>
    <dsp:sp modelId="{4DE5ADD9-C505-44A0-B6A6-7D3D6E5CDAEC}">
      <dsp:nvSpPr>
        <dsp:cNvPr id="0" name=""/>
        <dsp:cNvSpPr/>
      </dsp:nvSpPr>
      <dsp:spPr>
        <a:xfrm>
          <a:off x="3442096" y="1488"/>
          <a:ext cx="2211585" cy="1326951"/>
        </a:xfrm>
        <a:prstGeom prst="roundRect">
          <a:avLst>
            <a:gd name="adj" fmla="val 10000"/>
          </a:avLst>
        </a:prstGeom>
        <a:solidFill>
          <a:srgbClr val="E325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RADA GMINY</a:t>
          </a:r>
          <a:br>
            <a:rPr lang="pl-PL" sz="1600" kern="1200" dirty="0"/>
          </a:br>
          <a:r>
            <a:rPr lang="pl-PL" sz="1600" kern="1200" dirty="0"/>
            <a:t>-</a:t>
          </a:r>
          <a:br>
            <a:rPr lang="pl-PL" sz="1600" kern="1200" dirty="0"/>
          </a:br>
          <a:r>
            <a:rPr lang="pl-PL" sz="1600" kern="1200" dirty="0"/>
            <a:t>UCHWAŁA BUDŻETOWA </a:t>
          </a:r>
          <a:br>
            <a:rPr lang="pl-PL" sz="1600" kern="1200" dirty="0"/>
          </a:br>
          <a:r>
            <a:rPr lang="pl-PL" sz="1600" kern="1200" dirty="0"/>
            <a:t>(ART. 18. UST. 2 PKT 4)</a:t>
          </a:r>
          <a:endParaRPr lang="en-GB" sz="1600" kern="1200" dirty="0"/>
        </a:p>
      </dsp:txBody>
      <dsp:txXfrm>
        <a:off x="3480961" y="40353"/>
        <a:ext cx="2133855" cy="1249221"/>
      </dsp:txXfrm>
    </dsp:sp>
    <dsp:sp modelId="{B0D015C4-5688-4B09-80E2-93BFD51F025E}">
      <dsp:nvSpPr>
        <dsp:cNvPr id="0" name=""/>
        <dsp:cNvSpPr/>
      </dsp:nvSpPr>
      <dsp:spPr>
        <a:xfrm>
          <a:off x="5848302" y="390727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5848302" y="500422"/>
        <a:ext cx="328199" cy="329083"/>
      </dsp:txXfrm>
    </dsp:sp>
    <dsp:sp modelId="{25A524ED-716F-4AE0-AC14-D89719081431}">
      <dsp:nvSpPr>
        <dsp:cNvPr id="0" name=""/>
        <dsp:cNvSpPr/>
      </dsp:nvSpPr>
      <dsp:spPr>
        <a:xfrm>
          <a:off x="6538317" y="1488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WÓJT</a:t>
          </a:r>
          <a:br>
            <a:rPr lang="pl-PL" sz="1400" kern="1200" dirty="0"/>
          </a:br>
          <a:r>
            <a:rPr lang="pl-PL" sz="1400" kern="1200" dirty="0"/>
            <a:t>-</a:t>
          </a:r>
          <a:br>
            <a:rPr lang="pl-PL" sz="1400" kern="1200" dirty="0"/>
          </a:br>
          <a:r>
            <a:rPr lang="pl-PL" sz="1400" kern="1200" dirty="0"/>
            <a:t>NIEZŁOWCZNIE OGŁASZA UCHWAŁĘ BUDŻETOWĄ</a:t>
          </a:r>
          <a:br>
            <a:rPr lang="pl-PL" sz="1400" kern="1200" dirty="0"/>
          </a:br>
          <a:r>
            <a:rPr lang="pl-PL" sz="1400" kern="1200" dirty="0"/>
            <a:t>(ART. 61 UST. 2)</a:t>
          </a:r>
          <a:endParaRPr lang="en-GB" sz="1400" kern="1200" dirty="0"/>
        </a:p>
      </dsp:txBody>
      <dsp:txXfrm>
        <a:off x="6577182" y="40353"/>
        <a:ext cx="2133855" cy="1249221"/>
      </dsp:txXfrm>
    </dsp:sp>
    <dsp:sp modelId="{70843B0C-7BDF-4B83-98C6-80DEF2442805}">
      <dsp:nvSpPr>
        <dsp:cNvPr id="0" name=""/>
        <dsp:cNvSpPr/>
      </dsp:nvSpPr>
      <dsp:spPr>
        <a:xfrm>
          <a:off x="8944522" y="390727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8944522" y="500422"/>
        <a:ext cx="328199" cy="329083"/>
      </dsp:txXfrm>
    </dsp:sp>
    <dsp:sp modelId="{B4ADD596-558F-4A0F-9962-AA43BD6F4D57}">
      <dsp:nvSpPr>
        <dsp:cNvPr id="0" name=""/>
        <dsp:cNvSpPr/>
      </dsp:nvSpPr>
      <dsp:spPr>
        <a:xfrm>
          <a:off x="9634537" y="1488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WÓJT</a:t>
          </a:r>
          <a:br>
            <a:rPr lang="pl-PL" sz="1400" kern="1200" dirty="0"/>
          </a:br>
          <a:r>
            <a:rPr lang="pl-PL" sz="1400" kern="1200" dirty="0"/>
            <a:t>-</a:t>
          </a:r>
          <a:br>
            <a:rPr lang="pl-PL" sz="1400" kern="1200" dirty="0"/>
          </a:br>
          <a:r>
            <a:rPr lang="pl-PL" sz="1400" kern="1200" dirty="0"/>
            <a:t>PRZEDKŁADA UCHWAŁĘ BUDŻETOWĄ REGIONALNEJ IZBIE OBRACHUNKOWEJ</a:t>
          </a:r>
          <a:br>
            <a:rPr lang="pl-PL" sz="1400" kern="1200" dirty="0"/>
          </a:br>
          <a:r>
            <a:rPr lang="pl-PL" sz="1400" kern="1200" dirty="0"/>
            <a:t>(ART. 90 UST. 2) </a:t>
          </a:r>
          <a:endParaRPr lang="en-GB" sz="1400" kern="1200" dirty="0"/>
        </a:p>
      </dsp:txBody>
      <dsp:txXfrm>
        <a:off x="9673402" y="40353"/>
        <a:ext cx="2133855" cy="1249221"/>
      </dsp:txXfrm>
    </dsp:sp>
    <dsp:sp modelId="{3BBA6986-52ED-40D3-B2D8-9A2C54B8ED42}">
      <dsp:nvSpPr>
        <dsp:cNvPr id="0" name=""/>
        <dsp:cNvSpPr/>
      </dsp:nvSpPr>
      <dsp:spPr>
        <a:xfrm rot="5400000">
          <a:off x="10505902" y="1483250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-5400000">
        <a:off x="10575789" y="1523059"/>
        <a:ext cx="329083" cy="328199"/>
      </dsp:txXfrm>
    </dsp:sp>
    <dsp:sp modelId="{716BAC33-EA4C-466B-896E-C4190C13D6C9}">
      <dsp:nvSpPr>
        <dsp:cNvPr id="0" name=""/>
        <dsp:cNvSpPr/>
      </dsp:nvSpPr>
      <dsp:spPr>
        <a:xfrm>
          <a:off x="9634537" y="2213074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WÓJT</a:t>
          </a:r>
          <a:br>
            <a:rPr lang="pl-PL" sz="1600" kern="1200" dirty="0"/>
          </a:br>
          <a:r>
            <a:rPr lang="pl-PL" sz="1600" kern="1200" dirty="0"/>
            <a:t>-</a:t>
          </a:r>
          <a:br>
            <a:rPr lang="pl-PL" sz="1600" kern="1200" dirty="0"/>
          </a:br>
          <a:r>
            <a:rPr lang="pl-PL" sz="1600" kern="1200" dirty="0"/>
            <a:t>WYKONUJE BUDŻET</a:t>
          </a:r>
          <a:br>
            <a:rPr lang="pl-PL" sz="1600" kern="1200" dirty="0"/>
          </a:br>
          <a:r>
            <a:rPr lang="pl-PL" sz="1600" kern="1200" dirty="0"/>
            <a:t>(ART. 30 UST. 2 PKT 4)</a:t>
          </a:r>
          <a:endParaRPr lang="en-GB" sz="1600" kern="1200" dirty="0"/>
        </a:p>
      </dsp:txBody>
      <dsp:txXfrm>
        <a:off x="9673402" y="2251939"/>
        <a:ext cx="2133855" cy="1249221"/>
      </dsp:txXfrm>
    </dsp:sp>
    <dsp:sp modelId="{4EAC2261-637D-4D08-97A2-86B55E84679C}">
      <dsp:nvSpPr>
        <dsp:cNvPr id="0" name=""/>
        <dsp:cNvSpPr/>
      </dsp:nvSpPr>
      <dsp:spPr>
        <a:xfrm rot="10800000">
          <a:off x="8971061" y="2602313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10800000">
        <a:off x="9111718" y="2712008"/>
        <a:ext cx="328199" cy="329083"/>
      </dsp:txXfrm>
    </dsp:sp>
    <dsp:sp modelId="{4D196D27-51BA-45CD-BF2B-A8A707A1194C}">
      <dsp:nvSpPr>
        <dsp:cNvPr id="0" name=""/>
        <dsp:cNvSpPr/>
      </dsp:nvSpPr>
      <dsp:spPr>
        <a:xfrm>
          <a:off x="6538317" y="2213074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WÓJT</a:t>
          </a:r>
          <a:br>
            <a:rPr lang="pl-PL" sz="1800" kern="1200" dirty="0"/>
          </a:br>
          <a:r>
            <a:rPr lang="pl-PL" sz="1800" kern="1200" dirty="0"/>
            <a:t>-</a:t>
          </a:r>
          <a:br>
            <a:rPr lang="pl-PL" sz="1800" kern="1200" dirty="0"/>
          </a:br>
          <a:r>
            <a:rPr lang="pl-PL" sz="1800" kern="1200" dirty="0"/>
            <a:t>SPRAWOZDANIE Z WYKONANIA BUDŻETU</a:t>
          </a:r>
          <a:endParaRPr lang="en-GB" sz="1800" kern="1200" dirty="0"/>
        </a:p>
      </dsp:txBody>
      <dsp:txXfrm>
        <a:off x="6577182" y="2251939"/>
        <a:ext cx="2133855" cy="1249221"/>
      </dsp:txXfrm>
    </dsp:sp>
    <dsp:sp modelId="{AEA137D7-2FBA-4755-B6DA-10ADDFBD81D4}">
      <dsp:nvSpPr>
        <dsp:cNvPr id="0" name=""/>
        <dsp:cNvSpPr/>
      </dsp:nvSpPr>
      <dsp:spPr>
        <a:xfrm rot="10800000">
          <a:off x="5874841" y="2602313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10800000">
        <a:off x="6015498" y="2712008"/>
        <a:ext cx="328199" cy="329083"/>
      </dsp:txXfrm>
    </dsp:sp>
    <dsp:sp modelId="{0334981E-801A-4ECF-A857-C36E1C9E9527}">
      <dsp:nvSpPr>
        <dsp:cNvPr id="0" name=""/>
        <dsp:cNvSpPr/>
      </dsp:nvSpPr>
      <dsp:spPr>
        <a:xfrm>
          <a:off x="3442096" y="2213074"/>
          <a:ext cx="2211585" cy="132695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KOMISJA REWIZYJNA</a:t>
          </a:r>
          <a:br>
            <a:rPr lang="pl-PL" sz="1000" kern="1200" dirty="0"/>
          </a:br>
          <a:r>
            <a:rPr lang="pl-PL" sz="1000" kern="1200" dirty="0"/>
            <a:t>-</a:t>
          </a:r>
          <a:br>
            <a:rPr lang="pl-PL" sz="1000" kern="1200" dirty="0"/>
          </a:br>
          <a:r>
            <a:rPr lang="pl-PL" sz="1000" kern="1200" dirty="0"/>
            <a:t>OPINIUJE WYKONANIE BUDŻETU, </a:t>
          </a:r>
          <a:r>
            <a:rPr lang="en-GB" sz="1000" kern="1200" dirty="0"/>
            <a:t>I WYSTĘPUJE</a:t>
          </a:r>
          <a:r>
            <a:rPr lang="pl-PL" sz="1000" kern="1200" dirty="0"/>
            <a:t> Z WNIOSKIEM DO RADY GMINY W SPRAWIE UDZIELENIA LUB NIEUDZIELENIA ABSOLUTORIUM </a:t>
          </a:r>
          <a:r>
            <a:rPr lang="en-GB" sz="1000" kern="1200" dirty="0"/>
            <a:t>WÓJTOWI</a:t>
          </a:r>
          <a:r>
            <a:rPr lang="pl-PL" sz="1000" kern="1200" dirty="0"/>
            <a:t>, KTÓRY PODLEGA ZAOPINIOWANIU PRZEZ RIO</a:t>
          </a:r>
          <a:br>
            <a:rPr lang="pl-PL" sz="1000" kern="1200" dirty="0"/>
          </a:br>
          <a:r>
            <a:rPr lang="pl-PL" sz="1000" kern="1200" dirty="0"/>
            <a:t>(ART. 18A UST. 3)</a:t>
          </a:r>
          <a:endParaRPr lang="en-GB" sz="1000" kern="1200" dirty="0"/>
        </a:p>
      </dsp:txBody>
      <dsp:txXfrm>
        <a:off x="3480961" y="2251939"/>
        <a:ext cx="2133855" cy="1249221"/>
      </dsp:txXfrm>
    </dsp:sp>
    <dsp:sp modelId="{2057AD0D-AF8F-4323-B702-F5A5EB685865}">
      <dsp:nvSpPr>
        <dsp:cNvPr id="0" name=""/>
        <dsp:cNvSpPr/>
      </dsp:nvSpPr>
      <dsp:spPr>
        <a:xfrm rot="10800000">
          <a:off x="2778621" y="2602313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10800000">
        <a:off x="2919278" y="2712008"/>
        <a:ext cx="328199" cy="329083"/>
      </dsp:txXfrm>
    </dsp:sp>
    <dsp:sp modelId="{591CE0F7-D7F9-4FA0-9C88-6EE104F65C60}">
      <dsp:nvSpPr>
        <dsp:cNvPr id="0" name=""/>
        <dsp:cNvSpPr/>
      </dsp:nvSpPr>
      <dsp:spPr>
        <a:xfrm>
          <a:off x="345876" y="2213074"/>
          <a:ext cx="2211585" cy="1326951"/>
        </a:xfrm>
        <a:prstGeom prst="roundRect">
          <a:avLst>
            <a:gd name="adj" fmla="val 10000"/>
          </a:avLst>
        </a:prstGeom>
        <a:solidFill>
          <a:srgbClr val="E325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RADA GMINY</a:t>
          </a:r>
          <a:br>
            <a:rPr lang="pl-PL" sz="1200" kern="1200" dirty="0"/>
          </a:br>
          <a:r>
            <a:rPr lang="pl-PL" sz="1200" kern="1200" dirty="0"/>
            <a:t>-</a:t>
          </a:r>
          <a:br>
            <a:rPr lang="pl-PL" sz="1200" kern="1200" dirty="0"/>
          </a:br>
          <a:r>
            <a:rPr lang="pl-PL" sz="1200" kern="1200" dirty="0"/>
            <a:t>ROZPATRUJE SPRAWOZDANIE I PODEJMUJEUCHWAŁĘ W SPRAWIE UDZIELENIA LUB NIEUDZIELENIA ABSOLUTORIUM </a:t>
          </a:r>
          <a:r>
            <a:rPr lang="en-GB" sz="1200" kern="1200" dirty="0"/>
            <a:t>WÓJTOWI</a:t>
          </a:r>
        </a:p>
      </dsp:txBody>
      <dsp:txXfrm>
        <a:off x="384741" y="2251939"/>
        <a:ext cx="2133855" cy="1249221"/>
      </dsp:txXfrm>
    </dsp:sp>
    <dsp:sp modelId="{5B5323FD-DDA2-4A9C-97D0-F9A0E6E1F367}">
      <dsp:nvSpPr>
        <dsp:cNvPr id="0" name=""/>
        <dsp:cNvSpPr/>
      </dsp:nvSpPr>
      <dsp:spPr>
        <a:xfrm rot="5400000">
          <a:off x="1217241" y="3694836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-5400000">
        <a:off x="1287128" y="3734645"/>
        <a:ext cx="329083" cy="328199"/>
      </dsp:txXfrm>
    </dsp:sp>
    <dsp:sp modelId="{00973EDA-29AF-4018-9022-9C4CB9E1EAB6}">
      <dsp:nvSpPr>
        <dsp:cNvPr id="0" name=""/>
        <dsp:cNvSpPr/>
      </dsp:nvSpPr>
      <dsp:spPr>
        <a:xfrm>
          <a:off x="345876" y="4424660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WÓJT</a:t>
          </a:r>
          <a:br>
            <a:rPr lang="pl-PL" sz="1200" kern="1200" dirty="0"/>
          </a:br>
          <a:r>
            <a:rPr lang="pl-PL" sz="1200" kern="1200" dirty="0"/>
            <a:t>-</a:t>
          </a:r>
          <a:br>
            <a:rPr lang="pl-PL" sz="1200" kern="1200" dirty="0"/>
          </a:br>
          <a:r>
            <a:rPr lang="pl-PL" sz="1200" kern="1200" dirty="0"/>
            <a:t>PRZEDKŁADA UCHWAŁĘ W SPRAWIE ABSOLUTORIUM REGIONALNEJ IZBIE OBRACHUNKOWEJ</a:t>
          </a:r>
          <a:br>
            <a:rPr lang="pl-PL" sz="1200" kern="1200" dirty="0"/>
          </a:br>
          <a:r>
            <a:rPr lang="pl-PL" sz="1200" kern="1200" dirty="0"/>
            <a:t>(ART. 90 UST. 2) </a:t>
          </a:r>
          <a:endParaRPr lang="en-GB" sz="1200" kern="1200" dirty="0"/>
        </a:p>
      </dsp:txBody>
      <dsp:txXfrm>
        <a:off x="384741" y="4463525"/>
        <a:ext cx="2133855" cy="1249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2F715D-73CC-45B4-A466-DD5A9FF14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23113A9-4AB1-4255-9F7A-3731CD0CD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6875A6-98A8-4AA2-8867-A970AEA2C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84B6065-A53F-429E-B612-8007B5549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3E644E-C450-40A2-A101-BF1C99B6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6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4C4A1C-B55F-4413-A2AF-55C462666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AA18E40-E136-4A65-A46F-31466545F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B6A413-E86E-4D1A-9932-526444D1E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840E5D6-ED2A-4E73-8059-BED368453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487C44-9EC1-4230-8B2E-080135B34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57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A44F187-FC5A-403E-B970-C880C900F3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AC4C28F-12E2-480F-85FC-DC93324C3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77F3F94-D6D1-435E-8445-1BD0496A5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D4A40D4-E27E-4159-AF97-A0CE25B54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9F93F41-6DD8-4B33-9607-23D8F0004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078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4238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876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0589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2094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96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49158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3046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324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A8101E-C8BA-4AE6-8374-A61343E2F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9402C5-7A92-4779-BCCD-8432F4A9F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7F9C12B-B0E0-4978-B801-FF25FDFB5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CF0459-AEEF-473F-8AAB-8EFF831AA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DD9F62-0A67-4849-8BEB-6573829D9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36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2480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3250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96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39E545-9BE8-43A0-9C0B-575A0DF93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E14C9B-0CE2-4DD4-8F33-806CD4C63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813832D-33D9-4F3B-866B-9117347FE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B48E7D-23C8-443D-95E1-7E7DBC28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0DE35D-5591-42D7-984C-046B1326C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70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E9DBBD-E4B7-4C42-92C6-F426C9F07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B477E3-09E2-478D-8563-C928326AD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4E672F5-B6B8-4E3F-9637-CCAE7A10D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A28827-A540-4A25-836D-170ECF76D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BDAFF0C-40CD-4A3D-8D99-FE4873969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8B67483-E7EC-4529-A840-9F86EE926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18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4F995-DE48-4B43-90A1-266A3BA03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AACC321-D7F9-4DEE-A548-4255292C9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F89AC71-1135-4DE0-B331-57823233D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F4E1A73-7F3C-4E33-ADAF-749AD3FCD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861841A-774B-489C-9DE7-87D617E6D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A6FEA76-CDD5-4D70-AD0E-5CBF25CEB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67C9FFB-EA35-458D-8893-F193B606C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16821CB-0FEE-45E5-8D48-62F4C75CD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46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976060-0022-4746-9BE8-CD6F93B35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091088F-CD69-4EFD-BC28-543D20060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6B62040-6D53-42A4-8A76-8AC49B040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0AE98AF-4268-42CF-9A66-72072D8EE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420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BB95AD6-B080-46A0-9CBF-7833A4EC1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460B900-6515-4CA6-9C21-0D08C3A7A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D4F7181-2273-4BF2-BC94-D2A630633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07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6FFAFF-7A92-4F9B-BE4C-FA6F0D817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543FB0-9AB3-475D-A9ED-C24983292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29BD543-5116-40B9-B389-C7F4A7DF0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96F37B1-ABAE-42B8-8C7D-87D70E351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86D07D4-0F8E-4054-9BCA-EED8EE873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4281BD4-8DDA-4D8C-934B-F26B3E5C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6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59BECC-5316-4BBD-B2B9-93361A6B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DCA6ADC-7B93-4DA3-AD18-E6BFF8C7D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0C6A128-7E5C-407D-B7E9-984CED58C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129D821-02DB-4145-800D-8275EA85C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A8778F5-3474-4E5F-B1ED-2BEBEC1A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1AC6CE9-02CB-4627-B1C4-40CDCE27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0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A4FFE59-227C-482A-BEF5-F2D1AF215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88A1872-D70A-42F4-85A9-D9CCF21E2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C12C39-94A1-4967-B6F6-36BD3D395B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A98A5-AE79-4A69-8272-CB0985932C75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BBEB34-400F-433E-8FB1-DBBB8D9C59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8AA1089-0F9B-4D90-979C-396EB83BF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7CD8D-A64B-4127-9458-4A80821E6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6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47EF-F0B7-42EB-BF38-2A631172645C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341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1B77E5-3B23-46E7-8168-CDCCCBDE9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20" y="1494503"/>
            <a:ext cx="5491534" cy="3118660"/>
          </a:xfrm>
        </p:spPr>
        <p:txBody>
          <a:bodyPr>
            <a:noAutofit/>
          </a:bodyPr>
          <a:lstStyle/>
          <a:p>
            <a:r>
              <a:rPr lang="pl-PL" sz="5400" dirty="0"/>
              <a:t>USTRÓJ SAMORZĄDU TERYTORIALNEGO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FDB7A94-5D95-4A6C-89F3-6EA796C0F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609" y="6363008"/>
            <a:ext cx="3125337" cy="1136843"/>
          </a:xfrm>
        </p:spPr>
        <p:txBody>
          <a:bodyPr>
            <a:normAutofit/>
          </a:bodyPr>
          <a:lstStyle/>
          <a:p>
            <a:r>
              <a:rPr lang="pl-PL" sz="2800" dirty="0"/>
              <a:t>mgr KARINA PILARZ</a:t>
            </a:r>
          </a:p>
        </p:txBody>
      </p:sp>
      <p:pic>
        <p:nvPicPr>
          <p:cNvPr id="71" name="Obraz 70" descr="Obraz zawierający tekst, mapa&#10;&#10;Opis wygenerowany automatycznie">
            <a:extLst>
              <a:ext uri="{FF2B5EF4-FFF2-40B4-BE49-F238E27FC236}">
                <a16:creationId xmlns:a16="http://schemas.microsoft.com/office/drawing/2014/main" id="{AF43436B-C37B-467C-9469-6ED6C893B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3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Dekoncentracja wewnętrzna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Organ administracyjny może upoważnić pracowników do realizacji określonych czynności, w ramach kompetencji które sam posiada;</a:t>
            </a:r>
          </a:p>
          <a:p>
            <a:pPr algn="just"/>
            <a:r>
              <a:rPr lang="pl-PL" dirty="0"/>
              <a:t>Pracownik nie może dalej przekazać tych uprawnień (np. innemu pracownikowi tego urzędu), gdyż nie jest organem;</a:t>
            </a:r>
          </a:p>
          <a:p>
            <a:pPr algn="just"/>
            <a:r>
              <a:rPr lang="pl-PL" dirty="0"/>
              <a:t>Dekoncentracja wewnętrzna to podział pracy między organ i pracowników urzędu, a nie podział kompetencji, które pozostają w rękach organu;</a:t>
            </a:r>
          </a:p>
          <a:p>
            <a:pPr algn="just"/>
            <a:r>
              <a:rPr lang="pl-PL" dirty="0"/>
              <a:t>Przekazanie może zostać przez organ cofnięte;</a:t>
            </a:r>
          </a:p>
          <a:p>
            <a:pPr algn="just"/>
            <a:r>
              <a:rPr lang="pl-PL" dirty="0"/>
              <a:t>Wystawione upoważnienie odsuwa organ od możliwości załatwienia danej sprawy;</a:t>
            </a:r>
          </a:p>
          <a:p>
            <a:pPr algn="just"/>
            <a:r>
              <a:rPr lang="pl-PL" dirty="0"/>
              <a:t>Brak upoważnienia – organ musi wydać decyzję samodzielnie;</a:t>
            </a:r>
          </a:p>
          <a:p>
            <a:pPr algn="just"/>
            <a:r>
              <a:rPr lang="pl-PL" dirty="0"/>
              <a:t>Brak możliwości funkcjonowania organu i jednoczesny brak upoważnienia – nikt nie może wydać decyzji;</a:t>
            </a:r>
          </a:p>
          <a:p>
            <a:pPr algn="just"/>
            <a:r>
              <a:rPr lang="pl-PL" dirty="0"/>
              <a:t>Decyzja wydana przez osobę upoważnioną ma takie same skutki, jak decyzja wydana przez organ.</a:t>
            </a:r>
          </a:p>
        </p:txBody>
      </p:sp>
    </p:spTree>
    <p:extLst>
      <p:ext uri="{BB962C8B-B14F-4D97-AF65-F5344CB8AC3E}">
        <p14:creationId xmlns:p14="http://schemas.microsoft.com/office/powerpoint/2010/main" val="4206728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4C7D20-1659-4D19-86E7-0F9FF5DFE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354C02-F51B-46D2-8C3D-284EE8CA7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PRZYKŁAD – USTAWA O SAMORZĄDZIE WOJEWÓDZTWA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Art. 46. 1. </a:t>
            </a:r>
            <a:r>
              <a:rPr lang="pl-PL" dirty="0">
                <a:solidFill>
                  <a:srgbClr val="FF3399"/>
                </a:solidFill>
              </a:rPr>
              <a:t>Decyzje w indywidualnych sprawach z zakresu administracji publicznej </a:t>
            </a:r>
            <a:r>
              <a:rPr lang="pl-PL" dirty="0">
                <a:solidFill>
                  <a:srgbClr val="0070C0"/>
                </a:solidFill>
              </a:rPr>
              <a:t>wydaje marszałek województwa</a:t>
            </a:r>
            <a:r>
              <a:rPr lang="pl-PL" dirty="0"/>
              <a:t>, jeżeli przepisy szczególne nie stanowią inaczej. </a:t>
            </a:r>
          </a:p>
          <a:p>
            <a:pPr marL="0" indent="0" algn="just">
              <a:buNone/>
            </a:pPr>
            <a:r>
              <a:rPr lang="pl-PL" dirty="0"/>
              <a:t>2. Marszałek województwa </a:t>
            </a:r>
            <a:r>
              <a:rPr lang="pl-PL" b="1" u="sng" dirty="0">
                <a:solidFill>
                  <a:srgbClr val="92D050"/>
                </a:solidFill>
              </a:rPr>
              <a:t>może upoważnić</a:t>
            </a:r>
            <a:r>
              <a:rPr lang="pl-PL" b="1" dirty="0">
                <a:solidFill>
                  <a:srgbClr val="92D050"/>
                </a:solidFill>
              </a:rPr>
              <a:t> </a:t>
            </a:r>
            <a:r>
              <a:rPr lang="pl-PL" dirty="0"/>
              <a:t>wicemarszałków, pozostałych członków zarządu województwa, pracowników urzędu marszałkowskiego oraz kierowników wojewódzkich samorządowych jednostek organizacyjnych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do wydawania w jego imieniu decyzji</a:t>
            </a:r>
            <a:r>
              <a:rPr lang="pl-PL" dirty="0"/>
              <a:t>, o których mowa w ust. 1. </a:t>
            </a:r>
          </a:p>
        </p:txBody>
      </p:sp>
    </p:spTree>
    <p:extLst>
      <p:ext uri="{BB962C8B-B14F-4D97-AF65-F5344CB8AC3E}">
        <p14:creationId xmlns:p14="http://schemas.microsoft.com/office/powerpoint/2010/main" val="4175218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8C9496-B31C-4D47-88BD-ECDCF38D7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7629"/>
            <a:ext cx="12192000" cy="554037"/>
          </a:xfrm>
        </p:spPr>
        <p:txBody>
          <a:bodyPr>
            <a:normAutofit fontScale="90000"/>
          </a:bodyPr>
          <a:lstStyle/>
          <a:p>
            <a:r>
              <a:rPr lang="pl-PL" sz="4400" dirty="0"/>
              <a:t>Uchwała budżetowa gminy</a:t>
            </a:r>
            <a:br>
              <a:rPr lang="pl-PL" sz="4400" dirty="0"/>
            </a:br>
            <a:r>
              <a:rPr lang="pl-PL" sz="4400" dirty="0"/>
              <a:t>podstawa gospodarki finansowej gminy –art. 51 usg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FDF2B52-BFD9-42C7-8344-2CEB491F69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483648"/>
              </p:ext>
            </p:extLst>
          </p:nvPr>
        </p:nvGraphicFramePr>
        <p:xfrm>
          <a:off x="0" y="1104900"/>
          <a:ext cx="12192000" cy="5753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470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JST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Art. 169 Konstytucji RP</a:t>
            </a:r>
          </a:p>
          <a:p>
            <a:pPr marL="0" indent="0" algn="just">
              <a:buNone/>
            </a:pPr>
            <a:r>
              <a:rPr lang="pl-PL" dirty="0"/>
              <a:t>1. Jednostki samorządu terytorialnego wykonują swoje zadania za pośrednictwem </a:t>
            </a:r>
            <a:r>
              <a:rPr lang="pl-PL" dirty="0">
                <a:solidFill>
                  <a:srgbClr val="FF0000"/>
                </a:solidFill>
              </a:rPr>
              <a:t>organów stanowiących i wykonawczych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2. Wybory do organów stanowiących są powszechne, równe, bezpośrednie i odbywają się w głosowaniu tajnym. Zasady i tryb zgłaszania kandydatów i przeprowadzania wyborów oraz warunki ważności wyborów określa ustawa. </a:t>
            </a:r>
          </a:p>
          <a:p>
            <a:pPr marL="0" indent="0" algn="just">
              <a:buNone/>
            </a:pPr>
            <a:r>
              <a:rPr lang="pl-PL" dirty="0"/>
              <a:t>3. Zasady i tryb wyborów oraz odwoływania organów wykonawczych jednostek samorządu terytorialnego określa ustawa. </a:t>
            </a:r>
          </a:p>
          <a:p>
            <a:pPr marL="0" indent="0" algn="just">
              <a:buNone/>
            </a:pPr>
            <a:r>
              <a:rPr lang="pl-PL" dirty="0"/>
              <a:t>4. Ustrój wewnętrzny jednostek samorządu terytorialnego określają, w granicach ustaw, ich organy stanowiące.</a:t>
            </a:r>
          </a:p>
        </p:txBody>
      </p:sp>
    </p:spTree>
    <p:extLst>
      <p:ext uri="{BB962C8B-B14F-4D97-AF65-F5344CB8AC3E}">
        <p14:creationId xmlns:p14="http://schemas.microsoft.com/office/powerpoint/2010/main" val="1892866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845976" y="2470917"/>
          <a:ext cx="10515600" cy="2560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21674956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85022295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3470176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STOPIEŃ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ORGAN STANOWIĄCY I KONTROLNY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ORGAN WYKONAWCZY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12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GMINA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RADA GMINY (MIASTA)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WÓJT (BURMISTRZ, PREZYDENT MIASTA)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166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POWIAT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RADA POWIATU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ZARZĄD POWIATU (ZE STAROSTĄ NA CZELE)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07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WOJEWÓDZTWO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SEJMIK WOJEWÓDZTWA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ZARZĄD WOJEWÓDZTWA (Z MARSZAŁKIEM NA CZELE)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963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8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36B6D60-D959-43CE-AD16-D0AB341D9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3500">
                <a:solidFill>
                  <a:srgbClr val="FFFFFF"/>
                </a:solidFill>
              </a:rPr>
              <a:t>USTAWA O SAMORZĄDZIE GMINNYM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BD1876-44A0-4844-9CE0-A7AC6D62D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pl-PL" sz="1200" dirty="0"/>
              <a:t>ART. 11A. 1. ORGANAMI GMINY SĄ: </a:t>
            </a:r>
          </a:p>
          <a:p>
            <a:pPr marL="0" indent="0">
              <a:buNone/>
            </a:pPr>
            <a:r>
              <a:rPr lang="pl-PL" sz="1200" dirty="0"/>
              <a:t>1) RADA GMINY; </a:t>
            </a:r>
          </a:p>
          <a:p>
            <a:pPr marL="0" indent="0">
              <a:buNone/>
            </a:pPr>
            <a:r>
              <a:rPr lang="pl-PL" sz="1200" dirty="0"/>
              <a:t>2) WÓJT (BURMISTRZ, PREZYDENT MIASTA).</a:t>
            </a:r>
          </a:p>
          <a:p>
            <a:pPr marL="0" indent="0">
              <a:buNone/>
            </a:pPr>
            <a:r>
              <a:rPr lang="pl-PL" sz="1200" dirty="0"/>
              <a:t>ART. 15. (…) ORGANEM STANOWIĄCYM I KONTROLNYM W GMINIE JEST RADA GMINY. </a:t>
            </a:r>
          </a:p>
          <a:p>
            <a:pPr marL="0" indent="0">
              <a:buNone/>
            </a:pPr>
            <a:r>
              <a:rPr lang="pl-PL" sz="1200" dirty="0"/>
              <a:t>2. JEŻELI SIEDZIBA RADY GMINY ZNAJDUJE SIĘ W MIEŚCIE POŁOŻONYM NA TERYTORIUM TEJ GMINY, RADA NOSI NAZWĘ RADY MIEJSKIEJ. </a:t>
            </a:r>
          </a:p>
          <a:p>
            <a:pPr marL="0" indent="0">
              <a:buNone/>
            </a:pPr>
            <a:r>
              <a:rPr lang="pl-PL" sz="1200" dirty="0"/>
              <a:t>ART. 16. KADENCJA RADY GMINY TRWA 5 LAT LICZĄC OD DNIA WYBORU. </a:t>
            </a:r>
          </a:p>
          <a:p>
            <a:pPr marL="0" indent="0">
              <a:buNone/>
            </a:pPr>
            <a:r>
              <a:rPr lang="pl-PL" sz="1200" dirty="0"/>
              <a:t>ART. 17. 1. W SKŁAD RADY WCHODZĄ RADNI W LICZBIE: </a:t>
            </a:r>
          </a:p>
          <a:p>
            <a:pPr marL="514350" indent="-514350">
              <a:buAutoNum type="arabicParenR"/>
            </a:pPr>
            <a:r>
              <a:rPr lang="pl-PL" sz="1200" dirty="0"/>
              <a:t>PIĘTNASTU W GMINACH DO 20 000 MIESZKAŃCÓW; </a:t>
            </a:r>
          </a:p>
          <a:p>
            <a:pPr marL="514350" indent="-514350">
              <a:buAutoNum type="arabicParenR"/>
            </a:pPr>
            <a:r>
              <a:rPr lang="pl-PL" sz="1200" dirty="0"/>
              <a:t>DWUDZIESTU JEDEN W GMINACH DO 50 000 MIESZKAŃCÓW;</a:t>
            </a:r>
          </a:p>
          <a:p>
            <a:pPr marL="514350" indent="-514350">
              <a:buAutoNum type="arabicParenR"/>
            </a:pPr>
            <a:r>
              <a:rPr lang="pl-PL" sz="1200" dirty="0"/>
              <a:t>DWUDZIESTU TRZECH W GMINACH DO 100 000 MIESZKAŃCÓW; </a:t>
            </a:r>
          </a:p>
          <a:p>
            <a:pPr marL="514350" indent="-514350">
              <a:buAutoNum type="arabicParenR"/>
            </a:pPr>
            <a:r>
              <a:rPr lang="pl-PL" sz="1200" dirty="0"/>
              <a:t>DWUDZIESTU PIĘCIU W GMINACH DO 200 000 MIESZKAŃCÓW ORAZ PO TRZECH NA KAŻDE DALSZE ROZPOCZĘTE 100 000 MIESZKAŃCÓW, NIE WIĘCEJ JEDNAK NIŻ CZTERDZIESTU PIĘCIU RADNYCH.     </a:t>
            </a:r>
            <a:endParaRPr lang="pl-PL" sz="1200" b="1" u="sng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1200" b="1" u="sng" dirty="0">
                <a:solidFill>
                  <a:srgbClr val="FF0000"/>
                </a:solidFill>
              </a:rPr>
              <a:t>WYJĄTEK! </a:t>
            </a:r>
          </a:p>
          <a:p>
            <a:pPr algn="just"/>
            <a:r>
              <a:rPr lang="pl-PL" sz="1200" b="1" u="sng" dirty="0">
                <a:solidFill>
                  <a:srgbClr val="FF0000"/>
                </a:solidFill>
              </a:rPr>
              <a:t>RADA GMINY POWSTAŁA W WYNIKU POŁĄCZENIA GMIN W PIERWSZEJ KADENCJI (W ZALEŻNOŚCI OD LICZBY MIESZKAŃCÓW GMINY, MOŻE BYĆ DO 48 RADNYCH) </a:t>
            </a:r>
          </a:p>
          <a:p>
            <a:pPr algn="just"/>
            <a:r>
              <a:rPr lang="pl-PL" sz="1200" b="1" u="sng" dirty="0">
                <a:solidFill>
                  <a:srgbClr val="FF0000"/>
                </a:solidFill>
              </a:rPr>
              <a:t>MIASTO STOŁECZNE WARSZAWA (60 RADNYCH)</a:t>
            </a:r>
          </a:p>
          <a:p>
            <a:pPr marL="0" indent="0">
              <a:buNone/>
            </a:pPr>
            <a:r>
              <a:rPr lang="pl-PL" sz="1200" dirty="0"/>
              <a:t>(…)</a:t>
            </a:r>
          </a:p>
          <a:p>
            <a:pPr marL="0" indent="0">
              <a:buNone/>
            </a:pPr>
            <a:r>
              <a:rPr lang="pl-PL" sz="1200" dirty="0"/>
              <a:t>ART. 18. 1. DO WŁAŚCIWOŚCI RADY GMINY NALEŻĄ WSZYSTKIE SPRAWY POZOSTAJĄCE W ZAKRESIE DZIAŁANIA GMINY, O ILE USTAWY NIE STANOWIĄ INACZEJ.</a:t>
            </a:r>
          </a:p>
          <a:p>
            <a:pPr marL="0" indent="0">
              <a:buNone/>
            </a:pPr>
            <a:r>
              <a:rPr lang="pl-PL" sz="1200" dirty="0"/>
              <a:t>ART. 18A. 1. RADA GMINY KONTROLUJE DZIAŁALNOŚĆ WÓJTA (…)</a:t>
            </a:r>
          </a:p>
          <a:p>
            <a:pPr marL="0" indent="0">
              <a:buNone/>
            </a:pPr>
            <a:r>
              <a:rPr lang="pl-PL" sz="1200" dirty="0"/>
              <a:t>ART. 19. 1. RADA GMINY WYBIERA ZE SWEGO GRONA PRZEWODNICZĄCEGO I 1– 3 WICEPRZEWODNICZĄCYCH (…)</a:t>
            </a:r>
          </a:p>
        </p:txBody>
      </p:sp>
    </p:spTree>
    <p:extLst>
      <p:ext uri="{BB962C8B-B14F-4D97-AF65-F5344CB8AC3E}">
        <p14:creationId xmlns:p14="http://schemas.microsoft.com/office/powerpoint/2010/main" val="97485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E6DF5C-A1C8-41A1-85C2-010287CD5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9D6528-D633-47EE-8013-66E33E2E2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ART. 26. 1. ORGANEM WYKONAWCZYM GMINY JEST WÓJT. </a:t>
            </a:r>
          </a:p>
          <a:p>
            <a:pPr marL="0" indent="0" algn="just">
              <a:buNone/>
            </a:pPr>
            <a:r>
              <a:rPr lang="pl-PL" dirty="0"/>
              <a:t>2. KADENCJA WÓJTA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ROZPOCZYNA SIĘ W DNIU ROZPOCZĘCIA KADENCJI RADY GMINY </a:t>
            </a:r>
            <a:r>
              <a:rPr lang="pl-PL" dirty="0"/>
              <a:t>LUB WYBORU GO PRZEZ RADĘ GMINY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I UPŁYWA Z DNIEM UPŁYWU KADENCJI RADY GMINY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2A. WÓJTEM (BURMISTRZEM, PREZYDENTEM MIASTA) NIE MOŻE BYĆ OSOBA, KTÓRA NIE JEST OBYWATELEM POLSKIM. </a:t>
            </a:r>
          </a:p>
          <a:p>
            <a:pPr marL="0" indent="0" algn="just">
              <a:buNone/>
            </a:pPr>
            <a:r>
              <a:rPr lang="pl-PL" dirty="0"/>
              <a:t>3. BURMISTRZ JEST ORGANEM WYKONAWCZYM W GMINIE, W KTÓREJ SIEDZIBA WŁADZ ZNAJDUJE SIĘ </a:t>
            </a:r>
            <a:r>
              <a:rPr lang="pl-PL" dirty="0">
                <a:solidFill>
                  <a:srgbClr val="0070C0"/>
                </a:solidFill>
              </a:rPr>
              <a:t>W MIEŚCIE POŁOŻONYM NA TERYTORIUM TEJ GMINY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4. W MIASTACH </a:t>
            </a:r>
            <a:r>
              <a:rPr lang="pl-PL" b="1" u="sng" dirty="0"/>
              <a:t>POWYŻEJ 100 000 MIESZKAŃCÓW </a:t>
            </a:r>
            <a:r>
              <a:rPr lang="pl-PL" dirty="0">
                <a:solidFill>
                  <a:srgbClr val="0070C0"/>
                </a:solidFill>
              </a:rPr>
              <a:t>ORGANEM WYKONAWCZYM JEST PREZYDENT MIASTA</a:t>
            </a:r>
            <a:r>
              <a:rPr lang="pl-PL" dirty="0"/>
              <a:t>. DOTYCZY TO RÓWNIEŻ MIAST, W KTÓRYCH DO DNIA WEJŚCIA W ŻYCIE NINIEJSZEJ USTAWY PREZYDENT MIASTA BYŁ ORGANEM WYKONAWCZO-ZARZĄDZAJĄCYM.</a:t>
            </a:r>
          </a:p>
        </p:txBody>
      </p:sp>
    </p:spTree>
    <p:extLst>
      <p:ext uri="{BB962C8B-B14F-4D97-AF65-F5344CB8AC3E}">
        <p14:creationId xmlns:p14="http://schemas.microsoft.com/office/powerpoint/2010/main" val="233354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C0F6735-7213-4375-B8D1-69EAE29A2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3200">
                <a:solidFill>
                  <a:srgbClr val="FFFFFF"/>
                </a:solidFill>
              </a:rPr>
              <a:t>USTAWA O SAMORZĄDZIE POWIATOWYM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61E968-5012-40F3-8035-6EBF89FE6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pl-PL" sz="2000" dirty="0"/>
              <a:t>ART. 8. (…) 2. ORGANAMI POWIATU SĄ: </a:t>
            </a:r>
          </a:p>
          <a:p>
            <a:pPr marL="514350" indent="-514350">
              <a:buAutoNum type="arabicParenR"/>
            </a:pPr>
            <a:r>
              <a:rPr lang="pl-PL" sz="2000" dirty="0"/>
              <a:t>RADA POWIATU; </a:t>
            </a:r>
          </a:p>
          <a:p>
            <a:pPr marL="514350" indent="-514350">
              <a:buAutoNum type="arabicParenR"/>
            </a:pPr>
            <a:r>
              <a:rPr lang="pl-PL" sz="2000" dirty="0"/>
              <a:t>ZARZĄD POWIATU. </a:t>
            </a:r>
          </a:p>
          <a:p>
            <a:pPr marL="0" indent="0">
              <a:buNone/>
            </a:pPr>
            <a:r>
              <a:rPr lang="pl-PL" sz="2000" dirty="0"/>
              <a:t>ART. 9. 1. RADA POWIATU JEST ORGANEM STANOWIĄCYM I KONTROLNYM POWIATU(…)</a:t>
            </a:r>
          </a:p>
          <a:p>
            <a:pPr marL="0" indent="0">
              <a:buNone/>
            </a:pPr>
            <a:r>
              <a:rPr lang="pl-PL" sz="2000" dirty="0"/>
              <a:t>2. KADENCJA RADY TRWA 5 LAT, LICZĄC OD DNIA WYBORÓW. </a:t>
            </a:r>
          </a:p>
          <a:p>
            <a:pPr marL="0" indent="0">
              <a:buNone/>
            </a:pPr>
            <a:r>
              <a:rPr lang="pl-PL" sz="2000" dirty="0"/>
              <a:t>3. RADNI WYBIERANI SĄ </a:t>
            </a:r>
            <a:r>
              <a:rPr lang="pl-PL" sz="2000" u="sng" dirty="0"/>
              <a:t>W WYBORACH BEZPOŚREDNICH</a:t>
            </a:r>
            <a:r>
              <a:rPr lang="pl-PL" sz="2000" dirty="0"/>
              <a:t>(…) </a:t>
            </a:r>
          </a:p>
          <a:p>
            <a:pPr marL="0" indent="0">
              <a:buNone/>
            </a:pPr>
            <a:r>
              <a:rPr lang="pl-PL" sz="2000" dirty="0"/>
              <a:t>4. W SKŁAD RADY POWIATU WCHODZĄ RADNI W LICZBIE PIĘTNASTU W POWIATACH LICZĄCYCH DO 40 000 MIESZKAŃCÓW ORAZ PO DWÓCH NA KAŻDE KOLEJNE ROZPOCZĘTE 20 000 MIESZKAŃCÓW, ALE NIE WIĘCEJ NIŻ DWUDZIESTU DZIEWIĘCIU RADNYCH. </a:t>
            </a:r>
          </a:p>
          <a:p>
            <a:pPr marL="0" indent="0">
              <a:buNone/>
            </a:pPr>
            <a:r>
              <a:rPr lang="pl-PL" sz="2000" dirty="0"/>
              <a:t>(…)</a:t>
            </a:r>
          </a:p>
          <a:p>
            <a:pPr marL="0" indent="0">
              <a:buNone/>
            </a:pPr>
            <a:r>
              <a:rPr lang="pl-PL" sz="2000" dirty="0"/>
              <a:t>ART. 14. 1. RADA POWIATU WYBIERA ZE SWEGO GRONA </a:t>
            </a:r>
            <a:r>
              <a:rPr lang="pl-PL" sz="2000" u="sng" dirty="0"/>
              <a:t>PRZEWODNICZĄCEGO I JEDNEGO LUB DWÓCH WICEPRZEWODNICZĄCYCH </a:t>
            </a:r>
            <a:r>
              <a:rPr lang="pl-PL" sz="2000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450787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B42F4D-4245-478D-A7D7-0E531DF7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A3B9AE-9A91-4D8F-84F0-3892EAD4E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26. 1. ZARZĄD POWIATU JEST ORGANEM WYKONAWCZYM POWIATU. </a:t>
            </a:r>
          </a:p>
          <a:p>
            <a:pPr marL="0" indent="0" algn="just">
              <a:buNone/>
            </a:pPr>
            <a:r>
              <a:rPr lang="pl-PL" dirty="0"/>
              <a:t>2. W SKŁAD ZARZĄDU POWIATU WCHODZĄ </a:t>
            </a:r>
            <a:r>
              <a:rPr lang="pl-PL" dirty="0">
                <a:solidFill>
                  <a:srgbClr val="FF0000"/>
                </a:solidFill>
              </a:rPr>
              <a:t>STAROSTA JAKO JEGO PRZEWODNICZĄCY</a:t>
            </a:r>
            <a:r>
              <a:rPr lang="pl-PL" dirty="0"/>
              <a:t>, WICESTAROSTA I POZOSTALI CZŁONKOWIE. 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ART. 27. 1. RADA POWIATU WYBIERA ZARZĄD W LICZBIE </a:t>
            </a:r>
            <a:r>
              <a:rPr lang="pl-PL" dirty="0">
                <a:solidFill>
                  <a:srgbClr val="00B0F0"/>
                </a:solidFill>
              </a:rPr>
              <a:t>OD 3 DO 5 OSÓB</a:t>
            </a:r>
            <a:r>
              <a:rPr lang="pl-PL" dirty="0"/>
              <a:t>, W TYM STAROSTĘ I WICESTAROSTĘ (…)</a:t>
            </a:r>
          </a:p>
        </p:txBody>
      </p:sp>
    </p:spTree>
    <p:extLst>
      <p:ext uri="{BB962C8B-B14F-4D97-AF65-F5344CB8AC3E}">
        <p14:creationId xmlns:p14="http://schemas.microsoft.com/office/powerpoint/2010/main" val="3197710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07A0496-0B56-4E97-9A32-4A212D013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2900">
                <a:solidFill>
                  <a:srgbClr val="FFFFFF"/>
                </a:solidFill>
              </a:rPr>
              <a:t>USTAWA O SAMORZĄDZIE WOJEWÓDZTWA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C678FD-A98D-4289-8F28-61A7006AB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pl-PL" sz="1800" dirty="0"/>
              <a:t>ART. 15. ORGANAMI SAMORZĄDU WOJEWÓDZTWA SĄ: </a:t>
            </a:r>
          </a:p>
          <a:p>
            <a:pPr marL="514350" indent="-514350">
              <a:buAutoNum type="arabicParenR"/>
            </a:pPr>
            <a:r>
              <a:rPr lang="pl-PL" sz="1800" dirty="0"/>
              <a:t>SEJMIK WOJEWÓDZTWA; </a:t>
            </a:r>
          </a:p>
          <a:p>
            <a:pPr marL="514350" indent="-514350">
              <a:buAutoNum type="arabicParenR"/>
            </a:pPr>
            <a:r>
              <a:rPr lang="pl-PL" sz="1800" dirty="0"/>
              <a:t>ZARZĄD WOJEWÓDZTWA. </a:t>
            </a:r>
          </a:p>
          <a:p>
            <a:pPr marL="0" indent="0">
              <a:buNone/>
            </a:pPr>
            <a:r>
              <a:rPr lang="pl-PL" sz="1800" dirty="0"/>
              <a:t>ART. 16. 1. SEJMIK WOJEWÓDZTWA JEST ORGANEM STANOWIĄCYM I KONTROLNYM WOJEWÓDZTWA. </a:t>
            </a:r>
          </a:p>
          <a:p>
            <a:pPr marL="0" indent="0">
              <a:buNone/>
            </a:pPr>
            <a:r>
              <a:rPr lang="pl-PL" sz="1800" dirty="0"/>
              <a:t>2. KADENCJA SEJMIKU WOJEWÓDZTWA TRWA 5 LAT, LICZĄC OD DNIA WYBORÓW. </a:t>
            </a:r>
          </a:p>
          <a:p>
            <a:pPr marL="0" indent="0">
              <a:buNone/>
            </a:pPr>
            <a:r>
              <a:rPr lang="pl-PL" sz="1800" dirty="0"/>
              <a:t>3. W SKŁAD SEJMIKU WOJEWÓDZTWA WCHODZĄ RADNI WYBRANI W WYBORACH BEZPOŚREDNICH W LICZBIE TRZYDZIESTU W WOJEWÓDZTWACH LICZĄCYCH DO 2 000 000 MIESZKAŃCÓW ORAZ PO TRZECH RADNYCH NA KAŻDE KOLEJNE ROZPOCZĘTE 500 000 MIESZKAŃCÓW. </a:t>
            </a:r>
          </a:p>
          <a:p>
            <a:pPr marL="0" indent="0">
              <a:buNone/>
            </a:pPr>
            <a:r>
              <a:rPr lang="pl-PL" sz="1800" dirty="0"/>
              <a:t>(…)</a:t>
            </a:r>
          </a:p>
          <a:p>
            <a:pPr marL="0" indent="0">
              <a:buNone/>
            </a:pPr>
            <a:r>
              <a:rPr lang="pl-PL" sz="1800" dirty="0"/>
              <a:t>ART. 20. 1. SEJMIK WOJEWÓDZTWA WYBIERA ZE SWOJEGO GRONA PRZEWODNICZĄCEGO ORAZ NIE WIĘCEJ NIŻ 3 WICEPRZEWODNICZĄCYCH, BEZWZGLĘDNĄ WIĘKSZOŚCIĄ GŁOSÓW W OBECNOŚCI CO NAJMNIEJ POŁOWY USTAWOWEGO SKŁADU SEJMIKU, W GŁOSOWANIU TAJNYM.</a:t>
            </a:r>
          </a:p>
          <a:p>
            <a:pPr marL="0" indent="0">
              <a:buNone/>
            </a:pPr>
            <a:r>
              <a:rPr lang="pl-PL" sz="1800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2139827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F35A45-F9BF-45E0-B278-D63CC3BB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40A848-C753-406C-B149-F32882FD9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31. 1. ZARZĄD WOJEWÓDZTWA JEST ORGANEM WYKONAWCZYM WOJEWÓDZTWA.</a:t>
            </a:r>
          </a:p>
          <a:p>
            <a:pPr marL="0" indent="0" algn="just">
              <a:buNone/>
            </a:pPr>
            <a:r>
              <a:rPr lang="pl-PL" dirty="0"/>
              <a:t>2. W SKŁAD ZARZĄDU WOJEWÓDZTWA, LICZĄCEGO </a:t>
            </a:r>
            <a:r>
              <a:rPr lang="pl-PL" dirty="0">
                <a:solidFill>
                  <a:srgbClr val="FF0000"/>
                </a:solidFill>
              </a:rPr>
              <a:t>5 OSÓB</a:t>
            </a:r>
            <a:r>
              <a:rPr lang="pl-PL" dirty="0"/>
              <a:t>, WCHODZI </a:t>
            </a:r>
            <a:r>
              <a:rPr lang="pl-PL" dirty="0">
                <a:solidFill>
                  <a:srgbClr val="FF0000"/>
                </a:solidFill>
              </a:rPr>
              <a:t>MARSZAŁEK WOJEWÓDZTWA JAKO JEGO PRZEWODNICZĄCY</a:t>
            </a:r>
            <a:r>
              <a:rPr lang="pl-PL" dirty="0"/>
              <a:t>, WICEMARSZAŁEK LUB 2 WICEMARSZAŁKÓW I POZOSTALI CZŁONKOWIE.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13090825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1183</Words>
  <Application>Microsoft Office PowerPoint</Application>
  <PresentationFormat>Panoramiczny</PresentationFormat>
  <Paragraphs>94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1_Motyw pakietu Office</vt:lpstr>
      <vt:lpstr>USTRÓJ SAMORZĄDU TERYTORIALNEGO</vt:lpstr>
      <vt:lpstr>ORGANY JST</vt:lpstr>
      <vt:lpstr>Prezentacja programu PowerPoint</vt:lpstr>
      <vt:lpstr>USTAWA O SAMORZĄDZIE GMINNYM</vt:lpstr>
      <vt:lpstr>Prezentacja programu PowerPoint</vt:lpstr>
      <vt:lpstr>USTAWA O SAMORZĄDZIE POWIATOWYM</vt:lpstr>
      <vt:lpstr>Prezentacja programu PowerPoint</vt:lpstr>
      <vt:lpstr>USTAWA O SAMORZĄDZIE WOJEWÓDZTWA</vt:lpstr>
      <vt:lpstr>Prezentacja programu PowerPoint</vt:lpstr>
      <vt:lpstr>Dekoncentracja wewnętrzna</vt:lpstr>
      <vt:lpstr>Prezentacja programu PowerPoint</vt:lpstr>
      <vt:lpstr>Uchwała budżetowa gminy podstawa gospodarki finansowej gminy –art. 51 usg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Karina Pilarz</dc:creator>
  <cp:lastModifiedBy>Karina Pilarz</cp:lastModifiedBy>
  <cp:revision>3</cp:revision>
  <dcterms:created xsi:type="dcterms:W3CDTF">2022-03-11T16:34:13Z</dcterms:created>
  <dcterms:modified xsi:type="dcterms:W3CDTF">2022-03-30T10:58:19Z</dcterms:modified>
</cp:coreProperties>
</file>