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1" r:id="rId8"/>
    <p:sldId id="262" r:id="rId9"/>
    <p:sldId id="263" r:id="rId10"/>
    <p:sldId id="264" r:id="rId11"/>
    <p:sldId id="265" r:id="rId12"/>
    <p:sldId id="267" r:id="rId13"/>
    <p:sldId id="266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A1C012-8297-4361-ACE8-A2509FB18911}"/>
              </a:ext>
            </a:extLst>
          </p:cNvPr>
          <p:cNvSpPr/>
          <p:nvPr/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EC2572-8518-46FF-8F60-FE2963DF4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20" y="640080"/>
            <a:ext cx="10268712" cy="3227832"/>
          </a:xfrm>
        </p:spPr>
        <p:txBody>
          <a:bodyPr anchor="b">
            <a:normAutofit/>
          </a:bodyPr>
          <a:lstStyle>
            <a:lvl1pPr algn="ctr">
              <a:defRPr sz="88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A0C76A-7715-48A4-8CF5-14BBF6196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120" y="4526280"/>
            <a:ext cx="10268712" cy="1508760"/>
          </a:xfrm>
        </p:spPr>
        <p:txBody>
          <a:bodyPr>
            <a:normAutofit/>
          </a:bodyPr>
          <a:lstStyle>
            <a:lvl1pPr marL="0" indent="0" algn="ctr">
              <a:buNone/>
              <a:defRPr sz="3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2D4EF84-F7DF-49C5-9285-301284AD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4/1/2021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1266E04-79AF-49EF-86BC-DB29D304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0DF5B53-9A9A-46CE-A910-25ADA5875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784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327B9-64C6-4AFE-8E67-F60CD17A8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92656D-F600-4D76-8A0F-BDBE78759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A13412-4939-4879-B91F-BB5B029B6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4/1/2021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237DB9-DE7D-4687-82D7-612600F06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19356-0444-4C23-82D3-E2FDE28D3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89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EB51B7C-D548-4AB7-90A4-C196105E6D56}"/>
              </a:ext>
            </a:extLst>
          </p:cNvPr>
          <p:cNvSpPr/>
          <p:nvPr/>
        </p:nvSpPr>
        <p:spPr>
          <a:xfrm>
            <a:off x="7108274" y="0"/>
            <a:ext cx="508372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DC521B-8B54-4843-9FF4-B2C30FA004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51740" y="643467"/>
            <a:ext cx="3477092" cy="5533495"/>
          </a:xfrm>
        </p:spPr>
        <p:txBody>
          <a:bodyPr vert="eaVert" tIns="9144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E3F10-9E27-41E6-A965-4243E37BE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60120" y="643467"/>
            <a:ext cx="5504687" cy="5533496"/>
          </a:xfrm>
        </p:spPr>
        <p:txBody>
          <a:bodyPr vert="eaVert" tIns="91440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41D62D-51A0-4AD7-8027-BF548FB6AA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17898" y="6356350"/>
            <a:ext cx="25227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4/1/2021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857492-A701-44A1-B1D5-7B2C8CD06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D2E8AE-F1AA-4D19-A434-102501D3B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556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80910-921F-4143-AB01-0F0AFC290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182FC-5A0B-4C24-A6ED-990ED5BA9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6172F4-3DB0-4AE3-8926-081B78034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4/1/2021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5F1358-C731-465B-BCB1-2CCBFD6EC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59536-57D3-4C8A-A207-568465A32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675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81E0804-8E9E-4C6E-B18D-44FE715B239E}"/>
              </a:ext>
            </a:extLst>
          </p:cNvPr>
          <p:cNvSpPr/>
          <p:nvPr/>
        </p:nvSpPr>
        <p:spPr>
          <a:xfrm>
            <a:off x="0" y="0"/>
            <a:ext cx="12192000" cy="422497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278AA1-17A5-44BF-8791-EACDA31F5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768096"/>
            <a:ext cx="10268712" cy="3136392"/>
          </a:xfrm>
        </p:spPr>
        <p:txBody>
          <a:bodyPr anchor="b">
            <a:normAutofit/>
          </a:bodyPr>
          <a:lstStyle>
            <a:lvl1pPr>
              <a:defRPr sz="7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203A5-DA79-4778-AB85-150365748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4544568"/>
            <a:ext cx="10268712" cy="1545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E3B1B5E-0912-44AE-BAED-70B980E53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4/1/2021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346C82F1-A7B2-4F03-A26B-59D79BF5B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1DC1ABC-47A9-477B-A29D-F6690EE6B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036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5F398-F05F-4793-9FA5-5B817EB95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7F1CD-2CD4-4BBB-AB36-73A20B1A8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0120" y="2587752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7BBE02-B884-4CCC-9CBD-13B792BBA2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2992" y="2583371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B7FBE509-AA68-4D63-A589-AD5DE7FFF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4/1/2021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9C1A4D52-57E4-4F45-BC2C-9FD73E9CE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E76AD5E1-358D-4236-85AE-74713259E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117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7D32C-166A-4FBE-B24D-C25769095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1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9EC567-F249-462A-B71A-9C40D50E2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0120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B7D2C6-69D1-4DE4-BF68-5FB0623DB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9944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367CC7-ED09-4F8D-A39A-C5969D33B9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9944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F92A44F-DE98-4FB5-B474-5DCCDD267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4/1/2021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ACC79DA-A9E4-4E93-93F1-81907A901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04DFE57-AA80-4ED8-AD77-35CC56F3F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FB62259C-ADDF-4293-AD3B-AB2E04A74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5074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7BA0-DC57-452F-85B7-C979AA690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C53797-8D72-4774-AC93-EB9FDD650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4/1/2021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E945AB7-1A32-4516-ABF9-B40958AE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22923C3-1D67-4089-A6B1-9A10315E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448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A8DC1-14F6-453B-A724-D6493F06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4/1/2021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63FF0-1A91-4698-B12A-112D05373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66D53-44B3-4F04-93FD-9756A601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84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3A0FE-F7E3-433E-9A29-D778690D2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591850"/>
            <a:ext cx="6045644" cy="359359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94B15D-55F5-4208-AF40-41CAFEB56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0120" y="2591850"/>
            <a:ext cx="3811905" cy="3277137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8A46CE7-2F0F-4C85-B633-B9FCB8347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4/1/2021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0900919-3A73-4918-9D97-8DBE7ABB7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8BC1001-E44E-4A9A-9E60-2E319A844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A125AC31-022C-40AA-B65C-C9AC48395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28755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97A575-703F-410E-9A84-F9B578FEAE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2267712"/>
            <a:ext cx="6571469" cy="4590288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8B509-934D-400A-A922-45B61AC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5971" y="2587752"/>
            <a:ext cx="3992856" cy="3593592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9813C51-6954-4F3A-A043-D1BCC8B50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4/1/2021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0AC32FB-49A3-40E4-9D24-177597043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>
              <a:effectLst>
                <a:outerShdw blurRad="50800" dist="38100" dir="2700000" algn="tl" rotWithShape="0">
                  <a:prstClr val="black">
                    <a:alpha val="43000"/>
                  </a:prstClr>
                </a:outerShdw>
              </a:effectLst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93F5E6-DAE6-447B-8038-5F4C9A799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FF97FB-514D-4FE8-A9A4-E9A111A5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32829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D153959-30FA-4987-A094-7243641F474B}"/>
              </a:ext>
            </a:extLst>
          </p:cNvPr>
          <p:cNvSpPr/>
          <p:nvPr/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216229-A6DB-436A-B327-667E80F0A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2B351D-270D-480D-8AF5-6A213ED2B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2587752"/>
            <a:ext cx="10268712" cy="3593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B0E73-3310-4A8F-BB4A-7A6A99121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just">
              <a:defRPr sz="1200" spc="50" baseline="0">
                <a:solidFill>
                  <a:schemeClr val="tx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4/1/2021</a:t>
            </a:fld>
            <a:endParaRPr lang="en-US" spc="5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1C4C0-515B-4404-A780-C31E7DFE54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spc="50" baseline="0">
                <a:solidFill>
                  <a:schemeClr val="tx1"/>
                </a:solidFill>
              </a:defRPr>
            </a:lvl1pPr>
          </a:lstStyle>
          <a:p>
            <a:endParaRPr lang="en-US" spc="5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C30C7-F013-428C-A6F7-A8CCCD14C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537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600" kern="1200" cap="all" spc="12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1000"/>
        </a:lnSpc>
        <a:spcBef>
          <a:spcPts val="700"/>
        </a:spcBef>
        <a:spcAft>
          <a:spcPts val="700"/>
        </a:spcAft>
        <a:buFont typeface="Arial" panose="020B0604020202020204" pitchFamily="34" charset="0"/>
        <a:buNone/>
        <a:defRPr sz="26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23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9436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734E5D55-E41A-433E-BDB2-820F49F3D2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438" y="639763"/>
            <a:ext cx="6021207" cy="3227387"/>
          </a:xfrm>
        </p:spPr>
        <p:txBody>
          <a:bodyPr anchor="b">
            <a:normAutofit/>
          </a:bodyPr>
          <a:lstStyle/>
          <a:p>
            <a:pPr algn="l"/>
            <a:r>
              <a:rPr lang="pl-PL" sz="6800"/>
              <a:t>NAUKA ADMINISTRACJI</a:t>
            </a:r>
          </a:p>
        </p:txBody>
      </p:sp>
      <p:sp>
        <p:nvSpPr>
          <p:cNvPr id="16" name="Rectangle 10">
            <a:extLst>
              <a:ext uri="{FF2B5EF4-FFF2-40B4-BE49-F238E27FC236}">
                <a16:creationId xmlns:a16="http://schemas.microsoft.com/office/drawing/2014/main" id="{5C60DF7C-88F0-40A5-96EC-BABE7A4A3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06240"/>
            <a:ext cx="7534655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0668B50-4125-4AB5-8236-EC4FA1B8F8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438" y="4525963"/>
            <a:ext cx="6021207" cy="1509712"/>
          </a:xfrm>
        </p:spPr>
        <p:txBody>
          <a:bodyPr anchor="t">
            <a:normAutofit/>
          </a:bodyPr>
          <a:lstStyle/>
          <a:p>
            <a:pPr algn="l"/>
            <a:r>
              <a:rPr lang="pl-PL" dirty="0"/>
              <a:t>POWTÓRZENIE</a:t>
            </a:r>
          </a:p>
          <a:p>
            <a:pPr algn="l"/>
            <a:r>
              <a:rPr lang="pl-PL" dirty="0"/>
              <a:t>ROZDZIAŁ I-IV</a:t>
            </a:r>
          </a:p>
          <a:p>
            <a:pPr algn="l"/>
            <a:endParaRPr lang="pl-PL" dirty="0"/>
          </a:p>
        </p:txBody>
      </p:sp>
      <p:pic>
        <p:nvPicPr>
          <p:cNvPr id="17" name="Picture 3">
            <a:extLst>
              <a:ext uri="{FF2B5EF4-FFF2-40B4-BE49-F238E27FC236}">
                <a16:creationId xmlns:a16="http://schemas.microsoft.com/office/drawing/2014/main" id="{533C78A0-B1CD-45F3-8E25-8012C9D2F36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091" r="11579" b="-1"/>
          <a:stretch/>
        </p:blipFill>
        <p:spPr>
          <a:xfrm>
            <a:off x="7534655" y="10"/>
            <a:ext cx="4657345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9719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2A8D68-ABBB-4D16-BE77-FA1F88E8D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9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C46B74D-7CA8-42EB-8865-09599E8E2E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UZUPEŁNIJ TABELĘ:</a:t>
            </a:r>
          </a:p>
          <a:p>
            <a:endParaRPr lang="pl-PL" dirty="0"/>
          </a:p>
          <a:p>
            <a:endParaRPr lang="pl-PL" dirty="0"/>
          </a:p>
        </p:txBody>
      </p:sp>
      <p:graphicFrame>
        <p:nvGraphicFramePr>
          <p:cNvPr id="9" name="Tabela 9">
            <a:extLst>
              <a:ext uri="{FF2B5EF4-FFF2-40B4-BE49-F238E27FC236}">
                <a16:creationId xmlns:a16="http://schemas.microsoft.com/office/drawing/2014/main" id="{F95F6A08-7FB6-4629-83BB-3959881A8E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3628879"/>
              </p:ext>
            </p:extLst>
          </p:nvPr>
        </p:nvGraphicFramePr>
        <p:xfrm>
          <a:off x="960120" y="3856270"/>
          <a:ext cx="10759128" cy="19156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6376">
                  <a:extLst>
                    <a:ext uri="{9D8B030D-6E8A-4147-A177-3AD203B41FA5}">
                      <a16:colId xmlns:a16="http://schemas.microsoft.com/office/drawing/2014/main" val="3372905387"/>
                    </a:ext>
                  </a:extLst>
                </a:gridCol>
                <a:gridCol w="3586376">
                  <a:extLst>
                    <a:ext uri="{9D8B030D-6E8A-4147-A177-3AD203B41FA5}">
                      <a16:colId xmlns:a16="http://schemas.microsoft.com/office/drawing/2014/main" val="1121910175"/>
                    </a:ext>
                  </a:extLst>
                </a:gridCol>
                <a:gridCol w="3586376">
                  <a:extLst>
                    <a:ext uri="{9D8B030D-6E8A-4147-A177-3AD203B41FA5}">
                      <a16:colId xmlns:a16="http://schemas.microsoft.com/office/drawing/2014/main" val="3858732765"/>
                    </a:ext>
                  </a:extLst>
                </a:gridCol>
              </a:tblGrid>
              <a:tr h="425196">
                <a:tc>
                  <a:txBody>
                    <a:bodyPr/>
                    <a:lstStyle/>
                    <a:p>
                      <a:r>
                        <a:rPr lang="pl-PL" dirty="0"/>
                        <a:t>STOPIEŃ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ORGAN STANOWIĄCY I KONTROLNY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ORGAN WYKONAWCZY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2012342"/>
                  </a:ext>
                </a:extLst>
              </a:tr>
              <a:tr h="425196">
                <a:tc>
                  <a:txBody>
                    <a:bodyPr/>
                    <a:lstStyle/>
                    <a:p>
                      <a:r>
                        <a:rPr lang="pl-PL" dirty="0"/>
                        <a:t>GMINA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8476881"/>
                  </a:ext>
                </a:extLst>
              </a:tr>
              <a:tr h="425196">
                <a:tc>
                  <a:txBody>
                    <a:bodyPr/>
                    <a:lstStyle/>
                    <a:p>
                      <a:r>
                        <a:rPr lang="pl-PL" dirty="0"/>
                        <a:t>POWIAT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221587"/>
                  </a:ext>
                </a:extLst>
              </a:tr>
              <a:tr h="425196">
                <a:tc>
                  <a:txBody>
                    <a:bodyPr/>
                    <a:lstStyle/>
                    <a:p>
                      <a:r>
                        <a:rPr lang="pl-PL" dirty="0"/>
                        <a:t>WOJEWÓDZTWO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67157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22257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ABE23F-C953-4231-97A5-33EEE8EF9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10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667D215-33AC-4F78-93BC-5C487B9708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>
              <a:lnSpc>
                <a:spcPct val="107000"/>
              </a:lnSpc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WOJEWODA JEST: 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lphaUcPeriod"/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ORGANEM SAMORZĄDOWYM;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lphaUcPeriod"/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ORGANEM TERENOWEJ ADMINISTRACJI ZESPOLONEJ W WOJEWÓDZTWIE;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lphaUcPeriod"/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ORGANEM TERENOWEJ ADMINISTRACJI NIEZESPOLONEJ W WOJEWÓDZTWIE;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lphaUcPeriod"/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ORGANEM ADMINISTRACJI RZĄDOWEJ;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lphaUcPeriod"/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ODPOWIEDZI B I D SĄ PRAWIDŁOWE.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lphaUcPeriod"/>
            </a:pPr>
            <a:endParaRPr lang="pl-PL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pl-PL" sz="1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JAKIE INNE FUNKCJE SPEŁNIA WOJEWODA?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149511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BC0696C-78BB-42ED-900A-BA7DB953F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11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BD420B7-2A4E-4A25-8E08-F9BD43E88C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ORGANAMI NADZORU WERYFIKACYJNEGO NAD DZIAŁALNOŚCIĄ JST SĄ ………………………………………………………………………………………………………………..</a:t>
            </a:r>
          </a:p>
          <a:p>
            <a:pPr algn="just"/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KRYTERIA TEGO NADZORU TO ………………………………………………………………………...</a:t>
            </a:r>
          </a:p>
        </p:txBody>
      </p:sp>
    </p:spTree>
    <p:extLst>
      <p:ext uri="{BB962C8B-B14F-4D97-AF65-F5344CB8AC3E}">
        <p14:creationId xmlns:p14="http://schemas.microsoft.com/office/powerpoint/2010/main" val="24246354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CF1283-08E4-4B79-AD88-196D0A9FD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12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BAC9F17-7BBD-4A87-A002-A79F155E0A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WYMIEŃ 5 ZAWODÓW, DLA KTÓRYCH UTWORZONO SAMORZĄD ZAWODOWY:</a:t>
            </a:r>
          </a:p>
          <a:p>
            <a:pPr algn="just"/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</a:p>
          <a:p>
            <a:pPr algn="just"/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</a:p>
          <a:p>
            <a:pPr algn="just"/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</a:p>
          <a:p>
            <a:pPr algn="just"/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</a:p>
          <a:p>
            <a:pPr algn="just"/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</a:p>
        </p:txBody>
      </p:sp>
    </p:spTree>
    <p:extLst>
      <p:ext uri="{BB962C8B-B14F-4D97-AF65-F5344CB8AC3E}">
        <p14:creationId xmlns:p14="http://schemas.microsoft.com/office/powerpoint/2010/main" val="27161558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A63A713-8142-40A4-B725-01AA1E8C8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13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9E5EB26-276D-43B1-A0BE-FE04B7119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ZDEFINIUJ ORGAN ADMINISTRACJI PUBLICZNEJ I PRZEDSTAW PODZIAŁ ORGANÓW ZE WZGLĘDU NA SPOSÓB ICH KREACJI.</a:t>
            </a:r>
          </a:p>
        </p:txBody>
      </p:sp>
    </p:spTree>
    <p:extLst>
      <p:ext uri="{BB962C8B-B14F-4D97-AF65-F5344CB8AC3E}">
        <p14:creationId xmlns:p14="http://schemas.microsoft.com/office/powerpoint/2010/main" val="24670046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F20D5B7-C489-4781-B54E-4E936A0BF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14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EACFE7C-1B62-4EE8-BBF3-A43492780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CECHY DEKONCENTRACJI: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RODZAJE DEKONCENTRACJI: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</a:p>
        </p:txBody>
      </p:sp>
    </p:spTree>
    <p:extLst>
      <p:ext uri="{BB962C8B-B14F-4D97-AF65-F5344CB8AC3E}">
        <p14:creationId xmlns:p14="http://schemas.microsoft.com/office/powerpoint/2010/main" val="66045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0063EB1-22B3-4234-BB00-C104C876F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15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23EF20F-CF43-436D-8E2E-0FEA15365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CECHY ORGANIZACJI POZARZĄDOWYCH: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PRZYKŁADY ORGANIZACJI POZARZĄDOWYCH ………………………………............................................................................</a:t>
            </a:r>
          </a:p>
        </p:txBody>
      </p:sp>
    </p:spTree>
    <p:extLst>
      <p:ext uri="{BB962C8B-B14F-4D97-AF65-F5344CB8AC3E}">
        <p14:creationId xmlns:p14="http://schemas.microsoft.com/office/powerpoint/2010/main" val="2936564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309B46-B534-43B6-8830-8E50A67A2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1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C4DD939-CD62-4796-9943-CEBF864C21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lnSpc>
                <a:spcPct val="107000"/>
              </a:lnSpc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WYMIEŃ KONTEKSTY WYRÓŻNIANIA ADMINISTRACJI PUBLICZNEJ: </a:t>
            </a:r>
          </a:p>
          <a:p>
            <a:pPr lvl="0">
              <a:lnSpc>
                <a:spcPct val="107000"/>
              </a:lnSpc>
            </a:pPr>
            <a:b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C)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D)</a:t>
            </a:r>
          </a:p>
          <a:p>
            <a:pPr lvl="0">
              <a:lnSpc>
                <a:spcPct val="107000"/>
              </a:lnSpc>
            </a:pPr>
            <a:endParaRPr lang="pl-PL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PRZEDSTAW DEFINICJĘ ADMINISTRACJI PUBLICZNEJ.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41259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58BCD3B-0B6B-46F5-B814-437BE663D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345DC8B-335E-4CD6-8009-ACE31221C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l-PL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ETYMOLOGICZNIE WYRAŻENIE „ADMINISTRACJA” WYWODZI SIĘ Z JĘZYKA ……………  </a:t>
            </a:r>
          </a:p>
          <a:p>
            <a:pPr algn="just"/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JĘZYK TEN POSŁUGIWAŁ SIĘ OKREŚLENIEM ……………, KTÓRE OZNACZAŁO …………… …………… …………… …………… …………… …………… …………… …………… ……………</a:t>
            </a:r>
          </a:p>
          <a:p>
            <a:pPr algn="just"/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DODANY PRZEDROSTEK …………… OZNACZA …………… …………… …………… ORAZ …………… …………… ……………</a:t>
            </a:r>
          </a:p>
        </p:txBody>
      </p:sp>
    </p:spTree>
    <p:extLst>
      <p:ext uri="{BB962C8B-B14F-4D97-AF65-F5344CB8AC3E}">
        <p14:creationId xmlns:p14="http://schemas.microsoft.com/office/powerpoint/2010/main" val="3483546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C5EF953-F17E-4302-B708-A1813AA4A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3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4C2AE3F-BAAB-4271-869E-F394F8C9BD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PRAWO POLICYJNE: 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lphaUcPeriod"/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BYŁO POCHODZENIA PARLAMENTARNEGO; 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lphaUcPeriod"/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NIE BYŁO POCHODZENIA PARLAMENTARNEGO, ALE JEGO STOSOWANIE PODLEGAŁO KONTROLI SĄDOWEJ;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lphaUcPeriod"/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NIE BYŁO POCHODZENIA PARLAMENTARNEGO, ALE ZAWSZE NOSIŁO PRZYMIOT POWSZECHNOŚCI WYPOWIEDZI;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lphaUcPeriod"/>
            </a:pPr>
            <a:r>
              <a:rPr lang="pl-PL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NIE BYŁO POCHODZENIA PARLAMENTARNEGO I NIE </a:t>
            </a: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OBOWIĄZYWAŁO DWUSTRONNIE.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31803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268068C-2AED-4F3C-AC9E-F2237B1D8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4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0775C69-996D-41BC-B6F9-8E4193E02F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WYMIEŃ I KRÓTKO SCHARAKTERYZUJ PODSTAWOWE ZASADY ADMINISTRACJI PUBLICZNEJ W PAŃSTWIE PRAWA: 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lphaUcPeriod"/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lphaUcPeriod"/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lphaUcPeriod"/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lphaUcPeriod"/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36496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D25F05F-76A8-402A-B722-6B21050A6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5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6926DA6-9777-456A-8204-1D14964AB2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pPr algn="just"/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ZADANIA PUBLICZNE W PAŃSTWIE POLICYJNYM TRAKTOWANE BYŁY JAKO ……………………. ORGANÓW WŁADZY PUBLICZNEJ, NATOMIAST W PAŃSTWIE PRAWA TRAKTOWANE SĄ JAKO ICH …………………………..</a:t>
            </a:r>
          </a:p>
        </p:txBody>
      </p:sp>
    </p:spTree>
    <p:extLst>
      <p:ext uri="{BB962C8B-B14F-4D97-AF65-F5344CB8AC3E}">
        <p14:creationId xmlns:p14="http://schemas.microsoft.com/office/powerpoint/2010/main" val="2823348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26627D5-D56F-4498-ADE6-CCD28B16F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6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75044FE-FC79-4C75-B748-F93B6B68E5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lnSpc>
                <a:spcPct val="107000"/>
              </a:lnSpc>
            </a:pPr>
            <a:endParaRPr lang="pl-PL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pl-PL" sz="2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 </a:t>
            </a:r>
            <a:r>
              <a:rPr lang="pl-PL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SFERZE ADMINISTRACJI PUBLICZNEJ GLOBALIZACJA INSPIROWANA JEST TAKIMI CZYNNIKAMI JAK: </a:t>
            </a:r>
          </a:p>
          <a:p>
            <a:pPr algn="just">
              <a:lnSpc>
                <a:spcPct val="107000"/>
              </a:lnSpc>
            </a:pPr>
            <a:r>
              <a:rPr lang="pl-PL" sz="2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</a:t>
            </a:r>
          </a:p>
          <a:p>
            <a:pPr algn="just">
              <a:lnSpc>
                <a:spcPct val="107000"/>
              </a:lnSpc>
            </a:pPr>
            <a:r>
              <a:rPr lang="pl-PL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</a:t>
            </a:r>
          </a:p>
          <a:p>
            <a:pPr algn="just">
              <a:lnSpc>
                <a:spcPct val="107000"/>
              </a:lnSpc>
            </a:pPr>
            <a:r>
              <a:rPr lang="pl-PL" sz="2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</a:t>
            </a:r>
          </a:p>
          <a:p>
            <a:pPr algn="just">
              <a:lnSpc>
                <a:spcPct val="107000"/>
              </a:lnSpc>
            </a:pPr>
            <a:r>
              <a:rPr lang="pl-PL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SCHARAKTERYZUJ KRÓTKO KAŻDY Z NICH.</a:t>
            </a:r>
          </a:p>
          <a:p>
            <a:pPr lvl="0">
              <a:lnSpc>
                <a:spcPct val="107000"/>
              </a:lnSpc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20627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A1A83C-A386-4786-8BE7-B6D8D5641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7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5FB620F-CFC4-4517-A968-196B8D1B34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OPISZ KONSEKWENCJE PRYWATYZACJI WYKONYWANIA ZADAŃ PUBLICZNYCH Z PERSPEKTYWY OBYWATELA.</a:t>
            </a:r>
          </a:p>
          <a:p>
            <a:pPr algn="just"/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WSKAŻ PRZYKŁADY SFER DZIAŁANIA PAŃSTWA, KTÓRE NIE MOGĄ ZOSTAĆ W PEŁNI SPRYWATYZOWANE. </a:t>
            </a:r>
          </a:p>
        </p:txBody>
      </p:sp>
    </p:spTree>
    <p:extLst>
      <p:ext uri="{BB962C8B-B14F-4D97-AF65-F5344CB8AC3E}">
        <p14:creationId xmlns:p14="http://schemas.microsoft.com/office/powerpoint/2010/main" val="669106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9D69ADA-0DC0-4987-B8EC-45EAF9913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8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03D0E33-29CC-4830-BFF2-47CC6292B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WYBIERZ ZDANIE PRAWIDŁOWE: 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SAMORZĄD TERYTORIALNY W POLSCE SKASOWANO USTAWĄ Z 1950 ROKU, A PRZYWRÓCONO USTAWĄ Z 1991 ROKU NA STOPNIU GMINY I Z 1998 ROKU NA STOPNIU POWIATU I WOJEWÓDZTWA;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SAMORZĄD TERYTORIALNY W POLSCE SKASOWANO USTAWĄ Z 1950 ROKU, A PRZYWRÓCONO USTAWĄ Z 1990 ROKU NA STOPNIU GMINY I Z 1998 ROKU NA STOPNIU POWIATU I WOJEWÓDZTWA;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C) SAMORZĄD TERYTORIALNY W POLSCE SKASOWANO USTAWĄ Z 1952 ROKU, A PRZYWRÓCONO USTAWĄ Z 1991 ROKU NA STOPNIU GMINY I Z 1999 ROKU NA STOPNIU POWIATU I WOJEWÓDZTWA.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57440354"/>
      </p:ext>
    </p:extLst>
  </p:cSld>
  <p:clrMapOvr>
    <a:masterClrMapping/>
  </p:clrMapOvr>
</p:sld>
</file>

<file path=ppt/theme/theme1.xml><?xml version="1.0" encoding="utf-8"?>
<a:theme xmlns:a="http://schemas.openxmlformats.org/drawingml/2006/main" name="JuxtaposeVTI">
  <a:themeElements>
    <a:clrScheme name="AnalogousFromRegularSeedLeftStep">
      <a:dk1>
        <a:srgbClr val="000000"/>
      </a:dk1>
      <a:lt1>
        <a:srgbClr val="FFFFFF"/>
      </a:lt1>
      <a:dk2>
        <a:srgbClr val="1D311B"/>
      </a:dk2>
      <a:lt2>
        <a:srgbClr val="F3F1F0"/>
      </a:lt2>
      <a:accent1>
        <a:srgbClr val="47ACC3"/>
      </a:accent1>
      <a:accent2>
        <a:srgbClr val="36B396"/>
      </a:accent2>
      <a:accent3>
        <a:srgbClr val="42B76B"/>
      </a:accent3>
      <a:accent4>
        <a:srgbClr val="3FB637"/>
      </a:accent4>
      <a:accent5>
        <a:srgbClr val="75AF40"/>
      </a:accent5>
      <a:accent6>
        <a:srgbClr val="9DA933"/>
      </a:accent6>
      <a:hlink>
        <a:srgbClr val="C05942"/>
      </a:hlink>
      <a:folHlink>
        <a:srgbClr val="7F7F7F"/>
      </a:folHlink>
    </a:clrScheme>
    <a:fontScheme name="Custom 167">
      <a:majorFont>
        <a:latin typeface="Franklin Gothic Demi Cond"/>
        <a:ea typeface=""/>
        <a:cs typeface=""/>
      </a:majorFont>
      <a:minorFont>
        <a:latin typeface="Franklin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xtaposeVTI" id="{FBDCC3B4-6EA8-442A-B697-43C068E31FE3}" vid="{090F2E09-E4E2-4F71-A70E-279F5A0D9E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447</Words>
  <Application>Microsoft Office PowerPoint</Application>
  <PresentationFormat>Panoramiczny</PresentationFormat>
  <Paragraphs>100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3" baseType="lpstr">
      <vt:lpstr>Arial</vt:lpstr>
      <vt:lpstr>Calibri</vt:lpstr>
      <vt:lpstr>Franklin Gothic Demi Cond</vt:lpstr>
      <vt:lpstr>Franklin Gothic Medium</vt:lpstr>
      <vt:lpstr>Times New Roman</vt:lpstr>
      <vt:lpstr>Wingdings</vt:lpstr>
      <vt:lpstr>JuxtaposeVTI</vt:lpstr>
      <vt:lpstr>NAUKA ADMINISTRACJI</vt:lpstr>
      <vt:lpstr>ZADANIE 1</vt:lpstr>
      <vt:lpstr>ZADANIE 2</vt:lpstr>
      <vt:lpstr>Zadanie 3</vt:lpstr>
      <vt:lpstr>Zadanie 4</vt:lpstr>
      <vt:lpstr>ZADANIE 5</vt:lpstr>
      <vt:lpstr>Zadanie 6</vt:lpstr>
      <vt:lpstr>Zadanie 7</vt:lpstr>
      <vt:lpstr>Zadanie 8</vt:lpstr>
      <vt:lpstr>ZADANIE 9</vt:lpstr>
      <vt:lpstr>ZADANIE 10</vt:lpstr>
      <vt:lpstr>ZADANIE 11</vt:lpstr>
      <vt:lpstr>ZADANIE 12</vt:lpstr>
      <vt:lpstr>ZADANIE 13</vt:lpstr>
      <vt:lpstr>ZADANIE 14</vt:lpstr>
      <vt:lpstr>ZADANIE 15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NAUKA ADMINISTRACJI</dc:title>
  <dc:creator>Karina Pilarz</dc:creator>
  <cp:lastModifiedBy>Karina Pilarz</cp:lastModifiedBy>
  <cp:revision>7</cp:revision>
  <dcterms:created xsi:type="dcterms:W3CDTF">2021-03-29T16:35:17Z</dcterms:created>
  <dcterms:modified xsi:type="dcterms:W3CDTF">2021-04-01T08:50:46Z</dcterms:modified>
</cp:coreProperties>
</file>