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 id="2147483708" r:id="rId2"/>
  </p:sldMasterIdLst>
  <p:notesMasterIdLst>
    <p:notesMasterId r:id="rId26"/>
  </p:notesMasterIdLst>
  <p:sldIdLst>
    <p:sldId id="256" r:id="rId3"/>
    <p:sldId id="279" r:id="rId4"/>
    <p:sldId id="257" r:id="rId5"/>
    <p:sldId id="300" r:id="rId6"/>
    <p:sldId id="289" r:id="rId7"/>
    <p:sldId id="312" r:id="rId8"/>
    <p:sldId id="313" r:id="rId9"/>
    <p:sldId id="314" r:id="rId10"/>
    <p:sldId id="315" r:id="rId11"/>
    <p:sldId id="316" r:id="rId12"/>
    <p:sldId id="317" r:id="rId13"/>
    <p:sldId id="318" r:id="rId14"/>
    <p:sldId id="319" r:id="rId15"/>
    <p:sldId id="320" r:id="rId16"/>
    <p:sldId id="321" r:id="rId17"/>
    <p:sldId id="290" r:id="rId18"/>
    <p:sldId id="328" r:id="rId19"/>
    <p:sldId id="327" r:id="rId20"/>
    <p:sldId id="311" r:id="rId21"/>
    <p:sldId id="322" r:id="rId22"/>
    <p:sldId id="310" r:id="rId23"/>
    <p:sldId id="325" r:id="rId24"/>
    <p:sldId id="324"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 pośredni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204" autoAdjust="0"/>
    <p:restoredTop sz="94660"/>
  </p:normalViewPr>
  <p:slideViewPr>
    <p:cSldViewPr snapToGrid="0">
      <p:cViewPr varScale="1">
        <p:scale>
          <a:sx n="86" d="100"/>
          <a:sy n="86" d="100"/>
        </p:scale>
        <p:origin x="5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EC6DAE-5FFB-41FB-8D71-C47F37472BA8}" type="doc">
      <dgm:prSet loTypeId="urn:microsoft.com/office/officeart/2005/8/layout/hProcess9" loCatId="process" qsTypeId="urn:microsoft.com/office/officeart/2005/8/quickstyle/simple1" qsCatId="simple" csTypeId="urn:microsoft.com/office/officeart/2005/8/colors/accent1_2" csCatId="accent1" phldr="1"/>
      <dgm:spPr/>
    </dgm:pt>
    <dgm:pt modelId="{A1CE4225-634D-4849-8B19-AB5574621D75}">
      <dgm:prSet phldrT="[Tekst]" custT="1">
        <dgm:style>
          <a:lnRef idx="3">
            <a:schemeClr val="lt1"/>
          </a:lnRef>
          <a:fillRef idx="1">
            <a:schemeClr val="accent3"/>
          </a:fillRef>
          <a:effectRef idx="1">
            <a:schemeClr val="accent3"/>
          </a:effectRef>
          <a:fontRef idx="minor">
            <a:schemeClr val="lt1"/>
          </a:fontRef>
        </dgm:style>
      </dgm:prSet>
      <dgm:spPr/>
      <dgm:t>
        <a:bodyPr/>
        <a:lstStyle/>
        <a:p>
          <a:r>
            <a:rPr lang="pl-PL" sz="2000" dirty="0"/>
            <a:t>Przydatność dowodów z punktu widzenia kryminalistyki</a:t>
          </a:r>
        </a:p>
      </dgm:t>
    </dgm:pt>
    <dgm:pt modelId="{130D961D-3520-4946-844B-3BB57EA1D7BB}" type="parTrans" cxnId="{D196DEC7-A6AE-4B88-9EFC-E4A2B8E6DA9B}">
      <dgm:prSet/>
      <dgm:spPr/>
      <dgm:t>
        <a:bodyPr/>
        <a:lstStyle/>
        <a:p>
          <a:endParaRPr lang="pl-PL"/>
        </a:p>
      </dgm:t>
    </dgm:pt>
    <dgm:pt modelId="{3B286347-4570-44B7-A79A-97D6F5D0A921}" type="sibTrans" cxnId="{D196DEC7-A6AE-4B88-9EFC-E4A2B8E6DA9B}">
      <dgm:prSet/>
      <dgm:spPr/>
      <dgm:t>
        <a:bodyPr/>
        <a:lstStyle/>
        <a:p>
          <a:endParaRPr lang="pl-PL"/>
        </a:p>
      </dgm:t>
    </dgm:pt>
    <dgm:pt modelId="{257B691B-9A95-42D9-8FF3-006A6D18C4A7}">
      <dgm:prSet phldrT="[Tekst]" custT="1">
        <dgm:style>
          <a:lnRef idx="3">
            <a:schemeClr val="lt1"/>
          </a:lnRef>
          <a:fillRef idx="1">
            <a:schemeClr val="accent3"/>
          </a:fillRef>
          <a:effectRef idx="1">
            <a:schemeClr val="accent3"/>
          </a:effectRef>
          <a:fontRef idx="minor">
            <a:schemeClr val="lt1"/>
          </a:fontRef>
        </dgm:style>
      </dgm:prSet>
      <dgm:spPr/>
      <dgm:t>
        <a:bodyPr/>
        <a:lstStyle/>
        <a:p>
          <a:r>
            <a:rPr lang="pl-PL" sz="2000" dirty="0"/>
            <a:t>Sprawność postępowania</a:t>
          </a:r>
        </a:p>
      </dgm:t>
    </dgm:pt>
    <dgm:pt modelId="{C4968160-BAA2-4792-A397-F5B11BFEAD7B}" type="parTrans" cxnId="{713C2DD4-808C-4578-9576-D7FBA32B974F}">
      <dgm:prSet/>
      <dgm:spPr/>
      <dgm:t>
        <a:bodyPr/>
        <a:lstStyle/>
        <a:p>
          <a:endParaRPr lang="pl-PL"/>
        </a:p>
      </dgm:t>
    </dgm:pt>
    <dgm:pt modelId="{555D0154-C6CC-47A7-A180-5F88098B78B0}" type="sibTrans" cxnId="{713C2DD4-808C-4578-9576-D7FBA32B974F}">
      <dgm:prSet/>
      <dgm:spPr/>
      <dgm:t>
        <a:bodyPr/>
        <a:lstStyle/>
        <a:p>
          <a:endParaRPr lang="pl-PL"/>
        </a:p>
      </dgm:t>
    </dgm:pt>
    <dgm:pt modelId="{D93D0BAA-1B9F-4EF6-B930-C8CDE7425D4D}">
      <dgm:prSet phldrT="[Tekst]" custT="1">
        <dgm:style>
          <a:lnRef idx="3">
            <a:schemeClr val="lt1"/>
          </a:lnRef>
          <a:fillRef idx="1">
            <a:schemeClr val="accent3"/>
          </a:fillRef>
          <a:effectRef idx="1">
            <a:schemeClr val="accent3"/>
          </a:effectRef>
          <a:fontRef idx="minor">
            <a:schemeClr val="lt1"/>
          </a:fontRef>
        </dgm:style>
      </dgm:prSet>
      <dgm:spPr/>
      <dgm:t>
        <a:bodyPr/>
        <a:lstStyle/>
        <a:p>
          <a:r>
            <a:rPr lang="pl-PL" sz="2000" dirty="0"/>
            <a:t>Wartość poznawcza dowodów</a:t>
          </a:r>
        </a:p>
      </dgm:t>
    </dgm:pt>
    <dgm:pt modelId="{B560C1B1-7AFB-421F-A711-1E39759381F4}" type="parTrans" cxnId="{B932126A-29D7-47AC-A35F-E64E3B625817}">
      <dgm:prSet/>
      <dgm:spPr/>
      <dgm:t>
        <a:bodyPr/>
        <a:lstStyle/>
        <a:p>
          <a:endParaRPr lang="pl-PL"/>
        </a:p>
      </dgm:t>
    </dgm:pt>
    <dgm:pt modelId="{99CBBDB1-11C2-472D-B4A5-B78EB79DCDD8}" type="sibTrans" cxnId="{B932126A-29D7-47AC-A35F-E64E3B625817}">
      <dgm:prSet/>
      <dgm:spPr/>
      <dgm:t>
        <a:bodyPr/>
        <a:lstStyle/>
        <a:p>
          <a:endParaRPr lang="pl-PL"/>
        </a:p>
      </dgm:t>
    </dgm:pt>
    <dgm:pt modelId="{2A241086-9D36-4D01-8C15-C8699E215C0A}" type="pres">
      <dgm:prSet presAssocID="{54EC6DAE-5FFB-41FB-8D71-C47F37472BA8}" presName="CompostProcess" presStyleCnt="0">
        <dgm:presLayoutVars>
          <dgm:dir/>
          <dgm:resizeHandles val="exact"/>
        </dgm:presLayoutVars>
      </dgm:prSet>
      <dgm:spPr/>
    </dgm:pt>
    <dgm:pt modelId="{37DC5005-A884-4F7C-BE1B-F45C4745D3FB}" type="pres">
      <dgm:prSet presAssocID="{54EC6DAE-5FFB-41FB-8D71-C47F37472BA8}" presName="arrow" presStyleLbl="bgShp" presStyleIdx="0" presStyleCnt="1" custLinFactNeighborX="-8824" custLinFactNeighborY="-6986"/>
      <dgm:spPr/>
    </dgm:pt>
    <dgm:pt modelId="{8A8900FB-181D-43E7-A796-59273630446A}" type="pres">
      <dgm:prSet presAssocID="{54EC6DAE-5FFB-41FB-8D71-C47F37472BA8}" presName="linearProcess" presStyleCnt="0"/>
      <dgm:spPr/>
    </dgm:pt>
    <dgm:pt modelId="{E7ABC236-3897-45C3-90C4-4097131F6665}" type="pres">
      <dgm:prSet presAssocID="{A1CE4225-634D-4849-8B19-AB5574621D75}" presName="textNode" presStyleLbl="node1" presStyleIdx="0" presStyleCnt="3" custScaleX="84471">
        <dgm:presLayoutVars>
          <dgm:bulletEnabled val="1"/>
        </dgm:presLayoutVars>
      </dgm:prSet>
      <dgm:spPr/>
    </dgm:pt>
    <dgm:pt modelId="{7B0303B1-ECB4-4391-A461-6FD66FC5B7B6}" type="pres">
      <dgm:prSet presAssocID="{3B286347-4570-44B7-A79A-97D6F5D0A921}" presName="sibTrans" presStyleCnt="0"/>
      <dgm:spPr/>
    </dgm:pt>
    <dgm:pt modelId="{DCDB0F07-F5BD-44B9-A1CC-F32EBE50C95A}" type="pres">
      <dgm:prSet presAssocID="{257B691B-9A95-42D9-8FF3-006A6D18C4A7}" presName="textNode" presStyleLbl="node1" presStyleIdx="1" presStyleCnt="3" custScaleX="65036" custLinFactNeighborX="-70553">
        <dgm:presLayoutVars>
          <dgm:bulletEnabled val="1"/>
        </dgm:presLayoutVars>
      </dgm:prSet>
      <dgm:spPr/>
    </dgm:pt>
    <dgm:pt modelId="{31342ADE-5CB1-4A6B-9CD7-266025D1DA7B}" type="pres">
      <dgm:prSet presAssocID="{555D0154-C6CC-47A7-A180-5F88098B78B0}" presName="sibTrans" presStyleCnt="0"/>
      <dgm:spPr/>
    </dgm:pt>
    <dgm:pt modelId="{E4659A5C-B769-4452-AD50-436BF493D0FE}" type="pres">
      <dgm:prSet presAssocID="{D93D0BAA-1B9F-4EF6-B930-C8CDE7425D4D}" presName="textNode" presStyleLbl="node1" presStyleIdx="2" presStyleCnt="3" custScaleX="63522" custScaleY="98266" custLinFactX="-4254" custLinFactNeighborX="-100000">
        <dgm:presLayoutVars>
          <dgm:bulletEnabled val="1"/>
        </dgm:presLayoutVars>
      </dgm:prSet>
      <dgm:spPr/>
    </dgm:pt>
  </dgm:ptLst>
  <dgm:cxnLst>
    <dgm:cxn modelId="{56210027-AD31-44BC-A139-9645761AB84F}" type="presOf" srcId="{D93D0BAA-1B9F-4EF6-B930-C8CDE7425D4D}" destId="{E4659A5C-B769-4452-AD50-436BF493D0FE}" srcOrd="0" destOrd="0" presId="urn:microsoft.com/office/officeart/2005/8/layout/hProcess9"/>
    <dgm:cxn modelId="{AA6D0F2E-3171-4107-8A00-A9F401181C24}" type="presOf" srcId="{54EC6DAE-5FFB-41FB-8D71-C47F37472BA8}" destId="{2A241086-9D36-4D01-8C15-C8699E215C0A}" srcOrd="0" destOrd="0" presId="urn:microsoft.com/office/officeart/2005/8/layout/hProcess9"/>
    <dgm:cxn modelId="{B932126A-29D7-47AC-A35F-E64E3B625817}" srcId="{54EC6DAE-5FFB-41FB-8D71-C47F37472BA8}" destId="{D93D0BAA-1B9F-4EF6-B930-C8CDE7425D4D}" srcOrd="2" destOrd="0" parTransId="{B560C1B1-7AFB-421F-A711-1E39759381F4}" sibTransId="{99CBBDB1-11C2-472D-B4A5-B78EB79DCDD8}"/>
    <dgm:cxn modelId="{4575ADC5-F962-48E0-840C-A5E0FDD09D64}" type="presOf" srcId="{257B691B-9A95-42D9-8FF3-006A6D18C4A7}" destId="{DCDB0F07-F5BD-44B9-A1CC-F32EBE50C95A}" srcOrd="0" destOrd="0" presId="urn:microsoft.com/office/officeart/2005/8/layout/hProcess9"/>
    <dgm:cxn modelId="{D196DEC7-A6AE-4B88-9EFC-E4A2B8E6DA9B}" srcId="{54EC6DAE-5FFB-41FB-8D71-C47F37472BA8}" destId="{A1CE4225-634D-4849-8B19-AB5574621D75}" srcOrd="0" destOrd="0" parTransId="{130D961D-3520-4946-844B-3BB57EA1D7BB}" sibTransId="{3B286347-4570-44B7-A79A-97D6F5D0A921}"/>
    <dgm:cxn modelId="{39C194CF-51C8-49A4-B8F8-9662A43E5F39}" type="presOf" srcId="{A1CE4225-634D-4849-8B19-AB5574621D75}" destId="{E7ABC236-3897-45C3-90C4-4097131F6665}" srcOrd="0" destOrd="0" presId="urn:microsoft.com/office/officeart/2005/8/layout/hProcess9"/>
    <dgm:cxn modelId="{713C2DD4-808C-4578-9576-D7FBA32B974F}" srcId="{54EC6DAE-5FFB-41FB-8D71-C47F37472BA8}" destId="{257B691B-9A95-42D9-8FF3-006A6D18C4A7}" srcOrd="1" destOrd="0" parTransId="{C4968160-BAA2-4792-A397-F5B11BFEAD7B}" sibTransId="{555D0154-C6CC-47A7-A180-5F88098B78B0}"/>
    <dgm:cxn modelId="{993DC15D-B48D-491D-BAEE-0E7738E01F97}" type="presParOf" srcId="{2A241086-9D36-4D01-8C15-C8699E215C0A}" destId="{37DC5005-A884-4F7C-BE1B-F45C4745D3FB}" srcOrd="0" destOrd="0" presId="urn:microsoft.com/office/officeart/2005/8/layout/hProcess9"/>
    <dgm:cxn modelId="{5C8FE853-AEE2-4588-8C6C-88F159508C72}" type="presParOf" srcId="{2A241086-9D36-4D01-8C15-C8699E215C0A}" destId="{8A8900FB-181D-43E7-A796-59273630446A}" srcOrd="1" destOrd="0" presId="urn:microsoft.com/office/officeart/2005/8/layout/hProcess9"/>
    <dgm:cxn modelId="{8F848388-305E-46FC-B346-7DC216750780}" type="presParOf" srcId="{8A8900FB-181D-43E7-A796-59273630446A}" destId="{E7ABC236-3897-45C3-90C4-4097131F6665}" srcOrd="0" destOrd="0" presId="urn:microsoft.com/office/officeart/2005/8/layout/hProcess9"/>
    <dgm:cxn modelId="{2C42ECAC-65FD-48E8-9081-03A6C8F375B6}" type="presParOf" srcId="{8A8900FB-181D-43E7-A796-59273630446A}" destId="{7B0303B1-ECB4-4391-A461-6FD66FC5B7B6}" srcOrd="1" destOrd="0" presId="urn:microsoft.com/office/officeart/2005/8/layout/hProcess9"/>
    <dgm:cxn modelId="{AE308225-5A6D-4B53-BFCB-4DBF17C600E5}" type="presParOf" srcId="{8A8900FB-181D-43E7-A796-59273630446A}" destId="{DCDB0F07-F5BD-44B9-A1CC-F32EBE50C95A}" srcOrd="2" destOrd="0" presId="urn:microsoft.com/office/officeart/2005/8/layout/hProcess9"/>
    <dgm:cxn modelId="{C7D450CE-B66D-40C9-9D7B-A29E6772DBA9}" type="presParOf" srcId="{8A8900FB-181D-43E7-A796-59273630446A}" destId="{31342ADE-5CB1-4A6B-9CD7-266025D1DA7B}" srcOrd="3" destOrd="0" presId="urn:microsoft.com/office/officeart/2005/8/layout/hProcess9"/>
    <dgm:cxn modelId="{6FCEF943-9B28-41A4-BB43-B8FEA0560C3A}" type="presParOf" srcId="{8A8900FB-181D-43E7-A796-59273630446A}" destId="{E4659A5C-B769-4452-AD50-436BF493D0FE}"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DC5005-A884-4F7C-BE1B-F45C4745D3FB}">
      <dsp:nvSpPr>
        <dsp:cNvPr id="0" name=""/>
        <dsp:cNvSpPr/>
      </dsp:nvSpPr>
      <dsp:spPr>
        <a:xfrm>
          <a:off x="0" y="0"/>
          <a:ext cx="6072187" cy="395478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ABC236-3897-45C3-90C4-4097131F6665}">
      <dsp:nvSpPr>
        <dsp:cNvPr id="0" name=""/>
        <dsp:cNvSpPr/>
      </dsp:nvSpPr>
      <dsp:spPr>
        <a:xfrm>
          <a:off x="3346" y="1186434"/>
          <a:ext cx="2598750" cy="1581912"/>
        </a:xfrm>
        <a:prstGeom prst="roundRect">
          <a:avLst/>
        </a:prstGeom>
        <a:solidFill>
          <a:schemeClr val="accent3"/>
        </a:solidFill>
        <a:ln w="22225" cap="flat"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Przydatność dowodów z punktu widzenia kryminalistyki</a:t>
          </a:r>
        </a:p>
      </dsp:txBody>
      <dsp:txXfrm>
        <a:off x="80569" y="1263657"/>
        <a:ext cx="2444304" cy="1427466"/>
      </dsp:txXfrm>
    </dsp:sp>
    <dsp:sp modelId="{DCDB0F07-F5BD-44B9-A1CC-F32EBE50C95A}">
      <dsp:nvSpPr>
        <dsp:cNvPr id="0" name=""/>
        <dsp:cNvSpPr/>
      </dsp:nvSpPr>
      <dsp:spPr>
        <a:xfrm>
          <a:off x="2687967" y="1186434"/>
          <a:ext cx="2000832" cy="1581912"/>
        </a:xfrm>
        <a:prstGeom prst="roundRect">
          <a:avLst/>
        </a:prstGeom>
        <a:solidFill>
          <a:schemeClr val="accent3"/>
        </a:solidFill>
        <a:ln w="22225" cap="flat"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Sprawność postępowania</a:t>
          </a:r>
        </a:p>
      </dsp:txBody>
      <dsp:txXfrm>
        <a:off x="2765190" y="1263657"/>
        <a:ext cx="1846386" cy="1427466"/>
      </dsp:txXfrm>
    </dsp:sp>
    <dsp:sp modelId="{E4659A5C-B769-4452-AD50-436BF493D0FE}">
      <dsp:nvSpPr>
        <dsp:cNvPr id="0" name=""/>
        <dsp:cNvSpPr/>
      </dsp:nvSpPr>
      <dsp:spPr>
        <a:xfrm>
          <a:off x="4763665" y="1200149"/>
          <a:ext cx="1954254" cy="1554481"/>
        </a:xfrm>
        <a:prstGeom prst="roundRect">
          <a:avLst/>
        </a:prstGeom>
        <a:solidFill>
          <a:schemeClr val="accent3"/>
        </a:solidFill>
        <a:ln w="22225" cap="flat" cmpd="sng" algn="ctr">
          <a:solidFill>
            <a:schemeClr val="lt1"/>
          </a:solidFill>
          <a:prstDash val="solid"/>
        </a:ln>
        <a:effectLst/>
      </dsp:spPr>
      <dsp:style>
        <a:lnRef idx="3">
          <a:schemeClr val="lt1"/>
        </a:lnRef>
        <a:fillRef idx="1">
          <a:schemeClr val="accent3"/>
        </a:fillRef>
        <a:effectRef idx="1">
          <a:schemeClr val="accent3"/>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pl-PL" sz="2000" kern="1200" dirty="0"/>
            <a:t>Wartość poznawcza dowodów</a:t>
          </a:r>
        </a:p>
      </dsp:txBody>
      <dsp:txXfrm>
        <a:off x="4839549" y="1276033"/>
        <a:ext cx="1802486" cy="140271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4193FF-3962-4C8D-8F92-1E88640BFFFC}" type="datetimeFigureOut">
              <a:rPr lang="de-DE" smtClean="0"/>
              <a:t>19.04.2022</a:t>
            </a:fld>
            <a:endParaRPr lang="de-DE"/>
          </a:p>
        </p:txBody>
      </p:sp>
      <p:sp>
        <p:nvSpPr>
          <p:cNvPr id="4" name="Symbol zastępczy obrazu slajd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de-DE"/>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C92296-4F21-4265-847E-568FDCBAA6F5}" type="slidenum">
              <a:rPr lang="de-DE" smtClean="0"/>
              <a:t>‹#›</a:t>
            </a:fld>
            <a:endParaRPr lang="de-DE"/>
          </a:p>
        </p:txBody>
      </p:sp>
    </p:spTree>
    <p:extLst>
      <p:ext uri="{BB962C8B-B14F-4D97-AF65-F5344CB8AC3E}">
        <p14:creationId xmlns:p14="http://schemas.microsoft.com/office/powerpoint/2010/main" val="26099781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404573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946296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pl-PL"/>
              <a:t>Kliknij, aby edytować styl</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4" name="Date Placeholder 3"/>
          <p:cNvSpPr>
            <a:spLocks noGrp="1"/>
          </p:cNvSpPr>
          <p:nvPr>
            <p:ph type="dt" sz="half" idx="10"/>
          </p:nvPr>
        </p:nvSpPr>
        <p:spPr/>
        <p:txBody>
          <a:bodyPr/>
          <a:lstStyle/>
          <a:p>
            <a:fld id="{667A2530-C293-4A5A-B252-6337BE752EF4}"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773237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pl-PL"/>
              <a:t>Kliknij, aby edytować styl</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67A2530-C293-4A5A-B252-6337BE752EF4}" type="datetimeFigureOut">
              <a:rPr lang="pl-PL" smtClean="0"/>
              <a:t>19.04.2022</a:t>
            </a:fld>
            <a:endParaRPr lang="pl-PL"/>
          </a:p>
        </p:txBody>
      </p:sp>
      <p:sp>
        <p:nvSpPr>
          <p:cNvPr id="5" name="Footer Placeholder 4"/>
          <p:cNvSpPr>
            <a:spLocks noGrp="1"/>
          </p:cNvSpPr>
          <p:nvPr>
            <p:ph type="ftr" sz="quarter" idx="11"/>
          </p:nvPr>
        </p:nvSpPr>
        <p:spPr>
          <a:xfrm>
            <a:off x="1876424" y="5410201"/>
            <a:ext cx="5124886" cy="365125"/>
          </a:xfrm>
        </p:spPr>
        <p:txBody>
          <a:bodyPr/>
          <a:lstStyle/>
          <a:p>
            <a:endParaRPr lang="pl-PL"/>
          </a:p>
        </p:txBody>
      </p:sp>
      <p:sp>
        <p:nvSpPr>
          <p:cNvPr id="6" name="Slide Number Placeholder 5"/>
          <p:cNvSpPr>
            <a:spLocks noGrp="1"/>
          </p:cNvSpPr>
          <p:nvPr>
            <p:ph type="sldNum" sz="quarter" idx="12"/>
          </p:nvPr>
        </p:nvSpPr>
        <p:spPr>
          <a:xfrm>
            <a:off x="9896911" y="5410199"/>
            <a:ext cx="771089" cy="365125"/>
          </a:xfrm>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9182093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2101961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pl-PL"/>
              <a:t>Kliknij, aby edytować styl</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67A2530-C293-4A5A-B252-6337BE752EF4}"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669071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67A2530-C293-4A5A-B252-6337BE752EF4}"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2560567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pl-PL"/>
              <a:t>Kliknij, aby edytować styl</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1141410" y="3073397"/>
            <a:ext cx="4878391" cy="271780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3073397"/>
            <a:ext cx="4875210" cy="2717801"/>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667A2530-C293-4A5A-B252-6337BE752EF4}" type="datetimeFigureOut">
              <a:rPr lang="pl-PL" smtClean="0"/>
              <a:t>19.04.2022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853487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667A2530-C293-4A5A-B252-6337BE752EF4}" type="datetimeFigureOut">
              <a:rPr lang="pl-PL" smtClean="0"/>
              <a:t>19.04.2022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4338558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A2530-C293-4A5A-B252-6337BE752EF4}" type="datetimeFigureOut">
              <a:rPr lang="pl-PL" smtClean="0"/>
              <a:t>19.04.2022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2686493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878311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0947782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9455571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pl-PL"/>
              <a:t>Kliknij ikonę, aby dodać obraz</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2859024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9255346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pl-PL"/>
              <a:t>Kliknij, aby edytować styl</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342662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pl-PL"/>
              <a:t>Kliknij, aby edytować styl</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889349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kolumna">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pl-PL"/>
              <a:t>Kliknij, aby edytować styl</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667A2530-C293-4A5A-B252-6337BE752EF4}" type="datetimeFigureOut">
              <a:rPr lang="pl-PL" smtClean="0"/>
              <a:t>19.04.2022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28398177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kolumna obrazu">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pl-PL"/>
              <a:t>Kliknij, aby edytować styl</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pl-PL"/>
              <a:t>Kliknij ikonę, aby dodać obraz</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3" name="Date Placeholder 2"/>
          <p:cNvSpPr>
            <a:spLocks noGrp="1"/>
          </p:cNvSpPr>
          <p:nvPr>
            <p:ph type="dt" sz="half" idx="10"/>
          </p:nvPr>
        </p:nvSpPr>
        <p:spPr/>
        <p:txBody>
          <a:bodyPr/>
          <a:lstStyle/>
          <a:p>
            <a:fld id="{667A2530-C293-4A5A-B252-6337BE752EF4}" type="datetimeFigureOut">
              <a:rPr lang="pl-PL" smtClean="0"/>
              <a:t>19.04.2022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33236233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1370793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667A2530-C293-4A5A-B252-6337BE752EF4}"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9282323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pl-PL"/>
              <a:t>Kliknij, aby edytować styl</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667A2530-C293-4A5A-B252-6337BE752EF4}" type="datetimeFigureOut">
              <a:rPr lang="pl-PL" smtClean="0"/>
              <a:t>19.04.2022</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943731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667A2530-C293-4A5A-B252-6337BE752EF4}"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4100556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orównani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45127" y="2507550"/>
            <a:ext cx="5156200" cy="36805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507550"/>
            <a:ext cx="5181601" cy="3680525"/>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a:p>
        </p:txBody>
      </p:sp>
      <p:sp>
        <p:nvSpPr>
          <p:cNvPr id="7" name="Date Placeholder 6"/>
          <p:cNvSpPr>
            <a:spLocks noGrp="1"/>
          </p:cNvSpPr>
          <p:nvPr>
            <p:ph type="dt" sz="half" idx="10"/>
          </p:nvPr>
        </p:nvSpPr>
        <p:spPr/>
        <p:txBody>
          <a:bodyPr/>
          <a:lstStyle/>
          <a:p>
            <a:fld id="{667A2530-C293-4A5A-B252-6337BE752EF4}" type="datetimeFigureOut">
              <a:rPr lang="pl-PL" smtClean="0"/>
              <a:t>19.04.2022</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B3B4CAF1-C1C4-49F7-8FE0-0EF77D2633C9}" type="slidenum">
              <a:rPr lang="pl-PL" smtClean="0"/>
              <a:t>‹#›</a:t>
            </a:fld>
            <a:endParaRPr lang="pl-PL"/>
          </a:p>
        </p:txBody>
      </p:sp>
      <p:sp>
        <p:nvSpPr>
          <p:cNvPr id="10" name="Title 9"/>
          <p:cNvSpPr>
            <a:spLocks noGrp="1"/>
          </p:cNvSpPr>
          <p:nvPr>
            <p:ph type="title"/>
          </p:nvPr>
        </p:nvSpPr>
        <p:spPr/>
        <p:txBody>
          <a:bodyPr/>
          <a:lstStyle/>
          <a:p>
            <a:r>
              <a:rPr lang="pl-PL"/>
              <a:t>Kliknij, aby edytować styl</a:t>
            </a:r>
            <a:endParaRPr lang="en-US" dirty="0"/>
          </a:p>
        </p:txBody>
      </p:sp>
    </p:spTree>
    <p:extLst>
      <p:ext uri="{BB962C8B-B14F-4D97-AF65-F5344CB8AC3E}">
        <p14:creationId xmlns:p14="http://schemas.microsoft.com/office/powerpoint/2010/main" val="27144838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ylko tytuł">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67A2530-C293-4A5A-B252-6337BE752EF4}" type="datetimeFigureOut">
              <a:rPr lang="pl-PL" smtClean="0"/>
              <a:t>19.04.2022</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B3B4CAF1-C1C4-49F7-8FE0-0EF77D2633C9}" type="slidenum">
              <a:rPr lang="pl-PL" smtClean="0"/>
              <a:t>‹#›</a:t>
            </a:fld>
            <a:endParaRPr lang="pl-PL"/>
          </a:p>
        </p:txBody>
      </p:sp>
      <p:sp>
        <p:nvSpPr>
          <p:cNvPr id="6" name="Title 5"/>
          <p:cNvSpPr>
            <a:spLocks noGrp="1"/>
          </p:cNvSpPr>
          <p:nvPr>
            <p:ph type="title"/>
          </p:nvPr>
        </p:nvSpPr>
        <p:spPr/>
        <p:txBody>
          <a:bodyPr/>
          <a:lstStyle/>
          <a:p>
            <a:r>
              <a:rPr lang="pl-PL"/>
              <a:t>Kliknij, aby edytować styl</a:t>
            </a:r>
            <a:endParaRPr lang="en-US"/>
          </a:p>
        </p:txBody>
      </p:sp>
    </p:spTree>
    <p:extLst>
      <p:ext uri="{BB962C8B-B14F-4D97-AF65-F5344CB8AC3E}">
        <p14:creationId xmlns:p14="http://schemas.microsoft.com/office/powerpoint/2010/main" val="27441625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A2530-C293-4A5A-B252-6337BE752EF4}" type="datetimeFigureOut">
              <a:rPr lang="pl-PL" smtClean="0"/>
              <a:t>19.04.2022</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1393974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pl-PL"/>
              <a:t>Kliknij, aby edytować styl</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426413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pl-PL"/>
              <a:t>Kliknij, aby edytować styl</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a:t>Edytuj style wzorca tekstu</a:t>
            </a:r>
          </a:p>
        </p:txBody>
      </p:sp>
      <p:sp>
        <p:nvSpPr>
          <p:cNvPr id="5" name="Date Placeholder 4"/>
          <p:cNvSpPr>
            <a:spLocks noGrp="1"/>
          </p:cNvSpPr>
          <p:nvPr>
            <p:ph type="dt" sz="half" idx="10"/>
          </p:nvPr>
        </p:nvSpPr>
        <p:spPr/>
        <p:txBody>
          <a:bodyPr/>
          <a:lstStyle/>
          <a:p>
            <a:fld id="{667A2530-C293-4A5A-B252-6337BE752EF4}" type="datetimeFigureOut">
              <a:rPr lang="pl-PL" smtClean="0"/>
              <a:t>19.04.2022</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B3B4CAF1-C1C4-49F7-8FE0-0EF77D2633C9}" type="slidenum">
              <a:rPr lang="pl-PL" smtClean="0"/>
              <a:t>‹#›</a:t>
            </a:fld>
            <a:endParaRPr lang="pl-PL"/>
          </a:p>
        </p:txBody>
      </p:sp>
    </p:spTree>
    <p:extLst>
      <p:ext uri="{BB962C8B-B14F-4D97-AF65-F5344CB8AC3E}">
        <p14:creationId xmlns:p14="http://schemas.microsoft.com/office/powerpoint/2010/main" val="2298373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667A2530-C293-4A5A-B252-6337BE752EF4}" type="datetimeFigureOut">
              <a:rPr lang="pl-PL" smtClean="0"/>
              <a:t>19.04.2022</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pl-PL"/>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B3B4CAF1-C1C4-49F7-8FE0-0EF77D2633C9}" type="slidenum">
              <a:rPr lang="pl-PL" smtClean="0"/>
              <a:t>‹#›</a:t>
            </a:fld>
            <a:endParaRPr lang="pl-PL"/>
          </a:p>
        </p:txBody>
      </p:sp>
    </p:spTree>
    <p:extLst>
      <p:ext uri="{BB962C8B-B14F-4D97-AF65-F5344CB8AC3E}">
        <p14:creationId xmlns:p14="http://schemas.microsoft.com/office/powerpoint/2010/main" val="285650192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7A2530-C293-4A5A-B252-6337BE752EF4}" type="datetimeFigureOut">
              <a:rPr lang="pl-PL" smtClean="0"/>
              <a:t>19.04.2022</a:t>
            </a:fld>
            <a:endParaRPr lang="pl-PL"/>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3B4CAF1-C1C4-49F7-8FE0-0EF77D2633C9}" type="slidenum">
              <a:rPr lang="pl-PL" smtClean="0"/>
              <a:t>‹#›</a:t>
            </a:fld>
            <a:endParaRPr lang="pl-PL"/>
          </a:p>
        </p:txBody>
      </p:sp>
    </p:spTree>
    <p:extLst>
      <p:ext uri="{BB962C8B-B14F-4D97-AF65-F5344CB8AC3E}">
        <p14:creationId xmlns:p14="http://schemas.microsoft.com/office/powerpoint/2010/main" val="2852080302"/>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eg"/><Relationship Id="rId7" Type="http://schemas.openxmlformats.org/officeDocument/2006/relationships/image" Target="../media/image11.jpg"/><Relationship Id="rId2" Type="http://schemas.openxmlformats.org/officeDocument/2006/relationships/hyperlink" Target="https://www.google.pl/url?sa=i&amp;rct=j&amp;q=&amp;esrc=s&amp;source=images&amp;cd=&amp;cad=rja&amp;uact=8&amp;ved=0ahUKEwiRh7HqwrzXAhVrOJoKHScWAngQjRwIBw&amp;url=https://www.istockphoto.com/illustrations/microphone&amp;psig=AOvVaw1geNVLhnF4tbnFUDU6Cx-2&amp;ust=1510695854059775" TargetMode="External"/><Relationship Id="rId1" Type="http://schemas.openxmlformats.org/officeDocument/2006/relationships/slideLayout" Target="../slideLayouts/slideLayout13.xml"/><Relationship Id="rId6" Type="http://schemas.openxmlformats.org/officeDocument/2006/relationships/image" Target="../media/image10.jpeg"/><Relationship Id="rId11" Type="http://schemas.openxmlformats.org/officeDocument/2006/relationships/image" Target="../media/image14.png"/><Relationship Id="rId5" Type="http://schemas.openxmlformats.org/officeDocument/2006/relationships/hyperlink" Target="http://www.google.pl/url?sa=i&amp;rct=j&amp;q=&amp;esrc=s&amp;source=images&amp;cd=&amp;cad=rja&amp;uact=8&amp;ved=0ahUKEwif_I-2w7zXAhVnb5oKHcBVCMkQjRwIBw&amp;url=http://ksiegaznaku.kirp.pl/logo-kirp/&amp;psig=AOvVaw25Q1yhEv7n0M5cD_1i_34D&amp;ust=1510696032766031" TargetMode="External"/><Relationship Id="rId10" Type="http://schemas.openxmlformats.org/officeDocument/2006/relationships/image" Target="../media/image13.jpeg"/><Relationship Id="rId4" Type="http://schemas.openxmlformats.org/officeDocument/2006/relationships/image" Target="../media/image9.jpg"/><Relationship Id="rId9" Type="http://schemas.openxmlformats.org/officeDocument/2006/relationships/hyperlink" Target="http://www.google.pl/url?sa=i&amp;rct=j&amp;q=&amp;esrc=s&amp;source=images&amp;cd=&amp;cad=rja&amp;uact=8&amp;ved=0ahUKEwiT3oehxrzXAhWCBZoKHQpHD8EQjRwIBw&amp;url=http://www.sprawnik.pl/artykuly,10225,12458,notariat-aplikacja-notarialna&amp;psig=AOvVaw2T_yKFWAVrJhXRMziopvZV&amp;ust=1510696755573894"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13.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7463EF5-14B4-47C6-988C-DF55F95EDE1E}"/>
              </a:ext>
            </a:extLst>
          </p:cNvPr>
          <p:cNvSpPr>
            <a:spLocks noGrp="1"/>
          </p:cNvSpPr>
          <p:nvPr>
            <p:ph type="ctrTitle"/>
          </p:nvPr>
        </p:nvSpPr>
        <p:spPr>
          <a:xfrm>
            <a:off x="2250334" y="1492043"/>
            <a:ext cx="9392229" cy="3312708"/>
          </a:xfrm>
        </p:spPr>
        <p:txBody>
          <a:bodyPr>
            <a:noAutofit/>
          </a:bodyPr>
          <a:lstStyle/>
          <a:p>
            <a:pPr algn="l"/>
            <a:r>
              <a:rPr lang="pl-PL" sz="7200" dirty="0"/>
              <a:t>Dowody</a:t>
            </a:r>
            <a:br>
              <a:rPr lang="pl-PL" sz="7200" dirty="0"/>
            </a:br>
            <a:r>
              <a:rPr lang="pl-PL" sz="4400" dirty="0"/>
              <a:t>Problematyka zakazów dowodowych</a:t>
            </a:r>
            <a:br>
              <a:rPr lang="de-DE" sz="5400" dirty="0"/>
            </a:br>
            <a:endParaRPr lang="de-DE" sz="5400" dirty="0">
              <a:solidFill>
                <a:schemeClr val="accent1"/>
              </a:solidFill>
            </a:endParaRPr>
          </a:p>
        </p:txBody>
      </p:sp>
      <p:sp>
        <p:nvSpPr>
          <p:cNvPr id="8" name="pole tekstowe 7">
            <a:extLst>
              <a:ext uri="{FF2B5EF4-FFF2-40B4-BE49-F238E27FC236}">
                <a16:creationId xmlns:a16="http://schemas.microsoft.com/office/drawing/2014/main" id="{3BCA7445-EE96-4704-8FE1-17D1C46BE505}"/>
              </a:ext>
            </a:extLst>
          </p:cNvPr>
          <p:cNvSpPr txBox="1"/>
          <p:nvPr/>
        </p:nvSpPr>
        <p:spPr>
          <a:xfrm>
            <a:off x="2250334" y="4447580"/>
            <a:ext cx="9268047" cy="1477328"/>
          </a:xfrm>
          <a:prstGeom prst="rect">
            <a:avLst/>
          </a:prstGeom>
          <a:noFill/>
        </p:spPr>
        <p:txBody>
          <a:bodyPr wrap="square" rtlCol="0">
            <a:spAutoFit/>
          </a:bodyPr>
          <a:lstStyle/>
          <a:p>
            <a:r>
              <a:rPr lang="pl-PL" sz="2800" dirty="0">
                <a:latin typeface="+mj-lt"/>
              </a:rPr>
              <a:t>mgr </a:t>
            </a:r>
            <a:r>
              <a:rPr lang="de-DE" sz="2800" dirty="0">
                <a:latin typeface="+mj-lt"/>
              </a:rPr>
              <a:t>Artur Kowalczyk</a:t>
            </a:r>
          </a:p>
          <a:p>
            <a:r>
              <a:rPr lang="pl-PL" sz="2400" dirty="0">
                <a:latin typeface="+mj-lt"/>
              </a:rPr>
              <a:t>Katedra Postępowania Karnego</a:t>
            </a:r>
            <a:endParaRPr lang="pl-PL" sz="2400" dirty="0">
              <a:solidFill>
                <a:schemeClr val="accent1"/>
              </a:solidFill>
              <a:latin typeface="+mj-lt"/>
            </a:endParaRPr>
          </a:p>
          <a:p>
            <a:r>
              <a:rPr lang="pl-PL" sz="2000" dirty="0">
                <a:latin typeface="+mj-lt"/>
              </a:rPr>
              <a:t>artur.kowalczyk@uwr.edu.pl</a:t>
            </a:r>
            <a:endParaRPr lang="de-DE" sz="2000" dirty="0">
              <a:latin typeface="+mj-lt"/>
            </a:endParaRPr>
          </a:p>
          <a:p>
            <a:endParaRPr lang="pl-PL" dirty="0"/>
          </a:p>
        </p:txBody>
      </p:sp>
      <p:pic>
        <p:nvPicPr>
          <p:cNvPr id="4" name="Obraz 3">
            <a:extLst>
              <a:ext uri="{FF2B5EF4-FFF2-40B4-BE49-F238E27FC236}">
                <a16:creationId xmlns:a16="http://schemas.microsoft.com/office/drawing/2014/main" id="{A5C0D6CA-E2CC-4337-9252-C5BDCE42C71A}"/>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tretch>
            <a:fillRect/>
          </a:stretch>
        </p:blipFill>
        <p:spPr>
          <a:xfrm>
            <a:off x="8143801" y="5289114"/>
            <a:ext cx="3498762" cy="1120157"/>
          </a:xfrm>
          <a:prstGeom prst="rect">
            <a:avLst/>
          </a:prstGeom>
        </p:spPr>
      </p:pic>
    </p:spTree>
    <p:extLst>
      <p:ext uri="{BB962C8B-B14F-4D97-AF65-F5344CB8AC3E}">
        <p14:creationId xmlns:p14="http://schemas.microsoft.com/office/powerpoint/2010/main" val="41169611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43100"/>
            <a:ext cx="9909176" cy="4812030"/>
          </a:xfrm>
        </p:spPr>
        <p:txBody>
          <a:bodyPr>
            <a:normAutofit/>
          </a:bodyPr>
          <a:lstStyle/>
          <a:p>
            <a:pPr marL="0" indent="0">
              <a:buNone/>
            </a:pPr>
            <a:r>
              <a:rPr lang="pl-PL" sz="2800" dirty="0">
                <a:solidFill>
                  <a:schemeClr val="tx2"/>
                </a:solidFill>
              </a:rPr>
              <a:t>BEZWARUNKOWE:</a:t>
            </a:r>
          </a:p>
          <a:p>
            <a:r>
              <a:rPr lang="pl-PL" sz="2800" dirty="0"/>
              <a:t>art. 178 pkt 1 k.p.k. – zakaz przesłuchania w charakterze świadka obrońcy albo adwokata lub radcy prawnego działającego na podstawie art. 245 § 1 k.p.k. co do faktów, o których dowiedział się, udzielając porady prawnej lub prowadząc sprawę,</a:t>
            </a:r>
          </a:p>
          <a:p>
            <a:r>
              <a:rPr lang="pl-PL" sz="2800" dirty="0"/>
              <a:t>art. 178 pkt 2 k.p.k. – zakaz przesłuchania duchownego co do faktów, o których dowiedział się przy spowiedzi,</a:t>
            </a:r>
            <a:endParaRPr lang="de-DE" sz="2800" dirty="0"/>
          </a:p>
        </p:txBody>
      </p:sp>
    </p:spTree>
    <p:extLst>
      <p:ext uri="{BB962C8B-B14F-4D97-AF65-F5344CB8AC3E}">
        <p14:creationId xmlns:p14="http://schemas.microsoft.com/office/powerpoint/2010/main" val="24579495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43100"/>
            <a:ext cx="9909176" cy="4812030"/>
          </a:xfrm>
        </p:spPr>
        <p:txBody>
          <a:bodyPr>
            <a:normAutofit/>
          </a:bodyPr>
          <a:lstStyle/>
          <a:p>
            <a:pPr marL="0" indent="0">
              <a:buNone/>
            </a:pPr>
            <a:r>
              <a:rPr lang="pl-PL" sz="2800" dirty="0">
                <a:solidFill>
                  <a:schemeClr val="tx2"/>
                </a:solidFill>
              </a:rPr>
              <a:t>BEZWARUNKOWE:</a:t>
            </a:r>
          </a:p>
          <a:p>
            <a:r>
              <a:rPr lang="pl-PL" sz="2800" dirty="0"/>
              <a:t>art. 178a k.p.k. – zakaz przesłuchiwania w charakterze świadka mediatora co do faktów, o których dowiedział się od oskarżonego lub pokrzywdzonego, prowadząc postępowanie mediacyjne z wyłączeniem informacji o przestępstwach z art. 240 § 1 k.k.,</a:t>
            </a:r>
          </a:p>
          <a:p>
            <a:r>
              <a:rPr lang="pl-PL" sz="2800" dirty="0"/>
              <a:t>art. 196 § 1 k.p.k. – zakaz powoływania w charakterze biegłych osób podlegających wyłączeniu, świadków lub osób przesłuchanych w charakterze świadka i innych.</a:t>
            </a:r>
            <a:endParaRPr lang="de-DE" sz="2800" dirty="0"/>
          </a:p>
        </p:txBody>
      </p:sp>
    </p:spTree>
    <p:extLst>
      <p:ext uri="{BB962C8B-B14F-4D97-AF65-F5344CB8AC3E}">
        <p14:creationId xmlns:p14="http://schemas.microsoft.com/office/powerpoint/2010/main" val="590347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43100"/>
            <a:ext cx="10265728" cy="4812030"/>
          </a:xfrm>
        </p:spPr>
        <p:txBody>
          <a:bodyPr>
            <a:normAutofit/>
          </a:bodyPr>
          <a:lstStyle/>
          <a:p>
            <a:pPr marL="0" indent="0">
              <a:buNone/>
            </a:pPr>
            <a:r>
              <a:rPr lang="pl-PL" sz="2800" dirty="0">
                <a:solidFill>
                  <a:schemeClr val="tx2"/>
                </a:solidFill>
              </a:rPr>
              <a:t>BEZWARUNKOWE:</a:t>
            </a:r>
          </a:p>
          <a:p>
            <a:r>
              <a:rPr lang="pl-PL" sz="2800" dirty="0"/>
              <a:t>art. 199 k.p.k. – zakaz wykorzystania jako dowodu oświadczeń oskarżonego dotyczących zarzucanego mu czynu złożonych wobec biegłego lub wobec lekarza udzielającego pomocy medycznej,</a:t>
            </a:r>
          </a:p>
          <a:p>
            <a:r>
              <a:rPr lang="pl-PL" dirty="0"/>
              <a:t>art. 52 ust. 1 i 2 ustawy o ochronie zdrowia psychicznego – zakaz przesłuchiwania w charakterze świadków osób obowiązanych do zachowania tajemnicy i lekarzy wykonujących czynności biegłego na okoliczności wypowiedzi osoby, wobec której podjęto czynności wynikające z ustawy o ochronie zdrowia psychicznego co do popełnienia przez nią czynu zabronionego pod groźbą kary.</a:t>
            </a:r>
            <a:endParaRPr lang="de-DE" dirty="0"/>
          </a:p>
        </p:txBody>
      </p:sp>
    </p:spTree>
    <p:extLst>
      <p:ext uri="{BB962C8B-B14F-4D97-AF65-F5344CB8AC3E}">
        <p14:creationId xmlns:p14="http://schemas.microsoft.com/office/powerpoint/2010/main" val="1223962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43100"/>
            <a:ext cx="10357168" cy="4812030"/>
          </a:xfrm>
        </p:spPr>
        <p:txBody>
          <a:bodyPr>
            <a:normAutofit/>
          </a:bodyPr>
          <a:lstStyle/>
          <a:p>
            <a:pPr marL="0" indent="0">
              <a:buNone/>
            </a:pPr>
            <a:r>
              <a:rPr lang="pl-PL" sz="2800" dirty="0">
                <a:solidFill>
                  <a:schemeClr val="tx2"/>
                </a:solidFill>
              </a:rPr>
              <a:t>WARUNKOWE:</a:t>
            </a:r>
          </a:p>
          <a:p>
            <a:r>
              <a:rPr lang="pl-PL" sz="2800" dirty="0"/>
              <a:t>art. 182 § 1 i 3 k.p.k. – zakaz przesłuchiwania w charakterze świadków osób, które skorzystały z prawa odmowy składania zeznań,</a:t>
            </a:r>
          </a:p>
          <a:p>
            <a:r>
              <a:rPr lang="pl-PL" sz="2800" dirty="0"/>
              <a:t>art. 183 k.p.k. – zakaz przesłuchiwania w charakterze świadka osoby, która skorzystała z prawa uchylenia się od odpowiedzi na pytanie,</a:t>
            </a:r>
          </a:p>
          <a:p>
            <a:r>
              <a:rPr lang="pl-PL" sz="2800" dirty="0"/>
              <a:t>art. 185 k.p.k. – zakaz przesłuchiwania w charakterze świadka osoby, która została zwolniona od złożenia zeznań.</a:t>
            </a:r>
            <a:endParaRPr lang="de-DE" dirty="0"/>
          </a:p>
        </p:txBody>
      </p:sp>
    </p:spTree>
    <p:extLst>
      <p:ext uri="{BB962C8B-B14F-4D97-AF65-F5344CB8AC3E}">
        <p14:creationId xmlns:p14="http://schemas.microsoft.com/office/powerpoint/2010/main" val="24091241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Znalezione obrazy dla zapytania mikrofon symbol">
            <a:hlinkClick r:id="rId2"/>
            <a:extLst>
              <a:ext uri="{FF2B5EF4-FFF2-40B4-BE49-F238E27FC236}">
                <a16:creationId xmlns:a16="http://schemas.microsoft.com/office/drawing/2014/main" id="{B16B8987-6C25-4D63-B89D-8213A5D9FF3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2111"/>
          <a:stretch/>
        </p:blipFill>
        <p:spPr bwMode="auto">
          <a:xfrm>
            <a:off x="10980963" y="4871214"/>
            <a:ext cx="1211037" cy="1088019"/>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551481"/>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793207"/>
            <a:ext cx="9282748" cy="4812030"/>
          </a:xfrm>
        </p:spPr>
        <p:txBody>
          <a:bodyPr>
            <a:normAutofit/>
          </a:bodyPr>
          <a:lstStyle/>
          <a:p>
            <a:pPr marL="0" indent="0">
              <a:buNone/>
            </a:pPr>
            <a:r>
              <a:rPr lang="pl-PL" sz="2800" dirty="0">
                <a:solidFill>
                  <a:schemeClr val="tx2"/>
                </a:solidFill>
              </a:rPr>
              <a:t>WARUNKOWE:</a:t>
            </a:r>
          </a:p>
          <a:p>
            <a:r>
              <a:rPr lang="pl-PL" dirty="0"/>
              <a:t>art. 179 § 1 k.p.k. – zakaz przesłuchiwania w charakterze świadka osób zobowiązanych do zachowania w tajemnicy informacji niejawnych o klauzuli tajności „tajne” lub „ściśle tajne” </a:t>
            </a:r>
            <a:r>
              <a:rPr lang="pl-PL" i="1" dirty="0">
                <a:solidFill>
                  <a:schemeClr val="tx2"/>
                </a:solidFill>
              </a:rPr>
              <a:t>(zwalnia organ przełożony) </a:t>
            </a:r>
            <a:r>
              <a:rPr lang="pl-PL" dirty="0"/>
              <a:t>co do okoliczności, na które rozciąga się ten obowiązek,</a:t>
            </a:r>
          </a:p>
          <a:p>
            <a:r>
              <a:rPr lang="pl-PL" dirty="0"/>
              <a:t>art. 180 § 1 k.p.k. – zakaz przesłuchiwania w charakterze świadka osób zobowiązanych do zachowania w tajemnicy informacji niejawnych o klauzuli tajności „zastrzeżone” lub „poufne” </a:t>
            </a:r>
            <a:r>
              <a:rPr lang="pl-PL" i="1" dirty="0">
                <a:solidFill>
                  <a:schemeClr val="tx2"/>
                </a:solidFill>
              </a:rPr>
              <a:t>(zwalnia sąd lub prokurator)</a:t>
            </a:r>
            <a:r>
              <a:rPr lang="pl-PL" dirty="0"/>
              <a:t> lub tajemnicy związanej z wykonywaniem zawodu lub funkcji </a:t>
            </a:r>
            <a:r>
              <a:rPr lang="pl-PL" i="1" dirty="0">
                <a:solidFill>
                  <a:schemeClr val="tx2"/>
                </a:solidFill>
              </a:rPr>
              <a:t>(zob. § 2 –  zwalnia sąd) </a:t>
            </a:r>
            <a:r>
              <a:rPr lang="pl-PL" dirty="0"/>
              <a:t>co do okoliczności, na które rozciąga się ten obowiązek.</a:t>
            </a:r>
          </a:p>
          <a:p>
            <a:endParaRPr lang="de-DE" dirty="0"/>
          </a:p>
        </p:txBody>
      </p:sp>
      <p:pic>
        <p:nvPicPr>
          <p:cNvPr id="5" name="Obraz 4">
            <a:extLst>
              <a:ext uri="{FF2B5EF4-FFF2-40B4-BE49-F238E27FC236}">
                <a16:creationId xmlns:a16="http://schemas.microsoft.com/office/drawing/2014/main" id="{62E8C775-3BCB-4779-99A1-349B89432E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80963" y="5884081"/>
            <a:ext cx="1211037" cy="996870"/>
          </a:xfrm>
          <a:prstGeom prst="rect">
            <a:avLst/>
          </a:prstGeom>
        </p:spPr>
      </p:pic>
      <p:pic>
        <p:nvPicPr>
          <p:cNvPr id="1028" name="Picture 4" descr="Znalezione obrazy dla zapytania radcy prawni symbol">
            <a:hlinkClick r:id="rId5"/>
            <a:extLst>
              <a:ext uri="{FF2B5EF4-FFF2-40B4-BE49-F238E27FC236}">
                <a16:creationId xmlns:a16="http://schemas.microsoft.com/office/drawing/2014/main" id="{C60442BE-134B-4D7D-B32F-A9E932246D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83997" y="2176031"/>
            <a:ext cx="1208003" cy="1352550"/>
          </a:xfrm>
          <a:prstGeom prst="rect">
            <a:avLst/>
          </a:prstGeom>
          <a:noFill/>
          <a:extLst>
            <a:ext uri="{909E8E84-426E-40DD-AFC4-6F175D3DCCD1}">
              <a14:hiddenFill xmlns:a14="http://schemas.microsoft.com/office/drawing/2010/main">
                <a:solidFill>
                  <a:srgbClr val="FFFFFF"/>
                </a:solidFill>
              </a14:hiddenFill>
            </a:ext>
          </a:extLst>
        </p:spPr>
      </p:pic>
      <p:pic>
        <p:nvPicPr>
          <p:cNvPr id="9" name="Obraz 8">
            <a:extLst>
              <a:ext uri="{FF2B5EF4-FFF2-40B4-BE49-F238E27FC236}">
                <a16:creationId xmlns:a16="http://schemas.microsoft.com/office/drawing/2014/main" id="{7DED7139-D0B2-4156-B206-F661EF9039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980243" y="3850543"/>
            <a:ext cx="1211757" cy="1210999"/>
          </a:xfrm>
          <a:prstGeom prst="rect">
            <a:avLst/>
          </a:prstGeom>
        </p:spPr>
      </p:pic>
      <p:pic>
        <p:nvPicPr>
          <p:cNvPr id="11" name="Obraz 10">
            <a:extLst>
              <a:ext uri="{FF2B5EF4-FFF2-40B4-BE49-F238E27FC236}">
                <a16:creationId xmlns:a16="http://schemas.microsoft.com/office/drawing/2014/main" id="{846507FA-318D-4FD1-B49D-EB6C86ACBB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80243" y="3362641"/>
            <a:ext cx="1211758" cy="485982"/>
          </a:xfrm>
          <a:prstGeom prst="rect">
            <a:avLst/>
          </a:prstGeom>
        </p:spPr>
      </p:pic>
      <p:pic>
        <p:nvPicPr>
          <p:cNvPr id="1030" name="Picture 6" descr="Znalezione obrazy dla zapytania notariat rzeczypospolitej">
            <a:hlinkClick r:id="rId9"/>
            <a:extLst>
              <a:ext uri="{FF2B5EF4-FFF2-40B4-BE49-F238E27FC236}">
                <a16:creationId xmlns:a16="http://schemas.microsoft.com/office/drawing/2014/main" id="{4707967D-B399-4631-881D-B530FB14DF6B}"/>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6308" r="9577"/>
          <a:stretch/>
        </p:blipFill>
        <p:spPr bwMode="auto">
          <a:xfrm>
            <a:off x="10980242" y="0"/>
            <a:ext cx="1208003" cy="983775"/>
          </a:xfrm>
          <a:prstGeom prst="rect">
            <a:avLst/>
          </a:prstGeom>
          <a:noFill/>
          <a:extLst>
            <a:ext uri="{909E8E84-426E-40DD-AFC4-6F175D3DCCD1}">
              <a14:hiddenFill xmlns:a14="http://schemas.microsoft.com/office/drawing/2010/main">
                <a:solidFill>
                  <a:srgbClr val="FFFFFF"/>
                </a:solidFill>
              </a14:hiddenFill>
            </a:ext>
          </a:extLst>
        </p:spPr>
      </p:pic>
      <p:pic>
        <p:nvPicPr>
          <p:cNvPr id="7" name="Obraz 6">
            <a:extLst>
              <a:ext uri="{FF2B5EF4-FFF2-40B4-BE49-F238E27FC236}">
                <a16:creationId xmlns:a16="http://schemas.microsoft.com/office/drawing/2014/main" id="{76AE3746-BA24-49A5-9C77-4A326F023342}"/>
              </a:ext>
            </a:extLst>
          </p:cNvPr>
          <p:cNvPicPr>
            <a:picLocks noChangeAspect="1"/>
          </p:cNvPicPr>
          <p:nvPr/>
        </p:nvPicPr>
        <p:blipFill rotWithShape="1">
          <a:blip r:embed="rId11">
            <a:extLst>
              <a:ext uri="{28A0092B-C50C-407E-A947-70E740481C1C}">
                <a14:useLocalDpi xmlns:a14="http://schemas.microsoft.com/office/drawing/2010/main" val="0"/>
              </a:ext>
            </a:extLst>
          </a:blip>
          <a:srcRect l="24793" r="27477" b="10757"/>
          <a:stretch/>
        </p:blipFill>
        <p:spPr>
          <a:xfrm>
            <a:off x="10980963" y="967127"/>
            <a:ext cx="1211037" cy="1372923"/>
          </a:xfrm>
          <a:prstGeom prst="rect">
            <a:avLst/>
          </a:prstGeom>
        </p:spPr>
      </p:pic>
    </p:spTree>
    <p:extLst>
      <p:ext uri="{BB962C8B-B14F-4D97-AF65-F5344CB8AC3E}">
        <p14:creationId xmlns:p14="http://schemas.microsoft.com/office/powerpoint/2010/main" val="36266090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945B10-80F4-4D44-B287-4B4CDFBEC386}"/>
              </a:ext>
            </a:extLst>
          </p:cNvPr>
          <p:cNvSpPr>
            <a:spLocks noGrp="1"/>
          </p:cNvSpPr>
          <p:nvPr>
            <p:ph type="title"/>
          </p:nvPr>
        </p:nvSpPr>
        <p:spPr/>
        <p:txBody>
          <a:bodyPr/>
          <a:lstStyle/>
          <a:p>
            <a:r>
              <a:rPr lang="pl-PL" dirty="0"/>
              <a:t>3. Zakazy dowodzenia za pomocą określonych metod</a:t>
            </a:r>
            <a:endParaRPr lang="de-DE" dirty="0"/>
          </a:p>
        </p:txBody>
      </p:sp>
      <p:sp>
        <p:nvSpPr>
          <p:cNvPr id="5" name="Symbol zastępczy zawartości 2">
            <a:extLst>
              <a:ext uri="{FF2B5EF4-FFF2-40B4-BE49-F238E27FC236}">
                <a16:creationId xmlns:a16="http://schemas.microsoft.com/office/drawing/2014/main" id="{93B273F0-E0CB-4329-9686-6A28A466B19F}"/>
              </a:ext>
            </a:extLst>
          </p:cNvPr>
          <p:cNvSpPr>
            <a:spLocks noGrp="1"/>
          </p:cNvSpPr>
          <p:nvPr>
            <p:ph idx="1"/>
          </p:nvPr>
        </p:nvSpPr>
        <p:spPr>
          <a:xfrm>
            <a:off x="1141413" y="1988820"/>
            <a:ext cx="10505757" cy="4491990"/>
          </a:xfrm>
        </p:spPr>
        <p:txBody>
          <a:bodyPr>
            <a:normAutofit lnSpcReduction="10000"/>
          </a:bodyPr>
          <a:lstStyle/>
          <a:p>
            <a:r>
              <a:rPr lang="pl-PL" sz="2800" dirty="0"/>
              <a:t>Są to zakazy dowodowe NIEZUPEŁNE – nie wykluczają dowodzenia określanych faktów w ogóle, lecz tylko za pomocą określonych metod,</a:t>
            </a:r>
          </a:p>
          <a:p>
            <a:r>
              <a:rPr lang="pl-PL" sz="2800" dirty="0"/>
              <a:t>nie wykluczają użycia środków dowodowych (uregulowanych przez k.p.k. sposobów pozyskiwania informacji od źródła dowodowego), lecz </a:t>
            </a:r>
            <a:r>
              <a:rPr lang="pl-PL" sz="2800" i="1" dirty="0"/>
              <a:t>metod dowodzenia,</a:t>
            </a:r>
            <a:r>
              <a:rPr lang="pl-PL" sz="2800" dirty="0"/>
              <a:t> </a:t>
            </a:r>
          </a:p>
          <a:p>
            <a:r>
              <a:rPr lang="pl-PL" sz="2800" dirty="0"/>
              <a:t>nie wskazują, jakiego dowodu nie można wykorzystywać, lecz jak (jaką metodą) nie można tego dowodu uzyskać lub zastąpić,</a:t>
            </a:r>
          </a:p>
          <a:p>
            <a:r>
              <a:rPr lang="pl-PL" sz="2800" dirty="0"/>
              <a:t>wszystkie mają charakter BEZWARUNKOWY.</a:t>
            </a:r>
          </a:p>
        </p:txBody>
      </p:sp>
    </p:spTree>
    <p:extLst>
      <p:ext uri="{BB962C8B-B14F-4D97-AF65-F5344CB8AC3E}">
        <p14:creationId xmlns:p14="http://schemas.microsoft.com/office/powerpoint/2010/main" val="79505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945B10-80F4-4D44-B287-4B4CDFBEC386}"/>
              </a:ext>
            </a:extLst>
          </p:cNvPr>
          <p:cNvSpPr>
            <a:spLocks noGrp="1"/>
          </p:cNvSpPr>
          <p:nvPr>
            <p:ph type="title"/>
          </p:nvPr>
        </p:nvSpPr>
        <p:spPr/>
        <p:txBody>
          <a:bodyPr/>
          <a:lstStyle/>
          <a:p>
            <a:r>
              <a:rPr lang="pl-PL" dirty="0"/>
              <a:t>3. Zakazy dowodzenia za pomocą określonych metod</a:t>
            </a:r>
            <a:endParaRPr lang="de-DE" dirty="0"/>
          </a:p>
        </p:txBody>
      </p:sp>
      <p:sp>
        <p:nvSpPr>
          <p:cNvPr id="5" name="Symbol zastępczy zawartości 2">
            <a:extLst>
              <a:ext uri="{FF2B5EF4-FFF2-40B4-BE49-F238E27FC236}">
                <a16:creationId xmlns:a16="http://schemas.microsoft.com/office/drawing/2014/main" id="{93B273F0-E0CB-4329-9686-6A28A466B19F}"/>
              </a:ext>
            </a:extLst>
          </p:cNvPr>
          <p:cNvSpPr>
            <a:spLocks noGrp="1"/>
          </p:cNvSpPr>
          <p:nvPr>
            <p:ph idx="1"/>
          </p:nvPr>
        </p:nvSpPr>
        <p:spPr>
          <a:xfrm>
            <a:off x="1141413" y="2008938"/>
            <a:ext cx="10482897" cy="4586172"/>
          </a:xfrm>
        </p:spPr>
        <p:txBody>
          <a:bodyPr>
            <a:normAutofit lnSpcReduction="10000"/>
          </a:bodyPr>
          <a:lstStyle/>
          <a:p>
            <a:r>
              <a:rPr lang="pl-PL" sz="2800" dirty="0"/>
              <a:t>Art. 171 § 5 k.p.k.: zakaz wpływania na wypowiedzi osoby przesłuchiwanej za pomocą przymusu lub groźby bezprawnej (pkt 1), zakaz stosowania hipnozy albo środków chemicznych lub technicznych wpływających na procesy psychiczne osoby przesłuchiwanej albo mających na celu kontrolę nieświadomych reakcji jej organizmu w związku z przesłuchaniem (pkt 2), </a:t>
            </a:r>
          </a:p>
          <a:p>
            <a:r>
              <a:rPr lang="pl-PL" sz="2800" dirty="0"/>
              <a:t>Art. 174 k.p.k.: zakaz substytuowania dowodu z wyjaśnień oskarżonego lub zeznań świadka treścią pism, zapisków lub notatek urzędowych.</a:t>
            </a:r>
          </a:p>
        </p:txBody>
      </p:sp>
    </p:spTree>
    <p:extLst>
      <p:ext uri="{BB962C8B-B14F-4D97-AF65-F5344CB8AC3E}">
        <p14:creationId xmlns:p14="http://schemas.microsoft.com/office/powerpoint/2010/main" val="2914868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945B10-80F4-4D44-B287-4B4CDFBEC386}"/>
              </a:ext>
            </a:extLst>
          </p:cNvPr>
          <p:cNvSpPr>
            <a:spLocks noGrp="1"/>
          </p:cNvSpPr>
          <p:nvPr>
            <p:ph type="title"/>
          </p:nvPr>
        </p:nvSpPr>
        <p:spPr/>
        <p:txBody>
          <a:bodyPr/>
          <a:lstStyle/>
          <a:p>
            <a:r>
              <a:rPr lang="pl-PL" dirty="0"/>
              <a:t>INNE Podziały zakazów dowodowych</a:t>
            </a:r>
            <a:endParaRPr lang="de-DE" dirty="0"/>
          </a:p>
        </p:txBody>
      </p:sp>
      <p:sp>
        <p:nvSpPr>
          <p:cNvPr id="3" name="Symbol zastępczy zawartości 2">
            <a:extLst>
              <a:ext uri="{FF2B5EF4-FFF2-40B4-BE49-F238E27FC236}">
                <a16:creationId xmlns:a16="http://schemas.microsoft.com/office/drawing/2014/main" id="{C5B08058-C39C-467B-88E1-A03772317906}"/>
              </a:ext>
            </a:extLst>
          </p:cNvPr>
          <p:cNvSpPr>
            <a:spLocks noGrp="1"/>
          </p:cNvSpPr>
          <p:nvPr>
            <p:ph idx="1"/>
          </p:nvPr>
        </p:nvSpPr>
        <p:spPr>
          <a:xfrm>
            <a:off x="1141413" y="1793289"/>
            <a:ext cx="10304498" cy="4305670"/>
          </a:xfrm>
        </p:spPr>
        <p:txBody>
          <a:bodyPr>
            <a:normAutofit fontScale="70000" lnSpcReduction="20000"/>
          </a:bodyPr>
          <a:lstStyle/>
          <a:p>
            <a:pPr marL="0" indent="0">
              <a:lnSpc>
                <a:spcPct val="150000"/>
              </a:lnSpc>
              <a:buNone/>
            </a:pPr>
            <a:r>
              <a:rPr lang="pl-PL" sz="3200" dirty="0">
                <a:solidFill>
                  <a:srgbClr val="FFC000"/>
                </a:solidFill>
              </a:rPr>
              <a:t>1. </a:t>
            </a:r>
            <a:r>
              <a:rPr lang="pl-PL" sz="3200" dirty="0"/>
              <a:t>Zakazy dowodowe </a:t>
            </a:r>
            <a:r>
              <a:rPr lang="pl-PL" sz="3200" b="1" dirty="0">
                <a:solidFill>
                  <a:srgbClr val="FFC000"/>
                </a:solidFill>
              </a:rPr>
              <a:t>ZUPEŁNE i NIEZUPEŁNE</a:t>
            </a:r>
            <a:r>
              <a:rPr lang="pl-PL" sz="3200" dirty="0"/>
              <a:t>:</a:t>
            </a:r>
          </a:p>
          <a:p>
            <a:pPr marL="0" indent="0">
              <a:lnSpc>
                <a:spcPct val="150000"/>
              </a:lnSpc>
              <a:buNone/>
            </a:pPr>
            <a:r>
              <a:rPr lang="pl-PL" sz="3200" dirty="0"/>
              <a:t>ZUPEŁNE – ZUPEŁNIE wyłączają możliwość dowodzenia za pomocą jakichkolwiek dowodów (zakazy dowodzenia określonych faktów),</a:t>
            </a:r>
          </a:p>
          <a:p>
            <a:pPr marL="0" indent="0">
              <a:lnSpc>
                <a:spcPct val="150000"/>
              </a:lnSpc>
              <a:buNone/>
            </a:pPr>
            <a:r>
              <a:rPr lang="pl-PL" sz="3200" dirty="0"/>
              <a:t>NIEZUPEŁNE – zakazują dowodzenia określonych faktów, jednak tylko w określony sposób</a:t>
            </a:r>
          </a:p>
          <a:p>
            <a:pPr marL="0" indent="0">
              <a:lnSpc>
                <a:spcPct val="150000"/>
              </a:lnSpc>
              <a:buNone/>
            </a:pPr>
            <a:r>
              <a:rPr lang="pl-PL" sz="3200" dirty="0">
                <a:solidFill>
                  <a:srgbClr val="FFC000"/>
                </a:solidFill>
              </a:rPr>
              <a:t>2. </a:t>
            </a:r>
            <a:r>
              <a:rPr lang="pl-PL" sz="3200" dirty="0"/>
              <a:t>Zakazy dowodowe </a:t>
            </a:r>
            <a:r>
              <a:rPr lang="pl-PL" sz="3200" b="1" dirty="0">
                <a:solidFill>
                  <a:srgbClr val="FFC000"/>
                </a:solidFill>
              </a:rPr>
              <a:t>WZGLĘDNE i BEZWZGLĘDNE</a:t>
            </a:r>
            <a:r>
              <a:rPr lang="pl-PL" sz="3200" dirty="0"/>
              <a:t>:</a:t>
            </a:r>
          </a:p>
          <a:p>
            <a:pPr marL="0" indent="0">
              <a:lnSpc>
                <a:spcPct val="150000"/>
              </a:lnSpc>
              <a:buNone/>
            </a:pPr>
            <a:r>
              <a:rPr lang="pl-PL" sz="3200" dirty="0"/>
              <a:t>WZGLĘDNE – w pewnych okolicznościach/pod pewnymi warunkami mogą być uchylone (np. tajemnice zawodowe)</a:t>
            </a:r>
          </a:p>
          <a:p>
            <a:pPr marL="0" indent="0">
              <a:lnSpc>
                <a:spcPct val="150000"/>
              </a:lnSpc>
              <a:buNone/>
            </a:pPr>
            <a:r>
              <a:rPr lang="pl-PL" sz="3200" dirty="0"/>
              <a:t>BEZWZGLĘDNE – nigdy nie mogą być uchylone</a:t>
            </a:r>
          </a:p>
          <a:p>
            <a:pPr marL="0" indent="0">
              <a:lnSpc>
                <a:spcPct val="150000"/>
              </a:lnSpc>
              <a:buNone/>
            </a:pPr>
            <a:endParaRPr lang="pl-PL" sz="3200" dirty="0"/>
          </a:p>
          <a:p>
            <a:pPr marL="0" indent="0">
              <a:lnSpc>
                <a:spcPct val="150000"/>
              </a:lnSpc>
              <a:buNone/>
            </a:pPr>
            <a:endParaRPr lang="pl-PL" sz="3200" dirty="0"/>
          </a:p>
          <a:p>
            <a:pPr marL="0" indent="0">
              <a:lnSpc>
                <a:spcPct val="150000"/>
              </a:lnSpc>
              <a:buNone/>
            </a:pPr>
            <a:endParaRPr lang="pl-PL" sz="3200" dirty="0"/>
          </a:p>
          <a:p>
            <a:pPr marL="0" indent="0">
              <a:buNone/>
            </a:pPr>
            <a:endParaRPr lang="pl-PL" sz="2800" dirty="0"/>
          </a:p>
          <a:p>
            <a:pPr>
              <a:buFont typeface="Wingdings" panose="05000000000000000000" pitchFamily="2" charset="2"/>
              <a:buChar char="§"/>
            </a:pPr>
            <a:endParaRPr lang="pl-PL" sz="2800" dirty="0"/>
          </a:p>
          <a:p>
            <a:pPr marL="457200" lvl="1" indent="0">
              <a:buNone/>
            </a:pPr>
            <a:endParaRPr lang="pl-PL" sz="2400" dirty="0"/>
          </a:p>
        </p:txBody>
      </p:sp>
    </p:spTree>
    <p:extLst>
      <p:ext uri="{BB962C8B-B14F-4D97-AF65-F5344CB8AC3E}">
        <p14:creationId xmlns:p14="http://schemas.microsoft.com/office/powerpoint/2010/main" val="4218699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a:extLst>
              <a:ext uri="{FF2B5EF4-FFF2-40B4-BE49-F238E27FC236}">
                <a16:creationId xmlns:a16="http://schemas.microsoft.com/office/drawing/2014/main" id="{0A316916-4FB6-4757-9713-B98C8636BCF2}"/>
              </a:ext>
            </a:extLst>
          </p:cNvPr>
          <p:cNvSpPr>
            <a:spLocks noGrp="1"/>
          </p:cNvSpPr>
          <p:nvPr>
            <p:ph idx="1"/>
          </p:nvPr>
        </p:nvSpPr>
        <p:spPr>
          <a:xfrm>
            <a:off x="1141413" y="1588770"/>
            <a:ext cx="10334308" cy="5166360"/>
          </a:xfrm>
        </p:spPr>
        <p:txBody>
          <a:bodyPr>
            <a:normAutofit/>
          </a:bodyPr>
          <a:lstStyle/>
          <a:p>
            <a:pPr marL="0" indent="0">
              <a:buNone/>
            </a:pPr>
            <a:r>
              <a:rPr lang="pl-PL" sz="2200" dirty="0">
                <a:solidFill>
                  <a:srgbClr val="FFC000"/>
                </a:solidFill>
              </a:rPr>
              <a:t>3. </a:t>
            </a:r>
            <a:r>
              <a:rPr lang="pl-PL" sz="2200" dirty="0"/>
              <a:t>Zakazy </a:t>
            </a:r>
            <a:r>
              <a:rPr lang="pl-PL" sz="2200" b="1" dirty="0">
                <a:solidFill>
                  <a:srgbClr val="FFC000"/>
                </a:solidFill>
              </a:rPr>
              <a:t>PRZEPROWADZENIA </a:t>
            </a:r>
            <a:r>
              <a:rPr lang="pl-PL" sz="2200" dirty="0">
                <a:solidFill>
                  <a:srgbClr val="FFC000"/>
                </a:solidFill>
              </a:rPr>
              <a:t>dowodu i </a:t>
            </a:r>
            <a:r>
              <a:rPr lang="pl-PL" sz="2200" b="1" dirty="0">
                <a:solidFill>
                  <a:srgbClr val="FFC000"/>
                </a:solidFill>
              </a:rPr>
              <a:t>WYKORZYSTANIA </a:t>
            </a:r>
            <a:r>
              <a:rPr lang="pl-PL" sz="2200" dirty="0">
                <a:solidFill>
                  <a:srgbClr val="FFC000"/>
                </a:solidFill>
              </a:rPr>
              <a:t>dowodu</a:t>
            </a:r>
          </a:p>
          <a:p>
            <a:pPr marL="0" indent="0">
              <a:buNone/>
            </a:pPr>
            <a:r>
              <a:rPr lang="pl-PL" sz="2200" i="1" dirty="0"/>
              <a:t>Przykład: art. 171 § 7 k.p.k. odnoszący się do sytuacji, kiedy to wyjaśnienia lub zeznania uzyskane zostały w warunkach wyłączających swobodę wypowiedzi (dowód już istnieje, lecz nie wolno z niego korzystać),</a:t>
            </a:r>
          </a:p>
          <a:p>
            <a:pPr marL="0" indent="0">
              <a:buNone/>
            </a:pPr>
            <a:r>
              <a:rPr lang="pl-PL" sz="2200" dirty="0">
                <a:solidFill>
                  <a:srgbClr val="FFC000"/>
                </a:solidFill>
              </a:rPr>
              <a:t>4. </a:t>
            </a:r>
            <a:r>
              <a:rPr lang="pl-PL" sz="2200" dirty="0"/>
              <a:t>Zakazy dowodowe </a:t>
            </a:r>
            <a:r>
              <a:rPr lang="pl-PL" sz="2200" b="1" dirty="0">
                <a:solidFill>
                  <a:srgbClr val="FFC000"/>
                </a:solidFill>
              </a:rPr>
              <a:t>SAMOISTNE i NIESAMOISTNE</a:t>
            </a:r>
            <a:r>
              <a:rPr lang="pl-PL" sz="2200" dirty="0"/>
              <a:t>,</a:t>
            </a:r>
          </a:p>
          <a:p>
            <a:pPr marL="0" indent="0">
              <a:buNone/>
            </a:pPr>
            <a:r>
              <a:rPr lang="pl-PL" sz="2200" dirty="0"/>
              <a:t>Zakazy </a:t>
            </a:r>
            <a:r>
              <a:rPr lang="pl-PL" sz="2200" b="1" dirty="0"/>
              <a:t>NIESAMOISTNE</a:t>
            </a:r>
            <a:r>
              <a:rPr lang="pl-PL" sz="2200" dirty="0"/>
              <a:t> są konsekwencją naruszenia zakazów przeprowadzania dowodów, natomiast zakazy </a:t>
            </a:r>
            <a:r>
              <a:rPr lang="pl-PL" sz="2200" b="1" dirty="0"/>
              <a:t>SAMOISTNE</a:t>
            </a:r>
            <a:r>
              <a:rPr lang="pl-PL" sz="2200" dirty="0"/>
              <a:t> występują niezależnie od uchybień procesowych (np. art. 199 k.p.k. – samo składanie oświadczeń wobec lekarza nie jest naruszeniem żadnego zakazu dowodowego, istnieje jedynie zakaz ich wykorzystywania).</a:t>
            </a:r>
          </a:p>
          <a:p>
            <a:endParaRPr lang="pl-PL" dirty="0"/>
          </a:p>
        </p:txBody>
      </p:sp>
      <p:sp>
        <p:nvSpPr>
          <p:cNvPr id="9" name="Tytuł 1">
            <a:extLst>
              <a:ext uri="{FF2B5EF4-FFF2-40B4-BE49-F238E27FC236}">
                <a16:creationId xmlns:a16="http://schemas.microsoft.com/office/drawing/2014/main" id="{19201F8A-C3E7-4404-B24D-2F061ACFCC84}"/>
              </a:ext>
            </a:extLst>
          </p:cNvPr>
          <p:cNvSpPr>
            <a:spLocks noGrp="1"/>
          </p:cNvSpPr>
          <p:nvPr>
            <p:ph type="title"/>
          </p:nvPr>
        </p:nvSpPr>
        <p:spPr>
          <a:xfrm>
            <a:off x="1144589" y="378821"/>
            <a:ext cx="9905998" cy="1478570"/>
          </a:xfrm>
        </p:spPr>
        <p:txBody>
          <a:bodyPr/>
          <a:lstStyle/>
          <a:p>
            <a:r>
              <a:rPr lang="pl-PL" dirty="0"/>
              <a:t>INNE Podziały zakazów dowodowych</a:t>
            </a:r>
            <a:endParaRPr lang="de-DE" dirty="0"/>
          </a:p>
        </p:txBody>
      </p:sp>
    </p:spTree>
    <p:extLst>
      <p:ext uri="{BB962C8B-B14F-4D97-AF65-F5344CB8AC3E}">
        <p14:creationId xmlns:p14="http://schemas.microsoft.com/office/powerpoint/2010/main" val="39464013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p:txBody>
          <a:bodyPr/>
          <a:lstStyle/>
          <a:p>
            <a:r>
              <a:rPr lang="pl-PL" dirty="0" err="1"/>
              <a:t>SankCJE</a:t>
            </a:r>
            <a:r>
              <a:rPr lang="pl-PL" dirty="0"/>
              <a:t> naruszenia zakazu dowodowego</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794510"/>
            <a:ext cx="10408437" cy="4766310"/>
          </a:xfrm>
        </p:spPr>
        <p:txBody>
          <a:bodyPr>
            <a:normAutofit fontScale="92500"/>
          </a:bodyPr>
          <a:lstStyle/>
          <a:p>
            <a:r>
              <a:rPr lang="pl-PL" dirty="0"/>
              <a:t>Zob. np. art. 171 § 7 lub art. 186 § 1 k.p.k. – wprost przewidziana niedopuszczalność wykorzystania,</a:t>
            </a:r>
          </a:p>
          <a:p>
            <a:r>
              <a:rPr lang="pl-PL" dirty="0">
                <a:solidFill>
                  <a:srgbClr val="FFC000"/>
                </a:solidFill>
              </a:rPr>
              <a:t>Co w przypadku braku wyraźnego wskazania konsekwencji?</a:t>
            </a:r>
          </a:p>
          <a:p>
            <a:r>
              <a:rPr lang="pl-PL" dirty="0"/>
              <a:t>art. 7 Konstytucji RP: </a:t>
            </a:r>
            <a:r>
              <a:rPr lang="pl-PL" i="1" dirty="0"/>
              <a:t>Organy władzy publicznej działają na podstawie i w granicach prawa</a:t>
            </a:r>
            <a:r>
              <a:rPr lang="pl-PL" dirty="0"/>
              <a:t>,</a:t>
            </a:r>
          </a:p>
          <a:p>
            <a:r>
              <a:rPr lang="pl-PL" dirty="0"/>
              <a:t>Należy przyjąć, że konsekwencją naruszenia zakazu dowodowego jest dyskwalifikacja czynności dotkniętej tym uchybieniem, a tym samym </a:t>
            </a:r>
            <a:r>
              <a:rPr lang="pl-PL" b="1" dirty="0"/>
              <a:t>niemożność wykorzystania jej wyników</a:t>
            </a:r>
            <a:r>
              <a:rPr lang="pl-PL" dirty="0"/>
              <a:t> jako podstawy ustaleń faktycznych; skażony w ten sposób dowód powinien być z procesu usunięty (ewentualnie mógłby być wykorzystany warunkowo, po uprzedniego </a:t>
            </a:r>
            <a:r>
              <a:rPr lang="pl-PL" b="1" dirty="0"/>
              <a:t>konwalidacji </a:t>
            </a:r>
            <a:r>
              <a:rPr lang="pl-PL" dirty="0"/>
              <a:t>czynności dowodowej),</a:t>
            </a:r>
          </a:p>
          <a:p>
            <a:r>
              <a:rPr lang="pl-PL" dirty="0"/>
              <a:t>problem: brak uregulowanego trybu eliminacji wadliwych dowodów.</a:t>
            </a:r>
          </a:p>
          <a:p>
            <a:endParaRPr lang="de-DE" dirty="0"/>
          </a:p>
        </p:txBody>
      </p:sp>
    </p:spTree>
    <p:extLst>
      <p:ext uri="{BB962C8B-B14F-4D97-AF65-F5344CB8AC3E}">
        <p14:creationId xmlns:p14="http://schemas.microsoft.com/office/powerpoint/2010/main" val="2327659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a:extLst>
              <a:ext uri="{FF2B5EF4-FFF2-40B4-BE49-F238E27FC236}">
                <a16:creationId xmlns:a16="http://schemas.microsoft.com/office/drawing/2014/main" id="{570BBE08-846D-4CBC-9521-A340762365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40957" y="2305579"/>
            <a:ext cx="3742053" cy="2455334"/>
          </a:xfrm>
          <a:prstGeom prst="rect">
            <a:avLst/>
          </a:prstGeom>
        </p:spPr>
      </p:pic>
      <p:pic>
        <p:nvPicPr>
          <p:cNvPr id="7" name="Obraz 6">
            <a:extLst>
              <a:ext uri="{FF2B5EF4-FFF2-40B4-BE49-F238E27FC236}">
                <a16:creationId xmlns:a16="http://schemas.microsoft.com/office/drawing/2014/main" id="{6C04ED4D-B349-4519-A68C-D3E16CCB47B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11984" y="0"/>
            <a:ext cx="1880016" cy="2854839"/>
          </a:xfrm>
          <a:prstGeom prst="rect">
            <a:avLst/>
          </a:prstGeom>
        </p:spPr>
      </p:pic>
      <p:pic>
        <p:nvPicPr>
          <p:cNvPr id="8" name="Obraz 7">
            <a:extLst>
              <a:ext uri="{FF2B5EF4-FFF2-40B4-BE49-F238E27FC236}">
                <a16:creationId xmlns:a16="http://schemas.microsoft.com/office/drawing/2014/main" id="{773A08B4-589C-4378-9D27-485512C6B8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1967" y="4001404"/>
            <a:ext cx="1837743" cy="2856596"/>
          </a:xfrm>
          <a:prstGeom prst="rect">
            <a:avLst/>
          </a:prstGeom>
        </p:spPr>
      </p:pic>
      <p:sp>
        <p:nvSpPr>
          <p:cNvPr id="2" name="Tytuł 1">
            <a:extLst>
              <a:ext uri="{FF2B5EF4-FFF2-40B4-BE49-F238E27FC236}">
                <a16:creationId xmlns:a16="http://schemas.microsoft.com/office/drawing/2014/main" id="{75FCB36B-3570-41A6-B094-2DDFDE24A2A5}"/>
              </a:ext>
            </a:extLst>
          </p:cNvPr>
          <p:cNvSpPr>
            <a:spLocks noGrp="1"/>
          </p:cNvSpPr>
          <p:nvPr>
            <p:ph type="title"/>
          </p:nvPr>
        </p:nvSpPr>
        <p:spPr>
          <a:xfrm>
            <a:off x="1141412" y="472534"/>
            <a:ext cx="9905998" cy="1478570"/>
          </a:xfrm>
        </p:spPr>
        <p:txBody>
          <a:bodyPr/>
          <a:lstStyle/>
          <a:p>
            <a:r>
              <a:rPr lang="pl-PL" dirty="0"/>
              <a:t>Źródła prawa dowodowego</a:t>
            </a:r>
          </a:p>
        </p:txBody>
      </p:sp>
      <p:sp>
        <p:nvSpPr>
          <p:cNvPr id="3" name="Symbol zastępczy zawartości 2">
            <a:extLst>
              <a:ext uri="{FF2B5EF4-FFF2-40B4-BE49-F238E27FC236}">
                <a16:creationId xmlns:a16="http://schemas.microsoft.com/office/drawing/2014/main" id="{49A0F259-F3EF-4398-971A-408879851A4A}"/>
              </a:ext>
            </a:extLst>
          </p:cNvPr>
          <p:cNvSpPr>
            <a:spLocks noGrp="1"/>
          </p:cNvSpPr>
          <p:nvPr>
            <p:ph idx="1"/>
          </p:nvPr>
        </p:nvSpPr>
        <p:spPr>
          <a:xfrm>
            <a:off x="1184922" y="1664876"/>
            <a:ext cx="7040880" cy="4720590"/>
          </a:xfrm>
        </p:spPr>
        <p:txBody>
          <a:bodyPr>
            <a:normAutofit fontScale="92500" lnSpcReduction="10000"/>
          </a:bodyPr>
          <a:lstStyle/>
          <a:p>
            <a:r>
              <a:rPr lang="pl-PL" dirty="0"/>
              <a:t>Konstytucja RP,</a:t>
            </a:r>
          </a:p>
          <a:p>
            <a:r>
              <a:rPr lang="pl-PL" dirty="0"/>
              <a:t>Akty prawa międzynarodowego, zwłaszcza Europejska Konwencja o Ochronie Praw Człowieka i Podstawowych Wolności </a:t>
            </a:r>
            <a:r>
              <a:rPr lang="pl-PL" b="1" dirty="0"/>
              <a:t>(</a:t>
            </a:r>
            <a:r>
              <a:rPr lang="pl-PL" b="1" dirty="0" err="1"/>
              <a:t>EKPCz</a:t>
            </a:r>
            <a:r>
              <a:rPr lang="pl-PL" b="1" dirty="0"/>
              <a:t>) </a:t>
            </a:r>
            <a:r>
              <a:rPr lang="pl-PL" dirty="0"/>
              <a:t>interpretowana w świetle orzecznictwa Europejskiego Trybunału Praw Człowieka w Strasburgu (</a:t>
            </a:r>
            <a:r>
              <a:rPr lang="pl-PL" dirty="0" err="1"/>
              <a:t>ETPCz</a:t>
            </a:r>
            <a:r>
              <a:rPr lang="pl-PL" dirty="0"/>
              <a:t>), </a:t>
            </a:r>
          </a:p>
          <a:p>
            <a:r>
              <a:rPr lang="pl-PL" dirty="0"/>
              <a:t>Kodeks postępowania karnego,</a:t>
            </a:r>
          </a:p>
          <a:p>
            <a:r>
              <a:rPr lang="pl-PL" dirty="0"/>
              <a:t>Ustawy szczególne (np. ustawa o świadku koronnym),</a:t>
            </a:r>
          </a:p>
          <a:p>
            <a:r>
              <a:rPr lang="pl-PL" dirty="0"/>
              <a:t>Akty wykonawcze (np. rozporządzenie MS w sprawie sposobu przygotowania przesłuchania przeprowadzanego w trybie określonym w art. 185a–185c k.p.k.).</a:t>
            </a:r>
          </a:p>
          <a:p>
            <a:endParaRPr lang="pl-PL" sz="2400" dirty="0">
              <a:solidFill>
                <a:schemeClr val="tx1"/>
              </a:solidFill>
            </a:endParaRPr>
          </a:p>
        </p:txBody>
      </p:sp>
    </p:spTree>
    <p:extLst>
      <p:ext uri="{BB962C8B-B14F-4D97-AF65-F5344CB8AC3E}">
        <p14:creationId xmlns:p14="http://schemas.microsoft.com/office/powerpoint/2010/main" val="34806817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F80C45-A79A-4CD9-A1D5-B9D8646D70F4}"/>
              </a:ext>
            </a:extLst>
          </p:cNvPr>
          <p:cNvSpPr>
            <a:spLocks noGrp="1"/>
          </p:cNvSpPr>
          <p:nvPr>
            <p:ph type="title"/>
          </p:nvPr>
        </p:nvSpPr>
        <p:spPr/>
        <p:txBody>
          <a:bodyPr/>
          <a:lstStyle/>
          <a:p>
            <a:r>
              <a:rPr lang="pl-PL" dirty="0"/>
              <a:t>Problem dowodów nielegalnych</a:t>
            </a:r>
            <a:endParaRPr lang="de-DE" dirty="0"/>
          </a:p>
        </p:txBody>
      </p:sp>
      <p:sp>
        <p:nvSpPr>
          <p:cNvPr id="3" name="Symbol zastępczy zawartości 2">
            <a:extLst>
              <a:ext uri="{FF2B5EF4-FFF2-40B4-BE49-F238E27FC236}">
                <a16:creationId xmlns:a16="http://schemas.microsoft.com/office/drawing/2014/main" id="{A3BB7F3C-5FBA-42C3-B282-7A7921B56F00}"/>
              </a:ext>
            </a:extLst>
          </p:cNvPr>
          <p:cNvSpPr>
            <a:spLocks noGrp="1"/>
          </p:cNvSpPr>
          <p:nvPr>
            <p:ph idx="1"/>
          </p:nvPr>
        </p:nvSpPr>
        <p:spPr>
          <a:xfrm>
            <a:off x="1141412" y="1863090"/>
            <a:ext cx="10574337" cy="4652010"/>
          </a:xfrm>
        </p:spPr>
        <p:txBody>
          <a:bodyPr>
            <a:normAutofit/>
          </a:bodyPr>
          <a:lstStyle/>
          <a:p>
            <a:r>
              <a:rPr lang="pl-PL" dirty="0"/>
              <a:t>DOWODY NIELEGALNE to dowody uzyskane wbrew przepisom prawa (m.in. wbrew zakazom dowodowym, ale nie tylko),</a:t>
            </a:r>
          </a:p>
          <a:p>
            <a:r>
              <a:rPr lang="pl-PL" dirty="0"/>
              <a:t>dowody BEZPOŚREDNIO a dowody POŚREDNIO NIELEGALNE,</a:t>
            </a:r>
          </a:p>
          <a:p>
            <a:r>
              <a:rPr lang="pl-PL" dirty="0"/>
              <a:t>dowód POŚREDNIO nielegalny to dowód uzyskany dzięki dowodowi BEZPOŚREDNIO nielegalnemu np. świadek przesłuchiwany w warunkach wyłączających swobodę wypowiedzi wyjawia miejsce ukrycia dowodu rzeczowego; uzyskany następnie wskutek legalnej czynności przeszukania dowód rzeczowy jest pośrednio nielegalny,</a:t>
            </a:r>
          </a:p>
          <a:p>
            <a:r>
              <a:rPr lang="pl-PL" dirty="0"/>
              <a:t>brak przepisu </a:t>
            </a:r>
            <a:r>
              <a:rPr lang="pl-PL" i="1" dirty="0"/>
              <a:t>expressis verbis </a:t>
            </a:r>
            <a:r>
              <a:rPr lang="pl-PL" dirty="0"/>
              <a:t>przewidującego niedopuszczalność takich dowodów.</a:t>
            </a:r>
            <a:endParaRPr lang="de-DE" dirty="0"/>
          </a:p>
        </p:txBody>
      </p:sp>
    </p:spTree>
    <p:extLst>
      <p:ext uri="{BB962C8B-B14F-4D97-AF65-F5344CB8AC3E}">
        <p14:creationId xmlns:p14="http://schemas.microsoft.com/office/powerpoint/2010/main" val="1956568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4" name="Obraz 3"/>
          <p:cNvPicPr>
            <a:picLocks noChangeAspect="1"/>
          </p:cNvPicPr>
          <p:nvPr/>
        </p:nvPicPr>
        <p:blipFill rotWithShape="1">
          <a:blip r:embed="rId2">
            <a:extLst>
              <a:ext uri="{28A0092B-C50C-407E-A947-70E740481C1C}">
                <a14:useLocalDpi xmlns:a14="http://schemas.microsoft.com/office/drawing/2010/main" val="0"/>
              </a:ext>
            </a:extLst>
          </a:blip>
          <a:srcRect r="43609"/>
          <a:stretch/>
        </p:blipFill>
        <p:spPr>
          <a:xfrm>
            <a:off x="0" y="0"/>
            <a:ext cx="6227180" cy="6858000"/>
          </a:xfrm>
          <a:prstGeom prst="rect">
            <a:avLst/>
          </a:prstGeom>
        </p:spPr>
      </p:pic>
      <p:pic>
        <p:nvPicPr>
          <p:cNvPr id="6" name="Obraz 5"/>
          <p:cNvPicPr>
            <a:picLocks noChangeAspect="1"/>
          </p:cNvPicPr>
          <p:nvPr/>
        </p:nvPicPr>
        <p:blipFill rotWithShape="1">
          <a:blip r:embed="rId3">
            <a:extLst>
              <a:ext uri="{28A0092B-C50C-407E-A947-70E740481C1C}">
                <a14:useLocalDpi xmlns:a14="http://schemas.microsoft.com/office/drawing/2010/main" val="0"/>
              </a:ext>
            </a:extLst>
          </a:blip>
          <a:srcRect l="19160" t="1350" r="21604" b="-1350"/>
          <a:stretch/>
        </p:blipFill>
        <p:spPr>
          <a:xfrm>
            <a:off x="6094412" y="0"/>
            <a:ext cx="6089167" cy="6953955"/>
          </a:xfrm>
          <a:prstGeom prst="rect">
            <a:avLst/>
          </a:prstGeom>
        </p:spPr>
      </p:pic>
      <p:sp>
        <p:nvSpPr>
          <p:cNvPr id="3" name="pole tekstowe 2">
            <a:extLst>
              <a:ext uri="{FF2B5EF4-FFF2-40B4-BE49-F238E27FC236}">
                <a16:creationId xmlns:a16="http://schemas.microsoft.com/office/drawing/2014/main" id="{E5FE3C17-6B34-4C1C-8692-FD90780E24A9}"/>
              </a:ext>
            </a:extLst>
          </p:cNvPr>
          <p:cNvSpPr txBox="1"/>
          <p:nvPr/>
        </p:nvSpPr>
        <p:spPr>
          <a:xfrm>
            <a:off x="818475" y="5844150"/>
            <a:ext cx="4590230" cy="707886"/>
          </a:xfrm>
          <a:prstGeom prst="rect">
            <a:avLst/>
          </a:prstGeom>
          <a:noFill/>
        </p:spPr>
        <p:txBody>
          <a:bodyPr wrap="square" rtlCol="0">
            <a:spAutoFit/>
          </a:bodyPr>
          <a:lstStyle/>
          <a:p>
            <a:r>
              <a:rPr lang="pl-PL" sz="4000" dirty="0" err="1"/>
              <a:t>silver</a:t>
            </a:r>
            <a:r>
              <a:rPr lang="pl-PL" sz="4000" dirty="0"/>
              <a:t> </a:t>
            </a:r>
            <a:r>
              <a:rPr lang="pl-PL" sz="4000" dirty="0" err="1"/>
              <a:t>platter</a:t>
            </a:r>
            <a:r>
              <a:rPr lang="pl-PL" sz="4000" dirty="0"/>
              <a:t> </a:t>
            </a:r>
            <a:r>
              <a:rPr lang="pl-PL" sz="4000" dirty="0" err="1"/>
              <a:t>doctrine</a:t>
            </a:r>
            <a:endParaRPr lang="de-DE" sz="4000" dirty="0"/>
          </a:p>
        </p:txBody>
      </p:sp>
      <p:sp>
        <p:nvSpPr>
          <p:cNvPr id="7" name="pole tekstowe 6">
            <a:extLst>
              <a:ext uri="{FF2B5EF4-FFF2-40B4-BE49-F238E27FC236}">
                <a16:creationId xmlns:a16="http://schemas.microsoft.com/office/drawing/2014/main" id="{B1F62A0E-C5B2-4A6A-81B4-3036713581FA}"/>
              </a:ext>
            </a:extLst>
          </p:cNvPr>
          <p:cNvSpPr txBox="1"/>
          <p:nvPr/>
        </p:nvSpPr>
        <p:spPr>
          <a:xfrm>
            <a:off x="6309360" y="5844150"/>
            <a:ext cx="5589270" cy="707886"/>
          </a:xfrm>
          <a:prstGeom prst="rect">
            <a:avLst/>
          </a:prstGeom>
          <a:noFill/>
        </p:spPr>
        <p:txBody>
          <a:bodyPr wrap="square" rtlCol="0">
            <a:spAutoFit/>
          </a:bodyPr>
          <a:lstStyle/>
          <a:p>
            <a:r>
              <a:rPr lang="pl-PL" sz="4000" dirty="0" err="1"/>
              <a:t>fruits</a:t>
            </a:r>
            <a:r>
              <a:rPr lang="pl-PL" sz="4000" dirty="0"/>
              <a:t> of the </a:t>
            </a:r>
            <a:r>
              <a:rPr lang="pl-PL" sz="4000" dirty="0" err="1"/>
              <a:t>poisonous</a:t>
            </a:r>
            <a:r>
              <a:rPr lang="pl-PL" sz="4000" dirty="0"/>
              <a:t> </a:t>
            </a:r>
            <a:r>
              <a:rPr lang="pl-PL" sz="4000" dirty="0" err="1"/>
              <a:t>tree</a:t>
            </a:r>
            <a:endParaRPr lang="de-DE" sz="4000" dirty="0"/>
          </a:p>
        </p:txBody>
      </p:sp>
      <p:sp>
        <p:nvSpPr>
          <p:cNvPr id="5" name="pole tekstowe 4">
            <a:extLst>
              <a:ext uri="{FF2B5EF4-FFF2-40B4-BE49-F238E27FC236}">
                <a16:creationId xmlns:a16="http://schemas.microsoft.com/office/drawing/2014/main" id="{AA43BCA6-AB7F-4495-A0A8-52B4323B74BF}"/>
              </a:ext>
            </a:extLst>
          </p:cNvPr>
          <p:cNvSpPr txBox="1"/>
          <p:nvPr/>
        </p:nvSpPr>
        <p:spPr>
          <a:xfrm>
            <a:off x="-8421" y="216599"/>
            <a:ext cx="12192000" cy="1754326"/>
          </a:xfrm>
          <a:prstGeom prst="rect">
            <a:avLst/>
          </a:prstGeom>
          <a:solidFill>
            <a:schemeClr val="tx1"/>
          </a:solidFill>
        </p:spPr>
        <p:txBody>
          <a:bodyPr wrap="square" rtlCol="0">
            <a:spAutoFit/>
          </a:bodyPr>
          <a:lstStyle/>
          <a:p>
            <a:pPr algn="just"/>
            <a:r>
              <a:rPr lang="pl-PL" dirty="0">
                <a:solidFill>
                  <a:schemeClr val="bg1"/>
                </a:solidFill>
              </a:rPr>
              <a:t>Dwie koncepcje wykreowane w orzecznictwie Sądu Najwyższego USA: według pierwszej sąd otrzymuje wszelkie dowody „na srebrnej tacy” i nie jest istotne, czy zostały uzyskane z naruszeniem prawa; według drugiej eliminacji podlegają nawet te dowody, które tylko pośrednio zostały zdobyte nielegalnie. </a:t>
            </a:r>
          </a:p>
          <a:p>
            <a:pPr algn="just"/>
            <a:r>
              <a:rPr lang="pl-PL" dirty="0">
                <a:solidFill>
                  <a:schemeClr val="bg1"/>
                </a:solidFill>
              </a:rPr>
              <a:t>UWAGA! Koncepcja owoców zatrutego drzewa </a:t>
            </a:r>
            <a:r>
              <a:rPr lang="pl-PL" b="1" u="sng" dirty="0">
                <a:solidFill>
                  <a:schemeClr val="bg1"/>
                </a:solidFill>
              </a:rPr>
              <a:t>nie odnosi się do dowodów bezpośrednio, lecz pośrednio nielegalnych</a:t>
            </a:r>
            <a:r>
              <a:rPr lang="pl-PL" dirty="0">
                <a:solidFill>
                  <a:schemeClr val="bg1"/>
                </a:solidFill>
              </a:rPr>
              <a:t>: nie „owoc” jest zatruty, lecz „drzewo” z którego pochodzi. Bardzo często błędnie utożsamia się tę koncepcję z zakazem wykorzystywania dowodów uzyskanych bezpośrednio w sposób nielegalny.</a:t>
            </a:r>
          </a:p>
        </p:txBody>
      </p:sp>
    </p:spTree>
    <p:extLst>
      <p:ext uri="{BB962C8B-B14F-4D97-AF65-F5344CB8AC3E}">
        <p14:creationId xmlns:p14="http://schemas.microsoft.com/office/powerpoint/2010/main" val="19075599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F80C45-A79A-4CD9-A1D5-B9D8646D70F4}"/>
              </a:ext>
            </a:extLst>
          </p:cNvPr>
          <p:cNvSpPr>
            <a:spLocks noGrp="1"/>
          </p:cNvSpPr>
          <p:nvPr>
            <p:ph type="title"/>
          </p:nvPr>
        </p:nvSpPr>
        <p:spPr/>
        <p:txBody>
          <a:bodyPr/>
          <a:lstStyle/>
          <a:p>
            <a:r>
              <a:rPr lang="pl-PL" dirty="0"/>
              <a:t>Problem dowodów nielegalnych</a:t>
            </a:r>
            <a:endParaRPr lang="de-DE" dirty="0"/>
          </a:p>
        </p:txBody>
      </p:sp>
      <p:sp>
        <p:nvSpPr>
          <p:cNvPr id="3" name="Symbol zastępczy zawartości 2">
            <a:extLst>
              <a:ext uri="{FF2B5EF4-FFF2-40B4-BE49-F238E27FC236}">
                <a16:creationId xmlns:a16="http://schemas.microsoft.com/office/drawing/2014/main" id="{A3BB7F3C-5FBA-42C3-B282-7A7921B56F00}"/>
              </a:ext>
            </a:extLst>
          </p:cNvPr>
          <p:cNvSpPr>
            <a:spLocks noGrp="1"/>
          </p:cNvSpPr>
          <p:nvPr>
            <p:ph idx="1"/>
          </p:nvPr>
        </p:nvSpPr>
        <p:spPr>
          <a:xfrm>
            <a:off x="1141413" y="1863090"/>
            <a:ext cx="10390680" cy="4652010"/>
          </a:xfrm>
        </p:spPr>
        <p:txBody>
          <a:bodyPr>
            <a:normAutofit fontScale="92500" lnSpcReduction="20000"/>
          </a:bodyPr>
          <a:lstStyle/>
          <a:p>
            <a:r>
              <a:rPr lang="pl-PL" dirty="0"/>
              <a:t>Próba wprowadzenia zakazu dowodowego eliminującego niektóre dowody nielegalne   w 2015 r.; art. 168a k.p.k.: </a:t>
            </a:r>
            <a:r>
              <a:rPr lang="pl-PL" i="1" dirty="0"/>
              <a:t>niedopuszczalne jest przeprowadzenie i wykorzystanie dowodu uzyskanego do celów postępowania karnego za pomocą czynu zabronionego, o którym mowa w art. 1 § 1 k.k. </a:t>
            </a:r>
            <a:r>
              <a:rPr lang="pl-PL" dirty="0"/>
              <a:t>(obowiązywał w okresie od 1.7.2015 do 14.4.2016),</a:t>
            </a:r>
          </a:p>
          <a:p>
            <a:r>
              <a:rPr lang="pl-PL" dirty="0"/>
              <a:t>art. 168a k.p.k. w aktualnym brzmieniu: </a:t>
            </a:r>
            <a:r>
              <a:rPr lang="pl-PL" i="1" dirty="0"/>
              <a:t>Dowodu nie można uznać za niedopuszczalny wyłącznie na tej podstawie, że został uzyskany z naruszeniem przepisów postępowania lub za pomocą czynu zabronionego, o którym mowa w art. 1 warunki odpowiedzialności karnej § 1 Kodeksu karnego, chyba że dowód został uzyskany w związku z pełnieniem przez funkcjonariusza publicznego obowiązków służbowych, w wyniku: zabójstwa, umyślnego spowodowania uszczerbku na zdrowiu lub pozbawienia wolności </a:t>
            </a:r>
            <a:r>
              <a:rPr lang="pl-PL" dirty="0">
                <a:solidFill>
                  <a:schemeClr val="tx2"/>
                </a:solidFill>
              </a:rPr>
              <a:t>= wszelkie innego rodzaju naruszenia dozwolone?! </a:t>
            </a:r>
            <a:r>
              <a:rPr lang="pl-PL" dirty="0">
                <a:solidFill>
                  <a:schemeClr val="tx2"/>
                </a:solidFill>
                <a:sym typeface="Wingdings 3" panose="05040102010807070707" pitchFamily="18" charset="2"/>
              </a:rPr>
              <a:t> konieczność prokonstytucyjnej i </a:t>
            </a:r>
            <a:r>
              <a:rPr lang="pl-PL" dirty="0" err="1">
                <a:solidFill>
                  <a:schemeClr val="tx2"/>
                </a:solidFill>
                <a:sym typeface="Wingdings 3" panose="05040102010807070707" pitchFamily="18" charset="2"/>
              </a:rPr>
              <a:t>prokonwencyjnej</a:t>
            </a:r>
            <a:r>
              <a:rPr lang="pl-PL" dirty="0">
                <a:solidFill>
                  <a:schemeClr val="tx2"/>
                </a:solidFill>
                <a:sym typeface="Wingdings 3" panose="05040102010807070707" pitchFamily="18" charset="2"/>
              </a:rPr>
              <a:t> wykładni (art. 7 Konstytucji RP) – zob. m.in. </a:t>
            </a:r>
            <a:r>
              <a:rPr lang="pl-PL" b="1" dirty="0">
                <a:solidFill>
                  <a:schemeClr val="tx2"/>
                </a:solidFill>
                <a:sym typeface="Wingdings 3" panose="05040102010807070707" pitchFamily="18" charset="2"/>
              </a:rPr>
              <a:t>wyrok SA we Wrocławiu z 27.4.2017 r., sygn. akt         II </a:t>
            </a:r>
            <a:r>
              <a:rPr lang="pl-PL" b="1" dirty="0" err="1">
                <a:solidFill>
                  <a:schemeClr val="tx2"/>
                </a:solidFill>
                <a:sym typeface="Wingdings 3" panose="05040102010807070707" pitchFamily="18" charset="2"/>
              </a:rPr>
              <a:t>AKa</a:t>
            </a:r>
            <a:r>
              <a:rPr lang="pl-PL" b="1" dirty="0">
                <a:solidFill>
                  <a:schemeClr val="tx2"/>
                </a:solidFill>
                <a:sym typeface="Wingdings 3" panose="05040102010807070707" pitchFamily="18" charset="2"/>
              </a:rPr>
              <a:t> 213/16</a:t>
            </a:r>
            <a:r>
              <a:rPr lang="pl-PL" dirty="0">
                <a:solidFill>
                  <a:schemeClr val="tx2"/>
                </a:solidFill>
                <a:sym typeface="Wingdings 3" panose="05040102010807070707" pitchFamily="18" charset="2"/>
              </a:rPr>
              <a:t> </a:t>
            </a:r>
            <a:endParaRPr lang="de-DE" dirty="0">
              <a:solidFill>
                <a:schemeClr val="tx2"/>
              </a:solidFill>
            </a:endParaRPr>
          </a:p>
        </p:txBody>
      </p:sp>
    </p:spTree>
    <p:extLst>
      <p:ext uri="{BB962C8B-B14F-4D97-AF65-F5344CB8AC3E}">
        <p14:creationId xmlns:p14="http://schemas.microsoft.com/office/powerpoint/2010/main" val="1518244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89A5F66-4994-467C-946D-0D83082E0EAE}"/>
              </a:ext>
            </a:extLst>
          </p:cNvPr>
          <p:cNvSpPr>
            <a:spLocks noGrp="1"/>
          </p:cNvSpPr>
          <p:nvPr>
            <p:ph type="title"/>
          </p:nvPr>
        </p:nvSpPr>
        <p:spPr>
          <a:xfrm>
            <a:off x="1143000" y="1015938"/>
            <a:ext cx="9906000" cy="1094423"/>
          </a:xfrm>
        </p:spPr>
        <p:txBody>
          <a:bodyPr>
            <a:normAutofit/>
          </a:bodyPr>
          <a:lstStyle/>
          <a:p>
            <a:r>
              <a:rPr lang="pl-PL" sz="4800" dirty="0" err="1"/>
              <a:t>DZIĘkuję</a:t>
            </a:r>
            <a:r>
              <a:rPr lang="pl-PL" sz="4800" dirty="0"/>
              <a:t> za uwagę</a:t>
            </a:r>
            <a:endParaRPr lang="de-DE" sz="4800" dirty="0"/>
          </a:p>
        </p:txBody>
      </p:sp>
      <p:sp>
        <p:nvSpPr>
          <p:cNvPr id="6" name="pole tekstowe 5">
            <a:extLst>
              <a:ext uri="{FF2B5EF4-FFF2-40B4-BE49-F238E27FC236}">
                <a16:creationId xmlns:a16="http://schemas.microsoft.com/office/drawing/2014/main" id="{A3705D9C-A017-4379-AE1C-8F290C73BD42}"/>
              </a:ext>
            </a:extLst>
          </p:cNvPr>
          <p:cNvSpPr txBox="1"/>
          <p:nvPr/>
        </p:nvSpPr>
        <p:spPr>
          <a:xfrm>
            <a:off x="1062989" y="2650235"/>
            <a:ext cx="10241280" cy="4062651"/>
          </a:xfrm>
          <a:prstGeom prst="rect">
            <a:avLst/>
          </a:prstGeom>
          <a:noFill/>
        </p:spPr>
        <p:txBody>
          <a:bodyPr wrap="square" rtlCol="0">
            <a:spAutoFit/>
          </a:bodyPr>
          <a:lstStyle/>
          <a:p>
            <a:r>
              <a:rPr lang="pl-PL" sz="2000" dirty="0"/>
              <a:t>ZALECANA LITERATURA:</a:t>
            </a:r>
          </a:p>
          <a:p>
            <a:pPr marL="342900" indent="-342900">
              <a:buFont typeface="Arial" panose="020B0604020202020204" pitchFamily="34" charset="0"/>
              <a:buChar char="•"/>
            </a:pPr>
            <a:r>
              <a:rPr lang="pl-PL" sz="2000" dirty="0"/>
              <a:t>J. Skorupka, </a:t>
            </a:r>
            <a:r>
              <a:rPr lang="pl-PL" sz="2000" i="1" dirty="0"/>
              <a:t>Eliminowanie z procesu karnego dowodu zebranego w sposób sprzeczny z ustawą, </a:t>
            </a:r>
            <a:r>
              <a:rPr lang="pl-PL" sz="2000" dirty="0"/>
              <a:t>Państwo i Prawo 2011, z. 3;</a:t>
            </a:r>
          </a:p>
          <a:p>
            <a:pPr marL="342900" indent="-342900">
              <a:buFont typeface="Arial" panose="020B0604020202020204" pitchFamily="34" charset="0"/>
              <a:buChar char="•"/>
            </a:pPr>
            <a:r>
              <a:rPr lang="pl-PL" sz="2000" dirty="0"/>
              <a:t>M. Wąsek-Wiaderek, </a:t>
            </a:r>
            <a:r>
              <a:rPr lang="pl-PL" sz="2000" i="1" dirty="0"/>
              <a:t>Model zakazów dowodowych z perspektywy Konwencji i orzecznictwa </a:t>
            </a:r>
            <a:r>
              <a:rPr lang="pl-PL" sz="2000" i="1" dirty="0" err="1"/>
              <a:t>ETPCz</a:t>
            </a:r>
            <a:r>
              <a:rPr lang="pl-PL" sz="2000" dirty="0"/>
              <a:t> (w:) </a:t>
            </a:r>
            <a:r>
              <a:rPr lang="pl-PL" sz="2000" i="1" dirty="0"/>
              <a:t>Nowe spojrzenie na model zakazów dowodowych w procesie karnym</a:t>
            </a:r>
            <a:r>
              <a:rPr lang="pl-PL" sz="2000" dirty="0"/>
              <a:t>, red. J. Skorupka, A. Drozd, Warszawa 2015,</a:t>
            </a:r>
          </a:p>
          <a:p>
            <a:pPr marL="342900" indent="-342900">
              <a:buFont typeface="Arial" panose="020B0604020202020204" pitchFamily="34" charset="0"/>
              <a:buChar char="•"/>
            </a:pPr>
            <a:r>
              <a:rPr lang="pl-PL" sz="2000" dirty="0"/>
              <a:t>Z. Kwiatkowski, </a:t>
            </a:r>
            <a:r>
              <a:rPr lang="pl-PL" sz="2000" i="1" dirty="0"/>
              <a:t>Model zakazów dowodowych de lege lata w polskim procesie karnym </a:t>
            </a:r>
            <a:r>
              <a:rPr lang="pl-PL" sz="2000" dirty="0"/>
              <a:t>(w:) </a:t>
            </a:r>
            <a:r>
              <a:rPr lang="pl-PL" sz="2000" i="1" dirty="0"/>
              <a:t>Nowe spojrzenie na model zakazów dowodowych w procesie karnym</a:t>
            </a:r>
            <a:r>
              <a:rPr lang="pl-PL" sz="2000" dirty="0"/>
              <a:t>, red. J. Skorupka, A. Drozd, Warszawa 2015.</a:t>
            </a:r>
          </a:p>
          <a:p>
            <a:pPr marL="342900" indent="-342900">
              <a:buFont typeface="Arial" panose="020B0604020202020204" pitchFamily="34" charset="0"/>
              <a:buChar char="•"/>
            </a:pPr>
            <a:r>
              <a:rPr lang="pl-PL" sz="2000" dirty="0"/>
              <a:t>W. Jasiński, </a:t>
            </a:r>
            <a:r>
              <a:rPr lang="pl-PL" sz="2000" i="1" dirty="0"/>
              <a:t>Nielegalnie uzyskane dowody w procesie karnym. W poszukiwaniu optymalnego rozwiązania</a:t>
            </a:r>
            <a:r>
              <a:rPr lang="pl-PL" sz="2000" dirty="0"/>
              <a:t>, Warszawa 2019.</a:t>
            </a:r>
          </a:p>
          <a:p>
            <a:pPr marL="342900" indent="-342900">
              <a:buFont typeface="Arial" panose="020B0604020202020204" pitchFamily="34" charset="0"/>
              <a:buChar char="•"/>
            </a:pPr>
            <a:endParaRPr lang="pl-PL" sz="2000" dirty="0"/>
          </a:p>
          <a:p>
            <a:endParaRPr lang="de-DE" dirty="0"/>
          </a:p>
        </p:txBody>
      </p:sp>
    </p:spTree>
    <p:extLst>
      <p:ext uri="{BB962C8B-B14F-4D97-AF65-F5344CB8AC3E}">
        <p14:creationId xmlns:p14="http://schemas.microsoft.com/office/powerpoint/2010/main" val="3736768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trzałka: w lewo 16">
            <a:extLst>
              <a:ext uri="{FF2B5EF4-FFF2-40B4-BE49-F238E27FC236}">
                <a16:creationId xmlns:a16="http://schemas.microsoft.com/office/drawing/2014/main" id="{1803E952-D8DA-4872-87E1-90F64F6BD2E1}"/>
              </a:ext>
            </a:extLst>
          </p:cNvPr>
          <p:cNvSpPr/>
          <p:nvPr/>
        </p:nvSpPr>
        <p:spPr>
          <a:xfrm>
            <a:off x="7211156" y="1661074"/>
            <a:ext cx="4980842" cy="3535852"/>
          </a:xfrm>
          <a:prstGeom prst="leftArrow">
            <a:avLst/>
          </a:prstGeom>
          <a:ln/>
        </p:spPr>
        <p:style>
          <a:lnRef idx="3">
            <a:schemeClr val="lt1"/>
          </a:lnRef>
          <a:fillRef idx="1">
            <a:schemeClr val="accent3"/>
          </a:fillRef>
          <a:effectRef idx="1">
            <a:schemeClr val="accent3"/>
          </a:effectRef>
          <a:fontRef idx="minor">
            <a:schemeClr val="lt1"/>
          </a:fontRef>
        </p:style>
        <p:txBody>
          <a:bodyPr rtlCol="0" anchor="ctr"/>
          <a:lstStyle/>
          <a:p>
            <a:pPr algn="ctr"/>
            <a:endParaRPr lang="de-DE"/>
          </a:p>
        </p:txBody>
      </p:sp>
      <p:sp>
        <p:nvSpPr>
          <p:cNvPr id="2" name="Tytuł 1">
            <a:extLst>
              <a:ext uri="{FF2B5EF4-FFF2-40B4-BE49-F238E27FC236}">
                <a16:creationId xmlns:a16="http://schemas.microsoft.com/office/drawing/2014/main" id="{E492C1C4-9C76-45F3-86A0-A9F04AE3F549}"/>
              </a:ext>
            </a:extLst>
          </p:cNvPr>
          <p:cNvSpPr>
            <a:spLocks noGrp="1"/>
          </p:cNvSpPr>
          <p:nvPr>
            <p:ph type="title"/>
          </p:nvPr>
        </p:nvSpPr>
        <p:spPr>
          <a:xfrm>
            <a:off x="1097279" y="286603"/>
            <a:ext cx="10035541" cy="1450757"/>
          </a:xfrm>
        </p:spPr>
        <p:txBody>
          <a:bodyPr/>
          <a:lstStyle/>
          <a:p>
            <a:r>
              <a:rPr lang="pl-PL" dirty="0"/>
              <a:t>konflikt wartości w procesie dowodzenia</a:t>
            </a:r>
            <a:endParaRPr lang="de-DE" dirty="0"/>
          </a:p>
        </p:txBody>
      </p:sp>
      <p:sp>
        <p:nvSpPr>
          <p:cNvPr id="7" name="Symbol zastępczy zawartości 5">
            <a:extLst>
              <a:ext uri="{FF2B5EF4-FFF2-40B4-BE49-F238E27FC236}">
                <a16:creationId xmlns:a16="http://schemas.microsoft.com/office/drawing/2014/main" id="{C943A97B-A321-4825-84B4-4700325F4057}"/>
              </a:ext>
            </a:extLst>
          </p:cNvPr>
          <p:cNvSpPr txBox="1">
            <a:spLocks/>
          </p:cNvSpPr>
          <p:nvPr/>
        </p:nvSpPr>
        <p:spPr>
          <a:xfrm>
            <a:off x="8044374" y="2712763"/>
            <a:ext cx="4215031" cy="1508760"/>
          </a:xfrm>
          <a:prstGeom prst="rect">
            <a:avLst/>
          </a:prstGeom>
        </p:spPr>
        <p:txBody>
          <a:bodyPr>
            <a:normAutofit/>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Font typeface="Arial" panose="020B0604020202020204" pitchFamily="34" charset="0"/>
              <a:buNone/>
            </a:pPr>
            <a:r>
              <a:rPr lang="pl-PL" dirty="0"/>
              <a:t>Respektowanie podstawowych praw i wolności uczestników postępowania</a:t>
            </a:r>
          </a:p>
        </p:txBody>
      </p:sp>
      <p:graphicFrame>
        <p:nvGraphicFramePr>
          <p:cNvPr id="16" name="Diagram 15">
            <a:extLst>
              <a:ext uri="{FF2B5EF4-FFF2-40B4-BE49-F238E27FC236}">
                <a16:creationId xmlns:a16="http://schemas.microsoft.com/office/drawing/2014/main" id="{1A01194D-B0E9-4C9F-AFA7-3BAB94D71FAD}"/>
              </a:ext>
            </a:extLst>
          </p:cNvPr>
          <p:cNvGraphicFramePr/>
          <p:nvPr>
            <p:extLst>
              <p:ext uri="{D42A27DB-BD31-4B8C-83A1-F6EECF244321}">
                <p14:modId xmlns:p14="http://schemas.microsoft.com/office/powerpoint/2010/main" val="1500553522"/>
              </p:ext>
            </p:extLst>
          </p:nvPr>
        </p:nvGraphicFramePr>
        <p:xfrm>
          <a:off x="-1" y="1451610"/>
          <a:ext cx="7143750" cy="39547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8" name="Wybuch: 14 punktów 17">
            <a:extLst>
              <a:ext uri="{FF2B5EF4-FFF2-40B4-BE49-F238E27FC236}">
                <a16:creationId xmlns:a16="http://schemas.microsoft.com/office/drawing/2014/main" id="{A4166D53-7731-49EC-B4EC-1C9906462767}"/>
              </a:ext>
            </a:extLst>
          </p:cNvPr>
          <p:cNvSpPr/>
          <p:nvPr/>
        </p:nvSpPr>
        <p:spPr>
          <a:xfrm>
            <a:off x="6377939" y="2606894"/>
            <a:ext cx="1531620" cy="1667926"/>
          </a:xfrm>
          <a:prstGeom prst="irregularSeal2">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de-DE"/>
          </a:p>
        </p:txBody>
      </p:sp>
      <p:sp>
        <p:nvSpPr>
          <p:cNvPr id="19" name="pole tekstowe 18">
            <a:extLst>
              <a:ext uri="{FF2B5EF4-FFF2-40B4-BE49-F238E27FC236}">
                <a16:creationId xmlns:a16="http://schemas.microsoft.com/office/drawing/2014/main" id="{19989F21-0068-4F9F-AAE5-6A4299CF5126}"/>
              </a:ext>
            </a:extLst>
          </p:cNvPr>
          <p:cNvSpPr txBox="1"/>
          <p:nvPr/>
        </p:nvSpPr>
        <p:spPr>
          <a:xfrm>
            <a:off x="6926579" y="5248186"/>
            <a:ext cx="5120641" cy="1600438"/>
          </a:xfrm>
          <a:prstGeom prst="rect">
            <a:avLst/>
          </a:prstGeom>
          <a:noFill/>
        </p:spPr>
        <p:txBody>
          <a:bodyPr wrap="square" rtlCol="0">
            <a:spAutoFit/>
          </a:bodyPr>
          <a:lstStyle/>
          <a:p>
            <a:r>
              <a:rPr lang="pl-PL" sz="2000" dirty="0"/>
              <a:t>ZAKAZY DOWODOWE chronią m.in. wolność, godność, bezpieczeństwo indywidualne              i publiczne, prywatność oraz zaufanie do przedstawicieli zawodów zaufania publicznego.</a:t>
            </a:r>
          </a:p>
          <a:p>
            <a:endParaRPr lang="de-DE" dirty="0"/>
          </a:p>
        </p:txBody>
      </p:sp>
      <p:sp>
        <p:nvSpPr>
          <p:cNvPr id="20" name="pole tekstowe 19">
            <a:extLst>
              <a:ext uri="{FF2B5EF4-FFF2-40B4-BE49-F238E27FC236}">
                <a16:creationId xmlns:a16="http://schemas.microsoft.com/office/drawing/2014/main" id="{036F14BB-9BC4-4078-8451-670F851FA53C}"/>
              </a:ext>
            </a:extLst>
          </p:cNvPr>
          <p:cNvSpPr txBox="1"/>
          <p:nvPr/>
        </p:nvSpPr>
        <p:spPr>
          <a:xfrm>
            <a:off x="1474470" y="5694462"/>
            <a:ext cx="3531870" cy="707886"/>
          </a:xfrm>
          <a:prstGeom prst="rect">
            <a:avLst/>
          </a:prstGeom>
          <a:noFill/>
        </p:spPr>
        <p:txBody>
          <a:bodyPr wrap="square" rtlCol="0">
            <a:spAutoFit/>
          </a:bodyPr>
          <a:lstStyle/>
          <a:p>
            <a:r>
              <a:rPr lang="pl-PL" sz="2000" dirty="0"/>
              <a:t>ZASADA PRAWDY MATERIALNEJ </a:t>
            </a:r>
          </a:p>
          <a:p>
            <a:r>
              <a:rPr lang="pl-PL" sz="2000" dirty="0"/>
              <a:t>– ART. 2 § 2 KPK</a:t>
            </a:r>
            <a:endParaRPr lang="de-DE" sz="2000" dirty="0"/>
          </a:p>
        </p:txBody>
      </p:sp>
    </p:spTree>
    <p:extLst>
      <p:ext uri="{BB962C8B-B14F-4D97-AF65-F5344CB8AC3E}">
        <p14:creationId xmlns:p14="http://schemas.microsoft.com/office/powerpoint/2010/main" val="21025852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FA8EA4-B64D-4DE6-AC72-9FC6BD1DB226}"/>
              </a:ext>
            </a:extLst>
          </p:cNvPr>
          <p:cNvSpPr>
            <a:spLocks noGrp="1"/>
          </p:cNvSpPr>
          <p:nvPr>
            <p:ph type="title"/>
          </p:nvPr>
        </p:nvSpPr>
        <p:spPr>
          <a:xfrm>
            <a:off x="1141413" y="561368"/>
            <a:ext cx="9905998" cy="1478570"/>
          </a:xfrm>
        </p:spPr>
        <p:txBody>
          <a:bodyPr/>
          <a:lstStyle/>
          <a:p>
            <a:r>
              <a:rPr lang="pl-PL" dirty="0"/>
              <a:t>Pojęcie zakazów dowodowych</a:t>
            </a:r>
            <a:endParaRPr lang="de-DE" dirty="0"/>
          </a:p>
        </p:txBody>
      </p:sp>
      <p:pic>
        <p:nvPicPr>
          <p:cNvPr id="5" name="Picture 2" descr="https://www.leo-bw.de/media/ubt_portraits/current/delivered/images/22/23822.jpg">
            <a:extLst>
              <a:ext uri="{FF2B5EF4-FFF2-40B4-BE49-F238E27FC236}">
                <a16:creationId xmlns:a16="http://schemas.microsoft.com/office/drawing/2014/main" id="{CAE32085-82EF-4077-91EF-AD1F75E7D4A0}"/>
              </a:ext>
            </a:extLst>
          </p:cNvPr>
          <p:cNvPicPr>
            <a:picLocks noGrp="1" noChangeAspect="1" noChangeArrowheads="1"/>
          </p:cNvPicPr>
          <p:nvPr>
            <p:ph idx="1"/>
          </p:nvPr>
        </p:nvPicPr>
        <p:blipFill rotWithShape="1">
          <a:blip r:embed="rId2">
            <a:grayscl/>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36068" t="15021" r="28985" b="28102"/>
          <a:stretch/>
        </p:blipFill>
        <p:spPr bwMode="auto">
          <a:xfrm>
            <a:off x="9425650" y="0"/>
            <a:ext cx="276635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Symbol zastępczy zawartości 2">
            <a:extLst>
              <a:ext uri="{FF2B5EF4-FFF2-40B4-BE49-F238E27FC236}">
                <a16:creationId xmlns:a16="http://schemas.microsoft.com/office/drawing/2014/main" id="{3172C39B-BDB5-4262-8D26-DACF61B7ED53}"/>
              </a:ext>
            </a:extLst>
          </p:cNvPr>
          <p:cNvSpPr>
            <a:spLocks noGrp="1"/>
          </p:cNvSpPr>
          <p:nvPr/>
        </p:nvSpPr>
        <p:spPr>
          <a:xfrm>
            <a:off x="1141413" y="1897380"/>
            <a:ext cx="8082598" cy="4606290"/>
          </a:xfrm>
          <a:prstGeom prst="rect">
            <a:avLst/>
          </a:prstGeom>
        </p:spPr>
        <p:txBody>
          <a:bodyPr vert="horz" lIns="0" tIns="45720" rIns="0" bIns="45720" rtlCol="0">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Clr>
                <a:schemeClr val="tx1"/>
              </a:buClr>
              <a:buFont typeface="Wingdings" panose="05000000000000000000" pitchFamily="2" charset="2"/>
              <a:buChar char="§"/>
            </a:pPr>
            <a:r>
              <a:rPr lang="pl-PL" sz="2400" dirty="0"/>
              <a:t> E. </a:t>
            </a:r>
            <a:r>
              <a:rPr lang="pl-PL" sz="2400" dirty="0" err="1"/>
              <a:t>Beling</a:t>
            </a:r>
            <a:r>
              <a:rPr lang="pl-PL" sz="2400" dirty="0"/>
              <a:t>, praca pt. </a:t>
            </a:r>
            <a:r>
              <a:rPr lang="de-DE" sz="2400" i="1" dirty="0"/>
              <a:t>Die Beweisverbote als Grenzen der Wahrheitserforschung im Strafprozess</a:t>
            </a:r>
            <a:r>
              <a:rPr lang="pl-PL" sz="2400" i="1" dirty="0"/>
              <a:t> (</a:t>
            </a:r>
            <a:r>
              <a:rPr lang="pl-PL" sz="2400" dirty="0"/>
              <a:t>Zakazy dowodowe jako granice poszukiwania prawdy w procesie karnym</a:t>
            </a:r>
            <a:r>
              <a:rPr lang="pl-PL" sz="2400" i="1" dirty="0"/>
              <a:t>) </a:t>
            </a:r>
            <a:r>
              <a:rPr lang="pl-PL" sz="2400" dirty="0"/>
              <a:t>wydana po raz pierwszy we Wrocławiu w 1903 r.,</a:t>
            </a:r>
          </a:p>
          <a:p>
            <a:pPr>
              <a:buClr>
                <a:schemeClr val="tx1"/>
              </a:buClr>
              <a:buFont typeface="Wingdings" panose="05000000000000000000" pitchFamily="2" charset="2"/>
              <a:buChar char="§"/>
            </a:pPr>
            <a:r>
              <a:rPr lang="pl-PL" sz="2400" dirty="0"/>
              <a:t> </a:t>
            </a:r>
            <a:r>
              <a:rPr lang="pl-PL" sz="2400" i="1" dirty="0"/>
              <a:t>Zakaz dowodowy jest to wynikająca z ustawy niemożność przeprowadzenia określonego dowodu </a:t>
            </a:r>
            <a:r>
              <a:rPr lang="pl-PL" sz="2400" dirty="0"/>
              <a:t>(L. Schaff),</a:t>
            </a:r>
          </a:p>
          <a:p>
            <a:pPr>
              <a:buClr>
                <a:schemeClr val="tx1"/>
              </a:buClr>
              <a:buFont typeface="Wingdings" panose="05000000000000000000" pitchFamily="2" charset="2"/>
              <a:buChar char="§"/>
            </a:pPr>
            <a:r>
              <a:rPr lang="pl-PL" sz="2400" dirty="0"/>
              <a:t> </a:t>
            </a:r>
            <a:r>
              <a:rPr lang="pl-PL" sz="2400" i="1" dirty="0"/>
              <a:t>Zakazy dowodowe to normy zabraniające przeprowadzania dowodu w określonych warunkach lub stwarzające ograniczenia     w pozyskiwaniu dowodów </a:t>
            </a:r>
            <a:r>
              <a:rPr lang="pl-PL" sz="2400" dirty="0"/>
              <a:t>(M. Cieślak),</a:t>
            </a:r>
          </a:p>
          <a:p>
            <a:pPr>
              <a:buClr>
                <a:schemeClr val="tx1"/>
              </a:buClr>
              <a:buFont typeface="Wingdings" panose="05000000000000000000" pitchFamily="2" charset="2"/>
              <a:buChar char="§"/>
            </a:pPr>
            <a:r>
              <a:rPr lang="pl-PL" sz="2400" dirty="0"/>
              <a:t> </a:t>
            </a:r>
            <a:r>
              <a:rPr lang="pl-PL" sz="2400" i="1" dirty="0"/>
              <a:t>Zakazy dowodowe to przepisy prawne wyłączające dowodzenie określonych faktów (tezy dowodowej) oraz wyłączające lub ograniczające wprowadzenie, przeprowadzenie i wykorzystywanie pewnych dowodów w procesie karnym </a:t>
            </a:r>
            <a:r>
              <a:rPr lang="pl-PL" sz="2400" dirty="0"/>
              <a:t>(Z. Kwiatkowski).</a:t>
            </a:r>
          </a:p>
          <a:p>
            <a:pPr>
              <a:buClr>
                <a:schemeClr val="tx1"/>
              </a:buClr>
              <a:buFont typeface="Wingdings" panose="05000000000000000000" pitchFamily="2" charset="2"/>
              <a:buChar char="§"/>
            </a:pPr>
            <a:endParaRPr lang="pl-PL" sz="2400" dirty="0"/>
          </a:p>
          <a:p>
            <a:pPr>
              <a:buClr>
                <a:schemeClr val="tx1"/>
              </a:buClr>
              <a:buFont typeface="Wingdings" panose="05000000000000000000" pitchFamily="2" charset="2"/>
              <a:buChar char="§"/>
            </a:pPr>
            <a:endParaRPr lang="pl-PL" sz="2800" dirty="0"/>
          </a:p>
        </p:txBody>
      </p:sp>
      <p:sp>
        <p:nvSpPr>
          <p:cNvPr id="7" name="pole tekstowe 6">
            <a:extLst>
              <a:ext uri="{FF2B5EF4-FFF2-40B4-BE49-F238E27FC236}">
                <a16:creationId xmlns:a16="http://schemas.microsoft.com/office/drawing/2014/main" id="{F04B20C2-3FEE-41E5-BA36-72483EF09B5E}"/>
              </a:ext>
            </a:extLst>
          </p:cNvPr>
          <p:cNvSpPr txBox="1"/>
          <p:nvPr/>
        </p:nvSpPr>
        <p:spPr>
          <a:xfrm>
            <a:off x="9425650" y="6027003"/>
            <a:ext cx="2766350" cy="769441"/>
          </a:xfrm>
          <a:prstGeom prst="rect">
            <a:avLst/>
          </a:prstGeom>
          <a:noFill/>
        </p:spPr>
        <p:txBody>
          <a:bodyPr wrap="square" rtlCol="0">
            <a:spAutoFit/>
          </a:bodyPr>
          <a:lstStyle/>
          <a:p>
            <a:r>
              <a:rPr lang="pl-PL" sz="2400" dirty="0">
                <a:solidFill>
                  <a:schemeClr val="bg1"/>
                </a:solidFill>
              </a:rPr>
              <a:t>Ernst von </a:t>
            </a:r>
            <a:r>
              <a:rPr lang="pl-PL" sz="2400" dirty="0" err="1">
                <a:solidFill>
                  <a:schemeClr val="bg1"/>
                </a:solidFill>
              </a:rPr>
              <a:t>Beling</a:t>
            </a:r>
            <a:endParaRPr lang="pl-PL" sz="2400" dirty="0">
              <a:solidFill>
                <a:schemeClr val="bg1"/>
              </a:solidFill>
            </a:endParaRPr>
          </a:p>
          <a:p>
            <a:r>
              <a:rPr lang="pl-PL" sz="2000" dirty="0">
                <a:solidFill>
                  <a:schemeClr val="bg1"/>
                </a:solidFill>
              </a:rPr>
              <a:t>(1866-1932)</a:t>
            </a:r>
            <a:endParaRPr lang="de-DE" sz="2000" dirty="0">
              <a:solidFill>
                <a:schemeClr val="bg1"/>
              </a:solidFill>
            </a:endParaRPr>
          </a:p>
        </p:txBody>
      </p:sp>
    </p:spTree>
    <p:extLst>
      <p:ext uri="{BB962C8B-B14F-4D97-AF65-F5344CB8AC3E}">
        <p14:creationId xmlns:p14="http://schemas.microsoft.com/office/powerpoint/2010/main" val="1230629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9945B10-80F4-4D44-B287-4B4CDFBEC386}"/>
              </a:ext>
            </a:extLst>
          </p:cNvPr>
          <p:cNvSpPr>
            <a:spLocks noGrp="1"/>
          </p:cNvSpPr>
          <p:nvPr>
            <p:ph type="title"/>
          </p:nvPr>
        </p:nvSpPr>
        <p:spPr/>
        <p:txBody>
          <a:bodyPr/>
          <a:lstStyle/>
          <a:p>
            <a:r>
              <a:rPr lang="pl-PL" dirty="0"/>
              <a:t>Podział zakazów dowodowych</a:t>
            </a:r>
            <a:endParaRPr lang="de-DE" dirty="0"/>
          </a:p>
        </p:txBody>
      </p:sp>
      <p:sp>
        <p:nvSpPr>
          <p:cNvPr id="3" name="Symbol zastępczy zawartości 2">
            <a:extLst>
              <a:ext uri="{FF2B5EF4-FFF2-40B4-BE49-F238E27FC236}">
                <a16:creationId xmlns:a16="http://schemas.microsoft.com/office/drawing/2014/main" id="{C5B08058-C39C-467B-88E1-A03772317906}"/>
              </a:ext>
            </a:extLst>
          </p:cNvPr>
          <p:cNvSpPr>
            <a:spLocks noGrp="1"/>
          </p:cNvSpPr>
          <p:nvPr>
            <p:ph idx="1"/>
          </p:nvPr>
        </p:nvSpPr>
        <p:spPr>
          <a:xfrm>
            <a:off x="1141413" y="2245783"/>
            <a:ext cx="10304498" cy="3343487"/>
          </a:xfrm>
        </p:spPr>
        <p:txBody>
          <a:bodyPr>
            <a:normAutofit/>
          </a:bodyPr>
          <a:lstStyle/>
          <a:p>
            <a:pPr marL="0" indent="0">
              <a:lnSpc>
                <a:spcPct val="150000"/>
              </a:lnSpc>
              <a:buNone/>
            </a:pPr>
            <a:r>
              <a:rPr lang="pl-PL" sz="3200" dirty="0"/>
              <a:t>Zakazy dowodowe to normy zakazujące lub ograniczające:</a:t>
            </a:r>
          </a:p>
          <a:p>
            <a:pPr marL="457200" lvl="1" indent="0">
              <a:lnSpc>
                <a:spcPct val="150000"/>
              </a:lnSpc>
              <a:buNone/>
            </a:pPr>
            <a:r>
              <a:rPr lang="pl-PL" sz="3200" dirty="0"/>
              <a:t>1. dowodzenie określonych faktów (tezy dowodowej),</a:t>
            </a:r>
          </a:p>
          <a:p>
            <a:pPr marL="457200" lvl="1" indent="0">
              <a:lnSpc>
                <a:spcPct val="150000"/>
              </a:lnSpc>
              <a:buNone/>
            </a:pPr>
            <a:r>
              <a:rPr lang="pl-PL" sz="3200" dirty="0"/>
              <a:t>2. wykorzystywanie określonych środków dowodowych,</a:t>
            </a:r>
          </a:p>
          <a:p>
            <a:pPr marL="457200" lvl="1" indent="0">
              <a:lnSpc>
                <a:spcPct val="150000"/>
              </a:lnSpc>
              <a:buNone/>
            </a:pPr>
            <a:r>
              <a:rPr lang="pl-PL" sz="3200" dirty="0"/>
              <a:t>3. używanie określonych metod uzyskiwania dowodów.</a:t>
            </a:r>
            <a:r>
              <a:rPr lang="pl-PL" sz="2800" dirty="0"/>
              <a:t> </a:t>
            </a:r>
          </a:p>
          <a:p>
            <a:pPr marL="0" indent="0">
              <a:buNone/>
            </a:pPr>
            <a:endParaRPr lang="pl-PL" sz="2800" dirty="0"/>
          </a:p>
          <a:p>
            <a:pPr>
              <a:buFont typeface="Wingdings" panose="05000000000000000000" pitchFamily="2" charset="2"/>
              <a:buChar char="§"/>
            </a:pPr>
            <a:endParaRPr lang="pl-PL" sz="2800" dirty="0"/>
          </a:p>
          <a:p>
            <a:pPr marL="457200" lvl="1" indent="0">
              <a:buNone/>
            </a:pPr>
            <a:endParaRPr lang="pl-PL" sz="2400" dirty="0"/>
          </a:p>
        </p:txBody>
      </p:sp>
    </p:spTree>
    <p:extLst>
      <p:ext uri="{BB962C8B-B14F-4D97-AF65-F5344CB8AC3E}">
        <p14:creationId xmlns:p14="http://schemas.microsoft.com/office/powerpoint/2010/main" val="24371679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1. Zakazy dowodzenia określonych faktów</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851660"/>
            <a:ext cx="9905999" cy="4709160"/>
          </a:xfrm>
        </p:spPr>
        <p:txBody>
          <a:bodyPr>
            <a:normAutofit/>
          </a:bodyPr>
          <a:lstStyle/>
          <a:p>
            <a:r>
              <a:rPr lang="pl-PL" sz="2800" dirty="0"/>
              <a:t>Są to zakazy dowodowe ZUPEŁNE – (ZUPEŁNIE wyłączają możliwość dowodzenia za pomocą jakichkolwiek dowodów),</a:t>
            </a:r>
          </a:p>
          <a:p>
            <a:r>
              <a:rPr lang="pl-PL" sz="2800" dirty="0"/>
              <a:t>wyłączenie dowodów następuje nie ze względu na źródło lub środek dowodowy, lecz ze względu na to, co ma być dowodzone; innymi słowy ta grupa zakazów odnosi się do faktów, które nie mogą być w procesie karnym dowodzone,</a:t>
            </a:r>
          </a:p>
          <a:p>
            <a:r>
              <a:rPr lang="pl-PL" sz="2800" dirty="0"/>
              <a:t>wszystkie mają charakter BEZWARUNKOWY – nie ma możliwości ich uchylenia.</a:t>
            </a:r>
          </a:p>
          <a:p>
            <a:endParaRPr lang="pl-PL" sz="2800" dirty="0"/>
          </a:p>
          <a:p>
            <a:endParaRPr lang="pl-PL" sz="2800" dirty="0"/>
          </a:p>
          <a:p>
            <a:endParaRPr lang="de-DE" sz="2800" dirty="0"/>
          </a:p>
        </p:txBody>
      </p:sp>
    </p:spTree>
    <p:extLst>
      <p:ext uri="{BB962C8B-B14F-4D97-AF65-F5344CB8AC3E}">
        <p14:creationId xmlns:p14="http://schemas.microsoft.com/office/powerpoint/2010/main" val="1414444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1. Zakazy dowodzenia określonych faktów</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828800"/>
            <a:ext cx="10174288" cy="4926330"/>
          </a:xfrm>
        </p:spPr>
        <p:txBody>
          <a:bodyPr>
            <a:normAutofit fontScale="92500" lnSpcReduction="10000"/>
          </a:bodyPr>
          <a:lstStyle/>
          <a:p>
            <a:r>
              <a:rPr lang="pl-PL" sz="3000" dirty="0"/>
              <a:t>Zakaz ponownego dowodzenia przestępstwa (zasadności lub niezasadności wyroku skazującego za to przestępstwo), za które został uprzednio skazany sprawca popełniający nowe przestępstwo w warunkach recydywy (</a:t>
            </a:r>
            <a:r>
              <a:rPr lang="pl-PL" sz="3000" i="1" dirty="0" err="1"/>
              <a:t>arg</a:t>
            </a:r>
            <a:r>
              <a:rPr lang="pl-PL" sz="3000" i="1" dirty="0"/>
              <a:t>. ex </a:t>
            </a:r>
            <a:r>
              <a:rPr lang="pl-PL" sz="3000" dirty="0"/>
              <a:t>art. 17 § 1 pkt 7 k.p.k.),</a:t>
            </a:r>
          </a:p>
          <a:p>
            <a:r>
              <a:rPr lang="pl-PL" sz="3000" dirty="0"/>
              <a:t>art. 8 § 2 k.p.k. – zakaz dowodzenia faktów ustalonych prawomocnym rozstrzygnięciem innego sądu kształtującym prawo lub stosunek prawny,</a:t>
            </a:r>
          </a:p>
          <a:p>
            <a:r>
              <a:rPr lang="pl-PL" sz="3000" dirty="0"/>
              <a:t>art. 108 § 1 k.p.k. – zakaz dowodzenia przebiegu narady              i głosowania nad orzeczeniem,</a:t>
            </a:r>
          </a:p>
          <a:p>
            <a:endParaRPr lang="pl-PL" sz="2800" dirty="0"/>
          </a:p>
          <a:p>
            <a:endParaRPr lang="de-DE" sz="2800" dirty="0"/>
          </a:p>
        </p:txBody>
      </p:sp>
    </p:spTree>
    <p:extLst>
      <p:ext uri="{BB962C8B-B14F-4D97-AF65-F5344CB8AC3E}">
        <p14:creationId xmlns:p14="http://schemas.microsoft.com/office/powerpoint/2010/main" val="13757035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1. Zakazy dowodzenia określonych faktów</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31670"/>
            <a:ext cx="10345738" cy="4926330"/>
          </a:xfrm>
        </p:spPr>
        <p:txBody>
          <a:bodyPr>
            <a:normAutofit/>
          </a:bodyPr>
          <a:lstStyle/>
          <a:p>
            <a:r>
              <a:rPr lang="pl-PL" sz="2800" dirty="0"/>
              <a:t>art. 186 § 1 k.p.k. – zakaz dowodzenia treści zeznań złożonych przez świadka, który skorzystał z prawa odmowy składania zeznań albo został zwolniony z obowiązku zeznawania,</a:t>
            </a:r>
          </a:p>
          <a:p>
            <a:r>
              <a:rPr lang="pl-PL" sz="2800" dirty="0"/>
              <a:t>art. 14 ust. 1 i 4 ustawy o świadku koronnym – zakaz przeprowadzania czynności dowodowych zmierzających do ujawnienia okoliczności dotyczących objęcia ochroną osobistą świadka koronnego lub osobę mu najbliższą oraz uzyskiwania przez te osoby pomocy w zakresie zmiany miejsca pobytu lub zatrudnienia.</a:t>
            </a:r>
          </a:p>
          <a:p>
            <a:endParaRPr lang="de-DE" sz="2800" dirty="0"/>
          </a:p>
        </p:txBody>
      </p:sp>
    </p:spTree>
    <p:extLst>
      <p:ext uri="{BB962C8B-B14F-4D97-AF65-F5344CB8AC3E}">
        <p14:creationId xmlns:p14="http://schemas.microsoft.com/office/powerpoint/2010/main" val="40189983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63DEB7-FEB3-4CE2-B180-E1F9040F13B0}"/>
              </a:ext>
            </a:extLst>
          </p:cNvPr>
          <p:cNvSpPr>
            <a:spLocks noGrp="1"/>
          </p:cNvSpPr>
          <p:nvPr>
            <p:ph type="title"/>
          </p:nvPr>
        </p:nvSpPr>
        <p:spPr>
          <a:xfrm>
            <a:off x="1141412" y="618518"/>
            <a:ext cx="10071417" cy="1478570"/>
          </a:xfrm>
        </p:spPr>
        <p:txBody>
          <a:bodyPr/>
          <a:lstStyle/>
          <a:p>
            <a:r>
              <a:rPr lang="pl-PL" dirty="0"/>
              <a:t>2. Zakazy wykorzystywania określonych środków i źródeł dowodowych</a:t>
            </a:r>
            <a:endParaRPr lang="de-DE" dirty="0"/>
          </a:p>
        </p:txBody>
      </p:sp>
      <p:sp>
        <p:nvSpPr>
          <p:cNvPr id="3" name="Symbol zastępczy zawartości 2">
            <a:extLst>
              <a:ext uri="{FF2B5EF4-FFF2-40B4-BE49-F238E27FC236}">
                <a16:creationId xmlns:a16="http://schemas.microsoft.com/office/drawing/2014/main" id="{0A9B081E-FAED-4EAB-B9D7-ECB552D6A4D3}"/>
              </a:ext>
            </a:extLst>
          </p:cNvPr>
          <p:cNvSpPr>
            <a:spLocks noGrp="1"/>
          </p:cNvSpPr>
          <p:nvPr>
            <p:ph idx="1"/>
          </p:nvPr>
        </p:nvSpPr>
        <p:spPr>
          <a:xfrm>
            <a:off x="1141412" y="1943100"/>
            <a:ext cx="9909176" cy="4812030"/>
          </a:xfrm>
        </p:spPr>
        <p:txBody>
          <a:bodyPr>
            <a:normAutofit/>
          </a:bodyPr>
          <a:lstStyle/>
          <a:p>
            <a:r>
              <a:rPr lang="pl-PL" dirty="0"/>
              <a:t>Są to zakazy dowodowe NIEZUPEŁNE – nie wykluczają dowodzenia określanych faktów w ogóle, lecz tylko za pomocą określonych środków dowodowych,</a:t>
            </a:r>
          </a:p>
          <a:p>
            <a:r>
              <a:rPr lang="pl-PL" dirty="0"/>
              <a:t>ŹRÓDŁO DOWODOWE – źródło informacji np. świadek, biegły, ciało ludzkie, miejsce zdarzenia,</a:t>
            </a:r>
          </a:p>
          <a:p>
            <a:r>
              <a:rPr lang="pl-PL" dirty="0"/>
              <a:t>ŚRODEK DOWODOWY - informacja pochodząca od źródła dowodowego uzyskiwana w sposób przewidziany przez prawo karne procesowe np. zeznania świadka, opinia biegłego, oględziny zwłok lub miejsca zdarzenia,</a:t>
            </a:r>
          </a:p>
          <a:p>
            <a:r>
              <a:rPr lang="pl-PL" dirty="0"/>
              <a:t>w tej grupie wyróżnić można zakazy WARUNKOWE i BEZWARUNKOWE.</a:t>
            </a:r>
          </a:p>
          <a:p>
            <a:endParaRPr lang="de-DE" sz="2800" dirty="0"/>
          </a:p>
        </p:txBody>
      </p:sp>
    </p:spTree>
    <p:extLst>
      <p:ext uri="{BB962C8B-B14F-4D97-AF65-F5344CB8AC3E}">
        <p14:creationId xmlns:p14="http://schemas.microsoft.com/office/powerpoint/2010/main" val="4240364788"/>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bwód">
  <a:themeElements>
    <a:clrScheme name="Czerwony">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Obwód">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bwód">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TM02900743[[fn=Organiczny]]</Template>
  <TotalTime>3016</TotalTime>
  <Words>2119</Words>
  <Application>Microsoft Office PowerPoint</Application>
  <PresentationFormat>Panoramiczny</PresentationFormat>
  <Paragraphs>117</Paragraphs>
  <Slides>23</Slides>
  <Notes>0</Notes>
  <HiddenSlides>0</HiddenSlides>
  <MMClips>0</MMClips>
  <ScaleCrop>false</ScaleCrop>
  <HeadingPairs>
    <vt:vector size="6" baseType="variant">
      <vt:variant>
        <vt:lpstr>Używane czcionki</vt:lpstr>
      </vt:variant>
      <vt:variant>
        <vt:i4>6</vt:i4>
      </vt:variant>
      <vt:variant>
        <vt:lpstr>Motyw</vt:lpstr>
      </vt:variant>
      <vt:variant>
        <vt:i4>2</vt:i4>
      </vt:variant>
      <vt:variant>
        <vt:lpstr>Tytuły slajdów</vt:lpstr>
      </vt:variant>
      <vt:variant>
        <vt:i4>23</vt:i4>
      </vt:variant>
    </vt:vector>
  </HeadingPairs>
  <TitlesOfParts>
    <vt:vector size="31" baseType="lpstr">
      <vt:lpstr>Arial</vt:lpstr>
      <vt:lpstr>Calibri</vt:lpstr>
      <vt:lpstr>Calibri Light</vt:lpstr>
      <vt:lpstr>Tw Cen MT</vt:lpstr>
      <vt:lpstr>Wingdings</vt:lpstr>
      <vt:lpstr>Wingdings 2</vt:lpstr>
      <vt:lpstr>HDOfficeLightV0</vt:lpstr>
      <vt:lpstr>Obwód</vt:lpstr>
      <vt:lpstr>Dowody Problematyka zakazów dowodowych </vt:lpstr>
      <vt:lpstr>Źródła prawa dowodowego</vt:lpstr>
      <vt:lpstr>konflikt wartości w procesie dowodzenia</vt:lpstr>
      <vt:lpstr>Pojęcie zakazów dowodowych</vt:lpstr>
      <vt:lpstr>Podział zakazów dowodowych</vt:lpstr>
      <vt:lpstr>1. Zakazy dowodzenia określonych faktów</vt:lpstr>
      <vt:lpstr>1. Zakazy dowodzenia określonych faktów</vt:lpstr>
      <vt:lpstr>1. Zakazy dowodzenia określonych faktów</vt:lpstr>
      <vt:lpstr>2. Zakazy wykorzystywania określonych środków i źródeł dowodowych</vt:lpstr>
      <vt:lpstr>2. Zakazy wykorzystywania określonych środków i źródeł dowodowych</vt:lpstr>
      <vt:lpstr>2. Zakazy wykorzystywania określonych środków i źródeł dowodowych</vt:lpstr>
      <vt:lpstr>2. Zakazy wykorzystywania określonych środków i źródeł dowodowych</vt:lpstr>
      <vt:lpstr>2. Zakazy wykorzystywania określonych środków i źródeł dowodowych</vt:lpstr>
      <vt:lpstr>2. Zakazy wykorzystywania określonych środków i źródeł dowodowych</vt:lpstr>
      <vt:lpstr>3. Zakazy dowodzenia za pomocą określonych metod</vt:lpstr>
      <vt:lpstr>3. Zakazy dowodzenia za pomocą określonych metod</vt:lpstr>
      <vt:lpstr>INNE Podziały zakazów dowodowych</vt:lpstr>
      <vt:lpstr>INNE Podziały zakazów dowodowych</vt:lpstr>
      <vt:lpstr>SankCJE naruszenia zakazu dowodowego</vt:lpstr>
      <vt:lpstr>Problem dowodów nielegalnych</vt:lpstr>
      <vt:lpstr>Prezentacja programu PowerPoint</vt:lpstr>
      <vt:lpstr>Problem dowodów nielegalnych</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Rechtswidrige Beweiserhebung im polnischen Strafprozess im Lichte des Europarechts</dc:title>
  <dc:creator>Artur Kowalczyk</dc:creator>
  <cp:lastModifiedBy>Artur Kowalczyk</cp:lastModifiedBy>
  <cp:revision>177</cp:revision>
  <dcterms:created xsi:type="dcterms:W3CDTF">2017-06-06T23:11:39Z</dcterms:created>
  <dcterms:modified xsi:type="dcterms:W3CDTF">2022-04-19T19:25:14Z</dcterms:modified>
</cp:coreProperties>
</file>