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2" r:id="rId5"/>
    <p:sldId id="267" r:id="rId6"/>
    <p:sldId id="264" r:id="rId7"/>
    <p:sldId id="261" r:id="rId8"/>
    <p:sldId id="266" r:id="rId9"/>
    <p:sldId id="295" r:id="rId10"/>
    <p:sldId id="268" r:id="rId11"/>
    <p:sldId id="269" r:id="rId12"/>
    <p:sldId id="287" r:id="rId13"/>
    <p:sldId id="289" r:id="rId14"/>
    <p:sldId id="288" r:id="rId15"/>
    <p:sldId id="290" r:id="rId16"/>
    <p:sldId id="291" r:id="rId17"/>
    <p:sldId id="293" r:id="rId18"/>
    <p:sldId id="281" r:id="rId19"/>
    <p:sldId id="282" r:id="rId20"/>
    <p:sldId id="283" r:id="rId21"/>
    <p:sldId id="294" r:id="rId22"/>
    <p:sldId id="296" r:id="rId23"/>
    <p:sldId id="297" r:id="rId24"/>
    <p:sldId id="298" r:id="rId25"/>
    <p:sldId id="278" r:id="rId26"/>
    <p:sldId id="279" r:id="rId27"/>
    <p:sldId id="265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A4764-BCE9-4791-8571-A73C25B034D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00DD8A6-C560-497C-98A4-60A176A0BD73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Postępowanie przejściowe </a:t>
          </a:r>
        </a:p>
      </dgm:t>
    </dgm:pt>
    <dgm:pt modelId="{495B1F59-FEC8-444C-B636-FC6FF72F2B02}" type="parTrans" cxnId="{4EF6565F-7B8E-4972-BF14-0392F06DC9E7}">
      <dgm:prSet/>
      <dgm:spPr/>
      <dgm:t>
        <a:bodyPr/>
        <a:lstStyle/>
        <a:p>
          <a:endParaRPr lang="pl-PL"/>
        </a:p>
      </dgm:t>
    </dgm:pt>
    <dgm:pt modelId="{F24EC952-7AF6-4541-9CEE-4DA01941326F}" type="sibTrans" cxnId="{4EF6565F-7B8E-4972-BF14-0392F06DC9E7}">
      <dgm:prSet/>
      <dgm:spPr/>
      <dgm:t>
        <a:bodyPr/>
        <a:lstStyle/>
        <a:p>
          <a:endParaRPr lang="pl-PL"/>
        </a:p>
      </dgm:t>
    </dgm:pt>
    <dgm:pt modelId="{2F3786C7-F553-4EE8-9BF7-6800554544C1}">
      <dgm:prSet phldrT="[Tekst]"/>
      <dgm:spPr/>
      <dgm:t>
        <a:bodyPr/>
        <a:lstStyle/>
        <a:p>
          <a:r>
            <a:rPr lang="pl-PL" b="1" u="sng" dirty="0">
              <a:solidFill>
                <a:srgbClr val="FF0000"/>
              </a:solidFill>
            </a:rPr>
            <a:t>Wstępna kontrola skargi oskarżyciela</a:t>
          </a:r>
        </a:p>
      </dgm:t>
    </dgm:pt>
    <dgm:pt modelId="{DFFBCD8C-DFC6-4C0A-B025-555DABB71B9E}" type="parTrans" cxnId="{3C3FFEFD-2168-4949-8730-5B15AB66D38D}">
      <dgm:prSet/>
      <dgm:spPr/>
      <dgm:t>
        <a:bodyPr/>
        <a:lstStyle/>
        <a:p>
          <a:endParaRPr lang="pl-PL"/>
        </a:p>
      </dgm:t>
    </dgm:pt>
    <dgm:pt modelId="{30F98CE2-BCC1-4E48-909D-AA29A5B07383}" type="sibTrans" cxnId="{3C3FFEFD-2168-4949-8730-5B15AB66D38D}">
      <dgm:prSet/>
      <dgm:spPr/>
      <dgm:t>
        <a:bodyPr/>
        <a:lstStyle/>
        <a:p>
          <a:endParaRPr lang="pl-PL"/>
        </a:p>
      </dgm:t>
    </dgm:pt>
    <dgm:pt modelId="{3D5DA5DA-A31A-4052-B1B8-D93BFA9086A0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Rozprawa główna</a:t>
          </a:r>
        </a:p>
      </dgm:t>
    </dgm:pt>
    <dgm:pt modelId="{F6F3EAAD-2FC4-4718-9AFE-745C6CDCCBF1}" type="parTrans" cxnId="{94ECDC29-7DF3-4627-8046-C39E07FEEB85}">
      <dgm:prSet/>
      <dgm:spPr/>
      <dgm:t>
        <a:bodyPr/>
        <a:lstStyle/>
        <a:p>
          <a:endParaRPr lang="pl-PL"/>
        </a:p>
      </dgm:t>
    </dgm:pt>
    <dgm:pt modelId="{2A6DF0CA-B6D5-4CB4-B5BF-EC05AD47FABF}" type="sibTrans" cxnId="{94ECDC29-7DF3-4627-8046-C39E07FEEB85}">
      <dgm:prSet/>
      <dgm:spPr/>
      <dgm:t>
        <a:bodyPr/>
        <a:lstStyle/>
        <a:p>
          <a:endParaRPr lang="pl-PL"/>
        </a:p>
      </dgm:t>
    </dgm:pt>
    <dgm:pt modelId="{77B72F84-40E7-4926-AD58-219BAC85373B}">
      <dgm:prSet phldrT="[Tekst]"/>
      <dgm:spPr/>
      <dgm:t>
        <a:bodyPr/>
        <a:lstStyle/>
        <a:p>
          <a:r>
            <a:rPr lang="pl-PL" dirty="0"/>
            <a:t>Rozpoczęcie rozprawy głównej</a:t>
          </a:r>
        </a:p>
      </dgm:t>
    </dgm:pt>
    <dgm:pt modelId="{B5E57EDF-F32D-4D2B-8078-120EDBCD031A}" type="parTrans" cxnId="{285B3AE6-48FE-46F8-B40F-3DF1930CFE50}">
      <dgm:prSet/>
      <dgm:spPr/>
      <dgm:t>
        <a:bodyPr/>
        <a:lstStyle/>
        <a:p>
          <a:endParaRPr lang="pl-PL"/>
        </a:p>
      </dgm:t>
    </dgm:pt>
    <dgm:pt modelId="{53B1B718-72C2-49EF-82DB-95B5C9E42413}" type="sibTrans" cxnId="{285B3AE6-48FE-46F8-B40F-3DF1930CFE50}">
      <dgm:prSet/>
      <dgm:spPr/>
      <dgm:t>
        <a:bodyPr/>
        <a:lstStyle/>
        <a:p>
          <a:endParaRPr lang="pl-PL"/>
        </a:p>
      </dgm:t>
    </dgm:pt>
    <dgm:pt modelId="{D3A67B37-BF8D-4AE6-8B57-EB702CEBD7A4}">
      <dgm:prSet phldrT="[Tekst]"/>
      <dgm:spPr/>
      <dgm:t>
        <a:bodyPr/>
        <a:lstStyle/>
        <a:p>
          <a:r>
            <a:rPr lang="pl-PL"/>
            <a:t>Przewód sądowy</a:t>
          </a:r>
        </a:p>
      </dgm:t>
    </dgm:pt>
    <dgm:pt modelId="{3ED998E1-A9B9-43CA-9594-F7ECBA12CFEC}" type="parTrans" cxnId="{F0601FA8-90B8-4F52-934F-A61C5A678200}">
      <dgm:prSet/>
      <dgm:spPr/>
      <dgm:t>
        <a:bodyPr/>
        <a:lstStyle/>
        <a:p>
          <a:endParaRPr lang="pl-PL"/>
        </a:p>
      </dgm:t>
    </dgm:pt>
    <dgm:pt modelId="{305FB6D0-7760-4617-98AC-001FC0C75A36}" type="sibTrans" cxnId="{F0601FA8-90B8-4F52-934F-A61C5A678200}">
      <dgm:prSet/>
      <dgm:spPr/>
      <dgm:t>
        <a:bodyPr/>
        <a:lstStyle/>
        <a:p>
          <a:endParaRPr lang="pl-PL"/>
        </a:p>
      </dgm:t>
    </dgm:pt>
    <dgm:pt modelId="{40F76DD1-C443-46F1-9CBA-A6D7B6AE6100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Czynności końcowe</a:t>
          </a:r>
        </a:p>
      </dgm:t>
    </dgm:pt>
    <dgm:pt modelId="{0B62FED0-03F9-47AE-B5E9-1D3219DD73C0}" type="parTrans" cxnId="{6808FB6F-A111-4335-B7EB-D4F9A125E4B9}">
      <dgm:prSet/>
      <dgm:spPr/>
      <dgm:t>
        <a:bodyPr/>
        <a:lstStyle/>
        <a:p>
          <a:endParaRPr lang="pl-PL"/>
        </a:p>
      </dgm:t>
    </dgm:pt>
    <dgm:pt modelId="{44C2AA17-5205-458B-939A-8B2FE12B4F64}" type="sibTrans" cxnId="{6808FB6F-A111-4335-B7EB-D4F9A125E4B9}">
      <dgm:prSet/>
      <dgm:spPr/>
      <dgm:t>
        <a:bodyPr/>
        <a:lstStyle/>
        <a:p>
          <a:endParaRPr lang="pl-PL"/>
        </a:p>
      </dgm:t>
    </dgm:pt>
    <dgm:pt modelId="{27D4EC92-0F41-4DCB-BC54-7839A6CED743}">
      <dgm:prSet phldrT="[Tekst]"/>
      <dgm:spPr/>
      <dgm:t>
        <a:bodyPr/>
        <a:lstStyle/>
        <a:p>
          <a:r>
            <a:rPr lang="pl-PL"/>
            <a:t>Np. sporządzenie uzasadnienia wyroku</a:t>
          </a:r>
        </a:p>
      </dgm:t>
    </dgm:pt>
    <dgm:pt modelId="{2306AC98-6E2F-408A-A9AF-F5D4674928A4}" type="parTrans" cxnId="{301CE177-2DD9-4C48-9DF0-73CF23685174}">
      <dgm:prSet/>
      <dgm:spPr/>
      <dgm:t>
        <a:bodyPr/>
        <a:lstStyle/>
        <a:p>
          <a:endParaRPr lang="pl-PL"/>
        </a:p>
      </dgm:t>
    </dgm:pt>
    <dgm:pt modelId="{EE98AB23-7B97-4392-BADA-59062088D6F8}" type="sibTrans" cxnId="{301CE177-2DD9-4C48-9DF0-73CF23685174}">
      <dgm:prSet/>
      <dgm:spPr/>
      <dgm:t>
        <a:bodyPr/>
        <a:lstStyle/>
        <a:p>
          <a:endParaRPr lang="pl-PL"/>
        </a:p>
      </dgm:t>
    </dgm:pt>
    <dgm:pt modelId="{2A157D1C-1BDA-4E77-A233-F17B8B28A8DE}">
      <dgm:prSet phldrT="[Tekst]"/>
      <dgm:spPr/>
      <dgm:t>
        <a:bodyPr/>
        <a:lstStyle/>
        <a:p>
          <a:r>
            <a:rPr lang="pl-PL" dirty="0"/>
            <a:t>Rozstrzygnięcie co do kosztów procesu </a:t>
          </a:r>
        </a:p>
      </dgm:t>
    </dgm:pt>
    <dgm:pt modelId="{48F28E3A-E95D-48F3-9B0D-530296D8CD6C}" type="parTrans" cxnId="{1363D54E-E4D3-48EA-A2F6-F28E90B54B37}">
      <dgm:prSet/>
      <dgm:spPr/>
      <dgm:t>
        <a:bodyPr/>
        <a:lstStyle/>
        <a:p>
          <a:endParaRPr lang="pl-PL"/>
        </a:p>
      </dgm:t>
    </dgm:pt>
    <dgm:pt modelId="{6ADC8192-68A4-46BF-8DF9-08C43DFE0F95}" type="sibTrans" cxnId="{1363D54E-E4D3-48EA-A2F6-F28E90B54B37}">
      <dgm:prSet/>
      <dgm:spPr/>
      <dgm:t>
        <a:bodyPr/>
        <a:lstStyle/>
        <a:p>
          <a:endParaRPr lang="pl-PL"/>
        </a:p>
      </dgm:t>
    </dgm:pt>
    <dgm:pt modelId="{103C7366-99DB-47D5-97A1-69527DEECB05}">
      <dgm:prSet phldrT="[Tekst]"/>
      <dgm:spPr/>
      <dgm:t>
        <a:bodyPr/>
        <a:lstStyle/>
        <a:p>
          <a:r>
            <a:rPr lang="pl-PL" b="1" u="sng" dirty="0">
              <a:solidFill>
                <a:srgbClr val="FF0000"/>
              </a:solidFill>
            </a:rPr>
            <a:t>Skierowanie sprawy na posiedzenie w celu:</a:t>
          </a:r>
        </a:p>
      </dgm:t>
    </dgm:pt>
    <dgm:pt modelId="{01F32BFA-7504-4750-855D-F4E932B79DC3}" type="parTrans" cxnId="{03FDCA73-0F6E-4A0D-A0AA-0D21050AD62D}">
      <dgm:prSet/>
      <dgm:spPr/>
      <dgm:t>
        <a:bodyPr/>
        <a:lstStyle/>
        <a:p>
          <a:endParaRPr lang="pl-PL"/>
        </a:p>
      </dgm:t>
    </dgm:pt>
    <dgm:pt modelId="{730FFD08-C5AC-4833-BEAD-7517F031340A}" type="sibTrans" cxnId="{03FDCA73-0F6E-4A0D-A0AA-0D21050AD62D}">
      <dgm:prSet/>
      <dgm:spPr/>
      <dgm:t>
        <a:bodyPr/>
        <a:lstStyle/>
        <a:p>
          <a:endParaRPr lang="pl-PL"/>
        </a:p>
      </dgm:t>
    </dgm:pt>
    <dgm:pt modelId="{27FC87C0-993C-46C5-9F91-0B532C372F39}">
      <dgm:prSet phldrT="[Tekst]"/>
      <dgm:spPr/>
      <dgm:t>
        <a:bodyPr/>
        <a:lstStyle/>
        <a:p>
          <a:r>
            <a:rPr lang="pl-PL" dirty="0"/>
            <a:t>Rozstrzygnięcia co do </a:t>
          </a:r>
          <a:r>
            <a:rPr lang="pl-PL" i="1" dirty="0"/>
            <a:t>meritum sprawy</a:t>
          </a:r>
          <a:endParaRPr lang="pl-PL" dirty="0"/>
        </a:p>
      </dgm:t>
    </dgm:pt>
    <dgm:pt modelId="{BFA9C443-F05F-4E5B-A6F4-144CD3222DD0}" type="parTrans" cxnId="{956F35EE-1D9D-46CB-A8E8-C254C9A02D8E}">
      <dgm:prSet/>
      <dgm:spPr/>
      <dgm:t>
        <a:bodyPr/>
        <a:lstStyle/>
        <a:p>
          <a:endParaRPr lang="pl-PL"/>
        </a:p>
      </dgm:t>
    </dgm:pt>
    <dgm:pt modelId="{CC01D42A-D260-4F01-8645-5196744E6A50}" type="sibTrans" cxnId="{956F35EE-1D9D-46CB-A8E8-C254C9A02D8E}">
      <dgm:prSet/>
      <dgm:spPr/>
      <dgm:t>
        <a:bodyPr/>
        <a:lstStyle/>
        <a:p>
          <a:endParaRPr lang="pl-PL"/>
        </a:p>
      </dgm:t>
    </dgm:pt>
    <dgm:pt modelId="{9F2CA3AD-659E-487B-AEF5-1A6BD005D1FC}">
      <dgm:prSet phldrT="[Tekst]"/>
      <dgm:spPr/>
      <dgm:t>
        <a:bodyPr/>
        <a:lstStyle/>
        <a:p>
          <a:r>
            <a:rPr lang="pl-PL"/>
            <a:t>Rozpoznania kwestii incydentalnych i wniosków dowodowych</a:t>
          </a:r>
        </a:p>
      </dgm:t>
    </dgm:pt>
    <dgm:pt modelId="{90F578A6-15AA-4A82-9A0F-8EA7B286BF71}" type="parTrans" cxnId="{B509C40E-D164-44AD-AD26-F03642D85E50}">
      <dgm:prSet/>
      <dgm:spPr/>
      <dgm:t>
        <a:bodyPr/>
        <a:lstStyle/>
        <a:p>
          <a:endParaRPr lang="pl-PL"/>
        </a:p>
      </dgm:t>
    </dgm:pt>
    <dgm:pt modelId="{126CF1ED-7104-4290-BF66-6626B516BE24}" type="sibTrans" cxnId="{B509C40E-D164-44AD-AD26-F03642D85E50}">
      <dgm:prSet/>
      <dgm:spPr/>
      <dgm:t>
        <a:bodyPr/>
        <a:lstStyle/>
        <a:p>
          <a:endParaRPr lang="pl-PL"/>
        </a:p>
      </dgm:t>
    </dgm:pt>
    <dgm:pt modelId="{92AAA044-A480-413A-8AFC-C0F153F042AE}">
      <dgm:prSet phldrT="[Tekst]"/>
      <dgm:spPr/>
      <dgm:t>
        <a:bodyPr/>
        <a:lstStyle/>
        <a:p>
          <a:r>
            <a:rPr lang="pl-PL" dirty="0"/>
            <a:t>Formalna</a:t>
          </a:r>
        </a:p>
      </dgm:t>
    </dgm:pt>
    <dgm:pt modelId="{27F828E6-4BA6-4C49-B506-8D6B97D0F37D}" type="parTrans" cxnId="{4A6B360D-2179-48E4-9899-2A7B5B902DF9}">
      <dgm:prSet/>
      <dgm:spPr/>
      <dgm:t>
        <a:bodyPr/>
        <a:lstStyle/>
        <a:p>
          <a:endParaRPr lang="pl-PL"/>
        </a:p>
      </dgm:t>
    </dgm:pt>
    <dgm:pt modelId="{9B864C12-87E1-48A1-83B9-80DB52E8DBDF}" type="sibTrans" cxnId="{4A6B360D-2179-48E4-9899-2A7B5B902DF9}">
      <dgm:prSet/>
      <dgm:spPr/>
      <dgm:t>
        <a:bodyPr/>
        <a:lstStyle/>
        <a:p>
          <a:endParaRPr lang="pl-PL"/>
        </a:p>
      </dgm:t>
    </dgm:pt>
    <dgm:pt modelId="{C232CFCD-772B-4DFE-9ADF-BB8FBF13A08F}">
      <dgm:prSet phldrT="[Tekst]"/>
      <dgm:spPr/>
      <dgm:t>
        <a:bodyPr/>
        <a:lstStyle/>
        <a:p>
          <a:r>
            <a:rPr lang="pl-PL"/>
            <a:t>Merytoryczna </a:t>
          </a:r>
        </a:p>
      </dgm:t>
    </dgm:pt>
    <dgm:pt modelId="{86B99291-04CA-4D8D-A65F-163EC1DD1169}" type="parTrans" cxnId="{58C459F4-A41D-4691-89BA-963D62D43E65}">
      <dgm:prSet/>
      <dgm:spPr/>
      <dgm:t>
        <a:bodyPr/>
        <a:lstStyle/>
        <a:p>
          <a:endParaRPr lang="pl-PL"/>
        </a:p>
      </dgm:t>
    </dgm:pt>
    <dgm:pt modelId="{C07369B7-A80F-408B-898C-F2F6719E9714}" type="sibTrans" cxnId="{58C459F4-A41D-4691-89BA-963D62D43E65}">
      <dgm:prSet/>
      <dgm:spPr/>
      <dgm:t>
        <a:bodyPr/>
        <a:lstStyle/>
        <a:p>
          <a:endParaRPr lang="pl-PL"/>
        </a:p>
      </dgm:t>
    </dgm:pt>
    <dgm:pt modelId="{DE2F316D-220C-42CA-8BEF-E2897751371E}">
      <dgm:prSet phldrT="[Tekst]"/>
      <dgm:spPr/>
      <dgm:t>
        <a:bodyPr/>
        <a:lstStyle/>
        <a:p>
          <a:r>
            <a:rPr lang="pl-PL" b="1" u="sng" dirty="0">
              <a:solidFill>
                <a:srgbClr val="FF0000"/>
              </a:solidFill>
            </a:rPr>
            <a:t>Przygotowanie organizacyjne rozprawy</a:t>
          </a:r>
        </a:p>
      </dgm:t>
    </dgm:pt>
    <dgm:pt modelId="{9E058D18-1CC2-4FF3-B111-011BC6DFF374}" type="parTrans" cxnId="{6C736F82-E33A-4374-AB4D-27B215E7D6AA}">
      <dgm:prSet/>
      <dgm:spPr/>
      <dgm:t>
        <a:bodyPr/>
        <a:lstStyle/>
        <a:p>
          <a:endParaRPr lang="pl-PL"/>
        </a:p>
      </dgm:t>
    </dgm:pt>
    <dgm:pt modelId="{6648730D-3394-4BCD-B0F7-4CB13CDD9F5C}" type="sibTrans" cxnId="{6C736F82-E33A-4374-AB4D-27B215E7D6AA}">
      <dgm:prSet/>
      <dgm:spPr/>
      <dgm:t>
        <a:bodyPr/>
        <a:lstStyle/>
        <a:p>
          <a:endParaRPr lang="pl-PL"/>
        </a:p>
      </dgm:t>
    </dgm:pt>
    <dgm:pt modelId="{C0760FF3-BD80-44E1-A5F1-E26527A95770}">
      <dgm:prSet phldrT="[Tekst]"/>
      <dgm:spPr/>
      <dgm:t>
        <a:bodyPr/>
        <a:lstStyle/>
        <a:p>
          <a:r>
            <a:rPr lang="pl-PL"/>
            <a:t>Głosy stron </a:t>
          </a:r>
        </a:p>
      </dgm:t>
    </dgm:pt>
    <dgm:pt modelId="{340EC102-9780-456E-9FE9-8DC7E95607B9}" type="parTrans" cxnId="{069457A6-F939-4A68-AF1A-C5F70241CE12}">
      <dgm:prSet/>
      <dgm:spPr/>
      <dgm:t>
        <a:bodyPr/>
        <a:lstStyle/>
        <a:p>
          <a:endParaRPr lang="pl-PL"/>
        </a:p>
      </dgm:t>
    </dgm:pt>
    <dgm:pt modelId="{332D36AA-B067-4ABF-87E2-54F3C6CA6B31}" type="sibTrans" cxnId="{069457A6-F939-4A68-AF1A-C5F70241CE12}">
      <dgm:prSet/>
      <dgm:spPr/>
      <dgm:t>
        <a:bodyPr/>
        <a:lstStyle/>
        <a:p>
          <a:endParaRPr lang="pl-PL"/>
        </a:p>
      </dgm:t>
    </dgm:pt>
    <dgm:pt modelId="{7E334DE9-F51B-4213-AD07-66E8EBE3CECE}">
      <dgm:prSet phldrT="[Tekst]"/>
      <dgm:spPr/>
      <dgm:t>
        <a:bodyPr/>
        <a:lstStyle/>
        <a:p>
          <a:r>
            <a:rPr lang="pl-PL"/>
            <a:t>Wyrokowanie </a:t>
          </a:r>
        </a:p>
      </dgm:t>
    </dgm:pt>
    <dgm:pt modelId="{518EF250-2B44-48C3-AFD4-EE2BC656E879}" type="parTrans" cxnId="{FA6F64AA-A0B5-4ECF-AC71-7A7C4FC51874}">
      <dgm:prSet/>
      <dgm:spPr/>
      <dgm:t>
        <a:bodyPr/>
        <a:lstStyle/>
        <a:p>
          <a:endParaRPr lang="pl-PL"/>
        </a:p>
      </dgm:t>
    </dgm:pt>
    <dgm:pt modelId="{6E8019B4-E52D-49A5-B54C-3B8BD0ED09B8}" type="sibTrans" cxnId="{FA6F64AA-A0B5-4ECF-AC71-7A7C4FC51874}">
      <dgm:prSet/>
      <dgm:spPr/>
      <dgm:t>
        <a:bodyPr/>
        <a:lstStyle/>
        <a:p>
          <a:endParaRPr lang="pl-PL"/>
        </a:p>
      </dgm:t>
    </dgm:pt>
    <dgm:pt modelId="{A66E495F-250B-481B-898D-B0992E4295C8}">
      <dgm:prSet phldrT="[Tekst]"/>
      <dgm:spPr/>
      <dgm:t>
        <a:bodyPr/>
        <a:lstStyle/>
        <a:p>
          <a:endParaRPr lang="pl-PL"/>
        </a:p>
      </dgm:t>
    </dgm:pt>
    <dgm:pt modelId="{357ADC5F-BF83-4241-9C1E-487B8328ECF9}" type="parTrans" cxnId="{F9EF7AB6-5325-488E-B56C-38C91EEB71E3}">
      <dgm:prSet/>
      <dgm:spPr/>
      <dgm:t>
        <a:bodyPr/>
        <a:lstStyle/>
        <a:p>
          <a:endParaRPr lang="pl-PL"/>
        </a:p>
      </dgm:t>
    </dgm:pt>
    <dgm:pt modelId="{01485480-3AB4-47ED-92C2-1CDC49870FD4}" type="sibTrans" cxnId="{F9EF7AB6-5325-488E-B56C-38C91EEB71E3}">
      <dgm:prSet/>
      <dgm:spPr/>
      <dgm:t>
        <a:bodyPr/>
        <a:lstStyle/>
        <a:p>
          <a:endParaRPr lang="pl-PL"/>
        </a:p>
      </dgm:t>
    </dgm:pt>
    <dgm:pt modelId="{A691ACFE-4318-4313-A12C-02A9B170ADC6}" type="pres">
      <dgm:prSet presAssocID="{69BA4764-BCE9-4791-8571-A73C25B034DC}" presName="linear" presStyleCnt="0">
        <dgm:presLayoutVars>
          <dgm:dir/>
          <dgm:animLvl val="lvl"/>
          <dgm:resizeHandles val="exact"/>
        </dgm:presLayoutVars>
      </dgm:prSet>
      <dgm:spPr/>
    </dgm:pt>
    <dgm:pt modelId="{324889BE-5AEB-4DAE-9BEB-AE5DBEE22937}" type="pres">
      <dgm:prSet presAssocID="{500DD8A6-C560-497C-98A4-60A176A0BD73}" presName="parentLin" presStyleCnt="0"/>
      <dgm:spPr/>
    </dgm:pt>
    <dgm:pt modelId="{0CB73E16-385D-44DC-B570-787B69254DFF}" type="pres">
      <dgm:prSet presAssocID="{500DD8A6-C560-497C-98A4-60A176A0BD73}" presName="parentLeftMargin" presStyleLbl="node1" presStyleIdx="0" presStyleCnt="3"/>
      <dgm:spPr/>
    </dgm:pt>
    <dgm:pt modelId="{0A5F64DC-A000-4C7D-930D-28667E09DC28}" type="pres">
      <dgm:prSet presAssocID="{500DD8A6-C560-497C-98A4-60A176A0BD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737C48-81D5-43FC-916F-F276B2EE9BC7}" type="pres">
      <dgm:prSet presAssocID="{500DD8A6-C560-497C-98A4-60A176A0BD73}" presName="negativeSpace" presStyleCnt="0"/>
      <dgm:spPr/>
    </dgm:pt>
    <dgm:pt modelId="{5EE38224-5123-4BB4-8765-603A5F1D86F4}" type="pres">
      <dgm:prSet presAssocID="{500DD8A6-C560-497C-98A4-60A176A0BD73}" presName="childText" presStyleLbl="conFgAcc1" presStyleIdx="0" presStyleCnt="3">
        <dgm:presLayoutVars>
          <dgm:bulletEnabled val="1"/>
        </dgm:presLayoutVars>
      </dgm:prSet>
      <dgm:spPr/>
    </dgm:pt>
    <dgm:pt modelId="{C705153D-4EC1-4F95-8068-CD8F69B2685C}" type="pres">
      <dgm:prSet presAssocID="{F24EC952-7AF6-4541-9CEE-4DA01941326F}" presName="spaceBetweenRectangles" presStyleCnt="0"/>
      <dgm:spPr/>
    </dgm:pt>
    <dgm:pt modelId="{ABA13F36-BFB1-40AA-AF45-164E493C1ADF}" type="pres">
      <dgm:prSet presAssocID="{3D5DA5DA-A31A-4052-B1B8-D93BFA9086A0}" presName="parentLin" presStyleCnt="0"/>
      <dgm:spPr/>
    </dgm:pt>
    <dgm:pt modelId="{5661524A-B09E-4637-A4FF-145B25A4C7B1}" type="pres">
      <dgm:prSet presAssocID="{3D5DA5DA-A31A-4052-B1B8-D93BFA9086A0}" presName="parentLeftMargin" presStyleLbl="node1" presStyleIdx="0" presStyleCnt="3"/>
      <dgm:spPr/>
    </dgm:pt>
    <dgm:pt modelId="{D8B6099F-C9C9-4F45-9F52-E41BADE67D1F}" type="pres">
      <dgm:prSet presAssocID="{3D5DA5DA-A31A-4052-B1B8-D93BFA9086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75C9AB-3254-49F7-85BF-2ED729AC76FF}" type="pres">
      <dgm:prSet presAssocID="{3D5DA5DA-A31A-4052-B1B8-D93BFA9086A0}" presName="negativeSpace" presStyleCnt="0"/>
      <dgm:spPr/>
    </dgm:pt>
    <dgm:pt modelId="{C3E2D007-474B-4B3F-B950-6DDE39DBA7FE}" type="pres">
      <dgm:prSet presAssocID="{3D5DA5DA-A31A-4052-B1B8-D93BFA9086A0}" presName="childText" presStyleLbl="conFgAcc1" presStyleIdx="1" presStyleCnt="3">
        <dgm:presLayoutVars>
          <dgm:bulletEnabled val="1"/>
        </dgm:presLayoutVars>
      </dgm:prSet>
      <dgm:spPr/>
    </dgm:pt>
    <dgm:pt modelId="{4D2B3952-F9E5-42CE-AB4F-F102A7EC2A95}" type="pres">
      <dgm:prSet presAssocID="{2A6DF0CA-B6D5-4CB4-B5BF-EC05AD47FABF}" presName="spaceBetweenRectangles" presStyleCnt="0"/>
      <dgm:spPr/>
    </dgm:pt>
    <dgm:pt modelId="{7CECE133-28EF-4FAF-80A0-1CDF6ABC80F5}" type="pres">
      <dgm:prSet presAssocID="{40F76DD1-C443-46F1-9CBA-A6D7B6AE6100}" presName="parentLin" presStyleCnt="0"/>
      <dgm:spPr/>
    </dgm:pt>
    <dgm:pt modelId="{966862A1-4E9A-4362-B382-C0E416F63789}" type="pres">
      <dgm:prSet presAssocID="{40F76DD1-C443-46F1-9CBA-A6D7B6AE6100}" presName="parentLeftMargin" presStyleLbl="node1" presStyleIdx="1" presStyleCnt="3"/>
      <dgm:spPr/>
    </dgm:pt>
    <dgm:pt modelId="{443B1715-F867-4099-B397-3F119C5AEEBC}" type="pres">
      <dgm:prSet presAssocID="{40F76DD1-C443-46F1-9CBA-A6D7B6AE61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618855-264B-4D11-BF30-750CC0474C5C}" type="pres">
      <dgm:prSet presAssocID="{40F76DD1-C443-46F1-9CBA-A6D7B6AE6100}" presName="negativeSpace" presStyleCnt="0"/>
      <dgm:spPr/>
    </dgm:pt>
    <dgm:pt modelId="{F1EB6246-D035-4A8F-BDBC-1751809560B7}" type="pres">
      <dgm:prSet presAssocID="{40F76DD1-C443-46F1-9CBA-A6D7B6AE61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3B3E05-AB4F-49B3-A5EF-4C9C5EF25B0C}" type="presOf" srcId="{40F76DD1-C443-46F1-9CBA-A6D7B6AE6100}" destId="{443B1715-F867-4099-B397-3F119C5AEEBC}" srcOrd="1" destOrd="0" presId="urn:microsoft.com/office/officeart/2005/8/layout/list1"/>
    <dgm:cxn modelId="{94A38F0C-B7D1-494E-8BDE-10582CE4D514}" type="presOf" srcId="{27FC87C0-993C-46C5-9F91-0B532C372F39}" destId="{5EE38224-5123-4BB4-8765-603A5F1D86F4}" srcOrd="0" destOrd="4" presId="urn:microsoft.com/office/officeart/2005/8/layout/list1"/>
    <dgm:cxn modelId="{4A6B360D-2179-48E4-9899-2A7B5B902DF9}" srcId="{2F3786C7-F553-4EE8-9BF7-6800554544C1}" destId="{92AAA044-A480-413A-8AFC-C0F153F042AE}" srcOrd="0" destOrd="0" parTransId="{27F828E6-4BA6-4C49-B506-8D6B97D0F37D}" sibTransId="{9B864C12-87E1-48A1-83B9-80DB52E8DBDF}"/>
    <dgm:cxn modelId="{9754200E-21F8-4E45-BDF5-8F912B572B57}" type="presOf" srcId="{2F3786C7-F553-4EE8-9BF7-6800554544C1}" destId="{5EE38224-5123-4BB4-8765-603A5F1D86F4}" srcOrd="0" destOrd="0" presId="urn:microsoft.com/office/officeart/2005/8/layout/list1"/>
    <dgm:cxn modelId="{B509C40E-D164-44AD-AD26-F03642D85E50}" srcId="{103C7366-99DB-47D5-97A1-69527DEECB05}" destId="{9F2CA3AD-659E-487B-AEF5-1A6BD005D1FC}" srcOrd="1" destOrd="0" parTransId="{90F578A6-15AA-4A82-9A0F-8EA7B286BF71}" sibTransId="{126CF1ED-7104-4290-BF66-6626B516BE24}"/>
    <dgm:cxn modelId="{6BB1B416-970C-41F2-A113-EAB44E1C9F18}" type="presOf" srcId="{500DD8A6-C560-497C-98A4-60A176A0BD73}" destId="{0A5F64DC-A000-4C7D-930D-28667E09DC28}" srcOrd="1" destOrd="0" presId="urn:microsoft.com/office/officeart/2005/8/layout/list1"/>
    <dgm:cxn modelId="{98678E18-881E-46E5-A355-3F358D665D69}" type="presOf" srcId="{2A157D1C-1BDA-4E77-A233-F17B8B28A8DE}" destId="{F1EB6246-D035-4A8F-BDBC-1751809560B7}" srcOrd="0" destOrd="1" presId="urn:microsoft.com/office/officeart/2005/8/layout/list1"/>
    <dgm:cxn modelId="{94ECDC29-7DF3-4627-8046-C39E07FEEB85}" srcId="{69BA4764-BCE9-4791-8571-A73C25B034DC}" destId="{3D5DA5DA-A31A-4052-B1B8-D93BFA9086A0}" srcOrd="1" destOrd="0" parTransId="{F6F3EAAD-2FC4-4718-9AFE-745C6CDCCBF1}" sibTransId="{2A6DF0CA-B6D5-4CB4-B5BF-EC05AD47FABF}"/>
    <dgm:cxn modelId="{4C298F39-32D4-4D12-B02B-0F83C47E6BFD}" type="presOf" srcId="{A66E495F-250B-481B-898D-B0992E4295C8}" destId="{F1EB6246-D035-4A8F-BDBC-1751809560B7}" srcOrd="0" destOrd="2" presId="urn:microsoft.com/office/officeart/2005/8/layout/list1"/>
    <dgm:cxn modelId="{4EF6565F-7B8E-4972-BF14-0392F06DC9E7}" srcId="{69BA4764-BCE9-4791-8571-A73C25B034DC}" destId="{500DD8A6-C560-497C-98A4-60A176A0BD73}" srcOrd="0" destOrd="0" parTransId="{495B1F59-FEC8-444C-B636-FC6FF72F2B02}" sibTransId="{F24EC952-7AF6-4541-9CEE-4DA01941326F}"/>
    <dgm:cxn modelId="{D3D2BF5F-E204-4DBF-B668-41FC6F5158F1}" type="presOf" srcId="{92AAA044-A480-413A-8AFC-C0F153F042AE}" destId="{5EE38224-5123-4BB4-8765-603A5F1D86F4}" srcOrd="0" destOrd="1" presId="urn:microsoft.com/office/officeart/2005/8/layout/list1"/>
    <dgm:cxn modelId="{1363D54E-E4D3-48EA-A2F6-F28E90B54B37}" srcId="{40F76DD1-C443-46F1-9CBA-A6D7B6AE6100}" destId="{2A157D1C-1BDA-4E77-A233-F17B8B28A8DE}" srcOrd="1" destOrd="0" parTransId="{48F28E3A-E95D-48F3-9B0D-530296D8CD6C}" sibTransId="{6ADC8192-68A4-46BF-8DF9-08C43DFE0F95}"/>
    <dgm:cxn modelId="{6808FB6F-A111-4335-B7EB-D4F9A125E4B9}" srcId="{69BA4764-BCE9-4791-8571-A73C25B034DC}" destId="{40F76DD1-C443-46F1-9CBA-A6D7B6AE6100}" srcOrd="2" destOrd="0" parTransId="{0B62FED0-03F9-47AE-B5E9-1D3219DD73C0}" sibTransId="{44C2AA17-5205-458B-939A-8B2FE12B4F64}"/>
    <dgm:cxn modelId="{EC4E3253-B412-4948-B460-5E92B17885D0}" type="presOf" srcId="{C0760FF3-BD80-44E1-A5F1-E26527A95770}" destId="{C3E2D007-474B-4B3F-B950-6DDE39DBA7FE}" srcOrd="0" destOrd="2" presId="urn:microsoft.com/office/officeart/2005/8/layout/list1"/>
    <dgm:cxn modelId="{03FDCA73-0F6E-4A0D-A0AA-0D21050AD62D}" srcId="{500DD8A6-C560-497C-98A4-60A176A0BD73}" destId="{103C7366-99DB-47D5-97A1-69527DEECB05}" srcOrd="1" destOrd="0" parTransId="{01F32BFA-7504-4750-855D-F4E932B79DC3}" sibTransId="{730FFD08-C5AC-4833-BEAD-7517F031340A}"/>
    <dgm:cxn modelId="{B49CB975-8A14-47D3-8BAF-AFA12FC6B9C1}" type="presOf" srcId="{9F2CA3AD-659E-487B-AEF5-1A6BD005D1FC}" destId="{5EE38224-5123-4BB4-8765-603A5F1D86F4}" srcOrd="0" destOrd="5" presId="urn:microsoft.com/office/officeart/2005/8/layout/list1"/>
    <dgm:cxn modelId="{301CE177-2DD9-4C48-9DF0-73CF23685174}" srcId="{40F76DD1-C443-46F1-9CBA-A6D7B6AE6100}" destId="{27D4EC92-0F41-4DCB-BC54-7839A6CED743}" srcOrd="0" destOrd="0" parTransId="{2306AC98-6E2F-408A-A9AF-F5D4674928A4}" sibTransId="{EE98AB23-7B97-4392-BADA-59062088D6F8}"/>
    <dgm:cxn modelId="{FFBC2580-3CCD-4B45-93CC-DF0ADB63699D}" type="presOf" srcId="{40F76DD1-C443-46F1-9CBA-A6D7B6AE6100}" destId="{966862A1-4E9A-4362-B382-C0E416F63789}" srcOrd="0" destOrd="0" presId="urn:microsoft.com/office/officeart/2005/8/layout/list1"/>
    <dgm:cxn modelId="{D5D74C81-51B2-4B86-94D3-B22B6B940168}" type="presOf" srcId="{D3A67B37-BF8D-4AE6-8B57-EB702CEBD7A4}" destId="{C3E2D007-474B-4B3F-B950-6DDE39DBA7FE}" srcOrd="0" destOrd="1" presId="urn:microsoft.com/office/officeart/2005/8/layout/list1"/>
    <dgm:cxn modelId="{6C736F82-E33A-4374-AB4D-27B215E7D6AA}" srcId="{500DD8A6-C560-497C-98A4-60A176A0BD73}" destId="{DE2F316D-220C-42CA-8BEF-E2897751371E}" srcOrd="2" destOrd="0" parTransId="{9E058D18-1CC2-4FF3-B111-011BC6DFF374}" sibTransId="{6648730D-3394-4BCD-B0F7-4CB13CDD9F5C}"/>
    <dgm:cxn modelId="{75EF7E86-D23B-43EC-8463-7504617F0838}" type="presOf" srcId="{7E334DE9-F51B-4213-AD07-66E8EBE3CECE}" destId="{C3E2D007-474B-4B3F-B950-6DDE39DBA7FE}" srcOrd="0" destOrd="3" presId="urn:microsoft.com/office/officeart/2005/8/layout/list1"/>
    <dgm:cxn modelId="{01E3A098-3F61-4E03-B7D4-919DC26BAE82}" type="presOf" srcId="{DE2F316D-220C-42CA-8BEF-E2897751371E}" destId="{5EE38224-5123-4BB4-8765-603A5F1D86F4}" srcOrd="0" destOrd="6" presId="urn:microsoft.com/office/officeart/2005/8/layout/list1"/>
    <dgm:cxn modelId="{069457A6-F939-4A68-AF1A-C5F70241CE12}" srcId="{3D5DA5DA-A31A-4052-B1B8-D93BFA9086A0}" destId="{C0760FF3-BD80-44E1-A5F1-E26527A95770}" srcOrd="2" destOrd="0" parTransId="{340EC102-9780-456E-9FE9-8DC7E95607B9}" sibTransId="{332D36AA-B067-4ABF-87E2-54F3C6CA6B31}"/>
    <dgm:cxn modelId="{ACBB84A7-EFCC-4049-B695-6AFB7C0B627D}" type="presOf" srcId="{500DD8A6-C560-497C-98A4-60A176A0BD73}" destId="{0CB73E16-385D-44DC-B570-787B69254DFF}" srcOrd="0" destOrd="0" presId="urn:microsoft.com/office/officeart/2005/8/layout/list1"/>
    <dgm:cxn modelId="{F0601FA8-90B8-4F52-934F-A61C5A678200}" srcId="{3D5DA5DA-A31A-4052-B1B8-D93BFA9086A0}" destId="{D3A67B37-BF8D-4AE6-8B57-EB702CEBD7A4}" srcOrd="1" destOrd="0" parTransId="{3ED998E1-A9B9-43CA-9594-F7ECBA12CFEC}" sibTransId="{305FB6D0-7760-4617-98AC-001FC0C75A36}"/>
    <dgm:cxn modelId="{FA6F64AA-A0B5-4ECF-AC71-7A7C4FC51874}" srcId="{3D5DA5DA-A31A-4052-B1B8-D93BFA9086A0}" destId="{7E334DE9-F51B-4213-AD07-66E8EBE3CECE}" srcOrd="3" destOrd="0" parTransId="{518EF250-2B44-48C3-AFD4-EE2BC656E879}" sibTransId="{6E8019B4-E52D-49A5-B54C-3B8BD0ED09B8}"/>
    <dgm:cxn modelId="{544A4CB2-944C-4103-AA75-90BB6819C64E}" type="presOf" srcId="{3D5DA5DA-A31A-4052-B1B8-D93BFA9086A0}" destId="{D8B6099F-C9C9-4F45-9F52-E41BADE67D1F}" srcOrd="1" destOrd="0" presId="urn:microsoft.com/office/officeart/2005/8/layout/list1"/>
    <dgm:cxn modelId="{F9EF7AB6-5325-488E-B56C-38C91EEB71E3}" srcId="{40F76DD1-C443-46F1-9CBA-A6D7B6AE6100}" destId="{A66E495F-250B-481B-898D-B0992E4295C8}" srcOrd="2" destOrd="0" parTransId="{357ADC5F-BF83-4241-9C1E-487B8328ECF9}" sibTransId="{01485480-3AB4-47ED-92C2-1CDC49870FD4}"/>
    <dgm:cxn modelId="{63F0DBCC-3C35-4FDE-8CB5-3C2685C0C8B5}" type="presOf" srcId="{77B72F84-40E7-4926-AD58-219BAC85373B}" destId="{C3E2D007-474B-4B3F-B950-6DDE39DBA7FE}" srcOrd="0" destOrd="0" presId="urn:microsoft.com/office/officeart/2005/8/layout/list1"/>
    <dgm:cxn modelId="{4F61BCCF-F975-46A8-AD3F-4B8E34BC897F}" type="presOf" srcId="{3D5DA5DA-A31A-4052-B1B8-D93BFA9086A0}" destId="{5661524A-B09E-4637-A4FF-145B25A4C7B1}" srcOrd="0" destOrd="0" presId="urn:microsoft.com/office/officeart/2005/8/layout/list1"/>
    <dgm:cxn modelId="{42E633D9-0168-4123-B99F-EF78FD5CC1E7}" type="presOf" srcId="{69BA4764-BCE9-4791-8571-A73C25B034DC}" destId="{A691ACFE-4318-4313-A12C-02A9B170ADC6}" srcOrd="0" destOrd="0" presId="urn:microsoft.com/office/officeart/2005/8/layout/list1"/>
    <dgm:cxn modelId="{285B3AE6-48FE-46F8-B40F-3DF1930CFE50}" srcId="{3D5DA5DA-A31A-4052-B1B8-D93BFA9086A0}" destId="{77B72F84-40E7-4926-AD58-219BAC85373B}" srcOrd="0" destOrd="0" parTransId="{B5E57EDF-F32D-4D2B-8078-120EDBCD031A}" sibTransId="{53B1B718-72C2-49EF-82DB-95B5C9E42413}"/>
    <dgm:cxn modelId="{75E4B4ED-DEC6-40D0-A1D9-61E0D28A3ADA}" type="presOf" srcId="{103C7366-99DB-47D5-97A1-69527DEECB05}" destId="{5EE38224-5123-4BB4-8765-603A5F1D86F4}" srcOrd="0" destOrd="3" presId="urn:microsoft.com/office/officeart/2005/8/layout/list1"/>
    <dgm:cxn modelId="{956F35EE-1D9D-46CB-A8E8-C254C9A02D8E}" srcId="{103C7366-99DB-47D5-97A1-69527DEECB05}" destId="{27FC87C0-993C-46C5-9F91-0B532C372F39}" srcOrd="0" destOrd="0" parTransId="{BFA9C443-F05F-4E5B-A6F4-144CD3222DD0}" sibTransId="{CC01D42A-D260-4F01-8645-5196744E6A50}"/>
    <dgm:cxn modelId="{2C52A4F0-4C8B-4E4E-BE00-A3EA9564C473}" type="presOf" srcId="{27D4EC92-0F41-4DCB-BC54-7839A6CED743}" destId="{F1EB6246-D035-4A8F-BDBC-1751809560B7}" srcOrd="0" destOrd="0" presId="urn:microsoft.com/office/officeart/2005/8/layout/list1"/>
    <dgm:cxn modelId="{58C459F4-A41D-4691-89BA-963D62D43E65}" srcId="{2F3786C7-F553-4EE8-9BF7-6800554544C1}" destId="{C232CFCD-772B-4DFE-9ADF-BB8FBF13A08F}" srcOrd="1" destOrd="0" parTransId="{86B99291-04CA-4D8D-A65F-163EC1DD1169}" sibTransId="{C07369B7-A80F-408B-898C-F2F6719E9714}"/>
    <dgm:cxn modelId="{B34D3AF7-2D16-4E6F-A696-BBD4A61CB312}" type="presOf" srcId="{C232CFCD-772B-4DFE-9ADF-BB8FBF13A08F}" destId="{5EE38224-5123-4BB4-8765-603A5F1D86F4}" srcOrd="0" destOrd="2" presId="urn:microsoft.com/office/officeart/2005/8/layout/list1"/>
    <dgm:cxn modelId="{3C3FFEFD-2168-4949-8730-5B15AB66D38D}" srcId="{500DD8A6-C560-497C-98A4-60A176A0BD73}" destId="{2F3786C7-F553-4EE8-9BF7-6800554544C1}" srcOrd="0" destOrd="0" parTransId="{DFFBCD8C-DFC6-4C0A-B025-555DABB71B9E}" sibTransId="{30F98CE2-BCC1-4E48-909D-AA29A5B07383}"/>
    <dgm:cxn modelId="{5BB41F65-30FD-4145-B49E-8262E7CDB986}" type="presParOf" srcId="{A691ACFE-4318-4313-A12C-02A9B170ADC6}" destId="{324889BE-5AEB-4DAE-9BEB-AE5DBEE22937}" srcOrd="0" destOrd="0" presId="urn:microsoft.com/office/officeart/2005/8/layout/list1"/>
    <dgm:cxn modelId="{CDF77654-4CF5-4D8D-8788-4E130CCF074E}" type="presParOf" srcId="{324889BE-5AEB-4DAE-9BEB-AE5DBEE22937}" destId="{0CB73E16-385D-44DC-B570-787B69254DFF}" srcOrd="0" destOrd="0" presId="urn:microsoft.com/office/officeart/2005/8/layout/list1"/>
    <dgm:cxn modelId="{DB39655C-BD96-497E-8285-788447105A53}" type="presParOf" srcId="{324889BE-5AEB-4DAE-9BEB-AE5DBEE22937}" destId="{0A5F64DC-A000-4C7D-930D-28667E09DC28}" srcOrd="1" destOrd="0" presId="urn:microsoft.com/office/officeart/2005/8/layout/list1"/>
    <dgm:cxn modelId="{B744734E-DC3A-4A0A-808F-2B706ACD3FFC}" type="presParOf" srcId="{A691ACFE-4318-4313-A12C-02A9B170ADC6}" destId="{82737C48-81D5-43FC-916F-F276B2EE9BC7}" srcOrd="1" destOrd="0" presId="urn:microsoft.com/office/officeart/2005/8/layout/list1"/>
    <dgm:cxn modelId="{46DE80FB-504A-465A-B94D-56953DA4CCF7}" type="presParOf" srcId="{A691ACFE-4318-4313-A12C-02A9B170ADC6}" destId="{5EE38224-5123-4BB4-8765-603A5F1D86F4}" srcOrd="2" destOrd="0" presId="urn:microsoft.com/office/officeart/2005/8/layout/list1"/>
    <dgm:cxn modelId="{8EEB34F1-2E58-415F-B0CF-858DB8DA57E9}" type="presParOf" srcId="{A691ACFE-4318-4313-A12C-02A9B170ADC6}" destId="{C705153D-4EC1-4F95-8068-CD8F69B2685C}" srcOrd="3" destOrd="0" presId="urn:microsoft.com/office/officeart/2005/8/layout/list1"/>
    <dgm:cxn modelId="{79AA7B2A-84B0-4E00-8661-DA9530AF04C7}" type="presParOf" srcId="{A691ACFE-4318-4313-A12C-02A9B170ADC6}" destId="{ABA13F36-BFB1-40AA-AF45-164E493C1ADF}" srcOrd="4" destOrd="0" presId="urn:microsoft.com/office/officeart/2005/8/layout/list1"/>
    <dgm:cxn modelId="{02A95135-4586-484F-934D-26FCA67CA891}" type="presParOf" srcId="{ABA13F36-BFB1-40AA-AF45-164E493C1ADF}" destId="{5661524A-B09E-4637-A4FF-145B25A4C7B1}" srcOrd="0" destOrd="0" presId="urn:microsoft.com/office/officeart/2005/8/layout/list1"/>
    <dgm:cxn modelId="{F332ADE2-7E04-4105-A6EF-52B29433415D}" type="presParOf" srcId="{ABA13F36-BFB1-40AA-AF45-164E493C1ADF}" destId="{D8B6099F-C9C9-4F45-9F52-E41BADE67D1F}" srcOrd="1" destOrd="0" presId="urn:microsoft.com/office/officeart/2005/8/layout/list1"/>
    <dgm:cxn modelId="{BA2BAEB1-6F9B-462F-8887-BDC511C3C2AD}" type="presParOf" srcId="{A691ACFE-4318-4313-A12C-02A9B170ADC6}" destId="{9F75C9AB-3254-49F7-85BF-2ED729AC76FF}" srcOrd="5" destOrd="0" presId="urn:microsoft.com/office/officeart/2005/8/layout/list1"/>
    <dgm:cxn modelId="{251872FE-BE28-452B-AC7D-3AACE8F7F096}" type="presParOf" srcId="{A691ACFE-4318-4313-A12C-02A9B170ADC6}" destId="{C3E2D007-474B-4B3F-B950-6DDE39DBA7FE}" srcOrd="6" destOrd="0" presId="urn:microsoft.com/office/officeart/2005/8/layout/list1"/>
    <dgm:cxn modelId="{8DB638D9-C955-4399-8776-E7745B56D7D4}" type="presParOf" srcId="{A691ACFE-4318-4313-A12C-02A9B170ADC6}" destId="{4D2B3952-F9E5-42CE-AB4F-F102A7EC2A95}" srcOrd="7" destOrd="0" presId="urn:microsoft.com/office/officeart/2005/8/layout/list1"/>
    <dgm:cxn modelId="{A90B7B4C-7627-4B93-BE2F-9CDDBD81F520}" type="presParOf" srcId="{A691ACFE-4318-4313-A12C-02A9B170ADC6}" destId="{7CECE133-28EF-4FAF-80A0-1CDF6ABC80F5}" srcOrd="8" destOrd="0" presId="urn:microsoft.com/office/officeart/2005/8/layout/list1"/>
    <dgm:cxn modelId="{B875859D-1AC8-4219-B516-44EE1727A094}" type="presParOf" srcId="{7CECE133-28EF-4FAF-80A0-1CDF6ABC80F5}" destId="{966862A1-4E9A-4362-B382-C0E416F63789}" srcOrd="0" destOrd="0" presId="urn:microsoft.com/office/officeart/2005/8/layout/list1"/>
    <dgm:cxn modelId="{CC6BE335-8BD8-4201-8A43-6B71434901D4}" type="presParOf" srcId="{7CECE133-28EF-4FAF-80A0-1CDF6ABC80F5}" destId="{443B1715-F867-4099-B397-3F119C5AEEBC}" srcOrd="1" destOrd="0" presId="urn:microsoft.com/office/officeart/2005/8/layout/list1"/>
    <dgm:cxn modelId="{CF7054FF-831A-4F73-86F3-C1D914B460F0}" type="presParOf" srcId="{A691ACFE-4318-4313-A12C-02A9B170ADC6}" destId="{5F618855-264B-4D11-BF30-750CC0474C5C}" srcOrd="9" destOrd="0" presId="urn:microsoft.com/office/officeart/2005/8/layout/list1"/>
    <dgm:cxn modelId="{92D2DF7E-0F2F-4041-A878-66309675BE8F}" type="presParOf" srcId="{A691ACFE-4318-4313-A12C-02A9B170ADC6}" destId="{F1EB6246-D035-4A8F-BDBC-1751809560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FE961-2A49-4231-B11F-8920C818F5B5}" type="doc">
      <dgm:prSet loTypeId="urn:microsoft.com/office/officeart/2005/8/layout/pyramid1" loCatId="pyramid" qsTypeId="urn:microsoft.com/office/officeart/2005/8/quickstyle/simple2" qsCatId="simple" csTypeId="urn:microsoft.com/office/officeart/2005/8/colors/colorful1" csCatId="colorful" phldr="1"/>
      <dgm:spPr/>
    </dgm:pt>
    <dgm:pt modelId="{A3D95221-FDE5-499E-B723-8D6D1A58B23A}">
      <dgm:prSet phldrT="[Tekst]" custT="1"/>
      <dgm:spPr/>
      <dgm:t>
        <a:bodyPr/>
        <a:lstStyle/>
        <a:p>
          <a:r>
            <a:rPr lang="pl-PL" sz="1400" b="0" dirty="0"/>
            <a:t>powiedzenia wyrokowe: tryby konsensualne (art. 335 § 1 i 2, 338a) i warunkowe umorzenie postępowania na posiedzeniu</a:t>
          </a:r>
        </a:p>
      </dgm:t>
    </dgm:pt>
    <dgm:pt modelId="{683CDFD3-0B86-4A22-8AE6-2C45C307B128}" type="parTrans" cxnId="{44E875E8-3F7A-43E6-91AB-750A83BF5018}">
      <dgm:prSet/>
      <dgm:spPr/>
      <dgm:t>
        <a:bodyPr/>
        <a:lstStyle/>
        <a:p>
          <a:endParaRPr lang="pl-PL"/>
        </a:p>
      </dgm:t>
    </dgm:pt>
    <dgm:pt modelId="{F7FFCC10-BE3E-48E1-9CE6-4F0EFADA2056}" type="sibTrans" cxnId="{44E875E8-3F7A-43E6-91AB-750A83BF5018}">
      <dgm:prSet/>
      <dgm:spPr/>
      <dgm:t>
        <a:bodyPr/>
        <a:lstStyle/>
        <a:p>
          <a:endParaRPr lang="pl-PL"/>
        </a:p>
      </dgm:t>
    </dgm:pt>
    <dgm:pt modelId="{59D35F7F-F5B1-4244-8500-DFC8F3FB0994}">
      <dgm:prSet phldrT="[Tekst]" custT="1"/>
      <dgm:spPr/>
      <dgm:t>
        <a:bodyPr/>
        <a:lstStyle/>
        <a:p>
          <a:r>
            <a:rPr lang="pl-PL" sz="1800" b="0" dirty="0"/>
            <a:t>umorzenie śledztwa/dochodzenia</a:t>
          </a:r>
        </a:p>
      </dgm:t>
    </dgm:pt>
    <dgm:pt modelId="{3E78FC52-B5D1-4903-B069-1DA29B30A8D5}" type="parTrans" cxnId="{BD173C98-A85D-4FA3-9A86-37E60BCC0902}">
      <dgm:prSet/>
      <dgm:spPr/>
      <dgm:t>
        <a:bodyPr/>
        <a:lstStyle/>
        <a:p>
          <a:endParaRPr lang="pl-PL"/>
        </a:p>
      </dgm:t>
    </dgm:pt>
    <dgm:pt modelId="{B345D365-C7B1-4940-A233-E7112DE1C4E1}" type="sibTrans" cxnId="{BD173C98-A85D-4FA3-9A86-37E60BCC0902}">
      <dgm:prSet/>
      <dgm:spPr/>
      <dgm:t>
        <a:bodyPr/>
        <a:lstStyle/>
        <a:p>
          <a:endParaRPr lang="pl-PL"/>
        </a:p>
      </dgm:t>
    </dgm:pt>
    <dgm:pt modelId="{7CBDC502-E689-46A7-8EA5-C957FD0D33B2}">
      <dgm:prSet phldrT="[Tekst]" custT="1"/>
      <dgm:spPr/>
      <dgm:t>
        <a:bodyPr/>
        <a:lstStyle/>
        <a:p>
          <a:r>
            <a:rPr lang="pl-PL" sz="1800" b="0" dirty="0"/>
            <a:t>odmowa wszczęcia postępowania </a:t>
          </a:r>
        </a:p>
      </dgm:t>
    </dgm:pt>
    <dgm:pt modelId="{6C34DCDA-B398-4A77-BB0A-AFD1AB70D6A2}" type="parTrans" cxnId="{73DF2D3E-2D30-4263-94D5-A6D74FC36583}">
      <dgm:prSet/>
      <dgm:spPr/>
      <dgm:t>
        <a:bodyPr/>
        <a:lstStyle/>
        <a:p>
          <a:endParaRPr lang="pl-PL"/>
        </a:p>
      </dgm:t>
    </dgm:pt>
    <dgm:pt modelId="{F188CB86-BA62-4CB3-B3A6-D0C87182AB84}" type="sibTrans" cxnId="{73DF2D3E-2D30-4263-94D5-A6D74FC36583}">
      <dgm:prSet/>
      <dgm:spPr/>
      <dgm:t>
        <a:bodyPr/>
        <a:lstStyle/>
        <a:p>
          <a:endParaRPr lang="pl-PL"/>
        </a:p>
      </dgm:t>
    </dgm:pt>
    <dgm:pt modelId="{243270CB-F45A-4B6E-8DD4-0C04706DC836}">
      <dgm:prSet phldrT="[Tekst]" custT="1"/>
      <dgm:spPr/>
      <dgm:t>
        <a:bodyPr/>
        <a:lstStyle/>
        <a:p>
          <a:r>
            <a:rPr lang="pl-PL" sz="1400" b="0" dirty="0"/>
            <a:t>dobrowolne poddanie się odpowiedzialności karnej na rozprawie głównej (art. 387) </a:t>
          </a:r>
        </a:p>
      </dgm:t>
    </dgm:pt>
    <dgm:pt modelId="{D18A09D6-8364-41E7-B4F2-6D7EC75BC8E1}" type="parTrans" cxnId="{28877023-6CDB-46E2-88C8-94DD8C1FDA7E}">
      <dgm:prSet/>
      <dgm:spPr/>
      <dgm:t>
        <a:bodyPr/>
        <a:lstStyle/>
        <a:p>
          <a:endParaRPr lang="pl-PL"/>
        </a:p>
      </dgm:t>
    </dgm:pt>
    <dgm:pt modelId="{24E221C3-9505-4809-9E92-0B8FCC0548CF}" type="sibTrans" cxnId="{28877023-6CDB-46E2-88C8-94DD8C1FDA7E}">
      <dgm:prSet/>
      <dgm:spPr/>
      <dgm:t>
        <a:bodyPr/>
        <a:lstStyle/>
        <a:p>
          <a:endParaRPr lang="pl-PL"/>
        </a:p>
      </dgm:t>
    </dgm:pt>
    <dgm:pt modelId="{42589059-0F78-486F-B644-ADE60B82482F}">
      <dgm:prSet phldrT="[Tekst]" custT="1"/>
      <dgm:spPr/>
      <dgm:t>
        <a:bodyPr/>
        <a:lstStyle/>
        <a:p>
          <a:r>
            <a:rPr lang="pl-PL" sz="1800" b="0" dirty="0"/>
            <a:t>postępowanie nakazowe </a:t>
          </a:r>
        </a:p>
      </dgm:t>
    </dgm:pt>
    <dgm:pt modelId="{A37B3B9E-FE91-4273-92E9-8E3E7D9A376D}" type="parTrans" cxnId="{2DFFB315-4400-4D3E-A9B8-C733D5953A16}">
      <dgm:prSet/>
      <dgm:spPr/>
      <dgm:t>
        <a:bodyPr/>
        <a:lstStyle/>
        <a:p>
          <a:endParaRPr lang="pl-PL"/>
        </a:p>
      </dgm:t>
    </dgm:pt>
    <dgm:pt modelId="{6CF683D8-3344-4056-B08F-481C3CB01B9E}" type="sibTrans" cxnId="{2DFFB315-4400-4D3E-A9B8-C733D5953A16}">
      <dgm:prSet/>
      <dgm:spPr/>
      <dgm:t>
        <a:bodyPr/>
        <a:lstStyle/>
        <a:p>
          <a:endParaRPr lang="pl-PL"/>
        </a:p>
      </dgm:t>
    </dgm:pt>
    <dgm:pt modelId="{22FD0D3B-8E22-422A-9B7B-1394B2951E41}">
      <dgm:prSet phldrT="[Tekst]" custT="1"/>
      <dgm:spPr/>
      <dgm:t>
        <a:bodyPr/>
        <a:lstStyle/>
        <a:p>
          <a:r>
            <a:rPr lang="pl-PL" sz="1800" b="0" dirty="0"/>
            <a:t>skrócona rozprawa (388)</a:t>
          </a:r>
        </a:p>
      </dgm:t>
    </dgm:pt>
    <dgm:pt modelId="{13D43EBE-A750-49EA-BBAA-A329DE5FFFD3}" type="parTrans" cxnId="{76D24508-D351-4EF4-B5AB-449AABCC8CB5}">
      <dgm:prSet/>
      <dgm:spPr/>
      <dgm:t>
        <a:bodyPr/>
        <a:lstStyle/>
        <a:p>
          <a:endParaRPr lang="pl-PL"/>
        </a:p>
      </dgm:t>
    </dgm:pt>
    <dgm:pt modelId="{F00EC974-67FB-4EDE-8B68-6EF4FD226D69}" type="sibTrans" cxnId="{76D24508-D351-4EF4-B5AB-449AABCC8CB5}">
      <dgm:prSet/>
      <dgm:spPr/>
      <dgm:t>
        <a:bodyPr/>
        <a:lstStyle/>
        <a:p>
          <a:endParaRPr lang="pl-PL"/>
        </a:p>
      </dgm:t>
    </dgm:pt>
    <dgm:pt modelId="{4BB2F6FD-7AAD-4C16-9872-EDC7976E2D8D}">
      <dgm:prSet phldrT="[Tekst]" custT="1"/>
      <dgm:spPr/>
      <dgm:t>
        <a:bodyPr/>
        <a:lstStyle/>
        <a:p>
          <a:r>
            <a:rPr lang="pl-PL" sz="1800" b="0"/>
            <a:t>„tradycyjna” rozprawa</a:t>
          </a:r>
          <a:endParaRPr lang="pl-PL" sz="1800" b="0" dirty="0"/>
        </a:p>
      </dgm:t>
    </dgm:pt>
    <dgm:pt modelId="{2EED6212-E385-465B-967F-F8688F34B7F7}" type="parTrans" cxnId="{AC0832D4-6FE3-4B92-A595-060B871048E4}">
      <dgm:prSet/>
      <dgm:spPr/>
      <dgm:t>
        <a:bodyPr/>
        <a:lstStyle/>
        <a:p>
          <a:endParaRPr lang="pl-PL"/>
        </a:p>
      </dgm:t>
    </dgm:pt>
    <dgm:pt modelId="{11BD1943-19DE-4EFD-9605-E0C5F33BE693}" type="sibTrans" cxnId="{AC0832D4-6FE3-4B92-A595-060B871048E4}">
      <dgm:prSet/>
      <dgm:spPr/>
      <dgm:t>
        <a:bodyPr/>
        <a:lstStyle/>
        <a:p>
          <a:endParaRPr lang="pl-PL"/>
        </a:p>
      </dgm:t>
    </dgm:pt>
    <dgm:pt modelId="{405E40E1-919D-45F2-ADBA-8D0AB893832A}" type="pres">
      <dgm:prSet presAssocID="{73EFE961-2A49-4231-B11F-8920C818F5B5}" presName="Name0" presStyleCnt="0">
        <dgm:presLayoutVars>
          <dgm:dir/>
          <dgm:animLvl val="lvl"/>
          <dgm:resizeHandles val="exact"/>
        </dgm:presLayoutVars>
      </dgm:prSet>
      <dgm:spPr/>
    </dgm:pt>
    <dgm:pt modelId="{EC0716FD-B0E1-4034-AE57-4C0E975FAA57}" type="pres">
      <dgm:prSet presAssocID="{4BB2F6FD-7AAD-4C16-9872-EDC7976E2D8D}" presName="Name8" presStyleCnt="0"/>
      <dgm:spPr/>
    </dgm:pt>
    <dgm:pt modelId="{F81716CF-665F-4B31-A859-46079EFAE7C1}" type="pres">
      <dgm:prSet presAssocID="{4BB2F6FD-7AAD-4C16-9872-EDC7976E2D8D}" presName="level" presStyleLbl="node1" presStyleIdx="0" presStyleCnt="7" custLinFactNeighborX="5454">
        <dgm:presLayoutVars>
          <dgm:chMax val="1"/>
          <dgm:bulletEnabled val="1"/>
        </dgm:presLayoutVars>
      </dgm:prSet>
      <dgm:spPr/>
    </dgm:pt>
    <dgm:pt modelId="{8058590E-52B2-4A38-940D-B396619E5017}" type="pres">
      <dgm:prSet presAssocID="{4BB2F6FD-7AAD-4C16-9872-EDC7976E2D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107E2CF-AFAC-4911-994B-7E904E482AB5}" type="pres">
      <dgm:prSet presAssocID="{22FD0D3B-8E22-422A-9B7B-1394B2951E41}" presName="Name8" presStyleCnt="0"/>
      <dgm:spPr/>
    </dgm:pt>
    <dgm:pt modelId="{ED3A4B22-8978-4476-BC82-198DBEA2C8D5}" type="pres">
      <dgm:prSet presAssocID="{22FD0D3B-8E22-422A-9B7B-1394B2951E41}" presName="level" presStyleLbl="node1" presStyleIdx="1" presStyleCnt="7" custLinFactNeighborX="2727">
        <dgm:presLayoutVars>
          <dgm:chMax val="1"/>
          <dgm:bulletEnabled val="1"/>
        </dgm:presLayoutVars>
      </dgm:prSet>
      <dgm:spPr/>
    </dgm:pt>
    <dgm:pt modelId="{5207136A-2451-41C4-B84A-66A3B053AFA7}" type="pres">
      <dgm:prSet presAssocID="{22FD0D3B-8E22-422A-9B7B-1394B2951E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6BEBA2-AF3B-414F-AF3D-329537A32482}" type="pres">
      <dgm:prSet presAssocID="{243270CB-F45A-4B6E-8DD4-0C04706DC836}" presName="Name8" presStyleCnt="0"/>
      <dgm:spPr/>
    </dgm:pt>
    <dgm:pt modelId="{F3385D90-3559-4D5C-9325-8A432FC555F2}" type="pres">
      <dgm:prSet presAssocID="{243270CB-F45A-4B6E-8DD4-0C04706DC836}" presName="level" presStyleLbl="node1" presStyleIdx="2" presStyleCnt="7" custLinFactNeighborX="1818">
        <dgm:presLayoutVars>
          <dgm:chMax val="1"/>
          <dgm:bulletEnabled val="1"/>
        </dgm:presLayoutVars>
      </dgm:prSet>
      <dgm:spPr/>
    </dgm:pt>
    <dgm:pt modelId="{C51A4AC1-3AC7-458A-A0A8-2D34F815EB28}" type="pres">
      <dgm:prSet presAssocID="{243270CB-F45A-4B6E-8DD4-0C04706DC8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02E8791-87F2-4976-8AD8-E3BFACB50637}" type="pres">
      <dgm:prSet presAssocID="{A3D95221-FDE5-499E-B723-8D6D1A58B23A}" presName="Name8" presStyleCnt="0"/>
      <dgm:spPr/>
    </dgm:pt>
    <dgm:pt modelId="{7B4FE46D-CA32-490C-811A-FAB20F782F71}" type="pres">
      <dgm:prSet presAssocID="{A3D95221-FDE5-499E-B723-8D6D1A58B23A}" presName="level" presStyleLbl="node1" presStyleIdx="3" presStyleCnt="7">
        <dgm:presLayoutVars>
          <dgm:chMax val="1"/>
          <dgm:bulletEnabled val="1"/>
        </dgm:presLayoutVars>
      </dgm:prSet>
      <dgm:spPr/>
    </dgm:pt>
    <dgm:pt modelId="{C530857B-2242-4E42-B1A9-F79F1C26AFBD}" type="pres">
      <dgm:prSet presAssocID="{A3D95221-FDE5-499E-B723-8D6D1A58B2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3A4846-CEDD-4AEF-B958-5D086F588EAA}" type="pres">
      <dgm:prSet presAssocID="{42589059-0F78-486F-B644-ADE60B82482F}" presName="Name8" presStyleCnt="0"/>
      <dgm:spPr/>
    </dgm:pt>
    <dgm:pt modelId="{EB604A44-424E-4CD0-873F-84946C6DAC28}" type="pres">
      <dgm:prSet presAssocID="{42589059-0F78-486F-B644-ADE60B82482F}" presName="level" presStyleLbl="node1" presStyleIdx="4" presStyleCnt="7">
        <dgm:presLayoutVars>
          <dgm:chMax val="1"/>
          <dgm:bulletEnabled val="1"/>
        </dgm:presLayoutVars>
      </dgm:prSet>
      <dgm:spPr/>
    </dgm:pt>
    <dgm:pt modelId="{4C61D7AC-069A-40C5-BD33-06E075E28C2D}" type="pres">
      <dgm:prSet presAssocID="{42589059-0F78-486F-B644-ADE60B8248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06EA8A-BB64-4724-9518-B6FD51FE5992}" type="pres">
      <dgm:prSet presAssocID="{59D35F7F-F5B1-4244-8500-DFC8F3FB0994}" presName="Name8" presStyleCnt="0"/>
      <dgm:spPr/>
    </dgm:pt>
    <dgm:pt modelId="{143CECE5-0713-4410-AF57-3B71EF0D6012}" type="pres">
      <dgm:prSet presAssocID="{59D35F7F-F5B1-4244-8500-DFC8F3FB0994}" presName="level" presStyleLbl="node1" presStyleIdx="5" presStyleCnt="7">
        <dgm:presLayoutVars>
          <dgm:chMax val="1"/>
          <dgm:bulletEnabled val="1"/>
        </dgm:presLayoutVars>
      </dgm:prSet>
      <dgm:spPr/>
    </dgm:pt>
    <dgm:pt modelId="{F1013736-9149-453A-AA9E-3AABBBB9FD58}" type="pres">
      <dgm:prSet presAssocID="{59D35F7F-F5B1-4244-8500-DFC8F3FB09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7A1FDB-2816-4E69-AF44-FC1ECCE5DD39}" type="pres">
      <dgm:prSet presAssocID="{7CBDC502-E689-46A7-8EA5-C957FD0D33B2}" presName="Name8" presStyleCnt="0"/>
      <dgm:spPr/>
    </dgm:pt>
    <dgm:pt modelId="{6F9302DD-A82E-49CA-99A3-3556440782DE}" type="pres">
      <dgm:prSet presAssocID="{7CBDC502-E689-46A7-8EA5-C957FD0D33B2}" presName="level" presStyleLbl="node1" presStyleIdx="6" presStyleCnt="7">
        <dgm:presLayoutVars>
          <dgm:chMax val="1"/>
          <dgm:bulletEnabled val="1"/>
        </dgm:presLayoutVars>
      </dgm:prSet>
      <dgm:spPr/>
    </dgm:pt>
    <dgm:pt modelId="{4FECD210-5486-433C-9478-6CBD57A7972B}" type="pres">
      <dgm:prSet presAssocID="{7CBDC502-E689-46A7-8EA5-C957FD0D33B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6D24508-D351-4EF4-B5AB-449AABCC8CB5}" srcId="{73EFE961-2A49-4231-B11F-8920C818F5B5}" destId="{22FD0D3B-8E22-422A-9B7B-1394B2951E41}" srcOrd="1" destOrd="0" parTransId="{13D43EBE-A750-49EA-BBAA-A329DE5FFFD3}" sibTransId="{F00EC974-67FB-4EDE-8B68-6EF4FD226D69}"/>
    <dgm:cxn modelId="{075D5A0A-D386-4E44-AE39-D2E2F98FC313}" type="presOf" srcId="{22FD0D3B-8E22-422A-9B7B-1394B2951E41}" destId="{ED3A4B22-8978-4476-BC82-198DBEA2C8D5}" srcOrd="0" destOrd="0" presId="urn:microsoft.com/office/officeart/2005/8/layout/pyramid1"/>
    <dgm:cxn modelId="{2DFFB315-4400-4D3E-A9B8-C733D5953A16}" srcId="{73EFE961-2A49-4231-B11F-8920C818F5B5}" destId="{42589059-0F78-486F-B644-ADE60B82482F}" srcOrd="4" destOrd="0" parTransId="{A37B3B9E-FE91-4273-92E9-8E3E7D9A376D}" sibTransId="{6CF683D8-3344-4056-B08F-481C3CB01B9E}"/>
    <dgm:cxn modelId="{28877023-6CDB-46E2-88C8-94DD8C1FDA7E}" srcId="{73EFE961-2A49-4231-B11F-8920C818F5B5}" destId="{243270CB-F45A-4B6E-8DD4-0C04706DC836}" srcOrd="2" destOrd="0" parTransId="{D18A09D6-8364-41E7-B4F2-6D7EC75BC8E1}" sibTransId="{24E221C3-9505-4809-9E92-0B8FCC0548CF}"/>
    <dgm:cxn modelId="{62CB762F-8072-42F6-A1B4-4D3F01AA8117}" type="presOf" srcId="{59D35F7F-F5B1-4244-8500-DFC8F3FB0994}" destId="{F1013736-9149-453A-AA9E-3AABBBB9FD58}" srcOrd="1" destOrd="0" presId="urn:microsoft.com/office/officeart/2005/8/layout/pyramid1"/>
    <dgm:cxn modelId="{73DF2D3E-2D30-4263-94D5-A6D74FC36583}" srcId="{73EFE961-2A49-4231-B11F-8920C818F5B5}" destId="{7CBDC502-E689-46A7-8EA5-C957FD0D33B2}" srcOrd="6" destOrd="0" parTransId="{6C34DCDA-B398-4A77-BB0A-AFD1AB70D6A2}" sibTransId="{F188CB86-BA62-4CB3-B3A6-D0C87182AB84}"/>
    <dgm:cxn modelId="{639EE45E-1B01-4485-A687-8B74F7FE2BA7}" type="presOf" srcId="{4BB2F6FD-7AAD-4C16-9872-EDC7976E2D8D}" destId="{8058590E-52B2-4A38-940D-B396619E5017}" srcOrd="1" destOrd="0" presId="urn:microsoft.com/office/officeart/2005/8/layout/pyramid1"/>
    <dgm:cxn modelId="{679ACB60-F1FB-4AA3-B0C2-27DD8AE23810}" type="presOf" srcId="{243270CB-F45A-4B6E-8DD4-0C04706DC836}" destId="{C51A4AC1-3AC7-458A-A0A8-2D34F815EB28}" srcOrd="1" destOrd="0" presId="urn:microsoft.com/office/officeart/2005/8/layout/pyramid1"/>
    <dgm:cxn modelId="{433C1265-BBC9-4997-AE01-00AA06DF9CDC}" type="presOf" srcId="{A3D95221-FDE5-499E-B723-8D6D1A58B23A}" destId="{C530857B-2242-4E42-B1A9-F79F1C26AFBD}" srcOrd="1" destOrd="0" presId="urn:microsoft.com/office/officeart/2005/8/layout/pyramid1"/>
    <dgm:cxn modelId="{D9D9CF6C-51F0-423B-A4D0-75E910438D68}" type="presOf" srcId="{22FD0D3B-8E22-422A-9B7B-1394B2951E41}" destId="{5207136A-2451-41C4-B84A-66A3B053AFA7}" srcOrd="1" destOrd="0" presId="urn:microsoft.com/office/officeart/2005/8/layout/pyramid1"/>
    <dgm:cxn modelId="{7A9BF04F-AC2B-4608-B87B-C9B3E3ABBF36}" type="presOf" srcId="{42589059-0F78-486F-B644-ADE60B82482F}" destId="{EB604A44-424E-4CD0-873F-84946C6DAC28}" srcOrd="0" destOrd="0" presId="urn:microsoft.com/office/officeart/2005/8/layout/pyramid1"/>
    <dgm:cxn modelId="{5CECF092-20A5-4EC8-8FE4-B5C6503B5069}" type="presOf" srcId="{243270CB-F45A-4B6E-8DD4-0C04706DC836}" destId="{F3385D90-3559-4D5C-9325-8A432FC555F2}" srcOrd="0" destOrd="0" presId="urn:microsoft.com/office/officeart/2005/8/layout/pyramid1"/>
    <dgm:cxn modelId="{BD173C98-A85D-4FA3-9A86-37E60BCC0902}" srcId="{73EFE961-2A49-4231-B11F-8920C818F5B5}" destId="{59D35F7F-F5B1-4244-8500-DFC8F3FB0994}" srcOrd="5" destOrd="0" parTransId="{3E78FC52-B5D1-4903-B069-1DA29B30A8D5}" sibTransId="{B345D365-C7B1-4940-A233-E7112DE1C4E1}"/>
    <dgm:cxn modelId="{7792D599-7C6F-4402-A33C-FAB22D2698E3}" type="presOf" srcId="{A3D95221-FDE5-499E-B723-8D6D1A58B23A}" destId="{7B4FE46D-CA32-490C-811A-FAB20F782F71}" srcOrd="0" destOrd="0" presId="urn:microsoft.com/office/officeart/2005/8/layout/pyramid1"/>
    <dgm:cxn modelId="{4D728CA5-C015-4993-AE98-A069EB6FB1E5}" type="presOf" srcId="{59D35F7F-F5B1-4244-8500-DFC8F3FB0994}" destId="{143CECE5-0713-4410-AF57-3B71EF0D6012}" srcOrd="0" destOrd="0" presId="urn:microsoft.com/office/officeart/2005/8/layout/pyramid1"/>
    <dgm:cxn modelId="{E0A6DAC1-6932-4F5F-8D11-28B07D265018}" type="presOf" srcId="{73EFE961-2A49-4231-B11F-8920C818F5B5}" destId="{405E40E1-919D-45F2-ADBA-8D0AB893832A}" srcOrd="0" destOrd="0" presId="urn:microsoft.com/office/officeart/2005/8/layout/pyramid1"/>
    <dgm:cxn modelId="{E56420CC-7F02-496F-99DE-122D597DBC2A}" type="presOf" srcId="{7CBDC502-E689-46A7-8EA5-C957FD0D33B2}" destId="{6F9302DD-A82E-49CA-99A3-3556440782DE}" srcOrd="0" destOrd="0" presId="urn:microsoft.com/office/officeart/2005/8/layout/pyramid1"/>
    <dgm:cxn modelId="{B19506CF-3F8C-4F83-8E0E-9CE9BBE51318}" type="presOf" srcId="{42589059-0F78-486F-B644-ADE60B82482F}" destId="{4C61D7AC-069A-40C5-BD33-06E075E28C2D}" srcOrd="1" destOrd="0" presId="urn:microsoft.com/office/officeart/2005/8/layout/pyramid1"/>
    <dgm:cxn modelId="{AC0832D4-6FE3-4B92-A595-060B871048E4}" srcId="{73EFE961-2A49-4231-B11F-8920C818F5B5}" destId="{4BB2F6FD-7AAD-4C16-9872-EDC7976E2D8D}" srcOrd="0" destOrd="0" parTransId="{2EED6212-E385-465B-967F-F8688F34B7F7}" sibTransId="{11BD1943-19DE-4EFD-9605-E0C5F33BE693}"/>
    <dgm:cxn modelId="{44E875E8-3F7A-43E6-91AB-750A83BF5018}" srcId="{73EFE961-2A49-4231-B11F-8920C818F5B5}" destId="{A3D95221-FDE5-499E-B723-8D6D1A58B23A}" srcOrd="3" destOrd="0" parTransId="{683CDFD3-0B86-4A22-8AE6-2C45C307B128}" sibTransId="{F7FFCC10-BE3E-48E1-9CE6-4F0EFADA2056}"/>
    <dgm:cxn modelId="{F790C3ED-ABB7-4B6F-A06C-AC935B7D3F92}" type="presOf" srcId="{4BB2F6FD-7AAD-4C16-9872-EDC7976E2D8D}" destId="{F81716CF-665F-4B31-A859-46079EFAE7C1}" srcOrd="0" destOrd="0" presId="urn:microsoft.com/office/officeart/2005/8/layout/pyramid1"/>
    <dgm:cxn modelId="{D24C68EE-74BA-40BA-AE08-EF058733CAAB}" type="presOf" srcId="{7CBDC502-E689-46A7-8EA5-C957FD0D33B2}" destId="{4FECD210-5486-433C-9478-6CBD57A7972B}" srcOrd="1" destOrd="0" presId="urn:microsoft.com/office/officeart/2005/8/layout/pyramid1"/>
    <dgm:cxn modelId="{36D7AC30-8A33-4F6B-B93D-6B88F0217EEA}" type="presParOf" srcId="{405E40E1-919D-45F2-ADBA-8D0AB893832A}" destId="{EC0716FD-B0E1-4034-AE57-4C0E975FAA57}" srcOrd="0" destOrd="0" presId="urn:microsoft.com/office/officeart/2005/8/layout/pyramid1"/>
    <dgm:cxn modelId="{B055F150-8F64-407E-9F61-B77ADA45D91C}" type="presParOf" srcId="{EC0716FD-B0E1-4034-AE57-4C0E975FAA57}" destId="{F81716CF-665F-4B31-A859-46079EFAE7C1}" srcOrd="0" destOrd="0" presId="urn:microsoft.com/office/officeart/2005/8/layout/pyramid1"/>
    <dgm:cxn modelId="{814E864F-E88A-4993-AE8B-76353F0B64BE}" type="presParOf" srcId="{EC0716FD-B0E1-4034-AE57-4C0E975FAA57}" destId="{8058590E-52B2-4A38-940D-B396619E5017}" srcOrd="1" destOrd="0" presId="urn:microsoft.com/office/officeart/2005/8/layout/pyramid1"/>
    <dgm:cxn modelId="{BDC94147-33EC-4B31-9A81-B0CA89D7DBE0}" type="presParOf" srcId="{405E40E1-919D-45F2-ADBA-8D0AB893832A}" destId="{0107E2CF-AFAC-4911-994B-7E904E482AB5}" srcOrd="1" destOrd="0" presId="urn:microsoft.com/office/officeart/2005/8/layout/pyramid1"/>
    <dgm:cxn modelId="{EF63B295-88EC-43C7-8AED-BC3C0AE82235}" type="presParOf" srcId="{0107E2CF-AFAC-4911-994B-7E904E482AB5}" destId="{ED3A4B22-8978-4476-BC82-198DBEA2C8D5}" srcOrd="0" destOrd="0" presId="urn:microsoft.com/office/officeart/2005/8/layout/pyramid1"/>
    <dgm:cxn modelId="{1568049E-486F-49F3-92EA-C1E56722CDBF}" type="presParOf" srcId="{0107E2CF-AFAC-4911-994B-7E904E482AB5}" destId="{5207136A-2451-41C4-B84A-66A3B053AFA7}" srcOrd="1" destOrd="0" presId="urn:microsoft.com/office/officeart/2005/8/layout/pyramid1"/>
    <dgm:cxn modelId="{A2060B58-FAE9-425B-8634-72824A3A84BD}" type="presParOf" srcId="{405E40E1-919D-45F2-ADBA-8D0AB893832A}" destId="{B46BEBA2-AF3B-414F-AF3D-329537A32482}" srcOrd="2" destOrd="0" presId="urn:microsoft.com/office/officeart/2005/8/layout/pyramid1"/>
    <dgm:cxn modelId="{8EB42AEE-B9DC-4A9B-8E89-11971F04BBC4}" type="presParOf" srcId="{B46BEBA2-AF3B-414F-AF3D-329537A32482}" destId="{F3385D90-3559-4D5C-9325-8A432FC555F2}" srcOrd="0" destOrd="0" presId="urn:microsoft.com/office/officeart/2005/8/layout/pyramid1"/>
    <dgm:cxn modelId="{33A93BA5-0FAC-4761-8781-B1B5FD8E480A}" type="presParOf" srcId="{B46BEBA2-AF3B-414F-AF3D-329537A32482}" destId="{C51A4AC1-3AC7-458A-A0A8-2D34F815EB28}" srcOrd="1" destOrd="0" presId="urn:microsoft.com/office/officeart/2005/8/layout/pyramid1"/>
    <dgm:cxn modelId="{5F5B444E-7B20-4704-8046-C3E737F45109}" type="presParOf" srcId="{405E40E1-919D-45F2-ADBA-8D0AB893832A}" destId="{A02E8791-87F2-4976-8AD8-E3BFACB50637}" srcOrd="3" destOrd="0" presId="urn:microsoft.com/office/officeart/2005/8/layout/pyramid1"/>
    <dgm:cxn modelId="{E6AEE151-93E0-4C12-A000-4FC76BEE8EC7}" type="presParOf" srcId="{A02E8791-87F2-4976-8AD8-E3BFACB50637}" destId="{7B4FE46D-CA32-490C-811A-FAB20F782F71}" srcOrd="0" destOrd="0" presId="urn:microsoft.com/office/officeart/2005/8/layout/pyramid1"/>
    <dgm:cxn modelId="{5EA48F47-4128-40AA-BB01-7BDAE2306839}" type="presParOf" srcId="{A02E8791-87F2-4976-8AD8-E3BFACB50637}" destId="{C530857B-2242-4E42-B1A9-F79F1C26AFBD}" srcOrd="1" destOrd="0" presId="urn:microsoft.com/office/officeart/2005/8/layout/pyramid1"/>
    <dgm:cxn modelId="{D0398C9E-63AF-46B4-A62E-A15A5F477DEA}" type="presParOf" srcId="{405E40E1-919D-45F2-ADBA-8D0AB893832A}" destId="{C53A4846-CEDD-4AEF-B958-5D086F588EAA}" srcOrd="4" destOrd="0" presId="urn:microsoft.com/office/officeart/2005/8/layout/pyramid1"/>
    <dgm:cxn modelId="{BFD77930-D19A-45E0-881E-BF8A594400F0}" type="presParOf" srcId="{C53A4846-CEDD-4AEF-B958-5D086F588EAA}" destId="{EB604A44-424E-4CD0-873F-84946C6DAC28}" srcOrd="0" destOrd="0" presId="urn:microsoft.com/office/officeart/2005/8/layout/pyramid1"/>
    <dgm:cxn modelId="{F2316319-2F5D-4698-A0AB-2907CB330B23}" type="presParOf" srcId="{C53A4846-CEDD-4AEF-B958-5D086F588EAA}" destId="{4C61D7AC-069A-40C5-BD33-06E075E28C2D}" srcOrd="1" destOrd="0" presId="urn:microsoft.com/office/officeart/2005/8/layout/pyramid1"/>
    <dgm:cxn modelId="{7EE8FE1D-4B0E-4667-9846-26AE5E743E64}" type="presParOf" srcId="{405E40E1-919D-45F2-ADBA-8D0AB893832A}" destId="{6306EA8A-BB64-4724-9518-B6FD51FE5992}" srcOrd="5" destOrd="0" presId="urn:microsoft.com/office/officeart/2005/8/layout/pyramid1"/>
    <dgm:cxn modelId="{EC0BE8F8-1732-45A4-9A3F-4C565B4E5A26}" type="presParOf" srcId="{6306EA8A-BB64-4724-9518-B6FD51FE5992}" destId="{143CECE5-0713-4410-AF57-3B71EF0D6012}" srcOrd="0" destOrd="0" presId="urn:microsoft.com/office/officeart/2005/8/layout/pyramid1"/>
    <dgm:cxn modelId="{C8E7523C-3AE3-4F89-9E28-EFC6EDEBE150}" type="presParOf" srcId="{6306EA8A-BB64-4724-9518-B6FD51FE5992}" destId="{F1013736-9149-453A-AA9E-3AABBBB9FD58}" srcOrd="1" destOrd="0" presId="urn:microsoft.com/office/officeart/2005/8/layout/pyramid1"/>
    <dgm:cxn modelId="{D4472461-02B6-4DC8-85CE-2A10BFFD45A2}" type="presParOf" srcId="{405E40E1-919D-45F2-ADBA-8D0AB893832A}" destId="{D27A1FDB-2816-4E69-AF44-FC1ECCE5DD39}" srcOrd="6" destOrd="0" presId="urn:microsoft.com/office/officeart/2005/8/layout/pyramid1"/>
    <dgm:cxn modelId="{F8190540-B58F-4F1E-B453-8A2F7C541A53}" type="presParOf" srcId="{D27A1FDB-2816-4E69-AF44-FC1ECCE5DD39}" destId="{6F9302DD-A82E-49CA-99A3-3556440782DE}" srcOrd="0" destOrd="0" presId="urn:microsoft.com/office/officeart/2005/8/layout/pyramid1"/>
    <dgm:cxn modelId="{CC4DB439-D94C-42FC-AA29-1856616CE8AC}" type="presParOf" srcId="{D27A1FDB-2816-4E69-AF44-FC1ECCE5DD39}" destId="{4FECD210-5486-433C-9478-6CBD57A797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E0A81-12AB-4E3E-80FC-84BDF06396E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pl-PL"/>
        </a:p>
      </dgm:t>
    </dgm:pt>
    <dgm:pt modelId="{2E56D3B6-81CD-4D00-8593-5043CA0C5BF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b="1" dirty="0"/>
            <a:t>Organy postępowania jurysdykcyjnego </a:t>
          </a:r>
        </a:p>
      </dgm:t>
    </dgm:pt>
    <dgm:pt modelId="{7ED46462-4290-45C3-A63A-94F72391F072}" type="parTrans" cxnId="{17EC67CA-2044-444A-8926-B3BD0761DA8A}">
      <dgm:prSet/>
      <dgm:spPr/>
      <dgm:t>
        <a:bodyPr/>
        <a:lstStyle/>
        <a:p>
          <a:endParaRPr lang="pl-PL"/>
        </a:p>
      </dgm:t>
    </dgm:pt>
    <dgm:pt modelId="{ED5B9080-F01E-47EE-BD5A-3CF1110F1C73}" type="sibTrans" cxnId="{17EC67CA-2044-444A-8926-B3BD0761DA8A}">
      <dgm:prSet/>
      <dgm:spPr/>
      <dgm:t>
        <a:bodyPr/>
        <a:lstStyle/>
        <a:p>
          <a:endParaRPr lang="pl-PL"/>
        </a:p>
      </dgm:t>
    </dgm:pt>
    <dgm:pt modelId="{D23BF33A-0392-40A7-BF5E-3461A93B3D7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1. Sąd (skład orzekający)</a:t>
          </a:r>
        </a:p>
      </dgm:t>
    </dgm:pt>
    <dgm:pt modelId="{6F4D086D-2899-46B2-ABEB-1D294FB36959}" type="parTrans" cxnId="{B9CEB941-8C63-46DF-80D6-0267E3FD6561}">
      <dgm:prSet/>
      <dgm:spPr/>
      <dgm:t>
        <a:bodyPr/>
        <a:lstStyle/>
        <a:p>
          <a:endParaRPr lang="pl-PL"/>
        </a:p>
      </dgm:t>
    </dgm:pt>
    <dgm:pt modelId="{2A1A5117-3B55-40C5-90D7-FD132FF9B85C}" type="sibTrans" cxnId="{B9CEB941-8C63-46DF-80D6-0267E3FD6561}">
      <dgm:prSet/>
      <dgm:spPr/>
      <dgm:t>
        <a:bodyPr/>
        <a:lstStyle/>
        <a:p>
          <a:endParaRPr lang="pl-PL"/>
        </a:p>
      </dgm:t>
    </dgm:pt>
    <dgm:pt modelId="{1F6720D1-8673-49CB-8B47-81A2928B789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2. Przewodniczący składu orzekającego </a:t>
          </a:r>
        </a:p>
      </dgm:t>
    </dgm:pt>
    <dgm:pt modelId="{298539E6-254F-4B6C-AB31-AA651D3EF364}" type="parTrans" cxnId="{4328BCC9-6E86-48E7-9925-C7F8CB97A8B9}">
      <dgm:prSet/>
      <dgm:spPr/>
      <dgm:t>
        <a:bodyPr/>
        <a:lstStyle/>
        <a:p>
          <a:endParaRPr lang="pl-PL"/>
        </a:p>
      </dgm:t>
    </dgm:pt>
    <dgm:pt modelId="{A23D20D2-129B-451A-9847-DE2CF8523AF8}" type="sibTrans" cxnId="{4328BCC9-6E86-48E7-9925-C7F8CB97A8B9}">
      <dgm:prSet/>
      <dgm:spPr/>
      <dgm:t>
        <a:bodyPr/>
        <a:lstStyle/>
        <a:p>
          <a:endParaRPr lang="pl-PL"/>
        </a:p>
      </dgm:t>
    </dgm:pt>
    <dgm:pt modelId="{97522FD1-4013-475E-8B9F-47D041BF611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3. Prezes sądu (przewodniczący wydziału, upoważniony sędzia)</a:t>
          </a:r>
        </a:p>
      </dgm:t>
    </dgm:pt>
    <dgm:pt modelId="{8EDC60B6-325D-4901-AD92-5E3124E233FC}" type="parTrans" cxnId="{92B4179E-F113-499A-B736-184E10353582}">
      <dgm:prSet/>
      <dgm:spPr/>
      <dgm:t>
        <a:bodyPr/>
        <a:lstStyle/>
        <a:p>
          <a:endParaRPr lang="pl-PL"/>
        </a:p>
      </dgm:t>
    </dgm:pt>
    <dgm:pt modelId="{DE52FA54-D41E-4FAF-90DE-D442997BBE77}" type="sibTrans" cxnId="{92B4179E-F113-499A-B736-184E10353582}">
      <dgm:prSet/>
      <dgm:spPr/>
      <dgm:t>
        <a:bodyPr/>
        <a:lstStyle/>
        <a:p>
          <a:endParaRPr lang="pl-PL"/>
        </a:p>
      </dgm:t>
    </dgm:pt>
    <dgm:pt modelId="{C9A5607E-887B-495F-A44D-9354C503EE7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4. Referendarz sądowy </a:t>
          </a:r>
        </a:p>
      </dgm:t>
    </dgm:pt>
    <dgm:pt modelId="{B2386657-6EF0-4775-A10D-26030CED4B53}" type="parTrans" cxnId="{423D0011-4B11-44D1-8A29-3F289B4A396C}">
      <dgm:prSet/>
      <dgm:spPr/>
      <dgm:t>
        <a:bodyPr/>
        <a:lstStyle/>
        <a:p>
          <a:endParaRPr lang="pl-PL"/>
        </a:p>
      </dgm:t>
    </dgm:pt>
    <dgm:pt modelId="{D088D8C7-A70A-4443-BF12-EDE66DEA25BF}" type="sibTrans" cxnId="{423D0011-4B11-44D1-8A29-3F289B4A396C}">
      <dgm:prSet/>
      <dgm:spPr/>
      <dgm:t>
        <a:bodyPr/>
        <a:lstStyle/>
        <a:p>
          <a:endParaRPr lang="pl-PL"/>
        </a:p>
      </dgm:t>
    </dgm:pt>
    <dgm:pt modelId="{BC72FA5C-38AC-445A-AF92-5303C88024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b="1" dirty="0"/>
            <a:t>Strony czynne postępowania jurysdykcyjnego </a:t>
          </a:r>
        </a:p>
      </dgm:t>
    </dgm:pt>
    <dgm:pt modelId="{F788C044-2C7B-4E3E-82BE-4857F040E4D4}" type="parTrans" cxnId="{62B430A3-A4AB-4CDE-A9F5-66EEB9A54A6D}">
      <dgm:prSet/>
      <dgm:spPr/>
      <dgm:t>
        <a:bodyPr/>
        <a:lstStyle/>
        <a:p>
          <a:endParaRPr lang="pl-PL"/>
        </a:p>
      </dgm:t>
    </dgm:pt>
    <dgm:pt modelId="{7142A836-E8C2-4C43-ACAA-35599A24AC53}" type="sibTrans" cxnId="{62B430A3-A4AB-4CDE-A9F5-66EEB9A54A6D}">
      <dgm:prSet/>
      <dgm:spPr/>
      <dgm:t>
        <a:bodyPr/>
        <a:lstStyle/>
        <a:p>
          <a:endParaRPr lang="pl-PL"/>
        </a:p>
      </dgm:t>
    </dgm:pt>
    <dgm:pt modelId="{5FA243F0-5248-4995-93D6-5FDBFB6479F2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u="sng">
              <a:latin typeface="+mj-lt"/>
            </a:rPr>
            <a:t>Oskarżyciel publiczny </a:t>
          </a:r>
          <a:r>
            <a:rPr lang="pl-PL">
              <a:latin typeface="+mj-lt"/>
            </a:rPr>
            <a:t>– prokurator lub inny organ, który występuje w tym charakterze  </a:t>
          </a:r>
        </a:p>
      </dgm:t>
    </dgm:pt>
    <dgm:pt modelId="{FE6F2932-A826-4F45-81A2-CB5B6DD1FA5C}" type="parTrans" cxnId="{027500AD-4ACB-4E00-B4F8-D5E67B3BE088}">
      <dgm:prSet/>
      <dgm:spPr/>
      <dgm:t>
        <a:bodyPr/>
        <a:lstStyle/>
        <a:p>
          <a:endParaRPr lang="pl-PL"/>
        </a:p>
      </dgm:t>
    </dgm:pt>
    <dgm:pt modelId="{39FE520B-2CE0-4BBE-A800-8FE6C7915D5F}" type="sibTrans" cxnId="{027500AD-4ACB-4E00-B4F8-D5E67B3BE088}">
      <dgm:prSet/>
      <dgm:spPr/>
      <dgm:t>
        <a:bodyPr/>
        <a:lstStyle/>
        <a:p>
          <a:endParaRPr lang="pl-PL"/>
        </a:p>
      </dgm:t>
    </dgm:pt>
    <dgm:pt modelId="{96AB3CFE-A523-416D-8CCA-E9B2C2E4EFD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>
              <a:latin typeface="+mj-lt"/>
            </a:rPr>
            <a:t>Oskarżyciel posiłkowy:</a:t>
          </a:r>
        </a:p>
      </dgm:t>
    </dgm:pt>
    <dgm:pt modelId="{451BCBD5-8F72-4FCB-87D8-7FA4E5228692}" type="parTrans" cxnId="{839EAABA-2B53-41BD-9F32-84E911D6BA74}">
      <dgm:prSet/>
      <dgm:spPr/>
      <dgm:t>
        <a:bodyPr/>
        <a:lstStyle/>
        <a:p>
          <a:endParaRPr lang="pl-PL"/>
        </a:p>
      </dgm:t>
    </dgm:pt>
    <dgm:pt modelId="{6F812706-BF80-4B74-9964-27034C115039}" type="sibTrans" cxnId="{839EAABA-2B53-41BD-9F32-84E911D6BA74}">
      <dgm:prSet/>
      <dgm:spPr/>
      <dgm:t>
        <a:bodyPr/>
        <a:lstStyle/>
        <a:p>
          <a:endParaRPr lang="pl-PL"/>
        </a:p>
      </dgm:t>
    </dgm:pt>
    <dgm:pt modelId="{84B08259-CE7C-4A0E-8093-3957FA3281A4}">
      <dgm:prSet/>
      <dgm:spPr/>
      <dgm:t>
        <a:bodyPr/>
        <a:lstStyle/>
        <a:p>
          <a:r>
            <a:rPr lang="pl-PL">
              <a:latin typeface="+mj-lt"/>
            </a:rPr>
            <a:t>Subsydiarny </a:t>
          </a:r>
          <a:r>
            <a:rPr lang="pl-PL">
              <a:latin typeface="+mj-lt"/>
              <a:sym typeface="Wingdings" panose="05000000000000000000" pitchFamily="2" charset="2"/>
            </a:rPr>
            <a:t></a:t>
          </a:r>
          <a:r>
            <a:rPr lang="pl-PL">
              <a:latin typeface="+mj-lt"/>
            </a:rPr>
            <a:t> ten, który samodzielnie wniósł akt oskarżenia w sprawie </a:t>
          </a:r>
          <a:r>
            <a:rPr lang="pl-PL" u="sng">
              <a:latin typeface="+mj-lt"/>
            </a:rPr>
            <a:t>z oskarżenia publicznego </a:t>
          </a:r>
          <a:r>
            <a:rPr lang="pl-PL">
              <a:latin typeface="+mj-lt"/>
            </a:rPr>
            <a:t>i działa w postępowaniu</a:t>
          </a:r>
          <a:r>
            <a:rPr lang="pl-PL" u="sng">
              <a:latin typeface="+mj-lt"/>
            </a:rPr>
            <a:t> zamiast </a:t>
          </a:r>
          <a:r>
            <a:rPr lang="pl-PL">
              <a:latin typeface="+mj-lt"/>
            </a:rPr>
            <a:t>oskarżyciela publicznego</a:t>
          </a:r>
        </a:p>
      </dgm:t>
    </dgm:pt>
    <dgm:pt modelId="{D37981D1-8CE6-4699-BFEB-1AEF49CF31A5}" type="parTrans" cxnId="{CF999F9D-C138-4B67-B49D-A6B54A799C18}">
      <dgm:prSet/>
      <dgm:spPr/>
      <dgm:t>
        <a:bodyPr/>
        <a:lstStyle/>
        <a:p>
          <a:endParaRPr lang="pl-PL"/>
        </a:p>
      </dgm:t>
    </dgm:pt>
    <dgm:pt modelId="{D9C954DB-00C2-4B34-BF08-113CBAD69F18}" type="sibTrans" cxnId="{CF999F9D-C138-4B67-B49D-A6B54A799C18}">
      <dgm:prSet/>
      <dgm:spPr/>
      <dgm:t>
        <a:bodyPr/>
        <a:lstStyle/>
        <a:p>
          <a:endParaRPr lang="pl-PL"/>
        </a:p>
      </dgm:t>
    </dgm:pt>
    <dgm:pt modelId="{E6DCAE82-AE74-41B9-9223-4EF2107A9977}">
      <dgm:prSet/>
      <dgm:spPr/>
      <dgm:t>
        <a:bodyPr/>
        <a:lstStyle/>
        <a:p>
          <a:r>
            <a:rPr lang="pl-PL">
              <a:latin typeface="+mj-lt"/>
            </a:rPr>
            <a:t>Uboczny </a:t>
          </a:r>
          <a:r>
            <a:rPr lang="pl-PL">
              <a:latin typeface="+mj-lt"/>
              <a:sym typeface="Wingdings" panose="05000000000000000000" pitchFamily="2" charset="2"/>
            </a:rPr>
            <a:t></a:t>
          </a:r>
          <a:r>
            <a:rPr lang="pl-PL">
              <a:latin typeface="+mj-lt"/>
            </a:rPr>
            <a:t> ten, który występuje w sprawie obok oskarżyciela publicznego lub obok oskarżyciela posiłkowego subsydiarnego</a:t>
          </a:r>
        </a:p>
      </dgm:t>
    </dgm:pt>
    <dgm:pt modelId="{996609A4-3A80-42BD-847E-558B970D0C74}" type="parTrans" cxnId="{D70D3521-E35C-4EDF-B809-ED414EE2C0A3}">
      <dgm:prSet/>
      <dgm:spPr/>
      <dgm:t>
        <a:bodyPr/>
        <a:lstStyle/>
        <a:p>
          <a:endParaRPr lang="pl-PL"/>
        </a:p>
      </dgm:t>
    </dgm:pt>
    <dgm:pt modelId="{CE82603A-F6B4-483E-AEA0-57EBA76971BB}" type="sibTrans" cxnId="{D70D3521-E35C-4EDF-B809-ED414EE2C0A3}">
      <dgm:prSet/>
      <dgm:spPr/>
      <dgm:t>
        <a:bodyPr/>
        <a:lstStyle/>
        <a:p>
          <a:endParaRPr lang="pl-PL"/>
        </a:p>
      </dgm:t>
    </dgm:pt>
    <dgm:pt modelId="{C3D73680-AEC0-4AEE-A9AC-38B2AF03D58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>
              <a:latin typeface="+mj-lt"/>
            </a:rPr>
            <a:t>Oskarżyciel prywatny </a:t>
          </a:r>
          <a:r>
            <a:rPr lang="pl-PL">
              <a:latin typeface="+mj-lt"/>
              <a:sym typeface="Wingdings" panose="05000000000000000000" pitchFamily="2" charset="2"/>
            </a:rPr>
            <a:t></a:t>
          </a:r>
          <a:r>
            <a:rPr lang="pl-PL">
              <a:latin typeface="+mj-lt"/>
            </a:rPr>
            <a:t> osoba, która wniosła </a:t>
          </a:r>
          <a:r>
            <a:rPr lang="pl-PL" u="sng">
              <a:latin typeface="+mj-lt"/>
            </a:rPr>
            <a:t>prywatny akt oskarżenia</a:t>
          </a:r>
          <a:r>
            <a:rPr lang="pl-PL">
              <a:latin typeface="+mj-lt"/>
            </a:rPr>
            <a:t> w sprawach ściganych z oskarżenia </a:t>
          </a:r>
          <a:r>
            <a:rPr lang="pl-PL" u="sng">
              <a:latin typeface="+mj-lt"/>
            </a:rPr>
            <a:t>prywatnego </a:t>
          </a:r>
          <a:endParaRPr lang="pl-PL">
            <a:latin typeface="+mj-lt"/>
          </a:endParaRPr>
        </a:p>
      </dgm:t>
    </dgm:pt>
    <dgm:pt modelId="{994DC995-93F5-4FCA-9CA9-53E0E716EB5A}" type="parTrans" cxnId="{B4DAD64A-5CE1-4BE1-84C8-19567A7E344C}">
      <dgm:prSet/>
      <dgm:spPr/>
      <dgm:t>
        <a:bodyPr/>
        <a:lstStyle/>
        <a:p>
          <a:endParaRPr lang="pl-PL"/>
        </a:p>
      </dgm:t>
    </dgm:pt>
    <dgm:pt modelId="{DAB40726-F962-4E2C-A209-84FCB758D613}" type="sibTrans" cxnId="{B4DAD64A-5CE1-4BE1-84C8-19567A7E344C}">
      <dgm:prSet/>
      <dgm:spPr/>
      <dgm:t>
        <a:bodyPr/>
        <a:lstStyle/>
        <a:p>
          <a:endParaRPr lang="pl-PL"/>
        </a:p>
      </dgm:t>
    </dgm:pt>
    <dgm:pt modelId="{43DD3663-6C41-4E56-8C59-FF7D98531A6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 b="1"/>
            <a:t>Strona bierna </a:t>
          </a:r>
        </a:p>
      </dgm:t>
    </dgm:pt>
    <dgm:pt modelId="{1AE60929-8B6B-42E2-B39D-3124AB4FA498}" type="parTrans" cxnId="{E05714C2-FF7B-439E-BE5A-20784E8E5C4E}">
      <dgm:prSet/>
      <dgm:spPr/>
      <dgm:t>
        <a:bodyPr/>
        <a:lstStyle/>
        <a:p>
          <a:endParaRPr lang="pl-PL"/>
        </a:p>
      </dgm:t>
    </dgm:pt>
    <dgm:pt modelId="{A4778575-FA14-4108-B501-5F9342EED2E6}" type="sibTrans" cxnId="{E05714C2-FF7B-439E-BE5A-20784E8E5C4E}">
      <dgm:prSet/>
      <dgm:spPr/>
      <dgm:t>
        <a:bodyPr/>
        <a:lstStyle/>
        <a:p>
          <a:endParaRPr lang="pl-PL"/>
        </a:p>
      </dgm:t>
    </dgm:pt>
    <dgm:pt modelId="{9E005ED1-03D3-4104-A742-78D7B6A5B894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/>
            <a:t>Oskarżony – osoba przeciwko której wniesiono akt oskarżenia, wniosek o warunkowe umorzenie postępowania, samoistny wniosek o skazanie bez rozprawy albo wniosek o rozpoznanie sprawy w trybie przyspieszonym </a:t>
          </a:r>
        </a:p>
      </dgm:t>
    </dgm:pt>
    <dgm:pt modelId="{53CE8FE3-8C5A-4FE9-9C26-040347276A2D}" type="parTrans" cxnId="{BFD5F551-1A95-42AC-B98F-96147F9BA096}">
      <dgm:prSet/>
      <dgm:spPr/>
      <dgm:t>
        <a:bodyPr/>
        <a:lstStyle/>
        <a:p>
          <a:endParaRPr lang="pl-PL"/>
        </a:p>
      </dgm:t>
    </dgm:pt>
    <dgm:pt modelId="{D6418BEF-C93F-4406-8F6A-832D7A73A46B}" type="sibTrans" cxnId="{BFD5F551-1A95-42AC-B98F-96147F9BA096}">
      <dgm:prSet/>
      <dgm:spPr/>
      <dgm:t>
        <a:bodyPr/>
        <a:lstStyle/>
        <a:p>
          <a:endParaRPr lang="pl-PL"/>
        </a:p>
      </dgm:t>
    </dgm:pt>
    <dgm:pt modelId="{D94277EC-821F-4106-92D1-87FBF7E84E35}">
      <dgm:prSet/>
      <dgm:spPr/>
      <dgm:t>
        <a:bodyPr/>
        <a:lstStyle/>
        <a:p>
          <a:r>
            <a:rPr lang="pl-PL" dirty="0">
              <a:latin typeface="+mj-lt"/>
            </a:rPr>
            <a:t>Samoistny – działa zamiast oskarżyciela publicznego, jeżeli ten na podstawie art. 14 </a:t>
          </a:r>
          <a:r>
            <a:rPr lang="pl-PL" dirty="0">
              <a:latin typeface="+mj-lt"/>
              <a:cs typeface="Times New Roman" panose="02020603050405020304" pitchFamily="18" charset="0"/>
            </a:rPr>
            <a:t>§ 2 cofnął akt oskarżenia, a pokrzywdzony w terminie 14 dni od poinformowania go o cofnięciu aktu oskarżenia oświadczył, że popiera oskarżenie </a:t>
          </a:r>
          <a:endParaRPr lang="pl-PL" dirty="0">
            <a:latin typeface="+mj-lt"/>
          </a:endParaRPr>
        </a:p>
      </dgm:t>
    </dgm:pt>
    <dgm:pt modelId="{D4E90F46-82B2-447B-A4C9-31B14D3A0A1B}" type="parTrans" cxnId="{1DC88309-3F8F-4345-B5A3-58774315DD99}">
      <dgm:prSet/>
      <dgm:spPr/>
      <dgm:t>
        <a:bodyPr/>
        <a:lstStyle/>
        <a:p>
          <a:endParaRPr lang="pl-PL"/>
        </a:p>
      </dgm:t>
    </dgm:pt>
    <dgm:pt modelId="{5E12FD11-0873-4ECB-84E2-08EE6584F99C}" type="sibTrans" cxnId="{1DC88309-3F8F-4345-B5A3-58774315DD99}">
      <dgm:prSet/>
      <dgm:spPr/>
      <dgm:t>
        <a:bodyPr/>
        <a:lstStyle/>
        <a:p>
          <a:endParaRPr lang="pl-PL"/>
        </a:p>
      </dgm:t>
    </dgm:pt>
    <dgm:pt modelId="{1122F1D9-9934-4C30-871D-03A7508A290D}" type="pres">
      <dgm:prSet presAssocID="{5E2E0A81-12AB-4E3E-80FC-84BDF06396ED}" presName="root" presStyleCnt="0">
        <dgm:presLayoutVars>
          <dgm:dir/>
          <dgm:resizeHandles val="exact"/>
        </dgm:presLayoutVars>
      </dgm:prSet>
      <dgm:spPr/>
    </dgm:pt>
    <dgm:pt modelId="{AEB0EB0D-30CC-4936-A68F-94C453E1636F}" type="pres">
      <dgm:prSet presAssocID="{2E56D3B6-81CD-4D00-8593-5043CA0C5BF5}" presName="compNode" presStyleCnt="0"/>
      <dgm:spPr/>
    </dgm:pt>
    <dgm:pt modelId="{D0BC5ED3-70D8-40F2-9DA2-13440CE9414C}" type="pres">
      <dgm:prSet presAssocID="{2E56D3B6-81CD-4D00-8593-5043CA0C5BF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E2511149-1867-4BB9-9EA8-BB34D886EE4D}" type="pres">
      <dgm:prSet presAssocID="{2E56D3B6-81CD-4D00-8593-5043CA0C5BF5}" presName="iconSpace" presStyleCnt="0"/>
      <dgm:spPr/>
    </dgm:pt>
    <dgm:pt modelId="{D57B4292-3B7E-423E-BEB0-05D2799F5B75}" type="pres">
      <dgm:prSet presAssocID="{2E56D3B6-81CD-4D00-8593-5043CA0C5BF5}" presName="parTx" presStyleLbl="revTx" presStyleIdx="0" presStyleCnt="6">
        <dgm:presLayoutVars>
          <dgm:chMax val="0"/>
          <dgm:chPref val="0"/>
        </dgm:presLayoutVars>
      </dgm:prSet>
      <dgm:spPr/>
    </dgm:pt>
    <dgm:pt modelId="{8100C6D4-FAD1-43B6-A0CC-2C5D6F4834C6}" type="pres">
      <dgm:prSet presAssocID="{2E56D3B6-81CD-4D00-8593-5043CA0C5BF5}" presName="txSpace" presStyleCnt="0"/>
      <dgm:spPr/>
    </dgm:pt>
    <dgm:pt modelId="{4F0F8329-A7E0-4788-86B4-F61AD6CC0E74}" type="pres">
      <dgm:prSet presAssocID="{2E56D3B6-81CD-4D00-8593-5043CA0C5BF5}" presName="desTx" presStyleLbl="revTx" presStyleIdx="1" presStyleCnt="6">
        <dgm:presLayoutVars/>
      </dgm:prSet>
      <dgm:spPr/>
    </dgm:pt>
    <dgm:pt modelId="{CA1ADDB6-39B7-4239-A8FF-FBB6A9220BF3}" type="pres">
      <dgm:prSet presAssocID="{ED5B9080-F01E-47EE-BD5A-3CF1110F1C73}" presName="sibTrans" presStyleCnt="0"/>
      <dgm:spPr/>
    </dgm:pt>
    <dgm:pt modelId="{30E43161-1FD2-45A7-9D56-BD59EAE134CB}" type="pres">
      <dgm:prSet presAssocID="{BC72FA5C-38AC-445A-AF92-5303C88024BD}" presName="compNode" presStyleCnt="0"/>
      <dgm:spPr/>
    </dgm:pt>
    <dgm:pt modelId="{0514619F-FEC5-4BF2-8234-AE470D7706DF}" type="pres">
      <dgm:prSet presAssocID="{BC72FA5C-38AC-445A-AF92-5303C88024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6674B68-06B1-48D1-8918-9A32803C5687}" type="pres">
      <dgm:prSet presAssocID="{BC72FA5C-38AC-445A-AF92-5303C88024BD}" presName="iconSpace" presStyleCnt="0"/>
      <dgm:spPr/>
    </dgm:pt>
    <dgm:pt modelId="{B22C6741-FE0B-458F-818C-539531D07412}" type="pres">
      <dgm:prSet presAssocID="{BC72FA5C-38AC-445A-AF92-5303C88024BD}" presName="parTx" presStyleLbl="revTx" presStyleIdx="2" presStyleCnt="6">
        <dgm:presLayoutVars>
          <dgm:chMax val="0"/>
          <dgm:chPref val="0"/>
        </dgm:presLayoutVars>
      </dgm:prSet>
      <dgm:spPr/>
    </dgm:pt>
    <dgm:pt modelId="{3A44E71D-9FF2-46C1-BA55-47D94DEF3158}" type="pres">
      <dgm:prSet presAssocID="{BC72FA5C-38AC-445A-AF92-5303C88024BD}" presName="txSpace" presStyleCnt="0"/>
      <dgm:spPr/>
    </dgm:pt>
    <dgm:pt modelId="{99922F1A-F246-4041-8557-C25DE3449584}" type="pres">
      <dgm:prSet presAssocID="{BC72FA5C-38AC-445A-AF92-5303C88024BD}" presName="desTx" presStyleLbl="revTx" presStyleIdx="3" presStyleCnt="6">
        <dgm:presLayoutVars/>
      </dgm:prSet>
      <dgm:spPr/>
    </dgm:pt>
    <dgm:pt modelId="{285B7A4E-10BE-4229-A5DA-CA8D5CAFAB12}" type="pres">
      <dgm:prSet presAssocID="{7142A836-E8C2-4C43-ACAA-35599A24AC53}" presName="sibTrans" presStyleCnt="0"/>
      <dgm:spPr/>
    </dgm:pt>
    <dgm:pt modelId="{41C5E8F4-4D87-44D5-8B02-C70C0E168C5D}" type="pres">
      <dgm:prSet presAssocID="{43DD3663-6C41-4E56-8C59-FF7D98531A6B}" presName="compNode" presStyleCnt="0"/>
      <dgm:spPr/>
    </dgm:pt>
    <dgm:pt modelId="{26DFECED-76DA-447B-99F5-3FF3AD76D4BD}" type="pres">
      <dgm:prSet presAssocID="{43DD3663-6C41-4E56-8C59-FF7D98531A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F1FC38F-3924-4F46-8692-E2E4A170C048}" type="pres">
      <dgm:prSet presAssocID="{43DD3663-6C41-4E56-8C59-FF7D98531A6B}" presName="iconSpace" presStyleCnt="0"/>
      <dgm:spPr/>
    </dgm:pt>
    <dgm:pt modelId="{83F67DC8-8DD7-4B20-BA31-97D81677FF37}" type="pres">
      <dgm:prSet presAssocID="{43DD3663-6C41-4E56-8C59-FF7D98531A6B}" presName="parTx" presStyleLbl="revTx" presStyleIdx="4" presStyleCnt="6">
        <dgm:presLayoutVars>
          <dgm:chMax val="0"/>
          <dgm:chPref val="0"/>
        </dgm:presLayoutVars>
      </dgm:prSet>
      <dgm:spPr/>
    </dgm:pt>
    <dgm:pt modelId="{B8213D03-19A6-45B9-9D83-6AF69FA36FF0}" type="pres">
      <dgm:prSet presAssocID="{43DD3663-6C41-4E56-8C59-FF7D98531A6B}" presName="txSpace" presStyleCnt="0"/>
      <dgm:spPr/>
    </dgm:pt>
    <dgm:pt modelId="{9659851B-7E6F-41B0-A985-2E1D41679C97}" type="pres">
      <dgm:prSet presAssocID="{43DD3663-6C41-4E56-8C59-FF7D98531A6B}" presName="desTx" presStyleLbl="revTx" presStyleIdx="5" presStyleCnt="6">
        <dgm:presLayoutVars/>
      </dgm:prSet>
      <dgm:spPr/>
    </dgm:pt>
  </dgm:ptLst>
  <dgm:cxnLst>
    <dgm:cxn modelId="{48D9B608-4CA9-413C-9C7D-9B3ACF961DE2}" type="presOf" srcId="{96AB3CFE-A523-416D-8CCA-E9B2C2E4EFDE}" destId="{99922F1A-F246-4041-8557-C25DE3449584}" srcOrd="0" destOrd="1" presId="urn:microsoft.com/office/officeart/2018/2/layout/IconLabelDescriptionList"/>
    <dgm:cxn modelId="{1DC88309-3F8F-4345-B5A3-58774315DD99}" srcId="{96AB3CFE-A523-416D-8CCA-E9B2C2E4EFDE}" destId="{D94277EC-821F-4106-92D1-87FBF7E84E35}" srcOrd="1" destOrd="0" parTransId="{D4E90F46-82B2-447B-A4C9-31B14D3A0A1B}" sibTransId="{5E12FD11-0873-4ECB-84E2-08EE6584F99C}"/>
    <dgm:cxn modelId="{DB9EE80C-1031-4C48-B158-700FEA2BF721}" type="presOf" srcId="{E6DCAE82-AE74-41B9-9223-4EF2107A9977}" destId="{99922F1A-F246-4041-8557-C25DE3449584}" srcOrd="0" destOrd="4" presId="urn:microsoft.com/office/officeart/2018/2/layout/IconLabelDescriptionList"/>
    <dgm:cxn modelId="{423D0011-4B11-44D1-8A29-3F289B4A396C}" srcId="{2E56D3B6-81CD-4D00-8593-5043CA0C5BF5}" destId="{C9A5607E-887B-495F-A44D-9354C503EE7A}" srcOrd="3" destOrd="0" parTransId="{B2386657-6EF0-4775-A10D-26030CED4B53}" sibTransId="{D088D8C7-A70A-4443-BF12-EDE66DEA25BF}"/>
    <dgm:cxn modelId="{D70D3521-E35C-4EDF-B809-ED414EE2C0A3}" srcId="{96AB3CFE-A523-416D-8CCA-E9B2C2E4EFDE}" destId="{E6DCAE82-AE74-41B9-9223-4EF2107A9977}" srcOrd="2" destOrd="0" parTransId="{996609A4-3A80-42BD-847E-558B970D0C74}" sibTransId="{CE82603A-F6B4-483E-AEA0-57EBA76971BB}"/>
    <dgm:cxn modelId="{E3309721-11E3-45FA-BF69-118B0F6A4C54}" type="presOf" srcId="{D94277EC-821F-4106-92D1-87FBF7E84E35}" destId="{99922F1A-F246-4041-8557-C25DE3449584}" srcOrd="0" destOrd="3" presId="urn:microsoft.com/office/officeart/2018/2/layout/IconLabelDescriptionList"/>
    <dgm:cxn modelId="{AEEF105D-3C98-4EC7-96B1-9939C2FC6770}" type="presOf" srcId="{5FA243F0-5248-4995-93D6-5FDBFB6479F2}" destId="{99922F1A-F246-4041-8557-C25DE3449584}" srcOrd="0" destOrd="0" presId="urn:microsoft.com/office/officeart/2018/2/layout/IconLabelDescriptionList"/>
    <dgm:cxn modelId="{B9CEB941-8C63-46DF-80D6-0267E3FD6561}" srcId="{2E56D3B6-81CD-4D00-8593-5043CA0C5BF5}" destId="{D23BF33A-0392-40A7-BF5E-3461A93B3D7C}" srcOrd="0" destOrd="0" parTransId="{6F4D086D-2899-46B2-ABEB-1D294FB36959}" sibTransId="{2A1A5117-3B55-40C5-90D7-FD132FF9B85C}"/>
    <dgm:cxn modelId="{79B02A44-7CDF-4A00-961E-96A68809511B}" type="presOf" srcId="{C3D73680-AEC0-4AEE-A9AC-38B2AF03D58D}" destId="{99922F1A-F246-4041-8557-C25DE3449584}" srcOrd="0" destOrd="5" presId="urn:microsoft.com/office/officeart/2018/2/layout/IconLabelDescriptionList"/>
    <dgm:cxn modelId="{B4DAD64A-5CE1-4BE1-84C8-19567A7E344C}" srcId="{BC72FA5C-38AC-445A-AF92-5303C88024BD}" destId="{C3D73680-AEC0-4AEE-A9AC-38B2AF03D58D}" srcOrd="2" destOrd="0" parTransId="{994DC995-93F5-4FCA-9CA9-53E0E716EB5A}" sibTransId="{DAB40726-F962-4E2C-A209-84FCB758D613}"/>
    <dgm:cxn modelId="{AE79156C-2119-4199-BC32-482359142926}" type="presOf" srcId="{1F6720D1-8673-49CB-8B47-81A2928B7891}" destId="{4F0F8329-A7E0-4788-86B4-F61AD6CC0E74}" srcOrd="0" destOrd="1" presId="urn:microsoft.com/office/officeart/2018/2/layout/IconLabelDescriptionList"/>
    <dgm:cxn modelId="{46242871-8219-4B1B-8EC5-F1650AD4FB29}" type="presOf" srcId="{97522FD1-4013-475E-8B9F-47D041BF611B}" destId="{4F0F8329-A7E0-4788-86B4-F61AD6CC0E74}" srcOrd="0" destOrd="2" presId="urn:microsoft.com/office/officeart/2018/2/layout/IconLabelDescriptionList"/>
    <dgm:cxn modelId="{BFD5F551-1A95-42AC-B98F-96147F9BA096}" srcId="{43DD3663-6C41-4E56-8C59-FF7D98531A6B}" destId="{9E005ED1-03D3-4104-A742-78D7B6A5B894}" srcOrd="0" destOrd="0" parTransId="{53CE8FE3-8C5A-4FE9-9C26-040347276A2D}" sibTransId="{D6418BEF-C93F-4406-8F6A-832D7A73A46B}"/>
    <dgm:cxn modelId="{C1CD7559-6C0B-4988-B4E8-F827C5A394D7}" type="presOf" srcId="{2E56D3B6-81CD-4D00-8593-5043CA0C5BF5}" destId="{D57B4292-3B7E-423E-BEB0-05D2799F5B75}" srcOrd="0" destOrd="0" presId="urn:microsoft.com/office/officeart/2018/2/layout/IconLabelDescriptionList"/>
    <dgm:cxn modelId="{CF999F9D-C138-4B67-B49D-A6B54A799C18}" srcId="{96AB3CFE-A523-416D-8CCA-E9B2C2E4EFDE}" destId="{84B08259-CE7C-4A0E-8093-3957FA3281A4}" srcOrd="0" destOrd="0" parTransId="{D37981D1-8CE6-4699-BFEB-1AEF49CF31A5}" sibTransId="{D9C954DB-00C2-4B34-BF08-113CBAD69F18}"/>
    <dgm:cxn modelId="{92B4179E-F113-499A-B736-184E10353582}" srcId="{2E56D3B6-81CD-4D00-8593-5043CA0C5BF5}" destId="{97522FD1-4013-475E-8B9F-47D041BF611B}" srcOrd="2" destOrd="0" parTransId="{8EDC60B6-325D-4901-AD92-5E3124E233FC}" sibTransId="{DE52FA54-D41E-4FAF-90DE-D442997BBE77}"/>
    <dgm:cxn modelId="{62B430A3-A4AB-4CDE-A9F5-66EEB9A54A6D}" srcId="{5E2E0A81-12AB-4E3E-80FC-84BDF06396ED}" destId="{BC72FA5C-38AC-445A-AF92-5303C88024BD}" srcOrd="1" destOrd="0" parTransId="{F788C044-2C7B-4E3E-82BE-4857F040E4D4}" sibTransId="{7142A836-E8C2-4C43-ACAA-35599A24AC53}"/>
    <dgm:cxn modelId="{4F1BF3A9-D716-4B94-A8C7-8471E85778DF}" type="presOf" srcId="{84B08259-CE7C-4A0E-8093-3957FA3281A4}" destId="{99922F1A-F246-4041-8557-C25DE3449584}" srcOrd="0" destOrd="2" presId="urn:microsoft.com/office/officeart/2018/2/layout/IconLabelDescriptionList"/>
    <dgm:cxn modelId="{027500AD-4ACB-4E00-B4F8-D5E67B3BE088}" srcId="{BC72FA5C-38AC-445A-AF92-5303C88024BD}" destId="{5FA243F0-5248-4995-93D6-5FDBFB6479F2}" srcOrd="0" destOrd="0" parTransId="{FE6F2932-A826-4F45-81A2-CB5B6DD1FA5C}" sibTransId="{39FE520B-2CE0-4BBE-A800-8FE6C7915D5F}"/>
    <dgm:cxn modelId="{69A924B9-3B21-4E31-82D8-DC9D41489C20}" type="presOf" srcId="{D23BF33A-0392-40A7-BF5E-3461A93B3D7C}" destId="{4F0F8329-A7E0-4788-86B4-F61AD6CC0E74}" srcOrd="0" destOrd="0" presId="urn:microsoft.com/office/officeart/2018/2/layout/IconLabelDescriptionList"/>
    <dgm:cxn modelId="{839EAABA-2B53-41BD-9F32-84E911D6BA74}" srcId="{BC72FA5C-38AC-445A-AF92-5303C88024BD}" destId="{96AB3CFE-A523-416D-8CCA-E9B2C2E4EFDE}" srcOrd="1" destOrd="0" parTransId="{451BCBD5-8F72-4FCB-87D8-7FA4E5228692}" sibTransId="{6F812706-BF80-4B74-9964-27034C115039}"/>
    <dgm:cxn modelId="{E05714C2-FF7B-439E-BE5A-20784E8E5C4E}" srcId="{5E2E0A81-12AB-4E3E-80FC-84BDF06396ED}" destId="{43DD3663-6C41-4E56-8C59-FF7D98531A6B}" srcOrd="2" destOrd="0" parTransId="{1AE60929-8B6B-42E2-B39D-3124AB4FA498}" sibTransId="{A4778575-FA14-4108-B501-5F9342EED2E6}"/>
    <dgm:cxn modelId="{3D8BFCC4-6523-4939-B5FD-E2A0EFE23B3B}" type="presOf" srcId="{BC72FA5C-38AC-445A-AF92-5303C88024BD}" destId="{B22C6741-FE0B-458F-818C-539531D07412}" srcOrd="0" destOrd="0" presId="urn:microsoft.com/office/officeart/2018/2/layout/IconLabelDescriptionList"/>
    <dgm:cxn modelId="{C055FDC8-D912-44F4-B218-27CA3060AFB3}" type="presOf" srcId="{9E005ED1-03D3-4104-A742-78D7B6A5B894}" destId="{9659851B-7E6F-41B0-A985-2E1D41679C97}" srcOrd="0" destOrd="0" presId="urn:microsoft.com/office/officeart/2018/2/layout/IconLabelDescriptionList"/>
    <dgm:cxn modelId="{4328BCC9-6E86-48E7-9925-C7F8CB97A8B9}" srcId="{2E56D3B6-81CD-4D00-8593-5043CA0C5BF5}" destId="{1F6720D1-8673-49CB-8B47-81A2928B7891}" srcOrd="1" destOrd="0" parTransId="{298539E6-254F-4B6C-AB31-AA651D3EF364}" sibTransId="{A23D20D2-129B-451A-9847-DE2CF8523AF8}"/>
    <dgm:cxn modelId="{17EC67CA-2044-444A-8926-B3BD0761DA8A}" srcId="{5E2E0A81-12AB-4E3E-80FC-84BDF06396ED}" destId="{2E56D3B6-81CD-4D00-8593-5043CA0C5BF5}" srcOrd="0" destOrd="0" parTransId="{7ED46462-4290-45C3-A63A-94F72391F072}" sibTransId="{ED5B9080-F01E-47EE-BD5A-3CF1110F1C73}"/>
    <dgm:cxn modelId="{516FE6CE-2CDC-4573-AAA1-C6025DBAFF09}" type="presOf" srcId="{C9A5607E-887B-495F-A44D-9354C503EE7A}" destId="{4F0F8329-A7E0-4788-86B4-F61AD6CC0E74}" srcOrd="0" destOrd="3" presId="urn:microsoft.com/office/officeart/2018/2/layout/IconLabelDescriptionList"/>
    <dgm:cxn modelId="{F5A775E8-88CE-4784-A592-C6E9AD93EC7D}" type="presOf" srcId="{43DD3663-6C41-4E56-8C59-FF7D98531A6B}" destId="{83F67DC8-8DD7-4B20-BA31-97D81677FF37}" srcOrd="0" destOrd="0" presId="urn:microsoft.com/office/officeart/2018/2/layout/IconLabelDescriptionList"/>
    <dgm:cxn modelId="{E06B4FF9-5EA4-4838-87E6-FE3B1D94188B}" type="presOf" srcId="{5E2E0A81-12AB-4E3E-80FC-84BDF06396ED}" destId="{1122F1D9-9934-4C30-871D-03A7508A290D}" srcOrd="0" destOrd="0" presId="urn:microsoft.com/office/officeart/2018/2/layout/IconLabelDescriptionList"/>
    <dgm:cxn modelId="{A3D6D674-EBE0-42FA-869E-D00D265F091D}" type="presParOf" srcId="{1122F1D9-9934-4C30-871D-03A7508A290D}" destId="{AEB0EB0D-30CC-4936-A68F-94C453E1636F}" srcOrd="0" destOrd="0" presId="urn:microsoft.com/office/officeart/2018/2/layout/IconLabelDescriptionList"/>
    <dgm:cxn modelId="{7E1342DC-042E-47DE-AED4-B1C6A1CFC8B7}" type="presParOf" srcId="{AEB0EB0D-30CC-4936-A68F-94C453E1636F}" destId="{D0BC5ED3-70D8-40F2-9DA2-13440CE9414C}" srcOrd="0" destOrd="0" presId="urn:microsoft.com/office/officeart/2018/2/layout/IconLabelDescriptionList"/>
    <dgm:cxn modelId="{A5C800D4-674A-47D0-8E3C-1829BF46D8AE}" type="presParOf" srcId="{AEB0EB0D-30CC-4936-A68F-94C453E1636F}" destId="{E2511149-1867-4BB9-9EA8-BB34D886EE4D}" srcOrd="1" destOrd="0" presId="urn:microsoft.com/office/officeart/2018/2/layout/IconLabelDescriptionList"/>
    <dgm:cxn modelId="{66CF8A4E-BCCA-4BF0-8941-AB673EA815C5}" type="presParOf" srcId="{AEB0EB0D-30CC-4936-A68F-94C453E1636F}" destId="{D57B4292-3B7E-423E-BEB0-05D2799F5B75}" srcOrd="2" destOrd="0" presId="urn:microsoft.com/office/officeart/2018/2/layout/IconLabelDescriptionList"/>
    <dgm:cxn modelId="{BF09CBFF-6AB5-4B0D-8FEA-5CF4CC76F81C}" type="presParOf" srcId="{AEB0EB0D-30CC-4936-A68F-94C453E1636F}" destId="{8100C6D4-FAD1-43B6-A0CC-2C5D6F4834C6}" srcOrd="3" destOrd="0" presId="urn:microsoft.com/office/officeart/2018/2/layout/IconLabelDescriptionList"/>
    <dgm:cxn modelId="{EDF692BF-74F8-4964-9D6E-CB70604FB912}" type="presParOf" srcId="{AEB0EB0D-30CC-4936-A68F-94C453E1636F}" destId="{4F0F8329-A7E0-4788-86B4-F61AD6CC0E74}" srcOrd="4" destOrd="0" presId="urn:microsoft.com/office/officeart/2018/2/layout/IconLabelDescriptionList"/>
    <dgm:cxn modelId="{A39FBA59-4143-4417-8EF1-5ECF5894E957}" type="presParOf" srcId="{1122F1D9-9934-4C30-871D-03A7508A290D}" destId="{CA1ADDB6-39B7-4239-A8FF-FBB6A9220BF3}" srcOrd="1" destOrd="0" presId="urn:microsoft.com/office/officeart/2018/2/layout/IconLabelDescriptionList"/>
    <dgm:cxn modelId="{E6551442-04D3-4D98-8091-24C5ED3C4A1C}" type="presParOf" srcId="{1122F1D9-9934-4C30-871D-03A7508A290D}" destId="{30E43161-1FD2-45A7-9D56-BD59EAE134CB}" srcOrd="2" destOrd="0" presId="urn:microsoft.com/office/officeart/2018/2/layout/IconLabelDescriptionList"/>
    <dgm:cxn modelId="{0C81BE3A-0B4A-4159-96B2-12D23E7564E7}" type="presParOf" srcId="{30E43161-1FD2-45A7-9D56-BD59EAE134CB}" destId="{0514619F-FEC5-4BF2-8234-AE470D7706DF}" srcOrd="0" destOrd="0" presId="urn:microsoft.com/office/officeart/2018/2/layout/IconLabelDescriptionList"/>
    <dgm:cxn modelId="{8BAEFF1D-676B-44A6-A385-DD8BBD135B4D}" type="presParOf" srcId="{30E43161-1FD2-45A7-9D56-BD59EAE134CB}" destId="{C6674B68-06B1-48D1-8918-9A32803C5687}" srcOrd="1" destOrd="0" presId="urn:microsoft.com/office/officeart/2018/2/layout/IconLabelDescriptionList"/>
    <dgm:cxn modelId="{BB8A1281-A53F-4F89-9D32-53B31F75B7E9}" type="presParOf" srcId="{30E43161-1FD2-45A7-9D56-BD59EAE134CB}" destId="{B22C6741-FE0B-458F-818C-539531D07412}" srcOrd="2" destOrd="0" presId="urn:microsoft.com/office/officeart/2018/2/layout/IconLabelDescriptionList"/>
    <dgm:cxn modelId="{8FB210C3-8FF5-452E-867C-D22F9F1057D9}" type="presParOf" srcId="{30E43161-1FD2-45A7-9D56-BD59EAE134CB}" destId="{3A44E71D-9FF2-46C1-BA55-47D94DEF3158}" srcOrd="3" destOrd="0" presId="urn:microsoft.com/office/officeart/2018/2/layout/IconLabelDescriptionList"/>
    <dgm:cxn modelId="{42E189A0-BB6F-40F2-8ACE-E7EF35BBCC69}" type="presParOf" srcId="{30E43161-1FD2-45A7-9D56-BD59EAE134CB}" destId="{99922F1A-F246-4041-8557-C25DE3449584}" srcOrd="4" destOrd="0" presId="urn:microsoft.com/office/officeart/2018/2/layout/IconLabelDescriptionList"/>
    <dgm:cxn modelId="{C042295E-4E54-4341-ABE9-032E6BF60E5F}" type="presParOf" srcId="{1122F1D9-9934-4C30-871D-03A7508A290D}" destId="{285B7A4E-10BE-4229-A5DA-CA8D5CAFAB12}" srcOrd="3" destOrd="0" presId="urn:microsoft.com/office/officeart/2018/2/layout/IconLabelDescriptionList"/>
    <dgm:cxn modelId="{91B8FB54-1F3B-4EB9-9AFC-6CC0D7862E19}" type="presParOf" srcId="{1122F1D9-9934-4C30-871D-03A7508A290D}" destId="{41C5E8F4-4D87-44D5-8B02-C70C0E168C5D}" srcOrd="4" destOrd="0" presId="urn:microsoft.com/office/officeart/2018/2/layout/IconLabelDescriptionList"/>
    <dgm:cxn modelId="{105E53AA-1088-44D9-AE60-0AA93B9C6FB4}" type="presParOf" srcId="{41C5E8F4-4D87-44D5-8B02-C70C0E168C5D}" destId="{26DFECED-76DA-447B-99F5-3FF3AD76D4BD}" srcOrd="0" destOrd="0" presId="urn:microsoft.com/office/officeart/2018/2/layout/IconLabelDescriptionList"/>
    <dgm:cxn modelId="{0D39D6EA-774A-463E-81A0-64429FEBB627}" type="presParOf" srcId="{41C5E8F4-4D87-44D5-8B02-C70C0E168C5D}" destId="{5F1FC38F-3924-4F46-8692-E2E4A170C048}" srcOrd="1" destOrd="0" presId="urn:microsoft.com/office/officeart/2018/2/layout/IconLabelDescriptionList"/>
    <dgm:cxn modelId="{31A4BD10-41AD-45FB-A29D-5F89D080589E}" type="presParOf" srcId="{41C5E8F4-4D87-44D5-8B02-C70C0E168C5D}" destId="{83F67DC8-8DD7-4B20-BA31-97D81677FF37}" srcOrd="2" destOrd="0" presId="urn:microsoft.com/office/officeart/2018/2/layout/IconLabelDescriptionList"/>
    <dgm:cxn modelId="{DDFA7F97-4B69-4997-AFBD-D5BB8E751F2C}" type="presParOf" srcId="{41C5E8F4-4D87-44D5-8B02-C70C0E168C5D}" destId="{B8213D03-19A6-45B9-9D83-6AF69FA36FF0}" srcOrd="3" destOrd="0" presId="urn:microsoft.com/office/officeart/2018/2/layout/IconLabelDescriptionList"/>
    <dgm:cxn modelId="{21F51E92-FD3D-4224-A079-ECD71DE288BD}" type="presParOf" srcId="{41C5E8F4-4D87-44D5-8B02-C70C0E168C5D}" destId="{9659851B-7E6F-41B0-A985-2E1D41679C9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38B7C0-21D6-4E7C-872C-43E840C39DF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pl-PL"/>
        </a:p>
      </dgm:t>
    </dgm:pt>
    <dgm:pt modelId="{972BAE35-1B3A-48C7-8532-407D58A35844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Zasadnicze</a:t>
          </a:r>
        </a:p>
      </dgm:t>
    </dgm:pt>
    <dgm:pt modelId="{488EC5AF-BF20-4AF7-A2B0-288B417FB229}" type="parTrans" cxnId="{4C503EE7-1A11-430E-A1FA-7229F25E8A2E}">
      <dgm:prSet/>
      <dgm:spPr/>
      <dgm:t>
        <a:bodyPr/>
        <a:lstStyle/>
        <a:p>
          <a:endParaRPr lang="pl-PL"/>
        </a:p>
      </dgm:t>
    </dgm:pt>
    <dgm:pt modelId="{A4023030-337A-434B-91A8-887205D6D985}" type="sibTrans" cxnId="{4C503EE7-1A11-430E-A1FA-7229F25E8A2E}">
      <dgm:prSet/>
      <dgm:spPr/>
      <dgm:t>
        <a:bodyPr/>
        <a:lstStyle/>
        <a:p>
          <a:endParaRPr lang="pl-PL"/>
        </a:p>
      </dgm:t>
    </dgm:pt>
    <dgm:pt modelId="{6E8E94FA-0919-48B9-B595-8D8E8617387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inicjują postępowanie sądowe (główne) :</a:t>
          </a:r>
        </a:p>
        <a:p>
          <a:pPr>
            <a:lnSpc>
              <a:spcPct val="100000"/>
            </a:lnSpc>
          </a:pPr>
          <a:r>
            <a:rPr lang="pl-PL" dirty="0"/>
            <a:t>- akt oskarżenia (oskarżyciela publicznego, subsydiarny akt oskarżenia, prywatny akt oskarżenia)</a:t>
          </a:r>
        </a:p>
        <a:p>
          <a:pPr>
            <a:lnSpc>
              <a:spcPct val="100000"/>
            </a:lnSpc>
          </a:pPr>
          <a:r>
            <a:rPr lang="pl-PL" dirty="0"/>
            <a:t>- wniosek o warunkowe umorzenie postępowania </a:t>
          </a:r>
        </a:p>
        <a:p>
          <a:pPr>
            <a:lnSpc>
              <a:spcPct val="100000"/>
            </a:lnSpc>
          </a:pPr>
          <a:r>
            <a:rPr lang="pl-PL" dirty="0"/>
            <a:t>- samoistny wniosek o skazanie bez rozprawy </a:t>
          </a:r>
        </a:p>
        <a:p>
          <a:pPr>
            <a:lnSpc>
              <a:spcPct val="100000"/>
            </a:lnSpc>
          </a:pPr>
          <a:r>
            <a:rPr lang="pl-PL" dirty="0"/>
            <a:t>- wniosek o rozpoznanie sprawy w trybie przyspieszonym</a:t>
          </a:r>
        </a:p>
        <a:p>
          <a:pPr>
            <a:lnSpc>
              <a:spcPct val="100000"/>
            </a:lnSpc>
          </a:pPr>
          <a:r>
            <a:rPr lang="pl-PL" dirty="0"/>
            <a:t>- wniosek o umorzenie postępowania i zastosowanie środków zabezpieczających  </a:t>
          </a:r>
        </a:p>
      </dgm:t>
    </dgm:pt>
    <dgm:pt modelId="{AF7FE13F-F29E-4628-A97E-4BA8AEAE7D6A}" type="parTrans" cxnId="{E0915934-5E55-4194-8EF8-38E30AB71021}">
      <dgm:prSet/>
      <dgm:spPr/>
      <dgm:t>
        <a:bodyPr/>
        <a:lstStyle/>
        <a:p>
          <a:endParaRPr lang="pl-PL"/>
        </a:p>
      </dgm:t>
    </dgm:pt>
    <dgm:pt modelId="{53788AC1-CCBA-4F3C-9FF9-870DFAE3CBA2}" type="sibTrans" cxnId="{E0915934-5E55-4194-8EF8-38E30AB71021}">
      <dgm:prSet/>
      <dgm:spPr/>
      <dgm:t>
        <a:bodyPr/>
        <a:lstStyle/>
        <a:p>
          <a:endParaRPr lang="pl-PL"/>
        </a:p>
      </dgm:t>
    </dgm:pt>
    <dgm:pt modelId="{C40311CC-F6FE-4D2C-B86A-D2304722E186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etapowe </a:t>
          </a:r>
        </a:p>
      </dgm:t>
    </dgm:pt>
    <dgm:pt modelId="{3E356A09-C037-4014-AA8C-BC3A35E5489C}" type="parTrans" cxnId="{4871865A-34F6-415B-B972-68CB13CAADB0}">
      <dgm:prSet/>
      <dgm:spPr/>
      <dgm:t>
        <a:bodyPr/>
        <a:lstStyle/>
        <a:p>
          <a:endParaRPr lang="pl-PL"/>
        </a:p>
      </dgm:t>
    </dgm:pt>
    <dgm:pt modelId="{7D1DD857-DF49-4498-9CE1-7203A2C3EF5A}" type="sibTrans" cxnId="{4871865A-34F6-415B-B972-68CB13CAADB0}">
      <dgm:prSet/>
      <dgm:spPr/>
      <dgm:t>
        <a:bodyPr/>
        <a:lstStyle/>
        <a:p>
          <a:endParaRPr lang="pl-PL"/>
        </a:p>
      </dgm:t>
    </dgm:pt>
    <dgm:pt modelId="{B8183B14-BA5E-4C42-95C1-BA3CA8B8AAD8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uruchamiają kolejne stadia postępowania (ale już po wniesieniu skargi zasadniczej) </a:t>
          </a:r>
        </a:p>
        <a:p>
          <a:pPr>
            <a:lnSpc>
              <a:spcPct val="100000"/>
            </a:lnSpc>
          </a:pPr>
          <a:r>
            <a:rPr lang="pl-PL" dirty="0"/>
            <a:t>- apelacja </a:t>
          </a:r>
        </a:p>
        <a:p>
          <a:pPr>
            <a:lnSpc>
              <a:spcPct val="100000"/>
            </a:lnSpc>
          </a:pPr>
          <a:r>
            <a:rPr lang="pl-PL" dirty="0"/>
            <a:t>- kasacja</a:t>
          </a:r>
        </a:p>
        <a:p>
          <a:pPr>
            <a:lnSpc>
              <a:spcPct val="100000"/>
            </a:lnSpc>
          </a:pPr>
          <a:r>
            <a:rPr lang="pl-PL" dirty="0"/>
            <a:t>- wniosek o wznowienie postępowania </a:t>
          </a:r>
        </a:p>
        <a:p>
          <a:pPr>
            <a:lnSpc>
              <a:spcPct val="100000"/>
            </a:lnSpc>
          </a:pPr>
          <a:r>
            <a:rPr lang="pl-PL" dirty="0"/>
            <a:t>- zażalenie </a:t>
          </a:r>
        </a:p>
        <a:p>
          <a:pPr>
            <a:lnSpc>
              <a:spcPct val="100000"/>
            </a:lnSpc>
          </a:pPr>
          <a:r>
            <a:rPr lang="pl-PL" dirty="0"/>
            <a:t>- sprzeciw </a:t>
          </a:r>
        </a:p>
      </dgm:t>
    </dgm:pt>
    <dgm:pt modelId="{990318AD-C19A-44A2-98A7-7FA6A0F47FDC}" type="parTrans" cxnId="{591A7C57-D26B-42DA-8728-077A8816F848}">
      <dgm:prSet/>
      <dgm:spPr/>
      <dgm:t>
        <a:bodyPr/>
        <a:lstStyle/>
        <a:p>
          <a:endParaRPr lang="pl-PL"/>
        </a:p>
      </dgm:t>
    </dgm:pt>
    <dgm:pt modelId="{CE875322-2B74-4E94-A249-C85159D2F4EF}" type="sibTrans" cxnId="{591A7C57-D26B-42DA-8728-077A8816F848}">
      <dgm:prSet/>
      <dgm:spPr/>
      <dgm:t>
        <a:bodyPr/>
        <a:lstStyle/>
        <a:p>
          <a:endParaRPr lang="pl-PL"/>
        </a:p>
      </dgm:t>
    </dgm:pt>
    <dgm:pt modelId="{A718E88C-A5AF-447C-841C-3428E037F2EB}">
      <dgm:prSet phldrT="[Teks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l-PL"/>
            <a:t>incydentalne </a:t>
          </a:r>
        </a:p>
      </dgm:t>
    </dgm:pt>
    <dgm:pt modelId="{74FE8025-E410-4052-8877-6BDAAE369767}" type="parTrans" cxnId="{4774AB7D-4906-4AF8-83AF-10BF5E7A1A56}">
      <dgm:prSet/>
      <dgm:spPr/>
      <dgm:t>
        <a:bodyPr/>
        <a:lstStyle/>
        <a:p>
          <a:endParaRPr lang="pl-PL"/>
        </a:p>
      </dgm:t>
    </dgm:pt>
    <dgm:pt modelId="{4D0A5A1C-CC85-41D1-843A-7A8798EE0A32}" type="sibTrans" cxnId="{4774AB7D-4906-4AF8-83AF-10BF5E7A1A56}">
      <dgm:prSet/>
      <dgm:spPr/>
      <dgm:t>
        <a:bodyPr/>
        <a:lstStyle/>
        <a:p>
          <a:endParaRPr lang="pl-PL"/>
        </a:p>
      </dgm:t>
    </dgm:pt>
    <dgm:pt modelId="{739C2E22-6C5A-4B2F-A7D9-33B134F68C5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uruchamiają odpowiednie postępowanie incydentalne, np. </a:t>
          </a:r>
        </a:p>
        <a:p>
          <a:pPr>
            <a:lnSpc>
              <a:spcPct val="100000"/>
            </a:lnSpc>
          </a:pPr>
          <a:r>
            <a:rPr lang="pl-PL"/>
            <a:t>- w przedmiocie zastosowania tymczasowego aresztowania w postępowaniu przygotowawczym (art. 250§2 KPK), </a:t>
          </a:r>
        </a:p>
        <a:p>
          <a:pPr>
            <a:lnSpc>
              <a:spcPct val="100000"/>
            </a:lnSpc>
          </a:pPr>
          <a:r>
            <a:rPr lang="pl-PL"/>
            <a:t>- w przedmiocie odszkodowania i zadośćuczynienia za niesłuszne skazanie oraz niesłuszne stosowanie środków przymusu (art. 554§1 KPK), </a:t>
          </a:r>
        </a:p>
      </dgm:t>
    </dgm:pt>
    <dgm:pt modelId="{BC0A7FF5-2A17-4C15-8446-73562186AF71}" type="parTrans" cxnId="{768C1638-4F13-4B0D-9C4B-6AFB01005795}">
      <dgm:prSet/>
      <dgm:spPr/>
      <dgm:t>
        <a:bodyPr/>
        <a:lstStyle/>
        <a:p>
          <a:endParaRPr lang="pl-PL"/>
        </a:p>
      </dgm:t>
    </dgm:pt>
    <dgm:pt modelId="{D0975CFD-EE4D-4183-8D5A-68A65A5C30A1}" type="sibTrans" cxnId="{768C1638-4F13-4B0D-9C4B-6AFB01005795}">
      <dgm:prSet/>
      <dgm:spPr/>
      <dgm:t>
        <a:bodyPr/>
        <a:lstStyle/>
        <a:p>
          <a:endParaRPr lang="pl-PL"/>
        </a:p>
      </dgm:t>
    </dgm:pt>
    <dgm:pt modelId="{3C16142A-0F4F-4E41-8C0F-3A3C44B01946}" type="pres">
      <dgm:prSet presAssocID="{9938B7C0-21D6-4E7C-872C-43E840C39DF0}" presName="root" presStyleCnt="0">
        <dgm:presLayoutVars>
          <dgm:dir/>
          <dgm:resizeHandles val="exact"/>
        </dgm:presLayoutVars>
      </dgm:prSet>
      <dgm:spPr/>
    </dgm:pt>
    <dgm:pt modelId="{DDB59E69-3CEA-4243-88CF-32170B549C73}" type="pres">
      <dgm:prSet presAssocID="{972BAE35-1B3A-48C7-8532-407D58A35844}" presName="compNode" presStyleCnt="0"/>
      <dgm:spPr/>
    </dgm:pt>
    <dgm:pt modelId="{CDA8FFF9-8810-47E1-B05C-D9882D28AA98}" type="pres">
      <dgm:prSet presAssocID="{972BAE35-1B3A-48C7-8532-407D58A358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1613F24-A157-4D2D-8300-026CDFBAF441}" type="pres">
      <dgm:prSet presAssocID="{972BAE35-1B3A-48C7-8532-407D58A35844}" presName="iconSpace" presStyleCnt="0"/>
      <dgm:spPr/>
    </dgm:pt>
    <dgm:pt modelId="{4175DD0E-F3C4-44A7-A7A7-F3D6185AB222}" type="pres">
      <dgm:prSet presAssocID="{972BAE35-1B3A-48C7-8532-407D58A35844}" presName="parTx" presStyleLbl="revTx" presStyleIdx="0" presStyleCnt="6">
        <dgm:presLayoutVars>
          <dgm:chMax val="0"/>
          <dgm:chPref val="0"/>
        </dgm:presLayoutVars>
      </dgm:prSet>
      <dgm:spPr/>
    </dgm:pt>
    <dgm:pt modelId="{57467A21-C25D-4EC5-BEC6-585EF3CF502C}" type="pres">
      <dgm:prSet presAssocID="{972BAE35-1B3A-48C7-8532-407D58A35844}" presName="txSpace" presStyleCnt="0"/>
      <dgm:spPr/>
    </dgm:pt>
    <dgm:pt modelId="{43B405DB-54FB-4722-820A-FFB15ED2CC2D}" type="pres">
      <dgm:prSet presAssocID="{972BAE35-1B3A-48C7-8532-407D58A35844}" presName="desTx" presStyleLbl="revTx" presStyleIdx="1" presStyleCnt="6">
        <dgm:presLayoutVars/>
      </dgm:prSet>
      <dgm:spPr/>
    </dgm:pt>
    <dgm:pt modelId="{1DCBD2D6-59F8-45DB-82D4-2042F6FDE265}" type="pres">
      <dgm:prSet presAssocID="{A4023030-337A-434B-91A8-887205D6D985}" presName="sibTrans" presStyleCnt="0"/>
      <dgm:spPr/>
    </dgm:pt>
    <dgm:pt modelId="{E534605A-53A1-41BD-A34D-D0CD6A8630BF}" type="pres">
      <dgm:prSet presAssocID="{C40311CC-F6FE-4D2C-B86A-D2304722E186}" presName="compNode" presStyleCnt="0"/>
      <dgm:spPr/>
    </dgm:pt>
    <dgm:pt modelId="{FA6FF031-B68C-4F09-BA00-84B72DEA9BCE}" type="pres">
      <dgm:prSet presAssocID="{C40311CC-F6FE-4D2C-B86A-D2304722E1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7AAB2CB-3D70-48A9-9CD1-AFDB48A9030F}" type="pres">
      <dgm:prSet presAssocID="{C40311CC-F6FE-4D2C-B86A-D2304722E186}" presName="iconSpace" presStyleCnt="0"/>
      <dgm:spPr/>
    </dgm:pt>
    <dgm:pt modelId="{EDCD3A06-F5E6-45AE-8260-4FF37F076CD8}" type="pres">
      <dgm:prSet presAssocID="{C40311CC-F6FE-4D2C-B86A-D2304722E186}" presName="parTx" presStyleLbl="revTx" presStyleIdx="2" presStyleCnt="6">
        <dgm:presLayoutVars>
          <dgm:chMax val="0"/>
          <dgm:chPref val="0"/>
        </dgm:presLayoutVars>
      </dgm:prSet>
      <dgm:spPr/>
    </dgm:pt>
    <dgm:pt modelId="{D115F02D-3E7B-4596-9A0C-CFB09F9513D6}" type="pres">
      <dgm:prSet presAssocID="{C40311CC-F6FE-4D2C-B86A-D2304722E186}" presName="txSpace" presStyleCnt="0"/>
      <dgm:spPr/>
    </dgm:pt>
    <dgm:pt modelId="{28983195-EDE8-45D1-9C01-FD549AB3BC09}" type="pres">
      <dgm:prSet presAssocID="{C40311CC-F6FE-4D2C-B86A-D2304722E186}" presName="desTx" presStyleLbl="revTx" presStyleIdx="3" presStyleCnt="6">
        <dgm:presLayoutVars/>
      </dgm:prSet>
      <dgm:spPr/>
    </dgm:pt>
    <dgm:pt modelId="{083E5CC0-617D-4A1F-A3B7-986465E83F06}" type="pres">
      <dgm:prSet presAssocID="{7D1DD857-DF49-4498-9CE1-7203A2C3EF5A}" presName="sibTrans" presStyleCnt="0"/>
      <dgm:spPr/>
    </dgm:pt>
    <dgm:pt modelId="{EF54FF01-5A79-45A4-9BFF-38771A215C1E}" type="pres">
      <dgm:prSet presAssocID="{A718E88C-A5AF-447C-841C-3428E037F2EB}" presName="compNode" presStyleCnt="0"/>
      <dgm:spPr/>
    </dgm:pt>
    <dgm:pt modelId="{86708FD8-CD3E-4D6F-84D1-0CD987537A60}" type="pres">
      <dgm:prSet presAssocID="{A718E88C-A5AF-447C-841C-3428E037F2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7A687007-567B-47F7-B672-1743A5DF363F}" type="pres">
      <dgm:prSet presAssocID="{A718E88C-A5AF-447C-841C-3428E037F2EB}" presName="iconSpace" presStyleCnt="0"/>
      <dgm:spPr/>
    </dgm:pt>
    <dgm:pt modelId="{2F07DBCB-007F-4303-A6F1-7DA5AADFE712}" type="pres">
      <dgm:prSet presAssocID="{A718E88C-A5AF-447C-841C-3428E037F2EB}" presName="parTx" presStyleLbl="revTx" presStyleIdx="4" presStyleCnt="6">
        <dgm:presLayoutVars>
          <dgm:chMax val="0"/>
          <dgm:chPref val="0"/>
        </dgm:presLayoutVars>
      </dgm:prSet>
      <dgm:spPr/>
    </dgm:pt>
    <dgm:pt modelId="{2B3DC6C7-8D93-4441-AE3B-3AEC0CDC33EB}" type="pres">
      <dgm:prSet presAssocID="{A718E88C-A5AF-447C-841C-3428E037F2EB}" presName="txSpace" presStyleCnt="0"/>
      <dgm:spPr/>
    </dgm:pt>
    <dgm:pt modelId="{8BC30E26-DA87-4A45-B7F0-C4F7A88A629E}" type="pres">
      <dgm:prSet presAssocID="{A718E88C-A5AF-447C-841C-3428E037F2EB}" presName="desTx" presStyleLbl="revTx" presStyleIdx="5" presStyleCnt="6">
        <dgm:presLayoutVars/>
      </dgm:prSet>
      <dgm:spPr/>
    </dgm:pt>
  </dgm:ptLst>
  <dgm:cxnLst>
    <dgm:cxn modelId="{3E70C002-64DB-4248-B11A-B8DDE7E32C0F}" type="presOf" srcId="{6E8E94FA-0919-48B9-B595-8D8E86173872}" destId="{43B405DB-54FB-4722-820A-FFB15ED2CC2D}" srcOrd="0" destOrd="0" presId="urn:microsoft.com/office/officeart/2018/2/layout/IconLabelDescriptionList"/>
    <dgm:cxn modelId="{3034D515-CDC3-4703-BE4E-429676FB84AA}" type="presOf" srcId="{B8183B14-BA5E-4C42-95C1-BA3CA8B8AAD8}" destId="{28983195-EDE8-45D1-9C01-FD549AB3BC09}" srcOrd="0" destOrd="0" presId="urn:microsoft.com/office/officeart/2018/2/layout/IconLabelDescriptionList"/>
    <dgm:cxn modelId="{6A36182D-27A3-45A9-A72C-650C78E6A5AB}" type="presOf" srcId="{A718E88C-A5AF-447C-841C-3428E037F2EB}" destId="{2F07DBCB-007F-4303-A6F1-7DA5AADFE712}" srcOrd="0" destOrd="0" presId="urn:microsoft.com/office/officeart/2018/2/layout/IconLabelDescriptionList"/>
    <dgm:cxn modelId="{E0283C2F-0DCC-4DBC-B9DA-1BCC1C05FD3E}" type="presOf" srcId="{C40311CC-F6FE-4D2C-B86A-D2304722E186}" destId="{EDCD3A06-F5E6-45AE-8260-4FF37F076CD8}" srcOrd="0" destOrd="0" presId="urn:microsoft.com/office/officeart/2018/2/layout/IconLabelDescriptionList"/>
    <dgm:cxn modelId="{E0915934-5E55-4194-8EF8-38E30AB71021}" srcId="{972BAE35-1B3A-48C7-8532-407D58A35844}" destId="{6E8E94FA-0919-48B9-B595-8D8E86173872}" srcOrd="0" destOrd="0" parTransId="{AF7FE13F-F29E-4628-A97E-4BA8AEAE7D6A}" sibTransId="{53788AC1-CCBA-4F3C-9FF9-870DFAE3CBA2}"/>
    <dgm:cxn modelId="{768C1638-4F13-4B0D-9C4B-6AFB01005795}" srcId="{A718E88C-A5AF-447C-841C-3428E037F2EB}" destId="{739C2E22-6C5A-4B2F-A7D9-33B134F68C52}" srcOrd="0" destOrd="0" parTransId="{BC0A7FF5-2A17-4C15-8446-73562186AF71}" sibTransId="{D0975CFD-EE4D-4183-8D5A-68A65A5C30A1}"/>
    <dgm:cxn modelId="{EF55C84C-2C04-487F-B1EA-FE8573B089EC}" type="presOf" srcId="{739C2E22-6C5A-4B2F-A7D9-33B134F68C52}" destId="{8BC30E26-DA87-4A45-B7F0-C4F7A88A629E}" srcOrd="0" destOrd="0" presId="urn:microsoft.com/office/officeart/2018/2/layout/IconLabelDescriptionList"/>
    <dgm:cxn modelId="{A232A570-D820-4B1B-9B1A-8AB47687FF23}" type="presOf" srcId="{972BAE35-1B3A-48C7-8532-407D58A35844}" destId="{4175DD0E-F3C4-44A7-A7A7-F3D6185AB222}" srcOrd="0" destOrd="0" presId="urn:microsoft.com/office/officeart/2018/2/layout/IconLabelDescriptionList"/>
    <dgm:cxn modelId="{591A7C57-D26B-42DA-8728-077A8816F848}" srcId="{C40311CC-F6FE-4D2C-B86A-D2304722E186}" destId="{B8183B14-BA5E-4C42-95C1-BA3CA8B8AAD8}" srcOrd="0" destOrd="0" parTransId="{990318AD-C19A-44A2-98A7-7FA6A0F47FDC}" sibTransId="{CE875322-2B74-4E94-A249-C85159D2F4EF}"/>
    <dgm:cxn modelId="{4871865A-34F6-415B-B972-68CB13CAADB0}" srcId="{9938B7C0-21D6-4E7C-872C-43E840C39DF0}" destId="{C40311CC-F6FE-4D2C-B86A-D2304722E186}" srcOrd="1" destOrd="0" parTransId="{3E356A09-C037-4014-AA8C-BC3A35E5489C}" sibTransId="{7D1DD857-DF49-4498-9CE1-7203A2C3EF5A}"/>
    <dgm:cxn modelId="{4774AB7D-4906-4AF8-83AF-10BF5E7A1A56}" srcId="{9938B7C0-21D6-4E7C-872C-43E840C39DF0}" destId="{A718E88C-A5AF-447C-841C-3428E037F2EB}" srcOrd="2" destOrd="0" parTransId="{74FE8025-E410-4052-8877-6BDAAE369767}" sibTransId="{4D0A5A1C-CC85-41D1-843A-7A8798EE0A32}"/>
    <dgm:cxn modelId="{4C503EE7-1A11-430E-A1FA-7229F25E8A2E}" srcId="{9938B7C0-21D6-4E7C-872C-43E840C39DF0}" destId="{972BAE35-1B3A-48C7-8532-407D58A35844}" srcOrd="0" destOrd="0" parTransId="{488EC5AF-BF20-4AF7-A2B0-288B417FB229}" sibTransId="{A4023030-337A-434B-91A8-887205D6D985}"/>
    <dgm:cxn modelId="{24ACC7F9-B90F-4F57-8C06-7E57B25F59FA}" type="presOf" srcId="{9938B7C0-21D6-4E7C-872C-43E840C39DF0}" destId="{3C16142A-0F4F-4E41-8C0F-3A3C44B01946}" srcOrd="0" destOrd="0" presId="urn:microsoft.com/office/officeart/2018/2/layout/IconLabelDescriptionList"/>
    <dgm:cxn modelId="{DF532473-3310-42F3-AF09-155A73B2B76B}" type="presParOf" srcId="{3C16142A-0F4F-4E41-8C0F-3A3C44B01946}" destId="{DDB59E69-3CEA-4243-88CF-32170B549C73}" srcOrd="0" destOrd="0" presId="urn:microsoft.com/office/officeart/2018/2/layout/IconLabelDescriptionList"/>
    <dgm:cxn modelId="{81A42ADD-EFBC-4F1C-B4A6-9E1C4F9203A8}" type="presParOf" srcId="{DDB59E69-3CEA-4243-88CF-32170B549C73}" destId="{CDA8FFF9-8810-47E1-B05C-D9882D28AA98}" srcOrd="0" destOrd="0" presId="urn:microsoft.com/office/officeart/2018/2/layout/IconLabelDescriptionList"/>
    <dgm:cxn modelId="{2D714459-C5C4-4DF3-900F-8EEED064C7BE}" type="presParOf" srcId="{DDB59E69-3CEA-4243-88CF-32170B549C73}" destId="{E1613F24-A157-4D2D-8300-026CDFBAF441}" srcOrd="1" destOrd="0" presId="urn:microsoft.com/office/officeart/2018/2/layout/IconLabelDescriptionList"/>
    <dgm:cxn modelId="{D3E3F34B-A6E3-4C10-AC2D-ED053024B398}" type="presParOf" srcId="{DDB59E69-3CEA-4243-88CF-32170B549C73}" destId="{4175DD0E-F3C4-44A7-A7A7-F3D6185AB222}" srcOrd="2" destOrd="0" presId="urn:microsoft.com/office/officeart/2018/2/layout/IconLabelDescriptionList"/>
    <dgm:cxn modelId="{A0FBC9DC-0A47-4FD1-85EA-D1729381FC20}" type="presParOf" srcId="{DDB59E69-3CEA-4243-88CF-32170B549C73}" destId="{57467A21-C25D-4EC5-BEC6-585EF3CF502C}" srcOrd="3" destOrd="0" presId="urn:microsoft.com/office/officeart/2018/2/layout/IconLabelDescriptionList"/>
    <dgm:cxn modelId="{0988B688-5054-4215-985C-735A26198F85}" type="presParOf" srcId="{DDB59E69-3CEA-4243-88CF-32170B549C73}" destId="{43B405DB-54FB-4722-820A-FFB15ED2CC2D}" srcOrd="4" destOrd="0" presId="urn:microsoft.com/office/officeart/2018/2/layout/IconLabelDescriptionList"/>
    <dgm:cxn modelId="{03D1551C-42DD-48B1-A390-2D4ACB9D7A92}" type="presParOf" srcId="{3C16142A-0F4F-4E41-8C0F-3A3C44B01946}" destId="{1DCBD2D6-59F8-45DB-82D4-2042F6FDE265}" srcOrd="1" destOrd="0" presId="urn:microsoft.com/office/officeart/2018/2/layout/IconLabelDescriptionList"/>
    <dgm:cxn modelId="{1BFA1820-DF40-4685-A11F-FEA19DE91342}" type="presParOf" srcId="{3C16142A-0F4F-4E41-8C0F-3A3C44B01946}" destId="{E534605A-53A1-41BD-A34D-D0CD6A8630BF}" srcOrd="2" destOrd="0" presId="urn:microsoft.com/office/officeart/2018/2/layout/IconLabelDescriptionList"/>
    <dgm:cxn modelId="{86F8B5BE-9C08-4683-91BE-AAA0868A2D02}" type="presParOf" srcId="{E534605A-53A1-41BD-A34D-D0CD6A8630BF}" destId="{FA6FF031-B68C-4F09-BA00-84B72DEA9BCE}" srcOrd="0" destOrd="0" presId="urn:microsoft.com/office/officeart/2018/2/layout/IconLabelDescriptionList"/>
    <dgm:cxn modelId="{39985FEA-671B-4E73-A283-AB50B5DBB2CA}" type="presParOf" srcId="{E534605A-53A1-41BD-A34D-D0CD6A8630BF}" destId="{27AAB2CB-3D70-48A9-9CD1-AFDB48A9030F}" srcOrd="1" destOrd="0" presId="urn:microsoft.com/office/officeart/2018/2/layout/IconLabelDescriptionList"/>
    <dgm:cxn modelId="{F66C6B9B-08CD-466E-A005-9587CABFC28E}" type="presParOf" srcId="{E534605A-53A1-41BD-A34D-D0CD6A8630BF}" destId="{EDCD3A06-F5E6-45AE-8260-4FF37F076CD8}" srcOrd="2" destOrd="0" presId="urn:microsoft.com/office/officeart/2018/2/layout/IconLabelDescriptionList"/>
    <dgm:cxn modelId="{5B732FDA-4C2C-4520-8E90-200CED1069CA}" type="presParOf" srcId="{E534605A-53A1-41BD-A34D-D0CD6A8630BF}" destId="{D115F02D-3E7B-4596-9A0C-CFB09F9513D6}" srcOrd="3" destOrd="0" presId="urn:microsoft.com/office/officeart/2018/2/layout/IconLabelDescriptionList"/>
    <dgm:cxn modelId="{677406B6-6AFA-4DD0-AA6F-FA91BB9EAF2B}" type="presParOf" srcId="{E534605A-53A1-41BD-A34D-D0CD6A8630BF}" destId="{28983195-EDE8-45D1-9C01-FD549AB3BC09}" srcOrd="4" destOrd="0" presId="urn:microsoft.com/office/officeart/2018/2/layout/IconLabelDescriptionList"/>
    <dgm:cxn modelId="{FB60248F-B067-433D-96DD-C6A51C571A2F}" type="presParOf" srcId="{3C16142A-0F4F-4E41-8C0F-3A3C44B01946}" destId="{083E5CC0-617D-4A1F-A3B7-986465E83F06}" srcOrd="3" destOrd="0" presId="urn:microsoft.com/office/officeart/2018/2/layout/IconLabelDescriptionList"/>
    <dgm:cxn modelId="{6FDAD481-B8FE-4D79-BCB5-08F69B6A558D}" type="presParOf" srcId="{3C16142A-0F4F-4E41-8C0F-3A3C44B01946}" destId="{EF54FF01-5A79-45A4-9BFF-38771A215C1E}" srcOrd="4" destOrd="0" presId="urn:microsoft.com/office/officeart/2018/2/layout/IconLabelDescriptionList"/>
    <dgm:cxn modelId="{37F33DFF-41A5-46A0-A814-A46E2AACB7D0}" type="presParOf" srcId="{EF54FF01-5A79-45A4-9BFF-38771A215C1E}" destId="{86708FD8-CD3E-4D6F-84D1-0CD987537A60}" srcOrd="0" destOrd="0" presId="urn:microsoft.com/office/officeart/2018/2/layout/IconLabelDescriptionList"/>
    <dgm:cxn modelId="{F39C67C3-362C-46CB-A426-48943BA755B9}" type="presParOf" srcId="{EF54FF01-5A79-45A4-9BFF-38771A215C1E}" destId="{7A687007-567B-47F7-B672-1743A5DF363F}" srcOrd="1" destOrd="0" presId="urn:microsoft.com/office/officeart/2018/2/layout/IconLabelDescriptionList"/>
    <dgm:cxn modelId="{2226A742-108D-4AEB-B2F4-093AD20B6DE0}" type="presParOf" srcId="{EF54FF01-5A79-45A4-9BFF-38771A215C1E}" destId="{2F07DBCB-007F-4303-A6F1-7DA5AADFE712}" srcOrd="2" destOrd="0" presId="urn:microsoft.com/office/officeart/2018/2/layout/IconLabelDescriptionList"/>
    <dgm:cxn modelId="{8A71DDE5-6E75-4EFD-ADA3-BCD098BD39FB}" type="presParOf" srcId="{EF54FF01-5A79-45A4-9BFF-38771A215C1E}" destId="{2B3DC6C7-8D93-4441-AE3B-3AEC0CDC33EB}" srcOrd="3" destOrd="0" presId="urn:microsoft.com/office/officeart/2018/2/layout/IconLabelDescriptionList"/>
    <dgm:cxn modelId="{2F76AE19-D2E2-40BE-9764-2753B54557DE}" type="presParOf" srcId="{EF54FF01-5A79-45A4-9BFF-38771A215C1E}" destId="{8BC30E26-DA87-4A45-B7F0-C4F7A88A629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38224-5123-4BB4-8765-603A5F1D86F4}">
      <dsp:nvSpPr>
        <dsp:cNvPr id="0" name=""/>
        <dsp:cNvSpPr/>
      </dsp:nvSpPr>
      <dsp:spPr>
        <a:xfrm>
          <a:off x="0" y="281434"/>
          <a:ext cx="6396484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438" tIns="312420" rIns="4964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1" u="sng" kern="1200" dirty="0">
              <a:solidFill>
                <a:srgbClr val="FF0000"/>
              </a:solidFill>
            </a:rPr>
            <a:t>Wstępna kontrola skargi oskarżyciela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Formalna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Merytoryczna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1" u="sng" kern="1200" dirty="0">
              <a:solidFill>
                <a:srgbClr val="FF0000"/>
              </a:solidFill>
            </a:rPr>
            <a:t>Skierowanie sprawy na posiedzenie w celu: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Rozstrzygnięcia co do </a:t>
          </a:r>
          <a:r>
            <a:rPr lang="pl-PL" sz="1500" i="1" kern="1200" dirty="0"/>
            <a:t>meritum sprawy</a:t>
          </a:r>
          <a:endParaRPr lang="pl-PL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Rozpoznania kwestii incydentalnych i wniosków dowodowych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1" u="sng" kern="1200" dirty="0">
              <a:solidFill>
                <a:srgbClr val="FF0000"/>
              </a:solidFill>
            </a:rPr>
            <a:t>Przygotowanie organizacyjne rozprawy</a:t>
          </a:r>
        </a:p>
      </dsp:txBody>
      <dsp:txXfrm>
        <a:off x="0" y="281434"/>
        <a:ext cx="6396484" cy="2126250"/>
      </dsp:txXfrm>
    </dsp:sp>
    <dsp:sp modelId="{0A5F64DC-A000-4C7D-930D-28667E09DC28}">
      <dsp:nvSpPr>
        <dsp:cNvPr id="0" name=""/>
        <dsp:cNvSpPr/>
      </dsp:nvSpPr>
      <dsp:spPr>
        <a:xfrm>
          <a:off x="319824" y="60034"/>
          <a:ext cx="4477538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240" tIns="0" rIns="16924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Postępowanie przejściowe </a:t>
          </a:r>
        </a:p>
      </dsp:txBody>
      <dsp:txXfrm>
        <a:off x="341440" y="81650"/>
        <a:ext cx="4434306" cy="399568"/>
      </dsp:txXfrm>
    </dsp:sp>
    <dsp:sp modelId="{C3E2D007-474B-4B3F-B950-6DDE39DBA7FE}">
      <dsp:nvSpPr>
        <dsp:cNvPr id="0" name=""/>
        <dsp:cNvSpPr/>
      </dsp:nvSpPr>
      <dsp:spPr>
        <a:xfrm>
          <a:off x="0" y="2710085"/>
          <a:ext cx="6396484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438" tIns="312420" rIns="4964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Rozpoczęcie rozprawy głównej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Przewód sądowy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Głosy stron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Wyrokowanie </a:t>
          </a:r>
        </a:p>
      </dsp:txBody>
      <dsp:txXfrm>
        <a:off x="0" y="2710085"/>
        <a:ext cx="6396484" cy="1370250"/>
      </dsp:txXfrm>
    </dsp:sp>
    <dsp:sp modelId="{D8B6099F-C9C9-4F45-9F52-E41BADE67D1F}">
      <dsp:nvSpPr>
        <dsp:cNvPr id="0" name=""/>
        <dsp:cNvSpPr/>
      </dsp:nvSpPr>
      <dsp:spPr>
        <a:xfrm>
          <a:off x="319824" y="2488685"/>
          <a:ext cx="4477538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240" tIns="0" rIns="16924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Rozprawa główna</a:t>
          </a:r>
        </a:p>
      </dsp:txBody>
      <dsp:txXfrm>
        <a:off x="341440" y="2510301"/>
        <a:ext cx="4434306" cy="399568"/>
      </dsp:txXfrm>
    </dsp:sp>
    <dsp:sp modelId="{F1EB6246-D035-4A8F-BDBC-1751809560B7}">
      <dsp:nvSpPr>
        <dsp:cNvPr id="0" name=""/>
        <dsp:cNvSpPr/>
      </dsp:nvSpPr>
      <dsp:spPr>
        <a:xfrm>
          <a:off x="0" y="4382734"/>
          <a:ext cx="6396484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438" tIns="312420" rIns="4964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Np. sporządzenie uzasadnienia wyroku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Rozstrzygnięcie co do kosztów procesu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500" kern="1200"/>
        </a:p>
      </dsp:txBody>
      <dsp:txXfrm>
        <a:off x="0" y="4382734"/>
        <a:ext cx="6396484" cy="1134000"/>
      </dsp:txXfrm>
    </dsp:sp>
    <dsp:sp modelId="{443B1715-F867-4099-B397-3F119C5AEEBC}">
      <dsp:nvSpPr>
        <dsp:cNvPr id="0" name=""/>
        <dsp:cNvSpPr/>
      </dsp:nvSpPr>
      <dsp:spPr>
        <a:xfrm>
          <a:off x="319824" y="4161335"/>
          <a:ext cx="4477538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240" tIns="0" rIns="16924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Czynności końcowe</a:t>
          </a:r>
        </a:p>
      </dsp:txBody>
      <dsp:txXfrm>
        <a:off x="341440" y="4182951"/>
        <a:ext cx="4434306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716CF-665F-4B31-A859-46079EFAE7C1}">
      <dsp:nvSpPr>
        <dsp:cNvPr id="0" name=""/>
        <dsp:cNvSpPr/>
      </dsp:nvSpPr>
      <dsp:spPr>
        <a:xfrm>
          <a:off x="3828495" y="0"/>
          <a:ext cx="1253378" cy="846010"/>
        </a:xfrm>
        <a:prstGeom prst="trapezoid">
          <a:avLst>
            <a:gd name="adj" fmla="val 7407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/>
            <a:t>„tradycyjna” rozprawa</a:t>
          </a:r>
          <a:endParaRPr lang="pl-PL" sz="1800" b="0" kern="1200" dirty="0"/>
        </a:p>
      </dsp:txBody>
      <dsp:txXfrm>
        <a:off x="3828495" y="0"/>
        <a:ext cx="1253378" cy="846010"/>
      </dsp:txXfrm>
    </dsp:sp>
    <dsp:sp modelId="{ED3A4B22-8978-4476-BC82-198DBEA2C8D5}">
      <dsp:nvSpPr>
        <dsp:cNvPr id="0" name=""/>
        <dsp:cNvSpPr/>
      </dsp:nvSpPr>
      <dsp:spPr>
        <a:xfrm>
          <a:off x="3201806" y="846010"/>
          <a:ext cx="2506757" cy="846010"/>
        </a:xfrm>
        <a:prstGeom prst="trapezoid">
          <a:avLst>
            <a:gd name="adj" fmla="val 7407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/>
            <a:t>skrócona rozprawa (388)</a:t>
          </a:r>
        </a:p>
      </dsp:txBody>
      <dsp:txXfrm>
        <a:off x="3640489" y="846010"/>
        <a:ext cx="1629392" cy="846010"/>
      </dsp:txXfrm>
    </dsp:sp>
    <dsp:sp modelId="{F3385D90-3559-4D5C-9325-8A432FC555F2}">
      <dsp:nvSpPr>
        <dsp:cNvPr id="0" name=""/>
        <dsp:cNvSpPr/>
      </dsp:nvSpPr>
      <dsp:spPr>
        <a:xfrm>
          <a:off x="2575116" y="1692020"/>
          <a:ext cx="3760136" cy="846010"/>
        </a:xfrm>
        <a:prstGeom prst="trapezoid">
          <a:avLst>
            <a:gd name="adj" fmla="val 7407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/>
            <a:t>dobrowolne poddanie się odpowiedzialności karnej na rozprawie głównej (art. 387) </a:t>
          </a:r>
        </a:p>
      </dsp:txBody>
      <dsp:txXfrm>
        <a:off x="3233140" y="1692020"/>
        <a:ext cx="2444088" cy="846010"/>
      </dsp:txXfrm>
    </dsp:sp>
    <dsp:sp modelId="{7B4FE46D-CA32-490C-811A-FAB20F782F71}">
      <dsp:nvSpPr>
        <dsp:cNvPr id="0" name=""/>
        <dsp:cNvSpPr/>
      </dsp:nvSpPr>
      <dsp:spPr>
        <a:xfrm>
          <a:off x="1880068" y="2538031"/>
          <a:ext cx="5013515" cy="846010"/>
        </a:xfrm>
        <a:prstGeom prst="trapezoid">
          <a:avLst>
            <a:gd name="adj" fmla="val 7407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/>
            <a:t>powiedzenia wyrokowe: tryby konsensualne (art. 335 § 1 i 2, 338a) i warunkowe umorzenie postępowania na posiedzeniu</a:t>
          </a:r>
        </a:p>
      </dsp:txBody>
      <dsp:txXfrm>
        <a:off x="2757433" y="2538031"/>
        <a:ext cx="3258785" cy="846010"/>
      </dsp:txXfrm>
    </dsp:sp>
    <dsp:sp modelId="{EB604A44-424E-4CD0-873F-84946C6DAC28}">
      <dsp:nvSpPr>
        <dsp:cNvPr id="0" name=""/>
        <dsp:cNvSpPr/>
      </dsp:nvSpPr>
      <dsp:spPr>
        <a:xfrm>
          <a:off x="1253378" y="3384041"/>
          <a:ext cx="6266894" cy="846010"/>
        </a:xfrm>
        <a:prstGeom prst="trapezoid">
          <a:avLst>
            <a:gd name="adj" fmla="val 7407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/>
            <a:t>postępowanie nakazowe </a:t>
          </a:r>
        </a:p>
      </dsp:txBody>
      <dsp:txXfrm>
        <a:off x="2350085" y="3384041"/>
        <a:ext cx="4073481" cy="846010"/>
      </dsp:txXfrm>
    </dsp:sp>
    <dsp:sp modelId="{143CECE5-0713-4410-AF57-3B71EF0D6012}">
      <dsp:nvSpPr>
        <dsp:cNvPr id="0" name=""/>
        <dsp:cNvSpPr/>
      </dsp:nvSpPr>
      <dsp:spPr>
        <a:xfrm>
          <a:off x="626689" y="4230052"/>
          <a:ext cx="7520273" cy="846010"/>
        </a:xfrm>
        <a:prstGeom prst="trapezoid">
          <a:avLst>
            <a:gd name="adj" fmla="val 7407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/>
            <a:t>umorzenie śledztwa/dochodzenia</a:t>
          </a:r>
        </a:p>
      </dsp:txBody>
      <dsp:txXfrm>
        <a:off x="1942737" y="4230052"/>
        <a:ext cx="4888177" cy="846010"/>
      </dsp:txXfrm>
    </dsp:sp>
    <dsp:sp modelId="{6F9302DD-A82E-49CA-99A3-3556440782DE}">
      <dsp:nvSpPr>
        <dsp:cNvPr id="0" name=""/>
        <dsp:cNvSpPr/>
      </dsp:nvSpPr>
      <dsp:spPr>
        <a:xfrm>
          <a:off x="0" y="5076062"/>
          <a:ext cx="8773652" cy="846010"/>
        </a:xfrm>
        <a:prstGeom prst="trapezoid">
          <a:avLst>
            <a:gd name="adj" fmla="val 7407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/>
            <a:t>odmowa wszczęcia postępowania </a:t>
          </a:r>
        </a:p>
      </dsp:txBody>
      <dsp:txXfrm>
        <a:off x="1535389" y="5076062"/>
        <a:ext cx="5702873" cy="846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C5ED3-70D8-40F2-9DA2-13440CE9414C}">
      <dsp:nvSpPr>
        <dsp:cNvPr id="0" name=""/>
        <dsp:cNvSpPr/>
      </dsp:nvSpPr>
      <dsp:spPr>
        <a:xfrm>
          <a:off x="9026" y="289906"/>
          <a:ext cx="886547" cy="886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B4292-3B7E-423E-BEB0-05D2799F5B75}">
      <dsp:nvSpPr>
        <dsp:cNvPr id="0" name=""/>
        <dsp:cNvSpPr/>
      </dsp:nvSpPr>
      <dsp:spPr>
        <a:xfrm>
          <a:off x="9026" y="1393401"/>
          <a:ext cx="2532992" cy="43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b="1" kern="1200" dirty="0"/>
            <a:t>Organy postępowania jurysdykcyjnego </a:t>
          </a:r>
        </a:p>
      </dsp:txBody>
      <dsp:txXfrm>
        <a:off x="9026" y="1393401"/>
        <a:ext cx="2532992" cy="439315"/>
      </dsp:txXfrm>
    </dsp:sp>
    <dsp:sp modelId="{4F0F8329-A7E0-4788-86B4-F61AD6CC0E74}">
      <dsp:nvSpPr>
        <dsp:cNvPr id="0" name=""/>
        <dsp:cNvSpPr/>
      </dsp:nvSpPr>
      <dsp:spPr>
        <a:xfrm>
          <a:off x="9026" y="1933623"/>
          <a:ext cx="2532992" cy="340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1. Sąd (skład orzekający)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2. Przewodniczący składu orzekającego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3. Prezes sądu (przewodniczący wydziału, upoważniony sędzia)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4. Referendarz sądowy </a:t>
          </a:r>
        </a:p>
      </dsp:txBody>
      <dsp:txXfrm>
        <a:off x="9026" y="1933623"/>
        <a:ext cx="2532992" cy="3401569"/>
      </dsp:txXfrm>
    </dsp:sp>
    <dsp:sp modelId="{0514619F-FEC5-4BF2-8234-AE470D7706DF}">
      <dsp:nvSpPr>
        <dsp:cNvPr id="0" name=""/>
        <dsp:cNvSpPr/>
      </dsp:nvSpPr>
      <dsp:spPr>
        <a:xfrm>
          <a:off x="2985292" y="289906"/>
          <a:ext cx="886547" cy="886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C6741-FE0B-458F-818C-539531D07412}">
      <dsp:nvSpPr>
        <dsp:cNvPr id="0" name=""/>
        <dsp:cNvSpPr/>
      </dsp:nvSpPr>
      <dsp:spPr>
        <a:xfrm>
          <a:off x="2985292" y="1393401"/>
          <a:ext cx="2532992" cy="43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b="1" kern="1200" dirty="0"/>
            <a:t>Strony czynne postępowania jurysdykcyjnego </a:t>
          </a:r>
        </a:p>
      </dsp:txBody>
      <dsp:txXfrm>
        <a:off x="2985292" y="1393401"/>
        <a:ext cx="2532992" cy="439315"/>
      </dsp:txXfrm>
    </dsp:sp>
    <dsp:sp modelId="{99922F1A-F246-4041-8557-C25DE3449584}">
      <dsp:nvSpPr>
        <dsp:cNvPr id="0" name=""/>
        <dsp:cNvSpPr/>
      </dsp:nvSpPr>
      <dsp:spPr>
        <a:xfrm>
          <a:off x="2985292" y="1933623"/>
          <a:ext cx="2532992" cy="340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u="sng" kern="1200">
              <a:latin typeface="+mj-lt"/>
            </a:rPr>
            <a:t>Oskarżyciel publiczny </a:t>
          </a:r>
          <a:r>
            <a:rPr lang="pl-PL" sz="1100" kern="1200">
              <a:latin typeface="+mj-lt"/>
            </a:rPr>
            <a:t>– prokurator lub inny organ, który występuje w tym charakterze 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latin typeface="+mj-lt"/>
            </a:rPr>
            <a:t>Oskarżyciel posiłkowy: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>
              <a:latin typeface="+mj-lt"/>
            </a:rPr>
            <a:t>Subsydiarny </a:t>
          </a:r>
          <a:r>
            <a:rPr lang="pl-PL" sz="1100" kern="1200">
              <a:latin typeface="+mj-lt"/>
              <a:sym typeface="Wingdings" panose="05000000000000000000" pitchFamily="2" charset="2"/>
            </a:rPr>
            <a:t></a:t>
          </a:r>
          <a:r>
            <a:rPr lang="pl-PL" sz="1100" kern="1200">
              <a:latin typeface="+mj-lt"/>
            </a:rPr>
            <a:t> ten, który samodzielnie wniósł akt oskarżenia w sprawie </a:t>
          </a:r>
          <a:r>
            <a:rPr lang="pl-PL" sz="1100" u="sng" kern="1200">
              <a:latin typeface="+mj-lt"/>
            </a:rPr>
            <a:t>z oskarżenia publicznego </a:t>
          </a:r>
          <a:r>
            <a:rPr lang="pl-PL" sz="1100" kern="1200">
              <a:latin typeface="+mj-lt"/>
            </a:rPr>
            <a:t>i działa w postępowaniu</a:t>
          </a:r>
          <a:r>
            <a:rPr lang="pl-PL" sz="1100" u="sng" kern="1200">
              <a:latin typeface="+mj-lt"/>
            </a:rPr>
            <a:t> zamiast </a:t>
          </a:r>
          <a:r>
            <a:rPr lang="pl-PL" sz="1100" kern="1200">
              <a:latin typeface="+mj-lt"/>
            </a:rPr>
            <a:t>oskarżyciela publicznego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>
              <a:latin typeface="+mj-lt"/>
            </a:rPr>
            <a:t>Samoistny – działa zamiast oskarżyciela publicznego, jeżeli ten na podstawie art. 14 </a:t>
          </a:r>
          <a:r>
            <a:rPr lang="pl-PL" sz="1100" kern="1200" dirty="0">
              <a:latin typeface="+mj-lt"/>
              <a:cs typeface="Times New Roman" panose="02020603050405020304" pitchFamily="18" charset="0"/>
            </a:rPr>
            <a:t>§ 2 cofnął akt oskarżenia, a pokrzywdzony w terminie 14 dni od poinformowania go o cofnięciu aktu oskarżenia oświadczył, że popiera oskarżenie </a:t>
          </a:r>
          <a:endParaRPr lang="pl-PL" sz="110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>
              <a:latin typeface="+mj-lt"/>
            </a:rPr>
            <a:t>Uboczny </a:t>
          </a:r>
          <a:r>
            <a:rPr lang="pl-PL" sz="1100" kern="1200">
              <a:latin typeface="+mj-lt"/>
              <a:sym typeface="Wingdings" panose="05000000000000000000" pitchFamily="2" charset="2"/>
            </a:rPr>
            <a:t></a:t>
          </a:r>
          <a:r>
            <a:rPr lang="pl-PL" sz="1100" kern="1200">
              <a:latin typeface="+mj-lt"/>
            </a:rPr>
            <a:t> ten, który występuje w sprawie obok oskarżyciela publicznego lub obok oskarżyciela posiłkowego subsydiarnego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latin typeface="+mj-lt"/>
            </a:rPr>
            <a:t>Oskarżyciel prywatny </a:t>
          </a:r>
          <a:r>
            <a:rPr lang="pl-PL" sz="1100" kern="1200">
              <a:latin typeface="+mj-lt"/>
              <a:sym typeface="Wingdings" panose="05000000000000000000" pitchFamily="2" charset="2"/>
            </a:rPr>
            <a:t></a:t>
          </a:r>
          <a:r>
            <a:rPr lang="pl-PL" sz="1100" kern="1200">
              <a:latin typeface="+mj-lt"/>
            </a:rPr>
            <a:t> osoba, która wniosła </a:t>
          </a:r>
          <a:r>
            <a:rPr lang="pl-PL" sz="1100" u="sng" kern="1200">
              <a:latin typeface="+mj-lt"/>
            </a:rPr>
            <a:t>prywatny akt oskarżenia</a:t>
          </a:r>
          <a:r>
            <a:rPr lang="pl-PL" sz="1100" kern="1200">
              <a:latin typeface="+mj-lt"/>
            </a:rPr>
            <a:t> w sprawach ściganych z oskarżenia </a:t>
          </a:r>
          <a:r>
            <a:rPr lang="pl-PL" sz="1100" u="sng" kern="1200">
              <a:latin typeface="+mj-lt"/>
            </a:rPr>
            <a:t>prywatnego </a:t>
          </a:r>
          <a:endParaRPr lang="pl-PL" sz="1100" kern="1200">
            <a:latin typeface="+mj-lt"/>
          </a:endParaRPr>
        </a:p>
      </dsp:txBody>
      <dsp:txXfrm>
        <a:off x="2985292" y="1933623"/>
        <a:ext cx="2532992" cy="3401569"/>
      </dsp:txXfrm>
    </dsp:sp>
    <dsp:sp modelId="{26DFECED-76DA-447B-99F5-3FF3AD76D4BD}">
      <dsp:nvSpPr>
        <dsp:cNvPr id="0" name=""/>
        <dsp:cNvSpPr/>
      </dsp:nvSpPr>
      <dsp:spPr>
        <a:xfrm>
          <a:off x="5961559" y="289906"/>
          <a:ext cx="886547" cy="8865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67DC8-8DD7-4B20-BA31-97D81677FF37}">
      <dsp:nvSpPr>
        <dsp:cNvPr id="0" name=""/>
        <dsp:cNvSpPr/>
      </dsp:nvSpPr>
      <dsp:spPr>
        <a:xfrm>
          <a:off x="5961559" y="1393401"/>
          <a:ext cx="2532992" cy="43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b="1" kern="1200"/>
            <a:t>Strona bierna </a:t>
          </a:r>
        </a:p>
      </dsp:txBody>
      <dsp:txXfrm>
        <a:off x="5961559" y="1393401"/>
        <a:ext cx="2532992" cy="439315"/>
      </dsp:txXfrm>
    </dsp:sp>
    <dsp:sp modelId="{9659851B-7E6F-41B0-A985-2E1D41679C97}">
      <dsp:nvSpPr>
        <dsp:cNvPr id="0" name=""/>
        <dsp:cNvSpPr/>
      </dsp:nvSpPr>
      <dsp:spPr>
        <a:xfrm>
          <a:off x="5961559" y="1933623"/>
          <a:ext cx="2532992" cy="340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kern="1200"/>
            <a:t>Oskarżony – osoba przeciwko której wniesiono akt oskarżenia, wniosek o warunkowe umorzenie postępowania, samoistny wniosek o skazanie bez rozprawy albo wniosek o rozpoznanie sprawy w trybie przyspieszonym </a:t>
          </a:r>
        </a:p>
      </dsp:txBody>
      <dsp:txXfrm>
        <a:off x="5961559" y="1933623"/>
        <a:ext cx="2532992" cy="3401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8FFF9-8810-47E1-B05C-D9882D28AA98}">
      <dsp:nvSpPr>
        <dsp:cNvPr id="0" name=""/>
        <dsp:cNvSpPr/>
      </dsp:nvSpPr>
      <dsp:spPr>
        <a:xfrm>
          <a:off x="3479" y="67485"/>
          <a:ext cx="562758" cy="5143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5DD0E-F3C4-44A7-A7A7-F3D6185AB222}">
      <dsp:nvSpPr>
        <dsp:cNvPr id="0" name=""/>
        <dsp:cNvSpPr/>
      </dsp:nvSpPr>
      <dsp:spPr>
        <a:xfrm>
          <a:off x="3479" y="752901"/>
          <a:ext cx="1607881" cy="220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kern="1200"/>
            <a:t>Zasadnicze</a:t>
          </a:r>
        </a:p>
      </dsp:txBody>
      <dsp:txXfrm>
        <a:off x="3479" y="752901"/>
        <a:ext cx="1607881" cy="220452"/>
      </dsp:txXfrm>
    </dsp:sp>
    <dsp:sp modelId="{43B405DB-54FB-4722-820A-FFB15ED2CC2D}">
      <dsp:nvSpPr>
        <dsp:cNvPr id="0" name=""/>
        <dsp:cNvSpPr/>
      </dsp:nvSpPr>
      <dsp:spPr>
        <a:xfrm>
          <a:off x="3479" y="1052901"/>
          <a:ext cx="1607881" cy="323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inicjują postępowanie sądowe (główne) :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akt oskarżenia (oskarżyciela publicznego, subsydiarny akt oskarżenia, prywatny akt oskarżenia)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wniosek o warunkowe umorzenie postępowania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samoistny wniosek o skazanie bez rozprawy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wniosek o rozpoznanie sprawy w trybie przyspieszonym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wniosek o umorzenie postępowania i zastosowanie środków zabezpieczających  </a:t>
          </a:r>
        </a:p>
      </dsp:txBody>
      <dsp:txXfrm>
        <a:off x="3479" y="1052901"/>
        <a:ext cx="1607881" cy="3230951"/>
      </dsp:txXfrm>
    </dsp:sp>
    <dsp:sp modelId="{FA6FF031-B68C-4F09-BA00-84B72DEA9BCE}">
      <dsp:nvSpPr>
        <dsp:cNvPr id="0" name=""/>
        <dsp:cNvSpPr/>
      </dsp:nvSpPr>
      <dsp:spPr>
        <a:xfrm>
          <a:off x="1892739" y="67485"/>
          <a:ext cx="562758" cy="5143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D3A06-F5E6-45AE-8260-4FF37F076CD8}">
      <dsp:nvSpPr>
        <dsp:cNvPr id="0" name=""/>
        <dsp:cNvSpPr/>
      </dsp:nvSpPr>
      <dsp:spPr>
        <a:xfrm>
          <a:off x="1892739" y="752901"/>
          <a:ext cx="1607881" cy="220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kern="1200"/>
            <a:t>etapowe </a:t>
          </a:r>
        </a:p>
      </dsp:txBody>
      <dsp:txXfrm>
        <a:off x="1892739" y="752901"/>
        <a:ext cx="1607881" cy="220452"/>
      </dsp:txXfrm>
    </dsp:sp>
    <dsp:sp modelId="{28983195-EDE8-45D1-9C01-FD549AB3BC09}">
      <dsp:nvSpPr>
        <dsp:cNvPr id="0" name=""/>
        <dsp:cNvSpPr/>
      </dsp:nvSpPr>
      <dsp:spPr>
        <a:xfrm>
          <a:off x="1892739" y="1052901"/>
          <a:ext cx="1607881" cy="323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uruchamiają kolejne stadia postępowania (ale już po wniesieniu skargi zasadniczej)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apelacja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kasacja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wniosek o wznowienie postępowania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zażalenie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- sprzeciw </a:t>
          </a:r>
        </a:p>
      </dsp:txBody>
      <dsp:txXfrm>
        <a:off x="1892739" y="1052901"/>
        <a:ext cx="1607881" cy="3230951"/>
      </dsp:txXfrm>
    </dsp:sp>
    <dsp:sp modelId="{86708FD8-CD3E-4D6F-84D1-0CD987537A60}">
      <dsp:nvSpPr>
        <dsp:cNvPr id="0" name=""/>
        <dsp:cNvSpPr/>
      </dsp:nvSpPr>
      <dsp:spPr>
        <a:xfrm>
          <a:off x="3782000" y="67485"/>
          <a:ext cx="562758" cy="5143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7DBCB-007F-4303-A6F1-7DA5AADFE712}">
      <dsp:nvSpPr>
        <dsp:cNvPr id="0" name=""/>
        <dsp:cNvSpPr/>
      </dsp:nvSpPr>
      <dsp:spPr>
        <a:xfrm>
          <a:off x="3782000" y="752901"/>
          <a:ext cx="1607881" cy="220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1400" kern="1200"/>
            <a:t>incydentalne </a:t>
          </a:r>
        </a:p>
      </dsp:txBody>
      <dsp:txXfrm>
        <a:off x="3782000" y="752901"/>
        <a:ext cx="1607881" cy="220452"/>
      </dsp:txXfrm>
    </dsp:sp>
    <dsp:sp modelId="{8BC30E26-DA87-4A45-B7F0-C4F7A88A629E}">
      <dsp:nvSpPr>
        <dsp:cNvPr id="0" name=""/>
        <dsp:cNvSpPr/>
      </dsp:nvSpPr>
      <dsp:spPr>
        <a:xfrm>
          <a:off x="3782000" y="1052901"/>
          <a:ext cx="1607881" cy="323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uruchamiają odpowiednie postępowanie incydentalne, np.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- w przedmiocie zastosowania tymczasowego aresztowania w postępowaniu przygotowawczym (art. 250§2 KPK),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- w przedmiocie odszkodowania i zadośćuczynienia za niesłuszne skazanie oraz niesłuszne stosowanie środków przymusu (art. 554§1 KPK), </a:t>
          </a:r>
        </a:p>
      </dsp:txBody>
      <dsp:txXfrm>
        <a:off x="3782000" y="1052901"/>
        <a:ext cx="1607881" cy="3230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4F85A-3FF5-4949-870B-C2A5772FC190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10F58-41F2-44A3-B8C5-C4D77883CD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81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10F58-41F2-44A3-B8C5-C4D77883CDA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14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10F58-41F2-44A3-B8C5-C4D77883CDA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51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00AC5D-FF38-4528-85F9-F560791B2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A986C1-C4F7-4A20-990A-BA7A70E15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7A94FA-013E-4E79-A8A1-26437D85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6CD23A-3359-455A-A3CB-172C717E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61B707-156B-406E-9723-80100A00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0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30F0C-0209-4F83-BFE3-77D32E39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A75B3C-3551-4D64-AFF6-8F4F413B2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575CC3-DD6B-453C-8432-C1B5F447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11030B-8F38-4740-9120-CF388C8A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8DB3BF-F4C2-4880-B9FC-DB710C7A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85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5C5B8A-401B-4DB6-935C-FC6A6F506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2E3A7B-14AE-4E8E-A052-6A99A7DBB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C2D87C-5F74-4B0B-9C6A-2E2C6114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04DF47-FE02-4997-B9D2-D3BEEBAA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9BE8A4-99FA-402C-9C3E-EB462E1A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53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4DE4A-8CCD-459F-AAC6-CA1727E8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2E9EC3-2691-4D66-B720-FCB21979E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F3A246-E24E-4F0E-9736-934AB8B9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864A03-0016-4352-B46D-E1DC00C7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031079-F470-46FE-9A0B-8263E2A3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7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4BB49-B43C-47F6-B57A-1251926FD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376499-576A-497F-BEE0-34812CFCA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ACDFCC-1837-4911-B6EB-4B7FC346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113879-5CF8-4D9C-BA8C-F6B37B95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A43BE7-5D0A-4830-AD05-2817837B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71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8D3C7-FB1F-4EFB-BF23-D4E32893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682D07-2CBD-4AB7-A140-860444A41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F9A26D-7E9B-4BD0-A238-5039A4C2B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B4AE8A-BFBE-4CA9-91EE-7B3C6A07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2922CC-58B4-4871-B9E3-ABCD6573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1A57B7-551B-4968-9C0C-0B739240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61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89A80-2052-4BF5-B7A3-97D99C7A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9DE290-F7B1-43DF-BC35-33019772E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556993-A5EB-4A97-A93F-E217B7AAD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F54A52-E24A-4372-AC24-675878329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D5C2ACE-77A6-4422-ABE3-B9552D187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3EE2ABA-AA33-45A8-92D2-B8949D7B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5869E12-81BF-4885-BCBA-BE433AC3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4DB83BA-5CBF-40F2-B13C-104C340F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59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EBBA88-F2A7-4304-8E96-F6C47CC8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EFD5328-7C02-49A8-B989-3009F111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77F2FC4-C327-46A0-9DC2-B5B7944D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9A4CF1-609D-4843-AB5B-69BA080C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21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539EA9B-785D-4794-904B-B86BBCC9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1A1DF4B-061E-4664-A909-549A9FCD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661749-7BBC-4474-A8AD-33A12C92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31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9C4BA3-3A4D-44FD-B463-B2C4DEA2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2C1A65-8545-4646-8CDB-E03E614B2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C9DDE25-8CEB-412C-8CCE-FF4ABB471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C35D1D-9F5B-4DDF-9209-4131BA74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D9B045-C758-491C-A718-D1618CB1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B42979-5B15-4BC9-B569-0753FE40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41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C4D922-66BF-432A-9306-A2CA69F9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5F72C61-4A3F-485D-B88B-20A154A7B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4AACD68-6D24-441F-8797-2C5E3855B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3BFCE8-D4F1-4111-AF9C-92DA58D8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031576D-00D8-4020-A38C-56C70974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E2A8D2-B603-4CB8-987A-6B4FBEC4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33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A147F73-C92E-4230-98D2-E3A69C59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1871A8-1E7F-4C77-BD62-2FFF122B2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CA1BCB-E283-49EB-9F91-7512E50D2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07EC-2C5B-4391-9384-A6A72572EE87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A83EB0-1FF5-421B-BECB-AEDE5C787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466856-AC47-4FAC-8631-4F7493800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926A-8098-4459-8AC5-6B36DC3700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6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pl-PL"/>
              <a:t>Postępowanie przed sądem I instancji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pl-PL" sz="2200"/>
              <a:t>Zasady postępowania sądowego, cele postępowania sądowego, ogólne informacje o postępowaniu sądowym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2B2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57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w justice jury trial legal court proceedings isometric ...">
            <a:extLst>
              <a:ext uri="{FF2B5EF4-FFF2-40B4-BE49-F238E27FC236}">
                <a16:creationId xmlns:a16="http://schemas.microsoft.com/office/drawing/2014/main" id="{267FE7C4-4A8C-46AC-9293-362C371BA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6" r="1" b="9729"/>
          <a:stretch/>
        </p:blipFill>
        <p:spPr bwMode="auto">
          <a:xfrm>
            <a:off x="6492113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33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C04AE23-92F0-4EB6-8DE6-A0CDB6CC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Zasada kontradyktoryjności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32BD7C7-F002-4CFA-8EAB-20793AF3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0762" y="4525347"/>
            <a:ext cx="3211288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Zasada prawnie niezdefiniowana, </a:t>
            </a:r>
            <a:r>
              <a:rPr lang="pl-PL" dirty="0" err="1">
                <a:solidFill>
                  <a:schemeClr val="tx1"/>
                </a:solidFill>
              </a:rPr>
              <a:t>pozakonstytucyjna</a:t>
            </a:r>
            <a:r>
              <a:rPr lang="pl-PL" dirty="0">
                <a:solidFill>
                  <a:schemeClr val="tx1"/>
                </a:solidFill>
              </a:rPr>
              <a:t>, konwencyjna, zasada dyrektywa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3C3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69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4970421-D1CC-48DC-8F45-488E754D3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" r="12282" b="-3"/>
          <a:stretch/>
        </p:blipFill>
        <p:spPr>
          <a:xfrm>
            <a:off x="6492113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1F22DF-C0D1-4B1C-8715-ED851C5D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pl-PL" sz="4800"/>
              <a:t>Zasada kontradyktoryjności </a:t>
            </a:r>
            <a:endParaRPr lang="en-GB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710FC-9628-4876-AEFB-161126CB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pl-PL" sz="1300"/>
              <a:t>Inaczej nazywana zasadą sporności - jest zasadą, wedle której postępowanie karne prowadzone jest w formie sporu toczonego przez równouprawnione strony przed bezstronnym sądem. Zasada kontradyktoryjności jest zasadą wywodzoną z analizy przepisów karnoprocesowych, nie jest zasadą skodyfikowaną. </a:t>
            </a:r>
            <a:endParaRPr lang="en-GB" sz="1300"/>
          </a:p>
          <a:p>
            <a:r>
              <a:rPr lang="pl-PL" sz="1300"/>
              <a:t>Racje zasady kontradyktoryjności:</a:t>
            </a:r>
            <a:endParaRPr lang="en-GB" sz="1300"/>
          </a:p>
          <a:p>
            <a:pPr lvl="1"/>
            <a:r>
              <a:rPr lang="pl-PL" sz="1300"/>
              <a:t>najlepszą metodą poznania prawdy jest dialektyczne badanie zjawisk, porównywanie ich wewnętrznych przeciwieństw i budowa syntezy na ich podstawie; </a:t>
            </a:r>
            <a:endParaRPr lang="en-GB" sz="1300"/>
          </a:p>
          <a:p>
            <a:pPr lvl="1"/>
            <a:r>
              <a:rPr lang="pl-PL" sz="1300"/>
              <a:t>proces kontradyktoryjny odbija społeczny i prawny konflikt sporu w procesie, polegający na sprzeczności interesów oskarżyciela i oskarżonego;</a:t>
            </a:r>
            <a:endParaRPr lang="en-GB" sz="1300"/>
          </a:p>
          <a:p>
            <a:pPr lvl="1"/>
            <a:r>
              <a:rPr lang="pl-PL" sz="1300"/>
              <a:t>spór stron ułatwia zachowanie obiektywizmu organowi procesowemu, pozwala na utrzymanie stosownego dystansu do rozpoznawanej sprawy. Aktywność stron pozwala na mniejszą aktywność organu procesowego</a:t>
            </a:r>
            <a:endParaRPr lang="en-GB" sz="1300"/>
          </a:p>
          <a:p>
            <a:endParaRPr lang="en-GB" sz="13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83233CD-8DE2-4D2F-B679-06FE4393D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" r="12282" b="-3"/>
          <a:stretch/>
        </p:blipFill>
        <p:spPr>
          <a:xfrm>
            <a:off x="6492114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3C3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E69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E67DBC-963B-40EB-8743-B2E0C8F9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pl-PL" sz="4800"/>
              <a:t>Zasada kontradyktoryjności </a:t>
            </a:r>
            <a:endParaRPr lang="en-GB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ABF423-6900-4E58-BB65-1D68EF9E8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pl-PL" sz="1300" b="1" dirty="0"/>
              <a:t>Warunki kontradyktoryjności procesu:</a:t>
            </a:r>
            <a:endParaRPr lang="en-GB" sz="1300" dirty="0"/>
          </a:p>
          <a:p>
            <a:pPr lvl="1"/>
            <a:r>
              <a:rPr lang="pl-PL" sz="1300" b="1" dirty="0"/>
              <a:t>możliwie dokładne oznaczenie przedmiotu sporu </a:t>
            </a:r>
            <a:r>
              <a:rPr lang="pl-PL" sz="1300" dirty="0">
                <a:sym typeface="Wingdings" panose="05000000000000000000" pitchFamily="2" charset="2"/>
              </a:rPr>
              <a:t></a:t>
            </a:r>
            <a:r>
              <a:rPr lang="pl-PL" sz="1300" dirty="0"/>
              <a:t> podanie do wiadomości stronom istoty odpowiedzialności karnej lub cywilnej za popełniony czyn; strony muszą wiedzieć, jaki czyn jest przedmiotem rozpoznania oraz jakie wynikają konsekwencje w zakresie prawa materialnego. </a:t>
            </a:r>
            <a:endParaRPr lang="en-GB" sz="1300" dirty="0"/>
          </a:p>
          <a:p>
            <a:pPr lvl="1"/>
            <a:r>
              <a:rPr lang="pl-PL" sz="1300" b="1" dirty="0"/>
              <a:t>Istnienie przeciwstawnych sobie stron toczących spór oraz organu procesowego rozstrzygającego ten spór </a:t>
            </a:r>
            <a:r>
              <a:rPr lang="pl-PL" sz="1300" dirty="0">
                <a:sym typeface="Wingdings" panose="05000000000000000000" pitchFamily="2" charset="2"/>
              </a:rPr>
              <a:t></a:t>
            </a:r>
            <a:r>
              <a:rPr lang="pl-PL" sz="1300" dirty="0"/>
              <a:t> w procesie musi powstać co najmniej trójstronny stosunek procesowy – oskarżyciel – oskarżony – organ procesowy. </a:t>
            </a:r>
            <a:endParaRPr lang="en-GB" sz="1300" dirty="0"/>
          </a:p>
          <a:p>
            <a:pPr lvl="1"/>
            <a:r>
              <a:rPr lang="pl-PL" sz="1300" b="1" dirty="0"/>
              <a:t>Równouprawnienie stron toczących spór </a:t>
            </a:r>
            <a:r>
              <a:rPr lang="pl-PL" sz="1300" dirty="0">
                <a:sym typeface="Wingdings" panose="05000000000000000000" pitchFamily="2" charset="2"/>
              </a:rPr>
              <a:t></a:t>
            </a:r>
            <a:r>
              <a:rPr lang="pl-PL" sz="1300" dirty="0"/>
              <a:t> chodzi o równouprawnienie stron przeciwstawnych np. oskarżonego z oskarżycielem. </a:t>
            </a:r>
            <a:endParaRPr lang="en-GB" sz="1300" dirty="0"/>
          </a:p>
          <a:p>
            <a:pPr lvl="1"/>
            <a:r>
              <a:rPr lang="pl-PL" sz="1300" b="1" dirty="0"/>
              <a:t>Niezbędne minimum dyspozycyjności stron w procesie </a:t>
            </a:r>
            <a:r>
              <a:rPr lang="pl-PL" sz="1300" dirty="0">
                <a:sym typeface="Wingdings" panose="05000000000000000000" pitchFamily="2" charset="2"/>
              </a:rPr>
              <a:t></a:t>
            </a:r>
            <a:r>
              <a:rPr lang="pl-PL" sz="1300" dirty="0"/>
              <a:t> sprawo stron do wpływania swoim zachowaniem na przebieg i wynik procesu np. pewna swoboda w działaniu stron procesowych, możliwość brania udziału w czynnościach dowodowych i wpływu na ich przebieg. </a:t>
            </a:r>
            <a:endParaRPr lang="en-GB" sz="1300" dirty="0"/>
          </a:p>
          <a:p>
            <a:endParaRPr lang="en-GB" sz="1300" dirty="0"/>
          </a:p>
        </p:txBody>
      </p:sp>
      <p:pic>
        <p:nvPicPr>
          <p:cNvPr id="5122" name="Picture 2" descr="The Adversary System of Trial">
            <a:extLst>
              <a:ext uri="{FF2B5EF4-FFF2-40B4-BE49-F238E27FC236}">
                <a16:creationId xmlns:a16="http://schemas.microsoft.com/office/drawing/2014/main" id="{6F934506-86BE-4478-8BA6-EE7F52759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12282" b="-3"/>
          <a:stretch/>
        </p:blipFill>
        <p:spPr bwMode="auto">
          <a:xfrm>
            <a:off x="6492114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3C3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E69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F7CD49-7CD0-4DA7-B2FF-606E30C0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pl-PL" sz="4100"/>
              <a:t>Uprawnienia stron w kontradyktoryjnym postępowaniu: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207C3-E5BF-4FDF-9C79-8E01114E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800" dirty="0"/>
              <a:t>Prawo do udziału w czynnościach postępowania (jawność wewnętrzna procesu)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Prawo do zadawania pytań i składania oświadczeń (zadawania pytań zarówno świadkom jak i…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Organom procesowym) prawo do składania wniosków (np. o wyłączenie sędziego, zarządzenie przerwy w rozprawie)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Prawo do korzystania z pomocy obrońcy (albo pełnomocnika – oskarżyciel posiłkowy)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Prawo do zaskarżenia decyzji procesowych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BEDB16-BDBC-4B53-BB86-6462DD82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" r="12282" b="-3"/>
          <a:stretch/>
        </p:blipFill>
        <p:spPr>
          <a:xfrm>
            <a:off x="6492114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3C3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E69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2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820BC5-B53A-4866-B5DB-1E8F66DA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pl-PL" sz="4800" dirty="0"/>
              <a:t>Zasada kontradyktoryjności </a:t>
            </a:r>
            <a:br>
              <a:rPr lang="pl-PL" sz="4800" dirty="0"/>
            </a:br>
            <a:r>
              <a:rPr lang="pl-PL" sz="1400" dirty="0"/>
              <a:t>z każdą kolejną nowelizacją KPK od 2016 r., kontradyktoryjność postępowania jest coraz bardziej „kulawa”</a:t>
            </a:r>
            <a:endParaRPr lang="en-GB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9B26D1-E037-48BE-96B0-3FA01B4B7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l-PL" sz="1600" dirty="0"/>
              <a:t>Dominująca zasada w postępowaniu sądowym, ale niektóre rozwiązania ograniczają kontradyktoryjność procesu i pozwalają na włączenie się sądu w rozpoznawanie sprawy i dopuszczanie dowodów z urzędu:</a:t>
            </a:r>
          </a:p>
          <a:p>
            <a:pPr marL="228600" lvl="1" indent="0" algn="just">
              <a:buNone/>
            </a:pPr>
            <a:r>
              <a:rPr lang="pl-PL" sz="1600" dirty="0"/>
              <a:t>1. inicjatywa dowodowa prezesa sądu oraz przewodniczącego rozprawy - dopuszczenie i sprowadzenie dowodów niezbędnych do ustalenia istotnych okoliczności sprawy - art. 352 i 368 KPK, </a:t>
            </a:r>
          </a:p>
          <a:p>
            <a:pPr marL="228600" lvl="1" indent="0" algn="just">
              <a:buNone/>
            </a:pPr>
            <a:r>
              <a:rPr lang="pl-PL" sz="1600" dirty="0"/>
              <a:t>2. inicjatywa dowodowa sądu - art. 167 KPK </a:t>
            </a:r>
          </a:p>
          <a:p>
            <a:pPr marL="228600" lvl="1" indent="0" algn="just">
              <a:buNone/>
            </a:pPr>
            <a:r>
              <a:rPr lang="pl-PL" sz="1600" dirty="0"/>
              <a:t>3. kolejność zadawania pytań świadkom – art. 370 § 2a i 3 </a:t>
            </a:r>
          </a:p>
          <a:p>
            <a:pPr marL="228600" lvl="1" indent="0" algn="just">
              <a:buNone/>
            </a:pPr>
            <a:r>
              <a:rPr lang="pl-PL" sz="1600" dirty="0"/>
              <a:t>4. możliwość uznania dowodów za ujawnione bez ich ujawnienia i wyselekcjonowania (art. 405)</a:t>
            </a:r>
          </a:p>
          <a:p>
            <a:pPr marL="228600" lvl="1" indent="0" algn="just">
              <a:buNone/>
            </a:pPr>
            <a:r>
              <a:rPr lang="pl-PL" sz="1600" dirty="0"/>
              <a:t>5. możliwość prowadzenia postępowania mimo usprawiedliwionej nieobecności oskarżonego (art. 378a)</a:t>
            </a:r>
          </a:p>
          <a:p>
            <a:pPr marL="228600" lvl="1" indent="0" algn="just">
              <a:buNone/>
            </a:pPr>
            <a:r>
              <a:rPr lang="pl-PL" sz="1600" dirty="0"/>
              <a:t>6. ograniczona możliwość korzystania z pomocy obrońcy z urzędu </a:t>
            </a:r>
          </a:p>
        </p:txBody>
      </p:sp>
      <p:pic>
        <p:nvPicPr>
          <p:cNvPr id="6146" name="Picture 2" descr="The Adversary System of Trial">
            <a:extLst>
              <a:ext uri="{FF2B5EF4-FFF2-40B4-BE49-F238E27FC236}">
                <a16:creationId xmlns:a16="http://schemas.microsoft.com/office/drawing/2014/main" id="{E1AF7C81-2668-40F5-8F7B-5DBB831A1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12282" b="-3"/>
          <a:stretch/>
        </p:blipFill>
        <p:spPr bwMode="auto">
          <a:xfrm>
            <a:off x="6492114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3C3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E69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0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F5CF60-5E25-4ABB-B7E9-B0356179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pl-PL" sz="4800"/>
              <a:t>Istota kontradyktoryjności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5841A-3CB6-44B5-B72B-416F347B6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pl-PL" sz="1800" dirty="0"/>
              <a:t>Istotą zasady kontradyktoryjności jest </a:t>
            </a:r>
            <a:r>
              <a:rPr lang="pl-PL" sz="1800" b="1" dirty="0"/>
              <a:t>podział ról procesowych – oskarżenie, obronę i orzekanie – i każdą z tych ról sprawuje inny podmiot.</a:t>
            </a:r>
            <a:r>
              <a:rPr lang="pl-PL" sz="1800" dirty="0"/>
              <a:t> W inkwizycyjnym postępowaniu dochodzi do kumulacji ról procesowych – jeden organ jest jednocześnie obrońcą, oskarżycielem i podejmuje wiążące decyzje. </a:t>
            </a:r>
          </a:p>
          <a:p>
            <a:r>
              <a:rPr lang="pl-PL" sz="1800" b="1" dirty="0"/>
              <a:t>To sąd jest organem kierowniczym i podejmuje decyzje wiążące dla innych uczestników postępowania</a:t>
            </a:r>
            <a:r>
              <a:rPr lang="pl-PL" sz="1800" dirty="0"/>
              <a:t>. </a:t>
            </a:r>
          </a:p>
          <a:p>
            <a:pPr lvl="1"/>
            <a:r>
              <a:rPr lang="pl-PL" sz="1400" dirty="0"/>
              <a:t>Ustawodawca stara się ograniczyć rolę sądu w postępowaniu jurysdykcyjnym. Prokurator zyskuje coraz to nowe uprawnienia, które wkraczają w sferę zastrzeżoną dla sądu, np. art. 360 § 2. </a:t>
            </a:r>
          </a:p>
          <a:p>
            <a:pPr lvl="1"/>
            <a:endParaRPr lang="pl-PL" sz="14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83A1BA-7314-4B62-AAA2-BC3B440E7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258"/>
          <a:stretch/>
        </p:blipFill>
        <p:spPr>
          <a:xfrm>
            <a:off x="6492114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1F5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B4B900F-3624-44B8-AB6B-12BB0D67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Zasada jawności (zewnętrznej i wewnętrznej)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A043A2-FA11-408C-9138-114939891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/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Zasada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jawności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zewnętrznej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) –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zasada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konstytucyjna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konwencyjna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zasada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prawnie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zdefiniowana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zasada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dyrektywa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</a:t>
            </a:r>
            <a:endParaRPr lang="pl-PL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pl-PL" sz="2000" dirty="0">
              <a:solidFill>
                <a:srgbClr val="FFFFFF"/>
              </a:solidFill>
            </a:endParaRPr>
          </a:p>
          <a:p>
            <a:pPr algn="ctr"/>
            <a:r>
              <a:rPr lang="pl-PL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Zasada jawności (wewnętrznej) – patrz: prezentacja o postępowaniu przygotowawczym 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9658B84E-EF18-4D97-8E93-90150F04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860705"/>
            <a:ext cx="6553545" cy="514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C8632-51F6-424D-8E06-0AFA475C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pl-PL"/>
              <a:t>Zasada jawności – aspekt zewnętrzny 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B97C50-98C0-475B-89C4-6002A68F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8079490" cy="4163724"/>
          </a:xfrm>
        </p:spPr>
        <p:txBody>
          <a:bodyPr anchor="ctr">
            <a:normAutofit/>
          </a:bodyPr>
          <a:lstStyle/>
          <a:p>
            <a:r>
              <a:rPr lang="pl-PL" sz="1200" dirty="0"/>
              <a:t>art. 6 ust. 1 EKPC, art. 45 ust. 1 Konstytucji - każdy ma prawo do sprawiedliwego i jawnego rozpatrzenia sprawy bez nieuzasadnionej zwłoki przez właściwy, niezależny, bezstronny i niezawisły sąd.</a:t>
            </a:r>
          </a:p>
          <a:p>
            <a:pPr lvl="1"/>
            <a:r>
              <a:rPr lang="pl-PL" sz="1200" dirty="0"/>
              <a:t>Jawność rozprawy jest jednym z elementów rzetelnego procesu. </a:t>
            </a:r>
          </a:p>
          <a:p>
            <a:pPr lvl="1"/>
            <a:r>
              <a:rPr lang="pl-PL" sz="1200" dirty="0"/>
              <a:t>Jawność w aspekcie zewnętrznym (dla publiczności) i wewnętrznym (dla stron). </a:t>
            </a:r>
          </a:p>
          <a:p>
            <a:pPr lvl="1"/>
            <a:r>
              <a:rPr lang="pl-PL" sz="1200" dirty="0"/>
              <a:t>W aspekcie zewnętrznym związana z postępowaniem sądowym – publiczność procesu </a:t>
            </a:r>
          </a:p>
          <a:p>
            <a:r>
              <a:rPr lang="pl-PL" sz="1200" dirty="0"/>
              <a:t>art. 355 - Rozprawa odbywa się jawnie. Ograniczenia jawności określa ustawa.</a:t>
            </a:r>
          </a:p>
          <a:p>
            <a:pPr lvl="1"/>
            <a:r>
              <a:rPr lang="pl-PL" sz="1200" dirty="0"/>
              <a:t>W rozprawie mogą uczestniczyć, oprócz osób biorących udział w postępowaniu, pełnoletnie osoby, nieuzbrojone. Ale w nie mogą w niej brać udziału osoby, które znajdują się w stanie nielicującym z powagą sądu.  </a:t>
            </a:r>
          </a:p>
          <a:p>
            <a:pPr lvl="1"/>
            <a:r>
              <a:rPr lang="pl-PL" sz="1200" dirty="0"/>
              <a:t>Przewodniczący może zezwolić małoletnim na udział w rozprawie. </a:t>
            </a:r>
          </a:p>
          <a:p>
            <a:pPr lvl="1"/>
            <a:r>
              <a:rPr lang="pl-PL" sz="1200" dirty="0"/>
              <a:t>Sąd </a:t>
            </a:r>
            <a:r>
              <a:rPr lang="pl-PL" sz="1200" b="1" dirty="0"/>
              <a:t>zezwala</a:t>
            </a:r>
            <a:r>
              <a:rPr lang="pl-PL" sz="1200" dirty="0"/>
              <a:t> przedstawicielom środków masowego przekazu na utrwalanie obrazu i dźwięku rozprawy, ale może określić warunki ich udziału w rozprawie, ograniczyć liczbę, zarządzić opuszczenie sali, a w wyjątkowych wypadkach, jeżeli obecność mediów mogłaby oddziaływać krępująco na świadka - przewodniczący może zarządzić opuszczenie sali rozpraw na czas przesłuchania określonej osoby  </a:t>
            </a:r>
          </a:p>
          <a:p>
            <a:pPr lvl="1"/>
            <a:r>
              <a:rPr lang="pl-PL" sz="1200" dirty="0"/>
              <a:t>Sąd, na wniosek strony, może wyrazić zgodę na utrwalanie przez nią przebiegu rozprawy za pomocą urządzenia rejestrującego dźwięk – jeżeli nie będzie to miało wpływu na prawidłowość postępowania </a:t>
            </a:r>
          </a:p>
          <a:p>
            <a:r>
              <a:rPr lang="pl-PL" sz="1200" dirty="0"/>
              <a:t>Niektóre posiedzenia sądu są jawne w takim samym zakresie jak rozprawa (por. 95b </a:t>
            </a:r>
            <a:r>
              <a:rPr lang="en-GB" sz="1200" dirty="0"/>
              <a:t>§</a:t>
            </a:r>
            <a:r>
              <a:rPr lang="pl-PL" sz="1200" dirty="0"/>
              <a:t> 2 k.p.k.)</a:t>
            </a:r>
          </a:p>
          <a:p>
            <a:endParaRPr lang="en-GB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1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3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Znalezione obrazy dla zapytania secret trial clip art">
            <a:extLst>
              <a:ext uri="{FF2B5EF4-FFF2-40B4-BE49-F238E27FC236}">
                <a16:creationId xmlns:a16="http://schemas.microsoft.com/office/drawing/2014/main" id="{8D16F43D-6CBD-4C54-94F9-F5F48386B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" r="2" b="282"/>
          <a:stretch/>
        </p:blipFill>
        <p:spPr bwMode="auto">
          <a:xfrm>
            <a:off x="9459394" y="2857501"/>
            <a:ext cx="1052184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2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pl-PL"/>
              <a:t>Wyjątki od jawności </a:t>
            </a:r>
            <a:br>
              <a:rPr lang="pl-PL"/>
            </a:br>
            <a:r>
              <a:rPr lang="pl-PL"/>
              <a:t>na rozprawie głównej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6429" y="2278173"/>
            <a:ext cx="7474171" cy="4132901"/>
          </a:xfrm>
        </p:spPr>
        <p:txBody>
          <a:bodyPr anchor="ctr">
            <a:normAutofit/>
          </a:bodyPr>
          <a:lstStyle/>
          <a:p>
            <a:r>
              <a:rPr lang="pl-PL" sz="1600" dirty="0"/>
              <a:t>Wyjątki w celu ochrony m.in. moralność, bezpieczeństwo państwa i porządek publiczny oraz ze względu na ochronę życia prywatnego stron lub inny ważny interes prywatny (por. art. 45 ust. 2 Konstytucji i art. 6 ust. 1 EKPC). </a:t>
            </a:r>
          </a:p>
          <a:p>
            <a:r>
              <a:rPr lang="pl-PL" sz="1600" dirty="0"/>
              <a:t>Wyłączenie jawności rozprawy może nastąpić ze względu na moralność, bezpieczeństwo państwa i porządek publiczny oraz ze względu na ochronę życia prywatnego stron lub inny ważny interes prywatny. Wyrok ogłaszany jest publicznie, ale jeżeli jawność rozprawy wyłączono w całości lub w części przytoczenie powodów wyroku może nastąpić również z wyłączeniem jawności. </a:t>
            </a:r>
          </a:p>
          <a:p>
            <a:r>
              <a:rPr lang="pl-PL" sz="1600" b="1" dirty="0"/>
              <a:t>Art. 359 – niejawna w całości </a:t>
            </a:r>
            <a:r>
              <a:rPr lang="pl-PL" sz="1600" b="1" u="sng" dirty="0"/>
              <a:t>z mocy prawa </a:t>
            </a:r>
            <a:r>
              <a:rPr lang="pl-PL" sz="1600" b="1" dirty="0"/>
              <a:t>jest rozprawa, która </a:t>
            </a:r>
          </a:p>
          <a:p>
            <a:pPr marL="857250" lvl="1" indent="-342900">
              <a:buFont typeface="+mj-lt"/>
              <a:buAutoNum type="arabicPeriod"/>
            </a:pPr>
            <a:r>
              <a:rPr lang="pl-PL" sz="1600" dirty="0"/>
              <a:t>Dotyczy wniosku prokuratora o umorzenie postępowania z powodu niepoczytalności sprawcy i zastosowania środka zabezpieczającego </a:t>
            </a:r>
          </a:p>
          <a:p>
            <a:pPr marL="857250" lvl="1" indent="-342900">
              <a:buFont typeface="+mj-lt"/>
              <a:buAutoNum type="arabicPeriod"/>
            </a:pPr>
            <a:r>
              <a:rPr lang="pl-PL" sz="1600" dirty="0"/>
              <a:t>Sprawy o pomówienie lub znieważenie; na wniosek pokrzywdzonego rozprawa odbywa się jednak jawnie. </a:t>
            </a:r>
          </a:p>
          <a:p>
            <a:pPr marL="176213" indent="-176213"/>
            <a:r>
              <a:rPr lang="pl-PL" sz="1600" b="1" dirty="0"/>
              <a:t>Obligatoryjnie niejawna </a:t>
            </a:r>
            <a:r>
              <a:rPr lang="pl-PL" sz="1600" b="1" u="sng" dirty="0"/>
              <a:t>z mocy prawa </a:t>
            </a:r>
            <a:r>
              <a:rPr lang="pl-PL" sz="1600" b="1" dirty="0"/>
              <a:t>jest rozprawa w części</a:t>
            </a:r>
            <a:r>
              <a:rPr lang="pl-PL" sz="1600" dirty="0"/>
              <a:t>, w której odczytywane są zeznania świadka </a:t>
            </a:r>
            <a:r>
              <a:rPr lang="pl-PL" sz="1600" i="1" dirty="0"/>
              <a:t>incognito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1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3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secret trial clip art">
            <a:extLst>
              <a:ext uri="{FF2B5EF4-FFF2-40B4-BE49-F238E27FC236}">
                <a16:creationId xmlns:a16="http://schemas.microsoft.com/office/drawing/2014/main" id="{6B4EB7D0-9BDB-42FF-9D0D-E049FF18E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" r="-6" b="4252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1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pl-PL" dirty="0"/>
              <a:t>Wyjątki od jawności </a:t>
            </a:r>
            <a:br>
              <a:rPr lang="pl-PL" dirty="0"/>
            </a:br>
            <a:r>
              <a:rPr lang="pl-PL" dirty="0"/>
              <a:t>na rozprawie głównej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6429" y="2278173"/>
            <a:ext cx="7586331" cy="4102079"/>
          </a:xfrm>
        </p:spPr>
        <p:txBody>
          <a:bodyPr anchor="ctr">
            <a:normAutofit/>
          </a:bodyPr>
          <a:lstStyle/>
          <a:p>
            <a:r>
              <a:rPr lang="pl-PL" sz="1400" dirty="0"/>
              <a:t>Sąd </a:t>
            </a:r>
            <a:r>
              <a:rPr lang="pl-PL" sz="1400" b="1" u="sng" dirty="0"/>
              <a:t>może</a:t>
            </a:r>
            <a:r>
              <a:rPr lang="pl-PL" sz="1400" dirty="0"/>
              <a:t> wyłączyć jawność rozprawy w całości lub w części:</a:t>
            </a:r>
          </a:p>
          <a:p>
            <a:pPr marL="274320" lvl="1" indent="0">
              <a:buNone/>
            </a:pPr>
            <a:r>
              <a:rPr lang="pl-PL" sz="1400" dirty="0"/>
              <a:t>1)  jeżeli jawność mogłaby:</a:t>
            </a:r>
          </a:p>
          <a:p>
            <a:pPr marL="548640" lvl="2" indent="0">
              <a:buNone/>
            </a:pPr>
            <a:r>
              <a:rPr lang="pl-PL" sz="1400" dirty="0"/>
              <a:t>a)  wywołać zakłócenie spokoju publicznego,</a:t>
            </a:r>
          </a:p>
          <a:p>
            <a:pPr marL="548640" lvl="2" indent="0">
              <a:buNone/>
            </a:pPr>
            <a:r>
              <a:rPr lang="pl-PL" sz="1400" dirty="0"/>
              <a:t>b)  obrażać dobre obyczaje,</a:t>
            </a:r>
          </a:p>
          <a:p>
            <a:pPr marL="548640" lvl="2" indent="0">
              <a:buNone/>
            </a:pPr>
            <a:r>
              <a:rPr lang="pl-PL" sz="1400" dirty="0"/>
              <a:t>c)  ujawnić okoliczności, które ze względu na ważny interes państwa powinny być zachowane w tajemnicy,</a:t>
            </a:r>
          </a:p>
          <a:p>
            <a:pPr marL="548640" lvl="2" indent="0">
              <a:buNone/>
            </a:pPr>
            <a:r>
              <a:rPr lang="pl-PL" sz="1400" dirty="0"/>
              <a:t>d)  naruszyć ważny interes prywatny;</a:t>
            </a:r>
          </a:p>
          <a:p>
            <a:pPr marL="274320" lvl="1" indent="0">
              <a:buNone/>
            </a:pPr>
            <a:r>
              <a:rPr lang="pl-PL" sz="1400" dirty="0"/>
              <a:t>2)  jeżeli choćby jeden z oskarżonych jest nieletni lub na czas przesłuchania świadka, który nie ukończył 15 lat;</a:t>
            </a:r>
          </a:p>
          <a:p>
            <a:pPr marL="274320" lvl="1" indent="0">
              <a:buNone/>
            </a:pPr>
            <a:r>
              <a:rPr lang="pl-PL" sz="1400" dirty="0"/>
              <a:t>3)  na żądanie osoby, która złożyła wniosek o ściganie.</a:t>
            </a:r>
          </a:p>
          <a:p>
            <a:r>
              <a:rPr lang="pl-PL" sz="1400" i="1" dirty="0"/>
              <a:t>Jeżeli prokurator sprzeciwi się wyłączeniu jawności, rozprawa odbywa się jawnie.</a:t>
            </a:r>
          </a:p>
          <a:p>
            <a:r>
              <a:rPr lang="pl-PL" sz="1400" dirty="0"/>
              <a:t>Szerzej: H. Paluszkiewicz, M. Błaszczyk, </a:t>
            </a:r>
            <a:r>
              <a:rPr lang="pl-PL" sz="1400" i="1" dirty="0"/>
              <a:t>Jawność rozprawy głównej po nowelizacji kodeksu postępowania karnego, </a:t>
            </a:r>
            <a:r>
              <a:rPr lang="pl-PL" sz="1400" dirty="0"/>
              <a:t>T. Grzegorczyk, R. Olszewski (red.), </a:t>
            </a:r>
            <a:r>
              <a:rPr lang="pl-PL" sz="1400" i="1" dirty="0"/>
              <a:t>Verba </a:t>
            </a:r>
            <a:r>
              <a:rPr lang="pl-PL" sz="1400" i="1" dirty="0" err="1"/>
              <a:t>volant</a:t>
            </a:r>
            <a:r>
              <a:rPr lang="pl-PL" sz="1400" i="1" dirty="0"/>
              <a:t>, </a:t>
            </a:r>
            <a:r>
              <a:rPr lang="pl-PL" sz="1400" i="1" dirty="0" err="1"/>
              <a:t>scripta</a:t>
            </a:r>
            <a:r>
              <a:rPr lang="pl-PL" sz="1400" i="1" dirty="0"/>
              <a:t> </a:t>
            </a:r>
            <a:r>
              <a:rPr lang="pl-PL" sz="1400" i="1" dirty="0" err="1"/>
              <a:t>manent</a:t>
            </a:r>
            <a:r>
              <a:rPr lang="pl-PL" sz="1400" i="1" dirty="0"/>
              <a:t>. Proces karny, prawo karne skarbowe i prawo wykroczeń po zmianach z lat 2015-2016. Księga pamiątkowa poświęcona Profesor Monice Zbrojewskiej, </a:t>
            </a:r>
            <a:r>
              <a:rPr lang="pl-PL" sz="1400" dirty="0"/>
              <a:t>Warszawa 2017. </a:t>
            </a:r>
          </a:p>
          <a:p>
            <a:r>
              <a:rPr lang="pl-PL" sz="1400" dirty="0"/>
              <a:t>Kontrowersyjny przepis ze względu na art. 8 § 1 k.p.k. oraz art. 45 ust. 2 Konstytucji. </a:t>
            </a:r>
          </a:p>
          <a:p>
            <a:endParaRPr lang="pl-PL" sz="14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1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3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secret trial clip art">
            <a:extLst>
              <a:ext uri="{FF2B5EF4-FFF2-40B4-BE49-F238E27FC236}">
                <a16:creationId xmlns:a16="http://schemas.microsoft.com/office/drawing/2014/main" id="{65D5B06D-DE11-474E-BD99-E84765EE1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" r="2" b="282"/>
          <a:stretch/>
        </p:blipFill>
        <p:spPr bwMode="auto">
          <a:xfrm>
            <a:off x="9459394" y="2857501"/>
            <a:ext cx="1052184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4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/>
              <a:t>Ogólne informacje o postępowaniu jurysdykcyjnym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b="1" dirty="0"/>
              <a:t>Kulminacja procesu i jego najważniejszy etap</a:t>
            </a:r>
            <a:r>
              <a:rPr lang="pl-PL" dirty="0"/>
              <a:t>. Wcześniejsze stadium (postępowanie przygotowawcze) przygotowuje ten etap procesu, a późniejsze bazują na jego wynikach (odwoławcze, kasacyjne, wznowieniowe). </a:t>
            </a:r>
          </a:p>
          <a:p>
            <a:pPr marL="0" indent="0" algn="ctr">
              <a:buNone/>
            </a:pPr>
            <a:r>
              <a:rPr lang="pl-PL" dirty="0"/>
              <a:t>„</a:t>
            </a:r>
            <a:r>
              <a:rPr lang="pl-PL" b="1" dirty="0">
                <a:solidFill>
                  <a:srgbClr val="FF0000"/>
                </a:solidFill>
              </a:rPr>
              <a:t>Wymiar sprawiedliwości jest taki, jaka jest rozprawa główna” </a:t>
            </a:r>
          </a:p>
          <a:p>
            <a:pPr marL="0" indent="0" algn="just">
              <a:buNone/>
            </a:pPr>
            <a:r>
              <a:rPr lang="pl-PL" dirty="0"/>
              <a:t>T. Grzegorczyk, J. Tylman, Polskie postępowanie karne, Warszawa 2011, s. 755. </a:t>
            </a:r>
          </a:p>
          <a:p>
            <a:pPr algn="just"/>
            <a:r>
              <a:rPr lang="pl-PL" dirty="0"/>
              <a:t>Najpełniejsza realizacja standardu rzetelnego procesu – art. 6 EKPC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7134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pl-PL"/>
              <a:t>Wyjątki od jawności na rozprawie głównej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6429" y="2278173"/>
            <a:ext cx="7576056" cy="4173998"/>
          </a:xfrm>
        </p:spPr>
        <p:txBody>
          <a:bodyPr anchor="ctr">
            <a:normAutofit/>
          </a:bodyPr>
          <a:lstStyle/>
          <a:p>
            <a:pPr algn="just"/>
            <a:r>
              <a:rPr lang="pl-PL" sz="2000" dirty="0"/>
              <a:t>Ekwiwalenty jawności: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sz="2000" dirty="0"/>
              <a:t>art. 361 § 1 – oprócz osób biorących udział w postępowaniu na niejawnej rozprawie mogą być obecne po dwie osoby wskazane przez oskarżyciela publicznego, posiłkowego, oskarżyciela prywatnego i oskarżonego. Jeżeli jest kilku oskarżycieli lub oskarżonych, każdy z nich może żądać pozostawienia na sali rozpraw po jednej osobie. </a:t>
            </a:r>
            <a:r>
              <a:rPr lang="pl-PL" sz="2000" dirty="0">
                <a:sym typeface="Wingdings" pitchFamily="2" charset="2"/>
              </a:rPr>
              <a:t> instytucja osób godnych zaufania </a:t>
            </a:r>
            <a:endParaRPr lang="pl-PL" sz="2000" dirty="0"/>
          </a:p>
          <a:p>
            <a:pPr marL="800100" lvl="1" indent="-342900" algn="just">
              <a:buFont typeface="+mj-lt"/>
              <a:buAutoNum type="arabicPeriod"/>
            </a:pPr>
            <a:r>
              <a:rPr lang="pl-PL" sz="2000" dirty="0"/>
              <a:t>Przewodniczący może również zezwolić poszczególnym osobom na obecność na rozprawie – art. 361 § 3;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sz="2000" dirty="0"/>
              <a:t>Możliwość udziału w rozprawie osób powołanych do kierowania sądami i nadzoru nad działalnością administracyjną sądów (art. 37 § 7 prawa o ustroju sądów powszechnych)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sz="2000" dirty="0"/>
              <a:t>Jawność ogłoszenia wyroku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1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83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secret trial clip art">
            <a:extLst>
              <a:ext uri="{FF2B5EF4-FFF2-40B4-BE49-F238E27FC236}">
                <a16:creationId xmlns:a16="http://schemas.microsoft.com/office/drawing/2014/main" id="{E5235E37-773B-4B93-86FA-1710BBE8D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" r="-6" b="4252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2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E947658-8BBE-4EC7-8FEA-A601387E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Zasada koncentracji procesu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2F582B9-BAAD-4C58-B2D1-29D563344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313" y="5665510"/>
            <a:ext cx="9426806" cy="71912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Zasada prawnie niezdefiniowana, </a:t>
            </a:r>
            <a:r>
              <a:rPr lang="pl-PL" dirty="0" err="1">
                <a:solidFill>
                  <a:schemeClr val="tx1"/>
                </a:solidFill>
              </a:rPr>
              <a:t>pozakonstytucyjna</a:t>
            </a:r>
            <a:r>
              <a:rPr lang="pl-PL" dirty="0">
                <a:solidFill>
                  <a:schemeClr val="tx1"/>
                </a:solidFill>
              </a:rPr>
              <a:t>, zasada dyrektywa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1AA1BAD-8FF0-4538-9FCB-8887A77AB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96" y="321733"/>
            <a:ext cx="3380091" cy="39842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B7286EDA-DF13-4AF0-BFD6-B7A553E7A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75" y="321735"/>
            <a:ext cx="2919762" cy="39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23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98F42CF-BC6B-4C82-A113-CD0B1F99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dirty="0"/>
              <a:t>Zasada koncentracji procesu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FDC5FB9-6B06-4EB6-86B0-DA7ED60D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820780" cy="4224524"/>
          </a:xfrm>
        </p:spPr>
        <p:txBody>
          <a:bodyPr anchor="t">
            <a:normAutofit fontScale="92500"/>
          </a:bodyPr>
          <a:lstStyle/>
          <a:p>
            <a:r>
              <a:rPr lang="pl-PL" sz="1800" dirty="0"/>
              <a:t>Zasada związana z zasadą szybkości postępowania (art. 2 § 1 pkt 4). Organ procesowy powinien dążyć do skoncentrowania czynności procesowych w możliwie najkrótszym czasie. </a:t>
            </a:r>
          </a:p>
          <a:p>
            <a:r>
              <a:rPr lang="pl-PL" sz="1800" dirty="0"/>
              <a:t>Dotyczy zwłaszcza rozprawy głównej – sąd udając się na naradę i głosowanie powinien być pod wpływem (i „na świeżo”) dowodów przeprowadzonych na rozprawie. </a:t>
            </a:r>
          </a:p>
          <a:p>
            <a:r>
              <a:rPr lang="pl-PL" sz="1800" dirty="0"/>
              <a:t>Sąd, który prowadził rozprawę, powinien być w niezmienionym składzie – niezmienność składu sędziowskiego – wydać orzeczenie może tylko ten skład sędziowski, który był na całej rozprawie. </a:t>
            </a:r>
          </a:p>
          <a:p>
            <a:r>
              <a:rPr lang="pl-PL" sz="1800" dirty="0"/>
              <a:t>Instytucje procesowe służące realizacji zasady koncentracji procesu to m.in. prekluzja dowodowa. </a:t>
            </a:r>
          </a:p>
          <a:p>
            <a:r>
              <a:rPr lang="pl-PL" sz="1800" dirty="0"/>
              <a:t>Wyjątki od zasady koncentracji procesu i zasady ciągłości rozprawy – przerwa w rozprawie (art. 401-403), odroczenie rozprawy (art. 404) , odroczenie wydania wyroku (art. 411)</a:t>
            </a:r>
          </a:p>
          <a:p>
            <a:pPr lvl="1"/>
            <a:endParaRPr lang="pl-PL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6DBF773-CBE9-4C8F-B5C5-E92E3D0FF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0" r="1" b="1805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4758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BACA06C-FEBB-4929-9027-C6929577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679987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Zasada skargowości 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D3ECBB5-2BBC-4876-930B-57A75566C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597" y="5376672"/>
            <a:ext cx="9426806" cy="5641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>
                <a:solidFill>
                  <a:schemeClr val="tx1"/>
                </a:solidFill>
              </a:rPr>
              <a:t>Zasada skodyfikowana (art. 14), pozakonstytucjna, zasada dyrektywa. 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593CEE4-E162-4607-B41F-8B5C94E93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40045" y="919232"/>
            <a:ext cx="3111910" cy="2465933"/>
            <a:chOff x="7807230" y="2012810"/>
            <a:chExt cx="3251252" cy="3459865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7E1F1E4-E1B9-4F6B-8BBD-652E55B3C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E1974EC-8A03-40D1-9A4E-9F2ABEF0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4C4C4C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1" name="Rectangle 138">
            <a:extLst>
              <a:ext uri="{FF2B5EF4-FFF2-40B4-BE49-F238E27FC236}">
                <a16:creationId xmlns:a16="http://schemas.microsoft.com/office/drawing/2014/main" id="{2DAED695-BDE2-495D-B051-6580B9117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692" y="1077778"/>
            <a:ext cx="2790616" cy="2148840"/>
          </a:xfrm>
          <a:prstGeom prst="rect">
            <a:avLst/>
          </a:prstGeom>
          <a:solidFill>
            <a:srgbClr val="FFFFFE"/>
          </a:solidFill>
          <a:ln w="6350"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w concept: indictment on wall background. Law concept: painted ...">
            <a:extLst>
              <a:ext uri="{FF2B5EF4-FFF2-40B4-BE49-F238E27FC236}">
                <a16:creationId xmlns:a16="http://schemas.microsoft.com/office/drawing/2014/main" id="{0D2A3B48-CB9F-41CA-BBEA-4338CB190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" r="-1" b="5012"/>
          <a:stretch/>
        </p:blipFill>
        <p:spPr bwMode="auto">
          <a:xfrm>
            <a:off x="4861560" y="1237798"/>
            <a:ext cx="24688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2" name="Straight Connector 140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5277717"/>
            <a:ext cx="640080" cy="0"/>
          </a:xfrm>
          <a:prstGeom prst="line">
            <a:avLst/>
          </a:prstGeom>
          <a:ln w="28575">
            <a:solidFill>
              <a:srgbClr val="E8A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0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6E38FD-0A63-47DD-B4C8-DDA84DEA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dirty="0"/>
              <a:t>Zasada skargowości </a:t>
            </a:r>
            <a:endParaRPr lang="en-GB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41A0A5-EFBB-417D-A0C7-BE1CC89F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600" dirty="0"/>
              <a:t>Art. 14 </a:t>
            </a:r>
          </a:p>
          <a:p>
            <a:pPr marL="228600" lvl="1" indent="0">
              <a:buNone/>
            </a:pPr>
            <a:r>
              <a:rPr lang="pl-PL" sz="1600" dirty="0"/>
              <a:t>§ 1. </a:t>
            </a:r>
            <a:r>
              <a:rPr lang="pl-PL" sz="1600" b="1" dirty="0"/>
              <a:t>Wszczęcie postępowania sądowego następuje na żądanie uprawnionego oskarżyciela lub innego uprawnionego podmiotu.</a:t>
            </a:r>
          </a:p>
          <a:p>
            <a:pPr marL="228600" lvl="1" indent="0">
              <a:buNone/>
            </a:pPr>
            <a:r>
              <a:rPr lang="pl-PL" sz="1600" dirty="0"/>
              <a:t>§ 2. Oskarżyciel publiczny może cofnąć akt oskarżenia do czasu rozpoczęcia przewodu sądowego na pierwszej rozprawie głównej. W toku przewodu sądowego przed sądem pierwszej instancji cofnięcie aktu oskarżenia dopuszczalne jest jedynie za zgodą oskarżonego. Ponowne wniesienie aktu oskarżenia przeciwko tej samej osobie o ten sam czyn jest niedopuszczalne.</a:t>
            </a:r>
          </a:p>
          <a:p>
            <a:pPr marL="0" indent="0">
              <a:buNone/>
            </a:pPr>
            <a:r>
              <a:rPr lang="pl-PL" sz="1600" dirty="0"/>
              <a:t>Naruszenie zasady skargowości (wszczęcie postępowania bez właściwiej skargi) stanowi przesłankę ujemną postępowania (art. 17 § 1 pkt 9). Brak skargi uprawnionego oskarżyciela skutkuje niewszczęciem postępowania albo umorzeniem już wszczętego postępowania. </a:t>
            </a:r>
            <a:endParaRPr lang="en-GB" sz="1600" dirty="0"/>
          </a:p>
          <a:p>
            <a:pPr marL="0" indent="0">
              <a:buNone/>
            </a:pPr>
            <a:r>
              <a:rPr lang="pl-PL" sz="1600" dirty="0"/>
              <a:t>Cofnięcie aktu oskarżenia – wiąże sąd; jeżeli nastąpiło przed </a:t>
            </a:r>
            <a:r>
              <a:rPr lang="pl-PL" sz="1600" b="1" dirty="0"/>
              <a:t>rozpoczęciem przewodu sądowego na pierwszej rozprawie głównej</a:t>
            </a:r>
            <a:r>
              <a:rPr lang="pl-PL" sz="1600" dirty="0"/>
              <a:t> – nie ma znaczenia stanowisko oskarżonego. Jeżeli oskarżyciel chce cofnąć akt oskarżenia na późniejszym etapie postępowania – wymagana jest zgoda oskarżonego. </a:t>
            </a:r>
          </a:p>
          <a:p>
            <a:pPr lvl="1"/>
            <a:r>
              <a:rPr lang="pl-PL" sz="1600" dirty="0"/>
              <a:t>Uwaga! Por. art. 55 § 4 </a:t>
            </a:r>
            <a:endParaRPr lang="en-GB" sz="16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2" name="Picture 4" descr="Law concept: indictment on wall background. Law concept: painted ...">
            <a:extLst>
              <a:ext uri="{FF2B5EF4-FFF2-40B4-BE49-F238E27FC236}">
                <a16:creationId xmlns:a16="http://schemas.microsoft.com/office/drawing/2014/main" id="{EB093E3E-D15E-4067-847D-E0F633E11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12028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8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8EE937-A44A-4D5F-AFF3-840E7DB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dirty="0"/>
              <a:t>Zasada skargowości – rodzaje skarg</a:t>
            </a:r>
            <a:endParaRPr lang="en-GB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74" name="Picture 2" descr="Law concept: indictment on wall background. Law concept: painted ...">
            <a:extLst>
              <a:ext uri="{FF2B5EF4-FFF2-40B4-BE49-F238E27FC236}">
                <a16:creationId xmlns:a16="http://schemas.microsoft.com/office/drawing/2014/main" id="{DA247787-8ECC-4409-A5A7-6AF994D53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12028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D03A330-15E0-48D6-A454-A589726EB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22088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152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BEA36D-E04A-4540-BA17-7337D7D4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sz="3100"/>
              <a:t>Wyjątki od zasady skargowości w postępowaniu sądowym </a:t>
            </a:r>
            <a:endParaRPr lang="en-GB" sz="310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9BFEAE-A401-4618-917A-CEA02F19D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sz="2200"/>
              <a:t>postępowanie w przedmiocie odtworzenia zaginionych lub zniszczonych akt</a:t>
            </a:r>
          </a:p>
          <a:p>
            <a:pPr marL="0" indent="0">
              <a:buNone/>
            </a:pPr>
            <a:r>
              <a:rPr lang="pl-PL" sz="2200"/>
              <a:t>	- tzw. postępowanie renowacyjne (art. 160 – 166 k.p.k.)</a:t>
            </a:r>
          </a:p>
          <a:p>
            <a:pPr marL="0" indent="0">
              <a:buNone/>
            </a:pPr>
            <a:r>
              <a:rPr lang="pl-PL" sz="2200"/>
              <a:t>2. wznowienie postępowania z urzędu, jeżeli ujawni się bezwzględna przyczyna odwoławcza (art. 439 w zw. z art. 542 § 3 k.p.k.)</a:t>
            </a:r>
          </a:p>
          <a:p>
            <a:pPr marL="0" indent="0">
              <a:buNone/>
            </a:pPr>
            <a:r>
              <a:rPr lang="pl-PL" sz="2200"/>
              <a:t>3. podjęcie z urzędu postępowania warunkowo umorzonego (art. 549 k.p.k.)</a:t>
            </a:r>
          </a:p>
          <a:p>
            <a:pPr marL="0" indent="0">
              <a:buNone/>
            </a:pPr>
            <a:r>
              <a:rPr lang="pl-PL" sz="2200"/>
              <a:t>4. wydanie wyroku łącznego  (art. 570 k.p.k.)</a:t>
            </a:r>
            <a:endParaRPr lang="en-GB" sz="22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098" name="Picture 2" descr="Law concept: indictment on wall background. Law concept: painted ...">
            <a:extLst>
              <a:ext uri="{FF2B5EF4-FFF2-40B4-BE49-F238E27FC236}">
                <a16:creationId xmlns:a16="http://schemas.microsoft.com/office/drawing/2014/main" id="{BC2F4C39-CEAE-4720-90FD-A5779AFDC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12028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8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pl-PL" dirty="0"/>
              <a:t>Skargi inicjujące postępowanie sądowe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1. Akt oskarżenia:</a:t>
            </a:r>
          </a:p>
          <a:p>
            <a:pPr marL="274320" lvl="1" indent="0">
              <a:buNone/>
            </a:pPr>
            <a:r>
              <a:rPr lang="pl-PL" sz="1800" dirty="0"/>
              <a:t>Wniesiony przez oskarżyciela publicznego (może zawierać również wniosek z art. 335 § 2)</a:t>
            </a:r>
          </a:p>
          <a:p>
            <a:pPr marL="274320" lvl="1" indent="0">
              <a:buNone/>
            </a:pPr>
            <a:r>
              <a:rPr lang="pl-PL" sz="1800" dirty="0"/>
              <a:t>Subsydiarny</a:t>
            </a:r>
          </a:p>
          <a:p>
            <a:pPr marL="274320" lvl="1" indent="0">
              <a:buNone/>
            </a:pPr>
            <a:r>
              <a:rPr lang="pl-PL" sz="1800" dirty="0"/>
              <a:t>Prywatny</a:t>
            </a:r>
          </a:p>
          <a:p>
            <a:pPr marL="0" indent="0">
              <a:buNone/>
            </a:pPr>
            <a:r>
              <a:rPr lang="pl-PL" sz="1800" dirty="0"/>
              <a:t>2. Samoistny wniosek z art. 335 § 1 </a:t>
            </a:r>
          </a:p>
          <a:p>
            <a:pPr marL="0" indent="0">
              <a:buNone/>
            </a:pPr>
            <a:r>
              <a:rPr lang="pl-PL" sz="1800" dirty="0"/>
              <a:t>3. Wniosek o warunkowe umorzenie postępowania (art. 336) </a:t>
            </a:r>
          </a:p>
          <a:p>
            <a:pPr marL="0" indent="0">
              <a:buNone/>
            </a:pPr>
            <a:r>
              <a:rPr lang="pl-PL" sz="1800" dirty="0"/>
              <a:t>4. Wniosek o umorzenie postępowania i orzeczenie środków zabezpieczających (art. 324) </a:t>
            </a:r>
          </a:p>
          <a:p>
            <a:pPr marL="0" indent="0">
              <a:buNone/>
            </a:pPr>
            <a:r>
              <a:rPr lang="pl-PL" sz="1800" dirty="0"/>
              <a:t>5. Wniosek o rozpoznanie sprawy w trybie przyspieszonym (art. 517d § 1)</a:t>
            </a:r>
          </a:p>
          <a:p>
            <a:pPr marL="0" indent="0">
              <a:buNone/>
            </a:pPr>
            <a:r>
              <a:rPr lang="pl-PL" sz="1800" dirty="0"/>
              <a:t>+ wniosek o orzeczenie przepadku (art. 323 § 3)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22" name="Picture 2" descr="Law concept: indictment on wall background. Law concept: painted ...">
            <a:extLst>
              <a:ext uri="{FF2B5EF4-FFF2-40B4-BE49-F238E27FC236}">
                <a16:creationId xmlns:a16="http://schemas.microsoft.com/office/drawing/2014/main" id="{0F2C6B86-70C4-42EF-9F0E-5A3036825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12028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4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pl-PL" sz="3700"/>
              <a:t>Ogólne informacje o postępowaniu jurysdykcyjnym </a:t>
            </a: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11180A61-C326-4482-A269-4957A15C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238301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pl-PL" sz="1500" dirty="0"/>
              <a:t>Art. 6 ust. 1 EKPC </a:t>
            </a:r>
          </a:p>
          <a:p>
            <a:pPr algn="just"/>
            <a:r>
              <a:rPr lang="pl-PL" sz="1500" dirty="0"/>
              <a:t>Każdy ma prawo do </a:t>
            </a:r>
            <a:r>
              <a:rPr lang="pl-PL" sz="1500" b="1" dirty="0"/>
              <a:t>sprawiedliwego i publicznego </a:t>
            </a:r>
            <a:r>
              <a:rPr lang="pl-PL" sz="1500" dirty="0"/>
              <a:t>rozpatrzenia jego sprawy w </a:t>
            </a:r>
            <a:r>
              <a:rPr lang="pl-PL" sz="1500" b="1" dirty="0"/>
              <a:t>rozsądnym terminie </a:t>
            </a:r>
            <a:r>
              <a:rPr lang="pl-PL" sz="1500" dirty="0"/>
              <a:t>przez </a:t>
            </a:r>
            <a:r>
              <a:rPr lang="pl-PL" sz="1500" b="1" dirty="0"/>
              <a:t>niezawisły i bezstronny sąd ustanowiony ustawą </a:t>
            </a:r>
            <a:r>
              <a:rPr lang="pl-PL" sz="1500" dirty="0"/>
              <a:t>przy rozstrzyganiu o jego prawach i obowiązkach o charakterze cywilnym albo o </a:t>
            </a:r>
            <a:r>
              <a:rPr lang="pl-PL" sz="1500" b="1" dirty="0"/>
              <a:t>zasadności każdego oskarżenia w wytoczonej przeciwko niemu sprawie karnej.</a:t>
            </a:r>
            <a:r>
              <a:rPr lang="pl-PL" sz="1500" dirty="0"/>
              <a:t> Postępowanie przed sądem jest </a:t>
            </a:r>
            <a:r>
              <a:rPr lang="pl-PL" sz="1500" b="1" dirty="0"/>
              <a:t>jawne</a:t>
            </a:r>
            <a:r>
              <a:rPr lang="pl-PL" sz="1500" dirty="0"/>
              <a:t>, jednak prasa i publiczność </a:t>
            </a:r>
            <a:r>
              <a:rPr lang="pl-PL" sz="1500" b="1" dirty="0"/>
              <a:t>mogą być wyłączone z całości lub części rozprawy sądowej </a:t>
            </a:r>
            <a:r>
              <a:rPr lang="pl-PL" sz="1500" dirty="0"/>
              <a:t>ze względów obyczajowych, z uwagi na porządek publiczny lub bezpieczeństwo państwowe w społeczeństwie demokratycznym, gdy wymaga tego dobro małoletnich lub gdy służy to ochronie życia prywatnego stron albo też w okolicznościach szczególnych, w granicach uznanych przez sąd za bezwzględnie konieczne, kiedy jawność mogłaby przynieść szkodę interesom wymiaru sprawiedliwości. 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56786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ymbol zastępczy zawartości 2"/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pl-PL" sz="2800">
                <a:solidFill>
                  <a:schemeClr val="bg1"/>
                </a:solidFill>
              </a:rPr>
              <a:t>Postępowanie przed sądem I instancji można podzielić na 3 etapy: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8502919"/>
              </p:ext>
            </p:extLst>
          </p:nvPr>
        </p:nvGraphicFramePr>
        <p:xfrm>
          <a:off x="4648871" y="637762"/>
          <a:ext cx="6396484" cy="557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49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794C11-EC00-471B-8B3D-8E6607D1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pl-PL" sz="3700"/>
              <a:t>Mechanizm selekcyjny – jakie sprawy trafiają na rozprawę główną?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B995EA-2FCA-47A7-86EC-5FF2AC1AC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pl-PL" sz="1500"/>
              <a:t>Zanim sprawa zostanie rozpoznana na rozprawie głównej (w kontradyktoryjnym postępowaniu) musi przejść przez kilka etapów, które mają za zadanie wyselekcjonowanie kategorii spraw niedających się zakończyć w inny sposób – zob. kolejny slajd</a:t>
            </a:r>
          </a:p>
          <a:p>
            <a:r>
              <a:rPr lang="pl-PL" sz="1500"/>
              <a:t>Na rozprawę główną powinny trafiać sprawy najtrudniejsze, najbardziej skomplikowane i najtrudniejsze sprawy. Przeprowadzenie rozprawy wymaga wiele czasu i wiąże się z dużymi kosztami – wezwaniem świadków i oskarżonych na rozprawę, udziałem protokolanta, niekiedy konwojentów itp. Ustawodawca powinien dążyć do tego, by racjonalnie dysponować środkami finansowymi i możliwościami administracyjno-organizacyjnymi wymiaru sprawiedliwości. </a:t>
            </a:r>
          </a:p>
          <a:p>
            <a:r>
              <a:rPr lang="pl-PL" sz="1500"/>
              <a:t>Ekonomiczna analiza prawa – trzeba dążyć do racjonalizacji ograniczonych zasobów, jakimi dysponuje państwo. </a:t>
            </a:r>
          </a:p>
          <a:p>
            <a:endParaRPr lang="pl-PL" sz="1500"/>
          </a:p>
          <a:p>
            <a:endParaRPr lang="pl-PL" sz="1500"/>
          </a:p>
        </p:txBody>
      </p:sp>
      <p:pic>
        <p:nvPicPr>
          <p:cNvPr id="3074" name="Picture 2" descr="Abstract word cloud for law and economics with related tags and terms.">
            <a:extLst>
              <a:ext uri="{FF2B5EF4-FFF2-40B4-BE49-F238E27FC236}">
                <a16:creationId xmlns:a16="http://schemas.microsoft.com/office/drawing/2014/main" id="{EBCA9E8D-5E42-47C9-9ABB-000268CBD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 b="21428"/>
          <a:stretch/>
        </p:blipFill>
        <p:spPr bwMode="auto">
          <a:xfrm>
            <a:off x="6492114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916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EB7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7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2789107"/>
              </p:ext>
            </p:extLst>
          </p:nvPr>
        </p:nvGraphicFramePr>
        <p:xfrm>
          <a:off x="1864852" y="804672"/>
          <a:ext cx="8773652" cy="592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wias klamrowy zamykający 4"/>
          <p:cNvSpPr/>
          <p:nvPr/>
        </p:nvSpPr>
        <p:spPr>
          <a:xfrm>
            <a:off x="9552743" y="5053781"/>
            <a:ext cx="432619" cy="1672964"/>
          </a:xfrm>
          <a:prstGeom prst="rightBrace">
            <a:avLst>
              <a:gd name="adj1" fmla="val 51515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Nawias klamrowy zamykający 5"/>
          <p:cNvSpPr/>
          <p:nvPr/>
        </p:nvSpPr>
        <p:spPr>
          <a:xfrm>
            <a:off x="8726834" y="3352801"/>
            <a:ext cx="265471" cy="1700981"/>
          </a:xfrm>
          <a:prstGeom prst="rightBrace">
            <a:avLst>
              <a:gd name="adj1" fmla="val 82407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Nawias klamrowy zamykający 6"/>
          <p:cNvSpPr/>
          <p:nvPr/>
        </p:nvSpPr>
        <p:spPr>
          <a:xfrm>
            <a:off x="8200104" y="1668339"/>
            <a:ext cx="373626" cy="1684462"/>
          </a:xfrm>
          <a:prstGeom prst="rightBrace">
            <a:avLst>
              <a:gd name="adj1" fmla="val 39912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230464" y="5496233"/>
            <a:ext cx="196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postępowanie przygotowawcze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151029" y="3567880"/>
            <a:ext cx="245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postępowanie przed sądem I instancji – postępowanie przejściowe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726834" y="1646800"/>
            <a:ext cx="3194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postępowanie przed sądem I instancji – rozprawa główna, podczas której nie prowadzi się pełnego postępowania dowodowego 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1302910" y="2750045"/>
            <a:ext cx="1715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sprzeciw od wyroku nakazowego</a:t>
            </a:r>
          </a:p>
          <a:p>
            <a:pPr algn="ctr"/>
            <a:r>
              <a:rPr lang="pl-PL" dirty="0"/>
              <a:t>- rozpoznanie sprawy na zasadach ogólnych 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43206D9-08A8-443B-985B-96BB2D43D009}"/>
              </a:ext>
            </a:extLst>
          </p:cNvPr>
          <p:cNvCxnSpPr/>
          <p:nvPr/>
        </p:nvCxnSpPr>
        <p:spPr>
          <a:xfrm>
            <a:off x="3205537" y="3688422"/>
            <a:ext cx="7057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50CE66ED-0DC9-4008-9A49-FE73A46727FC}"/>
              </a:ext>
            </a:extLst>
          </p:cNvPr>
          <p:cNvCxnSpPr/>
          <p:nvPr/>
        </p:nvCxnSpPr>
        <p:spPr>
          <a:xfrm flipV="1">
            <a:off x="3018641" y="1448656"/>
            <a:ext cx="2508856" cy="1675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Abstract word cloud for law and economics with related tags and terms.">
            <a:extLst>
              <a:ext uri="{FF2B5EF4-FFF2-40B4-BE49-F238E27FC236}">
                <a16:creationId xmlns:a16="http://schemas.microsoft.com/office/drawing/2014/main" id="{CA6B38FA-2668-4497-A9DE-EC03B01F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" y="95642"/>
            <a:ext cx="2508856" cy="26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1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1800" y="69031"/>
            <a:ext cx="6324406" cy="1455996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rgbClr val="000000"/>
                </a:solidFill>
              </a:rPr>
              <a:t>Ogólne informacje o postępowaniu jurysdykcyjnym – organy i strony</a:t>
            </a:r>
          </a:p>
        </p:txBody>
      </p:sp>
      <p:sp>
        <p:nvSpPr>
          <p:cNvPr id="46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CED79C-BBB5-4BF6-A331-F89E2AB6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96" y="266538"/>
            <a:ext cx="2532690" cy="1254435"/>
          </a:xfrm>
          <a:prstGeom prst="rect">
            <a:avLst/>
          </a:prstGeom>
        </p:spPr>
      </p:pic>
      <p:sp>
        <p:nvSpPr>
          <p:cNvPr id="48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BAB9D3-E810-4A16-A37C-91D51DB47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04" y="3875314"/>
            <a:ext cx="2804560" cy="267042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1357" y="1779622"/>
            <a:ext cx="338505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dirty="0">
                <a:solidFill>
                  <a:srgbClr val="C00000"/>
                </a:solidFill>
              </a:rPr>
              <a:t>Prokurator </a:t>
            </a:r>
            <a:r>
              <a:rPr lang="pl-PL" sz="2400" b="1" u="sng" dirty="0">
                <a:solidFill>
                  <a:srgbClr val="C00000"/>
                </a:solidFill>
              </a:rPr>
              <a:t>nie jest organem </a:t>
            </a:r>
            <a:r>
              <a:rPr lang="pl-PL" dirty="0">
                <a:solidFill>
                  <a:srgbClr val="C00000"/>
                </a:solidFill>
              </a:rPr>
              <a:t>postępowania sądowego – jest stroną, oskarżycielem publicznym!</a:t>
            </a:r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130994"/>
              </p:ext>
            </p:extLst>
          </p:nvPr>
        </p:nvGraphicFramePr>
        <p:xfrm>
          <a:off x="3688422" y="1232900"/>
          <a:ext cx="8503578" cy="562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5639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05A0A1-0808-4382-B1ED-D35A077E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04" y="1053042"/>
            <a:ext cx="4458424" cy="3068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>
                <a:solidFill>
                  <a:srgbClr val="FFFFFF"/>
                </a:solidFill>
              </a:rPr>
              <a:t>Zasady</a:t>
            </a:r>
            <a:r>
              <a:rPr lang="en-US" sz="5600" dirty="0">
                <a:solidFill>
                  <a:srgbClr val="FFFFFF"/>
                </a:solidFill>
              </a:rPr>
              <a:t> </a:t>
            </a:r>
            <a:r>
              <a:rPr lang="en-US" sz="5600" dirty="0" err="1">
                <a:solidFill>
                  <a:srgbClr val="FFFFFF"/>
                </a:solidFill>
              </a:rPr>
              <a:t>postępowania</a:t>
            </a:r>
            <a:r>
              <a:rPr lang="en-US" sz="5600" dirty="0">
                <a:solidFill>
                  <a:srgbClr val="FFFFFF"/>
                </a:solidFill>
              </a:rPr>
              <a:t> </a:t>
            </a:r>
            <a:r>
              <a:rPr lang="en-US" sz="5600" dirty="0" err="1">
                <a:solidFill>
                  <a:srgbClr val="FFFFFF"/>
                </a:solidFill>
              </a:rPr>
              <a:t>sądowego</a:t>
            </a:r>
            <a:endParaRPr lang="en-US" sz="56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2FB194-F59D-4338-A59F-6FB17958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604" y="4292070"/>
            <a:ext cx="4458424" cy="151288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800" b="1" dirty="0">
                <a:solidFill>
                  <a:srgbClr val="9D7942"/>
                </a:solidFill>
              </a:rPr>
              <a:t>W </a:t>
            </a:r>
            <a:r>
              <a:rPr lang="en-US" sz="1800" b="1" dirty="0" err="1">
                <a:solidFill>
                  <a:srgbClr val="9D7942"/>
                </a:solidFill>
              </a:rPr>
              <a:t>postępowaniu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przed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sądem</a:t>
            </a:r>
            <a:r>
              <a:rPr lang="en-US" sz="1800" b="1" dirty="0">
                <a:solidFill>
                  <a:srgbClr val="9D7942"/>
                </a:solidFill>
              </a:rPr>
              <a:t> I </a:t>
            </a:r>
            <a:r>
              <a:rPr lang="en-US" sz="1800" b="1" dirty="0" err="1">
                <a:solidFill>
                  <a:srgbClr val="9D7942"/>
                </a:solidFill>
              </a:rPr>
              <a:t>instancji</a:t>
            </a:r>
            <a:r>
              <a:rPr lang="en-US" sz="1800" b="1" dirty="0">
                <a:solidFill>
                  <a:srgbClr val="9D7942"/>
                </a:solidFill>
              </a:rPr>
              <a:t>, a </a:t>
            </a:r>
            <a:r>
              <a:rPr lang="en-US" sz="1800" b="1" dirty="0" err="1">
                <a:solidFill>
                  <a:srgbClr val="9D7942"/>
                </a:solidFill>
              </a:rPr>
              <a:t>przede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wszystkim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na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rozprawie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głównej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najpełniej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realizowane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są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najważniejsze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zasady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procesowe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kontradyktoryjności</a:t>
            </a:r>
            <a:r>
              <a:rPr lang="en-US" sz="1800" b="1" dirty="0">
                <a:solidFill>
                  <a:srgbClr val="9D7942"/>
                </a:solidFill>
              </a:rPr>
              <a:t>, </a:t>
            </a:r>
            <a:r>
              <a:rPr lang="en-US" sz="1800" b="1" dirty="0" err="1">
                <a:solidFill>
                  <a:srgbClr val="9D7942"/>
                </a:solidFill>
              </a:rPr>
              <a:t>jawności</a:t>
            </a:r>
            <a:r>
              <a:rPr lang="en-US" sz="1800" b="1" dirty="0">
                <a:solidFill>
                  <a:srgbClr val="9D7942"/>
                </a:solidFill>
              </a:rPr>
              <a:t>, </a:t>
            </a:r>
            <a:r>
              <a:rPr lang="en-US" sz="1800" b="1" dirty="0" err="1">
                <a:solidFill>
                  <a:srgbClr val="9D7942"/>
                </a:solidFill>
              </a:rPr>
              <a:t>obiektywizmu</a:t>
            </a:r>
            <a:r>
              <a:rPr lang="en-US" sz="1800" b="1" dirty="0">
                <a:solidFill>
                  <a:srgbClr val="9D7942"/>
                </a:solidFill>
              </a:rPr>
              <a:t>, </a:t>
            </a:r>
            <a:r>
              <a:rPr lang="en-US" sz="1800" b="1" dirty="0" err="1">
                <a:solidFill>
                  <a:srgbClr val="9D7942"/>
                </a:solidFill>
              </a:rPr>
              <a:t>bezpośredniości</a:t>
            </a:r>
            <a:r>
              <a:rPr lang="en-US" sz="1800" b="1" dirty="0">
                <a:solidFill>
                  <a:srgbClr val="9D7942"/>
                </a:solidFill>
              </a:rPr>
              <a:t>, </a:t>
            </a:r>
            <a:r>
              <a:rPr lang="en-US" sz="1800" b="1" dirty="0" err="1">
                <a:solidFill>
                  <a:srgbClr val="9D7942"/>
                </a:solidFill>
              </a:rPr>
              <a:t>równości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broni</a:t>
            </a:r>
            <a:r>
              <a:rPr lang="en-US" sz="1800" b="1" dirty="0">
                <a:solidFill>
                  <a:srgbClr val="9D7942"/>
                </a:solidFill>
              </a:rPr>
              <a:t> (</a:t>
            </a:r>
            <a:r>
              <a:rPr lang="en-US" sz="1800" b="1" dirty="0" err="1">
                <a:solidFill>
                  <a:srgbClr val="9D7942"/>
                </a:solidFill>
              </a:rPr>
              <a:t>równości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stron</a:t>
            </a:r>
            <a:r>
              <a:rPr lang="en-US" sz="1800" b="1" dirty="0">
                <a:solidFill>
                  <a:srgbClr val="9D7942"/>
                </a:solidFill>
              </a:rPr>
              <a:t>), </a:t>
            </a:r>
            <a:r>
              <a:rPr lang="en-US" sz="1800" b="1" dirty="0" err="1">
                <a:solidFill>
                  <a:srgbClr val="9D7942"/>
                </a:solidFill>
              </a:rPr>
              <a:t>koncentracji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  <a:r>
              <a:rPr lang="en-US" sz="1800" b="1" dirty="0" err="1">
                <a:solidFill>
                  <a:srgbClr val="9D7942"/>
                </a:solidFill>
              </a:rPr>
              <a:t>procesu</a:t>
            </a:r>
            <a:r>
              <a:rPr lang="en-US" sz="1800" b="1" dirty="0">
                <a:solidFill>
                  <a:srgbClr val="9D7942"/>
                </a:solidFill>
              </a:rPr>
              <a:t>, </a:t>
            </a:r>
            <a:r>
              <a:rPr lang="en-US" sz="1800" b="1" dirty="0" err="1">
                <a:solidFill>
                  <a:srgbClr val="9D7942"/>
                </a:solidFill>
              </a:rPr>
              <a:t>skargowości</a:t>
            </a:r>
            <a:r>
              <a:rPr lang="en-US" sz="1800" b="1" dirty="0">
                <a:solidFill>
                  <a:srgbClr val="9D7942"/>
                </a:solidFill>
              </a:rPr>
              <a:t> </a:t>
            </a:r>
          </a:p>
          <a:p>
            <a:endParaRPr lang="en-US" sz="1800" b="1" dirty="0">
              <a:solidFill>
                <a:srgbClr val="9D7942"/>
              </a:solidFill>
            </a:endParaRPr>
          </a:p>
        </p:txBody>
      </p:sp>
      <p:pic>
        <p:nvPicPr>
          <p:cNvPr id="4100" name="Picture 4" descr="Right to Fair Trial' by Y Srinivasa Rao Judge">
            <a:extLst>
              <a:ext uri="{FF2B5EF4-FFF2-40B4-BE49-F238E27FC236}">
                <a16:creationId xmlns:a16="http://schemas.microsoft.com/office/drawing/2014/main" id="{2B572A25-5EEA-43BA-A601-C2726035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2056" y="321734"/>
            <a:ext cx="5084438" cy="27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air trial and fair hearing rights | Australian Human Rights ...">
            <a:extLst>
              <a:ext uri="{FF2B5EF4-FFF2-40B4-BE49-F238E27FC236}">
                <a16:creationId xmlns:a16="http://schemas.microsoft.com/office/drawing/2014/main" id="{DF43F2D7-A8EC-4808-8859-1419B32C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4007" y="3750733"/>
            <a:ext cx="1960536" cy="27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8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455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D0B2A00-A2CE-4B80-BC84-464A2A84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2400" b="1">
                <a:solidFill>
                  <a:srgbClr val="FFFFFF"/>
                </a:solidFill>
              </a:rPr>
              <a:t>W postępowaniu przed sądem I instancji, a przede wszystkim na rozprawie głównej najpełniej realizowane są najważniejsze zasady procesowe</a:t>
            </a:r>
            <a:endParaRPr lang="pl-PL" sz="2400">
              <a:solidFill>
                <a:srgbClr val="FFFFFF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35FEE9A-E0F7-4EA9-B880-86EF6F7CF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53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91710AA-338E-498F-BEDF-9FD6C4A5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pl-PL" sz="1600" b="1">
                <a:solidFill>
                  <a:srgbClr val="FFFFFF"/>
                </a:solidFill>
              </a:rPr>
              <a:t>k</a:t>
            </a:r>
            <a:r>
              <a:rPr lang="en-US" sz="1600" b="1">
                <a:solidFill>
                  <a:srgbClr val="FFFFFF"/>
                </a:solidFill>
              </a:rPr>
              <a:t>ontradyktoryjności</a:t>
            </a:r>
            <a:r>
              <a:rPr lang="pl-PL" sz="1600" b="1">
                <a:solidFill>
                  <a:srgbClr val="FFFFFF"/>
                </a:solidFill>
              </a:rPr>
              <a:t> – </a:t>
            </a:r>
            <a:r>
              <a:rPr lang="pl-PL" sz="1600">
                <a:solidFill>
                  <a:srgbClr val="FFFFFF"/>
                </a:solidFill>
              </a:rPr>
              <a:t>zob. następne sjaldy </a:t>
            </a:r>
          </a:p>
          <a:p>
            <a:r>
              <a:rPr lang="en-US" sz="1600" b="1">
                <a:solidFill>
                  <a:srgbClr val="FFFFFF"/>
                </a:solidFill>
              </a:rPr>
              <a:t> jawności</a:t>
            </a:r>
            <a:r>
              <a:rPr lang="pl-PL" sz="1600" b="1">
                <a:solidFill>
                  <a:srgbClr val="FFFFFF"/>
                </a:solidFill>
              </a:rPr>
              <a:t> – </a:t>
            </a:r>
            <a:r>
              <a:rPr lang="pl-PL" sz="1600">
                <a:solidFill>
                  <a:srgbClr val="FFFFFF"/>
                </a:solidFill>
              </a:rPr>
              <a:t>jawność wewnętrzna – prezentacja o postępowaniu przygotowawczym, jawność zewnętrzna zob. następne slajdy </a:t>
            </a:r>
          </a:p>
          <a:p>
            <a:r>
              <a:rPr lang="pl-PL" sz="1600" b="1">
                <a:solidFill>
                  <a:srgbClr val="FFFFFF"/>
                </a:solidFill>
              </a:rPr>
              <a:t>o</a:t>
            </a:r>
            <a:r>
              <a:rPr lang="en-US" sz="1600" b="1">
                <a:solidFill>
                  <a:srgbClr val="FFFFFF"/>
                </a:solidFill>
              </a:rPr>
              <a:t>biektywizmu</a:t>
            </a:r>
            <a:r>
              <a:rPr lang="pl-PL" sz="1600" b="1">
                <a:solidFill>
                  <a:srgbClr val="FFFFFF"/>
                </a:solidFill>
              </a:rPr>
              <a:t> i </a:t>
            </a:r>
            <a:r>
              <a:rPr lang="en-US" sz="1600" b="1">
                <a:solidFill>
                  <a:srgbClr val="FFFFFF"/>
                </a:solidFill>
              </a:rPr>
              <a:t>bezpośredniości</a:t>
            </a:r>
            <a:r>
              <a:rPr lang="pl-PL" sz="1600" b="1">
                <a:solidFill>
                  <a:srgbClr val="FFFFFF"/>
                </a:solidFill>
              </a:rPr>
              <a:t> </a:t>
            </a:r>
            <a:r>
              <a:rPr lang="pl-PL" sz="1600">
                <a:solidFill>
                  <a:srgbClr val="FFFFFF"/>
                </a:solidFill>
              </a:rPr>
              <a:t>– zob. prezentacja o uczestnikach postępowania (sąd i wyłączenie sędziego)</a:t>
            </a:r>
            <a:endParaRPr lang="pl-PL" sz="1600" b="1">
              <a:solidFill>
                <a:srgbClr val="FFFFFF"/>
              </a:solidFill>
            </a:endParaRPr>
          </a:p>
          <a:p>
            <a:r>
              <a:rPr lang="en-US" sz="1600" b="1">
                <a:solidFill>
                  <a:srgbClr val="FFFFFF"/>
                </a:solidFill>
              </a:rPr>
              <a:t>równości broni (równości stron)</a:t>
            </a:r>
            <a:r>
              <a:rPr lang="pl-PL" sz="1600" b="1">
                <a:solidFill>
                  <a:srgbClr val="FFFFFF"/>
                </a:solidFill>
              </a:rPr>
              <a:t> </a:t>
            </a:r>
            <a:r>
              <a:rPr lang="pl-PL" sz="1600">
                <a:solidFill>
                  <a:srgbClr val="FFFFFF"/>
                </a:solidFill>
              </a:rPr>
              <a:t>– element zasady kontradyktoryjności i jeden z jej warunków </a:t>
            </a:r>
            <a:endParaRPr lang="pl-PL" sz="1600" b="1">
              <a:solidFill>
                <a:srgbClr val="FFFFFF"/>
              </a:solidFill>
            </a:endParaRPr>
          </a:p>
          <a:p>
            <a:r>
              <a:rPr lang="en-US" sz="1600" b="1">
                <a:solidFill>
                  <a:srgbClr val="FFFFFF"/>
                </a:solidFill>
              </a:rPr>
              <a:t>koncentracji procesu</a:t>
            </a:r>
            <a:r>
              <a:rPr lang="pl-PL" sz="1600" b="1">
                <a:solidFill>
                  <a:srgbClr val="FFFFFF"/>
                </a:solidFill>
              </a:rPr>
              <a:t> – </a:t>
            </a:r>
            <a:r>
              <a:rPr lang="pl-PL" sz="1600">
                <a:solidFill>
                  <a:srgbClr val="FFFFFF"/>
                </a:solidFill>
              </a:rPr>
              <a:t>zob. następne slajdy </a:t>
            </a:r>
            <a:endParaRPr lang="pl-PL" sz="1600" b="1">
              <a:solidFill>
                <a:srgbClr val="FFFFFF"/>
              </a:solidFill>
            </a:endParaRPr>
          </a:p>
          <a:p>
            <a:r>
              <a:rPr lang="en-US" sz="1600" b="1">
                <a:solidFill>
                  <a:srgbClr val="FFFFFF"/>
                </a:solidFill>
              </a:rPr>
              <a:t>skargowości </a:t>
            </a:r>
            <a:r>
              <a:rPr lang="pl-PL" sz="1600">
                <a:solidFill>
                  <a:srgbClr val="FFFFFF"/>
                </a:solidFill>
              </a:rPr>
              <a:t>– zob. następne slajdy </a:t>
            </a:r>
            <a:endParaRPr lang="en-US" sz="1600" b="1">
              <a:solidFill>
                <a:srgbClr val="FFFFFF"/>
              </a:solidFill>
            </a:endParaRPr>
          </a:p>
          <a:p>
            <a:endParaRPr lang="pl-PL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02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2757</Words>
  <Application>Microsoft Office PowerPoint</Application>
  <PresentationFormat>Panoramiczny</PresentationFormat>
  <Paragraphs>194</Paragraphs>
  <Slides>27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Motyw pakietu Office</vt:lpstr>
      <vt:lpstr>Postępowanie przed sądem I instancji </vt:lpstr>
      <vt:lpstr>Ogólne informacje o postępowaniu jurysdykcyjnym </vt:lpstr>
      <vt:lpstr>Ogólne informacje o postępowaniu jurysdykcyjnym </vt:lpstr>
      <vt:lpstr>Postępowanie przed sądem I instancji można podzielić na 3 etapy:</vt:lpstr>
      <vt:lpstr>Mechanizm selekcyjny – jakie sprawy trafiają na rozprawę główną?</vt:lpstr>
      <vt:lpstr>Prezentacja programu PowerPoint</vt:lpstr>
      <vt:lpstr>Ogólne informacje o postępowaniu jurysdykcyjnym – organy i strony</vt:lpstr>
      <vt:lpstr>Zasady postępowania sądowego</vt:lpstr>
      <vt:lpstr>W postępowaniu przed sądem I instancji, a przede wszystkim na rozprawie głównej najpełniej realizowane są najważniejsze zasady procesowe</vt:lpstr>
      <vt:lpstr>Zasada kontradyktoryjności </vt:lpstr>
      <vt:lpstr>Zasada kontradyktoryjności </vt:lpstr>
      <vt:lpstr>Zasada kontradyktoryjności </vt:lpstr>
      <vt:lpstr>Uprawnienia stron w kontradyktoryjnym postępowaniu:</vt:lpstr>
      <vt:lpstr>Zasada kontradyktoryjności  z każdą kolejną nowelizacją KPK od 2016 r., kontradyktoryjność postępowania jest coraz bardziej „kulawa”</vt:lpstr>
      <vt:lpstr>Istota kontradyktoryjności </vt:lpstr>
      <vt:lpstr>Zasada jawności (zewnętrznej i wewnętrznej)</vt:lpstr>
      <vt:lpstr>Zasada jawności – aspekt zewnętrzny </vt:lpstr>
      <vt:lpstr>Wyjątki od jawności  na rozprawie głównej</vt:lpstr>
      <vt:lpstr>Wyjątki od jawności  na rozprawie głównej</vt:lpstr>
      <vt:lpstr>Wyjątki od jawności na rozprawie głównej </vt:lpstr>
      <vt:lpstr>Zasada koncentracji procesu </vt:lpstr>
      <vt:lpstr>Zasada koncentracji procesu</vt:lpstr>
      <vt:lpstr>Zasada skargowości </vt:lpstr>
      <vt:lpstr>Zasada skargowości </vt:lpstr>
      <vt:lpstr>Zasada skargowości – rodzaje skarg</vt:lpstr>
      <vt:lpstr>Wyjątki od zasady skargowości w postępowaniu sądowym </vt:lpstr>
      <vt:lpstr>Skargi inicjujące postępowanie sądowe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Postępowanie przed sądem I instancji </dc:title>
  <dc:creator>Dominika Czerniak</dc:creator>
  <cp:lastModifiedBy>Dominika Czerniak</cp:lastModifiedBy>
  <cp:revision>1</cp:revision>
  <dcterms:created xsi:type="dcterms:W3CDTF">2020-04-29T11:39:14Z</dcterms:created>
  <dcterms:modified xsi:type="dcterms:W3CDTF">2020-04-29T11:40:38Z</dcterms:modified>
</cp:coreProperties>
</file>