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66" r:id="rId5"/>
    <p:sldId id="267" r:id="rId6"/>
    <p:sldId id="268" r:id="rId7"/>
    <p:sldId id="265" r:id="rId8"/>
    <p:sldId id="259" r:id="rId9"/>
    <p:sldId id="260" r:id="rId10"/>
    <p:sldId id="261" r:id="rId11"/>
    <p:sldId id="262" r:id="rId12"/>
    <p:sldId id="263" r:id="rId13"/>
    <p:sldId id="269" r:id="rId14"/>
    <p:sldId id="264" r:id="rId15"/>
    <p:sldId id="270" r:id="rId16"/>
    <p:sldId id="272" r:id="rId17"/>
    <p:sldId id="273" r:id="rId18"/>
    <p:sldId id="274" r:id="rId19"/>
    <p:sldId id="275" r:id="rId20"/>
    <p:sldId id="276" r:id="rId21"/>
    <p:sldId id="277" r:id="rId22"/>
    <p:sldId id="282" r:id="rId23"/>
    <p:sldId id="283" r:id="rId24"/>
    <p:sldId id="278" r:id="rId25"/>
    <p:sldId id="279" r:id="rId26"/>
    <p:sldId id="280" r:id="rId27"/>
    <p:sldId id="281"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9EF0CA3B-2B0A-42FC-A7CA-88F121FF0DCF}" type="datetimeFigureOut">
              <a:rPr lang="pl-PL" smtClean="0"/>
              <a:t>2020-03-23</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6D606DD9-D5C2-4919-BA78-B0CF43E42D4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EF0CA3B-2B0A-42FC-A7CA-88F121FF0DCF}" type="datetimeFigureOut">
              <a:rPr lang="pl-PL" smtClean="0"/>
              <a:t>2020-03-23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EF0CA3B-2B0A-42FC-A7CA-88F121FF0DCF}" type="datetimeFigureOut">
              <a:rPr lang="pl-PL" smtClean="0"/>
              <a:t>2020-03-23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EF0CA3B-2B0A-42FC-A7CA-88F121FF0DCF}" type="datetimeFigureOut">
              <a:rPr lang="pl-PL" smtClean="0"/>
              <a:t>2020-03-23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D606DD9-D5C2-4919-BA78-B0CF43E42D46}"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9EF0CA3B-2B0A-42FC-A7CA-88F121FF0DCF}" type="datetimeFigureOut">
              <a:rPr lang="pl-PL" smtClean="0"/>
              <a:t>2020-03-23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D606DD9-D5C2-4919-BA78-B0CF43E42D46}"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9EF0CA3B-2B0A-42FC-A7CA-88F121FF0DCF}" type="datetimeFigureOut">
              <a:rPr lang="pl-PL" smtClean="0"/>
              <a:t>2020-03-23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6D606DD9-D5C2-4919-BA78-B0CF43E42D46}"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9EF0CA3B-2B0A-42FC-A7CA-88F121FF0DCF}" type="datetimeFigureOut">
              <a:rPr lang="pl-PL" smtClean="0"/>
              <a:t>2020-03-23</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9EF0CA3B-2B0A-42FC-A7CA-88F121FF0DCF}" type="datetimeFigureOut">
              <a:rPr lang="pl-PL" smtClean="0"/>
              <a:t>2020-03-23</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6D606DD9-D5C2-4919-BA78-B0CF43E42D46}"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9EF0CA3B-2B0A-42FC-A7CA-88F121FF0DCF}" type="datetimeFigureOut">
              <a:rPr lang="pl-PL" smtClean="0"/>
              <a:t>2020-03-23</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9EF0CA3B-2B0A-42FC-A7CA-88F121FF0DCF}" type="datetimeFigureOut">
              <a:rPr lang="pl-PL" smtClean="0"/>
              <a:t>2020-03-23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9EF0CA3B-2B0A-42FC-A7CA-88F121FF0DCF}" type="datetimeFigureOut">
              <a:rPr lang="pl-PL" smtClean="0"/>
              <a:t>2020-03-23</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6D606DD9-D5C2-4919-BA78-B0CF43E42D46}"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EF0CA3B-2B0A-42FC-A7CA-88F121FF0DCF}" type="datetimeFigureOut">
              <a:rPr lang="pl-PL" smtClean="0"/>
              <a:t>2020-03-23</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D606DD9-D5C2-4919-BA78-B0CF43E42D4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Zawarcie umowy o pracę</a:t>
            </a:r>
            <a:br>
              <a:rPr lang="pl-PL" dirty="0" smtClean="0"/>
            </a:br>
            <a:endParaRPr lang="pl-PL" dirty="0"/>
          </a:p>
        </p:txBody>
      </p:sp>
      <p:sp>
        <p:nvSpPr>
          <p:cNvPr id="3" name="Podtytuł 2"/>
          <p:cNvSpPr>
            <a:spLocks noGrp="1"/>
          </p:cNvSpPr>
          <p:nvPr>
            <p:ph type="subTitle" idx="1"/>
          </p:nvPr>
        </p:nvSpPr>
        <p:spPr/>
        <p:txBody>
          <a:bodyPr>
            <a:normAutofit/>
          </a:bodyPr>
          <a:lstStyle/>
          <a:p>
            <a:pPr algn="r"/>
            <a:r>
              <a:rPr lang="pl-PL" dirty="0" smtClean="0"/>
              <a:t>Podstawy Prawa Pracy SSA/SNA</a:t>
            </a:r>
          </a:p>
          <a:p>
            <a:pPr algn="r"/>
            <a:r>
              <a:rPr lang="pl-PL" dirty="0" smtClean="0"/>
              <a:t>Dr Jacek Borowicz</a:t>
            </a:r>
            <a:endParaRPr lang="pl-PL" dirty="0"/>
          </a:p>
        </p:txBody>
      </p:sp>
    </p:spTree>
    <p:extLst>
      <p:ext uri="{BB962C8B-B14F-4D97-AF65-F5344CB8AC3E}">
        <p14:creationId xmlns:p14="http://schemas.microsoft.com/office/powerpoint/2010/main" val="153805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endParaRPr lang="pl-PL" dirty="0" smtClean="0"/>
          </a:p>
          <a:p>
            <a:pPr marL="109728" indent="0" algn="ctr">
              <a:buNone/>
            </a:pPr>
            <a:r>
              <a:rPr lang="pl-PL" b="1" dirty="0"/>
              <a:t>Art. 66</a:t>
            </a:r>
            <a:r>
              <a:rPr lang="pl-PL" b="1" baseline="30000" dirty="0"/>
              <a:t>1</a:t>
            </a:r>
            <a:r>
              <a:rPr lang="pl-PL" b="1" dirty="0"/>
              <a:t>. § </a:t>
            </a:r>
            <a:r>
              <a:rPr lang="pl-PL" b="1" dirty="0" smtClean="0"/>
              <a:t>2-3. </a:t>
            </a:r>
          </a:p>
          <a:p>
            <a:pPr marL="109728" indent="0" algn="just">
              <a:buNone/>
            </a:pPr>
            <a:r>
              <a:rPr lang="pl-PL" dirty="0" smtClean="0"/>
              <a:t>Przedsiębiorca </a:t>
            </a:r>
            <a:r>
              <a:rPr lang="pl-PL" dirty="0"/>
              <a:t>składający ofertę w postaci </a:t>
            </a:r>
            <a:r>
              <a:rPr lang="pl-PL" dirty="0" smtClean="0"/>
              <a:t>elektronicznej, zapraszający </a:t>
            </a:r>
            <a:r>
              <a:rPr lang="pl-PL" dirty="0"/>
              <a:t>drugą stronę </a:t>
            </a:r>
            <a:r>
              <a:rPr lang="pl-PL" b="1" dirty="0" smtClean="0"/>
              <a:t>do rozpoczęcia </a:t>
            </a:r>
            <a:r>
              <a:rPr lang="pl-PL" b="1" dirty="0"/>
              <a:t>negocjacji, składania ofert albo do zawarcia umowy w inny </a:t>
            </a:r>
            <a:r>
              <a:rPr lang="pl-PL" b="1" dirty="0" smtClean="0"/>
              <a:t>sposób </a:t>
            </a:r>
            <a:r>
              <a:rPr lang="pl-PL" dirty="0" smtClean="0"/>
              <a:t>jest </a:t>
            </a:r>
            <a:r>
              <a:rPr lang="pl-PL" dirty="0"/>
              <a:t>obowiązany </a:t>
            </a:r>
            <a:r>
              <a:rPr lang="pl-PL" dirty="0" smtClean="0"/>
              <a:t>przed zawarciem </a:t>
            </a:r>
            <a:r>
              <a:rPr lang="pl-PL" dirty="0"/>
              <a:t>umowy poinformować drugą stronę w sposób jednoznaczny i zrozumiały o:</a:t>
            </a:r>
          </a:p>
          <a:p>
            <a:r>
              <a:rPr lang="pl-PL" dirty="0"/>
              <a:t> 1) czynnościach technicznych składających się na procedurę zawarcia umowy;</a:t>
            </a:r>
          </a:p>
          <a:p>
            <a:r>
              <a:rPr lang="pl-PL" dirty="0"/>
              <a:t> 2) skutkach prawnych potwierdzenia przez drugą stronę otrzymania oferty;</a:t>
            </a:r>
          </a:p>
          <a:p>
            <a:r>
              <a:rPr lang="pl-PL" dirty="0"/>
              <a:t> 3) zasadach i sposobach utrwalania, zabezpieczania i udostępniania przez </a:t>
            </a:r>
            <a:r>
              <a:rPr lang="pl-PL" dirty="0" smtClean="0"/>
              <a:t>przedsiębiorcę  drugiej </a:t>
            </a:r>
            <a:r>
              <a:rPr lang="pl-PL" dirty="0"/>
              <a:t>stronie treści zawieranej umowy;</a:t>
            </a:r>
          </a:p>
          <a:p>
            <a:r>
              <a:rPr lang="pl-PL" dirty="0"/>
              <a:t> 4) metodach i środkach technicznych służących wykrywaniu i korygowaniu błędów </a:t>
            </a:r>
            <a:r>
              <a:rPr lang="pl-PL" dirty="0" smtClean="0"/>
              <a:t>we wprowadzanych </a:t>
            </a:r>
            <a:r>
              <a:rPr lang="pl-PL" dirty="0"/>
              <a:t>danych, które jest obowiązany udostępnić drugiej stronie;</a:t>
            </a:r>
          </a:p>
          <a:p>
            <a:r>
              <a:rPr lang="pl-PL" dirty="0"/>
              <a:t> 5) językach, w których umowa może być zawarta;</a:t>
            </a:r>
          </a:p>
          <a:p>
            <a:r>
              <a:rPr lang="pl-PL" dirty="0"/>
              <a:t> 6) kodeksach etycznych, które stosuje, oraz o ich dostępności w postaci elektronicznej.</a:t>
            </a:r>
          </a:p>
          <a:p>
            <a:pPr algn="ctr"/>
            <a:endParaRPr lang="pl-PL" dirty="0" smtClean="0"/>
          </a:p>
          <a:p>
            <a:pPr algn="ctr"/>
            <a:endParaRPr lang="pl-PL"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373814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lgn="ctr">
              <a:buNone/>
            </a:pPr>
            <a:endParaRPr lang="pl-PL" dirty="0" smtClean="0"/>
          </a:p>
          <a:p>
            <a:pPr algn="ctr"/>
            <a:r>
              <a:rPr lang="pl-PL" dirty="0" smtClean="0"/>
              <a:t>NIE DOTYCZY TO UMOWY ZAWARTEJ PRZEZ MEILA</a:t>
            </a:r>
            <a:endParaRPr lang="pl-PL"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4131642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lgn="ctr">
              <a:buNone/>
            </a:pPr>
            <a:r>
              <a:rPr lang="pl-PL" dirty="0" smtClean="0"/>
              <a:t>UWAGA – WAŻNE!!!</a:t>
            </a:r>
          </a:p>
          <a:p>
            <a:pPr algn="ctr"/>
            <a:endParaRPr lang="pl-PL" dirty="0" smtClean="0"/>
          </a:p>
          <a:p>
            <a:pPr algn="ctr"/>
            <a:r>
              <a:rPr lang="pl-PL" dirty="0" smtClean="0"/>
              <a:t>Art</a:t>
            </a:r>
            <a:r>
              <a:rPr lang="pl-PL" dirty="0"/>
              <a:t>. </a:t>
            </a:r>
            <a:r>
              <a:rPr lang="pl-PL" dirty="0" smtClean="0"/>
              <a:t>71k.c.</a:t>
            </a:r>
          </a:p>
          <a:p>
            <a:pPr marL="109728" indent="0" algn="ctr">
              <a:buNone/>
            </a:pPr>
            <a:endParaRPr lang="pl-PL" dirty="0" smtClean="0"/>
          </a:p>
          <a:p>
            <a:pPr marL="109728" indent="0">
              <a:buNone/>
            </a:pPr>
            <a:r>
              <a:rPr lang="pl-PL" dirty="0" smtClean="0"/>
              <a:t>Ogłoszenia</a:t>
            </a:r>
            <a:r>
              <a:rPr lang="pl-PL" dirty="0"/>
              <a:t>, reklamy, cenniki i inne informacje, skierowane do ogółu lub </a:t>
            </a:r>
            <a:r>
              <a:rPr lang="pl-PL" dirty="0" smtClean="0"/>
              <a:t>do poszczególnych </a:t>
            </a:r>
            <a:r>
              <a:rPr lang="pl-PL" dirty="0"/>
              <a:t>osób, poczytuje się w razie wątpliwości nie za ofertę, lecz za zaproszenie </a:t>
            </a:r>
            <a:r>
              <a:rPr lang="pl-PL" dirty="0" smtClean="0"/>
              <a:t>do zawarcia </a:t>
            </a:r>
            <a:r>
              <a:rPr lang="pl-PL" dirty="0"/>
              <a:t>umowy.</a:t>
            </a:r>
          </a:p>
          <a:p>
            <a:pPr marL="109728" indent="0" algn="ctr">
              <a:buNone/>
            </a:pPr>
            <a:endParaRPr lang="pl-PL" dirty="0" smtClean="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2880410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lgn="ctr">
              <a:buNone/>
            </a:pPr>
            <a:r>
              <a:rPr lang="pl-PL" dirty="0" smtClean="0"/>
              <a:t>Należy przyjąć, że typowo tzw. oferty pracy zawarte w ogłoszeniach prasowych czy na stronach internetowych nie są ofertami w rozumieniu k.c. ale zaproszeniami do negocjacji nad </a:t>
            </a:r>
            <a:r>
              <a:rPr lang="pl-PL" smtClean="0"/>
              <a:t>zawarciem umowy o pracę.</a:t>
            </a:r>
            <a:endParaRPr lang="pl-PL" dirty="0" smtClean="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750227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r>
              <a:rPr lang="pl-PL" b="1" dirty="0"/>
              <a:t>Art. 72. </a:t>
            </a:r>
            <a:r>
              <a:rPr lang="pl-PL" b="1" dirty="0" smtClean="0"/>
              <a:t>§ 1 k.c.</a:t>
            </a:r>
          </a:p>
          <a:p>
            <a:pPr marL="109728" indent="0" algn="just">
              <a:buNone/>
            </a:pPr>
            <a:r>
              <a:rPr lang="pl-PL" dirty="0" smtClean="0"/>
              <a:t> </a:t>
            </a:r>
          </a:p>
          <a:p>
            <a:pPr marL="109728" indent="0" algn="just">
              <a:buNone/>
            </a:pPr>
            <a:r>
              <a:rPr lang="pl-PL" dirty="0" smtClean="0"/>
              <a:t>Jeżeli </a:t>
            </a:r>
            <a:r>
              <a:rPr lang="pl-PL" dirty="0"/>
              <a:t>strony prowadzą negocjacje w celu zawarcia oznaczonej umowy</a:t>
            </a:r>
            <a:r>
              <a:rPr lang="pl-PL" dirty="0" smtClean="0"/>
              <a:t>, umowa </a:t>
            </a:r>
            <a:r>
              <a:rPr lang="pl-PL" dirty="0"/>
              <a:t>zostaje zawarta, </a:t>
            </a:r>
            <a:r>
              <a:rPr lang="pl-PL" u="sng" dirty="0"/>
              <a:t>gdy strony dojdą do porozumienia co do wszystkich jej postanowień</a:t>
            </a:r>
            <a:r>
              <a:rPr lang="pl-PL" u="sng" dirty="0" smtClean="0"/>
              <a:t>, które </a:t>
            </a:r>
            <a:r>
              <a:rPr lang="pl-PL" u="sng" dirty="0"/>
              <a:t>były przedmiotem negocjacji</a:t>
            </a:r>
            <a:r>
              <a:rPr lang="pl-PL" dirty="0"/>
              <a:t>.</a:t>
            </a:r>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720564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lgn="ctr">
              <a:buNone/>
            </a:pPr>
            <a:endParaRPr lang="pl-PL" dirty="0"/>
          </a:p>
          <a:p>
            <a:pPr algn="ctr"/>
            <a:r>
              <a:rPr lang="pl-PL" b="1" dirty="0" smtClean="0"/>
              <a:t>FORMA UMOWY O PRACĘ</a:t>
            </a:r>
            <a:endParaRPr lang="pl-PL" b="1"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2672662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buNone/>
            </a:pPr>
            <a:r>
              <a:rPr lang="pl-PL" b="1" dirty="0" smtClean="0"/>
              <a:t>FORMA UMOWY O PRACĘ – podstawy prawne</a:t>
            </a:r>
          </a:p>
          <a:p>
            <a:endParaRPr lang="pl-PL" b="1" dirty="0"/>
          </a:p>
          <a:p>
            <a:r>
              <a:rPr lang="pl-PL" dirty="0" smtClean="0"/>
              <a:t>Art. </a:t>
            </a:r>
            <a:r>
              <a:rPr lang="pl-PL" dirty="0"/>
              <a:t>29 §  2. </a:t>
            </a:r>
            <a:r>
              <a:rPr lang="pl-PL" dirty="0" err="1" smtClean="0"/>
              <a:t>k.p</a:t>
            </a:r>
            <a:r>
              <a:rPr lang="pl-PL" dirty="0" smtClean="0"/>
              <a:t>.</a:t>
            </a:r>
          </a:p>
          <a:p>
            <a:r>
              <a:rPr lang="pl-PL" dirty="0" smtClean="0"/>
              <a:t>Art. 300 </a:t>
            </a:r>
            <a:r>
              <a:rPr lang="pl-PL" dirty="0" err="1" smtClean="0"/>
              <a:t>k.p</a:t>
            </a:r>
            <a:r>
              <a:rPr lang="pl-PL" dirty="0" smtClean="0"/>
              <a:t>.</a:t>
            </a:r>
          </a:p>
          <a:p>
            <a:r>
              <a:rPr lang="pl-PL" dirty="0" smtClean="0"/>
              <a:t>Art. 73, 74, 78 k.c.</a:t>
            </a:r>
          </a:p>
          <a:p>
            <a:endParaRPr lang="pl-PL" b="1"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4248491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algn="ctr"/>
            <a:r>
              <a:rPr lang="pl-PL" b="1" dirty="0"/>
              <a:t>ART. 29 §  </a:t>
            </a:r>
            <a:r>
              <a:rPr lang="pl-PL" b="1" dirty="0" smtClean="0"/>
              <a:t>2</a:t>
            </a:r>
            <a:r>
              <a:rPr lang="pl-PL" b="1" dirty="0"/>
              <a:t> </a:t>
            </a:r>
            <a:r>
              <a:rPr lang="pl-PL" b="1" dirty="0" err="1" smtClean="0"/>
              <a:t>k.p</a:t>
            </a:r>
            <a:r>
              <a:rPr lang="pl-PL" b="1" dirty="0" smtClean="0"/>
              <a:t>. </a:t>
            </a:r>
          </a:p>
          <a:p>
            <a:pPr marL="109728" indent="0">
              <a:buNone/>
            </a:pPr>
            <a:r>
              <a:rPr lang="pl-PL" dirty="0" smtClean="0"/>
              <a:t>Umowę </a:t>
            </a:r>
            <a:r>
              <a:rPr lang="pl-PL" dirty="0"/>
              <a:t>o pracę zawiera się na piśmie. Jeżeli umowa o pracę nie została zawarta z zachowaniem formy pisemnej, pracodawca przed dopuszczeniem pracownika do pracy potwierdza pracownikowi na piśmie ustalenia co do stron umowy, rodzaju umowy oraz jej warunków.</a:t>
            </a:r>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376930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a:p>
          <a:p>
            <a:r>
              <a:rPr lang="pl-PL" dirty="0" smtClean="0"/>
              <a:t>Nie jest zastrzeżona pod rygorem nieważności (brak wyraźnego zastrzeżenia w przepisie </a:t>
            </a:r>
            <a:r>
              <a:rPr lang="pl-PL" dirty="0" err="1" smtClean="0"/>
              <a:t>k.p</a:t>
            </a:r>
            <a:r>
              <a:rPr lang="pl-PL" dirty="0" smtClean="0"/>
              <a:t>.) – </a:t>
            </a:r>
            <a:r>
              <a:rPr lang="pl-PL" err="1" smtClean="0"/>
              <a:t>zob</a:t>
            </a:r>
            <a:r>
              <a:rPr lang="pl-PL" smtClean="0"/>
              <a:t>. art </a:t>
            </a:r>
            <a:r>
              <a:rPr lang="pl-PL" dirty="0" smtClean="0"/>
              <a:t>73 k.c.</a:t>
            </a:r>
          </a:p>
          <a:p>
            <a:endParaRPr lang="pl-PL" dirty="0"/>
          </a:p>
          <a:p>
            <a:r>
              <a:rPr lang="pl-PL" dirty="0" smtClean="0"/>
              <a:t>Przykład zastrzeżenia formy pisemnej pod rygorem nieważności w kodeksie pracy – art. 101</a:t>
            </a:r>
            <a:r>
              <a:rPr lang="pl-PL" baseline="30000" dirty="0" smtClean="0"/>
              <a:t>3 </a:t>
            </a:r>
            <a:r>
              <a:rPr lang="pl-PL" dirty="0" err="1" smtClean="0"/>
              <a:t>k.p</a:t>
            </a:r>
            <a:r>
              <a:rPr lang="pl-PL" dirty="0" smtClean="0"/>
              <a:t>.</a:t>
            </a:r>
            <a:endParaRPr lang="pl-PL" baseline="30000"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3196217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a:p>
          <a:p>
            <a:r>
              <a:rPr lang="pl-PL" dirty="0" smtClean="0"/>
              <a:t>Nie jest zastrzeżona dla celów dowodowych w rozumieniu art. 74 k.c.</a:t>
            </a:r>
            <a:endParaRPr lang="pl-PL" baseline="30000"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210853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endParaRPr lang="pl-PL" dirty="0" smtClean="0"/>
          </a:p>
          <a:p>
            <a:endParaRPr lang="pl-PL" dirty="0"/>
          </a:p>
          <a:p>
            <a:pPr marL="109728" indent="0">
              <a:buNone/>
            </a:pPr>
            <a:endParaRPr lang="pl-PL" dirty="0" smtClean="0"/>
          </a:p>
          <a:p>
            <a:pPr marL="109728" indent="0" algn="ctr">
              <a:buNone/>
            </a:pPr>
            <a:r>
              <a:rPr lang="pl-PL" b="1" dirty="0" smtClean="0"/>
              <a:t>CHARAKTER PRAWNY OGŁOSZEŃ O PRAC</a:t>
            </a:r>
            <a:r>
              <a:rPr lang="pl-PL" dirty="0" smtClean="0"/>
              <a:t>Y</a:t>
            </a:r>
            <a:endParaRPr lang="pl-PL"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1126452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smtClean="0"/>
          </a:p>
          <a:p>
            <a:r>
              <a:rPr lang="pl-PL" dirty="0" smtClean="0"/>
              <a:t>Jest zwykłą formą pisemną w rozumieniu art.78 par. 1 k.c.</a:t>
            </a:r>
            <a:endParaRPr lang="pl-PL"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1309384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smtClean="0"/>
          </a:p>
          <a:p>
            <a:r>
              <a:rPr lang="pl-PL" dirty="0" smtClean="0"/>
              <a:t>Fax, skan, tekst w Wordzie nie spełniają wymogu zwykłej formy pisemnej.</a:t>
            </a:r>
          </a:p>
          <a:p>
            <a:pPr marL="109728" indent="0">
              <a:buNone/>
            </a:pPr>
            <a:endParaRPr lang="pl-PL" dirty="0" smtClean="0"/>
          </a:p>
          <a:p>
            <a:pPr algn="r"/>
            <a:r>
              <a:rPr lang="pl-PL" i="1" dirty="0" smtClean="0"/>
              <a:t>Dlaczego?</a:t>
            </a:r>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171367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r>
              <a:rPr lang="pl-PL" dirty="0" smtClean="0"/>
              <a:t>Oświadczenie </a:t>
            </a:r>
            <a:r>
              <a:rPr lang="pl-PL" dirty="0"/>
              <a:t>złożone w formie elektronicznej, tj. w postaci elektronicznej i opatrzone kwalifikowanym podpisem elektronicznym, równoważy formę pisemną </a:t>
            </a:r>
            <a:r>
              <a:rPr lang="pl-PL" dirty="0" smtClean="0"/>
              <a:t>(Dopuszczalne </a:t>
            </a:r>
            <a:r>
              <a:rPr lang="pl-PL" dirty="0"/>
              <a:t>jest zatem zawarcie umowy o pracę w formie elektronicznej spełniającej wymogi Kodeksu cywilnego.</a:t>
            </a:r>
            <a:endParaRPr lang="pl-PL" dirty="0" smtClean="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972478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marL="109728" indent="0" algn="ctr">
              <a:buNone/>
            </a:pPr>
            <a:endParaRPr lang="pl-PL" b="1" dirty="0"/>
          </a:p>
          <a:p>
            <a:pPr marL="109728" indent="0" algn="ctr">
              <a:buNone/>
            </a:pPr>
            <a:r>
              <a:rPr lang="pl-PL" b="1" dirty="0" smtClean="0"/>
              <a:t>Art. 78 § 2 k.c.</a:t>
            </a:r>
          </a:p>
          <a:p>
            <a:pPr marL="109728" indent="0" algn="just">
              <a:buNone/>
            </a:pPr>
            <a:r>
              <a:rPr lang="pl-PL" dirty="0" smtClean="0"/>
              <a:t> </a:t>
            </a:r>
            <a:r>
              <a:rPr lang="pl-PL" dirty="0"/>
              <a:t>Oświadczenie woli złożone w postaci elektronicznej opatrzone bezpiecznym podpisem elektronicznym weryfikowanym przy pomocy ważnego kwalifikowanego certyfikatu jest równoważne z oświadczeniem woli złożonym w formie pisemnej</a:t>
            </a:r>
            <a:r>
              <a:rPr lang="pl-PL" b="1" dirty="0"/>
              <a:t>.</a:t>
            </a:r>
            <a:endParaRPr lang="pl-PL" b="1" dirty="0" smtClean="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4114221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smtClean="0"/>
          </a:p>
          <a:p>
            <a:pPr marL="109728" indent="0">
              <a:buNone/>
            </a:pPr>
            <a:r>
              <a:rPr lang="pl-PL" dirty="0" smtClean="0"/>
              <a:t>Zawarcie umowy o pracę… </a:t>
            </a:r>
          </a:p>
          <a:p>
            <a:pPr algn="ctr"/>
            <a:endParaRPr lang="pl-PL" dirty="0"/>
          </a:p>
          <a:p>
            <a:r>
              <a:rPr lang="pl-PL" dirty="0" smtClean="0"/>
              <a:t>Dorozumiane, poprzez fakty (dopuszczenie do pracy)</a:t>
            </a:r>
          </a:p>
          <a:p>
            <a:r>
              <a:rPr lang="pl-PL" dirty="0" smtClean="0"/>
              <a:t>Ustnie</a:t>
            </a:r>
          </a:p>
          <a:p>
            <a:pPr marL="109728" indent="0">
              <a:buNone/>
            </a:pPr>
            <a:endParaRPr lang="pl-PL" dirty="0" smtClean="0"/>
          </a:p>
          <a:p>
            <a:pPr marL="109728" indent="0" algn="r">
              <a:buNone/>
            </a:pPr>
            <a:r>
              <a:rPr lang="pl-PL" dirty="0" smtClean="0"/>
              <a:t>Zob. art. 60 k.c.</a:t>
            </a:r>
            <a:endParaRPr lang="pl-PL" dirty="0"/>
          </a:p>
          <a:p>
            <a:pPr marL="109728" indent="0">
              <a:buNone/>
            </a:pPr>
            <a:endParaRPr lang="pl-PL" dirty="0" smtClean="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2088428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r>
              <a:rPr lang="pl-PL" dirty="0"/>
              <a:t>ART. 29 §  </a:t>
            </a:r>
            <a:r>
              <a:rPr lang="pl-PL" dirty="0" smtClean="0"/>
              <a:t>2</a:t>
            </a:r>
          </a:p>
          <a:p>
            <a:pPr marL="109728" indent="0">
              <a:buNone/>
            </a:pPr>
            <a:r>
              <a:rPr lang="pl-PL" dirty="0" smtClean="0"/>
              <a:t>…Jeżeli </a:t>
            </a:r>
            <a:r>
              <a:rPr lang="pl-PL" dirty="0"/>
              <a:t>umowa o pracę nie została zawarta z zachowaniem formy pisemnej, pracodawca przed dopuszczeniem pracownika do pracy potwierdza pracownikowi na piśmie ustalenia co do stron umowy, rodzaju umowy oraz jej warunków</a:t>
            </a:r>
            <a:r>
              <a:rPr lang="pl-PL" dirty="0" smtClean="0"/>
              <a:t>.</a:t>
            </a:r>
          </a:p>
          <a:p>
            <a:pPr marL="109728" indent="0">
              <a:buNone/>
            </a:pPr>
            <a:endParaRPr lang="pl-PL" i="1" dirty="0" smtClean="0"/>
          </a:p>
          <a:p>
            <a:pPr marL="109728" indent="0" algn="r">
              <a:buNone/>
            </a:pPr>
            <a:r>
              <a:rPr lang="pl-PL" i="1" dirty="0" smtClean="0"/>
              <a:t>A jeśli tego nie zrobi?</a:t>
            </a:r>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3159014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marL="109728" indent="0" algn="ctr">
              <a:buNone/>
            </a:pPr>
            <a:endParaRPr lang="pl-PL" b="1" dirty="0"/>
          </a:p>
          <a:p>
            <a:pPr marL="109728" indent="0" algn="ctr">
              <a:buNone/>
            </a:pPr>
            <a:r>
              <a:rPr lang="pl-PL" b="1" dirty="0" smtClean="0"/>
              <a:t>Konsekwencje naruszenia przepisów o formie czynności prawnych z zakresu stosunku pracy</a:t>
            </a:r>
          </a:p>
          <a:p>
            <a:pPr marL="109728" indent="0" algn="ctr">
              <a:buNone/>
            </a:pPr>
            <a:endParaRPr lang="pl-PL" b="1" dirty="0" smtClean="0"/>
          </a:p>
          <a:p>
            <a:pPr marL="109728" indent="0" algn="ctr">
              <a:buNone/>
            </a:pPr>
            <a:r>
              <a:rPr lang="pl-PL" b="1" dirty="0" smtClean="0"/>
              <a:t>DZIAŁ XIII KODEKSU </a:t>
            </a:r>
            <a:r>
              <a:rPr lang="pl-PL" b="1" dirty="0" smtClean="0"/>
              <a:t>PRACY</a:t>
            </a:r>
          </a:p>
          <a:p>
            <a:pPr marL="109728" indent="0" algn="ctr">
              <a:buNone/>
            </a:pPr>
            <a:r>
              <a:rPr lang="pl-PL" b="1" dirty="0" smtClean="0"/>
              <a:t>Wykroczenia przeciwko prawo pracownika</a:t>
            </a:r>
            <a:endParaRPr lang="pl-PL" b="1" dirty="0" smtClean="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1771048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endParaRPr lang="pl-PL" b="1" dirty="0"/>
          </a:p>
          <a:p>
            <a:pPr marL="109728" indent="0" algn="ctr">
              <a:buNone/>
            </a:pPr>
            <a:r>
              <a:rPr lang="pl-PL" b="1" dirty="0" smtClean="0"/>
              <a:t>KONKULUZJA</a:t>
            </a:r>
          </a:p>
          <a:p>
            <a:pPr marL="109728" indent="0" algn="ctr">
              <a:buNone/>
            </a:pPr>
            <a:endParaRPr lang="pl-PL" b="1" dirty="0"/>
          </a:p>
          <a:p>
            <a:pPr marL="109728" indent="0" algn="ctr">
              <a:buNone/>
            </a:pPr>
            <a:r>
              <a:rPr lang="pl-PL" b="1" dirty="0" smtClean="0"/>
              <a:t>Powstanie stosunku pracy nie jest uwarunkowane pisemną formą umowy o pracę</a:t>
            </a:r>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186177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ctr">
              <a:buNone/>
            </a:pPr>
            <a:r>
              <a:rPr lang="pl-PL" b="1" dirty="0" smtClean="0"/>
              <a:t>ABC Sp. z o.o. zatrudni osobę na stanowisku:</a:t>
            </a:r>
          </a:p>
          <a:p>
            <a:pPr marL="109728" indent="0" algn="ctr">
              <a:buNone/>
            </a:pPr>
            <a:r>
              <a:rPr lang="pl-PL" b="1" dirty="0" smtClean="0"/>
              <a:t>Referent w </a:t>
            </a:r>
            <a:r>
              <a:rPr lang="pl-PL" b="1" dirty="0"/>
              <a:t>D</a:t>
            </a:r>
            <a:r>
              <a:rPr lang="pl-PL" b="1" dirty="0" smtClean="0"/>
              <a:t>ziale Organizacyjnoprawnym</a:t>
            </a:r>
          </a:p>
          <a:p>
            <a:pPr marL="109728" indent="0">
              <a:buNone/>
            </a:pPr>
            <a:r>
              <a:rPr lang="pl-PL" b="1" dirty="0" smtClean="0"/>
              <a:t>Wymagane jest:</a:t>
            </a:r>
          </a:p>
          <a:p>
            <a:r>
              <a:rPr lang="pl-PL" dirty="0" smtClean="0"/>
              <a:t> wykształcenie </a:t>
            </a:r>
            <a:r>
              <a:rPr lang="pl-PL" dirty="0"/>
              <a:t>min</a:t>
            </a:r>
            <a:r>
              <a:rPr lang="pl-PL" dirty="0" smtClean="0"/>
              <a:t>. wyższe 1 stopnia na kierunkach administracja lub zarządzanie, </a:t>
            </a:r>
          </a:p>
          <a:p>
            <a:r>
              <a:rPr lang="pl-PL" dirty="0" smtClean="0"/>
              <a:t>znajomość języka niemieckiego potwierdzona certyfikatem XYZ lub porównywalnym,</a:t>
            </a:r>
          </a:p>
          <a:p>
            <a:r>
              <a:rPr lang="pl-PL" dirty="0" smtClean="0"/>
              <a:t>biegła obsługa pakietu Office potwierdzona odbytym szkoleniem typu XYZ lub porównywalnym,</a:t>
            </a:r>
          </a:p>
          <a:p>
            <a:r>
              <a:rPr lang="pl-PL" dirty="0" smtClean="0"/>
              <a:t>staż pracy na analogicznym stanowisku będzie dodatkowym atutem.</a:t>
            </a:r>
          </a:p>
          <a:p>
            <a:endParaRPr lang="pl-PL" dirty="0"/>
          </a:p>
        </p:txBody>
      </p:sp>
      <p:sp>
        <p:nvSpPr>
          <p:cNvPr id="3" name="Tytuł 2"/>
          <p:cNvSpPr>
            <a:spLocks noGrp="1"/>
          </p:cNvSpPr>
          <p:nvPr>
            <p:ph type="title"/>
          </p:nvPr>
        </p:nvSpPr>
        <p:spPr/>
        <p:txBody>
          <a:bodyPr>
            <a:normAutofit/>
          </a:bodyPr>
          <a:lstStyle/>
          <a:p>
            <a:pPr algn="r"/>
            <a:r>
              <a:rPr lang="pl-PL" sz="2800" i="1" dirty="0" smtClean="0"/>
              <a:t>„Oferta” pracy - PRZYKŁAD</a:t>
            </a:r>
            <a:endParaRPr lang="pl-PL" sz="2800" i="1" dirty="0"/>
          </a:p>
        </p:txBody>
      </p:sp>
    </p:spTree>
    <p:extLst>
      <p:ext uri="{BB962C8B-B14F-4D97-AF65-F5344CB8AC3E}">
        <p14:creationId xmlns:p14="http://schemas.microsoft.com/office/powerpoint/2010/main" val="822810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r>
              <a:rPr lang="pl-PL" b="1" dirty="0" smtClean="0"/>
              <a:t>Do najważniejszych obowiązków osoby zatrudnionej będzie należeć:</a:t>
            </a:r>
          </a:p>
          <a:p>
            <a:r>
              <a:rPr lang="pl-PL" dirty="0" smtClean="0"/>
              <a:t>opracowywanie na polecenie kierownika działu projektów planów pracy, raportów, sprawozdań i innych dokumentów,</a:t>
            </a:r>
          </a:p>
          <a:p>
            <a:r>
              <a:rPr lang="pl-PL" dirty="0"/>
              <a:t>o</a:t>
            </a:r>
            <a:r>
              <a:rPr lang="pl-PL" dirty="0" smtClean="0"/>
              <a:t>pracowywanie na polecenie kierownika działu projektów umów,</a:t>
            </a:r>
          </a:p>
          <a:p>
            <a:r>
              <a:rPr lang="pl-PL" dirty="0" smtClean="0"/>
              <a:t>udział z ramienia Działu w zespołach podejmujących kompleksowe projekty służące rozwojowi firmy i realizacji jej celów.</a:t>
            </a:r>
            <a:endParaRPr lang="pl-PL" dirty="0"/>
          </a:p>
        </p:txBody>
      </p:sp>
      <p:sp>
        <p:nvSpPr>
          <p:cNvPr id="3" name="Tytuł 2"/>
          <p:cNvSpPr>
            <a:spLocks noGrp="1"/>
          </p:cNvSpPr>
          <p:nvPr>
            <p:ph type="title"/>
          </p:nvPr>
        </p:nvSpPr>
        <p:spPr/>
        <p:txBody>
          <a:bodyPr>
            <a:normAutofit/>
          </a:bodyPr>
          <a:lstStyle/>
          <a:p>
            <a:pPr algn="r"/>
            <a:r>
              <a:rPr lang="pl-PL" sz="2800" i="1" dirty="0" smtClean="0"/>
              <a:t>„Oferta” pracy - PRZYKŁAD</a:t>
            </a:r>
            <a:endParaRPr lang="pl-PL" sz="2800" i="1" dirty="0"/>
          </a:p>
        </p:txBody>
      </p:sp>
    </p:spTree>
    <p:extLst>
      <p:ext uri="{BB962C8B-B14F-4D97-AF65-F5344CB8AC3E}">
        <p14:creationId xmlns:p14="http://schemas.microsoft.com/office/powerpoint/2010/main" val="3952743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r>
              <a:rPr lang="pl-PL" b="1" dirty="0"/>
              <a:t>ABC Sp. z o.o. </a:t>
            </a:r>
            <a:r>
              <a:rPr lang="pl-PL" b="1" dirty="0" smtClean="0"/>
              <a:t>oferuje:</a:t>
            </a:r>
          </a:p>
          <a:p>
            <a:r>
              <a:rPr lang="pl-PL" dirty="0" smtClean="0"/>
              <a:t>atrakcyjne wynagrodzenie oraz bonusy odzwierciedlające nakład pracy i zaangażowanie pracownika,</a:t>
            </a:r>
          </a:p>
          <a:p>
            <a:r>
              <a:rPr lang="pl-PL" dirty="0" smtClean="0"/>
              <a:t>możliwość pracy w młodym i dynamicznym zespole oraz podejmowania wyzwań służących rozwojowi zawodowemu,</a:t>
            </a:r>
          </a:p>
          <a:p>
            <a:r>
              <a:rPr lang="pl-PL" dirty="0" smtClean="0"/>
              <a:t>możliwość dalszego rozwoju zawodowego i odnoszenia kwalifikacji na koszt pracodawcy.</a:t>
            </a:r>
            <a:endParaRPr lang="pl-PL" dirty="0"/>
          </a:p>
        </p:txBody>
      </p:sp>
      <p:sp>
        <p:nvSpPr>
          <p:cNvPr id="3" name="Tytuł 2"/>
          <p:cNvSpPr>
            <a:spLocks noGrp="1"/>
          </p:cNvSpPr>
          <p:nvPr>
            <p:ph type="title"/>
          </p:nvPr>
        </p:nvSpPr>
        <p:spPr/>
        <p:txBody>
          <a:bodyPr>
            <a:normAutofit/>
          </a:bodyPr>
          <a:lstStyle/>
          <a:p>
            <a:pPr algn="r"/>
            <a:r>
              <a:rPr lang="pl-PL" sz="2800" i="1" dirty="0" smtClean="0"/>
              <a:t>„Oferta” pracy - PRZYKŁAD</a:t>
            </a:r>
            <a:endParaRPr lang="pl-PL" sz="2800" i="1" dirty="0"/>
          </a:p>
        </p:txBody>
      </p:sp>
    </p:spTree>
    <p:extLst>
      <p:ext uri="{BB962C8B-B14F-4D97-AF65-F5344CB8AC3E}">
        <p14:creationId xmlns:p14="http://schemas.microsoft.com/office/powerpoint/2010/main" val="103389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endParaRPr lang="pl-PL" dirty="0" smtClean="0"/>
          </a:p>
          <a:p>
            <a:pPr marL="109728" indent="0">
              <a:buNone/>
            </a:pPr>
            <a:r>
              <a:rPr lang="pl-PL" dirty="0" smtClean="0"/>
              <a:t>Dokumenty obejmujące CV, list motywacyjny oraz klauzulę zgody na przetwarzanie danych osobowych dla potrzeb rekrutacji wg. wzoru należy nadesłać na adres XXXXXXXX  do dnia YYYYY. Osoby zgłaszające się zostaną zaproszone do udziału w procedurze rekrutacyjnej najpóźniej w terminie ZZZZZ od upływu daty przyjmowania aplikacji.</a:t>
            </a:r>
            <a:endParaRPr lang="pl-PL" dirty="0"/>
          </a:p>
        </p:txBody>
      </p:sp>
      <p:sp>
        <p:nvSpPr>
          <p:cNvPr id="3" name="Tytuł 2"/>
          <p:cNvSpPr>
            <a:spLocks noGrp="1"/>
          </p:cNvSpPr>
          <p:nvPr>
            <p:ph type="title"/>
          </p:nvPr>
        </p:nvSpPr>
        <p:spPr/>
        <p:txBody>
          <a:bodyPr>
            <a:normAutofit/>
          </a:bodyPr>
          <a:lstStyle/>
          <a:p>
            <a:pPr algn="r"/>
            <a:r>
              <a:rPr lang="pl-PL" sz="2800" i="1" dirty="0" smtClean="0"/>
              <a:t>„Oferta” pracy - PRZYKŁAD</a:t>
            </a:r>
            <a:endParaRPr lang="pl-PL" sz="2800" i="1" dirty="0"/>
          </a:p>
        </p:txBody>
      </p:sp>
    </p:spTree>
    <p:extLst>
      <p:ext uri="{BB962C8B-B14F-4D97-AF65-F5344CB8AC3E}">
        <p14:creationId xmlns:p14="http://schemas.microsoft.com/office/powerpoint/2010/main" val="229156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endParaRPr lang="pl-PL" dirty="0"/>
          </a:p>
          <a:p>
            <a:pPr marL="109728" indent="0" algn="ctr">
              <a:buNone/>
            </a:pPr>
            <a:r>
              <a:rPr lang="pl-PL" dirty="0" smtClean="0"/>
              <a:t>„OFERTA” PRACY </a:t>
            </a:r>
          </a:p>
          <a:p>
            <a:pPr marL="109728" indent="0" algn="ctr">
              <a:buNone/>
            </a:pPr>
            <a:r>
              <a:rPr lang="pl-PL" dirty="0" smtClean="0"/>
              <a:t>Co to oznacza w sensie prawnym?</a:t>
            </a:r>
            <a:endParaRPr lang="pl-PL"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3969896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pPr marL="109728" indent="0" algn="ctr">
              <a:buNone/>
            </a:pPr>
            <a:r>
              <a:rPr lang="pl-PL" dirty="0"/>
              <a:t>Art. 66. </a:t>
            </a:r>
            <a:r>
              <a:rPr lang="pl-PL" dirty="0" smtClean="0"/>
              <a:t>§ 1 k.c. </a:t>
            </a:r>
          </a:p>
          <a:p>
            <a:pPr marL="109728" indent="0">
              <a:buNone/>
            </a:pPr>
            <a:endParaRPr lang="pl-PL" dirty="0" smtClean="0"/>
          </a:p>
          <a:p>
            <a:pPr marL="109728" indent="0" algn="ctr">
              <a:buNone/>
            </a:pPr>
            <a:r>
              <a:rPr lang="pl-PL" dirty="0" smtClean="0"/>
              <a:t>Oświadczenie </a:t>
            </a:r>
            <a:r>
              <a:rPr lang="pl-PL" dirty="0"/>
              <a:t>drugiej stronie woli zawarcia umowy stanowi ofertę, </a:t>
            </a:r>
            <a:r>
              <a:rPr lang="pl-PL" dirty="0" smtClean="0"/>
              <a:t>jeżeli określa </a:t>
            </a:r>
          </a:p>
          <a:p>
            <a:pPr marL="109728" indent="0">
              <a:buNone/>
            </a:pPr>
            <a:endParaRPr lang="pl-PL" dirty="0"/>
          </a:p>
          <a:p>
            <a:pPr marL="109728" indent="0" algn="ctr">
              <a:buNone/>
            </a:pPr>
            <a:r>
              <a:rPr lang="pl-PL" b="1" dirty="0" smtClean="0"/>
              <a:t>ISTOTNE POSTANOWIENIA TEJ UMOWY.</a:t>
            </a:r>
            <a:endParaRPr lang="pl-PL" b="1"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241427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pPr algn="ctr"/>
            <a:endParaRPr lang="pl-PL" dirty="0" smtClean="0"/>
          </a:p>
          <a:p>
            <a:pPr algn="ctr"/>
            <a:endParaRPr lang="pl-PL" dirty="0"/>
          </a:p>
          <a:p>
            <a:pPr algn="ctr"/>
            <a:r>
              <a:rPr lang="pl-PL" b="1" dirty="0" smtClean="0"/>
              <a:t>OGŁOSZENIA ELEKTRONICZNE</a:t>
            </a:r>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4126472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518</TotalTime>
  <Words>1002</Words>
  <Application>Microsoft Office PowerPoint</Application>
  <PresentationFormat>Pokaz na ekranie (4:3)</PresentationFormat>
  <Paragraphs>144</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Hol</vt:lpstr>
      <vt:lpstr>Zawarcie umowy o pracę </vt:lpstr>
      <vt:lpstr>„Oferta” pracy</vt:lpstr>
      <vt:lpstr>„Oferta” pracy - PRZYKŁAD</vt:lpstr>
      <vt:lpstr>„Oferta” pracy - PRZYKŁAD</vt:lpstr>
      <vt:lpstr>„Oferta” pracy - PRZYKŁAD</vt:lpstr>
      <vt:lpstr>„Oferta” pracy - PRZYKŁAD</vt:lpstr>
      <vt:lpstr>„Oferta” pracy</vt:lpstr>
      <vt:lpstr>„Oferta” pracy</vt:lpstr>
      <vt:lpstr>„Oferta” pracy</vt:lpstr>
      <vt:lpstr>„Oferta” pracy</vt:lpstr>
      <vt:lpstr>„Oferta” pracy</vt:lpstr>
      <vt:lpstr>„Oferta” pracy</vt:lpstr>
      <vt:lpstr>„Oferta” pracy</vt:lpstr>
      <vt:lpstr>„Oferta” pracy</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Formułowanie ogłoszeń o pracy</dc:title>
  <dc:creator>Jacek</dc:creator>
  <cp:lastModifiedBy>Jacek</cp:lastModifiedBy>
  <cp:revision>15</cp:revision>
  <dcterms:created xsi:type="dcterms:W3CDTF">2020-01-07T10:51:40Z</dcterms:created>
  <dcterms:modified xsi:type="dcterms:W3CDTF">2020-03-23T19:09:37Z</dcterms:modified>
</cp:coreProperties>
</file>