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83" r:id="rId5"/>
    <p:sldId id="284" r:id="rId6"/>
    <p:sldId id="285" r:id="rId7"/>
    <p:sldId id="286" r:id="rId8"/>
    <p:sldId id="287" r:id="rId9"/>
    <p:sldId id="288" r:id="rId10"/>
    <p:sldId id="289" r:id="rId11"/>
    <p:sldId id="290" r:id="rId12"/>
    <p:sldId id="292" r:id="rId13"/>
    <p:sldId id="301" r:id="rId14"/>
    <p:sldId id="293" r:id="rId15"/>
    <p:sldId id="294" r:id="rId16"/>
    <p:sldId id="295" r:id="rId17"/>
    <p:sldId id="296" r:id="rId18"/>
    <p:sldId id="297" r:id="rId19"/>
    <p:sldId id="298" r:id="rId20"/>
    <p:sldId id="299" r:id="rId21"/>
    <p:sldId id="303" r:id="rId22"/>
    <p:sldId id="302"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42" r:id="rId43"/>
    <p:sldId id="343" r:id="rId44"/>
    <p:sldId id="344" r:id="rId45"/>
    <p:sldId id="345" r:id="rId46"/>
    <p:sldId id="346" r:id="rId47"/>
    <p:sldId id="347" r:id="rId48"/>
    <p:sldId id="348" r:id="rId49"/>
    <p:sldId id="323" r:id="rId50"/>
    <p:sldId id="324" r:id="rId51"/>
    <p:sldId id="325" r:id="rId52"/>
    <p:sldId id="326" r:id="rId53"/>
    <p:sldId id="327" r:id="rId54"/>
    <p:sldId id="328" r:id="rId55"/>
    <p:sldId id="329" r:id="rId56"/>
    <p:sldId id="330" r:id="rId57"/>
    <p:sldId id="331" r:id="rId58"/>
    <p:sldId id="332" r:id="rId59"/>
    <p:sldId id="333" r:id="rId60"/>
    <p:sldId id="334" r:id="rId61"/>
    <p:sldId id="335" r:id="rId62"/>
    <p:sldId id="340" r:id="rId63"/>
    <p:sldId id="338" r:id="rId64"/>
    <p:sldId id="337" r:id="rId65"/>
    <p:sldId id="339" r:id="rId66"/>
    <p:sldId id="341" r:id="rId67"/>
    <p:sldId id="349" r:id="rId68"/>
    <p:sldId id="350" r:id="rId69"/>
    <p:sldId id="351" r:id="rId70"/>
    <p:sldId id="352" r:id="rId71"/>
    <p:sldId id="277" r:id="rId7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2021-05-28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5C34D-8B96-451B-ADEC-DE93B481BAD0}" type="datetimeFigureOut">
              <a:rPr lang="pl-PL" smtClean="0"/>
              <a:pPr/>
              <a:t>2021-05-28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B5177-DDD5-4CE2-8594-9DBBAA82934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419872" y="2420888"/>
            <a:ext cx="5256584" cy="1470025"/>
          </a:xfrm>
        </p:spPr>
        <p:txBody>
          <a:bodyPr>
            <a:normAutofit fontScale="90000"/>
          </a:bodyPr>
          <a:lstStyle/>
          <a:p>
            <a:r>
              <a:rPr lang="pl-PL" b="1" dirty="0" smtClean="0"/>
              <a:t>Zawarcie umowy/przedawnienie i terminy zawite</a:t>
            </a:r>
            <a:endParaRPr lang="pl-PL" b="1" dirty="0"/>
          </a:p>
        </p:txBody>
      </p:sp>
      <p:sp>
        <p:nvSpPr>
          <p:cNvPr id="3" name="Podtytuł 2"/>
          <p:cNvSpPr>
            <a:spLocks noGrp="1"/>
          </p:cNvSpPr>
          <p:nvPr>
            <p:ph type="subTitle" idx="1"/>
          </p:nvPr>
        </p:nvSpPr>
        <p:spPr>
          <a:xfrm>
            <a:off x="2743200" y="4725144"/>
            <a:ext cx="6400800" cy="1752600"/>
          </a:xfrm>
        </p:spPr>
        <p:txBody>
          <a:bodyPr>
            <a:normAutofit fontScale="70000" lnSpcReduction="20000"/>
          </a:bodyPr>
          <a:lstStyle/>
          <a:p>
            <a:r>
              <a:rPr lang="pl-PL" sz="2600" dirty="0">
                <a:solidFill>
                  <a:schemeClr val="tx1"/>
                </a:solidFill>
              </a:rPr>
              <a:t>Zakład Prawa Cywilnego </a:t>
            </a:r>
          </a:p>
          <a:p>
            <a:r>
              <a:rPr lang="pl-PL" sz="2600" dirty="0">
                <a:solidFill>
                  <a:schemeClr val="tx1"/>
                </a:solidFill>
              </a:rPr>
              <a:t>i Prawa Międzynarodowego Prywatnego</a:t>
            </a:r>
          </a:p>
          <a:p>
            <a:r>
              <a:rPr lang="pl-PL" sz="2600" dirty="0">
                <a:solidFill>
                  <a:schemeClr val="tx1"/>
                </a:solidFill>
              </a:rPr>
              <a:t>mgr Wojciech Lamik</a:t>
            </a:r>
          </a:p>
          <a:p>
            <a:endParaRPr lang="pl-PL" sz="2600" dirty="0">
              <a:solidFill>
                <a:schemeClr val="tx1"/>
              </a:solidFill>
            </a:endParaRPr>
          </a:p>
          <a:p>
            <a:r>
              <a:rPr lang="pl-PL" sz="2600" b="1" dirty="0">
                <a:solidFill>
                  <a:schemeClr val="tx1"/>
                </a:solidFill>
              </a:rPr>
              <a:t>Przedmiot: </a:t>
            </a:r>
            <a:endParaRPr lang="pl-PL" sz="2600" b="1" dirty="0" smtClean="0">
              <a:solidFill>
                <a:schemeClr val="tx1"/>
              </a:solidFill>
            </a:endParaRPr>
          </a:p>
          <a:p>
            <a:r>
              <a:rPr lang="pl-PL" sz="2600" b="1" dirty="0" smtClean="0">
                <a:solidFill>
                  <a:schemeClr val="tx1"/>
                </a:solidFill>
              </a:rPr>
              <a:t>Prawo cywilne – część ogólna i prawo zobowiązań</a:t>
            </a:r>
            <a:endParaRPr lang="pl-PL" sz="2600" b="1" dirty="0">
              <a:solidFill>
                <a:schemeClr val="tx1"/>
              </a:solidFill>
            </a:endParaRPr>
          </a:p>
          <a:p>
            <a:endParaRPr lang="pl-PL"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Umowy adhezyjne</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a:bodyPr>
          <a:lstStyle/>
          <a:p>
            <a:r>
              <a:rPr lang="pl-PL" dirty="0" err="1" smtClean="0"/>
              <a:t>Nierównorzędność</a:t>
            </a:r>
            <a:r>
              <a:rPr lang="pl-PL" dirty="0" smtClean="0"/>
              <a:t> stron.</a:t>
            </a:r>
          </a:p>
          <a:p>
            <a:r>
              <a:rPr lang="pl-PL" dirty="0" smtClean="0"/>
              <a:t>Jedna strona „narzuca” drugiej treść umowy, strona może ją tylko zgodzić się na jej warunki albo jej nie zawrzeć. W tym drugim przypadku zwykle konieczna jest zmiana kontrahenta.</a:t>
            </a:r>
          </a:p>
          <a:p>
            <a:r>
              <a:rPr lang="pl-PL" dirty="0" smtClean="0"/>
              <a:t>Zwykle u przedsiębiorców, którzy mają zawierają dużą liczbę umów (nawet w ciągu jednego dnia). </a:t>
            </a:r>
          </a:p>
          <a:p>
            <a:r>
              <a:rPr lang="pl-PL" dirty="0" smtClean="0"/>
              <a:t>Np. umowa o przejazd koleją, umowy z dostarczycielami mediów. </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Zastępcze oświadczenie woli</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lnSpcReduction="20000"/>
          </a:bodyPr>
          <a:lstStyle/>
          <a:p>
            <a:r>
              <a:rPr lang="pl-PL" dirty="0" smtClean="0"/>
              <a:t>Jeżeli osoba, na której ciąży obowiązek złożenia oświadczenia woli, uchyla się od jego spełnienia, to obowiązek ten może zostać ustalony w orzeczeniu sądowym. </a:t>
            </a:r>
          </a:p>
          <a:p>
            <a:r>
              <a:rPr lang="pl-PL" b="1" dirty="0" smtClean="0"/>
              <a:t>Art. </a:t>
            </a:r>
            <a:r>
              <a:rPr lang="pl-PL" b="1" dirty="0" smtClean="0"/>
              <a:t>64 KC </a:t>
            </a:r>
            <a:r>
              <a:rPr lang="pl-PL" dirty="0" smtClean="0"/>
              <a:t>- Prawomocne orzeczenie sądu stwierdzające obowiązek danej osoby do złożenia oznaczonego oświadczenia woli, zastępuje to oświadczenie</a:t>
            </a:r>
            <a:r>
              <a:rPr lang="pl-PL" dirty="0" smtClean="0"/>
              <a:t>.</a:t>
            </a:r>
          </a:p>
          <a:p>
            <a:r>
              <a:rPr lang="pl-PL" dirty="0" smtClean="0"/>
              <a:t>To orzeczenie kreuje czynność prawną.</a:t>
            </a:r>
          </a:p>
          <a:p>
            <a:r>
              <a:rPr lang="pl-PL" dirty="0" smtClean="0"/>
              <a:t>Może dotyczyć jednostronnych czynności prawnych, jak i umów. </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908720"/>
            <a:ext cx="8100392" cy="1143000"/>
          </a:xfrm>
        </p:spPr>
        <p:txBody>
          <a:bodyPr>
            <a:normAutofit fontScale="90000"/>
          </a:bodyPr>
          <a:lstStyle/>
          <a:p>
            <a:r>
              <a:rPr lang="pl-PL" b="1" dirty="0" smtClean="0"/>
              <a:t>Orzeczenie sądowe jako zdarzenie cywilnoprawne</a:t>
            </a:r>
            <a:endParaRPr lang="pl-PL" b="1" dirty="0"/>
          </a:p>
        </p:txBody>
      </p:sp>
      <p:sp>
        <p:nvSpPr>
          <p:cNvPr id="3" name="Symbol zastępczy zawartości 2"/>
          <p:cNvSpPr>
            <a:spLocks noGrp="1"/>
          </p:cNvSpPr>
          <p:nvPr>
            <p:ph idx="1"/>
          </p:nvPr>
        </p:nvSpPr>
        <p:spPr>
          <a:xfrm>
            <a:off x="971600" y="2204865"/>
            <a:ext cx="8172400" cy="4653136"/>
          </a:xfrm>
        </p:spPr>
        <p:txBody>
          <a:bodyPr>
            <a:normAutofit lnSpcReduction="10000"/>
          </a:bodyPr>
          <a:lstStyle/>
          <a:p>
            <a:r>
              <a:rPr lang="pl-PL" dirty="0" smtClean="0"/>
              <a:t>W wypadkach wyraźnie wskazanych przez ustawę sądy mają kompetencję do wydawania orzeczeń konstytutywnych, które mają charakter zdarzeń cywilnoprawnych. </a:t>
            </a:r>
          </a:p>
          <a:p>
            <a:r>
              <a:rPr lang="pl-PL" dirty="0" smtClean="0"/>
              <a:t>Na podstawie tych orzeczeń powstaje, gaśnie lub zmienia swoją dotychczasową treść stosunek cywilnoprawny. </a:t>
            </a:r>
          </a:p>
          <a:p>
            <a:r>
              <a:rPr lang="pl-PL" b="1" dirty="0" smtClean="0"/>
              <a:t>Przykład: art. 874 KC </a:t>
            </a:r>
            <a:r>
              <a:rPr lang="pl-PL" dirty="0" smtClean="0"/>
              <a:t>– rozwiązanie spółki cywilnej przez sąd.</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To nie jest samoistna podstawa prawna roszczenia o oświadczenie woli.</a:t>
            </a:r>
          </a:p>
          <a:p>
            <a:r>
              <a:rPr lang="pl-PL" dirty="0" smtClean="0"/>
              <a:t>Orzeczenie sądowe zastępuje formy szczególne przewidziane przez ustawę lub decyzję samych stron oświadczenia woli (np. formę aktu notarialnego).</a:t>
            </a:r>
          </a:p>
          <a:p>
            <a:r>
              <a:rPr lang="pl-PL" dirty="0" smtClean="0"/>
              <a:t>Czym innym jest orzeczenie sądowe, na podstawie jakiegoś zdarzenia strona pozwana jest zobowiązana do konkretnego świadczenia (np. stwierdza, że na podstawie milczącego przyjęcia oferty doszło do zawarcia umowy). </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Decyzja administracyjna jako zdarzenie cywilnoprawne</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Podobnie jak w przypadku orzeczenia sądu.</a:t>
            </a:r>
          </a:p>
          <a:p>
            <a:r>
              <a:rPr lang="pl-PL" dirty="0" smtClean="0"/>
              <a:t>Na podstawie wyraźnego przepisu ustawy.</a:t>
            </a:r>
          </a:p>
          <a:p>
            <a:r>
              <a:rPr lang="pl-PL" dirty="0" smtClean="0"/>
              <a:t>Np. decyzja o wywłaszczeniu nieruchomości.</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Sposoby zawierania umów</a:t>
            </a:r>
            <a:endParaRPr lang="pl-PL" b="1" dirty="0"/>
          </a:p>
        </p:txBody>
      </p:sp>
      <p:sp>
        <p:nvSpPr>
          <p:cNvPr id="3" name="Symbol zastępczy zawartości 2"/>
          <p:cNvSpPr>
            <a:spLocks noGrp="1"/>
          </p:cNvSpPr>
          <p:nvPr>
            <p:ph idx="1"/>
          </p:nvPr>
        </p:nvSpPr>
        <p:spPr>
          <a:xfrm>
            <a:off x="1043608" y="2060848"/>
            <a:ext cx="8100392" cy="4789215"/>
          </a:xfrm>
        </p:spPr>
        <p:txBody>
          <a:bodyPr/>
          <a:lstStyle/>
          <a:p>
            <a:pPr marL="514350" indent="-514350">
              <a:buFont typeface="+mj-lt"/>
              <a:buAutoNum type="arabicPeriod"/>
            </a:pPr>
            <a:r>
              <a:rPr lang="pl-PL" dirty="0" smtClean="0"/>
              <a:t>Oferta i jej przyjęcie</a:t>
            </a:r>
          </a:p>
          <a:p>
            <a:pPr marL="514350" indent="-514350">
              <a:buFont typeface="+mj-lt"/>
              <a:buAutoNum type="arabicPeriod"/>
            </a:pPr>
            <a:r>
              <a:rPr lang="pl-PL" dirty="0" smtClean="0"/>
              <a:t>Negocjacje</a:t>
            </a:r>
          </a:p>
          <a:p>
            <a:pPr marL="514350" indent="-514350">
              <a:buFont typeface="+mj-lt"/>
              <a:buAutoNum type="arabicPeriod"/>
            </a:pPr>
            <a:r>
              <a:rPr lang="pl-PL" dirty="0" smtClean="0"/>
              <a:t>Aukcja i przetarg</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I. Oferta i jej przyjęcie</a:t>
            </a:r>
            <a:endParaRPr lang="pl-PL" b="1" dirty="0"/>
          </a:p>
        </p:txBody>
      </p:sp>
      <p:sp>
        <p:nvSpPr>
          <p:cNvPr id="3" name="Symbol zastępczy zawartości 2"/>
          <p:cNvSpPr>
            <a:spLocks noGrp="1"/>
          </p:cNvSpPr>
          <p:nvPr>
            <p:ph idx="1"/>
          </p:nvPr>
        </p:nvSpPr>
        <p:spPr>
          <a:xfrm>
            <a:off x="1043608" y="1988841"/>
            <a:ext cx="8100392" cy="4869160"/>
          </a:xfrm>
        </p:spPr>
        <p:txBody>
          <a:bodyPr/>
          <a:lstStyle/>
          <a:p>
            <a:r>
              <a:rPr lang="pl-PL" dirty="0" smtClean="0"/>
              <a:t>Art. </a:t>
            </a:r>
            <a:r>
              <a:rPr lang="pl-PL" dirty="0" smtClean="0"/>
              <a:t>66 § 1 KC - Oświadczenie drugiej stronie woli zawarcia umowy stanowi ofertę, jeżeli określa istotne postanowienia tej umowy</a:t>
            </a:r>
            <a:r>
              <a:rPr lang="pl-PL" dirty="0" smtClean="0"/>
              <a:t>.</a:t>
            </a:r>
          </a:p>
          <a:p>
            <a:r>
              <a:rPr lang="pl-PL" dirty="0" smtClean="0"/>
              <a:t>Stanowcza propozycja zawarcia jakiejkolwiek umowy, a propozycja ta zawiera konieczne elementy umowy.</a:t>
            </a:r>
          </a:p>
          <a:p>
            <a:r>
              <a:rPr lang="pl-PL" dirty="0" smtClean="0"/>
              <a:t>Wystarczy wówczas, że oferta zostaje przyjęta przez adresata. Przyjęcie oferty jest oświadczeniem woli. </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dirty="0" smtClean="0"/>
              <a:t>Propozycje, które wyrażają jedynie ogólną dyspozycje podmiotu do zawarcia umowy (tylko zainteresowanie tą sprawą), a nie stanowczą decyzję w tym zakresie – nie są ofertami. </a:t>
            </a:r>
          </a:p>
          <a:p>
            <a:r>
              <a:rPr lang="pl-PL" dirty="0" smtClean="0"/>
              <a:t>Tak samo jest z propozycjami niepełnymi, gdzie nie ma wszystkich koniecznych elementów umowy (wskazanie przedmiotu najmu, ale bez wskazania wysokości czynszu).</a:t>
            </a:r>
          </a:p>
          <a:p>
            <a:r>
              <a:rPr lang="pl-PL" dirty="0" smtClean="0"/>
              <a:t>Wówczas mamy do czynienia jedynie z zaproszeniem do zawarcia umowy (tj. złożenia oferty lub wszczęcia negocjacji).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71600" y="836712"/>
            <a:ext cx="8172400" cy="6021288"/>
          </a:xfrm>
        </p:spPr>
        <p:txBody>
          <a:bodyPr>
            <a:normAutofit fontScale="77500" lnSpcReduction="20000"/>
          </a:bodyPr>
          <a:lstStyle/>
          <a:p>
            <a:r>
              <a:rPr lang="pl-PL" dirty="0" smtClean="0"/>
              <a:t>W spornych sytuacjach korzystamy z </a:t>
            </a:r>
            <a:r>
              <a:rPr lang="pl-PL" b="1" dirty="0" smtClean="0"/>
              <a:t>art. 65 KC:</a:t>
            </a:r>
          </a:p>
          <a:p>
            <a:pPr>
              <a:buNone/>
            </a:pPr>
            <a:r>
              <a:rPr lang="pl-PL" i="1" dirty="0" smtClean="0"/>
              <a:t>§ 1. Oświadczenie woli należy tak tłumaczyć, jak tego wymagają ze względu na okoliczności, w których złożone zostało, zasady współżycia społecznego oraz ustalone zwyczaje.</a:t>
            </a:r>
          </a:p>
          <a:p>
            <a:pPr>
              <a:buNone/>
            </a:pPr>
            <a:r>
              <a:rPr lang="pl-PL" i="1" dirty="0" smtClean="0"/>
              <a:t>§ 2. W umowach należy raczej badać, jaki był zgodny zamiar stron i cel umowy, aniżeli opierać się na jej dosłownym brzmieniu.</a:t>
            </a:r>
          </a:p>
          <a:p>
            <a:r>
              <a:rPr lang="pl-PL" dirty="0" smtClean="0"/>
              <a:t>Jeżeli to nie pomoże, posługujemy się </a:t>
            </a:r>
            <a:r>
              <a:rPr lang="pl-PL" b="1" dirty="0" smtClean="0"/>
              <a:t>art. 71 KC</a:t>
            </a:r>
            <a:r>
              <a:rPr lang="pl-PL" dirty="0" smtClean="0"/>
              <a:t> jako </a:t>
            </a:r>
            <a:r>
              <a:rPr lang="pl-PL" b="1" dirty="0" smtClean="0"/>
              <a:t>normą interpretacyjną</a:t>
            </a:r>
            <a:r>
              <a:rPr lang="pl-PL" dirty="0" smtClean="0"/>
              <a:t>:</a:t>
            </a:r>
          </a:p>
          <a:p>
            <a:pPr indent="19050">
              <a:buNone/>
            </a:pPr>
            <a:r>
              <a:rPr lang="pl-PL" i="1" dirty="0" smtClean="0"/>
              <a:t>Ogłoszenia</a:t>
            </a:r>
            <a:r>
              <a:rPr lang="pl-PL" i="1" dirty="0" smtClean="0"/>
              <a:t>, reklamy, cenniki i inne informacje, skierowane do ogółu lub do poszczególnych osób, poczytuje się w razie wątpliwości nie za ofertę, lecz za zaproszenie do zawarcia umowy</a:t>
            </a:r>
            <a:r>
              <a:rPr lang="pl-PL" i="1" dirty="0" smtClean="0"/>
              <a:t>.</a:t>
            </a:r>
          </a:p>
          <a:p>
            <a:r>
              <a:rPr lang="pl-PL" b="1" dirty="0" smtClean="0"/>
              <a:t>Art. 543 KC </a:t>
            </a:r>
            <a:r>
              <a:rPr lang="pl-PL" i="1" dirty="0" smtClean="0"/>
              <a:t>- </a:t>
            </a:r>
            <a:r>
              <a:rPr lang="pl-PL" dirty="0" smtClean="0"/>
              <a:t>Wystawienie rzeczy w miejscu sprzedaży na widok publiczny z oznaczeniem ceny uważa się za ofertę sprzedaży.</a:t>
            </a:r>
            <a:endParaRPr lang="pl-PL" i="1" dirty="0" smtClean="0"/>
          </a:p>
          <a:p>
            <a:pPr>
              <a:buNone/>
            </a:pP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Skutki złożenia oferty</a:t>
            </a:r>
            <a:endParaRPr lang="pl-PL" b="1" dirty="0"/>
          </a:p>
        </p:txBody>
      </p:sp>
      <p:sp>
        <p:nvSpPr>
          <p:cNvPr id="3" name="Symbol zastępczy zawartości 2"/>
          <p:cNvSpPr>
            <a:spLocks noGrp="1"/>
          </p:cNvSpPr>
          <p:nvPr>
            <p:ph idx="1"/>
          </p:nvPr>
        </p:nvSpPr>
        <p:spPr>
          <a:xfrm>
            <a:off x="1043608" y="1916833"/>
            <a:ext cx="8100392" cy="4941168"/>
          </a:xfrm>
        </p:spPr>
        <p:txBody>
          <a:bodyPr>
            <a:normAutofit/>
          </a:bodyPr>
          <a:lstStyle/>
          <a:p>
            <a:r>
              <a:rPr lang="pl-PL" dirty="0" smtClean="0"/>
              <a:t>Oferta wiąże </a:t>
            </a:r>
            <a:r>
              <a:rPr lang="pl-PL" b="1" dirty="0" smtClean="0"/>
              <a:t>oferenta </a:t>
            </a:r>
            <a:r>
              <a:rPr lang="pl-PL" dirty="0" smtClean="0"/>
              <a:t>(osobę, która złożyła ofertę).</a:t>
            </a:r>
          </a:p>
          <a:p>
            <a:r>
              <a:rPr lang="pl-PL" dirty="0" smtClean="0"/>
              <a:t>Adresat oferty – </a:t>
            </a:r>
            <a:r>
              <a:rPr lang="pl-PL" b="1" dirty="0" smtClean="0"/>
              <a:t>oblat</a:t>
            </a:r>
            <a:r>
              <a:rPr lang="pl-PL"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924944"/>
            <a:ext cx="8229600" cy="1143000"/>
          </a:xfrm>
        </p:spPr>
        <p:txBody>
          <a:bodyPr/>
          <a:lstStyle/>
          <a:p>
            <a:r>
              <a:rPr lang="pl-PL" b="1" dirty="0" smtClean="0"/>
              <a:t>CZĘŚĆ </a:t>
            </a:r>
            <a:r>
              <a:rPr lang="pl-PL" b="1" dirty="0" smtClean="0"/>
              <a:t>I. </a:t>
            </a:r>
            <a:r>
              <a:rPr lang="pl-PL" b="1" dirty="0" smtClean="0"/>
              <a:t>ZAWARCIE UMOWY</a:t>
            </a:r>
            <a:endParaRPr lang="pl-PL"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dirty="0" smtClean="0"/>
              <a:t>Jeżeli oferta kierowana jest do indywidualnie określonego adresata, wiąże ona oferenta od momentu uprzystępnienia jej adresatowi w taki sposób, że mógł on zapoznać się z jej treścią.</a:t>
            </a:r>
          </a:p>
          <a:p>
            <a:r>
              <a:rPr lang="pl-PL" dirty="0" smtClean="0"/>
              <a:t>Jeżeli oferta jest kierowana do nieoznaczonego kręgu osób, wiąże od chwili ogłoszenia. </a:t>
            </a:r>
          </a:p>
          <a:p>
            <a:r>
              <a:rPr lang="pl-PL" b="1" dirty="0" smtClean="0"/>
              <a:t>Art. 66(1) KC:</a:t>
            </a:r>
            <a:endParaRPr lang="pl-PL" b="1" dirty="0" smtClean="0"/>
          </a:p>
          <a:p>
            <a:pPr indent="19050">
              <a:buNone/>
            </a:pPr>
            <a:r>
              <a:rPr lang="pl-PL" b="1" dirty="0" smtClean="0"/>
              <a:t>§ 1.</a:t>
            </a:r>
            <a:r>
              <a:rPr lang="pl-PL" dirty="0" smtClean="0"/>
              <a:t> Oferta złożona w postaci elektronicznej wiąże składającego, jeżeli druga strona niezwłocznie potwierdzi jej otrzymanie.</a:t>
            </a:r>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70000" lnSpcReduction="20000"/>
          </a:bodyPr>
          <a:lstStyle/>
          <a:p>
            <a:r>
              <a:rPr lang="pl-PL" dirty="0" smtClean="0"/>
              <a:t>§ 2. Przedsiębiorca składający ofertę w postaci elektronicznej jest obowiązany przed zawarciem umowy poinformować drugą stronę w sposób jednoznaczny i zrozumiały o</a:t>
            </a:r>
            <a:r>
              <a:rPr lang="pl-PL" dirty="0" smtClean="0"/>
              <a:t>:</a:t>
            </a:r>
          </a:p>
          <a:p>
            <a:pPr marL="514350" indent="-514350">
              <a:buFont typeface="+mj-lt"/>
              <a:buAutoNum type="arabicParenR"/>
            </a:pPr>
            <a:r>
              <a:rPr lang="pl-PL" dirty="0" smtClean="0"/>
              <a:t>czynnościach </a:t>
            </a:r>
            <a:r>
              <a:rPr lang="pl-PL" dirty="0" smtClean="0"/>
              <a:t>technicznych składających się na procedurę zawarcia umowy;</a:t>
            </a:r>
          </a:p>
          <a:p>
            <a:pPr marL="514350" indent="-514350">
              <a:buFont typeface="+mj-lt"/>
              <a:buAutoNum type="arabicParenR"/>
            </a:pPr>
            <a:r>
              <a:rPr lang="pl-PL" dirty="0" smtClean="0"/>
              <a:t>skutkach </a:t>
            </a:r>
            <a:r>
              <a:rPr lang="pl-PL" dirty="0" smtClean="0"/>
              <a:t>prawnych potwierdzenia przez drugą stronę otrzymania oferty;</a:t>
            </a:r>
          </a:p>
          <a:p>
            <a:pPr marL="514350" indent="-514350">
              <a:buFont typeface="+mj-lt"/>
              <a:buAutoNum type="arabicParenR"/>
            </a:pPr>
            <a:r>
              <a:rPr lang="pl-PL" dirty="0" smtClean="0"/>
              <a:t>zasadach </a:t>
            </a:r>
            <a:r>
              <a:rPr lang="pl-PL" dirty="0" smtClean="0"/>
              <a:t>i sposobach utrwalania, zabezpieczania i udostępniania przez przedsiębiorcę drugiej stronie treści zawieranej umowy;</a:t>
            </a:r>
          </a:p>
          <a:p>
            <a:pPr marL="514350" indent="-514350">
              <a:buFont typeface="+mj-lt"/>
              <a:buAutoNum type="arabicParenR"/>
            </a:pPr>
            <a:r>
              <a:rPr lang="pl-PL" dirty="0" smtClean="0"/>
              <a:t>metodach </a:t>
            </a:r>
            <a:r>
              <a:rPr lang="pl-PL" dirty="0" smtClean="0"/>
              <a:t>i środkach technicznych służących wykrywaniu i korygowaniu błędów we wprowadzanych danych, które jest obowiązany udostępnić drugiej stronie;</a:t>
            </a:r>
          </a:p>
          <a:p>
            <a:pPr marL="514350" indent="-514350">
              <a:buFont typeface="+mj-lt"/>
              <a:buAutoNum type="arabicParenR"/>
            </a:pPr>
            <a:r>
              <a:rPr lang="pl-PL" dirty="0" smtClean="0"/>
              <a:t>językach</a:t>
            </a:r>
            <a:r>
              <a:rPr lang="pl-PL" dirty="0" smtClean="0"/>
              <a:t>, w których umowa może być zawarta;</a:t>
            </a:r>
          </a:p>
          <a:p>
            <a:pPr marL="514350" indent="-514350">
              <a:buFont typeface="+mj-lt"/>
              <a:buAutoNum type="arabicParenR"/>
            </a:pPr>
            <a:r>
              <a:rPr lang="pl-PL" dirty="0" smtClean="0"/>
              <a:t>kodeksach </a:t>
            </a:r>
            <a:r>
              <a:rPr lang="pl-PL" dirty="0" smtClean="0"/>
              <a:t>etycznych, które stosuje, oraz o ich dostępności w postaci elektronicznej</a:t>
            </a:r>
            <a:r>
              <a:rPr lang="pl-PL" dirty="0" smtClean="0"/>
              <a:t>.</a:t>
            </a:r>
          </a:p>
          <a:p>
            <a:pPr marL="514350" indent="-514350"/>
            <a:r>
              <a:rPr lang="pl-PL" dirty="0" smtClean="0"/>
              <a:t>Nie dopełnienie obowiązków informacyjnych nie wpływa na ważność oferty. Może jednak rodzić odpowiedzialność odszkodowawczą oferenta. </a:t>
            </a:r>
            <a:endParaRPr lang="pl-PL" dirty="0" smtClean="0"/>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dirty="0" smtClean="0"/>
              <a:t>Art. 66(1) KC nie odnosi się do zawierania umów za pomocą poczty elektronicznej albo podobnych środków indywidualnego porozumiewania się na odległość. Wówczas zastosowanie znajdą ogólne reguły regulujące ofertę i składanie oświadczeń woli w postaci elektronicznej (art. 61 § 2 KC).</a:t>
            </a:r>
          </a:p>
          <a:p>
            <a:r>
              <a:rPr lang="pl-PL" dirty="0" smtClean="0"/>
              <a:t>Art. 66(1) § </a:t>
            </a:r>
            <a:r>
              <a:rPr lang="pl-PL" dirty="0" err="1" smtClean="0"/>
              <a:t>1</a:t>
            </a:r>
            <a:r>
              <a:rPr lang="pl-PL" dirty="0" smtClean="0"/>
              <a:t> i 2 KC odnosi się do ofert składanych w postaci elektronicznej, lecz nieadresowanych do indywidualnych osób. </a:t>
            </a:r>
          </a:p>
          <a:p>
            <a:r>
              <a:rPr lang="pl-PL" dirty="0" smtClean="0"/>
              <a:t>Czyli przede wszystkim są to sklepy internetowe.</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Ustanie stanu związania umową</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77500" lnSpcReduction="20000"/>
          </a:bodyPr>
          <a:lstStyle/>
          <a:p>
            <a:r>
              <a:rPr lang="pl-PL" dirty="0" smtClean="0"/>
              <a:t>Przede wszystkim termin określony w ofercie. Jeżeli takiego nie ma zastosowanie art. 66 § 2 KC. Mamy tutaj dwa scenariusze:</a:t>
            </a:r>
          </a:p>
          <a:p>
            <a:pPr marL="514350" indent="-514350">
              <a:buFont typeface="+mj-lt"/>
              <a:buAutoNum type="arabicParenR"/>
            </a:pPr>
            <a:r>
              <a:rPr lang="pl-PL" dirty="0" smtClean="0"/>
              <a:t>Gdy oferta została złożona w obecności drugiej strony albo za pomocą środka bezpośredniego porozumiewania się na odległość (np. telefon), przestaje wiązać, jeżeli nie została przyjęta niezwłocznie, czyli w toku trwającej rozmowy;</a:t>
            </a:r>
          </a:p>
          <a:p>
            <a:pPr marL="514350" indent="-514350">
              <a:buFont typeface="+mj-lt"/>
              <a:buAutoNum type="arabicParenR"/>
            </a:pPr>
            <a:r>
              <a:rPr lang="pl-PL" dirty="0" smtClean="0"/>
              <a:t>Gdy oferta została złożona w inny sposób, to znaczy gdy strony porozumiewają się ze sobą nie bezpośrednio, lecz za pomocą odrębnych i rozłożonych w czasie czynności (np. mail, poczta tradycyjna), wymagających z kolei udzielenia odpowiedzi. Tutaj odpowiedź musi być wysłana bez nieuzasadnionego opóźnienia.</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20000"/>
          </a:bodyPr>
          <a:lstStyle/>
          <a:p>
            <a:r>
              <a:rPr lang="pl-PL" dirty="0" smtClean="0"/>
              <a:t>Jeżeli oferta skierowana jest do nieoznaczonego kręgu osób, może być w każdej chwili cofnięta lub zmieniona, chyba że oferent oznaczył termin związania. Ale cofnięcie lub zmiana oferty nie są skuteczne wobec osób, które ofertę już przyjęły. </a:t>
            </a:r>
          </a:p>
          <a:p>
            <a:r>
              <a:rPr lang="pl-PL" b="1" dirty="0" smtClean="0"/>
              <a:t>Art. 66(2) KC:</a:t>
            </a:r>
            <a:endParaRPr lang="pl-PL" b="1" dirty="0" smtClean="0"/>
          </a:p>
          <a:p>
            <a:pPr>
              <a:buNone/>
            </a:pPr>
            <a:r>
              <a:rPr lang="pl-PL" dirty="0" smtClean="0"/>
              <a:t>§ 1. W stosunkach między przedsiębiorcami oferta może być odwołana przed zawarciem umowy, jeżeli oświadczenie o odwołaniu zostało złożone drugiej stronie przed wysłaniem przez nią oświadczenia o przyjęciu oferty. </a:t>
            </a:r>
          </a:p>
          <a:p>
            <a:pPr>
              <a:buNone/>
            </a:pPr>
            <a:r>
              <a:rPr lang="pl-PL" dirty="0" smtClean="0"/>
              <a:t>§ 2. Jednakże oferty nie można odwołać, jeżeli wynika to z jej treści lub określono w niej termin przyjęcia. </a:t>
            </a:r>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Przyjęcie oferty</a:t>
            </a:r>
            <a:endParaRPr lang="pl-PL" b="1" dirty="0"/>
          </a:p>
        </p:txBody>
      </p:sp>
      <p:sp>
        <p:nvSpPr>
          <p:cNvPr id="3" name="Symbol zastępczy zawartości 2"/>
          <p:cNvSpPr>
            <a:spLocks noGrp="1"/>
          </p:cNvSpPr>
          <p:nvPr>
            <p:ph idx="1"/>
          </p:nvPr>
        </p:nvSpPr>
        <p:spPr>
          <a:xfrm>
            <a:off x="1043608" y="1916833"/>
            <a:ext cx="8100392" cy="4941168"/>
          </a:xfrm>
        </p:spPr>
        <p:txBody>
          <a:bodyPr>
            <a:normAutofit lnSpcReduction="10000"/>
          </a:bodyPr>
          <a:lstStyle/>
          <a:p>
            <a:r>
              <a:rPr lang="pl-PL" dirty="0" smtClean="0"/>
              <a:t>Oświadczenie woli o przyjęciu oferty zasadniczo powinno być złożone oferentowi. Jeżeli oświadczenie nie doszło do niego zgodnie z art. 61 KC, nie wywołuje skutków prawnych polegających na zawarciu umowy.</a:t>
            </a:r>
          </a:p>
          <a:p>
            <a:r>
              <a:rPr lang="pl-PL" dirty="0" smtClean="0"/>
              <a:t>Są jednak wyjątki (art. 69 KC):</a:t>
            </a:r>
          </a:p>
          <a:p>
            <a:pPr marL="514350" indent="-514350">
              <a:buFont typeface="+mj-lt"/>
              <a:buAutoNum type="arabicParenR"/>
            </a:pPr>
            <a:r>
              <a:rPr lang="pl-PL" dirty="0" smtClean="0"/>
              <a:t>Wskazuje na to ustalony w danych stosunkach zwyczaj;</a:t>
            </a:r>
          </a:p>
          <a:p>
            <a:pPr marL="514350" indent="-514350">
              <a:buFont typeface="+mj-lt"/>
              <a:buAutoNum type="arabicParenR"/>
            </a:pPr>
            <a:r>
              <a:rPr lang="pl-PL" dirty="0" smtClean="0"/>
              <a:t>Wynika to z treści oferty (np. gdy oferent żąda niezwłocznego wykonania umowy). </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Oferent może zastrzec, że przyjęcie oferty powinno nastąpić w określony sposób (np. zachować odpowiednią formę oświadczenia).</a:t>
            </a:r>
          </a:p>
          <a:p>
            <a:r>
              <a:rPr lang="pl-PL" dirty="0" smtClean="0"/>
              <a:t>Oświadczenie woli o przyjęciu oferty może być wyrażone nawet przez bierne zachowanie się adresata (tzw. </a:t>
            </a:r>
            <a:r>
              <a:rPr lang="pl-PL" dirty="0" smtClean="0"/>
              <a:t>m</a:t>
            </a:r>
            <a:r>
              <a:rPr lang="pl-PL" dirty="0" smtClean="0"/>
              <a:t>ilczenie), jeżeli kontekst sytuacyjny interpretowany w świetle ustalonych zwyczajów oraz zasad współżycia społecznego na to wskazuje).</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b="1" dirty="0" smtClean="0"/>
              <a:t>Art. 68(2) KC</a:t>
            </a:r>
          </a:p>
          <a:p>
            <a:pPr indent="19050">
              <a:buNone/>
            </a:pPr>
            <a:r>
              <a:rPr lang="pl-PL" dirty="0" smtClean="0"/>
              <a:t>Jeżeli przedsiębiorca otrzymał od osoby, z którą pozostaje w stałych stosunkach gospodarczych, ofertę zawarcia umowy w ramach swej działalności, brak niezwłocznej odpowiedzi poczytuje się za przyjęcie oferty</a:t>
            </a:r>
            <a:r>
              <a:rPr lang="pl-PL" dirty="0" smtClean="0"/>
              <a:t>.</a:t>
            </a:r>
          </a:p>
          <a:p>
            <a:pPr indent="19050">
              <a:buNone/>
            </a:pPr>
            <a:r>
              <a:rPr lang="pl-PL" b="1" dirty="0" smtClean="0"/>
              <a:t>Art. 68 KC</a:t>
            </a:r>
          </a:p>
          <a:p>
            <a:r>
              <a:rPr lang="pl-PL" dirty="0" smtClean="0"/>
              <a:t>Przyjęcie oferty dokonane z zastrzeżeniem zmiany lub uzupełnienia jej treści poczytuje się za nową ofertę</a:t>
            </a:r>
            <a:r>
              <a:rPr lang="pl-PL" dirty="0" smtClean="0"/>
              <a:t>. Wówczas następuje zamiana ról – oferent staje się oblatem, a oblat oferentem.</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8200"/>
            <a:ext cx="8081342" cy="6019800"/>
          </a:xfrm>
        </p:spPr>
        <p:txBody>
          <a:bodyPr>
            <a:normAutofit fontScale="85000" lnSpcReduction="20000"/>
          </a:bodyPr>
          <a:lstStyle/>
          <a:p>
            <a:r>
              <a:rPr lang="pl-PL" b="1" dirty="0" smtClean="0"/>
              <a:t>Art. 68(1)</a:t>
            </a:r>
            <a:endParaRPr lang="pl-PL" dirty="0" smtClean="0"/>
          </a:p>
          <a:p>
            <a:pPr indent="19050">
              <a:buNone/>
            </a:pPr>
            <a:r>
              <a:rPr lang="pl-PL" dirty="0" smtClean="0"/>
              <a:t>§ 1. W stosunkach między przedsiębiorcami odpowiedź na ofertę z zastrzeżeniem zmian lub uzupełnień niezmieniających istotnie treści oferty poczytuje się za jej przyjęcie. W takim wypadku strony wiąże umowa o treści określonej w ofercie, z uwzględnieniem zastrzeżeń zawartych w odpowiedzi na nią.</a:t>
            </a:r>
          </a:p>
          <a:p>
            <a:pPr indent="19050">
              <a:buNone/>
            </a:pPr>
            <a:r>
              <a:rPr lang="pl-PL" dirty="0" smtClean="0"/>
              <a:t>§ 2. Przepisu paragrafu poprzedzającego nie stosuje się, jeżeli w treści oferty wskazano, że może ona być przyjęta jedynie bez zastrzeżeń, albo gdy oferent niezwłocznie sprzeciwił się włączeniu zastrzeżeń do umowy, albo gdy druga strona w odpowiedzi na ofertę uzależniła jej przyjęcie od zgody oferenta na włączenie zastrzeżeń do umowy, a zgody tej niezwłocznie nie otrzymała.</a:t>
            </a:r>
            <a:endParaRPr lang="pl-PL"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Miejsce i czas zawarcia umowy</a:t>
            </a:r>
            <a:endParaRPr lang="pl-PL" b="1" dirty="0"/>
          </a:p>
        </p:txBody>
      </p:sp>
      <p:sp>
        <p:nvSpPr>
          <p:cNvPr id="3" name="Symbol zastępczy zawartości 2"/>
          <p:cNvSpPr>
            <a:spLocks noGrp="1"/>
          </p:cNvSpPr>
          <p:nvPr>
            <p:ph idx="1"/>
          </p:nvPr>
        </p:nvSpPr>
        <p:spPr>
          <a:xfrm>
            <a:off x="971600" y="1988841"/>
            <a:ext cx="8172400" cy="4869160"/>
          </a:xfrm>
        </p:spPr>
        <p:txBody>
          <a:bodyPr>
            <a:normAutofit fontScale="85000" lnSpcReduction="20000"/>
          </a:bodyPr>
          <a:lstStyle/>
          <a:p>
            <a:r>
              <a:rPr lang="pl-PL" b="1" dirty="0" smtClean="0"/>
              <a:t>Art. 70 KC</a:t>
            </a:r>
          </a:p>
          <a:p>
            <a:pPr indent="19050">
              <a:buNone/>
            </a:pPr>
            <a:r>
              <a:rPr lang="pl-PL" dirty="0" smtClean="0"/>
              <a:t>§ </a:t>
            </a:r>
            <a:r>
              <a:rPr lang="pl-PL" dirty="0" smtClean="0"/>
              <a:t>1. </a:t>
            </a:r>
            <a:r>
              <a:rPr lang="pl-PL" b="1" dirty="0" smtClean="0"/>
              <a:t>W razie wątpliwości </a:t>
            </a:r>
            <a:r>
              <a:rPr lang="pl-PL" dirty="0" smtClean="0"/>
              <a:t>umowę poczytuje się za zawartą w chwili otrzymania przez składającego ofertę oświadczenia o jej przyjęciu, a jeżeli dojście do składającego ofertę oświadczenia o jej przyjęciu nie jest wymagane - w chwili przystąpienia przez drugą stronę do wykonania umowy</a:t>
            </a:r>
            <a:r>
              <a:rPr lang="pl-PL" dirty="0" smtClean="0"/>
              <a:t>.</a:t>
            </a:r>
            <a:endParaRPr lang="pl-PL" dirty="0" smtClean="0"/>
          </a:p>
          <a:p>
            <a:pPr indent="19050">
              <a:buNone/>
            </a:pPr>
            <a:r>
              <a:rPr lang="pl-PL" dirty="0" smtClean="0"/>
              <a:t>§ 2. </a:t>
            </a:r>
            <a:r>
              <a:rPr lang="pl-PL" b="1" dirty="0" smtClean="0"/>
              <a:t>W razie wątpliwości </a:t>
            </a:r>
            <a:r>
              <a:rPr lang="pl-PL" dirty="0" smtClean="0"/>
              <a:t>umowę poczytuje się za zawartą w miejscu otrzymania przez składającego ofertę oświadczenia o jej przyjęciu, a jeżeli dojście do składającego ofertę oświadczenia o jej przyjęciu nie jest wymagane albo oferta jest składana w postaci elektronicznej - w miejscu zamieszkania albo w siedzibie składającego ofertę w chwili zawarcia umowy. </a:t>
            </a:r>
          </a:p>
          <a:p>
            <a:pPr>
              <a:buNone/>
            </a:pPr>
            <a:endParaRPr lang="pl-PL" dirty="0" smtClean="0"/>
          </a:p>
          <a:p>
            <a:pPr>
              <a:buNone/>
            </a:pP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Wprowadzenie</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Zawarcie umowy jest najważniejszą postacią czynności prawnych.</a:t>
            </a:r>
          </a:p>
          <a:p>
            <a:r>
              <a:rPr lang="pl-PL" dirty="0" smtClean="0"/>
              <a:t>To nie tylko prawo zobowiązań. Zawieranie umowy przewija się w takich gałęziach prawa cywilnego, jak prawo rzeczowe, spadkowe, rodzinne, czy też własności intelektualnej.</a:t>
            </a:r>
          </a:p>
          <a:p>
            <a:r>
              <a:rPr lang="pl-PL" dirty="0" smtClean="0"/>
              <a:t>Przepisy dot. </a:t>
            </a:r>
            <a:r>
              <a:rPr lang="pl-PL" dirty="0" smtClean="0"/>
              <a:t>z</a:t>
            </a:r>
            <a:r>
              <a:rPr lang="pl-PL" dirty="0" smtClean="0"/>
              <a:t>awierania umowy: </a:t>
            </a:r>
            <a:r>
              <a:rPr lang="pl-PL" b="1" dirty="0" smtClean="0"/>
              <a:t>art. 66 – 72(1) KC</a:t>
            </a:r>
            <a:r>
              <a:rPr lang="pl-PL" dirty="0" smtClean="0"/>
              <a:t>.</a:t>
            </a: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II. Negocjacje</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77500" lnSpcReduction="20000"/>
          </a:bodyPr>
          <a:lstStyle/>
          <a:p>
            <a:r>
              <a:rPr lang="pl-PL" dirty="0" smtClean="0"/>
              <a:t>Wzajemne oddziaływanie stron w celu zawarcia umowy. Jest to proces płynny.</a:t>
            </a:r>
          </a:p>
          <a:p>
            <a:r>
              <a:rPr lang="pl-PL" b="1" dirty="0" smtClean="0"/>
              <a:t>Art. 72 KC:</a:t>
            </a:r>
            <a:endParaRPr lang="pl-PL" b="1" dirty="0" smtClean="0"/>
          </a:p>
          <a:p>
            <a:pPr indent="19050">
              <a:buNone/>
            </a:pPr>
            <a:r>
              <a:rPr lang="pl-PL" dirty="0" smtClean="0"/>
              <a:t>§ 1. Jeżeli strony prowadzą negocjacje w celu zawarcia oznaczonej umowy, umowa zostaje zawarta, gdy strony dojdą do porozumienia co do </a:t>
            </a:r>
            <a:r>
              <a:rPr lang="pl-PL" b="1" dirty="0" smtClean="0"/>
              <a:t>wszystkich jej postanowień</a:t>
            </a:r>
            <a:r>
              <a:rPr lang="pl-PL" dirty="0" smtClean="0"/>
              <a:t>, które były przedmiotem negocjacji</a:t>
            </a:r>
            <a:r>
              <a:rPr lang="pl-PL" dirty="0" smtClean="0"/>
              <a:t>.</a:t>
            </a:r>
            <a:endParaRPr lang="pl-PL" dirty="0" smtClean="0"/>
          </a:p>
          <a:p>
            <a:pPr indent="19050">
              <a:buNone/>
            </a:pPr>
            <a:r>
              <a:rPr lang="pl-PL" dirty="0" smtClean="0"/>
              <a:t>§ 2. Strona, która rozpoczęła lub prowadziła negocjacje z naruszeniem dobrych obyczajów, w szczególności bez zamiaru zawarcia umowy, jest obowiązana do naprawienia szkody, jaką druga strona poniosła przez to, że liczyła na zawarcie umowy</a:t>
            </a:r>
            <a:r>
              <a:rPr lang="pl-PL" dirty="0" smtClean="0"/>
              <a:t>.</a:t>
            </a:r>
          </a:p>
          <a:p>
            <a:r>
              <a:rPr lang="pl-PL" dirty="0" smtClean="0"/>
              <a:t>W toku zawierania umowy można przemiennie stosować zarówno tryb ofertowy, jak i negocjacyjny.</a:t>
            </a:r>
            <a:endParaRPr lang="pl-PL" dirty="0" smtClean="0"/>
          </a:p>
          <a:p>
            <a:endParaRPr lang="pl-PL" dirty="0" smtClean="0"/>
          </a:p>
          <a:p>
            <a:pPr>
              <a:buNone/>
            </a:pP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List intencyjny</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85000" lnSpcReduction="20000"/>
          </a:bodyPr>
          <a:lstStyle/>
          <a:p>
            <a:r>
              <a:rPr lang="pl-PL" dirty="0" smtClean="0"/>
              <a:t>Nie zostały one uregulowane w przepisach, wynikają ze zwyczaju.</a:t>
            </a:r>
          </a:p>
          <a:p>
            <a:r>
              <a:rPr lang="pl-PL" dirty="0" smtClean="0"/>
              <a:t>Wyraża dążenie stron do zawarcia negocjowanej umowy definitywnej.</a:t>
            </a:r>
          </a:p>
          <a:p>
            <a:r>
              <a:rPr lang="pl-PL" dirty="0" smtClean="0"/>
              <a:t>Nie ma charakteru definitywnej umowy cywilnoprawnej, z której mogą wynikać prawa i obowiązki stron. </a:t>
            </a:r>
          </a:p>
          <a:p>
            <a:r>
              <a:rPr lang="pl-PL" dirty="0" smtClean="0"/>
              <a:t>Mogą w liście pojawić się stanowcze oświadczenia woli, kreujące obowiązek spełnienia określonych świadczeń. </a:t>
            </a:r>
          </a:p>
          <a:p>
            <a:r>
              <a:rPr lang="pl-PL" dirty="0" smtClean="0"/>
              <a:t>List intencyjny nie kreuje obowiązku zawarcia umowy definitywnej. Z taką sytuacją mamy do czynienia np. przy umowie przedwstępnej.</a:t>
            </a: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III. Aukcja i przetarg</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lnSpcReduction="20000"/>
          </a:bodyPr>
          <a:lstStyle/>
          <a:p>
            <a:r>
              <a:rPr lang="pl-PL" dirty="0" smtClean="0"/>
              <a:t>Art. 70(1) § </a:t>
            </a:r>
            <a:r>
              <a:rPr lang="pl-PL" dirty="0" err="1" smtClean="0"/>
              <a:t>1</a:t>
            </a:r>
            <a:r>
              <a:rPr lang="pl-PL" dirty="0" smtClean="0"/>
              <a:t> KC - Umowa może być zawarta w drodze aukcji albo przetargu</a:t>
            </a:r>
            <a:r>
              <a:rPr lang="pl-PL" dirty="0" smtClean="0"/>
              <a:t>.</a:t>
            </a:r>
          </a:p>
          <a:p>
            <a:r>
              <a:rPr lang="pl-PL" dirty="0" smtClean="0"/>
              <a:t>Wielostronny i eliminacyjny charakter trybu.</a:t>
            </a:r>
          </a:p>
          <a:p>
            <a:r>
              <a:rPr lang="pl-PL" dirty="0" smtClean="0"/>
              <a:t>Celem jest umożliwienie podmiotowi zainteresowanemu w zawarciu określonej umowy wyboru najkorzystniejszej dla niego oferty spośród ofert zgłaszanych przez uczestników tych postępowań i zawarcie z wybranym oferentem umowy.</a:t>
            </a:r>
          </a:p>
          <a:p>
            <a:r>
              <a:rPr lang="pl-PL" dirty="0" smtClean="0"/>
              <a:t>Wszyscy uczestnicy postępowań mają takie same prawa i obowiązki, podlegają tym samym regułom. </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Ogłoszenie aukcji albo przetargu</a:t>
            </a:r>
            <a:endParaRPr lang="pl-PL" b="1" dirty="0"/>
          </a:p>
        </p:txBody>
      </p:sp>
      <p:sp>
        <p:nvSpPr>
          <p:cNvPr id="3" name="Symbol zastępczy zawartości 2"/>
          <p:cNvSpPr>
            <a:spLocks noGrp="1"/>
          </p:cNvSpPr>
          <p:nvPr>
            <p:ph idx="1"/>
          </p:nvPr>
        </p:nvSpPr>
        <p:spPr>
          <a:xfrm>
            <a:off x="1043608" y="1988841"/>
            <a:ext cx="8100392" cy="4869160"/>
          </a:xfrm>
        </p:spPr>
        <p:txBody>
          <a:bodyPr/>
          <a:lstStyle/>
          <a:p>
            <a:r>
              <a:rPr lang="pl-PL" b="1" dirty="0" smtClean="0"/>
              <a:t>Organizator aukcji albo przetargu </a:t>
            </a:r>
            <a:r>
              <a:rPr lang="pl-PL" dirty="0" smtClean="0"/>
              <a:t>– podmiot, który chce zawrzeć umowę. </a:t>
            </a:r>
          </a:p>
          <a:p>
            <a:r>
              <a:rPr lang="pl-PL" dirty="0" smtClean="0"/>
              <a:t>W jego imieniu funkcję organizatora może pełnić inny podmiot. </a:t>
            </a:r>
          </a:p>
          <a:p>
            <a:r>
              <a:rPr lang="pl-PL" dirty="0" smtClean="0"/>
              <a:t>Ogłoszenie o aukcji albo przetargu może być kierowane do ograniczonego albo do nieograniczonego kręgu adresatów oraz w dowolny sposób. </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85000" lnSpcReduction="20000"/>
          </a:bodyPr>
          <a:lstStyle/>
          <a:p>
            <a:r>
              <a:rPr lang="pl-PL" dirty="0" smtClean="0"/>
              <a:t>Ogłoszenie powinno zawierać </a:t>
            </a:r>
            <a:r>
              <a:rPr lang="pl-PL" b="1" dirty="0" smtClean="0"/>
              <a:t>zaproszenie </a:t>
            </a:r>
            <a:r>
              <a:rPr lang="pl-PL" dirty="0" smtClean="0"/>
              <a:t>do składania ofert. Wskazuje ono, o jaką umowę chodzi. Brak zaproszenia będzie oznaczać możliwość zwykłego składania ofert. </a:t>
            </a:r>
            <a:endParaRPr lang="pl-PL" dirty="0" smtClean="0"/>
          </a:p>
          <a:p>
            <a:r>
              <a:rPr lang="pl-PL" b="1" dirty="0" smtClean="0"/>
              <a:t>Art. </a:t>
            </a:r>
            <a:r>
              <a:rPr lang="pl-PL" b="1" dirty="0" smtClean="0"/>
              <a:t>70(2) </a:t>
            </a:r>
            <a:r>
              <a:rPr lang="pl-PL" b="1" dirty="0" smtClean="0"/>
              <a:t>§ </a:t>
            </a:r>
            <a:r>
              <a:rPr lang="pl-PL" b="1" dirty="0" err="1" smtClean="0"/>
              <a:t>2</a:t>
            </a:r>
            <a:r>
              <a:rPr lang="pl-PL" b="1" dirty="0" smtClean="0"/>
              <a:t> KC </a:t>
            </a:r>
            <a:r>
              <a:rPr lang="pl-PL" dirty="0" smtClean="0"/>
              <a:t>- </a:t>
            </a:r>
            <a:r>
              <a:rPr lang="pl-PL" dirty="0" smtClean="0"/>
              <a:t>W ogłoszeniu aukcji albo przetargu należy określić czas, miejsce, przedmiot oraz warunki aukcji albo przetargu albo wskazać sposób udostępnienia tych warunków.</a:t>
            </a:r>
          </a:p>
          <a:p>
            <a:r>
              <a:rPr lang="pl-PL" dirty="0" smtClean="0"/>
              <a:t>Poza zaproszeniem, ogłoszenie musi wskazać </a:t>
            </a:r>
            <a:r>
              <a:rPr lang="pl-PL" b="1" dirty="0" smtClean="0"/>
              <a:t>dalszy tok postępowania </a:t>
            </a:r>
            <a:r>
              <a:rPr lang="pl-PL" dirty="0" smtClean="0"/>
              <a:t>mający na celu zawarcie zamierzonej umowy, a zwłaszcza określać czas i miejsce aukcji albo przetargu. Czyli trzeba wskazać, czy dalsze postępowanie będzie postępowaniem aukcyjnym, czy też przetargowym. Jeżeli nie spełnimy powyższego, ogłoszenie nie zainicjuje postępowania ani aukcyjnego, ani przetargowego.</a:t>
            </a:r>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85000" lnSpcReduction="10000"/>
          </a:bodyPr>
          <a:lstStyle/>
          <a:p>
            <a:r>
              <a:rPr lang="pl-PL" b="1" dirty="0" smtClean="0"/>
              <a:t>Art. </a:t>
            </a:r>
            <a:r>
              <a:rPr lang="pl-PL" b="1" dirty="0" smtClean="0"/>
              <a:t>70(1) </a:t>
            </a:r>
            <a:r>
              <a:rPr lang="pl-PL" b="1" dirty="0" smtClean="0"/>
              <a:t>§ 4 KC </a:t>
            </a:r>
            <a:r>
              <a:rPr lang="pl-PL" dirty="0" smtClean="0"/>
              <a:t>- </a:t>
            </a:r>
            <a:r>
              <a:rPr lang="pl-PL" dirty="0" smtClean="0"/>
              <a:t>Organizator od chwili udostępnienia warunków, a oferent od chwili złożenia oferty zgodnie z ogłoszeniem aukcji albo przetargu są obowiązani postępować zgodnie z postanowieniami ogłoszenia, a także warunków aukcji albo przetargu</a:t>
            </a:r>
            <a:r>
              <a:rPr lang="pl-PL" dirty="0" smtClean="0"/>
              <a:t>.</a:t>
            </a:r>
          </a:p>
          <a:p>
            <a:r>
              <a:rPr lang="pl-PL" dirty="0" smtClean="0"/>
              <a:t>Postanowienia te mogą być zmienione lub odwołane, ale tylko wtedy, gdy zastrzeżono to w ogłoszeniu lub w warunkach aukcji albo przetargu.</a:t>
            </a:r>
            <a:endParaRPr lang="pl-PL" dirty="0" smtClean="0"/>
          </a:p>
          <a:p>
            <a:r>
              <a:rPr lang="pl-PL" dirty="0" smtClean="0"/>
              <a:t>Strona, która postępowania niezgodnie z tymi regułami, ponosi odpowiedzialność odszkodowawczą za niedojście umowy do skutku. Odpowiada ona w granicach ujemnego interesu umownego. </a:t>
            </a:r>
          </a:p>
          <a:p>
            <a:r>
              <a:rPr lang="pl-PL" dirty="0" smtClean="0"/>
              <a:t>Dalsze postępowanie uzależnione jest od tego, czy mamy do czynienia z aukcją, czy z przetargiem.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1600" y="836712"/>
            <a:ext cx="8172400" cy="1143000"/>
          </a:xfrm>
        </p:spPr>
        <p:txBody>
          <a:bodyPr/>
          <a:lstStyle/>
          <a:p>
            <a:r>
              <a:rPr lang="pl-PL" b="1" dirty="0" smtClean="0"/>
              <a:t>Aukcja</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lnSpcReduction="10000"/>
          </a:bodyPr>
          <a:lstStyle/>
          <a:p>
            <a:r>
              <a:rPr lang="pl-PL" dirty="0" smtClean="0"/>
              <a:t>Aukcja polega na tym, że osoby zamierzające zawrzeć umowę (licytanci) obecni na miejscu aukcji albo komunikujący się za pomocą środka bezpośredniego na odległość składają oferty słownie lub równorzędnymi znakami. Prowadzący oczekuje zarazem coraz korzystniejszych ofert sukcesywnie składanych przez licytantów (tzw. </a:t>
            </a:r>
            <a:r>
              <a:rPr lang="pl-PL" dirty="0" smtClean="0"/>
              <a:t>k</a:t>
            </a:r>
            <a:r>
              <a:rPr lang="pl-PL" dirty="0" smtClean="0"/>
              <a:t>olejnych przystąpień). Jeżeli nie zastrzeżono inaczej, oferta złożona przez licytanta przestaje go wiązać, gdy inny licytant złożył ofertę korzystniejszą (postąpienie).</a:t>
            </a:r>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71600" y="836712"/>
            <a:ext cx="8172400" cy="6021288"/>
          </a:xfrm>
        </p:spPr>
        <p:txBody>
          <a:bodyPr/>
          <a:lstStyle/>
          <a:p>
            <a:r>
              <a:rPr lang="pl-PL" dirty="0" smtClean="0"/>
              <a:t>Zawarcie umowy w wyniku aukcji następuje z chwilą udzielenia przybicia</a:t>
            </a:r>
            <a:r>
              <a:rPr lang="pl-PL" dirty="0" smtClean="0"/>
              <a:t>.</a:t>
            </a:r>
          </a:p>
          <a:p>
            <a:r>
              <a:rPr lang="pl-PL" dirty="0" smtClean="0"/>
              <a:t>Jeżeli ważność umowy zależy od spełnienia szczególnych wymagań przewidzianych w ustawie, zarówno organizator aukcji, jak i jej uczestnik, którego oferta została przyjęta, mogą dochodzić zawarcia </a:t>
            </a:r>
            <a:r>
              <a:rPr lang="pl-PL" dirty="0" smtClean="0"/>
              <a:t>umowy</a:t>
            </a:r>
            <a:r>
              <a:rPr lang="pl-PL" dirty="0" smtClean="0"/>
              <a:t> </a:t>
            </a:r>
            <a:r>
              <a:rPr lang="pl-PL" dirty="0" smtClean="0"/>
              <a:t>(czyli np. zastosować orzeczenie sądu z art. 64 KC).</a:t>
            </a:r>
          </a:p>
          <a:p>
            <a:r>
              <a:rPr lang="pl-PL" dirty="0" smtClean="0"/>
              <a:t>Aukcja jest stosowana zwykle przy prostych umowach, gdzie chodzi przede wszystkim o cenę. </a:t>
            </a:r>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Przetarg</a:t>
            </a:r>
            <a:endParaRPr lang="pl-PL" b="1" dirty="0"/>
          </a:p>
        </p:txBody>
      </p:sp>
      <p:sp>
        <p:nvSpPr>
          <p:cNvPr id="3" name="Symbol zastępczy zawartości 2"/>
          <p:cNvSpPr>
            <a:spLocks noGrp="1"/>
          </p:cNvSpPr>
          <p:nvPr>
            <p:ph idx="1"/>
          </p:nvPr>
        </p:nvSpPr>
        <p:spPr>
          <a:xfrm>
            <a:off x="1043608" y="2132857"/>
            <a:ext cx="8100392" cy="4725144"/>
          </a:xfrm>
        </p:spPr>
        <p:txBody>
          <a:bodyPr>
            <a:normAutofit fontScale="85000" lnSpcReduction="20000"/>
          </a:bodyPr>
          <a:lstStyle/>
          <a:p>
            <a:r>
              <a:rPr lang="pl-PL" dirty="0" smtClean="0"/>
              <a:t>Przetarg tym różni się od aukcji, że oferty osób zamierzających zawrzeć umowę nie są składane w toku ich równoczesnego i bezpośredniego komunikowania się.</a:t>
            </a:r>
          </a:p>
          <a:p>
            <a:r>
              <a:rPr lang="pl-PL" dirty="0" smtClean="0"/>
              <a:t>W postępowaniu przetargowym oczekuje się składania ofert w okresie i w miejscu przez niego wskazanym. </a:t>
            </a:r>
          </a:p>
          <a:p>
            <a:r>
              <a:rPr lang="pl-PL" dirty="0" smtClean="0"/>
              <a:t>Oferty są następnie rozpatrywane przez organizatora bez udziału oferentów. </a:t>
            </a:r>
          </a:p>
          <a:p>
            <a:r>
              <a:rPr lang="pl-PL" dirty="0" smtClean="0"/>
              <a:t>Organizator przetargu wybiera najkorzystniejszą ofertę, albo uznaje, że żadna nie odpowiada jego oczekiwaniom. W tej drugiej sytuacji przetarg jest zamknięty i nie dochodzi do zawarcia umowy. </a:t>
            </a:r>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85000" lnSpcReduction="20000"/>
          </a:bodyPr>
          <a:lstStyle/>
          <a:p>
            <a:r>
              <a:rPr lang="pl-PL" dirty="0" smtClean="0"/>
              <a:t>Organizator jest obowiązany niezwłocznie powiadomić na piśmie uczestników przetargu o jego wyniku albo o zamknięciu przetargu bez </a:t>
            </a:r>
            <a:r>
              <a:rPr lang="pl-PL" dirty="0" smtClean="0"/>
              <a:t>dokonania </a:t>
            </a:r>
            <a:r>
              <a:rPr lang="pl-PL" dirty="0" smtClean="0"/>
              <a:t>wyboru</a:t>
            </a:r>
            <a:r>
              <a:rPr lang="pl-PL" dirty="0" smtClean="0"/>
              <a:t>.</a:t>
            </a:r>
          </a:p>
          <a:p>
            <a:r>
              <a:rPr lang="pl-PL" dirty="0" smtClean="0"/>
              <a:t>Do ustalenia chwili zawarcia umowy w drodze przetargu stosuje się przepisy dotyczące przyjęcia oferty, chyba że w warunkach przetargu zastrzeżono inaczej. </a:t>
            </a:r>
            <a:endParaRPr lang="pl-PL" dirty="0" smtClean="0"/>
          </a:p>
          <a:p>
            <a:r>
              <a:rPr lang="pl-PL" dirty="0" smtClean="0"/>
              <a:t>Umowa zostaje zawarta w chwili otrzymania przez składającego ofertę oświadczenia organizatora przetargu o jej wybraniu. </a:t>
            </a:r>
          </a:p>
          <a:p>
            <a:r>
              <a:rPr lang="pl-PL" dirty="0" smtClean="0"/>
              <a:t>Może się zdarzyć tak, że umowa będzie ważna dopiero po spełnieniu wymogów ustawowych. Jeżeli podmiot zobowiązany uchyla się od ich spełnienia, strona uprawniona może zwrócić się do sądu o orzeczenie w trybie art. 64 KC. Orzeczenie zastępuje oświadczenie woli.</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20000"/>
          </a:bodyPr>
          <a:lstStyle/>
          <a:p>
            <a:r>
              <a:rPr lang="pl-PL" dirty="0" smtClean="0"/>
              <a:t>Umowa dochodzi do skutku przez </a:t>
            </a:r>
            <a:r>
              <a:rPr lang="pl-PL" b="1" dirty="0" smtClean="0"/>
              <a:t>konsens</a:t>
            </a:r>
            <a:r>
              <a:rPr lang="pl-PL" dirty="0" smtClean="0"/>
              <a:t> – zgodne oświadczenie woli dwóch albo więcej stron. Dopiero zawarcie umowy kształtuje stosunek prawny pomiędzy stronami.</a:t>
            </a:r>
          </a:p>
          <a:p>
            <a:r>
              <a:rPr lang="pl-PL" dirty="0" smtClean="0"/>
              <a:t>Konsens – zgodne oświadczenia woli są złożone wtedy, gdy da się stwierdzić, że mają ten sam sens.</a:t>
            </a:r>
          </a:p>
          <a:p>
            <a:r>
              <a:rPr lang="pl-PL" dirty="0" smtClean="0"/>
              <a:t>Dopiero gdy umowa została zawarta, strona może powołać się na określone prawem wady oświadczenia woli, a przez to uchylić się od skutków prawnych oświadczenia woli, doprowadzając tym samym do unieważnienia umowy.</a:t>
            </a:r>
          </a:p>
          <a:p>
            <a:r>
              <a:rPr lang="pl-PL" dirty="0" smtClean="0"/>
              <a:t>Przy braku konsensu umowa w ogóle nie dochodzi do skutku.</a:t>
            </a: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Wadium</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70000" lnSpcReduction="20000"/>
          </a:bodyPr>
          <a:lstStyle/>
          <a:p>
            <a:r>
              <a:rPr lang="pl-PL" b="1" dirty="0" smtClean="0"/>
              <a:t>Art. 70(4) KC</a:t>
            </a:r>
          </a:p>
          <a:p>
            <a:pPr>
              <a:buNone/>
            </a:pPr>
            <a:r>
              <a:rPr lang="pl-PL" dirty="0" smtClean="0"/>
              <a:t>§ </a:t>
            </a:r>
            <a:r>
              <a:rPr lang="pl-PL" dirty="0" smtClean="0"/>
              <a:t>1. W warunkach aukcji albo przetargu można zastrzec, że przystępujący do aukcji albo przetargu powinien, pod rygorem niedopuszczenia do nich, wpłacić organizatorowi określoną sumę albo ustanowić odpowiednie zabezpieczenie jej zapłaty (wadium). </a:t>
            </a:r>
          </a:p>
          <a:p>
            <a:pPr>
              <a:buNone/>
            </a:pPr>
            <a:r>
              <a:rPr lang="pl-PL" dirty="0" smtClean="0"/>
              <a:t>§ 2. Jeżeli uczestnik aukcji albo przetargu, mimo wyboru jego oferty, uchyla się od zawarcia umowy, której ważność zależy od spełnienia szczególnych wymagań przewidzianych w ustawie, organizator aukcji albo przetargu może pobraną sumę zachować albo dochodzić zaspokojenia z przedmiotu zabezpieczenia. W pozostałych wypadkach zapłacone wadium należy niezwłocznie zwrócić, a ustanowione zabezpieczenie wygasa. Jeżeli organizator aukcji albo przetargu uchyla się od zawarcia umowy, ich uczestnik, którego oferta została wybrana, może żądać zapłaty podwójnego wadium albo naprawienia szkody.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1600" y="836712"/>
            <a:ext cx="8172400" cy="1143000"/>
          </a:xfrm>
        </p:spPr>
        <p:txBody>
          <a:bodyPr/>
          <a:lstStyle/>
          <a:p>
            <a:r>
              <a:rPr lang="pl-PL" b="1" dirty="0" smtClean="0"/>
              <a:t>Unieważnienie umowy</a:t>
            </a:r>
            <a:endParaRPr lang="pl-PL" b="1" dirty="0"/>
          </a:p>
        </p:txBody>
      </p:sp>
      <p:sp>
        <p:nvSpPr>
          <p:cNvPr id="3" name="Symbol zastępczy zawartości 2"/>
          <p:cNvSpPr>
            <a:spLocks noGrp="1"/>
          </p:cNvSpPr>
          <p:nvPr>
            <p:ph idx="1"/>
          </p:nvPr>
        </p:nvSpPr>
        <p:spPr>
          <a:xfrm>
            <a:off x="971600" y="2060849"/>
            <a:ext cx="8172400" cy="4797152"/>
          </a:xfrm>
        </p:spPr>
        <p:txBody>
          <a:bodyPr>
            <a:normAutofit fontScale="77500" lnSpcReduction="20000"/>
          </a:bodyPr>
          <a:lstStyle/>
          <a:p>
            <a:r>
              <a:rPr lang="pl-PL" b="1" dirty="0" smtClean="0"/>
              <a:t>Art. 70(5) KC (przepis bezwzględnie wiążący)</a:t>
            </a:r>
          </a:p>
          <a:p>
            <a:pPr>
              <a:buNone/>
            </a:pPr>
            <a:r>
              <a:rPr lang="pl-PL" dirty="0" smtClean="0"/>
              <a:t>§ </a:t>
            </a:r>
            <a:r>
              <a:rPr lang="pl-PL" dirty="0" smtClean="0"/>
              <a:t>1. </a:t>
            </a:r>
            <a:r>
              <a:rPr lang="pl-PL" b="1" dirty="0" smtClean="0"/>
              <a:t>Organizator</a:t>
            </a:r>
            <a:r>
              <a:rPr lang="pl-PL" dirty="0" smtClean="0"/>
              <a:t> oraz </a:t>
            </a:r>
            <a:r>
              <a:rPr lang="pl-PL" b="1" dirty="0" smtClean="0"/>
              <a:t>uczestnik aukcji albo przetargu </a:t>
            </a:r>
            <a:r>
              <a:rPr lang="pl-PL" dirty="0" smtClean="0"/>
              <a:t>może żądać unieważnienia zawartej umowy, jeżeli strona tej umowy, inny uczestnik lub osoba działająca w porozumieniu z nimi wpłynęła na wynik aukcji albo przetargu w sposób sprzeczny z prawem lub dobrymi obyczajami. Jeżeli umowa została zawarta na cudzy rachunek, jej unieważnienia może </a:t>
            </a:r>
            <a:r>
              <a:rPr lang="pl-PL" b="1" dirty="0" smtClean="0"/>
              <a:t>żądać także ten, na czyj rachunek umowa została zawarta, lub dający zlecenie</a:t>
            </a:r>
            <a:r>
              <a:rPr lang="pl-PL" dirty="0" smtClean="0"/>
              <a:t>.</a:t>
            </a:r>
            <a:endParaRPr lang="pl-PL" dirty="0" smtClean="0"/>
          </a:p>
          <a:p>
            <a:pPr>
              <a:buNone/>
            </a:pPr>
            <a:r>
              <a:rPr lang="pl-PL" dirty="0" smtClean="0"/>
              <a:t>§ 2. Uprawnienie powyższe wygasa z upływem miesiąca od dnia, w którym uprawniony dowiedział się o istnieniu przyczyny unieważnienia, nie później jednak niż z upływem roku od dnia zawarcia umowy.</a:t>
            </a:r>
          </a:p>
          <a:p>
            <a:pPr>
              <a:buNone/>
            </a:pPr>
            <a:endParaRPr lang="pl-PL" dirty="0" smtClean="0"/>
          </a:p>
          <a:p>
            <a:pPr>
              <a:buNone/>
            </a:pPr>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a:t>
            </a:r>
            <a:endParaRPr lang="pl-PL" b="1" dirty="0"/>
          </a:p>
        </p:txBody>
      </p:sp>
      <p:sp>
        <p:nvSpPr>
          <p:cNvPr id="3" name="Symbol zastępczy zawartości 2"/>
          <p:cNvSpPr>
            <a:spLocks noGrp="1"/>
          </p:cNvSpPr>
          <p:nvPr>
            <p:ph idx="1"/>
          </p:nvPr>
        </p:nvSpPr>
        <p:spPr>
          <a:xfrm>
            <a:off x="1043608" y="1988841"/>
            <a:ext cx="8100392" cy="4869160"/>
          </a:xfrm>
        </p:spPr>
        <p:txBody>
          <a:bodyPr/>
          <a:lstStyle/>
          <a:p>
            <a:r>
              <a:rPr lang="pl-PL" dirty="0" smtClean="0"/>
              <a:t>Antoni wjechał na parking płatny. Parkingowy Błażej domaga się zapłaty za parking. Antoni oświadczył jednak, że nie ma najmniejszej ochoty zawierania jakiejkolwiek umowy z parkingowym Błażejem. Antoni zamknął samochód i poszedł. Błażej domaga się zapłaty. Czy zasadnie?</a:t>
            </a:r>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II</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85000" lnSpcReduction="20000"/>
          </a:bodyPr>
          <a:lstStyle/>
          <a:p>
            <a:r>
              <a:rPr lang="pl-PL" dirty="0" smtClean="0"/>
              <a:t>Antoni złożył Błażejowi oświadczenie, że chce mu sprzedać swój samochód za 10.000 PLN. Oświadczył ponadto, że będzie oczekiwał na odpowiedź Błażeja 2 dni, ale zastrzega sobie prawo sprzedania pojazdu w tym czasie także komuś innemu. Następnego dnia do Antoniego zgłosiła się Cecylia i zaoferowała korzystniejszą cenę niż 10.000 PLN. Antoni sprzedał Cecylii samochód, którego jednak jeszcze nie wydał. Tego samego dnia pojawił się Błażej i oświadczył, że ofertę przyjmuje. Domaga się od Antoniego wydania samochodu i jest gotowy do zapłaty ceny. Czy Błażejowi przysługuje roszczenie o wydanie samochodu?</a:t>
            </a:r>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III</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lnSpcReduction="20000"/>
          </a:bodyPr>
          <a:lstStyle/>
          <a:p>
            <a:r>
              <a:rPr lang="pl-PL" dirty="0" smtClean="0"/>
              <a:t>Antoni prowadził hurtownię, a Błażej mały sklep. Błażej zamówił u Antoniego 200 zestawów pisaków szkolnych, określając ich cenę. Następnego dnia Antoni wysłał Błażejowi e-mail, który został wprowadzony do środka komunikacji elektronicznej w taki sposób, że Błażej mógł się zapoznać z jego treścią. Z treści e-maila wynikało, że Antoni ofertę przyjmuje. Błażej jednak rozmyślił się i zanim otrzymał e-mail od Antoniego (ale już po jego wysłaniu), zadzwonił do niego i oświadczył, że ofertę odwołuje. Antoni jednak dostarczył pisaki i domaga się zapłaty. Czy zasadnie?</a:t>
            </a: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IV</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Księgarnia wysłała do banku książkę z pismem, że oferuje jej nabycie po określonej cenie, przy czym jeżeli bank do 2 tygodni przesłanej książki nie odeśle, to księgarnia uważa umowę sprzedaży za zawartą i prosi o zapłatę na rachunek księgarni. Bank nie odesłał książki we wskazanym terminie i nie zapłacił. Księgarnia dochodzi zapłaty. Czy zasadnie?</a:t>
            </a:r>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V</a:t>
            </a:r>
            <a:endParaRPr lang="pl-PL" b="1" dirty="0"/>
          </a:p>
        </p:txBody>
      </p:sp>
      <p:sp>
        <p:nvSpPr>
          <p:cNvPr id="3" name="Symbol zastępczy zawartości 2"/>
          <p:cNvSpPr>
            <a:spLocks noGrp="1"/>
          </p:cNvSpPr>
          <p:nvPr>
            <p:ph idx="1"/>
          </p:nvPr>
        </p:nvSpPr>
        <p:spPr>
          <a:xfrm>
            <a:off x="1043608" y="2060849"/>
            <a:ext cx="8100392" cy="4797152"/>
          </a:xfrm>
        </p:spPr>
        <p:txBody>
          <a:bodyPr>
            <a:normAutofit lnSpcReduction="10000"/>
          </a:bodyPr>
          <a:lstStyle/>
          <a:p>
            <a:r>
              <a:rPr lang="pl-PL" dirty="0" smtClean="0"/>
              <a:t>Prowadzący sklep Antoni złożył hurtownikowi Błażejowi ofertę zakupu 200 kg mandarynek, które za wymienioną w umowie kwotę miały być dostarczone w terminie 20 dni. Błażej oświadczył, że ofertę przyjmuje, ale dostarczy je za 25 dni. Na ten list Antoni nie odpowiedział. Po upływie 25 dni Błażej przywiózł Antoniemu mandarynki. Antoni odmawia ich przyjęcia. Błażej domaga się od Antoniego zapłaty. Czy zasadnie?</a:t>
            </a:r>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VI</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a:bodyPr>
          <a:lstStyle/>
          <a:p>
            <a:r>
              <a:rPr lang="pl-PL" dirty="0" smtClean="0"/>
              <a:t>Maria była właścicielką nieruchomości, którą postanowiła sprzedać w drodze aukcji. Od każdego uczestnika aukcji domagała się wniesienia wadium w wysokości 5% wartości nieruchomości ustalonej przez biegłego. W wyniku aukcji najkorzystniejsza okazała się oferta Piotra i jemu udzielono przybicia. Piotr jednak nie chce wcale zawrzeć umowy sprzedaży nieruchomości w formie aktu notarialnego, czego domaga się Maria. Czy zasadnie?</a:t>
            </a:r>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VII</a:t>
            </a:r>
            <a:endParaRPr lang="pl-PL" b="1" dirty="0"/>
          </a:p>
        </p:txBody>
      </p:sp>
      <p:sp>
        <p:nvSpPr>
          <p:cNvPr id="3" name="Symbol zastępczy zawartości 2"/>
          <p:cNvSpPr>
            <a:spLocks noGrp="1"/>
          </p:cNvSpPr>
          <p:nvPr>
            <p:ph idx="1"/>
          </p:nvPr>
        </p:nvSpPr>
        <p:spPr>
          <a:xfrm>
            <a:off x="971600" y="1988841"/>
            <a:ext cx="8172400" cy="4869160"/>
          </a:xfrm>
        </p:spPr>
        <p:txBody>
          <a:bodyPr>
            <a:normAutofit fontScale="85000" lnSpcReduction="20000"/>
          </a:bodyPr>
          <a:lstStyle/>
          <a:p>
            <a:r>
              <a:rPr lang="pl-PL" dirty="0" smtClean="0"/>
              <a:t>Mariusz prowadził mały sklep i złożył hurtownikowi Piotrowi ofertę zakupu 20 kompletów przyborów szkolnych po określonej cenie. Ofertę wysłał pocztą. Oferta doszła do Piotra 4 czerwca. Dwa dni później, zanim Piotr wysłał swoją odpowiedź, Mariusz przysłał drugie pismo, z którego wynikało, że cena, którą podał poprzednio, jest za wysoka i w związku z tym zmienia treść swojej oferty, obniżając cenę o 5%. Piotr jednak, zaraz po nadejściu tego pisma, wysłał Mariuszowi list, z którego wynika, że przyjmuje ofertę w pierwotnym brzmieniu, natomiast drugie pismo uważa za pozbawione znaczenia. Piotr dostarczył Mariuszowi przybory szkolne i domaga się zapłaty w wysokości wynikającej z pierwszego listu. Czy zasadnie?</a:t>
            </a:r>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2708920"/>
            <a:ext cx="8100392" cy="1143000"/>
          </a:xfrm>
        </p:spPr>
        <p:txBody>
          <a:bodyPr>
            <a:normAutofit fontScale="90000"/>
          </a:bodyPr>
          <a:lstStyle/>
          <a:p>
            <a:r>
              <a:rPr lang="pl-PL" b="1" dirty="0" smtClean="0"/>
              <a:t>CZĘŚĆ II. PRZEDAWNIENIE I TERMINY ZAWITE</a:t>
            </a:r>
            <a:endParaRPr lang="pl-PL"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b="1" dirty="0" smtClean="0"/>
              <a:t>Art. 56 KC</a:t>
            </a:r>
          </a:p>
          <a:p>
            <a:pPr indent="19050">
              <a:buNone/>
            </a:pPr>
            <a:r>
              <a:rPr lang="pl-PL" dirty="0" smtClean="0"/>
              <a:t>Czynność prawna wywołuje nie tylko skutki w niej wyrażone, lecz również te, które wynikają z ustawy, z zasad współżycia społecznego i z ustalonych zwyczajów</a:t>
            </a:r>
            <a:r>
              <a:rPr lang="pl-PL" dirty="0" smtClean="0"/>
              <a:t>.</a:t>
            </a:r>
          </a:p>
          <a:p>
            <a:r>
              <a:rPr lang="pl-PL" dirty="0" smtClean="0"/>
              <a:t>Strony przy zawieraniu umowy nie muszą ustalać wszystkich jej postanowień, muszą wskazać jej minimalną treść (tj. istotne postanowienia – </a:t>
            </a:r>
            <a:r>
              <a:rPr lang="pl-PL" b="1" i="1" dirty="0" smtClean="0"/>
              <a:t>essentialia negotii</a:t>
            </a:r>
            <a:r>
              <a:rPr lang="pl-PL" dirty="0" smtClean="0"/>
              <a:t>). </a:t>
            </a:r>
          </a:p>
          <a:p>
            <a:r>
              <a:rPr lang="pl-PL" dirty="0" smtClean="0"/>
              <a:t>Tam, gdzie strony nie uregulowały konkretnych postanowień umowy, zastosowanie mają np. przepisy KC.</a:t>
            </a:r>
            <a:endParaRPr lang="pl-P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Dawność</a:t>
            </a:r>
            <a:endParaRPr lang="pl-PL" b="1" dirty="0"/>
          </a:p>
        </p:txBody>
      </p:sp>
      <p:sp>
        <p:nvSpPr>
          <p:cNvPr id="3" name="Symbol zastępczy zawartości 2"/>
          <p:cNvSpPr>
            <a:spLocks noGrp="1"/>
          </p:cNvSpPr>
          <p:nvPr>
            <p:ph idx="1"/>
          </p:nvPr>
        </p:nvSpPr>
        <p:spPr>
          <a:xfrm>
            <a:off x="1043608" y="2204865"/>
            <a:ext cx="8100392" cy="4653136"/>
          </a:xfrm>
        </p:spPr>
        <p:txBody>
          <a:bodyPr/>
          <a:lstStyle/>
          <a:p>
            <a:r>
              <a:rPr lang="pl-PL" dirty="0" smtClean="0"/>
              <a:t>Zdarzenia prawne innego rodzaju niż czynności prawne.</a:t>
            </a:r>
          </a:p>
          <a:p>
            <a:r>
              <a:rPr lang="pl-PL" dirty="0" smtClean="0"/>
              <a:t>Wspólnym mianownikiem jest upływ czasu.</a:t>
            </a:r>
          </a:p>
          <a:p>
            <a:r>
              <a:rPr lang="pl-PL" dirty="0" smtClean="0"/>
              <a:t>Z założenia zdaniem ustawodawcy nie zasługuje na ochronę uprawniony, który pozostając bezczynny nie dba o swoje sprawy. </a:t>
            </a:r>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Rodzaje</a:t>
            </a:r>
            <a:endParaRPr lang="pl-PL" b="1" dirty="0"/>
          </a:p>
        </p:txBody>
      </p:sp>
      <p:sp>
        <p:nvSpPr>
          <p:cNvPr id="3" name="Symbol zastępczy zawartości 2"/>
          <p:cNvSpPr>
            <a:spLocks noGrp="1"/>
          </p:cNvSpPr>
          <p:nvPr>
            <p:ph idx="1"/>
          </p:nvPr>
        </p:nvSpPr>
        <p:spPr>
          <a:xfrm>
            <a:off x="971600" y="1916833"/>
            <a:ext cx="8172400" cy="4941168"/>
          </a:xfrm>
        </p:spPr>
        <p:txBody>
          <a:bodyPr/>
          <a:lstStyle/>
          <a:p>
            <a:r>
              <a:rPr lang="pl-PL" b="1" dirty="0" smtClean="0"/>
              <a:t>Nabycie prawa </a:t>
            </a:r>
            <a:r>
              <a:rPr lang="pl-PL" dirty="0" smtClean="0"/>
              <a:t>(np. zasiedzenie lub przemilczenie).</a:t>
            </a:r>
          </a:p>
          <a:p>
            <a:r>
              <a:rPr lang="pl-PL" b="1" dirty="0" smtClean="0"/>
              <a:t>Osłabienie lub utrata prawa</a:t>
            </a:r>
            <a:r>
              <a:rPr lang="pl-PL" dirty="0" smtClean="0"/>
              <a:t>, jeżeli nie zrealizuje się go w określonym czasie (przedawnienie i terminy zawite). </a:t>
            </a:r>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Przedawnienie</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85000" lnSpcReduction="20000"/>
          </a:bodyPr>
          <a:lstStyle/>
          <a:p>
            <a:r>
              <a:rPr lang="pl-PL" b="1" dirty="0" smtClean="0"/>
              <a:t>Art. 117 – 125 KC</a:t>
            </a:r>
          </a:p>
          <a:p>
            <a:r>
              <a:rPr lang="pl-PL" dirty="0" smtClean="0"/>
              <a:t>Przedmiotem przedawnienia są </a:t>
            </a:r>
            <a:r>
              <a:rPr lang="pl-PL" b="1" dirty="0" smtClean="0"/>
              <a:t>wyłącznie</a:t>
            </a:r>
            <a:r>
              <a:rPr lang="pl-PL" dirty="0" smtClean="0"/>
              <a:t> cywilnoprawne roszczenia majątkowe.</a:t>
            </a:r>
          </a:p>
          <a:p>
            <a:r>
              <a:rPr lang="pl-PL" dirty="0" smtClean="0"/>
              <a:t>Nie podlegają przedawnieniu:</a:t>
            </a:r>
          </a:p>
          <a:p>
            <a:pPr marL="514350" indent="-514350">
              <a:buFont typeface="+mj-lt"/>
              <a:buAutoNum type="arabicParenR"/>
            </a:pPr>
            <a:r>
              <a:rPr lang="pl-PL" dirty="0" smtClean="0"/>
              <a:t>Roszczenia nie mające charakteru cywilnoprawnego,</a:t>
            </a:r>
          </a:p>
          <a:p>
            <a:pPr marL="514350" indent="-514350">
              <a:buFont typeface="+mj-lt"/>
              <a:buAutoNum type="arabicParenR"/>
            </a:pPr>
            <a:r>
              <a:rPr lang="pl-PL" dirty="0" smtClean="0"/>
              <a:t>Uprawnienia cywilnoprawne inne niż roszczenia</a:t>
            </a:r>
          </a:p>
          <a:p>
            <a:pPr marL="514350" indent="-514350">
              <a:buFont typeface="+mj-lt"/>
              <a:buAutoNum type="arabicParenR"/>
            </a:pPr>
            <a:r>
              <a:rPr lang="pl-PL" dirty="0" smtClean="0"/>
              <a:t>Roszczenia niemajątkowe (np. ochrona dóbr osobistych)</a:t>
            </a:r>
          </a:p>
          <a:p>
            <a:pPr marL="514350" indent="-514350">
              <a:buFont typeface="+mj-lt"/>
              <a:buAutoNum type="arabicParenR"/>
            </a:pPr>
            <a:r>
              <a:rPr lang="pl-PL" dirty="0" smtClean="0"/>
              <a:t>Cywilnoprawne roszczenia majątkowe w wyjątkowych sytuacjach określonych w ustawie (np. roszczenie windykacyjne i negatoryjne prawa własności nieruchomości – 222 i 223 KC).</a:t>
            </a:r>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Zarzut przedawnienia</a:t>
            </a:r>
            <a:endParaRPr lang="pl-PL" b="1" dirty="0"/>
          </a:p>
        </p:txBody>
      </p:sp>
      <p:sp>
        <p:nvSpPr>
          <p:cNvPr id="3" name="Symbol zastępczy zawartości 2"/>
          <p:cNvSpPr>
            <a:spLocks noGrp="1"/>
          </p:cNvSpPr>
          <p:nvPr>
            <p:ph idx="1"/>
          </p:nvPr>
        </p:nvSpPr>
        <p:spPr>
          <a:xfrm>
            <a:off x="971600" y="1988841"/>
            <a:ext cx="8172400" cy="4869160"/>
          </a:xfrm>
        </p:spPr>
        <p:txBody>
          <a:bodyPr>
            <a:normAutofit fontScale="92500" lnSpcReduction="20000"/>
          </a:bodyPr>
          <a:lstStyle/>
          <a:p>
            <a:r>
              <a:rPr lang="pl-PL" dirty="0" smtClean="0"/>
              <a:t>Po upływie terminu przedawnienia ten, przeciwko komu przysługuje roszczenie, może uchylić się od jego zaspokojenia, chyba że zrzeka się korzystania z zarzutu przedawnienia. Jednakże zrzeczenie się zarzutu przedawnienia przed upływem terminu jest nieważne</a:t>
            </a:r>
            <a:r>
              <a:rPr lang="pl-PL" dirty="0" smtClean="0"/>
              <a:t>.</a:t>
            </a:r>
          </a:p>
          <a:p>
            <a:r>
              <a:rPr lang="pl-PL" dirty="0" smtClean="0"/>
              <a:t>Po upływie terminu przedawnienia nie można domagać się zaspokojenia roszczenia przysługującego przeciwko konsumentowi</a:t>
            </a:r>
            <a:r>
              <a:rPr lang="pl-PL" dirty="0" smtClean="0"/>
              <a:t>.</a:t>
            </a:r>
          </a:p>
          <a:p>
            <a:r>
              <a:rPr lang="pl-PL" dirty="0" smtClean="0"/>
              <a:t>Co do zasady sąd uwzględnia przedawnienie dopiero po podniesieniu zarzutu przez uprawnionego (czyli to prawo podmiotowe).</a:t>
            </a:r>
            <a:endParaRPr lang="pl-P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85000" lnSpcReduction="20000"/>
          </a:bodyPr>
          <a:lstStyle/>
          <a:p>
            <a:r>
              <a:rPr lang="pl-PL" b="1" dirty="0" smtClean="0"/>
              <a:t>Art. 117(1) KC</a:t>
            </a:r>
            <a:endParaRPr lang="pl-PL" dirty="0" smtClean="0"/>
          </a:p>
          <a:p>
            <a:r>
              <a:rPr lang="pl-PL" dirty="0" smtClean="0"/>
              <a:t>§ 1. W wyjątkowych przypadkach sąd może, po rozważeniu interesów stron, nie uwzględnić upływu terminu przedawnienia roszczenia przysługującego </a:t>
            </a:r>
            <a:r>
              <a:rPr lang="pl-PL" b="1" dirty="0" smtClean="0"/>
              <a:t>przeciwko konsumentowi</a:t>
            </a:r>
            <a:r>
              <a:rPr lang="pl-PL" dirty="0" smtClean="0"/>
              <a:t>, jeżeli wymagają tego względy słuszności</a:t>
            </a:r>
            <a:r>
              <a:rPr lang="pl-PL" dirty="0" smtClean="0"/>
              <a:t>.</a:t>
            </a:r>
            <a:endParaRPr lang="pl-PL" dirty="0" smtClean="0"/>
          </a:p>
          <a:p>
            <a:r>
              <a:rPr lang="pl-PL" dirty="0" smtClean="0"/>
              <a:t>§ 2. Korzystając z uprawnienia, o którym mowa w § 1, sąd powinien rozważyć w szczególności</a:t>
            </a:r>
            <a:r>
              <a:rPr lang="pl-PL" dirty="0" smtClean="0"/>
              <a:t>:</a:t>
            </a:r>
          </a:p>
          <a:p>
            <a:pPr marL="514350" indent="-514350">
              <a:buFont typeface="+mj-lt"/>
              <a:buAutoNum type="arabicParenR"/>
            </a:pPr>
            <a:r>
              <a:rPr lang="pl-PL" dirty="0" smtClean="0"/>
              <a:t>długość terminu przedawnienia</a:t>
            </a:r>
            <a:r>
              <a:rPr lang="pl-PL" dirty="0" smtClean="0"/>
              <a:t>;</a:t>
            </a:r>
          </a:p>
          <a:p>
            <a:pPr marL="514350" indent="-514350">
              <a:buFont typeface="+mj-lt"/>
              <a:buAutoNum type="arabicParenR"/>
            </a:pPr>
            <a:r>
              <a:rPr lang="pl-PL" dirty="0" smtClean="0"/>
              <a:t>długość okresu od upływu terminu przedawnienia do chwili dochodzenia roszczenia</a:t>
            </a:r>
            <a:r>
              <a:rPr lang="pl-PL" dirty="0" smtClean="0"/>
              <a:t>;</a:t>
            </a:r>
          </a:p>
          <a:p>
            <a:pPr marL="514350" indent="-514350">
              <a:buFont typeface="+mj-lt"/>
              <a:buAutoNum type="arabicParenR"/>
            </a:pPr>
            <a:r>
              <a:rPr lang="pl-PL" dirty="0" smtClean="0"/>
              <a:t>charakter okoliczności, które spowodowały niedochodzenie roszczenia przez uprawnionego, w tym wpływ zachowania zobowiązanego na opóźnienie uprawnionego w dochodzeniu roszczenia.</a:t>
            </a:r>
          </a:p>
          <a:p>
            <a:endParaRPr lang="pl-P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Sąd może zarzut przedawnienia nie uwzględnić, jeżeli uzna, że byłoby to sprzeczne z zasadami współżycia społecznego (art. 5 KC).</a:t>
            </a:r>
          </a:p>
          <a:p>
            <a:r>
              <a:rPr lang="pl-PL" dirty="0" smtClean="0"/>
              <a:t>Ten przeciwko komu przysługuje roszczenie, może zrzec się korzystania z zarzutu przedawnienia. Jest to jednostronna, nieformalna, wymagająca dojścia do drugiej strony i nieodwołalna czynności prawna, która może być ważnie dokonana dopiero po upływie terminu przedawnienia. </a:t>
            </a:r>
            <a:endParaRPr lang="pl-PL"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Skutek</a:t>
            </a:r>
            <a:endParaRPr lang="pl-PL" b="1" dirty="0"/>
          </a:p>
        </p:txBody>
      </p:sp>
      <p:sp>
        <p:nvSpPr>
          <p:cNvPr id="3" name="Symbol zastępczy zawartości 2"/>
          <p:cNvSpPr>
            <a:spLocks noGrp="1"/>
          </p:cNvSpPr>
          <p:nvPr>
            <p:ph idx="1"/>
          </p:nvPr>
        </p:nvSpPr>
        <p:spPr>
          <a:xfrm>
            <a:off x="914400" y="1988841"/>
            <a:ext cx="8229600" cy="4869160"/>
          </a:xfrm>
        </p:spPr>
        <p:txBody>
          <a:bodyPr>
            <a:normAutofit fontScale="92500"/>
          </a:bodyPr>
          <a:lstStyle/>
          <a:p>
            <a:r>
              <a:rPr lang="pl-PL" dirty="0" smtClean="0"/>
              <a:t>Roszczenie przedawnione nie gaśnie, a jedynie nie będzie mogło być przymusowo zrealizowane.</a:t>
            </a:r>
          </a:p>
          <a:p>
            <a:r>
              <a:rPr lang="pl-PL" dirty="0" smtClean="0"/>
              <a:t>Staje się tzw. roszczeniem niezupełnym, któremu odpowiada tzw. Zobowiązanie naturalne. </a:t>
            </a:r>
          </a:p>
          <a:p>
            <a:r>
              <a:rPr lang="pl-PL" dirty="0" smtClean="0"/>
              <a:t>Jeżeli dłużnik po upływie terminu przedawnienia spełnił świadczenie, nie może następnie żądać jego zwrotu, chociażby nie był świadomy upływu terminu przedawnienia i związanych z tym skutków prawnych.</a:t>
            </a:r>
            <a:endParaRPr lang="pl-PL"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Terminy</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lnSpcReduction="10000"/>
          </a:bodyPr>
          <a:lstStyle/>
          <a:p>
            <a:r>
              <a:rPr lang="pl-PL" b="1" dirty="0" smtClean="0"/>
              <a:t>Art. </a:t>
            </a:r>
            <a:r>
              <a:rPr lang="pl-PL" b="1" dirty="0" smtClean="0"/>
              <a:t>118 KC </a:t>
            </a:r>
            <a:r>
              <a:rPr lang="pl-PL" dirty="0" smtClean="0"/>
              <a:t>- Jeżeli przepis szczególny nie stanowi inaczej, termin przedawnienia wynosi </a:t>
            </a:r>
            <a:r>
              <a:rPr lang="pl-PL" b="1" dirty="0" smtClean="0"/>
              <a:t>sześć lat</a:t>
            </a:r>
            <a:r>
              <a:rPr lang="pl-PL" dirty="0" smtClean="0"/>
              <a:t>, a dla roszczeń o świadczenia okresowe oraz roszczeń związanych z prowadzeniem działalności gospodarczej - </a:t>
            </a:r>
            <a:r>
              <a:rPr lang="pl-PL" b="1" dirty="0" smtClean="0"/>
              <a:t>trzy lata</a:t>
            </a:r>
            <a:r>
              <a:rPr lang="pl-PL" dirty="0" smtClean="0"/>
              <a:t>. </a:t>
            </a:r>
            <a:r>
              <a:rPr lang="pl-PL" dirty="0" smtClean="0">
                <a:solidFill>
                  <a:srgbClr val="FF0000"/>
                </a:solidFill>
              </a:rPr>
              <a:t>Jednakże koniec terminu przedawnienia przypada na ostatni dzień roku kalendarzowego, chyba że termin przedawnienia jest krótszy niż dwa lata</a:t>
            </a:r>
            <a:r>
              <a:rPr lang="pl-PL" dirty="0" smtClean="0"/>
              <a:t>.</a:t>
            </a:r>
          </a:p>
          <a:p>
            <a:r>
              <a:rPr lang="pl-PL" b="1" dirty="0" smtClean="0"/>
              <a:t>Art. </a:t>
            </a:r>
            <a:r>
              <a:rPr lang="pl-PL" b="1" dirty="0" smtClean="0"/>
              <a:t>119 KC </a:t>
            </a:r>
            <a:r>
              <a:rPr lang="pl-PL" dirty="0" smtClean="0"/>
              <a:t>- Terminy przedawnienia nie mogą być skracane ani przedłużane przez czynność prawną.</a:t>
            </a:r>
            <a:endParaRPr lang="pl-PL" dirty="0" smtClean="0"/>
          </a:p>
          <a:p>
            <a:endParaRPr lang="pl-PL"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Początek </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85000" lnSpcReduction="10000"/>
          </a:bodyPr>
          <a:lstStyle/>
          <a:p>
            <a:r>
              <a:rPr lang="pl-PL" b="1" dirty="0" smtClean="0"/>
              <a:t>Art. 120 KC</a:t>
            </a:r>
            <a:endParaRPr lang="pl-PL" dirty="0" smtClean="0"/>
          </a:p>
          <a:p>
            <a:pPr indent="19050">
              <a:buNone/>
            </a:pPr>
            <a:r>
              <a:rPr lang="pl-PL" dirty="0" smtClean="0"/>
              <a:t>§ 1. Bieg przedawnienia rozpoczyna się od dnia, w którym roszczenie stało się wymagalne. Jeżeli wymagalność roszczenia zależy od podjęcia określonej czynności przez uprawnionego, bieg terminu rozpoczyna się od dnia, w którym roszczenie stałoby się wymagalne, gdyby uprawniony podjął czynność w najwcześniej możliwym terminie</a:t>
            </a:r>
            <a:r>
              <a:rPr lang="pl-PL" dirty="0" smtClean="0"/>
              <a:t>.</a:t>
            </a:r>
            <a:endParaRPr lang="pl-PL" dirty="0" smtClean="0"/>
          </a:p>
          <a:p>
            <a:pPr indent="19050">
              <a:buNone/>
            </a:pPr>
            <a:r>
              <a:rPr lang="pl-PL" dirty="0" smtClean="0"/>
              <a:t>§ 2. Bieg przedawnienia roszczeń o zaniechanie rozpoczyna się od dnia, w którym ten, przeciwko komu roszczenie przysługuje, nie zastosował się do treści roszczenia.</a:t>
            </a:r>
          </a:p>
          <a:p>
            <a:endParaRPr lang="pl-PL" dirty="0" smtClean="0"/>
          </a:p>
          <a:p>
            <a:endParaRPr lang="pl-PL"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Zawieszenie biegu przedawnienia</a:t>
            </a:r>
            <a:endParaRPr lang="pl-PL" b="1" dirty="0"/>
          </a:p>
        </p:txBody>
      </p:sp>
      <p:sp>
        <p:nvSpPr>
          <p:cNvPr id="3" name="Symbol zastępczy zawartości 2"/>
          <p:cNvSpPr>
            <a:spLocks noGrp="1"/>
          </p:cNvSpPr>
          <p:nvPr>
            <p:ph idx="1"/>
          </p:nvPr>
        </p:nvSpPr>
        <p:spPr>
          <a:xfrm>
            <a:off x="1043608" y="1988840"/>
            <a:ext cx="8100392" cy="4869160"/>
          </a:xfrm>
        </p:spPr>
        <p:txBody>
          <a:bodyPr>
            <a:normAutofit fontScale="77500" lnSpcReduction="20000"/>
          </a:bodyPr>
          <a:lstStyle/>
          <a:p>
            <a:r>
              <a:rPr lang="pl-PL" b="1" dirty="0" smtClean="0"/>
              <a:t>Art. 121 KC - </a:t>
            </a:r>
            <a:r>
              <a:rPr lang="pl-PL" dirty="0" smtClean="0"/>
              <a:t>Bieg </a:t>
            </a:r>
            <a:r>
              <a:rPr lang="pl-PL" dirty="0" smtClean="0"/>
              <a:t>przedawnienia nie rozpoczyna się, a rozpoczęty ulega zawieszeniu</a:t>
            </a:r>
            <a:r>
              <a:rPr lang="pl-PL" dirty="0" smtClean="0"/>
              <a:t>:</a:t>
            </a:r>
          </a:p>
          <a:p>
            <a:pPr marL="514350" indent="-514350">
              <a:buFont typeface="+mj-lt"/>
              <a:buAutoNum type="arabicParenR"/>
            </a:pPr>
            <a:r>
              <a:rPr lang="pl-PL" dirty="0" smtClean="0"/>
              <a:t>co do roszczeń, które przysługują dzieciom przeciwko rodzicom - </a:t>
            </a:r>
            <a:r>
              <a:rPr lang="pl-PL" b="1" dirty="0" smtClean="0"/>
              <a:t>przez czas trwania władzy rodzicielskiej</a:t>
            </a:r>
            <a:r>
              <a:rPr lang="pl-PL" dirty="0" smtClean="0"/>
              <a:t>;</a:t>
            </a:r>
          </a:p>
          <a:p>
            <a:pPr marL="514350" indent="-514350">
              <a:buFont typeface="+mj-lt"/>
              <a:buAutoNum type="arabicParenR"/>
            </a:pPr>
            <a:r>
              <a:rPr lang="pl-PL" dirty="0" smtClean="0"/>
              <a:t>co do roszczeń, które przysługują osobom niemającym pełnej zdolności do czynności prawnych przeciwko osobom sprawującym opiekę lub kuratelę - </a:t>
            </a:r>
            <a:r>
              <a:rPr lang="pl-PL" b="1" dirty="0" smtClean="0"/>
              <a:t>przez czas sprawowania przez te osoby opieki lub kurateli</a:t>
            </a:r>
            <a:r>
              <a:rPr lang="pl-PL" dirty="0" smtClean="0"/>
              <a:t>;</a:t>
            </a:r>
          </a:p>
          <a:p>
            <a:pPr marL="514350" indent="-514350">
              <a:buFont typeface="+mj-lt"/>
              <a:buAutoNum type="arabicParenR"/>
            </a:pPr>
            <a:r>
              <a:rPr lang="pl-PL" dirty="0" smtClean="0"/>
              <a:t>co do roszczeń, które przysługują jednemu z małżonków przeciwko drugiemu - </a:t>
            </a:r>
            <a:r>
              <a:rPr lang="pl-PL" b="1" dirty="0" smtClean="0"/>
              <a:t>przez czas trwania małżeństwa</a:t>
            </a:r>
            <a:r>
              <a:rPr lang="pl-PL" dirty="0" smtClean="0"/>
              <a:t>;</a:t>
            </a:r>
          </a:p>
          <a:p>
            <a:pPr marL="514350" indent="-514350">
              <a:buFont typeface="+mj-lt"/>
              <a:buAutoNum type="arabicParenR"/>
            </a:pPr>
            <a:r>
              <a:rPr lang="pl-PL" dirty="0" smtClean="0"/>
              <a:t>co do wszelkich roszczeń, gdy z powodu siły wyższej uprawniony nie może ich dochodzić przed sądem lub innym organem powołanym do rozpoznawania spraw danego rodzaju - </a:t>
            </a:r>
            <a:r>
              <a:rPr lang="pl-PL" b="1" dirty="0" smtClean="0"/>
              <a:t>przez czas trwania przeszkody</a:t>
            </a:r>
            <a:r>
              <a:rPr lang="pl-PL" dirty="0" smtClean="0"/>
              <a:t>.</a:t>
            </a:r>
            <a:endParaRPr lang="pl-PL"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Określenie stron</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Określenie stron, między którymi złożone zostały zgodne oświadczenia woli, a tym samym doszło do konsensusu. </a:t>
            </a:r>
          </a:p>
          <a:p>
            <a:r>
              <a:rPr lang="pl-PL" dirty="0" smtClean="0"/>
              <a:t>Wskazywać na to strony może nie tylko sama treść umowy, ale i okoliczności jej zawarcia. </a:t>
            </a:r>
            <a:endParaRPr lang="pl-PL"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71600" y="836712"/>
            <a:ext cx="8172400" cy="6021288"/>
          </a:xfrm>
        </p:spPr>
        <p:txBody>
          <a:bodyPr>
            <a:normAutofit fontScale="92500" lnSpcReduction="20000"/>
          </a:bodyPr>
          <a:lstStyle/>
          <a:p>
            <a:r>
              <a:rPr lang="pl-PL" b="1" dirty="0" smtClean="0"/>
              <a:t>Art. 122 KC</a:t>
            </a:r>
          </a:p>
          <a:p>
            <a:pPr indent="19050">
              <a:buNone/>
            </a:pPr>
            <a:r>
              <a:rPr lang="pl-PL" dirty="0" smtClean="0"/>
              <a:t>§ </a:t>
            </a:r>
            <a:r>
              <a:rPr lang="pl-PL" dirty="0" smtClean="0"/>
              <a:t>1. Przedawnienie względem osoby, która nie ma pełnej zdolności do czynności prawnych, nie może skończyć się wcześniej </a:t>
            </a:r>
            <a:r>
              <a:rPr lang="pl-PL" b="1" dirty="0" smtClean="0"/>
              <a:t>niż z upływem lat dwóch</a:t>
            </a:r>
            <a:r>
              <a:rPr lang="pl-PL" dirty="0" smtClean="0"/>
              <a:t> od ustanowienia dla niej przedstawiciela ustawowego albo od ustania przyczyny jego ustanowienia</a:t>
            </a:r>
            <a:r>
              <a:rPr lang="pl-PL" dirty="0" smtClean="0"/>
              <a:t>.</a:t>
            </a:r>
            <a:endParaRPr lang="pl-PL" dirty="0" smtClean="0"/>
          </a:p>
          <a:p>
            <a:pPr indent="19050">
              <a:buNone/>
            </a:pPr>
            <a:r>
              <a:rPr lang="pl-PL" dirty="0" smtClean="0"/>
              <a:t>§ 2. Jeżeli termin przedawnienia jest krótszy niż dwa lata, jego bieg liczy się od dnia ustanowienia przedstawiciela ustawowego albo od dnia, w którym ustała przyczyna jego ustanowienia</a:t>
            </a:r>
            <a:r>
              <a:rPr lang="pl-PL" dirty="0" smtClean="0"/>
              <a:t>.</a:t>
            </a:r>
          </a:p>
          <a:p>
            <a:pPr indent="19050">
              <a:buNone/>
            </a:pPr>
            <a:r>
              <a:rPr lang="pl-PL" dirty="0" smtClean="0"/>
              <a:t>§ </a:t>
            </a:r>
            <a:r>
              <a:rPr lang="pl-PL" dirty="0" smtClean="0"/>
              <a:t>3. Przepisy powyższe stosuje się odpowiednio do biegu przedawnienia przeciwko osobie, co do której istnieje podstawa do jej całkowitego ubezwłasnowolnienia.</a:t>
            </a:r>
          </a:p>
          <a:p>
            <a:pPr>
              <a:buNone/>
            </a:pPr>
            <a:endParaRPr lang="pl-PL" dirty="0" smtClean="0"/>
          </a:p>
          <a:p>
            <a:pPr>
              <a:buNone/>
            </a:pPr>
            <a:endParaRPr lang="pl-PL" dirty="0" smtClean="0"/>
          </a:p>
          <a:p>
            <a:endParaRPr lang="pl-PL"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Przerwanie biegu przedawnienia</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85000" lnSpcReduction="10000"/>
          </a:bodyPr>
          <a:lstStyle/>
          <a:p>
            <a:r>
              <a:rPr lang="pl-PL" b="1" dirty="0" smtClean="0"/>
              <a:t>Art. 123 § 1 KC - </a:t>
            </a:r>
            <a:r>
              <a:rPr lang="pl-PL" dirty="0" smtClean="0"/>
              <a:t>Bieg przedawnienia przerywa </a:t>
            </a:r>
            <a:r>
              <a:rPr lang="pl-PL" dirty="0" smtClean="0"/>
              <a:t>się:</a:t>
            </a:r>
          </a:p>
          <a:p>
            <a:pPr marL="514350" indent="-514350">
              <a:buFont typeface="+mj-lt"/>
              <a:buAutoNum type="arabicParenR"/>
            </a:pPr>
            <a:r>
              <a:rPr lang="pl-PL" dirty="0" smtClean="0"/>
              <a:t>przez każdą czynność przed sądem lub innym organem powołanym do rozpoznawania spraw lub egzekwowania roszczeń danego rodzaju albo przed sądem polubownym, przedsięwziętą bezpośrednio w celu dochodzenia lub ustalenia albo zaspokojenia lub zabezpieczenia roszczenia</a:t>
            </a:r>
            <a:r>
              <a:rPr lang="pl-PL" dirty="0" smtClean="0"/>
              <a:t>;</a:t>
            </a:r>
          </a:p>
          <a:p>
            <a:pPr marL="514350" indent="-514350">
              <a:buFont typeface="+mj-lt"/>
              <a:buAutoNum type="arabicParenR"/>
            </a:pPr>
            <a:r>
              <a:rPr lang="pl-PL" dirty="0" smtClean="0"/>
              <a:t>przez uznanie roszczenia przez osobę, przeciwko której roszczenie </a:t>
            </a:r>
            <a:r>
              <a:rPr lang="pl-PL" dirty="0" smtClean="0"/>
              <a:t>przysługuje (uznanie właściwe i niewłaściwe);</a:t>
            </a:r>
          </a:p>
          <a:p>
            <a:pPr marL="514350" indent="-514350">
              <a:buFont typeface="+mj-lt"/>
              <a:buAutoNum type="arabicParenR"/>
            </a:pPr>
            <a:r>
              <a:rPr lang="pl-PL" dirty="0" smtClean="0"/>
              <a:t>przez wszczęcie mediacji.</a:t>
            </a:r>
            <a:endParaRPr lang="pl-PL" b="1" dirty="0" smtClean="0"/>
          </a:p>
          <a:p>
            <a:endParaRPr lang="pl-PL"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a:bodyPr>
          <a:lstStyle/>
          <a:p>
            <a:r>
              <a:rPr lang="pl-PL" b="1" dirty="0" smtClean="0"/>
              <a:t>Art. 124 KC</a:t>
            </a:r>
            <a:endParaRPr lang="pl-PL" dirty="0" smtClean="0"/>
          </a:p>
          <a:p>
            <a:pPr indent="19050">
              <a:buNone/>
            </a:pPr>
            <a:r>
              <a:rPr lang="pl-PL" dirty="0" smtClean="0"/>
              <a:t>§ 1. Po każdym przerwaniu przedawnienia biegnie ono </a:t>
            </a:r>
            <a:r>
              <a:rPr lang="pl-PL" b="1" dirty="0" smtClean="0"/>
              <a:t>na nowo</a:t>
            </a:r>
            <a:r>
              <a:rPr lang="pl-PL" dirty="0" smtClean="0"/>
              <a:t>.</a:t>
            </a:r>
            <a:endParaRPr lang="pl-PL" dirty="0" smtClean="0"/>
          </a:p>
          <a:p>
            <a:pPr indent="19050">
              <a:buNone/>
            </a:pPr>
            <a:r>
              <a:rPr lang="pl-PL" dirty="0" smtClean="0"/>
              <a:t>§ 2. W razie przerwania przedawnienia przez czynność w postępowaniu przed sądem lub innym organem powołanym do rozpoznawania spraw lub egzekwowania roszczeń danego rodzaju albo przed sądem polubownym albo przez wszczęcie mediacji, przedawnienie nie biegnie na nowo, dopóki postępowanie to nie zostanie zakończone.</a:t>
            </a:r>
          </a:p>
          <a:p>
            <a:endParaRPr lang="pl-PL" dirty="0" smtClean="0"/>
          </a:p>
          <a:p>
            <a:pPr marL="514350" indent="-514350">
              <a:buFont typeface="+mj-lt"/>
              <a:buAutoNum type="arabicParenR"/>
            </a:pPr>
            <a:endParaRPr lang="pl-PL" b="1" dirty="0" smtClean="0"/>
          </a:p>
          <a:p>
            <a:pPr marL="514350" indent="-514350">
              <a:buFont typeface="+mj-lt"/>
              <a:buAutoNum type="arabicParenR"/>
            </a:pPr>
            <a:endParaRPr lang="pl-PL"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Terminy po orzeczeniu</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85000" lnSpcReduction="10000"/>
          </a:bodyPr>
          <a:lstStyle/>
          <a:p>
            <a:r>
              <a:rPr lang="pl-PL" b="1" dirty="0" smtClean="0"/>
              <a:t>Art. 125 § 1 KC</a:t>
            </a:r>
          </a:p>
          <a:p>
            <a:r>
              <a:rPr lang="pl-PL" dirty="0" smtClean="0"/>
              <a:t>Roszczenie stwierdzone prawomocnym orzeczeniem sądu lub innego organu powołanego do rozpoznawania spraw danego rodzaju albo orzeczeniem sądu polubownego, jak również roszczenie stwierdzone ugodą zawartą przed sądem albo sądem polubownym albo ugodą zawartą przed mediatorem i zatwierdzoną przez sąd przedawnia się z upływem </a:t>
            </a:r>
            <a:r>
              <a:rPr lang="pl-PL" b="1" dirty="0" smtClean="0"/>
              <a:t>sześciu lat</a:t>
            </a:r>
            <a:r>
              <a:rPr lang="pl-PL" dirty="0" smtClean="0"/>
              <a:t>. Jeżeli stwierdzone w ten sposób roszczenie obejmuje świadczenia okresowe, roszczenie o świadczenie okresowe należne w przyszłości przedawnia się z upływem </a:t>
            </a:r>
            <a:r>
              <a:rPr lang="pl-PL" b="1" dirty="0" smtClean="0"/>
              <a:t>trzech lat</a:t>
            </a:r>
            <a:r>
              <a:rPr lang="pl-PL" dirty="0" smtClean="0"/>
              <a:t>.</a:t>
            </a:r>
            <a:endParaRPr lang="pl-PL" b="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Terminy zawite</a:t>
            </a:r>
            <a:endParaRPr lang="pl-PL" b="1" dirty="0"/>
          </a:p>
        </p:txBody>
      </p:sp>
      <p:sp>
        <p:nvSpPr>
          <p:cNvPr id="3" name="Symbol zastępczy zawartości 2"/>
          <p:cNvSpPr>
            <a:spLocks noGrp="1"/>
          </p:cNvSpPr>
          <p:nvPr>
            <p:ph idx="1"/>
          </p:nvPr>
        </p:nvSpPr>
        <p:spPr>
          <a:xfrm>
            <a:off x="1043608" y="1916833"/>
            <a:ext cx="8100392" cy="4941168"/>
          </a:xfrm>
        </p:spPr>
        <p:txBody>
          <a:bodyPr/>
          <a:lstStyle/>
          <a:p>
            <a:r>
              <a:rPr lang="pl-PL" dirty="0" smtClean="0"/>
              <a:t>Nazywa także terminami prekluzyjnymi.</a:t>
            </a:r>
          </a:p>
          <a:p>
            <a:r>
              <a:rPr lang="pl-PL" dirty="0" smtClean="0"/>
              <a:t>Ich upływ jest bardziej rygorystyczny niż w przypadku przedawnienia. </a:t>
            </a:r>
          </a:p>
          <a:p>
            <a:r>
              <a:rPr lang="pl-PL" dirty="0" smtClean="0"/>
              <a:t>Zgaśnięcie samego prawa lub roszczenia. </a:t>
            </a:r>
          </a:p>
          <a:p>
            <a:r>
              <a:rPr lang="pl-PL" dirty="0" smtClean="0"/>
              <a:t>Nie ma zwrotu „przedawnia się”. Najczęściej jest to termin „wygasa”.</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a:bodyPr>
          <a:lstStyle/>
          <a:p>
            <a:r>
              <a:rPr lang="pl-PL" dirty="0" smtClean="0"/>
              <a:t>Nie da się jednoznacznie sklasyfikować terminów zawitych</a:t>
            </a:r>
            <a:r>
              <a:rPr lang="pl-PL" dirty="0" smtClean="0"/>
              <a:t>. Jest jednak kilka podstawowych typów:</a:t>
            </a:r>
          </a:p>
          <a:p>
            <a:pPr marL="514350" indent="-514350">
              <a:buFont typeface="+mj-lt"/>
              <a:buAutoNum type="arabicParenR"/>
            </a:pPr>
            <a:r>
              <a:rPr lang="pl-PL" dirty="0" smtClean="0"/>
              <a:t>Terminy dochodzenia prawa przed organem państwowym;</a:t>
            </a:r>
          </a:p>
          <a:p>
            <a:pPr marL="514350" indent="-514350">
              <a:buFont typeface="+mj-lt"/>
              <a:buAutoNum type="arabicParenR"/>
            </a:pPr>
            <a:r>
              <a:rPr lang="pl-PL" dirty="0" smtClean="0"/>
              <a:t>Terminy do dokonywania czynności pozasądowych</a:t>
            </a:r>
          </a:p>
          <a:p>
            <a:pPr marL="514350" indent="-514350">
              <a:buFont typeface="+mj-lt"/>
              <a:buAutoNum type="arabicParenR"/>
            </a:pPr>
            <a:r>
              <a:rPr lang="pl-PL" dirty="0" smtClean="0"/>
              <a:t>Terminy do wygaśnięcia praw podmiotowych. </a:t>
            </a:r>
            <a:endParaRPr lang="pl-PL" dirty="0" smtClean="0"/>
          </a:p>
          <a:p>
            <a:r>
              <a:rPr lang="pl-PL" dirty="0" smtClean="0"/>
              <a:t>Terminy zawite nie mają przepisów ogólnych. </a:t>
            </a:r>
          </a:p>
          <a:p>
            <a:r>
              <a:rPr lang="pl-PL" dirty="0" smtClean="0"/>
              <a:t>Mają charakter bezwzględnie wiążący.</a:t>
            </a:r>
            <a:endParaRPr lang="pl-PL"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Skutki</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W odróżnieniu do przedawnienia, upływ terminów zawitych powoduje wygaśnięcie uprawnienia. </a:t>
            </a:r>
          </a:p>
          <a:p>
            <a:r>
              <a:rPr lang="pl-PL" dirty="0" smtClean="0"/>
              <a:t>Sąd lub organ uwzględnia ten fakt z urzędu.</a:t>
            </a:r>
          </a:p>
          <a:p>
            <a:r>
              <a:rPr lang="pl-PL" dirty="0" smtClean="0"/>
              <a:t>Raczej nie stosuje się art. 5 KC jako nadużycia podmiotowego. </a:t>
            </a:r>
            <a:endParaRPr lang="pl-PL"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lnSpcReduction="20000"/>
          </a:bodyPr>
          <a:lstStyle/>
          <a:p>
            <a:r>
              <a:rPr lang="pl-PL" dirty="0" smtClean="0"/>
              <a:t>Anna w dniu 4 kwietnia 2014 r. pożyczyła od Dominiki kwotę 2.000 PLN tytułem pożyczki. Ustalono, że Anna zwróci pożyczkę w dniu 1 listopada 2014 r. Tak się jednak nie stało. 12 października 2019 r. Anna napisała maila do Dominiki przepraszając, że tak długo nie zwraca pożyczki, ale miała problemy ze znalezieniem pracy, ale już znalazła nowy etat. Prosiła o chwilowe wstrzymanie się ze zwrotem pożyczki. 3 listopada 2020 r. Anna podniosła względem Dominiki zarzut przedawnienia i stwierdziła, że nie zwróci pożyczki. Czy zasadnie?</a:t>
            </a:r>
            <a:endParaRPr lang="pl-PL"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II</a:t>
            </a:r>
            <a:endParaRPr lang="pl-PL" b="1" dirty="0"/>
          </a:p>
        </p:txBody>
      </p:sp>
      <p:sp>
        <p:nvSpPr>
          <p:cNvPr id="3" name="Symbol zastępczy zawartości 2"/>
          <p:cNvSpPr>
            <a:spLocks noGrp="1"/>
          </p:cNvSpPr>
          <p:nvPr>
            <p:ph idx="1"/>
          </p:nvPr>
        </p:nvSpPr>
        <p:spPr>
          <a:xfrm>
            <a:off x="1043608" y="1988841"/>
            <a:ext cx="8100392" cy="4869160"/>
          </a:xfrm>
        </p:spPr>
        <p:txBody>
          <a:bodyPr>
            <a:normAutofit/>
          </a:bodyPr>
          <a:lstStyle/>
          <a:p>
            <a:r>
              <a:rPr lang="pl-PL" dirty="0" smtClean="0"/>
              <a:t>Przedsiębiorca Andrzej w dniu 12 lutego 2020 r. pozwał Ewę o zaległą fakturę. Wskazał w pozwie, że Ewa w dniu 4 czerwca 2016 r. zawarła z nim umowę pożyczki. Pożyczka miała zostać zwrócona w dniu 5 sierpnia 2016 r. Tak się jednak nie stało. Sąd zasądził od Ewy na rzecz Andrzeja wskazaną przez Andrzeja kwotę w pozwie wraz z odsetkami. Czy zasadnie?</a:t>
            </a:r>
            <a:endParaRPr lang="pl-PL" dirty="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III</a:t>
            </a:r>
            <a:endParaRPr lang="pl-PL" b="1" dirty="0"/>
          </a:p>
        </p:txBody>
      </p:sp>
      <p:sp>
        <p:nvSpPr>
          <p:cNvPr id="3" name="Symbol zastępczy zawartości 2"/>
          <p:cNvSpPr>
            <a:spLocks noGrp="1"/>
          </p:cNvSpPr>
          <p:nvPr>
            <p:ph idx="1"/>
          </p:nvPr>
        </p:nvSpPr>
        <p:spPr>
          <a:xfrm>
            <a:off x="971600" y="1988841"/>
            <a:ext cx="8172400" cy="4869160"/>
          </a:xfrm>
        </p:spPr>
        <p:txBody>
          <a:bodyPr/>
          <a:lstStyle/>
          <a:p>
            <a:r>
              <a:rPr lang="pl-PL" dirty="0" smtClean="0"/>
              <a:t>Fabian w dniu 18 kwietnia 2018 r. w ramach umowy o dzieło jako wykonawca przekazał Oldze namalowany przez siebie obraz. Olga jednak zwlekała z zapłatą wynagrodzenia Fabianowi. W dniu 12 grudnia 2020 r. Fabian pozwał Olgę o zapłatę z tytułu umowy o dzieło. </a:t>
            </a:r>
          </a:p>
          <a:p>
            <a:r>
              <a:rPr lang="pl-PL" dirty="0" smtClean="0"/>
              <a:t>Czy roszczenie Fabiana uległo przedawnieniu?</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Swoboda zawierania umów</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Inaczej „wolność kontraktowa”, to swoboda:</a:t>
            </a:r>
          </a:p>
          <a:p>
            <a:pPr marL="514350" indent="-514350">
              <a:buFont typeface="+mj-lt"/>
              <a:buAutoNum type="arabicParenR"/>
            </a:pPr>
            <a:r>
              <a:rPr lang="pl-PL" dirty="0" smtClean="0"/>
              <a:t>k</a:t>
            </a:r>
            <a:r>
              <a:rPr lang="pl-PL" dirty="0" smtClean="0"/>
              <a:t>ształtowania treści umowy,</a:t>
            </a:r>
          </a:p>
          <a:p>
            <a:pPr marL="514350" indent="-514350">
              <a:buFont typeface="+mj-lt"/>
              <a:buAutoNum type="arabicParenR"/>
            </a:pPr>
            <a:r>
              <a:rPr lang="pl-PL" dirty="0" smtClean="0"/>
              <a:t>c</a:t>
            </a:r>
            <a:r>
              <a:rPr lang="pl-PL" dirty="0" smtClean="0"/>
              <a:t>zy zawrzeć umowę,</a:t>
            </a:r>
          </a:p>
          <a:p>
            <a:pPr marL="514350" indent="-514350">
              <a:buFont typeface="+mj-lt"/>
              <a:buAutoNum type="arabicParenR"/>
            </a:pPr>
            <a:r>
              <a:rPr lang="pl-PL" dirty="0" smtClean="0"/>
              <a:t>z</a:t>
            </a:r>
            <a:r>
              <a:rPr lang="pl-PL" dirty="0" smtClean="0"/>
              <a:t> kim zawrzeć umowę.</a:t>
            </a:r>
            <a:endParaRPr lang="pl-PL"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KAZUS IV</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Hubert był najemcą lokalu Witolda. W dniu 31 maja 2019 r. Witold odebrał mieszkanie od Huberta. Okazało się, że Hubert podczas korzystania z lokalu uszkodził część mebli i pralkę w łazience. Witold wezwał Huberta do naprawienia szkody. Z powodu braku odpowiedzi Witold w dniu 12 grudnia 2020 r. wytoczył powództwo o odszkodowanie. </a:t>
            </a:r>
            <a:endParaRPr lang="pl-PL" dirty="0" smtClean="0"/>
          </a:p>
          <a:p>
            <a:r>
              <a:rPr lang="pl-PL" dirty="0" smtClean="0"/>
              <a:t>Czy roszczenie Witolda </a:t>
            </a:r>
            <a:r>
              <a:rPr lang="pl-PL" smtClean="0"/>
              <a:t>jest przedawnione?</a:t>
            </a:r>
            <a:endParaRPr lang="pl-PL"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924944"/>
            <a:ext cx="8229600" cy="1143000"/>
          </a:xfrm>
        </p:spPr>
        <p:txBody>
          <a:bodyPr/>
          <a:lstStyle/>
          <a:p>
            <a:r>
              <a:rPr lang="pl-PL" b="1" dirty="0"/>
              <a:t>Dziękuję za uwagę</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Ograniczenia swobody umów</a:t>
            </a:r>
            <a:endParaRPr lang="pl-PL" b="1" dirty="0"/>
          </a:p>
        </p:txBody>
      </p:sp>
      <p:sp>
        <p:nvSpPr>
          <p:cNvPr id="3" name="Symbol zastępczy zawartości 2"/>
          <p:cNvSpPr>
            <a:spLocks noGrp="1"/>
          </p:cNvSpPr>
          <p:nvPr>
            <p:ph idx="1"/>
          </p:nvPr>
        </p:nvSpPr>
        <p:spPr>
          <a:xfrm>
            <a:off x="1043608" y="1988841"/>
            <a:ext cx="8100392" cy="4869160"/>
          </a:xfrm>
        </p:spPr>
        <p:txBody>
          <a:bodyPr/>
          <a:lstStyle/>
          <a:p>
            <a:r>
              <a:rPr lang="pl-PL" dirty="0" smtClean="0"/>
              <a:t>Tylko wtedy, że wynikają one z ustawy lub z jej upoważnienia wydanego aktu wykonawczego. Mają różną postać i intensywność.</a:t>
            </a:r>
          </a:p>
          <a:p>
            <a:r>
              <a:rPr lang="pl-PL" dirty="0" smtClean="0"/>
              <a:t>Np. zakazy dokonywania określonych typów czynności prawnych z innymi niż ze wskazanymi w ustawie rodzajami podmiotów (określone czynności bankowe tylko z bankami).</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71600" y="836712"/>
            <a:ext cx="8172400" cy="6021288"/>
          </a:xfrm>
        </p:spPr>
        <p:txBody>
          <a:bodyPr>
            <a:normAutofit fontScale="85000" lnSpcReduction="10000"/>
          </a:bodyPr>
          <a:lstStyle/>
          <a:p>
            <a:r>
              <a:rPr lang="pl-PL" dirty="0" smtClean="0"/>
              <a:t>Czasem ustawa wymaga indywidualnej decyzji administracyjnej do dokonania pewnej czynności prawnej (założenie banku w postaci S.A.). Czynność wymagana bez wymaganego zezwolenia administracyjnego jest bezwzględnie nieważna.</a:t>
            </a:r>
          </a:p>
          <a:p>
            <a:r>
              <a:rPr lang="pl-PL" dirty="0" smtClean="0"/>
              <a:t>Inne ograniczenie - dobór kontrahenta w przy ustalaniu ustawowych priorytetów w tym względzie na rzecz określonych rodzajowo podmiotów (np. prawo pierwokupu).</a:t>
            </a:r>
          </a:p>
          <a:p>
            <a:r>
              <a:rPr lang="pl-PL" dirty="0" smtClean="0"/>
              <a:t>Również procedury wyłaniania kandydatów – np. tryb aukcyjny lub przetargowy. </a:t>
            </a:r>
          </a:p>
          <a:p>
            <a:r>
              <a:rPr lang="pl-PL" dirty="0" smtClean="0"/>
              <a:t>Nakazy zawierania umów. Wyłączają swobodę decyzji strony co do zawarcia umowy, ale określają także ich treść (np. ubezpieczenia obowiązkowe). </a:t>
            </a:r>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5330</TotalTime>
  <Words>5016</Words>
  <Application>Microsoft Office PowerPoint</Application>
  <PresentationFormat>Pokaz na ekranie (4:3)</PresentationFormat>
  <Paragraphs>269</Paragraphs>
  <Slides>71</Slides>
  <Notes>0</Notes>
  <HiddenSlides>0</HiddenSlides>
  <MMClips>0</MMClips>
  <ScaleCrop>false</ScaleCrop>
  <HeadingPairs>
    <vt:vector size="4" baseType="variant">
      <vt:variant>
        <vt:lpstr>Motyw</vt:lpstr>
      </vt:variant>
      <vt:variant>
        <vt:i4>1</vt:i4>
      </vt:variant>
      <vt:variant>
        <vt:lpstr>Tytuły slajdów</vt:lpstr>
      </vt:variant>
      <vt:variant>
        <vt:i4>71</vt:i4>
      </vt:variant>
    </vt:vector>
  </HeadingPairs>
  <TitlesOfParts>
    <vt:vector size="72" baseType="lpstr">
      <vt:lpstr>Motyw pakietu Office</vt:lpstr>
      <vt:lpstr>Zawarcie umowy/przedawnienie i terminy zawite</vt:lpstr>
      <vt:lpstr>CZĘŚĆ I. ZAWARCIE UMOWY</vt:lpstr>
      <vt:lpstr>Wprowadzenie</vt:lpstr>
      <vt:lpstr>Slajd 4</vt:lpstr>
      <vt:lpstr>Slajd 5</vt:lpstr>
      <vt:lpstr>Określenie stron</vt:lpstr>
      <vt:lpstr>Swoboda zawierania umów</vt:lpstr>
      <vt:lpstr>Ograniczenia swobody umów</vt:lpstr>
      <vt:lpstr>Slajd 9</vt:lpstr>
      <vt:lpstr>Umowy adhezyjne</vt:lpstr>
      <vt:lpstr>Zastępcze oświadczenie woli</vt:lpstr>
      <vt:lpstr>Orzeczenie sądowe jako zdarzenie cywilnoprawne</vt:lpstr>
      <vt:lpstr>Slajd 13</vt:lpstr>
      <vt:lpstr>Decyzja administracyjna jako zdarzenie cywilnoprawne</vt:lpstr>
      <vt:lpstr>Sposoby zawierania umów</vt:lpstr>
      <vt:lpstr>I. Oferta i jej przyjęcie</vt:lpstr>
      <vt:lpstr>Slajd 17</vt:lpstr>
      <vt:lpstr>Slajd 18</vt:lpstr>
      <vt:lpstr>Skutki złożenia oferty</vt:lpstr>
      <vt:lpstr>Slajd 20</vt:lpstr>
      <vt:lpstr>Slajd 21</vt:lpstr>
      <vt:lpstr>Slajd 22</vt:lpstr>
      <vt:lpstr>Ustanie stanu związania umową</vt:lpstr>
      <vt:lpstr>Slajd 24</vt:lpstr>
      <vt:lpstr>Przyjęcie oferty</vt:lpstr>
      <vt:lpstr>Slajd 26</vt:lpstr>
      <vt:lpstr>Slajd 27</vt:lpstr>
      <vt:lpstr>Slajd 28</vt:lpstr>
      <vt:lpstr>Miejsce i czas zawarcia umowy</vt:lpstr>
      <vt:lpstr>II. Negocjacje</vt:lpstr>
      <vt:lpstr>List intencyjny</vt:lpstr>
      <vt:lpstr>III. Aukcja i przetarg</vt:lpstr>
      <vt:lpstr>Ogłoszenie aukcji albo przetargu</vt:lpstr>
      <vt:lpstr>Slajd 34</vt:lpstr>
      <vt:lpstr>Slajd 35</vt:lpstr>
      <vt:lpstr>Aukcja</vt:lpstr>
      <vt:lpstr>Slajd 37</vt:lpstr>
      <vt:lpstr>Przetarg</vt:lpstr>
      <vt:lpstr>Slajd 39</vt:lpstr>
      <vt:lpstr>Wadium</vt:lpstr>
      <vt:lpstr>Unieważnienie umowy</vt:lpstr>
      <vt:lpstr>KAZUS I</vt:lpstr>
      <vt:lpstr>KAZUS II</vt:lpstr>
      <vt:lpstr>KAZUS III</vt:lpstr>
      <vt:lpstr>KAZUS IV</vt:lpstr>
      <vt:lpstr>KAZUS V</vt:lpstr>
      <vt:lpstr>KAZUS VI</vt:lpstr>
      <vt:lpstr>KAZUS VII</vt:lpstr>
      <vt:lpstr>CZĘŚĆ II. PRZEDAWNIENIE I TERMINY ZAWITE</vt:lpstr>
      <vt:lpstr>Dawność</vt:lpstr>
      <vt:lpstr>Rodzaje</vt:lpstr>
      <vt:lpstr>Przedawnienie</vt:lpstr>
      <vt:lpstr>Zarzut przedawnienia</vt:lpstr>
      <vt:lpstr>Slajd 54</vt:lpstr>
      <vt:lpstr>Slajd 55</vt:lpstr>
      <vt:lpstr>Skutek</vt:lpstr>
      <vt:lpstr>Terminy</vt:lpstr>
      <vt:lpstr>Początek </vt:lpstr>
      <vt:lpstr>Zawieszenie biegu przedawnienia</vt:lpstr>
      <vt:lpstr>Slajd 60</vt:lpstr>
      <vt:lpstr>Przerwanie biegu przedawnienia</vt:lpstr>
      <vt:lpstr>Slajd 62</vt:lpstr>
      <vt:lpstr>Terminy po orzeczeniu</vt:lpstr>
      <vt:lpstr>Terminy zawite</vt:lpstr>
      <vt:lpstr>Slajd 65</vt:lpstr>
      <vt:lpstr>Skutki</vt:lpstr>
      <vt:lpstr>KAZUS I</vt:lpstr>
      <vt:lpstr>KAZUS II</vt:lpstr>
      <vt:lpstr>KAZUS III</vt:lpstr>
      <vt:lpstr>KAZUS IV</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do bycia zapomnianym na gruncie polskiego prawa</dc:title>
  <dc:creator>Wojtek</dc:creator>
  <cp:lastModifiedBy>Wojtek</cp:lastModifiedBy>
  <cp:revision>293</cp:revision>
  <dcterms:created xsi:type="dcterms:W3CDTF">2016-05-10T21:23:03Z</dcterms:created>
  <dcterms:modified xsi:type="dcterms:W3CDTF">2021-05-28T23:24:11Z</dcterms:modified>
</cp:coreProperties>
</file>