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  <p:sldMasterId id="2147483987" r:id="rId2"/>
    <p:sldMasterId id="2147484059" r:id="rId3"/>
  </p:sldMasterIdLst>
  <p:sldIdLst>
    <p:sldId id="349" r:id="rId4"/>
    <p:sldId id="350" r:id="rId5"/>
    <p:sldId id="360" r:id="rId6"/>
    <p:sldId id="363" r:id="rId7"/>
    <p:sldId id="364" r:id="rId8"/>
    <p:sldId id="361" r:id="rId9"/>
    <p:sldId id="362" r:id="rId10"/>
    <p:sldId id="351" r:id="rId11"/>
    <p:sldId id="358" r:id="rId12"/>
    <p:sldId id="359" r:id="rId13"/>
    <p:sldId id="365" r:id="rId14"/>
    <p:sldId id="366" r:id="rId15"/>
    <p:sldId id="405" r:id="rId16"/>
    <p:sldId id="353" r:id="rId17"/>
    <p:sldId id="352" r:id="rId18"/>
    <p:sldId id="354" r:id="rId19"/>
    <p:sldId id="355" r:id="rId20"/>
    <p:sldId id="356" r:id="rId21"/>
    <p:sldId id="280" r:id="rId22"/>
    <p:sldId id="281" r:id="rId23"/>
    <p:sldId id="368" r:id="rId24"/>
    <p:sldId id="375" r:id="rId25"/>
    <p:sldId id="372" r:id="rId26"/>
    <p:sldId id="377" r:id="rId27"/>
    <p:sldId id="367" r:id="rId28"/>
    <p:sldId id="374" r:id="rId29"/>
    <p:sldId id="369" r:id="rId30"/>
    <p:sldId id="370" r:id="rId31"/>
    <p:sldId id="371" r:id="rId32"/>
    <p:sldId id="373" r:id="rId33"/>
    <p:sldId id="378" r:id="rId34"/>
    <p:sldId id="376" r:id="rId35"/>
    <p:sldId id="404" r:id="rId36"/>
    <p:sldId id="387" r:id="rId37"/>
    <p:sldId id="379" r:id="rId38"/>
    <p:sldId id="390" r:id="rId39"/>
    <p:sldId id="389" r:id="rId40"/>
    <p:sldId id="392" r:id="rId41"/>
    <p:sldId id="391" r:id="rId42"/>
    <p:sldId id="393" r:id="rId43"/>
    <p:sldId id="394" r:id="rId44"/>
    <p:sldId id="395" r:id="rId45"/>
    <p:sldId id="397" r:id="rId46"/>
    <p:sldId id="381" r:id="rId47"/>
    <p:sldId id="382" r:id="rId48"/>
    <p:sldId id="383" r:id="rId49"/>
    <p:sldId id="402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57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3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39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55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55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67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50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2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636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15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2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191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177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24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643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975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585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06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073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58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203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48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40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27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474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334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16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886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195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52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846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233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3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434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144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113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522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450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578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679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898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460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177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50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057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28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75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22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81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21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97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50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B8FD54C-8528-45B0-901E-31372C7AD706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8FE5AA-C7CB-4D92-8500-0CFCEB0CFB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vguytgnbzgi3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dsc.gov.pl/wp-content/uploads/2014/12/WNIOSEK-O-WYDANIE-KARTY-POBYTU.pdf" TargetMode="Externa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900FFD-82D7-45EC-A382-52FAD5607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ZEZWOLENIE NA POBYT STAŁY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0DE3418-0A26-4851-B11B-7B79E4CD3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27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9BA119-684B-4939-8489-9B5E4A90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Dodatkowe dokumenty składane wraz z wnioskiem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736E2D-600A-4AC4-AB27-D41D200E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42411"/>
            <a:ext cx="9360645" cy="41268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w przypadku nieletniego będącego dzieckiem cudzoziemca, posiadającego zezwolenie na pobyt stały lub zezwolenie na pobyt rezydenta długoterminowego UE w Polsce, pozostającego pod jego władzą rodzicielską i urodzonego po udzieleniu cudzoziemcowi zezwolenia na pobyt stały lub zezwolenia na pobyt rezydenta długoterminowego UE</a:t>
            </a:r>
            <a:r>
              <a:rPr lang="pl-PL" dirty="0"/>
              <a:t>:</a:t>
            </a:r>
          </a:p>
          <a:p>
            <a:r>
              <a:rPr lang="pl-PL" dirty="0"/>
              <a:t>- odpis aktu urodzenia;</a:t>
            </a:r>
          </a:p>
          <a:p>
            <a:r>
              <a:rPr lang="pl-PL" dirty="0"/>
              <a:t>- kopię decyzji o udzieleniu zezwolenia na pobyt stały lub zezwolenia na pobyt rezydenta długoterminowego UE lub karty pobytu przedstawiciela ustawowego;</a:t>
            </a:r>
          </a:p>
          <a:p>
            <a:pPr marL="0" indent="0">
              <a:buNone/>
            </a:pPr>
            <a:r>
              <a:rPr lang="pl-PL" b="1" dirty="0"/>
              <a:t>w przypadku dziecka obywatela polskiego pozostającego pod jego władzą rodzicielską</a:t>
            </a:r>
            <a:r>
              <a:rPr lang="pl-PL" dirty="0"/>
              <a:t>:</a:t>
            </a:r>
          </a:p>
          <a:p>
            <a:r>
              <a:rPr lang="pl-PL" dirty="0"/>
              <a:t>- odpis aktu urodzenia;</a:t>
            </a:r>
          </a:p>
          <a:p>
            <a:r>
              <a:rPr lang="pl-PL" dirty="0"/>
              <a:t>- kopię dowodu osobistego przedstawiciela ustawowego;</a:t>
            </a:r>
          </a:p>
          <a:p>
            <a:pPr marL="0" indent="0">
              <a:buNone/>
            </a:pPr>
            <a:r>
              <a:rPr lang="pl-PL" b="1" dirty="0"/>
              <a:t>w przypadku posiadania polskiego pochodzenia</a:t>
            </a:r>
            <a:r>
              <a:rPr lang="pl-PL" dirty="0"/>
              <a:t>:</a:t>
            </a:r>
          </a:p>
          <a:p>
            <a:r>
              <a:rPr lang="pl-PL" dirty="0"/>
              <a:t>- oryginały dokumentów potwierdzających posiadanie polskiego pochodzenia przez jednego z rodziców, dziadków lub dwojga pradziadków;</a:t>
            </a:r>
          </a:p>
          <a:p>
            <a:r>
              <a:rPr lang="pl-PL" dirty="0"/>
              <a:t>- dokumenty potwierdzające pokrewieństwo z osobą posiadającą polskie pochodzenie (w przypadku przedkładania do akt sprawy kserokopii dokumentów potwierdzających posiadanie polskiego pochodzenia ww. dokumenty powinny być opatrzone klauzulą </a:t>
            </a:r>
            <a:r>
              <a:rPr lang="pl-PL" dirty="0" err="1"/>
              <a:t>apostille</a:t>
            </a:r>
            <a:r>
              <a:rPr lang="pl-PL" dirty="0"/>
              <a:t>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76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A6ED14-7708-4619-B2CB-490AEA7A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Dodatkowe dokumenty składane wraz z wnioskiem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A2288-FB99-49D7-96B3-E2A4CDAA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118634" cy="4146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w przypadku pozostawania w związku małżeńskim z obywatelem polskim</a:t>
            </a:r>
            <a:r>
              <a:rPr lang="pl-PL" dirty="0"/>
              <a:t>:</a:t>
            </a:r>
          </a:p>
          <a:p>
            <a:r>
              <a:rPr lang="pl-PL" dirty="0"/>
              <a:t>- aktualny odpis aktu małżeństwa (wystawiony nie wcześniej niż 3 miesiące przed złożeniem wniosku);</a:t>
            </a:r>
          </a:p>
          <a:p>
            <a:r>
              <a:rPr lang="pl-PL" dirty="0"/>
              <a:t>- kserokopię dowodu osobistego małżonka;</a:t>
            </a:r>
          </a:p>
          <a:p>
            <a:r>
              <a:rPr lang="pl-PL" dirty="0"/>
              <a:t>- w przypadku posiadania wspólnych dzieci – odpisy aktów urodzenia;</a:t>
            </a:r>
          </a:p>
          <a:p>
            <a:r>
              <a:rPr lang="pl-PL" dirty="0"/>
              <a:t>- zaświadczenie o wywiązywaniu się z zobowiązań podatkowych wobec Skarbu Państwa;</a:t>
            </a:r>
          </a:p>
          <a:p>
            <a:pPr marL="0" indent="0">
              <a:buNone/>
            </a:pPr>
            <a:r>
              <a:rPr lang="pl-PL" dirty="0"/>
              <a:t>Organ, który prowadzi postępowanie, ustala, czy związek małżeński został zawarty lub istnieje w celu obejścia przepisów określających zasady i warunki wjazdu/pobytu cudzoziemców na terytorium Rzeczypospolitej Polskiej. (czy się znają, czy wspólnie zamieszkują, czy posługują się jeżykiem zrozumiałym dla obojga,  czy jedno z nich nie przyjęło korzyści majątkowej)</a:t>
            </a:r>
          </a:p>
          <a:p>
            <a:pPr marL="0" indent="0">
              <a:buNone/>
            </a:pPr>
            <a:r>
              <a:rPr lang="pl-PL" b="1" dirty="0"/>
              <a:t>w przypadku ofiary handlu ludźmi:</a:t>
            </a:r>
          </a:p>
          <a:p>
            <a:r>
              <a:rPr lang="pl-PL" dirty="0"/>
              <a:t>- dokumenty potwierdzające współpracę z organami ścigania w postępowaniu karnym w sprawie o przestępstwo handlu ludźmi oraz uzasadnione obawy przed powrotem do państwa pochodzenia, potwierdzone przez prokuratora prowadzącego postępowanie karne;</a:t>
            </a:r>
          </a:p>
          <a:p>
            <a:pPr marL="0" indent="0">
              <a:buNone/>
            </a:pPr>
            <a:r>
              <a:rPr lang="pl-PL" b="1" dirty="0"/>
              <a:t>w przypadku przebywania bezpośrednio przed złożeniem wniosku nieprzerwanie w Polsce przez okres nie krótszy niż 5 lat na podstawie statusu uchodźcy, ochrony uzupełniającej lub zgody na pobyt ze względów humanitarnych:</a:t>
            </a:r>
          </a:p>
          <a:p>
            <a:r>
              <a:rPr lang="pl-PL" dirty="0"/>
              <a:t>- dokumenty potwierdzające wymagany pięcioletni, nieprzerwany pobyt w Polsce;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88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3EE3B-0CA4-4390-B42D-F0C87012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Dodatkowe dokumenty składane wraz z wnioskiem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B1B06B-3794-4730-8255-431230B2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9384708" cy="372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 przypadku przebywania bezpośrednio przed złożeniem wniosku nieprzerwanie w Polsce przez okres nie krótszy niż 10 lat na podstawie zgody na pobyt tolerowany:</a:t>
            </a:r>
          </a:p>
          <a:p>
            <a:r>
              <a:rPr lang="pl-PL" dirty="0"/>
              <a:t>- dokumenty potwierdzające wymagany dziesięcioletni, nieprzerwany pobyt w Polsce;</a:t>
            </a:r>
          </a:p>
          <a:p>
            <a:pPr marL="0" indent="0">
              <a:buNone/>
            </a:pPr>
            <a:r>
              <a:rPr lang="pl-PL" b="1" dirty="0"/>
              <a:t>w przypadku udzielenia azylu w Polsce:</a:t>
            </a:r>
          </a:p>
          <a:p>
            <a:r>
              <a:rPr lang="pl-PL" dirty="0"/>
              <a:t>- dokument potwierdzający udzielenie azylu;</a:t>
            </a:r>
          </a:p>
          <a:p>
            <a:pPr marL="0" indent="0">
              <a:buNone/>
            </a:pPr>
            <a:r>
              <a:rPr lang="pl-PL" b="1" dirty="0"/>
              <a:t>w przypadku gdy posiadania ważnej Karty Polaka:</a:t>
            </a:r>
          </a:p>
          <a:p>
            <a:r>
              <a:rPr lang="pl-PL" dirty="0"/>
              <a:t>- kserokopia ważnej Karty Polaka wraz z oryginałem do wglądu.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566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73FCB-E58E-4AAF-8CD7-050BEE3B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Zasięgnięcie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AA54F4-0175-4809-8A3D-3526CA8A2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 wydaniem decyzji o udzieleniu cudzoziemcowi zezwolenia na pobyt stały wojewoda zasięga informacji, czy wjazd na terytorium Rzeczypospolitej Polskiej i pobyt na tym terytorium stanowią zagrożenie dla obronności lub bezpieczeństwa państwa lub ochrony bezpieczeństwa i porządku publicznego</a:t>
            </a:r>
          </a:p>
          <a:p>
            <a:r>
              <a:rPr lang="pl-PL" dirty="0"/>
              <a:t>Wniosek o udzielenie informacji składa się co do zasady od komendanta SG, komendanta Policji, Szefa ABW</a:t>
            </a:r>
          </a:p>
        </p:txBody>
      </p:sp>
    </p:spTree>
    <p:extLst>
      <p:ext uri="{BB962C8B-B14F-4D97-AF65-F5344CB8AC3E}">
        <p14:creationId xmlns:p14="http://schemas.microsoft.com/office/powerpoint/2010/main" val="159976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F8889-E344-4823-9926-47A139BB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Zezwolenie na pobyt stały a praca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AAEDE-9A1F-434A-8E50-70626CD9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Cudzoziemiec, który posiada zezwolenie na pobyt stały </a:t>
            </a:r>
            <a:r>
              <a:rPr lang="pl-PL" b="1" dirty="0"/>
              <a:t>uprawniony jest do wykonywania pracy na terytorium Polski bez konieczności posiadania zezwolenia na pracę.</a:t>
            </a:r>
            <a:r>
              <a:rPr lang="pl-PL" dirty="0"/>
              <a:t> </a:t>
            </a:r>
          </a:p>
          <a:p>
            <a:r>
              <a:rPr lang="pl-PL" dirty="0"/>
              <a:t>W karcie pobytu, wydanej w związku z udzieleniem cudzoziemcowi zezwolenia na pobyt stały zamieszczana jest adnotacja ,,dostęp do rynku pracy”.</a:t>
            </a:r>
          </a:p>
          <a:p>
            <a:r>
              <a:rPr lang="pl-PL" dirty="0"/>
              <a:t>Zezwolenie na pobyt stały w Polsce </a:t>
            </a:r>
            <a:r>
              <a:rPr lang="pl-PL" b="1" dirty="0"/>
              <a:t>nie uprawnia</a:t>
            </a:r>
            <a:r>
              <a:rPr lang="pl-PL" dirty="0"/>
              <a:t> cudzoziemca </a:t>
            </a:r>
            <a:r>
              <a:rPr lang="pl-PL" b="1" dirty="0"/>
              <a:t>do podjęcia pracy w innym kraju strefy </a:t>
            </a:r>
            <a:r>
              <a:rPr lang="pl-PL" b="1" dirty="0" err="1"/>
              <a:t>Schengen</a:t>
            </a:r>
            <a:r>
              <a:rPr lang="pl-PL" dirty="0"/>
              <a:t>. </a:t>
            </a:r>
          </a:p>
          <a:p>
            <a:r>
              <a:rPr lang="pl-PL" dirty="0"/>
              <a:t>Na podstawie zezwolenia na pobyt stały w Polsce cudzoziemiec </a:t>
            </a:r>
            <a:r>
              <a:rPr lang="pl-PL" b="1" dirty="0"/>
              <a:t>ma prawo wyjechać do innych krajów strefy </a:t>
            </a:r>
            <a:r>
              <a:rPr lang="pl-PL" b="1" dirty="0" err="1"/>
              <a:t>Schengen</a:t>
            </a:r>
            <a:r>
              <a:rPr lang="pl-PL" b="1" dirty="0"/>
              <a:t> do 90 dni </a:t>
            </a:r>
            <a:r>
              <a:rPr lang="pl-PL" dirty="0"/>
              <a:t>w okresie 180 dni tylko i wyłącznie </a:t>
            </a:r>
            <a:r>
              <a:rPr lang="pl-PL" b="1" dirty="0"/>
              <a:t>w celu turystycznym</a:t>
            </a:r>
            <a:r>
              <a:rPr lang="pl-PL" dirty="0"/>
              <a:t>. Aby móc wyjechać do innego kraju strefy </a:t>
            </a:r>
            <a:r>
              <a:rPr lang="pl-PL" dirty="0" err="1"/>
              <a:t>Schengen</a:t>
            </a:r>
            <a:r>
              <a:rPr lang="pl-PL" dirty="0"/>
              <a:t>, oprócz ważnej karty pobytu należy również posiadać ważny paszport zagraniczny oraz ubezpieczenie, które pokrywa koszty leczenia w danym kraju strefy </a:t>
            </a:r>
            <a:r>
              <a:rPr lang="pl-PL" dirty="0" err="1"/>
              <a:t>Schengen</a:t>
            </a:r>
            <a:r>
              <a:rPr lang="pl-PL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0904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36F329-1AD2-4EC4-84C8-D4BEEA7A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0" y="855518"/>
            <a:ext cx="10515599" cy="706964"/>
          </a:xfrm>
        </p:spPr>
        <p:txBody>
          <a:bodyPr>
            <a:normAutofit fontScale="90000"/>
          </a:bodyPr>
          <a:lstStyle/>
          <a:p>
            <a:r>
              <a:rPr lang="pl-PL" dirty="0"/>
              <a:t>Odmowa wszczęcia postępowania w </a:t>
            </a:r>
            <a:br>
              <a:rPr lang="pl-PL" dirty="0"/>
            </a:br>
            <a:r>
              <a:rPr lang="pl-PL" dirty="0"/>
              <a:t>sprawie udzielenia zezwolenia na pobyt stały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D36B2D-589E-4532-8D75-7A4755AA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8" y="2317173"/>
            <a:ext cx="10515598" cy="4260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/>
              <a:t>Odmawia się wszczęcia</a:t>
            </a:r>
            <a:r>
              <a:rPr lang="pl-PL" dirty="0"/>
              <a:t> postępowania, gdy w dniu złożenia wniosku o udzielenie tego zezwolenia:</a:t>
            </a:r>
          </a:p>
          <a:p>
            <a:r>
              <a:rPr lang="pl-PL" dirty="0"/>
              <a:t>1)    przebywa na terytorium Rzeczypospolitej Polskiej:</a:t>
            </a:r>
          </a:p>
          <a:p>
            <a:pPr marL="0" indent="0">
              <a:buNone/>
            </a:pPr>
            <a:r>
              <a:rPr lang="pl-PL" dirty="0"/>
              <a:t>a) nielegalnie lub</a:t>
            </a:r>
          </a:p>
          <a:p>
            <a:pPr marL="0" indent="0">
              <a:buNone/>
            </a:pPr>
            <a:r>
              <a:rPr lang="pl-PL" dirty="0"/>
              <a:t>b) na podstawie wizy </a:t>
            </a:r>
            <a:r>
              <a:rPr lang="pl-PL" dirty="0" err="1"/>
              <a:t>Schengen</a:t>
            </a:r>
            <a:r>
              <a:rPr lang="pl-PL" dirty="0"/>
              <a:t> upoważniającej tylko do wjazdu na terytorium Rzeczypospolitej Polskiej i pobytu na tym terytorium wydanej w celu przyjazdu ze względów humanitarnych, z uwagi na interes państwa lub zobowiązania międzynarodowe, lub,</a:t>
            </a:r>
          </a:p>
          <a:p>
            <a:pPr marL="0" indent="0">
              <a:buNone/>
            </a:pPr>
            <a:r>
              <a:rPr lang="pl-PL" dirty="0"/>
              <a:t>c) na podstawie zezwolenia na pobyt czasowy ze względu na okoliczności wymagające krótkotrwałego pobytu, lub</a:t>
            </a:r>
          </a:p>
          <a:p>
            <a:pPr marL="0" indent="0">
              <a:buNone/>
            </a:pPr>
            <a:r>
              <a:rPr lang="pl-PL" dirty="0"/>
              <a:t>d) na podstawie zezwolenia na pobyt rezydenta długoterminowego UE, lub</a:t>
            </a:r>
          </a:p>
          <a:p>
            <a:r>
              <a:rPr lang="pl-PL" dirty="0"/>
              <a:t>jest zatrzymany, umieszczony w strzeżonym ośrodku lub w areszcie dla cudzoziemców lub stosuje się wobec niego środek zapobiegawczy w postaci zakazu opuszczania kraju, lub</a:t>
            </a:r>
          </a:p>
          <a:p>
            <a:r>
              <a:rPr lang="pl-PL" dirty="0"/>
              <a:t>odbywa karę pozbawienia wolności lub jest tymczasowo aresztowany, lub</a:t>
            </a:r>
          </a:p>
          <a:p>
            <a:r>
              <a:rPr lang="pl-PL" dirty="0"/>
              <a:t>przebywa na terytorium Rzeczypospolitej Polskiej po tym, jak został zobowiązany do powrotu i nie upłynął jeszcze termin dobrowolnego powrotu określony w decyzji w tej sprawie, także w przypadku przedłużenia tego terminu, lub</a:t>
            </a:r>
          </a:p>
          <a:p>
            <a:r>
              <a:rPr lang="pl-PL" dirty="0"/>
              <a:t>jest obowiązany opuścić terytorium Rzeczypospolitej Polskiej w przypadku odmowy udzielenia lub cofnięcia zezwolenia pobytowego, bądź w przypadku odmowy udzielania lub cofnięcia ochrony międzynarodowej, lub</a:t>
            </a:r>
          </a:p>
          <a:p>
            <a:r>
              <a:rPr lang="pl-PL" dirty="0"/>
              <a:t>przebywa poza granicami Rzeczypospolitej Polskiej.</a:t>
            </a:r>
          </a:p>
          <a:p>
            <a:pPr marL="0" indent="0">
              <a:buNone/>
            </a:pPr>
            <a:r>
              <a:rPr lang="pl-PL" dirty="0"/>
              <a:t>Poza opisanymi wyżej przypadkami cudzoziemcowi odmawia się wszczęcia postępowania w sprawie udzielenia zezwolenia na pobyt stały, gdy przy składaniu wniosku o udzielenie mu tego zezwolenia albo w dodatkowym wyznaczonym przez wojewodę terminie, nie złożył odcisków linii papilarnych w celu wydania karty pobytu.</a:t>
            </a:r>
          </a:p>
        </p:txBody>
      </p:sp>
    </p:spTree>
    <p:extLst>
      <p:ext uri="{BB962C8B-B14F-4D97-AF65-F5344CB8AC3E}">
        <p14:creationId xmlns:p14="http://schemas.microsoft.com/office/powerpoint/2010/main" val="326915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309E5-DEF6-40FE-ACD8-B32E81A6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Odmowa udzielenia zezwolenia na pobyt stały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DD4E72-66D2-4681-96E2-101412067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69127"/>
            <a:ext cx="9838627" cy="42706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Cudzoziemcowi </a:t>
            </a:r>
            <a:r>
              <a:rPr lang="pl-PL" b="1" dirty="0"/>
              <a:t>odmawia się</a:t>
            </a:r>
            <a:r>
              <a:rPr lang="pl-PL" dirty="0"/>
              <a:t> udzielenia zezwolenia na pobyt stały, jeżeli:</a:t>
            </a:r>
          </a:p>
          <a:p>
            <a:r>
              <a:rPr lang="pl-PL" dirty="0"/>
              <a:t>nie spełnia on wymogów udzielenia zezwolenia na pobyt stały, lub</a:t>
            </a:r>
          </a:p>
          <a:p>
            <a:r>
              <a:rPr lang="pl-PL" dirty="0"/>
              <a:t>obowiązuje wpis jego danych do wykazu cudzoziemców, których pobyt na terytorium Rzeczypospolitej Polskiej jest niepożądany, lub</a:t>
            </a:r>
          </a:p>
          <a:p>
            <a:r>
              <a:rPr lang="pl-PL" dirty="0"/>
              <a:t>jego dane znajdują się w Systemie Informacyjnym </a:t>
            </a:r>
            <a:r>
              <a:rPr lang="pl-PL" dirty="0" err="1"/>
              <a:t>Schengen</a:t>
            </a:r>
            <a:r>
              <a:rPr lang="pl-PL" dirty="0"/>
              <a:t> do celów odmowy wjazdu, lub</a:t>
            </a:r>
          </a:p>
          <a:p>
            <a:r>
              <a:rPr lang="pl-PL" dirty="0"/>
              <a:t>wymagają tego względy obronności lub bezpieczeństwa państwa lub ochrony bezpieczeństwa i porządku publicznego, lub</a:t>
            </a:r>
          </a:p>
          <a:p>
            <a:r>
              <a:rPr lang="pl-PL" dirty="0"/>
              <a:t>wymaga tego interes Rzeczypospolitej Polskiej, lub</a:t>
            </a:r>
          </a:p>
          <a:p>
            <a:r>
              <a:rPr lang="pl-PL" dirty="0"/>
              <a:t>podstawą ubiegania się o zezwolenie jest zawarcie przez niego </a:t>
            </a:r>
            <a:r>
              <a:rPr lang="pl-PL" b="1" dirty="0"/>
              <a:t>związku małżeńskiego z obywatelem polskim</a:t>
            </a:r>
            <a:r>
              <a:rPr lang="pl-PL" dirty="0"/>
              <a:t>, a związek małżeński został zawarty lub istnieje w</a:t>
            </a:r>
            <a:r>
              <a:rPr lang="pl-PL" b="1" dirty="0"/>
              <a:t> celu obejścia przepisów określających zasady i warunki wjazdu cudzoziemców na terytorium Rzeczypospolitej Polskiej</a:t>
            </a:r>
            <a:r>
              <a:rPr lang="pl-PL" dirty="0"/>
              <a:t>, ich przejazdu przez to terytorium, pobytu na nim i wyjazdu z niego, lub</a:t>
            </a:r>
          </a:p>
          <a:p>
            <a:r>
              <a:rPr lang="pl-PL" dirty="0"/>
              <a:t>w postępowaniu w sprawie udzielenia mu tego zezwolenia:</a:t>
            </a:r>
          </a:p>
          <a:p>
            <a:pPr marL="0" indent="0">
              <a:buNone/>
            </a:pPr>
            <a:r>
              <a:rPr lang="pl-PL" dirty="0"/>
              <a:t>a) złożył on wniosek o udzielenie zezwolenia zawierający nieprawdziwe dane osobowe lub fałszywe informacje lub dołączył do niego dokumenty zawierające takie dane lub informacje, lub</a:t>
            </a:r>
          </a:p>
          <a:p>
            <a:pPr marL="0" indent="0">
              <a:buNone/>
            </a:pPr>
            <a:r>
              <a:rPr lang="pl-PL" dirty="0"/>
              <a:t>b) zeznał on nieprawdę lub zataił prawdę albo podrobił lub przerobił dokument w celu użycia go jako autentycznego lub takiego dokumentu używał jako autentycznego, lub</a:t>
            </a:r>
          </a:p>
          <a:p>
            <a:r>
              <a:rPr lang="pl-PL" dirty="0"/>
              <a:t>zalega z uiszczeniem podatków, z wyjątkiem przypadków gdy uzyskał on przewidziane prawem zwolnienie, odroczenie, rozłożenie na raty zaległych płatności lub wstrzymanie w całości wykonania decyzji właściwego organu, lub</a:t>
            </a:r>
          </a:p>
          <a:p>
            <a:r>
              <a:rPr lang="pl-PL" dirty="0"/>
              <a:t>nie zwrócił kosztów związanych z wydaniem i wykonaniem decyzji o zobowiązaniu cudzoziemca do powrotu, które zostały pokryte z budżetu państwa.</a:t>
            </a:r>
          </a:p>
        </p:txBody>
      </p:sp>
    </p:spTree>
    <p:extLst>
      <p:ext uri="{BB962C8B-B14F-4D97-AF65-F5344CB8AC3E}">
        <p14:creationId xmlns:p14="http://schemas.microsoft.com/office/powerpoint/2010/main" val="202074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CE3E1-8238-49B1-846A-26F6CE90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Cofnięcie zezwolenia na pobyt stały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92F81-C428-4A26-AF0C-3A7ED750A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9765890" cy="3942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Cudzoziemcowi </a:t>
            </a:r>
            <a:r>
              <a:rPr lang="pl-PL" b="1" dirty="0"/>
              <a:t>cofa się</a:t>
            </a:r>
            <a:r>
              <a:rPr lang="pl-PL" dirty="0"/>
              <a:t> zezwolenie na pobyt stały, jeżeli:</a:t>
            </a:r>
          </a:p>
          <a:p>
            <a:r>
              <a:rPr lang="pl-PL" dirty="0"/>
              <a:t>wymagają tego względy obronności lub bezpieczeństwa państwa lub ochrony bezpieczeństwa i porządku publicznego lub</a:t>
            </a:r>
          </a:p>
          <a:p>
            <a:r>
              <a:rPr lang="pl-PL" dirty="0"/>
              <a:t>wymaga tego interes Rzeczypospolitej Polskiej, lub</a:t>
            </a:r>
          </a:p>
          <a:p>
            <a:r>
              <a:rPr lang="pl-PL" dirty="0"/>
              <a:t>w postępowaniu w sprawie udzielenia mu tego zezwolenia:</a:t>
            </a:r>
          </a:p>
          <a:p>
            <a:r>
              <a:rPr lang="pl-PL" dirty="0"/>
              <a:t>złożył on wniosek o udzielenie zezwolenia zawierający nieprawdziwe dane osobowe lub fałszywe informacje lub dołączył do niego dokumenty zawierające takie dane lub informacje, lub</a:t>
            </a:r>
          </a:p>
          <a:p>
            <a:r>
              <a:rPr lang="pl-PL" dirty="0"/>
              <a:t>zeznał on nieprawdę lub zataił prawdę albo podrobił lub przerobił dokument w celu użycia go jako autentycznego lub takiego dokumentu używał jako autentycznego, lub</a:t>
            </a:r>
          </a:p>
          <a:p>
            <a:r>
              <a:rPr lang="pl-PL" dirty="0"/>
              <a:t>został skazany prawomocnym wyrokiem w Rzeczypospolitej Polskiej za przestępstwo umyślne na karę co najmniej 3 lat pozbawienia wolności, lub</a:t>
            </a:r>
          </a:p>
          <a:p>
            <a:r>
              <a:rPr lang="pl-PL" dirty="0"/>
              <a:t>opuścił terytorium Rzeczypospolitej Polskiej na okres przekraczający 6 lat.</a:t>
            </a:r>
          </a:p>
          <a:p>
            <a:pPr marL="0" indent="0">
              <a:buNone/>
            </a:pPr>
            <a:r>
              <a:rPr lang="pl-PL" dirty="0"/>
              <a:t>Zezwolenie na pobyt stały, którego podstawą było pozostawanie w związku małżeńskim z obywatelem polskim, </a:t>
            </a:r>
            <a:r>
              <a:rPr lang="pl-PL" b="1" dirty="0"/>
              <a:t>można cofnąć</a:t>
            </a:r>
            <a:r>
              <a:rPr lang="pl-PL" dirty="0"/>
              <a:t>, jeżeli cudzoziemiec </a:t>
            </a:r>
            <a:r>
              <a:rPr lang="pl-PL" b="1" dirty="0"/>
              <a:t>rozwiódł się w ciągu 2 lat od dnia, w którym udzielono mu zezwolenia na pobyt stały</a:t>
            </a:r>
            <a:r>
              <a:rPr lang="pl-PL" dirty="0"/>
              <a:t>.</a:t>
            </a:r>
          </a:p>
          <a:p>
            <a:r>
              <a:rPr lang="pl-PL" b="1" dirty="0"/>
              <a:t>Uwaga:</a:t>
            </a:r>
            <a:r>
              <a:rPr lang="pl-PL" dirty="0"/>
              <a:t> Zezwolenie na pobyt stały udzielone cudzoziemcowi polskiego pochodzenia zamierzającemu osiedlić się na terytorium Rzeczypospolitej Polskiej na stałe cofa się w przypadkach, o których mowa w punkcie 1, 3 lub 5;</a:t>
            </a:r>
          </a:p>
          <a:p>
            <a:r>
              <a:rPr lang="pl-PL" dirty="0"/>
              <a:t>Zezwolenie na pobyt stały udzielone cudzoziemcowi posiadającemu azyl cofa się w przypadku pozbawienia go azylu w Rzeczypospolitej Polskiej.</a:t>
            </a:r>
          </a:p>
        </p:txBody>
      </p:sp>
    </p:spTree>
    <p:extLst>
      <p:ext uri="{BB962C8B-B14F-4D97-AF65-F5344CB8AC3E}">
        <p14:creationId xmlns:p14="http://schemas.microsoft.com/office/powerpoint/2010/main" val="239017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CD3515-1D6E-4F29-AC80-94594F51D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15231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Obowiązek opuszczenia Polski po odmowie, umorzeniu albo cofnięciu zezwolenia na pobyt stały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9F12B3-E9F4-4AD6-B541-D659A4FAA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Cudzoziemiec jest obowiązany opuścić terytorium Rzeczypospolitej Polskiej </a:t>
            </a:r>
            <a:r>
              <a:rPr lang="pl-PL" b="1" dirty="0"/>
              <a:t>w terminie 30 dni od dnia,</a:t>
            </a:r>
            <a:r>
              <a:rPr lang="pl-PL" dirty="0"/>
              <a:t> w którym decyzja o odmowie udzielenia mu zezwolenia na pobyt stały, decyzja o umorzeniu postępowania w ww. sprawie lub decyzja o cofnięciu posiadanego przez niego zezwolenia </a:t>
            </a:r>
            <a:r>
              <a:rPr lang="pl-PL" b="1" dirty="0"/>
              <a:t>stała się ostateczna, </a:t>
            </a:r>
            <a:r>
              <a:rPr lang="pl-PL" dirty="0"/>
              <a:t>a w przypadku wydania decyzji </a:t>
            </a:r>
            <a:r>
              <a:rPr lang="pl-PL" b="1" dirty="0"/>
              <a:t>przez organ wyższego stopnia, od dnia, w którym decyzja ostateczna została cudzoziemcowi doręczona</a:t>
            </a:r>
            <a:r>
              <a:rPr lang="pl-PL" dirty="0"/>
              <a:t>, </a:t>
            </a:r>
            <a:r>
              <a:rPr lang="pl-PL" u="sng" dirty="0"/>
              <a:t>chyba że uprawniony jest on do dalszego pobytu na terytorium Polski na innej podstawie.</a:t>
            </a:r>
          </a:p>
        </p:txBody>
      </p:sp>
    </p:spTree>
    <p:extLst>
      <p:ext uri="{BB962C8B-B14F-4D97-AF65-F5344CB8AC3E}">
        <p14:creationId xmlns:p14="http://schemas.microsoft.com/office/powerpoint/2010/main" val="350163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7E474-EAAD-47F8-A09C-A9818359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latin typeface="Arial" panose="020B0604020202020204" pitchFamily="34" charset="0"/>
              </a:rPr>
              <a:t>Liczba osób, które w latach 2007-2018 złożyły wniosek o zezwolenie na osiedlenie się lub pobyt stały.</a:t>
            </a:r>
            <a:endParaRPr lang="pl-PL" dirty="0">
              <a:solidFill>
                <a:srgbClr val="EBEBEB"/>
              </a:solidFill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0827109-794C-42CC-B5C7-7160BA50B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763573"/>
              </p:ext>
            </p:extLst>
          </p:nvPr>
        </p:nvGraphicFramePr>
        <p:xfrm>
          <a:off x="1236519" y="2312168"/>
          <a:ext cx="9449787" cy="3163837"/>
        </p:xfrm>
        <a:graphic>
          <a:graphicData uri="http://schemas.openxmlformats.org/drawingml/2006/table">
            <a:tbl>
              <a:tblPr/>
              <a:tblGrid>
                <a:gridCol w="1626139">
                  <a:extLst>
                    <a:ext uri="{9D8B030D-6E8A-4147-A177-3AD203B41FA5}">
                      <a16:colId xmlns:a16="http://schemas.microsoft.com/office/drawing/2014/main" val="981554663"/>
                    </a:ext>
                  </a:extLst>
                </a:gridCol>
                <a:gridCol w="534472">
                  <a:extLst>
                    <a:ext uri="{9D8B030D-6E8A-4147-A177-3AD203B41FA5}">
                      <a16:colId xmlns:a16="http://schemas.microsoft.com/office/drawing/2014/main" val="3206965554"/>
                    </a:ext>
                  </a:extLst>
                </a:gridCol>
                <a:gridCol w="534472">
                  <a:extLst>
                    <a:ext uri="{9D8B030D-6E8A-4147-A177-3AD203B41FA5}">
                      <a16:colId xmlns:a16="http://schemas.microsoft.com/office/drawing/2014/main" val="1291823748"/>
                    </a:ext>
                  </a:extLst>
                </a:gridCol>
                <a:gridCol w="580481">
                  <a:extLst>
                    <a:ext uri="{9D8B030D-6E8A-4147-A177-3AD203B41FA5}">
                      <a16:colId xmlns:a16="http://schemas.microsoft.com/office/drawing/2014/main" val="975656606"/>
                    </a:ext>
                  </a:extLst>
                </a:gridCol>
                <a:gridCol w="580481">
                  <a:extLst>
                    <a:ext uri="{9D8B030D-6E8A-4147-A177-3AD203B41FA5}">
                      <a16:colId xmlns:a16="http://schemas.microsoft.com/office/drawing/2014/main" val="3321402181"/>
                    </a:ext>
                  </a:extLst>
                </a:gridCol>
                <a:gridCol w="580481">
                  <a:extLst>
                    <a:ext uri="{9D8B030D-6E8A-4147-A177-3AD203B41FA5}">
                      <a16:colId xmlns:a16="http://schemas.microsoft.com/office/drawing/2014/main" val="3553718747"/>
                    </a:ext>
                  </a:extLst>
                </a:gridCol>
                <a:gridCol w="580481">
                  <a:extLst>
                    <a:ext uri="{9D8B030D-6E8A-4147-A177-3AD203B41FA5}">
                      <a16:colId xmlns:a16="http://schemas.microsoft.com/office/drawing/2014/main" val="2285917388"/>
                    </a:ext>
                  </a:extLst>
                </a:gridCol>
                <a:gridCol w="580481">
                  <a:extLst>
                    <a:ext uri="{9D8B030D-6E8A-4147-A177-3AD203B41FA5}">
                      <a16:colId xmlns:a16="http://schemas.microsoft.com/office/drawing/2014/main" val="2777164763"/>
                    </a:ext>
                  </a:extLst>
                </a:gridCol>
                <a:gridCol w="580481">
                  <a:extLst>
                    <a:ext uri="{9D8B030D-6E8A-4147-A177-3AD203B41FA5}">
                      <a16:colId xmlns:a16="http://schemas.microsoft.com/office/drawing/2014/main" val="2880736886"/>
                    </a:ext>
                  </a:extLst>
                </a:gridCol>
                <a:gridCol w="672499">
                  <a:extLst>
                    <a:ext uri="{9D8B030D-6E8A-4147-A177-3AD203B41FA5}">
                      <a16:colId xmlns:a16="http://schemas.microsoft.com/office/drawing/2014/main" val="1618348209"/>
                    </a:ext>
                  </a:extLst>
                </a:gridCol>
                <a:gridCol w="672499">
                  <a:extLst>
                    <a:ext uri="{9D8B030D-6E8A-4147-A177-3AD203B41FA5}">
                      <a16:colId xmlns:a16="http://schemas.microsoft.com/office/drawing/2014/main" val="246808789"/>
                    </a:ext>
                  </a:extLst>
                </a:gridCol>
                <a:gridCol w="672499">
                  <a:extLst>
                    <a:ext uri="{9D8B030D-6E8A-4147-A177-3AD203B41FA5}">
                      <a16:colId xmlns:a16="http://schemas.microsoft.com/office/drawing/2014/main" val="2904473612"/>
                    </a:ext>
                  </a:extLst>
                </a:gridCol>
                <a:gridCol w="586772">
                  <a:extLst>
                    <a:ext uri="{9D8B030D-6E8A-4147-A177-3AD203B41FA5}">
                      <a16:colId xmlns:a16="http://schemas.microsoft.com/office/drawing/2014/main" val="3050254907"/>
                    </a:ext>
                  </a:extLst>
                </a:gridCol>
                <a:gridCol w="667549">
                  <a:extLst>
                    <a:ext uri="{9D8B030D-6E8A-4147-A177-3AD203B41FA5}">
                      <a16:colId xmlns:a16="http://schemas.microsoft.com/office/drawing/2014/main" val="2197303006"/>
                    </a:ext>
                  </a:extLst>
                </a:gridCol>
              </a:tblGrid>
              <a:tr h="435745">
                <a:tc gridSpan="12">
                  <a:txBody>
                    <a:bodyPr/>
                    <a:lstStyle/>
                    <a:p>
                      <a:pPr algn="l" fontAlgn="ctr"/>
                      <a:endParaRPr lang="pl-PL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025204"/>
                  </a:ext>
                </a:extLst>
              </a:tr>
              <a:tr h="24334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effectLst/>
                          <a:latin typeface="Arial" panose="020B0604020202020204" pitchFamily="34" charset="0"/>
                        </a:rPr>
                        <a:t>stan na dzień 1.03.2018</a:t>
                      </a:r>
                    </a:p>
                  </a:txBody>
                  <a:tcPr marL="12159" marR="12159" marT="121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940040"/>
                  </a:ext>
                </a:extLst>
              </a:tr>
              <a:tr h="268998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132618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OBYWATELSTWO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SUMA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78050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UKRAINA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2059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1725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1 534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1898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2 008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2 248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1 980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4 645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8 772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7 602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10 871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1 682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47024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934685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BIAŁORUŚ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728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708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731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799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1425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1691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2326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5 372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1 043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16963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37440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ROSJA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 dirty="0"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396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3902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00839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WIETNAM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12159" marR="12159" marT="12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1872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01782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ARMENIA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1135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07357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POZOSTAŁE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868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867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1 027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1 152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1 248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1 259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1 445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1 362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1 056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1 477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0" i="0" u="none" strike="noStrike"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12443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66683"/>
                  </a:ext>
                </a:extLst>
              </a:tr>
              <a:tr h="2433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OGÓŁEM: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3988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3890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3525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4 036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4 338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4 746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4 402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8 556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12 595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11 648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18 724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3 197</a:t>
                      </a:r>
                    </a:p>
                  </a:txBody>
                  <a:tcPr marL="12159" marR="12159" marT="12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effectLst/>
                          <a:latin typeface="Arial" panose="020B0604020202020204" pitchFamily="34" charset="0"/>
                        </a:rPr>
                        <a:t>83 645</a:t>
                      </a:r>
                    </a:p>
                  </a:txBody>
                  <a:tcPr marL="12159" marR="12159" marT="12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12070"/>
                  </a:ext>
                </a:extLst>
              </a:tr>
              <a:tr h="268998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59" marR="12159" marT="12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8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650F62-3829-4A67-9A62-DF218F89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Zezwolenie na pobyt stały art. 195 </a:t>
            </a:r>
            <a:r>
              <a:rPr lang="pl-PL" dirty="0" err="1"/>
              <a:t>u.o.c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956515-A141-4AD4-965A-94C24346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89909"/>
            <a:ext cx="9558073" cy="40316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u="sng" dirty="0"/>
              <a:t>Zezwolenia na pobyt stały udziela się cudzoziemcowi na czas </a:t>
            </a:r>
            <a:r>
              <a:rPr lang="pl-PL" b="1" u="sng" dirty="0">
                <a:solidFill>
                  <a:srgbClr val="FF0000"/>
                </a:solidFill>
              </a:rPr>
              <a:t>nieoznaczony</a:t>
            </a:r>
            <a:r>
              <a:rPr lang="pl-PL" b="1" u="sng" dirty="0"/>
              <a:t>, na jego wniosek, jeżeli</a:t>
            </a:r>
          </a:p>
          <a:p>
            <a:r>
              <a:rPr lang="pl-PL" dirty="0"/>
              <a:t>jest </a:t>
            </a:r>
            <a:r>
              <a:rPr lang="pl-PL" b="1" dirty="0"/>
              <a:t>dzieckiem cudzoziemca</a:t>
            </a:r>
            <a:r>
              <a:rPr lang="pl-PL" dirty="0"/>
              <a:t>, który to ma  w Polsce </a:t>
            </a:r>
            <a:r>
              <a:rPr lang="pl-PL" b="1" dirty="0"/>
              <a:t>zezwolenie na pobyt stały lub zezwolenie na pobyt rezydenta długoterminowego UE </a:t>
            </a:r>
            <a:r>
              <a:rPr lang="pl-PL" dirty="0"/>
              <a:t>i jest pod jego opieką rodzicielską, i który:</a:t>
            </a:r>
          </a:p>
          <a:p>
            <a:pPr marL="0" indent="0">
              <a:buNone/>
            </a:pPr>
            <a:r>
              <a:rPr lang="pl-PL" dirty="0"/>
              <a:t>a). urodził się  już po tym, jak jego  rodzic otrzymał w Polsce zezwolenie na pobyt stały lub zezwolenie na pobyt rezydenta długoterminowego UE lub</a:t>
            </a:r>
          </a:p>
          <a:p>
            <a:pPr marL="0" indent="0">
              <a:buNone/>
            </a:pPr>
            <a:r>
              <a:rPr lang="pl-PL" dirty="0"/>
              <a:t>b). urodził się w okresie ważności zezwolenia na pobyt czasowy posiadanego przez jego rodzica,</a:t>
            </a:r>
          </a:p>
          <a:p>
            <a:r>
              <a:rPr lang="pl-PL" dirty="0"/>
              <a:t>jest </a:t>
            </a:r>
            <a:r>
              <a:rPr lang="pl-PL" b="1" dirty="0"/>
              <a:t>dzieckiem</a:t>
            </a:r>
            <a:r>
              <a:rPr lang="pl-PL" dirty="0"/>
              <a:t> </a:t>
            </a:r>
            <a:r>
              <a:rPr lang="pl-PL" b="1" dirty="0"/>
              <a:t>obywatela polskiego i pozostaje pod jego opieką rodzicielską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dirty="0"/>
              <a:t>Zgodnie z art. 34 ust. 1 Konstytucji obywatelstwo polskie nabywa się przez urodzenie, jeżeli rodzice/jedne z rodziców posiada/ją obywatelstwo polskie. Zgodnie natomiast z art. 34 ust. 2 Konstytucji RP, utrata obywatelstwa polskiego może nastąpić tylko przez zrzeczenie się go. Wobec czego powyższa przesłanka ma zastosowanie, gdy rodzic cudzoziemca, posiadający władzę rodzicielską, zrzekł się w jego imieniu obywatelstwa polskiego.</a:t>
            </a:r>
          </a:p>
          <a:p>
            <a:r>
              <a:rPr lang="pl-PL" dirty="0"/>
              <a:t>jest osobą </a:t>
            </a:r>
            <a:r>
              <a:rPr lang="pl-PL" b="1" dirty="0"/>
              <a:t>polskiego pochodzenia i zamierza osiedlić się w Polsce na stałe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 czyli deklaruje narodowość polską i co najmniej jedno z jej rodziców lub dziadków albo oboje pradziadków było polskiej narodowości oraz wykazuje swój związek z polskością poprzez pielęgnowanie polskiej mowy i tradycji bądź posiadała w przeszłości polskie obywatelstwo. [</a:t>
            </a:r>
            <a:r>
              <a:rPr lang="pl-PL" dirty="0"/>
              <a:t>WSA w wyroku z 10.05.2017 r., IV SA/</a:t>
            </a:r>
            <a:r>
              <a:rPr lang="pl-PL" dirty="0" err="1"/>
              <a:t>Wa</a:t>
            </a:r>
            <a:r>
              <a:rPr lang="pl-PL" dirty="0"/>
              <a:t> 200/17] Stwierdzenie czy powyższa przesłanka ma zastosowanie ustala wojewoda podczas przesłuchania wnioskującego w charakterze strony.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E7A5947-F8DA-4363-94DE-A04F76489DE1}"/>
              </a:ext>
            </a:extLst>
          </p:cNvPr>
          <p:cNvSpPr txBox="1"/>
          <p:nvPr/>
        </p:nvSpPr>
        <p:spPr>
          <a:xfrm>
            <a:off x="5637068" y="296660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028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E5115B-63D2-4C5C-A47A-2506CB7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>
                <a:latin typeface="Arial" panose="020B0604020202020204" pitchFamily="34" charset="0"/>
              </a:rPr>
              <a:t>Liczba osób, którym wojewodowie w latach 2007 - 2018 udzielili zezwolenia na osiedlenie się lub pobyt stały</a:t>
            </a:r>
            <a:endParaRPr lang="pl-PL" dirty="0">
              <a:solidFill>
                <a:srgbClr val="EBEBEB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806156F-0042-42D5-99B2-0BD745740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34246"/>
              </p:ext>
            </p:extLst>
          </p:nvPr>
        </p:nvGraphicFramePr>
        <p:xfrm>
          <a:off x="1154954" y="2251529"/>
          <a:ext cx="10028764" cy="3041491"/>
        </p:xfrm>
        <a:graphic>
          <a:graphicData uri="http://schemas.openxmlformats.org/drawingml/2006/table">
            <a:tbl>
              <a:tblPr/>
              <a:tblGrid>
                <a:gridCol w="1688595">
                  <a:extLst>
                    <a:ext uri="{9D8B030D-6E8A-4147-A177-3AD203B41FA5}">
                      <a16:colId xmlns:a16="http://schemas.microsoft.com/office/drawing/2014/main" val="2640799904"/>
                    </a:ext>
                  </a:extLst>
                </a:gridCol>
                <a:gridCol w="551538">
                  <a:extLst>
                    <a:ext uri="{9D8B030D-6E8A-4147-A177-3AD203B41FA5}">
                      <a16:colId xmlns:a16="http://schemas.microsoft.com/office/drawing/2014/main" val="1437004994"/>
                    </a:ext>
                  </a:extLst>
                </a:gridCol>
                <a:gridCol w="551538">
                  <a:extLst>
                    <a:ext uri="{9D8B030D-6E8A-4147-A177-3AD203B41FA5}">
                      <a16:colId xmlns:a16="http://schemas.microsoft.com/office/drawing/2014/main" val="186961632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2126885146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4264777354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2173115269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2327480209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4227097440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3909940335"/>
                    </a:ext>
                  </a:extLst>
                </a:gridCol>
                <a:gridCol w="599460">
                  <a:extLst>
                    <a:ext uri="{9D8B030D-6E8A-4147-A177-3AD203B41FA5}">
                      <a16:colId xmlns:a16="http://schemas.microsoft.com/office/drawing/2014/main" val="2742522554"/>
                    </a:ext>
                  </a:extLst>
                </a:gridCol>
                <a:gridCol w="602949">
                  <a:extLst>
                    <a:ext uri="{9D8B030D-6E8A-4147-A177-3AD203B41FA5}">
                      <a16:colId xmlns:a16="http://schemas.microsoft.com/office/drawing/2014/main" val="905034066"/>
                    </a:ext>
                  </a:extLst>
                </a:gridCol>
                <a:gridCol w="695304">
                  <a:extLst>
                    <a:ext uri="{9D8B030D-6E8A-4147-A177-3AD203B41FA5}">
                      <a16:colId xmlns:a16="http://schemas.microsoft.com/office/drawing/2014/main" val="18357205"/>
                    </a:ext>
                  </a:extLst>
                </a:gridCol>
                <a:gridCol w="602949">
                  <a:extLst>
                    <a:ext uri="{9D8B030D-6E8A-4147-A177-3AD203B41FA5}">
                      <a16:colId xmlns:a16="http://schemas.microsoft.com/office/drawing/2014/main" val="2388004721"/>
                    </a:ext>
                  </a:extLst>
                </a:gridCol>
                <a:gridCol w="695304">
                  <a:extLst>
                    <a:ext uri="{9D8B030D-6E8A-4147-A177-3AD203B41FA5}">
                      <a16:colId xmlns:a16="http://schemas.microsoft.com/office/drawing/2014/main" val="907311890"/>
                    </a:ext>
                  </a:extLst>
                </a:gridCol>
                <a:gridCol w="444367">
                  <a:extLst>
                    <a:ext uri="{9D8B030D-6E8A-4147-A177-3AD203B41FA5}">
                      <a16:colId xmlns:a16="http://schemas.microsoft.com/office/drawing/2014/main" val="1438888931"/>
                    </a:ext>
                  </a:extLst>
                </a:gridCol>
              </a:tblGrid>
              <a:tr h="462119">
                <a:tc gridSpan="13">
                  <a:txBody>
                    <a:bodyPr/>
                    <a:lstStyle/>
                    <a:p>
                      <a:pPr algn="l" fontAlgn="ctr"/>
                      <a:endParaRPr lang="pl-PL" sz="1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95137"/>
                  </a:ext>
                </a:extLst>
              </a:tr>
              <a:tr h="261416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 dirty="0">
                          <a:effectLst/>
                          <a:latin typeface="Arial" panose="020B0604020202020204" pitchFamily="34" charset="0"/>
                        </a:rPr>
                        <a:t>stan na dzień 1.03.2018</a:t>
                      </a: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000967"/>
                  </a:ext>
                </a:extLst>
              </a:tr>
              <a:tr h="226628"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450230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OBYWATELSTWO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SUMA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811584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UKRAINA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1609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1685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1 280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1566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1 690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1 642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1 694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3 484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6 714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5 920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7 869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1 216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36369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425526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BIAŁORUŚ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567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627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692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629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1147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1388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1628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3 835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691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13112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690598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ROSJA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349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451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3036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864793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WIETNAM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12544" marR="12544" marT="12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1648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120129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ARMENIA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920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701041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POZOSTAŁE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767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663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796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1 019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1 030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1 009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1 204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1 134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938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917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0" i="0" u="none" strike="noStrike"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9985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781215"/>
                  </a:ext>
                </a:extLst>
              </a:tr>
              <a:tr h="2614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OGÓŁEM: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3124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3625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2936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3 363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3 733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3 699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3 660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6 660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9 856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9 059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13 307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2 247</a:t>
                      </a:r>
                    </a:p>
                  </a:txBody>
                  <a:tcPr marL="12544" marR="12544" marT="12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effectLst/>
                          <a:latin typeface="Arial" panose="020B0604020202020204" pitchFamily="34" charset="0"/>
                        </a:rPr>
                        <a:t>65 269</a:t>
                      </a:r>
                    </a:p>
                  </a:txBody>
                  <a:tcPr marL="12544" marR="12544" marT="125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44" marR="12544" marT="125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71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64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900FFD-82D7-45EC-A382-52FAD5607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ZEZWOLENIE NA POBYT REZYDENTA DŁUGOTERMINOWEGO UE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0DE3418-0A26-4851-B11B-7B79E4CD3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031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D22BD-2879-4F16-87D8-7CB6F2B5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Dyrektywa Rady </a:t>
            </a:r>
            <a:r>
              <a:rPr lang="pl-PL" u="sng" dirty="0"/>
              <a:t>2003/109/WE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EFBF61-A364-402F-BA10-462986A76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Przepisy ustawy o cudzoziemcach w zakresie regulującym zezwolenie na pobyt rezydenta długoterminowego UE są efektem implementacji dyrektywy Rady </a:t>
            </a:r>
            <a:r>
              <a:rPr lang="pl-PL" u="sng" dirty="0">
                <a:hlinkClick r:id="rId2"/>
              </a:rPr>
              <a:t>2003/109/WE</a:t>
            </a:r>
            <a:endParaRPr lang="pl-PL" dirty="0"/>
          </a:p>
          <a:p>
            <a:r>
              <a:rPr lang="pl-PL" dirty="0"/>
              <a:t>Dyrektywa </a:t>
            </a:r>
            <a:r>
              <a:rPr lang="pl-PL" u="sng" dirty="0">
                <a:hlinkClick r:id="rId2"/>
              </a:rPr>
              <a:t>2003/109/WE</a:t>
            </a:r>
            <a:r>
              <a:rPr lang="pl-PL" dirty="0"/>
              <a:t> określiła warunki przyznawania i cofania statusu rezydenta długoterminowego udzielanego przez państwo członkowskie obywatelom państw trzecich legalnie zamieszkującym na jego terytorium, jak również prawa związane z tym statusem, a także warunki zamieszkania w państwach członkowskich innych niż to, które przyznało status rezydenta długoterminowego dla obywateli państw trzecich korzystających z tego statusu. </a:t>
            </a:r>
          </a:p>
          <a:p>
            <a:r>
              <a:rPr lang="pl-PL" dirty="0"/>
              <a:t>W piśmiennictwie, wskazując na znaczenie dyrektywy </a:t>
            </a:r>
            <a:r>
              <a:rPr lang="pl-PL" u="sng" dirty="0">
                <a:hlinkClick r:id="rId2"/>
              </a:rPr>
              <a:t>2003/109/WE</a:t>
            </a:r>
            <a:r>
              <a:rPr lang="pl-PL" dirty="0"/>
              <a:t>, polegające na przyznaniu obywatelom państw trzecich w szerokim zakresie pewności zamieszkania, równego traktowania i swobody przemieszczania się, zwraca się przy tym uwagę na powinność interpretowania wszystkich dwuznaczności na korzyść rezydenta długoterminowego i jego rodziny</a:t>
            </a:r>
          </a:p>
          <a:p>
            <a:r>
              <a:rPr lang="pl-PL" dirty="0"/>
              <a:t>Koncepcja statusu rezydenta długoterminowego UE jest konsekwencją utworzenia obywatelstwa Unii Europejskiej.</a:t>
            </a:r>
          </a:p>
        </p:txBody>
      </p:sp>
    </p:spTree>
    <p:extLst>
      <p:ext uri="{BB962C8B-B14F-4D97-AF65-F5344CB8AC3E}">
        <p14:creationId xmlns:p14="http://schemas.microsoft.com/office/powerpoint/2010/main" val="201752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C000C-C2BD-4FF5-B309-4D2D6366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nieuprawnione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163563-ADCE-4014-A960-4D3A1DDA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Wydawanie zezwoleń na pobyt rezydenta długoterminowego UE nie dotyczy: </a:t>
            </a:r>
          </a:p>
          <a:p>
            <a:pPr marL="0" indent="0">
              <a:buNone/>
            </a:pPr>
            <a:r>
              <a:rPr lang="pl-PL" dirty="0"/>
              <a:t>a. obywateli państw członkowskich Unii Europejskiej, </a:t>
            </a:r>
          </a:p>
          <a:p>
            <a:pPr marL="0" indent="0">
              <a:buNone/>
            </a:pPr>
            <a:r>
              <a:rPr lang="pl-PL" dirty="0"/>
              <a:t>b. państw członkowskich Europejskiego Porozumienia o Wolnym Handlu 	(EFTA) – </a:t>
            </a:r>
          </a:p>
          <a:p>
            <a:pPr marL="0" indent="0">
              <a:buNone/>
            </a:pPr>
            <a:r>
              <a:rPr lang="pl-PL" dirty="0"/>
              <a:t>c. stron umowy o Europejskim Obszarze Gospodarczym (Norwegia, Islandia, 	Lichtenstein) lub </a:t>
            </a:r>
          </a:p>
          <a:p>
            <a:pPr marL="0" indent="0">
              <a:buNone/>
            </a:pPr>
            <a:r>
              <a:rPr lang="pl-PL" dirty="0"/>
              <a:t>d. Konfederacji Szwajcarskiej oraz ich rodzin.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*Przypomnienie! Uzyskanie statusu rezydenta długoterminowego UE w jednym z krajów członkowskich Unii Europejskiej stanowi podstawę do udzielenia cudzoziemcowi zezwolenia na pobyt czasowy na terytorium Polski.</a:t>
            </a:r>
          </a:p>
        </p:txBody>
      </p:sp>
    </p:spTree>
    <p:extLst>
      <p:ext uri="{BB962C8B-B14F-4D97-AF65-F5344CB8AC3E}">
        <p14:creationId xmlns:p14="http://schemas.microsoft.com/office/powerpoint/2010/main" val="342592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B5798E-FF57-401D-8BE2-F6A25764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podstawowe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21E22-751C-454C-B5D3-E33B2EB7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3886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Organ właściwy do wydania zezwolenia- wojewoda właściwy ze względu na miejsce pobytu cudzoziemca. </a:t>
            </a:r>
          </a:p>
          <a:p>
            <a:r>
              <a:rPr lang="pl-PL" dirty="0"/>
              <a:t>Odwołanie od decyzji wydanej w pierwszej instancji przez wojewodę- do Szefa Urzędu do Spraw Cudzoziemców.</a:t>
            </a:r>
          </a:p>
          <a:p>
            <a:r>
              <a:rPr lang="pl-PL" dirty="0"/>
              <a:t>Wydawane na wniosek złożony najpóźniej w ostatnim dniu legalnego pobytu. </a:t>
            </a:r>
          </a:p>
          <a:p>
            <a:r>
              <a:rPr lang="pl-PL" b="1" dirty="0"/>
              <a:t>Karta pobytu </a:t>
            </a:r>
            <a:r>
              <a:rPr lang="pl-PL" dirty="0"/>
              <a:t>wydana cudzoziemcowi, który uzyskał zezwolenie na pobyt rezydenta długoterminowego UE jest </a:t>
            </a:r>
            <a:r>
              <a:rPr lang="pl-PL" b="1" dirty="0"/>
              <a:t>ważna pięć lat- </a:t>
            </a:r>
            <a:r>
              <a:rPr lang="pl-PL" dirty="0"/>
              <a:t>obowiązek wymiany. Cudzoziemiec obowiązany jest odebrać kartę pobytu osobiście.</a:t>
            </a:r>
          </a:p>
          <a:p>
            <a:r>
              <a:rPr lang="pl-PL" b="1" dirty="0"/>
              <a:t>Zezwolenie na pobyt rezydenta długoterminowego UE wygasa z mocy prawa z dniem nabycia obywatelstwa polskiego.</a:t>
            </a:r>
          </a:p>
          <a:p>
            <a:r>
              <a:rPr lang="pl-PL" dirty="0"/>
              <a:t>Cudzoziemiec </a:t>
            </a:r>
            <a:r>
              <a:rPr lang="pl-PL" b="1" dirty="0"/>
              <a:t>posiadający zezwolenie na pobyt rezydenta długoterminowego UE </a:t>
            </a:r>
            <a:r>
              <a:rPr lang="pl-PL" dirty="0"/>
              <a:t>może w Polsce </a:t>
            </a:r>
            <a:r>
              <a:rPr lang="pl-PL" b="1" dirty="0"/>
              <a:t>pracować oraz prowadzić działalność gospodarczą na równych zasadach z obywatelami polskimi.</a:t>
            </a:r>
          </a:p>
          <a:p>
            <a:r>
              <a:rPr lang="pl-PL" dirty="0"/>
              <a:t>W konsekwencji status cudzoziemca-rezydenta długoterminowego UE różni się od statusu obywatela wyłącznie brakiem uprawnień politycznych.</a:t>
            </a:r>
            <a:br>
              <a:rPr lang="pl-PL" b="1" dirty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9835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8B0437-E1A9-4782-8421-35823E99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Komu i na jaki okres?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905D2B-83B8-4CB7-9B66-8A8902AA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Cudzoziemcowi, który przebywa na terytorium Rzeczypospolitej Polskiej legalnie i </a:t>
            </a:r>
            <a:r>
              <a:rPr lang="pl-PL" b="1" dirty="0"/>
              <a:t>nieprzerwanie co najmniej przez 5 lat </a:t>
            </a:r>
            <a:r>
              <a:rPr lang="pl-PL" dirty="0"/>
              <a:t>bezpośrednio przed złożeniem wniosku o udzielenie tego zezwolenia i spełnia łącznie następujące warunki:</a:t>
            </a:r>
          </a:p>
          <a:p>
            <a:pPr algn="just">
              <a:buFont typeface="+mj-lt"/>
              <a:buAutoNum type="arabicPeriod"/>
            </a:pPr>
            <a:r>
              <a:rPr lang="pl-PL" dirty="0"/>
              <a:t>posiada źródło </a:t>
            </a:r>
            <a:r>
              <a:rPr lang="pl-PL" b="1" dirty="0"/>
              <a:t>stabilnego i regularnego dochodu</a:t>
            </a:r>
            <a:r>
              <a:rPr lang="pl-PL" dirty="0"/>
              <a:t> wystarczającego na pokrycie kosztów utrzymania siebie i członków rodziny pozostających na jego utrzymaniu;</a:t>
            </a:r>
          </a:p>
          <a:p>
            <a:pPr algn="just">
              <a:buFont typeface="+mj-lt"/>
              <a:buAutoNum type="arabicPeriod"/>
            </a:pPr>
            <a:r>
              <a:rPr lang="pl-PL" dirty="0"/>
              <a:t>posiada</a:t>
            </a:r>
            <a:r>
              <a:rPr lang="pl-PL" b="1" dirty="0"/>
              <a:t> ubezpieczenie zdrowotne</a:t>
            </a:r>
            <a:r>
              <a:rPr lang="pl-PL" dirty="0"/>
              <a:t> w rozumieniu ustawy z dnia 27 sierpnia 2004 r. o świadczeniach opieki zdrowotnej finansowanych ze środków publicznych lub potwierdzenie pokrycia przez ubezpieczyciela kosztów leczenia na terytorium Rzeczypospolitej Polskiej.</a:t>
            </a:r>
          </a:p>
          <a:p>
            <a:pPr algn="just">
              <a:buFont typeface="+mj-lt"/>
              <a:buAutoNum type="arabicPeriod"/>
            </a:pPr>
            <a:r>
              <a:rPr lang="pl-PL" dirty="0"/>
              <a:t>posiada potwierdzoną</a:t>
            </a:r>
            <a:r>
              <a:rPr lang="pl-PL" b="1" dirty="0"/>
              <a:t> znajomość języka polskiego</a:t>
            </a:r>
            <a:r>
              <a:rPr lang="pl-PL" dirty="0"/>
              <a:t>.</a:t>
            </a:r>
          </a:p>
          <a:p>
            <a:pPr algn="just"/>
            <a:r>
              <a:rPr lang="pl-PL" b="1" dirty="0"/>
              <a:t>Zezwolenie to udzielane jest na czas nieoznaczony.</a:t>
            </a:r>
          </a:p>
          <a:p>
            <a:pPr algn="just"/>
            <a:r>
              <a:rPr lang="pl-PL" dirty="0"/>
              <a:t>Decyzja związana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985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FB71D-536C-43EF-8FAD-30FC0F1F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„Posiada dochód” ; „znajomość języka polskiego”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B29CAB-967B-41B3-B617-ED3F92755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O ile osiągany </a:t>
            </a:r>
            <a:r>
              <a:rPr lang="pl-PL" b="1" dirty="0"/>
              <a:t>dochód</a:t>
            </a:r>
            <a:r>
              <a:rPr lang="pl-PL" dirty="0"/>
              <a:t> </a:t>
            </a:r>
            <a:r>
              <a:rPr lang="pl-PL" b="1" dirty="0"/>
              <a:t>jest wyższy od dochód uprawniający do świadczeń pieniężnych z pomocy społecznej </a:t>
            </a:r>
            <a:r>
              <a:rPr lang="pl-PL" dirty="0"/>
              <a:t>określonych w </a:t>
            </a:r>
            <a:r>
              <a:rPr lang="pl-PL" dirty="0" err="1"/>
              <a:t>w</a:t>
            </a:r>
            <a:r>
              <a:rPr lang="pl-PL" dirty="0"/>
              <a:t> ustawie z dnia 12 marca 2004 r. o pomocy społecznej (Dz.U. z 2018 r. poz. 1508 i 1693 ), </a:t>
            </a:r>
            <a:r>
              <a:rPr lang="pl-PL" u="sng" dirty="0"/>
              <a:t>w odniesieniu do cudzoziemca oraz każdego członka rodziny pozostającego na jego utrzymaniu.</a:t>
            </a:r>
          </a:p>
          <a:p>
            <a:r>
              <a:rPr lang="pl-PL" dirty="0"/>
              <a:t>Znajomość języka polskiego, potwierdzana się jednym z dokumentów:</a:t>
            </a:r>
          </a:p>
          <a:p>
            <a:pPr marL="0" indent="0">
              <a:buNone/>
            </a:pPr>
            <a:r>
              <a:rPr lang="pl-PL" dirty="0"/>
              <a:t>1) certyfikat znajomości języka polskiego, wydawany przez Państwową Komisję do spraw Poświadczania Znajomości Języka Polskiego jako Obcego – co najmniej B1.</a:t>
            </a:r>
          </a:p>
          <a:p>
            <a:pPr marL="0" indent="0">
              <a:buNone/>
            </a:pPr>
            <a:r>
              <a:rPr lang="pl-PL" dirty="0"/>
              <a:t>2) świadectwem ukończenia w Rzeczypospolitej Polskiej szkoły lub uczelni z wykładowym językiem polskim; </a:t>
            </a:r>
          </a:p>
          <a:p>
            <a:pPr marL="0" indent="0">
              <a:buNone/>
            </a:pPr>
            <a:r>
              <a:rPr lang="pl-PL" dirty="0"/>
              <a:t>3) świadectwem ukończenia szkoły lub uczelni z wykładowym językiem polskim za granicą, </a:t>
            </a:r>
          </a:p>
          <a:p>
            <a:r>
              <a:rPr lang="pl-PL" dirty="0"/>
              <a:t>Wymogu znajomości języka polskiego nie stosuje się do małoletniego cudzoziemca, który do dnia złożenia wniosku o udzielenie zezwolenia na pobyt rezydenta długoterminowego UE nie ukończył 16. roku życia.</a:t>
            </a:r>
          </a:p>
          <a:p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3502418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08609-E822-4FBA-8993-C2711C94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20519" cy="706964"/>
          </a:xfrm>
        </p:spPr>
        <p:txBody>
          <a:bodyPr/>
          <a:lstStyle/>
          <a:p>
            <a:r>
              <a:rPr lang="pl-PL" dirty="0"/>
              <a:t>Do pięcioletniego okresu pobytu na terytorium Rzeczypospolitej Polskiej </a:t>
            </a:r>
            <a:r>
              <a:rPr lang="pl-PL" b="1" dirty="0">
                <a:solidFill>
                  <a:srgbClr val="FF0000"/>
                </a:solidFill>
              </a:rPr>
              <a:t>zalicza</a:t>
            </a:r>
            <a:r>
              <a:rPr lang="pl-PL" dirty="0"/>
              <a:t> się: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5D126-B5F4-494C-89E5-8BE346BBB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Łączny </a:t>
            </a:r>
            <a:r>
              <a:rPr lang="pl-PL" b="1" dirty="0"/>
              <a:t>okres legalnego pobytu na terytorium Unii Europejskiej- co najmniej przez 5 lat </a:t>
            </a:r>
            <a:r>
              <a:rPr lang="pl-PL" dirty="0"/>
              <a:t>na podstawie wydanego przez państwo członkowskie Unii Europejskiej dokumentu pobytowego z adnotacją „</a:t>
            </a:r>
            <a:r>
              <a:rPr lang="pl-PL" u="sng" dirty="0"/>
              <a:t>Niebieska Karta UE” (Zezwolenie na pobyt czasowy w celu wykonywania pracy w zawodzie wymagającym wysokich kwalifikacji), </a:t>
            </a:r>
            <a:r>
              <a:rPr lang="pl-PL" b="1" dirty="0"/>
              <a:t>w tym na terytorium Rzeczypospolitej Polskiej - co najmniej przez 2 lata bezpośrednio przed złożeniem wniosku</a:t>
            </a:r>
            <a:r>
              <a:rPr lang="pl-PL" dirty="0"/>
              <a:t> o udzielenie zezwolenia na pobyt rezydenta długoterminowego UE </a:t>
            </a:r>
            <a:r>
              <a:rPr lang="pl-PL" b="1" dirty="0"/>
              <a:t>na podstawie zezwolenia na pobyt czasowy w celu wykonywania pracy w zawodzie wymagającym wysokich kwalifikacji;</a:t>
            </a:r>
          </a:p>
          <a:p>
            <a:r>
              <a:rPr lang="pl-PL" dirty="0"/>
              <a:t>cały okres pobytu na terytorium Rzeczypospolitej Polskiej w toku postępowania w sprawie nadania statusu uchodźcy, jeżeli przekroczył on 18 miesięcy;</a:t>
            </a:r>
          </a:p>
          <a:p>
            <a:r>
              <a:rPr lang="pl-PL" b="1" dirty="0"/>
              <a:t>połowę okresu </a:t>
            </a:r>
            <a:r>
              <a:rPr lang="pl-PL" dirty="0"/>
              <a:t>pobytu na terytorium Rzeczypospolitej Polskiej - w przypadku cudzoziemca przebywającego na terytorium Rzeczypospolitej Polskiej:</a:t>
            </a:r>
          </a:p>
          <a:p>
            <a:pPr lvl="1"/>
            <a:r>
              <a:rPr lang="pl-PL" dirty="0"/>
              <a:t>na podstawie wizy wydanej w celu studiów lub szkolenia zawodowego, lub</a:t>
            </a:r>
          </a:p>
          <a:p>
            <a:pPr lvl="1"/>
            <a:r>
              <a:rPr lang="pl-PL" dirty="0"/>
              <a:t>na podstawie zezwolenia na pobyt czasowy w celu kształcenia się na studiach lub w celu szkolenia zawodowego, lub</a:t>
            </a:r>
          </a:p>
          <a:p>
            <a:pPr lvl="1"/>
            <a:r>
              <a:rPr lang="pl-PL" dirty="0"/>
              <a:t>w toku postępowania w sprawie nadania statusu uchodźcy.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D50F9-96D8-4216-879B-4D8C3BB3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23091" cy="706964"/>
          </a:xfrm>
        </p:spPr>
        <p:txBody>
          <a:bodyPr/>
          <a:lstStyle/>
          <a:p>
            <a:r>
              <a:rPr lang="pl-PL" dirty="0"/>
              <a:t>Do pięcioletniego okresu, o którym mowa powyżej </a:t>
            </a:r>
            <a:r>
              <a:rPr lang="pl-PL" b="1" dirty="0">
                <a:solidFill>
                  <a:srgbClr val="FF0000"/>
                </a:solidFill>
              </a:rPr>
              <a:t>nie zalicza </a:t>
            </a:r>
            <a:r>
              <a:rPr lang="pl-PL" dirty="0"/>
              <a:t>się pobytu cudzoziemca: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7A0CE5-1922-4E2B-B5F3-42B812E4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0691"/>
            <a:ext cx="9703546" cy="4000499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pl-PL" dirty="0"/>
              <a:t>będącego pracownikiem delegowanym przez usługodawcę w celu transgranicznego świadczenia usług lub będącego usługodawcą świadczącym usługi transgraniczne;</a:t>
            </a:r>
          </a:p>
          <a:p>
            <a:pPr>
              <a:buFont typeface="+mj-lt"/>
              <a:buAutoNum type="arabicPeriod"/>
            </a:pPr>
            <a:r>
              <a:rPr lang="pl-PL" dirty="0"/>
              <a:t>przebywającego na terytorium Polski na podstawie </a:t>
            </a:r>
            <a:r>
              <a:rPr lang="pl-PL" b="1" dirty="0"/>
              <a:t>wizy </a:t>
            </a:r>
            <a:r>
              <a:rPr lang="pl-PL" b="1" dirty="0" err="1"/>
              <a:t>Schengen</a:t>
            </a:r>
            <a:r>
              <a:rPr lang="pl-PL" b="1" dirty="0"/>
              <a:t> upoważniającej tylko do wjazdu na terytorium Rzeczypospolitej </a:t>
            </a:r>
            <a:r>
              <a:rPr lang="pl-PL" dirty="0"/>
              <a:t>Polskiej i pobytu na tym terytorium wydanej w celu, </a:t>
            </a:r>
            <a:r>
              <a:rPr lang="pl-PL" b="1" dirty="0"/>
              <a:t>przyjazdu ze względów humanitarnych</a:t>
            </a:r>
            <a:r>
              <a:rPr lang="pl-PL" dirty="0"/>
              <a:t>, </a:t>
            </a:r>
            <a:r>
              <a:rPr lang="pl-PL" b="1" dirty="0"/>
              <a:t>z uwagi na interes państwa lub zobowiązania międzynarodowe, </a:t>
            </a:r>
            <a:r>
              <a:rPr lang="pl-PL" dirty="0"/>
              <a:t>lub;</a:t>
            </a:r>
          </a:p>
          <a:p>
            <a:pPr>
              <a:buFont typeface="+mj-lt"/>
              <a:buAutoNum type="arabicPeriod"/>
            </a:pPr>
            <a:r>
              <a:rPr lang="pl-PL" dirty="0"/>
              <a:t>w </a:t>
            </a:r>
            <a:r>
              <a:rPr lang="pl-PL" b="1" dirty="0"/>
              <a:t>okresie jego nauki </a:t>
            </a:r>
            <a:r>
              <a:rPr lang="pl-PL" dirty="0"/>
              <a:t>na terytorium Polski (poza okresem wskazanym na poprzednim slajdzie czyli okresy nauki w przedszkolu, szkole podstawowej i ponadpodstawowej);</a:t>
            </a:r>
          </a:p>
          <a:p>
            <a:pPr>
              <a:buFont typeface="+mj-lt"/>
              <a:buAutoNum type="arabicPeriod"/>
            </a:pPr>
            <a:r>
              <a:rPr lang="pl-PL" dirty="0"/>
              <a:t>który </a:t>
            </a:r>
            <a:r>
              <a:rPr lang="pl-PL" b="1" dirty="0"/>
              <a:t>został zobowiązany do powrotu </a:t>
            </a:r>
            <a:r>
              <a:rPr lang="pl-PL" dirty="0"/>
              <a:t>i nie</a:t>
            </a:r>
            <a:r>
              <a:rPr lang="pl-PL" b="1" dirty="0"/>
              <a:t> upłynął jeszcze termin dobrowolnego powrotu </a:t>
            </a:r>
            <a:r>
              <a:rPr lang="pl-PL" dirty="0"/>
              <a:t>określony w decyzji w tej sprawie, także w przypadku przedłużenia tego terminu;</a:t>
            </a:r>
          </a:p>
          <a:p>
            <a:pPr>
              <a:buFont typeface="+mj-lt"/>
              <a:buAutoNum type="arabicPeriod"/>
            </a:pPr>
            <a:r>
              <a:rPr lang="pl-PL" dirty="0"/>
              <a:t>który jest </a:t>
            </a:r>
            <a:r>
              <a:rPr lang="pl-PL" b="1" dirty="0"/>
              <a:t>obowiązany opuścić terytorium Polski</a:t>
            </a:r>
            <a:r>
              <a:rPr lang="pl-PL" dirty="0"/>
              <a:t> w przypadku odmowy udzielenia lub cofnięcia zezwolenia pobytowego, bądź w przypadku odmowy udzielania lub cofnięcia ochrony międzynarodowej, lub</a:t>
            </a:r>
          </a:p>
          <a:p>
            <a:pPr>
              <a:buFont typeface="+mj-lt"/>
              <a:buAutoNum type="arabicPeriod"/>
            </a:pPr>
            <a:r>
              <a:rPr lang="pl-PL" dirty="0"/>
              <a:t>będącego </a:t>
            </a:r>
            <a:r>
              <a:rPr lang="pl-PL" b="1" dirty="0"/>
              <a:t>członkiem misji dyplomatycznej lub urzędu konsularnego państwa obcego </a:t>
            </a:r>
            <a:r>
              <a:rPr lang="pl-PL" dirty="0"/>
              <a:t>lub inną osobą zrównaną z nimi na podstawie ustaw, umów międzynarodowych lub powszechnie ustalonych zwyczajów międzynarodowych;</a:t>
            </a:r>
          </a:p>
          <a:p>
            <a:pPr>
              <a:buFont typeface="+mj-lt"/>
              <a:buAutoNum type="arabicPeriod"/>
            </a:pPr>
            <a:r>
              <a:rPr lang="pl-PL" dirty="0"/>
              <a:t>na podstawie </a:t>
            </a:r>
            <a:r>
              <a:rPr lang="pl-PL" b="1" dirty="0"/>
              <a:t>zezwolenie na pobyt czasowy w celu wykonywania pracy w ramach przeniesienia wewnątrz przedsiębiorstwa </a:t>
            </a:r>
            <a:r>
              <a:rPr lang="pl-PL" dirty="0"/>
              <a:t>lub </a:t>
            </a:r>
            <a:r>
              <a:rPr lang="pl-PL" b="1" dirty="0"/>
              <a:t>zezwolenia na pobyt czasowy w celu korzystania z mobilności długoterminowej </a:t>
            </a:r>
            <a:r>
              <a:rPr lang="pl-PL" dirty="0"/>
              <a:t>lub </a:t>
            </a:r>
            <a:r>
              <a:rPr lang="pl-PL" b="1" dirty="0"/>
              <a:t>zezwolenia na pobyt czasowy ze względu na okoliczności wymagające krótkotrwałego pobytu</a:t>
            </a:r>
            <a:r>
              <a:rPr lang="pl-PL" dirty="0"/>
              <a:t>;</a:t>
            </a:r>
          </a:p>
          <a:p>
            <a:pPr>
              <a:buFont typeface="+mj-lt"/>
              <a:buAutoNum type="arabicPeriod"/>
            </a:pPr>
            <a:r>
              <a:rPr lang="pl-PL" dirty="0"/>
              <a:t>w toku </a:t>
            </a:r>
            <a:r>
              <a:rPr lang="pl-PL" b="1" dirty="0"/>
              <a:t>postępowania w sprawie nadania mu statusu uchodźcy</a:t>
            </a:r>
            <a:r>
              <a:rPr lang="pl-PL" dirty="0"/>
              <a:t>, w jeśli postępowanie to </a:t>
            </a:r>
            <a:r>
              <a:rPr lang="pl-PL" b="1" dirty="0"/>
              <a:t>zakończyło się odmową</a:t>
            </a:r>
            <a:r>
              <a:rPr lang="pl-PL" dirty="0"/>
              <a:t> nadania statusu uchodźcy lub udzielenia ochrony uzupełniającej;</a:t>
            </a:r>
          </a:p>
          <a:p>
            <a:pPr>
              <a:buFont typeface="+mj-lt"/>
              <a:buAutoNum type="arabicPeriod"/>
            </a:pPr>
            <a:r>
              <a:rPr lang="pl-PL" dirty="0"/>
              <a:t>na podstawie </a:t>
            </a:r>
            <a:r>
              <a:rPr lang="pl-PL" b="1" dirty="0"/>
              <a:t>zezwolenia na przekraczanie granicy w ramach małego ruchu granicznego.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105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BBF69-1C06-424A-8294-17B53675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54" y="838200"/>
            <a:ext cx="10638728" cy="706964"/>
          </a:xfrm>
        </p:spPr>
        <p:txBody>
          <a:bodyPr/>
          <a:lstStyle/>
          <a:p>
            <a:r>
              <a:rPr lang="pl-PL" sz="3200" dirty="0"/>
              <a:t>Pobyt cudzoziemca na terytorium RP uważa </a:t>
            </a:r>
            <a:br>
              <a:rPr lang="pl-PL" sz="3200" dirty="0"/>
            </a:br>
            <a:r>
              <a:rPr lang="pl-PL" sz="3200" dirty="0"/>
              <a:t>się za nieprzerwany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741D7A-4397-466C-89F2-B389CB36D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jeżeli żadna z przerw w nim: </a:t>
            </a:r>
          </a:p>
          <a:p>
            <a:r>
              <a:rPr lang="pl-PL" b="1" dirty="0"/>
              <a:t>nie była dłuższa niż 6 miesięcy </a:t>
            </a:r>
            <a:r>
              <a:rPr lang="pl-PL" dirty="0"/>
              <a:t>i wszystkie przerwy nie przekroczyły łącznie </a:t>
            </a:r>
            <a:r>
              <a:rPr lang="pl-PL" b="1" dirty="0"/>
              <a:t>10 miesięcy w 5-letnim okresie </a:t>
            </a:r>
            <a:r>
              <a:rPr lang="pl-PL" dirty="0"/>
              <a:t>w przypadku pobytu na terytorium </a:t>
            </a:r>
            <a:r>
              <a:rPr lang="pl-PL" b="1" dirty="0"/>
              <a:t>Rzeczypospolitej Polskiej</a:t>
            </a:r>
            <a:r>
              <a:rPr lang="pl-PL" dirty="0"/>
              <a:t>;</a:t>
            </a:r>
          </a:p>
          <a:p>
            <a:r>
              <a:rPr lang="pl-PL" b="1" dirty="0"/>
              <a:t>nie była dłuższa niż 12 miesięcy </a:t>
            </a:r>
            <a:r>
              <a:rPr lang="pl-PL" dirty="0"/>
              <a:t>i wszystkie przerwy nie przekroczyły łącznie </a:t>
            </a:r>
            <a:r>
              <a:rPr lang="pl-PL" b="1" dirty="0"/>
              <a:t>18 miesięcy </a:t>
            </a:r>
            <a:r>
              <a:rPr lang="pl-PL" dirty="0"/>
              <a:t>w przypadku pobytu na terytorium </a:t>
            </a:r>
            <a:r>
              <a:rPr lang="pl-PL" b="1" dirty="0"/>
              <a:t>innego państwa członkowskiego Unii Europejskie</a:t>
            </a:r>
            <a:r>
              <a:rPr lang="pl-PL" dirty="0"/>
              <a:t>j cudzoziemca posiadającego zezwolenie </a:t>
            </a:r>
            <a:r>
              <a:rPr lang="pl-PL" b="1" dirty="0"/>
              <a:t>na pobyt czasowy w celu wykonywania pracy w zawodzie wymagającym wysokich kwalifikacji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65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C4E0A1-14EF-460A-9B8C-C34DF32E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Zezwolenie na pobyt stały  art. 195 </a:t>
            </a:r>
            <a:r>
              <a:rPr lang="pl-PL" dirty="0" err="1"/>
              <a:t>u.o.c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376BF2-CA24-4E87-B303-0A132752D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pozostaje w </a:t>
            </a:r>
            <a:r>
              <a:rPr lang="pl-PL" b="1" dirty="0"/>
              <a:t>uznawanym przez prawo polskie związku małżeńskim </a:t>
            </a:r>
            <a:r>
              <a:rPr lang="pl-PL" dirty="0"/>
              <a:t>zawartym </a:t>
            </a:r>
            <a:r>
              <a:rPr lang="pl-PL" b="1" dirty="0"/>
              <a:t>z obywatelem Polski przez co najmniej 3 lata przed złożeniem wniosku </a:t>
            </a:r>
            <a:r>
              <a:rPr lang="pl-PL" dirty="0"/>
              <a:t>o zezwolenie na pobyt stały i bezpośrednio przed złożeniem  tego wniosku </a:t>
            </a:r>
            <a:r>
              <a:rPr lang="pl-PL" b="1" dirty="0"/>
              <a:t>mieszkał w Polsce nieprzerwanie</a:t>
            </a:r>
            <a:r>
              <a:rPr lang="pl-PL" dirty="0"/>
              <a:t> </a:t>
            </a:r>
            <a:r>
              <a:rPr lang="pl-PL" b="1" dirty="0"/>
              <a:t>przez co najmniej 2 lata na</a:t>
            </a:r>
            <a:r>
              <a:rPr lang="pl-PL" dirty="0"/>
              <a:t> podstawie zezwolenia na pobyt czasowy wydanego na podstawie małżeństwa z obywatelem Polski lub na podstawie uzyskania statusu uchodźcy, ochrony uzupełniającej lub zgody na pobyt ze względów humanitarnych,</a:t>
            </a:r>
          </a:p>
          <a:p>
            <a:r>
              <a:rPr lang="pl-PL" b="1" dirty="0"/>
              <a:t>jest ofiarą handlu ludźmi </a:t>
            </a:r>
            <a:r>
              <a:rPr lang="pl-PL" dirty="0"/>
              <a:t>i:</a:t>
            </a:r>
          </a:p>
          <a:p>
            <a:pPr marL="0" indent="0">
              <a:buNone/>
            </a:pPr>
            <a:r>
              <a:rPr lang="pl-PL" dirty="0"/>
              <a:t>a). mieszkał w Polsce bezpośrednio przed złożeniem wniosku przez </a:t>
            </a:r>
            <a:r>
              <a:rPr lang="pl-PL" b="1" dirty="0"/>
              <a:t>okres nie krótszy niż 1 rok </a:t>
            </a:r>
            <a:r>
              <a:rPr lang="pl-PL" dirty="0"/>
              <a:t>na podstawie zezwolenia na </a:t>
            </a:r>
            <a:r>
              <a:rPr lang="pl-PL" u="sng" dirty="0"/>
              <a:t>pobyt czasowy wydawanego cudzoziemcom będącym  ofiarami handlu ludźmi,</a:t>
            </a:r>
          </a:p>
          <a:p>
            <a:pPr marL="0" indent="0">
              <a:buNone/>
            </a:pPr>
            <a:r>
              <a:rPr lang="pl-PL" dirty="0"/>
              <a:t>b). współpracował z organami ścigania w postępowania karnym;</a:t>
            </a:r>
          </a:p>
          <a:p>
            <a:pPr marL="0" indent="0">
              <a:buNone/>
            </a:pPr>
            <a:r>
              <a:rPr lang="pl-PL" dirty="0"/>
              <a:t>c). ma uzasadnione obawy przed powrotem do państwa pochodzenia, potwierdzone przez prokuratora prowadzącego postępowania w sprawie,</a:t>
            </a:r>
          </a:p>
          <a:p>
            <a:r>
              <a:rPr lang="pl-PL" b="1" dirty="0"/>
              <a:t>Udzielono mu w Polsce azylu,</a:t>
            </a:r>
          </a:p>
        </p:txBody>
      </p:sp>
    </p:spTree>
    <p:extLst>
      <p:ext uri="{BB962C8B-B14F-4D97-AF65-F5344CB8AC3E}">
        <p14:creationId xmlns:p14="http://schemas.microsoft.com/office/powerpoint/2010/main" val="2257015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3B4DC8-6622-48F4-A634-F12B6FF7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Pobyt będzie uznany za nieprzerwany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3522C6-70FD-44FC-A15A-D357779E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mimo, że </a:t>
            </a:r>
            <a:r>
              <a:rPr lang="pl-PL" b="1" dirty="0"/>
              <a:t>przerwa była dłuższa niż wskazane okresy o ile była spowodowana</a:t>
            </a:r>
            <a:r>
              <a:rPr lang="pl-PL" dirty="0"/>
              <a:t>:</a:t>
            </a:r>
          </a:p>
          <a:p>
            <a:r>
              <a:rPr lang="pl-PL" b="1" dirty="0"/>
              <a:t>wykonywaniem obowiązków zawodowych </a:t>
            </a:r>
            <a:r>
              <a:rPr lang="pl-PL" dirty="0"/>
              <a:t>lub </a:t>
            </a:r>
            <a:r>
              <a:rPr lang="pl-PL" b="1" dirty="0"/>
              <a:t>świadczeniem pracy </a:t>
            </a:r>
            <a:r>
              <a:rPr lang="pl-PL" dirty="0"/>
              <a:t>poza terytorium Rzeczypospolitej Polskiej, na podstawie umowy zawartej z pracodawcą, którego  siedziba znajduje się na terytorium Rzeczypospolitej Polskiej;</a:t>
            </a:r>
          </a:p>
          <a:p>
            <a:r>
              <a:rPr lang="pl-PL" b="1" dirty="0"/>
              <a:t>towarzyszeniem cudzoziemcowi</a:t>
            </a:r>
            <a:r>
              <a:rPr lang="pl-PL" dirty="0"/>
              <a:t>, wykonującemu obowiązki zawodowe lub świadczącemu pracę poza terytorium Rzeczypospolitej Polskiej na podstawie umowy zawartej z pracodawcą, którego siedziba znajduje się na terytorium Rzeczypospolitej Polskiej, przez jego małżonka lub małoletnie dziecko;</a:t>
            </a:r>
          </a:p>
          <a:p>
            <a:r>
              <a:rPr lang="pl-PL" b="1" dirty="0"/>
              <a:t>szczególną sytuacją osobistą</a:t>
            </a:r>
            <a:r>
              <a:rPr lang="pl-PL" dirty="0"/>
              <a:t> wymagająca obecności cudzoziemca poza terytorium Rzeczypospolitej Polskiej i </a:t>
            </a:r>
            <a:r>
              <a:rPr lang="pl-PL" b="1" dirty="0"/>
              <a:t>trwała nie dłużej niż 6 miesięcy</a:t>
            </a:r>
            <a:r>
              <a:rPr lang="pl-PL" dirty="0"/>
              <a:t>;</a:t>
            </a:r>
          </a:p>
          <a:p>
            <a:r>
              <a:rPr lang="pl-PL" dirty="0"/>
              <a:t>wyjazdem poza terytorium Rzeczypospolitej Polskiej w celu </a:t>
            </a:r>
            <a:r>
              <a:rPr lang="pl-PL" b="1" dirty="0"/>
              <a:t>odbycia praktyk </a:t>
            </a:r>
            <a:r>
              <a:rPr lang="pl-PL" dirty="0"/>
              <a:t>lub </a:t>
            </a:r>
            <a:r>
              <a:rPr lang="pl-PL" b="1" dirty="0"/>
              <a:t>uczestnictwa w zajęciach, przewidzianych w toku studiów w polskiej uczelni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135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11643-D05F-4275-81E1-5C4E2CBF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Odmowa wszczęcia postępowania o udzielenia zezwolenia na pobyt rezydenta długoterminowego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42642-3042-4BD4-80C9-BC2AC7D53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9909"/>
            <a:ext cx="9610028" cy="4166755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Przebywa w Polsce:</a:t>
            </a:r>
            <a:br>
              <a:rPr lang="pl-PL" dirty="0"/>
            </a:br>
            <a:r>
              <a:rPr lang="pl-PL" dirty="0"/>
              <a:t>- bez dokumentów uprawniających go do pobytu lub</a:t>
            </a:r>
            <a:br>
              <a:rPr lang="pl-PL" dirty="0"/>
            </a:br>
            <a:r>
              <a:rPr lang="pl-PL" dirty="0"/>
              <a:t>- na podstawie wizy </a:t>
            </a:r>
            <a:r>
              <a:rPr lang="pl-PL" dirty="0" err="1"/>
              <a:t>Schengen</a:t>
            </a:r>
            <a:r>
              <a:rPr lang="pl-PL" dirty="0"/>
              <a:t> upoważniającej go tylko do wjazdu i pobytu w Polsce, która była wydana ze względów humanitarnych;</a:t>
            </a:r>
            <a:br>
              <a:rPr lang="pl-PL" dirty="0"/>
            </a:br>
            <a:r>
              <a:rPr lang="pl-PL" dirty="0"/>
              <a:t>- w celu odbycia studiów lub szkolenia zawodowego,</a:t>
            </a:r>
            <a:br>
              <a:rPr lang="pl-PL" dirty="0"/>
            </a:br>
            <a:r>
              <a:rPr lang="pl-PL" dirty="0"/>
              <a:t>- w związku z zamiarem podjęcia lub kontynuacji nauki w Polsce,</a:t>
            </a:r>
            <a:br>
              <a:rPr lang="pl-PL" dirty="0"/>
            </a:br>
            <a:r>
              <a:rPr lang="pl-PL" dirty="0"/>
              <a:t>- w związku z uzyskaniem zgody na pobyt ze względów humanitarnych, zgody na pobyt tolerowany, azylu lub ochrony czasowej,</a:t>
            </a:r>
            <a:br>
              <a:rPr lang="pl-PL" dirty="0"/>
            </a:br>
            <a:r>
              <a:rPr lang="pl-PL" dirty="0"/>
              <a:t>- na podstawie zezwolenia na pobyt czasowy ze względu na okoliczności wymagające krótkotrwałego pobytu w Polsce;</a:t>
            </a:r>
            <a:br>
              <a:rPr lang="pl-PL" dirty="0"/>
            </a:br>
            <a:r>
              <a:rPr lang="pl-PL" dirty="0"/>
              <a:t>- na podstawie zezwolenia na przekraczanie granicy w ramach małego ruchu granicznego,</a:t>
            </a:r>
          </a:p>
          <a:p>
            <a:r>
              <a:rPr lang="pl-PL" dirty="0"/>
              <a:t>jest </a:t>
            </a:r>
            <a:r>
              <a:rPr lang="pl-PL" b="1" dirty="0"/>
              <a:t>pracownikiem delegowanym w celu transgranicznego świadczenia usług </a:t>
            </a:r>
            <a:r>
              <a:rPr lang="pl-PL" dirty="0"/>
              <a:t>lub usługodawcą świadczącym usługi transgraniczne (usługa transgraniczna oznacza, że usługodawca posiadający przedsiębiorstwo założone w jednym państwie członkowskim, może tymczasowo świadczyć usługę w innym kraju UE),  </a:t>
            </a:r>
          </a:p>
          <a:p>
            <a:r>
              <a:rPr lang="pl-PL" dirty="0"/>
              <a:t>jest </a:t>
            </a:r>
            <a:r>
              <a:rPr lang="pl-PL" b="1" dirty="0"/>
              <a:t>w strzeżonym ośrodku lub w areszcie dla cudzoziemców lub obowiązuje go zakaz opuszczania kraju</a:t>
            </a:r>
            <a:r>
              <a:rPr lang="pl-PL" dirty="0"/>
              <a:t>,</a:t>
            </a:r>
          </a:p>
          <a:p>
            <a:r>
              <a:rPr lang="pl-PL" dirty="0"/>
              <a:t>odbywa </a:t>
            </a:r>
            <a:r>
              <a:rPr lang="pl-PL" b="1" dirty="0"/>
              <a:t>karę pozbawienia wolności</a:t>
            </a:r>
            <a:r>
              <a:rPr lang="pl-PL" dirty="0"/>
              <a:t> lub jest </a:t>
            </a:r>
            <a:r>
              <a:rPr lang="pl-PL" b="1" dirty="0"/>
              <a:t>tymczasowo aresztowany</a:t>
            </a:r>
            <a:r>
              <a:rPr lang="pl-PL" dirty="0"/>
              <a:t>,</a:t>
            </a:r>
          </a:p>
          <a:p>
            <a:r>
              <a:rPr lang="pl-PL" dirty="0"/>
              <a:t>został </a:t>
            </a:r>
            <a:r>
              <a:rPr lang="pl-PL" b="1" dirty="0"/>
              <a:t>zobowiązany do powrotu </a:t>
            </a:r>
            <a:r>
              <a:rPr lang="pl-PL" dirty="0"/>
              <a:t>i </a:t>
            </a:r>
            <a:r>
              <a:rPr lang="pl-PL" b="1" dirty="0"/>
              <a:t>nie upłynął jeszcze termin dobrowolnego powrotu określony </a:t>
            </a:r>
            <a:r>
              <a:rPr lang="pl-PL" dirty="0"/>
              <a:t>w decyzji w tej sprawie, także w przypadku przedłużenia tego terminu,</a:t>
            </a:r>
          </a:p>
          <a:p>
            <a:r>
              <a:rPr lang="pl-PL" b="1" dirty="0"/>
              <a:t>przebywa poza granicami Polski</a:t>
            </a:r>
            <a:r>
              <a:rPr lang="pl-PL" dirty="0"/>
              <a:t>;</a:t>
            </a:r>
          </a:p>
          <a:p>
            <a:r>
              <a:rPr lang="pl-PL" b="1" dirty="0"/>
              <a:t>nie złożył odcisków linii papilarnych </a:t>
            </a:r>
            <a:r>
              <a:rPr lang="pl-PL" dirty="0"/>
              <a:t>w celu wydania karty pobytu. </a:t>
            </a:r>
          </a:p>
        </p:txBody>
      </p:sp>
    </p:spTree>
    <p:extLst>
      <p:ext uri="{BB962C8B-B14F-4D97-AF65-F5344CB8AC3E}">
        <p14:creationId xmlns:p14="http://schemas.microsoft.com/office/powerpoint/2010/main" val="3745444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21C26-049F-4FD2-B739-2D032779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Cofnięcie zezwolenia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2DA64-70F3-4F19-87EC-E40A3E6E2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635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Przesłanki:</a:t>
            </a:r>
          </a:p>
          <a:p>
            <a:r>
              <a:rPr lang="pl-PL" dirty="0"/>
              <a:t>zyskanie zezwolenia na pobyt </a:t>
            </a:r>
            <a:r>
              <a:rPr lang="pl-PL" b="1" dirty="0"/>
              <a:t>rezydenta długoterminowego UE nastąpiło w sposób niezgodny </a:t>
            </a:r>
            <a:r>
              <a:rPr lang="pl-PL" dirty="0"/>
              <a:t>z prawem;</a:t>
            </a:r>
          </a:p>
          <a:p>
            <a:r>
              <a:rPr lang="pl-PL" b="1" dirty="0"/>
              <a:t>cudzoziemiec stanowi zagrożenie dla obronności </a:t>
            </a:r>
            <a:r>
              <a:rPr lang="pl-PL" dirty="0"/>
              <a:t>lub bezpieczeństwa państwa lub ochrony bezpieczeństwa i porządku publicznego,</a:t>
            </a:r>
          </a:p>
          <a:p>
            <a:r>
              <a:rPr lang="pl-PL" dirty="0"/>
              <a:t>cudzoziemiec </a:t>
            </a:r>
            <a:r>
              <a:rPr lang="pl-PL" b="1" dirty="0"/>
              <a:t>opuścił Polskę na okres przekraczający 6 lat</a:t>
            </a:r>
            <a:r>
              <a:rPr lang="pl-PL" dirty="0"/>
              <a:t>,</a:t>
            </a:r>
          </a:p>
          <a:p>
            <a:r>
              <a:rPr lang="pl-PL" b="1" dirty="0"/>
              <a:t>cudzoziemiec opuścił terytorium Unii Europejskiej </a:t>
            </a:r>
            <a:r>
              <a:rPr lang="pl-PL" dirty="0"/>
              <a:t>na okres następujących kolejno po sobie:</a:t>
            </a:r>
          </a:p>
          <a:p>
            <a:pPr marL="0" indent="0">
              <a:buNone/>
            </a:pPr>
            <a:r>
              <a:rPr lang="pl-PL" dirty="0"/>
              <a:t>a). 12 miesięcy,</a:t>
            </a:r>
          </a:p>
          <a:p>
            <a:pPr marL="0" indent="0">
              <a:buNone/>
            </a:pPr>
            <a:r>
              <a:rPr lang="pl-PL" dirty="0"/>
              <a:t>b). 24 miesięcy, jeżeli posiadał zezwolenie na pobyt czasowy w celu wykonywania pracy w zawodzie wymagającym wysokich kwalifikacji lub jest członkiem rodziny cudzoziemca, który takie zezwolenie posiadał,</a:t>
            </a:r>
          </a:p>
          <a:p>
            <a:r>
              <a:rPr lang="pl-PL" dirty="0"/>
              <a:t>cudzoziemiec </a:t>
            </a:r>
            <a:r>
              <a:rPr lang="pl-PL" b="1" dirty="0"/>
              <a:t>uzyskał na terytorium innego państwa UE zezwolenie na pobyt rezydenta długoterminowego UE</a:t>
            </a:r>
            <a:r>
              <a:rPr lang="pl-PL" dirty="0"/>
              <a:t>, </a:t>
            </a:r>
            <a:r>
              <a:rPr lang="pl-PL" dirty="0">
                <a:sym typeface="Wingdings" panose="05000000000000000000" pitchFamily="2" charset="2"/>
              </a:rPr>
              <a:t> obowiązek informacyjny: </a:t>
            </a:r>
            <a:r>
              <a:rPr lang="pl-PL" u="sng" dirty="0"/>
              <a:t>wojewoda informuje właściwy organ innego państwa obszaru </a:t>
            </a:r>
            <a:r>
              <a:rPr lang="pl-PL" u="sng" dirty="0" err="1"/>
              <a:t>Schengen</a:t>
            </a:r>
            <a:r>
              <a:rPr lang="pl-PL" u="sng" dirty="0"/>
              <a:t>, za pośrednictwem Komendanta Głównego Policji, o udzieleniu cudzoziemcowi zezwolenia na pobyt rezydenta długoterminowego UE. </a:t>
            </a:r>
          </a:p>
          <a:p>
            <a:r>
              <a:rPr lang="pl-PL" dirty="0"/>
              <a:t>cudzoziemiec został pozbawiony statusu uchodźcy lub ochrony uzupełniającej na podstawie przepisów prawa, jeżeli zezwolenie na pobyt rezydenta długoterminowego UE zostało udzielone w związku z pobytem w Polsce na podstawie statusu uchodźcy lub ochrony uzupełniającej.</a:t>
            </a:r>
          </a:p>
        </p:txBody>
      </p:sp>
    </p:spTree>
    <p:extLst>
      <p:ext uri="{BB962C8B-B14F-4D97-AF65-F5344CB8AC3E}">
        <p14:creationId xmlns:p14="http://schemas.microsoft.com/office/powerpoint/2010/main" val="162055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CA690-6D73-4EB6-8C5B-BEE25A1E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Wygaśnięcie zezwolenia z mocy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6E8C97-F7D1-4C65-8C59-B71FD4CF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Zezwolenie na pobyt rezydenta długoterminowego UE wygasa z mocy prawa z dniem nabycia obywatelstwa polskiego.</a:t>
            </a:r>
          </a:p>
        </p:txBody>
      </p:sp>
    </p:spTree>
    <p:extLst>
      <p:ext uri="{BB962C8B-B14F-4D97-AF65-F5344CB8AC3E}">
        <p14:creationId xmlns:p14="http://schemas.microsoft.com/office/powerpoint/2010/main" val="16149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900FFD-82D7-45EC-A382-52FAD5607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Ochrona cudzoziemców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0DE3418-0A26-4851-B11B-7B79E4CD3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Status uchodźcy, azyl</a:t>
            </a:r>
          </a:p>
        </p:txBody>
      </p:sp>
    </p:spTree>
    <p:extLst>
      <p:ext uri="{BB962C8B-B14F-4D97-AF65-F5344CB8AC3E}">
        <p14:creationId xmlns:p14="http://schemas.microsoft.com/office/powerpoint/2010/main" val="420485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F10CD-02F8-4127-BBB6-46C71966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Konwencja dotycząca statusu uchodźców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2EC055-6289-4379-8E75-54CB1685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Przyjęcie podstawowych wiążących międzynarodowych rozwiązań prawnych w zakresie ochrony uchodźców poprzedziły działania o instytucjonalnym wymiarze – </a:t>
            </a:r>
            <a:r>
              <a:rPr lang="pl-PL" b="1" dirty="0"/>
              <a:t>powołanie w 1950 r. Wysokiego Komisarza Narodów Zjednoczonych do Spraw Uchodźców (UNHCR).</a:t>
            </a:r>
          </a:p>
          <a:p>
            <a:r>
              <a:rPr lang="pl-PL" b="1" dirty="0"/>
              <a:t>Konwencja dotycząca statusu uchodźców, sporządzona w Genewie dnia 28 lipca 1951 r</a:t>
            </a:r>
            <a:r>
              <a:rPr lang="pl-PL" dirty="0"/>
              <a:t>., i </a:t>
            </a:r>
            <a:r>
              <a:rPr lang="pl-PL" b="1" dirty="0"/>
              <a:t>Protokół dotyczący statusu uchodźców, sporządzony w Nowym Jorku dnia 31 stycznia 1967 r.</a:t>
            </a:r>
          </a:p>
          <a:p>
            <a:r>
              <a:rPr lang="pl-PL" b="1" dirty="0"/>
              <a:t>Wiążące normy prawnomiędzynarodowe o powszechnym charakterze zostały przyjęte wyłącznie w przypadku statusu uchodźcy.</a:t>
            </a:r>
          </a:p>
        </p:txBody>
      </p:sp>
    </p:spTree>
    <p:extLst>
      <p:ext uri="{BB962C8B-B14F-4D97-AF65-F5344CB8AC3E}">
        <p14:creationId xmlns:p14="http://schemas.microsoft.com/office/powerpoint/2010/main" val="35578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3DAB2-C074-489C-BC02-CAAC807A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Treść Konwencji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086FAB-35F5-42FD-9DF3-B00A31FAF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Konwencja Genewska zawiera trzy główne rodzaje postanowień: </a:t>
            </a:r>
          </a:p>
          <a:p>
            <a:pPr>
              <a:buAutoNum type="arabicParenR"/>
            </a:pPr>
            <a:r>
              <a:rPr lang="pl-PL" b="1" dirty="0"/>
              <a:t>definicję uchodźcy oraz przesłanki wyłączenia ze statusu uchodźcy </a:t>
            </a:r>
            <a:r>
              <a:rPr lang="pl-PL" dirty="0"/>
              <a:t>oraz ustania statusu uchodźcy (tzw. sekcja definicyjna, art. 1); </a:t>
            </a:r>
          </a:p>
          <a:p>
            <a:pPr>
              <a:buAutoNum type="arabicParenR"/>
            </a:pPr>
            <a:r>
              <a:rPr lang="pl-PL" dirty="0"/>
              <a:t>postanowienia określające sytuację prawną uchodźców – ich </a:t>
            </a:r>
            <a:r>
              <a:rPr lang="pl-PL" b="1" dirty="0"/>
              <a:t>prawa i obowiązk</a:t>
            </a:r>
            <a:r>
              <a:rPr lang="pl-PL" dirty="0"/>
              <a:t>i w kraju udzielającym schronienia oraz </a:t>
            </a:r>
            <a:r>
              <a:rPr lang="pl-PL" b="1" dirty="0"/>
              <a:t>standardy traktowania </a:t>
            </a:r>
            <a:r>
              <a:rPr lang="pl-PL" dirty="0"/>
              <a:t>(art. 2−34) oraz </a:t>
            </a:r>
          </a:p>
          <a:p>
            <a:pPr>
              <a:buAutoNum type="arabicParenR"/>
            </a:pPr>
            <a:r>
              <a:rPr lang="pl-PL" b="1" dirty="0"/>
              <a:t>inne postanowienia </a:t>
            </a:r>
            <a:r>
              <a:rPr lang="pl-PL" dirty="0"/>
              <a:t>o charakterze wykonawczym, przejściowym i końcowym (art. 35−46). </a:t>
            </a:r>
          </a:p>
          <a:p>
            <a:pPr>
              <a:buAutoNum type="arabicParenR"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Konwencja </a:t>
            </a:r>
            <a:r>
              <a:rPr lang="pl-PL" b="1" dirty="0"/>
              <a:t>nie zawiera norm określających zasady proceduralne </a:t>
            </a:r>
            <a:r>
              <a:rPr lang="pl-PL" dirty="0"/>
              <a:t>rządzące postępowaniem </a:t>
            </a:r>
            <a:r>
              <a:rPr lang="pl-PL" b="1" dirty="0"/>
              <a:t>w sprawie o nadanie statusu uchodźcy</a:t>
            </a:r>
            <a:r>
              <a:rPr lang="pl-PL" dirty="0"/>
              <a:t>, pozostawiając ustalenie rodzaju i przebiegu postępowania kompetencji umawiających się państw.</a:t>
            </a:r>
          </a:p>
        </p:txBody>
      </p:sp>
    </p:spTree>
    <p:extLst>
      <p:ext uri="{BB962C8B-B14F-4D97-AF65-F5344CB8AC3E}">
        <p14:creationId xmlns:p14="http://schemas.microsoft.com/office/powerpoint/2010/main" val="3846130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1D9A9-B1E7-45A4-9574-9439B4CD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terminu „uchodźca”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5D7625-56BE-47AB-A84E-55164919F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70345" cy="34163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Zgodnie z art. 1 A pkt 2 </a:t>
            </a:r>
            <a:r>
              <a:rPr lang="pl-PL" b="1" dirty="0"/>
              <a:t>Konwencji Genewskiej </a:t>
            </a:r>
            <a:r>
              <a:rPr lang="pl-PL" dirty="0"/>
              <a:t>termin „</a:t>
            </a:r>
            <a:r>
              <a:rPr lang="pl-PL" b="1" dirty="0"/>
              <a:t>uchodźca</a:t>
            </a:r>
            <a:r>
              <a:rPr lang="pl-PL" dirty="0"/>
              <a:t>” stosuje się do osoby, która „w rezultacie zdarzeń, jakie nastąpiły </a:t>
            </a:r>
            <a:r>
              <a:rPr lang="pl-PL" b="1" dirty="0"/>
              <a:t>przed dniem 1 stycznia 1951 </a:t>
            </a:r>
            <a:r>
              <a:rPr lang="pl-PL" dirty="0"/>
              <a:t>r., oraz na skutek </a:t>
            </a:r>
            <a:r>
              <a:rPr lang="pl-PL" b="1" dirty="0"/>
              <a:t>uzasadnionej obawy przed prześladowaniem z powodu swojej rasy, religii, narodowości, przynależności do określonej grupy społecznej lub z powodu przekonań politycznych przebywa poza granicami państwa, którego jest obywatelem</a:t>
            </a:r>
            <a:r>
              <a:rPr lang="pl-PL" dirty="0"/>
              <a:t>, i nie może lub nie chce z powodu tych obaw korzystać z ochrony tego państwa, albo która </a:t>
            </a:r>
            <a:r>
              <a:rPr lang="pl-PL" b="1" dirty="0"/>
              <a:t>nie ma żadnego obywatelstwa i znajdując się, na skutek podobnych zdarzeń, poza państwem swojego dawnego stałego zamieszkania nie może lub nie chce z powodu tych obaw powrócić do tego państwa</a:t>
            </a:r>
            <a:r>
              <a:rPr lang="pl-PL" dirty="0"/>
              <a:t>”. O</a:t>
            </a:r>
          </a:p>
          <a:p>
            <a:pPr marL="0" indent="0">
              <a:buNone/>
            </a:pPr>
            <a:r>
              <a:rPr lang="pl-PL" dirty="0"/>
              <a:t>prócz ograniczeń czasowych, Konwencja przewiduje w art. 1 B także </a:t>
            </a:r>
            <a:r>
              <a:rPr lang="pl-PL" b="1" dirty="0"/>
              <a:t>ograniczenia geograficzne</a:t>
            </a:r>
            <a:r>
              <a:rPr lang="pl-PL" dirty="0"/>
              <a:t>. Przepis ten daje państwom – stronom umowy możliwość ograniczenia ich zobowiązań wynikających z Konwencji do osób, które zostały uchodźcami </a:t>
            </a:r>
            <a:r>
              <a:rPr lang="pl-PL" b="1" dirty="0"/>
              <a:t>wskutek wydarzeń mających miejsce w Europie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b="1" dirty="0"/>
              <a:t>Protokół Nowojorski jest umową międzynarodową niezależną, choć integralnie związaną </a:t>
            </a:r>
            <a:r>
              <a:rPr lang="pl-PL" dirty="0"/>
              <a:t>z Konwencją Genewską. Artykuł I ust. 2 tego aktu zmodyfikował definicję „</a:t>
            </a:r>
            <a:r>
              <a:rPr lang="pl-PL" b="1" dirty="0"/>
              <a:t>uchodźcy</a:t>
            </a:r>
            <a:r>
              <a:rPr lang="pl-PL" dirty="0"/>
              <a:t>” w ten sposób, że </a:t>
            </a:r>
            <a:r>
              <a:rPr lang="pl-PL" b="1" dirty="0"/>
              <a:t>wyłączył wyrażenia: „na skutek zdarzeń, które nastąpiły przed dniem 1 stycznia 1951 r.” i „na skutek podobnych zdarzeń”</a:t>
            </a:r>
            <a:r>
              <a:rPr lang="pl-PL" dirty="0"/>
              <a:t> z definicji zawartej w art</a:t>
            </a:r>
            <a:r>
              <a:rPr lang="pl-PL" b="1" dirty="0"/>
              <a:t>. 1 A pkt 2 Konwencji Genewskiej, rozszerzając tym samym zakres jej stosowania.</a:t>
            </a:r>
          </a:p>
        </p:txBody>
      </p:sp>
    </p:spTree>
    <p:extLst>
      <p:ext uri="{BB962C8B-B14F-4D97-AF65-F5344CB8AC3E}">
        <p14:creationId xmlns:p14="http://schemas.microsoft.com/office/powerpoint/2010/main" val="3126112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AE88E-2AF9-486D-BEA9-5BBC59A2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Interpretacje definicji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6E4C53-2BF9-4229-9BD7-8629BEC6A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Interpretacja definicji uchodźcy różni się w zależności od kontynentu i regionu, a spowodowane to jest panującą tam sytuacją polityczną, przesłankami historycznymi, kulturowymi, etnicznymi </a:t>
            </a:r>
            <a:r>
              <a:rPr lang="pl-PL" i="1" dirty="0"/>
              <a:t>etc</a:t>
            </a:r>
            <a:r>
              <a:rPr lang="pl-PL" dirty="0"/>
              <a:t>. W ramach systemów regionalnych przyjmuje się własne rozwiązania lub dokonuje modyfikacji definicji uchodźcy zawartej w Konwencji Genewskiej gdyż nie odpowiada ona specyfice zjawiska uchodźstwa w danym regionie</a:t>
            </a:r>
          </a:p>
          <a:p>
            <a:r>
              <a:rPr lang="pl-PL" dirty="0"/>
              <a:t>Brak specjalnego organu sądowego lub quasi-sądowego uprawnionego do dokonywania wiążącej wykładni Konwencji Genewskiej.</a:t>
            </a:r>
          </a:p>
        </p:txBody>
      </p:sp>
    </p:spTree>
    <p:extLst>
      <p:ext uri="{BB962C8B-B14F-4D97-AF65-F5344CB8AC3E}">
        <p14:creationId xmlns:p14="http://schemas.microsoft.com/office/powerpoint/2010/main" val="3124698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8B881-25AF-4C4A-AD88-AA7AE5AA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</a:t>
            </a:r>
            <a:r>
              <a:rPr lang="pl-PL" i="1" dirty="0"/>
              <a:t>ogólne wynikające z Konwencji Genewskiej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B7F9B2-5821-468D-83A9-42C93065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Z Konwencji Genewskiej wynika: </a:t>
            </a:r>
          </a:p>
          <a:p>
            <a:pPr marL="0" indent="0">
              <a:buNone/>
            </a:pPr>
            <a:r>
              <a:rPr lang="pl-PL" dirty="0"/>
              <a:t>1.  zasada </a:t>
            </a:r>
            <a:r>
              <a:rPr lang="pl-PL" b="1" i="1" dirty="0"/>
              <a:t>non-</a:t>
            </a:r>
            <a:r>
              <a:rPr lang="pl-PL" b="1" i="1" dirty="0" err="1"/>
              <a:t>refoulement</a:t>
            </a:r>
            <a:r>
              <a:rPr lang="pl-PL" b="1" dirty="0"/>
              <a:t>,</a:t>
            </a:r>
            <a:r>
              <a:rPr lang="pl-PL" dirty="0"/>
              <a:t> </a:t>
            </a:r>
            <a:r>
              <a:rPr lang="pl-PL" b="1" dirty="0"/>
              <a:t>zakazującą wydalania i odsyłania do granicy terytoriów, gdzie życiu lub wolności uchodźcy zagrażałoby niebezpieczeństwo ze względu na jego rasę, religię, obywatelstwo, przynależność do określonej grupy społecznej lub przekonania polityczne</a:t>
            </a:r>
            <a:r>
              <a:rPr lang="pl-PL" dirty="0"/>
              <a:t> (art. 32 i 33);</a:t>
            </a:r>
          </a:p>
          <a:p>
            <a:pPr marL="0" indent="0">
              <a:buNone/>
            </a:pPr>
            <a:r>
              <a:rPr lang="pl-PL" dirty="0"/>
              <a:t>2.  </a:t>
            </a:r>
            <a:r>
              <a:rPr lang="pl-PL" b="1" dirty="0"/>
              <a:t>obowiązek uchodźcy respektowania prawa w państwie przyjmującym </a:t>
            </a:r>
            <a:r>
              <a:rPr lang="pl-PL" dirty="0"/>
              <a:t>(art. 2); </a:t>
            </a:r>
          </a:p>
          <a:p>
            <a:pPr marL="0" indent="0">
              <a:buNone/>
            </a:pPr>
            <a:r>
              <a:rPr lang="pl-PL" dirty="0"/>
              <a:t>3.  </a:t>
            </a:r>
            <a:r>
              <a:rPr lang="pl-PL" b="1" dirty="0"/>
              <a:t>Zakaz dyskryminacji uchodźców </a:t>
            </a:r>
            <a:r>
              <a:rPr lang="pl-PL" dirty="0"/>
              <a:t>przy stosowaniu postanowień konwencyjnych </a:t>
            </a:r>
            <a:r>
              <a:rPr lang="pl-PL" b="1" dirty="0"/>
              <a:t>ze względu na ich rasę, religię lub państwo pochodzenia </a:t>
            </a:r>
            <a:r>
              <a:rPr lang="pl-PL" dirty="0"/>
              <a:t>(art. 3).</a:t>
            </a:r>
          </a:p>
          <a:p>
            <a:r>
              <a:rPr lang="pl-PL" dirty="0"/>
              <a:t>Zdecydowana większość norm zawartych w Konwencji </a:t>
            </a:r>
            <a:r>
              <a:rPr lang="pl-PL" b="1" dirty="0"/>
              <a:t>nie ma charakteru norm </a:t>
            </a:r>
            <a:r>
              <a:rPr lang="pl-PL" b="1" dirty="0" err="1"/>
              <a:t>samowykonalnych</a:t>
            </a:r>
            <a:r>
              <a:rPr lang="pl-PL" dirty="0"/>
              <a:t> i wymaga wydania ustaw w celu realizacji zaciągniętych zobowiązań.</a:t>
            </a:r>
          </a:p>
          <a:p>
            <a:r>
              <a:rPr lang="pl-PL" b="1" dirty="0"/>
              <a:t>Adresatem norm </a:t>
            </a:r>
            <a:r>
              <a:rPr lang="pl-PL" dirty="0"/>
              <a:t>zawartych w Konwencji </a:t>
            </a:r>
            <a:r>
              <a:rPr lang="pl-PL" b="1" dirty="0"/>
              <a:t>jest państwo</a:t>
            </a:r>
            <a:r>
              <a:rPr lang="pl-PL" dirty="0"/>
              <a:t>, które zobowiązane jest w prawodawstwie wewnętrznym określić prawa uchodźców, przy zachowaniu standardów określonych w umowie.</a:t>
            </a:r>
          </a:p>
        </p:txBody>
      </p:sp>
    </p:spTree>
    <p:extLst>
      <p:ext uri="{BB962C8B-B14F-4D97-AF65-F5344CB8AC3E}">
        <p14:creationId xmlns:p14="http://schemas.microsoft.com/office/powerpoint/2010/main" val="247231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5E940F-E0CE-4C3F-9B8B-DA180A3E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Zezwolenie na pobyt stały  art. 195 </a:t>
            </a:r>
            <a:r>
              <a:rPr lang="pl-PL" dirty="0" err="1"/>
              <a:t>u.o.c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97AD7-6FAD-44A1-AAEC-79F3F374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72" y="2275609"/>
            <a:ext cx="10462082" cy="443691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bezpośrednio przed złożeniem wniosku o udzielenie zezwolenia na pobyt stały </a:t>
            </a:r>
            <a:r>
              <a:rPr lang="pl-PL" b="1" dirty="0"/>
              <a:t>mieszkał w Polsce nieprzerwanie przez okres nie krótszy niż 5 lat na podstawie statusu uchodźcy, ochrony uzupełniającej lub zgody na pobyt ze względów humanitarnych,</a:t>
            </a:r>
          </a:p>
          <a:p>
            <a:r>
              <a:rPr lang="pl-PL" dirty="0"/>
              <a:t>bezpośrednio przed złożeniem wniosku o udzielenie zezwolenia na pobyt stały mi</a:t>
            </a:r>
            <a:r>
              <a:rPr lang="pl-PL" b="1" dirty="0"/>
              <a:t>eszkał w Polsce nieprzerwanie przez okres nie krótszy niż 10 lat na podstawie zgody na pobyt tolerowany udzielonej w przypadku:</a:t>
            </a:r>
          </a:p>
          <a:p>
            <a:pPr marL="0" indent="0">
              <a:buNone/>
            </a:pPr>
            <a:r>
              <a:rPr lang="pl-PL" dirty="0"/>
              <a:t>a). jeżeli zobowiązanie do powrotu cudzoziemca może nastąpić jedynie do państwa, w którym: </a:t>
            </a:r>
          </a:p>
          <a:p>
            <a:pPr marL="0" indent="0">
              <a:buNone/>
            </a:pPr>
            <a:r>
              <a:rPr lang="pl-PL" dirty="0"/>
              <a:t>-zagrożone byłoby prawo do życia, wolności i bezpieczeństwa osobistego lub</a:t>
            </a:r>
          </a:p>
          <a:p>
            <a:pPr marL="0" indent="0">
              <a:buNone/>
            </a:pPr>
            <a:r>
              <a:rPr lang="pl-PL" dirty="0"/>
              <a:t>-cudzoziemiec mógłby zostać poddany torturom albo nieludzkiemu lub poniżającemu traktowaniu albo karaniu, lub</a:t>
            </a:r>
          </a:p>
          <a:p>
            <a:pPr marL="0" indent="0">
              <a:buNone/>
            </a:pPr>
            <a:r>
              <a:rPr lang="pl-PL" dirty="0"/>
              <a:t>-cudzoziemiec mógłby być zmuszony do pracy, lub</a:t>
            </a:r>
          </a:p>
          <a:p>
            <a:pPr marL="0" indent="0">
              <a:buNone/>
            </a:pPr>
            <a:r>
              <a:rPr lang="pl-PL" dirty="0"/>
              <a:t>-cudzoziemiec mógłby być pozbawiony prawa do rzetelnego procesu sądowego albo być ukarany bez podstawy prawnej</a:t>
            </a:r>
          </a:p>
          <a:p>
            <a:pPr marL="0" indent="0">
              <a:buNone/>
            </a:pPr>
            <a:r>
              <a:rPr lang="pl-PL" dirty="0"/>
              <a:t>b). zobowiązanie do powrotu cudzoziemca może nastąpić jedynie do państwa, do którego wydanie go jest niedopuszczalne na podstawie  orzeczenia sądu albo z uwagi na rozstrzygnięcie Ministra Sprawiedliwości o  odmowie wydania cudzoziemca</a:t>
            </a:r>
          </a:p>
          <a:p>
            <a:r>
              <a:rPr lang="pl-PL" dirty="0"/>
              <a:t>Posiada </a:t>
            </a:r>
            <a:r>
              <a:rPr lang="pl-PL" b="1" dirty="0"/>
              <a:t>ważną Kartę Polaka i zamierza osiedlić się w Polsce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217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114B3-D661-4F33-8954-B35465EB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umowy międzynarodowe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AED46D-56AB-4827-ADAE-1566B4E6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Konwencja Genewska </a:t>
            </a:r>
            <a:r>
              <a:rPr lang="pl-PL" b="1" dirty="0"/>
              <a:t>nie jest jedyną umową</a:t>
            </a:r>
            <a:r>
              <a:rPr lang="pl-PL" dirty="0"/>
              <a:t> międzynarodową, w której </a:t>
            </a:r>
            <a:r>
              <a:rPr lang="pl-PL" b="1" dirty="0"/>
              <a:t>wyrażono zasadę </a:t>
            </a:r>
            <a:r>
              <a:rPr lang="pl-PL" b="1" i="1" dirty="0"/>
              <a:t>non-</a:t>
            </a:r>
            <a:r>
              <a:rPr lang="pl-PL" b="1" i="1" dirty="0" err="1"/>
              <a:t>refoulement</a:t>
            </a:r>
            <a:r>
              <a:rPr lang="pl-PL" i="1" dirty="0"/>
              <a:t>. </a:t>
            </a:r>
          </a:p>
          <a:p>
            <a:r>
              <a:rPr lang="pl-PL" dirty="0"/>
              <a:t>Inne umowy o uniwersalnym zasięgu, które statuują ją w sposób bezpośredni lub pośredni, to </a:t>
            </a:r>
            <a:r>
              <a:rPr lang="pl-PL" b="1" dirty="0"/>
              <a:t>Międzynarodowy Pakt Praw Obywatelskich i Politycznych</a:t>
            </a:r>
            <a:r>
              <a:rPr lang="pl-PL" dirty="0"/>
              <a:t>(1966 r.), </a:t>
            </a:r>
            <a:r>
              <a:rPr lang="pl-PL" b="1" dirty="0"/>
              <a:t>Konwencja o prawach dziecka </a:t>
            </a:r>
            <a:r>
              <a:rPr lang="pl-PL" dirty="0"/>
              <a:t>(1989 r.), </a:t>
            </a:r>
            <a:r>
              <a:rPr lang="pl-PL" b="1" dirty="0"/>
              <a:t>Konwencja w sprawie zakazu stosowania tortur oraz innego okrutnego, nieludzkiego lub poniżającego traktowania albo karania</a:t>
            </a:r>
            <a:r>
              <a:rPr lang="pl-PL" dirty="0"/>
              <a:t> (1984 r.).</a:t>
            </a:r>
          </a:p>
          <a:p>
            <a:r>
              <a:rPr lang="pl-PL" b="1" dirty="0"/>
              <a:t>Rada Europy</a:t>
            </a:r>
            <a:r>
              <a:rPr lang="pl-PL" dirty="0"/>
              <a:t>: </a:t>
            </a:r>
            <a:r>
              <a:rPr lang="pl-PL" b="1" dirty="0"/>
              <a:t>Europejska Konwencja o Ochronie Praw Człowieka i Podstawowych Wolności</a:t>
            </a:r>
            <a:r>
              <a:rPr lang="pl-PL" dirty="0"/>
              <a:t>- nie wyrażono tek zasady wprosi, została wyinterpretowana z art. 3: „ nikt nie może być poddany torturom ani nieludzkiemu lub poniżającemu traktowaniu albo karaniu”</a:t>
            </a:r>
          </a:p>
          <a:p>
            <a:r>
              <a:rPr lang="pl-PL" b="1" dirty="0"/>
              <a:t>Zasada </a:t>
            </a:r>
            <a:r>
              <a:rPr lang="pl-PL" b="1" i="1" dirty="0"/>
              <a:t>non-</a:t>
            </a:r>
            <a:r>
              <a:rPr lang="pl-PL" b="1" i="1" dirty="0" err="1"/>
              <a:t>refoulement</a:t>
            </a:r>
            <a:r>
              <a:rPr lang="pl-PL" b="1" dirty="0"/>
              <a:t> nie ma charakteru bezwzględnego! </a:t>
            </a:r>
            <a:r>
              <a:rPr lang="pl-PL" dirty="0"/>
              <a:t>stwarzanie zagrożenia dla bezpieczeństwa państwa lub społeczeństwa tego państwa uchyla zakaz.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6120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72DB1B-E9EB-46A6-9483-D431A809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UE- w zakresie ochrony cudzoziemców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2A1485-4981-4E0F-8FE0-680AD15E1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Unia zapewnia swoim obywatelom przestrzeń wolności, bezpieczeństwa i sprawiedliwości bez granic wewnętrznych, w której zagwarantowana jest swoboda przepływu osób, w powiązaniu z właściwymi środkami w  odniesieniu do kontroli granic zewnętrznych, azylu, imigracji, jak również zapobiegania i zwalczania przestępczości.  (Art. 3 ust. 2 TUE)</a:t>
            </a:r>
          </a:p>
          <a:p>
            <a:r>
              <a:rPr lang="pl-PL" dirty="0"/>
              <a:t>Unia zapewnia brak kontroli osób na granicach wewnętrznych i rozwija wspólną politykę w dziedzinie azylu,  imigracji i kontroli granic zewnętrznych, opartą na solidarności między Państwami Członkowskimi i sprawiedliwą  wobec obywateli państw trzecich. Do celów niniejszego tytułu, bezpaństwowcy są traktowani jak obywatele  państw trzecich (Art. 67 ust. 2 TFUE)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6145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9B9A85-B08C-4CA8-9C71-317E414F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UE- w zakresie ochrony cudzoziemców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0B805F-C66A-42BE-A0F3-88CBA778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74" y="2375065"/>
            <a:ext cx="10518490" cy="4482935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Unia rozwija wspólną politykę w dziedzinie azylu, ochrony uzupełniającej i tymczasowej ochrony, mającą na celu przyznanie odpowiedniego statusu każdemu obywatelowi  państwa trzeciego wymagającemu międzynarodowej ochrony oraz mającą na celu zapewnienie przestrzegania zasady non–</a:t>
            </a:r>
            <a:r>
              <a:rPr lang="pl-PL" dirty="0" err="1"/>
              <a:t>refoulement</a:t>
            </a:r>
            <a:r>
              <a:rPr lang="pl-PL" dirty="0"/>
              <a:t>. Polityka ta musi być zgodna z Konwencją Genewską z  dnia 28 lipca 1951 roku i Protokołem z dnia 31 stycznia 1967 roku dotyczącymi statusu uchodźców, jak również z innymi odpowiednimi traktatami.</a:t>
            </a:r>
          </a:p>
          <a:p>
            <a:r>
              <a:rPr lang="pl-PL" dirty="0"/>
              <a:t>Do celów ustępu 1 Parlament Europejski i Rada, stanowiąc zgodnie ze zwykłą procedurą ustawodawczą, przyjmują środki dotyczące wspólnego europejskiego systemu azylowego  obejmującego:</a:t>
            </a:r>
          </a:p>
          <a:p>
            <a:pPr>
              <a:buFont typeface="+mj-lt"/>
              <a:buAutoNum type="arabicPeriod"/>
            </a:pPr>
            <a:r>
              <a:rPr lang="pl-PL" dirty="0"/>
              <a:t>jednolity status azylu dla obywateli państw trzecich, obowiązujący w całej Unii;</a:t>
            </a:r>
          </a:p>
          <a:p>
            <a:pPr>
              <a:buFont typeface="+mj-lt"/>
              <a:buAutoNum type="arabicPeriod"/>
            </a:pPr>
            <a:r>
              <a:rPr lang="pl-PL" dirty="0"/>
              <a:t>jednolity status ochrony uzupełniającej dla obywateli państw trzecich, którzy nie uzyskawszy azylu europejskiego, wymagają międzynarodowej ochrony;</a:t>
            </a:r>
          </a:p>
          <a:p>
            <a:pPr>
              <a:buFont typeface="+mj-lt"/>
              <a:buAutoNum type="arabicPeriod"/>
            </a:pPr>
            <a:r>
              <a:rPr lang="pl-PL" dirty="0"/>
              <a:t>wspólny system tymczasowej ochrony wysiedleńców, na wypadek masowego napływu;</a:t>
            </a:r>
          </a:p>
          <a:p>
            <a:pPr>
              <a:buFont typeface="+mj-lt"/>
              <a:buAutoNum type="arabicPeriod"/>
            </a:pPr>
            <a:r>
              <a:rPr lang="pl-PL" dirty="0"/>
              <a:t>wspólne procedury przyznawania i pozbawiania jednolitego statusu azylu lub ochrony uzupełniającej;</a:t>
            </a:r>
          </a:p>
          <a:p>
            <a:pPr>
              <a:buFont typeface="+mj-lt"/>
              <a:buAutoNum type="arabicPeriod"/>
            </a:pPr>
            <a:r>
              <a:rPr lang="pl-PL" dirty="0"/>
              <a:t>kryteria i mechanizmy ustalania Państwa Członkowskiego odpowiedzialnego za rozpatrywanie wniosku o udzielenie azylu lub ochrony uzupełniającej;</a:t>
            </a:r>
          </a:p>
          <a:p>
            <a:pPr>
              <a:buFont typeface="+mj-lt"/>
              <a:buAutoNum type="arabicPeriod"/>
            </a:pPr>
            <a:r>
              <a:rPr lang="pl-PL" dirty="0"/>
              <a:t>normy dotyczące warunków przyjmowania osób ubiegających się o azyl lub o ochronę uzupełniającą;</a:t>
            </a:r>
          </a:p>
          <a:p>
            <a:pPr>
              <a:buFont typeface="+mj-lt"/>
              <a:buAutoNum type="arabicPeriod"/>
            </a:pPr>
            <a:r>
              <a:rPr lang="pl-PL" dirty="0"/>
              <a:t>partnerstwo i współpracę z państwami trzecimi w celu zarządzania przepływami osób ubiegających się o azyl lub o ochronę uzupełniającą lub tymczasową.</a:t>
            </a:r>
          </a:p>
          <a:p>
            <a:r>
              <a:rPr lang="pl-PL" dirty="0"/>
              <a:t>W przypadku gdy jedno lub więcej Państw Członkowskich znajdzie się w nadzwyczajnej sytuacji charakteryzującej się nagłym napływem obywateli państw trzecich, Rada, na wniosek Komisji,  może przyjąć środki tymczasowe na korzyść zainteresowanego Państwa lub Państw Członkowskich. Rada stanowi po konsultacji z Parlamentem Europejskim.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4801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37FA54-D5E0-4400-B62B-830C3808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pc="145" dirty="0"/>
              <a:t>Prawo</a:t>
            </a:r>
            <a:r>
              <a:rPr lang="pl-PL" spc="-70" dirty="0"/>
              <a:t> </a:t>
            </a:r>
            <a:r>
              <a:rPr lang="pl-PL" spc="100" dirty="0"/>
              <a:t>Unii</a:t>
            </a:r>
            <a:r>
              <a:rPr lang="pl-PL" spc="-70" dirty="0"/>
              <a:t> </a:t>
            </a:r>
            <a:r>
              <a:rPr lang="pl-PL" spc="-100" dirty="0"/>
              <a:t>Europejskiej</a:t>
            </a:r>
            <a:r>
              <a:rPr lang="pl-PL" spc="-65" dirty="0"/>
              <a:t> </a:t>
            </a:r>
            <a:r>
              <a:rPr lang="pl-PL" spc="370" dirty="0"/>
              <a:t>–</a:t>
            </a:r>
            <a:r>
              <a:rPr lang="pl-PL" spc="-70" dirty="0"/>
              <a:t> </a:t>
            </a:r>
            <a:r>
              <a:rPr lang="pl-PL" spc="45" dirty="0"/>
              <a:t>Karta</a:t>
            </a:r>
            <a:r>
              <a:rPr lang="pl-PL" spc="-70" dirty="0"/>
              <a:t> </a:t>
            </a:r>
            <a:r>
              <a:rPr lang="pl-PL" spc="105" dirty="0"/>
              <a:t>Praw</a:t>
            </a:r>
            <a:r>
              <a:rPr lang="pl-PL" spc="-75" dirty="0"/>
              <a:t> </a:t>
            </a:r>
            <a:r>
              <a:rPr lang="pl-PL" spc="180" dirty="0"/>
              <a:t>Podstawowych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655713-E7BE-4C55-8399-22A63BC4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Gwarantuje się prawo do azylu z poszanowaniem zasad Konwencji genewskiej z 28 lipca 1951 roku i Protokołu z  31 stycznia 1967 roku dotyczących statusu uchodźców oraz zgodnie z Traktatem o Unii Europejskiej i Traktatem o  funkcjonowaniu Unii Europejskiej (Art. 18)</a:t>
            </a:r>
          </a:p>
          <a:p>
            <a:pPr marL="0" indent="0">
              <a:buNone/>
            </a:pPr>
            <a:r>
              <a:rPr lang="pl-PL" dirty="0"/>
              <a:t>1.	Wydalenia zbiorowe są zakazane.</a:t>
            </a:r>
          </a:p>
          <a:p>
            <a:pPr marL="0" indent="0">
              <a:buNone/>
            </a:pPr>
            <a:r>
              <a:rPr lang="pl-PL" dirty="0"/>
              <a:t>2.	Nikt nie może być usunięty z terytorium państwa, wydalony lub wydany w drodze ekstradycji do państwa, w  którym istnieje poważne ryzyko, iż może być poddany karze śmierci, torturom lub innemu nieludzkiemu lub  poniżającemu traktowaniu albo karaniu.(Art. 19)</a:t>
            </a:r>
          </a:p>
          <a:p>
            <a:r>
              <a:rPr lang="pl-PL" dirty="0"/>
              <a:t>Prawo do skutecznego środka prawnego i dostępu do bezstronnego sądu (Art. 47) Porównaj Art. 13 EKPC</a:t>
            </a:r>
          </a:p>
          <a:p>
            <a:r>
              <a:rPr lang="pl-PL" dirty="0"/>
              <a:t>Minimalny poziom ochrony zapewniony przez KPP (Art. 52)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933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6DEDC-6B52-4A43-AF7C-995994FA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AZYL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E4A363-A4CE-4DA4-918E-C2258611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034075" cy="3749799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/>
              <a:t>Najstarsza forma</a:t>
            </a:r>
            <a:r>
              <a:rPr lang="pl-PL" dirty="0"/>
              <a:t> ochrony znana prawu </a:t>
            </a:r>
            <a:r>
              <a:rPr lang="pl-PL" b="1" dirty="0"/>
              <a:t>wewnętrznemu państw </a:t>
            </a:r>
            <a:r>
              <a:rPr lang="pl-PL" dirty="0"/>
              <a:t>– azyl (prawo azylu) – tradycyjnie traktowana była (i jest nadal) jako prawo państwa, wynikające z jego suwerenności terytorialnej, stąd jedynymi wiążącymi organy państwowe zasadami są te wyrażone w przepisach prawa wewnętrznego.</a:t>
            </a:r>
          </a:p>
          <a:p>
            <a:r>
              <a:rPr lang="pl-PL" b="1" dirty="0"/>
              <a:t>Azyl terytorialny </a:t>
            </a:r>
            <a:r>
              <a:rPr lang="pl-PL" dirty="0"/>
              <a:t>i </a:t>
            </a:r>
            <a:r>
              <a:rPr lang="pl-PL" b="1" dirty="0"/>
              <a:t>Azyl dyplomatyczny</a:t>
            </a:r>
          </a:p>
          <a:p>
            <a:r>
              <a:rPr lang="pl-PL" dirty="0"/>
              <a:t>Azyl polega na udzieleniu schronienia (tzn. prawa wjazdu i osiedlenia się) cudzoziemcowi </a:t>
            </a:r>
            <a:r>
              <a:rPr lang="pl-PL" b="1" dirty="0"/>
              <a:t>ściganemu w kraju  ojczystym lub w państwie trzecim za popełnienie przestępstwa politycznego</a:t>
            </a:r>
            <a:r>
              <a:rPr lang="pl-PL" dirty="0"/>
              <a:t> lub z innych </a:t>
            </a:r>
            <a:r>
              <a:rPr lang="pl-PL" b="1" dirty="0"/>
              <a:t>powodów politycznych</a:t>
            </a:r>
            <a:r>
              <a:rPr lang="pl-PL" dirty="0"/>
              <a:t>. </a:t>
            </a:r>
          </a:p>
          <a:p>
            <a:r>
              <a:rPr lang="pl-PL" dirty="0"/>
              <a:t>Udzielenie azylu wiąże się więc z odmową wydania (ekstradycji) cudzoziemca. Jeżeli umowy międzynarodowe  wiążące państwo nie stanowią inaczej, udzielenie azylu należy do jego kompetencji własnej.</a:t>
            </a:r>
          </a:p>
          <a:p>
            <a:r>
              <a:rPr lang="pl-PL" dirty="0"/>
              <a:t>Żadne państwo nie może domagać się wydania swego obywatela, który otrzymał w innym państwie azyl.</a:t>
            </a:r>
          </a:p>
          <a:p>
            <a:r>
              <a:rPr lang="pl-PL" dirty="0"/>
              <a:t>Zgodnie z art. 56 ust.1 Konstytucji RP z 1997 r. cudzoziemcy mogą korzystać z prawa azylu w Rzeczypospolitej Polskiej na zasadach określonych w ustawie (z dnia 13  czerwca 2003r. O udzielaniu cudzoziemcom ochrony na terytorium Rzeczypospolitej Polskiej)</a:t>
            </a:r>
          </a:p>
        </p:txBody>
      </p:sp>
    </p:spTree>
    <p:extLst>
      <p:ext uri="{BB962C8B-B14F-4D97-AF65-F5344CB8AC3E}">
        <p14:creationId xmlns:p14="http://schemas.microsoft.com/office/powerpoint/2010/main" val="2189820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6DCD0C-3951-4659-AE82-8168A89F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pc="130" dirty="0"/>
              <a:t>Azyl </a:t>
            </a:r>
            <a:r>
              <a:rPr lang="pl-PL" spc="530" dirty="0"/>
              <a:t>w</a:t>
            </a:r>
            <a:r>
              <a:rPr lang="pl-PL" spc="-420" dirty="0"/>
              <a:t> </a:t>
            </a:r>
            <a:r>
              <a:rPr lang="pl-PL" spc="75" dirty="0"/>
              <a:t>prawie </a:t>
            </a:r>
            <a:r>
              <a:rPr lang="pl-PL" spc="225" dirty="0"/>
              <a:t>międzynarodowym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D068B0-82F3-45DC-A55F-5DEC931A4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Deklaracja w sprawie azylu terytorialnego </a:t>
            </a:r>
            <a:r>
              <a:rPr lang="pl-PL" dirty="0"/>
              <a:t>uchwalona przez </a:t>
            </a:r>
            <a:r>
              <a:rPr lang="pl-PL" b="1" dirty="0"/>
              <a:t>Zgromadzenie Ogólne ONZ w1967 </a:t>
            </a:r>
            <a:r>
              <a:rPr lang="pl-PL" dirty="0"/>
              <a:t>r. stanowi, że </a:t>
            </a:r>
            <a:r>
              <a:rPr lang="pl-PL" b="1" dirty="0"/>
              <a:t>udzielenie azylu  jest aktem pokojowym i humanitarnym</a:t>
            </a:r>
            <a:r>
              <a:rPr lang="pl-PL" dirty="0"/>
              <a:t>. </a:t>
            </a:r>
          </a:p>
          <a:p>
            <a:r>
              <a:rPr lang="pl-PL" dirty="0"/>
              <a:t>Azyl udzielony przez państwo powinien być respektowany przez inne państwa.  </a:t>
            </a:r>
          </a:p>
          <a:p>
            <a:r>
              <a:rPr lang="pl-PL" dirty="0"/>
              <a:t>Prawo azylu </a:t>
            </a:r>
            <a:r>
              <a:rPr lang="pl-PL" b="1" dirty="0"/>
              <a:t>nie przysługuje </a:t>
            </a:r>
            <a:r>
              <a:rPr lang="pl-PL" dirty="0"/>
              <a:t>osobom winnym </a:t>
            </a:r>
            <a:r>
              <a:rPr lang="pl-PL" b="1" dirty="0"/>
              <a:t>zbrodni przeciwko ludzkości, zbrodni wojennych </a:t>
            </a:r>
            <a:r>
              <a:rPr lang="pl-PL" dirty="0"/>
              <a:t>oraz </a:t>
            </a:r>
            <a:r>
              <a:rPr lang="pl-PL" b="1" dirty="0"/>
              <a:t>zbrodni przeciwko pokojowi</a:t>
            </a:r>
            <a:r>
              <a:rPr lang="pl-PL" dirty="0"/>
              <a:t>.</a:t>
            </a:r>
          </a:p>
          <a:p>
            <a:r>
              <a:rPr lang="pl-PL" dirty="0"/>
              <a:t>Od azylu terytorialnego należy odróżnić </a:t>
            </a:r>
            <a:r>
              <a:rPr lang="pl-PL" b="1" dirty="0"/>
              <a:t>azyl dyplomatyczny</a:t>
            </a:r>
            <a:r>
              <a:rPr lang="pl-PL" dirty="0"/>
              <a:t>,  który </a:t>
            </a:r>
            <a:r>
              <a:rPr lang="pl-PL" b="1" dirty="0"/>
              <a:t>nie jest instytucją powszechnego prawa  międzynarodowego</a:t>
            </a:r>
            <a:r>
              <a:rPr lang="pl-PL" dirty="0"/>
              <a:t>. Podstawę  prawną tego azylu stanowią prawo zwyczajowe i umowy międzynarodowe.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132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32928-BBE7-474E-AA83-39A0EF55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Azyl dyplomatyczny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BA98BA-1D47-4C57-9A01-E8619A3D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Azyl dyplomatyczny może być udzielany w </a:t>
            </a:r>
            <a:r>
              <a:rPr lang="pl-PL" b="1" dirty="0"/>
              <a:t>pomieszczeniach misji dyplomatycznej, na pokładzie okrętu wojennego i  samolotu wojskowego oraz w bazach wojennych</a:t>
            </a:r>
            <a:r>
              <a:rPr lang="pl-PL" dirty="0"/>
              <a:t>. </a:t>
            </a:r>
          </a:p>
          <a:p>
            <a:r>
              <a:rPr lang="pl-PL" dirty="0"/>
              <a:t>Tego rodzaju azyl jest traktowany jako prawo państwa i to od oceny  państwa, do którego skierowana jest prośba o azyl, zależy ostateczna decyzja w sprawie przyznania lub odmowy azylu.</a:t>
            </a:r>
          </a:p>
          <a:p>
            <a:r>
              <a:rPr lang="pl-PL" dirty="0"/>
              <a:t>O azyl dyplomatyczny mogą ubiegać się </a:t>
            </a:r>
            <a:r>
              <a:rPr lang="pl-PL" b="1" dirty="0"/>
              <a:t>osoby ścigane ze względów politycznych oraz przestępcy polityczni.</a:t>
            </a:r>
          </a:p>
          <a:p>
            <a:r>
              <a:rPr lang="pl-PL" dirty="0"/>
              <a:t>Azyl dyplomatyczny powinien być udzielony wyłącznie w tzw. </a:t>
            </a:r>
            <a:r>
              <a:rPr lang="pl-PL" b="1" dirty="0"/>
              <a:t>sytuacjach niecierpiących zwłok,</a:t>
            </a:r>
            <a:r>
              <a:rPr lang="pl-PL" dirty="0"/>
              <a:t> np. gdy jednostka  jest ścigana przez tłum, nad którym władze utraciły kontrolę, bądź też przez same władze, i grozi jej utrata życia  lub wolności z powodu politycznego prześladowania, a w inny sposób nie można jej zapewnić bezpieczeństwa.</a:t>
            </a:r>
          </a:p>
          <a:p>
            <a:r>
              <a:rPr lang="pl-PL" dirty="0"/>
              <a:t>Praktyczną konsekwencją przyznanie azylu dyplomatycznego jest wyjęcie osoby – korzystającej z tegoż rodzaju ochrony – spod jurysdykcji państwa pobytu.</a:t>
            </a:r>
          </a:p>
          <a:p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468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2F1F0-5550-42F0-87AA-707CF7C9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765409"/>
            <a:ext cx="3859212" cy="755182"/>
          </a:xfrm>
        </p:spPr>
        <p:txBody>
          <a:bodyPr>
            <a:normAutofit/>
          </a:bodyPr>
          <a:lstStyle/>
          <a:p>
            <a:r>
              <a:rPr lang="pl-PL" dirty="0"/>
              <a:t>KAZUS 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803E52-EB1E-4F69-B1D0-E91DD529D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1686296"/>
            <a:ext cx="4105814" cy="4571999"/>
          </a:xfrm>
        </p:spPr>
        <p:txBody>
          <a:bodyPr>
            <a:normAutofit/>
          </a:bodyPr>
          <a:lstStyle/>
          <a:p>
            <a:r>
              <a:rPr lang="pl-PL" dirty="0" err="1"/>
              <a:t>Jing</a:t>
            </a:r>
            <a:r>
              <a:rPr lang="pl-PL" dirty="0"/>
              <a:t> jest obywatelem Japonii. Przebywa w Polsce od 8 lat, skończył studia 5-letnie z wykładowym językiem angielskim. W okresie studiów przebywał w Polsce na podstawie wizy wydanej w celu kształcenia się a następnie na podstawie zezwolenia na pobyt czasowy  w celu odbycia studiów wyższych. Od 3 lat pracuje w oddziale międzynarodowej korporacji z siedzibą w Krakowie na podstawie zezwolenia na pobyt czasowy i pracę. </a:t>
            </a:r>
            <a:r>
              <a:rPr lang="pl-PL" dirty="0" err="1"/>
              <a:t>Jing</a:t>
            </a:r>
            <a:r>
              <a:rPr lang="pl-PL" dirty="0"/>
              <a:t> jest dobrze sytuowany, dzięki czemu mógł sobie pozwolić na intensywny kurs języka polskiego. W firmie zaproponowano mu awans na kierownicze stanowisko w Hamburg, </a:t>
            </a:r>
            <a:r>
              <a:rPr lang="pl-PL" dirty="0" err="1"/>
              <a:t>Jing</a:t>
            </a:r>
            <a:r>
              <a:rPr lang="pl-PL" dirty="0"/>
              <a:t> przyjął propozycję wobec czego opuścił teren RP, w dniu 13 kwietnia 2019r. minie już szósty rok jego pracy na ternie Niemiec, </a:t>
            </a:r>
            <a:r>
              <a:rPr lang="pl-PL" dirty="0" err="1"/>
              <a:t>Jing</a:t>
            </a:r>
            <a:r>
              <a:rPr lang="pl-PL" dirty="0"/>
              <a:t> nie zamierza wracać do Polski. </a:t>
            </a:r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0CBC078-A147-4234-B828-5DB56FA62507}"/>
              </a:ext>
            </a:extLst>
          </p:cNvPr>
          <p:cNvSpPr/>
          <p:nvPr/>
        </p:nvSpPr>
        <p:spPr>
          <a:xfrm>
            <a:off x="5942610" y="1021278"/>
            <a:ext cx="6096000" cy="3532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Wskaż przesłanki wydania zezwolenia na pobyt rezydenta długoterminowego UE, czy </a:t>
            </a:r>
            <a:r>
              <a:rPr lang="pl-PL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Jing</a:t>
            </a: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spełnia?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Kiedy pobyt uważa się za nieprzerwany?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jaki czas wydawane jest zezwolenie na pobyt rezydenta długoterminowego UE?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Jakie konsekwencje będzie miało dla </a:t>
            </a:r>
            <a:r>
              <a:rPr lang="pl-PL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Jinga</a:t>
            </a: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opuszanie terytorium RP na taki długi okres? Jaki organ będzie właściwy do urzeczywistnienia tych konsekwencji?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Jakie okoliczności w sytuacji </a:t>
            </a:r>
            <a:r>
              <a:rPr lang="pl-PL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Jinga</a:t>
            </a: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mogły by wywołać tożsame konsekwencje?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6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72C60-0451-449B-8504-338F4956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Nieprzerwany pobyt cudzoziemca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CC3FF-BD0E-44FD-8A92-BF1E402F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Pobyt na terytorium Rzeczypospolitej Polskiej stanowiący podstawę do udzielenia zezwolenia na pobyt stały uznaje się za nieprzerwany, jeżeli:</a:t>
            </a:r>
          </a:p>
          <a:p>
            <a:r>
              <a:rPr lang="pl-PL" b="1" dirty="0"/>
              <a:t>żadna z przerw w nim nie była dłuższa niż 6 miesięcy </a:t>
            </a:r>
            <a:r>
              <a:rPr lang="pl-PL" dirty="0"/>
              <a:t>i wszystkie </a:t>
            </a:r>
            <a:r>
              <a:rPr lang="pl-PL" b="1" dirty="0"/>
              <a:t>przerwy nie przekroczyły łącznie 10 miesięcy w okresach stanowiących podstawę do udzielenia mu zezwolenia na pobyt stały, </a:t>
            </a:r>
          </a:p>
          <a:p>
            <a:r>
              <a:rPr lang="pl-PL" dirty="0"/>
              <a:t>chyba że przerwa była spowodowana:</a:t>
            </a:r>
            <a:br>
              <a:rPr lang="pl-PL" dirty="0"/>
            </a:br>
            <a:r>
              <a:rPr lang="pl-PL" dirty="0"/>
              <a:t>1) </a:t>
            </a:r>
            <a:r>
              <a:rPr lang="pl-PL" b="1" dirty="0"/>
              <a:t>wykonywaniem przez cudzoziemca obowiązków zawodowych </a:t>
            </a:r>
            <a:r>
              <a:rPr lang="pl-PL" dirty="0"/>
              <a:t>lub św</a:t>
            </a:r>
            <a:r>
              <a:rPr lang="pl-PL" b="1" dirty="0"/>
              <a:t>iadczeniem przez niego pracy poza terytorium Rzeczypospolitej Polskiej na podstawie umowy zawartej z pracodawcą, którego siedziba znajduje się na terytorium Rzeczypospolitej Polskiej, lub</a:t>
            </a:r>
            <a:br>
              <a:rPr lang="pl-PL" b="1" dirty="0"/>
            </a:br>
            <a:r>
              <a:rPr lang="pl-PL" dirty="0"/>
              <a:t>2) </a:t>
            </a:r>
            <a:r>
              <a:rPr lang="pl-PL" b="1" dirty="0"/>
              <a:t>towarzyszeniem cudzoziemcowi</a:t>
            </a:r>
            <a:r>
              <a:rPr lang="pl-PL" dirty="0"/>
              <a:t>, o którym mowa w pkt 1, przez jego </a:t>
            </a:r>
            <a:r>
              <a:rPr lang="pl-PL" b="1" dirty="0"/>
              <a:t>małżonka lub małoletnie dziecko</a:t>
            </a:r>
            <a:r>
              <a:rPr lang="pl-PL" dirty="0"/>
              <a:t>, lub</a:t>
            </a:r>
            <a:br>
              <a:rPr lang="pl-PL" dirty="0"/>
            </a:br>
            <a:r>
              <a:rPr lang="pl-PL" dirty="0"/>
              <a:t>3) </a:t>
            </a:r>
            <a:r>
              <a:rPr lang="pl-PL" b="1" dirty="0"/>
              <a:t>szczególną sytuacją osobistą wymagającą </a:t>
            </a:r>
            <a:r>
              <a:rPr lang="pl-PL" dirty="0"/>
              <a:t>obecności cudzoziemca poza terytorium Rzeczypospolitej Polskiej </a:t>
            </a:r>
            <a:r>
              <a:rPr lang="pl-PL" b="1" dirty="0"/>
              <a:t>i trwała nie dłużej niż 6 miesięcy</a:t>
            </a:r>
            <a:r>
              <a:rPr lang="pl-PL" dirty="0"/>
              <a:t>, lub</a:t>
            </a:r>
            <a:br>
              <a:rPr lang="pl-PL" dirty="0"/>
            </a:br>
            <a:r>
              <a:rPr lang="pl-PL" dirty="0"/>
              <a:t>4) wyjazdem poza terytorium Rzeczypospolitej Polskiej w celu </a:t>
            </a:r>
            <a:r>
              <a:rPr lang="pl-PL" b="1" dirty="0"/>
              <a:t>odbycia praktyk lub uczestnictwa w zajęciach, przewidzianych w toku studiów w polskiej uczelni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117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D90CF-230B-49FA-B5CB-CEA21899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49" y="1139923"/>
            <a:ext cx="10441302" cy="706964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Karta Polaka- dokument potwierdzającym </a:t>
            </a:r>
            <a:br>
              <a:rPr lang="pl-PL" sz="3200" dirty="0"/>
            </a:br>
            <a:r>
              <a:rPr lang="pl-PL" sz="3200" dirty="0"/>
              <a:t>przynależność cudzoziemca do narodu polskiego.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41B7CA-D4A0-40E1-8472-67429B05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37954"/>
            <a:ext cx="10441301" cy="41355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1900" dirty="0"/>
              <a:t>Karta Polaka może być wydana osobie, która w dniu złożenia wniosku posiada obywatelstwo jednego z państw dawnego ZSRR lub posiada status bezpaństwowca w jednym z tych krajów i spełnia dodatkowe warunki określone w </a:t>
            </a:r>
            <a:r>
              <a:rPr lang="pl-PL" sz="1900" i="1" dirty="0"/>
              <a:t>ustawie z dnia 7 września 2007 r. o Karcie Polaka</a:t>
            </a:r>
          </a:p>
          <a:p>
            <a:pPr marL="0" indent="0">
              <a:buNone/>
            </a:pPr>
            <a:r>
              <a:rPr lang="pl-PL" sz="1900" dirty="0"/>
              <a:t>Posiadanie Karty Polaka związane jest jednak z pewnymi uprawnieniami; jej posiadacz może </a:t>
            </a:r>
            <a:r>
              <a:rPr lang="pl-PL" sz="1900" dirty="0" err="1"/>
              <a:t>np</a:t>
            </a:r>
            <a:r>
              <a:rPr lang="pl-PL" sz="19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bez opłat otrzymać wizę krajową uprawniającą do wielokrotnego przekraczania granicy polskiej;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bez opłat złożyć wniosek o nadanie obywatelstwa przez Prezydenta RP w polskim konsulacie;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korzystać z pomocy Konsula, w ramach jego kompetencji, w sytuacji zagrożenia życia lub bezpieczeństwa;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podejmować na terenie Polski legalną pracę bez konieczności posiadania zezwolenia na pracę;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prowadzić w Polsce działalność gospodarczą na takich samych zasadach jak obywatele polscy;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w Polsce korzystać z bezpłatnego systemu oświaty na poziomie podstawowym, średnim i wyższym na takich samych zasadach jak obywatele polscy, a zarazem ubiegać się o stypendia i pomoc na naukę przeznaczone dla cudzoziemców uczących się i studiujących w Polsce;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w stanach nagłych korzystać w Polsce z bezpłatnej opieki zdrowotnej na takich samych zasadach jak obywatele polscy;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polskiego lub z budżetu samorządów gmin w Polsce przeznaczone na wspieranie Polaków za granicą;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900" dirty="0"/>
              <a:t>bez opłat złożyć wniosek o udzielenie zezwolenia na pobyt stały;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1244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0E7E3F7-97A7-4A54-A399-5F0077EA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3" y="258116"/>
            <a:ext cx="5043055" cy="634176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D0EF5A1-5C6F-4329-8EE4-403368157E91}"/>
              </a:ext>
            </a:extLst>
          </p:cNvPr>
          <p:cNvSpPr txBox="1"/>
          <p:nvPr/>
        </p:nvSpPr>
        <p:spPr>
          <a:xfrm>
            <a:off x="5727680" y="1306434"/>
            <a:ext cx="60521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Karta Polaka może być wydana osobie, która w dniu złożenia wniosku posiada obywatelstwo jednego z państw dawnego ZSRR lub posiada status bezpaństwowca w jednym z tych krajów i spełnia łącznie następujące warunki:</a:t>
            </a:r>
          </a:p>
          <a:p>
            <a:r>
              <a:rPr lang="pl-PL" sz="1300" dirty="0"/>
              <a:t>   a. wykazuje swój związek z polskością poprzez przynajmniej podstawową znajomość języka polskiego, który uważa za język ojczysty, oraz znajomość i kultywowanie polskich tradycji i obyczajów;</a:t>
            </a:r>
          </a:p>
          <a:p>
            <a:r>
              <a:rPr lang="pl-PL" sz="1300" dirty="0"/>
              <a:t>  b.  w obecności konsula lub wojewody, albo wyznaczonego przez niego pracownika, złoży pisemną deklarację przynależności do narodu polskiego;</a:t>
            </a:r>
          </a:p>
          <a:p>
            <a:r>
              <a:rPr lang="pl-PL" sz="1300" dirty="0"/>
              <a:t>  c. wykaże, że co najmniej jedno z jej rodziców lub dziadków albo dwoje pradziadków jest lub było narodowości polskiej, lub posiadało obywatelstwo polskie, albo przedstawi zaświadczenie upoważnionej organizacji polskiej w kraju zamieszkania potwierdzające aktywne zaangażowanie w działalność na rzecz języka i kultury polskiej lub polskiej mniejszości narodowej przez okres co najmniej ostatnich 3 lat;</a:t>
            </a:r>
          </a:p>
          <a:p>
            <a:r>
              <a:rPr lang="pl-PL" sz="1300" dirty="0"/>
              <a:t>   d. złoży oświadczenie, że ona lub jej wstępni nie repatriowali się lub nie zostali repatriowani z terytorium Rzeczypospolitej Polskiej albo Polskiej Rzeczypospolitej Ludowej, na podstawie umów repatriacyjnych zawartych w latach 1944-1957 przez Rzeczpospolitą Polską albo Polską Rzeczpospolitą Ludową z Białoruską Socjalistyczną Republiką Radziecką, Ukraińską Socjalistyczną Republiką Radziecką, Litewską Socjalistyczną Republiką Radziecką i Związkiem Socjalistycznych Republik Radzieckich do jednego z państw będących stroną tych umów.</a:t>
            </a:r>
          </a:p>
        </p:txBody>
      </p:sp>
    </p:spTree>
    <p:extLst>
      <p:ext uri="{BB962C8B-B14F-4D97-AF65-F5344CB8AC3E}">
        <p14:creationId xmlns:p14="http://schemas.microsoft.com/office/powerpoint/2010/main" val="265702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A3B8B-42D7-4224-A78C-D963299C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Wniosek o zezwolenie na pobyt stały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877603-4CB0-4C2F-81BA-35CE32B0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9672372" cy="3859645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Cudzoziemiec składa wniosek </a:t>
            </a:r>
            <a:r>
              <a:rPr lang="pl-PL" b="1" dirty="0"/>
              <a:t>osobiście, nie później niż w ostatnim dniu legalnego pobytu</a:t>
            </a:r>
            <a:r>
              <a:rPr lang="pl-PL" dirty="0"/>
              <a:t> na terytorium Rzeczypospolitej Polskiej </a:t>
            </a:r>
            <a:r>
              <a:rPr lang="pl-PL" b="1" dirty="0"/>
              <a:t>do wojewody właściwego </a:t>
            </a:r>
            <a:r>
              <a:rPr lang="pl-PL" dirty="0"/>
              <a:t>ze względu na miejsce pobytu cudzoziemca.</a:t>
            </a:r>
          </a:p>
          <a:p>
            <a:r>
              <a:rPr lang="pl-PL" dirty="0"/>
              <a:t>Przy składaniu wniosku cudzoziemiec </a:t>
            </a:r>
            <a:r>
              <a:rPr lang="pl-PL" b="1" dirty="0"/>
              <a:t>ma obowiązek złożyć odciski linii papilarnych</a:t>
            </a:r>
            <a:r>
              <a:rPr lang="pl-PL" dirty="0"/>
              <a:t>.</a:t>
            </a:r>
          </a:p>
          <a:p>
            <a:r>
              <a:rPr lang="pl-PL" dirty="0"/>
              <a:t>W przypadku cudzoziemca będącego osobą </a:t>
            </a:r>
            <a:r>
              <a:rPr lang="pl-PL" b="1" dirty="0"/>
              <a:t>małoletnią</a:t>
            </a:r>
            <a:r>
              <a:rPr lang="pl-PL" dirty="0"/>
              <a:t> wniosek o udzielenie mu zezwolenia na pobyt stały </a:t>
            </a:r>
            <a:r>
              <a:rPr lang="pl-PL" b="1" dirty="0"/>
              <a:t>składają rodzice</a:t>
            </a:r>
            <a:r>
              <a:rPr lang="pl-PL" dirty="0"/>
              <a:t> lub </a:t>
            </a:r>
            <a:r>
              <a:rPr lang="pl-PL" b="1" dirty="0"/>
              <a:t>ustanowieni przez sąd opiekunowie </a:t>
            </a:r>
            <a:r>
              <a:rPr lang="pl-PL" dirty="0"/>
              <a:t>albo </a:t>
            </a:r>
            <a:r>
              <a:rPr lang="pl-PL" b="1" dirty="0"/>
              <a:t>jedno z rodziców </a:t>
            </a:r>
            <a:r>
              <a:rPr lang="pl-PL" dirty="0"/>
              <a:t>lub </a:t>
            </a:r>
            <a:r>
              <a:rPr lang="pl-PL" b="1" dirty="0"/>
              <a:t>jeden</a:t>
            </a:r>
            <a:r>
              <a:rPr lang="pl-PL" dirty="0"/>
              <a:t> </a:t>
            </a:r>
            <a:r>
              <a:rPr lang="pl-PL" b="1" dirty="0"/>
              <a:t>z</a:t>
            </a:r>
            <a:r>
              <a:rPr lang="pl-PL" dirty="0"/>
              <a:t> ustanowionych przez sąd </a:t>
            </a:r>
            <a:r>
              <a:rPr lang="pl-PL" b="1" dirty="0"/>
              <a:t>opiekunów</a:t>
            </a:r>
            <a:r>
              <a:rPr lang="pl-PL" dirty="0"/>
              <a:t>.</a:t>
            </a:r>
          </a:p>
          <a:p>
            <a:r>
              <a:rPr lang="pl-PL" dirty="0"/>
              <a:t>Przy składaniu wniosku o udzielenie zezwolenia na pobyt stały cudzoziemcowi będącemu osobą małoletnią, która do dnia złożenia wniosku </a:t>
            </a:r>
            <a:r>
              <a:rPr lang="pl-PL" b="1" dirty="0"/>
              <a:t>ukończyła 6. rok życia, jest wymagana jego obecność</a:t>
            </a:r>
            <a:r>
              <a:rPr lang="pl-PL" dirty="0"/>
              <a:t>.</a:t>
            </a:r>
          </a:p>
          <a:p>
            <a:r>
              <a:rPr lang="pl-PL" b="1" dirty="0"/>
              <a:t>Zezwolenie na pobyt stały </a:t>
            </a:r>
            <a:r>
              <a:rPr lang="pl-PL" dirty="0"/>
              <a:t>udzielane jest na </a:t>
            </a:r>
            <a:r>
              <a:rPr lang="pl-PL" b="1" dirty="0"/>
              <a:t>czas nieoznaczony</a:t>
            </a:r>
            <a:r>
              <a:rPr lang="pl-PL" dirty="0"/>
              <a:t>.</a:t>
            </a:r>
          </a:p>
          <a:p>
            <a:r>
              <a:rPr lang="pl-PL" dirty="0"/>
              <a:t>Zezwolenie na pobyt stały </a:t>
            </a:r>
            <a:r>
              <a:rPr lang="pl-PL" b="1" dirty="0"/>
              <a:t>wygasa</a:t>
            </a:r>
            <a:r>
              <a:rPr lang="pl-PL" dirty="0"/>
              <a:t> z mocy prawa z dniem uzyskania przez cudzoziemca zezwolenia na </a:t>
            </a:r>
            <a:r>
              <a:rPr lang="pl-PL" b="1" dirty="0"/>
              <a:t>pobyt rezydenta długoterminowego </a:t>
            </a:r>
            <a:r>
              <a:rPr lang="pl-PL" dirty="0"/>
              <a:t>UE albo </a:t>
            </a:r>
            <a:r>
              <a:rPr lang="pl-PL" b="1" dirty="0"/>
              <a:t>nabycia przez cudzoziemca obywatelstwa polskiego</a:t>
            </a:r>
            <a:r>
              <a:rPr lang="pl-PL" dirty="0"/>
              <a:t>.</a:t>
            </a:r>
          </a:p>
          <a:p>
            <a:r>
              <a:rPr lang="pl-PL" b="1" dirty="0">
                <a:solidFill>
                  <a:srgbClr val="FF0000"/>
                </a:solidFill>
              </a:rPr>
              <a:t>Pierwsza karta pobytu </a:t>
            </a:r>
            <a:r>
              <a:rPr lang="pl-PL" dirty="0"/>
              <a:t>wydawana jest z urzędu przez wojewodę, który udzielił cudzoziemcowi zezwolenia na pobyt stały </a:t>
            </a:r>
            <a:r>
              <a:rPr lang="pl-PL" b="1" dirty="0">
                <a:solidFill>
                  <a:srgbClr val="FF0000"/>
                </a:solidFill>
              </a:rPr>
              <a:t>na okres 10 lat </a:t>
            </a:r>
            <a:r>
              <a:rPr lang="pl-PL" dirty="0"/>
              <a:t>od dnia jej wydania. Przed </a:t>
            </a:r>
            <a:r>
              <a:rPr lang="pl-PL" b="1" dirty="0"/>
              <a:t>upływem okresu ważności należy uzyskać kolejną kartę pobytu</a:t>
            </a:r>
            <a:r>
              <a:rPr lang="pl-PL" dirty="0">
                <a:hlinkClick r:id="rId2"/>
              </a:rPr>
              <a:t>.</a:t>
            </a:r>
            <a:r>
              <a:rPr lang="pl-PL" dirty="0"/>
              <a:t> Ponadto w niektórych przypadkach powstaje obowiązek wymiany posiadanej karty pobytu (np. zmiana danych, zmiana wizerunku, uszkodzenie).</a:t>
            </a:r>
          </a:p>
        </p:txBody>
      </p:sp>
    </p:spTree>
    <p:extLst>
      <p:ext uri="{BB962C8B-B14F-4D97-AF65-F5344CB8AC3E}">
        <p14:creationId xmlns:p14="http://schemas.microsoft.com/office/powerpoint/2010/main" val="30056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281B2-F30F-4556-87E3-F4471EF0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838200"/>
            <a:ext cx="8825659" cy="706964"/>
          </a:xfrm>
        </p:spPr>
        <p:txBody>
          <a:bodyPr/>
          <a:lstStyle/>
          <a:p>
            <a:r>
              <a:rPr lang="pl-PL" dirty="0"/>
              <a:t>Organ właściwy, terminy.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5F333-2B44-48BC-9321-2C19C1F7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Wojewoda</a:t>
            </a:r>
            <a:r>
              <a:rPr lang="pl-PL" dirty="0"/>
              <a:t> właściwy ze względu na miejsce pobytu cudzoziemca</a:t>
            </a:r>
          </a:p>
          <a:p>
            <a:r>
              <a:rPr lang="pl-PL" b="1" dirty="0"/>
              <a:t>Odwołanie</a:t>
            </a:r>
            <a:r>
              <a:rPr lang="pl-PL" dirty="0"/>
              <a:t> od decyzji wojewody podjętej w pierwszej instancji przez wojewodę lub złożenie zażalenie na postanowienie o odmowie wszczęcia postępowania- </a:t>
            </a:r>
            <a:r>
              <a:rPr lang="pl-PL" b="1" dirty="0"/>
              <a:t>do Szefa Urzędu ds. Cudzoziemców</a:t>
            </a:r>
          </a:p>
          <a:p>
            <a:r>
              <a:rPr lang="pl-PL" dirty="0"/>
              <a:t>Postępowanie w sprawie udzielenia cudzoziemcowi zezwolenia na pobyt stały powinno zakończyć się </a:t>
            </a:r>
            <a:r>
              <a:rPr lang="pl-PL" b="1" dirty="0"/>
              <a:t>nie później niż w ciągu 3 miesięcy </a:t>
            </a:r>
            <a:r>
              <a:rPr lang="pl-PL" dirty="0"/>
              <a:t>od dnia jego wszczęcia, a </a:t>
            </a:r>
            <a:r>
              <a:rPr lang="pl-PL" b="1" dirty="0"/>
              <a:t>postępowanie odwoławcze - w ciągu 2 miesięcy </a:t>
            </a:r>
            <a:r>
              <a:rPr lang="pl-PL" dirty="0"/>
              <a:t>od dnia otrzymania odwołania.</a:t>
            </a:r>
          </a:p>
          <a:p>
            <a:r>
              <a:rPr lang="pl-PL" dirty="0"/>
              <a:t>Jeżeli wniosek o udzielenie cudzoziemcowi zezwolenia na pobyt stały został złożony w czasie jego legalnego pobytu na terytorium Rzeczypospolitej Polskiej i nie zawiera braków formalnych lub braki formalne zostały uzupełnione w terminie, wojewoda umieszcza w dokumencie podróży cudzoziemca </a:t>
            </a:r>
            <a:r>
              <a:rPr lang="pl-PL" b="1" dirty="0"/>
              <a:t>odcisk stempla, który potwierdza złożenie wniosku o udzielenie mu zezwolenia na pobyt stały;</a:t>
            </a:r>
          </a:p>
          <a:p>
            <a:r>
              <a:rPr lang="pl-PL" dirty="0"/>
              <a:t>Pobyt cudzoziemca na terytorium Rzeczypospolitej Polskiej </a:t>
            </a:r>
            <a:r>
              <a:rPr lang="pl-PL" b="1" dirty="0"/>
              <a:t>uważa się za legalny od dnia złożenia wniosku do dnia, w którym decyzja w sprawie udzielenia mu zezwolenia na pobyt stały stanie się ostateczna.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52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Jon (sala konferencyjna)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3_Jon (sala konferencyjna)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1558</TotalTime>
  <Words>6902</Words>
  <Application>Microsoft Office PowerPoint</Application>
  <PresentationFormat>Panoramiczny</PresentationFormat>
  <Paragraphs>526</Paragraphs>
  <Slides>47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Wingdings 3</vt:lpstr>
      <vt:lpstr>Jon (sala konferencyjna)</vt:lpstr>
      <vt:lpstr>1_Jon (sala konferencyjna)</vt:lpstr>
      <vt:lpstr>3_Jon (sala konferencyjna)</vt:lpstr>
      <vt:lpstr>ZEZWOLENIE NA POBYT STAŁY</vt:lpstr>
      <vt:lpstr>Zezwolenie na pobyt stały art. 195 u.o.c</vt:lpstr>
      <vt:lpstr>Zezwolenie na pobyt stały  art. 195 u.o.c</vt:lpstr>
      <vt:lpstr>Zezwolenie na pobyt stały  art. 195 u.o.c</vt:lpstr>
      <vt:lpstr>Nieprzerwany pobyt cudzoziemca </vt:lpstr>
      <vt:lpstr>Karta Polaka- dokument potwierdzającym  przynależność cudzoziemca do narodu polskiego. </vt:lpstr>
      <vt:lpstr>Prezentacja programu PowerPoint</vt:lpstr>
      <vt:lpstr>Wniosek o zezwolenie na pobyt stały</vt:lpstr>
      <vt:lpstr>Organ właściwy, terminy.</vt:lpstr>
      <vt:lpstr>Dodatkowe dokumenty składane wraz z wnioskiem </vt:lpstr>
      <vt:lpstr>Dodatkowe dokumenty składane wraz z wnioskiem </vt:lpstr>
      <vt:lpstr>Dodatkowe dokumenty składane wraz z wnioskiem </vt:lpstr>
      <vt:lpstr>Zasięgnięcie informacji</vt:lpstr>
      <vt:lpstr>Zezwolenie na pobyt stały a praca</vt:lpstr>
      <vt:lpstr>Odmowa wszczęcia postępowania w  sprawie udzielenia zezwolenia na pobyt stały</vt:lpstr>
      <vt:lpstr>Odmowa udzielenia zezwolenia na pobyt stały</vt:lpstr>
      <vt:lpstr>Cofnięcie zezwolenia na pobyt stały</vt:lpstr>
      <vt:lpstr>Obowiązek opuszczenia Polski po odmowie, umorzeniu albo cofnięciu zezwolenia na pobyt stały </vt:lpstr>
      <vt:lpstr>Liczba osób, które w latach 2007-2018 złożyły wniosek o zezwolenie na osiedlenie się lub pobyt stały.</vt:lpstr>
      <vt:lpstr>Liczba osób, którym wojewodowie w latach 2007 - 2018 udzielili zezwolenia na osiedlenie się lub pobyt stały</vt:lpstr>
      <vt:lpstr>ZEZWOLENIE NA POBYT REZYDENTA DŁUGOTERMINOWEGO UE</vt:lpstr>
      <vt:lpstr>Dyrektywa Rady 2003/109/WE</vt:lpstr>
      <vt:lpstr>Osoby nieuprawnione </vt:lpstr>
      <vt:lpstr>Informacje podstawowe</vt:lpstr>
      <vt:lpstr>Komu i na jaki okres?</vt:lpstr>
      <vt:lpstr>„Posiada dochód” ; „znajomość języka polskiego”</vt:lpstr>
      <vt:lpstr>Do pięcioletniego okresu pobytu na terytorium Rzeczypospolitej Polskiej zalicza się:</vt:lpstr>
      <vt:lpstr>Do pięcioletniego okresu, o którym mowa powyżej nie zalicza się pobytu cudzoziemca:</vt:lpstr>
      <vt:lpstr>Pobyt cudzoziemca na terytorium RP uważa  się za nieprzerwany</vt:lpstr>
      <vt:lpstr>Pobyt będzie uznany za nieprzerwany</vt:lpstr>
      <vt:lpstr>Odmowa wszczęcia postępowania o udzielenia zezwolenia na pobyt rezydenta długoterminowego UE</vt:lpstr>
      <vt:lpstr>Cofnięcie zezwolenia</vt:lpstr>
      <vt:lpstr>Wygaśnięcie zezwolenia z mocy prawa</vt:lpstr>
      <vt:lpstr>Ochrona cudzoziemców</vt:lpstr>
      <vt:lpstr>Konwencja dotycząca statusu uchodźców</vt:lpstr>
      <vt:lpstr>Treść Konwencji</vt:lpstr>
      <vt:lpstr>Definicja terminu „uchodźca”</vt:lpstr>
      <vt:lpstr>Interpretacje definicji</vt:lpstr>
      <vt:lpstr>Zasada ogólne wynikające z Konwencji Genewskiej</vt:lpstr>
      <vt:lpstr>Inne umowy międzynarodowe</vt:lpstr>
      <vt:lpstr>Prawo UE- w zakresie ochrony cudzoziemców</vt:lpstr>
      <vt:lpstr>Prawo UE- w zakresie ochrony cudzoziemców</vt:lpstr>
      <vt:lpstr>Prawo Unii Europejskiej – Karta Praw Podstawowych</vt:lpstr>
      <vt:lpstr>AZYL</vt:lpstr>
      <vt:lpstr>Azyl w prawie międzynarodowym</vt:lpstr>
      <vt:lpstr>Azyl dyplomatyczny</vt:lpstr>
      <vt:lpstr>KAZUS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ZEZWOLENIE NA POBYT STAŁY</dc:title>
  <dc:creator>Katarzyna K.</dc:creator>
  <cp:lastModifiedBy>Katarzyna K.</cp:lastModifiedBy>
  <cp:revision>66</cp:revision>
  <dcterms:created xsi:type="dcterms:W3CDTF">2019-03-18T21:31:34Z</dcterms:created>
  <dcterms:modified xsi:type="dcterms:W3CDTF">2020-04-07T20:08:29Z</dcterms:modified>
</cp:coreProperties>
</file>