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9" r:id="rId12"/>
    <p:sldId id="270" r:id="rId13"/>
    <p:sldId id="267" r:id="rId14"/>
    <p:sldId id="268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5709" autoAdjust="0"/>
  </p:normalViewPr>
  <p:slideViewPr>
    <p:cSldViewPr snapToGrid="0">
      <p:cViewPr varScale="1">
        <p:scale>
          <a:sx n="46" d="100"/>
          <a:sy n="46" d="100"/>
        </p:scale>
        <p:origin x="163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E667F-1AF2-4FF9-B9CF-63090E6B8880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064E0-BABA-4EEA-B24C-7A8BC37C50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17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064E0-BABA-4EEA-B24C-7A8BC37C5022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26229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064E0-BABA-4EEA-B24C-7A8BC37C5022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14023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064E0-BABA-4EEA-B24C-7A8BC37C5022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02199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064E0-BABA-4EEA-B24C-7A8BC37C5022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89400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064E0-BABA-4EEA-B24C-7A8BC37C5022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35605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064E0-BABA-4EEA-B24C-7A8BC37C5022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20260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064E0-BABA-4EEA-B24C-7A8BC37C5022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98637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064E0-BABA-4EEA-B24C-7A8BC37C5022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8637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064E0-BABA-4EEA-B24C-7A8BC37C5022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95064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064E0-BABA-4EEA-B24C-7A8BC37C5022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6400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064E0-BABA-4EEA-B24C-7A8BC37C5022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2435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064E0-BABA-4EEA-B24C-7A8BC37C5022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2325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064E0-BABA-4EEA-B24C-7A8BC37C5022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6209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064E0-BABA-4EEA-B24C-7A8BC37C5022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8389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064E0-BABA-4EEA-B24C-7A8BC37C5022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6356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064E0-BABA-4EEA-B24C-7A8BC37C5022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7604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064E0-BABA-4EEA-B24C-7A8BC37C5022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30785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064E0-BABA-4EEA-B24C-7A8BC37C5022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1494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BD910CA-B18D-411F-B405-FEC70C203C14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1C06496-16E3-4A7F-8D1C-1559456ADC6C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688065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910CA-B18D-411F-B405-FEC70C203C14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496-16E3-4A7F-8D1C-1559456AD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671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910CA-B18D-411F-B405-FEC70C203C14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496-16E3-4A7F-8D1C-1559456AD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4186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910CA-B18D-411F-B405-FEC70C203C14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496-16E3-4A7F-8D1C-1559456AD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12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D910CA-B18D-411F-B405-FEC70C203C14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C06496-16E3-4A7F-8D1C-1559456ADC6C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651261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910CA-B18D-411F-B405-FEC70C203C14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496-16E3-4A7F-8D1C-1559456AD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885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910CA-B18D-411F-B405-FEC70C203C14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496-16E3-4A7F-8D1C-1559456AD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6090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910CA-B18D-411F-B405-FEC70C203C14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496-16E3-4A7F-8D1C-1559456AD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5823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910CA-B18D-411F-B405-FEC70C203C14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496-16E3-4A7F-8D1C-1559456AD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6488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D910CA-B18D-411F-B405-FEC70C203C14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C06496-16E3-4A7F-8D1C-1559456ADC6C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1919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D910CA-B18D-411F-B405-FEC70C203C14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C06496-16E3-4A7F-8D1C-1559456ADC6C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412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BD910CA-B18D-411F-B405-FEC70C203C14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1C06496-16E3-4A7F-8D1C-1559456ADC6C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59333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EBF3DA-7034-4B7C-8119-1EFB34ABE4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Zgromadzenia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038103B-8809-4983-8D1F-E2172639BA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213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B91379-6F6B-4B5D-871C-E98F81BBB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Pierwszeństwo wyboru miejsca i czasu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3A47B8-BFDF-4E72-80A3-D22EAF5F0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Więcej niż jedno zgromadzenie</a:t>
            </a:r>
          </a:p>
          <a:p>
            <a:r>
              <a:rPr lang="pl-PL" dirty="0"/>
              <a:t>Częściowo lub całkowicie w tym samym miejscu i czasie</a:t>
            </a:r>
          </a:p>
          <a:p>
            <a:r>
              <a:rPr lang="pl-PL" dirty="0"/>
              <a:t>Zagrożenie życia, zdrowia lub mienia w znacznych rozmiarach </a:t>
            </a:r>
          </a:p>
          <a:p>
            <a:r>
              <a:rPr lang="pl-PL" dirty="0"/>
              <a:t>Wezwanie do zmiany miejsca </a:t>
            </a:r>
          </a:p>
        </p:txBody>
      </p:sp>
    </p:spTree>
    <p:extLst>
      <p:ext uri="{BB962C8B-B14F-4D97-AF65-F5344CB8AC3E}">
        <p14:creationId xmlns:p14="http://schemas.microsoft.com/office/powerpoint/2010/main" val="945594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E86F06-B4C2-42A1-A42D-F4466D36E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53059"/>
          </a:xfrm>
        </p:spPr>
        <p:txBody>
          <a:bodyPr/>
          <a:lstStyle/>
          <a:p>
            <a:r>
              <a:rPr lang="pl-PL" dirty="0"/>
              <a:t>Przebieg zgromadzenia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D2DB03-D05F-479C-B16F-B717760BB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Organ gminy może wyznaczyć swojego przedstawiciela do udziału w zgromadzeniu</a:t>
            </a:r>
          </a:p>
          <a:p>
            <a:r>
              <a:rPr lang="pl-PL" dirty="0"/>
              <a:t>Zgromadzeniem kieruje przewodniczący </a:t>
            </a:r>
          </a:p>
          <a:p>
            <a:r>
              <a:rPr lang="pl-PL" dirty="0"/>
              <a:t>Organizator zgromadzenia oraz przewodniczący zgromadzenia są obowiązani do zapewnienia przebiegu zgromadzenia zgodnie z przepisami prawa oraz do przeprowadzenia zgromadzenia w taki sposób, aby zapobiec powstaniu szkód z winy uczestników zgromadzenia</a:t>
            </a:r>
          </a:p>
          <a:p>
            <a:r>
              <a:rPr lang="pl-PL" dirty="0"/>
              <a:t>W trakcie trwania zgromadzenia jego przewodniczący jest obowiązany pozostawać w kontakcie z przedstawicielem organu gminy lub funkcjonariuszami Policji </a:t>
            </a:r>
          </a:p>
        </p:txBody>
      </p:sp>
    </p:spTree>
    <p:extLst>
      <p:ext uri="{BB962C8B-B14F-4D97-AF65-F5344CB8AC3E}">
        <p14:creationId xmlns:p14="http://schemas.microsoft.com/office/powerpoint/2010/main" val="2207127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4189F7-A405-4719-A6A6-2F8A638E1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68049"/>
          </a:xfrm>
        </p:spPr>
        <p:txBody>
          <a:bodyPr/>
          <a:lstStyle/>
          <a:p>
            <a:r>
              <a:rPr lang="pl-PL" dirty="0"/>
              <a:t>Rozwiązanie zgromadzenia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F6E8DB-3A02-4F38-AD89-BCF8769C1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78702"/>
            <a:ext cx="9601200" cy="3888698"/>
          </a:xfrm>
        </p:spPr>
        <p:txBody>
          <a:bodyPr/>
          <a:lstStyle/>
          <a:p>
            <a:r>
              <a:rPr lang="pl-PL" dirty="0"/>
              <a:t>Przewodniczący zgromadzenia rozwiązuje zgromadzenie, jeżeli uczestnicy zgromadzenia nie podporządkują się jego poleceniom lub gdy przebieg zgromadzenia narusza przepisy niniejszej ustawy albo przepisy karne</a:t>
            </a:r>
          </a:p>
          <a:p>
            <a:r>
              <a:rPr lang="pl-PL" dirty="0"/>
              <a:t>Uczestnicy zgromadzenia z chwilą jego rozwiązania są obowiązani niezwłocznie opuścić miejsce, w którym odbywało się zgromadzenie</a:t>
            </a:r>
          </a:p>
          <a:p>
            <a:r>
              <a:rPr lang="pl-PL" dirty="0"/>
              <a:t>Zgromadzenie może być rozwiązane przez przedstawiciela organu gminy, jeżeli jego przebieg zagraża życiu lub zdrowiu ludzi albo mieniu w znacznych rozmiarach lub narusza przepisy niniejszej ustawy albo przepisy karne, a przewodniczący zgromadzenia, uprzedzony przez przedstawiciela organu gminy o konieczności rozwiązania zgromadzenia, nie rozwiązuje go.</a:t>
            </a:r>
          </a:p>
          <a:p>
            <a:r>
              <a:rPr lang="pl-PL" dirty="0"/>
              <a:t>Decyzja ustna podlegająca natychmiastowemu wykonaniu </a:t>
            </a:r>
          </a:p>
        </p:txBody>
      </p:sp>
    </p:spTree>
    <p:extLst>
      <p:ext uri="{BB962C8B-B14F-4D97-AF65-F5344CB8AC3E}">
        <p14:creationId xmlns:p14="http://schemas.microsoft.com/office/powerpoint/2010/main" val="586151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A8B574-3481-4390-9303-E9494598D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79060"/>
            <a:ext cx="9601200" cy="1023079"/>
          </a:xfrm>
        </p:spPr>
        <p:txBody>
          <a:bodyPr/>
          <a:lstStyle/>
          <a:p>
            <a:r>
              <a:rPr lang="pl-PL" dirty="0"/>
              <a:t>Zakaz zgromadzenia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A9A57D-612D-4BB0-9603-3A44335D9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8879"/>
            <a:ext cx="9601200" cy="4158521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Decyzja administracyjna</a:t>
            </a:r>
          </a:p>
          <a:p>
            <a:r>
              <a:rPr lang="pl-PL" dirty="0"/>
              <a:t>nie później niż na 96 godzin przed planowaną datą zgromadzenia</a:t>
            </a:r>
          </a:p>
          <a:p>
            <a:r>
              <a:rPr lang="pl-PL" dirty="0"/>
              <a:t>Powody: </a:t>
            </a:r>
          </a:p>
          <a:p>
            <a:pPr lvl="1"/>
            <a:r>
              <a:rPr lang="pl-PL" dirty="0"/>
              <a:t>cel narusza wolność pokojowego zgromadzania się, jest organizowane przez osobę nieposiadającą pełnej zdolności do czynności prawnych, uczestniczyłyby w nim osoby posiadające broń, materiały wybuchowe, wyroby pirotechniczne lub niebezpieczne materiały lub narzędzia lub jego odbycie narusza zasady organizowania zgromadzeń albo cel zgromadzenia lub jego odbycie naruszają przepisy karne</a:t>
            </a:r>
          </a:p>
          <a:p>
            <a:pPr lvl="1"/>
            <a:r>
              <a:rPr lang="pl-PL" dirty="0"/>
              <a:t>jego odbycie może zagrażać życiu lub zdrowiu ludzi albo mieniu w znacznych rozmiarach, w tym gdy zagrożenia tego nie udało się usunąć w przypadkach zamiaru zorganizowania dwóch lub większej liczby zgromadzeń chociażby częściowo w tym samym miejscu i czasie </a:t>
            </a:r>
          </a:p>
          <a:p>
            <a:pPr lvl="1"/>
            <a:r>
              <a:rPr lang="pl-PL" dirty="0"/>
              <a:t>zgromadzenie ma się odbyć w miejscu i czasie, w których odbywają się zgromadzenia organizowane cyklicznie</a:t>
            </a:r>
          </a:p>
        </p:txBody>
      </p:sp>
    </p:spTree>
    <p:extLst>
      <p:ext uri="{BB962C8B-B14F-4D97-AF65-F5344CB8AC3E}">
        <p14:creationId xmlns:p14="http://schemas.microsoft.com/office/powerpoint/2010/main" val="1211016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65959C-CDD5-4AE2-84A9-36F86B0A8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3177"/>
          </a:xfrm>
        </p:spPr>
        <p:txBody>
          <a:bodyPr/>
          <a:lstStyle/>
          <a:p>
            <a:r>
              <a:rPr lang="pl-PL" dirty="0"/>
              <a:t>Zakaz zgromadzenia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5D39CD-A585-4D3E-8257-826B59F8A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43790"/>
            <a:ext cx="9601200" cy="4023610"/>
          </a:xfrm>
        </p:spPr>
        <p:txBody>
          <a:bodyPr/>
          <a:lstStyle/>
          <a:p>
            <a:r>
              <a:rPr lang="pl-PL" dirty="0"/>
              <a:t>Decyzja udostępniana w BIP </a:t>
            </a:r>
          </a:p>
          <a:p>
            <a:r>
              <a:rPr lang="pl-PL" dirty="0"/>
              <a:t>Przekazanie za pomocą środków komunikacji elektronicznej</a:t>
            </a:r>
          </a:p>
          <a:p>
            <a:r>
              <a:rPr lang="pl-PL" dirty="0"/>
              <a:t>decyzja o zakazie zgromadzenia wraz z aktami sprawy jest przekazywana  właściwemu sądowi okręgowemu</a:t>
            </a:r>
          </a:p>
        </p:txBody>
      </p:sp>
    </p:spTree>
    <p:extLst>
      <p:ext uri="{BB962C8B-B14F-4D97-AF65-F5344CB8AC3E}">
        <p14:creationId xmlns:p14="http://schemas.microsoft.com/office/powerpoint/2010/main" val="1222364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283E65-1930-4752-9E1F-27BFA1CE7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Postępowanie uproszczone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A65EEB-E558-475C-B28F-F694CC2FD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48721"/>
            <a:ext cx="9601200" cy="3918679"/>
          </a:xfrm>
        </p:spPr>
        <p:txBody>
          <a:bodyPr/>
          <a:lstStyle/>
          <a:p>
            <a:r>
              <a:rPr lang="pl-PL" dirty="0"/>
              <a:t>Zgromadzenia niepowodujące utrudnień w ruchu drogowym, a w szczególności niepowodujące zmiany w jego organizacji</a:t>
            </a:r>
          </a:p>
          <a:p>
            <a:r>
              <a:rPr lang="pl-PL" dirty="0"/>
              <a:t>Organizator zawiadamia:</a:t>
            </a:r>
          </a:p>
          <a:p>
            <a:pPr lvl="1"/>
            <a:r>
              <a:rPr lang="pl-PL" dirty="0"/>
              <a:t>właściwe gminne (miejskie) centrum zarządzania kryzysowego lub</a:t>
            </a:r>
          </a:p>
          <a:p>
            <a:pPr lvl="1"/>
            <a:r>
              <a:rPr lang="pl-PL" dirty="0"/>
              <a:t>wojewódzkie centrum zarządzania kryzysowego</a:t>
            </a:r>
          </a:p>
          <a:p>
            <a:r>
              <a:rPr lang="pl-PL" dirty="0"/>
              <a:t>Zawiadomienie nie wcześniej niż na 30 dni i nie później niż na 2 dni przed planowaną datą zgromadzenia</a:t>
            </a:r>
          </a:p>
          <a:p>
            <a:r>
              <a:rPr lang="pl-PL" dirty="0"/>
              <a:t>Informacja w BIP </a:t>
            </a:r>
          </a:p>
        </p:txBody>
      </p:sp>
    </p:spTree>
    <p:extLst>
      <p:ext uri="{BB962C8B-B14F-4D97-AF65-F5344CB8AC3E}">
        <p14:creationId xmlns:p14="http://schemas.microsoft.com/office/powerpoint/2010/main" val="455168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4800BE-CC42-4B41-86EC-BC1EC9905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337872"/>
          </a:xfrm>
        </p:spPr>
        <p:txBody>
          <a:bodyPr/>
          <a:lstStyle/>
          <a:p>
            <a:r>
              <a:rPr lang="pl-PL" dirty="0"/>
              <a:t>Rozwiązanie zgromadzenia w trybie uproszczonym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D94D25-8DF2-407F-9882-F757D5E54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Organizator zgromadzenia rozwiązuje zgromadzenie, jeżeli uczestnicy zgromadzenia nie podporządkują się jego poleceniom lub gdy przebieg zgromadzenia narusza przepisy niniejszej ustawy albo przepisy karne</a:t>
            </a:r>
          </a:p>
          <a:p>
            <a:r>
              <a:rPr lang="pl-PL" dirty="0"/>
              <a:t>Zgromadzenie może być rozwiązane przez przedstawiciela organu gminy, jeżeli jego przebieg zagraża życiu lub zdrowiu ludzi albo mieniu w znacznych rozmiarach, powoduje istotne zagrożenie bezpieczeństwa lub porządku ruchu drogowego na drogach publicznych lub narusza przepisy niniejszej ustawy albo przepisy karne, a organizator zgromadzenia, uprzedzony przez przedstawiciela organu gminy o konieczności rozwiązania zgromadzenia, nie rozwiązuje go</a:t>
            </a:r>
          </a:p>
          <a:p>
            <a:r>
              <a:rPr lang="pl-PL" dirty="0"/>
              <a:t>Decyzja ustna podlegająca natychmiastowemu wykonaniu </a:t>
            </a:r>
          </a:p>
        </p:txBody>
      </p:sp>
    </p:spTree>
    <p:extLst>
      <p:ext uri="{BB962C8B-B14F-4D97-AF65-F5344CB8AC3E}">
        <p14:creationId xmlns:p14="http://schemas.microsoft.com/office/powerpoint/2010/main" val="2070789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5E3DF4-4E09-44A6-ACFE-68D3DBF4C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08089"/>
          </a:xfrm>
        </p:spPr>
        <p:txBody>
          <a:bodyPr/>
          <a:lstStyle/>
          <a:p>
            <a:r>
              <a:rPr lang="pl-PL" dirty="0"/>
              <a:t>Zgromadzenia cykliczne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4CD908-4F9A-42F8-81F1-6C58F2D4B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23672"/>
            <a:ext cx="9601200" cy="3843728"/>
          </a:xfrm>
        </p:spPr>
        <p:txBody>
          <a:bodyPr/>
          <a:lstStyle/>
          <a:p>
            <a:r>
              <a:rPr lang="pl-PL" dirty="0"/>
              <a:t>Wniosek do wojewody o wyrażenie zgody na cykliczne organizowanie danego zgromadzenia</a:t>
            </a:r>
          </a:p>
          <a:p>
            <a:r>
              <a:rPr lang="pl-PL" dirty="0"/>
              <a:t>Przesłanki:</a:t>
            </a:r>
          </a:p>
          <a:p>
            <a:pPr lvl="1"/>
            <a:r>
              <a:rPr lang="pl-PL" dirty="0"/>
              <a:t>Zgromadzenie jest organizowane przez tego samego organizatora w tym samym miejscu lub na tej samej trasie co najmniej cztery razy w roku, według opracowanego terminarza lub</a:t>
            </a:r>
          </a:p>
          <a:p>
            <a:pPr lvl="1"/>
            <a:r>
              <a:rPr lang="pl-PL" dirty="0"/>
              <a:t>co najmniej raz w roku w dniach świąt państwowych i narodowych, a tego rodzaju wydarzenia odbywały się w ciągu ostatnich 3 lat, chociażby nie w formie zgromadzeń i miały na celu w szczególności uczczenie wydarzeń doniosłych i istotnych dla historii RP </a:t>
            </a:r>
          </a:p>
        </p:txBody>
      </p:sp>
    </p:spTree>
    <p:extLst>
      <p:ext uri="{BB962C8B-B14F-4D97-AF65-F5344CB8AC3E}">
        <p14:creationId xmlns:p14="http://schemas.microsoft.com/office/powerpoint/2010/main" val="4056016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FB4876-31B2-4ABF-B921-CC57FD969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33138"/>
          </a:xfrm>
        </p:spPr>
        <p:txBody>
          <a:bodyPr/>
          <a:lstStyle/>
          <a:p>
            <a:r>
              <a:rPr lang="pl-PL" dirty="0"/>
              <a:t>Zgromadzenia cykliczne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78A9DD-6DDA-4CB0-A061-F3E5ADB93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3574"/>
            <a:ext cx="9601200" cy="3693826"/>
          </a:xfrm>
        </p:spPr>
        <p:txBody>
          <a:bodyPr/>
          <a:lstStyle/>
          <a:p>
            <a:r>
              <a:rPr lang="pl-PL" dirty="0"/>
              <a:t>Wniosek zawiera uzasadnienie celu cyklicznego organizowania zgromadzeń ze wskazaniem liczby i terminarza ich organizacji</a:t>
            </a:r>
          </a:p>
          <a:p>
            <a:r>
              <a:rPr lang="pl-PL" dirty="0"/>
              <a:t>Składany nie później niż na 7 dni przed planowaną datą pierwszego z cyklu zgromadzeń</a:t>
            </a:r>
          </a:p>
          <a:p>
            <a:r>
              <a:rPr lang="pl-PL" dirty="0"/>
              <a:t>Decyzja administracyjna nie później niż na 5 dni przed planowanym terminem pierwszego z cyklu zgromadzeń</a:t>
            </a:r>
          </a:p>
          <a:p>
            <a:r>
              <a:rPr lang="pl-PL" dirty="0"/>
              <a:t>Na podstawie jednej decyzji o wyrażeniu zgody na cykliczne organizowanie zgromadzeń zgromadzenia te mogą odbywać się w okresie nie dłuższym niż 3 lata od przeprowadzenia pierwszego z cyklu zgromadzeń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203898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FB5D39-99A4-4BDF-97CD-724BEF9B1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3256"/>
          </a:xfrm>
        </p:spPr>
        <p:txBody>
          <a:bodyPr/>
          <a:lstStyle/>
          <a:p>
            <a:r>
              <a:rPr lang="pl-PL" dirty="0"/>
              <a:t>Cofniecie zgody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0627D3-EC41-4010-81F8-12DEEC39C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/>
          <a:lstStyle/>
          <a:p>
            <a:r>
              <a:rPr lang="pl-PL" dirty="0"/>
              <a:t>Decyzja administracyjna</a:t>
            </a:r>
          </a:p>
          <a:p>
            <a:r>
              <a:rPr lang="pl-PL" dirty="0"/>
              <a:t>Na wniosek organizatora</a:t>
            </a:r>
          </a:p>
          <a:p>
            <a:r>
              <a:rPr lang="pl-PL" dirty="0"/>
              <a:t>jeżeli co najmniej dwukrotnie, w terminach określonych w terminarzu, zgromadzenia, nie zostały one zorganizowane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8237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749766-7670-4827-865C-A5E54A0D7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09353"/>
            <a:ext cx="9601200" cy="760228"/>
          </a:xfrm>
        </p:spPr>
        <p:txBody>
          <a:bodyPr/>
          <a:lstStyle/>
          <a:p>
            <a:r>
              <a:rPr lang="pl-PL" dirty="0"/>
              <a:t>Wolność zgromadzeń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13E484-72F5-45D8-8C8D-48589E7AE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86271"/>
            <a:ext cx="9601200" cy="4081130"/>
          </a:xfrm>
        </p:spPr>
        <p:txBody>
          <a:bodyPr/>
          <a:lstStyle/>
          <a:p>
            <a:r>
              <a:rPr lang="pl-PL" dirty="0"/>
              <a:t>Art. 57 KRP</a:t>
            </a:r>
          </a:p>
          <a:p>
            <a:pPr marL="530352" lvl="1" indent="0">
              <a:buNone/>
            </a:pPr>
            <a:r>
              <a:rPr lang="pl-PL" dirty="0"/>
              <a:t>Każdemu zapewnia się wolność organizowania pokojowych zgromadzeń i uczestniczenia w nich. Ograniczenie tej wolności może określać ustawa. </a:t>
            </a:r>
          </a:p>
          <a:p>
            <a:r>
              <a:rPr lang="pl-PL" b="1" dirty="0"/>
              <a:t>Ustawa z dnia 24 lipca 2015 r. – Prawo o zgromadzeniach</a:t>
            </a:r>
          </a:p>
          <a:p>
            <a:r>
              <a:rPr lang="pl-PL" dirty="0"/>
              <a:t>Konwencja o Ochronie Praw Człowieka i Podstawowych Wolności sporządzona w Rzymie dnia 4 listopada 1950 r.</a:t>
            </a:r>
          </a:p>
          <a:p>
            <a:r>
              <a:rPr lang="pl-PL" dirty="0"/>
              <a:t>Międzynarodowy Pakt Praw Obywatelskich i Politycznych otwarty do podpisu w Nowym Jorku dnia 19 grudnia 1966 r.</a:t>
            </a:r>
          </a:p>
        </p:txBody>
      </p:sp>
    </p:spTree>
    <p:extLst>
      <p:ext uri="{BB962C8B-B14F-4D97-AF65-F5344CB8AC3E}">
        <p14:creationId xmlns:p14="http://schemas.microsoft.com/office/powerpoint/2010/main" val="839735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F70A4C-CBFE-4024-963B-B469EE2BD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78108"/>
          </a:xfrm>
        </p:spPr>
        <p:txBody>
          <a:bodyPr/>
          <a:lstStyle/>
          <a:p>
            <a:r>
              <a:rPr lang="pl-PL" dirty="0"/>
              <a:t>Zgromadzenia spontaniczne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63A79F-82FE-4CD8-B7CA-F073D7DF8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zgromadzenie, które odbywa się w związku z zaistniałym nagłym i niemożliwym do wcześniejszego przewidzenia wydarzeniem związanym ze sferą publiczną, którego odbycie w innym terminie byłoby niecelowe lub mało istotne z punktu widzenia debaty publicznej</a:t>
            </a:r>
          </a:p>
          <a:p>
            <a:r>
              <a:rPr lang="pl-PL" dirty="0"/>
              <a:t>Nie podlegają procedurze zawiadamiania o organizowanym zgromadzeniu 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35981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AFDCC9-5A9C-4342-BE39-4B66E47FB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Rozwiązanie zgromadzenia spontanicznego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6C64F7-E96C-4E90-8A02-DF4AD155B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024859"/>
          </a:xfrm>
        </p:spPr>
        <p:txBody>
          <a:bodyPr/>
          <a:lstStyle/>
          <a:p>
            <a:r>
              <a:rPr lang="pl-PL" dirty="0"/>
              <a:t>Zgromadzenie spontaniczne może być rozwiązane przez funkcjonariusza kierującego działaniami Policji, jeżeli: </a:t>
            </a:r>
          </a:p>
          <a:p>
            <a:pPr lvl="1"/>
            <a:r>
              <a:rPr lang="pl-PL" dirty="0"/>
              <a:t>jego przebieg zagraża życiu lub zdrowiu ludzi albo mieniu w znacznych rozmiarach;</a:t>
            </a:r>
          </a:p>
          <a:p>
            <a:pPr lvl="1"/>
            <a:r>
              <a:rPr lang="pl-PL" dirty="0"/>
              <a:t>jego przebieg powoduje poważne zagrożenie bezpieczeństwa lub porządku publicznego; </a:t>
            </a:r>
          </a:p>
          <a:p>
            <a:pPr lvl="1"/>
            <a:r>
              <a:rPr lang="pl-PL" dirty="0"/>
              <a:t>powoduje istotne zagrożenie bezpieczeństwa lub porządku ruchu drogowego na drogach publicznych; </a:t>
            </a:r>
          </a:p>
          <a:p>
            <a:pPr lvl="1"/>
            <a:r>
              <a:rPr lang="pl-PL" dirty="0"/>
              <a:t>jego przebieg narusza przepisy niniejszej ustawy albo przepisy karne; </a:t>
            </a:r>
          </a:p>
          <a:p>
            <a:pPr lvl="1"/>
            <a:r>
              <a:rPr lang="pl-PL" dirty="0"/>
              <a:t> zakłóca przebieg zgromadzenia, które podlegało zgłoszeniu </a:t>
            </a:r>
          </a:p>
          <a:p>
            <a:r>
              <a:rPr lang="pl-PL" dirty="0"/>
              <a:t>Decyzja ustna </a:t>
            </a:r>
          </a:p>
        </p:txBody>
      </p:sp>
    </p:spTree>
    <p:extLst>
      <p:ext uri="{BB962C8B-B14F-4D97-AF65-F5344CB8AC3E}">
        <p14:creationId xmlns:p14="http://schemas.microsoft.com/office/powerpoint/2010/main" val="1031849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F9A0C1C-8ABC-401B-8FE9-AC9327C4C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82A3175-BD9D-4597-9D3E-C0AFF62EC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4186" y="634028"/>
            <a:ext cx="3355942" cy="373283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800" cap="all"/>
              <a:t>Wolność zgromadzeń</a:t>
            </a:r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BA5783C3-2F96-40A7-A24F-30CB07AA3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A9D08DBA-0326-4C4E-ACFB-576F3ABDD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5" name="Symbol zastępczy zawartości 4" descr="Obraz zawierający tekst&#10;&#10;Opis wygenerowany automatycznie">
            <a:extLst>
              <a:ext uri="{FF2B5EF4-FFF2-40B4-BE49-F238E27FC236}">
                <a16:creationId xmlns:a16="http://schemas.microsoft.com/office/drawing/2014/main" id="{5012E96C-4AF2-4508-B456-015D449D55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023" y="1562016"/>
            <a:ext cx="5659222" cy="393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747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F9A0C1C-8ABC-401B-8FE9-AC9327C4C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82A3175-BD9D-4597-9D3E-C0AFF62EC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4186" y="634028"/>
            <a:ext cx="3355942" cy="373283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800" cap="all"/>
              <a:t>Wolność zgromadzeń</a:t>
            </a:r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BA5783C3-2F96-40A7-A24F-30CB07AA3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A9D08DBA-0326-4C4E-ACFB-576F3ABDD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20" name="Symbol zastępczy zawartości 19" descr="Obraz zawierający tekst&#10;&#10;Opis wygenerowany automatycznie">
            <a:extLst>
              <a:ext uri="{FF2B5EF4-FFF2-40B4-BE49-F238E27FC236}">
                <a16:creationId xmlns:a16="http://schemas.microsoft.com/office/drawing/2014/main" id="{56396C52-85BF-4F54-B489-6F543B481F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481" y="2242159"/>
            <a:ext cx="5920844" cy="2124704"/>
          </a:xfrm>
        </p:spPr>
      </p:pic>
    </p:spTree>
    <p:extLst>
      <p:ext uri="{BB962C8B-B14F-4D97-AF65-F5344CB8AC3E}">
        <p14:creationId xmlns:p14="http://schemas.microsoft.com/office/powerpoint/2010/main" val="2948314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93A8F-E688-421E-82FE-853E6345F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10852"/>
            <a:ext cx="9601200" cy="779745"/>
          </a:xfrm>
        </p:spPr>
        <p:txBody>
          <a:bodyPr/>
          <a:lstStyle/>
          <a:p>
            <a:r>
              <a:rPr lang="pl-PL" dirty="0"/>
              <a:t>Zgromadzenie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09F6E3-DEE2-4413-8B66-8AB3854E5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/>
          <a:lstStyle/>
          <a:p>
            <a:r>
              <a:rPr lang="pl-PL" dirty="0"/>
              <a:t>zgrupowanie osób na otwartej przestrzeni dostępnej dla nieokreślonych imiennie osób w określonym miejscu w celu odbycia wspólnych obrad lub w celu wspólnego wyrażenia stanowiska w sprawach publicznych</a:t>
            </a:r>
          </a:p>
        </p:txBody>
      </p:sp>
    </p:spTree>
    <p:extLst>
      <p:ext uri="{BB962C8B-B14F-4D97-AF65-F5344CB8AC3E}">
        <p14:creationId xmlns:p14="http://schemas.microsoft.com/office/powerpoint/2010/main" val="3569071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DF5005-6A4C-4031-9BA0-300DDEAB6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Ograniczenia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7D54FF-7C04-433E-B0F3-BB8010249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Osoby posiadające pełną zdolność do czynności prawnych </a:t>
            </a:r>
          </a:p>
          <a:p>
            <a:r>
              <a:rPr lang="pl-PL" dirty="0"/>
              <a:t>W zgromadzeniach nie mogą uczestniczyć osoby posiadające przy sobie broń, materiały wybuchowe, wyroby pirotechniczne lub inne niebezpieczne materiały lub narzędzia</a:t>
            </a:r>
          </a:p>
        </p:txBody>
      </p:sp>
    </p:spTree>
    <p:extLst>
      <p:ext uri="{BB962C8B-B14F-4D97-AF65-F5344CB8AC3E}">
        <p14:creationId xmlns:p14="http://schemas.microsoft.com/office/powerpoint/2010/main" val="1483305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835EDF-92FE-42B8-B69B-B0B619ABA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48222"/>
            <a:ext cx="9601200" cy="1485900"/>
          </a:xfrm>
        </p:spPr>
        <p:txBody>
          <a:bodyPr/>
          <a:lstStyle/>
          <a:p>
            <a:r>
              <a:rPr lang="pl-PL" dirty="0"/>
              <a:t>Zawiadomienie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1B8085-6AC6-461F-B5BB-219854A0D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66378"/>
            <a:ext cx="9601200" cy="4001022"/>
          </a:xfrm>
        </p:spPr>
        <p:txBody>
          <a:bodyPr/>
          <a:lstStyle/>
          <a:p>
            <a:r>
              <a:rPr lang="pl-PL" dirty="0"/>
              <a:t>Zawiadomienie o zamiarze zorganizowania zgromadzenia</a:t>
            </a:r>
          </a:p>
          <a:p>
            <a:pPr lvl="1"/>
            <a:r>
              <a:rPr lang="pl-PL" dirty="0"/>
              <a:t>nie wcześniej niż na 30 dni i nie później niż na 6 dni przed planowaną datą zgromadzenia</a:t>
            </a:r>
          </a:p>
          <a:p>
            <a:r>
              <a:rPr lang="pl-PL" dirty="0"/>
              <a:t>Odrębne postępowania </a:t>
            </a:r>
          </a:p>
          <a:p>
            <a:r>
              <a:rPr lang="pl-PL" dirty="0"/>
              <a:t>Informacja w BIP 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CFEB7F7E-AB80-4D3A-8DB7-F069AE87E0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937" y="4057381"/>
            <a:ext cx="7296525" cy="1974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248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45F3DE-FA3A-4229-9927-58193AFD2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02861"/>
            <a:ext cx="9601200" cy="1096155"/>
          </a:xfrm>
        </p:spPr>
        <p:txBody>
          <a:bodyPr/>
          <a:lstStyle/>
          <a:p>
            <a:r>
              <a:rPr lang="pl-PL" dirty="0"/>
              <a:t>Zawiadomienie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39FD9F-D4C9-4FF9-861A-F2DE01CD8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88761"/>
            <a:ext cx="9601200" cy="4283439"/>
          </a:xfrm>
        </p:spPr>
        <p:txBody>
          <a:bodyPr>
            <a:normAutofit/>
          </a:bodyPr>
          <a:lstStyle/>
          <a:p>
            <a:r>
              <a:rPr lang="pl-PL" dirty="0"/>
              <a:t>forma zawiadomienia:</a:t>
            </a:r>
          </a:p>
          <a:p>
            <a:pPr lvl="1"/>
            <a:r>
              <a:rPr lang="pl-PL" dirty="0"/>
              <a:t>pisemnie, </a:t>
            </a:r>
          </a:p>
          <a:p>
            <a:pPr lvl="1"/>
            <a:r>
              <a:rPr lang="pl-PL" dirty="0"/>
              <a:t>za pomocą faksu, </a:t>
            </a:r>
          </a:p>
          <a:p>
            <a:pPr lvl="1"/>
            <a:r>
              <a:rPr lang="pl-PL" dirty="0"/>
              <a:t>ustnie do protokołu </a:t>
            </a:r>
          </a:p>
          <a:p>
            <a:pPr lvl="1"/>
            <a:r>
              <a:rPr lang="pl-PL" dirty="0"/>
              <a:t> za pomocą środków komunikacji elektronicznej</a:t>
            </a:r>
          </a:p>
          <a:p>
            <a:endParaRPr lang="pl-PL" dirty="0"/>
          </a:p>
          <a:p>
            <a:r>
              <a:rPr lang="pl-PL" dirty="0"/>
              <a:t>Obowiązki informacyjne</a:t>
            </a:r>
          </a:p>
          <a:p>
            <a:pPr lvl="1"/>
            <a:r>
              <a:rPr lang="pl-PL" dirty="0"/>
              <a:t>Komendant powiatowy (miejski) Policji/ komendant rejonowy Policji </a:t>
            </a:r>
          </a:p>
          <a:p>
            <a:pPr lvl="1"/>
            <a:r>
              <a:rPr lang="pl-PL" dirty="0"/>
              <a:t>Minister właściwy ds. zagranicznych</a:t>
            </a:r>
          </a:p>
          <a:p>
            <a:pPr lvl="1"/>
            <a:r>
              <a:rPr lang="pl-PL" dirty="0"/>
              <a:t>Komendant Służby Ochrony Państwa </a:t>
            </a:r>
          </a:p>
          <a:p>
            <a:pPr lvl="1"/>
            <a:r>
              <a:rPr lang="pl-PL" dirty="0"/>
              <a:t>Komendant terenowej jednostki organizacyjnej Żandarmerii Wojskowej </a:t>
            </a:r>
          </a:p>
        </p:txBody>
      </p:sp>
    </p:spTree>
    <p:extLst>
      <p:ext uri="{BB962C8B-B14F-4D97-AF65-F5344CB8AC3E}">
        <p14:creationId xmlns:p14="http://schemas.microsoft.com/office/powerpoint/2010/main" val="4285769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B01679-5BBD-45EA-80F9-DBEB2D353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3177"/>
          </a:xfrm>
        </p:spPr>
        <p:txBody>
          <a:bodyPr/>
          <a:lstStyle/>
          <a:p>
            <a:r>
              <a:rPr lang="pl-PL" dirty="0"/>
              <a:t>Zawiadomienie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3CF6FE-D90D-4CAC-B01C-F3986D9F7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78898"/>
            <a:ext cx="9601200" cy="4493302"/>
          </a:xfrm>
        </p:spPr>
        <p:txBody>
          <a:bodyPr>
            <a:normAutofit/>
          </a:bodyPr>
          <a:lstStyle/>
          <a:p>
            <a:r>
              <a:rPr lang="pl-PL" dirty="0"/>
              <a:t>Zawiadomienie zawiera:</a:t>
            </a:r>
          </a:p>
          <a:p>
            <a:pPr lvl="1"/>
            <a:r>
              <a:rPr lang="pl-PL" dirty="0"/>
              <a:t>Dane organizatora zgromadzenia</a:t>
            </a:r>
          </a:p>
          <a:p>
            <a:pPr lvl="1"/>
            <a:r>
              <a:rPr lang="pl-PL" dirty="0"/>
              <a:t>Dane przewodniczącego zgromadzenia </a:t>
            </a:r>
          </a:p>
          <a:p>
            <a:pPr lvl="1"/>
            <a:r>
              <a:rPr lang="pl-PL" dirty="0"/>
              <a:t>Cel zgromadzenia, wskazanie spraw publicznych, których ma dotyczyć zgromadzenie </a:t>
            </a:r>
          </a:p>
          <a:p>
            <a:pPr lvl="1"/>
            <a:r>
              <a:rPr lang="pl-PL" dirty="0"/>
              <a:t>Data, godzina, miejsce zgromadzenia, przewidywany czas trwania, przewidywana liczba uczestników, ewentualna trasa (wskazanie miejsca zakończenia)</a:t>
            </a:r>
          </a:p>
          <a:p>
            <a:pPr lvl="1"/>
            <a:r>
              <a:rPr lang="pl-PL" dirty="0"/>
              <a:t>informację o środkach służących zapewnieniu pokojowego przebiegu zgromadzenia, o ile organizator zgromadzenia je zaplanował</a:t>
            </a:r>
          </a:p>
          <a:p>
            <a:pPr lvl="1"/>
            <a:r>
              <a:rPr lang="pl-PL" dirty="0"/>
              <a:t>Pisemną zgodę na przyjęcia obowiązków przewodniczącego zgromadzenia w przypadku jego wyznaczenia</a:t>
            </a:r>
          </a:p>
          <a:p>
            <a:pPr lvl="1"/>
            <a:r>
              <a:rPr lang="pl-PL" dirty="0"/>
              <a:t>Zdjęcie organizatora zgromadzenia lub przewodniczącego </a:t>
            </a:r>
          </a:p>
        </p:txBody>
      </p:sp>
    </p:spTree>
    <p:extLst>
      <p:ext uri="{BB962C8B-B14F-4D97-AF65-F5344CB8AC3E}">
        <p14:creationId xmlns:p14="http://schemas.microsoft.com/office/powerpoint/2010/main" val="2443268517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Przycinanie</Template>
  <TotalTime>434</TotalTime>
  <Words>1091</Words>
  <Application>Microsoft Office PowerPoint</Application>
  <PresentationFormat>Panoramiczny</PresentationFormat>
  <Paragraphs>122</Paragraphs>
  <Slides>21</Slides>
  <Notes>18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4" baseType="lpstr">
      <vt:lpstr>Calibri</vt:lpstr>
      <vt:lpstr>Franklin Gothic Book</vt:lpstr>
      <vt:lpstr>Przycinanie</vt:lpstr>
      <vt:lpstr>Zgromadzenia</vt:lpstr>
      <vt:lpstr>Wolność zgromadzeń</vt:lpstr>
      <vt:lpstr>Wolność zgromadzeń</vt:lpstr>
      <vt:lpstr>Wolność zgromadzeń</vt:lpstr>
      <vt:lpstr>Zgromadzenie</vt:lpstr>
      <vt:lpstr>Ograniczenia</vt:lpstr>
      <vt:lpstr>Zawiadomienie</vt:lpstr>
      <vt:lpstr>Zawiadomienie</vt:lpstr>
      <vt:lpstr>Zawiadomienie</vt:lpstr>
      <vt:lpstr>Pierwszeństwo wyboru miejsca i czasu</vt:lpstr>
      <vt:lpstr>Przebieg zgromadzenia </vt:lpstr>
      <vt:lpstr>Rozwiązanie zgromadzenia </vt:lpstr>
      <vt:lpstr>Zakaz zgromadzenia </vt:lpstr>
      <vt:lpstr>Zakaz zgromadzenia</vt:lpstr>
      <vt:lpstr>Postępowanie uproszczone </vt:lpstr>
      <vt:lpstr>Rozwiązanie zgromadzenia w trybie uproszczonym </vt:lpstr>
      <vt:lpstr>Zgromadzenia cykliczne </vt:lpstr>
      <vt:lpstr>Zgromadzenia cykliczne </vt:lpstr>
      <vt:lpstr>Cofniecie zgody</vt:lpstr>
      <vt:lpstr>Zgromadzenia spontaniczne </vt:lpstr>
      <vt:lpstr>Rozwiązanie zgromadzenia spontanicznego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Zgromadzenia</dc:title>
  <dc:creator>Patrycja Przybyła</dc:creator>
  <cp:lastModifiedBy>Patrycja Przybyła</cp:lastModifiedBy>
  <cp:revision>63</cp:revision>
  <dcterms:created xsi:type="dcterms:W3CDTF">2020-12-13T13:04:43Z</dcterms:created>
  <dcterms:modified xsi:type="dcterms:W3CDTF">2021-12-11T09:51:23Z</dcterms:modified>
</cp:coreProperties>
</file>