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6"/>
  </p:notesMasterIdLst>
  <p:sldIdLst>
    <p:sldId id="256" r:id="rId3"/>
    <p:sldId id="312" r:id="rId4"/>
    <p:sldId id="313" r:id="rId5"/>
    <p:sldId id="269" r:id="rId6"/>
    <p:sldId id="314" r:id="rId7"/>
    <p:sldId id="315" r:id="rId8"/>
    <p:sldId id="316" r:id="rId9"/>
    <p:sldId id="317" r:id="rId10"/>
    <p:sldId id="318" r:id="rId11"/>
    <p:sldId id="319" r:id="rId12"/>
    <p:sldId id="320" r:id="rId13"/>
    <p:sldId id="321" r:id="rId14"/>
    <p:sldId id="322" r:id="rId15"/>
    <p:sldId id="323" r:id="rId16"/>
    <p:sldId id="270" r:id="rId17"/>
    <p:sldId id="324" r:id="rId18"/>
    <p:sldId id="325" r:id="rId19"/>
    <p:sldId id="326" r:id="rId20"/>
    <p:sldId id="327" r:id="rId21"/>
    <p:sldId id="328" r:id="rId22"/>
    <p:sldId id="329" r:id="rId23"/>
    <p:sldId id="330" r:id="rId24"/>
    <p:sldId id="331" r:id="rId25"/>
    <p:sldId id="332" r:id="rId26"/>
    <p:sldId id="333" r:id="rId27"/>
    <p:sldId id="309" r:id="rId28"/>
    <p:sldId id="334" r:id="rId29"/>
    <p:sldId id="335" r:id="rId30"/>
    <p:sldId id="336" r:id="rId31"/>
    <p:sldId id="337" r:id="rId32"/>
    <p:sldId id="338" r:id="rId33"/>
    <p:sldId id="339" r:id="rId34"/>
    <p:sldId id="34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63636" autoAdjust="0"/>
  </p:normalViewPr>
  <p:slideViewPr>
    <p:cSldViewPr snapToGrid="0">
      <p:cViewPr varScale="1">
        <p:scale>
          <a:sx n="46" d="100"/>
          <a:sy n="46" d="100"/>
        </p:scale>
        <p:origin x="161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D6FE9-AB5A-4103-9A3B-A8B797EA09FD}" type="datetimeFigureOut">
              <a:rPr lang="pl-PL" smtClean="0"/>
              <a:t>08.11.2021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628D23-C44F-44FA-9497-920EC054CF70}" type="slidenum">
              <a:rPr lang="pl-PL" smtClean="0"/>
              <a:t>‹#›</a:t>
            </a:fld>
            <a:endParaRPr lang="pl-PL"/>
          </a:p>
        </p:txBody>
      </p:sp>
    </p:spTree>
    <p:extLst>
      <p:ext uri="{BB962C8B-B14F-4D97-AF65-F5344CB8AC3E}">
        <p14:creationId xmlns:p14="http://schemas.microsoft.com/office/powerpoint/2010/main" val="371448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1</a:t>
            </a:fld>
            <a:endParaRPr lang="pl-PL" dirty="0"/>
          </a:p>
        </p:txBody>
      </p:sp>
    </p:spTree>
    <p:extLst>
      <p:ext uri="{BB962C8B-B14F-4D97-AF65-F5344CB8AC3E}">
        <p14:creationId xmlns:p14="http://schemas.microsoft.com/office/powerpoint/2010/main" val="2265411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1789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510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123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2875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9250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0678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50380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2638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8138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846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a:t>
            </a:fld>
            <a:endParaRPr lang="pl-PL" dirty="0"/>
          </a:p>
        </p:txBody>
      </p:sp>
    </p:spTree>
    <p:extLst>
      <p:ext uri="{BB962C8B-B14F-4D97-AF65-F5344CB8AC3E}">
        <p14:creationId xmlns:p14="http://schemas.microsoft.com/office/powerpoint/2010/main" val="38602558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22</a:t>
            </a:fld>
            <a:endParaRPr lang="pl-PL" dirty="0"/>
          </a:p>
        </p:txBody>
      </p:sp>
    </p:spTree>
    <p:extLst>
      <p:ext uri="{BB962C8B-B14F-4D97-AF65-F5344CB8AC3E}">
        <p14:creationId xmlns:p14="http://schemas.microsoft.com/office/powerpoint/2010/main" val="4126161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8452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9306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5091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26</a:t>
            </a:fld>
            <a:endParaRPr lang="pl-PL"/>
          </a:p>
        </p:txBody>
      </p:sp>
    </p:spTree>
    <p:extLst>
      <p:ext uri="{BB962C8B-B14F-4D97-AF65-F5344CB8AC3E}">
        <p14:creationId xmlns:p14="http://schemas.microsoft.com/office/powerpoint/2010/main" val="2644354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29</a:t>
            </a:fld>
            <a:endParaRPr lang="pl-PL"/>
          </a:p>
        </p:txBody>
      </p:sp>
    </p:spTree>
    <p:extLst>
      <p:ext uri="{BB962C8B-B14F-4D97-AF65-F5344CB8AC3E}">
        <p14:creationId xmlns:p14="http://schemas.microsoft.com/office/powerpoint/2010/main" val="35075436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31</a:t>
            </a:fld>
            <a:endParaRPr lang="pl-PL"/>
          </a:p>
        </p:txBody>
      </p:sp>
    </p:spTree>
    <p:extLst>
      <p:ext uri="{BB962C8B-B14F-4D97-AF65-F5344CB8AC3E}">
        <p14:creationId xmlns:p14="http://schemas.microsoft.com/office/powerpoint/2010/main" val="2761377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a:t>
            </a:fld>
            <a:endParaRPr lang="pl-PL" dirty="0"/>
          </a:p>
        </p:txBody>
      </p:sp>
    </p:spTree>
    <p:extLst>
      <p:ext uri="{BB962C8B-B14F-4D97-AF65-F5344CB8AC3E}">
        <p14:creationId xmlns:p14="http://schemas.microsoft.com/office/powerpoint/2010/main" val="3860255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2004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2919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8624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1078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7533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0211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71BF1B1-9E1B-4CCB-86D1-CBEFC3FBF420}" type="datetimeFigureOut">
              <a:rPr lang="pl-PL" smtClean="0"/>
              <a:t>08.11.2021</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60CFF3C-6E04-4746-AABE-40C62CD7EFC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9111419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71BF1B1-9E1B-4CCB-86D1-CBEFC3FBF420}" type="datetimeFigureOut">
              <a:rPr lang="pl-PL" smtClean="0"/>
              <a:t>08.11.2021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101866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71BF1B1-9E1B-4CCB-86D1-CBEFC3FBF420}" type="datetimeFigureOut">
              <a:rPr lang="pl-PL" smtClean="0"/>
              <a:t>08.11.2021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1459098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4163993-9C58-4780-ABD8-AB48DE5C6497}" type="datetimeFigureOut">
              <a:rPr lang="pl-PL" smtClean="0"/>
              <a:t>08.11.2021</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C5EC34A-EA17-40AE-8D2B-C44F094B70D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651683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08.11.2021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630611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4163993-9C58-4780-ABD8-AB48DE5C6497}" type="datetimeFigureOut">
              <a:rPr lang="pl-PL" smtClean="0"/>
              <a:t>08.11.2021</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0758518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4163993-9C58-4780-ABD8-AB48DE5C6497}" type="datetimeFigureOut">
              <a:rPr lang="pl-PL" smtClean="0"/>
              <a:t>08.11.2021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437073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4163993-9C58-4780-ABD8-AB48DE5C6497}" type="datetimeFigureOut">
              <a:rPr lang="pl-PL" smtClean="0"/>
              <a:t>08.11.2021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3551223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4163993-9C58-4780-ABD8-AB48DE5C6497}" type="datetimeFigureOut">
              <a:rPr lang="pl-PL" smtClean="0"/>
              <a:t>08.11.2021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10627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63993-9C58-4780-ABD8-AB48DE5C6497}" type="datetimeFigureOut">
              <a:rPr lang="pl-PL" smtClean="0"/>
              <a:t>08.11.2021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0310616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08.11.2021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64644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71BF1B1-9E1B-4CCB-86D1-CBEFC3FBF420}" type="datetimeFigureOut">
              <a:rPr lang="pl-PL" smtClean="0"/>
              <a:t>08.11.2021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17676762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08.11.2021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4703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08.11.2021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3846579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08.11.2021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000073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71BF1B1-9E1B-4CCB-86D1-CBEFC3FBF420}" type="datetimeFigureOut">
              <a:rPr lang="pl-PL" smtClean="0"/>
              <a:t>08.11.2021</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60CFF3C-6E04-4746-AABE-40C62CD7EFC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31108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71BF1B1-9E1B-4CCB-86D1-CBEFC3FBF420}" type="datetimeFigureOut">
              <a:rPr lang="pl-PL" smtClean="0"/>
              <a:t>08.11.2021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3525785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71BF1B1-9E1B-4CCB-86D1-CBEFC3FBF420}" type="datetimeFigureOut">
              <a:rPr lang="pl-PL" smtClean="0"/>
              <a:t>08.11.2021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375217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71BF1B1-9E1B-4CCB-86D1-CBEFC3FBF420}" type="datetimeFigureOut">
              <a:rPr lang="pl-PL" smtClean="0"/>
              <a:t>08.11.2021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3961104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1BF1B1-9E1B-4CCB-86D1-CBEFC3FBF420}" type="datetimeFigureOut">
              <a:rPr lang="pl-PL" smtClean="0"/>
              <a:t>08.11.2021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2981867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71BF1B1-9E1B-4CCB-86D1-CBEFC3FBF420}" type="datetimeFigureOut">
              <a:rPr lang="pl-PL" smtClean="0"/>
              <a:t>08.11.2021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0CFF3C-6E04-4746-AABE-40C62CD7EFC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8093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71BF1B1-9E1B-4CCB-86D1-CBEFC3FBF420}" type="datetimeFigureOut">
              <a:rPr lang="pl-PL" smtClean="0"/>
              <a:t>08.11.2021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0CFF3C-6E04-4746-AABE-40C62CD7EFC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5026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71BF1B1-9E1B-4CCB-86D1-CBEFC3FBF420}" type="datetimeFigureOut">
              <a:rPr lang="pl-PL" smtClean="0"/>
              <a:t>08.11.2021</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60CFF3C-6E04-4746-AABE-40C62CD7EFC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84029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4163993-9C58-4780-ABD8-AB48DE5C6497}" type="datetimeFigureOut">
              <a:rPr lang="pl-PL" smtClean="0"/>
              <a:t>08.11.2021</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C5EC34A-EA17-40AE-8D2B-C44F094B70D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32971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C6CE70-11E4-4D16-BEC2-4DC852067907}"/>
              </a:ext>
            </a:extLst>
          </p:cNvPr>
          <p:cNvSpPr>
            <a:spLocks noGrp="1"/>
          </p:cNvSpPr>
          <p:nvPr>
            <p:ph type="ctrTitle"/>
          </p:nvPr>
        </p:nvSpPr>
        <p:spPr/>
        <p:txBody>
          <a:bodyPr/>
          <a:lstStyle/>
          <a:p>
            <a:r>
              <a:rPr lang="pl-PL" dirty="0"/>
              <a:t>Zmiana imienia i nazwiska</a:t>
            </a:r>
          </a:p>
        </p:txBody>
      </p:sp>
      <p:sp>
        <p:nvSpPr>
          <p:cNvPr id="3" name="Podtytuł 2">
            <a:extLst>
              <a:ext uri="{FF2B5EF4-FFF2-40B4-BE49-F238E27FC236}">
                <a16:creationId xmlns:a16="http://schemas.microsoft.com/office/drawing/2014/main" id="{6C032593-2687-40B1-8DB8-4D5359506080}"/>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1429155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Cudzoziemcy – przesłanki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776398" y="1544256"/>
            <a:ext cx="6083822" cy="4862870"/>
          </a:xfrm>
          <a:prstGeom prst="rect">
            <a:avLst/>
          </a:prstGeom>
          <a:noFill/>
        </p:spPr>
        <p:txBody>
          <a:bodyPr wrap="square" rtlCol="0">
            <a:spAutoFit/>
          </a:bodyPr>
          <a:lstStyle/>
          <a:p>
            <a:pPr marL="800100" lvl="1" indent="-342900">
              <a:buFont typeface="Arial" panose="020B0604020202020204" pitchFamily="34" charset="0"/>
              <a:buChar char="•"/>
            </a:pPr>
            <a:r>
              <a:rPr lang="pl-PL" sz="2400" dirty="0"/>
              <a:t>Zmiana imienia lub nazwiska cudzoziemca, który uzyskał w RP status uchodźcy</a:t>
            </a:r>
          </a:p>
          <a:p>
            <a:pPr marL="742950" lvl="1" indent="-285750">
              <a:buFont typeface="Arial" panose="020B0604020202020204" pitchFamily="34" charset="0"/>
              <a:buChar char="•"/>
            </a:pPr>
            <a:r>
              <a:rPr lang="pl-PL" sz="2400" dirty="0"/>
              <a:t>wyłącznie z ważnych powodów związanych z zagrożeniem prawa do życia, zdrowia, wolności lub bezpieczeństwa osobistego cudzoziemca, który uzyskał status uchodźcy na terenie RP</a:t>
            </a:r>
            <a:endParaRPr lang="pl-PL" dirty="0"/>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124053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Ograniczenia w zmianie imienia lub nazwiska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776398" y="917239"/>
            <a:ext cx="6083822" cy="6894195"/>
          </a:xfrm>
          <a:prstGeom prst="rect">
            <a:avLst/>
          </a:prstGeom>
          <a:noFill/>
        </p:spPr>
        <p:txBody>
          <a:bodyPr wrap="square" rtlCol="0">
            <a:spAutoFit/>
          </a:bodyPr>
          <a:lstStyle/>
          <a:p>
            <a:pPr marL="285750" indent="-285750">
              <a:buFont typeface="Arial" panose="020B0604020202020204" pitchFamily="34" charset="0"/>
              <a:buChar char="•"/>
            </a:pPr>
            <a:r>
              <a:rPr lang="pl-PL" sz="2400" dirty="0"/>
              <a:t>Zmiana nazwiska nie może nastąpić w przypadku ubiegania się o zmianę:</a:t>
            </a:r>
          </a:p>
          <a:p>
            <a:pPr marL="285750"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Na nazwisko historyczne</a:t>
            </a:r>
          </a:p>
          <a:p>
            <a:pPr marL="742950" lvl="1" indent="-285750">
              <a:buFont typeface="Arial" panose="020B0604020202020204" pitchFamily="34" charset="0"/>
              <a:buChar char="•"/>
            </a:pPr>
            <a:r>
              <a:rPr lang="pl-PL" sz="2400" dirty="0"/>
              <a:t>Wysławione w dziedzinie kultury</a:t>
            </a:r>
          </a:p>
          <a:p>
            <a:pPr marL="742950" lvl="1" indent="-285750">
              <a:buFont typeface="Arial" panose="020B0604020202020204" pitchFamily="34" charset="0"/>
              <a:buChar char="•"/>
            </a:pPr>
            <a:r>
              <a:rPr lang="pl-PL" sz="2400" dirty="0"/>
              <a:t>Wysławione w dziedzinie nauki</a:t>
            </a:r>
          </a:p>
          <a:p>
            <a:pPr marL="742950" lvl="1" indent="-285750">
              <a:buFont typeface="Arial" panose="020B0604020202020204" pitchFamily="34" charset="0"/>
              <a:buChar char="•"/>
            </a:pPr>
            <a:r>
              <a:rPr lang="pl-PL" sz="2400" dirty="0"/>
              <a:t>Wysławione w działalności politycznej</a:t>
            </a:r>
          </a:p>
          <a:p>
            <a:pPr marL="742950" lvl="1" indent="-285750">
              <a:buFont typeface="Arial" panose="020B0604020202020204" pitchFamily="34" charset="0"/>
              <a:buChar char="•"/>
            </a:pPr>
            <a:r>
              <a:rPr lang="pl-PL" sz="2400" dirty="0"/>
              <a:t>Wysławione w działalności społecznej</a:t>
            </a:r>
          </a:p>
          <a:p>
            <a:pPr marL="742950" lvl="1" indent="-285750">
              <a:buFont typeface="Arial" panose="020B0604020202020204" pitchFamily="34" charset="0"/>
              <a:buChar char="•"/>
            </a:pPr>
            <a:r>
              <a:rPr lang="pl-PL" sz="2400" dirty="0"/>
              <a:t>Wysławione w działalności wojskowej </a:t>
            </a:r>
          </a:p>
          <a:p>
            <a:pPr marL="742950" lvl="1" indent="-285750">
              <a:buFont typeface="Arial" panose="020B0604020202020204" pitchFamily="34" charset="0"/>
              <a:buChar char="•"/>
            </a:pPr>
            <a:endParaRPr lang="pl-PL" sz="2400" dirty="0"/>
          </a:p>
          <a:p>
            <a:pPr marL="285750" indent="-285750">
              <a:buFont typeface="Arial" panose="020B0604020202020204" pitchFamily="34" charset="0"/>
              <a:buChar char="•"/>
            </a:pPr>
            <a:r>
              <a:rPr lang="pl-PL" sz="2400" b="1" dirty="0"/>
              <a:t>Chyba, że osoba ubiegająca się o zmianę nazwiska posiada członków rodziny o tym nazwisku</a:t>
            </a:r>
          </a:p>
          <a:p>
            <a:pPr marL="742950" lvl="1" indent="-285750">
              <a:buFont typeface="Arial" panose="020B0604020202020204" pitchFamily="34" charset="0"/>
              <a:buChar char="•"/>
            </a:pPr>
            <a:endParaRPr lang="pl-PL" dirty="0"/>
          </a:p>
          <a:p>
            <a:pPr marL="742950" lvl="1" indent="-285750">
              <a:buFont typeface="Arial" panose="020B0604020202020204" pitchFamily="34" charset="0"/>
              <a:buChar char="•"/>
            </a:pPr>
            <a:endParaRPr lang="pl-PL" dirty="0"/>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62380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Ograniczenia w zmianie imienia lub nazwiska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776398" y="917239"/>
            <a:ext cx="6083822" cy="5478423"/>
          </a:xfrm>
          <a:prstGeom prst="rect">
            <a:avLst/>
          </a:prstGeom>
          <a:noFill/>
        </p:spPr>
        <p:txBody>
          <a:bodyPr wrap="square" rtlCol="0">
            <a:spAutoFit/>
          </a:bodyPr>
          <a:lstStyle/>
          <a:p>
            <a:pPr marL="285750" indent="-285750">
              <a:buFont typeface="Arial" panose="020B0604020202020204" pitchFamily="34" charset="0"/>
              <a:buChar char="•"/>
            </a:pPr>
            <a:r>
              <a:rPr lang="pl-PL" sz="2000" dirty="0"/>
              <a:t>Po zmianie imienia można mieć najwyżej dwa imiona</a:t>
            </a:r>
          </a:p>
          <a:p>
            <a:pPr marL="285750" indent="-285750">
              <a:buFont typeface="Arial" panose="020B0604020202020204" pitchFamily="34" charset="0"/>
              <a:buChar char="•"/>
            </a:pPr>
            <a:endParaRPr lang="pl-PL" sz="2000" dirty="0"/>
          </a:p>
          <a:p>
            <a:pPr marL="285750" indent="-285750">
              <a:buFont typeface="Arial" panose="020B0604020202020204" pitchFamily="34" charset="0"/>
              <a:buChar char="•"/>
            </a:pPr>
            <a:r>
              <a:rPr lang="pl-PL" sz="2000" dirty="0"/>
              <a:t>Po zmianie nazwiska, nazwisko nie może składać się z więcej niż dwóch członów</a:t>
            </a:r>
          </a:p>
          <a:p>
            <a:pPr marL="285750" indent="-285750">
              <a:buFont typeface="Arial" panose="020B0604020202020204" pitchFamily="34" charset="0"/>
              <a:buChar char="•"/>
            </a:pPr>
            <a:endParaRPr lang="pl-PL" sz="2000" dirty="0"/>
          </a:p>
          <a:p>
            <a:pPr marL="285750" indent="-285750">
              <a:buFont typeface="Arial" panose="020B0604020202020204" pitchFamily="34" charset="0"/>
              <a:buChar char="•"/>
            </a:pPr>
            <a:r>
              <a:rPr lang="pl-PL" sz="2000" b="1" dirty="0"/>
              <a:t>Wyjątek: </a:t>
            </a:r>
            <a:r>
              <a:rPr lang="pl-PL" sz="2000" dirty="0"/>
              <a:t>kiedy przepisy państwa, którego obywatelstwo (poza obywatelstwem polskim) posiada osoba, której dotyczy zmiana zezwala na posiadanie nazwiska składającego się z więcej niż dwóch członów </a:t>
            </a:r>
          </a:p>
          <a:p>
            <a:pPr marL="742950" lvl="1" indent="-285750">
              <a:buFont typeface="Arial" panose="020B0604020202020204" pitchFamily="34" charset="0"/>
              <a:buChar char="•"/>
            </a:pPr>
            <a:endParaRPr lang="pl-PL" dirty="0"/>
          </a:p>
          <a:p>
            <a:pPr marL="742950" lvl="1" indent="-285750">
              <a:buFont typeface="Arial" panose="020B0604020202020204" pitchFamily="34" charset="0"/>
              <a:buChar char="•"/>
            </a:pPr>
            <a:endParaRPr lang="pl-PL" dirty="0"/>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944050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nazwiska przez rodziców</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22514" y="1214060"/>
            <a:ext cx="6416083" cy="6283643"/>
          </a:xfrm>
          <a:prstGeom prst="rect">
            <a:avLst/>
          </a:prstGeom>
          <a:noFill/>
        </p:spPr>
        <p:txBody>
          <a:bodyPr wrap="square" rtlCol="0">
            <a:spAutoFit/>
          </a:bodyPr>
          <a:lstStyle/>
          <a:p>
            <a:pPr marL="285750" indent="-285750">
              <a:buFont typeface="Arial" panose="020B0604020202020204" pitchFamily="34" charset="0"/>
              <a:buChar char="•"/>
            </a:pPr>
            <a:r>
              <a:rPr lang="pl-PL" sz="2000" dirty="0"/>
              <a:t>Zmiana nazwiska obojga rodziców rozciąga się na małoletnie dzieci i na dzieci, które zrodzą się z tego małżeństwa</a:t>
            </a:r>
          </a:p>
          <a:p>
            <a:pPr marL="285750" indent="-285750">
              <a:buFont typeface="Arial" panose="020B0604020202020204" pitchFamily="34" charset="0"/>
              <a:buChar char="•"/>
            </a:pPr>
            <a:endParaRPr lang="pl-PL" sz="2000" dirty="0"/>
          </a:p>
          <a:p>
            <a:pPr marL="285750" indent="-285750">
              <a:buFont typeface="Arial" panose="020B0604020202020204" pitchFamily="34" charset="0"/>
              <a:buChar char="•"/>
            </a:pPr>
            <a:r>
              <a:rPr lang="pl-PL" sz="2000" dirty="0"/>
              <a:t>Zmiana nazwiska lub nazwiska rodowego jednego z rodziców rozciąga się na małoletnie dzieci i na dzieci, które pochodzą od tych samych rodziców, pod warunkiem, że:</a:t>
            </a:r>
          </a:p>
          <a:p>
            <a:pPr marL="285750"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000" dirty="0"/>
              <a:t>drugi z rodziców wyraził na to zgodę</a:t>
            </a:r>
          </a:p>
          <a:p>
            <a:pPr marL="742950" lvl="1" indent="-285750">
              <a:buFont typeface="Arial" panose="020B0604020202020204" pitchFamily="34" charset="0"/>
              <a:buChar char="•"/>
            </a:pPr>
            <a:endParaRPr lang="pl-PL" sz="2000" dirty="0"/>
          </a:p>
          <a:p>
            <a:pPr marL="742950" lvl="1" indent="-285750">
              <a:buFont typeface="Arial" panose="020B0604020202020204" pitchFamily="34" charset="0"/>
              <a:buChar char="•"/>
            </a:pPr>
            <a:r>
              <a:rPr lang="pl-PL" sz="2000" dirty="0"/>
              <a:t>dziecko, które w chwili zmiany nazwiska przez rodzica miało ukończony 13 r.ż. wyrazi na to zgodę</a:t>
            </a:r>
          </a:p>
          <a:p>
            <a:pPr marL="285750" indent="-285750">
              <a:buFont typeface="Arial" panose="020B0604020202020204" pitchFamily="34" charset="0"/>
              <a:buChar char="•"/>
            </a:pPr>
            <a:endParaRPr lang="pl-PL" dirty="0"/>
          </a:p>
          <a:p>
            <a:pPr marL="742950" lvl="1" indent="-285750">
              <a:buFont typeface="Arial" panose="020B0604020202020204" pitchFamily="34" charset="0"/>
              <a:buChar char="•"/>
            </a:pPr>
            <a:endParaRPr lang="pl-PL" dirty="0"/>
          </a:p>
          <a:p>
            <a:pPr lvl="2"/>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4054791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Formy działania administracji</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249123" y="1596508"/>
            <a:ext cx="6494460" cy="4493538"/>
          </a:xfrm>
          <a:prstGeom prst="rect">
            <a:avLst/>
          </a:prstGeom>
          <a:noFill/>
        </p:spPr>
        <p:txBody>
          <a:bodyPr wrap="square" rtlCol="0">
            <a:spAutoFit/>
          </a:bodyPr>
          <a:lstStyle/>
          <a:p>
            <a:pPr marL="742950" lvl="1" indent="-285750">
              <a:buFont typeface="Arial" panose="020B0604020202020204" pitchFamily="34" charset="0"/>
              <a:buChar char="•"/>
            </a:pPr>
            <a:r>
              <a:rPr lang="pl-PL" sz="2400" dirty="0"/>
              <a:t>Kierownik urzędu stanu cywilnego lub jego zastępca wydaje </a:t>
            </a:r>
            <a:r>
              <a:rPr lang="pl-PL" sz="2400" b="1" dirty="0"/>
              <a:t>decyzję administracyjną</a:t>
            </a:r>
            <a:r>
              <a:rPr lang="pl-PL" sz="2400" dirty="0"/>
              <a:t> o zmianie lub odmowie dokonania zmiany</a:t>
            </a:r>
          </a:p>
          <a:p>
            <a:pPr marL="742950" lvl="1"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Decyzja o zmianie podlega natychmiastowemu wykonaniu</a:t>
            </a:r>
          </a:p>
          <a:p>
            <a:pPr marL="742950" lvl="1"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Organem odwoławczym jest wojewoda</a:t>
            </a:r>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629682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B9F704-DFCB-43E2-A387-CCA4B41CBBEA}"/>
              </a:ext>
            </a:extLst>
          </p:cNvPr>
          <p:cNvSpPr>
            <a:spLocks noGrp="1"/>
          </p:cNvSpPr>
          <p:nvPr>
            <p:ph type="title"/>
          </p:nvPr>
        </p:nvSpPr>
        <p:spPr>
          <a:xfrm>
            <a:off x="1479883" y="1335504"/>
            <a:ext cx="9601200" cy="3814011"/>
          </a:xfrm>
        </p:spPr>
        <p:txBody>
          <a:bodyPr>
            <a:normAutofit/>
          </a:bodyPr>
          <a:lstStyle/>
          <a:p>
            <a:pPr algn="just"/>
            <a:br>
              <a:rPr lang="pl-PL" dirty="0"/>
            </a:br>
            <a:br>
              <a:rPr lang="pl-PL" dirty="0"/>
            </a:br>
            <a:r>
              <a:rPr lang="pl-PL" dirty="0"/>
              <a:t>Zmiana imienia i nazwiska w trybie Kodeksu rodzinnego i opiekuńczego</a:t>
            </a:r>
          </a:p>
        </p:txBody>
      </p:sp>
    </p:spTree>
    <p:extLst>
      <p:ext uri="{BB962C8B-B14F-4D97-AF65-F5344CB8AC3E}">
        <p14:creationId xmlns:p14="http://schemas.microsoft.com/office/powerpoint/2010/main" val="1105914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nazwiska na skutek zawarcia związku małżeńskiego</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44600" y="639704"/>
            <a:ext cx="6494460" cy="6709529"/>
          </a:xfrm>
          <a:prstGeom prst="rect">
            <a:avLst/>
          </a:prstGeom>
          <a:noFill/>
        </p:spPr>
        <p:txBody>
          <a:bodyPr wrap="square" rtlCol="0">
            <a:spAutoFit/>
          </a:bodyPr>
          <a:lstStyle/>
          <a:p>
            <a:pPr marL="742950" lvl="1" indent="-285750">
              <a:buFont typeface="Arial" panose="020B0604020202020204" pitchFamily="34" charset="0"/>
              <a:buChar char="•"/>
            </a:pPr>
            <a:r>
              <a:rPr lang="pl-PL" sz="2400" dirty="0"/>
              <a:t>Oświadczenia nupturientów </a:t>
            </a:r>
          </a:p>
          <a:p>
            <a:pPr marL="742950" lvl="1"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Brak oświadczenia - każdy z małżonków zachowuje swoje dotychczasowe nazwisko</a:t>
            </a:r>
          </a:p>
          <a:p>
            <a:pPr lvl="1"/>
            <a:endParaRPr lang="pl-PL" sz="2400" dirty="0"/>
          </a:p>
          <a:p>
            <a:pPr marL="742950" lvl="1" indent="-285750">
              <a:buFont typeface="Arial" panose="020B0604020202020204" pitchFamily="34" charset="0"/>
              <a:buChar char="•"/>
            </a:pPr>
            <a:r>
              <a:rPr lang="pl-PL" sz="2400" dirty="0"/>
              <a:t>W wyniku zawarcia związku małżeńskiego małżonkowie mogą:</a:t>
            </a:r>
          </a:p>
          <a:p>
            <a:pPr marL="1200150" lvl="2" indent="-285750">
              <a:buFont typeface="Arial" panose="020B0604020202020204" pitchFamily="34" charset="0"/>
              <a:buChar char="•"/>
            </a:pPr>
            <a:r>
              <a:rPr lang="pl-PL" sz="2400" dirty="0"/>
              <a:t>Pozostać przy dotychczasowym nazwisku</a:t>
            </a:r>
          </a:p>
          <a:p>
            <a:pPr marL="1200150" lvl="2" indent="-285750">
              <a:buFont typeface="Arial" panose="020B0604020202020204" pitchFamily="34" charset="0"/>
              <a:buChar char="•"/>
            </a:pPr>
            <a:r>
              <a:rPr lang="pl-PL" sz="2400" dirty="0"/>
              <a:t>Przyjąć wspólne nazwisko będące dotychczasowym nazwiskiem jednego z nich</a:t>
            </a:r>
          </a:p>
          <a:p>
            <a:pPr marL="1200150" lvl="2" indent="-285750">
              <a:buFont typeface="Arial" panose="020B0604020202020204" pitchFamily="34" charset="0"/>
              <a:buChar char="•"/>
            </a:pPr>
            <a:r>
              <a:rPr lang="pl-PL" sz="2400" dirty="0"/>
              <a:t>Połączyć z dotychczasowym nazwiskiem nazwisko drugiego małżonka</a:t>
            </a:r>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280068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nazwiska na skutek orzeczenia rozwodu</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69162" y="2416253"/>
            <a:ext cx="6494460" cy="2646878"/>
          </a:xfrm>
          <a:prstGeom prst="rect">
            <a:avLst/>
          </a:prstGeom>
          <a:noFill/>
        </p:spPr>
        <p:txBody>
          <a:bodyPr wrap="square" rtlCol="0">
            <a:spAutoFit/>
          </a:bodyPr>
          <a:lstStyle/>
          <a:p>
            <a:pPr marL="742950" lvl="1" indent="-285750">
              <a:buFont typeface="Arial" panose="020B0604020202020204" pitchFamily="34" charset="0"/>
              <a:buChar char="•"/>
            </a:pPr>
            <a:r>
              <a:rPr lang="pl-PL" sz="2400" dirty="0"/>
              <a:t>Oświadczenie o powrocie do nazwiska noszonego przed zawarciem związku małżeńskiego </a:t>
            </a:r>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716495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imienia w związku z przysposobieniem</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44601" y="796458"/>
            <a:ext cx="6494460" cy="6278642"/>
          </a:xfrm>
          <a:prstGeom prst="rect">
            <a:avLst/>
          </a:prstGeom>
          <a:noFill/>
        </p:spPr>
        <p:txBody>
          <a:bodyPr wrap="square" rtlCol="0">
            <a:spAutoFit/>
          </a:bodyPr>
          <a:lstStyle/>
          <a:p>
            <a:pPr marL="285750" indent="-285750">
              <a:buFont typeface="Arial" panose="020B0604020202020204" pitchFamily="34" charset="0"/>
              <a:buChar char="•"/>
            </a:pPr>
            <a:r>
              <a:rPr lang="pl-PL" sz="2800" dirty="0"/>
              <a:t>Następuje na wniosek przysposabiającego </a:t>
            </a:r>
          </a:p>
          <a:p>
            <a:pPr marL="285750" indent="-285750">
              <a:buFont typeface="Arial" panose="020B0604020202020204" pitchFamily="34" charset="0"/>
              <a:buChar char="•"/>
            </a:pPr>
            <a:endParaRPr lang="pl-PL" sz="2800" dirty="0"/>
          </a:p>
          <a:p>
            <a:pPr marL="285750" indent="-285750">
              <a:buFont typeface="Arial" panose="020B0604020202020204" pitchFamily="34" charset="0"/>
              <a:buChar char="•"/>
            </a:pPr>
            <a:r>
              <a:rPr lang="pl-PL" sz="2800" dirty="0"/>
              <a:t>Zmiana dokonywana jest  przez sąd opiekuńczy</a:t>
            </a:r>
          </a:p>
          <a:p>
            <a:pPr marL="285750" indent="-285750">
              <a:buFont typeface="Arial" panose="020B0604020202020204" pitchFamily="34" charset="0"/>
              <a:buChar char="•"/>
            </a:pPr>
            <a:endParaRPr lang="pl-PL" sz="2800" dirty="0"/>
          </a:p>
          <a:p>
            <a:pPr marL="285750" indent="-285750">
              <a:buFont typeface="Arial" panose="020B0604020202020204" pitchFamily="34" charset="0"/>
              <a:buChar char="•"/>
            </a:pPr>
            <a:r>
              <a:rPr lang="pl-PL" sz="2800" dirty="0"/>
              <a:t>Zmiana może dotyczyć imienia lub imion</a:t>
            </a:r>
          </a:p>
          <a:p>
            <a:pPr marL="285750" indent="-285750">
              <a:buFont typeface="Arial" panose="020B0604020202020204" pitchFamily="34" charset="0"/>
              <a:buChar char="•"/>
            </a:pPr>
            <a:endParaRPr lang="pl-PL" sz="2800" dirty="0"/>
          </a:p>
          <a:p>
            <a:pPr marL="285750" indent="-285750">
              <a:buFont typeface="Arial" panose="020B0604020202020204" pitchFamily="34" charset="0"/>
              <a:buChar char="•"/>
            </a:pPr>
            <a:r>
              <a:rPr lang="pl-PL" sz="2800" dirty="0"/>
              <a:t>Zmiana imienia lub imion przysposobionego, który ukończył 13 r.ż. Wymaga zgody przysposobionego </a:t>
            </a:r>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206587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imienia w związku z ustaniem stosunku przysposobienia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44601" y="1253658"/>
            <a:ext cx="6494460" cy="4985980"/>
          </a:xfrm>
          <a:prstGeom prst="rect">
            <a:avLst/>
          </a:prstGeom>
          <a:noFill/>
        </p:spPr>
        <p:txBody>
          <a:bodyPr wrap="square" rtlCol="0">
            <a:spAutoFit/>
          </a:bodyPr>
          <a:lstStyle/>
          <a:p>
            <a:pPr marL="457200" indent="-457200">
              <a:buFont typeface="Arial" panose="020B0604020202020204" pitchFamily="34" charset="0"/>
              <a:buChar char="•"/>
            </a:pPr>
            <a:r>
              <a:rPr lang="pl-PL" sz="2800" dirty="0"/>
              <a:t>Na wniosek przysposobionego</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W drodze orzeczenia sądu opiekuńczego</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polega na powrocie do imienia lub imion noszonych przed powstaniem stosunku przysposobienia </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403821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Zmiana imienia</a:t>
            </a:r>
          </a:p>
        </p:txBody>
      </p:sp>
      <p:pic>
        <p:nvPicPr>
          <p:cNvPr id="3" name="Obraz 2">
            <a:extLst>
              <a:ext uri="{FF2B5EF4-FFF2-40B4-BE49-F238E27FC236}">
                <a16:creationId xmlns:a16="http://schemas.microsoft.com/office/drawing/2014/main" id="{F43EDCA0-888A-4101-B1CE-3F30D0354654}"/>
              </a:ext>
            </a:extLst>
          </p:cNvPr>
          <p:cNvPicPr>
            <a:picLocks noChangeAspect="1"/>
          </p:cNvPicPr>
          <p:nvPr/>
        </p:nvPicPr>
        <p:blipFill>
          <a:blip r:embed="rId3"/>
          <a:stretch>
            <a:fillRect/>
          </a:stretch>
        </p:blipFill>
        <p:spPr>
          <a:xfrm>
            <a:off x="729923" y="446446"/>
            <a:ext cx="6585277" cy="1173553"/>
          </a:xfrm>
          <a:prstGeom prst="rect">
            <a:avLst/>
          </a:prstGeom>
        </p:spPr>
      </p:pic>
      <p:sp>
        <p:nvSpPr>
          <p:cNvPr id="7" name="pole tekstowe 6">
            <a:extLst>
              <a:ext uri="{FF2B5EF4-FFF2-40B4-BE49-F238E27FC236}">
                <a16:creationId xmlns:a16="http://schemas.microsoft.com/office/drawing/2014/main" id="{46EDE4DC-89A9-45A1-AAD5-56F2E6CFF8AF}"/>
              </a:ext>
            </a:extLst>
          </p:cNvPr>
          <p:cNvSpPr txBox="1"/>
          <p:nvPr/>
        </p:nvSpPr>
        <p:spPr>
          <a:xfrm>
            <a:off x="919921" y="639704"/>
            <a:ext cx="5809724" cy="923330"/>
          </a:xfrm>
          <a:prstGeom prst="rect">
            <a:avLst/>
          </a:prstGeom>
          <a:noFill/>
        </p:spPr>
        <p:txBody>
          <a:bodyPr wrap="square" rtlCol="0">
            <a:spAutoFit/>
          </a:bodyPr>
          <a:lstStyle/>
          <a:p>
            <a:pPr lvl="1"/>
            <a:r>
              <a:rPr lang="pl-PL" dirty="0"/>
              <a:t>Ustawy z dnia 17 października 2008 r. o zmianie imienia i nazwiska</a:t>
            </a:r>
          </a:p>
          <a:p>
            <a:endParaRPr lang="pl-PL" dirty="0"/>
          </a:p>
        </p:txBody>
      </p:sp>
      <p:pic>
        <p:nvPicPr>
          <p:cNvPr id="11" name="Obraz 10">
            <a:extLst>
              <a:ext uri="{FF2B5EF4-FFF2-40B4-BE49-F238E27FC236}">
                <a16:creationId xmlns:a16="http://schemas.microsoft.com/office/drawing/2014/main" id="{E75DEE6C-592D-4038-9967-C5F559313240}"/>
              </a:ext>
            </a:extLst>
          </p:cNvPr>
          <p:cNvPicPr>
            <a:picLocks noChangeAspect="1"/>
          </p:cNvPicPr>
          <p:nvPr/>
        </p:nvPicPr>
        <p:blipFill>
          <a:blip r:embed="rId3"/>
          <a:stretch>
            <a:fillRect/>
          </a:stretch>
        </p:blipFill>
        <p:spPr>
          <a:xfrm>
            <a:off x="692598" y="1990960"/>
            <a:ext cx="6585277" cy="1301244"/>
          </a:xfrm>
          <a:prstGeom prst="rect">
            <a:avLst/>
          </a:prstGeom>
        </p:spPr>
      </p:pic>
      <p:pic>
        <p:nvPicPr>
          <p:cNvPr id="13" name="Obraz 12">
            <a:extLst>
              <a:ext uri="{FF2B5EF4-FFF2-40B4-BE49-F238E27FC236}">
                <a16:creationId xmlns:a16="http://schemas.microsoft.com/office/drawing/2014/main" id="{CC7496BE-CD94-476E-96AB-F057835C0AE5}"/>
              </a:ext>
            </a:extLst>
          </p:cNvPr>
          <p:cNvPicPr>
            <a:picLocks noChangeAspect="1"/>
          </p:cNvPicPr>
          <p:nvPr/>
        </p:nvPicPr>
        <p:blipFill>
          <a:blip r:embed="rId3"/>
          <a:stretch>
            <a:fillRect/>
          </a:stretch>
        </p:blipFill>
        <p:spPr>
          <a:xfrm>
            <a:off x="729923" y="3648142"/>
            <a:ext cx="6585277" cy="1219348"/>
          </a:xfrm>
          <a:prstGeom prst="rect">
            <a:avLst/>
          </a:prstGeom>
        </p:spPr>
      </p:pic>
      <p:sp>
        <p:nvSpPr>
          <p:cNvPr id="15" name="Prostokąt 14">
            <a:extLst>
              <a:ext uri="{FF2B5EF4-FFF2-40B4-BE49-F238E27FC236}">
                <a16:creationId xmlns:a16="http://schemas.microsoft.com/office/drawing/2014/main" id="{6D632E68-BE32-48D6-87AF-8D56229275F4}"/>
              </a:ext>
            </a:extLst>
          </p:cNvPr>
          <p:cNvSpPr/>
          <p:nvPr/>
        </p:nvSpPr>
        <p:spPr>
          <a:xfrm>
            <a:off x="767242" y="2270621"/>
            <a:ext cx="5809725" cy="646331"/>
          </a:xfrm>
          <a:prstGeom prst="rect">
            <a:avLst/>
          </a:prstGeom>
        </p:spPr>
        <p:txBody>
          <a:bodyPr wrap="square">
            <a:spAutoFit/>
          </a:bodyPr>
          <a:lstStyle/>
          <a:p>
            <a:pPr lvl="1"/>
            <a:r>
              <a:rPr lang="pl-PL" dirty="0"/>
              <a:t>Ustawy z dnia 28 listopada 2014 r. – Prawo o aktach stanu cywilnego</a:t>
            </a:r>
            <a:endParaRPr lang="pl-PL" sz="1600" dirty="0"/>
          </a:p>
        </p:txBody>
      </p:sp>
      <p:sp>
        <p:nvSpPr>
          <p:cNvPr id="16" name="Prostokąt 15">
            <a:extLst>
              <a:ext uri="{FF2B5EF4-FFF2-40B4-BE49-F238E27FC236}">
                <a16:creationId xmlns:a16="http://schemas.microsoft.com/office/drawing/2014/main" id="{5D5B08E9-0150-4F6E-A2F9-5E98177DA7CE}"/>
              </a:ext>
            </a:extLst>
          </p:cNvPr>
          <p:cNvSpPr/>
          <p:nvPr/>
        </p:nvSpPr>
        <p:spPr>
          <a:xfrm>
            <a:off x="711257" y="3949719"/>
            <a:ext cx="6296031" cy="646331"/>
          </a:xfrm>
          <a:prstGeom prst="rect">
            <a:avLst/>
          </a:prstGeom>
        </p:spPr>
        <p:txBody>
          <a:bodyPr wrap="square">
            <a:spAutoFit/>
          </a:bodyPr>
          <a:lstStyle/>
          <a:p>
            <a:pPr lvl="1"/>
            <a:r>
              <a:rPr lang="pl-PL" dirty="0"/>
              <a:t>Ustawy z dnia 25 lutego 1964 r. – Kodeks rodzinny i opiekuńczy </a:t>
            </a:r>
          </a:p>
        </p:txBody>
      </p:sp>
      <p:pic>
        <p:nvPicPr>
          <p:cNvPr id="17" name="Obraz 16">
            <a:extLst>
              <a:ext uri="{FF2B5EF4-FFF2-40B4-BE49-F238E27FC236}">
                <a16:creationId xmlns:a16="http://schemas.microsoft.com/office/drawing/2014/main" id="{FFBAFE49-D11D-4449-A4BA-172D01F075E5}"/>
              </a:ext>
            </a:extLst>
          </p:cNvPr>
          <p:cNvPicPr>
            <a:picLocks noChangeAspect="1"/>
          </p:cNvPicPr>
          <p:nvPr/>
        </p:nvPicPr>
        <p:blipFill>
          <a:blip r:embed="rId3"/>
          <a:stretch>
            <a:fillRect/>
          </a:stretch>
        </p:blipFill>
        <p:spPr>
          <a:xfrm>
            <a:off x="711257" y="5223428"/>
            <a:ext cx="6547958" cy="1173553"/>
          </a:xfrm>
          <a:prstGeom prst="rect">
            <a:avLst/>
          </a:prstGeom>
        </p:spPr>
      </p:pic>
      <p:sp>
        <p:nvSpPr>
          <p:cNvPr id="18" name="Prostokąt 17">
            <a:extLst>
              <a:ext uri="{FF2B5EF4-FFF2-40B4-BE49-F238E27FC236}">
                <a16:creationId xmlns:a16="http://schemas.microsoft.com/office/drawing/2014/main" id="{85E55E74-B32B-4B6F-884A-F07FDECFFAB3}"/>
              </a:ext>
            </a:extLst>
          </p:cNvPr>
          <p:cNvSpPr/>
          <p:nvPr/>
        </p:nvSpPr>
        <p:spPr>
          <a:xfrm>
            <a:off x="692598" y="5487038"/>
            <a:ext cx="6296031" cy="646331"/>
          </a:xfrm>
          <a:prstGeom prst="rect">
            <a:avLst/>
          </a:prstGeom>
        </p:spPr>
        <p:txBody>
          <a:bodyPr wrap="square">
            <a:spAutoFit/>
          </a:bodyPr>
          <a:lstStyle/>
          <a:p>
            <a:pPr lvl="1"/>
            <a:r>
              <a:rPr lang="pl-PL" dirty="0"/>
              <a:t>Ustawy z dnia 6 stycznia 2005 r. o mniejszościach narodowych i etnicznych oraz języku regionalnym </a:t>
            </a:r>
          </a:p>
        </p:txBody>
      </p:sp>
    </p:spTree>
    <p:extLst>
      <p:ext uri="{BB962C8B-B14F-4D97-AF65-F5344CB8AC3E}">
        <p14:creationId xmlns:p14="http://schemas.microsoft.com/office/powerpoint/2010/main" val="1745492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nazwiska w związku z przysposobieniem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44600" y="641625"/>
            <a:ext cx="6494460" cy="6709529"/>
          </a:xfrm>
          <a:prstGeom prst="rect">
            <a:avLst/>
          </a:prstGeom>
          <a:noFill/>
        </p:spPr>
        <p:txBody>
          <a:bodyPr wrap="square" rtlCol="0">
            <a:spAutoFit/>
          </a:bodyPr>
          <a:lstStyle/>
          <a:p>
            <a:pPr marL="457200" indent="-457200">
              <a:buFont typeface="Arial" panose="020B0604020202020204" pitchFamily="34" charset="0"/>
              <a:buChar char="•"/>
            </a:pPr>
            <a:r>
              <a:rPr lang="pl-PL" sz="2800" dirty="0"/>
              <a:t>przysposobiony otrzymuje nazwisko przysposabiającego</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przysposobiony otrzymuje nazwisko, które noszą albo nosiłyby dzieci zrodzone z małżeństwa przysposabiających </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przysposobiony może nosić nazwisko będące połączeniem dotychczasowego nazwiska oraz nazwiska przysposabiającego </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37378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nazwiska w związku z ustaniem stosunku przysposobienia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62165" y="641625"/>
            <a:ext cx="6494460" cy="6709529"/>
          </a:xfrm>
          <a:prstGeom prst="rect">
            <a:avLst/>
          </a:prstGeom>
          <a:noFill/>
        </p:spPr>
        <p:txBody>
          <a:bodyPr wrap="square" rtlCol="0">
            <a:spAutoFit/>
          </a:bodyPr>
          <a:lstStyle/>
          <a:p>
            <a:pPr marL="457200" indent="-457200">
              <a:buFont typeface="Arial" panose="020B0604020202020204" pitchFamily="34" charset="0"/>
              <a:buChar char="•"/>
            </a:pPr>
            <a:r>
              <a:rPr lang="pl-PL" sz="2800" dirty="0"/>
              <a:t>Na wniosek przysposobionego lub przysposabiającego</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Jedynie z ważnych powodów</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następuje w drodze orzeczenia o rozwiązaniu stosunku przysposobienia </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następuje poprzez powrót do nazwiska noszonego przed powstaniem stosunku przysposobienia </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138424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B9F704-DFCB-43E2-A387-CCA4B41CBBEA}"/>
              </a:ext>
            </a:extLst>
          </p:cNvPr>
          <p:cNvSpPr>
            <a:spLocks noGrp="1"/>
          </p:cNvSpPr>
          <p:nvPr>
            <p:ph type="title"/>
          </p:nvPr>
        </p:nvSpPr>
        <p:spPr>
          <a:xfrm>
            <a:off x="1479883" y="1335504"/>
            <a:ext cx="9601200" cy="3814011"/>
          </a:xfrm>
        </p:spPr>
        <p:txBody>
          <a:bodyPr>
            <a:normAutofit/>
          </a:bodyPr>
          <a:lstStyle/>
          <a:p>
            <a:pPr algn="just"/>
            <a:br>
              <a:rPr lang="pl-PL" dirty="0"/>
            </a:br>
            <a:br>
              <a:rPr lang="pl-PL" dirty="0"/>
            </a:br>
            <a:r>
              <a:rPr lang="pl-PL" dirty="0"/>
              <a:t>Zmiana imienia w trybie ustawy Prawo o aktach stanu cywilnego </a:t>
            </a:r>
          </a:p>
        </p:txBody>
      </p:sp>
    </p:spTree>
    <p:extLst>
      <p:ext uri="{BB962C8B-B14F-4D97-AF65-F5344CB8AC3E}">
        <p14:creationId xmlns:p14="http://schemas.microsoft.com/office/powerpoint/2010/main" val="141169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imienia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62165" y="641625"/>
            <a:ext cx="6494460" cy="6709529"/>
          </a:xfrm>
          <a:prstGeom prst="rect">
            <a:avLst/>
          </a:prstGeom>
          <a:noFill/>
        </p:spPr>
        <p:txBody>
          <a:bodyPr wrap="square" rtlCol="0">
            <a:spAutoFit/>
          </a:bodyPr>
          <a:lstStyle/>
          <a:p>
            <a:pPr marL="457200" indent="-457200">
              <a:buFont typeface="Arial" panose="020B0604020202020204" pitchFamily="34" charset="0"/>
              <a:buChar char="•"/>
            </a:pPr>
            <a:r>
              <a:rPr lang="pl-PL" sz="2800" dirty="0"/>
              <a:t>Oświadczenie o zmianie imienia lub imion dziecka</a:t>
            </a:r>
          </a:p>
          <a:p>
            <a:pPr marL="457200" indent="-457200">
              <a:buFont typeface="Arial" panose="020B0604020202020204" pitchFamily="34" charset="0"/>
              <a:buChar char="•"/>
            </a:pPr>
            <a:r>
              <a:rPr lang="pl-PL" sz="2800" dirty="0"/>
              <a:t>Termin: 6 miesięcy </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może polegać na:</a:t>
            </a:r>
          </a:p>
          <a:p>
            <a:pPr marL="914400" lvl="1" indent="-457200">
              <a:buFont typeface="Arial" panose="020B0604020202020204" pitchFamily="34" charset="0"/>
              <a:buChar char="•"/>
            </a:pPr>
            <a:r>
              <a:rPr lang="pl-PL" sz="2800" dirty="0"/>
              <a:t>zastąpieniu wybranego imienia innym imieniem,</a:t>
            </a:r>
          </a:p>
          <a:p>
            <a:pPr marL="914400" lvl="1" indent="-457200">
              <a:buFont typeface="Arial" panose="020B0604020202020204" pitchFamily="34" charset="0"/>
              <a:buChar char="•"/>
            </a:pPr>
            <a:r>
              <a:rPr lang="pl-PL" sz="2800" dirty="0"/>
              <a:t> zastąpieniu dwóch imion jednym imieniem lub odwrotnie, </a:t>
            </a:r>
          </a:p>
          <a:p>
            <a:pPr marL="914400" lvl="1" indent="-457200">
              <a:buFont typeface="Arial" panose="020B0604020202020204" pitchFamily="34" charset="0"/>
              <a:buChar char="•"/>
            </a:pPr>
            <a:r>
              <a:rPr lang="pl-PL" sz="2800" dirty="0"/>
              <a:t>dodaniu drugiego imienia, </a:t>
            </a:r>
          </a:p>
          <a:p>
            <a:pPr marL="914400" lvl="1" indent="-457200">
              <a:buFont typeface="Arial" panose="020B0604020202020204" pitchFamily="34" charset="0"/>
              <a:buChar char="•"/>
            </a:pPr>
            <a:r>
              <a:rPr lang="pl-PL" sz="2800" dirty="0"/>
              <a:t>zmianie pisowni imienia lub imion </a:t>
            </a:r>
          </a:p>
          <a:p>
            <a:pPr marL="914400" lvl="1" indent="-457200">
              <a:buFont typeface="Arial" panose="020B0604020202020204" pitchFamily="34" charset="0"/>
              <a:buChar char="•"/>
            </a:pPr>
            <a:r>
              <a:rPr lang="pl-PL" sz="2800" dirty="0"/>
              <a:t>zmianie kolejności imion dziecka</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994539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imienia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729182" y="2802934"/>
            <a:ext cx="6494460" cy="2831544"/>
          </a:xfrm>
          <a:prstGeom prst="rect">
            <a:avLst/>
          </a:prstGeom>
          <a:noFill/>
        </p:spPr>
        <p:txBody>
          <a:bodyPr wrap="square" rtlCol="0">
            <a:spAutoFit/>
          </a:bodyPr>
          <a:lstStyle/>
          <a:p>
            <a:pPr marL="457200" indent="-457200">
              <a:buFont typeface="Arial" panose="020B0604020202020204" pitchFamily="34" charset="0"/>
              <a:buChar char="•"/>
            </a:pPr>
            <a:r>
              <a:rPr lang="pl-PL" sz="2800" dirty="0"/>
              <a:t>Protokół przesyłany do właściwego kierownika USC </a:t>
            </a:r>
          </a:p>
          <a:p>
            <a:pPr marL="457200" indent="-457200">
              <a:buFont typeface="Arial" panose="020B0604020202020204" pitchFamily="34" charset="0"/>
              <a:buChar char="•"/>
            </a:pPr>
            <a:r>
              <a:rPr lang="pl-PL" sz="2800" dirty="0"/>
              <a:t>Podstawa do sporządzenia wzmianki</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330800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Formy działania administracji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44601" y="2158698"/>
            <a:ext cx="6494460" cy="3693319"/>
          </a:xfrm>
          <a:prstGeom prst="rect">
            <a:avLst/>
          </a:prstGeom>
          <a:noFill/>
        </p:spPr>
        <p:txBody>
          <a:bodyPr wrap="square" rtlCol="0">
            <a:spAutoFit/>
          </a:bodyPr>
          <a:lstStyle/>
          <a:p>
            <a:pPr marL="457200" indent="-457200">
              <a:buFont typeface="Arial" panose="020B0604020202020204" pitchFamily="34" charset="0"/>
              <a:buChar char="•"/>
            </a:pPr>
            <a:r>
              <a:rPr lang="pl-PL" sz="2800" dirty="0"/>
              <a:t>Przyjęcie oświadczeń, sporządzenie protokołu – czynność materialno-techniczna </a:t>
            </a:r>
          </a:p>
          <a:p>
            <a:pPr marL="457200" indent="-457200">
              <a:buFont typeface="Arial" panose="020B0604020202020204" pitchFamily="34" charset="0"/>
              <a:buChar char="•"/>
            </a:pPr>
            <a:r>
              <a:rPr lang="pl-PL" sz="2800" dirty="0"/>
              <a:t>Odmowa przyjęcia oświadczenia – decyzja administracyjna </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212971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7A4C7F-E495-4810-A2CA-D125CD214F71}"/>
              </a:ext>
            </a:extLst>
          </p:cNvPr>
          <p:cNvSpPr>
            <a:spLocks noGrp="1"/>
          </p:cNvSpPr>
          <p:nvPr>
            <p:ph type="title"/>
          </p:nvPr>
        </p:nvSpPr>
        <p:spPr>
          <a:xfrm>
            <a:off x="1371600" y="685800"/>
            <a:ext cx="9601200" cy="1088571"/>
          </a:xfrm>
        </p:spPr>
        <p:txBody>
          <a:bodyPr/>
          <a:lstStyle/>
          <a:p>
            <a:r>
              <a:rPr lang="pl-PL" dirty="0"/>
              <a:t>Przykłady z orzecznictwa</a:t>
            </a:r>
          </a:p>
        </p:txBody>
      </p:sp>
      <p:sp>
        <p:nvSpPr>
          <p:cNvPr id="3" name="Symbol zastępczy zawartości 2">
            <a:extLst>
              <a:ext uri="{FF2B5EF4-FFF2-40B4-BE49-F238E27FC236}">
                <a16:creationId xmlns:a16="http://schemas.microsoft.com/office/drawing/2014/main" id="{5CBA9DA1-F188-4E6E-8E07-013D216456FF}"/>
              </a:ext>
            </a:extLst>
          </p:cNvPr>
          <p:cNvSpPr>
            <a:spLocks noGrp="1"/>
          </p:cNvSpPr>
          <p:nvPr>
            <p:ph idx="1"/>
          </p:nvPr>
        </p:nvSpPr>
        <p:spPr>
          <a:xfrm>
            <a:off x="1371600" y="2155371"/>
            <a:ext cx="9601200" cy="4147457"/>
          </a:xfrm>
        </p:spPr>
        <p:txBody>
          <a:bodyPr>
            <a:normAutofit/>
          </a:bodyPr>
          <a:lstStyle/>
          <a:p>
            <a:pPr marL="0" indent="0">
              <a:buNone/>
            </a:pPr>
            <a:endParaRPr lang="pl-PL" dirty="0"/>
          </a:p>
          <a:p>
            <a:r>
              <a:rPr lang="pl-PL" dirty="0"/>
              <a:t>Uzasadnienie wniosku o zmianę imienia i nazwiska:</a:t>
            </a:r>
          </a:p>
          <a:p>
            <a:pPr marL="0" indent="0">
              <a:buNone/>
            </a:pPr>
            <a:r>
              <a:rPr lang="pl-PL" dirty="0"/>
              <a:t>„zmiana danych osobowych da mu nowe życie, ponieważ teraz jest rozpoznawany jako przestępca i bandyta. Podał, że aktualnie przebywa w Areszcie Śledczym, a po wyjściu chciałby mieć nową tożsamość”.</a:t>
            </a:r>
          </a:p>
          <a:p>
            <a:pPr marL="0" indent="0">
              <a:buNone/>
            </a:pPr>
            <a:r>
              <a:rPr lang="pl-PL" dirty="0"/>
              <a:t>„(…) wiele osób z marginesu społecznego ściga go za złożone przeciwko nim zeznania obciążające, w związku z powyższym obawia się o swoje życie. Zmiana imienia i nazwiska pomoże mu zacząć nowe życie”. </a:t>
            </a:r>
          </a:p>
          <a:p>
            <a:pPr marL="0" indent="0">
              <a:buNone/>
            </a:pPr>
            <a:endParaRPr lang="pl-PL" dirty="0"/>
          </a:p>
          <a:p>
            <a:r>
              <a:rPr lang="pl-PL" dirty="0"/>
              <a:t>Zmiana miała nastąpić na przypadkowo wybrane imię i nazwisko</a:t>
            </a:r>
          </a:p>
        </p:txBody>
      </p:sp>
    </p:spTree>
    <p:extLst>
      <p:ext uri="{BB962C8B-B14F-4D97-AF65-F5344CB8AC3E}">
        <p14:creationId xmlns:p14="http://schemas.microsoft.com/office/powerpoint/2010/main" val="12651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D93F29-04EB-4146-B74A-DB3DD4E68141}"/>
              </a:ext>
            </a:extLst>
          </p:cNvPr>
          <p:cNvSpPr>
            <a:spLocks noGrp="1"/>
          </p:cNvSpPr>
          <p:nvPr>
            <p:ph type="title"/>
          </p:nvPr>
        </p:nvSpPr>
        <p:spPr>
          <a:xfrm>
            <a:off x="1371600" y="685800"/>
            <a:ext cx="9601200" cy="947057"/>
          </a:xfrm>
        </p:spPr>
        <p:txBody>
          <a:bodyPr/>
          <a:lstStyle/>
          <a:p>
            <a:r>
              <a:rPr lang="pl-PL" dirty="0"/>
              <a:t>III SA/</a:t>
            </a:r>
            <a:r>
              <a:rPr lang="pl-PL" dirty="0" err="1"/>
              <a:t>Wr</a:t>
            </a:r>
            <a:r>
              <a:rPr lang="pl-PL" dirty="0"/>
              <a:t> 83/09</a:t>
            </a:r>
            <a:endParaRPr lang="en-GB" dirty="0"/>
          </a:p>
        </p:txBody>
      </p:sp>
      <p:sp>
        <p:nvSpPr>
          <p:cNvPr id="3" name="Symbol zastępczy zawartości 2">
            <a:extLst>
              <a:ext uri="{FF2B5EF4-FFF2-40B4-BE49-F238E27FC236}">
                <a16:creationId xmlns:a16="http://schemas.microsoft.com/office/drawing/2014/main" id="{AC9D24F2-54D8-480D-A0A9-37A0776C1C5D}"/>
              </a:ext>
            </a:extLst>
          </p:cNvPr>
          <p:cNvSpPr>
            <a:spLocks noGrp="1"/>
          </p:cNvSpPr>
          <p:nvPr>
            <p:ph idx="1"/>
          </p:nvPr>
        </p:nvSpPr>
        <p:spPr>
          <a:xfrm>
            <a:off x="1371600" y="2133600"/>
            <a:ext cx="9601200" cy="3733800"/>
          </a:xfrm>
        </p:spPr>
        <p:txBody>
          <a:bodyPr>
            <a:normAutofit lnSpcReduction="10000"/>
          </a:bodyPr>
          <a:lstStyle/>
          <a:p>
            <a:r>
              <a:rPr lang="pl-PL" dirty="0"/>
              <a:t>WSA podtrzymał stanowisko organów o odmowie dokonania zmiany</a:t>
            </a:r>
          </a:p>
          <a:p>
            <a:r>
              <a:rPr lang="pl-PL" dirty="0"/>
              <a:t>ważne względy przemawiające za zmianą imienia (i) lub nazwiska nie mogą wynikać jedynie z subiektywnego przekonania osoby żądającej zmiany, ale muszą również sprostać zobiektywizowanym i zracjonalizowanym kryterium oceny. Ponadto imię i nazwisko osoby, jako dwa podstawowe elementy identyfikujące tę osobę i składające się na jej stan cywilny, powinny być stabilne. Równocześnie, zgodnie z przepisem art. 23 kodeksu cywilnego, imię i nazwisko należą do dóbr osobistych człowieka i podlegają ochronie a organy administracji powinny oceniać, czy w konkretnej sytuacji, wniosek o zmianę nazwiska spełnia warunek "ważnych względów" w rozumieniu art. 2 ust. 1 ustawy o zmianie imion i nazwisk. Granicą rozważań organów orzekających powinno być ustalenie istnienia (lub braku) elementów oczywistej bezzasadności w motywach strony, na przykład cech kaprysu lub przekory”.</a:t>
            </a:r>
            <a:endParaRPr lang="en-GB" dirty="0"/>
          </a:p>
        </p:txBody>
      </p:sp>
    </p:spTree>
    <p:extLst>
      <p:ext uri="{BB962C8B-B14F-4D97-AF65-F5344CB8AC3E}">
        <p14:creationId xmlns:p14="http://schemas.microsoft.com/office/powerpoint/2010/main" val="38997102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D93F29-04EB-4146-B74A-DB3DD4E68141}"/>
              </a:ext>
            </a:extLst>
          </p:cNvPr>
          <p:cNvSpPr>
            <a:spLocks noGrp="1"/>
          </p:cNvSpPr>
          <p:nvPr>
            <p:ph type="title"/>
          </p:nvPr>
        </p:nvSpPr>
        <p:spPr>
          <a:xfrm>
            <a:off x="1371600" y="685800"/>
            <a:ext cx="9601200" cy="947057"/>
          </a:xfrm>
        </p:spPr>
        <p:txBody>
          <a:bodyPr/>
          <a:lstStyle/>
          <a:p>
            <a:r>
              <a:rPr lang="pl-PL" dirty="0"/>
              <a:t>III SA/</a:t>
            </a:r>
            <a:r>
              <a:rPr lang="pl-PL" dirty="0" err="1"/>
              <a:t>Wr</a:t>
            </a:r>
            <a:r>
              <a:rPr lang="pl-PL" dirty="0"/>
              <a:t> 83/09</a:t>
            </a:r>
            <a:endParaRPr lang="en-GB" dirty="0"/>
          </a:p>
        </p:txBody>
      </p:sp>
      <p:sp>
        <p:nvSpPr>
          <p:cNvPr id="3" name="Symbol zastępczy zawartości 2">
            <a:extLst>
              <a:ext uri="{FF2B5EF4-FFF2-40B4-BE49-F238E27FC236}">
                <a16:creationId xmlns:a16="http://schemas.microsoft.com/office/drawing/2014/main" id="{AC9D24F2-54D8-480D-A0A9-37A0776C1C5D}"/>
              </a:ext>
            </a:extLst>
          </p:cNvPr>
          <p:cNvSpPr>
            <a:spLocks noGrp="1"/>
          </p:cNvSpPr>
          <p:nvPr>
            <p:ph idx="1"/>
          </p:nvPr>
        </p:nvSpPr>
        <p:spPr>
          <a:xfrm>
            <a:off x="1371600" y="2133600"/>
            <a:ext cx="9601200" cy="3733800"/>
          </a:xfrm>
        </p:spPr>
        <p:txBody>
          <a:bodyPr>
            <a:normAutofit/>
          </a:bodyPr>
          <a:lstStyle/>
          <a:p>
            <a:r>
              <a:rPr lang="pl-PL" dirty="0"/>
              <a:t>„Nie występuje w sprawie żadna z przesłanek wymienionych w art. 2 ust. 2 pkt 1 i 2 ustawy uzasadniająca uwzględnienie zgłoszonego wniosku, a podanej przez skarżącego obawy przed zemstą osób z marginesu społecznego, którym - jak twierdzi - zaszkodził swoimi zeznaniami, nie można uznać za "ważny wzgląd" uzasadniający wniosek”.</a:t>
            </a:r>
          </a:p>
          <a:p>
            <a:r>
              <a:rPr lang="pl-PL" dirty="0"/>
              <a:t>"Nie można uznać, iż okoliczności takie jak złożenie zeznań w charakterze świadka w sprawie karnej i obawa przed zemstą z tego powodu lub trudności w znalezieniu pracy po odbyciu kary pozbawienia wolności, mieszczą się w katalogu ustawowych przesłanek zmiany imienia i nazwiska z ważnych względów.” (</a:t>
            </a:r>
            <a:r>
              <a:rPr lang="en-GB" dirty="0"/>
              <a:t>V SA 1121/00</a:t>
            </a:r>
            <a:r>
              <a:rPr lang="pl-PL" dirty="0"/>
              <a:t>)</a:t>
            </a:r>
          </a:p>
          <a:p>
            <a:endParaRPr lang="en-GB" dirty="0"/>
          </a:p>
        </p:txBody>
      </p:sp>
    </p:spTree>
    <p:extLst>
      <p:ext uri="{BB962C8B-B14F-4D97-AF65-F5344CB8AC3E}">
        <p14:creationId xmlns:p14="http://schemas.microsoft.com/office/powerpoint/2010/main" val="2892095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D93F29-04EB-4146-B74A-DB3DD4E68141}"/>
              </a:ext>
            </a:extLst>
          </p:cNvPr>
          <p:cNvSpPr>
            <a:spLocks noGrp="1"/>
          </p:cNvSpPr>
          <p:nvPr>
            <p:ph type="title"/>
          </p:nvPr>
        </p:nvSpPr>
        <p:spPr>
          <a:xfrm>
            <a:off x="1371600" y="348343"/>
            <a:ext cx="9601200" cy="947057"/>
          </a:xfrm>
        </p:spPr>
        <p:txBody>
          <a:bodyPr/>
          <a:lstStyle/>
          <a:p>
            <a:r>
              <a:rPr lang="pl-PL" dirty="0"/>
              <a:t>III SA/</a:t>
            </a:r>
            <a:r>
              <a:rPr lang="pl-PL" dirty="0" err="1"/>
              <a:t>Wr</a:t>
            </a:r>
            <a:r>
              <a:rPr lang="pl-PL" dirty="0"/>
              <a:t> 83/09</a:t>
            </a:r>
            <a:endParaRPr lang="en-GB" dirty="0"/>
          </a:p>
        </p:txBody>
      </p:sp>
      <p:sp>
        <p:nvSpPr>
          <p:cNvPr id="3" name="Symbol zastępczy zawartości 2">
            <a:extLst>
              <a:ext uri="{FF2B5EF4-FFF2-40B4-BE49-F238E27FC236}">
                <a16:creationId xmlns:a16="http://schemas.microsoft.com/office/drawing/2014/main" id="{AC9D24F2-54D8-480D-A0A9-37A0776C1C5D}"/>
              </a:ext>
            </a:extLst>
          </p:cNvPr>
          <p:cNvSpPr>
            <a:spLocks noGrp="1"/>
          </p:cNvSpPr>
          <p:nvPr>
            <p:ph idx="1"/>
          </p:nvPr>
        </p:nvSpPr>
        <p:spPr>
          <a:xfrm>
            <a:off x="1371600" y="1295400"/>
            <a:ext cx="9601200" cy="5214257"/>
          </a:xfrm>
        </p:spPr>
        <p:txBody>
          <a:bodyPr>
            <a:normAutofit/>
          </a:bodyPr>
          <a:lstStyle/>
          <a:p>
            <a:r>
              <a:rPr lang="pl-PL" dirty="0"/>
              <a:t>„Skarżący nie podał żadnych faktów i dowodów istotnych dla sprawy, a samo stwierdzenie skarżącego, że do zmiany życia potrzebna mu jest zmiana imion i nazwiska, nie jest wystarczające dla pozytywnego rozpatrzenia odwołania. Trafnie zauważa w uzasadnieniu zaskarżonej decyzji organ odwoławczy, że zmiana imion i nazwiska nie spowoduje automatycznie zmiany życia wnioskodawcy”.</a:t>
            </a:r>
          </a:p>
          <a:p>
            <a:r>
              <a:rPr lang="pl-PL" dirty="0"/>
              <a:t>„wola obywatela polskiego nie stanowi przesłanki samodzielnej i wystarczającej do zmiany imienia i nazwiska. Względna stabilizacja imion i nazwisk jest wartością prawnie chronioną. Imię i nazwisko, z uwagi na spełniane funkcje w życiu jednostki, rodziny i grup społecznych oraz na znaczenie ich trwałości dla prawidłowej realizacji tych funkcji, nie mogą być postrzegane jedynie jako dobra osobiste, podlegające ochronie na gruncie prawa cywilnego. Podmiotowe prawo do imienia i nazwiska nie funkcjonuje w próżni. Towarzyszy mu nie tylko obowiązek posługiwania się imieniem (imionami) i nazwiskiem prawnie przypisanymi, ale również prawna ochrona względnej ich trwałości jako swoistego dobra publicznego. Ważne względy, o jakich mowa w powołanym przepisie nie mogą "wynikać jedynie z subiektywnego przekonania osoby żądającej zmiany, ale muszą sprostać zobiektywizowanym i zracjonalizowanym kryteriom”.</a:t>
            </a:r>
            <a:endParaRPr lang="en-GB" dirty="0"/>
          </a:p>
        </p:txBody>
      </p:sp>
    </p:spTree>
    <p:extLst>
      <p:ext uri="{BB962C8B-B14F-4D97-AF65-F5344CB8AC3E}">
        <p14:creationId xmlns:p14="http://schemas.microsoft.com/office/powerpoint/2010/main" val="213789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Zmiana nazwiska</a:t>
            </a:r>
          </a:p>
        </p:txBody>
      </p:sp>
      <p:pic>
        <p:nvPicPr>
          <p:cNvPr id="3" name="Obraz 2">
            <a:extLst>
              <a:ext uri="{FF2B5EF4-FFF2-40B4-BE49-F238E27FC236}">
                <a16:creationId xmlns:a16="http://schemas.microsoft.com/office/drawing/2014/main" id="{F43EDCA0-888A-4101-B1CE-3F30D0354654}"/>
              </a:ext>
            </a:extLst>
          </p:cNvPr>
          <p:cNvPicPr>
            <a:picLocks noChangeAspect="1"/>
          </p:cNvPicPr>
          <p:nvPr/>
        </p:nvPicPr>
        <p:blipFill>
          <a:blip r:embed="rId3"/>
          <a:stretch>
            <a:fillRect/>
          </a:stretch>
        </p:blipFill>
        <p:spPr>
          <a:xfrm>
            <a:off x="729923" y="838127"/>
            <a:ext cx="6441586" cy="1676545"/>
          </a:xfrm>
          <a:prstGeom prst="rect">
            <a:avLst/>
          </a:prstGeom>
        </p:spPr>
      </p:pic>
      <p:sp>
        <p:nvSpPr>
          <p:cNvPr id="7" name="pole tekstowe 6">
            <a:extLst>
              <a:ext uri="{FF2B5EF4-FFF2-40B4-BE49-F238E27FC236}">
                <a16:creationId xmlns:a16="http://schemas.microsoft.com/office/drawing/2014/main" id="{46EDE4DC-89A9-45A1-AAD5-56F2E6CFF8AF}"/>
              </a:ext>
            </a:extLst>
          </p:cNvPr>
          <p:cNvSpPr txBox="1"/>
          <p:nvPr/>
        </p:nvSpPr>
        <p:spPr>
          <a:xfrm>
            <a:off x="919922" y="1282004"/>
            <a:ext cx="5382906" cy="923330"/>
          </a:xfrm>
          <a:prstGeom prst="rect">
            <a:avLst/>
          </a:prstGeom>
          <a:noFill/>
        </p:spPr>
        <p:txBody>
          <a:bodyPr wrap="square" rtlCol="0">
            <a:spAutoFit/>
          </a:bodyPr>
          <a:lstStyle/>
          <a:p>
            <a:pPr lvl="1"/>
            <a:r>
              <a:rPr lang="pl-PL" dirty="0"/>
              <a:t>Ustawy z dnia 17 października 2008 r. o zmianie imienia i nazwiska</a:t>
            </a:r>
          </a:p>
          <a:p>
            <a:endParaRPr lang="pl-PL" dirty="0"/>
          </a:p>
        </p:txBody>
      </p:sp>
      <p:pic>
        <p:nvPicPr>
          <p:cNvPr id="11" name="Obraz 10">
            <a:extLst>
              <a:ext uri="{FF2B5EF4-FFF2-40B4-BE49-F238E27FC236}">
                <a16:creationId xmlns:a16="http://schemas.microsoft.com/office/drawing/2014/main" id="{E75DEE6C-592D-4038-9967-C5F559313240}"/>
              </a:ext>
            </a:extLst>
          </p:cNvPr>
          <p:cNvPicPr>
            <a:picLocks noChangeAspect="1"/>
          </p:cNvPicPr>
          <p:nvPr/>
        </p:nvPicPr>
        <p:blipFill>
          <a:blip r:embed="rId3"/>
          <a:stretch>
            <a:fillRect/>
          </a:stretch>
        </p:blipFill>
        <p:spPr>
          <a:xfrm>
            <a:off x="729923" y="2819326"/>
            <a:ext cx="6441586" cy="1676545"/>
          </a:xfrm>
          <a:prstGeom prst="rect">
            <a:avLst/>
          </a:prstGeom>
        </p:spPr>
      </p:pic>
      <p:pic>
        <p:nvPicPr>
          <p:cNvPr id="13" name="Obraz 12">
            <a:extLst>
              <a:ext uri="{FF2B5EF4-FFF2-40B4-BE49-F238E27FC236}">
                <a16:creationId xmlns:a16="http://schemas.microsoft.com/office/drawing/2014/main" id="{CC7496BE-CD94-476E-96AB-F057835C0AE5}"/>
              </a:ext>
            </a:extLst>
          </p:cNvPr>
          <p:cNvPicPr>
            <a:picLocks noChangeAspect="1"/>
          </p:cNvPicPr>
          <p:nvPr/>
        </p:nvPicPr>
        <p:blipFill>
          <a:blip r:embed="rId3"/>
          <a:stretch>
            <a:fillRect/>
          </a:stretch>
        </p:blipFill>
        <p:spPr>
          <a:xfrm>
            <a:off x="729923" y="4800525"/>
            <a:ext cx="6441586" cy="1676545"/>
          </a:xfrm>
          <a:prstGeom prst="rect">
            <a:avLst/>
          </a:prstGeom>
        </p:spPr>
      </p:pic>
      <p:sp>
        <p:nvSpPr>
          <p:cNvPr id="15" name="Prostokąt 14">
            <a:extLst>
              <a:ext uri="{FF2B5EF4-FFF2-40B4-BE49-F238E27FC236}">
                <a16:creationId xmlns:a16="http://schemas.microsoft.com/office/drawing/2014/main" id="{6D632E68-BE32-48D6-87AF-8D56229275F4}"/>
              </a:ext>
            </a:extLst>
          </p:cNvPr>
          <p:cNvSpPr/>
          <p:nvPr/>
        </p:nvSpPr>
        <p:spPr>
          <a:xfrm>
            <a:off x="820174" y="3334432"/>
            <a:ext cx="5582403" cy="646331"/>
          </a:xfrm>
          <a:prstGeom prst="rect">
            <a:avLst/>
          </a:prstGeom>
        </p:spPr>
        <p:txBody>
          <a:bodyPr wrap="square">
            <a:spAutoFit/>
          </a:bodyPr>
          <a:lstStyle/>
          <a:p>
            <a:pPr lvl="1"/>
            <a:r>
              <a:rPr lang="pl-PL" dirty="0"/>
              <a:t>Ustawy z dnia 25 lutego 1964 r. – Kodeks rodzinny i opiekuńczy </a:t>
            </a:r>
          </a:p>
        </p:txBody>
      </p:sp>
      <p:sp>
        <p:nvSpPr>
          <p:cNvPr id="16" name="Prostokąt 15">
            <a:extLst>
              <a:ext uri="{FF2B5EF4-FFF2-40B4-BE49-F238E27FC236}">
                <a16:creationId xmlns:a16="http://schemas.microsoft.com/office/drawing/2014/main" id="{5D5B08E9-0150-4F6E-A2F9-5E98177DA7CE}"/>
              </a:ext>
            </a:extLst>
          </p:cNvPr>
          <p:cNvSpPr/>
          <p:nvPr/>
        </p:nvSpPr>
        <p:spPr>
          <a:xfrm>
            <a:off x="729923" y="5252830"/>
            <a:ext cx="6037049" cy="646331"/>
          </a:xfrm>
          <a:prstGeom prst="rect">
            <a:avLst/>
          </a:prstGeom>
        </p:spPr>
        <p:txBody>
          <a:bodyPr wrap="square">
            <a:spAutoFit/>
          </a:bodyPr>
          <a:lstStyle/>
          <a:p>
            <a:pPr lvl="1"/>
            <a:r>
              <a:rPr lang="pl-PL" dirty="0"/>
              <a:t>Ustawy z dnia 6 stycznia 2005 r. o mniejszościach narodowych i etnicznych oraz języku regionalnym </a:t>
            </a:r>
          </a:p>
        </p:txBody>
      </p:sp>
    </p:spTree>
    <p:extLst>
      <p:ext uri="{BB962C8B-B14F-4D97-AF65-F5344CB8AC3E}">
        <p14:creationId xmlns:p14="http://schemas.microsoft.com/office/powerpoint/2010/main" val="31762402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99F7C9-60E4-4F81-889C-298F60721848}"/>
              </a:ext>
            </a:extLst>
          </p:cNvPr>
          <p:cNvSpPr>
            <a:spLocks noGrp="1"/>
          </p:cNvSpPr>
          <p:nvPr>
            <p:ph type="title"/>
          </p:nvPr>
        </p:nvSpPr>
        <p:spPr>
          <a:xfrm>
            <a:off x="1295400" y="517071"/>
            <a:ext cx="9601200" cy="947057"/>
          </a:xfrm>
        </p:spPr>
        <p:txBody>
          <a:bodyPr/>
          <a:lstStyle/>
          <a:p>
            <a:r>
              <a:rPr lang="pl-PL" dirty="0"/>
              <a:t>Przykłady z orzecznictwa</a:t>
            </a:r>
            <a:endParaRPr lang="en-GB" dirty="0"/>
          </a:p>
        </p:txBody>
      </p:sp>
      <p:sp>
        <p:nvSpPr>
          <p:cNvPr id="3" name="Symbol zastępczy zawartości 2">
            <a:extLst>
              <a:ext uri="{FF2B5EF4-FFF2-40B4-BE49-F238E27FC236}">
                <a16:creationId xmlns:a16="http://schemas.microsoft.com/office/drawing/2014/main" id="{91A69EA3-52C8-423A-8FEF-EE3C50FC3504}"/>
              </a:ext>
            </a:extLst>
          </p:cNvPr>
          <p:cNvSpPr>
            <a:spLocks noGrp="1"/>
          </p:cNvSpPr>
          <p:nvPr>
            <p:ph idx="1"/>
          </p:nvPr>
        </p:nvSpPr>
        <p:spPr>
          <a:xfrm>
            <a:off x="1371600" y="1632856"/>
            <a:ext cx="9601200" cy="5225143"/>
          </a:xfrm>
        </p:spPr>
        <p:txBody>
          <a:bodyPr>
            <a:normAutofit fontScale="92500" lnSpcReduction="10000"/>
          </a:bodyPr>
          <a:lstStyle/>
          <a:p>
            <a:r>
              <a:rPr lang="pl-PL" dirty="0"/>
              <a:t>Uzasadnienie wniosku o zmianę imienia i nazwiska”</a:t>
            </a:r>
          </a:p>
          <a:p>
            <a:pPr marL="0" indent="0">
              <a:buNone/>
            </a:pPr>
            <a:r>
              <a:rPr lang="pl-PL" dirty="0"/>
              <a:t>„wnioskodawca podał, że pozostaje w związku partnerskim z Ł.B., mieszkają razem od 3 lat. Zmiana nazwiska ułatwi mu dostęp do informacji o stanie zdrowia partnera. Ponadto, wskazał, iż chce zmienić nazwisko i pozbyć się drugiego imienia, ponieważ na ich podstawie jest kojarzony z rodzicami biologicznymi, którzy są nałogowymi alkoholikami i z tego powodu spotkało go wiele przykrości i kłopotów. Podkreślił również, iż źle się czuje z tym nazwiskiem, nie utożsamia się z nim i nawet na portalach społecznościowych nie używa prawdziwego nazwiska”.</a:t>
            </a:r>
          </a:p>
          <a:p>
            <a:pPr marL="0" indent="0">
              <a:buNone/>
            </a:pPr>
            <a:r>
              <a:rPr lang="pl-PL" dirty="0"/>
              <a:t>„głównym powodem wyboru innego nazwiska był fakt, że swoje nazwisko odziedziczył po rodzicach, którzy są dla niego obcymi ludźmi, od dzieciństwa źle go traktowali, są nałogowymi alkoholikami, przez co w wieku 16 lat został zabrany do rodziny zastępczej. Od chwili zabrania go do rodziny zastępczej wśród swojej społeczności używał nazwiska B., gdyż w tym okresie przyjaźnił się z rodziną o tym nazwisku. Na dowód czego przedłożył oświadczenia kilku osób potwierdzających, iż w stosunku do nich używa on imienia i nazwiska B.B. Podkreślił również, iż nie kieruje się uzyskaniem legalizacji związku partnerskiego, jednakże jest to nazwisko bardzo bliskie z powodu znajomości rodziny o tym nazwisku, która pomogła mu w wielu trudnych sytuacjach życiowych wspierając go duchowo, jak i finansowo, ale również z powodu, iż nosi je jego partner, z którym pozostaje w związku od 3 lat”.</a:t>
            </a:r>
            <a:endParaRPr lang="en-GB" dirty="0"/>
          </a:p>
        </p:txBody>
      </p:sp>
    </p:spTree>
    <p:extLst>
      <p:ext uri="{BB962C8B-B14F-4D97-AF65-F5344CB8AC3E}">
        <p14:creationId xmlns:p14="http://schemas.microsoft.com/office/powerpoint/2010/main" val="26406655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AB318F9-6ADE-429D-8246-036BE571097E}"/>
              </a:ext>
            </a:extLst>
          </p:cNvPr>
          <p:cNvSpPr>
            <a:spLocks noGrp="1"/>
          </p:cNvSpPr>
          <p:nvPr>
            <p:ph idx="1"/>
          </p:nvPr>
        </p:nvSpPr>
        <p:spPr>
          <a:xfrm>
            <a:off x="1371600" y="805543"/>
            <a:ext cx="9601200" cy="5617028"/>
          </a:xfrm>
        </p:spPr>
        <p:txBody>
          <a:bodyPr>
            <a:normAutofit fontScale="92500" lnSpcReduction="20000"/>
          </a:bodyPr>
          <a:lstStyle/>
          <a:p>
            <a:r>
              <a:rPr lang="pl-PL" dirty="0"/>
              <a:t>Organ II instancji:</a:t>
            </a:r>
          </a:p>
          <a:p>
            <a:pPr marL="0" indent="0">
              <a:buNone/>
            </a:pPr>
            <a:r>
              <a:rPr lang="pl-PL" dirty="0"/>
              <a:t>„W ocenie Wojewody imię i nazwisko strony nie jest ośmieszające albo nielicujące z godnością człowieka. Nie używa on obecnie nazwiska "B.", na które zamierza zmienić nazwisko obecnie używane. Jego nazwisko nie zostało nigdy bezprawnie zmienione. Nie posiada obywatelstwa innego państwa. Przedstawione przez stronę argumenty: konflikt z rodziną, przykrości jakich od niej doświadczył, niechęć utrzymywania kontaktów z członkami rodziny, a także sama chęć zmiany noszonych od urodzenia imion na jedno imię oraz zmiany nazwiska na nazwisko "zaprzyjaźnionej rodziny" nie dają podstaw do stwierdzenia, że zachodzą ważne powody uzasadniające zmianę wszystkich podstawowych danych identyfikujących osobę wnioskodawcy. Zmiana danych identyfikujących wnioskodawcę nie zmieni jego uwarunkowań rodzinnych. Rodzice będą dalej rodzicami, rodzeństwo - rodzeństwem, powinowaci - powinowatymi, itd.</a:t>
            </a:r>
          </a:p>
          <a:p>
            <a:pPr marL="0" indent="0">
              <a:buNone/>
            </a:pPr>
            <a:r>
              <a:rPr lang="pl-PL" dirty="0"/>
              <a:t>Organ podkreślił, że fakt posługiwania się innym nazwiskiem przez stronę w kontaktach towarzyskich jest wyłącznie przejawem jego woli, nie zaś obiektywnych okoliczności. "B.B." nie jest pseudonimem literackim, czy artystycznym wnioskodawcy. Nie jest też pseudonimem, pod którym wnioskodawca ukrywał się przed jakiegoś rodzaju prześladowaniami. Nie jest to też imię i nazwisko nadane mu w zwyczajowy sposób przez rodzinę i otoczenie, tak jak to się zdarza czasami w przypadku imion. Wnioskodawca nie wskazał żadnego czynnika, który byłby przejawem obiektywnej, zewnętrznej konieczności, czy zasadności używania nowego imienia i nazwiska. Nazwisko i imię "B.B." zaczęło pojawiać się w kręgu znajomych wnioskodawcy na jego życzenie. Przesłane przez B.K. oświadczenia znajomych, tj. A.F., G.B.K., S.B.K. i P.B. potwierdzają jedynie fakt używania imienia i nazwiska "B.B." w kontaktach z nimi, gdyż tak im się przedstawił lub zwrócił się do nich z tego rodzaju prośbą”.</a:t>
            </a:r>
          </a:p>
          <a:p>
            <a:endParaRPr lang="en-GB" dirty="0"/>
          </a:p>
        </p:txBody>
      </p:sp>
    </p:spTree>
    <p:extLst>
      <p:ext uri="{BB962C8B-B14F-4D97-AF65-F5344CB8AC3E}">
        <p14:creationId xmlns:p14="http://schemas.microsoft.com/office/powerpoint/2010/main" val="787097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E078F4-E475-41EB-8DE5-13EAC21B73C7}"/>
              </a:ext>
            </a:extLst>
          </p:cNvPr>
          <p:cNvSpPr>
            <a:spLocks noGrp="1"/>
          </p:cNvSpPr>
          <p:nvPr>
            <p:ph type="title"/>
          </p:nvPr>
        </p:nvSpPr>
        <p:spPr>
          <a:xfrm>
            <a:off x="1371600" y="685800"/>
            <a:ext cx="9601200" cy="794657"/>
          </a:xfrm>
        </p:spPr>
        <p:txBody>
          <a:bodyPr/>
          <a:lstStyle/>
          <a:p>
            <a:r>
              <a:rPr lang="en-GB" dirty="0"/>
              <a:t>II SA/Go 941/15</a:t>
            </a:r>
          </a:p>
        </p:txBody>
      </p:sp>
      <p:sp>
        <p:nvSpPr>
          <p:cNvPr id="3" name="Symbol zastępczy zawartości 2">
            <a:extLst>
              <a:ext uri="{FF2B5EF4-FFF2-40B4-BE49-F238E27FC236}">
                <a16:creationId xmlns:a16="http://schemas.microsoft.com/office/drawing/2014/main" id="{83F5E4D7-D48A-406F-AE86-627841878BBB}"/>
              </a:ext>
            </a:extLst>
          </p:cNvPr>
          <p:cNvSpPr>
            <a:spLocks noGrp="1"/>
          </p:cNvSpPr>
          <p:nvPr>
            <p:ph idx="1"/>
          </p:nvPr>
        </p:nvSpPr>
        <p:spPr>
          <a:xfrm>
            <a:off x="1371600" y="1894114"/>
            <a:ext cx="9601200" cy="3973286"/>
          </a:xfrm>
        </p:spPr>
        <p:txBody>
          <a:bodyPr>
            <a:normAutofit lnSpcReduction="10000"/>
          </a:bodyPr>
          <a:lstStyle/>
          <a:p>
            <a:r>
              <a:rPr lang="pl-PL" dirty="0"/>
              <a:t>„Zważyć należy, iż wskazywane przez skarżącego przyczyny posługiwania się innym nazwiskiem i jednym imieniem związane z jego przeżyciami z dzieciństwa, niechęcią do noszonego nazwiska, wolą odcięcia się od swych biologicznych rodziców, będących alkoholikami i nieidentyfikowania go z nimi, nie sposób - jak czynią to organy administracji - nie kwalifikować jako ważnego powodu w rozumieniu art. 4 ust. 1 </a:t>
            </a:r>
            <a:r>
              <a:rPr lang="pl-PL" dirty="0" err="1"/>
              <a:t>u.z.i.n</a:t>
            </a:r>
            <a:r>
              <a:rPr lang="pl-PL" dirty="0"/>
              <a:t>. W orzecznictwie bowiem </a:t>
            </a:r>
            <a:r>
              <a:rPr lang="pl-PL" b="1" dirty="0"/>
              <a:t>wskazuje się, iż brak akceptacji nadanego przy urodzeniu imienia, będący następstwem doznanego urazu w sferze psychiki, stanowi przesłankę ważnego względu</a:t>
            </a:r>
            <a:r>
              <a:rPr lang="pl-PL" dirty="0"/>
              <a:t>”.</a:t>
            </a:r>
          </a:p>
          <a:p>
            <a:r>
              <a:rPr lang="pl-PL" dirty="0"/>
              <a:t>„Nie można wyłączyć spośród ważnych względów uzasadniających żądanie zmiany nazwiska w rozumieniu art. 4 ust. 1 </a:t>
            </a:r>
            <a:r>
              <a:rPr lang="pl-PL" dirty="0" err="1"/>
              <a:t>u.z.i.n</a:t>
            </a:r>
            <a:r>
              <a:rPr lang="pl-PL" dirty="0"/>
              <a:t>, takiego trwałego stanu psychicznego i subiektywnego negatywnego nastawienia do noszonego nazwiska, że w zobiektywizowanych i zracjonalizowanych kryteriach oceny, powoduje on skoncentrowanie aktywności życiowej człowieka, na dążeniu do jego zmiany, której brak utrudnia spełnienie ról społecznych”</a:t>
            </a:r>
          </a:p>
          <a:p>
            <a:endParaRPr lang="en-GB" dirty="0"/>
          </a:p>
        </p:txBody>
      </p:sp>
    </p:spTree>
    <p:extLst>
      <p:ext uri="{BB962C8B-B14F-4D97-AF65-F5344CB8AC3E}">
        <p14:creationId xmlns:p14="http://schemas.microsoft.com/office/powerpoint/2010/main" val="3064184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E078F4-E475-41EB-8DE5-13EAC21B73C7}"/>
              </a:ext>
            </a:extLst>
          </p:cNvPr>
          <p:cNvSpPr>
            <a:spLocks noGrp="1"/>
          </p:cNvSpPr>
          <p:nvPr>
            <p:ph type="title"/>
          </p:nvPr>
        </p:nvSpPr>
        <p:spPr>
          <a:xfrm>
            <a:off x="1371600" y="685800"/>
            <a:ext cx="9601200" cy="794657"/>
          </a:xfrm>
        </p:spPr>
        <p:txBody>
          <a:bodyPr/>
          <a:lstStyle/>
          <a:p>
            <a:r>
              <a:rPr lang="en-GB" dirty="0"/>
              <a:t>II SA/Go 941/15</a:t>
            </a:r>
          </a:p>
        </p:txBody>
      </p:sp>
      <p:sp>
        <p:nvSpPr>
          <p:cNvPr id="3" name="Symbol zastępczy zawartości 2">
            <a:extLst>
              <a:ext uri="{FF2B5EF4-FFF2-40B4-BE49-F238E27FC236}">
                <a16:creationId xmlns:a16="http://schemas.microsoft.com/office/drawing/2014/main" id="{83F5E4D7-D48A-406F-AE86-627841878BBB}"/>
              </a:ext>
            </a:extLst>
          </p:cNvPr>
          <p:cNvSpPr>
            <a:spLocks noGrp="1"/>
          </p:cNvSpPr>
          <p:nvPr>
            <p:ph idx="1"/>
          </p:nvPr>
        </p:nvSpPr>
        <p:spPr>
          <a:xfrm>
            <a:off x="1371600" y="1894114"/>
            <a:ext cx="9601200" cy="3973286"/>
          </a:xfrm>
        </p:spPr>
        <p:txBody>
          <a:bodyPr>
            <a:normAutofit/>
          </a:bodyPr>
          <a:lstStyle/>
          <a:p>
            <a:r>
              <a:rPr lang="pl-PL" dirty="0"/>
              <a:t>„W judykaturze ponadto podkreśla się, iż ważnym powodem zmiany nazwiska może być, ochrona małoletniego przed rozpoznawaniem go jako syna ojca aresztowanego i oskarżonego o czyn zabroniony i związany z tym stan psychiczny oraz subiektywne nastawienie dziecka do noszonego nazwiska utrudniającego funkcjonowanie w środowisku z uwagi na skojarzenie osób i nazwisk, tj. identyfikację z ojcem, którego nazwisko zostało skompromitowane”</a:t>
            </a:r>
          </a:p>
          <a:p>
            <a:endParaRPr lang="en-GB" dirty="0"/>
          </a:p>
        </p:txBody>
      </p:sp>
    </p:spTree>
    <p:extLst>
      <p:ext uri="{BB962C8B-B14F-4D97-AF65-F5344CB8AC3E}">
        <p14:creationId xmlns:p14="http://schemas.microsoft.com/office/powerpoint/2010/main" val="1912368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B9F704-DFCB-43E2-A387-CCA4B41CBBEA}"/>
              </a:ext>
            </a:extLst>
          </p:cNvPr>
          <p:cNvSpPr>
            <a:spLocks noGrp="1"/>
          </p:cNvSpPr>
          <p:nvPr>
            <p:ph type="title"/>
          </p:nvPr>
        </p:nvSpPr>
        <p:spPr>
          <a:xfrm>
            <a:off x="1479883" y="1335504"/>
            <a:ext cx="9601200" cy="3814011"/>
          </a:xfrm>
        </p:spPr>
        <p:txBody>
          <a:bodyPr>
            <a:normAutofit/>
          </a:bodyPr>
          <a:lstStyle/>
          <a:p>
            <a:pPr algn="just"/>
            <a:br>
              <a:rPr lang="pl-PL" dirty="0"/>
            </a:br>
            <a:br>
              <a:rPr lang="pl-PL" dirty="0"/>
            </a:br>
            <a:r>
              <a:rPr lang="pl-PL" dirty="0"/>
              <a:t>Zmiana imienia i nazwiska w trybie przepisów ustawy o zmianie imienia i nazwiska</a:t>
            </a:r>
          </a:p>
        </p:txBody>
      </p:sp>
    </p:spTree>
    <p:extLst>
      <p:ext uri="{BB962C8B-B14F-4D97-AF65-F5344CB8AC3E}">
        <p14:creationId xmlns:p14="http://schemas.microsoft.com/office/powerpoint/2010/main" val="1417965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imienia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601020" y="878051"/>
            <a:ext cx="6083822" cy="510909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b="1"/>
            </a:pPr>
            <a:r>
              <a:rPr kumimoji="0" lang="pl-PL" sz="2800" b="1" i="0" u="none" strike="noStrike" kern="1200" cap="none" spc="0" normalizeH="0" baseline="0" noProof="0" dirty="0">
                <a:ln>
                  <a:noFill/>
                </a:ln>
                <a:solidFill>
                  <a:prstClr val="black"/>
                </a:solidFill>
                <a:effectLst/>
                <a:uLnTx/>
                <a:uFillTx/>
                <a:latin typeface="Franklin Gothic Book" panose="020B0503020102020204"/>
                <a:ea typeface="+mn-ea"/>
                <a:cs typeface="+mn-cs"/>
              </a:rPr>
              <a:t>Zmiana imienia może polegać na:</a:t>
            </a:r>
            <a:endParaRPr kumimoji="0" lang="en-US" sz="28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8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800100" lvl="1" indent="-342900">
              <a:buFont typeface="Arial" panose="020B0604020202020204" pitchFamily="34" charset="0"/>
              <a:buChar char="•"/>
            </a:pPr>
            <a:r>
              <a:rPr lang="pl-PL" sz="2800" dirty="0"/>
              <a:t>Zastąpieniu wybranego imienia innym imieniem</a:t>
            </a:r>
          </a:p>
          <a:p>
            <a:pPr marL="800100" lvl="1" indent="-342900">
              <a:buFont typeface="Arial" panose="020B0604020202020204" pitchFamily="34" charset="0"/>
              <a:buChar char="•"/>
            </a:pPr>
            <a:r>
              <a:rPr lang="pl-PL" sz="2800" dirty="0"/>
              <a:t>Zastąpieniu dwóch imion jednym imieniem</a:t>
            </a:r>
          </a:p>
          <a:p>
            <a:pPr marL="800100" lvl="1" indent="-342900">
              <a:buFont typeface="Arial" panose="020B0604020202020204" pitchFamily="34" charset="0"/>
              <a:buChar char="•"/>
            </a:pPr>
            <a:r>
              <a:rPr lang="pl-PL" sz="2800" dirty="0"/>
              <a:t>Zastąpieniu jednego imienia dwoma imionami</a:t>
            </a:r>
          </a:p>
          <a:p>
            <a:pPr marL="800100" lvl="1" indent="-342900">
              <a:buFont typeface="Arial" panose="020B0604020202020204" pitchFamily="34" charset="0"/>
              <a:buChar char="•"/>
            </a:pPr>
            <a:r>
              <a:rPr lang="pl-PL" sz="2800" dirty="0"/>
              <a:t>Dodaniu drugiego imienia</a:t>
            </a:r>
          </a:p>
          <a:p>
            <a:pPr marL="800100" lvl="1" indent="-342900">
              <a:buFont typeface="Arial" panose="020B0604020202020204" pitchFamily="34" charset="0"/>
              <a:buChar char="•"/>
            </a:pPr>
            <a:r>
              <a:rPr lang="pl-PL" sz="2800" dirty="0"/>
              <a:t>Zmianie pisowni imienia/imion</a:t>
            </a:r>
          </a:p>
          <a:p>
            <a:pPr marL="800100" lvl="1" indent="-342900">
              <a:buFont typeface="Arial" panose="020B0604020202020204" pitchFamily="34" charset="0"/>
              <a:buChar char="•"/>
            </a:pPr>
            <a:r>
              <a:rPr lang="pl-PL" sz="2800" dirty="0"/>
              <a:t>Zmianie kolejności imion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pic>
        <p:nvPicPr>
          <p:cNvPr id="4" name="Obraz 3">
            <a:extLst>
              <a:ext uri="{FF2B5EF4-FFF2-40B4-BE49-F238E27FC236}">
                <a16:creationId xmlns:a16="http://schemas.microsoft.com/office/drawing/2014/main" id="{1EB88642-76DE-4901-B891-550325EA9600}"/>
              </a:ext>
            </a:extLst>
          </p:cNvPr>
          <p:cNvPicPr>
            <a:picLocks noChangeAspect="1"/>
          </p:cNvPicPr>
          <p:nvPr/>
        </p:nvPicPr>
        <p:blipFill>
          <a:blip r:embed="rId3"/>
          <a:stretch>
            <a:fillRect/>
          </a:stretch>
        </p:blipFill>
        <p:spPr>
          <a:xfrm>
            <a:off x="5986022" y="5231173"/>
            <a:ext cx="1511939" cy="1511939"/>
          </a:xfrm>
          <a:prstGeom prst="rect">
            <a:avLst/>
          </a:prstGeom>
        </p:spPr>
      </p:pic>
    </p:spTree>
    <p:extLst>
      <p:ext uri="{BB962C8B-B14F-4D97-AF65-F5344CB8AC3E}">
        <p14:creationId xmlns:p14="http://schemas.microsoft.com/office/powerpoint/2010/main" val="2799936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nazwiska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649919" y="1322188"/>
            <a:ext cx="6083822" cy="510909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b="1"/>
            </a:pPr>
            <a:r>
              <a:rPr kumimoji="0" lang="pl-PL" sz="2800" b="1" i="0" u="none" strike="noStrike" kern="1200" cap="none" spc="0" normalizeH="0" baseline="0" noProof="0" dirty="0">
                <a:ln>
                  <a:noFill/>
                </a:ln>
                <a:solidFill>
                  <a:prstClr val="black"/>
                </a:solidFill>
                <a:effectLst/>
                <a:uLnTx/>
                <a:uFillTx/>
                <a:latin typeface="Franklin Gothic Book" panose="020B0503020102020204"/>
                <a:ea typeface="+mn-ea"/>
                <a:cs typeface="+mn-cs"/>
              </a:rPr>
              <a:t>Zmiana nazwiska może polegać na:</a:t>
            </a:r>
            <a:endParaRPr kumimoji="0" lang="en-US" sz="28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8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914400" lvl="1" indent="-457200">
              <a:buFont typeface="Arial" panose="020B0604020202020204" pitchFamily="34" charset="0"/>
              <a:buChar char="•"/>
            </a:pPr>
            <a:r>
              <a:rPr lang="pl-PL" sz="2800" dirty="0"/>
              <a:t>Zmianie nazwiska na inne nazwisko</a:t>
            </a:r>
          </a:p>
          <a:p>
            <a:pPr marL="914400" lvl="1" indent="-457200">
              <a:buFont typeface="Arial" panose="020B0604020202020204" pitchFamily="34" charset="0"/>
              <a:buChar char="•"/>
            </a:pPr>
            <a:r>
              <a:rPr lang="pl-PL" sz="2800" dirty="0"/>
              <a:t>Zmianie pisowni nazwiska</a:t>
            </a:r>
          </a:p>
          <a:p>
            <a:pPr marL="914400" lvl="1" indent="-457200">
              <a:buFont typeface="Arial" panose="020B0604020202020204" pitchFamily="34" charset="0"/>
              <a:buChar char="•"/>
            </a:pPr>
            <a:r>
              <a:rPr lang="pl-PL" sz="2800" dirty="0"/>
              <a:t>Zmianie nazwiska ze względu na formę właściwą dla rodzaju żeńskiego lub męskiego</a:t>
            </a:r>
          </a:p>
          <a:p>
            <a:pPr lvl="1"/>
            <a:endParaRPr lang="pl-PL" sz="28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pic>
        <p:nvPicPr>
          <p:cNvPr id="4" name="Obraz 3">
            <a:extLst>
              <a:ext uri="{FF2B5EF4-FFF2-40B4-BE49-F238E27FC236}">
                <a16:creationId xmlns:a16="http://schemas.microsoft.com/office/drawing/2014/main" id="{1EB88642-76DE-4901-B891-550325EA9600}"/>
              </a:ext>
            </a:extLst>
          </p:cNvPr>
          <p:cNvPicPr>
            <a:picLocks noChangeAspect="1"/>
          </p:cNvPicPr>
          <p:nvPr/>
        </p:nvPicPr>
        <p:blipFill>
          <a:blip r:embed="rId3"/>
          <a:stretch>
            <a:fillRect/>
          </a:stretch>
        </p:blipFill>
        <p:spPr>
          <a:xfrm>
            <a:off x="5986022" y="5231173"/>
            <a:ext cx="1511939" cy="1511939"/>
          </a:xfrm>
          <a:prstGeom prst="rect">
            <a:avLst/>
          </a:prstGeom>
        </p:spPr>
      </p:pic>
    </p:spTree>
    <p:extLst>
      <p:ext uri="{BB962C8B-B14F-4D97-AF65-F5344CB8AC3E}">
        <p14:creationId xmlns:p14="http://schemas.microsoft.com/office/powerpoint/2010/main" val="2273311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Tryb wnioskowy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776398" y="407788"/>
            <a:ext cx="6083822" cy="6401753"/>
          </a:xfrm>
          <a:prstGeom prst="rect">
            <a:avLst/>
          </a:prstGeom>
          <a:noFill/>
        </p:spPr>
        <p:txBody>
          <a:bodyPr wrap="square" rtlCol="0">
            <a:spAutoFit/>
          </a:bodyPr>
          <a:lstStyle/>
          <a:p>
            <a:pPr marL="457200" indent="-457200">
              <a:buFont typeface="Arial" panose="020B0604020202020204" pitchFamily="34" charset="0"/>
              <a:buChar char="•"/>
            </a:pPr>
            <a:r>
              <a:rPr lang="pl-PL" sz="2800" dirty="0"/>
              <a:t>Zmiana imienia lub nazwiska następuje na wniosek osoby ubiegającej się o zmianę</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imienia lub nazwiska małoletniego dziecka następuje na wniosek przedstawiciela ustawowego dziecka</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Wniosek o zmianę imienia lub nazwiska składa się do wybranego kierownika urzędu stanu cywilnego</a:t>
            </a:r>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130261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Tryb wnioskowy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776398" y="159594"/>
            <a:ext cx="6083822" cy="7694414"/>
          </a:xfrm>
          <a:prstGeom prst="rect">
            <a:avLst/>
          </a:prstGeom>
          <a:noFill/>
        </p:spPr>
        <p:txBody>
          <a:bodyPr wrap="square" rtlCol="0">
            <a:spAutoFit/>
          </a:bodyPr>
          <a:lstStyle/>
          <a:p>
            <a:r>
              <a:rPr lang="pl-PL" sz="2000" b="1" dirty="0"/>
              <a:t>Wniosek o zmianę imienia lub nazwiska zawiera:</a:t>
            </a:r>
          </a:p>
          <a:p>
            <a:endParaRPr lang="pl-PL" sz="2000" b="1" dirty="0"/>
          </a:p>
          <a:p>
            <a:pPr marL="742950" lvl="1" indent="-285750">
              <a:buFont typeface="Arial" panose="020B0604020202020204" pitchFamily="34" charset="0"/>
              <a:buChar char="•"/>
            </a:pPr>
            <a:r>
              <a:rPr lang="pl-PL" sz="2000" dirty="0"/>
              <a:t>dane osoby, której zmiana dotyczy: </a:t>
            </a:r>
          </a:p>
          <a:p>
            <a:pPr lvl="2"/>
            <a:r>
              <a:rPr lang="pl-PL" sz="2000" dirty="0"/>
              <a:t>a) imię (imiona) i nazwisko oraz nazwisko rodowe,</a:t>
            </a:r>
          </a:p>
          <a:p>
            <a:pPr lvl="2"/>
            <a:r>
              <a:rPr lang="pl-PL" sz="2000" dirty="0"/>
              <a:t> b) wskazanie kierownika USC, który sporządził akt urodzenia oraz akt małżeństwa, jeżeli zmiana imienia lub nazwiska będzie dotyczyła tego aktu,</a:t>
            </a:r>
          </a:p>
          <a:p>
            <a:pPr lvl="2"/>
            <a:r>
              <a:rPr lang="pl-PL" sz="2000" dirty="0"/>
              <a:t>c) numer PESEL</a:t>
            </a:r>
          </a:p>
          <a:p>
            <a:pPr marL="742950" lvl="1" indent="-285750">
              <a:buFont typeface="Arial" panose="020B0604020202020204" pitchFamily="34" charset="0"/>
              <a:buChar char="•"/>
            </a:pPr>
            <a:r>
              <a:rPr lang="pl-PL" sz="2000" dirty="0"/>
              <a:t>imię lub nazwisko, na jakie ma nastąpić zmiana; </a:t>
            </a:r>
          </a:p>
          <a:p>
            <a:pPr marL="742950" lvl="1" indent="-285750">
              <a:buFont typeface="Arial" panose="020B0604020202020204" pitchFamily="34" charset="0"/>
              <a:buChar char="•"/>
            </a:pPr>
            <a:r>
              <a:rPr lang="pl-PL" sz="2000" dirty="0"/>
              <a:t>wskazanie miejsca sporządzenia aktu urodzenia małoletnich dzieci, jeżeli zmiana imienia lub nazwiska będzie dotyczyła tych aktów;</a:t>
            </a:r>
          </a:p>
          <a:p>
            <a:pPr marL="742950" lvl="1" indent="-285750">
              <a:buFont typeface="Arial" panose="020B0604020202020204" pitchFamily="34" charset="0"/>
              <a:buChar char="•"/>
            </a:pPr>
            <a:r>
              <a:rPr lang="pl-PL" sz="2000" dirty="0"/>
              <a:t>adres do korespondencji wnioskodawcy; </a:t>
            </a:r>
          </a:p>
          <a:p>
            <a:pPr marL="742950" lvl="1" indent="-285750">
              <a:buFont typeface="Arial" panose="020B0604020202020204" pitchFamily="34" charset="0"/>
              <a:buChar char="•"/>
            </a:pPr>
            <a:r>
              <a:rPr lang="pl-PL" sz="2000" b="1" dirty="0"/>
              <a:t>uzasadnienie</a:t>
            </a:r>
            <a:r>
              <a:rPr lang="pl-PL" sz="2000" dirty="0"/>
              <a:t>;</a:t>
            </a:r>
          </a:p>
          <a:p>
            <a:pPr marL="742950" lvl="1" indent="-285750">
              <a:buFont typeface="Arial" panose="020B0604020202020204" pitchFamily="34" charset="0"/>
              <a:buChar char="•"/>
            </a:pPr>
            <a:r>
              <a:rPr lang="pl-PL" sz="2000" dirty="0"/>
              <a:t>oświadczenie wnioskodawcy, że w tej samej sprawie nie złożył wcześniej wniosku do innego kierownika USC lub nie została wydana już decyzja odmowna</a:t>
            </a:r>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69577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Tryb wnioskowy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776398" y="460039"/>
            <a:ext cx="6083822" cy="7355860"/>
          </a:xfrm>
          <a:prstGeom prst="rect">
            <a:avLst/>
          </a:prstGeom>
          <a:noFill/>
        </p:spPr>
        <p:txBody>
          <a:bodyPr wrap="square" rtlCol="0">
            <a:spAutoFit/>
          </a:bodyPr>
          <a:lstStyle/>
          <a:p>
            <a:r>
              <a:rPr lang="pl-PL" sz="2400" b="1" dirty="0"/>
              <a:t>Uzasadnienie:</a:t>
            </a:r>
          </a:p>
          <a:p>
            <a:endParaRPr lang="pl-PL" sz="2400" b="1" dirty="0"/>
          </a:p>
          <a:p>
            <a:pPr marL="742950" lvl="1" indent="-285750">
              <a:buFont typeface="Arial" panose="020B0604020202020204" pitchFamily="34" charset="0"/>
              <a:buChar char="•"/>
            </a:pPr>
            <a:r>
              <a:rPr lang="pl-PL" sz="2400" dirty="0"/>
              <a:t>Ważne powody </a:t>
            </a:r>
          </a:p>
          <a:p>
            <a:pPr marL="742950" lvl="1"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Ustawowy katalog:</a:t>
            </a:r>
          </a:p>
          <a:p>
            <a:pPr marL="1200150" lvl="2" indent="-285750">
              <a:buFont typeface="Arial" panose="020B0604020202020204" pitchFamily="34" charset="0"/>
              <a:buChar char="•"/>
            </a:pPr>
            <a:r>
              <a:rPr lang="pl-PL" sz="2000" dirty="0"/>
              <a:t>imienia lub nazwiska ośmieszającego albo nielicującego z godnością człowieka; </a:t>
            </a:r>
          </a:p>
          <a:p>
            <a:pPr marL="1200150" lvl="2" indent="-285750">
              <a:buFont typeface="Arial" panose="020B0604020202020204" pitchFamily="34" charset="0"/>
              <a:buChar char="•"/>
            </a:pPr>
            <a:r>
              <a:rPr lang="pl-PL" sz="2000" dirty="0"/>
              <a:t>na imię lub nazwisko używane; </a:t>
            </a:r>
          </a:p>
          <a:p>
            <a:pPr marL="1200150" lvl="2" indent="-285750">
              <a:buFont typeface="Arial" panose="020B0604020202020204" pitchFamily="34" charset="0"/>
              <a:buChar char="•"/>
            </a:pPr>
            <a:r>
              <a:rPr lang="pl-PL" sz="2000" dirty="0"/>
              <a:t>na imię lub nazwisko, które zostało bezprawnie zmienione;</a:t>
            </a:r>
          </a:p>
          <a:p>
            <a:pPr marL="1200150" lvl="2" indent="-285750">
              <a:buFont typeface="Arial" panose="020B0604020202020204" pitchFamily="34" charset="0"/>
              <a:buChar char="•"/>
            </a:pPr>
            <a:r>
              <a:rPr lang="pl-PL" sz="2000" dirty="0"/>
              <a:t>na imię lub nazwisko noszone zgodnie z przepisami prawa państwa, którego obywatelstwo również się posiada </a:t>
            </a:r>
          </a:p>
          <a:p>
            <a:pPr marL="1200150" lvl="2" indent="-285750">
              <a:buFont typeface="Arial" panose="020B0604020202020204" pitchFamily="34" charset="0"/>
              <a:buChar char="•"/>
            </a:pPr>
            <a:endParaRPr lang="pl-PL" sz="2000" dirty="0"/>
          </a:p>
          <a:p>
            <a:pPr marL="742950" lvl="1" indent="-285750">
              <a:buFont typeface="Arial" panose="020B0604020202020204" pitchFamily="34" charset="0"/>
              <a:buChar char="•"/>
            </a:pPr>
            <a:r>
              <a:rPr lang="pl-PL" sz="2000" dirty="0"/>
              <a:t>Inne ważne powody np. prawo do używania i pisowni swoich imion i nazwisk zgodnie z zasadami pisowni języka mniejszości</a:t>
            </a:r>
          </a:p>
          <a:p>
            <a:pPr marL="742950" lvl="1" indent="-285750">
              <a:buFont typeface="Arial" panose="020B0604020202020204" pitchFamily="34" charset="0"/>
              <a:buChar char="•"/>
            </a:pPr>
            <a:endParaRPr lang="pl-PL" dirty="0"/>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657585124"/>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1_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811</TotalTime>
  <Words>2392</Words>
  <Application>Microsoft Office PowerPoint</Application>
  <PresentationFormat>Panoramiczny</PresentationFormat>
  <Paragraphs>242</Paragraphs>
  <Slides>33</Slides>
  <Notes>26</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33</vt:i4>
      </vt:variant>
    </vt:vector>
  </HeadingPairs>
  <TitlesOfParts>
    <vt:vector size="38" baseType="lpstr">
      <vt:lpstr>Arial</vt:lpstr>
      <vt:lpstr>Calibri</vt:lpstr>
      <vt:lpstr>Franklin Gothic Book</vt:lpstr>
      <vt:lpstr>Przycinanie</vt:lpstr>
      <vt:lpstr>1_Przycinanie</vt:lpstr>
      <vt:lpstr>Zmiana imienia i nazwiska</vt:lpstr>
      <vt:lpstr>Zmiana imienia</vt:lpstr>
      <vt:lpstr>Zmiana nazwiska</vt:lpstr>
      <vt:lpstr>  Zmiana imienia i nazwiska w trybie przepisów ustawy o zmianie imienia i nazwiska</vt:lpstr>
      <vt:lpstr>Zmiana imienia</vt:lpstr>
      <vt:lpstr>Zmiana nazwiska</vt:lpstr>
      <vt:lpstr>Tryb wnioskowy </vt:lpstr>
      <vt:lpstr>Tryb wnioskowy </vt:lpstr>
      <vt:lpstr>Tryb wnioskowy </vt:lpstr>
      <vt:lpstr>Cudzoziemcy – przesłanki </vt:lpstr>
      <vt:lpstr>Ograniczenia w zmianie imienia lub nazwiska</vt:lpstr>
      <vt:lpstr>Ograniczenia w zmianie imienia lub nazwiska</vt:lpstr>
      <vt:lpstr>Zmiana nazwiska przez rodziców</vt:lpstr>
      <vt:lpstr>Formy działania administracji</vt:lpstr>
      <vt:lpstr>  Zmiana imienia i nazwiska w trybie Kodeksu rodzinnego i opiekuńczego</vt:lpstr>
      <vt:lpstr>Zmiana nazwiska na skutek zawarcia związku małżeńskiego</vt:lpstr>
      <vt:lpstr>Zmiana nazwiska na skutek orzeczenia rozwodu</vt:lpstr>
      <vt:lpstr>Zmiana imienia w związku z przysposobieniem</vt:lpstr>
      <vt:lpstr>Zmiana imienia w związku z ustaniem stosunku przysposobienia</vt:lpstr>
      <vt:lpstr>Zmiana nazwiska w związku z przysposobieniem </vt:lpstr>
      <vt:lpstr>Zmiana nazwiska w związku z ustaniem stosunku przysposobienia </vt:lpstr>
      <vt:lpstr>  Zmiana imienia w trybie ustawy Prawo o aktach stanu cywilnego </vt:lpstr>
      <vt:lpstr>Zmiana imienia</vt:lpstr>
      <vt:lpstr>Zmiana imienia</vt:lpstr>
      <vt:lpstr>Formy działania administracji </vt:lpstr>
      <vt:lpstr>Przykłady z orzecznictwa</vt:lpstr>
      <vt:lpstr>III SA/Wr 83/09</vt:lpstr>
      <vt:lpstr>III SA/Wr 83/09</vt:lpstr>
      <vt:lpstr>III SA/Wr 83/09</vt:lpstr>
      <vt:lpstr>Przykłady z orzecznictwa</vt:lpstr>
      <vt:lpstr>Prezentacja programu PowerPoint</vt:lpstr>
      <vt:lpstr>II SA/Go 941/15</vt:lpstr>
      <vt:lpstr>II SA/Go 941/15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Zmiana imienia i nazwiska</dc:title>
  <dc:creator>Patrycja Przybyła</dc:creator>
  <cp:lastModifiedBy>Patrycja Przybyła</cp:lastModifiedBy>
  <cp:revision>72</cp:revision>
  <dcterms:created xsi:type="dcterms:W3CDTF">2020-03-16T19:03:53Z</dcterms:created>
  <dcterms:modified xsi:type="dcterms:W3CDTF">2021-11-08T17:32:07Z</dcterms:modified>
</cp:coreProperties>
</file>