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smtClean="0"/>
              <a:t>Kliknij, aby edytować styl</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t>4/19/2020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1B80C674-7DFC-42FE-B9CD-82963CDB1557}"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pl-PL" smtClean="0"/>
              <a:t>Kliknij, aby edytować styl</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2076456F-F47D-4F25-8053-2A695DA0CA7D}"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pl-PL" smtClean="0"/>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5D6C7379-69CC-4837-9905-BEBA22830C8A}"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pl-PL" smtClean="0"/>
              <a:t>Kliknij, aby edytować styl</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49EB8B7E-8AEE-4F10-BFEE-C999AD004D36}"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pl-PL" smtClean="0"/>
              <a:t>Kliknij, aby edytować styl</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smtClean="0"/>
              <a:t>Edytuj style wzorca tekstu</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smtClean="0"/>
              <a:t>Edytuj style wzorca tekstu</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3" name="Date Placeholder 2"/>
          <p:cNvSpPr>
            <a:spLocks noGrp="1"/>
          </p:cNvSpPr>
          <p:nvPr>
            <p:ph type="dt" sz="half" idx="10"/>
          </p:nvPr>
        </p:nvSpPr>
        <p:spPr/>
        <p:txBody>
          <a:bodyPr/>
          <a:lstStyle/>
          <a:p>
            <a:fld id="{8668F3F9-58BC-440B-B37B-805B9055EF92}" type="datetimeFigureOut">
              <a:rPr lang="en-US" dirty="0"/>
              <a:t>4/19/2020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pl-PL" smtClean="0"/>
              <a:t>Kliknij, aby edytować styl</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3" name="Date Placeholder 2"/>
          <p:cNvSpPr>
            <a:spLocks noGrp="1"/>
          </p:cNvSpPr>
          <p:nvPr>
            <p:ph type="dt" sz="half" idx="10"/>
          </p:nvPr>
        </p:nvSpPr>
        <p:spPr/>
        <p:txBody>
          <a:bodyPr/>
          <a:lstStyle/>
          <a:p>
            <a:fld id="{0D5A53AF-48EA-489D-8260-9DCAB666386A}" type="datetimeFigureOut">
              <a:rPr lang="en-US" dirty="0"/>
              <a:t>4/19/2020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t>4/19/2020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t>4/19/2020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t>4/19/2020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pl-PL" smtClean="0"/>
              <a:t>Kliknij, aby edytować styl</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t>4/19/2020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1120000" y="2505075"/>
            <a:ext cx="5025216"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pl-PL" smtClean="0"/>
              <a:t>Edytuj style wzorca tekstu</a:t>
            </a:r>
          </a:p>
        </p:txBody>
      </p:sp>
      <p:sp>
        <p:nvSpPr>
          <p:cNvPr id="6" name="Content Placeholder 5"/>
          <p:cNvSpPr>
            <a:spLocks noGrp="1"/>
          </p:cNvSpPr>
          <p:nvPr>
            <p:ph sz="quarter" idx="4"/>
          </p:nvPr>
        </p:nvSpPr>
        <p:spPr>
          <a:xfrm>
            <a:off x="6319840" y="2505075"/>
            <a:ext cx="503554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t>4/19/2020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t>4/19/2020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t>4/19/2020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F7D1BD23-6E54-4D9D-AD88-A2813C73CC25}"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Date Placeholder 4"/>
          <p:cNvSpPr>
            <a:spLocks noGrp="1"/>
          </p:cNvSpPr>
          <p:nvPr>
            <p:ph type="dt" sz="half" idx="10"/>
          </p:nvPr>
        </p:nvSpPr>
        <p:spPr/>
        <p:txBody>
          <a:bodyPr/>
          <a:lstStyle/>
          <a:p>
            <a:fld id="{1471A834-4F3C-4AF9-9C74-05EC35A0F292}" type="datetimeFigureOut">
              <a:rPr lang="en-US" dirty="0"/>
              <a:t>4/19/2020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t>4/19/2020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r>
              <a:rPr lang="en-US" dirty="0"/>
              <a:t>
              </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877291" y="540420"/>
            <a:ext cx="9144000" cy="2701543"/>
          </a:xfrm>
        </p:spPr>
        <p:txBody>
          <a:bodyPr>
            <a:normAutofit fontScale="90000"/>
          </a:bodyPr>
          <a:lstStyle/>
          <a:p>
            <a:r>
              <a:rPr lang="pl-PL" dirty="0" smtClean="0"/>
              <a:t>Zobowiązania</a:t>
            </a:r>
            <a:br>
              <a:rPr lang="pl-PL" dirty="0" smtClean="0"/>
            </a:br>
            <a:r>
              <a:rPr lang="pl-PL" dirty="0" smtClean="0"/>
              <a:t>w prawie rzymskim</a:t>
            </a:r>
            <a:endParaRPr lang="pl-PL" dirty="0"/>
          </a:p>
        </p:txBody>
      </p:sp>
      <p:sp>
        <p:nvSpPr>
          <p:cNvPr id="3" name="Podtytuł 2"/>
          <p:cNvSpPr>
            <a:spLocks noGrp="1"/>
          </p:cNvSpPr>
          <p:nvPr>
            <p:ph type="subTitle" idx="1"/>
          </p:nvPr>
        </p:nvSpPr>
        <p:spPr/>
        <p:txBody>
          <a:bodyPr>
            <a:normAutofit/>
          </a:bodyPr>
          <a:lstStyle/>
          <a:p>
            <a:r>
              <a:rPr lang="pl-PL" sz="4000" dirty="0" smtClean="0"/>
              <a:t>Część ogólna</a:t>
            </a:r>
            <a:endParaRPr lang="pl-PL" sz="4000" dirty="0"/>
          </a:p>
        </p:txBody>
      </p:sp>
    </p:spTree>
    <p:extLst>
      <p:ext uri="{BB962C8B-B14F-4D97-AF65-F5344CB8AC3E}">
        <p14:creationId xmlns:p14="http://schemas.microsoft.com/office/powerpoint/2010/main" val="3780723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Jednostronnie i dwustronnie zobowiązujące</a:t>
            </a:r>
            <a:endParaRPr lang="pl-PL" dirty="0"/>
          </a:p>
        </p:txBody>
      </p:sp>
      <p:sp>
        <p:nvSpPr>
          <p:cNvPr id="4" name="Symbol zastępczy zawartości 3"/>
          <p:cNvSpPr>
            <a:spLocks noGrp="1"/>
          </p:cNvSpPr>
          <p:nvPr>
            <p:ph sz="half" idx="2"/>
          </p:nvPr>
        </p:nvSpPr>
        <p:spPr/>
        <p:txBody>
          <a:bodyPr/>
          <a:lstStyle/>
          <a:p>
            <a:r>
              <a:rPr lang="pl-PL" dirty="0" smtClean="0"/>
              <a:t>Jedna strona dłużnikiem, druga wierzycielem, np. pożyczka- powstaje jeden węzeł obligacyjny.</a:t>
            </a:r>
            <a:endParaRPr lang="pl-PL" dirty="0"/>
          </a:p>
        </p:txBody>
      </p:sp>
      <p:sp>
        <p:nvSpPr>
          <p:cNvPr id="6" name="Symbol zastępczy zawartości 5"/>
          <p:cNvSpPr>
            <a:spLocks noGrp="1"/>
          </p:cNvSpPr>
          <p:nvPr>
            <p:ph sz="quarter" idx="4"/>
          </p:nvPr>
        </p:nvSpPr>
        <p:spPr>
          <a:xfrm>
            <a:off x="6319840" y="1254034"/>
            <a:ext cx="5035548" cy="5434149"/>
          </a:xfrm>
        </p:spPr>
        <p:txBody>
          <a:bodyPr>
            <a:normAutofit fontScale="85000" lnSpcReduction="10000"/>
          </a:bodyPr>
          <a:lstStyle/>
          <a:p>
            <a:r>
              <a:rPr lang="pl-PL" dirty="0" smtClean="0"/>
              <a:t>Dwa węzły obligacyjne- np. sprzedaż: kupujący od momentu zawarcia kontraktu był dłużnikiem co do ceny, a wierzycielem co do towaru, a sprzedawca dłużnikiem co do towaru i wierzycielem co do ceny- dwustronnie zobowiązujące zupełne</a:t>
            </a:r>
          </a:p>
          <a:p>
            <a:r>
              <a:rPr lang="pl-PL" dirty="0" smtClean="0"/>
              <a:t>Dwustronnie zobowiązujące niezupełnie- najpierw tylko jedna strona dłużnikiem, a druga wierzycielem, zmiana na skutek okoliczności- np. depozyt, jak osoba przechowująca poczyniła wydatki na rzecz- była jednocześnie dłużnikiem i wierzycielem, i tak samo druga strona</a:t>
            </a:r>
          </a:p>
        </p:txBody>
      </p:sp>
    </p:spTree>
    <p:extLst>
      <p:ext uri="{BB962C8B-B14F-4D97-AF65-F5344CB8AC3E}">
        <p14:creationId xmlns:p14="http://schemas.microsoft.com/office/powerpoint/2010/main" val="2550832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Zobowiązania ścisłego prawa i dobrej wiary</a:t>
            </a:r>
            <a:endParaRPr lang="pl-PL" dirty="0"/>
          </a:p>
        </p:txBody>
      </p:sp>
      <p:sp>
        <p:nvSpPr>
          <p:cNvPr id="3" name="Symbol zastępczy tekstu 2"/>
          <p:cNvSpPr>
            <a:spLocks noGrp="1"/>
          </p:cNvSpPr>
          <p:nvPr>
            <p:ph type="body" idx="1"/>
          </p:nvPr>
        </p:nvSpPr>
        <p:spPr/>
        <p:txBody>
          <a:bodyPr/>
          <a:lstStyle/>
          <a:p>
            <a:endParaRPr lang="pl-PL" dirty="0"/>
          </a:p>
        </p:txBody>
      </p:sp>
      <p:sp>
        <p:nvSpPr>
          <p:cNvPr id="4" name="Symbol zastępczy zawartości 3"/>
          <p:cNvSpPr>
            <a:spLocks noGrp="1"/>
          </p:cNvSpPr>
          <p:nvPr>
            <p:ph sz="half" idx="2"/>
          </p:nvPr>
        </p:nvSpPr>
        <p:spPr/>
        <p:txBody>
          <a:bodyPr/>
          <a:lstStyle/>
          <a:p>
            <a:r>
              <a:rPr lang="pl-PL" dirty="0" smtClean="0"/>
              <a:t>Dłużnik zobowiązany do tego, co wynikało ściśle z literalnego brzmienia umowy. W przypadku sporu sędzia rygorystycznie rozsądzał spór. </a:t>
            </a:r>
            <a:endParaRPr lang="pl-PL" dirty="0"/>
          </a:p>
        </p:txBody>
      </p:sp>
      <p:sp>
        <p:nvSpPr>
          <p:cNvPr id="5" name="Symbol zastępczy tekstu 4"/>
          <p:cNvSpPr>
            <a:spLocks noGrp="1"/>
          </p:cNvSpPr>
          <p:nvPr>
            <p:ph type="body" sz="quarter" idx="3"/>
          </p:nvPr>
        </p:nvSpPr>
        <p:spPr/>
        <p:txBody>
          <a:bodyPr/>
          <a:lstStyle/>
          <a:p>
            <a:endParaRPr lang="pl-PL"/>
          </a:p>
        </p:txBody>
      </p:sp>
      <p:sp>
        <p:nvSpPr>
          <p:cNvPr id="6" name="Symbol zastępczy zawartości 5"/>
          <p:cNvSpPr>
            <a:spLocks noGrp="1"/>
          </p:cNvSpPr>
          <p:nvPr>
            <p:ph sz="quarter" idx="4"/>
          </p:nvPr>
        </p:nvSpPr>
        <p:spPr/>
        <p:txBody>
          <a:bodyPr/>
          <a:lstStyle/>
          <a:p>
            <a:r>
              <a:rPr lang="pl-PL" dirty="0" smtClean="0"/>
              <a:t>Obowiązek świadczenia tego, co wynikało z rozumianej ówcześnie dobrej wiary- uwzględnienie zasad uczciwości, sędzia mógł zasądzić mniej, mógł zasądzić świadczenia poboczne, np. odsetki</a:t>
            </a:r>
            <a:endParaRPr lang="pl-PL" dirty="0"/>
          </a:p>
        </p:txBody>
      </p:sp>
    </p:spTree>
    <p:extLst>
      <p:ext uri="{BB962C8B-B14F-4D97-AF65-F5344CB8AC3E}">
        <p14:creationId xmlns:p14="http://schemas.microsoft.com/office/powerpoint/2010/main" val="769492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Podmiot zobowiązań </a:t>
            </a:r>
            <a:endParaRPr lang="pl-PL" dirty="0"/>
          </a:p>
        </p:txBody>
      </p:sp>
      <p:sp>
        <p:nvSpPr>
          <p:cNvPr id="7" name="Symbol zastępczy zawartości 6"/>
          <p:cNvSpPr>
            <a:spLocks noGrp="1"/>
          </p:cNvSpPr>
          <p:nvPr>
            <p:ph idx="1"/>
          </p:nvPr>
        </p:nvSpPr>
        <p:spPr/>
        <p:txBody>
          <a:bodyPr/>
          <a:lstStyle/>
          <a:p>
            <a:r>
              <a:rPr lang="pl-PL" dirty="0" smtClean="0"/>
              <a:t>Archaiczne- jeden dłużnik, jeden wierzyciel. </a:t>
            </a:r>
          </a:p>
          <a:p>
            <a:r>
              <a:rPr lang="pl-PL" dirty="0" smtClean="0"/>
              <a:t>Charakter osobisty i indywidualny. </a:t>
            </a:r>
          </a:p>
          <a:p>
            <a:r>
              <a:rPr lang="pl-PL" dirty="0" smtClean="0"/>
              <a:t>Mogło występować w roli dłużnika lub wierzyciela kilka osób. </a:t>
            </a:r>
          </a:p>
          <a:p>
            <a:r>
              <a:rPr lang="pl-PL" dirty="0" smtClean="0"/>
              <a:t>Podzielne- np. suma pieniędzy.</a:t>
            </a:r>
          </a:p>
          <a:p>
            <a:r>
              <a:rPr lang="pl-PL" dirty="0" smtClean="0"/>
              <a:t>Niepodzielne- polegające na </a:t>
            </a:r>
            <a:r>
              <a:rPr lang="pl-PL" dirty="0" err="1" smtClean="0"/>
              <a:t>dare</a:t>
            </a:r>
            <a:r>
              <a:rPr lang="pl-PL" dirty="0" smtClean="0"/>
              <a:t>- czyli na przykład przedmiotem świadczenia była rzecz niepodzielna- niewolnik, na </a:t>
            </a:r>
            <a:r>
              <a:rPr lang="pl-PL" dirty="0" err="1" smtClean="0"/>
              <a:t>facere</a:t>
            </a:r>
            <a:r>
              <a:rPr lang="pl-PL" dirty="0" smtClean="0"/>
              <a:t>- działaniu- np. uczycie togi. </a:t>
            </a:r>
          </a:p>
        </p:txBody>
      </p:sp>
    </p:spTree>
    <p:extLst>
      <p:ext uri="{BB962C8B-B14F-4D97-AF65-F5344CB8AC3E}">
        <p14:creationId xmlns:p14="http://schemas.microsoft.com/office/powerpoint/2010/main" val="714687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Zobowiązania solidarne</a:t>
            </a:r>
            <a:endParaRPr lang="pl-PL" dirty="0"/>
          </a:p>
        </p:txBody>
      </p:sp>
      <p:sp>
        <p:nvSpPr>
          <p:cNvPr id="7" name="Symbol zastępczy zawartości 6"/>
          <p:cNvSpPr>
            <a:spLocks noGrp="1"/>
          </p:cNvSpPr>
          <p:nvPr>
            <p:ph idx="1"/>
          </p:nvPr>
        </p:nvSpPr>
        <p:spPr/>
        <p:txBody>
          <a:bodyPr/>
          <a:lstStyle/>
          <a:p>
            <a:r>
              <a:rPr lang="pl-PL" b="1" dirty="0">
                <a:solidFill>
                  <a:schemeClr val="tx1"/>
                </a:solidFill>
              </a:rPr>
              <a:t>Zobowiązanie solidarne</a:t>
            </a:r>
            <a:r>
              <a:rPr lang="pl-PL" dirty="0">
                <a:solidFill>
                  <a:schemeClr val="tx1"/>
                </a:solidFill>
              </a:rPr>
              <a:t> charakteryzuje się tym, że:</a:t>
            </a:r>
          </a:p>
          <a:p>
            <a:r>
              <a:rPr lang="pl-PL" dirty="0">
                <a:solidFill>
                  <a:schemeClr val="tx1"/>
                </a:solidFill>
              </a:rPr>
              <a:t>po stronie uprawnionej lub zobowiązanej występuje więcej niż jedna osoba,</a:t>
            </a:r>
          </a:p>
          <a:p>
            <a:r>
              <a:rPr lang="pl-PL" dirty="0">
                <a:solidFill>
                  <a:schemeClr val="tx1"/>
                </a:solidFill>
              </a:rPr>
              <a:t>przedmiotem zobowiązania jest tylko jedno świadczenie, którego spełnienie powoduje wygaśnięcie całego zobowiązania solidarnego.</a:t>
            </a:r>
          </a:p>
          <a:p>
            <a:pPr marL="0" indent="0">
              <a:buNone/>
            </a:pPr>
            <a:endParaRPr lang="pl-PL" dirty="0"/>
          </a:p>
        </p:txBody>
      </p:sp>
    </p:spTree>
    <p:extLst>
      <p:ext uri="{BB962C8B-B14F-4D97-AF65-F5344CB8AC3E}">
        <p14:creationId xmlns:p14="http://schemas.microsoft.com/office/powerpoint/2010/main" val="2205223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smtClean="0"/>
              <a:t>Solidarność bierna- po stronie dłużników</a:t>
            </a:r>
          </a:p>
          <a:p>
            <a:r>
              <a:rPr lang="pl-PL" dirty="0" smtClean="0"/>
              <a:t>Solidarność czynna- po stronie wierzycieli </a:t>
            </a:r>
          </a:p>
          <a:p>
            <a:r>
              <a:rPr lang="pl-PL" dirty="0" smtClean="0"/>
              <a:t>Przy niepodzielności przedmiotu świadczenia</a:t>
            </a:r>
          </a:p>
          <a:p>
            <a:r>
              <a:rPr lang="pl-PL" dirty="0" smtClean="0"/>
              <a:t>Wybór dłużnika pewnego </a:t>
            </a:r>
          </a:p>
        </p:txBody>
      </p:sp>
    </p:spTree>
    <p:extLst>
      <p:ext uri="{BB962C8B-B14F-4D97-AF65-F5344CB8AC3E}">
        <p14:creationId xmlns:p14="http://schemas.microsoft.com/office/powerpoint/2010/main" val="3170644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Cesja</a:t>
            </a:r>
            <a:endParaRPr lang="pl-PL" dirty="0"/>
          </a:p>
        </p:txBody>
      </p:sp>
      <p:sp>
        <p:nvSpPr>
          <p:cNvPr id="3" name="Symbol zastępczy zawartości 2"/>
          <p:cNvSpPr>
            <a:spLocks noGrp="1"/>
          </p:cNvSpPr>
          <p:nvPr>
            <p:ph idx="1"/>
          </p:nvPr>
        </p:nvSpPr>
        <p:spPr/>
        <p:txBody>
          <a:bodyPr/>
          <a:lstStyle/>
          <a:p>
            <a:r>
              <a:rPr lang="pl-PL" dirty="0" smtClean="0"/>
              <a:t>Zmiana podmiotu zobowiązania</a:t>
            </a:r>
          </a:p>
          <a:p>
            <a:r>
              <a:rPr lang="pl-PL" dirty="0" smtClean="0"/>
              <a:t>Pod koniec republiki- 27 p.n.e. </a:t>
            </a:r>
          </a:p>
          <a:p>
            <a:r>
              <a:rPr lang="pl-PL" dirty="0" smtClean="0"/>
              <a:t>Przelew wierzytelności z dotychczasowego wierzyciela (cedenta) na drugą osobę (cesjonariusza) na podstawie zawartej pomiędzy nimi umowy. </a:t>
            </a:r>
            <a:endParaRPr lang="pl-PL" dirty="0"/>
          </a:p>
        </p:txBody>
      </p:sp>
    </p:spTree>
    <p:extLst>
      <p:ext uri="{BB962C8B-B14F-4D97-AF65-F5344CB8AC3E}">
        <p14:creationId xmlns:p14="http://schemas.microsoft.com/office/powerpoint/2010/main" val="4105617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Źródła powstania zobowiązań</a:t>
            </a:r>
            <a:endParaRPr lang="pl-PL" dirty="0"/>
          </a:p>
        </p:txBody>
      </p:sp>
      <p:sp>
        <p:nvSpPr>
          <p:cNvPr id="3" name="Symbol zastępczy zawartości 2"/>
          <p:cNvSpPr>
            <a:spLocks noGrp="1"/>
          </p:cNvSpPr>
          <p:nvPr>
            <p:ph idx="1"/>
          </p:nvPr>
        </p:nvSpPr>
        <p:spPr/>
        <p:txBody>
          <a:bodyPr/>
          <a:lstStyle/>
          <a:p>
            <a:pPr marL="514350" indent="-514350">
              <a:buAutoNum type="arabicPeriod"/>
            </a:pPr>
            <a:r>
              <a:rPr lang="pl-PL" dirty="0" smtClean="0"/>
              <a:t>Prawo archaiczne- czyny dozwolone i niedozwolone</a:t>
            </a:r>
          </a:p>
          <a:p>
            <a:pPr marL="514350" indent="-514350">
              <a:buAutoNum type="arabicPeriod"/>
            </a:pPr>
            <a:r>
              <a:rPr lang="pl-PL" dirty="0" smtClean="0"/>
              <a:t>Prawo klasyczne- kontrakty i delikty </a:t>
            </a:r>
          </a:p>
          <a:p>
            <a:pPr marL="514350" indent="-514350">
              <a:buAutoNum type="arabicPeriod"/>
            </a:pPr>
            <a:r>
              <a:rPr lang="pl-PL" dirty="0" smtClean="0"/>
              <a:t>Podział </a:t>
            </a:r>
            <a:r>
              <a:rPr lang="pl-PL" dirty="0" err="1" smtClean="0"/>
              <a:t>Gajusa</a:t>
            </a:r>
            <a:r>
              <a:rPr lang="pl-PL" dirty="0" smtClean="0"/>
              <a:t> w Instytucjach: kontrakty i delikty</a:t>
            </a:r>
          </a:p>
          <a:p>
            <a:pPr marL="514350" indent="-514350">
              <a:buAutoNum type="arabicPeriod"/>
            </a:pPr>
            <a:r>
              <a:rPr lang="pl-PL" dirty="0" smtClean="0"/>
              <a:t>Podział </a:t>
            </a:r>
            <a:r>
              <a:rPr lang="pl-PL" dirty="0" err="1" smtClean="0"/>
              <a:t>Gajusa</a:t>
            </a:r>
            <a:r>
              <a:rPr lang="pl-PL" dirty="0" smtClean="0"/>
              <a:t> w Rzeczach codziennych i złotych: kontrakty, delikty, różne inne przyczyny</a:t>
            </a:r>
          </a:p>
          <a:p>
            <a:pPr marL="514350" indent="-514350">
              <a:buAutoNum type="arabicPeriod"/>
            </a:pPr>
            <a:r>
              <a:rPr lang="pl-PL" dirty="0" smtClean="0"/>
              <a:t>Podział justyniański- kontrakty, delikty, jak gdyby z kontraktu, z deliktu, jak gdyby z deliktu </a:t>
            </a:r>
          </a:p>
          <a:p>
            <a:pPr marL="514350" indent="-514350">
              <a:buAutoNum type="arabicPeriod"/>
            </a:pPr>
            <a:endParaRPr lang="pl-PL" dirty="0" smtClean="0"/>
          </a:p>
          <a:p>
            <a:pPr marL="514350" indent="-514350">
              <a:buAutoNum type="arabicPeriod"/>
            </a:pPr>
            <a:endParaRPr lang="pl-PL" dirty="0"/>
          </a:p>
        </p:txBody>
      </p:sp>
    </p:spTree>
    <p:extLst>
      <p:ext uri="{BB962C8B-B14F-4D97-AF65-F5344CB8AC3E}">
        <p14:creationId xmlns:p14="http://schemas.microsoft.com/office/powerpoint/2010/main" val="1509025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Przedmiot zobowiązań</a:t>
            </a:r>
            <a:endParaRPr lang="pl-PL" dirty="0"/>
          </a:p>
        </p:txBody>
      </p:sp>
      <p:sp>
        <p:nvSpPr>
          <p:cNvPr id="3" name="Symbol zastępczy zawartości 2"/>
          <p:cNvSpPr>
            <a:spLocks noGrp="1"/>
          </p:cNvSpPr>
          <p:nvPr>
            <p:ph idx="1"/>
          </p:nvPr>
        </p:nvSpPr>
        <p:spPr/>
        <p:txBody>
          <a:bodyPr>
            <a:normAutofit lnSpcReduction="10000"/>
          </a:bodyPr>
          <a:lstStyle/>
          <a:p>
            <a:r>
              <a:rPr lang="pl-PL" dirty="0" err="1" smtClean="0"/>
              <a:t>Dare</a:t>
            </a:r>
            <a:r>
              <a:rPr lang="pl-PL" dirty="0" smtClean="0"/>
              <a:t>- dać</a:t>
            </a:r>
          </a:p>
          <a:p>
            <a:r>
              <a:rPr lang="pl-PL" dirty="0" err="1" smtClean="0"/>
              <a:t>Facere</a:t>
            </a:r>
            <a:r>
              <a:rPr lang="pl-PL" dirty="0" smtClean="0"/>
              <a:t>- czynić</a:t>
            </a:r>
          </a:p>
          <a:p>
            <a:r>
              <a:rPr lang="pl-PL" dirty="0" err="1" smtClean="0"/>
              <a:t>Praestare</a:t>
            </a:r>
            <a:r>
              <a:rPr lang="pl-PL" dirty="0" smtClean="0"/>
              <a:t>- zobowiązania gwarancyjne, odszkodowawcze </a:t>
            </a:r>
          </a:p>
          <a:p>
            <a:r>
              <a:rPr lang="pl-PL" dirty="0" smtClean="0"/>
              <a:t>Świadczenie musiało być możliwe do wykonania. Nie można zobowiązać się do dostarczenia księżyca.</a:t>
            </a:r>
          </a:p>
          <a:p>
            <a:r>
              <a:rPr lang="pl-PL" dirty="0" smtClean="0"/>
              <a:t>Musiało mieć wartość ekonomiczną możliwą do określenia w pieniądzu, bo inaczej sędzia nie mógłby wydać wyroku.</a:t>
            </a:r>
          </a:p>
          <a:p>
            <a:r>
              <a:rPr lang="pl-PL" dirty="0" smtClean="0"/>
              <a:t>Nie mogło być sprzeczne z prawem i dobrymi obyczajami.</a:t>
            </a:r>
          </a:p>
          <a:p>
            <a:r>
              <a:rPr lang="pl-PL" dirty="0" smtClean="0"/>
              <a:t>Musiało byś wyraźnie określone albo nadawać się do określenia w przyszłości. </a:t>
            </a:r>
          </a:p>
        </p:txBody>
      </p:sp>
    </p:spTree>
    <p:extLst>
      <p:ext uri="{BB962C8B-B14F-4D97-AF65-F5344CB8AC3E}">
        <p14:creationId xmlns:p14="http://schemas.microsoft.com/office/powerpoint/2010/main" val="18625519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Odsetki- </a:t>
            </a:r>
            <a:r>
              <a:rPr lang="pl-PL" dirty="0" err="1" smtClean="0"/>
              <a:t>usurae</a:t>
            </a:r>
            <a:endParaRPr lang="pl-PL" dirty="0"/>
          </a:p>
        </p:txBody>
      </p:sp>
      <p:sp>
        <p:nvSpPr>
          <p:cNvPr id="3" name="Symbol zastępczy zawartości 2"/>
          <p:cNvSpPr>
            <a:spLocks noGrp="1"/>
          </p:cNvSpPr>
          <p:nvPr>
            <p:ph idx="1"/>
          </p:nvPr>
        </p:nvSpPr>
        <p:spPr/>
        <p:txBody>
          <a:bodyPr/>
          <a:lstStyle/>
          <a:p>
            <a:r>
              <a:rPr lang="pl-PL" dirty="0" smtClean="0"/>
              <a:t>Wynagrodzenie za korzystanie z cudzych pieniędzy lub innych rzeczy zamiennych,</a:t>
            </a:r>
          </a:p>
          <a:p>
            <a:r>
              <a:rPr lang="pl-PL" dirty="0" smtClean="0"/>
              <a:t>Świadczenie uboczne</a:t>
            </a:r>
          </a:p>
          <a:p>
            <a:r>
              <a:rPr lang="pl-PL" dirty="0" smtClean="0"/>
              <a:t>Już w Ustawie XII tablic wprowadzono maksymalne odsetki ustawowe- 100 % rocznie</a:t>
            </a:r>
          </a:p>
          <a:p>
            <a:r>
              <a:rPr lang="pl-PL" dirty="0" smtClean="0"/>
              <a:t>Zakaz pobierania odsetek od odsetek już zaległych, obecnie można od chwili wytoczenia powództwa</a:t>
            </a:r>
            <a:endParaRPr lang="pl-PL" dirty="0"/>
          </a:p>
        </p:txBody>
      </p:sp>
    </p:spTree>
    <p:extLst>
      <p:ext uri="{BB962C8B-B14F-4D97-AF65-F5344CB8AC3E}">
        <p14:creationId xmlns:p14="http://schemas.microsoft.com/office/powerpoint/2010/main" val="1229305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Zobowiązanie przemienne i upoważnienie przemienne </a:t>
            </a:r>
            <a:endParaRPr lang="pl-PL" dirty="0"/>
          </a:p>
        </p:txBody>
      </p:sp>
      <p:sp>
        <p:nvSpPr>
          <p:cNvPr id="3" name="Symbol zastępczy zawartości 2"/>
          <p:cNvSpPr>
            <a:spLocks noGrp="1"/>
          </p:cNvSpPr>
          <p:nvPr>
            <p:ph idx="1"/>
          </p:nvPr>
        </p:nvSpPr>
        <p:spPr/>
        <p:txBody>
          <a:bodyPr/>
          <a:lstStyle/>
          <a:p>
            <a:r>
              <a:rPr lang="pl-PL" dirty="0" smtClean="0"/>
              <a:t>Przemienne, alternatywne, zachodziło wówczas, gdy dłużnik był zobowiązany do kilku świadczeń, a spełnienie jednego z nich zwalniało go od zobowiązania. Na przykład był zobowiązany do dostarczenia niewolnika lub osła. Jak niewolnik umarł- mógł dostarczyć osła i też spełnił obowiązek. </a:t>
            </a:r>
          </a:p>
          <a:p>
            <a:r>
              <a:rPr lang="pl-PL" dirty="0" smtClean="0"/>
              <a:t>Upoważnienie przemienne- jedno świadczenie, ale dłużnik mógł je zapewnić innym świadczeniem, dłużnik był wolny jeśli zobowiązanie było niemożliwe do wykonania. </a:t>
            </a:r>
          </a:p>
          <a:p>
            <a:endParaRPr lang="pl-PL" dirty="0"/>
          </a:p>
        </p:txBody>
      </p:sp>
    </p:spTree>
    <p:extLst>
      <p:ext uri="{BB962C8B-B14F-4D97-AF65-F5344CB8AC3E}">
        <p14:creationId xmlns:p14="http://schemas.microsoft.com/office/powerpoint/2010/main" val="684134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pPr algn="ctr"/>
            <a:r>
              <a:rPr lang="pl-PL" dirty="0" smtClean="0"/>
              <a:t>Fazy rozwoju zobowiązań</a:t>
            </a:r>
            <a:endParaRPr lang="pl-PL" dirty="0"/>
          </a:p>
        </p:txBody>
      </p:sp>
      <p:sp>
        <p:nvSpPr>
          <p:cNvPr id="5" name="Symbol zastępczy zawartości 4"/>
          <p:cNvSpPr>
            <a:spLocks noGrp="1"/>
          </p:cNvSpPr>
          <p:nvPr>
            <p:ph idx="1"/>
          </p:nvPr>
        </p:nvSpPr>
        <p:spPr/>
        <p:txBody>
          <a:bodyPr>
            <a:normAutofit lnSpcReduction="10000"/>
          </a:bodyPr>
          <a:lstStyle/>
          <a:p>
            <a:pPr marL="514350" indent="-514350">
              <a:buAutoNum type="arabicPeriod"/>
            </a:pPr>
            <a:r>
              <a:rPr lang="pl-PL" dirty="0" smtClean="0"/>
              <a:t>Gospodarka agrarna- niewielka rola wymiany towarów z innymi ludami oraz wewnątrz społeczności rzymskiej.</a:t>
            </a:r>
          </a:p>
          <a:p>
            <a:pPr marL="514350" indent="-514350">
              <a:buAutoNum type="arabicPeriod"/>
            </a:pPr>
            <a:r>
              <a:rPr lang="pl-PL" dirty="0" smtClean="0"/>
              <a:t>Ustawa XII tablic- informacje o zastępowaniu zemsty prywatnej- talionu- karą pieniężną oraz odpowiedzialność za niewykonanie przyrzeczenia. </a:t>
            </a:r>
          </a:p>
          <a:p>
            <a:pPr marL="514350" indent="-514350">
              <a:buAutoNum type="arabicPeriod"/>
            </a:pPr>
            <a:r>
              <a:rPr lang="pl-PL" dirty="0" smtClean="0"/>
              <a:t>IV w p.n.e.- pieniądz bity</a:t>
            </a:r>
          </a:p>
          <a:p>
            <a:pPr marL="514350" indent="-514350">
              <a:buAutoNum type="arabicPeriod"/>
            </a:pPr>
            <a:r>
              <a:rPr lang="pl-PL" dirty="0" smtClean="0"/>
              <a:t>III i II- wzmożona ekspansja Rzymu na Półwyspie Apenińskim i podbój pierwszych prowincji</a:t>
            </a:r>
          </a:p>
          <a:p>
            <a:pPr marL="514350" indent="-514350">
              <a:buAutoNum type="arabicPeriod"/>
            </a:pPr>
            <a:r>
              <a:rPr lang="pl-PL" dirty="0" smtClean="0"/>
              <a:t>Powstanie teorii zobowiązania, nowe typy zobowiązań</a:t>
            </a:r>
          </a:p>
          <a:p>
            <a:pPr marL="0" indent="0">
              <a:buNone/>
            </a:pPr>
            <a:r>
              <a:rPr lang="pl-PL" dirty="0" smtClean="0"/>
              <a:t>6. System prawa obligacyjnego, bardzo rozwinięty. </a:t>
            </a:r>
            <a:endParaRPr lang="pl-PL" dirty="0"/>
          </a:p>
        </p:txBody>
      </p:sp>
    </p:spTree>
    <p:extLst>
      <p:ext uri="{BB962C8B-B14F-4D97-AF65-F5344CB8AC3E}">
        <p14:creationId xmlns:p14="http://schemas.microsoft.com/office/powerpoint/2010/main" val="536660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niewykonania zobowiązania</a:t>
            </a:r>
            <a:endParaRPr lang="pl-PL" dirty="0"/>
          </a:p>
        </p:txBody>
      </p:sp>
      <p:sp>
        <p:nvSpPr>
          <p:cNvPr id="3" name="Symbol zastępczy zawartości 2"/>
          <p:cNvSpPr>
            <a:spLocks noGrp="1"/>
          </p:cNvSpPr>
          <p:nvPr>
            <p:ph idx="1"/>
          </p:nvPr>
        </p:nvSpPr>
        <p:spPr/>
        <p:txBody>
          <a:bodyPr/>
          <a:lstStyle/>
          <a:p>
            <a:pPr marL="0" indent="0">
              <a:buNone/>
            </a:pPr>
            <a:r>
              <a:rPr lang="pl-PL" dirty="0" smtClean="0"/>
              <a:t>Odpowiedzialność za niewykonanie zobowiązania. </a:t>
            </a:r>
          </a:p>
          <a:p>
            <a:pPr marL="0" indent="0">
              <a:buNone/>
            </a:pPr>
            <a:r>
              <a:rPr lang="pl-PL" dirty="0" smtClean="0"/>
              <a:t>Dawniej odpowiedzialność o charakterze osobistym, co oznaczało, że wierzyciel mógł zawładnąć osobą dłużnika. </a:t>
            </a:r>
          </a:p>
          <a:p>
            <a:pPr marL="0" indent="0">
              <a:buNone/>
            </a:pPr>
            <a:r>
              <a:rPr lang="pl-PL" dirty="0" smtClean="0"/>
              <a:t>Później odpowiedzialność na majątku. </a:t>
            </a:r>
          </a:p>
          <a:p>
            <a:pPr marL="0" indent="0">
              <a:buNone/>
            </a:pPr>
            <a:endParaRPr lang="pl-PL" dirty="0" smtClean="0"/>
          </a:p>
        </p:txBody>
      </p:sp>
    </p:spTree>
    <p:extLst>
      <p:ext uri="{BB962C8B-B14F-4D97-AF65-F5344CB8AC3E}">
        <p14:creationId xmlns:p14="http://schemas.microsoft.com/office/powerpoint/2010/main" val="333562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Przesłanki odpowiedzialności odszkodowawczej</a:t>
            </a:r>
            <a:endParaRPr lang="pl-PL" dirty="0"/>
          </a:p>
        </p:txBody>
      </p:sp>
      <p:sp>
        <p:nvSpPr>
          <p:cNvPr id="3" name="Symbol zastępczy zawartości 2"/>
          <p:cNvSpPr>
            <a:spLocks noGrp="1"/>
          </p:cNvSpPr>
          <p:nvPr>
            <p:ph idx="1"/>
          </p:nvPr>
        </p:nvSpPr>
        <p:spPr/>
        <p:txBody>
          <a:bodyPr/>
          <a:lstStyle/>
          <a:p>
            <a:r>
              <a:rPr lang="pl-PL" dirty="0" smtClean="0"/>
              <a:t>Szkoda</a:t>
            </a:r>
          </a:p>
          <a:p>
            <a:r>
              <a:rPr lang="pl-PL" dirty="0" smtClean="0"/>
              <a:t>Związek miedzy działaniem sprawcy a powstaniem szkody</a:t>
            </a:r>
          </a:p>
          <a:p>
            <a:r>
              <a:rPr lang="pl-PL" dirty="0" smtClean="0"/>
              <a:t>Wina </a:t>
            </a:r>
            <a:endParaRPr lang="pl-PL" dirty="0"/>
          </a:p>
        </p:txBody>
      </p:sp>
    </p:spTree>
    <p:extLst>
      <p:ext uri="{BB962C8B-B14F-4D97-AF65-F5344CB8AC3E}">
        <p14:creationId xmlns:p14="http://schemas.microsoft.com/office/powerpoint/2010/main" val="20638436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Szkoda </a:t>
            </a:r>
            <a:endParaRPr lang="pl-PL" dirty="0"/>
          </a:p>
        </p:txBody>
      </p:sp>
      <p:sp>
        <p:nvSpPr>
          <p:cNvPr id="3" name="Symbol zastępczy zawartości 2"/>
          <p:cNvSpPr>
            <a:spLocks noGrp="1"/>
          </p:cNvSpPr>
          <p:nvPr>
            <p:ph idx="1"/>
          </p:nvPr>
        </p:nvSpPr>
        <p:spPr>
          <a:xfrm>
            <a:off x="1120000" y="1201783"/>
            <a:ext cx="10233800" cy="4975180"/>
          </a:xfrm>
        </p:spPr>
        <p:txBody>
          <a:bodyPr>
            <a:normAutofit fontScale="92500" lnSpcReduction="10000"/>
          </a:bodyPr>
          <a:lstStyle/>
          <a:p>
            <a:r>
              <a:rPr lang="pl-PL" dirty="0" err="1" smtClean="0"/>
              <a:t>Damnum</a:t>
            </a:r>
            <a:endParaRPr lang="pl-PL" dirty="0" smtClean="0"/>
          </a:p>
          <a:p>
            <a:r>
              <a:rPr lang="pl-PL" dirty="0" smtClean="0"/>
              <a:t>Uszczerbek czyli umniejszenie majątku</a:t>
            </a:r>
          </a:p>
          <a:p>
            <a:r>
              <a:rPr lang="pl-PL" dirty="0" smtClean="0"/>
              <a:t>W zobowiązaniach kontraktowych- niewykonanie lub nienależyte wykonanie zobowiązania</a:t>
            </a:r>
          </a:p>
          <a:p>
            <a:r>
              <a:rPr lang="pl-PL" dirty="0" smtClean="0"/>
              <a:t>W deliktowych- szkoła źródłem powstania stosunku obligacyjnego.</a:t>
            </a:r>
          </a:p>
          <a:p>
            <a:r>
              <a:rPr lang="pl-PL" dirty="0" smtClean="0"/>
              <a:t>Obowiązek naprawienia szkody spoczywał na dłużniku.</a:t>
            </a:r>
          </a:p>
          <a:p>
            <a:r>
              <a:rPr lang="pl-PL" dirty="0" smtClean="0"/>
              <a:t>Wysokość odszkodowania- albo w drodze umowy albo procesu </a:t>
            </a:r>
          </a:p>
          <a:p>
            <a:r>
              <a:rPr lang="pl-PL" dirty="0" smtClean="0"/>
              <a:t>Strony zawierając umowę mogły umownie ustalić wysokość odszkodowania ewentualnego- stypulacja karna (obecnie kara umowna)- wierzyciel nie musiał dowodzić szkody, nie trzeba było szacować jej wysokości</a:t>
            </a:r>
          </a:p>
          <a:p>
            <a:r>
              <a:rPr lang="pl-PL" dirty="0" smtClean="0"/>
              <a:t>Szkoda rzeczywista- </a:t>
            </a:r>
            <a:r>
              <a:rPr lang="pl-PL" dirty="0" err="1" smtClean="0"/>
              <a:t>damnum</a:t>
            </a:r>
            <a:r>
              <a:rPr lang="pl-PL" dirty="0" smtClean="0"/>
              <a:t> </a:t>
            </a:r>
            <a:r>
              <a:rPr lang="pl-PL" dirty="0" err="1" smtClean="0"/>
              <a:t>emergens</a:t>
            </a:r>
            <a:r>
              <a:rPr lang="pl-PL" dirty="0" smtClean="0"/>
              <a:t> i utrata zysku- </a:t>
            </a:r>
            <a:r>
              <a:rPr lang="pl-PL" dirty="0" err="1" smtClean="0"/>
              <a:t>lucrum</a:t>
            </a:r>
            <a:r>
              <a:rPr lang="pl-PL" dirty="0" smtClean="0"/>
              <a:t> </a:t>
            </a:r>
            <a:r>
              <a:rPr lang="pl-PL" dirty="0" err="1" smtClean="0"/>
              <a:t>cessans</a:t>
            </a:r>
            <a:endParaRPr lang="pl-PL" dirty="0" smtClean="0"/>
          </a:p>
          <a:p>
            <a:endParaRPr lang="pl-PL" dirty="0"/>
          </a:p>
        </p:txBody>
      </p:sp>
    </p:spTree>
    <p:extLst>
      <p:ext uri="{BB962C8B-B14F-4D97-AF65-F5344CB8AC3E}">
        <p14:creationId xmlns:p14="http://schemas.microsoft.com/office/powerpoint/2010/main" val="2065550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20000" y="718457"/>
            <a:ext cx="10233800" cy="5458506"/>
          </a:xfrm>
        </p:spPr>
        <p:txBody>
          <a:bodyPr/>
          <a:lstStyle/>
          <a:p>
            <a:r>
              <a:rPr lang="pl-PL" dirty="0" smtClean="0"/>
              <a:t>Sędzia co do zasady nie mógł uwzględniać wartości upodobania lub przywiązania jakiejś osoby do rzeczy.</a:t>
            </a:r>
          </a:p>
          <a:p>
            <a:r>
              <a:rPr lang="pl-PL" dirty="0" smtClean="0"/>
              <a:t>Wysokość odszkodowania mogła wskazywać ustawa. </a:t>
            </a:r>
          </a:p>
          <a:p>
            <a:r>
              <a:rPr lang="pl-PL" dirty="0" smtClean="0"/>
              <a:t>Przy deliktach uszczerbek powstawał wskutek zniewagi, naruszenia czci, nietykalności. Sąd nakładał karę prywatną. Nie zależała od wysokości szkody majątkowej, ale obejmowała odszkodowanie za doznany uszczerbek. </a:t>
            </a:r>
            <a:endParaRPr lang="pl-PL" dirty="0"/>
          </a:p>
        </p:txBody>
      </p:sp>
    </p:spTree>
    <p:extLst>
      <p:ext uri="{BB962C8B-B14F-4D97-AF65-F5344CB8AC3E}">
        <p14:creationId xmlns:p14="http://schemas.microsoft.com/office/powerpoint/2010/main" val="1249252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Wina</a:t>
            </a:r>
            <a:endParaRPr lang="pl-PL" dirty="0"/>
          </a:p>
        </p:txBody>
      </p:sp>
      <p:sp>
        <p:nvSpPr>
          <p:cNvPr id="3" name="Symbol zastępczy zawartości 2"/>
          <p:cNvSpPr>
            <a:spLocks noGrp="1"/>
          </p:cNvSpPr>
          <p:nvPr>
            <p:ph idx="1"/>
          </p:nvPr>
        </p:nvSpPr>
        <p:spPr/>
        <p:txBody>
          <a:bodyPr>
            <a:normAutofit fontScale="92500"/>
          </a:bodyPr>
          <a:lstStyle/>
          <a:p>
            <a:r>
              <a:rPr lang="pl-PL" dirty="0" smtClean="0"/>
              <a:t>Dwa stopnie: dolus i culpa</a:t>
            </a:r>
          </a:p>
          <a:p>
            <a:r>
              <a:rPr lang="pl-PL" dirty="0" smtClean="0"/>
              <a:t>Dolus- zły zamiar, podstęp, świadome, umyślne działanie lub zaniechanie dłużnika celem wyrządzenia szkody kontrahentowi. </a:t>
            </a:r>
          </a:p>
          <a:p>
            <a:r>
              <a:rPr lang="pl-PL" dirty="0" smtClean="0"/>
              <a:t>Culpa- zaniedbanie staranności, niedbalstwo, przy którym dłużnik nie przewiduje skutków swego działania lub zaniechania. Culpa lata- grube niedbalstwo, wtedy, gdy ktoś nie dochował staranności, jaką powinien zachować normalny człowiek. Culpa </a:t>
            </a:r>
            <a:r>
              <a:rPr lang="pl-PL" dirty="0" err="1" smtClean="0"/>
              <a:t>levis</a:t>
            </a:r>
            <a:r>
              <a:rPr lang="pl-PL" dirty="0" smtClean="0"/>
              <a:t>- lekka wina, culpa </a:t>
            </a:r>
            <a:r>
              <a:rPr lang="pl-PL" dirty="0" err="1" smtClean="0"/>
              <a:t>levis</a:t>
            </a:r>
            <a:r>
              <a:rPr lang="pl-PL" dirty="0" smtClean="0"/>
              <a:t> in </a:t>
            </a:r>
            <a:r>
              <a:rPr lang="pl-PL" dirty="0" err="1" smtClean="0"/>
              <a:t>abstracto</a:t>
            </a:r>
            <a:r>
              <a:rPr lang="pl-PL" dirty="0" smtClean="0"/>
              <a:t>- zaniedbanie </a:t>
            </a:r>
            <a:r>
              <a:rPr lang="pl-PL" dirty="0" err="1" smtClean="0"/>
              <a:t>starannośc</a:t>
            </a:r>
            <a:r>
              <a:rPr lang="pl-PL" dirty="0" smtClean="0"/>
              <a:t>, jaka cechowała sumiennego i zapobiegliwego człowieka, np. depozytariusz przechowywał wazę w szopie. </a:t>
            </a:r>
            <a:r>
              <a:rPr lang="pl-PL" dirty="0" err="1" smtClean="0"/>
              <a:t>Culpra</a:t>
            </a:r>
            <a:r>
              <a:rPr lang="pl-PL" dirty="0" smtClean="0"/>
              <a:t> </a:t>
            </a:r>
            <a:r>
              <a:rPr lang="pl-PL" dirty="0" err="1" smtClean="0"/>
              <a:t>levis</a:t>
            </a:r>
            <a:r>
              <a:rPr lang="pl-PL" dirty="0" smtClean="0"/>
              <a:t> in concreto- od dłużnika wymagano takiej samej staranności, jaką zachowałby przy prowadzeniu swoich spraw.</a:t>
            </a:r>
          </a:p>
        </p:txBody>
      </p:sp>
    </p:spTree>
    <p:extLst>
      <p:ext uri="{BB962C8B-B14F-4D97-AF65-F5344CB8AC3E}">
        <p14:creationId xmlns:p14="http://schemas.microsoft.com/office/powerpoint/2010/main" val="2582501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20000" y="849086"/>
            <a:ext cx="10233800" cy="5327877"/>
          </a:xfrm>
        </p:spPr>
        <p:txBody>
          <a:bodyPr/>
          <a:lstStyle/>
          <a:p>
            <a:r>
              <a:rPr lang="pl-PL" dirty="0" smtClean="0"/>
              <a:t>Zakres odpowiedzialności zmieniał się wraz ze stopniem winy.</a:t>
            </a:r>
          </a:p>
          <a:p>
            <a:r>
              <a:rPr lang="pl-PL" dirty="0" smtClean="0"/>
              <a:t>Dłużnik zawsze odpowiada za dolus.</a:t>
            </a:r>
          </a:p>
          <a:p>
            <a:r>
              <a:rPr lang="pl-PL" dirty="0" smtClean="0"/>
              <a:t>Culpa lata i dolus w prawie justyniańskim zostały zrównane. </a:t>
            </a:r>
          </a:p>
          <a:p>
            <a:pPr marL="0" indent="0">
              <a:buNone/>
            </a:pPr>
            <a:endParaRPr lang="pl-PL" dirty="0"/>
          </a:p>
        </p:txBody>
      </p:sp>
    </p:spTree>
    <p:extLst>
      <p:ext uri="{BB962C8B-B14F-4D97-AF65-F5344CB8AC3E}">
        <p14:creationId xmlns:p14="http://schemas.microsoft.com/office/powerpoint/2010/main" val="1013645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Custodia</a:t>
            </a:r>
            <a:endParaRPr lang="pl-PL" dirty="0"/>
          </a:p>
        </p:txBody>
      </p:sp>
      <p:sp>
        <p:nvSpPr>
          <p:cNvPr id="3" name="Symbol zastępczy zawartości 2"/>
          <p:cNvSpPr>
            <a:spLocks noGrp="1"/>
          </p:cNvSpPr>
          <p:nvPr>
            <p:ph idx="1"/>
          </p:nvPr>
        </p:nvSpPr>
        <p:spPr/>
        <p:txBody>
          <a:bodyPr/>
          <a:lstStyle/>
          <a:p>
            <a:r>
              <a:rPr lang="pl-PL" dirty="0" smtClean="0"/>
              <a:t>W niektórych przypadkach na dłużniku spoczywała odpowiedzialność nawet bez jego winy, kiedy miał obowiązek specjalnego strzeżenia rzeczy.</a:t>
            </a:r>
          </a:p>
          <a:p>
            <a:r>
              <a:rPr lang="pl-PL" dirty="0" err="1" smtClean="0"/>
              <a:t>Custodia</a:t>
            </a:r>
            <a:r>
              <a:rPr lang="pl-PL" dirty="0" smtClean="0"/>
              <a:t> wynikała z umowy albo z ustawy. </a:t>
            </a:r>
          </a:p>
          <a:p>
            <a:r>
              <a:rPr lang="pl-PL" dirty="0" smtClean="0"/>
              <a:t>Np. magazynier.</a:t>
            </a:r>
          </a:p>
          <a:p>
            <a:r>
              <a:rPr lang="pl-PL" dirty="0" smtClean="0"/>
              <a:t>Odpowiadali wówczas również za przypadek losowy. </a:t>
            </a:r>
          </a:p>
          <a:p>
            <a:r>
              <a:rPr lang="pl-PL" dirty="0" smtClean="0"/>
              <a:t>Nie odpowiadał, jeśli niewykonanie zobowiązania zostało spowodowane przez niezależną od niego siłę wyższą, której nie można się oprzeć- np.- trzęsienie ziemi. </a:t>
            </a:r>
          </a:p>
        </p:txBody>
      </p:sp>
    </p:spTree>
    <p:extLst>
      <p:ext uri="{BB962C8B-B14F-4D97-AF65-F5344CB8AC3E}">
        <p14:creationId xmlns:p14="http://schemas.microsoft.com/office/powerpoint/2010/main" val="999232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Zwłoka </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Zwłoka dłużnika- świadczenie wymagalne, zaskarżalne. Jeśli świadczenie bezterminowe- po wezwaniu. Jeśli ustalono termin- dłużnik nie musiał wzywać, po upływie terminu popadał w zwłokę. Wezwanie nie było konieczne również przy delikcie- złodziej zawsze jest w zwłoce. Dłużnik odpowiadał za przypadkową utratę rzeczy jeśli był w zwłoce, mógł zostać zobowiązany do zapłaty odsetek. </a:t>
            </a:r>
          </a:p>
          <a:p>
            <a:r>
              <a:rPr lang="pl-PL" dirty="0" smtClean="0"/>
              <a:t>Zwłoka wierzyciela- gdy wierzyciel bez słusznej podstawy nie przyjął świadczenia, nie zwalniało to dłużnika z obowiązku świadczenia, ale dłużnik odpowiadał tylko za culpa </a:t>
            </a:r>
            <a:r>
              <a:rPr lang="pl-PL" dirty="0" err="1" smtClean="0"/>
              <a:t>levis</a:t>
            </a:r>
            <a:r>
              <a:rPr lang="pl-PL" dirty="0" smtClean="0"/>
              <a:t>, mógł oddać do depozytu, mógł się domagać zapłaty kosztów spowodowanych zwłoką. </a:t>
            </a:r>
          </a:p>
          <a:p>
            <a:pPr marL="0" indent="0">
              <a:buNone/>
            </a:pPr>
            <a:endParaRPr lang="pl-PL" dirty="0"/>
          </a:p>
        </p:txBody>
      </p:sp>
    </p:spTree>
    <p:extLst>
      <p:ext uri="{BB962C8B-B14F-4D97-AF65-F5344CB8AC3E}">
        <p14:creationId xmlns:p14="http://schemas.microsoft.com/office/powerpoint/2010/main" val="1280153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Umocnienie zobowiązań </a:t>
            </a:r>
            <a:endParaRPr lang="pl-PL" dirty="0"/>
          </a:p>
        </p:txBody>
      </p:sp>
      <p:sp>
        <p:nvSpPr>
          <p:cNvPr id="3" name="Symbol zastępczy zawartości 2"/>
          <p:cNvSpPr>
            <a:spLocks noGrp="1"/>
          </p:cNvSpPr>
          <p:nvPr>
            <p:ph idx="1"/>
          </p:nvPr>
        </p:nvSpPr>
        <p:spPr/>
        <p:txBody>
          <a:bodyPr>
            <a:normAutofit fontScale="85000" lnSpcReduction="20000"/>
          </a:bodyPr>
          <a:lstStyle/>
          <a:p>
            <a:r>
              <a:rPr lang="pl-PL" dirty="0"/>
              <a:t>Poprzez umocnienie zobowiązań rozumieli rzymianie takie prawa na rzeczy (zabezpieczenia rzeczowe) lub stosunki obligacyjne (zabezpieczenie osobowe) na podstawie których wierzyciel w przypadku nie zaspokojenia swych roszczeń przez dłużnika mógł zaspokoić swoją należność z rzeczy lub tez z pozwania osoby trzeciej.</a:t>
            </a:r>
          </a:p>
          <a:p>
            <a:endParaRPr lang="pl-PL" dirty="0"/>
          </a:p>
          <a:p>
            <a:r>
              <a:rPr lang="pl-PL" dirty="0"/>
              <a:t>Na mocy umocnienia zobowiązania wierzyciel zabezpieczał się i stwarzał sobie możność sądowego pozwania dłużnika. Do rzeczowych zabezpieczeń zobowiązań należały </a:t>
            </a:r>
            <a:r>
              <a:rPr lang="pl-PL" dirty="0" err="1"/>
              <a:t>pignus</a:t>
            </a:r>
            <a:r>
              <a:rPr lang="pl-PL" dirty="0"/>
              <a:t> jako zastaw ręczny, hipoteka jako zastaw umowny i umowa powiernicza z wierzycielem. Za osobowe umocnienia zobowiązań uważano mandat kredytowy, przyjęcie przez osobę trzecią obowiązku wykonania zobowiązania zarówno składane przez bankiera jak i inną osobę fizyczną czy wreszcie poręczenie. Ponadto już w prawie rzymskim możemy zauważyć inne środki mające na celu umocnienie zobowiązania jakimi są zadatek, stypulacja </a:t>
            </a:r>
            <a:r>
              <a:rPr lang="pl-PL" dirty="0" smtClean="0"/>
              <a:t>karna.</a:t>
            </a:r>
            <a:endParaRPr lang="pl-PL" dirty="0"/>
          </a:p>
        </p:txBody>
      </p:sp>
    </p:spTree>
    <p:extLst>
      <p:ext uri="{BB962C8B-B14F-4D97-AF65-F5344CB8AC3E}">
        <p14:creationId xmlns:p14="http://schemas.microsoft.com/office/powerpoint/2010/main" val="2184367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1886" y="182880"/>
            <a:ext cx="10961914" cy="5994083"/>
          </a:xfrm>
        </p:spPr>
        <p:txBody>
          <a:bodyPr>
            <a:normAutofit fontScale="85000" lnSpcReduction="10000"/>
          </a:bodyPr>
          <a:lstStyle/>
          <a:p>
            <a:r>
              <a:rPr lang="pl-PL" sz="3100" dirty="0"/>
              <a:t>Zaliczka to </a:t>
            </a:r>
            <a:r>
              <a:rPr lang="pl-PL" sz="3100" dirty="0" smtClean="0"/>
              <a:t>wcześniej </a:t>
            </a:r>
            <a:r>
              <a:rPr lang="pl-PL" sz="3100" dirty="0"/>
              <a:t>zapłacona część ustalonej ceny. Jeśli więc umowa jest wykonana – konsument płaci cenę pomniejszoną o wcześniej wpłaconą zaliczkę. Jeśli natomiast umowa jest niewykonana lub wykonana nienależycie, zaliczka powinna być zwrócona konsumentowi, który ją wpłacił. W przypadku jednostronnego wypowiedzenia umowy przez konsumenta należy mu się zwrot wpłaconej </a:t>
            </a:r>
            <a:r>
              <a:rPr lang="pl-PL" sz="3100" dirty="0" smtClean="0"/>
              <a:t>zaliczki. </a:t>
            </a:r>
            <a:r>
              <a:rPr lang="pl-PL" sz="3100" dirty="0"/>
              <a:t>Także wpłacony przez konsumenta zadatek</a:t>
            </a:r>
            <a:r>
              <a:rPr lang="pl-PL" sz="3100" b="1" dirty="0"/>
              <a:t> </a:t>
            </a:r>
            <a:r>
              <a:rPr lang="pl-PL" sz="3100" dirty="0"/>
              <a:t>w razie wykonania umowy ulega zaliczeniu na poczet ceny. Natomiast w razie niewykonania umowy przez sprzedawcę (usługodawcę) konsument może, bez wyznaczenia terminu dodatkowego, od umowy odstąpić i zażądać od sprzedawcy sumy dwukrotnie wyższej od wpłaconego zadatku. Jeśli zaś to konsument, który wpłacił zadatek, nie wywiązuje się z umowy, sprzedawca (usługodawca) może odstąpić od </a:t>
            </a:r>
            <a:r>
              <a:rPr lang="pl-PL" sz="3100" b="1" dirty="0"/>
              <a:t>umowy</a:t>
            </a:r>
            <a:r>
              <a:rPr lang="pl-PL" sz="3100" dirty="0"/>
              <a:t> i otrzymany zadatek zachować.</a:t>
            </a:r>
          </a:p>
          <a:p>
            <a:r>
              <a:rPr lang="pl-PL" sz="3100" dirty="0"/>
              <a:t>W przypadku rozwiązania umowy za zgodą obu stron, zadatek powinien być zwrócony konsumentowi, wtedy obowiązek zapłaty sumy dwukrotnie wyższej odpada. To samo dotyczy przypadku, gdy niewykonanie umowy nastąpiło wskutek okoliczności, za które żadna ze stron nie ponosi odpowiedzialności, albo za które ponoszą odpowiedzialność obie strony.</a:t>
            </a:r>
          </a:p>
          <a:p>
            <a:pPr marL="0" indent="0">
              <a:buNone/>
            </a:pPr>
            <a:endParaRPr lang="pl-PL" dirty="0"/>
          </a:p>
        </p:txBody>
      </p:sp>
    </p:spTree>
    <p:extLst>
      <p:ext uri="{BB962C8B-B14F-4D97-AF65-F5344CB8AC3E}">
        <p14:creationId xmlns:p14="http://schemas.microsoft.com/office/powerpoint/2010/main" val="730149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Geneza zobowiązań</a:t>
            </a:r>
            <a:endParaRPr lang="pl-PL" dirty="0"/>
          </a:p>
        </p:txBody>
      </p:sp>
      <p:sp>
        <p:nvSpPr>
          <p:cNvPr id="3" name="Symbol zastępczy zawartości 2"/>
          <p:cNvSpPr>
            <a:spLocks noGrp="1"/>
          </p:cNvSpPr>
          <p:nvPr>
            <p:ph idx="1"/>
          </p:nvPr>
        </p:nvSpPr>
        <p:spPr/>
        <p:txBody>
          <a:bodyPr/>
          <a:lstStyle/>
          <a:p>
            <a:r>
              <a:rPr lang="pl-PL" dirty="0" smtClean="0"/>
              <a:t>Pierwotna osobista odpowiedzialność- jakaś osoba w pewnym celu popadała we władzę drugiej. Odpowiedzialność rodziła się z potrzeby dokonania rozliczeń między poszkodowanym a sprawcą deliktu, a celem wydania sprawcy było zabicie go przez poszkodowanego lub zemsta. </a:t>
            </a:r>
          </a:p>
          <a:p>
            <a:r>
              <a:rPr lang="pl-PL" dirty="0" smtClean="0"/>
              <a:t>Ustawa XII ograniczała stosowanie talionu, dopuszczała go jedynie w ciężkich przypadkach uszkodzenia ciała.</a:t>
            </a:r>
          </a:p>
          <a:p>
            <a:pPr marL="0" indent="0">
              <a:buNone/>
            </a:pPr>
            <a:endParaRPr lang="pl-PL" dirty="0"/>
          </a:p>
        </p:txBody>
      </p:sp>
    </p:spTree>
    <p:extLst>
      <p:ext uri="{BB962C8B-B14F-4D97-AF65-F5344CB8AC3E}">
        <p14:creationId xmlns:p14="http://schemas.microsoft.com/office/powerpoint/2010/main" val="41611912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Zadatek</a:t>
            </a:r>
            <a:endParaRPr lang="pl-PL" dirty="0"/>
          </a:p>
        </p:txBody>
      </p:sp>
      <p:sp>
        <p:nvSpPr>
          <p:cNvPr id="3" name="Symbol zastępczy zawartości 2"/>
          <p:cNvSpPr>
            <a:spLocks noGrp="1"/>
          </p:cNvSpPr>
          <p:nvPr>
            <p:ph idx="1"/>
          </p:nvPr>
        </p:nvSpPr>
        <p:spPr/>
        <p:txBody>
          <a:bodyPr/>
          <a:lstStyle/>
          <a:p>
            <a:r>
              <a:rPr lang="pl-PL" dirty="0" smtClean="0"/>
              <a:t>Gdy umowa została zrealizowana- zwracany lub zaliczony na poczet ceny</a:t>
            </a:r>
          </a:p>
          <a:p>
            <a:r>
              <a:rPr lang="pl-PL" dirty="0" smtClean="0"/>
              <a:t>Jeżeli odbiorca zadatku nie wykonał umowy- zwracał go podwójnie</a:t>
            </a:r>
          </a:p>
          <a:p>
            <a:r>
              <a:rPr lang="pl-PL" dirty="0" smtClean="0"/>
              <a:t>Jeżeli osoba dająca odstąpiła od umowy- traciła zadatek na rzecz strony przeciwnej. </a:t>
            </a:r>
          </a:p>
          <a:p>
            <a:pPr marL="0" indent="0">
              <a:buNone/>
            </a:pPr>
            <a:endParaRPr lang="pl-PL" dirty="0" smtClean="0"/>
          </a:p>
        </p:txBody>
      </p:sp>
    </p:spTree>
    <p:extLst>
      <p:ext uri="{BB962C8B-B14F-4D97-AF65-F5344CB8AC3E}">
        <p14:creationId xmlns:p14="http://schemas.microsoft.com/office/powerpoint/2010/main" val="16484284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Umorzenie zobowiązań</a:t>
            </a:r>
            <a:endParaRPr lang="pl-PL" dirty="0"/>
          </a:p>
        </p:txBody>
      </p:sp>
      <p:sp>
        <p:nvSpPr>
          <p:cNvPr id="3" name="Symbol zastępczy zawartości 2"/>
          <p:cNvSpPr>
            <a:spLocks noGrp="1"/>
          </p:cNvSpPr>
          <p:nvPr>
            <p:ph idx="1"/>
          </p:nvPr>
        </p:nvSpPr>
        <p:spPr/>
        <p:txBody>
          <a:bodyPr>
            <a:normAutofit/>
          </a:bodyPr>
          <a:lstStyle/>
          <a:p>
            <a:r>
              <a:rPr lang="pl-PL" dirty="0"/>
              <a:t>Umorzenie zobowiązania następowało z mocy samego prawa ipso iure lub przez podniesienie przez dłużnika </a:t>
            </a:r>
            <a:r>
              <a:rPr lang="pl-PL" dirty="0" smtClean="0"/>
              <a:t>zarzutu z </a:t>
            </a:r>
            <a:r>
              <a:rPr lang="pl-PL" dirty="0"/>
              <a:t>mocy prawa pretorskiego – </a:t>
            </a:r>
            <a:r>
              <a:rPr lang="pl-PL" dirty="0" err="1"/>
              <a:t>ope</a:t>
            </a:r>
            <a:r>
              <a:rPr lang="pl-PL" dirty="0"/>
              <a:t> </a:t>
            </a:r>
            <a:r>
              <a:rPr lang="pl-PL" dirty="0" err="1"/>
              <a:t>exceptionis</a:t>
            </a:r>
            <a:r>
              <a:rPr lang="pl-PL" dirty="0"/>
              <a:t>. Właściwym wygaśnięciem było ipso iure, wygasało on ostatecznie, skuteczne wobec wszystkich osób zainteresowanych.</a:t>
            </a:r>
          </a:p>
          <a:p>
            <a:endParaRPr lang="pl-PL" dirty="0"/>
          </a:p>
          <a:p>
            <a:r>
              <a:rPr lang="pl-PL" dirty="0"/>
              <a:t>Przy </a:t>
            </a:r>
            <a:r>
              <a:rPr lang="pl-PL" dirty="0" err="1"/>
              <a:t>ope</a:t>
            </a:r>
            <a:r>
              <a:rPr lang="pl-PL" dirty="0"/>
              <a:t> </a:t>
            </a:r>
            <a:r>
              <a:rPr lang="pl-PL" dirty="0" err="1"/>
              <a:t>exceptionis</a:t>
            </a:r>
            <a:r>
              <a:rPr lang="pl-PL" dirty="0"/>
              <a:t> zobowiązanie nadal istniało, jednak realizacja była uniemożliwiona </a:t>
            </a:r>
            <a:r>
              <a:rPr lang="pl-PL" dirty="0" smtClean="0"/>
              <a:t>przez zarzut. </a:t>
            </a:r>
            <a:endParaRPr lang="pl-PL" dirty="0"/>
          </a:p>
          <a:p>
            <a:pPr marL="0" indent="0">
              <a:buNone/>
            </a:pPr>
            <a:endParaRPr lang="pl-PL" dirty="0"/>
          </a:p>
          <a:p>
            <a:endParaRPr lang="pl-PL" dirty="0"/>
          </a:p>
          <a:p>
            <a:endParaRPr lang="pl-PL" dirty="0"/>
          </a:p>
        </p:txBody>
      </p:sp>
    </p:spTree>
    <p:extLst>
      <p:ext uri="{BB962C8B-B14F-4D97-AF65-F5344CB8AC3E}">
        <p14:creationId xmlns:p14="http://schemas.microsoft.com/office/powerpoint/2010/main" val="23282247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Ipso iure</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endParaRPr lang="pl-PL" dirty="0"/>
          </a:p>
          <a:p>
            <a:r>
              <a:rPr lang="pl-PL" dirty="0"/>
              <a:t>wykonanie zobowiązania,</a:t>
            </a:r>
          </a:p>
          <a:p>
            <a:r>
              <a:rPr lang="pl-PL" dirty="0"/>
              <a:t>formalne zwolnienie z zobowiązania </a:t>
            </a:r>
            <a:endParaRPr lang="pl-PL" dirty="0" smtClean="0"/>
          </a:p>
          <a:p>
            <a:r>
              <a:rPr lang="pl-PL" dirty="0" smtClean="0"/>
              <a:t>Nowacja- umorzenie starego zobowiązania, </a:t>
            </a:r>
            <a:r>
              <a:rPr lang="pl-PL" dirty="0"/>
              <a:t>zrodzenie nowego, Na skutek nowacji dłużnik zobowiązuje się względem wierzyciela za jego zgodą spełnić inne świadczenie niż to, do którego był dotychczas zobowiązany, ewentualnie świadczyć wprawdzie to samo świadczenie, lecz z innej podstawy prawnej. W obu tych przypadkach istniejący dług wygasa.</a:t>
            </a:r>
            <a:endParaRPr lang="pl-PL" dirty="0" smtClean="0"/>
          </a:p>
          <a:p>
            <a:r>
              <a:rPr lang="pl-PL" dirty="0" smtClean="0"/>
              <a:t>Zejście wierzytelności i długu w jednej osobie- gdy ktoś został spadkobiercą swojego </a:t>
            </a:r>
            <a:r>
              <a:rPr lang="pl-PL" dirty="0"/>
              <a:t>d</a:t>
            </a:r>
            <a:r>
              <a:rPr lang="pl-PL" dirty="0" smtClean="0"/>
              <a:t>łużnika</a:t>
            </a:r>
          </a:p>
          <a:p>
            <a:r>
              <a:rPr lang="pl-PL" dirty="0" smtClean="0"/>
              <a:t>Zbieg tytułów nieodpłatnych- Marek przyrzekł darować grunt </a:t>
            </a:r>
            <a:r>
              <a:rPr lang="pl-PL" dirty="0" err="1" smtClean="0"/>
              <a:t>Luciuszowi</a:t>
            </a:r>
            <a:r>
              <a:rPr lang="pl-PL" dirty="0" smtClean="0"/>
              <a:t>, a tym samym otrzymał go od Kwintusa </a:t>
            </a:r>
            <a:endParaRPr lang="pl-PL" dirty="0"/>
          </a:p>
        </p:txBody>
      </p:sp>
    </p:spTree>
    <p:extLst>
      <p:ext uri="{BB962C8B-B14F-4D97-AF65-F5344CB8AC3E}">
        <p14:creationId xmlns:p14="http://schemas.microsoft.com/office/powerpoint/2010/main" val="1049182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smtClean="0"/>
              <a:t>Ope</a:t>
            </a:r>
            <a:r>
              <a:rPr lang="pl-PL" dirty="0" smtClean="0"/>
              <a:t> </a:t>
            </a:r>
            <a:r>
              <a:rPr lang="pl-PL" dirty="0" err="1" smtClean="0"/>
              <a:t>exceptionis</a:t>
            </a:r>
            <a:endParaRPr lang="pl-PL" dirty="0"/>
          </a:p>
        </p:txBody>
      </p:sp>
      <p:sp>
        <p:nvSpPr>
          <p:cNvPr id="3" name="Symbol zastępczy zawartości 2"/>
          <p:cNvSpPr>
            <a:spLocks noGrp="1"/>
          </p:cNvSpPr>
          <p:nvPr>
            <p:ph idx="1"/>
          </p:nvPr>
        </p:nvSpPr>
        <p:spPr/>
        <p:txBody>
          <a:bodyPr/>
          <a:lstStyle/>
          <a:p>
            <a:r>
              <a:rPr lang="pl-PL" dirty="0" smtClean="0"/>
              <a:t>Umowa o niewnoszenie powództwa- wierzyciel przyrzekał, że nie będzie pozywał dłużnika o spełnienie świadczenia </a:t>
            </a:r>
          </a:p>
          <a:p>
            <a:r>
              <a:rPr lang="pl-PL" dirty="0" smtClean="0"/>
              <a:t>Potrącenie- umorzenie wierzytelności poprzez przeciwstawienie przez dłużnika wierzycielowi wierzytelności wzajemnej, obie pomniejszały się do różnicy miedzy nimi. </a:t>
            </a:r>
            <a:endParaRPr lang="pl-PL" dirty="0"/>
          </a:p>
        </p:txBody>
      </p:sp>
    </p:spTree>
    <p:extLst>
      <p:ext uri="{BB962C8B-B14F-4D97-AF65-F5344CB8AC3E}">
        <p14:creationId xmlns:p14="http://schemas.microsoft.com/office/powerpoint/2010/main" val="2929163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u="sng" dirty="0" smtClean="0"/>
              <a:t>Przykładowe</a:t>
            </a:r>
            <a:r>
              <a:rPr lang="pl-PL" dirty="0" smtClean="0"/>
              <a:t>, potencjalne zagadnienia na kolokwium w 2020 r.</a:t>
            </a:r>
            <a:endParaRPr lang="en-US" dirty="0"/>
          </a:p>
        </p:txBody>
      </p:sp>
      <p:sp>
        <p:nvSpPr>
          <p:cNvPr id="3" name="Content Placeholder 2"/>
          <p:cNvSpPr>
            <a:spLocks noGrp="1"/>
          </p:cNvSpPr>
          <p:nvPr>
            <p:ph idx="1"/>
          </p:nvPr>
        </p:nvSpPr>
        <p:spPr/>
        <p:txBody>
          <a:bodyPr/>
          <a:lstStyle/>
          <a:p>
            <a:r>
              <a:rPr lang="pl-PL" dirty="0" smtClean="0"/>
              <a:t>Zobowiązanie przemienne a upowaznienie przemienne</a:t>
            </a:r>
          </a:p>
          <a:p>
            <a:r>
              <a:rPr lang="pl-PL" dirty="0" smtClean="0"/>
              <a:t>Ochrona i skuteczność praw obligacyjnych</a:t>
            </a:r>
          </a:p>
          <a:p>
            <a:r>
              <a:rPr lang="pl-PL" dirty="0" smtClean="0"/>
              <a:t>Zobowiązania cywilne a naturalne</a:t>
            </a:r>
          </a:p>
          <a:p>
            <a:r>
              <a:rPr lang="pl-PL" dirty="0" smtClean="0"/>
              <a:t>Odsetki</a:t>
            </a:r>
          </a:p>
          <a:p>
            <a:r>
              <a:rPr lang="pl-PL" dirty="0" smtClean="0"/>
              <a:t>Stopnie (i „podstopnie” winy)</a:t>
            </a:r>
            <a:endParaRPr lang="en-US" dirty="0"/>
          </a:p>
        </p:txBody>
      </p:sp>
    </p:spTree>
    <p:extLst>
      <p:ext uri="{BB962C8B-B14F-4D97-AF65-F5344CB8AC3E}">
        <p14:creationId xmlns:p14="http://schemas.microsoft.com/office/powerpoint/2010/main" val="2409454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Definicja</a:t>
            </a:r>
            <a:endParaRPr lang="pl-PL" dirty="0"/>
          </a:p>
        </p:txBody>
      </p:sp>
      <p:sp>
        <p:nvSpPr>
          <p:cNvPr id="3" name="Symbol zastępczy zawartości 2"/>
          <p:cNvSpPr>
            <a:spLocks noGrp="1"/>
          </p:cNvSpPr>
          <p:nvPr>
            <p:ph idx="1"/>
          </p:nvPr>
        </p:nvSpPr>
        <p:spPr/>
        <p:txBody>
          <a:bodyPr/>
          <a:lstStyle/>
          <a:p>
            <a:r>
              <a:rPr lang="pl-PL" dirty="0" err="1" smtClean="0"/>
              <a:t>Obligatio</a:t>
            </a:r>
            <a:r>
              <a:rPr lang="pl-PL" dirty="0" smtClean="0"/>
              <a:t> od </a:t>
            </a:r>
            <a:r>
              <a:rPr lang="pl-PL" dirty="0" err="1" smtClean="0"/>
              <a:t>ligare</a:t>
            </a:r>
            <a:r>
              <a:rPr lang="pl-PL" dirty="0" smtClean="0"/>
              <a:t>- wiązać się. Stąd </a:t>
            </a:r>
            <a:r>
              <a:rPr lang="pl-PL" dirty="0" err="1" smtClean="0"/>
              <a:t>ob-ligatio</a:t>
            </a:r>
            <a:r>
              <a:rPr lang="pl-PL" dirty="0" smtClean="0"/>
              <a:t>. </a:t>
            </a:r>
          </a:p>
          <a:p>
            <a:r>
              <a:rPr lang="pl-PL" dirty="0" smtClean="0"/>
              <a:t>„Zobowiązanie jest węzłem prawnym, który zmusza nas do świadczenia pewnej rzeczy według praw naszego państwa”- Instytucje Justyniańskie</a:t>
            </a:r>
          </a:p>
          <a:p>
            <a:r>
              <a:rPr lang="pl-PL" dirty="0" smtClean="0"/>
              <a:t>„Istota zobowiązania nie polega na tym, ażeby jakąś rzecz albo służebność uczynić naszą, ale na tym, aby zmusić kogoś innego do dania nam czegoś albo do czynienia, albo do świadczenia”. Digesta Justyniańskie</a:t>
            </a:r>
            <a:endParaRPr lang="pl-PL" dirty="0"/>
          </a:p>
        </p:txBody>
      </p:sp>
    </p:spTree>
    <p:extLst>
      <p:ext uri="{BB962C8B-B14F-4D97-AF65-F5344CB8AC3E}">
        <p14:creationId xmlns:p14="http://schemas.microsoft.com/office/powerpoint/2010/main" val="2206554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buNone/>
            </a:pPr>
            <a:r>
              <a:rPr lang="pl-PL" dirty="0" smtClean="0"/>
              <a:t>Art. 353 par. 1 k.c.</a:t>
            </a:r>
          </a:p>
          <a:p>
            <a:pPr marL="0" indent="0">
              <a:buNone/>
            </a:pPr>
            <a:r>
              <a:rPr lang="pl-PL" dirty="0" smtClean="0"/>
              <a:t>Zobowiązanie polega na tym, że wierzyciel może żądać od dłużnika świadczenia, a dłużnik powinien świadczenie spełnić. </a:t>
            </a:r>
            <a:endParaRPr lang="pl-PL" dirty="0"/>
          </a:p>
        </p:txBody>
      </p:sp>
    </p:spTree>
    <p:extLst>
      <p:ext uri="{BB962C8B-B14F-4D97-AF65-F5344CB8AC3E}">
        <p14:creationId xmlns:p14="http://schemas.microsoft.com/office/powerpoint/2010/main" val="688003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Cechy konstytutywne zobowiązania</a:t>
            </a:r>
            <a:endParaRPr lang="pl-PL" dirty="0"/>
          </a:p>
        </p:txBody>
      </p:sp>
      <p:sp>
        <p:nvSpPr>
          <p:cNvPr id="3" name="Symbol zastępczy zawartości 2"/>
          <p:cNvSpPr>
            <a:spLocks noGrp="1"/>
          </p:cNvSpPr>
          <p:nvPr>
            <p:ph idx="1"/>
          </p:nvPr>
        </p:nvSpPr>
        <p:spPr/>
        <p:txBody>
          <a:bodyPr/>
          <a:lstStyle/>
          <a:p>
            <a:r>
              <a:rPr lang="pl-PL" dirty="0" smtClean="0"/>
              <a:t>Węzeł prawny łączący strony- wierzyciela i dłużnika</a:t>
            </a:r>
          </a:p>
          <a:p>
            <a:r>
              <a:rPr lang="pl-PL" dirty="0" smtClean="0"/>
              <a:t>Jego treścią było świadczenie- powinność dania, uczynienia, zagwarantowania</a:t>
            </a:r>
          </a:p>
          <a:p>
            <a:r>
              <a:rPr lang="pl-PL" dirty="0" smtClean="0"/>
              <a:t>Ze strony wierzyciela polegało na możliwości żądania spełnienia, a ze strony dłużnika- na obowiązku spełnienia świadczenia.</a:t>
            </a:r>
          </a:p>
          <a:p>
            <a:r>
              <a:rPr lang="pl-PL" dirty="0" smtClean="0"/>
              <a:t>Zaskarżalność- możliwość dochodzenia jego wykonania środkami przymusu w przypadku braku dobrowolnego spełnienia świadczenia przez dłużnika</a:t>
            </a:r>
          </a:p>
        </p:txBody>
      </p:sp>
    </p:spTree>
    <p:extLst>
      <p:ext uri="{BB962C8B-B14F-4D97-AF65-F5344CB8AC3E}">
        <p14:creationId xmlns:p14="http://schemas.microsoft.com/office/powerpoint/2010/main" val="821620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Elementy zobowiązań</a:t>
            </a:r>
            <a:endParaRPr lang="pl-PL" dirty="0"/>
          </a:p>
        </p:txBody>
      </p:sp>
      <p:sp>
        <p:nvSpPr>
          <p:cNvPr id="3" name="Symbol zastępczy zawartości 2"/>
          <p:cNvSpPr>
            <a:spLocks noGrp="1"/>
          </p:cNvSpPr>
          <p:nvPr>
            <p:ph idx="1"/>
          </p:nvPr>
        </p:nvSpPr>
        <p:spPr/>
        <p:txBody>
          <a:bodyPr/>
          <a:lstStyle/>
          <a:p>
            <a:r>
              <a:rPr lang="pl-PL" dirty="0" err="1" smtClean="0"/>
              <a:t>Dare</a:t>
            </a:r>
            <a:r>
              <a:rPr lang="pl-PL" dirty="0" smtClean="0"/>
              <a:t>- obowiązek przeniesienia własności </a:t>
            </a:r>
            <a:r>
              <a:rPr lang="pl-PL" dirty="0" err="1" smtClean="0"/>
              <a:t>kwirytarnej</a:t>
            </a:r>
            <a:r>
              <a:rPr lang="pl-PL" dirty="0" smtClean="0"/>
              <a:t> lub ustanowienia i przeniesienia ograniczonego prawa rzeczowego</a:t>
            </a:r>
          </a:p>
          <a:p>
            <a:r>
              <a:rPr lang="pl-PL" dirty="0" err="1" smtClean="0"/>
              <a:t>Facere</a:t>
            </a:r>
            <a:r>
              <a:rPr lang="pl-PL" dirty="0" smtClean="0"/>
              <a:t>- każde świadczenie polegające na działaniu lub zaniechaniu, np. przekazanie posiadania, pozwolenie na używanie, świadczenie pracy,</a:t>
            </a:r>
          </a:p>
          <a:p>
            <a:r>
              <a:rPr lang="pl-PL" dirty="0" smtClean="0"/>
              <a:t>Praestare- okoliczności, za które dłużnik poniesie odpowiedzialność, jeśli staną się one przyczyną niewykonania lub nienależytego wykonania zobowiązania</a:t>
            </a:r>
            <a:endParaRPr lang="pl-PL" dirty="0"/>
          </a:p>
        </p:txBody>
      </p:sp>
    </p:spTree>
    <p:extLst>
      <p:ext uri="{BB962C8B-B14F-4D97-AF65-F5344CB8AC3E}">
        <p14:creationId xmlns:p14="http://schemas.microsoft.com/office/powerpoint/2010/main" val="180722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Zobowiązania a prawa rzeczowe</a:t>
            </a:r>
            <a:endParaRPr lang="pl-PL" dirty="0"/>
          </a:p>
        </p:txBody>
      </p:sp>
      <p:sp>
        <p:nvSpPr>
          <p:cNvPr id="4" name="Symbol zastępczy tekstu 3"/>
          <p:cNvSpPr>
            <a:spLocks noGrp="1"/>
          </p:cNvSpPr>
          <p:nvPr>
            <p:ph type="body" idx="1"/>
          </p:nvPr>
        </p:nvSpPr>
        <p:spPr/>
        <p:txBody>
          <a:bodyPr/>
          <a:lstStyle/>
          <a:p>
            <a:r>
              <a:rPr lang="pl-PL" dirty="0" smtClean="0"/>
              <a:t>Zobowiązania</a:t>
            </a:r>
            <a:endParaRPr lang="pl-PL" dirty="0"/>
          </a:p>
        </p:txBody>
      </p:sp>
      <p:sp>
        <p:nvSpPr>
          <p:cNvPr id="5" name="Symbol zastępczy zawartości 4"/>
          <p:cNvSpPr>
            <a:spLocks noGrp="1"/>
          </p:cNvSpPr>
          <p:nvPr>
            <p:ph sz="half" idx="2"/>
          </p:nvPr>
        </p:nvSpPr>
        <p:spPr/>
        <p:txBody>
          <a:bodyPr/>
          <a:lstStyle/>
          <a:p>
            <a:r>
              <a:rPr lang="pl-PL" dirty="0" smtClean="0"/>
              <a:t>Prawa podmiotowe względne- węzeł łączy tylko ściśle określone osoby, stosunek osoby do osoby.</a:t>
            </a:r>
          </a:p>
          <a:p>
            <a:r>
              <a:rPr lang="pl-PL" dirty="0" smtClean="0"/>
              <a:t>Ochrona- </a:t>
            </a:r>
            <a:r>
              <a:rPr lang="pl-PL" dirty="0" err="1" smtClean="0"/>
              <a:t>actiones</a:t>
            </a:r>
            <a:r>
              <a:rPr lang="pl-PL" dirty="0" smtClean="0"/>
              <a:t> in personam</a:t>
            </a:r>
          </a:p>
          <a:p>
            <a:r>
              <a:rPr lang="pl-PL" dirty="0" smtClean="0"/>
              <a:t>Mogą być skierowane tylko wobec określonego dłużnika</a:t>
            </a:r>
            <a:endParaRPr lang="pl-PL" dirty="0"/>
          </a:p>
        </p:txBody>
      </p:sp>
      <p:sp>
        <p:nvSpPr>
          <p:cNvPr id="6" name="Symbol zastępczy tekstu 5"/>
          <p:cNvSpPr>
            <a:spLocks noGrp="1"/>
          </p:cNvSpPr>
          <p:nvPr>
            <p:ph type="body" sz="quarter" idx="3"/>
          </p:nvPr>
        </p:nvSpPr>
        <p:spPr/>
        <p:txBody>
          <a:bodyPr/>
          <a:lstStyle/>
          <a:p>
            <a:r>
              <a:rPr lang="pl-PL" dirty="0" smtClean="0"/>
              <a:t>Prawa rzeczowe</a:t>
            </a:r>
            <a:endParaRPr lang="pl-PL" dirty="0"/>
          </a:p>
        </p:txBody>
      </p:sp>
      <p:sp>
        <p:nvSpPr>
          <p:cNvPr id="7" name="Symbol zastępczy zawartości 6"/>
          <p:cNvSpPr>
            <a:spLocks noGrp="1"/>
          </p:cNvSpPr>
          <p:nvPr>
            <p:ph sz="quarter" idx="4"/>
          </p:nvPr>
        </p:nvSpPr>
        <p:spPr/>
        <p:txBody>
          <a:bodyPr/>
          <a:lstStyle/>
          <a:p>
            <a:r>
              <a:rPr lang="pl-PL" dirty="0" smtClean="0"/>
              <a:t>Bezwzględne- skuteczne wobec wszystkich </a:t>
            </a:r>
          </a:p>
          <a:p>
            <a:r>
              <a:rPr lang="pl-PL" dirty="0" err="1" smtClean="0"/>
              <a:t>Actiones</a:t>
            </a:r>
            <a:r>
              <a:rPr lang="pl-PL" dirty="0" smtClean="0"/>
              <a:t> in rem- przeciw każdemu</a:t>
            </a:r>
          </a:p>
          <a:p>
            <a:r>
              <a:rPr lang="pl-PL" dirty="0" smtClean="0"/>
              <a:t>Erga </a:t>
            </a:r>
            <a:r>
              <a:rPr lang="pl-PL" dirty="0" err="1" smtClean="0"/>
              <a:t>omnes</a:t>
            </a:r>
            <a:r>
              <a:rPr lang="pl-PL" dirty="0" smtClean="0"/>
              <a:t>- skierowane przeciw każdemu</a:t>
            </a:r>
          </a:p>
          <a:p>
            <a:endParaRPr lang="pl-PL" dirty="0"/>
          </a:p>
        </p:txBody>
      </p:sp>
    </p:spTree>
    <p:extLst>
      <p:ext uri="{BB962C8B-B14F-4D97-AF65-F5344CB8AC3E}">
        <p14:creationId xmlns:p14="http://schemas.microsoft.com/office/powerpoint/2010/main" val="203388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Zobowiązania cywilne i naturalne</a:t>
            </a:r>
            <a:endParaRPr lang="pl-PL" dirty="0"/>
          </a:p>
        </p:txBody>
      </p:sp>
      <p:sp>
        <p:nvSpPr>
          <p:cNvPr id="3" name="Symbol zastępczy tekstu 2"/>
          <p:cNvSpPr>
            <a:spLocks noGrp="1"/>
          </p:cNvSpPr>
          <p:nvPr>
            <p:ph type="body" idx="1"/>
          </p:nvPr>
        </p:nvSpPr>
        <p:spPr/>
        <p:txBody>
          <a:bodyPr/>
          <a:lstStyle/>
          <a:p>
            <a:r>
              <a:rPr lang="pl-PL" dirty="0" smtClean="0"/>
              <a:t>Cywilne</a:t>
            </a:r>
            <a:endParaRPr lang="pl-PL" dirty="0"/>
          </a:p>
        </p:txBody>
      </p:sp>
      <p:sp>
        <p:nvSpPr>
          <p:cNvPr id="4" name="Symbol zastępczy zawartości 3"/>
          <p:cNvSpPr>
            <a:spLocks noGrp="1"/>
          </p:cNvSpPr>
          <p:nvPr>
            <p:ph sz="half" idx="2"/>
          </p:nvPr>
        </p:nvSpPr>
        <p:spPr/>
        <p:txBody>
          <a:bodyPr/>
          <a:lstStyle/>
          <a:p>
            <a:r>
              <a:rPr lang="pl-PL" dirty="0" smtClean="0"/>
              <a:t>Węzeł prawny</a:t>
            </a:r>
          </a:p>
          <a:p>
            <a:r>
              <a:rPr lang="pl-PL" dirty="0" smtClean="0"/>
              <a:t>Wierzyciel i dłużnik</a:t>
            </a:r>
          </a:p>
          <a:p>
            <a:r>
              <a:rPr lang="pl-PL" dirty="0" smtClean="0"/>
              <a:t>Powództwo </a:t>
            </a:r>
            <a:endParaRPr lang="pl-PL" dirty="0"/>
          </a:p>
        </p:txBody>
      </p:sp>
      <p:sp>
        <p:nvSpPr>
          <p:cNvPr id="5" name="Symbol zastępczy tekstu 4"/>
          <p:cNvSpPr>
            <a:spLocks noGrp="1"/>
          </p:cNvSpPr>
          <p:nvPr>
            <p:ph type="body" sz="quarter" idx="3"/>
          </p:nvPr>
        </p:nvSpPr>
        <p:spPr/>
        <p:txBody>
          <a:bodyPr/>
          <a:lstStyle/>
          <a:p>
            <a:r>
              <a:rPr lang="pl-PL" dirty="0" smtClean="0"/>
              <a:t>Naturalne</a:t>
            </a:r>
            <a:endParaRPr lang="pl-PL" dirty="0"/>
          </a:p>
        </p:txBody>
      </p:sp>
      <p:sp>
        <p:nvSpPr>
          <p:cNvPr id="6" name="Symbol zastępczy zawartości 5"/>
          <p:cNvSpPr>
            <a:spLocks noGrp="1"/>
          </p:cNvSpPr>
          <p:nvPr>
            <p:ph sz="quarter" idx="4"/>
          </p:nvPr>
        </p:nvSpPr>
        <p:spPr>
          <a:xfrm>
            <a:off x="6319840" y="2505075"/>
            <a:ext cx="5035548" cy="4496616"/>
          </a:xfrm>
        </p:spPr>
        <p:txBody>
          <a:bodyPr>
            <a:normAutofit fontScale="92500" lnSpcReduction="10000"/>
          </a:bodyPr>
          <a:lstStyle/>
          <a:p>
            <a:r>
              <a:rPr lang="pl-PL" dirty="0" smtClean="0"/>
              <a:t>Niezaskarżalne- zobowiązywały moralnie</a:t>
            </a:r>
          </a:p>
          <a:p>
            <a:r>
              <a:rPr lang="pl-PL" dirty="0" smtClean="0"/>
              <a:t>Wywierały pewne skutki prawne</a:t>
            </a:r>
          </a:p>
          <a:p>
            <a:r>
              <a:rPr lang="pl-PL" dirty="0" smtClean="0"/>
              <a:t>W przypadku spełnienia świadczenia dobrowolnie, nawet przez pomyłkę wierzyciel mógł je przyjąć, a dłużnik nie mógł żądać jego zwrotu</a:t>
            </a:r>
          </a:p>
          <a:p>
            <a:r>
              <a:rPr lang="pl-PL" dirty="0" smtClean="0"/>
              <a:t>Na przykład kontrakty niewolników- nie mieli osobowości prawnej. </a:t>
            </a:r>
          </a:p>
          <a:p>
            <a:r>
              <a:rPr lang="pl-PL" dirty="0" smtClean="0"/>
              <a:t>Po przedawnieniu </a:t>
            </a:r>
            <a:endParaRPr lang="pl-PL" dirty="0"/>
          </a:p>
        </p:txBody>
      </p:sp>
    </p:spTree>
    <p:extLst>
      <p:ext uri="{BB962C8B-B14F-4D97-AF65-F5344CB8AC3E}">
        <p14:creationId xmlns:p14="http://schemas.microsoft.com/office/powerpoint/2010/main" val="231962380"/>
      </p:ext>
    </p:extLst>
  </p:cSld>
  <p:clrMapOvr>
    <a:masterClrMapping/>
  </p:clrMapOvr>
</p:sld>
</file>

<file path=ppt/theme/theme1.xml><?xml version="1.0" encoding="utf-8"?>
<a:theme xmlns:a="http://schemas.openxmlformats.org/drawingml/2006/main" name="Głębokość">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TM04033923[[fn=Głębokość]]</Template>
  <TotalTime>237</TotalTime>
  <Words>1984</Words>
  <Application>Microsoft Office PowerPoint</Application>
  <PresentationFormat>Widescreen</PresentationFormat>
  <Paragraphs>161</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Corbel</vt:lpstr>
      <vt:lpstr>Głębokość</vt:lpstr>
      <vt:lpstr>Zobowiązania w prawie rzymskim</vt:lpstr>
      <vt:lpstr>Fazy rozwoju zobowiązań</vt:lpstr>
      <vt:lpstr>Geneza zobowiązań</vt:lpstr>
      <vt:lpstr>Definicja</vt:lpstr>
      <vt:lpstr>PowerPoint Presentation</vt:lpstr>
      <vt:lpstr>Cechy konstytutywne zobowiązania</vt:lpstr>
      <vt:lpstr>Elementy zobowiązań</vt:lpstr>
      <vt:lpstr>Zobowiązania a prawa rzeczowe</vt:lpstr>
      <vt:lpstr>Zobowiązania cywilne i naturalne</vt:lpstr>
      <vt:lpstr>Jednostronnie i dwustronnie zobowiązujące</vt:lpstr>
      <vt:lpstr>Zobowiązania ścisłego prawa i dobrej wiary</vt:lpstr>
      <vt:lpstr>Podmiot zobowiązań </vt:lpstr>
      <vt:lpstr>Zobowiązania solidarne</vt:lpstr>
      <vt:lpstr>PowerPoint Presentation</vt:lpstr>
      <vt:lpstr>Cesja</vt:lpstr>
      <vt:lpstr>Źródła powstania zobowiązań</vt:lpstr>
      <vt:lpstr>Przedmiot zobowiązań</vt:lpstr>
      <vt:lpstr>Odsetki- usurae</vt:lpstr>
      <vt:lpstr>Zobowiązanie przemienne i upoważnienie przemienne </vt:lpstr>
      <vt:lpstr>Skutki niewykonania zobowiązania</vt:lpstr>
      <vt:lpstr>Przesłanki odpowiedzialności odszkodowawczej</vt:lpstr>
      <vt:lpstr>Szkoda </vt:lpstr>
      <vt:lpstr>PowerPoint Presentation</vt:lpstr>
      <vt:lpstr>Wina</vt:lpstr>
      <vt:lpstr>PowerPoint Presentation</vt:lpstr>
      <vt:lpstr>Custodia</vt:lpstr>
      <vt:lpstr>Zwłoka </vt:lpstr>
      <vt:lpstr>Umocnienie zobowiązań </vt:lpstr>
      <vt:lpstr>PowerPoint Presentation</vt:lpstr>
      <vt:lpstr>Zadatek</vt:lpstr>
      <vt:lpstr>Umorzenie zobowiązań</vt:lpstr>
      <vt:lpstr>Ipso iure</vt:lpstr>
      <vt:lpstr>Ope exceptionis</vt:lpstr>
      <vt:lpstr>Przykładowe, potencjalne zagadnienia na kolokwium w 2020 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Zobowiązania</dc:title>
  <dc:creator>Student 213708</dc:creator>
  <cp:lastModifiedBy>Szczerba, Krzysztof</cp:lastModifiedBy>
  <cp:revision>20</cp:revision>
  <dcterms:created xsi:type="dcterms:W3CDTF">2016-05-20T16:02:57Z</dcterms:created>
  <dcterms:modified xsi:type="dcterms:W3CDTF">2020-04-19T18:13:28Z</dcterms:modified>
</cp:coreProperties>
</file>