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77291" y="540420"/>
            <a:ext cx="9144000" cy="270154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Zobowiązania</a:t>
            </a:r>
            <a:br>
              <a:rPr lang="pl-PL" dirty="0" smtClean="0"/>
            </a:br>
            <a:r>
              <a:rPr lang="pl-PL" dirty="0" smtClean="0"/>
              <a:t>w prawie rzymskim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000" dirty="0" smtClean="0"/>
              <a:t>Część </a:t>
            </a:r>
            <a:r>
              <a:rPr lang="pl-PL" sz="4000" dirty="0" smtClean="0"/>
              <a:t>szczegółowa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78072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12315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Kluczowe zagadnienia  z zakresu części szczegółowej zobowiązań na kolokwium w 2020 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0444"/>
            <a:ext cx="10515600" cy="3658206"/>
          </a:xfrm>
        </p:spPr>
        <p:txBody>
          <a:bodyPr/>
          <a:lstStyle/>
          <a:p>
            <a:r>
              <a:rPr lang="pl-PL" dirty="0" smtClean="0"/>
              <a:t>Pojęcie i podziały kontraktów</a:t>
            </a:r>
          </a:p>
          <a:p>
            <a:r>
              <a:rPr lang="pl-PL" dirty="0" smtClean="0"/>
              <a:t>Umowa kupna-sprzedaży</a:t>
            </a:r>
          </a:p>
          <a:p>
            <a:r>
              <a:rPr lang="pl-PL" dirty="0" smtClean="0"/>
              <a:t>Umowa </a:t>
            </a:r>
            <a:r>
              <a:rPr lang="pl-PL" dirty="0"/>
              <a:t>najmu locatio-conductio</a:t>
            </a:r>
            <a:endParaRPr lang="en-US" dirty="0"/>
          </a:p>
          <a:p>
            <a:r>
              <a:rPr lang="pl-PL" dirty="0" smtClean="0"/>
              <a:t>Kontrakt zlecenia</a:t>
            </a:r>
          </a:p>
          <a:p>
            <a:r>
              <a:rPr lang="pl-PL" dirty="0" smtClean="0"/>
              <a:t>Kontrakt depositum a depositum irregulare</a:t>
            </a:r>
          </a:p>
          <a:p>
            <a:r>
              <a:rPr lang="pl-PL" dirty="0" smtClean="0"/>
              <a:t>Pacta – podział, rodzaje i konkretne przykłady</a:t>
            </a:r>
          </a:p>
        </p:txBody>
      </p:sp>
    </p:spTree>
    <p:extLst>
      <p:ext uri="{BB962C8B-B14F-4D97-AF65-F5344CB8AC3E}">
        <p14:creationId xmlns:p14="http://schemas.microsoft.com/office/powerpoint/2010/main" val="333145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Klasyfikacja umów w prawie rzymskim ze względu na sposób zawarcia: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Realne – warunkiem koniecznym ich skutczeności prawnej było wręczenie rzeczy, co było bardzo niepraktyczne wraz ze znaczącym rozwoje rzymskiej gospodarki towarowo-pieniężnej. </a:t>
            </a:r>
          </a:p>
          <a:p>
            <a:pPr marL="0" indent="0" algn="just">
              <a:buNone/>
            </a:pPr>
            <a:r>
              <a:rPr lang="pl-PL" dirty="0" smtClean="0"/>
              <a:t>A) pożyczka </a:t>
            </a:r>
            <a:r>
              <a:rPr lang="pl-PL" i="1" dirty="0" smtClean="0"/>
              <a:t>mutuum</a:t>
            </a:r>
          </a:p>
          <a:p>
            <a:pPr marL="0" indent="0" algn="just">
              <a:buNone/>
            </a:pPr>
            <a:r>
              <a:rPr lang="pl-PL" i="1" dirty="0" smtClean="0"/>
              <a:t>B) depositum</a:t>
            </a:r>
          </a:p>
          <a:p>
            <a:pPr marL="0" indent="0" algn="just">
              <a:buNone/>
            </a:pPr>
            <a:r>
              <a:rPr lang="pl-PL" i="1" dirty="0" smtClean="0"/>
              <a:t>C) użyczenie commodatum</a:t>
            </a:r>
          </a:p>
          <a:p>
            <a:pPr marL="0" indent="0" algn="just">
              <a:buNone/>
            </a:pPr>
            <a:r>
              <a:rPr lang="pl-PL" i="1" dirty="0" smtClean="0"/>
              <a:t>D) zastaw ręczny pignus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W późniejszych okresach rozwoju państwa rzymskiego juryści tworzyli nowe typy umów, lepiej przystosowane do rozwiniętej gospodarki późnej republiki i cesarstwa.</a:t>
            </a:r>
          </a:p>
        </p:txBody>
      </p:sp>
    </p:spTree>
    <p:extLst>
      <p:ext uri="{BB962C8B-B14F-4D97-AF65-F5344CB8AC3E}">
        <p14:creationId xmlns:p14="http://schemas.microsoft.com/office/powerpoint/2010/main" val="201798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407324"/>
            <a:ext cx="10233800" cy="5769639"/>
          </a:xfrm>
        </p:spPr>
        <p:txBody>
          <a:bodyPr/>
          <a:lstStyle/>
          <a:p>
            <a:pPr algn="just"/>
            <a:r>
              <a:rPr lang="pl-PL" dirty="0" smtClean="0"/>
              <a:t>Werbalne – je również cechowała sztywność konstrukcji i wysoki formalizm, gdyż dla swej ważności wymagały wypowiedzenia konkretnych, przepisanych prawem formułek słownych, np. zapisanych jeszcze w Ustawie XII Tablic. Stanowiły pozostałość pierwotnego prawa rzymskiego, które cechowało połączenie prawa cywilnego z prawem religijnym, a najlepszym tego przykładem była przysięga wyzwoleńca, składająca się z części religijnej i prawnej (zobowiązaniowej na gruncie prawa cywilnego).</a:t>
            </a:r>
          </a:p>
          <a:p>
            <a:pPr marL="0" indent="0" algn="just">
              <a:buNone/>
            </a:pPr>
            <a:r>
              <a:rPr lang="pl-PL" dirty="0" smtClean="0"/>
              <a:t>A) stypulacja – za jej pomocą można było stworzyć zobowiązania o bardzo szerokim zakresie, dotyczące bardzo wielu rodzajów świadczeń.</a:t>
            </a:r>
          </a:p>
          <a:p>
            <a:pPr marL="0" indent="0" algn="just">
              <a:buNone/>
            </a:pPr>
            <a:r>
              <a:rPr lang="pl-PL" dirty="0" smtClean="0"/>
              <a:t>B) przyrzeczenie posagu.</a:t>
            </a:r>
          </a:p>
          <a:p>
            <a:pPr marL="0" indent="0" algn="just">
              <a:buNone/>
            </a:pPr>
            <a:r>
              <a:rPr lang="pl-PL" dirty="0" smtClean="0"/>
              <a:t>C) przysięga wyzwoleńca.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2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1120000" y="648393"/>
            <a:ext cx="10233800" cy="5528570"/>
          </a:xfrm>
        </p:spPr>
        <p:txBody>
          <a:bodyPr/>
          <a:lstStyle/>
          <a:p>
            <a:pPr algn="just"/>
            <a:r>
              <a:rPr lang="pl-PL" dirty="0" smtClean="0"/>
              <a:t>Kontrakty literalne – były związane głównie z prawem kupieckim i dla swojej ważności wymagały sporządzenia w ustalonej formie pisemnej.</a:t>
            </a:r>
          </a:p>
          <a:p>
            <a:pPr marL="514350" indent="-514350" algn="just">
              <a:buAutoNum type="alphaUcParenR"/>
            </a:pPr>
            <a:r>
              <a:rPr lang="pl-PL" i="1" dirty="0" smtClean="0"/>
              <a:t>Expensilatio </a:t>
            </a:r>
            <a:r>
              <a:rPr lang="pl-PL" dirty="0" smtClean="0"/>
              <a:t>– wpis do kupieckiej księgi przychodów i wydatków. Zapis zobowiązania w tej formie nadawał mu znaczenie prawne na gruncie prawa cywilnego.</a:t>
            </a:r>
          </a:p>
          <a:p>
            <a:pPr marL="514350" indent="-514350" algn="just">
              <a:buAutoNum type="alphaUcParenR"/>
            </a:pPr>
            <a:r>
              <a:rPr lang="pl-PL" dirty="0" smtClean="0"/>
              <a:t>Skrypty dłużne pod postacią </a:t>
            </a:r>
            <a:r>
              <a:rPr lang="pl-PL" i="1" dirty="0" smtClean="0"/>
              <a:t>chirographum </a:t>
            </a:r>
            <a:r>
              <a:rPr lang="pl-PL" dirty="0" smtClean="0"/>
              <a:t>i </a:t>
            </a:r>
            <a:r>
              <a:rPr lang="pl-PL" i="1" dirty="0" smtClean="0"/>
              <a:t>syngrapha</a:t>
            </a:r>
            <a:r>
              <a:rPr lang="pl-PL" dirty="0" smtClean="0"/>
              <a:t>. Kontrakty te wywodziły się z greckiego prawa kupiecko-bankierskiego, gdyż to właśnie Grecy wiedli prym w bankowości rejonu Morza Śródziemnego w starożytności.</a:t>
            </a:r>
          </a:p>
          <a:p>
            <a:pPr marL="0" indent="0" algn="just">
              <a:buNone/>
            </a:pPr>
            <a:r>
              <a:rPr lang="pl-PL" i="1" dirty="0" smtClean="0"/>
              <a:t>Chirographum </a:t>
            </a:r>
            <a:r>
              <a:rPr lang="pl-PL" dirty="0" smtClean="0"/>
              <a:t>było skryptem dłużnym sporządzonym w jednym egzemplarzu a </a:t>
            </a:r>
            <a:r>
              <a:rPr lang="pl-PL" i="1" dirty="0" smtClean="0"/>
              <a:t>syngrpaha </a:t>
            </a:r>
            <a:r>
              <a:rPr lang="pl-PL" dirty="0" smtClean="0"/>
              <a:t>w dwóch egzemplarzach.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85334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000" y="515389"/>
            <a:ext cx="10233800" cy="5661574"/>
          </a:xfrm>
        </p:spPr>
        <p:txBody>
          <a:bodyPr/>
          <a:lstStyle/>
          <a:p>
            <a:pPr algn="just"/>
            <a:r>
              <a:rPr lang="pl-PL" dirty="0" smtClean="0"/>
              <a:t>Kontrakty konsensualne – były szczytowym wytworem rzymskiego prawa umów. W związku z rozwojem rzymskiej gosodarki towarowo-pieniężnej doszło do powstania potrzeby zawierania licznych i niesformalizowanych kontraktów gospodarczych. Odpowiedzią na tę potrzebę było wykształcenie się umów zawieranych </a:t>
            </a:r>
            <a:r>
              <a:rPr lang="pl-PL" i="1" dirty="0" smtClean="0"/>
              <a:t>solo consensu</a:t>
            </a:r>
            <a:r>
              <a:rPr lang="pl-PL" dirty="0" smtClean="0"/>
              <a:t>. Oznaczało to, że dochodziły one do skutku poprzez samo porozumienie stron odnośnie </a:t>
            </a:r>
            <a:r>
              <a:rPr lang="pl-PL" i="1" dirty="0" smtClean="0"/>
              <a:t>essentialia negotii </a:t>
            </a:r>
            <a:r>
              <a:rPr lang="pl-PL" dirty="0" smtClean="0"/>
              <a:t>kontraktu. Przykłady:</a:t>
            </a:r>
          </a:p>
          <a:p>
            <a:pPr marL="0" indent="0" algn="just">
              <a:buNone/>
            </a:pPr>
            <a:r>
              <a:rPr lang="pl-PL" dirty="0" smtClean="0"/>
              <a:t>A) umowa kupna sprzedaży </a:t>
            </a:r>
            <a:r>
              <a:rPr lang="pl-PL" i="1" dirty="0" smtClean="0"/>
              <a:t>emptio-venditio</a:t>
            </a:r>
          </a:p>
          <a:p>
            <a:pPr marL="0" indent="0" algn="just">
              <a:buNone/>
            </a:pPr>
            <a:r>
              <a:rPr lang="pl-PL" i="1" dirty="0" smtClean="0"/>
              <a:t>B) </a:t>
            </a:r>
            <a:r>
              <a:rPr lang="pl-PL" dirty="0" smtClean="0"/>
              <a:t>umowa najmu </a:t>
            </a:r>
            <a:r>
              <a:rPr lang="pl-PL" i="1" dirty="0" smtClean="0"/>
              <a:t>locatio-conductio</a:t>
            </a:r>
          </a:p>
          <a:p>
            <a:pPr marL="0" indent="0" algn="just">
              <a:buNone/>
            </a:pPr>
            <a:r>
              <a:rPr lang="pl-PL" dirty="0" smtClean="0"/>
              <a:t>C) Umowa zlecenia </a:t>
            </a:r>
            <a:r>
              <a:rPr lang="pl-PL" i="1" dirty="0" smtClean="0"/>
              <a:t>mandatum</a:t>
            </a:r>
          </a:p>
          <a:p>
            <a:pPr marL="0" indent="0" algn="just">
              <a:buNone/>
            </a:pPr>
            <a:r>
              <a:rPr lang="pl-PL" i="1" dirty="0" smtClean="0"/>
              <a:t>D) </a:t>
            </a:r>
            <a:r>
              <a:rPr lang="pl-PL" dirty="0" smtClean="0"/>
              <a:t>Umowa spółki - </a:t>
            </a:r>
            <a:r>
              <a:rPr lang="pl-PL" i="1" dirty="0" smtClean="0"/>
              <a:t>Societas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33070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Ciąg Dalszy Prezentacji Nastąpi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Przypominam, że zdecydowana większość zagadnień na kolokwium (ok. 35 na 45 pytań) została już wskazana we wcześniejszych prezentacjach oraz pytaniach z kolokwium zeszłorocznego.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26525"/>
      </p:ext>
    </p:extLst>
  </p:cSld>
  <p:clrMapOvr>
    <a:masterClrMapping/>
  </p:clrMapOvr>
</p:sld>
</file>

<file path=ppt/theme/theme1.xml><?xml version="1.0" encoding="utf-8"?>
<a:theme xmlns:a="http://schemas.openxmlformats.org/drawingml/2006/main" name="Głębokość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TM04033923[[fn=Głębokość]]</Template>
  <TotalTime>293</TotalTime>
  <Words>420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Głębokość</vt:lpstr>
      <vt:lpstr>Zobowiązania w prawie rzymskim</vt:lpstr>
      <vt:lpstr>Kluczowe zagadnienia  z zakresu części szczegółowej zobowiązań na kolokwium w 2020 r.</vt:lpstr>
      <vt:lpstr>Klasyfikacja umów w prawie rzymskim ze względu na sposób zawarcia:</vt:lpstr>
      <vt:lpstr>PowerPoint Presentation</vt:lpstr>
      <vt:lpstr>PowerPoint Presentation</vt:lpstr>
      <vt:lpstr>PowerPoint Presentation</vt:lpstr>
      <vt:lpstr>Ciąg Dalszy Prezentacji Nastąpi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Zobowiązania</dc:title>
  <dc:creator>Student 213708</dc:creator>
  <cp:lastModifiedBy>Szczerba, Krzysztof</cp:lastModifiedBy>
  <cp:revision>29</cp:revision>
  <dcterms:created xsi:type="dcterms:W3CDTF">2016-05-20T16:02:57Z</dcterms:created>
  <dcterms:modified xsi:type="dcterms:W3CDTF">2020-04-29T21:33:39Z</dcterms:modified>
</cp:coreProperties>
</file>