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77291" y="540420"/>
            <a:ext cx="9144000" cy="2701543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Zobowiązania</a:t>
            </a:r>
            <a:br>
              <a:rPr lang="pl-PL" dirty="0" smtClean="0"/>
            </a:br>
            <a:r>
              <a:rPr lang="pl-PL" dirty="0" smtClean="0"/>
              <a:t>w prawie rzymskim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sz="4000" dirty="0" smtClean="0"/>
              <a:t>Część </a:t>
            </a:r>
            <a:r>
              <a:rPr lang="pl-PL" sz="4000" dirty="0" smtClean="0"/>
              <a:t>szczegółowa</a:t>
            </a:r>
          </a:p>
          <a:p>
            <a:r>
              <a:rPr lang="pl-PL" sz="4000" dirty="0" smtClean="0"/>
              <a:t>prezentcja nr 2</a:t>
            </a:r>
            <a:endParaRPr lang="pl-PL" sz="4000" dirty="0" smtClean="0"/>
          </a:p>
        </p:txBody>
      </p:sp>
    </p:spTree>
    <p:extLst>
      <p:ext uri="{BB962C8B-B14F-4D97-AF65-F5344CB8AC3E}">
        <p14:creationId xmlns:p14="http://schemas.microsoft.com/office/powerpoint/2010/main" val="378072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12315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Kluczowe zagadnienia  z zakresu części szczegółowej zobowiązań na kolokwium w 2020 r</a:t>
            </a:r>
            <a:r>
              <a:rPr lang="pl-PL" dirty="0" smtClean="0"/>
              <a:t>. – ciąg dalszy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0444"/>
            <a:ext cx="10515600" cy="3658206"/>
          </a:xfrm>
        </p:spPr>
        <p:txBody>
          <a:bodyPr/>
          <a:lstStyle/>
          <a:p>
            <a:r>
              <a:rPr lang="pl-PL" dirty="0" smtClean="0"/>
              <a:t>lwia spółka</a:t>
            </a:r>
          </a:p>
          <a:p>
            <a:r>
              <a:rPr lang="pl-PL" dirty="0" smtClean="0"/>
              <a:t>Czym są i jakie są podstawowe rodzaje zobowiązań jak gdyby z kontraktów?</a:t>
            </a:r>
          </a:p>
          <a:p>
            <a:r>
              <a:rPr lang="pl-PL" dirty="0" smtClean="0"/>
              <a:t>Czym są i jakie są podstawowe rodzaje zobowiązań z deliktów?</a:t>
            </a:r>
          </a:p>
          <a:p>
            <a:r>
              <a:rPr lang="pl-PL" dirty="0" smtClean="0"/>
              <a:t>Czym są i jakie są przykłady zobowiązań jak gdyby z deliktów?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74820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Lwia spółka – </a:t>
            </a:r>
            <a:r>
              <a:rPr lang="pl-PL" i="1" dirty="0" smtClean="0"/>
              <a:t>societas leonina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Spółka, w której jeden ze wspólników wyłączony jest z udziału w jej zyskach, a inny ze wspólników w całości wyłączony jest z odpowiedzialności za straty spółki.</a:t>
            </a:r>
          </a:p>
          <a:p>
            <a:r>
              <a:rPr lang="pl-PL" dirty="0" smtClean="0"/>
              <a:t>Umowa o takim kształcie była na gruncie prawa rzymskiego nieważna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Na kolokwium obowiązuje znajomość instytucji spółki w prawie rzymskim w całości, ale szczególną uwagę proszę zwrócić na lwią spółkę.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27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Zobowiązania jak gdyby z kontraktów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2227811"/>
            <a:ext cx="10233800" cy="3949152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Zobowiązania </a:t>
            </a:r>
            <a:r>
              <a:rPr lang="pl-PL" i="1" dirty="0" smtClean="0"/>
              <a:t>quasi ex contractu</a:t>
            </a:r>
            <a:r>
              <a:rPr lang="pl-PL" dirty="0" smtClean="0"/>
              <a:t> pociągały za sobą skutki prawne na gruncie </a:t>
            </a:r>
            <a:r>
              <a:rPr lang="pl-PL" i="1" dirty="0" smtClean="0"/>
              <a:t>ius civile </a:t>
            </a:r>
            <a:r>
              <a:rPr lang="pl-PL" dirty="0" smtClean="0"/>
              <a:t>podobne do skutków prawnych wynikających z umowy, mimo że ich </a:t>
            </a:r>
            <a:r>
              <a:rPr lang="pl-PL" i="1" dirty="0" smtClean="0"/>
              <a:t>causę </a:t>
            </a:r>
            <a:r>
              <a:rPr lang="pl-PL" dirty="0" smtClean="0"/>
              <a:t>stanowiły zdarzenia faktyczne, a nie zawarte pomiędzy stronami stosunku prawnego umowy.</a:t>
            </a:r>
          </a:p>
          <a:p>
            <a:pPr marL="0" indent="0" algn="just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6810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606829"/>
            <a:ext cx="10233800" cy="5570134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Trzy obowiązujące na kolokwium rodzaje zobowiązań quasi-kontraktowych to</a:t>
            </a:r>
            <a:r>
              <a:rPr lang="pl-PL" dirty="0" smtClean="0"/>
              <a:t>:</a:t>
            </a:r>
          </a:p>
          <a:p>
            <a:pPr marL="0" indent="0" algn="just">
              <a:buNone/>
            </a:pPr>
            <a:endParaRPr lang="pl-PL" dirty="0"/>
          </a:p>
          <a:p>
            <a:pPr marL="514350" indent="-514350" algn="just">
              <a:buAutoNum type="alphaLcParenR"/>
            </a:pPr>
            <a:r>
              <a:rPr lang="pl-PL" i="1" dirty="0"/>
              <a:t>Negotiorum gestio – </a:t>
            </a:r>
            <a:r>
              <a:rPr lang="pl-PL" dirty="0"/>
              <a:t>załatwianie cudzych spraw bez </a:t>
            </a:r>
            <a:r>
              <a:rPr lang="pl-PL" dirty="0" smtClean="0"/>
              <a:t>zlecenia;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b) Bezpodstawne </a:t>
            </a:r>
            <a:r>
              <a:rPr lang="pl-PL" dirty="0"/>
              <a:t>wzbogacenie (na kolokwium nie trzeba </a:t>
            </a:r>
            <a:r>
              <a:rPr lang="pl-PL" dirty="0" smtClean="0"/>
              <a:t>znać jego odmian, ale mogą się one pojawić na egzaminie).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c) Sprawowanie opieki, łac. </a:t>
            </a:r>
            <a:r>
              <a:rPr lang="pl-PL" i="1" dirty="0" smtClean="0"/>
              <a:t>tutela</a:t>
            </a:r>
            <a:endParaRPr lang="pl-PL" dirty="0" smtClean="0"/>
          </a:p>
          <a:p>
            <a:pPr marL="514350" indent="-514350" algn="just">
              <a:buAutoNum type="alphaLcParenR"/>
            </a:pPr>
            <a:endParaRPr lang="pl-P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87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Zobowiązania z deliktów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Delikty, czyli czyny niedozwolone, stanowiły w prawie rzymskim drugą (po umowach) główną podstawę zobowiązań w prawie cywilnym.</a:t>
            </a:r>
          </a:p>
          <a:p>
            <a:pPr marL="0" indent="0" algn="just">
              <a:buNone/>
            </a:pPr>
            <a:r>
              <a:rPr lang="pl-PL" dirty="0" smtClean="0"/>
              <a:t>W przeciwieństwie do umowy, która zawierana była z woli wszystkich stron stosunku prawnego, do powstania zobowiązania </a:t>
            </a:r>
            <a:r>
              <a:rPr lang="pl-PL" i="1" dirty="0" smtClean="0"/>
              <a:t>ex delicto </a:t>
            </a:r>
            <a:r>
              <a:rPr lang="pl-PL" dirty="0" smtClean="0"/>
              <a:t>dochodziło bez woli, a często wbrew woli co najmniej jednej ze stron stosunku prawnego.</a:t>
            </a:r>
          </a:p>
        </p:txBody>
      </p:sp>
    </p:spTree>
    <p:extLst>
      <p:ext uri="{BB962C8B-B14F-4D97-AF65-F5344CB8AC3E}">
        <p14:creationId xmlns:p14="http://schemas.microsoft.com/office/powerpoint/2010/main" val="54548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532015"/>
            <a:ext cx="10233800" cy="564494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Zobowiązania z deliktów powstawały bowiem na skutek aktualizacji się obowiązku odszkodawczego sprawcy w związku z dopuszczeniem się przez niego zabronionego przez prawo czynu, rodzącego osobistą lub majątkową </a:t>
            </a:r>
            <a:r>
              <a:rPr lang="pl-PL" dirty="0" smtClean="0"/>
              <a:t>szkodę po stronie innej osoby.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W braku istnienia definicji prawnej i prawniczej pojęcia „delikt” w prawie rzymskim, do tej grupy przyczyn zobowiązań zaliczano czyny, co do których jurysprudencja rzymska osiągnęła konsensus, iż za wywołaną przez nie szkodę należy się kara prywatna i odszkodowanie.</a:t>
            </a:r>
          </a:p>
          <a:p>
            <a:pPr marL="0" indent="0" algn="just">
              <a:buNone/>
            </a:pPr>
            <a:r>
              <a:rPr lang="pl-PL" dirty="0" smtClean="0"/>
              <a:t>Tym delikty odróżniały się od przestępstw prawa publicznego (</a:t>
            </a:r>
            <a:r>
              <a:rPr lang="pl-PL" i="1" dirty="0" smtClean="0"/>
              <a:t>crimina)</a:t>
            </a:r>
            <a:r>
              <a:rPr lang="pl-PL" dirty="0" smtClean="0"/>
              <a:t>, za których popełnienie nakładano kary publiczne, a ściganiem ich sprawców zajmował się aparat państwa.</a:t>
            </a:r>
            <a:endParaRPr lang="en-US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873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849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Rodzaje czynów niedozwolonych (deliktów)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961803"/>
            <a:ext cx="10233800" cy="421515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 smtClean="0"/>
              <a:t>Najważniejsze delikty w prawie rzymskim, wymienione przez Gajusa w Instytucjach to: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Kradzież - </a:t>
            </a:r>
            <a:r>
              <a:rPr lang="pl-PL" sz="2400" i="1" dirty="0" smtClean="0"/>
              <a:t>furtum</a:t>
            </a:r>
            <a:endParaRPr lang="pl-PL" sz="2400" dirty="0" smtClean="0"/>
          </a:p>
          <a:p>
            <a:pPr marL="514350" indent="-514350">
              <a:buAutoNum type="alphaLcParenR"/>
            </a:pPr>
            <a:r>
              <a:rPr lang="pl-PL" sz="2400" dirty="0" smtClean="0"/>
              <a:t>Rabunek - </a:t>
            </a:r>
            <a:r>
              <a:rPr lang="pl-PL" sz="2400" i="1" dirty="0" smtClean="0"/>
              <a:t>rapina</a:t>
            </a:r>
          </a:p>
          <a:p>
            <a:pPr marL="514350" indent="-514350">
              <a:buAutoNum type="alphaLcParenR" startAt="3"/>
            </a:pPr>
            <a:r>
              <a:rPr lang="pl-PL" sz="2400" dirty="0" smtClean="0"/>
              <a:t>Zniewaga – </a:t>
            </a:r>
            <a:r>
              <a:rPr lang="pl-PL" sz="2400" i="1" dirty="0" smtClean="0"/>
              <a:t>iniuria</a:t>
            </a:r>
          </a:p>
          <a:p>
            <a:pPr marL="457200" indent="-457200">
              <a:buAutoNum type="alphaLcParenR" startAt="4"/>
            </a:pPr>
            <a:r>
              <a:rPr lang="pl-PL" sz="2400" dirty="0" smtClean="0"/>
              <a:t>Bezprawne wyrządzenie szkody w cudzym majątku – </a:t>
            </a:r>
            <a:r>
              <a:rPr lang="pl-PL" sz="2400" i="1" dirty="0" smtClean="0"/>
              <a:t>damnum iniuria datum</a:t>
            </a:r>
          </a:p>
          <a:p>
            <a:pPr marL="0" indent="0">
              <a:buNone/>
            </a:pPr>
            <a:endParaRPr lang="pl-PL" sz="2400" i="1" dirty="0" smtClean="0"/>
          </a:p>
          <a:p>
            <a:pPr marL="0" indent="0">
              <a:buNone/>
            </a:pPr>
            <a:r>
              <a:rPr lang="pl-PL" dirty="0" smtClean="0"/>
              <a:t>Poza wymienionymi przez Gajusa 4. głównymi rodzajami deliktów, ostatnim, obowiązującym na kolokwium, (5.) rodzajem czynów niedozwolonych były delikty prawa pretorskiego, zwane również przestępstwami prawa pretorskiego.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578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Delikty prawa pretorskiego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pl-PL" dirty="0" smtClean="0"/>
              <a:t>Przymus (psychiczny) – </a:t>
            </a:r>
            <a:r>
              <a:rPr lang="pl-PL" i="1" dirty="0" smtClean="0"/>
              <a:t>metus</a:t>
            </a:r>
            <a:endParaRPr lang="pl-PL" dirty="0" smtClean="0"/>
          </a:p>
          <a:p>
            <a:pPr marL="514350" indent="-514350">
              <a:buAutoNum type="alphaLcParenR"/>
            </a:pPr>
            <a:r>
              <a:rPr lang="pl-PL" dirty="0" smtClean="0"/>
              <a:t>Podstęp – </a:t>
            </a:r>
            <a:r>
              <a:rPr lang="pl-PL" i="1" dirty="0" smtClean="0"/>
              <a:t>dolus</a:t>
            </a:r>
            <a:endParaRPr lang="pl-PL" dirty="0" smtClean="0"/>
          </a:p>
          <a:p>
            <a:pPr marL="514350" indent="-514350">
              <a:buAutoNum type="alphaLcParenR"/>
            </a:pPr>
            <a:r>
              <a:rPr lang="pl-PL" dirty="0" smtClean="0"/>
              <a:t>Działanie na szkodę wierzyciela – </a:t>
            </a:r>
            <a:r>
              <a:rPr lang="pl-PL" i="1" dirty="0" smtClean="0"/>
              <a:t>fraus creditorum</a:t>
            </a:r>
            <a:r>
              <a:rPr lang="pl-PL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267764"/>
      </p:ext>
    </p:extLst>
  </p:cSld>
  <p:clrMapOvr>
    <a:masterClrMapping/>
  </p:clrMapOvr>
</p:sld>
</file>

<file path=ppt/theme/theme1.xml><?xml version="1.0" encoding="utf-8"?>
<a:theme xmlns:a="http://schemas.openxmlformats.org/drawingml/2006/main" name="Głębokość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TM04033923[[fn=Głębokość]]</Template>
  <TotalTime>373</TotalTime>
  <Words>476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Corbel</vt:lpstr>
      <vt:lpstr>Głębokość</vt:lpstr>
      <vt:lpstr>Zobowiązania w prawie rzymskim</vt:lpstr>
      <vt:lpstr>Kluczowe zagadnienia  z zakresu części szczegółowej zobowiązań na kolokwium w 2020 r. – ciąg dalszy</vt:lpstr>
      <vt:lpstr>Lwia spółka – societas leonina</vt:lpstr>
      <vt:lpstr>Zobowiązania jak gdyby z kontraktów</vt:lpstr>
      <vt:lpstr>PowerPoint Presentation</vt:lpstr>
      <vt:lpstr>Zobowiązania z deliktów</vt:lpstr>
      <vt:lpstr>PowerPoint Presentation</vt:lpstr>
      <vt:lpstr>Rodzaje czynów niedozwolonych (deliktów)</vt:lpstr>
      <vt:lpstr>Delikty prawa pretorskiego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Zobowiązania</dc:title>
  <dc:creator>Student 213708</dc:creator>
  <cp:lastModifiedBy>Szczerba, Krzysztof</cp:lastModifiedBy>
  <cp:revision>44</cp:revision>
  <dcterms:created xsi:type="dcterms:W3CDTF">2016-05-20T16:02:57Z</dcterms:created>
  <dcterms:modified xsi:type="dcterms:W3CDTF">2020-05-11T16:17:30Z</dcterms:modified>
</cp:coreProperties>
</file>