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0"/>
  </p:notesMasterIdLst>
  <p:sldIdLst>
    <p:sldId id="256" r:id="rId2"/>
    <p:sldId id="259" r:id="rId3"/>
    <p:sldId id="424" r:id="rId4"/>
    <p:sldId id="425" r:id="rId5"/>
    <p:sldId id="429" r:id="rId6"/>
    <p:sldId id="454" r:id="rId7"/>
    <p:sldId id="453" r:id="rId8"/>
    <p:sldId id="455" r:id="rId9"/>
    <p:sldId id="459" r:id="rId10"/>
    <p:sldId id="456" r:id="rId11"/>
    <p:sldId id="457" r:id="rId12"/>
    <p:sldId id="458" r:id="rId13"/>
    <p:sldId id="460" r:id="rId14"/>
    <p:sldId id="461" r:id="rId15"/>
    <p:sldId id="463" r:id="rId16"/>
    <p:sldId id="462" r:id="rId17"/>
    <p:sldId id="464" r:id="rId18"/>
    <p:sldId id="465" r:id="rId19"/>
    <p:sldId id="472" r:id="rId20"/>
    <p:sldId id="477" r:id="rId21"/>
    <p:sldId id="467" r:id="rId22"/>
    <p:sldId id="469" r:id="rId23"/>
    <p:sldId id="471" r:id="rId24"/>
    <p:sldId id="468" r:id="rId25"/>
    <p:sldId id="470" r:id="rId26"/>
    <p:sldId id="474" r:id="rId27"/>
    <p:sldId id="475" r:id="rId28"/>
    <p:sldId id="426" r:id="rId29"/>
    <p:sldId id="427" r:id="rId30"/>
    <p:sldId id="428" r:id="rId31"/>
    <p:sldId id="476" r:id="rId32"/>
    <p:sldId id="430" r:id="rId33"/>
    <p:sldId id="431" r:id="rId34"/>
    <p:sldId id="432" r:id="rId35"/>
    <p:sldId id="433" r:id="rId36"/>
    <p:sldId id="434" r:id="rId37"/>
    <p:sldId id="435" r:id="rId38"/>
    <p:sldId id="436" r:id="rId3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yl pośredni 3 — Ak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72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8AB877-A6D6-4294-A540-D538170720A1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B7627AB-1345-407D-857B-C7CA3D3A143D}">
      <dgm:prSet phldrT="[Tekst]"/>
      <dgm:spPr/>
      <dgm:t>
        <a:bodyPr/>
        <a:lstStyle/>
        <a:p>
          <a:pPr algn="ctr"/>
          <a:r>
            <a:rPr lang="pl-PL"/>
            <a:t>Nadzór</a:t>
          </a:r>
        </a:p>
      </dgm:t>
    </dgm:pt>
    <dgm:pt modelId="{49F8EA3A-8E1A-4F5E-BFB4-53ED9734AD3B}" type="parTrans" cxnId="{57FE6BA6-9FD9-4004-8934-4090FCE885BA}">
      <dgm:prSet/>
      <dgm:spPr/>
      <dgm:t>
        <a:bodyPr/>
        <a:lstStyle/>
        <a:p>
          <a:pPr algn="ctr"/>
          <a:endParaRPr lang="pl-PL"/>
        </a:p>
      </dgm:t>
    </dgm:pt>
    <dgm:pt modelId="{6019FE5C-8BD4-4E3F-855D-A245ECADAB63}" type="sibTrans" cxnId="{57FE6BA6-9FD9-4004-8934-4090FCE885BA}">
      <dgm:prSet/>
      <dgm:spPr/>
      <dgm:t>
        <a:bodyPr/>
        <a:lstStyle/>
        <a:p>
          <a:pPr algn="ctr"/>
          <a:endParaRPr lang="pl-PL"/>
        </a:p>
      </dgm:t>
    </dgm:pt>
    <dgm:pt modelId="{C51DEA61-2F8B-4AB8-8B5D-81C891A4CA30}">
      <dgm:prSet phldrT="[Tekst]"/>
      <dgm:spPr/>
      <dgm:t>
        <a:bodyPr/>
        <a:lstStyle/>
        <a:p>
          <a:pPr algn="ctr"/>
          <a:r>
            <a:rPr lang="pl-PL" dirty="0"/>
            <a:t>Kontrola</a:t>
          </a:r>
        </a:p>
      </dgm:t>
    </dgm:pt>
    <dgm:pt modelId="{BBD10295-E91B-4127-AECA-354A8C0E51A7}" type="parTrans" cxnId="{CBA1957E-6186-4F0C-B3DE-FDBFD6949827}">
      <dgm:prSet/>
      <dgm:spPr/>
      <dgm:t>
        <a:bodyPr/>
        <a:lstStyle/>
        <a:p>
          <a:pPr algn="ctr"/>
          <a:endParaRPr lang="pl-PL"/>
        </a:p>
      </dgm:t>
    </dgm:pt>
    <dgm:pt modelId="{C99D6600-8AC1-492F-B7EC-A28E483887CE}" type="sibTrans" cxnId="{CBA1957E-6186-4F0C-B3DE-FDBFD6949827}">
      <dgm:prSet/>
      <dgm:spPr/>
      <dgm:t>
        <a:bodyPr/>
        <a:lstStyle/>
        <a:p>
          <a:pPr algn="ctr"/>
          <a:endParaRPr lang="pl-PL"/>
        </a:p>
      </dgm:t>
    </dgm:pt>
    <dgm:pt modelId="{E12492C5-4E41-4ADE-BF31-28669B25FC32}" type="pres">
      <dgm:prSet presAssocID="{7C8AB877-A6D6-4294-A540-D538170720A1}" presName="Name0" presStyleCnt="0">
        <dgm:presLayoutVars>
          <dgm:chMax val="7"/>
          <dgm:resizeHandles val="exact"/>
        </dgm:presLayoutVars>
      </dgm:prSet>
      <dgm:spPr/>
    </dgm:pt>
    <dgm:pt modelId="{DD303350-8417-4C55-B2C1-76B483B1233B}" type="pres">
      <dgm:prSet presAssocID="{7C8AB877-A6D6-4294-A540-D538170720A1}" presName="comp1" presStyleCnt="0"/>
      <dgm:spPr/>
    </dgm:pt>
    <dgm:pt modelId="{BE95A1C1-20A5-40AB-A7D5-7206D1969DF3}" type="pres">
      <dgm:prSet presAssocID="{7C8AB877-A6D6-4294-A540-D538170720A1}" presName="circle1" presStyleLbl="node1" presStyleIdx="0" presStyleCnt="2"/>
      <dgm:spPr/>
    </dgm:pt>
    <dgm:pt modelId="{6F119B8E-B3DD-46C7-9C93-244AFAE5C459}" type="pres">
      <dgm:prSet presAssocID="{7C8AB877-A6D6-4294-A540-D538170720A1}" presName="c1text" presStyleLbl="node1" presStyleIdx="0" presStyleCnt="2">
        <dgm:presLayoutVars>
          <dgm:bulletEnabled val="1"/>
        </dgm:presLayoutVars>
      </dgm:prSet>
      <dgm:spPr/>
    </dgm:pt>
    <dgm:pt modelId="{30D4B749-5781-4625-A060-9D4D703D4F99}" type="pres">
      <dgm:prSet presAssocID="{7C8AB877-A6D6-4294-A540-D538170720A1}" presName="comp2" presStyleCnt="0"/>
      <dgm:spPr/>
    </dgm:pt>
    <dgm:pt modelId="{CC5C561E-C0ED-40B6-B3F1-C61DF71FD3FF}" type="pres">
      <dgm:prSet presAssocID="{7C8AB877-A6D6-4294-A540-D538170720A1}" presName="circle2" presStyleLbl="node1" presStyleIdx="1" presStyleCnt="2"/>
      <dgm:spPr/>
    </dgm:pt>
    <dgm:pt modelId="{22313803-F9EC-4A05-BD3B-5FA4777FCCF9}" type="pres">
      <dgm:prSet presAssocID="{7C8AB877-A6D6-4294-A540-D538170720A1}" presName="c2text" presStyleLbl="node1" presStyleIdx="1" presStyleCnt="2">
        <dgm:presLayoutVars>
          <dgm:bulletEnabled val="1"/>
        </dgm:presLayoutVars>
      </dgm:prSet>
      <dgm:spPr/>
    </dgm:pt>
  </dgm:ptLst>
  <dgm:cxnLst>
    <dgm:cxn modelId="{AE434073-AB3D-4D00-A465-4AB24ECF3C1F}" type="presOf" srcId="{C51DEA61-2F8B-4AB8-8B5D-81C891A4CA30}" destId="{CC5C561E-C0ED-40B6-B3F1-C61DF71FD3FF}" srcOrd="0" destOrd="0" presId="urn:microsoft.com/office/officeart/2005/8/layout/venn2"/>
    <dgm:cxn modelId="{CBA1957E-6186-4F0C-B3DE-FDBFD6949827}" srcId="{7C8AB877-A6D6-4294-A540-D538170720A1}" destId="{C51DEA61-2F8B-4AB8-8B5D-81C891A4CA30}" srcOrd="1" destOrd="0" parTransId="{BBD10295-E91B-4127-AECA-354A8C0E51A7}" sibTransId="{C99D6600-8AC1-492F-B7EC-A28E483887CE}"/>
    <dgm:cxn modelId="{5371DC94-361B-4872-998C-851F09C62C97}" type="presOf" srcId="{DB7627AB-1345-407D-857B-C7CA3D3A143D}" destId="{BE95A1C1-20A5-40AB-A7D5-7206D1969DF3}" srcOrd="0" destOrd="0" presId="urn:microsoft.com/office/officeart/2005/8/layout/venn2"/>
    <dgm:cxn modelId="{22D01D9F-3427-4B1D-A06D-2AD5AF0D3A62}" type="presOf" srcId="{C51DEA61-2F8B-4AB8-8B5D-81C891A4CA30}" destId="{22313803-F9EC-4A05-BD3B-5FA4777FCCF9}" srcOrd="1" destOrd="0" presId="urn:microsoft.com/office/officeart/2005/8/layout/venn2"/>
    <dgm:cxn modelId="{57FE6BA6-9FD9-4004-8934-4090FCE885BA}" srcId="{7C8AB877-A6D6-4294-A540-D538170720A1}" destId="{DB7627AB-1345-407D-857B-C7CA3D3A143D}" srcOrd="0" destOrd="0" parTransId="{49F8EA3A-8E1A-4F5E-BFB4-53ED9734AD3B}" sibTransId="{6019FE5C-8BD4-4E3F-855D-A245ECADAB63}"/>
    <dgm:cxn modelId="{0D8619D0-03BF-44C2-B7E6-097A39FB0325}" type="presOf" srcId="{DB7627AB-1345-407D-857B-C7CA3D3A143D}" destId="{6F119B8E-B3DD-46C7-9C93-244AFAE5C459}" srcOrd="1" destOrd="0" presId="urn:microsoft.com/office/officeart/2005/8/layout/venn2"/>
    <dgm:cxn modelId="{022EB4F6-D4FC-4841-9787-997F1AAE2A63}" type="presOf" srcId="{7C8AB877-A6D6-4294-A540-D538170720A1}" destId="{E12492C5-4E41-4ADE-BF31-28669B25FC32}" srcOrd="0" destOrd="0" presId="urn:microsoft.com/office/officeart/2005/8/layout/venn2"/>
    <dgm:cxn modelId="{11A50F0F-8AB5-412E-9E48-0B4FCA36B126}" type="presParOf" srcId="{E12492C5-4E41-4ADE-BF31-28669B25FC32}" destId="{DD303350-8417-4C55-B2C1-76B483B1233B}" srcOrd="0" destOrd="0" presId="urn:microsoft.com/office/officeart/2005/8/layout/venn2"/>
    <dgm:cxn modelId="{5FBCA225-CC21-404B-9FEF-7D928F413287}" type="presParOf" srcId="{DD303350-8417-4C55-B2C1-76B483B1233B}" destId="{BE95A1C1-20A5-40AB-A7D5-7206D1969DF3}" srcOrd="0" destOrd="0" presId="urn:microsoft.com/office/officeart/2005/8/layout/venn2"/>
    <dgm:cxn modelId="{08392FFF-C80C-46D9-AB56-CDD3F7E5699A}" type="presParOf" srcId="{DD303350-8417-4C55-B2C1-76B483B1233B}" destId="{6F119B8E-B3DD-46C7-9C93-244AFAE5C459}" srcOrd="1" destOrd="0" presId="urn:microsoft.com/office/officeart/2005/8/layout/venn2"/>
    <dgm:cxn modelId="{444056D9-26CD-4939-BF8E-8A36F82FFD6C}" type="presParOf" srcId="{E12492C5-4E41-4ADE-BF31-28669B25FC32}" destId="{30D4B749-5781-4625-A060-9D4D703D4F99}" srcOrd="1" destOrd="0" presId="urn:microsoft.com/office/officeart/2005/8/layout/venn2"/>
    <dgm:cxn modelId="{19571D0E-F4E2-49A2-A715-EFF12C4AC289}" type="presParOf" srcId="{30D4B749-5781-4625-A060-9D4D703D4F99}" destId="{CC5C561E-C0ED-40B6-B3F1-C61DF71FD3FF}" srcOrd="0" destOrd="0" presId="urn:microsoft.com/office/officeart/2005/8/layout/venn2"/>
    <dgm:cxn modelId="{270BB46E-C1AF-4E2A-8AF6-8B7B53359195}" type="presParOf" srcId="{30D4B749-5781-4625-A060-9D4D703D4F99}" destId="{22313803-F9EC-4A05-BD3B-5FA4777FCCF9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95A1C1-20A5-40AB-A7D5-7206D1969DF3}">
      <dsp:nvSpPr>
        <dsp:cNvPr id="0" name=""/>
        <dsp:cNvSpPr/>
      </dsp:nvSpPr>
      <dsp:spPr>
        <a:xfrm>
          <a:off x="850038" y="0"/>
          <a:ext cx="3400152" cy="34001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/>
            <a:t>Nadzór</a:t>
          </a:r>
        </a:p>
      </dsp:txBody>
      <dsp:txXfrm>
        <a:off x="1657574" y="255011"/>
        <a:ext cx="1785079" cy="578025"/>
      </dsp:txXfrm>
    </dsp:sp>
    <dsp:sp modelId="{CC5C561E-C0ED-40B6-B3F1-C61DF71FD3FF}">
      <dsp:nvSpPr>
        <dsp:cNvPr id="0" name=""/>
        <dsp:cNvSpPr/>
      </dsp:nvSpPr>
      <dsp:spPr>
        <a:xfrm>
          <a:off x="1275056" y="850037"/>
          <a:ext cx="2550114" cy="25501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Kontrola</a:t>
          </a:r>
        </a:p>
      </dsp:txBody>
      <dsp:txXfrm>
        <a:off x="1648512" y="1487566"/>
        <a:ext cx="1803202" cy="12750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70AD96-5C15-45E0-AC14-D7DE3C8F95A9}" type="datetimeFigureOut">
              <a:rPr lang="pl-PL" smtClean="0"/>
              <a:pPr/>
              <a:t>22.04.2018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40C66-1655-432B-82D1-638946FF900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22.04.2018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22.04.2018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22.04.2018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22.04.2018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22.04.2018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22.04.2018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22.04.2018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22.04.2018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22.04.2018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22.04.2018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22.04.2018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F58BC-214E-4D13-8109-84DD4E42E8D9}" type="datetimeFigureOut">
              <a:rPr lang="pl-PL" smtClean="0"/>
              <a:pPr/>
              <a:t>22.04.2018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chemeClr val="tx2">
                    <a:lumMod val="50000"/>
                  </a:schemeClr>
                </a:solidFill>
              </a:rPr>
              <a:t>PRAWO KONSTYTUCYJNE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Ćwiczenia 10</a:t>
            </a:r>
          </a:p>
        </p:txBody>
      </p:sp>
      <p:cxnSp>
        <p:nvCxnSpPr>
          <p:cNvPr id="5" name="Łącznik prosty 4"/>
          <p:cNvCxnSpPr/>
          <p:nvPr/>
        </p:nvCxnSpPr>
        <p:spPr>
          <a:xfrm>
            <a:off x="431540" y="3717032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NAJWYŻSZA IZBA KONTROLI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772816"/>
            <a:ext cx="82089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dirty="0"/>
              <a:t>Zakres podmiotowy kontroli NIK:</a:t>
            </a:r>
          </a:p>
          <a:p>
            <a:pPr marL="457200" indent="-457200" algn="just">
              <a:lnSpc>
                <a:spcPct val="150000"/>
              </a:lnSpc>
              <a:buAutoNum type="alphaLcParenR"/>
            </a:pPr>
            <a:r>
              <a:rPr lang="pl-PL" sz="2000" dirty="0"/>
              <a:t>organy administracji rządowej, Narodowy Bank Polski, państwowe osoby prawne i inne państwowe jednostki organizacyjne</a:t>
            </a:r>
          </a:p>
          <a:p>
            <a:pPr marL="457200" indent="-457200" algn="just">
              <a:lnSpc>
                <a:spcPct val="150000"/>
              </a:lnSpc>
              <a:buAutoNum type="alphaLcParenR"/>
            </a:pPr>
            <a:r>
              <a:rPr lang="pl-PL" sz="2000" dirty="0"/>
              <a:t>organy samorządu terytorialnego, komunalne osoby prawne i inne komunalne jednostki organizacyjne</a:t>
            </a:r>
          </a:p>
          <a:p>
            <a:pPr marL="457200" indent="-457200" algn="just">
              <a:lnSpc>
                <a:spcPct val="150000"/>
              </a:lnSpc>
              <a:buAutoNum type="alphaLcParenR"/>
            </a:pPr>
            <a:r>
              <a:rPr lang="pl-PL" sz="2000" dirty="0"/>
              <a:t>inne jednostki organizacyjne i podmioty gospodarcze w zakresie, w jakim wykorzystują one majątek lub środki państwowe lub komunalne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NAJWYŻSZA IZBA KONTROLI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772816"/>
            <a:ext cx="82089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dirty="0"/>
              <a:t>Kryteria kontroli NIK:</a:t>
            </a:r>
          </a:p>
          <a:p>
            <a:pPr marL="457200" indent="-457200" algn="just">
              <a:lnSpc>
                <a:spcPct val="150000"/>
              </a:lnSpc>
              <a:buAutoNum type="alphaLcParenR"/>
            </a:pPr>
            <a:r>
              <a:rPr lang="pl-PL" sz="2000" dirty="0"/>
              <a:t>legalność</a:t>
            </a:r>
          </a:p>
          <a:p>
            <a:pPr marL="457200" indent="-457200" algn="just">
              <a:lnSpc>
                <a:spcPct val="150000"/>
              </a:lnSpc>
              <a:buAutoNum type="alphaLcParenR"/>
            </a:pPr>
            <a:r>
              <a:rPr lang="pl-PL" sz="2000" dirty="0"/>
              <a:t>gospodarność</a:t>
            </a:r>
          </a:p>
          <a:p>
            <a:pPr marL="457200" indent="-457200" algn="just">
              <a:lnSpc>
                <a:spcPct val="150000"/>
              </a:lnSpc>
              <a:buAutoNum type="alphaLcParenR"/>
            </a:pPr>
            <a:r>
              <a:rPr lang="pl-PL" sz="2000" dirty="0"/>
              <a:t>celowość</a:t>
            </a:r>
          </a:p>
          <a:p>
            <a:pPr marL="457200" indent="-457200" algn="just">
              <a:lnSpc>
                <a:spcPct val="150000"/>
              </a:lnSpc>
              <a:buAutoNum type="alphaLcParenR"/>
            </a:pPr>
            <a:r>
              <a:rPr lang="pl-PL" sz="2000" dirty="0"/>
              <a:t>rzetelność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NAJWYŻSZA IZBA KONTROLI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772816"/>
            <a:ext cx="8208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dirty="0"/>
              <a:t>Podmioty inicjujące kontrolę NIK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własna inicjatywa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Sejm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organy Sejmu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Prezydent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Premier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NAJWYŻSZA IZBA KONTROLI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251520" y="1412776"/>
            <a:ext cx="856895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Postępowanie kontrolne</a:t>
            </a:r>
          </a:p>
          <a:p>
            <a:pPr algn="just"/>
            <a:endParaRPr lang="pl-PL" dirty="0"/>
          </a:p>
          <a:p>
            <a:pPr algn="just"/>
            <a:r>
              <a:rPr lang="pl-PL" sz="1600" b="1" dirty="0"/>
              <a:t>Art. 29 ustawy o Najwyższej Izbie Kontroli</a:t>
            </a:r>
          </a:p>
          <a:p>
            <a:pPr algn="just"/>
            <a:r>
              <a:rPr lang="pl-PL" sz="1600" dirty="0"/>
              <a:t>2. Upoważnieni przedstawiciele Najwyższej Izby Kontroli mają prawo do:</a:t>
            </a:r>
          </a:p>
          <a:p>
            <a:pPr algn="just"/>
            <a:r>
              <a:rPr lang="pl-PL" sz="1600" dirty="0"/>
              <a:t>a) swobodnego wstępu do obiektów i pomieszczeń jednostek kontrolowanych,</a:t>
            </a:r>
            <a:br>
              <a:rPr lang="pl-PL" sz="1600" dirty="0"/>
            </a:br>
            <a:r>
              <a:rPr lang="pl-PL" sz="1600" dirty="0"/>
              <a:t>b) wglądu do wszelkich dokumentów związanych z działalnością jednostek kontrolowanych, pobierania oraz zabezpieczania dokumentów i innych materiałów dowodowych(…) </a:t>
            </a:r>
            <a:br>
              <a:rPr lang="pl-PL" sz="1600" dirty="0"/>
            </a:br>
            <a:r>
              <a:rPr lang="pl-PL" sz="1600" dirty="0"/>
              <a:t>c) przeprowadzania oględzin obiektów, składników majątkowych i przebiegu określonych czynności,</a:t>
            </a:r>
            <a:br>
              <a:rPr lang="pl-PL" sz="1600" dirty="0"/>
            </a:br>
            <a:r>
              <a:rPr lang="pl-PL" sz="1600" dirty="0"/>
              <a:t>d) wzywania i przesłuchiwania świadków,</a:t>
            </a:r>
          </a:p>
          <a:p>
            <a:pPr algn="just"/>
            <a:r>
              <a:rPr lang="pl-PL" sz="1600" dirty="0"/>
              <a:t>e) żądania udzielenia wyjaśnień przez osoby, które wykonują lub wykonywały pracę na podstawie stosunku pracy lub innej umowy w jednostkach kontrolowanych,</a:t>
            </a:r>
            <a:br>
              <a:rPr lang="pl-PL" sz="1600" dirty="0"/>
            </a:br>
            <a:r>
              <a:rPr lang="pl-PL" sz="1600" dirty="0"/>
              <a:t>f) zasięgania w związku z przygotowywaną lub przeprowadzaną kontrolą informacji oraz żądania dokumentów od jednostek niekontrolowanych, a także żądania wyjaśnień od pracowników (…)</a:t>
            </a:r>
            <a:br>
              <a:rPr lang="pl-PL" sz="1600" dirty="0"/>
            </a:br>
            <a:r>
              <a:rPr lang="pl-PL" sz="1600" dirty="0"/>
              <a:t>g) korzystania z pomocy biegłych i specjalistów,</a:t>
            </a:r>
          </a:p>
          <a:p>
            <a:pPr algn="just"/>
            <a:r>
              <a:rPr lang="pl-PL" sz="1600" dirty="0"/>
              <a:t>h) zwoływania narad w związku z przeprowadzaną kontrolą,</a:t>
            </a:r>
            <a:br>
              <a:rPr lang="pl-PL" sz="1600" dirty="0"/>
            </a:br>
            <a:r>
              <a:rPr lang="pl-PL" sz="1600" dirty="0"/>
              <a:t>i) przetwarzania danych osobowych, z wyjątkiem danych ujawniających poglądy polityczne, przekonania religijne lub filozoficzne, jak również danych o kodzie genetycznym, nałogach lub życiu seksualnym.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KRAJOWA RADA RADIOFONII I TELEWIZJI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772816"/>
            <a:ext cx="8208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Art. 213.</a:t>
            </a:r>
          </a:p>
          <a:p>
            <a:pPr algn="just"/>
            <a:r>
              <a:rPr lang="pl-PL" sz="2000" dirty="0"/>
              <a:t>1. Krajowa Rada Radiofonii i Telewizji stoi na straży wolności słowa, prawa do informacji oraz interesu publicznego w radiofonii i telewizji.</a:t>
            </a:r>
          </a:p>
          <a:p>
            <a:pPr algn="just"/>
            <a:endParaRPr lang="pl-PL" sz="2000" dirty="0"/>
          </a:p>
          <a:p>
            <a:pPr algn="just"/>
            <a:endParaRPr lang="pl-PL" sz="2000" dirty="0"/>
          </a:p>
          <a:p>
            <a:pPr algn="just"/>
            <a:r>
              <a:rPr lang="pl-PL" sz="2000" b="1" dirty="0"/>
              <a:t>Art. 6. ustawy szczególnej</a:t>
            </a:r>
          </a:p>
          <a:p>
            <a:pPr algn="just"/>
            <a:r>
              <a:rPr lang="pl-PL" sz="2000" dirty="0"/>
              <a:t>1. Krajowa Rada stoi na straży wolności słowa w radiu i telewizji, samodzielności dostawców usług medialnych i interesów odbiorców oraz zapewnia otwarty i pluralistyczny charakter radiofonii i telewizji.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KRAJOWA RADA RADIOFONII I TELEWIZJI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772816"/>
            <a:ext cx="82089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Skład KRRiT</a:t>
            </a:r>
          </a:p>
          <a:p>
            <a:pPr algn="just"/>
            <a:endParaRPr lang="pl-PL" sz="2000" b="1" dirty="0"/>
          </a:p>
          <a:p>
            <a:pPr algn="just"/>
            <a:r>
              <a:rPr lang="pl-PL" sz="2000" b="1" dirty="0"/>
              <a:t>Art. 214.</a:t>
            </a:r>
          </a:p>
          <a:p>
            <a:pPr algn="just"/>
            <a:r>
              <a:rPr lang="pl-PL" sz="2000" dirty="0"/>
              <a:t>1. Członkowie Krajowej Rady Radiofonii i Telewizji są powoływani przez Sejm, Senat i Prezydenta Rzeczypospolitej.</a:t>
            </a:r>
          </a:p>
          <a:p>
            <a:pPr algn="just"/>
            <a:r>
              <a:rPr lang="pl-PL" sz="2000" dirty="0"/>
              <a:t>2. Członek Krajowej Rady Radiofonii i Telewizji nie może należeć do partii politycznej, związku zawodowego ani prowadzić działalności publicznej nie dającej się pogodzić z godnością pełnionej funkcji.</a:t>
            </a:r>
            <a:endParaRPr lang="pl-PL" sz="2000" b="1" dirty="0"/>
          </a:p>
        </p:txBody>
      </p:sp>
      <p:sp>
        <p:nvSpPr>
          <p:cNvPr id="6" name="pole tekstowe 5"/>
          <p:cNvSpPr txBox="1"/>
          <p:nvPr/>
        </p:nvSpPr>
        <p:spPr>
          <a:xfrm>
            <a:off x="467544" y="4581128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Art. 7 ustawy szczególnej</a:t>
            </a:r>
          </a:p>
          <a:p>
            <a:pPr algn="just"/>
            <a:r>
              <a:rPr lang="pl-PL" sz="2000" dirty="0"/>
              <a:t>1. W skład Krajowej Rady wchodzi pięciu członków powoływanych: 2 przez Sejm, 1 przez Senat i 2 przez Prezydenta, spośród osób wyróżniających się wiedzą i doświadczeniem w zakresie środków społecznego przekazu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KRAJOWA RADA RADIOFONII I TELEWIZJI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772816"/>
            <a:ext cx="82089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KRRiT jako regulator rynku mediów elektronicznych</a:t>
            </a:r>
          </a:p>
          <a:p>
            <a:pPr algn="just"/>
            <a:endParaRPr lang="pl-PL" sz="2000" dirty="0"/>
          </a:p>
          <a:p>
            <a:pPr algn="just">
              <a:buFont typeface="Arial" pitchFamily="34" charset="0"/>
              <a:buChar char="•"/>
            </a:pPr>
            <a:r>
              <a:rPr lang="pl-PL" sz="2000" dirty="0"/>
              <a:t> projektowanie w porozumieniu z Prezesem Rady Ministrów kierunków polityki państwa w dziedzinie radiofonii i telewizji;</a:t>
            </a:r>
          </a:p>
          <a:p>
            <a:pPr algn="just">
              <a:buFont typeface="Arial" pitchFamily="34" charset="0"/>
              <a:buChar char="•"/>
            </a:pPr>
            <a:r>
              <a:rPr lang="pl-PL" sz="2000" dirty="0"/>
              <a:t> określanie warunków prowadzenia działalności przez dostawców usług medialnych</a:t>
            </a:r>
          </a:p>
          <a:p>
            <a:pPr algn="just">
              <a:buFont typeface="Arial" pitchFamily="34" charset="0"/>
              <a:buChar char="•"/>
            </a:pPr>
            <a:r>
              <a:rPr lang="pl-PL" sz="2000" dirty="0"/>
              <a:t> podejmowanie rozstrzygnięć w sprawach koncesji na rozpowszechnianie programów, wpisu do rejestru programów oraz prowadzenie tego rejestru;</a:t>
            </a:r>
            <a:endParaRPr lang="pl-PL" sz="20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KRAJOWA RADA RADIOFONII I TELEWIZJI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772816"/>
            <a:ext cx="820891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Skład KRRiT – odpowiedzialność polityczna</a:t>
            </a:r>
          </a:p>
          <a:p>
            <a:pPr algn="just"/>
            <a:endParaRPr lang="pl-PL" sz="2000" b="1" dirty="0"/>
          </a:p>
          <a:p>
            <a:pPr algn="just"/>
            <a:r>
              <a:rPr lang="pl-PL" sz="2000" b="1" dirty="0"/>
              <a:t>Art. 12. ustawy szczególnej</a:t>
            </a:r>
          </a:p>
          <a:p>
            <a:pPr algn="just"/>
            <a:r>
              <a:rPr lang="pl-PL" sz="2000" dirty="0"/>
              <a:t>1. Krajowa Rada przedstawia corocznie do końca marca Sejmowi, Senatowi i Prezydentowi sprawozdanie ze swej działalności za rok poprzedzający oraz informację o podstawowych problemach radiofonii i telewizji</a:t>
            </a:r>
          </a:p>
          <a:p>
            <a:pPr algn="just"/>
            <a:r>
              <a:rPr lang="pl-PL" sz="2000" dirty="0"/>
              <a:t>3. Sejm i Senat uchwałami przyjmują lub odrzucają sprawozdanie, o którym mowa w ust. 1. (…)</a:t>
            </a:r>
          </a:p>
          <a:p>
            <a:pPr algn="just"/>
            <a:r>
              <a:rPr lang="pl-PL" sz="2000" dirty="0"/>
              <a:t>4. W wypadku odrzucenia sprawozdania przez Sejm i Senat kadencja wszystkich członków Krajowej Rady wygasa w ciągu 14 dni, liczonych od dnia ostatniej uchwały, z zastrzeżeniem ust. 5. </a:t>
            </a:r>
          </a:p>
          <a:p>
            <a:pPr algn="just"/>
            <a:r>
              <a:rPr lang="pl-PL" sz="2000" dirty="0"/>
              <a:t>5. Wygaśnięcie kadencji Krajowej Rady nie następuje, jeżeli nie zostanie potwierdzone przez Prezydenta Rzeczypospolitej Polskiej.</a:t>
            </a:r>
            <a:endParaRPr lang="pl-PL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KRAJOWA RADA RADIOFONII I TELEWIZJI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772816"/>
            <a:ext cx="82089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Przykłady rozporządzeń KRRiT:</a:t>
            </a:r>
          </a:p>
          <a:p>
            <a:pPr algn="just"/>
            <a:endParaRPr lang="pl-PL" sz="2000" b="1" dirty="0"/>
          </a:p>
          <a:p>
            <a:pPr algn="just">
              <a:buFont typeface="Arial" pitchFamily="34" charset="0"/>
              <a:buChar char="•"/>
            </a:pPr>
            <a:r>
              <a:rPr lang="pl-PL" sz="2000" dirty="0"/>
              <a:t> w sprawie wysokości opłat abonamentowych za używanie odbiorników radiofonicznych i telewizyjnych </a:t>
            </a:r>
          </a:p>
          <a:p>
            <a:pPr algn="just">
              <a:buFont typeface="Arial" pitchFamily="34" charset="0"/>
              <a:buChar char="•"/>
            </a:pPr>
            <a:r>
              <a:rPr lang="pl-PL" sz="2000" dirty="0"/>
              <a:t> w sprawie niższego udziału w programie telewizyjnym audycji wytworzonych pierwotnie w języku polskim i audycji europejskich oraz w programie radiowym utworów słowno-muzycznych wykonywanych w języku polskim</a:t>
            </a:r>
          </a:p>
          <a:p>
            <a:pPr algn="just">
              <a:buFont typeface="Arial" pitchFamily="34" charset="0"/>
              <a:buChar char="•"/>
            </a:pPr>
            <a:r>
              <a:rPr lang="pl-PL" sz="2000" dirty="0"/>
              <a:t> w sprawie szczegółowych warunków lokowania produktów</a:t>
            </a:r>
          </a:p>
          <a:p>
            <a:pPr algn="just">
              <a:buFont typeface="Arial" pitchFamily="34" charset="0"/>
              <a:buChar char="•"/>
            </a:pPr>
            <a:r>
              <a:rPr lang="pl-PL" sz="2000" dirty="0"/>
              <a:t> w sprawie sposobu prowadzenia w programach radiowych i telewizyjnych działalności reklamowej i </a:t>
            </a:r>
            <a:r>
              <a:rPr lang="pl-PL" sz="2000" dirty="0" err="1"/>
              <a:t>telesprzedaży</a:t>
            </a:r>
            <a:endParaRPr lang="pl-PL" sz="2000" dirty="0"/>
          </a:p>
          <a:p>
            <a:pPr algn="just">
              <a:buFont typeface="Arial" pitchFamily="34" charset="0"/>
              <a:buChar char="•"/>
            </a:pPr>
            <a:r>
              <a:rPr lang="pl-PL" sz="2000" dirty="0"/>
              <a:t> w sprawie szczegółowych zasad ochrony małoletnich w audiowizualnych usługach medialnych na żądanie</a:t>
            </a:r>
            <a:endParaRPr lang="pl-PL" sz="20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FINANSE PUBLICZNE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772816"/>
            <a:ext cx="820891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l-PL" sz="2000" dirty="0"/>
          </a:p>
          <a:p>
            <a:pPr algn="just"/>
            <a:r>
              <a:rPr lang="pl-PL" sz="2000" dirty="0"/>
              <a:t>Rozdział X poświęcony tematyce finansów publicznych. </a:t>
            </a:r>
          </a:p>
          <a:p>
            <a:pPr algn="just"/>
            <a:endParaRPr lang="pl-PL" sz="2000" dirty="0"/>
          </a:p>
          <a:p>
            <a:pPr algn="just">
              <a:lnSpc>
                <a:spcPct val="150000"/>
              </a:lnSpc>
            </a:pPr>
            <a:r>
              <a:rPr lang="pl-PL" sz="2000" dirty="0"/>
              <a:t>Mocno akcentowana zasada wyłączności ustawy. Forma ustawy została zastrzeżona m.in. dla regulacji dotyczącej: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ustanawiania monopoli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zaciągania pożyczek przez państwo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nakładanie podatków i innych danin publicznych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611560" y="1628800"/>
            <a:ext cx="8208912" cy="2814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pl-PL" sz="2000" b="1" dirty="0"/>
              <a:t>Organy kontroli państwowej, finanse publiczne oraz samorząd terytorialny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lphaLcParenR"/>
            </a:pPr>
            <a:r>
              <a:rPr lang="pl-PL" sz="2000" dirty="0"/>
              <a:t>Najwyższa Izba Kontroli 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lphaLcParenR"/>
            </a:pPr>
            <a:r>
              <a:rPr lang="pl-PL" sz="2000" dirty="0"/>
              <a:t>Krajowa Rada Radiofonii i Telewizji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</a:pPr>
            <a:r>
              <a:rPr lang="pl-PL" sz="2000" dirty="0"/>
              <a:t>Budżet, Narodowy Bank Polski – zagadnienia podstawowe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</a:pPr>
            <a:r>
              <a:rPr lang="pl-PL" sz="2000" dirty="0"/>
              <a:t>Pojęcie i istota samorządu terytorialnego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</a:pPr>
            <a:r>
              <a:rPr lang="pl-PL" sz="2000" dirty="0"/>
              <a:t>Organy samorządu terytorialnego i ich kompetencje</a:t>
            </a:r>
            <a:endParaRPr lang="pl-PL" sz="2000" kern="50" dirty="0">
              <a:latin typeface="+mj-lt"/>
              <a:ea typeface="SimSun"/>
              <a:cs typeface="Mangal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FINANSE PUBLICZNE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772816"/>
            <a:ext cx="82089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Konstytucyjny próg ostrożnościowy</a:t>
            </a:r>
          </a:p>
          <a:p>
            <a:pPr algn="just"/>
            <a:endParaRPr lang="pl-PL" sz="2000" b="1" dirty="0"/>
          </a:p>
          <a:p>
            <a:pPr algn="just">
              <a:lnSpc>
                <a:spcPct val="150000"/>
              </a:lnSpc>
            </a:pPr>
            <a:r>
              <a:rPr lang="pl-PL" sz="2000" b="1" dirty="0"/>
              <a:t>Art.  216 ust. 5</a:t>
            </a:r>
          </a:p>
          <a:p>
            <a:pPr algn="just">
              <a:lnSpc>
                <a:spcPct val="150000"/>
              </a:lnSpc>
            </a:pPr>
            <a:r>
              <a:rPr lang="pl-PL" sz="2000" dirty="0"/>
              <a:t>„Nie wolno zaciągać pożyczek lub udzielać gwarancji i poręczeń finansowych, w następstwie których państwowy dług publiczny przekroczy </a:t>
            </a:r>
            <a:r>
              <a:rPr lang="pl-PL" sz="2000" u="sng" dirty="0"/>
              <a:t>3/5 wartości rocznego produktu krajowego brutto</a:t>
            </a:r>
            <a:r>
              <a:rPr lang="pl-PL" sz="2000" dirty="0"/>
              <a:t>. Sposób obliczania wartości rocznego produktu krajowego brutto oraz państwowego długu publicznego określa ustawa.”</a:t>
            </a:r>
          </a:p>
          <a:p>
            <a:pPr algn="just"/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5331502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NARODOWY BANK POLSKI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772816"/>
            <a:ext cx="820891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Art. 227.</a:t>
            </a:r>
          </a:p>
          <a:p>
            <a:pPr algn="just">
              <a:lnSpc>
                <a:spcPct val="150000"/>
              </a:lnSpc>
            </a:pPr>
            <a:r>
              <a:rPr lang="pl-PL" sz="2000" dirty="0"/>
              <a:t>1. Centralnym bankiem państwa jest Narodowy Bank Polski. Przysługuje mu wyłączne prawo emisji pieniądza oraz ustalania i realizowania polityki pieniężnej. Narodowy Bank Polski odpowiada za wartość polskiego pieniądza.</a:t>
            </a:r>
          </a:p>
          <a:p>
            <a:pPr algn="just">
              <a:lnSpc>
                <a:spcPct val="150000"/>
              </a:lnSpc>
            </a:pPr>
            <a:endParaRPr lang="pl-PL" sz="2000" dirty="0"/>
          </a:p>
          <a:p>
            <a:pPr algn="just">
              <a:lnSpc>
                <a:spcPct val="150000"/>
              </a:lnSpc>
            </a:pPr>
            <a:r>
              <a:rPr lang="pl-PL" sz="2000" b="1" dirty="0"/>
              <a:t>Art. 3. ustawy szczególnej</a:t>
            </a:r>
          </a:p>
          <a:p>
            <a:pPr algn="just">
              <a:lnSpc>
                <a:spcPct val="150000"/>
              </a:lnSpc>
            </a:pPr>
            <a:r>
              <a:rPr lang="pl-PL" sz="2000" dirty="0"/>
              <a:t>1. Podstawowym celem działalności NBP jest utrzymanie stabilnego poziomu cen, przy jednoczesnym wspieraniu polityki gospodarczej Rządu, o ile nie ogranicza to podstawowego celu NBP.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NARODOWY BANK POLSKI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772816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200" b="1" dirty="0"/>
              <a:t>Organy NBP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Prezes 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Rada Polityki Pieniężnej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Zarząd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NARODOWY BANK POLSKI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772816"/>
            <a:ext cx="820891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Pozycja ustrojowa</a:t>
            </a:r>
          </a:p>
          <a:p>
            <a:pPr algn="just">
              <a:lnSpc>
                <a:spcPct val="150000"/>
              </a:lnSpc>
            </a:pPr>
            <a:endParaRPr lang="pl-PL" sz="2000" dirty="0"/>
          </a:p>
          <a:p>
            <a:pPr algn="just">
              <a:lnSpc>
                <a:spcPct val="150000"/>
              </a:lnSpc>
            </a:pPr>
            <a:r>
              <a:rPr lang="pl-PL" sz="2000" dirty="0"/>
              <a:t>„</a:t>
            </a:r>
            <a:r>
              <a:rPr lang="pl-PL" sz="2000" i="1" dirty="0"/>
              <a:t>Specyficzna pozycja ustrojowa NBP jako centralnego banku państwa polega </a:t>
            </a:r>
            <a:br>
              <a:rPr lang="pl-PL" sz="2000" i="1" dirty="0"/>
            </a:br>
            <a:r>
              <a:rPr lang="pl-PL" sz="2000" i="1" dirty="0"/>
              <a:t>z jednej strony na niezależności wobec organów państwowych, z drugiej zaś na „apolityczności” tego banku. Nie jest więc on organem politycznym, któremu z racji określonych zadań przypisane zostały określone kompetencje prawotwórcze; podkreślić trzeba, że kompetencje takie oznaczałyby udział </a:t>
            </a:r>
            <a:br>
              <a:rPr lang="pl-PL" sz="2000" i="1" dirty="0"/>
            </a:br>
            <a:r>
              <a:rPr lang="pl-PL" sz="2000" i="1" dirty="0"/>
              <a:t>w procesie tworzenia prawa, w tym sensie miałyby więc charakter polityczny”</a:t>
            </a:r>
          </a:p>
          <a:p>
            <a:pPr algn="just">
              <a:lnSpc>
                <a:spcPct val="150000"/>
              </a:lnSpc>
            </a:pPr>
            <a:r>
              <a:rPr lang="pl-PL" sz="1600" b="1" dirty="0"/>
              <a:t>Wyrok Trybunału Konstytucyjnego sygn. akt K 25/99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NARODOWY BANK POLSKI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772816"/>
            <a:ext cx="8208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Zadania NBP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wyłączne prawo emitowania znaków pieniężnych Rzeczypospolitej Polskiej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organizowanie rozliczeń pieniężnych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prowadzenie gospodarki rezerwami dewizowymi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prowadzenie działalności dewizowej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prowadzenie bankowej obsługi budżetu państwa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NARODOWY BANK POLSKI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772816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000" b="1" dirty="0"/>
              <a:t>Nadzór nad rynkiem finansowym</a:t>
            </a:r>
          </a:p>
          <a:p>
            <a:pPr algn="ctr">
              <a:lnSpc>
                <a:spcPct val="150000"/>
              </a:lnSpc>
            </a:pPr>
            <a:endParaRPr lang="pl-PL" sz="2000" dirty="0"/>
          </a:p>
          <a:p>
            <a:pPr algn="ctr">
              <a:lnSpc>
                <a:spcPct val="150000"/>
              </a:lnSpc>
            </a:pPr>
            <a:endParaRPr lang="pl-PL" sz="2000" dirty="0"/>
          </a:p>
          <a:p>
            <a:pPr algn="ctr">
              <a:lnSpc>
                <a:spcPct val="150000"/>
              </a:lnSpc>
            </a:pPr>
            <a:r>
              <a:rPr lang="pl-PL" sz="2000" dirty="0"/>
              <a:t>Komisja Nadzoru Finansowego</a:t>
            </a:r>
          </a:p>
        </p:txBody>
      </p:sp>
      <p:cxnSp>
        <p:nvCxnSpPr>
          <p:cNvPr id="7" name="Łącznik prosty ze strzałką 6"/>
          <p:cNvCxnSpPr/>
          <p:nvPr/>
        </p:nvCxnSpPr>
        <p:spPr>
          <a:xfrm>
            <a:off x="4572000" y="2348880"/>
            <a:ext cx="0" cy="72008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tx2">
                    <a:lumMod val="50000"/>
                  </a:schemeClr>
                </a:solidFill>
              </a:rPr>
              <a:t>SAMORZĄD TERYTORIALNY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539552" y="1772816"/>
            <a:ext cx="8064896" cy="1563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200" b="1" dirty="0"/>
              <a:t>Dualizm ustroju władzy lokalnej</a:t>
            </a:r>
          </a:p>
          <a:p>
            <a:pPr marL="457200" indent="-457200" algn="just">
              <a:lnSpc>
                <a:spcPct val="150000"/>
              </a:lnSpc>
              <a:buAutoNum type="alphaLcParenR"/>
            </a:pPr>
            <a:r>
              <a:rPr lang="pl-PL" sz="2200" dirty="0"/>
              <a:t>organy administracji rządowej</a:t>
            </a:r>
          </a:p>
          <a:p>
            <a:pPr marL="457200" indent="-457200" algn="just">
              <a:lnSpc>
                <a:spcPct val="150000"/>
              </a:lnSpc>
              <a:buAutoNum type="alphaLcParenR"/>
            </a:pPr>
            <a:r>
              <a:rPr lang="pl-PL" sz="2200" dirty="0"/>
              <a:t>organy administracji samorządowej</a:t>
            </a:r>
          </a:p>
        </p:txBody>
      </p:sp>
    </p:spTree>
    <p:extLst>
      <p:ext uri="{BB962C8B-B14F-4D97-AF65-F5344CB8AC3E}">
        <p14:creationId xmlns:p14="http://schemas.microsoft.com/office/powerpoint/2010/main" val="135202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tx2">
                    <a:lumMod val="50000"/>
                  </a:schemeClr>
                </a:solidFill>
              </a:rPr>
              <a:t>SAMORZĄD TERYTORIALNY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539552" y="1772816"/>
            <a:ext cx="806489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dirty="0"/>
              <a:t>Samorząd terytorialny – forma sprawowania samorządu. Wydzielenie </a:t>
            </a:r>
            <a:br>
              <a:rPr lang="pl-PL" sz="2000" dirty="0"/>
            </a:br>
            <a:r>
              <a:rPr lang="pl-PL" sz="2000" dirty="0"/>
              <a:t>z zakresu władzy państwowej pewnej dziedziny spraw i powierzenie ich do samodzielnego rozwiązywania grupie, której te sprawy dotyczą. </a:t>
            </a:r>
          </a:p>
          <a:p>
            <a:pPr algn="just">
              <a:lnSpc>
                <a:spcPct val="150000"/>
              </a:lnSpc>
            </a:pPr>
            <a:endParaRPr lang="pl-PL" sz="2000" dirty="0"/>
          </a:p>
          <a:p>
            <a:pPr algn="just">
              <a:lnSpc>
                <a:spcPct val="150000"/>
              </a:lnSpc>
            </a:pPr>
            <a:r>
              <a:rPr lang="pl-PL" sz="2000" dirty="0"/>
              <a:t>Samorząd wydzielony na zasadzie terytorialnej. </a:t>
            </a:r>
          </a:p>
        </p:txBody>
      </p:sp>
    </p:spTree>
    <p:extLst>
      <p:ext uri="{BB962C8B-B14F-4D97-AF65-F5344CB8AC3E}">
        <p14:creationId xmlns:p14="http://schemas.microsoft.com/office/powerpoint/2010/main" val="6449437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tx2">
                    <a:lumMod val="50000"/>
                  </a:schemeClr>
                </a:solidFill>
              </a:rPr>
              <a:t>SAMORZĄD TERYTORIALNY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539552" y="1556792"/>
            <a:ext cx="8064896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Niezależność samorządu</a:t>
            </a:r>
          </a:p>
          <a:p>
            <a:pPr algn="just">
              <a:lnSpc>
                <a:spcPct val="150000"/>
              </a:lnSpc>
            </a:pPr>
            <a:endParaRPr lang="pl-PL" dirty="0"/>
          </a:p>
          <a:p>
            <a:pPr algn="just"/>
            <a:r>
              <a:rPr lang="pl-PL" b="1" dirty="0"/>
              <a:t>Art. 165.</a:t>
            </a:r>
          </a:p>
          <a:p>
            <a:pPr algn="just"/>
            <a:r>
              <a:rPr lang="pl-PL" dirty="0"/>
              <a:t>1. Jednostki samorządu terytorialnego mają osobowość prawną. Przysługują im prawo własności i inne prawa majątkowe.</a:t>
            </a:r>
          </a:p>
          <a:p>
            <a:pPr algn="just"/>
            <a:r>
              <a:rPr lang="pl-PL" dirty="0"/>
              <a:t>2. Samodzielność jednostek samorządu terytorialnego podlega ochronie sądowej.</a:t>
            </a:r>
          </a:p>
          <a:p>
            <a:pPr algn="just"/>
            <a:endParaRPr lang="pl-PL" dirty="0"/>
          </a:p>
          <a:p>
            <a:pPr algn="just"/>
            <a:r>
              <a:rPr lang="pl-PL" b="1" dirty="0"/>
              <a:t>Art. 166.</a:t>
            </a:r>
          </a:p>
          <a:p>
            <a:pPr algn="just"/>
            <a:r>
              <a:rPr lang="pl-PL" dirty="0"/>
              <a:t>1. Zadania publiczne służące zaspokajaniu potrzeb wspólnoty samorządowej są wykonywane przez jednostkę samorządu terytorialnego jako zadania własne.</a:t>
            </a:r>
          </a:p>
          <a:p>
            <a:pPr algn="just"/>
            <a:endParaRPr lang="pl-PL" dirty="0"/>
          </a:p>
          <a:p>
            <a:pPr algn="just"/>
            <a:r>
              <a:rPr lang="pl-PL" b="1" dirty="0"/>
              <a:t>Art. 167.</a:t>
            </a:r>
          </a:p>
          <a:p>
            <a:pPr algn="just"/>
            <a:r>
              <a:rPr lang="pl-PL" dirty="0"/>
              <a:t>1. Jednostkom samorządu terytorialnego zapewnia się udział w dochodach publicznych odpowiednio do przypadających im zadań.</a:t>
            </a:r>
          </a:p>
          <a:p>
            <a:pPr algn="just"/>
            <a:r>
              <a:rPr lang="pl-PL" dirty="0"/>
              <a:t>2. Dochodami jednostek samorządu terytorialnego są ich dochody własne oraz subwencje ogólne i dotacje celowe z budżetu państwa.</a:t>
            </a:r>
          </a:p>
        </p:txBody>
      </p:sp>
    </p:spTree>
    <p:extLst>
      <p:ext uri="{BB962C8B-B14F-4D97-AF65-F5344CB8AC3E}">
        <p14:creationId xmlns:p14="http://schemas.microsoft.com/office/powerpoint/2010/main" val="1161983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tx2">
                    <a:lumMod val="50000"/>
                  </a:schemeClr>
                </a:solidFill>
              </a:rPr>
              <a:t>SAMORZĄD TERYTORIALNY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539552" y="1556792"/>
            <a:ext cx="80648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Struktura samorządu terytorialnego</a:t>
            </a:r>
          </a:p>
          <a:p>
            <a:pPr algn="just">
              <a:lnSpc>
                <a:spcPct val="150000"/>
              </a:lnSpc>
            </a:pPr>
            <a:endParaRPr lang="pl-PL" sz="2000" b="1" dirty="0"/>
          </a:p>
          <a:p>
            <a:pPr algn="just"/>
            <a:r>
              <a:rPr lang="pl-PL" b="1" dirty="0"/>
              <a:t>Art. 164.</a:t>
            </a:r>
          </a:p>
          <a:p>
            <a:pPr algn="just"/>
            <a:r>
              <a:rPr lang="pl-PL" dirty="0"/>
              <a:t>1. Podstawową jednostką samorządu terytorialnego jest gmina.</a:t>
            </a:r>
          </a:p>
          <a:p>
            <a:pPr algn="just"/>
            <a:r>
              <a:rPr lang="pl-PL" dirty="0"/>
              <a:t>2. Inne jednostki samorządu regionalnego albo lokalnego i regionalnego określa ustawa.</a:t>
            </a:r>
          </a:p>
          <a:p>
            <a:pPr algn="just"/>
            <a:endParaRPr lang="pl-PL" dirty="0"/>
          </a:p>
          <a:p>
            <a:pPr algn="just"/>
            <a:r>
              <a:rPr lang="pl-PL" b="1" dirty="0"/>
              <a:t>Ustawy szczególne</a:t>
            </a:r>
          </a:p>
          <a:p>
            <a:pPr algn="just">
              <a:buFont typeface="Arial" pitchFamily="34" charset="0"/>
              <a:buChar char="•"/>
            </a:pPr>
            <a:r>
              <a:rPr lang="pl-PL" b="1" dirty="0"/>
              <a:t> </a:t>
            </a:r>
            <a:r>
              <a:rPr lang="pl-PL" dirty="0"/>
              <a:t>Ustawa z dnia 8 marca 1990 r. o samorządzie  gminnym</a:t>
            </a:r>
          </a:p>
          <a:p>
            <a:pPr algn="just">
              <a:buFont typeface="Arial" pitchFamily="34" charset="0"/>
              <a:buChar char="•"/>
            </a:pPr>
            <a:r>
              <a:rPr lang="pl-PL" dirty="0"/>
              <a:t> Ustawa z dnia 5 czerwca 1998 r. o samorządzie powiatowym</a:t>
            </a:r>
          </a:p>
          <a:p>
            <a:pPr algn="just">
              <a:buFont typeface="Arial" pitchFamily="34" charset="0"/>
              <a:buChar char="•"/>
            </a:pPr>
            <a:r>
              <a:rPr lang="pl-PL" dirty="0"/>
              <a:t> Ustawa z dnia 5 czerwca 1998 r. o samorządzie województwa</a:t>
            </a:r>
            <a:br>
              <a:rPr lang="pl-PL" dirty="0"/>
            </a:br>
            <a:endParaRPr lang="pl-PL" b="1" dirty="0"/>
          </a:p>
          <a:p>
            <a:pPr algn="just"/>
            <a:endParaRPr lang="pl-PL" dirty="0"/>
          </a:p>
          <a:p>
            <a:pPr algn="just">
              <a:lnSpc>
                <a:spcPct val="150000"/>
              </a:lnSpc>
            </a:pP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11945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tx2">
                    <a:lumMod val="50000"/>
                  </a:schemeClr>
                </a:solidFill>
              </a:rPr>
              <a:t>KONTROLA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539552" y="1772816"/>
            <a:ext cx="8064896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dirty="0"/>
              <a:t>Kontrola to rodzaj aktywności, działalności, na którą składa się ustalenie stanu obowiązującego (wzorcowego) oraz stanu faktycznego. Celem kontroli jest odnalezienie relacji pomiędzy tymi dwoma stanami oraz przyczyn ewentualnych rozbieżności.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tx2">
                    <a:lumMod val="50000"/>
                  </a:schemeClr>
                </a:solidFill>
              </a:rPr>
              <a:t>SAMORZĄD TERYTORIALNY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539552" y="1556792"/>
            <a:ext cx="8064896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Struktura samorządu terytorialnego</a:t>
            </a:r>
          </a:p>
          <a:p>
            <a:r>
              <a:rPr lang="pl-PL" sz="2000" dirty="0"/>
              <a:t>(od 1.01.1999 r.)</a:t>
            </a:r>
          </a:p>
          <a:p>
            <a:endParaRPr lang="pl-PL" sz="20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l-PL" sz="2200" dirty="0"/>
              <a:t> gmina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l-PL" sz="2200" dirty="0"/>
              <a:t> powiat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l-PL" sz="2200" dirty="0"/>
              <a:t> województwo</a:t>
            </a:r>
            <a:br>
              <a:rPr lang="pl-PL" sz="2000" dirty="0"/>
            </a:br>
            <a:endParaRPr lang="pl-PL" sz="2000" b="1" dirty="0"/>
          </a:p>
          <a:p>
            <a:pPr algn="just"/>
            <a:endParaRPr lang="pl-PL" sz="2000" dirty="0"/>
          </a:p>
          <a:p>
            <a:pPr algn="just">
              <a:lnSpc>
                <a:spcPct val="150000"/>
              </a:lnSpc>
            </a:pP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12841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tx2">
                    <a:lumMod val="50000"/>
                  </a:schemeClr>
                </a:solidFill>
              </a:rPr>
              <a:t>ORGANY SAMORZĄDU TERYTORIALNEGO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539552" y="1902311"/>
            <a:ext cx="8208912" cy="2968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Art. 169.</a:t>
            </a:r>
          </a:p>
          <a:p>
            <a:pPr algn="just"/>
            <a:endParaRPr lang="pl-PL" sz="2000" b="1" dirty="0"/>
          </a:p>
          <a:p>
            <a:pPr algn="just">
              <a:lnSpc>
                <a:spcPct val="150000"/>
              </a:lnSpc>
            </a:pPr>
            <a:r>
              <a:rPr lang="pl-PL" sz="2000" dirty="0"/>
              <a:t>1. Jednostki samorządu terytorialnego wykonują swoje zadania za pośrednictwem organów </a:t>
            </a:r>
            <a:r>
              <a:rPr lang="pl-PL" sz="2000" u="sng" dirty="0"/>
              <a:t>stanowiących</a:t>
            </a:r>
            <a:r>
              <a:rPr lang="pl-PL" sz="2000" dirty="0"/>
              <a:t> i </a:t>
            </a:r>
            <a:r>
              <a:rPr lang="pl-PL" sz="2000" u="sng" dirty="0"/>
              <a:t>wykonawczych</a:t>
            </a:r>
            <a:r>
              <a:rPr lang="pl-PL" sz="20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pl-PL" sz="2000" dirty="0"/>
              <a:t>2. Wybory do organów stanowiących są powszechne, równe, bezpośrednie </a:t>
            </a:r>
            <a:br>
              <a:rPr lang="pl-PL" sz="2000" dirty="0"/>
            </a:br>
            <a:r>
              <a:rPr lang="pl-PL" sz="2000" dirty="0"/>
              <a:t>i odbywają się w głosowaniu tajnym. Zasady i tryb zgłaszania kandydatów </a:t>
            </a:r>
            <a:br>
              <a:rPr lang="pl-PL" sz="2000" dirty="0"/>
            </a:br>
            <a:r>
              <a:rPr lang="pl-PL" sz="2000" dirty="0"/>
              <a:t>i przeprowadzania wyborów oraz warunki ważności wyborów określa ustawa.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42140245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tx2">
                    <a:lumMod val="50000"/>
                  </a:schemeClr>
                </a:solidFill>
              </a:rPr>
              <a:t>ORGANY SAMORZĄDU TERYTORIALNEGO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539552" y="1556792"/>
            <a:ext cx="82089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GMINA</a:t>
            </a:r>
          </a:p>
          <a:p>
            <a:pPr algn="just"/>
            <a:endParaRPr lang="pl-PL" sz="2000" b="1" dirty="0"/>
          </a:p>
          <a:p>
            <a:pPr algn="just">
              <a:lnSpc>
                <a:spcPct val="150000"/>
              </a:lnSpc>
            </a:pPr>
            <a:r>
              <a:rPr lang="pl-PL" sz="2000" dirty="0"/>
              <a:t>Organ stanowiący – rada gminy</a:t>
            </a:r>
          </a:p>
          <a:p>
            <a:pPr algn="just">
              <a:lnSpc>
                <a:spcPct val="150000"/>
              </a:lnSpc>
            </a:pPr>
            <a:r>
              <a:rPr lang="pl-PL" sz="2000" dirty="0"/>
              <a:t>Organ wykonawczy – wójt, burmistrz, prezydent miasta </a:t>
            </a:r>
          </a:p>
        </p:txBody>
      </p:sp>
    </p:spTree>
    <p:extLst>
      <p:ext uri="{BB962C8B-B14F-4D97-AF65-F5344CB8AC3E}">
        <p14:creationId xmlns:p14="http://schemas.microsoft.com/office/powerpoint/2010/main" val="321918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tx2">
                    <a:lumMod val="50000"/>
                  </a:schemeClr>
                </a:solidFill>
              </a:rPr>
              <a:t>ORGANY SAMORZĄDU TERYTORIALNEGO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539552" y="1556792"/>
            <a:ext cx="82089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POWIAT</a:t>
            </a:r>
          </a:p>
          <a:p>
            <a:pPr algn="just"/>
            <a:endParaRPr lang="pl-PL" sz="2000" b="1" dirty="0"/>
          </a:p>
          <a:p>
            <a:pPr algn="just">
              <a:lnSpc>
                <a:spcPct val="150000"/>
              </a:lnSpc>
            </a:pPr>
            <a:r>
              <a:rPr lang="pl-PL" sz="2000" dirty="0"/>
              <a:t>Organ stanowiący – rada powiatu</a:t>
            </a:r>
          </a:p>
          <a:p>
            <a:pPr algn="just">
              <a:lnSpc>
                <a:spcPct val="150000"/>
              </a:lnSpc>
            </a:pPr>
            <a:r>
              <a:rPr lang="pl-PL" sz="2000" dirty="0"/>
              <a:t>Organ wykonawczy – zarząd powiatu </a:t>
            </a:r>
          </a:p>
        </p:txBody>
      </p:sp>
    </p:spTree>
    <p:extLst>
      <p:ext uri="{BB962C8B-B14F-4D97-AF65-F5344CB8AC3E}">
        <p14:creationId xmlns:p14="http://schemas.microsoft.com/office/powerpoint/2010/main" val="292006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tx2">
                    <a:lumMod val="50000"/>
                  </a:schemeClr>
                </a:solidFill>
              </a:rPr>
              <a:t>ORGANY SAMORZĄDU TERYTORIALNEGO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539552" y="1556792"/>
            <a:ext cx="82089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WOJEWÓDZTWO</a:t>
            </a:r>
          </a:p>
          <a:p>
            <a:pPr algn="just"/>
            <a:endParaRPr lang="pl-PL" sz="2000" b="1" dirty="0"/>
          </a:p>
          <a:p>
            <a:pPr algn="just">
              <a:lnSpc>
                <a:spcPct val="150000"/>
              </a:lnSpc>
            </a:pPr>
            <a:r>
              <a:rPr lang="pl-PL" sz="2000" dirty="0"/>
              <a:t>Organ stanowiący – sejmik województwa</a:t>
            </a:r>
          </a:p>
          <a:p>
            <a:pPr algn="just">
              <a:lnSpc>
                <a:spcPct val="150000"/>
              </a:lnSpc>
            </a:pPr>
            <a:r>
              <a:rPr lang="pl-PL" sz="2000" dirty="0"/>
              <a:t>Organ wykonawczy – zarząd województwa</a:t>
            </a:r>
          </a:p>
        </p:txBody>
      </p:sp>
    </p:spTree>
    <p:extLst>
      <p:ext uri="{BB962C8B-B14F-4D97-AF65-F5344CB8AC3E}">
        <p14:creationId xmlns:p14="http://schemas.microsoft.com/office/powerpoint/2010/main" val="137577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tx2">
                    <a:lumMod val="50000"/>
                  </a:schemeClr>
                </a:solidFill>
              </a:rPr>
              <a:t>ZADANIA JST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539552" y="1556792"/>
            <a:ext cx="8208912" cy="4353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GMINA</a:t>
            </a:r>
          </a:p>
          <a:p>
            <a:pPr algn="just"/>
            <a:endParaRPr lang="pl-PL" sz="2000" b="1" dirty="0"/>
          </a:p>
          <a:p>
            <a:pPr algn="just">
              <a:lnSpc>
                <a:spcPct val="150000"/>
              </a:lnSpc>
            </a:pPr>
            <a:r>
              <a:rPr lang="pl-PL" sz="2000" dirty="0"/>
              <a:t>Zaspokajanie zbiorowych potrzeb wspólnoty, a w szczególności sprawy dotyczące: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gminnych dróg, ulic, mostów, placów oraz organizacji ruchu drogowego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lokalnego transportu zbiorowego;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ochrony zdrowia;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pomocy społecznej,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edukacji publicznej;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cmentarzy gminnych</a:t>
            </a:r>
          </a:p>
        </p:txBody>
      </p:sp>
    </p:spTree>
    <p:extLst>
      <p:ext uri="{BB962C8B-B14F-4D97-AF65-F5344CB8AC3E}">
        <p14:creationId xmlns:p14="http://schemas.microsoft.com/office/powerpoint/2010/main" val="30271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tx2">
                    <a:lumMod val="50000"/>
                  </a:schemeClr>
                </a:solidFill>
              </a:rPr>
              <a:t>ZADANIA  JST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539552" y="1556792"/>
            <a:ext cx="8208912" cy="4815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POWIAT</a:t>
            </a:r>
          </a:p>
          <a:p>
            <a:pPr algn="just"/>
            <a:endParaRPr lang="pl-PL" sz="2000" b="1" dirty="0"/>
          </a:p>
          <a:p>
            <a:pPr algn="just">
              <a:lnSpc>
                <a:spcPct val="150000"/>
              </a:lnSpc>
            </a:pPr>
            <a:r>
              <a:rPr lang="pl-PL" sz="2000" dirty="0"/>
              <a:t>Zadania publiczne określone ustawami o charakterze </a:t>
            </a:r>
            <a:r>
              <a:rPr lang="pl-PL" sz="2000" dirty="0" err="1"/>
              <a:t>ponadgminnym</a:t>
            </a:r>
            <a:r>
              <a:rPr lang="pl-PL" sz="2000" dirty="0"/>
              <a:t> dotyczące: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edukacji publicznej;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promocji i ochrony zdrowia;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pomocy społecznej,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transportu zbiorowego i dróg publicznych;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rolnictwa, leśnictwa i rybactwa śródlądowego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ochrony przeciwpowodziowej,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ochrony praw konsumenta.</a:t>
            </a:r>
          </a:p>
        </p:txBody>
      </p:sp>
    </p:spTree>
    <p:extLst>
      <p:ext uri="{BB962C8B-B14F-4D97-AF65-F5344CB8AC3E}">
        <p14:creationId xmlns:p14="http://schemas.microsoft.com/office/powerpoint/2010/main" val="7770504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tx2">
                    <a:lumMod val="50000"/>
                  </a:schemeClr>
                </a:solidFill>
              </a:rPr>
              <a:t>ZADANIA  JST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539552" y="1556792"/>
            <a:ext cx="8208912" cy="4815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WOJEWÓDZTWO</a:t>
            </a:r>
          </a:p>
          <a:p>
            <a:pPr algn="just"/>
            <a:endParaRPr lang="pl-PL" sz="2000" b="1" dirty="0"/>
          </a:p>
          <a:p>
            <a:pPr algn="just">
              <a:lnSpc>
                <a:spcPct val="150000"/>
              </a:lnSpc>
            </a:pPr>
            <a:r>
              <a:rPr lang="pl-PL" sz="2000" dirty="0"/>
              <a:t>Zadania o charakterze wojewódzkim określone ustawami, w szczególności w zakresie: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edukacji publicznej, w tym szkolnictwa wyższego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promocji i ochrony zdrowia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pomocy społecznej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transportu zbiorowego i dróg publicznych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przeciwdziałania bezrobociu i aktywizacji lokalnego rynku pracy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działalności w zakresie telekomunikacji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ochrony roszczeń pracowniczych w razie niewypłacalności pracodawcy</a:t>
            </a:r>
          </a:p>
        </p:txBody>
      </p:sp>
    </p:spTree>
    <p:extLst>
      <p:ext uri="{BB962C8B-B14F-4D97-AF65-F5344CB8AC3E}">
        <p14:creationId xmlns:p14="http://schemas.microsoft.com/office/powerpoint/2010/main" val="32833395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tx2">
                    <a:lumMod val="50000"/>
                  </a:schemeClr>
                </a:solidFill>
              </a:rPr>
              <a:t>NADZÓR NAD DZIAŁALNOŚCIĄ JST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539552" y="1706032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Art. 171.</a:t>
            </a:r>
          </a:p>
          <a:p>
            <a:pPr algn="just"/>
            <a:r>
              <a:rPr lang="pl-PL" sz="2000" dirty="0"/>
              <a:t>1. Działalność samorządu terytorialnego podlega nadzorowi z punktu widzenia legalności.</a:t>
            </a:r>
          </a:p>
          <a:p>
            <a:pPr algn="just"/>
            <a:r>
              <a:rPr lang="pl-PL" sz="2000" dirty="0"/>
              <a:t>2. Organami nadzoru nad działalnością jednostek samorządu terytorialnego są Prezes Rady Ministrów i wojewodowie, a w zakresie spraw finansowych regionalne izby obrachunkowe.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552" y="4077072"/>
            <a:ext cx="8208912" cy="2352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dirty="0"/>
              <a:t>Instancyjna kontrola indywidualnych decyzji wydanych przez organy jst: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l-PL" sz="2000" dirty="0"/>
              <a:t> wojewoda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l-PL" sz="2000" dirty="0"/>
              <a:t> samorządowe kolegium odwoławcze</a:t>
            </a:r>
          </a:p>
          <a:p>
            <a:pPr>
              <a:lnSpc>
                <a:spcPct val="150000"/>
              </a:lnSpc>
            </a:pPr>
            <a:endParaRPr lang="pl-PL" sz="2000" dirty="0"/>
          </a:p>
          <a:p>
            <a:pPr>
              <a:lnSpc>
                <a:spcPct val="150000"/>
              </a:lnSpc>
            </a:pPr>
            <a:r>
              <a:rPr lang="pl-PL" sz="2000" dirty="0"/>
              <a:t>Skarga do sądu administracyjnego</a:t>
            </a:r>
          </a:p>
        </p:txBody>
      </p:sp>
    </p:spTree>
    <p:extLst>
      <p:ext uri="{BB962C8B-B14F-4D97-AF65-F5344CB8AC3E}">
        <p14:creationId xmlns:p14="http://schemas.microsoft.com/office/powerpoint/2010/main" val="256843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tx2">
                    <a:lumMod val="50000"/>
                  </a:schemeClr>
                </a:solidFill>
              </a:rPr>
              <a:t>KONTROLA A NADZÓR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Diagram 4"/>
          <p:cNvGraphicFramePr/>
          <p:nvPr/>
        </p:nvGraphicFramePr>
        <p:xfrm>
          <a:off x="2021886" y="1728924"/>
          <a:ext cx="5100228" cy="3400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tx2">
                    <a:lumMod val="50000"/>
                  </a:schemeClr>
                </a:solidFill>
              </a:rPr>
              <a:t>RODZAJE KONTROLI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539552" y="1916832"/>
            <a:ext cx="7848872" cy="1937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</a:pPr>
            <a:r>
              <a:rPr lang="pl-PL" sz="2200" b="1" dirty="0"/>
              <a:t>Ze względu na kryterium czasu: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kontrola wstępna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kontrola faktyczna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kontrola następcza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tx2">
                    <a:lumMod val="50000"/>
                  </a:schemeClr>
                </a:solidFill>
              </a:rPr>
              <a:t>RODZAJE KONTROLI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539552" y="1916832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</a:pPr>
            <a:r>
              <a:rPr lang="pl-PL" sz="2200" b="1" dirty="0"/>
              <a:t>Ze względu na kryterium relacji pomiędzy podmiotami: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kontrola wewnętrzna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kontrola zewnętrzna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NAJWYŻSZA IZBA KONTROLI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772816"/>
            <a:ext cx="82089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dirty="0"/>
              <a:t>Najwyższa Izba Kontroli – naczelny organ kontroli państwowej powiązany częściowo z Sejmem. </a:t>
            </a:r>
          </a:p>
          <a:p>
            <a:pPr algn="just">
              <a:lnSpc>
                <a:spcPct val="150000"/>
              </a:lnSpc>
            </a:pPr>
            <a:endParaRPr lang="pl-PL" sz="2000" dirty="0"/>
          </a:p>
          <a:p>
            <a:pPr algn="just">
              <a:lnSpc>
                <a:spcPct val="150000"/>
              </a:lnSpc>
            </a:pPr>
            <a:r>
              <a:rPr lang="pl-PL" sz="2000" b="1" dirty="0"/>
              <a:t>Art. 202.</a:t>
            </a:r>
          </a:p>
          <a:p>
            <a:pPr algn="just">
              <a:lnSpc>
                <a:spcPct val="150000"/>
              </a:lnSpc>
            </a:pPr>
            <a:r>
              <a:rPr lang="pl-PL" sz="2000" dirty="0"/>
              <a:t>1. Najwyższa Izba Kontroli jest naczelnym organem kontroli państwowej.</a:t>
            </a:r>
          </a:p>
          <a:p>
            <a:pPr algn="just">
              <a:lnSpc>
                <a:spcPct val="150000"/>
              </a:lnSpc>
            </a:pPr>
            <a:r>
              <a:rPr lang="pl-PL" sz="2000" dirty="0"/>
              <a:t>2. Najwyższa Izba Kontroli podlega Sejmowi.</a:t>
            </a:r>
          </a:p>
          <a:p>
            <a:pPr algn="just">
              <a:lnSpc>
                <a:spcPct val="150000"/>
              </a:lnSpc>
            </a:pPr>
            <a:r>
              <a:rPr lang="pl-PL" sz="2000" dirty="0"/>
              <a:t>3. Najwyższa Izba Kontroli działa na zasadach kolegialności.</a:t>
            </a:r>
          </a:p>
          <a:p>
            <a:pPr algn="just">
              <a:lnSpc>
                <a:spcPct val="150000"/>
              </a:lnSpc>
            </a:pPr>
            <a:endParaRPr lang="pl-PL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NAJWYŻSZA IZBA KONTROLI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772816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dirty="0"/>
              <a:t>Podległość względem Sejmu przejawia się w aspekcie: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personalnym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sprawozdawczym</a:t>
            </a:r>
          </a:p>
          <a:p>
            <a:pPr algn="just">
              <a:lnSpc>
                <a:spcPct val="150000"/>
              </a:lnSpc>
            </a:pPr>
            <a:endParaRPr lang="pl-PL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NAJWYŻSZA IZBA KONTROLI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772816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Prezes NIK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powoływany przez Sejm za zgodą Senatu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6 letnia kadencja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l-PL" sz="2000" dirty="0"/>
              <a:t> obowiązywanie zasady </a:t>
            </a:r>
            <a:r>
              <a:rPr lang="pl-PL" sz="2000" i="1" dirty="0" err="1"/>
              <a:t>incompatibilitas</a:t>
            </a:r>
            <a:r>
              <a:rPr lang="pl-PL" sz="2000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5181</TotalTime>
  <Words>1413</Words>
  <Application>Microsoft Office PowerPoint</Application>
  <PresentationFormat>Pokaz na ekranie (4:3)</PresentationFormat>
  <Paragraphs>242</Paragraphs>
  <Slides>38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43" baseType="lpstr">
      <vt:lpstr>SimSun</vt:lpstr>
      <vt:lpstr>Arial</vt:lpstr>
      <vt:lpstr>Calibri</vt:lpstr>
      <vt:lpstr>Mangal</vt:lpstr>
      <vt:lpstr>Motyw pakietu Office</vt:lpstr>
      <vt:lpstr>PRAWO KONSTYTUCYJNE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Prawa człowieka i systemy ich ochrony</dc:title>
  <dc:creator>Magda</dc:creator>
  <cp:lastModifiedBy>Magda A</cp:lastModifiedBy>
  <cp:revision>531</cp:revision>
  <dcterms:created xsi:type="dcterms:W3CDTF">2016-10-01T17:27:20Z</dcterms:created>
  <dcterms:modified xsi:type="dcterms:W3CDTF">2018-04-22T18:25:11Z</dcterms:modified>
</cp:coreProperties>
</file>