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9" r:id="rId3"/>
    <p:sldId id="274" r:id="rId4"/>
    <p:sldId id="342" r:id="rId5"/>
    <p:sldId id="312" r:id="rId6"/>
    <p:sldId id="363" r:id="rId7"/>
    <p:sldId id="364" r:id="rId8"/>
    <p:sldId id="365" r:id="rId9"/>
    <p:sldId id="366" r:id="rId10"/>
    <p:sldId id="367" r:id="rId11"/>
    <p:sldId id="369" r:id="rId12"/>
    <p:sldId id="385" r:id="rId13"/>
    <p:sldId id="368" r:id="rId14"/>
    <p:sldId id="349" r:id="rId15"/>
    <p:sldId id="350" r:id="rId16"/>
    <p:sldId id="370" r:id="rId17"/>
    <p:sldId id="371" r:id="rId18"/>
    <p:sldId id="372" r:id="rId19"/>
    <p:sldId id="373" r:id="rId20"/>
    <p:sldId id="375" r:id="rId21"/>
    <p:sldId id="376" r:id="rId22"/>
    <p:sldId id="377" r:id="rId23"/>
    <p:sldId id="374" r:id="rId24"/>
    <p:sldId id="379" r:id="rId25"/>
    <p:sldId id="380" r:id="rId26"/>
    <p:sldId id="381" r:id="rId27"/>
    <p:sldId id="378" r:id="rId28"/>
    <p:sldId id="382" r:id="rId29"/>
    <p:sldId id="383" r:id="rId30"/>
    <p:sldId id="384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2CC89-A151-4D92-ABB0-EA1BF9E4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6FC1BDA-46C8-4946-989A-8BB0957C6A9B}">
      <dgm:prSet phldrT="[Tekst]"/>
      <dgm:spPr/>
      <dgm:t>
        <a:bodyPr/>
        <a:lstStyle/>
        <a:p>
          <a:r>
            <a:rPr lang="pl-PL" dirty="0"/>
            <a:t>art. 149 ust. 1</a:t>
          </a:r>
        </a:p>
      </dgm:t>
    </dgm:pt>
    <dgm:pt modelId="{50C0A936-0B84-47BE-9FCE-332A3AD86D9E}" type="parTrans" cxnId="{FB3AC9BC-8A02-408E-9C0B-24EF40BEFD2B}">
      <dgm:prSet/>
      <dgm:spPr/>
      <dgm:t>
        <a:bodyPr/>
        <a:lstStyle/>
        <a:p>
          <a:endParaRPr lang="pl-PL"/>
        </a:p>
      </dgm:t>
    </dgm:pt>
    <dgm:pt modelId="{8BEE9D34-127D-4637-B000-8A5509DBE69C}" type="sibTrans" cxnId="{FB3AC9BC-8A02-408E-9C0B-24EF40BEFD2B}">
      <dgm:prSet/>
      <dgm:spPr/>
      <dgm:t>
        <a:bodyPr/>
        <a:lstStyle/>
        <a:p>
          <a:endParaRPr lang="pl-PL"/>
        </a:p>
      </dgm:t>
    </dgm:pt>
    <dgm:pt modelId="{CEFE62C7-4785-4E48-A437-6891A015B12F}">
      <dgm:prSet phldrT="[Tekst]"/>
      <dgm:spPr/>
      <dgm:t>
        <a:bodyPr/>
        <a:lstStyle/>
        <a:p>
          <a:r>
            <a:rPr lang="pl-PL" dirty="0"/>
            <a:t>tzw. ministrowie resortowi</a:t>
          </a:r>
        </a:p>
      </dgm:t>
    </dgm:pt>
    <dgm:pt modelId="{F5BE109C-3EBE-4432-87C2-8CDAD61CD294}" type="parTrans" cxnId="{19A86C8C-5A37-493B-AAE8-17AC9172510F}">
      <dgm:prSet/>
      <dgm:spPr/>
      <dgm:t>
        <a:bodyPr/>
        <a:lstStyle/>
        <a:p>
          <a:endParaRPr lang="pl-PL"/>
        </a:p>
      </dgm:t>
    </dgm:pt>
    <dgm:pt modelId="{C9297DC8-FF9E-430C-8595-111623D8B17F}" type="sibTrans" cxnId="{19A86C8C-5A37-493B-AAE8-17AC9172510F}">
      <dgm:prSet/>
      <dgm:spPr/>
      <dgm:t>
        <a:bodyPr/>
        <a:lstStyle/>
        <a:p>
          <a:endParaRPr lang="pl-PL"/>
        </a:p>
      </dgm:t>
    </dgm:pt>
    <dgm:pt modelId="{3778EC5F-E11E-4229-B075-6F91ECEA4326}">
      <dgm:prSet phldrT="[Tekst]"/>
      <dgm:spPr/>
      <dgm:t>
        <a:bodyPr/>
        <a:lstStyle/>
        <a:p>
          <a:r>
            <a:rPr lang="pl-PL" dirty="0"/>
            <a:t>tzw. ministrowie bez teki</a:t>
          </a:r>
        </a:p>
      </dgm:t>
    </dgm:pt>
    <dgm:pt modelId="{97365202-7DC1-48CF-A9B2-A3A5FB07C992}" type="parTrans" cxnId="{F816B15E-3C77-495A-AEC3-00571364A74D}">
      <dgm:prSet/>
      <dgm:spPr/>
      <dgm:t>
        <a:bodyPr/>
        <a:lstStyle/>
        <a:p>
          <a:endParaRPr lang="pl-PL"/>
        </a:p>
      </dgm:t>
    </dgm:pt>
    <dgm:pt modelId="{E0EC83BF-9454-4992-B88C-2B0C56F2A5F3}" type="sibTrans" cxnId="{F816B15E-3C77-495A-AEC3-00571364A74D}">
      <dgm:prSet/>
      <dgm:spPr/>
      <dgm:t>
        <a:bodyPr/>
        <a:lstStyle/>
        <a:p>
          <a:endParaRPr lang="pl-PL"/>
        </a:p>
      </dgm:t>
    </dgm:pt>
    <dgm:pt modelId="{DD42F6E4-DA6C-4626-A891-87D0882A2D37}" type="pres">
      <dgm:prSet presAssocID="{F942CC89-A151-4D92-ABB0-EA1BF9E47C56}" presName="diagram" presStyleCnt="0">
        <dgm:presLayoutVars>
          <dgm:dir/>
          <dgm:resizeHandles val="exact"/>
        </dgm:presLayoutVars>
      </dgm:prSet>
      <dgm:spPr/>
    </dgm:pt>
    <dgm:pt modelId="{640EE4DB-9F2A-41B1-8FE0-C95975020B79}" type="pres">
      <dgm:prSet presAssocID="{16FC1BDA-46C8-4946-989A-8BB0957C6A9B}" presName="node" presStyleLbl="node1" presStyleIdx="0" presStyleCnt="3" custScaleX="210051" custScaleY="42231">
        <dgm:presLayoutVars>
          <dgm:bulletEnabled val="1"/>
        </dgm:presLayoutVars>
      </dgm:prSet>
      <dgm:spPr/>
    </dgm:pt>
    <dgm:pt modelId="{C4F1DFFE-B39D-40B6-B405-5B55E15B9416}" type="pres">
      <dgm:prSet presAssocID="{8BEE9D34-127D-4637-B000-8A5509DBE69C}" presName="sibTrans" presStyleCnt="0"/>
      <dgm:spPr/>
    </dgm:pt>
    <dgm:pt modelId="{56BBEDCE-A8EF-459F-8270-13F7715095FF}" type="pres">
      <dgm:prSet presAssocID="{CEFE62C7-4785-4E48-A437-6891A015B12F}" presName="node" presStyleLbl="node1" presStyleIdx="1" presStyleCnt="3" custScaleX="103996" custLinFactNeighborX="3271" custLinFactNeighborY="-12469">
        <dgm:presLayoutVars>
          <dgm:bulletEnabled val="1"/>
        </dgm:presLayoutVars>
      </dgm:prSet>
      <dgm:spPr/>
    </dgm:pt>
    <dgm:pt modelId="{AF2491CE-B956-4593-B3D9-C9BC29D8FECD}" type="pres">
      <dgm:prSet presAssocID="{C9297DC8-FF9E-430C-8595-111623D8B17F}" presName="sibTrans" presStyleCnt="0"/>
      <dgm:spPr/>
    </dgm:pt>
    <dgm:pt modelId="{E3158C9F-479A-432C-A4B2-6FD128F0E9E8}" type="pres">
      <dgm:prSet presAssocID="{3778EC5F-E11E-4229-B075-6F91ECEA4326}" presName="node" presStyleLbl="node1" presStyleIdx="2" presStyleCnt="3" custLinFactNeighborX="-2519" custLinFactNeighborY="-12469">
        <dgm:presLayoutVars>
          <dgm:bulletEnabled val="1"/>
        </dgm:presLayoutVars>
      </dgm:prSet>
      <dgm:spPr/>
    </dgm:pt>
  </dgm:ptLst>
  <dgm:cxnLst>
    <dgm:cxn modelId="{8A38D438-7838-448C-BC9E-43E6C139CA2E}" type="presOf" srcId="{3778EC5F-E11E-4229-B075-6F91ECEA4326}" destId="{E3158C9F-479A-432C-A4B2-6FD128F0E9E8}" srcOrd="0" destOrd="0" presId="urn:microsoft.com/office/officeart/2005/8/layout/default"/>
    <dgm:cxn modelId="{F816B15E-3C77-495A-AEC3-00571364A74D}" srcId="{F942CC89-A151-4D92-ABB0-EA1BF9E47C56}" destId="{3778EC5F-E11E-4229-B075-6F91ECEA4326}" srcOrd="2" destOrd="0" parTransId="{97365202-7DC1-48CF-A9B2-A3A5FB07C992}" sibTransId="{E0EC83BF-9454-4992-B88C-2B0C56F2A5F3}"/>
    <dgm:cxn modelId="{201FDE56-152C-4964-BD7D-AF6A8F1DC01F}" type="presOf" srcId="{CEFE62C7-4785-4E48-A437-6891A015B12F}" destId="{56BBEDCE-A8EF-459F-8270-13F7715095FF}" srcOrd="0" destOrd="0" presId="urn:microsoft.com/office/officeart/2005/8/layout/default"/>
    <dgm:cxn modelId="{19A86C8C-5A37-493B-AAE8-17AC9172510F}" srcId="{F942CC89-A151-4D92-ABB0-EA1BF9E47C56}" destId="{CEFE62C7-4785-4E48-A437-6891A015B12F}" srcOrd="1" destOrd="0" parTransId="{F5BE109C-3EBE-4432-87C2-8CDAD61CD294}" sibTransId="{C9297DC8-FF9E-430C-8595-111623D8B17F}"/>
    <dgm:cxn modelId="{7BC6E68E-1728-4E0A-92A3-0EF924DC94D4}" type="presOf" srcId="{F942CC89-A151-4D92-ABB0-EA1BF9E47C56}" destId="{DD42F6E4-DA6C-4626-A891-87D0882A2D37}" srcOrd="0" destOrd="0" presId="urn:microsoft.com/office/officeart/2005/8/layout/default"/>
    <dgm:cxn modelId="{9CFE2591-8D79-4E7B-904A-E2A63573660B}" type="presOf" srcId="{16FC1BDA-46C8-4946-989A-8BB0957C6A9B}" destId="{640EE4DB-9F2A-41B1-8FE0-C95975020B79}" srcOrd="0" destOrd="0" presId="urn:microsoft.com/office/officeart/2005/8/layout/default"/>
    <dgm:cxn modelId="{FB3AC9BC-8A02-408E-9C0B-24EF40BEFD2B}" srcId="{F942CC89-A151-4D92-ABB0-EA1BF9E47C56}" destId="{16FC1BDA-46C8-4946-989A-8BB0957C6A9B}" srcOrd="0" destOrd="0" parTransId="{50C0A936-0B84-47BE-9FCE-332A3AD86D9E}" sibTransId="{8BEE9D34-127D-4637-B000-8A5509DBE69C}"/>
    <dgm:cxn modelId="{103BFF63-A677-4A86-AB6E-C73DE15CF8F5}" type="presParOf" srcId="{DD42F6E4-DA6C-4626-A891-87D0882A2D37}" destId="{640EE4DB-9F2A-41B1-8FE0-C95975020B79}" srcOrd="0" destOrd="0" presId="urn:microsoft.com/office/officeart/2005/8/layout/default"/>
    <dgm:cxn modelId="{1BAD00C5-FB39-47D8-A996-5C7C13432C10}" type="presParOf" srcId="{DD42F6E4-DA6C-4626-A891-87D0882A2D37}" destId="{C4F1DFFE-B39D-40B6-B405-5B55E15B9416}" srcOrd="1" destOrd="0" presId="urn:microsoft.com/office/officeart/2005/8/layout/default"/>
    <dgm:cxn modelId="{0E7EB43B-929A-4866-9953-1D2D2AC26ED2}" type="presParOf" srcId="{DD42F6E4-DA6C-4626-A891-87D0882A2D37}" destId="{56BBEDCE-A8EF-459F-8270-13F7715095FF}" srcOrd="2" destOrd="0" presId="urn:microsoft.com/office/officeart/2005/8/layout/default"/>
    <dgm:cxn modelId="{A6320C30-BD21-4D1E-A833-A2543C95A42A}" type="presParOf" srcId="{DD42F6E4-DA6C-4626-A891-87D0882A2D37}" destId="{AF2491CE-B956-4593-B3D9-C9BC29D8FECD}" srcOrd="3" destOrd="0" presId="urn:microsoft.com/office/officeart/2005/8/layout/default"/>
    <dgm:cxn modelId="{0FC2168C-703A-47C8-9218-B89E066E02BB}" type="presParOf" srcId="{DD42F6E4-DA6C-4626-A891-87D0882A2D37}" destId="{E3158C9F-479A-432C-A4B2-6FD128F0E9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EE4DB-9F2A-41B1-8FE0-C95975020B79}">
      <dsp:nvSpPr>
        <dsp:cNvPr id="0" name=""/>
        <dsp:cNvSpPr/>
      </dsp:nvSpPr>
      <dsp:spPr>
        <a:xfrm>
          <a:off x="61820" y="540289"/>
          <a:ext cx="6573102" cy="792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art. 149 ust. 1</a:t>
          </a:r>
        </a:p>
      </dsp:txBody>
      <dsp:txXfrm>
        <a:off x="61820" y="540289"/>
        <a:ext cx="6573102" cy="792918"/>
      </dsp:txXfrm>
    </dsp:sp>
    <dsp:sp modelId="{56BBEDCE-A8EF-459F-8270-13F7715095FF}">
      <dsp:nvSpPr>
        <dsp:cNvPr id="0" name=""/>
        <dsp:cNvSpPr/>
      </dsp:nvSpPr>
      <dsp:spPr>
        <a:xfrm>
          <a:off x="102454" y="1412022"/>
          <a:ext cx="3254335" cy="1877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tzw. ministrowie resortowi</a:t>
          </a:r>
        </a:p>
      </dsp:txBody>
      <dsp:txXfrm>
        <a:off x="102454" y="1412022"/>
        <a:ext cx="3254335" cy="1877573"/>
      </dsp:txXfrm>
    </dsp:sp>
    <dsp:sp modelId="{E3158C9F-479A-432C-A4B2-6FD128F0E9E8}">
      <dsp:nvSpPr>
        <dsp:cNvPr id="0" name=""/>
        <dsp:cNvSpPr/>
      </dsp:nvSpPr>
      <dsp:spPr>
        <a:xfrm>
          <a:off x="3488532" y="1412022"/>
          <a:ext cx="3129289" cy="1877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tzw. ministrowie bez teki</a:t>
          </a:r>
        </a:p>
      </dsp:txBody>
      <dsp:txXfrm>
        <a:off x="3488532" y="1412022"/>
        <a:ext cx="3129289" cy="1877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0AD96-5C15-45E0-AC14-D7DE3C8F95A9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40C66-1655-432B-82D1-638946FF900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40C66-1655-432B-82D1-638946FF900E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40C66-1655-432B-82D1-638946FF900E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58BC-214E-4D13-8109-84DD4E42E8D9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03BD-2C67-4416-9ADC-E1448B23DA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58BC-214E-4D13-8109-84DD4E42E8D9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03BD-2C67-4416-9ADC-E1448B23DA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58BC-214E-4D13-8109-84DD4E42E8D9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03BD-2C67-4416-9ADC-E1448B23DA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58BC-214E-4D13-8109-84DD4E42E8D9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03BD-2C67-4416-9ADC-E1448B23DA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58BC-214E-4D13-8109-84DD4E42E8D9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03BD-2C67-4416-9ADC-E1448B23DA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58BC-214E-4D13-8109-84DD4E42E8D9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03BD-2C67-4416-9ADC-E1448B23DA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58BC-214E-4D13-8109-84DD4E42E8D9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03BD-2C67-4416-9ADC-E1448B23DA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58BC-214E-4D13-8109-84DD4E42E8D9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03BD-2C67-4416-9ADC-E1448B23DA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58BC-214E-4D13-8109-84DD4E42E8D9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03BD-2C67-4416-9ADC-E1448B23DA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58BC-214E-4D13-8109-84DD4E42E8D9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03BD-2C67-4416-9ADC-E1448B23DA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58BC-214E-4D13-8109-84DD4E42E8D9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03BD-2C67-4416-9ADC-E1448B23DA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F58BC-214E-4D13-8109-84DD4E42E8D9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A03BD-2C67-4416-9ADC-E1448B23DA8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PRAWO KONSTYTUCYJNE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Ćwiczenia 5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431540" y="3717032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RADA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467544" y="1556792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/>
              <a:t>Przewodniczący komitetu </a:t>
            </a:r>
          </a:p>
          <a:p>
            <a:pPr algn="just">
              <a:lnSpc>
                <a:spcPct val="150000"/>
              </a:lnSpc>
            </a:pPr>
            <a:r>
              <a:rPr lang="pl-PL" sz="2000" dirty="0"/>
              <a:t>Prezes Rady Ministrów, z własnej inicjatywy lub na wniosek członka Rady Ministrów, może, w drodze zarządzenia, tworzyć organy pomocnicze Rady Ministrów lub Prezesa Rady Ministrów. W szczególności są to stały komitet lub komitety Rady Ministrów oraz komitety do rozpatrywania określonych kategorii spraw.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RADA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467544" y="1556792"/>
            <a:ext cx="820891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/>
              <a:t>Działy administracji rządowej a ministerstwa</a:t>
            </a:r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2204864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Art. 5 ustawy o działach administracji rządowej</a:t>
            </a:r>
          </a:p>
          <a:p>
            <a:pPr algn="just"/>
            <a:r>
              <a:rPr lang="pl-PL" dirty="0"/>
              <a:t>„Ustala się następujące działy:</a:t>
            </a:r>
          </a:p>
          <a:p>
            <a:r>
              <a:rPr lang="pl-PL" dirty="0"/>
              <a:t>1)administracja publiczna;</a:t>
            </a:r>
          </a:p>
          <a:p>
            <a:r>
              <a:rPr lang="pl-PL" dirty="0"/>
              <a:t>1a)budownictwo, planowanie i zagospodarowanie przestrzenne oraz mieszkalnictwo;</a:t>
            </a:r>
          </a:p>
          <a:p>
            <a:r>
              <a:rPr lang="pl-PL" dirty="0"/>
              <a:t>2)budżet;</a:t>
            </a:r>
          </a:p>
          <a:p>
            <a:r>
              <a:rPr lang="pl-PL" dirty="0"/>
              <a:t>2a)energia;</a:t>
            </a:r>
          </a:p>
          <a:p>
            <a:r>
              <a:rPr lang="pl-PL" dirty="0"/>
              <a:t>3)finanse publiczne;</a:t>
            </a:r>
          </a:p>
          <a:p>
            <a:r>
              <a:rPr lang="pl-PL" dirty="0"/>
              <a:t>4)gospodarka;</a:t>
            </a:r>
          </a:p>
          <a:p>
            <a:r>
              <a:rPr lang="pl-PL" dirty="0"/>
              <a:t>5)gospodarka morska;</a:t>
            </a:r>
          </a:p>
          <a:p>
            <a:r>
              <a:rPr lang="pl-PL" dirty="0"/>
              <a:t>6)gospodarka wodna;</a:t>
            </a:r>
          </a:p>
          <a:p>
            <a:r>
              <a:rPr lang="pl-PL" dirty="0"/>
              <a:t>6a)gospodarka złożami kopalin;</a:t>
            </a:r>
          </a:p>
          <a:p>
            <a:r>
              <a:rPr lang="pl-PL" dirty="0"/>
              <a:t>7)instytucje finansowe;</a:t>
            </a:r>
          </a:p>
          <a:p>
            <a:r>
              <a:rPr lang="pl-PL" dirty="0"/>
              <a:t>7a)informatyzacja;</a:t>
            </a:r>
          </a:p>
          <a:p>
            <a:r>
              <a:rPr lang="pl-PL" dirty="0"/>
              <a:t>8)członkostwo Rzeczypospolitej Polskiej w Unii Europejskiej;</a:t>
            </a:r>
          </a:p>
          <a:p>
            <a:r>
              <a:rPr lang="pl-PL" dirty="0"/>
              <a:t>9)kultura i ochrona dziedzictwa narodowego;</a:t>
            </a:r>
          </a:p>
          <a:p>
            <a:r>
              <a:rPr lang="pl-PL" dirty="0"/>
              <a:t>10)kultura fizyczna (…)”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RADA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467544" y="1556792"/>
            <a:ext cx="820891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/>
              <a:t>Działy administracji rządowej a ministerstwa</a:t>
            </a:r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2204864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Art. 39. ustawy szczególnej </a:t>
            </a:r>
          </a:p>
          <a:p>
            <a:pPr algn="just"/>
            <a:r>
              <a:rPr lang="pl-PL" dirty="0"/>
              <a:t>1. Ministerstwo tworzy, znosi lub przekształca Rada Ministrów, </a:t>
            </a:r>
            <a:r>
              <a:rPr lang="pl-PL" b="1" dirty="0"/>
              <a:t>w drodze rozporządzenia. </a:t>
            </a:r>
            <a:r>
              <a:rPr lang="pl-PL" dirty="0"/>
              <a:t>(…)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2. W skład ministerstwa wchodzą komórki organizacyjne:</a:t>
            </a:r>
          </a:p>
          <a:p>
            <a:pPr algn="just"/>
            <a:r>
              <a:rPr lang="pl-PL" dirty="0"/>
              <a:t>1)departamenty - do realizacji merytorycznych zadań ministerstwa;</a:t>
            </a:r>
          </a:p>
          <a:p>
            <a:pPr algn="just"/>
            <a:r>
              <a:rPr lang="pl-PL" dirty="0"/>
              <a:t>2)biura - do realizacji zadań w zakresie obsługi ministerstwa;</a:t>
            </a:r>
          </a:p>
          <a:p>
            <a:pPr algn="just"/>
            <a:r>
              <a:rPr lang="pl-PL" dirty="0"/>
              <a:t>3)sekretariaty - do obsługi ministra oraz komitetów, rad i zespołów;</a:t>
            </a:r>
          </a:p>
          <a:p>
            <a:pPr algn="just"/>
            <a:r>
              <a:rPr lang="pl-PL" dirty="0"/>
              <a:t>4)wydziały, referaty, zespoły - jako komórki organizacyjne wewnątrz komórek wymienionych w pkt 1 i 2.</a:t>
            </a:r>
          </a:p>
          <a:p>
            <a:pPr marL="342900" indent="-342900" algn="just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9454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PREZES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467544" y="155679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/>
              <a:t>Prezes Rady Ministrów </a:t>
            </a:r>
            <a:r>
              <a:rPr lang="pl-PL" sz="2000" dirty="0"/>
              <a:t>(in. Premier) – samodzielny, naczelny organ administracji. Szef rządu o konstytucyjnie określonych kompetencjach, które pozwalają mu na rzeczywiste kierowanie Radą Ministrów.</a:t>
            </a:r>
          </a:p>
        </p:txBody>
      </p:sp>
      <p:pic>
        <p:nvPicPr>
          <p:cNvPr id="2050" name="Picture 2" descr="Znalezione obrazy dla zapytania tadeusz mazowiec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0804" y="3356992"/>
            <a:ext cx="2922392" cy="3024336"/>
          </a:xfrm>
          <a:prstGeom prst="rect">
            <a:avLst/>
          </a:prstGeom>
          <a:noFill/>
        </p:spPr>
      </p:pic>
      <p:sp>
        <p:nvSpPr>
          <p:cNvPr id="2052" name="AutoShape 4" descr="Znalezione obrazy dla zapytania jan bielec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jan bielec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jan bielec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jan bielec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0" name="Picture 12" descr="Znalezione obrazy dla zapytania jan bielecki"/>
          <p:cNvPicPr>
            <a:picLocks noChangeAspect="1" noChangeArrowheads="1"/>
          </p:cNvPicPr>
          <p:nvPr/>
        </p:nvPicPr>
        <p:blipFill>
          <a:blip r:embed="rId3" cstate="print"/>
          <a:srcRect l="4445" r="4434"/>
          <a:stretch>
            <a:fillRect/>
          </a:stretch>
        </p:blipFill>
        <p:spPr bwMode="auto">
          <a:xfrm>
            <a:off x="3131840" y="3284984"/>
            <a:ext cx="2952328" cy="3240000"/>
          </a:xfrm>
          <a:prstGeom prst="rect">
            <a:avLst/>
          </a:prstGeom>
          <a:noFill/>
        </p:spPr>
      </p:pic>
      <p:pic>
        <p:nvPicPr>
          <p:cNvPr id="2062" name="Picture 14" descr="Znalezione obrazy dla zapytania jan olszewski"/>
          <p:cNvPicPr>
            <a:picLocks noChangeAspect="1" noChangeArrowheads="1"/>
          </p:cNvPicPr>
          <p:nvPr/>
        </p:nvPicPr>
        <p:blipFill>
          <a:blip r:embed="rId4" cstate="print"/>
          <a:srcRect l="16116" r="22352"/>
          <a:stretch>
            <a:fillRect/>
          </a:stretch>
        </p:blipFill>
        <p:spPr bwMode="auto">
          <a:xfrm>
            <a:off x="3059832" y="3284984"/>
            <a:ext cx="3024336" cy="3240000"/>
          </a:xfrm>
          <a:prstGeom prst="rect">
            <a:avLst/>
          </a:prstGeom>
          <a:noFill/>
        </p:spPr>
      </p:pic>
      <p:pic>
        <p:nvPicPr>
          <p:cNvPr id="2064" name="Picture 16" descr="Znalezione obrazy dla zapytania waldemar pawl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284984"/>
            <a:ext cx="2834999" cy="3240000"/>
          </a:xfrm>
          <a:prstGeom prst="rect">
            <a:avLst/>
          </a:prstGeom>
          <a:noFill/>
        </p:spPr>
      </p:pic>
      <p:pic>
        <p:nvPicPr>
          <p:cNvPr id="2066" name="Picture 18" descr="Znalezione obrazy dla zapytania hanna suchoc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284984"/>
            <a:ext cx="2865621" cy="3240000"/>
          </a:xfrm>
          <a:prstGeom prst="rect">
            <a:avLst/>
          </a:prstGeom>
          <a:noFill/>
        </p:spPr>
      </p:pic>
      <p:sp>
        <p:nvSpPr>
          <p:cNvPr id="2068" name="AutoShape 20" descr="Znalezione obrazy dla zapytania józef olek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70" name="AutoShape 22" descr="Znalezione obrazy dla zapytania józef olek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72" name="Picture 24" descr="Znalezione obrazy dla zapytania józef oleks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140968"/>
            <a:ext cx="2664296" cy="3384016"/>
          </a:xfrm>
          <a:prstGeom prst="rect">
            <a:avLst/>
          </a:prstGeom>
          <a:noFill/>
        </p:spPr>
      </p:pic>
      <p:pic>
        <p:nvPicPr>
          <p:cNvPr id="2074" name="Picture 26" descr="Znalezione obrazy dla zapytania cimoszewicz"/>
          <p:cNvPicPr>
            <a:picLocks noChangeAspect="1" noChangeArrowheads="1"/>
          </p:cNvPicPr>
          <p:nvPr/>
        </p:nvPicPr>
        <p:blipFill>
          <a:blip r:embed="rId8" cstate="print"/>
          <a:srcRect l="18276" r="17759"/>
          <a:stretch>
            <a:fillRect/>
          </a:stretch>
        </p:blipFill>
        <p:spPr bwMode="auto">
          <a:xfrm>
            <a:off x="3059832" y="3140968"/>
            <a:ext cx="3024336" cy="3420000"/>
          </a:xfrm>
          <a:prstGeom prst="rect">
            <a:avLst/>
          </a:prstGeom>
          <a:noFill/>
        </p:spPr>
      </p:pic>
      <p:pic>
        <p:nvPicPr>
          <p:cNvPr id="22530" name="Picture 2" descr="Znalezione obrazy dla zapytania buze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3140968"/>
            <a:ext cx="2704185" cy="3420000"/>
          </a:xfrm>
          <a:prstGeom prst="rect">
            <a:avLst/>
          </a:prstGeom>
          <a:noFill/>
        </p:spPr>
      </p:pic>
      <p:pic>
        <p:nvPicPr>
          <p:cNvPr id="22532" name="Picture 4" descr="Znalezione obrazy dla zapytania miller lesze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5" y="3140968"/>
            <a:ext cx="2736304" cy="3420000"/>
          </a:xfrm>
          <a:prstGeom prst="rect">
            <a:avLst/>
          </a:prstGeom>
          <a:noFill/>
        </p:spPr>
      </p:pic>
      <p:pic>
        <p:nvPicPr>
          <p:cNvPr id="22534" name="Picture 6" descr="Znalezione obrazy dla zapytania belk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3140968"/>
            <a:ext cx="2664296" cy="3420000"/>
          </a:xfrm>
          <a:prstGeom prst="rect">
            <a:avLst/>
          </a:prstGeom>
          <a:noFill/>
        </p:spPr>
      </p:pic>
      <p:pic>
        <p:nvPicPr>
          <p:cNvPr id="22536" name="Picture 8" descr="Znalezione obrazy dla zapytania marcinkiewicz"/>
          <p:cNvPicPr>
            <a:picLocks noChangeAspect="1" noChangeArrowheads="1"/>
          </p:cNvPicPr>
          <p:nvPr/>
        </p:nvPicPr>
        <p:blipFill>
          <a:blip r:embed="rId12" cstate="print"/>
          <a:srcRect l="13911" r="21174"/>
          <a:stretch>
            <a:fillRect/>
          </a:stretch>
        </p:blipFill>
        <p:spPr bwMode="auto">
          <a:xfrm>
            <a:off x="3059832" y="3140968"/>
            <a:ext cx="3024336" cy="3420000"/>
          </a:xfrm>
          <a:prstGeom prst="rect">
            <a:avLst/>
          </a:prstGeom>
          <a:noFill/>
        </p:spPr>
      </p:pic>
      <p:pic>
        <p:nvPicPr>
          <p:cNvPr id="22538" name="Picture 10" descr="Znalezione obrazy dla zapytania kaczyński j"/>
          <p:cNvPicPr>
            <a:picLocks noChangeAspect="1" noChangeArrowheads="1"/>
          </p:cNvPicPr>
          <p:nvPr/>
        </p:nvPicPr>
        <p:blipFill>
          <a:blip r:embed="rId13" cstate="print"/>
          <a:srcRect l="5785" r="3679"/>
          <a:stretch>
            <a:fillRect/>
          </a:stretch>
        </p:blipFill>
        <p:spPr bwMode="auto">
          <a:xfrm>
            <a:off x="3059832" y="3140968"/>
            <a:ext cx="3096344" cy="3420000"/>
          </a:xfrm>
          <a:prstGeom prst="rect">
            <a:avLst/>
          </a:prstGeom>
          <a:noFill/>
        </p:spPr>
      </p:pic>
      <p:pic>
        <p:nvPicPr>
          <p:cNvPr id="22540" name="Picture 12" descr="Znalezione obrazy dla zapytania tusk"/>
          <p:cNvPicPr>
            <a:picLocks noChangeAspect="1" noChangeArrowheads="1"/>
          </p:cNvPicPr>
          <p:nvPr/>
        </p:nvPicPr>
        <p:blipFill>
          <a:blip r:embed="rId14" cstate="print"/>
          <a:srcRect l="5785" r="7890"/>
          <a:stretch>
            <a:fillRect/>
          </a:stretch>
        </p:blipFill>
        <p:spPr bwMode="auto">
          <a:xfrm>
            <a:off x="3059832" y="3140968"/>
            <a:ext cx="2952328" cy="3420000"/>
          </a:xfrm>
          <a:prstGeom prst="rect">
            <a:avLst/>
          </a:prstGeom>
          <a:noFill/>
        </p:spPr>
      </p:pic>
      <p:pic>
        <p:nvPicPr>
          <p:cNvPr id="22542" name="Picture 14" descr="Znalezione obrazy dla zapytania kopacz"/>
          <p:cNvPicPr>
            <a:picLocks noChangeAspect="1" noChangeArrowheads="1"/>
          </p:cNvPicPr>
          <p:nvPr/>
        </p:nvPicPr>
        <p:blipFill>
          <a:blip r:embed="rId15" cstate="print"/>
          <a:srcRect l="8010" r="29203"/>
          <a:stretch>
            <a:fillRect/>
          </a:stretch>
        </p:blipFill>
        <p:spPr bwMode="auto">
          <a:xfrm>
            <a:off x="3059832" y="3140968"/>
            <a:ext cx="3096344" cy="3420000"/>
          </a:xfrm>
          <a:prstGeom prst="rect">
            <a:avLst/>
          </a:prstGeom>
          <a:noFill/>
        </p:spPr>
      </p:pic>
      <p:pic>
        <p:nvPicPr>
          <p:cNvPr id="22544" name="Picture 16" descr="Znalezione obrazy dla zapytania szydl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15816" y="3140968"/>
            <a:ext cx="3419999" cy="3420000"/>
          </a:xfrm>
          <a:prstGeom prst="rect">
            <a:avLst/>
          </a:prstGeom>
          <a:noFill/>
        </p:spPr>
      </p:pic>
      <p:pic>
        <p:nvPicPr>
          <p:cNvPr id="1026" name="Picture 2" descr="Znalezione obrazy dla zapytania morawiecki">
            <a:extLst>
              <a:ext uri="{FF2B5EF4-FFF2-40B4-BE49-F238E27FC236}">
                <a16:creationId xmlns:a16="http://schemas.microsoft.com/office/drawing/2014/main" id="{3235AE4A-D6EF-44B8-9A7D-878FCEDF0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" b="8566"/>
          <a:stretch/>
        </p:blipFill>
        <p:spPr bwMode="auto">
          <a:xfrm>
            <a:off x="3085587" y="2924943"/>
            <a:ext cx="3096343" cy="363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PREZES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467544" y="155679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Kompetencje</a:t>
            </a:r>
            <a:endParaRPr lang="pl-PL" sz="2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39552" y="2132856"/>
            <a:ext cx="8388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dirty="0"/>
              <a:t>reprezentuje Radę Ministrów,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kieruje pracami Rady Ministrów,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wydaje rozporządzenia,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zapewnia wykonywanie polityki Rady Ministrów i określa sposoby jej wykonywania,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koordynuje i kontroluje pracę członków Rady Ministrów,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sprawuje nadzór nad samorządem terytorialnym w granicach i formach określonych w Konstytucji i ustawach,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jest zwierzchnikiem służbowym pracowników administracji rządowej.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POWOŁYWANIE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95536" y="1700808"/>
            <a:ext cx="8388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b="1" dirty="0"/>
              <a:t>I – art. 154 ust. 1 i 2</a:t>
            </a:r>
            <a:endParaRPr lang="pl-PL" sz="2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7544" y="2492896"/>
            <a:ext cx="65362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Desygnowanie Prezesa Rady Ministrów przez Prezydenta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Przedłożenie propozycji składy Rady Ministrów przez Prezesa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Powołanie nowej Rady Ministrów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Uzyskanie przez nowo wybraną Radę Ministrów wotum zaufania</a:t>
            </a:r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1979712" y="4509120"/>
            <a:ext cx="0" cy="8640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5652120" y="4509120"/>
            <a:ext cx="0" cy="8640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611560" y="55892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Obowiązek złożenia dymisji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427984" y="55892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Zakończenie procedury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POWOŁYWANIE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95536" y="1700808"/>
            <a:ext cx="8388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b="1" dirty="0"/>
              <a:t>II – art. 154 ust. 3</a:t>
            </a:r>
            <a:endParaRPr lang="pl-PL" sz="2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7544" y="2492896"/>
            <a:ext cx="765696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Wybranie Prezesa Rady Ministrów bezpośrednio przez Sejm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Przedłożenie przez Premiera programu działania oraz składu Rady Ministrów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Powołanie nowej Rady Ministrów przez Prezydenta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POWOŁYWANIE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95536" y="1700808"/>
            <a:ext cx="8388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b="1" dirty="0"/>
              <a:t>III – art. 155</a:t>
            </a:r>
            <a:endParaRPr lang="pl-PL" sz="2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7544" y="2492896"/>
            <a:ext cx="7402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Powołanie przez Prezydenta Prezesa Rady Ministrów oraz Rady Ministrów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Głosowanie nad udzieleniem wotum zaufania 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1619672" y="3861048"/>
            <a:ext cx="0" cy="8640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6156176" y="3861048"/>
            <a:ext cx="0" cy="8640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395536" y="530120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skuteczne powołanie nowego rządu i zakończenie procedury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932040" y="530120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obowiązek złożenia dymisji</a:t>
            </a:r>
          </a:p>
          <a:p>
            <a:pPr algn="just"/>
            <a:r>
              <a:rPr lang="pl-PL" dirty="0"/>
              <a:t>obowiązek skrócenia kadencji Sejmu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DYMISJA 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95536" y="1700808"/>
            <a:ext cx="838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Przyczyny</a:t>
            </a:r>
            <a:endParaRPr lang="pl-PL" sz="2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83568" y="2420888"/>
            <a:ext cx="5376087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pl-PL" sz="2000" dirty="0"/>
              <a:t>ukonstytuowanie się nowo wybranego Sejmu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l-PL" sz="2000" dirty="0"/>
              <a:t>brak wotum zaufania dla Rady Ministrów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l-PL" sz="2000" dirty="0"/>
              <a:t>wyrażenie wotum nieufności Radzie Ministrów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l-PL" sz="2000" dirty="0"/>
              <a:t>rezygnacja Prezesa Rady Ministrów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KOMPETENCJE 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611561" y="1988840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Art. 146.</a:t>
            </a:r>
          </a:p>
          <a:p>
            <a:pPr algn="just"/>
            <a:r>
              <a:rPr lang="pl-PL" sz="2000" dirty="0"/>
              <a:t>1. Rada Ministrów prowadzi politykę wewnętrzną i zagraniczną Rzeczypospolitej Polskiej.</a:t>
            </a:r>
          </a:p>
          <a:p>
            <a:pPr algn="just"/>
            <a:r>
              <a:rPr lang="pl-PL" sz="2000" dirty="0"/>
              <a:t>2. Do Rady Ministrów należą sprawy polityki państwa nie zastrzeżone dla innych organów państwowych i samorządu terytorialnego.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11560" y="4109010"/>
            <a:ext cx="2639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Katalog – art. 146 ust.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11560" y="1628800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kern="50" dirty="0">
                <a:latin typeface="+mj-lt"/>
                <a:ea typeface="SimSun"/>
                <a:cs typeface="Mangal"/>
              </a:rPr>
              <a:t>Rada Ministrów i administracja rządowa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sz="2000" kern="50" dirty="0">
                <a:latin typeface="+mj-lt"/>
                <a:ea typeface="SimSun"/>
                <a:cs typeface="Mangal"/>
              </a:rPr>
              <a:t>Pozycja ustrojowa i skład Rady Ministrów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sz="2000" kern="50" dirty="0">
                <a:latin typeface="+mj-lt"/>
                <a:ea typeface="SimSun"/>
                <a:cs typeface="Mangal"/>
              </a:rPr>
              <a:t>Pozycja ustrojowa Prezesa Rady Ministrów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pl-PL" sz="2000" kern="50" dirty="0">
                <a:ea typeface="SimSun"/>
                <a:cs typeface="Mangal"/>
              </a:rPr>
              <a:t>Powoływanie Rady Ministrów</a:t>
            </a:r>
            <a:endParaRPr lang="pl-PL" sz="2000" kern="50" dirty="0">
              <a:latin typeface="+mj-lt"/>
              <a:ea typeface="SimSun"/>
              <a:cs typeface="Mangal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sz="2000" kern="50" dirty="0">
                <a:latin typeface="+mj-lt"/>
                <a:ea typeface="SimSun"/>
                <a:cs typeface="Mangal"/>
              </a:rPr>
              <a:t>Kompetencje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sz="2000" kern="50" dirty="0">
                <a:latin typeface="+mj-lt"/>
                <a:ea typeface="SimSun"/>
                <a:cs typeface="Mangal"/>
              </a:rPr>
              <a:t>Odpowiedzialność polityczna i konstytucyjna członków Rady Ministrów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KOMPETENCJE 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611561" y="1988840"/>
            <a:ext cx="7848872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1) zapewnia wykonanie ustaw,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2) wydaje rozporządzenia,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3) koordynuje i kontroluje prace organów administracji rządowej,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4) chroni interesy Skarbu Państwa,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KOMPETENCJE 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611560" y="1988840"/>
            <a:ext cx="81369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5) uchwala projekt budżetu państwa,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6) kieruje wykonaniem budżetu państwa oraz uchwala zamknięcie rachunków państwowych i sprawozdanie z wykonania budżetu,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7) zapewnia bezpieczeństwo wewnętrzne państwa oraz porządek publiczny,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8) zapewnia bezpieczeństwo zewnętrzne państwa,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KOMPETENCJE 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611560" y="1988840"/>
            <a:ext cx="8136903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9) sprawuje ogólne kierownictwo w dziedzinie stosunków z innymi państwami i organizacjami międzynarodowymi,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10) zawiera umowy międzynarodowe wymagające ratyfikacji oraz zatwierdza i wypowiada inne umowy międzynarodowe,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11) sprawuje ogólne kierownictwo w dziedzinie obronności kraju oraz określa corocznie liczbę obywateli powoływanych do czynnej służby wojskowej,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12) określa organizację i tryb swojej pracy.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ODPOWIEDZIALNOŚĆ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95536" y="1700808"/>
            <a:ext cx="838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Członkowie Rady Ministrów ponoszą odpowiedzialność:</a:t>
            </a:r>
            <a:endParaRPr lang="pl-PL" sz="2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83568" y="2420888"/>
            <a:ext cx="19745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pl-PL" sz="2000" dirty="0"/>
              <a:t>polityczną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l-PL" sz="2000" dirty="0"/>
              <a:t>konstytucyjną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l-PL" sz="2000" dirty="0"/>
              <a:t>karną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ODPOWIEDZIALNOŚĆ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95536" y="1700808"/>
            <a:ext cx="838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Odpowiedzialność polityczna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8472" y="2420888"/>
            <a:ext cx="8043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Solidarna</a:t>
            </a:r>
          </a:p>
          <a:p>
            <a:endParaRPr lang="pl-PL" sz="2000" b="1" dirty="0"/>
          </a:p>
          <a:p>
            <a:r>
              <a:rPr lang="pl-PL" sz="2000" dirty="0"/>
              <a:t>Wniosek o wyrażenie konstruktywnego wotum nieufności dla Rady Ministrów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9552" y="396789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Art. 158.</a:t>
            </a:r>
          </a:p>
          <a:p>
            <a:r>
              <a:rPr lang="pl-PL" dirty="0"/>
              <a:t>Sejm wyraża Radzie Ministrów wotum nieufności większością ustawowej liczby posłów na wniosek zgłoszony przez co najmniej 46 posłów </a:t>
            </a:r>
            <a:r>
              <a:rPr lang="pl-PL" u="sng" dirty="0"/>
              <a:t>i wskazujący imiennie kandydata na Prezesa Rady Ministrów</a:t>
            </a:r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ODPOWIEDZIALNOŚĆ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95536" y="1700808"/>
            <a:ext cx="838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Odpowiedzialność polityczna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8472" y="2420888"/>
            <a:ext cx="8043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Solidarna</a:t>
            </a:r>
          </a:p>
          <a:p>
            <a:endParaRPr lang="pl-PL" sz="2000" b="1" dirty="0"/>
          </a:p>
          <a:p>
            <a:r>
              <a:rPr lang="pl-PL" sz="2000" dirty="0"/>
              <a:t>art. 158</a:t>
            </a:r>
          </a:p>
          <a:p>
            <a:r>
              <a:rPr lang="pl-PL" sz="2000" dirty="0"/>
              <a:t>2. Wniosek o podjęcie uchwały,(…) może być poddany pod głosowanie nie wcześniej niż po upływie 7 dni od dnia jego zgłoszenia.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80786" y="4077072"/>
            <a:ext cx="2428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Wymagana większość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836815" y="4077072"/>
            <a:ext cx="396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- większość ustawowej liczby posłów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ODPOWIEDZIALNOŚĆ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95536" y="1700808"/>
            <a:ext cx="838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Odpowiedzialność polityczna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8472" y="2420888"/>
            <a:ext cx="8043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Solidarna</a:t>
            </a:r>
          </a:p>
          <a:p>
            <a:endParaRPr lang="pl-PL" sz="2000" b="1" dirty="0"/>
          </a:p>
          <a:p>
            <a:r>
              <a:rPr lang="pl-PL" sz="2000" dirty="0"/>
              <a:t>art. 158</a:t>
            </a:r>
          </a:p>
          <a:p>
            <a:r>
              <a:rPr lang="pl-PL" sz="2000" dirty="0"/>
              <a:t>2. (…) Powtórny wniosek może być zgłoszony nie wcześniej niż po upływie 3 miesięcy od dnia zgłoszenia poprzedniego wniosku. Powtórny wniosek może być zgłoszony przed upływem 3 miesięcy, jeżeli wystąpi z nim co najmniej 115 posłów.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ODPOWIEDZIALNOŚĆ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95536" y="1700808"/>
            <a:ext cx="838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Odpowiedzialność polityczna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8472" y="2420888"/>
            <a:ext cx="559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Indywidualna przed Sejmem</a:t>
            </a:r>
          </a:p>
          <a:p>
            <a:endParaRPr lang="pl-PL" sz="2000" b="1" dirty="0"/>
          </a:p>
          <a:p>
            <a:r>
              <a:rPr lang="pl-PL" sz="2000" dirty="0"/>
              <a:t>Wniosek o wyrażenie wotum nieufności dla ministra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87779" y="3501008"/>
            <a:ext cx="2428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Wymagana większość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843808" y="3501008"/>
            <a:ext cx="396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- większość ustawowej liczby posłów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ODPOWIEDZIALNOŚĆ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95536" y="1700808"/>
            <a:ext cx="838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Odpowiedzialność polityczna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8472" y="2420888"/>
            <a:ext cx="559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Indywidualna przed Prezesem Rady Ministrów</a:t>
            </a:r>
          </a:p>
          <a:p>
            <a:endParaRPr lang="pl-PL" sz="2000" b="1" dirty="0"/>
          </a:p>
          <a:p>
            <a:r>
              <a:rPr lang="pl-PL" sz="2000" dirty="0"/>
              <a:t>Żądanie złożenia rezygnacji ze stanowiska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ODPOWIEDZIALNOŚĆ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95536" y="1700808"/>
            <a:ext cx="838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Odpowiedzialność konstytucyjna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8472" y="2420888"/>
            <a:ext cx="8187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Odpowiedzialność przed Trybunałem Stanu za naruszenie przepisów Konstytucji lub ustaw w zakresie związanym z zajmowanym stanowiskiem  </a:t>
            </a:r>
          </a:p>
          <a:p>
            <a:endParaRPr lang="pl-PL" sz="2000" b="1" dirty="0"/>
          </a:p>
          <a:p>
            <a:r>
              <a:rPr lang="pl-PL" sz="2000" dirty="0"/>
              <a:t>Wniosek o pociągnięcie do odpowiedzialności</a:t>
            </a:r>
          </a:p>
          <a:p>
            <a:endParaRPr lang="pl-PL" sz="2000" dirty="0"/>
          </a:p>
          <a:p>
            <a:r>
              <a:rPr lang="pl-PL" sz="2000" dirty="0"/>
              <a:t>Pociągnięcie do odpowiedzialności -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292080" y="3356992"/>
            <a:ext cx="3307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– Prezydent , min. 115 posłów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283969" y="3933056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Sejm, większością 3/5 ustawowej liczby posłów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WŁADZA WYKONAWCZA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467544" y="1758295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Art. 10.</a:t>
            </a:r>
          </a:p>
          <a:p>
            <a:pPr algn="just"/>
            <a:r>
              <a:rPr lang="pl-PL" sz="2000" dirty="0"/>
              <a:t>„1. Ustrój Rzeczypospolitej Polskiej opiera się na podziale i równowadze władzy ustawodawczej, władzy wykonawczej i władzy sądowniczej.</a:t>
            </a:r>
          </a:p>
          <a:p>
            <a:pPr algn="just"/>
            <a:r>
              <a:rPr lang="pl-PL" sz="2000" dirty="0"/>
              <a:t>2. Władzę ustawodawczą sprawują Sejm i Senat, władzę wykonawczą Prezydent Rzeczypospolitej Polskiej i Rada Ministrów, a władzę sądowniczą sądy i trybunały.”</a:t>
            </a:r>
          </a:p>
          <a:p>
            <a:pPr algn="just"/>
            <a:endParaRPr lang="pl-PL" sz="20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ODPOWIEDZIALNOŚĆ RADY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95536" y="1700808"/>
            <a:ext cx="838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Odpowiedzialność karna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8472" y="2420888"/>
            <a:ext cx="8187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Odpowiedzialność przed Trybunałem Stanu za przestępstwa popełnione w związku z zajmowanym stanowiskiem zakresie związanym z zajmowanym stanowiskiem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WŁADZA WYKONAWCZA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467544" y="1758295"/>
            <a:ext cx="8208912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/>
              <a:t>Modele organizacyjne władzy wykonawczej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pl-PL" sz="2000" dirty="0"/>
              <a:t>Monokratyczny 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pl-PL" sz="2000" dirty="0"/>
              <a:t>Dualistyczny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pl-PL" sz="2000" dirty="0"/>
              <a:t>Departamentalny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pl-PL" sz="2000" dirty="0"/>
              <a:t>Dyrektorialny</a:t>
            </a:r>
          </a:p>
          <a:p>
            <a:pPr algn="just">
              <a:lnSpc>
                <a:spcPct val="150000"/>
              </a:lnSpc>
            </a:pPr>
            <a:endParaRPr lang="pl-PL" sz="2000" dirty="0"/>
          </a:p>
        </p:txBody>
      </p:sp>
      <p:cxnSp>
        <p:nvCxnSpPr>
          <p:cNvPr id="7" name="Łącznik łamany 6"/>
          <p:cNvCxnSpPr/>
          <p:nvPr/>
        </p:nvCxnSpPr>
        <p:spPr>
          <a:xfrm>
            <a:off x="2915816" y="2996952"/>
            <a:ext cx="2664296" cy="12241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4211960" y="299695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4211960" y="335699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4211960" y="3789040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5580112" y="2708920"/>
            <a:ext cx="2808312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gabinetowy </a:t>
            </a:r>
          </a:p>
          <a:p>
            <a:pPr>
              <a:lnSpc>
                <a:spcPct val="150000"/>
              </a:lnSpc>
            </a:pPr>
            <a:r>
              <a:rPr lang="pl-PL" dirty="0"/>
              <a:t>kanclerski </a:t>
            </a:r>
          </a:p>
          <a:p>
            <a:pPr>
              <a:lnSpc>
                <a:spcPct val="150000"/>
              </a:lnSpc>
            </a:pPr>
            <a:r>
              <a:rPr lang="pl-PL" dirty="0"/>
              <a:t>resortowy </a:t>
            </a:r>
          </a:p>
          <a:p>
            <a:pPr>
              <a:lnSpc>
                <a:spcPct val="150000"/>
              </a:lnSpc>
            </a:pPr>
            <a:r>
              <a:rPr lang="pl-PL" dirty="0"/>
              <a:t>prezydencjalny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RADA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467544" y="155679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/>
              <a:t>Rada Ministrów – naczelny kolegialny organ konstytucyjny państwa będący jednym z dwóch organów władzy wykonawczej. </a:t>
            </a:r>
          </a:p>
          <a:p>
            <a:pPr algn="just">
              <a:lnSpc>
                <a:spcPct val="150000"/>
              </a:lnSpc>
            </a:pPr>
            <a:r>
              <a:rPr lang="pl-PL" sz="2000" dirty="0"/>
              <a:t>Czasami nazywany również rządem lub gabinetem.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RADA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467544" y="1556792"/>
            <a:ext cx="820891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/>
              <a:t>Skład Rady Ministrów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55024" y="2210088"/>
            <a:ext cx="35569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pl-PL" sz="2000" dirty="0"/>
              <a:t>Prezes Rady Ministrów</a:t>
            </a:r>
          </a:p>
          <a:p>
            <a:pPr marL="342900" indent="-342900">
              <a:buFontTx/>
              <a:buAutoNum type="alphaLcParenR"/>
            </a:pPr>
            <a:r>
              <a:rPr lang="pl-PL" sz="2000" dirty="0"/>
              <a:t>ministrowie</a:t>
            </a:r>
          </a:p>
          <a:p>
            <a:pPr marL="342900" indent="-342900">
              <a:buAutoNum type="alphaLcParenR"/>
            </a:pPr>
            <a:r>
              <a:rPr lang="pl-PL" sz="2000" dirty="0"/>
              <a:t>wiceprezesi Rady Ministrów*</a:t>
            </a:r>
          </a:p>
          <a:p>
            <a:pPr marL="342900" indent="-342900">
              <a:buAutoNum type="alphaLcParenR"/>
            </a:pPr>
            <a:r>
              <a:rPr lang="pl-PL" sz="2000" dirty="0"/>
              <a:t>przewodniczący komitetów*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RADA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467544" y="1556792"/>
            <a:ext cx="820891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/>
              <a:t>Ministrowie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475656" y="2060848"/>
          <a:ext cx="66967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RADA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467544" y="1556792"/>
            <a:ext cx="8208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/>
              <a:t>Ministrowie</a:t>
            </a:r>
          </a:p>
          <a:p>
            <a:pPr algn="just">
              <a:lnSpc>
                <a:spcPct val="150000"/>
              </a:lnSpc>
            </a:pPr>
            <a:endParaRPr lang="pl-PL" sz="2000" dirty="0"/>
          </a:p>
          <a:p>
            <a:pPr algn="just">
              <a:lnSpc>
                <a:spcPct val="150000"/>
              </a:lnSpc>
            </a:pPr>
            <a:r>
              <a:rPr lang="pl-PL" sz="2000" dirty="0"/>
              <a:t>Dwoisty charakter organu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pl-PL" sz="2000" dirty="0"/>
              <a:t>członek Rady Ministrów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pl-PL" sz="2000" dirty="0"/>
              <a:t>jednoosobowy naczelny organ administracji rządowej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RADA MINISTRÓW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1540" y="1340768"/>
            <a:ext cx="828092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467544" y="1556792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/>
              <a:t>Wiceprezes Rady Ministrów</a:t>
            </a:r>
          </a:p>
          <a:p>
            <a:pPr algn="just">
              <a:lnSpc>
                <a:spcPct val="150000"/>
              </a:lnSpc>
            </a:pPr>
            <a:endParaRPr lang="pl-PL" sz="2000" dirty="0"/>
          </a:p>
          <a:p>
            <a:pPr algn="just">
              <a:lnSpc>
                <a:spcPct val="150000"/>
              </a:lnSpc>
            </a:pPr>
            <a:r>
              <a:rPr lang="pl-PL" dirty="0"/>
              <a:t>Art. 6.  ustawy szczególnej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1. W razie nieobecności Prezesa Rady Ministrów lub w innym wypadku czasowej niemożności wykonywania przez niego obowiązków w Radzie Ministrów, pracami Rady Ministrów kieruje </a:t>
            </a:r>
            <a:r>
              <a:rPr lang="pl-PL" u="sng" dirty="0"/>
              <a:t>wiceprezes Rady Ministrów</a:t>
            </a:r>
            <a:r>
              <a:rPr lang="pl-PL" dirty="0"/>
              <a:t> wyznaczony przez Prezesa Rady Ministrów lub jeden z ministrów, jeżeli wiceprezes Rady Ministrów nie został powołany.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2. </a:t>
            </a:r>
            <a:r>
              <a:rPr lang="pl-PL" u="sng" dirty="0"/>
              <a:t>Wiceprezes Rady Ministrów </a:t>
            </a:r>
            <a:r>
              <a:rPr lang="pl-PL" dirty="0"/>
              <a:t>wykonuje, w imieniu Prezesa Rady Ministrów, zadania i kompetencje w zakresie powierzonym przez Prezesa Rady Ministrów.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</TotalTime>
  <Words>1160</Words>
  <Application>Microsoft Office PowerPoint</Application>
  <PresentationFormat>Pokaz na ekranie (4:3)</PresentationFormat>
  <Paragraphs>188</Paragraphs>
  <Slides>30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Motyw pakietu Office</vt:lpstr>
      <vt:lpstr>PRAWO KONSTYTUCYJNE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Prawa człowieka i systemy ich ochrony</dc:title>
  <dc:creator>Magda</dc:creator>
  <cp:lastModifiedBy>Monika Karazniewicz</cp:lastModifiedBy>
  <cp:revision>289</cp:revision>
  <dcterms:created xsi:type="dcterms:W3CDTF">2016-10-01T17:27:20Z</dcterms:created>
  <dcterms:modified xsi:type="dcterms:W3CDTF">2020-04-04T16:37:19Z</dcterms:modified>
</cp:coreProperties>
</file>