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2"/>
  </p:notesMasterIdLst>
  <p:sldIdLst>
    <p:sldId id="256" r:id="rId2"/>
    <p:sldId id="259" r:id="rId3"/>
    <p:sldId id="274" r:id="rId4"/>
    <p:sldId id="385" r:id="rId5"/>
    <p:sldId id="386" r:id="rId6"/>
    <p:sldId id="312" r:id="rId7"/>
    <p:sldId id="387" r:id="rId8"/>
    <p:sldId id="363" r:id="rId9"/>
    <p:sldId id="388" r:id="rId10"/>
    <p:sldId id="389" r:id="rId11"/>
    <p:sldId id="390" r:id="rId12"/>
    <p:sldId id="396" r:id="rId13"/>
    <p:sldId id="393" r:id="rId14"/>
    <p:sldId id="394" r:id="rId15"/>
    <p:sldId id="453" r:id="rId16"/>
    <p:sldId id="391" r:id="rId17"/>
    <p:sldId id="395" r:id="rId18"/>
    <p:sldId id="398" r:id="rId19"/>
    <p:sldId id="392" r:id="rId20"/>
    <p:sldId id="397" r:id="rId21"/>
    <p:sldId id="399" r:id="rId22"/>
    <p:sldId id="400" r:id="rId23"/>
    <p:sldId id="401" r:id="rId24"/>
    <p:sldId id="402" r:id="rId25"/>
    <p:sldId id="403" r:id="rId26"/>
    <p:sldId id="404" r:id="rId27"/>
    <p:sldId id="405" r:id="rId28"/>
    <p:sldId id="406" r:id="rId29"/>
    <p:sldId id="408" r:id="rId30"/>
    <p:sldId id="409" r:id="rId31"/>
    <p:sldId id="410" r:id="rId32"/>
    <p:sldId id="412" r:id="rId33"/>
    <p:sldId id="413" r:id="rId34"/>
    <p:sldId id="414" r:id="rId35"/>
    <p:sldId id="415" r:id="rId36"/>
    <p:sldId id="416" r:id="rId37"/>
    <p:sldId id="417" r:id="rId38"/>
    <p:sldId id="447" r:id="rId39"/>
    <p:sldId id="448" r:id="rId40"/>
    <p:sldId id="449" r:id="rId41"/>
    <p:sldId id="450" r:id="rId42"/>
    <p:sldId id="451" r:id="rId43"/>
    <p:sldId id="452" r:id="rId44"/>
    <p:sldId id="419" r:id="rId45"/>
    <p:sldId id="420" r:id="rId46"/>
    <p:sldId id="422" r:id="rId47"/>
    <p:sldId id="423" r:id="rId48"/>
    <p:sldId id="424" r:id="rId49"/>
    <p:sldId id="425" r:id="rId50"/>
    <p:sldId id="426" r:id="rId51"/>
    <p:sldId id="427" r:id="rId52"/>
    <p:sldId id="428" r:id="rId53"/>
    <p:sldId id="429" r:id="rId54"/>
    <p:sldId id="430" r:id="rId55"/>
    <p:sldId id="431" r:id="rId56"/>
    <p:sldId id="432" r:id="rId57"/>
    <p:sldId id="433" r:id="rId58"/>
    <p:sldId id="434" r:id="rId59"/>
    <p:sldId id="435" r:id="rId60"/>
    <p:sldId id="436" r:id="rId61"/>
    <p:sldId id="437" r:id="rId62"/>
    <p:sldId id="438" r:id="rId63"/>
    <p:sldId id="439" r:id="rId64"/>
    <p:sldId id="440" r:id="rId65"/>
    <p:sldId id="441" r:id="rId66"/>
    <p:sldId id="442" r:id="rId67"/>
    <p:sldId id="443" r:id="rId68"/>
    <p:sldId id="444" r:id="rId69"/>
    <p:sldId id="445" r:id="rId70"/>
    <p:sldId id="446" r:id="rId7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 pośredni 3 — Ak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0"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70AD96-5C15-45E0-AC14-D7DE3C8F95A9}" type="datetimeFigureOut">
              <a:rPr lang="pl-PL" smtClean="0"/>
              <a:pPr/>
              <a:t>18.04.2020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E40C66-1655-432B-82D1-638946FF900E}"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3AF58BC-214E-4D13-8109-84DD4E42E8D9}" type="datetimeFigureOut">
              <a:rPr lang="pl-PL" smtClean="0"/>
              <a:pPr/>
              <a:t>18.04.2020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4EA03BD-2C67-4416-9ADC-E1448B23DA82}" type="slidenum">
              <a:rPr lang="pl-PL" smtClean="0"/>
              <a:pPr/>
              <a:t>‹#›</a:t>
            </a:fld>
            <a:endParaRPr lang="pl-PL"/>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F58BC-214E-4D13-8109-84DD4E42E8D9}" type="datetimeFigureOut">
              <a:rPr lang="pl-PL" smtClean="0"/>
              <a:pPr/>
              <a:t>18.04.2020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A03BD-2C67-4416-9ADC-E1448B23DA8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solidFill>
                  <a:schemeClr val="tx2">
                    <a:lumMod val="50000"/>
                  </a:schemeClr>
                </a:solidFill>
              </a:rPr>
              <a:t>PRAWO KONSTYTUCYJNE</a:t>
            </a:r>
          </a:p>
        </p:txBody>
      </p:sp>
      <p:sp>
        <p:nvSpPr>
          <p:cNvPr id="3" name="Podtytuł 2"/>
          <p:cNvSpPr>
            <a:spLocks noGrp="1"/>
          </p:cNvSpPr>
          <p:nvPr>
            <p:ph type="subTitle" idx="1"/>
          </p:nvPr>
        </p:nvSpPr>
        <p:spPr/>
        <p:txBody>
          <a:bodyPr/>
          <a:lstStyle/>
          <a:p>
            <a:r>
              <a:rPr lang="pl-PL" dirty="0">
                <a:solidFill>
                  <a:schemeClr val="tx2">
                    <a:lumMod val="75000"/>
                  </a:schemeClr>
                </a:solidFill>
              </a:rPr>
              <a:t>Ćwiczenia 6</a:t>
            </a:r>
          </a:p>
        </p:txBody>
      </p:sp>
      <p:cxnSp>
        <p:nvCxnSpPr>
          <p:cNvPr id="5" name="Łącznik prosty 4"/>
          <p:cNvCxnSpPr/>
          <p:nvPr/>
        </p:nvCxnSpPr>
        <p:spPr>
          <a:xfrm>
            <a:off x="431540" y="3717032"/>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210088"/>
            <a:ext cx="8208913" cy="4493538"/>
          </a:xfrm>
          <a:prstGeom prst="rect">
            <a:avLst/>
          </a:prstGeom>
          <a:noFill/>
        </p:spPr>
        <p:txBody>
          <a:bodyPr wrap="square" rtlCol="0">
            <a:spAutoFit/>
          </a:bodyPr>
          <a:lstStyle/>
          <a:p>
            <a:pPr algn="just"/>
            <a:r>
              <a:rPr lang="pl-PL" dirty="0"/>
              <a:t>„Zgodnie z art. 177 Konstytucji, „Sądy powszechne sprawują wymiar sprawiedliwości we wszystkich sprawach z wyjątkiem spraw ustawowo zastrzeżonych dla właściwości innych sądów”. Ustrojodawca postanowił w tym przepisie, że to na sądach powszechnych spoczywa zasadniczy ciężar sprawowania wymiaru sprawiedliwości w imieniu Rzeczypospolitej, a ich właściwość jest niejako domniemana, co znaczy, że w braku wyraźnego zastrzeżenia ustawowego to właśnie sądy powszechne właściwe są do rozpatrzenia sprawy. Tym samym (..) konstytucyjna gwarancja prawa do sądu oznacza, że ustawodawcy zwykłemu pozostaje swoboda wyboru właściwej drogi sądowej: przed sądem powszechnym lub administracyjnym, a w braku wskazania, iż w konkretnej sprawie, z którą zainteresowany zwrócił się do sądu powszechnego, kompetentny jest inny sąd - </a:t>
            </a:r>
            <a:r>
              <a:rPr lang="pl-PL" dirty="0" err="1"/>
              <a:t>sąd</a:t>
            </a:r>
            <a:r>
              <a:rPr lang="pl-PL" dirty="0"/>
              <a:t> powszechny powinien sprawę rozpoznać merytorycznie. Tak należy rozumieć konsekwencje konstytucyjnego domniemania ustanowionego w art. 177 Konstytucji.”</a:t>
            </a:r>
          </a:p>
          <a:p>
            <a:pPr algn="just"/>
            <a:endParaRPr lang="pl-PL" dirty="0"/>
          </a:p>
          <a:p>
            <a:r>
              <a:rPr lang="pl-PL" sz="1600" dirty="0"/>
              <a:t>Postanowienie Trybunału Konstytucyjnego z dnia 14 listopada 2007 r., sygn. akt SK 53/06</a:t>
            </a:r>
          </a:p>
          <a:p>
            <a:pPr algn="just"/>
            <a:endParaRPr lang="pl-PL"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210088"/>
            <a:ext cx="8208913" cy="2246769"/>
          </a:xfrm>
          <a:prstGeom prst="rect">
            <a:avLst/>
          </a:prstGeom>
          <a:noFill/>
        </p:spPr>
        <p:txBody>
          <a:bodyPr wrap="square" rtlCol="0">
            <a:spAutoFit/>
          </a:bodyPr>
          <a:lstStyle/>
          <a:p>
            <a:pPr algn="just">
              <a:lnSpc>
                <a:spcPct val="150000"/>
              </a:lnSpc>
            </a:pPr>
            <a:r>
              <a:rPr lang="pl-PL" sz="2000" dirty="0"/>
              <a:t>Struktura:</a:t>
            </a:r>
          </a:p>
          <a:p>
            <a:pPr marL="457200" indent="-457200" algn="just">
              <a:lnSpc>
                <a:spcPct val="150000"/>
              </a:lnSpc>
              <a:buAutoNum type="alphaLcParenR"/>
            </a:pPr>
            <a:r>
              <a:rPr lang="pl-PL" sz="2000" dirty="0"/>
              <a:t>sądy rejonowe</a:t>
            </a:r>
          </a:p>
          <a:p>
            <a:pPr marL="457200" indent="-457200" algn="just">
              <a:lnSpc>
                <a:spcPct val="150000"/>
              </a:lnSpc>
              <a:buAutoNum type="alphaLcParenR"/>
            </a:pPr>
            <a:r>
              <a:rPr lang="pl-PL" sz="2000" dirty="0"/>
              <a:t>sądy okręgowe</a:t>
            </a:r>
          </a:p>
          <a:p>
            <a:pPr marL="457200" indent="-457200" algn="just">
              <a:lnSpc>
                <a:spcPct val="150000"/>
              </a:lnSpc>
              <a:buAutoNum type="alphaLcParenR"/>
            </a:pPr>
            <a:r>
              <a:rPr lang="pl-PL" sz="2000" dirty="0"/>
              <a:t>sądy apelacyjne</a:t>
            </a:r>
          </a:p>
          <a:p>
            <a:pPr algn="just"/>
            <a:endParaRPr lang="pl-PL" sz="2000" dirty="0"/>
          </a:p>
        </p:txBody>
      </p:sp>
      <p:sp>
        <p:nvSpPr>
          <p:cNvPr id="6" name="pole tekstowe 5"/>
          <p:cNvSpPr txBox="1"/>
          <p:nvPr/>
        </p:nvSpPr>
        <p:spPr>
          <a:xfrm>
            <a:off x="467544" y="4581128"/>
            <a:ext cx="5761834" cy="400110"/>
          </a:xfrm>
          <a:prstGeom prst="rect">
            <a:avLst/>
          </a:prstGeom>
          <a:noFill/>
        </p:spPr>
        <p:txBody>
          <a:bodyPr wrap="none" rtlCol="0">
            <a:spAutoFit/>
          </a:bodyPr>
          <a:lstStyle/>
          <a:p>
            <a:r>
              <a:rPr lang="pl-PL" sz="2000" dirty="0"/>
              <a:t>Art. 1 Ustawy – Prawo o ustroju sądów powszechnych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grpId="0" nodeType="clickEffect">
                                  <p:stCondLst>
                                    <p:cond delay="0"/>
                                  </p:stCondLst>
                                  <p:childTnLst>
                                    <p:set>
                                      <p:cBhvr>
                                        <p:cTn id="18"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132856"/>
            <a:ext cx="8208913" cy="3970318"/>
          </a:xfrm>
          <a:prstGeom prst="rect">
            <a:avLst/>
          </a:prstGeom>
          <a:noFill/>
        </p:spPr>
        <p:txBody>
          <a:bodyPr wrap="square" rtlCol="0">
            <a:spAutoFit/>
          </a:bodyPr>
          <a:lstStyle/>
          <a:p>
            <a:pPr algn="just"/>
            <a:r>
              <a:rPr lang="pl-PL" dirty="0"/>
              <a:t>Art. 17. Kodeksu Postępowania Cywilnego</a:t>
            </a:r>
          </a:p>
          <a:p>
            <a:pPr algn="just">
              <a:lnSpc>
                <a:spcPct val="150000"/>
              </a:lnSpc>
            </a:pPr>
            <a:endParaRPr lang="pl-PL" dirty="0"/>
          </a:p>
          <a:p>
            <a:pPr algn="just"/>
            <a:r>
              <a:rPr lang="pl-PL" dirty="0"/>
              <a:t>Do właściwości sądów okręgowych należą sprawy: </a:t>
            </a:r>
          </a:p>
          <a:p>
            <a:pPr algn="just"/>
            <a:r>
              <a:rPr lang="pl-PL" dirty="0"/>
              <a:t>(…)</a:t>
            </a:r>
          </a:p>
          <a:p>
            <a:pPr algn="just"/>
            <a:r>
              <a:rPr lang="pl-PL" dirty="0"/>
              <a:t>2) o ochronę praw autorskich i pokrewnych, jak również dotyczących wynalazków, wzorów użytkowych, wzorów przemysłowych, znaków towarowych, oznaczeń geograficznych i topografii układów scalonych oraz o ochronę innych praw na dobrach niematerialnych;</a:t>
            </a:r>
          </a:p>
          <a:p>
            <a:pPr algn="just"/>
            <a:r>
              <a:rPr lang="pl-PL" dirty="0"/>
              <a:t>3) o roszczenia wynikające z Prawa prasowego; </a:t>
            </a:r>
          </a:p>
          <a:p>
            <a:pPr algn="just"/>
            <a:r>
              <a:rPr lang="pl-PL" dirty="0"/>
              <a:t>4) o prawa majątkowe, w których wartość przedmiotu sporu przewyższa siedemdziesiąt pięć tysięcy złotych, (…) </a:t>
            </a:r>
          </a:p>
          <a:p>
            <a:pPr algn="just"/>
            <a:r>
              <a:rPr lang="pl-PL" dirty="0"/>
              <a:t>4</a:t>
            </a:r>
            <a:r>
              <a:rPr lang="pl-PL" baseline="30000" dirty="0"/>
              <a:t>3</a:t>
            </a:r>
            <a:r>
              <a:rPr lang="pl-PL" dirty="0"/>
              <a:t>) o zapobieganie i zwalczanie nieuczciwej konkurencji; </a:t>
            </a:r>
          </a:p>
          <a:p>
            <a:pPr algn="just"/>
            <a:r>
              <a:rPr lang="pl-PL" dirty="0"/>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210088"/>
            <a:ext cx="8208913" cy="2400657"/>
          </a:xfrm>
          <a:prstGeom prst="rect">
            <a:avLst/>
          </a:prstGeom>
          <a:noFill/>
        </p:spPr>
        <p:txBody>
          <a:bodyPr wrap="square" rtlCol="0">
            <a:spAutoFit/>
          </a:bodyPr>
          <a:lstStyle/>
          <a:p>
            <a:pPr algn="just">
              <a:lnSpc>
                <a:spcPct val="150000"/>
              </a:lnSpc>
            </a:pPr>
            <a:r>
              <a:rPr lang="pl-PL" sz="2000" dirty="0"/>
              <a:t>Organy sądów powszechnych</a:t>
            </a:r>
          </a:p>
          <a:p>
            <a:pPr marL="457200" indent="-457200" algn="just">
              <a:lnSpc>
                <a:spcPct val="150000"/>
              </a:lnSpc>
              <a:buAutoNum type="alphaLcParenR"/>
            </a:pPr>
            <a:r>
              <a:rPr lang="pl-PL" sz="2000" dirty="0"/>
              <a:t>prezes</a:t>
            </a:r>
          </a:p>
          <a:p>
            <a:pPr marL="457200" indent="-457200" algn="just">
              <a:lnSpc>
                <a:spcPct val="150000"/>
              </a:lnSpc>
              <a:buAutoNum type="alphaLcParenR"/>
            </a:pPr>
            <a:r>
              <a:rPr lang="pl-PL" sz="2000" dirty="0"/>
              <a:t>wiceprezes</a:t>
            </a:r>
          </a:p>
          <a:p>
            <a:pPr marL="457200" indent="-457200" algn="just">
              <a:lnSpc>
                <a:spcPct val="150000"/>
              </a:lnSpc>
              <a:buAutoNum type="alphaLcParenR"/>
            </a:pPr>
            <a:r>
              <a:rPr lang="pl-PL" sz="2000" dirty="0"/>
              <a:t>zgromadzenie ogólne*</a:t>
            </a:r>
          </a:p>
          <a:p>
            <a:pPr marL="457200" indent="-457200" algn="just">
              <a:lnSpc>
                <a:spcPct val="150000"/>
              </a:lnSpc>
              <a:buAutoNum type="alphaLcParenR"/>
            </a:pPr>
            <a:r>
              <a:rPr lang="pl-PL" sz="2000" dirty="0"/>
              <a:t>kolegium*</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210088"/>
            <a:ext cx="8208913" cy="1938992"/>
          </a:xfrm>
          <a:prstGeom prst="rect">
            <a:avLst/>
          </a:prstGeom>
          <a:noFill/>
        </p:spPr>
        <p:txBody>
          <a:bodyPr wrap="square" rtlCol="0">
            <a:spAutoFit/>
          </a:bodyPr>
          <a:lstStyle/>
          <a:p>
            <a:pPr algn="just">
              <a:lnSpc>
                <a:spcPct val="150000"/>
              </a:lnSpc>
            </a:pPr>
            <a:r>
              <a:rPr lang="pl-PL" sz="2000" dirty="0"/>
              <a:t>Nadzór nad działalnością:</a:t>
            </a:r>
          </a:p>
          <a:p>
            <a:pPr marL="457200" indent="-457200" algn="just">
              <a:lnSpc>
                <a:spcPct val="150000"/>
              </a:lnSpc>
              <a:buAutoNum type="alphaLcParenR"/>
            </a:pPr>
            <a:r>
              <a:rPr lang="pl-PL" sz="2000" dirty="0"/>
              <a:t>Sąd Najwyższy - w zakresie orzekania</a:t>
            </a:r>
          </a:p>
          <a:p>
            <a:pPr marL="457200" indent="-457200" algn="just">
              <a:lnSpc>
                <a:spcPct val="150000"/>
              </a:lnSpc>
              <a:buAutoNum type="alphaLcParenR"/>
            </a:pPr>
            <a:r>
              <a:rPr lang="pl-PL" sz="2000" dirty="0"/>
              <a:t>Minister Sprawiedliwości – w zakresie administracyjnej działalności sądów </a:t>
            </a:r>
          </a:p>
        </p:txBody>
      </p:sp>
      <p:sp>
        <p:nvSpPr>
          <p:cNvPr id="6" name="pole tekstowe 5">
            <a:extLst>
              <a:ext uri="{FF2B5EF4-FFF2-40B4-BE49-F238E27FC236}">
                <a16:creationId xmlns:a16="http://schemas.microsoft.com/office/drawing/2014/main" id="{E1D4DF76-C315-402E-B0E5-6C24894DCF12}"/>
              </a:ext>
            </a:extLst>
          </p:cNvPr>
          <p:cNvSpPr txBox="1"/>
          <p:nvPr/>
        </p:nvSpPr>
        <p:spPr>
          <a:xfrm>
            <a:off x="971600" y="4149080"/>
            <a:ext cx="7668853" cy="707886"/>
          </a:xfrm>
          <a:prstGeom prst="rect">
            <a:avLst/>
          </a:prstGeom>
          <a:noFill/>
        </p:spPr>
        <p:txBody>
          <a:bodyPr wrap="square" rtlCol="0">
            <a:spAutoFit/>
          </a:bodyPr>
          <a:lstStyle/>
          <a:p>
            <a:pPr algn="just"/>
            <a:r>
              <a:rPr lang="pl-PL" sz="2000" dirty="0"/>
              <a:t>Nowelizacja z 2017 r. dot. uprawnienia Ministra Sprawiedliwości do odwołania sędziów sądów powszechnych!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ABA77EF6-8C68-4FEB-BA12-857CF93029A8}"/>
              </a:ext>
            </a:extLst>
          </p:cNvPr>
          <p:cNvPicPr>
            <a:picLocks noChangeAspect="1"/>
          </p:cNvPicPr>
          <p:nvPr/>
        </p:nvPicPr>
        <p:blipFill>
          <a:blip r:embed="rId2"/>
          <a:stretch>
            <a:fillRect/>
          </a:stretch>
        </p:blipFill>
        <p:spPr>
          <a:xfrm>
            <a:off x="80962" y="1076325"/>
            <a:ext cx="8982075" cy="4705350"/>
          </a:xfrm>
          <a:prstGeom prst="rect">
            <a:avLst/>
          </a:prstGeom>
        </p:spPr>
      </p:pic>
    </p:spTree>
    <p:extLst>
      <p:ext uri="{BB962C8B-B14F-4D97-AF65-F5344CB8AC3E}">
        <p14:creationId xmlns:p14="http://schemas.microsoft.com/office/powerpoint/2010/main" val="225369502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administracyjne</a:t>
            </a:r>
          </a:p>
        </p:txBody>
      </p:sp>
      <p:sp>
        <p:nvSpPr>
          <p:cNvPr id="5" name="pole tekstowe 4"/>
          <p:cNvSpPr txBox="1"/>
          <p:nvPr/>
        </p:nvSpPr>
        <p:spPr>
          <a:xfrm>
            <a:off x="539551" y="2361074"/>
            <a:ext cx="8208913" cy="2400657"/>
          </a:xfrm>
          <a:prstGeom prst="rect">
            <a:avLst/>
          </a:prstGeom>
          <a:noFill/>
        </p:spPr>
        <p:txBody>
          <a:bodyPr wrap="square" rtlCol="0">
            <a:spAutoFit/>
          </a:bodyPr>
          <a:lstStyle/>
          <a:p>
            <a:pPr algn="just"/>
            <a:r>
              <a:rPr lang="pl-PL" sz="2000" b="1" dirty="0"/>
              <a:t>Art. 184.</a:t>
            </a:r>
          </a:p>
          <a:p>
            <a:pPr algn="just"/>
            <a:r>
              <a:rPr lang="pl-PL" sz="2000" dirty="0"/>
              <a:t>„Naczelny Sąd Administracyjny oraz inne sądy administracyjne sprawują, </a:t>
            </a:r>
            <a:br>
              <a:rPr lang="pl-PL" sz="2000" dirty="0"/>
            </a:br>
            <a:r>
              <a:rPr lang="pl-PL" sz="2000" dirty="0"/>
              <a:t>w zakresie określonym w ustawie, kontrolę działalności administracji publicznej. Kontrola ta obejmuje również orzekanie o zgodności z ustawami uchwał organów samorządu terytorialnego i aktów normatywnych terenowych organów administracji rządowej.”</a:t>
            </a:r>
          </a:p>
          <a:p>
            <a:pPr algn="just">
              <a:lnSpc>
                <a:spcPct val="150000"/>
              </a:lnSpc>
            </a:pPr>
            <a:endParaRPr lang="pl-PL" sz="20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administracyjne</a:t>
            </a:r>
          </a:p>
        </p:txBody>
      </p:sp>
      <p:sp>
        <p:nvSpPr>
          <p:cNvPr id="5" name="pole tekstowe 4"/>
          <p:cNvSpPr txBox="1"/>
          <p:nvPr/>
        </p:nvSpPr>
        <p:spPr>
          <a:xfrm>
            <a:off x="467544" y="2361074"/>
            <a:ext cx="8208913" cy="1891287"/>
          </a:xfrm>
          <a:prstGeom prst="rect">
            <a:avLst/>
          </a:prstGeom>
          <a:noFill/>
        </p:spPr>
        <p:txBody>
          <a:bodyPr wrap="square" rtlCol="0">
            <a:spAutoFit/>
          </a:bodyPr>
          <a:lstStyle/>
          <a:p>
            <a:pPr algn="just">
              <a:lnSpc>
                <a:spcPct val="150000"/>
              </a:lnSpc>
            </a:pPr>
            <a:r>
              <a:rPr lang="pl-PL" sz="2000" dirty="0"/>
              <a:t>Struktura:</a:t>
            </a:r>
          </a:p>
          <a:p>
            <a:pPr marL="457200" indent="-457200" algn="just">
              <a:lnSpc>
                <a:spcPct val="150000"/>
              </a:lnSpc>
              <a:buAutoNum type="alphaLcParenR"/>
            </a:pPr>
            <a:r>
              <a:rPr lang="pl-PL" sz="2000" dirty="0"/>
              <a:t>Naczelny Sąd Administracyjny</a:t>
            </a:r>
          </a:p>
          <a:p>
            <a:pPr marL="457200" indent="-457200" algn="just">
              <a:lnSpc>
                <a:spcPct val="150000"/>
              </a:lnSpc>
              <a:buAutoNum type="alphaLcParenR"/>
            </a:pPr>
            <a:r>
              <a:rPr lang="pl-PL" sz="2000" dirty="0"/>
              <a:t>wojewódzkie sądy administracyjne </a:t>
            </a:r>
          </a:p>
          <a:p>
            <a:pPr algn="just">
              <a:lnSpc>
                <a:spcPct val="150000"/>
              </a:lnSpc>
            </a:pPr>
            <a:endParaRPr lang="pl-PL" sz="20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administracyjne</a:t>
            </a:r>
          </a:p>
        </p:txBody>
      </p:sp>
      <p:sp>
        <p:nvSpPr>
          <p:cNvPr id="5" name="pole tekstowe 4"/>
          <p:cNvSpPr txBox="1"/>
          <p:nvPr/>
        </p:nvSpPr>
        <p:spPr>
          <a:xfrm>
            <a:off x="467545" y="1988840"/>
            <a:ext cx="7920879" cy="3554819"/>
          </a:xfrm>
          <a:prstGeom prst="rect">
            <a:avLst/>
          </a:prstGeom>
          <a:noFill/>
        </p:spPr>
        <p:txBody>
          <a:bodyPr wrap="square" rtlCol="0">
            <a:spAutoFit/>
          </a:bodyPr>
          <a:lstStyle/>
          <a:p>
            <a:pPr algn="just">
              <a:lnSpc>
                <a:spcPct val="150000"/>
              </a:lnSpc>
            </a:pPr>
            <a:r>
              <a:rPr lang="pl-PL" sz="2000" b="1" dirty="0"/>
              <a:t>Naczelny Sąd Administracyjny</a:t>
            </a:r>
          </a:p>
          <a:p>
            <a:pPr algn="just">
              <a:lnSpc>
                <a:spcPct val="150000"/>
              </a:lnSpc>
            </a:pPr>
            <a:endParaRPr lang="pl-PL" sz="2000" b="1" dirty="0"/>
          </a:p>
          <a:p>
            <a:pPr algn="just">
              <a:lnSpc>
                <a:spcPct val="150000"/>
              </a:lnSpc>
              <a:buFontTx/>
              <a:buChar char="-"/>
            </a:pPr>
            <a:r>
              <a:rPr lang="pl-PL" dirty="0"/>
              <a:t> nadzór orzeczniczy nad działalnością WSA</a:t>
            </a:r>
          </a:p>
          <a:p>
            <a:pPr algn="just">
              <a:lnSpc>
                <a:spcPct val="150000"/>
              </a:lnSpc>
              <a:buFontTx/>
              <a:buChar char="-"/>
            </a:pPr>
            <a:r>
              <a:rPr lang="pl-PL" dirty="0"/>
              <a:t> podejmowanie uchwał dotyczących wykładni przepisów prawnych  w przypadku istnienia rozbieżności pomiędzy sądami wojewódzkimi </a:t>
            </a:r>
          </a:p>
          <a:p>
            <a:pPr algn="just">
              <a:lnSpc>
                <a:spcPct val="150000"/>
              </a:lnSpc>
              <a:buFontTx/>
              <a:buChar char="-"/>
            </a:pPr>
            <a:r>
              <a:rPr lang="pl-PL" dirty="0"/>
              <a:t> rozstrzyganie sporów o właściwość pomiędzy organami samorządu terytorialnego a organami administracji rządowej </a:t>
            </a:r>
          </a:p>
          <a:p>
            <a:pPr algn="just">
              <a:lnSpc>
                <a:spcPct val="150000"/>
              </a:lnSpc>
            </a:pPr>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wojskowe</a:t>
            </a:r>
          </a:p>
        </p:txBody>
      </p:sp>
      <p:sp>
        <p:nvSpPr>
          <p:cNvPr id="5" name="pole tekstowe 4"/>
          <p:cNvSpPr txBox="1"/>
          <p:nvPr/>
        </p:nvSpPr>
        <p:spPr>
          <a:xfrm>
            <a:off x="467544" y="2210088"/>
            <a:ext cx="8208913" cy="1600438"/>
          </a:xfrm>
          <a:prstGeom prst="rect">
            <a:avLst/>
          </a:prstGeom>
          <a:noFill/>
        </p:spPr>
        <p:txBody>
          <a:bodyPr wrap="square" rtlCol="0">
            <a:spAutoFit/>
          </a:bodyPr>
          <a:lstStyle/>
          <a:p>
            <a:pPr algn="just"/>
            <a:r>
              <a:rPr lang="pl-PL" sz="2000" dirty="0"/>
              <a:t>Sądy właściwe do orzekania w sprawach karnych o przestępstwa popełnione przez żołnierzy w czynnej służbie wojskowej. W ściśle określonych przypadkach są one właściwe również do orzekania w sprawach cywilnych pracowników wojska. (art. 647 </a:t>
            </a:r>
            <a:r>
              <a:rPr lang="pl-PL" sz="2000" dirty="0" err="1"/>
              <a:t>kpk</a:t>
            </a:r>
            <a:r>
              <a:rPr lang="pl-PL" sz="2000" dirty="0"/>
              <a:t>)</a:t>
            </a:r>
          </a:p>
          <a:p>
            <a:pPr algn="just"/>
            <a:endParaRPr lang="pl-PL"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611560" y="1628800"/>
            <a:ext cx="8208912" cy="2862322"/>
          </a:xfrm>
          <a:prstGeom prst="rect">
            <a:avLst/>
          </a:prstGeom>
          <a:noFill/>
        </p:spPr>
        <p:txBody>
          <a:bodyPr wrap="square" rtlCol="0">
            <a:spAutoFit/>
          </a:bodyPr>
          <a:lstStyle/>
          <a:p>
            <a:pPr marL="342900" lvl="0" indent="-342900" algn="just">
              <a:lnSpc>
                <a:spcPct val="150000"/>
              </a:lnSpc>
              <a:spcAft>
                <a:spcPts val="0"/>
              </a:spcAft>
            </a:pPr>
            <a:r>
              <a:rPr lang="pl-PL" sz="2000" kern="50" dirty="0">
                <a:latin typeface="+mj-lt"/>
                <a:ea typeface="SimSun"/>
                <a:cs typeface="Mangal"/>
              </a:rPr>
              <a:t>Władza sądownicza</a:t>
            </a:r>
          </a:p>
          <a:p>
            <a:pPr marL="342900" lvl="0" indent="-342900" algn="just">
              <a:lnSpc>
                <a:spcPct val="150000"/>
              </a:lnSpc>
              <a:spcAft>
                <a:spcPts val="0"/>
              </a:spcAft>
            </a:pPr>
            <a:r>
              <a:rPr lang="pl-PL" sz="2000" kern="50" dirty="0">
                <a:latin typeface="+mj-lt"/>
                <a:ea typeface="SimSun"/>
                <a:cs typeface="Mangal"/>
              </a:rPr>
              <a:t>a) Pojęcie władzy sądowniczej i wymiary sprawiedliwości</a:t>
            </a:r>
          </a:p>
          <a:p>
            <a:pPr marL="342900" lvl="0" indent="-342900" algn="just">
              <a:lnSpc>
                <a:spcPct val="150000"/>
              </a:lnSpc>
              <a:spcAft>
                <a:spcPts val="0"/>
              </a:spcAft>
            </a:pPr>
            <a:r>
              <a:rPr lang="pl-PL" sz="2000" kern="50" dirty="0">
                <a:latin typeface="+mj-lt"/>
                <a:ea typeface="SimSun"/>
                <a:cs typeface="Mangal"/>
              </a:rPr>
              <a:t>b) System organów wymiaru sprawiedliwości</a:t>
            </a:r>
          </a:p>
          <a:p>
            <a:pPr marL="342900" lvl="0" indent="-342900" algn="just">
              <a:lnSpc>
                <a:spcPct val="150000"/>
              </a:lnSpc>
              <a:spcAft>
                <a:spcPts val="0"/>
              </a:spcAft>
            </a:pPr>
            <a:r>
              <a:rPr lang="pl-PL" sz="2000" kern="50" dirty="0">
                <a:latin typeface="+mj-lt"/>
                <a:ea typeface="SimSun"/>
                <a:cs typeface="Mangal"/>
              </a:rPr>
              <a:t>c) Sąd Najwyższy</a:t>
            </a:r>
          </a:p>
          <a:p>
            <a:pPr marL="342900" lvl="0" indent="-342900" algn="just">
              <a:lnSpc>
                <a:spcPct val="150000"/>
              </a:lnSpc>
              <a:spcAft>
                <a:spcPts val="0"/>
              </a:spcAft>
            </a:pPr>
            <a:r>
              <a:rPr lang="pl-PL" sz="2000" kern="50" dirty="0">
                <a:latin typeface="+mj-lt"/>
                <a:ea typeface="SimSun"/>
                <a:cs typeface="Mangal"/>
              </a:rPr>
              <a:t>d) Udział obywateli w sprawowaniu wymiaru sprawiedliwości</a:t>
            </a:r>
          </a:p>
          <a:p>
            <a:pPr marL="342900" lvl="0" indent="-342900" algn="just">
              <a:lnSpc>
                <a:spcPct val="150000"/>
              </a:lnSpc>
              <a:spcAft>
                <a:spcPts val="0"/>
              </a:spcAft>
            </a:pPr>
            <a:r>
              <a:rPr lang="pl-PL" sz="2000" kern="50" dirty="0">
                <a:latin typeface="+mj-lt"/>
                <a:ea typeface="SimSun"/>
                <a:cs typeface="Mangal"/>
              </a:rPr>
              <a:t>e) Trybunał Stanu i Trybunał Konstytucyjny – skład i kompetencje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wojskowe</a:t>
            </a:r>
          </a:p>
        </p:txBody>
      </p:sp>
      <p:sp>
        <p:nvSpPr>
          <p:cNvPr id="5" name="pole tekstowe 4"/>
          <p:cNvSpPr txBox="1"/>
          <p:nvPr/>
        </p:nvSpPr>
        <p:spPr>
          <a:xfrm>
            <a:off x="467544" y="2361074"/>
            <a:ext cx="8208913" cy="1938992"/>
          </a:xfrm>
          <a:prstGeom prst="rect">
            <a:avLst/>
          </a:prstGeom>
          <a:noFill/>
        </p:spPr>
        <p:txBody>
          <a:bodyPr wrap="square" rtlCol="0">
            <a:spAutoFit/>
          </a:bodyPr>
          <a:lstStyle/>
          <a:p>
            <a:pPr algn="just">
              <a:lnSpc>
                <a:spcPct val="150000"/>
              </a:lnSpc>
            </a:pPr>
            <a:r>
              <a:rPr lang="pl-PL" sz="2000" dirty="0"/>
              <a:t>Struktura:</a:t>
            </a:r>
          </a:p>
          <a:p>
            <a:pPr marL="457200" indent="-457200" algn="just">
              <a:lnSpc>
                <a:spcPct val="150000"/>
              </a:lnSpc>
              <a:buAutoNum type="alphaLcParenR"/>
            </a:pPr>
            <a:r>
              <a:rPr lang="pl-PL" sz="2000" dirty="0"/>
              <a:t>sądy garnizonowe</a:t>
            </a:r>
          </a:p>
          <a:p>
            <a:pPr marL="457200" indent="-457200" algn="just">
              <a:lnSpc>
                <a:spcPct val="150000"/>
              </a:lnSpc>
              <a:buAutoNum type="alphaLcParenR"/>
            </a:pPr>
            <a:r>
              <a:rPr lang="pl-PL" sz="2000" dirty="0"/>
              <a:t>wojskowe sądy okręgowe </a:t>
            </a:r>
          </a:p>
          <a:p>
            <a:pPr algn="just">
              <a:lnSpc>
                <a:spcPct val="150000"/>
              </a:lnSpc>
            </a:pPr>
            <a:endParaRPr lang="pl-PL" sz="20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wojskowe</a:t>
            </a:r>
          </a:p>
        </p:txBody>
      </p:sp>
      <p:sp>
        <p:nvSpPr>
          <p:cNvPr id="5" name="pole tekstowe 4"/>
          <p:cNvSpPr txBox="1"/>
          <p:nvPr/>
        </p:nvSpPr>
        <p:spPr>
          <a:xfrm>
            <a:off x="467544" y="2361074"/>
            <a:ext cx="8208913" cy="1938992"/>
          </a:xfrm>
          <a:prstGeom prst="rect">
            <a:avLst/>
          </a:prstGeom>
          <a:noFill/>
        </p:spPr>
        <p:txBody>
          <a:bodyPr wrap="square" rtlCol="0">
            <a:spAutoFit/>
          </a:bodyPr>
          <a:lstStyle/>
          <a:p>
            <a:pPr algn="just">
              <a:lnSpc>
                <a:spcPct val="150000"/>
              </a:lnSpc>
            </a:pPr>
            <a:r>
              <a:rPr lang="pl-PL" sz="2000" dirty="0"/>
              <a:t>Nadzór:</a:t>
            </a:r>
          </a:p>
          <a:p>
            <a:pPr marL="457200" indent="-457200" algn="just">
              <a:lnSpc>
                <a:spcPct val="150000"/>
              </a:lnSpc>
              <a:buAutoNum type="alphaLcParenR"/>
            </a:pPr>
            <a:r>
              <a:rPr lang="pl-PL" sz="2000" dirty="0"/>
              <a:t>Minister Sprawiedliwości – nadzór administracyjny</a:t>
            </a:r>
          </a:p>
          <a:p>
            <a:pPr marL="457200" indent="-457200" algn="just">
              <a:lnSpc>
                <a:spcPct val="150000"/>
              </a:lnSpc>
              <a:buAutoNum type="alphaLcParenR"/>
            </a:pPr>
            <a:r>
              <a:rPr lang="pl-PL" sz="2000" dirty="0"/>
              <a:t>Minister Obrony Narodowej  - nadzór służbowy </a:t>
            </a:r>
          </a:p>
          <a:p>
            <a:pPr algn="just">
              <a:lnSpc>
                <a:spcPct val="150000"/>
              </a:lnSpc>
            </a:pPr>
            <a:endParaRPr lang="pl-PL" sz="20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SĄD NAJWYŻSZY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844824"/>
            <a:ext cx="7920879" cy="2092881"/>
          </a:xfrm>
          <a:prstGeom prst="rect">
            <a:avLst/>
          </a:prstGeom>
          <a:noFill/>
        </p:spPr>
        <p:txBody>
          <a:bodyPr wrap="square" rtlCol="0">
            <a:spAutoFit/>
          </a:bodyPr>
          <a:lstStyle/>
          <a:p>
            <a:pPr algn="just"/>
            <a:r>
              <a:rPr lang="pl-PL" sz="2000" b="1" dirty="0"/>
              <a:t>Art. 183.</a:t>
            </a:r>
          </a:p>
          <a:p>
            <a:pPr algn="just"/>
            <a:r>
              <a:rPr lang="pl-PL" sz="2000" dirty="0"/>
              <a:t>„1. Sąd Najwyższy sprawuje nadzór nad działalnością sądów powszechnych i wojskowych w zakresie orzekania.</a:t>
            </a:r>
          </a:p>
          <a:p>
            <a:pPr algn="just"/>
            <a:r>
              <a:rPr lang="pl-PL" sz="2000" dirty="0"/>
              <a:t>2. Sąd Najwyższy wykonuje także inne czynności określone w Konstytucji </a:t>
            </a:r>
            <a:br>
              <a:rPr lang="pl-PL" sz="2000" dirty="0"/>
            </a:br>
            <a:r>
              <a:rPr lang="pl-PL" sz="2000" dirty="0"/>
              <a:t>i ustawach.”</a:t>
            </a:r>
          </a:p>
          <a:p>
            <a:pPr algn="just">
              <a:lnSpc>
                <a:spcPct val="150000"/>
              </a:lnSpc>
            </a:pPr>
            <a:endParaRPr lang="pl-PL" sz="2000" dirty="0"/>
          </a:p>
        </p:txBody>
      </p:sp>
      <p:sp>
        <p:nvSpPr>
          <p:cNvPr id="6" name="pole tekstowe 5"/>
          <p:cNvSpPr txBox="1"/>
          <p:nvPr/>
        </p:nvSpPr>
        <p:spPr>
          <a:xfrm>
            <a:off x="467545" y="4437112"/>
            <a:ext cx="5834418" cy="707886"/>
          </a:xfrm>
          <a:prstGeom prst="rect">
            <a:avLst/>
          </a:prstGeom>
          <a:noFill/>
        </p:spPr>
        <p:txBody>
          <a:bodyPr wrap="none" rtlCol="0">
            <a:spAutoFit/>
          </a:bodyPr>
          <a:lstStyle/>
          <a:p>
            <a:r>
              <a:rPr lang="pl-PL" sz="2000" b="1" dirty="0"/>
              <a:t>Art. 1 Ustawy o Sądzie Najwyższym</a:t>
            </a:r>
          </a:p>
          <a:p>
            <a:r>
              <a:rPr lang="pl-PL" sz="2000" dirty="0"/>
              <a:t>1. Sąd Najwyższy jest organem władzy sądowniczej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SĄD NAJWYŻSZY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3939540"/>
          </a:xfrm>
          <a:prstGeom prst="rect">
            <a:avLst/>
          </a:prstGeom>
          <a:noFill/>
        </p:spPr>
        <p:txBody>
          <a:bodyPr wrap="square" rtlCol="0">
            <a:spAutoFit/>
          </a:bodyPr>
          <a:lstStyle/>
          <a:p>
            <a:pPr algn="just"/>
            <a:r>
              <a:rPr lang="pl-PL" sz="2000" b="1" dirty="0"/>
              <a:t>Kompetencje</a:t>
            </a:r>
          </a:p>
          <a:p>
            <a:pPr algn="just"/>
            <a:endParaRPr lang="pl-PL" sz="2000" b="1" dirty="0"/>
          </a:p>
          <a:p>
            <a:pPr algn="just">
              <a:lnSpc>
                <a:spcPct val="150000"/>
              </a:lnSpc>
            </a:pPr>
            <a:r>
              <a:rPr lang="pl-PL" sz="2000" dirty="0"/>
              <a:t>- sprawowanie wymiaru sprawiedliwości </a:t>
            </a:r>
          </a:p>
          <a:p>
            <a:pPr algn="just">
              <a:lnSpc>
                <a:spcPct val="150000"/>
              </a:lnSpc>
              <a:buFontTx/>
              <a:buChar char="-"/>
            </a:pPr>
            <a:r>
              <a:rPr lang="pl-PL" sz="2000" dirty="0"/>
              <a:t> rozpoznawanie protestów wyborczych oraz stwierdzania ważności wyborów </a:t>
            </a:r>
            <a:br>
              <a:rPr lang="pl-PL" sz="2000" dirty="0"/>
            </a:br>
            <a:r>
              <a:rPr lang="pl-PL" sz="2000" dirty="0"/>
              <a:t>i referendów</a:t>
            </a:r>
          </a:p>
          <a:p>
            <a:pPr algn="just">
              <a:lnSpc>
                <a:spcPct val="150000"/>
              </a:lnSpc>
              <a:buFontTx/>
              <a:buChar char="-"/>
            </a:pPr>
            <a:r>
              <a:rPr lang="pl-PL" sz="2000" dirty="0"/>
              <a:t>opiniowanie projektów ustaw i innych aktów normatywnych, na podstawie których orzekają i funkcjonują sądy,</a:t>
            </a:r>
          </a:p>
          <a:p>
            <a:pPr algn="just">
              <a:lnSpc>
                <a:spcPct val="150000"/>
              </a:lnSpc>
              <a:buFontTx/>
              <a:buChar char="-"/>
            </a:pPr>
            <a:r>
              <a:rPr lang="pl-PL" sz="2000" dirty="0"/>
              <a:t> wykonywania innych czynności określonych w ustawach.</a:t>
            </a:r>
          </a:p>
          <a:p>
            <a:pPr algn="just">
              <a:lnSpc>
                <a:spcPct val="150000"/>
              </a:lnSpc>
            </a:pPr>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nodeType="clickEffect">
                                  <p:stCondLst>
                                    <p:cond delay="0"/>
                                  </p:stCondLst>
                                  <p:childTnLst>
                                    <p:set>
                                      <p:cBhvr>
                                        <p:cTn id="18" dur="1000">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SĄD NAJWYŻSZY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3016210"/>
          </a:xfrm>
          <a:prstGeom prst="rect">
            <a:avLst/>
          </a:prstGeom>
          <a:noFill/>
        </p:spPr>
        <p:txBody>
          <a:bodyPr wrap="square" rtlCol="0">
            <a:spAutoFit/>
          </a:bodyPr>
          <a:lstStyle/>
          <a:p>
            <a:pPr algn="just"/>
            <a:r>
              <a:rPr lang="pl-PL" sz="2000" b="1" dirty="0"/>
              <a:t>Nadzór nad działalnością sądów powszechnych i wojskowych</a:t>
            </a:r>
          </a:p>
          <a:p>
            <a:pPr algn="just"/>
            <a:endParaRPr lang="pl-PL" sz="2000" b="1" dirty="0"/>
          </a:p>
          <a:p>
            <a:pPr marL="457200" indent="-457200" algn="just">
              <a:lnSpc>
                <a:spcPct val="150000"/>
              </a:lnSpc>
              <a:buAutoNum type="alphaLcParenR"/>
            </a:pPr>
            <a:r>
              <a:rPr lang="pl-PL" sz="2000" dirty="0"/>
              <a:t>rozpoznawania środków odwoławczych od orzeczeń sądowych wydanych przez sądy powszechne i wojskowe</a:t>
            </a:r>
          </a:p>
          <a:p>
            <a:pPr marL="457200" indent="-457200" algn="just">
              <a:lnSpc>
                <a:spcPct val="150000"/>
              </a:lnSpc>
              <a:buAutoNum type="alphaLcParenR"/>
            </a:pPr>
            <a:r>
              <a:rPr lang="pl-PL" sz="2000" dirty="0"/>
              <a:t>podejmowanie uchwał rozstrzygających zagadnienia prawa</a:t>
            </a:r>
          </a:p>
          <a:p>
            <a:pPr marL="457200" indent="-457200" algn="just">
              <a:lnSpc>
                <a:spcPct val="150000"/>
              </a:lnSpc>
            </a:pPr>
            <a:r>
              <a:rPr lang="pl-PL" sz="2000" dirty="0"/>
              <a:t>	- zasady prawne</a:t>
            </a:r>
          </a:p>
          <a:p>
            <a:pPr algn="just">
              <a:lnSpc>
                <a:spcPct val="150000"/>
              </a:lnSpc>
            </a:pPr>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SĄD NAJWYŻSZY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2862322"/>
          </a:xfrm>
          <a:prstGeom prst="rect">
            <a:avLst/>
          </a:prstGeom>
          <a:noFill/>
        </p:spPr>
        <p:txBody>
          <a:bodyPr wrap="square" rtlCol="0">
            <a:spAutoFit/>
          </a:bodyPr>
          <a:lstStyle/>
          <a:p>
            <a:pPr algn="just">
              <a:lnSpc>
                <a:spcPct val="150000"/>
              </a:lnSpc>
            </a:pPr>
            <a:r>
              <a:rPr lang="pl-PL" sz="2000" b="1" dirty="0"/>
              <a:t>Organy</a:t>
            </a:r>
          </a:p>
          <a:p>
            <a:pPr algn="just">
              <a:lnSpc>
                <a:spcPct val="150000"/>
              </a:lnSpc>
              <a:buFontTx/>
              <a:buChar char="-"/>
            </a:pPr>
            <a:r>
              <a:rPr lang="pl-PL" sz="2000" dirty="0"/>
              <a:t> Pierwszy Prezes SN</a:t>
            </a:r>
          </a:p>
          <a:p>
            <a:pPr algn="just">
              <a:lnSpc>
                <a:spcPct val="150000"/>
              </a:lnSpc>
              <a:buFontTx/>
              <a:buChar char="-"/>
            </a:pPr>
            <a:r>
              <a:rPr lang="pl-PL" sz="2000" dirty="0"/>
              <a:t> Prezesi</a:t>
            </a:r>
          </a:p>
          <a:p>
            <a:pPr algn="just">
              <a:lnSpc>
                <a:spcPct val="150000"/>
              </a:lnSpc>
              <a:buFontTx/>
              <a:buChar char="-"/>
            </a:pPr>
            <a:r>
              <a:rPr lang="pl-PL" sz="2000" dirty="0"/>
              <a:t> Zgromadzenia Ogólne Sędziów SN</a:t>
            </a:r>
          </a:p>
          <a:p>
            <a:pPr algn="just">
              <a:lnSpc>
                <a:spcPct val="150000"/>
              </a:lnSpc>
              <a:buFontTx/>
              <a:buChar char="-"/>
            </a:pPr>
            <a:r>
              <a:rPr lang="pl-PL" sz="2000" dirty="0"/>
              <a:t> Zgromadzenie Ogólne Sędziów Izby SN</a:t>
            </a:r>
          </a:p>
          <a:p>
            <a:pPr algn="just">
              <a:lnSpc>
                <a:spcPct val="150000"/>
              </a:lnSpc>
              <a:buFontTx/>
              <a:buChar char="-"/>
            </a:pPr>
            <a:r>
              <a:rPr lang="pl-PL" sz="2000" dirty="0"/>
              <a:t> Kolegium SN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STATUS SĘDZIEGO</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2246769"/>
          </a:xfrm>
          <a:prstGeom prst="rect">
            <a:avLst/>
          </a:prstGeom>
          <a:noFill/>
        </p:spPr>
        <p:txBody>
          <a:bodyPr wrap="square" rtlCol="0">
            <a:spAutoFit/>
          </a:bodyPr>
          <a:lstStyle/>
          <a:p>
            <a:pPr algn="just"/>
            <a:r>
              <a:rPr lang="pl-PL" sz="2000" b="1" dirty="0"/>
              <a:t>Zasada niezawisłości sędziowskiej</a:t>
            </a:r>
          </a:p>
          <a:p>
            <a:pPr algn="just"/>
            <a:endParaRPr lang="pl-PL" sz="2000" b="1" dirty="0"/>
          </a:p>
          <a:p>
            <a:pPr algn="just"/>
            <a:r>
              <a:rPr lang="pl-PL" sz="2000" b="1" dirty="0"/>
              <a:t>Art. 178.</a:t>
            </a:r>
          </a:p>
          <a:p>
            <a:pPr algn="just"/>
            <a:r>
              <a:rPr lang="pl-PL" sz="2000" dirty="0"/>
              <a:t>1. Sędziowie w sprawowaniu swojego urzędu są niezawiśli i podlegają tylko Konstytucji oraz ustawom.</a:t>
            </a:r>
          </a:p>
          <a:p>
            <a:pPr algn="just"/>
            <a:r>
              <a:rPr lang="pl-PL" sz="2000" dirty="0"/>
              <a:t>2. Sędziom zapewnia się warunki pracy i wynagrodzenie odpowiadające godności urzędu oraz zakresowi ich obowiązków.</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STATUS SĘDZIEGO</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3170099"/>
          </a:xfrm>
          <a:prstGeom prst="rect">
            <a:avLst/>
          </a:prstGeom>
          <a:noFill/>
        </p:spPr>
        <p:txBody>
          <a:bodyPr wrap="square" rtlCol="0">
            <a:spAutoFit/>
          </a:bodyPr>
          <a:lstStyle/>
          <a:p>
            <a:pPr algn="just"/>
            <a:r>
              <a:rPr lang="pl-PL" sz="2000" b="1" dirty="0"/>
              <a:t>Zasada niezawisłości sędziowskiej</a:t>
            </a:r>
          </a:p>
          <a:p>
            <a:pPr algn="just">
              <a:lnSpc>
                <a:spcPct val="150000"/>
              </a:lnSpc>
            </a:pPr>
            <a:endParaRPr lang="pl-PL" sz="2000" b="1" dirty="0"/>
          </a:p>
          <a:p>
            <a:pPr algn="just">
              <a:lnSpc>
                <a:spcPct val="150000"/>
              </a:lnSpc>
            </a:pPr>
            <a:r>
              <a:rPr lang="pl-PL" sz="2000" dirty="0"/>
              <a:t>Na zakres tej zasady składa się m.in.:</a:t>
            </a:r>
          </a:p>
          <a:p>
            <a:pPr algn="just">
              <a:lnSpc>
                <a:spcPct val="150000"/>
              </a:lnSpc>
              <a:buFontTx/>
              <a:buChar char="-"/>
            </a:pPr>
            <a:r>
              <a:rPr lang="pl-PL" sz="2000" dirty="0"/>
              <a:t>niezależność od organów państwa</a:t>
            </a:r>
          </a:p>
          <a:p>
            <a:pPr algn="just">
              <a:lnSpc>
                <a:spcPct val="150000"/>
              </a:lnSpc>
              <a:buFontTx/>
              <a:buChar char="-"/>
            </a:pPr>
            <a:r>
              <a:rPr lang="pl-PL" sz="2000" dirty="0"/>
              <a:t>bezstronność w stosunku do stron sporu</a:t>
            </a:r>
          </a:p>
          <a:p>
            <a:pPr algn="just">
              <a:lnSpc>
                <a:spcPct val="150000"/>
              </a:lnSpc>
              <a:buFontTx/>
              <a:buChar char="-"/>
            </a:pPr>
            <a:r>
              <a:rPr lang="pl-PL" sz="2000" dirty="0"/>
              <a:t>samodzielność sędziego wobec władz</a:t>
            </a:r>
          </a:p>
          <a:p>
            <a:pPr algn="just">
              <a:lnSpc>
                <a:spcPct val="150000"/>
              </a:lnSpc>
              <a:buFontTx/>
              <a:buChar char="-"/>
            </a:pPr>
            <a:r>
              <a:rPr lang="pl-PL" sz="2000" dirty="0"/>
              <a:t>niezależność od wpływów politycznych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STATUS SĘDZIEGO</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1938992"/>
          </a:xfrm>
          <a:prstGeom prst="rect">
            <a:avLst/>
          </a:prstGeom>
          <a:noFill/>
        </p:spPr>
        <p:txBody>
          <a:bodyPr wrap="square" rtlCol="0">
            <a:spAutoFit/>
          </a:bodyPr>
          <a:lstStyle/>
          <a:p>
            <a:pPr algn="just"/>
            <a:r>
              <a:rPr lang="pl-PL" sz="2000" b="1" dirty="0"/>
              <a:t>Zasady powoływania sędziów</a:t>
            </a:r>
          </a:p>
          <a:p>
            <a:pPr algn="just"/>
            <a:endParaRPr lang="pl-PL" sz="2000" b="1" dirty="0"/>
          </a:p>
          <a:p>
            <a:r>
              <a:rPr lang="pl-PL" sz="2000" b="1" dirty="0"/>
              <a:t>Art. 179.</a:t>
            </a:r>
          </a:p>
          <a:p>
            <a:pPr algn="just">
              <a:lnSpc>
                <a:spcPct val="150000"/>
              </a:lnSpc>
            </a:pPr>
            <a:r>
              <a:rPr lang="pl-PL" sz="2000" dirty="0"/>
              <a:t>„Sędziowie są powoływani przez Prezydenta Rzeczypospolitej, na wniosek Krajowej Rady Sądownictwa, na czas nieoznaczony.”</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467545" y="388977"/>
            <a:ext cx="8280919" cy="5632311"/>
          </a:xfrm>
          <a:prstGeom prst="rect">
            <a:avLst/>
          </a:prstGeom>
          <a:noFill/>
        </p:spPr>
        <p:txBody>
          <a:bodyPr wrap="square" rtlCol="0">
            <a:spAutoFit/>
          </a:bodyPr>
          <a:lstStyle/>
          <a:p>
            <a:pPr algn="just"/>
            <a:r>
              <a:rPr lang="pl-PL" dirty="0"/>
              <a:t>„Sędziowie, zgodnie z art. 179 Konstytucji, są powoływani przez Prezydenta, na wniosek KRS, na czas nieoznaczony. Konstytucja wskazuje zatem dwa podmioty biorące udział w procedurze nominacyjnej sędziów – Prezydenta i KRS. Procedura nominacji sędziowskiej w Konstytucji zakłada więc współpracę dwóch organów, z których jeden ma bezpośredni mandat społeczny, a drugi – z uwagi na udział między innymi posłów i senatorów – dysponuje mandatem pośrednim (…) Na podstawie art. 144 ust. 3 pkt 17 Konstytucji kompetencja w zakresie powoływania sędziów należy do tych aktów urzędowych Prezydenta, które dla swej ważności nie wymagają podpisu Prezesa Rady Ministrów (tak zwana prerogatywa). Taka kwalifikacja jest jednak nie tyle wzmocnieniem samodzielnej pozycji ustrojowej Prezydenta, ile zaakcentowaniem niezależności sądownictwa od rządu i podległych mu organów. Wymóg kontrasygnaty oznaczałby bowiem przyznanie premierowi prawa weta wobec kandydatów zaproponowanych przez KRS (…)</a:t>
            </a:r>
          </a:p>
          <a:p>
            <a:pPr algn="just"/>
            <a:r>
              <a:rPr lang="pl-PL" dirty="0"/>
              <a:t>Konstytucja, powierzając kompetencje w zakresie powołania sędziów Prezydentowi, przyjmuje zatem system nominacyjny sędziów, ale o ograniczonym charakterze. Akty nominacji sędziowskich nie wymagają wprawdzie kontrasygnaty, jednakże konstytucyjny wymóg wniosku KRS stanowi znaczące zawężenie swobody działania Prezydenta w tej sytuacji. Prezydent nie może bowiem powołać dowolnej osoby spełniającej wymagania stawiane kandydatom na sędziów, lecz wyłącznie osobę, której kandydatura została rozpatrzona i wskazana przez KRS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2246769"/>
          </a:xfrm>
          <a:prstGeom prst="rect">
            <a:avLst/>
          </a:prstGeom>
          <a:noFill/>
        </p:spPr>
        <p:txBody>
          <a:bodyPr wrap="square" rtlCol="0">
            <a:spAutoFit/>
          </a:bodyPr>
          <a:lstStyle/>
          <a:p>
            <a:pPr algn="just"/>
            <a:r>
              <a:rPr lang="pl-PL" sz="2000" b="1" dirty="0"/>
              <a:t>Art. 10.</a:t>
            </a:r>
          </a:p>
          <a:p>
            <a:pPr algn="just"/>
            <a:r>
              <a:rPr lang="pl-PL" sz="2000" dirty="0"/>
              <a:t>„1. Ustrój Rzeczypospolitej Polskiej opiera się na podziale i równowadze władzy ustawodawczej, władzy wykonawczej i władzy sądowniczej.</a:t>
            </a:r>
          </a:p>
          <a:p>
            <a:pPr algn="just"/>
            <a:r>
              <a:rPr lang="pl-PL" sz="2000" dirty="0"/>
              <a:t>2. Władzę ustawodawczą sprawują Sejm i Senat, władzę wykonawczą Prezydent Rzeczypospolitej Polskiej i Rada Ministrów, a władzę sądowniczą sądy i trybunały.”</a:t>
            </a:r>
          </a:p>
          <a:p>
            <a:pPr algn="just"/>
            <a:endParaRPr lang="pl-PL" sz="2000"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467545" y="260648"/>
            <a:ext cx="8280919" cy="6463308"/>
          </a:xfrm>
          <a:prstGeom prst="rect">
            <a:avLst/>
          </a:prstGeom>
          <a:noFill/>
        </p:spPr>
        <p:txBody>
          <a:bodyPr wrap="square" rtlCol="0">
            <a:spAutoFit/>
          </a:bodyPr>
          <a:lstStyle/>
          <a:p>
            <a:pPr algn="just"/>
            <a:r>
              <a:rPr lang="pl-PL" dirty="0"/>
              <a:t>„(…) Procedura nominacyjna sędziów jest przedmiotem dyskusji w orzecznictwie sądowym, trybunalskim i w doktrynie prawa. (…)</a:t>
            </a:r>
          </a:p>
          <a:p>
            <a:pPr algn="just"/>
            <a:r>
              <a:rPr lang="pl-PL" dirty="0"/>
              <a:t>Kontrowersje budzi także kwestia, czy Prezydent może nie uwzględnić wniosku KRS i odmówić powołania danej osoby do pełnienia urzędu na stanowisku sędziowskim. W świetle przeważających poglądów przedstawicieli doktryny nie ulega wątpliwości, że co prawda swoboda działania Prezydenta ogranicza się do zajęcia stanowiska wobec kandydata zaproponowanego przez KRS, jednakże ujęcie kompetencji w zakresie powoływania sędziów w formę prerogatywy podkreśla, że Prezydent nie ma prawnego obowiązku uwzględnienia wniosku KRS, przy czym odmowa powinna mieć miejsce tylko w sytuacji nadzwyczajnej i musiałoby ją poprzedzać przedstawienie KRS zastrzeżeń przez zasiadającego w niej przedstawiciela Prezydenta (…)</a:t>
            </a:r>
          </a:p>
          <a:p>
            <a:pPr algn="just"/>
            <a:r>
              <a:rPr lang="pl-PL" dirty="0"/>
              <a:t>Jeśli chodzi o praktykę ustrojową, to do 2007 r. nie zdarzył się wypadek odmowy uwzględnienia wniosku KRS przez Prezydenta. Praktyka ta uległa zmianie, gdy Prezydent postanowieniem z 3 stycznia 2008 r. (M. P. Nr 4, poz. 38) odmówił powołania do pełnienia urzędu na stanowisku sędziego dziewięciu osób wskazanych we wniosku KRS.</a:t>
            </a:r>
          </a:p>
          <a:p>
            <a:pPr algn="just"/>
            <a:r>
              <a:rPr lang="pl-PL" dirty="0"/>
              <a:t>Trybunał zwrócił uwagę, że nieokreślenie wprost terminu, w jakim Prezydent ma wykonać swoją kompetencję, nie oznacza, że art. 179 Konstytucji w ogóle nie odnosi się do tej kwestii. Należy go bowiem odczytywać jako obowiązek Prezydenta działania niezwłocznego (bez zbędnej zwłoki). Interpretacja taka znajduje uzasadnienie między innymi w treści art. 126 Konstytucji. (…)”</a:t>
            </a:r>
          </a:p>
          <a:p>
            <a:pPr algn="just"/>
            <a:endParaRPr lang="pl-PL" dirty="0"/>
          </a:p>
          <a:p>
            <a:r>
              <a:rPr lang="pl-PL" dirty="0"/>
              <a:t>Wyrok Trybunału Konstytucyjnego z dnia 5 czerwca 2012 r., sygn. akt K 18/09</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STATUS SĘDZIEGO</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3170099"/>
          </a:xfrm>
          <a:prstGeom prst="rect">
            <a:avLst/>
          </a:prstGeom>
          <a:noFill/>
        </p:spPr>
        <p:txBody>
          <a:bodyPr wrap="square" rtlCol="0">
            <a:spAutoFit/>
          </a:bodyPr>
          <a:lstStyle/>
          <a:p>
            <a:pPr algn="just"/>
            <a:r>
              <a:rPr lang="pl-PL" sz="2000" b="1" dirty="0"/>
              <a:t>Immunitet sędziowski</a:t>
            </a:r>
          </a:p>
          <a:p>
            <a:pPr algn="just"/>
            <a:endParaRPr lang="pl-PL" sz="2000" b="1" dirty="0"/>
          </a:p>
          <a:p>
            <a:r>
              <a:rPr lang="pl-PL" sz="2000" b="1" dirty="0"/>
              <a:t>Art. 181.</a:t>
            </a:r>
          </a:p>
          <a:p>
            <a:pPr algn="just"/>
            <a:r>
              <a:rPr lang="pl-PL" sz="2000" dirty="0"/>
              <a:t>„Sędzia nie może być, bez uprzedniej zgody sądu określonego w ustawie, pociągnięty do odpowiedzialności karnej ani pozbawiony wolności. Sędzia nie może być zatrzymany lub aresztowany, z wyjątkiem ujęcia go na gorącym uczynku przestępstwa, jeżeli jego zatrzymanie jest niezbędne do zapewnienia prawidłowego toku postępowania. O zatrzymaniu niezwłocznie powiadamia się prezesa właściwego miejscowo sądu, który może nakazać natychmiastowe zwolnienie zatrzymanego.”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2" end="2"/>
                                            </p:txEl>
                                          </p:spTgt>
                                        </p:tgtEl>
                                        <p:attrNameLst>
                                          <p:attrName>style.visibility</p:attrName>
                                        </p:attrNameLst>
                                      </p:cBhvr>
                                      <p:to>
                                        <p:strVal val="visible"/>
                                      </p:to>
                                    </p:set>
                                  </p:childTnLst>
                                </p:cTn>
                              </p:par>
                              <p:par>
                                <p:cTn id="7" presetID="11" presetClass="entr" presetSubtype="0" repeatCount="indefinite" fill="hold" nodeType="withEffect">
                                  <p:stCondLst>
                                    <p:cond delay="0"/>
                                  </p:stCondLst>
                                  <p:childTnLst>
                                    <p:set>
                                      <p:cBhvr>
                                        <p:cTn id="8" dur="1000">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STATUS SĘDZIEGO</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2862322"/>
          </a:xfrm>
          <a:prstGeom prst="rect">
            <a:avLst/>
          </a:prstGeom>
          <a:noFill/>
        </p:spPr>
        <p:txBody>
          <a:bodyPr wrap="square" rtlCol="0">
            <a:spAutoFit/>
          </a:bodyPr>
          <a:lstStyle/>
          <a:p>
            <a:pPr algn="just"/>
            <a:r>
              <a:rPr lang="pl-PL" sz="2000" b="1" dirty="0"/>
              <a:t>Zasada </a:t>
            </a:r>
            <a:r>
              <a:rPr lang="pl-PL" sz="2000" b="1" dirty="0" err="1"/>
              <a:t>incompatibilitas</a:t>
            </a:r>
            <a:endParaRPr lang="pl-PL" sz="2000" b="1" dirty="0"/>
          </a:p>
          <a:p>
            <a:pPr algn="just"/>
            <a:endParaRPr lang="pl-PL" sz="2000" b="1" dirty="0"/>
          </a:p>
          <a:p>
            <a:r>
              <a:rPr lang="pl-PL" sz="2000" b="1" dirty="0"/>
              <a:t>Art. 178</a:t>
            </a:r>
          </a:p>
          <a:p>
            <a:pPr algn="just"/>
            <a:r>
              <a:rPr lang="pl-PL" sz="2000" dirty="0"/>
              <a:t>„3. Sędzia nie może należeć do partii politycznej, związku zawodowego ani prowadzić działalności publicznej nie dającej się pogodzić z zasadami niezależności sądów i niezawisłości sędziów.”</a:t>
            </a:r>
          </a:p>
          <a:p>
            <a:pPr algn="just"/>
            <a:endParaRPr lang="pl-PL" sz="2000" dirty="0"/>
          </a:p>
          <a:p>
            <a:pPr algn="just"/>
            <a:r>
              <a:rPr lang="pl-PL" sz="2000" dirty="0"/>
              <a:t>Dodatkowo – art. 86 ustawy Prawo o ustroju sądów powszechnych </a:t>
            </a:r>
          </a:p>
          <a:p>
            <a:pPr algn="just"/>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2" end="2"/>
                                            </p:txEl>
                                          </p:spTgt>
                                        </p:tgtEl>
                                        <p:attrNameLst>
                                          <p:attrName>style.visibility</p:attrName>
                                        </p:attrNameLst>
                                      </p:cBhvr>
                                      <p:to>
                                        <p:strVal val="visible"/>
                                      </p:to>
                                    </p:set>
                                  </p:childTnLst>
                                </p:cTn>
                              </p:par>
                              <p:par>
                                <p:cTn id="7" presetID="11" presetClass="entr" presetSubtype="0" repeatCount="indefinite" fill="hold" nodeType="withEffect">
                                  <p:stCondLst>
                                    <p:cond delay="0"/>
                                  </p:stCondLst>
                                  <p:childTnLst>
                                    <p:set>
                                      <p:cBhvr>
                                        <p:cTn id="8"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1" presetClass="entr" presetSubtype="0" repeatCount="indefinite" fill="hold" nodeType="clickEffect">
                                  <p:stCondLst>
                                    <p:cond delay="0"/>
                                  </p:stCondLst>
                                  <p:childTnLst>
                                    <p:set>
                                      <p:cBhvr>
                                        <p:cTn id="12" dur="1000">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620688"/>
            <a:ext cx="8280920" cy="430887"/>
          </a:xfrm>
          <a:prstGeom prst="rect">
            <a:avLst/>
          </a:prstGeom>
          <a:noFill/>
        </p:spPr>
        <p:txBody>
          <a:bodyPr wrap="square" rtlCol="0">
            <a:spAutoFit/>
          </a:bodyPr>
          <a:lstStyle/>
          <a:p>
            <a:r>
              <a:rPr lang="pl-PL" sz="2200" kern="50" dirty="0">
                <a:ea typeface="SimSun"/>
                <a:cs typeface="Mangal"/>
              </a:rPr>
              <a:t>UDZIAŁ OBYWATELI W SPRAWOWANIU WYMIARU SPRAWIEDLIWOŚCI</a:t>
            </a:r>
            <a:endParaRPr lang="pl-PL" sz="2200" dirty="0">
              <a:solidFill>
                <a:schemeClr val="tx2">
                  <a:lumMod val="50000"/>
                </a:schemeClr>
              </a:solidFill>
            </a:endParaRP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1015663"/>
          </a:xfrm>
          <a:prstGeom prst="rect">
            <a:avLst/>
          </a:prstGeom>
          <a:noFill/>
        </p:spPr>
        <p:txBody>
          <a:bodyPr wrap="square" rtlCol="0">
            <a:spAutoFit/>
          </a:bodyPr>
          <a:lstStyle/>
          <a:p>
            <a:r>
              <a:rPr lang="pl-PL" sz="2000" b="1" dirty="0"/>
              <a:t>Art. 182.</a:t>
            </a:r>
          </a:p>
          <a:p>
            <a:r>
              <a:rPr lang="pl-PL" sz="2000" dirty="0"/>
              <a:t>Udział obywateli w sprawowaniu wymiaru sprawiedliwości określa ustawa.</a:t>
            </a:r>
          </a:p>
          <a:p>
            <a:pPr algn="just"/>
            <a:endParaRPr lang="pl-PL" sz="2000" dirty="0"/>
          </a:p>
        </p:txBody>
      </p:sp>
      <p:sp>
        <p:nvSpPr>
          <p:cNvPr id="6" name="pole tekstowe 5"/>
          <p:cNvSpPr txBox="1"/>
          <p:nvPr/>
        </p:nvSpPr>
        <p:spPr>
          <a:xfrm>
            <a:off x="467544" y="3059668"/>
            <a:ext cx="7704856" cy="1323439"/>
          </a:xfrm>
          <a:prstGeom prst="rect">
            <a:avLst/>
          </a:prstGeom>
          <a:noFill/>
        </p:spPr>
        <p:txBody>
          <a:bodyPr wrap="square" rtlCol="0">
            <a:spAutoFit/>
          </a:bodyPr>
          <a:lstStyle/>
          <a:p>
            <a:r>
              <a:rPr lang="pl-PL" sz="2000" dirty="0"/>
              <a:t>W Polsce udział obywateli w sprawowaniu wymiaru sprawiedliwości realizowany jest poprzez instytucję </a:t>
            </a:r>
            <a:r>
              <a:rPr lang="pl-PL" sz="2000" b="1" dirty="0"/>
              <a:t>ławników</a:t>
            </a:r>
            <a:r>
              <a:rPr lang="pl-PL" sz="2000" dirty="0"/>
              <a:t>.</a:t>
            </a:r>
          </a:p>
          <a:p>
            <a:r>
              <a:rPr lang="pl-PL" sz="2000" dirty="0"/>
              <a:t>Tak zwane sądy ławnicze składają się zarówno z sędziów zawodowych, jak i ławników.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620688"/>
            <a:ext cx="8280920" cy="430887"/>
          </a:xfrm>
          <a:prstGeom prst="rect">
            <a:avLst/>
          </a:prstGeom>
          <a:noFill/>
        </p:spPr>
        <p:txBody>
          <a:bodyPr wrap="square" rtlCol="0">
            <a:spAutoFit/>
          </a:bodyPr>
          <a:lstStyle/>
          <a:p>
            <a:r>
              <a:rPr lang="pl-PL" sz="2200" kern="50" dirty="0">
                <a:ea typeface="SimSun"/>
                <a:cs typeface="Mangal"/>
              </a:rPr>
              <a:t>UDZIAŁ OBYWATELI W SPRAWOWANIU WYMIARU SPRAWIEDLIWOŚCI</a:t>
            </a:r>
            <a:endParaRPr lang="pl-PL" sz="2200" dirty="0">
              <a:solidFill>
                <a:schemeClr val="tx2">
                  <a:lumMod val="50000"/>
                </a:schemeClr>
              </a:solidFill>
            </a:endParaRP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3785652"/>
          </a:xfrm>
          <a:prstGeom prst="rect">
            <a:avLst/>
          </a:prstGeom>
          <a:noFill/>
        </p:spPr>
        <p:txBody>
          <a:bodyPr wrap="square" rtlCol="0">
            <a:spAutoFit/>
          </a:bodyPr>
          <a:lstStyle/>
          <a:p>
            <a:r>
              <a:rPr lang="pl-PL" sz="2000" dirty="0"/>
              <a:t>Art. 158. ustawy Prawo o ustroju sądów powszechnych </a:t>
            </a:r>
          </a:p>
          <a:p>
            <a:r>
              <a:rPr lang="pl-PL" sz="2000" dirty="0"/>
              <a:t>§ 1. Ławnikiem może być wybrany ten, kto: </a:t>
            </a:r>
          </a:p>
          <a:p>
            <a:pPr marL="457200" indent="-457200">
              <a:buAutoNum type="arabicParenR"/>
            </a:pPr>
            <a:r>
              <a:rPr lang="pl-PL" sz="2000" dirty="0"/>
              <a:t>posiada obywatelstwo polskie i korzysta z pełni praw cywilnych i obywatelskich; </a:t>
            </a:r>
          </a:p>
          <a:p>
            <a:pPr marL="457200" indent="-457200">
              <a:buAutoNum type="arabicParenR"/>
            </a:pPr>
            <a:r>
              <a:rPr lang="pl-PL" sz="2000" dirty="0"/>
              <a:t>jest nieskazitelnego charakteru; </a:t>
            </a:r>
          </a:p>
          <a:p>
            <a:pPr marL="457200" indent="-457200">
              <a:buAutoNum type="arabicParenR"/>
            </a:pPr>
            <a:r>
              <a:rPr lang="pl-PL" sz="2000" dirty="0"/>
              <a:t>ukończył 30 lat; </a:t>
            </a:r>
          </a:p>
          <a:p>
            <a:pPr marL="457200" indent="-457200">
              <a:buAutoNum type="arabicParenR"/>
            </a:pPr>
            <a:r>
              <a:rPr lang="pl-PL" sz="2000" dirty="0"/>
              <a:t>jest zatrudniony, prowadzi działalność gospodarczą lub mieszka w miejscu kandydowania co najmniej od roku; </a:t>
            </a:r>
          </a:p>
          <a:p>
            <a:pPr marL="457200" indent="-457200">
              <a:buAutoNum type="arabicParenR"/>
            </a:pPr>
            <a:r>
              <a:rPr lang="pl-PL" sz="2000" dirty="0"/>
              <a:t>nie przekroczył 70 lat; </a:t>
            </a:r>
          </a:p>
          <a:p>
            <a:pPr marL="457200" indent="-457200">
              <a:buAutoNum type="arabicParenR"/>
            </a:pPr>
            <a:r>
              <a:rPr lang="pl-PL" sz="2000" dirty="0"/>
              <a:t>jest zdolny, ze względu na stan zdrowia, do pełnienia obowiązków ławnika; </a:t>
            </a:r>
          </a:p>
          <a:p>
            <a:pPr marL="457200" indent="-457200">
              <a:buAutoNum type="arabicParenR"/>
            </a:pPr>
            <a:r>
              <a:rPr lang="pl-PL" sz="2000" dirty="0"/>
              <a:t>posiada co najmniej wykształcenie średnie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620688"/>
            <a:ext cx="8280920" cy="430887"/>
          </a:xfrm>
          <a:prstGeom prst="rect">
            <a:avLst/>
          </a:prstGeom>
          <a:noFill/>
        </p:spPr>
        <p:txBody>
          <a:bodyPr wrap="square" rtlCol="0">
            <a:spAutoFit/>
          </a:bodyPr>
          <a:lstStyle/>
          <a:p>
            <a:r>
              <a:rPr lang="pl-PL" sz="2200" kern="50" dirty="0">
                <a:ea typeface="SimSun"/>
                <a:cs typeface="Mangal"/>
              </a:rPr>
              <a:t>UDZIAŁ OBYWATELI W SPRAWOWANIU WYMIARU SPRAWIEDLIWOŚCI</a:t>
            </a:r>
            <a:endParaRPr lang="pl-PL" sz="2200" dirty="0">
              <a:solidFill>
                <a:schemeClr val="tx2">
                  <a:lumMod val="50000"/>
                </a:schemeClr>
              </a:solidFill>
            </a:endParaRP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556792"/>
            <a:ext cx="8280919" cy="5355312"/>
          </a:xfrm>
          <a:prstGeom prst="rect">
            <a:avLst/>
          </a:prstGeom>
          <a:noFill/>
        </p:spPr>
        <p:txBody>
          <a:bodyPr wrap="square" rtlCol="0">
            <a:spAutoFit/>
          </a:bodyPr>
          <a:lstStyle/>
          <a:p>
            <a:pPr algn="just"/>
            <a:r>
              <a:rPr lang="pl-PL" b="1" dirty="0"/>
              <a:t>Art. 47.  Kodeksu postępowania cywilnego</a:t>
            </a:r>
          </a:p>
          <a:p>
            <a:pPr algn="just"/>
            <a:endParaRPr lang="pl-PL" b="1" dirty="0"/>
          </a:p>
          <a:p>
            <a:pPr algn="just"/>
            <a:r>
              <a:rPr lang="pl-PL" dirty="0"/>
              <a:t>§ 2.  W pierwszej instancji sąd w składzie jednego sędziego jako przewodniczącego i dwóch ławników rozpoznaje sprawy:</a:t>
            </a:r>
          </a:p>
          <a:p>
            <a:pPr algn="just"/>
            <a:r>
              <a:rPr lang="pl-PL" dirty="0"/>
              <a:t>1) z zakresu prawa pracy o: </a:t>
            </a:r>
          </a:p>
          <a:p>
            <a:pPr algn="just"/>
            <a:r>
              <a:rPr lang="pl-PL" dirty="0"/>
              <a:t>a) ustalenie istnienia, nawiązanie lub wygaśnięcie stosunku pracy, o uznanie bezskuteczności wypowiedzenia stosunku pracy, o przywrócenie do pracy i przywrócenie poprzednich warunków pracy lub płacy oraz łącznie z nimi dochodzone roszczenia i o odszkodowanie w przypadku nieuzasadnionego lub naruszającego przepisy wypowiedzenia oraz rozwiązania stosunku pracy, </a:t>
            </a:r>
          </a:p>
          <a:p>
            <a:pPr algn="just"/>
            <a:r>
              <a:rPr lang="pl-PL" dirty="0"/>
              <a:t>b) naruszenia zasady równego traktowania w zatrudnieniu i o roszczenia z tym związane, </a:t>
            </a:r>
          </a:p>
          <a:p>
            <a:pPr algn="just"/>
            <a:r>
              <a:rPr lang="pl-PL" dirty="0"/>
              <a:t>c) odszkodowanie lub zadośćuczynienie w wyniku stosowania mobbingu; </a:t>
            </a:r>
          </a:p>
          <a:p>
            <a:pPr algn="just"/>
            <a:endParaRPr lang="pl-PL" dirty="0"/>
          </a:p>
          <a:p>
            <a:pPr algn="just"/>
            <a:r>
              <a:rPr lang="pl-PL" dirty="0"/>
              <a:t>2) ze stosunków rodzinnych o: </a:t>
            </a:r>
          </a:p>
          <a:p>
            <a:pPr algn="just"/>
            <a:r>
              <a:rPr lang="pl-PL" dirty="0"/>
              <a:t>a) rozwód, </a:t>
            </a:r>
          </a:p>
          <a:p>
            <a:pPr algn="just"/>
            <a:r>
              <a:rPr lang="pl-PL" dirty="0"/>
              <a:t>b) separację, </a:t>
            </a:r>
          </a:p>
          <a:p>
            <a:pPr algn="just"/>
            <a:r>
              <a:rPr lang="pl-PL" dirty="0"/>
              <a:t>c)  ustalenie bezskuteczności uznania ojcostwa, </a:t>
            </a:r>
          </a:p>
          <a:p>
            <a:pPr algn="just"/>
            <a:r>
              <a:rPr lang="pl-PL" dirty="0"/>
              <a:t>d) rozwiązanie przysposobienia.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620688"/>
            <a:ext cx="8280920" cy="430887"/>
          </a:xfrm>
          <a:prstGeom prst="rect">
            <a:avLst/>
          </a:prstGeom>
          <a:noFill/>
        </p:spPr>
        <p:txBody>
          <a:bodyPr wrap="square" rtlCol="0">
            <a:spAutoFit/>
          </a:bodyPr>
          <a:lstStyle/>
          <a:p>
            <a:r>
              <a:rPr lang="pl-PL" sz="2200" kern="50" dirty="0">
                <a:ea typeface="SimSun"/>
                <a:cs typeface="Mangal"/>
              </a:rPr>
              <a:t>UDZIAŁ OBYWATELI W SPRAWOWANIU WYMIARU SPRAWIEDLIWOŚCI</a:t>
            </a:r>
            <a:endParaRPr lang="pl-PL" sz="2200" dirty="0">
              <a:solidFill>
                <a:schemeClr val="tx2">
                  <a:lumMod val="50000"/>
                </a:schemeClr>
              </a:solidFill>
            </a:endParaRP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5" y="1700808"/>
            <a:ext cx="8280919" cy="2585323"/>
          </a:xfrm>
          <a:prstGeom prst="rect">
            <a:avLst/>
          </a:prstGeom>
          <a:noFill/>
        </p:spPr>
        <p:txBody>
          <a:bodyPr wrap="square" rtlCol="0">
            <a:spAutoFit/>
          </a:bodyPr>
          <a:lstStyle/>
          <a:p>
            <a:pPr algn="just"/>
            <a:r>
              <a:rPr lang="pl-PL" b="1" dirty="0"/>
              <a:t>Art. 28. Kodeksu postępowania karnego</a:t>
            </a:r>
          </a:p>
          <a:p>
            <a:pPr algn="just"/>
            <a:endParaRPr lang="pl-PL" b="1" dirty="0"/>
          </a:p>
          <a:p>
            <a:pPr algn="just"/>
            <a:r>
              <a:rPr lang="pl-PL" dirty="0"/>
              <a:t>§ 1. Na rozprawie głównej sąd orzeka w składzie jednego sędziego, jeżeli ustawa nie stanowi inaczej. Sędzia ma prawa i obowiązki przewodniczącego.</a:t>
            </a:r>
          </a:p>
          <a:p>
            <a:pPr algn="just"/>
            <a:r>
              <a:rPr lang="pl-PL" dirty="0"/>
              <a:t>§ 2. W sprawach o zbrodnie sąd orzeka w składzie jednego sędziego i dwóch ławników.</a:t>
            </a:r>
          </a:p>
          <a:p>
            <a:pPr algn="just"/>
            <a:r>
              <a:rPr lang="pl-PL" dirty="0"/>
              <a:t>§ 3. Ze względu na szczególną zawiłość sprawy sąd pierwszej instancji może postanowić o rozpoznaniu jej w składzie trzech sędziów.</a:t>
            </a:r>
          </a:p>
          <a:p>
            <a:pPr algn="just"/>
            <a:r>
              <a:rPr lang="pl-PL" dirty="0"/>
              <a:t>§ 4. W sprawach o przestępstwa, za które ustawa przewiduje karę dożywotniego pozbawienia wolności, sąd orzeka w składzie dwóch sędziów i trzech ławników.</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1015663"/>
          </a:xfrm>
          <a:prstGeom prst="rect">
            <a:avLst/>
          </a:prstGeom>
          <a:noFill/>
        </p:spPr>
        <p:txBody>
          <a:bodyPr wrap="square" rtlCol="0">
            <a:spAutoFit/>
          </a:bodyPr>
          <a:lstStyle/>
          <a:p>
            <a:pPr algn="ctr"/>
            <a:r>
              <a:rPr lang="pl-PL" sz="2000" b="1" dirty="0"/>
              <a:t>WŁADZA SĄDOWNICZA</a:t>
            </a:r>
          </a:p>
          <a:p>
            <a:pPr algn="ctr"/>
            <a:endParaRPr lang="pl-PL" sz="2000" dirty="0"/>
          </a:p>
          <a:p>
            <a:pPr algn="just"/>
            <a:endParaRPr lang="pl-PL" sz="2000" dirty="0"/>
          </a:p>
        </p:txBody>
      </p:sp>
      <p:cxnSp>
        <p:nvCxnSpPr>
          <p:cNvPr id="6" name="Łącznik prosty ze strzałką 5"/>
          <p:cNvCxnSpPr/>
          <p:nvPr/>
        </p:nvCxnSpPr>
        <p:spPr>
          <a:xfrm flipH="1">
            <a:off x="3203848" y="2420888"/>
            <a:ext cx="1296144"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4499992" y="2420888"/>
            <a:ext cx="1368152"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pole tekstowe 10"/>
          <p:cNvSpPr txBox="1"/>
          <p:nvPr/>
        </p:nvSpPr>
        <p:spPr>
          <a:xfrm>
            <a:off x="2555776" y="3573016"/>
            <a:ext cx="864096" cy="369332"/>
          </a:xfrm>
          <a:prstGeom prst="rect">
            <a:avLst/>
          </a:prstGeom>
          <a:noFill/>
        </p:spPr>
        <p:txBody>
          <a:bodyPr wrap="square" rtlCol="0">
            <a:spAutoFit/>
          </a:bodyPr>
          <a:lstStyle/>
          <a:p>
            <a:r>
              <a:rPr lang="pl-PL" b="1" dirty="0"/>
              <a:t>SĄDY </a:t>
            </a:r>
          </a:p>
        </p:txBody>
      </p:sp>
      <p:sp>
        <p:nvSpPr>
          <p:cNvPr id="12" name="pole tekstowe 11"/>
          <p:cNvSpPr txBox="1"/>
          <p:nvPr/>
        </p:nvSpPr>
        <p:spPr>
          <a:xfrm>
            <a:off x="5436096" y="3573016"/>
            <a:ext cx="1728192" cy="369332"/>
          </a:xfrm>
          <a:prstGeom prst="rect">
            <a:avLst/>
          </a:prstGeom>
          <a:noFill/>
        </p:spPr>
        <p:txBody>
          <a:bodyPr wrap="square" rtlCol="0">
            <a:spAutoFit/>
          </a:bodyPr>
          <a:lstStyle/>
          <a:p>
            <a:r>
              <a:rPr lang="pl-PL" b="1" dirty="0"/>
              <a:t>TRYBUNAŁY</a:t>
            </a:r>
          </a:p>
        </p:txBody>
      </p:sp>
      <p:cxnSp>
        <p:nvCxnSpPr>
          <p:cNvPr id="9" name="Łącznik prosty ze strzałką 8">
            <a:extLst>
              <a:ext uri="{FF2B5EF4-FFF2-40B4-BE49-F238E27FC236}">
                <a16:creationId xmlns:a16="http://schemas.microsoft.com/office/drawing/2014/main" id="{2ECCC0B7-4B7A-48AE-B58D-B1AF2E1A15AD}"/>
              </a:ext>
            </a:extLst>
          </p:cNvPr>
          <p:cNvCxnSpPr>
            <a:cxnSpLocks/>
          </p:cNvCxnSpPr>
          <p:nvPr/>
        </p:nvCxnSpPr>
        <p:spPr>
          <a:xfrm flipH="1">
            <a:off x="4860032" y="4077072"/>
            <a:ext cx="1296144"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A2EC9ECE-006B-4C57-B220-F8CCA9DEABD5}"/>
              </a:ext>
            </a:extLst>
          </p:cNvPr>
          <p:cNvCxnSpPr>
            <a:cxnSpLocks/>
          </p:cNvCxnSpPr>
          <p:nvPr/>
        </p:nvCxnSpPr>
        <p:spPr>
          <a:xfrm>
            <a:off x="6156176" y="4077072"/>
            <a:ext cx="1368152"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pole tekstowe 13">
            <a:extLst>
              <a:ext uri="{FF2B5EF4-FFF2-40B4-BE49-F238E27FC236}">
                <a16:creationId xmlns:a16="http://schemas.microsoft.com/office/drawing/2014/main" id="{BEF632BE-0703-4E37-82F8-8C16ADA0D570}"/>
              </a:ext>
            </a:extLst>
          </p:cNvPr>
          <p:cNvSpPr txBox="1"/>
          <p:nvPr/>
        </p:nvSpPr>
        <p:spPr>
          <a:xfrm>
            <a:off x="4067944" y="5229200"/>
            <a:ext cx="1800200" cy="646331"/>
          </a:xfrm>
          <a:prstGeom prst="rect">
            <a:avLst/>
          </a:prstGeom>
          <a:noFill/>
        </p:spPr>
        <p:txBody>
          <a:bodyPr wrap="square" rtlCol="0">
            <a:spAutoFit/>
          </a:bodyPr>
          <a:lstStyle/>
          <a:p>
            <a:pPr algn="ctr"/>
            <a:r>
              <a:rPr lang="pl-PL" b="1" dirty="0"/>
              <a:t>TRYBUNAŁ KONSTYTUCYJNY</a:t>
            </a:r>
          </a:p>
        </p:txBody>
      </p:sp>
      <p:sp>
        <p:nvSpPr>
          <p:cNvPr id="15" name="pole tekstowe 14">
            <a:extLst>
              <a:ext uri="{FF2B5EF4-FFF2-40B4-BE49-F238E27FC236}">
                <a16:creationId xmlns:a16="http://schemas.microsoft.com/office/drawing/2014/main" id="{E04488B9-1C01-4A1E-B8D9-D97F47EC4A81}"/>
              </a:ext>
            </a:extLst>
          </p:cNvPr>
          <p:cNvSpPr txBox="1"/>
          <p:nvPr/>
        </p:nvSpPr>
        <p:spPr>
          <a:xfrm>
            <a:off x="6948264" y="5229200"/>
            <a:ext cx="1224136" cy="646331"/>
          </a:xfrm>
          <a:prstGeom prst="rect">
            <a:avLst/>
          </a:prstGeom>
          <a:noFill/>
        </p:spPr>
        <p:txBody>
          <a:bodyPr wrap="square" rtlCol="0">
            <a:spAutoFit/>
          </a:bodyPr>
          <a:lstStyle/>
          <a:p>
            <a:pPr algn="ctr"/>
            <a:r>
              <a:rPr lang="pl-PL" b="1" dirty="0"/>
              <a:t>TRYBUNAŁ</a:t>
            </a:r>
          </a:p>
          <a:p>
            <a:pPr algn="ctr"/>
            <a:r>
              <a:rPr lang="pl-PL" b="1" dirty="0"/>
              <a:t>STANU</a:t>
            </a:r>
          </a:p>
        </p:txBody>
      </p:sp>
    </p:spTree>
    <p:extLst>
      <p:ext uri="{BB962C8B-B14F-4D97-AF65-F5344CB8AC3E}">
        <p14:creationId xmlns:p14="http://schemas.microsoft.com/office/powerpoint/2010/main" val="397021016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STANU</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1754326"/>
          </a:xfrm>
          <a:prstGeom prst="rect">
            <a:avLst/>
          </a:prstGeom>
          <a:noFill/>
        </p:spPr>
        <p:txBody>
          <a:bodyPr wrap="square" rtlCol="0">
            <a:spAutoFit/>
          </a:bodyPr>
          <a:lstStyle/>
          <a:p>
            <a:pPr algn="just">
              <a:lnSpc>
                <a:spcPct val="150000"/>
              </a:lnSpc>
            </a:pPr>
            <a:r>
              <a:rPr lang="pl-PL" dirty="0"/>
              <a:t>Organ władzy sądowniczej orzekający o tzw. odpowiedzialności konstytucyjnej.</a:t>
            </a:r>
          </a:p>
          <a:p>
            <a:pPr algn="just">
              <a:lnSpc>
                <a:spcPct val="150000"/>
              </a:lnSpc>
            </a:pPr>
            <a:r>
              <a:rPr lang="pl-PL" dirty="0"/>
              <a:t>Pod pojęciem odpowiedzialności konstytucyjnej rozumie się odpowiedzialność za naruszenie prawa w związku z zajmowanym stanowiskiem lub w zakresie urzędowania.</a:t>
            </a:r>
          </a:p>
        </p:txBody>
      </p:sp>
      <p:sp>
        <p:nvSpPr>
          <p:cNvPr id="5" name="pole tekstowe 4"/>
          <p:cNvSpPr txBox="1"/>
          <p:nvPr/>
        </p:nvSpPr>
        <p:spPr>
          <a:xfrm>
            <a:off x="467544" y="3717032"/>
            <a:ext cx="5093254" cy="2618666"/>
          </a:xfrm>
          <a:prstGeom prst="rect">
            <a:avLst/>
          </a:prstGeom>
          <a:noFill/>
        </p:spPr>
        <p:txBody>
          <a:bodyPr wrap="none" rtlCol="0">
            <a:spAutoFit/>
          </a:bodyPr>
          <a:lstStyle/>
          <a:p>
            <a:pPr>
              <a:lnSpc>
                <a:spcPct val="114000"/>
              </a:lnSpc>
            </a:pPr>
            <a:r>
              <a:rPr lang="pl-PL" dirty="0"/>
              <a:t>Podmioty ponoszące odpowiedzialność przed TS:</a:t>
            </a:r>
          </a:p>
          <a:p>
            <a:pPr>
              <a:lnSpc>
                <a:spcPct val="114000"/>
              </a:lnSpc>
              <a:buFontTx/>
              <a:buChar char="-"/>
            </a:pPr>
            <a:r>
              <a:rPr lang="pl-PL" dirty="0"/>
              <a:t>Prezydent </a:t>
            </a:r>
          </a:p>
          <a:p>
            <a:pPr>
              <a:lnSpc>
                <a:spcPct val="114000"/>
              </a:lnSpc>
              <a:buFontTx/>
              <a:buChar char="-"/>
            </a:pPr>
            <a:r>
              <a:rPr lang="pl-PL" dirty="0"/>
              <a:t>Prezes Rady Ministrów i członkowie Rady Ministrów</a:t>
            </a:r>
          </a:p>
          <a:p>
            <a:pPr>
              <a:lnSpc>
                <a:spcPct val="114000"/>
              </a:lnSpc>
              <a:buFontTx/>
              <a:buChar char="-"/>
            </a:pPr>
            <a:r>
              <a:rPr lang="pl-PL" dirty="0"/>
              <a:t>Prezes Narodowego Banku Polskiego</a:t>
            </a:r>
          </a:p>
          <a:p>
            <a:pPr>
              <a:lnSpc>
                <a:spcPct val="114000"/>
              </a:lnSpc>
              <a:buFontTx/>
              <a:buChar char="-"/>
            </a:pPr>
            <a:r>
              <a:rPr lang="pl-PL" dirty="0"/>
              <a:t>Prezes Najwyższej Izby Kontroli</a:t>
            </a:r>
          </a:p>
          <a:p>
            <a:pPr>
              <a:lnSpc>
                <a:spcPct val="114000"/>
              </a:lnSpc>
              <a:buFontTx/>
              <a:buChar char="-"/>
            </a:pPr>
            <a:r>
              <a:rPr lang="pl-PL" dirty="0"/>
              <a:t>członkowie Krajowej Rady Radiofonii i Telewizji</a:t>
            </a:r>
          </a:p>
          <a:p>
            <a:pPr>
              <a:lnSpc>
                <a:spcPct val="114000"/>
              </a:lnSpc>
              <a:buFontTx/>
              <a:buChar char="-"/>
            </a:pPr>
            <a:r>
              <a:rPr lang="pl-PL" dirty="0"/>
              <a:t>Naczelny Dowódca Sił Zbrojnych </a:t>
            </a:r>
          </a:p>
          <a:p>
            <a:pPr>
              <a:lnSpc>
                <a:spcPct val="114000"/>
              </a:lnSpc>
              <a:buFontTx/>
              <a:buChar char="-"/>
            </a:pPr>
            <a:r>
              <a:rPr lang="pl-PL" dirty="0"/>
              <a:t>posłowie i senatorowie*</a:t>
            </a:r>
          </a:p>
        </p:txBody>
      </p:sp>
    </p:spTree>
    <p:extLst>
      <p:ext uri="{BB962C8B-B14F-4D97-AF65-F5344CB8AC3E}">
        <p14:creationId xmlns:p14="http://schemas.microsoft.com/office/powerpoint/2010/main" val="22848523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nodeType="clickEffect">
                                  <p:stCondLst>
                                    <p:cond delay="0"/>
                                  </p:stCondLst>
                                  <p:childTnLst>
                                    <p:set>
                                      <p:cBhvr>
                                        <p:cTn id="18" dur="1000">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repeatCount="indefinite" fill="hold" nodeType="clickEffect">
                                  <p:stCondLst>
                                    <p:cond delay="0"/>
                                  </p:stCondLst>
                                  <p:childTnLst>
                                    <p:set>
                                      <p:cBhvr>
                                        <p:cTn id="22" dur="1000">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1" presetClass="entr" presetSubtype="0" repeatCount="indefinite" fill="hold" nodeType="clickEffect">
                                  <p:stCondLst>
                                    <p:cond delay="0"/>
                                  </p:stCondLst>
                                  <p:childTnLst>
                                    <p:set>
                                      <p:cBhvr>
                                        <p:cTn id="26" dur="1000">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1" presetClass="entr" presetSubtype="0" repeatCount="indefinite" fill="hold" nodeType="clickEffect">
                                  <p:stCondLst>
                                    <p:cond delay="0"/>
                                  </p:stCondLst>
                                  <p:childTnLst>
                                    <p:set>
                                      <p:cBhvr>
                                        <p:cTn id="30" dur="1000">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STANU</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2204864"/>
            <a:ext cx="8208912" cy="1338828"/>
          </a:xfrm>
          <a:prstGeom prst="rect">
            <a:avLst/>
          </a:prstGeom>
          <a:noFill/>
        </p:spPr>
        <p:txBody>
          <a:bodyPr wrap="square" rtlCol="0">
            <a:spAutoFit/>
          </a:bodyPr>
          <a:lstStyle/>
          <a:p>
            <a:pPr marL="342900" indent="-342900" algn="just">
              <a:lnSpc>
                <a:spcPct val="150000"/>
              </a:lnSpc>
              <a:buAutoNum type="alphaLcParenR"/>
            </a:pPr>
            <a:r>
              <a:rPr lang="pl-PL" dirty="0"/>
              <a:t>Przewodniczący</a:t>
            </a:r>
          </a:p>
          <a:p>
            <a:pPr marL="342900" indent="-342900" algn="just">
              <a:lnSpc>
                <a:spcPct val="150000"/>
              </a:lnSpc>
              <a:buAutoNum type="alphaLcParenR"/>
            </a:pPr>
            <a:r>
              <a:rPr lang="pl-PL" dirty="0"/>
              <a:t>Zastępcy Przewodniczącego - 2 </a:t>
            </a:r>
          </a:p>
          <a:p>
            <a:pPr marL="342900" indent="-342900" algn="just">
              <a:lnSpc>
                <a:spcPct val="150000"/>
              </a:lnSpc>
              <a:buAutoNum type="alphaLcParenR"/>
            </a:pPr>
            <a:r>
              <a:rPr lang="pl-PL" dirty="0"/>
              <a:t> Członkowie – 16 </a:t>
            </a:r>
          </a:p>
        </p:txBody>
      </p:sp>
      <p:sp>
        <p:nvSpPr>
          <p:cNvPr id="6" name="pole tekstowe 5"/>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a:t>
            </a:r>
          </a:p>
        </p:txBody>
      </p:sp>
      <p:sp>
        <p:nvSpPr>
          <p:cNvPr id="7" name="pole tekstowe 6"/>
          <p:cNvSpPr txBox="1"/>
          <p:nvPr/>
        </p:nvSpPr>
        <p:spPr>
          <a:xfrm>
            <a:off x="467544" y="3903732"/>
            <a:ext cx="7816242" cy="923330"/>
          </a:xfrm>
          <a:prstGeom prst="rect">
            <a:avLst/>
          </a:prstGeom>
          <a:noFill/>
        </p:spPr>
        <p:txBody>
          <a:bodyPr wrap="none" rtlCol="0">
            <a:spAutoFit/>
          </a:bodyPr>
          <a:lstStyle/>
          <a:p>
            <a:r>
              <a:rPr lang="pl-PL" dirty="0"/>
              <a:t>Wymagana większość- bezwzględna</a:t>
            </a:r>
          </a:p>
          <a:p>
            <a:endParaRPr lang="pl-PL" dirty="0"/>
          </a:p>
          <a:p>
            <a:r>
              <a:rPr lang="pl-PL" dirty="0"/>
              <a:t>Podmiot uprawniony do zgłoszenia kandydata – Marszałek Sejmu, min. 35 posłów</a:t>
            </a:r>
          </a:p>
        </p:txBody>
      </p:sp>
    </p:spTree>
    <p:extLst>
      <p:ext uri="{BB962C8B-B14F-4D97-AF65-F5344CB8AC3E}">
        <p14:creationId xmlns:p14="http://schemas.microsoft.com/office/powerpoint/2010/main" val="4367924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1015663"/>
          </a:xfrm>
          <a:prstGeom prst="rect">
            <a:avLst/>
          </a:prstGeom>
          <a:noFill/>
        </p:spPr>
        <p:txBody>
          <a:bodyPr wrap="square" rtlCol="0">
            <a:spAutoFit/>
          </a:bodyPr>
          <a:lstStyle/>
          <a:p>
            <a:r>
              <a:rPr lang="pl-PL" sz="2000" b="1" dirty="0"/>
              <a:t>Art. 173.</a:t>
            </a:r>
          </a:p>
          <a:p>
            <a:r>
              <a:rPr lang="pl-PL" sz="2000" dirty="0"/>
              <a:t>„Sądy i Trybunały są władzą odrębną i niezależną od innych władz.”</a:t>
            </a:r>
          </a:p>
          <a:p>
            <a:pPr algn="just"/>
            <a:endParaRPr lang="pl-PL" sz="2000"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STANU</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a:t>
            </a:r>
          </a:p>
        </p:txBody>
      </p:sp>
      <p:sp>
        <p:nvSpPr>
          <p:cNvPr id="4" name="pole tekstowe 3">
            <a:extLst>
              <a:ext uri="{FF2B5EF4-FFF2-40B4-BE49-F238E27FC236}">
                <a16:creationId xmlns:a16="http://schemas.microsoft.com/office/drawing/2014/main" id="{03321D5C-68ED-422C-83D9-112B709D9CF9}"/>
              </a:ext>
            </a:extLst>
          </p:cNvPr>
          <p:cNvSpPr txBox="1"/>
          <p:nvPr/>
        </p:nvSpPr>
        <p:spPr>
          <a:xfrm>
            <a:off x="467544" y="2132856"/>
            <a:ext cx="8064896" cy="4770537"/>
          </a:xfrm>
          <a:prstGeom prst="rect">
            <a:avLst/>
          </a:prstGeom>
          <a:noFill/>
        </p:spPr>
        <p:txBody>
          <a:bodyPr wrap="square" rtlCol="0">
            <a:spAutoFit/>
          </a:bodyPr>
          <a:lstStyle/>
          <a:p>
            <a:r>
              <a:rPr lang="pl-PL" sz="1600" b="1" dirty="0"/>
              <a:t>Przewodniczący </a:t>
            </a:r>
            <a:r>
              <a:rPr lang="pl-PL" sz="1600" dirty="0"/>
              <a:t>– Małgorzata </a:t>
            </a:r>
            <a:r>
              <a:rPr lang="pl-PL" sz="1600" dirty="0" err="1"/>
              <a:t>Gersdorf</a:t>
            </a:r>
            <a:endParaRPr lang="pl-PL" sz="1600" dirty="0"/>
          </a:p>
          <a:p>
            <a:r>
              <a:rPr lang="pl-PL" sz="1600" b="1" dirty="0"/>
              <a:t>Zastępcy przewodniczącego</a:t>
            </a:r>
            <a:r>
              <a:rPr lang="pl-PL" sz="1600" dirty="0"/>
              <a:t> – Jerzy </a:t>
            </a:r>
            <a:r>
              <a:rPr lang="pl-PL" sz="1600" dirty="0" err="1"/>
              <a:t>Kozdroń</a:t>
            </a:r>
            <a:r>
              <a:rPr lang="pl-PL" sz="1600" dirty="0"/>
              <a:t>, Andrzej </a:t>
            </a:r>
            <a:r>
              <a:rPr lang="pl-PL" sz="1600" dirty="0" err="1"/>
              <a:t>Rogoyski</a:t>
            </a:r>
            <a:endParaRPr lang="pl-PL" sz="1600" dirty="0"/>
          </a:p>
          <a:p>
            <a:r>
              <a:rPr lang="pl-PL" sz="1600" b="1" dirty="0"/>
              <a:t>Członkowie</a:t>
            </a:r>
            <a:r>
              <a:rPr lang="pl-PL" sz="1600" dirty="0"/>
              <a:t>: </a:t>
            </a:r>
          </a:p>
          <a:p>
            <a:pPr marL="285750" indent="-285750">
              <a:buFont typeface="Arial" panose="020B0604020202020204" pitchFamily="34" charset="0"/>
              <a:buChar char="•"/>
            </a:pPr>
            <a:r>
              <a:rPr lang="pl-PL" sz="1600" dirty="0"/>
              <a:t>Piotr Andrzejewski</a:t>
            </a:r>
          </a:p>
          <a:p>
            <a:pPr marL="285750" indent="-285750">
              <a:buFont typeface="Arial" panose="020B0604020202020204" pitchFamily="34" charset="0"/>
              <a:buChar char="•"/>
            </a:pPr>
            <a:r>
              <a:rPr lang="pl-PL" sz="1600" dirty="0"/>
              <a:t>Kazimierz Barczyk</a:t>
            </a:r>
          </a:p>
          <a:p>
            <a:pPr marL="285750" indent="-285750">
              <a:buFont typeface="Arial" panose="020B0604020202020204" pitchFamily="34" charset="0"/>
              <a:buChar char="•"/>
            </a:pPr>
            <a:r>
              <a:rPr lang="pl-PL" sz="1600" dirty="0"/>
              <a:t>Marek </a:t>
            </a:r>
            <a:r>
              <a:rPr lang="pl-PL" sz="1600" dirty="0" err="1"/>
              <a:t>Czeszkiewicz</a:t>
            </a:r>
            <a:endParaRPr lang="pl-PL" sz="1600" dirty="0"/>
          </a:p>
          <a:p>
            <a:pPr marL="285750" indent="-285750">
              <a:buFont typeface="Arial" panose="020B0604020202020204" pitchFamily="34" charset="0"/>
              <a:buChar char="•"/>
            </a:pPr>
            <a:r>
              <a:rPr lang="pl-PL" sz="1600" dirty="0"/>
              <a:t>Jacek Dubois</a:t>
            </a:r>
          </a:p>
          <a:p>
            <a:pPr marL="285750" indent="-285750">
              <a:buFont typeface="Arial" panose="020B0604020202020204" pitchFamily="34" charset="0"/>
              <a:buChar char="•"/>
            </a:pPr>
            <a:r>
              <a:rPr lang="pl-PL" sz="1600" dirty="0"/>
              <a:t>Andrzej </a:t>
            </a:r>
            <a:r>
              <a:rPr lang="pl-PL" sz="1600" dirty="0" err="1"/>
              <a:t>Kojro</a:t>
            </a:r>
            <a:endParaRPr lang="pl-PL" sz="1600" dirty="0"/>
          </a:p>
          <a:p>
            <a:pPr marL="285750" indent="-285750">
              <a:buFont typeface="Arial" panose="020B0604020202020204" pitchFamily="34" charset="0"/>
              <a:buChar char="•"/>
            </a:pPr>
            <a:r>
              <a:rPr lang="pl-PL" sz="1600" dirty="0"/>
              <a:t>Robert Majka</a:t>
            </a:r>
          </a:p>
          <a:p>
            <a:pPr marL="285750" indent="-285750">
              <a:buFont typeface="Arial" panose="020B0604020202020204" pitchFamily="34" charset="0"/>
              <a:buChar char="•"/>
            </a:pPr>
            <a:r>
              <a:rPr lang="pl-PL" sz="1600" dirty="0"/>
              <a:t>Maciej Miłosz</a:t>
            </a:r>
          </a:p>
          <a:p>
            <a:pPr marL="285750" indent="-285750">
              <a:buFont typeface="Arial" panose="020B0604020202020204" pitchFamily="34" charset="0"/>
              <a:buChar char="•"/>
            </a:pPr>
            <a:r>
              <a:rPr lang="pl-PL" sz="1600" dirty="0"/>
              <a:t>Witold </a:t>
            </a:r>
            <a:r>
              <a:rPr lang="pl-PL" sz="1600" dirty="0" err="1"/>
              <a:t>Pahl</a:t>
            </a:r>
            <a:endParaRPr lang="pl-PL" sz="1600" dirty="0"/>
          </a:p>
          <a:p>
            <a:pPr marL="285750" indent="-285750">
              <a:buFont typeface="Arial" panose="020B0604020202020204" pitchFamily="34" charset="0"/>
              <a:buChar char="•"/>
            </a:pPr>
            <a:r>
              <a:rPr lang="pl-PL" sz="1600" dirty="0"/>
              <a:t>Andrzej Rościszewski</a:t>
            </a:r>
          </a:p>
          <a:p>
            <a:pPr marL="285750" indent="-285750">
              <a:buFont typeface="Arial" panose="020B0604020202020204" pitchFamily="34" charset="0"/>
              <a:buChar char="•"/>
            </a:pPr>
            <a:r>
              <a:rPr lang="pl-PL" sz="1600" dirty="0"/>
              <a:t>Zbigniew Sieczkoś</a:t>
            </a:r>
          </a:p>
          <a:p>
            <a:pPr marL="285750" indent="-285750">
              <a:buFont typeface="Arial" panose="020B0604020202020204" pitchFamily="34" charset="0"/>
              <a:buChar char="•"/>
            </a:pPr>
            <a:r>
              <a:rPr lang="pl-PL" sz="1600" dirty="0"/>
              <a:t>Bogdan Szlachta</a:t>
            </a:r>
          </a:p>
          <a:p>
            <a:pPr marL="285750" indent="-285750">
              <a:buFont typeface="Arial" panose="020B0604020202020204" pitchFamily="34" charset="0"/>
              <a:buChar char="•"/>
            </a:pPr>
            <a:r>
              <a:rPr lang="pl-PL" sz="1600" dirty="0"/>
              <a:t>Paweł Śliwa</a:t>
            </a:r>
          </a:p>
          <a:p>
            <a:pPr marL="285750" indent="-285750">
              <a:buFont typeface="Arial" panose="020B0604020202020204" pitchFamily="34" charset="0"/>
              <a:buChar char="•"/>
            </a:pPr>
            <a:r>
              <a:rPr lang="pl-PL" sz="1600" dirty="0"/>
              <a:t>Jerzy Wierchowicz</a:t>
            </a:r>
          </a:p>
          <a:p>
            <a:pPr marL="285750" indent="-285750">
              <a:buFont typeface="Arial" panose="020B0604020202020204" pitchFamily="34" charset="0"/>
              <a:buChar char="•"/>
            </a:pPr>
            <a:r>
              <a:rPr lang="pl-PL" sz="1600" dirty="0"/>
              <a:t>Maciej Zaborowski</a:t>
            </a:r>
          </a:p>
          <a:p>
            <a:pPr marL="285750" indent="-285750">
              <a:buFont typeface="Arial" panose="020B0604020202020204" pitchFamily="34" charset="0"/>
              <a:buChar char="•"/>
            </a:pPr>
            <a:r>
              <a:rPr lang="pl-PL" sz="1600" dirty="0"/>
              <a:t>Józef Zych</a:t>
            </a:r>
          </a:p>
          <a:p>
            <a:pPr marL="285750" indent="-285750">
              <a:buFont typeface="Arial" panose="020B0604020202020204" pitchFamily="34" charset="0"/>
              <a:buChar char="•"/>
            </a:pPr>
            <a:r>
              <a:rPr lang="pl-PL" sz="1600" dirty="0"/>
              <a:t>Czesław Paweł Kłak</a:t>
            </a:r>
          </a:p>
        </p:txBody>
      </p:sp>
    </p:spTree>
    <p:extLst>
      <p:ext uri="{BB962C8B-B14F-4D97-AF65-F5344CB8AC3E}">
        <p14:creationId xmlns:p14="http://schemas.microsoft.com/office/powerpoint/2010/main" val="103717813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STANU</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 orzekający</a:t>
            </a:r>
          </a:p>
        </p:txBody>
      </p:sp>
      <p:sp>
        <p:nvSpPr>
          <p:cNvPr id="7" name="pole tekstowe 6"/>
          <p:cNvSpPr txBox="1"/>
          <p:nvPr/>
        </p:nvSpPr>
        <p:spPr>
          <a:xfrm>
            <a:off x="467544" y="2420888"/>
            <a:ext cx="8208912" cy="1200329"/>
          </a:xfrm>
          <a:prstGeom prst="rect">
            <a:avLst/>
          </a:prstGeom>
          <a:noFill/>
        </p:spPr>
        <p:txBody>
          <a:bodyPr wrap="square" rtlCol="0">
            <a:spAutoFit/>
          </a:bodyPr>
          <a:lstStyle/>
          <a:p>
            <a:pPr algn="just"/>
            <a:r>
              <a:rPr lang="pl-PL" dirty="0"/>
              <a:t>Jako sąd I instancji – przewodniczący i 4 członków</a:t>
            </a:r>
          </a:p>
          <a:p>
            <a:pPr algn="just"/>
            <a:endParaRPr lang="pl-PL" dirty="0"/>
          </a:p>
          <a:p>
            <a:pPr algn="just"/>
            <a:r>
              <a:rPr lang="pl-PL" dirty="0"/>
              <a:t>Jako sąd II instancji – przewodniczący i 6 członków (z wyłączeniem sędziów 			   orzekających w danej sprawie w I instancji)</a:t>
            </a:r>
          </a:p>
        </p:txBody>
      </p:sp>
    </p:spTree>
    <p:extLst>
      <p:ext uri="{BB962C8B-B14F-4D97-AF65-F5344CB8AC3E}">
        <p14:creationId xmlns:p14="http://schemas.microsoft.com/office/powerpoint/2010/main" val="91307796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STANU</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395536" y="1731478"/>
            <a:ext cx="8136904" cy="1355499"/>
          </a:xfrm>
          <a:prstGeom prst="rect">
            <a:avLst/>
          </a:prstGeom>
          <a:noFill/>
        </p:spPr>
        <p:txBody>
          <a:bodyPr wrap="square" rtlCol="0">
            <a:spAutoFit/>
          </a:bodyPr>
          <a:lstStyle/>
          <a:p>
            <a:pPr algn="just">
              <a:lnSpc>
                <a:spcPct val="114000"/>
              </a:lnSpc>
            </a:pPr>
            <a:r>
              <a:rPr lang="pl-PL" dirty="0"/>
              <a:t>Art. 3. ustawy o TS</a:t>
            </a:r>
          </a:p>
          <a:p>
            <a:pPr algn="just">
              <a:lnSpc>
                <a:spcPct val="114000"/>
              </a:lnSpc>
            </a:pPr>
            <a:r>
              <a:rPr lang="pl-PL" dirty="0"/>
              <a:t>Odpowiedzialność konstytucyjna obejmuje czyny, którymi osoby wymienione w art. 1 ust. 1, w związku z zajmowanym stanowiskiem lub w zakresie swojego urzędowania, chociażby nieumyślnie, naruszyły Konstytucję lub ustawę. </a:t>
            </a:r>
            <a:endParaRPr lang="pl-PL" b="1" dirty="0"/>
          </a:p>
        </p:txBody>
      </p:sp>
      <p:sp>
        <p:nvSpPr>
          <p:cNvPr id="7" name="pole tekstowe 6"/>
          <p:cNvSpPr txBox="1"/>
          <p:nvPr/>
        </p:nvSpPr>
        <p:spPr>
          <a:xfrm>
            <a:off x="467544" y="3308791"/>
            <a:ext cx="8208912" cy="2862322"/>
          </a:xfrm>
          <a:prstGeom prst="rect">
            <a:avLst/>
          </a:prstGeom>
          <a:noFill/>
        </p:spPr>
        <p:txBody>
          <a:bodyPr wrap="square" rtlCol="0">
            <a:spAutoFit/>
          </a:bodyPr>
          <a:lstStyle/>
          <a:p>
            <a:pPr algn="just"/>
            <a:r>
              <a:rPr lang="pl-PL" dirty="0"/>
              <a:t>Katalog kar:</a:t>
            </a:r>
          </a:p>
          <a:p>
            <a:pPr marL="342900" indent="-342900" algn="just">
              <a:buAutoNum type="alphaLcParenR"/>
            </a:pPr>
            <a:r>
              <a:rPr lang="pl-PL" dirty="0"/>
              <a:t>utrata czynnego i biernego prawa wyborczego w wyborach Prezydenta, </a:t>
            </a:r>
            <a:br>
              <a:rPr lang="pl-PL" dirty="0"/>
            </a:br>
            <a:r>
              <a:rPr lang="pl-PL" dirty="0"/>
              <a:t>w wyborach do Sejmu i do Senatu, w wyborach do Parlamentu Europejskiego oraz w wyborach organów samorządu terytorialnego;</a:t>
            </a:r>
          </a:p>
          <a:p>
            <a:pPr marL="342900" indent="-342900" algn="just">
              <a:buAutoNum type="alphaLcParenR"/>
            </a:pPr>
            <a:r>
              <a:rPr lang="pl-PL" dirty="0"/>
              <a:t>zakaz zajmowania kierowniczych stanowisk lub pełnienia funkcji związanych ze szczególną odpowiedzialnością w organach państwowych i w organizacjach społecznych;</a:t>
            </a:r>
          </a:p>
          <a:p>
            <a:pPr marL="342900" indent="-342900" algn="just">
              <a:buAutoNum type="alphaLcParenR"/>
            </a:pPr>
            <a:r>
              <a:rPr lang="pl-PL" dirty="0"/>
              <a:t>utrata wszystkich albo niektórych orderów, odznaczeń i tytułów honorowych</a:t>
            </a:r>
          </a:p>
          <a:p>
            <a:pPr marL="342900" indent="-342900" algn="just">
              <a:buAutoNum type="alphaLcParenR"/>
            </a:pPr>
            <a:r>
              <a:rPr lang="pl-PL" dirty="0"/>
              <a:t>Pozbawienie mandatu poselskiego (tylko przy naruszeniu zakazu z art. 107 ust. 1 Konstytucji)</a:t>
            </a:r>
          </a:p>
        </p:txBody>
      </p:sp>
    </p:spTree>
    <p:extLst>
      <p:ext uri="{BB962C8B-B14F-4D97-AF65-F5344CB8AC3E}">
        <p14:creationId xmlns:p14="http://schemas.microsoft.com/office/powerpoint/2010/main" val="13663735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KAZUS</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395536" y="1731478"/>
            <a:ext cx="8136904" cy="1653273"/>
          </a:xfrm>
          <a:prstGeom prst="rect">
            <a:avLst/>
          </a:prstGeom>
          <a:noFill/>
        </p:spPr>
        <p:txBody>
          <a:bodyPr wrap="square" rtlCol="0">
            <a:spAutoFit/>
          </a:bodyPr>
          <a:lstStyle/>
          <a:p>
            <a:pPr algn="just">
              <a:lnSpc>
                <a:spcPct val="114000"/>
              </a:lnSpc>
            </a:pPr>
            <a:r>
              <a:rPr lang="pl-PL" dirty="0"/>
              <a:t>3. Grupa 115 posłów wystąpiła do Marszałka Sejmu z wnioskiem o pociągnięcie do odpowiedzialności konstytucyjnej GIODO. Podstawą takiego wystąpiła były wielokrotne i powtarzające się naruszania przez Generalnego Inspektora przepisów Konstytucji RP i szeregu ustaw. Jakie działanie podejmie w następstwie złożonego wniosku Marszałek Sejmu? </a:t>
            </a:r>
            <a:endParaRPr lang="pl-PL" b="1" dirty="0"/>
          </a:p>
        </p:txBody>
      </p:sp>
    </p:spTree>
    <p:extLst>
      <p:ext uri="{BB962C8B-B14F-4D97-AF65-F5344CB8AC3E}">
        <p14:creationId xmlns:p14="http://schemas.microsoft.com/office/powerpoint/2010/main" val="8004141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1938992"/>
          </a:xfrm>
          <a:prstGeom prst="rect">
            <a:avLst/>
          </a:prstGeom>
          <a:noFill/>
        </p:spPr>
        <p:txBody>
          <a:bodyPr wrap="square" rtlCol="0">
            <a:spAutoFit/>
          </a:bodyPr>
          <a:lstStyle/>
          <a:p>
            <a:pPr algn="just">
              <a:lnSpc>
                <a:spcPct val="150000"/>
              </a:lnSpc>
            </a:pPr>
            <a:r>
              <a:rPr lang="pl-PL" sz="2000" b="1" dirty="0"/>
              <a:t>Trybunał Konstytucyjny -  </a:t>
            </a:r>
            <a:r>
              <a:rPr lang="pl-PL" sz="2000" dirty="0"/>
              <a:t>organ władzy sądowniczej, niebędący sądem </a:t>
            </a:r>
            <a:br>
              <a:rPr lang="pl-PL" sz="2000" dirty="0"/>
            </a:br>
            <a:r>
              <a:rPr lang="pl-PL" sz="2000" dirty="0"/>
              <a:t>w rozumieniu ustawy zasadniczej. Jego pozycja ustrojowa cechuje się dużą niezależnością od władzy ustawodawczej i wykonawczej oraz pozostałych organów władzy sądowniczej. </a:t>
            </a:r>
          </a:p>
        </p:txBody>
      </p:sp>
    </p:spTree>
    <p:extLst>
      <p:ext uri="{BB962C8B-B14F-4D97-AF65-F5344CB8AC3E}">
        <p14:creationId xmlns:p14="http://schemas.microsoft.com/office/powerpoint/2010/main" val="31161028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108520" y="1566346"/>
            <a:ext cx="2952328" cy="1200329"/>
          </a:xfrm>
          <a:prstGeom prst="rect">
            <a:avLst/>
          </a:prstGeom>
          <a:noFill/>
        </p:spPr>
        <p:txBody>
          <a:bodyPr wrap="square" rtlCol="0">
            <a:spAutoFit/>
          </a:bodyPr>
          <a:lstStyle/>
          <a:p>
            <a:pPr algn="ctr">
              <a:lnSpc>
                <a:spcPct val="150000"/>
              </a:lnSpc>
            </a:pPr>
            <a:r>
              <a:rPr lang="pl-PL" sz="1600" dirty="0"/>
              <a:t>Ustawa z dnia 1 sierpnia 1997 r. </a:t>
            </a:r>
            <a:br>
              <a:rPr lang="pl-PL" sz="1600" dirty="0"/>
            </a:br>
            <a:r>
              <a:rPr lang="pl-PL" sz="1600" dirty="0"/>
              <a:t>o Trybunale Konstytucyjnym</a:t>
            </a:r>
          </a:p>
          <a:p>
            <a:pPr algn="ctr">
              <a:lnSpc>
                <a:spcPct val="150000"/>
              </a:lnSpc>
            </a:pPr>
            <a:r>
              <a:rPr lang="pl-PL" sz="1600" dirty="0"/>
              <a:t>Dz. U. 1997 r. Nr 102, poz. 643</a:t>
            </a:r>
          </a:p>
        </p:txBody>
      </p:sp>
      <p:sp>
        <p:nvSpPr>
          <p:cNvPr id="5" name="pole tekstowe 4"/>
          <p:cNvSpPr txBox="1"/>
          <p:nvPr/>
        </p:nvSpPr>
        <p:spPr>
          <a:xfrm>
            <a:off x="3066884" y="1566346"/>
            <a:ext cx="2952328" cy="1200329"/>
          </a:xfrm>
          <a:prstGeom prst="rect">
            <a:avLst/>
          </a:prstGeom>
          <a:noFill/>
        </p:spPr>
        <p:txBody>
          <a:bodyPr wrap="square" rtlCol="0">
            <a:spAutoFit/>
          </a:bodyPr>
          <a:lstStyle/>
          <a:p>
            <a:pPr algn="ctr">
              <a:lnSpc>
                <a:spcPct val="150000"/>
              </a:lnSpc>
            </a:pPr>
            <a:r>
              <a:rPr lang="pl-PL" sz="1600" dirty="0"/>
              <a:t>Ustawa z dnia 25 czerwca 2015 r. </a:t>
            </a:r>
          </a:p>
          <a:p>
            <a:pPr algn="ctr">
              <a:lnSpc>
                <a:spcPct val="150000"/>
              </a:lnSpc>
            </a:pPr>
            <a:r>
              <a:rPr lang="pl-PL" sz="1600" dirty="0"/>
              <a:t>o Trybunale Konstytucyjnym</a:t>
            </a:r>
          </a:p>
          <a:p>
            <a:pPr algn="ctr">
              <a:lnSpc>
                <a:spcPct val="150000"/>
              </a:lnSpc>
            </a:pPr>
            <a:r>
              <a:rPr lang="pl-PL" sz="1600" dirty="0" err="1"/>
              <a:t>Dz.U</a:t>
            </a:r>
            <a:r>
              <a:rPr lang="pl-PL" sz="1600" dirty="0"/>
              <a:t>. 2015 poz. 1064</a:t>
            </a:r>
          </a:p>
        </p:txBody>
      </p:sp>
      <p:sp>
        <p:nvSpPr>
          <p:cNvPr id="6" name="pole tekstowe 5"/>
          <p:cNvSpPr txBox="1"/>
          <p:nvPr/>
        </p:nvSpPr>
        <p:spPr>
          <a:xfrm>
            <a:off x="6300192" y="1566346"/>
            <a:ext cx="2843808" cy="1200329"/>
          </a:xfrm>
          <a:prstGeom prst="rect">
            <a:avLst/>
          </a:prstGeom>
          <a:noFill/>
        </p:spPr>
        <p:txBody>
          <a:bodyPr wrap="square" rtlCol="0">
            <a:spAutoFit/>
          </a:bodyPr>
          <a:lstStyle/>
          <a:p>
            <a:pPr algn="ctr">
              <a:lnSpc>
                <a:spcPct val="150000"/>
              </a:lnSpc>
            </a:pPr>
            <a:r>
              <a:rPr lang="pl-PL" sz="1600" dirty="0"/>
              <a:t>Ustawa z dnia 22 lipca 2016 r. </a:t>
            </a:r>
            <a:br>
              <a:rPr lang="pl-PL" sz="1600" dirty="0"/>
            </a:br>
            <a:r>
              <a:rPr lang="pl-PL" sz="1600" dirty="0"/>
              <a:t>o Trybunale Konstytucyjnym</a:t>
            </a:r>
            <a:br>
              <a:rPr lang="pl-PL" sz="1600" dirty="0"/>
            </a:br>
            <a:r>
              <a:rPr lang="pl-PL" sz="1600" dirty="0"/>
              <a:t> </a:t>
            </a:r>
            <a:r>
              <a:rPr lang="pl-PL" sz="1600" dirty="0" err="1"/>
              <a:t>Dz.U</a:t>
            </a:r>
            <a:r>
              <a:rPr lang="pl-PL" sz="1600" dirty="0"/>
              <a:t>. 2016 poz. 1157</a:t>
            </a:r>
          </a:p>
        </p:txBody>
      </p:sp>
      <p:cxnSp>
        <p:nvCxnSpPr>
          <p:cNvPr id="8" name="Łącznik prosty ze strzałką 7"/>
          <p:cNvCxnSpPr/>
          <p:nvPr/>
        </p:nvCxnSpPr>
        <p:spPr>
          <a:xfrm>
            <a:off x="4543048" y="2890200"/>
            <a:ext cx="0" cy="43204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3286434" y="3455327"/>
            <a:ext cx="2513228" cy="584775"/>
          </a:xfrm>
          <a:prstGeom prst="rect">
            <a:avLst/>
          </a:prstGeom>
          <a:noFill/>
        </p:spPr>
        <p:txBody>
          <a:bodyPr wrap="square" rtlCol="0">
            <a:spAutoFit/>
          </a:bodyPr>
          <a:lstStyle/>
          <a:p>
            <a:pPr algn="ctr"/>
            <a:r>
              <a:rPr lang="pl-PL" sz="1600" dirty="0"/>
              <a:t>Wyrok TK z dnia 3.12.2015, sygn. K 34/15</a:t>
            </a:r>
          </a:p>
        </p:txBody>
      </p:sp>
      <p:cxnSp>
        <p:nvCxnSpPr>
          <p:cNvPr id="12" name="Łącznik prosty ze strzałką 11"/>
          <p:cNvCxnSpPr/>
          <p:nvPr/>
        </p:nvCxnSpPr>
        <p:spPr>
          <a:xfrm>
            <a:off x="4543048" y="4173181"/>
            <a:ext cx="0" cy="43204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2533876" y="4738308"/>
            <a:ext cx="4018344" cy="584775"/>
          </a:xfrm>
          <a:prstGeom prst="rect">
            <a:avLst/>
          </a:prstGeom>
          <a:noFill/>
        </p:spPr>
        <p:txBody>
          <a:bodyPr wrap="none" rtlCol="0">
            <a:spAutoFit/>
          </a:bodyPr>
          <a:lstStyle/>
          <a:p>
            <a:pPr algn="ctr"/>
            <a:r>
              <a:rPr lang="pl-PL" sz="1600" dirty="0"/>
              <a:t>Nowelizacja ustawy z dnia 19 listopada 2015 r.</a:t>
            </a:r>
          </a:p>
          <a:p>
            <a:pPr algn="ctr"/>
            <a:r>
              <a:rPr lang="pl-PL" sz="1600" dirty="0"/>
              <a:t>Nowelizacja ustawy z dnia 22 grudnia 2015 r.</a:t>
            </a:r>
          </a:p>
        </p:txBody>
      </p:sp>
      <p:sp>
        <p:nvSpPr>
          <p:cNvPr id="14" name="pole tekstowe 13"/>
          <p:cNvSpPr txBox="1"/>
          <p:nvPr/>
        </p:nvSpPr>
        <p:spPr>
          <a:xfrm>
            <a:off x="2526824" y="6021288"/>
            <a:ext cx="4032448" cy="584775"/>
          </a:xfrm>
          <a:prstGeom prst="rect">
            <a:avLst/>
          </a:prstGeom>
          <a:noFill/>
        </p:spPr>
        <p:txBody>
          <a:bodyPr wrap="square" rtlCol="0">
            <a:spAutoFit/>
          </a:bodyPr>
          <a:lstStyle/>
          <a:p>
            <a:pPr algn="ctr"/>
            <a:r>
              <a:rPr lang="pl-PL" sz="1600" dirty="0"/>
              <a:t>Wyrok TK z dnia 9.12.2015, sygn. K 35/15</a:t>
            </a:r>
          </a:p>
          <a:p>
            <a:pPr algn="ctr"/>
            <a:r>
              <a:rPr lang="pl-PL" sz="1600" dirty="0"/>
              <a:t>Wyrok TK z dnia 9.03.2016, sygn. K 47/15</a:t>
            </a:r>
          </a:p>
        </p:txBody>
      </p:sp>
      <p:cxnSp>
        <p:nvCxnSpPr>
          <p:cNvPr id="17" name="Łącznik prosty ze strzałką 16"/>
          <p:cNvCxnSpPr/>
          <p:nvPr/>
        </p:nvCxnSpPr>
        <p:spPr>
          <a:xfrm>
            <a:off x="4543048" y="5456162"/>
            <a:ext cx="0" cy="43204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37480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179512" y="1412776"/>
            <a:ext cx="8568952" cy="3164200"/>
          </a:xfrm>
          <a:prstGeom prst="rect">
            <a:avLst/>
          </a:prstGeom>
          <a:noFill/>
        </p:spPr>
        <p:txBody>
          <a:bodyPr wrap="square" rtlCol="0">
            <a:spAutoFit/>
          </a:bodyPr>
          <a:lstStyle/>
          <a:p>
            <a:pPr algn="just">
              <a:lnSpc>
                <a:spcPct val="114000"/>
              </a:lnSpc>
            </a:pPr>
            <a:r>
              <a:rPr lang="pl-PL" sz="1600" b="1" dirty="0"/>
              <a:t>Ustawa z dnia 25 czerwca 2015 r.  o TK</a:t>
            </a:r>
          </a:p>
          <a:p>
            <a:pPr algn="just">
              <a:lnSpc>
                <a:spcPct val="114000"/>
              </a:lnSpc>
            </a:pPr>
            <a:r>
              <a:rPr lang="pl-PL" sz="1600" b="1" dirty="0"/>
              <a:t>Art.  19. </a:t>
            </a:r>
          </a:p>
          <a:p>
            <a:pPr algn="just">
              <a:lnSpc>
                <a:spcPct val="114000"/>
              </a:lnSpc>
            </a:pPr>
            <a:r>
              <a:rPr lang="pl-PL" sz="1600" dirty="0"/>
              <a:t>1. Prawo zgłaszania kandydata na sędziego Trybunału przysługuje Prezydium Sejmu oraz grupie co najmniej 50 posłów.</a:t>
            </a:r>
          </a:p>
          <a:p>
            <a:pPr algn="just">
              <a:lnSpc>
                <a:spcPct val="114000"/>
              </a:lnSpc>
            </a:pPr>
            <a:r>
              <a:rPr lang="pl-PL" sz="1600" dirty="0"/>
              <a:t>2. Wniosek w sprawie zgłoszenia kandydata na sędziego Trybunału składa się do Marszałka Sejmu nie później niż 3 miesiące przed dniem upływu kadencji sędziego Trybunału.</a:t>
            </a:r>
          </a:p>
          <a:p>
            <a:pPr algn="just">
              <a:lnSpc>
                <a:spcPct val="114000"/>
              </a:lnSpc>
            </a:pPr>
            <a:endParaRPr lang="pl-PL" sz="1600" dirty="0"/>
          </a:p>
          <a:p>
            <a:pPr algn="just">
              <a:lnSpc>
                <a:spcPct val="114000"/>
              </a:lnSpc>
            </a:pPr>
            <a:r>
              <a:rPr lang="pl-PL" sz="1600" b="1" dirty="0"/>
              <a:t>Art. 137.</a:t>
            </a:r>
            <a:r>
              <a:rPr lang="pl-PL" sz="1600" dirty="0"/>
              <a:t> W przypadku sędziów Trybunału, których kadencja upływa w roku 2015, termin na złożenie wniosku, o którym mowa w art. 19 ust. 2, wynosi 30 dni od dnia wejścia w życie ustawy. </a:t>
            </a:r>
          </a:p>
          <a:p>
            <a:pPr algn="just">
              <a:lnSpc>
                <a:spcPct val="114000"/>
              </a:lnSpc>
            </a:pPr>
            <a:endParaRPr lang="pl-PL" sz="1600" dirty="0"/>
          </a:p>
          <a:p>
            <a:pPr algn="just">
              <a:lnSpc>
                <a:spcPct val="114000"/>
              </a:lnSpc>
            </a:pPr>
            <a:r>
              <a:rPr lang="pl-PL" sz="1600" b="1" dirty="0"/>
              <a:t>Art. 139. </a:t>
            </a:r>
            <a:r>
              <a:rPr lang="pl-PL" sz="1600" dirty="0"/>
              <a:t>Ustawa wchodzi w życie po upływie 30 dni od dnia ogłoszenia (…)</a:t>
            </a:r>
          </a:p>
        </p:txBody>
      </p:sp>
      <p:sp>
        <p:nvSpPr>
          <p:cNvPr id="6" name="pole tekstowe 5"/>
          <p:cNvSpPr txBox="1"/>
          <p:nvPr/>
        </p:nvSpPr>
        <p:spPr>
          <a:xfrm>
            <a:off x="467544" y="4916319"/>
            <a:ext cx="2448272" cy="1969065"/>
          </a:xfrm>
          <a:prstGeom prst="rect">
            <a:avLst/>
          </a:prstGeom>
          <a:noFill/>
        </p:spPr>
        <p:txBody>
          <a:bodyPr wrap="square" rtlCol="0">
            <a:spAutoFit/>
          </a:bodyPr>
          <a:lstStyle/>
          <a:p>
            <a:pPr>
              <a:lnSpc>
                <a:spcPct val="114000"/>
              </a:lnSpc>
            </a:pPr>
            <a:r>
              <a:rPr lang="pl-PL" dirty="0"/>
              <a:t>8 listopada 2015 r.</a:t>
            </a:r>
          </a:p>
          <a:p>
            <a:pPr>
              <a:lnSpc>
                <a:spcPct val="114000"/>
              </a:lnSpc>
              <a:buFontTx/>
              <a:buChar char="-"/>
            </a:pPr>
            <a:r>
              <a:rPr lang="pl-PL" dirty="0"/>
              <a:t>Romana Hauser, </a:t>
            </a:r>
          </a:p>
          <a:p>
            <a:pPr>
              <a:lnSpc>
                <a:spcPct val="114000"/>
              </a:lnSpc>
              <a:buFontTx/>
              <a:buChar char="-"/>
            </a:pPr>
            <a:r>
              <a:rPr lang="pl-PL" dirty="0"/>
              <a:t>Krzysztof </a:t>
            </a:r>
            <a:r>
              <a:rPr lang="pl-PL" dirty="0" err="1"/>
              <a:t>Ślebzak</a:t>
            </a:r>
            <a:endParaRPr lang="pl-PL" dirty="0"/>
          </a:p>
          <a:p>
            <a:pPr>
              <a:lnSpc>
                <a:spcPct val="114000"/>
              </a:lnSpc>
              <a:buFontTx/>
              <a:buChar char="-"/>
            </a:pPr>
            <a:r>
              <a:rPr lang="pl-PL" dirty="0"/>
              <a:t> Andrzeja </a:t>
            </a:r>
            <a:r>
              <a:rPr lang="pl-PL" dirty="0" err="1"/>
              <a:t>Jakubecki</a:t>
            </a:r>
            <a:endParaRPr lang="pl-PL" dirty="0"/>
          </a:p>
          <a:p>
            <a:pPr>
              <a:lnSpc>
                <a:spcPct val="114000"/>
              </a:lnSpc>
              <a:buFontTx/>
              <a:buChar char="-"/>
            </a:pPr>
            <a:r>
              <a:rPr lang="pl-PL" dirty="0"/>
              <a:t>Bronisław Sitek </a:t>
            </a:r>
          </a:p>
          <a:p>
            <a:pPr>
              <a:lnSpc>
                <a:spcPct val="114000"/>
              </a:lnSpc>
              <a:buFontTx/>
              <a:buChar char="-"/>
            </a:pPr>
            <a:r>
              <a:rPr lang="pl-PL" dirty="0"/>
              <a:t>Andrzeja Sokala </a:t>
            </a:r>
          </a:p>
        </p:txBody>
      </p:sp>
      <p:sp>
        <p:nvSpPr>
          <p:cNvPr id="7" name="pole tekstowe 6"/>
          <p:cNvSpPr txBox="1"/>
          <p:nvPr/>
        </p:nvSpPr>
        <p:spPr>
          <a:xfrm>
            <a:off x="5940152" y="4916319"/>
            <a:ext cx="2376264" cy="1969065"/>
          </a:xfrm>
          <a:prstGeom prst="rect">
            <a:avLst/>
          </a:prstGeom>
          <a:noFill/>
        </p:spPr>
        <p:txBody>
          <a:bodyPr wrap="square" rtlCol="0">
            <a:spAutoFit/>
          </a:bodyPr>
          <a:lstStyle/>
          <a:p>
            <a:pPr>
              <a:lnSpc>
                <a:spcPct val="114000"/>
              </a:lnSpc>
            </a:pPr>
            <a:r>
              <a:rPr lang="pl-PL" dirty="0"/>
              <a:t>2 grudnia 2015 r.</a:t>
            </a:r>
          </a:p>
          <a:p>
            <a:pPr>
              <a:lnSpc>
                <a:spcPct val="114000"/>
              </a:lnSpc>
              <a:buFontTx/>
              <a:buChar char="-"/>
            </a:pPr>
            <a:r>
              <a:rPr lang="pl-PL" dirty="0"/>
              <a:t>Henryk Cioch</a:t>
            </a:r>
          </a:p>
          <a:p>
            <a:pPr>
              <a:lnSpc>
                <a:spcPct val="114000"/>
              </a:lnSpc>
              <a:buFontTx/>
              <a:buChar char="-"/>
            </a:pPr>
            <a:r>
              <a:rPr lang="pl-PL" dirty="0"/>
              <a:t> Lech Morawski</a:t>
            </a:r>
          </a:p>
          <a:p>
            <a:pPr>
              <a:lnSpc>
                <a:spcPct val="114000"/>
              </a:lnSpc>
              <a:buFontTx/>
              <a:buChar char="-"/>
            </a:pPr>
            <a:r>
              <a:rPr lang="pl-PL" dirty="0"/>
              <a:t> Mariusz Muszyński</a:t>
            </a:r>
          </a:p>
          <a:p>
            <a:pPr>
              <a:lnSpc>
                <a:spcPct val="114000"/>
              </a:lnSpc>
              <a:buFontTx/>
              <a:buChar char="-"/>
            </a:pPr>
            <a:r>
              <a:rPr lang="pl-PL" dirty="0"/>
              <a:t> Piotr Pszczółkowski</a:t>
            </a:r>
          </a:p>
          <a:p>
            <a:pPr>
              <a:lnSpc>
                <a:spcPct val="114000"/>
              </a:lnSpc>
              <a:buFontTx/>
              <a:buChar char="-"/>
            </a:pPr>
            <a:r>
              <a:rPr lang="pl-PL" dirty="0"/>
              <a:t>Julia </a:t>
            </a:r>
            <a:r>
              <a:rPr lang="pl-PL" dirty="0" err="1"/>
              <a:t>Przyłębska</a:t>
            </a:r>
            <a:endParaRPr lang="pl-PL" dirty="0"/>
          </a:p>
        </p:txBody>
      </p:sp>
      <p:cxnSp>
        <p:nvCxnSpPr>
          <p:cNvPr id="9" name="Łącznik prosty ze strzałką 8"/>
          <p:cNvCxnSpPr/>
          <p:nvPr/>
        </p:nvCxnSpPr>
        <p:spPr>
          <a:xfrm>
            <a:off x="2987824" y="6068447"/>
            <a:ext cx="2736304"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2915816" y="5204351"/>
            <a:ext cx="2808312" cy="769441"/>
          </a:xfrm>
          <a:prstGeom prst="rect">
            <a:avLst/>
          </a:prstGeom>
          <a:noFill/>
        </p:spPr>
        <p:txBody>
          <a:bodyPr wrap="square" rtlCol="0">
            <a:spAutoFit/>
          </a:bodyPr>
          <a:lstStyle/>
          <a:p>
            <a:r>
              <a:rPr lang="pl-PL" sz="1100" dirty="0"/>
              <a:t>25 .11.2015 </a:t>
            </a:r>
          </a:p>
          <a:p>
            <a:pPr algn="just"/>
            <a:r>
              <a:rPr lang="pl-PL" sz="1100" dirty="0"/>
              <a:t>Uchwały </a:t>
            </a:r>
            <a:r>
              <a:rPr lang="pl-PL" sz="1100" dirty="0" err="1"/>
              <a:t>ws</a:t>
            </a:r>
            <a:r>
              <a:rPr lang="pl-PL" sz="1100" dirty="0"/>
              <a:t>. stwierdzenia braku mocy prawnej” uchwał o wyborze pięciu sędziów TK przez Sejm poprzedniej kadencji</a:t>
            </a:r>
          </a:p>
        </p:txBody>
      </p:sp>
    </p:spTree>
    <p:extLst>
      <p:ext uri="{BB962C8B-B14F-4D97-AF65-F5344CB8AC3E}">
        <p14:creationId xmlns:p14="http://schemas.microsoft.com/office/powerpoint/2010/main" val="25662724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9"/>
                                        </p:tgtEl>
                                        <p:attrNameLst>
                                          <p:attrName>style.visibility</p:attrName>
                                        </p:attrNameLst>
                                      </p:cBhvr>
                                      <p:to>
                                        <p:strVal val="visible"/>
                                      </p:to>
                                    </p:set>
                                  </p:childTnLst>
                                </p:cTn>
                              </p:par>
                              <p:par>
                                <p:cTn id="11" presetID="11" presetClass="entr" presetSubtype="0" repeatCount="indefinite" fill="hold" grpId="0" nodeType="withEffect">
                                  <p:stCondLst>
                                    <p:cond delay="0"/>
                                  </p:stCondLst>
                                  <p:childTnLst>
                                    <p:set>
                                      <p:cBhvr>
                                        <p:cTn id="12" dur="1000">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1" presetClass="entr" presetSubtype="0" repeatCount="indefinite" fill="hold" grpId="0" nodeType="clickEffect">
                                  <p:stCondLst>
                                    <p:cond delay="0"/>
                                  </p:stCondLst>
                                  <p:childTnLst>
                                    <p:set>
                                      <p:cBhvr>
                                        <p:cTn id="16"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179512" y="1487803"/>
            <a:ext cx="8568952" cy="357021"/>
          </a:xfrm>
          <a:prstGeom prst="rect">
            <a:avLst/>
          </a:prstGeom>
          <a:noFill/>
        </p:spPr>
        <p:txBody>
          <a:bodyPr wrap="square" rtlCol="0">
            <a:spAutoFit/>
          </a:bodyPr>
          <a:lstStyle/>
          <a:p>
            <a:pPr algn="just">
              <a:lnSpc>
                <a:spcPct val="114000"/>
              </a:lnSpc>
            </a:pPr>
            <a:r>
              <a:rPr lang="pl-PL" sz="1600" b="1" dirty="0"/>
              <a:t>Wyrok TK z dnia 3 grudnia 2015, sygn. akt K 34/15 </a:t>
            </a:r>
          </a:p>
        </p:txBody>
      </p:sp>
      <p:sp>
        <p:nvSpPr>
          <p:cNvPr id="11" name="pole tekstowe 10"/>
          <p:cNvSpPr txBox="1"/>
          <p:nvPr/>
        </p:nvSpPr>
        <p:spPr>
          <a:xfrm>
            <a:off x="179512" y="1940054"/>
            <a:ext cx="8892480" cy="4801314"/>
          </a:xfrm>
          <a:prstGeom prst="rect">
            <a:avLst/>
          </a:prstGeom>
          <a:noFill/>
        </p:spPr>
        <p:txBody>
          <a:bodyPr wrap="square" rtlCol="0">
            <a:spAutoFit/>
          </a:bodyPr>
          <a:lstStyle/>
          <a:p>
            <a:pPr algn="just"/>
            <a:r>
              <a:rPr lang="pl-PL" sz="1700" dirty="0"/>
              <a:t>W przekonaniu wnioskodawcy, art. 137 ustawy o TK jest niezgodny z art. 194 ust. 1 Konstytucji, ponieważ przewiduje procedurę, która narusza prawo wyboru sędziego Trybunału przez Sejm VIII kadencji.</a:t>
            </a:r>
          </a:p>
          <a:p>
            <a:pPr algn="just"/>
            <a:r>
              <a:rPr lang="pl-PL" sz="1700" dirty="0"/>
              <a:t>Zgodnie z art. 194 ust. 1 Konstytucji: „Trybunał Konstytucyjny składa się z 15 sędziów, wybieranych indywidualnie przez Sejm na 9 lat spośród osób wyróżniających się wiedzą prawniczą. Ponowny wybór do składu Trybunału jest niedopuszczalny”.</a:t>
            </a:r>
          </a:p>
          <a:p>
            <a:pPr algn="just"/>
            <a:r>
              <a:rPr lang="pl-PL" sz="1700" dirty="0"/>
              <a:t>W wypadku nieobsadzonego stanowiska sędziowskiego w składzie Trybunału, konstytucyjnym obowiązkiem Sejmu – zgodnie z przewidzianymi procedurami – jest jego niezwłoczne uzupełnienie. W piśmiennictwie odnotowuje się, że nie ma konstytucyjnych przeszkód, aby – przejściowo – Trybunał działał w zmniejszonym składzie (…)</a:t>
            </a:r>
          </a:p>
          <a:p>
            <a:pPr algn="just"/>
            <a:r>
              <a:rPr lang="pl-PL" sz="1700" dirty="0"/>
              <a:t>W Konstytucji została przyjęta koncepcja indywidualizacji wyboru sędziego Trybunału. Kadencja biegnie odrębnie dla każdego sędziego; nominacje sędziowskie są rozproszone w czasie, zgodnie z naturalnym (chronologicznym) zwalnianiem kolejnych stanowisk.</a:t>
            </a:r>
          </a:p>
          <a:p>
            <a:pPr algn="just"/>
            <a:r>
              <a:rPr lang="pl-PL" sz="1700" dirty="0"/>
              <a:t>Trybunał stwierdził, że z art. 194 ust. 1 Konstytucji wynika obowiązek wyboru sędziego Trybunału </a:t>
            </a:r>
            <a:r>
              <a:rPr lang="pl-PL" sz="1700" b="1" dirty="0"/>
              <a:t>przez Sejm tej kadencji, w trakcie której zostało opróżnione stanowisko sędziego Trybunału</a:t>
            </a:r>
            <a:r>
              <a:rPr lang="pl-PL" sz="1700" dirty="0"/>
              <a:t>. Z wyrażenia „Trybunał Konstytucyjny składa się z 15 sędziów, wybieranych indywidualnie przez Sejm” wynika, że chodzi nie o jakikolwiek Sejm, ale o ten, którego czasowy zakres działania pokrywa się z dniem wygaśnięcia bądź upływu kadencji sędziego Trybunału. </a:t>
            </a:r>
          </a:p>
        </p:txBody>
      </p:sp>
    </p:spTree>
    <p:extLst>
      <p:ext uri="{BB962C8B-B14F-4D97-AF65-F5344CB8AC3E}">
        <p14:creationId xmlns:p14="http://schemas.microsoft.com/office/powerpoint/2010/main" val="395804287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179512" y="1487803"/>
            <a:ext cx="8568952" cy="357021"/>
          </a:xfrm>
          <a:prstGeom prst="rect">
            <a:avLst/>
          </a:prstGeom>
          <a:noFill/>
        </p:spPr>
        <p:txBody>
          <a:bodyPr wrap="square" rtlCol="0">
            <a:spAutoFit/>
          </a:bodyPr>
          <a:lstStyle/>
          <a:p>
            <a:pPr algn="just">
              <a:lnSpc>
                <a:spcPct val="114000"/>
              </a:lnSpc>
            </a:pPr>
            <a:r>
              <a:rPr lang="pl-PL" sz="1600" b="1" dirty="0"/>
              <a:t>Wyrok TK z dnia 3 grudnia 2015, sygn. akt K 34/15 </a:t>
            </a:r>
          </a:p>
        </p:txBody>
      </p:sp>
      <p:sp>
        <p:nvSpPr>
          <p:cNvPr id="11" name="pole tekstowe 10"/>
          <p:cNvSpPr txBox="1"/>
          <p:nvPr/>
        </p:nvSpPr>
        <p:spPr>
          <a:xfrm>
            <a:off x="179512" y="1844824"/>
            <a:ext cx="8892480" cy="5016758"/>
          </a:xfrm>
          <a:prstGeom prst="rect">
            <a:avLst/>
          </a:prstGeom>
          <a:noFill/>
        </p:spPr>
        <p:txBody>
          <a:bodyPr wrap="square" rtlCol="0">
            <a:spAutoFit/>
          </a:bodyPr>
          <a:lstStyle/>
          <a:p>
            <a:pPr algn="just"/>
            <a:r>
              <a:rPr lang="pl-PL" sz="1600" dirty="0"/>
              <a:t>Trybunał przychylił się do zarzutów wnioskodawcy, że art. 137 ustawy o TK w zakresie, w jakim dotyczy wyboru sędziów Trybunału mających zastąpić sędziów, których kadencja upływa 2 i 8 grudnia 2015 r. (tj. sędziów, których kadencja upływa po rozpoczęciu kadencji Sejmu VIII kadencji), jest niezgodny z art. 194 ust. 1 Konstytucji. Sędziowie ci zostali wybrani przez organ nieuprawniony. Wybór sędziego Trybunału nie może zostać dokonany niejako z góry (przed czasem) w stosunku do stanowisk sędziowskich, które zostaną zwolnione dopiero w trakcie kadencji przyszłego Sejmu. (…)</a:t>
            </a:r>
          </a:p>
          <a:p>
            <a:pPr algn="just"/>
            <a:endParaRPr lang="pl-PL" sz="1600" dirty="0"/>
          </a:p>
          <a:p>
            <a:pPr algn="just"/>
            <a:r>
              <a:rPr lang="pl-PL" sz="1600" dirty="0"/>
              <a:t>W wypadku dwóch sędziów Trybunału, wybranych na miejsce sędziów, których kadencja upłynęła bądź upływa 2 i 8 grudnia 2015 r., podstawa prawna istotnego etapu ich procedury wyborczej została zakwestionowana przez Trybunał jako niekonstytucyjna. Ponieważ obsadzenie stanowisk sędziowskich jeszcze nie nastąpiło, gdyż nie została dopełniona ostatnia czynność doniosła prawnie (tj. ślubowanie sędziów Trybunału wobec Prezydenta), derogacja stosownego zakresu art. 137 ustawy o TK ma ten skutek, że dalsze postępowanie powinno zostać przerwane i zamknięte(…). Dokończenie tego postępowania jest niedopuszczalne, ponieważ podstawa prawna jednego z jego etapów została uznana przez Trybunał za niekonstytucyjną.</a:t>
            </a:r>
          </a:p>
          <a:p>
            <a:pPr algn="just"/>
            <a:endParaRPr lang="pl-PL" sz="1600" dirty="0"/>
          </a:p>
          <a:p>
            <a:pPr algn="just"/>
            <a:r>
              <a:rPr lang="pl-PL" sz="1600" dirty="0"/>
              <a:t>Ponieważ zgodnie z art. 190 ust. 1 Konstytucji orzeczenie Trybunału ma moc powszechnie obowiązującą i jest ostateczne, to z chwilą wejścia w życie niniejszego orzeczenia żaden organ państwa nie ma podstaw prawnych do kwestionowania – jako niekonstytucyjnych – tych przepisów regulujących element procedury wyboru sędziego Trybunału, które Trybunał uznał w tym wyroku za zgodne z Konstytucją</a:t>
            </a:r>
            <a:endParaRPr lang="pl-PL" sz="1700" dirty="0"/>
          </a:p>
        </p:txBody>
      </p:sp>
    </p:spTree>
    <p:extLst>
      <p:ext uri="{BB962C8B-B14F-4D97-AF65-F5344CB8AC3E}">
        <p14:creationId xmlns:p14="http://schemas.microsoft.com/office/powerpoint/2010/main" val="413451679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251520" y="1487803"/>
            <a:ext cx="8568952" cy="423193"/>
          </a:xfrm>
          <a:prstGeom prst="rect">
            <a:avLst/>
          </a:prstGeom>
          <a:noFill/>
        </p:spPr>
        <p:txBody>
          <a:bodyPr wrap="square" rtlCol="0">
            <a:spAutoFit/>
          </a:bodyPr>
          <a:lstStyle/>
          <a:p>
            <a:pPr algn="just">
              <a:lnSpc>
                <a:spcPct val="114000"/>
              </a:lnSpc>
            </a:pPr>
            <a:r>
              <a:rPr lang="pl-PL" sz="2000" b="1" dirty="0"/>
              <a:t>Późniejsze nowelizacje ustawy z 2015 r.</a:t>
            </a:r>
          </a:p>
        </p:txBody>
      </p:sp>
      <p:sp>
        <p:nvSpPr>
          <p:cNvPr id="6" name="pole tekstowe 5"/>
          <p:cNvSpPr txBox="1"/>
          <p:nvPr/>
        </p:nvSpPr>
        <p:spPr>
          <a:xfrm>
            <a:off x="434635" y="2132856"/>
            <a:ext cx="8169814" cy="3410870"/>
          </a:xfrm>
          <a:prstGeom prst="rect">
            <a:avLst/>
          </a:prstGeom>
          <a:noFill/>
        </p:spPr>
        <p:txBody>
          <a:bodyPr wrap="square" rtlCol="0">
            <a:spAutoFit/>
          </a:bodyPr>
          <a:lstStyle/>
          <a:p>
            <a:r>
              <a:rPr lang="pl-PL" dirty="0"/>
              <a:t>Nowelizacja ustawy z dnia 19 listopada 2015 r. oraz z dnia 22 grudnia 2015 r.</a:t>
            </a:r>
          </a:p>
          <a:p>
            <a:endParaRPr lang="pl-PL" dirty="0"/>
          </a:p>
          <a:p>
            <a:pPr algn="just">
              <a:lnSpc>
                <a:spcPct val="114000"/>
              </a:lnSpc>
            </a:pPr>
            <a:r>
              <a:rPr lang="pl-PL" dirty="0"/>
              <a:t>Najważniejsze zmiany</a:t>
            </a:r>
          </a:p>
          <a:p>
            <a:pPr algn="just">
              <a:lnSpc>
                <a:spcPct val="114000"/>
              </a:lnSpc>
              <a:buFontTx/>
              <a:buChar char="-"/>
            </a:pPr>
            <a:r>
              <a:rPr lang="pl-PL" dirty="0"/>
              <a:t> orzekanie w pełnym składzie, którego skład liczby co najmniej 13 z 15 sędziów TK</a:t>
            </a:r>
          </a:p>
          <a:p>
            <a:pPr algn="just">
              <a:lnSpc>
                <a:spcPct val="114000"/>
              </a:lnSpc>
              <a:buFontTx/>
              <a:buChar char="-"/>
            </a:pPr>
            <a:r>
              <a:rPr lang="pl-PL" dirty="0"/>
              <a:t> większość 2/3 głosów dla orzeczeń wydawanych w pełnym składzie</a:t>
            </a:r>
          </a:p>
          <a:p>
            <a:pPr algn="just">
              <a:lnSpc>
                <a:spcPct val="114000"/>
              </a:lnSpc>
              <a:buFontTx/>
              <a:buChar char="-"/>
            </a:pPr>
            <a:r>
              <a:rPr lang="pl-PL" dirty="0"/>
              <a:t>możliwość wszczęcia postępowania dyscyplinarnego wobec sędziego TK przez Prezydenta i Ministra Sprawiedliwości</a:t>
            </a:r>
          </a:p>
          <a:p>
            <a:pPr algn="just">
              <a:lnSpc>
                <a:spcPct val="114000"/>
              </a:lnSpc>
              <a:buFontTx/>
              <a:buChar char="-"/>
            </a:pPr>
            <a:r>
              <a:rPr lang="pl-PL" dirty="0"/>
              <a:t> kolejność rozpatrywania wniosków uzależniona jest od kolejności ich wpływu do Trybunału </a:t>
            </a:r>
          </a:p>
          <a:p>
            <a:endParaRPr lang="pl-PL" dirty="0"/>
          </a:p>
          <a:p>
            <a:endParaRPr lang="pl-PL" dirty="0"/>
          </a:p>
        </p:txBody>
      </p:sp>
      <p:sp>
        <p:nvSpPr>
          <p:cNvPr id="7" name="pole tekstowe 6"/>
          <p:cNvSpPr txBox="1"/>
          <p:nvPr/>
        </p:nvSpPr>
        <p:spPr>
          <a:xfrm>
            <a:off x="179512" y="5373216"/>
            <a:ext cx="8568952" cy="357021"/>
          </a:xfrm>
          <a:prstGeom prst="rect">
            <a:avLst/>
          </a:prstGeom>
          <a:noFill/>
        </p:spPr>
        <p:txBody>
          <a:bodyPr wrap="square" rtlCol="0">
            <a:spAutoFit/>
          </a:bodyPr>
          <a:lstStyle/>
          <a:p>
            <a:pPr algn="just">
              <a:lnSpc>
                <a:spcPct val="114000"/>
              </a:lnSpc>
            </a:pPr>
            <a:r>
              <a:rPr lang="pl-PL" sz="1600" b="1" dirty="0"/>
              <a:t>Wyrok TK z dnia 9 grudnia 2015, sygn. akt K 35/15 </a:t>
            </a:r>
          </a:p>
        </p:txBody>
      </p:sp>
      <p:sp>
        <p:nvSpPr>
          <p:cNvPr id="8" name="pole tekstowe 7"/>
          <p:cNvSpPr txBox="1"/>
          <p:nvPr/>
        </p:nvSpPr>
        <p:spPr>
          <a:xfrm>
            <a:off x="179512" y="5805264"/>
            <a:ext cx="8568952" cy="373051"/>
          </a:xfrm>
          <a:prstGeom prst="rect">
            <a:avLst/>
          </a:prstGeom>
          <a:noFill/>
        </p:spPr>
        <p:txBody>
          <a:bodyPr wrap="square" rtlCol="0">
            <a:spAutoFit/>
          </a:bodyPr>
          <a:lstStyle/>
          <a:p>
            <a:pPr algn="just">
              <a:lnSpc>
                <a:spcPct val="114000"/>
              </a:lnSpc>
            </a:pPr>
            <a:r>
              <a:rPr lang="pl-PL" sz="1600" b="1" dirty="0"/>
              <a:t>Wyrok TK z dnia 9 marca 2016 r., sygn. akt K 47/15 </a:t>
            </a:r>
          </a:p>
        </p:txBody>
      </p:sp>
    </p:spTree>
    <p:extLst>
      <p:ext uri="{BB962C8B-B14F-4D97-AF65-F5344CB8AC3E}">
        <p14:creationId xmlns:p14="http://schemas.microsoft.com/office/powerpoint/2010/main" val="3106214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par>
                                <p:cTn id="7" presetID="11" presetClass="entr" presetSubtype="0" repeatCount="indefinite" fill="hold" grpId="0" nodeType="withEffect">
                                  <p:stCondLst>
                                    <p:cond delay="0"/>
                                  </p:stCondLst>
                                  <p:childTnLst>
                                    <p:set>
                                      <p:cBhvr>
                                        <p:cTn id="8"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1015663"/>
          </a:xfrm>
          <a:prstGeom prst="rect">
            <a:avLst/>
          </a:prstGeom>
          <a:noFill/>
        </p:spPr>
        <p:txBody>
          <a:bodyPr wrap="square" rtlCol="0">
            <a:spAutoFit/>
          </a:bodyPr>
          <a:lstStyle/>
          <a:p>
            <a:pPr algn="ctr"/>
            <a:r>
              <a:rPr lang="pl-PL" sz="2000" b="1" dirty="0"/>
              <a:t>WŁADZA SĄDOWNICZA</a:t>
            </a:r>
          </a:p>
          <a:p>
            <a:pPr algn="ctr"/>
            <a:endParaRPr lang="pl-PL" sz="2000" dirty="0"/>
          </a:p>
          <a:p>
            <a:pPr algn="just"/>
            <a:endParaRPr lang="pl-PL" sz="2000" dirty="0"/>
          </a:p>
        </p:txBody>
      </p:sp>
      <p:cxnSp>
        <p:nvCxnSpPr>
          <p:cNvPr id="6" name="Łącznik prosty ze strzałką 5"/>
          <p:cNvCxnSpPr/>
          <p:nvPr/>
        </p:nvCxnSpPr>
        <p:spPr>
          <a:xfrm flipH="1">
            <a:off x="3203848" y="2420888"/>
            <a:ext cx="1296144"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4499992" y="2420888"/>
            <a:ext cx="1368152"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pole tekstowe 10"/>
          <p:cNvSpPr txBox="1"/>
          <p:nvPr/>
        </p:nvSpPr>
        <p:spPr>
          <a:xfrm>
            <a:off x="2555776" y="3573016"/>
            <a:ext cx="864096" cy="369332"/>
          </a:xfrm>
          <a:prstGeom prst="rect">
            <a:avLst/>
          </a:prstGeom>
          <a:noFill/>
        </p:spPr>
        <p:txBody>
          <a:bodyPr wrap="square" rtlCol="0">
            <a:spAutoFit/>
          </a:bodyPr>
          <a:lstStyle/>
          <a:p>
            <a:r>
              <a:rPr lang="pl-PL" b="1" dirty="0"/>
              <a:t>SĄDY </a:t>
            </a:r>
          </a:p>
        </p:txBody>
      </p:sp>
      <p:sp>
        <p:nvSpPr>
          <p:cNvPr id="12" name="pole tekstowe 11"/>
          <p:cNvSpPr txBox="1"/>
          <p:nvPr/>
        </p:nvSpPr>
        <p:spPr>
          <a:xfrm>
            <a:off x="5436096" y="3573016"/>
            <a:ext cx="1728192" cy="369332"/>
          </a:xfrm>
          <a:prstGeom prst="rect">
            <a:avLst/>
          </a:prstGeom>
          <a:noFill/>
        </p:spPr>
        <p:txBody>
          <a:bodyPr wrap="square" rtlCol="0">
            <a:spAutoFit/>
          </a:bodyPr>
          <a:lstStyle/>
          <a:p>
            <a:r>
              <a:rPr lang="pl-PL" b="1" dirty="0"/>
              <a:t>TRYBUNAŁY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par>
                                <p:cTn id="7" presetID="11" presetClass="entr" presetSubtype="0" repeatCount="indefinite" fill="hold" nodeType="withEffect">
                                  <p:stCondLst>
                                    <p:cond delay="0"/>
                                  </p:stCondLst>
                                  <p:childTnLst>
                                    <p:set>
                                      <p:cBhvr>
                                        <p:cTn id="8" dur="1000">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1" presetClass="entr" presetSubtype="0" repeatCount="indefinite" fill="hold" grpId="0" nodeType="clickEffect">
                                  <p:stCondLst>
                                    <p:cond delay="0"/>
                                  </p:stCondLst>
                                  <p:childTnLst>
                                    <p:set>
                                      <p:cBhvr>
                                        <p:cTn id="12" dur="1000">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1" presetClass="entr" presetSubtype="0" repeatCount="indefinite" fill="hold" grpId="0" nodeType="clickEffect">
                                  <p:stCondLst>
                                    <p:cond delay="0"/>
                                  </p:stCondLst>
                                  <p:childTnLst>
                                    <p:set>
                                      <p:cBhvr>
                                        <p:cTn id="16" dur="1000">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251520" y="1487803"/>
            <a:ext cx="8568952" cy="423193"/>
          </a:xfrm>
          <a:prstGeom prst="rect">
            <a:avLst/>
          </a:prstGeom>
          <a:noFill/>
        </p:spPr>
        <p:txBody>
          <a:bodyPr wrap="square" rtlCol="0">
            <a:spAutoFit/>
          </a:bodyPr>
          <a:lstStyle/>
          <a:p>
            <a:pPr algn="just">
              <a:lnSpc>
                <a:spcPct val="114000"/>
              </a:lnSpc>
            </a:pPr>
            <a:r>
              <a:rPr lang="pl-PL" sz="2000" b="1" dirty="0"/>
              <a:t>Sytuacja po orzeczeniach TK sygn. akt K 35/15 i K 47/15   </a:t>
            </a:r>
          </a:p>
        </p:txBody>
      </p:sp>
      <p:sp>
        <p:nvSpPr>
          <p:cNvPr id="6" name="pole tekstowe 5"/>
          <p:cNvSpPr txBox="1"/>
          <p:nvPr/>
        </p:nvSpPr>
        <p:spPr>
          <a:xfrm>
            <a:off x="434635" y="2236802"/>
            <a:ext cx="8169814" cy="400110"/>
          </a:xfrm>
          <a:prstGeom prst="rect">
            <a:avLst/>
          </a:prstGeom>
          <a:noFill/>
        </p:spPr>
        <p:txBody>
          <a:bodyPr wrap="square" rtlCol="0">
            <a:spAutoFit/>
          </a:bodyPr>
          <a:lstStyle/>
          <a:p>
            <a:pPr algn="ctr"/>
            <a:r>
              <a:rPr lang="pl-PL" sz="2000" dirty="0"/>
              <a:t>Dualizm rozwiązań prawnych</a:t>
            </a:r>
          </a:p>
        </p:txBody>
      </p:sp>
      <p:cxnSp>
        <p:nvCxnSpPr>
          <p:cNvPr id="9" name="Łącznik prosty ze strzałką 8"/>
          <p:cNvCxnSpPr/>
          <p:nvPr/>
        </p:nvCxnSpPr>
        <p:spPr>
          <a:xfrm flipH="1">
            <a:off x="3203848" y="2708920"/>
            <a:ext cx="1296144"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4499992" y="2708920"/>
            <a:ext cx="1368152" cy="10081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pole tekstowe 10"/>
          <p:cNvSpPr txBox="1"/>
          <p:nvPr/>
        </p:nvSpPr>
        <p:spPr>
          <a:xfrm>
            <a:off x="179512" y="3789040"/>
            <a:ext cx="4466992" cy="646331"/>
          </a:xfrm>
          <a:prstGeom prst="rect">
            <a:avLst/>
          </a:prstGeom>
          <a:noFill/>
        </p:spPr>
        <p:txBody>
          <a:bodyPr wrap="none" rtlCol="0">
            <a:spAutoFit/>
          </a:bodyPr>
          <a:lstStyle/>
          <a:p>
            <a:pPr algn="ctr"/>
            <a:r>
              <a:rPr lang="pl-PL" dirty="0"/>
              <a:t>Zgodnie z orzeczeniami TK</a:t>
            </a:r>
          </a:p>
          <a:p>
            <a:pPr algn="ctr"/>
            <a:r>
              <a:rPr lang="pl-PL" dirty="0"/>
              <a:t>Powrót do stanu prawnego sprzed nowelizacji</a:t>
            </a:r>
          </a:p>
        </p:txBody>
      </p:sp>
      <p:sp>
        <p:nvSpPr>
          <p:cNvPr id="12" name="pole tekstowe 11"/>
          <p:cNvSpPr txBox="1"/>
          <p:nvPr/>
        </p:nvSpPr>
        <p:spPr>
          <a:xfrm>
            <a:off x="4863686" y="3789040"/>
            <a:ext cx="4172810" cy="646331"/>
          </a:xfrm>
          <a:prstGeom prst="rect">
            <a:avLst/>
          </a:prstGeom>
          <a:noFill/>
        </p:spPr>
        <p:txBody>
          <a:bodyPr wrap="none" rtlCol="0">
            <a:spAutoFit/>
          </a:bodyPr>
          <a:lstStyle/>
          <a:p>
            <a:pPr algn="ctr"/>
            <a:r>
              <a:rPr lang="pl-PL" dirty="0"/>
              <a:t>Zgodnie z polityką rządu</a:t>
            </a:r>
          </a:p>
          <a:p>
            <a:pPr algn="ctr"/>
            <a:r>
              <a:rPr lang="pl-PL" dirty="0"/>
              <a:t>Nowelizacje zachowały moc obowiązującą </a:t>
            </a:r>
          </a:p>
        </p:txBody>
      </p:sp>
    </p:spTree>
    <p:extLst>
      <p:ext uri="{BB962C8B-B14F-4D97-AF65-F5344CB8AC3E}">
        <p14:creationId xmlns:p14="http://schemas.microsoft.com/office/powerpoint/2010/main" val="4000458796"/>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Aktualny stan prawny  </a:t>
            </a:r>
          </a:p>
        </p:txBody>
      </p:sp>
      <p:sp>
        <p:nvSpPr>
          <p:cNvPr id="13" name="pole tekstowe 12"/>
          <p:cNvSpPr txBox="1"/>
          <p:nvPr/>
        </p:nvSpPr>
        <p:spPr>
          <a:xfrm>
            <a:off x="395536" y="3380799"/>
            <a:ext cx="2843808" cy="1200329"/>
          </a:xfrm>
          <a:prstGeom prst="rect">
            <a:avLst/>
          </a:prstGeom>
          <a:noFill/>
        </p:spPr>
        <p:txBody>
          <a:bodyPr wrap="square" rtlCol="0">
            <a:spAutoFit/>
          </a:bodyPr>
          <a:lstStyle/>
          <a:p>
            <a:pPr algn="ctr">
              <a:lnSpc>
                <a:spcPct val="150000"/>
              </a:lnSpc>
            </a:pPr>
            <a:r>
              <a:rPr lang="pl-PL" sz="1600" dirty="0"/>
              <a:t>Ustawa z dnia 22 lipca 2016 r. </a:t>
            </a:r>
            <a:br>
              <a:rPr lang="pl-PL" sz="1600" dirty="0"/>
            </a:br>
            <a:r>
              <a:rPr lang="pl-PL" sz="1600" dirty="0"/>
              <a:t>o Trybunale Konstytucyjnym</a:t>
            </a:r>
            <a:br>
              <a:rPr lang="pl-PL" sz="1600" dirty="0"/>
            </a:br>
            <a:r>
              <a:rPr lang="pl-PL" sz="1600" dirty="0"/>
              <a:t> </a:t>
            </a:r>
            <a:r>
              <a:rPr lang="pl-PL" sz="1600" dirty="0" err="1"/>
              <a:t>Dz.U</a:t>
            </a:r>
            <a:r>
              <a:rPr lang="pl-PL" sz="1600" dirty="0"/>
              <a:t>. 2016 poz. 1157</a:t>
            </a:r>
          </a:p>
        </p:txBody>
      </p:sp>
      <p:sp>
        <p:nvSpPr>
          <p:cNvPr id="14" name="pole tekstowe 13"/>
          <p:cNvSpPr txBox="1"/>
          <p:nvPr/>
        </p:nvSpPr>
        <p:spPr>
          <a:xfrm>
            <a:off x="5382344" y="3726324"/>
            <a:ext cx="2843808" cy="830997"/>
          </a:xfrm>
          <a:prstGeom prst="rect">
            <a:avLst/>
          </a:prstGeom>
          <a:noFill/>
        </p:spPr>
        <p:txBody>
          <a:bodyPr wrap="square" rtlCol="0">
            <a:spAutoFit/>
          </a:bodyPr>
          <a:lstStyle/>
          <a:p>
            <a:pPr algn="ctr"/>
            <a:r>
              <a:rPr lang="pl-PL" sz="1600" dirty="0"/>
              <a:t>Ustawa z dnia 30 listopada 2016 r. o statusie sędziów Trybunału Konstytucyjnego</a:t>
            </a:r>
          </a:p>
        </p:txBody>
      </p:sp>
      <p:sp>
        <p:nvSpPr>
          <p:cNvPr id="15" name="pole tekstowe 14"/>
          <p:cNvSpPr txBox="1"/>
          <p:nvPr/>
        </p:nvSpPr>
        <p:spPr>
          <a:xfrm>
            <a:off x="5004048" y="1844824"/>
            <a:ext cx="3600400" cy="1569660"/>
          </a:xfrm>
          <a:prstGeom prst="rect">
            <a:avLst/>
          </a:prstGeom>
          <a:noFill/>
        </p:spPr>
        <p:txBody>
          <a:bodyPr wrap="square" rtlCol="0">
            <a:spAutoFit/>
          </a:bodyPr>
          <a:lstStyle/>
          <a:p>
            <a:pPr algn="ctr"/>
            <a:r>
              <a:rPr lang="pl-PL" sz="1600" dirty="0"/>
              <a:t>Ustawa z dnia 13 grudnia 2016 r. - Przepisy wprowadzające ustawę o organizacji i trybie postępowania przed Trybunałem Konstytucyjnym oraz ustawę o statusie sędziów Trybunału Konstytucyjnego</a:t>
            </a:r>
          </a:p>
        </p:txBody>
      </p:sp>
      <p:sp>
        <p:nvSpPr>
          <p:cNvPr id="16" name="pole tekstowe 15"/>
          <p:cNvSpPr txBox="1"/>
          <p:nvPr/>
        </p:nvSpPr>
        <p:spPr>
          <a:xfrm>
            <a:off x="5382344" y="4869160"/>
            <a:ext cx="2843808" cy="1077218"/>
          </a:xfrm>
          <a:prstGeom prst="rect">
            <a:avLst/>
          </a:prstGeom>
          <a:noFill/>
        </p:spPr>
        <p:txBody>
          <a:bodyPr wrap="square" rtlCol="0">
            <a:spAutoFit/>
          </a:bodyPr>
          <a:lstStyle/>
          <a:p>
            <a:pPr algn="ctr"/>
            <a:r>
              <a:rPr lang="pl-PL" sz="1600" dirty="0"/>
              <a:t>Ustawa z dnia 30 listopada 2016 r. o organizacji i trybie postępowania przed Trybunałem Konstytucyjnym</a:t>
            </a:r>
          </a:p>
        </p:txBody>
      </p:sp>
      <p:cxnSp>
        <p:nvCxnSpPr>
          <p:cNvPr id="18" name="Łącznik prosty ze strzałką 17"/>
          <p:cNvCxnSpPr/>
          <p:nvPr/>
        </p:nvCxnSpPr>
        <p:spPr>
          <a:xfrm>
            <a:off x="3563888" y="3861048"/>
            <a:ext cx="129614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Łącznik prosty ze strzałką 18"/>
          <p:cNvCxnSpPr/>
          <p:nvPr/>
        </p:nvCxnSpPr>
        <p:spPr>
          <a:xfrm flipV="1">
            <a:off x="3563888" y="2636912"/>
            <a:ext cx="1368152" cy="122413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Łącznik prosty ze strzałką 20"/>
          <p:cNvCxnSpPr/>
          <p:nvPr/>
        </p:nvCxnSpPr>
        <p:spPr>
          <a:xfrm>
            <a:off x="3563888" y="3861048"/>
            <a:ext cx="1296144" cy="144016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45038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a:t>
            </a:r>
          </a:p>
        </p:txBody>
      </p:sp>
      <p:sp>
        <p:nvSpPr>
          <p:cNvPr id="12" name="pole tekstowe 11"/>
          <p:cNvSpPr txBox="1"/>
          <p:nvPr/>
        </p:nvSpPr>
        <p:spPr>
          <a:xfrm>
            <a:off x="323528" y="2339588"/>
            <a:ext cx="8496944" cy="1323439"/>
          </a:xfrm>
          <a:prstGeom prst="rect">
            <a:avLst/>
          </a:prstGeom>
          <a:noFill/>
        </p:spPr>
        <p:txBody>
          <a:bodyPr wrap="square" rtlCol="0">
            <a:spAutoFit/>
          </a:bodyPr>
          <a:lstStyle/>
          <a:p>
            <a:pPr algn="just"/>
            <a:r>
              <a:rPr lang="pl-PL" sz="2000" b="1" dirty="0"/>
              <a:t>Art. 194.</a:t>
            </a:r>
          </a:p>
          <a:p>
            <a:pPr algn="just"/>
            <a:r>
              <a:rPr lang="pl-PL" sz="2000" dirty="0"/>
              <a:t>1. Trybunał Konstytucyjny składa się z 15 sędziów, wybieranych indywidualnie przez Sejm na 9 lat spośród osób wyróżniających się wiedzą prawniczą. Ponowny wybór do składu Trybunału jest niedopuszczalny.</a:t>
            </a:r>
          </a:p>
        </p:txBody>
      </p:sp>
      <p:sp>
        <p:nvSpPr>
          <p:cNvPr id="17" name="pole tekstowe 16"/>
          <p:cNvSpPr txBox="1"/>
          <p:nvPr/>
        </p:nvSpPr>
        <p:spPr>
          <a:xfrm>
            <a:off x="323528" y="4221088"/>
            <a:ext cx="8640960" cy="1631216"/>
          </a:xfrm>
          <a:prstGeom prst="rect">
            <a:avLst/>
          </a:prstGeom>
          <a:noFill/>
        </p:spPr>
        <p:txBody>
          <a:bodyPr wrap="square" rtlCol="0">
            <a:spAutoFit/>
          </a:bodyPr>
          <a:lstStyle/>
          <a:p>
            <a:pPr algn="just"/>
            <a:r>
              <a:rPr lang="pl-PL" sz="2000" b="1" dirty="0"/>
              <a:t>Art. 3 ustawy z dnia 30 listopada 2016 r. o statusie sędziów Trybunału Konstytucyjnego </a:t>
            </a:r>
          </a:p>
          <a:p>
            <a:pPr algn="just"/>
            <a:r>
              <a:rPr lang="pl-PL" sz="2000" dirty="0"/>
              <a:t>Sędzią Trybunału może zostać osoba, która wyróżnia się wiedzą prawniczą oraz spełnia wymagania niezbędne do pełnienia urzędu na stanowisku sędziego Sądu Najwyższego.</a:t>
            </a:r>
          </a:p>
        </p:txBody>
      </p:sp>
    </p:spTree>
    <p:extLst>
      <p:ext uri="{BB962C8B-B14F-4D97-AF65-F5344CB8AC3E}">
        <p14:creationId xmlns:p14="http://schemas.microsoft.com/office/powerpoint/2010/main" val="4042145871"/>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a:t>
            </a:r>
          </a:p>
        </p:txBody>
      </p:sp>
      <p:sp>
        <p:nvSpPr>
          <p:cNvPr id="12" name="pole tekstowe 11"/>
          <p:cNvSpPr txBox="1"/>
          <p:nvPr/>
        </p:nvSpPr>
        <p:spPr>
          <a:xfrm>
            <a:off x="467544" y="2060848"/>
            <a:ext cx="8496944" cy="4524315"/>
          </a:xfrm>
          <a:prstGeom prst="rect">
            <a:avLst/>
          </a:prstGeom>
          <a:noFill/>
        </p:spPr>
        <p:txBody>
          <a:bodyPr wrap="square" rtlCol="0">
            <a:spAutoFit/>
          </a:bodyPr>
          <a:lstStyle/>
          <a:p>
            <a:pPr algn="just"/>
            <a:r>
              <a:rPr lang="pl-PL" b="1" dirty="0"/>
              <a:t>Art. 22. Ustawy o Sądzie Najwyższym</a:t>
            </a:r>
            <a:r>
              <a:rPr lang="pl-PL" dirty="0"/>
              <a:t> </a:t>
            </a:r>
          </a:p>
          <a:p>
            <a:pPr algn="just"/>
            <a:r>
              <a:rPr lang="pl-PL" dirty="0"/>
              <a:t>§ 1. Do pełnienia urzędu na stanowisku sędziego Sądu Najwyższego może być powołany ten, kto: </a:t>
            </a:r>
          </a:p>
          <a:p>
            <a:pPr marL="457200" indent="-457200" algn="just">
              <a:buAutoNum type="arabicParenR"/>
            </a:pPr>
            <a:r>
              <a:rPr lang="pl-PL" dirty="0"/>
              <a:t>ma obywatelstwo polskie i korzysta z pełni praw cywilnych i publicznych; </a:t>
            </a:r>
          </a:p>
          <a:p>
            <a:pPr algn="just"/>
            <a:r>
              <a:rPr lang="pl-PL" dirty="0"/>
              <a:t>2) jest nieskazitelnego charakteru; </a:t>
            </a:r>
          </a:p>
          <a:p>
            <a:pPr algn="just"/>
            <a:r>
              <a:rPr lang="pl-PL" dirty="0"/>
              <a:t>3) ukończył wyższe studia prawnicze w Polsce i uzyskał tytuł magistra 	lub zagraniczne uznane w Polsce; </a:t>
            </a:r>
          </a:p>
          <a:p>
            <a:pPr algn="just"/>
            <a:r>
              <a:rPr lang="pl-PL" dirty="0"/>
              <a:t>4) wyróżnia się wysokim poziomem wiedzy prawniczej; </a:t>
            </a:r>
          </a:p>
          <a:p>
            <a:pPr algn="just"/>
            <a:r>
              <a:rPr lang="pl-PL" dirty="0"/>
              <a:t>5) jest zdolny, ze względu na stan zdrowia, do pełnienia obowiązków sędziego; </a:t>
            </a:r>
          </a:p>
          <a:p>
            <a:pPr algn="just"/>
            <a:r>
              <a:rPr lang="pl-PL" dirty="0"/>
              <a:t>6) ma co najmniej dziesięcioletni staż pracy na stanowisku sędziego, prokuratora, Prezesa Prokuratorii Generalnej Rzeczypospolitej Polskiej, jej wiceprezesa lub radcy albo wykonywania w Polsce zawodu adwokata, radcy prawnego lub notariusza.</a:t>
            </a:r>
          </a:p>
          <a:p>
            <a:pPr algn="just"/>
            <a:r>
              <a:rPr lang="pl-PL" dirty="0"/>
              <a:t>§ 2. Wymagania, o których mowa w § 1 pkt 6, nie dotyczą osoby, która pracowała w polskiej szkole wyższej, w Polskiej Akademii Nauk, w instytucie naukowo-badawczym lub innej placówce naukowej, mając tytuł naukowy profesora albo stopień naukowy doktora habilitowanego nauk prawnych.</a:t>
            </a:r>
          </a:p>
        </p:txBody>
      </p:sp>
    </p:spTree>
    <p:extLst>
      <p:ext uri="{BB962C8B-B14F-4D97-AF65-F5344CB8AC3E}">
        <p14:creationId xmlns:p14="http://schemas.microsoft.com/office/powerpoint/2010/main" val="81831210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Skład</a:t>
            </a:r>
          </a:p>
        </p:txBody>
      </p:sp>
      <p:sp>
        <p:nvSpPr>
          <p:cNvPr id="12" name="pole tekstowe 11"/>
          <p:cNvSpPr txBox="1"/>
          <p:nvPr/>
        </p:nvSpPr>
        <p:spPr>
          <a:xfrm>
            <a:off x="467544" y="2060848"/>
            <a:ext cx="8496944" cy="1477328"/>
          </a:xfrm>
          <a:prstGeom prst="rect">
            <a:avLst/>
          </a:prstGeom>
          <a:noFill/>
        </p:spPr>
        <p:txBody>
          <a:bodyPr wrap="square" rtlCol="0">
            <a:spAutoFit/>
          </a:bodyPr>
          <a:lstStyle/>
          <a:p>
            <a:pPr algn="just"/>
            <a:r>
              <a:rPr lang="pl-PL" b="1" dirty="0"/>
              <a:t>Art. 30 Regulaminu Sejmu</a:t>
            </a:r>
            <a:endParaRPr lang="pl-PL" dirty="0"/>
          </a:p>
          <a:p>
            <a:pPr algn="just"/>
            <a:r>
              <a:rPr lang="pl-PL" dirty="0"/>
              <a:t>1. Wnioski w sprawie wyboru lub powołania przez Sejm poszczególnych osób na stanowiska państwowe określone w art. 26 i 29 mogą zgłaszać Marszałek Sejmu albo co najmniej 35 posłów, z tym że </a:t>
            </a:r>
            <a:r>
              <a:rPr lang="pl-PL" u="sng" dirty="0"/>
              <a:t>na stanowisko sędziego Trybunału Konstytucyjnego </a:t>
            </a:r>
            <a:r>
              <a:rPr lang="pl-PL" dirty="0"/>
              <a:t>- </a:t>
            </a:r>
            <a:r>
              <a:rPr lang="pl-PL" u="sng" dirty="0"/>
              <a:t>Prezydium Sejmu albo co najmniej 50 posłów</a:t>
            </a:r>
            <a:r>
              <a:rPr lang="pl-PL" dirty="0"/>
              <a:t>, (…)</a:t>
            </a:r>
          </a:p>
        </p:txBody>
      </p:sp>
      <p:sp>
        <p:nvSpPr>
          <p:cNvPr id="6" name="pole tekstowe 5"/>
          <p:cNvSpPr txBox="1"/>
          <p:nvPr/>
        </p:nvSpPr>
        <p:spPr>
          <a:xfrm>
            <a:off x="467544" y="4005064"/>
            <a:ext cx="8496944" cy="923330"/>
          </a:xfrm>
          <a:prstGeom prst="rect">
            <a:avLst/>
          </a:prstGeom>
          <a:noFill/>
        </p:spPr>
        <p:txBody>
          <a:bodyPr wrap="square" rtlCol="0">
            <a:spAutoFit/>
          </a:bodyPr>
          <a:lstStyle/>
          <a:p>
            <a:pPr algn="just"/>
            <a:r>
              <a:rPr lang="pl-PL" b="1" dirty="0"/>
              <a:t>Art. 31 Regulaminu Sejmu</a:t>
            </a:r>
            <a:endParaRPr lang="pl-PL" dirty="0"/>
          </a:p>
          <a:p>
            <a:r>
              <a:rPr lang="pl-PL" dirty="0"/>
              <a:t>1. Wybór albo powołanie poszczególnych osób na stanowiska państwowe określone w art. 26-29 następuje bezwzględną większością głosów.</a:t>
            </a:r>
          </a:p>
        </p:txBody>
      </p:sp>
    </p:spTree>
    <p:extLst>
      <p:ext uri="{BB962C8B-B14F-4D97-AF65-F5344CB8AC3E}">
        <p14:creationId xmlns:p14="http://schemas.microsoft.com/office/powerpoint/2010/main" val="40211139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Status sędziego TK</a:t>
            </a:r>
          </a:p>
        </p:txBody>
      </p:sp>
      <p:sp>
        <p:nvSpPr>
          <p:cNvPr id="12" name="pole tekstowe 11"/>
          <p:cNvSpPr txBox="1"/>
          <p:nvPr/>
        </p:nvSpPr>
        <p:spPr>
          <a:xfrm>
            <a:off x="467544" y="2132856"/>
            <a:ext cx="8208912" cy="1200329"/>
          </a:xfrm>
          <a:prstGeom prst="rect">
            <a:avLst/>
          </a:prstGeom>
          <a:noFill/>
        </p:spPr>
        <p:txBody>
          <a:bodyPr wrap="square" rtlCol="0">
            <a:spAutoFit/>
          </a:bodyPr>
          <a:lstStyle/>
          <a:p>
            <a:pPr algn="just"/>
            <a:r>
              <a:rPr lang="pl-PL" b="1" dirty="0"/>
              <a:t>Art. 6.  ustawy z dnia 30 listopada 2016 r. o statusie sędziów Trybunału Konstytucyjnego </a:t>
            </a:r>
          </a:p>
          <a:p>
            <a:pPr algn="just"/>
            <a:r>
              <a:rPr lang="pl-PL" dirty="0"/>
              <a:t>Sędzia Trybunału w sprawowaniu swojego urzędu jest niezawisły i podlega tylko Konstytucji.</a:t>
            </a:r>
          </a:p>
        </p:txBody>
      </p:sp>
      <p:sp>
        <p:nvSpPr>
          <p:cNvPr id="7" name="pole tekstowe 6"/>
          <p:cNvSpPr txBox="1"/>
          <p:nvPr/>
        </p:nvSpPr>
        <p:spPr>
          <a:xfrm>
            <a:off x="467544" y="3478925"/>
            <a:ext cx="8136904" cy="464871"/>
          </a:xfrm>
          <a:prstGeom prst="rect">
            <a:avLst/>
          </a:prstGeom>
          <a:noFill/>
        </p:spPr>
        <p:txBody>
          <a:bodyPr wrap="square" rtlCol="0">
            <a:spAutoFit/>
          </a:bodyPr>
          <a:lstStyle/>
          <a:p>
            <a:pPr algn="just">
              <a:lnSpc>
                <a:spcPct val="150000"/>
              </a:lnSpc>
            </a:pPr>
            <a:r>
              <a:rPr lang="pl-PL" dirty="0"/>
              <a:t>Immunitet – art. 196 Konstytucji </a:t>
            </a:r>
          </a:p>
        </p:txBody>
      </p:sp>
    </p:spTree>
    <p:extLst>
      <p:ext uri="{BB962C8B-B14F-4D97-AF65-F5344CB8AC3E}">
        <p14:creationId xmlns:p14="http://schemas.microsoft.com/office/powerpoint/2010/main" val="613663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Status sędziego TK</a:t>
            </a:r>
          </a:p>
        </p:txBody>
      </p:sp>
      <p:sp>
        <p:nvSpPr>
          <p:cNvPr id="7" name="pole tekstowe 6"/>
          <p:cNvSpPr txBox="1"/>
          <p:nvPr/>
        </p:nvSpPr>
        <p:spPr>
          <a:xfrm>
            <a:off x="467544" y="2254789"/>
            <a:ext cx="8136904" cy="2542363"/>
          </a:xfrm>
          <a:prstGeom prst="rect">
            <a:avLst/>
          </a:prstGeom>
          <a:noFill/>
        </p:spPr>
        <p:txBody>
          <a:bodyPr wrap="square" rtlCol="0">
            <a:spAutoFit/>
          </a:bodyPr>
          <a:lstStyle/>
          <a:p>
            <a:pPr algn="just">
              <a:lnSpc>
                <a:spcPct val="150000"/>
              </a:lnSpc>
            </a:pPr>
            <a:r>
              <a:rPr lang="pl-PL" b="1" dirty="0"/>
              <a:t>Przesłanki wygaśnięcia mandatu:</a:t>
            </a:r>
          </a:p>
          <a:p>
            <a:pPr algn="just">
              <a:lnSpc>
                <a:spcPct val="150000"/>
              </a:lnSpc>
              <a:buFontTx/>
              <a:buChar char="-"/>
            </a:pPr>
            <a:r>
              <a:rPr lang="pl-PL" dirty="0"/>
              <a:t>śmierć</a:t>
            </a:r>
          </a:p>
          <a:p>
            <a:pPr algn="just">
              <a:lnSpc>
                <a:spcPct val="150000"/>
              </a:lnSpc>
              <a:buFontTx/>
              <a:buChar char="-"/>
            </a:pPr>
            <a:r>
              <a:rPr lang="pl-PL" dirty="0"/>
              <a:t>zrzeczenie się przez sędziego urzędu</a:t>
            </a:r>
          </a:p>
          <a:p>
            <a:pPr algn="just">
              <a:lnSpc>
                <a:spcPct val="150000"/>
              </a:lnSpc>
              <a:buFontTx/>
              <a:buChar char="-"/>
            </a:pPr>
            <a:r>
              <a:rPr lang="pl-PL" dirty="0"/>
              <a:t> skazanie prawomocnym wyrokiem sądu za przestępstwo umyślne ścigane z oskarżenia publicznego lub umyślne przestępstwo skarbowe</a:t>
            </a:r>
          </a:p>
          <a:p>
            <a:pPr algn="just">
              <a:lnSpc>
                <a:spcPct val="150000"/>
              </a:lnSpc>
              <a:buFontTx/>
              <a:buChar char="-"/>
            </a:pPr>
            <a:r>
              <a:rPr lang="pl-PL" dirty="0"/>
              <a:t>prawomocne orzeczenie dyscyplinarne o złożeniu sędziego z urzędu. </a:t>
            </a:r>
          </a:p>
        </p:txBody>
      </p:sp>
    </p:spTree>
    <p:extLst>
      <p:ext uri="{BB962C8B-B14F-4D97-AF65-F5344CB8AC3E}">
        <p14:creationId xmlns:p14="http://schemas.microsoft.com/office/powerpoint/2010/main" val="16251794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Organy TK</a:t>
            </a:r>
          </a:p>
        </p:txBody>
      </p:sp>
      <p:sp>
        <p:nvSpPr>
          <p:cNvPr id="7" name="pole tekstowe 6"/>
          <p:cNvSpPr txBox="1"/>
          <p:nvPr/>
        </p:nvSpPr>
        <p:spPr>
          <a:xfrm>
            <a:off x="467544" y="2060848"/>
            <a:ext cx="8136904" cy="923330"/>
          </a:xfrm>
          <a:prstGeom prst="rect">
            <a:avLst/>
          </a:prstGeom>
          <a:noFill/>
        </p:spPr>
        <p:txBody>
          <a:bodyPr wrap="square" rtlCol="0">
            <a:spAutoFit/>
          </a:bodyPr>
          <a:lstStyle/>
          <a:p>
            <a:pPr algn="just">
              <a:lnSpc>
                <a:spcPct val="150000"/>
              </a:lnSpc>
            </a:pPr>
            <a:r>
              <a:rPr lang="pl-PL" dirty="0"/>
              <a:t> - Zgromadzenie Ogólne Sędziów Trybunału</a:t>
            </a:r>
          </a:p>
          <a:p>
            <a:pPr algn="just">
              <a:lnSpc>
                <a:spcPct val="150000"/>
              </a:lnSpc>
            </a:pPr>
            <a:r>
              <a:rPr lang="pl-PL" dirty="0"/>
              <a:t> - Prezes</a:t>
            </a:r>
          </a:p>
        </p:txBody>
      </p:sp>
      <p:sp>
        <p:nvSpPr>
          <p:cNvPr id="6" name="pole tekstowe 5"/>
          <p:cNvSpPr txBox="1"/>
          <p:nvPr/>
        </p:nvSpPr>
        <p:spPr>
          <a:xfrm>
            <a:off x="431540" y="3164775"/>
            <a:ext cx="8280920" cy="3693319"/>
          </a:xfrm>
          <a:prstGeom prst="rect">
            <a:avLst/>
          </a:prstGeom>
          <a:noFill/>
        </p:spPr>
        <p:txBody>
          <a:bodyPr wrap="square" rtlCol="0">
            <a:spAutoFit/>
          </a:bodyPr>
          <a:lstStyle/>
          <a:p>
            <a:pPr algn="just"/>
            <a:r>
              <a:rPr lang="pl-PL" dirty="0"/>
              <a:t>Art. 194. Konstytucji</a:t>
            </a:r>
          </a:p>
          <a:p>
            <a:pPr algn="just"/>
            <a:r>
              <a:rPr lang="pl-PL" dirty="0"/>
              <a:t>2. Prezesa i Wiceprezesa Trybunału Konstytucyjnego powołuje Prezydent Rzeczypospolitej spośród kandydatów przedstawionych przez Zgromadzenie Ogólne Sędziów Trybunału Konstytucyjnego</a:t>
            </a:r>
          </a:p>
          <a:p>
            <a:pPr algn="just"/>
            <a:endParaRPr lang="pl-PL" dirty="0"/>
          </a:p>
          <a:p>
            <a:pPr algn="just"/>
            <a:r>
              <a:rPr lang="pl-PL" dirty="0"/>
              <a:t>Art. 10 ustawy o organizacji i trybie postępowania przed Trybunałem Konstytucyjnym</a:t>
            </a:r>
          </a:p>
          <a:p>
            <a:pPr algn="just"/>
            <a:r>
              <a:rPr lang="pl-PL" dirty="0"/>
              <a:t>1. Prezesa Trybunału powołuje Prezydent Rzeczypospolitej Polskiej spośród kandydatów przedstawionych przez Zgromadzenie Ogólne w trybie określonym w art. 11.</a:t>
            </a:r>
          </a:p>
          <a:p>
            <a:r>
              <a:rPr lang="pl-PL" dirty="0"/>
              <a:t>2. Kadencja Prezesa Trybunału trwa sześć lat.</a:t>
            </a:r>
          </a:p>
          <a:p>
            <a:br>
              <a:rPr lang="pl-PL" dirty="0"/>
            </a:br>
            <a:endParaRPr lang="pl-PL" dirty="0"/>
          </a:p>
          <a:p>
            <a:pPr algn="just"/>
            <a:endParaRPr lang="pl-PL" dirty="0"/>
          </a:p>
        </p:txBody>
      </p:sp>
    </p:spTree>
    <p:extLst>
      <p:ext uri="{BB962C8B-B14F-4D97-AF65-F5344CB8AC3E}">
        <p14:creationId xmlns:p14="http://schemas.microsoft.com/office/powerpoint/2010/main" val="27563510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254789"/>
            <a:ext cx="8136904" cy="300082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a:p>
            <a:pPr marL="342900" indent="-342900" algn="just">
              <a:lnSpc>
                <a:spcPct val="150000"/>
              </a:lnSpc>
              <a:buFont typeface="+mj-lt"/>
              <a:buAutoNum type="alphaLcParenR"/>
            </a:pPr>
            <a:r>
              <a:rPr lang="pl-PL" dirty="0"/>
              <a:t>rozpoznawanie skarg konstytucyjnych</a:t>
            </a:r>
          </a:p>
          <a:p>
            <a:pPr marL="342900" indent="-342900" algn="just">
              <a:lnSpc>
                <a:spcPct val="150000"/>
              </a:lnSpc>
              <a:buFont typeface="+mj-lt"/>
              <a:buAutoNum type="alphaLcParenR"/>
            </a:pPr>
            <a:r>
              <a:rPr lang="pl-PL" dirty="0"/>
              <a:t>rozstrzyganie sporów kompetencyjnych pomiędzy centralnymi konstytucyjnymi organami państwa</a:t>
            </a:r>
          </a:p>
          <a:p>
            <a:pPr marL="342900" indent="-342900" algn="just">
              <a:lnSpc>
                <a:spcPct val="150000"/>
              </a:lnSpc>
              <a:buFont typeface="+mj-lt"/>
              <a:buAutoNum type="alphaLcParenR"/>
            </a:pPr>
            <a:r>
              <a:rPr lang="pl-PL" dirty="0"/>
              <a:t>orzekanie o konstytucyjności celów lub działalności partii politycznych</a:t>
            </a:r>
          </a:p>
          <a:p>
            <a:pPr marL="342900" indent="-342900" algn="just">
              <a:lnSpc>
                <a:spcPct val="150000"/>
              </a:lnSpc>
              <a:buFont typeface="+mj-lt"/>
              <a:buAutoNum type="alphaLcParenR"/>
            </a:pPr>
            <a:r>
              <a:rPr lang="pl-PL" dirty="0"/>
              <a:t>rozstrzyganie o zaistnieniu tymczasowej przeszkody w sprawowaniu urzędu przez Prezydenta</a:t>
            </a:r>
          </a:p>
        </p:txBody>
      </p:sp>
    </p:spTree>
    <p:extLst>
      <p:ext uri="{BB962C8B-B14F-4D97-AF65-F5344CB8AC3E}">
        <p14:creationId xmlns:p14="http://schemas.microsoft.com/office/powerpoint/2010/main" val="3370817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nodeType="clickEffect">
                                  <p:stCondLst>
                                    <p:cond delay="0"/>
                                  </p:stCondLst>
                                  <p:childTnLst>
                                    <p:set>
                                      <p:cBhvr>
                                        <p:cTn id="6" dur="1000">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nodeType="clickEffect">
                                  <p:stCondLst>
                                    <p:cond delay="0"/>
                                  </p:stCondLst>
                                  <p:childTnLst>
                                    <p:set>
                                      <p:cBhvr>
                                        <p:cTn id="14" dur="1000">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1" presetClass="entr" presetSubtype="0" repeatCount="indefinite" fill="hold" nodeType="clickEffect">
                                  <p:stCondLst>
                                    <p:cond delay="0"/>
                                  </p:stCondLst>
                                  <p:childTnLst>
                                    <p:set>
                                      <p:cBhvr>
                                        <p:cTn id="18" dur="1000">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repeatCount="indefinite" fill="hold" nodeType="clickEffect">
                                  <p:stCondLst>
                                    <p:cond delay="0"/>
                                  </p:stCondLst>
                                  <p:childTnLst>
                                    <p:set>
                                      <p:cBhvr>
                                        <p:cTn id="22" dur="1000">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899592" y="2621811"/>
            <a:ext cx="7992888" cy="2031325"/>
          </a:xfrm>
          <a:prstGeom prst="rect">
            <a:avLst/>
          </a:prstGeom>
          <a:noFill/>
        </p:spPr>
        <p:txBody>
          <a:bodyPr wrap="square" rtlCol="0">
            <a:spAutoFit/>
          </a:bodyPr>
          <a:lstStyle/>
          <a:p>
            <a:r>
              <a:rPr lang="pl-PL" b="1" dirty="0"/>
              <a:t>Art. 188. Konstytucji</a:t>
            </a:r>
          </a:p>
          <a:p>
            <a:r>
              <a:rPr lang="pl-PL" dirty="0"/>
              <a:t>Trybunał Konstytucyjny orzeka w sprawach:</a:t>
            </a:r>
          </a:p>
          <a:p>
            <a:pPr marL="342900" indent="-342900">
              <a:buFont typeface="+mj-lt"/>
              <a:buAutoNum type="arabicPeriod"/>
            </a:pPr>
            <a:r>
              <a:rPr lang="pl-PL" dirty="0"/>
              <a:t>zgodności ustaw i umów międzynarodowych z Konstytucją,</a:t>
            </a:r>
          </a:p>
          <a:p>
            <a:pPr marL="342900" indent="-342900">
              <a:buFont typeface="+mj-lt"/>
              <a:buAutoNum type="arabicPeriod"/>
            </a:pPr>
            <a:r>
              <a:rPr lang="pl-PL" dirty="0"/>
              <a:t>zgodności ustaw z ratyfikowanymi umowami międzynarodowymi, których ratyfikacja wymagała uprzedniej zgody wyrażonej w ustawie,</a:t>
            </a:r>
          </a:p>
          <a:p>
            <a:pPr marL="342900" indent="-342900" algn="just">
              <a:buFont typeface="+mj-lt"/>
              <a:buAutoNum type="arabicPeriod"/>
            </a:pPr>
            <a:r>
              <a:rPr lang="pl-PL" dirty="0"/>
              <a:t>zgodności przepisów prawa, wydawanych przez centralne organy państwowe, </a:t>
            </a:r>
            <a:br>
              <a:rPr lang="pl-PL" dirty="0"/>
            </a:br>
            <a:r>
              <a:rPr lang="pl-PL" dirty="0"/>
              <a:t>z Konstytucją, ratyfikowanymi umowami międzynarodowymi i ustawami (…)</a:t>
            </a:r>
          </a:p>
        </p:txBody>
      </p:sp>
    </p:spTree>
    <p:extLst>
      <p:ext uri="{BB962C8B-B14F-4D97-AF65-F5344CB8AC3E}">
        <p14:creationId xmlns:p14="http://schemas.microsoft.com/office/powerpoint/2010/main" val="16189036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1891287"/>
          </a:xfrm>
          <a:prstGeom prst="rect">
            <a:avLst/>
          </a:prstGeom>
          <a:noFill/>
        </p:spPr>
        <p:txBody>
          <a:bodyPr wrap="square" rtlCol="0">
            <a:spAutoFit/>
          </a:bodyPr>
          <a:lstStyle/>
          <a:p>
            <a:pPr algn="just">
              <a:lnSpc>
                <a:spcPct val="150000"/>
              </a:lnSpc>
            </a:pPr>
            <a:r>
              <a:rPr lang="pl-PL" sz="2000" dirty="0"/>
              <a:t>Wymiar sprawiedliwości – działalność państwa polegająca na wiążącym rozstrzyganiu sporów o prawo, w których przynajmniej jedną ze stron jest jednostka lub inny podmiot podobny.</a:t>
            </a:r>
          </a:p>
          <a:p>
            <a:pPr algn="just">
              <a:lnSpc>
                <a:spcPct val="150000"/>
              </a:lnSpc>
            </a:pPr>
            <a:r>
              <a:rPr lang="pl-PL" sz="2000" dirty="0"/>
              <a:t>~ L. Garlicki </a:t>
            </a:r>
          </a:p>
        </p:txBody>
      </p:sp>
      <p:sp>
        <p:nvSpPr>
          <p:cNvPr id="5" name="pole tekstowe 4"/>
          <p:cNvSpPr txBox="1"/>
          <p:nvPr/>
        </p:nvSpPr>
        <p:spPr>
          <a:xfrm>
            <a:off x="539552" y="3933056"/>
            <a:ext cx="8136904" cy="1938992"/>
          </a:xfrm>
          <a:prstGeom prst="rect">
            <a:avLst/>
          </a:prstGeom>
          <a:noFill/>
        </p:spPr>
        <p:txBody>
          <a:bodyPr wrap="square" rtlCol="0">
            <a:spAutoFit/>
          </a:bodyPr>
          <a:lstStyle/>
          <a:p>
            <a:pPr algn="just"/>
            <a:r>
              <a:rPr lang="pl-PL" sz="2000" dirty="0"/>
              <a:t>Art. 175.</a:t>
            </a:r>
          </a:p>
          <a:p>
            <a:pPr algn="just"/>
            <a:r>
              <a:rPr lang="pl-PL" sz="2000" dirty="0"/>
              <a:t>1. Wymiar sprawiedliwości w Rzeczypospolitej Polskiej sprawują Sąd Najwyższy, sądy powszechne, sądy administracyjne oraz sądy wojskowe.</a:t>
            </a:r>
          </a:p>
          <a:p>
            <a:pPr algn="just"/>
            <a:endParaRPr lang="pl-PL" sz="2000" dirty="0"/>
          </a:p>
          <a:p>
            <a:pPr algn="just"/>
            <a:endParaRPr lang="pl-PL" sz="2000" dirty="0"/>
          </a:p>
          <a:p>
            <a:pPr algn="just"/>
            <a:r>
              <a:rPr lang="pl-PL" sz="2000" dirty="0"/>
              <a:t>Zasada sądowego wymiaru sprawiedliwości!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611560" y="2610778"/>
            <a:ext cx="7992888" cy="1754326"/>
          </a:xfrm>
          <a:prstGeom prst="rect">
            <a:avLst/>
          </a:prstGeom>
          <a:noFill/>
        </p:spPr>
        <p:txBody>
          <a:bodyPr wrap="square" rtlCol="0">
            <a:spAutoFit/>
          </a:bodyPr>
          <a:lstStyle/>
          <a:p>
            <a:pPr algn="just"/>
            <a:r>
              <a:rPr lang="pl-PL" dirty="0"/>
              <a:t>Art. 59. ustawy o organizacji i trybie postępowania przed TK</a:t>
            </a:r>
          </a:p>
          <a:p>
            <a:pPr marL="342900" indent="-342900" algn="just">
              <a:buAutoNum type="arabicPeriod"/>
            </a:pPr>
            <a:r>
              <a:rPr lang="pl-PL" dirty="0"/>
              <a:t>Trybunał na posiedzeniu niejawnym wydaje postanowienie o umorzeniu postępowania: </a:t>
            </a:r>
          </a:p>
          <a:p>
            <a:pPr marL="342900" indent="-342900" algn="just"/>
            <a:r>
              <a:rPr lang="pl-PL" dirty="0"/>
              <a:t>	(…)</a:t>
            </a:r>
          </a:p>
          <a:p>
            <a:pPr marL="342900" indent="-342900" algn="just"/>
            <a:r>
              <a:rPr lang="pl-PL" dirty="0"/>
              <a:t>	4) jeżeli akt normatywny w zakwestionowanym zakresie utracił moc obowiązującą przed wydaniem orzeczenia przez Trybunał;</a:t>
            </a:r>
          </a:p>
        </p:txBody>
      </p:sp>
      <p:sp>
        <p:nvSpPr>
          <p:cNvPr id="9" name="pole tekstowe 8"/>
          <p:cNvSpPr txBox="1"/>
          <p:nvPr/>
        </p:nvSpPr>
        <p:spPr>
          <a:xfrm>
            <a:off x="611560" y="4377878"/>
            <a:ext cx="7920880" cy="923330"/>
          </a:xfrm>
          <a:prstGeom prst="rect">
            <a:avLst/>
          </a:prstGeom>
          <a:noFill/>
        </p:spPr>
        <p:txBody>
          <a:bodyPr wrap="square" rtlCol="0">
            <a:spAutoFit/>
          </a:bodyPr>
          <a:lstStyle/>
          <a:p>
            <a:pPr algn="just"/>
            <a:r>
              <a:rPr lang="pl-PL" dirty="0"/>
              <a:t>3. Trybunał nie umarza postępowania z przyczyny, o której mowa w ust. 1 pkt 4, jeżeli wydanie orzeczenia w postępowaniu zainicjowanym skargą konstytucyjną jest konieczne dla ochrony konstytucyjnych wolności i praw.</a:t>
            </a:r>
          </a:p>
        </p:txBody>
      </p:sp>
    </p:spTree>
    <p:extLst>
      <p:ext uri="{BB962C8B-B14F-4D97-AF65-F5344CB8AC3E}">
        <p14:creationId xmlns:p14="http://schemas.microsoft.com/office/powerpoint/2010/main" val="7056775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683568" y="2780928"/>
            <a:ext cx="7992888" cy="3970318"/>
          </a:xfrm>
          <a:prstGeom prst="rect">
            <a:avLst/>
          </a:prstGeom>
          <a:noFill/>
        </p:spPr>
        <p:txBody>
          <a:bodyPr wrap="square" rtlCol="0">
            <a:spAutoFit/>
          </a:bodyPr>
          <a:lstStyle/>
          <a:p>
            <a:pPr algn="just"/>
            <a:r>
              <a:rPr lang="pl-PL" dirty="0"/>
              <a:t>„(…)W tym miejscu jednak Trybunał Konstytucyjny uważa za konieczne podkreślenie, że badane przepisy, poprzez pewną niejasność mogą ewentualnie stwarzać w przyszłości zagrożenie dla niezależności władzy sądowniczej. Trybunał Konstytucyjny nie chce jednak zakładać, niejako z góry, patologii działania instytucji stworzonej w toku demokratycznej procedury legislacyjnej, zwłaszcza wtedy gdy badanie zgodności z Konstytucją następuje w wyniku wniosku prewencyjnego.</a:t>
            </a:r>
          </a:p>
          <a:p>
            <a:pPr algn="just"/>
            <a:r>
              <a:rPr lang="pl-PL" dirty="0"/>
              <a:t>Uznając, że analiza zaskarżonych przepisów nie prowadzi do podważenia ich zgodności z Konstytucją, ponieważ nie stanowią one zagrożenia niezależności władzy sądowniczej - jako takiej - Trybunał Konstytucyjny podkreśla, że wyrok niniejszy nie zamyka drogi do ewentualnego ponownego zbadania tych przepisów, gdyby okazało się, że w toku stosowania nadano im znaczenie niezgodne z normami konstytucyjnymi. (…)”</a:t>
            </a:r>
          </a:p>
          <a:p>
            <a:pPr algn="just"/>
            <a:endParaRPr lang="pl-PL" dirty="0"/>
          </a:p>
          <a:p>
            <a:pPr algn="just"/>
            <a:r>
              <a:rPr lang="pl-PL" dirty="0"/>
              <a:t>Wyrok TK z dnia 9 listopada 2005 r., sygn. akt </a:t>
            </a:r>
            <a:r>
              <a:rPr lang="pl-PL" dirty="0" err="1"/>
              <a:t>Kp</a:t>
            </a:r>
            <a:r>
              <a:rPr lang="pl-PL" dirty="0"/>
              <a:t> 2/2005</a:t>
            </a:r>
          </a:p>
        </p:txBody>
      </p:sp>
    </p:spTree>
    <p:extLst>
      <p:ext uri="{BB962C8B-B14F-4D97-AF65-F5344CB8AC3E}">
        <p14:creationId xmlns:p14="http://schemas.microsoft.com/office/powerpoint/2010/main" val="23198064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899592" y="2492896"/>
            <a:ext cx="7992888" cy="3970318"/>
          </a:xfrm>
          <a:prstGeom prst="rect">
            <a:avLst/>
          </a:prstGeom>
          <a:noFill/>
        </p:spPr>
        <p:txBody>
          <a:bodyPr wrap="square" rtlCol="0">
            <a:spAutoFit/>
          </a:bodyPr>
          <a:lstStyle/>
          <a:p>
            <a:pPr algn="just"/>
            <a:r>
              <a:rPr lang="pl-PL" dirty="0"/>
              <a:t>Inicjatywa kontroli</a:t>
            </a:r>
          </a:p>
          <a:p>
            <a:pPr marL="342900" indent="-342900" algn="just">
              <a:buAutoNum type="alphaLcParenR"/>
            </a:pPr>
            <a:r>
              <a:rPr lang="pl-PL" dirty="0"/>
              <a:t>konkretnej – sądy w trakcie rozpoznawania konkretnej sprawy.</a:t>
            </a:r>
          </a:p>
          <a:p>
            <a:pPr marL="342900" indent="-342900" algn="just"/>
            <a:r>
              <a:rPr lang="pl-PL" dirty="0"/>
              <a:t>	Tzw. pytania prawne</a:t>
            </a:r>
          </a:p>
          <a:p>
            <a:pPr marL="342900" indent="-342900" algn="just"/>
            <a:endParaRPr lang="pl-PL" dirty="0"/>
          </a:p>
          <a:p>
            <a:pPr marL="342900" indent="-342900" algn="just">
              <a:buFont typeface="+mj-lt"/>
              <a:buAutoNum type="alphaLcParenR" startAt="2"/>
            </a:pPr>
            <a:r>
              <a:rPr lang="pl-PL" dirty="0"/>
              <a:t>abstrakcyjnej</a:t>
            </a:r>
          </a:p>
          <a:p>
            <a:pPr marL="342900" indent="-342900" algn="just">
              <a:buFont typeface="Arial" pitchFamily="34" charset="0"/>
              <a:buChar char="•"/>
            </a:pPr>
            <a:r>
              <a:rPr lang="pl-PL" dirty="0"/>
              <a:t>Prezydent Rzeczypospolitej, Marszałek Sejmu, Marszałek Senatu, Prezes Rady Ministrów, 50 posłów, 30 senatorów, Pierwszy Prezes Sądu Najwyższego, Prezes Naczelnego Sądu Administracyjnego, Prokurator Generalny, Prezes Najwyższej Izby Kontroli, Rzecznik Praw Obywatelskich,</a:t>
            </a:r>
          </a:p>
          <a:p>
            <a:pPr marL="342900" indent="-342900" algn="just">
              <a:buFont typeface="Arial" pitchFamily="34" charset="0"/>
              <a:buChar char="•"/>
            </a:pPr>
            <a:r>
              <a:rPr lang="pl-PL" dirty="0"/>
              <a:t>organy stanowiące jednostek samorządu terytorialnego, ogólnokrajowe organy związków zawodowych oraz ogólnokrajowe władze organizacji pracodawców </a:t>
            </a:r>
            <a:br>
              <a:rPr lang="pl-PL" dirty="0"/>
            </a:br>
            <a:r>
              <a:rPr lang="pl-PL" dirty="0"/>
              <a:t>i organizacji zawodowych, kościoły i inne związki wyznaniowe</a:t>
            </a:r>
          </a:p>
          <a:p>
            <a:pPr marL="342900" indent="-342900" algn="just">
              <a:buFont typeface="Arial" pitchFamily="34" charset="0"/>
              <a:buChar char="•"/>
            </a:pPr>
            <a:r>
              <a:rPr lang="pl-PL" dirty="0"/>
              <a:t>Krajowa Rada Sądownictwa</a:t>
            </a:r>
          </a:p>
          <a:p>
            <a:pPr marL="342900" indent="-342900" algn="just">
              <a:buFont typeface="Arial" pitchFamily="34" charset="0"/>
              <a:buChar char="•"/>
            </a:pPr>
            <a:endParaRPr lang="pl-PL" dirty="0"/>
          </a:p>
        </p:txBody>
      </p:sp>
    </p:spTree>
    <p:extLst>
      <p:ext uri="{BB962C8B-B14F-4D97-AF65-F5344CB8AC3E}">
        <p14:creationId xmlns:p14="http://schemas.microsoft.com/office/powerpoint/2010/main" val="10349772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899592" y="2492896"/>
            <a:ext cx="7992888" cy="3139321"/>
          </a:xfrm>
          <a:prstGeom prst="rect">
            <a:avLst/>
          </a:prstGeom>
          <a:noFill/>
        </p:spPr>
        <p:txBody>
          <a:bodyPr wrap="square" rtlCol="0">
            <a:spAutoFit/>
          </a:bodyPr>
          <a:lstStyle/>
          <a:p>
            <a:pPr algn="just"/>
            <a:r>
              <a:rPr lang="pl-PL" dirty="0"/>
              <a:t>Wnioski rozpatrywane są w składzie:</a:t>
            </a:r>
          </a:p>
          <a:p>
            <a:pPr algn="just">
              <a:buFontTx/>
              <a:buChar char="-"/>
            </a:pPr>
            <a:r>
              <a:rPr lang="pl-PL" dirty="0"/>
              <a:t> pełnym – w sprawie zgodności ustawy z Konstytucją przed jej podpisaniem lub umowy międzynarodowej z Konstytucją przed jej ratyfikacją,</a:t>
            </a:r>
          </a:p>
          <a:p>
            <a:pPr algn="just">
              <a:buFontTx/>
              <a:buChar char="-"/>
            </a:pPr>
            <a:r>
              <a:rPr lang="pl-PL" dirty="0"/>
              <a:t> 5 sędziów – w sprawie zgodności ustaw i ratyfikowanych umów międzynarodowych z Konstytucją, zgodności ustaw z ratyfikowanymi umowami międzynarodowymi, których ratyfikacja wymagała uprzedniej zgody wyrażonej w ustawie;</a:t>
            </a:r>
          </a:p>
          <a:p>
            <a:pPr algn="just">
              <a:buFontTx/>
              <a:buChar char="-"/>
            </a:pPr>
            <a:r>
              <a:rPr lang="pl-PL" dirty="0"/>
              <a:t> 3 sędziów - zgodności innych aktów normatywnych z Konstytucją, ratyfikowanymi umowami międzynarodowymi i ustawami, </a:t>
            </a:r>
          </a:p>
          <a:p>
            <a:pPr algn="just">
              <a:buFontTx/>
              <a:buChar char="-"/>
            </a:pPr>
            <a:r>
              <a:rPr lang="pl-PL" dirty="0"/>
              <a:t> 1 sędziego – w sprawie odmowy nadania dalszego biegu wnioskom podmiotów </a:t>
            </a:r>
            <a:br>
              <a:rPr lang="pl-PL" dirty="0"/>
            </a:br>
            <a:r>
              <a:rPr lang="pl-PL" dirty="0"/>
              <a:t>z  art. 191 ust. 1 pkt 3-5</a:t>
            </a:r>
          </a:p>
        </p:txBody>
      </p:sp>
    </p:spTree>
    <p:extLst>
      <p:ext uri="{BB962C8B-B14F-4D97-AF65-F5344CB8AC3E}">
        <p14:creationId xmlns:p14="http://schemas.microsoft.com/office/powerpoint/2010/main" val="12293158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1956017"/>
            <a:ext cx="8136904" cy="464871"/>
          </a:xfrm>
          <a:prstGeom prst="rect">
            <a:avLst/>
          </a:prstGeom>
          <a:noFill/>
        </p:spPr>
        <p:txBody>
          <a:bodyPr wrap="square" rtlCol="0">
            <a:spAutoFit/>
          </a:bodyPr>
          <a:lstStyle/>
          <a:p>
            <a:pPr marL="342900" indent="-342900" algn="just">
              <a:lnSpc>
                <a:spcPct val="150000"/>
              </a:lnSpc>
              <a:buFont typeface="+mj-lt"/>
              <a:buAutoNum type="alphaLcParenR"/>
            </a:pPr>
            <a:r>
              <a:rPr lang="pl-PL" dirty="0"/>
              <a:t>kontrola zgodności norm z normami wyższego rzędu</a:t>
            </a:r>
          </a:p>
        </p:txBody>
      </p:sp>
      <p:sp>
        <p:nvSpPr>
          <p:cNvPr id="8" name="pole tekstowe 7"/>
          <p:cNvSpPr txBox="1"/>
          <p:nvPr/>
        </p:nvSpPr>
        <p:spPr>
          <a:xfrm>
            <a:off x="899592" y="2492896"/>
            <a:ext cx="7992888" cy="1338828"/>
          </a:xfrm>
          <a:prstGeom prst="rect">
            <a:avLst/>
          </a:prstGeom>
          <a:noFill/>
        </p:spPr>
        <p:txBody>
          <a:bodyPr wrap="square" rtlCol="0">
            <a:spAutoFit/>
          </a:bodyPr>
          <a:lstStyle/>
          <a:p>
            <a:pPr algn="just">
              <a:lnSpc>
                <a:spcPct val="150000"/>
              </a:lnSpc>
            </a:pPr>
            <a:r>
              <a:rPr lang="pl-PL" dirty="0"/>
              <a:t>Rodzaje orzeczeń</a:t>
            </a:r>
          </a:p>
          <a:p>
            <a:pPr algn="just">
              <a:lnSpc>
                <a:spcPct val="150000"/>
              </a:lnSpc>
              <a:buFontTx/>
              <a:buChar char="-"/>
            </a:pPr>
            <a:r>
              <a:rPr lang="pl-PL" dirty="0"/>
              <a:t> pozytywne – stwierdzające konstytucyjność aktu</a:t>
            </a:r>
          </a:p>
          <a:p>
            <a:pPr algn="just">
              <a:lnSpc>
                <a:spcPct val="150000"/>
              </a:lnSpc>
              <a:buFontTx/>
              <a:buChar char="-"/>
            </a:pPr>
            <a:r>
              <a:rPr lang="pl-PL" dirty="0"/>
              <a:t> negatywne – stwierdzające niezgodność z aktem wyższego rzędu</a:t>
            </a:r>
          </a:p>
        </p:txBody>
      </p:sp>
    </p:spTree>
    <p:extLst>
      <p:ext uri="{BB962C8B-B14F-4D97-AF65-F5344CB8AC3E}">
        <p14:creationId xmlns:p14="http://schemas.microsoft.com/office/powerpoint/2010/main" val="35839592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060848"/>
            <a:ext cx="8136904" cy="464871"/>
          </a:xfrm>
          <a:prstGeom prst="rect">
            <a:avLst/>
          </a:prstGeom>
          <a:noFill/>
        </p:spPr>
        <p:txBody>
          <a:bodyPr wrap="square" rtlCol="0">
            <a:spAutoFit/>
          </a:bodyPr>
          <a:lstStyle/>
          <a:p>
            <a:pPr marL="342900" indent="-342900" algn="just">
              <a:lnSpc>
                <a:spcPct val="150000"/>
              </a:lnSpc>
              <a:buFont typeface="+mj-lt"/>
              <a:buAutoNum type="alphaLcParenR" startAt="2"/>
            </a:pPr>
            <a:r>
              <a:rPr lang="pl-PL" dirty="0"/>
              <a:t>rozpoznawanie skarg konstytucyjnych</a:t>
            </a:r>
          </a:p>
        </p:txBody>
      </p:sp>
      <p:sp>
        <p:nvSpPr>
          <p:cNvPr id="6" name="pole tekstowe 5"/>
          <p:cNvSpPr txBox="1"/>
          <p:nvPr/>
        </p:nvSpPr>
        <p:spPr>
          <a:xfrm>
            <a:off x="827584" y="2708920"/>
            <a:ext cx="7848872" cy="923330"/>
          </a:xfrm>
          <a:prstGeom prst="rect">
            <a:avLst/>
          </a:prstGeom>
          <a:noFill/>
        </p:spPr>
        <p:txBody>
          <a:bodyPr wrap="square" rtlCol="0">
            <a:spAutoFit/>
          </a:bodyPr>
          <a:lstStyle/>
          <a:p>
            <a:pPr algn="just"/>
            <a:r>
              <a:rPr lang="pl-PL" dirty="0"/>
              <a:t>Skarga konstytucyjna – szczególny środek ochrony konstytucyjnych praw </a:t>
            </a:r>
            <a:br>
              <a:rPr lang="pl-PL" dirty="0"/>
            </a:br>
            <a:r>
              <a:rPr lang="pl-PL" dirty="0"/>
              <a:t>i wolności, służący jednostce. Ma ona prawo zwrócenia się do Trybunału Konstytucyjnego o zweryfikowanie ostatecznych rozstrzygnięć</a:t>
            </a:r>
          </a:p>
        </p:txBody>
      </p:sp>
      <p:sp>
        <p:nvSpPr>
          <p:cNvPr id="8" name="pole tekstowe 7"/>
          <p:cNvSpPr txBox="1"/>
          <p:nvPr/>
        </p:nvSpPr>
        <p:spPr>
          <a:xfrm>
            <a:off x="827584" y="4077072"/>
            <a:ext cx="7776864" cy="2031325"/>
          </a:xfrm>
          <a:prstGeom prst="rect">
            <a:avLst/>
          </a:prstGeom>
          <a:noFill/>
        </p:spPr>
        <p:txBody>
          <a:bodyPr wrap="square" rtlCol="0">
            <a:spAutoFit/>
          </a:bodyPr>
          <a:lstStyle/>
          <a:p>
            <a:pPr algn="just"/>
            <a:r>
              <a:rPr lang="pl-PL" b="1" dirty="0"/>
              <a:t>Art. 79 Konstytucji</a:t>
            </a:r>
          </a:p>
          <a:p>
            <a:pPr algn="just"/>
            <a:r>
              <a:rPr lang="pl-PL" dirty="0"/>
              <a:t>1. Każdy, czyje konstytucyjne wolności lub prawa zostały naruszone, ma prawo, na zasadach określonych w ustawie, wnieść skargę do Trybunału Konstytucyjnego </a:t>
            </a:r>
            <a:br>
              <a:rPr lang="pl-PL" dirty="0"/>
            </a:br>
            <a:r>
              <a:rPr lang="pl-PL" dirty="0"/>
              <a:t>w sprawie zgodności z Konstytucją ustawy lub innego aktu normatywnego, na podstawie którego sąd lub organ administracji publicznej orzekł ostatecznie </a:t>
            </a:r>
            <a:br>
              <a:rPr lang="pl-PL" dirty="0"/>
            </a:br>
            <a:r>
              <a:rPr lang="pl-PL" dirty="0"/>
              <a:t>o jego wolnościach lub prawach albo o jego obowiązkach określonych </a:t>
            </a:r>
            <a:br>
              <a:rPr lang="pl-PL" dirty="0"/>
            </a:br>
            <a:r>
              <a:rPr lang="pl-PL" dirty="0"/>
              <a:t>w Konstytucji.</a:t>
            </a:r>
          </a:p>
        </p:txBody>
      </p:sp>
    </p:spTree>
    <p:extLst>
      <p:ext uri="{BB962C8B-B14F-4D97-AF65-F5344CB8AC3E}">
        <p14:creationId xmlns:p14="http://schemas.microsoft.com/office/powerpoint/2010/main" val="28100254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fill="hold" grpId="0" nodeType="clickEffect">
                                  <p:stCondLst>
                                    <p:cond delay="0"/>
                                  </p:stCondLst>
                                  <p:childTnLst>
                                    <p:set>
                                      <p:cBhvr>
                                        <p:cTn id="10" dur="1000">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060848"/>
            <a:ext cx="8136904" cy="646331"/>
          </a:xfrm>
          <a:prstGeom prst="rect">
            <a:avLst/>
          </a:prstGeom>
          <a:noFill/>
        </p:spPr>
        <p:txBody>
          <a:bodyPr wrap="square" rtlCol="0">
            <a:spAutoFit/>
          </a:bodyPr>
          <a:lstStyle/>
          <a:p>
            <a:pPr marL="342900" indent="-342900" algn="just">
              <a:buFont typeface="+mj-lt"/>
              <a:buAutoNum type="alphaLcParenR" startAt="3"/>
            </a:pPr>
            <a:r>
              <a:rPr lang="pl-PL" dirty="0"/>
              <a:t>rozstrzyganie sporów kompetencyjnych pomiędzy centralnymi konstytucyjnymi organami państwa</a:t>
            </a:r>
          </a:p>
        </p:txBody>
      </p:sp>
      <p:sp>
        <p:nvSpPr>
          <p:cNvPr id="6" name="pole tekstowe 5"/>
          <p:cNvSpPr txBox="1"/>
          <p:nvPr/>
        </p:nvSpPr>
        <p:spPr>
          <a:xfrm>
            <a:off x="539552" y="3153742"/>
            <a:ext cx="8136904" cy="923330"/>
          </a:xfrm>
          <a:prstGeom prst="rect">
            <a:avLst/>
          </a:prstGeom>
          <a:noFill/>
        </p:spPr>
        <p:txBody>
          <a:bodyPr wrap="square" rtlCol="0">
            <a:spAutoFit/>
          </a:bodyPr>
          <a:lstStyle/>
          <a:p>
            <a:pPr algn="just"/>
            <a:r>
              <a:rPr lang="pl-PL" b="1" dirty="0"/>
              <a:t>Art. 189 Konstytucji</a:t>
            </a:r>
          </a:p>
          <a:p>
            <a:pPr algn="just"/>
            <a:r>
              <a:rPr lang="pl-PL" dirty="0"/>
              <a:t>Trybunał Konstytucyjny rozstrzyga spory kompetencyjne pomiędzy centralnymi konstytucyjnymi organami państwa.</a:t>
            </a:r>
          </a:p>
        </p:txBody>
      </p:sp>
      <p:sp>
        <p:nvSpPr>
          <p:cNvPr id="8" name="pole tekstowe 7"/>
          <p:cNvSpPr txBox="1"/>
          <p:nvPr/>
        </p:nvSpPr>
        <p:spPr>
          <a:xfrm>
            <a:off x="467544" y="4748951"/>
            <a:ext cx="8136904" cy="1200329"/>
          </a:xfrm>
          <a:prstGeom prst="rect">
            <a:avLst/>
          </a:prstGeom>
          <a:noFill/>
        </p:spPr>
        <p:txBody>
          <a:bodyPr wrap="square" rtlCol="0">
            <a:spAutoFit/>
          </a:bodyPr>
          <a:lstStyle/>
          <a:p>
            <a:pPr algn="just"/>
            <a:r>
              <a:rPr lang="pl-PL" dirty="0"/>
              <a:t>Podmioty uprawnione do wystąpienia z wnioskiem:</a:t>
            </a:r>
          </a:p>
          <a:p>
            <a:pPr algn="just"/>
            <a:r>
              <a:rPr lang="pl-PL" dirty="0"/>
              <a:t>Prezydent Rzeczypospolitej, Marszałek Sejmu, Marszałek Senatu, Prezes Rady Ministrów, Pierwszy Prezes Sądu Najwyższego, Prezes Naczelnego Sądu Administracyjnego i Prezes Najwyższej Izby Kontroli</a:t>
            </a:r>
          </a:p>
        </p:txBody>
      </p:sp>
    </p:spTree>
    <p:extLst>
      <p:ext uri="{BB962C8B-B14F-4D97-AF65-F5344CB8AC3E}">
        <p14:creationId xmlns:p14="http://schemas.microsoft.com/office/powerpoint/2010/main" val="39750314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fill="hold" nodeType="clickEffect">
                                  <p:stCondLst>
                                    <p:cond delay="0"/>
                                  </p:stCondLst>
                                  <p:childTnLst>
                                    <p:set>
                                      <p:cBhvr>
                                        <p:cTn id="10" dur="1000">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fill="hold" nodeType="clickEffect">
                                  <p:stCondLst>
                                    <p:cond delay="0"/>
                                  </p:stCondLst>
                                  <p:childTnLst>
                                    <p:set>
                                      <p:cBhvr>
                                        <p:cTn id="14" dur="1000">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060848"/>
            <a:ext cx="8136904" cy="369332"/>
          </a:xfrm>
          <a:prstGeom prst="rect">
            <a:avLst/>
          </a:prstGeom>
          <a:noFill/>
        </p:spPr>
        <p:txBody>
          <a:bodyPr wrap="square" rtlCol="0">
            <a:spAutoFit/>
          </a:bodyPr>
          <a:lstStyle/>
          <a:p>
            <a:pPr marL="342900" indent="-342900" algn="just">
              <a:buFont typeface="+mj-lt"/>
              <a:buAutoNum type="alphaLcParenR" startAt="4"/>
            </a:pPr>
            <a:r>
              <a:rPr lang="pl-PL" dirty="0"/>
              <a:t>orzekanie o konstytucyjności celów lub działalności partii politycznych</a:t>
            </a:r>
          </a:p>
        </p:txBody>
      </p:sp>
      <p:sp>
        <p:nvSpPr>
          <p:cNvPr id="9" name="pole tekstowe 8"/>
          <p:cNvSpPr txBox="1"/>
          <p:nvPr/>
        </p:nvSpPr>
        <p:spPr>
          <a:xfrm>
            <a:off x="611561" y="2708920"/>
            <a:ext cx="8136903" cy="1477328"/>
          </a:xfrm>
          <a:prstGeom prst="rect">
            <a:avLst/>
          </a:prstGeom>
          <a:noFill/>
        </p:spPr>
        <p:txBody>
          <a:bodyPr wrap="square" rtlCol="0">
            <a:spAutoFit/>
          </a:bodyPr>
          <a:lstStyle/>
          <a:p>
            <a:pPr algn="just"/>
            <a:r>
              <a:rPr lang="pl-PL" b="1" dirty="0"/>
              <a:t>Art. 11 Konstytucji</a:t>
            </a:r>
          </a:p>
          <a:p>
            <a:pPr algn="just"/>
            <a:r>
              <a:rPr lang="pl-PL" dirty="0"/>
              <a:t>1. Rzeczpospolita Polska zapewnia wolność tworzenia i działania partii politycznych. Partie polityczne zrzeszają na zasadach dobrowolności i równości obywateli polskich w celu wpływania metodami demokratycznymi na kształtowanie polityki państwa.</a:t>
            </a:r>
          </a:p>
          <a:p>
            <a:pPr algn="just"/>
            <a:r>
              <a:rPr lang="pl-PL" dirty="0"/>
              <a:t>2. Finansowanie partii politycznych jest jawne.</a:t>
            </a:r>
          </a:p>
        </p:txBody>
      </p:sp>
      <p:sp>
        <p:nvSpPr>
          <p:cNvPr id="10" name="pole tekstowe 9"/>
          <p:cNvSpPr txBox="1"/>
          <p:nvPr/>
        </p:nvSpPr>
        <p:spPr>
          <a:xfrm>
            <a:off x="611561" y="4293096"/>
            <a:ext cx="8136903" cy="1754326"/>
          </a:xfrm>
          <a:prstGeom prst="rect">
            <a:avLst/>
          </a:prstGeom>
          <a:noFill/>
        </p:spPr>
        <p:txBody>
          <a:bodyPr wrap="square" rtlCol="0">
            <a:spAutoFit/>
          </a:bodyPr>
          <a:lstStyle/>
          <a:p>
            <a:pPr algn="just"/>
            <a:r>
              <a:rPr lang="pl-PL" b="1" dirty="0"/>
              <a:t>Art. 13 Konstytucji</a:t>
            </a:r>
          </a:p>
          <a:p>
            <a:pPr algn="just"/>
            <a:r>
              <a:rPr lang="pl-PL" dirty="0"/>
              <a:t>Zakazane jest istnienie partii politycznych i innych organizacji odwołujących się </a:t>
            </a:r>
            <a:br>
              <a:rPr lang="pl-PL" dirty="0"/>
            </a:br>
            <a:r>
              <a:rPr lang="pl-PL" dirty="0"/>
              <a:t>w swoich programach do totalitarnych metod i praktyk działania nazizmu, faszyzmu </a:t>
            </a:r>
            <a:br>
              <a:rPr lang="pl-PL" dirty="0"/>
            </a:br>
            <a:r>
              <a:rPr lang="pl-PL" dirty="0"/>
              <a:t>i komunizmu, a także tych, których program lub działalność zakłada lub dopuszcza nienawiść rasową i narodowościową, stosowanie przemocy w celu zdobycia władzy lub wpływu na politykę państwa albo przewiduje utajnienie struktur lub członkostwa</a:t>
            </a:r>
          </a:p>
        </p:txBody>
      </p:sp>
    </p:spTree>
    <p:extLst>
      <p:ext uri="{BB962C8B-B14F-4D97-AF65-F5344CB8AC3E}">
        <p14:creationId xmlns:p14="http://schemas.microsoft.com/office/powerpoint/2010/main" val="758934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060848"/>
            <a:ext cx="8136904" cy="369332"/>
          </a:xfrm>
          <a:prstGeom prst="rect">
            <a:avLst/>
          </a:prstGeom>
          <a:noFill/>
        </p:spPr>
        <p:txBody>
          <a:bodyPr wrap="square" rtlCol="0">
            <a:spAutoFit/>
          </a:bodyPr>
          <a:lstStyle/>
          <a:p>
            <a:pPr marL="342900" indent="-342900" algn="just">
              <a:buFont typeface="+mj-lt"/>
              <a:buAutoNum type="alphaLcParenR" startAt="4"/>
            </a:pPr>
            <a:r>
              <a:rPr lang="pl-PL" dirty="0"/>
              <a:t>orzekanie o konstytucyjności celów lub działalności partii politycznych</a:t>
            </a:r>
          </a:p>
        </p:txBody>
      </p:sp>
      <p:sp>
        <p:nvSpPr>
          <p:cNvPr id="9" name="pole tekstowe 8"/>
          <p:cNvSpPr txBox="1"/>
          <p:nvPr/>
        </p:nvSpPr>
        <p:spPr>
          <a:xfrm>
            <a:off x="611561" y="2708920"/>
            <a:ext cx="8136903" cy="3416320"/>
          </a:xfrm>
          <a:prstGeom prst="rect">
            <a:avLst/>
          </a:prstGeom>
          <a:noFill/>
        </p:spPr>
        <p:txBody>
          <a:bodyPr wrap="square" rtlCol="0">
            <a:spAutoFit/>
          </a:bodyPr>
          <a:lstStyle/>
          <a:p>
            <a:pPr algn="just">
              <a:lnSpc>
                <a:spcPct val="150000"/>
              </a:lnSpc>
            </a:pPr>
            <a:r>
              <a:rPr lang="pl-PL" dirty="0"/>
              <a:t>Badanie konstytucyjności celów partii politycznych</a:t>
            </a:r>
          </a:p>
          <a:p>
            <a:pPr algn="just">
              <a:lnSpc>
                <a:spcPct val="150000"/>
              </a:lnSpc>
              <a:buFontTx/>
              <a:buChar char="-"/>
            </a:pPr>
            <a:r>
              <a:rPr lang="pl-PL" dirty="0"/>
              <a:t> na etapie powstawania partii </a:t>
            </a:r>
          </a:p>
          <a:p>
            <a:pPr lvl="1" algn="just">
              <a:lnSpc>
                <a:spcPct val="150000"/>
              </a:lnSpc>
            </a:pPr>
            <a:r>
              <a:rPr lang="pl-PL" dirty="0"/>
              <a:t>podmiot inicjujący – Sąd Okręgowy w Warszawie</a:t>
            </a:r>
          </a:p>
          <a:p>
            <a:pPr lvl="1" algn="just">
              <a:lnSpc>
                <a:spcPct val="150000"/>
              </a:lnSpc>
            </a:pPr>
            <a:r>
              <a:rPr lang="pl-PL" dirty="0"/>
              <a:t>procedura – pytanie prawne do TK</a:t>
            </a:r>
          </a:p>
          <a:p>
            <a:pPr algn="just">
              <a:lnSpc>
                <a:spcPct val="150000"/>
              </a:lnSpc>
              <a:buFontTx/>
              <a:buChar char="-"/>
            </a:pPr>
            <a:r>
              <a:rPr lang="pl-PL" dirty="0"/>
              <a:t>na etapie działalności już istniejącej partii</a:t>
            </a:r>
          </a:p>
          <a:p>
            <a:pPr lvl="1" algn="just">
              <a:lnSpc>
                <a:spcPct val="150000"/>
              </a:lnSpc>
            </a:pPr>
            <a:r>
              <a:rPr lang="pl-PL" dirty="0"/>
              <a:t>podmiot inicjujący – podmioty wymienione w art. 191 ust. 1</a:t>
            </a:r>
          </a:p>
          <a:p>
            <a:pPr lvl="1" algn="just"/>
            <a:r>
              <a:rPr lang="pl-PL" dirty="0"/>
              <a:t>procedura - przewidziana dla rozpoznawania wniosków w sprawie zgodności aktów normatywnych z Konstytucją, ratyfikowanymi umowami międzynarodowymi lub ustawami.  </a:t>
            </a:r>
          </a:p>
        </p:txBody>
      </p:sp>
    </p:spTree>
    <p:extLst>
      <p:ext uri="{BB962C8B-B14F-4D97-AF65-F5344CB8AC3E}">
        <p14:creationId xmlns:p14="http://schemas.microsoft.com/office/powerpoint/2010/main" val="40695051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Funkcje TK</a:t>
            </a:r>
          </a:p>
        </p:txBody>
      </p:sp>
      <p:sp>
        <p:nvSpPr>
          <p:cNvPr id="7" name="pole tekstowe 6"/>
          <p:cNvSpPr txBox="1"/>
          <p:nvPr/>
        </p:nvSpPr>
        <p:spPr>
          <a:xfrm>
            <a:off x="467544" y="2060848"/>
            <a:ext cx="8136904" cy="646331"/>
          </a:xfrm>
          <a:prstGeom prst="rect">
            <a:avLst/>
          </a:prstGeom>
          <a:noFill/>
        </p:spPr>
        <p:txBody>
          <a:bodyPr wrap="square" rtlCol="0">
            <a:spAutoFit/>
          </a:bodyPr>
          <a:lstStyle/>
          <a:p>
            <a:pPr marL="342900" lvl="0" indent="-342900">
              <a:buFont typeface="+mj-lt"/>
              <a:buAutoNum type="alphaLcParenR" startAt="5"/>
            </a:pPr>
            <a:r>
              <a:rPr lang="pl-PL" dirty="0"/>
              <a:t>rozstrzyganie o zaistnieniu tymczasowej przeszkody w sprawowaniu urzędu przez Prezydenta </a:t>
            </a:r>
          </a:p>
        </p:txBody>
      </p:sp>
      <p:sp>
        <p:nvSpPr>
          <p:cNvPr id="8" name="pole tekstowe 7"/>
          <p:cNvSpPr txBox="1"/>
          <p:nvPr/>
        </p:nvSpPr>
        <p:spPr>
          <a:xfrm>
            <a:off x="539552" y="2924944"/>
            <a:ext cx="7992888" cy="2031325"/>
          </a:xfrm>
          <a:prstGeom prst="rect">
            <a:avLst/>
          </a:prstGeom>
          <a:noFill/>
        </p:spPr>
        <p:txBody>
          <a:bodyPr wrap="square" rtlCol="0">
            <a:spAutoFit/>
          </a:bodyPr>
          <a:lstStyle/>
          <a:p>
            <a:pPr algn="just"/>
            <a:r>
              <a:rPr lang="pl-PL" b="1" dirty="0"/>
              <a:t>Art. 131.</a:t>
            </a:r>
          </a:p>
          <a:p>
            <a:pPr algn="just"/>
            <a:r>
              <a:rPr lang="pl-PL" dirty="0"/>
              <a:t>1. Jeżeli Prezydent Rzeczypospolitej nie może przejściowo sprawować urzędu, zawiadamia o tym Marszałka Sejmu, który tymczasowo przejmuje obowiązki Prezydenta Rzeczypospolitej. Gdy Prezydent Rzeczypospolitej nie jest w stanie zawiadomić Marszałka Sejmu o niemożności sprawowania urzędu, wówczas o stwierdzeniu przeszkody w sprawowaniu urzędu przez Prezydenta Rzeczypospolitej rozstrzyga Trybunał Konstytucyjny na wniosek Marszałka Sejmu.(…) </a:t>
            </a:r>
          </a:p>
        </p:txBody>
      </p:sp>
    </p:spTree>
    <p:extLst>
      <p:ext uri="{BB962C8B-B14F-4D97-AF65-F5344CB8AC3E}">
        <p14:creationId xmlns:p14="http://schemas.microsoft.com/office/powerpoint/2010/main" val="7302257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WŁADZA SĄDOWNICZA</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758295"/>
            <a:ext cx="8208912" cy="400110"/>
          </a:xfrm>
          <a:prstGeom prst="rect">
            <a:avLst/>
          </a:prstGeom>
          <a:noFill/>
        </p:spPr>
        <p:txBody>
          <a:bodyPr wrap="square" rtlCol="0">
            <a:spAutoFit/>
          </a:bodyPr>
          <a:lstStyle/>
          <a:p>
            <a:r>
              <a:rPr lang="pl-PL" sz="2000" b="1" dirty="0"/>
              <a:t>Pojęcie sądu</a:t>
            </a:r>
            <a:endParaRPr lang="pl-PL" sz="2000" dirty="0"/>
          </a:p>
        </p:txBody>
      </p:sp>
      <p:sp>
        <p:nvSpPr>
          <p:cNvPr id="5" name="pole tekstowe 4"/>
          <p:cNvSpPr txBox="1"/>
          <p:nvPr/>
        </p:nvSpPr>
        <p:spPr>
          <a:xfrm>
            <a:off x="539552" y="2420889"/>
            <a:ext cx="8208912" cy="1323439"/>
          </a:xfrm>
          <a:prstGeom prst="rect">
            <a:avLst/>
          </a:prstGeom>
          <a:noFill/>
        </p:spPr>
        <p:txBody>
          <a:bodyPr wrap="square" rtlCol="0">
            <a:spAutoFit/>
          </a:bodyPr>
          <a:lstStyle/>
          <a:p>
            <a:pPr algn="just"/>
            <a:r>
              <a:rPr lang="pl-PL" sz="2000" b="1" dirty="0"/>
              <a:t>Art. 45.</a:t>
            </a:r>
          </a:p>
          <a:p>
            <a:pPr algn="just"/>
            <a:r>
              <a:rPr lang="pl-PL" sz="2000" dirty="0"/>
              <a:t>„1. Każdy ma prawo do sprawiedliwego i jawnego rozpatrzenia sprawy bez nieuzasadnionej zwłoki przez właściwy, niezależny, bezstronny i niezawisły sąd.”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TRYBUNAŁ KONSTYTUCYJNY</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556792"/>
            <a:ext cx="8568952" cy="423193"/>
          </a:xfrm>
          <a:prstGeom prst="rect">
            <a:avLst/>
          </a:prstGeom>
          <a:noFill/>
        </p:spPr>
        <p:txBody>
          <a:bodyPr wrap="square" rtlCol="0">
            <a:spAutoFit/>
          </a:bodyPr>
          <a:lstStyle/>
          <a:p>
            <a:pPr algn="just">
              <a:lnSpc>
                <a:spcPct val="114000"/>
              </a:lnSpc>
            </a:pPr>
            <a:r>
              <a:rPr lang="pl-PL" sz="2000" b="1" dirty="0"/>
              <a:t>Typy sygnatur</a:t>
            </a:r>
          </a:p>
        </p:txBody>
      </p:sp>
      <p:sp>
        <p:nvSpPr>
          <p:cNvPr id="7" name="pole tekstowe 6"/>
          <p:cNvSpPr txBox="1"/>
          <p:nvPr/>
        </p:nvSpPr>
        <p:spPr>
          <a:xfrm>
            <a:off x="467544" y="2132856"/>
            <a:ext cx="8136904" cy="4278094"/>
          </a:xfrm>
          <a:prstGeom prst="rect">
            <a:avLst/>
          </a:prstGeom>
          <a:noFill/>
        </p:spPr>
        <p:txBody>
          <a:bodyPr wrap="square" rtlCol="0">
            <a:spAutoFit/>
          </a:bodyPr>
          <a:lstStyle/>
          <a:p>
            <a:pPr algn="just"/>
            <a:r>
              <a:rPr lang="pl-PL" sz="1600" b="1" dirty="0"/>
              <a:t>K</a:t>
            </a:r>
            <a:r>
              <a:rPr lang="pl-PL" sz="1600" dirty="0"/>
              <a:t> - wnioski o stwierdzenie zgodności ustaw lub ratyfikowanych umów międzynarodowych z Konstytucją oraz zgodności ustaw z umowami międzynarodowymi, których ratyfikacja wymagała uprzedniej zgody wyrażonej w ustawie;</a:t>
            </a:r>
          </a:p>
          <a:p>
            <a:pPr algn="just"/>
            <a:r>
              <a:rPr lang="pl-PL" sz="1600" b="1" dirty="0" err="1"/>
              <a:t>Kp</a:t>
            </a:r>
            <a:r>
              <a:rPr lang="pl-PL" sz="1600" dirty="0"/>
              <a:t> - wnioski Prezydenta RP o stwierdzenie zgodności z Konstytucją ustaw przed ich podpisaniem albo umów międzynarodowych przed ich ratyfikacją;</a:t>
            </a:r>
          </a:p>
          <a:p>
            <a:pPr algn="just"/>
            <a:r>
              <a:rPr lang="pl-PL" sz="1600" b="1" dirty="0"/>
              <a:t>P</a:t>
            </a:r>
            <a:r>
              <a:rPr lang="pl-PL" sz="1600" dirty="0"/>
              <a:t> - pytania prawne w sprawie zgodności aktu normatywnego z Konstytucją, ratyfikowanymi umowami międzynarodowymi lub ustawą;</a:t>
            </a:r>
          </a:p>
          <a:p>
            <a:pPr algn="just"/>
            <a:r>
              <a:rPr lang="pl-PL" sz="1600" b="1" dirty="0" err="1"/>
              <a:t>Kpt</a:t>
            </a:r>
            <a:r>
              <a:rPr lang="pl-PL" sz="1600" dirty="0"/>
              <a:t> - wnioski dotyczące rozstrzygania sporów kompetencyjnych, pomiędzy centralnymi konstytucyjnymi organami państwa;</a:t>
            </a:r>
          </a:p>
          <a:p>
            <a:pPr algn="just"/>
            <a:r>
              <a:rPr lang="pl-PL" sz="1600" b="1" dirty="0" err="1"/>
              <a:t>Pp</a:t>
            </a:r>
            <a:r>
              <a:rPr lang="pl-PL" sz="1600" dirty="0"/>
              <a:t> - wnioski dotyczące stwierdzenia zgodności z Konstytucją celów lub działalności partii politycznych;</a:t>
            </a:r>
          </a:p>
          <a:p>
            <a:pPr algn="just"/>
            <a:r>
              <a:rPr lang="pl-PL" sz="1600" b="1" dirty="0"/>
              <a:t>U</a:t>
            </a:r>
            <a:r>
              <a:rPr lang="pl-PL" sz="1600" dirty="0"/>
              <a:t> - wnioski o stwierdzenie zgodności przepisów prawa, wydawanych przez centralne organy państwowe z Konstytucją, ratyfikowanymi umowami międzynarodowymi lub ustawami;</a:t>
            </a:r>
          </a:p>
          <a:p>
            <a:pPr algn="just"/>
            <a:r>
              <a:rPr lang="pl-PL" sz="1600" b="1" dirty="0"/>
              <a:t>SK </a:t>
            </a:r>
            <a:r>
              <a:rPr lang="pl-PL" sz="1600" dirty="0"/>
              <a:t>- skargi konstytucyjne;</a:t>
            </a:r>
          </a:p>
          <a:p>
            <a:pPr algn="just"/>
            <a:r>
              <a:rPr lang="pl-PL" sz="1600" b="1" dirty="0"/>
              <a:t>M</a:t>
            </a:r>
            <a:r>
              <a:rPr lang="pl-PL" sz="1600" dirty="0"/>
              <a:t> - wnioski Marszałka Sejmu o stwierdzenie przeszkody w sprawowaniu urzędu przez Prezydenta RP oraz powierzeniu Marszałkowi Sejmu tymczasowego wykonywania obowiązków Prezydenta RP.</a:t>
            </a:r>
          </a:p>
        </p:txBody>
      </p:sp>
    </p:spTree>
    <p:extLst>
      <p:ext uri="{BB962C8B-B14F-4D97-AF65-F5344CB8AC3E}">
        <p14:creationId xmlns:p14="http://schemas.microsoft.com/office/powerpoint/2010/main" val="25688531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dirty="0"/>
              <a:t>Rodzaje sądów:</a:t>
            </a:r>
          </a:p>
        </p:txBody>
      </p:sp>
      <p:sp>
        <p:nvSpPr>
          <p:cNvPr id="5" name="pole tekstowe 4"/>
          <p:cNvSpPr txBox="1"/>
          <p:nvPr/>
        </p:nvSpPr>
        <p:spPr>
          <a:xfrm>
            <a:off x="655024" y="2210088"/>
            <a:ext cx="2720488" cy="1891287"/>
          </a:xfrm>
          <a:prstGeom prst="rect">
            <a:avLst/>
          </a:prstGeom>
          <a:noFill/>
        </p:spPr>
        <p:txBody>
          <a:bodyPr wrap="none" rtlCol="0">
            <a:spAutoFit/>
          </a:bodyPr>
          <a:lstStyle/>
          <a:p>
            <a:pPr marL="342900" indent="-342900">
              <a:lnSpc>
                <a:spcPct val="150000"/>
              </a:lnSpc>
              <a:buAutoNum type="alphaLcParenR"/>
            </a:pPr>
            <a:r>
              <a:rPr lang="pl-PL" sz="2000" dirty="0"/>
              <a:t>Sąd Najwyższy</a:t>
            </a:r>
          </a:p>
          <a:p>
            <a:pPr marL="342900" indent="-342900">
              <a:lnSpc>
                <a:spcPct val="150000"/>
              </a:lnSpc>
              <a:buAutoNum type="alphaLcParenR"/>
            </a:pPr>
            <a:r>
              <a:rPr lang="pl-PL" sz="2000" dirty="0"/>
              <a:t>sądy powszechne</a:t>
            </a:r>
          </a:p>
          <a:p>
            <a:pPr marL="342900" indent="-342900">
              <a:lnSpc>
                <a:spcPct val="150000"/>
              </a:lnSpc>
              <a:buAutoNum type="alphaLcParenR"/>
            </a:pPr>
            <a:r>
              <a:rPr lang="pl-PL" sz="2000" dirty="0"/>
              <a:t>sądy administracyjne</a:t>
            </a:r>
          </a:p>
          <a:p>
            <a:pPr marL="342900" indent="-342900">
              <a:lnSpc>
                <a:spcPct val="150000"/>
              </a:lnSpc>
              <a:buAutoNum type="alphaLcParenR"/>
            </a:pPr>
            <a:r>
              <a:rPr lang="pl-PL" sz="2000" dirty="0"/>
              <a:t>sądy wojskowe</a:t>
            </a:r>
          </a:p>
        </p:txBody>
      </p:sp>
      <p:sp>
        <p:nvSpPr>
          <p:cNvPr id="6" name="pole tekstowe 5"/>
          <p:cNvSpPr txBox="1"/>
          <p:nvPr/>
        </p:nvSpPr>
        <p:spPr>
          <a:xfrm>
            <a:off x="467544" y="4645585"/>
            <a:ext cx="8438849" cy="1015663"/>
          </a:xfrm>
          <a:prstGeom prst="rect">
            <a:avLst/>
          </a:prstGeom>
          <a:noFill/>
        </p:spPr>
        <p:txBody>
          <a:bodyPr wrap="none" rtlCol="0">
            <a:spAutoFit/>
          </a:bodyPr>
          <a:lstStyle/>
          <a:p>
            <a:r>
              <a:rPr lang="pl-PL" sz="2000" dirty="0"/>
              <a:t>Art. 175</a:t>
            </a:r>
          </a:p>
          <a:p>
            <a:r>
              <a:rPr lang="pl-PL" sz="2000" dirty="0"/>
              <a:t>„2. Sąd wyjątkowy lub tryb doraźny może być ustanowiony tylko na czas wojny.”</a:t>
            </a:r>
          </a:p>
          <a:p>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grpId="0" nodeType="clickEffect">
                                  <p:stCondLst>
                                    <p:cond delay="0"/>
                                  </p:stCondLst>
                                  <p:childTnLst>
                                    <p:set>
                                      <p:cBhvr>
                                        <p:cTn id="10"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620688"/>
            <a:ext cx="7560840" cy="461665"/>
          </a:xfrm>
          <a:prstGeom prst="rect">
            <a:avLst/>
          </a:prstGeom>
          <a:noFill/>
        </p:spPr>
        <p:txBody>
          <a:bodyPr wrap="square" rtlCol="0">
            <a:spAutoFit/>
          </a:bodyPr>
          <a:lstStyle/>
          <a:p>
            <a:r>
              <a:rPr lang="pl-PL" sz="2400" dirty="0">
                <a:solidFill>
                  <a:schemeClr val="tx2">
                    <a:lumMod val="50000"/>
                  </a:schemeClr>
                </a:solidFill>
              </a:rPr>
              <a:t>STRUKTURA SĄDÓW</a:t>
            </a:r>
          </a:p>
        </p:txBody>
      </p:sp>
      <p:cxnSp>
        <p:nvCxnSpPr>
          <p:cNvPr id="3" name="Łącznik prosty 2"/>
          <p:cNvCxnSpPr/>
          <p:nvPr/>
        </p:nvCxnSpPr>
        <p:spPr>
          <a:xfrm>
            <a:off x="431540" y="1340768"/>
            <a:ext cx="828092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67544" y="1556792"/>
            <a:ext cx="8208912" cy="506292"/>
          </a:xfrm>
          <a:prstGeom prst="rect">
            <a:avLst/>
          </a:prstGeom>
          <a:noFill/>
        </p:spPr>
        <p:txBody>
          <a:bodyPr wrap="square" rtlCol="0">
            <a:spAutoFit/>
          </a:bodyPr>
          <a:lstStyle/>
          <a:p>
            <a:pPr algn="just">
              <a:lnSpc>
                <a:spcPct val="150000"/>
              </a:lnSpc>
            </a:pPr>
            <a:r>
              <a:rPr lang="pl-PL" sz="2000" b="1" dirty="0"/>
              <a:t>Sądownictwo powszechne</a:t>
            </a:r>
          </a:p>
        </p:txBody>
      </p:sp>
      <p:sp>
        <p:nvSpPr>
          <p:cNvPr id="5" name="pole tekstowe 4"/>
          <p:cNvSpPr txBox="1"/>
          <p:nvPr/>
        </p:nvSpPr>
        <p:spPr>
          <a:xfrm>
            <a:off x="467544" y="2210088"/>
            <a:ext cx="8208913" cy="1015663"/>
          </a:xfrm>
          <a:prstGeom prst="rect">
            <a:avLst/>
          </a:prstGeom>
          <a:noFill/>
        </p:spPr>
        <p:txBody>
          <a:bodyPr wrap="square" rtlCol="0">
            <a:spAutoFit/>
          </a:bodyPr>
          <a:lstStyle/>
          <a:p>
            <a:pPr algn="just"/>
            <a:r>
              <a:rPr lang="pl-PL" sz="2000" dirty="0"/>
              <a:t>Art. 177</a:t>
            </a:r>
          </a:p>
          <a:p>
            <a:pPr algn="just"/>
            <a:r>
              <a:rPr lang="pl-PL" sz="2000" dirty="0"/>
              <a:t>„Sądy powszechne sprawują wymiar sprawiedliwości we wszystkich sprawach z wyjątkiem spraw ustawowo zastrzeżonych dla właściwości innych sądów.”</a:t>
            </a:r>
          </a:p>
        </p:txBody>
      </p:sp>
      <p:cxnSp>
        <p:nvCxnSpPr>
          <p:cNvPr id="8" name="Łącznik prosty ze strzałką 7"/>
          <p:cNvCxnSpPr/>
          <p:nvPr/>
        </p:nvCxnSpPr>
        <p:spPr>
          <a:xfrm>
            <a:off x="827584" y="3284984"/>
            <a:ext cx="0" cy="936104"/>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467544" y="4365104"/>
            <a:ext cx="5289205" cy="400110"/>
          </a:xfrm>
          <a:prstGeom prst="rect">
            <a:avLst/>
          </a:prstGeom>
          <a:noFill/>
        </p:spPr>
        <p:txBody>
          <a:bodyPr wrap="none" rtlCol="0">
            <a:spAutoFit/>
          </a:bodyPr>
          <a:lstStyle/>
          <a:p>
            <a:r>
              <a:rPr lang="pl-PL" sz="2000" dirty="0"/>
              <a:t>Domniemanie kompetencji sądów powszechnych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repeatCount="indefinite" fill="hold" grpId="0" nodeType="clickEffect">
                                  <p:stCondLst>
                                    <p:cond delay="0"/>
                                  </p:stCondLst>
                                  <p:childTnLst>
                                    <p:set>
                                      <p:cBhvr>
                                        <p:cTn id="6" dur="1000">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repeatCount="indefinite" fill="hold" nodeType="clickEffect">
                                  <p:stCondLst>
                                    <p:cond delay="0"/>
                                  </p:stCondLst>
                                  <p:childTnLst>
                                    <p:set>
                                      <p:cBhvr>
                                        <p:cTn id="10" dur="1000">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1" presetClass="entr" presetSubtype="0" repeatCount="indefinite" fill="hold" grpId="0" nodeType="clickEffect">
                                  <p:stCondLst>
                                    <p:cond delay="0"/>
                                  </p:stCondLst>
                                  <p:childTnLst>
                                    <p:set>
                                      <p:cBhvr>
                                        <p:cTn id="14" dur="1000">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3091</TotalTime>
  <Words>5114</Words>
  <Application>Microsoft Office PowerPoint</Application>
  <PresentationFormat>Pokaz na ekranie (4:3)</PresentationFormat>
  <Paragraphs>494</Paragraphs>
  <Slides>70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70</vt:i4>
      </vt:variant>
    </vt:vector>
  </HeadingPairs>
  <TitlesOfParts>
    <vt:vector size="73" baseType="lpstr">
      <vt:lpstr>Arial</vt:lpstr>
      <vt:lpstr>Calibri</vt:lpstr>
      <vt:lpstr>Motyw pakietu Office</vt:lpstr>
      <vt:lpstr>PRAWO KONSTYTUCYJNE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człowieka i systemy ich ochrony</dc:title>
  <dc:creator>Magda</dc:creator>
  <cp:lastModifiedBy>Monika Karazniewicz</cp:lastModifiedBy>
  <cp:revision>363</cp:revision>
  <dcterms:created xsi:type="dcterms:W3CDTF">2016-10-01T17:27:20Z</dcterms:created>
  <dcterms:modified xsi:type="dcterms:W3CDTF">2020-04-18T20:20:23Z</dcterms:modified>
</cp:coreProperties>
</file>