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3"/>
  </p:notesMasterIdLst>
  <p:sldIdLst>
    <p:sldId id="256" r:id="rId2"/>
    <p:sldId id="259" r:id="rId3"/>
    <p:sldId id="424" r:id="rId4"/>
    <p:sldId id="425" r:id="rId5"/>
    <p:sldId id="426" r:id="rId6"/>
    <p:sldId id="427" r:id="rId7"/>
    <p:sldId id="428" r:id="rId8"/>
    <p:sldId id="429" r:id="rId9"/>
    <p:sldId id="430" r:id="rId10"/>
    <p:sldId id="453" r:id="rId11"/>
    <p:sldId id="431" r:id="rId12"/>
    <p:sldId id="432" r:id="rId13"/>
    <p:sldId id="433" r:id="rId14"/>
    <p:sldId id="434" r:id="rId15"/>
    <p:sldId id="435" r:id="rId16"/>
    <p:sldId id="436" r:id="rId17"/>
    <p:sldId id="437" r:id="rId18"/>
    <p:sldId id="439" r:id="rId19"/>
    <p:sldId id="451" r:id="rId20"/>
    <p:sldId id="452" r:id="rId21"/>
    <p:sldId id="441" r:id="rId22"/>
    <p:sldId id="440" r:id="rId23"/>
    <p:sldId id="442" r:id="rId24"/>
    <p:sldId id="443" r:id="rId25"/>
    <p:sldId id="444" r:id="rId26"/>
    <p:sldId id="445" r:id="rId27"/>
    <p:sldId id="446" r:id="rId28"/>
    <p:sldId id="447" r:id="rId29"/>
    <p:sldId id="448" r:id="rId30"/>
    <p:sldId id="449" r:id="rId31"/>
    <p:sldId id="450" r:id="rId3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Styl pośredni 3 — Ak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72" y="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70AD96-5C15-45E0-AC14-D7DE3C8F95A9}" type="datetimeFigureOut">
              <a:rPr lang="pl-PL" smtClean="0"/>
              <a:pPr/>
              <a:t>09.04.2018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E40C66-1655-432B-82D1-638946FF900E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23CFC-F43B-4E73-8F1D-0E0149032249}" type="slidenum">
              <a:rPr lang="pl-PL" smtClean="0"/>
              <a:pPr/>
              <a:t>17</a:t>
            </a:fld>
            <a:endParaRPr lang="pl-P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23CFC-F43B-4E73-8F1D-0E0149032249}" type="slidenum">
              <a:rPr lang="pl-PL" smtClean="0"/>
              <a:pPr/>
              <a:t>26</a:t>
            </a:fld>
            <a:endParaRPr lang="pl-P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23CFC-F43B-4E73-8F1D-0E0149032249}" type="slidenum">
              <a:rPr lang="pl-PL" smtClean="0"/>
              <a:pPr/>
              <a:t>27</a:t>
            </a:fld>
            <a:endParaRPr lang="pl-P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23CFC-F43B-4E73-8F1D-0E0149032249}" type="slidenum">
              <a:rPr lang="pl-PL" smtClean="0"/>
              <a:pPr/>
              <a:t>28</a:t>
            </a:fld>
            <a:endParaRPr lang="pl-P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23CFC-F43B-4E73-8F1D-0E0149032249}" type="slidenum">
              <a:rPr lang="pl-PL" smtClean="0"/>
              <a:pPr/>
              <a:t>29</a:t>
            </a:fld>
            <a:endParaRPr lang="pl-P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23CFC-F43B-4E73-8F1D-0E0149032249}" type="slidenum">
              <a:rPr lang="pl-PL" smtClean="0"/>
              <a:pPr/>
              <a:t>30</a:t>
            </a:fld>
            <a:endParaRPr lang="pl-P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23CFC-F43B-4E73-8F1D-0E0149032249}" type="slidenum">
              <a:rPr lang="pl-PL" smtClean="0"/>
              <a:pPr/>
              <a:t>31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23CFC-F43B-4E73-8F1D-0E0149032249}" type="slidenum">
              <a:rPr lang="pl-PL" smtClean="0"/>
              <a:pPr/>
              <a:t>18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23CFC-F43B-4E73-8F1D-0E0149032249}" type="slidenum">
              <a:rPr lang="pl-PL" smtClean="0"/>
              <a:pPr/>
              <a:t>19</a:t>
            </a:fld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23CFC-F43B-4E73-8F1D-0E0149032249}" type="slidenum">
              <a:rPr lang="pl-PL" smtClean="0"/>
              <a:pPr/>
              <a:t>20</a:t>
            </a:fld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23CFC-F43B-4E73-8F1D-0E0149032249}" type="slidenum">
              <a:rPr lang="pl-PL" smtClean="0"/>
              <a:pPr/>
              <a:t>21</a:t>
            </a:fld>
            <a:endParaRPr 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23CFC-F43B-4E73-8F1D-0E0149032249}" type="slidenum">
              <a:rPr lang="pl-PL" smtClean="0"/>
              <a:pPr/>
              <a:t>22</a:t>
            </a:fld>
            <a:endParaRPr 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23CFC-F43B-4E73-8F1D-0E0149032249}" type="slidenum">
              <a:rPr lang="pl-PL" smtClean="0"/>
              <a:pPr/>
              <a:t>23</a:t>
            </a:fld>
            <a:endParaRPr lang="pl-P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23CFC-F43B-4E73-8F1D-0E0149032249}" type="slidenum">
              <a:rPr lang="pl-PL" smtClean="0"/>
              <a:pPr/>
              <a:t>24</a:t>
            </a:fld>
            <a:endParaRPr lang="pl-P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23CFC-F43B-4E73-8F1D-0E0149032249}" type="slidenum">
              <a:rPr lang="pl-PL" smtClean="0"/>
              <a:pPr/>
              <a:t>25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58BC-214E-4D13-8109-84DD4E42E8D9}" type="datetimeFigureOut">
              <a:rPr lang="pl-PL" smtClean="0"/>
              <a:pPr/>
              <a:t>09.04.2018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A03BD-2C67-4416-9ADC-E1448B23DA8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58BC-214E-4D13-8109-84DD4E42E8D9}" type="datetimeFigureOut">
              <a:rPr lang="pl-PL" smtClean="0"/>
              <a:pPr/>
              <a:t>09.04.2018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A03BD-2C67-4416-9ADC-E1448B23DA8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58BC-214E-4D13-8109-84DD4E42E8D9}" type="datetimeFigureOut">
              <a:rPr lang="pl-PL" smtClean="0"/>
              <a:pPr/>
              <a:t>09.04.2018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A03BD-2C67-4416-9ADC-E1448B23DA8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58BC-214E-4D13-8109-84DD4E42E8D9}" type="datetimeFigureOut">
              <a:rPr lang="pl-PL" smtClean="0"/>
              <a:pPr/>
              <a:t>09.04.2018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A03BD-2C67-4416-9ADC-E1448B23DA8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58BC-214E-4D13-8109-84DD4E42E8D9}" type="datetimeFigureOut">
              <a:rPr lang="pl-PL" smtClean="0"/>
              <a:pPr/>
              <a:t>09.04.2018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A03BD-2C67-4416-9ADC-E1448B23DA8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58BC-214E-4D13-8109-84DD4E42E8D9}" type="datetimeFigureOut">
              <a:rPr lang="pl-PL" smtClean="0"/>
              <a:pPr/>
              <a:t>09.04.2018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A03BD-2C67-4416-9ADC-E1448B23DA8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58BC-214E-4D13-8109-84DD4E42E8D9}" type="datetimeFigureOut">
              <a:rPr lang="pl-PL" smtClean="0"/>
              <a:pPr/>
              <a:t>09.04.2018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A03BD-2C67-4416-9ADC-E1448B23DA8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58BC-214E-4D13-8109-84DD4E42E8D9}" type="datetimeFigureOut">
              <a:rPr lang="pl-PL" smtClean="0"/>
              <a:pPr/>
              <a:t>09.04.2018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A03BD-2C67-4416-9ADC-E1448B23DA8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58BC-214E-4D13-8109-84DD4E42E8D9}" type="datetimeFigureOut">
              <a:rPr lang="pl-PL" smtClean="0"/>
              <a:pPr/>
              <a:t>09.04.2018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A03BD-2C67-4416-9ADC-E1448B23DA8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58BC-214E-4D13-8109-84DD4E42E8D9}" type="datetimeFigureOut">
              <a:rPr lang="pl-PL" smtClean="0"/>
              <a:pPr/>
              <a:t>09.04.2018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A03BD-2C67-4416-9ADC-E1448B23DA8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58BC-214E-4D13-8109-84DD4E42E8D9}" type="datetimeFigureOut">
              <a:rPr lang="pl-PL" smtClean="0"/>
              <a:pPr/>
              <a:t>09.04.2018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A03BD-2C67-4416-9ADC-E1448B23DA8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F58BC-214E-4D13-8109-84DD4E42E8D9}" type="datetimeFigureOut">
              <a:rPr lang="pl-PL" smtClean="0"/>
              <a:pPr/>
              <a:t>09.04.2018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A03BD-2C67-4416-9ADC-E1448B23DA82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dirty="0">
                <a:solidFill>
                  <a:schemeClr val="tx2">
                    <a:lumMod val="50000"/>
                  </a:schemeClr>
                </a:solidFill>
              </a:rPr>
              <a:t>PRAWO KONSTYTUCYJNE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>
                <a:solidFill>
                  <a:schemeClr val="tx2">
                    <a:lumMod val="75000"/>
                  </a:schemeClr>
                </a:solidFill>
              </a:rPr>
              <a:t>Ćwiczenia 7</a:t>
            </a:r>
          </a:p>
        </p:txBody>
      </p:sp>
      <p:cxnSp>
        <p:nvCxnSpPr>
          <p:cNvPr id="5" name="Łącznik prosty 4"/>
          <p:cNvCxnSpPr/>
          <p:nvPr/>
        </p:nvCxnSpPr>
        <p:spPr>
          <a:xfrm>
            <a:off x="431540" y="3717032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KONSTYTUCYJNY KATALOG PRAW I WOLNOŚCI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683568" y="1772816"/>
            <a:ext cx="6126036" cy="18528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200000"/>
              </a:lnSpc>
              <a:buAutoNum type="alphaLcParenR"/>
            </a:pPr>
            <a:r>
              <a:rPr lang="pl-PL" sz="2000" dirty="0"/>
              <a:t>Wolności i prawa osobiste</a:t>
            </a:r>
          </a:p>
          <a:p>
            <a:pPr marL="342900" indent="-342900">
              <a:lnSpc>
                <a:spcPct val="200000"/>
              </a:lnSpc>
              <a:buAutoNum type="alphaLcParenR"/>
            </a:pPr>
            <a:r>
              <a:rPr lang="pl-PL" sz="2000" dirty="0"/>
              <a:t>Wolności i prawa polityczne</a:t>
            </a:r>
          </a:p>
          <a:p>
            <a:pPr marL="342900" indent="-342900">
              <a:lnSpc>
                <a:spcPct val="200000"/>
              </a:lnSpc>
              <a:buAutoNum type="alphaLcParenR"/>
            </a:pPr>
            <a:r>
              <a:rPr lang="pl-PL" sz="2000" dirty="0"/>
              <a:t>Wolności i prawa społeczne, ekonomiczne i kulturalne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KONSTYTUCYJNY KATALOG PRAW I WOLNOŚCI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683568" y="1484784"/>
            <a:ext cx="3231334" cy="12372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200000"/>
              </a:lnSpc>
              <a:buAutoNum type="alphaLcParenR"/>
            </a:pPr>
            <a:r>
              <a:rPr lang="pl-PL" sz="2000" dirty="0"/>
              <a:t>Wolności i prawa osobiste</a:t>
            </a:r>
          </a:p>
          <a:p>
            <a:pPr marL="342900" indent="-342900">
              <a:lnSpc>
                <a:spcPct val="200000"/>
              </a:lnSpc>
            </a:pPr>
            <a:r>
              <a:rPr lang="pl-PL" sz="2000" dirty="0"/>
              <a:t>Art. 38 – Art. 56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539552" y="2924944"/>
          <a:ext cx="8352928" cy="348893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176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6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5253"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Przysługujące</a:t>
                      </a:r>
                      <a:r>
                        <a:rPr lang="pl-PL" sz="2000" baseline="0" dirty="0"/>
                        <a:t> każdemu</a:t>
                      </a:r>
                      <a:endParaRPr lang="pl-PL" sz="2000" dirty="0"/>
                    </a:p>
                  </a:txBody>
                  <a:tcPr marL="117186" marR="117186" marT="58593" marB="585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Przysługujące obywatelom RP</a:t>
                      </a:r>
                    </a:p>
                  </a:txBody>
                  <a:tcPr marL="117186" marR="117186" marT="58593" marB="5859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5253">
                <a:tc>
                  <a:txBody>
                    <a:bodyPr/>
                    <a:lstStyle/>
                    <a:p>
                      <a:r>
                        <a:rPr lang="pl-PL" sz="2000" dirty="0"/>
                        <a:t>Prawo</a:t>
                      </a:r>
                      <a:r>
                        <a:rPr lang="pl-PL" sz="2000" baseline="0" dirty="0"/>
                        <a:t> do ochrony życia</a:t>
                      </a:r>
                      <a:endParaRPr lang="pl-PL" sz="2000" dirty="0"/>
                    </a:p>
                  </a:txBody>
                  <a:tcPr marL="117186" marR="117186" marT="58593" marB="58593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2000" dirty="0"/>
                        <a:t>Swoboda opuszczenia terytorium RP </a:t>
                      </a:r>
                      <a:br>
                        <a:rPr lang="pl-PL" sz="2000" dirty="0"/>
                      </a:br>
                      <a:r>
                        <a:rPr lang="pl-PL" sz="2000" dirty="0"/>
                        <a:t>i prawo powrotu do kraju</a:t>
                      </a:r>
                    </a:p>
                  </a:txBody>
                  <a:tcPr marL="117186" marR="117186" marT="58593" marB="5859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53">
                <a:tc>
                  <a:txBody>
                    <a:bodyPr/>
                    <a:lstStyle/>
                    <a:p>
                      <a:r>
                        <a:rPr lang="pl-PL" sz="2000" dirty="0"/>
                        <a:t>Prawo do nietykalności osobistej</a:t>
                      </a:r>
                    </a:p>
                  </a:txBody>
                  <a:tcPr marL="117186" marR="117186" marT="58593" marB="58593"/>
                </a:tc>
                <a:tc>
                  <a:txBody>
                    <a:bodyPr/>
                    <a:lstStyle/>
                    <a:p>
                      <a:r>
                        <a:rPr lang="pl-PL" sz="2000" dirty="0"/>
                        <a:t>Wolność od ekstradycji</a:t>
                      </a:r>
                    </a:p>
                  </a:txBody>
                  <a:tcPr marL="117186" marR="117186" marT="58593" marB="5859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5253">
                <a:tc>
                  <a:txBody>
                    <a:bodyPr/>
                    <a:lstStyle/>
                    <a:p>
                      <a:r>
                        <a:rPr lang="pl-PL" sz="2000" dirty="0"/>
                        <a:t>Prawo do obrony</a:t>
                      </a:r>
                    </a:p>
                  </a:txBody>
                  <a:tcPr marL="117186" marR="117186" marT="58593" marB="58593"/>
                </a:tc>
                <a:tc rowSpan="2">
                  <a:txBody>
                    <a:bodyPr/>
                    <a:lstStyle/>
                    <a:p>
                      <a:pPr algn="just"/>
                      <a:r>
                        <a:rPr lang="pl-PL" sz="2000" dirty="0"/>
                        <a:t>Wolność od zbierania,</a:t>
                      </a:r>
                      <a:r>
                        <a:rPr lang="pl-PL" sz="2000" baseline="0" dirty="0"/>
                        <a:t> gromadzenia </a:t>
                      </a:r>
                      <a:br>
                        <a:rPr lang="pl-PL" sz="2000" baseline="0" dirty="0"/>
                      </a:br>
                      <a:r>
                        <a:rPr lang="pl-PL" sz="2000" baseline="0" dirty="0"/>
                        <a:t>i udostępniania przez władze publiczne informacji o obywatelach innych niż niezbędne w </a:t>
                      </a:r>
                      <a:r>
                        <a:rPr lang="pl-PL" sz="2000" baseline="0" dirty="0" err="1"/>
                        <a:t>dpp</a:t>
                      </a:r>
                      <a:endParaRPr lang="pl-PL" sz="2000" dirty="0"/>
                    </a:p>
                  </a:txBody>
                  <a:tcPr marL="117186" marR="117186" marT="58593" marB="5859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53">
                <a:tc>
                  <a:txBody>
                    <a:bodyPr/>
                    <a:lstStyle/>
                    <a:p>
                      <a:pPr algn="just"/>
                      <a:r>
                        <a:rPr lang="pl-PL" sz="2000" dirty="0"/>
                        <a:t>Prawo do ochrony czci oraz dobrego imienia</a:t>
                      </a:r>
                    </a:p>
                  </a:txBody>
                  <a:tcPr marL="117186" marR="117186" marT="58593" marB="58593"/>
                </a:tc>
                <a:tc vMerge="1">
                  <a:txBody>
                    <a:bodyPr/>
                    <a:lstStyle/>
                    <a:p>
                      <a:endParaRPr lang="pl-PL" sz="2000" dirty="0"/>
                    </a:p>
                  </a:txBody>
                  <a:tcPr marL="117186" marR="117186" marT="58593" marB="5859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5253">
                <a:tc>
                  <a:txBody>
                    <a:bodyPr/>
                    <a:lstStyle/>
                    <a:p>
                      <a:r>
                        <a:rPr lang="pl-PL" sz="2000" dirty="0"/>
                        <a:t>Wolność sumienia i religii </a:t>
                      </a:r>
                    </a:p>
                  </a:txBody>
                  <a:tcPr marL="117186" marR="117186" marT="58593" marB="58593"/>
                </a:tc>
                <a:tc>
                  <a:txBody>
                    <a:bodyPr/>
                    <a:lstStyle/>
                    <a:p>
                      <a:endParaRPr lang="pl-PL" sz="2000" dirty="0"/>
                    </a:p>
                  </a:txBody>
                  <a:tcPr marL="117186" marR="117186" marT="58593" marB="5859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KONSTYTUCYJNY KATALOG PRAW I WOLNOŚCI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683568" y="1556792"/>
            <a:ext cx="432048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+mj-lt"/>
              <a:buAutoNum type="alphaLcParenR" startAt="2"/>
            </a:pPr>
            <a:r>
              <a:rPr lang="pl-PL" sz="2000" dirty="0"/>
              <a:t>Wolności i prawa polityczne</a:t>
            </a:r>
          </a:p>
          <a:p>
            <a:pPr marL="342900" indent="-342900">
              <a:lnSpc>
                <a:spcPct val="200000"/>
              </a:lnSpc>
            </a:pPr>
            <a:r>
              <a:rPr lang="pl-PL" sz="2000" dirty="0"/>
              <a:t>Art. 57 – Art. 63</a:t>
            </a:r>
          </a:p>
          <a:p>
            <a:pPr marL="342900" indent="-342900">
              <a:lnSpc>
                <a:spcPct val="200000"/>
              </a:lnSpc>
            </a:pPr>
            <a:endParaRPr lang="pl-PL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539552" y="2996952"/>
          <a:ext cx="8352928" cy="270887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176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6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5253"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Przysługujące</a:t>
                      </a:r>
                      <a:r>
                        <a:rPr lang="pl-PL" sz="2000" baseline="0" dirty="0"/>
                        <a:t> każdemu</a:t>
                      </a:r>
                      <a:endParaRPr lang="pl-PL" sz="2000" dirty="0"/>
                    </a:p>
                  </a:txBody>
                  <a:tcPr marL="117186" marR="117186" marT="58593" marB="585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Przysługujące obywatelom RP</a:t>
                      </a:r>
                    </a:p>
                  </a:txBody>
                  <a:tcPr marL="117186" marR="117186" marT="58593" marB="5859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5253">
                <a:tc>
                  <a:txBody>
                    <a:bodyPr/>
                    <a:lstStyle/>
                    <a:p>
                      <a:pPr algn="just"/>
                      <a:r>
                        <a:rPr lang="pl-PL" sz="2000" dirty="0"/>
                        <a:t>Wolność pokojowych zgromadzeń</a:t>
                      </a:r>
                    </a:p>
                  </a:txBody>
                  <a:tcPr marL="117186" marR="117186" marT="58593" marB="58593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2000" dirty="0"/>
                        <a:t>Prawo dostępu</a:t>
                      </a:r>
                      <a:r>
                        <a:rPr lang="pl-PL" sz="2000" baseline="0" dirty="0"/>
                        <a:t> do służby publicznej</a:t>
                      </a:r>
                      <a:endParaRPr lang="pl-PL" sz="2000" dirty="0"/>
                    </a:p>
                  </a:txBody>
                  <a:tcPr marL="117186" marR="117186" marT="58593" marB="5859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53">
                <a:tc>
                  <a:txBody>
                    <a:bodyPr/>
                    <a:lstStyle/>
                    <a:p>
                      <a:pPr algn="just"/>
                      <a:r>
                        <a:rPr lang="pl-PL" sz="2000" dirty="0"/>
                        <a:t>Wolność zrzeszania się</a:t>
                      </a:r>
                    </a:p>
                  </a:txBody>
                  <a:tcPr marL="117186" marR="117186" marT="58593" marB="58593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2000" dirty="0"/>
                        <a:t>Prawo</a:t>
                      </a:r>
                      <a:r>
                        <a:rPr lang="pl-PL" sz="2000" baseline="0" dirty="0"/>
                        <a:t> do uzyskiwania informacji </a:t>
                      </a:r>
                      <a:br>
                        <a:rPr lang="pl-PL" sz="2000" baseline="0" dirty="0"/>
                      </a:br>
                      <a:r>
                        <a:rPr lang="pl-PL" sz="2000" baseline="0" dirty="0"/>
                        <a:t>o działalności organów władzy publicznej </a:t>
                      </a:r>
                      <a:endParaRPr lang="pl-PL" sz="2000" dirty="0"/>
                    </a:p>
                  </a:txBody>
                  <a:tcPr marL="117186" marR="117186" marT="58593" marB="5859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5253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/>
                        <a:t>Prawo składania petycji, wniosków </a:t>
                      </a:r>
                      <a:br>
                        <a:rPr lang="pl-PL" sz="2000" dirty="0"/>
                      </a:br>
                      <a:r>
                        <a:rPr lang="pl-PL" sz="2000" dirty="0"/>
                        <a:t>i skarg</a:t>
                      </a:r>
                    </a:p>
                  </a:txBody>
                  <a:tcPr marL="117186" marR="117186" marT="58593" marB="58593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2000" dirty="0"/>
                        <a:t>Czynne i bierne prawo wyborcze</a:t>
                      </a:r>
                    </a:p>
                  </a:txBody>
                  <a:tcPr marL="117186" marR="117186" marT="58593" marB="5859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KONSTYTUCYJNY KATALOG PRAW I WOLNOŚCI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683568" y="1556792"/>
            <a:ext cx="6126036" cy="12372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200000"/>
              </a:lnSpc>
              <a:buFont typeface="+mj-lt"/>
              <a:buAutoNum type="alphaLcParenR" startAt="3"/>
            </a:pPr>
            <a:r>
              <a:rPr lang="pl-PL" sz="2000" dirty="0"/>
              <a:t>Wolności i prawa społeczne, ekonomiczne i kulturalne</a:t>
            </a:r>
          </a:p>
          <a:p>
            <a:pPr marL="342900" indent="-342900">
              <a:lnSpc>
                <a:spcPct val="200000"/>
              </a:lnSpc>
            </a:pPr>
            <a:r>
              <a:rPr lang="pl-PL" sz="2000" dirty="0"/>
              <a:t>Art. 64 – art. 76 </a:t>
            </a: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539552" y="2996952"/>
          <a:ext cx="8352928" cy="343566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176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6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5253"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Przysługujące</a:t>
                      </a:r>
                      <a:r>
                        <a:rPr lang="pl-PL" sz="2000" baseline="0" dirty="0"/>
                        <a:t> każdemu</a:t>
                      </a:r>
                      <a:endParaRPr lang="pl-PL" sz="2000" dirty="0"/>
                    </a:p>
                  </a:txBody>
                  <a:tcPr marL="117186" marR="117186" marT="58593" marB="585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Przysługujące obywatelom RP</a:t>
                      </a:r>
                    </a:p>
                  </a:txBody>
                  <a:tcPr marL="117186" marR="117186" marT="58593" marB="5859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5253">
                <a:tc>
                  <a:txBody>
                    <a:bodyPr/>
                    <a:lstStyle/>
                    <a:p>
                      <a:pPr algn="just"/>
                      <a:r>
                        <a:rPr lang="pl-PL" sz="2000" dirty="0"/>
                        <a:t>Prawo do własności</a:t>
                      </a:r>
                      <a:r>
                        <a:rPr lang="pl-PL" sz="2000" baseline="0" dirty="0"/>
                        <a:t> i </a:t>
                      </a:r>
                      <a:r>
                        <a:rPr lang="pl-PL" sz="2000" dirty="0"/>
                        <a:t>innych praw majątkowych </a:t>
                      </a:r>
                    </a:p>
                  </a:txBody>
                  <a:tcPr marL="117186" marR="117186" marT="58593" marB="58593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2000" dirty="0"/>
                        <a:t>Prawo do zabezpieczenia społecznego w razie niezdolności do pracy</a:t>
                      </a:r>
                    </a:p>
                  </a:txBody>
                  <a:tcPr marL="117186" marR="117186" marT="58593" marB="5859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53">
                <a:tc>
                  <a:txBody>
                    <a:bodyPr/>
                    <a:lstStyle/>
                    <a:p>
                      <a:pPr algn="just"/>
                      <a:r>
                        <a:rPr lang="pl-PL" sz="2000" dirty="0"/>
                        <a:t>Prawo do ochrony zdrowia</a:t>
                      </a:r>
                    </a:p>
                  </a:txBody>
                  <a:tcPr marL="117186" marR="117186" marT="58593" marB="58593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2000" dirty="0"/>
                        <a:t>Równy dostęp do świadczeń opieki zdrowotnej</a:t>
                      </a:r>
                      <a:r>
                        <a:rPr lang="pl-PL" sz="2000" baseline="0" dirty="0"/>
                        <a:t> finansowanej ze środków publicznych</a:t>
                      </a:r>
                      <a:endParaRPr lang="pl-PL" sz="2000" dirty="0"/>
                    </a:p>
                  </a:txBody>
                  <a:tcPr marL="117186" marR="117186" marT="58593" marB="5859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5253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/>
                        <a:t>Prawo do nauki</a:t>
                      </a:r>
                    </a:p>
                  </a:txBody>
                  <a:tcPr marL="117186" marR="117186" marT="58593" marB="58593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2000" dirty="0"/>
                        <a:t>Równy dostęp do kształcenia</a:t>
                      </a:r>
                    </a:p>
                  </a:txBody>
                  <a:tcPr marL="117186" marR="117186" marT="58593" marB="5859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253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/>
                        <a:t>Wolność twórczości artystycznej</a:t>
                      </a:r>
                      <a:r>
                        <a:rPr lang="pl-PL" sz="2000" baseline="0" dirty="0"/>
                        <a:t> i badań naukowych</a:t>
                      </a:r>
                      <a:endParaRPr lang="pl-PL" sz="2000" dirty="0"/>
                    </a:p>
                  </a:txBody>
                  <a:tcPr marL="117186" marR="117186" marT="58593" marB="58593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2000" dirty="0"/>
                        <a:t>Prawo do zakładania szkół wszystkich szczebli</a:t>
                      </a:r>
                    </a:p>
                  </a:txBody>
                  <a:tcPr marL="117186" marR="117186" marT="58593" marB="5859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KONSTYTUCYJNY KATALOG PRAW I WOLNOŚCI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le tekstowe 3"/>
          <p:cNvSpPr txBox="1"/>
          <p:nvPr/>
        </p:nvSpPr>
        <p:spPr>
          <a:xfrm>
            <a:off x="467544" y="1772816"/>
            <a:ext cx="7848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 algn="just"/>
            <a:r>
              <a:rPr lang="pl-PL" sz="2000" b="1" dirty="0"/>
              <a:t>Ograniczanie praw i wolności </a:t>
            </a:r>
          </a:p>
          <a:p>
            <a:pPr indent="-457200" algn="just"/>
            <a:endParaRPr lang="pl-PL" sz="20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467544" y="2420888"/>
            <a:ext cx="820891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b="1" dirty="0"/>
              <a:t>Art. 31</a:t>
            </a:r>
          </a:p>
          <a:p>
            <a:pPr algn="just"/>
            <a:r>
              <a:rPr lang="pl-PL" sz="2000" dirty="0"/>
              <a:t>3. Ograniczenia w zakresie korzystania z konstytucyjnych wolności i praw mogą być ustanawiane tylko w ustawie i tylko wtedy, gdy są konieczne </a:t>
            </a:r>
            <a:br>
              <a:rPr lang="pl-PL" sz="2000" dirty="0"/>
            </a:br>
            <a:r>
              <a:rPr lang="pl-PL" sz="2000" dirty="0"/>
              <a:t>w demokratycznym państwie dla jego bezpieczeństwa lub porządku publicznego, bądź dla ochrony środowiska, zdrowia i moralności publicznej, albo wolności i praw innych osób. Ograniczenia te nie mogą naruszać istoty wolności i praw.</a:t>
            </a:r>
          </a:p>
          <a:p>
            <a:pPr algn="just"/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OGRANICZANIE PRAW I WOLNOŚCI 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le tekstowe 3"/>
          <p:cNvSpPr txBox="1"/>
          <p:nvPr/>
        </p:nvSpPr>
        <p:spPr>
          <a:xfrm>
            <a:off x="539552" y="1772816"/>
            <a:ext cx="820891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 algn="just"/>
            <a:r>
              <a:rPr lang="pl-PL" sz="2000" dirty="0"/>
              <a:t>Ograniczenia nie mogą naruszać </a:t>
            </a:r>
            <a:r>
              <a:rPr lang="pl-PL" sz="2000" b="1" dirty="0"/>
              <a:t>istoty </a:t>
            </a:r>
            <a:r>
              <a:rPr lang="pl-PL" sz="2000" dirty="0"/>
              <a:t>praw i wolności.</a:t>
            </a:r>
          </a:p>
          <a:p>
            <a:pPr indent="-457200" algn="just"/>
            <a:endParaRPr lang="pl-PL" sz="2000" dirty="0"/>
          </a:p>
          <a:p>
            <a:pPr indent="-457200" algn="just"/>
            <a:r>
              <a:rPr lang="pl-PL" sz="2000" dirty="0"/>
              <a:t>Do naruszenia tego typu dochodzi, gdy regulacje prawne nie znoszące danego prawa lub wolności w praktyce uniemożliwiają korzystanie z niego. </a:t>
            </a:r>
          </a:p>
          <a:p>
            <a:pPr indent="-457200" algn="just"/>
            <a:endParaRPr lang="pl-PL" sz="2000" dirty="0"/>
          </a:p>
          <a:p>
            <a:pPr indent="-457200" algn="just"/>
            <a:endParaRPr lang="pl-PL" sz="2000" dirty="0"/>
          </a:p>
          <a:p>
            <a:pPr indent="-457200" algn="just"/>
            <a:endParaRPr lang="pl-PL" sz="2000" dirty="0"/>
          </a:p>
          <a:p>
            <a:pPr indent="-457200" algn="just"/>
            <a:r>
              <a:rPr lang="pl-PL" sz="2000" dirty="0"/>
              <a:t>Ograniczenia musza być zgodne z </a:t>
            </a:r>
            <a:r>
              <a:rPr lang="pl-PL" sz="2000" b="1" dirty="0"/>
              <a:t>zasadą proporcjonalności.</a:t>
            </a:r>
            <a:endParaRPr lang="pl-PL" sz="2000" dirty="0"/>
          </a:p>
          <a:p>
            <a:pPr indent="-457200" algn="just"/>
            <a:endParaRPr lang="pl-PL" sz="2000" dirty="0"/>
          </a:p>
          <a:p>
            <a:pPr indent="-457200" algn="just"/>
            <a:r>
              <a:rPr lang="pl-PL" sz="2000" dirty="0"/>
              <a:t>Zakaz nadmiernej ingerencji w prawa lub wolności jednostki. Ustawodawca powinien wybrać takie środki, które będą najmniej uciążliwe dla podmiotów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ŚRODKI OCHRONY KONSTYTUCYJNYCH PRAW I WOLNOŚCI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467544" y="1772816"/>
            <a:ext cx="8136904" cy="185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342900" algn="just">
              <a:lnSpc>
                <a:spcPct val="200000"/>
              </a:lnSpc>
            </a:pPr>
            <a:r>
              <a:rPr lang="pl-PL" sz="2000" b="1" dirty="0"/>
              <a:t>Ochrona praw i wolności </a:t>
            </a:r>
            <a:r>
              <a:rPr lang="pl-PL" sz="2000" dirty="0"/>
              <a:t>jednostki to ogół środków oraz działalność mająca na celu ich zapewnienie i realizację poprzez zabezpieczenie przed ich naruszeniem oraz przeciwdziałanie ich zagrożeniom.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ŚRODKI OCHRONY KONSTYTUCYJNYCH PRAW I WOLNOŚCI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ole tekstowe 6"/>
          <p:cNvSpPr txBox="1"/>
          <p:nvPr/>
        </p:nvSpPr>
        <p:spPr>
          <a:xfrm>
            <a:off x="539552" y="1916832"/>
            <a:ext cx="8208912" cy="3117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pl-PL" sz="1900" dirty="0"/>
              <a:t>Skarga konstytucyjna</a:t>
            </a:r>
          </a:p>
          <a:p>
            <a:pPr marL="342900" indent="-342900" algn="just">
              <a:lnSpc>
                <a:spcPct val="150000"/>
              </a:lnSpc>
              <a:buFontTx/>
              <a:buAutoNum type="arabicPeriod"/>
            </a:pPr>
            <a:r>
              <a:rPr lang="pl-PL" sz="1900" dirty="0"/>
              <a:t>Prawo do wystąpienia do Rzecznika Praw Obywatelskich o pomoc w ochronie swoich wolności lub praw naruszonych przez organy władzy publicznej 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pl-PL" sz="1900" dirty="0"/>
              <a:t>Prawo do wynagrodzenia za szkodę wyrządzoną niezgodnym z prawem działaniem organów władzy publicznej 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pl-PL" sz="1900" dirty="0"/>
              <a:t>Prawo do sądowego dochodzenia naruszonych wolności lub prawy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pl-PL" sz="1900" dirty="0"/>
              <a:t>Prawo do zaskarżenia orzeczeń i decyzji wydanych w I instancji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611561" y="1916832"/>
            <a:ext cx="79928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/>
              <a:t>Instytucja służąca osobom fizycznym lub prawnym do ochrony, na drodze szczególnego postępowania przed sądem konstytucyjnym, przysługujących jej praw konstytucyjnych.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683568" y="3140968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/>
              <a:t>Wystąpić z nią może każdy czyje </a:t>
            </a:r>
            <a:r>
              <a:rPr lang="pl-PL" b="1" dirty="0"/>
              <a:t>konstytucyjne</a:t>
            </a:r>
            <a:r>
              <a:rPr lang="pl-PL" dirty="0"/>
              <a:t> prawa lub wolności zostały naruszone, z wyjątkiem prawa azylu.</a:t>
            </a:r>
          </a:p>
        </p:txBody>
      </p:sp>
      <p:sp>
        <p:nvSpPr>
          <p:cNvPr id="8" name="pole tekstowe 7"/>
          <p:cNvSpPr txBox="1"/>
          <p:nvPr/>
        </p:nvSpPr>
        <p:spPr>
          <a:xfrm rot="16200000">
            <a:off x="-124489" y="3228945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solidFill>
                  <a:srgbClr val="FF0000"/>
                </a:solidFill>
              </a:rPr>
              <a:t>POLSKA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SKARGA KONSTYTUCYJNA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683568" y="4077072"/>
            <a:ext cx="80648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b="1" dirty="0"/>
              <a:t>Art. 79 Konstytucji</a:t>
            </a:r>
          </a:p>
          <a:p>
            <a:pPr algn="just"/>
            <a:r>
              <a:rPr lang="pl-PL" dirty="0"/>
              <a:t>1. Każdy, czyje konstytucyjne wolności lub prawa zostały naruszone, ma prawo, na zasadach określonych w ustawie, wnieść skargę do Trybunału Konstytucyjnego </a:t>
            </a:r>
            <a:br>
              <a:rPr lang="pl-PL" dirty="0"/>
            </a:br>
            <a:r>
              <a:rPr lang="pl-PL" dirty="0"/>
              <a:t>w sprawie zgodności z Konstytucją ustawy lub innego aktu normatywnego, na podstawie którego sąd lub organ administracji publicznej orzekł ostatecznie </a:t>
            </a:r>
            <a:br>
              <a:rPr lang="pl-PL" dirty="0"/>
            </a:br>
            <a:r>
              <a:rPr lang="pl-PL" dirty="0"/>
              <a:t>o jego wolnościach lub prawach albo o jego obowiązkach określonych </a:t>
            </a:r>
            <a:br>
              <a:rPr lang="pl-PL" dirty="0"/>
            </a:br>
            <a:r>
              <a:rPr lang="pl-PL" dirty="0"/>
              <a:t>w Konstytucji.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1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395536" y="1628800"/>
            <a:ext cx="79928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b="1" dirty="0"/>
              <a:t>Legitymacja do wniesienia skargi 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SKARGA KONSTYTUCYJNA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395536" y="2204864"/>
            <a:ext cx="842493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/>
              <a:t>„(…)Odrębnego potraktowania wymaga możliwość wniesienia skargi przez podmioty nie będące osobą fizyczną. Wprawdzie Trybunał Konstytucyjny w kilku orzeczeniach wyraźnie stwierdził, że skarga przysługiwać może nie tylko osobie fizycznej, ale i także osobie prawnej, jednakże pod warunkiem, że skarga dotyczy praw i wolności tej osoby. Wydaje się oczywiste, że pewne prawa (np. prawo własności) lub wolności (np. prowadzenia działalności gospodarczej) muszą – ze swej istoty – obejmować nie tylko osoby fizyczne, ale też podmioty nie będące osobami fizycznymi. (…) Jednakże osobom prawnym tylko wtedy, gdy są beneficjentami określonych praw podstawowych (</a:t>
            </a:r>
            <a:r>
              <a:rPr lang="pl-PL" i="1" dirty="0" err="1"/>
              <a:t>Ts</a:t>
            </a:r>
            <a:r>
              <a:rPr lang="pl-PL" i="1" dirty="0"/>
              <a:t> 9/98</a:t>
            </a:r>
            <a:r>
              <a:rPr lang="pl-PL" dirty="0"/>
              <a:t>). (…) Naruszone prawo musi więc należeć do kategorii tych praw wyrażonych </a:t>
            </a:r>
            <a:br>
              <a:rPr lang="pl-PL" dirty="0"/>
            </a:br>
            <a:r>
              <a:rPr lang="pl-PL" dirty="0"/>
              <a:t>w konstytucji, których podmiotem jest skarżąca osoba prawna.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Postanowienie TK  z dnia 21 marca 2000 r., sygn. SK 6/99</a:t>
            </a:r>
          </a:p>
          <a:p>
            <a:pPr algn="just"/>
            <a:endParaRPr lang="pl-PL" dirty="0"/>
          </a:p>
          <a:p>
            <a:pPr algn="just"/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611560" y="1628800"/>
            <a:ext cx="820891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algn="just">
              <a:lnSpc>
                <a:spcPct val="150000"/>
              </a:lnSpc>
              <a:spcAft>
                <a:spcPts val="0"/>
              </a:spcAft>
            </a:pPr>
            <a:r>
              <a:rPr lang="pl-PL" sz="2000" b="1" kern="50" dirty="0">
                <a:latin typeface="+mj-lt"/>
                <a:ea typeface="SimSun"/>
                <a:cs typeface="Mangal"/>
              </a:rPr>
              <a:t>Konstytucyjna regulacja wolności i praw jednostki</a:t>
            </a:r>
          </a:p>
          <a:p>
            <a:pPr marL="457200" lvl="0" indent="-457200" algn="just">
              <a:lnSpc>
                <a:spcPct val="150000"/>
              </a:lnSpc>
              <a:spcAft>
                <a:spcPts val="0"/>
              </a:spcAft>
              <a:buFont typeface="+mj-lt"/>
              <a:buAutoNum type="alphaLcParenR"/>
            </a:pPr>
            <a:r>
              <a:rPr lang="pl-PL" sz="2000" kern="50" dirty="0">
                <a:latin typeface="+mj-lt"/>
                <a:ea typeface="SimSun"/>
                <a:cs typeface="Mangal"/>
              </a:rPr>
              <a:t>Pojęcie praw i wolności człowieka i obywatela</a:t>
            </a:r>
          </a:p>
          <a:p>
            <a:pPr marL="457200" lvl="0" indent="-457200" algn="just">
              <a:lnSpc>
                <a:spcPct val="150000"/>
              </a:lnSpc>
              <a:spcAft>
                <a:spcPts val="0"/>
              </a:spcAft>
              <a:buFont typeface="+mj-lt"/>
              <a:buAutoNum type="alphaLcParenR"/>
            </a:pPr>
            <a:r>
              <a:rPr lang="pl-PL" sz="2000" kern="50" dirty="0">
                <a:latin typeface="+mj-lt"/>
                <a:ea typeface="SimSun"/>
                <a:cs typeface="Mangal"/>
              </a:rPr>
              <a:t>Konstytucyjny katalog praw i wolności</a:t>
            </a:r>
          </a:p>
          <a:p>
            <a:pPr marL="457200" lvl="0" indent="-457200" algn="just">
              <a:lnSpc>
                <a:spcPct val="150000"/>
              </a:lnSpc>
              <a:spcAft>
                <a:spcPts val="0"/>
              </a:spcAft>
              <a:buFont typeface="+mj-lt"/>
              <a:buAutoNum type="alphaLcParenR"/>
            </a:pPr>
            <a:r>
              <a:rPr lang="pl-PL" sz="2000" kern="50" dirty="0">
                <a:latin typeface="+mj-lt"/>
                <a:ea typeface="SimSun"/>
                <a:cs typeface="Mangal"/>
              </a:rPr>
              <a:t>Środki ochrony konstytucyjnych praw i wolności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pl-PL" sz="2000" dirty="0"/>
              <a:t>Skarga konstytucyjna</a:t>
            </a:r>
            <a:endParaRPr lang="pl-PL" sz="2000" kern="50" dirty="0">
              <a:latin typeface="+mj-lt"/>
              <a:ea typeface="SimSun"/>
              <a:cs typeface="Mangal"/>
            </a:endParaRPr>
          </a:p>
          <a:p>
            <a:pPr marL="457200" lvl="0" indent="-457200" algn="just">
              <a:lnSpc>
                <a:spcPct val="150000"/>
              </a:lnSpc>
              <a:spcAft>
                <a:spcPts val="0"/>
              </a:spcAft>
              <a:buFont typeface="+mj-lt"/>
              <a:buAutoNum type="alphaLcParenR"/>
            </a:pPr>
            <a:r>
              <a:rPr lang="pl-PL" sz="2000" kern="50" dirty="0">
                <a:latin typeface="+mj-lt"/>
                <a:ea typeface="SimSun"/>
                <a:cs typeface="Mangal"/>
              </a:rPr>
              <a:t>Rzecznik Praw Obywatelskich</a:t>
            </a:r>
          </a:p>
          <a:p>
            <a:pPr marL="457200" lvl="0" indent="-457200" algn="just">
              <a:lnSpc>
                <a:spcPct val="150000"/>
              </a:lnSpc>
              <a:spcAft>
                <a:spcPts val="0"/>
              </a:spcAft>
              <a:buFont typeface="+mj-lt"/>
              <a:buAutoNum type="alphaLcParenR"/>
            </a:pPr>
            <a:endParaRPr lang="pl-PL" sz="2000" kern="50" dirty="0">
              <a:latin typeface="+mj-lt"/>
              <a:ea typeface="SimSun"/>
              <a:cs typeface="Mangal"/>
            </a:endParaRPr>
          </a:p>
          <a:p>
            <a:pPr marL="457200" lvl="0" indent="-457200" algn="just">
              <a:lnSpc>
                <a:spcPct val="150000"/>
              </a:lnSpc>
              <a:spcAft>
                <a:spcPts val="0"/>
              </a:spcAft>
              <a:buFont typeface="+mj-lt"/>
              <a:buAutoNum type="alphaLcParenR"/>
            </a:pPr>
            <a:endParaRPr lang="pl-PL" sz="2000" kern="50" dirty="0">
              <a:latin typeface="+mj-lt"/>
              <a:ea typeface="SimSun"/>
              <a:cs typeface="Mangal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395536" y="1628800"/>
            <a:ext cx="79928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b="1" dirty="0"/>
              <a:t>Podstawa skargi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SKARGA KONSTYTUCYJNA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395536" y="2204864"/>
            <a:ext cx="84249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/>
              <a:t>Zarzut naruszenia konstytucyjnych praw i wolności skarżącego przez konkretnie określony przepis, który stał się podstawą wydania ostatecznego rozstrzygnięcia </a:t>
            </a:r>
            <a:br>
              <a:rPr lang="pl-PL" dirty="0"/>
            </a:br>
            <a:r>
              <a:rPr lang="pl-PL" dirty="0"/>
              <a:t>w sprawie.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58297" y="3707740"/>
            <a:ext cx="3321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Konstytucyjne prawo lub wolność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458297" y="4571836"/>
            <a:ext cx="3147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Przepis rangi </a:t>
            </a:r>
            <a:r>
              <a:rPr lang="pl-PL" dirty="0" err="1"/>
              <a:t>podkonstytucyjnej</a:t>
            </a:r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458297" y="5435932"/>
            <a:ext cx="6110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Ostateczne rozstrzygnięcie w indywidualnej sprawie skarżącego </a:t>
            </a:r>
          </a:p>
        </p:txBody>
      </p:sp>
      <p:cxnSp>
        <p:nvCxnSpPr>
          <p:cNvPr id="12" name="Łącznik prosty ze strzałką 11"/>
          <p:cNvCxnSpPr/>
          <p:nvPr/>
        </p:nvCxnSpPr>
        <p:spPr>
          <a:xfrm>
            <a:off x="971600" y="4077072"/>
            <a:ext cx="0" cy="504056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>
            <a:off x="971600" y="5013176"/>
            <a:ext cx="0" cy="504056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1" presetClass="entr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1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1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6" grpId="0"/>
      <p:bldP spid="8" grpId="0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ole tekstowe 5"/>
          <p:cNvSpPr txBox="1"/>
          <p:nvPr/>
        </p:nvSpPr>
        <p:spPr>
          <a:xfrm>
            <a:off x="467544" y="1760036"/>
            <a:ext cx="8208912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b="1" dirty="0"/>
              <a:t>Podstawa skargi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Ustawa lub inny akt normatywny na podstawie którego wydano rozstrzygnięcie indywidualne o określonych w Konstytucji wolnościach, prawach i obowiązkach jednostki. 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Wyłączenie aktów prawa miejscowego oraz uchwał samorządu terytorialnego. 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Wyłączenie spod zakresu bezczynności oraz przypadków gdy przepis sam w sobie jest konstytucyjny ale niewłaściwe była jego interpretacja. 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SKARGA KONSTYTUCYJNA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395536" y="2564905"/>
          <a:ext cx="8424936" cy="1722789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212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124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1275">
                <a:tc>
                  <a:txBody>
                    <a:bodyPr/>
                    <a:lstStyle/>
                    <a:p>
                      <a:pPr algn="ctr"/>
                      <a:r>
                        <a:rPr lang="pl-PL" sz="2500" dirty="0"/>
                        <a:t>TAK</a:t>
                      </a:r>
                    </a:p>
                  </a:txBody>
                  <a:tcPr marL="116880" marR="116880" marT="58440" marB="584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500" dirty="0"/>
                        <a:t>NIE</a:t>
                      </a:r>
                    </a:p>
                  </a:txBody>
                  <a:tcPr marL="116880" marR="116880" marT="58440" marB="5844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4909">
                <a:tc>
                  <a:txBody>
                    <a:bodyPr/>
                    <a:lstStyle/>
                    <a:p>
                      <a:pPr algn="just"/>
                      <a:r>
                        <a:rPr lang="pl-PL" sz="2000" dirty="0"/>
                        <a:t>- Prawa</a:t>
                      </a:r>
                      <a:r>
                        <a:rPr lang="pl-PL" sz="2000" baseline="0" dirty="0"/>
                        <a:t> i wolności wyrażone </a:t>
                      </a:r>
                      <a:br>
                        <a:rPr lang="pl-PL" sz="2000" baseline="0" dirty="0"/>
                      </a:br>
                      <a:r>
                        <a:rPr lang="pl-PL" sz="2000" baseline="0" dirty="0"/>
                        <a:t>w Konstytucji</a:t>
                      </a:r>
                      <a:endParaRPr lang="pl-PL" sz="2000" dirty="0"/>
                    </a:p>
                  </a:txBody>
                  <a:tcPr marL="116880" marR="116880" marT="58440" marB="58440"/>
                </a:tc>
                <a:tc>
                  <a:txBody>
                    <a:bodyPr/>
                    <a:lstStyle/>
                    <a:p>
                      <a:pPr algn="just">
                        <a:buFontTx/>
                        <a:buChar char="-"/>
                      </a:pPr>
                      <a:r>
                        <a:rPr lang="pl-PL" sz="2000" dirty="0"/>
                        <a:t> Normy</a:t>
                      </a:r>
                      <a:r>
                        <a:rPr lang="pl-PL" sz="2000" baseline="0" dirty="0"/>
                        <a:t> określające zasady ustrojowe</a:t>
                      </a:r>
                    </a:p>
                    <a:p>
                      <a:pPr algn="just">
                        <a:buFontTx/>
                        <a:buChar char="-"/>
                      </a:pPr>
                      <a:r>
                        <a:rPr lang="pl-PL" sz="2000" baseline="0" dirty="0"/>
                        <a:t> Normy adresowane do ustawodawcy</a:t>
                      </a:r>
                    </a:p>
                    <a:p>
                      <a:pPr algn="just">
                        <a:buFontTx/>
                        <a:buChar char="-"/>
                      </a:pPr>
                      <a:r>
                        <a:rPr lang="pl-PL" sz="2000" baseline="0" dirty="0"/>
                        <a:t> Preambuła</a:t>
                      </a:r>
                      <a:endParaRPr lang="pl-PL" sz="2000" dirty="0"/>
                    </a:p>
                  </a:txBody>
                  <a:tcPr marL="116880" marR="116880" marT="58440" marB="5844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pole tekstowe 8"/>
          <p:cNvSpPr txBox="1"/>
          <p:nvPr/>
        </p:nvSpPr>
        <p:spPr>
          <a:xfrm>
            <a:off x="467544" y="1772816"/>
            <a:ext cx="18971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/>
              <a:t>Podstawa skargi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SKARGA KONSTYTUCYJNA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ole tekstowe 5"/>
          <p:cNvSpPr txBox="1"/>
          <p:nvPr/>
        </p:nvSpPr>
        <p:spPr>
          <a:xfrm>
            <a:off x="467544" y="1700808"/>
            <a:ext cx="820891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000" b="1" dirty="0"/>
              <a:t>Materialne przesłanki skargi konstytucyjnej: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pl-PL" sz="2000" dirty="0"/>
              <a:t>Zasada  subsydiarności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pl-PL" sz="2000" dirty="0"/>
              <a:t>Interes osobisty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pl-PL" sz="2000" dirty="0"/>
              <a:t>Interes prawny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pl-PL" sz="2000" dirty="0"/>
              <a:t>Interes realny</a:t>
            </a:r>
          </a:p>
          <a:p>
            <a:pPr marL="342900" indent="-342900">
              <a:lnSpc>
                <a:spcPct val="150000"/>
              </a:lnSpc>
            </a:pPr>
            <a:endParaRPr lang="pl-PL" sz="20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SKARGA KONSTYTUCYJNA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ole tekstowe 5"/>
          <p:cNvSpPr txBox="1"/>
          <p:nvPr/>
        </p:nvSpPr>
        <p:spPr>
          <a:xfrm>
            <a:off x="467544" y="1772816"/>
            <a:ext cx="8208912" cy="3276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2000" b="1" dirty="0"/>
              <a:t>Formalne przesłanki skargi konstytucyjnej: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pl-PL" sz="2000" dirty="0"/>
              <a:t>Termin – 3 miesiące od </a:t>
            </a:r>
            <a:r>
              <a:rPr lang="pl-PL" sz="2000" u="sng" dirty="0"/>
              <a:t>doręczenia</a:t>
            </a:r>
            <a:r>
              <a:rPr lang="pl-PL" sz="2000" dirty="0"/>
              <a:t> skarżącemu prawomocnego wyroku, ostatecznej decyzji lub innego ostatecznego rozstrzygnięcia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pl-PL" sz="2000" dirty="0"/>
              <a:t>Forma pisma procesowego (dodatkowe wymogi – art. 53 ustawy o organizacji i trybie postępowania przed TK)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pl-PL" sz="2000" dirty="0"/>
              <a:t>Przymus adwokacji (wyłączenia – art. 44) </a:t>
            </a:r>
          </a:p>
          <a:p>
            <a:pPr marL="342900" indent="-342900" algn="just">
              <a:lnSpc>
                <a:spcPct val="150000"/>
              </a:lnSpc>
            </a:pPr>
            <a:endParaRPr lang="pl-PL" sz="20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SKARGA KONSTYTUCYJNA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ole tekstowe 5"/>
          <p:cNvSpPr txBox="1"/>
          <p:nvPr/>
        </p:nvSpPr>
        <p:spPr>
          <a:xfrm>
            <a:off x="395536" y="1718806"/>
            <a:ext cx="820891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000" b="1" dirty="0"/>
              <a:t>Rozpoznanie skargi przez Trybunał Konstytucyjny</a:t>
            </a:r>
          </a:p>
          <a:p>
            <a:pPr indent="-342900" algn="just">
              <a:lnSpc>
                <a:spcPct val="150000"/>
              </a:lnSpc>
            </a:pPr>
            <a:r>
              <a:rPr lang="pl-PL" sz="2000" dirty="0"/>
              <a:t>Na zasadach i w trybie przewidzianym dla rozpoznania wniosków </a:t>
            </a:r>
            <a:br>
              <a:rPr lang="pl-PL" sz="2000" dirty="0"/>
            </a:br>
            <a:r>
              <a:rPr lang="pl-PL" sz="2000" dirty="0"/>
              <a:t>o stwierdzenia zgodności ustaw w Konstytucją oraz innych aktów normatywnych z Konstytucją lub ustawami</a:t>
            </a:r>
          </a:p>
          <a:p>
            <a:pPr indent="-342900" algn="just">
              <a:lnSpc>
                <a:spcPct val="150000"/>
              </a:lnSpc>
            </a:pPr>
            <a:endParaRPr lang="pl-PL" sz="2000" dirty="0"/>
          </a:p>
          <a:p>
            <a:pPr indent="-342900" algn="just">
              <a:lnSpc>
                <a:spcPct val="150000"/>
              </a:lnSpc>
            </a:pPr>
            <a:r>
              <a:rPr lang="pl-PL" sz="2000" dirty="0"/>
              <a:t>Postępowanie wolne od opłat.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SKARGA KONSTYTUCYJNA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RZECZNIK PRAW OBYWATELSKICH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431540" y="1844824"/>
            <a:ext cx="8280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dirty="0"/>
              <a:t>Rzecznik Praw Obywatelskich – samoistny organ kontroli o własnych kompetencjach, działający samodzielnie i we własnym imieniu. </a:t>
            </a:r>
          </a:p>
          <a:p>
            <a:pPr algn="just"/>
            <a:r>
              <a:rPr lang="pl-PL" sz="2000" dirty="0"/>
              <a:t>Jest w swej działalności niezawisły, niezależny od innych organów państwowych i odpowiada jedynie przez Sejmem.</a:t>
            </a:r>
          </a:p>
          <a:p>
            <a:pPr algn="just"/>
            <a:r>
              <a:rPr lang="pl-PL" sz="2000" dirty="0"/>
              <a:t>Stoi na straży wolności i praw człowieka i obywatela określonych w Konstytucji i innych aktach normatywnych .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431540" y="4265801"/>
            <a:ext cx="82089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b="1" dirty="0"/>
              <a:t>Art. 208.</a:t>
            </a:r>
          </a:p>
          <a:p>
            <a:pPr algn="just"/>
            <a:r>
              <a:rPr lang="pl-PL" sz="2000" dirty="0"/>
              <a:t>1. Rzecznik Praw Obywatelskich stoi na straży wolności i praw człowieka </a:t>
            </a:r>
            <a:br>
              <a:rPr lang="pl-PL" sz="2000" dirty="0"/>
            </a:br>
            <a:r>
              <a:rPr lang="pl-PL" sz="2000" dirty="0"/>
              <a:t>i obywatela określonych w Konstytucji oraz w innych aktach normatywnych.</a:t>
            </a:r>
          </a:p>
          <a:p>
            <a:pPr algn="just"/>
            <a:endParaRPr lang="pl-PL" sz="20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467544" y="3501008"/>
            <a:ext cx="82809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b="1" dirty="0"/>
              <a:t>Odwołanie - </a:t>
            </a:r>
            <a:r>
              <a:rPr lang="pl-PL" dirty="0"/>
              <a:t>ściśle określone i nieliczne przesłanki określone w art. 7 ustawy </a:t>
            </a:r>
            <a:br>
              <a:rPr lang="pl-PL" dirty="0"/>
            </a:br>
            <a:r>
              <a:rPr lang="pl-PL" dirty="0"/>
              <a:t>o Rzeczniku Praw Obywatelskich. M.in. sprzeniewierzenie się złożonemu ślubowaniu.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Wymagana większość - 3/5 głosów w obecności co najmniej połowy ustawowej liczby posłów.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611560" y="620688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RZECZNIK PRAW OBYWATELSKICH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467544" y="1846565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/>
              <a:t>Powołanie - art. 209 Konstytucji</a:t>
            </a:r>
          </a:p>
          <a:p>
            <a:r>
              <a:rPr lang="pl-PL" dirty="0"/>
              <a:t>1. Rzecznik Praw Obywatelskich jest powoływany przez Sejm za zgodą Senatu, na 5 lat</a:t>
            </a:r>
          </a:p>
          <a:p>
            <a:endParaRPr lang="pl-PL" dirty="0"/>
          </a:p>
          <a:p>
            <a:r>
              <a:rPr lang="pl-PL" dirty="0"/>
              <a:t>Wymagana większość – bezwzględna (art. 31 ust. 1 Regulaminu Sejmu)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RZECZNIK PRAW OBYWATELSKICH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539552" y="1772816"/>
            <a:ext cx="774086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2000" dirty="0"/>
              <a:t>Wniosek do Rzecznika Praw Obywatelskich: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pl-PL" sz="2000" dirty="0"/>
              <a:t> wolny od opłat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pl-PL" sz="2000" dirty="0"/>
              <a:t> nie wymaga zachowania szczególnej formy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pl-PL" sz="2000" dirty="0"/>
              <a:t> powinien zawierać oznaczenie wnioskodawcy oraz osoby, której wolności i praw sprawa dotyczy oraz określenie przedmiotu sprawy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1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1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RZECZNIK PRAW OBYWATELSKICH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431540" y="1779286"/>
            <a:ext cx="82449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2000" dirty="0"/>
              <a:t>Po zapoznaniu się z wnioskiem RPO może:</a:t>
            </a:r>
          </a:p>
          <a:p>
            <a:pPr algn="just">
              <a:lnSpc>
                <a:spcPct val="150000"/>
              </a:lnSpc>
            </a:pPr>
            <a:r>
              <a:rPr lang="pl-PL" sz="2000" dirty="0"/>
              <a:t>1) podjąć sprawę,</a:t>
            </a:r>
          </a:p>
          <a:p>
            <a:pPr algn="just">
              <a:lnSpc>
                <a:spcPct val="150000"/>
              </a:lnSpc>
            </a:pPr>
            <a:r>
              <a:rPr lang="pl-PL" sz="2000" dirty="0"/>
              <a:t>2) poprzestać na wskazaniu wnioskodawcy przysługujących mu środków działania,</a:t>
            </a:r>
          </a:p>
          <a:p>
            <a:pPr algn="just">
              <a:lnSpc>
                <a:spcPct val="150000"/>
              </a:lnSpc>
            </a:pPr>
            <a:r>
              <a:rPr lang="pl-PL" sz="2000" dirty="0"/>
              <a:t>3) przekazać sprawę według właściwości,</a:t>
            </a:r>
          </a:p>
          <a:p>
            <a:pPr algn="just">
              <a:lnSpc>
                <a:spcPct val="150000"/>
              </a:lnSpc>
            </a:pPr>
            <a:r>
              <a:rPr lang="pl-PL" sz="2000" dirty="0"/>
              <a:t>4) nie podjąć sprawy</a:t>
            </a:r>
          </a:p>
          <a:p>
            <a:pPr algn="just">
              <a:lnSpc>
                <a:spcPct val="150000"/>
              </a:lnSpc>
            </a:pPr>
            <a:endParaRPr lang="pl-PL" sz="2000" dirty="0"/>
          </a:p>
          <a:p>
            <a:pPr algn="just">
              <a:lnSpc>
                <a:spcPct val="150000"/>
              </a:lnSpc>
            </a:pPr>
            <a:r>
              <a:rPr lang="pl-PL" sz="2000" dirty="0"/>
              <a:t>Obowiązek zawiadomienia wnioskodawcy i osobę, której sprawa dotyczy.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chemeClr val="tx2">
                    <a:lumMod val="50000"/>
                  </a:schemeClr>
                </a:solidFill>
              </a:rPr>
              <a:t>POJĘCIE PRAW CZŁOWIEKA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le tekstowe 3"/>
          <p:cNvSpPr txBox="1"/>
          <p:nvPr/>
        </p:nvSpPr>
        <p:spPr>
          <a:xfrm>
            <a:off x="539552" y="1772816"/>
            <a:ext cx="8064896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dirty="0"/>
              <a:t>Prawa człowieka - zespół praw i wolności, które przysługują każdemu człowiekowi bez względu na rasę, płeć, język, wyznanie, przekonania polityczne, pochodzenie narodowe i społeczne.</a:t>
            </a:r>
          </a:p>
          <a:p>
            <a:pPr algn="just"/>
            <a:r>
              <a:rPr lang="pl-PL" sz="2000" dirty="0"/>
              <a:t>Zbiór postulatów domagających się poszanowania wartości najcenniejszych dla człowieka, takich jak życie, godność, wolność. </a:t>
            </a:r>
          </a:p>
          <a:p>
            <a:pPr algn="just"/>
            <a:endParaRPr lang="pl-PL" sz="2000" dirty="0"/>
          </a:p>
          <a:p>
            <a:pPr algn="just"/>
            <a:r>
              <a:rPr lang="pl-PL" sz="2000" dirty="0"/>
              <a:t>„Prawa człowieka to doniosłe prawa, które służą jednostce według jakiejś koncepcji filozoficznej, odnoszącej się do pozycji w państwie czy też służą jej w świetle norm prawa międzynarodowego, wewnątrzkrajowego lub ponadpaństwowego”</a:t>
            </a:r>
          </a:p>
          <a:p>
            <a:pPr algn="just"/>
            <a:r>
              <a:rPr lang="pl-PL" sz="2000" dirty="0"/>
              <a:t>Z. Hołda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RZECZNIK PRAW OBYWATELSKICH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467544" y="1779286"/>
            <a:ext cx="820891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2000" dirty="0"/>
              <a:t>W przypadku podjęcia sprawy RPO może: </a:t>
            </a:r>
          </a:p>
          <a:p>
            <a:pPr algn="just">
              <a:lnSpc>
                <a:spcPct val="150000"/>
              </a:lnSpc>
            </a:pPr>
            <a:r>
              <a:rPr lang="pl-PL" sz="2000" dirty="0"/>
              <a:t>1) samodzielnie prowadzić postępowanie wyjaśniające</a:t>
            </a:r>
          </a:p>
          <a:p>
            <a:pPr algn="just">
              <a:lnSpc>
                <a:spcPct val="150000"/>
              </a:lnSpc>
            </a:pPr>
            <a:r>
              <a:rPr lang="pl-PL" sz="2000" dirty="0"/>
              <a:t>2) zwrócić się o zbadanie sprawy lub jej części do właściwych organów </a:t>
            </a:r>
            <a:br>
              <a:rPr lang="pl-PL" sz="2000" dirty="0"/>
            </a:br>
            <a:r>
              <a:rPr lang="pl-PL" sz="2000" dirty="0"/>
              <a:t>(w szczególności organów nadzoru, prokuratury, kontroli państwowej, zawodowej lub społecznej)</a:t>
            </a:r>
          </a:p>
          <a:p>
            <a:pPr algn="just">
              <a:lnSpc>
                <a:spcPct val="150000"/>
              </a:lnSpc>
            </a:pPr>
            <a:r>
              <a:rPr lang="pl-PL" sz="2000" dirty="0"/>
              <a:t>3) zwrócić się do Sejmu o zlecenie Najwyższej Izbie Kontroli przeprowadzenia kontroli dla zbadania określonej sprawy lub jej części.</a:t>
            </a:r>
          </a:p>
          <a:p>
            <a:pPr algn="just">
              <a:lnSpc>
                <a:spcPct val="150000"/>
              </a:lnSpc>
            </a:pPr>
            <a:endParaRPr lang="pl-PL" sz="20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RZECZNIK PRAW OBYWATELSKICH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395536" y="1628800"/>
            <a:ext cx="8568952" cy="4624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dirty="0"/>
              <a:t>Po </a:t>
            </a:r>
            <a:r>
              <a:rPr lang="pl-PL" sz="2000" b="1" dirty="0"/>
              <a:t>stwierdzeniu naruszenia </a:t>
            </a:r>
            <a:r>
              <a:rPr lang="pl-PL" sz="2000" dirty="0"/>
              <a:t>RPO może:</a:t>
            </a:r>
          </a:p>
          <a:p>
            <a:pPr algn="just"/>
            <a:endParaRPr lang="pl-PL" sz="1900" dirty="0"/>
          </a:p>
          <a:p>
            <a:pPr algn="just"/>
            <a:r>
              <a:rPr lang="pl-PL" sz="1900" dirty="0"/>
              <a:t>1) skierować wystąpienie do organu, organizacji lub instytucji, w których działalności stwierdził naruszenie wolności i praw człowieka i obywatela; wystąpienie takie nie może naruszać niezawisłości sędziowskiej;</a:t>
            </a:r>
          </a:p>
          <a:p>
            <a:pPr algn="just"/>
            <a:r>
              <a:rPr lang="pl-PL" sz="1900" dirty="0"/>
              <a:t>2) zwrócić się do organu nadrzędnego nad jednostką, z wnioskiem o zastosowanie środków przewidzianych w przepisach prawa;</a:t>
            </a:r>
          </a:p>
          <a:p>
            <a:pPr algn="just"/>
            <a:r>
              <a:rPr lang="pl-PL" sz="1900" dirty="0"/>
              <a:t>3) żądać lub zwrócić się o wszczęcie właściwego postępowania (cywilnego, przygotowawczego, administracyjnego)</a:t>
            </a:r>
          </a:p>
          <a:p>
            <a:pPr algn="just"/>
            <a:r>
              <a:rPr lang="pl-PL" sz="1900" dirty="0"/>
              <a:t>4) wystąpić z wnioskiem o ukaranie, a także o uchylenie prawomocnego rozstrzygnięcia w postępowaniu w sprawach o wykroczenia, na zasadach i w trybie określonych w odrębnych przepisach;</a:t>
            </a:r>
          </a:p>
          <a:p>
            <a:pPr algn="just"/>
            <a:r>
              <a:rPr lang="pl-PL" sz="1900" dirty="0"/>
              <a:t>5) wnieść kasację lub rewizję nadzwyczajną od prawomocnego orzeczenia, na zasadach i w trybie określonych w odrębnych przepisach.</a:t>
            </a:r>
          </a:p>
          <a:p>
            <a:pPr algn="just">
              <a:lnSpc>
                <a:spcPct val="150000"/>
              </a:lnSpc>
            </a:pPr>
            <a:endParaRPr lang="pl-PL" sz="19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chemeClr val="tx2">
                    <a:lumMod val="50000"/>
                  </a:schemeClr>
                </a:solidFill>
              </a:rPr>
              <a:t>CECHY PRAW CZŁOWIEKA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le tekstowe 3"/>
          <p:cNvSpPr txBox="1"/>
          <p:nvPr/>
        </p:nvSpPr>
        <p:spPr>
          <a:xfrm>
            <a:off x="755576" y="1772816"/>
            <a:ext cx="784887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AutoNum type="arabicPeriod"/>
            </a:pPr>
            <a:r>
              <a:rPr lang="pl-PL" sz="2000" dirty="0"/>
              <a:t>Prawa przyrodzone – istnieją niezależnie od władzy czy prawa stanowionego. Przysługują jednostce z samego faktu bycia człowiekiem.</a:t>
            </a:r>
          </a:p>
          <a:p>
            <a:pPr marL="457200" indent="-457200" algn="just">
              <a:buAutoNum type="arabicPeriod"/>
            </a:pPr>
            <a:endParaRPr lang="pl-PL" sz="2000" dirty="0"/>
          </a:p>
          <a:p>
            <a:pPr marL="457200" indent="-457200" algn="just">
              <a:buAutoNum type="arabicPeriod"/>
            </a:pPr>
            <a:r>
              <a:rPr lang="pl-PL" sz="2000" dirty="0"/>
              <a:t>Prawa naturalne – nie są nadane w drodze decyzji władzy lecz służą człowiekowi z powodu jego godności.</a:t>
            </a:r>
          </a:p>
          <a:p>
            <a:pPr marL="457200" indent="-457200" algn="just">
              <a:buAutoNum type="arabicPeriod"/>
            </a:pPr>
            <a:endParaRPr lang="pl-PL" sz="2000" dirty="0"/>
          </a:p>
          <a:p>
            <a:pPr marL="457200" indent="-457200" algn="just">
              <a:buAutoNum type="arabicPeriod"/>
            </a:pPr>
            <a:r>
              <a:rPr lang="pl-PL" sz="2000" dirty="0"/>
              <a:t>Prawa niezbywalne – nie mogą zostać odebrane przez żadną władzę, ani nie można się ich zrzec.</a:t>
            </a:r>
          </a:p>
          <a:p>
            <a:pPr marL="457200" indent="-457200" algn="just">
              <a:buAutoNum type="arabicPeriod"/>
            </a:pPr>
            <a:endParaRPr lang="pl-PL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chemeClr val="tx2">
                    <a:lumMod val="50000"/>
                  </a:schemeClr>
                </a:solidFill>
              </a:rPr>
              <a:t>RODZAJE I GENERACJE PRAW CZŁOWIEKA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683568" y="1772816"/>
            <a:ext cx="5570371" cy="16767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200000"/>
              </a:lnSpc>
              <a:buAutoNum type="alphaLcParenR"/>
            </a:pPr>
            <a:r>
              <a:rPr lang="pl-PL" dirty="0"/>
              <a:t>Wolności i prawa osobiste</a:t>
            </a:r>
          </a:p>
          <a:p>
            <a:pPr marL="342900" indent="-342900">
              <a:lnSpc>
                <a:spcPct val="200000"/>
              </a:lnSpc>
              <a:buAutoNum type="alphaLcParenR"/>
            </a:pPr>
            <a:r>
              <a:rPr lang="pl-PL" dirty="0"/>
              <a:t>Wolności i prawa polityczne</a:t>
            </a:r>
          </a:p>
          <a:p>
            <a:pPr marL="342900" indent="-342900">
              <a:lnSpc>
                <a:spcPct val="200000"/>
              </a:lnSpc>
              <a:buAutoNum type="alphaLcParenR"/>
            </a:pPr>
            <a:r>
              <a:rPr lang="pl-PL" dirty="0"/>
              <a:t>Wolności i prawa społeczne, ekonomiczne i kulturalne</a:t>
            </a:r>
          </a:p>
        </p:txBody>
      </p:sp>
      <p:sp>
        <p:nvSpPr>
          <p:cNvPr id="6" name="Nawias klamrowy zamykający 5"/>
          <p:cNvSpPr/>
          <p:nvPr/>
        </p:nvSpPr>
        <p:spPr>
          <a:xfrm>
            <a:off x="6444208" y="1916832"/>
            <a:ext cx="288032" cy="936104"/>
          </a:xfrm>
          <a:prstGeom prst="rightBrac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Nawias klamrowy zamykający 6"/>
          <p:cNvSpPr/>
          <p:nvPr/>
        </p:nvSpPr>
        <p:spPr>
          <a:xfrm>
            <a:off x="6516216" y="2996952"/>
            <a:ext cx="216024" cy="360040"/>
          </a:xfrm>
          <a:prstGeom prst="rightBrac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6876256" y="213285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I generacja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6876256" y="292494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II generacja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3707904" y="3995772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/>
              <a:t>III generacja?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1259632" y="4437112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Np. prawo do pokoju, prawo do środowiska, prawo do rozwoju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1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1" presetClass="entr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1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1" presetClass="entr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1" presetClass="entr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chemeClr val="tx2">
                    <a:lumMod val="50000"/>
                  </a:schemeClr>
                </a:solidFill>
              </a:rPr>
              <a:t>POZOSTAŁE PODZIAŁY PRAW CZŁOWIEKA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ole tekstowe 11"/>
          <p:cNvSpPr txBox="1"/>
          <p:nvPr/>
        </p:nvSpPr>
        <p:spPr>
          <a:xfrm>
            <a:off x="683568" y="1844824"/>
            <a:ext cx="6624736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pl-PL" sz="1900" dirty="0"/>
              <a:t>Prawa i wolności podstawowe</a:t>
            </a:r>
          </a:p>
          <a:p>
            <a:pPr>
              <a:buFontTx/>
              <a:buChar char="-"/>
            </a:pPr>
            <a:endParaRPr lang="pl-PL" sz="1900" dirty="0"/>
          </a:p>
          <a:p>
            <a:pPr>
              <a:buFontTx/>
              <a:buChar char="-"/>
            </a:pPr>
            <a:r>
              <a:rPr lang="pl-PL" sz="1900" dirty="0"/>
              <a:t>Prawa i wolności człowieka</a:t>
            </a:r>
          </a:p>
          <a:p>
            <a:pPr>
              <a:buFontTx/>
              <a:buChar char="-"/>
            </a:pPr>
            <a:r>
              <a:rPr lang="pl-PL" sz="1900" dirty="0"/>
              <a:t>Prawa i wolności obywatela</a:t>
            </a:r>
          </a:p>
          <a:p>
            <a:pPr>
              <a:buFontTx/>
              <a:buChar char="-"/>
            </a:pPr>
            <a:endParaRPr lang="pl-PL" sz="1900" dirty="0"/>
          </a:p>
          <a:p>
            <a:pPr>
              <a:buFontTx/>
              <a:buChar char="-"/>
            </a:pPr>
            <a:r>
              <a:rPr lang="pl-PL" sz="1900" dirty="0"/>
              <a:t>Prawa i wolności indywidualne</a:t>
            </a:r>
          </a:p>
          <a:p>
            <a:pPr>
              <a:buFontTx/>
              <a:buChar char="-"/>
            </a:pPr>
            <a:r>
              <a:rPr lang="pl-PL" sz="1900" dirty="0"/>
              <a:t>Prawa i wolności zbiorowe</a:t>
            </a:r>
          </a:p>
          <a:p>
            <a:pPr>
              <a:buFontTx/>
              <a:buChar char="-"/>
            </a:pPr>
            <a:endParaRPr lang="pl-PL" sz="1900" dirty="0"/>
          </a:p>
          <a:p>
            <a:pPr>
              <a:buFontTx/>
              <a:buChar char="-"/>
            </a:pPr>
            <a:r>
              <a:rPr lang="pl-PL" sz="1900" dirty="0"/>
              <a:t>Prawa i wolności nienaruszalne (</a:t>
            </a:r>
            <a:r>
              <a:rPr lang="pl-PL" sz="1900" dirty="0" err="1"/>
              <a:t>niederogowalne</a:t>
            </a:r>
            <a:r>
              <a:rPr lang="pl-PL" sz="1900" dirty="0"/>
              <a:t>)</a:t>
            </a:r>
          </a:p>
          <a:p>
            <a:pPr>
              <a:buFontTx/>
              <a:buChar char="-"/>
            </a:pPr>
            <a:r>
              <a:rPr lang="pl-PL" sz="1900" dirty="0"/>
              <a:t>Prawa i wolności wzruszalne (</a:t>
            </a:r>
            <a:r>
              <a:rPr lang="pl-PL" sz="1900" dirty="0" err="1"/>
              <a:t>derogowalne</a:t>
            </a:r>
            <a:r>
              <a:rPr lang="pl-PL" sz="1900" dirty="0"/>
              <a:t>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chemeClr val="tx2">
                    <a:lumMod val="50000"/>
                  </a:schemeClr>
                </a:solidFill>
              </a:rPr>
              <a:t>PRAWO A WOLNOŚĆ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ole tekstowe 11"/>
          <p:cNvSpPr txBox="1"/>
          <p:nvPr/>
        </p:nvSpPr>
        <p:spPr>
          <a:xfrm>
            <a:off x="539552" y="1844824"/>
            <a:ext cx="799288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b="1" dirty="0"/>
              <a:t>Wolność </a:t>
            </a:r>
            <a:r>
              <a:rPr lang="pl-PL" sz="2000" dirty="0"/>
              <a:t>– obowiązek prawa (władzy) do nieingerencji w określoną sferę zachowań jednostki. Zwane również prawem negatywnym.</a:t>
            </a:r>
          </a:p>
          <a:p>
            <a:pPr algn="just"/>
            <a:endParaRPr lang="pl-PL" sz="2000" b="1" dirty="0"/>
          </a:p>
          <a:p>
            <a:pPr algn="just"/>
            <a:r>
              <a:rPr lang="pl-PL" sz="2000" b="1" dirty="0"/>
              <a:t>Prawo</a:t>
            </a:r>
            <a:r>
              <a:rPr lang="pl-PL" sz="2000" dirty="0"/>
              <a:t> – obowiązek po stronie państwa do określonego działania. Tak zwane prawo pozytywne.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9552" y="4005064"/>
            <a:ext cx="27377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/>
              <a:t>Zasady polityki państwa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1" presetClass="entr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chemeClr val="tx2">
                    <a:lumMod val="50000"/>
                  </a:schemeClr>
                </a:solidFill>
              </a:rPr>
              <a:t>FUNKCJE PRAW CZŁOWIEKA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539552" y="1916832"/>
            <a:ext cx="78488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pl-PL" dirty="0"/>
              <a:t>Ochrona przed nadmierną (bądź sprzeczną z istotą gwarantowanych uprawnień) ingerencja państwa i jego funkcjonariuszy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pl-PL" dirty="0"/>
              <a:t>Zapewnienie przez państwo ochrony przed naruszeniami ze strony innych jednostek oraz podmiotów prawa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pl-PL" dirty="0"/>
              <a:t>Obowiązek państwa polegający na stworzeniu ogólnie dostępnych i sprawnie działających procedur oraz mechanizmów umożliwiających  realizację </a:t>
            </a:r>
            <a:br>
              <a:rPr lang="pl-PL" dirty="0"/>
            </a:br>
            <a:r>
              <a:rPr lang="pl-PL" dirty="0"/>
              <a:t>(i egzekucję)  gwarantowanych uprawnień i wynikających z nich roszczeń lub świadczeń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KONSTYTUCYJNY KATALOG PRAW I WOLNOŚCI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683568" y="1772816"/>
            <a:ext cx="8143320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200000"/>
              </a:lnSpc>
            </a:pPr>
            <a:r>
              <a:rPr lang="pl-PL" sz="2000" dirty="0"/>
              <a:t>Idee przewodnie definiujące konstytucyjny system praw i wolności jednostki:</a:t>
            </a:r>
          </a:p>
          <a:p>
            <a:pPr marL="342900" indent="-342900">
              <a:lnSpc>
                <a:spcPct val="200000"/>
              </a:lnSpc>
              <a:buFontTx/>
              <a:buChar char="-"/>
            </a:pPr>
            <a:r>
              <a:rPr lang="pl-PL" sz="2000" dirty="0"/>
              <a:t>zasada godności</a:t>
            </a:r>
          </a:p>
          <a:p>
            <a:pPr marL="342900" indent="-342900">
              <a:lnSpc>
                <a:spcPct val="200000"/>
              </a:lnSpc>
              <a:buFontTx/>
              <a:buChar char="-"/>
            </a:pPr>
            <a:r>
              <a:rPr lang="pl-PL" sz="2000" dirty="0"/>
              <a:t>zasada wolności</a:t>
            </a:r>
          </a:p>
          <a:p>
            <a:pPr marL="342900" indent="-342900">
              <a:lnSpc>
                <a:spcPct val="200000"/>
              </a:lnSpc>
              <a:buFontTx/>
              <a:buChar char="-"/>
            </a:pPr>
            <a:r>
              <a:rPr lang="pl-PL" sz="2000" dirty="0"/>
              <a:t>zasada równości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1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1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4058</TotalTime>
  <Words>1534</Words>
  <Application>Microsoft Office PowerPoint</Application>
  <PresentationFormat>Pokaz na ekranie (4:3)</PresentationFormat>
  <Paragraphs>220</Paragraphs>
  <Slides>31</Slides>
  <Notes>15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31</vt:i4>
      </vt:variant>
    </vt:vector>
  </HeadingPairs>
  <TitlesOfParts>
    <vt:vector size="36" baseType="lpstr">
      <vt:lpstr>SimSun</vt:lpstr>
      <vt:lpstr>Arial</vt:lpstr>
      <vt:lpstr>Calibri</vt:lpstr>
      <vt:lpstr>Mangal</vt:lpstr>
      <vt:lpstr>Motyw pakietu Office</vt:lpstr>
      <vt:lpstr>PRAWO KONSTYTUCYJNE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Prawa człowieka i systemy ich ochrony</dc:title>
  <dc:creator>Magda</dc:creator>
  <cp:lastModifiedBy>Magda A</cp:lastModifiedBy>
  <cp:revision>470</cp:revision>
  <dcterms:created xsi:type="dcterms:W3CDTF">2016-10-01T17:27:20Z</dcterms:created>
  <dcterms:modified xsi:type="dcterms:W3CDTF">2018-04-09T09:48:43Z</dcterms:modified>
</cp:coreProperties>
</file>