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56" r:id="rId2"/>
    <p:sldId id="259" r:id="rId3"/>
    <p:sldId id="453" r:id="rId4"/>
    <p:sldId id="434" r:id="rId5"/>
    <p:sldId id="435" r:id="rId6"/>
    <p:sldId id="459" r:id="rId7"/>
    <p:sldId id="454" r:id="rId8"/>
    <p:sldId id="455" r:id="rId9"/>
    <p:sldId id="456" r:id="rId10"/>
    <p:sldId id="457" r:id="rId11"/>
    <p:sldId id="458" r:id="rId12"/>
    <p:sldId id="460" r:id="rId13"/>
    <p:sldId id="461" r:id="rId14"/>
    <p:sldId id="462" r:id="rId15"/>
    <p:sldId id="463" r:id="rId16"/>
    <p:sldId id="464" r:id="rId17"/>
    <p:sldId id="465" r:id="rId18"/>
    <p:sldId id="466" r:id="rId19"/>
    <p:sldId id="467" r:id="rId20"/>
    <p:sldId id="468" r:id="rId21"/>
    <p:sldId id="469" r:id="rId22"/>
    <p:sldId id="470" r:id="rId23"/>
    <p:sldId id="471" r:id="rId24"/>
    <p:sldId id="472" r:id="rId25"/>
    <p:sldId id="473" r:id="rId26"/>
    <p:sldId id="474" r:id="rId27"/>
    <p:sldId id="475" r:id="rId28"/>
    <p:sldId id="476" r:id="rId29"/>
    <p:sldId id="477" r:id="rId30"/>
    <p:sldId id="478" r:id="rId31"/>
    <p:sldId id="479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0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0AD96-5C15-45E0-AC14-D7DE3C8F95A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40C66-1655-432B-82D1-638946FF900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40C66-1655-432B-82D1-638946FF900E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6364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40C66-1655-432B-82D1-638946FF900E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341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40C66-1655-432B-82D1-638946FF900E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6923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40C66-1655-432B-82D1-638946FF900E}" type="slidenum">
              <a:rPr lang="pl-PL" smtClean="0"/>
              <a:pPr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1506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40C66-1655-432B-82D1-638946FF900E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858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40C66-1655-432B-82D1-638946FF900E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5638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40C66-1655-432B-82D1-638946FF900E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9701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40C66-1655-432B-82D1-638946FF900E}" type="slidenum">
              <a:rPr lang="pl-PL" smtClean="0"/>
              <a:pPr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3707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58BC-214E-4D13-8109-84DD4E42E8D9}" type="datetimeFigureOut">
              <a:rPr lang="pl-PL" smtClean="0"/>
              <a:pPr/>
              <a:t>29.05.2020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A03BD-2C67-4416-9ADC-E1448B23DA8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chemeClr val="tx2">
                    <a:lumMod val="50000"/>
                  </a:schemeClr>
                </a:solidFill>
              </a:rPr>
              <a:t>PRAWO KONSTYTUCYJNE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Ćwiczenia 8</a:t>
            </a:r>
          </a:p>
        </p:txBody>
      </p:sp>
      <p:cxnSp>
        <p:nvCxnSpPr>
          <p:cNvPr id="5" name="Łącznik prosty 4"/>
          <p:cNvCxnSpPr/>
          <p:nvPr/>
        </p:nvCxnSpPr>
        <p:spPr>
          <a:xfrm>
            <a:off x="431540" y="3717032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STANY NADZWYCZAJNE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Stany nadzwyczajne w Konstytucji RP: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wojenny - Ustawa z dnia 29 sierpnia 2002 r. o stanie wojennym oraz </a:t>
            </a:r>
            <a:br>
              <a:rPr lang="pl-PL" sz="2000" dirty="0"/>
            </a:br>
            <a:r>
              <a:rPr lang="pl-PL" sz="2000" dirty="0"/>
              <a:t>o kompetencjach Naczelnego Dowódcy Sił Zbrojnych i zasadach jego podległości konstytucyjnym organom Rzeczypospolitej Polskiej (</a:t>
            </a:r>
            <a:r>
              <a:rPr lang="pl-PL" sz="2000" dirty="0" err="1"/>
              <a:t>t.j</a:t>
            </a:r>
            <a:r>
              <a:rPr lang="pl-PL" sz="2000" dirty="0"/>
              <a:t>. Dz.U. 2017 poz. 1932)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wyjątkowy - Ustawa z dnia 21 czerwca 2002 r. o stanie wyjątkowym (</a:t>
            </a:r>
            <a:r>
              <a:rPr lang="pl-PL" sz="2000" dirty="0" err="1"/>
              <a:t>t.j</a:t>
            </a:r>
            <a:r>
              <a:rPr lang="pl-PL" sz="2000" dirty="0"/>
              <a:t>. Dz.U. 2017 poz. 1928)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klęski żywiołowej - Ustawa z dnia 18 kwietnia 2002 r. o stanie klęski żywiołowej (</a:t>
            </a:r>
            <a:r>
              <a:rPr lang="pl-PL" sz="2000" dirty="0" err="1"/>
              <a:t>t.j</a:t>
            </a:r>
            <a:r>
              <a:rPr lang="pl-PL" sz="2000" dirty="0"/>
              <a:t>. Dz.U. 2017 poz. 1897)</a:t>
            </a:r>
          </a:p>
        </p:txBody>
      </p:sp>
    </p:spTree>
    <p:extLst>
      <p:ext uri="{BB962C8B-B14F-4D97-AF65-F5344CB8AC3E}">
        <p14:creationId xmlns:p14="http://schemas.microsoft.com/office/powerpoint/2010/main" val="53030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STANY NADZWYCZAJNE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Stany nadzwyczajne w Konstytucji RP: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wojenny - Ustawa z dnia 29 sierpnia 2002 r. o stanie wojennym oraz </a:t>
            </a:r>
            <a:br>
              <a:rPr lang="pl-PL" sz="2000" dirty="0"/>
            </a:br>
            <a:r>
              <a:rPr lang="pl-PL" sz="2000" dirty="0"/>
              <a:t>o kompetencjach Naczelnego Dowódcy Sił Zbrojnych i zasadach jego podległości konstytucyjnym organom Rzeczypospolitej Polskiej (</a:t>
            </a:r>
            <a:r>
              <a:rPr lang="pl-PL" sz="2000" dirty="0" err="1"/>
              <a:t>t.j</a:t>
            </a:r>
            <a:r>
              <a:rPr lang="pl-PL" sz="2000" dirty="0"/>
              <a:t>. Dz.U. 2017 poz. 1932)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wyjątkowy - Ustawa z dnia 21 czerwca 2002 r. o stanie wyjątkowym (</a:t>
            </a:r>
            <a:r>
              <a:rPr lang="pl-PL" sz="2000" dirty="0" err="1"/>
              <a:t>t.j</a:t>
            </a:r>
            <a:r>
              <a:rPr lang="pl-PL" sz="2000" dirty="0"/>
              <a:t>. Dz.U. 2017 poz. 1928)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klęski żywiołowej - Ustawa z dnia 18 kwietnia 2002 r. o stanie klęski żywiołowej (</a:t>
            </a:r>
            <a:r>
              <a:rPr lang="pl-PL" sz="2000" dirty="0" err="1"/>
              <a:t>t.j</a:t>
            </a:r>
            <a:r>
              <a:rPr lang="pl-PL" sz="2000" dirty="0"/>
              <a:t>. Dz.U. 2017 poz. 1897)</a:t>
            </a:r>
          </a:p>
        </p:txBody>
      </p:sp>
    </p:spTree>
    <p:extLst>
      <p:ext uri="{BB962C8B-B14F-4D97-AF65-F5344CB8AC3E}">
        <p14:creationId xmlns:p14="http://schemas.microsoft.com/office/powerpoint/2010/main" val="263159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STANY NADZWYCZAJNE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Zasady ogólne dotyczące stanów nadzwyczajnych: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Zasada wyjątkowości – art. 228 ust. 1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Zasada legalności – art. 228 ust. 2 i 3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Zasada proporcjonalności – art. 228 ust. 5 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Zasada celowości – art. 228 ust. 5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Zasada ochrony podstaw systemu prawnego – art. 228 ust. 6</a:t>
            </a:r>
          </a:p>
          <a:p>
            <a:pPr marL="457200" indent="-457200" algn="just">
              <a:lnSpc>
                <a:spcPct val="150000"/>
              </a:lnSpc>
              <a:buAutoNum type="alphaLcParenR"/>
            </a:pPr>
            <a:r>
              <a:rPr lang="pl-PL" sz="2000" dirty="0"/>
              <a:t>Zasada ochrony organów przedstawicielskich – art. 228 ust. 7</a:t>
            </a:r>
          </a:p>
        </p:txBody>
      </p:sp>
    </p:spTree>
    <p:extLst>
      <p:ext uri="{BB962C8B-B14F-4D97-AF65-F5344CB8AC3E}">
        <p14:creationId xmlns:p14="http://schemas.microsoft.com/office/powerpoint/2010/main" val="3819205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WOJENNY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Przesłanki wprowadzenia: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zewnętrzne zagrożenie państwa,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zbrojna napaść na terytorium Rzeczpospolitej Polskiej,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sytuacja gdy z umowy międzynarodowej wynika zobowiązanie do wspólnej obrony przeciwko agresji.</a:t>
            </a:r>
          </a:p>
        </p:txBody>
      </p:sp>
    </p:spTree>
    <p:extLst>
      <p:ext uri="{BB962C8B-B14F-4D97-AF65-F5344CB8AC3E}">
        <p14:creationId xmlns:p14="http://schemas.microsoft.com/office/powerpoint/2010/main" val="184063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WOJENNY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5312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Procedura wprowadzenia stanu wojennego</a:t>
            </a:r>
          </a:p>
          <a:p>
            <a:pPr algn="just">
              <a:lnSpc>
                <a:spcPct val="150000"/>
              </a:lnSpc>
            </a:pPr>
            <a:endParaRPr lang="pl-PL" sz="1000" b="1" dirty="0"/>
          </a:p>
          <a:p>
            <a:pPr algn="just">
              <a:lnSpc>
                <a:spcPct val="150000"/>
              </a:lnSpc>
            </a:pPr>
            <a:r>
              <a:rPr lang="pl-PL" dirty="0"/>
              <a:t>wniosek Rady Ministrów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↓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Rozporządzenie Prezydenta RP o wprowadzeniu stanu wojennego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↓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Podanie do publicznej wiadomości oraz ogłoszenie rozporządzenia w Dzienniku Ustaw Rzeczypospolitej Polskiej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↓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przedstawienie Rozporządzenia Sejmowi w ciągu 48 godzin od podpisania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↓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niezwłoczne rozpatrzenie rozporządzenie przez Sejm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/możliwość uchylenia rozporządzenia/</a:t>
            </a:r>
          </a:p>
        </p:txBody>
      </p:sp>
    </p:spTree>
    <p:extLst>
      <p:ext uri="{BB962C8B-B14F-4D97-AF65-F5344CB8AC3E}">
        <p14:creationId xmlns:p14="http://schemas.microsoft.com/office/powerpoint/2010/main" val="73637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WOJENNY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Zakres dopuszczalnych ingerencji w prawa i wolności jednostki</a:t>
            </a:r>
          </a:p>
          <a:p>
            <a:pPr algn="just">
              <a:lnSpc>
                <a:spcPct val="150000"/>
              </a:lnSpc>
            </a:pPr>
            <a:endParaRPr lang="pl-PL" sz="1000" b="1" dirty="0"/>
          </a:p>
          <a:p>
            <a:pPr algn="just"/>
            <a:r>
              <a:rPr lang="pl-PL" b="1" dirty="0"/>
              <a:t>Art. 233.</a:t>
            </a:r>
          </a:p>
          <a:p>
            <a:pPr marL="342900" indent="-342900" algn="just">
              <a:buAutoNum type="arabicPeriod"/>
            </a:pPr>
            <a:r>
              <a:rPr lang="pl-PL" dirty="0"/>
              <a:t>Ustawa określająca zakres ograniczeń wolności i praw człowieka i obywatela </a:t>
            </a:r>
            <a:br>
              <a:rPr lang="pl-PL" dirty="0"/>
            </a:br>
            <a:r>
              <a:rPr lang="pl-PL" dirty="0"/>
              <a:t>w czasie stanu wojennego i wyjątkowego </a:t>
            </a:r>
            <a:r>
              <a:rPr lang="pl-PL" u="sng" dirty="0"/>
              <a:t>nie może ograniczać</a:t>
            </a:r>
            <a:r>
              <a:rPr lang="pl-PL" dirty="0"/>
              <a:t> wolności i praw określonych w art. 30 (godność człowieka), art. 34 i art. 36 (obywatelstwo), art. 38 (ochrona życia), art. 39, art. 40 i art. 41 ust. 4 (humanitarne traktowanie), art. 42 (ponoszenie odpowiedzialności karnej), art. 45 (dostęp do sądu), art. 47 (dobra osobiste), art. 53 (sumienie i religia), art. 63 (petycje) oraz art. 48 i art. 72 (rodzina </a:t>
            </a:r>
            <a:br>
              <a:rPr lang="pl-PL" dirty="0"/>
            </a:br>
            <a:r>
              <a:rPr lang="pl-PL" dirty="0"/>
              <a:t>i dziecko).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Dodatkowo formułowany jest zakaz dyskryminacji – art. 233 ust. 2.</a:t>
            </a:r>
          </a:p>
        </p:txBody>
      </p:sp>
    </p:spTree>
    <p:extLst>
      <p:ext uri="{BB962C8B-B14F-4D97-AF65-F5344CB8AC3E}">
        <p14:creationId xmlns:p14="http://schemas.microsoft.com/office/powerpoint/2010/main" val="359945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WOJENNY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5081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Przykłady ograniczeń dopuszczalnych na podstawie ustawy</a:t>
            </a:r>
            <a:endParaRPr lang="pl-PL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Zawieszenie prawa do strajków i akcji protestacyjnych (art. 19)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Wprowadzenie cenzury prewencyjnej (art. 21 ust. 1 pkt 1)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Zawieszenie prawa do zgromadzeń i zrzeszania się (art. 22 ust. 1) – ograniczenie nie ma zastosowania do zgromadzeń organizowanych przez kościoły i inne związki wyznaniowe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Obowiązek  okresowego zaniechania prowadzenia działalności gospodarczej określonego rodzaju (art. 24 ust. 1 pkt 2)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Zakaz lotów polskich i obcych statków powietrznych nad terytorium RP (art. 26 ust. 1 pkt 2)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Wprowadzić szczególnych zasad wydawania dokumentów uprawniających obywateli polskich do przekraczania granicy państwowej (art. 28 ust. 1 pkt 2)</a:t>
            </a:r>
          </a:p>
        </p:txBody>
      </p:sp>
    </p:spTree>
    <p:extLst>
      <p:ext uri="{BB962C8B-B14F-4D97-AF65-F5344CB8AC3E}">
        <p14:creationId xmlns:p14="http://schemas.microsoft.com/office/powerpoint/2010/main" val="3414493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WOJENNY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3281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Rozporządzenia z mocą ustawy</a:t>
            </a:r>
          </a:p>
          <a:p>
            <a:pPr algn="just">
              <a:lnSpc>
                <a:spcPct val="150000"/>
              </a:lnSpc>
            </a:pPr>
            <a:endParaRPr lang="pl-PL" dirty="0"/>
          </a:p>
          <a:p>
            <a:pPr algn="just"/>
            <a:r>
              <a:rPr lang="pl-PL" b="1" dirty="0"/>
              <a:t>Art. 234.</a:t>
            </a:r>
          </a:p>
          <a:p>
            <a:pPr algn="just"/>
            <a:r>
              <a:rPr lang="pl-PL" dirty="0"/>
              <a:t>1. Jeżeli w czasie stanu wojennego Sejm nie może zebrać się na posiedzenie, Prezydent Rzeczypospolitej na wniosek Rady Ministrów wydaje rozporządzenia z mocą ustawy </a:t>
            </a:r>
            <a:br>
              <a:rPr lang="pl-PL" dirty="0"/>
            </a:br>
            <a:r>
              <a:rPr lang="pl-PL" dirty="0"/>
              <a:t>w zakresie i w granicach określonych w art. 228 ust. 3-5. Rozporządzenia te podlegają zatwierdzeniu przez Sejm na najbliższym posiedzeniu.</a:t>
            </a:r>
          </a:p>
          <a:p>
            <a:pPr algn="just"/>
            <a:r>
              <a:rPr lang="pl-PL" dirty="0"/>
              <a:t>2. Rozporządzenia, o których mowa w ust. 1, mają charakter źródeł powszechnie obowiązującego prawa.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0936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WOJENNY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340768"/>
            <a:ext cx="8208912" cy="4158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Stan wojenny a stan wojny</a:t>
            </a:r>
          </a:p>
          <a:p>
            <a:pPr algn="just">
              <a:lnSpc>
                <a:spcPct val="150000"/>
              </a:lnSpc>
            </a:pPr>
            <a:endParaRPr lang="pl-PL" sz="1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Stan wojny regulowany jest przez art. 116 Konstytucji RP.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Organem właściwym do podjęcia decyzji w zakresie wprowadzenia stanu wojny jest Sejm (zastępczo Prezydent)</a:t>
            </a:r>
          </a:p>
          <a:p>
            <a:pPr algn="just">
              <a:lnSpc>
                <a:spcPct val="150000"/>
              </a:lnSpc>
            </a:pPr>
            <a:endParaRPr lang="pl-PL" sz="1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Konstytucja posługuje się jeszcze jednym pojęciem - „na czas wojny”: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art. 134 ust. 4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art. 175 ust. 2</a:t>
            </a:r>
          </a:p>
          <a:p>
            <a:pPr algn="just"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0583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WYJĄTKOWY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Przesłanki wprowadzenia: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Zagrożenie konstytucyjnego ustroju państwa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Zagrożenie bezpieczeństwa obywateli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Zagrożenie porządku publicznego</a:t>
            </a:r>
          </a:p>
        </p:txBody>
      </p:sp>
    </p:spTree>
    <p:extLst>
      <p:ext uri="{BB962C8B-B14F-4D97-AF65-F5344CB8AC3E}">
        <p14:creationId xmlns:p14="http://schemas.microsoft.com/office/powerpoint/2010/main" val="59440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11560" y="1628800"/>
            <a:ext cx="8208912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0"/>
              </a:spcAft>
            </a:pPr>
            <a:r>
              <a:rPr lang="pl-PL" sz="2000" b="1" kern="50" dirty="0">
                <a:latin typeface="+mj-lt"/>
                <a:ea typeface="SimSun"/>
                <a:cs typeface="Mangal"/>
              </a:rPr>
              <a:t>Stany nadzwyczajne</a:t>
            </a:r>
            <a:endParaRPr lang="pl-PL" sz="2000" kern="50" dirty="0">
              <a:latin typeface="+mj-lt"/>
              <a:ea typeface="SimSun"/>
              <a:cs typeface="Mangal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</a:pPr>
            <a:r>
              <a:rPr lang="pl-PL" sz="2000" kern="50" dirty="0">
                <a:latin typeface="+mj-lt"/>
                <a:ea typeface="SimSun"/>
                <a:cs typeface="Mangal"/>
              </a:rPr>
              <a:t>a)	Ograniczanie konstytucyjnych praw i wolności jednostki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</a:pPr>
            <a:r>
              <a:rPr lang="pl-PL" sz="2000" kern="50" dirty="0">
                <a:latin typeface="+mj-lt"/>
                <a:ea typeface="SimSun"/>
                <a:cs typeface="Mangal"/>
              </a:rPr>
              <a:t>b) 	Istota instytucji stanów nadzwyczajnych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</a:pPr>
            <a:r>
              <a:rPr lang="pl-PL" sz="2000" kern="50" dirty="0">
                <a:latin typeface="+mj-lt"/>
                <a:ea typeface="SimSun"/>
                <a:cs typeface="Mangal"/>
              </a:rPr>
              <a:t>c)	Zasady konstytucyjne</a:t>
            </a: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</a:pPr>
            <a:r>
              <a:rPr lang="pl-PL" sz="2000" kern="50" dirty="0">
                <a:latin typeface="+mj-lt"/>
                <a:ea typeface="SimSun"/>
                <a:cs typeface="Mangal"/>
              </a:rPr>
              <a:t>d)	Stan wojenny, wyjątkowy i klęski żywiołowej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WYJĄTKOWY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5312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Procedura wprowadzenia stanu wyjątkowego</a:t>
            </a:r>
          </a:p>
          <a:p>
            <a:pPr algn="just">
              <a:lnSpc>
                <a:spcPct val="150000"/>
              </a:lnSpc>
            </a:pPr>
            <a:endParaRPr lang="pl-PL" sz="1000" b="1" dirty="0"/>
          </a:p>
          <a:p>
            <a:pPr algn="just">
              <a:lnSpc>
                <a:spcPct val="150000"/>
              </a:lnSpc>
            </a:pPr>
            <a:r>
              <a:rPr lang="pl-PL" dirty="0"/>
              <a:t>wniosek Rady Ministrów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↓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Rozporządzenie Prezydenta RP o wprowadzeniu stanu wyjątkowego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↓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Podanie do publicznej wiadomości oraz ogłoszenie rozporządzenia w Dzienniku Ustaw Rzeczypospolitej Polskiej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↓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przedstawienie Rozporządzenia Sejmowi w ciągu 48 godzin od podpisania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↓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niezwłoczne rozpatrzenie rozporządzenie przez Sejm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/możliwość uchylenia rozporządzenia/</a:t>
            </a:r>
          </a:p>
        </p:txBody>
      </p:sp>
    </p:spTree>
    <p:extLst>
      <p:ext uri="{BB962C8B-B14F-4D97-AF65-F5344CB8AC3E}">
        <p14:creationId xmlns:p14="http://schemas.microsoft.com/office/powerpoint/2010/main" val="148525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WYJĄTKOWY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2583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Termin</a:t>
            </a:r>
          </a:p>
          <a:p>
            <a:pPr algn="just">
              <a:lnSpc>
                <a:spcPct val="150000"/>
              </a:lnSpc>
            </a:pPr>
            <a:endParaRPr lang="pl-PL" sz="1000" b="1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Czas trwania stanu wyjątkowego każdorazowo </a:t>
            </a:r>
            <a:r>
              <a:rPr lang="pl-PL" sz="2000" u="sng" dirty="0"/>
              <a:t>musi</a:t>
            </a:r>
            <a:r>
              <a:rPr lang="pl-PL" sz="2000" dirty="0"/>
              <a:t> być oznaczony.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Maksymalnie – 90 dni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Możliwość jednokrotnego przedłużenia na czas nie dłuższy niż 60 dni. </a:t>
            </a:r>
          </a:p>
        </p:txBody>
      </p:sp>
    </p:spTree>
    <p:extLst>
      <p:ext uri="{BB962C8B-B14F-4D97-AF65-F5344CB8AC3E}">
        <p14:creationId xmlns:p14="http://schemas.microsoft.com/office/powerpoint/2010/main" val="662215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WYJĄTKOWY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Zakres dopuszczalnych ingerencji w prawa i wolności jednostki</a:t>
            </a:r>
          </a:p>
          <a:p>
            <a:pPr algn="just">
              <a:lnSpc>
                <a:spcPct val="150000"/>
              </a:lnSpc>
            </a:pPr>
            <a:endParaRPr lang="pl-PL" sz="1000" b="1" dirty="0"/>
          </a:p>
          <a:p>
            <a:pPr algn="just"/>
            <a:r>
              <a:rPr lang="pl-PL" b="1" dirty="0"/>
              <a:t>Art. 233.</a:t>
            </a:r>
          </a:p>
          <a:p>
            <a:pPr marL="342900" indent="-342900" algn="just">
              <a:buAutoNum type="arabicPeriod"/>
            </a:pPr>
            <a:r>
              <a:rPr lang="pl-PL" dirty="0"/>
              <a:t>Ustawa określająca zakres ograniczeń wolności i praw człowieka i obywatela </a:t>
            </a:r>
            <a:br>
              <a:rPr lang="pl-PL" dirty="0"/>
            </a:br>
            <a:r>
              <a:rPr lang="pl-PL" dirty="0"/>
              <a:t>w czasie stanu wojennego i wyjątkowego </a:t>
            </a:r>
            <a:r>
              <a:rPr lang="pl-PL" u="sng" dirty="0"/>
              <a:t>nie może ograniczać</a:t>
            </a:r>
            <a:r>
              <a:rPr lang="pl-PL" dirty="0"/>
              <a:t> wolności i praw określonych w art. 30 (godność człowieka), art. 34 i art. 36 (obywatelstwo), art. 38 (ochrona życia), art. 39, art. 40 i art. 41 ust. 4 (humanitarne traktowanie), art. 42 (ponoszenie odpowiedzialności karnej), art. 45 (dostęp do sądu), art. 47 (dobra osobiste), art. 53 (sumienie i religia), art. 63 (petycje) oraz art. 48 i art. 72 (rodzina </a:t>
            </a:r>
            <a:br>
              <a:rPr lang="pl-PL" dirty="0"/>
            </a:br>
            <a:r>
              <a:rPr lang="pl-PL" dirty="0"/>
              <a:t>i dziecko).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Dodatkowo formułowany jest zakaz dyskryminacji – art. 233 ust. 2.</a:t>
            </a:r>
          </a:p>
        </p:txBody>
      </p:sp>
    </p:spTree>
    <p:extLst>
      <p:ext uri="{BB962C8B-B14F-4D97-AF65-F5344CB8AC3E}">
        <p14:creationId xmlns:p14="http://schemas.microsoft.com/office/powerpoint/2010/main" val="392905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WYJĄTKOWY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80920" cy="3835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Przykłady ograniczeń dopuszczalnych na podstawie ustawy</a:t>
            </a:r>
            <a:endParaRPr lang="pl-PL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Zawieszenie prawa do strajków, akcji protestacyjnych i zgromadzeń (art. 16)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Odosobnienie osób podejrzanych o działalność zagrażającą konstytucyjnemu ustrojowi państwa, bezpieczeństwu obywateli lub porządkowi publicznemu (art. 17)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Obowiązek posiadania przy sobie dowodu osobistego (art. 18)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Wprowadzenie cenzury prewencyjnej (art. 20 ust. 1 pkt 1)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Wprowadzenie kontroli zawartości przesyłek, listów, paczek i przekazów przekazywanych w ramach usług pocztowych (art. 20 ust. 1 pkt 2)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Zawieszenie działalności edukacyjnej szkół i uczelni wyższych (art. 21 pkt 3)</a:t>
            </a:r>
          </a:p>
        </p:txBody>
      </p:sp>
    </p:spTree>
    <p:extLst>
      <p:ext uri="{BB962C8B-B14F-4D97-AF65-F5344CB8AC3E}">
        <p14:creationId xmlns:p14="http://schemas.microsoft.com/office/powerpoint/2010/main" val="3567609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KLĘSKI ŻYWIOŁOWEJ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4661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Przesłanki wprowadzenia: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Zapobieżenie skutkom katastrof naturalnych lub awarii technicznych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Usunięcie skutków katastrof naturalnych lub awarii technicznych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Klęska żywiołowa – katastrofa naturalna lub awarię techniczną, których skutki zagrażają życiu lub zdrowiu dużej liczby osób, mieniu w wielkich rozmiarach albo środowisku na znacznych obszarach, a pomoc i ochrona mogą być skutecznie podjęte tylko przy zastosowaniu nadzwyczajnych środków, we współdziałaniu różnych organów i instytucji oraz specjalistycznych służb </a:t>
            </a:r>
            <a:br>
              <a:rPr lang="pl-PL" sz="2000" dirty="0"/>
            </a:br>
            <a:r>
              <a:rPr lang="pl-PL" sz="2000" dirty="0"/>
              <a:t>i formacji działających pod jednolitym kierownictwem (art. 3 pkt 1)</a:t>
            </a:r>
          </a:p>
        </p:txBody>
      </p:sp>
    </p:spTree>
    <p:extLst>
      <p:ext uri="{BB962C8B-B14F-4D97-AF65-F5344CB8AC3E}">
        <p14:creationId xmlns:p14="http://schemas.microsoft.com/office/powerpoint/2010/main" val="638515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KLĘSKI ŻYWIOŁOWEJ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321689"/>
            <a:ext cx="8208912" cy="41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b="1" dirty="0"/>
              <a:t>Organ właściwy </a:t>
            </a:r>
            <a:r>
              <a:rPr lang="pl-PL" sz="2000" dirty="0"/>
              <a:t>-</a:t>
            </a:r>
            <a:r>
              <a:rPr lang="pl-PL" sz="2000" b="1" dirty="0"/>
              <a:t> </a:t>
            </a:r>
            <a:r>
              <a:rPr lang="pl-PL" sz="2000" dirty="0"/>
              <a:t>Rada Ministrów w drodze rozporządzenia: 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z własnej inicjatywy,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na wniosek właściwego wojewody.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endParaRPr lang="pl-PL" sz="1000" b="1" dirty="0"/>
          </a:p>
          <a:p>
            <a:pPr algn="just">
              <a:lnSpc>
                <a:spcPct val="150000"/>
              </a:lnSpc>
            </a:pPr>
            <a:r>
              <a:rPr lang="pl-PL" sz="2000" b="1" dirty="0"/>
              <a:t>Obszar </a:t>
            </a:r>
            <a:r>
              <a:rPr lang="pl-PL" sz="2000" dirty="0"/>
              <a:t>-  na którym wystąpiła klęska żywiołowa oraz na którym wystąpiły </a:t>
            </a:r>
            <a:r>
              <a:rPr lang="pl-PL" sz="2000" u="sng" dirty="0"/>
              <a:t>lub mogą wystąpić</a:t>
            </a:r>
            <a:r>
              <a:rPr lang="pl-PL" sz="2000" dirty="0"/>
              <a:t> skutki tej klęski.</a:t>
            </a:r>
          </a:p>
          <a:p>
            <a:pPr algn="just">
              <a:lnSpc>
                <a:spcPct val="150000"/>
              </a:lnSpc>
            </a:pPr>
            <a:endParaRPr lang="pl-PL" sz="1000" b="1" dirty="0"/>
          </a:p>
          <a:p>
            <a:pPr algn="just">
              <a:lnSpc>
                <a:spcPct val="150000"/>
              </a:lnSpc>
            </a:pPr>
            <a:r>
              <a:rPr lang="pl-PL" sz="2000" b="1" dirty="0"/>
              <a:t>Termin </a:t>
            </a:r>
            <a:r>
              <a:rPr lang="pl-PL" sz="2000" dirty="0"/>
              <a:t>– maksymalnie 30 dni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Przedłużenie tylko za zgodą Sejmu i tylko na czas oznaczony.</a:t>
            </a:r>
            <a:r>
              <a:rPr lang="pl-PL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168846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KLĘSKI ŻYWIOŁOWEJ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321689"/>
            <a:ext cx="8208912" cy="410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l-PL" sz="2000" b="1" dirty="0"/>
          </a:p>
          <a:p>
            <a:pPr algn="just">
              <a:lnSpc>
                <a:spcPct val="150000"/>
              </a:lnSpc>
            </a:pPr>
            <a:r>
              <a:rPr lang="pl-PL" sz="2000" b="1" dirty="0"/>
              <a:t>Kto kieruje działaniami zmierzającymi do usunięcia skutków klęski?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gdy stan klęski żywiołowej wprowadzono na obszarze jednego województwa – wójt, burmistrz lub wojewoda (w zależności od zasięgu obszaru wskazanego w rozporządzeniu),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dirty="0"/>
              <a:t>gdy stan klęski żywiołowej wprowadzono na obszarze więcej niż jednego województwa - minister właściwy do spraw administracji publicznej.</a:t>
            </a:r>
          </a:p>
          <a:p>
            <a:pPr algn="just">
              <a:lnSpc>
                <a:spcPct val="150000"/>
              </a:lnSpc>
            </a:pPr>
            <a:endParaRPr lang="pl-PL" sz="1000" dirty="0"/>
          </a:p>
          <a:p>
            <a:pPr algn="just">
              <a:lnSpc>
                <a:spcPct val="150000"/>
              </a:lnSpc>
            </a:pPr>
            <a:r>
              <a:rPr lang="pl-PL" sz="1600" dirty="0"/>
              <a:t>art. 8 ustawy szczególnej</a:t>
            </a:r>
            <a:r>
              <a:rPr lang="pl-P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622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KLĘSKI ŻYWIOŁOWEJ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0891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Zakres dopuszczalnych ingerencji w prawa i wolności jednostki</a:t>
            </a:r>
          </a:p>
          <a:p>
            <a:pPr algn="just">
              <a:lnSpc>
                <a:spcPct val="150000"/>
              </a:lnSpc>
            </a:pPr>
            <a:endParaRPr lang="pl-PL" sz="1000" b="1" dirty="0"/>
          </a:p>
          <a:p>
            <a:pPr algn="just"/>
            <a:r>
              <a:rPr lang="pl-PL" b="1" dirty="0"/>
              <a:t>Art. 233.</a:t>
            </a:r>
          </a:p>
          <a:p>
            <a:pPr algn="just"/>
            <a:r>
              <a:rPr lang="pl-PL" dirty="0"/>
              <a:t>3. Ustawa określająca zakres ograniczeń wolności i praw człowieka i obywatela </a:t>
            </a:r>
            <a:br>
              <a:rPr lang="pl-PL" dirty="0"/>
            </a:br>
            <a:r>
              <a:rPr lang="pl-PL" dirty="0"/>
              <a:t>w stanie klęski żywiołowej </a:t>
            </a:r>
            <a:r>
              <a:rPr lang="pl-PL" u="sng" dirty="0"/>
              <a:t>może ograniczać</a:t>
            </a:r>
            <a:r>
              <a:rPr lang="pl-PL" b="1" dirty="0"/>
              <a:t> </a:t>
            </a:r>
            <a:r>
              <a:rPr lang="pl-PL" dirty="0"/>
              <a:t>wolności i prawa określone w art. 22 (wolność działalności gospodarczej), art. 41 ust. 1, 3 i 5 (wolność osobista), art. 50 (nienaruszalność mieszkania), art. 52 ust. 1 (wolność poruszania się i pobytu na terytorium Rzeczypospolitej Polskiej), art. 59 ust. 3 (prawo do strajku), art. 64 (prawo własności), art. 65 ust. 1 (wolność pracy), art. 66 ust. 1 (prawo do bezpiecznych </a:t>
            </a:r>
            <a:br>
              <a:rPr lang="pl-PL" dirty="0"/>
            </a:br>
            <a:r>
              <a:rPr lang="pl-PL" dirty="0"/>
              <a:t>i higienicznych warunków pracy) oraz art. 66 ust. 2 (prawo do wypoczynku).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1331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 KLĘSKI ŻYWIOŁOWEJ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80920" cy="5081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Przykłady ograniczeń dopuszczalnych na podstawie ustawy</a:t>
            </a:r>
            <a:endParaRPr lang="pl-PL" b="1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Nakaz lub zakaz prowadzenia działalności gospodarczej określonego rodzaju (art. 21 ust. 1 pkt 2)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Nakazanie pracodawcy oddelegowania pracowników do dyspozycji organu kierującego działaniami prowadzonymi w celu zapobieżenia skutkom klęski żywiołowej lub ich usunięcia(art. 21 ust. 1 pkt 3)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Zakaz okresowego podwyższania cen na towary lub usługi określonego rodzaju (art. 21 ust. 1 pkt 4a)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Obowiązek poddania się kwarantannie (art. 21 ust. 1 pkt 6)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Nakaz ewakuacji w ustalonym czasie z określonych miejsc, obszarów i obiektów (art. 21 ust. 1 pkt 12)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/>
              <a:t>Nakaz udostępnienia pomieszczeń osobom ewakuowanym (art. 22 ust. 1 pkt 5)</a:t>
            </a:r>
          </a:p>
        </p:txBody>
      </p:sp>
    </p:spTree>
    <p:extLst>
      <p:ext uri="{BB962C8B-B14F-4D97-AF65-F5344CB8AC3E}">
        <p14:creationId xmlns:p14="http://schemas.microsoft.com/office/powerpoint/2010/main" val="730473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WYRÓWNYWANIE STRAT MAJĄTKOWYCH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80920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b="1" dirty="0"/>
              <a:t>Art. 228 Konstytucji RP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4. Ustawa może określić podstawy, zakres i tryb wyrównywania strat majątkowych wynikających z ograniczenia w czasie stanu nadzwyczajnego wolności i praw człowieka </a:t>
            </a:r>
            <a:br>
              <a:rPr lang="pl-PL" dirty="0"/>
            </a:br>
            <a:r>
              <a:rPr lang="pl-PL" dirty="0"/>
              <a:t>i obywatela.</a:t>
            </a:r>
          </a:p>
          <a:p>
            <a:pPr algn="just">
              <a:lnSpc>
                <a:spcPct val="150000"/>
              </a:lnSpc>
            </a:pPr>
            <a:endParaRPr lang="pl-PL" dirty="0"/>
          </a:p>
          <a:p>
            <a:pPr algn="just">
              <a:lnSpc>
                <a:spcPct val="150000"/>
              </a:lnSpc>
            </a:pPr>
            <a:r>
              <a:rPr lang="pl-PL" dirty="0"/>
              <a:t>Ustawa z dnia 22 listopada 2002 r. o wyrównywaniu strat majątkowych wynikających </a:t>
            </a:r>
            <a:br>
              <a:rPr lang="pl-PL" dirty="0"/>
            </a:br>
            <a:r>
              <a:rPr lang="pl-PL" dirty="0"/>
              <a:t>z ograniczenia w czasie stanu nadzwyczajnego wolności i praw człowieka i obywatela.</a:t>
            </a:r>
          </a:p>
        </p:txBody>
      </p:sp>
    </p:spTree>
    <p:extLst>
      <p:ext uri="{BB962C8B-B14F-4D97-AF65-F5344CB8AC3E}">
        <p14:creationId xmlns:p14="http://schemas.microsoft.com/office/powerpoint/2010/main" val="112005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KONSTYTUCYJNY KATALOG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83568" y="1772816"/>
            <a:ext cx="6126036" cy="1852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sz="2000" dirty="0"/>
              <a:t>Wolności i prawa osobiste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sz="2000" dirty="0"/>
              <a:t>Wolności i prawa polityczne</a:t>
            </a:r>
          </a:p>
          <a:p>
            <a:pPr marL="342900" indent="-342900">
              <a:lnSpc>
                <a:spcPct val="200000"/>
              </a:lnSpc>
              <a:buAutoNum type="alphaLcParenR"/>
            </a:pPr>
            <a:r>
              <a:rPr lang="pl-PL" sz="2000" dirty="0"/>
              <a:t>Wolności i prawa społeczne, ekonomiczne i kulturalne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WYRÓWNYWANIE STRAT MAJĄTKOWYCH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80920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/>
              <a:t>Art. 2 ustawy szczególnej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dirty="0"/>
              <a:t>Każdemu, kto poniósł stratę majątkowa w następstwie ograniczenia wolności i praw człowieka i obywatela w czasie stanu nadzwyczajnego, służy roszczenie </a:t>
            </a:r>
            <a:br>
              <a:rPr lang="pl-PL" dirty="0"/>
            </a:br>
            <a:r>
              <a:rPr lang="pl-PL" dirty="0"/>
              <a:t>o odszkodowanie.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dirty="0"/>
              <a:t>Odszkodowanie, o którym mowa w ust. 1, obejmuje wyrównanie straty majątkowej, bez korzyści, które poszkodowany mógłby osiągnąć, gdyby strata nie powstała.</a:t>
            </a:r>
          </a:p>
        </p:txBody>
      </p:sp>
    </p:spTree>
    <p:extLst>
      <p:ext uri="{BB962C8B-B14F-4D97-AF65-F5344CB8AC3E}">
        <p14:creationId xmlns:p14="http://schemas.microsoft.com/office/powerpoint/2010/main" val="2738942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KAZUS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626564"/>
            <a:ext cx="8280920" cy="5229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400" dirty="0"/>
              <a:t>W dniu 20 czerwca 2008 roku na terytorium RP został wprowadzony - na podstawie postanowienia prezydenta RP - stan wojenny. W jego następstwie zawieszono realizację wszystkich konstytucyjnych wolności i praw jednostki. Stan wojenny trwał do 30 marca 2009 roku. W okresie tym prezydent RP, na wniosek prezesa RM wydał 10 rozporządzeń z mocą ustawy. Rozporządzenia te nie były ogłoszone w Dzienniku Ustaw, jedynie podano je do publicznej wiadomości. Prezydent w czasie trwania stanu wojennego zawiesił działalność sądów </a:t>
            </a:r>
            <a:br>
              <a:rPr lang="pl-PL" sz="1400" dirty="0"/>
            </a:br>
            <a:r>
              <a:rPr lang="pl-PL" sz="1400" dirty="0"/>
              <a:t>i trybunałów, wprowadzając na całym terytorium RP sądy doraźne. Bezpośrednio po zakończeniu stanu wojennego, gdy sytuacja zewnętrzna i wewnętrzna uległa poprawie prezydent RP wydał zarządzenie w sprawie przeprowadzenia wyborów parlamentarnych (kadencja upłynęła w grudniu 2008 roku). Dopiero po tych wyborach, na trzecim posiedzeniu Sejmu poddano pod dyskusję dalsze obowiązywanie rozporządzeń z mocą ustawy wydanych przez prezydenta RP.</a:t>
            </a:r>
          </a:p>
          <a:p>
            <a:pPr algn="just">
              <a:lnSpc>
                <a:spcPct val="150000"/>
              </a:lnSpc>
            </a:pPr>
            <a:endParaRPr lang="pl-PL" sz="1400" dirty="0"/>
          </a:p>
          <a:p>
            <a:pPr algn="just">
              <a:lnSpc>
                <a:spcPct val="150000"/>
              </a:lnSpc>
            </a:pPr>
            <a:r>
              <a:rPr lang="pl-PL" sz="1400" dirty="0"/>
              <a:t>Jakie działania prezydenta RP nie znajdują umocowania w obowiązujących regulacjach konstytucyjnych </a:t>
            </a:r>
            <a:br>
              <a:rPr lang="pl-PL" sz="1400" dirty="0"/>
            </a:br>
            <a:r>
              <a:rPr lang="pl-PL" sz="1400" dirty="0"/>
              <a:t>i ustawowych, które z nich i w jakim zakresie naruszają?</a:t>
            </a:r>
          </a:p>
          <a:p>
            <a:pPr algn="just">
              <a:lnSpc>
                <a:spcPct val="150000"/>
              </a:lnSpc>
            </a:pPr>
            <a:r>
              <a:rPr lang="pl-PL" sz="1400" dirty="0"/>
              <a:t>Jakie konsekwencje może ponieść prezydent RP?</a:t>
            </a:r>
          </a:p>
          <a:p>
            <a:pPr algn="just">
              <a:lnSpc>
                <a:spcPct val="150000"/>
              </a:lnSpc>
            </a:pPr>
            <a:r>
              <a:rPr lang="pl-PL" sz="1400" dirty="0"/>
              <a:t>Czy możliwe jest zaskarżenie postanowień rozporządzenia z mocą ustawy w drodze skargi konstytucyjnej do Trybunału Konstytucyjnego?</a:t>
            </a:r>
          </a:p>
        </p:txBody>
      </p:sp>
    </p:spTree>
    <p:extLst>
      <p:ext uri="{BB962C8B-B14F-4D97-AF65-F5344CB8AC3E}">
        <p14:creationId xmlns:p14="http://schemas.microsoft.com/office/powerpoint/2010/main" val="56826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OGRANICZANIE PRAW I WOLNOŚCI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467544" y="1772816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/>
            <a:r>
              <a:rPr lang="pl-PL" sz="2000" b="1" dirty="0"/>
              <a:t>Ograniczanie praw i wolności </a:t>
            </a:r>
          </a:p>
          <a:p>
            <a:pPr indent="-457200" algn="just"/>
            <a:endParaRPr lang="pl-PL" sz="2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67544" y="2420888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Art. 31</a:t>
            </a:r>
          </a:p>
          <a:p>
            <a:pPr algn="just"/>
            <a:r>
              <a:rPr lang="pl-PL" sz="2000" dirty="0"/>
              <a:t>3. Ograniczenia w zakresie korzystania z konstytucyjnych wolności i praw mogą być ustanawiane tylko w ustawie i tylko wtedy, gdy są konieczne </a:t>
            </a:r>
            <a:br>
              <a:rPr lang="pl-PL" sz="2000" dirty="0"/>
            </a:br>
            <a:r>
              <a:rPr lang="pl-PL" sz="2000" dirty="0"/>
              <a:t>w demokratycznym państwie dla jego bezpieczeństwa lub porządku publicznego, bądź dla ochrony środowiska, zdrowia i moralności publicznej, albo wolności i praw innych osób. Ograniczenia te nie mogą naruszać istoty wolności i praw.</a:t>
            </a:r>
          </a:p>
          <a:p>
            <a:pPr algn="just"/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OGRANICZANIE PRAW I WOLNOŚCI 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539552" y="1772816"/>
            <a:ext cx="82089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/>
            <a:r>
              <a:rPr lang="pl-PL" sz="2000" dirty="0"/>
              <a:t>Ograniczenia nie mogą naruszać </a:t>
            </a:r>
            <a:r>
              <a:rPr lang="pl-PL" sz="2000" b="1" dirty="0"/>
              <a:t>istoty </a:t>
            </a:r>
            <a:r>
              <a:rPr lang="pl-PL" sz="2000" dirty="0"/>
              <a:t>praw i wolności.</a:t>
            </a:r>
          </a:p>
          <a:p>
            <a:pPr indent="-457200" algn="just"/>
            <a:endParaRPr lang="pl-PL" sz="2000" dirty="0"/>
          </a:p>
          <a:p>
            <a:pPr indent="-457200" algn="just"/>
            <a:r>
              <a:rPr lang="pl-PL" sz="2000" dirty="0"/>
              <a:t>Do naruszenia tego typu dochodzi, gdy regulacje prawne nie znoszące danego prawa lub wolności w praktyce uniemożliwiają korzystanie z niego. </a:t>
            </a:r>
          </a:p>
          <a:p>
            <a:pPr indent="-457200" algn="just"/>
            <a:endParaRPr lang="pl-PL" sz="2000" dirty="0"/>
          </a:p>
          <a:p>
            <a:pPr indent="-457200" algn="just"/>
            <a:endParaRPr lang="pl-PL" sz="2000" dirty="0"/>
          </a:p>
          <a:p>
            <a:pPr indent="-457200" algn="just"/>
            <a:endParaRPr lang="pl-PL" sz="2000" dirty="0"/>
          </a:p>
          <a:p>
            <a:pPr indent="-457200" algn="just"/>
            <a:r>
              <a:rPr lang="pl-PL" sz="2000" dirty="0"/>
              <a:t>Ograniczenia musza być zgodne z </a:t>
            </a:r>
            <a:r>
              <a:rPr lang="pl-PL" sz="2000" b="1" dirty="0"/>
              <a:t>zasadą proporcjonalności.</a:t>
            </a:r>
            <a:endParaRPr lang="pl-PL" sz="2000" dirty="0"/>
          </a:p>
          <a:p>
            <a:pPr indent="-457200" algn="just"/>
            <a:endParaRPr lang="pl-PL" sz="2000" dirty="0"/>
          </a:p>
          <a:p>
            <a:pPr indent="-457200" algn="just"/>
            <a:r>
              <a:rPr lang="pl-PL" sz="2000" dirty="0"/>
              <a:t>Zakaz nadmiernej ingerencji w prawa lub wolności jednostki. Ustawodawca powinien wybrać takie środki, które będą najmniej uciążliwe dla podmiotów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OGRANICZANIE PRAW I WOLNOŚCI 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431540" y="1772816"/>
            <a:ext cx="831692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algn="just"/>
            <a:r>
              <a:rPr lang="pl-PL" dirty="0"/>
              <a:t>„Trybunał Konstytucyjny uważa obecnie za możliwe uogólnienie swych wcześniejszych rozstrzygnięć i powiązanie zakazu nadmiernej ingerencji (…). Rozważanie, czy zakaz ten nie został naruszony przez ustawodawcę uwzględniać powinno specyfikę poszczególnych praw i wolności jednostki (surowsze standardy oceny przykładać należy np. do regulacji praw i wolności osobistych i politycznych niż do praw ekonomicznych czy socjalnych), bo z tego wynikają ogólne granice dopuszczalnych ograniczeń. Rozważania te powinny następnie udzielać odpowiedzi na trzy pytania: </a:t>
            </a:r>
          </a:p>
          <a:p>
            <a:pPr indent="-457200" algn="just">
              <a:buAutoNum type="arabicParenR"/>
            </a:pPr>
            <a:r>
              <a:rPr lang="pl-PL" dirty="0"/>
              <a:t>czy wprowadzona regulacja ustawodawcza jest w stanie doprowadzić do zamierzonych przez nią skutków,</a:t>
            </a:r>
          </a:p>
          <a:p>
            <a:pPr indent="-457200" algn="just">
              <a:buAutoNum type="arabicParenR"/>
            </a:pPr>
            <a:r>
              <a:rPr lang="pl-PL" dirty="0"/>
              <a:t>czy regulacja ta jest niezbędna dla ochrony interesu publicznego, z którym jest powiązana,</a:t>
            </a:r>
          </a:p>
          <a:p>
            <a:pPr indent="-457200" algn="just">
              <a:buAutoNum type="arabicParenR"/>
            </a:pPr>
            <a:r>
              <a:rPr lang="pl-PL" dirty="0"/>
              <a:t>czy efekty wprowadzanej regulacji pozostają w proporcji do ciężarów nakładanych przez nią na obywatela (…)”</a:t>
            </a:r>
          </a:p>
          <a:p>
            <a:pPr indent="-457200" algn="just">
              <a:buAutoNum type="arabicParenR"/>
            </a:pPr>
            <a:endParaRPr lang="pl-PL" sz="2000" dirty="0"/>
          </a:p>
          <a:p>
            <a:pPr algn="just"/>
            <a:r>
              <a:rPr lang="pl-PL" dirty="0"/>
              <a:t>Wyrok Trybunału Konstytucyjnego z dnia 26 kwietnia 1995 r., sygn. akt K. 11/94.</a:t>
            </a:r>
          </a:p>
        </p:txBody>
      </p:sp>
    </p:spTree>
    <p:extLst>
      <p:ext uri="{BB962C8B-B14F-4D97-AF65-F5344CB8AC3E}">
        <p14:creationId xmlns:p14="http://schemas.microsoft.com/office/powerpoint/2010/main" val="1681005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STANY NADZWYCZAJNE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Stan nadzwyczajny </a:t>
            </a:r>
            <a:r>
              <a:rPr lang="pl-PL" sz="2000" dirty="0"/>
              <a:t>– instytucja prawa wewnętrznego polegająca na odstąpieniu od konstytucyjnego systemu sprawowania władzy, co uzasadnione jest powstaniem szczególnych zagrożeń.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710F536-EF0F-417B-891D-77F441C09383}"/>
              </a:ext>
            </a:extLst>
          </p:cNvPr>
          <p:cNvSpPr txBox="1"/>
          <p:nvPr/>
        </p:nvSpPr>
        <p:spPr>
          <a:xfrm>
            <a:off x="467544" y="3717032"/>
            <a:ext cx="8208912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Art. 228 Konstytucji RP</a:t>
            </a:r>
          </a:p>
          <a:p>
            <a:pPr algn="just">
              <a:lnSpc>
                <a:spcPct val="150000"/>
              </a:lnSpc>
            </a:pPr>
            <a:r>
              <a:rPr lang="pl-PL" sz="2000" dirty="0"/>
              <a:t>1. W sytuacjach szczególnych zagrożeń, jeżeli zwykłe środki konstytucyjne są niewystarczające, może zostać wprowadzony odpowiedni stan nadzwyczajny (…)</a:t>
            </a:r>
          </a:p>
        </p:txBody>
      </p:sp>
    </p:spTree>
    <p:extLst>
      <p:ext uri="{BB962C8B-B14F-4D97-AF65-F5344CB8AC3E}">
        <p14:creationId xmlns:p14="http://schemas.microsoft.com/office/powerpoint/2010/main" val="20701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STANY NADZWYCZAJNE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Skutki wprowadzenia stanów nadzwyczajnych: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Ograniczenia praw i wolności jednostek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Zwiększenie zakresu obowiązków jednostek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Zwiększenie uprawnień władzy wykonawczej</a:t>
            </a:r>
          </a:p>
        </p:txBody>
      </p:sp>
    </p:spTree>
    <p:extLst>
      <p:ext uri="{BB962C8B-B14F-4D97-AF65-F5344CB8AC3E}">
        <p14:creationId xmlns:p14="http://schemas.microsoft.com/office/powerpoint/2010/main" val="96458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62068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STANY NADZWYCZAJNE</a:t>
            </a:r>
          </a:p>
        </p:txBody>
      </p:sp>
      <p:cxnSp>
        <p:nvCxnSpPr>
          <p:cNvPr id="3" name="Łącznik prosty 2"/>
          <p:cNvCxnSpPr/>
          <p:nvPr/>
        </p:nvCxnSpPr>
        <p:spPr>
          <a:xfrm>
            <a:off x="431540" y="1340768"/>
            <a:ext cx="828092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67544" y="1772816"/>
            <a:ext cx="8208912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/>
              <a:t>Stany nadzwyczajne w Konstytucji RP: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wojenny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wyjątkowy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Stan klęski żywiołowej</a:t>
            </a:r>
          </a:p>
        </p:txBody>
      </p:sp>
    </p:spTree>
    <p:extLst>
      <p:ext uri="{BB962C8B-B14F-4D97-AF65-F5344CB8AC3E}">
        <p14:creationId xmlns:p14="http://schemas.microsoft.com/office/powerpoint/2010/main" val="208283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4610</TotalTime>
  <Words>2340</Words>
  <Application>Microsoft Office PowerPoint</Application>
  <PresentationFormat>Pokaz na ekranie (4:3)</PresentationFormat>
  <Paragraphs>211</Paragraphs>
  <Slides>31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4" baseType="lpstr">
      <vt:lpstr>Arial</vt:lpstr>
      <vt:lpstr>Calibri</vt:lpstr>
      <vt:lpstr>Motyw pakietu Office</vt:lpstr>
      <vt:lpstr>PRAWO KONSTYTUCYJNE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Prawa człowieka i systemy ich ochrony</dc:title>
  <dc:creator>Magda</dc:creator>
  <cp:lastModifiedBy>Monika Karazniewicz</cp:lastModifiedBy>
  <cp:revision>496</cp:revision>
  <dcterms:created xsi:type="dcterms:W3CDTF">2016-10-01T17:27:20Z</dcterms:created>
  <dcterms:modified xsi:type="dcterms:W3CDTF">2020-05-29T19:41:37Z</dcterms:modified>
</cp:coreProperties>
</file>