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306" r:id="rId13"/>
    <p:sldId id="270" r:id="rId14"/>
    <p:sldId id="271" r:id="rId15"/>
    <p:sldId id="272" r:id="rId16"/>
    <p:sldId id="273" r:id="rId17"/>
    <p:sldId id="274" r:id="rId18"/>
    <p:sldId id="275" r:id="rId19"/>
    <p:sldId id="277" r:id="rId20"/>
    <p:sldId id="278" r:id="rId21"/>
    <p:sldId id="301" r:id="rId22"/>
    <p:sldId id="290" r:id="rId23"/>
    <p:sldId id="279" r:id="rId24"/>
    <p:sldId id="280" r:id="rId25"/>
    <p:sldId id="281" r:id="rId26"/>
    <p:sldId id="291" r:id="rId27"/>
    <p:sldId id="282" r:id="rId28"/>
    <p:sldId id="284" r:id="rId29"/>
    <p:sldId id="289" r:id="rId30"/>
    <p:sldId id="292" r:id="rId31"/>
    <p:sldId id="285" r:id="rId32"/>
    <p:sldId id="293" r:id="rId33"/>
    <p:sldId id="295" r:id="rId34"/>
    <p:sldId id="294" r:id="rId35"/>
    <p:sldId id="296" r:id="rId36"/>
    <p:sldId id="300" r:id="rId37"/>
    <p:sldId id="297" r:id="rId38"/>
    <p:sldId id="298" r:id="rId39"/>
    <p:sldId id="302" r:id="rId40"/>
    <p:sldId id="299" r:id="rId41"/>
    <p:sldId id="305" r:id="rId42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8391" autoAdjust="0"/>
  </p:normalViewPr>
  <p:slideViewPr>
    <p:cSldViewPr snapToGrid="0">
      <p:cViewPr varScale="1">
        <p:scale>
          <a:sx n="47" d="100"/>
          <a:sy n="47" d="100"/>
        </p:scale>
        <p:origin x="15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182D12-EB6E-46DE-B00A-5B109C82EFD3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A8FEB-E291-435E-9F94-298FB95766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7638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70448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60951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97402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63061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77590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67269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48092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93631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62540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52934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5532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54723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29665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46975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67600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68087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27007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54138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879648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389912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850632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6120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479201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419410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551963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875351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607994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34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856980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35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340553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36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97352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37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695145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38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449241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39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1758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25511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40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655482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41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20280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5615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7236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01998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89585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2214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0E8467E-3CEB-4318-AFB4-CEE7CEF97838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5DAA379-009D-4C71-9028-54524B811612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300415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467E-3CEB-4318-AFB4-CEE7CEF97838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A379-009D-4C71-9028-54524B8116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1391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467E-3CEB-4318-AFB4-CEE7CEF97838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A379-009D-4C71-9028-54524B8116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83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467E-3CEB-4318-AFB4-CEE7CEF97838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A379-009D-4C71-9028-54524B8116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7042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E8467E-3CEB-4318-AFB4-CEE7CEF97838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DAA379-009D-4C71-9028-54524B811612}" type="slidenum">
              <a:rPr lang="pl-PL" smtClean="0"/>
              <a:t>‹#›</a:t>
            </a:fld>
            <a:endParaRPr lang="pl-P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313805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467E-3CEB-4318-AFB4-CEE7CEF97838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A379-009D-4C71-9028-54524B8116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622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467E-3CEB-4318-AFB4-CEE7CEF97838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A379-009D-4C71-9028-54524B8116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4268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467E-3CEB-4318-AFB4-CEE7CEF97838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A379-009D-4C71-9028-54524B8116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3474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467E-3CEB-4318-AFB4-CEE7CEF97838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A379-009D-4C71-9028-54524B8116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3300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E8467E-3CEB-4318-AFB4-CEE7CEF97838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DAA379-009D-4C71-9028-54524B811612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69047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E8467E-3CEB-4318-AFB4-CEE7CEF97838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DAA379-009D-4C71-9028-54524B811612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4837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0E8467E-3CEB-4318-AFB4-CEE7CEF97838}" type="datetimeFigureOut">
              <a:rPr lang="pl-PL" smtClean="0"/>
              <a:t>11.12.2021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15DAA379-009D-4C71-9028-54524B811612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376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9AD564-CE25-403E-95B2-6DA220EA75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5" y="2194854"/>
            <a:ext cx="8361229" cy="2098226"/>
          </a:xfrm>
        </p:spPr>
        <p:txBody>
          <a:bodyPr/>
          <a:lstStyle/>
          <a:p>
            <a:r>
              <a:rPr lang="pl-PL" dirty="0"/>
              <a:t>Dokumenty paszportowe</a:t>
            </a:r>
          </a:p>
        </p:txBody>
      </p:sp>
    </p:spTree>
    <p:extLst>
      <p:ext uri="{BB962C8B-B14F-4D97-AF65-F5344CB8AC3E}">
        <p14:creationId xmlns:p14="http://schemas.microsoft.com/office/powerpoint/2010/main" val="1892547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CCF299-E97C-4058-981F-2E6EDA663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64524"/>
            <a:ext cx="9601200" cy="908222"/>
          </a:xfrm>
        </p:spPr>
        <p:txBody>
          <a:bodyPr/>
          <a:lstStyle/>
          <a:p>
            <a:r>
              <a:rPr lang="pl-PL" dirty="0"/>
              <a:t>Wydanie dokumentu paszportowego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312B07-3AA6-4ED2-893B-D9AF6908E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58096"/>
            <a:ext cx="9601200" cy="5035379"/>
          </a:xfrm>
        </p:spPr>
        <p:txBody>
          <a:bodyPr>
            <a:normAutofit/>
          </a:bodyPr>
          <a:lstStyle/>
          <a:p>
            <a:r>
              <a:rPr lang="pl-PL" dirty="0"/>
              <a:t>Wniosek o wydanie dokumentu paszportowego składa się osobiście, z wyjątkiem sytuacji gdy:</a:t>
            </a:r>
          </a:p>
          <a:p>
            <a:pPr lvl="1"/>
            <a:r>
              <a:rPr lang="pl-PL" dirty="0"/>
              <a:t>wniosek o wydanie dokumentu paszportowego </a:t>
            </a:r>
            <a:r>
              <a:rPr lang="pl-PL" b="1" dirty="0"/>
              <a:t>osobie małoletniej składają rodzice </a:t>
            </a:r>
            <a:r>
              <a:rPr lang="pl-PL" dirty="0"/>
              <a:t>lub </a:t>
            </a:r>
            <a:r>
              <a:rPr lang="pl-PL" b="1" dirty="0"/>
              <a:t>ustanowieni przez sąd opiekunowie </a:t>
            </a:r>
          </a:p>
          <a:p>
            <a:pPr lvl="1"/>
            <a:r>
              <a:rPr lang="pl-PL" dirty="0"/>
              <a:t>wniosek o wydanie dokumentu paszportowego </a:t>
            </a:r>
            <a:r>
              <a:rPr lang="pl-PL" b="1" dirty="0"/>
              <a:t>osobie ubezwłasnowolnionej całkowicie </a:t>
            </a:r>
            <a:r>
              <a:rPr lang="pl-PL" dirty="0"/>
              <a:t>pozostającej pod władzą rodzicielską </a:t>
            </a:r>
            <a:r>
              <a:rPr lang="pl-PL" b="1" dirty="0"/>
              <a:t>składają rodzice</a:t>
            </a:r>
            <a:r>
              <a:rPr lang="pl-PL" dirty="0"/>
              <a:t>, a niepozostającej pod władzą rodzicielską składa </a:t>
            </a:r>
            <a:r>
              <a:rPr lang="pl-PL" b="1" dirty="0"/>
              <a:t>opiekun ustanowiony przez sąd</a:t>
            </a:r>
          </a:p>
          <a:p>
            <a:pPr marL="530352" lvl="1" indent="0">
              <a:buNone/>
            </a:pPr>
            <a:r>
              <a:rPr lang="pl-PL" dirty="0"/>
              <a:t>Przy składaniu wniosku o wydanie dokumentu paszportowego jest wymagana </a:t>
            </a:r>
            <a:r>
              <a:rPr lang="pl-PL" b="1" dirty="0"/>
              <a:t>obecność osoby małoletniej, która ukończyła 5 lat</a:t>
            </a:r>
            <a:r>
              <a:rPr lang="pl-PL" dirty="0"/>
              <a:t>, oraz </a:t>
            </a:r>
            <a:r>
              <a:rPr lang="pl-PL" b="1" dirty="0"/>
              <a:t>osoby ubezwłasnowolnionej całkowicie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24274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F45F1A-AE6A-49A3-9A2D-F1E54FEF8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63639"/>
            <a:ext cx="9601200" cy="876229"/>
          </a:xfrm>
        </p:spPr>
        <p:txBody>
          <a:bodyPr>
            <a:normAutofit/>
          </a:bodyPr>
          <a:lstStyle/>
          <a:p>
            <a:r>
              <a:rPr lang="pl-PL" sz="4000" dirty="0"/>
              <a:t>Wydanie dokumentu paszportowego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2FBEE6-6E12-4BA0-B873-0B744EC82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78278"/>
            <a:ext cx="9601200" cy="4622105"/>
          </a:xfrm>
        </p:spPr>
        <p:txBody>
          <a:bodyPr>
            <a:normAutofit/>
          </a:bodyPr>
          <a:lstStyle/>
          <a:p>
            <a:r>
              <a:rPr lang="pl-PL" dirty="0"/>
              <a:t>Wniosek o wydanie dokumentu paszportowego zawiera:</a:t>
            </a:r>
          </a:p>
          <a:p>
            <a:pPr lvl="1"/>
            <a:r>
              <a:rPr lang="pl-PL" dirty="0"/>
              <a:t>numer PESEL;</a:t>
            </a:r>
          </a:p>
          <a:p>
            <a:pPr lvl="1"/>
            <a:r>
              <a:rPr lang="pl-PL" dirty="0"/>
              <a:t> nazwisko;</a:t>
            </a:r>
          </a:p>
          <a:p>
            <a:pPr lvl="1"/>
            <a:r>
              <a:rPr lang="pl-PL" dirty="0"/>
              <a:t>nazwisko rodowe oraz inne nazwiska, jeżeli były zmieniane; </a:t>
            </a:r>
          </a:p>
          <a:p>
            <a:pPr lvl="1"/>
            <a:r>
              <a:rPr lang="pl-PL" dirty="0"/>
              <a:t> imię (imiona); </a:t>
            </a:r>
          </a:p>
          <a:p>
            <a:pPr lvl="1"/>
            <a:r>
              <a:rPr lang="pl-PL" dirty="0"/>
              <a:t>imiona rodziców i nazwisko rodowe matki; </a:t>
            </a:r>
          </a:p>
          <a:p>
            <a:pPr lvl="1"/>
            <a:r>
              <a:rPr lang="pl-PL" dirty="0"/>
              <a:t>datę i miejsce urodzenia; </a:t>
            </a:r>
          </a:p>
          <a:p>
            <a:pPr lvl="1"/>
            <a:r>
              <a:rPr lang="pl-PL" dirty="0"/>
              <a:t> płeć; </a:t>
            </a:r>
          </a:p>
          <a:p>
            <a:pPr lvl="1"/>
            <a:r>
              <a:rPr lang="pl-PL" dirty="0"/>
              <a:t>podpis osoby, dla której ma być wydany dokument paszportowy</a:t>
            </a:r>
          </a:p>
        </p:txBody>
      </p:sp>
    </p:spTree>
    <p:extLst>
      <p:ext uri="{BB962C8B-B14F-4D97-AF65-F5344CB8AC3E}">
        <p14:creationId xmlns:p14="http://schemas.microsoft.com/office/powerpoint/2010/main" val="1835010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F45F1A-AE6A-49A3-9A2D-F1E54FEF8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89283"/>
            <a:ext cx="9601200" cy="938860"/>
          </a:xfrm>
        </p:spPr>
        <p:txBody>
          <a:bodyPr>
            <a:normAutofit/>
          </a:bodyPr>
          <a:lstStyle/>
          <a:p>
            <a:r>
              <a:rPr lang="pl-PL" dirty="0"/>
              <a:t>Wydanie dokumentu paszportowego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2FBEE6-6E12-4BA0-B873-0B744EC82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77894"/>
            <a:ext cx="9601200" cy="4916467"/>
          </a:xfrm>
        </p:spPr>
        <p:txBody>
          <a:bodyPr>
            <a:normAutofit/>
          </a:bodyPr>
          <a:lstStyle/>
          <a:p>
            <a:r>
              <a:rPr lang="pl-PL" dirty="0"/>
              <a:t>Wniosek o wydanie dokumentu paszportowego zawiera:</a:t>
            </a:r>
          </a:p>
          <a:p>
            <a:pPr lvl="1"/>
            <a:r>
              <a:rPr lang="pl-PL" dirty="0"/>
              <a:t>imię, nazwisko, rodzaj, serie i numery dokumentów tożsamości, podpisy rodziców lub ustanowionych przez sąd opiekunów albo jednego z rodziców lub ustanowionych przez sąd opiekunów wyrażających zgodę na wydanie dokumentu paszportowego osobie małoletniej oraz datę ich złożenia; </a:t>
            </a:r>
          </a:p>
          <a:p>
            <a:pPr lvl="1"/>
            <a:r>
              <a:rPr lang="pl-PL" dirty="0"/>
              <a:t> opcjonalnie numer telefonu lub adres poczty elektronicznej; </a:t>
            </a:r>
          </a:p>
          <a:p>
            <a:pPr lvl="1"/>
            <a:r>
              <a:rPr lang="pl-PL" dirty="0"/>
              <a:t>pouczenie o odpowiedzialności karnej za podanie nieprawdziwych danych lub zatajenie danych; </a:t>
            </a:r>
          </a:p>
          <a:p>
            <a:pPr lvl="1"/>
            <a:r>
              <a:rPr lang="pl-PL" dirty="0"/>
              <a:t>miejscowość, datę i podpis osoby składającej wniosek; </a:t>
            </a:r>
          </a:p>
          <a:p>
            <a:pPr lvl="1"/>
            <a:r>
              <a:rPr lang="pl-PL" dirty="0"/>
              <a:t> datę i podpis osoby odbierającej dokument paszportowy; </a:t>
            </a:r>
          </a:p>
          <a:p>
            <a:pPr lvl="1"/>
            <a:r>
              <a:rPr lang="pl-PL" dirty="0"/>
              <a:t>adnotacje urzędowe</a:t>
            </a:r>
          </a:p>
        </p:txBody>
      </p:sp>
    </p:spTree>
    <p:extLst>
      <p:ext uri="{BB962C8B-B14F-4D97-AF65-F5344CB8AC3E}">
        <p14:creationId xmlns:p14="http://schemas.microsoft.com/office/powerpoint/2010/main" val="4118191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F45F1A-AE6A-49A3-9A2D-F1E54FEF8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413952"/>
            <a:ext cx="9601200" cy="932935"/>
          </a:xfrm>
        </p:spPr>
        <p:txBody>
          <a:bodyPr/>
          <a:lstStyle/>
          <a:p>
            <a:r>
              <a:rPr lang="pl-PL" dirty="0"/>
              <a:t>Wydanie dokumentu paszportowego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2FBEE6-6E12-4BA0-B873-0B744EC82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6652" y="1655804"/>
            <a:ext cx="9601200" cy="4644788"/>
          </a:xfrm>
        </p:spPr>
        <p:txBody>
          <a:bodyPr>
            <a:normAutofit/>
          </a:bodyPr>
          <a:lstStyle/>
          <a:p>
            <a:r>
              <a:rPr lang="pl-PL" dirty="0"/>
              <a:t>Wniosek o wydanie </a:t>
            </a:r>
            <a:r>
              <a:rPr lang="pl-PL" b="1" dirty="0"/>
              <a:t>paszportu dyplomatycznego</a:t>
            </a:r>
            <a:r>
              <a:rPr lang="pl-PL" dirty="0"/>
              <a:t> lub </a:t>
            </a:r>
            <a:r>
              <a:rPr lang="pl-PL" b="1" dirty="0"/>
              <a:t>paszportu służbowego Ministerstwa Spraw Zagranicznych </a:t>
            </a:r>
            <a:r>
              <a:rPr lang="pl-PL" dirty="0"/>
              <a:t>zawiera dodatkowo:</a:t>
            </a:r>
          </a:p>
          <a:p>
            <a:pPr lvl="1"/>
            <a:r>
              <a:rPr lang="pl-PL" dirty="0"/>
              <a:t>adres do korespondencji</a:t>
            </a:r>
          </a:p>
          <a:p>
            <a:pPr lvl="1"/>
            <a:r>
              <a:rPr lang="pl-PL" dirty="0"/>
              <a:t>aktualne miejsce pracy i stanowisko</a:t>
            </a:r>
          </a:p>
          <a:p>
            <a:pPr lvl="1"/>
            <a:r>
              <a:rPr lang="pl-PL" dirty="0"/>
              <a:t> zobowiązanie posiadacza dokumentu paszportowego do zwrotu dokumentu paszportowego niezwłocznie po wykorzystaniu lub w przypadku utraty prawa do korzystania z tego dokumentu</a:t>
            </a:r>
          </a:p>
        </p:txBody>
      </p:sp>
    </p:spTree>
    <p:extLst>
      <p:ext uri="{BB962C8B-B14F-4D97-AF65-F5344CB8AC3E}">
        <p14:creationId xmlns:p14="http://schemas.microsoft.com/office/powerpoint/2010/main" val="3319724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E241C6-06E6-43A3-904C-175DCADF0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1151"/>
          </a:xfrm>
        </p:spPr>
        <p:txBody>
          <a:bodyPr/>
          <a:lstStyle/>
          <a:p>
            <a:r>
              <a:rPr lang="pl-PL" dirty="0"/>
              <a:t>Wydanie dokumentu paszportowego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00F93C-A9F9-4373-95AB-A5723690C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53513"/>
            <a:ext cx="9601200" cy="4460789"/>
          </a:xfrm>
        </p:spPr>
        <p:txBody>
          <a:bodyPr>
            <a:normAutofit/>
          </a:bodyPr>
          <a:lstStyle/>
          <a:p>
            <a:r>
              <a:rPr lang="pl-PL" dirty="0"/>
              <a:t>do wydania dokumentu paszportowego osobie małoletniej wymagana jest:</a:t>
            </a:r>
          </a:p>
          <a:p>
            <a:pPr lvl="1"/>
            <a:r>
              <a:rPr lang="pl-PL" dirty="0"/>
              <a:t>pisemna zgoda obojga rodziców</a:t>
            </a:r>
          </a:p>
          <a:p>
            <a:r>
              <a:rPr lang="pl-PL" dirty="0"/>
              <a:t>Wyjątek:</a:t>
            </a:r>
          </a:p>
          <a:p>
            <a:pPr lvl="1"/>
            <a:r>
              <a:rPr lang="pl-PL" dirty="0"/>
              <a:t>Jeżeli uzyskanie zgody jednego z rodziców jest niemożliwe lub znacznie utrudnione, dokument paszportowy </a:t>
            </a:r>
            <a:r>
              <a:rPr lang="pl-PL" b="1" dirty="0"/>
              <a:t>za granicą </a:t>
            </a:r>
            <a:r>
              <a:rPr lang="pl-PL" dirty="0"/>
              <a:t>może być wydany za zgodą tylko jednego z rodziców, o ile przemawia za tym dobro małoletniego</a:t>
            </a:r>
          </a:p>
          <a:p>
            <a:pPr lvl="1"/>
            <a:r>
              <a:rPr lang="pl-PL" dirty="0"/>
              <a:t>W przypadku, gdy małoletni przebywa </a:t>
            </a:r>
            <a:r>
              <a:rPr lang="pl-PL" b="1" dirty="0"/>
              <a:t>za granicą </a:t>
            </a:r>
            <a:r>
              <a:rPr lang="pl-PL" dirty="0"/>
              <a:t>bez opieki rodziców, paszport tymczasowy może być wydany bez ich zgody</a:t>
            </a:r>
          </a:p>
        </p:txBody>
      </p:sp>
    </p:spTree>
    <p:extLst>
      <p:ext uri="{BB962C8B-B14F-4D97-AF65-F5344CB8AC3E}">
        <p14:creationId xmlns:p14="http://schemas.microsoft.com/office/powerpoint/2010/main" val="3404457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E241C6-06E6-43A3-904C-175DCADF0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43698"/>
            <a:ext cx="9601200" cy="871151"/>
          </a:xfrm>
        </p:spPr>
        <p:txBody>
          <a:bodyPr/>
          <a:lstStyle/>
          <a:p>
            <a:r>
              <a:rPr lang="pl-PL" dirty="0"/>
              <a:t>Wydanie dokumentu paszportowego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00F93C-A9F9-4373-95AB-A5723690C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53513"/>
            <a:ext cx="9601200" cy="4460789"/>
          </a:xfrm>
        </p:spPr>
        <p:txBody>
          <a:bodyPr>
            <a:normAutofit/>
          </a:bodyPr>
          <a:lstStyle/>
          <a:p>
            <a:r>
              <a:rPr lang="pl-PL" dirty="0"/>
              <a:t>Odbiór dokumentu paszportowego </a:t>
            </a:r>
            <a:r>
              <a:rPr lang="pl-PL" b="1" dirty="0"/>
              <a:t>następuje osobiście</a:t>
            </a:r>
            <a:r>
              <a:rPr lang="pl-PL" dirty="0"/>
              <a:t>, z wyjątkiem:</a:t>
            </a:r>
          </a:p>
          <a:p>
            <a:pPr lvl="1"/>
            <a:r>
              <a:rPr lang="pl-PL" dirty="0"/>
              <a:t>osoby małoletniej </a:t>
            </a:r>
          </a:p>
          <a:p>
            <a:pPr lvl="1"/>
            <a:r>
              <a:rPr lang="pl-PL" dirty="0"/>
              <a:t>osoby ubezwłasnowolnionej całkowicie</a:t>
            </a:r>
          </a:p>
          <a:p>
            <a:pPr marL="530352" lvl="1" indent="0">
              <a:buNone/>
            </a:pPr>
            <a:r>
              <a:rPr lang="pl-PL" dirty="0"/>
              <a:t> dla których odbioru dokumentu paszportowego może dokonać jeden z rodziców lub ustanowionych przez sąd opiekunów</a:t>
            </a:r>
          </a:p>
        </p:txBody>
      </p:sp>
    </p:spTree>
    <p:extLst>
      <p:ext uri="{BB962C8B-B14F-4D97-AF65-F5344CB8AC3E}">
        <p14:creationId xmlns:p14="http://schemas.microsoft.com/office/powerpoint/2010/main" val="2234779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80188C-9101-4D20-954F-435F1F6E6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399" y="463380"/>
            <a:ext cx="9965499" cy="851854"/>
          </a:xfrm>
        </p:spPr>
        <p:txBody>
          <a:bodyPr>
            <a:normAutofit/>
          </a:bodyPr>
          <a:lstStyle/>
          <a:p>
            <a:r>
              <a:rPr lang="pl-PL" sz="4000" dirty="0"/>
              <a:t>Odmowa wydania dokumentu paszportowego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10029D-CC8F-4572-BF2A-0A17E41A7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03123"/>
            <a:ext cx="9601200" cy="4891498"/>
          </a:xfrm>
        </p:spPr>
        <p:txBody>
          <a:bodyPr>
            <a:normAutofit/>
          </a:bodyPr>
          <a:lstStyle/>
          <a:p>
            <a:r>
              <a:rPr lang="pl-PL" dirty="0"/>
              <a:t>Odmawia się wydania dokumentu paszportowego w przypadku złożenia wniosku o jego niewydawanie przez:</a:t>
            </a:r>
          </a:p>
          <a:p>
            <a:pPr lvl="1"/>
            <a:r>
              <a:rPr lang="pl-PL" dirty="0"/>
              <a:t>sąd prowadzący przeciwko osobie ubiegającej się o dokument paszportowy postępowanie w sprawie karnej lub postępowanie w sprawie o przestępstwo skarbowe, postępowanie w sprawie nieletniego lub prowadzącego postępowanie cywilne</a:t>
            </a:r>
          </a:p>
          <a:p>
            <a:pPr lvl="1"/>
            <a:r>
              <a:rPr lang="pl-PL" dirty="0"/>
              <a:t>organ prowadzący postępowanie przygotowawcze, organ postępowania wykonawczego w sprawie karnej, w tym o przestępstwo skarbowe, przeciwko osobie ubiegającej się o wydanie dokumentu paszportowego</a:t>
            </a:r>
          </a:p>
        </p:txBody>
      </p:sp>
    </p:spTree>
    <p:extLst>
      <p:ext uri="{BB962C8B-B14F-4D97-AF65-F5344CB8AC3E}">
        <p14:creationId xmlns:p14="http://schemas.microsoft.com/office/powerpoint/2010/main" val="976824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B9C5C5-C85A-49DA-8AE6-E207A9808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52167"/>
            <a:ext cx="9601200" cy="797011"/>
          </a:xfrm>
        </p:spPr>
        <p:txBody>
          <a:bodyPr>
            <a:normAutofit/>
          </a:bodyPr>
          <a:lstStyle/>
          <a:p>
            <a:r>
              <a:rPr lang="pl-PL" sz="3600" dirty="0"/>
              <a:t>Dane zamieszone w dokumencie paszportowym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F71554-5653-4DBC-BEF7-6B247C64C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48033"/>
            <a:ext cx="9601200" cy="5412260"/>
          </a:xfrm>
        </p:spPr>
        <p:txBody>
          <a:bodyPr>
            <a:normAutofit/>
          </a:bodyPr>
          <a:lstStyle/>
          <a:p>
            <a:r>
              <a:rPr lang="pl-PL" dirty="0"/>
              <a:t>W dokumencie paszportowym zamieszcza się:</a:t>
            </a:r>
          </a:p>
          <a:p>
            <a:pPr lvl="1"/>
            <a:r>
              <a:rPr lang="pl-PL" dirty="0"/>
              <a:t>nazwisko;</a:t>
            </a:r>
          </a:p>
          <a:p>
            <a:pPr lvl="1"/>
            <a:r>
              <a:rPr lang="pl-PL" dirty="0"/>
              <a:t> imię (imiona); </a:t>
            </a:r>
          </a:p>
          <a:p>
            <a:pPr lvl="1"/>
            <a:r>
              <a:rPr lang="pl-PL" dirty="0"/>
              <a:t> datę i miejsce urodzenia; </a:t>
            </a:r>
          </a:p>
          <a:p>
            <a:pPr lvl="1"/>
            <a:r>
              <a:rPr lang="pl-PL" dirty="0"/>
              <a:t>obywatelstwo; </a:t>
            </a:r>
          </a:p>
          <a:p>
            <a:pPr lvl="1"/>
            <a:r>
              <a:rPr lang="pl-PL" dirty="0"/>
              <a:t>płeć; </a:t>
            </a:r>
          </a:p>
          <a:p>
            <a:pPr lvl="1"/>
            <a:r>
              <a:rPr lang="pl-PL" dirty="0"/>
              <a:t>wizerunek twarzy i podpis posiadacza; </a:t>
            </a:r>
            <a:br>
              <a:rPr lang="pl-PL" dirty="0"/>
            </a:br>
            <a:r>
              <a:rPr lang="pl-PL" dirty="0"/>
              <a:t>datę wydania i datę upływu ważności dokumentu paszportowego; </a:t>
            </a:r>
          </a:p>
          <a:p>
            <a:pPr lvl="1"/>
            <a:r>
              <a:rPr lang="pl-PL" dirty="0"/>
              <a:t>serię i numer dokumentu paszportowego;</a:t>
            </a:r>
          </a:p>
          <a:p>
            <a:pPr lvl="1"/>
            <a:r>
              <a:rPr lang="pl-PL" dirty="0"/>
              <a:t> numer PESEL; </a:t>
            </a:r>
          </a:p>
          <a:p>
            <a:pPr lvl="1"/>
            <a:r>
              <a:rPr lang="pl-PL" dirty="0"/>
              <a:t>nazwę organu wydającego; </a:t>
            </a:r>
          </a:p>
          <a:p>
            <a:pPr lvl="1"/>
            <a:r>
              <a:rPr lang="pl-PL" dirty="0"/>
              <a:t> dane biometryczne</a:t>
            </a:r>
            <a:br>
              <a:rPr lang="pl-PL" dirty="0"/>
            </a:b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6923057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6E6766-4606-4DBA-B72E-5155FF8DC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475735"/>
            <a:ext cx="9601200" cy="821724"/>
          </a:xfrm>
        </p:spPr>
        <p:txBody>
          <a:bodyPr>
            <a:normAutofit/>
          </a:bodyPr>
          <a:lstStyle/>
          <a:p>
            <a:r>
              <a:rPr lang="pl-PL" sz="3600" dirty="0"/>
              <a:t>Zmiana danych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CCEDF5-A649-4B65-912A-7EB2FA00D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14329"/>
            <a:ext cx="9601200" cy="4367935"/>
          </a:xfrm>
        </p:spPr>
        <p:txBody>
          <a:bodyPr>
            <a:normAutofit/>
          </a:bodyPr>
          <a:lstStyle/>
          <a:p>
            <a:r>
              <a:rPr lang="pl-PL" sz="2400" dirty="0"/>
              <a:t>Obowiązek zmiany lub konieczności sprostowania zamieszczonych w dokumencie paszportowym danych dotyczących: </a:t>
            </a:r>
          </a:p>
          <a:p>
            <a:pPr lvl="1"/>
            <a:r>
              <a:rPr lang="pl-PL" sz="2400" dirty="0"/>
              <a:t>nazwiska </a:t>
            </a:r>
          </a:p>
          <a:p>
            <a:pPr lvl="1"/>
            <a:r>
              <a:rPr lang="pl-PL" sz="2400" dirty="0"/>
              <a:t>imienia (imiona); </a:t>
            </a:r>
          </a:p>
          <a:p>
            <a:pPr lvl="1"/>
            <a:r>
              <a:rPr lang="pl-PL" sz="2400" dirty="0"/>
              <a:t> daty i miejsce urodzenia</a:t>
            </a:r>
          </a:p>
          <a:p>
            <a:pPr lvl="1"/>
            <a:r>
              <a:rPr lang="pl-PL" sz="2400" dirty="0"/>
              <a:t>płci</a:t>
            </a:r>
          </a:p>
        </p:txBody>
      </p:sp>
    </p:spTree>
    <p:extLst>
      <p:ext uri="{BB962C8B-B14F-4D97-AF65-F5344CB8AC3E}">
        <p14:creationId xmlns:p14="http://schemas.microsoft.com/office/powerpoint/2010/main" val="32524937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4583D4-1183-48CA-BC42-6C36DDC7C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93198"/>
            <a:ext cx="9601200" cy="722870"/>
          </a:xfrm>
        </p:spPr>
        <p:txBody>
          <a:bodyPr/>
          <a:lstStyle/>
          <a:p>
            <a:r>
              <a:rPr lang="pl-PL" dirty="0"/>
              <a:t>Paszport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32D84E-0AFA-44A4-9ADC-6152488FE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44595"/>
            <a:ext cx="9601200" cy="4322805"/>
          </a:xfrm>
        </p:spPr>
        <p:txBody>
          <a:bodyPr>
            <a:normAutofit/>
          </a:bodyPr>
          <a:lstStyle/>
          <a:p>
            <a:r>
              <a:rPr lang="pl-PL" b="1" dirty="0"/>
              <a:t>Każdy obywatel polski </a:t>
            </a:r>
            <a:r>
              <a:rPr lang="pl-PL" dirty="0"/>
              <a:t>ma prawo do otrzymania </a:t>
            </a:r>
            <a:r>
              <a:rPr lang="pl-PL" b="1" dirty="0"/>
              <a:t>paszportu</a:t>
            </a:r>
            <a:r>
              <a:rPr lang="pl-PL" dirty="0"/>
              <a:t>. </a:t>
            </a:r>
            <a:br>
              <a:rPr lang="pl-PL" dirty="0"/>
            </a:br>
            <a:endParaRPr lang="pl-PL" dirty="0"/>
          </a:p>
          <a:p>
            <a:r>
              <a:rPr lang="pl-PL" dirty="0"/>
              <a:t>Paszport jest ważny przez:</a:t>
            </a:r>
          </a:p>
          <a:p>
            <a:pPr lvl="1"/>
            <a:r>
              <a:rPr lang="pl-PL" dirty="0"/>
              <a:t>Okres </a:t>
            </a:r>
            <a:r>
              <a:rPr lang="pl-PL" b="1" dirty="0"/>
              <a:t>10 lat </a:t>
            </a:r>
            <a:r>
              <a:rPr lang="pl-PL" dirty="0"/>
              <a:t>od daty jego wydania</a:t>
            </a:r>
          </a:p>
          <a:p>
            <a:pPr lvl="1"/>
            <a:r>
              <a:rPr lang="pl-PL" dirty="0"/>
              <a:t>Okres </a:t>
            </a:r>
            <a:r>
              <a:rPr lang="pl-PL" b="1" dirty="0"/>
              <a:t>5 lat </a:t>
            </a:r>
            <a:r>
              <a:rPr lang="pl-PL" dirty="0"/>
              <a:t>od daty jego wydania</a:t>
            </a:r>
          </a:p>
          <a:p>
            <a:r>
              <a:rPr lang="pl-PL" dirty="0"/>
              <a:t>Paszport jest wydawany przez:</a:t>
            </a:r>
          </a:p>
          <a:p>
            <a:pPr lvl="1"/>
            <a:r>
              <a:rPr lang="pl-PL" dirty="0"/>
              <a:t>Wojewodę, do którego wpłynął wniosek w granicach RP</a:t>
            </a:r>
          </a:p>
          <a:p>
            <a:pPr lvl="1"/>
            <a:r>
              <a:rPr lang="pl-PL" dirty="0"/>
              <a:t>Konsula, do którego wpłynął wniosek w sprawach mających miejsce za granicą </a:t>
            </a:r>
          </a:p>
          <a:p>
            <a:pPr lvl="1"/>
            <a:r>
              <a:rPr lang="pl-PL" dirty="0"/>
              <a:t>Minister właściwy ds. wewnętrznych w uzasadnionych przypadkach, gdy przemawia za tym ważny interes państwa</a:t>
            </a:r>
          </a:p>
          <a:p>
            <a:r>
              <a:rPr lang="pl-PL" dirty="0"/>
              <a:t>Paszport sporządzany jest w terminie do 30 dni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32729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E04ED7-5CE4-4B78-ADC3-5ECF1CB85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8680"/>
          </a:xfrm>
        </p:spPr>
        <p:txBody>
          <a:bodyPr/>
          <a:lstStyle/>
          <a:p>
            <a:r>
              <a:rPr lang="pl-PL" dirty="0"/>
              <a:t>Dokumenty paszportowe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6E06ABF-DFD0-4BD8-A888-A6626AFB2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99920"/>
            <a:ext cx="9601200" cy="4272280"/>
          </a:xfrm>
        </p:spPr>
        <p:txBody>
          <a:bodyPr>
            <a:normAutofit/>
          </a:bodyPr>
          <a:lstStyle/>
          <a:p>
            <a:r>
              <a:rPr lang="pl-PL" dirty="0"/>
              <a:t>Ustawa z dnia 13 lipca 2006 r. o dokumentach paszportowych </a:t>
            </a:r>
          </a:p>
          <a:p>
            <a:r>
              <a:rPr lang="pl-PL" dirty="0"/>
              <a:t>Art. 54 KRP </a:t>
            </a:r>
          </a:p>
          <a:p>
            <a:pPr marL="0" indent="0">
              <a:buNone/>
            </a:pPr>
            <a:r>
              <a:rPr lang="pl-PL" dirty="0"/>
              <a:t>1. Każdemu zapewnia się wolność poruszania się po terytorium Rzeczypospolitej Polskiej oraz wyboru miejsca zamieszkania i pobytu. </a:t>
            </a:r>
          </a:p>
          <a:p>
            <a:pPr marL="0" indent="0">
              <a:buNone/>
            </a:pPr>
            <a:r>
              <a:rPr lang="pl-PL" dirty="0"/>
              <a:t>2. Każdy może swobodnie opuścić terytorium Rzeczypospolitej Polskiej. </a:t>
            </a:r>
          </a:p>
          <a:p>
            <a:pPr marL="0" indent="0">
              <a:buNone/>
            </a:pPr>
            <a:r>
              <a:rPr lang="pl-PL" dirty="0"/>
              <a:t>3. Wolności, o których mowa w ust. 1 i 2, mogą podlegać ograniczeniom określonym w ustawie. </a:t>
            </a:r>
          </a:p>
          <a:p>
            <a:pPr marL="0" indent="0">
              <a:buNone/>
            </a:pPr>
            <a:r>
              <a:rPr lang="pl-PL" dirty="0"/>
              <a:t>4. Obywatela polskiego nie można wydalić z kraju ani zakazać mu powrotu do kraju. (wolność nienaruszalna) </a:t>
            </a:r>
          </a:p>
        </p:txBody>
      </p:sp>
    </p:spTree>
    <p:extLst>
      <p:ext uri="{BB962C8B-B14F-4D97-AF65-F5344CB8AC3E}">
        <p14:creationId xmlns:p14="http://schemas.microsoft.com/office/powerpoint/2010/main" val="216652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414529-C8FE-4C94-9F12-CF22D7901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502904"/>
            <a:ext cx="9601200" cy="611659"/>
          </a:xfrm>
        </p:spPr>
        <p:txBody>
          <a:bodyPr>
            <a:normAutofit fontScale="90000"/>
          </a:bodyPr>
          <a:lstStyle/>
          <a:p>
            <a:r>
              <a:rPr lang="pl-PL" dirty="0"/>
              <a:t>Paszport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166A65-015F-4BB2-BA06-13A2526D2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3357"/>
            <a:ext cx="9601200" cy="4181739"/>
          </a:xfrm>
        </p:spPr>
        <p:txBody>
          <a:bodyPr/>
          <a:lstStyle/>
          <a:p>
            <a:r>
              <a:rPr lang="pl-PL" dirty="0"/>
              <a:t>Wyjątkowo możliwe </a:t>
            </a:r>
            <a:r>
              <a:rPr lang="pl-PL" b="1" dirty="0"/>
              <a:t>jest posiadanie dwóch paszportów </a:t>
            </a:r>
            <a:r>
              <a:rPr lang="pl-PL" dirty="0"/>
              <a:t>przez tą samą osobę </a:t>
            </a:r>
          </a:p>
          <a:p>
            <a:r>
              <a:rPr lang="pl-PL" dirty="0"/>
              <a:t>W wyjątkowych sytuacjach dotyczących osoby występującej o paszport</a:t>
            </a:r>
          </a:p>
          <a:p>
            <a:r>
              <a:rPr lang="pl-PL" dirty="0"/>
              <a:t>Okres ważności wynosi 2 lata od daty jego wydania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65478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414529-C8FE-4C94-9F12-CF22D7901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502904"/>
            <a:ext cx="9601200" cy="611659"/>
          </a:xfrm>
        </p:spPr>
        <p:txBody>
          <a:bodyPr>
            <a:normAutofit fontScale="90000"/>
          </a:bodyPr>
          <a:lstStyle/>
          <a:p>
            <a:r>
              <a:rPr lang="pl-PL" dirty="0"/>
              <a:t>Paszport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166A65-015F-4BB2-BA06-13A2526D2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1809" y="1966586"/>
            <a:ext cx="9601200" cy="4789343"/>
          </a:xfrm>
        </p:spPr>
        <p:txBody>
          <a:bodyPr/>
          <a:lstStyle/>
          <a:p>
            <a:r>
              <a:rPr lang="pl-PL" dirty="0"/>
              <a:t>zgodę lub odmowę wyrażenia zgody na wydanie obywatelowi drugiego paszportu wydaje minister właściwy ds. wewnętrznych w drodze decyzji administracyjnej </a:t>
            </a:r>
          </a:p>
          <a:p>
            <a:r>
              <a:rPr lang="pl-PL" dirty="0"/>
              <a:t>w przypadku decyzji wyrażającej zgodę na wydanie drugiego paszportu, wniosek o jego wydanie składa się do ministra właściwego do spraw wewnętrznych albo wybranego przez siebie wojewody, a za granicą – do konsula</a:t>
            </a:r>
          </a:p>
          <a:p>
            <a:r>
              <a:rPr lang="pl-PL" dirty="0"/>
              <a:t>Decyzja wyrażająca zgodę na wydanie drugiego paszportu wygasa, jeżeli złożenie wniosku o wydanie paszportu nie nastąpi przed upływem 3 miesięcy od dnia jej wydania</a:t>
            </a:r>
          </a:p>
        </p:txBody>
      </p:sp>
    </p:spTree>
    <p:extLst>
      <p:ext uri="{BB962C8B-B14F-4D97-AF65-F5344CB8AC3E}">
        <p14:creationId xmlns:p14="http://schemas.microsoft.com/office/powerpoint/2010/main" val="21428498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1362E9-DE5D-4EDF-A360-09DEBE09E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79745"/>
          </a:xfrm>
        </p:spPr>
        <p:txBody>
          <a:bodyPr/>
          <a:lstStyle/>
          <a:p>
            <a:r>
              <a:rPr lang="pl-PL" dirty="0"/>
              <a:t>Paszport tymczasowy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2086BB-0B71-46DB-8404-07465A317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038600"/>
          </a:xfrm>
        </p:spPr>
        <p:txBody>
          <a:bodyPr/>
          <a:lstStyle/>
          <a:p>
            <a:endParaRPr lang="pl-PL" dirty="0"/>
          </a:p>
          <a:p>
            <a:r>
              <a:rPr lang="pl-PL" dirty="0"/>
              <a:t>Paszport tymczasowy wydaje się w sytuacjach nagłych</a:t>
            </a:r>
          </a:p>
          <a:p>
            <a:r>
              <a:rPr lang="pl-PL" dirty="0"/>
              <a:t>Paszport tymczasowy jest ważny przez okres w nim wskazany, nie dłużej jednak niż przez 12 miesięcy od daty jego wydania.</a:t>
            </a:r>
          </a:p>
          <a:p>
            <a:r>
              <a:rPr lang="pl-PL" dirty="0"/>
              <a:t>Paszport tymczasowy jest wydawany przez:</a:t>
            </a:r>
          </a:p>
          <a:p>
            <a:pPr lvl="1"/>
            <a:r>
              <a:rPr lang="pl-PL" dirty="0"/>
              <a:t>Wojewodę, do którego wpłynął wniosek w granicach RP</a:t>
            </a:r>
          </a:p>
          <a:p>
            <a:pPr lvl="1"/>
            <a:r>
              <a:rPr lang="pl-PL" dirty="0"/>
              <a:t>Konsula, do którego wpłynął wniosek w sprawach mających miejsce za granicą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26685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249351-B9E6-4281-BC59-99786CA7E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09368"/>
          </a:xfrm>
        </p:spPr>
        <p:txBody>
          <a:bodyPr/>
          <a:lstStyle/>
          <a:p>
            <a:r>
              <a:rPr lang="pl-PL" dirty="0"/>
              <a:t>Paszport tymczasowy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D53143-A665-4970-9689-57D8FABD3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79373"/>
            <a:ext cx="9601200" cy="4880919"/>
          </a:xfrm>
        </p:spPr>
        <p:txBody>
          <a:bodyPr>
            <a:normAutofit/>
          </a:bodyPr>
          <a:lstStyle/>
          <a:p>
            <a:r>
              <a:rPr lang="pl-PL" dirty="0"/>
              <a:t>Paszport tymczasowy wydaje się:</a:t>
            </a:r>
          </a:p>
          <a:p>
            <a:pPr lvl="1"/>
            <a:r>
              <a:rPr lang="pl-PL" dirty="0"/>
              <a:t>osobom przebywającym za granicą, na czas oczekiwania przez nie na doręczenie paszportu sporządzonego w Rzeczypospolitej Polskiej; </a:t>
            </a:r>
          </a:p>
          <a:p>
            <a:pPr lvl="1"/>
            <a:r>
              <a:rPr lang="pl-PL" dirty="0"/>
              <a:t>osobom przebywającym czasowo w Rzeczypospolitej Polskiej i za granicą, na powrót do miejsca stałego pobytu; </a:t>
            </a:r>
          </a:p>
          <a:p>
            <a:pPr lvl="1"/>
            <a:r>
              <a:rPr lang="pl-PL" dirty="0"/>
              <a:t>osobom przebywającym w Rzeczypospolitej Polskiej i za granicą, w udokumentowanych nagłych przypadkach związanych z chorobą lub pogrzebem członka rodziny; </a:t>
            </a:r>
          </a:p>
          <a:p>
            <a:pPr lvl="1"/>
            <a:r>
              <a:rPr lang="pl-PL" dirty="0"/>
              <a:t>osobom przebywającym w Rzeczypospolitej Polskiej i za granicą, w udokumentowanych nagłych przypadkach związanych z prowadzoną działalnością zawodową; </a:t>
            </a:r>
          </a:p>
          <a:p>
            <a:pPr lvl="1"/>
            <a:r>
              <a:rPr lang="pl-PL" dirty="0"/>
              <a:t>osobom, od których pobranie odcisków palców jest fizycznie niemożliwe, a przeszkoda ta ma charakter czasowy</a:t>
            </a:r>
          </a:p>
        </p:txBody>
      </p:sp>
    </p:spTree>
    <p:extLst>
      <p:ext uri="{BB962C8B-B14F-4D97-AF65-F5344CB8AC3E}">
        <p14:creationId xmlns:p14="http://schemas.microsoft.com/office/powerpoint/2010/main" val="27927724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249351-B9E6-4281-BC59-99786CA7E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09368"/>
          </a:xfrm>
        </p:spPr>
        <p:txBody>
          <a:bodyPr/>
          <a:lstStyle/>
          <a:p>
            <a:r>
              <a:rPr lang="pl-PL" dirty="0"/>
              <a:t>Paszport tymczasowy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D53143-A665-4970-9689-57D8FABD3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42628"/>
            <a:ext cx="9601200" cy="4880919"/>
          </a:xfrm>
        </p:spPr>
        <p:txBody>
          <a:bodyPr>
            <a:normAutofit/>
          </a:bodyPr>
          <a:lstStyle/>
          <a:p>
            <a:r>
              <a:rPr lang="pl-PL" dirty="0"/>
              <a:t>Art. 7. 1. Dokument paszportowy wydaje się na wniosek osoby pełnoletniej po przedłożeniu wymaganych dokumentów, pobraniu danych biometrycznych i uiszczeniu należnej opłaty.</a:t>
            </a:r>
          </a:p>
          <a:p>
            <a:r>
              <a:rPr lang="pl-PL" b="1" dirty="0"/>
              <a:t>Wyjątek</a:t>
            </a:r>
            <a:r>
              <a:rPr lang="pl-PL" dirty="0"/>
              <a:t>:</a:t>
            </a:r>
            <a:br>
              <a:rPr lang="pl-PL" dirty="0"/>
            </a:br>
            <a:r>
              <a:rPr lang="pl-PL" dirty="0"/>
              <a:t>Dopuszcza się możliwość wydania </a:t>
            </a:r>
            <a:r>
              <a:rPr lang="pl-PL" b="1" dirty="0"/>
              <a:t>paszportu tymczasowego z urzędu </a:t>
            </a:r>
            <a:r>
              <a:rPr lang="pl-PL" dirty="0"/>
              <a:t>osobom przebywającym za granicą, które nie posiadają dokumentu paszportowego, jeżeli przemawiają za tym ważne okoliczności</a:t>
            </a:r>
          </a:p>
        </p:txBody>
      </p:sp>
    </p:spTree>
    <p:extLst>
      <p:ext uri="{BB962C8B-B14F-4D97-AF65-F5344CB8AC3E}">
        <p14:creationId xmlns:p14="http://schemas.microsoft.com/office/powerpoint/2010/main" val="22322942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249351-B9E6-4281-BC59-99786CA7E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09368"/>
          </a:xfrm>
        </p:spPr>
        <p:txBody>
          <a:bodyPr/>
          <a:lstStyle/>
          <a:p>
            <a:r>
              <a:rPr lang="pl-PL" dirty="0"/>
              <a:t>Paszport tymczasowy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D53143-A665-4970-9689-57D8FABD3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79373"/>
            <a:ext cx="9601200" cy="4880919"/>
          </a:xfrm>
        </p:spPr>
        <p:txBody>
          <a:bodyPr>
            <a:normAutofit/>
          </a:bodyPr>
          <a:lstStyle/>
          <a:p>
            <a:r>
              <a:rPr lang="pl-PL" dirty="0"/>
              <a:t>Zgodnie z art. 18 ust. 1 pkt 9 w dokumencie paszportowym zamieszcza się numer PESEL</a:t>
            </a:r>
          </a:p>
          <a:p>
            <a:r>
              <a:rPr lang="pl-PL" b="1" dirty="0"/>
              <a:t>Wyjątek</a:t>
            </a:r>
            <a:r>
              <a:rPr lang="pl-PL" dirty="0"/>
              <a:t>:</a:t>
            </a:r>
            <a:br>
              <a:rPr lang="pl-PL" dirty="0"/>
            </a:br>
            <a:r>
              <a:rPr lang="pl-PL" dirty="0"/>
              <a:t>W szczególnie uzasadnionych przypadkach dopuszcza się wydawanie przez konsula paszportu tymczasowego bez zamieszczania w tym paszporcie numeru PESEL:</a:t>
            </a:r>
          </a:p>
          <a:p>
            <a:pPr lvl="1"/>
            <a:r>
              <a:rPr lang="pl-PL" dirty="0"/>
              <a:t>małoletniemu urodzonemu za granicą;</a:t>
            </a:r>
          </a:p>
          <a:p>
            <a:pPr lvl="1"/>
            <a:r>
              <a:rPr lang="pl-PL" dirty="0"/>
              <a:t> obywatelowi polskiemu zamieszkałemu poza okręgiem konsularnym;</a:t>
            </a:r>
          </a:p>
          <a:p>
            <a:pPr lvl="1"/>
            <a:r>
              <a:rPr lang="pl-PL" dirty="0"/>
              <a:t>obywatelowi polskiemu stale zamieszkałemu w okręgu konsularnym, któremu do chwili złożenia wniosku o paszport nie został nadany numer PESEL</a:t>
            </a:r>
          </a:p>
        </p:txBody>
      </p:sp>
    </p:spTree>
    <p:extLst>
      <p:ext uri="{BB962C8B-B14F-4D97-AF65-F5344CB8AC3E}">
        <p14:creationId xmlns:p14="http://schemas.microsoft.com/office/powerpoint/2010/main" val="35212108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FF8632-D7C1-4193-806F-70F301B85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Paszport dyplomatyczny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AFE1B8-E05C-4BA1-8C85-040525A1F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54060"/>
            <a:ext cx="9601200" cy="3360062"/>
          </a:xfrm>
        </p:spPr>
        <p:txBody>
          <a:bodyPr>
            <a:normAutofit/>
          </a:bodyPr>
          <a:lstStyle/>
          <a:p>
            <a:r>
              <a:rPr lang="pl-PL" dirty="0"/>
              <a:t>Paszport dyplomatyczny jest ważny przez okres w nim wskazany, z tym że okres jego ważności nie może przekroczyć 10 lat od daty jego wydania</a:t>
            </a:r>
          </a:p>
          <a:p>
            <a:r>
              <a:rPr lang="pl-PL" dirty="0"/>
              <a:t>minister właściwy ds. zagranicznych</a:t>
            </a:r>
          </a:p>
          <a:p>
            <a:r>
              <a:rPr lang="pl-PL" dirty="0"/>
              <a:t>Unieważnienie paszportu dyplomatycznego:</a:t>
            </a:r>
          </a:p>
          <a:p>
            <a:pPr lvl="1"/>
            <a:r>
              <a:rPr lang="pl-PL" dirty="0"/>
              <a:t>Minister właściwego ds. zagranicznych</a:t>
            </a:r>
          </a:p>
          <a:p>
            <a:pPr lvl="1"/>
            <a:r>
              <a:rPr lang="pl-PL" dirty="0"/>
              <a:t>Konsul, za granicą po wyrażeniu zgody przez ministra właściwego ds. zagranicznych</a:t>
            </a:r>
          </a:p>
        </p:txBody>
      </p:sp>
    </p:spTree>
    <p:extLst>
      <p:ext uri="{BB962C8B-B14F-4D97-AF65-F5344CB8AC3E}">
        <p14:creationId xmlns:p14="http://schemas.microsoft.com/office/powerpoint/2010/main" val="11338034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3830AF-6C8C-4891-A187-9ED9942FB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08920"/>
            <a:ext cx="9601200" cy="871151"/>
          </a:xfrm>
        </p:spPr>
        <p:txBody>
          <a:bodyPr/>
          <a:lstStyle/>
          <a:p>
            <a:r>
              <a:rPr lang="pl-PL" dirty="0"/>
              <a:t>Paszport dyplomatyczny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BA7387-148D-4A54-9DC1-3EA870426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83957"/>
            <a:ext cx="9601200" cy="5165123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Uprawnionymi do otrzymania paszportu dyplomatycznego są:</a:t>
            </a:r>
          </a:p>
          <a:p>
            <a:pPr lvl="1"/>
            <a:r>
              <a:rPr lang="pl-PL" dirty="0"/>
              <a:t>Prezydent Rzeczypospolitej Polskiej; </a:t>
            </a:r>
          </a:p>
          <a:p>
            <a:pPr lvl="1"/>
            <a:r>
              <a:rPr lang="pl-PL" dirty="0"/>
              <a:t>Marszałek i wicemarszałkowie Sejmu; </a:t>
            </a:r>
          </a:p>
          <a:p>
            <a:pPr lvl="1"/>
            <a:r>
              <a:rPr lang="pl-PL" dirty="0"/>
              <a:t>Marszałek i wicemarszałkowie Senatu; </a:t>
            </a:r>
          </a:p>
          <a:p>
            <a:pPr lvl="1"/>
            <a:r>
              <a:rPr lang="pl-PL" dirty="0"/>
              <a:t>Prezes i wiceprezesi Rady Ministrów;</a:t>
            </a:r>
          </a:p>
          <a:p>
            <a:pPr lvl="1"/>
            <a:r>
              <a:rPr lang="pl-PL" dirty="0"/>
              <a:t>ministrowie, sekretarze i podsekretarze stanu; </a:t>
            </a:r>
          </a:p>
          <a:p>
            <a:pPr lvl="1"/>
            <a:r>
              <a:rPr lang="pl-PL" dirty="0"/>
              <a:t>posłowie i senatorowie; </a:t>
            </a:r>
          </a:p>
          <a:p>
            <a:pPr lvl="1"/>
            <a:r>
              <a:rPr lang="pl-PL" dirty="0"/>
              <a:t>posłowie do Parlamentu Europejskiego wybrani w Rzeczypospolitej Polskiej; </a:t>
            </a:r>
          </a:p>
          <a:p>
            <a:pPr lvl="1"/>
            <a:r>
              <a:rPr lang="pl-PL" dirty="0"/>
              <a:t> Prezes, Wiceprezes i sędziowie Trybunału Konstytucyjnego;</a:t>
            </a:r>
          </a:p>
          <a:p>
            <a:pPr lvl="1"/>
            <a:r>
              <a:rPr lang="pl-PL" dirty="0"/>
              <a:t> Pierwszy Prezes i Prezesi Sądu Najwyższego; </a:t>
            </a:r>
          </a:p>
          <a:p>
            <a:pPr lvl="1"/>
            <a:r>
              <a:rPr lang="pl-PL" dirty="0"/>
              <a:t>Prezes i wiceprezesi Naczelnego Sądu Administracyjnego;</a:t>
            </a:r>
          </a:p>
          <a:p>
            <a:pPr lvl="1"/>
            <a:r>
              <a:rPr lang="pl-PL" dirty="0"/>
              <a:t> Prokurator Krajowy i pozostali zastępcy Prokuratora Generalnego</a:t>
            </a:r>
          </a:p>
          <a:p>
            <a:pPr lvl="1"/>
            <a:r>
              <a:rPr lang="pl-PL" dirty="0"/>
              <a:t>Małżonkowie ww. osób (za wyjątkiem małżonków posłów, senatorów, posłów do PE, Prezesa, Wiceprezesa i sędziów TK, Prokuratora Krajowego i zastępców Prokuratora Generalnego) jeżeli towarzyszą im w podróży służbowej poza granicami kraju</a:t>
            </a:r>
          </a:p>
        </p:txBody>
      </p:sp>
    </p:spTree>
    <p:extLst>
      <p:ext uri="{BB962C8B-B14F-4D97-AF65-F5344CB8AC3E}">
        <p14:creationId xmlns:p14="http://schemas.microsoft.com/office/powerpoint/2010/main" val="42729636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3830AF-6C8C-4891-A187-9ED9942FB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08920"/>
            <a:ext cx="9601200" cy="871151"/>
          </a:xfrm>
        </p:spPr>
        <p:txBody>
          <a:bodyPr/>
          <a:lstStyle/>
          <a:p>
            <a:r>
              <a:rPr lang="pl-PL" dirty="0"/>
              <a:t>Paszport dyplomatyczny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BA7387-148D-4A54-9DC1-3EA870426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83957"/>
            <a:ext cx="9601200" cy="5165123"/>
          </a:xfrm>
        </p:spPr>
        <p:txBody>
          <a:bodyPr>
            <a:normAutofit lnSpcReduction="10000"/>
          </a:bodyPr>
          <a:lstStyle/>
          <a:p>
            <a:r>
              <a:rPr lang="pl-PL" dirty="0"/>
              <a:t>Uprawnionymi do otrzymania paszportu dyplomatycznego są:</a:t>
            </a:r>
          </a:p>
          <a:p>
            <a:pPr lvl="1"/>
            <a:r>
              <a:rPr lang="pl-PL" i="0" dirty="0"/>
              <a:t>byli Prezydenci </a:t>
            </a:r>
            <a:r>
              <a:rPr lang="pl-PL" dirty="0"/>
              <a:t>Rzeczypospolitej Polskiej</a:t>
            </a:r>
          </a:p>
          <a:p>
            <a:pPr lvl="1"/>
            <a:r>
              <a:rPr lang="pl-PL" dirty="0"/>
              <a:t>byli Prezesi Rady Ministrów</a:t>
            </a:r>
          </a:p>
          <a:p>
            <a:pPr lvl="1"/>
            <a:r>
              <a:rPr lang="pl-PL" dirty="0"/>
              <a:t>byli Ministrowie Spraw Zagranicznych</a:t>
            </a:r>
          </a:p>
          <a:p>
            <a:pPr marL="530352" lvl="1" indent="0">
              <a:buNone/>
            </a:pPr>
            <a:r>
              <a:rPr lang="pl-PL" i="0" dirty="0"/>
              <a:t>Którzy zostali powołani do </a:t>
            </a:r>
            <a:r>
              <a:rPr lang="pl-PL" dirty="0"/>
              <a:t>pełnienia tych funkcji, poczynając od dnia 24 sierpnia 1989 r.</a:t>
            </a:r>
          </a:p>
          <a:p>
            <a:pPr marL="530352" lvl="1" indent="0">
              <a:buNone/>
            </a:pPr>
            <a:r>
              <a:rPr lang="pl-PL" i="0" dirty="0"/>
              <a:t>osoby zajmujące stanowiska lub pełniące funkcje:</a:t>
            </a:r>
          </a:p>
          <a:p>
            <a:pPr lvl="1"/>
            <a:r>
              <a:rPr lang="pl-PL" dirty="0"/>
              <a:t>w służbie zagranicznej, które posiadają stopień dyplomatyczny</a:t>
            </a:r>
          </a:p>
          <a:p>
            <a:pPr lvl="1"/>
            <a:r>
              <a:rPr lang="pl-PL" dirty="0"/>
              <a:t>związane z przywilejami i immunitetami dyplomatycznymi na podstawie umów międzynarodowych, których stroną jest Rzeczpospolita Polska, lub zwyczajów międzynarodowych</a:t>
            </a:r>
          </a:p>
          <a:p>
            <a:pPr lvl="1"/>
            <a:r>
              <a:rPr lang="pl-PL" dirty="0"/>
              <a:t>w wyniku skierowania do pracy w organizacjach międzynarodowych</a:t>
            </a:r>
          </a:p>
          <a:p>
            <a:pPr lvl="1"/>
            <a:r>
              <a:rPr lang="pl-PL" i="0" dirty="0"/>
              <a:t>członkowie rodzin ww. osób, </a:t>
            </a:r>
            <a:r>
              <a:rPr lang="pl-PL" dirty="0"/>
              <a:t>jeżeli pozostają z nimi we wspólnocie domowej i przesiedlają się z nimi za granicę lub członkowie rodzin nieprzesiedlający się z za granicę w celu odwiedzin tych osób</a:t>
            </a:r>
            <a:endParaRPr lang="pl-PL" i="0" dirty="0"/>
          </a:p>
        </p:txBody>
      </p:sp>
    </p:spTree>
    <p:extLst>
      <p:ext uri="{BB962C8B-B14F-4D97-AF65-F5344CB8AC3E}">
        <p14:creationId xmlns:p14="http://schemas.microsoft.com/office/powerpoint/2010/main" val="4742842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AD9AC5-BC3F-4F59-9B0F-D041FCB89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Paszport dyplomatyczny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499042-F4FF-40FF-B4CE-72282E735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47589"/>
            <a:ext cx="9601200" cy="4077222"/>
          </a:xfrm>
        </p:spPr>
        <p:txBody>
          <a:bodyPr>
            <a:normAutofit lnSpcReduction="10000"/>
          </a:bodyPr>
          <a:lstStyle/>
          <a:p>
            <a:r>
              <a:rPr lang="pl-PL" dirty="0"/>
              <a:t>W przypadkach uzasadnionych potrzebą ochrony interesów Rzeczypospolitej Polskiej za granicą minister właściwy do spraw zagranicznych może podjąć decyzję o wydaniu paszportu dyplomatycznego również obywatelom polskim innym niż wskazane w katalogu osób uprawnionych do otrzymania paszportu dyplomatycznego</a:t>
            </a:r>
            <a:br>
              <a:rPr lang="pl-PL" dirty="0"/>
            </a:br>
            <a:endParaRPr lang="pl-PL" dirty="0"/>
          </a:p>
          <a:p>
            <a:r>
              <a:rPr lang="pl-PL" dirty="0"/>
              <a:t> W paszporcie dyplomatycznym zamieszcza się:</a:t>
            </a:r>
          </a:p>
          <a:p>
            <a:pPr lvl="1"/>
            <a:r>
              <a:rPr lang="pl-PL" dirty="0"/>
              <a:t>dane wskazane w art. 18  oraz</a:t>
            </a:r>
          </a:p>
          <a:p>
            <a:pPr lvl="1"/>
            <a:r>
              <a:rPr lang="pl-PL" dirty="0"/>
              <a:t>stopień dyplomatyczny, funkcję, stanowisko lub tytuł posiadacza paszportu</a:t>
            </a:r>
          </a:p>
          <a:p>
            <a:pPr lvl="1"/>
            <a:endParaRPr lang="pl-PL" dirty="0"/>
          </a:p>
          <a:p>
            <a:r>
              <a:rPr lang="pl-PL" dirty="0"/>
              <a:t>paszportem dyplomatycznym można się legitymować </a:t>
            </a:r>
            <a:r>
              <a:rPr lang="pl-PL" b="1" dirty="0"/>
              <a:t>wyłącznie w trakcie podróży służbowej </a:t>
            </a:r>
            <a:r>
              <a:rPr lang="pl-PL" dirty="0"/>
              <a:t>lub </a:t>
            </a:r>
            <a:r>
              <a:rPr lang="pl-PL" b="1" dirty="0"/>
              <a:t>w związku z wykonywaniem czynności służbowych poza granicami kraju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60883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877160-04D9-40FD-B18F-2F0EBEEAD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17880"/>
          </a:xfrm>
        </p:spPr>
        <p:txBody>
          <a:bodyPr/>
          <a:lstStyle/>
          <a:p>
            <a:r>
              <a:rPr lang="pl-PL" dirty="0"/>
              <a:t>Dokumenty paszportowe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B328B7-3A27-4BC7-AD57-1905E2F75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Zakres regulacji ustawowej:</a:t>
            </a:r>
          </a:p>
          <a:p>
            <a:pPr lvl="1"/>
            <a:r>
              <a:rPr lang="pl-PL" dirty="0"/>
              <a:t>rodzaje dokumentów paszportowych;</a:t>
            </a:r>
          </a:p>
          <a:p>
            <a:pPr lvl="1"/>
            <a:r>
              <a:rPr lang="pl-PL" dirty="0"/>
              <a:t> właściwość organów wydających dokumenty paszportowe; </a:t>
            </a:r>
          </a:p>
          <a:p>
            <a:pPr lvl="1"/>
            <a:r>
              <a:rPr lang="pl-PL" dirty="0"/>
              <a:t>okoliczności uzasadniające odmowę wydania lub unieważnienie dokumentu paszportowego; </a:t>
            </a:r>
          </a:p>
          <a:p>
            <a:pPr lvl="1"/>
            <a:r>
              <a:rPr lang="pl-PL" dirty="0"/>
              <a:t>zakres danych wpisywanych do dokumentu paszportowego; </a:t>
            </a:r>
          </a:p>
          <a:p>
            <a:pPr lvl="1"/>
            <a:r>
              <a:rPr lang="pl-PL" dirty="0"/>
              <a:t>zakres danych zawartych w ewidencjach paszportowych oraz sposób prowadzenia tych ewidencji i zasady udostępniania danych w nich gromadzonych oraz organy właściwe w tych sprawach. </a:t>
            </a:r>
          </a:p>
        </p:txBody>
      </p:sp>
    </p:spTree>
    <p:extLst>
      <p:ext uri="{BB962C8B-B14F-4D97-AF65-F5344CB8AC3E}">
        <p14:creationId xmlns:p14="http://schemas.microsoft.com/office/powerpoint/2010/main" val="9727740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1F54BE-5B53-41F9-81DC-D07948660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85176"/>
            <a:ext cx="9601200" cy="1305838"/>
          </a:xfrm>
        </p:spPr>
        <p:txBody>
          <a:bodyPr>
            <a:normAutofit/>
          </a:bodyPr>
          <a:lstStyle/>
          <a:p>
            <a:r>
              <a:rPr lang="pl-PL" sz="4000" dirty="0"/>
              <a:t>Paszport służbowy Ministerstwa Spraw Zagranicznych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C883DF-2DA3-4D69-86A2-FC216F1E9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91847"/>
            <a:ext cx="9601200" cy="3775553"/>
          </a:xfrm>
        </p:spPr>
        <p:txBody>
          <a:bodyPr/>
          <a:lstStyle/>
          <a:p>
            <a:r>
              <a:rPr lang="pl-PL" dirty="0"/>
              <a:t>Paszport służbowy MSZ  jest ważny przez okres w nim wskazany, z tym że okres jego ważności nie może przekroczyć 10 lat od daty jego wydania</a:t>
            </a:r>
          </a:p>
          <a:p>
            <a:r>
              <a:rPr lang="pl-PL" dirty="0"/>
              <a:t>Paszport służbowy MSZ przysługuje:</a:t>
            </a:r>
          </a:p>
          <a:p>
            <a:pPr lvl="1"/>
            <a:r>
              <a:rPr lang="pl-PL" dirty="0"/>
              <a:t>członkom służby zagranicznej nieposiadającym stopnia dyplomatycznego oraz innym osobom skierowanym do wykonywania obowiązków służbowych w placówce zagranicznej</a:t>
            </a:r>
          </a:p>
          <a:p>
            <a:pPr lvl="1"/>
            <a:r>
              <a:rPr lang="pl-PL" dirty="0"/>
              <a:t>członkom rodziny ww. osób jeżeli pozostają z nimi we wspólnocie domowej i przesiedlają się z nimi za granicę lub w razie nieprzesiedlania się za granicę w celu odwiedzin tych osób  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14015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04E3B9-4DC9-4CD8-B09B-7D6B495AE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48066"/>
            <a:ext cx="9601200" cy="1485900"/>
          </a:xfrm>
        </p:spPr>
        <p:txBody>
          <a:bodyPr>
            <a:normAutofit/>
          </a:bodyPr>
          <a:lstStyle/>
          <a:p>
            <a:r>
              <a:rPr lang="pl-PL" sz="4000" dirty="0"/>
              <a:t>Paszport służbowy Ministerstwa Spraw Zagranicznych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0E67D8-947B-4110-A58E-6FAD421B2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317315"/>
            <a:ext cx="9601200" cy="3875762"/>
          </a:xfrm>
        </p:spPr>
        <p:txBody>
          <a:bodyPr/>
          <a:lstStyle/>
          <a:p>
            <a:r>
              <a:rPr lang="pl-PL" dirty="0"/>
              <a:t>W przypadkach uzasadnionych potrzebą ochrony interesów Rzeczypospolitej Polskiej za granicą minister właściwy do spraw zagranicznych może podjąć decyzję o wydaniu paszportu służbowego MZS również obywatelom polskim innym niż wskazane w katalogu osób uprawnionych do otrzymania paszportu służbowego MSZ</a:t>
            </a:r>
          </a:p>
          <a:p>
            <a:r>
              <a:rPr lang="pl-PL" dirty="0"/>
              <a:t>W przypadkach uzasadnionych potrzebami służby zagranicznej oraz względami bezpieczeństwa państwa tej samej osobie można wydać drugi paszport służbowy MSZ</a:t>
            </a:r>
          </a:p>
          <a:p>
            <a:r>
              <a:rPr lang="pl-PL" dirty="0"/>
              <a:t>paszportem służbowym MSZ można się legitymować </a:t>
            </a:r>
            <a:r>
              <a:rPr lang="pl-PL" b="1" dirty="0"/>
              <a:t>wyłącznie w trakcie podróży służbowej</a:t>
            </a:r>
            <a:r>
              <a:rPr lang="pl-PL" dirty="0"/>
              <a:t> lub </a:t>
            </a:r>
            <a:r>
              <a:rPr lang="pl-PL" b="1" dirty="0"/>
              <a:t>w związku z wykonywaniem czynności służbowych poza granicami kraju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520213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2E973D-9129-4086-A60F-567DDE15F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72650"/>
            <a:ext cx="9601200" cy="967635"/>
          </a:xfrm>
        </p:spPr>
        <p:txBody>
          <a:bodyPr>
            <a:normAutofit/>
          </a:bodyPr>
          <a:lstStyle/>
          <a:p>
            <a:r>
              <a:rPr lang="pl-PL" sz="3600" dirty="0"/>
              <a:t>Utrata ważności dokumentu paszportowego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359D03-CC6C-4CF2-9EED-9A0D21AA3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40285"/>
            <a:ext cx="9601200" cy="5311035"/>
          </a:xfrm>
        </p:spPr>
        <p:txBody>
          <a:bodyPr>
            <a:normAutofit/>
          </a:bodyPr>
          <a:lstStyle/>
          <a:p>
            <a:r>
              <a:rPr lang="pl-PL" dirty="0"/>
              <a:t>Dokument paszportowy traci ważność: </a:t>
            </a:r>
          </a:p>
          <a:p>
            <a:pPr lvl="1"/>
            <a:r>
              <a:rPr lang="pl-PL" dirty="0"/>
              <a:t>Z upływem terminu na jaki został wydany</a:t>
            </a:r>
          </a:p>
          <a:p>
            <a:pPr lvl="1"/>
            <a:r>
              <a:rPr lang="pl-PL" dirty="0"/>
              <a:t>z dniem zawiadomienia o jego utracie, zniszczeniu lub znalezieniu; </a:t>
            </a:r>
          </a:p>
          <a:p>
            <a:pPr lvl="1"/>
            <a:r>
              <a:rPr lang="pl-PL" dirty="0"/>
              <a:t>z dniem utraty obywatelstwa polskiego przez posiadacza dokumentu paszportowego; </a:t>
            </a:r>
          </a:p>
          <a:p>
            <a:pPr lvl="1"/>
            <a:r>
              <a:rPr lang="pl-PL" dirty="0"/>
              <a:t>z dniem śmierci jego posiadacza; </a:t>
            </a:r>
          </a:p>
          <a:p>
            <a:pPr lvl="1"/>
            <a:r>
              <a:rPr lang="pl-PL" dirty="0"/>
              <a:t>po upływie ustawowego terminu na dokonanie zmiany określonych danych</a:t>
            </a:r>
          </a:p>
          <a:p>
            <a:r>
              <a:rPr lang="pl-PL" dirty="0"/>
              <a:t>Utrata ważności dokumentu paszportowego:</a:t>
            </a:r>
          </a:p>
          <a:p>
            <a:pPr lvl="1"/>
            <a:r>
              <a:rPr lang="pl-PL" dirty="0"/>
              <a:t>powoduje brak możliwości wjazdu na terytorium innego kraju, w którym wymagane jest posiadanie dokumentu paszportowego </a:t>
            </a:r>
          </a:p>
          <a:p>
            <a:pPr lvl="1"/>
            <a:r>
              <a:rPr lang="pl-PL" dirty="0"/>
              <a:t>nie pozbawia jego posiadacza prawa wjazdu na podstawie tego dokumentu na terytorium Rzeczypospolitej Polskiej</a:t>
            </a:r>
          </a:p>
        </p:txBody>
      </p:sp>
    </p:spTree>
    <p:extLst>
      <p:ext uri="{BB962C8B-B14F-4D97-AF65-F5344CB8AC3E}">
        <p14:creationId xmlns:p14="http://schemas.microsoft.com/office/powerpoint/2010/main" val="32862149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2E973D-9129-4086-A60F-567DDE15F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31676"/>
            <a:ext cx="9915395" cy="942583"/>
          </a:xfrm>
        </p:spPr>
        <p:txBody>
          <a:bodyPr>
            <a:normAutofit fontScale="90000"/>
          </a:bodyPr>
          <a:lstStyle/>
          <a:p>
            <a:r>
              <a:rPr lang="pl-PL" sz="4000" dirty="0"/>
              <a:t>Zniszczenie, utrata dokumentu paszportowego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359D03-CC6C-4CF2-9EED-9A0D21AA3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40835"/>
            <a:ext cx="9601200" cy="4610485"/>
          </a:xfrm>
        </p:spPr>
        <p:txBody>
          <a:bodyPr>
            <a:normAutofit/>
          </a:bodyPr>
          <a:lstStyle/>
          <a:p>
            <a:r>
              <a:rPr lang="pl-PL" dirty="0"/>
              <a:t>Osoba, która utraciła dokument paszportowy lub której dokument paszportowy uległ zniszczeniu, jest obowiązana niezwłocznie zawiadomić o tym organ paszportowy</a:t>
            </a:r>
          </a:p>
          <a:p>
            <a:r>
              <a:rPr lang="pl-PL" dirty="0"/>
              <a:t>Odnaleziony dokument paszportowy nie podlega zwrotowi osobie, której został uprzednio wydany</a:t>
            </a:r>
          </a:p>
          <a:p>
            <a:r>
              <a:rPr lang="pl-PL" dirty="0"/>
              <a:t>Jeżeli osoba odnalazła własny dokument paszportowy wcześniej zgłoszony jako utracony, jest obowiązana do jego zwrotu właściwemu miejscowo organowi paszportowemu. </a:t>
            </a:r>
          </a:p>
        </p:txBody>
      </p:sp>
    </p:spTree>
    <p:extLst>
      <p:ext uri="{BB962C8B-B14F-4D97-AF65-F5344CB8AC3E}">
        <p14:creationId xmlns:p14="http://schemas.microsoft.com/office/powerpoint/2010/main" val="33996482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FB3D70-19CE-4FDB-B4F0-8BE16F802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81938"/>
            <a:ext cx="9601200" cy="817323"/>
          </a:xfrm>
        </p:spPr>
        <p:txBody>
          <a:bodyPr>
            <a:normAutofit/>
          </a:bodyPr>
          <a:lstStyle/>
          <a:p>
            <a:r>
              <a:rPr lang="pl-PL" sz="3600" dirty="0"/>
              <a:t>Unieważnienie dokumentu paszportowego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F016D1-B63A-49A0-AF29-EAF908F65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3540"/>
            <a:ext cx="9601200" cy="4672208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Dokument paszportowy podlega unieważnieniu na wniosek lub z urzędu</a:t>
            </a:r>
          </a:p>
          <a:p>
            <a:r>
              <a:rPr lang="pl-PL" dirty="0"/>
              <a:t>Dokument paszportowy podlega unieważnieniu:</a:t>
            </a:r>
          </a:p>
          <a:p>
            <a:pPr lvl="1"/>
            <a:r>
              <a:rPr lang="pl-PL" dirty="0"/>
              <a:t>jeżeli został wydany z naruszeniem przepisów ustawy</a:t>
            </a:r>
            <a:br>
              <a:rPr lang="pl-PL" dirty="0"/>
            </a:br>
            <a:br>
              <a:rPr lang="pl-PL" dirty="0"/>
            </a:br>
            <a:r>
              <a:rPr lang="pl-PL" dirty="0"/>
              <a:t>na wniosek:</a:t>
            </a:r>
          </a:p>
          <a:p>
            <a:pPr lvl="1"/>
            <a:r>
              <a:rPr lang="pl-PL" dirty="0"/>
              <a:t>sądu prowadzącego przeciwko posiadaczowi dokumentu paszportowego postępowanie w sprawie karnej lub postępowanie w sprawie o przestępstwo skarbowe, postępowanie w sprawie nieletniego lub prowadzącego postępowanie cywilne</a:t>
            </a:r>
          </a:p>
          <a:p>
            <a:pPr lvl="1"/>
            <a:r>
              <a:rPr lang="pl-PL" dirty="0"/>
              <a:t>organu prowadzącego postępowanie przygotowawcze, organu postępowania wykonawczego w sprawie karnej, w tym o przestępstwo skarbowe, przeciwko posiadaczowi dokumentu paszportowego</a:t>
            </a:r>
          </a:p>
          <a:p>
            <a:pPr lvl="1"/>
            <a:r>
              <a:rPr lang="pl-PL" dirty="0"/>
              <a:t>Na wniosek sądu prowadzącego postępowanie w sprawie o wykonywanie władzy rodzicielskiej, unieważnia się dokument paszportowy małoletniego, w stosunku do którego ma zostać wydane orzeczenie w przedmiocie wykonywania władzy rodzicielskiej</a:t>
            </a:r>
          </a:p>
        </p:txBody>
      </p:sp>
    </p:spTree>
    <p:extLst>
      <p:ext uri="{BB962C8B-B14F-4D97-AF65-F5344CB8AC3E}">
        <p14:creationId xmlns:p14="http://schemas.microsoft.com/office/powerpoint/2010/main" val="32684596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5EA867-1F98-4980-BFE7-E5AE43A50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460332"/>
            <a:ext cx="9601200" cy="641959"/>
          </a:xfrm>
        </p:spPr>
        <p:txBody>
          <a:bodyPr>
            <a:normAutofit/>
          </a:bodyPr>
          <a:lstStyle/>
          <a:p>
            <a:r>
              <a:rPr lang="pl-PL" sz="3600" dirty="0"/>
              <a:t>Unieważnienie dokumentu paszportowego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72D022-BC0E-49A1-B111-3DBC83732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3540"/>
            <a:ext cx="9601200" cy="4163860"/>
          </a:xfrm>
        </p:spPr>
        <p:txBody>
          <a:bodyPr/>
          <a:lstStyle/>
          <a:p>
            <a:r>
              <a:rPr lang="pl-PL" dirty="0"/>
              <a:t>Unieważnienie dokumentu paszportowego następuje w drodze decyzji administracyjnej</a:t>
            </a:r>
          </a:p>
          <a:p>
            <a:r>
              <a:rPr lang="pl-PL" dirty="0"/>
              <a:t>Wniesienie odwołania od decyzji o unieważnieniu tego dokumentu nie wstrzymuje jej wykonania</a:t>
            </a:r>
          </a:p>
          <a:p>
            <a:r>
              <a:rPr lang="pl-PL" dirty="0"/>
              <a:t>Obowiązek zwrotu </a:t>
            </a:r>
          </a:p>
          <a:p>
            <a:r>
              <a:rPr lang="pl-PL" dirty="0"/>
              <a:t>Zwrot opłaty </a:t>
            </a:r>
          </a:p>
        </p:txBody>
      </p:sp>
    </p:spTree>
    <p:extLst>
      <p:ext uri="{BB962C8B-B14F-4D97-AF65-F5344CB8AC3E}">
        <p14:creationId xmlns:p14="http://schemas.microsoft.com/office/powerpoint/2010/main" val="23898860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5EA867-1F98-4980-BFE7-E5AE43A50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60540"/>
            <a:ext cx="9601200" cy="817323"/>
          </a:xfrm>
        </p:spPr>
        <p:txBody>
          <a:bodyPr>
            <a:normAutofit/>
          </a:bodyPr>
          <a:lstStyle/>
          <a:p>
            <a:r>
              <a:rPr lang="pl-PL" dirty="0"/>
              <a:t>Unieważnienie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72D022-BC0E-49A1-B111-3DBC83732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79112"/>
            <a:ext cx="9601200" cy="4163860"/>
          </a:xfrm>
        </p:spPr>
        <p:txBody>
          <a:bodyPr/>
          <a:lstStyle/>
          <a:p>
            <a:r>
              <a:rPr lang="pl-PL" dirty="0"/>
              <a:t>Unieważnienie paszportu, paszportu tymczasowego:</a:t>
            </a:r>
          </a:p>
          <a:p>
            <a:pPr lvl="1"/>
            <a:r>
              <a:rPr lang="pl-PL" dirty="0"/>
              <a:t>Wojewoda właściwy ze względu na miejsce zameldowania na pobyt stały lub czasowy osoby posiadającej dokument paszportowy, a w razie braku takiego miejsca – według ostatniego miejsca zameldowania na pobyt stały lub czasowy tej osoby</a:t>
            </a:r>
          </a:p>
          <a:p>
            <a:pPr lvl="1"/>
            <a:r>
              <a:rPr lang="pl-PL" dirty="0"/>
              <a:t>Konsul w sprawach, które mają miejsce za granicą </a:t>
            </a:r>
          </a:p>
          <a:p>
            <a:pPr lvl="1"/>
            <a:r>
              <a:rPr lang="pl-PL" dirty="0"/>
              <a:t>Organ paszportowy, który jako ostatni wydał dokument paszportowy osobie zamieszkującej w RP, wobec której nie można ustalić właściwości miejscowej</a:t>
            </a:r>
          </a:p>
          <a:p>
            <a:r>
              <a:rPr lang="pl-PL" dirty="0"/>
              <a:t>Unieważnienie paszportu dyplomatycznego, paszportu służbowego MSZ:</a:t>
            </a:r>
          </a:p>
          <a:p>
            <a:pPr lvl="1"/>
            <a:r>
              <a:rPr lang="pl-PL" dirty="0"/>
              <a:t>Minister właściwy ds. zagranicznych 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851505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5BF1F0-1627-4160-AE03-D2BFC3879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Zwrot dokumentu paszportowego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0F70E1-7DAF-4FBE-8983-A2A4FBE64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16482"/>
            <a:ext cx="9601200" cy="3950918"/>
          </a:xfrm>
        </p:spPr>
        <p:txBody>
          <a:bodyPr/>
          <a:lstStyle/>
          <a:p>
            <a:r>
              <a:rPr lang="pl-PL" dirty="0"/>
              <a:t>Dokument paszportowy podlega zwrotowi:</a:t>
            </a:r>
          </a:p>
          <a:p>
            <a:pPr lvl="1"/>
            <a:r>
              <a:rPr lang="pl-PL" dirty="0"/>
              <a:t>W razie znalezienia dokumentu paszportowego </a:t>
            </a:r>
            <a:br>
              <a:rPr lang="pl-PL" dirty="0"/>
            </a:br>
            <a:endParaRPr lang="pl-PL" dirty="0"/>
          </a:p>
          <a:p>
            <a:pPr lvl="1"/>
            <a:r>
              <a:rPr lang="pl-PL" dirty="0"/>
              <a:t>W razie śmierci posiadacza dokumentu paszportowego 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404923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77E5ED-B933-42D4-9C5E-AD77F3D93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47597"/>
            <a:ext cx="9601200" cy="867427"/>
          </a:xfrm>
        </p:spPr>
        <p:txBody>
          <a:bodyPr>
            <a:normAutofit/>
          </a:bodyPr>
          <a:lstStyle/>
          <a:p>
            <a:r>
              <a:rPr lang="pl-PL" sz="4000" dirty="0"/>
              <a:t>Właściwość organów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02B418-1F97-410C-BC61-F5C9C9371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40701"/>
            <a:ext cx="9601200" cy="4672207"/>
          </a:xfrm>
        </p:spPr>
        <p:txBody>
          <a:bodyPr>
            <a:normAutofit/>
          </a:bodyPr>
          <a:lstStyle/>
          <a:p>
            <a:r>
              <a:rPr lang="pl-PL" dirty="0"/>
              <a:t>Minister właściwy ds. wewnętrznych:</a:t>
            </a:r>
          </a:p>
          <a:p>
            <a:pPr lvl="1"/>
            <a:r>
              <a:rPr lang="pl-PL" dirty="0"/>
              <a:t>Odpowiada za zapewnianie książeczek dokumentów paszportowych</a:t>
            </a:r>
          </a:p>
          <a:p>
            <a:pPr lvl="1"/>
            <a:r>
              <a:rPr lang="pl-PL" dirty="0"/>
              <a:t>Sporządzanie paszportów </a:t>
            </a:r>
          </a:p>
          <a:p>
            <a:pPr lvl="1"/>
            <a:r>
              <a:rPr lang="pl-PL" dirty="0"/>
              <a:t>Sporządzanie paszportów dyplomatycznych i paszportów służbowych MSZ (na wniosek ministra właściwego ds. zagranicznych)</a:t>
            </a:r>
          </a:p>
          <a:p>
            <a:pPr lvl="1"/>
            <a:r>
              <a:rPr lang="pl-PL" dirty="0"/>
              <a:t>sprawuje zwierzchni nadzór nad prowadzeniem spraw dotyczących paszportów i paszportów tymczasowych</a:t>
            </a:r>
          </a:p>
          <a:p>
            <a:pPr lvl="1"/>
            <a:r>
              <a:rPr lang="pl-PL" dirty="0"/>
              <a:t>Wyraża zgodę lub odmawia wyrażenia zgody na wydanie drugiego paszportu</a:t>
            </a:r>
          </a:p>
          <a:p>
            <a:pPr lvl="1"/>
            <a:r>
              <a:rPr lang="pl-PL" dirty="0"/>
              <a:t>W uzasadnianiach przypadkach, gdy przemawia za tym ważny interes państwa może wydać paszport</a:t>
            </a:r>
          </a:p>
          <a:p>
            <a:pPr lvl="1"/>
            <a:r>
              <a:rPr lang="pl-PL" dirty="0"/>
              <a:t>Jest organem wyższego stopnia w rozumieniu przepisów Kodeksu postepowania administracyjnego w stosunku do wojewodów i konsulów w zakresie wskazanym w ust. O dokumentach paszportowych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135073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77E5ED-B933-42D4-9C5E-AD77F3D93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47597"/>
            <a:ext cx="9601200" cy="955109"/>
          </a:xfrm>
        </p:spPr>
        <p:txBody>
          <a:bodyPr>
            <a:normAutofit/>
          </a:bodyPr>
          <a:lstStyle/>
          <a:p>
            <a:r>
              <a:rPr lang="pl-PL" dirty="0"/>
              <a:t>Właściwość organów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02B418-1F97-410C-BC61-F5C9C9371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38195"/>
            <a:ext cx="9601200" cy="4672207"/>
          </a:xfrm>
        </p:spPr>
        <p:txBody>
          <a:bodyPr>
            <a:normAutofit/>
          </a:bodyPr>
          <a:lstStyle/>
          <a:p>
            <a:r>
              <a:rPr lang="pl-PL" dirty="0"/>
              <a:t>Minister właściwy ds. zagranicznych:</a:t>
            </a:r>
          </a:p>
          <a:p>
            <a:pPr lvl="1"/>
            <a:r>
              <a:rPr lang="pl-PL" dirty="0"/>
              <a:t>Wydaje, odmawia wydania i unieważnia paszporty dyplomatyczne i paszporty służbowe MSZ</a:t>
            </a:r>
          </a:p>
          <a:p>
            <a:pPr lvl="1"/>
            <a:r>
              <a:rPr lang="pl-PL" dirty="0"/>
              <a:t>W przypadkach uzasadnionych potrzebą ochrony interesów RP za granicą może podjąć decyzję o wydaniu paszportu dyplomatycznego lub paszportu służbowego MSZ innemu niż wskazani w ustawie obywatelowi polskiemu</a:t>
            </a:r>
          </a:p>
          <a:p>
            <a:pPr lvl="1"/>
            <a:r>
              <a:rPr lang="pl-PL" dirty="0"/>
              <a:t>sprawuje zwierzchni nadzór nad prowadzeniem spraw dotyczących paszportów dyplomatycznych i paszportów służbowych Ministerstwa Spraw Zagranicznych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46749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877160-04D9-40FD-B18F-2F0EBEEAD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401595"/>
            <a:ext cx="9601200" cy="817880"/>
          </a:xfrm>
        </p:spPr>
        <p:txBody>
          <a:bodyPr/>
          <a:lstStyle/>
          <a:p>
            <a:r>
              <a:rPr lang="pl-PL" dirty="0"/>
              <a:t>Dokumenty paszportowe – pojęcia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B328B7-3A27-4BC7-AD57-1905E2F75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69307"/>
            <a:ext cx="9601200" cy="4887097"/>
          </a:xfrm>
        </p:spPr>
        <p:txBody>
          <a:bodyPr>
            <a:normAutofit/>
          </a:bodyPr>
          <a:lstStyle/>
          <a:p>
            <a:r>
              <a:rPr lang="pl-PL" b="1" dirty="0"/>
              <a:t>Dokument paszportowy</a:t>
            </a:r>
            <a:r>
              <a:rPr lang="pl-PL" dirty="0"/>
              <a:t>:</a:t>
            </a:r>
          </a:p>
          <a:p>
            <a:pPr lvl="1"/>
            <a:r>
              <a:rPr lang="pl-PL" dirty="0"/>
              <a:t>Paszport</a:t>
            </a:r>
          </a:p>
          <a:p>
            <a:pPr lvl="1"/>
            <a:r>
              <a:rPr lang="pl-PL" dirty="0"/>
              <a:t>Paszport tymczasowy</a:t>
            </a:r>
          </a:p>
          <a:p>
            <a:pPr lvl="1"/>
            <a:r>
              <a:rPr lang="pl-PL" dirty="0"/>
              <a:t>Paszport dyplomatyczny</a:t>
            </a:r>
          </a:p>
          <a:p>
            <a:pPr lvl="1"/>
            <a:r>
              <a:rPr lang="pl-PL" dirty="0"/>
              <a:t>Paszport służbowy Ministerstwa Spraw Zagranicznych </a:t>
            </a:r>
          </a:p>
          <a:p>
            <a:r>
              <a:rPr lang="pl-PL" b="1" dirty="0"/>
              <a:t>Organ paszportowy</a:t>
            </a:r>
            <a:r>
              <a:rPr lang="pl-PL" dirty="0"/>
              <a:t>:</a:t>
            </a:r>
          </a:p>
          <a:p>
            <a:pPr lvl="1"/>
            <a:r>
              <a:rPr lang="pl-PL" dirty="0"/>
              <a:t>Minister właściwy ds. wewnętrznych</a:t>
            </a:r>
          </a:p>
          <a:p>
            <a:pPr lvl="1"/>
            <a:r>
              <a:rPr lang="pl-PL" dirty="0"/>
              <a:t>Minister właściwy ds. zagranicznych</a:t>
            </a:r>
          </a:p>
          <a:p>
            <a:pPr lvl="1"/>
            <a:r>
              <a:rPr lang="pl-PL" dirty="0"/>
              <a:t>Wojewodowie</a:t>
            </a:r>
          </a:p>
          <a:p>
            <a:pPr lvl="1"/>
            <a:r>
              <a:rPr lang="pl-PL" dirty="0"/>
              <a:t>Konsulowie </a:t>
            </a:r>
          </a:p>
          <a:p>
            <a:r>
              <a:rPr lang="pl-PL" b="1" dirty="0"/>
              <a:t>Dane biometryczne</a:t>
            </a:r>
            <a:r>
              <a:rPr lang="pl-PL" dirty="0"/>
              <a:t>– wizerunek twarzy i odciski palców umieszczone w dokumentach paszportowych w formie elektronicznej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400164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77E5ED-B933-42D4-9C5E-AD77F3D93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92688"/>
          </a:xfrm>
        </p:spPr>
        <p:txBody>
          <a:bodyPr/>
          <a:lstStyle/>
          <a:p>
            <a:r>
              <a:rPr lang="pl-PL" dirty="0"/>
              <a:t>Właściwość organów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02B418-1F97-410C-BC61-F5C9C9371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78488"/>
            <a:ext cx="9601200" cy="4188912"/>
          </a:xfrm>
        </p:spPr>
        <p:txBody>
          <a:bodyPr>
            <a:normAutofit/>
          </a:bodyPr>
          <a:lstStyle/>
          <a:p>
            <a:r>
              <a:rPr lang="pl-PL" dirty="0"/>
              <a:t>Konsul</a:t>
            </a:r>
          </a:p>
          <a:p>
            <a:pPr lvl="1"/>
            <a:r>
              <a:rPr lang="pl-PL" dirty="0"/>
              <a:t>Odpowiada za sporządzanie paszportów tymczasowych </a:t>
            </a:r>
          </a:p>
          <a:p>
            <a:pPr lvl="1"/>
            <a:r>
              <a:rPr lang="pl-PL" dirty="0"/>
              <a:t>Wydaje i domawia wydania paszportów i paszportów tymczasowych za granicą</a:t>
            </a:r>
          </a:p>
          <a:p>
            <a:pPr lvl="1"/>
            <a:r>
              <a:rPr lang="pl-PL" dirty="0"/>
              <a:t>Unieważnia paszporty i paszporty tymczasowe za granicą  </a:t>
            </a:r>
          </a:p>
          <a:p>
            <a:r>
              <a:rPr lang="pl-PL" dirty="0"/>
              <a:t>Wojewoda</a:t>
            </a:r>
          </a:p>
          <a:p>
            <a:pPr lvl="1"/>
            <a:r>
              <a:rPr lang="pl-PL" dirty="0"/>
              <a:t>Odpowiada za sporządzanie paszportów tymczasowych </a:t>
            </a:r>
          </a:p>
          <a:p>
            <a:pPr lvl="1"/>
            <a:r>
              <a:rPr lang="pl-PL" dirty="0"/>
              <a:t>Wydaje i domawia wydania paszportów i paszportów tymczasowych w RP</a:t>
            </a:r>
          </a:p>
          <a:p>
            <a:pPr lvl="1"/>
            <a:r>
              <a:rPr lang="pl-PL" dirty="0"/>
              <a:t>Unieważnia paszporty i paszporty tymczasowe w RP 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014226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BB3E77-93E7-4E93-9AD5-31A87AAF5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92688"/>
          </a:xfrm>
        </p:spPr>
        <p:txBody>
          <a:bodyPr/>
          <a:lstStyle/>
          <a:p>
            <a:r>
              <a:rPr lang="pl-PL" dirty="0"/>
              <a:t>Formy działania administracji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27515D-8969-43B4-A809-AD6C0B4CB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038600"/>
          </a:xfrm>
        </p:spPr>
        <p:txBody>
          <a:bodyPr/>
          <a:lstStyle/>
          <a:p>
            <a:r>
              <a:rPr lang="pl-PL" dirty="0"/>
              <a:t>Czynność materialno-techniczna</a:t>
            </a:r>
          </a:p>
          <a:p>
            <a:pPr lvl="1"/>
            <a:r>
              <a:rPr lang="pl-PL" dirty="0"/>
              <a:t>Wydanie paszportu</a:t>
            </a:r>
          </a:p>
          <a:p>
            <a:r>
              <a:rPr lang="pl-PL" dirty="0"/>
              <a:t>Decyzje administracyjne (przykłady):</a:t>
            </a:r>
          </a:p>
          <a:p>
            <a:pPr lvl="1"/>
            <a:r>
              <a:rPr lang="pl-PL" dirty="0"/>
              <a:t>Odmowa wydania dokumentu paszportowego</a:t>
            </a:r>
          </a:p>
          <a:p>
            <a:pPr lvl="1"/>
            <a:r>
              <a:rPr lang="pl-PL" dirty="0"/>
              <a:t>Unieważnienie dokumentu paszportowego</a:t>
            </a:r>
          </a:p>
          <a:p>
            <a:pPr lvl="1"/>
            <a:r>
              <a:rPr lang="pl-PL" dirty="0"/>
              <a:t>Zgoda na wydanie drugiego paszportu</a:t>
            </a:r>
          </a:p>
        </p:txBody>
      </p:sp>
    </p:spTree>
    <p:extLst>
      <p:ext uri="{BB962C8B-B14F-4D97-AF65-F5344CB8AC3E}">
        <p14:creationId xmlns:p14="http://schemas.microsoft.com/office/powerpoint/2010/main" val="2735393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C553DE-6FD3-4551-8CA5-385C2EAF1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94719"/>
          </a:xfrm>
        </p:spPr>
        <p:txBody>
          <a:bodyPr/>
          <a:lstStyle/>
          <a:p>
            <a:r>
              <a:rPr lang="pl-PL" dirty="0"/>
              <a:t>Dokumenty paszportowe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6BD60B-99B3-4900-9376-FA18D30FF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04164"/>
            <a:ext cx="9601200" cy="4459266"/>
          </a:xfrm>
        </p:spPr>
        <p:txBody>
          <a:bodyPr>
            <a:normAutofit/>
          </a:bodyPr>
          <a:lstStyle/>
          <a:p>
            <a:r>
              <a:rPr lang="pl-PL" b="1" dirty="0"/>
              <a:t>Dokument paszportowy</a:t>
            </a:r>
            <a:r>
              <a:rPr lang="pl-PL" dirty="0"/>
              <a:t>:</a:t>
            </a:r>
          </a:p>
          <a:p>
            <a:pPr lvl="1"/>
            <a:r>
              <a:rPr lang="pl-PL" dirty="0"/>
              <a:t> uprawnia do przekraczania granicy i pobytu za granicą </a:t>
            </a:r>
          </a:p>
          <a:p>
            <a:pPr lvl="1"/>
            <a:r>
              <a:rPr lang="pl-PL" dirty="0"/>
              <a:t>poświadcza obywatelstwo polskie, </a:t>
            </a:r>
          </a:p>
          <a:p>
            <a:pPr lvl="1"/>
            <a:r>
              <a:rPr lang="pl-PL" dirty="0"/>
              <a:t>poświadcza tożsamość osoby w nim wskazanej w zakresie danych, jakie ten dokument zawiera.</a:t>
            </a:r>
          </a:p>
          <a:p>
            <a:r>
              <a:rPr lang="pl-PL" b="1" dirty="0"/>
              <a:t>Dokumenty paszportowe </a:t>
            </a:r>
            <a:r>
              <a:rPr lang="pl-PL" dirty="0"/>
              <a:t>w okresie ich </a:t>
            </a:r>
            <a:r>
              <a:rPr lang="pl-PL" b="1" dirty="0"/>
              <a:t>ważności </a:t>
            </a:r>
            <a:r>
              <a:rPr lang="pl-PL" dirty="0"/>
              <a:t>stanowią </a:t>
            </a:r>
            <a:r>
              <a:rPr lang="pl-PL" b="1" dirty="0"/>
              <a:t>własność Rzeczypospolitej Polskiej. </a:t>
            </a:r>
            <a:r>
              <a:rPr lang="pl-PL" dirty="0"/>
              <a:t>Osoba, której wydano paszport jest jego </a:t>
            </a:r>
            <a:r>
              <a:rPr lang="pl-PL" b="1" dirty="0"/>
              <a:t>posiadaczem</a:t>
            </a:r>
            <a:r>
              <a:rPr lang="pl-PL" dirty="0"/>
              <a:t>. </a:t>
            </a:r>
          </a:p>
          <a:p>
            <a:r>
              <a:rPr lang="pl-PL" dirty="0"/>
              <a:t>Forma: książeczka </a:t>
            </a:r>
          </a:p>
          <a:p>
            <a:r>
              <a:rPr lang="pl-PL" dirty="0"/>
              <a:t>Paszport oraz paszport tymczasowy są wydawane po uiszczeniu opłaty </a:t>
            </a:r>
          </a:p>
          <a:p>
            <a:pPr marL="0" indent="0">
              <a:buNone/>
            </a:pPr>
            <a:endParaRPr lang="pl-PL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97080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861133-D2B7-4BC8-B6B2-E8DF2FEA0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07774"/>
            <a:ext cx="9601200" cy="908222"/>
          </a:xfrm>
        </p:spPr>
        <p:txBody>
          <a:bodyPr/>
          <a:lstStyle/>
          <a:p>
            <a:r>
              <a:rPr lang="pl-PL" dirty="0"/>
              <a:t>Opłata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D712E6-4D4F-4B20-BBC1-956CD5132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15997"/>
            <a:ext cx="9601200" cy="5134230"/>
          </a:xfrm>
        </p:spPr>
        <p:txBody>
          <a:bodyPr>
            <a:normAutofit/>
          </a:bodyPr>
          <a:lstStyle/>
          <a:p>
            <a:r>
              <a:rPr lang="pl-PL" dirty="0"/>
              <a:t>Ulga w opłacie za wydanie paszportu przysługuje:</a:t>
            </a:r>
          </a:p>
          <a:p>
            <a:pPr lvl="1"/>
            <a:r>
              <a:rPr lang="pl-PL" dirty="0"/>
              <a:t> </a:t>
            </a:r>
            <a:r>
              <a:rPr lang="pl-PL" b="1" dirty="0"/>
              <a:t>emerytom, rencistom, osobom niepełnosprawnym </a:t>
            </a:r>
            <a:r>
              <a:rPr lang="pl-PL" dirty="0"/>
              <a:t>w rozumieniu przepisów ustawy o rehabilitacji zawodowej i społecznej oraz zatrudnianiu osób niepełnosprawnych, a także </a:t>
            </a:r>
            <a:r>
              <a:rPr lang="pl-PL" b="1" dirty="0"/>
              <a:t>współmałżonkom tych osób, pozostającym na ich wyłącznym utrzymaniu</a:t>
            </a:r>
            <a:r>
              <a:rPr lang="pl-PL" dirty="0"/>
              <a:t>; (ulga w wysokości 50%)</a:t>
            </a:r>
          </a:p>
          <a:p>
            <a:pPr lvl="1"/>
            <a:r>
              <a:rPr lang="pl-PL" dirty="0"/>
              <a:t> </a:t>
            </a:r>
            <a:r>
              <a:rPr lang="pl-PL" b="1" dirty="0"/>
              <a:t>osobom przebywającym w domach pomocy społecznej lub w zakładach opiekuńczych albo korzystającym z pomocy społecznej w formie zasiłków stałych</a:t>
            </a:r>
            <a:r>
              <a:rPr lang="pl-PL" dirty="0"/>
              <a:t>; (ulga w wysokości 50%)</a:t>
            </a:r>
          </a:p>
          <a:p>
            <a:pPr lvl="1"/>
            <a:r>
              <a:rPr lang="pl-PL" dirty="0"/>
              <a:t> </a:t>
            </a:r>
            <a:r>
              <a:rPr lang="pl-PL" b="1" dirty="0"/>
              <a:t>kombatantom i innym osobom</a:t>
            </a:r>
            <a:r>
              <a:rPr lang="pl-PL" dirty="0"/>
              <a:t>, do których stosuje się przepisy ustawy o kombatantach oraz niektórych osobach będących ofiarami represji wojennych i okresu powojennego (ulga w wysokości 50%)</a:t>
            </a:r>
          </a:p>
          <a:p>
            <a:pPr lvl="1"/>
            <a:r>
              <a:rPr lang="pl-PL" b="1" dirty="0"/>
              <a:t>osobom małoletnim </a:t>
            </a:r>
            <a:r>
              <a:rPr lang="pl-PL" dirty="0"/>
              <a:t>do czasu podjęcia ustawowo określonego obowiązku szkolnego, uczniom i studentom; (ulga w wysokości 50%)</a:t>
            </a:r>
          </a:p>
          <a:p>
            <a:pPr lvl="1"/>
            <a:r>
              <a:rPr lang="pl-PL" b="1" dirty="0"/>
              <a:t>członkom rodzin wielodzietnych </a:t>
            </a:r>
            <a:r>
              <a:rPr lang="pl-PL" dirty="0"/>
              <a:t>w rozumieniu ustawy. o Karcie Dużej Rodziny </a:t>
            </a:r>
            <a:r>
              <a:rPr lang="pl-PL" b="1" dirty="0"/>
              <a:t>posiadającym ważną Kartę Dużej Rodziny</a:t>
            </a:r>
            <a:r>
              <a:rPr lang="pl-PL" dirty="0"/>
              <a:t>. (dzieci 75%, rodzice i małżonkowie rodziców 50%)</a:t>
            </a:r>
          </a:p>
        </p:txBody>
      </p:sp>
    </p:spTree>
    <p:extLst>
      <p:ext uri="{BB962C8B-B14F-4D97-AF65-F5344CB8AC3E}">
        <p14:creationId xmlns:p14="http://schemas.microsoft.com/office/powerpoint/2010/main" val="2463596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ACB847-D917-4D26-9155-9D4008711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47584"/>
          </a:xfrm>
        </p:spPr>
        <p:txBody>
          <a:bodyPr/>
          <a:lstStyle/>
          <a:p>
            <a:r>
              <a:rPr lang="pl-PL" dirty="0"/>
              <a:t>Opłata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21911E-EC05-4AF9-AC6B-E1B63E012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1092"/>
            <a:ext cx="9601200" cy="4236308"/>
          </a:xfrm>
        </p:spPr>
        <p:txBody>
          <a:bodyPr/>
          <a:lstStyle/>
          <a:p>
            <a:r>
              <a:rPr lang="pl-PL" dirty="0"/>
              <a:t>Nie pobiera się opłaty za wydanie paszportu od: </a:t>
            </a:r>
          </a:p>
          <a:p>
            <a:pPr lvl="1"/>
            <a:r>
              <a:rPr lang="pl-PL" dirty="0"/>
              <a:t>osób, które w dniu złożenia wniosku o wydanie paszportu mają ukończone 70 lat; </a:t>
            </a:r>
          </a:p>
          <a:p>
            <a:pPr lvl="1"/>
            <a:r>
              <a:rPr lang="pl-PL" dirty="0"/>
              <a:t>osób przebywających w domach pomocy społecznej lub w zakładach opiekuńczych albo korzystającym z pomocy społecznej w formie zasiłków stałych, jeżeli ich wyjazd za granicę następuje w celu długotrwałego leczenia lub w związku z koniecznością poddania się operacji; </a:t>
            </a:r>
          </a:p>
          <a:p>
            <a:pPr lvl="1"/>
            <a:r>
              <a:rPr lang="pl-PL" dirty="0"/>
              <a:t> osób, które złożyły wniosek o wymianę paszportu z powodu jego wady technicznej;</a:t>
            </a:r>
          </a:p>
          <a:p>
            <a:pPr lvl="1"/>
            <a:r>
              <a:rPr lang="pl-PL" dirty="0"/>
              <a:t> żołnierzy wyznaczonych do pełnienia służby poza granicami państwa, z wyjątkiem żołnierzy zawodowych</a:t>
            </a:r>
          </a:p>
        </p:txBody>
      </p:sp>
    </p:spTree>
    <p:extLst>
      <p:ext uri="{BB962C8B-B14F-4D97-AF65-F5344CB8AC3E}">
        <p14:creationId xmlns:p14="http://schemas.microsoft.com/office/powerpoint/2010/main" val="1722394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ACB847-D917-4D26-9155-9D4008711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01595"/>
            <a:ext cx="9601200" cy="747584"/>
          </a:xfrm>
        </p:spPr>
        <p:txBody>
          <a:bodyPr/>
          <a:lstStyle/>
          <a:p>
            <a:r>
              <a:rPr lang="pl-PL" dirty="0"/>
              <a:t>Opłata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21911E-EC05-4AF9-AC6B-E1B63E012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59243"/>
            <a:ext cx="9601200" cy="5239265"/>
          </a:xfrm>
        </p:spPr>
        <p:txBody>
          <a:bodyPr>
            <a:normAutofit fontScale="92500"/>
          </a:bodyPr>
          <a:lstStyle/>
          <a:p>
            <a:r>
              <a:rPr lang="pl-PL" dirty="0"/>
              <a:t>Obniżenie opłaty za wydanie paszportu następuje:</a:t>
            </a:r>
          </a:p>
          <a:p>
            <a:pPr lvl="1"/>
            <a:r>
              <a:rPr lang="pl-PL" dirty="0"/>
              <a:t>w przypadku wydania nowego paszportu przed upływem terminu ważności dotychczas posiadanego paszportu na skutek wystąpienia jednej z następujących okoliczności:</a:t>
            </a:r>
          </a:p>
          <a:p>
            <a:pPr lvl="1"/>
            <a:r>
              <a:rPr lang="pl-PL" dirty="0"/>
              <a:t>zmiany lub konieczności sprostowania danych podlegających wpisowi do paszportu, o których mowa w art. 18 ust. 1 pkt 1–3, 5 i 9; </a:t>
            </a:r>
          </a:p>
          <a:p>
            <a:pPr lvl="1"/>
            <a:r>
              <a:rPr lang="pl-PL" dirty="0"/>
              <a:t>zmiany wyglądu osoby posiadającej paszport, mogącej utrudnić ustalenie jej tożsamości</a:t>
            </a:r>
          </a:p>
          <a:p>
            <a:pPr lvl="1"/>
            <a:r>
              <a:rPr lang="pl-PL" dirty="0"/>
              <a:t>braku w dotychczas posiadanym paszporcie miejsca na umieszczenie w nim wiz lub stempli poświadczających przekroczenie granicy</a:t>
            </a:r>
          </a:p>
          <a:p>
            <a:r>
              <a:rPr lang="pl-PL" dirty="0"/>
              <a:t>Opłatę za wydanie nowego paszportu przed upływem terminu ważności dotychczas posiadanego paszportu </a:t>
            </a:r>
            <a:r>
              <a:rPr lang="pl-PL" b="1" dirty="0"/>
              <a:t>podwyższa się o 200% </a:t>
            </a:r>
            <a:r>
              <a:rPr lang="pl-PL" dirty="0"/>
              <a:t>w stosunku do opłaty za wydanie paszportu obowiązującej wnioskodawcę w dniu złożenia wniosku o nowy paszport, jeżeli paszport został utracony lub zniszczony z przyczyn zawinionych przez jego posiadacza</a:t>
            </a:r>
            <a:br>
              <a:rPr lang="pl-PL" dirty="0"/>
            </a:br>
            <a:r>
              <a:rPr lang="pl-PL" b="1" dirty="0"/>
              <a:t>Podwyższenie nie dotyczy osób zwolnionych z opłaty od wydania paszportu za wyjątkiem osób, które złożyły wniosek o wymianę paszportu z powodu jego wady technicznej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04179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CCF299-E97C-4058-981F-2E6EDA663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661087"/>
            <a:ext cx="9601200" cy="908222"/>
          </a:xfrm>
        </p:spPr>
        <p:txBody>
          <a:bodyPr/>
          <a:lstStyle/>
          <a:p>
            <a:r>
              <a:rPr lang="pl-PL" dirty="0"/>
              <a:t>Wydanie dokumentu paszportowego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312B07-3AA6-4ED2-893B-D9AF6908E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4789"/>
            <a:ext cx="9601200" cy="4318686"/>
          </a:xfrm>
        </p:spPr>
        <p:txBody>
          <a:bodyPr>
            <a:normAutofit/>
          </a:bodyPr>
          <a:lstStyle/>
          <a:p>
            <a:r>
              <a:rPr lang="pl-PL" dirty="0"/>
              <a:t>Dokument paszportowy wydaje się </a:t>
            </a:r>
            <a:r>
              <a:rPr lang="pl-PL" b="1" dirty="0"/>
              <a:t>na wniosek osoby pełnoletniej </a:t>
            </a:r>
          </a:p>
          <a:p>
            <a:r>
              <a:rPr lang="pl-PL" dirty="0"/>
              <a:t>W uzasadnionych przypadkach, gdy w danym państwie nie ma polskiego urzędu konsularnego lub warunki uniemożliwiają lub znacznie utrudniają osobiste złożenie wniosku o wydanie paszportu tymczasowego w urzędzie konsularnym, na wniosek osoby ubiegającej się o wydanie paszportu tymczasowego, </a:t>
            </a:r>
            <a:r>
              <a:rPr lang="pl-PL" b="1" dirty="0"/>
              <a:t>konsul może odstąpić od wymogu osobistego złożenia wniosku i osobistego odbioru tego dokumentu</a:t>
            </a:r>
            <a:r>
              <a:rPr lang="pl-PL" dirty="0"/>
              <a:t>.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53409902"/>
      </p:ext>
    </p:extLst>
  </p:cSld>
  <p:clrMapOvr>
    <a:masterClrMapping/>
  </p:clrMapOvr>
</p:sld>
</file>

<file path=ppt/theme/theme1.xml><?xml version="1.0" encoding="utf-8"?>
<a:theme xmlns:a="http://schemas.openxmlformats.org/drawingml/2006/main" name="Przycinanie">
  <a:themeElements>
    <a:clrScheme name="Przycinani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Przycinani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ycinani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Przycinanie</Template>
  <TotalTime>1128</TotalTime>
  <Words>2929</Words>
  <Application>Microsoft Office PowerPoint</Application>
  <PresentationFormat>Panoramiczny</PresentationFormat>
  <Paragraphs>315</Paragraphs>
  <Slides>41</Slides>
  <Notes>41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41</vt:i4>
      </vt:variant>
    </vt:vector>
  </HeadingPairs>
  <TitlesOfParts>
    <vt:vector size="44" baseType="lpstr">
      <vt:lpstr>Calibri</vt:lpstr>
      <vt:lpstr>Franklin Gothic Book</vt:lpstr>
      <vt:lpstr>Przycinanie</vt:lpstr>
      <vt:lpstr>Dokumenty paszportowe</vt:lpstr>
      <vt:lpstr>Dokumenty paszportowe</vt:lpstr>
      <vt:lpstr>Dokumenty paszportowe </vt:lpstr>
      <vt:lpstr>Dokumenty paszportowe – pojęcia  </vt:lpstr>
      <vt:lpstr>Dokumenty paszportowe </vt:lpstr>
      <vt:lpstr>Opłata</vt:lpstr>
      <vt:lpstr>Opłata</vt:lpstr>
      <vt:lpstr>Opłata</vt:lpstr>
      <vt:lpstr>Wydanie dokumentu paszportowego</vt:lpstr>
      <vt:lpstr>Wydanie dokumentu paszportowego</vt:lpstr>
      <vt:lpstr>Wydanie dokumentu paszportowego</vt:lpstr>
      <vt:lpstr>Wydanie dokumentu paszportowego</vt:lpstr>
      <vt:lpstr>Wydanie dokumentu paszportowego</vt:lpstr>
      <vt:lpstr>Wydanie dokumentu paszportowego</vt:lpstr>
      <vt:lpstr>Wydanie dokumentu paszportowego</vt:lpstr>
      <vt:lpstr>Odmowa wydania dokumentu paszportowego</vt:lpstr>
      <vt:lpstr>Dane zamieszone w dokumencie paszportowym</vt:lpstr>
      <vt:lpstr>Zmiana danych</vt:lpstr>
      <vt:lpstr>Paszport </vt:lpstr>
      <vt:lpstr>Paszport </vt:lpstr>
      <vt:lpstr>Paszport </vt:lpstr>
      <vt:lpstr>Paszport tymczasowy</vt:lpstr>
      <vt:lpstr>Paszport tymczasowy </vt:lpstr>
      <vt:lpstr>Paszport tymczasowy </vt:lpstr>
      <vt:lpstr>Paszport tymczasowy </vt:lpstr>
      <vt:lpstr>Paszport dyplomatyczny</vt:lpstr>
      <vt:lpstr>Paszport dyplomatyczny </vt:lpstr>
      <vt:lpstr>Paszport dyplomatyczny </vt:lpstr>
      <vt:lpstr>Paszport dyplomatyczny</vt:lpstr>
      <vt:lpstr>Paszport służbowy Ministerstwa Spraw Zagranicznych</vt:lpstr>
      <vt:lpstr>Paszport służbowy Ministerstwa Spraw Zagranicznych</vt:lpstr>
      <vt:lpstr>Utrata ważności dokumentu paszportowego</vt:lpstr>
      <vt:lpstr>Zniszczenie, utrata dokumentu paszportowego </vt:lpstr>
      <vt:lpstr>Unieważnienie dokumentu paszportowego</vt:lpstr>
      <vt:lpstr>Unieważnienie dokumentu paszportowego</vt:lpstr>
      <vt:lpstr>Unieważnienie </vt:lpstr>
      <vt:lpstr>Zwrot dokumentu paszportowego</vt:lpstr>
      <vt:lpstr>Właściwość organów </vt:lpstr>
      <vt:lpstr>Właściwość organów </vt:lpstr>
      <vt:lpstr>Właściwość organów </vt:lpstr>
      <vt:lpstr>Formy działania administracji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Dokumenty paszportowe</dc:title>
  <dc:creator>Patrycja Przybyła</dc:creator>
  <cp:lastModifiedBy>Patrycja Przybyła</cp:lastModifiedBy>
  <cp:revision>129</cp:revision>
  <cp:lastPrinted>2020-11-24T20:27:27Z</cp:lastPrinted>
  <dcterms:created xsi:type="dcterms:W3CDTF">2020-03-27T19:35:15Z</dcterms:created>
  <dcterms:modified xsi:type="dcterms:W3CDTF">2021-12-11T09:42:30Z</dcterms:modified>
</cp:coreProperties>
</file>